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99" r:id="rId3"/>
    <p:sldId id="300" r:id="rId4"/>
    <p:sldId id="256" r:id="rId5"/>
    <p:sldId id="257" r:id="rId6"/>
    <p:sldId id="258" r:id="rId7"/>
    <p:sldId id="278" r:id="rId9"/>
    <p:sldId id="259" r:id="rId10"/>
    <p:sldId id="260" r:id="rId11"/>
    <p:sldId id="261" r:id="rId12"/>
    <p:sldId id="262" r:id="rId13"/>
    <p:sldId id="263" r:id="rId14"/>
    <p:sldId id="264" r:id="rId15"/>
    <p:sldId id="265" r:id="rId16"/>
    <p:sldId id="266" r:id="rId17"/>
    <p:sldId id="267" r:id="rId18"/>
    <p:sldId id="268" r:id="rId19"/>
    <p:sldId id="269" r:id="rId20"/>
    <p:sldId id="279" r:id="rId21"/>
    <p:sldId id="270" r:id="rId22"/>
    <p:sldId id="271" r:id="rId23"/>
    <p:sldId id="272" r:id="rId24"/>
    <p:sldId id="273" r:id="rId25"/>
    <p:sldId id="274" r:id="rId26"/>
    <p:sldId id="275" r:id="rId27"/>
    <p:sldId id="276" r:id="rId28"/>
    <p:sldId id="302" r:id="rId29"/>
  </p:sldIdLst>
  <p:sldSz cx="12192000" cy="6858000"/>
  <p:notesSz cx="6735445" cy="9865995"/>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pos="17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76"/>
  </p:normalViewPr>
  <p:slideViewPr>
    <p:cSldViewPr showGuides="1">
      <p:cViewPr varScale="1">
        <p:scale>
          <a:sx n="106" d="100"/>
          <a:sy n="106" d="100"/>
        </p:scale>
        <p:origin x="792" y="168"/>
      </p:cViewPr>
      <p:guideLst>
        <p:guide orient="horz" pos="2160"/>
        <p:guide pos="3840"/>
        <p:guide pos="1708"/>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21.xml"/><Relationship Id="rId33" Type="http://schemas.openxmlformats.org/officeDocument/2006/relationships/commentAuthors" Target="commentAuthors.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A6599B27-D378-4D3E-BFA4-AAE98A3270E7}" type="doc">
      <dgm:prSet loTypeId="urn:microsoft.com/office/officeart/2005/8/layout/gear1" loCatId="process" qsTypeId="urn:microsoft.com/office/officeart/2005/8/quickstyle/simple5" qsCatId="simple" csTypeId="urn:microsoft.com/office/officeart/2005/8/colors/colorful5" csCatId="colorful" phldr="1"/>
      <dgm:spPr/>
    </dgm:pt>
    <dgm:pt modelId="{71040B37-34C5-4B95-B84C-222A60157D13}">
      <dgm:prSet phldrT="[文本]" custT="1"/>
      <dgm:spPr>
        <a:solidFill>
          <a:schemeClr val="tx2">
            <a:lumMod val="75000"/>
          </a:schemeClr>
        </a:solidFill>
        <a:scene3d>
          <a:camera prst="orthographicFront">
            <a:rot lat="0" lon="0" rev="0"/>
          </a:camera>
          <a:lightRig rig="threePt" dir="t">
            <a:rot lat="0" lon="0" rev="1200000"/>
          </a:lightRig>
        </a:scene3d>
      </dgm:spPr>
      <dgm:t>
        <a:bodyPr/>
        <a:lstStyle/>
        <a:p>
          <a:r>
            <a:rPr lang="zh-CN" altLang="en-US" sz="1800" dirty="0">
              <a:latin typeface="微软雅黑" panose="020B0503020204020204" pitchFamily="34" charset="-122"/>
              <a:ea typeface="微软雅黑" panose="020B0503020204020204" pitchFamily="34" charset="-122"/>
            </a:rPr>
            <a:t>隐患排查治理</a:t>
          </a:r>
        </a:p>
      </dgm:t>
    </dgm:pt>
    <dgm:pt modelId="{FFB3F65E-6850-4F81-BDE1-4548D5C87ABD}" cxnId="{B0EE298E-195D-4D04-9A2B-9C035511ECA1}" type="parTrans">
      <dgm:prSet/>
      <dgm:spPr/>
      <dgm:t>
        <a:bodyPr/>
        <a:lstStyle/>
        <a:p>
          <a:endParaRPr lang="zh-CN" altLang="en-US"/>
        </a:p>
      </dgm:t>
    </dgm:pt>
    <dgm:pt modelId="{1975DAEA-DD0C-4D15-BE56-C5D100965BB3}" cxnId="{B0EE298E-195D-4D04-9A2B-9C035511ECA1}" type="sibTrans">
      <dgm:prSet/>
      <dgm:spPr>
        <a:solidFill>
          <a:schemeClr val="tx2">
            <a:lumMod val="75000"/>
          </a:schemeClr>
        </a:solidFill>
        <a:scene3d>
          <a:camera prst="orthographicFront">
            <a:rot lat="0" lon="0" rev="0"/>
          </a:camera>
          <a:lightRig rig="threePt" dir="t">
            <a:rot lat="0" lon="0" rev="1200000"/>
          </a:lightRig>
        </a:scene3d>
      </dgm:spPr>
      <dgm:t>
        <a:bodyPr/>
        <a:lstStyle/>
        <a:p>
          <a:endParaRPr lang="zh-CN" altLang="en-US"/>
        </a:p>
      </dgm:t>
    </dgm:pt>
    <dgm:pt modelId="{87808693-736A-4BCB-B262-05567FA63624}">
      <dgm:prSet phldrT="[文本]" custT="1"/>
      <dgm:spPr>
        <a:solidFill>
          <a:schemeClr val="tx1">
            <a:lumMod val="50000"/>
            <a:lumOff val="50000"/>
          </a:schemeClr>
        </a:solidFill>
        <a:scene3d>
          <a:camera prst="orthographicFront">
            <a:rot lat="0" lon="0" rev="0"/>
          </a:camera>
          <a:lightRig rig="threePt" dir="t">
            <a:rot lat="0" lon="0" rev="1200000"/>
          </a:lightRig>
        </a:scene3d>
      </dgm:spPr>
      <dgm:t>
        <a:bodyPr/>
        <a:lstStyle/>
        <a:p>
          <a:r>
            <a:rPr lang="zh-CN" altLang="en-US" sz="1800" dirty="0">
              <a:latin typeface="微软雅黑" panose="020B0503020204020204" pitchFamily="34" charset="-122"/>
              <a:ea typeface="微软雅黑" panose="020B0503020204020204" pitchFamily="34" charset="-122"/>
            </a:rPr>
            <a:t>隐患排查实施</a:t>
          </a:r>
        </a:p>
      </dgm:t>
    </dgm:pt>
    <dgm:pt modelId="{4B4A6E25-6CCF-4C90-A4EA-D1A95CA28340}" cxnId="{0B31F8B1-53A1-43ED-BC2C-57DE0FFA7B47}" type="parTrans">
      <dgm:prSet/>
      <dgm:spPr/>
      <dgm:t>
        <a:bodyPr/>
        <a:lstStyle/>
        <a:p>
          <a:endParaRPr lang="zh-CN" altLang="en-US"/>
        </a:p>
      </dgm:t>
    </dgm:pt>
    <dgm:pt modelId="{CB952384-D7BF-4921-82E8-5D31DE19D709}" cxnId="{0B31F8B1-53A1-43ED-BC2C-57DE0FFA7B47}" type="sibTrans">
      <dgm:prSet/>
      <dgm:spPr>
        <a:solidFill>
          <a:schemeClr val="tx1">
            <a:lumMod val="50000"/>
            <a:lumOff val="50000"/>
          </a:schemeClr>
        </a:solidFill>
        <a:scene3d>
          <a:camera prst="orthographicFront">
            <a:rot lat="0" lon="0" rev="0"/>
          </a:camera>
          <a:lightRig rig="threePt" dir="t">
            <a:rot lat="0" lon="0" rev="1200000"/>
          </a:lightRig>
        </a:scene3d>
      </dgm:spPr>
      <dgm:t>
        <a:bodyPr/>
        <a:lstStyle/>
        <a:p>
          <a:endParaRPr lang="zh-CN" altLang="en-US"/>
        </a:p>
      </dgm:t>
    </dgm:pt>
    <dgm:pt modelId="{F60A3281-8E0C-440C-8AE6-A72C64D67E01}">
      <dgm:prSet phldrT="[文本]" custT="1"/>
      <dgm:spPr>
        <a:solidFill>
          <a:schemeClr val="accent6">
            <a:lumMod val="75000"/>
          </a:schemeClr>
        </a:solidFill>
        <a:scene3d>
          <a:camera prst="orthographicFront">
            <a:rot lat="0" lon="0" rev="0"/>
          </a:camera>
          <a:lightRig rig="threePt" dir="t">
            <a:rot lat="0" lon="0" rev="1200000"/>
          </a:lightRig>
        </a:scene3d>
      </dgm:spPr>
      <dgm:t>
        <a:bodyPr/>
        <a:lstStyle/>
        <a:p>
          <a:r>
            <a:rPr lang="zh-CN" altLang="en-US" sz="1800" dirty="0">
              <a:latin typeface="微软雅黑" panose="020B0503020204020204" pitchFamily="34" charset="-122"/>
              <a:ea typeface="微软雅黑" panose="020B0503020204020204" pitchFamily="34" charset="-122"/>
            </a:rPr>
            <a:t>确定排查计划</a:t>
          </a:r>
        </a:p>
      </dgm:t>
    </dgm:pt>
    <dgm:pt modelId="{151865F5-13FB-4216-8552-1789CCFDFCEE}" cxnId="{2F37DD64-AA4F-4B0A-879B-506FDDA927C8}" type="parTrans">
      <dgm:prSet/>
      <dgm:spPr/>
      <dgm:t>
        <a:bodyPr/>
        <a:lstStyle/>
        <a:p>
          <a:endParaRPr lang="zh-CN" altLang="en-US"/>
        </a:p>
      </dgm:t>
    </dgm:pt>
    <dgm:pt modelId="{3BAE087E-E3CB-45A2-A52A-D5B14D84171B}" cxnId="{2F37DD64-AA4F-4B0A-879B-506FDDA927C8}" type="sibTrans">
      <dgm:prSet/>
      <dgm:spPr>
        <a:solidFill>
          <a:schemeClr val="accent6">
            <a:lumMod val="75000"/>
          </a:schemeClr>
        </a:solidFill>
        <a:scene3d>
          <a:camera prst="orthographicFront">
            <a:rot lat="0" lon="0" rev="0"/>
          </a:camera>
          <a:lightRig rig="threePt" dir="t">
            <a:rot lat="0" lon="0" rev="1200000"/>
          </a:lightRig>
        </a:scene3d>
      </dgm:spPr>
      <dgm:t>
        <a:bodyPr/>
        <a:lstStyle/>
        <a:p>
          <a:endParaRPr lang="zh-CN" altLang="en-US"/>
        </a:p>
      </dgm:t>
    </dgm:pt>
    <dgm:pt modelId="{DE8C48D1-E539-4A06-9649-A18EA8485325}" type="pres">
      <dgm:prSet presAssocID="{A6599B27-D378-4D3E-BFA4-AAE98A3270E7}" presName="composite" presStyleCnt="0">
        <dgm:presLayoutVars>
          <dgm:chMax val="3"/>
          <dgm:animLvl val="lvl"/>
          <dgm:resizeHandles val="exact"/>
        </dgm:presLayoutVars>
      </dgm:prSet>
      <dgm:spPr/>
    </dgm:pt>
    <dgm:pt modelId="{196E92AF-7474-44E4-A45F-4DAB5F859DA0}" type="pres">
      <dgm:prSet presAssocID="{71040B37-34C5-4B95-B84C-222A60157D13}" presName="gear1" presStyleLbl="node1" presStyleIdx="0" presStyleCnt="3">
        <dgm:presLayoutVars>
          <dgm:chMax val="1"/>
          <dgm:bulletEnabled val="1"/>
        </dgm:presLayoutVars>
      </dgm:prSet>
      <dgm:spPr/>
    </dgm:pt>
    <dgm:pt modelId="{8B998D48-B7EE-4D31-AA7B-A55742E52477}" type="pres">
      <dgm:prSet presAssocID="{71040B37-34C5-4B95-B84C-222A60157D13}" presName="gear1srcNode" presStyleLbl="node1" presStyleIdx="0" presStyleCnt="3"/>
      <dgm:spPr/>
    </dgm:pt>
    <dgm:pt modelId="{6663308E-D213-4E96-929D-79EBB174E13E}" type="pres">
      <dgm:prSet presAssocID="{71040B37-34C5-4B95-B84C-222A60157D13}" presName="gear1dstNode" presStyleLbl="node1" presStyleIdx="0" presStyleCnt="3"/>
      <dgm:spPr/>
    </dgm:pt>
    <dgm:pt modelId="{14413F3C-E37C-4077-97DB-BE0ED8139B1A}" type="pres">
      <dgm:prSet presAssocID="{87808693-736A-4BCB-B262-05567FA63624}" presName="gear2" presStyleLbl="node1" presStyleIdx="1" presStyleCnt="3">
        <dgm:presLayoutVars>
          <dgm:chMax val="1"/>
          <dgm:bulletEnabled val="1"/>
        </dgm:presLayoutVars>
      </dgm:prSet>
      <dgm:spPr/>
    </dgm:pt>
    <dgm:pt modelId="{6CEA49FE-17D9-4739-B3CC-D40166E6349E}" type="pres">
      <dgm:prSet presAssocID="{87808693-736A-4BCB-B262-05567FA63624}" presName="gear2srcNode" presStyleLbl="node1" presStyleIdx="1" presStyleCnt="3"/>
      <dgm:spPr/>
    </dgm:pt>
    <dgm:pt modelId="{805DAB41-7780-41D5-9440-E8E1741336E8}" type="pres">
      <dgm:prSet presAssocID="{87808693-736A-4BCB-B262-05567FA63624}" presName="gear2dstNode" presStyleLbl="node1" presStyleIdx="1" presStyleCnt="3"/>
      <dgm:spPr/>
    </dgm:pt>
    <dgm:pt modelId="{DB73F6CB-E48A-47B1-B823-7A39421C1A54}" type="pres">
      <dgm:prSet presAssocID="{F60A3281-8E0C-440C-8AE6-A72C64D67E01}" presName="gear3" presStyleLbl="node1" presStyleIdx="2" presStyleCnt="3"/>
      <dgm:spPr/>
    </dgm:pt>
    <dgm:pt modelId="{FD12EE31-9A06-4D4D-AB4B-909E968D6B80}" type="pres">
      <dgm:prSet presAssocID="{F60A3281-8E0C-440C-8AE6-A72C64D67E01}" presName="gear3tx" presStyleLbl="node1" presStyleIdx="2" presStyleCnt="3">
        <dgm:presLayoutVars>
          <dgm:chMax val="1"/>
          <dgm:bulletEnabled val="1"/>
        </dgm:presLayoutVars>
      </dgm:prSet>
      <dgm:spPr/>
    </dgm:pt>
    <dgm:pt modelId="{88CD3EEC-5818-410C-84FE-7C04C04A4649}" type="pres">
      <dgm:prSet presAssocID="{F60A3281-8E0C-440C-8AE6-A72C64D67E01}" presName="gear3srcNode" presStyleLbl="node1" presStyleIdx="2" presStyleCnt="3"/>
      <dgm:spPr/>
    </dgm:pt>
    <dgm:pt modelId="{43B42A65-7FCC-4D68-8CA7-F4DBDA81A5C4}" type="pres">
      <dgm:prSet presAssocID="{F60A3281-8E0C-440C-8AE6-A72C64D67E01}" presName="gear3dstNode" presStyleLbl="node1" presStyleIdx="2" presStyleCnt="3"/>
      <dgm:spPr/>
    </dgm:pt>
    <dgm:pt modelId="{16F54028-0D12-4B14-96CB-89F7E3A958A8}" type="pres">
      <dgm:prSet presAssocID="{1975DAEA-DD0C-4D15-BE56-C5D100965BB3}" presName="connector1" presStyleLbl="sibTrans2D1" presStyleIdx="0" presStyleCnt="3"/>
      <dgm:spPr/>
    </dgm:pt>
    <dgm:pt modelId="{09894E7E-18FE-4F8A-9482-594D8CE585D8}" type="pres">
      <dgm:prSet presAssocID="{CB952384-D7BF-4921-82E8-5D31DE19D709}" presName="connector2" presStyleLbl="sibTrans2D1" presStyleIdx="1" presStyleCnt="3"/>
      <dgm:spPr/>
    </dgm:pt>
    <dgm:pt modelId="{A513C396-4C9E-4F20-AB2B-8F447CDFBF26}" type="pres">
      <dgm:prSet presAssocID="{3BAE087E-E3CB-45A2-A52A-D5B14D84171B}" presName="connector3" presStyleLbl="sibTrans2D1" presStyleIdx="2" presStyleCnt="3"/>
      <dgm:spPr/>
    </dgm:pt>
  </dgm:ptLst>
  <dgm:cxnLst>
    <dgm:cxn modelId="{A931FC07-09D9-4E46-BA29-A08442D37D43}" type="presOf" srcId="{F60A3281-8E0C-440C-8AE6-A72C64D67E01}" destId="{88CD3EEC-5818-410C-84FE-7C04C04A4649}" srcOrd="2" destOrd="0" presId="urn:microsoft.com/office/officeart/2005/8/layout/gear1"/>
    <dgm:cxn modelId="{D1C5981C-1FBE-461C-AA26-402E9811F620}" type="presOf" srcId="{71040B37-34C5-4B95-B84C-222A60157D13}" destId="{196E92AF-7474-44E4-A45F-4DAB5F859DA0}" srcOrd="0" destOrd="0" presId="urn:microsoft.com/office/officeart/2005/8/layout/gear1"/>
    <dgm:cxn modelId="{2F37DD64-AA4F-4B0A-879B-506FDDA927C8}" srcId="{A6599B27-D378-4D3E-BFA4-AAE98A3270E7}" destId="{F60A3281-8E0C-440C-8AE6-A72C64D67E01}" srcOrd="2" destOrd="0" parTransId="{151865F5-13FB-4216-8552-1789CCFDFCEE}" sibTransId="{3BAE087E-E3CB-45A2-A52A-D5B14D84171B}"/>
    <dgm:cxn modelId="{745F8174-BD68-40FD-B92C-66A83F5E6053}" type="presOf" srcId="{1975DAEA-DD0C-4D15-BE56-C5D100965BB3}" destId="{16F54028-0D12-4B14-96CB-89F7E3A958A8}" srcOrd="0" destOrd="0" presId="urn:microsoft.com/office/officeart/2005/8/layout/gear1"/>
    <dgm:cxn modelId="{B0EE298E-195D-4D04-9A2B-9C035511ECA1}" srcId="{A6599B27-D378-4D3E-BFA4-AAE98A3270E7}" destId="{71040B37-34C5-4B95-B84C-222A60157D13}" srcOrd="0" destOrd="0" parTransId="{FFB3F65E-6850-4F81-BDE1-4548D5C87ABD}" sibTransId="{1975DAEA-DD0C-4D15-BE56-C5D100965BB3}"/>
    <dgm:cxn modelId="{126FA696-1E95-4D7F-9BEA-F30E35850440}" type="presOf" srcId="{87808693-736A-4BCB-B262-05567FA63624}" destId="{805DAB41-7780-41D5-9440-E8E1741336E8}" srcOrd="2" destOrd="0" presId="urn:microsoft.com/office/officeart/2005/8/layout/gear1"/>
    <dgm:cxn modelId="{1E28929B-DB50-418C-AAAE-F9B0111764EE}" type="presOf" srcId="{71040B37-34C5-4B95-B84C-222A60157D13}" destId="{8B998D48-B7EE-4D31-AA7B-A55742E52477}" srcOrd="1" destOrd="0" presId="urn:microsoft.com/office/officeart/2005/8/layout/gear1"/>
    <dgm:cxn modelId="{DA5364A0-3AD6-46F4-82EE-753CF6A49049}" type="presOf" srcId="{F60A3281-8E0C-440C-8AE6-A72C64D67E01}" destId="{43B42A65-7FCC-4D68-8CA7-F4DBDA81A5C4}" srcOrd="3" destOrd="0" presId="urn:microsoft.com/office/officeart/2005/8/layout/gear1"/>
    <dgm:cxn modelId="{C12130A3-F2D9-4E3E-8F5B-6E15CE113642}" type="presOf" srcId="{CB952384-D7BF-4921-82E8-5D31DE19D709}" destId="{09894E7E-18FE-4F8A-9482-594D8CE585D8}" srcOrd="0" destOrd="0" presId="urn:microsoft.com/office/officeart/2005/8/layout/gear1"/>
    <dgm:cxn modelId="{194566B0-6ADD-4936-9ABF-C3F0A9E6DDF6}" type="presOf" srcId="{F60A3281-8E0C-440C-8AE6-A72C64D67E01}" destId="{DB73F6CB-E48A-47B1-B823-7A39421C1A54}" srcOrd="0" destOrd="0" presId="urn:microsoft.com/office/officeart/2005/8/layout/gear1"/>
    <dgm:cxn modelId="{0B31F8B1-53A1-43ED-BC2C-57DE0FFA7B47}" srcId="{A6599B27-D378-4D3E-BFA4-AAE98A3270E7}" destId="{87808693-736A-4BCB-B262-05567FA63624}" srcOrd="1" destOrd="0" parTransId="{4B4A6E25-6CCF-4C90-A4EA-D1A95CA28340}" sibTransId="{CB952384-D7BF-4921-82E8-5D31DE19D709}"/>
    <dgm:cxn modelId="{007A60B2-196D-4C4E-845B-1A3D7847BC57}" type="presOf" srcId="{3BAE087E-E3CB-45A2-A52A-D5B14D84171B}" destId="{A513C396-4C9E-4F20-AB2B-8F447CDFBF26}" srcOrd="0" destOrd="0" presId="urn:microsoft.com/office/officeart/2005/8/layout/gear1"/>
    <dgm:cxn modelId="{432A22B6-EE92-4713-A0CD-6B08A64B327A}" type="presOf" srcId="{A6599B27-D378-4D3E-BFA4-AAE98A3270E7}" destId="{DE8C48D1-E539-4A06-9649-A18EA8485325}" srcOrd="0" destOrd="0" presId="urn:microsoft.com/office/officeart/2005/8/layout/gear1"/>
    <dgm:cxn modelId="{DC965CCD-69E7-476D-AA35-C7FB65955C81}" type="presOf" srcId="{87808693-736A-4BCB-B262-05567FA63624}" destId="{14413F3C-E37C-4077-97DB-BE0ED8139B1A}" srcOrd="0" destOrd="0" presId="urn:microsoft.com/office/officeart/2005/8/layout/gear1"/>
    <dgm:cxn modelId="{112DAFD0-DE16-4295-872C-A44851D6B863}" type="presOf" srcId="{F60A3281-8E0C-440C-8AE6-A72C64D67E01}" destId="{FD12EE31-9A06-4D4D-AB4B-909E968D6B80}" srcOrd="1" destOrd="0" presId="urn:microsoft.com/office/officeart/2005/8/layout/gear1"/>
    <dgm:cxn modelId="{84D017E1-C53D-40D9-B552-58C0FF732B4F}" type="presOf" srcId="{87808693-736A-4BCB-B262-05567FA63624}" destId="{6CEA49FE-17D9-4739-B3CC-D40166E6349E}" srcOrd="1" destOrd="0" presId="urn:microsoft.com/office/officeart/2005/8/layout/gear1"/>
    <dgm:cxn modelId="{40709AF0-BFAF-4A72-BFB7-8AD26ED98DC6}" type="presOf" srcId="{71040B37-34C5-4B95-B84C-222A60157D13}" destId="{6663308E-D213-4E96-929D-79EBB174E13E}" srcOrd="2" destOrd="0" presId="urn:microsoft.com/office/officeart/2005/8/layout/gear1"/>
    <dgm:cxn modelId="{B1CB637B-1AEE-44D7-91FD-7B437624C9F7}" type="presParOf" srcId="{DE8C48D1-E539-4A06-9649-A18EA8485325}" destId="{196E92AF-7474-44E4-A45F-4DAB5F859DA0}" srcOrd="0" destOrd="0" presId="urn:microsoft.com/office/officeart/2005/8/layout/gear1"/>
    <dgm:cxn modelId="{C10E6CB8-68FC-414B-8117-A5402BD654C8}" type="presParOf" srcId="{DE8C48D1-E539-4A06-9649-A18EA8485325}" destId="{8B998D48-B7EE-4D31-AA7B-A55742E52477}" srcOrd="1" destOrd="0" presId="urn:microsoft.com/office/officeart/2005/8/layout/gear1"/>
    <dgm:cxn modelId="{200BC776-AE38-44C4-8C3F-C915A33AAC6F}" type="presParOf" srcId="{DE8C48D1-E539-4A06-9649-A18EA8485325}" destId="{6663308E-D213-4E96-929D-79EBB174E13E}" srcOrd="2" destOrd="0" presId="urn:microsoft.com/office/officeart/2005/8/layout/gear1"/>
    <dgm:cxn modelId="{DDD5C5F0-214A-441B-B143-27435B86477A}" type="presParOf" srcId="{DE8C48D1-E539-4A06-9649-A18EA8485325}" destId="{14413F3C-E37C-4077-97DB-BE0ED8139B1A}" srcOrd="3" destOrd="0" presId="urn:microsoft.com/office/officeart/2005/8/layout/gear1"/>
    <dgm:cxn modelId="{1E218629-6958-4B8C-8931-0A363BA0C741}" type="presParOf" srcId="{DE8C48D1-E539-4A06-9649-A18EA8485325}" destId="{6CEA49FE-17D9-4739-B3CC-D40166E6349E}" srcOrd="4" destOrd="0" presId="urn:microsoft.com/office/officeart/2005/8/layout/gear1"/>
    <dgm:cxn modelId="{9C586B49-780E-4926-8024-EB315F108F79}" type="presParOf" srcId="{DE8C48D1-E539-4A06-9649-A18EA8485325}" destId="{805DAB41-7780-41D5-9440-E8E1741336E8}" srcOrd="5" destOrd="0" presId="urn:microsoft.com/office/officeart/2005/8/layout/gear1"/>
    <dgm:cxn modelId="{953BAC7A-2964-456B-A8E7-AB07FA985593}" type="presParOf" srcId="{DE8C48D1-E539-4A06-9649-A18EA8485325}" destId="{DB73F6CB-E48A-47B1-B823-7A39421C1A54}" srcOrd="6" destOrd="0" presId="urn:microsoft.com/office/officeart/2005/8/layout/gear1"/>
    <dgm:cxn modelId="{B39CE9E0-C1AC-4F8C-BD6C-07C4E76167C6}" type="presParOf" srcId="{DE8C48D1-E539-4A06-9649-A18EA8485325}" destId="{FD12EE31-9A06-4D4D-AB4B-909E968D6B80}" srcOrd="7" destOrd="0" presId="urn:microsoft.com/office/officeart/2005/8/layout/gear1"/>
    <dgm:cxn modelId="{1A33107E-0092-48B9-9C1C-212EC5346CA1}" type="presParOf" srcId="{DE8C48D1-E539-4A06-9649-A18EA8485325}" destId="{88CD3EEC-5818-410C-84FE-7C04C04A4649}" srcOrd="8" destOrd="0" presId="urn:microsoft.com/office/officeart/2005/8/layout/gear1"/>
    <dgm:cxn modelId="{3B4104B5-8CA0-4A07-AA2A-F54B8944BA82}" type="presParOf" srcId="{DE8C48D1-E539-4A06-9649-A18EA8485325}" destId="{43B42A65-7FCC-4D68-8CA7-F4DBDA81A5C4}" srcOrd="9" destOrd="0" presId="urn:microsoft.com/office/officeart/2005/8/layout/gear1"/>
    <dgm:cxn modelId="{6101E048-AB16-4771-BD65-280435A23CF1}" type="presParOf" srcId="{DE8C48D1-E539-4A06-9649-A18EA8485325}" destId="{16F54028-0D12-4B14-96CB-89F7E3A958A8}" srcOrd="10" destOrd="0" presId="urn:microsoft.com/office/officeart/2005/8/layout/gear1"/>
    <dgm:cxn modelId="{3D4764C6-5FD2-4B0C-A4EB-7D190181EF10}" type="presParOf" srcId="{DE8C48D1-E539-4A06-9649-A18EA8485325}" destId="{09894E7E-18FE-4F8A-9482-594D8CE585D8}" srcOrd="11" destOrd="0" presId="urn:microsoft.com/office/officeart/2005/8/layout/gear1"/>
    <dgm:cxn modelId="{64B0EDF9-2551-47FB-98A9-D9FA2C9D9DA2}" type="presParOf" srcId="{DE8C48D1-E539-4A06-9649-A18EA8485325}" destId="{A513C396-4C9E-4F20-AB2B-8F447CDFBF26}" srcOrd="12"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339835" cy="4339835"/>
        <a:chOff x="0" y="0"/>
        <a:chExt cx="4339835" cy="4339835"/>
      </a:xfrm>
    </dsp:grpSpPr>
    <dsp:sp modelId="{196E92AF-7474-44E4-A45F-4DAB5F859DA0}">
      <dsp:nvSpPr>
        <dsp:cNvPr id="3" name="形状 2"/>
        <dsp:cNvSpPr/>
      </dsp:nvSpPr>
      <dsp:spPr bwMode="white">
        <a:xfrm>
          <a:off x="2707233" y="1952926"/>
          <a:ext cx="2386909" cy="2386909"/>
        </a:xfrm>
        <a:prstGeom prst="gear9">
          <a:avLst/>
        </a:prstGeom>
        <a:solidFill>
          <a:schemeClr val="tx2">
            <a:lumMod val="75000"/>
          </a:schemeClr>
        </a:solidFill>
        <a:scene3d>
          <a:camera prst="orthographicFront">
            <a:rot lat="0" lon="0" rev="0"/>
          </a:camera>
          <a:lightRig rig="threePt" dir="t">
            <a:rot lat="0" lon="0" rev="1200000"/>
          </a:lightRig>
        </a:scene3d>
      </dsp:spPr>
      <dsp:style>
        <a:lnRef idx="0">
          <a:schemeClr val="lt1"/>
        </a:lnRef>
        <a:fillRef idx="3">
          <a:schemeClr val="accent5">
            <a:hueOff val="0"/>
            <a:satOff val="0"/>
            <a:lumOff val="0"/>
            <a:alpha val="100000"/>
          </a:schemeClr>
        </a:fillRef>
        <a:effectRef idx="3">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隐患排查治理</a:t>
          </a:r>
        </a:p>
      </dsp:txBody>
      <dsp:txXfrm>
        <a:off x="2707233" y="1952926"/>
        <a:ext cx="2386909" cy="2386909"/>
      </dsp:txXfrm>
    </dsp:sp>
    <dsp:sp modelId="{14413F3C-E37C-4077-97DB-BE0ED8139B1A}">
      <dsp:nvSpPr>
        <dsp:cNvPr id="6" name="形状 5"/>
        <dsp:cNvSpPr/>
      </dsp:nvSpPr>
      <dsp:spPr bwMode="white">
        <a:xfrm>
          <a:off x="1318486" y="1388747"/>
          <a:ext cx="1735934" cy="1735934"/>
        </a:xfrm>
        <a:prstGeom prst="gear6">
          <a:avLst/>
        </a:prstGeom>
        <a:solidFill>
          <a:schemeClr val="tx1">
            <a:lumMod val="50000"/>
            <a:lumOff val="50000"/>
          </a:schemeClr>
        </a:solidFill>
        <a:scene3d>
          <a:camera prst="orthographicFront">
            <a:rot lat="0" lon="0" rev="0"/>
          </a:camera>
          <a:lightRig rig="threePt" dir="t">
            <a:rot lat="0" lon="0" rev="1200000"/>
          </a:lightRig>
        </a:scene3d>
      </dsp:spPr>
      <dsp:style>
        <a:lnRef idx="0">
          <a:schemeClr val="lt1"/>
        </a:lnRef>
        <a:fillRef idx="3">
          <a:schemeClr val="accent5">
            <a:hueOff val="-4950000"/>
            <a:satOff val="20000"/>
            <a:lumOff val="4314"/>
            <a:alpha val="100000"/>
          </a:schemeClr>
        </a:fillRef>
        <a:effectRef idx="3">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隐患排查实施</a:t>
          </a:r>
        </a:p>
      </dsp:txBody>
      <dsp:txXfrm>
        <a:off x="1318486" y="1388747"/>
        <a:ext cx="1735934" cy="1735934"/>
      </dsp:txXfrm>
    </dsp:sp>
    <dsp:sp modelId="{DB73F6CB-E48A-47B1-B823-7A39421C1A54}">
      <dsp:nvSpPr>
        <dsp:cNvPr id="9" name="形状 8"/>
        <dsp:cNvSpPr/>
      </dsp:nvSpPr>
      <dsp:spPr bwMode="white">
        <a:xfrm rot="-900000">
          <a:off x="2290786" y="191130"/>
          <a:ext cx="1700861" cy="1700861"/>
        </a:xfrm>
        <a:prstGeom prst="gear6">
          <a:avLst/>
        </a:prstGeom>
        <a:solidFill>
          <a:schemeClr val="accent6">
            <a:lumMod val="75000"/>
          </a:schemeClr>
        </a:solidFill>
        <a:scene3d>
          <a:camera prst="orthographicFront">
            <a:rot lat="0" lon="0" rev="0"/>
          </a:camera>
          <a:lightRig rig="threePt" dir="t">
            <a:rot lat="0" lon="0" rev="1200000"/>
          </a:lightRig>
        </a:scene3d>
      </dsp:spPr>
      <dsp:style>
        <a:lnRef idx="0">
          <a:schemeClr val="lt1"/>
        </a:lnRef>
        <a:fillRef idx="3">
          <a:schemeClr val="accent5">
            <a:hueOff val="-9900000"/>
            <a:satOff val="40000"/>
            <a:lumOff val="8627"/>
            <a:alpha val="100000"/>
          </a:schemeClr>
        </a:fillRef>
        <a:effectRef idx="3">
          <a:scrgbClr r="0" g="0" b="0"/>
        </a:effectRef>
        <a:fontRef idx="minor">
          <a:schemeClr val="lt1"/>
        </a:fontRef>
      </dsp:style>
      <dsp:txBody>
        <a:bodyPr lIns="22860" tIns="22860" rIns="22860" bIns="228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800" dirty="0">
              <a:latin typeface="微软雅黑" panose="020B0503020204020204" pitchFamily="34" charset="-122"/>
              <a:ea typeface="微软雅黑" panose="020B0503020204020204" pitchFamily="34" charset="-122"/>
            </a:rPr>
            <a:t>确定排查计划</a:t>
          </a:r>
        </a:p>
      </dsp:txBody>
      <dsp:txXfrm rot="-900000">
        <a:off x="2290786" y="191130"/>
        <a:ext cx="1700861" cy="1700861"/>
      </dsp:txXfrm>
    </dsp:sp>
    <dsp:sp modelId="{16F54028-0D12-4B14-96CB-89F7E3A958A8}">
      <dsp:nvSpPr>
        <dsp:cNvPr id="12" name="环形箭头 11"/>
        <dsp:cNvSpPr/>
      </dsp:nvSpPr>
      <dsp:spPr bwMode="white">
        <a:xfrm>
          <a:off x="2529470" y="1596014"/>
          <a:ext cx="3046890" cy="3046890"/>
        </a:xfrm>
        <a:prstGeom prst="circularArrow">
          <a:avLst>
            <a:gd name="adj1" fmla="val 5000"/>
            <a:gd name="adj2" fmla="val 360000"/>
            <a:gd name="adj3" fmla="val 2458610"/>
            <a:gd name="adj4" fmla="val 15853938"/>
            <a:gd name="adj5" fmla="val 5500"/>
          </a:avLst>
        </a:prstGeom>
        <a:solidFill>
          <a:schemeClr val="tx2">
            <a:lumMod val="75000"/>
          </a:schemeClr>
        </a:solidFill>
        <a:scene3d>
          <a:camera prst="orthographicFront">
            <a:rot lat="0" lon="0" rev="0"/>
          </a:camera>
          <a:lightRig rig="threePt" dir="t">
            <a:rot lat="0" lon="0" rev="1200000"/>
          </a:lightRig>
        </a:scene3d>
      </dsp:spPr>
      <dsp:style>
        <a:lnRef idx="0">
          <a:schemeClr val="lt1"/>
        </a:lnRef>
        <a:fillRef idx="3">
          <a:schemeClr val="accent5">
            <a:hueOff val="0"/>
            <a:satOff val="0"/>
            <a:lumOff val="0"/>
            <a:alpha val="100000"/>
          </a:schemeClr>
        </a:fillRef>
        <a:effectRef idx="3">
          <a:scrgbClr r="0" g="0" b="0"/>
        </a:effectRef>
        <a:fontRef idx="minor">
          <a:schemeClr val="lt1"/>
        </a:fontRef>
      </dsp:style>
      <dsp:txXfrm>
        <a:off x="2529470" y="1596014"/>
        <a:ext cx="3046890" cy="3046890"/>
      </dsp:txXfrm>
    </dsp:sp>
    <dsp:sp modelId="{09894E7E-18FE-4F8A-9482-594D8CE585D8}">
      <dsp:nvSpPr>
        <dsp:cNvPr id="13" name="形状 12"/>
        <dsp:cNvSpPr/>
      </dsp:nvSpPr>
      <dsp:spPr bwMode="white">
        <a:xfrm>
          <a:off x="1061180" y="1054151"/>
          <a:ext cx="2119575" cy="2119575"/>
        </a:xfrm>
        <a:prstGeom prst="leftCircularArrow">
          <a:avLst>
            <a:gd name="adj1" fmla="val 5000"/>
            <a:gd name="adj2" fmla="val -360000"/>
            <a:gd name="adj3" fmla="val 10419125"/>
            <a:gd name="adj4" fmla="val 14837806"/>
            <a:gd name="adj5" fmla="val 5500"/>
          </a:avLst>
        </a:prstGeom>
        <a:solidFill>
          <a:schemeClr val="tx1">
            <a:lumMod val="50000"/>
            <a:lumOff val="50000"/>
          </a:schemeClr>
        </a:solidFill>
        <a:scene3d>
          <a:camera prst="orthographicFront">
            <a:rot lat="0" lon="0" rev="0"/>
          </a:camera>
          <a:lightRig rig="threePt" dir="t">
            <a:rot lat="0" lon="0" rev="1200000"/>
          </a:lightRig>
        </a:scene3d>
      </dsp:spPr>
      <dsp:style>
        <a:lnRef idx="0">
          <a:schemeClr val="lt1"/>
        </a:lnRef>
        <a:fillRef idx="3">
          <a:schemeClr val="accent5">
            <a:hueOff val="-4950000"/>
            <a:satOff val="20000"/>
            <a:lumOff val="4314"/>
            <a:alpha val="100000"/>
          </a:schemeClr>
        </a:fillRef>
        <a:effectRef idx="3">
          <a:scrgbClr r="0" g="0" b="0"/>
        </a:effectRef>
        <a:fontRef idx="minor">
          <a:schemeClr val="lt1"/>
        </a:fontRef>
      </dsp:style>
      <dsp:txXfrm>
        <a:off x="1061180" y="1054151"/>
        <a:ext cx="2119575" cy="2119575"/>
      </dsp:txXfrm>
    </dsp:sp>
    <dsp:sp modelId="{A513C396-4C9E-4F20-AB2B-8F447CDFBF26}">
      <dsp:nvSpPr>
        <dsp:cNvPr id="14" name="环形箭头 13"/>
        <dsp:cNvSpPr/>
      </dsp:nvSpPr>
      <dsp:spPr bwMode="white">
        <a:xfrm>
          <a:off x="1937937" y="-141470"/>
          <a:ext cx="2312264" cy="2312264"/>
        </a:xfrm>
        <a:prstGeom prst="circularArrow">
          <a:avLst>
            <a:gd name="adj1" fmla="val 5000"/>
            <a:gd name="adj2" fmla="val 360000"/>
            <a:gd name="adj3" fmla="val 13347948"/>
            <a:gd name="adj4" fmla="val 10508220"/>
            <a:gd name="adj5" fmla="val 5500"/>
          </a:avLst>
        </a:prstGeom>
        <a:solidFill>
          <a:schemeClr val="accent6">
            <a:lumMod val="75000"/>
          </a:schemeClr>
        </a:solidFill>
        <a:scene3d>
          <a:camera prst="orthographicFront">
            <a:rot lat="0" lon="0" rev="0"/>
          </a:camera>
          <a:lightRig rig="threePt" dir="t">
            <a:rot lat="0" lon="0" rev="1200000"/>
          </a:lightRig>
        </a:scene3d>
      </dsp:spPr>
      <dsp:style>
        <a:lnRef idx="0">
          <a:schemeClr val="lt1"/>
        </a:lnRef>
        <a:fillRef idx="3">
          <a:schemeClr val="accent5">
            <a:hueOff val="-9900000"/>
            <a:satOff val="40000"/>
            <a:lumOff val="8627"/>
            <a:alpha val="100000"/>
          </a:schemeClr>
        </a:fillRef>
        <a:effectRef idx="3">
          <a:scrgbClr r="0" g="0" b="0"/>
        </a:effectRef>
        <a:fontRef idx="minor">
          <a:schemeClr val="lt1"/>
        </a:fontRef>
      </dsp:style>
      <dsp:txXfrm>
        <a:off x="1937937" y="-141470"/>
        <a:ext cx="2312264" cy="2312264"/>
      </dsp:txXfrm>
    </dsp:sp>
    <dsp:sp modelId="{8B998D48-B7EE-4D31-AA7B-A55742E52477}">
      <dsp:nvSpPr>
        <dsp:cNvPr id="4" name="矩形 3" hidden="1"/>
        <dsp:cNvSpPr/>
      </dsp:nvSpPr>
      <dsp:spPr>
        <a:xfrm>
          <a:off x="3878988" y="1735934"/>
          <a:ext cx="36000" cy="36000"/>
        </a:xfrm>
        <a:prstGeom prst="rect">
          <a:avLst/>
        </a:prstGeom>
      </dsp:spPr>
      <dsp:txXfrm>
        <a:off x="3878988" y="1735934"/>
        <a:ext cx="36000" cy="36000"/>
      </dsp:txXfrm>
    </dsp:sp>
    <dsp:sp modelId="{6663308E-D213-4E96-929D-79EBB174E13E}">
      <dsp:nvSpPr>
        <dsp:cNvPr id="5" name="矩形 4" hidden="1"/>
        <dsp:cNvSpPr/>
      </dsp:nvSpPr>
      <dsp:spPr>
        <a:xfrm>
          <a:off x="4971345" y="4122843"/>
          <a:ext cx="36000" cy="36000"/>
        </a:xfrm>
        <a:prstGeom prst="rect">
          <a:avLst/>
        </a:prstGeom>
      </dsp:spPr>
      <dsp:txXfrm>
        <a:off x="4971345" y="4122843"/>
        <a:ext cx="36000" cy="36000"/>
      </dsp:txXfrm>
    </dsp:sp>
    <dsp:sp modelId="{6CEA49FE-17D9-4739-B3CC-D40166E6349E}">
      <dsp:nvSpPr>
        <dsp:cNvPr id="7" name="矩形 6" hidden="1"/>
        <dsp:cNvSpPr/>
      </dsp:nvSpPr>
      <dsp:spPr>
        <a:xfrm>
          <a:off x="1752469" y="1215154"/>
          <a:ext cx="36000" cy="36000"/>
        </a:xfrm>
        <a:prstGeom prst="rect">
          <a:avLst/>
        </a:prstGeom>
      </dsp:spPr>
      <dsp:txXfrm>
        <a:off x="1752469" y="1215154"/>
        <a:ext cx="36000" cy="36000"/>
      </dsp:txXfrm>
    </dsp:sp>
    <dsp:sp modelId="{805DAB41-7780-41D5-9440-E8E1741336E8}">
      <dsp:nvSpPr>
        <dsp:cNvPr id="8" name="矩形 7" hidden="1"/>
        <dsp:cNvSpPr/>
      </dsp:nvSpPr>
      <dsp:spPr>
        <a:xfrm>
          <a:off x="1188291" y="2300113"/>
          <a:ext cx="36000" cy="36000"/>
        </a:xfrm>
        <a:prstGeom prst="rect">
          <a:avLst/>
        </a:prstGeom>
      </dsp:spPr>
      <dsp:txXfrm>
        <a:off x="1188291" y="2300113"/>
        <a:ext cx="36000" cy="36000"/>
      </dsp:txXfrm>
    </dsp:sp>
    <dsp:sp modelId="{88CD3EEC-5818-410C-84FE-7C04C04A4649}">
      <dsp:nvSpPr>
        <dsp:cNvPr id="10" name="矩形 9" hidden="1"/>
        <dsp:cNvSpPr/>
      </dsp:nvSpPr>
      <dsp:spPr>
        <a:xfrm>
          <a:off x="2056257" y="1084959"/>
          <a:ext cx="36000" cy="36000"/>
        </a:xfrm>
        <a:prstGeom prst="rect">
          <a:avLst/>
        </a:prstGeom>
      </dsp:spPr>
      <dsp:txXfrm>
        <a:off x="2056257" y="1084959"/>
        <a:ext cx="36000" cy="36000"/>
      </dsp:txXfrm>
    </dsp:sp>
    <dsp:sp modelId="{43B42A65-7FCC-4D68-8CA7-F4DBDA81A5C4}">
      <dsp:nvSpPr>
        <dsp:cNvPr id="11" name="矩形 10" hidden="1"/>
        <dsp:cNvSpPr/>
      </dsp:nvSpPr>
      <dsp:spPr>
        <a:xfrm>
          <a:off x="2403444" y="216992"/>
          <a:ext cx="36000" cy="36000"/>
        </a:xfrm>
        <a:prstGeom prst="rect">
          <a:avLst/>
        </a:prstGeom>
      </dsp:spPr>
      <dsp:txXfrm>
        <a:off x="2403444" y="216992"/>
        <a:ext cx="36000" cy="3600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E01489E-AF82-47E4-B296-BE9F2594D8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22D0E71B-5DB3-4159-9B7D-8485111345F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9375" y="739775"/>
            <a:ext cx="6577013" cy="3700463"/>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2D0E71B-5DB3-4159-9B7D-8485111345F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8" name="图片 7" descr="09.02.1(1)"/>
          <p:cNvPicPr>
            <a:picLocks noChangeAspect="1"/>
          </p:cNvPicPr>
          <p:nvPr userDrawn="1"/>
        </p:nvPicPr>
        <p:blipFill>
          <a:blip r:embed="rId13"/>
          <a:stretch>
            <a:fillRect/>
          </a:stretch>
        </p:blipFill>
        <p:spPr>
          <a:xfrm>
            <a:off x="10776585" y="190500"/>
            <a:ext cx="1237615" cy="62547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5.xml"/><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8.jpeg"/><Relationship Id="rId4" Type="http://schemas.openxmlformats.org/officeDocument/2006/relationships/tags" Target="../tags/tag18.xml"/><Relationship Id="rId3" Type="http://schemas.openxmlformats.org/officeDocument/2006/relationships/image" Target="../media/image7.jpeg"/><Relationship Id="rId2" Type="http://schemas.openxmlformats.org/officeDocument/2006/relationships/tags" Target="../tags/tag17.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845185" y="1299845"/>
            <a:ext cx="6002020" cy="1758950"/>
          </a:xfrm>
        </p:spPr>
        <p:txBody>
          <a:bodyPr>
            <a:noAutofit/>
          </a:bodyPr>
          <a:lstStyle/>
          <a:p>
            <a:pPr marL="0" indent="0" algn="ctr">
              <a:lnSpc>
                <a:spcPct val="110000"/>
              </a:lnSpc>
              <a:spcBef>
                <a:spcPts val="0"/>
              </a:spcBef>
              <a:spcAft>
                <a:spcPts val="0"/>
              </a:spcAft>
              <a:buSzPct val="100000"/>
              <a:buNone/>
            </a:pPr>
            <a:r>
              <a:rPr lang="zh-CN" altLang="en-US" sz="5120" smtClean="0">
                <a:solidFill>
                  <a:srgbClr val="1E6FAD"/>
                </a:solidFill>
                <a:latin typeface="微软雅黑" panose="020B0503020204020204" pitchFamily="34" charset="-122"/>
                <a:ea typeface="微软雅黑" panose="020B0503020204020204" pitchFamily="34" charset="-122"/>
                <a:cs typeface="+mn-cs"/>
              </a:rPr>
              <a:t>风险分级管控与隐患排查治理体系检查重点--双体系</a:t>
            </a:r>
            <a:endParaRPr lang="zh-CN" altLang="en-US" sz="5120" smtClean="0">
              <a:solidFill>
                <a:srgbClr val="1E6FAD"/>
              </a:solidFill>
              <a:latin typeface="微软雅黑" panose="020B0503020204020204" pitchFamily="34" charset="-122"/>
              <a:ea typeface="微软雅黑" panose="020B0503020204020204" pitchFamily="3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2602865" y="3693661"/>
            <a:ext cx="2364740" cy="47752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2400" b="1" dirty="0">
                <a:solidFill>
                  <a:schemeClr val="lt1"/>
                </a:solidFill>
                <a:effectLst/>
                <a:latin typeface="微软雅黑" panose="020B0503020204020204" pitchFamily="34" charset="-122"/>
                <a:ea typeface="微软雅黑" panose="020B0503020204020204" pitchFamily="34" charset="-122"/>
              </a:rPr>
              <a:t>博富特咨询</a:t>
            </a:r>
            <a:r>
              <a:rPr lang="en-US" altLang="zh-CN" sz="2400" b="1" dirty="0">
                <a:solidFill>
                  <a:schemeClr val="lt1"/>
                </a:solidFill>
                <a:effectLst/>
                <a:latin typeface="微软雅黑" panose="020B0503020204020204" pitchFamily="34" charset="-122"/>
                <a:ea typeface="微软雅黑" panose="020B0503020204020204" pitchFamily="34" charset="-122"/>
              </a:rPr>
              <a:t> </a:t>
            </a:r>
            <a:endParaRPr lang="en-US" altLang="zh-CN" sz="2400" b="1" dirty="0">
              <a:solidFill>
                <a:schemeClr val="lt1"/>
              </a:solidFill>
              <a:effectLst/>
              <a:latin typeface="微软雅黑" panose="020B0503020204020204" pitchFamily="34" charset="-122"/>
              <a:ea typeface="微软雅黑" panose="020B0503020204020204" pitchFamily="34" charset="-122"/>
            </a:endParaRPr>
          </a:p>
        </p:txBody>
      </p:sp>
      <p:sp>
        <p:nvSpPr>
          <p:cNvPr id="8" name="椭圆 7"/>
          <p:cNvSpPr/>
          <p:nvPr>
            <p:custDataLst>
              <p:tags r:id="rId3"/>
            </p:custDataLst>
          </p:nvPr>
        </p:nvSpPr>
        <p:spPr>
          <a:xfrm>
            <a:off x="2152865" y="4941592"/>
            <a:ext cx="900000" cy="900000"/>
          </a:xfrm>
          <a:prstGeom prst="ellipse">
            <a:avLst/>
          </a:prstGeom>
          <a:solidFill>
            <a:schemeClr val="accent4"/>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3395980" y="4942205"/>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4639095" y="4941592"/>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流程图: 手动输入 7"/>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24648" y="253981"/>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风险识别评价</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5" name="圆角矩形 4"/>
          <p:cNvSpPr/>
          <p:nvPr/>
        </p:nvSpPr>
        <p:spPr>
          <a:xfrm>
            <a:off x="2209430" y="1628800"/>
            <a:ext cx="2218423" cy="1080120"/>
          </a:xfrm>
          <a:prstGeom prst="roundRect">
            <a:avLst>
              <a:gd name="adj" fmla="val 2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圆角矩形 10"/>
          <p:cNvSpPr/>
          <p:nvPr/>
        </p:nvSpPr>
        <p:spPr>
          <a:xfrm>
            <a:off x="4972092" y="1628800"/>
            <a:ext cx="2218423" cy="1080120"/>
          </a:xfrm>
          <a:prstGeom prst="roundRect">
            <a:avLst>
              <a:gd name="adj" fmla="val 255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7734754" y="1628800"/>
            <a:ext cx="2218423" cy="1080120"/>
          </a:xfrm>
          <a:prstGeom prst="roundRect">
            <a:avLst>
              <a:gd name="adj" fmla="val 2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7734754" y="3284984"/>
            <a:ext cx="2218423" cy="1080120"/>
          </a:xfrm>
          <a:prstGeom prst="roundRect">
            <a:avLst>
              <a:gd name="adj" fmla="val 255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4972092" y="3284984"/>
            <a:ext cx="2218423" cy="1080120"/>
          </a:xfrm>
          <a:prstGeom prst="roundRect">
            <a:avLst>
              <a:gd name="adj" fmla="val 2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圆角矩形 14"/>
          <p:cNvSpPr/>
          <p:nvPr/>
        </p:nvSpPr>
        <p:spPr>
          <a:xfrm>
            <a:off x="2209430" y="3268092"/>
            <a:ext cx="2218423" cy="1080120"/>
          </a:xfrm>
          <a:prstGeom prst="roundRect">
            <a:avLst>
              <a:gd name="adj" fmla="val 2558"/>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209429" y="4843884"/>
            <a:ext cx="2218423" cy="1080120"/>
          </a:xfrm>
          <a:prstGeom prst="roundRect">
            <a:avLst>
              <a:gd name="adj" fmla="val 255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64642" y="1762595"/>
            <a:ext cx="1107996" cy="812530"/>
          </a:xfrm>
          <a:prstGeom prst="rect">
            <a:avLst/>
          </a:prstGeom>
        </p:spPr>
        <p:txBody>
          <a:bodyPr wrap="none">
            <a:spAutoFit/>
          </a:bodyPr>
          <a:lstStyle/>
          <a:p>
            <a:pPr lvl="0"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风险点</a:t>
            </a:r>
            <a:endParaRPr lang="en-US" altLang="zh-CN" b="1" dirty="0">
              <a:solidFill>
                <a:schemeClr val="bg1"/>
              </a:solidFill>
              <a:latin typeface="微软雅黑" panose="020B0503020204020204" pitchFamily="34" charset="-122"/>
              <a:ea typeface="微软雅黑" panose="020B0503020204020204" pitchFamily="34" charset="-122"/>
            </a:endParaRPr>
          </a:p>
          <a:p>
            <a:pPr lvl="0"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排查确定</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5065640" y="1960245"/>
            <a:ext cx="2031325"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危险源辨识、分析</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8289966" y="1984194"/>
            <a:ext cx="1107996" cy="369332"/>
          </a:xfrm>
          <a:prstGeom prst="rect">
            <a:avLst/>
          </a:prstGeom>
        </p:spPr>
        <p:txBody>
          <a:bodyPr wrap="non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风险评价</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7828302" y="3616429"/>
            <a:ext cx="2031325"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风险分级管控清单</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0" name="矩形 19"/>
          <p:cNvSpPr/>
          <p:nvPr/>
        </p:nvSpPr>
        <p:spPr>
          <a:xfrm>
            <a:off x="5339175" y="3599537"/>
            <a:ext cx="1569660"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风险分级管控</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2764642" y="3571066"/>
            <a:ext cx="1107996"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控制措施</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2764642" y="5175329"/>
            <a:ext cx="1107996" cy="417230"/>
          </a:xfrm>
          <a:prstGeom prst="rect">
            <a:avLst/>
          </a:prstGeom>
        </p:spPr>
        <p:txBody>
          <a:bodyPr wrap="none">
            <a:spAutoFit/>
          </a:bodyPr>
          <a:lstStyle/>
          <a:p>
            <a:pPr algn="ct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风险告知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3" name="燕尾形 22"/>
          <p:cNvSpPr/>
          <p:nvPr/>
        </p:nvSpPr>
        <p:spPr>
          <a:xfrm>
            <a:off x="4597448" y="2008143"/>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5" name="燕尾形 24"/>
          <p:cNvSpPr/>
          <p:nvPr/>
        </p:nvSpPr>
        <p:spPr>
          <a:xfrm>
            <a:off x="7360110" y="2008143"/>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燕尾形 25"/>
          <p:cNvSpPr/>
          <p:nvPr/>
        </p:nvSpPr>
        <p:spPr>
          <a:xfrm flipH="1">
            <a:off x="7354622" y="3664327"/>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燕尾形 26"/>
          <p:cNvSpPr/>
          <p:nvPr/>
        </p:nvSpPr>
        <p:spPr>
          <a:xfrm flipH="1">
            <a:off x="4601282" y="3640378"/>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8" name="燕尾形 27"/>
          <p:cNvSpPr/>
          <p:nvPr/>
        </p:nvSpPr>
        <p:spPr>
          <a:xfrm rot="16200000" flipH="1">
            <a:off x="3210628" y="4417411"/>
            <a:ext cx="216024" cy="369332"/>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手动输入 13"/>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手动输入 15"/>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11450" y="276501"/>
            <a:ext cx="3057248"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风险点排查确定</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2" name="椭圆 11"/>
          <p:cNvSpPr/>
          <p:nvPr/>
        </p:nvSpPr>
        <p:spPr>
          <a:xfrm>
            <a:off x="1626197" y="2694609"/>
            <a:ext cx="2088232" cy="208823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4511824" y="1957177"/>
            <a:ext cx="656136" cy="65613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3998135" y="2511935"/>
            <a:ext cx="365347" cy="36534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3647728" y="2888717"/>
            <a:ext cx="185817" cy="18581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003489" y="3408056"/>
            <a:ext cx="656136" cy="65613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4360070" y="3553451"/>
            <a:ext cx="365347" cy="36534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3896181" y="3645816"/>
            <a:ext cx="185817" cy="18581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3993611" y="4676262"/>
            <a:ext cx="365347" cy="36534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nvSpPr>
        <p:spPr>
          <a:xfrm>
            <a:off x="3650675" y="4416616"/>
            <a:ext cx="185817" cy="185817"/>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4511824" y="5055877"/>
            <a:ext cx="656136" cy="656136"/>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圆角矩形 12"/>
          <p:cNvSpPr/>
          <p:nvPr/>
        </p:nvSpPr>
        <p:spPr>
          <a:xfrm>
            <a:off x="5519936" y="1910971"/>
            <a:ext cx="4176464" cy="67168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p:cNvSpPr/>
          <p:nvPr/>
        </p:nvSpPr>
        <p:spPr>
          <a:xfrm>
            <a:off x="5937697" y="3408056"/>
            <a:ext cx="4176464" cy="67168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p:cNvSpPr/>
          <p:nvPr/>
        </p:nvSpPr>
        <p:spPr>
          <a:xfrm>
            <a:off x="5519936" y="5085184"/>
            <a:ext cx="4176464" cy="671684"/>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6592505" y="2071664"/>
            <a:ext cx="2031326"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建立作业活动清单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7241099" y="3565185"/>
            <a:ext cx="1569660"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设备设施清单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6477089" y="5236360"/>
            <a:ext cx="2262158" cy="369332"/>
          </a:xfrm>
          <a:prstGeom prst="rect">
            <a:avLst/>
          </a:prstGeom>
        </p:spPr>
        <p:txBody>
          <a:bodyPr wrap="non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职业病危害风险清单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2137701" y="3518688"/>
            <a:ext cx="107555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箭头连接符 17"/>
          <p:cNvCxnSpPr/>
          <p:nvPr/>
        </p:nvCxnSpPr>
        <p:spPr>
          <a:xfrm flipH="1" flipV="1">
            <a:off x="7752183" y="3015415"/>
            <a:ext cx="1534788" cy="1421698"/>
          </a:xfrm>
          <a:prstGeom prst="straightConnector1">
            <a:avLst/>
          </a:prstGeom>
          <a:ln>
            <a:solidFill>
              <a:schemeClr val="tx1">
                <a:lumMod val="50000"/>
                <a:lumOff val="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9" name="直接箭头连接符 18"/>
          <p:cNvCxnSpPr/>
          <p:nvPr/>
        </p:nvCxnSpPr>
        <p:spPr>
          <a:xfrm flipH="1">
            <a:off x="7752183" y="4437112"/>
            <a:ext cx="1534788" cy="1"/>
          </a:xfrm>
          <a:prstGeom prst="straightConnector1">
            <a:avLst/>
          </a:prstGeom>
          <a:ln>
            <a:solidFill>
              <a:schemeClr val="tx1">
                <a:lumMod val="50000"/>
                <a:lumOff val="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20" name="直接箭头连接符 19"/>
          <p:cNvCxnSpPr/>
          <p:nvPr/>
        </p:nvCxnSpPr>
        <p:spPr>
          <a:xfrm flipH="1">
            <a:off x="7752184" y="4437112"/>
            <a:ext cx="1534787" cy="1349911"/>
          </a:xfrm>
          <a:prstGeom prst="straightConnector1">
            <a:avLst/>
          </a:prstGeom>
          <a:ln>
            <a:solidFill>
              <a:schemeClr val="tx1">
                <a:lumMod val="50000"/>
                <a:lumOff val="50000"/>
              </a:schemeClr>
            </a:solidFill>
            <a:tailEnd type="arrow"/>
          </a:ln>
        </p:spPr>
        <p:style>
          <a:lnRef idx="3">
            <a:schemeClr val="accent2"/>
          </a:lnRef>
          <a:fillRef idx="0">
            <a:schemeClr val="accent2"/>
          </a:fillRef>
          <a:effectRef idx="2">
            <a:schemeClr val="accent2"/>
          </a:effectRef>
          <a:fontRef idx="minor">
            <a:schemeClr val="tx1"/>
          </a:fontRef>
        </p:style>
      </p:cxnSp>
      <p:sp>
        <p:nvSpPr>
          <p:cNvPr id="21" name="流程图: 手动输入 20"/>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流程图: 手动输入 2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711450" y="252066"/>
            <a:ext cx="3057248"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危险源辨识分析</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3" name="矩形 12"/>
          <p:cNvSpPr/>
          <p:nvPr/>
        </p:nvSpPr>
        <p:spPr>
          <a:xfrm>
            <a:off x="746810" y="3136456"/>
            <a:ext cx="1368152"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669204" y="1458735"/>
            <a:ext cx="2869029"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3669204" y="3164314"/>
            <a:ext cx="2869029"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669204" y="4802431"/>
            <a:ext cx="2869029" cy="7200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669204" y="1455669"/>
            <a:ext cx="2869029" cy="757130"/>
          </a:xfrm>
          <a:prstGeom prst="rect">
            <a:avLst/>
          </a:prstGeom>
        </p:spPr>
        <p:txBody>
          <a:bodyPr wrap="square">
            <a:spAutoFit/>
          </a:bodyPr>
          <a:lstStyle/>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、对作业活动清单逐个进行危险源辨识分析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3669203" y="3145789"/>
            <a:ext cx="2869029" cy="757130"/>
          </a:xfrm>
          <a:prstGeom prst="rect">
            <a:avLst/>
          </a:prstGeom>
        </p:spPr>
        <p:txBody>
          <a:bodyPr wrap="square">
            <a:spAutoFit/>
          </a:bodyPr>
          <a:lstStyle/>
          <a:p>
            <a:pPr>
              <a:lnSpc>
                <a:spcPct val="12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、对设备设施对个进行危险源分析</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669202" y="4811062"/>
            <a:ext cx="2869029" cy="757130"/>
          </a:xfrm>
          <a:prstGeom prst="rect">
            <a:avLst/>
          </a:prstGeom>
        </p:spPr>
        <p:txBody>
          <a:bodyPr wrap="square">
            <a:spAutoFit/>
          </a:bodyPr>
          <a:lstStyle/>
          <a:p>
            <a:pPr algn="just">
              <a:lnSpc>
                <a:spcPct val="120000"/>
              </a:lnSpc>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、对职业病危害因素进行识别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4499509" y="2314577"/>
            <a:ext cx="2869029"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4696679" y="2444588"/>
            <a:ext cx="2492990" cy="424732"/>
          </a:xfrm>
          <a:prstGeom prst="rect">
            <a:avLst/>
          </a:prstGeom>
        </p:spPr>
        <p:txBody>
          <a:bodyPr wrap="squar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作业活动分析评价记录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4512895" y="3983703"/>
            <a:ext cx="2869029"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4481422" y="4102359"/>
            <a:ext cx="2958380" cy="424732"/>
          </a:xfrm>
          <a:prstGeom prst="rect">
            <a:avLst/>
          </a:prstGeom>
        </p:spPr>
        <p:txBody>
          <a:bodyPr wrap="square">
            <a:spAutoFit/>
          </a:bodyPr>
          <a:lstStyle/>
          <a:p>
            <a:pPr algn="ctr">
              <a:lnSpc>
                <a:spcPct val="120000"/>
              </a:lnSpc>
            </a:pPr>
            <a:r>
              <a:rPr lang="zh-CN" altLang="en-US" dirty="0">
                <a:solidFill>
                  <a:schemeClr val="bg1"/>
                </a:solidFill>
                <a:latin typeface="微软雅黑" panose="020B0503020204020204" pitchFamily="34" charset="-122"/>
                <a:ea typeface="微软雅黑" panose="020B0503020204020204" pitchFamily="34" charset="-122"/>
              </a:rPr>
              <a:t>对职业病危害因素进行识别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4526097" y="5607470"/>
            <a:ext cx="2869029"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4504667" y="5568192"/>
            <a:ext cx="2963233" cy="757130"/>
          </a:xfrm>
          <a:prstGeom prst="rect">
            <a:avLst/>
          </a:prstGeom>
        </p:spPr>
        <p:txBody>
          <a:bodyPr wrap="square">
            <a:spAutoFit/>
          </a:bodyPr>
          <a:lstStyle/>
          <a:p>
            <a:pPr>
              <a:lnSpc>
                <a:spcPct val="120000"/>
              </a:lnSpc>
            </a:pPr>
            <a:r>
              <a:rPr lang="zh-CN" altLang="en-US" dirty="0">
                <a:solidFill>
                  <a:schemeClr val="bg1"/>
                </a:solidFill>
                <a:latin typeface="微软雅黑" panose="020B0503020204020204" pitchFamily="34" charset="-122"/>
                <a:ea typeface="微软雅黑" panose="020B0503020204020204" pitchFamily="34" charset="-122"/>
              </a:rPr>
              <a:t>职业病危害因素清单</a:t>
            </a:r>
            <a:r>
              <a:rPr lang="en-US" altLang="zh-CN" dirty="0">
                <a:solidFill>
                  <a:schemeClr val="bg1"/>
                </a:solidFill>
                <a:latin typeface="微软雅黑" panose="020B0503020204020204" pitchFamily="34" charset="-122"/>
                <a:ea typeface="微软雅黑" panose="020B0503020204020204" pitchFamily="34" charset="-122"/>
              </a:rPr>
              <a:t>+</a:t>
            </a:r>
            <a:r>
              <a:rPr lang="zh-CN" altLang="en-US" dirty="0">
                <a:solidFill>
                  <a:schemeClr val="bg1"/>
                </a:solidFill>
                <a:latin typeface="微软雅黑" panose="020B0503020204020204" pitchFamily="34" charset="-122"/>
                <a:ea typeface="微软雅黑" panose="020B0503020204020204" pitchFamily="34" charset="-122"/>
              </a:rPr>
              <a:t>职业病危害因素检测报告</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9553118" y="4082351"/>
            <a:ext cx="1613077" cy="72008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0060257" y="4230025"/>
            <a:ext cx="646331" cy="424732"/>
          </a:xfrm>
          <a:prstGeom prst="rect">
            <a:avLst/>
          </a:prstGeom>
        </p:spPr>
        <p:txBody>
          <a:bodyPr wrap="square">
            <a:spAutoFit/>
          </a:bodyPr>
          <a:lstStyle/>
          <a:p>
            <a:pP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检查</a:t>
            </a:r>
            <a:endParaRPr lang="zh-CN" altLang="en-US" b="1" dirty="0">
              <a:solidFill>
                <a:schemeClr val="bg1"/>
              </a:solidFill>
              <a:latin typeface="微软雅黑" panose="020B0503020204020204" pitchFamily="34" charset="-122"/>
              <a:ea typeface="微软雅黑" panose="020B0503020204020204" pitchFamily="34" charset="-122"/>
            </a:endParaRPr>
          </a:p>
        </p:txBody>
      </p:sp>
      <p:cxnSp>
        <p:nvCxnSpPr>
          <p:cNvPr id="40" name="直接箭头连接符 39"/>
          <p:cNvCxnSpPr/>
          <p:nvPr/>
        </p:nvCxnSpPr>
        <p:spPr>
          <a:xfrm flipV="1">
            <a:off x="2318621" y="2047832"/>
            <a:ext cx="1146924" cy="1404310"/>
          </a:xfrm>
          <a:prstGeom prst="straightConnector1">
            <a:avLst/>
          </a:prstGeom>
          <a:ln>
            <a:solidFill>
              <a:schemeClr val="accent6">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42" name="直接箭头连接符 41"/>
          <p:cNvCxnSpPr/>
          <p:nvPr/>
        </p:nvCxnSpPr>
        <p:spPr>
          <a:xfrm flipV="1">
            <a:off x="2318621" y="3439338"/>
            <a:ext cx="1146924" cy="12805"/>
          </a:xfrm>
          <a:prstGeom prst="straightConnector1">
            <a:avLst/>
          </a:prstGeom>
          <a:ln>
            <a:solidFill>
              <a:schemeClr val="accent6">
                <a:lumMod val="75000"/>
              </a:schemeClr>
            </a:solidFill>
            <a:tailEnd type="arrow"/>
          </a:ln>
        </p:spPr>
        <p:style>
          <a:lnRef idx="3">
            <a:schemeClr val="accent3"/>
          </a:lnRef>
          <a:fillRef idx="0">
            <a:schemeClr val="accent3"/>
          </a:fillRef>
          <a:effectRef idx="2">
            <a:schemeClr val="accent3"/>
          </a:effectRef>
          <a:fontRef idx="minor">
            <a:schemeClr val="tx1"/>
          </a:fontRef>
        </p:style>
      </p:cxnSp>
      <p:cxnSp>
        <p:nvCxnSpPr>
          <p:cNvPr id="43" name="直接箭头连接符 42"/>
          <p:cNvCxnSpPr/>
          <p:nvPr/>
        </p:nvCxnSpPr>
        <p:spPr>
          <a:xfrm>
            <a:off x="2318621" y="3452143"/>
            <a:ext cx="1146924" cy="1358919"/>
          </a:xfrm>
          <a:prstGeom prst="straightConnector1">
            <a:avLst/>
          </a:prstGeom>
          <a:ln>
            <a:solidFill>
              <a:schemeClr val="accent6">
                <a:lumMod val="75000"/>
              </a:schemeClr>
            </a:solidFill>
            <a:tailEnd type="arrow"/>
          </a:ln>
        </p:spPr>
        <p:style>
          <a:lnRef idx="3">
            <a:schemeClr val="accent3"/>
          </a:lnRef>
          <a:fillRef idx="0">
            <a:schemeClr val="accent3"/>
          </a:fillRef>
          <a:effectRef idx="2">
            <a:schemeClr val="accent3"/>
          </a:effectRef>
          <a:fontRef idx="minor">
            <a:schemeClr val="tx1"/>
          </a:fontRef>
        </p:style>
      </p:cxnSp>
      <p:sp>
        <p:nvSpPr>
          <p:cNvPr id="35" name="矩形 34"/>
          <p:cNvSpPr/>
          <p:nvPr/>
        </p:nvSpPr>
        <p:spPr>
          <a:xfrm>
            <a:off x="1090067" y="3296441"/>
            <a:ext cx="69762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4" name="圆角右箭头 43"/>
          <p:cNvSpPr/>
          <p:nvPr/>
        </p:nvSpPr>
        <p:spPr>
          <a:xfrm flipV="1">
            <a:off x="3931761" y="2256667"/>
            <a:ext cx="444222" cy="554743"/>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5" name="圆角右箭头 44"/>
          <p:cNvSpPr/>
          <p:nvPr/>
        </p:nvSpPr>
        <p:spPr>
          <a:xfrm flipV="1">
            <a:off x="3993164" y="3966672"/>
            <a:ext cx="444222" cy="554743"/>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6" name="圆角右箭头 45"/>
          <p:cNvSpPr/>
          <p:nvPr/>
        </p:nvSpPr>
        <p:spPr>
          <a:xfrm flipV="1">
            <a:off x="4049730" y="5560329"/>
            <a:ext cx="444222" cy="554743"/>
          </a:xfrm>
          <a:prstGeom prst="ben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流程图: 手动输入 5"/>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流程图: 手动输入 6"/>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34345" y="252066"/>
            <a:ext cx="1826142"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风险评价</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grpSp>
        <p:nvGrpSpPr>
          <p:cNvPr id="9" name="组合 8"/>
          <p:cNvGrpSpPr/>
          <p:nvPr/>
        </p:nvGrpSpPr>
        <p:grpSpPr>
          <a:xfrm>
            <a:off x="5022021" y="2852936"/>
            <a:ext cx="2147958" cy="1789967"/>
            <a:chOff x="5242139" y="2575138"/>
            <a:chExt cx="1728191" cy="1440160"/>
          </a:xfrm>
        </p:grpSpPr>
        <p:sp>
          <p:nvSpPr>
            <p:cNvPr id="5" name="直角三角形 4"/>
            <p:cNvSpPr/>
            <p:nvPr/>
          </p:nvSpPr>
          <p:spPr>
            <a:xfrm rot="2700000">
              <a:off x="5242139" y="2575138"/>
              <a:ext cx="1440159" cy="1440160"/>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p:nvSpPr>
          <p:spPr>
            <a:xfrm rot="18900000" flipH="1">
              <a:off x="5530171" y="2575138"/>
              <a:ext cx="1440159" cy="1440160"/>
            </a:xfrm>
            <a:prstGeom prst="r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矩形 11"/>
          <p:cNvSpPr/>
          <p:nvPr/>
        </p:nvSpPr>
        <p:spPr>
          <a:xfrm>
            <a:off x="559111" y="1731695"/>
            <a:ext cx="3913198" cy="8696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59111" y="2754732"/>
            <a:ext cx="3913198" cy="8696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559111" y="3777769"/>
            <a:ext cx="3913198" cy="8696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59111" y="4800806"/>
            <a:ext cx="3913198" cy="869654"/>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7752184" y="2319905"/>
            <a:ext cx="3913198" cy="8696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7752184" y="3342942"/>
            <a:ext cx="3913198" cy="8696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752184" y="4365979"/>
            <a:ext cx="3913198" cy="86965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5009298" y="3547864"/>
            <a:ext cx="697627" cy="400110"/>
          </a:xfrm>
          <a:prstGeom prst="rect">
            <a:avLst/>
          </a:prstGeom>
        </p:spPr>
        <p:txBody>
          <a:bodyPr wrap="none">
            <a:spAutoFit/>
          </a:bodyPr>
          <a:lstStyle/>
          <a:p>
            <a:pPr lvl="0" algn="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485074" y="3547864"/>
            <a:ext cx="697628" cy="400110"/>
          </a:xfrm>
          <a:prstGeom prst="rect">
            <a:avLst/>
          </a:prstGeom>
        </p:spPr>
        <p:txBody>
          <a:bodyPr wrap="none">
            <a:spAutoFit/>
          </a:bodyPr>
          <a:lstStyle/>
          <a:p>
            <a:pPr algn="r"/>
            <a:r>
              <a:rPr lang="zh-CN" altLang="en-US" sz="2000" b="1" dirty="0">
                <a:solidFill>
                  <a:schemeClr val="bg1"/>
                </a:solidFill>
                <a:latin typeface="微软雅黑" panose="020B0503020204020204" pitchFamily="34" charset="-122"/>
                <a:ea typeface="微软雅黑" panose="020B0503020204020204" pitchFamily="34" charset="-122"/>
              </a:rPr>
              <a:t>检查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692270" y="1843356"/>
            <a:ext cx="3459514" cy="646331"/>
          </a:xfrm>
          <a:prstGeom prst="rect">
            <a:avLst/>
          </a:prstGeom>
        </p:spPr>
        <p:txBody>
          <a:bodyPr wrap="square">
            <a:spAutoFit/>
          </a:bodyPr>
          <a:lstStyle/>
          <a:p>
            <a:pPr lvl="0" algn="just"/>
            <a:r>
              <a:rPr lang="zh-CN" altLang="en-US" dirty="0">
                <a:solidFill>
                  <a:schemeClr val="bg1"/>
                </a:solidFill>
                <a:latin typeface="微软雅黑" panose="020B0503020204020204" pitchFamily="34" charset="-122"/>
                <a:ea typeface="微软雅黑" panose="020B0503020204020204" pitchFamily="34" charset="-122"/>
              </a:rPr>
              <a:t>结合企业安全生产实际制定风险评价准则；</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94179" y="2849872"/>
            <a:ext cx="3599134"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参与评价人员应熟知企业评价准则，合理评价，评价级别准确；</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703064" y="3889430"/>
            <a:ext cx="3590249"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重大风险的确定要依据细则、实施指南进行判定；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692270" y="4912467"/>
            <a:ext cx="3601043"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按照</a:t>
            </a:r>
            <a:r>
              <a:rPr lang="en-US" altLang="zh-CN" dirty="0">
                <a:solidFill>
                  <a:schemeClr val="bg1"/>
                </a:solidFill>
                <a:latin typeface="微软雅黑" panose="020B0503020204020204" pitchFamily="34" charset="-122"/>
                <a:ea typeface="微软雅黑" panose="020B0503020204020204" pitchFamily="34" charset="-122"/>
              </a:rPr>
              <a:t>DB/2973-2017</a:t>
            </a:r>
            <a:r>
              <a:rPr lang="zh-CN" altLang="en-US" dirty="0">
                <a:solidFill>
                  <a:schemeClr val="bg1"/>
                </a:solidFill>
                <a:latin typeface="微软雅黑" panose="020B0503020204020204" pitchFamily="34" charset="-122"/>
                <a:ea typeface="微软雅黑" panose="020B0503020204020204" pitchFamily="34" charset="-122"/>
              </a:rPr>
              <a:t>中</a:t>
            </a:r>
            <a:r>
              <a:rPr lang="en-US" altLang="zh-CN" dirty="0">
                <a:solidFill>
                  <a:schemeClr val="bg1"/>
                </a:solidFill>
                <a:latin typeface="微软雅黑" panose="020B0503020204020204" pitchFamily="34" charset="-122"/>
                <a:ea typeface="微软雅黑" panose="020B0503020204020204" pitchFamily="34" charset="-122"/>
              </a:rPr>
              <a:t>5.5.1</a:t>
            </a:r>
            <a:r>
              <a:rPr lang="zh-CN" altLang="en-US" dirty="0">
                <a:solidFill>
                  <a:schemeClr val="bg1"/>
                </a:solidFill>
                <a:latin typeface="微软雅黑" panose="020B0503020204020204" pitchFamily="34" charset="-122"/>
                <a:ea typeface="微软雅黑" panose="020B0503020204020204" pitchFamily="34" charset="-122"/>
              </a:rPr>
              <a:t>进行作业岗位职业病危害风险分级。</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998886" y="2570066"/>
            <a:ext cx="1800493" cy="369332"/>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风险评价准则；</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7998886" y="3444872"/>
            <a:ext cx="3535749"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工作危害分析及安全检查表分析等分析记录；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7998886" y="4616140"/>
            <a:ext cx="3877985" cy="369332"/>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作业岗位职业病危害风险分级报告。</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流程图: 手动输入 13"/>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流程图: 手动输入 14"/>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2730906" y="252066"/>
            <a:ext cx="1826142"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控制措施</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2" name="五角星 1"/>
          <p:cNvSpPr/>
          <p:nvPr/>
        </p:nvSpPr>
        <p:spPr>
          <a:xfrm>
            <a:off x="4819330" y="1762279"/>
            <a:ext cx="2592288" cy="2592288"/>
          </a:xfrm>
          <a:prstGeom prst="star5">
            <a:avLst/>
          </a:prstGeom>
          <a:noFill/>
          <a:ln>
            <a:solidFill>
              <a:schemeClr val="tx1">
                <a:lumMod val="85000"/>
                <a:lumOff val="1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圆角矩形 2"/>
          <p:cNvSpPr/>
          <p:nvPr/>
        </p:nvSpPr>
        <p:spPr>
          <a:xfrm>
            <a:off x="4780271" y="1484784"/>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2556987" y="2482359"/>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圆角矩形 16"/>
          <p:cNvSpPr/>
          <p:nvPr/>
        </p:nvSpPr>
        <p:spPr>
          <a:xfrm>
            <a:off x="7003554" y="2482359"/>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2999656" y="3933056"/>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圆角矩形 18"/>
          <p:cNvSpPr/>
          <p:nvPr/>
        </p:nvSpPr>
        <p:spPr>
          <a:xfrm>
            <a:off x="6546022" y="3933056"/>
            <a:ext cx="2670407" cy="576064"/>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5311170" y="1607726"/>
            <a:ext cx="1569660" cy="369332"/>
          </a:xfrm>
          <a:prstGeom prst="rect">
            <a:avLst/>
          </a:prstGeom>
        </p:spPr>
        <p:txBody>
          <a:bodyPr wrap="none">
            <a:spAutoFit/>
          </a:bodyPr>
          <a:lstStyle/>
          <a:p>
            <a:pPr algn="ctr">
              <a:defRPr/>
            </a:pPr>
            <a:r>
              <a:rPr lang="zh-CN" altLang="en-US" b="1" noProof="1">
                <a:solidFill>
                  <a:srgbClr val="FFFFFF"/>
                </a:solidFill>
                <a:latin typeface="微软雅黑" panose="020B0503020204020204" pitchFamily="34" charset="-122"/>
                <a:ea typeface="微软雅黑" panose="020B0503020204020204" pitchFamily="34" charset="-122"/>
              </a:rPr>
              <a:t>工程技术措施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1" name="矩形 20"/>
          <p:cNvSpPr/>
          <p:nvPr/>
        </p:nvSpPr>
        <p:spPr>
          <a:xfrm>
            <a:off x="3338192" y="2585725"/>
            <a:ext cx="1107996" cy="369332"/>
          </a:xfrm>
          <a:prstGeom prst="rect">
            <a:avLst/>
          </a:prstGeom>
        </p:spPr>
        <p:txBody>
          <a:bodyPr wrap="none">
            <a:spAutoFit/>
          </a:bodyPr>
          <a:lstStyle/>
          <a:p>
            <a:pPr algn="ctr"/>
            <a:r>
              <a:rPr lang="zh-CN" altLang="en-US" b="1" noProof="1">
                <a:solidFill>
                  <a:srgbClr val="FFFFFF"/>
                </a:solidFill>
                <a:latin typeface="微软雅黑" panose="020B0503020204020204" pitchFamily="34" charset="-122"/>
                <a:ea typeface="微软雅黑" panose="020B0503020204020204" pitchFamily="34" charset="-122"/>
              </a:rPr>
              <a:t>管理措施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2" name="矩形 21"/>
          <p:cNvSpPr/>
          <p:nvPr/>
        </p:nvSpPr>
        <p:spPr>
          <a:xfrm>
            <a:off x="7559598" y="2585725"/>
            <a:ext cx="1569660" cy="369332"/>
          </a:xfrm>
          <a:prstGeom prst="rect">
            <a:avLst/>
          </a:prstGeom>
        </p:spPr>
        <p:txBody>
          <a:bodyPr wrap="none">
            <a:spAutoFit/>
          </a:bodyPr>
          <a:lstStyle/>
          <a:p>
            <a:pPr algn="ctr"/>
            <a:r>
              <a:rPr lang="zh-CN" altLang="en-US" b="1" noProof="1">
                <a:solidFill>
                  <a:srgbClr val="FFFFFF"/>
                </a:solidFill>
                <a:latin typeface="微软雅黑" panose="020B0503020204020204" pitchFamily="34" charset="-122"/>
                <a:ea typeface="微软雅黑" panose="020B0503020204020204" pitchFamily="34" charset="-122"/>
              </a:rPr>
              <a:t>培训教育措施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3" name="矩形 22"/>
          <p:cNvSpPr/>
          <p:nvPr/>
        </p:nvSpPr>
        <p:spPr>
          <a:xfrm>
            <a:off x="3550029" y="4041807"/>
            <a:ext cx="1569660" cy="369332"/>
          </a:xfrm>
          <a:prstGeom prst="rect">
            <a:avLst/>
          </a:prstGeom>
        </p:spPr>
        <p:txBody>
          <a:bodyPr wrap="none">
            <a:spAutoFit/>
          </a:bodyPr>
          <a:lstStyle/>
          <a:p>
            <a:pPr algn="ctr"/>
            <a:r>
              <a:rPr lang="zh-CN" altLang="en-US" b="1" noProof="1">
                <a:solidFill>
                  <a:srgbClr val="FFFFFF"/>
                </a:solidFill>
                <a:latin typeface="微软雅黑" panose="020B0503020204020204" pitchFamily="34" charset="-122"/>
                <a:ea typeface="微软雅黑" panose="020B0503020204020204" pitchFamily="34" charset="-122"/>
              </a:rPr>
              <a:t>个体防护措施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4" name="矩形 23"/>
          <p:cNvSpPr/>
          <p:nvPr/>
        </p:nvSpPr>
        <p:spPr>
          <a:xfrm>
            <a:off x="7096395" y="4036422"/>
            <a:ext cx="1569660" cy="369332"/>
          </a:xfrm>
          <a:prstGeom prst="rect">
            <a:avLst/>
          </a:prstGeom>
        </p:spPr>
        <p:txBody>
          <a:bodyPr wrap="none">
            <a:spAutoFit/>
          </a:bodyPr>
          <a:lstStyle/>
          <a:p>
            <a:pPr algn="ctr"/>
            <a:r>
              <a:rPr lang="zh-CN" altLang="en-US" b="1" noProof="1">
                <a:solidFill>
                  <a:srgbClr val="FFFFFF"/>
                </a:solidFill>
                <a:latin typeface="微软雅黑" panose="020B0503020204020204" pitchFamily="34" charset="-122"/>
                <a:ea typeface="微软雅黑" panose="020B0503020204020204" pitchFamily="34" charset="-122"/>
              </a:rPr>
              <a:t>应急处置措施</a:t>
            </a:r>
            <a:endParaRPr lang="zh-CN" altLang="en-US" b="1" noProof="1">
              <a:solidFill>
                <a:srgbClr val="FFFFFF"/>
              </a:solidFill>
              <a:latin typeface="微软雅黑" panose="020B0503020204020204" pitchFamily="34" charset="-122"/>
              <a:ea typeface="微软雅黑" panose="020B0503020204020204" pitchFamily="34" charset="-122"/>
            </a:endParaRPr>
          </a:p>
        </p:txBody>
      </p:sp>
      <p:sp>
        <p:nvSpPr>
          <p:cNvPr id="25" name="平行四边形 24"/>
          <p:cNvSpPr/>
          <p:nvPr/>
        </p:nvSpPr>
        <p:spPr>
          <a:xfrm>
            <a:off x="1452427" y="5229200"/>
            <a:ext cx="1729394" cy="1152128"/>
          </a:xfrm>
          <a:prstGeom prst="parallelogram">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平行四边形 25"/>
          <p:cNvSpPr/>
          <p:nvPr/>
        </p:nvSpPr>
        <p:spPr>
          <a:xfrm>
            <a:off x="3018451" y="5229200"/>
            <a:ext cx="7970206" cy="1152128"/>
          </a:xfrm>
          <a:prstGeom prst="parallelogram">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428406" y="5229200"/>
            <a:ext cx="7150296" cy="1172629"/>
          </a:xfrm>
          <a:prstGeom prst="rect">
            <a:avLst/>
          </a:prstGeom>
        </p:spPr>
        <p:txBody>
          <a:bodyPr wrap="square">
            <a:spAutoFit/>
          </a:bodyPr>
          <a:lstStyle/>
          <a:p>
            <a:pPr algn="just">
              <a:lnSpc>
                <a:spcPct val="130000"/>
              </a:lnSpc>
            </a:pPr>
            <a:r>
              <a:rPr lang="zh-CN" altLang="en-US" dirty="0">
                <a:latin typeface="微软雅黑" panose="020B0503020204020204" pitchFamily="34" charset="-122"/>
                <a:ea typeface="微软雅黑" panose="020B0503020204020204" pitchFamily="34" charset="-122"/>
              </a:rPr>
              <a:t>针对辨识出的危险源，从工程技术、管理、培训教育、个体防护、应急处置五个方面，提出风险控制措施，并经过评审确定，具有可操作性，并得到有效落实。</a:t>
            </a:r>
            <a:endParaRPr lang="zh-CN" altLang="en-US" dirty="0">
              <a:latin typeface="微软雅黑" panose="020B0503020204020204" pitchFamily="34" charset="-122"/>
              <a:ea typeface="微软雅黑" panose="020B0503020204020204" pitchFamily="34" charset="-122"/>
            </a:endParaRPr>
          </a:p>
        </p:txBody>
      </p:sp>
      <p:sp>
        <p:nvSpPr>
          <p:cNvPr id="28" name="矩形 27"/>
          <p:cNvSpPr/>
          <p:nvPr/>
        </p:nvSpPr>
        <p:spPr>
          <a:xfrm>
            <a:off x="2033279" y="5605209"/>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2453826" y="1932849"/>
            <a:ext cx="3456384"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流程图: 手动输入 9"/>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手动输入 1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1450" y="252066"/>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风险分级管控</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3" name="矩形 12"/>
          <p:cNvSpPr/>
          <p:nvPr/>
        </p:nvSpPr>
        <p:spPr>
          <a:xfrm>
            <a:off x="1378005" y="1950692"/>
            <a:ext cx="973594" cy="14326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570271" y="2200408"/>
            <a:ext cx="3163185" cy="812530"/>
          </a:xfrm>
          <a:prstGeom prst="rect">
            <a:avLst/>
          </a:prstGeom>
        </p:spPr>
        <p:txBody>
          <a:bodyPr wrap="square">
            <a:spAutoFit/>
          </a:bodyPr>
          <a:lstStyle/>
          <a:p>
            <a:pPr lvl="0">
              <a:lnSpc>
                <a:spcPct val="130000"/>
              </a:lnSpc>
            </a:pPr>
            <a:r>
              <a:rPr lang="zh-CN" altLang="en-US" dirty="0">
                <a:solidFill>
                  <a:schemeClr val="bg1"/>
                </a:solidFill>
                <a:latin typeface="微软雅黑" panose="020B0503020204020204" pitchFamily="34" charset="-122"/>
                <a:ea typeface="微软雅黑" panose="020B0503020204020204" pitchFamily="34" charset="-122"/>
              </a:rPr>
              <a:t>结合企业机构设置情况，合理确定各等级风险的管控层级。</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2453826" y="3650936"/>
            <a:ext cx="3456384"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572854" y="3866432"/>
            <a:ext cx="3163185" cy="1172629"/>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根据风险分级管控原则，确定风险点、危险源的管控层级，落实管控责任。</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1378005" y="3650936"/>
            <a:ext cx="973594" cy="1451484"/>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87966" y="1950692"/>
            <a:ext cx="973594" cy="31027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657544" y="2436201"/>
            <a:ext cx="356187" cy="461665"/>
          </a:xfrm>
          <a:prstGeom prst="rect">
            <a:avLst/>
          </a:prstGeom>
        </p:spPr>
        <p:txBody>
          <a:bodyPr wrap="none">
            <a:spAutoFit/>
          </a:bodyPr>
          <a:lstStyle/>
          <a:p>
            <a:pPr algn="ctr"/>
            <a:r>
              <a:rPr lang="en-US" altLang="zh-CN" sz="2400" b="1" dirty="0">
                <a:solidFill>
                  <a:schemeClr val="bg1"/>
                </a:solidFill>
                <a:latin typeface="Arial" panose="020B0604020202020204" pitchFamily="34" charset="0"/>
                <a:ea typeface="华文中宋" panose="02010600040101010101" pitchFamily="2" charset="-122"/>
                <a:cs typeface="Arial" panose="020B0604020202020204" pitchFamily="34" charset="0"/>
              </a:rPr>
              <a:t>1</a:t>
            </a:r>
            <a:endParaRPr lang="zh-CN" altLang="en-US" sz="2400" b="1" dirty="0">
              <a:solidFill>
                <a:schemeClr val="bg1"/>
              </a:solidFill>
              <a:latin typeface="Arial" panose="020B0604020202020204" pitchFamily="34" charset="0"/>
              <a:ea typeface="华文中宋" panose="02010600040101010101" pitchFamily="2" charset="-122"/>
              <a:cs typeface="Arial" panose="020B0604020202020204" pitchFamily="34" charset="0"/>
            </a:endParaRPr>
          </a:p>
        </p:txBody>
      </p:sp>
      <p:sp>
        <p:nvSpPr>
          <p:cNvPr id="22" name="矩形 21"/>
          <p:cNvSpPr/>
          <p:nvPr/>
        </p:nvSpPr>
        <p:spPr>
          <a:xfrm>
            <a:off x="1657544" y="4145367"/>
            <a:ext cx="356187" cy="461665"/>
          </a:xfrm>
          <a:prstGeom prst="rect">
            <a:avLst/>
          </a:prstGeom>
        </p:spPr>
        <p:txBody>
          <a:bodyPr wrap="none">
            <a:spAutoFit/>
          </a:bodyPr>
          <a:lstStyle/>
          <a:p>
            <a:pPr algn="ctr"/>
            <a:r>
              <a:rPr lang="en-US" altLang="zh-CN" sz="2400" b="1" dirty="0">
                <a:solidFill>
                  <a:schemeClr val="bg1"/>
                </a:solidFill>
                <a:latin typeface="Arial" panose="020B0604020202020204" pitchFamily="34" charset="0"/>
                <a:ea typeface="华文中宋" panose="02010600040101010101" pitchFamily="2" charset="-122"/>
                <a:cs typeface="Arial" panose="020B0604020202020204" pitchFamily="34" charset="0"/>
              </a:rPr>
              <a:t>2</a:t>
            </a:r>
            <a:endParaRPr lang="zh-CN" altLang="en-US" sz="2400" b="1" dirty="0">
              <a:solidFill>
                <a:schemeClr val="bg1"/>
              </a:solidFill>
              <a:latin typeface="Arial" panose="020B0604020202020204" pitchFamily="34" charset="0"/>
              <a:ea typeface="华文中宋" panose="02010600040101010101" pitchFamily="2" charset="-122"/>
              <a:cs typeface="Arial" panose="020B0604020202020204" pitchFamily="34" charset="0"/>
            </a:endParaRPr>
          </a:p>
        </p:txBody>
      </p:sp>
      <p:sp>
        <p:nvSpPr>
          <p:cNvPr id="23" name="矩形 22"/>
          <p:cNvSpPr/>
          <p:nvPr/>
        </p:nvSpPr>
        <p:spPr>
          <a:xfrm>
            <a:off x="433059" y="3228945"/>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10992544" y="1950692"/>
            <a:ext cx="973594" cy="310279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9888076" y="1950692"/>
            <a:ext cx="973594" cy="14326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6300818" y="1932849"/>
            <a:ext cx="3456384"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9888076" y="3639952"/>
            <a:ext cx="973594" cy="143268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6300818" y="3622109"/>
            <a:ext cx="3456384"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11258768" y="3281604"/>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7003584" y="2482367"/>
            <a:ext cx="2031325"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工作危害分析记录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1" name="矩形 30"/>
          <p:cNvSpPr/>
          <p:nvPr/>
        </p:nvSpPr>
        <p:spPr>
          <a:xfrm>
            <a:off x="6897931" y="4162707"/>
            <a:ext cx="2262158" cy="369332"/>
          </a:xfrm>
          <a:prstGeom prst="rect">
            <a:avLst/>
          </a:prstGeom>
        </p:spPr>
        <p:txBody>
          <a:bodyPr wrap="square">
            <a:spAutoFit/>
          </a:bodyPr>
          <a:lstStyle/>
          <a:p>
            <a:r>
              <a:rPr lang="zh-CN" altLang="en-US" dirty="0">
                <a:solidFill>
                  <a:schemeClr val="bg1"/>
                </a:solidFill>
                <a:latin typeface="微软雅黑" panose="020B0503020204020204" pitchFamily="34" charset="-122"/>
                <a:ea typeface="微软雅黑" panose="020B0503020204020204" pitchFamily="34" charset="-122"/>
              </a:rPr>
              <a:t>安全检查表分析记录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10196779" y="2436200"/>
            <a:ext cx="356187" cy="461665"/>
          </a:xfrm>
          <a:prstGeom prst="rect">
            <a:avLst/>
          </a:prstGeom>
        </p:spPr>
        <p:txBody>
          <a:bodyPr wrap="none">
            <a:spAutoFit/>
          </a:bodyPr>
          <a:lstStyle/>
          <a:p>
            <a:pPr algn="ctr"/>
            <a:r>
              <a:rPr lang="en-US" altLang="zh-CN" sz="2400" b="1" dirty="0">
                <a:solidFill>
                  <a:schemeClr val="bg1"/>
                </a:solidFill>
                <a:latin typeface="Arial" panose="020B0604020202020204" pitchFamily="34" charset="0"/>
                <a:ea typeface="华文中宋" panose="02010600040101010101" pitchFamily="2" charset="-122"/>
                <a:cs typeface="Arial" panose="020B0604020202020204" pitchFamily="34" charset="0"/>
              </a:rPr>
              <a:t>1</a:t>
            </a:r>
            <a:endParaRPr lang="zh-CN" altLang="en-US" sz="2400" b="1" dirty="0">
              <a:solidFill>
                <a:schemeClr val="bg1"/>
              </a:solidFill>
              <a:latin typeface="Arial" panose="020B0604020202020204" pitchFamily="34" charset="0"/>
              <a:ea typeface="华文中宋" panose="02010600040101010101" pitchFamily="2" charset="-122"/>
              <a:cs typeface="Arial" panose="020B0604020202020204" pitchFamily="34" charset="0"/>
            </a:endParaRPr>
          </a:p>
        </p:txBody>
      </p:sp>
      <p:sp>
        <p:nvSpPr>
          <p:cNvPr id="33" name="矩形 32"/>
          <p:cNvSpPr/>
          <p:nvPr/>
        </p:nvSpPr>
        <p:spPr>
          <a:xfrm>
            <a:off x="10196779" y="4145367"/>
            <a:ext cx="356187" cy="461665"/>
          </a:xfrm>
          <a:prstGeom prst="rect">
            <a:avLst/>
          </a:prstGeom>
        </p:spPr>
        <p:txBody>
          <a:bodyPr wrap="none">
            <a:spAutoFit/>
          </a:bodyPr>
          <a:lstStyle/>
          <a:p>
            <a:pPr algn="ctr"/>
            <a:r>
              <a:rPr lang="en-US" altLang="zh-CN" sz="2400" b="1" dirty="0">
                <a:solidFill>
                  <a:schemeClr val="bg1"/>
                </a:solidFill>
                <a:latin typeface="Arial" panose="020B0604020202020204" pitchFamily="34" charset="0"/>
                <a:ea typeface="华文中宋" panose="02010600040101010101" pitchFamily="2" charset="-122"/>
                <a:cs typeface="Arial" panose="020B0604020202020204" pitchFamily="34" charset="0"/>
              </a:rPr>
              <a:t>2</a:t>
            </a:r>
            <a:endParaRPr lang="zh-CN" altLang="en-US" sz="2400" b="1" dirty="0">
              <a:solidFill>
                <a:schemeClr val="bg1"/>
              </a:solidFill>
              <a:latin typeface="Arial" panose="020B0604020202020204" pitchFamily="34" charset="0"/>
              <a:ea typeface="华文中宋" panose="02010600040101010101"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手动输入 11"/>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手动输入 12"/>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11450" y="241759"/>
            <a:ext cx="3467616"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风险分级管控清单</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4" name="矩形 13"/>
          <p:cNvSpPr/>
          <p:nvPr/>
        </p:nvSpPr>
        <p:spPr>
          <a:xfrm>
            <a:off x="2019542" y="1908660"/>
            <a:ext cx="3287754" cy="830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015241" y="2903807"/>
            <a:ext cx="3292055" cy="153272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015241" y="4618325"/>
            <a:ext cx="3292055" cy="14505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2070321" y="2903806"/>
            <a:ext cx="3181893" cy="1532727"/>
          </a:xfrm>
          <a:prstGeom prst="rect">
            <a:avLst/>
          </a:prstGeom>
        </p:spPr>
        <p:txBody>
          <a:bodyPr wrap="square">
            <a:spAutoFit/>
          </a:bodyPr>
          <a:lstStyle/>
          <a:p>
            <a:pPr lvl="0"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企业应编制风险分级管控清单，清单应由企业组织相关部门、岗位人员按程序评审，并由企业主要负责人审定发布。</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2070321" y="4937324"/>
            <a:ext cx="3181893"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风险分级管控清单的形式、内容应符合相关地方标准。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6892389" y="1908660"/>
            <a:ext cx="3287754" cy="83023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92389" y="2875853"/>
            <a:ext cx="3292055" cy="9692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123777" y="2938717"/>
            <a:ext cx="2824977" cy="812530"/>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作业活动类风险分级管控清单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888088" y="3961192"/>
            <a:ext cx="3292055" cy="9692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994656" y="4197990"/>
            <a:ext cx="3185487" cy="452432"/>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设备设施类风险分级管控清单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6888088" y="5085184"/>
            <a:ext cx="3292055" cy="969242"/>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952844" y="5343589"/>
            <a:ext cx="3185487" cy="452432"/>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职业病危害风险分级管控清单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3312453" y="2123723"/>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8313541" y="2123723"/>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p:cNvSpPr/>
          <p:nvPr/>
        </p:nvSpPr>
        <p:spPr>
          <a:xfrm>
            <a:off x="5159896" y="4869160"/>
            <a:ext cx="5400600" cy="130746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6458773" y="5035473"/>
            <a:ext cx="861364" cy="9734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163185" y="3098357"/>
            <a:ext cx="5400600" cy="130746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6462062" y="3264670"/>
            <a:ext cx="861364" cy="9734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5159896" y="1461026"/>
            <a:ext cx="5400600" cy="1307463"/>
          </a:xfrm>
          <a:prstGeom prst="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4" name="直接连接符 23"/>
          <p:cNvCxnSpPr/>
          <p:nvPr/>
        </p:nvCxnSpPr>
        <p:spPr>
          <a:xfrm>
            <a:off x="2399927" y="3734969"/>
            <a:ext cx="1080120" cy="0"/>
          </a:xfrm>
          <a:prstGeom prst="line">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左中括号 21"/>
          <p:cNvSpPr/>
          <p:nvPr/>
        </p:nvSpPr>
        <p:spPr>
          <a:xfrm>
            <a:off x="2223481" y="2060786"/>
            <a:ext cx="1136215" cy="3456383"/>
          </a:xfrm>
          <a:prstGeom prst="leftBracket">
            <a:avLst>
              <a:gd name="adj" fmla="val 222655"/>
            </a:avLst>
          </a:prstGeom>
          <a:ln w="222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3" name="流程图: 手动输入 12"/>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手动输入 13"/>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1450" y="266342"/>
            <a:ext cx="1826142"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风险告知</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8" name="椭圆 7"/>
          <p:cNvSpPr/>
          <p:nvPr/>
        </p:nvSpPr>
        <p:spPr>
          <a:xfrm>
            <a:off x="1103784" y="3086898"/>
            <a:ext cx="1296143" cy="1296143"/>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3117246" y="1628738"/>
            <a:ext cx="3194779" cy="97204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3117246" y="3248949"/>
            <a:ext cx="3194779" cy="97204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3117245" y="5031148"/>
            <a:ext cx="3194779" cy="97204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278037" y="1791593"/>
            <a:ext cx="2995423" cy="646331"/>
          </a:xfrm>
          <a:prstGeom prst="rect">
            <a:avLst/>
          </a:prstGeom>
        </p:spPr>
        <p:txBody>
          <a:bodyPr wrap="square">
            <a:spAutoFit/>
          </a:bodyPr>
          <a:lstStyle/>
          <a:p>
            <a:pPr lvl="0"/>
            <a:r>
              <a:rPr lang="zh-CN" altLang="en-US" dirty="0">
                <a:solidFill>
                  <a:schemeClr val="bg1"/>
                </a:solidFill>
                <a:latin typeface="微软雅黑" panose="020B0503020204020204" pitchFamily="34" charset="-122"/>
                <a:ea typeface="微软雅黑" panose="020B0503020204020204" pitchFamily="34" charset="-122"/>
              </a:rPr>
              <a:t>企业通过有效方式告知企业主要风险相关内容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3278037" y="3281606"/>
            <a:ext cx="2870817" cy="923330"/>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对存在重大风险和重大职业病危害风险的工作场所岗位，设置警示标识；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3268691" y="5177948"/>
            <a:ext cx="3043333" cy="646331"/>
          </a:xfrm>
          <a:prstGeom prst="rect">
            <a:avLst/>
          </a:prstGeom>
        </p:spPr>
        <p:txBody>
          <a:bodyPr wrap="square">
            <a:spAutoFit/>
          </a:bodyPr>
          <a:lstStyle/>
          <a:p>
            <a:pPr algn="just"/>
            <a:r>
              <a:rPr lang="zh-CN" altLang="en-US" dirty="0">
                <a:solidFill>
                  <a:schemeClr val="bg1"/>
                </a:solidFill>
                <a:latin typeface="微软雅黑" panose="020B0503020204020204" pitchFamily="34" charset="-122"/>
                <a:ea typeface="微软雅黑" panose="020B0503020204020204" pitchFamily="34" charset="-122"/>
              </a:rPr>
              <a:t>应组织各层级、各岗位进行风险评价结果的告知培训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6458773" y="1627339"/>
            <a:ext cx="861364" cy="97344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564814" y="1790894"/>
            <a:ext cx="1502591" cy="646331"/>
          </a:xfrm>
          <a:prstGeom prst="rect">
            <a:avLst/>
          </a:prstGeom>
        </p:spPr>
        <p:txBody>
          <a:bodyPr wrap="square">
            <a:spAutoFit/>
          </a:bodyPr>
          <a:lstStyle/>
          <a:p>
            <a:pPr lvl="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风险告知</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lvl="0"/>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相关文件</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7564814" y="3420105"/>
            <a:ext cx="2844546" cy="646331"/>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安全风险和职业病危害风险公告栏及安全警示标志</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6" name="矩形 35"/>
          <p:cNvSpPr/>
          <p:nvPr/>
        </p:nvSpPr>
        <p:spPr>
          <a:xfrm>
            <a:off x="7562295" y="5332503"/>
            <a:ext cx="1800493" cy="369332"/>
          </a:xfrm>
          <a:prstGeom prst="rect">
            <a:avLst/>
          </a:prstGeom>
        </p:spPr>
        <p:txBody>
          <a:bodyPr wrap="squar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培训记录等资料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7" name="矩形 36"/>
          <p:cNvSpPr/>
          <p:nvPr/>
        </p:nvSpPr>
        <p:spPr>
          <a:xfrm>
            <a:off x="1383911" y="3534914"/>
            <a:ext cx="69762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6668881" y="1914004"/>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6668880" y="3534914"/>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6668879" y="5304899"/>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1552" y="332656"/>
            <a:ext cx="3240360" cy="5386090"/>
          </a:xfrm>
          <a:prstGeom prst="rect">
            <a:avLst/>
          </a:prstGeom>
          <a:noFill/>
        </p:spPr>
        <p:txBody>
          <a:bodyPr wrap="square" rtlCol="0">
            <a:spAutoFit/>
          </a:bodyPr>
          <a:lstStyle/>
          <a:p>
            <a:r>
              <a:rPr lang="en-US" altLang="zh-CN" sz="34400" dirty="0">
                <a:solidFill>
                  <a:schemeClr val="accent6">
                    <a:lumMod val="75000"/>
                  </a:schemeClr>
                </a:solidFill>
                <a:latin typeface="Arial" panose="020B0604020202020204" pitchFamily="34" charset="0"/>
                <a:ea typeface="Kozuka Mincho Pr6N H" panose="02020900000000000000" pitchFamily="18" charset="-128"/>
                <a:cs typeface="Arial" panose="020B0604020202020204" pitchFamily="34" charset="0"/>
              </a:rPr>
              <a:t>2</a:t>
            </a:r>
            <a:endParaRPr lang="zh-CN" altLang="en-US" sz="34400" dirty="0">
              <a:solidFill>
                <a:schemeClr val="accent6">
                  <a:lumMod val="75000"/>
                </a:schemeClr>
              </a:solidFill>
              <a:latin typeface="Arial" panose="020B0604020202020204" pitchFamily="34" charset="0"/>
              <a:ea typeface="Kozuka Mincho Pr6N H" panose="02020900000000000000" pitchFamily="18" charset="-128"/>
              <a:cs typeface="Arial" panose="020B0604020202020204" pitchFamily="34"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20000" r="22069" b="140"/>
          <a:stretch>
            <a:fillRect/>
          </a:stretch>
        </p:blipFill>
        <p:spPr>
          <a:xfrm>
            <a:off x="695400" y="-48224"/>
            <a:ext cx="6048672" cy="6954448"/>
          </a:xfrm>
          <a:custGeom>
            <a:avLst/>
            <a:gdLst>
              <a:gd name="connsiteX0" fmla="*/ 2938989 w 6048672"/>
              <a:gd name="connsiteY0" fmla="*/ 0 h 6954448"/>
              <a:gd name="connsiteX1" fmla="*/ 6048672 w 6048672"/>
              <a:gd name="connsiteY1" fmla="*/ 0 h 6954448"/>
              <a:gd name="connsiteX2" fmla="*/ 3109683 w 6048672"/>
              <a:gd name="connsiteY2" fmla="*/ 6954448 h 6954448"/>
              <a:gd name="connsiteX3" fmla="*/ 0 w 6048672"/>
              <a:gd name="connsiteY3" fmla="*/ 6954448 h 6954448"/>
            </a:gdLst>
            <a:ahLst/>
            <a:cxnLst>
              <a:cxn ang="0">
                <a:pos x="connsiteX0" y="connsiteY0"/>
              </a:cxn>
              <a:cxn ang="0">
                <a:pos x="connsiteX1" y="connsiteY1"/>
              </a:cxn>
              <a:cxn ang="0">
                <a:pos x="connsiteX2" y="connsiteY2"/>
              </a:cxn>
              <a:cxn ang="0">
                <a:pos x="connsiteX3" y="connsiteY3"/>
              </a:cxn>
            </a:cxnLst>
            <a:rect l="l" t="t" r="r" b="b"/>
            <a:pathLst>
              <a:path w="6048672" h="6954448">
                <a:moveTo>
                  <a:pt x="2938989" y="0"/>
                </a:moveTo>
                <a:lnTo>
                  <a:pt x="6048672" y="0"/>
                </a:lnTo>
                <a:lnTo>
                  <a:pt x="3109683" y="6954448"/>
                </a:lnTo>
                <a:lnTo>
                  <a:pt x="0" y="6954448"/>
                </a:lnTo>
                <a:close/>
              </a:path>
            </a:pathLst>
          </a:custGeom>
        </p:spPr>
      </p:pic>
      <p:sp>
        <p:nvSpPr>
          <p:cNvPr id="2" name="矩形 1"/>
          <p:cNvSpPr/>
          <p:nvPr/>
        </p:nvSpPr>
        <p:spPr>
          <a:xfrm>
            <a:off x="5591944" y="3075057"/>
            <a:ext cx="6340197" cy="707886"/>
          </a:xfrm>
          <a:prstGeom prst="rect">
            <a:avLst/>
          </a:prstGeom>
        </p:spPr>
        <p:txBody>
          <a:bodyPr wrap="none">
            <a:spAutoFit/>
          </a:bodyPr>
          <a:lstStyle/>
          <a:p>
            <a:r>
              <a:rPr lang="zh-CN" altLang="en-US" sz="4000" b="1" dirty="0">
                <a:solidFill>
                  <a:schemeClr val="tx1">
                    <a:lumMod val="85000"/>
                    <a:lumOff val="15000"/>
                  </a:schemeClr>
                </a:solidFill>
                <a:latin typeface="华文中宋" panose="02010600040101010101" pitchFamily="2" charset="-122"/>
                <a:ea typeface="华文中宋" panose="02010600040101010101" pitchFamily="2" charset="-122"/>
              </a:rPr>
              <a:t>隐患排查治理体系检查重点</a:t>
            </a:r>
            <a:endParaRPr lang="zh-CN" altLang="en-US" sz="40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流程图: 手动输入 22"/>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流程图: 手动输入 23"/>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11624" y="252066"/>
            <a:ext cx="2236510"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编制排查表</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5" name="矩形 4"/>
          <p:cNvSpPr/>
          <p:nvPr/>
        </p:nvSpPr>
        <p:spPr>
          <a:xfrm>
            <a:off x="1298240" y="1685874"/>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1298240" y="3141426"/>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298240" y="4596978"/>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108615" y="1701897"/>
            <a:ext cx="3640096" cy="1172629"/>
          </a:xfrm>
          <a:prstGeom prst="rect">
            <a:avLst/>
          </a:prstGeom>
        </p:spPr>
        <p:txBody>
          <a:bodyPr wrap="square">
            <a:spAutoFit/>
          </a:bodyPr>
          <a:lstStyle/>
          <a:p>
            <a:pPr lvl="0">
              <a:lnSpc>
                <a:spcPct val="130000"/>
              </a:lnSpc>
            </a:pPr>
            <a:r>
              <a:rPr lang="zh-CN" altLang="en-US" dirty="0">
                <a:solidFill>
                  <a:schemeClr val="bg1"/>
                </a:solidFill>
                <a:latin typeface="微软雅黑" panose="020B0503020204020204" pitchFamily="34" charset="-122"/>
                <a:ea typeface="微软雅黑" panose="020B0503020204020204" pitchFamily="34" charset="-122"/>
              </a:rPr>
              <a:t>生产现场类隐患排查清单排查内容及标准应包含风险分级管控清单中各风险点、危险源及控制措施</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2108615" y="3112218"/>
            <a:ext cx="3640096" cy="1172629"/>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基础管理类隐患排查清单内的排查项目及标准应符合“两个体系”相关地方标准要求。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108615" y="4727750"/>
            <a:ext cx="3640096" cy="812530"/>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排查清单中应明确排查类型、组织级别、排查周期等内容。</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 name="椭圆 8"/>
          <p:cNvSpPr/>
          <p:nvPr/>
        </p:nvSpPr>
        <p:spPr>
          <a:xfrm>
            <a:off x="1415396" y="199216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p:cNvSpPr/>
          <p:nvPr/>
        </p:nvSpPr>
        <p:spPr>
          <a:xfrm>
            <a:off x="1415396" y="341050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415396" y="490829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519360" y="2063415"/>
            <a:ext cx="368135" cy="461665"/>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9" name="文本框 28"/>
          <p:cNvSpPr txBox="1"/>
          <p:nvPr/>
        </p:nvSpPr>
        <p:spPr>
          <a:xfrm>
            <a:off x="1519360" y="3471391"/>
            <a:ext cx="368135" cy="461665"/>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cs typeface="Arial" panose="020B0604020202020204" pitchFamily="34" charset="0"/>
              </a:rPr>
              <a:t>2</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30" name="文本框 29"/>
          <p:cNvSpPr txBox="1"/>
          <p:nvPr/>
        </p:nvSpPr>
        <p:spPr>
          <a:xfrm>
            <a:off x="1534964" y="4965489"/>
            <a:ext cx="368135" cy="461665"/>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右箭头 10"/>
          <p:cNvSpPr/>
          <p:nvPr/>
        </p:nvSpPr>
        <p:spPr>
          <a:xfrm>
            <a:off x="6165750" y="1701897"/>
            <a:ext cx="2009598" cy="4047209"/>
          </a:xfrm>
          <a:prstGeom prst="rightArrow">
            <a:avLst/>
          </a:prstGeom>
          <a:gradFill>
            <a:gsLst>
              <a:gs pos="0">
                <a:schemeClr val="tx1">
                  <a:lumMod val="65000"/>
                  <a:lumOff val="35000"/>
                  <a:alpha val="2000"/>
                </a:schemeClr>
              </a:gs>
              <a:gs pos="100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6949975" y="3471391"/>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8380202" y="2352722"/>
            <a:ext cx="3168411" cy="11521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380202" y="3933056"/>
            <a:ext cx="3168411" cy="11521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8620889" y="2702570"/>
            <a:ext cx="2723823" cy="452432"/>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生产现场类隐患排查清单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8620889" y="4261412"/>
            <a:ext cx="2723823" cy="452432"/>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基础管理类隐患排查清单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6" name="矩形 35"/>
          <p:cNvSpPr/>
          <p:nvPr/>
        </p:nvSpPr>
        <p:spPr>
          <a:xfrm>
            <a:off x="300730" y="3471391"/>
            <a:ext cx="697627"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47956" y="1014095"/>
            <a:ext cx="7421880" cy="241490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 </a:t>
            </a:r>
            <a:r>
              <a:rPr lang="zh-CN"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pitchFamily="34" charset="-122"/>
              <a:ea typeface="微软雅黑" panose="020B0503020204020204" pitchFamily="3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spcAft>
                <a:spcPts val="0"/>
              </a:spcAft>
            </a:pPr>
            <a:r>
              <a:rPr lang="zh-CN" altLang="en-US" sz="2800" dirty="0">
                <a:solidFill>
                  <a:schemeClr val="accent1">
                    <a:lumMod val="75000"/>
                  </a:schemeClr>
                </a:solidFill>
                <a:latin typeface="微软雅黑" panose="020B0503020204020204" pitchFamily="3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pitchFamily="34" charset="-122"/>
              <a:sym typeface="宋体" panose="02010600030101010101" pitchFamily="2" charset="-122"/>
            </a:endParaRPr>
          </a:p>
        </p:txBody>
      </p:sp>
    </p:spTree>
    <p:custDataLst>
      <p:tags r:id="rId4"/>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3171775" y="1259082"/>
          <a:ext cx="5848449" cy="433983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8" name="形状 7"/>
          <p:cNvSpPr/>
          <p:nvPr/>
        </p:nvSpPr>
        <p:spPr>
          <a:xfrm rot="12952160">
            <a:off x="4848311" y="4856679"/>
            <a:ext cx="2927428" cy="2341813"/>
          </a:xfrm>
          <a:prstGeom prst="swooshArrow">
            <a:avLst>
              <a:gd name="adj1" fmla="val 16310"/>
              <a:gd name="adj2" fmla="val 31370"/>
            </a:avLst>
          </a:prstGeom>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sp>
      <p:sp>
        <p:nvSpPr>
          <p:cNvPr id="7" name="流程图: 手动输入 6"/>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流程图: 手动输入 8"/>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11450" y="256253"/>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全员排查隐患</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流程图: 手动输入 10"/>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手动输入 1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732666" y="241759"/>
            <a:ext cx="1826142"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排查计划</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3" name="平行四边形 12"/>
          <p:cNvSpPr/>
          <p:nvPr/>
        </p:nvSpPr>
        <p:spPr>
          <a:xfrm>
            <a:off x="4539212" y="-6355"/>
            <a:ext cx="3113575" cy="5184576"/>
          </a:xfrm>
          <a:prstGeom prst="parallelogram">
            <a:avLst>
              <a:gd name="adj" fmla="val 7255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平行四边形 13"/>
          <p:cNvSpPr/>
          <p:nvPr/>
        </p:nvSpPr>
        <p:spPr>
          <a:xfrm>
            <a:off x="4939380" y="2834926"/>
            <a:ext cx="2313403" cy="4053477"/>
          </a:xfrm>
          <a:prstGeom prst="parallelogram">
            <a:avLst>
              <a:gd name="adj" fmla="val 760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132980" y="2290285"/>
            <a:ext cx="800219" cy="461665"/>
          </a:xfrm>
          <a:prstGeom prst="rect">
            <a:avLst/>
          </a:prstGeom>
        </p:spPr>
        <p:txBody>
          <a:bodyPr wrap="none">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要求</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645659" y="3340704"/>
            <a:ext cx="3774862" cy="1754326"/>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企业应根据生产运行特点，制定隐患排查计划，明确各类型隐患排查的排查时间、排查目的、排查要求、排查范围、组织级别及排查人员等。</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393306" y="2290284"/>
            <a:ext cx="492444" cy="461665"/>
          </a:xfrm>
          <a:prstGeom prst="rect">
            <a:avLst/>
          </a:prstGeom>
        </p:spPr>
        <p:txBody>
          <a:bodyPr wrap="none">
            <a:spAutoFit/>
          </a:bodyPr>
          <a:lstStyle/>
          <a:p>
            <a:pPr algn="ctr"/>
            <a:r>
              <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rPr>
              <a:t>查</a:t>
            </a:r>
            <a:endParaRPr lang="zh-CN" altLang="en-US" sz="24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8508449" y="3848535"/>
            <a:ext cx="2262158"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隐患排查计划等资料</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流程图: 手动输入 9"/>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手动输入 10"/>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11450" y="252066"/>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隐患排查实施</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2" name="矩形 11"/>
          <p:cNvSpPr/>
          <p:nvPr/>
        </p:nvSpPr>
        <p:spPr>
          <a:xfrm>
            <a:off x="1298240" y="1685874"/>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298240" y="3141426"/>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98240" y="4596978"/>
            <a:ext cx="4698522" cy="1152128"/>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1415396" y="1992168"/>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415396" y="341050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1415396" y="490829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519360" y="2063415"/>
            <a:ext cx="368135" cy="461665"/>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cs typeface="Arial" panose="020B0604020202020204" pitchFamily="34" charset="0"/>
              </a:rPr>
              <a:t>1</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2" name="文本框 21"/>
          <p:cNvSpPr txBox="1"/>
          <p:nvPr/>
        </p:nvSpPr>
        <p:spPr>
          <a:xfrm>
            <a:off x="1519360" y="3471391"/>
            <a:ext cx="368135" cy="461665"/>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cs typeface="Arial" panose="020B0604020202020204" pitchFamily="34" charset="0"/>
              </a:rPr>
              <a:t>2</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3" name="文本框 22"/>
          <p:cNvSpPr txBox="1"/>
          <p:nvPr/>
        </p:nvSpPr>
        <p:spPr>
          <a:xfrm>
            <a:off x="1534964" y="4965489"/>
            <a:ext cx="368135" cy="461665"/>
          </a:xfrm>
          <a:prstGeom prst="rect">
            <a:avLst/>
          </a:prstGeom>
          <a:noFill/>
        </p:spPr>
        <p:txBody>
          <a:bodyPr wrap="square" rtlCol="0">
            <a:spAutoFit/>
          </a:bodyPr>
          <a:lstStyle/>
          <a:p>
            <a:pPr algn="ctr"/>
            <a:r>
              <a:rPr lang="en-US" altLang="zh-CN" sz="2400" b="1" dirty="0">
                <a:solidFill>
                  <a:schemeClr val="tx1">
                    <a:lumMod val="85000"/>
                    <a:lumOff val="15000"/>
                  </a:schemeClr>
                </a:solidFill>
                <a:latin typeface="Arial" panose="020B0604020202020204" pitchFamily="34" charset="0"/>
                <a:cs typeface="Arial" panose="020B0604020202020204" pitchFamily="34" charset="0"/>
              </a:rPr>
              <a:t>3</a:t>
            </a:r>
            <a:endParaRPr lang="zh-CN" altLang="en-US" sz="2400" b="1"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24" name="右箭头 23"/>
          <p:cNvSpPr/>
          <p:nvPr/>
        </p:nvSpPr>
        <p:spPr>
          <a:xfrm>
            <a:off x="6165750" y="1701897"/>
            <a:ext cx="2009598" cy="4047209"/>
          </a:xfrm>
          <a:prstGeom prst="rightArrow">
            <a:avLst/>
          </a:prstGeom>
          <a:gradFill>
            <a:gsLst>
              <a:gs pos="0">
                <a:schemeClr val="tx1">
                  <a:lumMod val="65000"/>
                  <a:lumOff val="35000"/>
                  <a:alpha val="2000"/>
                </a:schemeClr>
              </a:gs>
              <a:gs pos="100000">
                <a:schemeClr val="tx1">
                  <a:lumMod val="50000"/>
                  <a:lumOff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6949975" y="3471391"/>
            <a:ext cx="441147" cy="400110"/>
          </a:xfrm>
          <a:prstGeom prst="rect">
            <a:avLst/>
          </a:prstGeom>
        </p:spPr>
        <p:txBody>
          <a:bodyPr wrap="non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查</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8365688" y="3141426"/>
            <a:ext cx="3168411" cy="1152128"/>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00730" y="3471391"/>
            <a:ext cx="697627" cy="400110"/>
          </a:xfrm>
          <a:prstGeom prst="rect">
            <a:avLst/>
          </a:prstGeom>
        </p:spPr>
        <p:txBody>
          <a:bodyPr wrap="none">
            <a:spAutoFit/>
          </a:bodyPr>
          <a:lstStyle/>
          <a:p>
            <a:pPr algn="ctr"/>
            <a:r>
              <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rPr>
              <a:t>要求</a:t>
            </a:r>
            <a:endParaRPr lang="zh-CN" altLang="en-US" sz="2000" b="1"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2020538" y="1693885"/>
            <a:ext cx="3954872" cy="1172629"/>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企业应按照排查计划，结合安全生产的需要和特点，按要求组织隐患排查，并及时、准确填写相关排查记录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2020538" y="3312797"/>
            <a:ext cx="3940358" cy="812530"/>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隐患排查类型、周期、实施主体应符合通则、细则等地方标准要求</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1991460" y="4790056"/>
            <a:ext cx="3932470" cy="812530"/>
          </a:xfrm>
          <a:prstGeom prst="rect">
            <a:avLst/>
          </a:prstGeom>
        </p:spPr>
        <p:txBody>
          <a:bodyPr wrap="square">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不能立即整改或危害较高的隐患应记录详实。条件允许，应保留影像资料</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8470409" y="3328761"/>
            <a:ext cx="2958968" cy="777457"/>
          </a:xfrm>
          <a:prstGeom prst="rect">
            <a:avLst/>
          </a:prstGeom>
        </p:spPr>
        <p:txBody>
          <a:bodyPr wrap="square">
            <a:spAutoFit/>
          </a:bodyPr>
          <a:lstStyle/>
          <a:p>
            <a:pPr algn="just">
              <a:lnSpc>
                <a:spcPct val="130000"/>
              </a:lnSpc>
            </a:pPr>
            <a:r>
              <a:rPr lang="zh-CN" altLang="en-US" dirty="0">
                <a:solidFill>
                  <a:schemeClr val="bg1"/>
                </a:solidFill>
                <a:latin typeface="微软雅黑" panose="020B0503020204020204" pitchFamily="34" charset="-122"/>
                <a:ea typeface="微软雅黑" panose="020B0503020204020204" pitchFamily="34" charset="-122"/>
              </a:rPr>
              <a:t>隐患排查表、排查记录、隐患登记表等记录。</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右箭头 15"/>
          <p:cNvSpPr/>
          <p:nvPr/>
        </p:nvSpPr>
        <p:spPr>
          <a:xfrm rot="16200000">
            <a:off x="4541938" y="2399114"/>
            <a:ext cx="3108125" cy="4447818"/>
          </a:xfrm>
          <a:custGeom>
            <a:avLst/>
            <a:gdLst>
              <a:gd name="connsiteX0" fmla="*/ 0 w 2880320"/>
              <a:gd name="connsiteY0" fmla="*/ 578372 h 2313488"/>
              <a:gd name="connsiteX1" fmla="*/ 1723576 w 2880320"/>
              <a:gd name="connsiteY1" fmla="*/ 578372 h 2313488"/>
              <a:gd name="connsiteX2" fmla="*/ 1723576 w 2880320"/>
              <a:gd name="connsiteY2" fmla="*/ 0 h 2313488"/>
              <a:gd name="connsiteX3" fmla="*/ 2880320 w 2880320"/>
              <a:gd name="connsiteY3" fmla="*/ 1156744 h 2313488"/>
              <a:gd name="connsiteX4" fmla="*/ 1723576 w 2880320"/>
              <a:gd name="connsiteY4" fmla="*/ 2313488 h 2313488"/>
              <a:gd name="connsiteX5" fmla="*/ 1723576 w 2880320"/>
              <a:gd name="connsiteY5" fmla="*/ 1735116 h 2313488"/>
              <a:gd name="connsiteX6" fmla="*/ 0 w 2880320"/>
              <a:gd name="connsiteY6" fmla="*/ 1735116 h 2313488"/>
              <a:gd name="connsiteX7" fmla="*/ 0 w 2880320"/>
              <a:gd name="connsiteY7" fmla="*/ 578372 h 2313488"/>
              <a:gd name="connsiteX0-1" fmla="*/ 0 w 2893020"/>
              <a:gd name="connsiteY0-2" fmla="*/ 44972 h 2313488"/>
              <a:gd name="connsiteX1-3" fmla="*/ 1736276 w 2893020"/>
              <a:gd name="connsiteY1-4" fmla="*/ 578372 h 2313488"/>
              <a:gd name="connsiteX2-5" fmla="*/ 1736276 w 2893020"/>
              <a:gd name="connsiteY2-6" fmla="*/ 0 h 2313488"/>
              <a:gd name="connsiteX3-7" fmla="*/ 2893020 w 2893020"/>
              <a:gd name="connsiteY3-8" fmla="*/ 1156744 h 2313488"/>
              <a:gd name="connsiteX4-9" fmla="*/ 1736276 w 2893020"/>
              <a:gd name="connsiteY4-10" fmla="*/ 2313488 h 2313488"/>
              <a:gd name="connsiteX5-11" fmla="*/ 1736276 w 2893020"/>
              <a:gd name="connsiteY5-12" fmla="*/ 1735116 h 2313488"/>
              <a:gd name="connsiteX6-13" fmla="*/ 12700 w 2893020"/>
              <a:gd name="connsiteY6-14" fmla="*/ 1735116 h 2313488"/>
              <a:gd name="connsiteX7-15" fmla="*/ 0 w 2893020"/>
              <a:gd name="connsiteY7-16" fmla="*/ 44972 h 2313488"/>
              <a:gd name="connsiteX0-17" fmla="*/ 0 w 2893020"/>
              <a:gd name="connsiteY0-18" fmla="*/ 44972 h 2313488"/>
              <a:gd name="connsiteX1-19" fmla="*/ 1736276 w 2893020"/>
              <a:gd name="connsiteY1-20" fmla="*/ 578372 h 2313488"/>
              <a:gd name="connsiteX2-21" fmla="*/ 1736276 w 2893020"/>
              <a:gd name="connsiteY2-22" fmla="*/ 0 h 2313488"/>
              <a:gd name="connsiteX3-23" fmla="*/ 2893020 w 2893020"/>
              <a:gd name="connsiteY3-24" fmla="*/ 1156744 h 2313488"/>
              <a:gd name="connsiteX4-25" fmla="*/ 1736276 w 2893020"/>
              <a:gd name="connsiteY4-26" fmla="*/ 2313488 h 2313488"/>
              <a:gd name="connsiteX5-27" fmla="*/ 1736276 w 2893020"/>
              <a:gd name="connsiteY5-28" fmla="*/ 1735116 h 2313488"/>
              <a:gd name="connsiteX6-29" fmla="*/ 12700 w 2893020"/>
              <a:gd name="connsiteY6-30" fmla="*/ 2192316 h 2313488"/>
              <a:gd name="connsiteX7-31" fmla="*/ 0 w 2893020"/>
              <a:gd name="connsiteY7-32" fmla="*/ 44972 h 2313488"/>
              <a:gd name="connsiteX0-33" fmla="*/ 1222 w 2881542"/>
              <a:gd name="connsiteY0-34" fmla="*/ 32272 h 2313488"/>
              <a:gd name="connsiteX1-35" fmla="*/ 1724798 w 2881542"/>
              <a:gd name="connsiteY1-36" fmla="*/ 578372 h 2313488"/>
              <a:gd name="connsiteX2-37" fmla="*/ 1724798 w 2881542"/>
              <a:gd name="connsiteY2-38" fmla="*/ 0 h 2313488"/>
              <a:gd name="connsiteX3-39" fmla="*/ 2881542 w 2881542"/>
              <a:gd name="connsiteY3-40" fmla="*/ 1156744 h 2313488"/>
              <a:gd name="connsiteX4-41" fmla="*/ 1724798 w 2881542"/>
              <a:gd name="connsiteY4-42" fmla="*/ 2313488 h 2313488"/>
              <a:gd name="connsiteX5-43" fmla="*/ 1724798 w 2881542"/>
              <a:gd name="connsiteY5-44" fmla="*/ 1735116 h 2313488"/>
              <a:gd name="connsiteX6-45" fmla="*/ 1222 w 2881542"/>
              <a:gd name="connsiteY6-46" fmla="*/ 2192316 h 2313488"/>
              <a:gd name="connsiteX7-47" fmla="*/ 1222 w 2881542"/>
              <a:gd name="connsiteY7-48" fmla="*/ 32272 h 2313488"/>
              <a:gd name="connsiteX0-49" fmla="*/ 1222 w 2881542"/>
              <a:gd name="connsiteY0-50" fmla="*/ 32272 h 2313488"/>
              <a:gd name="connsiteX1-51" fmla="*/ 1724798 w 2881542"/>
              <a:gd name="connsiteY1-52" fmla="*/ 578372 h 2313488"/>
              <a:gd name="connsiteX2-53" fmla="*/ 1724798 w 2881542"/>
              <a:gd name="connsiteY2-54" fmla="*/ 0 h 2313488"/>
              <a:gd name="connsiteX3-55" fmla="*/ 2881542 w 2881542"/>
              <a:gd name="connsiteY3-56" fmla="*/ 1156744 h 2313488"/>
              <a:gd name="connsiteX4-57" fmla="*/ 1724798 w 2881542"/>
              <a:gd name="connsiteY4-58" fmla="*/ 2313488 h 2313488"/>
              <a:gd name="connsiteX5-59" fmla="*/ 1724798 w 2881542"/>
              <a:gd name="connsiteY5-60" fmla="*/ 1735116 h 2313488"/>
              <a:gd name="connsiteX6-61" fmla="*/ 1222 w 2881542"/>
              <a:gd name="connsiteY6-62" fmla="*/ 2192316 h 2313488"/>
              <a:gd name="connsiteX7-63" fmla="*/ 1222 w 2881542"/>
              <a:gd name="connsiteY7-64" fmla="*/ 32272 h 2313488"/>
              <a:gd name="connsiteX0-65" fmla="*/ 1222 w 2881542"/>
              <a:gd name="connsiteY0-66" fmla="*/ 32272 h 2313488"/>
              <a:gd name="connsiteX1-67" fmla="*/ 1724798 w 2881542"/>
              <a:gd name="connsiteY1-68" fmla="*/ 578372 h 2313488"/>
              <a:gd name="connsiteX2-69" fmla="*/ 1724798 w 2881542"/>
              <a:gd name="connsiteY2-70" fmla="*/ 0 h 2313488"/>
              <a:gd name="connsiteX3-71" fmla="*/ 2881542 w 2881542"/>
              <a:gd name="connsiteY3-72" fmla="*/ 1156744 h 2313488"/>
              <a:gd name="connsiteX4-73" fmla="*/ 1724798 w 2881542"/>
              <a:gd name="connsiteY4-74" fmla="*/ 2313488 h 2313488"/>
              <a:gd name="connsiteX5-75" fmla="*/ 1724798 w 2881542"/>
              <a:gd name="connsiteY5-76" fmla="*/ 1735116 h 2313488"/>
              <a:gd name="connsiteX6-77" fmla="*/ 1222 w 2881542"/>
              <a:gd name="connsiteY6-78" fmla="*/ 2192316 h 2313488"/>
              <a:gd name="connsiteX7-79" fmla="*/ 1222 w 2881542"/>
              <a:gd name="connsiteY7-80" fmla="*/ 32272 h 2313488"/>
              <a:gd name="connsiteX0-81" fmla="*/ 1222 w 2881542"/>
              <a:gd name="connsiteY0-82" fmla="*/ 32272 h 2313488"/>
              <a:gd name="connsiteX1-83" fmla="*/ 1724798 w 2881542"/>
              <a:gd name="connsiteY1-84" fmla="*/ 578372 h 2313488"/>
              <a:gd name="connsiteX2-85" fmla="*/ 1724798 w 2881542"/>
              <a:gd name="connsiteY2-86" fmla="*/ 0 h 2313488"/>
              <a:gd name="connsiteX3-87" fmla="*/ 2881542 w 2881542"/>
              <a:gd name="connsiteY3-88" fmla="*/ 1156744 h 2313488"/>
              <a:gd name="connsiteX4-89" fmla="*/ 1724798 w 2881542"/>
              <a:gd name="connsiteY4-90" fmla="*/ 2313488 h 2313488"/>
              <a:gd name="connsiteX5-91" fmla="*/ 1724798 w 2881542"/>
              <a:gd name="connsiteY5-92" fmla="*/ 1735116 h 2313488"/>
              <a:gd name="connsiteX6-93" fmla="*/ 1222 w 2881542"/>
              <a:gd name="connsiteY6-94" fmla="*/ 2192316 h 2313488"/>
              <a:gd name="connsiteX7-95" fmla="*/ 1222 w 2881542"/>
              <a:gd name="connsiteY7-96" fmla="*/ 32272 h 2313488"/>
              <a:gd name="connsiteX0-97" fmla="*/ 1222 w 2881542"/>
              <a:gd name="connsiteY0-98" fmla="*/ 32272 h 2313488"/>
              <a:gd name="connsiteX1-99" fmla="*/ 1724798 w 2881542"/>
              <a:gd name="connsiteY1-100" fmla="*/ 578372 h 2313488"/>
              <a:gd name="connsiteX2-101" fmla="*/ 1724798 w 2881542"/>
              <a:gd name="connsiteY2-102" fmla="*/ 0 h 2313488"/>
              <a:gd name="connsiteX3-103" fmla="*/ 2881542 w 2881542"/>
              <a:gd name="connsiteY3-104" fmla="*/ 1156744 h 2313488"/>
              <a:gd name="connsiteX4-105" fmla="*/ 1724798 w 2881542"/>
              <a:gd name="connsiteY4-106" fmla="*/ 2313488 h 2313488"/>
              <a:gd name="connsiteX5-107" fmla="*/ 1724798 w 2881542"/>
              <a:gd name="connsiteY5-108" fmla="*/ 1735116 h 2313488"/>
              <a:gd name="connsiteX6-109" fmla="*/ 1222 w 2881542"/>
              <a:gd name="connsiteY6-110" fmla="*/ 2192316 h 2313488"/>
              <a:gd name="connsiteX7-111" fmla="*/ 1222 w 2881542"/>
              <a:gd name="connsiteY7-112" fmla="*/ 32272 h 23134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881542" h="2313488">
                <a:moveTo>
                  <a:pt x="1222" y="32272"/>
                </a:moveTo>
                <a:cubicBezTo>
                  <a:pt x="702747" y="531805"/>
                  <a:pt x="1137573" y="574139"/>
                  <a:pt x="1724798" y="578372"/>
                </a:cubicBezTo>
                <a:lnTo>
                  <a:pt x="1724798" y="0"/>
                </a:lnTo>
                <a:lnTo>
                  <a:pt x="2881542" y="1156744"/>
                </a:lnTo>
                <a:lnTo>
                  <a:pt x="1724798" y="2313488"/>
                </a:lnTo>
                <a:lnTo>
                  <a:pt x="1724798" y="1735116"/>
                </a:lnTo>
                <a:cubicBezTo>
                  <a:pt x="1124873" y="1684316"/>
                  <a:pt x="626547" y="1798616"/>
                  <a:pt x="1222" y="2192316"/>
                </a:cubicBezTo>
                <a:cubicBezTo>
                  <a:pt x="-3011" y="1628935"/>
                  <a:pt x="5455" y="595653"/>
                  <a:pt x="1222" y="32272"/>
                </a:cubicBezTo>
                <a:close/>
              </a:path>
            </a:pathLst>
          </a:custGeom>
          <a:gradFill>
            <a:gsLst>
              <a:gs pos="0">
                <a:schemeClr val="tx1">
                  <a:lumMod val="50000"/>
                  <a:lumOff val="50000"/>
                  <a:alpha val="2000"/>
                </a:schemeClr>
              </a:gs>
              <a:gs pos="100000">
                <a:schemeClr val="bg1">
                  <a:lumMod val="5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流程图: 手动输入 10"/>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流程图: 手动输入 1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2735232" y="267700"/>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隐患排查治理</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5" name="椭圆 4"/>
          <p:cNvSpPr/>
          <p:nvPr/>
        </p:nvSpPr>
        <p:spPr>
          <a:xfrm>
            <a:off x="3440082" y="4631356"/>
            <a:ext cx="1656184" cy="165618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a:off x="6900590" y="4584805"/>
            <a:ext cx="1656184" cy="165618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4972485" y="1337857"/>
            <a:ext cx="2247032" cy="224703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5256077" y="2107430"/>
            <a:ext cx="1679848" cy="707886"/>
          </a:xfrm>
          <a:prstGeom prst="rect">
            <a:avLst/>
          </a:prstGeom>
        </p:spPr>
        <p:txBody>
          <a:bodyPr wrap="square">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隐患排查</a:t>
            </a:r>
            <a:endParaRPr lang="en-US" altLang="zh-CN" sz="2000" b="1" dirty="0">
              <a:solidFill>
                <a:schemeClr val="bg1"/>
              </a:solidFill>
              <a:latin typeface="微软雅黑" panose="020B0503020204020204" pitchFamily="34" charset="-122"/>
              <a:ea typeface="微软雅黑" panose="020B0503020204020204" pitchFamily="34" charset="-122"/>
            </a:endParaRPr>
          </a:p>
          <a:p>
            <a:pPr algn="ctr"/>
            <a:r>
              <a:rPr lang="zh-CN" altLang="en-US" sz="2000" b="1" dirty="0">
                <a:solidFill>
                  <a:schemeClr val="bg1"/>
                </a:solidFill>
                <a:latin typeface="微软雅黑" panose="020B0503020204020204" pitchFamily="34" charset="-122"/>
                <a:ea typeface="微软雅黑" panose="020B0503020204020204" pitchFamily="34" charset="-122"/>
              </a:rPr>
              <a:t>治理</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7" name="矩形 16"/>
          <p:cNvSpPr/>
          <p:nvPr/>
        </p:nvSpPr>
        <p:spPr>
          <a:xfrm>
            <a:off x="3680121" y="5136282"/>
            <a:ext cx="1145368"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一般事故隐患治理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7091791" y="5089731"/>
            <a:ext cx="1228119" cy="646331"/>
          </a:xfrm>
          <a:prstGeom prst="rect">
            <a:avLst/>
          </a:prstGeom>
        </p:spPr>
        <p:txBody>
          <a:bodyPr wrap="square">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重大事故隐患治理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9" name="加号 18"/>
          <p:cNvSpPr/>
          <p:nvPr/>
        </p:nvSpPr>
        <p:spPr>
          <a:xfrm>
            <a:off x="5638950" y="5089731"/>
            <a:ext cx="864096" cy="864096"/>
          </a:xfrm>
          <a:prstGeom prst="mathPlus">
            <a:avLst>
              <a:gd name="adj1" fmla="val 1293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流程图: 手动输入 12"/>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流程图: 手动输入 13"/>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2743994" y="252066"/>
            <a:ext cx="4288353"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一般事故隐患排查治理</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6" name="矩形 15"/>
          <p:cNvSpPr/>
          <p:nvPr/>
        </p:nvSpPr>
        <p:spPr>
          <a:xfrm>
            <a:off x="911425" y="1516722"/>
            <a:ext cx="697627" cy="400110"/>
          </a:xfrm>
          <a:prstGeom prst="rect">
            <a:avLst/>
          </a:prstGeom>
        </p:spPr>
        <p:txBody>
          <a:bodyPr wrap="none">
            <a:spAutoFit/>
          </a:bodyPr>
          <a:lstStyle/>
          <a:p>
            <a:pPr algn="ct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要求</a:t>
            </a:r>
            <a:endParaRPr lang="zh-CN" altLang="en-US" sz="20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11424" y="1916832"/>
            <a:ext cx="10513167" cy="1338828"/>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排查结束后，对于当场不能立即整改的，由隐患排查组织部门下达隐患整改通知，并填写如下内容：隐患描述、隐患等级、建议整改措施、治理责任单位和主要责任人、治理期限等内容。以适当形式向从业人员通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911424" y="3211307"/>
            <a:ext cx="10513169" cy="923330"/>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、隐患存在单位在实施隐患治理前应当对隐患存在的原因进行分析，制定可靠的治理措施和应急措施或预案，估算整改资金并按规定时限落实整改，并将整改情况及时反馈至隐患排查组织部门。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911424" y="4134637"/>
            <a:ext cx="10009112" cy="507831"/>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、隐患排查组织部门应当对隐患整改效果组织验收并出具验收意见。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909035" y="5061524"/>
            <a:ext cx="441147" cy="400110"/>
          </a:xfrm>
          <a:prstGeom prst="rect">
            <a:avLst/>
          </a:prstGeom>
        </p:spPr>
        <p:txBody>
          <a:bodyPr wrap="none">
            <a:spAutoFit/>
          </a:bodyPr>
          <a:lstStyle/>
          <a:p>
            <a:pPr algn="ctr"/>
            <a:r>
              <a:rPr lang="zh-CN" altLang="en-US" sz="2000" b="1" dirty="0">
                <a:solidFill>
                  <a:schemeClr val="accent6">
                    <a:lumMod val="75000"/>
                  </a:schemeClr>
                </a:solidFill>
                <a:latin typeface="微软雅黑" panose="020B0503020204020204" pitchFamily="34" charset="-122"/>
                <a:ea typeface="微软雅黑" panose="020B0503020204020204" pitchFamily="34" charset="-122"/>
              </a:rPr>
              <a:t>查</a:t>
            </a:r>
            <a:endParaRPr lang="zh-CN" altLang="en-US" sz="2000"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909035" y="5521445"/>
            <a:ext cx="9802531" cy="507831"/>
          </a:xfrm>
          <a:prstGeom prst="rect">
            <a:avLst/>
          </a:prstGeom>
        </p:spPr>
        <p:txBody>
          <a:bodyPr wrap="square">
            <a:spAutoFit/>
          </a:bodyPr>
          <a:lstStyle/>
          <a:p>
            <a:pPr algn="just">
              <a:lnSpc>
                <a:spcPct val="15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、隐患通报；</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、隐患整改通知单；</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         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、隐患排查治理台账</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流程图: 手动输入 11"/>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流程图: 手动输入 12"/>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2739743" y="252066"/>
            <a:ext cx="3467616"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重大事故隐患治理</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4" name="椭圆 13"/>
          <p:cNvSpPr/>
          <p:nvPr/>
        </p:nvSpPr>
        <p:spPr>
          <a:xfrm>
            <a:off x="325521" y="3035052"/>
            <a:ext cx="1728192" cy="1728192"/>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空心弧 14"/>
          <p:cNvSpPr/>
          <p:nvPr/>
        </p:nvSpPr>
        <p:spPr>
          <a:xfrm>
            <a:off x="-547386" y="2162145"/>
            <a:ext cx="3474006" cy="3474006"/>
          </a:xfrm>
          <a:prstGeom prst="blockArc">
            <a:avLst>
              <a:gd name="adj1" fmla="val 16149965"/>
              <a:gd name="adj2" fmla="val 5285282"/>
              <a:gd name="adj3" fmla="val 664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椭圆 15"/>
          <p:cNvSpPr/>
          <p:nvPr/>
        </p:nvSpPr>
        <p:spPr>
          <a:xfrm>
            <a:off x="1512934" y="2106689"/>
            <a:ext cx="614164" cy="614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2416151" y="2945702"/>
            <a:ext cx="614164" cy="614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2382670" y="4178504"/>
            <a:ext cx="614164" cy="614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516168" y="5077443"/>
            <a:ext cx="614164" cy="61416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533090" y="1909221"/>
            <a:ext cx="4811907" cy="777457"/>
          </a:xfrm>
          <a:prstGeom prst="rect">
            <a:avLst/>
          </a:prstGeom>
        </p:spPr>
        <p:txBody>
          <a:bodyPr wrap="square">
            <a:spAutoFit/>
          </a:bodyPr>
          <a:lstStyle/>
          <a:p>
            <a:pPr lvl="0">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经判定属于重大事故隐患的，企业应当及时组织评估，并编制事故隐患评估报告书。</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3143672" y="2720853"/>
            <a:ext cx="4497223" cy="1172629"/>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企业应根据评估报告书制定重大事故隐患治理方案，治理方案内容应符合细则的规定，并将治理方案上报。</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2" name="矩形 21"/>
          <p:cNvSpPr/>
          <p:nvPr/>
        </p:nvSpPr>
        <p:spPr>
          <a:xfrm>
            <a:off x="3143672" y="3941555"/>
            <a:ext cx="4185638" cy="1172629"/>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重大事故隐患治理工作结束后，企业应组织对治理情况进行复查评估，并将治理结果按规定上报有关部门</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2533090" y="5222190"/>
            <a:ext cx="4811907" cy="812530"/>
          </a:xfrm>
          <a:prstGeom prst="rect">
            <a:avLst/>
          </a:prstGeom>
        </p:spPr>
        <p:txBody>
          <a:bodyPr wrap="square">
            <a:spAutoFit/>
          </a:bodyPr>
          <a:lstStyle/>
          <a:p>
            <a:pPr>
              <a:lnSpc>
                <a:spcPct val="13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重大事故隐患排查、评估报告，治理方案、整改验收等应保留纸质记录，单独建档管理。</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800135" y="3662649"/>
            <a:ext cx="800219"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5" name="菱形 24"/>
          <p:cNvSpPr/>
          <p:nvPr/>
        </p:nvSpPr>
        <p:spPr>
          <a:xfrm>
            <a:off x="9492152" y="1702119"/>
            <a:ext cx="984559" cy="984559"/>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616279" y="2948260"/>
            <a:ext cx="2736304" cy="2745905"/>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8719974" y="3391287"/>
            <a:ext cx="2568116" cy="1892826"/>
          </a:xfrm>
          <a:prstGeom prst="rect">
            <a:avLst/>
          </a:prstGeom>
        </p:spPr>
        <p:txBody>
          <a:bodyPr wrap="square">
            <a:spAutoFit/>
          </a:bodyPr>
          <a:lstStyle/>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、重大事故隐患档案（含排查记录、评估报告书、整改方案、复查验收记录等）；</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、隐患排查治理台账。</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9738209" y="1952106"/>
            <a:ext cx="492444"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29" name="文本框 28"/>
          <p:cNvSpPr txBox="1"/>
          <p:nvPr/>
        </p:nvSpPr>
        <p:spPr>
          <a:xfrm>
            <a:off x="1621665" y="2194398"/>
            <a:ext cx="432048" cy="400110"/>
          </a:xfrm>
          <a:prstGeom prst="rect">
            <a:avLst/>
          </a:prstGeom>
          <a:noFill/>
        </p:spPr>
        <p:txBody>
          <a:bodyPr wrap="square" rtlCol="0">
            <a:spAutoFit/>
          </a:bodyPr>
          <a:lstStyle/>
          <a:p>
            <a:pPr algn="ctr"/>
            <a:r>
              <a:rPr lang="en-US" altLang="zh-CN" sz="2000" b="1" dirty="0">
                <a:solidFill>
                  <a:schemeClr val="bg1"/>
                </a:solidFill>
                <a:latin typeface="Arial" panose="020B0604020202020204" pitchFamily="34" charset="0"/>
                <a:cs typeface="Arial" panose="020B0604020202020204" pitchFamily="34" charset="0"/>
              </a:rPr>
              <a:t>1</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0" name="文本框 29"/>
          <p:cNvSpPr txBox="1"/>
          <p:nvPr/>
        </p:nvSpPr>
        <p:spPr>
          <a:xfrm>
            <a:off x="2507209" y="3035052"/>
            <a:ext cx="432048" cy="400110"/>
          </a:xfrm>
          <a:prstGeom prst="rect">
            <a:avLst/>
          </a:prstGeom>
          <a:noFill/>
        </p:spPr>
        <p:txBody>
          <a:bodyPr wrap="square" rtlCol="0">
            <a:spAutoFit/>
          </a:bodyPr>
          <a:lstStyle/>
          <a:p>
            <a:pPr algn="ctr"/>
            <a:r>
              <a:rPr lang="en-US" altLang="zh-CN" sz="2000" b="1" dirty="0">
                <a:solidFill>
                  <a:schemeClr val="bg1"/>
                </a:solidFill>
                <a:latin typeface="Arial" panose="020B0604020202020204" pitchFamily="34" charset="0"/>
                <a:cs typeface="Arial" panose="020B0604020202020204" pitchFamily="34" charset="0"/>
              </a:rPr>
              <a:t>2</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1" name="文本框 30"/>
          <p:cNvSpPr txBox="1"/>
          <p:nvPr/>
        </p:nvSpPr>
        <p:spPr>
          <a:xfrm>
            <a:off x="2478314" y="4285531"/>
            <a:ext cx="432048" cy="400110"/>
          </a:xfrm>
          <a:prstGeom prst="rect">
            <a:avLst/>
          </a:prstGeom>
          <a:noFill/>
        </p:spPr>
        <p:txBody>
          <a:bodyPr wrap="square" rtlCol="0">
            <a:spAutoFit/>
          </a:bodyPr>
          <a:lstStyle/>
          <a:p>
            <a:pPr algn="ctr"/>
            <a:r>
              <a:rPr lang="en-US" altLang="zh-CN" sz="2000" b="1" dirty="0">
                <a:solidFill>
                  <a:schemeClr val="bg1"/>
                </a:solidFill>
                <a:latin typeface="Arial" panose="020B0604020202020204" pitchFamily="34" charset="0"/>
                <a:cs typeface="Arial" panose="020B0604020202020204" pitchFamily="34" charset="0"/>
              </a:rPr>
              <a:t>3</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2" name="文本框 31"/>
          <p:cNvSpPr txBox="1"/>
          <p:nvPr/>
        </p:nvSpPr>
        <p:spPr>
          <a:xfrm>
            <a:off x="1605992" y="5184470"/>
            <a:ext cx="432048" cy="400110"/>
          </a:xfrm>
          <a:prstGeom prst="rect">
            <a:avLst/>
          </a:prstGeom>
          <a:noFill/>
        </p:spPr>
        <p:txBody>
          <a:bodyPr wrap="square" rtlCol="0">
            <a:spAutoFit/>
          </a:bodyPr>
          <a:lstStyle/>
          <a:p>
            <a:pPr algn="ctr"/>
            <a:r>
              <a:rPr lang="en-US" altLang="zh-CN" sz="2000" b="1" dirty="0">
                <a:solidFill>
                  <a:schemeClr val="bg1"/>
                </a:solidFill>
                <a:latin typeface="Arial" panose="020B0604020202020204" pitchFamily="34" charset="0"/>
                <a:cs typeface="Arial" panose="020B0604020202020204" pitchFamily="34" charset="0"/>
              </a:rPr>
              <a:t>4</a:t>
            </a:r>
            <a:endParaRPr lang="zh-CN" alt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感谢聆听</a:t>
            </a:r>
            <a:endParaRPr lang="zh-CN" altLang="en-US" sz="6600" spc="18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3" name="矩形 12"/>
          <p:cNvSpPr/>
          <p:nvPr>
            <p:custDataLst>
              <p:tags r:id="rId2"/>
            </p:custDataLst>
          </p:nvPr>
        </p:nvSpPr>
        <p:spPr>
          <a:xfrm>
            <a:off x="7978140" y="4149080"/>
            <a:ext cx="3793491" cy="1584176"/>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8088488" y="449858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40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accent5">
                    <a:lumMod val="50000"/>
                  </a:schemeClr>
                </a:solidFill>
                <a:latin typeface="微软雅黑" panose="020B0503020204020204" pitchFamily="34" charset="-122"/>
                <a:ea typeface="微软雅黑" panose="020B0503020204020204" pitchFamily="34" charset="-122"/>
              </a:rPr>
              <a:t>获取第一手安全资讯</a:t>
            </a:r>
            <a:endParaRPr lang="zh-CN" altLang="en-US" sz="1400" b="1"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extLst>
              <a:ext uri="{28A0092B-C50C-407E-A947-70E740481C1C}">
                <a14:useLocalDpi xmlns:a14="http://schemas.microsoft.com/office/drawing/2010/main" val="0"/>
              </a:ext>
            </a:extLst>
          </a:blip>
          <a:srcRect t="7633" b="6473"/>
          <a:stretch>
            <a:fillRect/>
          </a:stretch>
        </p:blipFill>
        <p:spPr>
          <a:xfrm>
            <a:off x="0" y="44450"/>
            <a:ext cx="12192000" cy="6858000"/>
          </a:xfrm>
          <a:prstGeom prst="rect">
            <a:avLst/>
          </a:prstGeom>
        </p:spPr>
      </p:pic>
      <p:sp>
        <p:nvSpPr>
          <p:cNvPr id="7" name="TextBox 6"/>
          <p:cNvSpPr txBox="1"/>
          <p:nvPr/>
        </p:nvSpPr>
        <p:spPr>
          <a:xfrm>
            <a:off x="5663952" y="2420888"/>
            <a:ext cx="6120680" cy="1107996"/>
          </a:xfrm>
          <a:prstGeom prst="rect">
            <a:avLst/>
          </a:prstGeom>
          <a:noFill/>
        </p:spPr>
        <p:txBody>
          <a:bodyPr wrap="square" rtlCol="0">
            <a:spAutoFit/>
          </a:bodyPr>
          <a:lstStyle/>
          <a:p>
            <a:pPr algn="ctr"/>
            <a:r>
              <a:rPr lang="zh-CN" altLang="en-US" sz="6600" b="1"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双体系检查重点</a:t>
            </a:r>
            <a:r>
              <a:rPr lang="en-US" altLang="zh-CN" sz="6600" b="1"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rPr>
              <a:t>                                    </a:t>
            </a:r>
            <a:endParaRPr lang="zh-CN" altLang="en-US" sz="6600" b="1" dirty="0">
              <a:solidFill>
                <a:schemeClr val="bg1"/>
              </a:solidFill>
              <a:effectLst>
                <a:outerShdw blurRad="38100" dist="38100" dir="2700000" algn="tl">
                  <a:srgbClr val="000000">
                    <a:alpha val="43137"/>
                  </a:srgbClr>
                </a:outerShdw>
              </a:effectLst>
              <a:latin typeface="华文中宋" panose="02010600040101010101" pitchFamily="2" charset="-122"/>
              <a:ea typeface="华文中宋" panose="02010600040101010101" pitchFamily="2" charset="-122"/>
            </a:endParaRPr>
          </a:p>
        </p:txBody>
      </p:sp>
      <p:sp>
        <p:nvSpPr>
          <p:cNvPr id="4" name="平行四边形 3"/>
          <p:cNvSpPr/>
          <p:nvPr/>
        </p:nvSpPr>
        <p:spPr>
          <a:xfrm>
            <a:off x="3143672" y="-34032"/>
            <a:ext cx="3113575" cy="5184576"/>
          </a:xfrm>
          <a:prstGeom prst="parallelogram">
            <a:avLst>
              <a:gd name="adj" fmla="val 7255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平行四边形 14"/>
          <p:cNvSpPr/>
          <p:nvPr/>
        </p:nvSpPr>
        <p:spPr>
          <a:xfrm>
            <a:off x="3647728" y="4260920"/>
            <a:ext cx="1826952" cy="3201132"/>
          </a:xfrm>
          <a:prstGeom prst="parallelogram">
            <a:avLst>
              <a:gd name="adj" fmla="val 760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9552384" y="4965878"/>
            <a:ext cx="1440160" cy="369332"/>
          </a:xfrm>
          <a:prstGeom prst="rect">
            <a:avLst/>
          </a:prstGeom>
          <a:noFill/>
        </p:spPr>
        <p:txBody>
          <a:bodyPr wrap="squar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培训讲师：</a:t>
            </a:r>
            <a:endParaRPr lang="zh-CN" altLang="en-US"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9552384" y="5492154"/>
            <a:ext cx="1440160" cy="369332"/>
          </a:xfrm>
          <a:prstGeom prst="rect">
            <a:avLst/>
          </a:prstGeom>
          <a:noFill/>
        </p:spPr>
        <p:txBody>
          <a:bodyPr wrap="square" rtlCol="0">
            <a:spAutoFit/>
          </a:bodyPr>
          <a:lstStyle/>
          <a:p>
            <a:r>
              <a:rPr lang="zh-CN" altLang="en-US" dirty="0">
                <a:solidFill>
                  <a:schemeClr val="accent6">
                    <a:lumMod val="75000"/>
                  </a:schemeClr>
                </a:solidFill>
                <a:latin typeface="微软雅黑" panose="020B0503020204020204" pitchFamily="34" charset="-122"/>
                <a:ea typeface="微软雅黑" panose="020B0503020204020204" pitchFamily="34" charset="-122"/>
              </a:rPr>
              <a:t>培训日期：</a:t>
            </a:r>
            <a:endParaRPr lang="zh-CN" altLang="en-US" dirty="0">
              <a:solidFill>
                <a:schemeClr val="accent6">
                  <a:lumMod val="7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0" y="0"/>
            <a:ext cx="1907704" cy="6858000"/>
          </a:xfrm>
          <a:prstGeom prst="rect">
            <a:avLst/>
          </a:prstGeom>
          <a:no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5" name="TextBox 4"/>
          <p:cNvSpPr txBox="1"/>
          <p:nvPr/>
        </p:nvSpPr>
        <p:spPr>
          <a:xfrm>
            <a:off x="1847528" y="2961927"/>
            <a:ext cx="1872208" cy="1015663"/>
          </a:xfrm>
          <a:prstGeom prst="rect">
            <a:avLst/>
          </a:prstGeom>
          <a:noFill/>
        </p:spPr>
        <p:txBody>
          <a:bodyPr wrap="square" rtlCol="0">
            <a:spAutoFit/>
          </a:bodyPr>
          <a:lstStyle/>
          <a:p>
            <a:pPr algn="ctr"/>
            <a:r>
              <a:rPr lang="zh-CN" altLang="en-US" sz="6000" b="1" dirty="0">
                <a:solidFill>
                  <a:schemeClr val="tx1">
                    <a:lumMod val="85000"/>
                    <a:lumOff val="15000"/>
                  </a:schemeClr>
                </a:solidFill>
                <a:latin typeface="华文中宋" panose="02010600040101010101" pitchFamily="2" charset="-122"/>
                <a:ea typeface="华文中宋" panose="02010600040101010101" pitchFamily="2" charset="-122"/>
              </a:rPr>
              <a:t>目录</a:t>
            </a:r>
            <a:endParaRPr lang="zh-CN" altLang="en-US" sz="60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1" name="平行四边形 10"/>
          <p:cNvSpPr/>
          <p:nvPr/>
        </p:nvSpPr>
        <p:spPr>
          <a:xfrm>
            <a:off x="119336" y="0"/>
            <a:ext cx="3113575" cy="5184576"/>
          </a:xfrm>
          <a:prstGeom prst="parallelogram">
            <a:avLst>
              <a:gd name="adj" fmla="val 72553"/>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平行四边形 11"/>
          <p:cNvSpPr/>
          <p:nvPr/>
        </p:nvSpPr>
        <p:spPr>
          <a:xfrm>
            <a:off x="1991544" y="4016378"/>
            <a:ext cx="2313403" cy="4053477"/>
          </a:xfrm>
          <a:prstGeom prst="parallelogram">
            <a:avLst>
              <a:gd name="adj" fmla="val 76092"/>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5614256" y="1998439"/>
            <a:ext cx="963488" cy="963488"/>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5614256" y="4002831"/>
            <a:ext cx="963488" cy="963488"/>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6888088" y="2218573"/>
            <a:ext cx="4493538" cy="523220"/>
          </a:xfrm>
          <a:prstGeom prst="rect">
            <a:avLst/>
          </a:prstGeom>
        </p:spPr>
        <p:txBody>
          <a:bodyPr wrap="none">
            <a:spAutoFit/>
          </a:bodyPr>
          <a:lstStyle/>
          <a:p>
            <a:pPr lvl="0"/>
            <a:r>
              <a:rPr lang="zh-CN" altLang="en-US" sz="2800" b="1" dirty="0">
                <a:solidFill>
                  <a:schemeClr val="tx1">
                    <a:lumMod val="85000"/>
                    <a:lumOff val="15000"/>
                  </a:schemeClr>
                </a:solidFill>
                <a:latin typeface="华文中宋" panose="02010600040101010101" pitchFamily="2" charset="-122"/>
                <a:ea typeface="华文中宋" panose="02010600040101010101" pitchFamily="2" charset="-122"/>
              </a:rPr>
              <a:t>风险分级管控体系检查重点</a:t>
            </a:r>
            <a:endParaRPr lang="zh-CN" altLang="en-US" sz="28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4" name="矩形 13"/>
          <p:cNvSpPr/>
          <p:nvPr/>
        </p:nvSpPr>
        <p:spPr>
          <a:xfrm>
            <a:off x="6888088" y="4222965"/>
            <a:ext cx="4493538" cy="523220"/>
          </a:xfrm>
          <a:prstGeom prst="rect">
            <a:avLst/>
          </a:prstGeom>
        </p:spPr>
        <p:txBody>
          <a:bodyPr wrap="none">
            <a:spAutoFit/>
          </a:bodyPr>
          <a:lstStyle/>
          <a:p>
            <a:r>
              <a:rPr lang="zh-CN" altLang="en-US" sz="2800" b="1" dirty="0">
                <a:solidFill>
                  <a:schemeClr val="tx1">
                    <a:lumMod val="85000"/>
                    <a:lumOff val="15000"/>
                  </a:schemeClr>
                </a:solidFill>
                <a:latin typeface="华文中宋" panose="02010600040101010101" pitchFamily="2" charset="-122"/>
                <a:ea typeface="华文中宋" panose="02010600040101010101" pitchFamily="2" charset="-122"/>
              </a:rPr>
              <a:t>隐患排查治理体系检查重点</a:t>
            </a:r>
            <a:endParaRPr lang="zh-CN" altLang="en-US" sz="28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5" name="文本框 14"/>
          <p:cNvSpPr txBox="1"/>
          <p:nvPr/>
        </p:nvSpPr>
        <p:spPr>
          <a:xfrm>
            <a:off x="5724804" y="2063503"/>
            <a:ext cx="742392" cy="830997"/>
          </a:xfrm>
          <a:prstGeom prst="rect">
            <a:avLst/>
          </a:prstGeom>
          <a:noFill/>
        </p:spPr>
        <p:txBody>
          <a:bodyPr wrap="square" rtlCol="0">
            <a:spAutoFit/>
          </a:bodyPr>
          <a:lstStyle/>
          <a:p>
            <a:pPr algn="ctr"/>
            <a:r>
              <a:rPr lang="en-US" altLang="zh-CN" sz="4800" dirty="0">
                <a:solidFill>
                  <a:schemeClr val="bg1"/>
                </a:solidFill>
                <a:latin typeface="Kozuka Mincho Pr6N H" panose="02020900000000000000" pitchFamily="18" charset="-128"/>
                <a:ea typeface="Kozuka Mincho Pr6N H" panose="02020900000000000000" pitchFamily="18" charset="-128"/>
              </a:rPr>
              <a:t>1</a:t>
            </a:r>
            <a:endParaRPr lang="zh-CN" altLang="en-US" sz="4800" dirty="0">
              <a:solidFill>
                <a:schemeClr val="bg1"/>
              </a:solidFill>
              <a:latin typeface="Kozuka Mincho Pr6N H" panose="02020900000000000000" pitchFamily="18" charset="-128"/>
              <a:ea typeface="Kozuka Mincho Pr6N H" panose="02020900000000000000" pitchFamily="18" charset="-128"/>
            </a:endParaRPr>
          </a:p>
        </p:txBody>
      </p:sp>
      <p:sp>
        <p:nvSpPr>
          <p:cNvPr id="16" name="文本框 15"/>
          <p:cNvSpPr txBox="1"/>
          <p:nvPr/>
        </p:nvSpPr>
        <p:spPr>
          <a:xfrm>
            <a:off x="5724804" y="4069076"/>
            <a:ext cx="742392" cy="830997"/>
          </a:xfrm>
          <a:prstGeom prst="rect">
            <a:avLst/>
          </a:prstGeom>
          <a:noFill/>
        </p:spPr>
        <p:txBody>
          <a:bodyPr wrap="square" rtlCol="0">
            <a:spAutoFit/>
          </a:bodyPr>
          <a:lstStyle/>
          <a:p>
            <a:pPr algn="ctr"/>
            <a:r>
              <a:rPr lang="en-US" altLang="zh-CN" sz="4800" dirty="0">
                <a:solidFill>
                  <a:schemeClr val="bg1"/>
                </a:solidFill>
                <a:latin typeface="Kozuka Mincho Pr6N H" panose="02020900000000000000" pitchFamily="18" charset="-128"/>
                <a:ea typeface="Kozuka Mincho Pr6N H" panose="02020900000000000000" pitchFamily="18" charset="-128"/>
              </a:rPr>
              <a:t>2</a:t>
            </a:r>
            <a:endParaRPr lang="zh-CN" altLang="en-US" sz="4800" dirty="0">
              <a:solidFill>
                <a:schemeClr val="bg1"/>
              </a:solidFill>
              <a:latin typeface="Kozuka Mincho Pr6N H" panose="02020900000000000000" pitchFamily="18" charset="-128"/>
              <a:ea typeface="Kozuka Mincho Pr6N H" panose="02020900000000000000" pitchFamily="18" charset="-128"/>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流程图: 手动输入 30"/>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760876" y="2790019"/>
            <a:ext cx="1512168" cy="864096"/>
          </a:xfrm>
          <a:prstGeom prst="rect">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anose="02010600040101010101" pitchFamily="2" charset="-122"/>
              <a:ea typeface="华文中宋" panose="02010600040101010101" pitchFamily="2" charset="-122"/>
            </a:endParaRPr>
          </a:p>
        </p:txBody>
      </p:sp>
      <p:sp>
        <p:nvSpPr>
          <p:cNvPr id="6" name="右箭头 5"/>
          <p:cNvSpPr/>
          <p:nvPr/>
        </p:nvSpPr>
        <p:spPr>
          <a:xfrm>
            <a:off x="3347986" y="3074432"/>
            <a:ext cx="432048" cy="288032"/>
          </a:xfrm>
          <a:prstGeom prst="rightArrow">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7" name="矩形 6"/>
          <p:cNvSpPr/>
          <p:nvPr/>
        </p:nvSpPr>
        <p:spPr>
          <a:xfrm>
            <a:off x="3792710" y="2662691"/>
            <a:ext cx="1076828" cy="1152128"/>
          </a:xfrm>
          <a:prstGeom prst="rect">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anose="02010600040101010101" pitchFamily="2" charset="-122"/>
              <a:ea typeface="华文中宋" panose="02010600040101010101" pitchFamily="2" charset="-122"/>
            </a:endParaRPr>
          </a:p>
        </p:txBody>
      </p:sp>
      <p:sp>
        <p:nvSpPr>
          <p:cNvPr id="9" name="直角上箭头 8"/>
          <p:cNvSpPr/>
          <p:nvPr/>
        </p:nvSpPr>
        <p:spPr>
          <a:xfrm rot="5400000">
            <a:off x="4186015" y="4040673"/>
            <a:ext cx="828092" cy="792088"/>
          </a:xfrm>
          <a:prstGeom prst="bentUpArrow">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0" name="右箭头 9"/>
          <p:cNvSpPr/>
          <p:nvPr/>
        </p:nvSpPr>
        <p:spPr>
          <a:xfrm>
            <a:off x="5045985" y="3074652"/>
            <a:ext cx="432048" cy="288032"/>
          </a:xfrm>
          <a:prstGeom prst="rightArrow">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1" name="矩形 10"/>
          <p:cNvSpPr/>
          <p:nvPr/>
        </p:nvSpPr>
        <p:spPr>
          <a:xfrm>
            <a:off x="5569643" y="2831274"/>
            <a:ext cx="936104" cy="792088"/>
          </a:xfrm>
          <a:prstGeom prst="rect">
            <a:avLst/>
          </a:prstGeom>
          <a:solidFill>
            <a:schemeClr val="accent6">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anose="02010600040101010101" pitchFamily="2" charset="-122"/>
              <a:ea typeface="华文中宋" panose="02010600040101010101" pitchFamily="2" charset="-122"/>
            </a:endParaRPr>
          </a:p>
        </p:txBody>
      </p:sp>
      <p:sp>
        <p:nvSpPr>
          <p:cNvPr id="12" name="右箭头 11"/>
          <p:cNvSpPr/>
          <p:nvPr/>
        </p:nvSpPr>
        <p:spPr>
          <a:xfrm>
            <a:off x="6625677" y="3076870"/>
            <a:ext cx="432048" cy="288032"/>
          </a:xfrm>
          <a:prstGeom prst="rightArrow">
            <a:avLst/>
          </a:prstGeom>
          <a:solidFill>
            <a:schemeClr val="tx2">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3" name="右箭头 12"/>
          <p:cNvSpPr/>
          <p:nvPr/>
        </p:nvSpPr>
        <p:spPr>
          <a:xfrm>
            <a:off x="8076468" y="2819965"/>
            <a:ext cx="432048" cy="288032"/>
          </a:xfrm>
          <a:prstGeom prst="rightArrow">
            <a:avLst/>
          </a:prstGeom>
          <a:solidFill>
            <a:schemeClr val="tx2">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4" name="矩形 13"/>
          <p:cNvSpPr/>
          <p:nvPr/>
        </p:nvSpPr>
        <p:spPr>
          <a:xfrm>
            <a:off x="7146617" y="2817701"/>
            <a:ext cx="936104" cy="792088"/>
          </a:xfrm>
          <a:prstGeom prst="rect">
            <a:avLst/>
          </a:prstGeom>
          <a:solidFill>
            <a:schemeClr val="tx2">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tLang="zh-CN" dirty="0">
              <a:latin typeface="华文中宋" panose="02010600040101010101" pitchFamily="2" charset="-122"/>
              <a:ea typeface="华文中宋" panose="02010600040101010101" pitchFamily="2" charset="-122"/>
            </a:endParaRPr>
          </a:p>
        </p:txBody>
      </p:sp>
      <p:sp>
        <p:nvSpPr>
          <p:cNvPr id="15" name="矩形 14"/>
          <p:cNvSpPr/>
          <p:nvPr/>
        </p:nvSpPr>
        <p:spPr>
          <a:xfrm>
            <a:off x="5053818" y="4261569"/>
            <a:ext cx="1264685" cy="792088"/>
          </a:xfrm>
          <a:prstGeom prst="rect">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anose="02010600040101010101" pitchFamily="2" charset="-122"/>
              <a:ea typeface="华文中宋" panose="02010600040101010101" pitchFamily="2" charset="-122"/>
            </a:endParaRPr>
          </a:p>
        </p:txBody>
      </p:sp>
      <p:sp>
        <p:nvSpPr>
          <p:cNvPr id="16" name="右箭头 15"/>
          <p:cNvSpPr/>
          <p:nvPr/>
        </p:nvSpPr>
        <p:spPr>
          <a:xfrm>
            <a:off x="6462519" y="4521905"/>
            <a:ext cx="432048" cy="288032"/>
          </a:xfrm>
          <a:prstGeom prst="rightArrow">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7" name="矩形 16"/>
          <p:cNvSpPr/>
          <p:nvPr/>
        </p:nvSpPr>
        <p:spPr>
          <a:xfrm>
            <a:off x="6940345" y="4269877"/>
            <a:ext cx="1031187" cy="792088"/>
          </a:xfrm>
          <a:prstGeom prst="rect">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anose="02010600040101010101" pitchFamily="2" charset="-122"/>
              <a:ea typeface="华文中宋" panose="02010600040101010101" pitchFamily="2" charset="-122"/>
            </a:endParaRPr>
          </a:p>
        </p:txBody>
      </p:sp>
      <p:sp>
        <p:nvSpPr>
          <p:cNvPr id="18" name="右箭头 17"/>
          <p:cNvSpPr/>
          <p:nvPr/>
        </p:nvSpPr>
        <p:spPr>
          <a:xfrm>
            <a:off x="8061315" y="4513597"/>
            <a:ext cx="432048" cy="288032"/>
          </a:xfrm>
          <a:prstGeom prst="rightArrow">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a:latin typeface="华文中宋" panose="02010600040101010101" pitchFamily="2" charset="-122"/>
              <a:ea typeface="华文中宋" panose="02010600040101010101" pitchFamily="2" charset="-122"/>
            </a:endParaRPr>
          </a:p>
        </p:txBody>
      </p:sp>
      <p:sp>
        <p:nvSpPr>
          <p:cNvPr id="19" name="矩形 18"/>
          <p:cNvSpPr/>
          <p:nvPr/>
        </p:nvSpPr>
        <p:spPr>
          <a:xfrm>
            <a:off x="8547596" y="4261569"/>
            <a:ext cx="1031187" cy="792088"/>
          </a:xfrm>
          <a:prstGeom prst="rect">
            <a:avLst/>
          </a:prstGeom>
          <a:solidFill>
            <a:schemeClr val="tx1">
              <a:lumMod val="50000"/>
              <a:lumOff val="50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zh-CN" altLang="en-US" dirty="0">
              <a:latin typeface="华文中宋" panose="02010600040101010101" pitchFamily="2" charset="-122"/>
              <a:ea typeface="华文中宋" panose="02010600040101010101" pitchFamily="2" charset="-122"/>
            </a:endParaRPr>
          </a:p>
        </p:txBody>
      </p:sp>
      <p:sp>
        <p:nvSpPr>
          <p:cNvPr id="20" name="矩形 19"/>
          <p:cNvSpPr/>
          <p:nvPr/>
        </p:nvSpPr>
        <p:spPr>
          <a:xfrm>
            <a:off x="8782826" y="2824842"/>
            <a:ext cx="936104" cy="792088"/>
          </a:xfrm>
          <a:prstGeom prst="rect">
            <a:avLst/>
          </a:prstGeom>
          <a:solidFill>
            <a:schemeClr val="tx2">
              <a:lumMod val="75000"/>
            </a:schemeClr>
          </a:solidFill>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ltLang="zh-CN" dirty="0">
              <a:latin typeface="华文中宋" panose="02010600040101010101" pitchFamily="2" charset="-122"/>
              <a:ea typeface="华文中宋" panose="02010600040101010101" pitchFamily="2" charset="-122"/>
            </a:endParaRPr>
          </a:p>
        </p:txBody>
      </p:sp>
      <p:cxnSp>
        <p:nvCxnSpPr>
          <p:cNvPr id="23" name="直接箭头连接符 22"/>
          <p:cNvCxnSpPr/>
          <p:nvPr/>
        </p:nvCxnSpPr>
        <p:spPr>
          <a:xfrm flipH="1">
            <a:off x="6418514" y="3625682"/>
            <a:ext cx="639327" cy="648072"/>
          </a:xfrm>
          <a:prstGeom prst="straightConnector1">
            <a:avLst/>
          </a:prstGeom>
          <a:ln>
            <a:solidFill>
              <a:schemeClr val="tx2">
                <a:lumMod val="75000"/>
              </a:schemeClr>
            </a:solidFill>
            <a:tailEnd type="arrow"/>
          </a:ln>
        </p:spPr>
        <p:style>
          <a:lnRef idx="3">
            <a:schemeClr val="accent5"/>
          </a:lnRef>
          <a:fillRef idx="0">
            <a:schemeClr val="accent5"/>
          </a:fillRef>
          <a:effectRef idx="2">
            <a:schemeClr val="accent5"/>
          </a:effectRef>
          <a:fontRef idx="minor">
            <a:schemeClr val="tx1"/>
          </a:fontRef>
        </p:style>
      </p:cxnSp>
      <p:cxnSp>
        <p:nvCxnSpPr>
          <p:cNvPr id="26" name="直接箭头连接符 25"/>
          <p:cNvCxnSpPr/>
          <p:nvPr/>
        </p:nvCxnSpPr>
        <p:spPr>
          <a:xfrm flipH="1" flipV="1">
            <a:off x="9209652" y="3625683"/>
            <a:ext cx="41226" cy="396988"/>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27" name="右大括号 26"/>
          <p:cNvSpPr/>
          <p:nvPr/>
        </p:nvSpPr>
        <p:spPr>
          <a:xfrm rot="16200000">
            <a:off x="4077451" y="494892"/>
            <a:ext cx="360040" cy="3528390"/>
          </a:xfrm>
          <a:prstGeom prst="rightBrac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zh-CN" altLang="en-US"/>
          </a:p>
        </p:txBody>
      </p:sp>
      <p:sp>
        <p:nvSpPr>
          <p:cNvPr id="28" name="右大括号 27"/>
          <p:cNvSpPr/>
          <p:nvPr/>
        </p:nvSpPr>
        <p:spPr>
          <a:xfrm rot="16200000">
            <a:off x="8182228" y="1155346"/>
            <a:ext cx="360040" cy="2263747"/>
          </a:xfrm>
          <a:prstGeom prst="rightBrace">
            <a:avLst/>
          </a:prstGeom>
          <a:ln>
            <a:solidFill>
              <a:schemeClr val="tx2">
                <a:lumMod val="75000"/>
              </a:schemeClr>
            </a:solidFill>
          </a:ln>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29" name="右大括号 28"/>
          <p:cNvSpPr/>
          <p:nvPr/>
        </p:nvSpPr>
        <p:spPr>
          <a:xfrm rot="5400000">
            <a:off x="7256782" y="3636370"/>
            <a:ext cx="360040" cy="3545701"/>
          </a:xfrm>
          <a:prstGeom prst="rightBrace">
            <a:avLst/>
          </a:prstGeom>
          <a:ln>
            <a:solidFill>
              <a:schemeClr val="tx1">
                <a:lumMod val="50000"/>
                <a:lumOff val="50000"/>
              </a:schemeClr>
            </a:solidFill>
          </a:ln>
        </p:spPr>
        <p:style>
          <a:lnRef idx="3">
            <a:schemeClr val="accent6"/>
          </a:lnRef>
          <a:fillRef idx="0">
            <a:schemeClr val="accent6"/>
          </a:fillRef>
          <a:effectRef idx="2">
            <a:schemeClr val="accent6"/>
          </a:effectRef>
          <a:fontRef idx="minor">
            <a:schemeClr val="tx1"/>
          </a:fontRef>
        </p:style>
        <p:txBody>
          <a:bodyPr rtlCol="0" anchor="ctr"/>
          <a:lstStyle/>
          <a:p>
            <a:pPr algn="ctr"/>
            <a:endParaRPr lang="zh-CN" altLang="en-US"/>
          </a:p>
        </p:txBody>
      </p:sp>
      <p:sp>
        <p:nvSpPr>
          <p:cNvPr id="30" name="矩形 29"/>
          <p:cNvSpPr/>
          <p:nvPr/>
        </p:nvSpPr>
        <p:spPr>
          <a:xfrm>
            <a:off x="3612236" y="1597942"/>
            <a:ext cx="1338828" cy="369332"/>
          </a:xfrm>
          <a:prstGeom prst="rect">
            <a:avLst/>
          </a:prstGeom>
        </p:spPr>
        <p:txBody>
          <a:bodyPr wrap="none">
            <a:spAutoFit/>
          </a:bodyPr>
          <a:lstStyle/>
          <a:p>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①前期准备</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2" name="TextBox 31"/>
          <p:cNvSpPr txBox="1"/>
          <p:nvPr/>
        </p:nvSpPr>
        <p:spPr>
          <a:xfrm>
            <a:off x="7462001" y="1571967"/>
            <a:ext cx="1800493" cy="369332"/>
          </a:xfrm>
          <a:prstGeom prst="rect">
            <a:avLst/>
          </a:prstGeom>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②风险分级管控</a:t>
            </a:r>
            <a:endParaRPr lang="zh-CN" altLang="en-US" dirty="0"/>
          </a:p>
        </p:txBody>
      </p:sp>
      <p:sp>
        <p:nvSpPr>
          <p:cNvPr id="34" name="TextBox 33"/>
          <p:cNvSpPr txBox="1"/>
          <p:nvPr/>
        </p:nvSpPr>
        <p:spPr>
          <a:xfrm>
            <a:off x="6511725" y="5738523"/>
            <a:ext cx="1797403" cy="369332"/>
          </a:xfrm>
          <a:prstGeom prst="rect">
            <a:avLst/>
          </a:prstGeom>
        </p:spPr>
        <p:txBody>
          <a:bodyPr wrap="none">
            <a:spAutoFit/>
          </a:bodyPr>
          <a:lstStyle>
            <a:defPPr>
              <a:defRPr lang="zh-CN"/>
            </a:defPPr>
            <a:lvl1pPr>
              <a:defRPr>
                <a:solidFill>
                  <a:schemeClr val="tx1">
                    <a:lumMod val="85000"/>
                    <a:lumOff val="15000"/>
                  </a:schemeClr>
                </a:solidFill>
                <a:latin typeface="微软雅黑" panose="020B0503020204020204" pitchFamily="34" charset="-122"/>
                <a:ea typeface="微软雅黑" panose="020B0503020204020204" pitchFamily="34" charset="-122"/>
              </a:defRPr>
            </a:lvl1pPr>
          </a:lstStyle>
          <a:p>
            <a:r>
              <a:rPr lang="zh-CN" altLang="en-US" dirty="0"/>
              <a:t>③隐患排查治理</a:t>
            </a:r>
            <a:endParaRPr lang="zh-CN" altLang="en-US" dirty="0"/>
          </a:p>
        </p:txBody>
      </p:sp>
      <p:sp>
        <p:nvSpPr>
          <p:cNvPr id="2" name="流程图: 手动输入 1"/>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729753" y="271337"/>
            <a:ext cx="3877985"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双体系工作开展流程</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8" name="矩形 7"/>
          <p:cNvSpPr/>
          <p:nvPr/>
        </p:nvSpPr>
        <p:spPr>
          <a:xfrm>
            <a:off x="1887493" y="2872579"/>
            <a:ext cx="1271470"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成立组织</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机构</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1" name="矩形 20"/>
          <p:cNvSpPr/>
          <p:nvPr/>
        </p:nvSpPr>
        <p:spPr>
          <a:xfrm>
            <a:off x="3761853" y="2884217"/>
            <a:ext cx="1159900" cy="728982"/>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编制指导性文件</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矩形 21"/>
          <p:cNvSpPr/>
          <p:nvPr/>
        </p:nvSpPr>
        <p:spPr>
          <a:xfrm>
            <a:off x="5580883" y="2860190"/>
            <a:ext cx="954878"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培训</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教育</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7170314" y="2817701"/>
            <a:ext cx="919286" cy="728854"/>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风险识别评价</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8810676" y="2835180"/>
            <a:ext cx="912658"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成果</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与应用</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7" name="矩形 36"/>
          <p:cNvSpPr/>
          <p:nvPr/>
        </p:nvSpPr>
        <p:spPr>
          <a:xfrm>
            <a:off x="5150848" y="4288207"/>
            <a:ext cx="1089351"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编制</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排查表</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6894567" y="4289294"/>
            <a:ext cx="1143035"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开展全员隐患排查</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9" name="矩形 38"/>
          <p:cNvSpPr/>
          <p:nvPr/>
        </p:nvSpPr>
        <p:spPr>
          <a:xfrm>
            <a:off x="8672724" y="4296527"/>
            <a:ext cx="815041" cy="757130"/>
          </a:xfrm>
          <a:prstGeom prst="rect">
            <a:avLst/>
          </a:prstGeom>
        </p:spPr>
        <p:txBody>
          <a:bodyPr wrap="square">
            <a:spAutoFit/>
          </a:bodyPr>
          <a:lstStyle/>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隐患</a:t>
            </a:r>
            <a:endParaRPr lang="en-US" altLang="zh-CN" b="1" dirty="0">
              <a:solidFill>
                <a:schemeClr val="bg1"/>
              </a:solidFill>
              <a:latin typeface="微软雅黑" panose="020B0503020204020204" pitchFamily="34" charset="-122"/>
              <a:ea typeface="微软雅黑" panose="020B0503020204020204" pitchFamily="34" charset="-122"/>
            </a:endParaRPr>
          </a:p>
          <a:p>
            <a:pPr algn="ctr">
              <a:lnSpc>
                <a:spcPct val="120000"/>
              </a:lnSpc>
            </a:pPr>
            <a:r>
              <a:rPr lang="zh-CN" altLang="en-US" b="1" dirty="0">
                <a:solidFill>
                  <a:schemeClr val="bg1"/>
                </a:solidFill>
                <a:latin typeface="微软雅黑" panose="020B0503020204020204" pitchFamily="34" charset="-122"/>
                <a:ea typeface="微软雅黑" panose="020B0503020204020204" pitchFamily="34" charset="-122"/>
              </a:rPr>
              <a:t>治理</a:t>
            </a:r>
            <a:endParaRPr lang="zh-CN" altLang="en-US"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68696" y="0"/>
            <a:ext cx="3240360" cy="6447919"/>
          </a:xfrm>
          <a:prstGeom prst="rect">
            <a:avLst/>
          </a:prstGeom>
          <a:noFill/>
        </p:spPr>
        <p:txBody>
          <a:bodyPr wrap="square" rtlCol="0">
            <a:spAutoFit/>
          </a:bodyPr>
          <a:lstStyle/>
          <a:p>
            <a:r>
              <a:rPr lang="en-US" altLang="zh-CN" sz="41300" dirty="0">
                <a:solidFill>
                  <a:schemeClr val="accent6">
                    <a:lumMod val="75000"/>
                  </a:schemeClr>
                </a:solidFill>
                <a:latin typeface="Arial" panose="020B0604020202020204" pitchFamily="34" charset="0"/>
                <a:ea typeface="Kozuka Mincho Pr6N H" panose="02020900000000000000" pitchFamily="18" charset="-128"/>
                <a:cs typeface="Arial" panose="020B0604020202020204" pitchFamily="34" charset="0"/>
              </a:rPr>
              <a:t>1</a:t>
            </a:r>
            <a:endParaRPr lang="zh-CN" altLang="en-US" sz="41300" dirty="0">
              <a:solidFill>
                <a:schemeClr val="accent6">
                  <a:lumMod val="75000"/>
                </a:schemeClr>
              </a:solidFill>
              <a:latin typeface="Arial" panose="020B0604020202020204" pitchFamily="34" charset="0"/>
              <a:ea typeface="Kozuka Mincho Pr6N H" panose="02020900000000000000" pitchFamily="18" charset="-128"/>
              <a:cs typeface="Arial" panose="020B0604020202020204" pitchFamily="34" charset="0"/>
            </a:endParaRPr>
          </a:p>
        </p:txBody>
      </p:sp>
      <p:pic>
        <p:nvPicPr>
          <p:cNvPr id="4" name="图片 3"/>
          <p:cNvPicPr>
            <a:picLocks noChangeAspect="1"/>
          </p:cNvPicPr>
          <p:nvPr/>
        </p:nvPicPr>
        <p:blipFill>
          <a:blip r:embed="rId1" cstate="print">
            <a:extLst>
              <a:ext uri="{28A0092B-C50C-407E-A947-70E740481C1C}">
                <a14:useLocalDpi xmlns:a14="http://schemas.microsoft.com/office/drawing/2010/main" val="0"/>
              </a:ext>
            </a:extLst>
          </a:blip>
          <a:srcRect l="20000" r="22069" b="140"/>
          <a:stretch>
            <a:fillRect/>
          </a:stretch>
        </p:blipFill>
        <p:spPr>
          <a:xfrm>
            <a:off x="695400" y="-48224"/>
            <a:ext cx="6048672" cy="6954448"/>
          </a:xfrm>
          <a:custGeom>
            <a:avLst/>
            <a:gdLst>
              <a:gd name="connsiteX0" fmla="*/ 2938989 w 6048672"/>
              <a:gd name="connsiteY0" fmla="*/ 0 h 6954448"/>
              <a:gd name="connsiteX1" fmla="*/ 6048672 w 6048672"/>
              <a:gd name="connsiteY1" fmla="*/ 0 h 6954448"/>
              <a:gd name="connsiteX2" fmla="*/ 3109683 w 6048672"/>
              <a:gd name="connsiteY2" fmla="*/ 6954448 h 6954448"/>
              <a:gd name="connsiteX3" fmla="*/ 0 w 6048672"/>
              <a:gd name="connsiteY3" fmla="*/ 6954448 h 6954448"/>
            </a:gdLst>
            <a:ahLst/>
            <a:cxnLst>
              <a:cxn ang="0">
                <a:pos x="connsiteX0" y="connsiteY0"/>
              </a:cxn>
              <a:cxn ang="0">
                <a:pos x="connsiteX1" y="connsiteY1"/>
              </a:cxn>
              <a:cxn ang="0">
                <a:pos x="connsiteX2" y="connsiteY2"/>
              </a:cxn>
              <a:cxn ang="0">
                <a:pos x="connsiteX3" y="connsiteY3"/>
              </a:cxn>
            </a:cxnLst>
            <a:rect l="l" t="t" r="r" b="b"/>
            <a:pathLst>
              <a:path w="6048672" h="6954448">
                <a:moveTo>
                  <a:pt x="2938989" y="0"/>
                </a:moveTo>
                <a:lnTo>
                  <a:pt x="6048672" y="0"/>
                </a:lnTo>
                <a:lnTo>
                  <a:pt x="3109683" y="6954448"/>
                </a:lnTo>
                <a:lnTo>
                  <a:pt x="0" y="6954448"/>
                </a:lnTo>
                <a:close/>
              </a:path>
            </a:pathLst>
          </a:custGeom>
        </p:spPr>
      </p:pic>
      <p:sp>
        <p:nvSpPr>
          <p:cNvPr id="6" name="矩形 5"/>
          <p:cNvSpPr/>
          <p:nvPr/>
        </p:nvSpPr>
        <p:spPr>
          <a:xfrm>
            <a:off x="5591944" y="3212976"/>
            <a:ext cx="6340197" cy="707886"/>
          </a:xfrm>
          <a:prstGeom prst="rect">
            <a:avLst/>
          </a:prstGeom>
        </p:spPr>
        <p:txBody>
          <a:bodyPr wrap="none">
            <a:spAutoFit/>
          </a:bodyPr>
          <a:lstStyle/>
          <a:p>
            <a:pPr lvl="0"/>
            <a:r>
              <a:rPr lang="zh-CN" altLang="en-US" sz="4000" b="1" dirty="0">
                <a:solidFill>
                  <a:schemeClr val="tx1">
                    <a:lumMod val="85000"/>
                    <a:lumOff val="15000"/>
                  </a:schemeClr>
                </a:solidFill>
                <a:latin typeface="华文中宋" panose="02010600040101010101" pitchFamily="2" charset="-122"/>
                <a:ea typeface="华文中宋" panose="02010600040101010101" pitchFamily="2" charset="-122"/>
              </a:rPr>
              <a:t>风险分级管控体系检查重点</a:t>
            </a:r>
            <a:endParaRPr lang="zh-CN" altLang="en-US" sz="40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平行四边形 45"/>
          <p:cNvSpPr/>
          <p:nvPr/>
        </p:nvSpPr>
        <p:spPr>
          <a:xfrm>
            <a:off x="1386530" y="5468859"/>
            <a:ext cx="1278605" cy="1174738"/>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平行四边形 46"/>
          <p:cNvSpPr/>
          <p:nvPr/>
        </p:nvSpPr>
        <p:spPr>
          <a:xfrm>
            <a:off x="2746405" y="5459126"/>
            <a:ext cx="8297255" cy="1199512"/>
          </a:xfrm>
          <a:prstGeom prst="parallelogram">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流程图: 手动输入 18"/>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手动输入 20"/>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726443" y="238000"/>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成立组织机构</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7" name="矩形 6"/>
          <p:cNvSpPr/>
          <p:nvPr/>
        </p:nvSpPr>
        <p:spPr>
          <a:xfrm>
            <a:off x="2943324" y="1389547"/>
            <a:ext cx="6324167" cy="369332"/>
          </a:xfrm>
          <a:prstGeom prst="rect">
            <a:avLst/>
          </a:prstGeom>
        </p:spPr>
        <p:txBody>
          <a:bodyPr wrap="none">
            <a:spAutoFit/>
          </a:bodyPr>
          <a:lstStyle/>
          <a:p>
            <a:pPr lvl="0"/>
            <a:r>
              <a:rPr lang="zh-CN" altLang="en-US" dirty="0">
                <a:solidFill>
                  <a:prstClr val="black"/>
                </a:solidFill>
                <a:latin typeface="微软雅黑" panose="020B0503020204020204" pitchFamily="34" charset="-122"/>
                <a:ea typeface="微软雅黑" panose="020B0503020204020204" pitchFamily="34" charset="-122"/>
              </a:rPr>
              <a:t>以正式文件（红头文</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公章）明确建立双体系建设领导机构。</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2" name="矩形 21"/>
          <p:cNvSpPr/>
          <p:nvPr/>
        </p:nvSpPr>
        <p:spPr>
          <a:xfrm>
            <a:off x="2943324" y="1978516"/>
            <a:ext cx="9187130" cy="369332"/>
          </a:xfrm>
          <a:prstGeom prst="rect">
            <a:avLst/>
          </a:prstGeom>
        </p:spPr>
        <p:txBody>
          <a:bodyPr wrap="none">
            <a:spAutoFit/>
          </a:bodyPr>
          <a:lstStyle/>
          <a:p>
            <a:r>
              <a:rPr lang="zh-CN" altLang="en-US" dirty="0">
                <a:solidFill>
                  <a:prstClr val="black"/>
                </a:solidFill>
                <a:latin typeface="微软雅黑" panose="020B0503020204020204" pitchFamily="34" charset="-122"/>
                <a:ea typeface="微软雅黑" panose="020B0503020204020204" pitchFamily="34" charset="-122"/>
              </a:rPr>
              <a:t>领导机构组成人员包括企业主要负责人、分管负责人、各部门负责人以及重要岗位人员。</a:t>
            </a:r>
            <a:endParaRPr lang="zh-CN" altLang="en-US" dirty="0">
              <a:solidFill>
                <a:prstClr val="black"/>
              </a:solidFill>
              <a:latin typeface="微软雅黑" panose="020B0503020204020204" pitchFamily="34" charset="-122"/>
              <a:ea typeface="微软雅黑" panose="020B0503020204020204" pitchFamily="34" charset="-122"/>
            </a:endParaRPr>
          </a:p>
        </p:txBody>
      </p:sp>
      <p:sp>
        <p:nvSpPr>
          <p:cNvPr id="25" name="矩形 24"/>
          <p:cNvSpPr/>
          <p:nvPr/>
        </p:nvSpPr>
        <p:spPr>
          <a:xfrm>
            <a:off x="2943324" y="2513571"/>
            <a:ext cx="6878806" cy="369332"/>
          </a:xfrm>
          <a:prstGeom prst="rect">
            <a:avLst/>
          </a:prstGeom>
        </p:spPr>
        <p:txBody>
          <a:bodyPr wrap="none">
            <a:spAutoFit/>
          </a:bodyPr>
          <a:lstStyle/>
          <a:p>
            <a:r>
              <a:rPr lang="zh-CN" altLang="en-US" dirty="0">
                <a:solidFill>
                  <a:prstClr val="black"/>
                </a:solidFill>
                <a:latin typeface="微软雅黑" panose="020B0503020204020204" pitchFamily="34" charset="-122"/>
                <a:ea typeface="微软雅黑" panose="020B0503020204020204" pitchFamily="34" charset="-122"/>
              </a:rPr>
              <a:t>企业主要负责人担任主要领导职务，全面负责企业两个体系建设。</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7" name="矩形 26"/>
          <p:cNvSpPr/>
          <p:nvPr/>
        </p:nvSpPr>
        <p:spPr>
          <a:xfrm>
            <a:off x="2947562" y="3021994"/>
            <a:ext cx="8977625" cy="728982"/>
          </a:xfrm>
          <a:prstGeom prst="rect">
            <a:avLst/>
          </a:prstGeom>
        </p:spPr>
        <p:txBody>
          <a:bodyPr wrap="square">
            <a:spAutoFit/>
          </a:bodyPr>
          <a:lstStyle/>
          <a:p>
            <a:pPr algn="just">
              <a:lnSpc>
                <a:spcPct val="120000"/>
              </a:lnSpc>
            </a:pPr>
            <a:r>
              <a:rPr lang="zh-CN" altLang="en-US" dirty="0">
                <a:solidFill>
                  <a:prstClr val="black"/>
                </a:solidFill>
                <a:latin typeface="微软雅黑" panose="020B0503020204020204" pitchFamily="34" charset="-122"/>
                <a:ea typeface="微软雅黑" panose="020B0503020204020204" pitchFamily="34" charset="-122"/>
              </a:rPr>
              <a:t>明确企业主要负责人、分管负责人、各部门负责人以及重要岗位人员在两个体系建设中应该履行的职责。</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8" name="矩形 27"/>
          <p:cNvSpPr/>
          <p:nvPr/>
        </p:nvSpPr>
        <p:spPr>
          <a:xfrm>
            <a:off x="2947562" y="3898651"/>
            <a:ext cx="8640959" cy="424732"/>
          </a:xfrm>
          <a:prstGeom prst="rect">
            <a:avLst/>
          </a:prstGeom>
        </p:spPr>
        <p:txBody>
          <a:bodyPr wrap="square">
            <a:spAutoFit/>
          </a:bodyPr>
          <a:lstStyle/>
          <a:p>
            <a:pPr algn="just">
              <a:lnSpc>
                <a:spcPct val="120000"/>
              </a:lnSpc>
            </a:pPr>
            <a:r>
              <a:rPr lang="zh-CN" altLang="en-US" dirty="0">
                <a:solidFill>
                  <a:prstClr val="black"/>
                </a:solidFill>
                <a:latin typeface="微软雅黑" panose="020B0503020204020204" pitchFamily="34" charset="-122"/>
                <a:ea typeface="微软雅黑" panose="020B0503020204020204" pitchFamily="34" charset="-122"/>
              </a:rPr>
              <a:t>在安全生产管理制度中增加安委会、安全领导小组“两个体系”建设的相关职责。</a:t>
            </a:r>
            <a:endParaRPr lang="en-US" altLang="zh-CN" dirty="0">
              <a:solidFill>
                <a:prstClr val="black"/>
              </a:solidFill>
              <a:latin typeface="微软雅黑" panose="020B0503020204020204" pitchFamily="34" charset="-122"/>
              <a:ea typeface="微软雅黑" panose="020B0503020204020204" pitchFamily="34" charset="-122"/>
            </a:endParaRPr>
          </a:p>
        </p:txBody>
      </p:sp>
      <p:sp>
        <p:nvSpPr>
          <p:cNvPr id="29" name="矩形 28"/>
          <p:cNvSpPr/>
          <p:nvPr/>
        </p:nvSpPr>
        <p:spPr>
          <a:xfrm>
            <a:off x="2977852" y="4509120"/>
            <a:ext cx="9007915" cy="757130"/>
          </a:xfrm>
          <a:prstGeom prst="rect">
            <a:avLst/>
          </a:prstGeom>
        </p:spPr>
        <p:txBody>
          <a:bodyPr wrap="square">
            <a:spAutoFit/>
          </a:bodyPr>
          <a:lstStyle/>
          <a:p>
            <a:pPr algn="just">
              <a:lnSpc>
                <a:spcPct val="120000"/>
              </a:lnSpc>
            </a:pPr>
            <a:r>
              <a:rPr lang="zh-CN" altLang="en-US" dirty="0">
                <a:solidFill>
                  <a:prstClr val="black"/>
                </a:solidFill>
                <a:latin typeface="微软雅黑" panose="020B0503020204020204" pitchFamily="34" charset="-122"/>
                <a:ea typeface="微软雅黑" panose="020B0503020204020204" pitchFamily="34" charset="-122"/>
              </a:rPr>
              <a:t>制定两个体系建设实施方案，并在方案中明确工作分工、工作目标、实施步骤、工作任务、进度安排等。</a:t>
            </a:r>
            <a:endParaRPr lang="en-US" altLang="zh-CN" dirty="0">
              <a:solidFill>
                <a:prstClr val="black"/>
              </a:solidFill>
              <a:latin typeface="微软雅黑" panose="020B0503020204020204" pitchFamily="34" charset="-122"/>
              <a:ea typeface="微软雅黑" panose="020B0503020204020204" pitchFamily="34" charset="-122"/>
            </a:endParaRPr>
          </a:p>
        </p:txBody>
      </p:sp>
      <p:pic>
        <p:nvPicPr>
          <p:cNvPr id="31" name="图片 30"/>
          <p:cNvPicPr>
            <a:picLocks noChangeAspect="1"/>
          </p:cNvPicPr>
          <p:nvPr/>
        </p:nvPicPr>
        <p:blipFill rotWithShape="1">
          <a:blip r:embed="rId1" cstate="print">
            <a:extLst>
              <a:ext uri="{28A0092B-C50C-407E-A947-70E740481C1C}">
                <a14:useLocalDpi xmlns:a14="http://schemas.microsoft.com/office/drawing/2010/main" val="0"/>
              </a:ext>
            </a:extLst>
          </a:blip>
          <a:srcRect l="11849" r="37408"/>
          <a:stretch>
            <a:fillRect/>
          </a:stretch>
        </p:blipFill>
        <p:spPr>
          <a:xfrm>
            <a:off x="169825" y="1388850"/>
            <a:ext cx="2577369" cy="3809433"/>
          </a:xfrm>
          <a:prstGeom prst="rect">
            <a:avLst/>
          </a:prstGeom>
        </p:spPr>
      </p:pic>
      <p:sp>
        <p:nvSpPr>
          <p:cNvPr id="32" name="矩形 31"/>
          <p:cNvSpPr/>
          <p:nvPr/>
        </p:nvSpPr>
        <p:spPr>
          <a:xfrm>
            <a:off x="169825" y="1401513"/>
            <a:ext cx="2577369" cy="3796769"/>
          </a:xfrm>
          <a:prstGeom prst="rect">
            <a:avLst/>
          </a:prstGeom>
          <a:solidFill>
            <a:schemeClr val="tx1">
              <a:lumMod val="85000"/>
              <a:lumOff val="1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a:p>
        </p:txBody>
      </p:sp>
      <p:sp>
        <p:nvSpPr>
          <p:cNvPr id="5" name="矩形 4"/>
          <p:cNvSpPr/>
          <p:nvPr/>
        </p:nvSpPr>
        <p:spPr>
          <a:xfrm>
            <a:off x="1058399" y="2983250"/>
            <a:ext cx="800219"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要求</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3" name="平行四边形 32"/>
          <p:cNvSpPr/>
          <p:nvPr/>
        </p:nvSpPr>
        <p:spPr>
          <a:xfrm>
            <a:off x="2463453" y="1423885"/>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平行四边形 33"/>
          <p:cNvSpPr/>
          <p:nvPr/>
        </p:nvSpPr>
        <p:spPr>
          <a:xfrm>
            <a:off x="2445117" y="2005250"/>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平行四边形 34"/>
          <p:cNvSpPr/>
          <p:nvPr/>
        </p:nvSpPr>
        <p:spPr>
          <a:xfrm>
            <a:off x="2440040" y="2544495"/>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平行四边形 35"/>
          <p:cNvSpPr/>
          <p:nvPr/>
        </p:nvSpPr>
        <p:spPr>
          <a:xfrm>
            <a:off x="2440039" y="3088453"/>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平行四边形 36"/>
          <p:cNvSpPr/>
          <p:nvPr/>
        </p:nvSpPr>
        <p:spPr>
          <a:xfrm>
            <a:off x="2449355" y="3953085"/>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平行四边形 37"/>
          <p:cNvSpPr/>
          <p:nvPr/>
        </p:nvSpPr>
        <p:spPr>
          <a:xfrm>
            <a:off x="2449355" y="4575683"/>
            <a:ext cx="498207" cy="315863"/>
          </a:xfrm>
          <a:prstGeom prst="parallelogram">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567174" y="1366761"/>
            <a:ext cx="360040"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cs typeface="Arial" panose="020B0604020202020204" pitchFamily="34" charset="0"/>
              </a:rPr>
              <a:t>1</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0" name="文本框 39"/>
          <p:cNvSpPr txBox="1"/>
          <p:nvPr/>
        </p:nvSpPr>
        <p:spPr>
          <a:xfrm>
            <a:off x="2537636" y="1967843"/>
            <a:ext cx="360040"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cs typeface="Arial" panose="020B0604020202020204" pitchFamily="34" charset="0"/>
              </a:rPr>
              <a:t>2</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1" name="文本框 40"/>
          <p:cNvSpPr txBox="1"/>
          <p:nvPr/>
        </p:nvSpPr>
        <p:spPr>
          <a:xfrm>
            <a:off x="2537636" y="2489867"/>
            <a:ext cx="360040"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cs typeface="Arial" panose="020B0604020202020204" pitchFamily="34" charset="0"/>
              </a:rPr>
              <a:t>3</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2" name="文本框 41"/>
          <p:cNvSpPr txBox="1"/>
          <p:nvPr/>
        </p:nvSpPr>
        <p:spPr>
          <a:xfrm>
            <a:off x="2537636" y="3038025"/>
            <a:ext cx="360040"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cs typeface="Arial" panose="020B0604020202020204" pitchFamily="34" charset="0"/>
              </a:rPr>
              <a:t>4</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3" name="文本框 42"/>
          <p:cNvSpPr txBox="1"/>
          <p:nvPr/>
        </p:nvSpPr>
        <p:spPr>
          <a:xfrm>
            <a:off x="2537636" y="3898651"/>
            <a:ext cx="360040"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cs typeface="Arial" panose="020B0604020202020204" pitchFamily="34" charset="0"/>
              </a:rPr>
              <a:t>5</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4" name="文本框 43"/>
          <p:cNvSpPr txBox="1"/>
          <p:nvPr/>
        </p:nvSpPr>
        <p:spPr>
          <a:xfrm>
            <a:off x="2541568" y="4533559"/>
            <a:ext cx="360040" cy="400110"/>
          </a:xfrm>
          <a:prstGeom prst="rect">
            <a:avLst/>
          </a:prstGeom>
          <a:noFill/>
        </p:spPr>
        <p:txBody>
          <a:bodyPr wrap="square" rtlCol="0">
            <a:spAutoFit/>
          </a:bodyPr>
          <a:lstStyle/>
          <a:p>
            <a:r>
              <a:rPr lang="en-US" altLang="zh-CN" sz="2000" b="1" dirty="0">
                <a:solidFill>
                  <a:schemeClr val="bg1"/>
                </a:solidFill>
                <a:latin typeface="Arial" panose="020B0604020202020204" pitchFamily="34" charset="0"/>
                <a:cs typeface="Arial" panose="020B0604020202020204" pitchFamily="34" charset="0"/>
              </a:rPr>
              <a:t>6</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45" name="矩形 44"/>
          <p:cNvSpPr/>
          <p:nvPr/>
        </p:nvSpPr>
        <p:spPr>
          <a:xfrm>
            <a:off x="3532976" y="5527093"/>
            <a:ext cx="3960440" cy="1089529"/>
          </a:xfrm>
          <a:prstGeom prst="rect">
            <a:avLst/>
          </a:prstGeom>
        </p:spPr>
        <p:txBody>
          <a:bodyPr wrap="square">
            <a:spAutoFit/>
          </a:bodyPr>
          <a:lstStyle/>
          <a:p>
            <a:pPr>
              <a:lnSpc>
                <a:spcPct val="12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、双体系建设领导机构（红头文）</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、安全生产责任制</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a:lnSpc>
                <a:spcPct val="120000"/>
              </a:lnSpc>
            </a:pP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、双体系建设实施方案</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8" name="矩形 47"/>
          <p:cNvSpPr/>
          <p:nvPr/>
        </p:nvSpPr>
        <p:spPr>
          <a:xfrm>
            <a:off x="1792071" y="5770904"/>
            <a:ext cx="492443"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查</a:t>
            </a:r>
            <a:endParaRPr lang="zh-CN" altLang="en-US" sz="2400"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a:off x="8472264" y="1324398"/>
            <a:ext cx="3408109" cy="5023638"/>
          </a:xfrm>
          <a:prstGeom prst="roundRect">
            <a:avLst>
              <a:gd name="adj" fmla="val 38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1631504" y="3794881"/>
            <a:ext cx="111769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左中括号 22"/>
          <p:cNvSpPr/>
          <p:nvPr/>
        </p:nvSpPr>
        <p:spPr>
          <a:xfrm>
            <a:off x="1418457" y="2274723"/>
            <a:ext cx="1103785" cy="3100642"/>
          </a:xfrm>
          <a:prstGeom prst="leftBracket">
            <a:avLst>
              <a:gd name="adj" fmla="val 203239"/>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7" name="左中括号 26"/>
          <p:cNvSpPr/>
          <p:nvPr/>
        </p:nvSpPr>
        <p:spPr>
          <a:xfrm>
            <a:off x="1429305" y="3010206"/>
            <a:ext cx="1103785" cy="1652023"/>
          </a:xfrm>
          <a:prstGeom prst="leftBracket">
            <a:avLst>
              <a:gd name="adj" fmla="val 203239"/>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 name="左中括号 9"/>
          <p:cNvSpPr/>
          <p:nvPr/>
        </p:nvSpPr>
        <p:spPr>
          <a:xfrm>
            <a:off x="1429305" y="1581723"/>
            <a:ext cx="1103785" cy="4486642"/>
          </a:xfrm>
          <a:prstGeom prst="leftBracket">
            <a:avLst>
              <a:gd name="adj" fmla="val 203239"/>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流程图: 手动输入 19"/>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流程图: 手动输入 20"/>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711450" y="238771"/>
            <a:ext cx="3057248"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编制指导性文件</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9" name="椭圆 8"/>
          <p:cNvSpPr/>
          <p:nvPr/>
        </p:nvSpPr>
        <p:spPr>
          <a:xfrm>
            <a:off x="325521" y="2852936"/>
            <a:ext cx="1944216" cy="1944216"/>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2533090" y="1257686"/>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2522242" y="1948538"/>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2516818" y="5044977"/>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2514106" y="2660492"/>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p:cNvSpPr/>
          <p:nvPr/>
        </p:nvSpPr>
        <p:spPr>
          <a:xfrm>
            <a:off x="2531492" y="4315168"/>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516634" y="3487830"/>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3359696" y="1397056"/>
            <a:ext cx="3416320"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编制安全生产风险分级管控制度</a:t>
            </a:r>
            <a:endParaRPr lang="zh-CN" altLang="en-US" dirty="0">
              <a:latin typeface="微软雅黑" panose="020B0503020204020204" pitchFamily="34" charset="-122"/>
              <a:ea typeface="微软雅黑" panose="020B0503020204020204" pitchFamily="34" charset="-122"/>
            </a:endParaRPr>
          </a:p>
        </p:txBody>
      </p:sp>
      <p:sp>
        <p:nvSpPr>
          <p:cNvPr id="32" name="矩形 31"/>
          <p:cNvSpPr/>
          <p:nvPr/>
        </p:nvSpPr>
        <p:spPr>
          <a:xfrm>
            <a:off x="3359696" y="2066019"/>
            <a:ext cx="4108817"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编制安全生产风险分级管控作业指导书</a:t>
            </a:r>
            <a:endParaRPr lang="zh-CN" altLang="en-US" dirty="0">
              <a:latin typeface="微软雅黑" panose="020B0503020204020204" pitchFamily="34" charset="-122"/>
              <a:ea typeface="微软雅黑" panose="020B0503020204020204" pitchFamily="34" charset="-122"/>
            </a:endParaRPr>
          </a:p>
        </p:txBody>
      </p:sp>
      <p:sp>
        <p:nvSpPr>
          <p:cNvPr id="33" name="矩形 32"/>
          <p:cNvSpPr/>
          <p:nvPr/>
        </p:nvSpPr>
        <p:spPr>
          <a:xfrm>
            <a:off x="3362673" y="2804948"/>
            <a:ext cx="1569660"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编制七个清单</a:t>
            </a: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3357288" y="3627200"/>
            <a:ext cx="2723823"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双体系建设奖惩管理制度</a:t>
            </a:r>
            <a:endParaRPr lang="zh-CN" altLang="en-US" dirty="0">
              <a:latin typeface="微软雅黑" panose="020B0503020204020204" pitchFamily="34" charset="-122"/>
              <a:ea typeface="微软雅黑" panose="020B0503020204020204" pitchFamily="34" charset="-122"/>
            </a:endParaRPr>
          </a:p>
        </p:txBody>
      </p:sp>
      <p:sp>
        <p:nvSpPr>
          <p:cNvPr id="35" name="矩形 34"/>
          <p:cNvSpPr/>
          <p:nvPr/>
        </p:nvSpPr>
        <p:spPr>
          <a:xfrm>
            <a:off x="3357288" y="4425541"/>
            <a:ext cx="5262979"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编制安全检查与生产安全事故隐患排查管理制度；</a:t>
            </a:r>
            <a:endParaRPr lang="en-US" altLang="zh-CN" dirty="0">
              <a:latin typeface="微软雅黑" panose="020B0503020204020204" pitchFamily="34" charset="-122"/>
              <a:ea typeface="微软雅黑" panose="020B0503020204020204" pitchFamily="34" charset="-122"/>
            </a:endParaRPr>
          </a:p>
        </p:txBody>
      </p:sp>
      <p:sp>
        <p:nvSpPr>
          <p:cNvPr id="36" name="矩形 35"/>
          <p:cNvSpPr/>
          <p:nvPr/>
        </p:nvSpPr>
        <p:spPr>
          <a:xfrm>
            <a:off x="3359696" y="5197410"/>
            <a:ext cx="4108817"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编制生产安全事故隐患排查作业指导书</a:t>
            </a:r>
            <a:endParaRPr lang="zh-CN" altLang="en-US" dirty="0">
              <a:latin typeface="微软雅黑" panose="020B0503020204020204" pitchFamily="34" charset="-122"/>
              <a:ea typeface="微软雅黑" panose="020B0503020204020204" pitchFamily="34" charset="-122"/>
            </a:endParaRPr>
          </a:p>
        </p:txBody>
      </p:sp>
      <p:sp>
        <p:nvSpPr>
          <p:cNvPr id="37" name="矩形 36"/>
          <p:cNvSpPr/>
          <p:nvPr/>
        </p:nvSpPr>
        <p:spPr>
          <a:xfrm>
            <a:off x="3357288" y="5883699"/>
            <a:ext cx="1800493" cy="369332"/>
          </a:xfrm>
          <a:prstGeom prst="rect">
            <a:avLst/>
          </a:prstGeom>
        </p:spPr>
        <p:txBody>
          <a:bodyPr wrap="none">
            <a:spAutoFit/>
          </a:bodyPr>
          <a:lstStyle/>
          <a:p>
            <a:r>
              <a:rPr lang="zh-CN" altLang="en-US" dirty="0">
                <a:latin typeface="微软雅黑" panose="020B0503020204020204" pitchFamily="34" charset="-122"/>
                <a:ea typeface="微软雅黑" panose="020B0503020204020204" pitchFamily="34" charset="-122"/>
              </a:rPr>
              <a:t>编制隐患排查表</a:t>
            </a:r>
            <a:endParaRPr lang="zh-CN" altLang="en-US" dirty="0">
              <a:latin typeface="微软雅黑" panose="020B0503020204020204" pitchFamily="34" charset="-122"/>
              <a:ea typeface="微软雅黑" panose="020B0503020204020204" pitchFamily="34" charset="-122"/>
            </a:endParaRPr>
          </a:p>
        </p:txBody>
      </p:sp>
      <p:sp>
        <p:nvSpPr>
          <p:cNvPr id="38" name="椭圆 37"/>
          <p:cNvSpPr/>
          <p:nvPr/>
        </p:nvSpPr>
        <p:spPr>
          <a:xfrm>
            <a:off x="2531492" y="5744329"/>
            <a:ext cx="648072" cy="648072"/>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2595046" y="1350889"/>
            <a:ext cx="522562" cy="461665"/>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1</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0" name="文本框 39"/>
          <p:cNvSpPr txBox="1"/>
          <p:nvPr/>
        </p:nvSpPr>
        <p:spPr>
          <a:xfrm>
            <a:off x="2581286" y="2015395"/>
            <a:ext cx="522562" cy="461665"/>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2</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1" name="文本框 40"/>
          <p:cNvSpPr txBox="1"/>
          <p:nvPr/>
        </p:nvSpPr>
        <p:spPr>
          <a:xfrm>
            <a:off x="2569329" y="2730670"/>
            <a:ext cx="522562" cy="461665"/>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3</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2" name="文本框 41"/>
          <p:cNvSpPr txBox="1"/>
          <p:nvPr/>
        </p:nvSpPr>
        <p:spPr>
          <a:xfrm>
            <a:off x="2581286" y="3581802"/>
            <a:ext cx="522562" cy="461665"/>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4</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3" name="文本框 42"/>
          <p:cNvSpPr txBox="1"/>
          <p:nvPr/>
        </p:nvSpPr>
        <p:spPr>
          <a:xfrm>
            <a:off x="2594247" y="4423600"/>
            <a:ext cx="522562" cy="461665"/>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5</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4" name="文本框 43"/>
          <p:cNvSpPr txBox="1"/>
          <p:nvPr/>
        </p:nvSpPr>
        <p:spPr>
          <a:xfrm>
            <a:off x="2581286" y="5144532"/>
            <a:ext cx="522562" cy="461665"/>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6</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5" name="文本框 44"/>
          <p:cNvSpPr txBox="1"/>
          <p:nvPr/>
        </p:nvSpPr>
        <p:spPr>
          <a:xfrm>
            <a:off x="2594247" y="5837532"/>
            <a:ext cx="522562" cy="461665"/>
          </a:xfrm>
          <a:prstGeom prst="rect">
            <a:avLst/>
          </a:prstGeom>
          <a:noFill/>
        </p:spPr>
        <p:txBody>
          <a:bodyPr wrap="square" rtlCol="0">
            <a:spAutoFit/>
          </a:bodyPr>
          <a:lstStyle/>
          <a:p>
            <a:pPr algn="ctr"/>
            <a:r>
              <a:rPr lang="en-US" altLang="zh-CN" sz="2400" b="1" dirty="0">
                <a:solidFill>
                  <a:schemeClr val="bg1"/>
                </a:solidFill>
                <a:latin typeface="Arial" panose="020B0604020202020204" pitchFamily="34" charset="0"/>
                <a:cs typeface="Arial" panose="020B0604020202020204" pitchFamily="34" charset="0"/>
              </a:rPr>
              <a:t>7</a:t>
            </a:r>
            <a:endParaRPr lang="zh-CN" altLang="en-US" sz="2400" b="1" dirty="0">
              <a:solidFill>
                <a:schemeClr val="bg1"/>
              </a:solidFill>
              <a:latin typeface="Arial" panose="020B0604020202020204" pitchFamily="34" charset="0"/>
              <a:cs typeface="Arial" panose="020B0604020202020204" pitchFamily="34" charset="0"/>
            </a:endParaRPr>
          </a:p>
        </p:txBody>
      </p:sp>
      <p:sp>
        <p:nvSpPr>
          <p:cNvPr id="46" name="文本框 45"/>
          <p:cNvSpPr txBox="1"/>
          <p:nvPr/>
        </p:nvSpPr>
        <p:spPr>
          <a:xfrm>
            <a:off x="714582" y="3611811"/>
            <a:ext cx="107555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8697814" y="1859661"/>
            <a:ext cx="2957008" cy="4413516"/>
          </a:xfrm>
          <a:prstGeom prst="rect">
            <a:avLst/>
          </a:prstGeom>
        </p:spPr>
        <p:txBody>
          <a:bodyPr wrap="square">
            <a:spAutoFit/>
          </a:bodyPr>
          <a:lstStyle/>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、三项制度（</a:t>
            </a:r>
            <a:r>
              <a:rPr lang="en-US" altLang="zh-CN" dirty="0">
                <a:solidFill>
                  <a:schemeClr val="bg1"/>
                </a:solidFill>
                <a:latin typeface="微软雅黑" panose="020B0503020204020204" pitchFamily="34" charset="-122"/>
                <a:ea typeface="微软雅黑" panose="020B0503020204020204" pitchFamily="34" charset="-122"/>
              </a:rPr>
              <a:t>1/4/7</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、两个作业指导书（</a:t>
            </a:r>
            <a:r>
              <a:rPr lang="en-US" altLang="zh-CN" dirty="0">
                <a:solidFill>
                  <a:schemeClr val="bg1"/>
                </a:solidFill>
                <a:latin typeface="微软雅黑" panose="020B0503020204020204" pitchFamily="34" charset="-122"/>
                <a:ea typeface="微软雅黑" panose="020B0503020204020204" pitchFamily="34" charset="-122"/>
              </a:rPr>
              <a:t>2/6</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、七个清单（风险点清单、作业活动清单、设备设施清单、工作危害分析表、安全检查表、作业活动风险分级管控清单、设备设施风险分级管控清单）</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、五类隐患排查表（公司级、专业级、车间级、班组级、岗位级）</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30000"/>
              </a:lnSpc>
            </a:pP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、文件发放记录</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9984781" y="1360996"/>
            <a:ext cx="492443"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任意多边形 11"/>
          <p:cNvSpPr/>
          <p:nvPr/>
        </p:nvSpPr>
        <p:spPr>
          <a:xfrm>
            <a:off x="1558531" y="2116453"/>
            <a:ext cx="2006600" cy="838200"/>
          </a:xfrm>
          <a:custGeom>
            <a:avLst/>
            <a:gdLst>
              <a:gd name="connsiteX0" fmla="*/ 0 w 2006600"/>
              <a:gd name="connsiteY0" fmla="*/ 838200 h 838200"/>
              <a:gd name="connsiteX1" fmla="*/ 774700 w 2006600"/>
              <a:gd name="connsiteY1" fmla="*/ 0 h 838200"/>
              <a:gd name="connsiteX2" fmla="*/ 2006600 w 2006600"/>
              <a:gd name="connsiteY2" fmla="*/ 0 h 838200"/>
            </a:gdLst>
            <a:ahLst/>
            <a:cxnLst>
              <a:cxn ang="0">
                <a:pos x="connsiteX0" y="connsiteY0"/>
              </a:cxn>
              <a:cxn ang="0">
                <a:pos x="connsiteX1" y="connsiteY1"/>
              </a:cxn>
              <a:cxn ang="0">
                <a:pos x="connsiteX2" y="connsiteY2"/>
              </a:cxn>
            </a:cxnLst>
            <a:rect l="l" t="t" r="r" b="b"/>
            <a:pathLst>
              <a:path w="2006600" h="838200">
                <a:moveTo>
                  <a:pt x="0" y="838200"/>
                </a:moveTo>
                <a:lnTo>
                  <a:pt x="774700" y="0"/>
                </a:lnTo>
                <a:lnTo>
                  <a:pt x="2006600" y="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1558531" y="3069659"/>
            <a:ext cx="2006600" cy="838200"/>
          </a:xfrm>
          <a:custGeom>
            <a:avLst/>
            <a:gdLst>
              <a:gd name="connsiteX0" fmla="*/ 0 w 2006600"/>
              <a:gd name="connsiteY0" fmla="*/ 838200 h 838200"/>
              <a:gd name="connsiteX1" fmla="*/ 774700 w 2006600"/>
              <a:gd name="connsiteY1" fmla="*/ 0 h 838200"/>
              <a:gd name="connsiteX2" fmla="*/ 2006600 w 2006600"/>
              <a:gd name="connsiteY2" fmla="*/ 0 h 838200"/>
            </a:gdLst>
            <a:ahLst/>
            <a:cxnLst>
              <a:cxn ang="0">
                <a:pos x="connsiteX0" y="connsiteY0"/>
              </a:cxn>
              <a:cxn ang="0">
                <a:pos x="connsiteX1" y="connsiteY1"/>
              </a:cxn>
              <a:cxn ang="0">
                <a:pos x="connsiteX2" y="connsiteY2"/>
              </a:cxn>
            </a:cxnLst>
            <a:rect l="l" t="t" r="r" b="b"/>
            <a:pathLst>
              <a:path w="2006600" h="838200">
                <a:moveTo>
                  <a:pt x="0" y="838200"/>
                </a:moveTo>
                <a:lnTo>
                  <a:pt x="774700" y="0"/>
                </a:lnTo>
                <a:lnTo>
                  <a:pt x="2006600" y="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V="1">
            <a:off x="1558531" y="3737398"/>
            <a:ext cx="2006600" cy="838200"/>
          </a:xfrm>
          <a:custGeom>
            <a:avLst/>
            <a:gdLst>
              <a:gd name="connsiteX0" fmla="*/ 0 w 2006600"/>
              <a:gd name="connsiteY0" fmla="*/ 838200 h 838200"/>
              <a:gd name="connsiteX1" fmla="*/ 774700 w 2006600"/>
              <a:gd name="connsiteY1" fmla="*/ 0 h 838200"/>
              <a:gd name="connsiteX2" fmla="*/ 2006600 w 2006600"/>
              <a:gd name="connsiteY2" fmla="*/ 0 h 838200"/>
            </a:gdLst>
            <a:ahLst/>
            <a:cxnLst>
              <a:cxn ang="0">
                <a:pos x="connsiteX0" y="connsiteY0"/>
              </a:cxn>
              <a:cxn ang="0">
                <a:pos x="connsiteX1" y="connsiteY1"/>
              </a:cxn>
              <a:cxn ang="0">
                <a:pos x="connsiteX2" y="connsiteY2"/>
              </a:cxn>
            </a:cxnLst>
            <a:rect l="l" t="t" r="r" b="b"/>
            <a:pathLst>
              <a:path w="2006600" h="838200">
                <a:moveTo>
                  <a:pt x="0" y="838200"/>
                </a:moveTo>
                <a:lnTo>
                  <a:pt x="774700" y="0"/>
                </a:lnTo>
                <a:lnTo>
                  <a:pt x="2006600" y="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22"/>
          <p:cNvSpPr/>
          <p:nvPr/>
        </p:nvSpPr>
        <p:spPr>
          <a:xfrm flipV="1">
            <a:off x="1558531" y="4690604"/>
            <a:ext cx="2006600" cy="838200"/>
          </a:xfrm>
          <a:custGeom>
            <a:avLst/>
            <a:gdLst>
              <a:gd name="connsiteX0" fmla="*/ 0 w 2006600"/>
              <a:gd name="connsiteY0" fmla="*/ 838200 h 838200"/>
              <a:gd name="connsiteX1" fmla="*/ 774700 w 2006600"/>
              <a:gd name="connsiteY1" fmla="*/ 0 h 838200"/>
              <a:gd name="connsiteX2" fmla="*/ 2006600 w 2006600"/>
              <a:gd name="connsiteY2" fmla="*/ 0 h 838200"/>
            </a:gdLst>
            <a:ahLst/>
            <a:cxnLst>
              <a:cxn ang="0">
                <a:pos x="connsiteX0" y="connsiteY0"/>
              </a:cxn>
              <a:cxn ang="0">
                <a:pos x="connsiteX1" y="connsiteY1"/>
              </a:cxn>
              <a:cxn ang="0">
                <a:pos x="connsiteX2" y="connsiteY2"/>
              </a:cxn>
            </a:cxnLst>
            <a:rect l="l" t="t" r="r" b="b"/>
            <a:pathLst>
              <a:path w="2006600" h="838200">
                <a:moveTo>
                  <a:pt x="0" y="838200"/>
                </a:moveTo>
                <a:lnTo>
                  <a:pt x="774700" y="0"/>
                </a:lnTo>
                <a:lnTo>
                  <a:pt x="2006600" y="0"/>
                </a:lnTo>
              </a:path>
            </a:pathLst>
          </a:custGeom>
          <a:no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流程图: 手动输入 15"/>
          <p:cNvSpPr/>
          <p:nvPr/>
        </p:nvSpPr>
        <p:spPr>
          <a:xfrm rot="5400000" flipH="1">
            <a:off x="1147225" y="-569637"/>
            <a:ext cx="564161" cy="2207568"/>
          </a:xfrm>
          <a:prstGeom prst="flowChartManualInpu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流程图: 手动输入 16"/>
          <p:cNvSpPr/>
          <p:nvPr/>
        </p:nvSpPr>
        <p:spPr>
          <a:xfrm rot="5400000" flipH="1">
            <a:off x="821704" y="-569636"/>
            <a:ext cx="564161" cy="2207568"/>
          </a:xfrm>
          <a:prstGeom prst="flowChartManualInpu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711450" y="241759"/>
            <a:ext cx="2646879" cy="584775"/>
          </a:xfrm>
          <a:prstGeom prst="rect">
            <a:avLst/>
          </a:prstGeom>
        </p:spPr>
        <p:txBody>
          <a:bodyPr wrap="none">
            <a:spAutoFit/>
          </a:bodyPr>
          <a:lstStyle/>
          <a:p>
            <a:pPr algn="ctr"/>
            <a:r>
              <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rPr>
              <a:t>全员培训教育</a:t>
            </a:r>
            <a:endParaRPr lang="zh-CN" altLang="en-US" sz="3200" b="1" dirty="0">
              <a:solidFill>
                <a:schemeClr val="tx1">
                  <a:lumMod val="85000"/>
                  <a:lumOff val="15000"/>
                </a:schemeClr>
              </a:solidFill>
              <a:latin typeface="华文中宋" panose="02010600040101010101" pitchFamily="2" charset="-122"/>
              <a:ea typeface="华文中宋" panose="02010600040101010101" pitchFamily="2" charset="-122"/>
            </a:endParaRPr>
          </a:p>
        </p:txBody>
      </p:sp>
      <p:sp>
        <p:nvSpPr>
          <p:cNvPr id="10" name="菱形 9"/>
          <p:cNvSpPr/>
          <p:nvPr/>
        </p:nvSpPr>
        <p:spPr>
          <a:xfrm>
            <a:off x="-242309" y="2346465"/>
            <a:ext cx="2952328" cy="2952328"/>
          </a:xfrm>
          <a:prstGeom prst="diamond">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565131" y="1865287"/>
            <a:ext cx="502331" cy="5023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565131" y="2818493"/>
            <a:ext cx="502331" cy="5023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3565130" y="4269537"/>
            <a:ext cx="502331" cy="5023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a:off x="3565130" y="5244270"/>
            <a:ext cx="502331" cy="50233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161234" y="1654787"/>
            <a:ext cx="4311030"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制定双体系培训计划（明确学时、培训内容、参加人员、考核方式、相关奖惩等）</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矩形 17"/>
          <p:cNvSpPr/>
          <p:nvPr/>
        </p:nvSpPr>
        <p:spPr>
          <a:xfrm>
            <a:off x="4161234" y="2884992"/>
            <a:ext cx="2723823"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分层次、分阶段组织培训</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4161234" y="4321272"/>
            <a:ext cx="1107996" cy="369332"/>
          </a:xfrm>
          <a:prstGeom prst="rect">
            <a:avLst/>
          </a:prstGeom>
        </p:spPr>
        <p:txBody>
          <a:bodyPr wrap="square">
            <a:spAutoFit/>
          </a:bodyPr>
          <a:lstStyle/>
          <a:p>
            <a:pPr algn="just"/>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全员培训</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147179" y="5033770"/>
            <a:ext cx="4231312" cy="923330"/>
          </a:xfrm>
          <a:prstGeom prst="rect">
            <a:avLst/>
          </a:prstGeom>
        </p:spPr>
        <p:txBody>
          <a:bodyPr wrap="square">
            <a:spAutoFit/>
          </a:bodyPr>
          <a:lstStyle/>
          <a:p>
            <a:pPr algn="just">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培训结束进行闭卷考试，考核结果计入培训档案。</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696076" y="3616648"/>
            <a:ext cx="1075557" cy="400110"/>
          </a:xfrm>
          <a:prstGeom prst="rect">
            <a:avLst/>
          </a:prstGeom>
          <a:no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要求</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34" name="圆角矩形 33"/>
          <p:cNvSpPr/>
          <p:nvPr/>
        </p:nvSpPr>
        <p:spPr>
          <a:xfrm>
            <a:off x="8472264" y="1324398"/>
            <a:ext cx="3408109" cy="5023638"/>
          </a:xfrm>
          <a:prstGeom prst="roundRect">
            <a:avLst>
              <a:gd name="adj" fmla="val 381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TextBox 31"/>
          <p:cNvSpPr txBox="1"/>
          <p:nvPr/>
        </p:nvSpPr>
        <p:spPr>
          <a:xfrm>
            <a:off x="9614025" y="2346465"/>
            <a:ext cx="1152128"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培训档案</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9300390" y="2892546"/>
            <a:ext cx="1751856" cy="3000821"/>
          </a:xfrm>
          <a:prstGeom prst="rect">
            <a:avLst/>
          </a:prstGeom>
        </p:spPr>
        <p:txBody>
          <a:bodyPr wrap="square">
            <a:spAutoFit/>
          </a:bodyPr>
          <a:lstStyle/>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、培训计划</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、培训通知</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、培训材料</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、培训图片</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、考试试卷</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、成绩汇总表</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solidFill>
                <a:latin typeface="微软雅黑" panose="020B0503020204020204" pitchFamily="34" charset="-122"/>
                <a:ea typeface="微软雅黑" panose="020B0503020204020204" pitchFamily="34" charset="-122"/>
              </a:rPr>
              <a:t>7</a:t>
            </a:r>
            <a:r>
              <a:rPr lang="zh-CN" altLang="en-US" dirty="0">
                <a:solidFill>
                  <a:schemeClr val="bg1"/>
                </a:solidFill>
                <a:latin typeface="微软雅黑" panose="020B0503020204020204" pitchFamily="34" charset="-122"/>
                <a:ea typeface="微软雅黑" panose="020B0503020204020204" pitchFamily="34" charset="-122"/>
              </a:rPr>
              <a:t>、效果评估表</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9949469" y="1565593"/>
            <a:ext cx="492443"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查</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36" name="文本框 35"/>
          <p:cNvSpPr txBox="1"/>
          <p:nvPr/>
        </p:nvSpPr>
        <p:spPr>
          <a:xfrm>
            <a:off x="3628320" y="1917014"/>
            <a:ext cx="355315" cy="400110"/>
          </a:xfrm>
          <a:prstGeom prst="rect">
            <a:avLst/>
          </a:prstGeom>
          <a:noFill/>
        </p:spPr>
        <p:txBody>
          <a:bodyPr wrap="square" rtlCol="0">
            <a:spAutoFit/>
          </a:bodyPr>
          <a:lstStyle/>
          <a:p>
            <a:pPr algn="ctr"/>
            <a:r>
              <a:rPr lang="en-US" altLang="zh-CN" sz="2000" b="1" dirty="0">
                <a:solidFill>
                  <a:schemeClr val="bg1"/>
                </a:solidFill>
                <a:latin typeface="Arial" panose="020B0604020202020204" pitchFamily="34" charset="0"/>
                <a:cs typeface="Arial" panose="020B0604020202020204" pitchFamily="34" charset="0"/>
              </a:rPr>
              <a:t>1</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7" name="文本框 36"/>
          <p:cNvSpPr txBox="1"/>
          <p:nvPr/>
        </p:nvSpPr>
        <p:spPr>
          <a:xfrm>
            <a:off x="3638639" y="2869603"/>
            <a:ext cx="355315" cy="400110"/>
          </a:xfrm>
          <a:prstGeom prst="rect">
            <a:avLst/>
          </a:prstGeom>
          <a:noFill/>
        </p:spPr>
        <p:txBody>
          <a:bodyPr wrap="square" rtlCol="0">
            <a:spAutoFit/>
          </a:bodyPr>
          <a:lstStyle/>
          <a:p>
            <a:pPr algn="ctr"/>
            <a:r>
              <a:rPr lang="en-US" altLang="zh-CN" sz="2000" b="1" dirty="0">
                <a:solidFill>
                  <a:schemeClr val="bg1"/>
                </a:solidFill>
                <a:latin typeface="Arial" panose="020B0604020202020204" pitchFamily="34" charset="0"/>
                <a:cs typeface="Arial" panose="020B0604020202020204" pitchFamily="34" charset="0"/>
              </a:rPr>
              <a:t>2</a:t>
            </a:r>
            <a:endParaRPr lang="zh-CN" altLang="en-US" sz="2000" b="1" dirty="0">
              <a:solidFill>
                <a:schemeClr val="bg1"/>
              </a:solidFill>
              <a:latin typeface="Arial" panose="020B0604020202020204" pitchFamily="34" charset="0"/>
              <a:cs typeface="Arial" panose="020B0604020202020204" pitchFamily="34" charset="0"/>
            </a:endParaRPr>
          </a:p>
        </p:txBody>
      </p:sp>
      <p:sp>
        <p:nvSpPr>
          <p:cNvPr id="38" name="文本框 37"/>
          <p:cNvSpPr txBox="1"/>
          <p:nvPr/>
        </p:nvSpPr>
        <p:spPr>
          <a:xfrm>
            <a:off x="3638639" y="4320647"/>
            <a:ext cx="355315" cy="400110"/>
          </a:xfrm>
          <a:prstGeom prst="rect">
            <a:avLst/>
          </a:prstGeom>
          <a:noFill/>
        </p:spPr>
        <p:txBody>
          <a:bodyPr wrap="square" rtlCol="0">
            <a:spAutoFit/>
          </a:bodyPr>
          <a:lstStyle/>
          <a:p>
            <a:pPr algn="ctr"/>
            <a:r>
              <a:rPr lang="en-US" altLang="zh-CN" sz="2000" b="1" dirty="0">
                <a:solidFill>
                  <a:schemeClr val="bg1"/>
                </a:solidFill>
                <a:latin typeface="Arial" panose="020B0604020202020204" pitchFamily="34" charset="0"/>
                <a:cs typeface="Arial" panose="020B0604020202020204" pitchFamily="34" charset="0"/>
              </a:rPr>
              <a:t>3</a:t>
            </a:r>
            <a:endParaRPr lang="zh-CN" alt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M2Q4Y2M0MTAxMGRmZTZkMWUzZjg0NGZmZDVmMDc3NjU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博富特">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2891</Words>
  <Application>WPS 演示</Application>
  <PresentationFormat>宽屏</PresentationFormat>
  <Paragraphs>435</Paragraphs>
  <Slides>26</Slides>
  <Notes>15</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Arial</vt:lpstr>
      <vt:lpstr>宋体</vt:lpstr>
      <vt:lpstr>Wingdings</vt:lpstr>
      <vt:lpstr>汉仪旗黑-85S</vt:lpstr>
      <vt:lpstr>黑体</vt:lpstr>
      <vt:lpstr>微软雅黑</vt:lpstr>
      <vt:lpstr>楷体</vt:lpstr>
      <vt:lpstr>华文中宋</vt:lpstr>
      <vt:lpstr>Kozuka Mincho Pr6N H</vt:lpstr>
      <vt:lpstr>MS PMincho</vt:lpstr>
      <vt:lpstr>Calibri</vt:lpstr>
      <vt:lpstr>Arial Unicode MS</vt:lpstr>
      <vt:lpstr>博富特</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双体系检查重点</dc:title>
  <dc:creator>玺猫PPT</dc:creator>
  <cp:lastModifiedBy>玲俐</cp:lastModifiedBy>
  <cp:revision>106</cp:revision>
  <cp:lastPrinted>2017-11-19T00:44:00Z</cp:lastPrinted>
  <dcterms:created xsi:type="dcterms:W3CDTF">2017-11-17T02:51:00Z</dcterms:created>
  <dcterms:modified xsi:type="dcterms:W3CDTF">2024-06-28T05:53:05Z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2052-12.1.0.16929</vt:lpwstr>
  </property>
  <property fmtid="{D5CDD505-2E9C-101B-9397-08002B2CF9AE}" pid="3" name="ICV">
    <vt:lpwstr>02D60AC505D74335A3949962B4C96299_13</vt:lpwstr>
  </property>
</Properties>
</file>