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326" r:id="rId3"/>
    <p:sldId id="327" r:id="rId4"/>
    <p:sldId id="256" r:id="rId5"/>
    <p:sldId id="264" r:id="rId6"/>
    <p:sldId id="266" r:id="rId7"/>
    <p:sldId id="267" r:id="rId8"/>
    <p:sldId id="268" r:id="rId9"/>
    <p:sldId id="269" r:id="rId10"/>
    <p:sldId id="270" r:id="rId11"/>
    <p:sldId id="272" r:id="rId12"/>
    <p:sldId id="273" r:id="rId13"/>
    <p:sldId id="274" r:id="rId14"/>
    <p:sldId id="275" r:id="rId15"/>
    <p:sldId id="301"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28" r:id="rId41"/>
  </p:sldIdLst>
  <p:sldSz cx="12192000" cy="6858000"/>
  <p:notesSz cx="7103745" cy="10234295"/>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30.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33" t="12301" r="1751" b="16008"/>
          <a:stretch>
            <a:fillRect/>
          </a:stretch>
        </p:blipFill>
        <p:spPr>
          <a:xfrm>
            <a:off x="0" y="0"/>
            <a:ext cx="12192000" cy="6858000"/>
          </a:xfrm>
          <a:prstGeom prst="rect">
            <a:avLst/>
          </a:prstGeom>
        </p:spPr>
      </p:pic>
      <p:sp>
        <p:nvSpPr>
          <p:cNvPr id="2" name="标题 1"/>
          <p:cNvSpPr>
            <a:spLocks noGrp="1"/>
          </p:cNvSpPr>
          <p:nvPr>
            <p:ph type="ctrTitle"/>
          </p:nvPr>
        </p:nvSpPr>
        <p:spPr>
          <a:xfrm>
            <a:off x="6429600" y="1310400"/>
            <a:ext cx="4971600" cy="1076400"/>
          </a:xfrm>
        </p:spPr>
        <p:txBody>
          <a:bodyPr anchor="b">
            <a:noAutofit/>
          </a:bodyPr>
          <a:lstStyle>
            <a:lvl1pPr algn="ctr">
              <a:defRPr sz="3200" b="1"/>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6843600" y="2408400"/>
            <a:ext cx="3927600" cy="406800"/>
          </a:xfrm>
        </p:spPr>
        <p:txBody>
          <a:bodyPr anchor="ctr" anchorCtr="0">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5CFA8F-A52A-4C8E-8BE0-81C0E1772645}" type="slidenum">
              <a:rPr lang="zh-CN" altLang="en-US" smtClean="0"/>
            </a:fld>
            <a:endParaRPr lang="zh-CN" altLang="en-US"/>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5CFA8F-A52A-4C8E-8BE0-81C0E1772645}" type="slidenum">
              <a:rPr lang="zh-CN" altLang="en-US" smtClean="0"/>
            </a:fld>
            <a:endParaRPr lang="zh-CN" altLang="en-US"/>
          </a:p>
        </p:txBody>
      </p:sp>
      <p:sp>
        <p:nvSpPr>
          <p:cNvPr id="7" name="内容占位符 6"/>
          <p:cNvSpPr>
            <a:spLocks noGrp="1"/>
          </p:cNvSpPr>
          <p:nvPr>
            <p:ph sz="quarter" idx="13"/>
          </p:nvPr>
        </p:nvSpPr>
        <p:spPr>
          <a:xfrm>
            <a:off x="1363663" y="382588"/>
            <a:ext cx="10672762" cy="5818187"/>
          </a:xfrm>
        </p:spPr>
        <p:txBody>
          <a:bodyPr/>
          <a:lstStyle>
            <a:lvl1pPr>
              <a:defRPr/>
            </a:lvl1pPr>
            <a:lvl2pPr>
              <a:defRPr/>
            </a:lvl2pPr>
            <a:lvl3pPr>
              <a:defRPr/>
            </a:lvl3pPr>
            <a:lvl4pPr>
              <a:defRPr/>
            </a:lvl4pPr>
            <a:lvl5pP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smtClean="0"/>
              <a:t>单击此处编辑母版标题样式</a:t>
            </a:r>
            <a:endParaRPr lang="zh-CN" altLang="en-US" dirty="0" smtClean="0"/>
          </a:p>
        </p:txBody>
      </p:sp>
      <p:sp>
        <p:nvSpPr>
          <p:cNvPr id="3" name="内容占位符 2"/>
          <p:cNvSpPr>
            <a:spLocks noGrp="1"/>
          </p:cNvSpPr>
          <p:nvPr>
            <p:ph idx="1"/>
          </p:nvPr>
        </p:nvSpPr>
        <p:spPr/>
        <p:txBody>
          <a:bodyPr/>
          <a:lstStyle/>
          <a:p>
            <a:r>
              <a:rPr lang="zh-CN" altLang="en-US" dirty="0" smtClean="0"/>
              <a:t>单击此处编辑母版文本样式</a:t>
            </a:r>
            <a:endParaRPr lang="zh-CN" altLang="en-US" dirty="0" smtClean="0"/>
          </a:p>
          <a:p>
            <a:pPr lvl="1"/>
            <a:r>
              <a:rPr lang="zh-CN" altLang="en-US" dirty="0" smtClean="0"/>
              <a:t>第二级</a:t>
            </a:r>
            <a:endParaRPr lang="en-US" altLang="zh-CN"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7" name="日期占位符 6"/>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8" name="MH_Title"/>
          <p:cNvSpPr/>
          <p:nvPr>
            <p:custDataLst>
              <p:tags r:id="rId2"/>
            </p:custDataLst>
          </p:nvPr>
        </p:nvSpPr>
        <p:spPr>
          <a:xfrm>
            <a:off x="3911910" y="3069771"/>
            <a:ext cx="5156151" cy="634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0" bIns="0" anchor="ctr">
            <a:normAutofit/>
          </a:bodyPr>
          <a:lstStyle/>
          <a:p>
            <a:endParaRPr lang="zh-CN" altLang="en-US" sz="3200" dirty="0">
              <a:solidFill>
                <a:srgbClr val="FFFFFF"/>
              </a:solidFill>
              <a:latin typeface="微软雅黑" panose="020B0503020204020204" charset="-122"/>
              <a:ea typeface="微软雅黑" panose="020B0503020204020204" charset="-122"/>
              <a:cs typeface="微软雅黑" panose="020B0503020204020204" charset="-122"/>
            </a:endParaRPr>
          </a:p>
        </p:txBody>
      </p:sp>
      <p:cxnSp>
        <p:nvCxnSpPr>
          <p:cNvPr id="9" name="MH_Others_1"/>
          <p:cNvCxnSpPr/>
          <p:nvPr>
            <p:custDataLst>
              <p:tags r:id="rId3"/>
            </p:custDataLst>
          </p:nvPr>
        </p:nvCxnSpPr>
        <p:spPr>
          <a:xfrm>
            <a:off x="3384812" y="3788229"/>
            <a:ext cx="5806551" cy="0"/>
          </a:xfrm>
          <a:prstGeom prst="line">
            <a:avLst/>
          </a:prstGeom>
          <a:ln w="22225">
            <a:solidFill>
              <a:srgbClr val="DDDDDD"/>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3913200" y="3070800"/>
            <a:ext cx="5155200" cy="633600"/>
          </a:xfrm>
        </p:spPr>
        <p:txBody>
          <a:bodyPr lIns="144000" tIns="0" rIns="0" bIns="0" anchor="ctr" anchorCtr="0">
            <a:normAutofit/>
          </a:bodyPr>
          <a:lstStyle>
            <a:lvl1pPr>
              <a:defRPr sz="2500">
                <a:solidFill>
                  <a:schemeClr val="bg1"/>
                </a:solidFill>
              </a:defRPr>
            </a:lvl1p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4" name="KSO_BC2"/>
          <p:cNvSpPr>
            <a:spLocks noGrp="1"/>
          </p:cNvSpPr>
          <p:nvPr>
            <p:ph sz="half" idx="2"/>
          </p:nvPr>
        </p:nvSpPr>
        <p:spPr>
          <a:xfrm>
            <a:off x="6519334" y="1244603"/>
            <a:ext cx="5094116" cy="4932363"/>
          </a:xfrm>
        </p:spPr>
        <p:txBody>
          <a:bodyPr/>
          <a:lstStyle>
            <a:lvl2pPr marL="360045" marR="0" indent="0" algn="just" defTabSz="685800" rtl="0" eaLnBrk="1" latinLnBrk="0" hangingPunct="1">
              <a:spcBef>
                <a:spcPts val="0"/>
              </a:spcBef>
              <a:spcAft>
                <a:spcPts val="0"/>
              </a:spcAft>
              <a:buClrTx/>
              <a:buSzTx/>
              <a:buFont typeface="Arial" panose="020B0604020202020204" pitchFamily="34" charset="0"/>
              <a:buChar char="•"/>
              <a:defRPr/>
            </a:lvl2pPr>
          </a:lstStyle>
          <a:p>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5" name="日期占位符 4"/>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1099436" y="2200274"/>
            <a:ext cx="5157787" cy="3684588"/>
          </a:xfrm>
        </p:spPr>
        <p:txBody>
          <a:bodyPr/>
          <a:lstStyle>
            <a:lvl1pPr>
              <a:defRPr sz="2400"/>
            </a:lvl1pPr>
            <a:lvl2pPr marL="539750" indent="-179705">
              <a:spcAft>
                <a:spcPts val="0"/>
              </a:spcAft>
              <a:buClr>
                <a:schemeClr val="tx1"/>
              </a:buClr>
              <a:buFont typeface="Arial" panose="020B0604020202020204" pitchFamily="34" charset="0"/>
              <a:buChar char="•"/>
              <a:defRPr sz="2000"/>
            </a:lvl2pPr>
            <a:lvl3pPr marL="828040" indent="-179705">
              <a:buFont typeface="Arial" panose="020B0604020202020204" pitchFamily="34" charset="0"/>
              <a:buChar char="•"/>
              <a:defRPr sz="1800"/>
            </a:lvl3pPr>
            <a:lvl4pPr indent="-179705">
              <a:defRPr sz="1800"/>
            </a:lvl4pPr>
            <a:lvl5pPr>
              <a:defRPr sz="1800"/>
            </a:lvl5pPr>
          </a:lstStyle>
          <a:p>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431847" y="2200274"/>
            <a:ext cx="5183188" cy="3684588"/>
          </a:xfrm>
        </p:spPr>
        <p:txBody>
          <a:bodyPr/>
          <a:lstStyle>
            <a:lvl1pPr>
              <a:defRPr sz="2400"/>
            </a:lvl1pPr>
            <a:lvl2pPr marL="739140" indent="-342900">
              <a:spcAft>
                <a:spcPts val="0"/>
              </a:spcAft>
              <a:buClr>
                <a:schemeClr val="tx1"/>
              </a:buClr>
              <a:buFont typeface="Arial" panose="020B0604020202020204" pitchFamily="34" charset="0"/>
              <a:buChar char="•"/>
              <a:defRPr/>
            </a:lvl2pPr>
            <a:lvl3pPr>
              <a:defRPr sz="1800"/>
            </a:lvl3pPr>
            <a:lvl4pPr>
              <a:defRPr sz="1800"/>
            </a:lvl4pPr>
            <a:lvl5pPr>
              <a:defRPr sz="1800"/>
            </a:lvl5pPr>
          </a:lstStyle>
          <a:p>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
        <p:nvSpPr>
          <p:cNvPr id="7" name="日期占位符 6"/>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75200" y="3718800"/>
            <a:ext cx="4111200" cy="918000"/>
          </a:xfrm>
        </p:spPr>
        <p:txBody>
          <a:bodyPr/>
          <a:lstStyle>
            <a:lvl1pPr algn="ctr">
              <a:defRPr/>
            </a:lvl1pPr>
          </a:lstStyle>
          <a:p>
            <a:r>
              <a:rPr lang="zh-CN" altLang="en-US" dirty="0" smtClean="0"/>
              <a:t>编辑标题</a:t>
            </a:r>
            <a:endParaRPr lang="zh-CN" altLang="en-US" dirty="0"/>
          </a:p>
        </p:txBody>
      </p:sp>
      <p:cxnSp>
        <p:nvCxnSpPr>
          <p:cNvPr id="6" name="直接连接符 5"/>
          <p:cNvCxnSpPr/>
          <p:nvPr>
            <p:custDataLst>
              <p:tags r:id="rId2"/>
            </p:custDataLst>
          </p:nvPr>
        </p:nvCxnSpPr>
        <p:spPr>
          <a:xfrm rot="5400000">
            <a:off x="5038799" y="3420164"/>
            <a:ext cx="6840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rot="5400000">
            <a:off x="5214899" y="3420164"/>
            <a:ext cx="6840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a:off x="0" y="3805485"/>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0" y="3971597"/>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6"/>
            </p:custDataLst>
          </p:nvPr>
        </p:nvCxnSpPr>
        <p:spPr>
          <a:xfrm>
            <a:off x="0" y="4550432"/>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sp>
        <p:nvSpPr>
          <p:cNvPr id="3" name="日期占位符 2"/>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5CFA8F-A52A-4C8E-8BE0-81C0E1772645}" type="slidenum">
              <a:rPr lang="zh-CN" altLang="en-US" smtClean="0"/>
            </a:fld>
            <a:endParaRPr lang="zh-CN" altLang="en-US"/>
          </a:p>
        </p:txBody>
      </p:sp>
      <p:cxnSp>
        <p:nvCxnSpPr>
          <p:cNvPr id="10" name="直接连接符 9"/>
          <p:cNvCxnSpPr/>
          <p:nvPr>
            <p:custDataLst>
              <p:tags r:id="rId7"/>
            </p:custDataLst>
          </p:nvPr>
        </p:nvCxnSpPr>
        <p:spPr>
          <a:xfrm>
            <a:off x="0" y="4387723"/>
            <a:ext cx="12192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5CFA8F-A52A-4C8E-8BE0-81C0E1772645}"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529098" y="365125"/>
            <a:ext cx="1182511" cy="6141692"/>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762540" y="365125"/>
            <a:ext cx="8642380" cy="6141692"/>
          </a:xfrm>
        </p:spPr>
        <p:txBody>
          <a:bodyPr vert="eaVert"/>
          <a:lstStyle>
            <a:lvl1pPr>
              <a:defRPr sz="2400"/>
            </a:lvl1pPr>
            <a:lvl2pPr marL="0" indent="0">
              <a:buNone/>
              <a:defRPr/>
            </a:lvl2pPr>
            <a:lvl3pPr>
              <a:defRPr sz="2000"/>
            </a:lvl3pPr>
            <a:lvl4pPr>
              <a:defRPr sz="1800"/>
            </a:lvl4pPr>
            <a:lvl5pPr>
              <a:defRPr sz="1800"/>
            </a:lvl5pPr>
            <a:lvl6pPr>
              <a:defRPr sz="1800">
                <a:latin typeface="微软雅黑" panose="020B0503020204020204" charset="-122"/>
                <a:ea typeface="微软雅黑" panose="020B0503020204020204" charset="-122"/>
                <a:cs typeface="微软雅黑" panose="020B0503020204020204" charset="-122"/>
              </a:defRPr>
            </a:lvl6pPr>
          </a:lstStyle>
          <a:p>
            <a:pPr lvl="0"/>
            <a:r>
              <a:rPr lang="zh-CN" altLang="en-US" dirty="0" smtClean="0"/>
              <a:t>单击此处编辑母版文本样式</a:t>
            </a:r>
            <a:endParaRPr lang="en-US" altLang="zh-CN" dirty="0" smtClean="0"/>
          </a:p>
          <a:p>
            <a:pPr lvl="2"/>
            <a:r>
              <a:rPr lang="zh-CN" altLang="en-US" dirty="0" smtClean="0"/>
              <a:t>第二级</a:t>
            </a:r>
            <a:endParaRPr lang="en-US" altLang="zh-CN" dirty="0" smtClean="0"/>
          </a:p>
          <a:p>
            <a:pPr lvl="3"/>
            <a:r>
              <a:rPr lang="zh-CN" altLang="en-US" dirty="0" smtClean="0"/>
              <a:t>第三级</a:t>
            </a:r>
            <a:endParaRPr lang="en-US" altLang="zh-CN" dirty="0" smtClean="0"/>
          </a:p>
          <a:p>
            <a:pPr lvl="4"/>
            <a:r>
              <a:rPr lang="zh-CN" altLang="en-US" dirty="0" smtClean="0"/>
              <a:t>第四级</a:t>
            </a:r>
            <a:endParaRPr lang="en-US" altLang="zh-CN" dirty="0" smtClean="0"/>
          </a:p>
          <a:p>
            <a:pPr lvl="5"/>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019BD157-D4F1-4157-8F92-0FB3CBF7FE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5CFA8F-A52A-4C8E-8BE0-81C0E177264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12">
            <a:extLst>
              <a:ext uri="{28A0092B-C50C-407E-A947-70E740481C1C}">
                <a14:useLocalDpi xmlns:a14="http://schemas.microsoft.com/office/drawing/2010/main" val="0"/>
              </a:ext>
            </a:extLst>
          </a:blip>
          <a:srcRect l="1474" t="26028" r="6166" b="4484"/>
          <a:stretch>
            <a:fillRect/>
          </a:stretch>
        </p:blipFill>
        <p:spPr>
          <a:xfrm>
            <a:off x="-2" y="2337829"/>
            <a:ext cx="7899402" cy="4520171"/>
          </a:xfrm>
          <a:prstGeom prst="rect">
            <a:avLst/>
          </a:prstGeom>
        </p:spPr>
      </p:pic>
      <p:sp>
        <p:nvSpPr>
          <p:cNvPr id="3" name="KSO_BC1"/>
          <p:cNvSpPr>
            <a:spLocks noGrp="1"/>
          </p:cNvSpPr>
          <p:nvPr>
            <p:ph type="body" idx="1"/>
          </p:nvPr>
        </p:nvSpPr>
        <p:spPr>
          <a:xfrm>
            <a:off x="1138687" y="1133475"/>
            <a:ext cx="10488872" cy="5100143"/>
          </a:xfrm>
          <a:prstGeom prst="rect">
            <a:avLst/>
          </a:prstGeom>
        </p:spPr>
        <p:txBody>
          <a:bodyPr vert="horz" lIns="91440" tIns="45720" rIns="91440" bIns="45720" rtlCol="0">
            <a:normAutofit/>
          </a:bodyPr>
          <a:lstStyle/>
          <a:p>
            <a:r>
              <a:rPr lang="zh-CN" altLang="en-US" dirty="0" smtClean="0"/>
              <a:t>单击此处编辑母版文本样式</a:t>
            </a:r>
            <a:endParaRPr lang="zh-CN" altLang="en-US" dirty="0" smtClean="0"/>
          </a:p>
          <a:p>
            <a:pPr lvl="1"/>
            <a:r>
              <a:rPr lang="en-US" altLang="zh-CN" dirty="0" smtClean="0"/>
              <a:t>	</a:t>
            </a:r>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a:p>
            <a:pPr lvl="1"/>
            <a:endParaRPr lang="zh-CN" altLang="en-US" dirty="0" smtClean="0"/>
          </a:p>
        </p:txBody>
      </p:sp>
      <p:sp>
        <p:nvSpPr>
          <p:cNvPr id="2" name="KSO_BT1"/>
          <p:cNvSpPr>
            <a:spLocks noGrp="1"/>
          </p:cNvSpPr>
          <p:nvPr>
            <p:ph type="title"/>
          </p:nvPr>
        </p:nvSpPr>
        <p:spPr>
          <a:xfrm>
            <a:off x="673101" y="2139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微软雅黑" panose="020B0503020204020204" charset="-122"/>
                <a:ea typeface="微软雅黑" panose="020B0503020204020204" charset="-122"/>
                <a:cs typeface="微软雅黑" panose="020B0503020204020204" charset="-122"/>
              </a:defRPr>
            </a:lvl1pPr>
          </a:lstStyle>
          <a:p>
            <a:fld id="{019BD157-D4F1-4157-8F92-0FB3CBF7FE7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微软雅黑" panose="020B0503020204020204" charset="-122"/>
                <a:ea typeface="微软雅黑" panose="020B0503020204020204" charset="-122"/>
                <a:cs typeface="微软雅黑" panose="020B0503020204020204" charset="-122"/>
              </a:defRPr>
            </a:lvl1pPr>
          </a:lstStyle>
          <a:p>
            <a:fld id="{B65CFA8F-A52A-4C8E-8BE0-81C0E1772645}"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200" b="0" i="0" kern="1200" baseline="0">
          <a:solidFill>
            <a:schemeClr val="accent1"/>
          </a:solidFill>
          <a:effectLst/>
          <a:latin typeface="微软雅黑" panose="020B0503020204020204" charset="-122"/>
          <a:ea typeface="微软雅黑" panose="020B0503020204020204" charset="-122"/>
          <a:cs typeface="微软雅黑" panose="020B0503020204020204" charset="-122"/>
        </a:defRPr>
      </a:lvl1pPr>
    </p:titleStyle>
    <p:body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微软雅黑" panose="020B0503020204020204" charset="-122"/>
          <a:ea typeface="微软雅黑" panose="020B0503020204020204" charset="-122"/>
          <a:cs typeface="微软雅黑" panose="020B0503020204020204" charset="-122"/>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微软雅黑" panose="020B0503020204020204" charset="-122"/>
          <a:ea typeface="微软雅黑" panose="020B0503020204020204" charset="-122"/>
          <a:cs typeface="微软雅黑" panose="020B0503020204020204"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9.xml"/><Relationship Id="rId7" Type="http://schemas.openxmlformats.org/officeDocument/2006/relationships/hyperlink" Target="http://www.bofety.com/" TargetMode="External"/><Relationship Id="rId6" Type="http://schemas.openxmlformats.org/officeDocument/2006/relationships/tags" Target="../tags/tag28.xml"/><Relationship Id="rId5" Type="http://schemas.openxmlformats.org/officeDocument/2006/relationships/image" Target="../media/image14.jpeg"/><Relationship Id="rId4" Type="http://schemas.openxmlformats.org/officeDocument/2006/relationships/tags" Target="../tags/tag27.xml"/><Relationship Id="rId3" Type="http://schemas.openxmlformats.org/officeDocument/2006/relationships/image" Target="../media/image13.jpeg"/><Relationship Id="rId2" Type="http://schemas.openxmlformats.org/officeDocument/2006/relationships/tags" Target="../tags/tag26.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3753485" y="651510"/>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charset="-122"/>
                <a:ea typeface="微软雅黑" panose="020B0503020204020204" charset="-122"/>
                <a:cs typeface="+mn-cs"/>
              </a:rPr>
              <a:t>安全隐患排查专业能力的提升课件</a:t>
            </a:r>
            <a:endParaRPr lang="zh-CN" altLang="en-US" sz="512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4396740" y="281355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1363980" y="1697355"/>
            <a:ext cx="10253980" cy="4503420"/>
          </a:xfrm>
        </p:spPr>
        <p:txBody>
          <a:bodyPr>
            <a:noAutofit/>
          </a:bodyPr>
          <a:p>
            <a:pPr marL="0" indent="0">
              <a:buNone/>
            </a:pPr>
            <a:r>
              <a:rPr lang="en-US" altLang="zh-CN" sz="3600">
                <a:solidFill>
                  <a:schemeClr val="tx1">
                    <a:lumMod val="50000"/>
                  </a:schemeClr>
                </a:solidFill>
              </a:rPr>
              <a:t>1</a:t>
            </a:r>
            <a:r>
              <a:rPr sz="3600">
                <a:solidFill>
                  <a:schemeClr val="tx1">
                    <a:lumMod val="50000"/>
                  </a:schemeClr>
                </a:solidFill>
              </a:rPr>
              <a:t>、检查的主要内容：</a:t>
            </a:r>
            <a:endParaRPr sz="3600">
              <a:solidFill>
                <a:schemeClr val="tx1">
                  <a:lumMod val="50000"/>
                </a:schemeClr>
              </a:solidFill>
            </a:endParaRPr>
          </a:p>
          <a:p>
            <a:pPr marL="0" indent="0">
              <a:buNone/>
            </a:pPr>
            <a:r>
              <a:rPr sz="3600">
                <a:solidFill>
                  <a:schemeClr val="tx1">
                    <a:lumMod val="50000"/>
                  </a:schemeClr>
                </a:solidFill>
              </a:rPr>
              <a:t>（</a:t>
            </a:r>
            <a:r>
              <a:rPr lang="en-US" altLang="zh-CN" sz="3600">
                <a:solidFill>
                  <a:schemeClr val="tx1">
                    <a:lumMod val="50000"/>
                  </a:schemeClr>
                </a:solidFill>
              </a:rPr>
              <a:t>1</a:t>
            </a:r>
            <a:r>
              <a:rPr sz="3600">
                <a:solidFill>
                  <a:schemeClr val="tx1">
                    <a:lumMod val="50000"/>
                  </a:schemeClr>
                </a:solidFill>
              </a:rPr>
              <a:t>）、安全生产规章制度是否建立健全。</a:t>
            </a:r>
            <a:endParaRPr sz="3600">
              <a:solidFill>
                <a:schemeClr val="tx1">
                  <a:lumMod val="50000"/>
                </a:schemeClr>
              </a:solidFill>
            </a:endParaRPr>
          </a:p>
          <a:p>
            <a:pPr marL="0" indent="0">
              <a:buNone/>
            </a:pPr>
            <a:r>
              <a:rPr sz="3600">
                <a:solidFill>
                  <a:schemeClr val="tx1">
                    <a:lumMod val="50000"/>
                  </a:schemeClr>
                </a:solidFill>
              </a:rPr>
              <a:t>（</a:t>
            </a:r>
            <a:r>
              <a:rPr lang="en-US" altLang="zh-CN" sz="3600">
                <a:solidFill>
                  <a:schemeClr val="tx1">
                    <a:lumMod val="50000"/>
                  </a:schemeClr>
                </a:solidFill>
              </a:rPr>
              <a:t>2</a:t>
            </a:r>
            <a:r>
              <a:rPr sz="3600">
                <a:solidFill>
                  <a:schemeClr val="tx1">
                    <a:lumMod val="50000"/>
                  </a:schemeClr>
                </a:solidFill>
              </a:rPr>
              <a:t>）、安全生产责任制是否落实。</a:t>
            </a:r>
            <a:endParaRPr sz="3600">
              <a:solidFill>
                <a:schemeClr val="tx1">
                  <a:lumMod val="50000"/>
                </a:schemeClr>
              </a:solidFill>
            </a:endParaRPr>
          </a:p>
          <a:p>
            <a:pPr marL="0" indent="0">
              <a:buNone/>
            </a:pPr>
            <a:r>
              <a:rPr sz="3600">
                <a:solidFill>
                  <a:schemeClr val="tx1">
                    <a:lumMod val="50000"/>
                  </a:schemeClr>
                </a:solidFill>
              </a:rPr>
              <a:t>（</a:t>
            </a:r>
            <a:r>
              <a:rPr lang="en-US" altLang="zh-CN" sz="3600">
                <a:solidFill>
                  <a:schemeClr val="tx1">
                    <a:lumMod val="50000"/>
                  </a:schemeClr>
                </a:solidFill>
              </a:rPr>
              <a:t>3</a:t>
            </a:r>
            <a:r>
              <a:rPr sz="3600">
                <a:solidFill>
                  <a:schemeClr val="tx1">
                    <a:lumMod val="50000"/>
                  </a:schemeClr>
                </a:solidFill>
              </a:rPr>
              <a:t>）、安全生产目标和工作计划是否落实到各部门、各岗位。</a:t>
            </a:r>
            <a:endParaRPr sz="3600">
              <a:solidFill>
                <a:schemeClr val="tx1">
                  <a:lumMod val="50000"/>
                </a:schemeClr>
              </a:solidFill>
            </a:endParaRPr>
          </a:p>
          <a:p>
            <a:pPr marL="0" indent="0">
              <a:buNone/>
            </a:pPr>
            <a:r>
              <a:rPr sz="3600">
                <a:solidFill>
                  <a:schemeClr val="tx1">
                    <a:lumMod val="50000"/>
                  </a:schemeClr>
                </a:solidFill>
              </a:rPr>
              <a:t>（</a:t>
            </a:r>
            <a:r>
              <a:rPr lang="en-US" altLang="zh-CN" sz="3600">
                <a:solidFill>
                  <a:schemeClr val="tx1">
                    <a:lumMod val="50000"/>
                  </a:schemeClr>
                </a:solidFill>
              </a:rPr>
              <a:t>4</a:t>
            </a:r>
            <a:r>
              <a:rPr sz="3600">
                <a:solidFill>
                  <a:schemeClr val="tx1">
                    <a:lumMod val="50000"/>
                  </a:schemeClr>
                </a:solidFill>
              </a:rPr>
              <a:t>）、安全教育是否经常开展，职工安全素质是否得到了提高。</a:t>
            </a:r>
            <a:endParaRPr sz="3600">
              <a:solidFill>
                <a:schemeClr val="tx1">
                  <a:lumMod val="50000"/>
                </a:schemeClr>
              </a:solidFill>
            </a:endParaRPr>
          </a:p>
        </p:txBody>
      </p:sp>
      <p:sp>
        <p:nvSpPr>
          <p:cNvPr id="219" name=" 219"/>
          <p:cNvSpPr/>
          <p:nvPr/>
        </p:nvSpPr>
        <p:spPr>
          <a:xfrm>
            <a:off x="1191895" y="778510"/>
            <a:ext cx="6903720" cy="760730"/>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191895" y="734695"/>
            <a:ext cx="6151245" cy="804545"/>
          </a:xfrm>
          <a:prstGeom prst="rect">
            <a:avLst/>
          </a:prstGeom>
          <a:noFill/>
        </p:spPr>
        <p:txBody>
          <a:bodyPr wrap="non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（三）检查安全管理是否完善</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通讯录"/>
          <p:cNvSpPr>
            <a:spLocks noChangeArrowheads="1"/>
          </p:cNvSpPr>
          <p:nvPr/>
        </p:nvSpPr>
        <p:spPr bwMode="auto">
          <a:xfrm>
            <a:off x="10262870" y="908685"/>
            <a:ext cx="1619250" cy="1851025"/>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靶"/>
          <p:cNvSpPr/>
          <p:nvPr/>
        </p:nvSpPr>
        <p:spPr bwMode="auto">
          <a:xfrm>
            <a:off x="4324985" y="986790"/>
            <a:ext cx="5527675" cy="499364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chemeClr val="bg2">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内容占位符 1"/>
          <p:cNvSpPr>
            <a:spLocks noGrp="1"/>
          </p:cNvSpPr>
          <p:nvPr>
            <p:ph sz="quarter" idx="13"/>
          </p:nvPr>
        </p:nvSpPr>
        <p:spPr>
          <a:xfrm>
            <a:off x="1587500" y="336550"/>
            <a:ext cx="10210800" cy="6366510"/>
          </a:xfrm>
        </p:spPr>
        <p:txBody>
          <a:bodyPr>
            <a:normAutofit/>
          </a:bodyPr>
          <a:p>
            <a:pPr marL="0" indent="0">
              <a:lnSpc>
                <a:spcPct val="150000"/>
              </a:lnSpc>
              <a:buNone/>
            </a:pPr>
            <a:r>
              <a:rPr lang="zh-CN" altLang="en-US" sz="3600">
                <a:solidFill>
                  <a:schemeClr val="tx1">
                    <a:lumMod val="50000"/>
                  </a:schemeClr>
                </a:solidFill>
              </a:rPr>
              <a:t>（</a:t>
            </a:r>
            <a:r>
              <a:rPr lang="en-US" altLang="zh-CN" sz="3600">
                <a:solidFill>
                  <a:schemeClr val="tx1">
                    <a:lumMod val="50000"/>
                  </a:schemeClr>
                </a:solidFill>
              </a:rPr>
              <a:t>5</a:t>
            </a:r>
            <a:r>
              <a:rPr lang="zh-CN" altLang="en-US" sz="3600">
                <a:solidFill>
                  <a:schemeClr val="tx1">
                    <a:lumMod val="50000"/>
                  </a:schemeClr>
                </a:solidFill>
              </a:rPr>
              <a:t>）、安全管理是否制度化。</a:t>
            </a:r>
            <a:endParaRPr lang="zh-CN" altLang="en-US" sz="3600">
              <a:solidFill>
                <a:schemeClr val="tx1">
                  <a:lumMod val="50000"/>
                </a:schemeClr>
              </a:solidFill>
            </a:endParaRPr>
          </a:p>
          <a:p>
            <a:pPr marL="0" indent="0">
              <a:lnSpc>
                <a:spcPct val="150000"/>
              </a:lnSpc>
              <a:buNone/>
            </a:pPr>
            <a:r>
              <a:rPr lang="zh-CN" altLang="en-US" sz="3600">
                <a:solidFill>
                  <a:schemeClr val="tx1">
                    <a:lumMod val="50000"/>
                  </a:schemeClr>
                </a:solidFill>
              </a:rPr>
              <a:t>（</a:t>
            </a:r>
            <a:r>
              <a:rPr lang="en-US" altLang="zh-CN" sz="3600">
                <a:solidFill>
                  <a:schemeClr val="tx1">
                    <a:lumMod val="50000"/>
                  </a:schemeClr>
                </a:solidFill>
              </a:rPr>
              <a:t>6</a:t>
            </a:r>
            <a:r>
              <a:rPr lang="zh-CN" altLang="en-US" sz="3600">
                <a:solidFill>
                  <a:schemeClr val="tx1">
                    <a:lumMod val="50000"/>
                  </a:schemeClr>
                </a:solidFill>
              </a:rPr>
              <a:t>）、对发现的安全事故隐患是否及时整改。</a:t>
            </a:r>
            <a:endParaRPr lang="zh-CN" altLang="en-US" sz="3600">
              <a:solidFill>
                <a:schemeClr val="tx1">
                  <a:lumMod val="50000"/>
                </a:schemeClr>
              </a:solidFill>
            </a:endParaRPr>
          </a:p>
          <a:p>
            <a:pPr marL="0" indent="0">
              <a:lnSpc>
                <a:spcPct val="150000"/>
              </a:lnSpc>
              <a:buNone/>
            </a:pPr>
            <a:r>
              <a:rPr lang="zh-CN" altLang="en-US" sz="3600">
                <a:solidFill>
                  <a:schemeClr val="tx1">
                    <a:lumMod val="50000"/>
                  </a:schemeClr>
                </a:solidFill>
              </a:rPr>
              <a:t>（</a:t>
            </a:r>
            <a:r>
              <a:rPr lang="en-US" altLang="zh-CN" sz="3600">
                <a:solidFill>
                  <a:schemeClr val="tx1">
                    <a:lumMod val="50000"/>
                  </a:schemeClr>
                </a:solidFill>
              </a:rPr>
              <a:t>7</a:t>
            </a:r>
            <a:r>
              <a:rPr lang="zh-CN" altLang="en-US" sz="3600">
                <a:solidFill>
                  <a:schemeClr val="tx1">
                    <a:lumMod val="50000"/>
                  </a:schemeClr>
                </a:solidFill>
              </a:rPr>
              <a:t>）、实施安全技术与措施计划的经费是否落实。</a:t>
            </a:r>
            <a:endParaRPr lang="zh-CN" altLang="en-US" sz="3600">
              <a:solidFill>
                <a:schemeClr val="tx1">
                  <a:lumMod val="50000"/>
                </a:schemeClr>
              </a:solidFill>
            </a:endParaRPr>
          </a:p>
          <a:p>
            <a:pPr marL="0" indent="0">
              <a:lnSpc>
                <a:spcPct val="170000"/>
              </a:lnSpc>
              <a:buNone/>
            </a:pPr>
            <a:r>
              <a:rPr lang="zh-CN" altLang="en-US" sz="3600">
                <a:solidFill>
                  <a:schemeClr val="tx1">
                    <a:lumMod val="50000"/>
                  </a:schemeClr>
                </a:solidFill>
              </a:rPr>
              <a:t>（</a:t>
            </a:r>
            <a:r>
              <a:rPr lang="en-US" altLang="zh-CN" sz="3600">
                <a:solidFill>
                  <a:schemeClr val="tx1">
                    <a:lumMod val="50000"/>
                  </a:schemeClr>
                </a:solidFill>
              </a:rPr>
              <a:t>8</a:t>
            </a:r>
            <a:r>
              <a:rPr lang="zh-CN" altLang="en-US" sz="3600">
                <a:solidFill>
                  <a:schemeClr val="tx1">
                    <a:lumMod val="50000"/>
                  </a:schemeClr>
                </a:solidFill>
              </a:rPr>
              <a:t>）、是否按</a:t>
            </a:r>
            <a:r>
              <a:rPr lang="en-US" altLang="zh-CN" sz="3600">
                <a:solidFill>
                  <a:schemeClr val="tx1">
                    <a:lumMod val="50000"/>
                  </a:schemeClr>
                </a:solidFill>
              </a:rPr>
              <a:t>“</a:t>
            </a:r>
            <a:r>
              <a:rPr sz="3600">
                <a:solidFill>
                  <a:schemeClr val="tx1">
                    <a:lumMod val="50000"/>
                  </a:schemeClr>
                </a:solidFill>
              </a:rPr>
              <a:t>四不放过</a:t>
            </a:r>
            <a:r>
              <a:rPr lang="en-US" altLang="zh-CN" sz="3600">
                <a:solidFill>
                  <a:schemeClr val="tx1">
                    <a:lumMod val="50000"/>
                  </a:schemeClr>
                </a:solidFill>
              </a:rPr>
              <a:t>”</a:t>
            </a:r>
            <a:r>
              <a:rPr sz="3600">
                <a:solidFill>
                  <a:schemeClr val="tx1">
                    <a:lumMod val="50000"/>
                  </a:schemeClr>
                </a:solidFill>
              </a:rPr>
              <a:t>原则做好事故管理工作。</a:t>
            </a:r>
            <a:endParaRPr lang="en-US" altLang="zh-CN" sz="3600">
              <a:solidFill>
                <a:schemeClr val="tx1">
                  <a:lumMod val="50000"/>
                </a:schemeClr>
              </a:solidFill>
            </a:endParaRPr>
          </a:p>
          <a:p>
            <a:pPr marL="0" indent="0">
              <a:lnSpc>
                <a:spcPct val="170000"/>
              </a:lnSpc>
              <a:buNone/>
            </a:pPr>
            <a:r>
              <a:rPr lang="en-US" altLang="zh-CN">
                <a:solidFill>
                  <a:schemeClr val="tx1">
                    <a:lumMod val="50000"/>
                  </a:schemeClr>
                </a:solidFill>
              </a:rPr>
              <a:t>“</a:t>
            </a:r>
            <a:r>
              <a:rPr>
                <a:solidFill>
                  <a:schemeClr val="tx1">
                    <a:lumMod val="50000"/>
                  </a:schemeClr>
                </a:solidFill>
              </a:rPr>
              <a:t>四不放过”处理原则：事故原因未查清不放过，事故责任人未受到处理不放过、事故责任未受到处理不放过，事故责任人和周围群众没有收到教育不放过，事故没有制定切实可行的整改措施不放过。</a:t>
            </a:r>
            <a:endParaRPr lang="en-US" altLang="zh-CN">
              <a:solidFill>
                <a:schemeClr val="tx1">
                  <a:lumMod val="50000"/>
                </a:schemeClr>
              </a:solidFill>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手指"/>
          <p:cNvSpPr/>
          <p:nvPr/>
        </p:nvSpPr>
        <p:spPr bwMode="auto">
          <a:xfrm rot="17400000">
            <a:off x="5379720" y="28575"/>
            <a:ext cx="1497965" cy="2310765"/>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内容占位符 1"/>
          <p:cNvSpPr>
            <a:spLocks noGrp="1"/>
          </p:cNvSpPr>
          <p:nvPr>
            <p:ph sz="quarter" idx="13"/>
          </p:nvPr>
        </p:nvSpPr>
        <p:spPr>
          <a:xfrm>
            <a:off x="1758950" y="758190"/>
            <a:ext cx="9676765" cy="5442585"/>
          </a:xfrm>
        </p:spPr>
        <p:txBody>
          <a:bodyPr>
            <a:normAutofit lnSpcReduction="10000"/>
          </a:bodyPr>
          <a:p>
            <a:pPr marL="0" indent="0">
              <a:lnSpc>
                <a:spcPct val="130000"/>
              </a:lnSpc>
              <a:buNone/>
            </a:pPr>
            <a:r>
              <a:rPr lang="en-US" altLang="zh-CN" sz="4000">
                <a:solidFill>
                  <a:schemeClr val="tx1">
                    <a:lumMod val="50000"/>
                  </a:schemeClr>
                </a:solidFill>
              </a:rPr>
              <a:t>2</a:t>
            </a:r>
            <a:r>
              <a:rPr sz="4000">
                <a:solidFill>
                  <a:schemeClr val="tx1">
                    <a:lumMod val="50000"/>
                  </a:schemeClr>
                </a:solidFill>
              </a:rPr>
              <a:t>、重点检查</a:t>
            </a:r>
            <a:endParaRPr sz="4000">
              <a:solidFill>
                <a:schemeClr val="tx1">
                  <a:lumMod val="50000"/>
                </a:schemeClr>
              </a:solidFill>
            </a:endParaRPr>
          </a:p>
          <a:p>
            <a:pPr marL="0" indent="0">
              <a:lnSpc>
                <a:spcPct val="130000"/>
              </a:lnSpc>
              <a:buNone/>
            </a:pPr>
            <a:r>
              <a:rPr sz="4000">
                <a:solidFill>
                  <a:schemeClr val="tx1">
                    <a:lumMod val="50000"/>
                  </a:schemeClr>
                </a:solidFill>
              </a:rPr>
              <a:t>        从事特种作业和危险化学品生产、经营、储存、运输、废弃、处置的人员和装卸管理人员是否都经过安全培训，并经考核合格取证上岗资格，是否制定了事故应急救援预案，并定期组织救援人员进行演练等。</a:t>
            </a:r>
            <a:endParaRPr sz="4000">
              <a:solidFill>
                <a:schemeClr val="tx1">
                  <a:lumMod val="50000"/>
                </a:schemeClr>
              </a:solidFill>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601980" y="312420"/>
            <a:ext cx="10672445" cy="6019800"/>
          </a:xfrm>
        </p:spPr>
        <p:txBody>
          <a:bodyPr/>
          <a:p>
            <a:pPr marL="0" indent="0">
              <a:buNone/>
            </a:pPr>
            <a:r>
              <a:rPr lang="zh-CN" altLang="en-US" sz="4400">
                <a:solidFill>
                  <a:schemeClr val="tx1">
                    <a:lumMod val="50000"/>
                  </a:schemeClr>
                </a:solidFill>
              </a:rPr>
              <a:t>安全隐患检查重点项目如下：</a:t>
            </a:r>
            <a:endParaRPr lang="zh-CN" altLang="en-US" sz="4400">
              <a:solidFill>
                <a:schemeClr val="tx1">
                  <a:lumMod val="50000"/>
                </a:schemeClr>
              </a:solidFill>
            </a:endParaRPr>
          </a:p>
          <a:p>
            <a:pPr marL="0" indent="0">
              <a:buNone/>
            </a:pPr>
            <a:r>
              <a:rPr lang="zh-CN" altLang="en-US" sz="3600">
                <a:solidFill>
                  <a:schemeClr val="tx1">
                    <a:lumMod val="50000"/>
                  </a:schemeClr>
                </a:solidFill>
              </a:rPr>
              <a:t>（</a:t>
            </a:r>
            <a:r>
              <a:rPr lang="en-US" altLang="zh-CN" sz="3600">
                <a:solidFill>
                  <a:schemeClr val="tx1">
                    <a:lumMod val="50000"/>
                  </a:schemeClr>
                </a:solidFill>
              </a:rPr>
              <a:t>1</a:t>
            </a:r>
            <a:r>
              <a:rPr lang="zh-CN" altLang="en-US" sz="3600">
                <a:solidFill>
                  <a:schemeClr val="tx1">
                    <a:lumMod val="50000"/>
                  </a:schemeClr>
                </a:solidFill>
              </a:rPr>
              <a:t>）安全管理业务</a:t>
            </a:r>
            <a:endParaRPr lang="zh-CN" altLang="en-US" sz="3600">
              <a:solidFill>
                <a:schemeClr val="tx1">
                  <a:lumMod val="50000"/>
                </a:schemeClr>
              </a:solidFill>
            </a:endParaRPr>
          </a:p>
          <a:p>
            <a:pPr marL="0" indent="0">
              <a:buNone/>
            </a:pPr>
            <a:endParaRPr lang="zh-CN" altLang="en-US" sz="3600"/>
          </a:p>
          <a:p>
            <a:pPr marL="0" indent="0">
              <a:buNone/>
            </a:pPr>
            <a:endParaRPr lang="zh-CN" altLang="en-US" sz="3600"/>
          </a:p>
          <a:p>
            <a:pPr marL="0" indent="0">
              <a:buNone/>
            </a:pPr>
            <a:endParaRPr lang="zh-CN" altLang="en-US" sz="3600">
              <a:solidFill>
                <a:schemeClr val="tx1">
                  <a:lumMod val="50000"/>
                </a:schemeClr>
              </a:solidFill>
            </a:endParaRPr>
          </a:p>
          <a:p>
            <a:pPr marL="0" indent="0">
              <a:buNone/>
            </a:pPr>
            <a:r>
              <a:rPr lang="zh-CN" altLang="en-US" sz="3600">
                <a:solidFill>
                  <a:schemeClr val="tx1">
                    <a:lumMod val="50000"/>
                  </a:schemeClr>
                </a:solidFill>
              </a:rPr>
              <a:t>（</a:t>
            </a:r>
            <a:r>
              <a:rPr lang="en-US" altLang="zh-CN" sz="3600">
                <a:solidFill>
                  <a:schemeClr val="tx1">
                    <a:lumMod val="50000"/>
                  </a:schemeClr>
                </a:solidFill>
              </a:rPr>
              <a:t>2</a:t>
            </a:r>
            <a:r>
              <a:rPr lang="zh-CN" altLang="en-US" sz="3600">
                <a:solidFill>
                  <a:schemeClr val="tx1">
                    <a:lumMod val="50000"/>
                  </a:schemeClr>
                </a:solidFill>
              </a:rPr>
              <a:t>）安全设施</a:t>
            </a:r>
            <a:endParaRPr lang="zh-CN" altLang="en-US" sz="3600">
              <a:solidFill>
                <a:schemeClr val="tx1">
                  <a:lumMod val="50000"/>
                </a:schemeClr>
              </a:solidFill>
            </a:endParaRPr>
          </a:p>
          <a:p>
            <a:pPr marL="0" indent="0">
              <a:buNone/>
            </a:pPr>
            <a:endParaRPr lang="zh-CN" altLang="en-US" sz="3600"/>
          </a:p>
          <a:p>
            <a:pPr marL="0" indent="0">
              <a:buNone/>
            </a:pPr>
            <a:endParaRPr lang="zh-CN" altLang="en-US"/>
          </a:p>
        </p:txBody>
      </p:sp>
      <p:sp>
        <p:nvSpPr>
          <p:cNvPr id="2050" name=" 2050"/>
          <p:cNvSpPr/>
          <p:nvPr/>
        </p:nvSpPr>
        <p:spPr bwMode="auto">
          <a:xfrm flipH="1">
            <a:off x="3876675" y="2847340"/>
            <a:ext cx="476250" cy="339153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4352925" y="2583180"/>
            <a:ext cx="5770880" cy="3749040"/>
          </a:xfrm>
          <a:prstGeom prst="rect">
            <a:avLst/>
          </a:prstGeom>
          <a:noFill/>
        </p:spPr>
        <p:txBody>
          <a:bodyPr wrap="none" rtlCol="0">
            <a:spAutoFit/>
          </a:bodyPr>
          <a:p>
            <a:pPr>
              <a:lnSpc>
                <a:spcPct val="1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①危险地方的安全设施；</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②已安装的安全设施；</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③安全设施维修和改进；</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④必要的安全标志；</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descr="0017030270075836_b"/>
          <p:cNvPicPr>
            <a:picLocks noChangeAspect="1"/>
          </p:cNvPicPr>
          <p:nvPr>
            <p:ph sz="quarter" idx="13"/>
          </p:nvPr>
        </p:nvPicPr>
        <p:blipFill>
          <a:blip r:embed="rId1">
            <a:clrChange>
              <a:clrFrom>
                <a:srgbClr val="FFFFFF">
                  <a:alpha val="100000"/>
                </a:srgbClr>
              </a:clrFrom>
              <a:clrTo>
                <a:srgbClr val="FFFFFF">
                  <a:alpha val="100000"/>
                  <a:alpha val="0"/>
                </a:srgbClr>
              </a:clrTo>
            </a:clrChange>
          </a:blip>
          <a:srcRect l="4930" t="15619" r="4400" b="9474"/>
          <a:stretch>
            <a:fillRect/>
          </a:stretch>
        </p:blipFill>
        <p:spPr>
          <a:xfrm>
            <a:off x="1276985" y="435610"/>
            <a:ext cx="10652760" cy="5934710"/>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151765" y="183515"/>
            <a:ext cx="12779375" cy="7187565"/>
          </a:xfrm>
        </p:spPr>
        <p:txBody>
          <a:bodyPr/>
          <a:p>
            <a:pPr marL="0" indent="0">
              <a:buNone/>
            </a:pPr>
            <a:endParaRPr lang="zh-CN" altLang="en-US" sz="4000"/>
          </a:p>
          <a:p>
            <a:pPr marL="0" indent="0">
              <a:buNone/>
            </a:pPr>
            <a:endParaRPr lang="zh-CN" altLang="en-US" sz="4000"/>
          </a:p>
          <a:p>
            <a:pPr marL="0" indent="0">
              <a:buNone/>
            </a:pPr>
            <a:endParaRPr lang="zh-CN" altLang="en-US" sz="4000"/>
          </a:p>
          <a:p>
            <a:pPr marL="0" indent="0">
              <a:buNone/>
            </a:pPr>
            <a:r>
              <a:rPr lang="zh-CN" altLang="en-US" sz="4000">
                <a:solidFill>
                  <a:schemeClr val="tx1">
                    <a:lumMod val="50000"/>
                  </a:schemeClr>
                </a:solidFill>
              </a:rPr>
              <a:t>（</a:t>
            </a:r>
            <a:r>
              <a:rPr lang="en-US" altLang="zh-CN" sz="4000">
                <a:solidFill>
                  <a:schemeClr val="tx1">
                    <a:lumMod val="50000"/>
                  </a:schemeClr>
                </a:solidFill>
              </a:rPr>
              <a:t>3</a:t>
            </a:r>
            <a:r>
              <a:rPr lang="zh-CN" altLang="en-US" sz="4000">
                <a:solidFill>
                  <a:schemeClr val="tx1">
                    <a:lumMod val="50000"/>
                  </a:schemeClr>
                </a:solidFill>
              </a:rPr>
              <a:t>）操作环境</a:t>
            </a:r>
            <a:endParaRPr lang="zh-CN" altLang="en-US" sz="4000">
              <a:solidFill>
                <a:schemeClr val="tx1">
                  <a:lumMod val="50000"/>
                </a:schemeClr>
              </a:solidFill>
            </a:endParaRPr>
          </a:p>
        </p:txBody>
      </p:sp>
      <p:sp>
        <p:nvSpPr>
          <p:cNvPr id="2050" name=" 2050"/>
          <p:cNvSpPr/>
          <p:nvPr/>
        </p:nvSpPr>
        <p:spPr bwMode="auto">
          <a:xfrm flipH="1">
            <a:off x="3669665" y="103251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518025" y="833755"/>
            <a:ext cx="6119495" cy="4297680"/>
          </a:xfrm>
          <a:prstGeom prst="rect">
            <a:avLst/>
          </a:prstGeom>
          <a:noFill/>
        </p:spPr>
        <p:txBody>
          <a:bodyPr wrap="square" rtlCol="0">
            <a:spAutoFit/>
          </a:bodyPr>
          <a:p>
            <a:pPr>
              <a:lnSpc>
                <a:spcPct val="23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①现场调查；</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②调查结果运用；</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3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③操作环境改善；</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sz="quarter" idx="13"/>
          </p:nvPr>
        </p:nvSpPr>
        <p:spPr>
          <a:xfrm>
            <a:off x="241300" y="2729865"/>
            <a:ext cx="3990340" cy="997585"/>
          </a:xfrm>
        </p:spPr>
        <p:txBody>
          <a:bodyPr/>
          <a:p>
            <a:pPr marL="0" indent="0">
              <a:buNone/>
            </a:pPr>
            <a:r>
              <a:rPr lang="zh-CN" altLang="en-US" sz="4000">
                <a:solidFill>
                  <a:schemeClr val="tx1">
                    <a:lumMod val="50000"/>
                  </a:schemeClr>
                </a:solidFill>
              </a:rPr>
              <a:t>（</a:t>
            </a:r>
            <a:r>
              <a:rPr lang="en-US" altLang="zh-CN" sz="4000">
                <a:solidFill>
                  <a:schemeClr val="tx1">
                    <a:lumMod val="50000"/>
                  </a:schemeClr>
                </a:solidFill>
              </a:rPr>
              <a:t>4</a:t>
            </a:r>
            <a:r>
              <a:rPr lang="zh-CN" altLang="en-US" sz="4000">
                <a:solidFill>
                  <a:schemeClr val="tx1">
                    <a:lumMod val="50000"/>
                  </a:schemeClr>
                </a:solidFill>
              </a:rPr>
              <a:t>）防护用具</a:t>
            </a:r>
            <a:endParaRPr lang="zh-CN" altLang="en-US" sz="4000">
              <a:solidFill>
                <a:schemeClr val="tx1">
                  <a:lumMod val="50000"/>
                </a:schemeClr>
              </a:solidFill>
            </a:endParaRPr>
          </a:p>
        </p:txBody>
      </p:sp>
      <p:sp>
        <p:nvSpPr>
          <p:cNvPr id="2050" name=" 2050"/>
          <p:cNvSpPr/>
          <p:nvPr/>
        </p:nvSpPr>
        <p:spPr bwMode="auto">
          <a:xfrm flipH="1">
            <a:off x="3870960" y="100457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4692015" y="511810"/>
            <a:ext cx="3230880" cy="4724400"/>
          </a:xfrm>
          <a:prstGeom prst="rect">
            <a:avLst/>
          </a:prstGeom>
          <a:noFill/>
        </p:spPr>
        <p:txBody>
          <a:bodyPr wrap="none" rtlCol="0">
            <a:spAutoFit/>
          </a:bodyPr>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①发放；</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②性能要求；</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③使用状况；</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④发放管理；</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1"/>
          <p:cNvSpPr>
            <a:spLocks noGrp="1"/>
          </p:cNvSpPr>
          <p:nvPr/>
        </p:nvSpPr>
        <p:spPr>
          <a:xfrm>
            <a:off x="241300" y="2729865"/>
            <a:ext cx="3990340" cy="997585"/>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mn-lt"/>
                <a:ea typeface="+mn-ea"/>
                <a:cs typeface="+mn-cs"/>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400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）搬运</a:t>
            </a:r>
            <a:endPar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050" name=" 2050"/>
          <p:cNvSpPr/>
          <p:nvPr/>
        </p:nvSpPr>
        <p:spPr bwMode="auto">
          <a:xfrm flipH="1">
            <a:off x="3032760" y="104648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834765" y="626110"/>
            <a:ext cx="3230880" cy="4724400"/>
          </a:xfrm>
          <a:prstGeom prst="rect">
            <a:avLst/>
          </a:prstGeom>
          <a:noFill/>
        </p:spPr>
        <p:txBody>
          <a:bodyPr wrap="none" rtlCol="0">
            <a:spAutoFit/>
          </a:bodyPr>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①计划；</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②动力机械；</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③人力；</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④厂内交通；</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1"/>
          <p:cNvSpPr>
            <a:spLocks noGrp="1"/>
          </p:cNvSpPr>
          <p:nvPr/>
        </p:nvSpPr>
        <p:spPr>
          <a:xfrm>
            <a:off x="241300" y="2729865"/>
            <a:ext cx="3990340" cy="997585"/>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mn-lt"/>
                <a:ea typeface="+mn-ea"/>
                <a:cs typeface="+mn-cs"/>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4000">
                <a:solidFill>
                  <a:schemeClr val="tx1">
                    <a:lumMod val="50000"/>
                  </a:schemeClr>
                </a:solidFill>
                <a:latin typeface="微软雅黑" panose="020B0503020204020204" charset="-122"/>
                <a:ea typeface="微软雅黑" panose="020B0503020204020204" charset="-122"/>
                <a:cs typeface="微软雅黑" panose="020B0503020204020204" charset="-122"/>
              </a:rPr>
              <a:t>6</a:t>
            </a: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）危险物质</a:t>
            </a:r>
            <a:endPar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050" name=" 2050"/>
          <p:cNvSpPr/>
          <p:nvPr/>
        </p:nvSpPr>
        <p:spPr bwMode="auto">
          <a:xfrm flipH="1">
            <a:off x="3870960" y="104648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596765" y="-497205"/>
            <a:ext cx="2214880" cy="5820410"/>
          </a:xfrm>
          <a:prstGeom prst="rect">
            <a:avLst/>
          </a:prstGeom>
          <a:noFill/>
        </p:spPr>
        <p:txBody>
          <a:bodyPr wrap="square" rtlCol="0">
            <a:spAutoFit/>
          </a:bodyPr>
          <a:p>
            <a:pPr>
              <a:lnSpc>
                <a:spcPct val="47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①管理；</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47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②使用；</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1"/>
          <p:cNvSpPr>
            <a:spLocks noGrp="1"/>
          </p:cNvSpPr>
          <p:nvPr/>
        </p:nvSpPr>
        <p:spPr>
          <a:xfrm>
            <a:off x="241300" y="2729865"/>
            <a:ext cx="3990340" cy="997585"/>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mn-lt"/>
                <a:ea typeface="+mn-ea"/>
                <a:cs typeface="+mn-cs"/>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4000">
                <a:solidFill>
                  <a:schemeClr val="tx1">
                    <a:lumMod val="50000"/>
                  </a:schemeClr>
                </a:solidFill>
                <a:latin typeface="微软雅黑" panose="020B0503020204020204" charset="-122"/>
                <a:ea typeface="微软雅黑" panose="020B0503020204020204" charset="-122"/>
                <a:cs typeface="微软雅黑" panose="020B0503020204020204" charset="-122"/>
              </a:rPr>
              <a:t>7</a:t>
            </a: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）火灾预防</a:t>
            </a:r>
            <a:endPar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050" name=" 2050"/>
          <p:cNvSpPr/>
          <p:nvPr/>
        </p:nvSpPr>
        <p:spPr bwMode="auto">
          <a:xfrm flipH="1">
            <a:off x="3870960" y="104648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4480560" y="626110"/>
            <a:ext cx="5770880" cy="4663440"/>
          </a:xfrm>
          <a:prstGeom prst="rect">
            <a:avLst/>
          </a:prstGeom>
          <a:noFill/>
        </p:spPr>
        <p:txBody>
          <a:bodyPr wrap="none" rtlCol="0">
            <a:spAutoFit/>
          </a:bodyPr>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①规章制度；</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②明确负责人；</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③消防设备和组织机构；</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58215" y="-1571625"/>
            <a:ext cx="309880" cy="368300"/>
          </a:xfrm>
          <a:prstGeom prst="rect">
            <a:avLst/>
          </a:prstGeom>
          <a:noFill/>
        </p:spPr>
        <p:txBody>
          <a:bodyPr wrap="none" rtlCol="0">
            <a:spAutoFit/>
          </a:bodyPr>
          <a:p>
            <a:pPr>
              <a:lnSpc>
                <a:spcPct val="130000"/>
              </a:lnSpc>
            </a:pPr>
            <a:endParaRPr lang="zh-CN" altLang="en-US" sz="14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内容占位符 1"/>
          <p:cNvSpPr>
            <a:spLocks noGrp="1"/>
          </p:cNvSpPr>
          <p:nvPr/>
        </p:nvSpPr>
        <p:spPr>
          <a:xfrm>
            <a:off x="241300" y="2729865"/>
            <a:ext cx="3990340" cy="997585"/>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mn-lt"/>
                <a:ea typeface="+mn-ea"/>
                <a:cs typeface="+mn-cs"/>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4000">
                <a:solidFill>
                  <a:schemeClr val="tx1">
                    <a:lumMod val="50000"/>
                  </a:schemeClr>
                </a:solidFill>
                <a:latin typeface="微软雅黑" panose="020B0503020204020204" charset="-122"/>
                <a:ea typeface="微软雅黑" panose="020B0503020204020204" charset="-122"/>
                <a:cs typeface="微软雅黑" panose="020B0503020204020204" charset="-122"/>
              </a:rPr>
              <a:t>8</a:t>
            </a: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）安全教育</a:t>
            </a:r>
            <a:endPar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5" name=" 2050"/>
          <p:cNvSpPr/>
          <p:nvPr/>
        </p:nvSpPr>
        <p:spPr bwMode="auto">
          <a:xfrm flipH="1">
            <a:off x="3870960" y="104648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4480560" y="626110"/>
            <a:ext cx="2214880" cy="4663440"/>
          </a:xfrm>
          <a:prstGeom prst="rect">
            <a:avLst/>
          </a:prstGeom>
          <a:noFill/>
        </p:spPr>
        <p:txBody>
          <a:bodyPr wrap="none" rtlCol="0">
            <a:spAutoFit/>
          </a:bodyPr>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①计划；</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②实施；</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③普及；</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0645775" y="-70485"/>
            <a:ext cx="1610995" cy="6998970"/>
          </a:xfrm>
          <a:prstGeom prst="rect">
            <a:avLst/>
          </a:prstGeom>
          <a:gradFill>
            <a:gsLst>
              <a:gs pos="45000">
                <a:srgbClr val="007BD3"/>
              </a:gs>
              <a:gs pos="81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0383520" y="-70485"/>
            <a:ext cx="196215" cy="6998970"/>
          </a:xfrm>
          <a:prstGeom prst="rect">
            <a:avLst/>
          </a:prstGeom>
          <a:gradFill>
            <a:gsLst>
              <a:gs pos="43000">
                <a:srgbClr val="007BD3"/>
              </a:gs>
              <a:gs pos="78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0938510" y="179070"/>
            <a:ext cx="1133475" cy="6243955"/>
          </a:xfrm>
          <a:prstGeom prst="rect">
            <a:avLst/>
          </a:prstGeom>
          <a:noFill/>
        </p:spPr>
        <p:txBody>
          <a:bodyPr vert="eaVert" wrap="square" rtlCol="0">
            <a:spAutoFit/>
          </a:bodyPr>
          <a:p>
            <a:pPr algn="l">
              <a:lnSpc>
                <a:spcPct val="130000"/>
              </a:lnSpc>
            </a:pPr>
            <a:r>
              <a:rPr lang="zh-CN" altLang="en-US" sz="4800" b="1">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rPr>
              <a:t>安全隐患检查重点项目</a:t>
            </a:r>
            <a:endParaRPr lang="zh-CN" altLang="en-US" sz="4800" b="1" dirty="0" smtClean="0">
              <a:solidFill>
                <a:schemeClr val="bg1"/>
              </a:solidFill>
              <a:effectLst>
                <a:innerShdw blurRad="63500" dist="50800" dir="8100000">
                  <a:prstClr val="black">
                    <a:alpha val="50000"/>
                  </a:prstClr>
                </a:inn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内容占位符 1"/>
          <p:cNvSpPr>
            <a:spLocks noGrp="1"/>
          </p:cNvSpPr>
          <p:nvPr/>
        </p:nvSpPr>
        <p:spPr>
          <a:xfrm>
            <a:off x="241300" y="2729865"/>
            <a:ext cx="5170805" cy="1701800"/>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0" kern="1200" baseline="0" dirty="0" smtClean="0">
                <a:solidFill>
                  <a:schemeClr val="tx2"/>
                </a:solidFill>
                <a:latin typeface="+mn-lt"/>
                <a:ea typeface="+mn-ea"/>
                <a:cs typeface="+mn-cs"/>
              </a:defRPr>
            </a:lvl1pPr>
            <a:lvl2pPr marL="360045" indent="0" algn="just" defTabSz="685800" rtl="0" eaLnBrk="1" latinLnBrk="0" hangingPunct="1">
              <a:spcBef>
                <a:spcPts val="0"/>
              </a:spcBef>
              <a:spcAft>
                <a:spcPts val="0"/>
              </a:spcAft>
              <a:buClrTx/>
              <a:buFont typeface="Arial" panose="020B0604020202020204" pitchFamily="34" charset="0"/>
              <a:buChar char="•"/>
              <a:defRPr sz="2000" b="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en-US" altLang="zh-CN" sz="4000">
                <a:solidFill>
                  <a:schemeClr val="tx1">
                    <a:lumMod val="50000"/>
                  </a:schemeClr>
                </a:solidFill>
                <a:latin typeface="微软雅黑" panose="020B0503020204020204" charset="-122"/>
                <a:ea typeface="微软雅黑" panose="020B0503020204020204" charset="-122"/>
                <a:cs typeface="微软雅黑" panose="020B0503020204020204" charset="-122"/>
              </a:rPr>
              <a:t>9</a:t>
            </a:r>
            <a:r>
              <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rPr>
              <a:t>）安全检查制度</a:t>
            </a:r>
            <a:endParaRPr lang="zh-CN" altLang="en-US" sz="400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5" name=" 2050"/>
          <p:cNvSpPr/>
          <p:nvPr/>
        </p:nvSpPr>
        <p:spPr bwMode="auto">
          <a:xfrm flipH="1">
            <a:off x="4918710" y="1046480"/>
            <a:ext cx="569595" cy="418973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lumMod val="50000"/>
            </a:schemeClr>
          </a:solidFill>
          <a:ln>
            <a:solidFill>
              <a:schemeClr val="tx1">
                <a:lumMod val="50000"/>
              </a:schemeClr>
            </a:solid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5528310" y="626110"/>
            <a:ext cx="3230880" cy="4663440"/>
          </a:xfrm>
          <a:prstGeom prst="rect">
            <a:avLst/>
          </a:prstGeom>
          <a:noFill/>
        </p:spPr>
        <p:txBody>
          <a:bodyPr wrap="none" rtlCol="0">
            <a:spAutoFit/>
          </a:bodyPr>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①形成制度；</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②检查执行；</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5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③结果处理；</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5" name="任意多边形 4"/>
          <p:cNvSpPr/>
          <p:nvPr/>
        </p:nvSpPr>
        <p:spPr>
          <a:xfrm rot="10800000">
            <a:off x="1270" y="-52070"/>
            <a:ext cx="12190730" cy="6962775"/>
          </a:xfrm>
          <a:custGeom>
            <a:avLst/>
            <a:gdLst>
              <a:gd name="connsiteX0" fmla="*/ 0 w 19198"/>
              <a:gd name="connsiteY0" fmla="*/ 17 h 10965"/>
              <a:gd name="connsiteX1" fmla="*/ 16607 w 19198"/>
              <a:gd name="connsiteY1" fmla="*/ 0 h 10965"/>
              <a:gd name="connsiteX2" fmla="*/ 19198 w 19198"/>
              <a:gd name="connsiteY2" fmla="*/ 5344 h 10965"/>
              <a:gd name="connsiteX3" fmla="*/ 16653 w 19198"/>
              <a:gd name="connsiteY3" fmla="*/ 10871 h 10965"/>
              <a:gd name="connsiteX4" fmla="*/ 0 w 19198"/>
              <a:gd name="connsiteY4" fmla="*/ 10965 h 10965"/>
              <a:gd name="connsiteX5" fmla="*/ 0 w 19198"/>
              <a:gd name="connsiteY5" fmla="*/ 17 h 1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 h="10965">
                <a:moveTo>
                  <a:pt x="0" y="17"/>
                </a:moveTo>
                <a:lnTo>
                  <a:pt x="16607" y="0"/>
                </a:lnTo>
                <a:lnTo>
                  <a:pt x="19198" y="5344"/>
                </a:lnTo>
                <a:lnTo>
                  <a:pt x="16653" y="10871"/>
                </a:lnTo>
                <a:lnTo>
                  <a:pt x="0" y="10965"/>
                </a:lnTo>
                <a:lnTo>
                  <a:pt x="0" y="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标题 2"/>
          <p:cNvSpPr>
            <a:spLocks noGrp="1"/>
          </p:cNvSpPr>
          <p:nvPr>
            <p:ph type="title" idx="4294967295"/>
          </p:nvPr>
        </p:nvSpPr>
        <p:spPr>
          <a:xfrm>
            <a:off x="1237615" y="975995"/>
            <a:ext cx="10954385" cy="795655"/>
          </a:xfrm>
        </p:spPr>
        <p:txBody>
          <a:bodyPr>
            <a:normAutofit fontScale="90000"/>
          </a:bodyPr>
          <a:p>
            <a:r>
              <a:rPr lang="zh-CN" altLang="en-US" sz="4800" dirty="0" smtClean="0">
                <a:ea typeface="微软雅黑" panose="020B0503020204020204" charset="-122"/>
                <a:sym typeface="+mn-ea"/>
              </a:rPr>
              <a:t>二、安全隐患排查的形式</a:t>
            </a:r>
            <a:endParaRPr lang="zh-CN" altLang="en-US"/>
          </a:p>
        </p:txBody>
      </p:sp>
      <p:sp>
        <p:nvSpPr>
          <p:cNvPr id="2" name="文本框 1"/>
          <p:cNvSpPr txBox="1"/>
          <p:nvPr/>
        </p:nvSpPr>
        <p:spPr>
          <a:xfrm>
            <a:off x="1561465" y="1772285"/>
            <a:ext cx="10015220" cy="3930015"/>
          </a:xfrm>
          <a:prstGeom prst="rect">
            <a:avLst/>
          </a:prstGeom>
          <a:noFill/>
        </p:spPr>
        <p:txBody>
          <a:bodyPr wrap="square" rtlCol="0">
            <a:spAutoFit/>
          </a:bodyPr>
          <a:p>
            <a:pPr>
              <a:lnSpc>
                <a:spcPct val="21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安全隐患排查的形式要根据检查的对象，内容和生产管理模式来确定，可以采取多种多样的形式。</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1058545" y="567055"/>
            <a:ext cx="6245860" cy="852170"/>
            <a:chOff x="1667" y="893"/>
            <a:chExt cx="9836" cy="1342"/>
          </a:xfrm>
        </p:grpSpPr>
        <p:sp>
          <p:nvSpPr>
            <p:cNvPr id="219" name=" 219"/>
            <p:cNvSpPr/>
            <p:nvPr/>
          </p:nvSpPr>
          <p:spPr>
            <a:xfrm>
              <a:off x="1802" y="1037"/>
              <a:ext cx="9627" cy="119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67" y="893"/>
              <a:ext cx="9837" cy="1267"/>
            </a:xfrm>
            <a:prstGeom prst="rect">
              <a:avLst/>
            </a:prstGeom>
            <a:noFill/>
          </p:spPr>
          <p:txBody>
            <a:bodyPr wrap="squar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（一）岗位作业人员日常检查</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8" name="文本框 7"/>
          <p:cNvSpPr txBox="1"/>
          <p:nvPr/>
        </p:nvSpPr>
        <p:spPr>
          <a:xfrm>
            <a:off x="2798445" y="1798320"/>
            <a:ext cx="8857615" cy="4236720"/>
          </a:xfrm>
          <a:prstGeom prst="rect">
            <a:avLst/>
          </a:prstGeom>
          <a:noFill/>
        </p:spPr>
        <p:txBody>
          <a:bodyPr wrap="square" rtlCol="0">
            <a:spAutoFit/>
          </a:bodyPr>
          <a:p>
            <a:pPr>
              <a:lnSpc>
                <a:spcPct val="17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各岗位作业人员应在每天操作前对自己的岗位进行自检，确认安全无误后进行操作；以检查物的状况是否安全为主。检查内容主要有如下五项</a:t>
            </a: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a:t>
            </a:r>
            <a:endPar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2" descr="54N58PICjZB_1024"/>
          <p:cNvPicPr>
            <a:picLocks noChangeAspect="1"/>
          </p:cNvPicPr>
          <p:nvPr/>
        </p:nvPicPr>
        <p:blipFill>
          <a:blip r:embed="rId1"/>
          <a:srcRect t="6040" b="7898"/>
          <a:stretch>
            <a:fillRect/>
          </a:stretch>
        </p:blipFill>
        <p:spPr>
          <a:xfrm>
            <a:off x="297815" y="2035810"/>
            <a:ext cx="2324100" cy="3999230"/>
          </a:xfrm>
          <a:prstGeom prst="rect">
            <a:avLst/>
          </a:prstGeom>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1330960" y="540385"/>
            <a:ext cx="11008360" cy="5438775"/>
            <a:chOff x="2096" y="851"/>
            <a:chExt cx="17336" cy="8565"/>
          </a:xfrm>
        </p:grpSpPr>
        <p:sp>
          <p:nvSpPr>
            <p:cNvPr id="2" name="文本框 1"/>
            <p:cNvSpPr txBox="1"/>
            <p:nvPr/>
          </p:nvSpPr>
          <p:spPr>
            <a:xfrm>
              <a:off x="2096" y="851"/>
              <a:ext cx="16469" cy="2016"/>
            </a:xfrm>
            <a:prstGeom prst="rect">
              <a:avLst/>
            </a:prstGeom>
            <a:noFill/>
          </p:spPr>
          <p:txBody>
            <a:bodyPr wrap="square" rtlCol="0">
              <a:spAutoFit/>
            </a:bodyPr>
            <a:p>
              <a:pPr>
                <a:lnSpc>
                  <a:spcPct val="13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、作业场所的安全性；</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2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注意周围环境的卫生、工序通道畅通，梯、架、台稳固，地面和工作台面平整等。</a:t>
              </a:r>
              <a:endParaRPr lang="zh-CN" altLang="en-US" sz="2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480" y="3128"/>
              <a:ext cx="9022" cy="6288"/>
            </a:xfrm>
            <a:prstGeom prst="rect">
              <a:avLst/>
            </a:prstGeom>
            <a:noFill/>
          </p:spPr>
          <p:txBody>
            <a:bodyPr wrap="square" rtlCol="0">
              <a:spAutoFit/>
            </a:bodyPr>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、使用材料的安全性；</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、工具的安全性；</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4</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、设备的安全性；</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5</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、其他防护的安全性；</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descr="2037061_092746174319_2"/>
            <p:cNvPicPr>
              <a:picLocks noChangeAspect="1"/>
            </p:cNvPicPr>
            <p:nvPr/>
          </p:nvPicPr>
          <p:blipFill>
            <a:blip r:embed="rId1"/>
            <a:srcRect l="5290" t="12460" r="6332" b="15115"/>
            <a:stretch>
              <a:fillRect/>
            </a:stretch>
          </p:blipFill>
          <p:spPr>
            <a:xfrm>
              <a:off x="10354" y="4330"/>
              <a:ext cx="9079" cy="3785"/>
            </a:xfrm>
            <a:prstGeom prst="rect">
              <a:avLst/>
            </a:prstGeom>
          </p:spPr>
        </p:pic>
      </p:gr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人"/>
          <p:cNvSpPr/>
          <p:nvPr/>
        </p:nvSpPr>
        <p:spPr bwMode="auto">
          <a:xfrm flipH="1">
            <a:off x="7042785" y="3085465"/>
            <a:ext cx="4671695" cy="3423285"/>
          </a:xfrm>
          <a:custGeom>
            <a:avLst/>
            <a:gdLst>
              <a:gd name="T0" fmla="*/ 2147483646 w 5545"/>
              <a:gd name="T1" fmla="*/ 610655763 h 4623"/>
              <a:gd name="T2" fmla="*/ 2147483646 w 5545"/>
              <a:gd name="T3" fmla="*/ 2147483646 h 4623"/>
              <a:gd name="T4" fmla="*/ 2147483646 w 5545"/>
              <a:gd name="T5" fmla="*/ 2147483646 h 4623"/>
              <a:gd name="T6" fmla="*/ 2147483646 w 5545"/>
              <a:gd name="T7" fmla="*/ 2147483646 h 4623"/>
              <a:gd name="T8" fmla="*/ 2147483646 w 5545"/>
              <a:gd name="T9" fmla="*/ 2147483646 h 4623"/>
              <a:gd name="T10" fmla="*/ 2147483646 w 5545"/>
              <a:gd name="T11" fmla="*/ 2147483646 h 4623"/>
              <a:gd name="T12" fmla="*/ 2147483646 w 5545"/>
              <a:gd name="T13" fmla="*/ 2147483646 h 4623"/>
              <a:gd name="T14" fmla="*/ 2147483646 w 5545"/>
              <a:gd name="T15" fmla="*/ 2147483646 h 4623"/>
              <a:gd name="T16" fmla="*/ 2147483646 w 5545"/>
              <a:gd name="T17" fmla="*/ 2147483646 h 4623"/>
              <a:gd name="T18" fmla="*/ 2147483646 w 5545"/>
              <a:gd name="T19" fmla="*/ 2147483646 h 4623"/>
              <a:gd name="T20" fmla="*/ 2147483646 w 5545"/>
              <a:gd name="T21" fmla="*/ 2147483646 h 4623"/>
              <a:gd name="T22" fmla="*/ 2147483646 w 5545"/>
              <a:gd name="T23" fmla="*/ 2147483646 h 4623"/>
              <a:gd name="T24" fmla="*/ 2147483646 w 5545"/>
              <a:gd name="T25" fmla="*/ 2147483646 h 4623"/>
              <a:gd name="T26" fmla="*/ 2147483646 w 5545"/>
              <a:gd name="T27" fmla="*/ 2147483646 h 4623"/>
              <a:gd name="T28" fmla="*/ 2147483646 w 5545"/>
              <a:gd name="T29" fmla="*/ 2147483646 h 4623"/>
              <a:gd name="T30" fmla="*/ 2147483646 w 5545"/>
              <a:gd name="T31" fmla="*/ 2147483646 h 4623"/>
              <a:gd name="T32" fmla="*/ 2147483646 w 5545"/>
              <a:gd name="T33" fmla="*/ 2147483646 h 4623"/>
              <a:gd name="T34" fmla="*/ 2147483646 w 5545"/>
              <a:gd name="T35" fmla="*/ 1139740831 h 4623"/>
              <a:gd name="T36" fmla="*/ 2147483646 w 5545"/>
              <a:gd name="T37" fmla="*/ 0 h 4623"/>
              <a:gd name="T38" fmla="*/ 2147483646 w 5545"/>
              <a:gd name="T39" fmla="*/ 2147483646 h 4623"/>
              <a:gd name="T40" fmla="*/ 2147483646 w 5545"/>
              <a:gd name="T41" fmla="*/ 2147483646 h 4623"/>
              <a:gd name="T42" fmla="*/ 2147483646 w 5545"/>
              <a:gd name="T43" fmla="*/ 2147483646 h 4623"/>
              <a:gd name="T44" fmla="*/ 2147483646 w 5545"/>
              <a:gd name="T45" fmla="*/ 2147483646 h 4623"/>
              <a:gd name="T46" fmla="*/ 2147483646 w 5545"/>
              <a:gd name="T47" fmla="*/ 2147483646 h 4623"/>
              <a:gd name="T48" fmla="*/ 2147483646 w 5545"/>
              <a:gd name="T49" fmla="*/ 2147483646 h 4623"/>
              <a:gd name="T50" fmla="*/ 2147483646 w 5545"/>
              <a:gd name="T51" fmla="*/ 2147483646 h 4623"/>
              <a:gd name="T52" fmla="*/ 2147483646 w 5545"/>
              <a:gd name="T53" fmla="*/ 2147483646 h 4623"/>
              <a:gd name="T54" fmla="*/ 2147483646 w 5545"/>
              <a:gd name="T55" fmla="*/ 2147483646 h 4623"/>
              <a:gd name="T56" fmla="*/ 2147483646 w 5545"/>
              <a:gd name="T57" fmla="*/ 2147483646 h 4623"/>
              <a:gd name="T58" fmla="*/ 2147483646 w 5545"/>
              <a:gd name="T59" fmla="*/ 2147483646 h 4623"/>
              <a:gd name="T60" fmla="*/ 2147483646 w 5545"/>
              <a:gd name="T61" fmla="*/ 2147483646 h 4623"/>
              <a:gd name="T62" fmla="*/ 486631477 w 5545"/>
              <a:gd name="T63" fmla="*/ 2147483646 h 4623"/>
              <a:gd name="T64" fmla="*/ 81085664 w 5545"/>
              <a:gd name="T65" fmla="*/ 2147483646 h 4623"/>
              <a:gd name="T66" fmla="*/ 1905805975 w 5545"/>
              <a:gd name="T67" fmla="*/ 2147483646 h 4623"/>
              <a:gd name="T68" fmla="*/ 2147483646 w 5545"/>
              <a:gd name="T69" fmla="*/ 2147483646 h 4623"/>
              <a:gd name="T70" fmla="*/ 2147483646 w 5545"/>
              <a:gd name="T71" fmla="*/ 2147483646 h 4623"/>
              <a:gd name="T72" fmla="*/ 2147483646 w 5545"/>
              <a:gd name="T73" fmla="*/ 2147483646 h 4623"/>
              <a:gd name="T74" fmla="*/ 2147483646 w 5545"/>
              <a:gd name="T75" fmla="*/ 2147483646 h 4623"/>
              <a:gd name="T76" fmla="*/ 2147483646 w 5545"/>
              <a:gd name="T77" fmla="*/ 2147483646 h 4623"/>
              <a:gd name="T78" fmla="*/ 2147483646 w 5545"/>
              <a:gd name="T79" fmla="*/ 2147483646 h 4623"/>
              <a:gd name="T80" fmla="*/ 2147483646 w 5545"/>
              <a:gd name="T81" fmla="*/ 2147483646 h 4623"/>
              <a:gd name="T82" fmla="*/ 2147483646 w 5545"/>
              <a:gd name="T83" fmla="*/ 2147483646 h 4623"/>
              <a:gd name="T84" fmla="*/ 2147483646 w 5545"/>
              <a:gd name="T85" fmla="*/ 2147483646 h 4623"/>
              <a:gd name="T86" fmla="*/ 2147483646 w 5545"/>
              <a:gd name="T87" fmla="*/ 2147483646 h 4623"/>
              <a:gd name="T88" fmla="*/ 2147483646 w 5545"/>
              <a:gd name="T89" fmla="*/ 2147483646 h 4623"/>
              <a:gd name="T90" fmla="*/ 2147483646 w 5545"/>
              <a:gd name="T91" fmla="*/ 2147483646 h 4623"/>
              <a:gd name="T92" fmla="*/ 2147483646 w 5545"/>
              <a:gd name="T93" fmla="*/ 2147483646 h 4623"/>
              <a:gd name="T94" fmla="*/ 2147483646 w 5545"/>
              <a:gd name="T95" fmla="*/ 2147483646 h 4623"/>
              <a:gd name="T96" fmla="*/ 2147483646 w 5545"/>
              <a:gd name="T97" fmla="*/ 2147483646 h 4623"/>
              <a:gd name="T98" fmla="*/ 2147483646 w 5545"/>
              <a:gd name="T99" fmla="*/ 2147483646 h 4623"/>
              <a:gd name="T100" fmla="*/ 2147483646 w 5545"/>
              <a:gd name="T101" fmla="*/ 2147483646 h 4623"/>
              <a:gd name="T102" fmla="*/ 2147483646 w 5545"/>
              <a:gd name="T103" fmla="*/ 2147483646 h 4623"/>
              <a:gd name="T104" fmla="*/ 2147483646 w 5545"/>
              <a:gd name="T105" fmla="*/ 2147483646 h 4623"/>
              <a:gd name="T106" fmla="*/ 2147483646 w 5545"/>
              <a:gd name="T107" fmla="*/ 2147483646 h 4623"/>
              <a:gd name="T108" fmla="*/ 2147483646 w 5545"/>
              <a:gd name="T109" fmla="*/ 2147483646 h 4623"/>
              <a:gd name="T110" fmla="*/ 2147483646 w 5545"/>
              <a:gd name="T111" fmla="*/ 2147483646 h 4623"/>
              <a:gd name="T112" fmla="*/ 2147483646 w 5545"/>
              <a:gd name="T113" fmla="*/ 2147483646 h 4623"/>
              <a:gd name="T114" fmla="*/ 2147483646 w 5545"/>
              <a:gd name="T115" fmla="*/ 2147483646 h 4623"/>
              <a:gd name="T116" fmla="*/ 2147483646 w 5545"/>
              <a:gd name="T117" fmla="*/ 2147483646 h 4623"/>
              <a:gd name="T118" fmla="*/ 2147483646 w 5545"/>
              <a:gd name="T119" fmla="*/ 2147483646 h 4623"/>
              <a:gd name="T120" fmla="*/ 2147483646 w 5545"/>
              <a:gd name="T121" fmla="*/ 2147483646 h 46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545" h="4623">
                <a:moveTo>
                  <a:pt x="3003" y="0"/>
                </a:moveTo>
                <a:lnTo>
                  <a:pt x="3003" y="0"/>
                </a:lnTo>
                <a:lnTo>
                  <a:pt x="2979" y="1"/>
                </a:lnTo>
                <a:lnTo>
                  <a:pt x="2955" y="2"/>
                </a:lnTo>
                <a:lnTo>
                  <a:pt x="2932" y="5"/>
                </a:lnTo>
                <a:lnTo>
                  <a:pt x="2909" y="9"/>
                </a:lnTo>
                <a:lnTo>
                  <a:pt x="2886" y="15"/>
                </a:lnTo>
                <a:lnTo>
                  <a:pt x="2865" y="20"/>
                </a:lnTo>
                <a:lnTo>
                  <a:pt x="2843" y="28"/>
                </a:lnTo>
                <a:lnTo>
                  <a:pt x="2821" y="36"/>
                </a:lnTo>
                <a:lnTo>
                  <a:pt x="2801" y="45"/>
                </a:lnTo>
                <a:lnTo>
                  <a:pt x="2782" y="56"/>
                </a:lnTo>
                <a:lnTo>
                  <a:pt x="2762" y="66"/>
                </a:lnTo>
                <a:lnTo>
                  <a:pt x="2743" y="78"/>
                </a:lnTo>
                <a:lnTo>
                  <a:pt x="2724" y="91"/>
                </a:lnTo>
                <a:lnTo>
                  <a:pt x="2707" y="105"/>
                </a:lnTo>
                <a:lnTo>
                  <a:pt x="2690" y="120"/>
                </a:lnTo>
                <a:lnTo>
                  <a:pt x="2675" y="135"/>
                </a:lnTo>
                <a:lnTo>
                  <a:pt x="2659" y="152"/>
                </a:lnTo>
                <a:lnTo>
                  <a:pt x="2644" y="168"/>
                </a:lnTo>
                <a:lnTo>
                  <a:pt x="2630" y="186"/>
                </a:lnTo>
                <a:lnTo>
                  <a:pt x="2618" y="205"/>
                </a:lnTo>
                <a:lnTo>
                  <a:pt x="2606" y="223"/>
                </a:lnTo>
                <a:lnTo>
                  <a:pt x="2594" y="242"/>
                </a:lnTo>
                <a:lnTo>
                  <a:pt x="2584" y="263"/>
                </a:lnTo>
                <a:lnTo>
                  <a:pt x="2574" y="283"/>
                </a:lnTo>
                <a:lnTo>
                  <a:pt x="2567" y="304"/>
                </a:lnTo>
                <a:lnTo>
                  <a:pt x="2559" y="325"/>
                </a:lnTo>
                <a:lnTo>
                  <a:pt x="2553" y="348"/>
                </a:lnTo>
                <a:lnTo>
                  <a:pt x="2547" y="370"/>
                </a:lnTo>
                <a:lnTo>
                  <a:pt x="2543" y="393"/>
                </a:lnTo>
                <a:lnTo>
                  <a:pt x="2541" y="416"/>
                </a:lnTo>
                <a:lnTo>
                  <a:pt x="2539" y="440"/>
                </a:lnTo>
                <a:lnTo>
                  <a:pt x="2538" y="464"/>
                </a:lnTo>
                <a:lnTo>
                  <a:pt x="2539" y="487"/>
                </a:lnTo>
                <a:lnTo>
                  <a:pt x="2541" y="511"/>
                </a:lnTo>
                <a:lnTo>
                  <a:pt x="2543" y="534"/>
                </a:lnTo>
                <a:lnTo>
                  <a:pt x="2547" y="558"/>
                </a:lnTo>
                <a:lnTo>
                  <a:pt x="2553" y="579"/>
                </a:lnTo>
                <a:lnTo>
                  <a:pt x="2559" y="602"/>
                </a:lnTo>
                <a:lnTo>
                  <a:pt x="2567" y="623"/>
                </a:lnTo>
                <a:lnTo>
                  <a:pt x="2574" y="644"/>
                </a:lnTo>
                <a:lnTo>
                  <a:pt x="2584" y="664"/>
                </a:lnTo>
                <a:lnTo>
                  <a:pt x="2594" y="685"/>
                </a:lnTo>
                <a:lnTo>
                  <a:pt x="2606" y="704"/>
                </a:lnTo>
                <a:lnTo>
                  <a:pt x="2618" y="723"/>
                </a:lnTo>
                <a:lnTo>
                  <a:pt x="2630" y="741"/>
                </a:lnTo>
                <a:lnTo>
                  <a:pt x="2644" y="759"/>
                </a:lnTo>
                <a:lnTo>
                  <a:pt x="2659" y="776"/>
                </a:lnTo>
                <a:lnTo>
                  <a:pt x="2674" y="792"/>
                </a:lnTo>
                <a:lnTo>
                  <a:pt x="2690" y="807"/>
                </a:lnTo>
                <a:lnTo>
                  <a:pt x="2707" y="822"/>
                </a:lnTo>
                <a:lnTo>
                  <a:pt x="2724" y="836"/>
                </a:lnTo>
                <a:lnTo>
                  <a:pt x="2743" y="849"/>
                </a:lnTo>
                <a:lnTo>
                  <a:pt x="2762" y="861"/>
                </a:lnTo>
                <a:lnTo>
                  <a:pt x="2782" y="872"/>
                </a:lnTo>
                <a:lnTo>
                  <a:pt x="2801" y="882"/>
                </a:lnTo>
                <a:lnTo>
                  <a:pt x="2821" y="891"/>
                </a:lnTo>
                <a:lnTo>
                  <a:pt x="2843" y="900"/>
                </a:lnTo>
                <a:lnTo>
                  <a:pt x="2865" y="907"/>
                </a:lnTo>
                <a:lnTo>
                  <a:pt x="2886" y="914"/>
                </a:lnTo>
                <a:lnTo>
                  <a:pt x="2909" y="918"/>
                </a:lnTo>
                <a:lnTo>
                  <a:pt x="2932" y="922"/>
                </a:lnTo>
                <a:lnTo>
                  <a:pt x="2955" y="926"/>
                </a:lnTo>
                <a:lnTo>
                  <a:pt x="2979" y="928"/>
                </a:lnTo>
                <a:lnTo>
                  <a:pt x="3003" y="928"/>
                </a:lnTo>
                <a:lnTo>
                  <a:pt x="3027" y="928"/>
                </a:lnTo>
                <a:lnTo>
                  <a:pt x="3050" y="926"/>
                </a:lnTo>
                <a:lnTo>
                  <a:pt x="3073" y="922"/>
                </a:lnTo>
                <a:lnTo>
                  <a:pt x="3096" y="918"/>
                </a:lnTo>
                <a:lnTo>
                  <a:pt x="3118" y="914"/>
                </a:lnTo>
                <a:lnTo>
                  <a:pt x="3140" y="907"/>
                </a:lnTo>
                <a:lnTo>
                  <a:pt x="3161" y="900"/>
                </a:lnTo>
                <a:lnTo>
                  <a:pt x="3183" y="891"/>
                </a:lnTo>
                <a:lnTo>
                  <a:pt x="3204" y="882"/>
                </a:lnTo>
                <a:lnTo>
                  <a:pt x="3224" y="872"/>
                </a:lnTo>
                <a:lnTo>
                  <a:pt x="3243" y="861"/>
                </a:lnTo>
                <a:lnTo>
                  <a:pt x="3262" y="849"/>
                </a:lnTo>
                <a:lnTo>
                  <a:pt x="3280" y="836"/>
                </a:lnTo>
                <a:lnTo>
                  <a:pt x="3297" y="822"/>
                </a:lnTo>
                <a:lnTo>
                  <a:pt x="3315" y="807"/>
                </a:lnTo>
                <a:lnTo>
                  <a:pt x="3331" y="792"/>
                </a:lnTo>
                <a:lnTo>
                  <a:pt x="3346" y="776"/>
                </a:lnTo>
                <a:lnTo>
                  <a:pt x="3360" y="759"/>
                </a:lnTo>
                <a:lnTo>
                  <a:pt x="3374" y="741"/>
                </a:lnTo>
                <a:lnTo>
                  <a:pt x="3387" y="723"/>
                </a:lnTo>
                <a:lnTo>
                  <a:pt x="3399" y="704"/>
                </a:lnTo>
                <a:lnTo>
                  <a:pt x="3411" y="685"/>
                </a:lnTo>
                <a:lnTo>
                  <a:pt x="3421" y="664"/>
                </a:lnTo>
                <a:lnTo>
                  <a:pt x="3430" y="644"/>
                </a:lnTo>
                <a:lnTo>
                  <a:pt x="3439" y="623"/>
                </a:lnTo>
                <a:lnTo>
                  <a:pt x="3445" y="602"/>
                </a:lnTo>
                <a:lnTo>
                  <a:pt x="3452" y="579"/>
                </a:lnTo>
                <a:lnTo>
                  <a:pt x="3457" y="558"/>
                </a:lnTo>
                <a:lnTo>
                  <a:pt x="3462" y="534"/>
                </a:lnTo>
                <a:lnTo>
                  <a:pt x="3465" y="511"/>
                </a:lnTo>
                <a:lnTo>
                  <a:pt x="3466" y="487"/>
                </a:lnTo>
                <a:lnTo>
                  <a:pt x="3467" y="464"/>
                </a:lnTo>
                <a:lnTo>
                  <a:pt x="3466" y="440"/>
                </a:lnTo>
                <a:lnTo>
                  <a:pt x="3465" y="416"/>
                </a:lnTo>
                <a:lnTo>
                  <a:pt x="3462" y="393"/>
                </a:lnTo>
                <a:lnTo>
                  <a:pt x="3457" y="370"/>
                </a:lnTo>
                <a:lnTo>
                  <a:pt x="3452" y="348"/>
                </a:lnTo>
                <a:lnTo>
                  <a:pt x="3445" y="325"/>
                </a:lnTo>
                <a:lnTo>
                  <a:pt x="3439" y="304"/>
                </a:lnTo>
                <a:lnTo>
                  <a:pt x="3430" y="283"/>
                </a:lnTo>
                <a:lnTo>
                  <a:pt x="3421" y="263"/>
                </a:lnTo>
                <a:lnTo>
                  <a:pt x="3411" y="242"/>
                </a:lnTo>
                <a:lnTo>
                  <a:pt x="3399" y="223"/>
                </a:lnTo>
                <a:lnTo>
                  <a:pt x="3387" y="205"/>
                </a:lnTo>
                <a:lnTo>
                  <a:pt x="3374" y="186"/>
                </a:lnTo>
                <a:lnTo>
                  <a:pt x="3360" y="169"/>
                </a:lnTo>
                <a:lnTo>
                  <a:pt x="3346" y="152"/>
                </a:lnTo>
                <a:lnTo>
                  <a:pt x="3331" y="135"/>
                </a:lnTo>
                <a:lnTo>
                  <a:pt x="3315" y="120"/>
                </a:lnTo>
                <a:lnTo>
                  <a:pt x="3297" y="105"/>
                </a:lnTo>
                <a:lnTo>
                  <a:pt x="3280" y="92"/>
                </a:lnTo>
                <a:lnTo>
                  <a:pt x="3262" y="79"/>
                </a:lnTo>
                <a:lnTo>
                  <a:pt x="3243" y="66"/>
                </a:lnTo>
                <a:lnTo>
                  <a:pt x="3224" y="56"/>
                </a:lnTo>
                <a:lnTo>
                  <a:pt x="3204" y="45"/>
                </a:lnTo>
                <a:lnTo>
                  <a:pt x="3183" y="36"/>
                </a:lnTo>
                <a:lnTo>
                  <a:pt x="3161" y="28"/>
                </a:lnTo>
                <a:lnTo>
                  <a:pt x="3140" y="20"/>
                </a:lnTo>
                <a:lnTo>
                  <a:pt x="3118" y="15"/>
                </a:lnTo>
                <a:lnTo>
                  <a:pt x="3096" y="9"/>
                </a:lnTo>
                <a:lnTo>
                  <a:pt x="3073" y="5"/>
                </a:lnTo>
                <a:lnTo>
                  <a:pt x="3050" y="2"/>
                </a:lnTo>
                <a:lnTo>
                  <a:pt x="3027" y="1"/>
                </a:lnTo>
                <a:lnTo>
                  <a:pt x="3003" y="0"/>
                </a:lnTo>
                <a:close/>
                <a:moveTo>
                  <a:pt x="886" y="189"/>
                </a:moveTo>
                <a:lnTo>
                  <a:pt x="886" y="189"/>
                </a:lnTo>
                <a:lnTo>
                  <a:pt x="864" y="191"/>
                </a:lnTo>
                <a:lnTo>
                  <a:pt x="842" y="194"/>
                </a:lnTo>
                <a:lnTo>
                  <a:pt x="820" y="198"/>
                </a:lnTo>
                <a:lnTo>
                  <a:pt x="800" y="205"/>
                </a:lnTo>
                <a:lnTo>
                  <a:pt x="779" y="212"/>
                </a:lnTo>
                <a:lnTo>
                  <a:pt x="760" y="222"/>
                </a:lnTo>
                <a:lnTo>
                  <a:pt x="741" y="233"/>
                </a:lnTo>
                <a:lnTo>
                  <a:pt x="723" y="246"/>
                </a:lnTo>
                <a:lnTo>
                  <a:pt x="707" y="260"/>
                </a:lnTo>
                <a:lnTo>
                  <a:pt x="691" y="275"/>
                </a:lnTo>
                <a:lnTo>
                  <a:pt x="677" y="291"/>
                </a:lnTo>
                <a:lnTo>
                  <a:pt x="664" y="308"/>
                </a:lnTo>
                <a:lnTo>
                  <a:pt x="653" y="328"/>
                </a:lnTo>
                <a:lnTo>
                  <a:pt x="642" y="347"/>
                </a:lnTo>
                <a:lnTo>
                  <a:pt x="635" y="368"/>
                </a:lnTo>
                <a:lnTo>
                  <a:pt x="627" y="389"/>
                </a:lnTo>
                <a:lnTo>
                  <a:pt x="420" y="1151"/>
                </a:lnTo>
                <a:lnTo>
                  <a:pt x="267" y="1029"/>
                </a:lnTo>
                <a:lnTo>
                  <a:pt x="259" y="1024"/>
                </a:lnTo>
                <a:lnTo>
                  <a:pt x="251" y="1018"/>
                </a:lnTo>
                <a:lnTo>
                  <a:pt x="241" y="1014"/>
                </a:lnTo>
                <a:lnTo>
                  <a:pt x="232" y="1012"/>
                </a:lnTo>
                <a:lnTo>
                  <a:pt x="223" y="1009"/>
                </a:lnTo>
                <a:lnTo>
                  <a:pt x="213" y="1008"/>
                </a:lnTo>
                <a:lnTo>
                  <a:pt x="202" y="1008"/>
                </a:lnTo>
                <a:lnTo>
                  <a:pt x="192" y="1009"/>
                </a:lnTo>
                <a:lnTo>
                  <a:pt x="178" y="1012"/>
                </a:lnTo>
                <a:lnTo>
                  <a:pt x="164" y="1016"/>
                </a:lnTo>
                <a:lnTo>
                  <a:pt x="151" y="1024"/>
                </a:lnTo>
                <a:lnTo>
                  <a:pt x="141" y="1032"/>
                </a:lnTo>
                <a:lnTo>
                  <a:pt x="130" y="1043"/>
                </a:lnTo>
                <a:lnTo>
                  <a:pt x="121" y="1054"/>
                </a:lnTo>
                <a:lnTo>
                  <a:pt x="115" y="1067"/>
                </a:lnTo>
                <a:lnTo>
                  <a:pt x="109" y="1081"/>
                </a:lnTo>
                <a:lnTo>
                  <a:pt x="107" y="1096"/>
                </a:lnTo>
                <a:lnTo>
                  <a:pt x="106" y="1110"/>
                </a:lnTo>
                <a:lnTo>
                  <a:pt x="107" y="1124"/>
                </a:lnTo>
                <a:lnTo>
                  <a:pt x="110" y="1138"/>
                </a:lnTo>
                <a:lnTo>
                  <a:pt x="116" y="1151"/>
                </a:lnTo>
                <a:lnTo>
                  <a:pt x="123" y="1163"/>
                </a:lnTo>
                <a:lnTo>
                  <a:pt x="132" y="1175"/>
                </a:lnTo>
                <a:lnTo>
                  <a:pt x="143" y="1185"/>
                </a:lnTo>
                <a:lnTo>
                  <a:pt x="368" y="1365"/>
                </a:lnTo>
                <a:lnTo>
                  <a:pt x="368" y="1378"/>
                </a:lnTo>
                <a:lnTo>
                  <a:pt x="369" y="1392"/>
                </a:lnTo>
                <a:lnTo>
                  <a:pt x="370" y="1405"/>
                </a:lnTo>
                <a:lnTo>
                  <a:pt x="373" y="1418"/>
                </a:lnTo>
                <a:lnTo>
                  <a:pt x="376" y="1431"/>
                </a:lnTo>
                <a:lnTo>
                  <a:pt x="379" y="1444"/>
                </a:lnTo>
                <a:lnTo>
                  <a:pt x="388" y="1468"/>
                </a:lnTo>
                <a:lnTo>
                  <a:pt x="392" y="1480"/>
                </a:lnTo>
                <a:lnTo>
                  <a:pt x="398" y="1492"/>
                </a:lnTo>
                <a:lnTo>
                  <a:pt x="405" y="1504"/>
                </a:lnTo>
                <a:lnTo>
                  <a:pt x="411" y="1516"/>
                </a:lnTo>
                <a:lnTo>
                  <a:pt x="419" y="1527"/>
                </a:lnTo>
                <a:lnTo>
                  <a:pt x="428" y="1538"/>
                </a:lnTo>
                <a:lnTo>
                  <a:pt x="436" y="1547"/>
                </a:lnTo>
                <a:lnTo>
                  <a:pt x="445" y="1558"/>
                </a:lnTo>
                <a:lnTo>
                  <a:pt x="459" y="1571"/>
                </a:lnTo>
                <a:lnTo>
                  <a:pt x="474" y="1584"/>
                </a:lnTo>
                <a:lnTo>
                  <a:pt x="489" y="1595"/>
                </a:lnTo>
                <a:lnTo>
                  <a:pt x="505" y="1606"/>
                </a:lnTo>
                <a:lnTo>
                  <a:pt x="381" y="1728"/>
                </a:lnTo>
                <a:lnTo>
                  <a:pt x="371" y="1738"/>
                </a:lnTo>
                <a:lnTo>
                  <a:pt x="362" y="1749"/>
                </a:lnTo>
                <a:lnTo>
                  <a:pt x="353" y="1760"/>
                </a:lnTo>
                <a:lnTo>
                  <a:pt x="346" y="1772"/>
                </a:lnTo>
                <a:lnTo>
                  <a:pt x="338" y="1784"/>
                </a:lnTo>
                <a:lnTo>
                  <a:pt x="332" y="1795"/>
                </a:lnTo>
                <a:lnTo>
                  <a:pt x="325" y="1808"/>
                </a:lnTo>
                <a:lnTo>
                  <a:pt x="320" y="1821"/>
                </a:lnTo>
                <a:lnTo>
                  <a:pt x="314" y="1834"/>
                </a:lnTo>
                <a:lnTo>
                  <a:pt x="310" y="1847"/>
                </a:lnTo>
                <a:lnTo>
                  <a:pt x="307" y="1861"/>
                </a:lnTo>
                <a:lnTo>
                  <a:pt x="303" y="1874"/>
                </a:lnTo>
                <a:lnTo>
                  <a:pt x="301" y="1888"/>
                </a:lnTo>
                <a:lnTo>
                  <a:pt x="299" y="1902"/>
                </a:lnTo>
                <a:lnTo>
                  <a:pt x="298" y="1916"/>
                </a:lnTo>
                <a:lnTo>
                  <a:pt x="298" y="1930"/>
                </a:lnTo>
                <a:lnTo>
                  <a:pt x="307" y="3113"/>
                </a:lnTo>
                <a:lnTo>
                  <a:pt x="12" y="4239"/>
                </a:lnTo>
                <a:lnTo>
                  <a:pt x="8" y="4257"/>
                </a:lnTo>
                <a:lnTo>
                  <a:pt x="3" y="4277"/>
                </a:lnTo>
                <a:lnTo>
                  <a:pt x="1" y="4295"/>
                </a:lnTo>
                <a:lnTo>
                  <a:pt x="0" y="4315"/>
                </a:lnTo>
                <a:lnTo>
                  <a:pt x="0" y="4334"/>
                </a:lnTo>
                <a:lnTo>
                  <a:pt x="2" y="4352"/>
                </a:lnTo>
                <a:lnTo>
                  <a:pt x="5" y="4371"/>
                </a:lnTo>
                <a:lnTo>
                  <a:pt x="9" y="4389"/>
                </a:lnTo>
                <a:lnTo>
                  <a:pt x="14" y="4407"/>
                </a:lnTo>
                <a:lnTo>
                  <a:pt x="21" y="4426"/>
                </a:lnTo>
                <a:lnTo>
                  <a:pt x="28" y="4443"/>
                </a:lnTo>
                <a:lnTo>
                  <a:pt x="37" y="4459"/>
                </a:lnTo>
                <a:lnTo>
                  <a:pt x="47" y="4475"/>
                </a:lnTo>
                <a:lnTo>
                  <a:pt x="57" y="4492"/>
                </a:lnTo>
                <a:lnTo>
                  <a:pt x="69" y="4507"/>
                </a:lnTo>
                <a:lnTo>
                  <a:pt x="82" y="4521"/>
                </a:lnTo>
                <a:lnTo>
                  <a:pt x="97" y="4535"/>
                </a:lnTo>
                <a:lnTo>
                  <a:pt x="111" y="4547"/>
                </a:lnTo>
                <a:lnTo>
                  <a:pt x="128" y="4557"/>
                </a:lnTo>
                <a:lnTo>
                  <a:pt x="144" y="4568"/>
                </a:lnTo>
                <a:lnTo>
                  <a:pt x="160" y="4577"/>
                </a:lnTo>
                <a:lnTo>
                  <a:pt x="177" y="4584"/>
                </a:lnTo>
                <a:lnTo>
                  <a:pt x="196" y="4591"/>
                </a:lnTo>
                <a:lnTo>
                  <a:pt x="214" y="4596"/>
                </a:lnTo>
                <a:lnTo>
                  <a:pt x="232" y="4601"/>
                </a:lnTo>
                <a:lnTo>
                  <a:pt x="251" y="4604"/>
                </a:lnTo>
                <a:lnTo>
                  <a:pt x="270" y="4606"/>
                </a:lnTo>
                <a:lnTo>
                  <a:pt x="288" y="4606"/>
                </a:lnTo>
                <a:lnTo>
                  <a:pt x="308" y="4606"/>
                </a:lnTo>
                <a:lnTo>
                  <a:pt x="327" y="4604"/>
                </a:lnTo>
                <a:lnTo>
                  <a:pt x="346" y="4601"/>
                </a:lnTo>
                <a:lnTo>
                  <a:pt x="365" y="4595"/>
                </a:lnTo>
                <a:lnTo>
                  <a:pt x="383" y="4590"/>
                </a:lnTo>
                <a:lnTo>
                  <a:pt x="401" y="4582"/>
                </a:lnTo>
                <a:lnTo>
                  <a:pt x="418" y="4574"/>
                </a:lnTo>
                <a:lnTo>
                  <a:pt x="435" y="4564"/>
                </a:lnTo>
                <a:lnTo>
                  <a:pt x="450" y="4554"/>
                </a:lnTo>
                <a:lnTo>
                  <a:pt x="465" y="4542"/>
                </a:lnTo>
                <a:lnTo>
                  <a:pt x="479" y="4531"/>
                </a:lnTo>
                <a:lnTo>
                  <a:pt x="493" y="4518"/>
                </a:lnTo>
                <a:lnTo>
                  <a:pt x="505" y="4502"/>
                </a:lnTo>
                <a:lnTo>
                  <a:pt x="517" y="4488"/>
                </a:lnTo>
                <a:lnTo>
                  <a:pt x="527" y="4472"/>
                </a:lnTo>
                <a:lnTo>
                  <a:pt x="537" y="4456"/>
                </a:lnTo>
                <a:lnTo>
                  <a:pt x="545" y="4439"/>
                </a:lnTo>
                <a:lnTo>
                  <a:pt x="553" y="4421"/>
                </a:lnTo>
                <a:lnTo>
                  <a:pt x="558" y="4403"/>
                </a:lnTo>
                <a:lnTo>
                  <a:pt x="564" y="4384"/>
                </a:lnTo>
                <a:lnTo>
                  <a:pt x="866" y="3226"/>
                </a:lnTo>
                <a:lnTo>
                  <a:pt x="870" y="3207"/>
                </a:lnTo>
                <a:lnTo>
                  <a:pt x="873" y="3189"/>
                </a:lnTo>
                <a:lnTo>
                  <a:pt x="876" y="3169"/>
                </a:lnTo>
                <a:lnTo>
                  <a:pt x="877" y="3151"/>
                </a:lnTo>
                <a:lnTo>
                  <a:pt x="870" y="2268"/>
                </a:lnTo>
                <a:lnTo>
                  <a:pt x="1550" y="3101"/>
                </a:lnTo>
                <a:lnTo>
                  <a:pt x="978" y="4206"/>
                </a:lnTo>
                <a:lnTo>
                  <a:pt x="972" y="4220"/>
                </a:lnTo>
                <a:lnTo>
                  <a:pt x="966" y="4233"/>
                </a:lnTo>
                <a:lnTo>
                  <a:pt x="961" y="4247"/>
                </a:lnTo>
                <a:lnTo>
                  <a:pt x="956" y="4260"/>
                </a:lnTo>
                <a:lnTo>
                  <a:pt x="953" y="4274"/>
                </a:lnTo>
                <a:lnTo>
                  <a:pt x="950" y="4288"/>
                </a:lnTo>
                <a:lnTo>
                  <a:pt x="948" y="4302"/>
                </a:lnTo>
                <a:lnTo>
                  <a:pt x="947" y="4316"/>
                </a:lnTo>
                <a:lnTo>
                  <a:pt x="946" y="4329"/>
                </a:lnTo>
                <a:lnTo>
                  <a:pt x="946" y="4343"/>
                </a:lnTo>
                <a:lnTo>
                  <a:pt x="947" y="4357"/>
                </a:lnTo>
                <a:lnTo>
                  <a:pt x="948" y="4371"/>
                </a:lnTo>
                <a:lnTo>
                  <a:pt x="950" y="4384"/>
                </a:lnTo>
                <a:lnTo>
                  <a:pt x="952" y="4398"/>
                </a:lnTo>
                <a:lnTo>
                  <a:pt x="955" y="4411"/>
                </a:lnTo>
                <a:lnTo>
                  <a:pt x="960" y="4425"/>
                </a:lnTo>
                <a:lnTo>
                  <a:pt x="964" y="4438"/>
                </a:lnTo>
                <a:lnTo>
                  <a:pt x="968" y="4450"/>
                </a:lnTo>
                <a:lnTo>
                  <a:pt x="975" y="4463"/>
                </a:lnTo>
                <a:lnTo>
                  <a:pt x="980" y="4474"/>
                </a:lnTo>
                <a:lnTo>
                  <a:pt x="988" y="4487"/>
                </a:lnTo>
                <a:lnTo>
                  <a:pt x="995" y="4498"/>
                </a:lnTo>
                <a:lnTo>
                  <a:pt x="1003" y="4510"/>
                </a:lnTo>
                <a:lnTo>
                  <a:pt x="1012" y="4521"/>
                </a:lnTo>
                <a:lnTo>
                  <a:pt x="1021" y="4532"/>
                </a:lnTo>
                <a:lnTo>
                  <a:pt x="1031" y="4541"/>
                </a:lnTo>
                <a:lnTo>
                  <a:pt x="1041" y="4551"/>
                </a:lnTo>
                <a:lnTo>
                  <a:pt x="1051" y="4560"/>
                </a:lnTo>
                <a:lnTo>
                  <a:pt x="1063" y="4568"/>
                </a:lnTo>
                <a:lnTo>
                  <a:pt x="1075" y="4577"/>
                </a:lnTo>
                <a:lnTo>
                  <a:pt x="1087" y="4584"/>
                </a:lnTo>
                <a:lnTo>
                  <a:pt x="1100" y="4592"/>
                </a:lnTo>
                <a:lnTo>
                  <a:pt x="1113" y="4597"/>
                </a:lnTo>
                <a:lnTo>
                  <a:pt x="1127" y="4604"/>
                </a:lnTo>
                <a:lnTo>
                  <a:pt x="1140" y="4608"/>
                </a:lnTo>
                <a:lnTo>
                  <a:pt x="1154" y="4613"/>
                </a:lnTo>
                <a:lnTo>
                  <a:pt x="1168" y="4616"/>
                </a:lnTo>
                <a:lnTo>
                  <a:pt x="1181" y="4619"/>
                </a:lnTo>
                <a:lnTo>
                  <a:pt x="1195" y="4621"/>
                </a:lnTo>
                <a:lnTo>
                  <a:pt x="1209" y="4622"/>
                </a:lnTo>
                <a:lnTo>
                  <a:pt x="1223" y="4623"/>
                </a:lnTo>
                <a:lnTo>
                  <a:pt x="1237" y="4623"/>
                </a:lnTo>
                <a:lnTo>
                  <a:pt x="1251" y="4622"/>
                </a:lnTo>
                <a:lnTo>
                  <a:pt x="1265" y="4621"/>
                </a:lnTo>
                <a:lnTo>
                  <a:pt x="1278" y="4619"/>
                </a:lnTo>
                <a:lnTo>
                  <a:pt x="1292" y="4616"/>
                </a:lnTo>
                <a:lnTo>
                  <a:pt x="1305" y="4613"/>
                </a:lnTo>
                <a:lnTo>
                  <a:pt x="1318" y="4609"/>
                </a:lnTo>
                <a:lnTo>
                  <a:pt x="1331" y="4604"/>
                </a:lnTo>
                <a:lnTo>
                  <a:pt x="1344" y="4600"/>
                </a:lnTo>
                <a:lnTo>
                  <a:pt x="1357" y="4593"/>
                </a:lnTo>
                <a:lnTo>
                  <a:pt x="1369" y="4587"/>
                </a:lnTo>
                <a:lnTo>
                  <a:pt x="1381" y="4580"/>
                </a:lnTo>
                <a:lnTo>
                  <a:pt x="1393" y="4573"/>
                </a:lnTo>
                <a:lnTo>
                  <a:pt x="1403" y="4565"/>
                </a:lnTo>
                <a:lnTo>
                  <a:pt x="1415" y="4556"/>
                </a:lnTo>
                <a:lnTo>
                  <a:pt x="1425" y="4547"/>
                </a:lnTo>
                <a:lnTo>
                  <a:pt x="1436" y="4537"/>
                </a:lnTo>
                <a:lnTo>
                  <a:pt x="1445" y="4526"/>
                </a:lnTo>
                <a:lnTo>
                  <a:pt x="1454" y="4515"/>
                </a:lnTo>
                <a:lnTo>
                  <a:pt x="1463" y="4505"/>
                </a:lnTo>
                <a:lnTo>
                  <a:pt x="1471" y="4493"/>
                </a:lnTo>
                <a:lnTo>
                  <a:pt x="1479" y="4480"/>
                </a:lnTo>
                <a:lnTo>
                  <a:pt x="1485" y="4467"/>
                </a:lnTo>
                <a:lnTo>
                  <a:pt x="2143" y="3195"/>
                </a:lnTo>
                <a:lnTo>
                  <a:pt x="2151" y="3176"/>
                </a:lnTo>
                <a:lnTo>
                  <a:pt x="2159" y="3157"/>
                </a:lnTo>
                <a:lnTo>
                  <a:pt x="2164" y="3136"/>
                </a:lnTo>
                <a:lnTo>
                  <a:pt x="2169" y="3116"/>
                </a:lnTo>
                <a:lnTo>
                  <a:pt x="2172" y="3096"/>
                </a:lnTo>
                <a:lnTo>
                  <a:pt x="2174" y="3076"/>
                </a:lnTo>
                <a:lnTo>
                  <a:pt x="2174" y="3055"/>
                </a:lnTo>
                <a:lnTo>
                  <a:pt x="2172" y="3035"/>
                </a:lnTo>
                <a:lnTo>
                  <a:pt x="2170" y="3014"/>
                </a:lnTo>
                <a:lnTo>
                  <a:pt x="2165" y="2995"/>
                </a:lnTo>
                <a:lnTo>
                  <a:pt x="2159" y="2975"/>
                </a:lnTo>
                <a:lnTo>
                  <a:pt x="2152" y="2956"/>
                </a:lnTo>
                <a:lnTo>
                  <a:pt x="2144" y="2936"/>
                </a:lnTo>
                <a:lnTo>
                  <a:pt x="2133" y="2919"/>
                </a:lnTo>
                <a:lnTo>
                  <a:pt x="2122" y="2901"/>
                </a:lnTo>
                <a:lnTo>
                  <a:pt x="2109" y="2885"/>
                </a:lnTo>
                <a:lnTo>
                  <a:pt x="1988" y="2737"/>
                </a:lnTo>
                <a:lnTo>
                  <a:pt x="2004" y="2714"/>
                </a:lnTo>
                <a:lnTo>
                  <a:pt x="2012" y="2702"/>
                </a:lnTo>
                <a:lnTo>
                  <a:pt x="2017" y="2689"/>
                </a:lnTo>
                <a:lnTo>
                  <a:pt x="2020" y="2687"/>
                </a:lnTo>
                <a:lnTo>
                  <a:pt x="3333" y="3746"/>
                </a:lnTo>
                <a:lnTo>
                  <a:pt x="2107" y="4600"/>
                </a:lnTo>
                <a:lnTo>
                  <a:pt x="5545" y="4600"/>
                </a:lnTo>
                <a:lnTo>
                  <a:pt x="3956" y="3323"/>
                </a:lnTo>
                <a:lnTo>
                  <a:pt x="3496" y="3614"/>
                </a:lnTo>
                <a:lnTo>
                  <a:pt x="2116" y="2507"/>
                </a:lnTo>
                <a:lnTo>
                  <a:pt x="2742" y="1342"/>
                </a:lnTo>
                <a:lnTo>
                  <a:pt x="2749" y="1326"/>
                </a:lnTo>
                <a:lnTo>
                  <a:pt x="2757" y="1309"/>
                </a:lnTo>
                <a:lnTo>
                  <a:pt x="2762" y="1291"/>
                </a:lnTo>
                <a:lnTo>
                  <a:pt x="2768" y="1273"/>
                </a:lnTo>
                <a:lnTo>
                  <a:pt x="2771" y="1256"/>
                </a:lnTo>
                <a:lnTo>
                  <a:pt x="2773" y="1237"/>
                </a:lnTo>
                <a:lnTo>
                  <a:pt x="2774" y="1220"/>
                </a:lnTo>
                <a:lnTo>
                  <a:pt x="2774" y="1202"/>
                </a:lnTo>
                <a:lnTo>
                  <a:pt x="2772" y="1184"/>
                </a:lnTo>
                <a:lnTo>
                  <a:pt x="2770" y="1166"/>
                </a:lnTo>
                <a:lnTo>
                  <a:pt x="2765" y="1148"/>
                </a:lnTo>
                <a:lnTo>
                  <a:pt x="2761" y="1131"/>
                </a:lnTo>
                <a:lnTo>
                  <a:pt x="2755" y="1113"/>
                </a:lnTo>
                <a:lnTo>
                  <a:pt x="2747" y="1097"/>
                </a:lnTo>
                <a:lnTo>
                  <a:pt x="2738" y="1081"/>
                </a:lnTo>
                <a:lnTo>
                  <a:pt x="2729" y="1065"/>
                </a:lnTo>
                <a:lnTo>
                  <a:pt x="2219" y="308"/>
                </a:lnTo>
                <a:lnTo>
                  <a:pt x="2210" y="295"/>
                </a:lnTo>
                <a:lnTo>
                  <a:pt x="2199" y="282"/>
                </a:lnTo>
                <a:lnTo>
                  <a:pt x="2187" y="270"/>
                </a:lnTo>
                <a:lnTo>
                  <a:pt x="2175" y="259"/>
                </a:lnTo>
                <a:lnTo>
                  <a:pt x="2163" y="248"/>
                </a:lnTo>
                <a:lnTo>
                  <a:pt x="2150" y="238"/>
                </a:lnTo>
                <a:lnTo>
                  <a:pt x="2136" y="229"/>
                </a:lnTo>
                <a:lnTo>
                  <a:pt x="2122" y="222"/>
                </a:lnTo>
                <a:lnTo>
                  <a:pt x="2107" y="214"/>
                </a:lnTo>
                <a:lnTo>
                  <a:pt x="2092" y="208"/>
                </a:lnTo>
                <a:lnTo>
                  <a:pt x="2077" y="202"/>
                </a:lnTo>
                <a:lnTo>
                  <a:pt x="2061" y="198"/>
                </a:lnTo>
                <a:lnTo>
                  <a:pt x="2044" y="195"/>
                </a:lnTo>
                <a:lnTo>
                  <a:pt x="2028" y="193"/>
                </a:lnTo>
                <a:lnTo>
                  <a:pt x="2012" y="191"/>
                </a:lnTo>
                <a:lnTo>
                  <a:pt x="1996" y="191"/>
                </a:lnTo>
                <a:lnTo>
                  <a:pt x="886" y="191"/>
                </a:lnTo>
                <a:lnTo>
                  <a:pt x="886" y="189"/>
                </a:lnTo>
                <a:close/>
                <a:moveTo>
                  <a:pt x="1080" y="685"/>
                </a:moveTo>
                <a:lnTo>
                  <a:pt x="1428" y="687"/>
                </a:lnTo>
                <a:lnTo>
                  <a:pt x="982" y="1131"/>
                </a:lnTo>
                <a:lnTo>
                  <a:pt x="1080" y="685"/>
                </a:lnTo>
                <a:close/>
                <a:moveTo>
                  <a:pt x="2027" y="1642"/>
                </a:moveTo>
                <a:lnTo>
                  <a:pt x="1690" y="2167"/>
                </a:lnTo>
                <a:lnTo>
                  <a:pt x="1464" y="1985"/>
                </a:lnTo>
                <a:lnTo>
                  <a:pt x="2027" y="1642"/>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1001395" y="548005"/>
            <a:ext cx="5548630" cy="852170"/>
            <a:chOff x="1577" y="863"/>
            <a:chExt cx="8738" cy="1342"/>
          </a:xfrm>
        </p:grpSpPr>
        <p:sp>
          <p:nvSpPr>
            <p:cNvPr id="219" name=" 219"/>
            <p:cNvSpPr/>
            <p:nvPr/>
          </p:nvSpPr>
          <p:spPr>
            <a:xfrm>
              <a:off x="1667" y="1007"/>
              <a:ext cx="8415" cy="119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577" y="863"/>
              <a:ext cx="8739" cy="1267"/>
            </a:xfrm>
            <a:prstGeom prst="rect">
              <a:avLst/>
            </a:prstGeom>
            <a:noFill/>
          </p:spPr>
          <p:txBody>
            <a:bodyPr wrap="squar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（二）安全人员日常巡查</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4" name="文本框 3"/>
          <p:cNvSpPr txBox="1"/>
          <p:nvPr/>
        </p:nvSpPr>
        <p:spPr>
          <a:xfrm>
            <a:off x="1058545" y="1537970"/>
            <a:ext cx="11062970" cy="4735195"/>
          </a:xfrm>
          <a:prstGeom prst="rect">
            <a:avLst/>
          </a:prstGeom>
          <a:noFill/>
        </p:spPr>
        <p:txBody>
          <a:bodyPr wrap="square" rtlCol="0">
            <a:spAutoFit/>
          </a:bodyPr>
          <a:p>
            <a:pPr>
              <a:lnSpc>
                <a:spcPct val="130000"/>
              </a:lnSpc>
            </a:pPr>
            <a:r>
              <a:rPr lang="en-US" altLang="zh-CN"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企业安全主任、安全员等应每日到生产现场巡视，检查安全生产情况，巡查的主要内容有以下方面：</a:t>
            </a:r>
            <a:endPar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20000"/>
              </a:lnSpc>
            </a:pP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、作业场所是否符合安全要求；</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20000"/>
              </a:lnSpc>
            </a:pP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、作业人员是否遵守安全操作规程，是否有违章违纪行为；</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220000"/>
              </a:lnSpc>
            </a:pP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、应协助生产岗位的作业人员解决安全生产方面的问题。</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001395" y="548005"/>
            <a:ext cx="7711440" cy="852170"/>
            <a:chOff x="1577" y="863"/>
            <a:chExt cx="12144" cy="1342"/>
          </a:xfrm>
        </p:grpSpPr>
        <p:sp>
          <p:nvSpPr>
            <p:cNvPr id="219" name=" 219"/>
            <p:cNvSpPr/>
            <p:nvPr/>
          </p:nvSpPr>
          <p:spPr>
            <a:xfrm>
              <a:off x="1667" y="1007"/>
              <a:ext cx="12054" cy="119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577" y="863"/>
              <a:ext cx="12143" cy="1267"/>
            </a:xfrm>
            <a:prstGeom prst="rect">
              <a:avLst/>
            </a:prstGeom>
            <a:noFill/>
          </p:spPr>
          <p:txBody>
            <a:bodyPr wrap="squar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（三）定期开展综合性安全隐患排查</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4" name="文本框 3"/>
          <p:cNvSpPr txBox="1"/>
          <p:nvPr/>
        </p:nvSpPr>
        <p:spPr>
          <a:xfrm>
            <a:off x="635635" y="1400175"/>
            <a:ext cx="11482705" cy="5440680"/>
          </a:xfrm>
          <a:prstGeom prst="rect">
            <a:avLst/>
          </a:prstGeom>
          <a:noFill/>
        </p:spPr>
        <p:txBody>
          <a:bodyPr wrap="square" rtlCol="0">
            <a:spAutoFit/>
          </a:bodyPr>
          <a:p>
            <a:pPr>
              <a:lnSpc>
                <a:spcPct val="190000"/>
              </a:lnSpc>
            </a:pPr>
            <a:r>
              <a:rPr lang="en-US" altLang="zh-CN"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企业应定期实施综合性安全隐患排查，包括全厂排查和车间排查两种方式，其排查周期根据实际情况而定。一般全厂性的安全隐患排查每年不少于两次，车间排查则不少于四次。</a:t>
            </a:r>
            <a:endParaRPr lang="zh-CN" altLang="en-US"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90000"/>
              </a:lnSpc>
            </a:pPr>
            <a:r>
              <a:rPr lang="en-US" altLang="zh-CN" sz="2800" dirty="0" smtClean="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rPr>
              <a:t>、排查人员及内容：</a:t>
            </a:r>
            <a:endParaRPr lang="zh-CN" altLang="en-US" sz="2800"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90000"/>
              </a:lnSpc>
            </a:pPr>
            <a:r>
              <a:rPr lang="zh-CN" altLang="en-US"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定期综合性安全隐患排查应成立排查组，按事先制定的计划进行，以查管理情况为主。</a:t>
            </a:r>
            <a:endParaRPr lang="zh-CN" altLang="en-US"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endParaRPr lang="zh-CN" altLang="en-US" sz="2000" dirty="0" smtClean="0">
              <a:latin typeface="微软雅黑" panose="020B0503020204020204" charset="-122"/>
              <a:ea typeface="微软雅黑" panose="020B0503020204020204" charset="-122"/>
              <a:cs typeface="微软雅黑" panose="020B0503020204020204" charset="-122"/>
            </a:endParaRPr>
          </a:p>
        </p:txBody>
      </p:sp>
      <p:sp>
        <p:nvSpPr>
          <p:cNvPr id="2050" name=" 2050"/>
          <p:cNvSpPr/>
          <p:nvPr/>
        </p:nvSpPr>
        <p:spPr bwMode="auto">
          <a:xfrm>
            <a:off x="7226935" y="3167380"/>
            <a:ext cx="2235200" cy="1697355"/>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bg2">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7425055" y="2261235"/>
            <a:ext cx="4030980" cy="3790315"/>
          </a:xfrm>
          <a:custGeom>
            <a:avLst/>
            <a:gdLst>
              <a:gd name="T0" fmla="*/ 1362577 w 3409"/>
              <a:gd name="T1" fmla="*/ 0 h 3216"/>
              <a:gd name="T2" fmla="*/ 1238994 w 3409"/>
              <a:gd name="T3" fmla="*/ 128869 h 3216"/>
              <a:gd name="T4" fmla="*/ 338532 w 3409"/>
              <a:gd name="T5" fmla="*/ 620579 h 3216"/>
              <a:gd name="T6" fmla="*/ 302091 w 3409"/>
              <a:gd name="T7" fmla="*/ 646458 h 3216"/>
              <a:gd name="T8" fmla="*/ 128336 w 3409"/>
              <a:gd name="T9" fmla="*/ 1570197 h 3216"/>
              <a:gd name="T10" fmla="*/ 1298145 w 3409"/>
              <a:gd name="T11" fmla="*/ 1152428 h 3216"/>
              <a:gd name="T12" fmla="*/ 1426481 w 3409"/>
              <a:gd name="T13" fmla="*/ 1634632 h 3216"/>
              <a:gd name="T14" fmla="*/ 1362577 w 3409"/>
              <a:gd name="T15" fmla="*/ 1698538 h 3216"/>
              <a:gd name="T16" fmla="*/ 0 w 3409"/>
              <a:gd name="T17" fmla="*/ 1698538 h 3216"/>
              <a:gd name="T18" fmla="*/ 0 w 3409"/>
              <a:gd name="T19" fmla="*/ 574102 h 3216"/>
              <a:gd name="T20" fmla="*/ 7922 w 3409"/>
              <a:gd name="T21" fmla="*/ 543469 h 3216"/>
              <a:gd name="T22" fmla="*/ 303147 w 3409"/>
              <a:gd name="T23" fmla="*/ 0 h 3216"/>
              <a:gd name="T24" fmla="*/ 214421 w 3409"/>
              <a:gd name="T25" fmla="*/ 1143978 h 3216"/>
              <a:gd name="T26" fmla="*/ 371804 w 3409"/>
              <a:gd name="T27" fmla="*/ 1037819 h 3216"/>
              <a:gd name="T28" fmla="*/ 424617 w 3409"/>
              <a:gd name="T29" fmla="*/ 1292917 h 3216"/>
              <a:gd name="T30" fmla="*/ 414054 w 3409"/>
              <a:gd name="T31" fmla="*/ 1375309 h 3216"/>
              <a:gd name="T32" fmla="*/ 649072 w 3409"/>
              <a:gd name="T33" fmla="*/ 1408054 h 3216"/>
              <a:gd name="T34" fmla="*/ 908913 w 3409"/>
              <a:gd name="T35" fmla="*/ 1447666 h 3216"/>
              <a:gd name="T36" fmla="*/ 742552 w 3409"/>
              <a:gd name="T37" fmla="*/ 1344676 h 3216"/>
              <a:gd name="T38" fmla="*/ 592034 w 3409"/>
              <a:gd name="T39" fmla="*/ 1330416 h 3216"/>
              <a:gd name="T40" fmla="*/ 604181 w 3409"/>
              <a:gd name="T41" fmla="*/ 1279185 h 3216"/>
              <a:gd name="T42" fmla="*/ 665973 w 3409"/>
              <a:gd name="T43" fmla="*/ 1070565 h 3216"/>
              <a:gd name="T44" fmla="*/ 433067 w 3409"/>
              <a:gd name="T45" fmla="*/ 1185702 h 3216"/>
              <a:gd name="T46" fmla="*/ 474261 w 3409"/>
              <a:gd name="T47" fmla="*/ 954899 h 3216"/>
              <a:gd name="T48" fmla="*/ 354904 w 3409"/>
              <a:gd name="T49" fmla="*/ 173234 h 3216"/>
              <a:gd name="T50" fmla="*/ 281494 w 3409"/>
              <a:gd name="T51" fmla="*/ 577799 h 3216"/>
              <a:gd name="T52" fmla="*/ 960669 w 3409"/>
              <a:gd name="T53" fmla="*/ 921626 h 3216"/>
              <a:gd name="T54" fmla="*/ 931622 w 3409"/>
              <a:gd name="T55" fmla="*/ 1204716 h 3216"/>
              <a:gd name="T56" fmla="*/ 946410 w 3409"/>
              <a:gd name="T57" fmla="*/ 1309818 h 3216"/>
              <a:gd name="T58" fmla="*/ 1019292 w 3409"/>
              <a:gd name="T59" fmla="*/ 1256474 h 3216"/>
              <a:gd name="T60" fmla="*/ 960669 w 3409"/>
              <a:gd name="T61" fmla="*/ 921626 h 3216"/>
              <a:gd name="T62" fmla="*/ 1629283 w 3409"/>
              <a:gd name="T63" fmla="*/ 193304 h 3216"/>
              <a:gd name="T64" fmla="*/ 1383702 w 3409"/>
              <a:gd name="T65" fmla="*/ 199642 h 3216"/>
              <a:gd name="T66" fmla="*/ 1647767 w 3409"/>
              <a:gd name="T67" fmla="*/ 353862 h 3216"/>
              <a:gd name="T68" fmla="*/ 1476653 w 3409"/>
              <a:gd name="T69" fmla="*/ 773743 h 3216"/>
              <a:gd name="T70" fmla="*/ 1793003 w 3409"/>
              <a:gd name="T71" fmla="*/ 366538 h 3216"/>
              <a:gd name="T72" fmla="*/ 1770294 w 3409"/>
              <a:gd name="T73" fmla="*/ 314251 h 3216"/>
              <a:gd name="T74" fmla="*/ 1352014 w 3409"/>
              <a:gd name="T75" fmla="*/ 252985 h 3216"/>
              <a:gd name="T76" fmla="*/ 1255894 w 3409"/>
              <a:gd name="T77" fmla="*/ 1023559 h 3216"/>
              <a:gd name="T78" fmla="*/ 1352014 w 3409"/>
              <a:gd name="T79" fmla="*/ 252985 h 3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09" h="3216">
                <a:moveTo>
                  <a:pt x="646" y="0"/>
                </a:moveTo>
                <a:cubicBezTo>
                  <a:pt x="2580" y="0"/>
                  <a:pt x="2580" y="0"/>
                  <a:pt x="2580" y="0"/>
                </a:cubicBezTo>
                <a:cubicBezTo>
                  <a:pt x="2701" y="0"/>
                  <a:pt x="2701" y="0"/>
                  <a:pt x="2701" y="0"/>
                </a:cubicBezTo>
                <a:cubicBezTo>
                  <a:pt x="2346" y="244"/>
                  <a:pt x="2346" y="244"/>
                  <a:pt x="2346" y="244"/>
                </a:cubicBezTo>
                <a:cubicBezTo>
                  <a:pt x="810" y="244"/>
                  <a:pt x="810" y="244"/>
                  <a:pt x="810" y="244"/>
                </a:cubicBezTo>
                <a:cubicBezTo>
                  <a:pt x="641" y="1175"/>
                  <a:pt x="641" y="1175"/>
                  <a:pt x="641" y="1175"/>
                </a:cubicBezTo>
                <a:cubicBezTo>
                  <a:pt x="630" y="1234"/>
                  <a:pt x="630" y="1234"/>
                  <a:pt x="630" y="1234"/>
                </a:cubicBezTo>
                <a:cubicBezTo>
                  <a:pt x="572" y="1224"/>
                  <a:pt x="572" y="1224"/>
                  <a:pt x="572" y="1224"/>
                </a:cubicBezTo>
                <a:cubicBezTo>
                  <a:pt x="243" y="1169"/>
                  <a:pt x="243" y="1169"/>
                  <a:pt x="243" y="1169"/>
                </a:cubicBezTo>
                <a:cubicBezTo>
                  <a:pt x="243" y="2973"/>
                  <a:pt x="243" y="2973"/>
                  <a:pt x="243" y="2973"/>
                </a:cubicBezTo>
                <a:cubicBezTo>
                  <a:pt x="2458" y="2973"/>
                  <a:pt x="2458" y="2973"/>
                  <a:pt x="2458" y="2973"/>
                </a:cubicBezTo>
                <a:cubicBezTo>
                  <a:pt x="2458" y="2182"/>
                  <a:pt x="2458" y="2182"/>
                  <a:pt x="2458" y="2182"/>
                </a:cubicBezTo>
                <a:cubicBezTo>
                  <a:pt x="2701" y="1862"/>
                  <a:pt x="2701" y="1862"/>
                  <a:pt x="2701" y="1862"/>
                </a:cubicBezTo>
                <a:cubicBezTo>
                  <a:pt x="2701" y="3095"/>
                  <a:pt x="2701" y="3095"/>
                  <a:pt x="2701" y="3095"/>
                </a:cubicBezTo>
                <a:cubicBezTo>
                  <a:pt x="2701" y="3216"/>
                  <a:pt x="2701" y="3216"/>
                  <a:pt x="2701" y="3216"/>
                </a:cubicBezTo>
                <a:cubicBezTo>
                  <a:pt x="2580" y="3216"/>
                  <a:pt x="2580" y="3216"/>
                  <a:pt x="2580" y="3216"/>
                </a:cubicBezTo>
                <a:cubicBezTo>
                  <a:pt x="122" y="3216"/>
                  <a:pt x="122" y="3216"/>
                  <a:pt x="122" y="3216"/>
                </a:cubicBezTo>
                <a:cubicBezTo>
                  <a:pt x="0" y="3216"/>
                  <a:pt x="0" y="3216"/>
                  <a:pt x="0" y="3216"/>
                </a:cubicBezTo>
                <a:cubicBezTo>
                  <a:pt x="0" y="3095"/>
                  <a:pt x="0" y="3095"/>
                  <a:pt x="0" y="3095"/>
                </a:cubicBezTo>
                <a:cubicBezTo>
                  <a:pt x="0" y="1087"/>
                  <a:pt x="0" y="1087"/>
                  <a:pt x="0" y="1087"/>
                </a:cubicBezTo>
                <a:cubicBezTo>
                  <a:pt x="0" y="1057"/>
                  <a:pt x="0" y="1057"/>
                  <a:pt x="0" y="1057"/>
                </a:cubicBezTo>
                <a:cubicBezTo>
                  <a:pt x="15" y="1029"/>
                  <a:pt x="15" y="1029"/>
                  <a:pt x="15" y="1029"/>
                </a:cubicBezTo>
                <a:cubicBezTo>
                  <a:pt x="539" y="64"/>
                  <a:pt x="539" y="64"/>
                  <a:pt x="539" y="64"/>
                </a:cubicBezTo>
                <a:cubicBezTo>
                  <a:pt x="574" y="0"/>
                  <a:pt x="574" y="0"/>
                  <a:pt x="574" y="0"/>
                </a:cubicBezTo>
                <a:cubicBezTo>
                  <a:pt x="646" y="0"/>
                  <a:pt x="646" y="0"/>
                  <a:pt x="646" y="0"/>
                </a:cubicBezTo>
                <a:close/>
                <a:moveTo>
                  <a:pt x="406" y="2166"/>
                </a:moveTo>
                <a:cubicBezTo>
                  <a:pt x="567" y="2251"/>
                  <a:pt x="567" y="2251"/>
                  <a:pt x="567" y="2251"/>
                </a:cubicBezTo>
                <a:cubicBezTo>
                  <a:pt x="572" y="2241"/>
                  <a:pt x="717" y="1843"/>
                  <a:pt x="704" y="1965"/>
                </a:cubicBezTo>
                <a:cubicBezTo>
                  <a:pt x="692" y="2084"/>
                  <a:pt x="615" y="2249"/>
                  <a:pt x="647" y="2358"/>
                </a:cubicBezTo>
                <a:cubicBezTo>
                  <a:pt x="670" y="2436"/>
                  <a:pt x="719" y="2473"/>
                  <a:pt x="804" y="2448"/>
                </a:cubicBezTo>
                <a:cubicBezTo>
                  <a:pt x="839" y="2438"/>
                  <a:pt x="880" y="2419"/>
                  <a:pt x="923" y="2395"/>
                </a:cubicBezTo>
                <a:cubicBezTo>
                  <a:pt x="858" y="2470"/>
                  <a:pt x="802" y="2543"/>
                  <a:pt x="784" y="2604"/>
                </a:cubicBezTo>
                <a:cubicBezTo>
                  <a:pt x="758" y="2691"/>
                  <a:pt x="781" y="2756"/>
                  <a:pt x="879" y="2785"/>
                </a:cubicBezTo>
                <a:cubicBezTo>
                  <a:pt x="1012" y="2824"/>
                  <a:pt x="1133" y="2736"/>
                  <a:pt x="1229" y="2666"/>
                </a:cubicBezTo>
                <a:cubicBezTo>
                  <a:pt x="1239" y="2658"/>
                  <a:pt x="1248" y="2651"/>
                  <a:pt x="1257" y="2645"/>
                </a:cubicBezTo>
                <a:cubicBezTo>
                  <a:pt x="1367" y="2786"/>
                  <a:pt x="1720" y="2741"/>
                  <a:pt x="1721" y="2741"/>
                </a:cubicBezTo>
                <a:cubicBezTo>
                  <a:pt x="1698" y="2560"/>
                  <a:pt x="1698" y="2560"/>
                  <a:pt x="1698" y="2560"/>
                </a:cubicBezTo>
                <a:cubicBezTo>
                  <a:pt x="1697" y="2560"/>
                  <a:pt x="1415" y="2596"/>
                  <a:pt x="1406" y="2546"/>
                </a:cubicBezTo>
                <a:cubicBezTo>
                  <a:pt x="1388" y="2453"/>
                  <a:pt x="1337" y="2426"/>
                  <a:pt x="1262" y="2440"/>
                </a:cubicBezTo>
                <a:cubicBezTo>
                  <a:pt x="1216" y="2449"/>
                  <a:pt x="1172" y="2481"/>
                  <a:pt x="1121" y="2519"/>
                </a:cubicBezTo>
                <a:cubicBezTo>
                  <a:pt x="1079" y="2549"/>
                  <a:pt x="1030" y="2585"/>
                  <a:pt x="988" y="2602"/>
                </a:cubicBezTo>
                <a:cubicBezTo>
                  <a:pt x="1024" y="2552"/>
                  <a:pt x="1085" y="2486"/>
                  <a:pt x="1144" y="2422"/>
                </a:cubicBezTo>
                <a:cubicBezTo>
                  <a:pt x="1232" y="2326"/>
                  <a:pt x="1316" y="2235"/>
                  <a:pt x="1334" y="2167"/>
                </a:cubicBezTo>
                <a:cubicBezTo>
                  <a:pt x="1354" y="2089"/>
                  <a:pt x="1327" y="2045"/>
                  <a:pt x="1261" y="2027"/>
                </a:cubicBezTo>
                <a:cubicBezTo>
                  <a:pt x="1195" y="2010"/>
                  <a:pt x="1095" y="2074"/>
                  <a:pt x="984" y="2145"/>
                </a:cubicBezTo>
                <a:cubicBezTo>
                  <a:pt x="928" y="2181"/>
                  <a:pt x="869" y="2218"/>
                  <a:pt x="820" y="2245"/>
                </a:cubicBezTo>
                <a:cubicBezTo>
                  <a:pt x="826" y="2173"/>
                  <a:pt x="849" y="2064"/>
                  <a:pt x="868" y="1971"/>
                </a:cubicBezTo>
                <a:cubicBezTo>
                  <a:pt x="882" y="1905"/>
                  <a:pt x="894" y="1846"/>
                  <a:pt x="898" y="1808"/>
                </a:cubicBezTo>
                <a:cubicBezTo>
                  <a:pt x="990" y="1069"/>
                  <a:pt x="408" y="2163"/>
                  <a:pt x="406" y="2166"/>
                </a:cubicBezTo>
                <a:close/>
                <a:moveTo>
                  <a:pt x="672" y="328"/>
                </a:moveTo>
                <a:cubicBezTo>
                  <a:pt x="279" y="1052"/>
                  <a:pt x="279" y="1052"/>
                  <a:pt x="279" y="1052"/>
                </a:cubicBezTo>
                <a:cubicBezTo>
                  <a:pt x="533" y="1094"/>
                  <a:pt x="533" y="1094"/>
                  <a:pt x="533" y="1094"/>
                </a:cubicBezTo>
                <a:cubicBezTo>
                  <a:pt x="672" y="328"/>
                  <a:pt x="672" y="328"/>
                  <a:pt x="672" y="328"/>
                </a:cubicBezTo>
                <a:close/>
                <a:moveTo>
                  <a:pt x="1819" y="1745"/>
                </a:moveTo>
                <a:cubicBezTo>
                  <a:pt x="1730" y="2262"/>
                  <a:pt x="1730" y="2262"/>
                  <a:pt x="1730" y="2262"/>
                </a:cubicBezTo>
                <a:cubicBezTo>
                  <a:pt x="1764" y="2281"/>
                  <a:pt x="1764" y="2281"/>
                  <a:pt x="1764" y="2281"/>
                </a:cubicBezTo>
                <a:cubicBezTo>
                  <a:pt x="1723" y="2439"/>
                  <a:pt x="1723" y="2439"/>
                  <a:pt x="1723" y="2439"/>
                </a:cubicBezTo>
                <a:cubicBezTo>
                  <a:pt x="1792" y="2480"/>
                  <a:pt x="1792" y="2480"/>
                  <a:pt x="1792" y="2480"/>
                </a:cubicBezTo>
                <a:cubicBezTo>
                  <a:pt x="1905" y="2364"/>
                  <a:pt x="1905" y="2364"/>
                  <a:pt x="1905" y="2364"/>
                </a:cubicBezTo>
                <a:cubicBezTo>
                  <a:pt x="1930" y="2379"/>
                  <a:pt x="1930" y="2379"/>
                  <a:pt x="1930" y="2379"/>
                </a:cubicBezTo>
                <a:cubicBezTo>
                  <a:pt x="2319" y="2038"/>
                  <a:pt x="2319" y="2038"/>
                  <a:pt x="2319" y="2038"/>
                </a:cubicBezTo>
                <a:cubicBezTo>
                  <a:pt x="1819" y="1745"/>
                  <a:pt x="1819" y="1745"/>
                  <a:pt x="1819" y="1745"/>
                </a:cubicBezTo>
                <a:close/>
                <a:moveTo>
                  <a:pt x="3094" y="444"/>
                </a:moveTo>
                <a:cubicBezTo>
                  <a:pt x="3085" y="366"/>
                  <a:pt x="3085" y="366"/>
                  <a:pt x="3085" y="366"/>
                </a:cubicBezTo>
                <a:cubicBezTo>
                  <a:pt x="2885" y="248"/>
                  <a:pt x="2885" y="248"/>
                  <a:pt x="2885" y="248"/>
                </a:cubicBezTo>
                <a:cubicBezTo>
                  <a:pt x="2620" y="378"/>
                  <a:pt x="2620" y="378"/>
                  <a:pt x="2620" y="378"/>
                </a:cubicBezTo>
                <a:cubicBezTo>
                  <a:pt x="2848" y="511"/>
                  <a:pt x="2848" y="511"/>
                  <a:pt x="2848" y="511"/>
                </a:cubicBezTo>
                <a:cubicBezTo>
                  <a:pt x="3120" y="670"/>
                  <a:pt x="3120" y="670"/>
                  <a:pt x="3120" y="670"/>
                </a:cubicBezTo>
                <a:cubicBezTo>
                  <a:pt x="3201" y="718"/>
                  <a:pt x="3201" y="718"/>
                  <a:pt x="3201" y="718"/>
                </a:cubicBezTo>
                <a:cubicBezTo>
                  <a:pt x="3126" y="1003"/>
                  <a:pt x="2993" y="1253"/>
                  <a:pt x="2796" y="1465"/>
                </a:cubicBezTo>
                <a:cubicBezTo>
                  <a:pt x="2929" y="1589"/>
                  <a:pt x="2929" y="1589"/>
                  <a:pt x="2929" y="1589"/>
                </a:cubicBezTo>
                <a:cubicBezTo>
                  <a:pt x="3163" y="1336"/>
                  <a:pt x="3316" y="1037"/>
                  <a:pt x="3395" y="694"/>
                </a:cubicBezTo>
                <a:cubicBezTo>
                  <a:pt x="3409" y="629"/>
                  <a:pt x="3409" y="629"/>
                  <a:pt x="3409" y="629"/>
                </a:cubicBezTo>
                <a:cubicBezTo>
                  <a:pt x="3352" y="595"/>
                  <a:pt x="3352" y="595"/>
                  <a:pt x="3352" y="595"/>
                </a:cubicBezTo>
                <a:cubicBezTo>
                  <a:pt x="3094" y="444"/>
                  <a:pt x="3094" y="444"/>
                  <a:pt x="3094" y="444"/>
                </a:cubicBezTo>
                <a:close/>
                <a:moveTo>
                  <a:pt x="2560" y="479"/>
                </a:moveTo>
                <a:cubicBezTo>
                  <a:pt x="2250" y="824"/>
                  <a:pt x="2026" y="1215"/>
                  <a:pt x="1878" y="1645"/>
                </a:cubicBezTo>
                <a:cubicBezTo>
                  <a:pt x="2044" y="1743"/>
                  <a:pt x="2211" y="1841"/>
                  <a:pt x="2378" y="1938"/>
                </a:cubicBezTo>
                <a:cubicBezTo>
                  <a:pt x="2664" y="1579"/>
                  <a:pt x="2893" y="1191"/>
                  <a:pt x="3060" y="772"/>
                </a:cubicBezTo>
                <a:cubicBezTo>
                  <a:pt x="2894" y="675"/>
                  <a:pt x="2727" y="577"/>
                  <a:pt x="2560" y="479"/>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74750" y="66040"/>
            <a:ext cx="11010900" cy="6617970"/>
          </a:xfrm>
          <a:prstGeom prst="rect">
            <a:avLst/>
          </a:prstGeom>
          <a:noFill/>
        </p:spPr>
        <p:txBody>
          <a:bodyPr wrap="square" rtlCol="0" anchor="t">
            <a:spAutoFit/>
          </a:bodyPr>
          <a:p>
            <a:pPr>
              <a:lnSpc>
                <a:spcPct val="170000"/>
              </a:lnSpc>
            </a:pP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）、查安全生产责任制的落实情况；</a:t>
            </a:r>
            <a:endPar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a:p>
            <a:pPr>
              <a:lnSpc>
                <a:spcPct val="170000"/>
              </a:lnSpc>
            </a:pP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）、查领导在思想上是否重视安全工作，行动上是否认真贯彻</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安全第一、预防为主</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的方针；</a:t>
            </a:r>
            <a:endPar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a:p>
            <a:pPr>
              <a:lnSpc>
                <a:spcPct val="170000"/>
              </a:lnSpc>
            </a:pP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）、查安安生产计划和安全措施技术计划的执行情况，安全目标管理的实施情况，各项安全管理工作的开展情况；</a:t>
            </a:r>
            <a:endPar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a:p>
            <a:pPr>
              <a:lnSpc>
                <a:spcPct val="170000"/>
              </a:lnSpc>
            </a:pP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）、查各类事故是否按</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四不放过</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的原则进行处理；事故应急救援预案是否落实，是否组织了演练；</a:t>
            </a:r>
            <a:endPar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a:p>
            <a:pPr>
              <a:lnSpc>
                <a:spcPct val="170000"/>
              </a:lnSpc>
            </a:pP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5</a:t>
            </a:r>
            <a:r>
              <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rPr>
              <a:t>）、查设备的安全状况，对主要危险源，安全生产要害部位的安全状况要重点排查。</a:t>
            </a:r>
            <a:endParaRPr lang="zh-CN" altLang="en-US" sz="2800" dirty="0" smtClean="0">
              <a:solidFill>
                <a:schemeClr val="bg2">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 name=" 203"/>
          <p:cNvSpPr/>
          <p:nvPr/>
        </p:nvSpPr>
        <p:spPr>
          <a:xfrm>
            <a:off x="-234950" y="1905"/>
            <a:ext cx="3338195" cy="4229100"/>
          </a:xfrm>
          <a:custGeom>
            <a:avLst/>
            <a:gdLst>
              <a:gd name="connsiteX0" fmla="*/ 386329 w 1380180"/>
              <a:gd name="connsiteY0" fmla="*/ 0 h 1380181"/>
              <a:gd name="connsiteX1" fmla="*/ 432048 w 1380180"/>
              <a:gd name="connsiteY1" fmla="*/ 0 h 1380181"/>
              <a:gd name="connsiteX2" fmla="*/ 432048 w 1380180"/>
              <a:gd name="connsiteY2" fmla="*/ 386329 h 1380181"/>
              <a:gd name="connsiteX3" fmla="*/ 1380180 w 1380180"/>
              <a:gd name="connsiteY3" fmla="*/ 386329 h 1380181"/>
              <a:gd name="connsiteX4" fmla="*/ 1380180 w 1380180"/>
              <a:gd name="connsiteY4" fmla="*/ 432048 h 1380181"/>
              <a:gd name="connsiteX5" fmla="*/ 432048 w 1380180"/>
              <a:gd name="connsiteY5" fmla="*/ 432048 h 1380181"/>
              <a:gd name="connsiteX6" fmla="*/ 432048 w 1380180"/>
              <a:gd name="connsiteY6" fmla="*/ 1380181 h 1380181"/>
              <a:gd name="connsiteX7" fmla="*/ 386329 w 1380180"/>
              <a:gd name="connsiteY7" fmla="*/ 1380181 h 1380181"/>
              <a:gd name="connsiteX8" fmla="*/ 386329 w 1380180"/>
              <a:gd name="connsiteY8" fmla="*/ 432048 h 1380181"/>
              <a:gd name="connsiteX9" fmla="*/ 0 w 1380180"/>
              <a:gd name="connsiteY9" fmla="*/ 432048 h 1380181"/>
              <a:gd name="connsiteX10" fmla="*/ 0 w 1380180"/>
              <a:gd name="connsiteY10" fmla="*/ 386329 h 1380181"/>
              <a:gd name="connsiteX11" fmla="*/ 386329 w 1380180"/>
              <a:gd name="connsiteY11" fmla="*/ 386329 h 138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0180" h="1380181">
                <a:moveTo>
                  <a:pt x="386329" y="0"/>
                </a:moveTo>
                <a:lnTo>
                  <a:pt x="432048" y="0"/>
                </a:lnTo>
                <a:lnTo>
                  <a:pt x="432048" y="386329"/>
                </a:lnTo>
                <a:lnTo>
                  <a:pt x="1380180" y="386329"/>
                </a:lnTo>
                <a:lnTo>
                  <a:pt x="1380180" y="432048"/>
                </a:lnTo>
                <a:lnTo>
                  <a:pt x="432048" y="432048"/>
                </a:lnTo>
                <a:lnTo>
                  <a:pt x="432048" y="1380181"/>
                </a:lnTo>
                <a:lnTo>
                  <a:pt x="386329" y="1380181"/>
                </a:lnTo>
                <a:lnTo>
                  <a:pt x="386329" y="432048"/>
                </a:lnTo>
                <a:lnTo>
                  <a:pt x="0" y="432048"/>
                </a:lnTo>
                <a:lnTo>
                  <a:pt x="0" y="386329"/>
                </a:lnTo>
                <a:lnTo>
                  <a:pt x="386329" y="386329"/>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38555" y="401320"/>
            <a:ext cx="3005455" cy="883920"/>
          </a:xfrm>
          <a:prstGeom prst="rect">
            <a:avLst/>
          </a:prstGeom>
          <a:noFill/>
        </p:spPr>
        <p:txBody>
          <a:bodyPr wrap="none" rtlCol="0">
            <a:spAutoFit/>
          </a:bodyPr>
          <a:p>
            <a:pPr>
              <a:lnSpc>
                <a:spcPct val="130000"/>
              </a:lnSpc>
            </a:pPr>
            <a:r>
              <a:rPr lang="en-US" altLang="zh-CN" sz="4000" dirty="0" smtClean="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4000" dirty="0" smtClean="0">
                <a:solidFill>
                  <a:srgbClr val="FF0000"/>
                </a:solidFill>
                <a:latin typeface="微软雅黑" panose="020B0503020204020204" charset="-122"/>
                <a:ea typeface="微软雅黑" panose="020B0503020204020204" charset="-122"/>
                <a:cs typeface="微软雅黑" panose="020B0503020204020204" charset="-122"/>
              </a:rPr>
              <a:t>、排查要求</a:t>
            </a:r>
            <a:endParaRPr lang="zh-CN" altLang="en-US" sz="4000"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879475" y="1285240"/>
            <a:ext cx="10869930" cy="5161280"/>
          </a:xfrm>
          <a:prstGeom prst="rect">
            <a:avLst/>
          </a:prstGeom>
          <a:noFill/>
        </p:spPr>
        <p:txBody>
          <a:bodyPr wrap="square" rtlCol="0">
            <a:spAutoFit/>
          </a:bodyPr>
          <a:p>
            <a:pPr marL="571500" indent="-571500">
              <a:lnSpc>
                <a:spcPct val="130000"/>
              </a:lnSpc>
              <a:buClrTx/>
              <a:buFont typeface="+mj-ea"/>
              <a:buAutoNum type="circleNumDbPlain"/>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应按事前制订好的安全隐患排查表的内容逐项进行，并做好记录，如贴上</a:t>
            </a: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完好</a:t>
            </a: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等检查结果标签或填写在排查表中。</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marL="571500" indent="-571500">
              <a:lnSpc>
                <a:spcPct val="130000"/>
              </a:lnSpc>
              <a:buClrTx/>
              <a:buFont typeface="+mj-ea"/>
              <a:buAutoNum type="circleNumDbPlain"/>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对排查发现的隐患要及时发出整改通知，规定整改内容、期限和责任人，并对整改情况进行复查。</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marL="571500" indent="-571500">
              <a:lnSpc>
                <a:spcPct val="130000"/>
              </a:lnSpc>
              <a:buClrTx/>
              <a:buFont typeface="+mj-ea"/>
              <a:buAutoNum type="circleNumDbPlain"/>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排查组应针对排查发现的问题进行分析，研究解决方法，同时根据排查所了解到的情况评估企业、车间的安全状况，研究改善安全生产管理的措施。</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心脏"/>
          <p:cNvSpPr/>
          <p:nvPr/>
        </p:nvSpPr>
        <p:spPr bwMode="auto">
          <a:xfrm>
            <a:off x="4255770" y="2380615"/>
            <a:ext cx="3945890" cy="3295650"/>
          </a:xfrm>
          <a:custGeom>
            <a:avLst/>
            <a:gdLst>
              <a:gd name="T0" fmla="*/ 1270725 w 1979612"/>
              <a:gd name="T1" fmla="*/ 856194 h 1624013"/>
              <a:gd name="T2" fmla="*/ 1188148 w 1979612"/>
              <a:gd name="T3" fmla="*/ 961388 h 1624013"/>
              <a:gd name="T4" fmla="*/ 1184655 w 1979612"/>
              <a:gd name="T5" fmla="*/ 1100586 h 1624013"/>
              <a:gd name="T6" fmla="*/ 1261832 w 1979612"/>
              <a:gd name="T7" fmla="*/ 1209594 h 1624013"/>
              <a:gd name="T8" fmla="*/ 1391731 w 1979612"/>
              <a:gd name="T9" fmla="*/ 1252815 h 1624013"/>
              <a:gd name="T10" fmla="*/ 1520995 w 1979612"/>
              <a:gd name="T11" fmla="*/ 1209594 h 1624013"/>
              <a:gd name="T12" fmla="*/ 1598172 w 1979612"/>
              <a:gd name="T13" fmla="*/ 1100586 h 1624013"/>
              <a:gd name="T14" fmla="*/ 1594996 w 1979612"/>
              <a:gd name="T15" fmla="*/ 961388 h 1624013"/>
              <a:gd name="T16" fmla="*/ 1512737 w 1979612"/>
              <a:gd name="T17" fmla="*/ 856194 h 1624013"/>
              <a:gd name="T18" fmla="*/ 1381250 w 1979612"/>
              <a:gd name="T19" fmla="*/ 633412 h 1624013"/>
              <a:gd name="T20" fmla="*/ 1511149 w 1979612"/>
              <a:gd name="T21" fmla="*/ 651527 h 1624013"/>
              <a:gd name="T22" fmla="*/ 1662010 w 1979612"/>
              <a:gd name="T23" fmla="*/ 737652 h 1624013"/>
              <a:gd name="T24" fmla="*/ 1765866 w 1979612"/>
              <a:gd name="T25" fmla="*/ 888292 h 1624013"/>
              <a:gd name="T26" fmla="*/ 1793180 w 1979612"/>
              <a:gd name="T27" fmla="*/ 1015097 h 1624013"/>
              <a:gd name="T28" fmla="*/ 1772218 w 1979612"/>
              <a:gd name="T29" fmla="*/ 1165737 h 1624013"/>
              <a:gd name="T30" fmla="*/ 1967861 w 1979612"/>
              <a:gd name="T31" fmla="*/ 1447948 h 1624013"/>
              <a:gd name="T32" fmla="*/ 1977389 w 1979612"/>
              <a:gd name="T33" fmla="*/ 1524221 h 1624013"/>
              <a:gd name="T34" fmla="*/ 1938324 w 1979612"/>
              <a:gd name="T35" fmla="*/ 1592232 h 1624013"/>
              <a:gd name="T36" fmla="*/ 1867499 w 1979612"/>
              <a:gd name="T37" fmla="*/ 1623694 h 1624013"/>
              <a:gd name="T38" fmla="*/ 1792545 w 1979612"/>
              <a:gd name="T39" fmla="*/ 1606851 h 1624013"/>
              <a:gd name="T40" fmla="*/ 1498763 w 1979612"/>
              <a:gd name="T41" fmla="*/ 1424113 h 1624013"/>
              <a:gd name="T42" fmla="*/ 1350443 w 1979612"/>
              <a:gd name="T43" fmla="*/ 1436189 h 1624013"/>
              <a:gd name="T44" fmla="*/ 1225943 w 1979612"/>
              <a:gd name="T45" fmla="*/ 1402820 h 1624013"/>
              <a:gd name="T46" fmla="*/ 1069048 w 1979612"/>
              <a:gd name="T47" fmla="*/ 1276651 h 1624013"/>
              <a:gd name="T48" fmla="*/ 1004574 w 1979612"/>
              <a:gd name="T49" fmla="*/ 1146033 h 1624013"/>
              <a:gd name="T50" fmla="*/ 989965 w 1979612"/>
              <a:gd name="T51" fmla="*/ 1015097 h 1624013"/>
              <a:gd name="T52" fmla="*/ 1017279 w 1979612"/>
              <a:gd name="T53" fmla="*/ 888292 h 1624013"/>
              <a:gd name="T54" fmla="*/ 1121134 w 1979612"/>
              <a:gd name="T55" fmla="*/ 737652 h 1624013"/>
              <a:gd name="T56" fmla="*/ 1262785 w 1979612"/>
              <a:gd name="T57" fmla="*/ 654705 h 1624013"/>
              <a:gd name="T58" fmla="*/ 492993 w 1979612"/>
              <a:gd name="T59" fmla="*/ 0 h 1624013"/>
              <a:gd name="T60" fmla="*/ 647907 w 1979612"/>
              <a:gd name="T61" fmla="*/ 25083 h 1624013"/>
              <a:gd name="T62" fmla="*/ 785996 w 1979612"/>
              <a:gd name="T63" fmla="*/ 96838 h 1624013"/>
              <a:gd name="T64" fmla="*/ 919006 w 1979612"/>
              <a:gd name="T65" fmla="*/ 245110 h 1624013"/>
              <a:gd name="T66" fmla="*/ 1050428 w 1979612"/>
              <a:gd name="T67" fmla="*/ 111760 h 1624013"/>
              <a:gd name="T68" fmla="*/ 1185025 w 1979612"/>
              <a:gd name="T69" fmla="*/ 33020 h 1624013"/>
              <a:gd name="T70" fmla="*/ 1338351 w 1979612"/>
              <a:gd name="T71" fmla="*/ 953 h 1624013"/>
              <a:gd name="T72" fmla="*/ 1494535 w 1979612"/>
              <a:gd name="T73" fmla="*/ 18098 h 1624013"/>
              <a:gd name="T74" fmla="*/ 1636116 w 1979612"/>
              <a:gd name="T75" fmla="*/ 82868 h 1624013"/>
              <a:gd name="T76" fmla="*/ 1751983 w 1979612"/>
              <a:gd name="T77" fmla="*/ 190500 h 1624013"/>
              <a:gd name="T78" fmla="*/ 1827218 w 1979612"/>
              <a:gd name="T79" fmla="*/ 326708 h 1624013"/>
              <a:gd name="T80" fmla="*/ 1855470 w 1979612"/>
              <a:gd name="T81" fmla="*/ 480695 h 1624013"/>
              <a:gd name="T82" fmla="*/ 1826900 w 1979612"/>
              <a:gd name="T83" fmla="*/ 659765 h 1624013"/>
              <a:gd name="T84" fmla="*/ 1711668 w 1979612"/>
              <a:gd name="T85" fmla="*/ 619443 h 1624013"/>
              <a:gd name="T86" fmla="*/ 1542469 w 1979612"/>
              <a:gd name="T87" fmla="*/ 532448 h 1624013"/>
              <a:gd name="T88" fmla="*/ 1351684 w 1979612"/>
              <a:gd name="T89" fmla="*/ 512128 h 1624013"/>
              <a:gd name="T90" fmla="*/ 1187565 w 1979612"/>
              <a:gd name="T91" fmla="*/ 552133 h 1624013"/>
              <a:gd name="T92" fmla="*/ 1047888 w 1979612"/>
              <a:gd name="T93" fmla="*/ 639128 h 1624013"/>
              <a:gd name="T94" fmla="*/ 942179 w 1979612"/>
              <a:gd name="T95" fmla="*/ 764223 h 1624013"/>
              <a:gd name="T96" fmla="*/ 879642 w 1979612"/>
              <a:gd name="T97" fmla="*/ 917575 h 1624013"/>
              <a:gd name="T98" fmla="*/ 870436 w 1979612"/>
              <a:gd name="T99" fmla="*/ 1105536 h 1624013"/>
              <a:gd name="T100" fmla="*/ 941862 w 1979612"/>
              <a:gd name="T101" fmla="*/ 1308418 h 1624013"/>
              <a:gd name="T102" fmla="*/ 1084712 w 1979612"/>
              <a:gd name="T103" fmla="*/ 1463041 h 1624013"/>
              <a:gd name="T104" fmla="*/ 963130 w 1979612"/>
              <a:gd name="T105" fmla="*/ 1618616 h 1624013"/>
              <a:gd name="T106" fmla="*/ 886944 w 1979612"/>
              <a:gd name="T107" fmla="*/ 1616711 h 1624013"/>
              <a:gd name="T108" fmla="*/ 119042 w 1979612"/>
              <a:gd name="T109" fmla="*/ 815023 h 1624013"/>
              <a:gd name="T110" fmla="*/ 37141 w 1979612"/>
              <a:gd name="T111" fmla="*/ 681990 h 1624013"/>
              <a:gd name="T112" fmla="*/ 1270 w 1979612"/>
              <a:gd name="T113" fmla="*/ 530225 h 1624013"/>
              <a:gd name="T114" fmla="*/ 14603 w 1979612"/>
              <a:gd name="T115" fmla="*/ 372745 h 1624013"/>
              <a:gd name="T116" fmla="*/ 76187 w 1979612"/>
              <a:gd name="T117" fmla="*/ 230188 h 1624013"/>
              <a:gd name="T118" fmla="*/ 180627 w 1979612"/>
              <a:gd name="T119" fmla="*/ 111760 h 1624013"/>
              <a:gd name="T120" fmla="*/ 315541 w 1979612"/>
              <a:gd name="T121" fmla="*/ 33020 h 1624013"/>
              <a:gd name="T122" fmla="*/ 468233 w 1979612"/>
              <a:gd name="T123" fmla="*/ 953 h 162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9612" h="1624013">
                <a:moveTo>
                  <a:pt x="1391731" y="819011"/>
                </a:moveTo>
                <a:lnTo>
                  <a:pt x="1380297" y="819328"/>
                </a:lnTo>
                <a:lnTo>
                  <a:pt x="1369499" y="820282"/>
                </a:lnTo>
                <a:lnTo>
                  <a:pt x="1358700" y="821871"/>
                </a:lnTo>
                <a:lnTo>
                  <a:pt x="1347902" y="823778"/>
                </a:lnTo>
                <a:lnTo>
                  <a:pt x="1337739" y="826002"/>
                </a:lnTo>
                <a:lnTo>
                  <a:pt x="1326940" y="828863"/>
                </a:lnTo>
                <a:lnTo>
                  <a:pt x="1317095" y="832358"/>
                </a:lnTo>
                <a:lnTo>
                  <a:pt x="1307567" y="836172"/>
                </a:lnTo>
                <a:lnTo>
                  <a:pt x="1297721" y="840621"/>
                </a:lnTo>
                <a:lnTo>
                  <a:pt x="1288193" y="845388"/>
                </a:lnTo>
                <a:lnTo>
                  <a:pt x="1279300" y="850791"/>
                </a:lnTo>
                <a:lnTo>
                  <a:pt x="1270725" y="856194"/>
                </a:lnTo>
                <a:lnTo>
                  <a:pt x="1261832" y="862232"/>
                </a:lnTo>
                <a:lnTo>
                  <a:pt x="1253574" y="868906"/>
                </a:lnTo>
                <a:lnTo>
                  <a:pt x="1245952" y="875580"/>
                </a:lnTo>
                <a:lnTo>
                  <a:pt x="1238329" y="882572"/>
                </a:lnTo>
                <a:lnTo>
                  <a:pt x="1231342" y="890199"/>
                </a:lnTo>
                <a:lnTo>
                  <a:pt x="1224355" y="898144"/>
                </a:lnTo>
                <a:lnTo>
                  <a:pt x="1218003" y="906407"/>
                </a:lnTo>
                <a:lnTo>
                  <a:pt x="1211651" y="914670"/>
                </a:lnTo>
                <a:lnTo>
                  <a:pt x="1206252" y="923569"/>
                </a:lnTo>
                <a:lnTo>
                  <a:pt x="1201170" y="932785"/>
                </a:lnTo>
                <a:lnTo>
                  <a:pt x="1196406" y="942001"/>
                </a:lnTo>
                <a:lnTo>
                  <a:pt x="1191642" y="951536"/>
                </a:lnTo>
                <a:lnTo>
                  <a:pt x="1188148" y="961388"/>
                </a:lnTo>
                <a:lnTo>
                  <a:pt x="1184655" y="971557"/>
                </a:lnTo>
                <a:lnTo>
                  <a:pt x="1181479" y="981727"/>
                </a:lnTo>
                <a:lnTo>
                  <a:pt x="1179255" y="992215"/>
                </a:lnTo>
                <a:lnTo>
                  <a:pt x="1177350" y="1003020"/>
                </a:lnTo>
                <a:lnTo>
                  <a:pt x="1176079" y="1013825"/>
                </a:lnTo>
                <a:lnTo>
                  <a:pt x="1175444" y="1024949"/>
                </a:lnTo>
                <a:lnTo>
                  <a:pt x="1174809" y="1035754"/>
                </a:lnTo>
                <a:lnTo>
                  <a:pt x="1175444" y="1047195"/>
                </a:lnTo>
                <a:lnTo>
                  <a:pt x="1176079" y="1058318"/>
                </a:lnTo>
                <a:lnTo>
                  <a:pt x="1177350" y="1068806"/>
                </a:lnTo>
                <a:lnTo>
                  <a:pt x="1179255" y="1079929"/>
                </a:lnTo>
                <a:lnTo>
                  <a:pt x="1181479" y="1090099"/>
                </a:lnTo>
                <a:lnTo>
                  <a:pt x="1184655" y="1100586"/>
                </a:lnTo>
                <a:lnTo>
                  <a:pt x="1188148" y="1110438"/>
                </a:lnTo>
                <a:lnTo>
                  <a:pt x="1191642" y="1120290"/>
                </a:lnTo>
                <a:lnTo>
                  <a:pt x="1196406" y="1129824"/>
                </a:lnTo>
                <a:lnTo>
                  <a:pt x="1201170" y="1139359"/>
                </a:lnTo>
                <a:lnTo>
                  <a:pt x="1206252" y="1148257"/>
                </a:lnTo>
                <a:lnTo>
                  <a:pt x="1211651" y="1157156"/>
                </a:lnTo>
                <a:lnTo>
                  <a:pt x="1218003" y="1165737"/>
                </a:lnTo>
                <a:lnTo>
                  <a:pt x="1224355" y="1173999"/>
                </a:lnTo>
                <a:lnTo>
                  <a:pt x="1231342" y="1181627"/>
                </a:lnTo>
                <a:lnTo>
                  <a:pt x="1238329" y="1189254"/>
                </a:lnTo>
                <a:lnTo>
                  <a:pt x="1245952" y="1196246"/>
                </a:lnTo>
                <a:lnTo>
                  <a:pt x="1253574" y="1203238"/>
                </a:lnTo>
                <a:lnTo>
                  <a:pt x="1261832" y="1209594"/>
                </a:lnTo>
                <a:lnTo>
                  <a:pt x="1270725" y="1215632"/>
                </a:lnTo>
                <a:lnTo>
                  <a:pt x="1279300" y="1221352"/>
                </a:lnTo>
                <a:lnTo>
                  <a:pt x="1288193" y="1226437"/>
                </a:lnTo>
                <a:lnTo>
                  <a:pt x="1297721" y="1231204"/>
                </a:lnTo>
                <a:lnTo>
                  <a:pt x="1307567" y="1235336"/>
                </a:lnTo>
                <a:lnTo>
                  <a:pt x="1317095" y="1239467"/>
                </a:lnTo>
                <a:lnTo>
                  <a:pt x="1326940" y="1242963"/>
                </a:lnTo>
                <a:lnTo>
                  <a:pt x="1337739" y="1245824"/>
                </a:lnTo>
                <a:lnTo>
                  <a:pt x="1347902" y="1248366"/>
                </a:lnTo>
                <a:lnTo>
                  <a:pt x="1358700" y="1249955"/>
                </a:lnTo>
                <a:lnTo>
                  <a:pt x="1369499" y="1251544"/>
                </a:lnTo>
                <a:lnTo>
                  <a:pt x="1380297" y="1252497"/>
                </a:lnTo>
                <a:lnTo>
                  <a:pt x="1391731" y="1252815"/>
                </a:lnTo>
                <a:lnTo>
                  <a:pt x="1402530" y="1252497"/>
                </a:lnTo>
                <a:lnTo>
                  <a:pt x="1413646" y="1251544"/>
                </a:lnTo>
                <a:lnTo>
                  <a:pt x="1424762" y="1249955"/>
                </a:lnTo>
                <a:lnTo>
                  <a:pt x="1435243" y="1248366"/>
                </a:lnTo>
                <a:lnTo>
                  <a:pt x="1445723" y="1245824"/>
                </a:lnTo>
                <a:lnTo>
                  <a:pt x="1455887" y="1242963"/>
                </a:lnTo>
                <a:lnTo>
                  <a:pt x="1466050" y="1239467"/>
                </a:lnTo>
                <a:lnTo>
                  <a:pt x="1475896" y="1235336"/>
                </a:lnTo>
                <a:lnTo>
                  <a:pt x="1485424" y="1231204"/>
                </a:lnTo>
                <a:lnTo>
                  <a:pt x="1494634" y="1226437"/>
                </a:lnTo>
                <a:lnTo>
                  <a:pt x="1503844" y="1221352"/>
                </a:lnTo>
                <a:lnTo>
                  <a:pt x="1512737" y="1215632"/>
                </a:lnTo>
                <a:lnTo>
                  <a:pt x="1520995" y="1209594"/>
                </a:lnTo>
                <a:lnTo>
                  <a:pt x="1529253" y="1203238"/>
                </a:lnTo>
                <a:lnTo>
                  <a:pt x="1537193" y="1196246"/>
                </a:lnTo>
                <a:lnTo>
                  <a:pt x="1544815" y="1189254"/>
                </a:lnTo>
                <a:lnTo>
                  <a:pt x="1552120" y="1181627"/>
                </a:lnTo>
                <a:lnTo>
                  <a:pt x="1558790" y="1173999"/>
                </a:lnTo>
                <a:lnTo>
                  <a:pt x="1565459" y="1165737"/>
                </a:lnTo>
                <a:lnTo>
                  <a:pt x="1571176" y="1157156"/>
                </a:lnTo>
                <a:lnTo>
                  <a:pt x="1576575" y="1148257"/>
                </a:lnTo>
                <a:lnTo>
                  <a:pt x="1582292" y="1139359"/>
                </a:lnTo>
                <a:lnTo>
                  <a:pt x="1586739" y="1129824"/>
                </a:lnTo>
                <a:lnTo>
                  <a:pt x="1591185" y="1120290"/>
                </a:lnTo>
                <a:lnTo>
                  <a:pt x="1594996" y="1110438"/>
                </a:lnTo>
                <a:lnTo>
                  <a:pt x="1598172" y="1100586"/>
                </a:lnTo>
                <a:lnTo>
                  <a:pt x="1601348" y="1090099"/>
                </a:lnTo>
                <a:lnTo>
                  <a:pt x="1603889" y="1079929"/>
                </a:lnTo>
                <a:lnTo>
                  <a:pt x="1605795" y="1068806"/>
                </a:lnTo>
                <a:lnTo>
                  <a:pt x="1606748" y="1058318"/>
                </a:lnTo>
                <a:lnTo>
                  <a:pt x="1608018" y="1047195"/>
                </a:lnTo>
                <a:lnTo>
                  <a:pt x="1608018" y="1035754"/>
                </a:lnTo>
                <a:lnTo>
                  <a:pt x="1608018" y="1024949"/>
                </a:lnTo>
                <a:lnTo>
                  <a:pt x="1606748" y="1013825"/>
                </a:lnTo>
                <a:lnTo>
                  <a:pt x="1605795" y="1003020"/>
                </a:lnTo>
                <a:lnTo>
                  <a:pt x="1603889" y="992215"/>
                </a:lnTo>
                <a:lnTo>
                  <a:pt x="1601348" y="981727"/>
                </a:lnTo>
                <a:lnTo>
                  <a:pt x="1598172" y="971557"/>
                </a:lnTo>
                <a:lnTo>
                  <a:pt x="1594996" y="961388"/>
                </a:lnTo>
                <a:lnTo>
                  <a:pt x="1591185" y="951536"/>
                </a:lnTo>
                <a:lnTo>
                  <a:pt x="1586739" y="942001"/>
                </a:lnTo>
                <a:lnTo>
                  <a:pt x="1582292" y="932785"/>
                </a:lnTo>
                <a:lnTo>
                  <a:pt x="1576575" y="923569"/>
                </a:lnTo>
                <a:lnTo>
                  <a:pt x="1571176" y="914670"/>
                </a:lnTo>
                <a:lnTo>
                  <a:pt x="1565459" y="906407"/>
                </a:lnTo>
                <a:lnTo>
                  <a:pt x="1558790" y="898144"/>
                </a:lnTo>
                <a:lnTo>
                  <a:pt x="1552120" y="890199"/>
                </a:lnTo>
                <a:lnTo>
                  <a:pt x="1544815" y="882572"/>
                </a:lnTo>
                <a:lnTo>
                  <a:pt x="1537193" y="875580"/>
                </a:lnTo>
                <a:lnTo>
                  <a:pt x="1529253" y="868906"/>
                </a:lnTo>
                <a:lnTo>
                  <a:pt x="1520995" y="862232"/>
                </a:lnTo>
                <a:lnTo>
                  <a:pt x="1512737" y="856194"/>
                </a:lnTo>
                <a:lnTo>
                  <a:pt x="1503844" y="850791"/>
                </a:lnTo>
                <a:lnTo>
                  <a:pt x="1494634" y="845388"/>
                </a:lnTo>
                <a:lnTo>
                  <a:pt x="1485424" y="840621"/>
                </a:lnTo>
                <a:lnTo>
                  <a:pt x="1475896" y="836172"/>
                </a:lnTo>
                <a:lnTo>
                  <a:pt x="1466050" y="832358"/>
                </a:lnTo>
                <a:lnTo>
                  <a:pt x="1455887" y="828863"/>
                </a:lnTo>
                <a:lnTo>
                  <a:pt x="1445723" y="826002"/>
                </a:lnTo>
                <a:lnTo>
                  <a:pt x="1435243" y="823778"/>
                </a:lnTo>
                <a:lnTo>
                  <a:pt x="1424762" y="821871"/>
                </a:lnTo>
                <a:lnTo>
                  <a:pt x="1413646" y="820282"/>
                </a:lnTo>
                <a:lnTo>
                  <a:pt x="1402530" y="819328"/>
                </a:lnTo>
                <a:lnTo>
                  <a:pt x="1391731" y="819011"/>
                </a:lnTo>
                <a:close/>
                <a:moveTo>
                  <a:pt x="1381250" y="633412"/>
                </a:moveTo>
                <a:lnTo>
                  <a:pt x="1391731" y="633412"/>
                </a:lnTo>
                <a:lnTo>
                  <a:pt x="1401894" y="633412"/>
                </a:lnTo>
                <a:lnTo>
                  <a:pt x="1412375" y="633730"/>
                </a:lnTo>
                <a:lnTo>
                  <a:pt x="1422538" y="634683"/>
                </a:lnTo>
                <a:lnTo>
                  <a:pt x="1432702" y="635319"/>
                </a:lnTo>
                <a:lnTo>
                  <a:pt x="1442547" y="636590"/>
                </a:lnTo>
                <a:lnTo>
                  <a:pt x="1452711" y="638179"/>
                </a:lnTo>
                <a:lnTo>
                  <a:pt x="1462556" y="639768"/>
                </a:lnTo>
                <a:lnTo>
                  <a:pt x="1472402" y="641675"/>
                </a:lnTo>
                <a:lnTo>
                  <a:pt x="1482248" y="643582"/>
                </a:lnTo>
                <a:lnTo>
                  <a:pt x="1492093" y="646124"/>
                </a:lnTo>
                <a:lnTo>
                  <a:pt x="1501939" y="648667"/>
                </a:lnTo>
                <a:lnTo>
                  <a:pt x="1511149" y="651527"/>
                </a:lnTo>
                <a:lnTo>
                  <a:pt x="1520677" y="654705"/>
                </a:lnTo>
                <a:lnTo>
                  <a:pt x="1529570" y="657883"/>
                </a:lnTo>
                <a:lnTo>
                  <a:pt x="1539098" y="661379"/>
                </a:lnTo>
                <a:lnTo>
                  <a:pt x="1547991" y="664875"/>
                </a:lnTo>
                <a:lnTo>
                  <a:pt x="1557202" y="668689"/>
                </a:lnTo>
                <a:lnTo>
                  <a:pt x="1566094" y="673138"/>
                </a:lnTo>
                <a:lnTo>
                  <a:pt x="1574670" y="677269"/>
                </a:lnTo>
                <a:lnTo>
                  <a:pt x="1583245" y="682036"/>
                </a:lnTo>
                <a:lnTo>
                  <a:pt x="1600078" y="691571"/>
                </a:lnTo>
                <a:lnTo>
                  <a:pt x="1616276" y="702058"/>
                </a:lnTo>
                <a:lnTo>
                  <a:pt x="1632473" y="713499"/>
                </a:lnTo>
                <a:lnTo>
                  <a:pt x="1647083" y="725258"/>
                </a:lnTo>
                <a:lnTo>
                  <a:pt x="1662010" y="737652"/>
                </a:lnTo>
                <a:lnTo>
                  <a:pt x="1675985" y="751000"/>
                </a:lnTo>
                <a:lnTo>
                  <a:pt x="1689324" y="765301"/>
                </a:lnTo>
                <a:lnTo>
                  <a:pt x="1701710" y="779603"/>
                </a:lnTo>
                <a:lnTo>
                  <a:pt x="1713779" y="795175"/>
                </a:lnTo>
                <a:lnTo>
                  <a:pt x="1725213" y="810748"/>
                </a:lnTo>
                <a:lnTo>
                  <a:pt x="1735376" y="827274"/>
                </a:lnTo>
                <a:lnTo>
                  <a:pt x="1740458" y="835536"/>
                </a:lnTo>
                <a:lnTo>
                  <a:pt x="1745222" y="844117"/>
                </a:lnTo>
                <a:lnTo>
                  <a:pt x="1749668" y="852698"/>
                </a:lnTo>
                <a:lnTo>
                  <a:pt x="1754115" y="861279"/>
                </a:lnTo>
                <a:lnTo>
                  <a:pt x="1758244" y="870495"/>
                </a:lnTo>
                <a:lnTo>
                  <a:pt x="1762055" y="879394"/>
                </a:lnTo>
                <a:lnTo>
                  <a:pt x="1765866" y="888292"/>
                </a:lnTo>
                <a:lnTo>
                  <a:pt x="1769042" y="897509"/>
                </a:lnTo>
                <a:lnTo>
                  <a:pt x="1772536" y="906725"/>
                </a:lnTo>
                <a:lnTo>
                  <a:pt x="1775712" y="916259"/>
                </a:lnTo>
                <a:lnTo>
                  <a:pt x="1778570" y="925793"/>
                </a:lnTo>
                <a:lnTo>
                  <a:pt x="1780793" y="935327"/>
                </a:lnTo>
                <a:lnTo>
                  <a:pt x="1783334" y="944862"/>
                </a:lnTo>
                <a:lnTo>
                  <a:pt x="1785557" y="954714"/>
                </a:lnTo>
                <a:lnTo>
                  <a:pt x="1787463" y="964883"/>
                </a:lnTo>
                <a:lnTo>
                  <a:pt x="1789051" y="974735"/>
                </a:lnTo>
                <a:lnTo>
                  <a:pt x="1790639" y="984587"/>
                </a:lnTo>
                <a:lnTo>
                  <a:pt x="1791592" y="994757"/>
                </a:lnTo>
                <a:lnTo>
                  <a:pt x="1792545" y="1004927"/>
                </a:lnTo>
                <a:lnTo>
                  <a:pt x="1793180" y="1015097"/>
                </a:lnTo>
                <a:lnTo>
                  <a:pt x="1793497" y="1025584"/>
                </a:lnTo>
                <a:lnTo>
                  <a:pt x="1793815" y="1035754"/>
                </a:lnTo>
                <a:lnTo>
                  <a:pt x="1793497" y="1048466"/>
                </a:lnTo>
                <a:lnTo>
                  <a:pt x="1793180" y="1060543"/>
                </a:lnTo>
                <a:lnTo>
                  <a:pt x="1792227" y="1072619"/>
                </a:lnTo>
                <a:lnTo>
                  <a:pt x="1790639" y="1084378"/>
                </a:lnTo>
                <a:lnTo>
                  <a:pt x="1789051" y="1096773"/>
                </a:lnTo>
                <a:lnTo>
                  <a:pt x="1787145" y="1108531"/>
                </a:lnTo>
                <a:lnTo>
                  <a:pt x="1784922" y="1120290"/>
                </a:lnTo>
                <a:lnTo>
                  <a:pt x="1782381" y="1131413"/>
                </a:lnTo>
                <a:lnTo>
                  <a:pt x="1779205" y="1143172"/>
                </a:lnTo>
                <a:lnTo>
                  <a:pt x="1776347" y="1154295"/>
                </a:lnTo>
                <a:lnTo>
                  <a:pt x="1772218" y="1165737"/>
                </a:lnTo>
                <a:lnTo>
                  <a:pt x="1768407" y="1176542"/>
                </a:lnTo>
                <a:lnTo>
                  <a:pt x="1763960" y="1187665"/>
                </a:lnTo>
                <a:lnTo>
                  <a:pt x="1759832" y="1198153"/>
                </a:lnTo>
                <a:lnTo>
                  <a:pt x="1755068" y="1208958"/>
                </a:lnTo>
                <a:lnTo>
                  <a:pt x="1749986" y="1219128"/>
                </a:lnTo>
                <a:lnTo>
                  <a:pt x="1943088" y="1412672"/>
                </a:lnTo>
                <a:lnTo>
                  <a:pt x="1947534" y="1417439"/>
                </a:lnTo>
                <a:lnTo>
                  <a:pt x="1951663" y="1422206"/>
                </a:lnTo>
                <a:lnTo>
                  <a:pt x="1955792" y="1427291"/>
                </a:lnTo>
                <a:lnTo>
                  <a:pt x="1959286" y="1432375"/>
                </a:lnTo>
                <a:lnTo>
                  <a:pt x="1962462" y="1437460"/>
                </a:lnTo>
                <a:lnTo>
                  <a:pt x="1965002" y="1442863"/>
                </a:lnTo>
                <a:lnTo>
                  <a:pt x="1967861" y="1447948"/>
                </a:lnTo>
                <a:lnTo>
                  <a:pt x="1970084" y="1453986"/>
                </a:lnTo>
                <a:lnTo>
                  <a:pt x="1972625" y="1459389"/>
                </a:lnTo>
                <a:lnTo>
                  <a:pt x="1974530" y="1465427"/>
                </a:lnTo>
                <a:lnTo>
                  <a:pt x="1976118" y="1470830"/>
                </a:lnTo>
                <a:lnTo>
                  <a:pt x="1977389" y="1476550"/>
                </a:lnTo>
                <a:lnTo>
                  <a:pt x="1978024" y="1482589"/>
                </a:lnTo>
                <a:lnTo>
                  <a:pt x="1978977" y="1488309"/>
                </a:lnTo>
                <a:lnTo>
                  <a:pt x="1979294" y="1494348"/>
                </a:lnTo>
                <a:lnTo>
                  <a:pt x="1979612" y="1500068"/>
                </a:lnTo>
                <a:lnTo>
                  <a:pt x="1979294" y="1506424"/>
                </a:lnTo>
                <a:lnTo>
                  <a:pt x="1978977" y="1512462"/>
                </a:lnTo>
                <a:lnTo>
                  <a:pt x="1978024" y="1518183"/>
                </a:lnTo>
                <a:lnTo>
                  <a:pt x="1977389" y="1524221"/>
                </a:lnTo>
                <a:lnTo>
                  <a:pt x="1976118" y="1529942"/>
                </a:lnTo>
                <a:lnTo>
                  <a:pt x="1974530" y="1535344"/>
                </a:lnTo>
                <a:lnTo>
                  <a:pt x="1972625" y="1541383"/>
                </a:lnTo>
                <a:lnTo>
                  <a:pt x="1970084" y="1546785"/>
                </a:lnTo>
                <a:lnTo>
                  <a:pt x="1967861" y="1552506"/>
                </a:lnTo>
                <a:lnTo>
                  <a:pt x="1965002" y="1557909"/>
                </a:lnTo>
                <a:lnTo>
                  <a:pt x="1962462" y="1563311"/>
                </a:lnTo>
                <a:lnTo>
                  <a:pt x="1959286" y="1568396"/>
                </a:lnTo>
                <a:lnTo>
                  <a:pt x="1955792" y="1573481"/>
                </a:lnTo>
                <a:lnTo>
                  <a:pt x="1951663" y="1578566"/>
                </a:lnTo>
                <a:lnTo>
                  <a:pt x="1947534" y="1583333"/>
                </a:lnTo>
                <a:lnTo>
                  <a:pt x="1943088" y="1588100"/>
                </a:lnTo>
                <a:lnTo>
                  <a:pt x="1938324" y="1592232"/>
                </a:lnTo>
                <a:lnTo>
                  <a:pt x="1933877" y="1596363"/>
                </a:lnTo>
                <a:lnTo>
                  <a:pt x="1929113" y="1600177"/>
                </a:lnTo>
                <a:lnTo>
                  <a:pt x="1924032" y="1603673"/>
                </a:lnTo>
                <a:lnTo>
                  <a:pt x="1918315" y="1606851"/>
                </a:lnTo>
                <a:lnTo>
                  <a:pt x="1913233" y="1610029"/>
                </a:lnTo>
                <a:lnTo>
                  <a:pt x="1907834" y="1612889"/>
                </a:lnTo>
                <a:lnTo>
                  <a:pt x="1902435" y="1615114"/>
                </a:lnTo>
                <a:lnTo>
                  <a:pt x="1896400" y="1617020"/>
                </a:lnTo>
                <a:lnTo>
                  <a:pt x="1891001" y="1618927"/>
                </a:lnTo>
                <a:lnTo>
                  <a:pt x="1885284" y="1620516"/>
                </a:lnTo>
                <a:lnTo>
                  <a:pt x="1879250" y="1621788"/>
                </a:lnTo>
                <a:lnTo>
                  <a:pt x="1873533" y="1623059"/>
                </a:lnTo>
                <a:lnTo>
                  <a:pt x="1867499" y="1623694"/>
                </a:lnTo>
                <a:lnTo>
                  <a:pt x="1861782" y="1624012"/>
                </a:lnTo>
                <a:lnTo>
                  <a:pt x="1855747" y="1624012"/>
                </a:lnTo>
                <a:lnTo>
                  <a:pt x="1850030" y="1624012"/>
                </a:lnTo>
                <a:lnTo>
                  <a:pt x="1843996" y="1623694"/>
                </a:lnTo>
                <a:lnTo>
                  <a:pt x="1837644" y="1623059"/>
                </a:lnTo>
                <a:lnTo>
                  <a:pt x="1831927" y="1621788"/>
                </a:lnTo>
                <a:lnTo>
                  <a:pt x="1826210" y="1620516"/>
                </a:lnTo>
                <a:lnTo>
                  <a:pt x="1820494" y="1618927"/>
                </a:lnTo>
                <a:lnTo>
                  <a:pt x="1814459" y="1617020"/>
                </a:lnTo>
                <a:lnTo>
                  <a:pt x="1809060" y="1615114"/>
                </a:lnTo>
                <a:lnTo>
                  <a:pt x="1803661" y="1612889"/>
                </a:lnTo>
                <a:lnTo>
                  <a:pt x="1798261" y="1610029"/>
                </a:lnTo>
                <a:lnTo>
                  <a:pt x="1792545" y="1606851"/>
                </a:lnTo>
                <a:lnTo>
                  <a:pt x="1787463" y="1603673"/>
                </a:lnTo>
                <a:lnTo>
                  <a:pt x="1782381" y="1600177"/>
                </a:lnTo>
                <a:lnTo>
                  <a:pt x="1777617" y="1596363"/>
                </a:lnTo>
                <a:lnTo>
                  <a:pt x="1772536" y="1592232"/>
                </a:lnTo>
                <a:lnTo>
                  <a:pt x="1768407" y="1588100"/>
                </a:lnTo>
                <a:lnTo>
                  <a:pt x="1574670" y="1394239"/>
                </a:lnTo>
                <a:lnTo>
                  <a:pt x="1564189" y="1399324"/>
                </a:lnTo>
                <a:lnTo>
                  <a:pt x="1553708" y="1404091"/>
                </a:lnTo>
                <a:lnTo>
                  <a:pt x="1542910" y="1408858"/>
                </a:lnTo>
                <a:lnTo>
                  <a:pt x="1532111" y="1412989"/>
                </a:lnTo>
                <a:lnTo>
                  <a:pt x="1520995" y="1417121"/>
                </a:lnTo>
                <a:lnTo>
                  <a:pt x="1510197" y="1420617"/>
                </a:lnTo>
                <a:lnTo>
                  <a:pt x="1498763" y="1424113"/>
                </a:lnTo>
                <a:lnTo>
                  <a:pt x="1487329" y="1426973"/>
                </a:lnTo>
                <a:lnTo>
                  <a:pt x="1475578" y="1429515"/>
                </a:lnTo>
                <a:lnTo>
                  <a:pt x="1463827" y="1432058"/>
                </a:lnTo>
                <a:lnTo>
                  <a:pt x="1452075" y="1433964"/>
                </a:lnTo>
                <a:lnTo>
                  <a:pt x="1440324" y="1435554"/>
                </a:lnTo>
                <a:lnTo>
                  <a:pt x="1428255" y="1436507"/>
                </a:lnTo>
                <a:lnTo>
                  <a:pt x="1415869" y="1437778"/>
                </a:lnTo>
                <a:lnTo>
                  <a:pt x="1403800" y="1438096"/>
                </a:lnTo>
                <a:lnTo>
                  <a:pt x="1391731" y="1438096"/>
                </a:lnTo>
                <a:lnTo>
                  <a:pt x="1381250" y="1438096"/>
                </a:lnTo>
                <a:lnTo>
                  <a:pt x="1370769" y="1437778"/>
                </a:lnTo>
                <a:lnTo>
                  <a:pt x="1360606" y="1437460"/>
                </a:lnTo>
                <a:lnTo>
                  <a:pt x="1350443" y="1436189"/>
                </a:lnTo>
                <a:lnTo>
                  <a:pt x="1340280" y="1435236"/>
                </a:lnTo>
                <a:lnTo>
                  <a:pt x="1330116" y="1433964"/>
                </a:lnTo>
                <a:lnTo>
                  <a:pt x="1320271" y="1432058"/>
                </a:lnTo>
                <a:lnTo>
                  <a:pt x="1310425" y="1430469"/>
                </a:lnTo>
                <a:lnTo>
                  <a:pt x="1300897" y="1427926"/>
                </a:lnTo>
                <a:lnTo>
                  <a:pt x="1291051" y="1425702"/>
                </a:lnTo>
                <a:lnTo>
                  <a:pt x="1281523" y="1423477"/>
                </a:lnTo>
                <a:lnTo>
                  <a:pt x="1271995" y="1420299"/>
                </a:lnTo>
                <a:lnTo>
                  <a:pt x="1262785" y="1417439"/>
                </a:lnTo>
                <a:lnTo>
                  <a:pt x="1253257" y="1413943"/>
                </a:lnTo>
                <a:lnTo>
                  <a:pt x="1244046" y="1410447"/>
                </a:lnTo>
                <a:lnTo>
                  <a:pt x="1234836" y="1406951"/>
                </a:lnTo>
                <a:lnTo>
                  <a:pt x="1225943" y="1402820"/>
                </a:lnTo>
                <a:lnTo>
                  <a:pt x="1217368" y="1398688"/>
                </a:lnTo>
                <a:lnTo>
                  <a:pt x="1208157" y="1394239"/>
                </a:lnTo>
                <a:lnTo>
                  <a:pt x="1199582" y="1390107"/>
                </a:lnTo>
                <a:lnTo>
                  <a:pt x="1191324" y="1385340"/>
                </a:lnTo>
                <a:lnTo>
                  <a:pt x="1182749" y="1380255"/>
                </a:lnTo>
                <a:lnTo>
                  <a:pt x="1166551" y="1369450"/>
                </a:lnTo>
                <a:lnTo>
                  <a:pt x="1150989" y="1358645"/>
                </a:lnTo>
                <a:lnTo>
                  <a:pt x="1135744" y="1346568"/>
                </a:lnTo>
                <a:lnTo>
                  <a:pt x="1121134" y="1333856"/>
                </a:lnTo>
                <a:lnTo>
                  <a:pt x="1107160" y="1320508"/>
                </a:lnTo>
                <a:lnTo>
                  <a:pt x="1093821" y="1306524"/>
                </a:lnTo>
                <a:lnTo>
                  <a:pt x="1081117" y="1291905"/>
                </a:lnTo>
                <a:lnTo>
                  <a:pt x="1069048" y="1276651"/>
                </a:lnTo>
                <a:lnTo>
                  <a:pt x="1058249" y="1261078"/>
                </a:lnTo>
                <a:lnTo>
                  <a:pt x="1047451" y="1244552"/>
                </a:lnTo>
                <a:lnTo>
                  <a:pt x="1042369" y="1236289"/>
                </a:lnTo>
                <a:lnTo>
                  <a:pt x="1037605" y="1227709"/>
                </a:lnTo>
                <a:lnTo>
                  <a:pt x="1033476" y="1219128"/>
                </a:lnTo>
                <a:lnTo>
                  <a:pt x="1029030" y="1210229"/>
                </a:lnTo>
                <a:lnTo>
                  <a:pt x="1024901" y="1201649"/>
                </a:lnTo>
                <a:lnTo>
                  <a:pt x="1020772" y="1192750"/>
                </a:lnTo>
                <a:lnTo>
                  <a:pt x="1017279" y="1183216"/>
                </a:lnTo>
                <a:lnTo>
                  <a:pt x="1013785" y="1174317"/>
                </a:lnTo>
                <a:lnTo>
                  <a:pt x="1010291" y="1164783"/>
                </a:lnTo>
                <a:lnTo>
                  <a:pt x="1007115" y="1155567"/>
                </a:lnTo>
                <a:lnTo>
                  <a:pt x="1004574" y="1146033"/>
                </a:lnTo>
                <a:lnTo>
                  <a:pt x="1002034" y="1136498"/>
                </a:lnTo>
                <a:lnTo>
                  <a:pt x="999810" y="1126964"/>
                </a:lnTo>
                <a:lnTo>
                  <a:pt x="997270" y="1117112"/>
                </a:lnTo>
                <a:lnTo>
                  <a:pt x="995364" y="1107260"/>
                </a:lnTo>
                <a:lnTo>
                  <a:pt x="993776" y="1097090"/>
                </a:lnTo>
                <a:lnTo>
                  <a:pt x="992823" y="1087239"/>
                </a:lnTo>
                <a:lnTo>
                  <a:pt x="991553" y="1077069"/>
                </a:lnTo>
                <a:lnTo>
                  <a:pt x="990282" y="1066899"/>
                </a:lnTo>
                <a:lnTo>
                  <a:pt x="989965" y="1056729"/>
                </a:lnTo>
                <a:lnTo>
                  <a:pt x="989647" y="1046559"/>
                </a:lnTo>
                <a:lnTo>
                  <a:pt x="989012" y="1035754"/>
                </a:lnTo>
                <a:lnTo>
                  <a:pt x="989647" y="1025584"/>
                </a:lnTo>
                <a:lnTo>
                  <a:pt x="989965" y="1015097"/>
                </a:lnTo>
                <a:lnTo>
                  <a:pt x="990282" y="1004927"/>
                </a:lnTo>
                <a:lnTo>
                  <a:pt x="991553" y="994757"/>
                </a:lnTo>
                <a:lnTo>
                  <a:pt x="992823" y="984587"/>
                </a:lnTo>
                <a:lnTo>
                  <a:pt x="993776" y="974735"/>
                </a:lnTo>
                <a:lnTo>
                  <a:pt x="995364" y="964883"/>
                </a:lnTo>
                <a:lnTo>
                  <a:pt x="997270" y="954714"/>
                </a:lnTo>
                <a:lnTo>
                  <a:pt x="999810" y="944862"/>
                </a:lnTo>
                <a:lnTo>
                  <a:pt x="1002034" y="935327"/>
                </a:lnTo>
                <a:lnTo>
                  <a:pt x="1004574" y="925793"/>
                </a:lnTo>
                <a:lnTo>
                  <a:pt x="1007115" y="916259"/>
                </a:lnTo>
                <a:lnTo>
                  <a:pt x="1010291" y="906725"/>
                </a:lnTo>
                <a:lnTo>
                  <a:pt x="1013785" y="897509"/>
                </a:lnTo>
                <a:lnTo>
                  <a:pt x="1017279" y="888292"/>
                </a:lnTo>
                <a:lnTo>
                  <a:pt x="1020772" y="879394"/>
                </a:lnTo>
                <a:lnTo>
                  <a:pt x="1024901" y="870495"/>
                </a:lnTo>
                <a:lnTo>
                  <a:pt x="1029030" y="861279"/>
                </a:lnTo>
                <a:lnTo>
                  <a:pt x="1033476" y="852698"/>
                </a:lnTo>
                <a:lnTo>
                  <a:pt x="1037605" y="844117"/>
                </a:lnTo>
                <a:lnTo>
                  <a:pt x="1042369" y="835536"/>
                </a:lnTo>
                <a:lnTo>
                  <a:pt x="1047451" y="827274"/>
                </a:lnTo>
                <a:lnTo>
                  <a:pt x="1058249" y="810748"/>
                </a:lnTo>
                <a:lnTo>
                  <a:pt x="1069048" y="795175"/>
                </a:lnTo>
                <a:lnTo>
                  <a:pt x="1081117" y="779603"/>
                </a:lnTo>
                <a:lnTo>
                  <a:pt x="1093821" y="765301"/>
                </a:lnTo>
                <a:lnTo>
                  <a:pt x="1107160" y="751000"/>
                </a:lnTo>
                <a:lnTo>
                  <a:pt x="1121134" y="737652"/>
                </a:lnTo>
                <a:lnTo>
                  <a:pt x="1135744" y="725258"/>
                </a:lnTo>
                <a:lnTo>
                  <a:pt x="1150989" y="713499"/>
                </a:lnTo>
                <a:lnTo>
                  <a:pt x="1166551" y="702058"/>
                </a:lnTo>
                <a:lnTo>
                  <a:pt x="1182749" y="691571"/>
                </a:lnTo>
                <a:lnTo>
                  <a:pt x="1191324" y="686803"/>
                </a:lnTo>
                <a:lnTo>
                  <a:pt x="1199582" y="682036"/>
                </a:lnTo>
                <a:lnTo>
                  <a:pt x="1208157" y="677269"/>
                </a:lnTo>
                <a:lnTo>
                  <a:pt x="1217368" y="673138"/>
                </a:lnTo>
                <a:lnTo>
                  <a:pt x="1225943" y="668689"/>
                </a:lnTo>
                <a:lnTo>
                  <a:pt x="1234836" y="664875"/>
                </a:lnTo>
                <a:lnTo>
                  <a:pt x="1244046" y="661379"/>
                </a:lnTo>
                <a:lnTo>
                  <a:pt x="1253257" y="657883"/>
                </a:lnTo>
                <a:lnTo>
                  <a:pt x="1262785" y="654705"/>
                </a:lnTo>
                <a:lnTo>
                  <a:pt x="1271995" y="651527"/>
                </a:lnTo>
                <a:lnTo>
                  <a:pt x="1281523" y="648667"/>
                </a:lnTo>
                <a:lnTo>
                  <a:pt x="1291051" y="646124"/>
                </a:lnTo>
                <a:lnTo>
                  <a:pt x="1300897" y="643582"/>
                </a:lnTo>
                <a:lnTo>
                  <a:pt x="1310425" y="641675"/>
                </a:lnTo>
                <a:lnTo>
                  <a:pt x="1320271" y="639768"/>
                </a:lnTo>
                <a:lnTo>
                  <a:pt x="1330116" y="638179"/>
                </a:lnTo>
                <a:lnTo>
                  <a:pt x="1340280" y="636590"/>
                </a:lnTo>
                <a:lnTo>
                  <a:pt x="1350443" y="635319"/>
                </a:lnTo>
                <a:lnTo>
                  <a:pt x="1360606" y="634683"/>
                </a:lnTo>
                <a:lnTo>
                  <a:pt x="1370769" y="633730"/>
                </a:lnTo>
                <a:lnTo>
                  <a:pt x="1381250" y="633412"/>
                </a:lnTo>
                <a:close/>
                <a:moveTo>
                  <a:pt x="492993" y="0"/>
                </a:moveTo>
                <a:lnTo>
                  <a:pt x="505374" y="635"/>
                </a:lnTo>
                <a:lnTo>
                  <a:pt x="517437" y="953"/>
                </a:lnTo>
                <a:lnTo>
                  <a:pt x="529817" y="1588"/>
                </a:lnTo>
                <a:lnTo>
                  <a:pt x="541880" y="2858"/>
                </a:lnTo>
                <a:lnTo>
                  <a:pt x="553943" y="4128"/>
                </a:lnTo>
                <a:lnTo>
                  <a:pt x="566006" y="5715"/>
                </a:lnTo>
                <a:lnTo>
                  <a:pt x="577751" y="7620"/>
                </a:lnTo>
                <a:lnTo>
                  <a:pt x="589497" y="9843"/>
                </a:lnTo>
                <a:lnTo>
                  <a:pt x="601877" y="12383"/>
                </a:lnTo>
                <a:lnTo>
                  <a:pt x="612988" y="14923"/>
                </a:lnTo>
                <a:lnTo>
                  <a:pt x="625051" y="18098"/>
                </a:lnTo>
                <a:lnTo>
                  <a:pt x="636796" y="21273"/>
                </a:lnTo>
                <a:lnTo>
                  <a:pt x="647907" y="25083"/>
                </a:lnTo>
                <a:lnTo>
                  <a:pt x="659335" y="29210"/>
                </a:lnTo>
                <a:lnTo>
                  <a:pt x="670446" y="33020"/>
                </a:lnTo>
                <a:lnTo>
                  <a:pt x="681556" y="37783"/>
                </a:lnTo>
                <a:lnTo>
                  <a:pt x="692667" y="42545"/>
                </a:lnTo>
                <a:lnTo>
                  <a:pt x="703777" y="46990"/>
                </a:lnTo>
                <a:lnTo>
                  <a:pt x="714253" y="52705"/>
                </a:lnTo>
                <a:lnTo>
                  <a:pt x="724729" y="58103"/>
                </a:lnTo>
                <a:lnTo>
                  <a:pt x="735522" y="63818"/>
                </a:lnTo>
                <a:lnTo>
                  <a:pt x="745998" y="69850"/>
                </a:lnTo>
                <a:lnTo>
                  <a:pt x="756156" y="76200"/>
                </a:lnTo>
                <a:lnTo>
                  <a:pt x="766314" y="82868"/>
                </a:lnTo>
                <a:lnTo>
                  <a:pt x="776155" y="89853"/>
                </a:lnTo>
                <a:lnTo>
                  <a:pt x="785996" y="96838"/>
                </a:lnTo>
                <a:lnTo>
                  <a:pt x="795837" y="104458"/>
                </a:lnTo>
                <a:lnTo>
                  <a:pt x="805042" y="111760"/>
                </a:lnTo>
                <a:lnTo>
                  <a:pt x="814566" y="119698"/>
                </a:lnTo>
                <a:lnTo>
                  <a:pt x="823454" y="127953"/>
                </a:lnTo>
                <a:lnTo>
                  <a:pt x="832660" y="135890"/>
                </a:lnTo>
                <a:lnTo>
                  <a:pt x="841549" y="144780"/>
                </a:lnTo>
                <a:lnTo>
                  <a:pt x="853929" y="158115"/>
                </a:lnTo>
                <a:lnTo>
                  <a:pt x="866627" y="171768"/>
                </a:lnTo>
                <a:lnTo>
                  <a:pt x="878055" y="185420"/>
                </a:lnTo>
                <a:lnTo>
                  <a:pt x="889483" y="200025"/>
                </a:lnTo>
                <a:lnTo>
                  <a:pt x="899641" y="214948"/>
                </a:lnTo>
                <a:lnTo>
                  <a:pt x="909800" y="229553"/>
                </a:lnTo>
                <a:lnTo>
                  <a:pt x="919006" y="245110"/>
                </a:lnTo>
                <a:lnTo>
                  <a:pt x="927577" y="260668"/>
                </a:lnTo>
                <a:lnTo>
                  <a:pt x="936782" y="245110"/>
                </a:lnTo>
                <a:lnTo>
                  <a:pt x="945988" y="229553"/>
                </a:lnTo>
                <a:lnTo>
                  <a:pt x="955829" y="214948"/>
                </a:lnTo>
                <a:lnTo>
                  <a:pt x="966622" y="200025"/>
                </a:lnTo>
                <a:lnTo>
                  <a:pt x="977416" y="185420"/>
                </a:lnTo>
                <a:lnTo>
                  <a:pt x="989161" y="171768"/>
                </a:lnTo>
                <a:lnTo>
                  <a:pt x="1001224" y="158115"/>
                </a:lnTo>
                <a:lnTo>
                  <a:pt x="1014239" y="144780"/>
                </a:lnTo>
                <a:lnTo>
                  <a:pt x="1022810" y="135890"/>
                </a:lnTo>
                <a:lnTo>
                  <a:pt x="1032016" y="127953"/>
                </a:lnTo>
                <a:lnTo>
                  <a:pt x="1041222" y="119698"/>
                </a:lnTo>
                <a:lnTo>
                  <a:pt x="1050428" y="111760"/>
                </a:lnTo>
                <a:lnTo>
                  <a:pt x="1060269" y="104458"/>
                </a:lnTo>
                <a:lnTo>
                  <a:pt x="1069475" y="96838"/>
                </a:lnTo>
                <a:lnTo>
                  <a:pt x="1079316" y="89853"/>
                </a:lnTo>
                <a:lnTo>
                  <a:pt x="1089474" y="82868"/>
                </a:lnTo>
                <a:lnTo>
                  <a:pt x="1099632" y="76200"/>
                </a:lnTo>
                <a:lnTo>
                  <a:pt x="1109790" y="69850"/>
                </a:lnTo>
                <a:lnTo>
                  <a:pt x="1119949" y="63818"/>
                </a:lnTo>
                <a:lnTo>
                  <a:pt x="1130742" y="58103"/>
                </a:lnTo>
                <a:lnTo>
                  <a:pt x="1141218" y="52705"/>
                </a:lnTo>
                <a:lnTo>
                  <a:pt x="1152328" y="46990"/>
                </a:lnTo>
                <a:lnTo>
                  <a:pt x="1163121" y="42545"/>
                </a:lnTo>
                <a:lnTo>
                  <a:pt x="1174232" y="37783"/>
                </a:lnTo>
                <a:lnTo>
                  <a:pt x="1185025" y="33020"/>
                </a:lnTo>
                <a:lnTo>
                  <a:pt x="1196453" y="29210"/>
                </a:lnTo>
                <a:lnTo>
                  <a:pt x="1207881" y="25083"/>
                </a:lnTo>
                <a:lnTo>
                  <a:pt x="1219309" y="21273"/>
                </a:lnTo>
                <a:lnTo>
                  <a:pt x="1230420" y="18098"/>
                </a:lnTo>
                <a:lnTo>
                  <a:pt x="1242165" y="14923"/>
                </a:lnTo>
                <a:lnTo>
                  <a:pt x="1253911" y="12383"/>
                </a:lnTo>
                <a:lnTo>
                  <a:pt x="1265656" y="9843"/>
                </a:lnTo>
                <a:lnTo>
                  <a:pt x="1277719" y="7620"/>
                </a:lnTo>
                <a:lnTo>
                  <a:pt x="1289782" y="5715"/>
                </a:lnTo>
                <a:lnTo>
                  <a:pt x="1301845" y="4128"/>
                </a:lnTo>
                <a:lnTo>
                  <a:pt x="1313908" y="2858"/>
                </a:lnTo>
                <a:lnTo>
                  <a:pt x="1326288" y="1588"/>
                </a:lnTo>
                <a:lnTo>
                  <a:pt x="1338351" y="953"/>
                </a:lnTo>
                <a:lnTo>
                  <a:pt x="1350414" y="635"/>
                </a:lnTo>
                <a:lnTo>
                  <a:pt x="1362477" y="0"/>
                </a:lnTo>
                <a:lnTo>
                  <a:pt x="1375175" y="635"/>
                </a:lnTo>
                <a:lnTo>
                  <a:pt x="1387238" y="953"/>
                </a:lnTo>
                <a:lnTo>
                  <a:pt x="1399301" y="1588"/>
                </a:lnTo>
                <a:lnTo>
                  <a:pt x="1411681" y="2858"/>
                </a:lnTo>
                <a:lnTo>
                  <a:pt x="1423744" y="4128"/>
                </a:lnTo>
                <a:lnTo>
                  <a:pt x="1435807" y="5715"/>
                </a:lnTo>
                <a:lnTo>
                  <a:pt x="1447553" y="7620"/>
                </a:lnTo>
                <a:lnTo>
                  <a:pt x="1459616" y="9843"/>
                </a:lnTo>
                <a:lnTo>
                  <a:pt x="1471361" y="12383"/>
                </a:lnTo>
                <a:lnTo>
                  <a:pt x="1483107" y="14923"/>
                </a:lnTo>
                <a:lnTo>
                  <a:pt x="1494535" y="18098"/>
                </a:lnTo>
                <a:lnTo>
                  <a:pt x="1506280" y="21273"/>
                </a:lnTo>
                <a:lnTo>
                  <a:pt x="1517708" y="25083"/>
                </a:lnTo>
                <a:lnTo>
                  <a:pt x="1529136" y="29210"/>
                </a:lnTo>
                <a:lnTo>
                  <a:pt x="1540564" y="33020"/>
                </a:lnTo>
                <a:lnTo>
                  <a:pt x="1551358" y="37783"/>
                </a:lnTo>
                <a:lnTo>
                  <a:pt x="1562468" y="42545"/>
                </a:lnTo>
                <a:lnTo>
                  <a:pt x="1573261" y="46990"/>
                </a:lnTo>
                <a:lnTo>
                  <a:pt x="1584372" y="52705"/>
                </a:lnTo>
                <a:lnTo>
                  <a:pt x="1594848" y="58103"/>
                </a:lnTo>
                <a:lnTo>
                  <a:pt x="1605323" y="63818"/>
                </a:lnTo>
                <a:lnTo>
                  <a:pt x="1615799" y="69850"/>
                </a:lnTo>
                <a:lnTo>
                  <a:pt x="1625957" y="76200"/>
                </a:lnTo>
                <a:lnTo>
                  <a:pt x="1636116" y="82868"/>
                </a:lnTo>
                <a:lnTo>
                  <a:pt x="1645956" y="89853"/>
                </a:lnTo>
                <a:lnTo>
                  <a:pt x="1655480" y="96838"/>
                </a:lnTo>
                <a:lnTo>
                  <a:pt x="1665320" y="104458"/>
                </a:lnTo>
                <a:lnTo>
                  <a:pt x="1674844" y="111760"/>
                </a:lnTo>
                <a:lnTo>
                  <a:pt x="1684050" y="119698"/>
                </a:lnTo>
                <a:lnTo>
                  <a:pt x="1693573" y="127953"/>
                </a:lnTo>
                <a:lnTo>
                  <a:pt x="1702144" y="135890"/>
                </a:lnTo>
                <a:lnTo>
                  <a:pt x="1711350" y="144780"/>
                </a:lnTo>
                <a:lnTo>
                  <a:pt x="1719921" y="153353"/>
                </a:lnTo>
                <a:lnTo>
                  <a:pt x="1728175" y="162243"/>
                </a:lnTo>
                <a:lnTo>
                  <a:pt x="1736428" y="171768"/>
                </a:lnTo>
                <a:lnTo>
                  <a:pt x="1744047" y="180975"/>
                </a:lnTo>
                <a:lnTo>
                  <a:pt x="1751983" y="190500"/>
                </a:lnTo>
                <a:lnTo>
                  <a:pt x="1758967" y="200343"/>
                </a:lnTo>
                <a:lnTo>
                  <a:pt x="1765951" y="210185"/>
                </a:lnTo>
                <a:lnTo>
                  <a:pt x="1773252" y="220028"/>
                </a:lnTo>
                <a:lnTo>
                  <a:pt x="1779918" y="230188"/>
                </a:lnTo>
                <a:lnTo>
                  <a:pt x="1785950" y="240348"/>
                </a:lnTo>
                <a:lnTo>
                  <a:pt x="1791981" y="250508"/>
                </a:lnTo>
                <a:lnTo>
                  <a:pt x="1797695" y="260985"/>
                </a:lnTo>
                <a:lnTo>
                  <a:pt x="1803410" y="272098"/>
                </a:lnTo>
                <a:lnTo>
                  <a:pt x="1808806" y="282575"/>
                </a:lnTo>
                <a:lnTo>
                  <a:pt x="1813568" y="293688"/>
                </a:lnTo>
                <a:lnTo>
                  <a:pt x="1818647" y="304483"/>
                </a:lnTo>
                <a:lnTo>
                  <a:pt x="1822774" y="315595"/>
                </a:lnTo>
                <a:lnTo>
                  <a:pt x="1827218" y="326708"/>
                </a:lnTo>
                <a:lnTo>
                  <a:pt x="1831027" y="338138"/>
                </a:lnTo>
                <a:lnTo>
                  <a:pt x="1834519" y="349568"/>
                </a:lnTo>
                <a:lnTo>
                  <a:pt x="1837694" y="361315"/>
                </a:lnTo>
                <a:lnTo>
                  <a:pt x="1840868" y="372745"/>
                </a:lnTo>
                <a:lnTo>
                  <a:pt x="1843725" y="384493"/>
                </a:lnTo>
                <a:lnTo>
                  <a:pt x="1846265" y="396240"/>
                </a:lnTo>
                <a:lnTo>
                  <a:pt x="1848487" y="408305"/>
                </a:lnTo>
                <a:lnTo>
                  <a:pt x="1850391" y="420053"/>
                </a:lnTo>
                <a:lnTo>
                  <a:pt x="1851979" y="432118"/>
                </a:lnTo>
                <a:lnTo>
                  <a:pt x="1853566" y="444500"/>
                </a:lnTo>
                <a:lnTo>
                  <a:pt x="1854201" y="456565"/>
                </a:lnTo>
                <a:lnTo>
                  <a:pt x="1855153" y="468630"/>
                </a:lnTo>
                <a:lnTo>
                  <a:pt x="1855470" y="480695"/>
                </a:lnTo>
                <a:lnTo>
                  <a:pt x="1855788" y="493395"/>
                </a:lnTo>
                <a:lnTo>
                  <a:pt x="1855470" y="507365"/>
                </a:lnTo>
                <a:lnTo>
                  <a:pt x="1855153" y="521970"/>
                </a:lnTo>
                <a:lnTo>
                  <a:pt x="1853883" y="535940"/>
                </a:lnTo>
                <a:lnTo>
                  <a:pt x="1852296" y="550545"/>
                </a:lnTo>
                <a:lnTo>
                  <a:pt x="1850709" y="564833"/>
                </a:lnTo>
                <a:lnTo>
                  <a:pt x="1848487" y="578485"/>
                </a:lnTo>
                <a:lnTo>
                  <a:pt x="1845630" y="592455"/>
                </a:lnTo>
                <a:lnTo>
                  <a:pt x="1842773" y="606108"/>
                </a:lnTo>
                <a:lnTo>
                  <a:pt x="1839281" y="620078"/>
                </a:lnTo>
                <a:lnTo>
                  <a:pt x="1835472" y="633095"/>
                </a:lnTo>
                <a:lnTo>
                  <a:pt x="1831662" y="647065"/>
                </a:lnTo>
                <a:lnTo>
                  <a:pt x="1826900" y="659765"/>
                </a:lnTo>
                <a:lnTo>
                  <a:pt x="1821821" y="673100"/>
                </a:lnTo>
                <a:lnTo>
                  <a:pt x="1816742" y="686118"/>
                </a:lnTo>
                <a:lnTo>
                  <a:pt x="1810711" y="699135"/>
                </a:lnTo>
                <a:lnTo>
                  <a:pt x="1804997" y="711518"/>
                </a:lnTo>
                <a:lnTo>
                  <a:pt x="1795791" y="700405"/>
                </a:lnTo>
                <a:lnTo>
                  <a:pt x="1785950" y="689293"/>
                </a:lnTo>
                <a:lnTo>
                  <a:pt x="1776426" y="678180"/>
                </a:lnTo>
                <a:lnTo>
                  <a:pt x="1766586" y="668020"/>
                </a:lnTo>
                <a:lnTo>
                  <a:pt x="1755793" y="657543"/>
                </a:lnTo>
                <a:lnTo>
                  <a:pt x="1745317" y="647700"/>
                </a:lnTo>
                <a:lnTo>
                  <a:pt x="1734206" y="637858"/>
                </a:lnTo>
                <a:lnTo>
                  <a:pt x="1723413" y="628650"/>
                </a:lnTo>
                <a:lnTo>
                  <a:pt x="1711668" y="619443"/>
                </a:lnTo>
                <a:lnTo>
                  <a:pt x="1700240" y="610870"/>
                </a:lnTo>
                <a:lnTo>
                  <a:pt x="1688177" y="602298"/>
                </a:lnTo>
                <a:lnTo>
                  <a:pt x="1676114" y="594360"/>
                </a:lnTo>
                <a:lnTo>
                  <a:pt x="1663416" y="586740"/>
                </a:lnTo>
                <a:lnTo>
                  <a:pt x="1651036" y="579120"/>
                </a:lnTo>
                <a:lnTo>
                  <a:pt x="1638020" y="572135"/>
                </a:lnTo>
                <a:lnTo>
                  <a:pt x="1625005" y="565468"/>
                </a:lnTo>
                <a:lnTo>
                  <a:pt x="1611672" y="558800"/>
                </a:lnTo>
                <a:lnTo>
                  <a:pt x="1598340" y="553085"/>
                </a:lnTo>
                <a:lnTo>
                  <a:pt x="1584689" y="547370"/>
                </a:lnTo>
                <a:lnTo>
                  <a:pt x="1570722" y="541973"/>
                </a:lnTo>
                <a:lnTo>
                  <a:pt x="1556437" y="537210"/>
                </a:lnTo>
                <a:lnTo>
                  <a:pt x="1542469" y="532448"/>
                </a:lnTo>
                <a:lnTo>
                  <a:pt x="1527866" y="528638"/>
                </a:lnTo>
                <a:lnTo>
                  <a:pt x="1513264" y="524828"/>
                </a:lnTo>
                <a:lnTo>
                  <a:pt x="1498979" y="521653"/>
                </a:lnTo>
                <a:lnTo>
                  <a:pt x="1484059" y="518795"/>
                </a:lnTo>
                <a:lnTo>
                  <a:pt x="1468822" y="516255"/>
                </a:lnTo>
                <a:lnTo>
                  <a:pt x="1453902" y="514033"/>
                </a:lnTo>
                <a:lnTo>
                  <a:pt x="1438664" y="512445"/>
                </a:lnTo>
                <a:lnTo>
                  <a:pt x="1422792" y="511493"/>
                </a:lnTo>
                <a:lnTo>
                  <a:pt x="1407555" y="510858"/>
                </a:lnTo>
                <a:lnTo>
                  <a:pt x="1392000" y="510540"/>
                </a:lnTo>
                <a:lnTo>
                  <a:pt x="1378350" y="510858"/>
                </a:lnTo>
                <a:lnTo>
                  <a:pt x="1365017" y="511493"/>
                </a:lnTo>
                <a:lnTo>
                  <a:pt x="1351684" y="512128"/>
                </a:lnTo>
                <a:lnTo>
                  <a:pt x="1338351" y="513398"/>
                </a:lnTo>
                <a:lnTo>
                  <a:pt x="1325019" y="514985"/>
                </a:lnTo>
                <a:lnTo>
                  <a:pt x="1312003" y="516890"/>
                </a:lnTo>
                <a:lnTo>
                  <a:pt x="1298671" y="518795"/>
                </a:lnTo>
                <a:lnTo>
                  <a:pt x="1286290" y="521335"/>
                </a:lnTo>
                <a:lnTo>
                  <a:pt x="1273275" y="524193"/>
                </a:lnTo>
                <a:lnTo>
                  <a:pt x="1260577" y="527050"/>
                </a:lnTo>
                <a:lnTo>
                  <a:pt x="1248197" y="530543"/>
                </a:lnTo>
                <a:lnTo>
                  <a:pt x="1235499" y="534670"/>
                </a:lnTo>
                <a:lnTo>
                  <a:pt x="1223436" y="538480"/>
                </a:lnTo>
                <a:lnTo>
                  <a:pt x="1211373" y="542608"/>
                </a:lnTo>
                <a:lnTo>
                  <a:pt x="1199310" y="547053"/>
                </a:lnTo>
                <a:lnTo>
                  <a:pt x="1187565" y="552133"/>
                </a:lnTo>
                <a:lnTo>
                  <a:pt x="1175819" y="557213"/>
                </a:lnTo>
                <a:lnTo>
                  <a:pt x="1164074" y="562610"/>
                </a:lnTo>
                <a:lnTo>
                  <a:pt x="1152646" y="568325"/>
                </a:lnTo>
                <a:lnTo>
                  <a:pt x="1141218" y="574040"/>
                </a:lnTo>
                <a:lnTo>
                  <a:pt x="1130107" y="580390"/>
                </a:lnTo>
                <a:lnTo>
                  <a:pt x="1119314" y="587058"/>
                </a:lnTo>
                <a:lnTo>
                  <a:pt x="1108838" y="593725"/>
                </a:lnTo>
                <a:lnTo>
                  <a:pt x="1098045" y="600710"/>
                </a:lnTo>
                <a:lnTo>
                  <a:pt x="1087569" y="607695"/>
                </a:lnTo>
                <a:lnTo>
                  <a:pt x="1077411" y="615315"/>
                </a:lnTo>
                <a:lnTo>
                  <a:pt x="1067570" y="622935"/>
                </a:lnTo>
                <a:lnTo>
                  <a:pt x="1057412" y="630873"/>
                </a:lnTo>
                <a:lnTo>
                  <a:pt x="1047888" y="639128"/>
                </a:lnTo>
                <a:lnTo>
                  <a:pt x="1038683" y="647383"/>
                </a:lnTo>
                <a:lnTo>
                  <a:pt x="1029159" y="655955"/>
                </a:lnTo>
                <a:lnTo>
                  <a:pt x="1020271" y="664845"/>
                </a:lnTo>
                <a:lnTo>
                  <a:pt x="1011700" y="674053"/>
                </a:lnTo>
                <a:lnTo>
                  <a:pt x="1002811" y="682943"/>
                </a:lnTo>
                <a:lnTo>
                  <a:pt x="994240" y="692468"/>
                </a:lnTo>
                <a:lnTo>
                  <a:pt x="985987" y="702310"/>
                </a:lnTo>
                <a:lnTo>
                  <a:pt x="978368" y="712153"/>
                </a:lnTo>
                <a:lnTo>
                  <a:pt x="970432" y="722313"/>
                </a:lnTo>
                <a:lnTo>
                  <a:pt x="963130" y="732473"/>
                </a:lnTo>
                <a:lnTo>
                  <a:pt x="955829" y="742633"/>
                </a:lnTo>
                <a:lnTo>
                  <a:pt x="948845" y="753110"/>
                </a:lnTo>
                <a:lnTo>
                  <a:pt x="942179" y="764223"/>
                </a:lnTo>
                <a:lnTo>
                  <a:pt x="935830" y="775018"/>
                </a:lnTo>
                <a:lnTo>
                  <a:pt x="929799" y="786130"/>
                </a:lnTo>
                <a:lnTo>
                  <a:pt x="923767" y="797560"/>
                </a:lnTo>
                <a:lnTo>
                  <a:pt x="918053" y="808673"/>
                </a:lnTo>
                <a:lnTo>
                  <a:pt x="912339" y="820103"/>
                </a:lnTo>
                <a:lnTo>
                  <a:pt x="907260" y="831850"/>
                </a:lnTo>
                <a:lnTo>
                  <a:pt x="902498" y="843915"/>
                </a:lnTo>
                <a:lnTo>
                  <a:pt x="898054" y="855663"/>
                </a:lnTo>
                <a:lnTo>
                  <a:pt x="893610" y="868045"/>
                </a:lnTo>
                <a:lnTo>
                  <a:pt x="889800" y="880428"/>
                </a:lnTo>
                <a:lnTo>
                  <a:pt x="885674" y="892493"/>
                </a:lnTo>
                <a:lnTo>
                  <a:pt x="882817" y="905193"/>
                </a:lnTo>
                <a:lnTo>
                  <a:pt x="879642" y="917575"/>
                </a:lnTo>
                <a:lnTo>
                  <a:pt x="876785" y="930593"/>
                </a:lnTo>
                <a:lnTo>
                  <a:pt x="873928" y="943610"/>
                </a:lnTo>
                <a:lnTo>
                  <a:pt x="872024" y="956628"/>
                </a:lnTo>
                <a:lnTo>
                  <a:pt x="870119" y="969328"/>
                </a:lnTo>
                <a:lnTo>
                  <a:pt x="868532" y="982663"/>
                </a:lnTo>
                <a:lnTo>
                  <a:pt x="867262" y="995998"/>
                </a:lnTo>
                <a:lnTo>
                  <a:pt x="866627" y="1009333"/>
                </a:lnTo>
                <a:lnTo>
                  <a:pt x="866310" y="1022985"/>
                </a:lnTo>
                <a:lnTo>
                  <a:pt x="865675" y="1036320"/>
                </a:lnTo>
                <a:lnTo>
                  <a:pt x="866310" y="1054101"/>
                </a:lnTo>
                <a:lnTo>
                  <a:pt x="866944" y="1071246"/>
                </a:lnTo>
                <a:lnTo>
                  <a:pt x="868532" y="1088391"/>
                </a:lnTo>
                <a:lnTo>
                  <a:pt x="870436" y="1105536"/>
                </a:lnTo>
                <a:lnTo>
                  <a:pt x="872976" y="1122363"/>
                </a:lnTo>
                <a:lnTo>
                  <a:pt x="876150" y="1139191"/>
                </a:lnTo>
                <a:lnTo>
                  <a:pt x="879642" y="1155383"/>
                </a:lnTo>
                <a:lnTo>
                  <a:pt x="883769" y="1171893"/>
                </a:lnTo>
                <a:lnTo>
                  <a:pt x="888213" y="1188086"/>
                </a:lnTo>
                <a:lnTo>
                  <a:pt x="893292" y="1203643"/>
                </a:lnTo>
                <a:lnTo>
                  <a:pt x="898689" y="1219518"/>
                </a:lnTo>
                <a:lnTo>
                  <a:pt x="905038" y="1235076"/>
                </a:lnTo>
                <a:lnTo>
                  <a:pt x="911387" y="1249998"/>
                </a:lnTo>
                <a:lnTo>
                  <a:pt x="918371" y="1264921"/>
                </a:lnTo>
                <a:lnTo>
                  <a:pt x="925672" y="1279843"/>
                </a:lnTo>
                <a:lnTo>
                  <a:pt x="933608" y="1294131"/>
                </a:lnTo>
                <a:lnTo>
                  <a:pt x="941862" y="1308418"/>
                </a:lnTo>
                <a:lnTo>
                  <a:pt x="950433" y="1322071"/>
                </a:lnTo>
                <a:lnTo>
                  <a:pt x="959956" y="1335723"/>
                </a:lnTo>
                <a:lnTo>
                  <a:pt x="969162" y="1349058"/>
                </a:lnTo>
                <a:lnTo>
                  <a:pt x="979003" y="1362076"/>
                </a:lnTo>
                <a:lnTo>
                  <a:pt x="989478" y="1374458"/>
                </a:lnTo>
                <a:lnTo>
                  <a:pt x="1000272" y="1386841"/>
                </a:lnTo>
                <a:lnTo>
                  <a:pt x="1011065" y="1398906"/>
                </a:lnTo>
                <a:lnTo>
                  <a:pt x="1022493" y="1410653"/>
                </a:lnTo>
                <a:lnTo>
                  <a:pt x="1034556" y="1421448"/>
                </a:lnTo>
                <a:lnTo>
                  <a:pt x="1046301" y="1432561"/>
                </a:lnTo>
                <a:lnTo>
                  <a:pt x="1058999" y="1443038"/>
                </a:lnTo>
                <a:lnTo>
                  <a:pt x="1072014" y="1453198"/>
                </a:lnTo>
                <a:lnTo>
                  <a:pt x="1084712" y="1463041"/>
                </a:lnTo>
                <a:lnTo>
                  <a:pt x="1098680" y="1472566"/>
                </a:lnTo>
                <a:lnTo>
                  <a:pt x="1112330" y="1481138"/>
                </a:lnTo>
                <a:lnTo>
                  <a:pt x="1012652" y="1587183"/>
                </a:lnTo>
                <a:lnTo>
                  <a:pt x="1008525" y="1591628"/>
                </a:lnTo>
                <a:lnTo>
                  <a:pt x="1004081" y="1595438"/>
                </a:lnTo>
                <a:lnTo>
                  <a:pt x="999319" y="1599566"/>
                </a:lnTo>
                <a:lnTo>
                  <a:pt x="994558" y="1603058"/>
                </a:lnTo>
                <a:lnTo>
                  <a:pt x="990113" y="1606233"/>
                </a:lnTo>
                <a:lnTo>
                  <a:pt x="985034" y="1609091"/>
                </a:lnTo>
                <a:lnTo>
                  <a:pt x="979320" y="1611948"/>
                </a:lnTo>
                <a:lnTo>
                  <a:pt x="974241" y="1614806"/>
                </a:lnTo>
                <a:lnTo>
                  <a:pt x="968844" y="1616711"/>
                </a:lnTo>
                <a:lnTo>
                  <a:pt x="963130" y="1618616"/>
                </a:lnTo>
                <a:lnTo>
                  <a:pt x="957416" y="1620203"/>
                </a:lnTo>
                <a:lnTo>
                  <a:pt x="951702" y="1621791"/>
                </a:lnTo>
                <a:lnTo>
                  <a:pt x="945671" y="1623061"/>
                </a:lnTo>
                <a:lnTo>
                  <a:pt x="939957" y="1623696"/>
                </a:lnTo>
                <a:lnTo>
                  <a:pt x="933926" y="1624013"/>
                </a:lnTo>
                <a:lnTo>
                  <a:pt x="927577" y="1624013"/>
                </a:lnTo>
                <a:lnTo>
                  <a:pt x="921862" y="1624013"/>
                </a:lnTo>
                <a:lnTo>
                  <a:pt x="915831" y="1623696"/>
                </a:lnTo>
                <a:lnTo>
                  <a:pt x="909800" y="1623061"/>
                </a:lnTo>
                <a:lnTo>
                  <a:pt x="904086" y="1621791"/>
                </a:lnTo>
                <a:lnTo>
                  <a:pt x="898372" y="1620203"/>
                </a:lnTo>
                <a:lnTo>
                  <a:pt x="892340" y="1618616"/>
                </a:lnTo>
                <a:lnTo>
                  <a:pt x="886944" y="1616711"/>
                </a:lnTo>
                <a:lnTo>
                  <a:pt x="881547" y="1614806"/>
                </a:lnTo>
                <a:lnTo>
                  <a:pt x="876150" y="1611948"/>
                </a:lnTo>
                <a:lnTo>
                  <a:pt x="871071" y="1609091"/>
                </a:lnTo>
                <a:lnTo>
                  <a:pt x="865675" y="1606233"/>
                </a:lnTo>
                <a:lnTo>
                  <a:pt x="860596" y="1603058"/>
                </a:lnTo>
                <a:lnTo>
                  <a:pt x="856151" y="1599566"/>
                </a:lnTo>
                <a:lnTo>
                  <a:pt x="851390" y="1595438"/>
                </a:lnTo>
                <a:lnTo>
                  <a:pt x="846945" y="1591628"/>
                </a:lnTo>
                <a:lnTo>
                  <a:pt x="842819" y="1587183"/>
                </a:lnTo>
                <a:lnTo>
                  <a:pt x="144120" y="841693"/>
                </a:lnTo>
                <a:lnTo>
                  <a:pt x="135549" y="833120"/>
                </a:lnTo>
                <a:lnTo>
                  <a:pt x="127296" y="823913"/>
                </a:lnTo>
                <a:lnTo>
                  <a:pt x="119042" y="815023"/>
                </a:lnTo>
                <a:lnTo>
                  <a:pt x="111423" y="805498"/>
                </a:lnTo>
                <a:lnTo>
                  <a:pt x="103805" y="796290"/>
                </a:lnTo>
                <a:lnTo>
                  <a:pt x="96504" y="786448"/>
                </a:lnTo>
                <a:lnTo>
                  <a:pt x="89520" y="776605"/>
                </a:lnTo>
                <a:lnTo>
                  <a:pt x="82218" y="766445"/>
                </a:lnTo>
                <a:lnTo>
                  <a:pt x="76187" y="756603"/>
                </a:lnTo>
                <a:lnTo>
                  <a:pt x="69838" y="746125"/>
                </a:lnTo>
                <a:lnTo>
                  <a:pt x="63489" y="735965"/>
                </a:lnTo>
                <a:lnTo>
                  <a:pt x="57775" y="725170"/>
                </a:lnTo>
                <a:lnTo>
                  <a:pt x="52061" y="714693"/>
                </a:lnTo>
                <a:lnTo>
                  <a:pt x="46982" y="703898"/>
                </a:lnTo>
                <a:lnTo>
                  <a:pt x="41903" y="693103"/>
                </a:lnTo>
                <a:lnTo>
                  <a:pt x="37141" y="681990"/>
                </a:lnTo>
                <a:lnTo>
                  <a:pt x="33014" y="670878"/>
                </a:lnTo>
                <a:lnTo>
                  <a:pt x="28570" y="659448"/>
                </a:lnTo>
                <a:lnTo>
                  <a:pt x="24761" y="648018"/>
                </a:lnTo>
                <a:lnTo>
                  <a:pt x="21269" y="636905"/>
                </a:lnTo>
                <a:lnTo>
                  <a:pt x="17777" y="625475"/>
                </a:lnTo>
                <a:lnTo>
                  <a:pt x="14603" y="613728"/>
                </a:lnTo>
                <a:lnTo>
                  <a:pt x="11745" y="601980"/>
                </a:lnTo>
                <a:lnTo>
                  <a:pt x="9523" y="590233"/>
                </a:lnTo>
                <a:lnTo>
                  <a:pt x="6984" y="578485"/>
                </a:lnTo>
                <a:lnTo>
                  <a:pt x="5397" y="566103"/>
                </a:lnTo>
                <a:lnTo>
                  <a:pt x="3492" y="554038"/>
                </a:lnTo>
                <a:lnTo>
                  <a:pt x="2540" y="542290"/>
                </a:lnTo>
                <a:lnTo>
                  <a:pt x="1270" y="530225"/>
                </a:lnTo>
                <a:lnTo>
                  <a:pt x="317" y="517525"/>
                </a:lnTo>
                <a:lnTo>
                  <a:pt x="0" y="505460"/>
                </a:lnTo>
                <a:lnTo>
                  <a:pt x="0" y="493395"/>
                </a:lnTo>
                <a:lnTo>
                  <a:pt x="0" y="480695"/>
                </a:lnTo>
                <a:lnTo>
                  <a:pt x="317" y="468630"/>
                </a:lnTo>
                <a:lnTo>
                  <a:pt x="1270" y="456565"/>
                </a:lnTo>
                <a:lnTo>
                  <a:pt x="2540" y="444500"/>
                </a:lnTo>
                <a:lnTo>
                  <a:pt x="3492" y="432118"/>
                </a:lnTo>
                <a:lnTo>
                  <a:pt x="5397" y="420053"/>
                </a:lnTo>
                <a:lnTo>
                  <a:pt x="6984" y="408305"/>
                </a:lnTo>
                <a:lnTo>
                  <a:pt x="9523" y="396240"/>
                </a:lnTo>
                <a:lnTo>
                  <a:pt x="11745" y="384493"/>
                </a:lnTo>
                <a:lnTo>
                  <a:pt x="14603" y="372745"/>
                </a:lnTo>
                <a:lnTo>
                  <a:pt x="17777" y="361315"/>
                </a:lnTo>
                <a:lnTo>
                  <a:pt x="21269" y="349568"/>
                </a:lnTo>
                <a:lnTo>
                  <a:pt x="24761" y="338138"/>
                </a:lnTo>
                <a:lnTo>
                  <a:pt x="28570" y="326708"/>
                </a:lnTo>
                <a:lnTo>
                  <a:pt x="33014" y="315595"/>
                </a:lnTo>
                <a:lnTo>
                  <a:pt x="37141" y="304483"/>
                </a:lnTo>
                <a:lnTo>
                  <a:pt x="41903" y="293688"/>
                </a:lnTo>
                <a:lnTo>
                  <a:pt x="46982" y="282575"/>
                </a:lnTo>
                <a:lnTo>
                  <a:pt x="52061" y="272098"/>
                </a:lnTo>
                <a:lnTo>
                  <a:pt x="57775" y="260985"/>
                </a:lnTo>
                <a:lnTo>
                  <a:pt x="63489" y="250508"/>
                </a:lnTo>
                <a:lnTo>
                  <a:pt x="69838" y="240348"/>
                </a:lnTo>
                <a:lnTo>
                  <a:pt x="76187" y="230188"/>
                </a:lnTo>
                <a:lnTo>
                  <a:pt x="82218" y="220028"/>
                </a:lnTo>
                <a:lnTo>
                  <a:pt x="89520" y="210185"/>
                </a:lnTo>
                <a:lnTo>
                  <a:pt x="96504" y="200343"/>
                </a:lnTo>
                <a:lnTo>
                  <a:pt x="103805" y="190500"/>
                </a:lnTo>
                <a:lnTo>
                  <a:pt x="111423" y="180975"/>
                </a:lnTo>
                <a:lnTo>
                  <a:pt x="119042" y="171768"/>
                </a:lnTo>
                <a:lnTo>
                  <a:pt x="127296" y="162243"/>
                </a:lnTo>
                <a:lnTo>
                  <a:pt x="135549" y="153353"/>
                </a:lnTo>
                <a:lnTo>
                  <a:pt x="144120" y="144780"/>
                </a:lnTo>
                <a:lnTo>
                  <a:pt x="153326" y="135890"/>
                </a:lnTo>
                <a:lnTo>
                  <a:pt x="162215" y="127953"/>
                </a:lnTo>
                <a:lnTo>
                  <a:pt x="171103" y="119698"/>
                </a:lnTo>
                <a:lnTo>
                  <a:pt x="180627" y="111760"/>
                </a:lnTo>
                <a:lnTo>
                  <a:pt x="190150" y="104458"/>
                </a:lnTo>
                <a:lnTo>
                  <a:pt x="199991" y="96838"/>
                </a:lnTo>
                <a:lnTo>
                  <a:pt x="209514" y="89853"/>
                </a:lnTo>
                <a:lnTo>
                  <a:pt x="219355" y="82868"/>
                </a:lnTo>
                <a:lnTo>
                  <a:pt x="229513" y="76200"/>
                </a:lnTo>
                <a:lnTo>
                  <a:pt x="239672" y="69850"/>
                </a:lnTo>
                <a:lnTo>
                  <a:pt x="250465" y="63818"/>
                </a:lnTo>
                <a:lnTo>
                  <a:pt x="260940" y="58103"/>
                </a:lnTo>
                <a:lnTo>
                  <a:pt x="271416" y="52705"/>
                </a:lnTo>
                <a:lnTo>
                  <a:pt x="282209" y="46990"/>
                </a:lnTo>
                <a:lnTo>
                  <a:pt x="293002" y="42545"/>
                </a:lnTo>
                <a:lnTo>
                  <a:pt x="304113" y="37783"/>
                </a:lnTo>
                <a:lnTo>
                  <a:pt x="315541" y="33020"/>
                </a:lnTo>
                <a:lnTo>
                  <a:pt x="326334" y="29210"/>
                </a:lnTo>
                <a:lnTo>
                  <a:pt x="337762" y="25083"/>
                </a:lnTo>
                <a:lnTo>
                  <a:pt x="349508" y="21273"/>
                </a:lnTo>
                <a:lnTo>
                  <a:pt x="360936" y="18098"/>
                </a:lnTo>
                <a:lnTo>
                  <a:pt x="372681" y="14923"/>
                </a:lnTo>
                <a:lnTo>
                  <a:pt x="384427" y="12383"/>
                </a:lnTo>
                <a:lnTo>
                  <a:pt x="396172" y="9843"/>
                </a:lnTo>
                <a:lnTo>
                  <a:pt x="407918" y="7620"/>
                </a:lnTo>
                <a:lnTo>
                  <a:pt x="419981" y="5715"/>
                </a:lnTo>
                <a:lnTo>
                  <a:pt x="431726" y="4128"/>
                </a:lnTo>
                <a:lnTo>
                  <a:pt x="443789" y="2858"/>
                </a:lnTo>
                <a:lnTo>
                  <a:pt x="456170" y="1588"/>
                </a:lnTo>
                <a:lnTo>
                  <a:pt x="468233" y="953"/>
                </a:lnTo>
                <a:lnTo>
                  <a:pt x="480613" y="635"/>
                </a:lnTo>
                <a:lnTo>
                  <a:pt x="492993"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grpSp>
        <p:nvGrpSpPr>
          <p:cNvPr id="2" name="组合 1"/>
          <p:cNvGrpSpPr/>
          <p:nvPr/>
        </p:nvGrpSpPr>
        <p:grpSpPr>
          <a:xfrm>
            <a:off x="1043940" y="562610"/>
            <a:ext cx="5937250" cy="852170"/>
            <a:chOff x="1577" y="863"/>
            <a:chExt cx="12144" cy="1342"/>
          </a:xfrm>
        </p:grpSpPr>
        <p:sp>
          <p:nvSpPr>
            <p:cNvPr id="219" name=" 219"/>
            <p:cNvSpPr/>
            <p:nvPr/>
          </p:nvSpPr>
          <p:spPr>
            <a:xfrm>
              <a:off x="1667" y="1007"/>
              <a:ext cx="12054" cy="119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577" y="863"/>
              <a:ext cx="12143" cy="1267"/>
            </a:xfrm>
            <a:prstGeom prst="rect">
              <a:avLst/>
            </a:prstGeom>
            <a:noFill/>
          </p:spPr>
          <p:txBody>
            <a:bodyPr wrap="squar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（四）专业安全隐患的排查</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 name="文本框 2"/>
          <p:cNvSpPr txBox="1"/>
          <p:nvPr/>
        </p:nvSpPr>
        <p:spPr>
          <a:xfrm>
            <a:off x="1600200" y="1703705"/>
            <a:ext cx="9556115" cy="4370070"/>
          </a:xfrm>
          <a:prstGeom prst="rect">
            <a:avLst/>
          </a:prstGeom>
          <a:noFill/>
        </p:spPr>
        <p:txBody>
          <a:bodyPr wrap="square" rtlCol="0">
            <a:spAutoFit/>
          </a:bodyPr>
          <a:p>
            <a:pPr>
              <a:lnSpc>
                <a:spcPct val="130000"/>
              </a:lnSpc>
            </a:pPr>
            <a:r>
              <a:rPr lang="en-US" altLang="zh-CN" sz="3600" dirty="0" smtClean="0">
                <a:latin typeface="微软雅黑" panose="020B0503020204020204" charset="-122"/>
                <a:ea typeface="微软雅黑" panose="020B0503020204020204" charset="-122"/>
                <a:cs typeface="微软雅黑" panose="020B0503020204020204" charset="-122"/>
              </a:rPr>
              <a:t>      </a:t>
            </a:r>
            <a:r>
              <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有些项目的专业技术很强，需要由专业技术人员来进行排查，如锅炉压力容器，起重机械等特种设备的安全检查，电气设备、消防安全检查等。通常需要使用专业仪器来完成。专业安全隐患排查可以单独组织，也可以与定期综合性排查同时进行。</a:t>
            </a:r>
            <a:endPar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00075" y="2615565"/>
            <a:ext cx="10991850" cy="1160780"/>
          </a:xfrm>
          <a:prstGeom prst="rect">
            <a:avLst/>
          </a:prstGeom>
          <a:noFill/>
        </p:spPr>
        <p:txBody>
          <a:bodyPr wrap="square" rtlCol="0">
            <a:spAutoFit/>
          </a:bodyPr>
          <a:p>
            <a:pPr>
              <a:lnSpc>
                <a:spcPct val="130000"/>
              </a:lnSpc>
            </a:pPr>
            <a:r>
              <a:rPr lang="zh-CN" altLang="en-US" sz="540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cs typeface="微软雅黑" panose="020B0503020204020204" charset="-122"/>
              </a:rPr>
              <a:t>《安全隐患排查专业能力的提升》</a:t>
            </a:r>
            <a:endParaRPr lang="zh-CN" altLang="en-US" sz="540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043940" y="562610"/>
            <a:ext cx="5937250" cy="852170"/>
            <a:chOff x="1577" y="863"/>
            <a:chExt cx="12144" cy="1342"/>
          </a:xfrm>
        </p:grpSpPr>
        <p:sp>
          <p:nvSpPr>
            <p:cNvPr id="219" name=" 219"/>
            <p:cNvSpPr/>
            <p:nvPr/>
          </p:nvSpPr>
          <p:spPr>
            <a:xfrm>
              <a:off x="1667" y="1007"/>
              <a:ext cx="12054" cy="1198"/>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577" y="863"/>
              <a:ext cx="12143" cy="1267"/>
            </a:xfrm>
            <a:prstGeom prst="rect">
              <a:avLst/>
            </a:prstGeom>
            <a:noFill/>
          </p:spPr>
          <p:txBody>
            <a:bodyPr wrap="squar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（五）季节性安全隐患排查</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3" name="文本框 2"/>
          <p:cNvSpPr txBox="1"/>
          <p:nvPr/>
        </p:nvSpPr>
        <p:spPr>
          <a:xfrm>
            <a:off x="1283335" y="1414145"/>
            <a:ext cx="10469245" cy="5161280"/>
          </a:xfrm>
          <a:prstGeom prst="rect">
            <a:avLst/>
          </a:prstGeom>
          <a:noFill/>
        </p:spPr>
        <p:txBody>
          <a:bodyPr wrap="square" rtlCol="0">
            <a:spAutoFit/>
          </a:bodyPr>
          <a:p>
            <a:pPr>
              <a:lnSpc>
                <a:spcPct val="130000"/>
              </a:lnSpc>
            </a:pPr>
            <a:r>
              <a:rPr lang="en-US" altLang="zh-CN"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不同季节的气候会对安全生产产生一定的影响。如春季潮湿的气候会使电气绝缘性能下降，导致触电，起火等事故的发生；夏季的高温气候易引起中暑；秋冬季节风高物燥，易发生火灾；雷雨季节易发雷击事故。</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季节性安全隐患的主要是防止不利气候因素导致事故的发生所采取的预防措施是否落实。如在雷雨季节到来前，查防雷设备是否符合防雷标准；夏季查防暑降温设备是否正常运行等。</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9817100" y="-66040"/>
            <a:ext cx="2479040" cy="1629410"/>
            <a:chOff x="15460" y="-104"/>
            <a:chExt cx="3904" cy="2566"/>
          </a:xfrm>
        </p:grpSpPr>
        <p:pic>
          <p:nvPicPr>
            <p:cNvPr id="4" name="图片 3" descr="192961_145631012182_2"/>
            <p:cNvPicPr>
              <a:picLocks noChangeAspect="1"/>
            </p:cNvPicPr>
            <p:nvPr/>
          </p:nvPicPr>
          <p:blipFill>
            <a:blip r:embed="rId1">
              <a:clrChange>
                <a:clrFrom>
                  <a:srgbClr val="FFFFFF">
                    <a:alpha val="100000"/>
                  </a:srgbClr>
                </a:clrFrom>
                <a:clrTo>
                  <a:srgbClr val="FFFFFF">
                    <a:alpha val="100000"/>
                    <a:alpha val="0"/>
                  </a:srgbClr>
                </a:clrTo>
              </a:clrChange>
            </a:blip>
            <a:srcRect l="13306" t="13978" r="11677" b="16283"/>
            <a:stretch>
              <a:fillRect/>
            </a:stretch>
          </p:blipFill>
          <p:spPr>
            <a:xfrm>
              <a:off x="15460" y="-104"/>
              <a:ext cx="3904" cy="2566"/>
            </a:xfrm>
            <a:prstGeom prst="rect">
              <a:avLst/>
            </a:prstGeom>
          </p:spPr>
        </p:pic>
        <p:sp>
          <p:nvSpPr>
            <p:cNvPr id="6" name="矩形 5"/>
            <p:cNvSpPr/>
            <p:nvPr/>
          </p:nvSpPr>
          <p:spPr>
            <a:xfrm>
              <a:off x="17097" y="593"/>
              <a:ext cx="424" cy="1141"/>
            </a:xfrm>
            <a:prstGeom prst="rect">
              <a:avLst/>
            </a:prstGeom>
            <a:solidFill>
              <a:srgbClr val="009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5" name="任意多边形 4"/>
          <p:cNvSpPr/>
          <p:nvPr/>
        </p:nvSpPr>
        <p:spPr>
          <a:xfrm rot="10800000">
            <a:off x="1270" y="-52070"/>
            <a:ext cx="12190730" cy="6962775"/>
          </a:xfrm>
          <a:custGeom>
            <a:avLst/>
            <a:gdLst>
              <a:gd name="connsiteX0" fmla="*/ 0 w 19198"/>
              <a:gd name="connsiteY0" fmla="*/ 17 h 10965"/>
              <a:gd name="connsiteX1" fmla="*/ 16607 w 19198"/>
              <a:gd name="connsiteY1" fmla="*/ 0 h 10965"/>
              <a:gd name="connsiteX2" fmla="*/ 19198 w 19198"/>
              <a:gd name="connsiteY2" fmla="*/ 5344 h 10965"/>
              <a:gd name="connsiteX3" fmla="*/ 16653 w 19198"/>
              <a:gd name="connsiteY3" fmla="*/ 10871 h 10965"/>
              <a:gd name="connsiteX4" fmla="*/ 0 w 19198"/>
              <a:gd name="connsiteY4" fmla="*/ 10965 h 10965"/>
              <a:gd name="connsiteX5" fmla="*/ 0 w 19198"/>
              <a:gd name="connsiteY5" fmla="*/ 17 h 1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 h="10965">
                <a:moveTo>
                  <a:pt x="0" y="17"/>
                </a:moveTo>
                <a:lnTo>
                  <a:pt x="16607" y="0"/>
                </a:lnTo>
                <a:lnTo>
                  <a:pt x="19198" y="5344"/>
                </a:lnTo>
                <a:lnTo>
                  <a:pt x="16653" y="10871"/>
                </a:lnTo>
                <a:lnTo>
                  <a:pt x="0" y="10965"/>
                </a:lnTo>
                <a:lnTo>
                  <a:pt x="0" y="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标题 2"/>
          <p:cNvSpPr>
            <a:spLocks noGrp="1"/>
          </p:cNvSpPr>
          <p:nvPr/>
        </p:nvSpPr>
        <p:spPr>
          <a:xfrm>
            <a:off x="1631315" y="404495"/>
            <a:ext cx="10954385" cy="795655"/>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200" b="0" i="0" kern="1200" baseline="0">
                <a:solidFill>
                  <a:schemeClr val="accent1"/>
                </a:solidFill>
                <a:effectLst/>
                <a:latin typeface="+mj-lt"/>
                <a:ea typeface="+mj-ea"/>
                <a:cs typeface="+mj-cs"/>
              </a:defRPr>
            </a:lvl1pPr>
          </a:lstStyle>
          <a:p>
            <a:r>
              <a:rPr lang="zh-CN" altLang="en-US" sz="4800" dirty="0" smtClean="0">
                <a:latin typeface="微软雅黑" panose="020B0503020204020204" charset="-122"/>
                <a:ea typeface="微软雅黑" panose="020B0503020204020204" charset="-122"/>
                <a:cs typeface="微软雅黑" panose="020B0503020204020204" charset="-122"/>
                <a:sym typeface="+mn-ea"/>
              </a:rPr>
              <a:t>三、安全隐患排查工作的实施步骤</a:t>
            </a: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55700" y="1200150"/>
            <a:ext cx="11036300" cy="5714365"/>
          </a:xfrm>
          <a:prstGeom prst="rect">
            <a:avLst/>
          </a:prstGeom>
          <a:noFill/>
        </p:spPr>
        <p:txBody>
          <a:bodyPr wrap="square" rtlCol="0">
            <a:spAutoFit/>
          </a:bodyPr>
          <a:p>
            <a:pPr>
              <a:lnSpc>
                <a:spcPct val="130000"/>
              </a:lnSpc>
            </a:pP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（一）、建立组织机构</a:t>
            </a:r>
            <a:endPar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根据其规模、内容和要求，建立想适应的组织机构。</a:t>
            </a:r>
            <a:endPar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、企业内部的安全隐患排查，由企业安全生产委员会组织领导，具体工作由其常设执行机构安全部门负责。</a:t>
            </a:r>
            <a:endPar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、规模较小的，范围较窄的安全隐患排查，可由车间主任负责组织车间安全员，专业技术人员进行排查或发动员工自行排查。</a:t>
            </a:r>
            <a:endParaRPr lang="zh-CN" altLang="en-US" sz="34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30000"/>
              </a:lnSpc>
            </a:pPr>
            <a:endParaRPr lang="zh-CN" altLang="en-US" sz="3600" dirty="0" smtClean="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手势"/>
          <p:cNvSpPr/>
          <p:nvPr/>
        </p:nvSpPr>
        <p:spPr bwMode="auto">
          <a:xfrm>
            <a:off x="5240020" y="2073275"/>
            <a:ext cx="4200525" cy="456882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2">
              <a:lumMod val="40000"/>
              <a:lumOff val="6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96035" y="404495"/>
            <a:ext cx="10276840" cy="6040755"/>
          </a:xfrm>
          <a:prstGeom prst="rect">
            <a:avLst/>
          </a:prstGeom>
          <a:noFill/>
        </p:spPr>
        <p:txBody>
          <a:bodyPr wrap="square" rtlCol="0">
            <a:spAutoFit/>
          </a:bodyPr>
          <a:p>
            <a:pPr>
              <a:lnSpc>
                <a:spcPct val="160000"/>
              </a:lnSpc>
            </a:pPr>
            <a:r>
              <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rPr>
              <a:t>（二）、安全隐患排查的准备</a:t>
            </a:r>
            <a:endParaRPr lang="zh-CN" altLang="en-US" sz="4400" b="1" dirty="0" smtClean="0">
              <a:solidFill>
                <a:srgbClr val="FF0000"/>
              </a:solidFill>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、思想准备</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①对广大员工做好宣传和动员工作，开展群众性的自检自查。</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②对于排查小组的成员，要进行短期的业务能力培训。</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件夹"/>
          <p:cNvSpPr/>
          <p:nvPr/>
        </p:nvSpPr>
        <p:spPr>
          <a:xfrm flipH="1">
            <a:off x="8217535" y="2198370"/>
            <a:ext cx="2942590" cy="2461260"/>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latin typeface="微软雅黑" panose="020B0503020204020204" charset="-122"/>
                <a:ea typeface="微软雅黑" panose="020B0503020204020204" charset="-122"/>
                <a:cs typeface="微软雅黑" panose="020B0503020204020204" charset="-122"/>
              </a:rPr>
              <a:t>0</a:t>
            </a:r>
            <a:endParaRPr lang="en-US" altLang="zh-CN">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89685" y="160020"/>
            <a:ext cx="10584815" cy="6344920"/>
          </a:xfrm>
          <a:prstGeom prst="rect">
            <a:avLst/>
          </a:prstGeom>
          <a:noFill/>
        </p:spPr>
        <p:txBody>
          <a:bodyPr wrap="square" rtlCol="0">
            <a:spAutoFit/>
          </a:bodyPr>
          <a:p>
            <a:pPr>
              <a:lnSpc>
                <a:spcPct val="13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、业务准备</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①确定其目的、步骤、方法，建立组织，抽调人员，安排日程。</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②分析以往所发生的各种事故的资料，根据需要制作一些表格、卡片，用以记载曾发生事故的次数、部门、类型、伤害性质和程度，及其发生事故的主要原因和采取的防护措施等，以提醒检查人员注意。</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③准备好事先拟定的安全隐患排查表，以便逐项进行并做好记录，避免遗漏。</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11250" y="372745"/>
            <a:ext cx="4246880" cy="883920"/>
          </a:xfrm>
          <a:prstGeom prst="rect">
            <a:avLst/>
          </a:prstGeom>
          <a:noFill/>
        </p:spPr>
        <p:txBody>
          <a:bodyPr wrap="none" rtlCol="0" anchor="t">
            <a:spAutoFit/>
          </a:bodyPr>
          <a:p>
            <a:pPr>
              <a:lnSpc>
                <a:spcPct val="130000"/>
              </a:lnSpc>
            </a:pP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（三）、实施排查</a:t>
            </a:r>
            <a:endParaRPr lang="zh-CN" altLang="en-US" sz="4000" dirty="0" smtClean="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701165" y="1256665"/>
            <a:ext cx="8660130" cy="5083175"/>
          </a:xfrm>
          <a:prstGeom prst="rect">
            <a:avLst/>
          </a:prstGeom>
          <a:noFill/>
        </p:spPr>
        <p:txBody>
          <a:bodyPr wrap="square" rtlCol="0">
            <a:spAutoFit/>
          </a:bodyPr>
          <a:p>
            <a:pPr>
              <a:lnSpc>
                <a:spcPct val="130000"/>
              </a:lnSpc>
            </a:pPr>
            <a:r>
              <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在此过程中，应采取多样灵活的方法。例如，深入现场进行实地排查，召开汇报会、座谈会、调查会、个别访问法查，查阅有关文件个资料等，这些都是常用的有效方法，可根据实际情况灵活运用。排查时可以用相机或录像机将发现的情况拍摄下来，作为改善的依据。</a:t>
            </a:r>
            <a:endParaRPr lang="zh-CN" altLang="en-US" sz="36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050" name="胶片"/>
          <p:cNvSpPr/>
          <p:nvPr/>
        </p:nvSpPr>
        <p:spPr bwMode="auto">
          <a:xfrm>
            <a:off x="10361295" y="-15240"/>
            <a:ext cx="1838325" cy="3945890"/>
          </a:xfrm>
          <a:custGeom>
            <a:avLst/>
            <a:gdLst/>
            <a:ahLst/>
            <a:cxnLst/>
            <a:rect l="0" t="0" r="r" b="b"/>
            <a:pathLst>
              <a:path w="722313" h="954088">
                <a:moveTo>
                  <a:pt x="615497" y="800181"/>
                </a:moveTo>
                <a:lnTo>
                  <a:pt x="615497" y="915498"/>
                </a:lnTo>
                <a:lnTo>
                  <a:pt x="692377" y="915498"/>
                </a:lnTo>
                <a:lnTo>
                  <a:pt x="692377" y="800181"/>
                </a:lnTo>
                <a:lnTo>
                  <a:pt x="615497" y="800181"/>
                </a:lnTo>
                <a:close/>
                <a:moveTo>
                  <a:pt x="38780" y="800181"/>
                </a:moveTo>
                <a:lnTo>
                  <a:pt x="38780" y="915498"/>
                </a:lnTo>
                <a:lnTo>
                  <a:pt x="115434" y="915498"/>
                </a:lnTo>
                <a:lnTo>
                  <a:pt x="115434" y="800181"/>
                </a:lnTo>
                <a:lnTo>
                  <a:pt x="38780" y="800181"/>
                </a:lnTo>
                <a:close/>
                <a:moveTo>
                  <a:pt x="193675" y="684212"/>
                </a:moveTo>
                <a:lnTo>
                  <a:pt x="539750" y="684212"/>
                </a:lnTo>
                <a:lnTo>
                  <a:pt x="539750" y="876300"/>
                </a:lnTo>
                <a:lnTo>
                  <a:pt x="193675" y="876300"/>
                </a:lnTo>
                <a:lnTo>
                  <a:pt x="193675" y="684212"/>
                </a:lnTo>
                <a:close/>
                <a:moveTo>
                  <a:pt x="615497" y="646047"/>
                </a:moveTo>
                <a:lnTo>
                  <a:pt x="615497" y="761591"/>
                </a:lnTo>
                <a:lnTo>
                  <a:pt x="692377" y="761591"/>
                </a:lnTo>
                <a:lnTo>
                  <a:pt x="692377" y="646047"/>
                </a:lnTo>
                <a:lnTo>
                  <a:pt x="615497" y="646047"/>
                </a:lnTo>
                <a:close/>
                <a:moveTo>
                  <a:pt x="153988" y="646047"/>
                </a:moveTo>
                <a:lnTo>
                  <a:pt x="153988" y="915498"/>
                </a:lnTo>
                <a:lnTo>
                  <a:pt x="576943" y="915498"/>
                </a:lnTo>
                <a:lnTo>
                  <a:pt x="576943" y="646047"/>
                </a:lnTo>
                <a:lnTo>
                  <a:pt x="153988" y="646047"/>
                </a:lnTo>
                <a:close/>
                <a:moveTo>
                  <a:pt x="38780" y="646047"/>
                </a:moveTo>
                <a:lnTo>
                  <a:pt x="38780" y="761591"/>
                </a:lnTo>
                <a:lnTo>
                  <a:pt x="115434" y="761591"/>
                </a:lnTo>
                <a:lnTo>
                  <a:pt x="115434" y="646047"/>
                </a:lnTo>
                <a:lnTo>
                  <a:pt x="38780" y="646047"/>
                </a:lnTo>
                <a:close/>
                <a:moveTo>
                  <a:pt x="615497" y="492140"/>
                </a:moveTo>
                <a:lnTo>
                  <a:pt x="615497" y="607683"/>
                </a:lnTo>
                <a:lnTo>
                  <a:pt x="692377" y="607683"/>
                </a:lnTo>
                <a:lnTo>
                  <a:pt x="692377" y="492140"/>
                </a:lnTo>
                <a:lnTo>
                  <a:pt x="615497" y="492140"/>
                </a:lnTo>
                <a:close/>
                <a:moveTo>
                  <a:pt x="38780" y="492140"/>
                </a:moveTo>
                <a:lnTo>
                  <a:pt x="38780" y="607683"/>
                </a:lnTo>
                <a:lnTo>
                  <a:pt x="115434" y="607683"/>
                </a:lnTo>
                <a:lnTo>
                  <a:pt x="115434" y="492140"/>
                </a:lnTo>
                <a:lnTo>
                  <a:pt x="38780" y="492140"/>
                </a:lnTo>
                <a:close/>
                <a:moveTo>
                  <a:pt x="193675" y="376237"/>
                </a:moveTo>
                <a:lnTo>
                  <a:pt x="539750" y="376237"/>
                </a:lnTo>
                <a:lnTo>
                  <a:pt x="539750" y="569912"/>
                </a:lnTo>
                <a:lnTo>
                  <a:pt x="193675" y="569912"/>
                </a:lnTo>
                <a:lnTo>
                  <a:pt x="193675" y="376237"/>
                </a:lnTo>
                <a:close/>
                <a:moveTo>
                  <a:pt x="615497" y="338233"/>
                </a:moveTo>
                <a:lnTo>
                  <a:pt x="615497" y="453776"/>
                </a:lnTo>
                <a:lnTo>
                  <a:pt x="692377" y="453776"/>
                </a:lnTo>
                <a:lnTo>
                  <a:pt x="692377" y="338233"/>
                </a:lnTo>
                <a:lnTo>
                  <a:pt x="615497" y="338233"/>
                </a:lnTo>
                <a:close/>
                <a:moveTo>
                  <a:pt x="153988" y="338233"/>
                </a:moveTo>
                <a:lnTo>
                  <a:pt x="153988" y="607683"/>
                </a:lnTo>
                <a:lnTo>
                  <a:pt x="576943" y="607683"/>
                </a:lnTo>
                <a:lnTo>
                  <a:pt x="576943" y="338233"/>
                </a:lnTo>
                <a:lnTo>
                  <a:pt x="153988" y="338233"/>
                </a:lnTo>
                <a:close/>
                <a:moveTo>
                  <a:pt x="38780" y="338233"/>
                </a:moveTo>
                <a:lnTo>
                  <a:pt x="38780" y="453776"/>
                </a:lnTo>
                <a:lnTo>
                  <a:pt x="115434" y="453776"/>
                </a:lnTo>
                <a:lnTo>
                  <a:pt x="115434" y="338233"/>
                </a:lnTo>
                <a:lnTo>
                  <a:pt x="38780" y="338233"/>
                </a:lnTo>
                <a:close/>
                <a:moveTo>
                  <a:pt x="615497" y="184325"/>
                </a:moveTo>
                <a:lnTo>
                  <a:pt x="615497" y="299869"/>
                </a:lnTo>
                <a:lnTo>
                  <a:pt x="692377" y="299869"/>
                </a:lnTo>
                <a:lnTo>
                  <a:pt x="692377" y="184325"/>
                </a:lnTo>
                <a:lnTo>
                  <a:pt x="615497" y="184325"/>
                </a:lnTo>
                <a:close/>
                <a:moveTo>
                  <a:pt x="38780" y="184325"/>
                </a:moveTo>
                <a:lnTo>
                  <a:pt x="38780" y="299869"/>
                </a:lnTo>
                <a:lnTo>
                  <a:pt x="115434" y="299869"/>
                </a:lnTo>
                <a:lnTo>
                  <a:pt x="115434" y="184325"/>
                </a:lnTo>
                <a:lnTo>
                  <a:pt x="38780" y="184325"/>
                </a:lnTo>
                <a:close/>
                <a:moveTo>
                  <a:pt x="193675" y="69850"/>
                </a:moveTo>
                <a:lnTo>
                  <a:pt x="539750" y="69850"/>
                </a:lnTo>
                <a:lnTo>
                  <a:pt x="539750" y="261938"/>
                </a:lnTo>
                <a:lnTo>
                  <a:pt x="193675" y="261938"/>
                </a:lnTo>
                <a:lnTo>
                  <a:pt x="193675" y="69850"/>
                </a:lnTo>
                <a:close/>
                <a:moveTo>
                  <a:pt x="615497" y="30418"/>
                </a:moveTo>
                <a:lnTo>
                  <a:pt x="615497" y="145735"/>
                </a:lnTo>
                <a:lnTo>
                  <a:pt x="692377" y="145735"/>
                </a:lnTo>
                <a:lnTo>
                  <a:pt x="692377" y="30418"/>
                </a:lnTo>
                <a:lnTo>
                  <a:pt x="615497" y="30418"/>
                </a:lnTo>
                <a:close/>
                <a:moveTo>
                  <a:pt x="153988" y="30418"/>
                </a:moveTo>
                <a:lnTo>
                  <a:pt x="153988" y="299869"/>
                </a:lnTo>
                <a:lnTo>
                  <a:pt x="576943" y="299869"/>
                </a:lnTo>
                <a:lnTo>
                  <a:pt x="576943" y="30418"/>
                </a:lnTo>
                <a:lnTo>
                  <a:pt x="153988" y="30418"/>
                </a:lnTo>
                <a:close/>
                <a:moveTo>
                  <a:pt x="38780" y="30418"/>
                </a:moveTo>
                <a:lnTo>
                  <a:pt x="38780" y="145735"/>
                </a:lnTo>
                <a:lnTo>
                  <a:pt x="115434" y="145735"/>
                </a:lnTo>
                <a:lnTo>
                  <a:pt x="115434" y="30418"/>
                </a:lnTo>
                <a:lnTo>
                  <a:pt x="38780" y="30418"/>
                </a:lnTo>
                <a:close/>
                <a:moveTo>
                  <a:pt x="0" y="0"/>
                </a:moveTo>
                <a:lnTo>
                  <a:pt x="722313" y="0"/>
                </a:lnTo>
                <a:lnTo>
                  <a:pt x="722313" y="954088"/>
                </a:lnTo>
                <a:lnTo>
                  <a:pt x="0" y="954088"/>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胶片"/>
          <p:cNvSpPr/>
          <p:nvPr/>
        </p:nvSpPr>
        <p:spPr bwMode="auto">
          <a:xfrm>
            <a:off x="10361295" y="3803650"/>
            <a:ext cx="1838325" cy="3945890"/>
          </a:xfrm>
          <a:custGeom>
            <a:avLst/>
            <a:gdLst/>
            <a:ahLst/>
            <a:cxnLst/>
            <a:rect l="0" t="0" r="r" b="b"/>
            <a:pathLst>
              <a:path w="722313" h="954088">
                <a:moveTo>
                  <a:pt x="615497" y="800181"/>
                </a:moveTo>
                <a:lnTo>
                  <a:pt x="615497" y="915498"/>
                </a:lnTo>
                <a:lnTo>
                  <a:pt x="692377" y="915498"/>
                </a:lnTo>
                <a:lnTo>
                  <a:pt x="692377" y="800181"/>
                </a:lnTo>
                <a:lnTo>
                  <a:pt x="615497" y="800181"/>
                </a:lnTo>
                <a:close/>
                <a:moveTo>
                  <a:pt x="38780" y="800181"/>
                </a:moveTo>
                <a:lnTo>
                  <a:pt x="38780" y="915498"/>
                </a:lnTo>
                <a:lnTo>
                  <a:pt x="115434" y="915498"/>
                </a:lnTo>
                <a:lnTo>
                  <a:pt x="115434" y="800181"/>
                </a:lnTo>
                <a:lnTo>
                  <a:pt x="38780" y="800181"/>
                </a:lnTo>
                <a:close/>
                <a:moveTo>
                  <a:pt x="193675" y="684212"/>
                </a:moveTo>
                <a:lnTo>
                  <a:pt x="539750" y="684212"/>
                </a:lnTo>
                <a:lnTo>
                  <a:pt x="539750" y="876300"/>
                </a:lnTo>
                <a:lnTo>
                  <a:pt x="193675" y="876300"/>
                </a:lnTo>
                <a:lnTo>
                  <a:pt x="193675" y="684212"/>
                </a:lnTo>
                <a:close/>
                <a:moveTo>
                  <a:pt x="615497" y="646047"/>
                </a:moveTo>
                <a:lnTo>
                  <a:pt x="615497" y="761591"/>
                </a:lnTo>
                <a:lnTo>
                  <a:pt x="692377" y="761591"/>
                </a:lnTo>
                <a:lnTo>
                  <a:pt x="692377" y="646047"/>
                </a:lnTo>
                <a:lnTo>
                  <a:pt x="615497" y="646047"/>
                </a:lnTo>
                <a:close/>
                <a:moveTo>
                  <a:pt x="153988" y="646047"/>
                </a:moveTo>
                <a:lnTo>
                  <a:pt x="153988" y="915498"/>
                </a:lnTo>
                <a:lnTo>
                  <a:pt x="576943" y="915498"/>
                </a:lnTo>
                <a:lnTo>
                  <a:pt x="576943" y="646047"/>
                </a:lnTo>
                <a:lnTo>
                  <a:pt x="153988" y="646047"/>
                </a:lnTo>
                <a:close/>
                <a:moveTo>
                  <a:pt x="38780" y="646047"/>
                </a:moveTo>
                <a:lnTo>
                  <a:pt x="38780" y="761591"/>
                </a:lnTo>
                <a:lnTo>
                  <a:pt x="115434" y="761591"/>
                </a:lnTo>
                <a:lnTo>
                  <a:pt x="115434" y="646047"/>
                </a:lnTo>
                <a:lnTo>
                  <a:pt x="38780" y="646047"/>
                </a:lnTo>
                <a:close/>
                <a:moveTo>
                  <a:pt x="615497" y="492140"/>
                </a:moveTo>
                <a:lnTo>
                  <a:pt x="615497" y="607683"/>
                </a:lnTo>
                <a:lnTo>
                  <a:pt x="692377" y="607683"/>
                </a:lnTo>
                <a:lnTo>
                  <a:pt x="692377" y="492140"/>
                </a:lnTo>
                <a:lnTo>
                  <a:pt x="615497" y="492140"/>
                </a:lnTo>
                <a:close/>
                <a:moveTo>
                  <a:pt x="38780" y="492140"/>
                </a:moveTo>
                <a:lnTo>
                  <a:pt x="38780" y="607683"/>
                </a:lnTo>
                <a:lnTo>
                  <a:pt x="115434" y="607683"/>
                </a:lnTo>
                <a:lnTo>
                  <a:pt x="115434" y="492140"/>
                </a:lnTo>
                <a:lnTo>
                  <a:pt x="38780" y="492140"/>
                </a:lnTo>
                <a:close/>
                <a:moveTo>
                  <a:pt x="193675" y="376237"/>
                </a:moveTo>
                <a:lnTo>
                  <a:pt x="539750" y="376237"/>
                </a:lnTo>
                <a:lnTo>
                  <a:pt x="539750" y="569912"/>
                </a:lnTo>
                <a:lnTo>
                  <a:pt x="193675" y="569912"/>
                </a:lnTo>
                <a:lnTo>
                  <a:pt x="193675" y="376237"/>
                </a:lnTo>
                <a:close/>
                <a:moveTo>
                  <a:pt x="615497" y="338233"/>
                </a:moveTo>
                <a:lnTo>
                  <a:pt x="615497" y="453776"/>
                </a:lnTo>
                <a:lnTo>
                  <a:pt x="692377" y="453776"/>
                </a:lnTo>
                <a:lnTo>
                  <a:pt x="692377" y="338233"/>
                </a:lnTo>
                <a:lnTo>
                  <a:pt x="615497" y="338233"/>
                </a:lnTo>
                <a:close/>
                <a:moveTo>
                  <a:pt x="153988" y="338233"/>
                </a:moveTo>
                <a:lnTo>
                  <a:pt x="153988" y="607683"/>
                </a:lnTo>
                <a:lnTo>
                  <a:pt x="576943" y="607683"/>
                </a:lnTo>
                <a:lnTo>
                  <a:pt x="576943" y="338233"/>
                </a:lnTo>
                <a:lnTo>
                  <a:pt x="153988" y="338233"/>
                </a:lnTo>
                <a:close/>
                <a:moveTo>
                  <a:pt x="38780" y="338233"/>
                </a:moveTo>
                <a:lnTo>
                  <a:pt x="38780" y="453776"/>
                </a:lnTo>
                <a:lnTo>
                  <a:pt x="115434" y="453776"/>
                </a:lnTo>
                <a:lnTo>
                  <a:pt x="115434" y="338233"/>
                </a:lnTo>
                <a:lnTo>
                  <a:pt x="38780" y="338233"/>
                </a:lnTo>
                <a:close/>
                <a:moveTo>
                  <a:pt x="615497" y="184325"/>
                </a:moveTo>
                <a:lnTo>
                  <a:pt x="615497" y="299869"/>
                </a:lnTo>
                <a:lnTo>
                  <a:pt x="692377" y="299869"/>
                </a:lnTo>
                <a:lnTo>
                  <a:pt x="692377" y="184325"/>
                </a:lnTo>
                <a:lnTo>
                  <a:pt x="615497" y="184325"/>
                </a:lnTo>
                <a:close/>
                <a:moveTo>
                  <a:pt x="38780" y="184325"/>
                </a:moveTo>
                <a:lnTo>
                  <a:pt x="38780" y="299869"/>
                </a:lnTo>
                <a:lnTo>
                  <a:pt x="115434" y="299869"/>
                </a:lnTo>
                <a:lnTo>
                  <a:pt x="115434" y="184325"/>
                </a:lnTo>
                <a:lnTo>
                  <a:pt x="38780" y="184325"/>
                </a:lnTo>
                <a:close/>
                <a:moveTo>
                  <a:pt x="193675" y="69850"/>
                </a:moveTo>
                <a:lnTo>
                  <a:pt x="539750" y="69850"/>
                </a:lnTo>
                <a:lnTo>
                  <a:pt x="539750" y="261938"/>
                </a:lnTo>
                <a:lnTo>
                  <a:pt x="193675" y="261938"/>
                </a:lnTo>
                <a:lnTo>
                  <a:pt x="193675" y="69850"/>
                </a:lnTo>
                <a:close/>
                <a:moveTo>
                  <a:pt x="615497" y="30418"/>
                </a:moveTo>
                <a:lnTo>
                  <a:pt x="615497" y="145735"/>
                </a:lnTo>
                <a:lnTo>
                  <a:pt x="692377" y="145735"/>
                </a:lnTo>
                <a:lnTo>
                  <a:pt x="692377" y="30418"/>
                </a:lnTo>
                <a:lnTo>
                  <a:pt x="615497" y="30418"/>
                </a:lnTo>
                <a:close/>
                <a:moveTo>
                  <a:pt x="153988" y="30418"/>
                </a:moveTo>
                <a:lnTo>
                  <a:pt x="153988" y="299869"/>
                </a:lnTo>
                <a:lnTo>
                  <a:pt x="576943" y="299869"/>
                </a:lnTo>
                <a:lnTo>
                  <a:pt x="576943" y="30418"/>
                </a:lnTo>
                <a:lnTo>
                  <a:pt x="153988" y="30418"/>
                </a:lnTo>
                <a:close/>
                <a:moveTo>
                  <a:pt x="38780" y="30418"/>
                </a:moveTo>
                <a:lnTo>
                  <a:pt x="38780" y="145735"/>
                </a:lnTo>
                <a:lnTo>
                  <a:pt x="115434" y="145735"/>
                </a:lnTo>
                <a:lnTo>
                  <a:pt x="115434" y="30418"/>
                </a:lnTo>
                <a:lnTo>
                  <a:pt x="38780" y="30418"/>
                </a:lnTo>
                <a:close/>
                <a:moveTo>
                  <a:pt x="0" y="0"/>
                </a:moveTo>
                <a:lnTo>
                  <a:pt x="722313" y="0"/>
                </a:lnTo>
                <a:lnTo>
                  <a:pt x="722313" y="954088"/>
                </a:lnTo>
                <a:lnTo>
                  <a:pt x="0" y="954088"/>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nvPr>
        </p:nvSpPr>
        <p:spPr/>
        <p:txBody>
          <a:bodyPr/>
          <a:p>
            <a:endParaRPr lang="zh-CN" altLang="en-US"/>
          </a:p>
        </p:txBody>
      </p:sp>
      <p:sp>
        <p:nvSpPr>
          <p:cNvPr id="3" name="标题 2"/>
          <p:cNvSpPr>
            <a:spLocks noGrp="1"/>
          </p:cNvSpPr>
          <p:nvPr>
            <p:ph type="title"/>
          </p:nvPr>
        </p:nvSpPr>
        <p:spPr/>
        <p:txBody>
          <a:bodyPr/>
          <a:p>
            <a:pPr algn="ctr"/>
            <a:r>
              <a:rPr lang="zh-CN" altLang="en-US"/>
              <a:t>四、总结</a:t>
            </a:r>
            <a:endParaRPr lang="zh-CN" altLang="en-US"/>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上锁"/>
          <p:cNvSpPr/>
          <p:nvPr/>
        </p:nvSpPr>
        <p:spPr bwMode="auto">
          <a:xfrm>
            <a:off x="10082530" y="5234940"/>
            <a:ext cx="1726565" cy="1500505"/>
          </a:xfrm>
          <a:custGeom>
            <a:avLst/>
            <a:gdLst>
              <a:gd name="T0" fmla="*/ 640162 w 3898"/>
              <a:gd name="T1" fmla="*/ 987009 h 3818"/>
              <a:gd name="T2" fmla="*/ 616144 w 3898"/>
              <a:gd name="T3" fmla="*/ 992092 h 3818"/>
              <a:gd name="T4" fmla="*/ 1645668 w 3898"/>
              <a:gd name="T5" fmla="*/ 993016 h 3818"/>
              <a:gd name="T6" fmla="*/ 1644744 w 3898"/>
              <a:gd name="T7" fmla="*/ 1764232 h 3818"/>
              <a:gd name="T8" fmla="*/ 979179 w 3898"/>
              <a:gd name="T9" fmla="*/ 1147814 h 3818"/>
              <a:gd name="T10" fmla="*/ 1490939 w 3898"/>
              <a:gd name="T11" fmla="*/ 200544 h 3818"/>
              <a:gd name="T12" fmla="*/ 1695551 w 3898"/>
              <a:gd name="T13" fmla="*/ 918158 h 3818"/>
              <a:gd name="T14" fmla="*/ 1655368 w 3898"/>
              <a:gd name="T15" fmla="*/ 34194 h 3818"/>
              <a:gd name="T16" fmla="*/ 1574077 w 3898"/>
              <a:gd name="T17" fmla="*/ 462 h 3818"/>
              <a:gd name="T18" fmla="*/ 33717 w 3898"/>
              <a:gd name="T19" fmla="*/ 45284 h 3818"/>
              <a:gd name="T20" fmla="*/ 0 w 3898"/>
              <a:gd name="T21" fmla="*/ 127073 h 3818"/>
              <a:gd name="T22" fmla="*/ 44340 w 3898"/>
              <a:gd name="T23" fmla="*/ 1607124 h 3818"/>
              <a:gd name="T24" fmla="*/ 125631 w 3898"/>
              <a:gd name="T25" fmla="*/ 1640856 h 3818"/>
              <a:gd name="T26" fmla="*/ 898351 w 3898"/>
              <a:gd name="T27" fmla="*/ 1435691 h 3818"/>
              <a:gd name="T28" fmla="*/ 718219 w 3898"/>
              <a:gd name="T29" fmla="*/ 206089 h 3818"/>
              <a:gd name="T30" fmla="*/ 969018 w 3898"/>
              <a:gd name="T31" fmla="*/ 204241 h 3818"/>
              <a:gd name="T32" fmla="*/ 1507105 w 3898"/>
              <a:gd name="T33" fmla="*/ 1124247 h 3818"/>
              <a:gd name="T34" fmla="*/ 1276166 w 3898"/>
              <a:gd name="T35" fmla="*/ 1124247 h 3818"/>
              <a:gd name="T36" fmla="*/ 1199495 w 3898"/>
              <a:gd name="T37" fmla="*/ 1347433 h 3818"/>
              <a:gd name="T38" fmla="*/ 1520961 w 3898"/>
              <a:gd name="T39" fmla="*/ 1662112 h 3818"/>
              <a:gd name="T40" fmla="*/ 1554678 w 3898"/>
              <a:gd name="T41" fmla="*/ 1292908 h 3818"/>
              <a:gd name="T42" fmla="*/ 1368080 w 3898"/>
              <a:gd name="T43" fmla="*/ 1444009 h 3818"/>
              <a:gd name="T44" fmla="*/ 1416115 w 3898"/>
              <a:gd name="T45" fmla="*/ 1442622 h 3818"/>
              <a:gd name="T46" fmla="*/ 1312655 w 3898"/>
              <a:gd name="T47" fmla="*/ 1283204 h 3818"/>
              <a:gd name="T48" fmla="*/ 1447523 w 3898"/>
              <a:gd name="T49" fmla="*/ 1183856 h 3818"/>
              <a:gd name="T50" fmla="*/ 1335749 w 3898"/>
              <a:gd name="T51" fmla="*/ 1183856 h 3818"/>
              <a:gd name="T52" fmla="*/ 521459 w 3898"/>
              <a:gd name="T53" fmla="*/ 979615 h 3818"/>
              <a:gd name="T54" fmla="*/ 517302 w 3898"/>
              <a:gd name="T55" fmla="*/ 1023975 h 3818"/>
              <a:gd name="T56" fmla="*/ 521459 w 3898"/>
              <a:gd name="T57" fmla="*/ 979615 h 3818"/>
              <a:gd name="T58" fmla="*/ 467882 w 3898"/>
              <a:gd name="T59" fmla="*/ 1011037 h 3818"/>
              <a:gd name="T60" fmla="*/ 431855 w 3898"/>
              <a:gd name="T61" fmla="*/ 1037376 h 3818"/>
              <a:gd name="T62" fmla="*/ 648014 w 3898"/>
              <a:gd name="T63" fmla="*/ 1017968 h 3818"/>
              <a:gd name="T64" fmla="*/ 618915 w 3898"/>
              <a:gd name="T65" fmla="*/ 1069260 h 3818"/>
              <a:gd name="T66" fmla="*/ 549634 w 3898"/>
              <a:gd name="T67" fmla="*/ 1008727 h 3818"/>
              <a:gd name="T68" fmla="*/ 557486 w 3898"/>
              <a:gd name="T69" fmla="*/ 1031831 h 3818"/>
              <a:gd name="T70" fmla="*/ 549634 w 3898"/>
              <a:gd name="T71" fmla="*/ 1008727 h 3818"/>
              <a:gd name="T72" fmla="*/ 605059 w 3898"/>
              <a:gd name="T73" fmla="*/ 1023975 h 3818"/>
              <a:gd name="T74" fmla="*/ 565338 w 3898"/>
              <a:gd name="T75" fmla="*/ 1056783 h 3818"/>
              <a:gd name="T76" fmla="*/ 503446 w 3898"/>
              <a:gd name="T77" fmla="*/ 1035990 h 3818"/>
              <a:gd name="T78" fmla="*/ 587970 w 3898"/>
              <a:gd name="T79" fmla="*/ 1091439 h 3818"/>
              <a:gd name="T80" fmla="*/ 619839 w 3898"/>
              <a:gd name="T81" fmla="*/ 1178773 h 3818"/>
              <a:gd name="T82" fmla="*/ 573190 w 3898"/>
              <a:gd name="T83" fmla="*/ 1178311 h 3818"/>
              <a:gd name="T84" fmla="*/ 527002 w 3898"/>
              <a:gd name="T85" fmla="*/ 1178773 h 3818"/>
              <a:gd name="T86" fmla="*/ 512222 w 3898"/>
              <a:gd name="T87" fmla="*/ 1269803 h 3818"/>
              <a:gd name="T88" fmla="*/ 455873 w 3898"/>
              <a:gd name="T89" fmla="*/ 1313701 h 3818"/>
              <a:gd name="T90" fmla="*/ 446173 w 3898"/>
              <a:gd name="T91" fmla="*/ 1273038 h 3818"/>
              <a:gd name="T92" fmla="*/ 483123 w 3898"/>
              <a:gd name="T93" fmla="*/ 1293832 h 3818"/>
              <a:gd name="T94" fmla="*/ 483123 w 3898"/>
              <a:gd name="T95" fmla="*/ 1178311 h 3818"/>
              <a:gd name="T96" fmla="*/ 456335 w 3898"/>
              <a:gd name="T97" fmla="*/ 1171842 h 3818"/>
              <a:gd name="T98" fmla="*/ 431393 w 3898"/>
              <a:gd name="T99" fmla="*/ 1178773 h 3818"/>
              <a:gd name="T100" fmla="*/ 379201 w 3898"/>
              <a:gd name="T101" fmla="*/ 1177387 h 3818"/>
              <a:gd name="T102" fmla="*/ 417537 w 3898"/>
              <a:gd name="T103" fmla="*/ 1091439 h 3818"/>
              <a:gd name="T104" fmla="*/ 381510 w 3898"/>
              <a:gd name="T105" fmla="*/ 931097 h 3818"/>
              <a:gd name="T106" fmla="*/ 381510 w 3898"/>
              <a:gd name="T107" fmla="*/ 1355751 h 3818"/>
              <a:gd name="T108" fmla="*/ 716833 w 3898"/>
              <a:gd name="T109" fmla="*/ 985623 h 38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98" h="3818">
                <a:moveTo>
                  <a:pt x="1351" y="2117"/>
                </a:moveTo>
                <a:cubicBezTo>
                  <a:pt x="1357" y="2107"/>
                  <a:pt x="1369" y="2104"/>
                  <a:pt x="1378" y="2109"/>
                </a:cubicBezTo>
                <a:cubicBezTo>
                  <a:pt x="1388" y="2115"/>
                  <a:pt x="1391" y="2127"/>
                  <a:pt x="1386" y="2136"/>
                </a:cubicBezTo>
                <a:cubicBezTo>
                  <a:pt x="1369" y="2167"/>
                  <a:pt x="1369" y="2167"/>
                  <a:pt x="1369" y="2167"/>
                </a:cubicBezTo>
                <a:cubicBezTo>
                  <a:pt x="1363" y="2176"/>
                  <a:pt x="1351" y="2180"/>
                  <a:pt x="1342" y="2174"/>
                </a:cubicBezTo>
                <a:cubicBezTo>
                  <a:pt x="1332" y="2169"/>
                  <a:pt x="1329" y="2156"/>
                  <a:pt x="1334" y="2147"/>
                </a:cubicBezTo>
                <a:cubicBezTo>
                  <a:pt x="1351" y="2117"/>
                  <a:pt x="1351" y="2117"/>
                  <a:pt x="1351" y="2117"/>
                </a:cubicBezTo>
                <a:close/>
                <a:moveTo>
                  <a:pt x="2456" y="2149"/>
                </a:moveTo>
                <a:cubicBezTo>
                  <a:pt x="3563" y="2149"/>
                  <a:pt x="3563" y="2149"/>
                  <a:pt x="3563" y="2149"/>
                </a:cubicBezTo>
                <a:cubicBezTo>
                  <a:pt x="3747" y="2149"/>
                  <a:pt x="3898" y="2300"/>
                  <a:pt x="3898" y="2484"/>
                </a:cubicBezTo>
                <a:cubicBezTo>
                  <a:pt x="3897" y="3483"/>
                  <a:pt x="3897" y="3483"/>
                  <a:pt x="3897" y="3483"/>
                </a:cubicBezTo>
                <a:cubicBezTo>
                  <a:pt x="3896" y="3668"/>
                  <a:pt x="3745" y="3818"/>
                  <a:pt x="3561" y="3818"/>
                </a:cubicBezTo>
                <a:cubicBezTo>
                  <a:pt x="2453" y="3818"/>
                  <a:pt x="2453" y="3818"/>
                  <a:pt x="2453" y="3818"/>
                </a:cubicBezTo>
                <a:cubicBezTo>
                  <a:pt x="2269" y="3818"/>
                  <a:pt x="2118" y="3668"/>
                  <a:pt x="2118" y="3483"/>
                </a:cubicBezTo>
                <a:cubicBezTo>
                  <a:pt x="2120" y="2484"/>
                  <a:pt x="2120" y="2484"/>
                  <a:pt x="2120" y="2484"/>
                </a:cubicBezTo>
                <a:cubicBezTo>
                  <a:pt x="2120" y="2300"/>
                  <a:pt x="2271" y="2149"/>
                  <a:pt x="2456" y="2149"/>
                </a:cubicBezTo>
                <a:close/>
                <a:moveTo>
                  <a:pt x="2098" y="442"/>
                </a:moveTo>
                <a:cubicBezTo>
                  <a:pt x="3228" y="434"/>
                  <a:pt x="3228" y="434"/>
                  <a:pt x="3228" y="434"/>
                </a:cubicBezTo>
                <a:cubicBezTo>
                  <a:pt x="3240" y="1976"/>
                  <a:pt x="3240" y="1976"/>
                  <a:pt x="3240" y="1976"/>
                </a:cubicBezTo>
                <a:cubicBezTo>
                  <a:pt x="3563" y="1976"/>
                  <a:pt x="3563" y="1976"/>
                  <a:pt x="3563" y="1976"/>
                </a:cubicBezTo>
                <a:cubicBezTo>
                  <a:pt x="3600" y="1976"/>
                  <a:pt x="3636" y="1980"/>
                  <a:pt x="3671" y="1987"/>
                </a:cubicBezTo>
                <a:cubicBezTo>
                  <a:pt x="3659" y="248"/>
                  <a:pt x="3659" y="248"/>
                  <a:pt x="3659" y="248"/>
                </a:cubicBezTo>
                <a:cubicBezTo>
                  <a:pt x="3658" y="180"/>
                  <a:pt x="3630" y="118"/>
                  <a:pt x="3585" y="74"/>
                </a:cubicBezTo>
                <a:cubicBezTo>
                  <a:pt x="3584" y="74"/>
                  <a:pt x="3584" y="74"/>
                  <a:pt x="3584" y="74"/>
                </a:cubicBezTo>
                <a:cubicBezTo>
                  <a:pt x="3584" y="73"/>
                  <a:pt x="3584" y="73"/>
                  <a:pt x="3584" y="73"/>
                </a:cubicBezTo>
                <a:cubicBezTo>
                  <a:pt x="3584" y="73"/>
                  <a:pt x="3584" y="73"/>
                  <a:pt x="3584" y="73"/>
                </a:cubicBezTo>
                <a:cubicBezTo>
                  <a:pt x="3538" y="28"/>
                  <a:pt x="3476" y="0"/>
                  <a:pt x="3408" y="1"/>
                </a:cubicBezTo>
                <a:cubicBezTo>
                  <a:pt x="247" y="24"/>
                  <a:pt x="247" y="24"/>
                  <a:pt x="247" y="24"/>
                </a:cubicBezTo>
                <a:cubicBezTo>
                  <a:pt x="179" y="25"/>
                  <a:pt x="118" y="53"/>
                  <a:pt x="73" y="98"/>
                </a:cubicBezTo>
                <a:cubicBezTo>
                  <a:pt x="73" y="98"/>
                  <a:pt x="73" y="98"/>
                  <a:pt x="73" y="98"/>
                </a:cubicBezTo>
                <a:cubicBezTo>
                  <a:pt x="72" y="99"/>
                  <a:pt x="72" y="99"/>
                  <a:pt x="72" y="99"/>
                </a:cubicBezTo>
                <a:cubicBezTo>
                  <a:pt x="72" y="99"/>
                  <a:pt x="72" y="99"/>
                  <a:pt x="72" y="99"/>
                </a:cubicBezTo>
                <a:cubicBezTo>
                  <a:pt x="27" y="145"/>
                  <a:pt x="0" y="207"/>
                  <a:pt x="0" y="275"/>
                </a:cubicBezTo>
                <a:cubicBezTo>
                  <a:pt x="22" y="3304"/>
                  <a:pt x="22" y="3304"/>
                  <a:pt x="22" y="3304"/>
                </a:cubicBezTo>
                <a:cubicBezTo>
                  <a:pt x="23" y="3371"/>
                  <a:pt x="51" y="3433"/>
                  <a:pt x="96" y="3478"/>
                </a:cubicBezTo>
                <a:cubicBezTo>
                  <a:pt x="96" y="3478"/>
                  <a:pt x="96" y="3478"/>
                  <a:pt x="96" y="3478"/>
                </a:cubicBezTo>
                <a:cubicBezTo>
                  <a:pt x="97" y="3479"/>
                  <a:pt x="97" y="3479"/>
                  <a:pt x="97" y="3479"/>
                </a:cubicBezTo>
                <a:cubicBezTo>
                  <a:pt x="97" y="3479"/>
                  <a:pt x="97" y="3479"/>
                  <a:pt x="97" y="3479"/>
                </a:cubicBezTo>
                <a:cubicBezTo>
                  <a:pt x="143" y="3524"/>
                  <a:pt x="205" y="3551"/>
                  <a:pt x="272" y="3551"/>
                </a:cubicBezTo>
                <a:cubicBezTo>
                  <a:pt x="1948" y="3538"/>
                  <a:pt x="1948" y="3538"/>
                  <a:pt x="1948" y="3538"/>
                </a:cubicBezTo>
                <a:cubicBezTo>
                  <a:pt x="1945" y="3520"/>
                  <a:pt x="1945" y="3501"/>
                  <a:pt x="1945" y="3483"/>
                </a:cubicBezTo>
                <a:cubicBezTo>
                  <a:pt x="1945" y="3107"/>
                  <a:pt x="1945" y="3107"/>
                  <a:pt x="1945" y="3107"/>
                </a:cubicBezTo>
                <a:cubicBezTo>
                  <a:pt x="452" y="3118"/>
                  <a:pt x="452" y="3118"/>
                  <a:pt x="452" y="3118"/>
                </a:cubicBezTo>
                <a:cubicBezTo>
                  <a:pt x="433" y="454"/>
                  <a:pt x="433" y="454"/>
                  <a:pt x="433" y="454"/>
                </a:cubicBezTo>
                <a:cubicBezTo>
                  <a:pt x="1555" y="446"/>
                  <a:pt x="1555" y="446"/>
                  <a:pt x="1555" y="446"/>
                </a:cubicBezTo>
                <a:cubicBezTo>
                  <a:pt x="1561" y="1269"/>
                  <a:pt x="1561" y="1269"/>
                  <a:pt x="1561" y="1269"/>
                </a:cubicBezTo>
                <a:cubicBezTo>
                  <a:pt x="2104" y="1265"/>
                  <a:pt x="2104" y="1265"/>
                  <a:pt x="2104" y="1265"/>
                </a:cubicBezTo>
                <a:cubicBezTo>
                  <a:pt x="2098" y="442"/>
                  <a:pt x="2098" y="442"/>
                  <a:pt x="2098" y="442"/>
                </a:cubicBezTo>
                <a:close/>
                <a:moveTo>
                  <a:pt x="3366" y="2798"/>
                </a:moveTo>
                <a:cubicBezTo>
                  <a:pt x="3366" y="2682"/>
                  <a:pt x="3366" y="2682"/>
                  <a:pt x="3366" y="2682"/>
                </a:cubicBezTo>
                <a:cubicBezTo>
                  <a:pt x="3366" y="2585"/>
                  <a:pt x="3327" y="2496"/>
                  <a:pt x="3263" y="2433"/>
                </a:cubicBezTo>
                <a:cubicBezTo>
                  <a:pt x="3199" y="2368"/>
                  <a:pt x="3110" y="2329"/>
                  <a:pt x="3013" y="2329"/>
                </a:cubicBezTo>
                <a:cubicBezTo>
                  <a:pt x="3013" y="2329"/>
                  <a:pt x="3013" y="2329"/>
                  <a:pt x="3013" y="2329"/>
                </a:cubicBezTo>
                <a:cubicBezTo>
                  <a:pt x="2916" y="2329"/>
                  <a:pt x="2827" y="2368"/>
                  <a:pt x="2763" y="2433"/>
                </a:cubicBezTo>
                <a:cubicBezTo>
                  <a:pt x="2699" y="2496"/>
                  <a:pt x="2659" y="2585"/>
                  <a:pt x="2659" y="2682"/>
                </a:cubicBezTo>
                <a:cubicBezTo>
                  <a:pt x="2659" y="2800"/>
                  <a:pt x="2659" y="2800"/>
                  <a:pt x="2659" y="2800"/>
                </a:cubicBezTo>
                <a:cubicBezTo>
                  <a:pt x="2622" y="2826"/>
                  <a:pt x="2597" y="2868"/>
                  <a:pt x="2597" y="2916"/>
                </a:cubicBezTo>
                <a:cubicBezTo>
                  <a:pt x="2597" y="3457"/>
                  <a:pt x="2597" y="3457"/>
                  <a:pt x="2597" y="3457"/>
                </a:cubicBezTo>
                <a:cubicBezTo>
                  <a:pt x="2597" y="3534"/>
                  <a:pt x="2660" y="3597"/>
                  <a:pt x="2736" y="3597"/>
                </a:cubicBezTo>
                <a:cubicBezTo>
                  <a:pt x="3293" y="3597"/>
                  <a:pt x="3293" y="3597"/>
                  <a:pt x="3293" y="3597"/>
                </a:cubicBezTo>
                <a:cubicBezTo>
                  <a:pt x="3370" y="3597"/>
                  <a:pt x="3432" y="3534"/>
                  <a:pt x="3432" y="3457"/>
                </a:cubicBezTo>
                <a:cubicBezTo>
                  <a:pt x="3432" y="2916"/>
                  <a:pt x="3432" y="2916"/>
                  <a:pt x="3432" y="2916"/>
                </a:cubicBezTo>
                <a:cubicBezTo>
                  <a:pt x="3432" y="2866"/>
                  <a:pt x="3406" y="2823"/>
                  <a:pt x="3366" y="2798"/>
                </a:cubicBezTo>
                <a:close/>
                <a:moveTo>
                  <a:pt x="3012" y="2966"/>
                </a:moveTo>
                <a:cubicBezTo>
                  <a:pt x="2964" y="2966"/>
                  <a:pt x="2925" y="3005"/>
                  <a:pt x="2925" y="3054"/>
                </a:cubicBezTo>
                <a:cubicBezTo>
                  <a:pt x="2925" y="3083"/>
                  <a:pt x="2940" y="3109"/>
                  <a:pt x="2962" y="3125"/>
                </a:cubicBezTo>
                <a:cubicBezTo>
                  <a:pt x="2916" y="3379"/>
                  <a:pt x="2916" y="3379"/>
                  <a:pt x="2916" y="3379"/>
                </a:cubicBezTo>
                <a:cubicBezTo>
                  <a:pt x="3115" y="3379"/>
                  <a:pt x="3115" y="3379"/>
                  <a:pt x="3115" y="3379"/>
                </a:cubicBezTo>
                <a:cubicBezTo>
                  <a:pt x="3066" y="3122"/>
                  <a:pt x="3066" y="3122"/>
                  <a:pt x="3066" y="3122"/>
                </a:cubicBezTo>
                <a:cubicBezTo>
                  <a:pt x="3086" y="3106"/>
                  <a:pt x="3099" y="3082"/>
                  <a:pt x="3099" y="3054"/>
                </a:cubicBezTo>
                <a:cubicBezTo>
                  <a:pt x="3099" y="3005"/>
                  <a:pt x="3060" y="2966"/>
                  <a:pt x="3012" y="2966"/>
                </a:cubicBezTo>
                <a:close/>
                <a:moveTo>
                  <a:pt x="2842" y="2777"/>
                </a:moveTo>
                <a:cubicBezTo>
                  <a:pt x="3184" y="2777"/>
                  <a:pt x="3184" y="2777"/>
                  <a:pt x="3184" y="2777"/>
                </a:cubicBezTo>
                <a:cubicBezTo>
                  <a:pt x="3184" y="2682"/>
                  <a:pt x="3184" y="2682"/>
                  <a:pt x="3184" y="2682"/>
                </a:cubicBezTo>
                <a:cubicBezTo>
                  <a:pt x="3184" y="2636"/>
                  <a:pt x="3165" y="2593"/>
                  <a:pt x="3134" y="2562"/>
                </a:cubicBezTo>
                <a:cubicBezTo>
                  <a:pt x="3102" y="2531"/>
                  <a:pt x="3060" y="2511"/>
                  <a:pt x="3013" y="2511"/>
                </a:cubicBezTo>
                <a:cubicBezTo>
                  <a:pt x="3013" y="2511"/>
                  <a:pt x="3013" y="2511"/>
                  <a:pt x="3013" y="2511"/>
                </a:cubicBezTo>
                <a:cubicBezTo>
                  <a:pt x="2966" y="2511"/>
                  <a:pt x="2923" y="2531"/>
                  <a:pt x="2892" y="2562"/>
                </a:cubicBezTo>
                <a:cubicBezTo>
                  <a:pt x="2861" y="2593"/>
                  <a:pt x="2842" y="2636"/>
                  <a:pt x="2842" y="2682"/>
                </a:cubicBezTo>
                <a:cubicBezTo>
                  <a:pt x="2842" y="2777"/>
                  <a:pt x="2842" y="2777"/>
                  <a:pt x="2842" y="2777"/>
                </a:cubicBezTo>
                <a:close/>
                <a:moveTo>
                  <a:pt x="1129" y="2120"/>
                </a:moveTo>
                <a:cubicBezTo>
                  <a:pt x="1134" y="2111"/>
                  <a:pt x="1146" y="2107"/>
                  <a:pt x="1156" y="2113"/>
                </a:cubicBezTo>
                <a:cubicBezTo>
                  <a:pt x="1165" y="2118"/>
                  <a:pt x="1169" y="2130"/>
                  <a:pt x="1163" y="2140"/>
                </a:cubicBezTo>
                <a:cubicBezTo>
                  <a:pt x="1120" y="2216"/>
                  <a:pt x="1120" y="2216"/>
                  <a:pt x="1120" y="2216"/>
                </a:cubicBezTo>
                <a:cubicBezTo>
                  <a:pt x="1115" y="2226"/>
                  <a:pt x="1102" y="2230"/>
                  <a:pt x="1093" y="2224"/>
                </a:cubicBezTo>
                <a:cubicBezTo>
                  <a:pt x="1083" y="2218"/>
                  <a:pt x="1080" y="2206"/>
                  <a:pt x="1085" y="2197"/>
                </a:cubicBezTo>
                <a:cubicBezTo>
                  <a:pt x="1129" y="2120"/>
                  <a:pt x="1129" y="2120"/>
                  <a:pt x="1129" y="2120"/>
                </a:cubicBezTo>
                <a:close/>
                <a:moveTo>
                  <a:pt x="978" y="2169"/>
                </a:moveTo>
                <a:cubicBezTo>
                  <a:pt x="984" y="2159"/>
                  <a:pt x="996" y="2156"/>
                  <a:pt x="1005" y="2161"/>
                </a:cubicBezTo>
                <a:cubicBezTo>
                  <a:pt x="1015" y="2167"/>
                  <a:pt x="1018" y="2178"/>
                  <a:pt x="1013" y="2188"/>
                </a:cubicBezTo>
                <a:cubicBezTo>
                  <a:pt x="969" y="2265"/>
                  <a:pt x="969" y="2265"/>
                  <a:pt x="969" y="2265"/>
                </a:cubicBezTo>
                <a:cubicBezTo>
                  <a:pt x="964" y="2274"/>
                  <a:pt x="952" y="2278"/>
                  <a:pt x="942" y="2272"/>
                </a:cubicBezTo>
                <a:cubicBezTo>
                  <a:pt x="933" y="2267"/>
                  <a:pt x="929" y="2255"/>
                  <a:pt x="935" y="2245"/>
                </a:cubicBezTo>
                <a:cubicBezTo>
                  <a:pt x="978" y="2169"/>
                  <a:pt x="978" y="2169"/>
                  <a:pt x="978" y="2169"/>
                </a:cubicBezTo>
                <a:close/>
                <a:moveTo>
                  <a:pt x="1376" y="2210"/>
                </a:moveTo>
                <a:cubicBezTo>
                  <a:pt x="1381" y="2201"/>
                  <a:pt x="1394" y="2198"/>
                  <a:pt x="1403" y="2203"/>
                </a:cubicBezTo>
                <a:cubicBezTo>
                  <a:pt x="1413" y="2208"/>
                  <a:pt x="1416" y="2220"/>
                  <a:pt x="1411" y="2230"/>
                </a:cubicBezTo>
                <a:cubicBezTo>
                  <a:pt x="1367" y="2307"/>
                  <a:pt x="1367" y="2307"/>
                  <a:pt x="1367" y="2307"/>
                </a:cubicBezTo>
                <a:cubicBezTo>
                  <a:pt x="1362" y="2316"/>
                  <a:pt x="1350" y="2319"/>
                  <a:pt x="1340" y="2314"/>
                </a:cubicBezTo>
                <a:cubicBezTo>
                  <a:pt x="1331" y="2309"/>
                  <a:pt x="1327" y="2296"/>
                  <a:pt x="1333" y="2287"/>
                </a:cubicBezTo>
                <a:cubicBezTo>
                  <a:pt x="1376" y="2210"/>
                  <a:pt x="1376" y="2210"/>
                  <a:pt x="1376" y="2210"/>
                </a:cubicBezTo>
                <a:close/>
                <a:moveTo>
                  <a:pt x="1190" y="2183"/>
                </a:moveTo>
                <a:cubicBezTo>
                  <a:pt x="1195" y="2173"/>
                  <a:pt x="1207" y="2170"/>
                  <a:pt x="1216" y="2175"/>
                </a:cubicBezTo>
                <a:cubicBezTo>
                  <a:pt x="1226" y="2181"/>
                  <a:pt x="1229" y="2193"/>
                  <a:pt x="1224" y="2202"/>
                </a:cubicBezTo>
                <a:cubicBezTo>
                  <a:pt x="1207" y="2233"/>
                  <a:pt x="1207" y="2233"/>
                  <a:pt x="1207" y="2233"/>
                </a:cubicBezTo>
                <a:cubicBezTo>
                  <a:pt x="1201" y="2242"/>
                  <a:pt x="1189" y="2245"/>
                  <a:pt x="1180" y="2240"/>
                </a:cubicBezTo>
                <a:cubicBezTo>
                  <a:pt x="1170" y="2235"/>
                  <a:pt x="1167" y="2223"/>
                  <a:pt x="1172" y="2213"/>
                </a:cubicBezTo>
                <a:cubicBezTo>
                  <a:pt x="1190" y="2183"/>
                  <a:pt x="1190" y="2183"/>
                  <a:pt x="1190" y="2183"/>
                </a:cubicBezTo>
                <a:close/>
                <a:moveTo>
                  <a:pt x="1276" y="2197"/>
                </a:moveTo>
                <a:cubicBezTo>
                  <a:pt x="1281" y="2187"/>
                  <a:pt x="1293" y="2184"/>
                  <a:pt x="1303" y="2189"/>
                </a:cubicBezTo>
                <a:cubicBezTo>
                  <a:pt x="1312" y="2195"/>
                  <a:pt x="1316" y="2206"/>
                  <a:pt x="1310" y="2216"/>
                </a:cubicBezTo>
                <a:cubicBezTo>
                  <a:pt x="1259" y="2307"/>
                  <a:pt x="1259" y="2307"/>
                  <a:pt x="1259" y="2307"/>
                </a:cubicBezTo>
                <a:cubicBezTo>
                  <a:pt x="1253" y="2316"/>
                  <a:pt x="1241" y="2320"/>
                  <a:pt x="1232" y="2314"/>
                </a:cubicBezTo>
                <a:cubicBezTo>
                  <a:pt x="1222" y="2309"/>
                  <a:pt x="1219" y="2297"/>
                  <a:pt x="1224" y="2287"/>
                </a:cubicBezTo>
                <a:cubicBezTo>
                  <a:pt x="1276" y="2197"/>
                  <a:pt x="1276" y="2197"/>
                  <a:pt x="1276" y="2197"/>
                </a:cubicBezTo>
                <a:close/>
                <a:moveTo>
                  <a:pt x="1070" y="2262"/>
                </a:moveTo>
                <a:cubicBezTo>
                  <a:pt x="1070" y="2251"/>
                  <a:pt x="1079" y="2242"/>
                  <a:pt x="1090" y="2242"/>
                </a:cubicBezTo>
                <a:cubicBezTo>
                  <a:pt x="1101" y="2242"/>
                  <a:pt x="1109" y="2251"/>
                  <a:pt x="1109" y="2262"/>
                </a:cubicBezTo>
                <a:cubicBezTo>
                  <a:pt x="1109" y="2289"/>
                  <a:pt x="1109" y="2289"/>
                  <a:pt x="1109" y="2289"/>
                </a:cubicBezTo>
                <a:cubicBezTo>
                  <a:pt x="1173" y="2294"/>
                  <a:pt x="1230" y="2320"/>
                  <a:pt x="1273" y="2362"/>
                </a:cubicBezTo>
                <a:cubicBezTo>
                  <a:pt x="1322" y="2407"/>
                  <a:pt x="1353" y="2471"/>
                  <a:pt x="1357" y="2542"/>
                </a:cubicBezTo>
                <a:cubicBezTo>
                  <a:pt x="1358" y="2548"/>
                  <a:pt x="1353" y="2552"/>
                  <a:pt x="1348" y="2553"/>
                </a:cubicBezTo>
                <a:cubicBezTo>
                  <a:pt x="1346" y="2553"/>
                  <a:pt x="1344" y="2552"/>
                  <a:pt x="1342" y="2551"/>
                </a:cubicBezTo>
                <a:cubicBezTo>
                  <a:pt x="1327" y="2541"/>
                  <a:pt x="1311" y="2535"/>
                  <a:pt x="1297" y="2534"/>
                </a:cubicBezTo>
                <a:cubicBezTo>
                  <a:pt x="1283" y="2533"/>
                  <a:pt x="1268" y="2538"/>
                  <a:pt x="1254" y="2550"/>
                </a:cubicBezTo>
                <a:cubicBezTo>
                  <a:pt x="1250" y="2553"/>
                  <a:pt x="1245" y="2553"/>
                  <a:pt x="1241" y="2550"/>
                </a:cubicBezTo>
                <a:cubicBezTo>
                  <a:pt x="1225" y="2538"/>
                  <a:pt x="1210" y="2532"/>
                  <a:pt x="1195" y="2532"/>
                </a:cubicBezTo>
                <a:cubicBezTo>
                  <a:pt x="1181" y="2532"/>
                  <a:pt x="1166" y="2538"/>
                  <a:pt x="1153" y="2550"/>
                </a:cubicBezTo>
                <a:cubicBezTo>
                  <a:pt x="1149" y="2553"/>
                  <a:pt x="1144" y="2553"/>
                  <a:pt x="1141" y="2551"/>
                </a:cubicBezTo>
                <a:cubicBezTo>
                  <a:pt x="1141" y="2551"/>
                  <a:pt x="1141" y="2551"/>
                  <a:pt x="1141" y="2551"/>
                </a:cubicBezTo>
                <a:cubicBezTo>
                  <a:pt x="1130" y="2543"/>
                  <a:pt x="1119" y="2538"/>
                  <a:pt x="1109" y="2535"/>
                </a:cubicBezTo>
                <a:cubicBezTo>
                  <a:pt x="1109" y="2748"/>
                  <a:pt x="1109" y="2748"/>
                  <a:pt x="1109" y="2748"/>
                </a:cubicBezTo>
                <a:cubicBezTo>
                  <a:pt x="1109" y="2784"/>
                  <a:pt x="1101" y="2816"/>
                  <a:pt x="1065" y="2835"/>
                </a:cubicBezTo>
                <a:cubicBezTo>
                  <a:pt x="1054" y="2841"/>
                  <a:pt x="1041" y="2846"/>
                  <a:pt x="1027" y="2847"/>
                </a:cubicBezTo>
                <a:cubicBezTo>
                  <a:pt x="1014" y="2848"/>
                  <a:pt x="1000" y="2847"/>
                  <a:pt x="987" y="2843"/>
                </a:cubicBezTo>
                <a:cubicBezTo>
                  <a:pt x="956" y="2832"/>
                  <a:pt x="929" y="2805"/>
                  <a:pt x="926" y="2757"/>
                </a:cubicBezTo>
                <a:cubicBezTo>
                  <a:pt x="925" y="2747"/>
                  <a:pt x="934" y="2737"/>
                  <a:pt x="944" y="2736"/>
                </a:cubicBezTo>
                <a:cubicBezTo>
                  <a:pt x="955" y="2735"/>
                  <a:pt x="965" y="2743"/>
                  <a:pt x="966" y="2755"/>
                </a:cubicBezTo>
                <a:cubicBezTo>
                  <a:pt x="968" y="2783"/>
                  <a:pt x="982" y="2799"/>
                  <a:pt x="1000" y="2805"/>
                </a:cubicBezTo>
                <a:cubicBezTo>
                  <a:pt x="1007" y="2807"/>
                  <a:pt x="1015" y="2808"/>
                  <a:pt x="1024" y="2807"/>
                </a:cubicBezTo>
                <a:cubicBezTo>
                  <a:pt x="1032" y="2806"/>
                  <a:pt x="1039" y="2804"/>
                  <a:pt x="1046" y="2800"/>
                </a:cubicBezTo>
                <a:cubicBezTo>
                  <a:pt x="1071" y="2787"/>
                  <a:pt x="1069" y="2765"/>
                  <a:pt x="1070" y="2737"/>
                </a:cubicBezTo>
                <a:cubicBezTo>
                  <a:pt x="1070" y="2537"/>
                  <a:pt x="1070" y="2537"/>
                  <a:pt x="1070" y="2537"/>
                </a:cubicBezTo>
                <a:cubicBezTo>
                  <a:pt x="1062" y="2540"/>
                  <a:pt x="1054" y="2545"/>
                  <a:pt x="1046" y="2550"/>
                </a:cubicBezTo>
                <a:cubicBezTo>
                  <a:pt x="1043" y="2553"/>
                  <a:pt x="1039" y="2553"/>
                  <a:pt x="1035" y="2551"/>
                </a:cubicBezTo>
                <a:cubicBezTo>
                  <a:pt x="1035" y="2551"/>
                  <a:pt x="1035" y="2551"/>
                  <a:pt x="1035" y="2551"/>
                </a:cubicBezTo>
                <a:cubicBezTo>
                  <a:pt x="1019" y="2541"/>
                  <a:pt x="1003" y="2536"/>
                  <a:pt x="988" y="2536"/>
                </a:cubicBezTo>
                <a:cubicBezTo>
                  <a:pt x="973" y="2536"/>
                  <a:pt x="958" y="2541"/>
                  <a:pt x="944" y="2551"/>
                </a:cubicBezTo>
                <a:cubicBezTo>
                  <a:pt x="941" y="2553"/>
                  <a:pt x="937" y="2553"/>
                  <a:pt x="934" y="2551"/>
                </a:cubicBezTo>
                <a:cubicBezTo>
                  <a:pt x="934" y="2551"/>
                  <a:pt x="934" y="2551"/>
                  <a:pt x="934" y="2551"/>
                </a:cubicBezTo>
                <a:cubicBezTo>
                  <a:pt x="917" y="2543"/>
                  <a:pt x="901" y="2538"/>
                  <a:pt x="885" y="2537"/>
                </a:cubicBezTo>
                <a:cubicBezTo>
                  <a:pt x="868" y="2537"/>
                  <a:pt x="852" y="2541"/>
                  <a:pt x="834" y="2551"/>
                </a:cubicBezTo>
                <a:cubicBezTo>
                  <a:pt x="830" y="2554"/>
                  <a:pt x="824" y="2552"/>
                  <a:pt x="821" y="2548"/>
                </a:cubicBezTo>
                <a:cubicBezTo>
                  <a:pt x="820" y="2546"/>
                  <a:pt x="820" y="2544"/>
                  <a:pt x="820" y="2542"/>
                </a:cubicBezTo>
                <a:cubicBezTo>
                  <a:pt x="820" y="2542"/>
                  <a:pt x="820" y="2542"/>
                  <a:pt x="820" y="2542"/>
                </a:cubicBezTo>
                <a:cubicBezTo>
                  <a:pt x="824" y="2471"/>
                  <a:pt x="855" y="2407"/>
                  <a:pt x="904" y="2362"/>
                </a:cubicBezTo>
                <a:cubicBezTo>
                  <a:pt x="947" y="2320"/>
                  <a:pt x="1005" y="2293"/>
                  <a:pt x="1070" y="2289"/>
                </a:cubicBezTo>
                <a:cubicBezTo>
                  <a:pt x="1070" y="2262"/>
                  <a:pt x="1070" y="2262"/>
                  <a:pt x="1070" y="2262"/>
                </a:cubicBezTo>
                <a:close/>
                <a:moveTo>
                  <a:pt x="826" y="2015"/>
                </a:moveTo>
                <a:cubicBezTo>
                  <a:pt x="762" y="2015"/>
                  <a:pt x="709" y="2068"/>
                  <a:pt x="709" y="2133"/>
                </a:cubicBezTo>
                <a:cubicBezTo>
                  <a:pt x="709" y="2817"/>
                  <a:pt x="709" y="2817"/>
                  <a:pt x="709" y="2817"/>
                </a:cubicBezTo>
                <a:cubicBezTo>
                  <a:pt x="709" y="2881"/>
                  <a:pt x="762" y="2934"/>
                  <a:pt x="826" y="2934"/>
                </a:cubicBezTo>
                <a:cubicBezTo>
                  <a:pt x="1435" y="2934"/>
                  <a:pt x="1435" y="2934"/>
                  <a:pt x="1435" y="2934"/>
                </a:cubicBezTo>
                <a:cubicBezTo>
                  <a:pt x="1499" y="2934"/>
                  <a:pt x="1552" y="2881"/>
                  <a:pt x="1552" y="2817"/>
                </a:cubicBezTo>
                <a:cubicBezTo>
                  <a:pt x="1552" y="2133"/>
                  <a:pt x="1552" y="2133"/>
                  <a:pt x="1552" y="2133"/>
                </a:cubicBezTo>
                <a:cubicBezTo>
                  <a:pt x="1552" y="2068"/>
                  <a:pt x="1499" y="2015"/>
                  <a:pt x="1435" y="2015"/>
                </a:cubicBezTo>
                <a:lnTo>
                  <a:pt x="826" y="2015"/>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07770" y="634365"/>
            <a:ext cx="10485755" cy="5577840"/>
          </a:xfrm>
          <a:prstGeom prst="rect">
            <a:avLst/>
          </a:prstGeom>
          <a:noFill/>
        </p:spPr>
        <p:txBody>
          <a:bodyPr wrap="square" rtlCol="0">
            <a:spAutoFit/>
          </a:bodyPr>
          <a:p>
            <a:pPr>
              <a:lnSpc>
                <a:spcPct val="15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1</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安全隐患排查结束后，应将此次排查的目的、范围、存在的主要问题和整改情况，以及经验推广情况和整个排查范围内的安全生产情况等内容制作成书面材料，随同排查结果（表格内容或排查项目）相有关领导汇报后，存入安全隐患排查档案。</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498590" y="396875"/>
            <a:ext cx="5485765" cy="5882005"/>
          </a:xfrm>
          <a:prstGeom prst="rect">
            <a:avLst/>
          </a:prstGeom>
          <a:noFill/>
        </p:spPr>
        <p:txBody>
          <a:bodyPr wrap="square" rtlCol="0">
            <a:spAutoFit/>
          </a:bodyPr>
          <a:p>
            <a:pPr>
              <a:lnSpc>
                <a:spcPct val="19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2</a:t>
            </a:r>
            <a:r>
              <a:rPr lang="zh-CN" altLang="en-US" sz="28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a:t>
            </a:r>
            <a:r>
              <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设置评比看板，对此次排查结果进行评比。对安全生产抓的好，有一定的安全生产管理经验的车间、流水线、部门要进行表彰、奖励，并召开安全生产现场会。</a:t>
            </a:r>
            <a:endParaRPr lang="zh-CN" altLang="en-US" sz="32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descr="d62a6059252dd42a02d31cce033b5bb5c8eab8f8"/>
          <p:cNvPicPr>
            <a:picLocks noChangeAspect="1"/>
          </p:cNvPicPr>
          <p:nvPr/>
        </p:nvPicPr>
        <p:blipFill>
          <a:blip r:embed="rId1"/>
          <a:stretch>
            <a:fillRect/>
          </a:stretch>
        </p:blipFill>
        <p:spPr>
          <a:xfrm>
            <a:off x="152400" y="74295"/>
            <a:ext cx="6028055" cy="6706870"/>
          </a:xfrm>
          <a:prstGeom prst="rect">
            <a:avLst/>
          </a:prstGeom>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8110" y="795655"/>
            <a:ext cx="10561955" cy="3930015"/>
          </a:xfrm>
          <a:prstGeom prst="rect">
            <a:avLst/>
          </a:prstGeom>
          <a:noFill/>
        </p:spPr>
        <p:txBody>
          <a:bodyPr wrap="square" rtlCol="0">
            <a:spAutoFit/>
          </a:bodyPr>
          <a:p>
            <a:pPr>
              <a:lnSpc>
                <a:spcPct val="21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3</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、对安全管理混乱、隐患多、事故多的车间、流水线、部门要提出批评意见和建议，也可召开现场会，以总结经验教训。</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descr="8694a4c27d1ed21b366482b5af6eddc451da3f34"/>
          <p:cNvPicPr>
            <a:picLocks noChangeAspect="1"/>
          </p:cNvPicPr>
          <p:nvPr/>
        </p:nvPicPr>
        <p:blipFill>
          <a:blip r:embed="rId1"/>
          <a:srcRect l="2554" t="4261" r="2331" b="50986"/>
          <a:stretch>
            <a:fillRect/>
          </a:stretch>
        </p:blipFill>
        <p:spPr>
          <a:xfrm>
            <a:off x="1979295" y="5257800"/>
            <a:ext cx="4327525" cy="1527175"/>
          </a:xfrm>
          <a:prstGeom prst="rect">
            <a:avLst/>
          </a:prstGeom>
        </p:spPr>
      </p:pic>
      <p:pic>
        <p:nvPicPr>
          <p:cNvPr id="4" name="图片 3" descr="8694a4c27d1ed21b366482b5af6eddc451da3f34"/>
          <p:cNvPicPr>
            <a:picLocks noChangeAspect="1"/>
          </p:cNvPicPr>
          <p:nvPr/>
        </p:nvPicPr>
        <p:blipFill>
          <a:blip r:embed="rId1"/>
          <a:srcRect l="2331" t="49572" r="3824" b="2549"/>
          <a:stretch>
            <a:fillRect/>
          </a:stretch>
        </p:blipFill>
        <p:spPr>
          <a:xfrm>
            <a:off x="7143115" y="5064760"/>
            <a:ext cx="4269740" cy="1633855"/>
          </a:xfrm>
          <a:prstGeom prst="rect">
            <a:avLst/>
          </a:prstGeom>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5" name="组合 44"/>
          <p:cNvGrpSpPr/>
          <p:nvPr/>
        </p:nvGrpSpPr>
        <p:grpSpPr>
          <a:xfrm>
            <a:off x="203200" y="559435"/>
            <a:ext cx="11648440" cy="5867400"/>
            <a:chOff x="530" y="701"/>
            <a:chExt cx="18344" cy="9240"/>
          </a:xfrm>
        </p:grpSpPr>
        <p:sp>
          <p:nvSpPr>
            <p:cNvPr id="3" name="矩形 2"/>
            <p:cNvSpPr/>
            <p:nvPr/>
          </p:nvSpPr>
          <p:spPr>
            <a:xfrm>
              <a:off x="1139" y="7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工厂安全</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管理导引</a:t>
              </a:r>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5421" y="7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cs typeface="微软雅黑" panose="020B0503020204020204" charset="-122"/>
                </a:rPr>
                <a:t>工厂安全生产方针与目标管理</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9702" y="7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工厂安全教育</a:t>
              </a:r>
              <a:endParaRPr lang="zh-CN" altLang="en-US">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3984" y="7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工厂班组作业安全管理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7" name="矩形 6"/>
            <p:cNvSpPr/>
            <p:nvPr/>
          </p:nvSpPr>
          <p:spPr>
            <a:xfrm>
              <a:off x="1139" y="3046"/>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工厂特种设备安全管理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5421" y="3046"/>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工厂常规设备安全管理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9702" y="3046"/>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工厂用电安全管理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0" name="矩形 9"/>
            <p:cNvSpPr/>
            <p:nvPr/>
          </p:nvSpPr>
          <p:spPr>
            <a:xfrm>
              <a:off x="13984" y="3046"/>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工厂日常作业安全管理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1139" y="5497"/>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工厂消防</a:t>
              </a:r>
              <a:endParaRPr lang="zh-CN" altLang="en-US">
                <a:latin typeface="微软雅黑" panose="020B0503020204020204" charset="-122"/>
                <a:ea typeface="微软雅黑" panose="020B0503020204020204" charset="-122"/>
                <a:cs typeface="微软雅黑" panose="020B0503020204020204" charset="-122"/>
              </a:endParaRPr>
            </a:p>
            <a:p>
              <a:pPr algn="ctr"/>
              <a:r>
                <a:rPr lang="zh-CN" altLang="en-US">
                  <a:latin typeface="微软雅黑" panose="020B0503020204020204" charset="-122"/>
                  <a:ea typeface="微软雅黑" panose="020B0503020204020204" charset="-122"/>
                  <a:cs typeface="微软雅黑" panose="020B0503020204020204" charset="-122"/>
                </a:rPr>
                <a:t>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5421" y="5497"/>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工厂内部交通安全管理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9702" y="5497"/>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工厂职业健康安全管理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9702" y="85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工厂安全事故的应急处理</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a:off x="13984" y="8501"/>
              <a:ext cx="3591" cy="1440"/>
            </a:xfrm>
            <a:prstGeom prst="rect">
              <a:avLst/>
            </a:prstGeom>
          </p:spPr>
          <p:style>
            <a:lnRef idx="0">
              <a:schemeClr val="accent2"/>
            </a:lnRef>
            <a:fillRef idx="3">
              <a:schemeClr val="accent2"/>
            </a:fillRef>
            <a:effectRef idx="3">
              <a:schemeClr val="accent2"/>
            </a:effectRef>
            <a:fontRef idx="minor">
              <a:schemeClr val="lt1"/>
            </a:fontRef>
          </p:style>
          <p:txBody>
            <a:bodyPr rtlCol="0" anchor="ctr"/>
            <a:p>
              <a:pPr algn="ctr"/>
              <a:r>
                <a:rPr lang="zh-CN" altLang="en-US">
                  <a:latin typeface="微软雅黑" panose="020B0503020204020204" charset="-122"/>
                  <a:ea typeface="微软雅黑" panose="020B0503020204020204" charset="-122"/>
                  <a:cs typeface="微软雅黑" panose="020B0503020204020204" charset="-122"/>
                </a:rPr>
                <a:t>工厂安全事故的预防</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1" name=" 141"/>
            <p:cNvSpPr/>
            <p:nvPr/>
          </p:nvSpPr>
          <p:spPr>
            <a:xfrm>
              <a:off x="4730" y="1289"/>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9" name=" 141"/>
            <p:cNvSpPr/>
            <p:nvPr/>
          </p:nvSpPr>
          <p:spPr>
            <a:xfrm>
              <a:off x="8967" y="1289"/>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0" name=" 141"/>
            <p:cNvSpPr/>
            <p:nvPr/>
          </p:nvSpPr>
          <p:spPr>
            <a:xfrm>
              <a:off x="13249" y="1288"/>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1" name=" 141"/>
            <p:cNvSpPr/>
            <p:nvPr/>
          </p:nvSpPr>
          <p:spPr>
            <a:xfrm rot="5400000">
              <a:off x="15430" y="2444"/>
              <a:ext cx="700" cy="27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2" name=" 141"/>
            <p:cNvSpPr/>
            <p:nvPr/>
          </p:nvSpPr>
          <p:spPr>
            <a:xfrm rot="5400000">
              <a:off x="15187" y="7768"/>
              <a:ext cx="1189" cy="279"/>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3" name=" 141"/>
            <p:cNvSpPr/>
            <p:nvPr/>
          </p:nvSpPr>
          <p:spPr>
            <a:xfrm rot="10800000">
              <a:off x="13260" y="3633"/>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4" name=" 141"/>
            <p:cNvSpPr/>
            <p:nvPr/>
          </p:nvSpPr>
          <p:spPr>
            <a:xfrm rot="10800000">
              <a:off x="9012" y="3633"/>
              <a:ext cx="735" cy="28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5" name=" 141"/>
            <p:cNvSpPr/>
            <p:nvPr/>
          </p:nvSpPr>
          <p:spPr>
            <a:xfrm rot="10800000">
              <a:off x="4730" y="3613"/>
              <a:ext cx="735" cy="28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6" name=" 141"/>
            <p:cNvSpPr/>
            <p:nvPr/>
          </p:nvSpPr>
          <p:spPr>
            <a:xfrm rot="5400000">
              <a:off x="2584" y="4882"/>
              <a:ext cx="700" cy="278"/>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7" name=" 141"/>
            <p:cNvSpPr/>
            <p:nvPr/>
          </p:nvSpPr>
          <p:spPr>
            <a:xfrm>
              <a:off x="4686" y="6084"/>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8" name=" 141"/>
            <p:cNvSpPr/>
            <p:nvPr/>
          </p:nvSpPr>
          <p:spPr>
            <a:xfrm>
              <a:off x="8967" y="6084"/>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9" name=" 141"/>
            <p:cNvSpPr/>
            <p:nvPr/>
          </p:nvSpPr>
          <p:spPr>
            <a:xfrm>
              <a:off x="13288" y="6084"/>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0" name=" 141"/>
            <p:cNvSpPr/>
            <p:nvPr/>
          </p:nvSpPr>
          <p:spPr>
            <a:xfrm rot="10800000">
              <a:off x="13249" y="9089"/>
              <a:ext cx="735" cy="265"/>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2" name="矩形 41"/>
            <p:cNvSpPr/>
            <p:nvPr/>
          </p:nvSpPr>
          <p:spPr>
            <a:xfrm>
              <a:off x="530" y="8262"/>
              <a:ext cx="8964" cy="1296"/>
            </a:xfrm>
            <a:prstGeom prst="rect">
              <a:avLst/>
            </a:prstGeom>
            <a:noFill/>
            <a:ln>
              <a:noFill/>
            </a:ln>
          </p:spPr>
          <p:txBody>
            <a:bodyPr wrap="square" rtlCol="0" anchor="t">
              <a:spAutoFit/>
              <a:scene3d>
                <a:camera prst="obliqueTopRight"/>
                <a:lightRig rig="threePt" dir="t"/>
              </a:scene3d>
            </a:bodyPr>
            <a:p>
              <a:pPr algn="ctr"/>
              <a:r>
                <a:rPr lang="zh-CN" altLang="en-US" sz="4800" b="1">
                  <a:ln>
                    <a:solidFill>
                      <a:srgbClr val="C00000"/>
                    </a:solidFill>
                  </a:ln>
                  <a:solidFill>
                    <a:srgbClr val="C0000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rPr>
                <a:t>工厂安全检查导视图</a:t>
              </a:r>
              <a:endParaRPr lang="zh-CN" altLang="en-US" sz="4800" b="1">
                <a:ln>
                  <a:solidFill>
                    <a:srgbClr val="C00000"/>
                  </a:solidFill>
                </a:ln>
                <a:solidFill>
                  <a:srgbClr val="C00000"/>
                </a:solidFill>
                <a:effectLst>
                  <a:outerShdw blurRad="60007" dist="200025" dir="15000000" sy="30000" kx="-1800000" algn="bl" rotWithShape="0">
                    <a:prstClr val="black">
                      <a:alpha val="32000"/>
                    </a:prstClr>
                  </a:outerShdw>
                </a:effectLst>
                <a:latin typeface="微软雅黑" panose="020B0503020204020204" charset="-122"/>
                <a:ea typeface="微软雅黑" panose="020B0503020204020204" charset="-122"/>
                <a:cs typeface="微软雅黑" panose="020B0503020204020204" charset="-122"/>
              </a:endParaRPr>
            </a:p>
          </p:txBody>
        </p:sp>
        <p:sp>
          <p:nvSpPr>
            <p:cNvPr id="43" name="圆角矩形 42"/>
            <p:cNvSpPr/>
            <p:nvPr/>
          </p:nvSpPr>
          <p:spPr>
            <a:xfrm>
              <a:off x="13984" y="4896"/>
              <a:ext cx="4890" cy="2641"/>
            </a:xfrm>
            <a:prstGeom prst="roundRect">
              <a:avLst/>
            </a:prstGeom>
            <a:gradFill>
              <a:gsLst>
                <a:gs pos="0">
                  <a:srgbClr val="E30000"/>
                </a:gs>
                <a:gs pos="100000">
                  <a:srgbClr val="760303"/>
                </a:gs>
              </a:gsLst>
              <a:lin ang="5400000" scaled="0"/>
            </a:gradFill>
          </p:spPr>
          <p:style>
            <a:lnRef idx="0">
              <a:schemeClr val="accent6"/>
            </a:lnRef>
            <a:fillRef idx="3">
              <a:schemeClr val="accent6"/>
            </a:fillRef>
            <a:effectRef idx="3">
              <a:schemeClr val="accent6"/>
            </a:effectRef>
            <a:fontRef idx="minor">
              <a:schemeClr val="lt1"/>
            </a:fontRef>
          </p:style>
          <p:txBody>
            <a:bodyPr rtlCol="0" anchor="ctr"/>
            <a:p>
              <a:pPr algn="ctr"/>
              <a:r>
                <a:rPr lang="zh-CN" altLang="en-US" sz="3600" b="1">
                  <a:solidFill>
                    <a:srgbClr val="FFFF00"/>
                  </a:solidFill>
                  <a:latin typeface="微软雅黑" panose="020B0503020204020204" charset="-122"/>
                  <a:ea typeface="微软雅黑" panose="020B0503020204020204" charset="-122"/>
                  <a:cs typeface="微软雅黑" panose="020B0503020204020204" charset="-122"/>
                </a:rPr>
                <a:t>工厂安全检查</a:t>
              </a:r>
              <a:endParaRPr lang="zh-CN" altLang="en-US" sz="3600" b="1">
                <a:solidFill>
                  <a:srgbClr val="FFFF00"/>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p:sp>
        <p:nvSpPr>
          <p:cNvPr id="5" name="任意多边形 4"/>
          <p:cNvSpPr/>
          <p:nvPr/>
        </p:nvSpPr>
        <p:spPr>
          <a:xfrm rot="10800000">
            <a:off x="19050" y="-61595"/>
            <a:ext cx="12190730" cy="6962775"/>
          </a:xfrm>
          <a:custGeom>
            <a:avLst/>
            <a:gdLst>
              <a:gd name="connsiteX0" fmla="*/ 0 w 19198"/>
              <a:gd name="connsiteY0" fmla="*/ 17 h 10965"/>
              <a:gd name="connsiteX1" fmla="*/ 16607 w 19198"/>
              <a:gd name="connsiteY1" fmla="*/ 0 h 10965"/>
              <a:gd name="connsiteX2" fmla="*/ 19198 w 19198"/>
              <a:gd name="connsiteY2" fmla="*/ 5344 h 10965"/>
              <a:gd name="connsiteX3" fmla="*/ 16653 w 19198"/>
              <a:gd name="connsiteY3" fmla="*/ 10871 h 10965"/>
              <a:gd name="connsiteX4" fmla="*/ 0 w 19198"/>
              <a:gd name="connsiteY4" fmla="*/ 10965 h 10965"/>
              <a:gd name="connsiteX5" fmla="*/ 0 w 19198"/>
              <a:gd name="connsiteY5" fmla="*/ 17 h 1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8" h="10965">
                <a:moveTo>
                  <a:pt x="0" y="17"/>
                </a:moveTo>
                <a:lnTo>
                  <a:pt x="16607" y="0"/>
                </a:lnTo>
                <a:lnTo>
                  <a:pt x="19198" y="5344"/>
                </a:lnTo>
                <a:lnTo>
                  <a:pt x="16653" y="10871"/>
                </a:lnTo>
                <a:lnTo>
                  <a:pt x="0" y="10965"/>
                </a:lnTo>
                <a:lnTo>
                  <a:pt x="0" y="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274445" y="433705"/>
            <a:ext cx="6583680" cy="1517650"/>
          </a:xfrm>
          <a:prstGeom prst="rect">
            <a:avLst/>
          </a:prstGeom>
          <a:noFill/>
        </p:spPr>
        <p:txBody>
          <a:bodyPr wrap="none" rtlCol="0">
            <a:spAutoFit/>
          </a:bodyPr>
          <a:p>
            <a:pPr>
              <a:lnSpc>
                <a:spcPct val="130000"/>
              </a:lnSpc>
            </a:pPr>
            <a:r>
              <a:rPr lang="zh-CN" altLang="en-US" sz="72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cs typeface="微软雅黑" panose="020B0503020204020204" charset="-122"/>
              </a:rPr>
              <a:t>安全检查的目的</a:t>
            </a:r>
            <a:endParaRPr lang="zh-CN" altLang="en-US" sz="720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290" name=" 290"/>
          <p:cNvSpPr/>
          <p:nvPr/>
        </p:nvSpPr>
        <p:spPr>
          <a:xfrm>
            <a:off x="8296910" y="663575"/>
            <a:ext cx="453390" cy="88392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p:spPr>
        <p:style>
          <a:lnRef idx="0">
            <a:schemeClr val="accent5"/>
          </a:lnRef>
          <a:fillRef idx="3">
            <a:schemeClr val="accent5"/>
          </a:fillRef>
          <a:effectRef idx="3">
            <a:schemeClr val="accent5"/>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84" name=" 184"/>
          <p:cNvSpPr/>
          <p:nvPr/>
        </p:nvSpPr>
        <p:spPr>
          <a:xfrm>
            <a:off x="8435340" y="1628140"/>
            <a:ext cx="215265" cy="161290"/>
          </a:xfrm>
          <a:prstGeom prst="ellipse">
            <a:avLst/>
          </a:prstGeom>
          <a:solidFill>
            <a:srgbClr val="FF0000"/>
          </a:solidFill>
        </p:spPr>
        <p:style>
          <a:lnRef idx="0">
            <a:schemeClr val="accent6"/>
          </a:lnRef>
          <a:fillRef idx="3">
            <a:schemeClr val="accent6"/>
          </a:fillRef>
          <a:effectRef idx="3">
            <a:schemeClr val="accent6"/>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273810" y="2127250"/>
            <a:ext cx="10935970" cy="3992880"/>
          </a:xfrm>
          <a:prstGeom prst="rect">
            <a:avLst/>
          </a:prstGeom>
          <a:noFill/>
          <a:ln w="127000" cap="rnd" cmpd="sng">
            <a:noFill/>
            <a:prstDash val="sysDash"/>
            <a:miter lim="800000"/>
          </a:ln>
        </p:spPr>
        <p:txBody>
          <a:bodyPr wrap="square" rtlCol="0">
            <a:spAutoFit/>
          </a:bodyPr>
          <a:p>
            <a:pPr>
              <a:lnSpc>
                <a:spcPct val="160000"/>
              </a:lnSpc>
            </a:pPr>
            <a:r>
              <a:rPr lang="en-US" altLang="zh-CN"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a:t>
            </a: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是及时发现安全隐患，并采取相应的措施消除隐患。保障生产安全顺利的进行。</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a:p>
            <a:pPr>
              <a:lnSpc>
                <a:spcPct val="160000"/>
              </a:lnSpc>
            </a:pPr>
            <a:r>
              <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rPr>
              <a:t>      企业各级管理人员都应定期开展安全隐患排查工作，及时发现隐患并予以解决。</a:t>
            </a:r>
            <a:endParaRPr lang="zh-CN" altLang="en-US" sz="4000" dirty="0" smtClean="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 name=" 219"/>
          <p:cNvSpPr/>
          <p:nvPr/>
        </p:nvSpPr>
        <p:spPr>
          <a:xfrm>
            <a:off x="1496060" y="1321435"/>
            <a:ext cx="6903720" cy="760730"/>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050" name="扳手螺丝批"/>
          <p:cNvSpPr/>
          <p:nvPr/>
        </p:nvSpPr>
        <p:spPr bwMode="auto">
          <a:xfrm>
            <a:off x="8064500" y="2894330"/>
            <a:ext cx="3649345" cy="366839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accent2">
              <a:lumMod val="40000"/>
              <a:lumOff val="60000"/>
            </a:schemeClr>
          </a:solidFill>
          <a:ln w="9525">
            <a:solidFill>
              <a:schemeClr val="accent2">
                <a:lumMod val="20000"/>
                <a:lumOff val="80000"/>
              </a:schemeClr>
            </a:solidFill>
            <a:round/>
          </a:ln>
          <a:extLst>
            <a:ext uri="{91240B29-F687-4F45-9708-019B960494DF}">
              <a14:hiddenLine xmlns:a14="http://schemas.microsoft.com/office/drawing/2010/main" w="9525">
                <a:solidFill>
                  <a:srgbClr val="000000"/>
                </a:solidFill>
                <a:round/>
              </a14:hiddenLine>
            </a:ext>
          </a:extLst>
        </p:spPr>
        <p:style>
          <a:lnRef idx="1">
            <a:schemeClr val="accent5"/>
          </a:lnRef>
          <a:fillRef idx="2">
            <a:schemeClr val="accent5"/>
          </a:fillRef>
          <a:effectRef idx="1">
            <a:schemeClr val="accent5"/>
          </a:effectRef>
          <a:fontRef idx="minor">
            <a:schemeClr val="dk1"/>
          </a:fontRef>
        </p:style>
        <p:txBody>
          <a:bodyPr anchor="ctr">
            <a:scene3d>
              <a:camera prst="orthographicFront"/>
              <a:lightRig rig="threePt" dir="t"/>
            </a:scene3d>
            <a:sp3d>
              <a:contourClr>
                <a:srgbClr val="FFFFFF"/>
              </a:contourClr>
            </a:sp3d>
          </a:bodyPr>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 name="标题 2"/>
          <p:cNvSpPr>
            <a:spLocks noGrp="1"/>
          </p:cNvSpPr>
          <p:nvPr>
            <p:ph type="title"/>
          </p:nvPr>
        </p:nvSpPr>
        <p:spPr>
          <a:xfrm>
            <a:off x="621666" y="556819"/>
            <a:ext cx="10954459" cy="796011"/>
          </a:xfrm>
        </p:spPr>
        <p:txBody>
          <a:bodyPr>
            <a:normAutofit fontScale="90000"/>
          </a:bodyPr>
          <a:p>
            <a:r>
              <a:rPr lang="zh-CN" altLang="en-US" sz="4800" dirty="0" smtClean="0">
                <a:ea typeface="微软雅黑" panose="020B0503020204020204" charset="-122"/>
                <a:sym typeface="+mn-ea"/>
              </a:rPr>
              <a:t>一、安全隐患排查的内容</a:t>
            </a:r>
            <a:br>
              <a:rPr lang="zh-CN" altLang="en-US" dirty="0" smtClean="0">
                <a:ea typeface="微软雅黑" panose="020B0503020204020204" charset="-122"/>
              </a:rPr>
            </a:br>
            <a:endParaRPr lang="zh-CN" altLang="en-US"/>
          </a:p>
        </p:txBody>
      </p:sp>
      <p:sp>
        <p:nvSpPr>
          <p:cNvPr id="4" name="内容占位符 3"/>
          <p:cNvSpPr>
            <a:spLocks noGrp="1"/>
          </p:cNvSpPr>
          <p:nvPr>
            <p:ph idx="1"/>
          </p:nvPr>
        </p:nvSpPr>
        <p:spPr>
          <a:xfrm>
            <a:off x="1458092" y="1353185"/>
            <a:ext cx="10488872" cy="5100143"/>
          </a:xfrm>
        </p:spPr>
        <p:txBody>
          <a:bodyPr>
            <a:noAutofit/>
          </a:bodyPr>
          <a:p>
            <a:pPr marL="0" indent="0">
              <a:buNone/>
            </a:pPr>
            <a:r>
              <a:rPr lang="zh-CN" altLang="en-US" sz="3600" b="1">
                <a:solidFill>
                  <a:schemeClr val="bg1"/>
                </a:solidFill>
              </a:rPr>
              <a:t>（一）、检查物的状况是否安全</a:t>
            </a:r>
            <a:endParaRPr lang="zh-CN" altLang="en-US" sz="3600" b="1">
              <a:solidFill>
                <a:schemeClr val="bg1"/>
              </a:solidFill>
            </a:endParaRPr>
          </a:p>
          <a:p>
            <a:pPr marL="0" indent="0">
              <a:buNone/>
            </a:pPr>
            <a:r>
              <a:rPr lang="zh-CN" altLang="en-US" sz="3600">
                <a:solidFill>
                  <a:schemeClr val="tx1">
                    <a:lumMod val="50000"/>
                  </a:schemeClr>
                </a:solidFill>
              </a:rPr>
              <a:t>检查生产设备、工具、安全设施、个人防护用品、生产作业场所以及生产物料的存储是否符合安全要求，检查的重点在于以下方面：</a:t>
            </a:r>
            <a:endParaRPr lang="zh-CN" altLang="en-US" sz="3600">
              <a:solidFill>
                <a:schemeClr val="tx1">
                  <a:lumMod val="50000"/>
                </a:schemeClr>
              </a:solidFill>
            </a:endParaRPr>
          </a:p>
          <a:p>
            <a:pPr marL="0" indent="0">
              <a:buNone/>
            </a:pPr>
            <a:r>
              <a:rPr lang="en-US" altLang="zh-CN" sz="3600">
                <a:solidFill>
                  <a:schemeClr val="tx1">
                    <a:lumMod val="50000"/>
                  </a:schemeClr>
                </a:solidFill>
              </a:rPr>
              <a:t>1</a:t>
            </a:r>
            <a:r>
              <a:rPr sz="3600">
                <a:solidFill>
                  <a:schemeClr val="tx1">
                    <a:lumMod val="50000"/>
                  </a:schemeClr>
                </a:solidFill>
              </a:rPr>
              <a:t>、检查生产设备是否运转正常，其记录是否完整。</a:t>
            </a:r>
            <a:endParaRPr sz="3600">
              <a:solidFill>
                <a:schemeClr val="tx1">
                  <a:lumMod val="50000"/>
                </a:schemeClr>
              </a:solidFill>
            </a:endParaRPr>
          </a:p>
          <a:p>
            <a:pPr marL="0" indent="0">
              <a:buNone/>
            </a:pPr>
            <a:r>
              <a:rPr lang="en-US" altLang="zh-CN" sz="3600">
                <a:solidFill>
                  <a:schemeClr val="tx1">
                    <a:lumMod val="50000"/>
                  </a:schemeClr>
                </a:solidFill>
              </a:rPr>
              <a:t>2</a:t>
            </a:r>
            <a:r>
              <a:rPr sz="3600">
                <a:solidFill>
                  <a:schemeClr val="tx1">
                    <a:lumMod val="50000"/>
                  </a:schemeClr>
                </a:solidFill>
              </a:rPr>
              <a:t>、危险化学身高差与储存的设备、设施，危险化学品专用运输工具是否符合安全要求。</a:t>
            </a:r>
            <a:endParaRPr sz="3600">
              <a:solidFill>
                <a:schemeClr val="tx1">
                  <a:lumMod val="50000"/>
                </a:schemeClr>
              </a:solidFill>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齿轮"/>
          <p:cNvSpPr/>
          <p:nvPr/>
        </p:nvSpPr>
        <p:spPr bwMode="auto">
          <a:xfrm>
            <a:off x="3841115" y="1315085"/>
            <a:ext cx="5227320" cy="457835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内容占位符 1"/>
          <p:cNvSpPr>
            <a:spLocks noGrp="1"/>
          </p:cNvSpPr>
          <p:nvPr>
            <p:ph sz="quarter" idx="13"/>
          </p:nvPr>
        </p:nvSpPr>
        <p:spPr>
          <a:xfrm>
            <a:off x="1539875" y="1315085"/>
            <a:ext cx="10374630" cy="5132070"/>
          </a:xfrm>
        </p:spPr>
        <p:txBody>
          <a:bodyPr>
            <a:noAutofit/>
          </a:bodyPr>
          <a:p>
            <a:pPr marL="0" indent="0">
              <a:buNone/>
            </a:pPr>
            <a:r>
              <a:rPr lang="en-US" altLang="zh-CN" sz="4000">
                <a:solidFill>
                  <a:schemeClr val="tx1">
                    <a:lumMod val="50000"/>
                  </a:schemeClr>
                </a:solidFill>
              </a:rPr>
              <a:t>3</a:t>
            </a:r>
            <a:r>
              <a:rPr sz="4000">
                <a:solidFill>
                  <a:schemeClr val="tx1">
                    <a:lumMod val="50000"/>
                  </a:schemeClr>
                </a:solidFill>
              </a:rPr>
              <a:t>、在车间、库房等作业场所设置的检测、通风、防晒、调温、防火、灭火、防爆、泄压、防毒、消毒、中和、防潮、防雷、防静电、防腐、防渗漏、防护围提和隔离操作的安全设施是否符合安全运行的要求</a:t>
            </a:r>
            <a:r>
              <a:rPr sz="4000"/>
              <a:t>。</a:t>
            </a:r>
            <a:endParaRPr sz="4000"/>
          </a:p>
          <a:p>
            <a:pPr marL="0" indent="0">
              <a:buNone/>
            </a:pPr>
            <a:r>
              <a:rPr lang="en-US" altLang="zh-CN" sz="4000">
                <a:solidFill>
                  <a:schemeClr val="tx1">
                    <a:lumMod val="50000"/>
                  </a:schemeClr>
                </a:solidFill>
              </a:rPr>
              <a:t>4</a:t>
            </a:r>
            <a:r>
              <a:rPr sz="4000">
                <a:solidFill>
                  <a:schemeClr val="tx1">
                    <a:lumMod val="50000"/>
                  </a:schemeClr>
                </a:solidFill>
              </a:rPr>
              <a:t>、通信和报警装置是否处于正常运用状态</a:t>
            </a:r>
            <a:r>
              <a:rPr sz="3600">
                <a:solidFill>
                  <a:schemeClr val="tx1">
                    <a:lumMod val="50000"/>
                  </a:schemeClr>
                </a:solidFill>
              </a:rPr>
              <a:t>。</a:t>
            </a:r>
            <a:endParaRPr sz="3600">
              <a:solidFill>
                <a:schemeClr val="tx1">
                  <a:lumMod val="50000"/>
                </a:schemeClr>
              </a:solidFill>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sz="quarter" idx="13"/>
          </p:nvPr>
        </p:nvSpPr>
        <p:spPr>
          <a:xfrm>
            <a:off x="1363980" y="1171575"/>
            <a:ext cx="10672445" cy="4028440"/>
          </a:xfrm>
        </p:spPr>
        <p:txBody>
          <a:bodyPr>
            <a:noAutofit/>
          </a:bodyPr>
          <a:p>
            <a:pPr marL="0" indent="0">
              <a:buNone/>
            </a:pPr>
            <a:r>
              <a:rPr lang="en-US" altLang="zh-CN" sz="4000">
                <a:solidFill>
                  <a:schemeClr val="tx1">
                    <a:lumMod val="50000"/>
                  </a:schemeClr>
                </a:solidFill>
                <a:sym typeface="+mn-ea"/>
              </a:rPr>
              <a:t>5</a:t>
            </a:r>
            <a:r>
              <a:rPr sz="4000">
                <a:solidFill>
                  <a:schemeClr val="tx1">
                    <a:lumMod val="50000"/>
                  </a:schemeClr>
                </a:solidFill>
                <a:sym typeface="+mn-ea"/>
              </a:rPr>
              <a:t>、危险化学品的包装物是否安全可靠。</a:t>
            </a:r>
            <a:endParaRPr sz="4000">
              <a:solidFill>
                <a:schemeClr val="tx1">
                  <a:lumMod val="50000"/>
                </a:schemeClr>
              </a:solidFill>
              <a:sym typeface="+mn-ea"/>
            </a:endParaRPr>
          </a:p>
          <a:p>
            <a:pPr marL="0" indent="0">
              <a:buNone/>
            </a:pPr>
            <a:r>
              <a:rPr lang="en-US" altLang="zh-CN" sz="4000">
                <a:solidFill>
                  <a:schemeClr val="tx1">
                    <a:lumMod val="50000"/>
                  </a:schemeClr>
                </a:solidFill>
                <a:sym typeface="+mn-ea"/>
              </a:rPr>
              <a:t>6</a:t>
            </a:r>
            <a:r>
              <a:rPr sz="4000">
                <a:solidFill>
                  <a:schemeClr val="tx1">
                    <a:lumMod val="50000"/>
                  </a:schemeClr>
                </a:solidFill>
                <a:sym typeface="+mn-ea"/>
              </a:rPr>
              <a:t>、生产装置与储存设施的周边防护距离是否符合国家的规定，事故救援器材、设备是否齐备、完好。</a:t>
            </a:r>
            <a:endParaRPr sz="4000">
              <a:solidFill>
                <a:schemeClr val="tx1">
                  <a:lumMod val="50000"/>
                </a:schemeClr>
              </a:solidFill>
              <a:sym typeface="+mn-ea"/>
            </a:endParaRPr>
          </a:p>
          <a:p>
            <a:pPr marL="0" indent="0">
              <a:buNone/>
            </a:pPr>
            <a:r>
              <a:rPr lang="en-US" altLang="zh-CN" sz="4000">
                <a:solidFill>
                  <a:schemeClr val="tx1">
                    <a:lumMod val="50000"/>
                  </a:schemeClr>
                </a:solidFill>
              </a:rPr>
              <a:t>7</a:t>
            </a:r>
            <a:r>
              <a:rPr sz="4000">
                <a:solidFill>
                  <a:schemeClr val="tx1">
                    <a:lumMod val="50000"/>
                  </a:schemeClr>
                </a:solidFill>
              </a:rPr>
              <a:t>、</a:t>
            </a:r>
            <a:r>
              <a:rPr lang="zh-CN" altLang="en-US" sz="4000">
                <a:solidFill>
                  <a:schemeClr val="tx1">
                    <a:lumMod val="50000"/>
                  </a:schemeClr>
                </a:solidFill>
              </a:rPr>
              <a:t>检查各类物品是否整齐摆放。</a:t>
            </a:r>
            <a:endParaRPr lang="zh-CN" altLang="en-US" sz="4000">
              <a:solidFill>
                <a:schemeClr val="tx1">
                  <a:lumMod val="50000"/>
                </a:schemeClr>
              </a:solidFill>
            </a:endParaRPr>
          </a:p>
          <a:p>
            <a:pPr marL="0" indent="0">
              <a:buNone/>
            </a:pPr>
            <a:r>
              <a:rPr lang="en-US" altLang="zh-CN" sz="4000">
                <a:solidFill>
                  <a:schemeClr val="tx1">
                    <a:lumMod val="50000"/>
                  </a:schemeClr>
                </a:solidFill>
              </a:rPr>
              <a:t>8</a:t>
            </a:r>
            <a:r>
              <a:rPr sz="4000">
                <a:solidFill>
                  <a:schemeClr val="tx1">
                    <a:lumMod val="50000"/>
                  </a:schemeClr>
                </a:solidFill>
              </a:rPr>
              <a:t>、检查作业现场环境是否干净整洁。</a:t>
            </a:r>
            <a:endParaRPr sz="4000">
              <a:solidFill>
                <a:schemeClr val="tx1">
                  <a:lumMod val="50000"/>
                </a:schemeClr>
              </a:solidFill>
            </a:endParaRPr>
          </a:p>
        </p:txBody>
      </p:sp>
      <p:sp>
        <p:nvSpPr>
          <p:cNvPr id="7" name="灭火器"/>
          <p:cNvSpPr/>
          <p:nvPr/>
        </p:nvSpPr>
        <p:spPr bwMode="auto">
          <a:xfrm>
            <a:off x="9717405" y="3613150"/>
            <a:ext cx="2017395" cy="2736850"/>
          </a:xfrm>
          <a:custGeom>
            <a:avLst/>
            <a:gdLst>
              <a:gd name="T0" fmla="*/ 970512 w 3039"/>
              <a:gd name="T1" fmla="*/ 1800397 h 3734"/>
              <a:gd name="T2" fmla="*/ 475854 w 3039"/>
              <a:gd name="T3" fmla="*/ 1305698 h 3734"/>
              <a:gd name="T4" fmla="*/ 970512 w 3039"/>
              <a:gd name="T5" fmla="*/ 810998 h 3734"/>
              <a:gd name="T6" fmla="*/ 1465169 w 3039"/>
              <a:gd name="T7" fmla="*/ 1305698 h 3734"/>
              <a:gd name="T8" fmla="*/ 970512 w 3039"/>
              <a:gd name="T9" fmla="*/ 1800397 h 3734"/>
              <a:gd name="T10" fmla="*/ 970512 w 3039"/>
              <a:gd name="T11" fmla="*/ 945040 h 3734"/>
              <a:gd name="T12" fmla="*/ 609884 w 3039"/>
              <a:gd name="T13" fmla="*/ 1305698 h 3734"/>
              <a:gd name="T14" fmla="*/ 970512 w 3039"/>
              <a:gd name="T15" fmla="*/ 1666356 h 3734"/>
              <a:gd name="T16" fmla="*/ 1331139 w 3039"/>
              <a:gd name="T17" fmla="*/ 1305698 h 3734"/>
              <a:gd name="T18" fmla="*/ 970512 w 3039"/>
              <a:gd name="T19" fmla="*/ 945040 h 3734"/>
              <a:gd name="T20" fmla="*/ 831178 w 3039"/>
              <a:gd name="T21" fmla="*/ 1553529 h 3734"/>
              <a:gd name="T22" fmla="*/ 958941 w 3039"/>
              <a:gd name="T23" fmla="*/ 1314859 h 3734"/>
              <a:gd name="T24" fmla="*/ 740540 w 3039"/>
              <a:gd name="T25" fmla="*/ 1313894 h 3734"/>
              <a:gd name="T26" fmla="*/ 1023545 w 3039"/>
              <a:gd name="T27" fmla="*/ 1017846 h 3734"/>
              <a:gd name="T28" fmla="*/ 973404 w 3039"/>
              <a:gd name="T29" fmla="*/ 1201068 h 3734"/>
              <a:gd name="T30" fmla="*/ 1189395 w 3039"/>
              <a:gd name="T31" fmla="*/ 1201068 h 3734"/>
              <a:gd name="T32" fmla="*/ 831178 w 3039"/>
              <a:gd name="T33" fmla="*/ 1553529 h 3734"/>
              <a:gd name="T34" fmla="*/ 563601 w 3039"/>
              <a:gd name="T35" fmla="*/ 405981 h 3734"/>
              <a:gd name="T36" fmla="*/ 563601 w 3039"/>
              <a:gd name="T37" fmla="*/ 413214 h 3734"/>
              <a:gd name="T38" fmla="*/ 75211 w 3039"/>
              <a:gd name="T39" fmla="*/ 413214 h 3734"/>
              <a:gd name="T40" fmla="*/ 75211 w 3039"/>
              <a:gd name="T41" fmla="*/ 337996 h 3734"/>
              <a:gd name="T42" fmla="*/ 529852 w 3039"/>
              <a:gd name="T43" fmla="*/ 337996 h 3734"/>
              <a:gd name="T44" fmla="*/ 656168 w 3039"/>
              <a:gd name="T45" fmla="*/ 205401 h 3734"/>
              <a:gd name="T46" fmla="*/ 522138 w 3039"/>
              <a:gd name="T47" fmla="*/ 71842 h 3734"/>
              <a:gd name="T48" fmla="*/ 413179 w 3039"/>
              <a:gd name="T49" fmla="*/ 82450 h 3734"/>
              <a:gd name="T50" fmla="*/ 413179 w 3039"/>
              <a:gd name="T51" fmla="*/ 112826 h 3734"/>
              <a:gd name="T52" fmla="*/ 190438 w 3039"/>
              <a:gd name="T53" fmla="*/ 112826 h 3734"/>
              <a:gd name="T54" fmla="*/ 190438 w 3039"/>
              <a:gd name="T55" fmla="*/ 0 h 3734"/>
              <a:gd name="T56" fmla="*/ 413179 w 3039"/>
              <a:gd name="T57" fmla="*/ 0 h 3734"/>
              <a:gd name="T58" fmla="*/ 413179 w 3039"/>
              <a:gd name="T59" fmla="*/ 11090 h 3734"/>
              <a:gd name="T60" fmla="*/ 522138 w 3039"/>
              <a:gd name="T61" fmla="*/ 0 h 3734"/>
              <a:gd name="T62" fmla="*/ 728004 w 3039"/>
              <a:gd name="T63" fmla="*/ 205401 h 3734"/>
              <a:gd name="T64" fmla="*/ 563601 w 3039"/>
              <a:gd name="T65" fmla="*/ 405981 h 3734"/>
              <a:gd name="T66" fmla="*/ 485979 w 3039"/>
              <a:gd name="T67" fmla="*/ 300388 h 3734"/>
              <a:gd name="T68" fmla="*/ 111370 w 3039"/>
              <a:gd name="T69" fmla="*/ 300388 h 3734"/>
              <a:gd name="T70" fmla="*/ 187545 w 3039"/>
              <a:gd name="T71" fmla="*/ 148988 h 3734"/>
              <a:gd name="T72" fmla="*/ 413179 w 3039"/>
              <a:gd name="T73" fmla="*/ 148988 h 3734"/>
              <a:gd name="T74" fmla="*/ 485979 w 3039"/>
              <a:gd name="T75" fmla="*/ 300388 h 3734"/>
              <a:gd name="T76" fmla="*/ 450784 w 3039"/>
              <a:gd name="T77" fmla="*/ 450822 h 3734"/>
              <a:gd name="T78" fmla="*/ 638812 w 3039"/>
              <a:gd name="T79" fmla="*/ 638866 h 3734"/>
              <a:gd name="T80" fmla="*/ 638812 w 3039"/>
              <a:gd name="T81" fmla="*/ 791230 h 3734"/>
              <a:gd name="T82" fmla="*/ 375573 w 3039"/>
              <a:gd name="T83" fmla="*/ 1284482 h 3734"/>
              <a:gd name="T84" fmla="*/ 523585 w 3039"/>
              <a:gd name="T85" fmla="*/ 1675999 h 3734"/>
              <a:gd name="T86" fmla="*/ 450784 w 3039"/>
              <a:gd name="T87" fmla="*/ 1690946 h 3734"/>
              <a:gd name="T88" fmla="*/ 187545 w 3039"/>
              <a:gd name="T89" fmla="*/ 1690946 h 3734"/>
              <a:gd name="T90" fmla="*/ 0 w 3039"/>
              <a:gd name="T91" fmla="*/ 1502902 h 3734"/>
              <a:gd name="T92" fmla="*/ 0 w 3039"/>
              <a:gd name="T93" fmla="*/ 638866 h 3734"/>
              <a:gd name="T94" fmla="*/ 187545 w 3039"/>
              <a:gd name="T95" fmla="*/ 450822 h 3734"/>
              <a:gd name="T96" fmla="*/ 450784 w 3039"/>
              <a:gd name="T97" fmla="*/ 450822 h 3734"/>
              <a:gd name="T98" fmla="*/ 75211 w 3039"/>
              <a:gd name="T99" fmla="*/ 713601 h 3734"/>
              <a:gd name="T100" fmla="*/ 75211 w 3039"/>
              <a:gd name="T101" fmla="*/ 1424792 h 3734"/>
              <a:gd name="T102" fmla="*/ 190920 w 3039"/>
              <a:gd name="T103" fmla="*/ 1612353 h 3734"/>
              <a:gd name="T104" fmla="*/ 190920 w 3039"/>
              <a:gd name="T105" fmla="*/ 526040 h 3734"/>
              <a:gd name="T106" fmla="*/ 75211 w 3039"/>
              <a:gd name="T107" fmla="*/ 713601 h 3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39" h="3734">
                <a:moveTo>
                  <a:pt x="2013" y="3734"/>
                </a:moveTo>
                <a:cubicBezTo>
                  <a:pt x="1446" y="3734"/>
                  <a:pt x="987" y="3274"/>
                  <a:pt x="987" y="2708"/>
                </a:cubicBezTo>
                <a:cubicBezTo>
                  <a:pt x="987" y="2141"/>
                  <a:pt x="1446" y="1682"/>
                  <a:pt x="2013" y="1682"/>
                </a:cubicBezTo>
                <a:cubicBezTo>
                  <a:pt x="2579" y="1682"/>
                  <a:pt x="3039" y="2141"/>
                  <a:pt x="3039" y="2708"/>
                </a:cubicBezTo>
                <a:cubicBezTo>
                  <a:pt x="3039" y="3274"/>
                  <a:pt x="2579" y="3734"/>
                  <a:pt x="2013" y="3734"/>
                </a:cubicBezTo>
                <a:close/>
                <a:moveTo>
                  <a:pt x="2013" y="1960"/>
                </a:moveTo>
                <a:cubicBezTo>
                  <a:pt x="1600" y="1960"/>
                  <a:pt x="1265" y="2295"/>
                  <a:pt x="1265" y="2708"/>
                </a:cubicBezTo>
                <a:cubicBezTo>
                  <a:pt x="1265" y="3121"/>
                  <a:pt x="1600" y="3456"/>
                  <a:pt x="2013" y="3456"/>
                </a:cubicBezTo>
                <a:cubicBezTo>
                  <a:pt x="2426" y="3456"/>
                  <a:pt x="2761" y="3121"/>
                  <a:pt x="2761" y="2708"/>
                </a:cubicBezTo>
                <a:cubicBezTo>
                  <a:pt x="2761" y="2295"/>
                  <a:pt x="2426" y="1960"/>
                  <a:pt x="2013" y="1960"/>
                </a:cubicBezTo>
                <a:close/>
                <a:moveTo>
                  <a:pt x="1724" y="3222"/>
                </a:moveTo>
                <a:cubicBezTo>
                  <a:pt x="1989" y="2727"/>
                  <a:pt x="1989" y="2727"/>
                  <a:pt x="1989" y="2727"/>
                </a:cubicBezTo>
                <a:cubicBezTo>
                  <a:pt x="1536" y="2725"/>
                  <a:pt x="1536" y="2725"/>
                  <a:pt x="1536" y="2725"/>
                </a:cubicBezTo>
                <a:cubicBezTo>
                  <a:pt x="2123" y="2111"/>
                  <a:pt x="2123" y="2111"/>
                  <a:pt x="2123" y="2111"/>
                </a:cubicBezTo>
                <a:cubicBezTo>
                  <a:pt x="2019" y="2491"/>
                  <a:pt x="2019" y="2491"/>
                  <a:pt x="2019" y="2491"/>
                </a:cubicBezTo>
                <a:cubicBezTo>
                  <a:pt x="2467" y="2491"/>
                  <a:pt x="2467" y="2491"/>
                  <a:pt x="2467" y="2491"/>
                </a:cubicBezTo>
                <a:lnTo>
                  <a:pt x="1724" y="3222"/>
                </a:lnTo>
                <a:close/>
                <a:moveTo>
                  <a:pt x="1169" y="842"/>
                </a:moveTo>
                <a:cubicBezTo>
                  <a:pt x="1169" y="857"/>
                  <a:pt x="1169" y="857"/>
                  <a:pt x="1169" y="857"/>
                </a:cubicBezTo>
                <a:cubicBezTo>
                  <a:pt x="156" y="857"/>
                  <a:pt x="156" y="857"/>
                  <a:pt x="156" y="857"/>
                </a:cubicBezTo>
                <a:cubicBezTo>
                  <a:pt x="156" y="701"/>
                  <a:pt x="156" y="701"/>
                  <a:pt x="156" y="701"/>
                </a:cubicBezTo>
                <a:cubicBezTo>
                  <a:pt x="1099" y="701"/>
                  <a:pt x="1099" y="701"/>
                  <a:pt x="1099" y="701"/>
                </a:cubicBezTo>
                <a:cubicBezTo>
                  <a:pt x="1245" y="693"/>
                  <a:pt x="1361" y="574"/>
                  <a:pt x="1361" y="426"/>
                </a:cubicBezTo>
                <a:cubicBezTo>
                  <a:pt x="1361" y="273"/>
                  <a:pt x="1236" y="149"/>
                  <a:pt x="1083" y="149"/>
                </a:cubicBezTo>
                <a:cubicBezTo>
                  <a:pt x="1046" y="149"/>
                  <a:pt x="962" y="157"/>
                  <a:pt x="857" y="171"/>
                </a:cubicBezTo>
                <a:cubicBezTo>
                  <a:pt x="857" y="234"/>
                  <a:pt x="857" y="234"/>
                  <a:pt x="857" y="234"/>
                </a:cubicBezTo>
                <a:cubicBezTo>
                  <a:pt x="395" y="234"/>
                  <a:pt x="395" y="234"/>
                  <a:pt x="395" y="234"/>
                </a:cubicBezTo>
                <a:cubicBezTo>
                  <a:pt x="395" y="0"/>
                  <a:pt x="395" y="0"/>
                  <a:pt x="395" y="0"/>
                </a:cubicBezTo>
                <a:cubicBezTo>
                  <a:pt x="857" y="0"/>
                  <a:pt x="857" y="0"/>
                  <a:pt x="857" y="0"/>
                </a:cubicBezTo>
                <a:cubicBezTo>
                  <a:pt x="857" y="23"/>
                  <a:pt x="857" y="23"/>
                  <a:pt x="857" y="23"/>
                </a:cubicBezTo>
                <a:cubicBezTo>
                  <a:pt x="954" y="8"/>
                  <a:pt x="1035" y="0"/>
                  <a:pt x="1083" y="0"/>
                </a:cubicBezTo>
                <a:cubicBezTo>
                  <a:pt x="1319" y="0"/>
                  <a:pt x="1510" y="191"/>
                  <a:pt x="1510" y="426"/>
                </a:cubicBezTo>
                <a:cubicBezTo>
                  <a:pt x="1510" y="632"/>
                  <a:pt x="1363" y="803"/>
                  <a:pt x="1169" y="842"/>
                </a:cubicBezTo>
                <a:close/>
                <a:moveTo>
                  <a:pt x="1008" y="623"/>
                </a:moveTo>
                <a:cubicBezTo>
                  <a:pt x="974" y="623"/>
                  <a:pt x="190" y="623"/>
                  <a:pt x="231" y="623"/>
                </a:cubicBezTo>
                <a:cubicBezTo>
                  <a:pt x="231" y="390"/>
                  <a:pt x="350" y="487"/>
                  <a:pt x="389" y="309"/>
                </a:cubicBezTo>
                <a:cubicBezTo>
                  <a:pt x="412" y="309"/>
                  <a:pt x="830" y="309"/>
                  <a:pt x="857" y="309"/>
                </a:cubicBezTo>
                <a:cubicBezTo>
                  <a:pt x="884" y="526"/>
                  <a:pt x="1008" y="373"/>
                  <a:pt x="1008" y="623"/>
                </a:cubicBezTo>
                <a:close/>
                <a:moveTo>
                  <a:pt x="935" y="935"/>
                </a:moveTo>
                <a:cubicBezTo>
                  <a:pt x="1150" y="935"/>
                  <a:pt x="1325" y="1109"/>
                  <a:pt x="1325" y="1325"/>
                </a:cubicBezTo>
                <a:cubicBezTo>
                  <a:pt x="1325" y="1641"/>
                  <a:pt x="1325" y="1641"/>
                  <a:pt x="1325" y="1641"/>
                </a:cubicBezTo>
                <a:cubicBezTo>
                  <a:pt x="996" y="1862"/>
                  <a:pt x="779" y="2238"/>
                  <a:pt x="779" y="2664"/>
                </a:cubicBezTo>
                <a:cubicBezTo>
                  <a:pt x="779" y="2975"/>
                  <a:pt x="896" y="3259"/>
                  <a:pt x="1086" y="3476"/>
                </a:cubicBezTo>
                <a:cubicBezTo>
                  <a:pt x="1040" y="3496"/>
                  <a:pt x="989" y="3507"/>
                  <a:pt x="935" y="3507"/>
                </a:cubicBezTo>
                <a:cubicBezTo>
                  <a:pt x="389" y="3507"/>
                  <a:pt x="389" y="3507"/>
                  <a:pt x="389" y="3507"/>
                </a:cubicBezTo>
                <a:cubicBezTo>
                  <a:pt x="174" y="3507"/>
                  <a:pt x="0" y="3332"/>
                  <a:pt x="0" y="3117"/>
                </a:cubicBezTo>
                <a:cubicBezTo>
                  <a:pt x="0" y="1325"/>
                  <a:pt x="0" y="1325"/>
                  <a:pt x="0" y="1325"/>
                </a:cubicBezTo>
                <a:cubicBezTo>
                  <a:pt x="0" y="1109"/>
                  <a:pt x="174" y="935"/>
                  <a:pt x="389" y="935"/>
                </a:cubicBezTo>
                <a:lnTo>
                  <a:pt x="935" y="935"/>
                </a:lnTo>
                <a:close/>
                <a:moveTo>
                  <a:pt x="156" y="1480"/>
                </a:moveTo>
                <a:cubicBezTo>
                  <a:pt x="156" y="2955"/>
                  <a:pt x="156" y="2955"/>
                  <a:pt x="156" y="2955"/>
                </a:cubicBezTo>
                <a:cubicBezTo>
                  <a:pt x="156" y="3170"/>
                  <a:pt x="181" y="3344"/>
                  <a:pt x="396" y="3344"/>
                </a:cubicBezTo>
                <a:cubicBezTo>
                  <a:pt x="396" y="1091"/>
                  <a:pt x="396" y="1091"/>
                  <a:pt x="396" y="1091"/>
                </a:cubicBezTo>
                <a:cubicBezTo>
                  <a:pt x="181" y="1091"/>
                  <a:pt x="156" y="1266"/>
                  <a:pt x="156" y="1480"/>
                </a:cubicBez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 name=" 219"/>
          <p:cNvSpPr/>
          <p:nvPr/>
        </p:nvSpPr>
        <p:spPr>
          <a:xfrm>
            <a:off x="1191895" y="778510"/>
            <a:ext cx="6903720" cy="760730"/>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 name="内容占位符 1"/>
          <p:cNvSpPr>
            <a:spLocks noGrp="1"/>
          </p:cNvSpPr>
          <p:nvPr>
            <p:ph sz="quarter" idx="13"/>
          </p:nvPr>
        </p:nvSpPr>
        <p:spPr>
          <a:xfrm>
            <a:off x="1591310" y="2289810"/>
            <a:ext cx="9986645" cy="4871085"/>
          </a:xfrm>
        </p:spPr>
        <p:txBody>
          <a:bodyPr/>
          <a:p>
            <a:pPr marL="0" indent="0">
              <a:buNone/>
            </a:pPr>
            <a:r>
              <a:rPr lang="en-US" altLang="zh-CN" sz="4000">
                <a:solidFill>
                  <a:schemeClr val="tx1">
                    <a:lumMod val="50000"/>
                  </a:schemeClr>
                </a:solidFill>
              </a:rPr>
              <a:t>       </a:t>
            </a:r>
            <a:r>
              <a:rPr lang="zh-CN" altLang="en-US" sz="4000">
                <a:solidFill>
                  <a:schemeClr val="tx1">
                    <a:lumMod val="50000"/>
                  </a:schemeClr>
                </a:solidFill>
              </a:rPr>
              <a:t>检查作业者是否违章作业、违章操作、违章指挥、有无违反安全生产规章制度的行为。重点检查危险性大的生产岗位是否严格操作规程作业，危险作业是否执行审批程序等。</a:t>
            </a:r>
            <a:endParaRPr lang="zh-CN" altLang="en-US" sz="4000">
              <a:solidFill>
                <a:schemeClr val="tx1">
                  <a:lumMod val="50000"/>
                </a:schemeClr>
              </a:solidFill>
            </a:endParaRPr>
          </a:p>
        </p:txBody>
      </p:sp>
      <p:sp>
        <p:nvSpPr>
          <p:cNvPr id="3" name="文本框 2"/>
          <p:cNvSpPr txBox="1"/>
          <p:nvPr/>
        </p:nvSpPr>
        <p:spPr>
          <a:xfrm>
            <a:off x="1191895" y="734695"/>
            <a:ext cx="6151245" cy="804545"/>
          </a:xfrm>
          <a:prstGeom prst="rect">
            <a:avLst/>
          </a:prstGeom>
          <a:noFill/>
        </p:spPr>
        <p:txBody>
          <a:bodyPr wrap="none" rtlCol="0">
            <a:spAutoFit/>
          </a:bodyPr>
          <a:p>
            <a:pPr>
              <a:lnSpc>
                <a:spcPct val="130000"/>
              </a:lnSpc>
            </a:pPr>
            <a:r>
              <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rPr>
              <a:t>（二）检查人的行为是否安全</a:t>
            </a:r>
            <a:endParaRPr lang="zh-CN" altLang="en-US" sz="36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图片 6" descr="20150511033218"/>
          <p:cNvPicPr>
            <a:picLocks noChangeAspect="1"/>
          </p:cNvPicPr>
          <p:nvPr/>
        </p:nvPicPr>
        <p:blipFill>
          <a:blip r:embed="rId1"/>
          <a:stretch>
            <a:fillRect/>
          </a:stretch>
        </p:blipFill>
        <p:spPr>
          <a:xfrm>
            <a:off x="4977130" y="5113020"/>
            <a:ext cx="2851150" cy="1699895"/>
          </a:xfrm>
          <a:prstGeom prst="rect">
            <a:avLst/>
          </a:prstGeom>
        </p:spPr>
      </p:pic>
    </p:spTree>
  </p:cSld>
  <p:clrMapOvr>
    <a:masterClrMapping/>
  </p:clrMapOvr>
  <p:transition>
    <p:random/>
  </p:transition>
</p:sld>
</file>

<file path=ppt/tags/tag1.xml><?xml version="1.0" encoding="utf-8"?>
<p:tagLst xmlns:p="http://schemas.openxmlformats.org/presentationml/2006/main">
  <p:tag name="MH" val="20151014105112"/>
  <p:tag name="MH_LIBRARY" val="CONTENTS"/>
  <p:tag name="MH_TYPE" val="TITLE"/>
  <p:tag name="ID" val="553526"/>
  <p:tag name="MH_ORDER" val="NUMBER"/>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MH" val="20151014105112"/>
  <p:tag name="MH_LIBRARY" val="CONTENTS"/>
  <p:tag name="MH_TYPE" val="OTHERS"/>
  <p:tag name="ID" val="553526"/>
  <p:tag name="MH_ORDER" val="NUMBER"/>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TEMPLATE_THUMBS_INDEX" val="1、4、5、9、12、15、23、25、26、27"/>
  <p:tag name="KSO_WM_TEMPLATE_CATEGORY" val="custom"/>
  <p:tag name="KSO_WM_TEMPLATE_INDEX" val="160135"/>
  <p:tag name="KSO_WM_TAG_VERSION" val="1.0"/>
  <p:tag name="KSO_WM_SLIDE_ID" val="custom160135_1"/>
  <p:tag name="KSO_WM_SLIDE_INDEX" val="1"/>
  <p:tag name="KSO_WM_SLIDE_ITEM_CNT" val="2"/>
  <p:tag name="KSO_WM_SLIDE_LAYOUT" val="a_b"/>
  <p:tag name="KSO_WM_SLIDE_LAYOUT_CNT" val="1_1"/>
  <p:tag name="KSO_WM_SLIDE_TYPE" val="title"/>
  <p:tag name="KSO_WM_BEAUTIFY_FLAG" val="#wm#"/>
  <p:tag name="KSO_WM_SLIDE_MODEL_TYPE" val="cover"/>
</p:tagLst>
</file>

<file path=ppt/tags/tag2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xml><?xml version="1.0" encoding="utf-8"?>
<p:tagLst xmlns:p="http://schemas.openxmlformats.org/presentationml/2006/main">
  <p:tag name="MH" val="20151014112747"/>
  <p:tag name="MH_LIBRARY" val="GRAPHIC"/>
  <p:tag name="MH_ORDER" val="Straight Connector 32"/>
</p:tagLst>
</file>

<file path=ppt/tags/tag30.xml><?xml version="1.0" encoding="utf-8"?>
<p:tagLst xmlns:p="http://schemas.openxmlformats.org/presentationml/2006/main">
  <p:tag name="commondata" val="eyJoZGlkIjoiM2Q4Y2M0MTAxMGRmZTZkMWUzZjg0NGZmZDVmMDc3NjUifQ=="/>
</p:tagLst>
</file>

<file path=ppt/tags/tag4.xml><?xml version="1.0" encoding="utf-8"?>
<p:tagLst xmlns:p="http://schemas.openxmlformats.org/presentationml/2006/main">
  <p:tag name="MH" val="20151014112747"/>
  <p:tag name="MH_LIBRARY" val="GRAPHIC"/>
  <p:tag name="MH_ORDER" val="Straight Connector 33"/>
</p:tagLst>
</file>

<file path=ppt/tags/tag5.xml><?xml version="1.0" encoding="utf-8"?>
<p:tagLst xmlns:p="http://schemas.openxmlformats.org/presentationml/2006/main">
  <p:tag name="MH" val="20151014112747"/>
  <p:tag name="MH_LIBRARY" val="GRAPHIC"/>
  <p:tag name="MH_ORDER" val="Straight Connector 36"/>
</p:tagLst>
</file>

<file path=ppt/tags/tag6.xml><?xml version="1.0" encoding="utf-8"?>
<p:tagLst xmlns:p="http://schemas.openxmlformats.org/presentationml/2006/main">
  <p:tag name="MH" val="20151014112747"/>
  <p:tag name="MH_LIBRARY" val="GRAPHIC"/>
  <p:tag name="MH_ORDER" val="Straight Connector 37"/>
</p:tagLst>
</file>

<file path=ppt/tags/tag7.xml><?xml version="1.0" encoding="utf-8"?>
<p:tagLst xmlns:p="http://schemas.openxmlformats.org/presentationml/2006/main">
  <p:tag name="MH" val="20151014112747"/>
  <p:tag name="MH_LIBRARY" val="GRAPHIC"/>
  <p:tag name="MH_ORDER" val="Straight Connector 38"/>
</p:tagLst>
</file>

<file path=ppt/tags/tag8.xml><?xml version="1.0" encoding="utf-8"?>
<p:tagLst xmlns:p="http://schemas.openxmlformats.org/presentationml/2006/main">
  <p:tag name="MH" val="20151014112747"/>
  <p:tag name="MH_LIBRARY" val="GRAPHIC"/>
  <p:tag name="MH_ORDER" val="Straight Connector 3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KSO_BLUE9">
      <a:dk1>
        <a:srgbClr val="47494B"/>
      </a:dk1>
      <a:lt1>
        <a:srgbClr val="FFFFFF"/>
      </a:lt1>
      <a:dk2>
        <a:srgbClr val="454749"/>
      </a:dk2>
      <a:lt2>
        <a:srgbClr val="EAF5FC"/>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3722</Words>
  <Application>WPS 演示</Application>
  <PresentationFormat>宽屏</PresentationFormat>
  <Paragraphs>267</Paragraphs>
  <Slides>39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39</vt:i4>
      </vt:variant>
    </vt:vector>
  </HeadingPairs>
  <TitlesOfParts>
    <vt:vector size="51" baseType="lpstr">
      <vt:lpstr>Arial</vt:lpstr>
      <vt:lpstr>宋体</vt:lpstr>
      <vt:lpstr>Wingdings</vt:lpstr>
      <vt:lpstr>微软雅黑</vt:lpstr>
      <vt:lpstr>Wingdings 2</vt:lpstr>
      <vt:lpstr>Wingdings</vt:lpstr>
      <vt:lpstr>汉仪旗黑-85S</vt:lpstr>
      <vt:lpstr>黑体</vt:lpstr>
      <vt:lpstr>楷体</vt:lpstr>
      <vt:lpstr>Calibri</vt:lpstr>
      <vt:lpstr>Arial Unicode MS</vt:lpstr>
      <vt:lpstr>博富特</vt:lpstr>
      <vt:lpstr>安全管理必备 工具--TPM概论</vt:lpstr>
      <vt:lpstr>PowerPoint 演示文稿</vt:lpstr>
      <vt:lpstr>PowerPoint 演示文稿</vt:lpstr>
      <vt:lpstr>PowerPoint 演示文稿</vt:lpstr>
      <vt:lpstr>PowerPoint 演示文稿</vt:lpstr>
      <vt:lpstr>一、安全隐患排查的内容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二、安全隐患排查的形式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四、总结</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玲俐</cp:lastModifiedBy>
  <cp:revision>54</cp:revision>
  <dcterms:created xsi:type="dcterms:W3CDTF">2016-11-19T04:05:00Z</dcterms:created>
  <dcterms:modified xsi:type="dcterms:W3CDTF">2024-06-28T05:10:11Z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EC12DA8F2440420BB916C434719420F0_13</vt:lpwstr>
  </property>
</Properties>
</file>