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6" r:id="rId4"/>
  </p:sldMasterIdLst>
  <p:notesMasterIdLst>
    <p:notesMasterId r:id="rId9"/>
  </p:notesMasterIdLst>
  <p:handoutMasterIdLst>
    <p:handoutMasterId r:id="rId66"/>
  </p:handoutMasterIdLst>
  <p:sldIdLst>
    <p:sldId id="371" r:id="rId5"/>
    <p:sldId id="372" r:id="rId6"/>
    <p:sldId id="313" r:id="rId7"/>
    <p:sldId id="314" r:id="rId8"/>
    <p:sldId id="257" r:id="rId10"/>
    <p:sldId id="258" r:id="rId11"/>
    <p:sldId id="259" r:id="rId12"/>
    <p:sldId id="275" r:id="rId13"/>
    <p:sldId id="260" r:id="rId14"/>
    <p:sldId id="274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6" r:id="rId24"/>
    <p:sldId id="277" r:id="rId25"/>
    <p:sldId id="308" r:id="rId26"/>
    <p:sldId id="309" r:id="rId27"/>
    <p:sldId id="310" r:id="rId28"/>
    <p:sldId id="278" r:id="rId29"/>
    <p:sldId id="279" r:id="rId30"/>
    <p:sldId id="280" r:id="rId31"/>
    <p:sldId id="281" r:id="rId32"/>
    <p:sldId id="261" r:id="rId33"/>
    <p:sldId id="262" r:id="rId34"/>
    <p:sldId id="263" r:id="rId35"/>
    <p:sldId id="264" r:id="rId36"/>
    <p:sldId id="265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295" r:id="rId51"/>
    <p:sldId id="297" r:id="rId52"/>
    <p:sldId id="298" r:id="rId53"/>
    <p:sldId id="301" r:id="rId54"/>
    <p:sldId id="311" r:id="rId55"/>
    <p:sldId id="296" r:id="rId56"/>
    <p:sldId id="312" r:id="rId57"/>
    <p:sldId id="299" r:id="rId58"/>
    <p:sldId id="300" r:id="rId59"/>
    <p:sldId id="302" r:id="rId60"/>
    <p:sldId id="307" r:id="rId61"/>
    <p:sldId id="303" r:id="rId62"/>
    <p:sldId id="304" r:id="rId63"/>
    <p:sldId id="306" r:id="rId64"/>
    <p:sldId id="373" r:id="rId65"/>
  </p:sldIdLst>
  <p:sldSz cx="9144000" cy="6858000" type="screen4x3"/>
  <p:notesSz cx="6781800" cy="9918700"/>
  <p:custDataLst>
    <p:tags r:id="rId71"/>
  </p:custDataLst>
  <p:defaultTextStyle>
    <a:defPPr>
      <a:defRPr lang="zh-CN"/>
    </a:defPPr>
    <a:lvl1pPr marL="0" lvl="0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800" b="1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800" b="1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800" b="1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800" b="1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800" b="1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800" b="1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800" b="1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800" b="1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800" b="1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D8ED5"/>
    <a:srgbClr val="B3CAEB"/>
    <a:srgbClr val="3399FF"/>
    <a:srgbClr val="FFFF66"/>
    <a:srgbClr val="0000FF"/>
    <a:srgbClr val="6699FF"/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296"/>
    <p:restoredTop sz="87479"/>
  </p:normalViewPr>
  <p:slideViewPr>
    <p:cSldViewPr showGuides="1">
      <p:cViewPr>
        <p:scale>
          <a:sx n="66" d="100"/>
          <a:sy n="66" d="100"/>
        </p:scale>
        <p:origin x="-145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48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71" Type="http://schemas.openxmlformats.org/officeDocument/2006/relationships/tags" Target="tags/tag28.xml"/><Relationship Id="rId70" Type="http://schemas.openxmlformats.org/officeDocument/2006/relationships/commentAuthors" Target="commentAuthors.xml"/><Relationship Id="rId7" Type="http://schemas.openxmlformats.org/officeDocument/2006/relationships/slide" Target="slides/slide3.xml"/><Relationship Id="rId69" Type="http://schemas.openxmlformats.org/officeDocument/2006/relationships/tableStyles" Target="tableStyles.xml"/><Relationship Id="rId68" Type="http://schemas.openxmlformats.org/officeDocument/2006/relationships/viewProps" Target="viewProps.xml"/><Relationship Id="rId67" Type="http://schemas.openxmlformats.org/officeDocument/2006/relationships/presProps" Target="presProps.xml"/><Relationship Id="rId66" Type="http://schemas.openxmlformats.org/officeDocument/2006/relationships/handoutMaster" Target="handoutMasters/handoutMaster1.xml"/><Relationship Id="rId65" Type="http://schemas.openxmlformats.org/officeDocument/2006/relationships/slide" Target="slides/slide60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0" Type="http://schemas.openxmlformats.org/officeDocument/2006/relationships/slide" Target="slides/slide55.xml"/><Relationship Id="rId6" Type="http://schemas.openxmlformats.org/officeDocument/2006/relationships/slide" Target="slides/slide2.xml"/><Relationship Id="rId59" Type="http://schemas.openxmlformats.org/officeDocument/2006/relationships/slide" Target="slides/slide54.xml"/><Relationship Id="rId58" Type="http://schemas.openxmlformats.org/officeDocument/2006/relationships/slide" Target="slides/slide53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" Type="http://schemas.openxmlformats.org/officeDocument/2006/relationships/slide" Target="slides/slide1.xml"/><Relationship Id="rId49" Type="http://schemas.openxmlformats.org/officeDocument/2006/relationships/slide" Target="slides/slide4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E2D7DF0-2ED7-48AB-86A5-73EFAFCF201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zh-CN" sz="1200" b="0">
                <a:solidFill>
                  <a:schemeClr val="tx1"/>
                </a:solidFill>
              </a:rPr>
            </a:fld>
            <a:endParaRPr lang="en-US" altLang="zh-CN" sz="12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022867-A0C9-4EDE-B4E7-EF99E62E238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8" name="Rectangle 4"/>
          <p:cNvSpPr>
            <a:spLocks noRot="1" noTextEdit="1"/>
          </p:cNvSpPr>
          <p:nvPr>
            <p:ph type="sldImg" idx="2"/>
          </p:nvPr>
        </p:nvSpPr>
        <p:spPr>
          <a:xfrm>
            <a:off x="911225" y="744538"/>
            <a:ext cx="4959350" cy="371951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zh-CN" sz="1200" b="0" dirty="0">
                <a:solidFill>
                  <a:schemeClr val="tx1"/>
                </a:solidFill>
              </a:rPr>
            </a:fld>
            <a:endParaRPr lang="en-US" altLang="zh-CN" sz="1200" b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8" name="幻灯片图像占位符 91137"/>
          <p:cNvSpPr>
            <a:spLocks noRot="1" noTextEdit="1"/>
          </p:cNvSpPr>
          <p:nvPr>
            <p:ph type="sldImg"/>
          </p:nvPr>
        </p:nvSpPr>
        <p:spPr>
          <a:xfrm>
            <a:off x="850900" y="549275"/>
            <a:ext cx="5086350" cy="3814763"/>
          </a:xfrm>
        </p:spPr>
      </p:sp>
      <p:sp>
        <p:nvSpPr>
          <p:cNvPr id="91139" name="文本占位符 91138"/>
          <p:cNvSpPr/>
          <p:nvPr>
            <p:ph type="body" idx="1"/>
          </p:nvPr>
        </p:nvSpPr>
        <p:spPr>
          <a:xfrm>
            <a:off x="998538" y="5095875"/>
            <a:ext cx="4970462" cy="4238625"/>
          </a:xfrm>
        </p:spPr>
        <p:txBody>
          <a:bodyPr/>
          <a:p>
            <a:pPr lvl="0"/>
            <a:r>
              <a:rPr lang="zh-CN" altLang="en-US" dirty="0"/>
              <a:t>形式是互动的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1225" y="746125"/>
            <a:ext cx="4957763" cy="3717925"/>
          </a:xfrm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677863" y="4711700"/>
            <a:ext cx="5426075" cy="4460875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/>
          </a:ln>
        </p:spPr>
        <p:txBody>
          <a:bodyPr wrap="square" lIns="90162" tIns="45081" rIns="90162" bIns="45081" anchor="t" anchorCtr="0"/>
          <a:p>
            <a:pPr lvl="0"/>
            <a:endParaRPr lang="en-US" altLang="ko-KR" dirty="0">
              <a:ea typeface="Gulim" panose="020B0600000101010101" pitchFamily="34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2813" y="744538"/>
            <a:ext cx="4957762" cy="3717925"/>
          </a:xfrm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294" tIns="45647" rIns="91294" bIns="45647" anchor="t" anchorCtr="0"/>
          <a:p>
            <a:pPr lvl="0"/>
            <a:r>
              <a:rPr lang="en-US" altLang="zh-CN"/>
              <a:t>Are we credible –</a:t>
            </a:r>
            <a:endParaRPr lang="en-US" altLang="zh-CN"/>
          </a:p>
          <a:p>
            <a:pPr lvl="0"/>
            <a:endParaRPr lang="en-US" altLang="zh-CN"/>
          </a:p>
          <a:p>
            <a:pPr lvl="0"/>
            <a:r>
              <a:rPr lang="en-US" altLang="zh-CN"/>
              <a:t>Question – Ask the participant ….</a:t>
            </a:r>
            <a:endParaRPr lang="en-US" altLang="zh-CN"/>
          </a:p>
          <a:p>
            <a:pPr lvl="0"/>
            <a:r>
              <a:rPr lang="en-US" altLang="zh-CN"/>
              <a:t>Do we admit mistake to self and others …. be transparent. When we commit a safety violation –</a:t>
            </a:r>
            <a:endParaRPr lang="en-US" altLang="zh-CN"/>
          </a:p>
          <a:p>
            <a:pPr lvl="0">
              <a:buChar char="•"/>
            </a:pPr>
            <a:r>
              <a:rPr lang="en-US" altLang="zh-CN"/>
              <a:t>Have we been trying to hide those mistakes, or</a:t>
            </a:r>
            <a:endParaRPr lang="en-US" altLang="zh-CN"/>
          </a:p>
          <a:p>
            <a:pPr lvl="0">
              <a:buChar char="•"/>
            </a:pPr>
            <a:r>
              <a:rPr lang="en-US" altLang="zh-CN"/>
              <a:t>Have we tried to stand up and admit to the public (irregardless of our status)</a:t>
            </a:r>
            <a:endParaRPr lang="en-US" altLang="zh-CN"/>
          </a:p>
          <a:p>
            <a:pPr lvl="0">
              <a:buChar char="•"/>
            </a:pPr>
            <a:endParaRPr lang="en-US" altLang="zh-CN"/>
          </a:p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2813" y="744538"/>
            <a:ext cx="4957762" cy="3717925"/>
          </a:xfrm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294" tIns="45647" rIns="91294" bIns="45647" anchor="t" anchorCtr="0"/>
          <a:p>
            <a:pPr lvl="0"/>
            <a:r>
              <a:rPr lang="en-US" altLang="zh-CN"/>
              <a:t>Are we credible –</a:t>
            </a:r>
            <a:endParaRPr lang="en-US" altLang="zh-CN"/>
          </a:p>
          <a:p>
            <a:pPr lvl="0"/>
            <a:endParaRPr lang="en-US" altLang="zh-CN"/>
          </a:p>
          <a:p>
            <a:pPr lvl="0"/>
            <a:r>
              <a:rPr lang="en-US" altLang="zh-CN"/>
              <a:t>Question – Ask the participant ….</a:t>
            </a:r>
            <a:endParaRPr lang="en-US" altLang="zh-CN"/>
          </a:p>
          <a:p>
            <a:pPr lvl="0"/>
            <a:r>
              <a:rPr lang="en-US" altLang="zh-CN"/>
              <a:t>Do we admit mistake to self and others …. be transparent. When we commit a safety violation –</a:t>
            </a:r>
            <a:endParaRPr lang="en-US" altLang="zh-CN"/>
          </a:p>
          <a:p>
            <a:pPr lvl="0">
              <a:buChar char="•"/>
            </a:pPr>
            <a:r>
              <a:rPr lang="en-US" altLang="zh-CN"/>
              <a:t>Have we been trying to hide those mistakes, or</a:t>
            </a:r>
            <a:endParaRPr lang="en-US" altLang="zh-CN"/>
          </a:p>
          <a:p>
            <a:pPr lvl="0">
              <a:buChar char="•"/>
            </a:pPr>
            <a:r>
              <a:rPr lang="en-US" altLang="zh-CN"/>
              <a:t>Have we tried to stand up and admit to the public (irregardless of our status)</a:t>
            </a:r>
            <a:endParaRPr lang="en-US" altLang="zh-CN"/>
          </a:p>
          <a:p>
            <a:pPr lvl="0">
              <a:buChar char="•"/>
            </a:pPr>
            <a:endParaRPr lang="en-US" altLang="zh-CN"/>
          </a:p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2813" y="744538"/>
            <a:ext cx="4957762" cy="3717925"/>
          </a:xfrm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294" tIns="45647" rIns="91294" bIns="45647" anchor="t" anchorCtr="0"/>
          <a:p>
            <a:pPr lvl="0"/>
            <a:r>
              <a:rPr lang="en-US" altLang="zh-CN"/>
              <a:t>Are we credible –</a:t>
            </a:r>
            <a:endParaRPr lang="en-US" altLang="zh-CN"/>
          </a:p>
          <a:p>
            <a:pPr lvl="0"/>
            <a:endParaRPr lang="en-US" altLang="zh-CN"/>
          </a:p>
          <a:p>
            <a:pPr lvl="0"/>
            <a:r>
              <a:rPr lang="en-US" altLang="zh-CN"/>
              <a:t>Question – Ask the participant ….</a:t>
            </a:r>
            <a:endParaRPr lang="en-US" altLang="zh-CN"/>
          </a:p>
          <a:p>
            <a:pPr lvl="0"/>
            <a:r>
              <a:rPr lang="en-US" altLang="zh-CN"/>
              <a:t>Do we admit mistake to self and others …. be transparent. When we commit a safety violation –</a:t>
            </a:r>
            <a:endParaRPr lang="en-US" altLang="zh-CN"/>
          </a:p>
          <a:p>
            <a:pPr lvl="0">
              <a:buChar char="•"/>
            </a:pPr>
            <a:r>
              <a:rPr lang="en-US" altLang="zh-CN"/>
              <a:t>Have we been trying to hide those mistakes, or</a:t>
            </a:r>
            <a:endParaRPr lang="en-US" altLang="zh-CN"/>
          </a:p>
          <a:p>
            <a:pPr lvl="0">
              <a:buChar char="•"/>
            </a:pPr>
            <a:r>
              <a:rPr lang="en-US" altLang="zh-CN"/>
              <a:t>Have we tried to stand up and admit to the public (irregardless of our status)</a:t>
            </a:r>
            <a:endParaRPr lang="en-US" altLang="zh-CN"/>
          </a:p>
          <a:p>
            <a:pPr lvl="0">
              <a:buChar char="•"/>
            </a:pPr>
            <a:endParaRPr lang="en-US" altLang="zh-CN"/>
          </a:p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2813" y="744538"/>
            <a:ext cx="4957762" cy="3717925"/>
          </a:xfrm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294" tIns="45647" rIns="91294" bIns="45647" anchor="t" anchorCtr="0"/>
          <a:p>
            <a:pPr lvl="0"/>
            <a:r>
              <a:rPr lang="en-US" altLang="zh-CN"/>
              <a:t>Are we credible –</a:t>
            </a:r>
            <a:endParaRPr lang="en-US" altLang="zh-CN"/>
          </a:p>
          <a:p>
            <a:pPr lvl="0"/>
            <a:endParaRPr lang="en-US" altLang="zh-CN"/>
          </a:p>
          <a:p>
            <a:pPr lvl="0"/>
            <a:r>
              <a:rPr lang="en-US" altLang="zh-CN"/>
              <a:t>Question – Ask the participant ….</a:t>
            </a:r>
            <a:endParaRPr lang="en-US" altLang="zh-CN"/>
          </a:p>
          <a:p>
            <a:pPr lvl="0"/>
            <a:r>
              <a:rPr lang="en-US" altLang="zh-CN"/>
              <a:t>Do we admit mistake to self and others …. be transparent. When we commit a safety violation –</a:t>
            </a:r>
            <a:endParaRPr lang="en-US" altLang="zh-CN"/>
          </a:p>
          <a:p>
            <a:pPr lvl="0">
              <a:buChar char="•"/>
            </a:pPr>
            <a:r>
              <a:rPr lang="en-US" altLang="zh-CN"/>
              <a:t>Have we been trying to hide those mistakes, or</a:t>
            </a:r>
            <a:endParaRPr lang="en-US" altLang="zh-CN"/>
          </a:p>
          <a:p>
            <a:pPr lvl="0">
              <a:buChar char="•"/>
            </a:pPr>
            <a:r>
              <a:rPr lang="en-US" altLang="zh-CN"/>
              <a:t>Have we tried to stand up and admit to the public (irregardless of our status)</a:t>
            </a:r>
            <a:endParaRPr lang="en-US" altLang="zh-CN"/>
          </a:p>
          <a:p>
            <a:pPr lvl="0">
              <a:buChar char="•"/>
            </a:pPr>
            <a:endParaRPr lang="en-US" altLang="zh-CN"/>
          </a:p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2" descr="IMG_223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Cadre 12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34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3886200" y="3810000"/>
            <a:ext cx="5029200" cy="1470025"/>
          </a:xfrm>
          <a:gradFill rotWithShape="1">
            <a:gsLst>
              <a:gs pos="0">
                <a:srgbClr val="6699FF">
                  <a:alpha val="49001"/>
                </a:srgbClr>
              </a:gs>
              <a:gs pos="100000">
                <a:srgbClr val="6699FF">
                  <a:gamma/>
                  <a:shade val="46275"/>
                  <a:invGamma/>
                  <a:alpha val="49001"/>
                </a:srgbClr>
              </a:gs>
            </a:gsLst>
            <a:lin ang="5400000" scaled="1"/>
          </a:gradFill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3348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38600" y="6019800"/>
            <a:ext cx="2514600" cy="609600"/>
          </a:xfrm>
          <a:gradFill rotWithShape="1">
            <a:gsLst>
              <a:gs pos="0">
                <a:srgbClr val="5D8ED5">
                  <a:alpha val="49001"/>
                </a:srgbClr>
              </a:gs>
              <a:gs pos="100000">
                <a:srgbClr val="5D8ED5">
                  <a:gamma/>
                  <a:shade val="46275"/>
                  <a:invGamma/>
                  <a:alpha val="49001"/>
                </a:srgbClr>
              </a:gs>
            </a:gsLst>
            <a:lin ang="5400000" scaled="1"/>
          </a:gradFill>
        </p:spPr>
        <p:txBody>
          <a:bodyPr/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781800" y="6096000"/>
            <a:ext cx="2133600" cy="609600"/>
          </a:xfrm>
          <a:prstGeom prst="rect">
            <a:avLst/>
          </a:prstGeom>
          <a:gradFill rotWithShape="1">
            <a:gsLst>
              <a:gs pos="0">
                <a:srgbClr val="5D8ED5">
                  <a:alpha val="49001"/>
                </a:srgbClr>
              </a:gs>
              <a:gs pos="100000">
                <a:srgbClr val="5D8ED5">
                  <a:gamma/>
                  <a:shade val="46275"/>
                  <a:invGamma/>
                  <a:alpha val="49001"/>
                </a:srgbClr>
              </a:gs>
            </a:gsLst>
            <a:lin ang="5400000" scaled="1"/>
          </a:gradFill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2400">
                <a:latin typeface="Arial Narrow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C05ACD-F4EB-4CD6-A226-92E34969DC06}" type="datetime1"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 descr="09.02.1(1)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82439" y="190500"/>
            <a:ext cx="928211" cy="625475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/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057400" cy="56689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6019800" cy="56689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/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533400" y="228600"/>
            <a:ext cx="8229600" cy="5668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/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574840" y="6349833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6349833"/>
            <a:ext cx="297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pic>
        <p:nvPicPr>
          <p:cNvPr id="8" name="图片 7" descr="09.02.1(1)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82439" y="190500"/>
            <a:ext cx="928211" cy="625475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2" descr="IMG_223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Cadre 12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34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3886200" y="3810000"/>
            <a:ext cx="5029200" cy="1470025"/>
          </a:xfrm>
          <a:gradFill rotWithShape="1">
            <a:gsLst>
              <a:gs pos="0">
                <a:srgbClr val="6699FF">
                  <a:alpha val="49001"/>
                </a:srgbClr>
              </a:gs>
              <a:gs pos="100000">
                <a:srgbClr val="6699FF">
                  <a:gamma/>
                  <a:shade val="46275"/>
                  <a:invGamma/>
                  <a:alpha val="49001"/>
                </a:srgbClr>
              </a:gs>
            </a:gsLst>
            <a:lin ang="5400000" scaled="1"/>
          </a:gradFill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3348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38600" y="6019800"/>
            <a:ext cx="2514600" cy="609600"/>
          </a:xfrm>
          <a:gradFill rotWithShape="1">
            <a:gsLst>
              <a:gs pos="0">
                <a:srgbClr val="5D8ED5">
                  <a:alpha val="49001"/>
                </a:srgbClr>
              </a:gs>
              <a:gs pos="100000">
                <a:srgbClr val="5D8ED5">
                  <a:gamma/>
                  <a:shade val="46275"/>
                  <a:invGamma/>
                  <a:alpha val="49001"/>
                </a:srgbClr>
              </a:gs>
            </a:gsLst>
            <a:lin ang="5400000" scaled="1"/>
          </a:gradFill>
        </p:spPr>
        <p:txBody>
          <a:bodyPr/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781800" y="6096000"/>
            <a:ext cx="2133600" cy="609600"/>
          </a:xfrm>
          <a:prstGeom prst="rect">
            <a:avLst/>
          </a:prstGeom>
          <a:gradFill rotWithShape="1">
            <a:gsLst>
              <a:gs pos="0">
                <a:srgbClr val="5D8ED5">
                  <a:alpha val="49001"/>
                </a:srgbClr>
              </a:gs>
              <a:gs pos="100000">
                <a:srgbClr val="5D8ED5">
                  <a:gamma/>
                  <a:shade val="46275"/>
                  <a:invGamma/>
                  <a:alpha val="49001"/>
                </a:srgbClr>
              </a:gs>
            </a:gsLst>
            <a:lin ang="5400000" scaled="1"/>
          </a:gradFill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2400">
                <a:latin typeface="Arial Narrow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C05ACD-F4EB-4CD6-A226-92E34969DC06}" type="datetime1"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 descr="09.02.1(1)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82439" y="190500"/>
            <a:ext cx="928211" cy="625475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/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/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/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/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/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/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/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/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/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/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057400" cy="56689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6019800" cy="56689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/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533400" y="228600"/>
            <a:ext cx="8229600" cy="5668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/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574840" y="6349833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6349833"/>
            <a:ext cx="297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pic>
        <p:nvPicPr>
          <p:cNvPr id="8" name="图片 7" descr="09.02.1(1)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82439" y="190500"/>
            <a:ext cx="928211" cy="625475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/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/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/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/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30496" y="13716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/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/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/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/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/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/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/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057400" cy="56689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6052930" cy="56689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/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联机映像占位符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/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/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/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/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/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/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/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4" Type="http://schemas.openxmlformats.org/officeDocument/2006/relationships/image" Target="../media/image2.png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4" Type="http://schemas.openxmlformats.org/officeDocument/2006/relationships/theme" Target="../theme/theme3.xml"/><Relationship Id="rId13" Type="http://schemas.openxmlformats.org/officeDocument/2006/relationships/image" Target="../media/image2.png"/><Relationship Id="rId12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17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477000" cy="7159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18"/>
          <p:cNvSpPr>
            <a:spLocks noGrp="1"/>
          </p:cNvSpPr>
          <p:nvPr>
            <p:ph type="body" idx="1"/>
          </p:nvPr>
        </p:nvSpPr>
        <p:spPr>
          <a:xfrm>
            <a:off x="533400" y="13716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77000"/>
            <a:ext cx="2133600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/>
            </a:fld>
            <a:endParaRPr lang="en-US" altLang="zh-CN">
              <a:latin typeface="Arial" panose="020B0604020202020204" pitchFamily="34" charset="0"/>
            </a:endParaRPr>
          </a:p>
        </p:txBody>
      </p:sp>
      <p:cxnSp>
        <p:nvCxnSpPr>
          <p:cNvPr id="1029" name="Connecteur droit 6"/>
          <p:cNvCxnSpPr/>
          <p:nvPr userDrawn="1"/>
        </p:nvCxnSpPr>
        <p:spPr>
          <a:xfrm>
            <a:off x="304800" y="990600"/>
            <a:ext cx="8443913" cy="0"/>
          </a:xfrm>
          <a:prstGeom prst="line">
            <a:avLst/>
          </a:prstGeom>
          <a:ln w="19050" cap="flat" cmpd="sng">
            <a:solidFill>
              <a:srgbClr val="339933"/>
            </a:solidFill>
            <a:prstDash val="solid"/>
            <a:headEnd type="none" w="med" len="med"/>
            <a:tailEnd type="none" w="med" len="med"/>
          </a:ln>
        </p:spPr>
      </p:cxnSp>
      <p:pic>
        <p:nvPicPr>
          <p:cNvPr id="8" name="图片 7" descr="09.02.1(1)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082439" y="190500"/>
            <a:ext cx="928211" cy="625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push dir="u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17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477000" cy="7159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18"/>
          <p:cNvSpPr>
            <a:spLocks noGrp="1"/>
          </p:cNvSpPr>
          <p:nvPr>
            <p:ph type="body" idx="1"/>
          </p:nvPr>
        </p:nvSpPr>
        <p:spPr>
          <a:xfrm>
            <a:off x="533400" y="13716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77000"/>
            <a:ext cx="2133600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/>
            </a:fld>
            <a:endParaRPr lang="en-US" altLang="zh-CN">
              <a:latin typeface="Arial" panose="020B0604020202020204" pitchFamily="34" charset="0"/>
            </a:endParaRPr>
          </a:p>
        </p:txBody>
      </p:sp>
      <p:cxnSp>
        <p:nvCxnSpPr>
          <p:cNvPr id="1029" name="Connecteur droit 6"/>
          <p:cNvCxnSpPr/>
          <p:nvPr userDrawn="1"/>
        </p:nvCxnSpPr>
        <p:spPr>
          <a:xfrm>
            <a:off x="304800" y="990600"/>
            <a:ext cx="8443913" cy="0"/>
          </a:xfrm>
          <a:prstGeom prst="line">
            <a:avLst/>
          </a:prstGeom>
          <a:ln w="19050" cap="flat" cmpd="sng">
            <a:solidFill>
              <a:srgbClr val="339933"/>
            </a:solidFill>
            <a:prstDash val="solid"/>
            <a:headEnd type="none" w="med" len="med"/>
            <a:tailEnd type="none" w="med" len="med"/>
          </a:ln>
        </p:spPr>
      </p:cxnSp>
      <p:pic>
        <p:nvPicPr>
          <p:cNvPr id="8" name="图片 7" descr="09.02.1(1)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082439" y="190500"/>
            <a:ext cx="928211" cy="625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>
    <p:push dir="u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8066" name="Rectangle 17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477000" cy="7159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8067" name="Rectangle 18"/>
          <p:cNvSpPr>
            <a:spLocks noGrp="1"/>
          </p:cNvSpPr>
          <p:nvPr>
            <p:ph type="body" idx="1"/>
          </p:nvPr>
        </p:nvSpPr>
        <p:spPr>
          <a:xfrm>
            <a:off x="533400" y="13716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77000"/>
            <a:ext cx="2133600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/>
            </a:fld>
            <a:endParaRPr lang="en-US" altLang="zh-CN">
              <a:latin typeface="Arial" panose="020B0604020202020204" pitchFamily="34" charset="0"/>
            </a:endParaRPr>
          </a:p>
        </p:txBody>
      </p:sp>
      <p:cxnSp>
        <p:nvCxnSpPr>
          <p:cNvPr id="88069" name="Connecteur droit 6"/>
          <p:cNvCxnSpPr/>
          <p:nvPr userDrawn="1"/>
        </p:nvCxnSpPr>
        <p:spPr>
          <a:xfrm>
            <a:off x="304800" y="990600"/>
            <a:ext cx="8443913" cy="0"/>
          </a:xfrm>
          <a:prstGeom prst="line">
            <a:avLst/>
          </a:prstGeom>
          <a:ln w="19050" cap="flat" cmpd="sng">
            <a:solidFill>
              <a:srgbClr val="339933"/>
            </a:solidFill>
            <a:prstDash val="solid"/>
            <a:headEnd type="none" w="med" len="med"/>
            <a:tailEnd type="none" w="med" len="med"/>
          </a:ln>
        </p:spPr>
      </p:cxnSp>
      <p:pic>
        <p:nvPicPr>
          <p:cNvPr id="8" name="图片 7" descr="09.02.1(1)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082439" y="190500"/>
            <a:ext cx="928211" cy="625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ransition>
    <p:push dir="u"/>
  </p:transition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800" b="1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800" b="1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800" b="1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800" b="1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800" b="1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800" b="1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800" b="1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800" b="1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hyperlink" Target="http://www.google.com/imgres?imgurl=http://images.straypic.com/itchy-nose.jpg&amp;imgrefurl=http://www.strayac.com/2008/03/16-week/&amp;usg=__LVL6BHDQNGahpA0MCWaW_zYDAnY=&amp;h=300&amp;w=233&amp;sz=25&amp;hl=en&amp;start=18&amp;um=1&amp;itbs=1&amp;tbnid=v2vVDhx10iilOM:&amp;tbnh=116&amp;tbnw=90&amp;prev=/images?q=itchy+nose+++photo&amp;um=1&amp;hl=en&amp;newwindow=1&amp;sa=N&amp;ndsp=18&amp;tbs=isch:1" TargetMode="Externa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2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6.png"/><Relationship Id="rId2" Type="http://schemas.microsoft.com/office/2007/relationships/media" Target="file:///D:\kxg\kouxiaogang\My%20Documents\&#23433;&#20840;&#22521;&#35757;\MSLDP%20TTT\&#35270;&#39057;&#25945;&#26448;\&#35823;&#20250;1.wmv" TargetMode="External"/><Relationship Id="rId1" Type="http://schemas.openxmlformats.org/officeDocument/2006/relationships/video" Target="file:///D:\kxg\kouxiaogang\My%20Documents\&#23433;&#20840;&#22521;&#35757;\MSLDP%20TTT\&#35270;&#39057;&#25945;&#26448;\&#35823;&#20250;1.wmv" TargetMode="Externa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7.png"/><Relationship Id="rId2" Type="http://schemas.microsoft.com/office/2007/relationships/media" Target="file:///D:\kxg\kouxiaogang\My%20Documents\&#23433;&#20840;&#22521;&#35757;\MSLDP%20TTT\&#35270;&#39057;&#25945;&#26448;\&#35823;&#20250;2.wmv" TargetMode="External"/><Relationship Id="rId1" Type="http://schemas.openxmlformats.org/officeDocument/2006/relationships/video" Target="file:///D:\kxg\kouxiaogang\My%20Documents\&#23433;&#20840;&#22521;&#35757;\MSLDP%20TTT\&#35270;&#39057;&#25945;&#26448;\&#35823;&#20250;2.wmv" TargetMode="Externa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8.png"/><Relationship Id="rId2" Type="http://schemas.microsoft.com/office/2007/relationships/media" Target="file:///D:\kxg\kouxiaogang\My%20Documents\&#23433;&#20840;&#22521;&#35757;\MSLDP%20TTT\&#35270;&#39057;&#25945;&#26448;\&#35823;&#20250;3.wmv" TargetMode="External"/><Relationship Id="rId1" Type="http://schemas.openxmlformats.org/officeDocument/2006/relationships/video" Target="file:///D:\kxg\kouxiaogang\My%20Documents\&#23433;&#20840;&#22521;&#35757;\MSLDP%20TTT\&#35270;&#39057;&#25945;&#26448;\&#35823;&#20250;3.wmv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9.png"/><Relationship Id="rId2" Type="http://schemas.microsoft.com/office/2007/relationships/media" Target="file:///D:\kxg\kouxiaogang\My%20Documents\&#23433;&#20840;&#22521;&#35757;\MSLDP%20TTT\&#35270;&#39057;&#25945;&#26448;\&#25351;&#25381;&#23478;.wmv" TargetMode="External"/><Relationship Id="rId1" Type="http://schemas.openxmlformats.org/officeDocument/2006/relationships/video" Target="file:///D:\kxg\kouxiaogang\My%20Documents\&#23433;&#20840;&#22521;&#35757;\MSLDP%20TTT\&#35270;&#39057;&#25945;&#26448;\&#25351;&#25381;&#23478;.wmv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38.xml"/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27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26.xml"/><Relationship Id="rId5" Type="http://schemas.openxmlformats.org/officeDocument/2006/relationships/image" Target="../media/image23.jpeg"/><Relationship Id="rId4" Type="http://schemas.openxmlformats.org/officeDocument/2006/relationships/tags" Target="../tags/tag25.xml"/><Relationship Id="rId3" Type="http://schemas.openxmlformats.org/officeDocument/2006/relationships/image" Target="../media/image22.jpeg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33889" y="1832134"/>
            <a:ext cx="4501515" cy="1319213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840" smtClean="0">
                <a:solidFill>
                  <a:srgbClr val="1E6FAD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安全领导力</a:t>
            </a:r>
            <a:endParaRPr lang="zh-CN" altLang="en-US" sz="3840" smtClean="0">
              <a:solidFill>
                <a:srgbClr val="1E6FAD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1952149" y="3627496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1614649" y="4563444"/>
            <a:ext cx="675000" cy="675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</a:rPr>
              <a:t>全面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2546985" y="4563904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24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3479321" y="4563444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</a:rPr>
              <a:t>实用</a:t>
            </a:r>
            <a:endParaRPr lang="zh-CN" altLang="en-US" sz="2400" b="1">
              <a:solidFill>
                <a:schemeClr val="bg1"/>
              </a:solidFill>
            </a:endParaRPr>
          </a:p>
        </p:txBody>
      </p:sp>
    </p:spTree>
    <p:custDataLst>
      <p:tags r:id="rId6"/>
    </p:custDataLst>
  </p:cSld>
  <p:clrMapOvr>
    <a:masterClrMapping/>
  </p:clrMapOvr>
  <p:transition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标题 39937"/>
          <p:cNvSpPr>
            <a:spLocks noGrp="1"/>
          </p:cNvSpPr>
          <p:nvPr>
            <p:ph type="title"/>
          </p:nvPr>
        </p:nvSpPr>
        <p:spPr>
          <a:xfrm>
            <a:off x="1676400" y="381000"/>
            <a:ext cx="6477000" cy="715963"/>
          </a:xfrm>
        </p:spPr>
        <p:txBody>
          <a:bodyPr anchor="ctr" anchorCtr="0"/>
          <a:p>
            <a:r>
              <a:rPr lang="zh-CN" altLang="en-US" sz="2800" dirty="0">
                <a:solidFill>
                  <a:schemeClr val="tx1"/>
                </a:solidFill>
              </a:rPr>
              <a:t>人们有各种不积极关注安全的借口，</a:t>
            </a:r>
            <a:br>
              <a:rPr lang="zh-CN" altLang="en-US" sz="2800" dirty="0">
                <a:solidFill>
                  <a:schemeClr val="tx1"/>
                </a:solidFill>
              </a:rPr>
            </a:br>
            <a:r>
              <a:rPr lang="zh-CN" altLang="en-US" sz="2800" dirty="0">
                <a:solidFill>
                  <a:schemeClr val="tx1"/>
                </a:solidFill>
              </a:rPr>
              <a:t>认为有其他人会关注</a:t>
            </a:r>
            <a:r>
              <a:rPr lang="en-US" altLang="ko-KR" sz="2800">
                <a:solidFill>
                  <a:schemeClr val="tx1"/>
                </a:solidFill>
              </a:rPr>
              <a:t>…</a:t>
            </a:r>
            <a:br>
              <a:rPr lang="en-US" altLang="ko-KR" sz="2800">
                <a:solidFill>
                  <a:schemeClr val="tx1"/>
                </a:solidFill>
              </a:rPr>
            </a:br>
            <a:endParaRPr lang="zh-CN" altLang="en-US" sz="2800" dirty="0">
              <a:solidFill>
                <a:schemeClr val="tx1"/>
              </a:solidFill>
            </a:endParaRPr>
          </a:p>
        </p:txBody>
      </p:sp>
      <p:grpSp>
        <p:nvGrpSpPr>
          <p:cNvPr id="39940" name="Group 9"/>
          <p:cNvGrpSpPr/>
          <p:nvPr/>
        </p:nvGrpSpPr>
        <p:grpSpPr>
          <a:xfrm>
            <a:off x="304800" y="1066800"/>
            <a:ext cx="8382000" cy="5791200"/>
            <a:chOff x="1182" y="410"/>
            <a:chExt cx="3394" cy="2959"/>
          </a:xfrm>
        </p:grpSpPr>
        <p:pic>
          <p:nvPicPr>
            <p:cNvPr id="39941" name="Picture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82" y="410"/>
              <a:ext cx="3394" cy="29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9942" name="AutoShape 6"/>
            <p:cNvSpPr/>
            <p:nvPr/>
          </p:nvSpPr>
          <p:spPr>
            <a:xfrm rot="-626951">
              <a:off x="2571" y="438"/>
              <a:ext cx="1646" cy="1560"/>
            </a:xfrm>
            <a:prstGeom prst="wedgeEllipseCallout">
              <a:avLst>
                <a:gd name="adj1" fmla="val -59023"/>
                <a:gd name="adj2" fmla="val 10167"/>
              </a:avLst>
            </a:prstGeom>
            <a:solidFill>
              <a:srgbClr val="CCFFCC"/>
            </a:solidFill>
            <a:ln w="9525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ctr" anchorCtr="0"/>
            <a:p>
              <a:pPr algn="l"/>
              <a:endParaRPr lang="zh-CN" altLang="en-US" sz="1800" b="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1760263" name="Text Box 7"/>
            <p:cNvSpPr txBox="1">
              <a:spLocks noChangeArrowheads="1"/>
            </p:cNvSpPr>
            <p:nvPr/>
          </p:nvSpPr>
          <p:spPr bwMode="auto">
            <a:xfrm>
              <a:off x="2741" y="784"/>
              <a:ext cx="1297" cy="28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lIns="0" tIns="0" rIns="0" bIns="0">
              <a:spAutoFit/>
            </a:bodyPr>
            <a:p>
              <a:r>
                <a:rPr lang="zh-CN" altLang="en-US" sz="1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我们重视自己的本职工作，我们有其它更重要的事做</a:t>
              </a:r>
              <a:endPara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Title 4"/>
          <p:cNvSpPr>
            <a:spLocks noGrp="1"/>
          </p:cNvSpPr>
          <p:nvPr>
            <p:ph type="title" idx="4294967295"/>
          </p:nvPr>
        </p:nvSpPr>
        <p:spPr>
          <a:xfrm>
            <a:off x="1981200" y="0"/>
            <a:ext cx="6175375" cy="1066800"/>
          </a:xfrm>
        </p:spPr>
        <p:txBody>
          <a:bodyPr anchor="ctr" anchorCtr="0"/>
          <a:p>
            <a:pPr eaLnBrk="1" hangingPunct="1">
              <a:spcBef>
                <a:spcPct val="50000"/>
              </a:spcBef>
              <a:buNone/>
            </a:pPr>
            <a:r>
              <a:rPr lang="zh-CN" altLang="en-US" sz="3600" dirty="0">
                <a:solidFill>
                  <a:schemeClr val="tx1"/>
                </a:solidFill>
                <a:ea typeface="华文中宋" pitchFamily="2" charset="-122"/>
              </a:rPr>
              <a:t>领导力特征最佳实践</a:t>
            </a:r>
            <a:endParaRPr lang="en-PH" altLang="zh-CN" sz="3600">
              <a:solidFill>
                <a:schemeClr val="tx1"/>
              </a:solidFill>
              <a:ea typeface="华文中宋" pitchFamily="2" charset="-122"/>
            </a:endParaRPr>
          </a:p>
        </p:txBody>
      </p:sp>
      <p:sp>
        <p:nvSpPr>
          <p:cNvPr id="26627" name="Content Placeholder 7"/>
          <p:cNvSpPr>
            <a:spLocks noGrp="1"/>
          </p:cNvSpPr>
          <p:nvPr>
            <p:ph sz="quarter" idx="1"/>
          </p:nvPr>
        </p:nvSpPr>
        <p:spPr>
          <a:xfrm>
            <a:off x="2895600" y="1676400"/>
            <a:ext cx="3694113" cy="3946525"/>
          </a:xfrm>
        </p:spPr>
        <p:txBody>
          <a:bodyPr/>
          <a:lstStyle>
            <a:lvl1pPr lvl="0">
              <a:buClrTx/>
              <a:buSzTx/>
              <a:buFontTx/>
              <a:defRPr sz="2400"/>
            </a:lvl1pPr>
            <a:lvl2pPr lvl="1">
              <a:buClrTx/>
              <a:buSzTx/>
              <a:buFontTx/>
              <a:defRPr sz="2000"/>
            </a:lvl2pPr>
            <a:lvl3pPr lvl="2">
              <a:buClrTx/>
              <a:buSzTx/>
              <a:buFontTx/>
              <a:defRPr sz="1800"/>
            </a:lvl3pPr>
            <a:lvl4pPr lvl="3">
              <a:buClrTx/>
              <a:buSzTx/>
              <a:buFontTx/>
              <a:defRPr sz="1600"/>
            </a:lvl4pPr>
            <a:lvl5pPr lvl="4">
              <a:buClrTx/>
              <a:buSzTx/>
              <a:buFontTx/>
              <a:defRPr sz="1600"/>
            </a:lvl5pPr>
          </a:lstStyle>
          <a:p>
            <a:pPr marL="460375" lvl="0" indent="-460375" eaLnBrk="1" hangingPunct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zh-CN" altLang="en-US" sz="4400" b="1" dirty="0">
                <a:solidFill>
                  <a:srgbClr val="000000"/>
                </a:solidFill>
              </a:rPr>
              <a:t>信任</a:t>
            </a:r>
            <a:endParaRPr lang="zh-CN" altLang="en-US" sz="4400" b="1" dirty="0">
              <a:solidFill>
                <a:srgbClr val="000000"/>
              </a:solidFill>
            </a:endParaRPr>
          </a:p>
          <a:p>
            <a:pPr marL="460375" lvl="0" indent="-460375" eaLnBrk="1" hangingPunct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zh-CN" altLang="en-US" sz="4400" b="1" dirty="0">
                <a:solidFill>
                  <a:srgbClr val="000000"/>
                </a:solidFill>
              </a:rPr>
              <a:t>交流</a:t>
            </a:r>
            <a:endParaRPr lang="zh-CN" altLang="en-US" sz="4400" b="1" dirty="0">
              <a:solidFill>
                <a:srgbClr val="000000"/>
              </a:solidFill>
            </a:endParaRPr>
          </a:p>
          <a:p>
            <a:pPr marL="460375" lvl="0" indent="-460375" eaLnBrk="1" hangingPunct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zh-CN" altLang="en-US" sz="4400" b="1" dirty="0">
                <a:solidFill>
                  <a:srgbClr val="000000"/>
                </a:solidFill>
              </a:rPr>
              <a:t>责任</a:t>
            </a:r>
            <a:endParaRPr lang="zh-CN" altLang="en-US" sz="4400" b="1" dirty="0">
              <a:solidFill>
                <a:srgbClr val="000000"/>
              </a:solidFill>
            </a:endParaRPr>
          </a:p>
          <a:p>
            <a:pPr marL="460375" lvl="0" indent="-460375" eaLnBrk="1" hangingPunct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zh-CN" altLang="en-US" sz="4400" b="1" dirty="0">
                <a:solidFill>
                  <a:srgbClr val="000000"/>
                </a:solidFill>
              </a:rPr>
              <a:t>认可和反馈</a:t>
            </a:r>
            <a:endParaRPr lang="zh-CN" altLang="en-PH" sz="4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Title 10"/>
          <p:cNvSpPr>
            <a:spLocks noGrp="1"/>
          </p:cNvSpPr>
          <p:nvPr>
            <p:ph type="title" idx="4294967295"/>
          </p:nvPr>
        </p:nvSpPr>
        <p:spPr>
          <a:xfrm>
            <a:off x="1600200" y="0"/>
            <a:ext cx="6175375" cy="1066800"/>
          </a:xfrm>
        </p:spPr>
        <p:txBody>
          <a:bodyPr anchor="ctr" anchorCtr="0"/>
          <a:p>
            <a:pPr eaLnBrk="1" hangingPunct="1"/>
            <a:r>
              <a:rPr lang="zh-CN" altLang="en-GB" sz="3600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信  任</a:t>
            </a:r>
            <a:endParaRPr lang="zh-CN" altLang="en-PH" sz="3600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8675" name="Content Placeholder 11"/>
          <p:cNvSpPr>
            <a:spLocks noGrp="1"/>
          </p:cNvSpPr>
          <p:nvPr>
            <p:ph sz="quarter" idx="1"/>
          </p:nvPr>
        </p:nvSpPr>
        <p:spPr>
          <a:xfrm>
            <a:off x="838200" y="1235075"/>
            <a:ext cx="7767638" cy="4083050"/>
          </a:xfrm>
        </p:spPr>
        <p:txBody>
          <a:bodyPr/>
          <a:lstStyle>
            <a:lvl1pPr lvl="0">
              <a:buClrTx/>
              <a:buSzTx/>
              <a:buFontTx/>
              <a:defRPr sz="2400"/>
            </a:lvl1pPr>
            <a:lvl2pPr lvl="1">
              <a:buClrTx/>
              <a:buSzTx/>
              <a:buFontTx/>
              <a:defRPr sz="2000"/>
            </a:lvl2pPr>
            <a:lvl3pPr lvl="2">
              <a:buClrTx/>
              <a:buSzTx/>
              <a:buFontTx/>
              <a:defRPr sz="1800"/>
            </a:lvl3pPr>
            <a:lvl4pPr lvl="3">
              <a:buClrTx/>
              <a:buSzTx/>
              <a:buFontTx/>
              <a:defRPr sz="1600"/>
            </a:lvl4pPr>
            <a:lvl5pPr lvl="4">
              <a:buClrTx/>
              <a:buSzTx/>
              <a:buFontTx/>
              <a:defRPr sz="1600"/>
            </a:lvl5pPr>
          </a:lstStyle>
          <a:p>
            <a:pPr marL="304800" lvl="0" indent="-304800" algn="just"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保持透明，包括对自己和他人承认错误</a:t>
            </a:r>
            <a:endParaRPr lang="zh-CN" altLang="en-US" sz="2800" b="1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marL="304800" lvl="0" indent="-304800" algn="just"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提供关于安全业绩的诚实信息</a:t>
            </a:r>
            <a:endParaRPr lang="zh-CN" altLang="en-US" sz="2800" b="1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marL="304800" lvl="0" indent="-304800" algn="just"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征求关于如何提升业绩的意见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– 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对批评持开放态度</a:t>
            </a:r>
            <a:endParaRPr lang="zh-CN" altLang="en-US" sz="2800" b="1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marL="304800" lvl="0" indent="-304800" algn="just"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在施行安全标准方面言行一致、始终如一</a:t>
            </a:r>
            <a:endParaRPr lang="zh-CN" altLang="en-US" sz="2800" b="1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marL="304800" lvl="0" indent="-304800" algn="just"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愿意做安全方面的决策，即使这个决策不受欢迎或有个人风险</a:t>
            </a:r>
            <a:endParaRPr lang="zh-CN" altLang="en-US" sz="2800" b="1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marL="304800" lvl="0" indent="-304800" algn="just"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对员工福祉显示出真正的关心</a:t>
            </a:r>
            <a:endParaRPr lang="zh-CN" altLang="en-US" sz="2800" b="1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marL="304800" lvl="0" indent="-304800" algn="just"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履行所做的承诺</a:t>
            </a:r>
            <a:endParaRPr lang="en-US" altLang="zh-CN" sz="2800" b="1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marL="304800" lvl="0" indent="-304800" algn="just"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以有尊严和尊重的态度对人</a:t>
            </a:r>
            <a:endParaRPr lang="en-US" altLang="ko-KR" sz="28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Title 10"/>
          <p:cNvSpPr>
            <a:spLocks noGrp="1"/>
          </p:cNvSpPr>
          <p:nvPr>
            <p:ph type="title" idx="4294967295"/>
          </p:nvPr>
        </p:nvSpPr>
        <p:spPr>
          <a:xfrm>
            <a:off x="2133600" y="228600"/>
            <a:ext cx="4857750" cy="668338"/>
          </a:xfrm>
        </p:spPr>
        <p:txBody>
          <a:bodyPr anchor="ctr" anchorCtr="0"/>
          <a:p>
            <a:pPr eaLnBrk="1" hangingPunct="1"/>
            <a:r>
              <a:rPr lang="zh-CN" altLang="en-GB" sz="3600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交  流</a:t>
            </a:r>
            <a:endParaRPr lang="zh-CN" altLang="en-PH" sz="3600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0723" name="Content Placeholder 11"/>
          <p:cNvSpPr>
            <a:spLocks noGrp="1"/>
          </p:cNvSpPr>
          <p:nvPr>
            <p:ph sz="quarter" idx="1"/>
          </p:nvPr>
        </p:nvSpPr>
        <p:spPr>
          <a:xfrm>
            <a:off x="457200" y="1439863"/>
            <a:ext cx="8162925" cy="4289425"/>
          </a:xfrm>
        </p:spPr>
        <p:txBody>
          <a:bodyPr/>
          <a:lstStyle>
            <a:lvl1pPr lvl="0">
              <a:buClrTx/>
              <a:buSzTx/>
              <a:buFontTx/>
              <a:defRPr sz="2400"/>
            </a:lvl1pPr>
            <a:lvl2pPr lvl="1">
              <a:buClrTx/>
              <a:buSzTx/>
              <a:buFontTx/>
              <a:defRPr sz="2000"/>
            </a:lvl2pPr>
            <a:lvl3pPr lvl="2">
              <a:buClrTx/>
              <a:buSzTx/>
              <a:buFontTx/>
              <a:defRPr sz="1800"/>
            </a:lvl3pPr>
            <a:lvl4pPr lvl="3">
              <a:buClrTx/>
              <a:buSzTx/>
              <a:buFontTx/>
              <a:defRPr sz="1600"/>
            </a:lvl4pPr>
            <a:lvl5pPr lvl="4">
              <a:buClrTx/>
              <a:buSzTx/>
              <a:buFontTx/>
              <a:defRPr sz="1600"/>
            </a:lvl5pPr>
          </a:lstStyle>
          <a:p>
            <a:pPr marL="304800" lvl="0" indent="-304800" algn="just"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zh-CN" altLang="en-US" sz="2800" b="1" dirty="0">
                <a:solidFill>
                  <a:srgbClr val="000000"/>
                </a:solidFill>
              </a:rPr>
              <a:t>鼓励人们提供安全方面的诚实信息，即使是不好的消息</a:t>
            </a:r>
            <a:endParaRPr lang="en-US" altLang="zh-CN" sz="2800" b="1">
              <a:solidFill>
                <a:srgbClr val="000000"/>
              </a:solidFill>
            </a:endParaRPr>
          </a:p>
          <a:p>
            <a:pPr marL="304800" lvl="0" indent="-304800" algn="just"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zh-CN" altLang="en-US" sz="2800" b="1" dirty="0">
                <a:solidFill>
                  <a:srgbClr val="000000"/>
                </a:solidFill>
              </a:rPr>
              <a:t>经常有效地进行向上、向下和整个组织内的交流</a:t>
            </a:r>
            <a:endParaRPr lang="en-US" altLang="ko-KR" sz="2800" b="1">
              <a:solidFill>
                <a:srgbClr val="000000"/>
              </a:solidFill>
            </a:endParaRPr>
          </a:p>
          <a:p>
            <a:pPr marL="304800" lvl="0" indent="-304800" algn="just"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zh-CN" altLang="en-US" sz="2800" b="1" dirty="0">
                <a:solidFill>
                  <a:srgbClr val="000000"/>
                </a:solidFill>
              </a:rPr>
              <a:t>和直接下属经常进行积极的讨论</a:t>
            </a:r>
            <a:endParaRPr lang="en-US" altLang="ko-KR" sz="2800" b="1">
              <a:solidFill>
                <a:srgbClr val="000000"/>
              </a:solidFill>
            </a:endParaRPr>
          </a:p>
          <a:p>
            <a:pPr marL="304800" lvl="0" indent="-304800" algn="just"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zh-CN" altLang="en-US" sz="2800" b="1" dirty="0">
                <a:solidFill>
                  <a:srgbClr val="000000"/>
                </a:solidFill>
              </a:rPr>
              <a:t>和人们分享安全政策和程序的背景和原因</a:t>
            </a:r>
            <a:endParaRPr lang="en-US" altLang="ko-KR" sz="2800" b="1">
              <a:solidFill>
                <a:srgbClr val="000000"/>
              </a:solidFill>
            </a:endParaRPr>
          </a:p>
          <a:p>
            <a:pPr marL="304800" lvl="0" indent="-304800" algn="just"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zh-CN" altLang="en-US" sz="2800" b="1" dirty="0">
                <a:solidFill>
                  <a:srgbClr val="000000"/>
                </a:solidFill>
              </a:rPr>
              <a:t>以尊重的态度倾听提出的安全问题</a:t>
            </a:r>
            <a:endParaRPr lang="en-US" altLang="ko-KR" sz="2800" b="1">
              <a:solidFill>
                <a:srgbClr val="000000"/>
              </a:solidFill>
            </a:endParaRPr>
          </a:p>
          <a:p>
            <a:pPr marL="304800" lvl="0" indent="-304800" algn="just"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zh-CN" altLang="en-US" sz="2800" b="1" dirty="0">
                <a:solidFill>
                  <a:srgbClr val="000000"/>
                </a:solidFill>
              </a:rPr>
              <a:t>建设性地提出自己的想法</a:t>
            </a:r>
            <a:r>
              <a:rPr lang="zh-CN" altLang="en-US" sz="2800" b="1">
                <a:solidFill>
                  <a:srgbClr val="000000"/>
                </a:solidFill>
              </a:rPr>
              <a:t> </a:t>
            </a:r>
            <a:r>
              <a:rPr lang="en-US" altLang="zh-CN" sz="2800" b="1">
                <a:solidFill>
                  <a:srgbClr val="000000"/>
                </a:solidFill>
              </a:rPr>
              <a:t>– </a:t>
            </a:r>
            <a:r>
              <a:rPr lang="zh-CN" altLang="en-US" sz="2800" b="1" dirty="0">
                <a:solidFill>
                  <a:srgbClr val="000000"/>
                </a:solidFill>
              </a:rPr>
              <a:t>征求其他人的想法</a:t>
            </a:r>
            <a:endParaRPr lang="en-US" altLang="ko-KR" sz="28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Title 10"/>
          <p:cNvSpPr>
            <a:spLocks noGrp="1"/>
          </p:cNvSpPr>
          <p:nvPr>
            <p:ph type="title" idx="4294967295"/>
          </p:nvPr>
        </p:nvSpPr>
        <p:spPr>
          <a:xfrm>
            <a:off x="1676400" y="0"/>
            <a:ext cx="6175375" cy="1066800"/>
          </a:xfrm>
        </p:spPr>
        <p:txBody>
          <a:bodyPr anchor="ctr" anchorCtr="0"/>
          <a:p>
            <a:pPr eaLnBrk="1" hangingPunct="1"/>
            <a:r>
              <a:rPr lang="zh-CN" altLang="en-GB" sz="3600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责  任</a:t>
            </a:r>
            <a:endParaRPr lang="zh-CN" altLang="en-PH" sz="3600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2771" name="Content Placeholder 11"/>
          <p:cNvSpPr>
            <a:spLocks noGrp="1"/>
          </p:cNvSpPr>
          <p:nvPr>
            <p:ph sz="quarter" idx="1"/>
          </p:nvPr>
        </p:nvSpPr>
        <p:spPr>
          <a:xfrm>
            <a:off x="838200" y="1473200"/>
            <a:ext cx="7829550" cy="3946525"/>
          </a:xfrm>
        </p:spPr>
        <p:txBody>
          <a:bodyPr/>
          <a:lstStyle>
            <a:lvl1pPr lvl="0">
              <a:buClrTx/>
              <a:buSzTx/>
              <a:buFontTx/>
              <a:defRPr sz="2400"/>
            </a:lvl1pPr>
            <a:lvl2pPr lvl="1">
              <a:buClrTx/>
              <a:buSzTx/>
              <a:buFontTx/>
              <a:defRPr sz="2000"/>
            </a:lvl2pPr>
            <a:lvl3pPr lvl="2">
              <a:buClrTx/>
              <a:buSzTx/>
              <a:buFontTx/>
              <a:defRPr sz="1800"/>
            </a:lvl3pPr>
            <a:lvl4pPr lvl="3">
              <a:buClrTx/>
              <a:buSzTx/>
              <a:buFontTx/>
              <a:defRPr sz="1600"/>
            </a:lvl4pPr>
            <a:lvl5pPr lvl="4">
              <a:buClrTx/>
              <a:buSzTx/>
              <a:buFontTx/>
              <a:defRPr sz="1600"/>
            </a:lvl5pPr>
          </a:lstStyle>
          <a:p>
            <a:pPr marL="304800" lvl="0" indent="-304800" algn="just"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zh-CN" altLang="en-US" sz="2800" b="1" dirty="0">
                <a:solidFill>
                  <a:srgbClr val="000000"/>
                </a:solidFill>
              </a:rPr>
              <a:t>对人们在安全方面的努力和结果给予公正评价</a:t>
            </a:r>
            <a:endParaRPr lang="zh-CN" altLang="en-US" sz="2800" b="1">
              <a:solidFill>
                <a:srgbClr val="000000"/>
              </a:solidFill>
            </a:endParaRPr>
          </a:p>
          <a:p>
            <a:pPr marL="304800" lvl="0" indent="-304800" algn="just"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zh-CN" altLang="en-US" sz="2800" b="1" dirty="0">
                <a:solidFill>
                  <a:srgbClr val="000000"/>
                </a:solidFill>
              </a:rPr>
              <a:t>明确传达每个人的安全职责</a:t>
            </a:r>
            <a:endParaRPr lang="en-US" altLang="ko-KR" sz="2800" b="1">
              <a:solidFill>
                <a:srgbClr val="000000"/>
              </a:solidFill>
            </a:endParaRPr>
          </a:p>
          <a:p>
            <a:pPr marL="304800" lvl="0" indent="-304800" algn="just"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zh-CN" altLang="en-US" sz="2800" b="1" dirty="0">
                <a:solidFill>
                  <a:srgbClr val="000000"/>
                </a:solidFill>
              </a:rPr>
              <a:t>在员工中培养安全责任意识</a:t>
            </a:r>
            <a:endParaRPr lang="en-US" altLang="ko-KR" sz="2800" b="1">
              <a:solidFill>
                <a:srgbClr val="000000"/>
              </a:solidFill>
            </a:endParaRPr>
          </a:p>
          <a:p>
            <a:pPr marL="304800" lvl="0" indent="-304800" algn="just"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zh-CN" altLang="en-US" sz="2800" b="1" dirty="0">
                <a:solidFill>
                  <a:srgbClr val="000000"/>
                </a:solidFill>
              </a:rPr>
              <a:t>为直接下属制定明确的安全责任</a:t>
            </a:r>
            <a:endParaRPr lang="en-US" altLang="ko-KR" sz="2800" b="1">
              <a:solidFill>
                <a:srgbClr val="000000"/>
              </a:solidFill>
            </a:endParaRPr>
          </a:p>
          <a:p>
            <a:pPr marL="304800" lvl="0" indent="-304800" algn="just"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zh-CN" altLang="en-US" sz="2800" b="1" dirty="0">
                <a:solidFill>
                  <a:srgbClr val="000000"/>
                </a:solidFill>
              </a:rPr>
              <a:t>责成员工对履行安全承诺负责</a:t>
            </a:r>
            <a:endParaRPr lang="en-US" altLang="ko-KR" sz="2800" b="1">
              <a:solidFill>
                <a:srgbClr val="000000"/>
              </a:solidFill>
            </a:endParaRPr>
          </a:p>
          <a:p>
            <a:pPr marL="304800" lvl="0" indent="-304800" algn="just"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zh-CN" altLang="en-US" sz="2800" b="1" dirty="0">
                <a:solidFill>
                  <a:srgbClr val="000000"/>
                </a:solidFill>
              </a:rPr>
              <a:t>定期和直接下属回顾他们的安全业绩指标</a:t>
            </a:r>
            <a:endParaRPr lang="en-US" altLang="ko-KR" sz="28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Title 10"/>
          <p:cNvSpPr>
            <a:spLocks noGrp="1"/>
          </p:cNvSpPr>
          <p:nvPr>
            <p:ph type="title" idx="4294967295"/>
          </p:nvPr>
        </p:nvSpPr>
        <p:spPr>
          <a:xfrm>
            <a:off x="1752600" y="0"/>
            <a:ext cx="6175375" cy="1066800"/>
          </a:xfrm>
        </p:spPr>
        <p:txBody>
          <a:bodyPr anchor="ctr" anchorCtr="0"/>
          <a:p>
            <a:pPr eaLnBrk="1" hangingPunct="1"/>
            <a:r>
              <a:rPr lang="zh-CN" altLang="en-GB" sz="3600" dirty="0">
                <a:solidFill>
                  <a:srgbClr val="000000"/>
                </a:solidFill>
                <a:ea typeface="华文中宋" pitchFamily="2" charset="-122"/>
              </a:rPr>
              <a:t>认可和反馈</a:t>
            </a:r>
            <a:endParaRPr lang="zh-CN" altLang="en-PH" sz="3600" dirty="0">
              <a:solidFill>
                <a:srgbClr val="000000"/>
              </a:solidFill>
              <a:ea typeface="华文中宋" pitchFamily="2" charset="-122"/>
            </a:endParaRPr>
          </a:p>
        </p:txBody>
      </p:sp>
      <p:sp>
        <p:nvSpPr>
          <p:cNvPr id="34819" name="Content Placeholder 11"/>
          <p:cNvSpPr>
            <a:spLocks noGrp="1"/>
          </p:cNvSpPr>
          <p:nvPr>
            <p:ph sz="quarter" idx="1"/>
          </p:nvPr>
        </p:nvSpPr>
        <p:spPr>
          <a:xfrm>
            <a:off x="990600" y="1562100"/>
            <a:ext cx="7732713" cy="3946525"/>
          </a:xfrm>
        </p:spPr>
        <p:txBody>
          <a:bodyPr/>
          <a:lstStyle>
            <a:lvl1pPr lvl="0">
              <a:buClrTx/>
              <a:buSzTx/>
              <a:buFontTx/>
              <a:defRPr sz="2400"/>
            </a:lvl1pPr>
            <a:lvl2pPr lvl="1">
              <a:buClrTx/>
              <a:buSzTx/>
              <a:buFontTx/>
              <a:defRPr sz="2000"/>
            </a:lvl2pPr>
            <a:lvl3pPr lvl="2">
              <a:buClrTx/>
              <a:buSzTx/>
              <a:buFontTx/>
              <a:defRPr sz="1800"/>
            </a:lvl3pPr>
            <a:lvl4pPr lvl="3">
              <a:buClrTx/>
              <a:buSzTx/>
              <a:buFontTx/>
              <a:defRPr sz="1600"/>
            </a:lvl4pPr>
            <a:lvl5pPr lvl="4">
              <a:buClrTx/>
              <a:buSzTx/>
              <a:buFontTx/>
              <a:defRPr sz="1600"/>
            </a:lvl5pPr>
          </a:lstStyle>
          <a:p>
            <a:pPr marL="304800" lvl="0" indent="-304800" algn="just"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公开对他人的贡献给予肯定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….. 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莫羞辱他人</a:t>
            </a:r>
            <a:endParaRPr lang="zh-CN" altLang="en-US" sz="2800" b="1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marL="304800" lvl="0" indent="-304800" algn="just"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对安全工作做得好的员工欣然给予肯定</a:t>
            </a:r>
            <a:endParaRPr lang="zh-CN" altLang="en-US" sz="2800" b="1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marL="304800" lvl="0" indent="-304800" algn="just"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对安全工作表扬多于批评</a:t>
            </a:r>
            <a:endParaRPr lang="en-US" altLang="ko-KR" sz="2800" b="1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marL="304800" lvl="0" indent="-304800" algn="just"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对好的业绩给予积极反馈和肯定</a:t>
            </a:r>
            <a:endParaRPr lang="en-US" altLang="ko-KR" sz="2800" b="1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marL="304800" lvl="0" indent="-304800" algn="just"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找到庆祝安全成就的方式</a:t>
            </a:r>
            <a:endParaRPr lang="en-US" altLang="ko-KR" sz="28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7" name="文本占位符 36866"/>
          <p:cNvSpPr>
            <a:spLocks noGrp="1"/>
          </p:cNvSpPr>
          <p:nvPr>
            <p:ph type="body" idx="1"/>
          </p:nvPr>
        </p:nvSpPr>
        <p:spPr>
          <a:xfrm>
            <a:off x="685800" y="2438400"/>
            <a:ext cx="8229600" cy="1782763"/>
          </a:xfrm>
        </p:spPr>
        <p:txBody>
          <a:bodyPr/>
          <a:p>
            <a:pPr>
              <a:buNone/>
            </a:pPr>
            <a:r>
              <a:rPr lang="zh-CN" altLang="en-US" sz="4000" b="1" dirty="0"/>
              <a:t>二：人们冒险的原因？及时进行有效干预和管理</a:t>
            </a:r>
            <a:endParaRPr lang="zh-CN" altLang="en-US" sz="4000" b="1" dirty="0"/>
          </a:p>
        </p:txBody>
      </p:sp>
    </p:spTree>
  </p:cSld>
  <p:clrMapOvr>
    <a:masterClrMapping/>
  </p:clrMapOvr>
  <p:transition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2" name="Title 4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GB" dirty="0"/>
              <a:t>了解人为什么会冒险</a:t>
            </a:r>
            <a:endParaRPr lang="en-PH" altLang="zh-CN"/>
          </a:p>
        </p:txBody>
      </p:sp>
      <p:pic>
        <p:nvPicPr>
          <p:cNvPr id="37893" name="Picture 2" descr="000197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1143000"/>
            <a:ext cx="8382000" cy="5486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标题 38913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AU" sz="4000" dirty="0">
                <a:solidFill>
                  <a:srgbClr val="000000"/>
                </a:solidFill>
              </a:rPr>
              <a:t>了解行为： </a:t>
            </a:r>
            <a:r>
              <a:rPr lang="en-AU" altLang="zh-CN" sz="4000">
                <a:solidFill>
                  <a:srgbClr val="000000"/>
                </a:solidFill>
              </a:rPr>
              <a:t>ABC</a:t>
            </a:r>
            <a:r>
              <a:rPr lang="zh-CN" altLang="en-AU" sz="4000" dirty="0">
                <a:solidFill>
                  <a:srgbClr val="000000"/>
                </a:solidFill>
              </a:rPr>
              <a:t>分析</a:t>
            </a:r>
            <a:endParaRPr lang="zh-CN" altLang="en-US" sz="4000" dirty="0">
              <a:solidFill>
                <a:srgbClr val="000000"/>
              </a:solidFill>
            </a:endParaRPr>
          </a:p>
        </p:txBody>
      </p:sp>
      <p:sp>
        <p:nvSpPr>
          <p:cNvPr id="688131" name="Rectangle 3"/>
          <p:cNvSpPr>
            <a:spLocks noChangeArrowheads="1"/>
          </p:cNvSpPr>
          <p:nvPr/>
        </p:nvSpPr>
        <p:spPr bwMode="auto">
          <a:xfrm>
            <a:off x="838200" y="1371600"/>
            <a:ext cx="7237413" cy="1533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tIns="0" rIns="0" bIns="0" anchor="ctr"/>
          <a:p>
            <a:pPr algn="l">
              <a:spcBef>
                <a:spcPct val="5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</a:pPr>
            <a:r>
              <a:rPr lang="zh-CN" altLang="en-AU" sz="2800" dirty="0">
                <a:solidFill>
                  <a:srgbClr val="D383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先例</a:t>
            </a:r>
            <a:r>
              <a:rPr lang="zh-CN" altLang="en-A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：以前发生过，且为该行为的发生创造了    条件</a:t>
            </a:r>
            <a:endParaRPr lang="en-AU" altLang="zh-CN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ct val="5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</a:pPr>
            <a:r>
              <a:rPr lang="zh-CN" altLang="en-AU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行为</a:t>
            </a:r>
            <a:r>
              <a:rPr lang="zh-CN" altLang="en-A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：一个人都做些什么</a:t>
            </a:r>
            <a:endParaRPr lang="zh-CN" altLang="en-A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ct val="5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</a:pPr>
            <a:r>
              <a:rPr lang="zh-CN" altLang="en-AU" sz="2800" dirty="0">
                <a:solidFill>
                  <a:srgbClr val="EBB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后果</a:t>
            </a:r>
            <a:r>
              <a:rPr lang="zh-CN" altLang="en-A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：因该行为而对行为人造成的结果</a:t>
            </a:r>
            <a:endParaRPr lang="en-AU" altLang="zh-CN" sz="280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8917" name="Group 16"/>
          <p:cNvGrpSpPr/>
          <p:nvPr/>
        </p:nvGrpSpPr>
        <p:grpSpPr>
          <a:xfrm>
            <a:off x="762000" y="3429000"/>
            <a:ext cx="7848600" cy="3200400"/>
            <a:chOff x="1248" y="2561"/>
            <a:chExt cx="3003" cy="1668"/>
          </a:xfrm>
        </p:grpSpPr>
        <p:sp>
          <p:nvSpPr>
            <p:cNvPr id="688136" name="Rectangle 8"/>
            <p:cNvSpPr>
              <a:spLocks noChangeArrowheads="1"/>
            </p:cNvSpPr>
            <p:nvPr/>
          </p:nvSpPr>
          <p:spPr bwMode="auto">
            <a:xfrm>
              <a:off x="1296" y="2561"/>
              <a:ext cx="2880" cy="1383"/>
            </a:xfrm>
            <a:prstGeom prst="rect">
              <a:avLst/>
            </a:prstGeom>
            <a:noFill/>
            <a:ln w="38100">
              <a:noFill/>
              <a:miter lim="800000"/>
            </a:ln>
            <a:effectLst/>
          </p:spPr>
          <p:txBody>
            <a:bodyPr>
              <a:spAutoFit/>
            </a:bodyPr>
            <a:p>
              <a:pPr algn="l"/>
              <a:r>
                <a:rPr lang="en-AU" altLang="zh-CN"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AU" altLang="zh-CN" sz="280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AU" altLang="zh-CN" sz="2800">
                  <a:solidFill>
                    <a:srgbClr val="EBB41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zh-CN" altLang="en-AU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最简单的形式：</a:t>
              </a:r>
              <a:endParaRPr lang="zh-CN" altLang="en-A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endParaRPr lang="en-AU" altLang="zh-CN"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AU" altLang="zh-CN"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en-AU" altLang="zh-CN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zh-CN" altLang="en-AU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你的鼻子痒痒 </a:t>
              </a:r>
              <a:endParaRPr lang="zh-CN" altLang="en-A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AU" altLang="zh-CN" sz="280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 </a:t>
              </a:r>
              <a:r>
                <a:rPr lang="en-AU" altLang="zh-CN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zh-CN" altLang="en-AU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你挠鼻子</a:t>
              </a:r>
              <a:endParaRPr lang="en-AU" altLang="zh-CN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AU" altLang="zh-CN" sz="2800">
                  <a:solidFill>
                    <a:srgbClr val="EBB41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 </a:t>
              </a:r>
              <a:r>
                <a:rPr lang="en-AU" altLang="zh-CN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zh-CN" altLang="en-AU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鼻子不痒了</a:t>
              </a:r>
              <a:endParaRPr lang="zh-CN" altLang="en-A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zh-CN" altLang="en-AU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结果驱动行为</a:t>
              </a:r>
              <a:r>
                <a:rPr lang="en-AU" altLang="zh-CN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AU" altLang="zh-CN"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8919" name="Rectangle 9"/>
            <p:cNvSpPr/>
            <p:nvPr/>
          </p:nvSpPr>
          <p:spPr>
            <a:xfrm>
              <a:off x="1248" y="2561"/>
              <a:ext cx="3003" cy="1668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l"/>
              <a:endParaRPr lang="en-PH" altLang="x-none" sz="2000" b="0" i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pic>
          <p:nvPicPr>
            <p:cNvPr id="38920" name="Picture 15" descr="itchy-nose">
              <a:hlinkClick r:id="rId1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7" y="2680"/>
              <a:ext cx="736" cy="1377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2300288" y="188913"/>
            <a:ext cx="6175375" cy="725488"/>
          </a:xfrm>
        </p:spPr>
        <p:txBody>
          <a:bodyPr anchor="ctr"/>
          <a:p>
            <a:pPr eaLnBrk="1" hangingPunct="1"/>
            <a:r>
              <a:rPr lang="en-US" altLang="zh-CN" sz="4800">
                <a:solidFill>
                  <a:srgbClr val="D383EB"/>
                </a:solidFill>
                <a:latin typeface="Verdana" panose="020B0604030504040204" pitchFamily="34" charset="0"/>
              </a:rPr>
              <a:t>A</a:t>
            </a:r>
            <a:r>
              <a:rPr lang="en-US" altLang="zh-CN" sz="4800">
                <a:solidFill>
                  <a:srgbClr val="000000"/>
                </a:solidFill>
                <a:latin typeface="Verdana" panose="020B0604030504040204" pitchFamily="34" charset="0"/>
              </a:rPr>
              <a:t> – </a:t>
            </a:r>
            <a:r>
              <a:rPr lang="en-US" altLang="zh-CN" sz="4800">
                <a:solidFill>
                  <a:srgbClr val="FF3300"/>
                </a:solidFill>
                <a:latin typeface="Verdana" panose="020B0604030504040204" pitchFamily="34" charset="0"/>
              </a:rPr>
              <a:t>B</a:t>
            </a:r>
            <a:r>
              <a:rPr lang="en-US" altLang="zh-CN" sz="4800">
                <a:solidFill>
                  <a:srgbClr val="000000"/>
                </a:solidFill>
                <a:latin typeface="Verdana" panose="020B0604030504040204" pitchFamily="34" charset="0"/>
              </a:rPr>
              <a:t> - </a:t>
            </a:r>
            <a:r>
              <a:rPr lang="en-US" altLang="zh-CN" sz="4800">
                <a:solidFill>
                  <a:srgbClr val="EBB414"/>
                </a:solidFill>
                <a:latin typeface="Verdana" panose="020B0604030504040204" pitchFamily="34" charset="0"/>
              </a:rPr>
              <a:t>C</a:t>
            </a:r>
            <a:endParaRPr lang="en-PH" altLang="zh-CN" sz="4800">
              <a:solidFill>
                <a:srgbClr val="000000"/>
              </a:solidFill>
            </a:endParaRPr>
          </a:p>
        </p:txBody>
      </p:sp>
      <p:pic>
        <p:nvPicPr>
          <p:cNvPr id="776196" name="Picture 4" descr="abc-kis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9000" y="2057400"/>
            <a:ext cx="1600200" cy="242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6197" name="Picture 5" descr="kiss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57400"/>
            <a:ext cx="2286000" cy="243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6198" name="Picture 6" descr="kiss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2057400"/>
            <a:ext cx="2590800" cy="2638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92" name="Text Box 8"/>
          <p:cNvSpPr txBox="1"/>
          <p:nvPr/>
        </p:nvSpPr>
        <p:spPr>
          <a:xfrm>
            <a:off x="990600" y="4876800"/>
            <a:ext cx="10382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zh-CN" altLang="en-US" sz="2400" dirty="0">
                <a:solidFill>
                  <a:srgbClr val="D383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前因</a:t>
            </a:r>
            <a:endParaRPr lang="zh-CN" altLang="en-US" sz="2400" dirty="0">
              <a:solidFill>
                <a:srgbClr val="D383EB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993" name="Text Box 9"/>
          <p:cNvSpPr txBox="1"/>
          <p:nvPr/>
        </p:nvSpPr>
        <p:spPr>
          <a:xfrm>
            <a:off x="3810000" y="4953000"/>
            <a:ext cx="10445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24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行为</a:t>
            </a:r>
            <a:endParaRPr lang="zh-CN" altLang="en-US" sz="2400" dirty="0">
              <a:solidFill>
                <a:srgbClr val="FF33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994" name="Text Box 10"/>
          <p:cNvSpPr txBox="1"/>
          <p:nvPr/>
        </p:nvSpPr>
        <p:spPr>
          <a:xfrm>
            <a:off x="6705600" y="4953000"/>
            <a:ext cx="10953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24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4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后果</a:t>
            </a:r>
            <a:endParaRPr lang="zh-CN" altLang="en-US" sz="2400" dirty="0">
              <a:solidFill>
                <a:srgbClr val="FF99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76203" name="Rectangle 11"/>
          <p:cNvSpPr>
            <a:spLocks noChangeArrowheads="1"/>
          </p:cNvSpPr>
          <p:nvPr/>
        </p:nvSpPr>
        <p:spPr bwMode="auto">
          <a:xfrm>
            <a:off x="1676400" y="1219200"/>
            <a:ext cx="6340475" cy="519113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>
            <a:spAutoFit/>
          </a:bodyPr>
          <a:p>
            <a:pPr algn="l">
              <a:buNone/>
            </a:pPr>
            <a:r>
              <a:rPr lang="zh-CN" altLang="en-AU" sz="2800" b="0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rPr>
              <a:t>让我们用</a:t>
            </a:r>
            <a:r>
              <a:rPr lang="en-AU" altLang="zh-CN" sz="2800">
                <a:solidFill>
                  <a:srgbClr val="D383EB"/>
                </a:solidFill>
                <a:latin typeface="Arial" panose="020B0604020202020204" pitchFamily="34" charset="0"/>
                <a:ea typeface="Arial Unicode MS" pitchFamily="34" charset="-122"/>
              </a:rPr>
              <a:t>A</a:t>
            </a:r>
            <a:r>
              <a:rPr lang="en-AU" altLang="zh-CN" sz="2800">
                <a:solidFill>
                  <a:srgbClr val="FF3300"/>
                </a:solidFill>
                <a:latin typeface="Arial" panose="020B0604020202020204" pitchFamily="34" charset="0"/>
                <a:ea typeface="Arial Unicode MS" pitchFamily="34" charset="-122"/>
              </a:rPr>
              <a:t>B</a:t>
            </a:r>
            <a:r>
              <a:rPr lang="en-AU" altLang="zh-CN" sz="2800">
                <a:solidFill>
                  <a:srgbClr val="EBB414"/>
                </a:solidFill>
                <a:latin typeface="Arial" panose="020B0604020202020204" pitchFamily="34" charset="0"/>
                <a:ea typeface="Arial Unicode MS" pitchFamily="34" charset="-122"/>
              </a:rPr>
              <a:t>C</a:t>
            </a:r>
            <a:r>
              <a:rPr lang="zh-CN" altLang="en-AU" sz="2800" b="0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rPr>
              <a:t>来对行为进行分析</a:t>
            </a:r>
            <a:r>
              <a:rPr lang="en-AU" altLang="zh-CN" sz="2800" b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rPr>
              <a:t>…</a:t>
            </a:r>
            <a:endParaRPr lang="en-AU" altLang="zh-CN" sz="2800" b="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6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76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6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6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6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6042" y="1219041"/>
            <a:ext cx="5566410" cy="2501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343400"/>
            <a:ext cx="5148739" cy="1407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7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34242" y="396240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943680" y="13716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381000" y="457041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p:transition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012" name="Picture 2" descr="http://www.mathworks.com/matlabcentral/fx_files/27297/1/video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0" y="3048000"/>
            <a:ext cx="2857500" cy="2857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1828800" y="228600"/>
            <a:ext cx="6175375" cy="609600"/>
          </a:xfrm>
        </p:spPr>
        <p:txBody>
          <a:bodyPr anchor="ctr"/>
          <a:p>
            <a:pPr eaLnBrk="1" hangingPunct="1"/>
            <a:r>
              <a:rPr lang="en-US" altLang="zh-CN" sz="4800">
                <a:solidFill>
                  <a:srgbClr val="D383EB"/>
                </a:solidFill>
                <a:latin typeface="Verdana" panose="020B0604030504040204" pitchFamily="34" charset="0"/>
              </a:rPr>
              <a:t>A</a:t>
            </a:r>
            <a:r>
              <a:rPr lang="en-US" altLang="zh-CN" sz="4800">
                <a:solidFill>
                  <a:srgbClr val="000000"/>
                </a:solidFill>
                <a:latin typeface="Verdana" panose="020B0604030504040204" pitchFamily="34" charset="0"/>
              </a:rPr>
              <a:t> – </a:t>
            </a:r>
            <a:r>
              <a:rPr lang="en-US" altLang="zh-CN" sz="4800">
                <a:solidFill>
                  <a:srgbClr val="FF3300"/>
                </a:solidFill>
                <a:latin typeface="Verdana" panose="020B0604030504040204" pitchFamily="34" charset="0"/>
              </a:rPr>
              <a:t>B</a:t>
            </a:r>
            <a:r>
              <a:rPr lang="en-US" altLang="zh-CN" sz="4800">
                <a:solidFill>
                  <a:srgbClr val="000000"/>
                </a:solidFill>
                <a:latin typeface="Verdana" panose="020B0604030504040204" pitchFamily="34" charset="0"/>
              </a:rPr>
              <a:t> - </a:t>
            </a:r>
            <a:r>
              <a:rPr lang="en-US" altLang="zh-CN" sz="4800">
                <a:solidFill>
                  <a:srgbClr val="EBB414"/>
                </a:solidFill>
                <a:latin typeface="Verdana" panose="020B0604030504040204" pitchFamily="34" charset="0"/>
              </a:rPr>
              <a:t>C</a:t>
            </a:r>
            <a:endParaRPr lang="en-PH" altLang="zh-CN" sz="4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6804" name="误会1.wmv">
            <a:hlinkClick r:id="" action="ppaction://media"/>
          </p:cNvPr>
          <p:cNvPicPr>
            <a:picLocks noRot="1" noChangeAspect="1"/>
          </p:cNvPicPr>
          <p:nvPr>
            <p:ph idx="4294967295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57200" y="990600"/>
            <a:ext cx="8077200" cy="5638800"/>
          </a:xfr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8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68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680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8852" name="误会2.wmv">
            <a:hlinkClick r:id="" action="ppaction://media"/>
          </p:cNvPr>
          <p:cNvPicPr>
            <a:picLocks noRot="1" noChangeAspect="1"/>
          </p:cNvPicPr>
          <p:nvPr>
            <p:ph idx="4294967295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57200" y="990600"/>
            <a:ext cx="8077200" cy="5638800"/>
          </a:xfr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8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88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5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8852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9876" name="误会3.wmv">
            <a:hlinkClick r:id="" action="ppaction://media"/>
          </p:cNvPr>
          <p:cNvPicPr>
            <a:picLocks noRot="1" noChangeAspect="1"/>
          </p:cNvPicPr>
          <p:nvPr>
            <p:ph idx="4294967295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57200" y="990600"/>
            <a:ext cx="8153400" cy="5638800"/>
          </a:xfr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8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98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7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9876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44" name="Content Placeholder 6"/>
          <p:cNvSpPr/>
          <p:nvPr/>
        </p:nvSpPr>
        <p:spPr>
          <a:xfrm>
            <a:off x="1676400" y="1524000"/>
            <a:ext cx="6151563" cy="39465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rtl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lvl="2" indent="-228600" algn="l" rtl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lvl="3" indent="-228600" algn="l" rtl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lvl="4" indent="-228600" algn="l" rtl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/>
            <a:r>
              <a:rPr lang="zh-CN" altLang="en-AU" sz="3200" b="1" dirty="0">
                <a:solidFill>
                  <a:srgbClr val="000000"/>
                </a:solidFill>
              </a:rPr>
              <a:t>但首先</a:t>
            </a:r>
            <a:r>
              <a:rPr lang="en-AU" altLang="zh-CN" sz="3200" b="1">
                <a:solidFill>
                  <a:srgbClr val="000000"/>
                </a:solidFill>
              </a:rPr>
              <a:t>..</a:t>
            </a:r>
            <a:endParaRPr lang="en-AU" altLang="zh-CN" sz="3200" b="1">
              <a:solidFill>
                <a:srgbClr val="000000"/>
              </a:solidFill>
            </a:endParaRPr>
          </a:p>
          <a:p>
            <a:pPr marL="0" lvl="0" indent="0" eaLnBrk="1" hangingPunct="1"/>
            <a:r>
              <a:rPr lang="zh-CN" altLang="en-AU" sz="3200" b="1" dirty="0">
                <a:solidFill>
                  <a:srgbClr val="000000"/>
                </a:solidFill>
              </a:rPr>
              <a:t>在我们对一个行为问题进行分析之前，我们需要确定：</a:t>
            </a:r>
            <a:br>
              <a:rPr lang="en-AU" altLang="zh-CN" sz="3200" b="1">
                <a:solidFill>
                  <a:srgbClr val="000000"/>
                </a:solidFill>
              </a:rPr>
            </a:br>
            <a:endParaRPr lang="en-AU" altLang="zh-CN" sz="3200" b="1">
              <a:solidFill>
                <a:srgbClr val="000000"/>
              </a:solidFill>
            </a:endParaRPr>
          </a:p>
          <a:p>
            <a:pPr marL="914400" lvl="1" indent="-457200" eaLnBrk="1" hangingPunct="1"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zh-CN" altLang="en-AU" b="1" dirty="0">
                <a:solidFill>
                  <a:srgbClr val="000000"/>
                </a:solidFill>
              </a:rPr>
              <a:t>是</a:t>
            </a:r>
            <a:r>
              <a:rPr lang="zh-CN" altLang="en-AU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动机问题</a:t>
            </a:r>
            <a:br>
              <a:rPr lang="zh-CN" altLang="en-AU" b="1" dirty="0">
                <a:solidFill>
                  <a:srgbClr val="000000"/>
                </a:solidFill>
              </a:rPr>
            </a:br>
            <a:r>
              <a:rPr lang="en-AU" altLang="zh-CN" b="1">
                <a:solidFill>
                  <a:srgbClr val="000000"/>
                </a:solidFill>
              </a:rPr>
              <a:t>(</a:t>
            </a:r>
            <a:r>
              <a:rPr lang="zh-CN" altLang="en-AU" b="1" dirty="0">
                <a:solidFill>
                  <a:srgbClr val="000000"/>
                </a:solidFill>
              </a:rPr>
              <a:t>这个人不做正确的事</a:t>
            </a:r>
            <a:r>
              <a:rPr lang="en-AU" altLang="zh-CN" b="1">
                <a:solidFill>
                  <a:srgbClr val="000000"/>
                </a:solidFill>
              </a:rPr>
              <a:t>)</a:t>
            </a:r>
            <a:br>
              <a:rPr lang="en-AU" altLang="zh-CN" b="1">
                <a:solidFill>
                  <a:srgbClr val="000000"/>
                </a:solidFill>
              </a:rPr>
            </a:br>
            <a:r>
              <a:rPr lang="en-AU" altLang="zh-CN" b="1">
                <a:solidFill>
                  <a:srgbClr val="000000"/>
                </a:solidFill>
              </a:rPr>
              <a:t> </a:t>
            </a:r>
            <a:endParaRPr lang="en-AU" altLang="zh-CN" b="1">
              <a:solidFill>
                <a:srgbClr val="000000"/>
              </a:solidFill>
            </a:endParaRPr>
          </a:p>
          <a:p>
            <a:pPr marL="0" lvl="0" indent="0" eaLnBrk="1" hangingPunct="1">
              <a:buClr>
                <a:srgbClr val="3333FF"/>
              </a:buClr>
            </a:pPr>
            <a:r>
              <a:rPr lang="en-AU" altLang="zh-CN" sz="3200" b="1">
                <a:solidFill>
                  <a:srgbClr val="000000"/>
                </a:solidFill>
              </a:rPr>
              <a:t>			</a:t>
            </a:r>
            <a:r>
              <a:rPr lang="zh-CN" altLang="en-AU" sz="3200" b="1" dirty="0">
                <a:solidFill>
                  <a:srgbClr val="000000"/>
                </a:solidFill>
              </a:rPr>
              <a:t>还是 </a:t>
            </a:r>
            <a:br>
              <a:rPr lang="zh-CN" altLang="en-AU" sz="3200" b="1" dirty="0">
                <a:solidFill>
                  <a:srgbClr val="000000"/>
                </a:solidFill>
              </a:rPr>
            </a:br>
            <a:endParaRPr lang="zh-CN" altLang="en-AU" sz="3200" b="1" dirty="0">
              <a:solidFill>
                <a:srgbClr val="000000"/>
              </a:solidFill>
            </a:endParaRPr>
          </a:p>
          <a:p>
            <a:pPr marL="914400" lvl="1" indent="-457200" eaLnBrk="1" hangingPunct="1"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zh-CN" altLang="en-AU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技能问题</a:t>
            </a:r>
            <a:br>
              <a:rPr lang="zh-CN" altLang="en-AU" b="1" dirty="0">
                <a:solidFill>
                  <a:srgbClr val="000000"/>
                </a:solidFill>
              </a:rPr>
            </a:br>
            <a:r>
              <a:rPr lang="en-AU" altLang="zh-CN" b="1">
                <a:solidFill>
                  <a:srgbClr val="000000"/>
                </a:solidFill>
              </a:rPr>
              <a:t>(</a:t>
            </a:r>
            <a:r>
              <a:rPr lang="zh-CN" altLang="en-AU" b="1" dirty="0">
                <a:solidFill>
                  <a:srgbClr val="000000"/>
                </a:solidFill>
              </a:rPr>
              <a:t>这个人不能以正确的方式做事</a:t>
            </a:r>
            <a:r>
              <a:rPr lang="en-AU" altLang="zh-CN" b="1">
                <a:solidFill>
                  <a:srgbClr val="000000"/>
                </a:solidFill>
              </a:rPr>
              <a:t>)	</a:t>
            </a:r>
            <a:endParaRPr lang="en-AU" altLang="zh-CN" b="1">
              <a:solidFill>
                <a:srgbClr val="000000"/>
              </a:solidFill>
            </a:endParaRPr>
          </a:p>
        </p:txBody>
      </p:sp>
      <p:sp>
        <p:nvSpPr>
          <p:cNvPr id="44045" name="Rectangle 8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AU" dirty="0"/>
              <a:t>了解行为</a:t>
            </a:r>
            <a:endParaRPr lang="zh-CN" altLang="en-AU" dirty="0"/>
          </a:p>
        </p:txBody>
      </p:sp>
    </p:spTree>
  </p:cSld>
  <p:clrMapOvr>
    <a:masterClrMapping/>
  </p:clrMapOvr>
  <p:transition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60" name="Content Placeholder 6"/>
          <p:cNvSpPr/>
          <p:nvPr/>
        </p:nvSpPr>
        <p:spPr>
          <a:xfrm>
            <a:off x="1066800" y="1524000"/>
            <a:ext cx="6151563" cy="39465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rtl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lvl="2" indent="-228600" algn="l" rtl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lvl="3" indent="-228600" algn="l" rtl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lvl="4" indent="-228600" algn="l" rtl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 eaLnBrk="1" hangingPunct="1"/>
            <a:r>
              <a:rPr lang="zh-CN" altLang="en-AU" sz="3600" b="1" dirty="0">
                <a:solidFill>
                  <a:srgbClr val="000000"/>
                </a:solidFill>
              </a:rPr>
              <a:t>结果驱动行为</a:t>
            </a:r>
            <a:r>
              <a:rPr lang="en-AU" altLang="zh-CN" sz="3600" b="1">
                <a:solidFill>
                  <a:srgbClr val="000000"/>
                </a:solidFill>
              </a:rPr>
              <a:t>!</a:t>
            </a:r>
            <a:endParaRPr lang="en-AU" altLang="zh-CN" sz="3600" b="1">
              <a:solidFill>
                <a:srgbClr val="000000"/>
              </a:solidFill>
            </a:endParaRPr>
          </a:p>
          <a:p>
            <a:pPr lvl="0" eaLnBrk="1" hangingPunct="1"/>
            <a:r>
              <a:rPr lang="zh-CN" altLang="en-AU" sz="3600" b="1" dirty="0">
                <a:solidFill>
                  <a:srgbClr val="000000"/>
                </a:solidFill>
              </a:rPr>
              <a:t>在</a:t>
            </a:r>
            <a:r>
              <a:rPr lang="en-US" altLang="zh-CN" sz="3600" b="1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A</a:t>
            </a:r>
            <a:r>
              <a:rPr lang="en-US" altLang="zh-CN" sz="3600" b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B</a:t>
            </a:r>
            <a:r>
              <a:rPr lang="en-US" altLang="zh-CN" sz="3600" b="1">
                <a:solidFill>
                  <a:srgbClr val="EBB414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C</a:t>
            </a:r>
            <a:r>
              <a:rPr lang="zh-CN" altLang="en-AU" sz="3600" b="1" dirty="0">
                <a:solidFill>
                  <a:srgbClr val="000000"/>
                </a:solidFill>
              </a:rPr>
              <a:t>分析中，把后果分为三类：</a:t>
            </a:r>
            <a:endParaRPr lang="en-AU" altLang="zh-CN" sz="3600" b="1">
              <a:solidFill>
                <a:srgbClr val="000000"/>
              </a:solidFill>
            </a:endParaRPr>
          </a:p>
          <a:p>
            <a:pPr lvl="0" eaLnBrk="1" hangingPunct="1"/>
            <a:endParaRPr lang="en-AU" altLang="zh-CN" sz="3600" b="1">
              <a:solidFill>
                <a:srgbClr val="000000"/>
              </a:solidFill>
            </a:endParaRPr>
          </a:p>
          <a:p>
            <a:pPr lvl="1" eaLnBrk="1" hangingPunct="1">
              <a:buFontTx/>
              <a:buAutoNum type="arabicPeriod"/>
            </a:pPr>
            <a:r>
              <a:rPr lang="en-AU" altLang="zh-CN" sz="2400" b="1">
                <a:solidFill>
                  <a:srgbClr val="000000"/>
                </a:solidFill>
              </a:rPr>
              <a:t> </a:t>
            </a:r>
            <a:r>
              <a:rPr lang="zh-CN" altLang="en-AU" sz="2400" b="1" dirty="0">
                <a:solidFill>
                  <a:srgbClr val="000000"/>
                </a:solidFill>
              </a:rPr>
              <a:t>积极的或消极的</a:t>
            </a:r>
            <a:endParaRPr lang="en-AU" altLang="zh-CN" sz="2400" b="1">
              <a:solidFill>
                <a:srgbClr val="000000"/>
              </a:solidFill>
            </a:endParaRPr>
          </a:p>
          <a:p>
            <a:pPr lvl="1" eaLnBrk="1" hangingPunct="1">
              <a:buFontTx/>
              <a:buAutoNum type="arabicPeriod"/>
            </a:pPr>
            <a:r>
              <a:rPr lang="en-AU" altLang="zh-CN" sz="2400" b="1">
                <a:solidFill>
                  <a:srgbClr val="000000"/>
                </a:solidFill>
              </a:rPr>
              <a:t> </a:t>
            </a:r>
            <a:r>
              <a:rPr lang="zh-CN" altLang="en-AU" sz="2400" b="1" dirty="0">
                <a:solidFill>
                  <a:srgbClr val="000000"/>
                </a:solidFill>
              </a:rPr>
              <a:t>当前的或今后的</a:t>
            </a:r>
            <a:endParaRPr lang="en-AU" altLang="zh-CN" sz="2400" b="1">
              <a:solidFill>
                <a:srgbClr val="000000"/>
              </a:solidFill>
            </a:endParaRPr>
          </a:p>
          <a:p>
            <a:pPr lvl="1" eaLnBrk="1" hangingPunct="1">
              <a:buFontTx/>
              <a:buAutoNum type="arabicPeriod"/>
            </a:pPr>
            <a:r>
              <a:rPr lang="zh-CN" altLang="en-AU" sz="2400" b="1" dirty="0">
                <a:solidFill>
                  <a:srgbClr val="000000"/>
                </a:solidFill>
              </a:rPr>
              <a:t> 确定的或不确定的</a:t>
            </a:r>
            <a:endParaRPr lang="zh-CN" altLang="en-AU" sz="2400" b="1" dirty="0">
              <a:solidFill>
                <a:srgbClr val="000000"/>
              </a:solidFill>
            </a:endParaRPr>
          </a:p>
          <a:p>
            <a:pPr lvl="0" eaLnBrk="1" hangingPunct="1"/>
            <a:endParaRPr lang="en-AU" altLang="zh-CN" sz="3600" b="1">
              <a:solidFill>
                <a:srgbClr val="000000"/>
              </a:solidFill>
            </a:endParaRPr>
          </a:p>
          <a:p>
            <a:pPr lvl="0" eaLnBrk="1" hangingPunct="1"/>
            <a:r>
              <a:rPr lang="zh-CN" altLang="en-AU" sz="3600" b="1" dirty="0">
                <a:solidFill>
                  <a:srgbClr val="000000"/>
                </a:solidFill>
              </a:rPr>
              <a:t>让我们来看一个例子</a:t>
            </a:r>
            <a:r>
              <a:rPr lang="en-AU" altLang="zh-CN" sz="3600" b="1">
                <a:solidFill>
                  <a:srgbClr val="000000"/>
                </a:solidFill>
              </a:rPr>
              <a:t>…</a:t>
            </a:r>
            <a:endParaRPr lang="en-AU" altLang="zh-CN" sz="3600" b="1">
              <a:solidFill>
                <a:srgbClr val="000000"/>
              </a:solidFill>
            </a:endParaRPr>
          </a:p>
        </p:txBody>
      </p:sp>
      <p:sp>
        <p:nvSpPr>
          <p:cNvPr id="45061" name="Rectangle 8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AU" dirty="0"/>
              <a:t>了解行为</a:t>
            </a:r>
            <a:endParaRPr lang="zh-CN" altLang="en-AU" dirty="0"/>
          </a:p>
        </p:txBody>
      </p:sp>
    </p:spTree>
  </p:cSld>
  <p:clrMapOvr>
    <a:masterClrMapping/>
  </p:clrMapOvr>
  <p:transition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4" name="Rectangle 8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AU" dirty="0"/>
              <a:t>了解行为</a:t>
            </a:r>
            <a:endParaRPr lang="zh-CN" altLang="en-AU" dirty="0"/>
          </a:p>
        </p:txBody>
      </p:sp>
      <p:sp>
        <p:nvSpPr>
          <p:cNvPr id="46085" name="Title 11"/>
          <p:cNvSpPr/>
          <p:nvPr/>
        </p:nvSpPr>
        <p:spPr>
          <a:xfrm>
            <a:off x="1163638" y="1227138"/>
            <a:ext cx="6175375" cy="1066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/>
            <a:r>
              <a:rPr lang="en-US" altLang="zh-CN" sz="3600" b="0">
                <a:solidFill>
                  <a:srgbClr val="000000"/>
                </a:solidFill>
              </a:rPr>
              <a:t>4</a:t>
            </a:r>
            <a:r>
              <a:rPr lang="zh-CN" altLang="en-US" sz="3600" b="0" dirty="0">
                <a:solidFill>
                  <a:srgbClr val="000000"/>
                </a:solidFill>
              </a:rPr>
              <a:t>种结果</a:t>
            </a:r>
            <a:endParaRPr lang="en-PH" altLang="zh-CN" sz="3600" b="0">
              <a:solidFill>
                <a:srgbClr val="000000"/>
              </a:solidFill>
            </a:endParaRPr>
          </a:p>
        </p:txBody>
      </p:sp>
      <p:sp>
        <p:nvSpPr>
          <p:cNvPr id="777218" name="Rectangle 2"/>
          <p:cNvSpPr>
            <a:spLocks noChangeArrowheads="1"/>
          </p:cNvSpPr>
          <p:nvPr/>
        </p:nvSpPr>
        <p:spPr bwMode="auto">
          <a:xfrm>
            <a:off x="3275013" y="2135188"/>
            <a:ext cx="4859338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488" tIns="44450" rIns="90488" bIns="44450"/>
          <a:p>
            <a:pPr marL="462280" indent="-462280" algn="l">
              <a:spcBef>
                <a:spcPct val="25000"/>
              </a:spcBef>
              <a:buClr>
                <a:srgbClr val="3333FF"/>
              </a:buClr>
              <a:buSzPct val="85000"/>
              <a:buFont typeface="Wingdings" panose="05000000000000000000" pitchFamily="2" charset="2"/>
              <a:buChar char="§"/>
            </a:pPr>
            <a:r>
              <a:rPr lang="zh-CN" altLang="en-US" sz="1800" dirty="0">
                <a:solidFill>
                  <a:srgbClr val="00B46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正面强化</a:t>
            </a:r>
            <a:r>
              <a:rPr lang="zh-CN" altLang="en-US" sz="1800">
                <a:solidFill>
                  <a:srgbClr val="00B46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>
                <a:solidFill>
                  <a:srgbClr val="00B46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(R+)</a:t>
            </a:r>
            <a:br>
              <a:rPr lang="en-US" altLang="zh-CN" sz="1800">
                <a:solidFill>
                  <a:srgbClr val="00B46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(“</a:t>
            </a:r>
            <a:r>
              <a: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这么做 </a:t>
            </a:r>
            <a:r>
              <a:rPr lang="en-US" altLang="zh-CN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你就会得到奖励</a:t>
            </a:r>
            <a:r>
              <a:rPr lang="zh-CN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zh-CN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br>
              <a:rPr lang="en-US" altLang="zh-CN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得到你想要的东西</a:t>
            </a:r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2280" indent="-462280" algn="l">
              <a:spcBef>
                <a:spcPct val="25000"/>
              </a:spcBef>
              <a:buClr>
                <a:srgbClr val="3333FF"/>
              </a:buClr>
              <a:buSzPct val="85000"/>
              <a:buFont typeface="Wingdings" panose="05000000000000000000" pitchFamily="2" charset="2"/>
              <a:buChar char="§"/>
            </a:pPr>
            <a:r>
              <a:rPr lang="zh-CN" altLang="en-US" sz="18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负面强化</a:t>
            </a:r>
            <a:r>
              <a:rPr lang="zh-CN" altLang="en-US" sz="18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(R-)</a:t>
            </a:r>
            <a:br>
              <a:rPr lang="en-US" altLang="zh-CN" sz="18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(“</a:t>
            </a:r>
            <a:r>
              <a: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这么做，否则你就会被惩罚</a:t>
            </a:r>
            <a:r>
              <a:rPr lang="zh-CN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zh-CN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                </a:t>
            </a:r>
            <a:r>
              <a: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逃避你不想要的东西</a:t>
            </a:r>
            <a:br>
              <a: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2280" indent="-462280" algn="l">
              <a:spcBef>
                <a:spcPct val="25000"/>
              </a:spcBef>
              <a:buClr>
                <a:srgbClr val="3333FF"/>
              </a:buClr>
              <a:buSzPct val="85000"/>
              <a:buFont typeface="Wingdings" panose="05000000000000000000" pitchFamily="2" charset="2"/>
              <a:buChar char="§"/>
            </a:pPr>
            <a:r>
              <a:rPr lang="zh-CN" altLang="en-US" sz="18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惩罚 </a:t>
            </a:r>
            <a:r>
              <a:rPr lang="en-US" altLang="zh-CN" sz="18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(P)</a:t>
            </a:r>
            <a:br>
              <a:rPr lang="en-US" altLang="zh-CN" sz="18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(“</a:t>
            </a:r>
            <a:r>
              <a: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如果你这么做，就会被惩罚</a:t>
            </a:r>
            <a:r>
              <a:rPr lang="zh-CN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zh-CN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altLang="zh-CN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得到你不想要的东西</a:t>
            </a:r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2280" indent="-462280" algn="l">
              <a:spcBef>
                <a:spcPct val="25000"/>
              </a:spcBef>
              <a:buClr>
                <a:srgbClr val="3333FF"/>
              </a:buClr>
              <a:buSzPct val="85000"/>
              <a:buFont typeface="Wingdings" panose="05000000000000000000" pitchFamily="2" charset="2"/>
              <a:buChar char="§"/>
            </a:pPr>
            <a:r>
              <a:rPr lang="zh-CN" altLang="en-US" sz="18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消失 </a:t>
            </a:r>
            <a:r>
              <a:rPr lang="en-US" altLang="zh-CN" sz="18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(E) </a:t>
            </a:r>
            <a:br>
              <a:rPr lang="en-US" altLang="zh-CN" sz="18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(“</a:t>
            </a:r>
            <a:r>
              <a: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不要理睬它，它就会消失</a:t>
            </a:r>
            <a:r>
              <a:rPr lang="zh-CN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zh-CN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altLang="zh-CN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得不到你想要的东西</a:t>
            </a:r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46087" name="Group 6"/>
          <p:cNvGrpSpPr/>
          <p:nvPr/>
        </p:nvGrpSpPr>
        <p:grpSpPr>
          <a:xfrm>
            <a:off x="1590675" y="2768600"/>
            <a:ext cx="946150" cy="2827338"/>
            <a:chOff x="788" y="1188"/>
            <a:chExt cx="596" cy="1781"/>
          </a:xfrm>
        </p:grpSpPr>
        <p:sp>
          <p:nvSpPr>
            <p:cNvPr id="777223" name="Freeform 7"/>
            <p:cNvSpPr/>
            <p:nvPr/>
          </p:nvSpPr>
          <p:spPr bwMode="auto">
            <a:xfrm>
              <a:off x="788" y="1188"/>
              <a:ext cx="565" cy="686"/>
            </a:xfrm>
            <a:custGeom>
              <a:avLst/>
              <a:gdLst/>
              <a:ahLst/>
              <a:cxnLst>
                <a:cxn ang="0">
                  <a:pos x="35" y="676"/>
                </a:cxn>
                <a:cxn ang="0">
                  <a:pos x="64" y="683"/>
                </a:cxn>
                <a:cxn ang="0">
                  <a:pos x="93" y="683"/>
                </a:cxn>
                <a:cxn ang="0">
                  <a:pos x="128" y="679"/>
                </a:cxn>
                <a:cxn ang="0">
                  <a:pos x="159" y="674"/>
                </a:cxn>
                <a:cxn ang="0">
                  <a:pos x="197" y="658"/>
                </a:cxn>
                <a:cxn ang="0">
                  <a:pos x="247" y="630"/>
                </a:cxn>
                <a:cxn ang="0">
                  <a:pos x="289" y="599"/>
                </a:cxn>
                <a:cxn ang="0">
                  <a:pos x="336" y="562"/>
                </a:cxn>
                <a:cxn ang="0">
                  <a:pos x="373" y="522"/>
                </a:cxn>
                <a:cxn ang="0">
                  <a:pos x="409" y="478"/>
                </a:cxn>
                <a:cxn ang="0">
                  <a:pos x="438" y="429"/>
                </a:cxn>
                <a:cxn ang="0">
                  <a:pos x="464" y="377"/>
                </a:cxn>
                <a:cxn ang="0">
                  <a:pos x="482" y="316"/>
                </a:cxn>
                <a:cxn ang="0">
                  <a:pos x="493" y="263"/>
                </a:cxn>
                <a:cxn ang="0">
                  <a:pos x="564" y="286"/>
                </a:cxn>
                <a:cxn ang="0">
                  <a:pos x="548" y="244"/>
                </a:cxn>
                <a:cxn ang="0">
                  <a:pos x="534" y="198"/>
                </a:cxn>
                <a:cxn ang="0">
                  <a:pos x="525" y="153"/>
                </a:cxn>
                <a:cxn ang="0">
                  <a:pos x="517" y="105"/>
                </a:cxn>
                <a:cxn ang="0">
                  <a:pos x="512" y="43"/>
                </a:cxn>
                <a:cxn ang="0">
                  <a:pos x="509" y="0"/>
                </a:cxn>
                <a:cxn ang="0">
                  <a:pos x="488" y="34"/>
                </a:cxn>
                <a:cxn ang="0">
                  <a:pos x="461" y="66"/>
                </a:cxn>
                <a:cxn ang="0">
                  <a:pos x="445" y="82"/>
                </a:cxn>
                <a:cxn ang="0">
                  <a:pos x="418" y="101"/>
                </a:cxn>
                <a:cxn ang="0">
                  <a:pos x="392" y="109"/>
                </a:cxn>
                <a:cxn ang="0">
                  <a:pos x="356" y="118"/>
                </a:cxn>
                <a:cxn ang="0">
                  <a:pos x="422" y="207"/>
                </a:cxn>
                <a:cxn ang="0">
                  <a:pos x="401" y="276"/>
                </a:cxn>
                <a:cxn ang="0">
                  <a:pos x="377" y="338"/>
                </a:cxn>
                <a:cxn ang="0">
                  <a:pos x="356" y="388"/>
                </a:cxn>
                <a:cxn ang="0">
                  <a:pos x="325" y="442"/>
                </a:cxn>
                <a:cxn ang="0">
                  <a:pos x="293" y="487"/>
                </a:cxn>
                <a:cxn ang="0">
                  <a:pos x="263" y="525"/>
                </a:cxn>
                <a:cxn ang="0">
                  <a:pos x="223" y="562"/>
                </a:cxn>
                <a:cxn ang="0">
                  <a:pos x="184" y="595"/>
                </a:cxn>
                <a:cxn ang="0">
                  <a:pos x="137" y="629"/>
                </a:cxn>
                <a:cxn ang="0">
                  <a:pos x="97" y="649"/>
                </a:cxn>
                <a:cxn ang="0">
                  <a:pos x="68" y="658"/>
                </a:cxn>
                <a:cxn ang="0">
                  <a:pos x="43" y="658"/>
                </a:cxn>
              </a:cxnLst>
              <a:rect l="0" t="0" r="r" b="b"/>
              <a:pathLst>
                <a:path w="565" h="686">
                  <a:moveTo>
                    <a:pt x="0" y="654"/>
                  </a:moveTo>
                  <a:lnTo>
                    <a:pt x="35" y="676"/>
                  </a:lnTo>
                  <a:lnTo>
                    <a:pt x="47" y="679"/>
                  </a:lnTo>
                  <a:lnTo>
                    <a:pt x="64" y="683"/>
                  </a:lnTo>
                  <a:lnTo>
                    <a:pt x="77" y="685"/>
                  </a:lnTo>
                  <a:lnTo>
                    <a:pt x="93" y="683"/>
                  </a:lnTo>
                  <a:lnTo>
                    <a:pt x="109" y="683"/>
                  </a:lnTo>
                  <a:lnTo>
                    <a:pt x="128" y="679"/>
                  </a:lnTo>
                  <a:lnTo>
                    <a:pt x="143" y="676"/>
                  </a:lnTo>
                  <a:lnTo>
                    <a:pt x="159" y="674"/>
                  </a:lnTo>
                  <a:lnTo>
                    <a:pt x="177" y="667"/>
                  </a:lnTo>
                  <a:lnTo>
                    <a:pt x="197" y="658"/>
                  </a:lnTo>
                  <a:lnTo>
                    <a:pt x="219" y="646"/>
                  </a:lnTo>
                  <a:lnTo>
                    <a:pt x="247" y="630"/>
                  </a:lnTo>
                  <a:lnTo>
                    <a:pt x="269" y="615"/>
                  </a:lnTo>
                  <a:lnTo>
                    <a:pt x="289" y="599"/>
                  </a:lnTo>
                  <a:lnTo>
                    <a:pt x="316" y="580"/>
                  </a:lnTo>
                  <a:lnTo>
                    <a:pt x="336" y="562"/>
                  </a:lnTo>
                  <a:lnTo>
                    <a:pt x="354" y="543"/>
                  </a:lnTo>
                  <a:lnTo>
                    <a:pt x="373" y="522"/>
                  </a:lnTo>
                  <a:lnTo>
                    <a:pt x="393" y="500"/>
                  </a:lnTo>
                  <a:lnTo>
                    <a:pt x="409" y="478"/>
                  </a:lnTo>
                  <a:lnTo>
                    <a:pt x="424" y="455"/>
                  </a:lnTo>
                  <a:lnTo>
                    <a:pt x="438" y="429"/>
                  </a:lnTo>
                  <a:lnTo>
                    <a:pt x="452" y="403"/>
                  </a:lnTo>
                  <a:lnTo>
                    <a:pt x="464" y="377"/>
                  </a:lnTo>
                  <a:lnTo>
                    <a:pt x="473" y="343"/>
                  </a:lnTo>
                  <a:lnTo>
                    <a:pt x="482" y="316"/>
                  </a:lnTo>
                  <a:lnTo>
                    <a:pt x="489" y="286"/>
                  </a:lnTo>
                  <a:lnTo>
                    <a:pt x="493" y="263"/>
                  </a:lnTo>
                  <a:lnTo>
                    <a:pt x="500" y="229"/>
                  </a:lnTo>
                  <a:lnTo>
                    <a:pt x="564" y="286"/>
                  </a:lnTo>
                  <a:lnTo>
                    <a:pt x="556" y="263"/>
                  </a:lnTo>
                  <a:lnTo>
                    <a:pt x="548" y="244"/>
                  </a:lnTo>
                  <a:lnTo>
                    <a:pt x="541" y="221"/>
                  </a:lnTo>
                  <a:lnTo>
                    <a:pt x="534" y="198"/>
                  </a:lnTo>
                  <a:lnTo>
                    <a:pt x="529" y="174"/>
                  </a:lnTo>
                  <a:lnTo>
                    <a:pt x="525" y="153"/>
                  </a:lnTo>
                  <a:lnTo>
                    <a:pt x="521" y="130"/>
                  </a:lnTo>
                  <a:lnTo>
                    <a:pt x="517" y="105"/>
                  </a:lnTo>
                  <a:lnTo>
                    <a:pt x="514" y="72"/>
                  </a:lnTo>
                  <a:lnTo>
                    <a:pt x="512" y="43"/>
                  </a:lnTo>
                  <a:lnTo>
                    <a:pt x="510" y="24"/>
                  </a:lnTo>
                  <a:lnTo>
                    <a:pt x="509" y="0"/>
                  </a:lnTo>
                  <a:lnTo>
                    <a:pt x="498" y="18"/>
                  </a:lnTo>
                  <a:lnTo>
                    <a:pt x="488" y="34"/>
                  </a:lnTo>
                  <a:lnTo>
                    <a:pt x="474" y="52"/>
                  </a:lnTo>
                  <a:lnTo>
                    <a:pt x="461" y="66"/>
                  </a:lnTo>
                  <a:lnTo>
                    <a:pt x="453" y="76"/>
                  </a:lnTo>
                  <a:lnTo>
                    <a:pt x="445" y="82"/>
                  </a:lnTo>
                  <a:lnTo>
                    <a:pt x="430" y="92"/>
                  </a:lnTo>
                  <a:lnTo>
                    <a:pt x="418" y="101"/>
                  </a:lnTo>
                  <a:lnTo>
                    <a:pt x="406" y="106"/>
                  </a:lnTo>
                  <a:lnTo>
                    <a:pt x="392" y="109"/>
                  </a:lnTo>
                  <a:lnTo>
                    <a:pt x="378" y="115"/>
                  </a:lnTo>
                  <a:lnTo>
                    <a:pt x="356" y="118"/>
                  </a:lnTo>
                  <a:lnTo>
                    <a:pt x="430" y="175"/>
                  </a:lnTo>
                  <a:lnTo>
                    <a:pt x="422" y="207"/>
                  </a:lnTo>
                  <a:lnTo>
                    <a:pt x="410" y="246"/>
                  </a:lnTo>
                  <a:lnTo>
                    <a:pt x="401" y="276"/>
                  </a:lnTo>
                  <a:lnTo>
                    <a:pt x="388" y="316"/>
                  </a:lnTo>
                  <a:lnTo>
                    <a:pt x="377" y="338"/>
                  </a:lnTo>
                  <a:lnTo>
                    <a:pt x="369" y="360"/>
                  </a:lnTo>
                  <a:lnTo>
                    <a:pt x="356" y="388"/>
                  </a:lnTo>
                  <a:lnTo>
                    <a:pt x="341" y="415"/>
                  </a:lnTo>
                  <a:lnTo>
                    <a:pt x="325" y="442"/>
                  </a:lnTo>
                  <a:lnTo>
                    <a:pt x="310" y="464"/>
                  </a:lnTo>
                  <a:lnTo>
                    <a:pt x="293" y="487"/>
                  </a:lnTo>
                  <a:lnTo>
                    <a:pt x="277" y="509"/>
                  </a:lnTo>
                  <a:lnTo>
                    <a:pt x="263" y="525"/>
                  </a:lnTo>
                  <a:lnTo>
                    <a:pt x="244" y="544"/>
                  </a:lnTo>
                  <a:lnTo>
                    <a:pt x="223" y="562"/>
                  </a:lnTo>
                  <a:lnTo>
                    <a:pt x="204" y="577"/>
                  </a:lnTo>
                  <a:lnTo>
                    <a:pt x="184" y="595"/>
                  </a:lnTo>
                  <a:lnTo>
                    <a:pt x="160" y="612"/>
                  </a:lnTo>
                  <a:lnTo>
                    <a:pt x="137" y="629"/>
                  </a:lnTo>
                  <a:lnTo>
                    <a:pt x="113" y="639"/>
                  </a:lnTo>
                  <a:lnTo>
                    <a:pt x="97" y="649"/>
                  </a:lnTo>
                  <a:lnTo>
                    <a:pt x="81" y="654"/>
                  </a:lnTo>
                  <a:lnTo>
                    <a:pt x="68" y="658"/>
                  </a:lnTo>
                  <a:lnTo>
                    <a:pt x="55" y="660"/>
                  </a:lnTo>
                  <a:lnTo>
                    <a:pt x="43" y="658"/>
                  </a:lnTo>
                  <a:lnTo>
                    <a:pt x="0" y="654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PH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77224" name="Freeform 8"/>
            <p:cNvSpPr/>
            <p:nvPr/>
          </p:nvSpPr>
          <p:spPr bwMode="auto">
            <a:xfrm>
              <a:off x="815" y="2257"/>
              <a:ext cx="569" cy="712"/>
            </a:xfrm>
            <a:custGeom>
              <a:avLst/>
              <a:gdLst/>
              <a:ahLst/>
              <a:cxnLst>
                <a:cxn ang="0">
                  <a:pos x="4" y="18"/>
                </a:cxn>
                <a:cxn ang="0">
                  <a:pos x="49" y="2"/>
                </a:cxn>
                <a:cxn ang="0">
                  <a:pos x="79" y="1"/>
                </a:cxn>
                <a:cxn ang="0">
                  <a:pos x="111" y="3"/>
                </a:cxn>
                <a:cxn ang="0">
                  <a:pos x="144" y="10"/>
                </a:cxn>
                <a:cxn ang="0">
                  <a:pos x="179" y="22"/>
                </a:cxn>
                <a:cxn ang="0">
                  <a:pos x="220" y="41"/>
                </a:cxn>
                <a:cxn ang="0">
                  <a:pos x="272" y="74"/>
                </a:cxn>
                <a:cxn ang="0">
                  <a:pos x="317" y="109"/>
                </a:cxn>
                <a:cxn ang="0">
                  <a:pos x="354" y="146"/>
                </a:cxn>
                <a:cxn ang="0">
                  <a:pos x="393" y="192"/>
                </a:cxn>
                <a:cxn ang="0">
                  <a:pos x="425" y="236"/>
                </a:cxn>
                <a:cxn ang="0">
                  <a:pos x="453" y="290"/>
                </a:cxn>
                <a:cxn ang="0">
                  <a:pos x="474" y="352"/>
                </a:cxn>
                <a:cxn ang="0">
                  <a:pos x="489" y="413"/>
                </a:cxn>
                <a:cxn ang="0">
                  <a:pos x="494" y="450"/>
                </a:cxn>
                <a:cxn ang="0">
                  <a:pos x="564" y="411"/>
                </a:cxn>
                <a:cxn ang="0">
                  <a:pos x="546" y="456"/>
                </a:cxn>
                <a:cxn ang="0">
                  <a:pos x="533" y="504"/>
                </a:cxn>
                <a:cxn ang="0">
                  <a:pos x="524" y="551"/>
                </a:cxn>
                <a:cxn ang="0">
                  <a:pos x="514" y="602"/>
                </a:cxn>
                <a:cxn ang="0">
                  <a:pos x="512" y="674"/>
                </a:cxn>
                <a:cxn ang="0">
                  <a:pos x="496" y="693"/>
                </a:cxn>
                <a:cxn ang="0">
                  <a:pos x="472" y="658"/>
                </a:cxn>
                <a:cxn ang="0">
                  <a:pos x="450" y="635"/>
                </a:cxn>
                <a:cxn ang="0">
                  <a:pos x="429" y="617"/>
                </a:cxn>
                <a:cxn ang="0">
                  <a:pos x="405" y="605"/>
                </a:cxn>
                <a:cxn ang="0">
                  <a:pos x="376" y="596"/>
                </a:cxn>
                <a:cxn ang="0">
                  <a:pos x="358" y="556"/>
                </a:cxn>
                <a:cxn ang="0">
                  <a:pos x="420" y="497"/>
                </a:cxn>
                <a:cxn ang="0">
                  <a:pos x="398" y="425"/>
                </a:cxn>
                <a:cxn ang="0">
                  <a:pos x="376" y="360"/>
                </a:cxn>
                <a:cxn ang="0">
                  <a:pos x="354" y="308"/>
                </a:cxn>
                <a:cxn ang="0">
                  <a:pos x="325" y="252"/>
                </a:cxn>
                <a:cxn ang="0">
                  <a:pos x="293" y="207"/>
                </a:cxn>
                <a:cxn ang="0">
                  <a:pos x="263" y="167"/>
                </a:cxn>
                <a:cxn ang="0">
                  <a:pos x="223" y="130"/>
                </a:cxn>
                <a:cxn ang="0">
                  <a:pos x="184" y="98"/>
                </a:cxn>
                <a:cxn ang="0">
                  <a:pos x="137" y="62"/>
                </a:cxn>
                <a:cxn ang="0">
                  <a:pos x="99" y="41"/>
                </a:cxn>
                <a:cxn ang="0">
                  <a:pos x="69" y="33"/>
                </a:cxn>
                <a:cxn ang="0">
                  <a:pos x="43" y="32"/>
                </a:cxn>
              </a:cxnLst>
              <a:rect l="0" t="0" r="r" b="b"/>
              <a:pathLst>
                <a:path w="569" h="712">
                  <a:moveTo>
                    <a:pt x="0" y="38"/>
                  </a:moveTo>
                  <a:lnTo>
                    <a:pt x="4" y="18"/>
                  </a:lnTo>
                  <a:lnTo>
                    <a:pt x="32" y="8"/>
                  </a:lnTo>
                  <a:lnTo>
                    <a:pt x="49" y="2"/>
                  </a:lnTo>
                  <a:lnTo>
                    <a:pt x="65" y="0"/>
                  </a:lnTo>
                  <a:lnTo>
                    <a:pt x="79" y="1"/>
                  </a:lnTo>
                  <a:lnTo>
                    <a:pt x="96" y="1"/>
                  </a:lnTo>
                  <a:lnTo>
                    <a:pt x="111" y="3"/>
                  </a:lnTo>
                  <a:lnTo>
                    <a:pt x="129" y="6"/>
                  </a:lnTo>
                  <a:lnTo>
                    <a:pt x="144" y="10"/>
                  </a:lnTo>
                  <a:lnTo>
                    <a:pt x="159" y="13"/>
                  </a:lnTo>
                  <a:lnTo>
                    <a:pt x="179" y="22"/>
                  </a:lnTo>
                  <a:lnTo>
                    <a:pt x="197" y="30"/>
                  </a:lnTo>
                  <a:lnTo>
                    <a:pt x="220" y="41"/>
                  </a:lnTo>
                  <a:lnTo>
                    <a:pt x="248" y="56"/>
                  </a:lnTo>
                  <a:lnTo>
                    <a:pt x="272" y="74"/>
                  </a:lnTo>
                  <a:lnTo>
                    <a:pt x="290" y="88"/>
                  </a:lnTo>
                  <a:lnTo>
                    <a:pt x="317" y="109"/>
                  </a:lnTo>
                  <a:lnTo>
                    <a:pt x="336" y="125"/>
                  </a:lnTo>
                  <a:lnTo>
                    <a:pt x="354" y="146"/>
                  </a:lnTo>
                  <a:lnTo>
                    <a:pt x="376" y="167"/>
                  </a:lnTo>
                  <a:lnTo>
                    <a:pt x="393" y="192"/>
                  </a:lnTo>
                  <a:lnTo>
                    <a:pt x="410" y="212"/>
                  </a:lnTo>
                  <a:lnTo>
                    <a:pt x="425" y="236"/>
                  </a:lnTo>
                  <a:lnTo>
                    <a:pt x="438" y="264"/>
                  </a:lnTo>
                  <a:lnTo>
                    <a:pt x="453" y="290"/>
                  </a:lnTo>
                  <a:lnTo>
                    <a:pt x="464" y="317"/>
                  </a:lnTo>
                  <a:lnTo>
                    <a:pt x="474" y="352"/>
                  </a:lnTo>
                  <a:lnTo>
                    <a:pt x="482" y="381"/>
                  </a:lnTo>
                  <a:lnTo>
                    <a:pt x="489" y="413"/>
                  </a:lnTo>
                  <a:lnTo>
                    <a:pt x="493" y="437"/>
                  </a:lnTo>
                  <a:lnTo>
                    <a:pt x="494" y="450"/>
                  </a:lnTo>
                  <a:lnTo>
                    <a:pt x="568" y="386"/>
                  </a:lnTo>
                  <a:lnTo>
                    <a:pt x="564" y="411"/>
                  </a:lnTo>
                  <a:lnTo>
                    <a:pt x="554" y="434"/>
                  </a:lnTo>
                  <a:lnTo>
                    <a:pt x="546" y="456"/>
                  </a:lnTo>
                  <a:lnTo>
                    <a:pt x="540" y="479"/>
                  </a:lnTo>
                  <a:lnTo>
                    <a:pt x="533" y="504"/>
                  </a:lnTo>
                  <a:lnTo>
                    <a:pt x="528" y="529"/>
                  </a:lnTo>
                  <a:lnTo>
                    <a:pt x="524" y="551"/>
                  </a:lnTo>
                  <a:lnTo>
                    <a:pt x="518" y="578"/>
                  </a:lnTo>
                  <a:lnTo>
                    <a:pt x="514" y="602"/>
                  </a:lnTo>
                  <a:lnTo>
                    <a:pt x="512" y="635"/>
                  </a:lnTo>
                  <a:lnTo>
                    <a:pt x="512" y="674"/>
                  </a:lnTo>
                  <a:lnTo>
                    <a:pt x="506" y="711"/>
                  </a:lnTo>
                  <a:lnTo>
                    <a:pt x="496" y="693"/>
                  </a:lnTo>
                  <a:lnTo>
                    <a:pt x="485" y="677"/>
                  </a:lnTo>
                  <a:lnTo>
                    <a:pt x="472" y="658"/>
                  </a:lnTo>
                  <a:lnTo>
                    <a:pt x="460" y="644"/>
                  </a:lnTo>
                  <a:lnTo>
                    <a:pt x="450" y="635"/>
                  </a:lnTo>
                  <a:lnTo>
                    <a:pt x="442" y="627"/>
                  </a:lnTo>
                  <a:lnTo>
                    <a:pt x="429" y="617"/>
                  </a:lnTo>
                  <a:lnTo>
                    <a:pt x="417" y="609"/>
                  </a:lnTo>
                  <a:lnTo>
                    <a:pt x="405" y="605"/>
                  </a:lnTo>
                  <a:lnTo>
                    <a:pt x="390" y="599"/>
                  </a:lnTo>
                  <a:lnTo>
                    <a:pt x="376" y="596"/>
                  </a:lnTo>
                  <a:lnTo>
                    <a:pt x="353" y="593"/>
                  </a:lnTo>
                  <a:lnTo>
                    <a:pt x="358" y="556"/>
                  </a:lnTo>
                  <a:lnTo>
                    <a:pt x="422" y="509"/>
                  </a:lnTo>
                  <a:lnTo>
                    <a:pt x="420" y="497"/>
                  </a:lnTo>
                  <a:lnTo>
                    <a:pt x="409" y="457"/>
                  </a:lnTo>
                  <a:lnTo>
                    <a:pt x="398" y="425"/>
                  </a:lnTo>
                  <a:lnTo>
                    <a:pt x="386" y="384"/>
                  </a:lnTo>
                  <a:lnTo>
                    <a:pt x="376" y="360"/>
                  </a:lnTo>
                  <a:lnTo>
                    <a:pt x="369" y="338"/>
                  </a:lnTo>
                  <a:lnTo>
                    <a:pt x="354" y="308"/>
                  </a:lnTo>
                  <a:lnTo>
                    <a:pt x="341" y="280"/>
                  </a:lnTo>
                  <a:lnTo>
                    <a:pt x="325" y="252"/>
                  </a:lnTo>
                  <a:lnTo>
                    <a:pt x="310" y="230"/>
                  </a:lnTo>
                  <a:lnTo>
                    <a:pt x="293" y="207"/>
                  </a:lnTo>
                  <a:lnTo>
                    <a:pt x="277" y="182"/>
                  </a:lnTo>
                  <a:lnTo>
                    <a:pt x="263" y="167"/>
                  </a:lnTo>
                  <a:lnTo>
                    <a:pt x="244" y="147"/>
                  </a:lnTo>
                  <a:lnTo>
                    <a:pt x="223" y="130"/>
                  </a:lnTo>
                  <a:lnTo>
                    <a:pt x="205" y="114"/>
                  </a:lnTo>
                  <a:lnTo>
                    <a:pt x="184" y="98"/>
                  </a:lnTo>
                  <a:lnTo>
                    <a:pt x="160" y="79"/>
                  </a:lnTo>
                  <a:lnTo>
                    <a:pt x="137" y="62"/>
                  </a:lnTo>
                  <a:lnTo>
                    <a:pt x="115" y="50"/>
                  </a:lnTo>
                  <a:lnTo>
                    <a:pt x="99" y="41"/>
                  </a:lnTo>
                  <a:lnTo>
                    <a:pt x="81" y="35"/>
                  </a:lnTo>
                  <a:lnTo>
                    <a:pt x="69" y="33"/>
                  </a:lnTo>
                  <a:lnTo>
                    <a:pt x="56" y="32"/>
                  </a:lnTo>
                  <a:lnTo>
                    <a:pt x="43" y="32"/>
                  </a:lnTo>
                  <a:lnTo>
                    <a:pt x="0" y="38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PH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777226" name="Rectangle 10"/>
          <p:cNvSpPr>
            <a:spLocks noChangeArrowheads="1"/>
          </p:cNvSpPr>
          <p:nvPr/>
        </p:nvSpPr>
        <p:spPr bwMode="auto">
          <a:xfrm>
            <a:off x="1447800" y="3886200"/>
            <a:ext cx="2451100" cy="5159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488" tIns="44450" rIns="90488" bIns="44450">
            <a:spAutoFit/>
          </a:bodyPr>
          <a:p>
            <a:pPr algn="l" eaLnBrk="0" hangingPunct="0">
              <a:spcBef>
                <a:spcPct val="50000"/>
              </a:spcBef>
            </a:pPr>
            <a:r>
              <a:rPr lang="zh-CN" altLang="en-US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行为</a:t>
            </a:r>
            <a:endParaRPr lang="zh-CN" altLang="en-US" sz="2800" dirty="0">
              <a:solidFill>
                <a:srgbClr val="0033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46091" name="Straight Connector 14"/>
          <p:cNvCxnSpPr/>
          <p:nvPr/>
        </p:nvCxnSpPr>
        <p:spPr>
          <a:xfrm rot="-10800000" flipH="1">
            <a:off x="3167063" y="4192588"/>
            <a:ext cx="4860925" cy="0"/>
          </a:xfrm>
          <a:prstGeom prst="line">
            <a:avLst/>
          </a:prstGeom>
          <a:ln w="85725" cap="flat" cmpd="dbl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</p:spTree>
  </p:cSld>
  <p:clrMapOvr>
    <a:masterClrMapping/>
  </p:clrMapOvr>
  <p:transition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8" name="Rectangle 31"/>
          <p:cNvSpPr/>
          <p:nvPr/>
        </p:nvSpPr>
        <p:spPr>
          <a:xfrm>
            <a:off x="1889125" y="4200525"/>
            <a:ext cx="6496050" cy="24749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pPr algn="l"/>
            <a:endParaRPr lang="en-PH" altLang="x-none" sz="2400" b="0" i="1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47109" name="Rectangle 14"/>
          <p:cNvSpPr/>
          <p:nvPr/>
        </p:nvSpPr>
        <p:spPr>
          <a:xfrm>
            <a:off x="1738313" y="0"/>
            <a:ext cx="6175375" cy="1066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/>
            <a:r>
              <a:rPr lang="zh-CN" altLang="en-US" sz="3600" dirty="0">
                <a:solidFill>
                  <a:srgbClr val="000000"/>
                </a:solidFill>
              </a:rPr>
              <a:t>工作场所的及时干预</a:t>
            </a:r>
            <a:r>
              <a:rPr lang="en-US" altLang="zh-CN" sz="3600">
                <a:solidFill>
                  <a:srgbClr val="000000"/>
                </a:solidFill>
              </a:rPr>
              <a:t>9</a:t>
            </a:r>
            <a:r>
              <a:rPr lang="zh-CN" altLang="en-US" sz="3600" dirty="0">
                <a:solidFill>
                  <a:srgbClr val="000000"/>
                </a:solidFill>
              </a:rPr>
              <a:t>步骤</a:t>
            </a:r>
            <a:endParaRPr lang="zh-CN" altLang="en-GB" sz="3600" dirty="0">
              <a:solidFill>
                <a:srgbClr val="000000"/>
              </a:solidFill>
            </a:endParaRPr>
          </a:p>
        </p:txBody>
      </p:sp>
      <p:grpSp>
        <p:nvGrpSpPr>
          <p:cNvPr id="47110" name="Group 57"/>
          <p:cNvGrpSpPr/>
          <p:nvPr/>
        </p:nvGrpSpPr>
        <p:grpSpPr>
          <a:xfrm>
            <a:off x="914400" y="1211263"/>
            <a:ext cx="5059363" cy="5329237"/>
            <a:chOff x="1673676" y="1393228"/>
            <a:chExt cx="5059234" cy="5330090"/>
          </a:xfrm>
        </p:grpSpPr>
        <p:sp>
          <p:nvSpPr>
            <p:cNvPr id="25" name="L-Shape 24"/>
            <p:cNvSpPr/>
            <p:nvPr/>
          </p:nvSpPr>
          <p:spPr bwMode="auto">
            <a:xfrm rot="5400000">
              <a:off x="1768076" y="5963650"/>
              <a:ext cx="587469" cy="776268"/>
            </a:xfrm>
            <a:prstGeom prst="corner">
              <a:avLst>
                <a:gd name="adj1" fmla="val 40613"/>
                <a:gd name="adj2" fmla="val 37094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PH" sz="24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4" name="L-Shape 33"/>
            <p:cNvSpPr/>
            <p:nvPr/>
          </p:nvSpPr>
          <p:spPr bwMode="auto">
            <a:xfrm rot="5400000">
              <a:off x="2295907" y="5381739"/>
              <a:ext cx="587469" cy="774680"/>
            </a:xfrm>
            <a:prstGeom prst="corner">
              <a:avLst>
                <a:gd name="adj1" fmla="val 40613"/>
                <a:gd name="adj2" fmla="val 37094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PH" sz="24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5" name="L-Shape 34"/>
            <p:cNvSpPr/>
            <p:nvPr/>
          </p:nvSpPr>
          <p:spPr bwMode="auto">
            <a:xfrm rot="5400000">
              <a:off x="2835643" y="4794270"/>
              <a:ext cx="587469" cy="774680"/>
            </a:xfrm>
            <a:prstGeom prst="corner">
              <a:avLst>
                <a:gd name="adj1" fmla="val 40613"/>
                <a:gd name="adj2" fmla="val 37094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PH" sz="24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6" name="L-Shape 35"/>
            <p:cNvSpPr/>
            <p:nvPr/>
          </p:nvSpPr>
          <p:spPr bwMode="auto">
            <a:xfrm rot="5400000">
              <a:off x="3380935" y="4210769"/>
              <a:ext cx="587469" cy="776268"/>
            </a:xfrm>
            <a:prstGeom prst="corner">
              <a:avLst>
                <a:gd name="adj1" fmla="val 40613"/>
                <a:gd name="adj2" fmla="val 37094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PH" sz="24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" name="L-Shape 36"/>
            <p:cNvSpPr/>
            <p:nvPr/>
          </p:nvSpPr>
          <p:spPr bwMode="auto">
            <a:xfrm rot="5400000">
              <a:off x="3914321" y="3634415"/>
              <a:ext cx="587469" cy="776268"/>
            </a:xfrm>
            <a:prstGeom prst="corner">
              <a:avLst>
                <a:gd name="adj1" fmla="val 40613"/>
                <a:gd name="adj2" fmla="val 37094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PH" sz="24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" name="L-Shape 37"/>
            <p:cNvSpPr/>
            <p:nvPr/>
          </p:nvSpPr>
          <p:spPr bwMode="auto">
            <a:xfrm rot="5400000">
              <a:off x="4442152" y="3052503"/>
              <a:ext cx="587469" cy="774680"/>
            </a:xfrm>
            <a:prstGeom prst="corner">
              <a:avLst>
                <a:gd name="adj1" fmla="val 40613"/>
                <a:gd name="adj2" fmla="val 37094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PH" sz="24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9" name="L-Shape 38"/>
            <p:cNvSpPr/>
            <p:nvPr/>
          </p:nvSpPr>
          <p:spPr bwMode="auto">
            <a:xfrm rot="5400000">
              <a:off x="4965220" y="2464240"/>
              <a:ext cx="587469" cy="776268"/>
            </a:xfrm>
            <a:prstGeom prst="corner">
              <a:avLst>
                <a:gd name="adj1" fmla="val 40613"/>
                <a:gd name="adj2" fmla="val 37094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PH" sz="24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0" name="L-Shape 39"/>
            <p:cNvSpPr/>
            <p:nvPr/>
          </p:nvSpPr>
          <p:spPr bwMode="auto">
            <a:xfrm rot="5400000">
              <a:off x="5493050" y="1882329"/>
              <a:ext cx="587469" cy="774680"/>
            </a:xfrm>
            <a:prstGeom prst="corner">
              <a:avLst>
                <a:gd name="adj1" fmla="val 40613"/>
                <a:gd name="adj2" fmla="val 37094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PH" sz="24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1" name="L-Shape 40"/>
            <p:cNvSpPr/>
            <p:nvPr/>
          </p:nvSpPr>
          <p:spPr bwMode="auto">
            <a:xfrm rot="5400000">
              <a:off x="6022468" y="1298829"/>
              <a:ext cx="587469" cy="776268"/>
            </a:xfrm>
            <a:prstGeom prst="corner">
              <a:avLst>
                <a:gd name="adj1" fmla="val 40613"/>
                <a:gd name="adj2" fmla="val 37094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PH" sz="24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894333" y="6204122"/>
              <a:ext cx="587360" cy="519196"/>
            </a:xfrm>
            <a:prstGeom prst="rect">
              <a:avLst/>
            </a:prstGeom>
            <a:noFill/>
          </p:spPr>
          <p:txBody>
            <a:bodyPr>
              <a:spAutoFit/>
            </a:bodyPr>
            <a:p>
              <a:pPr algn="l"/>
              <a:r>
                <a:rPr lang="en-PH" altLang="zh-CN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PH" altLang="zh-CN"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454706" y="5638882"/>
              <a:ext cx="587360" cy="519195"/>
            </a:xfrm>
            <a:prstGeom prst="rect">
              <a:avLst/>
            </a:prstGeom>
            <a:noFill/>
          </p:spPr>
          <p:txBody>
            <a:bodyPr>
              <a:spAutoFit/>
            </a:bodyPr>
            <a:p>
              <a:pPr algn="l"/>
              <a:r>
                <a:rPr lang="en-PH" altLang="zh-CN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PH" altLang="zh-CN"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945231" y="5067290"/>
              <a:ext cx="587360" cy="519196"/>
            </a:xfrm>
            <a:prstGeom prst="rect">
              <a:avLst/>
            </a:prstGeom>
            <a:noFill/>
          </p:spPr>
          <p:txBody>
            <a:bodyPr>
              <a:spAutoFit/>
            </a:bodyPr>
            <a:p>
              <a:pPr algn="l"/>
              <a:r>
                <a:rPr lang="en-PH" altLang="zh-CN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PH" altLang="zh-CN"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05604" y="4500462"/>
              <a:ext cx="587361" cy="519196"/>
            </a:xfrm>
            <a:prstGeom prst="rect">
              <a:avLst/>
            </a:prstGeom>
            <a:noFill/>
          </p:spPr>
          <p:txBody>
            <a:bodyPr>
              <a:spAutoFit/>
            </a:bodyPr>
            <a:p>
              <a:pPr algn="l"/>
              <a:r>
                <a:rPr lang="en-PH" altLang="zh-CN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PH" altLang="zh-CN"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023116" y="3957450"/>
              <a:ext cx="587360" cy="519196"/>
            </a:xfrm>
            <a:prstGeom prst="rect">
              <a:avLst/>
            </a:prstGeom>
            <a:noFill/>
          </p:spPr>
          <p:txBody>
            <a:bodyPr>
              <a:spAutoFit/>
            </a:bodyPr>
            <a:p>
              <a:pPr algn="l"/>
              <a:r>
                <a:rPr lang="en-PH" altLang="zh-CN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PH" altLang="zh-CN"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583490" y="3390622"/>
              <a:ext cx="587360" cy="519196"/>
            </a:xfrm>
            <a:prstGeom prst="rect">
              <a:avLst/>
            </a:prstGeom>
            <a:noFill/>
          </p:spPr>
          <p:txBody>
            <a:bodyPr>
              <a:spAutoFit/>
            </a:bodyPr>
            <a:p>
              <a:pPr algn="l"/>
              <a:r>
                <a:rPr lang="en-PH" altLang="zh-CN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PH" altLang="zh-CN"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072427" y="2819031"/>
              <a:ext cx="588948" cy="519195"/>
            </a:xfrm>
            <a:prstGeom prst="rect">
              <a:avLst/>
            </a:prstGeom>
            <a:noFill/>
          </p:spPr>
          <p:txBody>
            <a:bodyPr>
              <a:spAutoFit/>
            </a:bodyPr>
            <a:p>
              <a:pPr algn="l"/>
              <a:r>
                <a:rPr lang="en-PH" altLang="zh-CN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PH" altLang="zh-CN"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632800" y="2220448"/>
              <a:ext cx="588948" cy="519195"/>
            </a:xfrm>
            <a:prstGeom prst="rect">
              <a:avLst/>
            </a:prstGeom>
            <a:noFill/>
          </p:spPr>
          <p:txBody>
            <a:bodyPr>
              <a:spAutoFit/>
            </a:bodyPr>
            <a:p>
              <a:pPr algn="l"/>
              <a:r>
                <a:rPr lang="en-PH" altLang="zh-CN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PH" altLang="zh-CN"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145550" y="1605987"/>
              <a:ext cx="587360" cy="519196"/>
            </a:xfrm>
            <a:prstGeom prst="rect">
              <a:avLst/>
            </a:prstGeom>
            <a:noFill/>
          </p:spPr>
          <p:txBody>
            <a:bodyPr>
              <a:spAutoFit/>
            </a:bodyPr>
            <a:p>
              <a:pPr algn="l"/>
              <a:r>
                <a:rPr lang="en-PH" altLang="zh-CN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PH" altLang="zh-CN"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1412875" y="6172200"/>
            <a:ext cx="6416675" cy="312738"/>
          </a:xfrm>
          <a:prstGeom prst="rect">
            <a:avLst/>
          </a:prstGeom>
        </p:spPr>
        <p:txBody>
          <a:bodyPr anchor="ctr">
            <a:spAutoFit/>
          </a:bodyPr>
          <a:p>
            <a:pPr marL="457200" indent="-457200" algn="l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None/>
            </a:pPr>
            <a:r>
              <a:rPr lang="zh-CN" altLang="en-GB" sz="1800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停下来观察一个工作场境</a:t>
            </a:r>
            <a:endParaRPr lang="en-GB" altLang="ko-KR" sz="180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049463" y="5583238"/>
            <a:ext cx="4979988" cy="311150"/>
          </a:xfrm>
          <a:prstGeom prst="rect">
            <a:avLst/>
          </a:prstGeom>
        </p:spPr>
        <p:txBody>
          <a:bodyPr>
            <a:spAutoFit/>
          </a:bodyPr>
          <a:p>
            <a:pPr marL="457200" indent="-457200" algn="l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None/>
            </a:pPr>
            <a:r>
              <a:rPr lang="zh-CN" altLang="en-GB" sz="1800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介绍你自己，让现场工作人员放松</a:t>
            </a:r>
            <a:endParaRPr lang="en-GB" altLang="ko-KR" sz="180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506663" y="4991100"/>
            <a:ext cx="6465888" cy="311150"/>
          </a:xfrm>
          <a:prstGeom prst="rect">
            <a:avLst/>
          </a:prstGeom>
        </p:spPr>
        <p:txBody>
          <a:bodyPr>
            <a:spAutoFit/>
          </a:bodyPr>
          <a:p>
            <a:pPr marL="457200" indent="-457200" algn="l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None/>
            </a:pPr>
            <a:r>
              <a:rPr lang="zh-CN" altLang="en-GB" sz="1800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说明你在做什么和为什么这么做</a:t>
            </a:r>
            <a:endParaRPr lang="en-GB" altLang="ko-KR" sz="240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035300" y="4443413"/>
            <a:ext cx="6465888" cy="311150"/>
          </a:xfrm>
          <a:prstGeom prst="rect">
            <a:avLst/>
          </a:prstGeom>
        </p:spPr>
        <p:txBody>
          <a:bodyPr>
            <a:spAutoFit/>
          </a:bodyPr>
          <a:p>
            <a:pPr marL="457200" indent="-457200" algn="l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None/>
            </a:pPr>
            <a:r>
              <a:rPr lang="zh-CN" altLang="en-GB" sz="1800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请工作人员描述他们在做什么</a:t>
            </a:r>
            <a:endParaRPr lang="en-GB" altLang="ko-KR" sz="180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530600" y="3894138"/>
            <a:ext cx="6465888" cy="311150"/>
          </a:xfrm>
          <a:prstGeom prst="rect">
            <a:avLst/>
          </a:prstGeom>
        </p:spPr>
        <p:txBody>
          <a:bodyPr>
            <a:spAutoFit/>
          </a:bodyPr>
          <a:p>
            <a:pPr marL="457200" indent="-457200" algn="l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None/>
            </a:pPr>
            <a:r>
              <a:rPr lang="zh-CN" altLang="en-GB" sz="1800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对他们的安全行为给予表扬</a:t>
            </a:r>
            <a:endParaRPr lang="en-GB" altLang="ko-KR" sz="180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075113" y="3333750"/>
            <a:ext cx="4310063" cy="287338"/>
          </a:xfrm>
          <a:prstGeom prst="rect">
            <a:avLst/>
          </a:prstGeom>
        </p:spPr>
        <p:txBody>
          <a:bodyPr>
            <a:spAutoFit/>
          </a:bodyPr>
          <a:p>
            <a:pPr marL="6350" indent="6350" algn="l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None/>
            </a:pPr>
            <a:r>
              <a:rPr lang="zh-CN" altLang="en-GB" sz="1600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问他们最有可能发生什么严重事故及其后果</a:t>
            </a:r>
            <a:endParaRPr lang="en-GB" altLang="ko-KR" sz="160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570413" y="2693988"/>
            <a:ext cx="3832225" cy="482600"/>
          </a:xfrm>
          <a:prstGeom prst="rect">
            <a:avLst/>
          </a:prstGeom>
        </p:spPr>
        <p:txBody>
          <a:bodyPr>
            <a:spAutoFit/>
          </a:bodyPr>
          <a:p>
            <a:pPr algn="l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None/>
            </a:pPr>
            <a:r>
              <a:rPr lang="zh-CN" altLang="en-GB" sz="1600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如果他们以不安全的方式工作，问他们为什么他们感觉必须要以那样的方式工作</a:t>
            </a:r>
            <a:endParaRPr lang="en-GB" altLang="ko-KR" sz="160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178425" y="2112963"/>
            <a:ext cx="3189288" cy="287338"/>
          </a:xfrm>
          <a:prstGeom prst="rect">
            <a:avLst/>
          </a:prstGeom>
        </p:spPr>
        <p:txBody>
          <a:bodyPr>
            <a:spAutoFit/>
          </a:bodyPr>
          <a:p>
            <a:pPr algn="l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None/>
            </a:pPr>
            <a:r>
              <a:rPr lang="zh-CN" altLang="en-GB" sz="1600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问需要采取什么纠正措施</a:t>
            </a:r>
            <a:endParaRPr lang="en-GB" altLang="ko-KR" sz="160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695950" y="1465263"/>
            <a:ext cx="2689225" cy="508000"/>
          </a:xfrm>
          <a:prstGeom prst="rect">
            <a:avLst/>
          </a:prstGeom>
        </p:spPr>
        <p:txBody>
          <a:bodyPr>
            <a:spAutoFit/>
          </a:bodyPr>
          <a:p>
            <a:pPr algn="l" eaLnBrk="0" hangingPunct="0">
              <a:lnSpc>
                <a:spcPct val="85000"/>
              </a:lnSpc>
              <a:buNone/>
            </a:pPr>
            <a:r>
              <a:rPr lang="zh-CN" altLang="en-GB" sz="1600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取得采取行动的承诺并讨论他们提出的其它问题</a:t>
            </a:r>
            <a:endParaRPr lang="en-GB" altLang="ko-KR" sz="160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</p:spTree>
  </p:cSld>
  <p:clrMapOvr>
    <a:masterClrMapping/>
  </p:clrMapOvr>
  <p:transition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10" name="矩形 21509"/>
          <p:cNvSpPr/>
          <p:nvPr/>
        </p:nvSpPr>
        <p:spPr>
          <a:xfrm>
            <a:off x="1171575" y="2667000"/>
            <a:ext cx="6805613" cy="13112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4000" b="0" dirty="0">
                <a:solidFill>
                  <a:schemeClr val="tx1"/>
                </a:solidFill>
                <a:latin typeface="Arial" panose="020B0604020202020204" pitchFamily="34" charset="0"/>
              </a:rPr>
              <a:t>三：</a:t>
            </a:r>
            <a:r>
              <a:rPr lang="zh-CN" altLang="en-US" sz="4000" dirty="0">
                <a:solidFill>
                  <a:schemeClr val="tx1"/>
                </a:solidFill>
                <a:latin typeface="Arial" panose="020B0604020202020204" pitchFamily="34" charset="0"/>
              </a:rPr>
              <a:t>使用交流技巧对安全行为</a:t>
            </a:r>
            <a:endParaRPr lang="zh-CN" altLang="en-US" sz="4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zh-CN" altLang="en-US" sz="4000" dirty="0">
                <a:solidFill>
                  <a:schemeClr val="tx1"/>
                </a:solidFill>
                <a:latin typeface="Arial" panose="020B0604020202020204" pitchFamily="34" charset="0"/>
              </a:rPr>
              <a:t>    和不安全行为提供反馈</a:t>
            </a:r>
            <a:endParaRPr lang="zh-CN" altLang="en-US" sz="4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2" name="Rectangle 31"/>
          <p:cNvSpPr/>
          <p:nvPr/>
        </p:nvSpPr>
        <p:spPr>
          <a:xfrm>
            <a:off x="1736725" y="4200525"/>
            <a:ext cx="6496050" cy="24749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pPr algn="l"/>
            <a:endParaRPr lang="en-PH" altLang="x-none" sz="2400" b="0" i="1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2533" name="Rectangle 14"/>
          <p:cNvSpPr/>
          <p:nvPr/>
        </p:nvSpPr>
        <p:spPr>
          <a:xfrm>
            <a:off x="1585913" y="0"/>
            <a:ext cx="6175375" cy="1066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/>
            <a:r>
              <a:rPr lang="zh-CN" altLang="en-US" sz="3600" dirty="0">
                <a:solidFill>
                  <a:srgbClr val="000000"/>
                </a:solidFill>
              </a:rPr>
              <a:t>工作场所的即时干预</a:t>
            </a:r>
            <a:r>
              <a:rPr lang="en-US" altLang="zh-CN" sz="3600">
                <a:solidFill>
                  <a:srgbClr val="000000"/>
                </a:solidFill>
              </a:rPr>
              <a:t>9</a:t>
            </a:r>
            <a:r>
              <a:rPr lang="zh-CN" altLang="en-US" sz="3600" dirty="0">
                <a:solidFill>
                  <a:srgbClr val="000000"/>
                </a:solidFill>
              </a:rPr>
              <a:t>步骤</a:t>
            </a:r>
            <a:endParaRPr lang="zh-CN" altLang="en-GB" sz="3600" dirty="0">
              <a:solidFill>
                <a:srgbClr val="000000"/>
              </a:solidFill>
            </a:endParaRPr>
          </a:p>
        </p:txBody>
      </p:sp>
      <p:grpSp>
        <p:nvGrpSpPr>
          <p:cNvPr id="22534" name="Group 57"/>
          <p:cNvGrpSpPr/>
          <p:nvPr/>
        </p:nvGrpSpPr>
        <p:grpSpPr>
          <a:xfrm>
            <a:off x="762000" y="1211263"/>
            <a:ext cx="5059363" cy="5329237"/>
            <a:chOff x="1673676" y="1393228"/>
            <a:chExt cx="5059234" cy="5330090"/>
          </a:xfrm>
        </p:grpSpPr>
        <p:sp>
          <p:nvSpPr>
            <p:cNvPr id="25" name="L-Shape 24"/>
            <p:cNvSpPr/>
            <p:nvPr/>
          </p:nvSpPr>
          <p:spPr bwMode="auto">
            <a:xfrm rot="5400000">
              <a:off x="1768076" y="5963650"/>
              <a:ext cx="587469" cy="776268"/>
            </a:xfrm>
            <a:prstGeom prst="corner">
              <a:avLst>
                <a:gd name="adj1" fmla="val 40613"/>
                <a:gd name="adj2" fmla="val 37094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PH" sz="24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4" name="L-Shape 33"/>
            <p:cNvSpPr/>
            <p:nvPr/>
          </p:nvSpPr>
          <p:spPr bwMode="auto">
            <a:xfrm rot="5400000">
              <a:off x="2295907" y="5381739"/>
              <a:ext cx="587469" cy="774680"/>
            </a:xfrm>
            <a:prstGeom prst="corner">
              <a:avLst>
                <a:gd name="adj1" fmla="val 40613"/>
                <a:gd name="adj2" fmla="val 37094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PH" sz="24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5" name="L-Shape 34"/>
            <p:cNvSpPr/>
            <p:nvPr/>
          </p:nvSpPr>
          <p:spPr bwMode="auto">
            <a:xfrm rot="5400000">
              <a:off x="2835643" y="4794270"/>
              <a:ext cx="587469" cy="774680"/>
            </a:xfrm>
            <a:prstGeom prst="corner">
              <a:avLst>
                <a:gd name="adj1" fmla="val 40613"/>
                <a:gd name="adj2" fmla="val 37094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PH" sz="24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6" name="L-Shape 35"/>
            <p:cNvSpPr/>
            <p:nvPr/>
          </p:nvSpPr>
          <p:spPr bwMode="auto">
            <a:xfrm rot="5400000">
              <a:off x="3380935" y="4210769"/>
              <a:ext cx="587469" cy="776268"/>
            </a:xfrm>
            <a:prstGeom prst="corner">
              <a:avLst>
                <a:gd name="adj1" fmla="val 40613"/>
                <a:gd name="adj2" fmla="val 37094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PH" sz="24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" name="L-Shape 36"/>
            <p:cNvSpPr/>
            <p:nvPr/>
          </p:nvSpPr>
          <p:spPr bwMode="auto">
            <a:xfrm rot="5400000">
              <a:off x="3914321" y="3634415"/>
              <a:ext cx="587469" cy="776268"/>
            </a:xfrm>
            <a:prstGeom prst="corner">
              <a:avLst>
                <a:gd name="adj1" fmla="val 40613"/>
                <a:gd name="adj2" fmla="val 37094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PH" sz="24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" name="L-Shape 37"/>
            <p:cNvSpPr/>
            <p:nvPr/>
          </p:nvSpPr>
          <p:spPr bwMode="auto">
            <a:xfrm rot="5400000">
              <a:off x="4442152" y="3052503"/>
              <a:ext cx="587469" cy="774680"/>
            </a:xfrm>
            <a:prstGeom prst="corner">
              <a:avLst>
                <a:gd name="adj1" fmla="val 40613"/>
                <a:gd name="adj2" fmla="val 37094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PH" sz="24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9" name="L-Shape 38"/>
            <p:cNvSpPr/>
            <p:nvPr/>
          </p:nvSpPr>
          <p:spPr bwMode="auto">
            <a:xfrm rot="5400000">
              <a:off x="4965220" y="2464240"/>
              <a:ext cx="587469" cy="776268"/>
            </a:xfrm>
            <a:prstGeom prst="corner">
              <a:avLst>
                <a:gd name="adj1" fmla="val 40613"/>
                <a:gd name="adj2" fmla="val 37094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PH" sz="24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0" name="L-Shape 39"/>
            <p:cNvSpPr/>
            <p:nvPr/>
          </p:nvSpPr>
          <p:spPr bwMode="auto">
            <a:xfrm rot="5400000">
              <a:off x="5493050" y="1882329"/>
              <a:ext cx="587469" cy="774680"/>
            </a:xfrm>
            <a:prstGeom prst="corner">
              <a:avLst>
                <a:gd name="adj1" fmla="val 40613"/>
                <a:gd name="adj2" fmla="val 37094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PH" sz="24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1" name="L-Shape 40"/>
            <p:cNvSpPr/>
            <p:nvPr/>
          </p:nvSpPr>
          <p:spPr bwMode="auto">
            <a:xfrm rot="5400000">
              <a:off x="6022468" y="1298829"/>
              <a:ext cx="587469" cy="776268"/>
            </a:xfrm>
            <a:prstGeom prst="corner">
              <a:avLst>
                <a:gd name="adj1" fmla="val 40613"/>
                <a:gd name="adj2" fmla="val 37094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PH" sz="24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894333" y="6204122"/>
              <a:ext cx="587360" cy="519196"/>
            </a:xfrm>
            <a:prstGeom prst="rect">
              <a:avLst/>
            </a:prstGeom>
            <a:noFill/>
          </p:spPr>
          <p:txBody>
            <a:bodyPr>
              <a:spAutoFit/>
            </a:bodyPr>
            <a:p>
              <a:pPr algn="l"/>
              <a:r>
                <a:rPr lang="en-PH" altLang="zh-CN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PH" altLang="zh-CN"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454706" y="5638882"/>
              <a:ext cx="587360" cy="519195"/>
            </a:xfrm>
            <a:prstGeom prst="rect">
              <a:avLst/>
            </a:prstGeom>
            <a:noFill/>
          </p:spPr>
          <p:txBody>
            <a:bodyPr>
              <a:spAutoFit/>
            </a:bodyPr>
            <a:p>
              <a:pPr algn="l"/>
              <a:r>
                <a:rPr lang="en-PH" altLang="zh-CN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PH" altLang="zh-CN"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945231" y="5067290"/>
              <a:ext cx="587360" cy="519196"/>
            </a:xfrm>
            <a:prstGeom prst="rect">
              <a:avLst/>
            </a:prstGeom>
            <a:noFill/>
          </p:spPr>
          <p:txBody>
            <a:bodyPr>
              <a:spAutoFit/>
            </a:bodyPr>
            <a:p>
              <a:pPr algn="l"/>
              <a:r>
                <a:rPr lang="en-PH" altLang="zh-CN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PH" altLang="zh-CN"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05604" y="4500462"/>
              <a:ext cx="587361" cy="519196"/>
            </a:xfrm>
            <a:prstGeom prst="rect">
              <a:avLst/>
            </a:prstGeom>
            <a:noFill/>
          </p:spPr>
          <p:txBody>
            <a:bodyPr>
              <a:spAutoFit/>
            </a:bodyPr>
            <a:p>
              <a:pPr algn="l"/>
              <a:r>
                <a:rPr lang="en-PH" altLang="zh-CN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PH" altLang="zh-CN"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023116" y="3957450"/>
              <a:ext cx="587360" cy="519196"/>
            </a:xfrm>
            <a:prstGeom prst="rect">
              <a:avLst/>
            </a:prstGeom>
            <a:noFill/>
          </p:spPr>
          <p:txBody>
            <a:bodyPr>
              <a:spAutoFit/>
            </a:bodyPr>
            <a:p>
              <a:pPr algn="l"/>
              <a:r>
                <a:rPr lang="en-PH" altLang="zh-CN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PH" altLang="zh-CN"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583490" y="3390622"/>
              <a:ext cx="587360" cy="519196"/>
            </a:xfrm>
            <a:prstGeom prst="rect">
              <a:avLst/>
            </a:prstGeom>
            <a:noFill/>
          </p:spPr>
          <p:txBody>
            <a:bodyPr>
              <a:spAutoFit/>
            </a:bodyPr>
            <a:p>
              <a:pPr algn="l"/>
              <a:r>
                <a:rPr lang="en-PH" altLang="zh-CN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PH" altLang="zh-CN"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072427" y="2819031"/>
              <a:ext cx="588948" cy="519195"/>
            </a:xfrm>
            <a:prstGeom prst="rect">
              <a:avLst/>
            </a:prstGeom>
            <a:noFill/>
          </p:spPr>
          <p:txBody>
            <a:bodyPr>
              <a:spAutoFit/>
            </a:bodyPr>
            <a:p>
              <a:pPr algn="l"/>
              <a:r>
                <a:rPr lang="en-PH" altLang="zh-CN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PH" altLang="zh-CN"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632800" y="2220448"/>
              <a:ext cx="588948" cy="519195"/>
            </a:xfrm>
            <a:prstGeom prst="rect">
              <a:avLst/>
            </a:prstGeom>
            <a:noFill/>
          </p:spPr>
          <p:txBody>
            <a:bodyPr>
              <a:spAutoFit/>
            </a:bodyPr>
            <a:p>
              <a:pPr algn="l"/>
              <a:r>
                <a:rPr lang="en-PH" altLang="zh-CN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PH" altLang="zh-CN"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145550" y="1605987"/>
              <a:ext cx="587360" cy="519196"/>
            </a:xfrm>
            <a:prstGeom prst="rect">
              <a:avLst/>
            </a:prstGeom>
            <a:noFill/>
          </p:spPr>
          <p:txBody>
            <a:bodyPr>
              <a:spAutoFit/>
            </a:bodyPr>
            <a:p>
              <a:pPr algn="l"/>
              <a:r>
                <a:rPr lang="en-PH" altLang="zh-CN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PH" altLang="zh-CN"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1260475" y="6172200"/>
            <a:ext cx="6416675" cy="312738"/>
          </a:xfrm>
          <a:prstGeom prst="rect">
            <a:avLst/>
          </a:prstGeom>
        </p:spPr>
        <p:txBody>
          <a:bodyPr anchor="ctr">
            <a:spAutoFit/>
          </a:bodyPr>
          <a:p>
            <a:pPr marL="457200" indent="-457200" algn="l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None/>
            </a:pPr>
            <a:r>
              <a:rPr lang="zh-CN" altLang="en-GB" sz="1800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停下来观察一个工作场境</a:t>
            </a:r>
            <a:endParaRPr lang="en-GB" altLang="ko-KR" sz="180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897063" y="5583238"/>
            <a:ext cx="4979988" cy="311150"/>
          </a:xfrm>
          <a:prstGeom prst="rect">
            <a:avLst/>
          </a:prstGeom>
        </p:spPr>
        <p:txBody>
          <a:bodyPr>
            <a:spAutoFit/>
          </a:bodyPr>
          <a:p>
            <a:pPr marL="457200" indent="-457200" algn="l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None/>
            </a:pPr>
            <a:r>
              <a:rPr lang="zh-CN" altLang="en-GB" sz="1800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介绍你自己，让现场工作人员放松</a:t>
            </a:r>
            <a:endParaRPr lang="en-GB" altLang="ko-KR" sz="180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354263" y="4991100"/>
            <a:ext cx="6465888" cy="311150"/>
          </a:xfrm>
          <a:prstGeom prst="rect">
            <a:avLst/>
          </a:prstGeom>
        </p:spPr>
        <p:txBody>
          <a:bodyPr>
            <a:spAutoFit/>
          </a:bodyPr>
          <a:p>
            <a:pPr marL="457200" indent="-457200" algn="l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None/>
            </a:pPr>
            <a:r>
              <a:rPr lang="zh-CN" altLang="en-GB" sz="1800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说明你在做什么和为什么这么做</a:t>
            </a:r>
            <a:endParaRPr lang="en-GB" altLang="ko-KR" sz="240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882900" y="4443413"/>
            <a:ext cx="6465888" cy="311150"/>
          </a:xfrm>
          <a:prstGeom prst="rect">
            <a:avLst/>
          </a:prstGeom>
        </p:spPr>
        <p:txBody>
          <a:bodyPr>
            <a:spAutoFit/>
          </a:bodyPr>
          <a:p>
            <a:pPr marL="457200" indent="-457200" algn="l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None/>
            </a:pPr>
            <a:r>
              <a:rPr lang="zh-CN" altLang="en-GB" sz="1800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请工作人员描述他们在做什么</a:t>
            </a:r>
            <a:endParaRPr lang="en-GB" altLang="ko-KR" sz="180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378200" y="3894138"/>
            <a:ext cx="6465888" cy="311150"/>
          </a:xfrm>
          <a:prstGeom prst="rect">
            <a:avLst/>
          </a:prstGeom>
        </p:spPr>
        <p:txBody>
          <a:bodyPr>
            <a:spAutoFit/>
          </a:bodyPr>
          <a:p>
            <a:pPr marL="457200" indent="-457200" algn="l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None/>
            </a:pPr>
            <a:r>
              <a:rPr lang="zh-CN" altLang="en-GB" sz="1800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对他们的安全行为给予表扬</a:t>
            </a:r>
            <a:endParaRPr lang="en-GB" altLang="ko-KR" sz="180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922713" y="3333750"/>
            <a:ext cx="4310063" cy="287338"/>
          </a:xfrm>
          <a:prstGeom prst="rect">
            <a:avLst/>
          </a:prstGeom>
        </p:spPr>
        <p:txBody>
          <a:bodyPr>
            <a:spAutoFit/>
          </a:bodyPr>
          <a:p>
            <a:pPr marL="6350" indent="6350" algn="l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None/>
            </a:pPr>
            <a:r>
              <a:rPr lang="zh-CN" altLang="en-GB" sz="1600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问他们最有可能发生什么严重事故及其后果</a:t>
            </a:r>
            <a:endParaRPr lang="en-GB" altLang="ko-KR" sz="160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418013" y="2693988"/>
            <a:ext cx="3832225" cy="482600"/>
          </a:xfrm>
          <a:prstGeom prst="rect">
            <a:avLst/>
          </a:prstGeom>
        </p:spPr>
        <p:txBody>
          <a:bodyPr>
            <a:spAutoFit/>
          </a:bodyPr>
          <a:p>
            <a:pPr algn="l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None/>
            </a:pPr>
            <a:r>
              <a:rPr lang="zh-CN" altLang="en-GB" sz="1600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如果他们以不安全的方式工作，问他们为什么他们感觉必须要以那样的方式工作</a:t>
            </a:r>
            <a:endParaRPr lang="en-GB" altLang="ko-KR" sz="160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026025" y="2112963"/>
            <a:ext cx="3189288" cy="287338"/>
          </a:xfrm>
          <a:prstGeom prst="rect">
            <a:avLst/>
          </a:prstGeom>
        </p:spPr>
        <p:txBody>
          <a:bodyPr>
            <a:spAutoFit/>
          </a:bodyPr>
          <a:p>
            <a:pPr algn="l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None/>
            </a:pPr>
            <a:r>
              <a:rPr lang="zh-CN" altLang="en-GB" sz="1600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问需要采取什么纠正措施</a:t>
            </a:r>
            <a:endParaRPr lang="en-GB" altLang="ko-KR" sz="160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543550" y="1465263"/>
            <a:ext cx="2689225" cy="508000"/>
          </a:xfrm>
          <a:prstGeom prst="rect">
            <a:avLst/>
          </a:prstGeom>
        </p:spPr>
        <p:txBody>
          <a:bodyPr>
            <a:spAutoFit/>
          </a:bodyPr>
          <a:p>
            <a:pPr algn="l" eaLnBrk="0" hangingPunct="0">
              <a:lnSpc>
                <a:spcPct val="85000"/>
              </a:lnSpc>
              <a:buNone/>
            </a:pPr>
            <a:r>
              <a:rPr lang="zh-CN" altLang="en-GB" sz="1600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取得采取行动的承诺并讨论他们提出的其它问题</a:t>
            </a:r>
            <a:endParaRPr lang="en-GB" altLang="ko-KR" sz="160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22562" name="上箭头 22561"/>
          <p:cNvSpPr/>
          <p:nvPr/>
        </p:nvSpPr>
        <p:spPr>
          <a:xfrm rot="2692018" flipH="1">
            <a:off x="763588" y="4689475"/>
            <a:ext cx="358775" cy="1384300"/>
          </a:xfrm>
          <a:prstGeom prst="upArrow">
            <a:avLst>
              <a:gd name="adj1" fmla="val 50000"/>
              <a:gd name="adj2" fmla="val 96460"/>
            </a:avLst>
          </a:prstGeom>
          <a:solidFill>
            <a:schemeClr val="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2563" name="上箭头 22562"/>
          <p:cNvSpPr/>
          <p:nvPr/>
        </p:nvSpPr>
        <p:spPr>
          <a:xfrm rot="2692018" flipH="1">
            <a:off x="1795463" y="3730625"/>
            <a:ext cx="342900" cy="1108075"/>
          </a:xfrm>
          <a:prstGeom prst="upArrow">
            <a:avLst>
              <a:gd name="adj1" fmla="val 50000"/>
              <a:gd name="adj2" fmla="val 80787"/>
            </a:avLst>
          </a:prstGeom>
          <a:solidFill>
            <a:schemeClr val="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2564" name="上箭头 22563"/>
          <p:cNvSpPr/>
          <p:nvPr/>
        </p:nvSpPr>
        <p:spPr>
          <a:xfrm rot="2692018" flipH="1">
            <a:off x="3541713" y="1065213"/>
            <a:ext cx="390525" cy="2540000"/>
          </a:xfrm>
          <a:prstGeom prst="upArrow">
            <a:avLst>
              <a:gd name="adj1" fmla="val 50000"/>
              <a:gd name="adj2" fmla="val 162601"/>
            </a:avLst>
          </a:prstGeom>
          <a:solidFill>
            <a:schemeClr val="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2565" name="文本框 22564"/>
          <p:cNvSpPr txBox="1"/>
          <p:nvPr/>
        </p:nvSpPr>
        <p:spPr>
          <a:xfrm rot="18828875">
            <a:off x="-214312" y="4822825"/>
            <a:ext cx="129063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2400" dirty="0">
                <a:solidFill>
                  <a:srgbClr val="99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联结</a:t>
            </a:r>
            <a:endParaRPr lang="zh-CN" altLang="en-US" sz="2400" dirty="0">
              <a:solidFill>
                <a:srgbClr val="99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2566" name="文本框 22565"/>
          <p:cNvSpPr txBox="1"/>
          <p:nvPr/>
        </p:nvSpPr>
        <p:spPr>
          <a:xfrm rot="18828875">
            <a:off x="652463" y="3556000"/>
            <a:ext cx="20097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2400" dirty="0">
                <a:solidFill>
                  <a:srgbClr val="99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提问和倾听</a:t>
            </a:r>
            <a:endParaRPr lang="zh-CN" altLang="en-US" sz="2400" dirty="0">
              <a:solidFill>
                <a:srgbClr val="99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2567" name="文本框 22566"/>
          <p:cNvSpPr txBox="1"/>
          <p:nvPr/>
        </p:nvSpPr>
        <p:spPr>
          <a:xfrm rot="18828875">
            <a:off x="2687638" y="1471613"/>
            <a:ext cx="18351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2400" dirty="0">
                <a:solidFill>
                  <a:srgbClr val="99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反馈</a:t>
            </a:r>
            <a:endParaRPr lang="zh-CN" altLang="en-US" sz="2400" dirty="0">
              <a:solidFill>
                <a:srgbClr val="99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9090" name="标题 89089"/>
          <p:cNvSpPr>
            <a:spLocks noGrp="1"/>
          </p:cNvSpPr>
          <p:nvPr>
            <p:ph type="title"/>
          </p:nvPr>
        </p:nvSpPr>
        <p:spPr>
          <a:xfrm>
            <a:off x="1803400" y="228600"/>
            <a:ext cx="6103938" cy="715963"/>
          </a:xfrm>
        </p:spPr>
        <p:txBody>
          <a:bodyPr anchor="ctr" anchorCtr="0"/>
          <a:p>
            <a:r>
              <a:rPr lang="zh-CN" altLang="en-US" sz="3600" dirty="0">
                <a:solidFill>
                  <a:srgbClr val="009900"/>
                </a:solidFill>
              </a:rPr>
              <a:t>安全提示</a:t>
            </a:r>
            <a:endParaRPr lang="zh-CN" altLang="en-US" sz="3600" dirty="0">
              <a:solidFill>
                <a:srgbClr val="009900"/>
              </a:solidFill>
            </a:endParaRPr>
          </a:p>
        </p:txBody>
      </p:sp>
      <p:sp>
        <p:nvSpPr>
          <p:cNvPr id="89091" name="文本占位符 89090"/>
          <p:cNvSpPr>
            <a:spLocks noGrp="1"/>
          </p:cNvSpPr>
          <p:nvPr>
            <p:ph type="body" idx="1"/>
          </p:nvPr>
        </p:nvSpPr>
        <p:spPr>
          <a:xfrm>
            <a:off x="990600" y="1295400"/>
            <a:ext cx="7905750" cy="1333500"/>
          </a:xfrm>
        </p:spPr>
        <p:txBody>
          <a:bodyPr/>
          <a:p>
            <a:r>
              <a:rPr lang="zh-CN" altLang="en-US" sz="2800" b="1" dirty="0">
                <a:solidFill>
                  <a:srgbClr val="009900"/>
                </a:solidFill>
              </a:rPr>
              <a:t>培训会场可能出现的安全风险</a:t>
            </a:r>
            <a:endParaRPr lang="zh-CN" altLang="en-US" sz="2800" b="1">
              <a:solidFill>
                <a:srgbClr val="009900"/>
              </a:solidFill>
            </a:endParaRPr>
          </a:p>
          <a:p>
            <a:endParaRPr lang="zh-CN" altLang="en-US" sz="2800" b="1">
              <a:solidFill>
                <a:srgbClr val="009900"/>
              </a:solidFill>
            </a:endParaRPr>
          </a:p>
          <a:p>
            <a:endParaRPr lang="zh-CN" altLang="en-US" sz="2800" b="1" dirty="0">
              <a:solidFill>
                <a:srgbClr val="009900"/>
              </a:solidFill>
            </a:endParaRPr>
          </a:p>
        </p:txBody>
      </p:sp>
      <p:sp>
        <p:nvSpPr>
          <p:cNvPr id="89092" name="文本框 89091"/>
          <p:cNvSpPr txBox="1"/>
          <p:nvPr/>
        </p:nvSpPr>
        <p:spPr>
          <a:xfrm>
            <a:off x="1295400" y="2133600"/>
            <a:ext cx="4121150" cy="1371600"/>
          </a:xfrm>
          <a:prstGeom prst="rect">
            <a:avLst/>
          </a:prstGeom>
          <a:noFill/>
          <a:ln w="9525">
            <a:noFill/>
          </a:ln>
        </p:spPr>
        <p:txBody>
          <a:bodyPr lIns="0" tIns="36000" rIns="0" bIns="36000">
            <a:spAutoFit/>
          </a:bodyPr>
          <a:p>
            <a:pPr marL="355600" indent="-355600" algn="l" eaLnBrk="0" hangingPunct="0">
              <a:lnSpc>
                <a:spcPct val="85000"/>
              </a:lnSpc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Arial Unicode MS" pitchFamily="34" charset="-122"/>
              </a:rPr>
              <a:t>火灾</a:t>
            </a:r>
            <a:endParaRPr lang="zh-CN" altLang="en-US" sz="2400" dirty="0">
              <a:solidFill>
                <a:srgbClr val="000000"/>
              </a:solidFill>
              <a:latin typeface="宋体" panose="02010600030101010101" pitchFamily="2" charset="-122"/>
              <a:ea typeface="Arial Unicode MS" pitchFamily="34" charset="-122"/>
            </a:endParaRPr>
          </a:p>
          <a:p>
            <a:pPr marL="355600" indent="-355600" algn="l" eaLnBrk="0" hangingPunct="0">
              <a:lnSpc>
                <a:spcPct val="85000"/>
              </a:lnSpc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Arial Unicode MS" pitchFamily="34" charset="-122"/>
              </a:rPr>
              <a:t>地震</a:t>
            </a:r>
            <a:endParaRPr lang="zh-CN" altLang="en-US" sz="2400" dirty="0">
              <a:solidFill>
                <a:srgbClr val="000000"/>
              </a:solidFill>
              <a:latin typeface="宋体" panose="02010600030101010101" pitchFamily="2" charset="-122"/>
              <a:ea typeface="Arial Unicode MS" pitchFamily="34" charset="-122"/>
            </a:endParaRPr>
          </a:p>
          <a:p>
            <a:pPr marL="355600" indent="-355600" algn="l" eaLnBrk="0" hangingPunct="0">
              <a:lnSpc>
                <a:spcPct val="85000"/>
              </a:lnSpc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Arial Unicode MS" pitchFamily="34" charset="-122"/>
              </a:rPr>
              <a:t>其他</a:t>
            </a:r>
            <a:endParaRPr lang="zh-CN" altLang="en-US" sz="2400" dirty="0">
              <a:solidFill>
                <a:srgbClr val="000000"/>
              </a:solidFill>
              <a:latin typeface="宋体" panose="02010600030101010101" pitchFamily="2" charset="-122"/>
              <a:ea typeface="Arial Unicode MS" pitchFamily="34" charset="-122"/>
            </a:endParaRPr>
          </a:p>
        </p:txBody>
      </p:sp>
      <p:sp>
        <p:nvSpPr>
          <p:cNvPr id="89093" name="矩形 89092"/>
          <p:cNvSpPr/>
          <p:nvPr/>
        </p:nvSpPr>
        <p:spPr>
          <a:xfrm>
            <a:off x="1019175" y="3725863"/>
            <a:ext cx="7905750" cy="1544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 dirty="0">
                <a:solidFill>
                  <a:srgbClr val="009900"/>
                </a:solidFill>
              </a:rPr>
              <a:t>如何安全逃离危险区域</a:t>
            </a:r>
            <a:endParaRPr lang="zh-CN" altLang="en-US" sz="2800" b="1">
              <a:solidFill>
                <a:srgbClr val="009900"/>
              </a:solidFill>
            </a:endParaRPr>
          </a:p>
          <a:p>
            <a:pPr lvl="0"/>
            <a:endParaRPr lang="zh-CN" altLang="en-US" sz="2800" b="1">
              <a:solidFill>
                <a:srgbClr val="009900"/>
              </a:solidFill>
            </a:endParaRPr>
          </a:p>
          <a:p>
            <a:pPr lvl="0"/>
            <a:endParaRPr lang="zh-CN" altLang="en-US" sz="2800" b="1" dirty="0">
              <a:solidFill>
                <a:srgbClr val="009900"/>
              </a:solidFill>
            </a:endParaRPr>
          </a:p>
        </p:txBody>
      </p:sp>
      <p:sp>
        <p:nvSpPr>
          <p:cNvPr id="89094" name="文本框 89093"/>
          <p:cNvSpPr txBox="1"/>
          <p:nvPr/>
        </p:nvSpPr>
        <p:spPr>
          <a:xfrm>
            <a:off x="1295400" y="4648200"/>
            <a:ext cx="6045200" cy="1865313"/>
          </a:xfrm>
          <a:prstGeom prst="rect">
            <a:avLst/>
          </a:prstGeom>
          <a:noFill/>
          <a:ln w="9525">
            <a:noFill/>
          </a:ln>
        </p:spPr>
        <p:txBody>
          <a:bodyPr lIns="0" tIns="36000" rIns="0" bIns="36000">
            <a:spAutoFit/>
          </a:bodyPr>
          <a:p>
            <a:pPr marL="273050" indent="-273050" algn="l" eaLnBrk="0" hangingPunct="0">
              <a:lnSpc>
                <a:spcPct val="85000"/>
              </a:lnSpc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Arial Unicode MS" pitchFamily="34" charset="-122"/>
              </a:rPr>
              <a:t>保持镇静</a:t>
            </a:r>
            <a:endParaRPr lang="zh-CN" altLang="en-US" sz="2400" dirty="0">
              <a:solidFill>
                <a:srgbClr val="000000"/>
              </a:solidFill>
              <a:latin typeface="宋体" panose="02010600030101010101" pitchFamily="2" charset="-122"/>
              <a:ea typeface="Arial Unicode MS" pitchFamily="34" charset="-122"/>
            </a:endParaRPr>
          </a:p>
          <a:p>
            <a:pPr marL="273050" indent="-273050" algn="l" eaLnBrk="0" hangingPunct="0">
              <a:lnSpc>
                <a:spcPct val="85000"/>
              </a:lnSpc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Arial Unicode MS" pitchFamily="34" charset="-122"/>
              </a:rPr>
              <a:t>有序地从安全通道疏散到紧急集合点</a:t>
            </a:r>
            <a:endParaRPr lang="zh-CN" altLang="en-US" sz="2400" dirty="0">
              <a:solidFill>
                <a:srgbClr val="000000"/>
              </a:solidFill>
              <a:latin typeface="宋体" panose="02010600030101010101" pitchFamily="2" charset="-122"/>
              <a:ea typeface="Arial Unicode MS" pitchFamily="34" charset="-122"/>
            </a:endParaRPr>
          </a:p>
          <a:p>
            <a:pPr marL="273050" indent="-273050" algn="l" eaLnBrk="0" hangingPunct="0">
              <a:lnSpc>
                <a:spcPct val="85000"/>
              </a:lnSpc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n"/>
            </a:pPr>
            <a:endParaRPr lang="zh-CN" altLang="en-US" sz="2400" dirty="0">
              <a:solidFill>
                <a:srgbClr val="000000"/>
              </a:solidFill>
              <a:latin typeface="宋体" panose="02010600030101010101" pitchFamily="2" charset="-122"/>
              <a:ea typeface="Arial Unicode MS" pitchFamily="34" charset="-122"/>
            </a:endParaRPr>
          </a:p>
          <a:p>
            <a:pPr marL="273050" indent="-273050" algn="l" eaLnBrk="0" hangingPunct="0">
              <a:lnSpc>
                <a:spcPct val="85000"/>
              </a:lnSpc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n"/>
            </a:pPr>
            <a:endParaRPr lang="zh-CN" altLang="en-US" sz="2400" dirty="0">
              <a:solidFill>
                <a:srgbClr val="000000"/>
              </a:solidFill>
              <a:latin typeface="宋体" panose="02010600030101010101" pitchFamily="2" charset="-122"/>
              <a:ea typeface="Arial Unicode MS" pitchFamily="34" charset="-122"/>
            </a:endParaRPr>
          </a:p>
        </p:txBody>
      </p:sp>
      <p:grpSp>
        <p:nvGrpSpPr>
          <p:cNvPr id="89095" name="组合 89094"/>
          <p:cNvGrpSpPr/>
          <p:nvPr/>
        </p:nvGrpSpPr>
        <p:grpSpPr>
          <a:xfrm>
            <a:off x="6781800" y="1219200"/>
            <a:ext cx="1928813" cy="2519363"/>
            <a:chOff x="1852" y="788"/>
            <a:chExt cx="684" cy="780"/>
          </a:xfrm>
        </p:grpSpPr>
        <p:pic>
          <p:nvPicPr>
            <p:cNvPr id="89096" name="图片 8909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52" y="788"/>
              <a:ext cx="684" cy="6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9097" name="椭圆 89096"/>
            <p:cNvSpPr/>
            <p:nvPr/>
          </p:nvSpPr>
          <p:spPr>
            <a:xfrm>
              <a:off x="1992" y="1328"/>
              <a:ext cx="360" cy="24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pic>
        <p:nvPicPr>
          <p:cNvPr id="89098" name="图片 89097" descr="图片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4495800"/>
            <a:ext cx="2209800" cy="1657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/>
      <p:bldP spid="89093" grpId="0"/>
      <p:bldP spid="8909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6" name="Title 11"/>
          <p:cNvSpPr/>
          <p:nvPr/>
        </p:nvSpPr>
        <p:spPr>
          <a:xfrm>
            <a:off x="1524000" y="0"/>
            <a:ext cx="6175375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/>
            <a:r>
              <a:rPr lang="zh-CN" altLang="en-US" sz="3600" dirty="0">
                <a:solidFill>
                  <a:schemeClr val="tx1"/>
                </a:solidFill>
              </a:rPr>
              <a:t>干预的目的</a:t>
            </a:r>
            <a:endParaRPr lang="en-PH" altLang="zh-CN" sz="3600">
              <a:solidFill>
                <a:schemeClr val="tx1"/>
              </a:solidFill>
            </a:endParaRPr>
          </a:p>
        </p:txBody>
      </p:sp>
      <p:sp>
        <p:nvSpPr>
          <p:cNvPr id="777218" name="Rectangle 2"/>
          <p:cNvSpPr>
            <a:spLocks noChangeArrowheads="1"/>
          </p:cNvSpPr>
          <p:nvPr/>
        </p:nvSpPr>
        <p:spPr bwMode="auto">
          <a:xfrm>
            <a:off x="2971800" y="1447800"/>
            <a:ext cx="4859338" cy="4876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488" tIns="44450" rIns="90488" bIns="44450"/>
          <a:p>
            <a:pPr marL="462280" indent="-462280" algn="l">
              <a:spcBef>
                <a:spcPct val="25000"/>
              </a:spcBef>
              <a:buClr>
                <a:srgbClr val="3333FF"/>
              </a:buClr>
              <a:buSzPct val="85000"/>
              <a:buFont typeface="Wingdings" panose="05000000000000000000" pitchFamily="2" charset="2"/>
              <a:buChar char="§"/>
            </a:pPr>
            <a:r>
              <a:rPr lang="zh-CN" altLang="en-US" sz="2000" dirty="0">
                <a:solidFill>
                  <a:srgbClr val="00B46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正面强化</a:t>
            </a:r>
            <a:r>
              <a:rPr lang="zh-CN" altLang="en-US" sz="2000">
                <a:solidFill>
                  <a:srgbClr val="00B46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>
                <a:solidFill>
                  <a:srgbClr val="00B46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(R+)</a:t>
            </a:r>
            <a:br>
              <a:rPr lang="en-US" altLang="zh-CN" sz="2000">
                <a:solidFill>
                  <a:srgbClr val="00B46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(“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这么做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你就会得到奖励</a:t>
            </a:r>
            <a:r>
              <a:rPr lang="zh-CN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b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做了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得到了你想要的结果</a:t>
            </a:r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2280" indent="-462280" algn="l">
              <a:spcBef>
                <a:spcPct val="25000"/>
              </a:spcBef>
              <a:buClr>
                <a:srgbClr val="3333FF"/>
              </a:buClr>
              <a:buSzPct val="85000"/>
              <a:buFont typeface="Wingdings" panose="05000000000000000000" pitchFamily="2" charset="2"/>
              <a:buChar char="§"/>
            </a:pPr>
            <a:r>
              <a:rPr lang="zh-CN" altLang="en-US" sz="20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负面强化</a:t>
            </a:r>
            <a:r>
              <a:rPr lang="zh-CN" altLang="en-US" sz="20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(R-)</a:t>
            </a:r>
            <a:br>
              <a:rPr lang="en-US" altLang="zh-CN" sz="20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(“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这么做，否则你就会被惩罚</a:t>
            </a:r>
            <a:r>
              <a:rPr lang="zh-CN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                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做了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避开了你不想要的结果</a:t>
            </a:r>
            <a:b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2280" indent="-462280" algn="l">
              <a:spcBef>
                <a:spcPct val="25000"/>
              </a:spcBef>
              <a:buClr>
                <a:srgbClr val="3333FF"/>
              </a:buClr>
              <a:buSzPct val="85000"/>
              <a:buFont typeface="Wingdings" panose="05000000000000000000" pitchFamily="2" charset="2"/>
              <a:buChar char="§"/>
            </a:pPr>
            <a:r>
              <a:rPr lang="zh-CN" altLang="en-US" sz="20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惩罚 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(P)</a:t>
            </a:r>
            <a:br>
              <a:rPr lang="en-US" altLang="zh-CN" sz="20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(“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如果你这么做，就会被惩罚</a:t>
            </a:r>
            <a:r>
              <a:rPr lang="zh-CN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如果不做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就会得到你不想要的结果</a:t>
            </a:r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2280" indent="-462280" algn="l">
              <a:spcBef>
                <a:spcPct val="25000"/>
              </a:spcBef>
              <a:buClr>
                <a:srgbClr val="3333FF"/>
              </a:buClr>
              <a:buSzPct val="85000"/>
              <a:buFont typeface="Wingdings" panose="05000000000000000000" pitchFamily="2" charset="2"/>
              <a:buChar char="§"/>
            </a:pPr>
            <a:r>
              <a:rPr lang="zh-CN" altLang="en-US" sz="20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消失 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(E) </a:t>
            </a:r>
            <a:br>
              <a:rPr lang="en-US" altLang="zh-CN" sz="20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(“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不要理睬它，它就会消失</a:t>
            </a:r>
            <a:r>
              <a:rPr lang="zh-CN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如果做了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得不到你想要的结果</a:t>
            </a:r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23558" name="Group 6"/>
          <p:cNvGrpSpPr/>
          <p:nvPr/>
        </p:nvGrpSpPr>
        <p:grpSpPr>
          <a:xfrm>
            <a:off x="1287463" y="2386013"/>
            <a:ext cx="946150" cy="2827337"/>
            <a:chOff x="788" y="1188"/>
            <a:chExt cx="596" cy="1781"/>
          </a:xfrm>
        </p:grpSpPr>
        <p:sp>
          <p:nvSpPr>
            <p:cNvPr id="777223" name="Freeform 7"/>
            <p:cNvSpPr/>
            <p:nvPr/>
          </p:nvSpPr>
          <p:spPr bwMode="auto">
            <a:xfrm>
              <a:off x="788" y="1188"/>
              <a:ext cx="565" cy="686"/>
            </a:xfrm>
            <a:custGeom>
              <a:avLst/>
              <a:gdLst/>
              <a:ahLst/>
              <a:cxnLst>
                <a:cxn ang="0">
                  <a:pos x="35" y="676"/>
                </a:cxn>
                <a:cxn ang="0">
                  <a:pos x="64" y="683"/>
                </a:cxn>
                <a:cxn ang="0">
                  <a:pos x="93" y="683"/>
                </a:cxn>
                <a:cxn ang="0">
                  <a:pos x="128" y="679"/>
                </a:cxn>
                <a:cxn ang="0">
                  <a:pos x="159" y="674"/>
                </a:cxn>
                <a:cxn ang="0">
                  <a:pos x="197" y="658"/>
                </a:cxn>
                <a:cxn ang="0">
                  <a:pos x="247" y="630"/>
                </a:cxn>
                <a:cxn ang="0">
                  <a:pos x="289" y="599"/>
                </a:cxn>
                <a:cxn ang="0">
                  <a:pos x="336" y="562"/>
                </a:cxn>
                <a:cxn ang="0">
                  <a:pos x="373" y="522"/>
                </a:cxn>
                <a:cxn ang="0">
                  <a:pos x="409" y="478"/>
                </a:cxn>
                <a:cxn ang="0">
                  <a:pos x="438" y="429"/>
                </a:cxn>
                <a:cxn ang="0">
                  <a:pos x="464" y="377"/>
                </a:cxn>
                <a:cxn ang="0">
                  <a:pos x="482" y="316"/>
                </a:cxn>
                <a:cxn ang="0">
                  <a:pos x="493" y="263"/>
                </a:cxn>
                <a:cxn ang="0">
                  <a:pos x="564" y="286"/>
                </a:cxn>
                <a:cxn ang="0">
                  <a:pos x="548" y="244"/>
                </a:cxn>
                <a:cxn ang="0">
                  <a:pos x="534" y="198"/>
                </a:cxn>
                <a:cxn ang="0">
                  <a:pos x="525" y="153"/>
                </a:cxn>
                <a:cxn ang="0">
                  <a:pos x="517" y="105"/>
                </a:cxn>
                <a:cxn ang="0">
                  <a:pos x="512" y="43"/>
                </a:cxn>
                <a:cxn ang="0">
                  <a:pos x="509" y="0"/>
                </a:cxn>
                <a:cxn ang="0">
                  <a:pos x="488" y="34"/>
                </a:cxn>
                <a:cxn ang="0">
                  <a:pos x="461" y="66"/>
                </a:cxn>
                <a:cxn ang="0">
                  <a:pos x="445" y="82"/>
                </a:cxn>
                <a:cxn ang="0">
                  <a:pos x="418" y="101"/>
                </a:cxn>
                <a:cxn ang="0">
                  <a:pos x="392" y="109"/>
                </a:cxn>
                <a:cxn ang="0">
                  <a:pos x="356" y="118"/>
                </a:cxn>
                <a:cxn ang="0">
                  <a:pos x="422" y="207"/>
                </a:cxn>
                <a:cxn ang="0">
                  <a:pos x="401" y="276"/>
                </a:cxn>
                <a:cxn ang="0">
                  <a:pos x="377" y="338"/>
                </a:cxn>
                <a:cxn ang="0">
                  <a:pos x="356" y="388"/>
                </a:cxn>
                <a:cxn ang="0">
                  <a:pos x="325" y="442"/>
                </a:cxn>
                <a:cxn ang="0">
                  <a:pos x="293" y="487"/>
                </a:cxn>
                <a:cxn ang="0">
                  <a:pos x="263" y="525"/>
                </a:cxn>
                <a:cxn ang="0">
                  <a:pos x="223" y="562"/>
                </a:cxn>
                <a:cxn ang="0">
                  <a:pos x="184" y="595"/>
                </a:cxn>
                <a:cxn ang="0">
                  <a:pos x="137" y="629"/>
                </a:cxn>
                <a:cxn ang="0">
                  <a:pos x="97" y="649"/>
                </a:cxn>
                <a:cxn ang="0">
                  <a:pos x="68" y="658"/>
                </a:cxn>
                <a:cxn ang="0">
                  <a:pos x="43" y="658"/>
                </a:cxn>
              </a:cxnLst>
              <a:rect l="0" t="0" r="r" b="b"/>
              <a:pathLst>
                <a:path w="565" h="686">
                  <a:moveTo>
                    <a:pt x="0" y="654"/>
                  </a:moveTo>
                  <a:lnTo>
                    <a:pt x="35" y="676"/>
                  </a:lnTo>
                  <a:lnTo>
                    <a:pt x="47" y="679"/>
                  </a:lnTo>
                  <a:lnTo>
                    <a:pt x="64" y="683"/>
                  </a:lnTo>
                  <a:lnTo>
                    <a:pt x="77" y="685"/>
                  </a:lnTo>
                  <a:lnTo>
                    <a:pt x="93" y="683"/>
                  </a:lnTo>
                  <a:lnTo>
                    <a:pt x="109" y="683"/>
                  </a:lnTo>
                  <a:lnTo>
                    <a:pt x="128" y="679"/>
                  </a:lnTo>
                  <a:lnTo>
                    <a:pt x="143" y="676"/>
                  </a:lnTo>
                  <a:lnTo>
                    <a:pt x="159" y="674"/>
                  </a:lnTo>
                  <a:lnTo>
                    <a:pt x="177" y="667"/>
                  </a:lnTo>
                  <a:lnTo>
                    <a:pt x="197" y="658"/>
                  </a:lnTo>
                  <a:lnTo>
                    <a:pt x="219" y="646"/>
                  </a:lnTo>
                  <a:lnTo>
                    <a:pt x="247" y="630"/>
                  </a:lnTo>
                  <a:lnTo>
                    <a:pt x="269" y="615"/>
                  </a:lnTo>
                  <a:lnTo>
                    <a:pt x="289" y="599"/>
                  </a:lnTo>
                  <a:lnTo>
                    <a:pt x="316" y="580"/>
                  </a:lnTo>
                  <a:lnTo>
                    <a:pt x="336" y="562"/>
                  </a:lnTo>
                  <a:lnTo>
                    <a:pt x="354" y="543"/>
                  </a:lnTo>
                  <a:lnTo>
                    <a:pt x="373" y="522"/>
                  </a:lnTo>
                  <a:lnTo>
                    <a:pt x="393" y="500"/>
                  </a:lnTo>
                  <a:lnTo>
                    <a:pt x="409" y="478"/>
                  </a:lnTo>
                  <a:lnTo>
                    <a:pt x="424" y="455"/>
                  </a:lnTo>
                  <a:lnTo>
                    <a:pt x="438" y="429"/>
                  </a:lnTo>
                  <a:lnTo>
                    <a:pt x="452" y="403"/>
                  </a:lnTo>
                  <a:lnTo>
                    <a:pt x="464" y="377"/>
                  </a:lnTo>
                  <a:lnTo>
                    <a:pt x="473" y="343"/>
                  </a:lnTo>
                  <a:lnTo>
                    <a:pt x="482" y="316"/>
                  </a:lnTo>
                  <a:lnTo>
                    <a:pt x="489" y="286"/>
                  </a:lnTo>
                  <a:lnTo>
                    <a:pt x="493" y="263"/>
                  </a:lnTo>
                  <a:lnTo>
                    <a:pt x="500" y="229"/>
                  </a:lnTo>
                  <a:lnTo>
                    <a:pt x="564" y="286"/>
                  </a:lnTo>
                  <a:lnTo>
                    <a:pt x="556" y="263"/>
                  </a:lnTo>
                  <a:lnTo>
                    <a:pt x="548" y="244"/>
                  </a:lnTo>
                  <a:lnTo>
                    <a:pt x="541" y="221"/>
                  </a:lnTo>
                  <a:lnTo>
                    <a:pt x="534" y="198"/>
                  </a:lnTo>
                  <a:lnTo>
                    <a:pt x="529" y="174"/>
                  </a:lnTo>
                  <a:lnTo>
                    <a:pt x="525" y="153"/>
                  </a:lnTo>
                  <a:lnTo>
                    <a:pt x="521" y="130"/>
                  </a:lnTo>
                  <a:lnTo>
                    <a:pt x="517" y="105"/>
                  </a:lnTo>
                  <a:lnTo>
                    <a:pt x="514" y="72"/>
                  </a:lnTo>
                  <a:lnTo>
                    <a:pt x="512" y="43"/>
                  </a:lnTo>
                  <a:lnTo>
                    <a:pt x="510" y="24"/>
                  </a:lnTo>
                  <a:lnTo>
                    <a:pt x="509" y="0"/>
                  </a:lnTo>
                  <a:lnTo>
                    <a:pt x="498" y="18"/>
                  </a:lnTo>
                  <a:lnTo>
                    <a:pt x="488" y="34"/>
                  </a:lnTo>
                  <a:lnTo>
                    <a:pt x="474" y="52"/>
                  </a:lnTo>
                  <a:lnTo>
                    <a:pt x="461" y="66"/>
                  </a:lnTo>
                  <a:lnTo>
                    <a:pt x="453" y="76"/>
                  </a:lnTo>
                  <a:lnTo>
                    <a:pt x="445" y="82"/>
                  </a:lnTo>
                  <a:lnTo>
                    <a:pt x="430" y="92"/>
                  </a:lnTo>
                  <a:lnTo>
                    <a:pt x="418" y="101"/>
                  </a:lnTo>
                  <a:lnTo>
                    <a:pt x="406" y="106"/>
                  </a:lnTo>
                  <a:lnTo>
                    <a:pt x="392" y="109"/>
                  </a:lnTo>
                  <a:lnTo>
                    <a:pt x="378" y="115"/>
                  </a:lnTo>
                  <a:lnTo>
                    <a:pt x="356" y="118"/>
                  </a:lnTo>
                  <a:lnTo>
                    <a:pt x="430" y="175"/>
                  </a:lnTo>
                  <a:lnTo>
                    <a:pt x="422" y="207"/>
                  </a:lnTo>
                  <a:lnTo>
                    <a:pt x="410" y="246"/>
                  </a:lnTo>
                  <a:lnTo>
                    <a:pt x="401" y="276"/>
                  </a:lnTo>
                  <a:lnTo>
                    <a:pt x="388" y="316"/>
                  </a:lnTo>
                  <a:lnTo>
                    <a:pt x="377" y="338"/>
                  </a:lnTo>
                  <a:lnTo>
                    <a:pt x="369" y="360"/>
                  </a:lnTo>
                  <a:lnTo>
                    <a:pt x="356" y="388"/>
                  </a:lnTo>
                  <a:lnTo>
                    <a:pt x="341" y="415"/>
                  </a:lnTo>
                  <a:lnTo>
                    <a:pt x="325" y="442"/>
                  </a:lnTo>
                  <a:lnTo>
                    <a:pt x="310" y="464"/>
                  </a:lnTo>
                  <a:lnTo>
                    <a:pt x="293" y="487"/>
                  </a:lnTo>
                  <a:lnTo>
                    <a:pt x="277" y="509"/>
                  </a:lnTo>
                  <a:lnTo>
                    <a:pt x="263" y="525"/>
                  </a:lnTo>
                  <a:lnTo>
                    <a:pt x="244" y="544"/>
                  </a:lnTo>
                  <a:lnTo>
                    <a:pt x="223" y="562"/>
                  </a:lnTo>
                  <a:lnTo>
                    <a:pt x="204" y="577"/>
                  </a:lnTo>
                  <a:lnTo>
                    <a:pt x="184" y="595"/>
                  </a:lnTo>
                  <a:lnTo>
                    <a:pt x="160" y="612"/>
                  </a:lnTo>
                  <a:lnTo>
                    <a:pt x="137" y="629"/>
                  </a:lnTo>
                  <a:lnTo>
                    <a:pt x="113" y="639"/>
                  </a:lnTo>
                  <a:lnTo>
                    <a:pt x="97" y="649"/>
                  </a:lnTo>
                  <a:lnTo>
                    <a:pt x="81" y="654"/>
                  </a:lnTo>
                  <a:lnTo>
                    <a:pt x="68" y="658"/>
                  </a:lnTo>
                  <a:lnTo>
                    <a:pt x="55" y="660"/>
                  </a:lnTo>
                  <a:lnTo>
                    <a:pt x="43" y="658"/>
                  </a:lnTo>
                  <a:lnTo>
                    <a:pt x="0" y="654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PH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77224" name="Freeform 8"/>
            <p:cNvSpPr/>
            <p:nvPr/>
          </p:nvSpPr>
          <p:spPr bwMode="auto">
            <a:xfrm>
              <a:off x="815" y="2257"/>
              <a:ext cx="569" cy="712"/>
            </a:xfrm>
            <a:custGeom>
              <a:avLst/>
              <a:gdLst/>
              <a:ahLst/>
              <a:cxnLst>
                <a:cxn ang="0">
                  <a:pos x="4" y="18"/>
                </a:cxn>
                <a:cxn ang="0">
                  <a:pos x="49" y="2"/>
                </a:cxn>
                <a:cxn ang="0">
                  <a:pos x="79" y="1"/>
                </a:cxn>
                <a:cxn ang="0">
                  <a:pos x="111" y="3"/>
                </a:cxn>
                <a:cxn ang="0">
                  <a:pos x="144" y="10"/>
                </a:cxn>
                <a:cxn ang="0">
                  <a:pos x="179" y="22"/>
                </a:cxn>
                <a:cxn ang="0">
                  <a:pos x="220" y="41"/>
                </a:cxn>
                <a:cxn ang="0">
                  <a:pos x="272" y="74"/>
                </a:cxn>
                <a:cxn ang="0">
                  <a:pos x="317" y="109"/>
                </a:cxn>
                <a:cxn ang="0">
                  <a:pos x="354" y="146"/>
                </a:cxn>
                <a:cxn ang="0">
                  <a:pos x="393" y="192"/>
                </a:cxn>
                <a:cxn ang="0">
                  <a:pos x="425" y="236"/>
                </a:cxn>
                <a:cxn ang="0">
                  <a:pos x="453" y="290"/>
                </a:cxn>
                <a:cxn ang="0">
                  <a:pos x="474" y="352"/>
                </a:cxn>
                <a:cxn ang="0">
                  <a:pos x="489" y="413"/>
                </a:cxn>
                <a:cxn ang="0">
                  <a:pos x="494" y="450"/>
                </a:cxn>
                <a:cxn ang="0">
                  <a:pos x="564" y="411"/>
                </a:cxn>
                <a:cxn ang="0">
                  <a:pos x="546" y="456"/>
                </a:cxn>
                <a:cxn ang="0">
                  <a:pos x="533" y="504"/>
                </a:cxn>
                <a:cxn ang="0">
                  <a:pos x="524" y="551"/>
                </a:cxn>
                <a:cxn ang="0">
                  <a:pos x="514" y="602"/>
                </a:cxn>
                <a:cxn ang="0">
                  <a:pos x="512" y="674"/>
                </a:cxn>
                <a:cxn ang="0">
                  <a:pos x="496" y="693"/>
                </a:cxn>
                <a:cxn ang="0">
                  <a:pos x="472" y="658"/>
                </a:cxn>
                <a:cxn ang="0">
                  <a:pos x="450" y="635"/>
                </a:cxn>
                <a:cxn ang="0">
                  <a:pos x="429" y="617"/>
                </a:cxn>
                <a:cxn ang="0">
                  <a:pos x="405" y="605"/>
                </a:cxn>
                <a:cxn ang="0">
                  <a:pos x="376" y="596"/>
                </a:cxn>
                <a:cxn ang="0">
                  <a:pos x="358" y="556"/>
                </a:cxn>
                <a:cxn ang="0">
                  <a:pos x="420" y="497"/>
                </a:cxn>
                <a:cxn ang="0">
                  <a:pos x="398" y="425"/>
                </a:cxn>
                <a:cxn ang="0">
                  <a:pos x="376" y="360"/>
                </a:cxn>
                <a:cxn ang="0">
                  <a:pos x="354" y="308"/>
                </a:cxn>
                <a:cxn ang="0">
                  <a:pos x="325" y="252"/>
                </a:cxn>
                <a:cxn ang="0">
                  <a:pos x="293" y="207"/>
                </a:cxn>
                <a:cxn ang="0">
                  <a:pos x="263" y="167"/>
                </a:cxn>
                <a:cxn ang="0">
                  <a:pos x="223" y="130"/>
                </a:cxn>
                <a:cxn ang="0">
                  <a:pos x="184" y="98"/>
                </a:cxn>
                <a:cxn ang="0">
                  <a:pos x="137" y="62"/>
                </a:cxn>
                <a:cxn ang="0">
                  <a:pos x="99" y="41"/>
                </a:cxn>
                <a:cxn ang="0">
                  <a:pos x="69" y="33"/>
                </a:cxn>
                <a:cxn ang="0">
                  <a:pos x="43" y="32"/>
                </a:cxn>
              </a:cxnLst>
              <a:rect l="0" t="0" r="r" b="b"/>
              <a:pathLst>
                <a:path w="569" h="712">
                  <a:moveTo>
                    <a:pt x="0" y="38"/>
                  </a:moveTo>
                  <a:lnTo>
                    <a:pt x="4" y="18"/>
                  </a:lnTo>
                  <a:lnTo>
                    <a:pt x="32" y="8"/>
                  </a:lnTo>
                  <a:lnTo>
                    <a:pt x="49" y="2"/>
                  </a:lnTo>
                  <a:lnTo>
                    <a:pt x="65" y="0"/>
                  </a:lnTo>
                  <a:lnTo>
                    <a:pt x="79" y="1"/>
                  </a:lnTo>
                  <a:lnTo>
                    <a:pt x="96" y="1"/>
                  </a:lnTo>
                  <a:lnTo>
                    <a:pt x="111" y="3"/>
                  </a:lnTo>
                  <a:lnTo>
                    <a:pt x="129" y="6"/>
                  </a:lnTo>
                  <a:lnTo>
                    <a:pt x="144" y="10"/>
                  </a:lnTo>
                  <a:lnTo>
                    <a:pt x="159" y="13"/>
                  </a:lnTo>
                  <a:lnTo>
                    <a:pt x="179" y="22"/>
                  </a:lnTo>
                  <a:lnTo>
                    <a:pt x="197" y="30"/>
                  </a:lnTo>
                  <a:lnTo>
                    <a:pt x="220" y="41"/>
                  </a:lnTo>
                  <a:lnTo>
                    <a:pt x="248" y="56"/>
                  </a:lnTo>
                  <a:lnTo>
                    <a:pt x="272" y="74"/>
                  </a:lnTo>
                  <a:lnTo>
                    <a:pt x="290" y="88"/>
                  </a:lnTo>
                  <a:lnTo>
                    <a:pt x="317" y="109"/>
                  </a:lnTo>
                  <a:lnTo>
                    <a:pt x="336" y="125"/>
                  </a:lnTo>
                  <a:lnTo>
                    <a:pt x="354" y="146"/>
                  </a:lnTo>
                  <a:lnTo>
                    <a:pt x="376" y="167"/>
                  </a:lnTo>
                  <a:lnTo>
                    <a:pt x="393" y="192"/>
                  </a:lnTo>
                  <a:lnTo>
                    <a:pt x="410" y="212"/>
                  </a:lnTo>
                  <a:lnTo>
                    <a:pt x="425" y="236"/>
                  </a:lnTo>
                  <a:lnTo>
                    <a:pt x="438" y="264"/>
                  </a:lnTo>
                  <a:lnTo>
                    <a:pt x="453" y="290"/>
                  </a:lnTo>
                  <a:lnTo>
                    <a:pt x="464" y="317"/>
                  </a:lnTo>
                  <a:lnTo>
                    <a:pt x="474" y="352"/>
                  </a:lnTo>
                  <a:lnTo>
                    <a:pt x="482" y="381"/>
                  </a:lnTo>
                  <a:lnTo>
                    <a:pt x="489" y="413"/>
                  </a:lnTo>
                  <a:lnTo>
                    <a:pt x="493" y="437"/>
                  </a:lnTo>
                  <a:lnTo>
                    <a:pt x="494" y="450"/>
                  </a:lnTo>
                  <a:lnTo>
                    <a:pt x="568" y="386"/>
                  </a:lnTo>
                  <a:lnTo>
                    <a:pt x="564" y="411"/>
                  </a:lnTo>
                  <a:lnTo>
                    <a:pt x="554" y="434"/>
                  </a:lnTo>
                  <a:lnTo>
                    <a:pt x="546" y="456"/>
                  </a:lnTo>
                  <a:lnTo>
                    <a:pt x="540" y="479"/>
                  </a:lnTo>
                  <a:lnTo>
                    <a:pt x="533" y="504"/>
                  </a:lnTo>
                  <a:lnTo>
                    <a:pt x="528" y="529"/>
                  </a:lnTo>
                  <a:lnTo>
                    <a:pt x="524" y="551"/>
                  </a:lnTo>
                  <a:lnTo>
                    <a:pt x="518" y="578"/>
                  </a:lnTo>
                  <a:lnTo>
                    <a:pt x="514" y="602"/>
                  </a:lnTo>
                  <a:lnTo>
                    <a:pt x="512" y="635"/>
                  </a:lnTo>
                  <a:lnTo>
                    <a:pt x="512" y="674"/>
                  </a:lnTo>
                  <a:lnTo>
                    <a:pt x="506" y="711"/>
                  </a:lnTo>
                  <a:lnTo>
                    <a:pt x="496" y="693"/>
                  </a:lnTo>
                  <a:lnTo>
                    <a:pt x="485" y="677"/>
                  </a:lnTo>
                  <a:lnTo>
                    <a:pt x="472" y="658"/>
                  </a:lnTo>
                  <a:lnTo>
                    <a:pt x="460" y="644"/>
                  </a:lnTo>
                  <a:lnTo>
                    <a:pt x="450" y="635"/>
                  </a:lnTo>
                  <a:lnTo>
                    <a:pt x="442" y="627"/>
                  </a:lnTo>
                  <a:lnTo>
                    <a:pt x="429" y="617"/>
                  </a:lnTo>
                  <a:lnTo>
                    <a:pt x="417" y="609"/>
                  </a:lnTo>
                  <a:lnTo>
                    <a:pt x="405" y="605"/>
                  </a:lnTo>
                  <a:lnTo>
                    <a:pt x="390" y="599"/>
                  </a:lnTo>
                  <a:lnTo>
                    <a:pt x="376" y="596"/>
                  </a:lnTo>
                  <a:lnTo>
                    <a:pt x="353" y="593"/>
                  </a:lnTo>
                  <a:lnTo>
                    <a:pt x="358" y="556"/>
                  </a:lnTo>
                  <a:lnTo>
                    <a:pt x="422" y="509"/>
                  </a:lnTo>
                  <a:lnTo>
                    <a:pt x="420" y="497"/>
                  </a:lnTo>
                  <a:lnTo>
                    <a:pt x="409" y="457"/>
                  </a:lnTo>
                  <a:lnTo>
                    <a:pt x="398" y="425"/>
                  </a:lnTo>
                  <a:lnTo>
                    <a:pt x="386" y="384"/>
                  </a:lnTo>
                  <a:lnTo>
                    <a:pt x="376" y="360"/>
                  </a:lnTo>
                  <a:lnTo>
                    <a:pt x="369" y="338"/>
                  </a:lnTo>
                  <a:lnTo>
                    <a:pt x="354" y="308"/>
                  </a:lnTo>
                  <a:lnTo>
                    <a:pt x="341" y="280"/>
                  </a:lnTo>
                  <a:lnTo>
                    <a:pt x="325" y="252"/>
                  </a:lnTo>
                  <a:lnTo>
                    <a:pt x="310" y="230"/>
                  </a:lnTo>
                  <a:lnTo>
                    <a:pt x="293" y="207"/>
                  </a:lnTo>
                  <a:lnTo>
                    <a:pt x="277" y="182"/>
                  </a:lnTo>
                  <a:lnTo>
                    <a:pt x="263" y="167"/>
                  </a:lnTo>
                  <a:lnTo>
                    <a:pt x="244" y="147"/>
                  </a:lnTo>
                  <a:lnTo>
                    <a:pt x="223" y="130"/>
                  </a:lnTo>
                  <a:lnTo>
                    <a:pt x="205" y="114"/>
                  </a:lnTo>
                  <a:lnTo>
                    <a:pt x="184" y="98"/>
                  </a:lnTo>
                  <a:lnTo>
                    <a:pt x="160" y="79"/>
                  </a:lnTo>
                  <a:lnTo>
                    <a:pt x="137" y="62"/>
                  </a:lnTo>
                  <a:lnTo>
                    <a:pt x="115" y="50"/>
                  </a:lnTo>
                  <a:lnTo>
                    <a:pt x="99" y="41"/>
                  </a:lnTo>
                  <a:lnTo>
                    <a:pt x="81" y="35"/>
                  </a:lnTo>
                  <a:lnTo>
                    <a:pt x="69" y="33"/>
                  </a:lnTo>
                  <a:lnTo>
                    <a:pt x="56" y="32"/>
                  </a:lnTo>
                  <a:lnTo>
                    <a:pt x="43" y="32"/>
                  </a:lnTo>
                  <a:lnTo>
                    <a:pt x="0" y="38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PH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777226" name="Rectangle 10"/>
          <p:cNvSpPr>
            <a:spLocks noChangeArrowheads="1"/>
          </p:cNvSpPr>
          <p:nvPr/>
        </p:nvSpPr>
        <p:spPr bwMode="auto">
          <a:xfrm>
            <a:off x="1144588" y="3503613"/>
            <a:ext cx="2451100" cy="5159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488" tIns="44450" rIns="90488" bIns="44450">
            <a:spAutoFit/>
          </a:bodyPr>
          <a:p>
            <a:pPr algn="l" eaLnBrk="0" hangingPunct="0">
              <a:spcBef>
                <a:spcPct val="50000"/>
              </a:spcBef>
            </a:pPr>
            <a:r>
              <a:rPr lang="zh-CN" altLang="en-US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行为</a:t>
            </a:r>
            <a:endParaRPr lang="zh-CN" altLang="en-US" sz="2800" dirty="0">
              <a:solidFill>
                <a:srgbClr val="0033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23562" name="Straight Connector 14"/>
          <p:cNvCxnSpPr/>
          <p:nvPr/>
        </p:nvCxnSpPr>
        <p:spPr>
          <a:xfrm rot="-10800000" flipH="1">
            <a:off x="2863850" y="3810000"/>
            <a:ext cx="4860925" cy="0"/>
          </a:xfrm>
          <a:prstGeom prst="line">
            <a:avLst/>
          </a:prstGeom>
          <a:ln w="85725" cap="flat" cmpd="dbl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</p:spTree>
  </p:cSld>
  <p:clrMapOvr>
    <a:masterClrMapping/>
  </p:clrMapOvr>
  <p:transition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4580" name="组合 24579"/>
          <p:cNvGrpSpPr/>
          <p:nvPr/>
        </p:nvGrpSpPr>
        <p:grpSpPr>
          <a:xfrm>
            <a:off x="306388" y="990600"/>
            <a:ext cx="8837612" cy="5410200"/>
            <a:chOff x="1615" y="445"/>
            <a:chExt cx="4155" cy="2841"/>
          </a:xfrm>
        </p:grpSpPr>
        <p:sp>
          <p:nvSpPr>
            <p:cNvPr id="33" name="Freeform 4"/>
            <p:cNvSpPr/>
            <p:nvPr/>
          </p:nvSpPr>
          <p:spPr bwMode="auto">
            <a:xfrm>
              <a:off x="1745" y="1008"/>
              <a:ext cx="3709" cy="1429"/>
            </a:xfrm>
            <a:custGeom>
              <a:avLst/>
              <a:gdLst/>
              <a:ahLst/>
              <a:cxnLst>
                <a:cxn ang="0">
                  <a:pos x="1" y="1887"/>
                </a:cxn>
                <a:cxn ang="0">
                  <a:pos x="0" y="0"/>
                </a:cxn>
                <a:cxn ang="0">
                  <a:pos x="1222" y="773"/>
                </a:cxn>
                <a:cxn ang="0">
                  <a:pos x="2585" y="1307"/>
                </a:cxn>
                <a:cxn ang="0">
                  <a:pos x="3990" y="1644"/>
                </a:cxn>
                <a:cxn ang="0">
                  <a:pos x="5425" y="1887"/>
                </a:cxn>
                <a:cxn ang="0">
                  <a:pos x="5425" y="1887"/>
                </a:cxn>
                <a:cxn ang="0">
                  <a:pos x="4073" y="1887"/>
                </a:cxn>
                <a:cxn ang="0">
                  <a:pos x="2713" y="1887"/>
                </a:cxn>
                <a:cxn ang="0">
                  <a:pos x="1361" y="1887"/>
                </a:cxn>
                <a:cxn ang="0">
                  <a:pos x="1" y="1887"/>
                </a:cxn>
              </a:cxnLst>
              <a:rect l="0" t="0" r="r" b="b"/>
              <a:pathLst>
                <a:path w="5425" h="1887">
                  <a:moveTo>
                    <a:pt x="1" y="1887"/>
                  </a:moveTo>
                  <a:lnTo>
                    <a:pt x="0" y="0"/>
                  </a:lnTo>
                  <a:lnTo>
                    <a:pt x="1222" y="773"/>
                  </a:lnTo>
                  <a:lnTo>
                    <a:pt x="2585" y="1307"/>
                  </a:lnTo>
                  <a:lnTo>
                    <a:pt x="3990" y="1644"/>
                  </a:lnTo>
                  <a:lnTo>
                    <a:pt x="5425" y="1887"/>
                  </a:lnTo>
                  <a:lnTo>
                    <a:pt x="5425" y="1887"/>
                  </a:lnTo>
                  <a:lnTo>
                    <a:pt x="4073" y="1887"/>
                  </a:lnTo>
                  <a:lnTo>
                    <a:pt x="2713" y="1887"/>
                  </a:lnTo>
                  <a:lnTo>
                    <a:pt x="1361" y="1887"/>
                  </a:lnTo>
                  <a:lnTo>
                    <a:pt x="1" y="1887"/>
                  </a:lnTo>
                  <a:close/>
                </a:path>
              </a:pathLst>
            </a:custGeom>
            <a:solidFill>
              <a:srgbClr val="344374"/>
            </a:solidFill>
            <a:ln w="9525">
              <a:noFill/>
              <a:rou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AC6B4"/>
              </a:extrusionClr>
            </a:sp3d>
          </p:spPr>
          <p:txBody>
            <a:bodyPr>
              <a:flatTx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PH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4" name="Text Box 5"/>
            <p:cNvSpPr txBox="1">
              <a:spLocks noChangeArrowheads="1"/>
            </p:cNvSpPr>
            <p:nvPr/>
          </p:nvSpPr>
          <p:spPr bwMode="auto">
            <a:xfrm>
              <a:off x="2612" y="2441"/>
              <a:ext cx="944" cy="5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  <a:effectLst/>
          </p:spPr>
          <p:txBody>
            <a:bodyPr lIns="90004" tIns="45002" rIns="90004" bIns="45002">
              <a:spAutoFit/>
            </a:bodyPr>
            <a:p>
              <a:pPr marL="122555" indent="-122555" algn="l" defTabSz="900430">
                <a:buClr>
                  <a:srgbClr val="344374"/>
                </a:buClr>
                <a:buChar char="•"/>
              </a:pPr>
              <a:r>
                <a:rPr lang="zh-CN" altLang="en-US" sz="10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管理层承诺</a:t>
              </a:r>
              <a:endParaRPr lang="zh-CN" altLang="en-US" sz="1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2555" indent="-122555" algn="l" defTabSz="900430">
                <a:buClr>
                  <a:srgbClr val="344374"/>
                </a:buClr>
                <a:buChar char="•"/>
              </a:pPr>
              <a:r>
                <a:rPr lang="zh-CN" altLang="en-US" sz="10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雇佣条件</a:t>
              </a:r>
              <a:endParaRPr lang="zh-CN" altLang="en-US" sz="1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2555" indent="-122555" algn="l" defTabSz="900430">
                <a:buClr>
                  <a:srgbClr val="344374"/>
                </a:buClr>
                <a:buChar char="•"/>
              </a:pPr>
              <a:r>
                <a:rPr lang="zh-CN" altLang="en-US" sz="10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害怕</a:t>
              </a:r>
              <a:r>
                <a:rPr lang="en-US" altLang="zh-CN" sz="1000" b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zh-CN" altLang="en-US" sz="10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纪律</a:t>
              </a:r>
              <a:endParaRPr lang="zh-CN" altLang="en-US" sz="1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2555" indent="-122555" algn="l" defTabSz="900430">
                <a:buClr>
                  <a:srgbClr val="344374"/>
                </a:buClr>
                <a:buChar char="•"/>
              </a:pPr>
              <a:r>
                <a:rPr lang="zh-CN" altLang="en-US" sz="10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规定</a:t>
              </a:r>
              <a:r>
                <a:rPr lang="en-US" altLang="zh-CN" sz="1000" b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zh-CN" altLang="en-US" sz="10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程序</a:t>
              </a:r>
              <a:endParaRPr lang="zh-CN" altLang="en-US" sz="1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2555" indent="-122555" algn="l" defTabSz="900430">
                <a:buClr>
                  <a:srgbClr val="344374"/>
                </a:buClr>
                <a:buChar char="•"/>
              </a:pPr>
              <a:r>
                <a:rPr lang="zh-CN" altLang="en-US" sz="10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主管人员控制、强调、目标</a:t>
              </a:r>
              <a:endParaRPr lang="en-US" altLang="zh-CN" sz="1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2555" indent="-122555" algn="l" defTabSz="900430">
                <a:buClr>
                  <a:srgbClr val="344374"/>
                </a:buClr>
                <a:buChar char="•"/>
              </a:pPr>
              <a:r>
                <a:rPr lang="zh-CN" altLang="en-US" sz="10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珍惜每个人</a:t>
              </a:r>
              <a:endParaRPr lang="en-US" altLang="zh-CN" sz="1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2555" indent="-122555" algn="l" defTabSz="900430">
                <a:lnSpc>
                  <a:spcPct val="75000"/>
                </a:lnSpc>
                <a:buClr>
                  <a:srgbClr val="344374"/>
                </a:buClr>
                <a:buChar char="•"/>
              </a:pPr>
              <a:r>
                <a:rPr lang="zh-CN" altLang="en-US" sz="10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培训</a:t>
              </a:r>
              <a:endParaRPr lang="zh-CN" altLang="en-US" sz="10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" name="Text Box 6"/>
            <p:cNvSpPr txBox="1">
              <a:spLocks noChangeArrowheads="1"/>
            </p:cNvSpPr>
            <p:nvPr/>
          </p:nvSpPr>
          <p:spPr bwMode="auto">
            <a:xfrm>
              <a:off x="3532" y="2461"/>
              <a:ext cx="935" cy="4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  <a:effectLst/>
          </p:spPr>
          <p:txBody>
            <a:bodyPr lIns="90004" tIns="45002" rIns="90004" bIns="45002">
              <a:spAutoFit/>
            </a:bodyPr>
            <a:p>
              <a:pPr marL="113030" indent="-113030" algn="l" defTabSz="900430">
                <a:lnSpc>
                  <a:spcPct val="90000"/>
                </a:lnSpc>
                <a:buClr>
                  <a:srgbClr val="344374"/>
                </a:buClr>
                <a:buChar char="•"/>
              </a:pPr>
              <a:r>
                <a:rPr lang="zh-CN" altLang="en-US" sz="10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个人知识、承诺，标准</a:t>
              </a:r>
              <a:endParaRPr lang="en-US" altLang="zh-CN" sz="1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3030" indent="-113030" algn="l" defTabSz="900430">
                <a:lnSpc>
                  <a:spcPct val="90000"/>
                </a:lnSpc>
                <a:buClr>
                  <a:srgbClr val="344374"/>
                </a:buClr>
                <a:buChar char="•"/>
              </a:pPr>
              <a:r>
                <a:rPr lang="zh-CN" altLang="en-US" sz="10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内化</a:t>
              </a:r>
              <a:endParaRPr lang="zh-CN" altLang="en-US" sz="1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3030" indent="-113030" algn="l" defTabSz="900430">
                <a:lnSpc>
                  <a:spcPct val="90000"/>
                </a:lnSpc>
                <a:buClr>
                  <a:srgbClr val="344374"/>
                </a:buClr>
                <a:buChar char="•"/>
              </a:pPr>
              <a:r>
                <a:rPr lang="zh-CN" altLang="en-US" sz="10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个人价值观</a:t>
              </a:r>
              <a:endParaRPr lang="zh-CN" altLang="en-US" sz="1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3030" indent="-113030" algn="l" defTabSz="900430">
                <a:lnSpc>
                  <a:spcPct val="90000"/>
                </a:lnSpc>
                <a:buClr>
                  <a:srgbClr val="344374"/>
                </a:buClr>
                <a:buChar char="•"/>
              </a:pPr>
              <a:r>
                <a:rPr lang="zh-CN" altLang="en-US" sz="10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关注自我</a:t>
              </a:r>
              <a:endParaRPr lang="zh-CN" altLang="en-US" sz="1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3030" indent="-113030" algn="l" defTabSz="900430">
                <a:lnSpc>
                  <a:spcPct val="90000"/>
                </a:lnSpc>
                <a:buClr>
                  <a:srgbClr val="344374"/>
                </a:buClr>
                <a:buChar char="•"/>
              </a:pPr>
              <a:r>
                <a:rPr lang="zh-CN" altLang="en-US" sz="10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实践、习惯</a:t>
              </a:r>
              <a:endParaRPr lang="en-US" altLang="zh-CN" sz="1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3030" indent="-113030" algn="l" defTabSz="900430">
                <a:lnSpc>
                  <a:spcPct val="90000"/>
                </a:lnSpc>
                <a:buClr>
                  <a:srgbClr val="344374"/>
                </a:buClr>
                <a:buChar char="•"/>
              </a:pPr>
              <a:r>
                <a:rPr lang="zh-CN" altLang="en-US" sz="10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个人认可</a:t>
              </a:r>
              <a:endParaRPr lang="en-US" altLang="zh-CN" sz="1000" b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4477" y="2456"/>
              <a:ext cx="922" cy="40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  <a:effectLst/>
          </p:spPr>
          <p:txBody>
            <a:bodyPr lIns="90004" tIns="45002" rIns="90004" bIns="45002">
              <a:spAutoFit/>
            </a:bodyPr>
            <a:p>
              <a:pPr marL="113030" indent="-113030" algn="l" defTabSz="900430">
                <a:lnSpc>
                  <a:spcPct val="90000"/>
                </a:lnSpc>
                <a:buClr>
                  <a:srgbClr val="344374"/>
                </a:buClr>
                <a:buChar char="•"/>
              </a:pPr>
              <a:r>
                <a:rPr lang="zh-CN" altLang="en-US" sz="10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帮助他人遵守</a:t>
              </a:r>
              <a:endParaRPr lang="zh-CN" altLang="en-US" sz="1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3030" indent="-113030" algn="l" defTabSz="900430">
                <a:lnSpc>
                  <a:spcPct val="90000"/>
                </a:lnSpc>
                <a:buClr>
                  <a:srgbClr val="344374"/>
                </a:buClr>
                <a:buChar char="•"/>
              </a:pPr>
              <a:r>
                <a:rPr lang="zh-CN" altLang="en-US" sz="10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他人的守护者</a:t>
              </a:r>
              <a:endParaRPr lang="zh-CN" altLang="en-US" sz="1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3030" indent="-113030" algn="l" defTabSz="900430">
                <a:lnSpc>
                  <a:spcPct val="90000"/>
                </a:lnSpc>
                <a:buClr>
                  <a:srgbClr val="344374"/>
                </a:buClr>
                <a:buChar char="•"/>
              </a:pPr>
              <a:r>
                <a:rPr lang="zh-CN" altLang="en-US" sz="10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网络奉献者</a:t>
              </a:r>
              <a:endParaRPr lang="en-US" altLang="zh-CN" sz="1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3030" indent="-113030" algn="l" defTabSz="900430">
                <a:lnSpc>
                  <a:spcPct val="90000"/>
                </a:lnSpc>
                <a:buClr>
                  <a:srgbClr val="344374"/>
                </a:buClr>
                <a:buChar char="•"/>
              </a:pPr>
              <a:r>
                <a:rPr lang="zh-CN" altLang="en-US" sz="10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关注他人</a:t>
              </a:r>
              <a:endParaRPr lang="zh-CN" altLang="en-US" sz="1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3030" indent="-113030" algn="l" defTabSz="900430">
                <a:lnSpc>
                  <a:spcPct val="90000"/>
                </a:lnSpc>
                <a:buClr>
                  <a:srgbClr val="344374"/>
                </a:buClr>
                <a:buChar char="•"/>
              </a:pPr>
              <a:r>
                <a:rPr lang="zh-CN" altLang="en-US" sz="10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组织的骄傲</a:t>
              </a:r>
              <a:endParaRPr lang="zh-CN" altLang="en-US" sz="10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7" name="Line 8"/>
            <p:cNvSpPr>
              <a:spLocks noChangeShapeType="1"/>
            </p:cNvSpPr>
            <p:nvPr/>
          </p:nvSpPr>
          <p:spPr bwMode="auto">
            <a:xfrm>
              <a:off x="4470" y="2241"/>
              <a:ext cx="0" cy="1045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none" w="sm" len="sm"/>
              <a:tailEnd type="none" w="med" len="lg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PH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8" name="Line 9"/>
            <p:cNvSpPr>
              <a:spLocks noChangeShapeType="1"/>
            </p:cNvSpPr>
            <p:nvPr/>
          </p:nvSpPr>
          <p:spPr bwMode="auto">
            <a:xfrm flipV="1">
              <a:off x="4470" y="2171"/>
              <a:ext cx="57" cy="75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PH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9" name="Text Box 10"/>
            <p:cNvSpPr txBox="1">
              <a:spLocks noChangeArrowheads="1"/>
            </p:cNvSpPr>
            <p:nvPr/>
          </p:nvSpPr>
          <p:spPr bwMode="auto">
            <a:xfrm>
              <a:off x="2717" y="2306"/>
              <a:ext cx="353" cy="1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90004" tIns="45002" rIns="90004" bIns="45002">
              <a:spAutoFit/>
            </a:bodyPr>
            <a:p>
              <a:pPr algn="l" defTabSz="900430">
                <a:lnSpc>
                  <a:spcPct val="90000"/>
                </a:lnSpc>
              </a:pPr>
              <a:r>
                <a:rPr lang="zh-CN" altLang="en-US" sz="110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zh-CN" alt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依赖型</a:t>
              </a:r>
              <a:endParaRPr lang="en-US" altLang="zh-CN" sz="110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0" name="Text Box 11"/>
            <p:cNvSpPr txBox="1">
              <a:spLocks noChangeArrowheads="1"/>
            </p:cNvSpPr>
            <p:nvPr/>
          </p:nvSpPr>
          <p:spPr bwMode="auto">
            <a:xfrm>
              <a:off x="3539" y="2314"/>
              <a:ext cx="426" cy="1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90004" tIns="45002" rIns="90004" bIns="45002">
              <a:spAutoFit/>
            </a:bodyPr>
            <a:p>
              <a:pPr algn="l" defTabSz="900430">
                <a:lnSpc>
                  <a:spcPct val="90000"/>
                </a:lnSpc>
              </a:pPr>
              <a:r>
                <a:rPr lang="zh-CN" altLang="en-US" sz="1100"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zh-CN" alt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自助型</a:t>
              </a:r>
              <a:endParaRPr lang="zh-CN" altLang="en-US" sz="11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1" name="Line 12"/>
            <p:cNvSpPr>
              <a:spLocks noChangeShapeType="1"/>
            </p:cNvSpPr>
            <p:nvPr/>
          </p:nvSpPr>
          <p:spPr bwMode="auto">
            <a:xfrm flipV="1">
              <a:off x="3518" y="1914"/>
              <a:ext cx="57" cy="75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PH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2" name="Line 13"/>
            <p:cNvSpPr>
              <a:spLocks noChangeShapeType="1"/>
            </p:cNvSpPr>
            <p:nvPr/>
          </p:nvSpPr>
          <p:spPr bwMode="auto">
            <a:xfrm flipV="1">
              <a:off x="2595" y="1510"/>
              <a:ext cx="63" cy="7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PH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3" name="Line 14"/>
            <p:cNvSpPr>
              <a:spLocks noChangeShapeType="1"/>
            </p:cNvSpPr>
            <p:nvPr/>
          </p:nvSpPr>
          <p:spPr bwMode="auto">
            <a:xfrm>
              <a:off x="3522" y="1984"/>
              <a:ext cx="0" cy="130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none" w="sm" len="sm"/>
              <a:tailEnd type="none" w="med" len="lg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PH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4" name="Line 15"/>
            <p:cNvSpPr>
              <a:spLocks noChangeShapeType="1"/>
            </p:cNvSpPr>
            <p:nvPr/>
          </p:nvSpPr>
          <p:spPr bwMode="auto">
            <a:xfrm>
              <a:off x="2597" y="1576"/>
              <a:ext cx="0" cy="171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none" w="sm" len="sm"/>
              <a:tailEnd type="none" w="med" len="lg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PH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5" name="Text Box 16"/>
            <p:cNvSpPr txBox="1">
              <a:spLocks noChangeArrowheads="1"/>
            </p:cNvSpPr>
            <p:nvPr/>
          </p:nvSpPr>
          <p:spPr bwMode="auto">
            <a:xfrm>
              <a:off x="1833" y="2314"/>
              <a:ext cx="413" cy="1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90004" tIns="45002" rIns="90004" bIns="45002">
              <a:spAutoFit/>
            </a:bodyPr>
            <a:p>
              <a:pPr algn="l" defTabSz="900430">
                <a:lnSpc>
                  <a:spcPct val="90000"/>
                </a:lnSpc>
              </a:pPr>
              <a:r>
                <a:rPr lang="zh-CN" alt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本能反应型</a:t>
              </a:r>
              <a:endParaRPr lang="zh-CN" altLang="en-US" sz="11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>
              <a:off x="3533" y="1992"/>
              <a:ext cx="922" cy="248"/>
            </a:xfrm>
            <a:prstGeom prst="line">
              <a:avLst/>
            </a:prstGeom>
            <a:noFill/>
            <a:ln w="57150">
              <a:solidFill>
                <a:srgbClr val="F3F3F3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PH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7" name="Line 18"/>
            <p:cNvSpPr>
              <a:spLocks noChangeShapeType="1"/>
            </p:cNvSpPr>
            <p:nvPr/>
          </p:nvSpPr>
          <p:spPr bwMode="auto">
            <a:xfrm>
              <a:off x="4483" y="2249"/>
              <a:ext cx="971" cy="170"/>
            </a:xfrm>
            <a:prstGeom prst="line">
              <a:avLst/>
            </a:prstGeom>
            <a:noFill/>
            <a:ln w="57150">
              <a:solidFill>
                <a:srgbClr val="F3F3F3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PH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Line 19"/>
            <p:cNvSpPr>
              <a:spLocks noChangeShapeType="1"/>
            </p:cNvSpPr>
            <p:nvPr/>
          </p:nvSpPr>
          <p:spPr bwMode="auto">
            <a:xfrm>
              <a:off x="2610" y="1595"/>
              <a:ext cx="897" cy="390"/>
            </a:xfrm>
            <a:prstGeom prst="line">
              <a:avLst/>
            </a:prstGeom>
            <a:noFill/>
            <a:ln w="57150">
              <a:solidFill>
                <a:srgbClr val="F3F3F3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PH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9" name="Line 20"/>
            <p:cNvSpPr>
              <a:spLocks noChangeShapeType="1"/>
            </p:cNvSpPr>
            <p:nvPr/>
          </p:nvSpPr>
          <p:spPr bwMode="auto">
            <a:xfrm>
              <a:off x="1744" y="1003"/>
              <a:ext cx="845" cy="585"/>
            </a:xfrm>
            <a:prstGeom prst="line">
              <a:avLst/>
            </a:prstGeom>
            <a:noFill/>
            <a:ln w="57150">
              <a:solidFill>
                <a:srgbClr val="F3F3F3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PH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0" name="Text Box 21"/>
            <p:cNvSpPr txBox="1">
              <a:spLocks noChangeArrowheads="1"/>
            </p:cNvSpPr>
            <p:nvPr/>
          </p:nvSpPr>
          <p:spPr bwMode="auto">
            <a:xfrm>
              <a:off x="1746" y="2472"/>
              <a:ext cx="853" cy="33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  <a:effectLst/>
          </p:spPr>
          <p:txBody>
            <a:bodyPr lIns="90004" tIns="45002" rIns="90004" bIns="45002">
              <a:spAutoFit/>
            </a:bodyPr>
            <a:p>
              <a:pPr marL="113030" indent="-113030" algn="l" defTabSz="900430">
                <a:lnSpc>
                  <a:spcPct val="90000"/>
                </a:lnSpc>
                <a:buClr>
                  <a:srgbClr val="344374"/>
                </a:buClr>
                <a:buChar char="•"/>
              </a:pPr>
              <a:r>
                <a:rPr lang="zh-CN" altLang="en-US" sz="10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安全靠本能</a:t>
              </a:r>
              <a:endParaRPr lang="en-US" altLang="zh-CN" sz="1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3030" indent="-113030" algn="l" defTabSz="900430">
                <a:lnSpc>
                  <a:spcPct val="90000"/>
                </a:lnSpc>
                <a:buClr>
                  <a:srgbClr val="344374"/>
                </a:buClr>
                <a:buChar char="•"/>
              </a:pPr>
              <a:r>
                <a:rPr lang="zh-CN" altLang="en-US" sz="10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合规是目标</a:t>
              </a:r>
              <a:endParaRPr lang="en-US" altLang="zh-CN" sz="1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3030" indent="-113030" algn="l" defTabSz="900430">
                <a:lnSpc>
                  <a:spcPct val="90000"/>
                </a:lnSpc>
                <a:buClr>
                  <a:srgbClr val="344374"/>
                </a:buClr>
                <a:buChar char="•"/>
              </a:pPr>
              <a:r>
                <a:rPr lang="zh-CN" altLang="en-US" sz="10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委托给安全经理</a:t>
              </a:r>
              <a:endParaRPr lang="en-US" altLang="zh-CN" sz="1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3030" indent="-113030" algn="l" defTabSz="900430">
                <a:lnSpc>
                  <a:spcPct val="90000"/>
                </a:lnSpc>
                <a:buClr>
                  <a:srgbClr val="344374"/>
                </a:buClr>
                <a:buChar char="•"/>
              </a:pPr>
              <a:r>
                <a:rPr lang="zh-CN" altLang="en-US" sz="10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缺乏管理层参与</a:t>
              </a:r>
              <a:endParaRPr lang="en-US" altLang="zh-CN" sz="1000" b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1" name="Text Box 22"/>
            <p:cNvSpPr txBox="1">
              <a:spLocks noChangeArrowheads="1"/>
            </p:cNvSpPr>
            <p:nvPr/>
          </p:nvSpPr>
          <p:spPr bwMode="auto">
            <a:xfrm rot="1944339">
              <a:off x="1905" y="1156"/>
              <a:ext cx="886" cy="1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  <a:effectLst/>
          </p:spPr>
          <p:txBody>
            <a:bodyPr lIns="90004" tIns="45002" rIns="90004" bIns="45002">
              <a:spAutoFit/>
            </a:bodyPr>
            <a:p>
              <a:pPr algn="l" defTabSz="900430">
                <a:lnSpc>
                  <a:spcPct val="90000"/>
                </a:lnSpc>
              </a:pPr>
              <a:r>
                <a:rPr lang="zh-CN" altLang="en-US" sz="1100" b="0" dirty="0">
                  <a:solidFill>
                    <a:srgbClr val="6E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本能    </a:t>
              </a:r>
              <a:endParaRPr lang="zh-CN" altLang="en-US" sz="1100" b="0" dirty="0">
                <a:solidFill>
                  <a:srgbClr val="6E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2" name="Text Box 23"/>
            <p:cNvSpPr txBox="1">
              <a:spLocks noChangeArrowheads="1"/>
            </p:cNvSpPr>
            <p:nvPr/>
          </p:nvSpPr>
          <p:spPr bwMode="auto">
            <a:xfrm rot="1310685">
              <a:off x="2882" y="1532"/>
              <a:ext cx="216" cy="1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  <a:effectLst/>
          </p:spPr>
          <p:txBody>
            <a:bodyPr wrap="none" lIns="90004" tIns="45002" rIns="90004" bIns="45002">
              <a:spAutoFit/>
            </a:bodyPr>
            <a:p>
              <a:pPr algn="l" defTabSz="900430">
                <a:lnSpc>
                  <a:spcPct val="90000"/>
                </a:lnSpc>
              </a:pPr>
              <a:r>
                <a:rPr lang="zh-CN" altLang="en-US" sz="1100" b="0" dirty="0">
                  <a:solidFill>
                    <a:srgbClr val="6E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监督</a:t>
              </a:r>
              <a:endParaRPr lang="zh-CN" altLang="en-US" sz="1100" b="0" dirty="0">
                <a:solidFill>
                  <a:srgbClr val="6E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3" name="Text Box 24"/>
            <p:cNvSpPr txBox="1">
              <a:spLocks noChangeArrowheads="1"/>
            </p:cNvSpPr>
            <p:nvPr/>
          </p:nvSpPr>
          <p:spPr bwMode="auto">
            <a:xfrm rot="768799">
              <a:off x="3912" y="1908"/>
              <a:ext cx="217" cy="1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  <a:effectLst/>
          </p:spPr>
          <p:txBody>
            <a:bodyPr wrap="none" lIns="90004" tIns="45002" rIns="90004" bIns="45002">
              <a:spAutoFit/>
            </a:bodyPr>
            <a:p>
              <a:pPr algn="l" defTabSz="900430">
                <a:lnSpc>
                  <a:spcPct val="90000"/>
                </a:lnSpc>
              </a:pPr>
              <a:r>
                <a:rPr lang="zh-CN" altLang="en-US" sz="1100" b="0" dirty="0">
                  <a:solidFill>
                    <a:srgbClr val="6E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自我</a:t>
              </a:r>
              <a:endParaRPr lang="zh-CN" altLang="en-US" sz="1100" b="0" dirty="0">
                <a:solidFill>
                  <a:srgbClr val="6E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4" name="Text Box 25"/>
            <p:cNvSpPr txBox="1">
              <a:spLocks noChangeArrowheads="1"/>
            </p:cNvSpPr>
            <p:nvPr/>
          </p:nvSpPr>
          <p:spPr bwMode="auto">
            <a:xfrm rot="595561">
              <a:off x="4340" y="2138"/>
              <a:ext cx="1303" cy="1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  <a:effectLst/>
          </p:spPr>
          <p:txBody>
            <a:bodyPr lIns="90004" tIns="45002" rIns="90004" bIns="45002">
              <a:spAutoFit/>
            </a:bodyPr>
            <a:p>
              <a:pPr algn="l" defTabSz="900430">
                <a:lnSpc>
                  <a:spcPct val="90000"/>
                </a:lnSpc>
              </a:pPr>
              <a:r>
                <a:rPr lang="zh-CN" altLang="en-US" sz="1100" b="0" dirty="0">
                  <a:solidFill>
                    <a:srgbClr val="6E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团队</a:t>
              </a:r>
              <a:endParaRPr lang="zh-CN" altLang="en-US" sz="1000" b="0" dirty="0">
                <a:solidFill>
                  <a:srgbClr val="6E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5" name="Text Box 26"/>
            <p:cNvSpPr txBox="1">
              <a:spLocks noChangeArrowheads="1"/>
            </p:cNvSpPr>
            <p:nvPr/>
          </p:nvSpPr>
          <p:spPr bwMode="auto">
            <a:xfrm rot="16200985">
              <a:off x="1252" y="1707"/>
              <a:ext cx="832" cy="10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  <a:effectLst/>
          </p:spPr>
          <p:txBody>
            <a:bodyPr lIns="90004" tIns="45002" rIns="90004" bIns="45002">
              <a:spAutoFit/>
            </a:bodyPr>
            <a:p>
              <a:pPr algn="l" defTabSz="900430">
                <a:lnSpc>
                  <a:spcPct val="90000"/>
                </a:lnSpc>
              </a:pPr>
              <a:r>
                <a:rPr lang="zh-CN" altLang="en-US" sz="1000" b="0" dirty="0">
                  <a:solidFill>
                    <a:srgbClr val="38447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伤亡率</a:t>
              </a:r>
              <a:endParaRPr lang="zh-CN" altLang="en-US" sz="1000" b="0" dirty="0">
                <a:solidFill>
                  <a:srgbClr val="384478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6" name="Rectangle 27"/>
            <p:cNvSpPr>
              <a:spLocks noChangeArrowheads="1"/>
            </p:cNvSpPr>
            <p:nvPr/>
          </p:nvSpPr>
          <p:spPr bwMode="auto">
            <a:xfrm>
              <a:off x="2980" y="1060"/>
              <a:ext cx="1970" cy="38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  <a:effectLst/>
          </p:spPr>
          <p:txBody>
            <a:bodyPr wrap="none" anchor="ctr">
              <a:flatTx/>
            </a:bodyPr>
            <a:p>
              <a:pPr algn="l">
                <a:buClr>
                  <a:srgbClr val="006600"/>
                </a:buClr>
                <a:buFont typeface="Vineta BT" pitchFamily="82" charset="0"/>
                <a:buChar char="?"/>
              </a:pPr>
              <a:r>
                <a:rPr lang="zh-CN" altLang="en-US" sz="1800" b="0">
                  <a:solidFill>
                    <a:srgbClr val="DCDCD2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zh-CN" altLang="en-US" sz="1800" b="0" dirty="0">
                  <a:solidFill>
                    <a:srgbClr val="0066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我们想达到什么目标</a:t>
              </a:r>
              <a:r>
                <a:rPr lang="en-US" altLang="zh-CN" sz="1800" b="0">
                  <a:solidFill>
                    <a:srgbClr val="0066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altLang="zh-CN" sz="1800" b="0">
                <a:solidFill>
                  <a:srgbClr val="00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>
                <a:buClr>
                  <a:srgbClr val="006600"/>
                </a:buClr>
                <a:buFont typeface="Vineta BT" pitchFamily="82" charset="0"/>
                <a:buChar char="?"/>
              </a:pPr>
              <a:r>
                <a:rPr lang="en-US" altLang="zh-CN" sz="1800" b="0">
                  <a:solidFill>
                    <a:srgbClr val="0066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zh-CN" altLang="en-US" sz="1800" b="0" dirty="0">
                  <a:solidFill>
                    <a:srgbClr val="0066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你想多快实现目标</a:t>
              </a:r>
              <a:r>
                <a:rPr lang="en-US" altLang="zh-CN" sz="1800" b="0">
                  <a:solidFill>
                    <a:srgbClr val="0066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altLang="zh-CN" sz="1800" b="0">
                <a:solidFill>
                  <a:srgbClr val="00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7" name="Text Box 28"/>
            <p:cNvSpPr txBox="1">
              <a:spLocks noChangeArrowheads="1"/>
            </p:cNvSpPr>
            <p:nvPr/>
          </p:nvSpPr>
          <p:spPr bwMode="auto">
            <a:xfrm>
              <a:off x="4313" y="2314"/>
              <a:ext cx="408" cy="1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90004" tIns="45002" rIns="90004" bIns="45002">
              <a:spAutoFit/>
            </a:bodyPr>
            <a:p>
              <a:pPr algn="l" defTabSz="900430">
                <a:lnSpc>
                  <a:spcPct val="90000"/>
                </a:lnSpc>
              </a:pPr>
              <a:r>
                <a:rPr lang="zh-CN" altLang="en-US" sz="1100" b="0"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zh-CN" alt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互助型</a:t>
              </a:r>
              <a:endParaRPr lang="zh-CN" altLang="en-US" sz="11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8" name="Text Box 24"/>
            <p:cNvSpPr txBox="1">
              <a:spLocks noChangeArrowheads="1"/>
            </p:cNvSpPr>
            <p:nvPr/>
          </p:nvSpPr>
          <p:spPr bwMode="auto">
            <a:xfrm>
              <a:off x="4647" y="1618"/>
              <a:ext cx="507" cy="1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1429" tIns="45714" rIns="91429" bIns="45714">
              <a:spAutoFit/>
            </a:bodyPr>
            <a:p>
              <a:pPr algn="l">
                <a:buNone/>
              </a:pPr>
              <a:r>
                <a:rPr lang="zh-CN" altLang="en-US" sz="1800" dirty="0">
                  <a:solidFill>
                    <a:srgbClr val="0066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Gulim" panose="020B0600000101010101" pitchFamily="34" charset="-127"/>
                </a:rPr>
                <a:t>世界一流</a:t>
              </a:r>
              <a:endParaRPr lang="zh-CN" altLang="en-US" sz="1800" dirty="0">
                <a:solidFill>
                  <a:srgbClr val="00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Gulim" panose="020B0600000101010101" pitchFamily="34" charset="-127"/>
              </a:endParaRPr>
            </a:p>
          </p:txBody>
        </p:sp>
        <p:sp>
          <p:nvSpPr>
            <p:cNvPr id="59" name="AutoShape 25"/>
            <p:cNvSpPr>
              <a:spLocks noChangeArrowheads="1"/>
            </p:cNvSpPr>
            <p:nvPr/>
          </p:nvSpPr>
          <p:spPr bwMode="auto">
            <a:xfrm>
              <a:off x="4885" y="1840"/>
              <a:ext cx="262" cy="346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rgbClr val="008000"/>
            </a:solidFill>
            <a:ln w="9525">
              <a:noFill/>
              <a:miter lim="800000"/>
            </a:ln>
          </p:spPr>
          <p:txBody>
            <a:bodyPr wrap="none" lIns="82058" tIns="41029" rIns="82058" bIns="41029" anchor="ctr"/>
            <a:p>
              <a:pPr algn="l" defTabSz="821055">
                <a:buNone/>
              </a:pPr>
              <a:endParaRPr lang="ko-KR" altLang="en-US" sz="2000" b="0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</a:endParaRPr>
            </a:p>
          </p:txBody>
        </p:sp>
        <p:sp>
          <p:nvSpPr>
            <p:cNvPr id="24608" name="Title 30"/>
            <p:cNvSpPr/>
            <p:nvPr/>
          </p:nvSpPr>
          <p:spPr>
            <a:xfrm>
              <a:off x="1845" y="445"/>
              <a:ext cx="3925" cy="5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eaLnBrk="1" hangingPunct="1"/>
              <a:r>
                <a:rPr lang="zh-CN" altLang="en-US" sz="2000" dirty="0">
                  <a:solidFill>
                    <a:srgbClr val="000000"/>
                  </a:solidFill>
                  <a:ea typeface="HY동녘M"/>
                </a:rPr>
                <a:t>安全文化成熟步骤</a:t>
              </a:r>
              <a:r>
                <a:rPr lang="en-US" altLang="zh-CN" sz="2000">
                  <a:solidFill>
                    <a:srgbClr val="000000"/>
                  </a:solidFill>
                  <a:ea typeface="HY동녘M"/>
                </a:rPr>
                <a:t> </a:t>
              </a:r>
              <a:r>
                <a:rPr lang="en-US" altLang="zh-CN" sz="2000">
                  <a:solidFill>
                    <a:srgbClr val="000000"/>
                  </a:solidFill>
                  <a:ea typeface="Gulim" panose="020B0600000101010101" pitchFamily="34" charset="-127"/>
                </a:rPr>
                <a:t>(</a:t>
              </a:r>
              <a:r>
                <a:rPr lang="zh-CN" altLang="en-US" sz="2000" dirty="0">
                  <a:solidFill>
                    <a:srgbClr val="000000"/>
                  </a:solidFill>
                  <a:ea typeface="Gulim" panose="020B0600000101010101" pitchFamily="34" charset="-127"/>
                </a:rPr>
                <a:t>布拉德利曲线</a:t>
              </a:r>
              <a:r>
                <a:rPr lang="en-US" altLang="ko-KR" sz="2000">
                  <a:solidFill>
                    <a:srgbClr val="000000"/>
                  </a:solidFill>
                  <a:ea typeface="Gulim" panose="020B0600000101010101" pitchFamily="34" charset="-127"/>
                </a:rPr>
                <a:t>)</a:t>
              </a:r>
              <a:r>
                <a:rPr lang="en-US" altLang="ko-KR" sz="1800" b="0">
                  <a:solidFill>
                    <a:srgbClr val="000000"/>
                  </a:solidFill>
                  <a:ea typeface="Gulim" panose="020B0600000101010101" pitchFamily="34" charset="-127"/>
                </a:rPr>
                <a:t> </a:t>
              </a:r>
              <a:endParaRPr lang="en-PH" altLang="zh-CN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24609" name="文本框 24608"/>
          <p:cNvSpPr txBox="1"/>
          <p:nvPr/>
        </p:nvSpPr>
        <p:spPr>
          <a:xfrm>
            <a:off x="1828800" y="152400"/>
            <a:ext cx="58832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干预的目的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4" name="文本框 25603"/>
          <p:cNvSpPr txBox="1"/>
          <p:nvPr/>
        </p:nvSpPr>
        <p:spPr>
          <a:xfrm>
            <a:off x="2971800" y="152400"/>
            <a:ext cx="3352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录像：指挥家</a:t>
            </a:r>
            <a:endParaRPr lang="zh-CN" altLang="en-US" sz="3600" i="1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25607" name="指挥家.wmv">
            <a:hlinkClick r:id="" action="ppaction://media"/>
          </p:cNvPr>
          <p:cNvPicPr>
            <a:picLocks noRot="1" noChangeAspect="1"/>
          </p:cNvPicPr>
          <p:nvPr>
            <p:ph idx="4294967295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33400" y="990600"/>
            <a:ext cx="8077200" cy="5715000"/>
          </a:xfr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56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607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2" name="标题 48131"/>
          <p:cNvSpPr txBox="1"/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>
              <a:spcBef>
                <a:spcPct val="50000"/>
              </a:spcBef>
            </a:pPr>
            <a:r>
              <a:rPr lang="zh-CN" altLang="en-US" sz="3600" dirty="0"/>
              <a:t>分组讨论：有效的即时反馈</a:t>
            </a:r>
            <a:endParaRPr lang="zh-CN" altLang="en-US" sz="3600" dirty="0"/>
          </a:p>
        </p:txBody>
      </p:sp>
      <p:sp>
        <p:nvSpPr>
          <p:cNvPr id="48133" name="文本占位符 48132"/>
          <p:cNvSpPr txBox="1"/>
          <p:nvPr>
            <p:ph type="body" idx="1"/>
          </p:nvPr>
        </p:nvSpPr>
        <p:spPr>
          <a:xfrm>
            <a:off x="533400" y="1905000"/>
            <a:ext cx="8229600" cy="2895600"/>
          </a:xfrm>
        </p:spPr>
        <p:txBody>
          <a:bodyPr vert="horz" wrap="square" lIns="91440" tIns="45720" rIns="91440" bIns="45720" anchor="t" anchorCtr="0"/>
          <a:p>
            <a:pPr marL="457200" indent="-457200"/>
            <a:r>
              <a:rPr lang="zh-CN" altLang="en-US" b="1" dirty="0"/>
              <a:t>结合刚才的录像</a:t>
            </a:r>
            <a:r>
              <a:rPr lang="en-US" altLang="zh-CN" b="1"/>
              <a:t>, </a:t>
            </a:r>
            <a:r>
              <a:rPr lang="zh-CN" altLang="en-US" b="1" dirty="0"/>
              <a:t>你认为：指挥家的反馈是否有效？他是怎样做的？</a:t>
            </a:r>
            <a:endParaRPr lang="zh-CN" altLang="en-US" b="1" dirty="0"/>
          </a:p>
          <a:p>
            <a:pPr marL="457200" indent="-457200"/>
            <a:endParaRPr lang="en-US" altLang="zh-CN" b="1"/>
          </a:p>
          <a:p>
            <a:pPr marL="457200" indent="-457200"/>
            <a:r>
              <a:rPr lang="zh-CN" altLang="en-US" b="1" dirty="0"/>
              <a:t>分享你自己给予下属现场安全反馈的成功案例中</a:t>
            </a:r>
            <a:r>
              <a:rPr lang="en-US" altLang="zh-CN" b="1"/>
              <a:t>,</a:t>
            </a:r>
            <a:r>
              <a:rPr lang="zh-CN" altLang="en-US" b="1" dirty="0"/>
              <a:t>哪些行为比较有效？</a:t>
            </a:r>
            <a:endParaRPr lang="zh-CN" altLang="en-US" b="1" dirty="0"/>
          </a:p>
        </p:txBody>
      </p:sp>
    </p:spTree>
  </p:cSld>
  <p:clrMapOvr>
    <a:masterClrMapping/>
  </p:clrMapOvr>
  <p:transition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6" name="Content Placeholder 3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t" anchorCtr="0"/>
          <a:p>
            <a:r>
              <a:rPr lang="zh-CN" altLang="en-US" b="1" dirty="0"/>
              <a:t>正确的时间</a:t>
            </a:r>
            <a:endParaRPr lang="zh-CN" altLang="en-US" b="1" dirty="0"/>
          </a:p>
          <a:p>
            <a:r>
              <a:rPr lang="zh-CN" altLang="en-US" b="1" dirty="0"/>
              <a:t>正确的地点</a:t>
            </a:r>
            <a:endParaRPr lang="zh-CN" altLang="en-US" b="1" dirty="0"/>
          </a:p>
          <a:p>
            <a:r>
              <a:rPr lang="zh-CN" altLang="en-US" b="1" dirty="0"/>
              <a:t>提供反馈的前提：与员工建立信任</a:t>
            </a:r>
            <a:endParaRPr lang="zh-CN" altLang="en-US" b="1" dirty="0"/>
          </a:p>
          <a:p>
            <a:endParaRPr lang="zh-CN" altLang="en-US" b="1" dirty="0"/>
          </a:p>
          <a:p>
            <a:pPr algn="ctr" eaLnBrk="1" hangingPunct="1"/>
            <a:endParaRPr lang="en-US" altLang="zh-CN" sz="8000" b="1">
              <a:solidFill>
                <a:srgbClr val="FF0000"/>
              </a:solidFill>
            </a:endParaRPr>
          </a:p>
        </p:txBody>
      </p:sp>
      <p:grpSp>
        <p:nvGrpSpPr>
          <p:cNvPr id="49158" name="组合 49157"/>
          <p:cNvGrpSpPr/>
          <p:nvPr/>
        </p:nvGrpSpPr>
        <p:grpSpPr>
          <a:xfrm>
            <a:off x="3657600" y="3886200"/>
            <a:ext cx="1862138" cy="2100263"/>
            <a:chOff x="0" y="0"/>
            <a:chExt cx="1173" cy="1323"/>
          </a:xfrm>
        </p:grpSpPr>
        <p:sp>
          <p:nvSpPr>
            <p:cNvPr id="49159" name="文本框 49158"/>
            <p:cNvSpPr txBox="1"/>
            <p:nvPr/>
          </p:nvSpPr>
          <p:spPr>
            <a:xfrm>
              <a:off x="0" y="0"/>
              <a:ext cx="1173" cy="13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lang="zh-CN" altLang="en-US" sz="2400" i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建立信任</a:t>
              </a:r>
              <a:r>
                <a:rPr lang="zh-CN" altLang="en-US" sz="24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lang="zh-CN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l">
                <a:spcBef>
                  <a:spcPct val="50000"/>
                </a:spcBef>
              </a:pPr>
              <a:r>
                <a:rPr lang="zh-CN" alt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提问 </a:t>
              </a:r>
              <a:endParaRPr lang="zh-CN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l">
                <a:spcBef>
                  <a:spcPct val="50000"/>
                </a:spcBef>
              </a:pPr>
              <a:r>
                <a:rPr lang="zh-CN" alt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倾听 </a:t>
              </a:r>
              <a:endParaRPr lang="zh-CN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l">
                <a:spcBef>
                  <a:spcPct val="50000"/>
                </a:spcBef>
              </a:pPr>
              <a:r>
                <a:rPr lang="zh-CN" alt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反馈</a:t>
              </a:r>
              <a:endParaRPr lang="zh-CN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49160" name="直接连接符 49159"/>
            <p:cNvSpPr/>
            <p:nvPr/>
          </p:nvSpPr>
          <p:spPr>
            <a:xfrm>
              <a:off x="302" y="236"/>
              <a:ext cx="10" cy="19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49161" name="直接连接符 49160"/>
            <p:cNvSpPr/>
            <p:nvPr/>
          </p:nvSpPr>
          <p:spPr>
            <a:xfrm>
              <a:off x="308" y="562"/>
              <a:ext cx="10" cy="19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49162" name="直接连接符 49161"/>
            <p:cNvSpPr/>
            <p:nvPr/>
          </p:nvSpPr>
          <p:spPr>
            <a:xfrm>
              <a:off x="302" y="908"/>
              <a:ext cx="10" cy="19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</p:spTree>
  </p:cSld>
  <p:clrMapOvr>
    <a:masterClrMapping/>
  </p:clrMapOvr>
  <p:transition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80" name="Title 1"/>
          <p:cNvSpPr/>
          <p:nvPr/>
        </p:nvSpPr>
        <p:spPr>
          <a:xfrm>
            <a:off x="1676400" y="0"/>
            <a:ext cx="6175375" cy="1066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/>
            <a:r>
              <a:rPr lang="zh-CN" altLang="en-PH" sz="3600" dirty="0">
                <a:solidFill>
                  <a:srgbClr val="000000"/>
                </a:solidFill>
              </a:rPr>
              <a:t>与员工建立情感联结</a:t>
            </a:r>
            <a:endParaRPr lang="zh-CN" altLang="en-PH" sz="3600" dirty="0">
              <a:solidFill>
                <a:srgbClr val="000000"/>
              </a:solidFill>
            </a:endParaRPr>
          </a:p>
        </p:txBody>
      </p:sp>
      <p:sp>
        <p:nvSpPr>
          <p:cNvPr id="50181" name="Content Placeholder 2"/>
          <p:cNvSpPr/>
          <p:nvPr/>
        </p:nvSpPr>
        <p:spPr>
          <a:xfrm>
            <a:off x="1600200" y="1447800"/>
            <a:ext cx="6151563" cy="15462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rtl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lvl="2" indent="-228600" algn="l" rtl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lvl="3" indent="-228600" algn="l" rtl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lvl="4" indent="-228600" algn="l" rtl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 algn="ctr" eaLnBrk="1" hangingPunct="1"/>
            <a:r>
              <a:rPr lang="zh-CN" altLang="en-PH" sz="3200" b="1" u="sng" dirty="0">
                <a:solidFill>
                  <a:srgbClr val="000000"/>
                </a:solidFill>
              </a:rPr>
              <a:t>让他们感受你</a:t>
            </a:r>
            <a:r>
              <a:rPr lang="en-PH" altLang="zh-CN" sz="3200" b="1" u="sng">
                <a:solidFill>
                  <a:srgbClr val="000000"/>
                </a:solidFill>
              </a:rPr>
              <a:t>!</a:t>
            </a:r>
            <a:endParaRPr lang="en-PH" altLang="zh-CN" sz="3200" b="1" u="sng">
              <a:solidFill>
                <a:srgbClr val="000000"/>
              </a:solidFill>
            </a:endParaRPr>
          </a:p>
          <a:p>
            <a:pPr lvl="0" algn="ctr" eaLnBrk="1" hangingPunct="1"/>
            <a:r>
              <a:rPr lang="zh-CN" altLang="en-PH" sz="5400" b="1" dirty="0">
                <a:solidFill>
                  <a:srgbClr val="000000"/>
                </a:solidFill>
              </a:rPr>
              <a:t>要可信</a:t>
            </a:r>
            <a:r>
              <a:rPr lang="en-PH" altLang="zh-CN" sz="5400" b="1">
                <a:solidFill>
                  <a:srgbClr val="000000"/>
                </a:solidFill>
              </a:rPr>
              <a:t>!</a:t>
            </a:r>
            <a:endParaRPr lang="en-PH" altLang="zh-CN" sz="5400" b="1">
              <a:solidFill>
                <a:srgbClr val="000000"/>
              </a:solidFill>
            </a:endParaRPr>
          </a:p>
        </p:txBody>
      </p:sp>
      <p:sp>
        <p:nvSpPr>
          <p:cNvPr id="50182" name="Rounded Rectangular Callout 3"/>
          <p:cNvSpPr/>
          <p:nvPr/>
        </p:nvSpPr>
        <p:spPr>
          <a:xfrm>
            <a:off x="1752600" y="3657600"/>
            <a:ext cx="2484438" cy="1247775"/>
          </a:xfrm>
          <a:prstGeom prst="wedgeRoundRectCallout">
            <a:avLst>
              <a:gd name="adj1" fmla="val 30065"/>
              <a:gd name="adj2" fmla="val -19213"/>
              <a:gd name="adj3" fmla="val 1666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r>
              <a:rPr lang="zh-CN" altLang="en-PH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喜悦</a:t>
            </a:r>
            <a:endParaRPr lang="zh-CN" altLang="en-PH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0183" name="Rounded Rectangular Callout 4"/>
          <p:cNvSpPr/>
          <p:nvPr/>
        </p:nvSpPr>
        <p:spPr>
          <a:xfrm>
            <a:off x="4572000" y="3648075"/>
            <a:ext cx="2949575" cy="1273175"/>
          </a:xfrm>
          <a:prstGeom prst="wedgeRoundRectCallout">
            <a:avLst>
              <a:gd name="adj1" fmla="val 22065"/>
              <a:gd name="adj2" fmla="val -17583"/>
              <a:gd name="adj3" fmla="val 16667"/>
            </a:avLst>
          </a:prstGeom>
          <a:solidFill>
            <a:srgbClr val="70FFCA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r>
              <a:rPr lang="zh-CN" altLang="en-P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严肃</a:t>
            </a:r>
            <a:endParaRPr lang="zh-CN" altLang="en-PH" sz="4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0184" name="Rounded Rectangular Callout 5"/>
          <p:cNvSpPr/>
          <p:nvPr/>
        </p:nvSpPr>
        <p:spPr>
          <a:xfrm>
            <a:off x="2743200" y="5149850"/>
            <a:ext cx="3859213" cy="898525"/>
          </a:xfrm>
          <a:prstGeom prst="wedgeRoundRectCallout">
            <a:avLst>
              <a:gd name="adj1" fmla="val 11949"/>
              <a:gd name="adj2" fmla="val -16963"/>
              <a:gd name="adj3" fmla="val 16667"/>
            </a:avLst>
          </a:prstGeom>
          <a:solidFill>
            <a:srgbClr val="D37DEB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r>
              <a:rPr lang="zh-CN" altLang="en-P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关心</a:t>
            </a:r>
            <a:endParaRPr lang="zh-CN" altLang="en-PH" sz="4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7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1219200" y="1066800"/>
            <a:ext cx="7924800" cy="39925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lvl="0">
              <a:buClrTx/>
              <a:buSzTx/>
              <a:buFontTx/>
              <a:defRPr sz="2400"/>
            </a:lvl1pPr>
            <a:lvl2pPr lvl="1">
              <a:buClrTx/>
              <a:buSzTx/>
              <a:buFontTx/>
              <a:defRPr sz="2000"/>
            </a:lvl2pPr>
            <a:lvl3pPr lvl="2">
              <a:buClrTx/>
              <a:buSzTx/>
              <a:buFontTx/>
              <a:defRPr sz="1800"/>
            </a:lvl3pPr>
            <a:lvl4pPr lvl="3">
              <a:buClrTx/>
              <a:buSzTx/>
              <a:buFontTx/>
              <a:defRPr sz="1600"/>
            </a:lvl4pPr>
            <a:lvl5pPr lvl="4">
              <a:buClrTx/>
              <a:buSzTx/>
              <a:buFontTx/>
              <a:defRPr sz="1600"/>
            </a:lvl5pPr>
          </a:lstStyle>
          <a:p>
            <a:pPr lvl="0" eaLnBrk="1" hangingPunct="1"/>
            <a:r>
              <a:rPr lang="zh-CN" altLang="en-PH" sz="4400" b="1" dirty="0">
                <a:solidFill>
                  <a:srgbClr val="000000"/>
                </a:solidFill>
              </a:rPr>
              <a:t>人们</a:t>
            </a:r>
            <a:endParaRPr lang="zh-CN" altLang="en-PH" sz="4400" b="1" dirty="0">
              <a:solidFill>
                <a:srgbClr val="000000"/>
              </a:solidFill>
            </a:endParaRPr>
          </a:p>
          <a:p>
            <a:pPr lvl="0" eaLnBrk="1" hangingPunct="1"/>
            <a:endParaRPr lang="zh-CN" altLang="en-PH" sz="4400" b="1" dirty="0">
              <a:solidFill>
                <a:srgbClr val="000000"/>
              </a:solidFill>
            </a:endParaRPr>
          </a:p>
          <a:p>
            <a:pPr lvl="0" eaLnBrk="1" hangingPunct="1"/>
            <a:r>
              <a:rPr lang="zh-CN" altLang="en-PH" sz="4400" b="1" dirty="0">
                <a:solidFill>
                  <a:srgbClr val="1226FF"/>
                </a:solidFill>
              </a:rPr>
              <a:t>接受他们喜欢的人的建议</a:t>
            </a:r>
            <a:endParaRPr lang="zh-CN" altLang="en-PH" sz="4400" b="1" dirty="0">
              <a:solidFill>
                <a:srgbClr val="1226FF"/>
              </a:solidFill>
            </a:endParaRPr>
          </a:p>
          <a:p>
            <a:pPr lvl="0" eaLnBrk="1" hangingPunct="1"/>
            <a:r>
              <a:rPr lang="zh-CN" altLang="en-PH" sz="4400" b="1" dirty="0">
                <a:solidFill>
                  <a:srgbClr val="1226FF"/>
                </a:solidFill>
              </a:rPr>
              <a:t>推荐他们喜欢的人</a:t>
            </a:r>
            <a:r>
              <a:rPr lang="en-PH" altLang="zh-CN" sz="4400" b="1">
                <a:solidFill>
                  <a:srgbClr val="1226FF"/>
                </a:solidFill>
              </a:rPr>
              <a:t>……</a:t>
            </a:r>
            <a:endParaRPr lang="en-PH" altLang="zh-CN" sz="4400" b="1">
              <a:solidFill>
                <a:srgbClr val="1226FF"/>
              </a:solidFill>
            </a:endParaRPr>
          </a:p>
          <a:p>
            <a:pPr lvl="0" eaLnBrk="1" hangingPunct="1"/>
            <a:r>
              <a:rPr lang="zh-CN" altLang="en-PH" sz="4400" b="1" dirty="0">
                <a:solidFill>
                  <a:srgbClr val="1226FF"/>
                </a:solidFill>
              </a:rPr>
              <a:t>为他们喜欢的人工作</a:t>
            </a:r>
            <a:endParaRPr lang="zh-CN" altLang="en-PH" sz="4400" b="1" dirty="0">
              <a:solidFill>
                <a:srgbClr val="1226FF"/>
              </a:solidFill>
            </a:endParaRPr>
          </a:p>
          <a:p>
            <a:pPr lvl="0" eaLnBrk="1" hangingPunct="1"/>
            <a:r>
              <a:rPr lang="zh-CN" altLang="en-PH" sz="4400" b="1" dirty="0">
                <a:solidFill>
                  <a:srgbClr val="1226FF"/>
                </a:solidFill>
              </a:rPr>
              <a:t>和他们喜欢的人一起进步</a:t>
            </a:r>
            <a:endParaRPr lang="zh-CN" altLang="en-PH" sz="4400" b="1" dirty="0">
              <a:solidFill>
                <a:srgbClr val="1226FF"/>
              </a:solidFill>
            </a:endParaRPr>
          </a:p>
          <a:p>
            <a:pPr lvl="0" eaLnBrk="1" hangingPunct="1"/>
            <a:endParaRPr lang="en-PH" altLang="zh-CN" sz="4400" b="1">
              <a:solidFill>
                <a:srgbClr val="000000"/>
              </a:solidFill>
            </a:endParaRPr>
          </a:p>
          <a:p>
            <a:pPr lvl="0" eaLnBrk="1" hangingPunct="1"/>
            <a:endParaRPr lang="zh-CN" altLang="en-PH" sz="4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685800" y="2057400"/>
            <a:ext cx="7910513" cy="42481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p>
            <a:pPr marL="0" indent="0" algn="ctr" eaLnBrk="1" hangingPunct="1"/>
            <a:r>
              <a:rPr lang="zh-CN" altLang="en-PH" sz="8000" b="1" dirty="0">
                <a:solidFill>
                  <a:schemeClr val="tx2"/>
                </a:solidFill>
              </a:rPr>
              <a:t>建立信任</a:t>
            </a:r>
            <a:endParaRPr lang="zh-CN" altLang="en-PH" sz="8000" b="1" dirty="0">
              <a:solidFill>
                <a:schemeClr val="tx2"/>
              </a:solidFill>
            </a:endParaRPr>
          </a:p>
          <a:p>
            <a:pPr marL="0" indent="0" algn="ctr" eaLnBrk="1" hangingPunct="1"/>
            <a:r>
              <a:rPr lang="zh-CN" altLang="en-PH" sz="8000" b="1" dirty="0">
                <a:solidFill>
                  <a:srgbClr val="0066FF"/>
                </a:solidFill>
              </a:rPr>
              <a:t>做出承诺</a:t>
            </a:r>
            <a:endParaRPr lang="zh-CN" altLang="en-PH" sz="8000" b="1" dirty="0">
              <a:solidFill>
                <a:srgbClr val="0066FF"/>
              </a:solidFill>
            </a:endParaRPr>
          </a:p>
          <a:p>
            <a:pPr marL="0" indent="0" algn="ctr" eaLnBrk="1" hangingPunct="1"/>
            <a:r>
              <a:rPr lang="zh-CN" altLang="en-PH" sz="8000" b="1" dirty="0">
                <a:solidFill>
                  <a:srgbClr val="FF0000"/>
                </a:solidFill>
              </a:rPr>
              <a:t>改变和进步</a:t>
            </a:r>
            <a:endParaRPr lang="zh-CN" altLang="en-PH" sz="8000" b="1" dirty="0">
              <a:solidFill>
                <a:srgbClr val="FF0000"/>
              </a:solidFill>
            </a:endParaRPr>
          </a:p>
          <a:p>
            <a:pPr marL="0" indent="0" algn="ctr" eaLnBrk="1" hangingPunct="1"/>
            <a:endParaRPr lang="en-PH" altLang="zh-CN" sz="8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2" name="Content Placeholder 4"/>
          <p:cNvSpPr/>
          <p:nvPr/>
        </p:nvSpPr>
        <p:spPr>
          <a:xfrm>
            <a:off x="304800" y="1219200"/>
            <a:ext cx="8839200" cy="39465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rtl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lvl="2" indent="-228600" algn="l" rtl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lvl="3" indent="-228600" algn="l" rtl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lvl="4" indent="-228600" algn="l" rtl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228600" lvl="0" indent="-228600" eaLnBrk="1" hangingPunct="1"/>
            <a:r>
              <a:rPr lang="zh-CN" altLang="en-GB" sz="3200" b="1" dirty="0">
                <a:solidFill>
                  <a:srgbClr val="000000"/>
                </a:solidFill>
              </a:rPr>
              <a:t>我们需要采用开放式的问题，目的是</a:t>
            </a:r>
            <a:r>
              <a:rPr lang="en-GB" altLang="zh-CN" sz="3200" b="1">
                <a:solidFill>
                  <a:srgbClr val="000000"/>
                </a:solidFill>
              </a:rPr>
              <a:t>:</a:t>
            </a:r>
            <a:endParaRPr lang="en-GB" altLang="zh-CN" sz="3200" b="1">
              <a:solidFill>
                <a:srgbClr val="000000"/>
              </a:solidFill>
            </a:endParaRPr>
          </a:p>
          <a:p>
            <a:pPr marL="228600" lvl="0" indent="-228600" eaLnBrk="1" hangingPunct="1">
              <a:buFont typeface="Wingdings" panose="05000000000000000000" pitchFamily="2" charset="2"/>
              <a:buChar char="q"/>
            </a:pPr>
            <a:r>
              <a:rPr lang="zh-CN" altLang="en-GB" sz="3200" b="1" dirty="0">
                <a:solidFill>
                  <a:srgbClr val="000000"/>
                </a:solidFill>
              </a:rPr>
              <a:t>帮助展开开放式的对话，让大家参与进来</a:t>
            </a:r>
            <a:endParaRPr lang="en-GB" altLang="zh-CN" sz="3200" b="1">
              <a:solidFill>
                <a:srgbClr val="000000"/>
              </a:solidFill>
            </a:endParaRPr>
          </a:p>
          <a:p>
            <a:pPr marL="228600" lvl="0" indent="-228600" eaLnBrk="1" hangingPunct="1">
              <a:buFont typeface="Wingdings" panose="05000000000000000000" pitchFamily="2" charset="2"/>
              <a:buChar char="q"/>
            </a:pPr>
            <a:r>
              <a:rPr lang="zh-CN" altLang="en-GB" sz="3200" b="1" dirty="0">
                <a:solidFill>
                  <a:srgbClr val="000000"/>
                </a:solidFill>
              </a:rPr>
              <a:t>得以和相关人对事情进行讨论并使他们</a:t>
            </a:r>
            <a:r>
              <a:rPr lang="en-GB" altLang="zh-CN" sz="3200" b="1">
                <a:solidFill>
                  <a:srgbClr val="000000"/>
                </a:solidFill>
              </a:rPr>
              <a:t>‘</a:t>
            </a:r>
            <a:r>
              <a:rPr lang="zh-CN" altLang="en-GB" sz="3200" b="1" dirty="0">
                <a:solidFill>
                  <a:srgbClr val="000000"/>
                </a:solidFill>
              </a:rPr>
              <a:t>思考’</a:t>
            </a:r>
            <a:endParaRPr lang="zh-CN" altLang="en-GB" sz="3200" b="1" dirty="0">
              <a:solidFill>
                <a:srgbClr val="000000"/>
              </a:solidFill>
            </a:endParaRPr>
          </a:p>
          <a:p>
            <a:pPr marL="228600" lvl="0" indent="-228600" eaLnBrk="1" hangingPunct="1">
              <a:buFont typeface="Wingdings" panose="05000000000000000000" pitchFamily="2" charset="2"/>
              <a:buChar char="q"/>
            </a:pPr>
            <a:r>
              <a:rPr lang="zh-CN" altLang="en-GB" sz="3200" b="1" dirty="0">
                <a:solidFill>
                  <a:srgbClr val="000000"/>
                </a:solidFill>
              </a:rPr>
              <a:t>让他们参与确定</a:t>
            </a:r>
            <a:r>
              <a:rPr lang="en-GB" altLang="zh-CN" sz="3200" b="1">
                <a:solidFill>
                  <a:srgbClr val="000000"/>
                </a:solidFill>
              </a:rPr>
              <a:t>‘</a:t>
            </a:r>
            <a:r>
              <a:rPr lang="zh-CN" altLang="en-GB" sz="3200" b="1" dirty="0">
                <a:solidFill>
                  <a:srgbClr val="000000"/>
                </a:solidFill>
              </a:rPr>
              <a:t>可达成一致’的解决办法并把解决办法当成他们自己的东西</a:t>
            </a:r>
            <a:endParaRPr lang="en-GB" altLang="zh-CN" sz="3200" b="1">
              <a:solidFill>
                <a:srgbClr val="000000"/>
              </a:solidFill>
            </a:endParaRPr>
          </a:p>
          <a:p>
            <a:pPr marL="228600" lvl="0" indent="-228600" eaLnBrk="1" hangingPunct="1"/>
            <a:endParaRPr lang="en-GB" altLang="zh-CN" sz="3200" b="1">
              <a:solidFill>
                <a:srgbClr val="000000"/>
              </a:solidFill>
            </a:endParaRPr>
          </a:p>
          <a:p>
            <a:pPr marL="228600" lvl="0" indent="-228600" eaLnBrk="1" hangingPunct="1"/>
            <a:r>
              <a:rPr lang="zh-CN" altLang="en-GB" sz="3200" b="1" dirty="0">
                <a:solidFill>
                  <a:srgbClr val="000000"/>
                </a:solidFill>
              </a:rPr>
              <a:t>但在下面的情况下采用封闭式的问题</a:t>
            </a:r>
            <a:r>
              <a:rPr lang="en-GB" altLang="zh-CN" sz="3200" b="1">
                <a:solidFill>
                  <a:srgbClr val="000000"/>
                </a:solidFill>
              </a:rPr>
              <a:t>:</a:t>
            </a:r>
            <a:endParaRPr lang="en-GB" altLang="zh-CN" sz="3200" b="1">
              <a:solidFill>
                <a:srgbClr val="000000"/>
              </a:solidFill>
            </a:endParaRPr>
          </a:p>
          <a:p>
            <a:pPr marL="228600" lvl="0" indent="-228600" eaLnBrk="1" hangingPunct="1">
              <a:buFont typeface="Wingdings" panose="05000000000000000000" pitchFamily="2" charset="2"/>
              <a:buChar char="q"/>
            </a:pPr>
            <a:r>
              <a:rPr lang="zh-CN" altLang="en-GB" sz="3200" b="1" dirty="0">
                <a:solidFill>
                  <a:srgbClr val="000000"/>
                </a:solidFill>
              </a:rPr>
              <a:t>在交流结束的时候，目的是确保问题已经搞清并取得承诺</a:t>
            </a:r>
            <a:endParaRPr lang="en-GB" altLang="zh-CN" sz="3200" b="1">
              <a:solidFill>
                <a:srgbClr val="000000"/>
              </a:solidFill>
            </a:endParaRPr>
          </a:p>
        </p:txBody>
      </p:sp>
      <p:sp>
        <p:nvSpPr>
          <p:cNvPr id="53253" name="Rectangle 2"/>
          <p:cNvSpPr>
            <a:spLocks noGrp="1"/>
          </p:cNvSpPr>
          <p:nvPr>
            <p:ph type="title"/>
          </p:nvPr>
        </p:nvSpPr>
        <p:spPr>
          <a:xfrm>
            <a:off x="2209800" y="0"/>
            <a:ext cx="5410200" cy="9144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GB" sz="4000" dirty="0">
                <a:ea typeface="黑体" panose="02010609060101010101" charset="-122"/>
              </a:rPr>
              <a:t>提问技巧</a:t>
            </a:r>
            <a:br>
              <a:rPr lang="zh-CN" altLang="en-GB" sz="4000" dirty="0">
                <a:ea typeface="黑体" panose="02010609060101010101" charset="-122"/>
              </a:rPr>
            </a:br>
            <a:r>
              <a:rPr lang="zh-CN" altLang="en-GB" sz="2000" dirty="0"/>
              <a:t>用来确定结果的问题类型</a:t>
            </a:r>
            <a:endParaRPr lang="zh-CN" altLang="en-GB" sz="2000" dirty="0"/>
          </a:p>
        </p:txBody>
      </p:sp>
    </p:spTree>
  </p:cSld>
  <p:clrMapOvr>
    <a:masterClrMapping/>
  </p:clrMapOvr>
  <p:transition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6" name="Rectangle 2"/>
          <p:cNvSpPr/>
          <p:nvPr/>
        </p:nvSpPr>
        <p:spPr>
          <a:xfrm>
            <a:off x="1752600" y="0"/>
            <a:ext cx="6175375" cy="1066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/>
            <a:r>
              <a:rPr lang="zh-CN" altLang="en-GB" sz="3600" dirty="0">
                <a:solidFill>
                  <a:schemeClr val="tx1"/>
                </a:solidFill>
              </a:rPr>
              <a:t>提供反馈前的开放性问题举例</a:t>
            </a:r>
            <a:endParaRPr lang="zh-CN" altLang="en-GB" sz="3600" dirty="0">
              <a:solidFill>
                <a:schemeClr val="tx1"/>
              </a:solidFill>
            </a:endParaRPr>
          </a:p>
        </p:txBody>
      </p:sp>
      <p:sp>
        <p:nvSpPr>
          <p:cNvPr id="54277" name="矩形 54276"/>
          <p:cNvSpPr/>
          <p:nvPr/>
        </p:nvSpPr>
        <p:spPr>
          <a:xfrm>
            <a:off x="1981200" y="2057400"/>
            <a:ext cx="5464175" cy="15525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462280" indent="-462280" algn="l">
              <a:spcBef>
                <a:spcPct val="20000"/>
              </a:spcBef>
              <a:buClr>
                <a:srgbClr val="3333FF"/>
              </a:buClr>
              <a:buFont typeface="Wingdings" panose="05000000000000000000" pitchFamily="2" charset="2"/>
              <a:buChar char="q"/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让工人描述他正在做什么</a:t>
            </a:r>
            <a:endParaRPr lang="zh-CN" altLang="en-US" sz="2800" dirty="0">
              <a:solidFill>
                <a:schemeClr val="accent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4278" name="矩形 54277"/>
          <p:cNvSpPr/>
          <p:nvPr/>
        </p:nvSpPr>
        <p:spPr>
          <a:xfrm>
            <a:off x="1905000" y="3810000"/>
            <a:ext cx="5608638" cy="12065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462280" indent="-462280" algn="l">
              <a:spcBef>
                <a:spcPct val="20000"/>
              </a:spcBef>
              <a:buClr>
                <a:srgbClr val="3333FF"/>
              </a:buClr>
              <a:buFont typeface="Wingdings" panose="05000000000000000000" pitchFamily="2" charset="2"/>
              <a:buChar char="q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如：我可以了解一下你在做什么吗，你能给我介绍一下吗</a:t>
            </a:r>
            <a:endParaRPr lang="en-US" altLang="zh-CN" sz="240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0114" name="标题 90113"/>
          <p:cNvSpPr>
            <a:spLocks noGrp="1"/>
          </p:cNvSpPr>
          <p:nvPr>
            <p:ph type="title"/>
          </p:nvPr>
        </p:nvSpPr>
        <p:spPr>
          <a:xfrm>
            <a:off x="1219200" y="0"/>
            <a:ext cx="7277100" cy="1143000"/>
          </a:xfrm>
        </p:spPr>
        <p:txBody>
          <a:bodyPr anchor="ctr" anchorCtr="0"/>
          <a:p>
            <a:r>
              <a:rPr lang="zh-CN" altLang="en-US" sz="3600" dirty="0">
                <a:solidFill>
                  <a:srgbClr val="009900"/>
                </a:solidFill>
              </a:rPr>
              <a:t>需要达成的共识</a:t>
            </a:r>
            <a:r>
              <a:rPr lang="en-US" altLang="zh-CN" sz="3600">
                <a:solidFill>
                  <a:srgbClr val="009900"/>
                </a:solidFill>
                <a:latin typeface="Arial" panose="020B0604020202020204" pitchFamily="34" charset="0"/>
              </a:rPr>
              <a:t>……</a:t>
            </a:r>
            <a:endParaRPr lang="en-US" altLang="zh-CN" sz="3600">
              <a:solidFill>
                <a:srgbClr val="009900"/>
              </a:solidFill>
            </a:endParaRPr>
          </a:p>
        </p:txBody>
      </p:sp>
      <p:pic>
        <p:nvPicPr>
          <p:cNvPr id="90115" name="图片 901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86600" y="5181600"/>
            <a:ext cx="1060450" cy="1069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0116" name="矩形 90115"/>
          <p:cNvSpPr/>
          <p:nvPr/>
        </p:nvSpPr>
        <p:spPr>
          <a:xfrm>
            <a:off x="517525" y="1209675"/>
            <a:ext cx="7910513" cy="445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355600" lvl="0" indent="-355600" algn="just">
              <a:lnSpc>
                <a:spcPct val="240000"/>
              </a:lnSpc>
            </a:pPr>
            <a:r>
              <a:rPr lang="zh-CN" altLang="en-US" sz="2800" b="1" dirty="0">
                <a:solidFill>
                  <a:srgbClr val="009900"/>
                </a:solidFill>
              </a:rPr>
              <a:t>积极参与：发言、提问、讨论</a:t>
            </a:r>
            <a:endParaRPr lang="zh-CN" altLang="en-US" sz="2800" b="1" dirty="0">
              <a:solidFill>
                <a:srgbClr val="009900"/>
              </a:solidFill>
            </a:endParaRPr>
          </a:p>
          <a:p>
            <a:pPr marL="355600" lvl="0" indent="-355600" algn="just">
              <a:lnSpc>
                <a:spcPct val="240000"/>
              </a:lnSpc>
            </a:pPr>
            <a:r>
              <a:rPr lang="zh-CN" altLang="en-US" sz="2800" b="1" dirty="0">
                <a:solidFill>
                  <a:srgbClr val="009900"/>
                </a:solidFill>
              </a:rPr>
              <a:t>守时</a:t>
            </a:r>
            <a:endParaRPr lang="zh-CN" altLang="en-US" sz="2800" b="1" dirty="0">
              <a:solidFill>
                <a:srgbClr val="009900"/>
              </a:solidFill>
            </a:endParaRPr>
          </a:p>
          <a:p>
            <a:pPr marL="355600" lvl="0" indent="-355600" algn="just">
              <a:lnSpc>
                <a:spcPct val="240000"/>
              </a:lnSpc>
            </a:pPr>
            <a:r>
              <a:rPr lang="zh-CN" altLang="en-US" sz="2800" b="1" dirty="0">
                <a:solidFill>
                  <a:srgbClr val="009900"/>
                </a:solidFill>
              </a:rPr>
              <a:t>手机调成振动档</a:t>
            </a:r>
            <a:endParaRPr lang="zh-CN" altLang="en-US" sz="2800" b="1" dirty="0">
              <a:solidFill>
                <a:srgbClr val="009900"/>
              </a:solidFill>
            </a:endParaRPr>
          </a:p>
          <a:p>
            <a:pPr marL="355600" lvl="0" indent="-355600" algn="just">
              <a:lnSpc>
                <a:spcPct val="240000"/>
              </a:lnSpc>
            </a:pPr>
            <a:r>
              <a:rPr lang="zh-CN" altLang="en-US" sz="2800" b="1" dirty="0">
                <a:solidFill>
                  <a:srgbClr val="009900"/>
                </a:solidFill>
              </a:rPr>
              <a:t>休息时场外吸烟</a:t>
            </a:r>
            <a:endParaRPr lang="zh-CN" altLang="en-US" sz="2800" b="1" dirty="0">
              <a:solidFill>
                <a:srgbClr val="009900"/>
              </a:solidFill>
            </a:endParaRPr>
          </a:p>
        </p:txBody>
      </p:sp>
      <p:graphicFrame>
        <p:nvGraphicFramePr>
          <p:cNvPr id="90117" name="内容占位符 90116"/>
          <p:cNvGraphicFramePr/>
          <p:nvPr>
            <p:ph sz="half" idx="2"/>
          </p:nvPr>
        </p:nvGraphicFramePr>
        <p:xfrm>
          <a:off x="5486400" y="2743200"/>
          <a:ext cx="8620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1865630" imgH="1865630" progId="MS_ClipArt_Gallery.2">
                  <p:embed/>
                </p:oleObj>
              </mc:Choice>
              <mc:Fallback>
                <p:oleObj name="" r:id="rId2" imgW="1865630" imgH="1865630" progId="MS_ClipArt_Gallery.2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86400" y="2743200"/>
                        <a:ext cx="862013" cy="93503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标题 55297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GB" sz="3600" dirty="0">
                <a:solidFill>
                  <a:srgbClr val="000000"/>
                </a:solidFill>
              </a:rPr>
              <a:t>良好的倾听能力</a:t>
            </a:r>
            <a:endParaRPr lang="zh-CN" altLang="en-US" sz="3600" dirty="0">
              <a:solidFill>
                <a:srgbClr val="000000"/>
              </a:solidFill>
            </a:endParaRPr>
          </a:p>
        </p:txBody>
      </p:sp>
      <p:sp>
        <p:nvSpPr>
          <p:cNvPr id="55300" name="Rectangle 3"/>
          <p:cNvSpPr/>
          <p:nvPr/>
        </p:nvSpPr>
        <p:spPr>
          <a:xfrm>
            <a:off x="1752600" y="1600200"/>
            <a:ext cx="6151563" cy="39465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rtl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lvl="2" indent="-228600" algn="l" rtl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lvl="3" indent="-228600" algn="l" rtl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lvl="4" indent="-228600" algn="l" rtl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 eaLnBrk="1" hangingPunct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B" altLang="zh-CN" sz="3200" b="1">
                <a:solidFill>
                  <a:srgbClr val="000000"/>
                </a:solidFill>
              </a:rPr>
              <a:t>  </a:t>
            </a:r>
            <a:r>
              <a:rPr lang="zh-CN" altLang="en-GB" sz="3200" b="1" dirty="0">
                <a:solidFill>
                  <a:srgbClr val="000000"/>
                </a:solidFill>
              </a:rPr>
              <a:t>专心</a:t>
            </a:r>
            <a:endParaRPr lang="zh-CN" altLang="en-GB" sz="3200" b="1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B" altLang="zh-CN" b="1">
                <a:solidFill>
                  <a:srgbClr val="000000"/>
                </a:solidFill>
              </a:rPr>
              <a:t> </a:t>
            </a:r>
            <a:r>
              <a:rPr lang="zh-CN" altLang="en-GB" b="1" dirty="0">
                <a:solidFill>
                  <a:srgbClr val="000000"/>
                </a:solidFill>
              </a:rPr>
              <a:t>直接看着讲话人</a:t>
            </a:r>
            <a:endParaRPr lang="zh-CN" altLang="en-GB" b="1" dirty="0">
              <a:solidFill>
                <a:srgbClr val="000000"/>
              </a:solidFill>
            </a:endParaRPr>
          </a:p>
          <a:p>
            <a:pPr lvl="0" eaLnBrk="1" hangingPunct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B" altLang="zh-CN" sz="3200" b="1">
                <a:solidFill>
                  <a:srgbClr val="000000"/>
                </a:solidFill>
              </a:rPr>
              <a:t>  </a:t>
            </a:r>
            <a:r>
              <a:rPr lang="zh-CN" altLang="en-GB" sz="3200" b="1" dirty="0">
                <a:solidFill>
                  <a:srgbClr val="000000"/>
                </a:solidFill>
              </a:rPr>
              <a:t>显示你在听</a:t>
            </a:r>
            <a:endParaRPr lang="zh-CN" altLang="en-GB" sz="3200" b="1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B" altLang="zh-CN" b="1">
                <a:solidFill>
                  <a:srgbClr val="000000"/>
                </a:solidFill>
              </a:rPr>
              <a:t>  </a:t>
            </a:r>
            <a:r>
              <a:rPr lang="zh-CN" altLang="en-GB" b="1" dirty="0">
                <a:solidFill>
                  <a:srgbClr val="000000"/>
                </a:solidFill>
              </a:rPr>
              <a:t>用你的身体语言和手势来传达你的专注</a:t>
            </a:r>
            <a:endParaRPr lang="en-GB" altLang="zh-CN" b="1">
              <a:solidFill>
                <a:srgbClr val="000000"/>
              </a:solidFill>
            </a:endParaRPr>
          </a:p>
          <a:p>
            <a:pPr lvl="0" eaLnBrk="1" hangingPunct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B" altLang="zh-CN" sz="3200" b="1">
                <a:solidFill>
                  <a:srgbClr val="000000"/>
                </a:solidFill>
              </a:rPr>
              <a:t>  </a:t>
            </a:r>
            <a:r>
              <a:rPr lang="zh-CN" altLang="en-GB" sz="3200" b="1" dirty="0">
                <a:solidFill>
                  <a:srgbClr val="000000"/>
                </a:solidFill>
              </a:rPr>
              <a:t>推迟作出判断</a:t>
            </a:r>
            <a:endParaRPr lang="zh-CN" altLang="en-GB" sz="3200" b="1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B" altLang="zh-CN" b="1">
                <a:solidFill>
                  <a:srgbClr val="000000"/>
                </a:solidFill>
              </a:rPr>
              <a:t>  </a:t>
            </a:r>
            <a:r>
              <a:rPr lang="zh-CN" altLang="en-GB" b="1" dirty="0">
                <a:solidFill>
                  <a:srgbClr val="000000"/>
                </a:solidFill>
              </a:rPr>
              <a:t>让讲话人把话讲完，确保完全理解他的话</a:t>
            </a:r>
            <a:endParaRPr lang="en-GB" altLang="zh-CN" b="1">
              <a:solidFill>
                <a:srgbClr val="000000"/>
              </a:solidFill>
            </a:endParaRPr>
          </a:p>
          <a:p>
            <a:pPr lvl="0" eaLnBrk="1" hangingPunct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B" altLang="zh-CN" sz="3200" b="1">
                <a:solidFill>
                  <a:srgbClr val="000000"/>
                </a:solidFill>
              </a:rPr>
              <a:t>  </a:t>
            </a:r>
            <a:r>
              <a:rPr lang="zh-CN" altLang="en-GB" sz="3200" b="1" dirty="0">
                <a:solidFill>
                  <a:srgbClr val="000000"/>
                </a:solidFill>
              </a:rPr>
              <a:t>适当回应</a:t>
            </a:r>
            <a:endParaRPr lang="zh-CN" altLang="en-GB" sz="3200" b="1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altLang="zh-CN" b="1">
                <a:solidFill>
                  <a:srgbClr val="000000"/>
                </a:solidFill>
              </a:rPr>
              <a:t>  </a:t>
            </a:r>
            <a:r>
              <a:rPr lang="zh-CN" altLang="en-US" b="1" dirty="0">
                <a:solidFill>
                  <a:srgbClr val="000000"/>
                </a:solidFill>
              </a:rPr>
              <a:t>开放坦率的回应</a:t>
            </a:r>
            <a:endParaRPr lang="en-US" altLang="zh-CN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标题 5632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 dirty="0">
                <a:solidFill>
                  <a:schemeClr val="tx1"/>
                </a:solidFill>
              </a:rPr>
              <a:t>倾听角色扮演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326" name="Text Box 5"/>
          <p:cNvSpPr txBox="1"/>
          <p:nvPr/>
        </p:nvSpPr>
        <p:spPr>
          <a:xfrm>
            <a:off x="990600" y="1676400"/>
            <a:ext cx="7527925" cy="4481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algn="l">
              <a:spcBef>
                <a:spcPct val="50000"/>
              </a:spcBef>
              <a:buChar char="•"/>
            </a:pP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三人一组：听者是安全人员或经理、说者是工作人员或下级、观察者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ct val="50000"/>
              </a:spcBef>
              <a:buChar char="•"/>
            </a:pP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结合工作场景做角色扮演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ct val="50000"/>
              </a:spcBef>
              <a:buChar char="•"/>
            </a:pP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一次，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分钟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ct val="50000"/>
              </a:spcBef>
              <a:buChar char="•"/>
            </a:pP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观察者记录过程中的优点与缺点，并做时间控制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ct val="50000"/>
              </a:spcBef>
              <a:buChar char="•"/>
            </a:pP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角色扮演完，由观察者说出反馈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8" name="文本框 57347"/>
          <p:cNvSpPr txBox="1"/>
          <p:nvPr/>
        </p:nvSpPr>
        <p:spPr>
          <a:xfrm>
            <a:off x="762000" y="2590800"/>
            <a:ext cx="7589838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对安全行为的反馈</a:t>
            </a:r>
            <a:r>
              <a:rPr lang="en-US" altLang="zh-CN"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--</a:t>
            </a: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肯定与赞扬 </a:t>
            </a:r>
            <a:endParaRPr lang="zh-CN" altLang="en-US" sz="3600" dirty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对不安全行为的反馈</a:t>
            </a:r>
            <a:r>
              <a:rPr lang="en-US" altLang="zh-CN"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--</a:t>
            </a: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批评与建议</a:t>
            </a:r>
            <a:endParaRPr lang="zh-CN" altLang="en-US" sz="36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标题 58369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 sz="4000" dirty="0">
                <a:solidFill>
                  <a:schemeClr val="tx1"/>
                </a:solidFill>
              </a:rPr>
              <a:t>表达肯定与赞扬的方法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58372" name="文本框 58371"/>
          <p:cNvSpPr txBox="1"/>
          <p:nvPr/>
        </p:nvSpPr>
        <p:spPr>
          <a:xfrm>
            <a:off x="1066800" y="1724025"/>
            <a:ext cx="7632700" cy="3551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  <a:spcBef>
                <a:spcPct val="50000"/>
              </a:spcBef>
              <a:buChar char="•"/>
            </a:pP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表达你的赞扬</a:t>
            </a:r>
            <a:r>
              <a:rPr lang="en-US" altLang="zh-CN"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肯定</a:t>
            </a:r>
            <a:endParaRPr lang="en-US" altLang="zh-CN" sz="360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ct val="50000"/>
              </a:spcBef>
              <a:buChar char="•"/>
            </a:pP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表述你观察到的具体安全行为</a:t>
            </a:r>
            <a:endParaRPr lang="zh-CN" altLang="en-US" sz="3600" dirty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ct val="50000"/>
              </a:spcBef>
              <a:buChar char="•"/>
            </a:pP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说明那种安全行为带来的好处</a:t>
            </a:r>
            <a:endParaRPr lang="zh-CN" altLang="en-US" sz="3600" dirty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ct val="50000"/>
              </a:spcBef>
              <a:buChar char="•"/>
            </a:pP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如果需要，肯定行为背后的特质</a:t>
            </a:r>
            <a:endParaRPr lang="zh-CN" altLang="en-US" sz="36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标题 59393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391400" cy="715963"/>
          </a:xfrm>
        </p:spPr>
        <p:txBody>
          <a:bodyPr anchor="ctr" anchorCtr="0"/>
          <a:p>
            <a:r>
              <a:rPr lang="zh-CN" altLang="en-US" dirty="0">
                <a:solidFill>
                  <a:schemeClr val="tx1"/>
                </a:solidFill>
              </a:rPr>
              <a:t>提供建设性反馈（批评</a:t>
            </a:r>
            <a:r>
              <a:rPr lang="en-US" altLang="zh-CN">
                <a:solidFill>
                  <a:schemeClr val="tx1"/>
                </a:solidFill>
              </a:rPr>
              <a:t>/</a:t>
            </a:r>
            <a:r>
              <a:rPr lang="zh-CN" altLang="en-US" dirty="0">
                <a:solidFill>
                  <a:schemeClr val="tx1"/>
                </a:solidFill>
              </a:rPr>
              <a:t>建议）的方法</a:t>
            </a:r>
            <a:br>
              <a:rPr lang="zh-CN" altLang="en-US" dirty="0">
                <a:solidFill>
                  <a:schemeClr val="tx1"/>
                </a:solidFill>
              </a:rPr>
            </a:b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396" name="文本框 59395"/>
          <p:cNvSpPr txBox="1"/>
          <p:nvPr/>
        </p:nvSpPr>
        <p:spPr>
          <a:xfrm>
            <a:off x="762000" y="1612900"/>
            <a:ext cx="8382000" cy="3551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  <a:spcBef>
                <a:spcPct val="50000"/>
              </a:spcBef>
              <a:buChar char="•"/>
            </a:pP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表述你观察到的不安全行为</a:t>
            </a:r>
            <a:endParaRPr lang="zh-CN" altLang="en-US" sz="3600" dirty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ct val="50000"/>
              </a:spcBef>
              <a:buChar char="•"/>
            </a:pP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说明那种行为带来的不良后果或影响</a:t>
            </a:r>
            <a:endParaRPr lang="zh-CN" altLang="en-US" sz="3600" dirty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ct val="50000"/>
              </a:spcBef>
              <a:buChar char="•"/>
            </a:pP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找出正确的安全行为</a:t>
            </a:r>
            <a:endParaRPr lang="zh-CN" altLang="en-US" sz="3600" dirty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ct val="50000"/>
              </a:spcBef>
              <a:buChar char="•"/>
            </a:pP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达成共识</a:t>
            </a:r>
            <a:endParaRPr lang="zh-CN" altLang="en-US" sz="36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20" name="标题 60419"/>
          <p:cNvSpPr txBox="1"/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>
              <a:spcBef>
                <a:spcPct val="50000"/>
              </a:spcBef>
            </a:pPr>
            <a:r>
              <a:rPr lang="zh-CN" altLang="en-US" dirty="0"/>
              <a:t>想一想，你如何应对下面的情景？</a:t>
            </a:r>
            <a:endParaRPr lang="zh-CN" altLang="en-US" dirty="0"/>
          </a:p>
        </p:txBody>
      </p:sp>
      <p:sp>
        <p:nvSpPr>
          <p:cNvPr id="60421" name="文本框 60420"/>
          <p:cNvSpPr txBox="1"/>
          <p:nvPr/>
        </p:nvSpPr>
        <p:spPr>
          <a:xfrm>
            <a:off x="457200" y="2057400"/>
            <a:ext cx="8534400" cy="3657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algn="l">
              <a:lnSpc>
                <a:spcPct val="80000"/>
              </a:lnSpc>
              <a:spcBef>
                <a:spcPct val="50000"/>
              </a:spcBef>
              <a:buNone/>
            </a:pP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你在给予员工不安全行为的反馈时，员工：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80000"/>
              </a:lnSpc>
              <a:spcBef>
                <a:spcPct val="50000"/>
              </a:spcBef>
              <a:buAutoNum type="arabicPeriod"/>
            </a:pP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争辩 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比如责怪你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其他人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公司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80000"/>
              </a:lnSpc>
              <a:spcBef>
                <a:spcPct val="50000"/>
              </a:spcBef>
              <a:buAutoNum type="arabicPeriod"/>
            </a:pP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沉默不语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80000"/>
              </a:lnSpc>
              <a:spcBef>
                <a:spcPct val="50000"/>
              </a:spcBef>
              <a:buAutoNum type="arabicPeriod"/>
            </a:pP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抵触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80000"/>
              </a:lnSpc>
              <a:spcBef>
                <a:spcPct val="50000"/>
              </a:spcBef>
              <a:buAutoNum type="arabicPeriod"/>
            </a:pP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对公司的某个安全政策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流程表示怀疑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80000"/>
              </a:lnSpc>
              <a:spcBef>
                <a:spcPct val="50000"/>
              </a:spcBef>
              <a:buAutoNum type="arabicPeriod"/>
            </a:pP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谈论其它问题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60422" name="文本框 60421"/>
          <p:cNvSpPr txBox="1"/>
          <p:nvPr/>
        </p:nvSpPr>
        <p:spPr>
          <a:xfrm>
            <a:off x="6388100" y="1136650"/>
            <a:ext cx="245268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2400" i="1" u="sng" dirty="0">
                <a:solidFill>
                  <a:srgbClr val="99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小组讨论</a:t>
            </a:r>
            <a:r>
              <a:rPr lang="en-US" altLang="zh-CN" sz="2400" i="1" u="sng">
                <a:solidFill>
                  <a:srgbClr val="99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15</a:t>
            </a:r>
            <a:r>
              <a:rPr lang="zh-CN" altLang="en-US" sz="2400" i="1" u="sng" dirty="0">
                <a:solidFill>
                  <a:srgbClr val="99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分钟</a:t>
            </a:r>
            <a:endParaRPr lang="zh-CN" altLang="en-US" sz="2400" i="1" u="sng" dirty="0">
              <a:solidFill>
                <a:srgbClr val="99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4" name="竖卷形 61443"/>
          <p:cNvSpPr/>
          <p:nvPr/>
        </p:nvSpPr>
        <p:spPr>
          <a:xfrm rot="-648174">
            <a:off x="1993900" y="3122613"/>
            <a:ext cx="3155950" cy="3505200"/>
          </a:xfrm>
          <a:prstGeom prst="verticalScroll">
            <a:avLst>
              <a:gd name="adj" fmla="val 638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1445" name="文本框 61444"/>
          <p:cNvSpPr txBox="1"/>
          <p:nvPr/>
        </p:nvSpPr>
        <p:spPr>
          <a:xfrm>
            <a:off x="1524000" y="228600"/>
            <a:ext cx="61880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“你”的讯息</a:t>
            </a:r>
            <a:endParaRPr lang="zh-CN" altLang="en-US" sz="36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61446" name="文本框 61445"/>
          <p:cNvSpPr txBox="1"/>
          <p:nvPr/>
        </p:nvSpPr>
        <p:spPr>
          <a:xfrm>
            <a:off x="609600" y="1143000"/>
            <a:ext cx="7848600" cy="1844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“李红，你的行为完全不符合安全标准，你知道这是多大的错误吗？你的错误会造成大家再次返工，真是浪费大家时间，你知道这个问题的严重性吗？你怎么会这样呢？你觉得要怎么办才好？告诉我你的想法！”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61447" name="文本框 61446"/>
          <p:cNvSpPr txBox="1"/>
          <p:nvPr/>
        </p:nvSpPr>
        <p:spPr>
          <a:xfrm rot="-703228">
            <a:off x="2298700" y="3433763"/>
            <a:ext cx="3581400" cy="2430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Char char="•"/>
            </a:pPr>
            <a:r>
              <a:rPr lang="zh-CN" alt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容易让人感到被责备</a:t>
            </a:r>
            <a:endParaRPr lang="zh-CN" altLang="en-US" sz="1800" i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l">
              <a:spcBef>
                <a:spcPct val="50000"/>
              </a:spcBef>
              <a:buChar char="•"/>
            </a:pPr>
            <a:r>
              <a:rPr lang="zh-CN" alt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容易让人感到不被尊重</a:t>
            </a:r>
            <a:endParaRPr lang="zh-CN" altLang="en-US" sz="1800" i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l">
              <a:spcBef>
                <a:spcPct val="50000"/>
              </a:spcBef>
              <a:buChar char="•"/>
            </a:pPr>
            <a:r>
              <a:rPr lang="zh-CN" alt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常导致逆反心理</a:t>
            </a:r>
            <a:endParaRPr lang="zh-CN" altLang="en-US" sz="1800" i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l">
              <a:spcBef>
                <a:spcPct val="50000"/>
              </a:spcBef>
              <a:buChar char="•"/>
            </a:pPr>
            <a:r>
              <a:rPr lang="zh-CN" alt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可能伤害他人自尊</a:t>
            </a:r>
            <a:endParaRPr lang="zh-CN" altLang="en-US" sz="1800" i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l">
              <a:spcBef>
                <a:spcPct val="50000"/>
              </a:spcBef>
              <a:buChar char="•"/>
            </a:pPr>
            <a:r>
              <a:rPr lang="zh-CN" alt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常引起防卫心理</a:t>
            </a:r>
            <a:endParaRPr lang="zh-CN" altLang="en-US" sz="1800" i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l">
              <a:spcBef>
                <a:spcPct val="50000"/>
              </a:spcBef>
              <a:buChar char="•"/>
            </a:pPr>
            <a:r>
              <a:rPr lang="zh-CN" alt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常让人感到受伤害</a:t>
            </a:r>
            <a:endParaRPr lang="zh-CN" altLang="en-US" sz="1800" i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标题 63489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 dirty="0">
                <a:solidFill>
                  <a:schemeClr val="tx1"/>
                </a:solidFill>
              </a:rPr>
              <a:t>“我”的讯息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3492" name="文本框 63491"/>
          <p:cNvSpPr txBox="1"/>
          <p:nvPr/>
        </p:nvSpPr>
        <p:spPr>
          <a:xfrm>
            <a:off x="533400" y="1143000"/>
            <a:ext cx="7848600" cy="3159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“李红，我很高兴你能把工作场所保持干净。现在我想和你谈一谈最近的工作状况，我很担心我们的工作并未达到预定的标准。因为你在工作上的疏忽造成了工作现场的安全问题，这是绝对不可接受的。这些安全问题会造成我们必须推迟工期。不仅浪费我们团队的时间，同时还会加重我们的运营成本。李红，我想看到更多对于工作标准的改善行动，我可以得到你对于此事的承诺吗？”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63493" name="前凸弯带形 63492"/>
          <p:cNvSpPr/>
          <p:nvPr/>
        </p:nvSpPr>
        <p:spPr>
          <a:xfrm>
            <a:off x="762000" y="4343400"/>
            <a:ext cx="7086600" cy="22860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3494" name="文本框 63493"/>
          <p:cNvSpPr txBox="1"/>
          <p:nvPr/>
        </p:nvSpPr>
        <p:spPr>
          <a:xfrm>
            <a:off x="2571750" y="5168900"/>
            <a:ext cx="3581400" cy="1173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85000"/>
              </a:lnSpc>
              <a:spcBef>
                <a:spcPct val="50000"/>
              </a:spcBef>
              <a:buChar char="•"/>
            </a:pPr>
            <a:r>
              <a:rPr lang="zh-CN" alt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较少的威胁</a:t>
            </a:r>
            <a:endParaRPr lang="zh-CN" altLang="en-US" sz="2000" i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l">
              <a:lnSpc>
                <a:spcPct val="85000"/>
              </a:lnSpc>
              <a:spcBef>
                <a:spcPct val="50000"/>
              </a:spcBef>
              <a:buChar char="•"/>
            </a:pPr>
            <a:r>
              <a:rPr lang="zh-CN" alt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易于让人理解问题所在</a:t>
            </a:r>
            <a:endParaRPr lang="zh-CN" altLang="en-US" sz="2000" i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l">
              <a:lnSpc>
                <a:spcPct val="85000"/>
              </a:lnSpc>
              <a:spcBef>
                <a:spcPct val="50000"/>
              </a:spcBef>
              <a:buChar char="•"/>
            </a:pPr>
            <a:r>
              <a:rPr lang="zh-CN" alt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易于让人接受改变行为</a:t>
            </a:r>
            <a:endParaRPr lang="zh-CN" altLang="en-US" sz="2000" i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5" name="文本占位符 64514"/>
          <p:cNvSpPr>
            <a:spLocks noGrp="1"/>
          </p:cNvSpPr>
          <p:nvPr>
            <p:ph type="body" idx="1"/>
          </p:nvPr>
        </p:nvSpPr>
        <p:spPr>
          <a:xfrm>
            <a:off x="609600" y="2819400"/>
            <a:ext cx="8229600" cy="1600200"/>
          </a:xfrm>
        </p:spPr>
        <p:txBody>
          <a:bodyPr/>
          <a:p>
            <a:pPr>
              <a:buNone/>
            </a:pPr>
            <a:r>
              <a:rPr lang="zh-CN" altLang="en-US" sz="4000" dirty="0"/>
              <a:t>四：</a:t>
            </a:r>
            <a:r>
              <a:rPr lang="zh-CN" altLang="en-PH" sz="4000" b="1" dirty="0">
                <a:solidFill>
                  <a:srgbClr val="000000"/>
                </a:solidFill>
              </a:rPr>
              <a:t>教导下属改正不良绩效的技能</a:t>
            </a:r>
            <a:endParaRPr lang="zh-CN" altLang="en-US" sz="4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6" name="标题 67585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 sz="3600" dirty="0">
                <a:solidFill>
                  <a:srgbClr val="000000"/>
                </a:solidFill>
              </a:rPr>
              <a:t>绩效问题</a:t>
            </a:r>
            <a:endParaRPr lang="zh-CN" altLang="en-US" sz="3600" dirty="0">
              <a:solidFill>
                <a:srgbClr val="000000"/>
              </a:solidFill>
            </a:endParaRPr>
          </a:p>
        </p:txBody>
      </p:sp>
      <p:sp>
        <p:nvSpPr>
          <p:cNvPr id="67588" name="Content Placeholder 3"/>
          <p:cNvSpPr/>
          <p:nvPr/>
        </p:nvSpPr>
        <p:spPr>
          <a:xfrm>
            <a:off x="990600" y="1677988"/>
            <a:ext cx="7853363" cy="39465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rtl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lvl="2" indent="-228600" algn="l" rtl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lvl="3" indent="-228600" algn="l" rtl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lvl="4" indent="-228600" algn="l" rtl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sz="3200" b="1">
                <a:solidFill>
                  <a:srgbClr val="000000"/>
                </a:solidFill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</a:rPr>
              <a:t>目前的绩效不可接受，必须改变</a:t>
            </a:r>
            <a:endParaRPr lang="en-US" altLang="zh-CN" sz="3200" b="1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sz="3200" b="1">
                <a:solidFill>
                  <a:srgbClr val="000000"/>
                </a:solidFill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</a:rPr>
              <a:t>改正不良绩效的目标</a:t>
            </a:r>
            <a:endParaRPr lang="en-US" altLang="zh-CN" sz="3200" b="1">
              <a:solidFill>
                <a:srgbClr val="000000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zh-CN" altLang="en-US" sz="3200" dirty="0">
                <a:solidFill>
                  <a:srgbClr val="000000"/>
                </a:solidFill>
              </a:rPr>
              <a:t>使不良绩效走上正轨</a:t>
            </a:r>
            <a:endParaRPr lang="en-US" altLang="zh-CN" sz="3200">
              <a:solidFill>
                <a:srgbClr val="000000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zh-CN" altLang="en-US" sz="3200" dirty="0">
                <a:solidFill>
                  <a:srgbClr val="000000"/>
                </a:solidFill>
              </a:rPr>
              <a:t>为持续改进创造激励条件</a:t>
            </a:r>
            <a:endParaRPr lang="en-US" altLang="zh-CN" sz="3200">
              <a:solidFill>
                <a:srgbClr val="000000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zh-CN" altLang="en-US" sz="3200" dirty="0">
                <a:solidFill>
                  <a:srgbClr val="000000"/>
                </a:solidFill>
              </a:rPr>
              <a:t>提供改变行为的明确计划</a:t>
            </a:r>
            <a:endParaRPr lang="en-US" altLang="zh-CN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灯片编号占位符 3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>
                <a:solidFill>
                  <a:schemeClr val="tx1"/>
                </a:solidFill>
                <a:latin typeface="Arial Narrow" pitchFamily="34" charset="0"/>
              </a:rPr>
            </a:fld>
            <a:endParaRPr lang="en-US" altLang="zh-CN" sz="14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10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3600" dirty="0">
                <a:ea typeface="华文中宋" pitchFamily="2" charset="-122"/>
              </a:rPr>
              <a:t>课堂规则</a:t>
            </a:r>
            <a:endParaRPr lang="en-US" altLang="zh-CN" sz="3600">
              <a:ea typeface="华文中宋" pitchFamily="2" charset="-122"/>
            </a:endParaRPr>
          </a:p>
        </p:txBody>
      </p:sp>
      <p:sp>
        <p:nvSpPr>
          <p:cNvPr id="4103" name="Content Placeholder 4"/>
          <p:cNvSpPr>
            <a:spLocks noGrp="1"/>
          </p:cNvSpPr>
          <p:nvPr>
            <p:ph type="body" idx="4294967295"/>
          </p:nvPr>
        </p:nvSpPr>
        <p:spPr/>
        <p:txBody>
          <a:bodyPr vert="horz" wrap="square" lIns="91440" tIns="45720" rIns="91440" bIns="45720" anchor="t" anchorCtr="0"/>
          <a:p>
            <a:pPr marL="228600" indent="-228600"/>
            <a:r>
              <a:rPr lang="zh-CN" altLang="en-US" b="1" dirty="0"/>
              <a:t>安全和疏散程序</a:t>
            </a:r>
            <a:endParaRPr lang="zh-CN" altLang="en-US" b="1" dirty="0"/>
          </a:p>
          <a:p>
            <a:pPr marL="228600" indent="-228600"/>
            <a:r>
              <a:rPr lang="zh-CN" altLang="en-US" b="1" dirty="0"/>
              <a:t>关于手机的政策</a:t>
            </a:r>
            <a:endParaRPr lang="zh-CN" altLang="en-US" b="1" dirty="0"/>
          </a:p>
          <a:p>
            <a:pPr marL="228600" indent="-228600"/>
            <a:r>
              <a:rPr lang="zh-CN" altLang="en-US" b="1" dirty="0"/>
              <a:t>准时到位</a:t>
            </a:r>
            <a:endParaRPr lang="zh-CN" altLang="en-US" b="1" dirty="0"/>
          </a:p>
          <a:p>
            <a:pPr marL="228600" indent="-228600"/>
            <a:r>
              <a:rPr lang="zh-CN" altLang="en-US" b="1" dirty="0"/>
              <a:t>以尊重的态度待人</a:t>
            </a:r>
            <a:endParaRPr lang="zh-CN" altLang="en-US" b="1" dirty="0"/>
          </a:p>
          <a:p>
            <a:pPr marL="228600" indent="-228600"/>
            <a:r>
              <a:rPr lang="zh-CN" altLang="en-US" b="1" dirty="0"/>
              <a:t>分享经验</a:t>
            </a:r>
            <a:endParaRPr lang="zh-CN" altLang="en-US" b="1" dirty="0"/>
          </a:p>
          <a:p>
            <a:pPr marL="228600" indent="-228600"/>
            <a:r>
              <a:rPr lang="zh-CN" altLang="en-US" b="1" dirty="0"/>
              <a:t>提问题</a:t>
            </a:r>
            <a:endParaRPr lang="zh-CN" altLang="en-US" b="1" dirty="0"/>
          </a:p>
          <a:p>
            <a:pPr marL="228600" indent="-228600"/>
            <a:endParaRPr lang="zh-CN" altLang="en-US" b="1" dirty="0"/>
          </a:p>
        </p:txBody>
      </p:sp>
    </p:spTree>
  </p:cSld>
  <p:clrMapOvr>
    <a:masterClrMapping/>
  </p:clrMapOvr>
  <p:transition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8" name="Rectangle 2"/>
          <p:cNvSpPr/>
          <p:nvPr/>
        </p:nvSpPr>
        <p:spPr>
          <a:xfrm>
            <a:off x="1905000" y="0"/>
            <a:ext cx="6175375" cy="1066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/>
            <a:r>
              <a:rPr lang="zh-CN" altLang="en-US" sz="2800" dirty="0">
                <a:solidFill>
                  <a:srgbClr val="000000"/>
                </a:solidFill>
              </a:rPr>
              <a:t>录像：改正业绩问题</a:t>
            </a:r>
            <a:r>
              <a:rPr lang="en-US" altLang="zh-CN" sz="2800">
                <a:solidFill>
                  <a:srgbClr val="000000"/>
                </a:solidFill>
              </a:rPr>
              <a:t>—</a:t>
            </a:r>
            <a:r>
              <a:rPr lang="zh-CN" altLang="en-US" sz="2800" dirty="0">
                <a:solidFill>
                  <a:srgbClr val="000000"/>
                </a:solidFill>
              </a:rPr>
              <a:t>失败场景</a:t>
            </a:r>
            <a:r>
              <a:rPr lang="en-US" altLang="zh-CN" sz="2800">
                <a:solidFill>
                  <a:srgbClr val="000000"/>
                </a:solidFill>
              </a:rPr>
              <a:t>1</a:t>
            </a:r>
            <a:endParaRPr lang="en-US" altLang="zh-CN" sz="2800">
              <a:solidFill>
                <a:srgbClr val="000000"/>
              </a:solidFill>
            </a:endParaRPr>
          </a:p>
        </p:txBody>
      </p:sp>
      <p:pic>
        <p:nvPicPr>
          <p:cNvPr id="82949" name="Picture 2" descr="http://www.mathworks.com/matlabcentral/fx_files/27297/1/video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0" y="2895600"/>
            <a:ext cx="2386013" cy="2387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8" name="Rectangle 2"/>
          <p:cNvSpPr/>
          <p:nvPr/>
        </p:nvSpPr>
        <p:spPr>
          <a:xfrm>
            <a:off x="1905000" y="0"/>
            <a:ext cx="6175375" cy="1066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/>
            <a:r>
              <a:rPr lang="zh-CN" altLang="en-US" sz="2800" dirty="0">
                <a:solidFill>
                  <a:srgbClr val="000000"/>
                </a:solidFill>
              </a:rPr>
              <a:t>讨论：改正业绩问题</a:t>
            </a:r>
            <a:r>
              <a:rPr lang="en-US" altLang="zh-CN" sz="2800">
                <a:solidFill>
                  <a:srgbClr val="000000"/>
                </a:solidFill>
              </a:rPr>
              <a:t>—</a:t>
            </a:r>
            <a:r>
              <a:rPr lang="zh-CN" altLang="en-US" sz="2800" dirty="0">
                <a:solidFill>
                  <a:srgbClr val="000000"/>
                </a:solidFill>
              </a:rPr>
              <a:t>失败场景</a:t>
            </a:r>
            <a:r>
              <a:rPr lang="en-US" altLang="zh-CN" sz="2800">
                <a:solidFill>
                  <a:srgbClr val="000000"/>
                </a:solidFill>
              </a:rPr>
              <a:t>1</a:t>
            </a:r>
            <a:endParaRPr lang="en-US" altLang="zh-CN" sz="2800">
              <a:solidFill>
                <a:srgbClr val="000000"/>
              </a:solidFill>
            </a:endParaRPr>
          </a:p>
        </p:txBody>
      </p:sp>
      <p:sp>
        <p:nvSpPr>
          <p:cNvPr id="62470" name="矩形 62469"/>
          <p:cNvSpPr/>
          <p:nvPr/>
        </p:nvSpPr>
        <p:spPr>
          <a:xfrm>
            <a:off x="1219200" y="3276600"/>
            <a:ext cx="677862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zh-CN" altLang="en-US" sz="3200" dirty="0">
                <a:latin typeface="Arial" panose="020B0604020202020204" pitchFamily="34" charset="0"/>
              </a:rPr>
              <a:t> </a:t>
            </a:r>
            <a:r>
              <a:rPr lang="zh-CN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找出在什么地方领导做得不太有效</a:t>
            </a:r>
            <a:endParaRPr lang="en-US" altLang="zh-CN" sz="3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3970" name="Rectangle 2"/>
          <p:cNvSpPr/>
          <p:nvPr/>
        </p:nvSpPr>
        <p:spPr>
          <a:xfrm>
            <a:off x="1905000" y="0"/>
            <a:ext cx="6175375" cy="1066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/>
            <a:r>
              <a:rPr lang="zh-CN" altLang="en-US" sz="2800" dirty="0">
                <a:solidFill>
                  <a:srgbClr val="000000"/>
                </a:solidFill>
              </a:rPr>
              <a:t>录像：改正业绩问题</a:t>
            </a:r>
            <a:r>
              <a:rPr lang="en-US" altLang="zh-CN" sz="2800">
                <a:solidFill>
                  <a:srgbClr val="000000"/>
                </a:solidFill>
              </a:rPr>
              <a:t>—</a:t>
            </a:r>
            <a:r>
              <a:rPr lang="zh-CN" altLang="en-US" sz="2800" dirty="0">
                <a:solidFill>
                  <a:srgbClr val="000000"/>
                </a:solidFill>
              </a:rPr>
              <a:t>失败场景</a:t>
            </a:r>
            <a:r>
              <a:rPr lang="en-US" altLang="zh-CN" sz="2800">
                <a:solidFill>
                  <a:srgbClr val="000000"/>
                </a:solidFill>
              </a:rPr>
              <a:t>2</a:t>
            </a:r>
            <a:endParaRPr lang="en-US" altLang="zh-CN" sz="2800">
              <a:solidFill>
                <a:srgbClr val="000000"/>
              </a:solidFill>
            </a:endParaRPr>
          </a:p>
        </p:txBody>
      </p:sp>
      <p:pic>
        <p:nvPicPr>
          <p:cNvPr id="83971" name="Picture 2" descr="http://www.mathworks.com/matlabcentral/fx_files/27297/1/video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0" y="2895600"/>
            <a:ext cx="2386013" cy="2387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40" name="Rectangle 2"/>
          <p:cNvSpPr/>
          <p:nvPr/>
        </p:nvSpPr>
        <p:spPr>
          <a:xfrm>
            <a:off x="1676400" y="228600"/>
            <a:ext cx="6175375" cy="7889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/>
            <a:r>
              <a:rPr lang="zh-CN" altLang="en-US" sz="2800" dirty="0">
                <a:solidFill>
                  <a:srgbClr val="000000"/>
                </a:solidFill>
              </a:rPr>
              <a:t>讨论：改正业绩问题</a:t>
            </a:r>
            <a:r>
              <a:rPr lang="en-US" altLang="zh-CN" sz="2800">
                <a:solidFill>
                  <a:srgbClr val="000000"/>
                </a:solidFill>
              </a:rPr>
              <a:t>—</a:t>
            </a:r>
            <a:r>
              <a:rPr lang="zh-CN" altLang="en-US" sz="2800" dirty="0">
                <a:solidFill>
                  <a:srgbClr val="000000"/>
                </a:solidFill>
              </a:rPr>
              <a:t>失败场景</a:t>
            </a:r>
            <a:r>
              <a:rPr lang="en-US" altLang="zh-CN" sz="2800">
                <a:solidFill>
                  <a:srgbClr val="000000"/>
                </a:solidFill>
              </a:rPr>
              <a:t>2</a:t>
            </a:r>
            <a:endParaRPr lang="en-US" altLang="zh-CN" sz="280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1371600" y="1600200"/>
            <a:ext cx="6151563" cy="3946525"/>
          </a:xfrm>
        </p:spPr>
        <p:txBody>
          <a:bodyPr/>
          <a:lstStyle>
            <a:lvl1pPr lvl="0">
              <a:buClrTx/>
              <a:buSzTx/>
              <a:buFontTx/>
              <a:defRPr sz="2400"/>
            </a:lvl1pPr>
            <a:lvl2pPr lvl="1">
              <a:buClrTx/>
              <a:buSzTx/>
              <a:buFontTx/>
              <a:defRPr sz="2000"/>
            </a:lvl2pPr>
            <a:lvl3pPr lvl="2">
              <a:buClrTx/>
              <a:buSzTx/>
              <a:buFontTx/>
              <a:defRPr sz="1800"/>
            </a:lvl3pPr>
            <a:lvl4pPr lvl="3">
              <a:buClrTx/>
              <a:buSzTx/>
              <a:buFontTx/>
              <a:defRPr sz="1600"/>
            </a:lvl4pPr>
            <a:lvl5pPr lvl="4">
              <a:buClrTx/>
              <a:buSzTx/>
              <a:buFontTx/>
              <a:defRPr sz="1600"/>
            </a:lvl5pPr>
          </a:lstStyle>
          <a:p>
            <a:pPr marL="288925" lvl="0" indent="-288925" eaLnBrk="1" hangingPunct="1">
              <a:buFont typeface="Wingdings" panose="05000000000000000000" pitchFamily="2" charset="2"/>
              <a:buChar char="q"/>
            </a:pPr>
            <a:r>
              <a:rPr lang="zh-CN" altLang="en-US" sz="3600" b="1" dirty="0">
                <a:solidFill>
                  <a:srgbClr val="000000"/>
                </a:solidFill>
              </a:rPr>
              <a:t>小组讨论：</a:t>
            </a:r>
            <a:endParaRPr lang="zh-CN" altLang="en-US" sz="3600" b="1" dirty="0">
              <a:solidFill>
                <a:srgbClr val="000000"/>
              </a:solidFill>
            </a:endParaRPr>
          </a:p>
          <a:p>
            <a:pPr marL="288925" lvl="0" indent="-288925" eaLnBrk="1" hangingPunct="1">
              <a:buFont typeface="Wingdings" panose="05000000000000000000" pitchFamily="2" charset="2"/>
              <a:buChar char="q"/>
            </a:pPr>
            <a:endParaRPr lang="zh-CN" altLang="en-US" sz="3600" b="1" dirty="0">
              <a:solidFill>
                <a:srgbClr val="000000"/>
              </a:solidFill>
            </a:endParaRPr>
          </a:p>
          <a:p>
            <a:pPr marL="288925" lvl="0" indent="-288925" eaLnBrk="1" hangingPunct="1">
              <a:buFont typeface="Wingdings" panose="05000000000000000000" pitchFamily="2" charset="2"/>
              <a:buChar char="q"/>
            </a:pPr>
            <a:r>
              <a:rPr lang="zh-CN" altLang="en-US" sz="3600" b="1" dirty="0">
                <a:solidFill>
                  <a:srgbClr val="000000"/>
                </a:solidFill>
              </a:rPr>
              <a:t>这次辅导为什么失败？</a:t>
            </a:r>
            <a:endParaRPr lang="zh-CN" altLang="en-US" sz="3600" b="1" dirty="0">
              <a:solidFill>
                <a:srgbClr val="000000"/>
              </a:solidFill>
            </a:endParaRPr>
          </a:p>
          <a:p>
            <a:pPr marL="288925" lvl="0" indent="-288925" eaLnBrk="1" hangingPunct="1">
              <a:buFont typeface="Wingdings" panose="05000000000000000000" pitchFamily="2" charset="2"/>
              <a:buChar char="q"/>
            </a:pPr>
            <a:endParaRPr lang="zh-CN" altLang="en-US" sz="3600" b="1" dirty="0">
              <a:solidFill>
                <a:srgbClr val="000000"/>
              </a:solidFill>
            </a:endParaRPr>
          </a:p>
          <a:p>
            <a:pPr marL="288925" lvl="0" indent="-288925" eaLnBrk="1" hangingPunct="1">
              <a:buFont typeface="Wingdings" panose="05000000000000000000" pitchFamily="2" charset="2"/>
              <a:buChar char="q"/>
            </a:pPr>
            <a:r>
              <a:rPr lang="zh-CN" altLang="en-US" sz="3600" b="1" dirty="0">
                <a:solidFill>
                  <a:srgbClr val="000000"/>
                </a:solidFill>
              </a:rPr>
              <a:t> 这位经理可以如何改善？</a:t>
            </a:r>
            <a:endParaRPr lang="zh-CN" altLang="en-US" sz="3600" b="1" dirty="0">
              <a:solidFill>
                <a:srgbClr val="000000"/>
              </a:solidFill>
            </a:endParaRPr>
          </a:p>
          <a:p>
            <a:pPr marL="288925" lvl="0" indent="-288925" eaLnBrk="1" hangingPunct="1">
              <a:buChar char="•"/>
            </a:pPr>
            <a:endParaRPr lang="en-PH" altLang="zh-CN" sz="36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sh dir="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4" name="Rectangle 2"/>
          <p:cNvSpPr/>
          <p:nvPr/>
        </p:nvSpPr>
        <p:spPr>
          <a:xfrm>
            <a:off x="1371600" y="0"/>
            <a:ext cx="7118350" cy="1066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/>
            <a:r>
              <a:rPr lang="zh-CN" altLang="en-US" sz="3600" dirty="0">
                <a:solidFill>
                  <a:srgbClr val="000000"/>
                </a:solidFill>
              </a:rPr>
              <a:t>改正绩效问题的主要行动</a:t>
            </a:r>
            <a:endParaRPr lang="en-US" altLang="zh-CN" sz="3600">
              <a:solidFill>
                <a:srgbClr val="000000"/>
              </a:solidFill>
            </a:endParaRPr>
          </a:p>
        </p:txBody>
      </p:sp>
      <p:sp>
        <p:nvSpPr>
          <p:cNvPr id="66565" name="Content Placeholder 4"/>
          <p:cNvSpPr/>
          <p:nvPr/>
        </p:nvSpPr>
        <p:spPr>
          <a:xfrm>
            <a:off x="1219200" y="1439863"/>
            <a:ext cx="7624763" cy="39465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rtl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lvl="2" indent="-228600" algn="l" rtl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lvl="3" indent="-228600" algn="l" rtl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lvl="4" indent="-228600" algn="l" rtl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457200" lvl="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zh-CN" altLang="en-US" sz="3600" b="1" dirty="0">
                <a:solidFill>
                  <a:srgbClr val="000000"/>
                </a:solidFill>
              </a:rPr>
              <a:t>收集背景信息</a:t>
            </a:r>
            <a:endParaRPr lang="zh-CN" altLang="en-US" sz="3600" b="1" dirty="0">
              <a:solidFill>
                <a:srgbClr val="000000"/>
              </a:solidFill>
            </a:endParaRPr>
          </a:p>
          <a:p>
            <a:pPr marL="457200" lvl="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zh-CN" altLang="en-US" sz="3600" b="1" dirty="0">
                <a:solidFill>
                  <a:srgbClr val="000000"/>
                </a:solidFill>
              </a:rPr>
              <a:t>描述业绩问题</a:t>
            </a:r>
            <a:endParaRPr lang="zh-CN" altLang="en-US" sz="3600" b="1" dirty="0">
              <a:solidFill>
                <a:srgbClr val="000000"/>
              </a:solidFill>
            </a:endParaRPr>
          </a:p>
          <a:p>
            <a:pPr marL="457200" lvl="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zh-CN" altLang="en-US" sz="3600" b="1" dirty="0">
                <a:solidFill>
                  <a:srgbClr val="000000"/>
                </a:solidFill>
              </a:rPr>
              <a:t>共同评估情况</a:t>
            </a:r>
            <a:endParaRPr lang="zh-CN" altLang="en-US" sz="3600" b="1" dirty="0">
              <a:solidFill>
                <a:srgbClr val="000000"/>
              </a:solidFill>
            </a:endParaRPr>
          </a:p>
          <a:p>
            <a:pPr marL="457200" lvl="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zh-CN" altLang="en-US" sz="3600" b="1" dirty="0">
                <a:solidFill>
                  <a:srgbClr val="000000"/>
                </a:solidFill>
              </a:rPr>
              <a:t>对行动计划取得一致</a:t>
            </a:r>
            <a:endParaRPr lang="en-US" altLang="zh-CN" sz="3600" b="1">
              <a:solidFill>
                <a:srgbClr val="000000"/>
              </a:solidFill>
            </a:endParaRPr>
          </a:p>
          <a:p>
            <a:pPr marL="457200" lvl="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zh-CN" altLang="en-US" sz="3600" b="1" dirty="0">
                <a:solidFill>
                  <a:srgbClr val="000000"/>
                </a:solidFill>
              </a:rPr>
              <a:t>提供支持</a:t>
            </a:r>
            <a:endParaRPr lang="zh-CN" altLang="en-US" sz="3600" b="1" dirty="0">
              <a:solidFill>
                <a:srgbClr val="000000"/>
              </a:solidFill>
            </a:endParaRPr>
          </a:p>
          <a:p>
            <a:pPr marL="457200" lvl="0" indent="-457200" eaLnBrk="1" hangingPunct="1">
              <a:lnSpc>
                <a:spcPct val="150000"/>
              </a:lnSpc>
              <a:buFontTx/>
              <a:buAutoNum type="arabicPeriod"/>
            </a:pPr>
            <a:endParaRPr lang="en-PH" altLang="zh-CN" sz="3600" b="1">
              <a:solidFill>
                <a:srgbClr val="000000"/>
              </a:solidFill>
            </a:endParaRPr>
          </a:p>
        </p:txBody>
      </p:sp>
      <p:pic>
        <p:nvPicPr>
          <p:cNvPr id="66566" name="Picture 4" descr="Snapshot 2009-02-14 09-26-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91400" y="4419600"/>
            <a:ext cx="1366838" cy="17827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u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2" name="文本框 68611"/>
          <p:cNvSpPr txBox="1"/>
          <p:nvPr/>
        </p:nvSpPr>
        <p:spPr>
          <a:xfrm>
            <a:off x="1371600" y="1600200"/>
            <a:ext cx="7162800" cy="1587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小组演练：</a:t>
            </a:r>
            <a:endParaRPr lang="zh-CN" altLang="en-US" sz="2800" i="1" dirty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zh-CN" alt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从你的实际工作中选取一个场景或例子，按照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zh-CN" alt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步法对员工进行绩效辅导。</a:t>
            </a:r>
            <a:endParaRPr lang="zh-CN" altLang="en-US" sz="2800" i="1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68613" name="Rectangle 2"/>
          <p:cNvSpPr/>
          <p:nvPr/>
        </p:nvSpPr>
        <p:spPr>
          <a:xfrm>
            <a:off x="1905000" y="0"/>
            <a:ext cx="6175375" cy="9413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/>
            <a:r>
              <a:rPr lang="zh-CN" altLang="en-US" sz="3600" dirty="0">
                <a:solidFill>
                  <a:srgbClr val="000000"/>
                </a:solidFill>
              </a:rPr>
              <a:t>改正业绩问题的主要行动</a:t>
            </a:r>
            <a:endParaRPr lang="en-US" altLang="zh-CN" sz="3600">
              <a:solidFill>
                <a:srgbClr val="000000"/>
              </a:solidFill>
            </a:endParaRPr>
          </a:p>
        </p:txBody>
      </p:sp>
      <p:sp>
        <p:nvSpPr>
          <p:cNvPr id="68614" name="文本框 68613"/>
          <p:cNvSpPr txBox="1"/>
          <p:nvPr/>
        </p:nvSpPr>
        <p:spPr>
          <a:xfrm>
            <a:off x="2070100" y="3476625"/>
            <a:ext cx="5053013" cy="1801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algn="l">
              <a:spcBef>
                <a:spcPct val="50000"/>
              </a:spcBef>
              <a:buNone/>
            </a:pPr>
            <a:r>
              <a:rPr lang="zh-CN" altLang="en-US" sz="2800" i="1" u="sng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可选择的练习</a:t>
            </a:r>
            <a:r>
              <a:rPr lang="en-US" altLang="zh-CN" sz="2800" i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altLang="zh-CN" sz="2800" i="1" u="sng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ct val="50000"/>
              </a:spcBef>
              <a:buAutoNum type="arabicPeriod"/>
            </a:pPr>
            <a:r>
              <a:rPr lang="zh-CN" alt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不舒服的 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PPE</a:t>
            </a:r>
            <a:endParaRPr lang="en-US" altLang="zh-CN" sz="2800" i="1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ct val="50000"/>
              </a:spcBef>
              <a:buAutoNum type="arabicPeriod"/>
            </a:pPr>
            <a:r>
              <a:rPr lang="zh-CN" alt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改正绩效问题练习册</a:t>
            </a:r>
            <a:endParaRPr lang="zh-CN" altLang="en-US" sz="2800" i="1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82" name="Rectangle 2"/>
          <p:cNvSpPr/>
          <p:nvPr/>
        </p:nvSpPr>
        <p:spPr>
          <a:xfrm>
            <a:off x="1828800" y="152400"/>
            <a:ext cx="6175375" cy="1066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/>
            <a:r>
              <a:rPr lang="zh-CN" altLang="en-US" sz="2800" dirty="0">
                <a:solidFill>
                  <a:srgbClr val="000000"/>
                </a:solidFill>
              </a:rPr>
              <a:t>录像：改正绩效问题</a:t>
            </a:r>
            <a:r>
              <a:rPr lang="en-US" altLang="zh-CN" sz="2800">
                <a:solidFill>
                  <a:srgbClr val="000000"/>
                </a:solidFill>
              </a:rPr>
              <a:t>—</a:t>
            </a:r>
            <a:r>
              <a:rPr lang="zh-CN" altLang="en-US" sz="2800" dirty="0">
                <a:solidFill>
                  <a:srgbClr val="000000"/>
                </a:solidFill>
              </a:rPr>
              <a:t>正面场景</a:t>
            </a:r>
            <a:r>
              <a:rPr lang="en-US" altLang="zh-CN" sz="2800">
                <a:solidFill>
                  <a:srgbClr val="000000"/>
                </a:solidFill>
              </a:rPr>
              <a:t>3</a:t>
            </a:r>
            <a:endParaRPr lang="en-US" altLang="zh-CN" sz="2800">
              <a:solidFill>
                <a:srgbClr val="000000"/>
              </a:solidFill>
            </a:endParaRPr>
          </a:p>
        </p:txBody>
      </p:sp>
      <p:pic>
        <p:nvPicPr>
          <p:cNvPr id="75783" name="Picture 2" descr="http://www.mathworks.com/matlabcentral/fx_files/27297/1/video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1400" y="2514600"/>
            <a:ext cx="2386013" cy="2387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6" name="Rectangle 2"/>
          <p:cNvSpPr/>
          <p:nvPr/>
        </p:nvSpPr>
        <p:spPr>
          <a:xfrm>
            <a:off x="1828800" y="152400"/>
            <a:ext cx="6175375" cy="1066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/>
            <a:r>
              <a:rPr lang="zh-CN" altLang="en-US" sz="2800" dirty="0">
                <a:solidFill>
                  <a:srgbClr val="000000"/>
                </a:solidFill>
              </a:rPr>
              <a:t>讨论：改正绩效问题</a:t>
            </a:r>
            <a:r>
              <a:rPr lang="en-US" altLang="zh-CN" sz="2800">
                <a:solidFill>
                  <a:srgbClr val="000000"/>
                </a:solidFill>
              </a:rPr>
              <a:t>—</a:t>
            </a:r>
            <a:r>
              <a:rPr lang="zh-CN" altLang="en-US" sz="2800" dirty="0">
                <a:solidFill>
                  <a:srgbClr val="000000"/>
                </a:solidFill>
              </a:rPr>
              <a:t>正面场景</a:t>
            </a:r>
            <a:endParaRPr lang="en-US" altLang="zh-CN" sz="280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1066800" y="2743200"/>
            <a:ext cx="7853363" cy="1455738"/>
          </a:xfrm>
        </p:spPr>
        <p:txBody>
          <a:bodyPr/>
          <a:lstStyle>
            <a:lvl1pPr lvl="0">
              <a:buClrTx/>
              <a:buSzTx/>
              <a:buFontTx/>
              <a:defRPr sz="2400"/>
            </a:lvl1pPr>
            <a:lvl2pPr lvl="1">
              <a:buClrTx/>
              <a:buSzTx/>
              <a:buFontTx/>
              <a:defRPr sz="2000"/>
            </a:lvl2pPr>
            <a:lvl3pPr lvl="2">
              <a:buClrTx/>
              <a:buSzTx/>
              <a:buFontTx/>
              <a:defRPr sz="1800"/>
            </a:lvl3pPr>
            <a:lvl4pPr lvl="3">
              <a:buClrTx/>
              <a:buSzTx/>
              <a:buFontTx/>
              <a:defRPr sz="1600"/>
            </a:lvl4pPr>
            <a:lvl5pPr lvl="4">
              <a:buClrTx/>
              <a:buSzTx/>
              <a:buFontTx/>
              <a:defRPr sz="1600"/>
            </a:lvl5pPr>
          </a:lstStyle>
          <a:p>
            <a:pPr marL="288925" lvl="0" indent="-288925" eaLnBrk="1" hangingPunct="1">
              <a:buFont typeface="Wingdings" panose="05000000000000000000" pitchFamily="2" charset="2"/>
              <a:buChar char="q"/>
            </a:pPr>
            <a:r>
              <a:rPr lang="zh-CN" altLang="en-US" sz="3600" b="1" dirty="0">
                <a:solidFill>
                  <a:srgbClr val="000000"/>
                </a:solidFill>
              </a:rPr>
              <a:t> 找出在什么地方经理做得比较有效</a:t>
            </a:r>
            <a:endParaRPr lang="en-US" altLang="zh-CN" sz="3600" b="1">
              <a:solidFill>
                <a:srgbClr val="000000"/>
              </a:solidFill>
            </a:endParaRPr>
          </a:p>
          <a:p>
            <a:pPr marL="288925" lvl="0" indent="-288925" eaLnBrk="1" hangingPunct="1">
              <a:buFont typeface="Wingdings" panose="05000000000000000000" pitchFamily="2" charset="2"/>
              <a:buChar char="q"/>
            </a:pPr>
            <a:r>
              <a:rPr lang="en-US" altLang="zh-CN" sz="3600" b="1">
                <a:solidFill>
                  <a:srgbClr val="000000"/>
                </a:solidFill>
              </a:rPr>
              <a:t> </a:t>
            </a:r>
            <a:r>
              <a:rPr lang="zh-CN" altLang="en-US" sz="3600" b="1" dirty="0">
                <a:solidFill>
                  <a:srgbClr val="000000"/>
                </a:solidFill>
              </a:rPr>
              <a:t>注意</a:t>
            </a:r>
            <a:r>
              <a:rPr lang="en-US" altLang="zh-CN" sz="3600" b="1">
                <a:solidFill>
                  <a:srgbClr val="000000"/>
                </a:solidFill>
              </a:rPr>
              <a:t>5</a:t>
            </a:r>
            <a:r>
              <a:rPr lang="zh-CN" altLang="en-US" sz="3600" b="1" dirty="0">
                <a:solidFill>
                  <a:srgbClr val="000000"/>
                </a:solidFill>
              </a:rPr>
              <a:t>项主要行动</a:t>
            </a:r>
            <a:endParaRPr lang="en-US" altLang="zh-CN" sz="3600" b="1">
              <a:solidFill>
                <a:srgbClr val="000000"/>
              </a:solidFill>
            </a:endParaRPr>
          </a:p>
          <a:p>
            <a:pPr marL="288925" lvl="0" indent="-288925" eaLnBrk="1" hangingPunct="1">
              <a:buChar char="•"/>
            </a:pPr>
            <a:endParaRPr lang="en-PH" altLang="zh-CN" sz="36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sh dir="u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8" name="标题 70657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 sz="4000" dirty="0"/>
              <a:t>回      顾</a:t>
            </a:r>
            <a:endParaRPr lang="zh-CN" altLang="en-US" sz="4000" dirty="0"/>
          </a:p>
        </p:txBody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8229600" cy="4525963"/>
          </a:xfrm>
        </p:spPr>
        <p:txBody>
          <a:bodyPr/>
          <a:p>
            <a:pPr>
              <a:lnSpc>
                <a:spcPct val="90000"/>
              </a:lnSpc>
              <a:buNone/>
            </a:pPr>
            <a:r>
              <a:rPr lang="zh-CN" altLang="en-US" b="1" dirty="0"/>
              <a:t>一：安全领导力要素和做为安全领导者的行为特质</a:t>
            </a:r>
            <a:endParaRPr lang="en-US" altLang="zh-CN" b="1"/>
          </a:p>
          <a:p>
            <a:pPr>
              <a:lnSpc>
                <a:spcPct val="90000"/>
              </a:lnSpc>
              <a:buNone/>
            </a:pPr>
            <a:r>
              <a:rPr lang="zh-CN" altLang="en-US" b="1" dirty="0"/>
              <a:t>二：人们冒险的原因？及时进行有效干预和管理</a:t>
            </a:r>
            <a:endParaRPr lang="zh-CN" altLang="en-US" b="1" dirty="0"/>
          </a:p>
          <a:p>
            <a:pPr>
              <a:lnSpc>
                <a:spcPct val="90000"/>
              </a:lnSpc>
              <a:buNone/>
            </a:pPr>
            <a:r>
              <a:rPr lang="zh-CN" altLang="en-US" dirty="0"/>
              <a:t>三：</a:t>
            </a:r>
            <a:r>
              <a:rPr lang="zh-CN" altLang="en-US" b="1" dirty="0"/>
              <a:t>使用交流技巧对安全行为和不安全行为提供反馈</a:t>
            </a:r>
            <a:endParaRPr lang="zh-CN" altLang="en-US" b="1" dirty="0"/>
          </a:p>
          <a:p>
            <a:pPr>
              <a:lnSpc>
                <a:spcPct val="90000"/>
              </a:lnSpc>
              <a:buNone/>
            </a:pPr>
            <a:r>
              <a:rPr lang="zh-CN" altLang="en-US" dirty="0"/>
              <a:t>四：</a:t>
            </a:r>
            <a:r>
              <a:rPr lang="zh-CN" altLang="en-PH" b="1" dirty="0">
                <a:solidFill>
                  <a:srgbClr val="000000"/>
                </a:solidFill>
              </a:rPr>
              <a:t>教导下属改正不良绩效的技能</a:t>
            </a:r>
            <a:endParaRPr lang="zh-CN" altLang="en-US" b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zh-CN" altLang="en-US" b="1" dirty="0"/>
          </a:p>
          <a:p>
            <a:pPr>
              <a:lnSpc>
                <a:spcPct val="90000"/>
              </a:lnSpc>
              <a:buNone/>
            </a:pPr>
            <a:endParaRPr lang="zh-CN" altLang="en-US" b="1" dirty="0"/>
          </a:p>
        </p:txBody>
      </p:sp>
    </p:spTree>
  </p:cSld>
  <p:clrMapOvr>
    <a:masterClrMapping/>
  </p:clrMapOvr>
  <p:transition>
    <p:push dir="u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4" name="矩形 73733"/>
          <p:cNvSpPr/>
          <p:nvPr/>
        </p:nvSpPr>
        <p:spPr>
          <a:xfrm>
            <a:off x="2743200" y="0"/>
            <a:ext cx="3962400" cy="936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zh-CN" altLang="en-US" sz="4000" dirty="0">
                <a:solidFill>
                  <a:schemeClr val="tx1"/>
                </a:solidFill>
                <a:latin typeface="Tahoma" panose="020B0604030504040204" pitchFamily="34" charset="0"/>
              </a:rPr>
              <a:t>提问与交流</a:t>
            </a:r>
            <a:endParaRPr lang="zh-CN" altLang="en-US" sz="40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pic>
        <p:nvPicPr>
          <p:cNvPr id="73735" name="图片 73734" descr="HM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1400" y="1676400"/>
            <a:ext cx="2149475" cy="464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灯片编号占位符 3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>
                <a:solidFill>
                  <a:schemeClr val="tx1"/>
                </a:solidFill>
                <a:latin typeface="Arial Narrow" pitchFamily="34" charset="0"/>
              </a:rPr>
            </a:fld>
            <a:endParaRPr lang="en-US" altLang="zh-CN" sz="14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126" name="Title 1"/>
          <p:cNvSpPr/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PH" sz="3600" dirty="0">
                <a:latin typeface="华文中宋" pitchFamily="2" charset="-122"/>
                <a:ea typeface="华文中宋" pitchFamily="2" charset="-122"/>
              </a:rPr>
              <a:t>    课 程 目 标</a:t>
            </a:r>
            <a:endParaRPr lang="zh-CN" altLang="en-PH" sz="3600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5128" name="文本占位符 5127"/>
          <p:cNvSpPr/>
          <p:nvPr>
            <p:ph type="body" idx="4294967295"/>
          </p:nvPr>
        </p:nvSpPr>
        <p:spPr/>
        <p:txBody>
          <a:bodyPr vert="horz" wrap="square" lIns="91440" tIns="45720" rIns="91440" bIns="45720" anchor="t" anchorCtr="0"/>
          <a:p>
            <a:pPr marL="457200" indent="-457200">
              <a:lnSpc>
                <a:spcPct val="80000"/>
              </a:lnSpc>
            </a:pPr>
            <a:r>
              <a:rPr lang="zh-CN" altLang="en-US" sz="2800" b="1" dirty="0"/>
              <a:t>使参训者了解安全领导力要素和做为安全领导者的行为特质</a:t>
            </a:r>
            <a:endParaRPr lang="en-US" altLang="zh-CN" sz="2800" b="1"/>
          </a:p>
          <a:p>
            <a:pPr marL="457200" indent="-457200">
              <a:lnSpc>
                <a:spcPct val="80000"/>
              </a:lnSpc>
            </a:pPr>
            <a:r>
              <a:rPr lang="zh-CN" altLang="en-US" sz="2800" b="1" dirty="0"/>
              <a:t>确定人们冒险的原因并能够分析在某种情境下人的行为</a:t>
            </a:r>
            <a:endParaRPr lang="zh-CN" altLang="en-US" sz="2800" b="1" dirty="0"/>
          </a:p>
          <a:p>
            <a:pPr marL="457200" indent="-457200">
              <a:lnSpc>
                <a:spcPct val="80000"/>
              </a:lnSpc>
            </a:pPr>
            <a:r>
              <a:rPr lang="zh-CN" altLang="en-US" sz="2800" b="1" dirty="0"/>
              <a:t>辨识工作场所哪些行为不可接受并进行干预</a:t>
            </a:r>
            <a:endParaRPr lang="zh-CN" altLang="en-US" sz="2800" b="1" dirty="0"/>
          </a:p>
          <a:p>
            <a:pPr marL="457200" indent="-457200">
              <a:lnSpc>
                <a:spcPct val="80000"/>
              </a:lnSpc>
            </a:pPr>
            <a:r>
              <a:rPr lang="zh-CN" altLang="en-US" sz="2800" b="1" dirty="0"/>
              <a:t>通过使用适当的交流技巧对安全行为和不安全行为提供反馈</a:t>
            </a:r>
            <a:endParaRPr lang="zh-CN" altLang="en-US" sz="2800" b="1" dirty="0"/>
          </a:p>
          <a:p>
            <a:pPr marL="457200" indent="-457200">
              <a:lnSpc>
                <a:spcPct val="80000"/>
              </a:lnSpc>
            </a:pPr>
            <a:r>
              <a:rPr lang="zh-CN" altLang="en-US" sz="2800" b="1" dirty="0"/>
              <a:t>了解行为变化的障碍，使用辅导技巧来激励员工改变</a:t>
            </a:r>
            <a:endParaRPr lang="zh-CN" altLang="en-US" sz="2800" b="1" dirty="0"/>
          </a:p>
          <a:p>
            <a:pPr marL="457200" indent="-457200">
              <a:lnSpc>
                <a:spcPct val="80000"/>
              </a:lnSpc>
            </a:pPr>
            <a:r>
              <a:rPr lang="zh-CN" altLang="en-US" sz="2800" b="1" dirty="0"/>
              <a:t>使纠正员工不安全行为成为日常工作的一部分并贯彻到团队中</a:t>
            </a:r>
            <a:endParaRPr lang="en-US" altLang="zh-CN" sz="2800" b="1"/>
          </a:p>
        </p:txBody>
      </p:sp>
    </p:spTree>
  </p:cSld>
  <p:clrMapOvr>
    <a:masterClrMapping/>
  </p:clrMapOvr>
  <p:transition>
    <p:push dir="u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983605" y="3969060"/>
            <a:ext cx="2845118" cy="11881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6066366" y="4231190"/>
            <a:ext cx="943451" cy="651986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56276" y="4908161"/>
            <a:ext cx="702078" cy="34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60" name="Title 4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PH" sz="3600" dirty="0">
                <a:ea typeface="华文中宋" pitchFamily="2" charset="-122"/>
              </a:rPr>
              <a:t>普遍障碍</a:t>
            </a:r>
            <a:endParaRPr lang="zh-CN" altLang="en-PH" sz="3600" dirty="0">
              <a:ea typeface="华文中宋" pitchFamily="2" charset="-122"/>
            </a:endParaRPr>
          </a:p>
        </p:txBody>
      </p:sp>
      <p:sp>
        <p:nvSpPr>
          <p:cNvPr id="19461" name="Rectangle 3"/>
          <p:cNvSpPr/>
          <p:nvPr>
            <p:ph type="body" idx="1"/>
          </p:nvPr>
        </p:nvSpPr>
        <p:spPr/>
        <p:txBody>
          <a:bodyPr vert="horz" wrap="square" lIns="91440" tIns="45720" rIns="91440" bIns="45720" anchor="t" anchorCtr="0"/>
          <a:p>
            <a:pPr marL="460375" indent="-460375">
              <a:lnSpc>
                <a:spcPct val="90000"/>
              </a:lnSpc>
            </a:pPr>
            <a:r>
              <a:rPr lang="zh-CN" altLang="en-US" sz="2400" b="1" dirty="0"/>
              <a:t>向团队强调“安全第一”，但实际上生产、质量和成本仍然是首要任务</a:t>
            </a:r>
            <a:endParaRPr lang="ko-KR" altLang="en-US" sz="2400" b="1" dirty="0"/>
          </a:p>
          <a:p>
            <a:pPr marL="460375" indent="-460375">
              <a:lnSpc>
                <a:spcPct val="90000"/>
              </a:lnSpc>
            </a:pPr>
            <a:r>
              <a:rPr lang="zh-CN" altLang="en-US" sz="2400" b="1" dirty="0"/>
              <a:t>安全被看作是安全团队的职责，安全是份外工作的思维</a:t>
            </a:r>
            <a:endParaRPr lang="ko-KR" altLang="en-US" sz="2400" b="1" dirty="0"/>
          </a:p>
          <a:p>
            <a:pPr marL="460375" indent="-460375">
              <a:lnSpc>
                <a:spcPct val="90000"/>
              </a:lnSpc>
            </a:pPr>
            <a:r>
              <a:rPr lang="zh-CN" altLang="en-US" sz="2400" b="1" dirty="0"/>
              <a:t>在正常情况下显得漠不关心，但发生事故后对相关人员进行处罚</a:t>
            </a:r>
            <a:endParaRPr lang="en-US" altLang="ko-KR" sz="2400" b="1"/>
          </a:p>
          <a:p>
            <a:pPr marL="460375" indent="-460375">
              <a:lnSpc>
                <a:spcPct val="90000"/>
              </a:lnSpc>
            </a:pPr>
            <a:r>
              <a:rPr lang="zh-CN" altLang="en-US" sz="2400" b="1" dirty="0"/>
              <a:t>更重视设施而不是人</a:t>
            </a:r>
            <a:endParaRPr lang="en-US" altLang="ko-KR" sz="2400" b="1"/>
          </a:p>
          <a:p>
            <a:pPr marL="460375" indent="-460375">
              <a:lnSpc>
                <a:spcPct val="90000"/>
              </a:lnSpc>
            </a:pPr>
            <a:r>
              <a:rPr lang="zh-CN" altLang="en-US" sz="2400" b="1" dirty="0"/>
              <a:t>安全项目缺乏一致性（顺序）</a:t>
            </a:r>
            <a:endParaRPr lang="ko-KR" altLang="en-US" sz="2400" b="1" dirty="0"/>
          </a:p>
          <a:p>
            <a:pPr marL="460375" indent="-460375">
              <a:lnSpc>
                <a:spcPct val="90000"/>
              </a:lnSpc>
            </a:pPr>
            <a:r>
              <a:rPr lang="zh-CN" altLang="en-US" sz="2400" b="1" dirty="0"/>
              <a:t>安全规定只是一个规定，未与工作程序相联系</a:t>
            </a:r>
            <a:endParaRPr lang="ko-KR" altLang="en-US" sz="2400" b="1" dirty="0"/>
          </a:p>
          <a:p>
            <a:pPr marL="460375" indent="-460375">
              <a:lnSpc>
                <a:spcPct val="90000"/>
              </a:lnSpc>
            </a:pPr>
            <a:r>
              <a:rPr lang="zh-CN" altLang="en-US" sz="2400" b="1" dirty="0"/>
              <a:t>认为通过“走运”可避免事故的发生</a:t>
            </a:r>
            <a:endParaRPr lang="en-US" altLang="ko-KR" sz="2400" b="1"/>
          </a:p>
          <a:p>
            <a:pPr marL="460375" indent="-460375">
              <a:lnSpc>
                <a:spcPct val="90000"/>
              </a:lnSpc>
            </a:pPr>
            <a:r>
              <a:rPr lang="zh-CN" altLang="en-US" sz="2400" b="1" dirty="0"/>
              <a:t>通过看到不安全的行为也不干预来维护和同事的关系</a:t>
            </a:r>
            <a:endParaRPr lang="en-US" altLang="ko-KR" sz="2400" b="1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"/>
                                        <p:tgtEl>
                                          <p:spTgt spid="19461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1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charRg st="32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"/>
                                        <p:tgtEl>
                                          <p:spTgt spid="19461">
                                            <p:txEl>
                                              <p:charRg st="32" end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1">
                                            <p:txEl>
                                              <p:charRg st="32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charRg st="57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"/>
                                        <p:tgtEl>
                                          <p:spTgt spid="19461">
                                            <p:txEl>
                                              <p:charRg st="57" end="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1">
                                            <p:txEl>
                                              <p:charRg st="57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charRg st="86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"/>
                                        <p:tgtEl>
                                          <p:spTgt spid="19461">
                                            <p:txEl>
                                              <p:charRg st="86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1">
                                            <p:txEl>
                                              <p:charRg st="86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charRg st="96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"/>
                                        <p:tgtEl>
                                          <p:spTgt spid="19461">
                                            <p:txEl>
                                              <p:charRg st="96" end="1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1">
                                            <p:txEl>
                                              <p:charRg st="96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charRg st="110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"/>
                                        <p:tgtEl>
                                          <p:spTgt spid="19461">
                                            <p:txEl>
                                              <p:charRg st="110" end="1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1">
                                            <p:txEl>
                                              <p:charRg st="110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charRg st="131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"/>
                                        <p:tgtEl>
                                          <p:spTgt spid="19461">
                                            <p:txEl>
                                              <p:charRg st="131" end="1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1">
                                            <p:txEl>
                                              <p:charRg st="131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charRg st="148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"/>
                                        <p:tgtEl>
                                          <p:spTgt spid="19461">
                                            <p:txEl>
                                              <p:charRg st="148" end="1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1">
                                            <p:txEl>
                                              <p:charRg st="148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3" name="文本占位符 40962"/>
          <p:cNvSpPr>
            <a:spLocks noGrp="1"/>
          </p:cNvSpPr>
          <p:nvPr>
            <p:ph type="body" idx="1"/>
          </p:nvPr>
        </p:nvSpPr>
        <p:spPr>
          <a:xfrm>
            <a:off x="685800" y="2133600"/>
            <a:ext cx="8229600" cy="4525963"/>
          </a:xfrm>
        </p:spPr>
        <p:txBody>
          <a:bodyPr/>
          <a:p>
            <a:pPr>
              <a:buNone/>
            </a:pPr>
            <a:r>
              <a:rPr lang="zh-CN" altLang="en-US" sz="4000" b="1" dirty="0"/>
              <a:t>一：安全领导力要素和做为安全领导者的行为特质</a:t>
            </a:r>
            <a:endParaRPr lang="en-US" altLang="zh-CN" sz="4000" b="1"/>
          </a:p>
          <a:p>
            <a:endParaRPr lang="zh-CN" altLang="en-US" sz="4000" dirty="0"/>
          </a:p>
        </p:txBody>
      </p:sp>
    </p:spTree>
  </p:cSld>
  <p:clrMapOvr>
    <a:masterClrMapping/>
  </p:clrMapOvr>
  <p:transition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fr-FR" sz="3600" dirty="0">
                <a:ea typeface="华文中宋" pitchFamily="2" charset="-122"/>
              </a:rPr>
              <a:t>对领导者来说</a:t>
            </a:r>
            <a:endParaRPr lang="zh-CN" altLang="en-US" sz="3600" dirty="0">
              <a:ea typeface="华文中宋" pitchFamily="2" charset="-122"/>
            </a:endParaRPr>
          </a:p>
        </p:txBody>
      </p:sp>
      <p:sp>
        <p:nvSpPr>
          <p:cNvPr id="20485" name="Content Placeholder 5"/>
          <p:cNvSpPr>
            <a:spLocks noGrp="1"/>
          </p:cNvSpPr>
          <p:nvPr>
            <p:ph type="body" idx="1"/>
          </p:nvPr>
        </p:nvSpPr>
        <p:spPr>
          <a:xfrm>
            <a:off x="533400" y="1981200"/>
            <a:ext cx="8229600" cy="487680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</a:pPr>
            <a:r>
              <a:rPr lang="zh-CN" altLang="en-US" b="1" dirty="0"/>
              <a:t>你所展示的最低标准将会是你的团队实行的最高标准。</a:t>
            </a:r>
            <a:endParaRPr lang="zh-CN" altLang="en-US" b="1" dirty="0"/>
          </a:p>
          <a:p>
            <a:pPr eaLnBrk="1" hangingPunct="1">
              <a:lnSpc>
                <a:spcPct val="90000"/>
              </a:lnSpc>
              <a:buNone/>
            </a:pPr>
            <a:endParaRPr lang="zh-CN" altLang="en-US" b="1" dirty="0"/>
          </a:p>
          <a:p>
            <a:pPr eaLnBrk="1" hangingPunct="1">
              <a:lnSpc>
                <a:spcPct val="90000"/>
              </a:lnSpc>
            </a:pPr>
            <a:r>
              <a:rPr lang="zh-CN" altLang="en-US" b="1" dirty="0"/>
              <a:t>作为安全领导，人们</a:t>
            </a:r>
            <a:r>
              <a:rPr lang="zh-CN" altLang="en-US" b="1" u="sng" dirty="0"/>
              <a:t>总是在</a:t>
            </a:r>
            <a:r>
              <a:rPr lang="zh-CN" altLang="en-US" b="1" dirty="0"/>
              <a:t>看着你。</a:t>
            </a:r>
            <a:br>
              <a:rPr lang="zh-CN" altLang="en-US" b="1" dirty="0"/>
            </a:br>
            <a:br>
              <a:rPr lang="zh-CN" altLang="en-US" b="1" dirty="0"/>
            </a:br>
            <a:br>
              <a:rPr lang="zh-CN" altLang="en-US" b="1"/>
            </a:br>
            <a:br>
              <a:rPr lang="zh-CN" altLang="en-US" b="1"/>
            </a:br>
            <a:br>
              <a:rPr lang="zh-CN" altLang="en-US" b="1"/>
            </a:br>
            <a:br>
              <a:rPr lang="zh-CN" altLang="en-US" b="1" dirty="0"/>
            </a:br>
            <a:r>
              <a:rPr lang="zh-CN" altLang="en-US" b="1" dirty="0"/>
              <a:t> </a:t>
            </a:r>
            <a:endParaRPr lang="zh-CN" altLang="en-US" b="1" dirty="0"/>
          </a:p>
          <a:p>
            <a:pPr eaLnBrk="1" hangingPunct="1">
              <a:lnSpc>
                <a:spcPct val="90000"/>
              </a:lnSpc>
            </a:pPr>
            <a:endParaRPr lang="en-PH" altLang="zh-CN" sz="4800" b="1"/>
          </a:p>
        </p:txBody>
      </p:sp>
    </p:spTree>
  </p:cSld>
  <p:clrMapOvr>
    <a:masterClrMapping/>
  </p:clrMapOvr>
  <p:transition>
    <p:push dir="u"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产品发布会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1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16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7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8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2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.xml><?xml version="1.0" encoding="utf-8"?>
<p:tagLst xmlns:p="http://schemas.openxmlformats.org/presentationml/2006/main">
  <p:tag name="KSO_WM_SPECIAL_SOURCE" val="bdnull"/>
</p:tagLst>
</file>

<file path=ppt/tags/tag23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24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26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7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8.xml><?xml version="1.0" encoding="utf-8"?>
<p:tagLst xmlns:p="http://schemas.openxmlformats.org/presentationml/2006/main">
  <p:tag name="commondata" val="eyJoZGlkIjoiM2Q4Y2M0MTAxMGRmZTZkMWUzZjg0NGZmZDVmMDc3NjU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博富特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068E2"/>
        </a:solidFill>
        <a:ln w="9525" cap="flat" cmpd="sng" algn="ctr">
          <a:solidFill>
            <a:srgbClr val="3399FF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068E2"/>
        </a:solidFill>
        <a:ln w="9525" cap="flat" cmpd="sng" algn="ctr">
          <a:solidFill>
            <a:srgbClr val="3399FF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068E2"/>
        </a:solidFill>
        <a:ln w="9525" cap="flat" cmpd="sng" algn="ctr">
          <a:solidFill>
            <a:srgbClr val="3399FF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068E2"/>
        </a:solidFill>
        <a:ln w="9525" cap="flat" cmpd="sng" algn="ctr">
          <a:solidFill>
            <a:srgbClr val="3399FF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4297</Words>
  <Application>WPS 演示</Application>
  <PresentationFormat/>
  <Paragraphs>548</Paragraphs>
  <Slides>60</Slides>
  <Notes>6</Notes>
  <HiddenSlides>0</HiddenSlides>
  <MMClips>4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60</vt:i4>
      </vt:variant>
    </vt:vector>
  </HeadingPairs>
  <TitlesOfParts>
    <vt:vector size="82" baseType="lpstr">
      <vt:lpstr>Arial</vt:lpstr>
      <vt:lpstr>宋体</vt:lpstr>
      <vt:lpstr>Wingdings</vt:lpstr>
      <vt:lpstr>Arial Narrow</vt:lpstr>
      <vt:lpstr>汉仪旗黑-85S</vt:lpstr>
      <vt:lpstr>黑体</vt:lpstr>
      <vt:lpstr>微软雅黑</vt:lpstr>
      <vt:lpstr>楷体</vt:lpstr>
      <vt:lpstr>Arial Unicode MS</vt:lpstr>
      <vt:lpstr>华文中宋</vt:lpstr>
      <vt:lpstr>Arial Unicode MS</vt:lpstr>
      <vt:lpstr>Times New Roman</vt:lpstr>
      <vt:lpstr>Gulim</vt:lpstr>
      <vt:lpstr>Verdana</vt:lpstr>
      <vt:lpstr>Vineta BT</vt:lpstr>
      <vt:lpstr>Segoe Print</vt:lpstr>
      <vt:lpstr>HY동녘M</vt:lpstr>
      <vt:lpstr>Tahoma</vt:lpstr>
      <vt:lpstr>博富特</vt:lpstr>
      <vt:lpstr>1_默认设计模板</vt:lpstr>
      <vt:lpstr>2_默认设计模板</vt:lpstr>
      <vt:lpstr>MS_ClipArt_Gallery.2</vt:lpstr>
      <vt:lpstr>安全管理必备 工具--TPM概论</vt:lpstr>
      <vt:lpstr>PowerPoint 演示文稿</vt:lpstr>
      <vt:lpstr>安全提示</vt:lpstr>
      <vt:lpstr>需要达成的共识……</vt:lpstr>
      <vt:lpstr>课堂规则</vt:lpstr>
      <vt:lpstr>    课 程 目 标</vt:lpstr>
      <vt:lpstr>普遍障碍</vt:lpstr>
      <vt:lpstr>PowerPoint 演示文稿</vt:lpstr>
      <vt:lpstr>对领导者来说</vt:lpstr>
      <vt:lpstr>人们有各种不积极关注安全的借口， 认为有其他人会关注… </vt:lpstr>
      <vt:lpstr>领导力特征最佳实践</vt:lpstr>
      <vt:lpstr>信  任</vt:lpstr>
      <vt:lpstr>交  流</vt:lpstr>
      <vt:lpstr>责  任</vt:lpstr>
      <vt:lpstr>认可和反馈</vt:lpstr>
      <vt:lpstr>PowerPoint 演示文稿</vt:lpstr>
      <vt:lpstr>了解人为什么会冒险</vt:lpstr>
      <vt:lpstr>了解行为： ABC分析</vt:lpstr>
      <vt:lpstr>A – B - C</vt:lpstr>
      <vt:lpstr>A – B - C</vt:lpstr>
      <vt:lpstr>PowerPoint 演示文稿</vt:lpstr>
      <vt:lpstr>PowerPoint 演示文稿</vt:lpstr>
      <vt:lpstr>PowerPoint 演示文稿</vt:lpstr>
      <vt:lpstr>了解行为</vt:lpstr>
      <vt:lpstr>了解行为</vt:lpstr>
      <vt:lpstr>了解行为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分组讨论：有效的即时反馈</vt:lpstr>
      <vt:lpstr>PowerPoint 演示文稿</vt:lpstr>
      <vt:lpstr>PowerPoint 演示文稿</vt:lpstr>
      <vt:lpstr>PowerPoint 演示文稿</vt:lpstr>
      <vt:lpstr>PowerPoint 演示文稿</vt:lpstr>
      <vt:lpstr>提问技巧 用来确定结果的问题类型</vt:lpstr>
      <vt:lpstr>PowerPoint 演示文稿</vt:lpstr>
      <vt:lpstr>良好的倾听能力</vt:lpstr>
      <vt:lpstr>倾听角色扮演</vt:lpstr>
      <vt:lpstr>PowerPoint 演示文稿</vt:lpstr>
      <vt:lpstr>表达肯定与赞扬的方法</vt:lpstr>
      <vt:lpstr>提供建设性反馈（批评/建议）的方法 </vt:lpstr>
      <vt:lpstr>想一想，你如何应对下面的情景？</vt:lpstr>
      <vt:lpstr>PowerPoint 演示文稿</vt:lpstr>
      <vt:lpstr>“我”的讯息</vt:lpstr>
      <vt:lpstr>PowerPoint 演示文稿</vt:lpstr>
      <vt:lpstr>绩效问题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      顾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Training For Contractor</dc:title>
  <dc:creator/>
  <cp:lastModifiedBy>玲俐</cp:lastModifiedBy>
  <cp:revision>570</cp:revision>
  <dcterms:created xsi:type="dcterms:W3CDTF">2024-05-28T08:08:00Z</dcterms:created>
  <dcterms:modified xsi:type="dcterms:W3CDTF">2024-06-28T05:27:58Z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155485639D0D4B72A4D69149B37291C9_13</vt:lpwstr>
  </property>
  <property fmtid="{D5CDD505-2E9C-101B-9397-08002B2CF9AE}" pid="4" name="KSOProductBuildVer">
    <vt:lpwstr>2052-12.1.0.16929</vt:lpwstr>
  </property>
</Properties>
</file>