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7" r:id="rId3"/>
    <p:sldId id="308" r:id="rId4"/>
    <p:sldId id="267" r:id="rId5"/>
    <p:sldId id="258" r:id="rId6"/>
    <p:sldId id="282" r:id="rId7"/>
    <p:sldId id="284" r:id="rId8"/>
    <p:sldId id="277" r:id="rId9"/>
    <p:sldId id="278" r:id="rId10"/>
    <p:sldId id="279" r:id="rId11"/>
    <p:sldId id="280" r:id="rId12"/>
    <p:sldId id="295" r:id="rId13"/>
    <p:sldId id="309" r:id="rId14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微软用户" initials="微软用户" lastIdx="1" clrIdx="0"/>
  <p:cmAuthor id="1" name="光启" initials="光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754A5"/>
    <a:srgbClr val="0057B2"/>
    <a:srgbClr val="487AB5"/>
    <a:srgbClr val="5B9BD5"/>
    <a:srgbClr val="5566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5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57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3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bg>
      <p:bgPr>
        <a:solidFill>
          <a:srgbClr val="487A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t11318\桌面\未标题-14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600" y="2459879"/>
            <a:ext cx="12193200" cy="439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F:\360云盘\02-个人资料\！PPT图片及版面资源\04-PPT精选插图\05-PNG图片\01-PNG 杂图\飞机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36000" y="2924944"/>
            <a:ext cx="7920000" cy="249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 userDrawn="1"/>
        </p:nvSpPr>
        <p:spPr>
          <a:xfrm>
            <a:off x="1432858" y="678516"/>
            <a:ext cx="9326880" cy="20491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行为安全观察</a:t>
            </a:r>
            <a:endParaRPr lang="zh-CN" altLang="en-US" sz="1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 userDrawn="1"/>
        </p:nvSpPr>
        <p:spPr>
          <a:xfrm>
            <a:off x="1915297" y="282512"/>
            <a:ext cx="2342515" cy="548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步骤四 </a:t>
            </a:r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制定方案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 userDrawn="1"/>
        </p:nvSpPr>
        <p:spPr>
          <a:xfrm>
            <a:off x="1915297" y="282512"/>
            <a:ext cx="2342515" cy="548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步骤五 </a:t>
            </a:r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筹划培训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/>
      </p:transition>
    </mc:Choice>
    <mc:Fallback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 userDrawn="1"/>
        </p:nvSpPr>
        <p:spPr>
          <a:xfrm>
            <a:off x="1915297" y="282512"/>
            <a:ext cx="2342515" cy="548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步骤六 </a:t>
            </a:r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管理评审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/>
      </p:transition>
    </mc:Choice>
    <mc:Fallback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 userDrawn="1"/>
        </p:nvSpPr>
        <p:spPr>
          <a:xfrm>
            <a:off x="1915297" y="282512"/>
            <a:ext cx="2828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落地方法七 </a:t>
            </a:r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互动参与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/>
      </p:transition>
    </mc:Choice>
    <mc:Fallback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766453" y="6349833"/>
            <a:ext cx="2700000" cy="316800"/>
          </a:xfrm>
        </p:spPr>
        <p:txBody>
          <a:bodyPr/>
          <a:lstStyle>
            <a:lvl1pPr>
              <a:defRPr baseline="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>
            <a:lvl1pPr>
              <a:defRPr baseline="0"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>
            <a:lvl1pPr>
              <a:defRPr baseline="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953287" y="804067"/>
            <a:ext cx="5402267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4200607" y="1800369"/>
            <a:ext cx="3577425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071155" y="2662659"/>
            <a:ext cx="52843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766453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1071155" y="3950373"/>
            <a:ext cx="52843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_标题幻灯片">
    <p:bg>
      <p:bgPr>
        <a:solidFill>
          <a:srgbClr val="487A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 userDrawn="1"/>
        </p:nvSpPr>
        <p:spPr>
          <a:xfrm>
            <a:off x="1188525" y="4293096"/>
            <a:ext cx="3870883" cy="1224136"/>
          </a:xfrm>
          <a:prstGeom prst="ellipse">
            <a:avLst/>
          </a:prstGeom>
          <a:solidFill>
            <a:schemeClr val="tx2">
              <a:lumMod val="50000"/>
              <a:alpha val="23137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2"/>
          <p:cNvSpPr/>
          <p:nvPr userDrawn="1"/>
        </p:nvSpPr>
        <p:spPr>
          <a:xfrm>
            <a:off x="0" y="0"/>
            <a:ext cx="12192000" cy="3861048"/>
          </a:xfrm>
          <a:custGeom>
            <a:avLst/>
            <a:gdLst/>
            <a:ahLst/>
            <a:cxnLst/>
            <a:rect l="l" t="t" r="r" b="b"/>
            <a:pathLst>
              <a:path w="12192000" h="3284984">
                <a:moveTo>
                  <a:pt x="0" y="0"/>
                </a:moveTo>
                <a:lnTo>
                  <a:pt x="12192000" y="0"/>
                </a:lnTo>
                <a:lnTo>
                  <a:pt x="12192000" y="2855551"/>
                </a:lnTo>
                <a:cubicBezTo>
                  <a:pt x="10200663" y="3139752"/>
                  <a:pt x="8165292" y="3284984"/>
                  <a:pt x="6096000" y="3284984"/>
                </a:cubicBezTo>
                <a:cubicBezTo>
                  <a:pt x="4026708" y="3284984"/>
                  <a:pt x="1991337" y="3139752"/>
                  <a:pt x="0" y="2855551"/>
                </a:cubicBezTo>
                <a:close/>
              </a:path>
            </a:pathLst>
          </a:custGeom>
          <a:solidFill>
            <a:srgbClr val="FFFF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2" descr="C:\Documents and Settings\t11318\桌面\白色咖啡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46842" y="1396181"/>
            <a:ext cx="4354249" cy="377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本框 10"/>
          <p:cNvSpPr txBox="1"/>
          <p:nvPr userDrawn="1"/>
        </p:nvSpPr>
        <p:spPr>
          <a:xfrm>
            <a:off x="5457847" y="1782461"/>
            <a:ext cx="608371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谢谢大家</a:t>
            </a:r>
            <a:endParaRPr lang="en-US" altLang="zh-CN" sz="1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p:transition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487A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矩形 5"/>
          <p:cNvSpPr/>
          <p:nvPr userDrawn="1"/>
        </p:nvSpPr>
        <p:spPr>
          <a:xfrm>
            <a:off x="5410200" y="4328795"/>
            <a:ext cx="6717030" cy="2021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>
              <a:lnSpc>
                <a:spcPct val="132000"/>
              </a:lnSpc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制订行为安全观察清单应遵守“我写我干的，我干我写的。”原则，最终目标是：全员参加观察，实现全员行为安全。 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l">
              <a:lnSpc>
                <a:spcPct val="132000"/>
              </a:lnSpc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实现全员行为安全的保障是什么？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Freeform 9"/>
          <p:cNvSpPr>
            <a:spLocks noEditPoints="1"/>
          </p:cNvSpPr>
          <p:nvPr userDrawn="1"/>
        </p:nvSpPr>
        <p:spPr bwMode="black">
          <a:xfrm>
            <a:off x="8458821" y="1492845"/>
            <a:ext cx="717994" cy="717994"/>
          </a:xfrm>
          <a:custGeom>
            <a:avLst/>
            <a:gdLst>
              <a:gd name="T0" fmla="*/ 88 w 149"/>
              <a:gd name="T1" fmla="*/ 67 h 149"/>
              <a:gd name="T2" fmla="*/ 65 w 149"/>
              <a:gd name="T3" fmla="*/ 46 h 149"/>
              <a:gd name="T4" fmla="*/ 84 w 149"/>
              <a:gd name="T5" fmla="*/ 46 h 149"/>
              <a:gd name="T6" fmla="*/ 115 w 149"/>
              <a:gd name="T7" fmla="*/ 75 h 149"/>
              <a:gd name="T8" fmla="*/ 84 w 149"/>
              <a:gd name="T9" fmla="*/ 104 h 149"/>
              <a:gd name="T10" fmla="*/ 65 w 149"/>
              <a:gd name="T11" fmla="*/ 104 h 149"/>
              <a:gd name="T12" fmla="*/ 88 w 149"/>
              <a:gd name="T13" fmla="*/ 82 h 149"/>
              <a:gd name="T14" fmla="*/ 36 w 149"/>
              <a:gd name="T15" fmla="*/ 82 h 149"/>
              <a:gd name="T16" fmla="*/ 36 w 149"/>
              <a:gd name="T17" fmla="*/ 67 h 149"/>
              <a:gd name="T18" fmla="*/ 88 w 149"/>
              <a:gd name="T19" fmla="*/ 67 h 149"/>
              <a:gd name="T20" fmla="*/ 74 w 149"/>
              <a:gd name="T21" fmla="*/ 9 h 149"/>
              <a:gd name="T22" fmla="*/ 140 w 149"/>
              <a:gd name="T23" fmla="*/ 75 h 149"/>
              <a:gd name="T24" fmla="*/ 74 w 149"/>
              <a:gd name="T25" fmla="*/ 140 h 149"/>
              <a:gd name="T26" fmla="*/ 9 w 149"/>
              <a:gd name="T27" fmla="*/ 75 h 149"/>
              <a:gd name="T28" fmla="*/ 74 w 149"/>
              <a:gd name="T29" fmla="*/ 9 h 149"/>
              <a:gd name="T30" fmla="*/ 74 w 149"/>
              <a:gd name="T31" fmla="*/ 0 h 149"/>
              <a:gd name="T32" fmla="*/ 0 w 149"/>
              <a:gd name="T33" fmla="*/ 75 h 149"/>
              <a:gd name="T34" fmla="*/ 74 w 149"/>
              <a:gd name="T35" fmla="*/ 149 h 149"/>
              <a:gd name="T36" fmla="*/ 149 w 149"/>
              <a:gd name="T37" fmla="*/ 75 h 149"/>
              <a:gd name="T38" fmla="*/ 74 w 149"/>
              <a:gd name="T39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9" h="149">
                <a:moveTo>
                  <a:pt x="88" y="67"/>
                </a:moveTo>
                <a:cubicBezTo>
                  <a:pt x="65" y="46"/>
                  <a:pt x="65" y="46"/>
                  <a:pt x="65" y="46"/>
                </a:cubicBezTo>
                <a:cubicBezTo>
                  <a:pt x="84" y="46"/>
                  <a:pt x="84" y="46"/>
                  <a:pt x="84" y="46"/>
                </a:cubicBezTo>
                <a:cubicBezTo>
                  <a:pt x="115" y="75"/>
                  <a:pt x="115" y="75"/>
                  <a:pt x="115" y="75"/>
                </a:cubicBezTo>
                <a:cubicBezTo>
                  <a:pt x="84" y="104"/>
                  <a:pt x="84" y="104"/>
                  <a:pt x="84" y="104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88" y="82"/>
                  <a:pt x="88" y="82"/>
                  <a:pt x="88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67"/>
                  <a:pt x="36" y="67"/>
                  <a:pt x="36" y="67"/>
                </a:cubicBezTo>
                <a:lnTo>
                  <a:pt x="88" y="67"/>
                </a:lnTo>
                <a:close/>
                <a:moveTo>
                  <a:pt x="74" y="9"/>
                </a:moveTo>
                <a:cubicBezTo>
                  <a:pt x="110" y="9"/>
                  <a:pt x="140" y="39"/>
                  <a:pt x="140" y="75"/>
                </a:cubicBezTo>
                <a:cubicBezTo>
                  <a:pt x="140" y="111"/>
                  <a:pt x="110" y="140"/>
                  <a:pt x="74" y="140"/>
                </a:cubicBezTo>
                <a:cubicBezTo>
                  <a:pt x="38" y="140"/>
                  <a:pt x="9" y="111"/>
                  <a:pt x="9" y="75"/>
                </a:cubicBezTo>
                <a:cubicBezTo>
                  <a:pt x="9" y="39"/>
                  <a:pt x="38" y="9"/>
                  <a:pt x="74" y="9"/>
                </a:cubicBezTo>
                <a:moveTo>
                  <a:pt x="74" y="0"/>
                </a:moveTo>
                <a:cubicBezTo>
                  <a:pt x="33" y="0"/>
                  <a:pt x="0" y="33"/>
                  <a:pt x="0" y="75"/>
                </a:cubicBezTo>
                <a:cubicBezTo>
                  <a:pt x="0" y="116"/>
                  <a:pt x="33" y="149"/>
                  <a:pt x="74" y="149"/>
                </a:cubicBezTo>
                <a:cubicBezTo>
                  <a:pt x="116" y="149"/>
                  <a:pt x="149" y="116"/>
                  <a:pt x="149" y="75"/>
                </a:cubicBezTo>
                <a:cubicBezTo>
                  <a:pt x="149" y="33"/>
                  <a:pt x="116" y="0"/>
                  <a:pt x="74" y="0"/>
                </a:cubicBezTo>
              </a:path>
            </a:pathLst>
          </a:custGeom>
          <a:solidFill>
            <a:schemeClr val="bg1">
              <a:alpha val="9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0" tIns="146304" rIns="0" bIns="146304" numCol="1" spcCol="0" rtlCol="0" fromWordArt="0" anchor="ctr" anchorCtr="0" forceAA="0" compatLnSpc="1">
            <a:noAutofit/>
          </a:bodyPr>
          <a:lstStyle/>
          <a:p>
            <a:endParaRPr lang="en-US" sz="32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</a:endParaRPr>
          </a:p>
        </p:txBody>
      </p:sp>
      <p:sp>
        <p:nvSpPr>
          <p:cNvPr id="11" name="任意多边形 10"/>
          <p:cNvSpPr>
            <a:spLocks noChangeAspect="1"/>
          </p:cNvSpPr>
          <p:nvPr userDrawn="1"/>
        </p:nvSpPr>
        <p:spPr>
          <a:xfrm>
            <a:off x="9406577" y="1581427"/>
            <a:ext cx="2450234" cy="566571"/>
          </a:xfrm>
          <a:custGeom>
            <a:avLst/>
            <a:gdLst/>
            <a:ahLst/>
            <a:cxnLst/>
            <a:rect l="l" t="t" r="r" b="b"/>
            <a:pathLst>
              <a:path w="2378868" h="550068">
                <a:moveTo>
                  <a:pt x="1666875" y="326231"/>
                </a:moveTo>
                <a:lnTo>
                  <a:pt x="1719262" y="326231"/>
                </a:lnTo>
                <a:cubicBezTo>
                  <a:pt x="1744662" y="386556"/>
                  <a:pt x="1762918" y="445293"/>
                  <a:pt x="1774031" y="502443"/>
                </a:cubicBezTo>
                <a:lnTo>
                  <a:pt x="1714500" y="502443"/>
                </a:lnTo>
                <a:cubicBezTo>
                  <a:pt x="1708150" y="446881"/>
                  <a:pt x="1692275" y="388143"/>
                  <a:pt x="1666875" y="326231"/>
                </a:cubicBezTo>
                <a:close/>
                <a:moveTo>
                  <a:pt x="1500187" y="326231"/>
                </a:moveTo>
                <a:lnTo>
                  <a:pt x="1550194" y="326231"/>
                </a:lnTo>
                <a:cubicBezTo>
                  <a:pt x="1567656" y="359568"/>
                  <a:pt x="1579562" y="394493"/>
                  <a:pt x="1585912" y="431006"/>
                </a:cubicBezTo>
                <a:lnTo>
                  <a:pt x="1528762" y="431006"/>
                </a:lnTo>
                <a:cubicBezTo>
                  <a:pt x="1520825" y="389731"/>
                  <a:pt x="1511300" y="354806"/>
                  <a:pt x="1500187" y="326231"/>
                </a:cubicBezTo>
                <a:close/>
                <a:moveTo>
                  <a:pt x="1359694" y="326231"/>
                </a:moveTo>
                <a:lnTo>
                  <a:pt x="1419225" y="326231"/>
                </a:lnTo>
                <a:lnTo>
                  <a:pt x="1419225" y="452437"/>
                </a:lnTo>
                <a:cubicBezTo>
                  <a:pt x="1417637" y="481012"/>
                  <a:pt x="1432719" y="493712"/>
                  <a:pt x="1464468" y="490537"/>
                </a:cubicBezTo>
                <a:lnTo>
                  <a:pt x="1564481" y="490537"/>
                </a:lnTo>
                <a:cubicBezTo>
                  <a:pt x="1596231" y="492125"/>
                  <a:pt x="1611312" y="481012"/>
                  <a:pt x="1609725" y="457200"/>
                </a:cubicBezTo>
                <a:lnTo>
                  <a:pt x="1609725" y="442912"/>
                </a:lnTo>
                <a:lnTo>
                  <a:pt x="1657350" y="442912"/>
                </a:lnTo>
                <a:lnTo>
                  <a:pt x="1657350" y="459581"/>
                </a:lnTo>
                <a:cubicBezTo>
                  <a:pt x="1660525" y="511968"/>
                  <a:pt x="1635125" y="536575"/>
                  <a:pt x="1581150" y="533400"/>
                </a:cubicBezTo>
                <a:lnTo>
                  <a:pt x="1438275" y="533400"/>
                </a:lnTo>
                <a:cubicBezTo>
                  <a:pt x="1384300" y="534987"/>
                  <a:pt x="1358106" y="510381"/>
                  <a:pt x="1359694" y="459581"/>
                </a:cubicBezTo>
                <a:close/>
                <a:moveTo>
                  <a:pt x="1271587" y="326231"/>
                </a:moveTo>
                <a:lnTo>
                  <a:pt x="1321594" y="326231"/>
                </a:lnTo>
                <a:cubicBezTo>
                  <a:pt x="1310481" y="400843"/>
                  <a:pt x="1296194" y="459581"/>
                  <a:pt x="1278731" y="502443"/>
                </a:cubicBezTo>
                <a:lnTo>
                  <a:pt x="1216818" y="502443"/>
                </a:lnTo>
                <a:cubicBezTo>
                  <a:pt x="1243806" y="446881"/>
                  <a:pt x="1262062" y="388143"/>
                  <a:pt x="1271587" y="326231"/>
                </a:cubicBezTo>
                <a:close/>
                <a:moveTo>
                  <a:pt x="707231" y="307181"/>
                </a:moveTo>
                <a:lnTo>
                  <a:pt x="707231" y="381000"/>
                </a:lnTo>
                <a:lnTo>
                  <a:pt x="838200" y="381000"/>
                </a:lnTo>
                <a:lnTo>
                  <a:pt x="838200" y="307181"/>
                </a:lnTo>
                <a:close/>
                <a:moveTo>
                  <a:pt x="707231" y="200025"/>
                </a:moveTo>
                <a:lnTo>
                  <a:pt x="707231" y="271462"/>
                </a:lnTo>
                <a:lnTo>
                  <a:pt x="838200" y="271462"/>
                </a:lnTo>
                <a:lnTo>
                  <a:pt x="838200" y="200025"/>
                </a:lnTo>
                <a:close/>
                <a:moveTo>
                  <a:pt x="1528762" y="180975"/>
                </a:moveTo>
                <a:lnTo>
                  <a:pt x="1528762" y="257175"/>
                </a:lnTo>
                <a:lnTo>
                  <a:pt x="1624012" y="257175"/>
                </a:lnTo>
                <a:cubicBezTo>
                  <a:pt x="1651000" y="258762"/>
                  <a:pt x="1663700" y="246062"/>
                  <a:pt x="1662112" y="219075"/>
                </a:cubicBezTo>
                <a:lnTo>
                  <a:pt x="1662112" y="180975"/>
                </a:lnTo>
                <a:close/>
                <a:moveTo>
                  <a:pt x="1333500" y="180975"/>
                </a:moveTo>
                <a:lnTo>
                  <a:pt x="1333500" y="257175"/>
                </a:lnTo>
                <a:lnTo>
                  <a:pt x="1466850" y="257175"/>
                </a:lnTo>
                <a:lnTo>
                  <a:pt x="1466850" y="180975"/>
                </a:lnTo>
                <a:close/>
                <a:moveTo>
                  <a:pt x="0" y="176212"/>
                </a:moveTo>
                <a:lnTo>
                  <a:pt x="107156" y="176212"/>
                </a:lnTo>
                <a:lnTo>
                  <a:pt x="107156" y="438150"/>
                </a:lnTo>
                <a:cubicBezTo>
                  <a:pt x="123031" y="431800"/>
                  <a:pt x="139700" y="420687"/>
                  <a:pt x="157162" y="404812"/>
                </a:cubicBezTo>
                <a:lnTo>
                  <a:pt x="157162" y="452437"/>
                </a:lnTo>
                <a:cubicBezTo>
                  <a:pt x="130175" y="477837"/>
                  <a:pt x="93662" y="500062"/>
                  <a:pt x="47625" y="519112"/>
                </a:cubicBezTo>
                <a:lnTo>
                  <a:pt x="47625" y="216693"/>
                </a:lnTo>
                <a:lnTo>
                  <a:pt x="0" y="216693"/>
                </a:lnTo>
                <a:close/>
                <a:moveTo>
                  <a:pt x="954881" y="173831"/>
                </a:moveTo>
                <a:lnTo>
                  <a:pt x="1009650" y="173831"/>
                </a:lnTo>
                <a:lnTo>
                  <a:pt x="1009650" y="457200"/>
                </a:lnTo>
                <a:lnTo>
                  <a:pt x="954881" y="457200"/>
                </a:lnTo>
                <a:close/>
                <a:moveTo>
                  <a:pt x="647700" y="161925"/>
                </a:moveTo>
                <a:lnTo>
                  <a:pt x="895350" y="161925"/>
                </a:lnTo>
                <a:lnTo>
                  <a:pt x="895350" y="471487"/>
                </a:lnTo>
                <a:cubicBezTo>
                  <a:pt x="898525" y="520700"/>
                  <a:pt x="874712" y="543718"/>
                  <a:pt x="823912" y="540543"/>
                </a:cubicBezTo>
                <a:lnTo>
                  <a:pt x="776287" y="540543"/>
                </a:lnTo>
                <a:lnTo>
                  <a:pt x="776287" y="500062"/>
                </a:lnTo>
                <a:lnTo>
                  <a:pt x="807244" y="500062"/>
                </a:lnTo>
                <a:cubicBezTo>
                  <a:pt x="829468" y="501650"/>
                  <a:pt x="839787" y="492125"/>
                  <a:pt x="838200" y="471487"/>
                </a:cubicBezTo>
                <a:lnTo>
                  <a:pt x="838200" y="419100"/>
                </a:lnTo>
                <a:lnTo>
                  <a:pt x="707231" y="419100"/>
                </a:lnTo>
                <a:lnTo>
                  <a:pt x="707231" y="550068"/>
                </a:lnTo>
                <a:lnTo>
                  <a:pt x="647700" y="550068"/>
                </a:lnTo>
                <a:close/>
                <a:moveTo>
                  <a:pt x="381000" y="161925"/>
                </a:moveTo>
                <a:lnTo>
                  <a:pt x="381000" y="223837"/>
                </a:lnTo>
                <a:lnTo>
                  <a:pt x="426244" y="223837"/>
                </a:lnTo>
                <a:cubicBezTo>
                  <a:pt x="453231" y="225425"/>
                  <a:pt x="465931" y="211931"/>
                  <a:pt x="464344" y="183356"/>
                </a:cubicBezTo>
                <a:lnTo>
                  <a:pt x="464344" y="161925"/>
                </a:lnTo>
                <a:close/>
                <a:moveTo>
                  <a:pt x="238125" y="161925"/>
                </a:moveTo>
                <a:lnTo>
                  <a:pt x="238125" y="223837"/>
                </a:lnTo>
                <a:lnTo>
                  <a:pt x="319087" y="223837"/>
                </a:lnTo>
                <a:lnTo>
                  <a:pt x="319087" y="161925"/>
                </a:lnTo>
                <a:close/>
                <a:moveTo>
                  <a:pt x="1071562" y="150018"/>
                </a:moveTo>
                <a:lnTo>
                  <a:pt x="1131094" y="150018"/>
                </a:lnTo>
                <a:lnTo>
                  <a:pt x="1131094" y="473868"/>
                </a:lnTo>
                <a:cubicBezTo>
                  <a:pt x="1131094" y="519906"/>
                  <a:pt x="1108075" y="542131"/>
                  <a:pt x="1062037" y="540543"/>
                </a:cubicBezTo>
                <a:lnTo>
                  <a:pt x="995362" y="540543"/>
                </a:lnTo>
                <a:lnTo>
                  <a:pt x="995362" y="500062"/>
                </a:lnTo>
                <a:lnTo>
                  <a:pt x="1038225" y="500062"/>
                </a:lnTo>
                <a:cubicBezTo>
                  <a:pt x="1062037" y="500062"/>
                  <a:pt x="1073150" y="490537"/>
                  <a:pt x="1071562" y="471487"/>
                </a:cubicBezTo>
                <a:close/>
                <a:moveTo>
                  <a:pt x="1528762" y="69056"/>
                </a:moveTo>
                <a:lnTo>
                  <a:pt x="1528762" y="142875"/>
                </a:lnTo>
                <a:lnTo>
                  <a:pt x="1662112" y="142875"/>
                </a:lnTo>
                <a:lnTo>
                  <a:pt x="1662112" y="69056"/>
                </a:lnTo>
                <a:close/>
                <a:moveTo>
                  <a:pt x="1333500" y="69056"/>
                </a:moveTo>
                <a:lnTo>
                  <a:pt x="1333500" y="142875"/>
                </a:lnTo>
                <a:lnTo>
                  <a:pt x="1466850" y="142875"/>
                </a:lnTo>
                <a:lnTo>
                  <a:pt x="1466850" y="69056"/>
                </a:lnTo>
                <a:close/>
                <a:moveTo>
                  <a:pt x="381000" y="64293"/>
                </a:moveTo>
                <a:lnTo>
                  <a:pt x="381000" y="123825"/>
                </a:lnTo>
                <a:lnTo>
                  <a:pt x="464344" y="123825"/>
                </a:lnTo>
                <a:lnTo>
                  <a:pt x="464344" y="64293"/>
                </a:lnTo>
                <a:close/>
                <a:moveTo>
                  <a:pt x="238125" y="64293"/>
                </a:moveTo>
                <a:lnTo>
                  <a:pt x="238125" y="123825"/>
                </a:lnTo>
                <a:lnTo>
                  <a:pt x="319087" y="123825"/>
                </a:lnTo>
                <a:lnTo>
                  <a:pt x="319087" y="64293"/>
                </a:lnTo>
                <a:close/>
                <a:moveTo>
                  <a:pt x="1273968" y="26193"/>
                </a:moveTo>
                <a:lnTo>
                  <a:pt x="1721644" y="26193"/>
                </a:lnTo>
                <a:lnTo>
                  <a:pt x="1721644" y="221456"/>
                </a:lnTo>
                <a:cubicBezTo>
                  <a:pt x="1724818" y="275431"/>
                  <a:pt x="1698625" y="301625"/>
                  <a:pt x="1643062" y="300037"/>
                </a:cubicBezTo>
                <a:lnTo>
                  <a:pt x="1273968" y="300037"/>
                </a:lnTo>
                <a:close/>
                <a:moveTo>
                  <a:pt x="183356" y="23812"/>
                </a:moveTo>
                <a:lnTo>
                  <a:pt x="519112" y="23812"/>
                </a:lnTo>
                <a:lnTo>
                  <a:pt x="519112" y="188118"/>
                </a:lnTo>
                <a:cubicBezTo>
                  <a:pt x="520700" y="240506"/>
                  <a:pt x="493712" y="265906"/>
                  <a:pt x="438150" y="264318"/>
                </a:cubicBezTo>
                <a:lnTo>
                  <a:pt x="381000" y="264318"/>
                </a:lnTo>
                <a:lnTo>
                  <a:pt x="381000" y="309562"/>
                </a:lnTo>
                <a:lnTo>
                  <a:pt x="547687" y="309562"/>
                </a:lnTo>
                <a:lnTo>
                  <a:pt x="547687" y="350043"/>
                </a:lnTo>
                <a:lnTo>
                  <a:pt x="471487" y="350043"/>
                </a:lnTo>
                <a:cubicBezTo>
                  <a:pt x="476250" y="408781"/>
                  <a:pt x="504031" y="456406"/>
                  <a:pt x="554831" y="492918"/>
                </a:cubicBezTo>
                <a:lnTo>
                  <a:pt x="554831" y="531018"/>
                </a:lnTo>
                <a:cubicBezTo>
                  <a:pt x="470694" y="489743"/>
                  <a:pt x="424656" y="429418"/>
                  <a:pt x="416718" y="350043"/>
                </a:cubicBezTo>
                <a:lnTo>
                  <a:pt x="381000" y="350043"/>
                </a:lnTo>
                <a:lnTo>
                  <a:pt x="381000" y="550068"/>
                </a:lnTo>
                <a:lnTo>
                  <a:pt x="319087" y="550068"/>
                </a:lnTo>
                <a:lnTo>
                  <a:pt x="319087" y="350043"/>
                </a:lnTo>
                <a:lnTo>
                  <a:pt x="283369" y="350043"/>
                </a:lnTo>
                <a:cubicBezTo>
                  <a:pt x="273844" y="432593"/>
                  <a:pt x="227806" y="492125"/>
                  <a:pt x="145256" y="528637"/>
                </a:cubicBezTo>
                <a:lnTo>
                  <a:pt x="145256" y="490537"/>
                </a:lnTo>
                <a:cubicBezTo>
                  <a:pt x="194469" y="458787"/>
                  <a:pt x="221456" y="411956"/>
                  <a:pt x="226219" y="350043"/>
                </a:cubicBezTo>
                <a:lnTo>
                  <a:pt x="159544" y="350043"/>
                </a:lnTo>
                <a:lnTo>
                  <a:pt x="159544" y="309562"/>
                </a:lnTo>
                <a:lnTo>
                  <a:pt x="319087" y="309562"/>
                </a:lnTo>
                <a:lnTo>
                  <a:pt x="319087" y="264318"/>
                </a:lnTo>
                <a:lnTo>
                  <a:pt x="183356" y="264318"/>
                </a:lnTo>
                <a:close/>
                <a:moveTo>
                  <a:pt x="21431" y="7143"/>
                </a:moveTo>
                <a:lnTo>
                  <a:pt x="73819" y="7143"/>
                </a:lnTo>
                <a:cubicBezTo>
                  <a:pt x="97631" y="46831"/>
                  <a:pt x="114300" y="86518"/>
                  <a:pt x="123825" y="126206"/>
                </a:cubicBezTo>
                <a:lnTo>
                  <a:pt x="64294" y="126206"/>
                </a:lnTo>
                <a:cubicBezTo>
                  <a:pt x="54769" y="81756"/>
                  <a:pt x="40481" y="42068"/>
                  <a:pt x="21431" y="7143"/>
                </a:cubicBezTo>
                <a:close/>
                <a:moveTo>
                  <a:pt x="723900" y="2381"/>
                </a:moveTo>
                <a:lnTo>
                  <a:pt x="790575" y="2381"/>
                </a:lnTo>
                <a:cubicBezTo>
                  <a:pt x="792162" y="24606"/>
                  <a:pt x="797719" y="45243"/>
                  <a:pt x="807244" y="64293"/>
                </a:cubicBezTo>
                <a:lnTo>
                  <a:pt x="966787" y="64293"/>
                </a:lnTo>
                <a:cubicBezTo>
                  <a:pt x="976312" y="45243"/>
                  <a:pt x="981868" y="24606"/>
                  <a:pt x="983456" y="2381"/>
                </a:cubicBezTo>
                <a:lnTo>
                  <a:pt x="1052512" y="2381"/>
                </a:lnTo>
                <a:cubicBezTo>
                  <a:pt x="1049337" y="24606"/>
                  <a:pt x="1042987" y="45243"/>
                  <a:pt x="1033462" y="64293"/>
                </a:cubicBezTo>
                <a:lnTo>
                  <a:pt x="1164431" y="64293"/>
                </a:lnTo>
                <a:lnTo>
                  <a:pt x="1164431" y="107156"/>
                </a:lnTo>
                <a:lnTo>
                  <a:pt x="611981" y="107156"/>
                </a:lnTo>
                <a:lnTo>
                  <a:pt x="611981" y="64293"/>
                </a:lnTo>
                <a:lnTo>
                  <a:pt x="740569" y="64293"/>
                </a:lnTo>
                <a:cubicBezTo>
                  <a:pt x="734218" y="45243"/>
                  <a:pt x="728662" y="24606"/>
                  <a:pt x="723900" y="2381"/>
                </a:cubicBezTo>
                <a:close/>
                <a:moveTo>
                  <a:pt x="2024062" y="0"/>
                </a:moveTo>
                <a:lnTo>
                  <a:pt x="2088356" y="0"/>
                </a:lnTo>
                <a:lnTo>
                  <a:pt x="2088356" y="54768"/>
                </a:lnTo>
                <a:lnTo>
                  <a:pt x="2212181" y="54768"/>
                </a:lnTo>
                <a:lnTo>
                  <a:pt x="2212181" y="95250"/>
                </a:lnTo>
                <a:lnTo>
                  <a:pt x="2088356" y="95250"/>
                </a:lnTo>
                <a:lnTo>
                  <a:pt x="2088356" y="166687"/>
                </a:lnTo>
                <a:lnTo>
                  <a:pt x="2155031" y="166687"/>
                </a:lnTo>
                <a:cubicBezTo>
                  <a:pt x="2194718" y="136525"/>
                  <a:pt x="2238375" y="94456"/>
                  <a:pt x="2286000" y="40481"/>
                </a:cubicBezTo>
                <a:lnTo>
                  <a:pt x="2357437" y="40481"/>
                </a:lnTo>
                <a:cubicBezTo>
                  <a:pt x="2317750" y="89693"/>
                  <a:pt x="2278062" y="131762"/>
                  <a:pt x="2238375" y="166687"/>
                </a:cubicBezTo>
                <a:lnTo>
                  <a:pt x="2378868" y="166687"/>
                </a:lnTo>
                <a:lnTo>
                  <a:pt x="2378868" y="207168"/>
                </a:lnTo>
                <a:lnTo>
                  <a:pt x="2185987" y="207168"/>
                </a:lnTo>
                <a:cubicBezTo>
                  <a:pt x="2157412" y="227806"/>
                  <a:pt x="2128044" y="246062"/>
                  <a:pt x="2097881" y="261937"/>
                </a:cubicBezTo>
                <a:lnTo>
                  <a:pt x="2343150" y="261937"/>
                </a:lnTo>
                <a:lnTo>
                  <a:pt x="2343150" y="302418"/>
                </a:lnTo>
                <a:lnTo>
                  <a:pt x="2014537" y="302418"/>
                </a:lnTo>
                <a:lnTo>
                  <a:pt x="2014537" y="326231"/>
                </a:lnTo>
                <a:cubicBezTo>
                  <a:pt x="2012950" y="346868"/>
                  <a:pt x="2021681" y="356393"/>
                  <a:pt x="2040731" y="354806"/>
                </a:cubicBezTo>
                <a:lnTo>
                  <a:pt x="2290762" y="354806"/>
                </a:lnTo>
                <a:lnTo>
                  <a:pt x="2290762" y="469106"/>
                </a:lnTo>
                <a:cubicBezTo>
                  <a:pt x="2290762" y="515143"/>
                  <a:pt x="2264568" y="538162"/>
                  <a:pt x="2212181" y="538162"/>
                </a:cubicBezTo>
                <a:lnTo>
                  <a:pt x="2093118" y="538162"/>
                </a:lnTo>
                <a:lnTo>
                  <a:pt x="2093118" y="495300"/>
                </a:lnTo>
                <a:lnTo>
                  <a:pt x="2190750" y="495300"/>
                </a:lnTo>
                <a:cubicBezTo>
                  <a:pt x="2216150" y="496887"/>
                  <a:pt x="2228056" y="486568"/>
                  <a:pt x="2226468" y="464343"/>
                </a:cubicBezTo>
                <a:lnTo>
                  <a:pt x="2226468" y="395287"/>
                </a:lnTo>
                <a:lnTo>
                  <a:pt x="2016918" y="395287"/>
                </a:lnTo>
                <a:cubicBezTo>
                  <a:pt x="1972468" y="396875"/>
                  <a:pt x="1951037" y="377825"/>
                  <a:pt x="1952625" y="338137"/>
                </a:cubicBezTo>
                <a:lnTo>
                  <a:pt x="1952625" y="326231"/>
                </a:lnTo>
                <a:cubicBezTo>
                  <a:pt x="1917700" y="340518"/>
                  <a:pt x="1877218" y="354012"/>
                  <a:pt x="1831181" y="366712"/>
                </a:cubicBezTo>
                <a:lnTo>
                  <a:pt x="1831181" y="326231"/>
                </a:lnTo>
                <a:cubicBezTo>
                  <a:pt x="1945481" y="286543"/>
                  <a:pt x="2033587" y="246856"/>
                  <a:pt x="2095500" y="207168"/>
                </a:cubicBezTo>
                <a:lnTo>
                  <a:pt x="1838325" y="207168"/>
                </a:lnTo>
                <a:lnTo>
                  <a:pt x="1838325" y="166687"/>
                </a:lnTo>
                <a:lnTo>
                  <a:pt x="2024062" y="166687"/>
                </a:lnTo>
                <a:lnTo>
                  <a:pt x="2024062" y="95250"/>
                </a:lnTo>
                <a:lnTo>
                  <a:pt x="1881187" y="95250"/>
                </a:lnTo>
                <a:lnTo>
                  <a:pt x="1881187" y="54768"/>
                </a:lnTo>
                <a:lnTo>
                  <a:pt x="2024062" y="547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243" y="755650"/>
            <a:ext cx="4226957" cy="57160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p:transition spd="med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 userDrawn="1"/>
        </p:nvSpPr>
        <p:spPr>
          <a:xfrm>
            <a:off x="0" y="1921713"/>
            <a:ext cx="12192000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12192000" cy="1930400"/>
          </a:xfrm>
          <a:prstGeom prst="rect">
            <a:avLst/>
          </a:prstGeom>
          <a:solidFill>
            <a:srgbClr val="487A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734" y="317426"/>
            <a:ext cx="3258329" cy="5016500"/>
          </a:xfrm>
          <a:prstGeom prst="rect">
            <a:avLst/>
          </a:prstGeom>
          <a:effectLst/>
        </p:spPr>
      </p:pic>
      <p:sp>
        <p:nvSpPr>
          <p:cNvPr id="6" name="矩形 5"/>
          <p:cNvSpPr/>
          <p:nvPr userDrawn="1"/>
        </p:nvSpPr>
        <p:spPr>
          <a:xfrm>
            <a:off x="5278827" y="3140411"/>
            <a:ext cx="6527409" cy="975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lnSpc>
                <a:spcPct val="132000"/>
              </a:lnSpc>
              <a:buFont typeface="Wingdings" panose="05000000000000000000" pitchFamily="2" charset="2"/>
              <a:buNone/>
            </a:pPr>
            <a:r>
              <a:rPr lang="zh-CN" altLang="en-US" sz="2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本</a:t>
            </a:r>
            <a:r>
              <a:rPr lang="en-US" altLang="zh-CN" sz="2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2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有关企业落实行为安全观察的步骤，纯属个人经验及思考，仅代表个人观点，期待您多多指点！</a:t>
            </a:r>
            <a:endParaRPr lang="en-US" altLang="zh-CN" sz="22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0" y="5361758"/>
            <a:ext cx="12192000" cy="1496242"/>
          </a:xfrm>
          <a:prstGeom prst="rect">
            <a:avLst/>
          </a:prstGeom>
          <a:solidFill>
            <a:srgbClr val="487A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Freeform 9"/>
          <p:cNvSpPr>
            <a:spLocks noEditPoints="1"/>
          </p:cNvSpPr>
          <p:nvPr userDrawn="1"/>
        </p:nvSpPr>
        <p:spPr bwMode="black">
          <a:xfrm>
            <a:off x="8458821" y="921345"/>
            <a:ext cx="717994" cy="717994"/>
          </a:xfrm>
          <a:custGeom>
            <a:avLst/>
            <a:gdLst>
              <a:gd name="T0" fmla="*/ 88 w 149"/>
              <a:gd name="T1" fmla="*/ 67 h 149"/>
              <a:gd name="T2" fmla="*/ 65 w 149"/>
              <a:gd name="T3" fmla="*/ 46 h 149"/>
              <a:gd name="T4" fmla="*/ 84 w 149"/>
              <a:gd name="T5" fmla="*/ 46 h 149"/>
              <a:gd name="T6" fmla="*/ 115 w 149"/>
              <a:gd name="T7" fmla="*/ 75 h 149"/>
              <a:gd name="T8" fmla="*/ 84 w 149"/>
              <a:gd name="T9" fmla="*/ 104 h 149"/>
              <a:gd name="T10" fmla="*/ 65 w 149"/>
              <a:gd name="T11" fmla="*/ 104 h 149"/>
              <a:gd name="T12" fmla="*/ 88 w 149"/>
              <a:gd name="T13" fmla="*/ 82 h 149"/>
              <a:gd name="T14" fmla="*/ 36 w 149"/>
              <a:gd name="T15" fmla="*/ 82 h 149"/>
              <a:gd name="T16" fmla="*/ 36 w 149"/>
              <a:gd name="T17" fmla="*/ 67 h 149"/>
              <a:gd name="T18" fmla="*/ 88 w 149"/>
              <a:gd name="T19" fmla="*/ 67 h 149"/>
              <a:gd name="T20" fmla="*/ 74 w 149"/>
              <a:gd name="T21" fmla="*/ 9 h 149"/>
              <a:gd name="T22" fmla="*/ 140 w 149"/>
              <a:gd name="T23" fmla="*/ 75 h 149"/>
              <a:gd name="T24" fmla="*/ 74 w 149"/>
              <a:gd name="T25" fmla="*/ 140 h 149"/>
              <a:gd name="T26" fmla="*/ 9 w 149"/>
              <a:gd name="T27" fmla="*/ 75 h 149"/>
              <a:gd name="T28" fmla="*/ 74 w 149"/>
              <a:gd name="T29" fmla="*/ 9 h 149"/>
              <a:gd name="T30" fmla="*/ 74 w 149"/>
              <a:gd name="T31" fmla="*/ 0 h 149"/>
              <a:gd name="T32" fmla="*/ 0 w 149"/>
              <a:gd name="T33" fmla="*/ 75 h 149"/>
              <a:gd name="T34" fmla="*/ 74 w 149"/>
              <a:gd name="T35" fmla="*/ 149 h 149"/>
              <a:gd name="T36" fmla="*/ 149 w 149"/>
              <a:gd name="T37" fmla="*/ 75 h 149"/>
              <a:gd name="T38" fmla="*/ 74 w 149"/>
              <a:gd name="T39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9" h="149">
                <a:moveTo>
                  <a:pt x="88" y="67"/>
                </a:moveTo>
                <a:cubicBezTo>
                  <a:pt x="65" y="46"/>
                  <a:pt x="65" y="46"/>
                  <a:pt x="65" y="46"/>
                </a:cubicBezTo>
                <a:cubicBezTo>
                  <a:pt x="84" y="46"/>
                  <a:pt x="84" y="46"/>
                  <a:pt x="84" y="46"/>
                </a:cubicBezTo>
                <a:cubicBezTo>
                  <a:pt x="115" y="75"/>
                  <a:pt x="115" y="75"/>
                  <a:pt x="115" y="75"/>
                </a:cubicBezTo>
                <a:cubicBezTo>
                  <a:pt x="84" y="104"/>
                  <a:pt x="84" y="104"/>
                  <a:pt x="84" y="104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88" y="82"/>
                  <a:pt x="88" y="82"/>
                  <a:pt x="88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67"/>
                  <a:pt x="36" y="67"/>
                  <a:pt x="36" y="67"/>
                </a:cubicBezTo>
                <a:lnTo>
                  <a:pt x="88" y="67"/>
                </a:lnTo>
                <a:close/>
                <a:moveTo>
                  <a:pt x="74" y="9"/>
                </a:moveTo>
                <a:cubicBezTo>
                  <a:pt x="110" y="9"/>
                  <a:pt x="140" y="39"/>
                  <a:pt x="140" y="75"/>
                </a:cubicBezTo>
                <a:cubicBezTo>
                  <a:pt x="140" y="111"/>
                  <a:pt x="110" y="140"/>
                  <a:pt x="74" y="140"/>
                </a:cubicBezTo>
                <a:cubicBezTo>
                  <a:pt x="38" y="140"/>
                  <a:pt x="9" y="111"/>
                  <a:pt x="9" y="75"/>
                </a:cubicBezTo>
                <a:cubicBezTo>
                  <a:pt x="9" y="39"/>
                  <a:pt x="38" y="9"/>
                  <a:pt x="74" y="9"/>
                </a:cubicBezTo>
                <a:moveTo>
                  <a:pt x="74" y="0"/>
                </a:moveTo>
                <a:cubicBezTo>
                  <a:pt x="33" y="0"/>
                  <a:pt x="0" y="33"/>
                  <a:pt x="0" y="75"/>
                </a:cubicBezTo>
                <a:cubicBezTo>
                  <a:pt x="0" y="116"/>
                  <a:pt x="33" y="149"/>
                  <a:pt x="74" y="149"/>
                </a:cubicBezTo>
                <a:cubicBezTo>
                  <a:pt x="116" y="149"/>
                  <a:pt x="149" y="116"/>
                  <a:pt x="149" y="75"/>
                </a:cubicBezTo>
                <a:cubicBezTo>
                  <a:pt x="149" y="33"/>
                  <a:pt x="116" y="0"/>
                  <a:pt x="74" y="0"/>
                </a:cubicBezTo>
              </a:path>
            </a:pathLst>
          </a:custGeom>
          <a:solidFill>
            <a:schemeClr val="bg1">
              <a:alpha val="9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0" tIns="146304" rIns="0" bIns="146304" numCol="1" spcCol="0" rtlCol="0" fromWordArt="0" anchor="ctr" anchorCtr="0" forceAA="0" compatLnSpc="1">
            <a:noAutofit/>
          </a:bodyPr>
          <a:lstStyle/>
          <a:p>
            <a:endParaRPr lang="en-US" sz="32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</a:endParaRPr>
          </a:p>
        </p:txBody>
      </p:sp>
      <p:sp>
        <p:nvSpPr>
          <p:cNvPr id="15" name="文本框 14"/>
          <p:cNvSpPr txBox="1"/>
          <p:nvPr userDrawn="1"/>
        </p:nvSpPr>
        <p:spPr>
          <a:xfrm>
            <a:off x="9419277" y="1020080"/>
            <a:ext cx="2371725" cy="557212"/>
          </a:xfrm>
          <a:custGeom>
            <a:avLst/>
            <a:gdLst/>
            <a:ahLst/>
            <a:cxnLst/>
            <a:rect l="l" t="t" r="r" b="b"/>
            <a:pathLst>
              <a:path w="2371725" h="557212">
                <a:moveTo>
                  <a:pt x="2200275" y="330993"/>
                </a:moveTo>
                <a:lnTo>
                  <a:pt x="2266950" y="330993"/>
                </a:lnTo>
                <a:cubicBezTo>
                  <a:pt x="2284413" y="362743"/>
                  <a:pt x="2296319" y="399256"/>
                  <a:pt x="2302669" y="440531"/>
                </a:cubicBezTo>
                <a:lnTo>
                  <a:pt x="2228850" y="440531"/>
                </a:lnTo>
                <a:cubicBezTo>
                  <a:pt x="2224087" y="402431"/>
                  <a:pt x="2214563" y="365918"/>
                  <a:pt x="2200275" y="330993"/>
                </a:cubicBezTo>
                <a:close/>
                <a:moveTo>
                  <a:pt x="714375" y="230981"/>
                </a:moveTo>
                <a:lnTo>
                  <a:pt x="714375" y="461962"/>
                </a:lnTo>
                <a:lnTo>
                  <a:pt x="735806" y="461962"/>
                </a:lnTo>
                <a:cubicBezTo>
                  <a:pt x="754856" y="461962"/>
                  <a:pt x="763588" y="453231"/>
                  <a:pt x="762000" y="435768"/>
                </a:cubicBezTo>
                <a:lnTo>
                  <a:pt x="762000" y="230981"/>
                </a:lnTo>
                <a:close/>
                <a:moveTo>
                  <a:pt x="1859756" y="42862"/>
                </a:moveTo>
                <a:lnTo>
                  <a:pt x="2350294" y="42862"/>
                </a:lnTo>
                <a:lnTo>
                  <a:pt x="2350294" y="95250"/>
                </a:lnTo>
                <a:lnTo>
                  <a:pt x="2138363" y="95250"/>
                </a:lnTo>
                <a:lnTo>
                  <a:pt x="2138363" y="238125"/>
                </a:lnTo>
                <a:lnTo>
                  <a:pt x="2331244" y="238125"/>
                </a:lnTo>
                <a:lnTo>
                  <a:pt x="2331244" y="290512"/>
                </a:lnTo>
                <a:lnTo>
                  <a:pt x="2138363" y="290512"/>
                </a:lnTo>
                <a:lnTo>
                  <a:pt x="2138363" y="473868"/>
                </a:lnTo>
                <a:lnTo>
                  <a:pt x="2371725" y="473868"/>
                </a:lnTo>
                <a:lnTo>
                  <a:pt x="2371725" y="521493"/>
                </a:lnTo>
                <a:lnTo>
                  <a:pt x="1838325" y="521493"/>
                </a:lnTo>
                <a:lnTo>
                  <a:pt x="1838325" y="473868"/>
                </a:lnTo>
                <a:lnTo>
                  <a:pt x="2057400" y="473868"/>
                </a:lnTo>
                <a:lnTo>
                  <a:pt x="2057400" y="290512"/>
                </a:lnTo>
                <a:lnTo>
                  <a:pt x="1876425" y="290512"/>
                </a:lnTo>
                <a:lnTo>
                  <a:pt x="1876425" y="238125"/>
                </a:lnTo>
                <a:lnTo>
                  <a:pt x="2057400" y="238125"/>
                </a:lnTo>
                <a:lnTo>
                  <a:pt x="2057400" y="95250"/>
                </a:lnTo>
                <a:lnTo>
                  <a:pt x="1859756" y="95250"/>
                </a:lnTo>
                <a:close/>
                <a:moveTo>
                  <a:pt x="619125" y="40481"/>
                </a:moveTo>
                <a:lnTo>
                  <a:pt x="833438" y="40481"/>
                </a:lnTo>
                <a:lnTo>
                  <a:pt x="833438" y="90487"/>
                </a:lnTo>
                <a:lnTo>
                  <a:pt x="750094" y="90487"/>
                </a:lnTo>
                <a:cubicBezTo>
                  <a:pt x="745332" y="120650"/>
                  <a:pt x="736600" y="151606"/>
                  <a:pt x="723900" y="183356"/>
                </a:cubicBezTo>
                <a:lnTo>
                  <a:pt x="819150" y="183356"/>
                </a:lnTo>
                <a:lnTo>
                  <a:pt x="819150" y="435768"/>
                </a:lnTo>
                <a:cubicBezTo>
                  <a:pt x="822325" y="486568"/>
                  <a:pt x="798513" y="510381"/>
                  <a:pt x="747713" y="507206"/>
                </a:cubicBezTo>
                <a:lnTo>
                  <a:pt x="652463" y="507206"/>
                </a:lnTo>
                <a:lnTo>
                  <a:pt x="652463" y="278606"/>
                </a:lnTo>
                <a:cubicBezTo>
                  <a:pt x="638175" y="289718"/>
                  <a:pt x="623094" y="300037"/>
                  <a:pt x="607219" y="309562"/>
                </a:cubicBezTo>
                <a:lnTo>
                  <a:pt x="607219" y="259556"/>
                </a:lnTo>
                <a:cubicBezTo>
                  <a:pt x="648494" y="218281"/>
                  <a:pt x="673100" y="161925"/>
                  <a:pt x="681038" y="90487"/>
                </a:cubicBezTo>
                <a:lnTo>
                  <a:pt x="619125" y="90487"/>
                </a:lnTo>
                <a:close/>
                <a:moveTo>
                  <a:pt x="1243013" y="26193"/>
                </a:moveTo>
                <a:lnTo>
                  <a:pt x="1538288" y="26193"/>
                </a:lnTo>
                <a:lnTo>
                  <a:pt x="1538288" y="138112"/>
                </a:lnTo>
                <a:cubicBezTo>
                  <a:pt x="1539875" y="187325"/>
                  <a:pt x="1514475" y="211931"/>
                  <a:pt x="1462088" y="211931"/>
                </a:cubicBezTo>
                <a:lnTo>
                  <a:pt x="1316831" y="211931"/>
                </a:lnTo>
                <a:lnTo>
                  <a:pt x="1316831" y="271462"/>
                </a:lnTo>
                <a:cubicBezTo>
                  <a:pt x="1315244" y="293687"/>
                  <a:pt x="1326356" y="304006"/>
                  <a:pt x="1350169" y="302418"/>
                </a:cubicBezTo>
                <a:lnTo>
                  <a:pt x="1540669" y="302418"/>
                </a:lnTo>
                <a:lnTo>
                  <a:pt x="1540669" y="464343"/>
                </a:lnTo>
                <a:cubicBezTo>
                  <a:pt x="1540669" y="515143"/>
                  <a:pt x="1513682" y="540543"/>
                  <a:pt x="1459706" y="540543"/>
                </a:cubicBezTo>
                <a:lnTo>
                  <a:pt x="1326356" y="540543"/>
                </a:lnTo>
                <a:lnTo>
                  <a:pt x="1326356" y="490537"/>
                </a:lnTo>
                <a:lnTo>
                  <a:pt x="1428750" y="490537"/>
                </a:lnTo>
                <a:cubicBezTo>
                  <a:pt x="1452563" y="490537"/>
                  <a:pt x="1463675" y="478631"/>
                  <a:pt x="1462088" y="454818"/>
                </a:cubicBezTo>
                <a:lnTo>
                  <a:pt x="1462088" y="352425"/>
                </a:lnTo>
                <a:lnTo>
                  <a:pt x="1314450" y="352425"/>
                </a:lnTo>
                <a:cubicBezTo>
                  <a:pt x="1266825" y="354012"/>
                  <a:pt x="1243806" y="330993"/>
                  <a:pt x="1245394" y="283368"/>
                </a:cubicBezTo>
                <a:lnTo>
                  <a:pt x="1245394" y="161925"/>
                </a:lnTo>
                <a:lnTo>
                  <a:pt x="1435894" y="161925"/>
                </a:lnTo>
                <a:cubicBezTo>
                  <a:pt x="1454944" y="161925"/>
                  <a:pt x="1463675" y="153193"/>
                  <a:pt x="1462088" y="135731"/>
                </a:cubicBezTo>
                <a:lnTo>
                  <a:pt x="1462088" y="76200"/>
                </a:lnTo>
                <a:lnTo>
                  <a:pt x="1243013" y="76200"/>
                </a:lnTo>
                <a:close/>
                <a:moveTo>
                  <a:pt x="1647825" y="2381"/>
                </a:moveTo>
                <a:lnTo>
                  <a:pt x="1724025" y="2381"/>
                </a:lnTo>
                <a:lnTo>
                  <a:pt x="1724025" y="547687"/>
                </a:lnTo>
                <a:lnTo>
                  <a:pt x="1647825" y="547687"/>
                </a:lnTo>
                <a:close/>
                <a:moveTo>
                  <a:pt x="185738" y="2381"/>
                </a:moveTo>
                <a:lnTo>
                  <a:pt x="245269" y="2381"/>
                </a:lnTo>
                <a:lnTo>
                  <a:pt x="245269" y="50006"/>
                </a:lnTo>
                <a:lnTo>
                  <a:pt x="245269" y="73818"/>
                </a:lnTo>
                <a:lnTo>
                  <a:pt x="338138" y="73818"/>
                </a:lnTo>
                <a:lnTo>
                  <a:pt x="338138" y="466725"/>
                </a:lnTo>
                <a:cubicBezTo>
                  <a:pt x="336550" y="482600"/>
                  <a:pt x="342900" y="489743"/>
                  <a:pt x="357188" y="488156"/>
                </a:cubicBezTo>
                <a:lnTo>
                  <a:pt x="478631" y="488156"/>
                </a:lnTo>
                <a:cubicBezTo>
                  <a:pt x="488156" y="488156"/>
                  <a:pt x="492919" y="483393"/>
                  <a:pt x="492919" y="473868"/>
                </a:cubicBezTo>
                <a:lnTo>
                  <a:pt x="492919" y="450056"/>
                </a:lnTo>
                <a:lnTo>
                  <a:pt x="550069" y="450056"/>
                </a:lnTo>
                <a:lnTo>
                  <a:pt x="550069" y="476250"/>
                </a:lnTo>
                <a:cubicBezTo>
                  <a:pt x="550069" y="512762"/>
                  <a:pt x="530225" y="531018"/>
                  <a:pt x="490538" y="531018"/>
                </a:cubicBezTo>
                <a:lnTo>
                  <a:pt x="338138" y="531018"/>
                </a:lnTo>
                <a:cubicBezTo>
                  <a:pt x="296863" y="532606"/>
                  <a:pt x="277019" y="513556"/>
                  <a:pt x="278607" y="473868"/>
                </a:cubicBezTo>
                <a:lnTo>
                  <a:pt x="278607" y="121443"/>
                </a:lnTo>
                <a:lnTo>
                  <a:pt x="242888" y="121443"/>
                </a:lnTo>
                <a:cubicBezTo>
                  <a:pt x="246063" y="342106"/>
                  <a:pt x="211138" y="484187"/>
                  <a:pt x="138113" y="547687"/>
                </a:cubicBezTo>
                <a:lnTo>
                  <a:pt x="138113" y="488156"/>
                </a:lnTo>
                <a:cubicBezTo>
                  <a:pt x="169863" y="424656"/>
                  <a:pt x="185738" y="302418"/>
                  <a:pt x="185738" y="121443"/>
                </a:cubicBezTo>
                <a:lnTo>
                  <a:pt x="159544" y="121443"/>
                </a:lnTo>
                <a:lnTo>
                  <a:pt x="159544" y="73818"/>
                </a:lnTo>
                <a:lnTo>
                  <a:pt x="185738" y="73818"/>
                </a:lnTo>
                <a:close/>
                <a:moveTo>
                  <a:pt x="52388" y="2381"/>
                </a:moveTo>
                <a:lnTo>
                  <a:pt x="114300" y="2381"/>
                </a:lnTo>
                <a:lnTo>
                  <a:pt x="114300" y="80962"/>
                </a:lnTo>
                <a:lnTo>
                  <a:pt x="145257" y="80962"/>
                </a:lnTo>
                <a:lnTo>
                  <a:pt x="145257" y="128587"/>
                </a:lnTo>
                <a:lnTo>
                  <a:pt x="114300" y="128587"/>
                </a:lnTo>
                <a:lnTo>
                  <a:pt x="114300" y="247650"/>
                </a:lnTo>
                <a:cubicBezTo>
                  <a:pt x="119063" y="246062"/>
                  <a:pt x="126207" y="243681"/>
                  <a:pt x="135732" y="240506"/>
                </a:cubicBezTo>
                <a:cubicBezTo>
                  <a:pt x="143669" y="237331"/>
                  <a:pt x="150019" y="234950"/>
                  <a:pt x="154782" y="233362"/>
                </a:cubicBezTo>
                <a:lnTo>
                  <a:pt x="154782" y="278606"/>
                </a:lnTo>
                <a:cubicBezTo>
                  <a:pt x="151607" y="280193"/>
                  <a:pt x="148432" y="281781"/>
                  <a:pt x="145257" y="283368"/>
                </a:cubicBezTo>
                <a:cubicBezTo>
                  <a:pt x="138907" y="288131"/>
                  <a:pt x="128588" y="292893"/>
                  <a:pt x="114300" y="297656"/>
                </a:cubicBezTo>
                <a:lnTo>
                  <a:pt x="114300" y="473868"/>
                </a:lnTo>
                <a:cubicBezTo>
                  <a:pt x="114300" y="519906"/>
                  <a:pt x="92869" y="542131"/>
                  <a:pt x="50007" y="540543"/>
                </a:cubicBezTo>
                <a:lnTo>
                  <a:pt x="7144" y="540543"/>
                </a:lnTo>
                <a:lnTo>
                  <a:pt x="7144" y="492918"/>
                </a:lnTo>
                <a:lnTo>
                  <a:pt x="26194" y="492918"/>
                </a:lnTo>
                <a:cubicBezTo>
                  <a:pt x="43657" y="492918"/>
                  <a:pt x="52388" y="485775"/>
                  <a:pt x="52388" y="471487"/>
                </a:cubicBezTo>
                <a:lnTo>
                  <a:pt x="52388" y="321468"/>
                </a:lnTo>
                <a:cubicBezTo>
                  <a:pt x="46038" y="323056"/>
                  <a:pt x="36513" y="325437"/>
                  <a:pt x="23813" y="328612"/>
                </a:cubicBezTo>
                <a:cubicBezTo>
                  <a:pt x="14288" y="330200"/>
                  <a:pt x="6350" y="331787"/>
                  <a:pt x="0" y="333375"/>
                </a:cubicBezTo>
                <a:lnTo>
                  <a:pt x="0" y="273843"/>
                </a:lnTo>
                <a:cubicBezTo>
                  <a:pt x="19050" y="272256"/>
                  <a:pt x="36513" y="269081"/>
                  <a:pt x="52388" y="264318"/>
                </a:cubicBezTo>
                <a:lnTo>
                  <a:pt x="52388" y="128587"/>
                </a:lnTo>
                <a:lnTo>
                  <a:pt x="4763" y="128587"/>
                </a:lnTo>
                <a:lnTo>
                  <a:pt x="4763" y="80962"/>
                </a:lnTo>
                <a:lnTo>
                  <a:pt x="52388" y="80962"/>
                </a:lnTo>
                <a:close/>
                <a:moveTo>
                  <a:pt x="940594" y="0"/>
                </a:moveTo>
                <a:lnTo>
                  <a:pt x="1016794" y="0"/>
                </a:lnTo>
                <a:lnTo>
                  <a:pt x="1009650" y="50006"/>
                </a:lnTo>
                <a:lnTo>
                  <a:pt x="1143000" y="50006"/>
                </a:lnTo>
                <a:lnTo>
                  <a:pt x="1143000" y="100012"/>
                </a:lnTo>
                <a:lnTo>
                  <a:pt x="1000125" y="100012"/>
                </a:lnTo>
                <a:cubicBezTo>
                  <a:pt x="993775" y="130175"/>
                  <a:pt x="986631" y="157162"/>
                  <a:pt x="978694" y="180975"/>
                </a:cubicBezTo>
                <a:lnTo>
                  <a:pt x="1162050" y="180975"/>
                </a:lnTo>
                <a:lnTo>
                  <a:pt x="1162050" y="230981"/>
                </a:lnTo>
                <a:lnTo>
                  <a:pt x="962025" y="230981"/>
                </a:lnTo>
                <a:cubicBezTo>
                  <a:pt x="958850" y="240506"/>
                  <a:pt x="952500" y="255587"/>
                  <a:pt x="942975" y="276225"/>
                </a:cubicBezTo>
                <a:cubicBezTo>
                  <a:pt x="939800" y="285750"/>
                  <a:pt x="937419" y="292893"/>
                  <a:pt x="935831" y="297656"/>
                </a:cubicBezTo>
                <a:lnTo>
                  <a:pt x="1135856" y="297656"/>
                </a:lnTo>
                <a:lnTo>
                  <a:pt x="1135856" y="345281"/>
                </a:lnTo>
                <a:cubicBezTo>
                  <a:pt x="1108869" y="394493"/>
                  <a:pt x="1081088" y="432593"/>
                  <a:pt x="1052513" y="459581"/>
                </a:cubicBezTo>
                <a:cubicBezTo>
                  <a:pt x="1071563" y="467518"/>
                  <a:pt x="1095375" y="477837"/>
                  <a:pt x="1123950" y="490537"/>
                </a:cubicBezTo>
                <a:lnTo>
                  <a:pt x="1123950" y="557212"/>
                </a:lnTo>
                <a:cubicBezTo>
                  <a:pt x="1047750" y="517525"/>
                  <a:pt x="961232" y="484187"/>
                  <a:pt x="864394" y="457200"/>
                </a:cubicBezTo>
                <a:lnTo>
                  <a:pt x="864394" y="404812"/>
                </a:lnTo>
                <a:cubicBezTo>
                  <a:pt x="873919" y="406400"/>
                  <a:pt x="887413" y="409575"/>
                  <a:pt x="904875" y="414337"/>
                </a:cubicBezTo>
                <a:cubicBezTo>
                  <a:pt x="925513" y="419100"/>
                  <a:pt x="955675" y="427037"/>
                  <a:pt x="995363" y="438150"/>
                </a:cubicBezTo>
                <a:cubicBezTo>
                  <a:pt x="1014413" y="417512"/>
                  <a:pt x="1033463" y="386556"/>
                  <a:pt x="1052513" y="345281"/>
                </a:cubicBezTo>
                <a:lnTo>
                  <a:pt x="869156" y="345281"/>
                </a:lnTo>
                <a:lnTo>
                  <a:pt x="869156" y="297656"/>
                </a:lnTo>
                <a:cubicBezTo>
                  <a:pt x="878682" y="273843"/>
                  <a:pt x="886619" y="251618"/>
                  <a:pt x="892969" y="230981"/>
                </a:cubicBezTo>
                <a:lnTo>
                  <a:pt x="833438" y="230981"/>
                </a:lnTo>
                <a:lnTo>
                  <a:pt x="833438" y="180975"/>
                </a:lnTo>
                <a:lnTo>
                  <a:pt x="907256" y="180975"/>
                </a:lnTo>
                <a:cubicBezTo>
                  <a:pt x="910431" y="169862"/>
                  <a:pt x="914400" y="152400"/>
                  <a:pt x="919163" y="128587"/>
                </a:cubicBezTo>
                <a:cubicBezTo>
                  <a:pt x="922338" y="115887"/>
                  <a:pt x="924719" y="106362"/>
                  <a:pt x="926306" y="100012"/>
                </a:cubicBezTo>
                <a:lnTo>
                  <a:pt x="852488" y="100012"/>
                </a:lnTo>
                <a:lnTo>
                  <a:pt x="852488" y="50006"/>
                </a:lnTo>
                <a:lnTo>
                  <a:pt x="933450" y="50006"/>
                </a:lnTo>
                <a:close/>
                <a:moveTo>
                  <a:pt x="388144" y="0"/>
                </a:moveTo>
                <a:lnTo>
                  <a:pt x="442913" y="0"/>
                </a:lnTo>
                <a:lnTo>
                  <a:pt x="442913" y="42862"/>
                </a:lnTo>
                <a:lnTo>
                  <a:pt x="442913" y="61912"/>
                </a:lnTo>
                <a:lnTo>
                  <a:pt x="528638" y="61912"/>
                </a:lnTo>
                <a:lnTo>
                  <a:pt x="528638" y="369093"/>
                </a:lnTo>
                <a:cubicBezTo>
                  <a:pt x="530225" y="411956"/>
                  <a:pt x="509588" y="433387"/>
                  <a:pt x="466725" y="433387"/>
                </a:cubicBezTo>
                <a:lnTo>
                  <a:pt x="431006" y="433387"/>
                </a:lnTo>
                <a:lnTo>
                  <a:pt x="431006" y="390525"/>
                </a:lnTo>
                <a:lnTo>
                  <a:pt x="450056" y="390525"/>
                </a:lnTo>
                <a:cubicBezTo>
                  <a:pt x="465932" y="390525"/>
                  <a:pt x="473869" y="381000"/>
                  <a:pt x="473869" y="361950"/>
                </a:cubicBezTo>
                <a:lnTo>
                  <a:pt x="473869" y="107156"/>
                </a:lnTo>
                <a:lnTo>
                  <a:pt x="442913" y="107156"/>
                </a:lnTo>
                <a:cubicBezTo>
                  <a:pt x="444500" y="281781"/>
                  <a:pt x="415131" y="396875"/>
                  <a:pt x="354807" y="452437"/>
                </a:cubicBezTo>
                <a:lnTo>
                  <a:pt x="354807" y="385762"/>
                </a:lnTo>
                <a:cubicBezTo>
                  <a:pt x="377031" y="341312"/>
                  <a:pt x="388144" y="248443"/>
                  <a:pt x="388144" y="107156"/>
                </a:cubicBezTo>
                <a:lnTo>
                  <a:pt x="354807" y="107156"/>
                </a:lnTo>
                <a:lnTo>
                  <a:pt x="354807" y="61912"/>
                </a:lnTo>
                <a:lnTo>
                  <a:pt x="388144" y="619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4800" dirty="0"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0" y="5316039"/>
            <a:ext cx="12192000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p:transition spd="med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-1"/>
            <a:ext cx="12192000" cy="1515291"/>
          </a:xfrm>
          <a:prstGeom prst="rect">
            <a:avLst/>
          </a:prstGeom>
          <a:solidFill>
            <a:srgbClr val="487A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15"/>
          <p:cNvSpPr txBox="1"/>
          <p:nvPr userDrawn="1"/>
        </p:nvSpPr>
        <p:spPr>
          <a:xfrm>
            <a:off x="655092" y="1024859"/>
            <a:ext cx="1655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Agency FB" panose="020B0503020202020204" pitchFamily="34" charset="0"/>
                <a:ea typeface="Adobe 宋体 Std L" pitchFamily="18" charset="-122"/>
              </a:rPr>
              <a:t>Contents Page</a:t>
            </a:r>
            <a:endParaRPr lang="zh-CN" altLang="en-US" sz="1600" dirty="0">
              <a:solidFill>
                <a:schemeClr val="bg1"/>
              </a:solidFill>
              <a:latin typeface="Agency FB" panose="020B0503020202020204" pitchFamily="34" charset="0"/>
              <a:ea typeface="Adobe 宋体 Std L" pitchFamily="18" charset="-122"/>
            </a:endParaRPr>
          </a:p>
        </p:txBody>
      </p:sp>
      <p:sp>
        <p:nvSpPr>
          <p:cNvPr id="6" name="文本框 13"/>
          <p:cNvSpPr txBox="1"/>
          <p:nvPr userDrawn="1"/>
        </p:nvSpPr>
        <p:spPr>
          <a:xfrm>
            <a:off x="655092" y="584329"/>
            <a:ext cx="1655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ea typeface="微软雅黑" panose="020B0503020204020204" pitchFamily="34" charset="-122"/>
              </a:rPr>
              <a:t>目录页</a:t>
            </a:r>
            <a:endParaRPr lang="zh-CN" altLang="en-US" sz="24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1968500" y="2643565"/>
            <a:ext cx="8255000" cy="3115885"/>
            <a:chOff x="2324100" y="2762250"/>
            <a:chExt cx="7503160" cy="2832100"/>
          </a:xfrm>
          <a:solidFill>
            <a:srgbClr val="487AB5"/>
          </a:solidFill>
        </p:grpSpPr>
        <p:sp>
          <p:nvSpPr>
            <p:cNvPr id="21" name="六边形 20"/>
            <p:cNvSpPr/>
            <p:nvPr/>
          </p:nvSpPr>
          <p:spPr>
            <a:xfrm>
              <a:off x="3650848" y="2762250"/>
              <a:ext cx="1546860" cy="13335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/>
                <a:t>建立流程</a:t>
              </a:r>
              <a:endParaRPr lang="zh-CN" altLang="en-US" sz="2800" b="1" dirty="0"/>
            </a:p>
          </p:txBody>
        </p:sp>
        <p:sp>
          <p:nvSpPr>
            <p:cNvPr id="22" name="六边形 21"/>
            <p:cNvSpPr/>
            <p:nvPr/>
          </p:nvSpPr>
          <p:spPr>
            <a:xfrm>
              <a:off x="3650848" y="4260850"/>
              <a:ext cx="1546860" cy="13335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/>
                <a:t>设计程序</a:t>
              </a:r>
              <a:endParaRPr lang="zh-CN" altLang="en-US" sz="2800" b="1" dirty="0"/>
            </a:p>
          </p:txBody>
        </p:sp>
        <p:sp>
          <p:nvSpPr>
            <p:cNvPr id="23" name="六边形 22"/>
            <p:cNvSpPr/>
            <p:nvPr/>
          </p:nvSpPr>
          <p:spPr>
            <a:xfrm>
              <a:off x="6953653" y="2762250"/>
              <a:ext cx="1546860" cy="13335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/>
                <a:t>制定方案</a:t>
              </a:r>
              <a:endParaRPr lang="zh-CN" altLang="en-US" sz="2800" b="1" dirty="0"/>
            </a:p>
          </p:txBody>
        </p:sp>
        <p:sp>
          <p:nvSpPr>
            <p:cNvPr id="24" name="六边形 23"/>
            <p:cNvSpPr/>
            <p:nvPr/>
          </p:nvSpPr>
          <p:spPr>
            <a:xfrm>
              <a:off x="6953653" y="4260850"/>
              <a:ext cx="1546860" cy="13335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/>
                <a:t>筹划培训</a:t>
              </a:r>
              <a:endParaRPr lang="zh-CN" altLang="en-US" sz="2800" b="1" dirty="0"/>
            </a:p>
          </p:txBody>
        </p:sp>
        <p:sp>
          <p:nvSpPr>
            <p:cNvPr id="25" name="六边形 24"/>
            <p:cNvSpPr/>
            <p:nvPr/>
          </p:nvSpPr>
          <p:spPr>
            <a:xfrm>
              <a:off x="2324100" y="3511550"/>
              <a:ext cx="1546860" cy="13335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/>
                <a:t>明确任务</a:t>
              </a:r>
              <a:endParaRPr lang="zh-CN" altLang="en-US" sz="2800" b="1" dirty="0"/>
            </a:p>
          </p:txBody>
        </p:sp>
        <p:sp>
          <p:nvSpPr>
            <p:cNvPr id="26" name="六边形 25"/>
            <p:cNvSpPr/>
            <p:nvPr/>
          </p:nvSpPr>
          <p:spPr>
            <a:xfrm>
              <a:off x="8280400" y="3511550"/>
              <a:ext cx="1546860" cy="13335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/>
                <a:t>管理评审</a:t>
              </a:r>
              <a:endParaRPr lang="zh-CN" altLang="en-US" sz="2800" b="1" dirty="0"/>
            </a:p>
          </p:txBody>
        </p:sp>
        <p:sp>
          <p:nvSpPr>
            <p:cNvPr id="27" name="六边形 26"/>
            <p:cNvSpPr/>
            <p:nvPr/>
          </p:nvSpPr>
          <p:spPr>
            <a:xfrm>
              <a:off x="4977596" y="3251199"/>
              <a:ext cx="2196169" cy="1893249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400" b="1" dirty="0"/>
                <a:t>行为安全</a:t>
              </a:r>
              <a:endParaRPr lang="zh-CN" altLang="en-US" sz="4400" b="1" dirty="0"/>
            </a:p>
          </p:txBody>
        </p:sp>
      </p:grp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flip dir="r"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-1"/>
            <a:ext cx="12192000" cy="1515291"/>
          </a:xfrm>
          <a:prstGeom prst="rect">
            <a:avLst/>
          </a:prstGeom>
          <a:solidFill>
            <a:srgbClr val="487A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1968500" y="2643565"/>
            <a:ext cx="8255000" cy="3115885"/>
            <a:chOff x="2324100" y="2762250"/>
            <a:chExt cx="7503160" cy="2832100"/>
          </a:xfrm>
          <a:solidFill>
            <a:schemeClr val="bg1">
              <a:lumMod val="75000"/>
            </a:schemeClr>
          </a:solidFill>
        </p:grpSpPr>
        <p:sp>
          <p:nvSpPr>
            <p:cNvPr id="21" name="六边形 20"/>
            <p:cNvSpPr/>
            <p:nvPr/>
          </p:nvSpPr>
          <p:spPr>
            <a:xfrm>
              <a:off x="3650848" y="2762250"/>
              <a:ext cx="1546860" cy="13335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/>
                <a:t>建立流程</a:t>
              </a:r>
              <a:endParaRPr lang="zh-CN" altLang="en-US" sz="2800" b="1" dirty="0"/>
            </a:p>
          </p:txBody>
        </p:sp>
        <p:sp>
          <p:nvSpPr>
            <p:cNvPr id="22" name="六边形 21"/>
            <p:cNvSpPr/>
            <p:nvPr/>
          </p:nvSpPr>
          <p:spPr>
            <a:xfrm>
              <a:off x="3650848" y="4260850"/>
              <a:ext cx="1546860" cy="13335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/>
                <a:t>设计程序</a:t>
              </a:r>
              <a:endParaRPr lang="zh-CN" altLang="en-US" sz="2800" b="1" dirty="0"/>
            </a:p>
          </p:txBody>
        </p:sp>
        <p:sp>
          <p:nvSpPr>
            <p:cNvPr id="23" name="六边形 22"/>
            <p:cNvSpPr/>
            <p:nvPr/>
          </p:nvSpPr>
          <p:spPr>
            <a:xfrm>
              <a:off x="6953653" y="2762250"/>
              <a:ext cx="1546860" cy="13335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/>
                <a:t>制定方案</a:t>
              </a:r>
              <a:endParaRPr lang="zh-CN" altLang="en-US" sz="2800" b="1" dirty="0"/>
            </a:p>
          </p:txBody>
        </p:sp>
        <p:sp>
          <p:nvSpPr>
            <p:cNvPr id="24" name="六边形 23"/>
            <p:cNvSpPr/>
            <p:nvPr/>
          </p:nvSpPr>
          <p:spPr>
            <a:xfrm>
              <a:off x="6953653" y="4260850"/>
              <a:ext cx="1546860" cy="13335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/>
                <a:t>筹划培训</a:t>
              </a:r>
              <a:endParaRPr lang="zh-CN" altLang="en-US" sz="2800" b="1" dirty="0"/>
            </a:p>
          </p:txBody>
        </p:sp>
        <p:sp>
          <p:nvSpPr>
            <p:cNvPr id="25" name="六边形 24"/>
            <p:cNvSpPr/>
            <p:nvPr/>
          </p:nvSpPr>
          <p:spPr>
            <a:xfrm>
              <a:off x="2324100" y="3511550"/>
              <a:ext cx="1546860" cy="13335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/>
                <a:t>明确任务</a:t>
              </a:r>
              <a:endParaRPr lang="zh-CN" altLang="en-US" sz="2800" b="1" dirty="0"/>
            </a:p>
          </p:txBody>
        </p:sp>
        <p:sp>
          <p:nvSpPr>
            <p:cNvPr id="26" name="六边形 25"/>
            <p:cNvSpPr/>
            <p:nvPr/>
          </p:nvSpPr>
          <p:spPr>
            <a:xfrm>
              <a:off x="8280400" y="3511550"/>
              <a:ext cx="1546860" cy="13335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/>
                <a:t>管理评审</a:t>
              </a:r>
              <a:endParaRPr lang="zh-CN" altLang="en-US" sz="2800" b="1" dirty="0"/>
            </a:p>
          </p:txBody>
        </p:sp>
        <p:sp>
          <p:nvSpPr>
            <p:cNvPr id="27" name="六边形 26"/>
            <p:cNvSpPr/>
            <p:nvPr/>
          </p:nvSpPr>
          <p:spPr>
            <a:xfrm>
              <a:off x="4977596" y="3251199"/>
              <a:ext cx="2196169" cy="1893249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400" b="1" dirty="0"/>
                <a:t>行为安全</a:t>
              </a:r>
              <a:endParaRPr lang="zh-CN" altLang="en-US" sz="4400" b="1" dirty="0"/>
            </a:p>
          </p:txBody>
        </p:sp>
      </p:grpSp>
      <p:pic>
        <p:nvPicPr>
          <p:cNvPr id="2" name="图片 1" descr="500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2275" y="1032510"/>
            <a:ext cx="3432810" cy="8439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50">
        <p14:prism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1915297" y="282512"/>
            <a:ext cx="2342515" cy="548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步骤一 </a:t>
            </a:r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明确任务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" name="组合 2"/>
          <p:cNvGrpSpPr/>
          <p:nvPr userDrawn="1"/>
        </p:nvGrpSpPr>
        <p:grpSpPr>
          <a:xfrm>
            <a:off x="1373505" y="1194435"/>
            <a:ext cx="9224645" cy="1635760"/>
            <a:chOff x="1729725" y="-127606"/>
            <a:chExt cx="4202689" cy="4202689"/>
          </a:xfrm>
        </p:grpSpPr>
        <p:sp>
          <p:nvSpPr>
            <p:cNvPr id="4" name="圆角矩形 3"/>
            <p:cNvSpPr/>
            <p:nvPr/>
          </p:nvSpPr>
          <p:spPr>
            <a:xfrm>
              <a:off x="1729725" y="-127606"/>
              <a:ext cx="4202689" cy="4202689"/>
            </a:xfrm>
            <a:prstGeom prst="roundRect">
              <a:avLst>
                <a:gd name="adj" fmla="val 3374"/>
              </a:avLst>
            </a:prstGeom>
            <a:solidFill>
              <a:srgbClr val="487A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1808994" y="219582"/>
              <a:ext cx="4045019" cy="3384011"/>
            </a:xfrm>
            <a:prstGeom prst="roundRect">
              <a:avLst>
                <a:gd name="adj" fmla="val 3374"/>
              </a:avLst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1915297" y="282512"/>
            <a:ext cx="2342515" cy="548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步骤二 </a:t>
            </a:r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建立流程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 userDrawn="1"/>
        </p:nvSpPr>
        <p:spPr>
          <a:xfrm>
            <a:off x="1915297" y="282512"/>
            <a:ext cx="2342515" cy="548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步骤三 </a:t>
            </a:r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设计程序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image" Target="../media/image3.png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836712"/>
            <a:ext cx="1620000" cy="180000"/>
          </a:xfrm>
          <a:prstGeom prst="rect">
            <a:avLst/>
          </a:prstGeom>
          <a:solidFill>
            <a:srgbClr val="487A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1620000" y="836712"/>
            <a:ext cx="1057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11098432" y="467380"/>
            <a:ext cx="1093568" cy="36933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 </a:t>
            </a:r>
            <a:fld id="{2EEF1883-7A0E-4F66-9932-E581691AD397}" type="slidenum"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</a:rPr>
              <a:t> 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541931" y="420130"/>
            <a:ext cx="344615" cy="344616"/>
            <a:chOff x="9679516" y="495230"/>
            <a:chExt cx="2009060" cy="2009064"/>
          </a:xfrm>
        </p:grpSpPr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9679516" y="495230"/>
              <a:ext cx="2009060" cy="2009064"/>
            </a:xfrm>
            <a:custGeom>
              <a:avLst/>
              <a:gdLst>
                <a:gd name="T0" fmla="*/ 744 w 1488"/>
                <a:gd name="T1" fmla="*/ 0 h 1488"/>
                <a:gd name="T2" fmla="*/ 1488 w 1488"/>
                <a:gd name="T3" fmla="*/ 744 h 1488"/>
                <a:gd name="T4" fmla="*/ 744 w 1488"/>
                <a:gd name="T5" fmla="*/ 1488 h 1488"/>
                <a:gd name="T6" fmla="*/ 0 w 1488"/>
                <a:gd name="T7" fmla="*/ 744 h 1488"/>
                <a:gd name="T8" fmla="*/ 744 w 1488"/>
                <a:gd name="T9" fmla="*/ 0 h 1488"/>
                <a:gd name="T10" fmla="*/ 744 w 1488"/>
                <a:gd name="T11" fmla="*/ 122 h 1488"/>
                <a:gd name="T12" fmla="*/ 1366 w 1488"/>
                <a:gd name="T13" fmla="*/ 744 h 1488"/>
                <a:gd name="T14" fmla="*/ 744 w 1488"/>
                <a:gd name="T15" fmla="*/ 1366 h 1488"/>
                <a:gd name="T16" fmla="*/ 123 w 1488"/>
                <a:gd name="T17" fmla="*/ 744 h 1488"/>
                <a:gd name="T18" fmla="*/ 744 w 1488"/>
                <a:gd name="T19" fmla="*/ 122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88" h="1488">
                  <a:moveTo>
                    <a:pt x="744" y="0"/>
                  </a:moveTo>
                  <a:cubicBezTo>
                    <a:pt x="1155" y="0"/>
                    <a:pt x="1488" y="333"/>
                    <a:pt x="1488" y="744"/>
                  </a:cubicBezTo>
                  <a:cubicBezTo>
                    <a:pt x="1488" y="1155"/>
                    <a:pt x="1155" y="1488"/>
                    <a:pt x="744" y="1488"/>
                  </a:cubicBezTo>
                  <a:cubicBezTo>
                    <a:pt x="333" y="1488"/>
                    <a:pt x="0" y="1155"/>
                    <a:pt x="0" y="744"/>
                  </a:cubicBezTo>
                  <a:cubicBezTo>
                    <a:pt x="0" y="333"/>
                    <a:pt x="333" y="0"/>
                    <a:pt x="744" y="0"/>
                  </a:cubicBezTo>
                  <a:close/>
                  <a:moveTo>
                    <a:pt x="744" y="122"/>
                  </a:moveTo>
                  <a:cubicBezTo>
                    <a:pt x="1087" y="122"/>
                    <a:pt x="1366" y="401"/>
                    <a:pt x="1366" y="744"/>
                  </a:cubicBezTo>
                  <a:cubicBezTo>
                    <a:pt x="1366" y="1087"/>
                    <a:pt x="1087" y="1366"/>
                    <a:pt x="744" y="1366"/>
                  </a:cubicBezTo>
                  <a:cubicBezTo>
                    <a:pt x="401" y="1366"/>
                    <a:pt x="123" y="1087"/>
                    <a:pt x="123" y="744"/>
                  </a:cubicBezTo>
                  <a:cubicBezTo>
                    <a:pt x="123" y="401"/>
                    <a:pt x="401" y="122"/>
                    <a:pt x="744" y="122"/>
                  </a:cubicBez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10152236" y="1024227"/>
              <a:ext cx="1001717" cy="984836"/>
            </a:xfrm>
            <a:custGeom>
              <a:avLst/>
              <a:gdLst>
                <a:gd name="T0" fmla="*/ 159 w 743"/>
                <a:gd name="T1" fmla="*/ 673 h 726"/>
                <a:gd name="T2" fmla="*/ 613 w 743"/>
                <a:gd name="T3" fmla="*/ 206 h 726"/>
                <a:gd name="T4" fmla="*/ 606 w 743"/>
                <a:gd name="T5" fmla="*/ 456 h 726"/>
                <a:gd name="T6" fmla="*/ 725 w 743"/>
                <a:gd name="T7" fmla="*/ 454 h 726"/>
                <a:gd name="T8" fmla="*/ 740 w 743"/>
                <a:gd name="T9" fmla="*/ 76 h 726"/>
                <a:gd name="T10" fmla="*/ 626 w 743"/>
                <a:gd name="T11" fmla="*/ 1 h 726"/>
                <a:gd name="T12" fmla="*/ 283 w 743"/>
                <a:gd name="T13" fmla="*/ 8 h 726"/>
                <a:gd name="T14" fmla="*/ 281 w 743"/>
                <a:gd name="T15" fmla="*/ 138 h 726"/>
                <a:gd name="T16" fmla="*/ 496 w 743"/>
                <a:gd name="T17" fmla="*/ 140 h 726"/>
                <a:gd name="T18" fmla="*/ 63 w 743"/>
                <a:gd name="T19" fmla="*/ 595 h 726"/>
                <a:gd name="T20" fmla="*/ 159 w 743"/>
                <a:gd name="T21" fmla="*/ 673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3" h="726">
                  <a:moveTo>
                    <a:pt x="159" y="673"/>
                  </a:moveTo>
                  <a:cubicBezTo>
                    <a:pt x="311" y="517"/>
                    <a:pt x="462" y="362"/>
                    <a:pt x="613" y="206"/>
                  </a:cubicBezTo>
                  <a:cubicBezTo>
                    <a:pt x="611" y="289"/>
                    <a:pt x="608" y="373"/>
                    <a:pt x="606" y="456"/>
                  </a:cubicBezTo>
                  <a:cubicBezTo>
                    <a:pt x="605" y="519"/>
                    <a:pt x="722" y="549"/>
                    <a:pt x="725" y="454"/>
                  </a:cubicBezTo>
                  <a:cubicBezTo>
                    <a:pt x="730" y="328"/>
                    <a:pt x="735" y="202"/>
                    <a:pt x="740" y="76"/>
                  </a:cubicBezTo>
                  <a:cubicBezTo>
                    <a:pt x="743" y="2"/>
                    <a:pt x="684" y="0"/>
                    <a:pt x="626" y="1"/>
                  </a:cubicBezTo>
                  <a:cubicBezTo>
                    <a:pt x="511" y="4"/>
                    <a:pt x="397" y="6"/>
                    <a:pt x="283" y="8"/>
                  </a:cubicBezTo>
                  <a:cubicBezTo>
                    <a:pt x="196" y="10"/>
                    <a:pt x="219" y="137"/>
                    <a:pt x="281" y="138"/>
                  </a:cubicBezTo>
                  <a:cubicBezTo>
                    <a:pt x="352" y="138"/>
                    <a:pt x="424" y="139"/>
                    <a:pt x="496" y="140"/>
                  </a:cubicBezTo>
                  <a:cubicBezTo>
                    <a:pt x="351" y="291"/>
                    <a:pt x="207" y="443"/>
                    <a:pt x="63" y="595"/>
                  </a:cubicBezTo>
                  <a:cubicBezTo>
                    <a:pt x="0" y="661"/>
                    <a:pt x="108" y="726"/>
                    <a:pt x="159" y="673"/>
                  </a:cubicBez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825" y="160020"/>
            <a:ext cx="1197461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.xml"/><Relationship Id="rId8" Type="http://schemas.openxmlformats.org/officeDocument/2006/relationships/tags" Target="../tags/tag22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21.xml"/><Relationship Id="rId5" Type="http://schemas.openxmlformats.org/officeDocument/2006/relationships/image" Target="../media/image12.jpeg"/><Relationship Id="rId4" Type="http://schemas.openxmlformats.org/officeDocument/2006/relationships/tags" Target="../tags/tag20.xml"/><Relationship Id="rId3" Type="http://schemas.openxmlformats.org/officeDocument/2006/relationships/image" Target="../media/image11.jpeg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tags" Target="../tags/tag17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tags" Target="../tags/tag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1"/>
            </p:custDataLst>
          </p:nvPr>
        </p:nvSpPr>
        <p:spPr>
          <a:xfrm>
            <a:off x="2359025" y="2951346"/>
            <a:ext cx="2364740" cy="4775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dist"/>
            <a:r>
              <a:rPr lang="zh-CN" altLang="en-US" sz="24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博富特咨询</a:t>
            </a:r>
            <a:r>
              <a:rPr lang="en-US" altLang="zh-CN" sz="24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b="1" dirty="0">
              <a:solidFill>
                <a:schemeClr val="lt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>
            <p:custDataLst>
              <p:tags r:id="rId2"/>
            </p:custDataLst>
          </p:nvPr>
        </p:nvSpPr>
        <p:spPr>
          <a:xfrm>
            <a:off x="1909025" y="5194957"/>
            <a:ext cx="900000" cy="900000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3"/>
            </p:custDataLst>
          </p:nvPr>
        </p:nvSpPr>
        <p:spPr>
          <a:xfrm>
            <a:off x="3152140" y="5195570"/>
            <a:ext cx="900000" cy="900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4"/>
            </p:custDataLst>
          </p:nvPr>
        </p:nvSpPr>
        <p:spPr>
          <a:xfrm>
            <a:off x="4395255" y="5194957"/>
            <a:ext cx="900000" cy="900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5"/>
    </p:custDataLst>
  </p:cSld>
  <p:clrMapOvr>
    <a:masterClrMapping/>
  </p:clrMapOvr>
  <p:transition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641475" y="3231515"/>
            <a:ext cx="10118725" cy="276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n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2400" b="1" dirty="0">
                <a:solidFill>
                  <a:srgbClr val="487AB5"/>
                </a:solidFill>
              </a:rPr>
              <a:t>（1）管理评审的目的：</a:t>
            </a:r>
            <a:endParaRPr lang="zh-CN" altLang="en-US" sz="2400" b="1" dirty="0">
              <a:solidFill>
                <a:srgbClr val="487AB5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chemeClr val="tx1"/>
                </a:solidFill>
              </a:rPr>
              <a:t>     —听取并讨论“设计部”“推进组”的汇报；</a:t>
            </a:r>
            <a:endParaRPr lang="zh-CN" alt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chemeClr val="tx1"/>
                </a:solidFill>
              </a:rPr>
              <a:t>     —确定改进方案及实施计划；</a:t>
            </a:r>
            <a:endParaRPr lang="zh-CN" alt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chemeClr val="tx1"/>
                </a:solidFill>
              </a:rPr>
              <a:t>     —确定支持资源。</a:t>
            </a:r>
            <a:endParaRPr lang="zh-CN" alt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en-US" sz="2400" b="1" dirty="0">
                <a:solidFill>
                  <a:srgbClr val="487AB5"/>
                </a:solidFill>
              </a:rPr>
              <a:t>（2）管理评审程序</a:t>
            </a:r>
            <a:endParaRPr lang="zh-CN" altLang="en-US" sz="2400" b="1" dirty="0">
              <a:solidFill>
                <a:srgbClr val="487AB5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chemeClr val="tx1"/>
                </a:solidFill>
              </a:rPr>
              <a:t>      —会前“设计部”“推进组”给决策层书面汇报；</a:t>
            </a:r>
            <a:endParaRPr lang="zh-CN" alt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chemeClr val="tx1"/>
                </a:solidFill>
              </a:rPr>
              <a:t>      —决策层主持管理评审会议；</a:t>
            </a:r>
            <a:endParaRPr lang="zh-CN" alt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chemeClr val="tx1"/>
                </a:solidFill>
              </a:rPr>
              <a:t>      —作出书面结论。</a:t>
            </a:r>
            <a:endParaRPr lang="zh-CN" altLang="en-US" dirty="0">
              <a:solidFill>
                <a:schemeClr val="tx1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641475" y="1194435"/>
            <a:ext cx="9224645" cy="1635760"/>
            <a:chOff x="1729725" y="-127606"/>
            <a:chExt cx="4202689" cy="4202689"/>
          </a:xfrm>
        </p:grpSpPr>
        <p:sp>
          <p:nvSpPr>
            <p:cNvPr id="6" name="圆角矩形 5"/>
            <p:cNvSpPr/>
            <p:nvPr/>
          </p:nvSpPr>
          <p:spPr>
            <a:xfrm>
              <a:off x="1729725" y="-127606"/>
              <a:ext cx="4202689" cy="4202689"/>
            </a:xfrm>
            <a:prstGeom prst="roundRect">
              <a:avLst>
                <a:gd name="adj" fmla="val 3374"/>
              </a:avLst>
            </a:prstGeom>
            <a:solidFill>
              <a:srgbClr val="487A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1808994" y="219582"/>
              <a:ext cx="4045019" cy="3384011"/>
            </a:xfrm>
            <a:prstGeom prst="roundRect">
              <a:avLst>
                <a:gd name="adj" fmla="val 3374"/>
              </a:avLst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矩形 20"/>
          <p:cNvSpPr/>
          <p:nvPr/>
        </p:nvSpPr>
        <p:spPr>
          <a:xfrm>
            <a:off x="3114203" y="1477089"/>
            <a:ext cx="6278880" cy="1070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</a:rPr>
              <a:t>行为安全管理评审</a:t>
            </a:r>
            <a:endParaRPr lang="zh-CN" altLang="en-US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/>
      </p:transition>
    </mc:Choice>
    <mc:Fallback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55279" y="1484741"/>
            <a:ext cx="5284399" cy="1179607"/>
          </a:xfrm>
        </p:spPr>
        <p:txBody>
          <a:bodyPr>
            <a:noAutofit/>
          </a:bodyPr>
          <a:lstStyle/>
          <a:p>
            <a:r>
              <a:rPr sz="660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感谢聆听</a:t>
            </a:r>
            <a:endParaRPr lang="zh-CN" altLang="en-US" sz="660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7978140" y="4149080"/>
            <a:ext cx="3793491" cy="158417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95" y="4213215"/>
            <a:ext cx="1188000" cy="1188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8088488" y="4498587"/>
            <a:ext cx="1257935" cy="86931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40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获取第一手安全资讯</a:t>
            </a:r>
            <a:endParaRPr lang="zh-CN" altLang="en-US" sz="1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10560685" y="4267191"/>
            <a:ext cx="1106729" cy="108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703961" y="4292843"/>
            <a:ext cx="4020049" cy="10064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40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40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24711" y="2996952"/>
            <a:ext cx="3146425" cy="104838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6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08368" y="5401215"/>
            <a:ext cx="936104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微信公众号</a:t>
            </a:r>
            <a:endParaRPr lang="zh-CN" altLang="en-US" sz="1100" dirty="0"/>
          </a:p>
        </p:txBody>
      </p:sp>
      <p:sp>
        <p:nvSpPr>
          <p:cNvPr id="9" name="文本框 8"/>
          <p:cNvSpPr txBox="1"/>
          <p:nvPr/>
        </p:nvSpPr>
        <p:spPr>
          <a:xfrm>
            <a:off x="10589999" y="5399960"/>
            <a:ext cx="936104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抖音</a:t>
            </a:r>
            <a:endParaRPr lang="zh-CN" altLang="en-US" sz="1100" dirty="0"/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7956" y="1014095"/>
            <a:ext cx="7421880" cy="24149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572000" y="4343400"/>
            <a:ext cx="686498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20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79489" y="3962400"/>
            <a:ext cx="3763645" cy="2508504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134033" y="1143000"/>
            <a:ext cx="3745865" cy="2496820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2076450" y="292735"/>
            <a:ext cx="5975985" cy="405130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sym typeface="宋体" panose="02010600030101010101" pitchFamily="2" charset="-122"/>
              </a:rPr>
              <a:t>关于博富特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0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71965" y="1142365"/>
            <a:ext cx="2619375" cy="6438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flip dir="r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2020570" y="1493520"/>
            <a:ext cx="7835265" cy="1070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6000" b="1" dirty="0">
                <a:solidFill>
                  <a:schemeClr val="bg1"/>
                </a:solidFill>
              </a:rPr>
              <a:t>明确任务、准则、计划</a:t>
            </a:r>
            <a:endParaRPr lang="zh-CN" altLang="en-US" sz="6000" b="1" dirty="0">
              <a:solidFill>
                <a:schemeClr val="bg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353185" y="3572510"/>
            <a:ext cx="9892030" cy="181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n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sz="2400" b="1" dirty="0">
                <a:solidFill>
                  <a:srgbClr val="487AB5"/>
                </a:solidFill>
              </a:rPr>
              <a:t>（1）任务：</a:t>
            </a:r>
            <a:r>
              <a:rPr dirty="0"/>
              <a:t>建立员工参与行为安全观察及行为安全改进机制 。 </a:t>
            </a:r>
            <a:endParaRPr dirty="0"/>
          </a:p>
          <a:p>
            <a:pPr>
              <a:lnSpc>
                <a:spcPct val="150000"/>
              </a:lnSpc>
            </a:pPr>
            <a:r>
              <a:rPr sz="2400" b="1" dirty="0">
                <a:solidFill>
                  <a:srgbClr val="487AB5"/>
                </a:solidFill>
              </a:rPr>
              <a:t>（2）准则：</a:t>
            </a:r>
            <a:r>
              <a:rPr dirty="0"/>
              <a:t>经员工深入讨论，提出概括性可操作的安全行为理念，作为行为安全准则。</a:t>
            </a:r>
            <a:endParaRPr dirty="0"/>
          </a:p>
          <a:p>
            <a:pPr>
              <a:lnSpc>
                <a:spcPct val="150000"/>
              </a:lnSpc>
            </a:pPr>
            <a:r>
              <a:rPr sz="2400" b="1" dirty="0">
                <a:solidFill>
                  <a:srgbClr val="487AB5"/>
                </a:solidFill>
              </a:rPr>
              <a:t>（3）计划：</a:t>
            </a:r>
            <a:r>
              <a:rPr dirty="0"/>
              <a:t>列出实施流程各阶段的目标及安排。</a:t>
            </a:r>
            <a:endParaRPr dirty="0"/>
          </a:p>
        </p:txBody>
      </p:sp>
      <p:pic>
        <p:nvPicPr>
          <p:cNvPr id="8" name="图片 7" descr="u=514987749,1684358735&amp;fm=23&amp;gp=0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7665" y="31750"/>
            <a:ext cx="863600" cy="863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/>
      </p:transition>
    </mc:Choice>
    <mc:Fallback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641475" y="3094990"/>
            <a:ext cx="10118725" cy="3569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n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2400" b="1" dirty="0">
                <a:solidFill>
                  <a:srgbClr val="487AB5"/>
                </a:solidFill>
              </a:rPr>
              <a:t>（1）行为安全观察内容（清单）</a:t>
            </a:r>
            <a:endParaRPr lang="zh-CN" altLang="en-US" sz="2400" b="1" dirty="0">
              <a:solidFill>
                <a:srgbClr val="487AB5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dirty="0"/>
              <a:t>          —人与机具安全匹配的行为及需关注的行为；</a:t>
            </a:r>
            <a:endParaRPr lang="zh-CN" alt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dirty="0"/>
              <a:t>          —人与硬件环境安全配匹的行为及需关注的行为；</a:t>
            </a:r>
            <a:endParaRPr lang="zh-CN" alt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dirty="0"/>
              <a:t>          —个人防护情况。</a:t>
            </a:r>
            <a:endParaRPr lang="zh-CN" altLang="en-US" dirty="0"/>
          </a:p>
          <a:p>
            <a:pPr>
              <a:lnSpc>
                <a:spcPct val="100000"/>
              </a:lnSpc>
            </a:pPr>
            <a:r>
              <a:rPr lang="zh-CN" altLang="en-US" sz="2400" b="1" dirty="0">
                <a:solidFill>
                  <a:srgbClr val="487AB5"/>
                </a:solidFill>
              </a:rPr>
              <a:t>（2）行为安全观察者</a:t>
            </a:r>
            <a:endParaRPr lang="zh-CN" altLang="en-US" sz="2400" b="1" dirty="0">
              <a:solidFill>
                <a:srgbClr val="487AB5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dirty="0"/>
              <a:t>          —各级管理人员、员工自愿参与观察。</a:t>
            </a:r>
            <a:endParaRPr lang="zh-CN" altLang="en-US" dirty="0"/>
          </a:p>
          <a:p>
            <a:pPr>
              <a:lnSpc>
                <a:spcPct val="100000"/>
              </a:lnSpc>
            </a:pPr>
            <a:r>
              <a:rPr lang="zh-CN" altLang="en-US" sz="2400" b="1" dirty="0">
                <a:solidFill>
                  <a:srgbClr val="487AB5"/>
                </a:solidFill>
              </a:rPr>
              <a:t>（3）行为安全观察时机：</a:t>
            </a:r>
            <a:r>
              <a:rPr lang="zh-CN" altLang="en-US" dirty="0"/>
              <a:t>有计划的长期进行。</a:t>
            </a:r>
            <a:endParaRPr lang="zh-CN" altLang="en-US" dirty="0"/>
          </a:p>
          <a:p>
            <a:pPr>
              <a:lnSpc>
                <a:spcPct val="100000"/>
              </a:lnSpc>
            </a:pPr>
            <a:r>
              <a:rPr lang="zh-CN" altLang="en-US" sz="2400" b="1" dirty="0">
                <a:solidFill>
                  <a:srgbClr val="487AB5"/>
                </a:solidFill>
              </a:rPr>
              <a:t>（4）行为安全观察结果</a:t>
            </a:r>
            <a:endParaRPr lang="zh-CN" altLang="en-US" sz="2400" b="1" dirty="0">
              <a:solidFill>
                <a:srgbClr val="487AB5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dirty="0"/>
              <a:t>           —与被观察者交流；</a:t>
            </a:r>
            <a:endParaRPr lang="zh-CN" alt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dirty="0"/>
              <a:t>           —信息反馈，数据统计分析。</a:t>
            </a:r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1641475" y="1194435"/>
            <a:ext cx="9224645" cy="1635760"/>
            <a:chOff x="1729725" y="-127606"/>
            <a:chExt cx="4202689" cy="4202689"/>
          </a:xfrm>
        </p:grpSpPr>
        <p:sp>
          <p:nvSpPr>
            <p:cNvPr id="2" name="圆角矩形 1"/>
            <p:cNvSpPr/>
            <p:nvPr/>
          </p:nvSpPr>
          <p:spPr>
            <a:xfrm>
              <a:off x="1729725" y="-127606"/>
              <a:ext cx="4202689" cy="4202689"/>
            </a:xfrm>
            <a:prstGeom prst="roundRect">
              <a:avLst>
                <a:gd name="adj" fmla="val 3374"/>
              </a:avLst>
            </a:prstGeom>
            <a:solidFill>
              <a:srgbClr val="487A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808994" y="219582"/>
              <a:ext cx="4045019" cy="3384011"/>
            </a:xfrm>
            <a:prstGeom prst="roundRect">
              <a:avLst>
                <a:gd name="adj" fmla="val 3374"/>
              </a:avLst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2194723" y="1550749"/>
            <a:ext cx="7802880" cy="1070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</a:rPr>
              <a:t>建立行为安全观察流程</a:t>
            </a:r>
            <a:endParaRPr lang="zh-CN" altLang="en-US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/>
      </p:transition>
    </mc:Choice>
    <mc:Fallback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640840" y="3252470"/>
            <a:ext cx="10118725" cy="2853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n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2400" b="1" dirty="0">
                <a:solidFill>
                  <a:srgbClr val="487AB5"/>
                </a:solidFill>
              </a:rPr>
              <a:t>（1）数据统计</a:t>
            </a:r>
            <a:endParaRPr lang="zh-CN" altLang="en-US" sz="2400" b="1" dirty="0">
              <a:solidFill>
                <a:srgbClr val="487AB5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chemeClr val="tx1"/>
                </a:solidFill>
              </a:rPr>
              <a:t>    —每日观察的检查表上的每种安全行为百分比；</a:t>
            </a:r>
            <a:endParaRPr lang="zh-CN" alt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chemeClr val="tx1"/>
                </a:solidFill>
              </a:rPr>
              <a:t>    —每日重大危险检查表上每种安全行为百分比；</a:t>
            </a:r>
            <a:endParaRPr lang="zh-CN" alt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chemeClr val="tx1"/>
                </a:solidFill>
              </a:rPr>
              <a:t>    —每班次参加行为观察员工的百分比；</a:t>
            </a:r>
            <a:endParaRPr lang="zh-CN" alt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chemeClr val="tx1"/>
                </a:solidFill>
              </a:rPr>
              <a:t>    —每日参加行为观察经理及主管人员的百分比；</a:t>
            </a:r>
            <a:endParaRPr lang="zh-CN" alt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chemeClr val="tx1"/>
                </a:solidFill>
              </a:rPr>
              <a:t>    —每月完成行为观察计划的百分比；</a:t>
            </a:r>
            <a:endParaRPr lang="zh-CN" alt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en-US" sz="2400" b="1" dirty="0">
                <a:solidFill>
                  <a:srgbClr val="487AB5"/>
                </a:solidFill>
              </a:rPr>
              <a:t>（2）在相关地点张贴相关的统计图表；</a:t>
            </a:r>
            <a:endParaRPr lang="zh-CN" altLang="en-US" sz="2400" b="1" dirty="0">
              <a:solidFill>
                <a:srgbClr val="487AB5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en-US" sz="2400" b="1" dirty="0">
                <a:solidFill>
                  <a:srgbClr val="487AB5"/>
                </a:solidFill>
              </a:rPr>
              <a:t>（3）在相关的会议上审核并研究改进方案。</a:t>
            </a:r>
            <a:endParaRPr lang="zh-CN" altLang="en-US" sz="2400" b="1" dirty="0">
              <a:solidFill>
                <a:srgbClr val="487AB5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640840" y="1216025"/>
            <a:ext cx="9224645" cy="1635760"/>
            <a:chOff x="1729725" y="-127606"/>
            <a:chExt cx="4202689" cy="4202689"/>
          </a:xfrm>
        </p:grpSpPr>
        <p:sp>
          <p:nvSpPr>
            <p:cNvPr id="9" name="圆角矩形 8"/>
            <p:cNvSpPr/>
            <p:nvPr/>
          </p:nvSpPr>
          <p:spPr>
            <a:xfrm>
              <a:off x="1729725" y="-127606"/>
              <a:ext cx="4202689" cy="4202689"/>
            </a:xfrm>
            <a:prstGeom prst="roundRect">
              <a:avLst>
                <a:gd name="adj" fmla="val 3374"/>
              </a:avLst>
            </a:prstGeom>
            <a:solidFill>
              <a:srgbClr val="487A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1808994" y="219582"/>
              <a:ext cx="4045019" cy="3384011"/>
            </a:xfrm>
            <a:prstGeom prst="roundRect">
              <a:avLst>
                <a:gd name="adj" fmla="val 3374"/>
              </a:avLst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/>
          <p:cNvSpPr/>
          <p:nvPr/>
        </p:nvSpPr>
        <p:spPr>
          <a:xfrm>
            <a:off x="2733203" y="1576149"/>
            <a:ext cx="7040880" cy="1070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</a:rPr>
              <a:t>设计反馈及参与程序</a:t>
            </a:r>
            <a:endParaRPr lang="zh-CN" altLang="en-US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/>
      </p:transition>
    </mc:Choice>
    <mc:Fallback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641475" y="3011170"/>
            <a:ext cx="10118725" cy="3790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n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2400" b="1" dirty="0">
                <a:solidFill>
                  <a:srgbClr val="487AB5"/>
                </a:solidFill>
              </a:rPr>
              <a:t>（1）奖惩原则：</a:t>
            </a:r>
            <a:endParaRPr lang="zh-CN" altLang="en-US" sz="2400" b="1" dirty="0">
              <a:solidFill>
                <a:srgbClr val="487AB5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chemeClr val="tx1"/>
                </a:solidFill>
              </a:rPr>
              <a:t>   —对所有人员所有的安全表现均予以奖励；</a:t>
            </a:r>
            <a:endParaRPr lang="zh-CN" alt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chemeClr val="tx1"/>
                </a:solidFill>
              </a:rPr>
              <a:t>   —对报告需关注的行为及微小事件荐均予奖励；</a:t>
            </a:r>
            <a:endParaRPr lang="zh-CN" alt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chemeClr val="tx1"/>
                </a:solidFill>
              </a:rPr>
              <a:t>   —行为安全观察记录不作为评工资及处罚依据；</a:t>
            </a:r>
            <a:endParaRPr lang="zh-CN" alt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chemeClr val="tx1"/>
                </a:solidFill>
              </a:rPr>
              <a:t>   —对不安全又肇发伤害者将予以处罚。</a:t>
            </a:r>
            <a:endParaRPr lang="zh-CN" alt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en-US" sz="2400" b="1" dirty="0">
                <a:solidFill>
                  <a:srgbClr val="487AB5"/>
                </a:solidFill>
              </a:rPr>
              <a:t>（2）处罚额度：小到不会影响员工报告实情。</a:t>
            </a:r>
            <a:endParaRPr lang="zh-CN" altLang="en-US" sz="2400" b="1" dirty="0">
              <a:solidFill>
                <a:srgbClr val="487AB5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en-US" sz="2400" b="1" dirty="0">
                <a:solidFill>
                  <a:srgbClr val="487AB5"/>
                </a:solidFill>
              </a:rPr>
              <a:t>（3）奖励方式：</a:t>
            </a:r>
            <a:endParaRPr lang="zh-CN" altLang="en-US" sz="2400" b="1" dirty="0">
              <a:solidFill>
                <a:srgbClr val="487AB5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chemeClr val="tx1"/>
                </a:solidFill>
              </a:rPr>
              <a:t>   —会议表彰、通报表彰、奖章；</a:t>
            </a:r>
            <a:endParaRPr lang="zh-CN" alt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chemeClr val="tx1"/>
                </a:solidFill>
              </a:rPr>
              <a:t>   —参加委员会、检查、巡视、重要任务、培训；</a:t>
            </a:r>
            <a:endParaRPr lang="zh-CN" alt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chemeClr val="tx1"/>
                </a:solidFill>
              </a:rPr>
              <a:t>   —物品、食品、会歺、野游、参加庆典；</a:t>
            </a:r>
            <a:endParaRPr lang="zh-CN" alt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chemeClr val="tx1"/>
                </a:solidFill>
              </a:rPr>
              <a:t>   —代币、债券、旅游、贵重器物。</a:t>
            </a:r>
            <a:endParaRPr lang="zh-CN" altLang="en-US" dirty="0">
              <a:solidFill>
                <a:schemeClr val="tx1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641475" y="1194435"/>
            <a:ext cx="9224645" cy="1635760"/>
            <a:chOff x="1729725" y="-127606"/>
            <a:chExt cx="4202689" cy="4202689"/>
          </a:xfrm>
        </p:grpSpPr>
        <p:sp>
          <p:nvSpPr>
            <p:cNvPr id="6" name="圆角矩形 5"/>
            <p:cNvSpPr/>
            <p:nvPr/>
          </p:nvSpPr>
          <p:spPr>
            <a:xfrm>
              <a:off x="1729725" y="-127606"/>
              <a:ext cx="4202689" cy="4202689"/>
            </a:xfrm>
            <a:prstGeom prst="roundRect">
              <a:avLst>
                <a:gd name="adj" fmla="val 3374"/>
              </a:avLst>
            </a:prstGeom>
            <a:solidFill>
              <a:srgbClr val="487A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1808994" y="219582"/>
              <a:ext cx="4045019" cy="3384011"/>
            </a:xfrm>
            <a:prstGeom prst="roundRect">
              <a:avLst>
                <a:gd name="adj" fmla="val 3374"/>
              </a:avLst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矩形 7"/>
          <p:cNvSpPr/>
          <p:nvPr/>
        </p:nvSpPr>
        <p:spPr>
          <a:xfrm>
            <a:off x="2733203" y="1576149"/>
            <a:ext cx="7040880" cy="1070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</a:rPr>
              <a:t>制定表彰及庆功方案</a:t>
            </a:r>
            <a:endParaRPr lang="zh-CN" altLang="en-US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/>
      </p:transition>
    </mc:Choice>
    <mc:Fallback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641475" y="3094990"/>
            <a:ext cx="10118725" cy="3477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n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2400" b="1" dirty="0">
                <a:solidFill>
                  <a:srgbClr val="487AB5"/>
                </a:solidFill>
              </a:rPr>
              <a:t>（1）培训用于小规模较深入的讲解，启动会主要</a:t>
            </a:r>
            <a:endParaRPr lang="zh-CN" altLang="en-US" sz="2400" b="1" dirty="0">
              <a:solidFill>
                <a:srgbClr val="487AB5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en-US" b="1" dirty="0">
                <a:solidFill>
                  <a:schemeClr val="tx1"/>
                </a:solidFill>
              </a:rPr>
              <a:t>    </a:t>
            </a:r>
            <a:r>
              <a:rPr lang="zh-CN" altLang="en-US" dirty="0">
                <a:solidFill>
                  <a:schemeClr val="tx1"/>
                </a:solidFill>
              </a:rPr>
              <a:t>  	  用于大面积的普及，对设计部、推进组、核</a:t>
            </a:r>
            <a:endParaRPr lang="zh-CN" alt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chemeClr val="tx1"/>
                </a:solidFill>
              </a:rPr>
              <a:t>	  心组及有关管理人员可开设研讨班。</a:t>
            </a:r>
            <a:endParaRPr lang="zh-CN" alt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en-US" sz="2400" b="1" dirty="0">
                <a:solidFill>
                  <a:srgbClr val="487AB5"/>
                </a:solidFill>
              </a:rPr>
              <a:t>（2）宣教内容：</a:t>
            </a:r>
            <a:endParaRPr lang="zh-CN" altLang="en-US" sz="2400" b="1" dirty="0">
              <a:solidFill>
                <a:srgbClr val="487AB5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chemeClr val="tx1"/>
                </a:solidFill>
              </a:rPr>
              <a:t>     —行为观察方法及练习；</a:t>
            </a:r>
            <a:endParaRPr lang="zh-CN" alt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chemeClr val="tx1"/>
                </a:solidFill>
              </a:rPr>
              <a:t>     —了解和使用《行为观察清单》；</a:t>
            </a:r>
            <a:endParaRPr lang="zh-CN" alt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chemeClr val="tx1"/>
                </a:solidFill>
              </a:rPr>
              <a:t>     —记录、统计数据、信息反馈、分析讨论；</a:t>
            </a:r>
            <a:endParaRPr lang="zh-CN" alt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chemeClr val="tx1"/>
                </a:solidFill>
              </a:rPr>
              <a:t>     —如何改进目标；</a:t>
            </a:r>
            <a:endParaRPr lang="zh-CN" alt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chemeClr val="tx1"/>
                </a:solidFill>
              </a:rPr>
              <a:t>     —决策层提供的支持资源的有效使用。</a:t>
            </a:r>
            <a:endParaRPr lang="zh-CN" alt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en-US" sz="2400" b="1" dirty="0">
                <a:solidFill>
                  <a:srgbClr val="487AB5"/>
                </a:solidFill>
              </a:rPr>
              <a:t>（3）提供《行为安全观察指南》</a:t>
            </a:r>
            <a:endParaRPr lang="zh-CN" altLang="en-US" sz="2400" b="1" dirty="0">
              <a:solidFill>
                <a:srgbClr val="487AB5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641475" y="1194435"/>
            <a:ext cx="9224645" cy="1635760"/>
            <a:chOff x="1729725" y="-127606"/>
            <a:chExt cx="4202689" cy="4202689"/>
          </a:xfrm>
        </p:grpSpPr>
        <p:sp>
          <p:nvSpPr>
            <p:cNvPr id="6" name="圆角矩形 5"/>
            <p:cNvSpPr/>
            <p:nvPr/>
          </p:nvSpPr>
          <p:spPr>
            <a:xfrm>
              <a:off x="1729725" y="-127606"/>
              <a:ext cx="4202689" cy="4202689"/>
            </a:xfrm>
            <a:prstGeom prst="roundRect">
              <a:avLst>
                <a:gd name="adj" fmla="val 3374"/>
              </a:avLst>
            </a:prstGeom>
            <a:solidFill>
              <a:srgbClr val="487A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1808994" y="219582"/>
              <a:ext cx="4045019" cy="3384011"/>
            </a:xfrm>
            <a:prstGeom prst="roundRect">
              <a:avLst>
                <a:gd name="adj" fmla="val 3374"/>
              </a:avLst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矩形 7"/>
          <p:cNvSpPr/>
          <p:nvPr/>
        </p:nvSpPr>
        <p:spPr>
          <a:xfrm>
            <a:off x="2956723" y="1550749"/>
            <a:ext cx="6278880" cy="1070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</a:rPr>
              <a:t>筹划培训及启动会</a:t>
            </a:r>
            <a:endParaRPr lang="zh-CN" altLang="en-US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/>
      </p:transition>
    </mc:Choice>
    <mc:Fallback>
      <p:transition>
        <p:fade/>
      </p:transition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12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3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4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5.xml><?xml version="1.0" encoding="utf-8"?>
<p:tagLst xmlns:p="http://schemas.openxmlformats.org/presentationml/2006/main">
  <p:tag name="KSO_WM_SLIDE_ID" val="custom20203621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3621"/>
  <p:tag name="KSO_WM_SLIDE_LAYOUT" val="a_b_f"/>
  <p:tag name="KSO_WM_SLIDE_LAYOUT_CNT" val="1_1_2"/>
  <p:tag name="KSO_WM_TEMPLATE_MASTER_THUMB_INDEX" val="12"/>
  <p:tag name="KSO_WM_TEMPLATE_THUMBS_INDEX" val="1、4、10、12、15、18、21、24、27、29、34"/>
  <p:tag name="KSO_WM_SPECIAL_SOURCE" val="bdnull"/>
</p:tagLst>
</file>

<file path=ppt/tags/tag1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7.xml><?xml version="1.0" encoding="utf-8"?>
<p:tagLst xmlns:p="http://schemas.openxmlformats.org/presentationml/2006/main">
  <p:tag name="KSO_WM_SPECIAL_SOURCE" val="bdnull"/>
</p:tagLst>
</file>

<file path=ppt/tags/tag18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9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21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22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23.xml><?xml version="1.0" encoding="utf-8"?>
<p:tagLst xmlns:p="http://schemas.openxmlformats.org/presentationml/2006/main">
  <p:tag name="commondata" val="eyJoZGlkIjoiM2Q4Y2M0MTAxMGRmZTZkMWUzZjg0NGZmZDVmMDc3NjU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Browallia New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8100">
          <a:solidFill>
            <a:srgbClr val="487AB5"/>
          </a:solidFill>
          <a:headEnd w="lg" len="lg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1405</Words>
  <Application>WPS 演示</Application>
  <PresentationFormat>宽屏</PresentationFormat>
  <Paragraphs>100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方正正中黑简体</vt:lpstr>
      <vt:lpstr>Agency FB</vt:lpstr>
      <vt:lpstr>Trebuchet MS</vt:lpstr>
      <vt:lpstr>Adobe 宋体 Std L</vt:lpstr>
      <vt:lpstr>汉仪旗黑-85S</vt:lpstr>
      <vt:lpstr>黑体</vt:lpstr>
      <vt:lpstr>楷体</vt:lpstr>
      <vt:lpstr>Calibri</vt:lpstr>
      <vt:lpstr>Arial Unicode MS</vt:lpstr>
      <vt:lpstr>Browallia New</vt:lpstr>
      <vt:lpstr>Office 主题</vt:lpstr>
      <vt:lpstr>安全管理必备 工具--TPM概论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Teliss Tong</dc:creator>
  <cp:lastModifiedBy>玲俐</cp:lastModifiedBy>
  <cp:revision>282</cp:revision>
  <dcterms:created xsi:type="dcterms:W3CDTF">2014-07-03T02:35:00Z</dcterms:created>
  <dcterms:modified xsi:type="dcterms:W3CDTF">2024-06-28T05:29:46Z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42CC3228AE814B4CA45231980028B2F0_13</vt:lpwstr>
  </property>
</Properties>
</file>