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9" r:id="rId3"/>
    <p:sldId id="380" r:id="rId4"/>
    <p:sldId id="356" r:id="rId5"/>
    <p:sldId id="357" r:id="rId6"/>
    <p:sldId id="267" r:id="rId7"/>
    <p:sldId id="352" r:id="rId8"/>
    <p:sldId id="359" r:id="rId9"/>
    <p:sldId id="272" r:id="rId10"/>
    <p:sldId id="273" r:id="rId11"/>
    <p:sldId id="274" r:id="rId12"/>
    <p:sldId id="360" r:id="rId13"/>
    <p:sldId id="275" r:id="rId14"/>
    <p:sldId id="278" r:id="rId15"/>
    <p:sldId id="361" r:id="rId16"/>
    <p:sldId id="362" r:id="rId17"/>
    <p:sldId id="280" r:id="rId18"/>
    <p:sldId id="363" r:id="rId19"/>
    <p:sldId id="355" r:id="rId20"/>
    <p:sldId id="293" r:id="rId21"/>
    <p:sldId id="294" r:id="rId22"/>
    <p:sldId id="364" r:id="rId23"/>
    <p:sldId id="302" r:id="rId24"/>
    <p:sldId id="365" r:id="rId25"/>
    <p:sldId id="366" r:id="rId26"/>
    <p:sldId id="381" r:id="rId27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1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02"/>
    <p:restoredTop sz="91665"/>
  </p:normalViewPr>
  <p:slideViewPr>
    <p:cSldViewPr showGuides="1">
      <p:cViewPr varScale="1">
        <p:scale>
          <a:sx n="102" d="100"/>
          <a:sy n="102" d="100"/>
        </p:scale>
        <p:origin x="2152" y="184"/>
      </p:cViewPr>
      <p:guideLst>
        <p:guide orient="horz" pos="2160"/>
        <p:guide pos="2880"/>
        <p:guide pos="657"/>
        <p:guide pos="5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2051" name="Freeform 3"/>
            <p:cNvSpPr/>
            <p:nvPr/>
          </p:nvSpPr>
          <p:spPr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" name="Freeform 4"/>
            <p:cNvSpPr/>
            <p:nvPr/>
          </p:nvSpPr>
          <p:spPr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" name="Freeform 5"/>
            <p:cNvSpPr/>
            <p:nvPr/>
          </p:nvSpPr>
          <p:spPr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" name="Freeform 6"/>
            <p:cNvSpPr/>
            <p:nvPr/>
          </p:nvSpPr>
          <p:spPr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单击此处编辑母版标题样式</a:t>
            </a:r>
            <a:endParaRPr lang="zh-CN" altLang="en-US" strike="noStrike" noProof="0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单击此处编辑母版副标题样式</a:t>
            </a:r>
            <a:endParaRPr lang="zh-CN" altLang="en-US" strike="noStrike" noProof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B36293-CED6-EA4F-9C33-8534495952E5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641475"/>
            <a:ext cx="7772400" cy="4454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5D44AA-634C-2E46-AB87-BACBF2CE65E9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BDF5E1-FED2-3948-92E5-A95AD72DBBE1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41475"/>
            <a:ext cx="7772400" cy="445452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B3979F-4F1D-C74E-A8A1-E4994705F1D8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3E1350-C8FC-8D43-A517-F908DA9D3748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584CDA-60AC-F745-B1AA-F1F74FA26F71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560CC1-7B0A-6B47-94E2-761A9EEA0CD9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479F81-382D-2540-8C29-558E1ED6E9DC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772FA7-1334-5C44-A2DB-E28167A2C5EA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51BD8C-1D19-914D-85EB-18EADB3611F4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130000"/>
              </a:lnSpc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F72484-E680-BD45-AAD3-BABD05B3B095}" type="slidenum"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>
                <a:alpha val="100000"/>
              </a:srgbClr>
            </a:gs>
            <a:gs pos="42000">
              <a:srgbClr val="FFFFFF">
                <a:alpha val="100000"/>
              </a:srgbClr>
            </a:gs>
            <a:gs pos="94000">
              <a:srgbClr val="ECECEC">
                <a:alpha val="100000"/>
              </a:srgbClr>
            </a:gs>
            <a:gs pos="100000">
              <a:srgbClr val="ECECEC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1" y="620871"/>
            <a:ext cx="898096" cy="45355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11.jpeg"/><Relationship Id="rId4" Type="http://schemas.openxmlformats.org/officeDocument/2006/relationships/tags" Target="../tags/tag18.xml"/><Relationship Id="rId3" Type="http://schemas.openxmlformats.org/officeDocument/2006/relationships/image" Target="../media/image10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889" y="1832134"/>
            <a:ext cx="4501515" cy="13192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安全执行力 --安全管理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952149" y="3627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1614649" y="456344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21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2546985" y="456390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21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479321" y="456344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21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矩形 2"/>
          <p:cNvSpPr/>
          <p:nvPr/>
        </p:nvSpPr>
        <p:spPr>
          <a:xfrm>
            <a:off x="971550" y="908050"/>
            <a:ext cx="7272338" cy="24892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2" name="矩形 3"/>
          <p:cNvSpPr/>
          <p:nvPr/>
        </p:nvSpPr>
        <p:spPr>
          <a:xfrm>
            <a:off x="1057275" y="981075"/>
            <a:ext cx="503238" cy="5032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" name="矩形 1"/>
          <p:cNvSpPr/>
          <p:nvPr/>
        </p:nvSpPr>
        <p:spPr>
          <a:xfrm>
            <a:off x="1668463" y="1033463"/>
            <a:ext cx="249237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安全信息渠道不畅通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矩形 4"/>
          <p:cNvSpPr/>
          <p:nvPr/>
        </p:nvSpPr>
        <p:spPr>
          <a:xfrm>
            <a:off x="1646238" y="1457325"/>
            <a:ext cx="4572000" cy="1939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信息渠道不畅通包括三个方面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 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从上往下传递的渠道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  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由下而上的信息反馈渠道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  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平行传递的渠道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矩形 6"/>
          <p:cNvSpPr/>
          <p:nvPr/>
        </p:nvSpPr>
        <p:spPr>
          <a:xfrm>
            <a:off x="971550" y="3613150"/>
            <a:ext cx="7272338" cy="2487613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6" name="矩形 7"/>
          <p:cNvSpPr/>
          <p:nvPr/>
        </p:nvSpPr>
        <p:spPr>
          <a:xfrm>
            <a:off x="1057275" y="3684588"/>
            <a:ext cx="503238" cy="50482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7" name="矩形 5"/>
          <p:cNvSpPr/>
          <p:nvPr/>
        </p:nvSpPr>
        <p:spPr>
          <a:xfrm>
            <a:off x="1646238" y="3752850"/>
            <a:ext cx="146685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人员不到位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8" name="矩形 8"/>
          <p:cNvSpPr/>
          <p:nvPr/>
        </p:nvSpPr>
        <p:spPr>
          <a:xfrm>
            <a:off x="1646238" y="4152900"/>
            <a:ext cx="6454775" cy="1939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人员不到位包括两方面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安全管理人员不到位。许多企业的安全员素质差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专业知识掌握不多不深。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 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安全监督人员不到位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9" name="文本框 10"/>
          <p:cNvSpPr txBox="1"/>
          <p:nvPr/>
        </p:nvSpPr>
        <p:spPr>
          <a:xfrm>
            <a:off x="1057275" y="1001713"/>
            <a:ext cx="503238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文本框 11"/>
          <p:cNvSpPr txBox="1"/>
          <p:nvPr/>
        </p:nvSpPr>
        <p:spPr>
          <a:xfrm>
            <a:off x="1057275" y="3706813"/>
            <a:ext cx="5032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5"/>
          <p:cNvSpPr/>
          <p:nvPr/>
        </p:nvSpPr>
        <p:spPr>
          <a:xfrm>
            <a:off x="971550" y="1125538"/>
            <a:ext cx="7272338" cy="6477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6" name="矩形 6"/>
          <p:cNvSpPr/>
          <p:nvPr/>
        </p:nvSpPr>
        <p:spPr>
          <a:xfrm>
            <a:off x="1057275" y="1196975"/>
            <a:ext cx="503238" cy="5032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7" name="矩形 7"/>
          <p:cNvSpPr/>
          <p:nvPr/>
        </p:nvSpPr>
        <p:spPr>
          <a:xfrm>
            <a:off x="971550" y="1916113"/>
            <a:ext cx="7272338" cy="64928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8" name="矩形 8"/>
          <p:cNvSpPr/>
          <p:nvPr/>
        </p:nvSpPr>
        <p:spPr>
          <a:xfrm>
            <a:off x="1057275" y="1989138"/>
            <a:ext cx="503238" cy="503237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9" name="矩形 9"/>
          <p:cNvSpPr/>
          <p:nvPr/>
        </p:nvSpPr>
        <p:spPr>
          <a:xfrm>
            <a:off x="971550" y="2690813"/>
            <a:ext cx="7272338" cy="6477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0" name="矩形 10"/>
          <p:cNvSpPr/>
          <p:nvPr/>
        </p:nvSpPr>
        <p:spPr>
          <a:xfrm>
            <a:off x="1057275" y="2763838"/>
            <a:ext cx="503238" cy="503237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1" name="矩形 11"/>
          <p:cNvSpPr/>
          <p:nvPr/>
        </p:nvSpPr>
        <p:spPr>
          <a:xfrm>
            <a:off x="971550" y="3465513"/>
            <a:ext cx="7272338" cy="6477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2" name="矩形 12"/>
          <p:cNvSpPr/>
          <p:nvPr/>
        </p:nvSpPr>
        <p:spPr>
          <a:xfrm>
            <a:off x="1057275" y="3536950"/>
            <a:ext cx="503238" cy="50482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3" name="矩形 13"/>
          <p:cNvSpPr/>
          <p:nvPr/>
        </p:nvSpPr>
        <p:spPr>
          <a:xfrm>
            <a:off x="971550" y="4240213"/>
            <a:ext cx="7272338" cy="6477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4" name="矩形 14"/>
          <p:cNvSpPr/>
          <p:nvPr/>
        </p:nvSpPr>
        <p:spPr>
          <a:xfrm>
            <a:off x="1057275" y="4311650"/>
            <a:ext cx="503238" cy="50482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5" name="矩形 15"/>
          <p:cNvSpPr/>
          <p:nvPr/>
        </p:nvSpPr>
        <p:spPr>
          <a:xfrm>
            <a:off x="971550" y="5013325"/>
            <a:ext cx="7272338" cy="64928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6" name="矩形 16"/>
          <p:cNvSpPr/>
          <p:nvPr/>
        </p:nvSpPr>
        <p:spPr>
          <a:xfrm>
            <a:off x="1057275" y="5086350"/>
            <a:ext cx="503238" cy="5032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7" name="矩形 17"/>
          <p:cNvSpPr/>
          <p:nvPr/>
        </p:nvSpPr>
        <p:spPr>
          <a:xfrm>
            <a:off x="1908175" y="1171575"/>
            <a:ext cx="1474788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态度不认真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8" name="矩形 18"/>
          <p:cNvSpPr/>
          <p:nvPr/>
        </p:nvSpPr>
        <p:spPr>
          <a:xfrm>
            <a:off x="1916113" y="1963738"/>
            <a:ext cx="1466850" cy="554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职责不明确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矩形 19"/>
          <p:cNvSpPr/>
          <p:nvPr/>
        </p:nvSpPr>
        <p:spPr>
          <a:xfrm>
            <a:off x="1916113" y="2738438"/>
            <a:ext cx="1209675" cy="554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轻重不分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矩形 20"/>
          <p:cNvSpPr/>
          <p:nvPr/>
        </p:nvSpPr>
        <p:spPr>
          <a:xfrm>
            <a:off x="1908175" y="3513138"/>
            <a:ext cx="4572000" cy="554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培训跟不上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要建立学习型组织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16113" y="4262438"/>
            <a:ext cx="1755775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跟踪不到位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1522" name="矩形 22"/>
          <p:cNvSpPr/>
          <p:nvPr/>
        </p:nvSpPr>
        <p:spPr>
          <a:xfrm>
            <a:off x="1916113" y="5081588"/>
            <a:ext cx="3200400" cy="554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绩效考核失效      奖罚不明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3" name="文本框 23"/>
          <p:cNvSpPr txBox="1"/>
          <p:nvPr/>
        </p:nvSpPr>
        <p:spPr>
          <a:xfrm>
            <a:off x="1057275" y="1217613"/>
            <a:ext cx="503238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4" name="文本框 24"/>
          <p:cNvSpPr txBox="1"/>
          <p:nvPr/>
        </p:nvSpPr>
        <p:spPr>
          <a:xfrm>
            <a:off x="1063625" y="2009775"/>
            <a:ext cx="50482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5" name="文本框 25"/>
          <p:cNvSpPr txBox="1"/>
          <p:nvPr/>
        </p:nvSpPr>
        <p:spPr>
          <a:xfrm>
            <a:off x="1063625" y="2776538"/>
            <a:ext cx="50482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6" name="文本框 26"/>
          <p:cNvSpPr txBox="1"/>
          <p:nvPr/>
        </p:nvSpPr>
        <p:spPr>
          <a:xfrm>
            <a:off x="1063625" y="3579813"/>
            <a:ext cx="50482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7" name="文本框 27"/>
          <p:cNvSpPr txBox="1"/>
          <p:nvPr/>
        </p:nvSpPr>
        <p:spPr>
          <a:xfrm>
            <a:off x="1057275" y="4332288"/>
            <a:ext cx="503238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8" name="文本框 28"/>
          <p:cNvSpPr txBox="1"/>
          <p:nvPr/>
        </p:nvSpPr>
        <p:spPr>
          <a:xfrm>
            <a:off x="955675" y="5106988"/>
            <a:ext cx="706438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圆角矩形 3"/>
          <p:cNvSpPr/>
          <p:nvPr/>
        </p:nvSpPr>
        <p:spPr>
          <a:xfrm>
            <a:off x="6084888" y="1323975"/>
            <a:ext cx="1150937" cy="11509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0" name="圆角矩形 5"/>
          <p:cNvSpPr/>
          <p:nvPr/>
        </p:nvSpPr>
        <p:spPr>
          <a:xfrm>
            <a:off x="6084888" y="2808288"/>
            <a:ext cx="1150937" cy="11525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圆角矩形 6"/>
          <p:cNvSpPr/>
          <p:nvPr/>
        </p:nvSpPr>
        <p:spPr>
          <a:xfrm>
            <a:off x="6084888" y="4292600"/>
            <a:ext cx="1150937" cy="11525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2" name="矩形 4"/>
          <p:cNvSpPr/>
          <p:nvPr/>
        </p:nvSpPr>
        <p:spPr>
          <a:xfrm>
            <a:off x="6051550" y="1665288"/>
            <a:ext cx="12176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有效监控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矩形 7"/>
          <p:cNvSpPr/>
          <p:nvPr/>
        </p:nvSpPr>
        <p:spPr>
          <a:xfrm>
            <a:off x="6051550" y="3184525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职责清晰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矩形 8"/>
          <p:cNvSpPr/>
          <p:nvPr/>
        </p:nvSpPr>
        <p:spPr>
          <a:xfrm>
            <a:off x="6067425" y="4360863"/>
            <a:ext cx="1209675" cy="10160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提高员工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的安全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任意多边形 10"/>
          <p:cNvSpPr/>
          <p:nvPr/>
        </p:nvSpPr>
        <p:spPr>
          <a:xfrm flipH="1" flipV="1">
            <a:off x="4486275" y="1916113"/>
            <a:ext cx="1474788" cy="127952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</a:cxnLst>
            <a:pathLst>
              <a:path w="53433560" h="65355416">
                <a:moveTo>
                  <a:pt x="41626868" y="0"/>
                </a:moveTo>
                <a:lnTo>
                  <a:pt x="53433560" y="6196292"/>
                </a:lnTo>
                <a:lnTo>
                  <a:pt x="41626868" y="12392582"/>
                </a:lnTo>
                <a:lnTo>
                  <a:pt x="41626868" y="8866274"/>
                </a:lnTo>
                <a:lnTo>
                  <a:pt x="26379392" y="8866274"/>
                </a:lnTo>
                <a:cubicBezTo>
                  <a:pt x="24382244" y="8866274"/>
                  <a:pt x="22763240" y="10485280"/>
                  <a:pt x="22763240" y="12482430"/>
                </a:cubicBezTo>
                <a:lnTo>
                  <a:pt x="22763240" y="38684920"/>
                </a:lnTo>
                <a:lnTo>
                  <a:pt x="22761576" y="38684920"/>
                </a:lnTo>
                <a:lnTo>
                  <a:pt x="22754692" y="39346188"/>
                </a:lnTo>
                <a:cubicBezTo>
                  <a:pt x="22456396" y="53350760"/>
                  <a:pt x="12618072" y="64763416"/>
                  <a:pt x="199076" y="65355416"/>
                </a:cubicBezTo>
                <a:lnTo>
                  <a:pt x="0" y="59993096"/>
                </a:lnTo>
                <a:cubicBezTo>
                  <a:pt x="9730952" y="59496520"/>
                  <a:pt x="17400704" y="50099912"/>
                  <a:pt x="17395920" y="38680466"/>
                </a:cubicBezTo>
                <a:lnTo>
                  <a:pt x="17423272" y="38680450"/>
                </a:lnTo>
                <a:lnTo>
                  <a:pt x="17423272" y="12482430"/>
                </a:lnTo>
                <a:cubicBezTo>
                  <a:pt x="17423272" y="7536102"/>
                  <a:pt x="21433064" y="3526308"/>
                  <a:pt x="26379392" y="3526308"/>
                </a:cubicBezTo>
                <a:lnTo>
                  <a:pt x="41626868" y="3526308"/>
                </a:lnTo>
                <a:lnTo>
                  <a:pt x="41626868" y="0"/>
                </a:lnTo>
                <a:close/>
              </a:path>
            </a:pathLst>
          </a:custGeom>
          <a:solidFill>
            <a:srgbClr val="647B8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6" name="左箭头 11"/>
          <p:cNvSpPr/>
          <p:nvPr/>
        </p:nvSpPr>
        <p:spPr>
          <a:xfrm>
            <a:off x="4486275" y="3311525"/>
            <a:ext cx="1474788" cy="288925"/>
          </a:xfrm>
          <a:prstGeom prst="leftArrow">
            <a:avLst>
              <a:gd name="adj1" fmla="val 42638"/>
              <a:gd name="adj2" fmla="val 94644"/>
            </a:avLst>
          </a:prstGeom>
          <a:solidFill>
            <a:srgbClr val="647B86"/>
          </a:solidFill>
          <a:ln w="9525">
            <a:noFill/>
          </a:ln>
        </p:spPr>
        <p:txBody>
          <a:bodyPr anchor="t" anchorCtr="0"/>
          <a:p>
            <a:endParaRPr lang="zh-CN" altLang="en-US" sz="1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7" name="任意多边形 12"/>
          <p:cNvSpPr/>
          <p:nvPr/>
        </p:nvSpPr>
        <p:spPr>
          <a:xfrm flipH="1">
            <a:off x="4486275" y="3652838"/>
            <a:ext cx="1474788" cy="127952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</a:cxnLst>
            <a:pathLst>
              <a:path w="53433560" h="65355416">
                <a:moveTo>
                  <a:pt x="41626868" y="0"/>
                </a:moveTo>
                <a:lnTo>
                  <a:pt x="53433560" y="6196292"/>
                </a:lnTo>
                <a:lnTo>
                  <a:pt x="41626868" y="12392582"/>
                </a:lnTo>
                <a:lnTo>
                  <a:pt x="41626868" y="8866274"/>
                </a:lnTo>
                <a:lnTo>
                  <a:pt x="26379392" y="8866274"/>
                </a:lnTo>
                <a:cubicBezTo>
                  <a:pt x="24382244" y="8866274"/>
                  <a:pt x="22763240" y="10485280"/>
                  <a:pt x="22763240" y="12482430"/>
                </a:cubicBezTo>
                <a:lnTo>
                  <a:pt x="22763240" y="38684920"/>
                </a:lnTo>
                <a:lnTo>
                  <a:pt x="22761576" y="38684920"/>
                </a:lnTo>
                <a:lnTo>
                  <a:pt x="22754692" y="39346188"/>
                </a:lnTo>
                <a:cubicBezTo>
                  <a:pt x="22456396" y="53350760"/>
                  <a:pt x="12618072" y="64763416"/>
                  <a:pt x="199076" y="65355416"/>
                </a:cubicBezTo>
                <a:lnTo>
                  <a:pt x="0" y="59993096"/>
                </a:lnTo>
                <a:cubicBezTo>
                  <a:pt x="9730952" y="59496520"/>
                  <a:pt x="17400704" y="50099912"/>
                  <a:pt x="17395920" y="38680466"/>
                </a:cubicBezTo>
                <a:lnTo>
                  <a:pt x="17423272" y="38680450"/>
                </a:lnTo>
                <a:lnTo>
                  <a:pt x="17423272" y="12482430"/>
                </a:lnTo>
                <a:cubicBezTo>
                  <a:pt x="17423272" y="7536102"/>
                  <a:pt x="21433064" y="3526308"/>
                  <a:pt x="26379392" y="3526308"/>
                </a:cubicBezTo>
                <a:lnTo>
                  <a:pt x="41626868" y="3526308"/>
                </a:lnTo>
                <a:lnTo>
                  <a:pt x="41626868" y="0"/>
                </a:lnTo>
                <a:close/>
              </a:path>
            </a:pathLst>
          </a:custGeom>
          <a:solidFill>
            <a:srgbClr val="647B8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8" name="椭圆 9"/>
          <p:cNvSpPr/>
          <p:nvPr/>
        </p:nvSpPr>
        <p:spPr>
          <a:xfrm>
            <a:off x="1663700" y="2124075"/>
            <a:ext cx="2663825" cy="2665413"/>
          </a:xfrm>
          <a:prstGeom prst="ellipse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9" name="矩形 1"/>
          <p:cNvSpPr/>
          <p:nvPr/>
        </p:nvSpPr>
        <p:spPr>
          <a:xfrm>
            <a:off x="1735138" y="2921000"/>
            <a:ext cx="2520950" cy="1052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避免安全执行力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缺失的措施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889000" y="2060575"/>
            <a:ext cx="4291013" cy="3324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不论从客观上看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还是从主观上看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安全管理涉及的主要因素是人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安全生产管理制度的制定是人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安全生产违章操作的是人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安全生产监督管理的是人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企业安全生产管理的关键是抓落实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抓落实的关键是执行力。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4" name="矩形 1"/>
          <p:cNvSpPr/>
          <p:nvPr/>
        </p:nvSpPr>
        <p:spPr>
          <a:xfrm>
            <a:off x="889000" y="333375"/>
            <a:ext cx="73660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二、安全执行力对于企业安全管理的重要作用</a:t>
            </a:r>
            <a:endParaRPr lang="zh-CN" altLang="en-US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3555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757238"/>
            <a:ext cx="4471988" cy="6100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1"/>
          <p:cNvSpPr/>
          <p:nvPr/>
        </p:nvSpPr>
        <p:spPr>
          <a:xfrm>
            <a:off x="889000" y="333375"/>
            <a:ext cx="73660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二、安全执行力对于企业安全管理的重要作用</a:t>
            </a:r>
            <a:endParaRPr lang="zh-CN" altLang="en-US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4578" name="矩形 2"/>
          <p:cNvSpPr/>
          <p:nvPr/>
        </p:nvSpPr>
        <p:spPr>
          <a:xfrm>
            <a:off x="889000" y="2209800"/>
            <a:ext cx="7058025" cy="498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共同的理想信念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2-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共同的目标追求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3-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共同的事业基础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矩形 3"/>
          <p:cNvSpPr/>
          <p:nvPr/>
        </p:nvSpPr>
        <p:spPr>
          <a:xfrm>
            <a:off x="1006475" y="1412875"/>
            <a:ext cx="3754438" cy="5667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0" name="矩形 4"/>
          <p:cNvSpPr/>
          <p:nvPr/>
        </p:nvSpPr>
        <p:spPr>
          <a:xfrm>
            <a:off x="1498600" y="1495425"/>
            <a:ext cx="32623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安全执行力建设的基本要件</a:t>
            </a:r>
            <a:endParaRPr lang="zh-CN" altLang="en-US" sz="2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1" name="矩形 5"/>
          <p:cNvSpPr/>
          <p:nvPr/>
        </p:nvSpPr>
        <p:spPr>
          <a:xfrm>
            <a:off x="1006475" y="3033713"/>
            <a:ext cx="3754438" cy="566737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2" name="矩形 6"/>
          <p:cNvSpPr/>
          <p:nvPr/>
        </p:nvSpPr>
        <p:spPr>
          <a:xfrm>
            <a:off x="1527175" y="3116263"/>
            <a:ext cx="2749550" cy="4016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有助于加强企业战斗力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矩形 7"/>
          <p:cNvSpPr/>
          <p:nvPr/>
        </p:nvSpPr>
        <p:spPr>
          <a:xfrm>
            <a:off x="989013" y="3683000"/>
            <a:ext cx="7165975" cy="101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一支特别能吃苦、特别能战斗、特别能奉献的队伍，具备坚强的执行力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矩形 8"/>
          <p:cNvSpPr/>
          <p:nvPr/>
        </p:nvSpPr>
        <p:spPr>
          <a:xfrm>
            <a:off x="1006475" y="4806950"/>
            <a:ext cx="3754438" cy="5667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5" name="矩形 9"/>
          <p:cNvSpPr/>
          <p:nvPr/>
        </p:nvSpPr>
        <p:spPr>
          <a:xfrm>
            <a:off x="1498600" y="4889500"/>
            <a:ext cx="2236788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有助于提高竞争力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6" name="矩形 10"/>
          <p:cNvSpPr/>
          <p:nvPr/>
        </p:nvSpPr>
        <p:spPr>
          <a:xfrm>
            <a:off x="1006475" y="5737225"/>
            <a:ext cx="3754438" cy="5667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7" name="矩形 11"/>
          <p:cNvSpPr/>
          <p:nvPr/>
        </p:nvSpPr>
        <p:spPr>
          <a:xfrm>
            <a:off x="1527175" y="5821363"/>
            <a:ext cx="27495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有助于开拓班组创造力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8" name="矩形 12"/>
          <p:cNvSpPr/>
          <p:nvPr/>
        </p:nvSpPr>
        <p:spPr>
          <a:xfrm>
            <a:off x="1087438" y="1512888"/>
            <a:ext cx="373062" cy="3714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9" name="矩形 13"/>
          <p:cNvSpPr/>
          <p:nvPr/>
        </p:nvSpPr>
        <p:spPr>
          <a:xfrm>
            <a:off x="1066800" y="3128963"/>
            <a:ext cx="371475" cy="373062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0" name="矩形 14"/>
          <p:cNvSpPr/>
          <p:nvPr/>
        </p:nvSpPr>
        <p:spPr>
          <a:xfrm>
            <a:off x="1065213" y="4903788"/>
            <a:ext cx="371475" cy="373062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1" name="矩形 15"/>
          <p:cNvSpPr/>
          <p:nvPr/>
        </p:nvSpPr>
        <p:spPr>
          <a:xfrm>
            <a:off x="1079500" y="5835650"/>
            <a:ext cx="373063" cy="3714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2" name="文本框 1"/>
          <p:cNvSpPr txBox="1"/>
          <p:nvPr/>
        </p:nvSpPr>
        <p:spPr>
          <a:xfrm>
            <a:off x="1022350" y="1516063"/>
            <a:ext cx="50323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3" name="文本框 17"/>
          <p:cNvSpPr txBox="1"/>
          <p:nvPr/>
        </p:nvSpPr>
        <p:spPr>
          <a:xfrm>
            <a:off x="1004888" y="3117850"/>
            <a:ext cx="503237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4" name="文本框 18"/>
          <p:cNvSpPr txBox="1"/>
          <p:nvPr/>
        </p:nvSpPr>
        <p:spPr>
          <a:xfrm>
            <a:off x="989013" y="4894263"/>
            <a:ext cx="5048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5" name="文本框 19"/>
          <p:cNvSpPr txBox="1"/>
          <p:nvPr/>
        </p:nvSpPr>
        <p:spPr>
          <a:xfrm>
            <a:off x="996950" y="5835650"/>
            <a:ext cx="5048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矩形 3"/>
          <p:cNvSpPr/>
          <p:nvPr/>
        </p:nvSpPr>
        <p:spPr>
          <a:xfrm>
            <a:off x="0" y="1484313"/>
            <a:ext cx="9144000" cy="3960812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560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6407150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矩形 1"/>
          <p:cNvSpPr/>
          <p:nvPr/>
        </p:nvSpPr>
        <p:spPr>
          <a:xfrm>
            <a:off x="4803775" y="2924175"/>
            <a:ext cx="3402013" cy="819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>
                <a:latin typeface="方正清刻本悦宋简体" pitchFamily="2" charset="-122"/>
                <a:ea typeface="方正清刻本悦宋简体" pitchFamily="2" charset="-122"/>
              </a:rPr>
              <a:t>安全执行素质 </a:t>
            </a:r>
            <a:endParaRPr lang="zh-CN" altLang="en-US" sz="4000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3"/>
          <p:cNvSpPr/>
          <p:nvPr/>
        </p:nvSpPr>
        <p:spPr>
          <a:xfrm>
            <a:off x="1158875" y="1916113"/>
            <a:ext cx="3206750" cy="566737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6" name="矩形 12"/>
          <p:cNvSpPr/>
          <p:nvPr/>
        </p:nvSpPr>
        <p:spPr>
          <a:xfrm>
            <a:off x="1239838" y="2016125"/>
            <a:ext cx="373062" cy="3714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7" name="矩形 1"/>
          <p:cNvSpPr/>
          <p:nvPr/>
        </p:nvSpPr>
        <p:spPr>
          <a:xfrm>
            <a:off x="3397250" y="260350"/>
            <a:ext cx="23495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安全执行素质</a:t>
            </a:r>
            <a:endParaRPr lang="zh-CN" altLang="en-US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6628" name="矩形 3"/>
          <p:cNvSpPr/>
          <p:nvPr/>
        </p:nvSpPr>
        <p:spPr>
          <a:xfrm>
            <a:off x="2224088" y="2000250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本领过硬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1158875" y="2670175"/>
            <a:ext cx="3206750" cy="5667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0" name="矩形 12"/>
          <p:cNvSpPr/>
          <p:nvPr/>
        </p:nvSpPr>
        <p:spPr>
          <a:xfrm>
            <a:off x="1239838" y="2770188"/>
            <a:ext cx="373062" cy="3714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1" name="矩形 3"/>
          <p:cNvSpPr/>
          <p:nvPr/>
        </p:nvSpPr>
        <p:spPr>
          <a:xfrm>
            <a:off x="1158875" y="3424238"/>
            <a:ext cx="3206750" cy="566737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2" name="矩形 12"/>
          <p:cNvSpPr/>
          <p:nvPr/>
        </p:nvSpPr>
        <p:spPr>
          <a:xfrm>
            <a:off x="1239838" y="3524250"/>
            <a:ext cx="373062" cy="3714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3" name="矩形 4"/>
          <p:cNvSpPr/>
          <p:nvPr/>
        </p:nvSpPr>
        <p:spPr>
          <a:xfrm>
            <a:off x="1158875" y="3424238"/>
            <a:ext cx="3206750" cy="209232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4" name="矩形 3"/>
          <p:cNvSpPr/>
          <p:nvPr/>
        </p:nvSpPr>
        <p:spPr>
          <a:xfrm>
            <a:off x="4810125" y="1916113"/>
            <a:ext cx="3205163" cy="566737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5" name="矩形 12"/>
          <p:cNvSpPr/>
          <p:nvPr/>
        </p:nvSpPr>
        <p:spPr>
          <a:xfrm>
            <a:off x="4891088" y="2016125"/>
            <a:ext cx="373062" cy="3714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6" name="矩形 3"/>
          <p:cNvSpPr/>
          <p:nvPr/>
        </p:nvSpPr>
        <p:spPr>
          <a:xfrm>
            <a:off x="4791075" y="2670175"/>
            <a:ext cx="3206750" cy="5667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7" name="矩形 12"/>
          <p:cNvSpPr/>
          <p:nvPr/>
        </p:nvSpPr>
        <p:spPr>
          <a:xfrm>
            <a:off x="4872038" y="2770188"/>
            <a:ext cx="373062" cy="3714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8" name="矩形 3"/>
          <p:cNvSpPr/>
          <p:nvPr/>
        </p:nvSpPr>
        <p:spPr>
          <a:xfrm>
            <a:off x="4791075" y="3424238"/>
            <a:ext cx="3206750" cy="566737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9" name="矩形 12"/>
          <p:cNvSpPr/>
          <p:nvPr/>
        </p:nvSpPr>
        <p:spPr>
          <a:xfrm>
            <a:off x="4872038" y="3524250"/>
            <a:ext cx="373062" cy="3714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40" name="矩形 3"/>
          <p:cNvSpPr/>
          <p:nvPr/>
        </p:nvSpPr>
        <p:spPr>
          <a:xfrm>
            <a:off x="4787900" y="4171950"/>
            <a:ext cx="3205163" cy="5667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41" name="矩形 12"/>
          <p:cNvSpPr/>
          <p:nvPr/>
        </p:nvSpPr>
        <p:spPr>
          <a:xfrm>
            <a:off x="4868863" y="4271963"/>
            <a:ext cx="373062" cy="3714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42" name="矩形 13"/>
          <p:cNvSpPr/>
          <p:nvPr/>
        </p:nvSpPr>
        <p:spPr>
          <a:xfrm>
            <a:off x="2224088" y="2747963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敬业爱岗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3" name="矩形 22"/>
          <p:cNvSpPr/>
          <p:nvPr/>
        </p:nvSpPr>
        <p:spPr>
          <a:xfrm>
            <a:off x="2224088" y="3522663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积极主动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4" name="矩形 23"/>
          <p:cNvSpPr/>
          <p:nvPr/>
        </p:nvSpPr>
        <p:spPr>
          <a:xfrm>
            <a:off x="1358900" y="4035425"/>
            <a:ext cx="2119313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主动改进工作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5" name="矩形 24"/>
          <p:cNvSpPr/>
          <p:nvPr/>
        </p:nvSpPr>
        <p:spPr>
          <a:xfrm>
            <a:off x="1243013" y="4506913"/>
            <a:ext cx="2647950" cy="10144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(2)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主动承担责任 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主动学习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6" name="矩形 25"/>
          <p:cNvSpPr/>
          <p:nvPr/>
        </p:nvSpPr>
        <p:spPr>
          <a:xfrm>
            <a:off x="5818188" y="2003425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注重细节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7" name="矩形 26"/>
          <p:cNvSpPr/>
          <p:nvPr/>
        </p:nvSpPr>
        <p:spPr>
          <a:xfrm>
            <a:off x="5818188" y="2747963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做事到位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8" name="矩形 27"/>
          <p:cNvSpPr/>
          <p:nvPr/>
        </p:nvSpPr>
        <p:spPr>
          <a:xfrm>
            <a:off x="5818188" y="3505200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不找借口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9" name="矩形 28"/>
          <p:cNvSpPr/>
          <p:nvPr/>
        </p:nvSpPr>
        <p:spPr>
          <a:xfrm>
            <a:off x="5818188" y="4243388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立即就干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0" name="文本框 30"/>
          <p:cNvSpPr txBox="1"/>
          <p:nvPr/>
        </p:nvSpPr>
        <p:spPr>
          <a:xfrm>
            <a:off x="1174750" y="2017713"/>
            <a:ext cx="5048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1" name="文本框 31"/>
          <p:cNvSpPr txBox="1"/>
          <p:nvPr/>
        </p:nvSpPr>
        <p:spPr>
          <a:xfrm>
            <a:off x="1163638" y="2770188"/>
            <a:ext cx="503237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2" name="文本框 32"/>
          <p:cNvSpPr txBox="1"/>
          <p:nvPr/>
        </p:nvSpPr>
        <p:spPr>
          <a:xfrm>
            <a:off x="1174750" y="3522663"/>
            <a:ext cx="5048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3" name="文本框 33"/>
          <p:cNvSpPr txBox="1"/>
          <p:nvPr/>
        </p:nvSpPr>
        <p:spPr>
          <a:xfrm>
            <a:off x="4824413" y="2016125"/>
            <a:ext cx="5048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4" name="文本框 34"/>
          <p:cNvSpPr txBox="1"/>
          <p:nvPr/>
        </p:nvSpPr>
        <p:spPr>
          <a:xfrm>
            <a:off x="4810125" y="2770188"/>
            <a:ext cx="50323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5" name="文本框 35"/>
          <p:cNvSpPr txBox="1"/>
          <p:nvPr/>
        </p:nvSpPr>
        <p:spPr>
          <a:xfrm>
            <a:off x="4800600" y="3521075"/>
            <a:ext cx="50323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6" name="文本框 36"/>
          <p:cNvSpPr txBox="1"/>
          <p:nvPr/>
        </p:nvSpPr>
        <p:spPr>
          <a:xfrm>
            <a:off x="4794250" y="4276725"/>
            <a:ext cx="50323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矩形 3"/>
          <p:cNvSpPr/>
          <p:nvPr/>
        </p:nvSpPr>
        <p:spPr>
          <a:xfrm>
            <a:off x="0" y="1484313"/>
            <a:ext cx="9144000" cy="3960812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765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6407150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矩形 2"/>
          <p:cNvSpPr/>
          <p:nvPr/>
        </p:nvSpPr>
        <p:spPr>
          <a:xfrm>
            <a:off x="4572000" y="2852738"/>
            <a:ext cx="3786188" cy="819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>
                <a:latin typeface="方正清刻本悦宋简体" pitchFamily="2" charset="-122"/>
                <a:ea typeface="方正清刻本悦宋简体" pitchFamily="2" charset="-122"/>
              </a:rPr>
              <a:t>安全执行的行为</a:t>
            </a:r>
            <a:endParaRPr lang="zh-CN" altLang="en-US" sz="4000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Text Box 2"/>
          <p:cNvSpPr txBox="1"/>
          <p:nvPr/>
        </p:nvSpPr>
        <p:spPr>
          <a:xfrm>
            <a:off x="1520825" y="2647950"/>
            <a:ext cx="6624638" cy="3602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价值观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评价你的成就和技能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评价个性特点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AutoNum type="arabicParenBoth"/>
            </a:pPr>
            <a:r>
              <a:rPr lang="zh-CN" altLang="en-US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性格的态度特征不同</a:t>
            </a: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.(</a:t>
            </a:r>
            <a:r>
              <a:rPr lang="zh-CN" altLang="en-US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诚实  正直 谦虚 自私 虚伪自傲</a:t>
            </a: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8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性格的意志特征不同</a:t>
            </a: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.(</a:t>
            </a:r>
            <a:r>
              <a:rPr lang="zh-CN" altLang="en-US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果断 勇敢  盲目 怯懦</a:t>
            </a: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8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性格的情绪特征不同</a:t>
            </a: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8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性格的理智特征不同</a:t>
            </a: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.(</a:t>
            </a:r>
            <a:r>
              <a:rPr lang="zh-CN" altLang="en-US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主动观察 想象  被动</a:t>
            </a:r>
            <a:r>
              <a:rPr lang="en-US" altLang="zh-CN" sz="18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8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4" name="矩形 1"/>
          <p:cNvSpPr/>
          <p:nvPr/>
        </p:nvSpPr>
        <p:spPr>
          <a:xfrm>
            <a:off x="3352800" y="260350"/>
            <a:ext cx="24384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一 、认识自己</a:t>
            </a:r>
            <a:endParaRPr lang="zh-CN" altLang="en-US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8675" name="矩形 2"/>
          <p:cNvSpPr/>
          <p:nvPr/>
        </p:nvSpPr>
        <p:spPr>
          <a:xfrm>
            <a:off x="803275" y="981075"/>
            <a:ext cx="7537450" cy="892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认识自我是一道难题，通过自我剖析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认识自己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了解自己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以便准确地为自己定位。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6" name="矩形 4"/>
          <p:cNvSpPr/>
          <p:nvPr/>
        </p:nvSpPr>
        <p:spPr>
          <a:xfrm>
            <a:off x="900113" y="2305050"/>
            <a:ext cx="7343775" cy="4076700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7" name="矩形 5"/>
          <p:cNvSpPr/>
          <p:nvPr/>
        </p:nvSpPr>
        <p:spPr>
          <a:xfrm>
            <a:off x="3133725" y="2044700"/>
            <a:ext cx="2876550" cy="576263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8" name="矩形 3"/>
          <p:cNvSpPr/>
          <p:nvPr/>
        </p:nvSpPr>
        <p:spPr>
          <a:xfrm>
            <a:off x="3581400" y="2071688"/>
            <a:ext cx="1981200" cy="454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自我认识的内容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弧形 18"/>
          <p:cNvSpPr/>
          <p:nvPr/>
        </p:nvSpPr>
        <p:spPr bwMode="auto">
          <a:xfrm flipV="1">
            <a:off x="2181225" y="3867150"/>
            <a:ext cx="1152525" cy="1152525"/>
          </a:xfrm>
          <a:prstGeom prst="arc">
            <a:avLst>
              <a:gd name="adj1" fmla="val 12289779"/>
              <a:gd name="adj2" fmla="val 20017783"/>
            </a:avLst>
          </a:prstGeom>
          <a:noFill/>
          <a:ln w="254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弧形 19"/>
          <p:cNvSpPr/>
          <p:nvPr/>
        </p:nvSpPr>
        <p:spPr bwMode="auto">
          <a:xfrm flipV="1">
            <a:off x="4013200" y="3887788"/>
            <a:ext cx="1152525" cy="1152525"/>
          </a:xfrm>
          <a:prstGeom prst="arc">
            <a:avLst>
              <a:gd name="adj1" fmla="val 12289779"/>
              <a:gd name="adj2" fmla="val 20017783"/>
            </a:avLst>
          </a:prstGeom>
          <a:noFill/>
          <a:ln w="254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弧形 20"/>
          <p:cNvSpPr/>
          <p:nvPr/>
        </p:nvSpPr>
        <p:spPr bwMode="auto">
          <a:xfrm flipV="1">
            <a:off x="5830888" y="3867150"/>
            <a:ext cx="1152525" cy="1152525"/>
          </a:xfrm>
          <a:prstGeom prst="arc">
            <a:avLst>
              <a:gd name="adj1" fmla="val 12289779"/>
              <a:gd name="adj2" fmla="val 20017783"/>
            </a:avLst>
          </a:prstGeom>
          <a:noFill/>
          <a:ln w="254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弧形 11"/>
          <p:cNvSpPr/>
          <p:nvPr/>
        </p:nvSpPr>
        <p:spPr bwMode="auto">
          <a:xfrm>
            <a:off x="2181225" y="4056063"/>
            <a:ext cx="1152525" cy="1152525"/>
          </a:xfrm>
          <a:prstGeom prst="arc">
            <a:avLst>
              <a:gd name="adj1" fmla="val 12289779"/>
              <a:gd name="adj2" fmla="val 20017783"/>
            </a:avLst>
          </a:prstGeom>
          <a:noFill/>
          <a:ln w="254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弧形 16"/>
          <p:cNvSpPr/>
          <p:nvPr/>
        </p:nvSpPr>
        <p:spPr bwMode="auto">
          <a:xfrm>
            <a:off x="4013200" y="4076700"/>
            <a:ext cx="1152525" cy="1152525"/>
          </a:xfrm>
          <a:prstGeom prst="arc">
            <a:avLst>
              <a:gd name="adj1" fmla="val 12289779"/>
              <a:gd name="adj2" fmla="val 20017783"/>
            </a:avLst>
          </a:prstGeom>
          <a:noFill/>
          <a:ln w="254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弧形 17"/>
          <p:cNvSpPr/>
          <p:nvPr/>
        </p:nvSpPr>
        <p:spPr bwMode="auto">
          <a:xfrm>
            <a:off x="5830888" y="4056063"/>
            <a:ext cx="1152525" cy="1152525"/>
          </a:xfrm>
          <a:prstGeom prst="arc">
            <a:avLst>
              <a:gd name="adj1" fmla="val 12289779"/>
              <a:gd name="adj2" fmla="val 20017783"/>
            </a:avLst>
          </a:prstGeom>
          <a:noFill/>
          <a:ln w="254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6" name="Text Box 2"/>
          <p:cNvSpPr txBox="1"/>
          <p:nvPr/>
        </p:nvSpPr>
        <p:spPr>
          <a:xfrm>
            <a:off x="25400" y="5411788"/>
            <a:ext cx="8915400" cy="1212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609600" indent="-609600">
              <a:lnSpc>
                <a:spcPct val="130000"/>
              </a:lnSpc>
            </a:pPr>
            <a:r>
              <a:rPr lang="zh-CN" altLang="en-US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</a:t>
            </a:r>
            <a:r>
              <a:rPr lang="zh-CN" altLang="en-US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</a:t>
            </a:r>
            <a:r>
              <a:rPr lang="en-US" altLang="zh-CN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zh-CN" altLang="en-US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多提问   多倾听</a:t>
            </a:r>
            <a:endParaRPr lang="zh-CN" altLang="en-US">
              <a:solidFill>
                <a:srgbClr val="26262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30000"/>
              </a:lnSpc>
            </a:pPr>
            <a:r>
              <a:rPr lang="zh-CN" altLang="en-US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 </a:t>
            </a:r>
            <a:r>
              <a:rPr lang="zh-CN" altLang="en-US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倾听技巧</a:t>
            </a:r>
            <a:endParaRPr lang="zh-CN" altLang="en-US">
              <a:solidFill>
                <a:srgbClr val="26262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4" name="矩形 1"/>
          <p:cNvSpPr/>
          <p:nvPr/>
        </p:nvSpPr>
        <p:spPr>
          <a:xfrm>
            <a:off x="3084513" y="260350"/>
            <a:ext cx="29749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zh-CN" altLang="en-US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二、了解员工</a:t>
            </a:r>
            <a:endParaRPr lang="zh-CN" altLang="en-US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9705" name="任意多边形 6"/>
          <p:cNvSpPr/>
          <p:nvPr/>
        </p:nvSpPr>
        <p:spPr>
          <a:xfrm>
            <a:off x="900113" y="1844675"/>
            <a:ext cx="5240337" cy="576263"/>
          </a:xfrm>
          <a:custGeom>
            <a:avLst/>
            <a:gdLst/>
            <a:ahLst/>
            <a:cxnLst>
              <a:cxn ang="0">
                <a:pos x="144004" y="0"/>
              </a:cxn>
              <a:cxn ang="0">
                <a:pos x="328407" y="0"/>
              </a:cxn>
              <a:cxn ang="0">
                <a:pos x="524170" y="0"/>
              </a:cxn>
              <a:cxn ang="0">
                <a:pos x="4715847" y="0"/>
              </a:cxn>
              <a:cxn ang="0">
                <a:pos x="4911610" y="0"/>
              </a:cxn>
              <a:cxn ang="0">
                <a:pos x="5096013" y="0"/>
              </a:cxn>
              <a:cxn ang="0">
                <a:pos x="5240017" y="288332"/>
              </a:cxn>
              <a:cxn ang="0">
                <a:pos x="5096013" y="576661"/>
              </a:cxn>
              <a:cxn ang="0">
                <a:pos x="4911610" y="576661"/>
              </a:cxn>
              <a:cxn ang="0">
                <a:pos x="4715847" y="576661"/>
              </a:cxn>
              <a:cxn ang="0">
                <a:pos x="524170" y="576661"/>
              </a:cxn>
              <a:cxn ang="0">
                <a:pos x="328407" y="576661"/>
              </a:cxn>
              <a:cxn ang="0">
                <a:pos x="144004" y="576661"/>
              </a:cxn>
              <a:cxn ang="0">
                <a:pos x="0" y="288332"/>
              </a:cxn>
            </a:cxnLst>
            <a:pathLst>
              <a:path w="5240497" h="576064">
                <a:moveTo>
                  <a:pt x="144016" y="0"/>
                </a:moveTo>
                <a:lnTo>
                  <a:pt x="328437" y="0"/>
                </a:lnTo>
                <a:lnTo>
                  <a:pt x="524218" y="0"/>
                </a:lnTo>
                <a:lnTo>
                  <a:pt x="4716279" y="0"/>
                </a:lnTo>
                <a:lnTo>
                  <a:pt x="4912060" y="0"/>
                </a:lnTo>
                <a:lnTo>
                  <a:pt x="5096481" y="0"/>
                </a:lnTo>
                <a:lnTo>
                  <a:pt x="5240497" y="288032"/>
                </a:lnTo>
                <a:lnTo>
                  <a:pt x="5096481" y="576064"/>
                </a:lnTo>
                <a:lnTo>
                  <a:pt x="4912060" y="576064"/>
                </a:lnTo>
                <a:lnTo>
                  <a:pt x="4716279" y="576064"/>
                </a:lnTo>
                <a:lnTo>
                  <a:pt x="524218" y="576064"/>
                </a:lnTo>
                <a:lnTo>
                  <a:pt x="328437" y="576064"/>
                </a:lnTo>
                <a:lnTo>
                  <a:pt x="144016" y="576064"/>
                </a:lnTo>
                <a:lnTo>
                  <a:pt x="0" y="288032"/>
                </a:lnTo>
                <a:lnTo>
                  <a:pt x="144016" y="0"/>
                </a:lnTo>
                <a:close/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06" name="六边形 4"/>
          <p:cNvSpPr/>
          <p:nvPr/>
        </p:nvSpPr>
        <p:spPr>
          <a:xfrm>
            <a:off x="971550" y="1916113"/>
            <a:ext cx="504825" cy="433387"/>
          </a:xfrm>
          <a:prstGeom prst="hexagon">
            <a:avLst>
              <a:gd name="adj" fmla="val 25103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7" name="矩形 7"/>
          <p:cNvSpPr/>
          <p:nvPr/>
        </p:nvSpPr>
        <p:spPr>
          <a:xfrm>
            <a:off x="1889125" y="1889125"/>
            <a:ext cx="32623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搭建与员工沟通的桥梁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8" name="文本框 8"/>
          <p:cNvSpPr txBox="1"/>
          <p:nvPr/>
        </p:nvSpPr>
        <p:spPr>
          <a:xfrm>
            <a:off x="936625" y="1901825"/>
            <a:ext cx="576263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9" name="矩形 9"/>
          <p:cNvSpPr/>
          <p:nvPr/>
        </p:nvSpPr>
        <p:spPr>
          <a:xfrm>
            <a:off x="990600" y="2628900"/>
            <a:ext cx="6192838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为了加强与员工的沟通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应该提倡”四解”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0" name="六边形 10"/>
          <p:cNvSpPr/>
          <p:nvPr/>
        </p:nvSpPr>
        <p:spPr>
          <a:xfrm rot="5400000">
            <a:off x="1247775" y="4017963"/>
            <a:ext cx="1228725" cy="1060450"/>
          </a:xfrm>
          <a:prstGeom prst="hexagon">
            <a:avLst>
              <a:gd name="adj" fmla="val 24970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11" name="六边形 12"/>
          <p:cNvSpPr/>
          <p:nvPr/>
        </p:nvSpPr>
        <p:spPr>
          <a:xfrm rot="5400000">
            <a:off x="3065463" y="4017963"/>
            <a:ext cx="1228725" cy="1060450"/>
          </a:xfrm>
          <a:prstGeom prst="hexagon">
            <a:avLst>
              <a:gd name="adj" fmla="val 24970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12" name="六边形 13"/>
          <p:cNvSpPr/>
          <p:nvPr/>
        </p:nvSpPr>
        <p:spPr>
          <a:xfrm rot="5400000">
            <a:off x="4881563" y="4016375"/>
            <a:ext cx="1228725" cy="1058863"/>
          </a:xfrm>
          <a:prstGeom prst="hexagon">
            <a:avLst>
              <a:gd name="adj" fmla="val 25008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13" name="六边形 14"/>
          <p:cNvSpPr/>
          <p:nvPr/>
        </p:nvSpPr>
        <p:spPr>
          <a:xfrm rot="5400000">
            <a:off x="6702425" y="4022725"/>
            <a:ext cx="1228725" cy="1060450"/>
          </a:xfrm>
          <a:prstGeom prst="hexagon">
            <a:avLst>
              <a:gd name="adj" fmla="val 24970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14" name="矩形 15"/>
          <p:cNvSpPr/>
          <p:nvPr/>
        </p:nvSpPr>
        <p:spPr>
          <a:xfrm>
            <a:off x="1438275" y="4291013"/>
            <a:ext cx="8032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5" name="矩形 21"/>
          <p:cNvSpPr/>
          <p:nvPr/>
        </p:nvSpPr>
        <p:spPr>
          <a:xfrm>
            <a:off x="3284538" y="4316413"/>
            <a:ext cx="8001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6" name="矩形 22"/>
          <p:cNvSpPr/>
          <p:nvPr/>
        </p:nvSpPr>
        <p:spPr>
          <a:xfrm>
            <a:off x="5092700" y="4283075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谅解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7" name="矩形 23"/>
          <p:cNvSpPr/>
          <p:nvPr/>
        </p:nvSpPr>
        <p:spPr>
          <a:xfrm>
            <a:off x="6916738" y="4291013"/>
            <a:ext cx="8001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和解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967" y="1268571"/>
            <a:ext cx="5566410" cy="2501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268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5177" y="422148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79070" y="548481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 Box 2"/>
          <p:cNvSpPr txBox="1"/>
          <p:nvPr/>
        </p:nvSpPr>
        <p:spPr>
          <a:xfrm>
            <a:off x="5443538" y="3357563"/>
            <a:ext cx="1800225" cy="1476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听而不闻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先说再听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一心二用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2" name="任意多边形 3"/>
          <p:cNvSpPr/>
          <p:nvPr/>
        </p:nvSpPr>
        <p:spPr>
          <a:xfrm>
            <a:off x="900113" y="692150"/>
            <a:ext cx="5240337" cy="576263"/>
          </a:xfrm>
          <a:custGeom>
            <a:avLst/>
            <a:gdLst/>
            <a:ahLst/>
            <a:cxnLst>
              <a:cxn ang="0">
                <a:pos x="144004" y="0"/>
              </a:cxn>
              <a:cxn ang="0">
                <a:pos x="328407" y="0"/>
              </a:cxn>
              <a:cxn ang="0">
                <a:pos x="524170" y="0"/>
              </a:cxn>
              <a:cxn ang="0">
                <a:pos x="4715847" y="0"/>
              </a:cxn>
              <a:cxn ang="0">
                <a:pos x="4911610" y="0"/>
              </a:cxn>
              <a:cxn ang="0">
                <a:pos x="5096013" y="0"/>
              </a:cxn>
              <a:cxn ang="0">
                <a:pos x="5240017" y="288332"/>
              </a:cxn>
              <a:cxn ang="0">
                <a:pos x="5096013" y="576661"/>
              </a:cxn>
              <a:cxn ang="0">
                <a:pos x="4911610" y="576661"/>
              </a:cxn>
              <a:cxn ang="0">
                <a:pos x="4715847" y="576661"/>
              </a:cxn>
              <a:cxn ang="0">
                <a:pos x="524170" y="576661"/>
              </a:cxn>
              <a:cxn ang="0">
                <a:pos x="328407" y="576661"/>
              </a:cxn>
              <a:cxn ang="0">
                <a:pos x="144004" y="576661"/>
              </a:cxn>
              <a:cxn ang="0">
                <a:pos x="0" y="288332"/>
              </a:cxn>
            </a:cxnLst>
            <a:pathLst>
              <a:path w="5240497" h="576064">
                <a:moveTo>
                  <a:pt x="144016" y="0"/>
                </a:moveTo>
                <a:lnTo>
                  <a:pt x="328437" y="0"/>
                </a:lnTo>
                <a:lnTo>
                  <a:pt x="524218" y="0"/>
                </a:lnTo>
                <a:lnTo>
                  <a:pt x="4716279" y="0"/>
                </a:lnTo>
                <a:lnTo>
                  <a:pt x="4912060" y="0"/>
                </a:lnTo>
                <a:lnTo>
                  <a:pt x="5096481" y="0"/>
                </a:lnTo>
                <a:lnTo>
                  <a:pt x="5240497" y="288032"/>
                </a:lnTo>
                <a:lnTo>
                  <a:pt x="5096481" y="576064"/>
                </a:lnTo>
                <a:lnTo>
                  <a:pt x="4912060" y="576064"/>
                </a:lnTo>
                <a:lnTo>
                  <a:pt x="4716279" y="576064"/>
                </a:lnTo>
                <a:lnTo>
                  <a:pt x="524218" y="576064"/>
                </a:lnTo>
                <a:lnTo>
                  <a:pt x="328437" y="576064"/>
                </a:lnTo>
                <a:lnTo>
                  <a:pt x="144016" y="576064"/>
                </a:lnTo>
                <a:lnTo>
                  <a:pt x="0" y="288032"/>
                </a:lnTo>
                <a:lnTo>
                  <a:pt x="144016" y="0"/>
                </a:lnTo>
                <a:close/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3" name="六边形 4"/>
          <p:cNvSpPr/>
          <p:nvPr/>
        </p:nvSpPr>
        <p:spPr>
          <a:xfrm>
            <a:off x="971550" y="763588"/>
            <a:ext cx="504825" cy="434975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4" name="文本框 6"/>
          <p:cNvSpPr txBox="1"/>
          <p:nvPr/>
        </p:nvSpPr>
        <p:spPr>
          <a:xfrm>
            <a:off x="936625" y="750888"/>
            <a:ext cx="576263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5" name="矩形 1"/>
          <p:cNvSpPr/>
          <p:nvPr/>
        </p:nvSpPr>
        <p:spPr>
          <a:xfrm>
            <a:off x="2366963" y="736600"/>
            <a:ext cx="23050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多提问   多倾听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6" name="矩形 7"/>
          <p:cNvSpPr/>
          <p:nvPr/>
        </p:nvSpPr>
        <p:spPr>
          <a:xfrm>
            <a:off x="906463" y="1989138"/>
            <a:ext cx="3529012" cy="4032250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7" name="矩形 8"/>
          <p:cNvSpPr/>
          <p:nvPr/>
        </p:nvSpPr>
        <p:spPr>
          <a:xfrm>
            <a:off x="1698625" y="2068513"/>
            <a:ext cx="1944688" cy="423862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8" name="矩形 9"/>
          <p:cNvSpPr/>
          <p:nvPr/>
        </p:nvSpPr>
        <p:spPr>
          <a:xfrm>
            <a:off x="2066925" y="2039938"/>
            <a:ext cx="1209675" cy="452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倾听技巧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9" name="矩形 10"/>
          <p:cNvSpPr/>
          <p:nvPr/>
        </p:nvSpPr>
        <p:spPr>
          <a:xfrm>
            <a:off x="1184275" y="2825750"/>
            <a:ext cx="3059113" cy="2862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  <a:buAutoNum type="arabicParenBoth"/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保持眼神接触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有适当的表情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避免干扰性的动作姿势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(4)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重复员工所讲的内容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AutoNum type="arabicParenBoth" startAt="5"/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不随意打断员工说话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不要说得太多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0" name="矩形 12"/>
          <p:cNvSpPr/>
          <p:nvPr/>
        </p:nvSpPr>
        <p:spPr>
          <a:xfrm>
            <a:off x="4787900" y="1989138"/>
            <a:ext cx="3529013" cy="4032250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1" name="矩形 13"/>
          <p:cNvSpPr/>
          <p:nvPr/>
        </p:nvSpPr>
        <p:spPr>
          <a:xfrm>
            <a:off x="5580063" y="2068513"/>
            <a:ext cx="1944687" cy="423862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2" name="矩形 11"/>
          <p:cNvSpPr/>
          <p:nvPr/>
        </p:nvSpPr>
        <p:spPr>
          <a:xfrm>
            <a:off x="5689600" y="2017713"/>
            <a:ext cx="1724025" cy="452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常见的致命伤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3"/>
          <p:cNvSpPr/>
          <p:nvPr/>
        </p:nvSpPr>
        <p:spPr>
          <a:xfrm>
            <a:off x="0" y="1484313"/>
            <a:ext cx="9144000" cy="3960812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174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6407150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矩形 1"/>
          <p:cNvSpPr/>
          <p:nvPr/>
        </p:nvSpPr>
        <p:spPr>
          <a:xfrm>
            <a:off x="4513263" y="2852738"/>
            <a:ext cx="3787775" cy="819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>
                <a:latin typeface="方正清刻本悦宋简体" pitchFamily="2" charset="-122"/>
                <a:ea typeface="方正清刻本悦宋简体" pitchFamily="2" charset="-122"/>
              </a:rPr>
              <a:t>安全执行的技巧</a:t>
            </a:r>
            <a:endParaRPr lang="zh-CN" altLang="en-US" sz="4000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六边形 3"/>
          <p:cNvSpPr/>
          <p:nvPr/>
        </p:nvSpPr>
        <p:spPr>
          <a:xfrm rot="5400000">
            <a:off x="3679825" y="311150"/>
            <a:ext cx="1784350" cy="1539875"/>
          </a:xfrm>
          <a:prstGeom prst="hexagon">
            <a:avLst>
              <a:gd name="adj" fmla="val 24972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0" name="矩形 1"/>
          <p:cNvSpPr/>
          <p:nvPr/>
        </p:nvSpPr>
        <p:spPr>
          <a:xfrm>
            <a:off x="4068763" y="709613"/>
            <a:ext cx="1006475" cy="6699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授权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矩形 2"/>
          <p:cNvSpPr/>
          <p:nvPr/>
        </p:nvSpPr>
        <p:spPr>
          <a:xfrm>
            <a:off x="2940050" y="2087563"/>
            <a:ext cx="3263900" cy="5254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授权是分权的特殊表现</a:t>
            </a:r>
            <a:endParaRPr lang="zh-CN" altLang="en-US" sz="2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2" name="任意多边形 10"/>
          <p:cNvSpPr/>
          <p:nvPr/>
        </p:nvSpPr>
        <p:spPr>
          <a:xfrm>
            <a:off x="1042988" y="3586163"/>
            <a:ext cx="3386137" cy="625475"/>
          </a:xfrm>
          <a:custGeom>
            <a:avLst/>
            <a:gdLst/>
            <a:ahLst/>
            <a:cxnLst>
              <a:cxn ang="0">
                <a:pos x="155869" y="0"/>
              </a:cxn>
              <a:cxn ang="0">
                <a:pos x="567362" y="0"/>
              </a:cxn>
              <a:cxn ang="0">
                <a:pos x="567362" y="1"/>
              </a:cxn>
              <a:cxn ang="0">
                <a:pos x="3013469" y="1"/>
              </a:cxn>
              <a:cxn ang="0">
                <a:pos x="3013469" y="2"/>
              </a:cxn>
              <a:cxn ang="0">
                <a:pos x="3229609" y="2"/>
              </a:cxn>
              <a:cxn ang="0">
                <a:pos x="3385477" y="311019"/>
              </a:cxn>
              <a:cxn ang="0">
                <a:pos x="3229609" y="622035"/>
              </a:cxn>
              <a:cxn ang="0">
                <a:pos x="3013469" y="622035"/>
              </a:cxn>
              <a:cxn ang="0">
                <a:pos x="3013469" y="624390"/>
              </a:cxn>
              <a:cxn ang="0">
                <a:pos x="360556" y="624390"/>
              </a:cxn>
              <a:cxn ang="0">
                <a:pos x="360556" y="622035"/>
              </a:cxn>
              <a:cxn ang="0">
                <a:pos x="155869" y="622035"/>
              </a:cxn>
              <a:cxn ang="0">
                <a:pos x="0" y="311018"/>
              </a:cxn>
            </a:cxnLst>
            <a:pathLst>
              <a:path w="3386467" h="626018">
                <a:moveTo>
                  <a:pt x="155914" y="0"/>
                </a:moveTo>
                <a:lnTo>
                  <a:pt x="567527" y="0"/>
                </a:lnTo>
                <a:lnTo>
                  <a:pt x="567527" y="1"/>
                </a:lnTo>
                <a:lnTo>
                  <a:pt x="3014351" y="1"/>
                </a:lnTo>
                <a:lnTo>
                  <a:pt x="3014351" y="2"/>
                </a:lnTo>
                <a:lnTo>
                  <a:pt x="3230554" y="2"/>
                </a:lnTo>
                <a:lnTo>
                  <a:pt x="3386467" y="311829"/>
                </a:lnTo>
                <a:lnTo>
                  <a:pt x="3230554" y="623656"/>
                </a:lnTo>
                <a:lnTo>
                  <a:pt x="3014351" y="623656"/>
                </a:lnTo>
                <a:lnTo>
                  <a:pt x="3014351" y="626018"/>
                </a:lnTo>
                <a:lnTo>
                  <a:pt x="360661" y="626018"/>
                </a:lnTo>
                <a:lnTo>
                  <a:pt x="360661" y="623656"/>
                </a:lnTo>
                <a:lnTo>
                  <a:pt x="155914" y="623656"/>
                </a:lnTo>
                <a:lnTo>
                  <a:pt x="0" y="311828"/>
                </a:lnTo>
                <a:lnTo>
                  <a:pt x="155914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3" name="矩形 6"/>
          <p:cNvSpPr/>
          <p:nvPr/>
        </p:nvSpPr>
        <p:spPr>
          <a:xfrm>
            <a:off x="2079625" y="3635375"/>
            <a:ext cx="1722438" cy="454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怀疑下属能力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4" name="六边形 12"/>
          <p:cNvSpPr/>
          <p:nvPr/>
        </p:nvSpPr>
        <p:spPr>
          <a:xfrm>
            <a:off x="1116013" y="3654425"/>
            <a:ext cx="568325" cy="488950"/>
          </a:xfrm>
          <a:prstGeom prst="hexagon">
            <a:avLst>
              <a:gd name="adj" fmla="val 25049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5" name="任意多边形 13"/>
          <p:cNvSpPr/>
          <p:nvPr/>
        </p:nvSpPr>
        <p:spPr>
          <a:xfrm>
            <a:off x="4754563" y="3567113"/>
            <a:ext cx="3387725" cy="627062"/>
          </a:xfrm>
          <a:custGeom>
            <a:avLst/>
            <a:gdLst/>
            <a:ahLst/>
            <a:cxnLst>
              <a:cxn ang="0">
                <a:pos x="156088" y="0"/>
              </a:cxn>
              <a:cxn ang="0">
                <a:pos x="568160" y="0"/>
              </a:cxn>
              <a:cxn ang="0">
                <a:pos x="568160" y="1"/>
              </a:cxn>
              <a:cxn ang="0">
                <a:pos x="3017712" y="1"/>
              </a:cxn>
              <a:cxn ang="0">
                <a:pos x="3017712" y="2"/>
              </a:cxn>
              <a:cxn ang="0">
                <a:pos x="3234156" y="2"/>
              </a:cxn>
              <a:cxn ang="0">
                <a:pos x="3390242" y="313392"/>
              </a:cxn>
              <a:cxn ang="0">
                <a:pos x="3234156" y="626782"/>
              </a:cxn>
              <a:cxn ang="0">
                <a:pos x="3017712" y="626782"/>
              </a:cxn>
              <a:cxn ang="0">
                <a:pos x="3017712" y="629155"/>
              </a:cxn>
              <a:cxn ang="0">
                <a:pos x="361063" y="629155"/>
              </a:cxn>
              <a:cxn ang="0">
                <a:pos x="361063" y="626782"/>
              </a:cxn>
              <a:cxn ang="0">
                <a:pos x="156088" y="626782"/>
              </a:cxn>
              <a:cxn ang="0">
                <a:pos x="0" y="313391"/>
              </a:cxn>
            </a:cxnLst>
            <a:pathLst>
              <a:path w="3386467" h="626018">
                <a:moveTo>
                  <a:pt x="155914" y="0"/>
                </a:moveTo>
                <a:lnTo>
                  <a:pt x="567527" y="0"/>
                </a:lnTo>
                <a:lnTo>
                  <a:pt x="567527" y="1"/>
                </a:lnTo>
                <a:lnTo>
                  <a:pt x="3014351" y="1"/>
                </a:lnTo>
                <a:lnTo>
                  <a:pt x="3014351" y="2"/>
                </a:lnTo>
                <a:lnTo>
                  <a:pt x="3230554" y="2"/>
                </a:lnTo>
                <a:lnTo>
                  <a:pt x="3386467" y="311829"/>
                </a:lnTo>
                <a:lnTo>
                  <a:pt x="3230554" y="623656"/>
                </a:lnTo>
                <a:lnTo>
                  <a:pt x="3014351" y="623656"/>
                </a:lnTo>
                <a:lnTo>
                  <a:pt x="3014351" y="626018"/>
                </a:lnTo>
                <a:lnTo>
                  <a:pt x="360661" y="626018"/>
                </a:lnTo>
                <a:lnTo>
                  <a:pt x="360661" y="623656"/>
                </a:lnTo>
                <a:lnTo>
                  <a:pt x="155914" y="623656"/>
                </a:lnTo>
                <a:lnTo>
                  <a:pt x="0" y="311828"/>
                </a:lnTo>
                <a:lnTo>
                  <a:pt x="155914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6" name="六边形 14"/>
          <p:cNvSpPr/>
          <p:nvPr/>
        </p:nvSpPr>
        <p:spPr>
          <a:xfrm>
            <a:off x="7524750" y="3635375"/>
            <a:ext cx="568325" cy="490538"/>
          </a:xfrm>
          <a:prstGeom prst="hexagon">
            <a:avLst>
              <a:gd name="adj" fmla="val 24968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7" name="任意多边形 15"/>
          <p:cNvSpPr/>
          <p:nvPr/>
        </p:nvSpPr>
        <p:spPr>
          <a:xfrm>
            <a:off x="4772025" y="4481513"/>
            <a:ext cx="3386138" cy="625475"/>
          </a:xfrm>
          <a:custGeom>
            <a:avLst/>
            <a:gdLst/>
            <a:ahLst/>
            <a:cxnLst>
              <a:cxn ang="0">
                <a:pos x="155869" y="0"/>
              </a:cxn>
              <a:cxn ang="0">
                <a:pos x="567362" y="0"/>
              </a:cxn>
              <a:cxn ang="0">
                <a:pos x="567362" y="1"/>
              </a:cxn>
              <a:cxn ang="0">
                <a:pos x="3013472" y="1"/>
              </a:cxn>
              <a:cxn ang="0">
                <a:pos x="3013472" y="2"/>
              </a:cxn>
              <a:cxn ang="0">
                <a:pos x="3229612" y="2"/>
              </a:cxn>
              <a:cxn ang="0">
                <a:pos x="3385480" y="311019"/>
              </a:cxn>
              <a:cxn ang="0">
                <a:pos x="3229612" y="622035"/>
              </a:cxn>
              <a:cxn ang="0">
                <a:pos x="3013472" y="622035"/>
              </a:cxn>
              <a:cxn ang="0">
                <a:pos x="3013472" y="624390"/>
              </a:cxn>
              <a:cxn ang="0">
                <a:pos x="360556" y="624390"/>
              </a:cxn>
              <a:cxn ang="0">
                <a:pos x="360556" y="622035"/>
              </a:cxn>
              <a:cxn ang="0">
                <a:pos x="155869" y="622035"/>
              </a:cxn>
              <a:cxn ang="0">
                <a:pos x="0" y="311018"/>
              </a:cxn>
            </a:cxnLst>
            <a:pathLst>
              <a:path w="3386467" h="626018">
                <a:moveTo>
                  <a:pt x="155914" y="0"/>
                </a:moveTo>
                <a:lnTo>
                  <a:pt x="567527" y="0"/>
                </a:lnTo>
                <a:lnTo>
                  <a:pt x="567527" y="1"/>
                </a:lnTo>
                <a:lnTo>
                  <a:pt x="3014351" y="1"/>
                </a:lnTo>
                <a:lnTo>
                  <a:pt x="3014351" y="2"/>
                </a:lnTo>
                <a:lnTo>
                  <a:pt x="3230554" y="2"/>
                </a:lnTo>
                <a:lnTo>
                  <a:pt x="3386467" y="311829"/>
                </a:lnTo>
                <a:lnTo>
                  <a:pt x="3230554" y="623656"/>
                </a:lnTo>
                <a:lnTo>
                  <a:pt x="3014351" y="623656"/>
                </a:lnTo>
                <a:lnTo>
                  <a:pt x="3014351" y="626018"/>
                </a:lnTo>
                <a:lnTo>
                  <a:pt x="360661" y="626018"/>
                </a:lnTo>
                <a:lnTo>
                  <a:pt x="360661" y="623656"/>
                </a:lnTo>
                <a:lnTo>
                  <a:pt x="155914" y="623656"/>
                </a:lnTo>
                <a:lnTo>
                  <a:pt x="0" y="311828"/>
                </a:lnTo>
                <a:lnTo>
                  <a:pt x="155914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8" name="六边形 16"/>
          <p:cNvSpPr/>
          <p:nvPr/>
        </p:nvSpPr>
        <p:spPr>
          <a:xfrm>
            <a:off x="7540625" y="4548188"/>
            <a:ext cx="568325" cy="490537"/>
          </a:xfrm>
          <a:prstGeom prst="hexagon">
            <a:avLst>
              <a:gd name="adj" fmla="val 24968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9" name="任意多边形 17"/>
          <p:cNvSpPr/>
          <p:nvPr/>
        </p:nvSpPr>
        <p:spPr>
          <a:xfrm>
            <a:off x="4752975" y="5411788"/>
            <a:ext cx="3387725" cy="625475"/>
          </a:xfrm>
          <a:custGeom>
            <a:avLst/>
            <a:gdLst/>
            <a:ahLst/>
            <a:cxnLst>
              <a:cxn ang="0">
                <a:pos x="156088" y="0"/>
              </a:cxn>
              <a:cxn ang="0">
                <a:pos x="568160" y="0"/>
              </a:cxn>
              <a:cxn ang="0">
                <a:pos x="568160" y="1"/>
              </a:cxn>
              <a:cxn ang="0">
                <a:pos x="3017712" y="1"/>
              </a:cxn>
              <a:cxn ang="0">
                <a:pos x="3017712" y="2"/>
              </a:cxn>
              <a:cxn ang="0">
                <a:pos x="3234156" y="2"/>
              </a:cxn>
              <a:cxn ang="0">
                <a:pos x="3390242" y="311019"/>
              </a:cxn>
              <a:cxn ang="0">
                <a:pos x="3234156" y="622035"/>
              </a:cxn>
              <a:cxn ang="0">
                <a:pos x="3017712" y="622035"/>
              </a:cxn>
              <a:cxn ang="0">
                <a:pos x="3017712" y="624390"/>
              </a:cxn>
              <a:cxn ang="0">
                <a:pos x="361063" y="624390"/>
              </a:cxn>
              <a:cxn ang="0">
                <a:pos x="361063" y="622035"/>
              </a:cxn>
              <a:cxn ang="0">
                <a:pos x="156088" y="622035"/>
              </a:cxn>
              <a:cxn ang="0">
                <a:pos x="0" y="311018"/>
              </a:cxn>
            </a:cxnLst>
            <a:pathLst>
              <a:path w="3386467" h="626018">
                <a:moveTo>
                  <a:pt x="155914" y="0"/>
                </a:moveTo>
                <a:lnTo>
                  <a:pt x="567527" y="0"/>
                </a:lnTo>
                <a:lnTo>
                  <a:pt x="567527" y="1"/>
                </a:lnTo>
                <a:lnTo>
                  <a:pt x="3014351" y="1"/>
                </a:lnTo>
                <a:lnTo>
                  <a:pt x="3014351" y="2"/>
                </a:lnTo>
                <a:lnTo>
                  <a:pt x="3230554" y="2"/>
                </a:lnTo>
                <a:lnTo>
                  <a:pt x="3386467" y="311829"/>
                </a:lnTo>
                <a:lnTo>
                  <a:pt x="3230554" y="623656"/>
                </a:lnTo>
                <a:lnTo>
                  <a:pt x="3014351" y="623656"/>
                </a:lnTo>
                <a:lnTo>
                  <a:pt x="3014351" y="626018"/>
                </a:lnTo>
                <a:lnTo>
                  <a:pt x="360661" y="626018"/>
                </a:lnTo>
                <a:lnTo>
                  <a:pt x="360661" y="623656"/>
                </a:lnTo>
                <a:lnTo>
                  <a:pt x="155914" y="623656"/>
                </a:lnTo>
                <a:lnTo>
                  <a:pt x="0" y="311828"/>
                </a:lnTo>
                <a:lnTo>
                  <a:pt x="155914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0" name="六边形 18"/>
          <p:cNvSpPr/>
          <p:nvPr/>
        </p:nvSpPr>
        <p:spPr>
          <a:xfrm>
            <a:off x="7523163" y="5480050"/>
            <a:ext cx="568325" cy="490538"/>
          </a:xfrm>
          <a:prstGeom prst="hexagon">
            <a:avLst>
              <a:gd name="adj" fmla="val 24968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81" name="任意多边形 21"/>
          <p:cNvSpPr/>
          <p:nvPr/>
        </p:nvSpPr>
        <p:spPr>
          <a:xfrm>
            <a:off x="1042988" y="4481513"/>
            <a:ext cx="3386137" cy="625475"/>
          </a:xfrm>
          <a:custGeom>
            <a:avLst/>
            <a:gdLst/>
            <a:ahLst/>
            <a:cxnLst>
              <a:cxn ang="0">
                <a:pos x="155869" y="0"/>
              </a:cxn>
              <a:cxn ang="0">
                <a:pos x="567362" y="0"/>
              </a:cxn>
              <a:cxn ang="0">
                <a:pos x="567362" y="1"/>
              </a:cxn>
              <a:cxn ang="0">
                <a:pos x="3013469" y="1"/>
              </a:cxn>
              <a:cxn ang="0">
                <a:pos x="3013469" y="2"/>
              </a:cxn>
              <a:cxn ang="0">
                <a:pos x="3229609" y="2"/>
              </a:cxn>
              <a:cxn ang="0">
                <a:pos x="3385477" y="311019"/>
              </a:cxn>
              <a:cxn ang="0">
                <a:pos x="3229609" y="622035"/>
              </a:cxn>
              <a:cxn ang="0">
                <a:pos x="3013469" y="622035"/>
              </a:cxn>
              <a:cxn ang="0">
                <a:pos x="3013469" y="624390"/>
              </a:cxn>
              <a:cxn ang="0">
                <a:pos x="360556" y="624390"/>
              </a:cxn>
              <a:cxn ang="0">
                <a:pos x="360556" y="622035"/>
              </a:cxn>
              <a:cxn ang="0">
                <a:pos x="155869" y="622035"/>
              </a:cxn>
              <a:cxn ang="0">
                <a:pos x="0" y="311018"/>
              </a:cxn>
            </a:cxnLst>
            <a:pathLst>
              <a:path w="3386467" h="626018">
                <a:moveTo>
                  <a:pt x="155914" y="0"/>
                </a:moveTo>
                <a:lnTo>
                  <a:pt x="567527" y="0"/>
                </a:lnTo>
                <a:lnTo>
                  <a:pt x="567527" y="1"/>
                </a:lnTo>
                <a:lnTo>
                  <a:pt x="3014351" y="1"/>
                </a:lnTo>
                <a:lnTo>
                  <a:pt x="3014351" y="2"/>
                </a:lnTo>
                <a:lnTo>
                  <a:pt x="3230554" y="2"/>
                </a:lnTo>
                <a:lnTo>
                  <a:pt x="3386467" y="311829"/>
                </a:lnTo>
                <a:lnTo>
                  <a:pt x="3230554" y="623656"/>
                </a:lnTo>
                <a:lnTo>
                  <a:pt x="3014351" y="623656"/>
                </a:lnTo>
                <a:lnTo>
                  <a:pt x="3014351" y="626018"/>
                </a:lnTo>
                <a:lnTo>
                  <a:pt x="360661" y="626018"/>
                </a:lnTo>
                <a:lnTo>
                  <a:pt x="360661" y="623656"/>
                </a:lnTo>
                <a:lnTo>
                  <a:pt x="155914" y="623656"/>
                </a:lnTo>
                <a:lnTo>
                  <a:pt x="0" y="311828"/>
                </a:lnTo>
                <a:lnTo>
                  <a:pt x="155914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2" name="六边形 22"/>
          <p:cNvSpPr/>
          <p:nvPr/>
        </p:nvSpPr>
        <p:spPr>
          <a:xfrm>
            <a:off x="1116013" y="4548188"/>
            <a:ext cx="568325" cy="490537"/>
          </a:xfrm>
          <a:prstGeom prst="hexagon">
            <a:avLst>
              <a:gd name="adj" fmla="val 24968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83" name="任意多边形 23"/>
          <p:cNvSpPr/>
          <p:nvPr/>
        </p:nvSpPr>
        <p:spPr>
          <a:xfrm>
            <a:off x="1042988" y="5411788"/>
            <a:ext cx="3386137" cy="625475"/>
          </a:xfrm>
          <a:custGeom>
            <a:avLst/>
            <a:gdLst/>
            <a:ahLst/>
            <a:cxnLst>
              <a:cxn ang="0">
                <a:pos x="155869" y="0"/>
              </a:cxn>
              <a:cxn ang="0">
                <a:pos x="567362" y="0"/>
              </a:cxn>
              <a:cxn ang="0">
                <a:pos x="567362" y="1"/>
              </a:cxn>
              <a:cxn ang="0">
                <a:pos x="3013469" y="1"/>
              </a:cxn>
              <a:cxn ang="0">
                <a:pos x="3013469" y="2"/>
              </a:cxn>
              <a:cxn ang="0">
                <a:pos x="3229609" y="2"/>
              </a:cxn>
              <a:cxn ang="0">
                <a:pos x="3385477" y="311019"/>
              </a:cxn>
              <a:cxn ang="0">
                <a:pos x="3229609" y="622035"/>
              </a:cxn>
              <a:cxn ang="0">
                <a:pos x="3013469" y="622035"/>
              </a:cxn>
              <a:cxn ang="0">
                <a:pos x="3013469" y="624390"/>
              </a:cxn>
              <a:cxn ang="0">
                <a:pos x="360556" y="624390"/>
              </a:cxn>
              <a:cxn ang="0">
                <a:pos x="360556" y="622035"/>
              </a:cxn>
              <a:cxn ang="0">
                <a:pos x="155869" y="622035"/>
              </a:cxn>
              <a:cxn ang="0">
                <a:pos x="0" y="311018"/>
              </a:cxn>
            </a:cxnLst>
            <a:pathLst>
              <a:path w="3386467" h="626018">
                <a:moveTo>
                  <a:pt x="155914" y="0"/>
                </a:moveTo>
                <a:lnTo>
                  <a:pt x="567527" y="0"/>
                </a:lnTo>
                <a:lnTo>
                  <a:pt x="567527" y="1"/>
                </a:lnTo>
                <a:lnTo>
                  <a:pt x="3014351" y="1"/>
                </a:lnTo>
                <a:lnTo>
                  <a:pt x="3014351" y="2"/>
                </a:lnTo>
                <a:lnTo>
                  <a:pt x="3230554" y="2"/>
                </a:lnTo>
                <a:lnTo>
                  <a:pt x="3386467" y="311829"/>
                </a:lnTo>
                <a:lnTo>
                  <a:pt x="3230554" y="623656"/>
                </a:lnTo>
                <a:lnTo>
                  <a:pt x="3014351" y="623656"/>
                </a:lnTo>
                <a:lnTo>
                  <a:pt x="3014351" y="626018"/>
                </a:lnTo>
                <a:lnTo>
                  <a:pt x="360661" y="626018"/>
                </a:lnTo>
                <a:lnTo>
                  <a:pt x="360661" y="623656"/>
                </a:lnTo>
                <a:lnTo>
                  <a:pt x="155914" y="623656"/>
                </a:lnTo>
                <a:lnTo>
                  <a:pt x="0" y="311828"/>
                </a:lnTo>
                <a:lnTo>
                  <a:pt x="155914" y="0"/>
                </a:lnTo>
                <a:close/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84" name="六边形 24"/>
          <p:cNvSpPr/>
          <p:nvPr/>
        </p:nvSpPr>
        <p:spPr>
          <a:xfrm>
            <a:off x="1116013" y="5480050"/>
            <a:ext cx="568325" cy="490538"/>
          </a:xfrm>
          <a:prstGeom prst="hexagon">
            <a:avLst>
              <a:gd name="adj" fmla="val 24968"/>
              <a:gd name="vf" fmla="val 115470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85" name="矩形 11"/>
          <p:cNvSpPr/>
          <p:nvPr/>
        </p:nvSpPr>
        <p:spPr>
          <a:xfrm>
            <a:off x="2079625" y="4567238"/>
            <a:ext cx="1722438" cy="452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不愿培养下属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6" name="矩形 25"/>
          <p:cNvSpPr/>
          <p:nvPr/>
        </p:nvSpPr>
        <p:spPr>
          <a:xfrm>
            <a:off x="2065338" y="5480050"/>
            <a:ext cx="1724025" cy="454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拒绝分享权利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7" name="矩形 26"/>
          <p:cNvSpPr/>
          <p:nvPr/>
        </p:nvSpPr>
        <p:spPr>
          <a:xfrm>
            <a:off x="5341938" y="3633788"/>
            <a:ext cx="1722437" cy="454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担心下属出错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8" name="矩形 27"/>
          <p:cNvSpPr/>
          <p:nvPr/>
        </p:nvSpPr>
        <p:spPr>
          <a:xfrm>
            <a:off x="5341938" y="4524375"/>
            <a:ext cx="1722437" cy="454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害怕承担风险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9" name="矩形 28"/>
          <p:cNvSpPr/>
          <p:nvPr/>
        </p:nvSpPr>
        <p:spPr>
          <a:xfrm>
            <a:off x="5341938" y="5468938"/>
            <a:ext cx="1722437" cy="452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乐于事必躬亲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0" name="矩形 29"/>
          <p:cNvSpPr/>
          <p:nvPr/>
        </p:nvSpPr>
        <p:spPr>
          <a:xfrm>
            <a:off x="1042988" y="2803525"/>
            <a:ext cx="591185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造成管理者”事必躬亲”的原因有以下几方面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1" name="文本框 30"/>
          <p:cNvSpPr txBox="1"/>
          <p:nvPr/>
        </p:nvSpPr>
        <p:spPr>
          <a:xfrm>
            <a:off x="1116013" y="3695700"/>
            <a:ext cx="576262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2" name="文本框 32"/>
          <p:cNvSpPr txBox="1"/>
          <p:nvPr/>
        </p:nvSpPr>
        <p:spPr>
          <a:xfrm>
            <a:off x="1116013" y="4594225"/>
            <a:ext cx="576262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3" name="文本框 33"/>
          <p:cNvSpPr txBox="1"/>
          <p:nvPr/>
        </p:nvSpPr>
        <p:spPr>
          <a:xfrm>
            <a:off x="1108075" y="5524500"/>
            <a:ext cx="576263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4" name="文本框 34"/>
          <p:cNvSpPr txBox="1"/>
          <p:nvPr/>
        </p:nvSpPr>
        <p:spPr>
          <a:xfrm>
            <a:off x="7542213" y="5524500"/>
            <a:ext cx="576262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5" name="文本框 35"/>
          <p:cNvSpPr txBox="1"/>
          <p:nvPr/>
        </p:nvSpPr>
        <p:spPr>
          <a:xfrm>
            <a:off x="7551738" y="4602163"/>
            <a:ext cx="576262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6" name="文本框 36"/>
          <p:cNvSpPr txBox="1"/>
          <p:nvPr/>
        </p:nvSpPr>
        <p:spPr>
          <a:xfrm>
            <a:off x="7534275" y="3695700"/>
            <a:ext cx="576263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矩形 3"/>
          <p:cNvSpPr/>
          <p:nvPr/>
        </p:nvSpPr>
        <p:spPr>
          <a:xfrm>
            <a:off x="0" y="1484313"/>
            <a:ext cx="9144000" cy="3960812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379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6407150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矩形 2"/>
          <p:cNvSpPr/>
          <p:nvPr/>
        </p:nvSpPr>
        <p:spPr>
          <a:xfrm>
            <a:off x="3635375" y="2924175"/>
            <a:ext cx="5330825" cy="819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>
                <a:latin typeface="方正清刻本悦宋简体" pitchFamily="2" charset="-122"/>
                <a:ea typeface="方正清刻本悦宋简体" pitchFamily="2" charset="-122"/>
              </a:rPr>
              <a:t>安全执行过程中的误区</a:t>
            </a:r>
            <a:endParaRPr lang="zh-CN" altLang="en-US" sz="4000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椭圆 1"/>
          <p:cNvSpPr/>
          <p:nvPr/>
        </p:nvSpPr>
        <p:spPr>
          <a:xfrm>
            <a:off x="3492500" y="2338388"/>
            <a:ext cx="2159000" cy="2160587"/>
          </a:xfrm>
          <a:prstGeom prst="ellipse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18" name="任意多边形 2"/>
          <p:cNvSpPr/>
          <p:nvPr/>
        </p:nvSpPr>
        <p:spPr>
          <a:xfrm>
            <a:off x="3021013" y="1773238"/>
            <a:ext cx="1084262" cy="654050"/>
          </a:xfrm>
          <a:custGeom>
            <a:avLst/>
            <a:gdLst/>
            <a:ahLst/>
            <a:cxnLst>
              <a:cxn ang="0">
                <a:pos x="1083328" y="653302"/>
              </a:cxn>
              <a:cxn ang="0">
                <a:pos x="313360" y="0"/>
              </a:cxn>
              <a:cxn ang="0">
                <a:pos x="0" y="0"/>
              </a:cxn>
            </a:cxnLst>
            <a:pathLst>
              <a:path w="1084729" h="654424">
                <a:moveTo>
                  <a:pt x="1084729" y="654424"/>
                </a:moveTo>
                <a:lnTo>
                  <a:pt x="313765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3"/>
          <p:cNvSpPr/>
          <p:nvPr/>
        </p:nvSpPr>
        <p:spPr>
          <a:xfrm flipV="1">
            <a:off x="3021013" y="4408488"/>
            <a:ext cx="1084262" cy="655637"/>
          </a:xfrm>
          <a:custGeom>
            <a:avLst/>
            <a:gdLst/>
            <a:ahLst/>
            <a:cxnLst>
              <a:cxn ang="0">
                <a:pos x="1083328" y="658070"/>
              </a:cxn>
              <a:cxn ang="0">
                <a:pos x="313360" y="0"/>
              </a:cxn>
              <a:cxn ang="0">
                <a:pos x="0" y="0"/>
              </a:cxn>
            </a:cxnLst>
            <a:pathLst>
              <a:path w="1084729" h="654424">
                <a:moveTo>
                  <a:pt x="1084729" y="654424"/>
                </a:moveTo>
                <a:lnTo>
                  <a:pt x="313765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0" name="任意多边形 4"/>
          <p:cNvSpPr/>
          <p:nvPr/>
        </p:nvSpPr>
        <p:spPr>
          <a:xfrm>
            <a:off x="3021013" y="2698750"/>
            <a:ext cx="612775" cy="244475"/>
          </a:xfrm>
          <a:custGeom>
            <a:avLst/>
            <a:gdLst/>
            <a:ahLst/>
            <a:cxnLst>
              <a:cxn ang="0">
                <a:pos x="613523" y="244849"/>
              </a:cxn>
              <a:cxn ang="0">
                <a:pos x="314340" y="0"/>
              </a:cxn>
              <a:cxn ang="0">
                <a:pos x="0" y="0"/>
              </a:cxn>
            </a:cxnLst>
            <a:pathLst>
              <a:path w="612401" h="244288">
                <a:moveTo>
                  <a:pt x="612401" y="244288"/>
                </a:moveTo>
                <a:lnTo>
                  <a:pt x="31376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1" name="任意多边形 5"/>
          <p:cNvSpPr/>
          <p:nvPr/>
        </p:nvSpPr>
        <p:spPr>
          <a:xfrm flipV="1">
            <a:off x="3021013" y="3894138"/>
            <a:ext cx="612775" cy="244475"/>
          </a:xfrm>
          <a:custGeom>
            <a:avLst/>
            <a:gdLst/>
            <a:ahLst/>
            <a:cxnLst>
              <a:cxn ang="0">
                <a:pos x="613523" y="244849"/>
              </a:cxn>
              <a:cxn ang="0">
                <a:pos x="314340" y="0"/>
              </a:cxn>
              <a:cxn ang="0">
                <a:pos x="0" y="0"/>
              </a:cxn>
            </a:cxnLst>
            <a:pathLst>
              <a:path w="612401" h="244288">
                <a:moveTo>
                  <a:pt x="612401" y="244288"/>
                </a:moveTo>
                <a:lnTo>
                  <a:pt x="31376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2" name="矩形 6"/>
          <p:cNvSpPr/>
          <p:nvPr/>
        </p:nvSpPr>
        <p:spPr>
          <a:xfrm>
            <a:off x="1171575" y="1557338"/>
            <a:ext cx="1851025" cy="433387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3" name="矩形 7"/>
          <p:cNvSpPr/>
          <p:nvPr/>
        </p:nvSpPr>
        <p:spPr>
          <a:xfrm>
            <a:off x="1168400" y="2481263"/>
            <a:ext cx="1851025" cy="433387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4" name="矩形 8"/>
          <p:cNvSpPr/>
          <p:nvPr/>
        </p:nvSpPr>
        <p:spPr>
          <a:xfrm>
            <a:off x="1168400" y="3921125"/>
            <a:ext cx="1851025" cy="433388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5" name="矩形 9"/>
          <p:cNvSpPr/>
          <p:nvPr/>
        </p:nvSpPr>
        <p:spPr>
          <a:xfrm>
            <a:off x="1168400" y="4838700"/>
            <a:ext cx="1851025" cy="433388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6" name="任意多边形 10"/>
          <p:cNvSpPr/>
          <p:nvPr/>
        </p:nvSpPr>
        <p:spPr>
          <a:xfrm flipH="1">
            <a:off x="5038725" y="1773238"/>
            <a:ext cx="1084263" cy="654050"/>
          </a:xfrm>
          <a:custGeom>
            <a:avLst/>
            <a:gdLst/>
            <a:ahLst/>
            <a:cxnLst>
              <a:cxn ang="0">
                <a:pos x="1083331" y="653302"/>
              </a:cxn>
              <a:cxn ang="0">
                <a:pos x="313360" y="0"/>
              </a:cxn>
              <a:cxn ang="0">
                <a:pos x="0" y="0"/>
              </a:cxn>
            </a:cxnLst>
            <a:pathLst>
              <a:path w="1084729" h="654424">
                <a:moveTo>
                  <a:pt x="1084729" y="654424"/>
                </a:moveTo>
                <a:lnTo>
                  <a:pt x="313765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7" name="任意多边形 11"/>
          <p:cNvSpPr/>
          <p:nvPr/>
        </p:nvSpPr>
        <p:spPr>
          <a:xfrm flipH="1" flipV="1">
            <a:off x="5038725" y="4408488"/>
            <a:ext cx="1084263" cy="655637"/>
          </a:xfrm>
          <a:custGeom>
            <a:avLst/>
            <a:gdLst/>
            <a:ahLst/>
            <a:cxnLst>
              <a:cxn ang="0">
                <a:pos x="1083331" y="658070"/>
              </a:cxn>
              <a:cxn ang="0">
                <a:pos x="313360" y="0"/>
              </a:cxn>
              <a:cxn ang="0">
                <a:pos x="0" y="0"/>
              </a:cxn>
            </a:cxnLst>
            <a:pathLst>
              <a:path w="1084729" h="654424">
                <a:moveTo>
                  <a:pt x="1084729" y="654424"/>
                </a:moveTo>
                <a:lnTo>
                  <a:pt x="313765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8" name="任意多边形 12"/>
          <p:cNvSpPr/>
          <p:nvPr/>
        </p:nvSpPr>
        <p:spPr>
          <a:xfrm flipH="1">
            <a:off x="5534025" y="2698750"/>
            <a:ext cx="612775" cy="244475"/>
          </a:xfrm>
          <a:custGeom>
            <a:avLst/>
            <a:gdLst/>
            <a:ahLst/>
            <a:cxnLst>
              <a:cxn ang="0">
                <a:pos x="613523" y="244849"/>
              </a:cxn>
              <a:cxn ang="0">
                <a:pos x="314340" y="0"/>
              </a:cxn>
              <a:cxn ang="0">
                <a:pos x="0" y="0"/>
              </a:cxn>
            </a:cxnLst>
            <a:pathLst>
              <a:path w="612401" h="244288">
                <a:moveTo>
                  <a:pt x="612401" y="244288"/>
                </a:moveTo>
                <a:lnTo>
                  <a:pt x="31376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9" name="任意多边形 13"/>
          <p:cNvSpPr/>
          <p:nvPr/>
        </p:nvSpPr>
        <p:spPr>
          <a:xfrm flipH="1" flipV="1">
            <a:off x="5534025" y="3889375"/>
            <a:ext cx="612775" cy="244475"/>
          </a:xfrm>
          <a:custGeom>
            <a:avLst/>
            <a:gdLst/>
            <a:ahLst/>
            <a:cxnLst>
              <a:cxn ang="0">
                <a:pos x="613523" y="244849"/>
              </a:cxn>
              <a:cxn ang="0">
                <a:pos x="314340" y="0"/>
              </a:cxn>
              <a:cxn ang="0">
                <a:pos x="0" y="0"/>
              </a:cxn>
            </a:cxnLst>
            <a:pathLst>
              <a:path w="612401" h="244288">
                <a:moveTo>
                  <a:pt x="612401" y="244288"/>
                </a:moveTo>
                <a:lnTo>
                  <a:pt x="313764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30" name="矩形 14"/>
          <p:cNvSpPr/>
          <p:nvPr/>
        </p:nvSpPr>
        <p:spPr>
          <a:xfrm>
            <a:off x="6145213" y="1557338"/>
            <a:ext cx="1851025" cy="433387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31" name="矩形 15"/>
          <p:cNvSpPr/>
          <p:nvPr/>
        </p:nvSpPr>
        <p:spPr>
          <a:xfrm>
            <a:off x="6142038" y="2481263"/>
            <a:ext cx="1851025" cy="433387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32" name="矩形 16"/>
          <p:cNvSpPr/>
          <p:nvPr/>
        </p:nvSpPr>
        <p:spPr>
          <a:xfrm>
            <a:off x="6142038" y="3921125"/>
            <a:ext cx="1851025" cy="433388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33" name="矩形 17"/>
          <p:cNvSpPr/>
          <p:nvPr/>
        </p:nvSpPr>
        <p:spPr>
          <a:xfrm>
            <a:off x="6142038" y="4838700"/>
            <a:ext cx="1851025" cy="433388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34" name="矩形 18"/>
          <p:cNvSpPr/>
          <p:nvPr/>
        </p:nvSpPr>
        <p:spPr>
          <a:xfrm>
            <a:off x="1487488" y="1573213"/>
            <a:ext cx="121761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过度集权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5" name="矩形 19"/>
          <p:cNvSpPr/>
          <p:nvPr/>
        </p:nvSpPr>
        <p:spPr>
          <a:xfrm>
            <a:off x="1490663" y="2489200"/>
            <a:ext cx="12096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结果至上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6" name="矩形 20"/>
          <p:cNvSpPr/>
          <p:nvPr/>
        </p:nvSpPr>
        <p:spPr>
          <a:xfrm>
            <a:off x="1495425" y="3930650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盲目执行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7" name="矩形 21"/>
          <p:cNvSpPr/>
          <p:nvPr/>
        </p:nvSpPr>
        <p:spPr>
          <a:xfrm>
            <a:off x="1479550" y="4854575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盲目执行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50013" y="1571625"/>
            <a:ext cx="12112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生搬硬套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4839" name="矩形 23"/>
          <p:cNvSpPr/>
          <p:nvPr/>
        </p:nvSpPr>
        <p:spPr>
          <a:xfrm>
            <a:off x="6461125" y="2498725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基层开刀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40" name="矩形 24"/>
          <p:cNvSpPr/>
          <p:nvPr/>
        </p:nvSpPr>
        <p:spPr>
          <a:xfrm>
            <a:off x="6457950" y="3921125"/>
            <a:ext cx="1209675" cy="4016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虎头蛇尾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41" name="矩形 25"/>
          <p:cNvSpPr/>
          <p:nvPr/>
        </p:nvSpPr>
        <p:spPr>
          <a:xfrm>
            <a:off x="6457950" y="4838700"/>
            <a:ext cx="12096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形式主义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42" name="矩形 26"/>
          <p:cNvSpPr/>
          <p:nvPr/>
        </p:nvSpPr>
        <p:spPr>
          <a:xfrm>
            <a:off x="4132263" y="3092450"/>
            <a:ext cx="906462" cy="652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>
                <a:latin typeface="方正清刻本悦宋简体" pitchFamily="2" charset="-122"/>
                <a:ea typeface="方正清刻本悦宋简体" pitchFamily="2" charset="-122"/>
              </a:rPr>
              <a:t>误区</a:t>
            </a:r>
            <a:endParaRPr lang="zh-CN" altLang="en-US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7237" y="-477837"/>
            <a:ext cx="8567737" cy="571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5113"/>
            <a:ext cx="9159875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3357563"/>
            <a:ext cx="2792412" cy="1479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6" name="组合 44"/>
          <p:cNvGrpSpPr/>
          <p:nvPr/>
        </p:nvGrpSpPr>
        <p:grpSpPr>
          <a:xfrm>
            <a:off x="3978275" y="1725613"/>
            <a:ext cx="3998913" cy="1476375"/>
            <a:chOff x="2339752" y="1415069"/>
            <a:chExt cx="3998991" cy="1476120"/>
          </a:xfrm>
        </p:grpSpPr>
        <p:sp>
          <p:nvSpPr>
            <p:cNvPr id="13317" name="椭圆 40"/>
            <p:cNvSpPr/>
            <p:nvPr/>
          </p:nvSpPr>
          <p:spPr>
            <a:xfrm>
              <a:off x="4462123" y="1672244"/>
              <a:ext cx="1218945" cy="1218945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lIns="90000" tIns="46800" rIns="90000" bIns="46800" anchor="t" anchorCtr="0">
              <a:spAutoFit/>
            </a:bodyPr>
            <a:p>
              <a:pPr>
                <a:lnSpc>
                  <a:spcPct val="130000"/>
                </a:lnSpc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18" name="Freeform 15"/>
            <p:cNvSpPr/>
            <p:nvPr/>
          </p:nvSpPr>
          <p:spPr>
            <a:xfrm>
              <a:off x="4776859" y="2164415"/>
              <a:ext cx="451046" cy="13137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</a:cxnLst>
              <a:pathLst>
                <a:path w="412" h="120">
                  <a:moveTo>
                    <a:pt x="0" y="26"/>
                  </a:moveTo>
                  <a:lnTo>
                    <a:pt x="232" y="26"/>
                  </a:lnTo>
                  <a:lnTo>
                    <a:pt x="232" y="120"/>
                  </a:lnTo>
                  <a:lnTo>
                    <a:pt x="308" y="71"/>
                  </a:lnTo>
                  <a:lnTo>
                    <a:pt x="308" y="26"/>
                  </a:lnTo>
                  <a:lnTo>
                    <a:pt x="371" y="26"/>
                  </a:lnTo>
                  <a:lnTo>
                    <a:pt x="41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9" name="Freeform 16"/>
            <p:cNvSpPr/>
            <p:nvPr/>
          </p:nvSpPr>
          <p:spPr>
            <a:xfrm>
              <a:off x="4805323" y="2374611"/>
              <a:ext cx="108383" cy="25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</a:cxnLst>
              <a:pathLst>
                <a:path w="99" h="23">
                  <a:moveTo>
                    <a:pt x="0" y="0"/>
                  </a:moveTo>
                  <a:lnTo>
                    <a:pt x="0" y="23"/>
                  </a:lnTo>
                  <a:lnTo>
                    <a:pt x="64" y="23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0" name="Freeform 17"/>
            <p:cNvSpPr/>
            <p:nvPr/>
          </p:nvSpPr>
          <p:spPr>
            <a:xfrm>
              <a:off x="5235568" y="2234480"/>
              <a:ext cx="183922" cy="306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68" h="28">
                  <a:moveTo>
                    <a:pt x="168" y="28"/>
                  </a:moveTo>
                  <a:lnTo>
                    <a:pt x="168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168" y="2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1" name="Freeform 18"/>
            <p:cNvSpPr/>
            <p:nvPr/>
          </p:nvSpPr>
          <p:spPr>
            <a:xfrm>
              <a:off x="5359277" y="2151278"/>
              <a:ext cx="194869" cy="1554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78" h="142">
                  <a:moveTo>
                    <a:pt x="0" y="0"/>
                  </a:moveTo>
                  <a:lnTo>
                    <a:pt x="166" y="125"/>
                  </a:lnTo>
                  <a:lnTo>
                    <a:pt x="178" y="142"/>
                  </a:lnTo>
                  <a:lnTo>
                    <a:pt x="3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2" name="Freeform 19"/>
            <p:cNvSpPr/>
            <p:nvPr/>
          </p:nvSpPr>
          <p:spPr>
            <a:xfrm>
              <a:off x="4640012" y="1821752"/>
              <a:ext cx="709412" cy="4280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74" h="165">
                  <a:moveTo>
                    <a:pt x="190" y="17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194" y="8"/>
                    <a:pt x="200" y="4"/>
                    <a:pt x="208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32" y="5"/>
                    <a:pt x="138" y="9"/>
                    <a:pt x="140" y="13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74" y="100"/>
                    <a:pt x="274" y="100"/>
                    <a:pt x="274" y="100"/>
                  </a:cubicBezTo>
                  <a:lnTo>
                    <a:pt x="190" y="1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3" name="Freeform 20"/>
            <p:cNvSpPr/>
            <p:nvPr/>
          </p:nvSpPr>
          <p:spPr>
            <a:xfrm>
              <a:off x="4706793" y="2327536"/>
              <a:ext cx="771814" cy="3755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343">
                  <a:moveTo>
                    <a:pt x="315" y="123"/>
                  </a:moveTo>
                  <a:lnTo>
                    <a:pt x="208" y="123"/>
                  </a:lnTo>
                  <a:lnTo>
                    <a:pt x="173" y="147"/>
                  </a:lnTo>
                  <a:lnTo>
                    <a:pt x="315" y="147"/>
                  </a:lnTo>
                  <a:lnTo>
                    <a:pt x="315" y="317"/>
                  </a:lnTo>
                  <a:lnTo>
                    <a:pt x="0" y="317"/>
                  </a:lnTo>
                  <a:lnTo>
                    <a:pt x="0" y="343"/>
                  </a:lnTo>
                  <a:lnTo>
                    <a:pt x="705" y="343"/>
                  </a:lnTo>
                  <a:lnTo>
                    <a:pt x="705" y="317"/>
                  </a:lnTo>
                  <a:lnTo>
                    <a:pt x="390" y="317"/>
                  </a:lnTo>
                  <a:lnTo>
                    <a:pt x="390" y="147"/>
                  </a:lnTo>
                  <a:lnTo>
                    <a:pt x="606" y="147"/>
                  </a:lnTo>
                  <a:lnTo>
                    <a:pt x="606" y="123"/>
                  </a:lnTo>
                  <a:lnTo>
                    <a:pt x="390" y="123"/>
                  </a:lnTo>
                  <a:lnTo>
                    <a:pt x="390" y="0"/>
                  </a:lnTo>
                  <a:lnTo>
                    <a:pt x="315" y="52"/>
                  </a:lnTo>
                  <a:lnTo>
                    <a:pt x="315" y="1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4360105" y="1415069"/>
              <a:ext cx="1978638" cy="1329421"/>
            </a:xfrm>
            <a:prstGeom prst="line">
              <a:avLst/>
            </a:prstGeom>
            <a:noFill/>
            <a:ln w="11113" cap="flat">
              <a:gradFill>
                <a:gsLst>
                  <a:gs pos="100000">
                    <a:srgbClr val="C00000"/>
                  </a:gs>
                  <a:gs pos="33000">
                    <a:schemeClr val="tx1">
                      <a:lumMod val="95000"/>
                      <a:alpha val="70000"/>
                    </a:schemeClr>
                  </a:gs>
                  <a:gs pos="0">
                    <a:srgbClr val="C00000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5" name="椭圆 38"/>
            <p:cNvSpPr/>
            <p:nvPr/>
          </p:nvSpPr>
          <p:spPr>
            <a:xfrm>
              <a:off x="2826397" y="1628438"/>
              <a:ext cx="1218945" cy="1218945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lIns="90000" tIns="46800" rIns="90000" bIns="46800" anchor="t" anchorCtr="0">
              <a:spAutoFit/>
            </a:bodyPr>
            <a:p>
              <a:pPr>
                <a:lnSpc>
                  <a:spcPct val="130000"/>
                </a:lnSpc>
              </a:pPr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26" name="Freeform 11"/>
            <p:cNvSpPr/>
            <p:nvPr/>
          </p:nvSpPr>
          <p:spPr>
            <a:xfrm>
              <a:off x="3681052" y="1925050"/>
              <a:ext cx="187284" cy="14398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3" h="56">
                  <a:moveTo>
                    <a:pt x="24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41" y="33"/>
                    <a:pt x="56" y="18"/>
                    <a:pt x="73" y="1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4" y="13"/>
                    <a:pt x="24" y="13"/>
                    <a:pt x="24" y="13"/>
                  </a:cubicBezTo>
                  <a:lnTo>
                    <a:pt x="24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7" name="Freeform 12"/>
            <p:cNvSpPr/>
            <p:nvPr/>
          </p:nvSpPr>
          <p:spPr>
            <a:xfrm>
              <a:off x="2987127" y="1768078"/>
              <a:ext cx="693925" cy="28038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71" h="109">
                  <a:moveTo>
                    <a:pt x="180" y="53"/>
                  </a:moveTo>
                  <a:cubicBezTo>
                    <a:pt x="180" y="44"/>
                    <a:pt x="180" y="44"/>
                    <a:pt x="180" y="44"/>
                  </a:cubicBezTo>
                  <a:cubicBezTo>
                    <a:pt x="181" y="37"/>
                    <a:pt x="186" y="31"/>
                    <a:pt x="197" y="27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82" y="28"/>
                    <a:pt x="160" y="20"/>
                    <a:pt x="128" y="0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40" y="21"/>
                    <a:pt x="147" y="33"/>
                    <a:pt x="147" y="40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1" y="72"/>
                    <a:pt x="35" y="86"/>
                    <a:pt x="45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71" y="53"/>
                    <a:pt x="271" y="53"/>
                    <a:pt x="271" y="53"/>
                  </a:cubicBezTo>
                  <a:lnTo>
                    <a:pt x="180" y="5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8" name="Freeform 13"/>
            <p:cNvSpPr/>
            <p:nvPr/>
          </p:nvSpPr>
          <p:spPr>
            <a:xfrm>
              <a:off x="2981714" y="1971600"/>
              <a:ext cx="376733" cy="26631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7" h="104">
                  <a:moveTo>
                    <a:pt x="110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1" y="45"/>
                    <a:pt x="117" y="40"/>
                    <a:pt x="127" y="36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12" y="33"/>
                    <a:pt x="90" y="23"/>
                    <a:pt x="63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71" y="22"/>
                    <a:pt x="78" y="38"/>
                    <a:pt x="80" y="5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110" y="84"/>
                    <a:pt x="110" y="84"/>
                    <a:pt x="110" y="84"/>
                  </a:cubicBezTo>
                  <a:lnTo>
                    <a:pt x="110" y="7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9" name="Freeform 14"/>
            <p:cNvSpPr/>
            <p:nvPr/>
          </p:nvSpPr>
          <p:spPr>
            <a:xfrm>
              <a:off x="3046668" y="2155637"/>
              <a:ext cx="818420" cy="4795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320" h="187">
                  <a:moveTo>
                    <a:pt x="119" y="12"/>
                  </a:moveTo>
                  <a:cubicBezTo>
                    <a:pt x="215" y="12"/>
                    <a:pt x="215" y="12"/>
                    <a:pt x="215" y="12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40" y="173"/>
                    <a:pt x="65" y="166"/>
                    <a:pt x="76" y="16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54" y="166"/>
                    <a:pt x="279" y="173"/>
                    <a:pt x="313" y="187"/>
                  </a:cubicBezTo>
                  <a:cubicBezTo>
                    <a:pt x="316" y="182"/>
                    <a:pt x="316" y="182"/>
                    <a:pt x="316" y="182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246" y="70"/>
                    <a:pt x="246" y="70"/>
                    <a:pt x="246" y="70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138" y="0"/>
                    <a:pt x="138" y="0"/>
                    <a:pt x="138" y="0"/>
                  </a:cubicBezTo>
                  <a:lnTo>
                    <a:pt x="119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2339752" y="1684858"/>
              <a:ext cx="1747132" cy="1176612"/>
            </a:xfrm>
            <a:prstGeom prst="line">
              <a:avLst/>
            </a:prstGeom>
            <a:noFill/>
            <a:ln w="11113" cap="flat">
              <a:gradFill>
                <a:gsLst>
                  <a:gs pos="0">
                    <a:srgbClr val="C00000"/>
                  </a:gs>
                  <a:gs pos="61000">
                    <a:schemeClr val="tx1">
                      <a:lumMod val="95000"/>
                      <a:alpha val="70000"/>
                    </a:schemeClr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790265" y="4653136"/>
            <a:ext cx="2736303" cy="22413"/>
          </a:xfrm>
          <a:prstGeom prst="line">
            <a:avLst/>
          </a:prstGeom>
          <a:noFill/>
          <a:ln w="11113" cap="flat">
            <a:gradFill>
              <a:gsLst>
                <a:gs pos="100000">
                  <a:srgbClr val="C00000"/>
                </a:gs>
                <a:gs pos="33000">
                  <a:schemeClr val="tx1">
                    <a:lumMod val="95000"/>
                    <a:alpha val="70000"/>
                  </a:schemeClr>
                </a:gs>
                <a:gs pos="0">
                  <a:srgbClr val="C00000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 flipH="1" flipV="1">
            <a:off x="0" y="4360863"/>
            <a:ext cx="1763688" cy="0"/>
          </a:xfrm>
          <a:prstGeom prst="line">
            <a:avLst/>
          </a:prstGeom>
          <a:noFill/>
          <a:ln w="11113" cap="flat">
            <a:gradFill flip="none" rotWithShape="1">
              <a:gsLst>
                <a:gs pos="100000">
                  <a:srgbClr val="C00000"/>
                </a:gs>
                <a:gs pos="71000">
                  <a:schemeClr val="tx1">
                    <a:lumMod val="95000"/>
                  </a:schemeClr>
                </a:gs>
                <a:gs pos="0">
                  <a:srgbClr val="C00000">
                    <a:alpha val="1500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 flipH="1" flipV="1">
            <a:off x="251520" y="4208463"/>
            <a:ext cx="864096" cy="0"/>
          </a:xfrm>
          <a:prstGeom prst="line">
            <a:avLst/>
          </a:prstGeom>
          <a:noFill/>
          <a:ln w="11113" cap="flat">
            <a:gradFill>
              <a:gsLst>
                <a:gs pos="100000">
                  <a:srgbClr val="C00000">
                    <a:alpha val="41000"/>
                  </a:srgbClr>
                </a:gs>
                <a:gs pos="53000">
                  <a:schemeClr val="tx1">
                    <a:lumMod val="95000"/>
                    <a:alpha val="70000"/>
                  </a:schemeClr>
                </a:gs>
                <a:gs pos="0">
                  <a:srgbClr val="C00000"/>
                </a:gs>
              </a:gsLst>
              <a:lin ang="5400000" scaled="1"/>
            </a:gra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331640" y="5162315"/>
            <a:ext cx="2736304" cy="22413"/>
          </a:xfrm>
          <a:prstGeom prst="line">
            <a:avLst/>
          </a:prstGeom>
          <a:noFill/>
          <a:ln w="11113" cap="flat">
            <a:gradFill>
              <a:gsLst>
                <a:gs pos="100000">
                  <a:srgbClr val="C00000"/>
                </a:gs>
                <a:gs pos="33000">
                  <a:schemeClr val="tx1">
                    <a:lumMod val="95000"/>
                    <a:alpha val="70000"/>
                  </a:schemeClr>
                </a:gs>
                <a:gs pos="0">
                  <a:srgbClr val="C00000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3"/>
          <p:cNvSpPr/>
          <p:nvPr/>
        </p:nvSpPr>
        <p:spPr>
          <a:xfrm>
            <a:off x="0" y="1484313"/>
            <a:ext cx="9144000" cy="3960812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33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6407150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矩形 1"/>
          <p:cNvSpPr/>
          <p:nvPr/>
        </p:nvSpPr>
        <p:spPr>
          <a:xfrm>
            <a:off x="4500563" y="2924175"/>
            <a:ext cx="4300537" cy="8207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4000">
                <a:latin typeface="方正清刻本悦宋简体" pitchFamily="2" charset="-122"/>
                <a:ea typeface="方正清刻本悦宋简体" pitchFamily="2" charset="-122"/>
              </a:rPr>
              <a:t>什么是安全执行力</a:t>
            </a:r>
            <a:endParaRPr lang="zh-CN" altLang="en-US" sz="4000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矩形 7"/>
          <p:cNvSpPr/>
          <p:nvPr/>
        </p:nvSpPr>
        <p:spPr>
          <a:xfrm>
            <a:off x="1042988" y="3906838"/>
            <a:ext cx="7129462" cy="87312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2" name="矩形 5"/>
          <p:cNvSpPr/>
          <p:nvPr/>
        </p:nvSpPr>
        <p:spPr>
          <a:xfrm>
            <a:off x="1042988" y="908050"/>
            <a:ext cx="7129462" cy="8715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971550" y="4883150"/>
            <a:ext cx="5865813" cy="101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通俗的理解是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执行并完成任务的能力。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企业执行力有三方面因素合成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流程、技能、意愿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矩形 1"/>
          <p:cNvSpPr/>
          <p:nvPr/>
        </p:nvSpPr>
        <p:spPr>
          <a:xfrm>
            <a:off x="2427288" y="1082675"/>
            <a:ext cx="21748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>
                <a:latin typeface="华文中宋" pitchFamily="2" charset="-122"/>
                <a:ea typeface="华文中宋" pitchFamily="2" charset="-122"/>
              </a:rPr>
              <a:t>什么是执行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?</a:t>
            </a:r>
            <a:endParaRPr lang="en-US" altLang="zh-CN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365" name="矩形 2"/>
          <p:cNvSpPr/>
          <p:nvPr/>
        </p:nvSpPr>
        <p:spPr>
          <a:xfrm>
            <a:off x="971550" y="1930400"/>
            <a:ext cx="6913563" cy="1477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执行就是按照简单清晰的目标和正确的要求不折不扣地做。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0.9×0.9×0.9×0.9×0.9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0.59049﹤0.6(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不合格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(5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次较好的传递结果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      (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0.591)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6" name="矩形 3"/>
          <p:cNvSpPr/>
          <p:nvPr/>
        </p:nvSpPr>
        <p:spPr>
          <a:xfrm>
            <a:off x="2427288" y="4081463"/>
            <a:ext cx="23495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>
                <a:latin typeface="华文中宋" pitchFamily="2" charset="-122"/>
                <a:ea typeface="华文中宋" pitchFamily="2" charset="-122"/>
              </a:rPr>
              <a:t>什么是执行力</a:t>
            </a:r>
            <a:endParaRPr lang="zh-CN" altLang="en-US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5367" name="图片 4"/>
          <p:cNvPicPr>
            <a:picLocks noChangeAspect="1"/>
          </p:cNvPicPr>
          <p:nvPr/>
        </p:nvPicPr>
        <p:blipFill>
          <a:blip r:embed="rId1"/>
          <a:srcRect l="5678" t="27495" r="13652" b="7381"/>
          <a:stretch>
            <a:fillRect/>
          </a:stretch>
        </p:blipFill>
        <p:spPr>
          <a:xfrm>
            <a:off x="1042988" y="933450"/>
            <a:ext cx="1527175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8"/>
          <p:cNvPicPr>
            <a:picLocks noChangeAspect="1"/>
          </p:cNvPicPr>
          <p:nvPr/>
        </p:nvPicPr>
        <p:blipFill>
          <a:blip r:embed="rId1"/>
          <a:srcRect l="5678" t="27495" r="13652" b="7381"/>
          <a:stretch>
            <a:fillRect/>
          </a:stretch>
        </p:blipFill>
        <p:spPr>
          <a:xfrm>
            <a:off x="1042988" y="3932238"/>
            <a:ext cx="1527175" cy="822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矩形 3"/>
          <p:cNvSpPr/>
          <p:nvPr/>
        </p:nvSpPr>
        <p:spPr>
          <a:xfrm>
            <a:off x="1042988" y="1628775"/>
            <a:ext cx="7129462" cy="87153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6386" name="图片 4"/>
          <p:cNvPicPr>
            <a:picLocks noChangeAspect="1"/>
          </p:cNvPicPr>
          <p:nvPr/>
        </p:nvPicPr>
        <p:blipFill>
          <a:blip r:embed="rId1"/>
          <a:srcRect l="5678" t="27495" r="13652" b="7381"/>
          <a:stretch>
            <a:fillRect/>
          </a:stretch>
        </p:blipFill>
        <p:spPr>
          <a:xfrm>
            <a:off x="1042988" y="1654175"/>
            <a:ext cx="1527175" cy="82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2" name="Text Box 2"/>
          <p:cNvSpPr txBox="1"/>
          <p:nvPr/>
        </p:nvSpPr>
        <p:spPr>
          <a:xfrm>
            <a:off x="1042988" y="2997200"/>
            <a:ext cx="7129462" cy="234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安全执行力是执行力的分支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所谓安全执行力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是指员工贯彻安全生产意图  完成安全生产既定目标的操作能力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包括对安全工作执著追求的意志 驾驭局势 克难攻坚的工作能力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认真负责的工作态度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求真务实  勇与创新的工作作风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顾全大局以及激励约束机制的建立和完善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  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矩形 1"/>
          <p:cNvSpPr/>
          <p:nvPr/>
        </p:nvSpPr>
        <p:spPr>
          <a:xfrm>
            <a:off x="2268538" y="1754188"/>
            <a:ext cx="2555875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>
                <a:latin typeface="华文中宋" pitchFamily="2" charset="-122"/>
                <a:ea typeface="华文中宋" pitchFamily="2" charset="-122"/>
              </a:rPr>
              <a:t>安全执行力     </a:t>
            </a:r>
            <a:endParaRPr lang="zh-CN" altLang="en-US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矩形 3"/>
          <p:cNvSpPr/>
          <p:nvPr/>
        </p:nvSpPr>
        <p:spPr>
          <a:xfrm>
            <a:off x="0" y="1484313"/>
            <a:ext cx="9144000" cy="3960812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1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6407150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矩形 1"/>
          <p:cNvSpPr/>
          <p:nvPr/>
        </p:nvSpPr>
        <p:spPr>
          <a:xfrm>
            <a:off x="3684588" y="3019425"/>
            <a:ext cx="5459412" cy="819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>
                <a:latin typeface="方正清刻本悦宋简体" pitchFamily="2" charset="-122"/>
                <a:ea typeface="方正清刻本悦宋简体" pitchFamily="2" charset="-122"/>
              </a:rPr>
              <a:t>为什么需要安全执行力 </a:t>
            </a:r>
            <a:endParaRPr lang="zh-CN" altLang="en-US" sz="4000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矩形 1"/>
          <p:cNvSpPr/>
          <p:nvPr/>
        </p:nvSpPr>
        <p:spPr>
          <a:xfrm>
            <a:off x="2146300" y="333375"/>
            <a:ext cx="48514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一、我国企业安全执行力缺失</a:t>
            </a:r>
            <a:endParaRPr lang="zh-CN" altLang="en-US">
              <a:solidFill>
                <a:srgbClr val="C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8434" name="矩形 2"/>
          <p:cNvSpPr/>
          <p:nvPr/>
        </p:nvSpPr>
        <p:spPr>
          <a:xfrm>
            <a:off x="900113" y="1508125"/>
            <a:ext cx="5089525" cy="498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通过大量生产安全事故分析其原因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主要是</a:t>
            </a:r>
            <a:r>
              <a: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五边形 3"/>
          <p:cNvSpPr/>
          <p:nvPr/>
        </p:nvSpPr>
        <p:spPr>
          <a:xfrm>
            <a:off x="1187450" y="2322513"/>
            <a:ext cx="576263" cy="527050"/>
          </a:xfrm>
          <a:prstGeom prst="homePlate">
            <a:avLst>
              <a:gd name="adj" fmla="val 27805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6" name="矩形 4"/>
          <p:cNvSpPr/>
          <p:nvPr/>
        </p:nvSpPr>
        <p:spPr>
          <a:xfrm>
            <a:off x="971550" y="2322513"/>
            <a:ext cx="142875" cy="52705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7" name="矩形 5"/>
          <p:cNvSpPr/>
          <p:nvPr/>
        </p:nvSpPr>
        <p:spPr>
          <a:xfrm>
            <a:off x="2051050" y="2266950"/>
            <a:ext cx="5616575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企业安全生产责任制落实不到位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企业管理滑坡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8" name="五边形 7"/>
          <p:cNvSpPr/>
          <p:nvPr/>
        </p:nvSpPr>
        <p:spPr>
          <a:xfrm>
            <a:off x="1187450" y="2997200"/>
            <a:ext cx="576263" cy="525463"/>
          </a:xfrm>
          <a:prstGeom prst="homePlate">
            <a:avLst>
              <a:gd name="adj" fmla="val 27889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9" name="矩形 8"/>
          <p:cNvSpPr/>
          <p:nvPr/>
        </p:nvSpPr>
        <p:spPr>
          <a:xfrm>
            <a:off x="971550" y="2997200"/>
            <a:ext cx="142875" cy="525463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0" name="矩形 6"/>
          <p:cNvSpPr/>
          <p:nvPr/>
        </p:nvSpPr>
        <p:spPr>
          <a:xfrm>
            <a:off x="2039938" y="2944813"/>
            <a:ext cx="4572000" cy="554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规章制度不健全或形同虚设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执行不严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五边形 10"/>
          <p:cNvSpPr/>
          <p:nvPr/>
        </p:nvSpPr>
        <p:spPr>
          <a:xfrm>
            <a:off x="1187450" y="3670300"/>
            <a:ext cx="576263" cy="527050"/>
          </a:xfrm>
          <a:prstGeom prst="homePlate">
            <a:avLst>
              <a:gd name="adj" fmla="val 27805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2" name="矩形 11"/>
          <p:cNvSpPr/>
          <p:nvPr/>
        </p:nvSpPr>
        <p:spPr>
          <a:xfrm>
            <a:off x="971550" y="3670300"/>
            <a:ext cx="142875" cy="52705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3" name="矩形 9"/>
          <p:cNvSpPr/>
          <p:nvPr/>
        </p:nvSpPr>
        <p:spPr>
          <a:xfrm>
            <a:off x="2036763" y="3632200"/>
            <a:ext cx="6496050" cy="960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安全规程  标准不完善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要求不严格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管理和作业非标准化非正规化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五边形 13"/>
          <p:cNvSpPr/>
          <p:nvPr/>
        </p:nvSpPr>
        <p:spPr>
          <a:xfrm>
            <a:off x="1179513" y="4616450"/>
            <a:ext cx="576262" cy="527050"/>
          </a:xfrm>
          <a:prstGeom prst="homePlate">
            <a:avLst>
              <a:gd name="adj" fmla="val 27805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5" name="矩形 14"/>
          <p:cNvSpPr/>
          <p:nvPr/>
        </p:nvSpPr>
        <p:spPr>
          <a:xfrm>
            <a:off x="963613" y="4616450"/>
            <a:ext cx="142875" cy="52705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6" name="矩形 12"/>
          <p:cNvSpPr/>
          <p:nvPr/>
        </p:nvSpPr>
        <p:spPr>
          <a:xfrm>
            <a:off x="2039938" y="4603750"/>
            <a:ext cx="3324225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现场管理混乱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事故隐患众多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7" name="五边形 16"/>
          <p:cNvSpPr/>
          <p:nvPr/>
        </p:nvSpPr>
        <p:spPr>
          <a:xfrm>
            <a:off x="1179513" y="5284788"/>
            <a:ext cx="576262" cy="527050"/>
          </a:xfrm>
          <a:prstGeom prst="homePlate">
            <a:avLst>
              <a:gd name="adj" fmla="val 27805"/>
            </a:avLst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8" name="矩形 17"/>
          <p:cNvSpPr/>
          <p:nvPr/>
        </p:nvSpPr>
        <p:spPr>
          <a:xfrm>
            <a:off x="963613" y="5284788"/>
            <a:ext cx="142875" cy="52705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/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9" name="矩形 15"/>
          <p:cNvSpPr/>
          <p:nvPr/>
        </p:nvSpPr>
        <p:spPr>
          <a:xfrm>
            <a:off x="2036763" y="5229225"/>
            <a:ext cx="5630862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企业仅满足于发文件  开会议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抓落实力度不够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0" name="文本框 18"/>
          <p:cNvSpPr txBox="1"/>
          <p:nvPr/>
        </p:nvSpPr>
        <p:spPr>
          <a:xfrm>
            <a:off x="1187450" y="2355850"/>
            <a:ext cx="5048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1" name="文本框 20"/>
          <p:cNvSpPr txBox="1"/>
          <p:nvPr/>
        </p:nvSpPr>
        <p:spPr>
          <a:xfrm>
            <a:off x="1187450" y="3036888"/>
            <a:ext cx="50482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2" name="文本框 21"/>
          <p:cNvSpPr txBox="1"/>
          <p:nvPr/>
        </p:nvSpPr>
        <p:spPr>
          <a:xfrm>
            <a:off x="1187450" y="3687763"/>
            <a:ext cx="50482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3" name="文本框 22"/>
          <p:cNvSpPr txBox="1"/>
          <p:nvPr/>
        </p:nvSpPr>
        <p:spPr>
          <a:xfrm>
            <a:off x="1179513" y="4664075"/>
            <a:ext cx="50482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4" name="文本框 23"/>
          <p:cNvSpPr txBox="1"/>
          <p:nvPr/>
        </p:nvSpPr>
        <p:spPr>
          <a:xfrm>
            <a:off x="1179513" y="5310188"/>
            <a:ext cx="50482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1646238" y="4768850"/>
            <a:ext cx="6462712" cy="1477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常见的如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小心点   注意安全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领导没有清晰地将目标传递给中下层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导致执行层不了解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所要执行的命令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执行必然打了折扣。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8" name="矩形 1"/>
          <p:cNvSpPr/>
          <p:nvPr/>
        </p:nvSpPr>
        <p:spPr>
          <a:xfrm>
            <a:off x="827088" y="841375"/>
            <a:ext cx="45720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企业安全执行力缺失十大表现</a:t>
            </a:r>
            <a:endParaRPr lang="zh-CN" altLang="en-US" sz="2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9" name="矩形 2"/>
          <p:cNvSpPr/>
          <p:nvPr/>
        </p:nvSpPr>
        <p:spPr>
          <a:xfrm>
            <a:off x="971550" y="1700213"/>
            <a:ext cx="7272338" cy="216058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矩形 3"/>
          <p:cNvSpPr/>
          <p:nvPr/>
        </p:nvSpPr>
        <p:spPr>
          <a:xfrm>
            <a:off x="1057275" y="1773238"/>
            <a:ext cx="503238" cy="503237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1" name="矩形 4"/>
          <p:cNvSpPr/>
          <p:nvPr/>
        </p:nvSpPr>
        <p:spPr>
          <a:xfrm>
            <a:off x="1673225" y="1824038"/>
            <a:ext cx="2339975" cy="4016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安全目标不明确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2" name="矩形 5"/>
          <p:cNvSpPr/>
          <p:nvPr/>
        </p:nvSpPr>
        <p:spPr>
          <a:xfrm>
            <a:off x="1646238" y="2274888"/>
            <a:ext cx="6462712" cy="1476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有了明确的目标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做事情才会有方向。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目标分为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基本目标、挑战目标、极限目标</a:t>
            </a:r>
            <a:endParaRPr lang="zh-CN" altLang="en-US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对于安全执行来讲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目标既是牵引力</a:t>
            </a:r>
            <a:r>
              <a:rPr lang="en-US" altLang="zh-CN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也是驱动力。</a:t>
            </a:r>
            <a:endParaRPr lang="en-US" altLang="zh-CN" sz="2000" b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矩形 7"/>
          <p:cNvSpPr/>
          <p:nvPr/>
        </p:nvSpPr>
        <p:spPr>
          <a:xfrm>
            <a:off x="971550" y="4186238"/>
            <a:ext cx="7272338" cy="216058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4" name="矩形 8"/>
          <p:cNvSpPr/>
          <p:nvPr/>
        </p:nvSpPr>
        <p:spPr>
          <a:xfrm>
            <a:off x="1057275" y="4257675"/>
            <a:ext cx="503238" cy="50482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>
              <a:lnSpc>
                <a:spcPct val="130000"/>
              </a:lnSpc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5" name="矩形 6"/>
          <p:cNvSpPr/>
          <p:nvPr/>
        </p:nvSpPr>
        <p:spPr>
          <a:xfrm>
            <a:off x="1673225" y="4298950"/>
            <a:ext cx="1979613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安全指令不明确</a:t>
            </a:r>
            <a:endParaRPr lang="zh-CN" altLang="en-US" sz="20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6" name="文本框 10"/>
          <p:cNvSpPr txBox="1"/>
          <p:nvPr/>
        </p:nvSpPr>
        <p:spPr>
          <a:xfrm>
            <a:off x="1042988" y="1793875"/>
            <a:ext cx="504825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7" name="文本框 11"/>
          <p:cNvSpPr txBox="1"/>
          <p:nvPr/>
        </p:nvSpPr>
        <p:spPr>
          <a:xfrm>
            <a:off x="1055688" y="4279900"/>
            <a:ext cx="503237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博富特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0000" tIns="46800" rIns="90000" bIns="4680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0000" tIns="46800" rIns="90000" bIns="4680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0</TotalTime>
  <Words>2015</Words>
  <Application>WPS 演示</Application>
  <PresentationFormat>全屏显示(4:3)</PresentationFormat>
  <Paragraphs>323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汉仪旗黑-85S</vt:lpstr>
      <vt:lpstr>黑体</vt:lpstr>
      <vt:lpstr>微软雅黑</vt:lpstr>
      <vt:lpstr>楷体</vt:lpstr>
      <vt:lpstr>方正清刻本悦宋简体</vt:lpstr>
      <vt:lpstr>华文中宋</vt:lpstr>
      <vt:lpstr>Arial Unicode MS</vt:lpstr>
      <vt:lpstr>Calibri</vt:lpstr>
      <vt:lpstr>博富特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玲俐</cp:lastModifiedBy>
  <cp:revision>66</cp:revision>
  <dcterms:created xsi:type="dcterms:W3CDTF">2004-04-07T15:31:00Z</dcterms:created>
  <dcterms:modified xsi:type="dcterms:W3CDTF">2024-06-28T05:51:57Z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03523B7A9FCA472E818117951635C424_13</vt:lpwstr>
  </property>
</Properties>
</file>