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419" r:id="rId3"/>
    <p:sldId id="420" r:id="rId4"/>
    <p:sldId id="256" r:id="rId5"/>
    <p:sldId id="257" r:id="rId6"/>
    <p:sldId id="259" r:id="rId7"/>
    <p:sldId id="305" r:id="rId8"/>
    <p:sldId id="306" r:id="rId9"/>
    <p:sldId id="309" r:id="rId10"/>
    <p:sldId id="334" r:id="rId11"/>
    <p:sldId id="310" r:id="rId12"/>
    <p:sldId id="324" r:id="rId13"/>
    <p:sldId id="325" r:id="rId14"/>
    <p:sldId id="326" r:id="rId15"/>
    <p:sldId id="327" r:id="rId16"/>
    <p:sldId id="311" r:id="rId17"/>
    <p:sldId id="329" r:id="rId18"/>
    <p:sldId id="313" r:id="rId19"/>
    <p:sldId id="314" r:id="rId20"/>
    <p:sldId id="312" r:id="rId21"/>
    <p:sldId id="330" r:id="rId22"/>
    <p:sldId id="333" r:id="rId23"/>
    <p:sldId id="331" r:id="rId24"/>
    <p:sldId id="332" r:id="rId25"/>
    <p:sldId id="315" r:id="rId26"/>
    <p:sldId id="320" r:id="rId27"/>
    <p:sldId id="281" r:id="rId28"/>
    <p:sldId id="282" r:id="rId29"/>
    <p:sldId id="280" r:id="rId30"/>
    <p:sldId id="323" r:id="rId31"/>
    <p:sldId id="322" r:id="rId32"/>
    <p:sldId id="283" r:id="rId33"/>
    <p:sldId id="289" r:id="rId34"/>
    <p:sldId id="335" r:id="rId35"/>
    <p:sldId id="265" r:id="rId36"/>
    <p:sldId id="266" r:id="rId37"/>
    <p:sldId id="267" r:id="rId38"/>
    <p:sldId id="270" r:id="rId39"/>
    <p:sldId id="271" r:id="rId40"/>
    <p:sldId id="272" r:id="rId42"/>
    <p:sldId id="273" r:id="rId43"/>
    <p:sldId id="328" r:id="rId44"/>
    <p:sldId id="304" r:id="rId45"/>
    <p:sldId id="336" r:id="rId46"/>
    <p:sldId id="421" r:id="rId47"/>
  </p:sldIdLst>
  <p:sldSz cx="9144000" cy="6858000" type="screen4x3"/>
  <p:notesSz cx="6858000" cy="9144000"/>
  <p:custDataLst>
    <p:tags r:id="rId5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3600" b="1" i="0" u="none" kern="1200" baseline="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8455"/>
    <p:restoredTop sz="94660"/>
  </p:normalViewPr>
  <p:slideViewPr>
    <p:cSldViewPr showGuides="1">
      <p:cViewPr varScale="1">
        <p:scale>
          <a:sx n="84" d="100"/>
          <a:sy n="84" d="100"/>
        </p:scale>
        <p:origin x="840" y="58"/>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gs" Target="tags/tag21.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notesMaster" Target="notesMasters/notesMaster1.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b="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b="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b="0" noProof="1" dirty="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5A292CB-13B0-45BC-AB68-A361E264E33C}" type="slidenum">
              <a:rPr kumimoji="0" lang="en-US" altLang="zh-CN"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indent="0" algn="r"/>
            <a:fld id="{9A0DB2DC-4C9A-4742-B13C-FB6460FD3503}" type="slidenum">
              <a:rPr lang="en-US" altLang="zh-CN" sz="1200" b="0" dirty="0">
                <a:solidFill>
                  <a:schemeClr val="tx1"/>
                </a:solidFill>
              </a:rPr>
            </a:fld>
            <a:endParaRPr lang="en-US" altLang="zh-CN" sz="1200" b="0" dirty="0">
              <a:solidFill>
                <a:schemeClr val="tx1"/>
              </a:solidFill>
            </a:endParaRPr>
          </a:p>
        </p:txBody>
      </p:sp>
      <p:sp>
        <p:nvSpPr>
          <p:cNvPr id="47106" name="Rectangle 2"/>
          <p:cNvSpPr>
            <a:spLocks noRot="1" noTextEdit="1"/>
          </p:cNvSpPr>
          <p:nvPr>
            <p:ph type="sldImg"/>
          </p:nvPr>
        </p:nvSpPr>
        <p:spPr/>
      </p:sp>
      <p:sp>
        <p:nvSpPr>
          <p:cNvPr id="47107"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p:sp>
      <p:sp>
        <p:nvSpPr>
          <p:cNvPr id="54274" name="备注占位符 2"/>
          <p:cNvSpPr>
            <a:spLocks noGrp="1"/>
          </p:cNvSpPr>
          <p:nvPr>
            <p:ph type="body"/>
          </p:nvPr>
        </p:nvSpPr>
        <p:spPr/>
        <p:txBody>
          <a:bodyPr wrap="square" lIns="91440" tIns="45720" rIns="91440" bIns="45720" anchor="t" anchorCtr="0"/>
          <a:p>
            <a:pPr lvl="0"/>
            <a:endParaRPr lang="zh-CN" altLang="en-US" dirty="0"/>
          </a:p>
        </p:txBody>
      </p:sp>
      <p:sp>
        <p:nvSpPr>
          <p:cNvPr id="54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indent="0" algn="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 descr="IMG_2234"/>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10" name="Cadre 12"/>
          <p:cNvSpPr/>
          <p:nvPr userDrawn="1"/>
        </p:nvSpPr>
        <p:spPr>
          <a:xfrm>
            <a:off x="0" y="0"/>
            <a:ext cx="9144000" cy="6858000"/>
          </a:xfrm>
          <a:prstGeom prst="frame">
            <a:avLst>
              <a:gd name="adj1" fmla="val 2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172" name="Rectangle 4"/>
          <p:cNvSpPr>
            <a:spLocks noGrp="1" noChangeArrowheads="1"/>
          </p:cNvSpPr>
          <p:nvPr>
            <p:ph type="ctrTitle" sz="quarter"/>
          </p:nvPr>
        </p:nvSpPr>
        <p:spPr>
          <a:xfrm>
            <a:off x="3886200" y="3810000"/>
            <a:ext cx="5029200" cy="1470025"/>
          </a:xfrm>
          <a:gradFill rotWithShape="1">
            <a:gsLst>
              <a:gs pos="0">
                <a:srgbClr val="6699FF">
                  <a:alpha val="49001"/>
                </a:srgbClr>
              </a:gs>
              <a:gs pos="100000">
                <a:srgbClr val="6699FF">
                  <a:gamma/>
                  <a:shade val="46275"/>
                  <a:invGamma/>
                  <a:alpha val="49001"/>
                </a:srgbClr>
              </a:gs>
            </a:gsLst>
            <a:lin ang="5400000" scaled="1"/>
          </a:gradFill>
        </p:spPr>
        <p:txBody>
          <a:bodyPr/>
          <a:lstStyle>
            <a:lvl1pPr>
              <a:defRPr sz="3600">
                <a:solidFill>
                  <a:schemeClr val="bg1"/>
                </a:solidFill>
              </a:defRPr>
            </a:lvl1pPr>
          </a:lstStyle>
          <a:p>
            <a:pPr fontAlgn="base"/>
            <a:r>
              <a:rPr lang="zh-CN" altLang="en-US" strike="noStrike" noProof="1"/>
              <a:t>单击此处编辑母版标题样式</a:t>
            </a:r>
            <a:endParaRPr lang="zh-CN" altLang="en-US" strike="noStrike" noProof="1"/>
          </a:p>
        </p:txBody>
      </p:sp>
      <p:sp>
        <p:nvSpPr>
          <p:cNvPr id="7173" name="Rectangle 5"/>
          <p:cNvSpPr>
            <a:spLocks noGrp="1" noChangeArrowheads="1"/>
          </p:cNvSpPr>
          <p:nvPr>
            <p:ph type="subTitle" sz="quarter" idx="1"/>
          </p:nvPr>
        </p:nvSpPr>
        <p:spPr>
          <a:xfrm>
            <a:off x="4038600" y="6019800"/>
            <a:ext cx="2514600" cy="609600"/>
          </a:xfrm>
          <a:gradFill rotWithShape="1">
            <a:gsLst>
              <a:gs pos="0">
                <a:srgbClr val="5D8ED5">
                  <a:alpha val="49001"/>
                </a:srgbClr>
              </a:gs>
              <a:gs pos="100000">
                <a:srgbClr val="5D8ED5">
                  <a:gamma/>
                  <a:shade val="46275"/>
                  <a:invGamma/>
                  <a:alpha val="49001"/>
                </a:srgbClr>
              </a:gs>
            </a:gsLst>
            <a:lin ang="5400000" scaled="1"/>
          </a:gradFill>
        </p:spPr>
        <p:txBody>
          <a:bodyPr/>
          <a:lstStyle>
            <a:lvl1pPr marL="0" indent="0" algn="ctr">
              <a:buFontTx/>
              <a:buNone/>
              <a:defRPr sz="2400" b="1">
                <a:solidFill>
                  <a:schemeClr val="bg1"/>
                </a:solidFill>
              </a:defRPr>
            </a:lvl1pPr>
          </a:lstStyle>
          <a:p>
            <a:pPr fontAlgn="base"/>
            <a:endParaRPr lang="zh-CN" altLang="zh-CN" strike="noStrike" noProof="1"/>
          </a:p>
        </p:txBody>
      </p:sp>
      <p:pic>
        <p:nvPicPr>
          <p:cNvPr id="8" name="图片 7" descr="09.02.1(1)"/>
          <p:cNvPicPr>
            <a:picLocks noChangeAspect="1"/>
          </p:cNvPicPr>
          <p:nvPr userDrawn="1"/>
        </p:nvPicPr>
        <p:blipFill>
          <a:blip r:embed="rId3"/>
          <a:stretch>
            <a:fillRect/>
          </a:stretch>
        </p:blipFill>
        <p:spPr>
          <a:xfrm>
            <a:off x="8082439" y="190500"/>
            <a:ext cx="928211" cy="625475"/>
          </a:xfrm>
          <a:prstGeom prst="rect">
            <a:avLst/>
          </a:prstGeom>
        </p:spPr>
      </p:pic>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33400" y="228600"/>
            <a:ext cx="6019800" cy="56689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1600200" y="228600"/>
            <a:ext cx="6477000" cy="7159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533400" y="13716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剪贴画占位符 3"/>
          <p:cNvSpPr>
            <a:spLocks noGrp="1"/>
          </p:cNvSpPr>
          <p:nvPr>
            <p:ph type="clipArt" sz="half" idx="2"/>
          </p:nvPr>
        </p:nvSpPr>
        <p:spPr>
          <a:xfrm>
            <a:off x="4724400" y="1371600"/>
            <a:ext cx="4038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7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3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24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1600200" y="228600"/>
            <a:ext cx="6477000" cy="7159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533400" y="1371600"/>
            <a:ext cx="8229600" cy="4525963"/>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6148" name="Rectangle 4"/>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lstStyle>
            <a:lvl1pPr algn="r">
              <a:defRPr sz="1400" noProof="1" dirty="0">
                <a:solidFill>
                  <a:schemeClr val="tx1"/>
                </a:solidFill>
                <a:latin typeface="Arial Narrow"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FB64BEA-0B23-4E9B-91A4-167466CE040E}" type="slidenum">
              <a:rPr kumimoji="0" lang="en-US" altLang="zh-CN" sz="1400" b="1" i="0" u="none" strike="noStrike" kern="1200" cap="none" spc="0" normalizeH="0" baseline="0" noProof="1" dirty="0">
                <a:ln>
                  <a:noFill/>
                </a:ln>
                <a:solidFill>
                  <a:schemeClr val="tx1"/>
                </a:solidFill>
                <a:effectLst/>
                <a:uLnTx/>
                <a:uFillTx/>
                <a:latin typeface="Arial Narrow" pitchFamily="34" charset="0"/>
                <a:ea typeface="宋体" panose="02010600030101010101" pitchFamily="2" charset="-122"/>
                <a:cs typeface="+mn-cs"/>
              </a:rPr>
            </a:fld>
            <a:endParaRPr kumimoji="0" lang="en-US" altLang="zh-CN" sz="1400" b="1" i="0" u="none" strike="noStrike" kern="1200" cap="none" spc="0" normalizeH="0" baseline="0" noProof="1">
              <a:ln>
                <a:noFill/>
              </a:ln>
              <a:solidFill>
                <a:schemeClr val="tx1"/>
              </a:solidFill>
              <a:effectLst/>
              <a:uLnTx/>
              <a:uFillTx/>
              <a:latin typeface="Arial Narrow" pitchFamily="34" charset="0"/>
              <a:ea typeface="宋体" panose="02010600030101010101" pitchFamily="2" charset="-122"/>
              <a:cs typeface="+mn-cs"/>
            </a:endParaRPr>
          </a:p>
        </p:txBody>
      </p:sp>
      <p:cxnSp>
        <p:nvCxnSpPr>
          <p:cNvPr id="1029" name="Connecteur droit 6"/>
          <p:cNvCxnSpPr/>
          <p:nvPr userDrawn="1"/>
        </p:nvCxnSpPr>
        <p:spPr>
          <a:xfrm>
            <a:off x="304800" y="990600"/>
            <a:ext cx="8443913" cy="0"/>
          </a:xfrm>
          <a:prstGeom prst="line">
            <a:avLst/>
          </a:prstGeom>
          <a:ln w="19050" cap="flat" cmpd="sng">
            <a:solidFill>
              <a:srgbClr val="339933"/>
            </a:solidFill>
            <a:prstDash val="solid"/>
            <a:round/>
            <a:headEnd type="none" w="med" len="med"/>
            <a:tailEnd type="none" w="med" len="med"/>
          </a:ln>
        </p:spPr>
      </p:cxnSp>
      <p:pic>
        <p:nvPicPr>
          <p:cNvPr id="8" name="图片 7" descr="09.02.1(1)"/>
          <p:cNvPicPr>
            <a:picLocks noChangeAspect="1"/>
          </p:cNvPicPr>
          <p:nvPr userDrawn="1"/>
        </p:nvPicPr>
        <p:blipFill>
          <a:blip r:embed="rId14"/>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push dir="u"/>
  </p:transition>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stg-china.com/pro/aqd109.htm" TargetMode="Externa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1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jpeg"/><Relationship Id="rId1" Type="http://schemas.openxmlformats.org/officeDocument/2006/relationships/image" Target="../media/image43.wmf"/></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jpeg"/><Relationship Id="rId1"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jpeg"/><Relationship Id="rId1" Type="http://schemas.openxmlformats.org/officeDocument/2006/relationships/image" Target="../media/image4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jpeg"/></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54.jpeg"/><Relationship Id="rId4" Type="http://schemas.openxmlformats.org/officeDocument/2006/relationships/tags" Target="../tags/tag18.xml"/><Relationship Id="rId3" Type="http://schemas.openxmlformats.org/officeDocument/2006/relationships/image" Target="../media/image53.jpeg"/><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5.wmf"/><Relationship Id="rId1" Type="http://schemas.openxmlformats.org/officeDocument/2006/relationships/oleObject" Target="file:///D:\H&amp;S MS\PROCEDURE &amp; RULE\Lafarge Standards\WAH\WAH_2012 version.pdf" TargetMode="Externa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image" Target="../media/image14.jpe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oleObject" Target="../embeddings/oleObject3.bin"/><Relationship Id="rId4" Type="http://schemas.openxmlformats.org/officeDocument/2006/relationships/image" Target="../media/image11.png"/><Relationship Id="rId3" Type="http://schemas.openxmlformats.org/officeDocument/2006/relationships/oleObject" Target="../embeddings/oleObject2.bin"/><Relationship Id="rId2" Type="http://schemas.openxmlformats.org/officeDocument/2006/relationships/image" Target="../media/image10.png"/><Relationship Id="rId11" Type="http://schemas.openxmlformats.org/officeDocument/2006/relationships/vmlDrawing" Target="../drawings/vmlDrawing2.vml"/><Relationship Id="rId10" Type="http://schemas.openxmlformats.org/officeDocument/2006/relationships/slideLayout" Target="../slideLayouts/slideLayout2.xml"/><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838359"/>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高空作业</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828959" y="2438141"/>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445739" y="311310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accent2">
                    <a:lumMod val="20000"/>
                    <a:lumOff val="80000"/>
                  </a:schemeClr>
                </a:solidFill>
              </a:rPr>
              <a:t>全面</a:t>
            </a:r>
            <a:endParaRPr lang="zh-CN" altLang="en-US" sz="2700" b="1">
              <a:solidFill>
                <a:schemeClr val="accent2">
                  <a:lumMod val="20000"/>
                  <a:lumOff val="80000"/>
                </a:schemeClr>
              </a:solidFill>
            </a:endParaRPr>
          </a:p>
        </p:txBody>
      </p:sp>
      <p:sp>
        <p:nvSpPr>
          <p:cNvPr id="9" name="椭圆 8"/>
          <p:cNvSpPr/>
          <p:nvPr>
            <p:custDataLst>
              <p:tags r:id="rId4"/>
            </p:custDataLst>
          </p:nvPr>
        </p:nvSpPr>
        <p:spPr>
          <a:xfrm>
            <a:off x="2378075" y="311356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rgbClr val="0000FF"/>
                </a:solidFill>
              </a:rPr>
              <a:t>专业</a:t>
            </a:r>
            <a:endParaRPr lang="zh-CN" altLang="en-US" sz="2700" b="1">
              <a:solidFill>
                <a:srgbClr val="0000FF"/>
              </a:solidFill>
            </a:endParaRPr>
          </a:p>
        </p:txBody>
      </p:sp>
      <p:sp>
        <p:nvSpPr>
          <p:cNvPr id="10" name="椭圆 9"/>
          <p:cNvSpPr/>
          <p:nvPr>
            <p:custDataLst>
              <p:tags r:id="rId5"/>
            </p:custDataLst>
          </p:nvPr>
        </p:nvSpPr>
        <p:spPr>
          <a:xfrm>
            <a:off x="3310411" y="311310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accent2">
                    <a:lumMod val="20000"/>
                    <a:lumOff val="80000"/>
                  </a:schemeClr>
                </a:solidFill>
              </a:rPr>
              <a:t>实用</a:t>
            </a:r>
            <a:endParaRPr lang="zh-CN" altLang="en-US" sz="2700" b="1">
              <a:solidFill>
                <a:schemeClr val="accent2">
                  <a:lumMod val="20000"/>
                  <a:lumOff val="80000"/>
                </a:schemeClr>
              </a:solidFill>
            </a:endParaRPr>
          </a:p>
        </p:txBody>
      </p:sp>
    </p:spTree>
    <p:custDataLst>
      <p:tags r:id="rId6"/>
    </p:custData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a:xfrm>
            <a:off x="-1447800" y="914400"/>
            <a:ext cx="6477000" cy="715963"/>
          </a:xfrm>
        </p:spPr>
        <p:txBody>
          <a:bodyPr vert="horz" wrap="square" lIns="91440" tIns="45720" rIns="91440" bIns="45720" anchor="ctr" anchorCtr="0"/>
          <a:p>
            <a:pPr eaLnBrk="1" hangingPunct="1"/>
            <a:r>
              <a:rPr lang="zh-CN" altLang="en-US" sz="2400" u="sng" dirty="0">
                <a:solidFill>
                  <a:srgbClr val="0000FF"/>
                </a:solidFill>
              </a:rPr>
              <a:t>如何坠落安全距离</a:t>
            </a:r>
            <a:r>
              <a:rPr lang="zh-CN" altLang="en-US" sz="2400" dirty="0">
                <a:solidFill>
                  <a:srgbClr val="0000FF"/>
                </a:solidFill>
              </a:rPr>
              <a:t>？</a:t>
            </a:r>
            <a:endParaRPr lang="zh-CN" altLang="en-US" sz="2400" dirty="0">
              <a:solidFill>
                <a:srgbClr val="0000FF"/>
              </a:solidFill>
            </a:endParaRPr>
          </a:p>
        </p:txBody>
      </p:sp>
      <p:sp>
        <p:nvSpPr>
          <p:cNvPr id="13314" name="Rectangle 2"/>
          <p:cNvSpPr txBox="1"/>
          <p:nvPr/>
        </p:nvSpPr>
        <p:spPr>
          <a:xfrm>
            <a:off x="1600200" y="228600"/>
            <a:ext cx="6477000" cy="715963"/>
          </a:xfrm>
          <a:prstGeom prst="rect">
            <a:avLst/>
          </a:prstGeom>
          <a:noFill/>
          <a:ln w="9525">
            <a:noFill/>
          </a:ln>
        </p:spPr>
        <p:txBody>
          <a:bodyPr anchor="ctr" anchorCtr="0"/>
          <a:p>
            <a:pPr algn="ctr"/>
            <a:r>
              <a:rPr lang="zh-CN" altLang="en-US" dirty="0">
                <a:solidFill>
                  <a:schemeClr val="tx2"/>
                </a:solidFill>
                <a:latin typeface="Arial" panose="020B0604020202020204" pitchFamily="34" charset="0"/>
                <a:ea typeface="宋体" panose="02010600030101010101" pitchFamily="2" charset="-122"/>
              </a:rPr>
              <a:t>坠落保护系统</a:t>
            </a:r>
            <a:endParaRPr lang="zh-CN" altLang="en-US" dirty="0">
              <a:solidFill>
                <a:schemeClr val="tx2"/>
              </a:solidFill>
              <a:latin typeface="Arial" panose="020B0604020202020204" pitchFamily="34" charset="0"/>
              <a:ea typeface="宋体" panose="02010600030101010101" pitchFamily="2" charset="-122"/>
            </a:endParaRPr>
          </a:p>
        </p:txBody>
      </p:sp>
      <p:pic>
        <p:nvPicPr>
          <p:cNvPr id="13315" name="Picture 4" descr="Fall Clearance"/>
          <p:cNvPicPr>
            <a:picLocks noChangeAspect="1"/>
          </p:cNvPicPr>
          <p:nvPr/>
        </p:nvPicPr>
        <p:blipFill>
          <a:blip r:embed="rId1"/>
          <a:stretch>
            <a:fillRect/>
          </a:stretch>
        </p:blipFill>
        <p:spPr>
          <a:xfrm>
            <a:off x="304800" y="2286000"/>
            <a:ext cx="5486400" cy="4267200"/>
          </a:xfrm>
          <a:prstGeom prst="rect">
            <a:avLst/>
          </a:prstGeom>
          <a:noFill/>
          <a:ln w="9525">
            <a:noFill/>
          </a:ln>
        </p:spPr>
      </p:pic>
      <p:sp>
        <p:nvSpPr>
          <p:cNvPr id="13316" name="Rectangle 2"/>
          <p:cNvSpPr txBox="1"/>
          <p:nvPr/>
        </p:nvSpPr>
        <p:spPr>
          <a:xfrm>
            <a:off x="3581400" y="5715000"/>
            <a:ext cx="5562600" cy="582613"/>
          </a:xfrm>
          <a:prstGeom prst="rect">
            <a:avLst/>
          </a:prstGeom>
          <a:solidFill>
            <a:schemeClr val="accent1"/>
          </a:solidFill>
          <a:ln w="9525">
            <a:noFill/>
          </a:ln>
        </p:spPr>
        <p:txBody>
          <a:bodyPr anchor="ctr" anchorCtr="0"/>
          <a:p>
            <a:pPr eaLnBrk="0" hangingPunct="0"/>
            <a:r>
              <a:rPr lang="zh-CN" altLang="en-US" sz="2400" dirty="0">
                <a:solidFill>
                  <a:schemeClr val="tx2"/>
                </a:solidFill>
                <a:latin typeface="Arial" panose="020B0604020202020204" pitchFamily="34" charset="0"/>
                <a:ea typeface="宋体" panose="02010600030101010101" pitchFamily="2" charset="-122"/>
              </a:rPr>
              <a:t>使用带减震包安全带的离地最少距离！</a:t>
            </a:r>
            <a:endParaRPr lang="zh-CN" altLang="en-US" sz="2400" dirty="0">
              <a:solidFill>
                <a:schemeClr val="tx2"/>
              </a:solidFill>
              <a:latin typeface="Arial" panose="020B0604020202020204" pitchFamily="34" charset="0"/>
              <a:ea typeface="宋体" panose="02010600030101010101" pitchFamily="2" charset="-122"/>
            </a:endParaRPr>
          </a:p>
        </p:txBody>
      </p:sp>
      <p:sp>
        <p:nvSpPr>
          <p:cNvPr id="13317" name="Text Box 6"/>
          <p:cNvSpPr txBox="1"/>
          <p:nvPr/>
        </p:nvSpPr>
        <p:spPr>
          <a:xfrm>
            <a:off x="3200400" y="2819400"/>
            <a:ext cx="4114800" cy="2362200"/>
          </a:xfrm>
          <a:prstGeom prst="rect">
            <a:avLst/>
          </a:prstGeom>
          <a:solidFill>
            <a:schemeClr val="accent2"/>
          </a:solidFill>
          <a:ln w="9525">
            <a:noFill/>
          </a:ln>
        </p:spPr>
        <p:txBody>
          <a:bodyPr anchor="t" anchorCtr="0"/>
          <a:p>
            <a:r>
              <a:rPr lang="en-US" altLang="zh-TW" sz="1400" dirty="0">
                <a:latin typeface="Arial" panose="020B0604020202020204" pitchFamily="34" charset="0"/>
                <a:ea typeface="宋体" panose="02010600030101010101" pitchFamily="2" charset="-122"/>
              </a:rPr>
              <a:t>LL = </a:t>
            </a:r>
            <a:r>
              <a:rPr lang="zh-TW" altLang="en-US" sz="1400" dirty="0">
                <a:latin typeface="Arial" panose="020B0604020202020204" pitchFamily="34" charset="0"/>
                <a:ea typeface="宋体" panose="02010600030101010101" pitchFamily="2" charset="-122"/>
              </a:rPr>
              <a:t>连接绳长度		    </a:t>
            </a:r>
            <a:r>
              <a:rPr lang="en-US" altLang="zh-TW" sz="1400" dirty="0">
                <a:latin typeface="Arial" panose="020B0604020202020204" pitchFamily="34" charset="0"/>
                <a:ea typeface="宋体" panose="02010600030101010101" pitchFamily="2" charset="-122"/>
              </a:rPr>
              <a:t>1.8</a:t>
            </a:r>
            <a:r>
              <a:rPr lang="zh-TW" altLang="en-US" sz="1400" dirty="0">
                <a:latin typeface="Arial" panose="020B0604020202020204" pitchFamily="34" charset="0"/>
                <a:ea typeface="宋体" panose="02010600030101010101" pitchFamily="2" charset="-122"/>
              </a:rPr>
              <a:t>米</a:t>
            </a:r>
            <a:endParaRPr lang="zh-TW" altLang="en-US" sz="1400" dirty="0">
              <a:latin typeface="Arial" panose="020B0604020202020204" pitchFamily="34" charset="0"/>
              <a:ea typeface="宋体" panose="02010600030101010101" pitchFamily="2" charset="-122"/>
            </a:endParaRPr>
          </a:p>
          <a:p>
            <a:r>
              <a:rPr lang="en-US" altLang="zh-TW" sz="1400" dirty="0">
                <a:latin typeface="Arial" panose="020B0604020202020204" pitchFamily="34" charset="0"/>
                <a:ea typeface="宋体" panose="02010600030101010101" pitchFamily="2" charset="-122"/>
              </a:rPr>
              <a:t>DD =</a:t>
            </a:r>
            <a:r>
              <a:rPr lang="zh-TW" altLang="en-US" sz="1400" dirty="0">
                <a:latin typeface="Arial" panose="020B0604020202020204" pitchFamily="34" charset="0"/>
                <a:ea typeface="宋体" panose="02010600030101010101" pitchFamily="2" charset="-122"/>
              </a:rPr>
              <a:t>减震包被下坠力撕开后的长度	    </a:t>
            </a:r>
            <a:r>
              <a:rPr lang="en-US" altLang="zh-TW" sz="1400" dirty="0">
                <a:latin typeface="Arial" panose="020B0604020202020204" pitchFamily="34" charset="0"/>
                <a:ea typeface="宋体" panose="02010600030101010101" pitchFamily="2" charset="-122"/>
              </a:rPr>
              <a:t>1.0</a:t>
            </a:r>
            <a:r>
              <a:rPr lang="zh-TW" altLang="en-US" sz="1400" dirty="0">
                <a:latin typeface="Arial" panose="020B0604020202020204" pitchFamily="34" charset="0"/>
                <a:ea typeface="宋体" panose="02010600030101010101" pitchFamily="2" charset="-122"/>
              </a:rPr>
              <a:t>米</a:t>
            </a:r>
            <a:endParaRPr lang="zh-TW" altLang="en-US" sz="1400" dirty="0">
              <a:latin typeface="Arial" panose="020B0604020202020204" pitchFamily="34" charset="0"/>
              <a:ea typeface="宋体" panose="02010600030101010101" pitchFamily="2" charset="-122"/>
            </a:endParaRPr>
          </a:p>
          <a:p>
            <a:r>
              <a:rPr lang="en-US" altLang="zh-TW" sz="1400" dirty="0">
                <a:latin typeface="Arial" panose="020B0604020202020204" pitchFamily="34" charset="0"/>
                <a:ea typeface="宋体" panose="02010600030101010101" pitchFamily="2" charset="-122"/>
              </a:rPr>
              <a:t>HH =</a:t>
            </a:r>
            <a:r>
              <a:rPr lang="zh-TW" altLang="en-US" sz="1400" dirty="0">
                <a:latin typeface="Arial" panose="020B0604020202020204" pitchFamily="34" charset="0"/>
                <a:ea typeface="宋体" panose="02010600030101010101" pitchFamily="2" charset="-122"/>
              </a:rPr>
              <a:t>背后型环扣到脚底的距离            </a:t>
            </a:r>
            <a:r>
              <a:rPr lang="en-US" altLang="zh-TW" sz="1400" dirty="0">
                <a:latin typeface="Arial" panose="020B0604020202020204" pitchFamily="34" charset="0"/>
                <a:ea typeface="宋体" panose="02010600030101010101" pitchFamily="2" charset="-122"/>
              </a:rPr>
              <a:t>1.4</a:t>
            </a:r>
            <a:r>
              <a:rPr lang="zh-TW" altLang="en-US" sz="1400" dirty="0">
                <a:latin typeface="Arial" panose="020B0604020202020204" pitchFamily="34" charset="0"/>
                <a:ea typeface="宋体" panose="02010600030101010101" pitchFamily="2" charset="-122"/>
              </a:rPr>
              <a:t>米</a:t>
            </a:r>
            <a:endParaRPr lang="zh-TW" altLang="en-US" sz="1400" dirty="0">
              <a:latin typeface="Arial" panose="020B0604020202020204" pitchFamily="34" charset="0"/>
              <a:ea typeface="宋体" panose="02010600030101010101" pitchFamily="2" charset="-122"/>
            </a:endParaRPr>
          </a:p>
          <a:p>
            <a:r>
              <a:rPr lang="en-US" altLang="zh-TW" sz="1400" dirty="0">
                <a:latin typeface="Arial" panose="020B0604020202020204" pitchFamily="34" charset="0"/>
                <a:ea typeface="宋体" panose="02010600030101010101" pitchFamily="2" charset="-122"/>
              </a:rPr>
              <a:t>C =</a:t>
            </a:r>
            <a:r>
              <a:rPr lang="zh-TW" altLang="en-US" sz="1400" dirty="0">
                <a:latin typeface="Arial" panose="020B0604020202020204" pitchFamily="34" charset="0"/>
                <a:ea typeface="宋体" panose="02010600030101010101" pitchFamily="2" charset="-122"/>
              </a:rPr>
              <a:t>安全距离		    </a:t>
            </a:r>
            <a:r>
              <a:rPr lang="en-US" altLang="zh-TW" sz="1400" dirty="0">
                <a:latin typeface="Arial" panose="020B0604020202020204" pitchFamily="34" charset="0"/>
                <a:ea typeface="宋体" panose="02010600030101010101" pitchFamily="2" charset="-122"/>
              </a:rPr>
              <a:t>1.0</a:t>
            </a:r>
            <a:r>
              <a:rPr lang="zh-TW" altLang="en-US" sz="1400" dirty="0">
                <a:latin typeface="Arial" panose="020B0604020202020204" pitchFamily="34" charset="0"/>
                <a:ea typeface="宋体" panose="02010600030101010101" pitchFamily="2" charset="-122"/>
              </a:rPr>
              <a:t>米</a:t>
            </a:r>
            <a:endParaRPr lang="zh-TW" altLang="en-US" sz="1400" dirty="0">
              <a:latin typeface="Arial" panose="020B0604020202020204" pitchFamily="34" charset="0"/>
              <a:ea typeface="宋体" panose="02010600030101010101" pitchFamily="2" charset="-122"/>
            </a:endParaRPr>
          </a:p>
          <a:p>
            <a:r>
              <a:rPr lang="zh-TW" altLang="en-US" sz="1400" dirty="0">
                <a:latin typeface="Arial" panose="020B0604020202020204" pitchFamily="34" charset="0"/>
                <a:ea typeface="宋体" panose="02010600030101010101" pitchFamily="2" charset="-122"/>
              </a:rPr>
              <a:t>（包括</a:t>
            </a:r>
            <a:r>
              <a:rPr lang="en-US" altLang="zh-TW" sz="1400" dirty="0">
                <a:latin typeface="Arial" panose="020B0604020202020204" pitchFamily="34" charset="0"/>
                <a:ea typeface="宋体" panose="02010600030101010101" pitchFamily="2" charset="-122"/>
              </a:rPr>
              <a:t>D</a:t>
            </a:r>
            <a:r>
              <a:rPr lang="zh-TW" altLang="en-US" sz="1400" dirty="0">
                <a:latin typeface="Arial" panose="020B0604020202020204" pitchFamily="34" charset="0"/>
                <a:ea typeface="宋体" panose="02010600030101010101" pitchFamily="2" charset="-122"/>
              </a:rPr>
              <a:t>型环扣被拉高和</a:t>
            </a:r>
            <a:endParaRPr lang="zh-TW" altLang="en-US" sz="1400" dirty="0">
              <a:latin typeface="Arial" panose="020B0604020202020204" pitchFamily="34" charset="0"/>
              <a:ea typeface="宋体" panose="02010600030101010101" pitchFamily="2" charset="-122"/>
            </a:endParaRPr>
          </a:p>
          <a:p>
            <a:r>
              <a:rPr lang="zh-CN" altLang="zh-TW" sz="1400" dirty="0">
                <a:latin typeface="Arial" panose="020B0604020202020204" pitchFamily="34" charset="0"/>
                <a:ea typeface="宋体" panose="02010600030101010101" pitchFamily="2" charset="-122"/>
              </a:rPr>
              <a:t>预留脚底与地面的距离）	________</a:t>
            </a:r>
            <a:endParaRPr lang="zh-CN" altLang="zh-TW" sz="1400" dirty="0">
              <a:latin typeface="Arial" panose="020B0604020202020204" pitchFamily="34" charset="0"/>
              <a:ea typeface="宋体" panose="02010600030101010101" pitchFamily="2" charset="-122"/>
            </a:endParaRPr>
          </a:p>
          <a:p>
            <a:r>
              <a:rPr lang="en-US" altLang="zh-TW" sz="1400" dirty="0">
                <a:latin typeface="Arial" panose="020B0604020202020204" pitchFamily="34" charset="0"/>
                <a:ea typeface="宋体" panose="02010600030101010101" pitchFamily="2" charset="-122"/>
              </a:rPr>
              <a:t>RD = LL + DD + HH + C	    5.2</a:t>
            </a:r>
            <a:r>
              <a:rPr lang="zh-TW" altLang="en-US" sz="1400" dirty="0">
                <a:latin typeface="Arial" panose="020B0604020202020204" pitchFamily="34" charset="0"/>
                <a:ea typeface="宋体" panose="02010600030101010101" pitchFamily="2" charset="-122"/>
              </a:rPr>
              <a:t>米</a:t>
            </a:r>
            <a:endParaRPr lang="en-US" altLang="zh-TW" sz="1400" dirty="0">
              <a:latin typeface="宋体" panose="02010600030101010101" pitchFamily="2" charset="-122"/>
              <a:ea typeface="宋体" panose="02010600030101010101" pitchFamily="2" charset="-122"/>
            </a:endParaRPr>
          </a:p>
          <a:p>
            <a:r>
              <a:rPr lang="zh-CN" altLang="en-US" sz="1400" dirty="0">
                <a:latin typeface="宋体" panose="02010600030101010101" pitchFamily="2" charset="-122"/>
                <a:ea typeface="宋体" panose="02010600030101010101" pitchFamily="2" charset="-122"/>
              </a:rPr>
              <a:t>（支点至地面的距离）</a:t>
            </a:r>
            <a:endParaRPr lang="zh-TW" altLang="en-US" sz="1400" dirty="0">
              <a:latin typeface="Arial" panose="020B0604020202020204" pitchFamily="34" charset="0"/>
              <a:ea typeface="宋体" panose="02010600030101010101" pitchFamily="2" charset="-122"/>
            </a:endParaRPr>
          </a:p>
        </p:txBody>
      </p:sp>
      <p:sp>
        <p:nvSpPr>
          <p:cNvPr id="13318" name="Rectangle 9"/>
          <p:cNvSpPr/>
          <p:nvPr/>
        </p:nvSpPr>
        <p:spPr>
          <a:xfrm>
            <a:off x="304800" y="1600200"/>
            <a:ext cx="8839200" cy="708025"/>
          </a:xfrm>
          <a:prstGeom prst="rect">
            <a:avLst/>
          </a:prstGeom>
          <a:noFill/>
          <a:ln w="9525">
            <a:noFill/>
          </a:ln>
        </p:spPr>
        <p:txBody>
          <a:bodyPr anchor="t" anchorCtr="0">
            <a:spAutoFit/>
          </a:bodyPr>
          <a:p>
            <a:r>
              <a:rPr lang="zh-CN" altLang="en-US" sz="2000" dirty="0">
                <a:solidFill>
                  <a:schemeClr val="tx1"/>
                </a:solidFill>
                <a:latin typeface="宋体" panose="02010600030101010101" pitchFamily="2" charset="-122"/>
                <a:ea typeface="宋体" panose="02010600030101010101" pitchFamily="2" charset="-122"/>
              </a:rPr>
              <a:t>坠落安全距离 </a:t>
            </a:r>
            <a:r>
              <a:rPr lang="en-US" altLang="zh-CN" sz="2000" dirty="0">
                <a:solidFill>
                  <a:schemeClr val="tx1"/>
                </a:solidFill>
                <a:latin typeface="宋体" panose="02010600030101010101" pitchFamily="2" charset="-122"/>
                <a:ea typeface="宋体" panose="02010600030101010101" pitchFamily="2" charset="-122"/>
              </a:rPr>
              <a:t>– </a:t>
            </a:r>
            <a:r>
              <a:rPr lang="zh-CN" altLang="en-US" sz="2000" dirty="0">
                <a:solidFill>
                  <a:schemeClr val="tx1"/>
                </a:solidFill>
                <a:latin typeface="宋体" panose="02010600030101010101" pitchFamily="2" charset="-122"/>
                <a:ea typeface="宋体" panose="02010600030101010101" pitchFamily="2" charset="-122"/>
              </a:rPr>
              <a:t>指一个正在坠落的人通过增加坠落保护系统、锚连接绳、人的身高和应包括</a:t>
            </a:r>
            <a:r>
              <a:rPr lang="en-US" altLang="zh-CN" sz="2000" dirty="0">
                <a:solidFill>
                  <a:schemeClr val="tx1"/>
                </a:solidFill>
                <a:latin typeface="宋体" panose="02010600030101010101" pitchFamily="2" charset="-122"/>
                <a:ea typeface="宋体" panose="02010600030101010101" pitchFamily="2" charset="-122"/>
              </a:rPr>
              <a:t>1</a:t>
            </a:r>
            <a:r>
              <a:rPr lang="zh-CN" altLang="en-US" sz="2000" dirty="0">
                <a:solidFill>
                  <a:schemeClr val="tx1"/>
                </a:solidFill>
                <a:latin typeface="宋体" panose="02010600030101010101" pitchFamily="2" charset="-122"/>
                <a:ea typeface="宋体" panose="02010600030101010101" pitchFamily="2" charset="-122"/>
              </a:rPr>
              <a:t>米的安全距离来估算出的保持不撞击到固定物体的距离。 </a:t>
            </a:r>
            <a:endParaRPr lang="zh-CN" altLang="en-US" sz="2000"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2"/>
          <p:cNvSpPr>
            <a:spLocks noGrp="1"/>
          </p:cNvSpPr>
          <p:nvPr>
            <p:ph type="title"/>
          </p:nvPr>
        </p:nvSpPr>
        <p:spPr>
          <a:xfrm>
            <a:off x="-1371600" y="1219200"/>
            <a:ext cx="6477000" cy="715963"/>
          </a:xfrm>
        </p:spPr>
        <p:txBody>
          <a:bodyPr vert="horz" wrap="square" lIns="91440" tIns="45720" rIns="91440" bIns="45720" anchor="ctr" anchorCtr="0"/>
          <a:p>
            <a:pPr eaLnBrk="1" hangingPunct="1"/>
            <a:r>
              <a:rPr lang="zh-CN" altLang="en-US" sz="2400" u="sng" dirty="0">
                <a:solidFill>
                  <a:srgbClr val="0000FF"/>
                </a:solidFill>
              </a:rPr>
              <a:t>安全带 </a:t>
            </a:r>
            <a:r>
              <a:rPr lang="en-US" altLang="zh-CN" sz="2400" dirty="0">
                <a:solidFill>
                  <a:schemeClr val="tx1"/>
                </a:solidFill>
              </a:rPr>
              <a:t>- </a:t>
            </a:r>
            <a:r>
              <a:rPr lang="zh-CN" altLang="en-US" sz="2400" dirty="0">
                <a:solidFill>
                  <a:schemeClr val="tx1"/>
                </a:solidFill>
                <a:latin typeface="宋体" panose="02010600030101010101" pitchFamily="2" charset="-122"/>
              </a:rPr>
              <a:t>基本知识</a:t>
            </a:r>
            <a:br>
              <a:rPr lang="en-US" altLang="zh-CN" sz="2400" u="sng" dirty="0">
                <a:solidFill>
                  <a:srgbClr val="0000FF"/>
                </a:solidFill>
                <a:latin typeface="宋体" panose="02010600030101010101" pitchFamily="2" charset="-122"/>
              </a:rPr>
            </a:br>
            <a:endParaRPr lang="zh-CN" altLang="en-US" sz="2400" u="sng" dirty="0">
              <a:solidFill>
                <a:srgbClr val="0000FF"/>
              </a:solidFill>
            </a:endParaRPr>
          </a:p>
        </p:txBody>
      </p:sp>
      <p:sp>
        <p:nvSpPr>
          <p:cNvPr id="11267" name="Rectangle 3"/>
          <p:cNvSpPr>
            <a:spLocks noGrp="1" noChangeArrowheads="1"/>
          </p:cNvSpPr>
          <p:nvPr>
            <p:ph idx="1"/>
          </p:nvPr>
        </p:nvSpPr>
        <p:spPr>
          <a:xfrm>
            <a:off x="609600" y="1752600"/>
            <a:ext cx="5867400" cy="54102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defRPr/>
            </a:pP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严禁使用腰带或三点式安全带</a:t>
            </a:r>
            <a:endPar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defRPr/>
            </a:pP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拉法基允许的安全带为：全身式</a:t>
            </a:r>
            <a:endPar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Tx/>
              <a:buNone/>
              <a:defRPr/>
            </a:pP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   全身式安全带能大大减低身体所受的冲击力，和使其分散开去</a:t>
            </a:r>
            <a:endPar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Tx/>
              <a:buNone/>
              <a:defRPr/>
            </a:pP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能承受的最大冲击力：</a:t>
            </a:r>
            <a:r>
              <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8KN</a:t>
            </a:r>
            <a:endPar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   - </a:t>
            </a: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能抵受被悬挂约</a:t>
            </a:r>
            <a:r>
              <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16</a:t>
            </a: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分钟</a:t>
            </a:r>
            <a:endPar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3. </a:t>
            </a: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尾绳包括带减震包或不带减震包两种。</a:t>
            </a:r>
            <a:endPar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4. </a:t>
            </a: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减震包或缓冲式安全带是防坠必备，它能大大减低下坠冲击力至</a:t>
            </a:r>
            <a:r>
              <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4KN</a:t>
            </a: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以下。</a:t>
            </a:r>
            <a:endPar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Tx/>
              <a:buNone/>
              <a:defRPr/>
            </a:pPr>
            <a:r>
              <a:rPr kumimoji="0" lang="en-US" altLang="zh-CN"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5. </a:t>
            </a: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安全带应高挂低用</a:t>
            </a:r>
            <a:endPar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4339" name="Picture 4" descr="AB105"/>
          <p:cNvPicPr>
            <a:picLocks noChangeAspect="1"/>
          </p:cNvPicPr>
          <p:nvPr/>
        </p:nvPicPr>
        <p:blipFill>
          <a:blip r:embed="rId1"/>
          <a:stretch>
            <a:fillRect/>
          </a:stretch>
        </p:blipFill>
        <p:spPr>
          <a:xfrm>
            <a:off x="6477000" y="1371600"/>
            <a:ext cx="1697038" cy="2362200"/>
          </a:xfrm>
          <a:prstGeom prst="rect">
            <a:avLst/>
          </a:prstGeom>
          <a:noFill/>
          <a:ln w="9525">
            <a:noFill/>
          </a:ln>
        </p:spPr>
      </p:pic>
      <p:sp>
        <p:nvSpPr>
          <p:cNvPr id="14340" name="Picture 6" descr="20060504">
            <a:hlinkClick r:id="rId2"/>
          </p:cNvPr>
          <p:cNvSpPr>
            <a:spLocks noChangeAspect="1"/>
          </p:cNvSpPr>
          <p:nvPr/>
        </p:nvSpPr>
        <p:spPr>
          <a:xfrm>
            <a:off x="6172200" y="4114800"/>
            <a:ext cx="2376488" cy="1533525"/>
          </a:xfrm>
          <a:prstGeom prst="rect">
            <a:avLst/>
          </a:prstGeom>
          <a:noFill/>
          <a:ln w="9525">
            <a:noFill/>
          </a:ln>
        </p:spPr>
        <p:txBody>
          <a:bodyPr anchor="t" anchorCtr="0"/>
          <a:p>
            <a:pPr algn="ctr"/>
            <a:endParaRPr lang="zh-CN" altLang="en-US" dirty="0">
              <a:latin typeface="Arial" panose="020B0604020202020204" pitchFamily="34" charset="0"/>
              <a:ea typeface="宋体" panose="02010600030101010101" pitchFamily="2" charset="-122"/>
            </a:endParaRPr>
          </a:p>
        </p:txBody>
      </p:sp>
      <p:sp>
        <p:nvSpPr>
          <p:cNvPr id="14341" name="Rectangle 2"/>
          <p:cNvSpPr txBox="1"/>
          <p:nvPr/>
        </p:nvSpPr>
        <p:spPr>
          <a:xfrm>
            <a:off x="1600200" y="228600"/>
            <a:ext cx="6477000" cy="715963"/>
          </a:xfrm>
          <a:prstGeom prst="rect">
            <a:avLst/>
          </a:prstGeom>
          <a:noFill/>
          <a:ln w="9525">
            <a:noFill/>
          </a:ln>
        </p:spPr>
        <p:txBody>
          <a:bodyPr anchor="ctr" anchorCtr="0"/>
          <a:p>
            <a:pPr algn="ctr"/>
            <a:r>
              <a:rPr lang="zh-CN" altLang="en-US" dirty="0">
                <a:solidFill>
                  <a:schemeClr val="tx2"/>
                </a:solidFill>
                <a:latin typeface="Arial" panose="020B0604020202020204" pitchFamily="34" charset="0"/>
                <a:ea typeface="宋体" panose="02010600030101010101" pitchFamily="2" charset="-122"/>
              </a:rPr>
              <a:t>坠落保护系统</a:t>
            </a:r>
            <a:endParaRPr lang="zh-CN" altLang="en-US"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3"/>
          <p:cNvSpPr>
            <a:spLocks noGrp="1"/>
          </p:cNvSpPr>
          <p:nvPr>
            <p:ph type="body" sz="half" idx="1"/>
          </p:nvPr>
        </p:nvSpPr>
        <p:spPr>
          <a:xfrm>
            <a:off x="228600" y="1600200"/>
            <a:ext cx="5638800" cy="5791200"/>
          </a:xfrm>
        </p:spPr>
        <p:txBody>
          <a:bodyPr vert="horz" wrap="square" lIns="91440" tIns="45720" rIns="91440" bIns="45720" anchor="t" anchorCtr="0"/>
          <a:p>
            <a:pPr marL="457200" indent="-457200" defTabSz="914400" eaLnBrk="1" hangingPunct="1">
              <a:buClrTx/>
              <a:buSzTx/>
              <a:buFontTx/>
              <a:tabLst>
                <a:tab pos="228600" algn="l"/>
              </a:tabLst>
            </a:pPr>
            <a:r>
              <a:rPr lang="zh-CN" altLang="fr-FR" sz="2000" dirty="0">
                <a:latin typeface="宋体" panose="02010600030101010101" pitchFamily="2" charset="-122"/>
              </a:rPr>
              <a:t>使用前应进行外观检查</a:t>
            </a:r>
            <a:r>
              <a:rPr lang="zh-CN" altLang="en-US" sz="2000" dirty="0">
                <a:latin typeface="宋体" panose="02010600030101010101" pitchFamily="2" charset="-122"/>
              </a:rPr>
              <a:t>，</a:t>
            </a:r>
            <a:r>
              <a:rPr lang="zh-CN" altLang="fr-FR" sz="2000" dirty="0">
                <a:latin typeface="宋体" panose="02010600030101010101" pitchFamily="2" charset="-122"/>
              </a:rPr>
              <a:t>检查标准应包括裂缝、割伤、凹痕、变形、磨损以及正确操作。 </a:t>
            </a:r>
            <a:endParaRPr lang="zh-CN" altLang="fr-FR" sz="2000" dirty="0">
              <a:latin typeface="宋体" panose="02010600030101010101" pitchFamily="2" charset="-122"/>
            </a:endParaRPr>
          </a:p>
          <a:p>
            <a:pPr marL="457200" indent="-457200" defTabSz="914400" eaLnBrk="1" hangingPunct="1">
              <a:buClrTx/>
              <a:buSzTx/>
              <a:buFontTx/>
              <a:tabLst>
                <a:tab pos="228600" algn="l"/>
              </a:tabLst>
            </a:pPr>
            <a:r>
              <a:rPr lang="zh-CN" altLang="fr-FR" sz="2000" dirty="0">
                <a:latin typeface="宋体" panose="02010600030101010101" pitchFamily="2" charset="-122"/>
              </a:rPr>
              <a:t>禁止工厂的员工修理或试图修复坠落防护装置。所有全身式安全带、配合挂绳或有缺陷的肩带应割成两半并丢弃。</a:t>
            </a:r>
            <a:endParaRPr lang="en-US" altLang="zh-CN" sz="2000" dirty="0">
              <a:latin typeface="宋体" panose="02010600030101010101" pitchFamily="2" charset="-122"/>
            </a:endParaRPr>
          </a:p>
          <a:p>
            <a:pPr marL="457200" indent="-457200" defTabSz="914400" eaLnBrk="1" hangingPunct="1">
              <a:buClrTx/>
              <a:buSzTx/>
              <a:buFontTx/>
              <a:tabLst>
                <a:tab pos="228600" algn="l"/>
              </a:tabLst>
            </a:pPr>
            <a:r>
              <a:rPr lang="zh-CN" altLang="en-US" sz="2000" dirty="0">
                <a:latin typeface="宋体" panose="02010600030101010101" pitchFamily="2" charset="-122"/>
              </a:rPr>
              <a:t>已经经历过一次坠落冲击的安全带应废弃。</a:t>
            </a:r>
            <a:endParaRPr lang="zh-CN" altLang="fr-FR" sz="2000" dirty="0">
              <a:latin typeface="宋体" panose="02010600030101010101" pitchFamily="2" charset="-122"/>
            </a:endParaRPr>
          </a:p>
          <a:p>
            <a:pPr marL="457200" indent="-457200" defTabSz="914400" eaLnBrk="1" hangingPunct="1">
              <a:buClrTx/>
              <a:buSzTx/>
              <a:buFontTx/>
              <a:tabLst>
                <a:tab pos="228600" algn="l"/>
              </a:tabLst>
            </a:pPr>
            <a:r>
              <a:rPr lang="zh-CN" altLang="fr-FR" sz="2000" b="1" dirty="0"/>
              <a:t>每年应至少一次或根据制造商的建议对所有坠落保护和预防装置的定期检查。并保存记录。</a:t>
            </a:r>
            <a:endParaRPr lang="fr-FR" altLang="zh-CN" sz="2000" b="1" dirty="0"/>
          </a:p>
          <a:p>
            <a:pPr marL="457200" indent="-457200" defTabSz="914400" eaLnBrk="1" hangingPunct="1">
              <a:buClrTx/>
              <a:buSzTx/>
              <a:buFontTx/>
              <a:tabLst>
                <a:tab pos="228600" algn="l"/>
              </a:tabLst>
            </a:pPr>
            <a:r>
              <a:rPr lang="zh-CN" altLang="fr-FR" sz="2000" dirty="0"/>
              <a:t>极限工作条件下可能需要增加检查频次  </a:t>
            </a:r>
            <a:endParaRPr lang="zh-CN" altLang="fr-FR" sz="2000" dirty="0"/>
          </a:p>
        </p:txBody>
      </p:sp>
      <p:graphicFrame>
        <p:nvGraphicFramePr>
          <p:cNvPr id="15362" name="Object 4"/>
          <p:cNvGraphicFramePr>
            <a:graphicFrameLocks noGrp="1"/>
          </p:cNvGraphicFramePr>
          <p:nvPr>
            <p:ph type="clipArt" sz="half" idx="2"/>
          </p:nvPr>
        </p:nvGraphicFramePr>
        <p:xfrm>
          <a:off x="5867400" y="1268413"/>
          <a:ext cx="3025775" cy="2293937"/>
        </p:xfrm>
        <a:graphic>
          <a:graphicData uri="http://schemas.openxmlformats.org/presentationml/2006/ole">
            <mc:AlternateContent xmlns:mc="http://schemas.openxmlformats.org/markup-compatibility/2006">
              <mc:Choice xmlns:v="urn:schemas-microsoft-com:vml" Requires="v">
                <p:oleObj spid="_x0000_s3076" name="" r:id="rId1" imgW="6096000" imgH="4572000" progId="MS_ClipArt_Gallery.2">
                  <p:embed/>
                </p:oleObj>
              </mc:Choice>
              <mc:Fallback>
                <p:oleObj name="" r:id="rId1" imgW="6096000" imgH="4572000" progId="MS_ClipArt_Gallery.2">
                  <p:embed/>
                  <p:pic>
                    <p:nvPicPr>
                      <p:cNvPr id="0" name="图片 3075"/>
                      <p:cNvPicPr/>
                      <p:nvPr/>
                    </p:nvPicPr>
                    <p:blipFill>
                      <a:blip r:embed="rId2"/>
                      <a:stretch>
                        <a:fillRect/>
                      </a:stretch>
                    </p:blipFill>
                    <p:spPr>
                      <a:xfrm>
                        <a:off x="5867400" y="1268413"/>
                        <a:ext cx="3025775" cy="2293937"/>
                      </a:xfrm>
                      <a:prstGeom prst="rect">
                        <a:avLst/>
                      </a:prstGeom>
                      <a:noFill/>
                      <a:ln w="38100">
                        <a:miter/>
                      </a:ln>
                    </p:spPr>
                  </p:pic>
                </p:oleObj>
              </mc:Fallback>
            </mc:AlternateContent>
          </a:graphicData>
        </a:graphic>
      </p:graphicFrame>
      <p:pic>
        <p:nvPicPr>
          <p:cNvPr id="15363" name="Picture 5"/>
          <p:cNvPicPr>
            <a:picLocks noChangeAspect="1"/>
          </p:cNvPicPr>
          <p:nvPr/>
        </p:nvPicPr>
        <p:blipFill>
          <a:blip r:embed="rId3"/>
          <a:stretch>
            <a:fillRect/>
          </a:stretch>
        </p:blipFill>
        <p:spPr>
          <a:xfrm>
            <a:off x="5859463" y="3733800"/>
            <a:ext cx="1739900" cy="1841500"/>
          </a:xfrm>
          <a:prstGeom prst="rect">
            <a:avLst/>
          </a:prstGeom>
          <a:noFill/>
          <a:ln w="9525">
            <a:noFill/>
          </a:ln>
        </p:spPr>
      </p:pic>
      <p:pic>
        <p:nvPicPr>
          <p:cNvPr id="15364" name="Picture 6"/>
          <p:cNvPicPr>
            <a:picLocks noChangeAspect="1"/>
          </p:cNvPicPr>
          <p:nvPr/>
        </p:nvPicPr>
        <p:blipFill>
          <a:blip r:embed="rId4"/>
          <a:stretch>
            <a:fillRect/>
          </a:stretch>
        </p:blipFill>
        <p:spPr>
          <a:xfrm>
            <a:off x="7591425" y="3733800"/>
            <a:ext cx="1552575" cy="1828800"/>
          </a:xfrm>
          <a:prstGeom prst="rect">
            <a:avLst/>
          </a:prstGeom>
          <a:noFill/>
          <a:ln w="9525">
            <a:noFill/>
          </a:ln>
        </p:spPr>
      </p:pic>
      <p:sp>
        <p:nvSpPr>
          <p:cNvPr id="15365" name="Rectangle 2"/>
          <p:cNvSpPr txBox="1"/>
          <p:nvPr/>
        </p:nvSpPr>
        <p:spPr>
          <a:xfrm>
            <a:off x="1600200" y="228600"/>
            <a:ext cx="6477000" cy="715963"/>
          </a:xfrm>
          <a:prstGeom prst="rect">
            <a:avLst/>
          </a:prstGeom>
          <a:noFill/>
          <a:ln w="9525">
            <a:noFill/>
          </a:ln>
        </p:spPr>
        <p:txBody>
          <a:bodyPr anchor="ctr" anchorCtr="0"/>
          <a:p>
            <a:pPr algn="ctr"/>
            <a:r>
              <a:rPr lang="zh-CN" altLang="en-US" dirty="0">
                <a:solidFill>
                  <a:schemeClr val="tx2"/>
                </a:solidFill>
                <a:latin typeface="Arial" panose="020B0604020202020204" pitchFamily="34" charset="0"/>
                <a:ea typeface="宋体" panose="02010600030101010101" pitchFamily="2" charset="-122"/>
              </a:rPr>
              <a:t>坠落保护系统</a:t>
            </a:r>
            <a:endParaRPr lang="zh-CN" altLang="en-US"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p:cNvSpPr>
          <p:nvPr>
            <p:ph type="title"/>
          </p:nvPr>
        </p:nvSpPr>
        <p:spPr/>
        <p:txBody>
          <a:bodyPr vert="horz" wrap="square" lIns="91440" tIns="45720" rIns="91440" bIns="45720" anchor="ctr" anchorCtr="0"/>
          <a:p>
            <a:r>
              <a:rPr lang="zh-CN" altLang="en-US" dirty="0"/>
              <a:t>坠落保护系统</a:t>
            </a:r>
            <a:endParaRPr lang="zh-CN" altLang="en-US" dirty="0"/>
          </a:p>
        </p:txBody>
      </p:sp>
      <p:sp>
        <p:nvSpPr>
          <p:cNvPr id="16386" name="Rectangle 2"/>
          <p:cNvSpPr txBox="1"/>
          <p:nvPr/>
        </p:nvSpPr>
        <p:spPr>
          <a:xfrm>
            <a:off x="-1066800" y="1676400"/>
            <a:ext cx="6477000" cy="715963"/>
          </a:xfrm>
          <a:prstGeom prst="rect">
            <a:avLst/>
          </a:prstGeom>
          <a:noFill/>
          <a:ln w="9525">
            <a:noFill/>
          </a:ln>
        </p:spPr>
        <p:txBody>
          <a:bodyPr anchor="ctr" anchorCtr="0"/>
          <a:p>
            <a:pPr algn="ctr"/>
            <a:r>
              <a:rPr lang="zh-CN" altLang="en-US" sz="2400" u="sng" dirty="0">
                <a:solidFill>
                  <a:srgbClr val="0000FF"/>
                </a:solidFill>
                <a:latin typeface="Arial" panose="020B0604020202020204" pitchFamily="34" charset="0"/>
                <a:ea typeface="宋体" panose="02010600030101010101" pitchFamily="2" charset="-122"/>
              </a:rPr>
              <a:t>安全带 </a:t>
            </a:r>
            <a:r>
              <a:rPr lang="en-US" altLang="zh-CN" sz="2400" dirty="0">
                <a:solidFill>
                  <a:schemeClr val="tx2"/>
                </a:solidFill>
                <a:latin typeface="Arial" panose="020B0604020202020204" pitchFamily="34" charset="0"/>
                <a:ea typeface="宋体" panose="02010600030101010101" pitchFamily="2" charset="-122"/>
              </a:rPr>
              <a:t>- </a:t>
            </a:r>
            <a:r>
              <a:rPr lang="zh-CN" altLang="en-US" sz="2400" dirty="0">
                <a:solidFill>
                  <a:schemeClr val="tx2"/>
                </a:solidFill>
                <a:latin typeface="宋体" panose="02010600030101010101" pitchFamily="2" charset="-122"/>
                <a:ea typeface="宋体" panose="02010600030101010101" pitchFamily="2" charset="-122"/>
              </a:rPr>
              <a:t>如何选择？</a:t>
            </a:r>
            <a:endParaRPr lang="en-US" altLang="zh-CN" sz="2400" dirty="0">
              <a:solidFill>
                <a:schemeClr val="tx2"/>
              </a:solidFill>
              <a:latin typeface="宋体" panose="02010600030101010101" pitchFamily="2" charset="-122"/>
              <a:ea typeface="宋体" panose="02010600030101010101" pitchFamily="2" charset="-122"/>
            </a:endParaRPr>
          </a:p>
          <a:p>
            <a:pPr algn="ctr"/>
            <a:br>
              <a:rPr lang="en-US" altLang="zh-CN" dirty="0">
                <a:solidFill>
                  <a:schemeClr val="tx2"/>
                </a:solidFill>
                <a:latin typeface="宋体" panose="02010600030101010101" pitchFamily="2" charset="-122"/>
                <a:ea typeface="宋体" panose="02010600030101010101" pitchFamily="2" charset="-122"/>
              </a:rPr>
            </a:br>
            <a:endParaRPr lang="zh-CN" altLang="en-US" dirty="0">
              <a:solidFill>
                <a:schemeClr val="tx2"/>
              </a:solidFill>
              <a:latin typeface="Arial" panose="020B0604020202020204" pitchFamily="34" charset="0"/>
              <a:ea typeface="宋体" panose="02010600030101010101" pitchFamily="2" charset="-122"/>
            </a:endParaRPr>
          </a:p>
        </p:txBody>
      </p:sp>
      <p:sp>
        <p:nvSpPr>
          <p:cNvPr id="4" name="TextBox 3"/>
          <p:cNvSpPr txBox="1"/>
          <p:nvPr/>
        </p:nvSpPr>
        <p:spPr>
          <a:xfrm>
            <a:off x="152400" y="2209800"/>
            <a:ext cx="9001125" cy="3186113"/>
          </a:xfrm>
          <a:prstGeom prst="rect">
            <a:avLst/>
          </a:prstGeom>
          <a:noFill/>
        </p:spPr>
        <p:txBody>
          <a:bodyPr wrap="none">
            <a:spAutoFit/>
          </a:bodyPr>
          <a:lstStyle/>
          <a:p>
            <a:pPr marL="457200" marR="0" indent="-457200" defTabSz="914400">
              <a:lnSpc>
                <a:spcPct val="150000"/>
              </a:lnSpc>
              <a:buClrTx/>
              <a:buSzTx/>
              <a:buFont typeface="+mj-lt"/>
              <a:buAutoNum type="arabicPeriod"/>
              <a:defRPr/>
            </a:pPr>
            <a:r>
              <a:rPr kumimoji="0" lang="zh-CN" altLang="en-US" sz="2000" u="sng"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坠落限制装置</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a:t>
            </a:r>
            <a:r>
              <a:rPr kumimoji="0" lang="zh-CN" altLang="en-US"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保证人员坠落距离小于</a:t>
            </a:r>
            <a:r>
              <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0.6</a:t>
            </a:r>
            <a:r>
              <a:rPr kumimoji="0" lang="zh-CN" altLang="en-US"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米，不带减震包的安全带）：</a:t>
            </a:r>
            <a:endPar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lnSpc>
                <a:spcPct val="150000"/>
              </a:lnSpc>
              <a:buClrTx/>
              <a:buSzTx/>
              <a:buFontTx/>
              <a:buNone/>
              <a:defRPr/>
            </a:pPr>
            <a:r>
              <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       </a:t>
            </a:r>
            <a:r>
              <a:rPr kumimoji="0" lang="zh-CN" altLang="en-US"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如：脚手架作业等。</a:t>
            </a:r>
            <a:endPar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lnSpc>
                <a:spcPct val="150000"/>
              </a:lnSpc>
              <a:buClrTx/>
              <a:buSzTx/>
              <a:buFontTx/>
              <a:buAutoNum type="arabicPeriod" startAt="2"/>
              <a:defRPr/>
            </a:pPr>
            <a:r>
              <a:rPr kumimoji="0" lang="zh-CN" altLang="en-US" sz="2000" u="sng"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坠落抑制装置</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a:t>
            </a:r>
            <a:r>
              <a:rPr kumimoji="0" lang="zh-CN" altLang="en-US"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限制人员移动范围，坠落距离可大于</a:t>
            </a:r>
            <a:r>
              <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0.6</a:t>
            </a:r>
            <a:r>
              <a:rPr kumimoji="0" lang="zh-CN" altLang="en-US"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米，不带减震包的</a:t>
            </a:r>
            <a:endPar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lnSpc>
                <a:spcPct val="150000"/>
              </a:lnSpc>
              <a:buClrTx/>
              <a:buSzTx/>
              <a:buFontTx/>
              <a:buNone/>
              <a:defRPr/>
            </a:pPr>
            <a:r>
              <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       </a:t>
            </a:r>
            <a:r>
              <a:rPr kumimoji="0" lang="zh-CN" altLang="en-US"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安全带）：移动平台上、移动设备维修、屋顶或高处临边作业、矿山边坡作业等。</a:t>
            </a:r>
            <a:endPar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lnSpc>
                <a:spcPct val="150000"/>
              </a:lnSpc>
              <a:buClrTx/>
              <a:buSzTx/>
              <a:buFontTx/>
              <a:buAutoNum type="arabicPeriod" startAt="3"/>
              <a:defRPr/>
            </a:pPr>
            <a:r>
              <a:rPr kumimoji="0" lang="zh-CN" altLang="en-US" sz="2000" u="sng"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坠落阻止装置</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a:t>
            </a:r>
            <a:r>
              <a:rPr kumimoji="0" lang="zh-CN" altLang="en-US"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坠落距离更大，带减震包的安全带）：坠落安全距离最少大于</a:t>
            </a:r>
            <a:endPar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lnSpc>
                <a:spcPct val="150000"/>
              </a:lnSpc>
              <a:buClrTx/>
              <a:buSzTx/>
              <a:buFontTx/>
              <a:buNone/>
              <a:defRPr/>
            </a:pPr>
            <a:r>
              <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       5</a:t>
            </a:r>
            <a:r>
              <a:rPr kumimoji="0" lang="zh-CN" altLang="en-US"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米，坠落时人员不会被四周建筑机构或物体撞击的作业地点。</a:t>
            </a:r>
            <a:endParaRPr kumimoji="0" lang="en-US" altLang="zh-CN" sz="1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R="0" defTabSz="914400">
              <a:lnSpc>
                <a:spcPct val="150000"/>
              </a:lnSpc>
              <a:buClrTx/>
              <a:buSzTx/>
              <a:buFontTx/>
              <a:buNone/>
              <a:defRPr/>
            </a:pP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p:txBody>
      </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txBox="1"/>
          <p:nvPr/>
        </p:nvSpPr>
        <p:spPr>
          <a:xfrm>
            <a:off x="1600200" y="228600"/>
            <a:ext cx="6477000" cy="715963"/>
          </a:xfrm>
          <a:prstGeom prst="rect">
            <a:avLst/>
          </a:prstGeom>
          <a:noFill/>
          <a:ln w="9525">
            <a:noFill/>
          </a:ln>
        </p:spPr>
        <p:txBody>
          <a:bodyPr anchor="ctr" anchorCtr="0"/>
          <a:p>
            <a:pPr algn="ctr"/>
            <a:r>
              <a:rPr lang="zh-CN" altLang="en-US" dirty="0">
                <a:solidFill>
                  <a:schemeClr val="tx2"/>
                </a:solidFill>
                <a:latin typeface="Arial" panose="020B0604020202020204" pitchFamily="34" charset="0"/>
                <a:ea typeface="宋体" panose="02010600030101010101" pitchFamily="2" charset="-122"/>
              </a:rPr>
              <a:t>坠落保护系统</a:t>
            </a:r>
            <a:endParaRPr lang="zh-CN" altLang="en-US" dirty="0">
              <a:solidFill>
                <a:schemeClr val="tx2"/>
              </a:solidFill>
              <a:latin typeface="Arial" panose="020B0604020202020204" pitchFamily="34" charset="0"/>
              <a:ea typeface="宋体" panose="02010600030101010101" pitchFamily="2" charset="-122"/>
            </a:endParaRPr>
          </a:p>
        </p:txBody>
      </p:sp>
      <p:pic>
        <p:nvPicPr>
          <p:cNvPr id="17410" name="Picture 5"/>
          <p:cNvPicPr>
            <a:picLocks noChangeAspect="1"/>
          </p:cNvPicPr>
          <p:nvPr/>
        </p:nvPicPr>
        <p:blipFill>
          <a:blip r:embed="rId1"/>
          <a:stretch>
            <a:fillRect/>
          </a:stretch>
        </p:blipFill>
        <p:spPr>
          <a:xfrm>
            <a:off x="228600" y="1676400"/>
            <a:ext cx="2870200" cy="2362200"/>
          </a:xfrm>
          <a:prstGeom prst="rect">
            <a:avLst/>
          </a:prstGeom>
          <a:noFill/>
          <a:ln w="9525">
            <a:noFill/>
          </a:ln>
        </p:spPr>
      </p:pic>
      <p:pic>
        <p:nvPicPr>
          <p:cNvPr id="17411" name="Picture 8"/>
          <p:cNvPicPr>
            <a:picLocks noChangeAspect="1"/>
          </p:cNvPicPr>
          <p:nvPr/>
        </p:nvPicPr>
        <p:blipFill>
          <a:blip r:embed="rId2"/>
          <a:stretch>
            <a:fillRect/>
          </a:stretch>
        </p:blipFill>
        <p:spPr>
          <a:xfrm>
            <a:off x="3276600" y="1676400"/>
            <a:ext cx="2743200" cy="2362200"/>
          </a:xfrm>
          <a:prstGeom prst="rect">
            <a:avLst/>
          </a:prstGeom>
          <a:noFill/>
          <a:ln w="9525">
            <a:noFill/>
          </a:ln>
        </p:spPr>
      </p:pic>
      <p:pic>
        <p:nvPicPr>
          <p:cNvPr id="17412" name="Picture 11"/>
          <p:cNvPicPr>
            <a:picLocks noChangeAspect="1"/>
          </p:cNvPicPr>
          <p:nvPr/>
        </p:nvPicPr>
        <p:blipFill>
          <a:blip r:embed="rId3"/>
          <a:stretch>
            <a:fillRect/>
          </a:stretch>
        </p:blipFill>
        <p:spPr>
          <a:xfrm>
            <a:off x="6172200" y="1752600"/>
            <a:ext cx="2667000" cy="2286000"/>
          </a:xfrm>
          <a:prstGeom prst="rect">
            <a:avLst/>
          </a:prstGeom>
          <a:noFill/>
          <a:ln w="9525">
            <a:noFill/>
          </a:ln>
        </p:spPr>
      </p:pic>
      <p:pic>
        <p:nvPicPr>
          <p:cNvPr id="17413" name="Picture 6"/>
          <p:cNvPicPr>
            <a:picLocks noChangeAspect="1"/>
          </p:cNvPicPr>
          <p:nvPr/>
        </p:nvPicPr>
        <p:blipFill>
          <a:blip r:embed="rId4"/>
          <a:stretch>
            <a:fillRect/>
          </a:stretch>
        </p:blipFill>
        <p:spPr>
          <a:xfrm>
            <a:off x="228600" y="4254500"/>
            <a:ext cx="2819400" cy="2341563"/>
          </a:xfrm>
          <a:prstGeom prst="rect">
            <a:avLst/>
          </a:prstGeom>
          <a:noFill/>
          <a:ln w="9525">
            <a:noFill/>
          </a:ln>
        </p:spPr>
      </p:pic>
      <p:pic>
        <p:nvPicPr>
          <p:cNvPr id="17414" name="Picture 9"/>
          <p:cNvPicPr>
            <a:picLocks noChangeAspect="1"/>
          </p:cNvPicPr>
          <p:nvPr/>
        </p:nvPicPr>
        <p:blipFill>
          <a:blip r:embed="rId5"/>
          <a:stretch>
            <a:fillRect/>
          </a:stretch>
        </p:blipFill>
        <p:spPr>
          <a:xfrm>
            <a:off x="6172200" y="4267200"/>
            <a:ext cx="2590800" cy="2333625"/>
          </a:xfrm>
          <a:prstGeom prst="rect">
            <a:avLst/>
          </a:prstGeom>
          <a:noFill/>
          <a:ln w="9525">
            <a:noFill/>
          </a:ln>
        </p:spPr>
      </p:pic>
      <p:pic>
        <p:nvPicPr>
          <p:cNvPr id="17415" name="Picture 16"/>
          <p:cNvPicPr>
            <a:picLocks noChangeAspect="1"/>
          </p:cNvPicPr>
          <p:nvPr/>
        </p:nvPicPr>
        <p:blipFill>
          <a:blip r:embed="rId6"/>
          <a:stretch>
            <a:fillRect/>
          </a:stretch>
        </p:blipFill>
        <p:spPr>
          <a:xfrm>
            <a:off x="3276600" y="4267200"/>
            <a:ext cx="2743200" cy="2330450"/>
          </a:xfrm>
          <a:prstGeom prst="rect">
            <a:avLst/>
          </a:prstGeom>
          <a:noFill/>
          <a:ln w="9525">
            <a:noFill/>
          </a:ln>
        </p:spPr>
      </p:pic>
      <p:sp>
        <p:nvSpPr>
          <p:cNvPr id="17416" name="Rectangle 2"/>
          <p:cNvSpPr txBox="1"/>
          <p:nvPr/>
        </p:nvSpPr>
        <p:spPr>
          <a:xfrm>
            <a:off x="-990600" y="1143000"/>
            <a:ext cx="6477000" cy="715963"/>
          </a:xfrm>
          <a:prstGeom prst="rect">
            <a:avLst/>
          </a:prstGeom>
          <a:noFill/>
          <a:ln w="9525">
            <a:noFill/>
          </a:ln>
        </p:spPr>
        <p:txBody>
          <a:bodyPr anchor="ctr" anchorCtr="0"/>
          <a:p>
            <a:pPr algn="ctr"/>
            <a:r>
              <a:rPr lang="zh-CN" altLang="en-US" sz="2400" u="sng" dirty="0">
                <a:solidFill>
                  <a:srgbClr val="0000FF"/>
                </a:solidFill>
                <a:latin typeface="Arial" panose="020B0604020202020204" pitchFamily="34" charset="0"/>
                <a:ea typeface="宋体" panose="02010600030101010101" pitchFamily="2" charset="-122"/>
              </a:rPr>
              <a:t>安全带 </a:t>
            </a:r>
            <a:r>
              <a:rPr lang="en-US" altLang="zh-CN" sz="2400" dirty="0">
                <a:solidFill>
                  <a:schemeClr val="tx2"/>
                </a:solidFill>
                <a:latin typeface="Arial" panose="020B0604020202020204" pitchFamily="34" charset="0"/>
                <a:ea typeface="宋体" panose="02010600030101010101" pitchFamily="2" charset="-122"/>
              </a:rPr>
              <a:t>- </a:t>
            </a:r>
            <a:r>
              <a:rPr lang="zh-CN" altLang="en-US" sz="2400" dirty="0">
                <a:solidFill>
                  <a:schemeClr val="tx2"/>
                </a:solidFill>
                <a:latin typeface="宋体" panose="02010600030101010101" pitchFamily="2" charset="-122"/>
                <a:ea typeface="宋体" panose="02010600030101010101" pitchFamily="2" charset="-122"/>
              </a:rPr>
              <a:t>如何穿戴？</a:t>
            </a:r>
            <a:br>
              <a:rPr lang="en-US" altLang="zh-CN" sz="2400" dirty="0">
                <a:solidFill>
                  <a:schemeClr val="tx2"/>
                </a:solidFill>
                <a:latin typeface="宋体" panose="02010600030101010101" pitchFamily="2" charset="-122"/>
                <a:ea typeface="宋体" panose="02010600030101010101" pitchFamily="2" charset="-122"/>
              </a:rPr>
            </a:br>
            <a:endParaRPr lang="zh-CN" altLang="en-US" sz="2400"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3"/>
          <p:cNvSpPr>
            <a:spLocks noGrp="1"/>
          </p:cNvSpPr>
          <p:nvPr>
            <p:ph idx="1"/>
          </p:nvPr>
        </p:nvSpPr>
        <p:spPr/>
        <p:txBody>
          <a:bodyPr vert="horz" wrap="square" lIns="91440" tIns="45720" rIns="91440" bIns="45720" anchor="t" anchorCtr="0"/>
          <a:p>
            <a:pPr eaLnBrk="1" hangingPunct="1"/>
            <a:r>
              <a:rPr lang="zh-CN" altLang="en-US" sz="2400" b="1" dirty="0"/>
              <a:t>脚手架</a:t>
            </a:r>
            <a:endParaRPr lang="zh-CN" altLang="en-US" sz="2400" b="1" dirty="0"/>
          </a:p>
          <a:p>
            <a:pPr eaLnBrk="1" hangingPunct="1"/>
            <a:r>
              <a:rPr lang="zh-CN" altLang="en-US" sz="2400" b="1" dirty="0"/>
              <a:t>移动升降平台（</a:t>
            </a:r>
            <a:r>
              <a:rPr lang="en-US" altLang="zh-CN" sz="2400" b="1" dirty="0"/>
              <a:t>MEWP</a:t>
            </a:r>
            <a:r>
              <a:rPr lang="zh-CN" altLang="en-US" sz="2400" b="1" dirty="0"/>
              <a:t>）</a:t>
            </a:r>
            <a:endParaRPr lang="zh-CN" altLang="en-US" sz="2400" b="1" dirty="0"/>
          </a:p>
          <a:p>
            <a:pPr eaLnBrk="1" hangingPunct="1"/>
            <a:r>
              <a:rPr lang="zh-CN" altLang="en-US" sz="2400" b="1" dirty="0"/>
              <a:t>移动梯子的使用 </a:t>
            </a:r>
            <a:endParaRPr lang="zh-CN" altLang="en-US" sz="2400" b="1" dirty="0"/>
          </a:p>
        </p:txBody>
      </p:sp>
      <p:sp>
        <p:nvSpPr>
          <p:cNvPr id="20482" name="矩形 4"/>
          <p:cNvSpPr/>
          <p:nvPr/>
        </p:nvSpPr>
        <p:spPr>
          <a:xfrm>
            <a:off x="1524000" y="2286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AutoShape 5"/>
          <p:cNvSpPr/>
          <p:nvPr/>
        </p:nvSpPr>
        <p:spPr>
          <a:xfrm>
            <a:off x="611188" y="2205038"/>
            <a:ext cx="2447925" cy="504825"/>
          </a:xfrm>
          <a:prstGeom prst="homePlate">
            <a:avLst>
              <a:gd name="adj" fmla="val 121159"/>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lang="zh-CN" altLang="en-US" sz="2000" dirty="0">
                <a:solidFill>
                  <a:schemeClr val="tx1"/>
                </a:solidFill>
                <a:latin typeface="Arial" panose="020B0604020202020204" pitchFamily="34" charset="0"/>
                <a:ea typeface="宋体" panose="02010600030101010101" pitchFamily="2" charset="-122"/>
              </a:rPr>
              <a:t>脚手架安全培训</a:t>
            </a:r>
            <a:endParaRPr lang="zh-CN" altLang="en-US" sz="2000" dirty="0">
              <a:solidFill>
                <a:schemeClr val="tx1"/>
              </a:solidFill>
              <a:latin typeface="Arial" panose="020B0604020202020204" pitchFamily="34" charset="0"/>
              <a:ea typeface="宋体" panose="02010600030101010101" pitchFamily="2" charset="-122"/>
            </a:endParaRPr>
          </a:p>
        </p:txBody>
      </p:sp>
      <p:sp>
        <p:nvSpPr>
          <p:cNvPr id="6" name="AutoShape 6"/>
          <p:cNvSpPr/>
          <p:nvPr/>
        </p:nvSpPr>
        <p:spPr>
          <a:xfrm>
            <a:off x="6156325" y="2205038"/>
            <a:ext cx="2305050" cy="504825"/>
          </a:xfrm>
          <a:prstGeom prst="homePlate">
            <a:avLst>
              <a:gd name="adj" fmla="val 114087"/>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lang="zh-CN" altLang="en-US" sz="2000" dirty="0">
                <a:solidFill>
                  <a:schemeClr val="tx1"/>
                </a:solidFill>
                <a:latin typeface="Arial" panose="020B0604020202020204" pitchFamily="34" charset="0"/>
                <a:ea typeface="宋体" panose="02010600030101010101" pitchFamily="2" charset="-122"/>
              </a:rPr>
              <a:t>工作风险分析</a:t>
            </a:r>
            <a:endParaRPr lang="zh-CN" altLang="en-US" sz="2000" dirty="0">
              <a:solidFill>
                <a:schemeClr val="tx1"/>
              </a:solidFill>
              <a:latin typeface="Arial" panose="020B0604020202020204" pitchFamily="34" charset="0"/>
              <a:ea typeface="宋体" panose="02010600030101010101" pitchFamily="2" charset="-122"/>
            </a:endParaRPr>
          </a:p>
        </p:txBody>
      </p:sp>
      <p:sp>
        <p:nvSpPr>
          <p:cNvPr id="7" name="AutoShape 7"/>
          <p:cNvSpPr/>
          <p:nvPr/>
        </p:nvSpPr>
        <p:spPr>
          <a:xfrm>
            <a:off x="3419475" y="2205038"/>
            <a:ext cx="2376488" cy="504825"/>
          </a:xfrm>
          <a:prstGeom prst="homePlate">
            <a:avLst>
              <a:gd name="adj" fmla="val 117623"/>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lang="zh-CN" altLang="en-US" sz="2000" dirty="0">
                <a:solidFill>
                  <a:schemeClr val="tx1"/>
                </a:solidFill>
                <a:latin typeface="Arial" panose="020B0604020202020204" pitchFamily="34" charset="0"/>
                <a:ea typeface="宋体" panose="02010600030101010101" pitchFamily="2" charset="-122"/>
              </a:rPr>
              <a:t>作业人员资质审查</a:t>
            </a:r>
            <a:endParaRPr lang="zh-CN" altLang="en-US" sz="2000" dirty="0">
              <a:solidFill>
                <a:schemeClr val="tx1"/>
              </a:solidFill>
              <a:latin typeface="Arial" panose="020B0604020202020204" pitchFamily="34" charset="0"/>
              <a:ea typeface="宋体" panose="02010600030101010101" pitchFamily="2" charset="-122"/>
            </a:endParaRPr>
          </a:p>
        </p:txBody>
      </p:sp>
      <p:sp>
        <p:nvSpPr>
          <p:cNvPr id="8" name="AutoShape 8"/>
          <p:cNvSpPr/>
          <p:nvPr/>
        </p:nvSpPr>
        <p:spPr>
          <a:xfrm>
            <a:off x="755650" y="3716338"/>
            <a:ext cx="2232025" cy="504825"/>
          </a:xfrm>
          <a:prstGeom prst="homePlate">
            <a:avLst>
              <a:gd name="adj" fmla="val 110473"/>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lang="zh-CN" altLang="en-US" sz="2000" dirty="0">
                <a:solidFill>
                  <a:schemeClr val="tx1"/>
                </a:solidFill>
                <a:latin typeface="Arial" panose="020B0604020202020204" pitchFamily="34" charset="0"/>
                <a:ea typeface="宋体" panose="02010600030101010101" pitchFamily="2" charset="-122"/>
              </a:rPr>
              <a:t>工作许可申请</a:t>
            </a:r>
            <a:endParaRPr lang="zh-CN" altLang="en-US" sz="2000" dirty="0">
              <a:solidFill>
                <a:schemeClr val="tx1"/>
              </a:solidFill>
              <a:latin typeface="Arial" panose="020B0604020202020204" pitchFamily="34" charset="0"/>
              <a:ea typeface="宋体" panose="02010600030101010101" pitchFamily="2" charset="-122"/>
            </a:endParaRPr>
          </a:p>
        </p:txBody>
      </p:sp>
      <p:sp>
        <p:nvSpPr>
          <p:cNvPr id="9" name="AutoShape 9"/>
          <p:cNvSpPr/>
          <p:nvPr/>
        </p:nvSpPr>
        <p:spPr>
          <a:xfrm>
            <a:off x="3419475" y="3716338"/>
            <a:ext cx="2376488" cy="503237"/>
          </a:xfrm>
          <a:prstGeom prst="homePlate">
            <a:avLst>
              <a:gd name="adj" fmla="val 117994"/>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r>
              <a:rPr lang="zh-CN" altLang="en-US" sz="2000" dirty="0">
                <a:solidFill>
                  <a:schemeClr val="tx1"/>
                </a:solidFill>
                <a:latin typeface="Arial" panose="020B0604020202020204" pitchFamily="34" charset="0"/>
                <a:ea typeface="宋体" panose="02010600030101010101" pitchFamily="2" charset="-122"/>
              </a:rPr>
              <a:t>搭设作业</a:t>
            </a:r>
            <a:r>
              <a:rPr lang="en-US" altLang="zh-CN" sz="2000" dirty="0">
                <a:solidFill>
                  <a:schemeClr val="tx1"/>
                </a:solidFill>
                <a:latin typeface="Arial" panose="020B0604020202020204" pitchFamily="34" charset="0"/>
                <a:ea typeface="宋体" panose="02010600030101010101" pitchFamily="2" charset="-122"/>
              </a:rPr>
              <a:t>(</a:t>
            </a:r>
            <a:r>
              <a:rPr lang="zh-CN" altLang="en-US" sz="2000" dirty="0">
                <a:solidFill>
                  <a:schemeClr val="tx1"/>
                </a:solidFill>
                <a:latin typeface="Arial" panose="020B0604020202020204" pitchFamily="34" charset="0"/>
                <a:ea typeface="宋体" panose="02010600030101010101" pitchFamily="2" charset="-122"/>
              </a:rPr>
              <a:t>挂红牌</a:t>
            </a:r>
            <a:r>
              <a:rPr lang="en-US" altLang="zh-CN" sz="2000" dirty="0">
                <a:solidFill>
                  <a:schemeClr val="tx1"/>
                </a:solidFill>
                <a:latin typeface="Arial" panose="020B0604020202020204" pitchFamily="34" charset="0"/>
                <a:ea typeface="宋体" panose="02010600030101010101" pitchFamily="2" charset="-122"/>
              </a:rPr>
              <a:t>)</a:t>
            </a:r>
            <a:endParaRPr lang="en-US" altLang="zh-CN" sz="2000" dirty="0">
              <a:solidFill>
                <a:schemeClr val="tx1"/>
              </a:solidFill>
              <a:latin typeface="Arial" panose="020B0604020202020204" pitchFamily="34" charset="0"/>
              <a:ea typeface="宋体" panose="02010600030101010101" pitchFamily="2" charset="-122"/>
            </a:endParaRPr>
          </a:p>
        </p:txBody>
      </p:sp>
      <p:sp>
        <p:nvSpPr>
          <p:cNvPr id="10" name="AutoShape 10"/>
          <p:cNvSpPr/>
          <p:nvPr/>
        </p:nvSpPr>
        <p:spPr>
          <a:xfrm>
            <a:off x="6156325" y="3716338"/>
            <a:ext cx="2771775" cy="503237"/>
          </a:xfrm>
          <a:prstGeom prst="homePlate">
            <a:avLst>
              <a:gd name="adj" fmla="val 137620"/>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endParaRPr lang="en-US" altLang="zh-CN" sz="2000" dirty="0">
              <a:solidFill>
                <a:schemeClr val="tx1"/>
              </a:solidFill>
              <a:latin typeface="Arial" panose="020B0604020202020204" pitchFamily="34" charset="0"/>
              <a:ea typeface="宋体" panose="02010600030101010101" pitchFamily="2" charset="-122"/>
            </a:endParaRPr>
          </a:p>
          <a:p>
            <a:pPr algn="ctr"/>
            <a:endParaRPr lang="en-US" altLang="zh-CN" sz="2000" dirty="0">
              <a:solidFill>
                <a:schemeClr val="tx1"/>
              </a:solidFill>
              <a:latin typeface="Arial" panose="020B0604020202020204" pitchFamily="34" charset="0"/>
              <a:ea typeface="宋体" panose="02010600030101010101" pitchFamily="2" charset="-122"/>
            </a:endParaRPr>
          </a:p>
          <a:p>
            <a:pPr algn="ctr"/>
            <a:r>
              <a:rPr lang="zh-CN" altLang="en-US" sz="2000" dirty="0">
                <a:solidFill>
                  <a:schemeClr val="tx1"/>
                </a:solidFill>
                <a:latin typeface="Arial" panose="020B0604020202020204" pitchFamily="34" charset="0"/>
                <a:ea typeface="宋体" panose="02010600030101010101" pitchFamily="2" charset="-122"/>
              </a:rPr>
              <a:t>安全验收</a:t>
            </a:r>
            <a:endParaRPr lang="en-US" altLang="zh-CN" sz="2000" dirty="0">
              <a:solidFill>
                <a:schemeClr val="tx1"/>
              </a:solidFill>
              <a:latin typeface="Arial" panose="020B0604020202020204" pitchFamily="34" charset="0"/>
              <a:ea typeface="宋体" panose="02010600030101010101" pitchFamily="2" charset="-122"/>
            </a:endParaRPr>
          </a:p>
          <a:p>
            <a:pPr algn="ctr"/>
            <a:endParaRPr lang="en-US" altLang="zh-CN" sz="2000" dirty="0">
              <a:solidFill>
                <a:schemeClr val="tx1"/>
              </a:solidFill>
              <a:latin typeface="Arial" panose="020B0604020202020204" pitchFamily="34" charset="0"/>
              <a:ea typeface="宋体" panose="02010600030101010101" pitchFamily="2" charset="-122"/>
            </a:endParaRPr>
          </a:p>
          <a:p>
            <a:pPr algn="ctr"/>
            <a:r>
              <a:rPr lang="en-US" altLang="zh-CN" sz="2000" dirty="0">
                <a:solidFill>
                  <a:schemeClr val="tx1"/>
                </a:solidFill>
                <a:latin typeface="Arial" panose="020B0604020202020204" pitchFamily="34" charset="0"/>
                <a:ea typeface="宋体" panose="02010600030101010101" pitchFamily="2" charset="-122"/>
              </a:rPr>
              <a:t>(</a:t>
            </a:r>
            <a:r>
              <a:rPr lang="zh-CN" altLang="en-US" sz="2000" dirty="0">
                <a:solidFill>
                  <a:schemeClr val="tx1"/>
                </a:solidFill>
                <a:latin typeface="Arial" panose="020B0604020202020204" pitchFamily="34" charset="0"/>
                <a:ea typeface="宋体" panose="02010600030101010101" pitchFamily="2" charset="-122"/>
              </a:rPr>
              <a:t>合格换成绿牌</a:t>
            </a:r>
            <a:r>
              <a:rPr lang="en-US" altLang="zh-CN" sz="2000" dirty="0">
                <a:solidFill>
                  <a:schemeClr val="tx1"/>
                </a:solidFill>
                <a:latin typeface="Arial" panose="020B0604020202020204" pitchFamily="34" charset="0"/>
                <a:ea typeface="宋体" panose="02010600030101010101" pitchFamily="2" charset="-122"/>
              </a:rPr>
              <a:t>)</a:t>
            </a:r>
            <a:endParaRPr lang="en-US" altLang="zh-CN" sz="2000" dirty="0">
              <a:solidFill>
                <a:schemeClr val="tx1"/>
              </a:solidFill>
              <a:latin typeface="Arial" panose="020B0604020202020204" pitchFamily="34" charset="0"/>
              <a:ea typeface="宋体" panose="02010600030101010101" pitchFamily="2" charset="-122"/>
            </a:endParaRPr>
          </a:p>
        </p:txBody>
      </p:sp>
      <p:sp>
        <p:nvSpPr>
          <p:cNvPr id="11" name="Rectangle 11"/>
          <p:cNvSpPr/>
          <p:nvPr/>
        </p:nvSpPr>
        <p:spPr>
          <a:xfrm>
            <a:off x="755650" y="5013325"/>
            <a:ext cx="1882775" cy="457200"/>
          </a:xfrm>
          <a:prstGeom prst="rect">
            <a:avLst/>
          </a:prstGeom>
          <a:noFill/>
          <a:ln w="9525">
            <a:noFill/>
          </a:ln>
        </p:spPr>
        <p:txBody>
          <a:bodyPr wrap="none" anchor="t" anchorCtr="0">
            <a:spAutoFit/>
          </a:bodyPr>
          <a:p>
            <a:pPr algn="ctr">
              <a:spcBef>
                <a:spcPct val="20000"/>
              </a:spcBef>
              <a:buClr>
                <a:schemeClr val="folHlink"/>
              </a:buClr>
              <a:buSzPct val="85000"/>
              <a:buFont typeface="Wingdings 2" pitchFamily="18" charset="2"/>
            </a:pPr>
            <a:r>
              <a:rPr lang="zh-CN" altLang="en-US" sz="2400" dirty="0">
                <a:solidFill>
                  <a:schemeClr val="tx1"/>
                </a:solidFill>
                <a:latin typeface="Arial" panose="020B0604020202020204" pitchFamily="34" charset="0"/>
                <a:ea typeface="宋体" panose="02010600030101010101" pitchFamily="2" charset="-122"/>
              </a:rPr>
              <a:t>允许使用</a:t>
            </a:r>
            <a:r>
              <a:rPr lang="en-US" altLang="zh-CN" sz="2400" dirty="0">
                <a:solidFill>
                  <a:schemeClr val="tx1"/>
                </a:solidFill>
                <a:latin typeface="Arial" panose="020B0604020202020204" pitchFamily="34" charset="0"/>
                <a:ea typeface="宋体" panose="02010600030101010101" pitchFamily="2" charset="-122"/>
              </a:rPr>
              <a:t>…..</a:t>
            </a:r>
            <a:endParaRPr lang="en-US" altLang="zh-CN" sz="2400" dirty="0">
              <a:solidFill>
                <a:schemeClr val="tx1"/>
              </a:solidFill>
              <a:latin typeface="Arial" panose="020B0604020202020204" pitchFamily="34" charset="0"/>
              <a:ea typeface="宋体" panose="02010600030101010101" pitchFamily="2" charset="-122"/>
            </a:endParaRPr>
          </a:p>
        </p:txBody>
      </p:sp>
      <p:sp>
        <p:nvSpPr>
          <p:cNvPr id="21512" name="Line 12"/>
          <p:cNvSpPr/>
          <p:nvPr/>
        </p:nvSpPr>
        <p:spPr>
          <a:xfrm>
            <a:off x="3059113" y="2420938"/>
            <a:ext cx="360362" cy="0"/>
          </a:xfrm>
          <a:prstGeom prst="line">
            <a:avLst/>
          </a:prstGeom>
          <a:ln w="9525" cap="flat" cmpd="sng">
            <a:solidFill>
              <a:schemeClr val="tx1"/>
            </a:solidFill>
            <a:prstDash val="dashDot"/>
            <a:round/>
            <a:headEnd type="none" w="med" len="med"/>
            <a:tailEnd type="none" w="med" len="med"/>
          </a:ln>
        </p:spPr>
      </p:sp>
      <p:sp>
        <p:nvSpPr>
          <p:cNvPr id="21513" name="Line 13"/>
          <p:cNvSpPr/>
          <p:nvPr/>
        </p:nvSpPr>
        <p:spPr>
          <a:xfrm>
            <a:off x="5795963" y="2420938"/>
            <a:ext cx="360362" cy="0"/>
          </a:xfrm>
          <a:prstGeom prst="line">
            <a:avLst/>
          </a:prstGeom>
          <a:ln w="9525" cap="flat" cmpd="sng">
            <a:solidFill>
              <a:schemeClr val="tx1"/>
            </a:solidFill>
            <a:prstDash val="dashDot"/>
            <a:round/>
            <a:headEnd type="none" w="med" len="med"/>
            <a:tailEnd type="none" w="med" len="med"/>
          </a:ln>
        </p:spPr>
      </p:sp>
      <p:sp>
        <p:nvSpPr>
          <p:cNvPr id="21514" name="Line 14"/>
          <p:cNvSpPr/>
          <p:nvPr/>
        </p:nvSpPr>
        <p:spPr>
          <a:xfrm>
            <a:off x="2987675" y="3933825"/>
            <a:ext cx="360363" cy="0"/>
          </a:xfrm>
          <a:prstGeom prst="line">
            <a:avLst/>
          </a:prstGeom>
          <a:ln w="9525" cap="flat" cmpd="sng">
            <a:solidFill>
              <a:schemeClr val="tx1"/>
            </a:solidFill>
            <a:prstDash val="dashDot"/>
            <a:round/>
            <a:headEnd type="none" w="med" len="med"/>
            <a:tailEnd type="none" w="med" len="med"/>
          </a:ln>
        </p:spPr>
      </p:sp>
      <p:sp>
        <p:nvSpPr>
          <p:cNvPr id="21515" name="Line 15"/>
          <p:cNvSpPr/>
          <p:nvPr/>
        </p:nvSpPr>
        <p:spPr>
          <a:xfrm>
            <a:off x="5795963" y="3933825"/>
            <a:ext cx="360362" cy="0"/>
          </a:xfrm>
          <a:prstGeom prst="line">
            <a:avLst/>
          </a:prstGeom>
          <a:ln w="9525" cap="flat" cmpd="sng">
            <a:solidFill>
              <a:schemeClr val="tx1"/>
            </a:solidFill>
            <a:prstDash val="dashDot"/>
            <a:round/>
            <a:headEnd type="none" w="med" len="med"/>
            <a:tailEnd type="none" w="med" len="med"/>
          </a:ln>
        </p:spPr>
      </p:sp>
      <p:sp>
        <p:nvSpPr>
          <p:cNvPr id="21516" name="矩形 4"/>
          <p:cNvSpPr/>
          <p:nvPr/>
        </p:nvSpPr>
        <p:spPr>
          <a:xfrm>
            <a:off x="1524000" y="2286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sp>
        <p:nvSpPr>
          <p:cNvPr id="21517" name="Rectangle 2"/>
          <p:cNvSpPr>
            <a:spLocks noGrp="1"/>
          </p:cNvSpPr>
          <p:nvPr>
            <p:ph type="title"/>
          </p:nvPr>
        </p:nvSpPr>
        <p:spPr>
          <a:xfrm>
            <a:off x="-1447800" y="1143000"/>
            <a:ext cx="6477000" cy="715963"/>
          </a:xfrm>
        </p:spPr>
        <p:txBody>
          <a:bodyPr vert="horz" wrap="square" lIns="91440" tIns="45720" rIns="91440" bIns="45720" anchor="ctr" anchorCtr="0"/>
          <a:p>
            <a:pPr eaLnBrk="1" hangingPunct="1"/>
            <a:r>
              <a:rPr lang="zh-CN" altLang="en-US" sz="2400" u="sng" dirty="0">
                <a:solidFill>
                  <a:srgbClr val="0000FF"/>
                </a:solidFill>
              </a:rPr>
              <a:t>脚手架 </a:t>
            </a:r>
            <a:r>
              <a:rPr lang="en-US" altLang="zh-CN" sz="2400" dirty="0">
                <a:solidFill>
                  <a:schemeClr val="tx1"/>
                </a:solidFill>
              </a:rPr>
              <a:t>– </a:t>
            </a:r>
            <a:r>
              <a:rPr lang="zh-CN" altLang="en-US" sz="2400" dirty="0">
                <a:solidFill>
                  <a:schemeClr val="tx1"/>
                </a:solidFill>
              </a:rPr>
              <a:t>搭设流程</a:t>
            </a:r>
            <a:endParaRPr lang="zh-CN" altLang="en-US" sz="2400" dirty="0">
              <a:solidFill>
                <a:schemeClr val="tx1"/>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title"/>
          </p:nvPr>
        </p:nvSpPr>
        <p:spPr>
          <a:xfrm>
            <a:off x="-1143000" y="1066800"/>
            <a:ext cx="5334000" cy="863600"/>
          </a:xfrm>
        </p:spPr>
        <p:txBody>
          <a:bodyPr vert="horz" wrap="square" lIns="91440" tIns="45720" rIns="91440" bIns="45720" anchor="ctr" anchorCtr="0"/>
          <a:p>
            <a:pPr eaLnBrk="1" hangingPunct="1"/>
            <a:r>
              <a:rPr lang="zh-CN" altLang="en-US" sz="2400" u="sng" dirty="0">
                <a:solidFill>
                  <a:srgbClr val="0000FF"/>
                </a:solidFill>
              </a:rPr>
              <a:t>脚手架 </a:t>
            </a:r>
            <a:r>
              <a:rPr lang="en-US" altLang="zh-CN" sz="2400" dirty="0">
                <a:solidFill>
                  <a:schemeClr val="tx1"/>
                </a:solidFill>
              </a:rPr>
              <a:t>– </a:t>
            </a:r>
            <a:r>
              <a:rPr lang="zh-CN" altLang="en-US" sz="2400" dirty="0">
                <a:solidFill>
                  <a:schemeClr val="tx1"/>
                </a:solidFill>
              </a:rPr>
              <a:t>基本要求</a:t>
            </a:r>
            <a:endParaRPr lang="zh-CN" altLang="en-US" sz="2400" dirty="0">
              <a:solidFill>
                <a:schemeClr val="tx1"/>
              </a:solidFill>
            </a:endParaRPr>
          </a:p>
        </p:txBody>
      </p:sp>
      <p:sp>
        <p:nvSpPr>
          <p:cNvPr id="49155" name="Rectangle 3"/>
          <p:cNvSpPr>
            <a:spLocks noGrp="1"/>
          </p:cNvSpPr>
          <p:nvPr>
            <p:ph idx="1"/>
          </p:nvPr>
        </p:nvSpPr>
        <p:spPr>
          <a:xfrm>
            <a:off x="228600" y="1905000"/>
            <a:ext cx="5410200" cy="4953000"/>
          </a:xfrm>
        </p:spPr>
        <p:txBody>
          <a:bodyPr vert="horz" wrap="square" lIns="91440" tIns="45720" rIns="91440" bIns="45720" anchor="t" anchorCtr="0"/>
          <a:p>
            <a:pPr marL="457200" indent="-457200" defTabSz="914400" eaLnBrk="1" hangingPunct="1">
              <a:lnSpc>
                <a:spcPct val="120000"/>
              </a:lnSpc>
              <a:buAutoNum type="arabicPeriod"/>
              <a:tabLst>
                <a:tab pos="228600" algn="l"/>
              </a:tabLst>
            </a:pPr>
            <a:r>
              <a:rPr lang="zh-CN" altLang="fr-FR" sz="2000" b="1" dirty="0">
                <a:latin typeface="宋体" panose="02010600030101010101" pitchFamily="2" charset="-122"/>
              </a:rPr>
              <a:t>作业过程中，必须系好安全带，安全带高挂低用，同时应使用工具袋防止工具等坠落伤人。</a:t>
            </a:r>
            <a:endParaRPr lang="zh-CN" altLang="fr-FR" sz="2000" b="1" dirty="0">
              <a:latin typeface="宋体" panose="02010600030101010101" pitchFamily="2" charset="-122"/>
            </a:endParaRPr>
          </a:p>
          <a:p>
            <a:pPr marL="457200" indent="-457200" defTabSz="914400" eaLnBrk="1" hangingPunct="1">
              <a:lnSpc>
                <a:spcPct val="120000"/>
              </a:lnSpc>
              <a:buAutoNum type="arabicPeriod"/>
              <a:tabLst>
                <a:tab pos="228600" algn="l"/>
              </a:tabLst>
            </a:pPr>
            <a:r>
              <a:rPr lang="zh-CN" altLang="en-GB" sz="2000" b="1" dirty="0">
                <a:latin typeface="宋体" panose="02010600030101010101" pitchFamily="2" charset="-122"/>
              </a:rPr>
              <a:t>所有的脚手架必须安装平稳，工作面平台满铺，其余平台宽度不少于</a:t>
            </a:r>
            <a:r>
              <a:rPr lang="en-GB" altLang="zh-CN" sz="2000" b="1" dirty="0">
                <a:latin typeface="宋体" panose="02010600030101010101" pitchFamily="2" charset="-122"/>
              </a:rPr>
              <a:t>0.6</a:t>
            </a:r>
            <a:r>
              <a:rPr lang="zh-CN" altLang="en-GB" sz="2000" b="1" dirty="0">
                <a:latin typeface="宋体" panose="02010600030101010101" pitchFamily="2" charset="-122"/>
              </a:rPr>
              <a:t>米，两块木板之间间隙不大于</a:t>
            </a:r>
            <a:r>
              <a:rPr lang="en-GB" altLang="zh-CN" sz="2000" b="1" dirty="0">
                <a:latin typeface="宋体" panose="02010600030101010101" pitchFamily="2" charset="-122"/>
              </a:rPr>
              <a:t>3</a:t>
            </a:r>
            <a:r>
              <a:rPr lang="zh-CN" altLang="en-GB" sz="2000" b="1" dirty="0">
                <a:latin typeface="宋体" panose="02010600030101010101" pitchFamily="2" charset="-122"/>
              </a:rPr>
              <a:t>厘米。</a:t>
            </a:r>
            <a:endParaRPr lang="zh-CN" altLang="fr-FR" sz="2000" b="1" dirty="0">
              <a:latin typeface="宋体" panose="02010600030101010101" pitchFamily="2" charset="-122"/>
            </a:endParaRPr>
          </a:p>
          <a:p>
            <a:pPr marL="457200" indent="-457200" defTabSz="914400" eaLnBrk="1" hangingPunct="1">
              <a:lnSpc>
                <a:spcPct val="120000"/>
              </a:lnSpc>
              <a:buAutoNum type="arabicPeriod"/>
              <a:tabLst>
                <a:tab pos="228600" algn="l"/>
              </a:tabLst>
            </a:pPr>
            <a:r>
              <a:rPr lang="zh-CN" altLang="en-GB" sz="2000" b="1" dirty="0">
                <a:latin typeface="宋体" panose="02010600030101010101" pitchFamily="2" charset="-122"/>
              </a:rPr>
              <a:t>底部：放在平而坚固的地面上，立杆下有垫木</a:t>
            </a:r>
            <a:endParaRPr lang="zh-CN" altLang="fr-FR" sz="2000" b="1" dirty="0">
              <a:latin typeface="宋体" panose="02010600030101010101" pitchFamily="2" charset="-122"/>
            </a:endParaRPr>
          </a:p>
          <a:p>
            <a:pPr marL="457200" indent="-457200" defTabSz="914400" eaLnBrk="1" hangingPunct="1">
              <a:lnSpc>
                <a:spcPct val="120000"/>
              </a:lnSpc>
              <a:buAutoNum type="arabicPeriod"/>
              <a:tabLst>
                <a:tab pos="228600" algn="l"/>
              </a:tabLst>
            </a:pPr>
            <a:r>
              <a:rPr lang="zh-CN" altLang="en-GB" sz="2000" b="1" dirty="0">
                <a:latin typeface="宋体" panose="02010600030101010101" pitchFamily="2" charset="-122"/>
              </a:rPr>
              <a:t>立杆之间间距</a:t>
            </a:r>
            <a:r>
              <a:rPr lang="en-GB" altLang="zh-CN" sz="2000" b="1" dirty="0">
                <a:latin typeface="宋体" panose="02010600030101010101" pitchFamily="2" charset="-122"/>
              </a:rPr>
              <a:t>1-1.5</a:t>
            </a:r>
            <a:r>
              <a:rPr lang="zh-CN" altLang="en-US" sz="2000" b="1" dirty="0">
                <a:latin typeface="宋体" panose="02010600030101010101" pitchFamily="2" charset="-122"/>
              </a:rPr>
              <a:t>米，上下层间间距小于</a:t>
            </a:r>
            <a:r>
              <a:rPr lang="en-GB" altLang="zh-CN" sz="2000" b="1" dirty="0">
                <a:latin typeface="宋体" panose="02010600030101010101" pitchFamily="2" charset="-122"/>
              </a:rPr>
              <a:t>2</a:t>
            </a:r>
            <a:r>
              <a:rPr lang="zh-CN" altLang="en-US" sz="2000" b="1" dirty="0">
                <a:latin typeface="宋体" panose="02010600030101010101" pitchFamily="2" charset="-122"/>
              </a:rPr>
              <a:t>米。</a:t>
            </a:r>
            <a:endParaRPr lang="zh-CN" altLang="fr-FR" sz="2000" b="1" dirty="0">
              <a:latin typeface="宋体" panose="02010600030101010101" pitchFamily="2" charset="-122"/>
            </a:endParaRPr>
          </a:p>
        </p:txBody>
      </p:sp>
      <p:sp>
        <p:nvSpPr>
          <p:cNvPr id="22531" name="Picture 4" descr="DSC00629"/>
          <p:cNvSpPr>
            <a:spLocks noChangeAspect="1"/>
          </p:cNvSpPr>
          <p:nvPr/>
        </p:nvSpPr>
        <p:spPr>
          <a:xfrm>
            <a:off x="5562600" y="2209800"/>
            <a:ext cx="3276600" cy="3517900"/>
          </a:xfrm>
          <a:prstGeom prst="rect">
            <a:avLst/>
          </a:prstGeom>
          <a:noFill/>
          <a:ln w="9525" cap="flat" cmpd="sng">
            <a:solidFill>
              <a:srgbClr val="FFCC00"/>
            </a:solidFill>
            <a:prstDash val="solid"/>
            <a:miter/>
            <a:headEnd type="none" w="med" len="med"/>
            <a:tailEnd type="none" w="med" len="med"/>
          </a:ln>
        </p:spPr>
        <p:txBody>
          <a:bodyPr anchor="t" anchorCtr="0"/>
          <a:p>
            <a:pPr algn="ctr"/>
            <a:endParaRPr lang="zh-CN" altLang="en-US" dirty="0">
              <a:latin typeface="Arial" panose="020B0604020202020204" pitchFamily="34" charset="0"/>
              <a:ea typeface="宋体" panose="02010600030101010101" pitchFamily="2" charset="-122"/>
            </a:endParaRPr>
          </a:p>
        </p:txBody>
      </p:sp>
      <p:sp>
        <p:nvSpPr>
          <p:cNvPr id="22532" name="矩形 4"/>
          <p:cNvSpPr/>
          <p:nvPr/>
        </p:nvSpPr>
        <p:spPr>
          <a:xfrm>
            <a:off x="1524000" y="2286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charRg st="0" end="41"/>
                                            </p:txEl>
                                          </p:spTgt>
                                        </p:tgtEl>
                                        <p:attrNameLst>
                                          <p:attrName>style.visibility</p:attrName>
                                        </p:attrNameLst>
                                      </p:cBhvr>
                                      <p:to>
                                        <p:strVal val="visible"/>
                                      </p:to>
                                    </p:set>
                                    <p:anim calcmode="lin" valueType="num">
                                      <p:cBhvr additive="base">
                                        <p:cTn id="7" dur="500" fill="hold"/>
                                        <p:tgtEl>
                                          <p:spTgt spid="49155">
                                            <p:txEl>
                                              <p:charRg st="0" end="4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charRg st="0" end="4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charRg st="41" end="92"/>
                                            </p:txEl>
                                          </p:spTgt>
                                        </p:tgtEl>
                                        <p:attrNameLst>
                                          <p:attrName>style.visibility</p:attrName>
                                        </p:attrNameLst>
                                      </p:cBhvr>
                                      <p:to>
                                        <p:strVal val="visible"/>
                                      </p:to>
                                    </p:set>
                                    <p:anim calcmode="lin" valueType="num">
                                      <p:cBhvr additive="base">
                                        <p:cTn id="13" dur="500" fill="hold"/>
                                        <p:tgtEl>
                                          <p:spTgt spid="49155">
                                            <p:txEl>
                                              <p:charRg st="41" end="9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charRg st="41" end="9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charRg st="92" end="113"/>
                                            </p:txEl>
                                          </p:spTgt>
                                        </p:tgtEl>
                                        <p:attrNameLst>
                                          <p:attrName>style.visibility</p:attrName>
                                        </p:attrNameLst>
                                      </p:cBhvr>
                                      <p:to>
                                        <p:strVal val="visible"/>
                                      </p:to>
                                    </p:set>
                                    <p:anim calcmode="lin" valueType="num">
                                      <p:cBhvr additive="base">
                                        <p:cTn id="19" dur="500" fill="hold"/>
                                        <p:tgtEl>
                                          <p:spTgt spid="49155">
                                            <p:txEl>
                                              <p:charRg st="92" end="1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charRg st="92" end="11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5">
                                            <p:txEl>
                                              <p:charRg st="113" end="138"/>
                                            </p:txEl>
                                          </p:spTgt>
                                        </p:tgtEl>
                                        <p:attrNameLst>
                                          <p:attrName>style.visibility</p:attrName>
                                        </p:attrNameLst>
                                      </p:cBhvr>
                                      <p:to>
                                        <p:strVal val="visible"/>
                                      </p:to>
                                    </p:set>
                                    <p:anim calcmode="lin" valueType="num">
                                      <p:cBhvr additive="base">
                                        <p:cTn id="25" dur="500" fill="hold"/>
                                        <p:tgtEl>
                                          <p:spTgt spid="49155">
                                            <p:txEl>
                                              <p:charRg st="113" end="13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charRg st="113" end="13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9" name="Rectangle 3"/>
          <p:cNvSpPr>
            <a:spLocks noGrp="1"/>
          </p:cNvSpPr>
          <p:nvPr>
            <p:ph idx="1"/>
          </p:nvPr>
        </p:nvSpPr>
        <p:spPr>
          <a:xfrm>
            <a:off x="457200" y="1828800"/>
            <a:ext cx="8382000" cy="5334000"/>
          </a:xfrm>
        </p:spPr>
        <p:txBody>
          <a:bodyPr vert="horz" wrap="square" lIns="91440" tIns="45720" rIns="91440" bIns="45720" anchor="t" anchorCtr="0"/>
          <a:p>
            <a:pPr marL="457200" indent="-457200" defTabSz="914400" eaLnBrk="1" hangingPunct="1">
              <a:lnSpc>
                <a:spcPct val="125000"/>
              </a:lnSpc>
              <a:buNone/>
              <a:tabLst>
                <a:tab pos="228600" algn="l"/>
              </a:tabLst>
            </a:pPr>
            <a:r>
              <a:rPr lang="en-US" altLang="zh-CN" sz="2000" b="1" dirty="0">
                <a:latin typeface="宋体" panose="02010600030101010101" pitchFamily="2" charset="-122"/>
              </a:rPr>
              <a:t>5.  </a:t>
            </a:r>
            <a:r>
              <a:rPr lang="zh-CN" altLang="fr-FR" sz="2000" b="1" dirty="0">
                <a:latin typeface="宋体" panose="02010600030101010101" pitchFamily="2" charset="-122"/>
              </a:rPr>
              <a:t>跳板要用</a:t>
            </a:r>
            <a:r>
              <a:rPr lang="en-US" altLang="zh-CN" sz="2000" b="1" dirty="0">
                <a:latin typeface="宋体" panose="02010600030101010101" pitchFamily="2" charset="-122"/>
              </a:rPr>
              <a:t>5CM</a:t>
            </a:r>
            <a:r>
              <a:rPr lang="zh-CN" altLang="fr-FR" sz="2000" b="1" dirty="0">
                <a:latin typeface="宋体" panose="02010600030101010101" pitchFamily="2" charset="-122"/>
              </a:rPr>
              <a:t>厚的坚固木板，两端都用铁丝栓牢，有裂缝的木板不能使用。</a:t>
            </a:r>
            <a:endParaRPr lang="zh-CN" altLang="fr-FR" sz="2000" b="1" dirty="0">
              <a:latin typeface="宋体" panose="02010600030101010101" pitchFamily="2" charset="-122"/>
            </a:endParaRPr>
          </a:p>
          <a:p>
            <a:pPr marL="457200" indent="-457200" defTabSz="914400" eaLnBrk="1" hangingPunct="1">
              <a:lnSpc>
                <a:spcPct val="125000"/>
              </a:lnSpc>
              <a:buNone/>
              <a:tabLst>
                <a:tab pos="228600" algn="l"/>
              </a:tabLst>
            </a:pPr>
            <a:r>
              <a:rPr lang="en-US" altLang="zh-CN" sz="2000" b="1" dirty="0">
                <a:latin typeface="宋体" panose="02010600030101010101" pitchFamily="2" charset="-122"/>
              </a:rPr>
              <a:t>6.  </a:t>
            </a:r>
            <a:r>
              <a:rPr lang="zh-CN" altLang="en-GB" sz="2000" b="1" dirty="0">
                <a:latin typeface="宋体" panose="02010600030101010101" pitchFamily="2" charset="-122"/>
              </a:rPr>
              <a:t>任何工作平面必须具备三样防坠落安全设施：护栏、木板、踢脚板。防护栏高度</a:t>
            </a:r>
            <a:r>
              <a:rPr lang="en-GB" altLang="zh-CN" sz="2000" b="1" dirty="0">
                <a:latin typeface="宋体" panose="02010600030101010101" pitchFamily="2" charset="-122"/>
              </a:rPr>
              <a:t>1.2</a:t>
            </a:r>
            <a:r>
              <a:rPr lang="zh-CN" altLang="en-GB" sz="2000" b="1" dirty="0">
                <a:latin typeface="宋体" panose="02010600030101010101" pitchFamily="2" charset="-122"/>
              </a:rPr>
              <a:t>米，踢脚板高度</a:t>
            </a:r>
            <a:r>
              <a:rPr lang="en-GB" altLang="zh-CN" sz="2000" b="1" dirty="0">
                <a:latin typeface="宋体" panose="02010600030101010101" pitchFamily="2" charset="-122"/>
              </a:rPr>
              <a:t>0.15</a:t>
            </a:r>
            <a:r>
              <a:rPr lang="zh-CN" altLang="en-GB" sz="2000" b="1" dirty="0">
                <a:latin typeface="宋体" panose="02010600030101010101" pitchFamily="2" charset="-122"/>
              </a:rPr>
              <a:t>米，横档之间宽度不超过</a:t>
            </a:r>
            <a:r>
              <a:rPr lang="en-GB" altLang="zh-CN" sz="2000" b="1" dirty="0">
                <a:latin typeface="宋体" panose="02010600030101010101" pitchFamily="2" charset="-122"/>
              </a:rPr>
              <a:t>0.5</a:t>
            </a:r>
            <a:r>
              <a:rPr lang="zh-CN" altLang="en-GB" sz="2000" b="1" dirty="0">
                <a:latin typeface="宋体" panose="02010600030101010101" pitchFamily="2" charset="-122"/>
              </a:rPr>
              <a:t>米。</a:t>
            </a:r>
            <a:endParaRPr lang="zh-CN" altLang="fr-FR" sz="2000" b="1" dirty="0">
              <a:latin typeface="宋体" panose="02010600030101010101" pitchFamily="2" charset="-122"/>
            </a:endParaRPr>
          </a:p>
          <a:p>
            <a:pPr marL="457200" indent="-457200" defTabSz="914400" eaLnBrk="1" hangingPunct="1">
              <a:lnSpc>
                <a:spcPct val="125000"/>
              </a:lnSpc>
              <a:buNone/>
              <a:tabLst>
                <a:tab pos="228600" algn="l"/>
              </a:tabLst>
            </a:pPr>
            <a:r>
              <a:rPr lang="en-US" altLang="zh-CN" sz="2000" b="1" dirty="0">
                <a:latin typeface="宋体" panose="02010600030101010101" pitchFamily="2" charset="-122"/>
              </a:rPr>
              <a:t>7.  </a:t>
            </a:r>
            <a:r>
              <a:rPr lang="zh-CN" altLang="en-GB" sz="2000" b="1" dirty="0">
                <a:latin typeface="宋体" panose="02010600030101010101" pitchFamily="2" charset="-122"/>
              </a:rPr>
              <a:t>脚手架在垂直方向上每隔</a:t>
            </a:r>
            <a:r>
              <a:rPr lang="en-GB" altLang="zh-CN" sz="2000" b="1" dirty="0">
                <a:latin typeface="宋体" panose="02010600030101010101" pitchFamily="2" charset="-122"/>
              </a:rPr>
              <a:t>4</a:t>
            </a:r>
            <a:r>
              <a:rPr lang="zh-CN" altLang="en-GB" sz="2000" b="1" dirty="0">
                <a:latin typeface="宋体" panose="02010600030101010101" pitchFamily="2" charset="-122"/>
              </a:rPr>
              <a:t>米，水平方向上每隔</a:t>
            </a:r>
            <a:r>
              <a:rPr lang="en-GB" altLang="zh-CN" sz="2000" b="1" dirty="0">
                <a:latin typeface="宋体" panose="02010600030101010101" pitchFamily="2" charset="-122"/>
              </a:rPr>
              <a:t>6</a:t>
            </a:r>
            <a:r>
              <a:rPr lang="zh-CN" altLang="en-GB" sz="2000" b="1" dirty="0">
                <a:latin typeface="宋体" panose="02010600030101010101" pitchFamily="2" charset="-122"/>
              </a:rPr>
              <a:t>米必须和建筑物相连或采用其他经同意的稳定结构。并设剪刀撑或</a:t>
            </a:r>
            <a:r>
              <a:rPr lang="zh-CN" altLang="fr-FR" sz="2000" b="1" dirty="0">
                <a:latin typeface="宋体" panose="02010600030101010101" pitchFamily="2" charset="-122"/>
              </a:rPr>
              <a:t>支杆等稳定措施。</a:t>
            </a:r>
            <a:endParaRPr lang="zh-CN" altLang="fr-FR" sz="2000" b="1" dirty="0">
              <a:latin typeface="宋体" panose="02010600030101010101" pitchFamily="2" charset="-122"/>
            </a:endParaRPr>
          </a:p>
          <a:p>
            <a:pPr marL="457200" indent="-457200" defTabSz="914400" eaLnBrk="1" hangingPunct="1">
              <a:lnSpc>
                <a:spcPct val="125000"/>
              </a:lnSpc>
              <a:buNone/>
              <a:tabLst>
                <a:tab pos="228600" algn="l"/>
              </a:tabLst>
            </a:pPr>
            <a:r>
              <a:rPr lang="en-US" altLang="zh-CN" sz="2000" b="1" dirty="0">
                <a:latin typeface="宋体" panose="02010600030101010101" pitchFamily="2" charset="-122"/>
              </a:rPr>
              <a:t>8.  </a:t>
            </a:r>
            <a:r>
              <a:rPr lang="zh-CN" altLang="en-GB" sz="2000" b="1" dirty="0">
                <a:latin typeface="宋体" panose="02010600030101010101" pitchFamily="2" charset="-122"/>
              </a:rPr>
              <a:t>在脚手架内部，当靠墙脚手架离墙间隙大于</a:t>
            </a:r>
            <a:r>
              <a:rPr lang="en-GB" altLang="zh-CN" sz="2000" b="1" dirty="0">
                <a:latin typeface="宋体" panose="02010600030101010101" pitchFamily="2" charset="-122"/>
              </a:rPr>
              <a:t>20</a:t>
            </a:r>
            <a:r>
              <a:rPr lang="zh-CN" altLang="en-GB" sz="2000" b="1" dirty="0">
                <a:latin typeface="宋体" panose="02010600030101010101" pitchFamily="2" charset="-122"/>
              </a:rPr>
              <a:t>厘米时，里面一侧必须设置：护栏、木板、踢脚板。</a:t>
            </a:r>
            <a:endParaRPr lang="zh-CN" altLang="fr-FR" sz="2000" b="1" dirty="0">
              <a:latin typeface="宋体" panose="02010600030101010101" pitchFamily="2" charset="-122"/>
            </a:endParaRPr>
          </a:p>
          <a:p>
            <a:pPr marL="457200" indent="-457200" defTabSz="914400" fontAlgn="t">
              <a:lnSpc>
                <a:spcPct val="85000"/>
              </a:lnSpc>
              <a:spcBef>
                <a:spcPct val="0"/>
              </a:spcBef>
              <a:buFont typeface="Wingdings" panose="05000000000000000000" pitchFamily="2" charset="2"/>
              <a:buNone/>
              <a:tabLst>
                <a:tab pos="228600" algn="l"/>
              </a:tabLst>
            </a:pPr>
            <a:endParaRPr lang="zh-CN" altLang="fr-FR" sz="2000" b="1" dirty="0">
              <a:latin typeface="宋体" panose="02010600030101010101" pitchFamily="2" charset="-122"/>
              <a:ea typeface="Arial Unicode MS" pitchFamily="34" charset="-122"/>
            </a:endParaRPr>
          </a:p>
        </p:txBody>
      </p:sp>
      <p:sp>
        <p:nvSpPr>
          <p:cNvPr id="23554" name="矩形 3"/>
          <p:cNvSpPr/>
          <p:nvPr/>
        </p:nvSpPr>
        <p:spPr>
          <a:xfrm>
            <a:off x="1524000" y="2286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sp>
        <p:nvSpPr>
          <p:cNvPr id="23555" name="Rectangle 2"/>
          <p:cNvSpPr txBox="1"/>
          <p:nvPr/>
        </p:nvSpPr>
        <p:spPr>
          <a:xfrm>
            <a:off x="-1143000" y="1066800"/>
            <a:ext cx="5334000" cy="863600"/>
          </a:xfrm>
          <a:prstGeom prst="rect">
            <a:avLst/>
          </a:prstGeom>
          <a:noFill/>
          <a:ln w="9525">
            <a:noFill/>
          </a:ln>
        </p:spPr>
        <p:txBody>
          <a:bodyPr anchor="ctr" anchorCtr="0"/>
          <a:p>
            <a:pPr algn="ctr"/>
            <a:r>
              <a:rPr lang="zh-CN" altLang="en-US" sz="2400" u="sng" dirty="0">
                <a:solidFill>
                  <a:srgbClr val="0000FF"/>
                </a:solidFill>
                <a:latin typeface="Arial" panose="020B0604020202020204" pitchFamily="34" charset="0"/>
                <a:ea typeface="宋体" panose="02010600030101010101" pitchFamily="2" charset="-122"/>
              </a:rPr>
              <a:t>脚手架 </a:t>
            </a:r>
            <a:r>
              <a:rPr lang="en-US" altLang="zh-CN" sz="2400" dirty="0">
                <a:solidFill>
                  <a:schemeClr val="tx1"/>
                </a:solidFill>
                <a:latin typeface="Arial" panose="020B0604020202020204" pitchFamily="34" charset="0"/>
                <a:ea typeface="宋体" panose="02010600030101010101" pitchFamily="2" charset="-122"/>
              </a:rPr>
              <a:t>– </a:t>
            </a:r>
            <a:r>
              <a:rPr lang="zh-CN" altLang="en-US" sz="2400" dirty="0">
                <a:solidFill>
                  <a:schemeClr val="tx1"/>
                </a:solidFill>
                <a:latin typeface="Arial" panose="020B0604020202020204" pitchFamily="34" charset="0"/>
                <a:ea typeface="宋体" panose="02010600030101010101" pitchFamily="2" charset="-122"/>
              </a:rPr>
              <a:t>基本要求</a:t>
            </a:r>
            <a:endParaRPr lang="zh-CN" altLang="en-US" sz="2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charRg st="0" end="39"/>
                                            </p:txEl>
                                          </p:spTgt>
                                        </p:tgtEl>
                                        <p:attrNameLst>
                                          <p:attrName>style.visibility</p:attrName>
                                        </p:attrNameLst>
                                      </p:cBhvr>
                                      <p:to>
                                        <p:strVal val="visible"/>
                                      </p:to>
                                    </p:set>
                                    <p:anim calcmode="lin" valueType="num">
                                      <p:cBhvr additive="base">
                                        <p:cTn id="7" dur="500" fill="hold"/>
                                        <p:tgtEl>
                                          <p:spTgt spid="50179">
                                            <p:txEl>
                                              <p:charRg st="0" end="3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charRg st="0" end="3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charRg st="39" end="109"/>
                                            </p:txEl>
                                          </p:spTgt>
                                        </p:tgtEl>
                                        <p:attrNameLst>
                                          <p:attrName>style.visibility</p:attrName>
                                        </p:attrNameLst>
                                      </p:cBhvr>
                                      <p:to>
                                        <p:strVal val="visible"/>
                                      </p:to>
                                    </p:set>
                                    <p:anim calcmode="lin" valueType="num">
                                      <p:cBhvr additive="base">
                                        <p:cTn id="13" dur="500" fill="hold"/>
                                        <p:tgtEl>
                                          <p:spTgt spid="50179">
                                            <p:txEl>
                                              <p:charRg st="39" end="10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charRg st="39" end="10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charRg st="109" end="173"/>
                                            </p:txEl>
                                          </p:spTgt>
                                        </p:tgtEl>
                                        <p:attrNameLst>
                                          <p:attrName>style.visibility</p:attrName>
                                        </p:attrNameLst>
                                      </p:cBhvr>
                                      <p:to>
                                        <p:strVal val="visible"/>
                                      </p:to>
                                    </p:set>
                                    <p:anim calcmode="lin" valueType="num">
                                      <p:cBhvr additive="base">
                                        <p:cTn id="19" dur="500" fill="hold"/>
                                        <p:tgtEl>
                                          <p:spTgt spid="50179">
                                            <p:txEl>
                                              <p:charRg st="109" end="17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charRg st="109" end="17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179">
                                            <p:txEl>
                                              <p:charRg st="173" end="222"/>
                                            </p:txEl>
                                          </p:spTgt>
                                        </p:tgtEl>
                                        <p:attrNameLst>
                                          <p:attrName>style.visibility</p:attrName>
                                        </p:attrNameLst>
                                      </p:cBhvr>
                                      <p:to>
                                        <p:strVal val="visible"/>
                                      </p:to>
                                    </p:set>
                                    <p:anim calcmode="lin" valueType="num">
                                      <p:cBhvr additive="base">
                                        <p:cTn id="25" dur="500" fill="hold"/>
                                        <p:tgtEl>
                                          <p:spTgt spid="50179">
                                            <p:txEl>
                                              <p:charRg st="173" end="22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charRg st="173" end="2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title"/>
          </p:nvPr>
        </p:nvSpPr>
        <p:spPr>
          <a:xfrm>
            <a:off x="381000" y="1143000"/>
            <a:ext cx="6477000" cy="715963"/>
          </a:xfrm>
        </p:spPr>
        <p:txBody>
          <a:bodyPr vert="horz" wrap="square" lIns="91440" tIns="45720" rIns="91440" bIns="45720" anchor="ctr" anchorCtr="0"/>
          <a:p>
            <a:pPr algn="l" eaLnBrk="1" hangingPunct="1"/>
            <a:r>
              <a:rPr lang="zh-CN" altLang="en-US" sz="2400" u="sng" dirty="0">
                <a:solidFill>
                  <a:srgbClr val="0000FF"/>
                </a:solidFill>
              </a:rPr>
              <a:t>脚手架  </a:t>
            </a:r>
            <a:r>
              <a:rPr lang="en-US" altLang="zh-CN" sz="2400" dirty="0">
                <a:solidFill>
                  <a:schemeClr val="tx1"/>
                </a:solidFill>
              </a:rPr>
              <a:t>-</a:t>
            </a:r>
            <a:r>
              <a:rPr lang="zh-CN" altLang="en-US" sz="2400" dirty="0">
                <a:solidFill>
                  <a:schemeClr val="tx1"/>
                </a:solidFill>
              </a:rPr>
              <a:t>十项验收要求</a:t>
            </a:r>
            <a:r>
              <a:rPr lang="en-US" altLang="zh-CN" sz="2400" dirty="0">
                <a:solidFill>
                  <a:schemeClr val="tx1"/>
                </a:solidFill>
              </a:rPr>
              <a:t>:</a:t>
            </a:r>
            <a:br>
              <a:rPr lang="en-US" altLang="zh-CN" sz="2400" dirty="0">
                <a:solidFill>
                  <a:schemeClr val="tx1"/>
                </a:solidFill>
              </a:rPr>
            </a:br>
            <a:endParaRPr lang="zh-CN" altLang="en-US" sz="2400" u="sng" dirty="0">
              <a:solidFill>
                <a:srgbClr val="0000FF"/>
              </a:solidFill>
            </a:endParaRPr>
          </a:p>
        </p:txBody>
      </p:sp>
      <p:sp>
        <p:nvSpPr>
          <p:cNvPr id="24578" name="矩形 3"/>
          <p:cNvSpPr/>
          <p:nvPr/>
        </p:nvSpPr>
        <p:spPr>
          <a:xfrm>
            <a:off x="1752600" y="1524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graphicFrame>
        <p:nvGraphicFramePr>
          <p:cNvPr id="7" name="Group 387"/>
          <p:cNvGraphicFramePr>
            <a:graphicFrameLocks noGrp="1"/>
          </p:cNvGraphicFramePr>
          <p:nvPr>
            <p:ph sz="half" idx="4294967295"/>
          </p:nvPr>
        </p:nvGraphicFramePr>
        <p:xfrm>
          <a:off x="228600" y="1752600"/>
          <a:ext cx="8686800" cy="4605338"/>
        </p:xfrm>
        <a:graphic>
          <a:graphicData uri="http://schemas.openxmlformats.org/drawingml/2006/table">
            <a:tbl>
              <a:tblPr/>
              <a:tblGrid>
                <a:gridCol w="506730"/>
                <a:gridCol w="8180070"/>
              </a:tblGrid>
              <a:tr h="431919">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1</a:t>
                      </a:r>
                      <a:endParaRPr kumimoji="0" lang="en-US" alt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人员持证并已接受拉法基培训</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50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2</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架管无破损、变形</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919">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3</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基础坚固、稳定，有垫木，有扫地杆</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61">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4</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立杆间距</a:t>
                      </a: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1-1.5</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米，层间间距小于</a:t>
                      </a: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2</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米</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919">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5</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工作平面木板已满铺、固定</a:t>
                      </a:r>
                      <a:endParaRPr kumimoji="0"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861">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6</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工作平面有护栏、中间横杆、踢脚板</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507">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7</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脚手架区域外设围栏、警示</a:t>
                      </a: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架管上无带电电线</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25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8</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垂直方向上至少每隔</a:t>
                      </a: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4</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米，水平方向上每隔</a:t>
                      </a: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6</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米和建筑物相连或采用了其他的稳定结构</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256">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9</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临近公路或交通区域时，设有安全密目网并采取了特别的安全防撞预提醒防措施。</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332">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10</a:t>
                      </a:r>
                      <a:endParaRPr kumimoji="0" lang="en-US" altLang="zh-CN"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上下脚手架通道符合安全要求</a:t>
                      </a:r>
                      <a:endParaRPr kumimoji="0"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33" marB="4573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400" y="1066800"/>
            <a:ext cx="5885180" cy="2907030"/>
          </a:xfrm>
          <a:prstGeom prst="rect">
            <a:avLst/>
          </a:prstGeom>
          <a:noFill/>
        </p:spPr>
        <p:txBody>
          <a:bodyPr wrap="square" rtlCol="0" anchor="t">
            <a:no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8365" y="4495800"/>
            <a:ext cx="5572125" cy="154559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800" b="1" dirty="0">
                <a:solidFill>
                  <a:schemeClr val="dk1"/>
                </a:solidFill>
                <a:latin typeface="+mn-ea"/>
                <a:cs typeface="宋体" panose="02010600030101010101" pitchFamily="2" charset="-122"/>
                <a:sym typeface="+mn-ea"/>
              </a:rPr>
              <a:t>博富特认为：一个好的培训课程起始于一个好的设计</a:t>
            </a:r>
            <a:r>
              <a:rPr lang="en-US" altLang="zh-CN" sz="1800" b="1" dirty="0">
                <a:solidFill>
                  <a:schemeClr val="dk1"/>
                </a:solidFill>
                <a:latin typeface="+mn-ea"/>
                <a:cs typeface="宋体" panose="02010600030101010101" pitchFamily="2" charset="-122"/>
                <a:sym typeface="+mn-ea"/>
              </a:rPr>
              <a:t>,</a:t>
            </a:r>
            <a:r>
              <a:rPr lang="zh-CN" altLang="en-US" sz="18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8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81207" y="43434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304800" y="3808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Picture 4" descr="SL370181"/>
          <p:cNvPicPr>
            <a:picLocks noChangeAspect="1"/>
          </p:cNvPicPr>
          <p:nvPr/>
        </p:nvPicPr>
        <p:blipFill>
          <a:blip r:embed="rId1"/>
          <a:stretch>
            <a:fillRect/>
          </a:stretch>
        </p:blipFill>
        <p:spPr>
          <a:xfrm>
            <a:off x="5562600" y="1143000"/>
            <a:ext cx="3097213" cy="2743200"/>
          </a:xfrm>
          <a:prstGeom prst="rect">
            <a:avLst/>
          </a:prstGeom>
          <a:noFill/>
          <a:ln w="9525" cap="flat" cmpd="sng">
            <a:solidFill>
              <a:schemeClr val="tx1"/>
            </a:solidFill>
            <a:prstDash val="solid"/>
            <a:miter/>
            <a:headEnd type="none" w="med" len="med"/>
            <a:tailEnd type="none" w="med" len="med"/>
          </a:ln>
        </p:spPr>
      </p:pic>
      <p:sp>
        <p:nvSpPr>
          <p:cNvPr id="25602" name="Oval 6"/>
          <p:cNvSpPr/>
          <p:nvPr/>
        </p:nvSpPr>
        <p:spPr>
          <a:xfrm>
            <a:off x="6324600" y="2438400"/>
            <a:ext cx="2016125" cy="1152525"/>
          </a:xfrm>
          <a:prstGeom prst="ellipse">
            <a:avLst/>
          </a:prstGeom>
          <a:noFill/>
          <a:ln w="38100"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pic>
        <p:nvPicPr>
          <p:cNvPr id="25603" name="Picture 4" descr="照片 034"/>
          <p:cNvPicPr>
            <a:picLocks noChangeAspect="1"/>
          </p:cNvPicPr>
          <p:nvPr/>
        </p:nvPicPr>
        <p:blipFill>
          <a:blip r:embed="rId2"/>
          <a:stretch>
            <a:fillRect/>
          </a:stretch>
        </p:blipFill>
        <p:spPr>
          <a:xfrm>
            <a:off x="5562600" y="4038600"/>
            <a:ext cx="3130550" cy="2535238"/>
          </a:xfrm>
          <a:prstGeom prst="rect">
            <a:avLst/>
          </a:prstGeom>
          <a:noFill/>
          <a:ln w="9525">
            <a:noFill/>
          </a:ln>
        </p:spPr>
      </p:pic>
      <p:sp>
        <p:nvSpPr>
          <p:cNvPr id="25604" name="Oval 5"/>
          <p:cNvSpPr/>
          <p:nvPr/>
        </p:nvSpPr>
        <p:spPr>
          <a:xfrm rot="1911823">
            <a:off x="6254750" y="4059238"/>
            <a:ext cx="725488" cy="2255837"/>
          </a:xfrm>
          <a:prstGeom prst="ellipse">
            <a:avLst/>
          </a:prstGeom>
          <a:noFill/>
          <a:ln w="38100"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25605" name="Line 6"/>
          <p:cNvSpPr/>
          <p:nvPr/>
        </p:nvSpPr>
        <p:spPr>
          <a:xfrm flipH="1" flipV="1">
            <a:off x="4016375" y="2911475"/>
            <a:ext cx="860425" cy="265113"/>
          </a:xfrm>
          <a:prstGeom prst="line">
            <a:avLst/>
          </a:prstGeom>
          <a:ln w="57150" cap="flat" cmpd="sng">
            <a:solidFill>
              <a:srgbClr val="FF3300"/>
            </a:solidFill>
            <a:prstDash val="solid"/>
            <a:round/>
            <a:headEnd type="none" w="med" len="med"/>
            <a:tailEnd type="triangle" w="med" len="med"/>
          </a:ln>
        </p:spPr>
      </p:sp>
      <p:pic>
        <p:nvPicPr>
          <p:cNvPr id="25606" name="Picture 4" descr="DSC00630"/>
          <p:cNvPicPr>
            <a:picLocks noChangeAspect="1"/>
          </p:cNvPicPr>
          <p:nvPr/>
        </p:nvPicPr>
        <p:blipFill>
          <a:blip r:embed="rId3"/>
          <a:stretch>
            <a:fillRect/>
          </a:stretch>
        </p:blipFill>
        <p:spPr>
          <a:xfrm>
            <a:off x="533400" y="2362200"/>
            <a:ext cx="4343400" cy="3581400"/>
          </a:xfrm>
          <a:prstGeom prst="rect">
            <a:avLst/>
          </a:prstGeom>
          <a:noFill/>
          <a:ln w="9525">
            <a:noFill/>
          </a:ln>
        </p:spPr>
      </p:pic>
      <p:sp>
        <p:nvSpPr>
          <p:cNvPr id="25607" name="Oval 5"/>
          <p:cNvSpPr/>
          <p:nvPr/>
        </p:nvSpPr>
        <p:spPr>
          <a:xfrm rot="-955508">
            <a:off x="1966913" y="3613150"/>
            <a:ext cx="1084262" cy="2090738"/>
          </a:xfrm>
          <a:prstGeom prst="ellipse">
            <a:avLst/>
          </a:prstGeom>
          <a:noFill/>
          <a:ln w="38100" cap="flat" cmpd="sng">
            <a:solidFill>
              <a:srgbClr val="0099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25608" name="Line 6"/>
          <p:cNvSpPr/>
          <p:nvPr/>
        </p:nvSpPr>
        <p:spPr>
          <a:xfrm>
            <a:off x="1447800" y="5105400"/>
            <a:ext cx="395288" cy="0"/>
          </a:xfrm>
          <a:prstGeom prst="line">
            <a:avLst/>
          </a:prstGeom>
          <a:ln w="38100" cap="flat" cmpd="sng">
            <a:solidFill>
              <a:srgbClr val="009900"/>
            </a:solidFill>
            <a:prstDash val="solid"/>
            <a:round/>
            <a:headEnd type="none" w="med" len="med"/>
            <a:tailEnd type="triangle" w="med" len="med"/>
          </a:ln>
        </p:spPr>
      </p:sp>
      <p:sp>
        <p:nvSpPr>
          <p:cNvPr id="25609" name="矩形 4"/>
          <p:cNvSpPr/>
          <p:nvPr/>
        </p:nvSpPr>
        <p:spPr>
          <a:xfrm>
            <a:off x="1524000" y="2286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sp>
        <p:nvSpPr>
          <p:cNvPr id="25610" name="Rectangle 2"/>
          <p:cNvSpPr>
            <a:spLocks noGrp="1"/>
          </p:cNvSpPr>
          <p:nvPr>
            <p:ph type="title"/>
          </p:nvPr>
        </p:nvSpPr>
        <p:spPr>
          <a:xfrm>
            <a:off x="304800" y="1066800"/>
            <a:ext cx="6477000" cy="715963"/>
          </a:xfrm>
        </p:spPr>
        <p:txBody>
          <a:bodyPr vert="horz" wrap="square" lIns="91440" tIns="45720" rIns="91440" bIns="45720" anchor="ctr" anchorCtr="0"/>
          <a:p>
            <a:pPr algn="l" eaLnBrk="1" hangingPunct="1"/>
            <a:r>
              <a:rPr lang="zh-CN" altLang="en-US" sz="2400" u="sng" dirty="0">
                <a:solidFill>
                  <a:srgbClr val="0000FF"/>
                </a:solidFill>
              </a:rPr>
              <a:t>脚手架</a:t>
            </a:r>
            <a:endParaRPr lang="zh-CN" altLang="en-US" sz="2400" u="sng" dirty="0">
              <a:solidFill>
                <a:srgbClr val="0000FF"/>
              </a:solidFill>
            </a:endParaRPr>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Picture 5" descr="DSCN1826"/>
          <p:cNvPicPr>
            <a:picLocks noChangeAspect="1"/>
          </p:cNvPicPr>
          <p:nvPr/>
        </p:nvPicPr>
        <p:blipFill>
          <a:blip r:embed="rId1"/>
          <a:stretch>
            <a:fillRect/>
          </a:stretch>
        </p:blipFill>
        <p:spPr>
          <a:xfrm>
            <a:off x="1828800" y="1981200"/>
            <a:ext cx="5791200" cy="4343400"/>
          </a:xfrm>
          <a:prstGeom prst="rect">
            <a:avLst/>
          </a:prstGeom>
          <a:noFill/>
          <a:ln w="9525">
            <a:noFill/>
          </a:ln>
        </p:spPr>
      </p:pic>
      <p:sp>
        <p:nvSpPr>
          <p:cNvPr id="26626" name="Oval 6"/>
          <p:cNvSpPr/>
          <p:nvPr/>
        </p:nvSpPr>
        <p:spPr>
          <a:xfrm rot="-832828">
            <a:off x="3621088" y="2851150"/>
            <a:ext cx="2149475" cy="2894013"/>
          </a:xfrm>
          <a:prstGeom prst="ellipse">
            <a:avLst/>
          </a:prstGeom>
          <a:noFill/>
          <a:ln w="38100"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26627" name="矩形 4"/>
          <p:cNvSpPr/>
          <p:nvPr/>
        </p:nvSpPr>
        <p:spPr>
          <a:xfrm>
            <a:off x="1524000" y="2286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sp>
        <p:nvSpPr>
          <p:cNvPr id="26628" name="Rectangle 2"/>
          <p:cNvSpPr>
            <a:spLocks noGrp="1"/>
          </p:cNvSpPr>
          <p:nvPr>
            <p:ph type="title"/>
          </p:nvPr>
        </p:nvSpPr>
        <p:spPr>
          <a:xfrm>
            <a:off x="304800" y="1066800"/>
            <a:ext cx="6477000" cy="715963"/>
          </a:xfrm>
        </p:spPr>
        <p:txBody>
          <a:bodyPr vert="horz" wrap="square" lIns="91440" tIns="45720" rIns="91440" bIns="45720" anchor="ctr" anchorCtr="0"/>
          <a:p>
            <a:pPr algn="l" eaLnBrk="1" hangingPunct="1"/>
            <a:r>
              <a:rPr lang="zh-CN" altLang="en-US" sz="2400" u="sng" dirty="0">
                <a:solidFill>
                  <a:srgbClr val="0000FF"/>
                </a:solidFill>
              </a:rPr>
              <a:t>脚手架</a:t>
            </a:r>
            <a:endParaRPr lang="zh-CN" altLang="en-US" sz="2400" u="sng" dirty="0">
              <a:solidFill>
                <a:srgbClr val="0000FF"/>
              </a:solidFill>
            </a:endParaRPr>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Picture 4" descr="DSC06762"/>
          <p:cNvPicPr>
            <a:picLocks noChangeAspect="1"/>
          </p:cNvPicPr>
          <p:nvPr/>
        </p:nvPicPr>
        <p:blipFill>
          <a:blip r:embed="rId1"/>
          <a:stretch>
            <a:fillRect/>
          </a:stretch>
        </p:blipFill>
        <p:spPr>
          <a:xfrm>
            <a:off x="228600" y="2133600"/>
            <a:ext cx="4343400" cy="3257550"/>
          </a:xfrm>
          <a:prstGeom prst="rect">
            <a:avLst/>
          </a:prstGeom>
          <a:noFill/>
          <a:ln w="9525">
            <a:noFill/>
          </a:ln>
        </p:spPr>
      </p:pic>
      <p:sp>
        <p:nvSpPr>
          <p:cNvPr id="27650" name="Freeform 5"/>
          <p:cNvSpPr/>
          <p:nvPr/>
        </p:nvSpPr>
        <p:spPr>
          <a:xfrm rot="-933918">
            <a:off x="2752725" y="3111500"/>
            <a:ext cx="1150938" cy="790575"/>
          </a:xfrm>
          <a:custGeom>
            <a:avLst/>
            <a:gdLst/>
            <a:ahLst/>
            <a:cxnLst>
              <a:cxn ang="0">
                <a:pos x="1113276" y="124304"/>
              </a:cxn>
              <a:cxn ang="0">
                <a:pos x="1031927" y="160352"/>
              </a:cxn>
              <a:cxn ang="0">
                <a:pos x="946059" y="207588"/>
              </a:cxn>
              <a:cxn ang="0">
                <a:pos x="866216" y="256067"/>
              </a:cxn>
              <a:cxn ang="0">
                <a:pos x="789387" y="305788"/>
              </a:cxn>
              <a:cxn ang="0">
                <a:pos x="689960" y="384100"/>
              </a:cxn>
              <a:cxn ang="0">
                <a:pos x="581495" y="471113"/>
              </a:cxn>
              <a:cxn ang="0">
                <a:pos x="492614" y="548182"/>
              </a:cxn>
              <a:cxn ang="0">
                <a:pos x="435368" y="595417"/>
              </a:cxn>
              <a:cxn ang="0">
                <a:pos x="387161" y="637681"/>
              </a:cxn>
              <a:cxn ang="0">
                <a:pos x="329915" y="689889"/>
              </a:cxn>
              <a:cxn ang="0">
                <a:pos x="268150" y="753284"/>
              </a:cxn>
              <a:cxn ang="0">
                <a:pos x="224463" y="766957"/>
              </a:cxn>
              <a:cxn ang="0">
                <a:pos x="204879" y="722208"/>
              </a:cxn>
              <a:cxn ang="0">
                <a:pos x="179269" y="674972"/>
              </a:cxn>
              <a:cxn ang="0">
                <a:pos x="150646" y="632709"/>
              </a:cxn>
              <a:cxn ang="0">
                <a:pos x="125036" y="592931"/>
              </a:cxn>
              <a:cxn ang="0">
                <a:pos x="93401" y="543210"/>
              </a:cxn>
              <a:cxn ang="0">
                <a:pos x="60259" y="492245"/>
              </a:cxn>
              <a:cxn ang="0">
                <a:pos x="19584" y="435065"/>
              </a:cxn>
              <a:cxn ang="0">
                <a:pos x="3013" y="402746"/>
              </a:cxn>
              <a:cxn ang="0">
                <a:pos x="33142" y="374156"/>
              </a:cxn>
              <a:cxn ang="0">
                <a:pos x="85868" y="336865"/>
              </a:cxn>
              <a:cxn ang="0">
                <a:pos x="134075" y="295844"/>
              </a:cxn>
              <a:cxn ang="0">
                <a:pos x="167217" y="305788"/>
              </a:cxn>
              <a:cxn ang="0">
                <a:pos x="195840" y="355510"/>
              </a:cxn>
              <a:cxn ang="0">
                <a:pos x="221450" y="400260"/>
              </a:cxn>
              <a:cxn ang="0">
                <a:pos x="244047" y="437551"/>
              </a:cxn>
              <a:cxn ang="0">
                <a:pos x="269657" y="471113"/>
              </a:cxn>
              <a:cxn ang="0">
                <a:pos x="298280" y="529536"/>
              </a:cxn>
              <a:cxn ang="0">
                <a:pos x="335941" y="548182"/>
              </a:cxn>
              <a:cxn ang="0">
                <a:pos x="375109" y="505918"/>
              </a:cxn>
              <a:cxn ang="0">
                <a:pos x="418797" y="461169"/>
              </a:cxn>
              <a:cxn ang="0">
                <a:pos x="460978" y="418905"/>
              </a:cxn>
              <a:cxn ang="0">
                <a:pos x="504665" y="379128"/>
              </a:cxn>
              <a:cxn ang="0">
                <a:pos x="572456" y="313247"/>
              </a:cxn>
              <a:cxn ang="0">
                <a:pos x="652299" y="239907"/>
              </a:cxn>
              <a:cxn ang="0">
                <a:pos x="726115" y="174026"/>
              </a:cxn>
              <a:cxn ang="0">
                <a:pos x="786374" y="134249"/>
              </a:cxn>
              <a:cxn ang="0">
                <a:pos x="851152" y="87013"/>
              </a:cxn>
              <a:cxn ang="0">
                <a:pos x="920449" y="42263"/>
              </a:cxn>
              <a:cxn ang="0">
                <a:pos x="988240" y="9944"/>
              </a:cxn>
              <a:cxn ang="0">
                <a:pos x="1033434" y="11187"/>
              </a:cxn>
              <a:cxn ang="0">
                <a:pos x="1077121" y="44750"/>
              </a:cxn>
              <a:cxn ang="0">
                <a:pos x="1119302" y="82041"/>
              </a:cxn>
              <a:cxn ang="0">
                <a:pos x="1147925" y="108145"/>
              </a:cxn>
            </a:cxnLst>
            <a:pathLst>
              <a:path w="764" h="636">
                <a:moveTo>
                  <a:pt x="764" y="91"/>
                </a:moveTo>
                <a:lnTo>
                  <a:pt x="739" y="100"/>
                </a:lnTo>
                <a:lnTo>
                  <a:pt x="713" y="114"/>
                </a:lnTo>
                <a:lnTo>
                  <a:pt x="685" y="129"/>
                </a:lnTo>
                <a:lnTo>
                  <a:pt x="656" y="148"/>
                </a:lnTo>
                <a:lnTo>
                  <a:pt x="628" y="167"/>
                </a:lnTo>
                <a:lnTo>
                  <a:pt x="601" y="185"/>
                </a:lnTo>
                <a:lnTo>
                  <a:pt x="575" y="206"/>
                </a:lnTo>
                <a:lnTo>
                  <a:pt x="550" y="223"/>
                </a:lnTo>
                <a:lnTo>
                  <a:pt x="524" y="246"/>
                </a:lnTo>
                <a:lnTo>
                  <a:pt x="492" y="274"/>
                </a:lnTo>
                <a:lnTo>
                  <a:pt x="458" y="309"/>
                </a:lnTo>
                <a:lnTo>
                  <a:pt x="422" y="343"/>
                </a:lnTo>
                <a:lnTo>
                  <a:pt x="386" y="379"/>
                </a:lnTo>
                <a:lnTo>
                  <a:pt x="354" y="413"/>
                </a:lnTo>
                <a:lnTo>
                  <a:pt x="327" y="441"/>
                </a:lnTo>
                <a:lnTo>
                  <a:pt x="306" y="462"/>
                </a:lnTo>
                <a:lnTo>
                  <a:pt x="289" y="479"/>
                </a:lnTo>
                <a:lnTo>
                  <a:pt x="274" y="496"/>
                </a:lnTo>
                <a:lnTo>
                  <a:pt x="257" y="513"/>
                </a:lnTo>
                <a:lnTo>
                  <a:pt x="238" y="532"/>
                </a:lnTo>
                <a:lnTo>
                  <a:pt x="219" y="555"/>
                </a:lnTo>
                <a:lnTo>
                  <a:pt x="200" y="577"/>
                </a:lnTo>
                <a:lnTo>
                  <a:pt x="178" y="606"/>
                </a:lnTo>
                <a:lnTo>
                  <a:pt x="153" y="636"/>
                </a:lnTo>
                <a:lnTo>
                  <a:pt x="149" y="617"/>
                </a:lnTo>
                <a:lnTo>
                  <a:pt x="144" y="600"/>
                </a:lnTo>
                <a:lnTo>
                  <a:pt x="136" y="581"/>
                </a:lnTo>
                <a:lnTo>
                  <a:pt x="128" y="562"/>
                </a:lnTo>
                <a:lnTo>
                  <a:pt x="119" y="543"/>
                </a:lnTo>
                <a:lnTo>
                  <a:pt x="109" y="526"/>
                </a:lnTo>
                <a:lnTo>
                  <a:pt x="100" y="509"/>
                </a:lnTo>
                <a:lnTo>
                  <a:pt x="92" y="494"/>
                </a:lnTo>
                <a:lnTo>
                  <a:pt x="83" y="477"/>
                </a:lnTo>
                <a:lnTo>
                  <a:pt x="74" y="458"/>
                </a:lnTo>
                <a:lnTo>
                  <a:pt x="62" y="437"/>
                </a:lnTo>
                <a:lnTo>
                  <a:pt x="51" y="416"/>
                </a:lnTo>
                <a:lnTo>
                  <a:pt x="40" y="396"/>
                </a:lnTo>
                <a:lnTo>
                  <a:pt x="26" y="373"/>
                </a:lnTo>
                <a:lnTo>
                  <a:pt x="13" y="350"/>
                </a:lnTo>
                <a:lnTo>
                  <a:pt x="0" y="329"/>
                </a:lnTo>
                <a:lnTo>
                  <a:pt x="2" y="324"/>
                </a:lnTo>
                <a:lnTo>
                  <a:pt x="11" y="314"/>
                </a:lnTo>
                <a:lnTo>
                  <a:pt x="22" y="301"/>
                </a:lnTo>
                <a:lnTo>
                  <a:pt x="40" y="286"/>
                </a:lnTo>
                <a:lnTo>
                  <a:pt x="57" y="271"/>
                </a:lnTo>
                <a:lnTo>
                  <a:pt x="74" y="254"/>
                </a:lnTo>
                <a:lnTo>
                  <a:pt x="89" y="238"/>
                </a:lnTo>
                <a:lnTo>
                  <a:pt x="100" y="225"/>
                </a:lnTo>
                <a:lnTo>
                  <a:pt x="111" y="246"/>
                </a:lnTo>
                <a:lnTo>
                  <a:pt x="121" y="267"/>
                </a:lnTo>
                <a:lnTo>
                  <a:pt x="130" y="286"/>
                </a:lnTo>
                <a:lnTo>
                  <a:pt x="140" y="305"/>
                </a:lnTo>
                <a:lnTo>
                  <a:pt x="147" y="322"/>
                </a:lnTo>
                <a:lnTo>
                  <a:pt x="157" y="337"/>
                </a:lnTo>
                <a:lnTo>
                  <a:pt x="162" y="352"/>
                </a:lnTo>
                <a:lnTo>
                  <a:pt x="170" y="363"/>
                </a:lnTo>
                <a:lnTo>
                  <a:pt x="179" y="379"/>
                </a:lnTo>
                <a:lnTo>
                  <a:pt x="187" y="399"/>
                </a:lnTo>
                <a:lnTo>
                  <a:pt x="198" y="426"/>
                </a:lnTo>
                <a:lnTo>
                  <a:pt x="210" y="456"/>
                </a:lnTo>
                <a:lnTo>
                  <a:pt x="223" y="441"/>
                </a:lnTo>
                <a:lnTo>
                  <a:pt x="236" y="424"/>
                </a:lnTo>
                <a:lnTo>
                  <a:pt x="249" y="407"/>
                </a:lnTo>
                <a:lnTo>
                  <a:pt x="265" y="388"/>
                </a:lnTo>
                <a:lnTo>
                  <a:pt x="278" y="371"/>
                </a:lnTo>
                <a:lnTo>
                  <a:pt x="291" y="354"/>
                </a:lnTo>
                <a:lnTo>
                  <a:pt x="306" y="337"/>
                </a:lnTo>
                <a:lnTo>
                  <a:pt x="319" y="322"/>
                </a:lnTo>
                <a:lnTo>
                  <a:pt x="335" y="305"/>
                </a:lnTo>
                <a:lnTo>
                  <a:pt x="355" y="280"/>
                </a:lnTo>
                <a:lnTo>
                  <a:pt x="380" y="252"/>
                </a:lnTo>
                <a:lnTo>
                  <a:pt x="406" y="221"/>
                </a:lnTo>
                <a:lnTo>
                  <a:pt x="433" y="193"/>
                </a:lnTo>
                <a:lnTo>
                  <a:pt x="459" y="165"/>
                </a:lnTo>
                <a:lnTo>
                  <a:pt x="482" y="140"/>
                </a:lnTo>
                <a:lnTo>
                  <a:pt x="503" y="123"/>
                </a:lnTo>
                <a:lnTo>
                  <a:pt x="522" y="108"/>
                </a:lnTo>
                <a:lnTo>
                  <a:pt x="543" y="89"/>
                </a:lnTo>
                <a:lnTo>
                  <a:pt x="565" y="70"/>
                </a:lnTo>
                <a:lnTo>
                  <a:pt x="588" y="53"/>
                </a:lnTo>
                <a:lnTo>
                  <a:pt x="611" y="34"/>
                </a:lnTo>
                <a:lnTo>
                  <a:pt x="633" y="19"/>
                </a:lnTo>
                <a:lnTo>
                  <a:pt x="656" y="8"/>
                </a:lnTo>
                <a:lnTo>
                  <a:pt x="675" y="0"/>
                </a:lnTo>
                <a:lnTo>
                  <a:pt x="686" y="9"/>
                </a:lnTo>
                <a:lnTo>
                  <a:pt x="700" y="21"/>
                </a:lnTo>
                <a:lnTo>
                  <a:pt x="715" y="36"/>
                </a:lnTo>
                <a:lnTo>
                  <a:pt x="730" y="51"/>
                </a:lnTo>
                <a:lnTo>
                  <a:pt x="743" y="66"/>
                </a:lnTo>
                <a:lnTo>
                  <a:pt x="755" y="79"/>
                </a:lnTo>
                <a:lnTo>
                  <a:pt x="762" y="87"/>
                </a:lnTo>
                <a:lnTo>
                  <a:pt x="764" y="91"/>
                </a:lnTo>
                <a:close/>
              </a:path>
            </a:pathLst>
          </a:custGeom>
          <a:solidFill>
            <a:srgbClr val="009900"/>
          </a:solidFill>
          <a:ln w="9525">
            <a:noFill/>
          </a:ln>
        </p:spPr>
        <p:txBody>
          <a:bodyPr/>
          <a:p>
            <a:endParaRPr lang="zh-CN" altLang="en-US"/>
          </a:p>
        </p:txBody>
      </p:sp>
      <p:pic>
        <p:nvPicPr>
          <p:cNvPr id="27651" name="Picture 4" descr="DSC06768"/>
          <p:cNvPicPr>
            <a:picLocks noChangeAspect="1"/>
          </p:cNvPicPr>
          <p:nvPr/>
        </p:nvPicPr>
        <p:blipFill>
          <a:blip r:embed="rId2"/>
          <a:stretch>
            <a:fillRect/>
          </a:stretch>
        </p:blipFill>
        <p:spPr>
          <a:xfrm>
            <a:off x="4724400" y="3543300"/>
            <a:ext cx="4419600" cy="3314700"/>
          </a:xfrm>
          <a:prstGeom prst="rect">
            <a:avLst/>
          </a:prstGeom>
          <a:noFill/>
          <a:ln w="9525">
            <a:noFill/>
          </a:ln>
        </p:spPr>
      </p:pic>
      <p:sp>
        <p:nvSpPr>
          <p:cNvPr id="27652" name="AutoShape 5"/>
          <p:cNvSpPr/>
          <p:nvPr/>
        </p:nvSpPr>
        <p:spPr>
          <a:xfrm rot="-2401824">
            <a:off x="5881688" y="5805488"/>
            <a:ext cx="801687" cy="158750"/>
          </a:xfrm>
          <a:prstGeom prst="rightArrow">
            <a:avLst>
              <a:gd name="adj1" fmla="val 50000"/>
              <a:gd name="adj2" fmla="val 217407"/>
            </a:avLst>
          </a:prstGeom>
          <a:solidFill>
            <a:srgbClr val="009900"/>
          </a:solidFill>
          <a:ln w="9525" cap="flat" cmpd="sng">
            <a:solidFill>
              <a:schemeClr val="tx1"/>
            </a:solidFill>
            <a:prstDash val="solid"/>
            <a:miter/>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27653" name="Text Box 7"/>
          <p:cNvSpPr txBox="1"/>
          <p:nvPr/>
        </p:nvSpPr>
        <p:spPr>
          <a:xfrm>
            <a:off x="4876800" y="5562600"/>
            <a:ext cx="1047750" cy="954088"/>
          </a:xfrm>
          <a:prstGeom prst="rect">
            <a:avLst/>
          </a:prstGeom>
          <a:solidFill>
            <a:srgbClr val="009900"/>
          </a:solidFill>
          <a:ln w="9525">
            <a:noFill/>
          </a:ln>
        </p:spPr>
        <p:txBody>
          <a:bodyPr anchor="t" anchorCtr="0">
            <a:spAutoFit/>
          </a:bodyPr>
          <a:p>
            <a:pPr algn="ctr"/>
            <a:r>
              <a:rPr lang="zh-CN" altLang="en-US" sz="2800" dirty="0">
                <a:latin typeface="Arial" panose="020B0604020202020204" pitchFamily="34" charset="0"/>
                <a:ea typeface="宋体" panose="02010600030101010101" pitchFamily="2" charset="-122"/>
              </a:rPr>
              <a:t>安全通道</a:t>
            </a:r>
            <a:endParaRPr lang="zh-CN" altLang="en-US" sz="2800" dirty="0">
              <a:latin typeface="Arial" panose="020B0604020202020204" pitchFamily="34" charset="0"/>
              <a:ea typeface="宋体" panose="02010600030101010101" pitchFamily="2" charset="-122"/>
            </a:endParaRPr>
          </a:p>
        </p:txBody>
      </p:sp>
      <p:sp>
        <p:nvSpPr>
          <p:cNvPr id="27654" name="矩形 4"/>
          <p:cNvSpPr/>
          <p:nvPr/>
        </p:nvSpPr>
        <p:spPr>
          <a:xfrm>
            <a:off x="1524000" y="2286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sp>
        <p:nvSpPr>
          <p:cNvPr id="27655" name="Rectangle 2"/>
          <p:cNvSpPr>
            <a:spLocks noGrp="1"/>
          </p:cNvSpPr>
          <p:nvPr>
            <p:ph type="title"/>
          </p:nvPr>
        </p:nvSpPr>
        <p:spPr>
          <a:xfrm>
            <a:off x="304800" y="1066800"/>
            <a:ext cx="6477000" cy="715963"/>
          </a:xfrm>
        </p:spPr>
        <p:txBody>
          <a:bodyPr vert="horz" wrap="square" lIns="91440" tIns="45720" rIns="91440" bIns="45720" anchor="ctr" anchorCtr="0"/>
          <a:p>
            <a:pPr algn="l" eaLnBrk="1" hangingPunct="1"/>
            <a:r>
              <a:rPr lang="zh-CN" altLang="en-US" sz="2400" u="sng" dirty="0">
                <a:solidFill>
                  <a:srgbClr val="0000FF"/>
                </a:solidFill>
              </a:rPr>
              <a:t>脚手架</a:t>
            </a:r>
            <a:endParaRPr lang="zh-CN" altLang="en-US" sz="2400" u="sng" dirty="0">
              <a:solidFill>
                <a:srgbClr val="0000FF"/>
              </a:solidFill>
            </a:endParaRPr>
          </a:p>
        </p:txBody>
      </p:sp>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txBox="1">
            <a:spLocks noRot="1"/>
          </p:cNvSpPr>
          <p:nvPr/>
        </p:nvSpPr>
        <p:spPr>
          <a:xfrm>
            <a:off x="0" y="1143000"/>
            <a:ext cx="8540750" cy="1143000"/>
          </a:xfrm>
          <a:prstGeom prst="rect">
            <a:avLst/>
          </a:prstGeom>
          <a:noFill/>
          <a:ln w="9525">
            <a:noFill/>
          </a:ln>
        </p:spPr>
        <p:txBody>
          <a:bodyPr anchor="ctr" anchorCtr="0"/>
          <a:p>
            <a:pPr algn="ctr" eaLnBrk="0" hangingPunct="0"/>
            <a:endParaRPr lang="zh-CN" altLang="en-US" sz="2800" dirty="0">
              <a:solidFill>
                <a:schemeClr val="tx1"/>
              </a:solidFill>
              <a:latin typeface="Arial" panose="020B0604020202020204" pitchFamily="34" charset="0"/>
              <a:ea typeface="宋体" panose="02010600030101010101" pitchFamily="2" charset="-122"/>
            </a:endParaRPr>
          </a:p>
        </p:txBody>
      </p:sp>
      <p:pic>
        <p:nvPicPr>
          <p:cNvPr id="28674" name="Picture 4" descr="P5190044"/>
          <p:cNvPicPr>
            <a:picLocks noChangeAspect="1"/>
          </p:cNvPicPr>
          <p:nvPr/>
        </p:nvPicPr>
        <p:blipFill>
          <a:blip r:embed="rId1">
            <a:lum bright="12000"/>
          </a:blip>
          <a:stretch>
            <a:fillRect/>
          </a:stretch>
        </p:blipFill>
        <p:spPr>
          <a:xfrm>
            <a:off x="539750" y="1844675"/>
            <a:ext cx="5184775" cy="4267200"/>
          </a:xfrm>
          <a:prstGeom prst="rect">
            <a:avLst/>
          </a:prstGeom>
          <a:noFill/>
          <a:ln w="9525" cap="flat" cmpd="sng">
            <a:solidFill>
              <a:schemeClr val="tx1"/>
            </a:solidFill>
            <a:prstDash val="solid"/>
            <a:miter/>
            <a:headEnd type="none" w="med" len="med"/>
            <a:tailEnd type="none" w="med" len="med"/>
          </a:ln>
        </p:spPr>
      </p:pic>
      <p:sp>
        <p:nvSpPr>
          <p:cNvPr id="28675" name="Text Box 5"/>
          <p:cNvSpPr txBox="1"/>
          <p:nvPr/>
        </p:nvSpPr>
        <p:spPr>
          <a:xfrm>
            <a:off x="5918200" y="1989138"/>
            <a:ext cx="3178175" cy="2616200"/>
          </a:xfrm>
          <a:prstGeom prst="rect">
            <a:avLst/>
          </a:prstGeom>
          <a:noFill/>
          <a:ln w="9525">
            <a:noFill/>
          </a:ln>
        </p:spPr>
        <p:txBody>
          <a:bodyPr wrap="none" anchor="t" anchorCtr="0">
            <a:spAutoFit/>
          </a:bodyPr>
          <a:p>
            <a:r>
              <a:rPr lang="zh-CN" altLang="en-US" sz="2400" dirty="0">
                <a:solidFill>
                  <a:schemeClr val="tx1"/>
                </a:solidFill>
                <a:latin typeface="Arial" panose="020B0604020202020204" pitchFamily="34" charset="0"/>
                <a:ea typeface="宋体" panose="02010600030101010101" pitchFamily="2" charset="-122"/>
              </a:rPr>
              <a:t>红牌</a:t>
            </a:r>
            <a:endParaRPr lang="zh-CN" altLang="en-US" sz="2400" dirty="0">
              <a:solidFill>
                <a:schemeClr val="tx1"/>
              </a:solidFill>
              <a:latin typeface="Arial" panose="020B0604020202020204" pitchFamily="34" charset="0"/>
              <a:ea typeface="宋体" panose="02010600030101010101" pitchFamily="2" charset="-122"/>
            </a:endParaRPr>
          </a:p>
          <a:p>
            <a:r>
              <a:rPr lang="en-US" altLang="zh-CN" sz="2000" dirty="0">
                <a:solidFill>
                  <a:schemeClr val="tx1"/>
                </a:solidFill>
                <a:latin typeface="Arial" panose="020B0604020202020204" pitchFamily="34" charset="0"/>
                <a:ea typeface="宋体" panose="02010600030101010101" pitchFamily="2" charset="-122"/>
              </a:rPr>
              <a:t>- </a:t>
            </a:r>
            <a:r>
              <a:rPr lang="zh-CN" altLang="en-US" sz="2000" dirty="0">
                <a:solidFill>
                  <a:schemeClr val="tx1"/>
                </a:solidFill>
                <a:latin typeface="Arial" panose="020B0604020202020204" pitchFamily="34" charset="0"/>
                <a:ea typeface="宋体" panose="02010600030101010101" pitchFamily="2" charset="-122"/>
              </a:rPr>
              <a:t>搭设、拆除过程中悬挂</a:t>
            </a:r>
            <a:endParaRPr lang="zh-CN" altLang="en-US" sz="2000" dirty="0">
              <a:solidFill>
                <a:schemeClr val="tx1"/>
              </a:solidFill>
              <a:latin typeface="Arial" panose="020B0604020202020204" pitchFamily="34" charset="0"/>
              <a:ea typeface="宋体" panose="02010600030101010101" pitchFamily="2" charset="-122"/>
            </a:endParaRPr>
          </a:p>
          <a:p>
            <a:endParaRPr lang="zh-CN" altLang="en-US" dirty="0">
              <a:solidFill>
                <a:schemeClr val="tx1"/>
              </a:solidFill>
              <a:latin typeface="Arial" panose="020B0604020202020204" pitchFamily="34" charset="0"/>
              <a:ea typeface="宋体" panose="02010600030101010101" pitchFamily="2" charset="-122"/>
            </a:endParaRPr>
          </a:p>
          <a:p>
            <a:r>
              <a:rPr lang="zh-CN" altLang="en-US" sz="2400" dirty="0">
                <a:solidFill>
                  <a:schemeClr val="tx1"/>
                </a:solidFill>
                <a:latin typeface="Arial" panose="020B0604020202020204" pitchFamily="34" charset="0"/>
                <a:ea typeface="宋体" panose="02010600030101010101" pitchFamily="2" charset="-122"/>
              </a:rPr>
              <a:t>绿牌</a:t>
            </a:r>
            <a:endParaRPr lang="zh-CN" altLang="en-US" sz="2400" dirty="0">
              <a:solidFill>
                <a:schemeClr val="tx1"/>
              </a:solidFill>
              <a:latin typeface="Arial" panose="020B0604020202020204" pitchFamily="34" charset="0"/>
              <a:ea typeface="宋体" panose="02010600030101010101" pitchFamily="2" charset="-122"/>
            </a:endParaRPr>
          </a:p>
          <a:p>
            <a:r>
              <a:rPr lang="en-US" altLang="zh-CN" sz="2000" dirty="0">
                <a:solidFill>
                  <a:schemeClr val="tx1"/>
                </a:solidFill>
                <a:latin typeface="Arial" panose="020B0604020202020204" pitchFamily="34" charset="0"/>
                <a:ea typeface="宋体" panose="02010600030101010101" pitchFamily="2" charset="-122"/>
              </a:rPr>
              <a:t>- </a:t>
            </a:r>
            <a:r>
              <a:rPr lang="zh-CN" altLang="en-US" sz="2000" dirty="0">
                <a:solidFill>
                  <a:schemeClr val="tx1"/>
                </a:solidFill>
                <a:latin typeface="Arial" panose="020B0604020202020204" pitchFamily="34" charset="0"/>
                <a:ea typeface="宋体" panose="02010600030101010101" pitchFamily="2" charset="-122"/>
              </a:rPr>
              <a:t>安全人员验收合格后悬挂</a:t>
            </a:r>
            <a:endParaRPr lang="zh-CN" altLang="en-US" sz="2000" dirty="0">
              <a:solidFill>
                <a:schemeClr val="tx1"/>
              </a:solidFill>
              <a:latin typeface="Arial" panose="020B0604020202020204" pitchFamily="34" charset="0"/>
              <a:ea typeface="宋体" panose="02010600030101010101" pitchFamily="2" charset="-122"/>
            </a:endParaRPr>
          </a:p>
          <a:p>
            <a:r>
              <a:rPr lang="zh-CN" altLang="en-US" sz="2000" dirty="0">
                <a:solidFill>
                  <a:schemeClr val="tx1"/>
                </a:solidFill>
                <a:latin typeface="Arial" panose="020B0604020202020204" pitchFamily="34" charset="0"/>
                <a:ea typeface="宋体" panose="02010600030101010101" pitchFamily="2" charset="-122"/>
              </a:rPr>
              <a:t>只有挂有绿牌的脚手架才</a:t>
            </a:r>
            <a:endParaRPr lang="zh-CN" altLang="en-US" sz="2000" dirty="0">
              <a:solidFill>
                <a:schemeClr val="tx1"/>
              </a:solidFill>
              <a:latin typeface="Arial" panose="020B0604020202020204" pitchFamily="34" charset="0"/>
              <a:ea typeface="宋体" panose="02010600030101010101" pitchFamily="2" charset="-122"/>
            </a:endParaRPr>
          </a:p>
          <a:p>
            <a:r>
              <a:rPr lang="zh-CN" altLang="en-US" sz="2000" dirty="0">
                <a:solidFill>
                  <a:schemeClr val="tx1"/>
                </a:solidFill>
                <a:latin typeface="Arial" panose="020B0604020202020204" pitchFamily="34" charset="0"/>
                <a:ea typeface="宋体" panose="02010600030101010101" pitchFamily="2" charset="-122"/>
              </a:rPr>
              <a:t>能使用</a:t>
            </a:r>
            <a:endParaRPr lang="zh-CN" altLang="en-US" sz="2000" dirty="0">
              <a:solidFill>
                <a:schemeClr val="tx1"/>
              </a:solidFill>
              <a:latin typeface="Arial" panose="020B0604020202020204" pitchFamily="34" charset="0"/>
              <a:ea typeface="宋体" panose="02010600030101010101" pitchFamily="2" charset="-122"/>
            </a:endParaRPr>
          </a:p>
        </p:txBody>
      </p:sp>
      <p:sp>
        <p:nvSpPr>
          <p:cNvPr id="28676" name="矩形 4"/>
          <p:cNvSpPr/>
          <p:nvPr/>
        </p:nvSpPr>
        <p:spPr>
          <a:xfrm>
            <a:off x="1524000" y="2286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sp>
        <p:nvSpPr>
          <p:cNvPr id="28677" name="Rectangle 2"/>
          <p:cNvSpPr>
            <a:spLocks noGrp="1"/>
          </p:cNvSpPr>
          <p:nvPr>
            <p:ph type="title"/>
          </p:nvPr>
        </p:nvSpPr>
        <p:spPr>
          <a:xfrm>
            <a:off x="381000" y="1066800"/>
            <a:ext cx="6477000" cy="715963"/>
          </a:xfrm>
        </p:spPr>
        <p:txBody>
          <a:bodyPr vert="horz" wrap="square" lIns="91440" tIns="45720" rIns="91440" bIns="45720" anchor="ctr" anchorCtr="0"/>
          <a:p>
            <a:pPr algn="l" eaLnBrk="1" hangingPunct="1"/>
            <a:r>
              <a:rPr lang="zh-CN" altLang="en-US" sz="2400" u="sng" dirty="0">
                <a:solidFill>
                  <a:srgbClr val="0000FF"/>
                </a:solidFill>
              </a:rPr>
              <a:t>脚手架 </a:t>
            </a:r>
            <a:r>
              <a:rPr lang="en-US" altLang="zh-CN" sz="2400" dirty="0">
                <a:solidFill>
                  <a:schemeClr val="tx1"/>
                </a:solidFill>
              </a:rPr>
              <a:t>- </a:t>
            </a:r>
            <a:r>
              <a:rPr lang="zh-CN" altLang="en-US" sz="2400" dirty="0">
                <a:solidFill>
                  <a:schemeClr val="tx1"/>
                </a:solidFill>
              </a:rPr>
              <a:t>红绿牌制度</a:t>
            </a:r>
            <a:endParaRPr lang="zh-CN" altLang="en-US" sz="2400" u="sng" dirty="0">
              <a:solidFill>
                <a:srgbClr val="0000FF"/>
              </a:solidFill>
            </a:endParaRPr>
          </a:p>
        </p:txBody>
      </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title"/>
          </p:nvPr>
        </p:nvSpPr>
        <p:spPr>
          <a:xfrm>
            <a:off x="304800" y="990600"/>
            <a:ext cx="6477000" cy="715963"/>
          </a:xfrm>
        </p:spPr>
        <p:txBody>
          <a:bodyPr vert="horz" wrap="square" lIns="91440" tIns="45720" rIns="91440" bIns="45720" anchor="ctr" anchorCtr="0"/>
          <a:p>
            <a:pPr algn="l" eaLnBrk="1" hangingPunct="1"/>
            <a:r>
              <a:rPr lang="zh-CN" altLang="en-US" sz="2400" u="sng" dirty="0">
                <a:solidFill>
                  <a:srgbClr val="0000FF"/>
                </a:solidFill>
              </a:rPr>
              <a:t>移动升降平台（</a:t>
            </a:r>
            <a:r>
              <a:rPr lang="en-US" altLang="zh-CN" sz="2400" u="sng" dirty="0">
                <a:solidFill>
                  <a:srgbClr val="0000FF"/>
                </a:solidFill>
              </a:rPr>
              <a:t>MEWP</a:t>
            </a:r>
            <a:r>
              <a:rPr lang="zh-CN" altLang="en-US" sz="2400" u="sng" dirty="0">
                <a:solidFill>
                  <a:srgbClr val="0000FF"/>
                </a:solidFill>
              </a:rPr>
              <a:t>）</a:t>
            </a:r>
            <a:endParaRPr lang="zh-CN" altLang="en-US" sz="2400" u="sng" dirty="0">
              <a:solidFill>
                <a:srgbClr val="0000FF"/>
              </a:solidFill>
            </a:endParaRPr>
          </a:p>
        </p:txBody>
      </p:sp>
      <p:sp>
        <p:nvSpPr>
          <p:cNvPr id="29698" name="Rectangle 3"/>
          <p:cNvSpPr>
            <a:spLocks noGrp="1"/>
          </p:cNvSpPr>
          <p:nvPr>
            <p:ph idx="1"/>
          </p:nvPr>
        </p:nvSpPr>
        <p:spPr>
          <a:xfrm>
            <a:off x="304800" y="1676400"/>
            <a:ext cx="5486400" cy="5638800"/>
          </a:xfrm>
        </p:spPr>
        <p:txBody>
          <a:bodyPr vert="horz" wrap="square" lIns="91440" tIns="45720" rIns="91440" bIns="45720" anchor="t" anchorCtr="0"/>
          <a:p>
            <a:pPr marL="457200" indent="-457200" eaLnBrk="1" hangingPunct="1">
              <a:buAutoNum type="arabicPeriod"/>
            </a:pPr>
            <a:r>
              <a:rPr lang="zh-CN" altLang="en-US" sz="2000" b="1" dirty="0">
                <a:latin typeface="宋体" panose="02010600030101010101" pitchFamily="2" charset="-122"/>
              </a:rPr>
              <a:t>在移动升降平台上的人员必须使用自己的坠落抑制装置</a:t>
            </a:r>
            <a:r>
              <a:rPr lang="en-US" altLang="zh-CN" sz="2000" b="1" dirty="0">
                <a:latin typeface="宋体" panose="02010600030101010101" pitchFamily="2" charset="-122"/>
              </a:rPr>
              <a:t>.</a:t>
            </a:r>
            <a:endParaRPr lang="en-US" altLang="zh-CN" sz="2000" b="1" dirty="0">
              <a:latin typeface="宋体" panose="02010600030101010101" pitchFamily="2" charset="-122"/>
            </a:endParaRPr>
          </a:p>
          <a:p>
            <a:pPr marL="457200" indent="-457200" eaLnBrk="1" hangingPunct="1">
              <a:buAutoNum type="arabicPeriod"/>
            </a:pPr>
            <a:r>
              <a:rPr lang="zh-CN" altLang="en-US" sz="2000" b="1" dirty="0">
                <a:latin typeface="宋体" panose="02010600030101010101" pitchFamily="2" charset="-122"/>
              </a:rPr>
              <a:t>只能由受过适当训练的，有能力胜任及被授权人士来操作</a:t>
            </a:r>
            <a:r>
              <a:rPr lang="en-US" altLang="zh-CN" sz="2000" b="1" dirty="0">
                <a:latin typeface="宋体" panose="02010600030101010101" pitchFamily="2" charset="-122"/>
              </a:rPr>
              <a:t>MEWP</a:t>
            </a:r>
            <a:r>
              <a:rPr lang="zh-CN" altLang="en-US" sz="2000" b="1" dirty="0">
                <a:latin typeface="宋体" panose="02010600030101010101" pitchFamily="2" charset="-122"/>
              </a:rPr>
              <a:t>。 </a:t>
            </a:r>
            <a:endParaRPr lang="zh-CN" altLang="en-US" sz="2000" b="1" dirty="0">
              <a:latin typeface="宋体" panose="02010600030101010101" pitchFamily="2" charset="-122"/>
            </a:endParaRPr>
          </a:p>
          <a:p>
            <a:pPr marL="457200" indent="-457200" eaLnBrk="1" hangingPunct="1">
              <a:buAutoNum type="arabicPeriod"/>
            </a:pPr>
            <a:r>
              <a:rPr lang="zh-CN" altLang="en-US" sz="2000" b="1" dirty="0">
                <a:latin typeface="宋体" panose="02010600030101010101" pitchFamily="2" charset="-122"/>
              </a:rPr>
              <a:t>全身式安全带应连接到一个工作平台上合适的锚地，而不是连接到一个外部点上。 </a:t>
            </a:r>
            <a:endParaRPr lang="zh-CN" altLang="en-US" sz="2000" b="1" dirty="0">
              <a:latin typeface="宋体" panose="02010600030101010101" pitchFamily="2" charset="-122"/>
            </a:endParaRPr>
          </a:p>
          <a:p>
            <a:pPr marL="457200" indent="-457200" eaLnBrk="1" hangingPunct="1">
              <a:buAutoNum type="arabicPeriod"/>
            </a:pPr>
            <a:r>
              <a:rPr lang="zh-CN" altLang="fr-FR" sz="2000" b="1" dirty="0">
                <a:latin typeface="宋体" panose="02010600030101010101" pitchFamily="2" charset="-122"/>
              </a:rPr>
              <a:t>工作台必须标明安全载重</a:t>
            </a:r>
            <a:r>
              <a:rPr lang="en-US" altLang="zh-CN" sz="2000" b="1" dirty="0">
                <a:latin typeface="宋体" panose="02010600030101010101" pitchFamily="2" charset="-122"/>
              </a:rPr>
              <a:t>(SWL) </a:t>
            </a:r>
            <a:r>
              <a:rPr lang="zh-CN" altLang="en-US" sz="2000" b="1" dirty="0">
                <a:latin typeface="宋体" panose="02010600030101010101" pitchFamily="2" charset="-122"/>
              </a:rPr>
              <a:t>。</a:t>
            </a:r>
            <a:endParaRPr lang="zh-CN" altLang="en-US" sz="2000" b="1" dirty="0">
              <a:latin typeface="宋体" panose="02010600030101010101" pitchFamily="2" charset="-122"/>
            </a:endParaRPr>
          </a:p>
          <a:p>
            <a:pPr marL="457200" indent="-457200" eaLnBrk="1" hangingPunct="1">
              <a:buAutoNum type="arabicPeriod"/>
            </a:pPr>
            <a:r>
              <a:rPr lang="zh-CN" altLang="fr-FR" sz="2000" b="1" dirty="0">
                <a:latin typeface="宋体" panose="02010600030101010101" pitchFamily="2" charset="-122"/>
              </a:rPr>
              <a:t>不得超过生产商所建议的最大高度和伸展长度。</a:t>
            </a:r>
            <a:r>
              <a:rPr lang="zh-CN" altLang="en-US" sz="2000" b="1" dirty="0">
                <a:latin typeface="宋体" panose="02010600030101010101" pitchFamily="2" charset="-122"/>
              </a:rPr>
              <a:t>应将</a:t>
            </a:r>
            <a:r>
              <a:rPr lang="en-US" altLang="zh-CN" sz="2000" b="1" dirty="0">
                <a:latin typeface="宋体" panose="02010600030101010101" pitchFamily="2" charset="-122"/>
              </a:rPr>
              <a:t>MEWP</a:t>
            </a:r>
            <a:r>
              <a:rPr lang="zh-CN" altLang="en-US" sz="2000" b="1" dirty="0">
                <a:latin typeface="宋体" panose="02010600030101010101" pitchFamily="2" charset="-122"/>
              </a:rPr>
              <a:t>放置在坚硬的水平地面上并且支腿完全伸开后方可使用。 </a:t>
            </a:r>
            <a:endParaRPr lang="zh-CN" altLang="en-US" sz="2000" b="1" dirty="0">
              <a:latin typeface="宋体" panose="02010600030101010101" pitchFamily="2" charset="-122"/>
            </a:endParaRPr>
          </a:p>
          <a:p>
            <a:pPr marL="457200" indent="-457200" eaLnBrk="1" hangingPunct="1">
              <a:buAutoNum type="arabicPeriod"/>
            </a:pPr>
            <a:r>
              <a:rPr lang="zh-CN" altLang="en-US" sz="2000" b="1" dirty="0">
                <a:latin typeface="宋体" panose="02010600030101010101" pitchFamily="2" charset="-122"/>
              </a:rPr>
              <a:t>平台不得行驶到升高的位置。</a:t>
            </a:r>
            <a:endParaRPr lang="en-US" altLang="zh-CN" sz="2000" b="1" dirty="0">
              <a:latin typeface="宋体" panose="02010600030101010101" pitchFamily="2" charset="-122"/>
            </a:endParaRPr>
          </a:p>
          <a:p>
            <a:pPr marL="457200" indent="-457200" eaLnBrk="1" hangingPunct="1">
              <a:buAutoNum type="arabicPeriod"/>
            </a:pPr>
            <a:r>
              <a:rPr lang="zh-CN" altLang="fr-FR" sz="2000" b="1" dirty="0">
                <a:latin typeface="宋体" panose="02010600030101010101" pitchFamily="2" charset="-122"/>
              </a:rPr>
              <a:t>每日使用前：操作员应检查轮胎充气、电池、燃油、液压油，控制器、结构等 </a:t>
            </a:r>
            <a:endParaRPr lang="en-US" altLang="zh-CN" sz="2000" b="1" dirty="0">
              <a:latin typeface="宋体" panose="02010600030101010101" pitchFamily="2" charset="-122"/>
            </a:endParaRPr>
          </a:p>
          <a:p>
            <a:pPr marL="457200" indent="-457200" eaLnBrk="1" hangingPunct="1">
              <a:buAutoNum type="arabicPeriod"/>
            </a:pPr>
            <a:r>
              <a:rPr lang="zh-CN" altLang="en-US" sz="2000" b="1" dirty="0">
                <a:latin typeface="宋体" panose="02010600030101010101" pitchFamily="2" charset="-122"/>
              </a:rPr>
              <a:t>定期</a:t>
            </a:r>
            <a:r>
              <a:rPr lang="zh-CN" altLang="fr-FR" sz="2000" b="1" dirty="0">
                <a:latin typeface="宋体" panose="02010600030101010101" pitchFamily="2" charset="-122"/>
              </a:rPr>
              <a:t>由有资格胜任的人士进行彻底检查</a:t>
            </a:r>
            <a:r>
              <a:rPr lang="zh-CN" altLang="en-US" sz="2000" b="1" dirty="0">
                <a:latin typeface="宋体" panose="02010600030101010101" pitchFamily="2" charset="-122"/>
              </a:rPr>
              <a:t>。</a:t>
            </a:r>
            <a:endParaRPr lang="zh-CN" altLang="fr-FR" sz="2000" b="1" dirty="0">
              <a:latin typeface="宋体" panose="02010600030101010101" pitchFamily="2" charset="-122"/>
            </a:endParaRPr>
          </a:p>
          <a:p>
            <a:pPr marL="457200" indent="-457200" eaLnBrk="1" hangingPunct="1"/>
            <a:endParaRPr lang="zh-CN" altLang="en-US" sz="1600" dirty="0">
              <a:latin typeface="宋体" panose="02010600030101010101" pitchFamily="2" charset="-122"/>
            </a:endParaRPr>
          </a:p>
          <a:p>
            <a:pPr marL="457200" indent="-457200" eaLnBrk="1" hangingPunct="1">
              <a:spcBef>
                <a:spcPct val="0"/>
              </a:spcBef>
            </a:pPr>
            <a:endParaRPr lang="en-US" altLang="zh-CN" sz="1600" dirty="0">
              <a:latin typeface="宋体" panose="02010600030101010101" pitchFamily="2" charset="-122"/>
            </a:endParaRPr>
          </a:p>
        </p:txBody>
      </p:sp>
      <p:pic>
        <p:nvPicPr>
          <p:cNvPr id="29699" name="Picture 4" descr="DSC02038"/>
          <p:cNvPicPr>
            <a:picLocks noChangeAspect="1"/>
          </p:cNvPicPr>
          <p:nvPr/>
        </p:nvPicPr>
        <p:blipFill>
          <a:blip r:embed="rId1"/>
          <a:stretch>
            <a:fillRect/>
          </a:stretch>
        </p:blipFill>
        <p:spPr>
          <a:xfrm>
            <a:off x="5867400" y="1557338"/>
            <a:ext cx="2987675" cy="2039937"/>
          </a:xfrm>
          <a:prstGeom prst="rect">
            <a:avLst/>
          </a:prstGeom>
          <a:noFill/>
          <a:ln w="9525" cap="flat" cmpd="sng">
            <a:solidFill>
              <a:srgbClr val="FFCC00"/>
            </a:solidFill>
            <a:prstDash val="solid"/>
            <a:miter/>
            <a:headEnd type="none" w="med" len="med"/>
            <a:tailEnd type="none" w="med" len="med"/>
          </a:ln>
        </p:spPr>
      </p:pic>
      <p:pic>
        <p:nvPicPr>
          <p:cNvPr id="29700" name="Picture 5" descr="P101008"/>
          <p:cNvPicPr>
            <a:picLocks noChangeAspect="1"/>
          </p:cNvPicPr>
          <p:nvPr/>
        </p:nvPicPr>
        <p:blipFill>
          <a:blip r:embed="rId2"/>
          <a:srcRect b="-302"/>
          <a:stretch>
            <a:fillRect/>
          </a:stretch>
        </p:blipFill>
        <p:spPr>
          <a:xfrm>
            <a:off x="5867400" y="3644900"/>
            <a:ext cx="3025775" cy="2376488"/>
          </a:xfrm>
          <a:prstGeom prst="rect">
            <a:avLst/>
          </a:prstGeom>
          <a:noFill/>
          <a:ln w="9525" cap="flat" cmpd="sng">
            <a:solidFill>
              <a:srgbClr val="FFCC00"/>
            </a:solidFill>
            <a:prstDash val="solid"/>
            <a:miter/>
            <a:headEnd type="none" w="med" len="med"/>
            <a:tailEnd type="none" w="med" len="med"/>
          </a:ln>
        </p:spPr>
      </p:pic>
      <p:sp>
        <p:nvSpPr>
          <p:cNvPr id="29701" name="矩形 5"/>
          <p:cNvSpPr/>
          <p:nvPr/>
        </p:nvSpPr>
        <p:spPr>
          <a:xfrm>
            <a:off x="1524000" y="2286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1" name="Rectangle 3"/>
          <p:cNvSpPr>
            <a:spLocks noGrp="1"/>
          </p:cNvSpPr>
          <p:nvPr>
            <p:ph idx="1"/>
          </p:nvPr>
        </p:nvSpPr>
        <p:spPr>
          <a:xfrm>
            <a:off x="304800" y="1828800"/>
            <a:ext cx="4800600" cy="5334000"/>
          </a:xfrm>
        </p:spPr>
        <p:txBody>
          <a:bodyPr vert="horz" wrap="square" lIns="91440" tIns="45720" rIns="91440" bIns="45720" anchor="t" anchorCtr="0"/>
          <a:p>
            <a:pPr marL="457200" indent="-457200" defTabSz="914400" eaLnBrk="1" hangingPunct="1">
              <a:buAutoNum type="arabicPeriod"/>
              <a:tabLst>
                <a:tab pos="228600" algn="l"/>
              </a:tabLst>
            </a:pPr>
            <a:r>
              <a:rPr lang="zh-CN" altLang="en-GB" sz="2000" b="1" dirty="0">
                <a:latin typeface="宋体" panose="02010600030101010101" pitchFamily="2" charset="-122"/>
              </a:rPr>
              <a:t>梯子使用前应进行外观检查，</a:t>
            </a:r>
            <a:r>
              <a:rPr lang="zh-CN" altLang="fr-FR" sz="2000" b="1" dirty="0">
                <a:latin typeface="宋体" panose="02010600030101010101" pitchFamily="2" charset="-122"/>
              </a:rPr>
              <a:t>发现安全隐患禁止使用</a:t>
            </a:r>
            <a:r>
              <a:rPr lang="zh-CN" altLang="en-US" sz="2000" b="1" dirty="0">
                <a:latin typeface="宋体" panose="02010600030101010101" pitchFamily="2" charset="-122"/>
              </a:rPr>
              <a:t>。</a:t>
            </a:r>
            <a:endParaRPr lang="en-US" altLang="zh-CN" sz="2000" b="1" dirty="0">
              <a:latin typeface="宋体" panose="02010600030101010101" pitchFamily="2" charset="-122"/>
            </a:endParaRPr>
          </a:p>
          <a:p>
            <a:pPr marL="457200" indent="-457200" defTabSz="914400" eaLnBrk="1" hangingPunct="1">
              <a:buAutoNum type="arabicPeriod"/>
              <a:tabLst>
                <a:tab pos="228600" algn="l"/>
              </a:tabLst>
            </a:pPr>
            <a:r>
              <a:rPr lang="zh-CN" altLang="fr-FR" sz="2000" b="1" dirty="0">
                <a:latin typeface="宋体" panose="02010600030101010101" pitchFamily="2" charset="-122"/>
              </a:rPr>
              <a:t>上下梯子</a:t>
            </a:r>
            <a:r>
              <a:rPr lang="zh-CN" altLang="en-US" sz="2000" b="1" dirty="0">
                <a:latin typeface="宋体" panose="02010600030101010101" pitchFamily="2" charset="-122"/>
              </a:rPr>
              <a:t>“三点接触”</a:t>
            </a:r>
            <a:r>
              <a:rPr lang="zh-CN" altLang="fr-FR" sz="2000" b="1" dirty="0">
                <a:latin typeface="宋体" panose="02010600030101010101" pitchFamily="2" charset="-122"/>
              </a:rPr>
              <a:t>，在任何情况下都应确保三个接触点</a:t>
            </a:r>
            <a:r>
              <a:rPr lang="fr-FR" altLang="zh-CN" sz="2000" b="1" dirty="0">
                <a:latin typeface="宋体" panose="02010600030101010101" pitchFamily="2" charset="-122"/>
              </a:rPr>
              <a:t>―</a:t>
            </a:r>
            <a:r>
              <a:rPr lang="zh-CN" altLang="fr-FR" sz="2000" b="1" dirty="0">
                <a:latin typeface="宋体" panose="02010600030101010101" pitchFamily="2" charset="-122"/>
              </a:rPr>
              <a:t>双脚单手，或双手单脚</a:t>
            </a:r>
            <a:r>
              <a:rPr lang="zh-CN" altLang="en-US" sz="2000" b="1" dirty="0">
                <a:latin typeface="宋体" panose="02010600030101010101" pitchFamily="2" charset="-122"/>
              </a:rPr>
              <a:t>，</a:t>
            </a:r>
            <a:r>
              <a:rPr lang="zh-CN" altLang="en-GB" sz="2000" b="1" dirty="0">
                <a:latin typeface="宋体" panose="02010600030101010101" pitchFamily="2" charset="-122"/>
              </a:rPr>
              <a:t>面向梯子，</a:t>
            </a:r>
            <a:r>
              <a:rPr lang="zh-CN" altLang="fr-FR" sz="2000" b="1" dirty="0">
                <a:latin typeface="宋体" panose="02010600030101010101" pitchFamily="2" charset="-122"/>
              </a:rPr>
              <a:t>严禁越级跳下，</a:t>
            </a:r>
            <a:endParaRPr lang="zh-CN" altLang="fr-FR" sz="2000" b="1" dirty="0">
              <a:latin typeface="宋体" panose="02010600030101010101" pitchFamily="2" charset="-122"/>
            </a:endParaRPr>
          </a:p>
          <a:p>
            <a:pPr marL="457200" indent="-457200" defTabSz="914400" eaLnBrk="1" hangingPunct="1">
              <a:buAutoNum type="arabicPeriod"/>
              <a:tabLst>
                <a:tab pos="228600" algn="l"/>
              </a:tabLst>
            </a:pPr>
            <a:r>
              <a:rPr lang="zh-CN" altLang="en-GB" sz="2000" b="1" dirty="0">
                <a:latin typeface="宋体" panose="02010600030101010101" pitchFamily="2" charset="-122"/>
              </a:rPr>
              <a:t>用合适的方法搬运工具和设备。（不得手持工具和材料攀爬梯子）</a:t>
            </a:r>
            <a:endParaRPr lang="zh-CN" altLang="fr-FR" sz="2000" b="1" dirty="0">
              <a:latin typeface="宋体" panose="02010600030101010101" pitchFamily="2" charset="-122"/>
            </a:endParaRPr>
          </a:p>
          <a:p>
            <a:pPr marL="457200" indent="-457200" defTabSz="914400" eaLnBrk="1" hangingPunct="1">
              <a:buAutoNum type="arabicPeriod"/>
              <a:tabLst>
                <a:tab pos="228600" algn="l"/>
              </a:tabLst>
            </a:pPr>
            <a:r>
              <a:rPr lang="zh-CN" altLang="en-GB" sz="2000" b="1" dirty="0">
                <a:latin typeface="宋体" panose="02010600030101010101" pitchFamily="2" charset="-122"/>
              </a:rPr>
              <a:t>至少每隔六个月对梯子进行仔细检查并贴检查标签（梯子应编号）。</a:t>
            </a:r>
            <a:endParaRPr lang="zh-CN" altLang="fr-FR" sz="2000" b="1" dirty="0">
              <a:latin typeface="宋体" panose="02010600030101010101" pitchFamily="2" charset="-122"/>
            </a:endParaRPr>
          </a:p>
          <a:p>
            <a:pPr marL="457200" indent="-457200" defTabSz="914400" eaLnBrk="1" hangingPunct="1">
              <a:buAutoNum type="arabicPeriod"/>
              <a:tabLst>
                <a:tab pos="228600" algn="l"/>
              </a:tabLst>
            </a:pPr>
            <a:r>
              <a:rPr lang="zh-CN" altLang="fr-FR" sz="2000" b="1" dirty="0">
                <a:latin typeface="宋体" panose="02010600030101010101" pitchFamily="2" charset="-122"/>
              </a:rPr>
              <a:t>垂直固定梯子应安装安全护笼，安全护笼应从梯子基部以上</a:t>
            </a:r>
            <a:r>
              <a:rPr lang="en-US" altLang="zh-CN" sz="2000" b="1" dirty="0">
                <a:latin typeface="宋体" panose="02010600030101010101" pitchFamily="2" charset="-122"/>
              </a:rPr>
              <a:t>2.5</a:t>
            </a:r>
            <a:r>
              <a:rPr lang="zh-CN" altLang="fr-FR" sz="2000" b="1" dirty="0">
                <a:latin typeface="宋体" panose="02010600030101010101" pitchFamily="2" charset="-122"/>
              </a:rPr>
              <a:t>米处开始安装</a:t>
            </a:r>
            <a:r>
              <a:rPr lang="zh-CN" altLang="en-GB" sz="2000" b="1" dirty="0">
                <a:latin typeface="宋体" panose="02010600030101010101" pitchFamily="2" charset="-122"/>
              </a:rPr>
              <a:t>。</a:t>
            </a:r>
            <a:endParaRPr lang="zh-CN" altLang="en-GB" sz="2000" b="1" dirty="0">
              <a:latin typeface="宋体" panose="02010600030101010101" pitchFamily="2" charset="-122"/>
            </a:endParaRPr>
          </a:p>
        </p:txBody>
      </p:sp>
      <p:pic>
        <p:nvPicPr>
          <p:cNvPr id="30722" name="Picture 4"/>
          <p:cNvPicPr>
            <a:picLocks noChangeAspect="1"/>
          </p:cNvPicPr>
          <p:nvPr/>
        </p:nvPicPr>
        <p:blipFill>
          <a:blip r:embed="rId1"/>
          <a:stretch>
            <a:fillRect/>
          </a:stretch>
        </p:blipFill>
        <p:spPr>
          <a:xfrm>
            <a:off x="5029200" y="1676400"/>
            <a:ext cx="2363788" cy="4608513"/>
          </a:xfrm>
          <a:prstGeom prst="rect">
            <a:avLst/>
          </a:prstGeom>
          <a:noFill/>
          <a:ln w="9525">
            <a:noFill/>
          </a:ln>
        </p:spPr>
      </p:pic>
      <p:pic>
        <p:nvPicPr>
          <p:cNvPr id="30723" name="Picture 5"/>
          <p:cNvPicPr>
            <a:picLocks noChangeAspect="1"/>
          </p:cNvPicPr>
          <p:nvPr/>
        </p:nvPicPr>
        <p:blipFill>
          <a:blip r:embed="rId2"/>
          <a:stretch>
            <a:fillRect/>
          </a:stretch>
        </p:blipFill>
        <p:spPr>
          <a:xfrm>
            <a:off x="7191375" y="1700213"/>
            <a:ext cx="1952625" cy="4608512"/>
          </a:xfrm>
          <a:prstGeom prst="rect">
            <a:avLst/>
          </a:prstGeom>
          <a:noFill/>
          <a:ln w="9525">
            <a:noFill/>
          </a:ln>
        </p:spPr>
      </p:pic>
      <p:sp>
        <p:nvSpPr>
          <p:cNvPr id="30724" name="Rectangle 6"/>
          <p:cNvSpPr/>
          <p:nvPr/>
        </p:nvSpPr>
        <p:spPr>
          <a:xfrm>
            <a:off x="609600" y="1143000"/>
            <a:ext cx="6629400" cy="461963"/>
          </a:xfrm>
          <a:prstGeom prst="rect">
            <a:avLst/>
          </a:prstGeom>
          <a:noFill/>
          <a:ln w="9525">
            <a:noFill/>
          </a:ln>
        </p:spPr>
        <p:txBody>
          <a:bodyPr anchor="t" anchorCtr="0">
            <a:spAutoFit/>
          </a:bodyPr>
          <a:p>
            <a:r>
              <a:rPr lang="zh-CN" altLang="en-US" sz="2400" u="sng" dirty="0">
                <a:solidFill>
                  <a:srgbClr val="0000FF"/>
                </a:solidFill>
                <a:latin typeface="Arial" panose="020B0604020202020204" pitchFamily="34" charset="0"/>
                <a:ea typeface="宋体" panose="02010600030101010101" pitchFamily="2" charset="-122"/>
              </a:rPr>
              <a:t>梯子</a:t>
            </a:r>
            <a:endParaRPr lang="zh-CN" altLang="en-US" sz="2400" u="sng" dirty="0">
              <a:solidFill>
                <a:srgbClr val="0000FF"/>
              </a:solidFill>
              <a:latin typeface="Arial" panose="020B0604020202020204" pitchFamily="34" charset="0"/>
              <a:ea typeface="宋体" panose="02010600030101010101" pitchFamily="2" charset="-122"/>
            </a:endParaRPr>
          </a:p>
        </p:txBody>
      </p:sp>
      <p:sp>
        <p:nvSpPr>
          <p:cNvPr id="30725" name="矩形 5"/>
          <p:cNvSpPr/>
          <p:nvPr/>
        </p:nvSpPr>
        <p:spPr>
          <a:xfrm>
            <a:off x="1524000" y="228600"/>
            <a:ext cx="7162800" cy="895350"/>
          </a:xfrm>
          <a:prstGeom prst="rect">
            <a:avLst/>
          </a:prstGeom>
          <a:noFill/>
          <a:ln w="9525">
            <a:noFill/>
          </a:ln>
        </p:spPr>
        <p:txBody>
          <a:bodyPr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高空作业常用工具及设备</a:t>
            </a:r>
            <a:endParaRPr lang="en-US" altLang="zh-CN"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charRg st="0" end="25"/>
                                            </p:txEl>
                                          </p:spTgt>
                                        </p:tgtEl>
                                        <p:attrNameLst>
                                          <p:attrName>style.visibility</p:attrName>
                                        </p:attrNameLst>
                                      </p:cBhvr>
                                      <p:to>
                                        <p:strVal val="visible"/>
                                      </p:to>
                                    </p:set>
                                    <p:anim calcmode="lin" valueType="num">
                                      <p:cBhvr additive="base">
                                        <p:cTn id="7" dur="500" fill="hold"/>
                                        <p:tgtEl>
                                          <p:spTgt spid="58371">
                                            <p:txEl>
                                              <p:charRg st="0" end="2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charRg st="0" end="2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charRg st="25" end="76"/>
                                            </p:txEl>
                                          </p:spTgt>
                                        </p:tgtEl>
                                        <p:attrNameLst>
                                          <p:attrName>style.visibility</p:attrName>
                                        </p:attrNameLst>
                                      </p:cBhvr>
                                      <p:to>
                                        <p:strVal val="visible"/>
                                      </p:to>
                                    </p:set>
                                    <p:anim calcmode="lin" valueType="num">
                                      <p:cBhvr additive="base">
                                        <p:cTn id="13" dur="500" fill="hold"/>
                                        <p:tgtEl>
                                          <p:spTgt spid="58371">
                                            <p:txEl>
                                              <p:charRg st="25" end="7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charRg st="25" end="7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charRg st="76" end="106"/>
                                            </p:txEl>
                                          </p:spTgt>
                                        </p:tgtEl>
                                        <p:attrNameLst>
                                          <p:attrName>style.visibility</p:attrName>
                                        </p:attrNameLst>
                                      </p:cBhvr>
                                      <p:to>
                                        <p:strVal val="visible"/>
                                      </p:to>
                                    </p:set>
                                    <p:anim calcmode="lin" valueType="num">
                                      <p:cBhvr additive="base">
                                        <p:cTn id="19" dur="500" fill="hold"/>
                                        <p:tgtEl>
                                          <p:spTgt spid="58371">
                                            <p:txEl>
                                              <p:charRg st="76" end="10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charRg st="76" end="10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charRg st="106" end="137"/>
                                            </p:txEl>
                                          </p:spTgt>
                                        </p:tgtEl>
                                        <p:attrNameLst>
                                          <p:attrName>style.visibility</p:attrName>
                                        </p:attrNameLst>
                                      </p:cBhvr>
                                      <p:to>
                                        <p:strVal val="visible"/>
                                      </p:to>
                                    </p:set>
                                    <p:anim calcmode="lin" valueType="num">
                                      <p:cBhvr additive="base">
                                        <p:cTn id="25" dur="500" fill="hold"/>
                                        <p:tgtEl>
                                          <p:spTgt spid="58371">
                                            <p:txEl>
                                              <p:charRg st="106" end="13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charRg st="106" end="13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8371">
                                            <p:txEl>
                                              <p:charRg st="137" end="174"/>
                                            </p:txEl>
                                          </p:spTgt>
                                        </p:tgtEl>
                                        <p:attrNameLst>
                                          <p:attrName>style.visibility</p:attrName>
                                        </p:attrNameLst>
                                      </p:cBhvr>
                                      <p:to>
                                        <p:strVal val="visible"/>
                                      </p:to>
                                    </p:set>
                                    <p:anim calcmode="lin" valueType="num">
                                      <p:cBhvr additive="base">
                                        <p:cTn id="31" dur="500" fill="hold"/>
                                        <p:tgtEl>
                                          <p:spTgt spid="58371">
                                            <p:txEl>
                                              <p:charRg st="137" end="17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charRg st="137" end="17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3"/>
          <p:cNvSpPr>
            <a:spLocks noGrp="1"/>
          </p:cNvSpPr>
          <p:nvPr>
            <p:ph idx="1"/>
          </p:nvPr>
        </p:nvSpPr>
        <p:spPr>
          <a:xfrm>
            <a:off x="533400" y="1219200"/>
            <a:ext cx="8077200" cy="5105400"/>
          </a:xfrm>
        </p:spPr>
        <p:txBody>
          <a:bodyPr vert="horz" wrap="square" lIns="91440" tIns="45720" rIns="91440" bIns="45720" anchor="t" anchorCtr="0"/>
          <a:p>
            <a:pPr eaLnBrk="1" hangingPunct="1">
              <a:buFont typeface="Wingdings" panose="05000000000000000000" pitchFamily="2" charset="2"/>
              <a:buChar char="Ø"/>
            </a:pPr>
            <a:r>
              <a:rPr lang="zh-CN" altLang="en-US" sz="2400" b="1" dirty="0">
                <a:latin typeface="宋体" panose="02010600030101010101" pitchFamily="2" charset="-122"/>
              </a:rPr>
              <a:t>坠落隐患风险评估（</a:t>
            </a:r>
            <a:r>
              <a:rPr lang="en-US" altLang="zh-CN" sz="2400" b="1" dirty="0">
                <a:latin typeface="宋体" panose="02010600030101010101" pitchFamily="2" charset="-122"/>
              </a:rPr>
              <a:t>FHRA</a:t>
            </a:r>
            <a:r>
              <a:rPr lang="zh-CN" altLang="en-US" sz="2400" b="1" dirty="0">
                <a:latin typeface="宋体" panose="02010600030101010101" pitchFamily="2" charset="-122"/>
              </a:rPr>
              <a:t>） </a:t>
            </a:r>
            <a:r>
              <a:rPr lang="en-US" altLang="zh-CN" sz="2400" b="1" dirty="0">
                <a:latin typeface="宋体" panose="02010600030101010101" pitchFamily="2" charset="-122"/>
              </a:rPr>
              <a:t>- </a:t>
            </a:r>
            <a:r>
              <a:rPr lang="zh-CN" altLang="en-US" sz="2400" b="1" dirty="0">
                <a:latin typeface="宋体" panose="02010600030101010101" pitchFamily="2" charset="-122"/>
              </a:rPr>
              <a:t>对于重复性的高空作业，需要进行坠落隐患风险评估并在标准表格里做记录。</a:t>
            </a:r>
            <a:endParaRPr lang="zh-CN" altLang="en-US" sz="2400" b="1" dirty="0">
              <a:latin typeface="宋体" panose="02010600030101010101" pitchFamily="2" charset="-122"/>
            </a:endParaRPr>
          </a:p>
          <a:p>
            <a:pPr eaLnBrk="1" hangingPunct="1">
              <a:buFont typeface="Wingdings" panose="05000000000000000000" pitchFamily="2" charset="2"/>
              <a:buChar char="Ø"/>
            </a:pPr>
            <a:r>
              <a:rPr lang="zh-CN" altLang="en-US" sz="2400" b="1" dirty="0">
                <a:latin typeface="宋体" panose="02010600030101010101" pitchFamily="2" charset="-122"/>
              </a:rPr>
              <a:t>任何涉及高空作业的任务必须在坠落隐患风险评估的基础上来实施。 </a:t>
            </a:r>
            <a:endParaRPr lang="zh-CN" altLang="en-US" sz="2400" b="1" dirty="0">
              <a:latin typeface="宋体" panose="02010600030101010101" pitchFamily="2" charset="-122"/>
            </a:endParaRPr>
          </a:p>
          <a:p>
            <a:pPr eaLnBrk="1" hangingPunct="1">
              <a:buFont typeface="Wingdings" panose="05000000000000000000" pitchFamily="2" charset="2"/>
              <a:buChar char="Ø"/>
            </a:pPr>
            <a:r>
              <a:rPr lang="zh-CN" altLang="en-US" sz="2400" b="1" dirty="0">
                <a:latin typeface="宋体" panose="02010600030101010101" pitchFamily="2" charset="-122"/>
              </a:rPr>
              <a:t>任何需要使用</a:t>
            </a:r>
            <a:r>
              <a:rPr lang="en-US" altLang="zh-CN" sz="2400" b="1" dirty="0">
                <a:latin typeface="宋体" panose="02010600030101010101" pitchFamily="2" charset="-122"/>
              </a:rPr>
              <a:t>PPE</a:t>
            </a:r>
            <a:r>
              <a:rPr lang="zh-CN" altLang="en-US" sz="2400" b="1" dirty="0">
                <a:latin typeface="宋体" panose="02010600030101010101" pitchFamily="2" charset="-122"/>
              </a:rPr>
              <a:t>的高空作业风险评估必须得到高空作业许可。</a:t>
            </a:r>
            <a:endParaRPr lang="zh-CN" altLang="en-US" sz="2400" b="1" dirty="0">
              <a:latin typeface="宋体" panose="02010600030101010101" pitchFamily="2" charset="-122"/>
            </a:endParaRPr>
          </a:p>
        </p:txBody>
      </p:sp>
      <p:sp>
        <p:nvSpPr>
          <p:cNvPr id="31746" name="矩形 4"/>
          <p:cNvSpPr/>
          <p:nvPr/>
        </p:nvSpPr>
        <p:spPr>
          <a:xfrm>
            <a:off x="1905000" y="0"/>
            <a:ext cx="6400800" cy="717550"/>
          </a:xfrm>
          <a:prstGeom prst="rect">
            <a:avLst/>
          </a:prstGeom>
          <a:noFill/>
          <a:ln w="9525">
            <a:noFill/>
          </a:ln>
        </p:spPr>
        <p:txBody>
          <a:bodyPr anchor="t" anchorCtr="0">
            <a:spAutoFit/>
          </a:bodyPr>
          <a:p>
            <a:pPr marL="514350" indent="-514350" algn="ctr">
              <a:lnSpc>
                <a:spcPct val="145000"/>
              </a:lnSpc>
            </a:pPr>
            <a:r>
              <a:rPr lang="zh-CN" altLang="en-US" sz="3200" dirty="0">
                <a:solidFill>
                  <a:schemeClr val="tx1"/>
                </a:solidFill>
                <a:latin typeface="Arial" panose="020B0604020202020204" pitchFamily="34" charset="0"/>
                <a:ea typeface="宋体" panose="02010600030101010101" pitchFamily="2" charset="-122"/>
              </a:rPr>
              <a:t>高空作业的风险评估及工作许可</a:t>
            </a:r>
            <a:endParaRPr lang="zh-CN" altLang="en-US" sz="32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3"/>
          <p:cNvSpPr>
            <a:spLocks noGrp="1"/>
          </p:cNvSpPr>
          <p:nvPr>
            <p:ph idx="1"/>
          </p:nvPr>
        </p:nvSpPr>
        <p:spPr>
          <a:xfrm>
            <a:off x="381000" y="1143000"/>
            <a:ext cx="8458200" cy="5334000"/>
          </a:xfrm>
        </p:spPr>
        <p:txBody>
          <a:bodyPr vert="horz" wrap="square" lIns="91440" tIns="45720" rIns="91440" bIns="45720" anchor="t" anchorCtr="0"/>
          <a:p>
            <a:pPr eaLnBrk="1" hangingPunct="1">
              <a:lnSpc>
                <a:spcPct val="90000"/>
              </a:lnSpc>
              <a:buNone/>
            </a:pPr>
            <a:r>
              <a:rPr lang="zh-CN" altLang="en-US" sz="2400" b="1" u="sng" dirty="0">
                <a:solidFill>
                  <a:srgbClr val="0000FF"/>
                </a:solidFill>
                <a:latin typeface="宋体" panose="02010600030101010101" pitchFamily="2" charset="-122"/>
              </a:rPr>
              <a:t>坠落隐患风险评估应考虑以下方面：</a:t>
            </a:r>
            <a:endParaRPr lang="en-US" altLang="zh-CN" sz="2400" b="1" u="sng" dirty="0">
              <a:solidFill>
                <a:srgbClr val="0000FF"/>
              </a:solidFill>
              <a:latin typeface="宋体" panose="02010600030101010101" pitchFamily="2" charset="-122"/>
            </a:endParaRPr>
          </a:p>
          <a:p>
            <a:pPr eaLnBrk="1" hangingPunct="1">
              <a:lnSpc>
                <a:spcPct val="90000"/>
              </a:lnSpc>
              <a:buNone/>
            </a:pPr>
            <a:endParaRPr lang="zh-CN" altLang="en-US" sz="1000" b="1" u="sng" dirty="0">
              <a:solidFill>
                <a:srgbClr val="0000FF"/>
              </a:solidFill>
            </a:endParaRPr>
          </a:p>
          <a:p>
            <a:pPr eaLnBrk="1" hangingPunct="1">
              <a:lnSpc>
                <a:spcPct val="90000"/>
              </a:lnSpc>
              <a:buAutoNum type="arabicPeriod"/>
            </a:pPr>
            <a:r>
              <a:rPr lang="zh-CN" altLang="en-US" sz="2000" b="1" dirty="0">
                <a:latin typeface="宋体" panose="02010600030101010101" pitchFamily="2" charset="-122"/>
              </a:rPr>
              <a:t>考虑物体和人员坠落的潜在风险； </a:t>
            </a:r>
            <a:endParaRPr lang="zh-CN" altLang="en-US" sz="2000" b="1" dirty="0">
              <a:latin typeface="宋体" panose="02010600030101010101" pitchFamily="2" charset="-122"/>
            </a:endParaRPr>
          </a:p>
          <a:p>
            <a:pPr eaLnBrk="1" hangingPunct="1">
              <a:lnSpc>
                <a:spcPct val="90000"/>
              </a:lnSpc>
              <a:buAutoNum type="arabicPeriod"/>
            </a:pPr>
            <a:r>
              <a:rPr lang="zh-CN" altLang="en-US" sz="2000" b="1" dirty="0">
                <a:latin typeface="宋体" panose="02010600030101010101" pitchFamily="2" charset="-122"/>
              </a:rPr>
              <a:t>天气和其他影响工作环境的环境条件的可能性（比如：风、雨、雪、尘土、油气、灯光昏暗和温度等） </a:t>
            </a:r>
            <a:endParaRPr lang="zh-CN" altLang="en-US" sz="2000" b="1" dirty="0">
              <a:latin typeface="宋体" panose="02010600030101010101" pitchFamily="2" charset="-122"/>
            </a:endParaRPr>
          </a:p>
          <a:p>
            <a:pPr eaLnBrk="1" hangingPunct="1">
              <a:lnSpc>
                <a:spcPct val="90000"/>
              </a:lnSpc>
              <a:buAutoNum type="arabicPeriod"/>
            </a:pPr>
            <a:r>
              <a:rPr lang="zh-CN" altLang="en-US" sz="2000" b="1" dirty="0">
                <a:latin typeface="宋体" panose="02010600030101010101" pitchFamily="2" charset="-122"/>
              </a:rPr>
              <a:t>工作平台支撑所需的人员、工具和其他装置的能力 </a:t>
            </a:r>
            <a:endParaRPr lang="zh-CN" altLang="en-US" sz="2000" b="1" dirty="0">
              <a:latin typeface="宋体" panose="02010600030101010101" pitchFamily="2" charset="-122"/>
            </a:endParaRPr>
          </a:p>
          <a:p>
            <a:pPr eaLnBrk="1" hangingPunct="1">
              <a:lnSpc>
                <a:spcPct val="90000"/>
              </a:lnSpc>
              <a:buAutoNum type="arabicPeriod"/>
            </a:pPr>
            <a:r>
              <a:rPr lang="zh-CN" altLang="en-US" sz="2000" b="1" dirty="0">
                <a:latin typeface="宋体" panose="02010600030101010101" pitchFamily="2" charset="-122"/>
              </a:rPr>
              <a:t>未设防护的工作平台 </a:t>
            </a:r>
            <a:endParaRPr lang="zh-CN" altLang="en-US" sz="2000" b="1" dirty="0">
              <a:latin typeface="宋体" panose="02010600030101010101" pitchFamily="2" charset="-122"/>
            </a:endParaRPr>
          </a:p>
          <a:p>
            <a:pPr eaLnBrk="1" hangingPunct="1">
              <a:lnSpc>
                <a:spcPct val="90000"/>
              </a:lnSpc>
              <a:buAutoNum type="arabicPeriod"/>
            </a:pPr>
            <a:r>
              <a:rPr lang="zh-CN" altLang="en-US" sz="2000" b="1" dirty="0">
                <a:latin typeface="宋体" panose="02010600030101010101" pitchFamily="2" charset="-122"/>
              </a:rPr>
              <a:t>易碎的屋顶材料 </a:t>
            </a:r>
            <a:r>
              <a:rPr lang="en-US" altLang="zh-CN" sz="2000" b="1" dirty="0">
                <a:latin typeface="宋体" panose="02010600030101010101" pitchFamily="2" charset="-122"/>
              </a:rPr>
              <a:t>– </a:t>
            </a:r>
            <a:r>
              <a:rPr lang="zh-CN" altLang="en-US" sz="2000" b="1" dirty="0">
                <a:latin typeface="宋体" panose="02010600030101010101" pitchFamily="2" charset="-122"/>
              </a:rPr>
              <a:t>石棉水泥、玻璃、塑料、腐蚀金属等 </a:t>
            </a:r>
            <a:endParaRPr lang="zh-CN" altLang="en-US" sz="2000" b="1" dirty="0">
              <a:latin typeface="宋体" panose="02010600030101010101" pitchFamily="2" charset="-122"/>
            </a:endParaRPr>
          </a:p>
          <a:p>
            <a:pPr eaLnBrk="1" hangingPunct="1">
              <a:lnSpc>
                <a:spcPct val="90000"/>
              </a:lnSpc>
              <a:buAutoNum type="arabicPeriod"/>
            </a:pPr>
            <a:r>
              <a:rPr lang="zh-CN" altLang="en-US" sz="2000" b="1" dirty="0">
                <a:latin typeface="宋体" panose="02010600030101010101" pitchFamily="2" charset="-122"/>
              </a:rPr>
              <a:t>屋顶边缘 </a:t>
            </a:r>
            <a:r>
              <a:rPr lang="en-US" altLang="zh-CN" sz="2000" b="1" dirty="0">
                <a:latin typeface="宋体" panose="02010600030101010101" pitchFamily="2" charset="-122"/>
              </a:rPr>
              <a:t>– </a:t>
            </a:r>
            <a:r>
              <a:rPr lang="zh-CN" altLang="en-US" sz="2000" b="1" dirty="0">
                <a:latin typeface="宋体" panose="02010600030101010101" pitchFamily="2" charset="-122"/>
              </a:rPr>
              <a:t>平坦或湿滑，没有障碍物 </a:t>
            </a:r>
            <a:endParaRPr lang="zh-CN" altLang="en-US" sz="2000" b="1" dirty="0">
              <a:latin typeface="宋体" panose="02010600030101010101" pitchFamily="2" charset="-122"/>
            </a:endParaRPr>
          </a:p>
          <a:p>
            <a:pPr eaLnBrk="1" hangingPunct="1">
              <a:lnSpc>
                <a:spcPct val="90000"/>
              </a:lnSpc>
              <a:buAutoNum type="arabicPeriod"/>
            </a:pPr>
            <a:r>
              <a:rPr lang="zh-CN" altLang="en-US" sz="2000" b="1" dirty="0">
                <a:latin typeface="宋体" panose="02010600030101010101" pitchFamily="2" charset="-122"/>
              </a:rPr>
              <a:t>从工作区域进出 </a:t>
            </a:r>
            <a:endParaRPr lang="zh-CN" altLang="en-US" sz="2000" b="1" dirty="0">
              <a:latin typeface="宋体" panose="02010600030101010101" pitchFamily="2" charset="-122"/>
            </a:endParaRPr>
          </a:p>
          <a:p>
            <a:pPr eaLnBrk="1" hangingPunct="1">
              <a:lnSpc>
                <a:spcPct val="90000"/>
              </a:lnSpc>
              <a:buAutoNum type="arabicPeriod"/>
            </a:pPr>
            <a:r>
              <a:rPr lang="zh-CN" altLang="en-US" sz="2000" b="1" dirty="0">
                <a:latin typeface="宋体" panose="02010600030101010101" pitchFamily="2" charset="-122"/>
              </a:rPr>
              <a:t>工作平台的大小和平面高度、摩擦力、坡度及环境的变化 </a:t>
            </a:r>
            <a:endParaRPr lang="zh-CN" altLang="en-US" sz="2000" b="1" dirty="0">
              <a:latin typeface="宋体" panose="02010600030101010101" pitchFamily="2" charset="-122"/>
            </a:endParaRPr>
          </a:p>
          <a:p>
            <a:pPr eaLnBrk="1" hangingPunct="1">
              <a:lnSpc>
                <a:spcPct val="90000"/>
              </a:lnSpc>
              <a:buAutoNum type="arabicPeriod"/>
            </a:pPr>
            <a:r>
              <a:rPr lang="zh-CN" altLang="en-US" sz="2000" b="1" dirty="0">
                <a:latin typeface="宋体" panose="02010600030101010101" pitchFamily="2" charset="-122"/>
              </a:rPr>
              <a:t>接近能力源，比如电和气 </a:t>
            </a:r>
            <a:endParaRPr lang="zh-CN" altLang="en-US" sz="2000" b="1" dirty="0">
              <a:latin typeface="宋体" panose="02010600030101010101" pitchFamily="2" charset="-122"/>
            </a:endParaRPr>
          </a:p>
          <a:p>
            <a:pPr eaLnBrk="1" hangingPunct="1">
              <a:lnSpc>
                <a:spcPct val="90000"/>
              </a:lnSpc>
              <a:buAutoNum type="arabicPeriod"/>
            </a:pPr>
            <a:r>
              <a:rPr lang="zh-CN" altLang="en-US" sz="2000" b="1" dirty="0">
                <a:latin typeface="宋体" panose="02010600030101010101" pitchFamily="2" charset="-122"/>
              </a:rPr>
              <a:t>个人坠落防护装置的摇摆坠落 </a:t>
            </a:r>
            <a:endParaRPr lang="zh-CN" altLang="en-US" sz="2000" b="1" dirty="0">
              <a:latin typeface="宋体" panose="02010600030101010101" pitchFamily="2" charset="-122"/>
            </a:endParaRPr>
          </a:p>
          <a:p>
            <a:pPr eaLnBrk="1" hangingPunct="1">
              <a:lnSpc>
                <a:spcPct val="90000"/>
              </a:lnSpc>
              <a:buAutoNum type="arabicPeriod"/>
            </a:pPr>
            <a:r>
              <a:rPr lang="zh-CN" altLang="en-US" sz="2000" b="1" dirty="0">
                <a:latin typeface="宋体" panose="02010600030101010101" pitchFamily="2" charset="-122"/>
              </a:rPr>
              <a:t>下面或附近工作的人 </a:t>
            </a:r>
            <a:endParaRPr lang="zh-CN" altLang="en-US" sz="2000" b="1" dirty="0">
              <a:latin typeface="宋体" panose="02010600030101010101" pitchFamily="2" charset="-122"/>
            </a:endParaRPr>
          </a:p>
          <a:p>
            <a:pPr eaLnBrk="1" hangingPunct="1">
              <a:lnSpc>
                <a:spcPct val="90000"/>
              </a:lnSpc>
              <a:buAutoNum type="arabicPeriod"/>
            </a:pPr>
            <a:endParaRPr lang="en-US" altLang="zh-CN" sz="2400" b="1" u="sng" dirty="0">
              <a:solidFill>
                <a:srgbClr val="0000FF"/>
              </a:solidFill>
              <a:latin typeface="宋体" panose="02010600030101010101" pitchFamily="2" charset="-122"/>
            </a:endParaRPr>
          </a:p>
        </p:txBody>
      </p:sp>
      <p:sp>
        <p:nvSpPr>
          <p:cNvPr id="32770" name="矩形 4"/>
          <p:cNvSpPr/>
          <p:nvPr/>
        </p:nvSpPr>
        <p:spPr>
          <a:xfrm>
            <a:off x="1905000" y="0"/>
            <a:ext cx="6400800" cy="717550"/>
          </a:xfrm>
          <a:prstGeom prst="rect">
            <a:avLst/>
          </a:prstGeom>
          <a:noFill/>
          <a:ln w="9525">
            <a:noFill/>
          </a:ln>
        </p:spPr>
        <p:txBody>
          <a:bodyPr anchor="t" anchorCtr="0">
            <a:spAutoFit/>
          </a:bodyPr>
          <a:p>
            <a:pPr marL="514350" indent="-514350" algn="ctr">
              <a:lnSpc>
                <a:spcPct val="145000"/>
              </a:lnSpc>
            </a:pPr>
            <a:r>
              <a:rPr lang="zh-CN" altLang="en-US" sz="3200" dirty="0">
                <a:solidFill>
                  <a:schemeClr val="tx1"/>
                </a:solidFill>
                <a:latin typeface="Arial" panose="020B0604020202020204" pitchFamily="34" charset="0"/>
                <a:ea typeface="宋体" panose="02010600030101010101" pitchFamily="2" charset="-122"/>
              </a:rPr>
              <a:t>高空作业的风险评估及工作许可</a:t>
            </a:r>
            <a:endParaRPr lang="zh-CN" altLang="en-US" sz="32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3"/>
          <p:cNvSpPr>
            <a:spLocks noGrp="1"/>
          </p:cNvSpPr>
          <p:nvPr>
            <p:ph idx="1"/>
          </p:nvPr>
        </p:nvSpPr>
        <p:spPr>
          <a:xfrm>
            <a:off x="457200" y="1905000"/>
            <a:ext cx="8458200" cy="5257800"/>
          </a:xfrm>
        </p:spPr>
        <p:txBody>
          <a:bodyPr vert="horz" wrap="square" lIns="91440" tIns="45720" rIns="91440" bIns="45720" anchor="t" anchorCtr="0"/>
          <a:p>
            <a:pPr eaLnBrk="1" hangingPunct="1">
              <a:buFont typeface="Wingdings" panose="05000000000000000000" pitchFamily="2" charset="2"/>
              <a:buChar char="Ø"/>
            </a:pPr>
            <a:r>
              <a:rPr lang="zh-CN" altLang="en-US" sz="2000" b="1" dirty="0">
                <a:latin typeface="宋体" panose="02010600030101010101" pitchFamily="2" charset="-122"/>
              </a:rPr>
              <a:t>控制层级（</a:t>
            </a:r>
            <a:r>
              <a:rPr lang="en-US" altLang="zh-CN" sz="2000" b="1" dirty="0">
                <a:latin typeface="宋体" panose="02010600030101010101" pitchFamily="2" charset="-122"/>
              </a:rPr>
              <a:t>HOC</a:t>
            </a:r>
            <a:r>
              <a:rPr lang="zh-CN" altLang="en-US" sz="2000" b="1" dirty="0">
                <a:latin typeface="宋体" panose="02010600030101010101" pitchFamily="2" charset="-122"/>
              </a:rPr>
              <a:t>）</a:t>
            </a:r>
            <a:r>
              <a:rPr lang="en-US" altLang="zh-CN" sz="2000" b="1" dirty="0">
                <a:latin typeface="宋体" panose="02010600030101010101" pitchFamily="2" charset="-122"/>
              </a:rPr>
              <a:t>― </a:t>
            </a:r>
            <a:r>
              <a:rPr lang="zh-CN" altLang="en-US" sz="2000" b="1" dirty="0">
                <a:latin typeface="宋体" panose="02010600030101010101" pitchFamily="2" charset="-122"/>
              </a:rPr>
              <a:t>应使用控制层级依次按照如下优先和有效性的次序来避免或减少坠落风险：</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r>
              <a:rPr lang="zh-CN" altLang="en-US" sz="2000" b="1" dirty="0">
                <a:latin typeface="宋体" panose="02010600030101010101" pitchFamily="2" charset="-122"/>
              </a:rPr>
              <a:t>避免</a:t>
            </a:r>
            <a:r>
              <a:rPr lang="en-US" altLang="zh-CN" sz="2000" b="1" dirty="0">
                <a:latin typeface="宋体" panose="02010600030101010101" pitchFamily="2" charset="-122"/>
              </a:rPr>
              <a:t>― </a:t>
            </a:r>
            <a:r>
              <a:rPr lang="zh-CN" altLang="en-US" sz="2000" b="1" dirty="0">
                <a:latin typeface="宋体" panose="02010600030101010101" pitchFamily="2" charset="-122"/>
              </a:rPr>
              <a:t>消除高空作业的必要性（例如，将高空作业改为地面作业）； </a:t>
            </a:r>
            <a:endParaRPr lang="zh-CN" altLang="en-US" sz="2000" b="1" dirty="0">
              <a:latin typeface="宋体" panose="02010600030101010101" pitchFamily="2" charset="-122"/>
            </a:endParaRPr>
          </a:p>
          <a:p>
            <a:pPr eaLnBrk="1" hangingPunct="1"/>
            <a:r>
              <a:rPr lang="zh-CN" altLang="en-US" sz="2000" b="1" dirty="0">
                <a:latin typeface="宋体" panose="02010600030101010101" pitchFamily="2" charset="-122"/>
              </a:rPr>
              <a:t>替换</a:t>
            </a:r>
            <a:r>
              <a:rPr lang="en-US" altLang="zh-CN" sz="2000" b="1" dirty="0">
                <a:latin typeface="宋体" panose="02010600030101010101" pitchFamily="2" charset="-122"/>
              </a:rPr>
              <a:t>― </a:t>
            </a:r>
            <a:r>
              <a:rPr lang="zh-CN" altLang="en-US" sz="2000" b="1" dirty="0">
                <a:latin typeface="宋体" panose="02010600030101010101" pitchFamily="2" charset="-122"/>
              </a:rPr>
              <a:t>改变工作的环境，意思是说安装固定平台并在平台高度内工作； </a:t>
            </a:r>
            <a:endParaRPr lang="zh-CN" altLang="en-US" sz="2000" b="1" dirty="0">
              <a:latin typeface="宋体" panose="02010600030101010101" pitchFamily="2" charset="-122"/>
            </a:endParaRPr>
          </a:p>
          <a:p>
            <a:pPr eaLnBrk="1" hangingPunct="1"/>
            <a:r>
              <a:rPr lang="zh-CN" altLang="en-US" sz="2000" b="1" dirty="0">
                <a:latin typeface="宋体" panose="02010600030101010101" pitchFamily="2" charset="-122"/>
              </a:rPr>
              <a:t>工程措施</a:t>
            </a:r>
            <a:r>
              <a:rPr lang="en-US" altLang="zh-CN" sz="2000" b="1" dirty="0">
                <a:latin typeface="宋体" panose="02010600030101010101" pitchFamily="2" charset="-122"/>
              </a:rPr>
              <a:t>――</a:t>
            </a:r>
            <a:r>
              <a:rPr lang="zh-CN" altLang="en-US" sz="2000" b="1" dirty="0">
                <a:latin typeface="宋体" panose="02010600030101010101" pitchFamily="2" charset="-122"/>
              </a:rPr>
              <a:t>使用临时入口进入作业区域（例如，移动升降平台、脚手架、移动脚手架塔）； </a:t>
            </a:r>
            <a:endParaRPr lang="zh-CN" altLang="en-US" sz="2000" b="1" dirty="0">
              <a:latin typeface="宋体" panose="02010600030101010101" pitchFamily="2" charset="-122"/>
            </a:endParaRPr>
          </a:p>
          <a:p>
            <a:pPr eaLnBrk="1" hangingPunct="1"/>
            <a:r>
              <a:rPr lang="zh-CN" altLang="en-US" sz="2000" b="1" dirty="0">
                <a:latin typeface="宋体" panose="02010600030101010101" pitchFamily="2" charset="-122"/>
              </a:rPr>
              <a:t>管理与使用个人防护用品（</a:t>
            </a:r>
            <a:r>
              <a:rPr lang="en-US" altLang="zh-CN" sz="2000" b="1" dirty="0">
                <a:latin typeface="宋体" panose="02010600030101010101" pitchFamily="2" charset="-122"/>
              </a:rPr>
              <a:t>PPE</a:t>
            </a:r>
            <a:r>
              <a:rPr lang="zh-CN" altLang="en-US" sz="2000" b="1" dirty="0">
                <a:latin typeface="宋体" panose="02010600030101010101" pitchFamily="2" charset="-122"/>
              </a:rPr>
              <a:t>）</a:t>
            </a:r>
            <a:r>
              <a:rPr lang="en-US" altLang="zh-CN" sz="2000" b="1" dirty="0">
                <a:latin typeface="宋体" panose="02010600030101010101" pitchFamily="2" charset="-122"/>
              </a:rPr>
              <a:t>――</a:t>
            </a:r>
            <a:r>
              <a:rPr lang="zh-CN" altLang="en-US" sz="2000" b="1" dirty="0">
                <a:latin typeface="宋体" panose="02010600030101010101" pitchFamily="2" charset="-122"/>
              </a:rPr>
              <a:t>实施作业风险评估、安全作业实践、执行高空作业许可制度、培训、个人防护系统。</a:t>
            </a:r>
            <a:r>
              <a:rPr lang="zh-CN" altLang="en-US" sz="2000" dirty="0">
                <a:latin typeface="宋体" panose="02010600030101010101" pitchFamily="2" charset="-122"/>
              </a:rPr>
              <a:t> </a:t>
            </a:r>
            <a:endParaRPr lang="zh-CN" altLang="en-US" sz="2000" dirty="0">
              <a:latin typeface="宋体" panose="02010600030101010101" pitchFamily="2" charset="-122"/>
            </a:endParaRPr>
          </a:p>
          <a:p>
            <a:pPr eaLnBrk="1" hangingPunct="1"/>
            <a:endParaRPr lang="zh-CN" altLang="en-US" sz="2000" dirty="0">
              <a:latin typeface="宋体" panose="02010600030101010101" pitchFamily="2" charset="-122"/>
            </a:endParaRPr>
          </a:p>
        </p:txBody>
      </p:sp>
      <p:sp>
        <p:nvSpPr>
          <p:cNvPr id="33794" name="Rectangle 4"/>
          <p:cNvSpPr>
            <a:spLocks noGrp="1"/>
          </p:cNvSpPr>
          <p:nvPr>
            <p:ph type="title"/>
          </p:nvPr>
        </p:nvSpPr>
        <p:spPr>
          <a:xfrm>
            <a:off x="-1600200" y="990600"/>
            <a:ext cx="6477000" cy="715963"/>
          </a:xfrm>
        </p:spPr>
        <p:txBody>
          <a:bodyPr vert="horz" wrap="square" lIns="91440" tIns="45720" rIns="91440" bIns="45720" anchor="ctr" anchorCtr="0"/>
          <a:p>
            <a:pPr eaLnBrk="1" hangingPunct="1">
              <a:lnSpc>
                <a:spcPct val="145000"/>
              </a:lnSpc>
              <a:spcBef>
                <a:spcPct val="20000"/>
              </a:spcBef>
            </a:pPr>
            <a:r>
              <a:rPr lang="zh-CN" altLang="en-US" sz="2400" u="sng" dirty="0">
                <a:solidFill>
                  <a:srgbClr val="0000FF"/>
                </a:solidFill>
              </a:rPr>
              <a:t>风险控制层级</a:t>
            </a:r>
            <a:endParaRPr lang="zh-CN" altLang="en-US" sz="2400" u="sng" dirty="0">
              <a:solidFill>
                <a:srgbClr val="0000FF"/>
              </a:solidFill>
            </a:endParaRPr>
          </a:p>
        </p:txBody>
      </p:sp>
      <p:sp>
        <p:nvSpPr>
          <p:cNvPr id="33795" name="矩形 4"/>
          <p:cNvSpPr/>
          <p:nvPr/>
        </p:nvSpPr>
        <p:spPr>
          <a:xfrm>
            <a:off x="1905000" y="0"/>
            <a:ext cx="6400800" cy="717550"/>
          </a:xfrm>
          <a:prstGeom prst="rect">
            <a:avLst/>
          </a:prstGeom>
          <a:noFill/>
          <a:ln w="9525">
            <a:noFill/>
          </a:ln>
        </p:spPr>
        <p:txBody>
          <a:bodyPr anchor="t" anchorCtr="0">
            <a:spAutoFit/>
          </a:bodyPr>
          <a:p>
            <a:pPr marL="514350" indent="-514350" algn="ctr">
              <a:lnSpc>
                <a:spcPct val="145000"/>
              </a:lnSpc>
            </a:pPr>
            <a:r>
              <a:rPr lang="zh-CN" altLang="en-US" sz="3200" dirty="0">
                <a:solidFill>
                  <a:schemeClr val="tx1"/>
                </a:solidFill>
                <a:latin typeface="Arial" panose="020B0604020202020204" pitchFamily="34" charset="0"/>
                <a:ea typeface="宋体" panose="02010600030101010101" pitchFamily="2" charset="-122"/>
              </a:rPr>
              <a:t>高空作业的风险评估及工作许可</a:t>
            </a:r>
            <a:endParaRPr lang="zh-CN" altLang="en-US" sz="32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a:spLocks noGrp="1"/>
          </p:cNvSpPr>
          <p:nvPr>
            <p:ph type="title"/>
          </p:nvPr>
        </p:nvSpPr>
        <p:spPr>
          <a:xfrm>
            <a:off x="-1295400" y="914400"/>
            <a:ext cx="6477000" cy="715963"/>
          </a:xfrm>
        </p:spPr>
        <p:txBody>
          <a:bodyPr vert="horz" wrap="square" lIns="91440" tIns="45720" rIns="91440" bIns="45720" anchor="ctr" anchorCtr="0"/>
          <a:p>
            <a:pPr eaLnBrk="1" hangingPunct="1"/>
            <a:r>
              <a:rPr lang="zh-CN" altLang="en-US" sz="2400" u="sng" dirty="0">
                <a:solidFill>
                  <a:srgbClr val="0000FF"/>
                </a:solidFill>
              </a:rPr>
              <a:t>紧急救援计划</a:t>
            </a:r>
            <a:endParaRPr lang="zh-CN" altLang="en-US" sz="2400" u="sng" dirty="0">
              <a:solidFill>
                <a:srgbClr val="0000FF"/>
              </a:solidFill>
            </a:endParaRPr>
          </a:p>
        </p:txBody>
      </p:sp>
      <p:sp>
        <p:nvSpPr>
          <p:cNvPr id="34818" name="Rectangle 3"/>
          <p:cNvSpPr>
            <a:spLocks noGrp="1"/>
          </p:cNvSpPr>
          <p:nvPr>
            <p:ph idx="1"/>
          </p:nvPr>
        </p:nvSpPr>
        <p:spPr>
          <a:xfrm>
            <a:off x="457200" y="1676400"/>
            <a:ext cx="8458200" cy="5410200"/>
          </a:xfrm>
        </p:spPr>
        <p:txBody>
          <a:bodyPr vert="horz" wrap="square" lIns="91440" tIns="45720" rIns="91440" bIns="45720" anchor="t" anchorCtr="0"/>
          <a:p>
            <a:pPr marL="609600" indent="-609600" eaLnBrk="1" hangingPunct="1">
              <a:buAutoNum type="arabicPeriod"/>
            </a:pPr>
            <a:r>
              <a:rPr lang="zh-CN" altLang="en-US" sz="2000" b="1" dirty="0">
                <a:latin typeface="宋体" panose="02010600030101010101" pitchFamily="2" charset="-122"/>
              </a:rPr>
              <a:t>坠落后救援计划 </a:t>
            </a:r>
            <a:r>
              <a:rPr lang="en-US" altLang="zh-CN" sz="2000" b="1" dirty="0">
                <a:latin typeface="宋体" panose="02010600030101010101" pitchFamily="2" charset="-122"/>
              </a:rPr>
              <a:t>– </a:t>
            </a:r>
            <a:r>
              <a:rPr lang="zh-CN" altLang="en-US" sz="2000" b="1" dirty="0">
                <a:latin typeface="宋体" panose="02010600030101010101" pitchFamily="2" charset="-122"/>
              </a:rPr>
              <a:t>在进行坠落风险评估时应制定详细的高空坠落人员救援计划。</a:t>
            </a:r>
            <a:endParaRPr lang="zh-CN" altLang="en-US" sz="2000" b="1" dirty="0">
              <a:latin typeface="宋体" panose="02010600030101010101" pitchFamily="2" charset="-122"/>
            </a:endParaRPr>
          </a:p>
          <a:p>
            <a:pPr marL="609600" indent="-609600" eaLnBrk="1" hangingPunct="1">
              <a:buAutoNum type="arabicPeriod"/>
            </a:pPr>
            <a:r>
              <a:rPr lang="zh-CN" altLang="en-US" sz="2000" b="1" dirty="0">
                <a:latin typeface="宋体" panose="02010600030101010101" pitchFamily="2" charset="-122"/>
              </a:rPr>
              <a:t>援救必须迅速，把悬吊创伤的危险降低到最低成度。</a:t>
            </a:r>
            <a:endParaRPr lang="zh-CN" altLang="en-US" sz="2000" b="1" dirty="0">
              <a:latin typeface="宋体" panose="02010600030101010101" pitchFamily="2" charset="-122"/>
            </a:endParaRPr>
          </a:p>
          <a:p>
            <a:pPr marL="609600" indent="-609600" eaLnBrk="1" hangingPunct="1">
              <a:buAutoNum type="arabicPeriod"/>
            </a:pPr>
            <a:r>
              <a:rPr lang="zh-CN" altLang="en-US" sz="2000" b="1" dirty="0">
                <a:latin typeface="宋体" panose="02010600030101010101" pitchFamily="2" charset="-122"/>
              </a:rPr>
              <a:t>救援计划的类型：</a:t>
            </a:r>
            <a:endParaRPr lang="zh-CN" altLang="en-US" sz="2000" b="1" dirty="0">
              <a:latin typeface="宋体" panose="02010600030101010101" pitchFamily="2" charset="-122"/>
            </a:endParaRPr>
          </a:p>
          <a:p>
            <a:pPr marL="609600" indent="-609600" eaLnBrk="1" hangingPunct="1">
              <a:lnSpc>
                <a:spcPct val="120000"/>
              </a:lnSpc>
              <a:spcBef>
                <a:spcPct val="0"/>
              </a:spcBef>
              <a:buFont typeface="Wingdings" panose="05000000000000000000" pitchFamily="2" charset="2"/>
              <a:buChar char="Ø"/>
            </a:pPr>
            <a:r>
              <a:rPr lang="zh-CN" altLang="fr-FR" sz="2000" b="1" dirty="0">
                <a:latin typeface="宋体" panose="02010600030101010101" pitchFamily="2" charset="-122"/>
                <a:ea typeface="Frutiger-Light" charset="-122"/>
              </a:rPr>
              <a:t>自我援救，员工能够安全地接触到最近的建筑物或者水平面来完成</a:t>
            </a:r>
            <a:endParaRPr lang="zh-CN" altLang="fr-FR" sz="2000" b="1" dirty="0">
              <a:latin typeface="宋体" panose="02010600030101010101" pitchFamily="2" charset="-122"/>
              <a:ea typeface="Frutiger-Light" charset="-122"/>
            </a:endParaRPr>
          </a:p>
          <a:p>
            <a:pPr marL="609600" indent="-609600" eaLnBrk="1" hangingPunct="1">
              <a:lnSpc>
                <a:spcPct val="120000"/>
              </a:lnSpc>
              <a:spcBef>
                <a:spcPct val="0"/>
              </a:spcBef>
              <a:buFont typeface="Wingdings" panose="05000000000000000000" pitchFamily="2" charset="2"/>
              <a:buChar char="Ø"/>
            </a:pPr>
            <a:r>
              <a:rPr lang="zh-CN" altLang="fr-FR" sz="2000" b="1" dirty="0">
                <a:latin typeface="宋体" panose="02010600030101010101" pitchFamily="2" charset="-122"/>
                <a:ea typeface="Frutiger-Bold" charset="-122"/>
              </a:rPr>
              <a:t>临时救援：附近的同事会立即使用任何工具和人力来完成此次援救，此类援救事前没有计划，大多数靠运气</a:t>
            </a:r>
            <a:r>
              <a:rPr lang="zh-CN" altLang="en-US" sz="2000" b="1" dirty="0">
                <a:latin typeface="宋体" panose="02010600030101010101" pitchFamily="2" charset="-122"/>
                <a:ea typeface="Frutiger-Bold" charset="-122"/>
              </a:rPr>
              <a:t>。</a:t>
            </a:r>
            <a:endParaRPr lang="zh-CN" altLang="fr-FR" sz="2000" b="1" dirty="0">
              <a:latin typeface="宋体" panose="02010600030101010101" pitchFamily="2" charset="-122"/>
              <a:ea typeface="Frutiger-Light" charset="-122"/>
            </a:endParaRPr>
          </a:p>
          <a:p>
            <a:pPr marL="609600" indent="-609600" eaLnBrk="1" hangingPunct="1">
              <a:lnSpc>
                <a:spcPct val="120000"/>
              </a:lnSpc>
              <a:buFont typeface="Wingdings" panose="05000000000000000000" pitchFamily="2" charset="2"/>
              <a:buChar char="Ø"/>
            </a:pPr>
            <a:r>
              <a:rPr lang="zh-CN" altLang="fr-FR" sz="2000" b="1" dirty="0">
                <a:latin typeface="宋体" panose="02010600030101010101" pitchFamily="2" charset="-122"/>
              </a:rPr>
              <a:t>内部救援团队 ：由训练有素的同事组成，负责启动救援行动，使用专为工作场所设计的设备</a:t>
            </a:r>
            <a:r>
              <a:rPr lang="zh-CN" altLang="en-US" sz="2000" b="1" dirty="0">
                <a:latin typeface="宋体" panose="02010600030101010101" pitchFamily="2" charset="-122"/>
              </a:rPr>
              <a:t>。</a:t>
            </a:r>
            <a:endParaRPr lang="zh-CN" altLang="fr-FR" sz="2000" b="1" dirty="0">
              <a:latin typeface="宋体" panose="02010600030101010101" pitchFamily="2" charset="-122"/>
            </a:endParaRPr>
          </a:p>
          <a:p>
            <a:pPr marL="609600" indent="-609600" eaLnBrk="1" hangingPunct="1">
              <a:lnSpc>
                <a:spcPct val="120000"/>
              </a:lnSpc>
              <a:buFont typeface="Wingdings" panose="05000000000000000000" pitchFamily="2" charset="2"/>
              <a:buChar char="Ø"/>
            </a:pPr>
            <a:r>
              <a:rPr lang="zh-CN" altLang="fr-FR" sz="2000" b="1" dirty="0">
                <a:latin typeface="宋体" panose="02010600030101010101" pitchFamily="2" charset="-122"/>
              </a:rPr>
              <a:t>专业救援 ：通常由消防队员、医护人员、市政或 私人救援队组成 ，通常能更有效和熟练地实现工人的安全救援</a:t>
            </a:r>
            <a:r>
              <a:rPr lang="zh-CN" altLang="en-US" sz="2000" b="1" dirty="0">
                <a:latin typeface="宋体" panose="02010600030101010101" pitchFamily="2" charset="-122"/>
              </a:rPr>
              <a:t>。</a:t>
            </a:r>
            <a:endParaRPr lang="zh-CN" altLang="fr-FR" sz="2000" b="1" dirty="0">
              <a:latin typeface="宋体" panose="02010600030101010101" pitchFamily="2" charset="-122"/>
            </a:endParaRPr>
          </a:p>
        </p:txBody>
      </p:sp>
      <p:sp>
        <p:nvSpPr>
          <p:cNvPr id="34819" name="矩形 4"/>
          <p:cNvSpPr/>
          <p:nvPr/>
        </p:nvSpPr>
        <p:spPr>
          <a:xfrm>
            <a:off x="1905000" y="0"/>
            <a:ext cx="6400800" cy="717550"/>
          </a:xfrm>
          <a:prstGeom prst="rect">
            <a:avLst/>
          </a:prstGeom>
          <a:noFill/>
          <a:ln w="9525">
            <a:noFill/>
          </a:ln>
        </p:spPr>
        <p:txBody>
          <a:bodyPr anchor="t" anchorCtr="0">
            <a:spAutoFit/>
          </a:bodyPr>
          <a:p>
            <a:pPr marL="514350" indent="-514350" algn="ctr">
              <a:lnSpc>
                <a:spcPct val="145000"/>
              </a:lnSpc>
            </a:pPr>
            <a:r>
              <a:rPr lang="zh-CN" altLang="en-US" sz="3200" dirty="0">
                <a:solidFill>
                  <a:schemeClr val="tx1"/>
                </a:solidFill>
                <a:latin typeface="Arial" panose="020B0604020202020204" pitchFamily="34" charset="0"/>
                <a:ea typeface="宋体" panose="02010600030101010101" pitchFamily="2" charset="-122"/>
              </a:rPr>
              <a:t>高空作业的风险评估及工作许可</a:t>
            </a:r>
            <a:endParaRPr lang="zh-CN" altLang="en-US" sz="32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2"/>
          <p:cNvSpPr txBox="1"/>
          <p:nvPr/>
        </p:nvSpPr>
        <p:spPr>
          <a:xfrm>
            <a:off x="457200" y="1143000"/>
            <a:ext cx="5943600" cy="1470025"/>
          </a:xfrm>
          <a:prstGeom prst="rect">
            <a:avLst/>
          </a:prstGeom>
          <a:gradFill rotWithShape="1">
            <a:gsLst>
              <a:gs pos="0">
                <a:srgbClr val="6699FF">
                  <a:alpha val="49001"/>
                </a:srgbClr>
              </a:gs>
              <a:gs pos="100000">
                <a:srgbClr val="2F4776">
                  <a:alpha val="49001"/>
                </a:srgbClr>
              </a:gs>
            </a:gsLst>
            <a:lin ang="5400000" scaled="1"/>
            <a:tileRect/>
          </a:gradFill>
          <a:ln w="9525">
            <a:noFill/>
          </a:ln>
        </p:spPr>
        <p:txBody>
          <a:bodyPr anchor="ctr" anchorCtr="0"/>
          <a:p>
            <a:pPr algn="ctr"/>
            <a:r>
              <a:rPr lang="zh-CN" altLang="en-US" dirty="0">
                <a:latin typeface="Arial" panose="020B0604020202020204" pitchFamily="34" charset="0"/>
                <a:ea typeface="宋体" panose="02010600030101010101" pitchFamily="2" charset="-122"/>
              </a:rPr>
              <a:t>四川双马安全培训模型</a:t>
            </a:r>
            <a:br>
              <a:rPr lang="en-US" altLang="zh-CN" dirty="0">
                <a:latin typeface="Arial" panose="020B0604020202020204" pitchFamily="34" charset="0"/>
                <a:ea typeface="宋体" panose="02010600030101010101" pitchFamily="2" charset="-122"/>
              </a:rPr>
            </a:br>
            <a:r>
              <a:rPr lang="en-US" altLang="zh-CN" dirty="0">
                <a:latin typeface="Arial" panose="020B0604020202020204" pitchFamily="34" charset="0"/>
                <a:ea typeface="宋体" panose="02010600030101010101" pitchFamily="2" charset="-122"/>
              </a:rPr>
              <a:t>T2 – </a:t>
            </a:r>
            <a:r>
              <a:rPr lang="zh-CN" altLang="en-US" dirty="0">
                <a:latin typeface="Arial" panose="020B0604020202020204" pitchFamily="34" charset="0"/>
                <a:ea typeface="宋体" panose="02010600030101010101" pitchFamily="2" charset="-122"/>
              </a:rPr>
              <a:t>高空作业</a:t>
            </a:r>
            <a:endParaRPr lang="zh-CN" altLang="en-US" dirty="0">
              <a:latin typeface="Arial" panose="020B0604020202020204" pitchFamily="34" charset="0"/>
              <a:ea typeface="宋体" panose="02010600030101010101" pitchFamily="2" charset="-122"/>
            </a:endParaRPr>
          </a:p>
        </p:txBody>
      </p:sp>
      <p:sp>
        <p:nvSpPr>
          <p:cNvPr id="4098" name="副标题 4"/>
          <p:cNvSpPr txBox="1"/>
          <p:nvPr/>
        </p:nvSpPr>
        <p:spPr>
          <a:xfrm>
            <a:off x="5943600" y="5638800"/>
            <a:ext cx="1905000" cy="457200"/>
          </a:xfrm>
          <a:prstGeom prst="rect">
            <a:avLst/>
          </a:prstGeom>
          <a:gradFill rotWithShape="1">
            <a:gsLst>
              <a:gs pos="0">
                <a:srgbClr val="5D8ED5">
                  <a:alpha val="49001"/>
                </a:srgbClr>
              </a:gs>
              <a:gs pos="100000">
                <a:srgbClr val="2B4263">
                  <a:alpha val="49001"/>
                </a:srgbClr>
              </a:gs>
            </a:gsLst>
            <a:lin ang="5400000" scaled="1"/>
            <a:tileRect/>
          </a:gradFill>
          <a:ln w="9525">
            <a:noFill/>
          </a:ln>
        </p:spPr>
        <p:txBody>
          <a:bodyPr anchor="t" anchorCtr="0"/>
          <a:p>
            <a:pPr algn="ctr" eaLnBrk="0" hangingPunct="0">
              <a:spcBef>
                <a:spcPct val="20000"/>
              </a:spcBef>
            </a:pPr>
            <a:r>
              <a:rPr lang="en-US" altLang="zh-CN" sz="2400" dirty="0">
                <a:latin typeface="Arial" panose="020B0604020202020204" pitchFamily="34" charset="0"/>
                <a:ea typeface="宋体" panose="02010600030101010101" pitchFamily="2" charset="-122"/>
              </a:rPr>
              <a:t>2018</a:t>
            </a:r>
            <a:r>
              <a:rPr lang="zh-CN" altLang="en-US" sz="2400" dirty="0">
                <a:latin typeface="Arial" panose="020B0604020202020204" pitchFamily="34" charset="0"/>
                <a:ea typeface="宋体" panose="02010600030101010101" pitchFamily="2" charset="-122"/>
              </a:rPr>
              <a:t>年</a:t>
            </a:r>
            <a:r>
              <a:rPr lang="en-US" altLang="zh-CN" sz="2400" dirty="0">
                <a:latin typeface="Arial" panose="020B0604020202020204" pitchFamily="34" charset="0"/>
                <a:ea typeface="宋体" panose="02010600030101010101" pitchFamily="2" charset="-122"/>
              </a:rPr>
              <a:t>6</a:t>
            </a:r>
            <a:r>
              <a:rPr lang="zh-CN" altLang="en-US" sz="2400" dirty="0">
                <a:latin typeface="Arial" panose="020B0604020202020204" pitchFamily="34" charset="0"/>
                <a:ea typeface="宋体" panose="02010600030101010101" pitchFamily="2" charset="-122"/>
              </a:rPr>
              <a:t>月</a:t>
            </a:r>
            <a:endParaRPr lang="zh-CN" altLang="en-US" sz="2400" dirty="0">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3"/>
          <p:cNvSpPr>
            <a:spLocks noGrp="1"/>
          </p:cNvSpPr>
          <p:nvPr>
            <p:ph idx="1"/>
          </p:nvPr>
        </p:nvSpPr>
        <p:spPr>
          <a:xfrm>
            <a:off x="609600" y="1828800"/>
            <a:ext cx="8229600" cy="2286000"/>
          </a:xfrm>
        </p:spPr>
        <p:txBody>
          <a:bodyPr vert="horz" wrap="square" lIns="91440" tIns="45720" rIns="91440" bIns="45720" anchor="t" anchorCtr="0"/>
          <a:p>
            <a:pPr eaLnBrk="1" hangingPunct="1"/>
            <a:r>
              <a:rPr lang="zh-CN" altLang="en-US" sz="2400" b="1" dirty="0"/>
              <a:t>救援程序必须到位并定期演练，并做能力保持记录。实践性培训应包括在有资格人士的监督下的悬吊练习来表明全身式安全带正确佩戴以及迅速被救援的重要性。</a:t>
            </a:r>
            <a:r>
              <a:rPr lang="zh-CN" altLang="en-US" sz="2400" dirty="0"/>
              <a:t> </a:t>
            </a:r>
            <a:endParaRPr lang="zh-CN" altLang="en-US" sz="2400" dirty="0"/>
          </a:p>
        </p:txBody>
      </p:sp>
      <p:sp>
        <p:nvSpPr>
          <p:cNvPr id="35842" name="Rectangle 4"/>
          <p:cNvSpPr>
            <a:spLocks noGrp="1"/>
          </p:cNvSpPr>
          <p:nvPr>
            <p:ph type="title"/>
          </p:nvPr>
        </p:nvSpPr>
        <p:spPr>
          <a:xfrm>
            <a:off x="-1600200" y="1143000"/>
            <a:ext cx="6477000" cy="715963"/>
          </a:xfrm>
        </p:spPr>
        <p:txBody>
          <a:bodyPr vert="horz" wrap="square" lIns="91440" tIns="45720" rIns="91440" bIns="45720" anchor="ctr" anchorCtr="0"/>
          <a:p>
            <a:pPr eaLnBrk="1" hangingPunct="1"/>
            <a:r>
              <a:rPr lang="zh-CN" altLang="en-US" sz="2400" u="sng" dirty="0">
                <a:solidFill>
                  <a:srgbClr val="0000FF"/>
                </a:solidFill>
              </a:rPr>
              <a:t>紧急救援计划</a:t>
            </a:r>
            <a:endParaRPr lang="zh-CN" altLang="en-US" sz="2400" u="sng" dirty="0">
              <a:solidFill>
                <a:srgbClr val="0000FF"/>
              </a:solidFill>
            </a:endParaRPr>
          </a:p>
        </p:txBody>
      </p:sp>
      <p:pic>
        <p:nvPicPr>
          <p:cNvPr id="35843" name="Picture 5" descr="未命名"/>
          <p:cNvPicPr>
            <a:picLocks noChangeAspect="1"/>
          </p:cNvPicPr>
          <p:nvPr/>
        </p:nvPicPr>
        <p:blipFill>
          <a:blip r:embed="rId1"/>
          <a:stretch>
            <a:fillRect/>
          </a:stretch>
        </p:blipFill>
        <p:spPr>
          <a:xfrm>
            <a:off x="666750" y="3200400"/>
            <a:ext cx="8248650" cy="3346450"/>
          </a:xfrm>
          <a:prstGeom prst="rect">
            <a:avLst/>
          </a:prstGeom>
          <a:noFill/>
          <a:ln w="9525">
            <a:noFill/>
          </a:ln>
        </p:spPr>
      </p:pic>
      <p:sp>
        <p:nvSpPr>
          <p:cNvPr id="35844" name="矩形 4"/>
          <p:cNvSpPr/>
          <p:nvPr/>
        </p:nvSpPr>
        <p:spPr>
          <a:xfrm>
            <a:off x="1905000" y="0"/>
            <a:ext cx="6400800" cy="717550"/>
          </a:xfrm>
          <a:prstGeom prst="rect">
            <a:avLst/>
          </a:prstGeom>
          <a:noFill/>
          <a:ln w="9525">
            <a:noFill/>
          </a:ln>
        </p:spPr>
        <p:txBody>
          <a:bodyPr anchor="t" anchorCtr="0">
            <a:spAutoFit/>
          </a:bodyPr>
          <a:p>
            <a:pPr marL="514350" indent="-514350" algn="ctr">
              <a:lnSpc>
                <a:spcPct val="145000"/>
              </a:lnSpc>
            </a:pPr>
            <a:r>
              <a:rPr lang="zh-CN" altLang="en-US" sz="3200" dirty="0">
                <a:solidFill>
                  <a:schemeClr val="tx1"/>
                </a:solidFill>
                <a:latin typeface="Arial" panose="020B0604020202020204" pitchFamily="34" charset="0"/>
                <a:ea typeface="宋体" panose="02010600030101010101" pitchFamily="2" charset="-122"/>
              </a:rPr>
              <a:t>高空作业的风险评估及工作许可</a:t>
            </a:r>
            <a:endParaRPr lang="zh-CN" altLang="en-US" sz="32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 Box 7"/>
          <p:cNvSpPr txBox="1"/>
          <p:nvPr/>
        </p:nvSpPr>
        <p:spPr>
          <a:xfrm>
            <a:off x="6710363" y="-2881312"/>
            <a:ext cx="2743200" cy="495300"/>
          </a:xfrm>
          <a:prstGeom prst="rect">
            <a:avLst/>
          </a:prstGeom>
          <a:noFill/>
          <a:ln w="9525">
            <a:noFill/>
          </a:ln>
        </p:spPr>
        <p:txBody>
          <a:bodyPr anchor="t" anchorCtr="0"/>
          <a:p>
            <a:r>
              <a:rPr lang="en-US" altLang="zh-CN" sz="2200" b="0" dirty="0">
                <a:solidFill>
                  <a:srgbClr val="FF0000"/>
                </a:solidFill>
                <a:latin typeface="Arial" panose="020B0604020202020204" pitchFamily="34" charset="0"/>
                <a:ea typeface="宋体" panose="02010600030101010101" pitchFamily="2" charset="-122"/>
              </a:rPr>
              <a:t>NO. 2012-0000000</a:t>
            </a:r>
            <a:endParaRPr lang="en-US" altLang="zh-CN" sz="1800" b="0" dirty="0">
              <a:solidFill>
                <a:schemeClr val="tx1"/>
              </a:solidFill>
              <a:latin typeface="Arial" panose="020B0604020202020204" pitchFamily="34" charset="0"/>
              <a:ea typeface="宋体" panose="02010600030101010101" pitchFamily="2" charset="-122"/>
            </a:endParaRPr>
          </a:p>
        </p:txBody>
      </p:sp>
      <p:sp>
        <p:nvSpPr>
          <p:cNvPr id="36866" name="Rectangle 9"/>
          <p:cNvSpPr/>
          <p:nvPr/>
        </p:nvSpPr>
        <p:spPr>
          <a:xfrm>
            <a:off x="-906462" y="-2074862"/>
            <a:ext cx="1350962" cy="0"/>
          </a:xfrm>
          <a:prstGeom prst="rect">
            <a:avLst/>
          </a:prstGeom>
          <a:solidFill>
            <a:srgbClr val="FFFFCC"/>
          </a:solidFill>
          <a:ln w="9525">
            <a:noFill/>
          </a:ln>
        </p:spPr>
        <p:txBody>
          <a:bodyPr wrap="none" anchor="ctr" anchorCtr="0">
            <a:spAutoFit/>
          </a:bodyPr>
          <a:p>
            <a:pPr algn="ctr"/>
            <a:endParaRPr lang="zh-CN" altLang="en-US" dirty="0">
              <a:latin typeface="Arial" panose="020B0604020202020204" pitchFamily="34" charset="0"/>
              <a:ea typeface="宋体" panose="02010600030101010101" pitchFamily="2" charset="-122"/>
            </a:endParaRPr>
          </a:p>
        </p:txBody>
      </p:sp>
      <p:sp>
        <p:nvSpPr>
          <p:cNvPr id="36867" name="Rectangle 12"/>
          <p:cNvSpPr/>
          <p:nvPr/>
        </p:nvSpPr>
        <p:spPr>
          <a:xfrm>
            <a:off x="-906462" y="-2074862"/>
            <a:ext cx="2152650" cy="0"/>
          </a:xfrm>
          <a:prstGeom prst="rect">
            <a:avLst/>
          </a:prstGeom>
          <a:noFill/>
          <a:ln w="9525">
            <a:noFill/>
          </a:ln>
        </p:spPr>
        <p:txBody>
          <a:bodyPr wrap="none" anchor="ctr" anchorCtr="0">
            <a:spAutoFit/>
          </a:bodyPr>
          <a:p>
            <a:endParaRPr lang="zh-CN" altLang="zh-CN" sz="1800" b="0" dirty="0">
              <a:solidFill>
                <a:schemeClr val="tx1"/>
              </a:solidFill>
              <a:latin typeface="Arial" panose="020B0604020202020204" pitchFamily="34" charset="0"/>
              <a:ea typeface="宋体" panose="02010600030101010101" pitchFamily="2" charset="-122"/>
            </a:endParaRPr>
          </a:p>
        </p:txBody>
      </p:sp>
      <p:sp>
        <p:nvSpPr>
          <p:cNvPr id="36868" name="Rectangle 22"/>
          <p:cNvSpPr/>
          <p:nvPr/>
        </p:nvSpPr>
        <p:spPr>
          <a:xfrm>
            <a:off x="-906462" y="-2074862"/>
            <a:ext cx="1855787" cy="0"/>
          </a:xfrm>
          <a:prstGeom prst="rect">
            <a:avLst/>
          </a:prstGeom>
          <a:solidFill>
            <a:srgbClr val="FFFFCC"/>
          </a:solidFill>
          <a:ln w="9525">
            <a:noFill/>
          </a:ln>
        </p:spPr>
        <p:txBody>
          <a:bodyPr wrap="none" anchor="ctr" anchorCtr="0">
            <a:spAutoFit/>
          </a:bodyPr>
          <a:p>
            <a:pPr algn="ctr"/>
            <a:endParaRPr lang="zh-CN" altLang="en-US" dirty="0">
              <a:latin typeface="Arial" panose="020B0604020202020204" pitchFamily="34" charset="0"/>
              <a:ea typeface="宋体" panose="02010600030101010101" pitchFamily="2" charset="-122"/>
            </a:endParaRPr>
          </a:p>
        </p:txBody>
      </p:sp>
      <p:sp>
        <p:nvSpPr>
          <p:cNvPr id="36869" name="Line 570"/>
          <p:cNvSpPr/>
          <p:nvPr/>
        </p:nvSpPr>
        <p:spPr>
          <a:xfrm>
            <a:off x="2003425" y="-1985962"/>
            <a:ext cx="0" cy="0"/>
          </a:xfrm>
          <a:prstGeom prst="line">
            <a:avLst/>
          </a:prstGeom>
          <a:ln w="12700" cap="rnd" cmpd="sng">
            <a:solidFill>
              <a:srgbClr val="000000"/>
            </a:solidFill>
            <a:prstDash val="solid"/>
            <a:round/>
            <a:headEnd type="none" w="med" len="med"/>
            <a:tailEnd type="none" w="med" len="med"/>
          </a:ln>
        </p:spPr>
      </p:sp>
      <p:sp>
        <p:nvSpPr>
          <p:cNvPr id="36870" name="Line 582"/>
          <p:cNvSpPr/>
          <p:nvPr/>
        </p:nvSpPr>
        <p:spPr>
          <a:xfrm>
            <a:off x="9263063" y="-1985962"/>
            <a:ext cx="0" cy="0"/>
          </a:xfrm>
          <a:prstGeom prst="line">
            <a:avLst/>
          </a:prstGeom>
          <a:ln w="12700" cap="rnd" cmpd="sng">
            <a:solidFill>
              <a:srgbClr val="000000"/>
            </a:solidFill>
            <a:prstDash val="solid"/>
            <a:round/>
            <a:headEnd type="none" w="med" len="med"/>
            <a:tailEnd type="none" w="med" len="med"/>
          </a:ln>
        </p:spPr>
      </p:sp>
      <p:sp>
        <p:nvSpPr>
          <p:cNvPr id="36871" name="Line 583"/>
          <p:cNvSpPr/>
          <p:nvPr/>
        </p:nvSpPr>
        <p:spPr>
          <a:xfrm>
            <a:off x="9263063" y="-1822450"/>
            <a:ext cx="0" cy="0"/>
          </a:xfrm>
          <a:prstGeom prst="line">
            <a:avLst/>
          </a:prstGeom>
          <a:ln w="12700" cap="rnd" cmpd="sng">
            <a:solidFill>
              <a:srgbClr val="000000"/>
            </a:solidFill>
            <a:prstDash val="solid"/>
            <a:round/>
            <a:headEnd type="none" w="med" len="med"/>
            <a:tailEnd type="none" w="med" len="med"/>
          </a:ln>
        </p:spPr>
      </p:sp>
      <p:sp>
        <p:nvSpPr>
          <p:cNvPr id="36872" name="Line 995"/>
          <p:cNvSpPr/>
          <p:nvPr/>
        </p:nvSpPr>
        <p:spPr>
          <a:xfrm>
            <a:off x="1971675" y="674688"/>
            <a:ext cx="0" cy="0"/>
          </a:xfrm>
          <a:prstGeom prst="line">
            <a:avLst/>
          </a:prstGeom>
          <a:ln w="12700" cap="rnd" cmpd="sng">
            <a:solidFill>
              <a:srgbClr val="000000"/>
            </a:solidFill>
            <a:prstDash val="solid"/>
            <a:round/>
            <a:headEnd type="none" w="med" len="med"/>
            <a:tailEnd type="none" w="med" len="med"/>
          </a:ln>
        </p:spPr>
      </p:sp>
      <p:sp>
        <p:nvSpPr>
          <p:cNvPr id="36873" name="Line 1018"/>
          <p:cNvSpPr/>
          <p:nvPr/>
        </p:nvSpPr>
        <p:spPr>
          <a:xfrm>
            <a:off x="9231313" y="674688"/>
            <a:ext cx="0" cy="0"/>
          </a:xfrm>
          <a:prstGeom prst="line">
            <a:avLst/>
          </a:prstGeom>
          <a:ln w="12700" cap="rnd" cmpd="sng">
            <a:solidFill>
              <a:srgbClr val="000000"/>
            </a:solidFill>
            <a:prstDash val="solid"/>
            <a:round/>
            <a:headEnd type="none" w="med" len="med"/>
            <a:tailEnd type="none" w="med" len="med"/>
          </a:ln>
        </p:spPr>
      </p:sp>
      <p:sp>
        <p:nvSpPr>
          <p:cNvPr id="36874" name="TextBox 12"/>
          <p:cNvSpPr txBox="1"/>
          <p:nvPr/>
        </p:nvSpPr>
        <p:spPr>
          <a:xfrm>
            <a:off x="304800" y="1066800"/>
            <a:ext cx="4752975" cy="461963"/>
          </a:xfrm>
          <a:prstGeom prst="rect">
            <a:avLst/>
          </a:prstGeom>
          <a:noFill/>
          <a:ln w="9525">
            <a:noFill/>
          </a:ln>
        </p:spPr>
        <p:txBody>
          <a:bodyPr wrap="none" anchor="t" anchorCtr="0">
            <a:spAutoFit/>
          </a:bodyPr>
          <a:p>
            <a:pPr algn="ctr"/>
            <a:r>
              <a:rPr lang="zh-CN" altLang="en-US" sz="2400" u="sng" dirty="0">
                <a:solidFill>
                  <a:srgbClr val="0000FF"/>
                </a:solidFill>
                <a:latin typeface="Arial" panose="020B0604020202020204" pitchFamily="34" charset="0"/>
                <a:ea typeface="宋体" panose="02010600030101010101" pitchFamily="2" charset="-122"/>
              </a:rPr>
              <a:t>集团高空坠落风险评估</a:t>
            </a:r>
            <a:r>
              <a:rPr lang="en-US" altLang="zh-CN" sz="2400" u="sng" dirty="0">
                <a:solidFill>
                  <a:srgbClr val="0000FF"/>
                </a:solidFill>
                <a:latin typeface="Arial" panose="020B0604020202020204" pitchFamily="34" charset="0"/>
                <a:ea typeface="宋体" panose="02010600030101010101" pitchFamily="2" charset="-122"/>
              </a:rPr>
              <a:t>FHRA</a:t>
            </a:r>
            <a:r>
              <a:rPr lang="zh-CN" altLang="en-US" sz="2400" u="sng" dirty="0">
                <a:solidFill>
                  <a:srgbClr val="0000FF"/>
                </a:solidFill>
                <a:latin typeface="Arial" panose="020B0604020202020204" pitchFamily="34" charset="0"/>
                <a:ea typeface="宋体" panose="02010600030101010101" pitchFamily="2" charset="-122"/>
              </a:rPr>
              <a:t>表格</a:t>
            </a:r>
            <a:endParaRPr lang="zh-CN" altLang="en-US" sz="2400" u="sng" dirty="0">
              <a:solidFill>
                <a:srgbClr val="0000FF"/>
              </a:solidFill>
              <a:latin typeface="Arial" panose="020B0604020202020204" pitchFamily="34" charset="0"/>
              <a:ea typeface="宋体" panose="02010600030101010101" pitchFamily="2" charset="-122"/>
            </a:endParaRPr>
          </a:p>
        </p:txBody>
      </p:sp>
      <p:sp>
        <p:nvSpPr>
          <p:cNvPr id="36875" name="矩形 4"/>
          <p:cNvSpPr/>
          <p:nvPr/>
        </p:nvSpPr>
        <p:spPr>
          <a:xfrm>
            <a:off x="1905000" y="0"/>
            <a:ext cx="6400800" cy="717550"/>
          </a:xfrm>
          <a:prstGeom prst="rect">
            <a:avLst/>
          </a:prstGeom>
          <a:noFill/>
          <a:ln w="9525">
            <a:noFill/>
          </a:ln>
        </p:spPr>
        <p:txBody>
          <a:bodyPr anchor="t" anchorCtr="0">
            <a:spAutoFit/>
          </a:bodyPr>
          <a:p>
            <a:pPr marL="514350" indent="-514350" algn="ctr">
              <a:lnSpc>
                <a:spcPct val="145000"/>
              </a:lnSpc>
            </a:pPr>
            <a:r>
              <a:rPr lang="zh-CN" altLang="en-US" sz="3200" dirty="0">
                <a:solidFill>
                  <a:schemeClr val="tx1"/>
                </a:solidFill>
                <a:latin typeface="Arial" panose="020B0604020202020204" pitchFamily="34" charset="0"/>
                <a:ea typeface="宋体" panose="02010600030101010101" pitchFamily="2" charset="-122"/>
              </a:rPr>
              <a:t>高空作业的风险评估及工作许可</a:t>
            </a:r>
            <a:endParaRPr lang="zh-CN" altLang="en-US" sz="3200" dirty="0">
              <a:solidFill>
                <a:schemeClr val="tx1"/>
              </a:solidFill>
              <a:latin typeface="Arial" panose="020B0604020202020204" pitchFamily="34" charset="0"/>
              <a:ea typeface="宋体" panose="02010600030101010101" pitchFamily="2" charset="-122"/>
            </a:endParaRPr>
          </a:p>
        </p:txBody>
      </p:sp>
      <p:graphicFrame>
        <p:nvGraphicFramePr>
          <p:cNvPr id="14" name="Group 6"/>
          <p:cNvGraphicFramePr>
            <a:graphicFrameLocks noGrp="1"/>
          </p:cNvGraphicFramePr>
          <p:nvPr/>
        </p:nvGraphicFramePr>
        <p:xfrm>
          <a:off x="381000" y="1801813"/>
          <a:ext cx="8763001" cy="5229225"/>
        </p:xfrm>
        <a:graphic>
          <a:graphicData uri="http://schemas.openxmlformats.org/drawingml/2006/table">
            <a:tbl>
              <a:tblPr/>
              <a:tblGrid>
                <a:gridCol w="151553"/>
                <a:gridCol w="715393"/>
                <a:gridCol w="1196126"/>
                <a:gridCol w="27704"/>
                <a:gridCol w="241181"/>
                <a:gridCol w="262365"/>
                <a:gridCol w="262366"/>
                <a:gridCol w="881614"/>
                <a:gridCol w="2881132"/>
                <a:gridCol w="27704"/>
                <a:gridCol w="26715"/>
                <a:gridCol w="2089148"/>
              </a:tblGrid>
              <a:tr h="239830">
                <a:tc rowSpan="2"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dirty="0" smtClean="0">
                          <a:ln>
                            <a:noFill/>
                          </a:ln>
                          <a:solidFill>
                            <a:srgbClr val="000000"/>
                          </a:solidFill>
                          <a:effectLst/>
                          <a:latin typeface="华文楷体" pitchFamily="2" charset="-122"/>
                          <a:ea typeface="华文楷体" pitchFamily="2" charset="-122"/>
                          <a:cs typeface="Arial" panose="020B0604020202020204" pitchFamily="34" charset="0"/>
                        </a:rPr>
                        <a:t>FHRA </a:t>
                      </a:r>
                      <a:endParaRPr kumimoji="0" lang="fr-FR" altLang="zh-CN" sz="1100" b="1" i="0" u="none" strike="noStrike" cap="none" normalizeH="0" baseline="0" dirty="0" smtClean="0">
                        <a:ln>
                          <a:noFill/>
                        </a:ln>
                        <a:solidFill>
                          <a:schemeClr val="tx1"/>
                        </a:solidFill>
                        <a:effectLst/>
                        <a:latin typeface="华文楷体" pitchFamily="2" charset="-122"/>
                        <a:ea typeface="华文楷体"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pPr>
                      <a:r>
                        <a:rPr kumimoji="0" lang="zh-CN" altLang="fr-FR" sz="1100" b="1" i="0" u="none" strike="noStrike" cap="none" normalizeH="0" baseline="0" dirty="0" smtClean="0">
                          <a:ln>
                            <a:noFill/>
                          </a:ln>
                          <a:solidFill>
                            <a:srgbClr val="000000"/>
                          </a:solidFill>
                          <a:effectLst/>
                          <a:latin typeface="华文楷体" pitchFamily="2" charset="-122"/>
                          <a:ea typeface="华文楷体" pitchFamily="2" charset="-122"/>
                          <a:cs typeface="Arial" panose="020B0604020202020204" pitchFamily="34" charset="0"/>
                        </a:rPr>
                        <a:t>序号</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hMerge="1">
                  <a:tcPr/>
                </a:tc>
                <a:tc row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dirty="0" smtClean="0">
                          <a:ln>
                            <a:noFill/>
                          </a:ln>
                          <a:solidFill>
                            <a:srgbClr val="999999"/>
                          </a:solidFill>
                          <a:effectLst/>
                          <a:latin typeface="华文楷体" pitchFamily="2" charset="-122"/>
                          <a:ea typeface="华文楷体" pitchFamily="2" charset="-122"/>
                          <a:cs typeface="Arial" panose="020B0604020202020204" pitchFamily="34" charset="0"/>
                        </a:rPr>
                        <a:t>001</a:t>
                      </a:r>
                      <a:endPar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gridSpan="5">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C0C0C0"/>
                          </a:solidFill>
                          <a:effectLst/>
                          <a:latin typeface="华文楷体" pitchFamily="2" charset="-122"/>
                          <a:ea typeface="华文楷体" pitchFamily="2" charset="-122"/>
                          <a:cs typeface="Arial" panose="020B0604020202020204" pitchFamily="34" charset="0"/>
                        </a:rPr>
                        <a:t>[</a:t>
                      </a:r>
                      <a:r>
                        <a:rPr kumimoji="0" lang="zh-CN" altLang="fr-FR" sz="1100" b="1" i="0" u="none" strike="noStrike" cap="none" normalizeH="0" baseline="0" smtClean="0">
                          <a:ln>
                            <a:noFill/>
                          </a:ln>
                          <a:solidFill>
                            <a:srgbClr val="C0C0C0"/>
                          </a:solidFill>
                          <a:effectLst/>
                          <a:latin typeface="华文楷体" pitchFamily="2" charset="-122"/>
                          <a:ea typeface="华文楷体" pitchFamily="2" charset="-122"/>
                          <a:cs typeface="Arial" panose="020B0604020202020204" pitchFamily="34" charset="0"/>
                        </a:rPr>
                        <a:t>照片</a:t>
                      </a:r>
                      <a:r>
                        <a:rPr kumimoji="0" lang="en-US" altLang="zh-CN" sz="1100" b="1" i="0" u="none" strike="noStrike" cap="none" normalizeH="0" baseline="0" smtClean="0">
                          <a:ln>
                            <a:noFill/>
                          </a:ln>
                          <a:solidFill>
                            <a:srgbClr val="C0C0C0"/>
                          </a:solidFill>
                          <a:effectLst/>
                          <a:latin typeface="华文楷体" pitchFamily="2" charset="-122"/>
                          <a:ea typeface="华文楷体" pitchFamily="2" charset="-122"/>
                          <a:cs typeface="Arial" panose="020B0604020202020204" pitchFamily="34" charset="0"/>
                        </a:rPr>
                        <a:t>]</a:t>
                      </a:r>
                      <a:endParaRPr kumimoji="0" lang="fr-FR" altLang="zh-CN" sz="1100" b="1"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hMerge="1">
                  <a:tcPr/>
                </a:tc>
                <a:tc rowSpan="6" hMerge="1">
                  <a:tcPr/>
                </a:tc>
                <a:tc rowSpan="6" hMerge="1">
                  <a:tcPr/>
                </a:tc>
                <a:tc rowSpan="6" hMerge="1">
                  <a:tcPr/>
                </a:tc>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工作风险描述（例如：任务、坠落危险和环境）</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hMerge="1">
                  <a:tcPr/>
                </a:tc>
                <a:tc hMerge="1">
                  <a:tcPr/>
                </a:tc>
              </a:tr>
              <a:tr h="239830">
                <a:tc vMerge="1" gridSpan="2">
                  <a:tcPr/>
                </a:tc>
                <a:tc vMerge="1" hMerge="1">
                  <a:tcPr/>
                </a:tc>
                <a:tc vMerge="1">
                  <a:tcPr/>
                </a:tc>
                <a:tc vMerge="1" gridSpan="5">
                  <a:tcPr/>
                </a:tc>
                <a:tc vMerge="1" hMerge="1">
                  <a:tcPr/>
                </a:tc>
                <a:tc vMerge="1" hMerge="1">
                  <a:tcPr/>
                </a:tc>
                <a:tc vMerge="1" hMerge="1">
                  <a:tcPr/>
                </a:tc>
                <a:tc vMerge="1"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工作步骤</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危险描述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hMerge="1">
                  <a:tcPr/>
                </a:tc>
              </a:tr>
              <a:tr h="239830">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工厂名称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fr-FR"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88</a:t>
                      </a: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水泥有限公司</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gridSpan="5">
                  <a:tcPr/>
                </a:tc>
                <a:tc vMerge="1" hMerge="1">
                  <a:tcPr/>
                </a:tc>
                <a:tc vMerge="1" hMerge="1">
                  <a:tcPr/>
                </a:tc>
                <a:tc vMerge="1" hMerge="1">
                  <a:tcPr/>
                </a:tc>
                <a:tc vMerge="1" hMerge="1">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上、下楼梯，通过平台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容易摔伤。</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239830">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作业名称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水泥磨开磨门</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gridSpan="5">
                  <a:tcPr/>
                </a:tc>
                <a:tc vMerge="1" hMerge="1">
                  <a:tcPr/>
                </a:tc>
                <a:tc vMerge="1" hMerge="1">
                  <a:tcPr/>
                </a:tc>
                <a:tc vMerge="1" hMerge="1">
                  <a:tcPr/>
                </a:tc>
                <a:tc vMerge="1" hMerge="1">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从安全平台下到磨体</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高处坠落。</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239830">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作业地点</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1#</a:t>
                      </a: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水泥磨</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gridSpan="5">
                  <a:tcPr/>
                </a:tc>
                <a:tc vMerge="1" hMerge="1">
                  <a:tcPr/>
                </a:tc>
                <a:tc vMerge="1" hMerge="1">
                  <a:tcPr/>
                </a:tc>
                <a:tc vMerge="1" hMerge="1">
                  <a:tcPr/>
                </a:tc>
                <a:tc vMerge="1" hMerge="1">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把安全带挂到生命线上</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高处坠落。</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249798">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填表人</a:t>
                      </a:r>
                      <a:r>
                        <a:rPr kumimoji="0" lang="zh-CN" altLang="en-US"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 </a:t>
                      </a: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 </a:t>
                      </a: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日期</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fr-FR"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a:t>
                      </a:r>
                      <a:r>
                        <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/2006/12/21</a:t>
                      </a:r>
                      <a:endPar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gridSpan="5">
                  <a:tcPr/>
                </a:tc>
                <a:tc vMerge="1" hMerge="1">
                  <a:tcPr/>
                </a:tc>
                <a:tc vMerge="1" hMerge="1">
                  <a:tcPr/>
                </a:tc>
                <a:tc vMerge="1" hMerge="1">
                  <a:tcPr/>
                </a:tc>
                <a:tc vMerge="1" hMerge="1">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打开磨门</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扭伤、高处坠落、工具掉落。</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407604">
                <a:tc grid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控制措施的优先次序</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gridSpan="5">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现有控制方式描述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hMerge="1">
                  <a:tcPr/>
                </a:tc>
                <a:tc hMerge="1">
                  <a:tcPr/>
                </a:tc>
                <a:tc h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endParaRPr kumimoji="0" lang="zh-CN" altLang="en-US" sz="1100" b="1" i="0" u="none" strike="noStrike" cap="none" normalizeH="0" baseline="0" smtClean="0">
                        <a:ln>
                          <a:noFill/>
                        </a:ln>
                        <a:solidFill>
                          <a:schemeClr val="tx1"/>
                        </a:solidFill>
                        <a:effectLst/>
                        <a:latin typeface="华文楷体" pitchFamily="2" charset="-122"/>
                        <a:ea typeface="华文楷体" pitchFamily="2" charset="-122"/>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防范措施</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hMerge="1">
                  <a:tcPr/>
                </a:tc>
                <a:tc hMerge="1">
                  <a:tcPr/>
                </a:tc>
              </a:tr>
              <a:tr h="278741">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消除</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a:t>
                      </a:r>
                      <a:endParaRPr kumimoji="0" lang="fr-FR" altLang="zh-CN" sz="1100" b="1"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坠落保护设施</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4">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安全平台、全身式安全带、生命线、安全绳。</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r h="407604">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隔离</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通过楼梯，安全平台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固定点</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固定在牢固处，不能固定在安全护栏上</a:t>
                      </a:r>
                      <a:r>
                        <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，锚固点能承受</a:t>
                      </a:r>
                      <a:r>
                        <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2.2</a:t>
                      </a:r>
                      <a:r>
                        <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吨冲击力</a:t>
                      </a: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endParaRPr kumimoji="0" lang="zh-CN" altLang="en-US" sz="1100" b="1" i="0" u="none" strike="noStrike" cap="none" normalizeH="0" baseline="0" smtClean="0">
                        <a:ln>
                          <a:noFill/>
                        </a:ln>
                        <a:solidFill>
                          <a:schemeClr val="tx1"/>
                        </a:solidFill>
                        <a:effectLst/>
                        <a:latin typeface="华文楷体" pitchFamily="2" charset="-122"/>
                        <a:ea typeface="华文楷体" pitchFamily="2" charset="-122"/>
                      </a:endParaRPr>
                    </a:p>
                  </a:txBody>
                  <a:tcPr marL="0" marR="0" marT="36029" marB="36029"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741">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工程措施</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PPE </a:t>
                      </a: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要求</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4">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全身式安全带</a:t>
                      </a:r>
                      <a:r>
                        <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（坠落抑制装置，背绳</a:t>
                      </a:r>
                      <a:r>
                        <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1</a:t>
                      </a:r>
                      <a:r>
                        <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米，不带减震包安全带）</a:t>
                      </a: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r h="382280">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管理</a:t>
                      </a: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/PPE</a:t>
                      </a:r>
                      <a:r>
                        <a:rPr kumimoji="0" lang="en-US" altLang="zh-CN" sz="1100" b="1" i="0" u="none" strike="noStrike" cap="none" normalizeH="0" baseline="30000" smtClean="0">
                          <a:ln>
                            <a:noFill/>
                          </a:ln>
                          <a:solidFill>
                            <a:srgbClr val="0000FF"/>
                          </a:solidFill>
                          <a:effectLst/>
                          <a:latin typeface="华文楷体" pitchFamily="2" charset="-122"/>
                          <a:ea typeface="华文楷体" pitchFamily="2" charset="-122"/>
                          <a:cs typeface="Arial" panose="020B0604020202020204" pitchFamily="34" charset="0"/>
                        </a:rPr>
                        <a:t>1</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全身式安全带</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坠落高度计算</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5m.</a:t>
                      </a:r>
                      <a:endPar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rowSpan="4" grid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			  	</a:t>
                      </a:r>
                      <a:endPar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4" hMerge="1">
                  <a:tcPr/>
                </a:tc>
              </a:tr>
              <a:tr h="407604">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安全标志描述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安全警示牌</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坠落救援计划</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通讯工具（对讲机）、救护车、担架等。</a:t>
                      </a:r>
                      <a:r>
                        <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（详细内容见附件）</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vMerge="1" gridSpan="2">
                  <a:tcPr/>
                </a:tc>
                <a:tc vMerge="1" hMerge="1">
                  <a:tcPr/>
                </a:tc>
              </a:tr>
              <a:tr h="575377">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所需行动</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是</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否</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不适用</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培训要求</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grid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风险评估，高空作业程序等。</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cPr/>
                </a:tc>
                <a:tc vMerge="1" gridSpan="2">
                  <a:tcPr/>
                </a:tc>
                <a:tc vMerge="1" hMerge="1">
                  <a:tcPr/>
                </a:tc>
              </a:tr>
              <a:tr h="521149">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是否需要制定纠正行动计划？</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gridSpan="2">
                  <a:tcPr/>
                </a:tc>
                <a:tc vMerge="1" hMerge="1">
                  <a:tcPr/>
                </a:tc>
                <a:tc vMerge="1" gridSpan="2">
                  <a:tcPr/>
                </a:tc>
                <a:tc vMerge="1" hMerge="1">
                  <a:tcPr/>
                </a:tc>
              </a:tr>
              <a:tr h="519588">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是否需要高空作业许可？</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30000" dirty="0" smtClean="0">
                          <a:ln>
                            <a:noFill/>
                          </a:ln>
                          <a:solidFill>
                            <a:srgbClr val="0000FF"/>
                          </a:solidFill>
                          <a:effectLst/>
                          <a:latin typeface="华文楷体" pitchFamily="2" charset="-122"/>
                          <a:ea typeface="华文楷体" pitchFamily="2" charset="-122"/>
                          <a:cs typeface="Arial" panose="020B0604020202020204" pitchFamily="34" charset="0"/>
                        </a:rPr>
                        <a:t>1 </a:t>
                      </a: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注意</a:t>
                      </a:r>
                      <a:r>
                        <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  </a:t>
                      </a: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如果使用</a:t>
                      </a:r>
                      <a:r>
                        <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PPE</a:t>
                      </a: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，则必须取得高空作业许可并对上述坠落防范措施进行描述。</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29" marB="360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第</a:t>
                      </a:r>
                      <a:r>
                        <a:rPr kumimoji="0" lang="en-US" altLang="zh-CN"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____</a:t>
                      </a:r>
                      <a:r>
                        <a:rPr kumimoji="0" lang="zh-CN" altLang="fr-FR"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页</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pPr>
                      <a:r>
                        <a:rPr kumimoji="0" lang="zh-CN" altLang="fr-FR"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（共</a:t>
                      </a:r>
                      <a:r>
                        <a:rPr kumimoji="0" lang="zh-CN" altLang="en-US"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 </a:t>
                      </a:r>
                      <a:r>
                        <a:rPr kumimoji="0" lang="en-US" altLang="zh-CN"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____</a:t>
                      </a:r>
                      <a:r>
                        <a:rPr kumimoji="0" lang="zh-CN" altLang="fr-FR"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页）</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endParaRPr>
                    </a:p>
                  </a:txBody>
                  <a:tcPr marL="0" marR="0" marT="36029" marB="36029"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bl>
          </a:graphicData>
        </a:graphic>
      </p:graphicFrame>
    </p:spTree>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3"/>
          <p:cNvSpPr>
            <a:spLocks noGrp="1"/>
          </p:cNvSpPr>
          <p:nvPr>
            <p:ph idx="1"/>
          </p:nvPr>
        </p:nvSpPr>
        <p:spPr>
          <a:xfrm>
            <a:off x="457200" y="1676400"/>
            <a:ext cx="8001000" cy="1371600"/>
          </a:xfrm>
        </p:spPr>
        <p:txBody>
          <a:bodyPr vert="horz" wrap="square" lIns="91440" tIns="45720" rIns="91440" bIns="45720" anchor="t" anchorCtr="0"/>
          <a:p>
            <a:pPr eaLnBrk="1" hangingPunct="1"/>
            <a:r>
              <a:rPr lang="zh-CN" altLang="en-US" sz="2000" b="1" dirty="0">
                <a:latin typeface="宋体" panose="02010600030101010101" pitchFamily="2" charset="-122"/>
              </a:rPr>
              <a:t>工作许可由工厂授权的、经过专门培训并考试合格的人员在现场确认后举行签发批准。</a:t>
            </a:r>
            <a:r>
              <a:rPr lang="zh-CN" altLang="en-US" sz="2000" dirty="0">
                <a:latin typeface="宋体" panose="02010600030101010101" pitchFamily="2" charset="-122"/>
              </a:rPr>
              <a:t> </a:t>
            </a:r>
            <a:endParaRPr lang="en-US" altLang="zh-CN" sz="2000" dirty="0">
              <a:latin typeface="宋体" panose="02010600030101010101" pitchFamily="2" charset="-122"/>
            </a:endParaRPr>
          </a:p>
          <a:p>
            <a:pPr eaLnBrk="1" hangingPunct="1"/>
            <a:r>
              <a:rPr lang="zh-CN" altLang="en-US" sz="2000" b="1" dirty="0">
                <a:latin typeface="宋体" panose="02010600030101010101" pitchFamily="2" charset="-122"/>
              </a:rPr>
              <a:t>禁止在办公室签发许可</a:t>
            </a:r>
            <a:r>
              <a:rPr lang="zh-CN" altLang="en-US" sz="2000" dirty="0">
                <a:latin typeface="宋体" panose="02010600030101010101" pitchFamily="2" charset="-122"/>
              </a:rPr>
              <a:t>。</a:t>
            </a:r>
            <a:endParaRPr lang="zh-CN" altLang="en-US" sz="2000" dirty="0">
              <a:latin typeface="宋体" panose="02010600030101010101" pitchFamily="2" charset="-122"/>
            </a:endParaRPr>
          </a:p>
          <a:p>
            <a:pPr eaLnBrk="1" hangingPunct="1">
              <a:buNone/>
            </a:pPr>
            <a:endParaRPr lang="en-US" altLang="zh-CN" sz="2000" dirty="0">
              <a:latin typeface="宋体" panose="02010600030101010101" pitchFamily="2" charset="-122"/>
            </a:endParaRPr>
          </a:p>
        </p:txBody>
      </p:sp>
      <p:sp>
        <p:nvSpPr>
          <p:cNvPr id="37890" name="TextBox 5"/>
          <p:cNvSpPr txBox="1"/>
          <p:nvPr/>
        </p:nvSpPr>
        <p:spPr>
          <a:xfrm>
            <a:off x="457200" y="1066800"/>
            <a:ext cx="3278188" cy="461963"/>
          </a:xfrm>
          <a:prstGeom prst="rect">
            <a:avLst/>
          </a:prstGeom>
          <a:noFill/>
          <a:ln w="9525">
            <a:noFill/>
          </a:ln>
        </p:spPr>
        <p:txBody>
          <a:bodyPr wrap="none" anchor="t" anchorCtr="0">
            <a:spAutoFit/>
          </a:bodyPr>
          <a:p>
            <a:pPr algn="ctr"/>
            <a:r>
              <a:rPr lang="zh-CN" altLang="en-US" sz="2400" u="sng" dirty="0">
                <a:solidFill>
                  <a:srgbClr val="0000FF"/>
                </a:solidFill>
                <a:latin typeface="Arial" panose="020B0604020202020204" pitchFamily="34" charset="0"/>
                <a:ea typeface="宋体" panose="02010600030101010101" pitchFamily="2" charset="-122"/>
              </a:rPr>
              <a:t>集团高空作业许可表格</a:t>
            </a:r>
            <a:endParaRPr lang="zh-CN" altLang="en-US" sz="2400" u="sng" dirty="0">
              <a:solidFill>
                <a:srgbClr val="0000FF"/>
              </a:solidFill>
              <a:latin typeface="Arial" panose="020B0604020202020204" pitchFamily="34" charset="0"/>
              <a:ea typeface="宋体" panose="02010600030101010101" pitchFamily="2" charset="-122"/>
            </a:endParaRPr>
          </a:p>
        </p:txBody>
      </p:sp>
      <p:sp>
        <p:nvSpPr>
          <p:cNvPr id="37891" name="矩形 4"/>
          <p:cNvSpPr/>
          <p:nvPr/>
        </p:nvSpPr>
        <p:spPr>
          <a:xfrm>
            <a:off x="1905000" y="0"/>
            <a:ext cx="6400800" cy="717550"/>
          </a:xfrm>
          <a:prstGeom prst="rect">
            <a:avLst/>
          </a:prstGeom>
          <a:noFill/>
          <a:ln w="9525">
            <a:noFill/>
          </a:ln>
        </p:spPr>
        <p:txBody>
          <a:bodyPr anchor="t" anchorCtr="0">
            <a:spAutoFit/>
          </a:bodyPr>
          <a:p>
            <a:pPr marL="514350" indent="-514350" algn="ctr">
              <a:lnSpc>
                <a:spcPct val="145000"/>
              </a:lnSpc>
            </a:pPr>
            <a:r>
              <a:rPr lang="zh-CN" altLang="en-US" sz="3200" dirty="0">
                <a:solidFill>
                  <a:schemeClr val="tx1"/>
                </a:solidFill>
                <a:latin typeface="Arial" panose="020B0604020202020204" pitchFamily="34" charset="0"/>
                <a:ea typeface="宋体" panose="02010600030101010101" pitchFamily="2" charset="-122"/>
              </a:rPr>
              <a:t>高空作业的风险评估及工作许可</a:t>
            </a:r>
            <a:endParaRPr lang="zh-CN" altLang="en-US" sz="32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3"/>
          <p:cNvSpPr>
            <a:spLocks noGrp="1"/>
          </p:cNvSpPr>
          <p:nvPr>
            <p:ph idx="1"/>
          </p:nvPr>
        </p:nvSpPr>
        <p:spPr>
          <a:xfrm>
            <a:off x="457200" y="1676400"/>
            <a:ext cx="8001000" cy="1371600"/>
          </a:xfrm>
        </p:spPr>
        <p:txBody>
          <a:bodyPr vert="horz" wrap="square" lIns="91440" tIns="45720" rIns="91440" bIns="45720" anchor="t" anchorCtr="0"/>
          <a:p>
            <a:pPr eaLnBrk="1" hangingPunct="1"/>
            <a:r>
              <a:rPr lang="zh-CN" altLang="en-US" sz="2000" b="1" dirty="0">
                <a:latin typeface="宋体" panose="02010600030101010101" pitchFamily="2" charset="-122"/>
              </a:rPr>
              <a:t>工作许可由工厂授权的、经过专门培训并考试合格的人员在现场确认后举行签发批准。</a:t>
            </a:r>
            <a:r>
              <a:rPr lang="zh-CN" altLang="en-US" sz="2000" dirty="0">
                <a:latin typeface="宋体" panose="02010600030101010101" pitchFamily="2" charset="-122"/>
              </a:rPr>
              <a:t> </a:t>
            </a:r>
            <a:endParaRPr lang="en-US" altLang="zh-CN" sz="2000" dirty="0">
              <a:latin typeface="宋体" panose="02010600030101010101" pitchFamily="2" charset="-122"/>
            </a:endParaRPr>
          </a:p>
          <a:p>
            <a:pPr eaLnBrk="1" hangingPunct="1"/>
            <a:r>
              <a:rPr lang="zh-CN" altLang="en-US" sz="2000" b="1" dirty="0">
                <a:latin typeface="宋体" panose="02010600030101010101" pitchFamily="2" charset="-122"/>
              </a:rPr>
              <a:t>禁止在办公室签发许可</a:t>
            </a:r>
            <a:r>
              <a:rPr lang="zh-CN" altLang="en-US" sz="2000" dirty="0">
                <a:latin typeface="宋体" panose="02010600030101010101" pitchFamily="2" charset="-122"/>
              </a:rPr>
              <a:t>。</a:t>
            </a:r>
            <a:endParaRPr lang="zh-CN" altLang="en-US" sz="2000" dirty="0">
              <a:latin typeface="宋体" panose="02010600030101010101" pitchFamily="2" charset="-122"/>
            </a:endParaRPr>
          </a:p>
          <a:p>
            <a:pPr eaLnBrk="1" hangingPunct="1">
              <a:buNone/>
            </a:pPr>
            <a:endParaRPr lang="en-US" altLang="zh-CN" sz="2000" dirty="0">
              <a:latin typeface="宋体" panose="02010600030101010101" pitchFamily="2" charset="-122"/>
            </a:endParaRPr>
          </a:p>
        </p:txBody>
      </p:sp>
      <p:sp>
        <p:nvSpPr>
          <p:cNvPr id="38914" name="TextBox 5"/>
          <p:cNvSpPr txBox="1"/>
          <p:nvPr/>
        </p:nvSpPr>
        <p:spPr>
          <a:xfrm>
            <a:off x="457200" y="1066800"/>
            <a:ext cx="3278188" cy="461963"/>
          </a:xfrm>
          <a:prstGeom prst="rect">
            <a:avLst/>
          </a:prstGeom>
          <a:noFill/>
          <a:ln w="9525">
            <a:noFill/>
          </a:ln>
        </p:spPr>
        <p:txBody>
          <a:bodyPr wrap="none" anchor="t" anchorCtr="0">
            <a:spAutoFit/>
          </a:bodyPr>
          <a:p>
            <a:pPr algn="ctr"/>
            <a:r>
              <a:rPr lang="zh-CN" altLang="en-US" sz="2400" u="sng" dirty="0">
                <a:solidFill>
                  <a:srgbClr val="0000FF"/>
                </a:solidFill>
                <a:latin typeface="Arial" panose="020B0604020202020204" pitchFamily="34" charset="0"/>
                <a:ea typeface="宋体" panose="02010600030101010101" pitchFamily="2" charset="-122"/>
              </a:rPr>
              <a:t>集团高空作业许可表格</a:t>
            </a:r>
            <a:endParaRPr lang="zh-CN" altLang="en-US" sz="2400" u="sng" dirty="0">
              <a:solidFill>
                <a:srgbClr val="0000FF"/>
              </a:solidFill>
              <a:latin typeface="Arial" panose="020B0604020202020204" pitchFamily="34" charset="0"/>
              <a:ea typeface="宋体" panose="02010600030101010101" pitchFamily="2" charset="-122"/>
            </a:endParaRPr>
          </a:p>
        </p:txBody>
      </p:sp>
      <p:sp>
        <p:nvSpPr>
          <p:cNvPr id="38915" name="矩形 4"/>
          <p:cNvSpPr/>
          <p:nvPr/>
        </p:nvSpPr>
        <p:spPr>
          <a:xfrm>
            <a:off x="1905000" y="0"/>
            <a:ext cx="6400800" cy="717550"/>
          </a:xfrm>
          <a:prstGeom prst="rect">
            <a:avLst/>
          </a:prstGeom>
          <a:noFill/>
          <a:ln w="9525">
            <a:noFill/>
          </a:ln>
        </p:spPr>
        <p:txBody>
          <a:bodyPr anchor="t" anchorCtr="0">
            <a:spAutoFit/>
          </a:bodyPr>
          <a:p>
            <a:pPr marL="514350" indent="-514350" algn="ctr">
              <a:lnSpc>
                <a:spcPct val="145000"/>
              </a:lnSpc>
            </a:pPr>
            <a:r>
              <a:rPr lang="zh-CN" altLang="en-US" sz="3200" dirty="0">
                <a:solidFill>
                  <a:schemeClr val="tx1"/>
                </a:solidFill>
                <a:latin typeface="Arial" panose="020B0604020202020204" pitchFamily="34" charset="0"/>
                <a:ea typeface="宋体" panose="02010600030101010101" pitchFamily="2" charset="-122"/>
              </a:rPr>
              <a:t>高空作业的风险评估及工作许可</a:t>
            </a:r>
            <a:endParaRPr lang="zh-CN" altLang="en-US" sz="3200" dirty="0">
              <a:solidFill>
                <a:schemeClr val="tx1"/>
              </a:solidFill>
              <a:latin typeface="Arial" panose="020B0604020202020204" pitchFamily="34" charset="0"/>
              <a:ea typeface="宋体" panose="02010600030101010101" pitchFamily="2" charset="-122"/>
            </a:endParaRPr>
          </a:p>
        </p:txBody>
      </p:sp>
      <p:pic>
        <p:nvPicPr>
          <p:cNvPr id="38916" name="WordPictureWatermark1" descr="Fond2"/>
          <p:cNvPicPr>
            <a:picLocks noChangeAspect="1"/>
          </p:cNvPicPr>
          <p:nvPr/>
        </p:nvPicPr>
        <p:blipFill>
          <a:blip r:embed="rId1"/>
          <a:stretch>
            <a:fillRect/>
          </a:stretch>
        </p:blipFill>
        <p:spPr>
          <a:xfrm>
            <a:off x="228600" y="1600200"/>
            <a:ext cx="8639175" cy="5070475"/>
          </a:xfrm>
          <a:prstGeom prst="rect">
            <a:avLst/>
          </a:prstGeom>
          <a:noFill/>
          <a:ln w="9525">
            <a:noFill/>
          </a:ln>
        </p:spPr>
      </p:pic>
      <p:graphicFrame>
        <p:nvGraphicFramePr>
          <p:cNvPr id="10" name="Group 59"/>
          <p:cNvGraphicFramePr>
            <a:graphicFrameLocks noGrp="1"/>
          </p:cNvGraphicFramePr>
          <p:nvPr/>
        </p:nvGraphicFramePr>
        <p:xfrm>
          <a:off x="381000" y="2590800"/>
          <a:ext cx="8262938" cy="4017967"/>
        </p:xfrm>
        <a:graphic>
          <a:graphicData uri="http://schemas.openxmlformats.org/drawingml/2006/table">
            <a:tbl>
              <a:tblPr/>
              <a:tblGrid>
                <a:gridCol w="1363663"/>
                <a:gridCol w="501650"/>
                <a:gridCol w="922337"/>
                <a:gridCol w="382588"/>
                <a:gridCol w="3854450"/>
                <a:gridCol w="619125"/>
                <a:gridCol w="619125"/>
              </a:tblGrid>
              <a:tr h="277813">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rPr>
                        <a:t>工厂名称 </a:t>
                      </a:r>
                      <a:endPar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rowSpan="1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30000" smtClean="0">
                        <a:ln>
                          <a:noFill/>
                        </a:ln>
                        <a:solidFill>
                          <a:srgbClr val="0000FF"/>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rPr>
                        <a:t>工作许可检查项目</a:t>
                      </a:r>
                      <a:endParaRPr kumimoji="0" lang="zh-CN" altLang="en-US" sz="1200" b="1" i="0" u="none" strike="noStrike" cap="none" normalizeH="0" baseline="30000" dirty="0" smtClean="0">
                        <a:ln>
                          <a:noFill/>
                        </a:ln>
                        <a:solidFill>
                          <a:srgbClr val="0000FF"/>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rPr>
                        <a:t>是</a:t>
                      </a:r>
                      <a:endPar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rPr>
                        <a:t>否</a:t>
                      </a:r>
                      <a:r>
                        <a:rPr kumimoji="0" lang="zh-CN" altLang="en-US" sz="1200" b="1" i="0" u="none" strike="noStrike" cap="none" normalizeH="0" baseline="30000" smtClean="0">
                          <a:ln>
                            <a:noFill/>
                          </a:ln>
                          <a:solidFill>
                            <a:srgbClr val="0000FF"/>
                          </a:solidFill>
                          <a:effectLst/>
                          <a:latin typeface="华文楷体" pitchFamily="2" charset="-122"/>
                          <a:ea typeface="华文楷体" pitchFamily="2" charset="-122"/>
                          <a:cs typeface="Arial" panose="020B0604020202020204" pitchFamily="34" charset="0"/>
                        </a:rPr>
                        <a:t> </a:t>
                      </a:r>
                      <a:r>
                        <a:rPr kumimoji="0" lang="en-US" altLang="zh-CN" sz="1200" b="1" i="0" u="none" strike="noStrike" cap="none" normalizeH="0" baseline="30000" smtClean="0">
                          <a:ln>
                            <a:noFill/>
                          </a:ln>
                          <a:solidFill>
                            <a:srgbClr val="0000FF"/>
                          </a:solidFill>
                          <a:effectLst/>
                          <a:latin typeface="华文楷体" pitchFamily="2" charset="-122"/>
                          <a:ea typeface="华文楷体" pitchFamily="2" charset="-122"/>
                          <a:cs typeface="Arial" panose="020B0604020202020204" pitchFamily="34" charset="0"/>
                        </a:rPr>
                        <a:t>[1]</a:t>
                      </a:r>
                      <a:endParaRPr kumimoji="0" lang="en-US" altLang="zh-CN" sz="1200" b="1" i="0" u="none" strike="noStrike" cap="none" normalizeH="0" baseline="30000" smtClean="0">
                        <a:ln>
                          <a:noFill/>
                        </a:ln>
                        <a:solidFill>
                          <a:srgbClr val="0000FF"/>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rPr>
                        <a:t>日</a:t>
                      </a: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rPr>
                        <a:t>期 </a:t>
                      </a:r>
                      <a:endPar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是否已经进行坠落风险评估？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rPr>
                        <a:t> 作业地点 </a:t>
                      </a:r>
                      <a:endPar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作业负责人和工作人员是否完全理解坠落风险评估？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rowSpan="3" gridSpan="3">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rPr>
                        <a:t> 任务描述</a:t>
                      </a:r>
                      <a:r>
                        <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Arial" panose="020B0604020202020204" pitchFamily="34" charset="0"/>
                        </a:rPr>
                        <a:t> </a:t>
                      </a:r>
                      <a:r>
                        <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rPr>
                        <a:t>：</a:t>
                      </a:r>
                      <a:endPar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cPr/>
                </a:tc>
                <a:tc rowSpan="3"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作业负责人和工作人员工作前是否进行了作业内容的技术交底，包括安全方面？ </a:t>
                      </a: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gridSpan="3">
                  <a:tcPr/>
                </a:tc>
                <a:tc vMerge="1" hMerge="1">
                  <a:tcPr/>
                </a:tc>
                <a:tc vMerge="1"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所使用的高空作业 </a:t>
                      </a:r>
                      <a:r>
                        <a:rPr kumimoji="0" lang="en-US" altLang="zh-CN" sz="1200" b="1" i="0" u="none" strike="noStrike" cap="none" normalizeH="0" baseline="0" dirty="0" smtClean="0">
                          <a:ln>
                            <a:noFill/>
                          </a:ln>
                          <a:solidFill>
                            <a:schemeClr val="tx1"/>
                          </a:solidFill>
                          <a:effectLst/>
                          <a:latin typeface="华文楷体" pitchFamily="2" charset="-122"/>
                          <a:ea typeface="华文楷体" pitchFamily="2" charset="-122"/>
                        </a:rPr>
                        <a:t>PPE</a:t>
                      </a: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是否适用于该任作业？</a:t>
                      </a:r>
                      <a:r>
                        <a:rPr kumimoji="0" lang="en-US" altLang="zh-CN" sz="1200" b="1" i="0" u="none" strike="noStrike" cap="none" normalizeH="0" baseline="0" dirty="0" smtClean="0">
                          <a:ln>
                            <a:noFill/>
                          </a:ln>
                          <a:solidFill>
                            <a:schemeClr val="tx1"/>
                          </a:solidFill>
                          <a:effectLst/>
                          <a:latin typeface="华文楷体" pitchFamily="2" charset="-122"/>
                          <a:ea typeface="华文楷体" pitchFamily="2" charset="-122"/>
                        </a:rPr>
                        <a:t>PPE</a:t>
                      </a: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是否已经进行了检查并处于完好状态？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gridSpan="3">
                  <a:tcPr/>
                </a:tc>
                <a:tc vMerge="1" hMerge="1">
                  <a:tcPr/>
                </a:tc>
                <a:tc vMerge="1"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坠物区是否已经进行了划定和标识？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全体作业人员</a:t>
                      </a: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a:t>
                      </a: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姓名印刷体</a:t>
                      </a: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 </a:t>
                      </a:r>
                      <a:endParaRPr kumimoji="0" lang="en-US" altLang="zh-CN"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经过</a:t>
                      </a: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WAH</a:t>
                      </a: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培训</a:t>
                      </a: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救援计划是否已明确？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vMerge="1">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是</a:t>
                      </a: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否</a:t>
                      </a: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gridSpan="3">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相应的</a:t>
                      </a:r>
                      <a:r>
                        <a:rPr kumimoji="0" lang="en-US" altLang="zh-CN" sz="1200" b="1" i="0" u="none" strike="noStrike" cap="none" normalizeH="0" baseline="0" dirty="0" smtClean="0">
                          <a:ln>
                            <a:noFill/>
                          </a:ln>
                          <a:solidFill>
                            <a:schemeClr val="tx1"/>
                          </a:solidFill>
                          <a:effectLst/>
                          <a:latin typeface="华文楷体" pitchFamily="2" charset="-122"/>
                          <a:ea typeface="华文楷体" pitchFamily="2" charset="-122"/>
                        </a:rPr>
                        <a:t>《</a:t>
                      </a: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坠落风险评估表</a:t>
                      </a:r>
                      <a:r>
                        <a:rPr kumimoji="0" lang="en-US" altLang="zh-CN" sz="1200" b="1" i="0" u="none" strike="noStrike" cap="none" normalizeH="0" baseline="0" dirty="0" smtClean="0">
                          <a:ln>
                            <a:noFill/>
                          </a:ln>
                          <a:solidFill>
                            <a:schemeClr val="tx1"/>
                          </a:solidFill>
                          <a:effectLst/>
                          <a:latin typeface="华文楷体" pitchFamily="2" charset="-122"/>
                          <a:ea typeface="华文楷体" pitchFamily="2" charset="-122"/>
                        </a:rPr>
                        <a:t>》</a:t>
                      </a: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的序号：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74638">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 </a:t>
                      </a:r>
                      <a:endParaRPr kumimoji="0" lang="en-US" altLang="zh-CN"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gridSpan="3">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高空作业许可授权 </a:t>
                      </a: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77813">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 </a:t>
                      </a:r>
                      <a:endParaRPr kumimoji="0" lang="en-US" altLang="zh-CN"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gridSpan="3">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作业负责人签字                        主管签字                                安全人员签字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7622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 </a:t>
                      </a:r>
                      <a:endParaRPr kumimoji="0" lang="en-US" altLang="zh-CN"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gridSpan="3">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80988">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 </a:t>
                      </a:r>
                      <a:endParaRPr kumimoji="0" lang="en-US" altLang="zh-CN"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7781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dirty="0" smtClean="0">
                          <a:ln>
                            <a:noFill/>
                          </a:ln>
                          <a:solidFill>
                            <a:schemeClr val="tx1"/>
                          </a:solidFill>
                          <a:effectLst/>
                          <a:latin typeface="华文楷体" pitchFamily="2" charset="-122"/>
                          <a:ea typeface="华文楷体" pitchFamily="2" charset="-122"/>
                        </a:rPr>
                        <a:t>[1]</a:t>
                      </a: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如果选择“否“，请给予说明：</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gridSpan="4">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Tree>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p:nvPr>
        </p:nvSpPr>
        <p:spPr>
          <a:xfrm>
            <a:off x="1752600" y="152400"/>
            <a:ext cx="5040313" cy="711200"/>
          </a:xfrm>
        </p:spPr>
        <p:txBody>
          <a:bodyPr vert="horz" wrap="square" lIns="91440" tIns="45720" rIns="91440" bIns="45720" anchor="ctr" anchorCtr="0"/>
          <a:p>
            <a:pPr eaLnBrk="1" hangingPunct="1"/>
            <a:r>
              <a:rPr lang="zh-CN" altLang="en-GB" dirty="0">
                <a:solidFill>
                  <a:schemeClr val="tx1"/>
                </a:solidFill>
                <a:latin typeface="宋体" panose="02010600030101010101" pitchFamily="2" charset="-122"/>
              </a:rPr>
              <a:t>常见的高空作业</a:t>
            </a:r>
            <a:endParaRPr lang="zh-CN" altLang="en-US" dirty="0">
              <a:solidFill>
                <a:schemeClr val="tx1"/>
              </a:solidFill>
              <a:latin typeface="宋体" panose="02010600030101010101" pitchFamily="2" charset="-122"/>
            </a:endParaRPr>
          </a:p>
        </p:txBody>
      </p:sp>
      <p:sp>
        <p:nvSpPr>
          <p:cNvPr id="17411" name="Rectangle 3"/>
          <p:cNvSpPr>
            <a:spLocks noGrp="1"/>
          </p:cNvSpPr>
          <p:nvPr>
            <p:ph idx="1"/>
          </p:nvPr>
        </p:nvSpPr>
        <p:spPr>
          <a:xfrm>
            <a:off x="381000" y="1219200"/>
            <a:ext cx="5257800" cy="5486400"/>
          </a:xfrm>
        </p:spPr>
        <p:txBody>
          <a:bodyPr vert="horz" wrap="square" lIns="91440" tIns="45720" rIns="91440" bIns="45720" anchor="t" anchorCtr="0"/>
          <a:p>
            <a:pPr eaLnBrk="1" hangingPunct="1">
              <a:lnSpc>
                <a:spcPct val="115000"/>
              </a:lnSpc>
              <a:buNone/>
            </a:pPr>
            <a:r>
              <a:rPr lang="zh-CN" altLang="fr-FR" sz="2400" b="1" u="sng" dirty="0">
                <a:solidFill>
                  <a:srgbClr val="0000FF"/>
                </a:solidFill>
                <a:latin typeface="宋体" panose="02010600030101010101" pitchFamily="2" charset="-122"/>
              </a:rPr>
              <a:t>临边作业</a:t>
            </a:r>
            <a:r>
              <a:rPr lang="zh-CN" altLang="en-US" sz="2400" b="1" u="sng" dirty="0">
                <a:solidFill>
                  <a:srgbClr val="0000FF"/>
                </a:solidFill>
                <a:latin typeface="宋体" panose="02010600030101010101" pitchFamily="2" charset="-122"/>
              </a:rPr>
              <a:t>：</a:t>
            </a:r>
            <a:endParaRPr lang="en-US" altLang="zh-CN" sz="2400" b="1" u="sng" dirty="0">
              <a:solidFill>
                <a:srgbClr val="0000FF"/>
              </a:solidFill>
              <a:latin typeface="宋体" panose="02010600030101010101" pitchFamily="2" charset="-122"/>
            </a:endParaRPr>
          </a:p>
          <a:p>
            <a:pPr eaLnBrk="1" hangingPunct="1">
              <a:lnSpc>
                <a:spcPct val="115000"/>
              </a:lnSpc>
              <a:buNone/>
            </a:pPr>
            <a:endParaRPr lang="en-US" altLang="zh-CN" sz="1000" b="1" u="sng" dirty="0">
              <a:solidFill>
                <a:srgbClr val="0000FF"/>
              </a:solidFill>
              <a:latin typeface="宋体" panose="02010600030101010101" pitchFamily="2" charset="-122"/>
            </a:endParaRPr>
          </a:p>
          <a:p>
            <a:pPr eaLnBrk="1" hangingPunct="1">
              <a:lnSpc>
                <a:spcPct val="115000"/>
              </a:lnSpc>
              <a:buNone/>
            </a:pPr>
            <a:r>
              <a:rPr lang="zh-CN" altLang="fr-FR" sz="2000" b="1" dirty="0">
                <a:latin typeface="宋体" panose="02010600030101010101" pitchFamily="2" charset="-122"/>
              </a:rPr>
              <a:t>施工现场中，工作面边沿无围护设施或围</a:t>
            </a:r>
            <a:r>
              <a:rPr lang="zh-CN" altLang="en-US" sz="2000" b="1" dirty="0">
                <a:latin typeface="宋体" panose="02010600030101010101" pitchFamily="2" charset="-122"/>
              </a:rPr>
              <a:t>护</a:t>
            </a:r>
            <a:endParaRPr lang="en-US" altLang="zh-CN" sz="2000" b="1" dirty="0">
              <a:latin typeface="宋体" panose="02010600030101010101" pitchFamily="2" charset="-122"/>
            </a:endParaRPr>
          </a:p>
          <a:p>
            <a:pPr eaLnBrk="1" hangingPunct="1">
              <a:lnSpc>
                <a:spcPct val="115000"/>
              </a:lnSpc>
              <a:buNone/>
            </a:pPr>
            <a:r>
              <a:rPr lang="zh-CN" altLang="fr-FR" sz="2000" b="1" dirty="0">
                <a:latin typeface="宋体" panose="02010600030101010101" pitchFamily="2" charset="-122"/>
              </a:rPr>
              <a:t>设施高度低于</a:t>
            </a:r>
            <a:r>
              <a:rPr lang="en-US" altLang="zh-CN" sz="2000" b="1" dirty="0">
                <a:latin typeface="宋体" panose="02010600030101010101" pitchFamily="2" charset="-122"/>
              </a:rPr>
              <a:t>80cm</a:t>
            </a:r>
            <a:r>
              <a:rPr lang="zh-CN" altLang="fr-FR" sz="2000" b="1" dirty="0">
                <a:latin typeface="宋体" panose="02010600030101010101" pitchFamily="2" charset="-122"/>
              </a:rPr>
              <a:t>时的高处作业，包括以下</a:t>
            </a:r>
            <a:endParaRPr lang="en-US" altLang="zh-CN" sz="2000" b="1" dirty="0">
              <a:latin typeface="宋体" panose="02010600030101010101" pitchFamily="2" charset="-122"/>
            </a:endParaRPr>
          </a:p>
          <a:p>
            <a:pPr eaLnBrk="1" hangingPunct="1">
              <a:lnSpc>
                <a:spcPct val="115000"/>
              </a:lnSpc>
              <a:buNone/>
            </a:pPr>
            <a:r>
              <a:rPr lang="zh-CN" altLang="fr-FR" sz="2000" b="1" dirty="0">
                <a:latin typeface="宋体" panose="02010600030101010101" pitchFamily="2" charset="-122"/>
              </a:rPr>
              <a:t>作业：</a:t>
            </a:r>
            <a:endParaRPr lang="zh-CN" altLang="fr-FR" sz="2000" b="1" dirty="0">
              <a:latin typeface="宋体" panose="02010600030101010101" pitchFamily="2" charset="-122"/>
            </a:endParaRPr>
          </a:p>
          <a:p>
            <a:pPr lvl="1" eaLnBrk="1" hangingPunct="1">
              <a:lnSpc>
                <a:spcPct val="115000"/>
              </a:lnSpc>
            </a:pPr>
            <a:r>
              <a:rPr lang="zh-CN" altLang="fr-FR" sz="2000" b="1" dirty="0">
                <a:latin typeface="宋体" panose="02010600030101010101" pitchFamily="2" charset="-122"/>
              </a:rPr>
              <a:t>基坑周边，无防护的阳台、料台等；</a:t>
            </a:r>
            <a:endParaRPr lang="zh-CN" altLang="fr-FR" sz="2000" b="1" dirty="0">
              <a:latin typeface="宋体" panose="02010600030101010101" pitchFamily="2" charset="-122"/>
            </a:endParaRPr>
          </a:p>
          <a:p>
            <a:pPr lvl="1" eaLnBrk="1" hangingPunct="1">
              <a:lnSpc>
                <a:spcPct val="115000"/>
              </a:lnSpc>
            </a:pPr>
            <a:r>
              <a:rPr lang="zh-CN" altLang="fr-FR" sz="2000" b="1" dirty="0">
                <a:latin typeface="宋体" panose="02010600030101010101" pitchFamily="2" charset="-122"/>
              </a:rPr>
              <a:t>无防护楼层、楼面周边；</a:t>
            </a:r>
            <a:endParaRPr lang="zh-CN" altLang="fr-FR" sz="2000" b="1" dirty="0">
              <a:latin typeface="宋体" panose="02010600030101010101" pitchFamily="2" charset="-122"/>
            </a:endParaRPr>
          </a:p>
          <a:p>
            <a:pPr lvl="1" eaLnBrk="1" hangingPunct="1">
              <a:lnSpc>
                <a:spcPct val="115000"/>
              </a:lnSpc>
            </a:pPr>
            <a:r>
              <a:rPr lang="zh-CN" altLang="fr-FR" sz="2000" b="1" dirty="0">
                <a:latin typeface="宋体" panose="02010600030101010101" pitchFamily="2" charset="-122"/>
              </a:rPr>
              <a:t>无防护的楼梯口和梯段口</a:t>
            </a:r>
            <a:endParaRPr lang="zh-CN" altLang="fr-FR" sz="2000" b="1" dirty="0">
              <a:latin typeface="宋体" panose="02010600030101010101" pitchFamily="2" charset="-122"/>
            </a:endParaRPr>
          </a:p>
          <a:p>
            <a:pPr lvl="1" eaLnBrk="1" hangingPunct="1">
              <a:lnSpc>
                <a:spcPct val="115000"/>
              </a:lnSpc>
            </a:pPr>
            <a:r>
              <a:rPr lang="zh-CN" altLang="fr-FR" sz="2000" b="1" dirty="0">
                <a:latin typeface="宋体" panose="02010600030101010101" pitchFamily="2" charset="-122"/>
              </a:rPr>
              <a:t>井架、施工电梯和脚手架等的通道两侧面；</a:t>
            </a:r>
            <a:endParaRPr lang="zh-CN" altLang="fr-FR" sz="2000" b="1" dirty="0">
              <a:latin typeface="宋体" panose="02010600030101010101" pitchFamily="2" charset="-122"/>
            </a:endParaRPr>
          </a:p>
          <a:p>
            <a:pPr lvl="1" eaLnBrk="1" hangingPunct="1">
              <a:lnSpc>
                <a:spcPct val="115000"/>
              </a:lnSpc>
            </a:pPr>
            <a:r>
              <a:rPr lang="zh-CN" altLang="fr-FR" sz="2000" b="1" dirty="0">
                <a:latin typeface="宋体" panose="02010600030101010101" pitchFamily="2" charset="-122"/>
              </a:rPr>
              <a:t>各种垂直运输卸料平台的周边</a:t>
            </a:r>
            <a:endParaRPr lang="zh-CN" altLang="en-US" sz="2000" b="1" dirty="0">
              <a:latin typeface="宋体" panose="02010600030101010101" pitchFamily="2" charset="-122"/>
            </a:endParaRPr>
          </a:p>
        </p:txBody>
      </p:sp>
      <p:pic>
        <p:nvPicPr>
          <p:cNvPr id="39939" name="Picture 4"/>
          <p:cNvPicPr>
            <a:picLocks noChangeAspect="1"/>
          </p:cNvPicPr>
          <p:nvPr/>
        </p:nvPicPr>
        <p:blipFill>
          <a:blip r:embed="rId1"/>
          <a:stretch>
            <a:fillRect/>
          </a:stretch>
        </p:blipFill>
        <p:spPr>
          <a:xfrm>
            <a:off x="5638800" y="1371600"/>
            <a:ext cx="3167063" cy="2470150"/>
          </a:xfrm>
          <a:prstGeom prst="rect">
            <a:avLst/>
          </a:prstGeom>
          <a:noFill/>
          <a:ln w="9525">
            <a:noFill/>
          </a:ln>
        </p:spPr>
      </p:pic>
      <p:pic>
        <p:nvPicPr>
          <p:cNvPr id="39940" name="Picture 5" descr="DSC06738"/>
          <p:cNvPicPr>
            <a:picLocks noChangeAspect="1"/>
          </p:cNvPicPr>
          <p:nvPr/>
        </p:nvPicPr>
        <p:blipFill>
          <a:blip r:embed="rId2"/>
          <a:stretch>
            <a:fillRect/>
          </a:stretch>
        </p:blipFill>
        <p:spPr>
          <a:xfrm>
            <a:off x="5638800" y="3886200"/>
            <a:ext cx="3167063" cy="2592388"/>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charRg st="0" end="6"/>
                                            </p:txEl>
                                          </p:spTgt>
                                        </p:tgtEl>
                                        <p:attrNameLst>
                                          <p:attrName>style.visibility</p:attrName>
                                        </p:attrNameLst>
                                      </p:cBhvr>
                                      <p:to>
                                        <p:strVal val="visible"/>
                                      </p:to>
                                    </p:set>
                                    <p:anim calcmode="lin" valueType="num">
                                      <p:cBhvr additive="base">
                                        <p:cTn id="7" dur="500" fill="hold"/>
                                        <p:tgtEl>
                                          <p:spTgt spid="17411">
                                            <p:txEl>
                                              <p:charRg st="0"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charRg st="0"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charRg st="7" end="27"/>
                                            </p:txEl>
                                          </p:spTgt>
                                        </p:tgtEl>
                                        <p:attrNameLst>
                                          <p:attrName>style.visibility</p:attrName>
                                        </p:attrNameLst>
                                      </p:cBhvr>
                                      <p:to>
                                        <p:strVal val="visible"/>
                                      </p:to>
                                    </p:set>
                                    <p:anim calcmode="lin" valueType="num">
                                      <p:cBhvr additive="base">
                                        <p:cTn id="13" dur="500" fill="hold"/>
                                        <p:tgtEl>
                                          <p:spTgt spid="17411">
                                            <p:txEl>
                                              <p:charRg st="7" end="2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charRg st="7" end="2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charRg st="27" end="49"/>
                                            </p:txEl>
                                          </p:spTgt>
                                        </p:tgtEl>
                                        <p:attrNameLst>
                                          <p:attrName>style.visibility</p:attrName>
                                        </p:attrNameLst>
                                      </p:cBhvr>
                                      <p:to>
                                        <p:strVal val="visible"/>
                                      </p:to>
                                    </p:set>
                                    <p:anim calcmode="lin" valueType="num">
                                      <p:cBhvr additive="base">
                                        <p:cTn id="19" dur="500" fill="hold"/>
                                        <p:tgtEl>
                                          <p:spTgt spid="17411">
                                            <p:txEl>
                                              <p:charRg st="27" end="4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charRg st="27" end="4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charRg st="49" end="53"/>
                                            </p:txEl>
                                          </p:spTgt>
                                        </p:tgtEl>
                                        <p:attrNameLst>
                                          <p:attrName>style.visibility</p:attrName>
                                        </p:attrNameLst>
                                      </p:cBhvr>
                                      <p:to>
                                        <p:strVal val="visible"/>
                                      </p:to>
                                    </p:set>
                                    <p:anim calcmode="lin" valueType="num">
                                      <p:cBhvr additive="base">
                                        <p:cTn id="25" dur="500" fill="hold"/>
                                        <p:tgtEl>
                                          <p:spTgt spid="17411">
                                            <p:txEl>
                                              <p:charRg st="49" end="5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charRg st="49" end="5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411">
                                            <p:txEl>
                                              <p:charRg st="53" end="70"/>
                                            </p:txEl>
                                          </p:spTgt>
                                        </p:tgtEl>
                                        <p:attrNameLst>
                                          <p:attrName>style.visibility</p:attrName>
                                        </p:attrNameLst>
                                      </p:cBhvr>
                                      <p:to>
                                        <p:strVal val="visible"/>
                                      </p:to>
                                    </p:set>
                                    <p:anim calcmode="lin" valueType="num">
                                      <p:cBhvr additive="base">
                                        <p:cTn id="29" dur="500" fill="hold"/>
                                        <p:tgtEl>
                                          <p:spTgt spid="17411">
                                            <p:txEl>
                                              <p:charRg st="53" end="7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charRg st="53" end="7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411">
                                            <p:txEl>
                                              <p:charRg st="70" end="82"/>
                                            </p:txEl>
                                          </p:spTgt>
                                        </p:tgtEl>
                                        <p:attrNameLst>
                                          <p:attrName>style.visibility</p:attrName>
                                        </p:attrNameLst>
                                      </p:cBhvr>
                                      <p:to>
                                        <p:strVal val="visible"/>
                                      </p:to>
                                    </p:set>
                                    <p:anim calcmode="lin" valueType="num">
                                      <p:cBhvr additive="base">
                                        <p:cTn id="33" dur="500" fill="hold"/>
                                        <p:tgtEl>
                                          <p:spTgt spid="17411">
                                            <p:txEl>
                                              <p:charRg st="70" end="8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11">
                                            <p:txEl>
                                              <p:charRg st="70" end="8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411">
                                            <p:txEl>
                                              <p:charRg st="82" end="94"/>
                                            </p:txEl>
                                          </p:spTgt>
                                        </p:tgtEl>
                                        <p:attrNameLst>
                                          <p:attrName>style.visibility</p:attrName>
                                        </p:attrNameLst>
                                      </p:cBhvr>
                                      <p:to>
                                        <p:strVal val="visible"/>
                                      </p:to>
                                    </p:set>
                                    <p:anim calcmode="lin" valueType="num">
                                      <p:cBhvr additive="base">
                                        <p:cTn id="37" dur="500" fill="hold"/>
                                        <p:tgtEl>
                                          <p:spTgt spid="17411">
                                            <p:txEl>
                                              <p:charRg st="82" end="9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charRg st="82" end="9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411">
                                            <p:txEl>
                                              <p:charRg st="94" end="114"/>
                                            </p:txEl>
                                          </p:spTgt>
                                        </p:tgtEl>
                                        <p:attrNameLst>
                                          <p:attrName>style.visibility</p:attrName>
                                        </p:attrNameLst>
                                      </p:cBhvr>
                                      <p:to>
                                        <p:strVal val="visible"/>
                                      </p:to>
                                    </p:set>
                                    <p:anim calcmode="lin" valueType="num">
                                      <p:cBhvr additive="base">
                                        <p:cTn id="41" dur="500" fill="hold"/>
                                        <p:tgtEl>
                                          <p:spTgt spid="17411">
                                            <p:txEl>
                                              <p:charRg st="94" end="1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11">
                                            <p:txEl>
                                              <p:charRg st="94" end="114"/>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411">
                                            <p:txEl>
                                              <p:charRg st="114" end="128"/>
                                            </p:txEl>
                                          </p:spTgt>
                                        </p:tgtEl>
                                        <p:attrNameLst>
                                          <p:attrName>style.visibility</p:attrName>
                                        </p:attrNameLst>
                                      </p:cBhvr>
                                      <p:to>
                                        <p:strVal val="visible"/>
                                      </p:to>
                                    </p:set>
                                    <p:anim calcmode="lin" valueType="num">
                                      <p:cBhvr additive="base">
                                        <p:cTn id="45" dur="500" fill="hold"/>
                                        <p:tgtEl>
                                          <p:spTgt spid="17411">
                                            <p:txEl>
                                              <p:charRg st="114" end="12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411">
                                            <p:txEl>
                                              <p:charRg st="114" end="12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Rectangle 3"/>
          <p:cNvSpPr>
            <a:spLocks noGrp="1"/>
          </p:cNvSpPr>
          <p:nvPr>
            <p:ph idx="1"/>
          </p:nvPr>
        </p:nvSpPr>
        <p:spPr>
          <a:xfrm>
            <a:off x="304800" y="1143000"/>
            <a:ext cx="5105400" cy="5334000"/>
          </a:xfrm>
        </p:spPr>
        <p:txBody>
          <a:bodyPr vert="horz" wrap="square" lIns="91440" tIns="45720" rIns="91440" bIns="45720" anchor="t" anchorCtr="0"/>
          <a:p>
            <a:pPr marL="457200" indent="-457200" defTabSz="914400" eaLnBrk="1" hangingPunct="1">
              <a:lnSpc>
                <a:spcPct val="110000"/>
              </a:lnSpc>
              <a:buNone/>
              <a:tabLst>
                <a:tab pos="228600" algn="l"/>
              </a:tabLst>
            </a:pPr>
            <a:r>
              <a:rPr lang="zh-CN" altLang="fr-FR" sz="2400" b="1" u="sng" dirty="0">
                <a:solidFill>
                  <a:srgbClr val="0000FF"/>
                </a:solidFill>
                <a:latin typeface="宋体" panose="02010600030101010101" pitchFamily="2" charset="-122"/>
              </a:rPr>
              <a:t>洞口作业</a:t>
            </a:r>
            <a:r>
              <a:rPr lang="zh-CN" altLang="en-US" sz="2400" b="1" u="sng" dirty="0">
                <a:solidFill>
                  <a:srgbClr val="0000FF"/>
                </a:solidFill>
                <a:latin typeface="宋体" panose="02010600030101010101" pitchFamily="2" charset="-122"/>
              </a:rPr>
              <a:t>：</a:t>
            </a:r>
            <a:endParaRPr lang="en-US" altLang="zh-CN" sz="2400" b="1" u="sng" dirty="0">
              <a:solidFill>
                <a:srgbClr val="0000FF"/>
              </a:solidFill>
              <a:latin typeface="宋体" panose="02010600030101010101" pitchFamily="2" charset="-122"/>
            </a:endParaRPr>
          </a:p>
          <a:p>
            <a:pPr marL="457200" indent="-457200" defTabSz="914400" eaLnBrk="1" hangingPunct="1">
              <a:lnSpc>
                <a:spcPct val="110000"/>
              </a:lnSpc>
              <a:buNone/>
              <a:tabLst>
                <a:tab pos="228600" algn="l"/>
              </a:tabLst>
            </a:pPr>
            <a:r>
              <a:rPr lang="zh-CN" altLang="fr-FR" sz="2000" b="1" dirty="0">
                <a:latin typeface="宋体" panose="02010600030101010101" pitchFamily="2" charset="-122"/>
              </a:rPr>
              <a:t>指：孔、洞口旁边的高处作业，包括：</a:t>
            </a:r>
            <a:endParaRPr lang="zh-CN" altLang="fr-FR" sz="2000" b="1" dirty="0">
              <a:latin typeface="宋体" panose="02010600030101010101" pitchFamily="2" charset="-122"/>
            </a:endParaRPr>
          </a:p>
          <a:p>
            <a:pPr marL="457200" indent="-457200" defTabSz="914400" eaLnBrk="1" hangingPunct="1">
              <a:lnSpc>
                <a:spcPct val="110000"/>
              </a:lnSpc>
              <a:tabLst>
                <a:tab pos="228600" algn="l"/>
              </a:tabLst>
            </a:pPr>
            <a:r>
              <a:rPr lang="zh-CN" altLang="fr-FR" sz="2000" b="1" dirty="0">
                <a:latin typeface="宋体" panose="02010600030101010101" pitchFamily="2" charset="-122"/>
              </a:rPr>
              <a:t>施工现场及通道旁深度在</a:t>
            </a:r>
            <a:r>
              <a:rPr lang="en-US" altLang="zh-CN" sz="2000" b="1" dirty="0">
                <a:latin typeface="宋体" panose="02010600030101010101" pitchFamily="2" charset="-122"/>
              </a:rPr>
              <a:t>2m</a:t>
            </a:r>
            <a:r>
              <a:rPr lang="zh-CN" altLang="fr-FR" sz="2000" b="1" dirty="0">
                <a:latin typeface="宋体" panose="02010600030101010101" pitchFamily="2" charset="-122"/>
              </a:rPr>
              <a:t>及</a:t>
            </a:r>
            <a:r>
              <a:rPr lang="en-US" altLang="zh-CN" sz="2000" b="1" dirty="0">
                <a:latin typeface="宋体" panose="02010600030101010101" pitchFamily="2" charset="-122"/>
              </a:rPr>
              <a:t>2m</a:t>
            </a:r>
            <a:r>
              <a:rPr lang="zh-CN" altLang="fr-FR" sz="2000" b="1" dirty="0">
                <a:latin typeface="宋体" panose="02010600030101010101" pitchFamily="2" charset="-122"/>
              </a:rPr>
              <a:t>以上的桩孔、沟槽与管道孔洞等边沿作业。</a:t>
            </a:r>
            <a:endParaRPr lang="zh-CN" altLang="fr-FR" sz="2000" b="1" dirty="0">
              <a:latin typeface="宋体" panose="02010600030101010101" pitchFamily="2" charset="-122"/>
            </a:endParaRPr>
          </a:p>
          <a:p>
            <a:pPr marL="457200" indent="-457200" defTabSz="914400" eaLnBrk="1" hangingPunct="1">
              <a:lnSpc>
                <a:spcPct val="110000"/>
              </a:lnSpc>
              <a:tabLst>
                <a:tab pos="228600" algn="l"/>
              </a:tabLst>
            </a:pPr>
            <a:r>
              <a:rPr lang="zh-CN" altLang="fr-FR" sz="2000" b="1" dirty="0">
                <a:latin typeface="宋体" panose="02010600030101010101" pitchFamily="2" charset="-122"/>
              </a:rPr>
              <a:t>建筑物的楼梯口、电梯口及设备安装预留洞口等（在未安装正式栏杆，门窗等围护结构时）</a:t>
            </a:r>
            <a:endParaRPr lang="zh-CN" altLang="fr-FR" sz="2000" b="1" dirty="0">
              <a:latin typeface="宋体" panose="02010600030101010101" pitchFamily="2" charset="-122"/>
            </a:endParaRPr>
          </a:p>
          <a:p>
            <a:pPr marL="457200" indent="-457200" defTabSz="914400" eaLnBrk="1" hangingPunct="1">
              <a:lnSpc>
                <a:spcPct val="110000"/>
              </a:lnSpc>
              <a:tabLst>
                <a:tab pos="228600" algn="l"/>
              </a:tabLst>
            </a:pPr>
            <a:r>
              <a:rPr lang="zh-CN" altLang="fr-FR" sz="2000" b="1" dirty="0">
                <a:latin typeface="宋体" panose="02010600030101010101" pitchFamily="2" charset="-122"/>
              </a:rPr>
              <a:t>一些施工需要预留的上料口、通道口、施工口等</a:t>
            </a:r>
            <a:r>
              <a:rPr lang="fr-FR" altLang="zh-CN" sz="2000" b="1" dirty="0">
                <a:latin typeface="宋体" panose="02010600030101010101" pitchFamily="2" charset="-122"/>
              </a:rPr>
              <a:t>,</a:t>
            </a:r>
            <a:r>
              <a:rPr lang="zh-CN" altLang="fr-FR" sz="2000" b="1" dirty="0">
                <a:latin typeface="宋体" panose="02010600030101010101" pitchFamily="2" charset="-122"/>
              </a:rPr>
              <a:t>应采取设置安全围栏（如用脚手架架设临时围栏）</a:t>
            </a:r>
            <a:r>
              <a:rPr lang="zh-CN" altLang="en-US" sz="2000" b="1" dirty="0">
                <a:latin typeface="宋体" panose="02010600030101010101" pitchFamily="2" charset="-122"/>
              </a:rPr>
              <a:t>。</a:t>
            </a:r>
            <a:endParaRPr lang="zh-CN" altLang="fr-FR" sz="2000" b="1" dirty="0">
              <a:latin typeface="宋体" panose="02010600030101010101" pitchFamily="2" charset="-122"/>
            </a:endParaRPr>
          </a:p>
          <a:p>
            <a:pPr marL="457200" indent="-457200" defTabSz="914400" eaLnBrk="1" hangingPunct="1">
              <a:lnSpc>
                <a:spcPct val="110000"/>
              </a:lnSpc>
              <a:tabLst>
                <a:tab pos="228600" algn="l"/>
              </a:tabLst>
            </a:pPr>
            <a:r>
              <a:rPr lang="zh-CN" altLang="fr-FR" sz="2000" b="1" dirty="0">
                <a:latin typeface="宋体" panose="02010600030101010101" pitchFamily="2" charset="-122"/>
              </a:rPr>
              <a:t>所有临边或洞口作业，必要时还应采取系挂安全带等有效的阻止人员坠落的措施。</a:t>
            </a:r>
            <a:endParaRPr lang="zh-CN" altLang="en-GB" sz="2000" b="1" dirty="0">
              <a:latin typeface="宋体" panose="02010600030101010101" pitchFamily="2" charset="-122"/>
            </a:endParaRPr>
          </a:p>
          <a:p>
            <a:pPr marL="457200" indent="-457200" defTabSz="914400" eaLnBrk="1" hangingPunct="1">
              <a:lnSpc>
                <a:spcPct val="110000"/>
              </a:lnSpc>
              <a:buNone/>
              <a:tabLst>
                <a:tab pos="228600" algn="l"/>
              </a:tabLst>
            </a:pPr>
            <a:r>
              <a:rPr lang="zh-CN" altLang="en-GB" sz="2000" b="1" dirty="0">
                <a:latin typeface="宋体" panose="02010600030101010101" pitchFamily="2" charset="-122"/>
              </a:rPr>
              <a:t>　　所有裸露洞口、临边应设安全警示。</a:t>
            </a:r>
            <a:endParaRPr lang="zh-CN" altLang="en-US" sz="2000" b="1" dirty="0">
              <a:latin typeface="宋体" panose="02010600030101010101" pitchFamily="2" charset="-122"/>
            </a:endParaRPr>
          </a:p>
        </p:txBody>
      </p:sp>
      <p:pic>
        <p:nvPicPr>
          <p:cNvPr id="40962" name="Picture 4" descr="Untitled-1 copy"/>
          <p:cNvPicPr>
            <a:picLocks noChangeAspect="1"/>
          </p:cNvPicPr>
          <p:nvPr/>
        </p:nvPicPr>
        <p:blipFill>
          <a:blip r:embed="rId1"/>
          <a:stretch>
            <a:fillRect/>
          </a:stretch>
        </p:blipFill>
        <p:spPr>
          <a:xfrm>
            <a:off x="5651500" y="3505200"/>
            <a:ext cx="3492500" cy="3097213"/>
          </a:xfrm>
          <a:prstGeom prst="rect">
            <a:avLst/>
          </a:prstGeom>
          <a:noFill/>
          <a:ln w="9525">
            <a:noFill/>
          </a:ln>
        </p:spPr>
      </p:pic>
      <p:pic>
        <p:nvPicPr>
          <p:cNvPr id="40963" name="Picture 5" descr="DSC06730"/>
          <p:cNvPicPr>
            <a:picLocks noChangeAspect="1"/>
          </p:cNvPicPr>
          <p:nvPr/>
        </p:nvPicPr>
        <p:blipFill>
          <a:blip r:embed="rId2"/>
          <a:stretch>
            <a:fillRect/>
          </a:stretch>
        </p:blipFill>
        <p:spPr>
          <a:xfrm>
            <a:off x="5651500" y="1219200"/>
            <a:ext cx="3492500" cy="2016125"/>
          </a:xfrm>
          <a:prstGeom prst="rect">
            <a:avLst/>
          </a:prstGeom>
          <a:noFill/>
          <a:ln w="9525">
            <a:noFill/>
          </a:ln>
        </p:spPr>
      </p:pic>
      <p:sp>
        <p:nvSpPr>
          <p:cNvPr id="40964" name="Line 6"/>
          <p:cNvSpPr/>
          <p:nvPr/>
        </p:nvSpPr>
        <p:spPr>
          <a:xfrm flipH="1">
            <a:off x="5867400" y="3789363"/>
            <a:ext cx="576263" cy="1079500"/>
          </a:xfrm>
          <a:prstGeom prst="line">
            <a:avLst/>
          </a:prstGeom>
          <a:ln w="25400" cap="flat" cmpd="sng">
            <a:solidFill>
              <a:srgbClr val="FF0000"/>
            </a:solidFill>
            <a:prstDash val="solid"/>
            <a:round/>
            <a:headEnd type="none" w="med" len="med"/>
            <a:tailEnd type="none" w="med" len="med"/>
          </a:ln>
        </p:spPr>
      </p:sp>
      <p:sp>
        <p:nvSpPr>
          <p:cNvPr id="40965" name="Line 7"/>
          <p:cNvSpPr/>
          <p:nvPr/>
        </p:nvSpPr>
        <p:spPr>
          <a:xfrm>
            <a:off x="5867400" y="3933825"/>
            <a:ext cx="576263" cy="719138"/>
          </a:xfrm>
          <a:prstGeom prst="line">
            <a:avLst/>
          </a:prstGeom>
          <a:ln w="25400" cap="flat" cmpd="sng">
            <a:solidFill>
              <a:srgbClr val="FF0000"/>
            </a:solidFill>
            <a:prstDash val="solid"/>
            <a:round/>
            <a:headEnd type="none" w="med" len="med"/>
            <a:tailEnd type="none" w="med" len="med"/>
          </a:ln>
        </p:spPr>
      </p:sp>
      <p:sp>
        <p:nvSpPr>
          <p:cNvPr id="40966" name="Line 8"/>
          <p:cNvSpPr/>
          <p:nvPr/>
        </p:nvSpPr>
        <p:spPr>
          <a:xfrm>
            <a:off x="7164388" y="1844675"/>
            <a:ext cx="288925" cy="287338"/>
          </a:xfrm>
          <a:prstGeom prst="line">
            <a:avLst/>
          </a:prstGeom>
          <a:ln w="25400" cap="flat" cmpd="sng">
            <a:solidFill>
              <a:srgbClr val="FF0000"/>
            </a:solidFill>
            <a:prstDash val="solid"/>
            <a:round/>
            <a:headEnd type="none" w="med" len="med"/>
            <a:tailEnd type="none" w="med" len="med"/>
          </a:ln>
        </p:spPr>
      </p:sp>
      <p:sp>
        <p:nvSpPr>
          <p:cNvPr id="40967" name="Line 9"/>
          <p:cNvSpPr/>
          <p:nvPr/>
        </p:nvSpPr>
        <p:spPr>
          <a:xfrm flipH="1">
            <a:off x="7451725" y="1052513"/>
            <a:ext cx="576263" cy="1079500"/>
          </a:xfrm>
          <a:prstGeom prst="line">
            <a:avLst/>
          </a:prstGeom>
          <a:ln w="25400" cap="flat" cmpd="sng">
            <a:solidFill>
              <a:srgbClr val="FF0000"/>
            </a:solidFill>
            <a:prstDash val="solid"/>
            <a:round/>
            <a:headEnd type="none" w="med" len="med"/>
            <a:tailEnd type="none" w="med" len="med"/>
          </a:ln>
        </p:spPr>
      </p:sp>
      <p:sp>
        <p:nvSpPr>
          <p:cNvPr id="40968" name="AutoShape 10"/>
          <p:cNvSpPr/>
          <p:nvPr/>
        </p:nvSpPr>
        <p:spPr>
          <a:xfrm>
            <a:off x="8229600" y="990600"/>
            <a:ext cx="1225550" cy="503238"/>
          </a:xfrm>
          <a:prstGeom prst="wedgeRoundRectCallout">
            <a:avLst>
              <a:gd name="adj1" fmla="val -137046"/>
              <a:gd name="adj2" fmla="val 100472"/>
              <a:gd name="adj3" fmla="val 16667"/>
            </a:avLst>
          </a:prstGeom>
          <a:solidFill>
            <a:srgbClr val="6666FF"/>
          </a:solidFill>
          <a:ln w="12700" cap="flat" cmpd="sng">
            <a:solidFill>
              <a:srgbClr val="FFFFFF"/>
            </a:solidFill>
            <a:prstDash val="solid"/>
            <a:miter/>
            <a:headEnd type="none" w="med" len="med"/>
            <a:tailEnd type="none" w="med" len="med"/>
          </a:ln>
        </p:spPr>
        <p:txBody>
          <a:bodyPr anchor="t" anchorCtr="0"/>
          <a:p>
            <a:pPr eaLnBrk="0" hangingPunct="0"/>
            <a:r>
              <a:rPr lang="zh-CN" altLang="en-US" sz="1400" b="0" dirty="0">
                <a:latin typeface="Arial" panose="020B0604020202020204" pitchFamily="34" charset="0"/>
                <a:ea typeface="宋体" panose="02010600030101010101" pitchFamily="2" charset="-122"/>
              </a:rPr>
              <a:t>临边隔离栏杆</a:t>
            </a:r>
            <a:endParaRPr lang="zh-CN" altLang="en-US" sz="1400" b="0" dirty="0">
              <a:latin typeface="Arial" panose="020B0604020202020204" pitchFamily="34" charset="0"/>
              <a:ea typeface="Times New Roman" panose="02020603050405020304" pitchFamily="18" charset="0"/>
            </a:endParaRPr>
          </a:p>
        </p:txBody>
      </p:sp>
      <p:sp>
        <p:nvSpPr>
          <p:cNvPr id="40969" name="Rectangle 13"/>
          <p:cNvSpPr>
            <a:spLocks noGrp="1"/>
          </p:cNvSpPr>
          <p:nvPr>
            <p:ph type="title"/>
          </p:nvPr>
        </p:nvSpPr>
        <p:spPr>
          <a:xfrm>
            <a:off x="1752600" y="152400"/>
            <a:ext cx="6248400" cy="711200"/>
          </a:xfrm>
        </p:spPr>
        <p:txBody>
          <a:bodyPr vert="horz" wrap="square" lIns="91440" tIns="45720" rIns="91440" bIns="45720" anchor="ctr" anchorCtr="0"/>
          <a:p>
            <a:pPr eaLnBrk="1" hangingPunct="1"/>
            <a:r>
              <a:rPr lang="zh-CN" altLang="en-GB" dirty="0"/>
              <a:t>常见的高空作业</a:t>
            </a:r>
            <a:endParaRPr lang="zh-CN"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charRg st="0" end="6"/>
                                            </p:txEl>
                                          </p:spTgt>
                                        </p:tgtEl>
                                        <p:attrNameLst>
                                          <p:attrName>style.visibility</p:attrName>
                                        </p:attrNameLst>
                                      </p:cBhvr>
                                      <p:to>
                                        <p:strVal val="visible"/>
                                      </p:to>
                                    </p:set>
                                    <p:anim calcmode="lin" valueType="num">
                                      <p:cBhvr additive="base">
                                        <p:cTn id="7" dur="500" fill="hold"/>
                                        <p:tgtEl>
                                          <p:spTgt spid="18435">
                                            <p:txEl>
                                              <p:charRg st="0"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charRg st="0"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charRg st="6" end="24"/>
                                            </p:txEl>
                                          </p:spTgt>
                                        </p:tgtEl>
                                        <p:attrNameLst>
                                          <p:attrName>style.visibility</p:attrName>
                                        </p:attrNameLst>
                                      </p:cBhvr>
                                      <p:to>
                                        <p:strVal val="visible"/>
                                      </p:to>
                                    </p:set>
                                    <p:anim calcmode="lin" valueType="num">
                                      <p:cBhvr additive="base">
                                        <p:cTn id="13" dur="500" fill="hold"/>
                                        <p:tgtEl>
                                          <p:spTgt spid="18435">
                                            <p:txEl>
                                              <p:charRg st="6" end="2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charRg st="6" end="2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charRg st="24" end="60"/>
                                            </p:txEl>
                                          </p:spTgt>
                                        </p:tgtEl>
                                        <p:attrNameLst>
                                          <p:attrName>style.visibility</p:attrName>
                                        </p:attrNameLst>
                                      </p:cBhvr>
                                      <p:to>
                                        <p:strVal val="visible"/>
                                      </p:to>
                                    </p:set>
                                    <p:anim calcmode="lin" valueType="num">
                                      <p:cBhvr additive="base">
                                        <p:cTn id="19" dur="500" fill="hold"/>
                                        <p:tgtEl>
                                          <p:spTgt spid="18435">
                                            <p:txEl>
                                              <p:charRg st="24" end="6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charRg st="24" end="6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charRg st="60" end="101"/>
                                            </p:txEl>
                                          </p:spTgt>
                                        </p:tgtEl>
                                        <p:attrNameLst>
                                          <p:attrName>style.visibility</p:attrName>
                                        </p:attrNameLst>
                                      </p:cBhvr>
                                      <p:to>
                                        <p:strVal val="visible"/>
                                      </p:to>
                                    </p:set>
                                    <p:anim calcmode="lin" valueType="num">
                                      <p:cBhvr additive="base">
                                        <p:cTn id="25" dur="500" fill="hold"/>
                                        <p:tgtEl>
                                          <p:spTgt spid="18435">
                                            <p:txEl>
                                              <p:charRg st="60" end="10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charRg st="60" end="10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charRg st="101" end="147"/>
                                            </p:txEl>
                                          </p:spTgt>
                                        </p:tgtEl>
                                        <p:attrNameLst>
                                          <p:attrName>style.visibility</p:attrName>
                                        </p:attrNameLst>
                                      </p:cBhvr>
                                      <p:to>
                                        <p:strVal val="visible"/>
                                      </p:to>
                                    </p:set>
                                    <p:anim calcmode="lin" valueType="num">
                                      <p:cBhvr additive="base">
                                        <p:cTn id="31" dur="500" fill="hold"/>
                                        <p:tgtEl>
                                          <p:spTgt spid="18435">
                                            <p:txEl>
                                              <p:charRg st="101" end="14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charRg st="101" end="14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charRg st="147" end="184"/>
                                            </p:txEl>
                                          </p:spTgt>
                                        </p:tgtEl>
                                        <p:attrNameLst>
                                          <p:attrName>style.visibility</p:attrName>
                                        </p:attrNameLst>
                                      </p:cBhvr>
                                      <p:to>
                                        <p:strVal val="visible"/>
                                      </p:to>
                                    </p:set>
                                    <p:anim calcmode="lin" valueType="num">
                                      <p:cBhvr additive="base">
                                        <p:cTn id="37" dur="500" fill="hold"/>
                                        <p:tgtEl>
                                          <p:spTgt spid="18435">
                                            <p:txEl>
                                              <p:charRg st="147" end="18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charRg st="147" end="18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charRg st="184" end="203"/>
                                            </p:txEl>
                                          </p:spTgt>
                                        </p:tgtEl>
                                        <p:attrNameLst>
                                          <p:attrName>style.visibility</p:attrName>
                                        </p:attrNameLst>
                                      </p:cBhvr>
                                      <p:to>
                                        <p:strVal val="visible"/>
                                      </p:to>
                                    </p:set>
                                    <p:anim calcmode="lin" valueType="num">
                                      <p:cBhvr additive="base">
                                        <p:cTn id="43" dur="500" fill="hold"/>
                                        <p:tgtEl>
                                          <p:spTgt spid="18435">
                                            <p:txEl>
                                              <p:charRg st="184" end="20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charRg st="184" end="20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Rectangle 3"/>
          <p:cNvSpPr>
            <a:spLocks noGrp="1"/>
          </p:cNvSpPr>
          <p:nvPr>
            <p:ph idx="1"/>
          </p:nvPr>
        </p:nvSpPr>
        <p:spPr>
          <a:xfrm>
            <a:off x="457200" y="1219200"/>
            <a:ext cx="4876800" cy="5257800"/>
          </a:xfrm>
        </p:spPr>
        <p:txBody>
          <a:bodyPr vert="horz" wrap="square" lIns="91440" tIns="45720" rIns="91440" bIns="45720" anchor="t" anchorCtr="0"/>
          <a:p>
            <a:pPr marL="457200" indent="-457200" defTabSz="914400" eaLnBrk="1" hangingPunct="1">
              <a:lnSpc>
                <a:spcPct val="115000"/>
              </a:lnSpc>
              <a:buNone/>
              <a:tabLst>
                <a:tab pos="228600" algn="l"/>
              </a:tabLst>
            </a:pPr>
            <a:r>
              <a:rPr lang="zh-CN" altLang="en-US" sz="2400" b="1" u="sng" dirty="0">
                <a:solidFill>
                  <a:srgbClr val="0000FF"/>
                </a:solidFill>
              </a:rPr>
              <a:t>开关罐车盖子</a:t>
            </a:r>
            <a:endParaRPr lang="zh-CN" altLang="en-GB" sz="2400" b="1" u="sng" dirty="0">
              <a:solidFill>
                <a:srgbClr val="0000FF"/>
              </a:solidFill>
            </a:endParaRPr>
          </a:p>
          <a:p>
            <a:pPr marL="457200" indent="-457200" defTabSz="914400" eaLnBrk="1" hangingPunct="1">
              <a:lnSpc>
                <a:spcPct val="115000"/>
              </a:lnSpc>
              <a:tabLst>
                <a:tab pos="228600" algn="l"/>
              </a:tabLst>
            </a:pPr>
            <a:r>
              <a:rPr lang="zh-CN" altLang="en-GB" sz="2000" b="1" dirty="0"/>
              <a:t>人员上下车辆前，应确认车辆已停稳、熄火、拉手刹，钥匙交与作业人员</a:t>
            </a:r>
            <a:endParaRPr lang="zh-CN" altLang="fr-FR" sz="2000" b="1" dirty="0"/>
          </a:p>
          <a:p>
            <a:pPr marL="457200" indent="-457200" defTabSz="914400" eaLnBrk="1" hangingPunct="1">
              <a:lnSpc>
                <a:spcPct val="115000"/>
              </a:lnSpc>
              <a:tabLst>
                <a:tab pos="228600" algn="l"/>
              </a:tabLst>
            </a:pPr>
            <a:r>
              <a:rPr lang="zh-CN" altLang="en-GB" sz="2000" b="1" dirty="0"/>
              <a:t>为罐车开关盖子、货车盖棚布等特殊作业安装专用安全平台</a:t>
            </a:r>
            <a:endParaRPr lang="zh-CN" altLang="fr-FR" sz="2000" b="1" dirty="0"/>
          </a:p>
          <a:p>
            <a:pPr marL="457200" indent="-457200" defTabSz="914400" eaLnBrk="1" hangingPunct="1">
              <a:lnSpc>
                <a:spcPct val="115000"/>
              </a:lnSpc>
              <a:tabLst>
                <a:tab pos="228600" algn="l"/>
              </a:tabLst>
            </a:pPr>
            <a:r>
              <a:rPr lang="zh-CN" altLang="en-GB" sz="2000" b="1" dirty="0"/>
              <a:t>人员必须从设立的平台上下罐车</a:t>
            </a:r>
            <a:endParaRPr lang="zh-CN" altLang="fr-FR" sz="2000" b="1" dirty="0"/>
          </a:p>
          <a:p>
            <a:pPr marL="457200" indent="-457200" defTabSz="914400" eaLnBrk="1" hangingPunct="1">
              <a:lnSpc>
                <a:spcPct val="115000"/>
              </a:lnSpc>
              <a:tabLst>
                <a:tab pos="228600" algn="l"/>
              </a:tabLst>
            </a:pPr>
            <a:r>
              <a:rPr lang="zh-CN" altLang="en-GB" sz="2000" b="1" dirty="0"/>
              <a:t>人员必须从专用的安全平台上下货车从事盖棚布等活动</a:t>
            </a:r>
            <a:endParaRPr lang="zh-CN" altLang="fr-FR" sz="2000" b="1" dirty="0"/>
          </a:p>
          <a:p>
            <a:pPr marL="457200" indent="-457200" defTabSz="914400" eaLnBrk="1" hangingPunct="1">
              <a:lnSpc>
                <a:spcPct val="115000"/>
              </a:lnSpc>
              <a:tabLst>
                <a:tab pos="228600" algn="l"/>
              </a:tabLst>
            </a:pPr>
            <a:r>
              <a:rPr lang="zh-CN" altLang="en-GB" sz="2000" b="1" dirty="0"/>
              <a:t>在打开或关闭罐车的盖子时，正确使用安全带</a:t>
            </a:r>
            <a:endParaRPr lang="zh-CN" altLang="fr-FR" sz="2000" b="1" dirty="0"/>
          </a:p>
          <a:p>
            <a:pPr marL="457200" indent="-457200" defTabSz="914400" eaLnBrk="1" hangingPunct="1">
              <a:lnSpc>
                <a:spcPct val="115000"/>
              </a:lnSpc>
              <a:tabLst>
                <a:tab pos="228600" algn="l"/>
              </a:tabLst>
            </a:pPr>
            <a:r>
              <a:rPr lang="zh-CN" altLang="en-GB" sz="2000" b="1" dirty="0"/>
              <a:t>在没有安装安全平台前，从事上下车作业时应考虑使用安全带等阻止坠落设施</a:t>
            </a:r>
            <a:endParaRPr lang="zh-CN" altLang="en-GB" sz="2000" b="1" dirty="0"/>
          </a:p>
        </p:txBody>
      </p:sp>
      <p:pic>
        <p:nvPicPr>
          <p:cNvPr id="44034" name="Picture 4" descr="人站在移动车辆上"/>
          <p:cNvPicPr>
            <a:picLocks noChangeAspect="1"/>
          </p:cNvPicPr>
          <p:nvPr/>
        </p:nvPicPr>
        <p:blipFill>
          <a:blip r:embed="rId1"/>
          <a:stretch>
            <a:fillRect/>
          </a:stretch>
        </p:blipFill>
        <p:spPr>
          <a:xfrm>
            <a:off x="5614988" y="1844675"/>
            <a:ext cx="3421062" cy="2427288"/>
          </a:xfrm>
          <a:prstGeom prst="rect">
            <a:avLst/>
          </a:prstGeom>
          <a:noFill/>
          <a:ln w="9525">
            <a:noFill/>
          </a:ln>
        </p:spPr>
      </p:pic>
      <p:pic>
        <p:nvPicPr>
          <p:cNvPr id="44035" name="Picture 5" descr="Access"/>
          <p:cNvPicPr>
            <a:picLocks noChangeAspect="1"/>
          </p:cNvPicPr>
          <p:nvPr/>
        </p:nvPicPr>
        <p:blipFill>
          <a:blip r:embed="rId2"/>
          <a:stretch>
            <a:fillRect/>
          </a:stretch>
        </p:blipFill>
        <p:spPr>
          <a:xfrm>
            <a:off x="5607050" y="4197350"/>
            <a:ext cx="3429000" cy="2255838"/>
          </a:xfrm>
          <a:prstGeom prst="rect">
            <a:avLst/>
          </a:prstGeom>
          <a:noFill/>
          <a:ln w="9525">
            <a:noFill/>
          </a:ln>
        </p:spPr>
      </p:pic>
      <p:sp>
        <p:nvSpPr>
          <p:cNvPr id="44036" name="Rectangle 7"/>
          <p:cNvSpPr>
            <a:spLocks noGrp="1"/>
          </p:cNvSpPr>
          <p:nvPr>
            <p:ph type="title"/>
          </p:nvPr>
        </p:nvSpPr>
        <p:spPr>
          <a:xfrm>
            <a:off x="1752600" y="152400"/>
            <a:ext cx="6248400" cy="711200"/>
          </a:xfrm>
        </p:spPr>
        <p:txBody>
          <a:bodyPr vert="horz" wrap="square" lIns="91440" tIns="45720" rIns="91440" bIns="45720" anchor="ctr" anchorCtr="0"/>
          <a:p>
            <a:pPr eaLnBrk="1" hangingPunct="1"/>
            <a:r>
              <a:rPr lang="zh-CN" altLang="en-GB" dirty="0"/>
              <a:t>常见的高空作业</a:t>
            </a:r>
            <a:endParaRPr lang="zh-CN"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charRg st="0" end="7"/>
                                            </p:txEl>
                                          </p:spTgt>
                                        </p:tgtEl>
                                        <p:attrNameLst>
                                          <p:attrName>style.visibility</p:attrName>
                                        </p:attrNameLst>
                                      </p:cBhvr>
                                      <p:to>
                                        <p:strVal val="visible"/>
                                      </p:to>
                                    </p:set>
                                    <p:anim calcmode="lin" valueType="num">
                                      <p:cBhvr additive="base">
                                        <p:cTn id="7" dur="500" fill="hold"/>
                                        <p:tgtEl>
                                          <p:spTgt spid="19459">
                                            <p:txEl>
                                              <p:charRg st="0"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charRg st="0"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charRg st="7" end="40"/>
                                            </p:txEl>
                                          </p:spTgt>
                                        </p:tgtEl>
                                        <p:attrNameLst>
                                          <p:attrName>style.visibility</p:attrName>
                                        </p:attrNameLst>
                                      </p:cBhvr>
                                      <p:to>
                                        <p:strVal val="visible"/>
                                      </p:to>
                                    </p:set>
                                    <p:anim calcmode="lin" valueType="num">
                                      <p:cBhvr additive="base">
                                        <p:cTn id="13" dur="500" fill="hold"/>
                                        <p:tgtEl>
                                          <p:spTgt spid="19459">
                                            <p:txEl>
                                              <p:charRg st="7" end="4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charRg st="7" end="4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charRg st="40" end="67"/>
                                            </p:txEl>
                                          </p:spTgt>
                                        </p:tgtEl>
                                        <p:attrNameLst>
                                          <p:attrName>style.visibility</p:attrName>
                                        </p:attrNameLst>
                                      </p:cBhvr>
                                      <p:to>
                                        <p:strVal val="visible"/>
                                      </p:to>
                                    </p:set>
                                    <p:anim calcmode="lin" valueType="num">
                                      <p:cBhvr additive="base">
                                        <p:cTn id="19" dur="500" fill="hold"/>
                                        <p:tgtEl>
                                          <p:spTgt spid="19459">
                                            <p:txEl>
                                              <p:charRg st="40" end="6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charRg st="40" end="6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charRg st="67" end="82"/>
                                            </p:txEl>
                                          </p:spTgt>
                                        </p:tgtEl>
                                        <p:attrNameLst>
                                          <p:attrName>style.visibility</p:attrName>
                                        </p:attrNameLst>
                                      </p:cBhvr>
                                      <p:to>
                                        <p:strVal val="visible"/>
                                      </p:to>
                                    </p:set>
                                    <p:anim calcmode="lin" valueType="num">
                                      <p:cBhvr additive="base">
                                        <p:cTn id="25" dur="500" fill="hold"/>
                                        <p:tgtEl>
                                          <p:spTgt spid="19459">
                                            <p:txEl>
                                              <p:charRg st="67" end="8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charRg st="67" end="8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charRg st="82" end="107"/>
                                            </p:txEl>
                                          </p:spTgt>
                                        </p:tgtEl>
                                        <p:attrNameLst>
                                          <p:attrName>style.visibility</p:attrName>
                                        </p:attrNameLst>
                                      </p:cBhvr>
                                      <p:to>
                                        <p:strVal val="visible"/>
                                      </p:to>
                                    </p:set>
                                    <p:anim calcmode="lin" valueType="num">
                                      <p:cBhvr additive="base">
                                        <p:cTn id="31" dur="500" fill="hold"/>
                                        <p:tgtEl>
                                          <p:spTgt spid="19459">
                                            <p:txEl>
                                              <p:charRg st="82" end="10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charRg st="82" end="10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charRg st="107" end="128"/>
                                            </p:txEl>
                                          </p:spTgt>
                                        </p:tgtEl>
                                        <p:attrNameLst>
                                          <p:attrName>style.visibility</p:attrName>
                                        </p:attrNameLst>
                                      </p:cBhvr>
                                      <p:to>
                                        <p:strVal val="visible"/>
                                      </p:to>
                                    </p:set>
                                    <p:anim calcmode="lin" valueType="num">
                                      <p:cBhvr additive="base">
                                        <p:cTn id="37" dur="500" fill="hold"/>
                                        <p:tgtEl>
                                          <p:spTgt spid="19459">
                                            <p:txEl>
                                              <p:charRg st="107" end="12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charRg st="107" end="12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459">
                                            <p:txEl>
                                              <p:charRg st="128" end="163"/>
                                            </p:txEl>
                                          </p:spTgt>
                                        </p:tgtEl>
                                        <p:attrNameLst>
                                          <p:attrName>style.visibility</p:attrName>
                                        </p:attrNameLst>
                                      </p:cBhvr>
                                      <p:to>
                                        <p:strVal val="visible"/>
                                      </p:to>
                                    </p:set>
                                    <p:anim calcmode="lin" valueType="num">
                                      <p:cBhvr additive="base">
                                        <p:cTn id="43" dur="500" fill="hold"/>
                                        <p:tgtEl>
                                          <p:spTgt spid="19459">
                                            <p:txEl>
                                              <p:charRg st="128" end="16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459">
                                            <p:txEl>
                                              <p:charRg st="128" end="16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a:spLocks noGrp="1"/>
          </p:cNvSpPr>
          <p:nvPr>
            <p:ph type="title"/>
          </p:nvPr>
        </p:nvSpPr>
        <p:spPr>
          <a:xfrm>
            <a:off x="1524000" y="152400"/>
            <a:ext cx="6324600" cy="720725"/>
          </a:xfrm>
        </p:spPr>
        <p:txBody>
          <a:bodyPr vert="horz" wrap="square" lIns="91440" tIns="45720" rIns="91440" bIns="45720" anchor="ctr" anchorCtr="0"/>
          <a:p>
            <a:pPr eaLnBrk="1" hangingPunct="1"/>
            <a:r>
              <a:rPr lang="zh-CN" altLang="en-GB" dirty="0">
                <a:solidFill>
                  <a:schemeClr val="tx1"/>
                </a:solidFill>
                <a:latin typeface="宋体" panose="02010600030101010101" pitchFamily="2" charset="-122"/>
              </a:rPr>
              <a:t>    </a:t>
            </a:r>
            <a:endParaRPr lang="en-US" altLang="zh-CN" dirty="0">
              <a:solidFill>
                <a:schemeClr val="tx1"/>
              </a:solidFill>
              <a:latin typeface="宋体" panose="02010600030101010101" pitchFamily="2" charset="-122"/>
            </a:endParaRPr>
          </a:p>
        </p:txBody>
      </p:sp>
      <p:sp>
        <p:nvSpPr>
          <p:cNvPr id="22531" name="Rectangle 3"/>
          <p:cNvSpPr>
            <a:spLocks noGrp="1"/>
          </p:cNvSpPr>
          <p:nvPr>
            <p:ph idx="1"/>
          </p:nvPr>
        </p:nvSpPr>
        <p:spPr>
          <a:xfrm>
            <a:off x="381000" y="1295400"/>
            <a:ext cx="4876800" cy="4953000"/>
          </a:xfrm>
        </p:spPr>
        <p:txBody>
          <a:bodyPr vert="horz" wrap="square" lIns="91440" tIns="45720" rIns="91440" bIns="45720" anchor="t" anchorCtr="0"/>
          <a:p>
            <a:pPr marL="914400" lvl="1" indent="-569595" defTabSz="914400" eaLnBrk="1" hangingPunct="1">
              <a:lnSpc>
                <a:spcPct val="80000"/>
              </a:lnSpc>
              <a:buNone/>
              <a:tabLst>
                <a:tab pos="228600" algn="l"/>
              </a:tabLst>
            </a:pPr>
            <a:r>
              <a:rPr lang="zh-CN" altLang="en-GB" sz="2400" b="1" u="sng" dirty="0">
                <a:solidFill>
                  <a:srgbClr val="0000FF"/>
                </a:solidFill>
                <a:latin typeface="宋体" panose="02010600030101010101" pitchFamily="2" charset="-122"/>
              </a:rPr>
              <a:t>磨、窑胴体上作业</a:t>
            </a:r>
            <a:endParaRPr lang="en-US" altLang="zh-CN" sz="2400" b="1" u="sng" dirty="0">
              <a:solidFill>
                <a:srgbClr val="0000FF"/>
              </a:solidFill>
              <a:latin typeface="宋体" panose="02010600030101010101" pitchFamily="2" charset="-122"/>
            </a:endParaRPr>
          </a:p>
          <a:p>
            <a:pPr marL="914400" lvl="1" indent="-569595" defTabSz="914400" eaLnBrk="1" hangingPunct="1">
              <a:lnSpc>
                <a:spcPct val="80000"/>
              </a:lnSpc>
              <a:buNone/>
              <a:tabLst>
                <a:tab pos="228600" algn="l"/>
              </a:tabLst>
            </a:pPr>
            <a:endParaRPr lang="zh-CN" altLang="fr-FR" sz="2400" b="1" u="sng" dirty="0">
              <a:solidFill>
                <a:srgbClr val="0000FF"/>
              </a:solidFill>
            </a:endParaRPr>
          </a:p>
          <a:p>
            <a:pPr marL="457200" indent="-457200" defTabSz="914400" eaLnBrk="1" hangingPunct="1">
              <a:lnSpc>
                <a:spcPct val="120000"/>
              </a:lnSpc>
              <a:tabLst>
                <a:tab pos="228600" algn="l"/>
              </a:tabLst>
            </a:pPr>
            <a:r>
              <a:rPr lang="zh-CN" altLang="en-GB" sz="2000" b="1" dirty="0"/>
              <a:t>上磨、窑前，必须对该系统相关设备进行挂牌上锁。</a:t>
            </a:r>
            <a:endParaRPr lang="zh-CN" altLang="fr-FR" sz="2000" b="1" dirty="0"/>
          </a:p>
          <a:p>
            <a:pPr marL="457200" indent="-457200" defTabSz="914400" eaLnBrk="1" hangingPunct="1">
              <a:lnSpc>
                <a:spcPct val="120000"/>
              </a:lnSpc>
              <a:tabLst>
                <a:tab pos="228600" algn="l"/>
              </a:tabLst>
            </a:pPr>
            <a:r>
              <a:rPr lang="zh-CN" altLang="en-GB" sz="2000" b="1" dirty="0"/>
              <a:t>在磨体上从事开关磨门等作业时，必须将安全带系挂在磨体上方的生命线上，以防止人员坠落。</a:t>
            </a:r>
            <a:endParaRPr lang="zh-CN" altLang="fr-FR" sz="2000" b="1" dirty="0"/>
          </a:p>
          <a:p>
            <a:pPr marL="457200" indent="-457200" defTabSz="914400" eaLnBrk="1" hangingPunct="1">
              <a:lnSpc>
                <a:spcPct val="120000"/>
              </a:lnSpc>
              <a:tabLst>
                <a:tab pos="228600" algn="l"/>
              </a:tabLst>
            </a:pPr>
            <a:r>
              <a:rPr lang="zh-CN" altLang="en-GB" sz="2000" b="1" dirty="0"/>
              <a:t>从事磨的维修维护作业时，应封闭磨体下方区域，以免坠物伤人。</a:t>
            </a:r>
            <a:endParaRPr lang="zh-CN" altLang="en-GB" sz="2000" b="1" dirty="0"/>
          </a:p>
        </p:txBody>
      </p:sp>
      <p:pic>
        <p:nvPicPr>
          <p:cNvPr id="45059" name="Picture 4" descr="人站在窑上未系安全带"/>
          <p:cNvPicPr>
            <a:picLocks noChangeAspect="1"/>
          </p:cNvPicPr>
          <p:nvPr/>
        </p:nvPicPr>
        <p:blipFill>
          <a:blip r:embed="rId1"/>
          <a:stretch>
            <a:fillRect/>
          </a:stretch>
        </p:blipFill>
        <p:spPr>
          <a:xfrm>
            <a:off x="5292725" y="1916113"/>
            <a:ext cx="3536950" cy="3457575"/>
          </a:xfrm>
          <a:prstGeom prst="rect">
            <a:avLst/>
          </a:prstGeom>
          <a:noFill/>
          <a:ln w="9525">
            <a:noFill/>
          </a:ln>
        </p:spPr>
      </p:pic>
      <p:sp>
        <p:nvSpPr>
          <p:cNvPr id="45060" name="Line 5"/>
          <p:cNvSpPr/>
          <p:nvPr/>
        </p:nvSpPr>
        <p:spPr>
          <a:xfrm>
            <a:off x="7451725" y="3284538"/>
            <a:ext cx="0" cy="1944687"/>
          </a:xfrm>
          <a:prstGeom prst="line">
            <a:avLst/>
          </a:prstGeom>
          <a:ln w="25400" cap="flat" cmpd="sng">
            <a:solidFill>
              <a:srgbClr val="FF0000"/>
            </a:solidFill>
            <a:prstDash val="solid"/>
            <a:round/>
            <a:headEnd type="none" w="med" len="med"/>
            <a:tailEnd type="none" w="med" len="med"/>
          </a:ln>
        </p:spPr>
      </p:sp>
      <p:sp>
        <p:nvSpPr>
          <p:cNvPr id="45061" name="Line 6"/>
          <p:cNvSpPr/>
          <p:nvPr/>
        </p:nvSpPr>
        <p:spPr>
          <a:xfrm>
            <a:off x="7235825" y="3429000"/>
            <a:ext cx="215900" cy="215900"/>
          </a:xfrm>
          <a:prstGeom prst="line">
            <a:avLst/>
          </a:prstGeom>
          <a:ln w="15875" cap="flat" cmpd="sng">
            <a:solidFill>
              <a:srgbClr val="FF0000"/>
            </a:solidFill>
            <a:prstDash val="solid"/>
            <a:round/>
            <a:headEnd type="none" w="med" len="med"/>
            <a:tailEnd type="none" w="med" len="med"/>
          </a:ln>
        </p:spPr>
      </p:sp>
      <p:sp>
        <p:nvSpPr>
          <p:cNvPr id="45062" name="Oval 7"/>
          <p:cNvSpPr/>
          <p:nvPr/>
        </p:nvSpPr>
        <p:spPr>
          <a:xfrm>
            <a:off x="7380288" y="3573463"/>
            <a:ext cx="144462" cy="71437"/>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45063" name="AutoShape 8"/>
          <p:cNvSpPr/>
          <p:nvPr/>
        </p:nvSpPr>
        <p:spPr>
          <a:xfrm>
            <a:off x="7667625" y="1412875"/>
            <a:ext cx="1225550" cy="287338"/>
          </a:xfrm>
          <a:prstGeom prst="wedgeRoundRectCallout">
            <a:avLst>
              <a:gd name="adj1" fmla="val -67486"/>
              <a:gd name="adj2" fmla="val 605801"/>
              <a:gd name="adj3" fmla="val 16667"/>
            </a:avLst>
          </a:prstGeom>
          <a:solidFill>
            <a:srgbClr val="6666FF"/>
          </a:solidFill>
          <a:ln w="12700" cap="flat" cmpd="sng">
            <a:solidFill>
              <a:srgbClr val="FFFFFF"/>
            </a:solidFill>
            <a:prstDash val="solid"/>
            <a:miter/>
            <a:headEnd type="none" w="med" len="med"/>
            <a:tailEnd type="none" w="med" len="med"/>
          </a:ln>
        </p:spPr>
        <p:txBody>
          <a:bodyPr anchor="t" anchorCtr="0"/>
          <a:p>
            <a:pPr eaLnBrk="0" hangingPunct="0"/>
            <a:r>
              <a:rPr lang="zh-CN" altLang="en-US" sz="1400" b="0" dirty="0">
                <a:latin typeface="Arial" panose="020B0604020202020204" pitchFamily="34" charset="0"/>
                <a:ea typeface="宋体" panose="02010600030101010101" pitchFamily="2" charset="-122"/>
              </a:rPr>
              <a:t>生命线</a:t>
            </a:r>
            <a:endParaRPr lang="zh-CN" altLang="en-US" sz="1400" b="0" dirty="0">
              <a:latin typeface="Arial" panose="020B0604020202020204" pitchFamily="34" charset="0"/>
              <a:ea typeface="Times New Roman" panose="02020603050405020304" pitchFamily="18" charset="0"/>
            </a:endParaRPr>
          </a:p>
        </p:txBody>
      </p:sp>
      <p:sp>
        <p:nvSpPr>
          <p:cNvPr id="45064" name="Rectangle 9"/>
          <p:cNvSpPr/>
          <p:nvPr/>
        </p:nvSpPr>
        <p:spPr>
          <a:xfrm>
            <a:off x="1676400" y="228600"/>
            <a:ext cx="6248400" cy="711200"/>
          </a:xfrm>
          <a:prstGeom prst="rect">
            <a:avLst/>
          </a:prstGeom>
          <a:noFill/>
          <a:ln w="9525">
            <a:noFill/>
          </a:ln>
        </p:spPr>
        <p:txBody>
          <a:bodyPr anchor="ctr" anchorCtr="0"/>
          <a:p>
            <a:pPr algn="ctr"/>
            <a:r>
              <a:rPr lang="zh-CN" altLang="en-GB" sz="3200" dirty="0">
                <a:solidFill>
                  <a:schemeClr val="tx2"/>
                </a:solidFill>
                <a:latin typeface="Arial" panose="020B0604020202020204" pitchFamily="34" charset="0"/>
                <a:ea typeface="宋体" panose="02010600030101010101" pitchFamily="2" charset="-122"/>
              </a:rPr>
              <a:t>常见的高空作业</a:t>
            </a:r>
            <a:endParaRPr lang="zh-CN" altLang="en-US" sz="3200"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1">
                                            <p:txEl>
                                              <p:charRg st="0" end="9"/>
                                            </p:txEl>
                                          </p:spTgt>
                                        </p:tgtEl>
                                        <p:attrNameLst>
                                          <p:attrName>style.visibility</p:attrName>
                                        </p:attrNameLst>
                                      </p:cBhvr>
                                      <p:to>
                                        <p:strVal val="visible"/>
                                      </p:to>
                                    </p:set>
                                    <p:anim calcmode="lin" valueType="num">
                                      <p:cBhvr additive="base">
                                        <p:cTn id="7" dur="500" fill="hold"/>
                                        <p:tgtEl>
                                          <p:spTgt spid="22531">
                                            <p:txEl>
                                              <p:charRg st="0"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charRg st="0"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charRg st="10" end="34"/>
                                            </p:txEl>
                                          </p:spTgt>
                                        </p:tgtEl>
                                        <p:attrNameLst>
                                          <p:attrName>style.visibility</p:attrName>
                                        </p:attrNameLst>
                                      </p:cBhvr>
                                      <p:to>
                                        <p:strVal val="visible"/>
                                      </p:to>
                                    </p:set>
                                    <p:anim calcmode="lin" valueType="num">
                                      <p:cBhvr additive="base">
                                        <p:cTn id="13" dur="500" fill="hold"/>
                                        <p:tgtEl>
                                          <p:spTgt spid="22531">
                                            <p:txEl>
                                              <p:charRg st="10" end="3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charRg st="10" end="3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charRg st="34" end="77"/>
                                            </p:txEl>
                                          </p:spTgt>
                                        </p:tgtEl>
                                        <p:attrNameLst>
                                          <p:attrName>style.visibility</p:attrName>
                                        </p:attrNameLst>
                                      </p:cBhvr>
                                      <p:to>
                                        <p:strVal val="visible"/>
                                      </p:to>
                                    </p:set>
                                    <p:anim calcmode="lin" valueType="num">
                                      <p:cBhvr additive="base">
                                        <p:cTn id="19" dur="500" fill="hold"/>
                                        <p:tgtEl>
                                          <p:spTgt spid="22531">
                                            <p:txEl>
                                              <p:charRg st="34" end="7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charRg st="34" end="7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charRg st="77" end="107"/>
                                            </p:txEl>
                                          </p:spTgt>
                                        </p:tgtEl>
                                        <p:attrNameLst>
                                          <p:attrName>style.visibility</p:attrName>
                                        </p:attrNameLst>
                                      </p:cBhvr>
                                      <p:to>
                                        <p:strVal val="visible"/>
                                      </p:to>
                                    </p:set>
                                    <p:anim calcmode="lin" valueType="num">
                                      <p:cBhvr additive="base">
                                        <p:cTn id="25" dur="500" fill="hold"/>
                                        <p:tgtEl>
                                          <p:spTgt spid="22531">
                                            <p:txEl>
                                              <p:charRg st="77" end="10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charRg st="77" end="10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a:spLocks noGrp="1"/>
          </p:cNvSpPr>
          <p:nvPr>
            <p:ph type="title"/>
          </p:nvPr>
        </p:nvSpPr>
        <p:spPr>
          <a:xfrm>
            <a:off x="1676400" y="152400"/>
            <a:ext cx="6048375" cy="649288"/>
          </a:xfrm>
        </p:spPr>
        <p:txBody>
          <a:bodyPr vert="horz" wrap="square" lIns="91440" tIns="45720" rIns="91440" bIns="45720" anchor="ctr" anchorCtr="0"/>
          <a:p>
            <a:pPr eaLnBrk="1" hangingPunct="1"/>
            <a:r>
              <a:rPr lang="zh-CN" altLang="en-GB" b="0" dirty="0">
                <a:solidFill>
                  <a:schemeClr val="tx1"/>
                </a:solidFill>
              </a:rPr>
              <a:t>     </a:t>
            </a:r>
            <a:endParaRPr lang="en-US" altLang="zh-CN" i="1" dirty="0">
              <a:solidFill>
                <a:schemeClr val="tx1"/>
              </a:solidFill>
            </a:endParaRPr>
          </a:p>
        </p:txBody>
      </p:sp>
      <p:sp>
        <p:nvSpPr>
          <p:cNvPr id="46082" name="Rectangle 3"/>
          <p:cNvSpPr>
            <a:spLocks noGrp="1"/>
          </p:cNvSpPr>
          <p:nvPr>
            <p:ph idx="1"/>
          </p:nvPr>
        </p:nvSpPr>
        <p:spPr>
          <a:xfrm>
            <a:off x="152400" y="990600"/>
            <a:ext cx="5562600" cy="5867400"/>
          </a:xfrm>
        </p:spPr>
        <p:txBody>
          <a:bodyPr vert="horz" wrap="square" lIns="91440" tIns="45720" rIns="91440" bIns="45720" anchor="t" anchorCtr="0"/>
          <a:p>
            <a:pPr marL="457200" indent="-457200" defTabSz="914400" eaLnBrk="1" hangingPunct="1">
              <a:buNone/>
              <a:tabLst>
                <a:tab pos="228600" algn="l"/>
              </a:tabLst>
            </a:pPr>
            <a:r>
              <a:rPr lang="zh-CN" altLang="en-GB" sz="2400" b="1" u="sng" dirty="0">
                <a:solidFill>
                  <a:srgbClr val="0000FF"/>
                </a:solidFill>
              </a:rPr>
              <a:t>建筑物外立面或塔架清洗作业</a:t>
            </a:r>
            <a:endParaRPr lang="en-US" altLang="zh-CN" sz="2400" b="1" u="sng" dirty="0">
              <a:solidFill>
                <a:srgbClr val="0000FF"/>
              </a:solidFill>
            </a:endParaRPr>
          </a:p>
          <a:p>
            <a:pPr marL="457200" indent="-457200" defTabSz="914400" eaLnBrk="1" hangingPunct="1">
              <a:buNone/>
              <a:tabLst>
                <a:tab pos="228600" algn="l"/>
              </a:tabLst>
            </a:pPr>
            <a:endParaRPr lang="zh-CN" altLang="en-GB" sz="2400" u="sng" dirty="0">
              <a:solidFill>
                <a:srgbClr val="0000FF"/>
              </a:solidFill>
              <a:latin typeface="宋体" panose="02010600030101010101" pitchFamily="2" charset="-122"/>
            </a:endParaRPr>
          </a:p>
          <a:p>
            <a:pPr marL="457200" indent="-457200" defTabSz="914400" eaLnBrk="1" hangingPunct="1">
              <a:lnSpc>
                <a:spcPct val="90000"/>
              </a:lnSpc>
              <a:tabLst>
                <a:tab pos="228600" algn="l"/>
              </a:tabLst>
            </a:pPr>
            <a:r>
              <a:rPr lang="zh-CN" altLang="en-GB" sz="2000" b="1" dirty="0">
                <a:latin typeface="宋体" panose="02010600030101010101" pitchFamily="2" charset="-122"/>
              </a:rPr>
              <a:t>作业前进行工作风险分析</a:t>
            </a:r>
            <a:endParaRPr lang="zh-CN" altLang="fr-FR" sz="2000" b="1" dirty="0">
              <a:latin typeface="宋体" panose="02010600030101010101" pitchFamily="2" charset="-122"/>
            </a:endParaRPr>
          </a:p>
          <a:p>
            <a:pPr marL="457200" indent="-457200" defTabSz="914400" eaLnBrk="1" hangingPunct="1">
              <a:lnSpc>
                <a:spcPct val="90000"/>
              </a:lnSpc>
              <a:tabLst>
                <a:tab pos="228600" algn="l"/>
              </a:tabLst>
            </a:pPr>
            <a:r>
              <a:rPr lang="zh-CN" altLang="en-GB" sz="2000" b="1" dirty="0">
                <a:latin typeface="宋体" panose="02010600030101010101" pitchFamily="2" charset="-122"/>
              </a:rPr>
              <a:t>必须具有专业资质的人员进行清洗作业。</a:t>
            </a:r>
            <a:endParaRPr lang="zh-CN" altLang="fr-FR" sz="2000" b="1" dirty="0">
              <a:latin typeface="宋体" panose="02010600030101010101" pitchFamily="2" charset="-122"/>
            </a:endParaRPr>
          </a:p>
          <a:p>
            <a:pPr marL="457200" indent="-457200" defTabSz="914400" eaLnBrk="1" hangingPunct="1">
              <a:lnSpc>
                <a:spcPct val="90000"/>
              </a:lnSpc>
              <a:tabLst>
                <a:tab pos="228600" algn="l"/>
              </a:tabLst>
            </a:pPr>
            <a:r>
              <a:rPr lang="zh-CN" altLang="en-GB" sz="2000" b="1" dirty="0">
                <a:latin typeface="宋体" panose="02010600030101010101" pitchFamily="2" charset="-122"/>
              </a:rPr>
              <a:t>实现‘双绳’制度，一绳用于人员作业升降，一绳用于系挂人员安全带</a:t>
            </a:r>
            <a:endParaRPr lang="zh-CN" altLang="fr-FR" sz="2000" b="1" dirty="0">
              <a:latin typeface="宋体" panose="02010600030101010101" pitchFamily="2" charset="-122"/>
            </a:endParaRPr>
          </a:p>
          <a:p>
            <a:pPr marL="457200" indent="-457200" defTabSz="914400" eaLnBrk="1" hangingPunct="1">
              <a:lnSpc>
                <a:spcPct val="90000"/>
              </a:lnSpc>
              <a:tabLst>
                <a:tab pos="228600" algn="l"/>
              </a:tabLst>
            </a:pPr>
            <a:r>
              <a:rPr lang="zh-CN" altLang="en-GB" sz="2000" b="1" dirty="0">
                <a:latin typeface="宋体" panose="02010600030101010101" pitchFamily="2" charset="-122"/>
              </a:rPr>
              <a:t>‘双绳’使用不同固定点固定，固定牢固可靠</a:t>
            </a:r>
            <a:endParaRPr lang="zh-CN" altLang="fr-FR" sz="2000" b="1" dirty="0">
              <a:latin typeface="宋体" panose="02010600030101010101" pitchFamily="2" charset="-122"/>
            </a:endParaRPr>
          </a:p>
          <a:p>
            <a:pPr marL="457200" indent="-457200" defTabSz="914400" eaLnBrk="1" hangingPunct="1">
              <a:lnSpc>
                <a:spcPct val="90000"/>
              </a:lnSpc>
              <a:tabLst>
                <a:tab pos="228600" algn="l"/>
              </a:tabLst>
            </a:pPr>
            <a:r>
              <a:rPr lang="zh-CN" altLang="en-GB" sz="2000" b="1" dirty="0">
                <a:latin typeface="宋体" panose="02010600030101010101" pitchFamily="2" charset="-122"/>
              </a:rPr>
              <a:t>作业全过程专人安全监护</a:t>
            </a:r>
            <a:endParaRPr lang="zh-CN" altLang="fr-FR" sz="2000" b="1" dirty="0">
              <a:latin typeface="宋体" panose="02010600030101010101" pitchFamily="2" charset="-122"/>
            </a:endParaRPr>
          </a:p>
          <a:p>
            <a:pPr marL="457200" indent="-457200" defTabSz="914400" eaLnBrk="1" hangingPunct="1">
              <a:lnSpc>
                <a:spcPct val="90000"/>
              </a:lnSpc>
              <a:tabLst>
                <a:tab pos="228600" algn="l"/>
              </a:tabLst>
            </a:pPr>
            <a:r>
              <a:rPr lang="zh-CN" altLang="en-GB" sz="2000" b="1" dirty="0">
                <a:latin typeface="宋体" panose="02010600030101010101" pitchFamily="2" charset="-122"/>
              </a:rPr>
              <a:t>作业区域必须采用警示带进行隔离。</a:t>
            </a:r>
            <a:endParaRPr lang="zh-CN" altLang="fr-FR" sz="2000" b="1" dirty="0">
              <a:latin typeface="宋体" panose="02010600030101010101" pitchFamily="2" charset="-122"/>
            </a:endParaRPr>
          </a:p>
          <a:p>
            <a:pPr marL="457200" indent="-457200" defTabSz="914400" eaLnBrk="1" hangingPunct="1">
              <a:lnSpc>
                <a:spcPct val="90000"/>
              </a:lnSpc>
              <a:tabLst>
                <a:tab pos="228600" algn="l"/>
              </a:tabLst>
            </a:pPr>
            <a:r>
              <a:rPr lang="zh-CN" altLang="en-GB" sz="2000" b="1" dirty="0">
                <a:latin typeface="宋体" panose="02010600030101010101" pitchFamily="2" charset="-122"/>
              </a:rPr>
              <a:t>一般情况下，禁止使用吊车等起吊设备从事高空作业，特殊情况时只能使用起吊设备从事简单高空维修作业时并办理工作许可</a:t>
            </a:r>
            <a:r>
              <a:rPr lang="zh-CN" altLang="en-US" sz="2000" b="1" dirty="0">
                <a:latin typeface="宋体" panose="02010600030101010101" pitchFamily="2" charset="-122"/>
              </a:rPr>
              <a:t>。</a:t>
            </a:r>
            <a:endParaRPr lang="zh-CN" altLang="en-GB" sz="2000" b="1" dirty="0">
              <a:latin typeface="宋体" panose="02010600030101010101" pitchFamily="2" charset="-122"/>
            </a:endParaRPr>
          </a:p>
        </p:txBody>
      </p:sp>
      <p:pic>
        <p:nvPicPr>
          <p:cNvPr id="46083" name="Picture 4" descr="P2090087"/>
          <p:cNvPicPr>
            <a:picLocks noChangeAspect="1"/>
          </p:cNvPicPr>
          <p:nvPr/>
        </p:nvPicPr>
        <p:blipFill>
          <a:blip r:embed="rId1"/>
          <a:stretch>
            <a:fillRect/>
          </a:stretch>
        </p:blipFill>
        <p:spPr>
          <a:xfrm>
            <a:off x="5791200" y="1981200"/>
            <a:ext cx="3187700" cy="3570288"/>
          </a:xfrm>
          <a:prstGeom prst="rect">
            <a:avLst/>
          </a:prstGeom>
          <a:noFill/>
          <a:ln w="9525">
            <a:noFill/>
          </a:ln>
        </p:spPr>
      </p:pic>
      <p:sp>
        <p:nvSpPr>
          <p:cNvPr id="46084" name="Rectangle 14"/>
          <p:cNvSpPr/>
          <p:nvPr/>
        </p:nvSpPr>
        <p:spPr>
          <a:xfrm>
            <a:off x="1676400" y="228600"/>
            <a:ext cx="6248400" cy="711200"/>
          </a:xfrm>
          <a:prstGeom prst="rect">
            <a:avLst/>
          </a:prstGeom>
          <a:noFill/>
          <a:ln w="9525">
            <a:noFill/>
          </a:ln>
        </p:spPr>
        <p:txBody>
          <a:bodyPr anchor="ctr" anchorCtr="0"/>
          <a:p>
            <a:pPr algn="ctr"/>
            <a:r>
              <a:rPr lang="zh-CN" altLang="en-GB" sz="3200" dirty="0">
                <a:solidFill>
                  <a:schemeClr val="tx2"/>
                </a:solidFill>
                <a:latin typeface="Arial" panose="020B0604020202020204" pitchFamily="34" charset="0"/>
                <a:ea typeface="宋体" panose="02010600030101010101" pitchFamily="2" charset="-122"/>
              </a:rPr>
              <a:t>常见的高空作业</a:t>
            </a:r>
            <a:endParaRPr lang="zh-CN" altLang="en-US" sz="3200"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a:spLocks noGrp="1"/>
          </p:cNvSpPr>
          <p:nvPr>
            <p:ph type="title"/>
          </p:nvPr>
        </p:nvSpPr>
        <p:spPr>
          <a:xfrm>
            <a:off x="1905000" y="228600"/>
            <a:ext cx="5867400" cy="504825"/>
          </a:xfrm>
        </p:spPr>
        <p:txBody>
          <a:bodyPr vert="horz" wrap="square" lIns="91440" tIns="45720" rIns="91440" bIns="45720" anchor="ctr" anchorCtr="0"/>
          <a:p>
            <a:pPr eaLnBrk="1" hangingPunct="1"/>
            <a:r>
              <a:rPr lang="zh-CN" altLang="en-GB" dirty="0">
                <a:solidFill>
                  <a:schemeClr val="tx1"/>
                </a:solidFill>
                <a:latin typeface="宋体" panose="02010600030101010101" pitchFamily="2" charset="-122"/>
              </a:rPr>
              <a:t>    </a:t>
            </a:r>
            <a:endParaRPr lang="en-US" altLang="zh-CN" dirty="0">
              <a:solidFill>
                <a:schemeClr val="tx1"/>
              </a:solidFill>
              <a:latin typeface="宋体" panose="02010600030101010101" pitchFamily="2" charset="-122"/>
            </a:endParaRPr>
          </a:p>
        </p:txBody>
      </p:sp>
      <p:sp>
        <p:nvSpPr>
          <p:cNvPr id="48130" name="Rectangle 3"/>
          <p:cNvSpPr>
            <a:spLocks noGrp="1"/>
          </p:cNvSpPr>
          <p:nvPr>
            <p:ph idx="1"/>
          </p:nvPr>
        </p:nvSpPr>
        <p:spPr>
          <a:xfrm>
            <a:off x="0" y="1066800"/>
            <a:ext cx="8763000" cy="5791200"/>
          </a:xfrm>
        </p:spPr>
        <p:txBody>
          <a:bodyPr vert="horz" wrap="square" lIns="91440" tIns="45720" rIns="91440" bIns="45720" anchor="t" anchorCtr="0"/>
          <a:p>
            <a:pPr marL="457200" indent="-457200" defTabSz="914400" eaLnBrk="1" hangingPunct="1">
              <a:lnSpc>
                <a:spcPct val="120000"/>
              </a:lnSpc>
              <a:buNone/>
              <a:tabLst>
                <a:tab pos="228600" algn="l"/>
              </a:tabLst>
            </a:pPr>
            <a:r>
              <a:rPr lang="zh-CN" altLang="en-GB" sz="2400" b="1" u="sng" dirty="0">
                <a:solidFill>
                  <a:srgbClr val="0000FF"/>
                </a:solidFill>
                <a:latin typeface="宋体" panose="02010600030101010101" pitchFamily="2" charset="-122"/>
              </a:rPr>
              <a:t>矿山高边坡作业</a:t>
            </a:r>
            <a:endParaRPr lang="zh-CN" altLang="en-GB" sz="2400" b="1" u="sng" dirty="0">
              <a:solidFill>
                <a:srgbClr val="0000FF"/>
              </a:solidFill>
            </a:endParaRPr>
          </a:p>
          <a:p>
            <a:pPr marL="457200" indent="-457200" defTabSz="914400" eaLnBrk="1" hangingPunct="1">
              <a:lnSpc>
                <a:spcPct val="120000"/>
              </a:lnSpc>
              <a:tabLst>
                <a:tab pos="228600" algn="l"/>
              </a:tabLst>
            </a:pPr>
            <a:r>
              <a:rPr lang="zh-CN" altLang="en-GB" sz="1800" b="1" dirty="0"/>
              <a:t>设专人指挥、监护。</a:t>
            </a:r>
            <a:endParaRPr lang="zh-CN" altLang="fr-FR" sz="1800" b="1" dirty="0"/>
          </a:p>
          <a:p>
            <a:pPr marL="457200" indent="-457200" defTabSz="914400" eaLnBrk="1" hangingPunct="1">
              <a:lnSpc>
                <a:spcPct val="120000"/>
              </a:lnSpc>
              <a:tabLst>
                <a:tab pos="228600" algn="l"/>
              </a:tabLst>
            </a:pPr>
            <a:r>
              <a:rPr lang="zh-CN" altLang="en-GB" sz="1800" b="1" dirty="0"/>
              <a:t>首先确定清理方案，下方存在施工道路时必须双人进行安全警戒。并配置通讯设备。进行人工清理作业时，必须采取由上而下的清理方式进行，作业人员系安全绳加安全带等。</a:t>
            </a:r>
            <a:endParaRPr lang="zh-CN" altLang="fr-FR" sz="1800" b="1" dirty="0"/>
          </a:p>
          <a:p>
            <a:pPr marL="457200" indent="-457200" defTabSz="914400" eaLnBrk="1" hangingPunct="1">
              <a:lnSpc>
                <a:spcPct val="120000"/>
              </a:lnSpc>
              <a:tabLst>
                <a:tab pos="228600" algn="l"/>
              </a:tabLst>
            </a:pPr>
            <a:r>
              <a:rPr lang="zh-CN" altLang="en-GB" sz="1800" b="1" dirty="0"/>
              <a:t>使用挖机、反铲等移动设备进行边坡清理作业时，应对经过区域地基基础进行风险评估，防止设备下陷、滑动、倾翻事故。</a:t>
            </a:r>
            <a:endParaRPr lang="zh-CN" altLang="fr-FR" sz="1800" b="1" dirty="0"/>
          </a:p>
          <a:p>
            <a:pPr marL="457200" indent="-457200" defTabSz="914400" eaLnBrk="1" hangingPunct="1">
              <a:lnSpc>
                <a:spcPct val="120000"/>
              </a:lnSpc>
              <a:tabLst>
                <a:tab pos="228600" algn="l"/>
              </a:tabLst>
            </a:pPr>
            <a:r>
              <a:rPr lang="zh-CN" altLang="en-GB" sz="1800" b="1" dirty="0"/>
              <a:t>使用矿车进行高边坡排废作业时，地面设专人指挥，禁止车辆在不稳定边坡进行排废，采用推土机配合，执行料堆作业管理规定。</a:t>
            </a:r>
            <a:endParaRPr lang="zh-CN" altLang="fr-FR" sz="1800" b="1" dirty="0"/>
          </a:p>
          <a:p>
            <a:pPr marL="457200" indent="-457200" defTabSz="914400" eaLnBrk="1" hangingPunct="1">
              <a:lnSpc>
                <a:spcPct val="120000"/>
              </a:lnSpc>
              <a:tabLst>
                <a:tab pos="228600" algn="l"/>
              </a:tabLst>
            </a:pPr>
            <a:r>
              <a:rPr lang="zh-CN" altLang="en-GB" sz="1800" b="1" dirty="0"/>
              <a:t>对人员易接近的高边坡边缘设置边缘警示，并设立警示标语。</a:t>
            </a:r>
            <a:endParaRPr lang="zh-CN" altLang="fr-FR" sz="1800" b="1" dirty="0"/>
          </a:p>
          <a:p>
            <a:pPr marL="457200" indent="-457200" defTabSz="914400" eaLnBrk="1" hangingPunct="1">
              <a:lnSpc>
                <a:spcPct val="120000"/>
              </a:lnSpc>
              <a:tabLst>
                <a:tab pos="228600" algn="l"/>
              </a:tabLst>
            </a:pPr>
            <a:r>
              <a:rPr lang="zh-CN" altLang="en-GB" sz="1800" b="1" dirty="0"/>
              <a:t>进行溜槽清理作业前，必须申请工作许可、进行作业风险分析，并采取充分的措施降低滚石、人员坠落等风险，并在相应位置设置监护人员，观察浮石等情况，通过对讲机等通讯设备随时与作业人员保持联系。</a:t>
            </a:r>
            <a:endParaRPr lang="zh-CN" altLang="en-GB" sz="1800" b="1" dirty="0"/>
          </a:p>
        </p:txBody>
      </p:sp>
      <p:sp>
        <p:nvSpPr>
          <p:cNvPr id="48131" name="Rectangle 15"/>
          <p:cNvSpPr/>
          <p:nvPr/>
        </p:nvSpPr>
        <p:spPr>
          <a:xfrm>
            <a:off x="1676400" y="228600"/>
            <a:ext cx="6248400" cy="711200"/>
          </a:xfrm>
          <a:prstGeom prst="rect">
            <a:avLst/>
          </a:prstGeom>
          <a:noFill/>
          <a:ln w="9525">
            <a:noFill/>
          </a:ln>
        </p:spPr>
        <p:txBody>
          <a:bodyPr anchor="ctr" anchorCtr="0"/>
          <a:p>
            <a:pPr algn="ctr"/>
            <a:r>
              <a:rPr lang="zh-CN" altLang="en-GB" sz="3200" dirty="0">
                <a:solidFill>
                  <a:schemeClr val="tx2"/>
                </a:solidFill>
                <a:latin typeface="Arial" panose="020B0604020202020204" pitchFamily="34" charset="0"/>
                <a:ea typeface="宋体" panose="02010600030101010101" pitchFamily="2" charset="-122"/>
              </a:rPr>
              <a:t>常见的高空作业</a:t>
            </a:r>
            <a:endParaRPr lang="zh-CN" altLang="en-US" sz="3200"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p:txBody>
          <a:bodyPr vert="horz" wrap="square" lIns="91440" tIns="45720" rIns="91440" bIns="45720" anchor="ctr" anchorCtr="0"/>
          <a:p>
            <a:pPr eaLnBrk="1" hangingPunct="1"/>
            <a:r>
              <a:rPr lang="zh-CN" altLang="en-US" dirty="0"/>
              <a:t>目     录</a:t>
            </a:r>
            <a:endParaRPr lang="zh-CN" altLang="en-US" dirty="0"/>
          </a:p>
        </p:txBody>
      </p:sp>
      <p:sp>
        <p:nvSpPr>
          <p:cNvPr id="7170" name="Rectangle 3"/>
          <p:cNvSpPr>
            <a:spLocks noGrp="1"/>
          </p:cNvSpPr>
          <p:nvPr>
            <p:ph idx="1"/>
          </p:nvPr>
        </p:nvSpPr>
        <p:spPr>
          <a:xfrm>
            <a:off x="457200" y="1219200"/>
            <a:ext cx="8458200" cy="5105400"/>
          </a:xfrm>
        </p:spPr>
        <p:txBody>
          <a:bodyPr vert="horz" wrap="square" lIns="91440" tIns="45720" rIns="91440" bIns="45720" anchor="t" anchorCtr="0"/>
          <a:p>
            <a:pPr marL="514350" indent="-514350" eaLnBrk="1" hangingPunct="1">
              <a:lnSpc>
                <a:spcPct val="145000"/>
              </a:lnSpc>
              <a:buAutoNum type="arabicPeriod"/>
            </a:pPr>
            <a:r>
              <a:rPr lang="zh-CN" altLang="en-US" sz="2800" b="1" dirty="0"/>
              <a:t>什么是高空作业</a:t>
            </a:r>
            <a:endParaRPr lang="zh-CN" altLang="en-US" sz="2800" b="1" dirty="0"/>
          </a:p>
          <a:p>
            <a:pPr marL="514350" indent="-514350" eaLnBrk="1" hangingPunct="1">
              <a:lnSpc>
                <a:spcPct val="145000"/>
              </a:lnSpc>
              <a:buAutoNum type="arabicPeriod"/>
            </a:pPr>
            <a:r>
              <a:rPr lang="zh-CN" altLang="en-US" sz="2800" b="1" dirty="0"/>
              <a:t>坠落保护系统</a:t>
            </a:r>
            <a:endParaRPr lang="zh-CN" altLang="en-US" sz="2800" b="1" dirty="0"/>
          </a:p>
          <a:p>
            <a:pPr marL="514350" indent="-514350" eaLnBrk="1" hangingPunct="1">
              <a:lnSpc>
                <a:spcPct val="145000"/>
              </a:lnSpc>
              <a:buAutoNum type="arabicPeriod"/>
            </a:pPr>
            <a:r>
              <a:rPr lang="zh-CN" altLang="en-US" sz="2800" b="1" dirty="0"/>
              <a:t>高空作业常用工具及设备</a:t>
            </a:r>
            <a:endParaRPr lang="en-US" altLang="zh-CN" sz="2800" b="1" dirty="0"/>
          </a:p>
          <a:p>
            <a:pPr marL="514350" indent="-514350" eaLnBrk="1" hangingPunct="1">
              <a:lnSpc>
                <a:spcPct val="145000"/>
              </a:lnSpc>
              <a:buAutoNum type="arabicPeriod"/>
            </a:pPr>
            <a:r>
              <a:rPr lang="zh-CN" altLang="en-US" sz="2800" b="1" dirty="0"/>
              <a:t>高空作业的风险评估及工作许可</a:t>
            </a:r>
            <a:endParaRPr lang="zh-CN" altLang="en-US" sz="2800" b="1" dirty="0"/>
          </a:p>
          <a:p>
            <a:pPr marL="514350" indent="-514350" eaLnBrk="1" hangingPunct="1">
              <a:lnSpc>
                <a:spcPct val="145000"/>
              </a:lnSpc>
              <a:buAutoNum type="arabicPeriod"/>
            </a:pPr>
            <a:r>
              <a:rPr lang="zh-CN" altLang="en-US" sz="2800" b="1" dirty="0"/>
              <a:t>常见的高空作业</a:t>
            </a:r>
            <a:endParaRPr lang="zh-CN" altLang="en-US" sz="2800" b="1" dirty="0"/>
          </a:p>
          <a:p>
            <a:pPr marL="514350" indent="-514350" eaLnBrk="1" hangingPunct="1">
              <a:lnSpc>
                <a:spcPct val="145000"/>
              </a:lnSpc>
              <a:buAutoNum type="arabicPeriod"/>
            </a:pPr>
            <a:endParaRPr lang="en-US" altLang="zh-CN" sz="2800" b="1" dirty="0"/>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a:spLocks noGrp="1"/>
          </p:cNvSpPr>
          <p:nvPr>
            <p:ph type="title"/>
          </p:nvPr>
        </p:nvSpPr>
        <p:spPr>
          <a:xfrm>
            <a:off x="381000" y="1752600"/>
            <a:ext cx="6248400" cy="792163"/>
          </a:xfrm>
        </p:spPr>
        <p:txBody>
          <a:bodyPr vert="horz" wrap="square" lIns="91440" tIns="45720" rIns="91440" bIns="45720" anchor="ctr" anchorCtr="0"/>
          <a:p>
            <a:pPr eaLnBrk="1" hangingPunct="1"/>
            <a:r>
              <a:rPr lang="en-US" altLang="zh-CN" b="0" dirty="0">
                <a:latin typeface="宋体" panose="02010600030101010101" pitchFamily="2" charset="-122"/>
              </a:rPr>
              <a:t>    </a:t>
            </a:r>
            <a:endParaRPr lang="en-US" altLang="zh-CN" b="0" dirty="0">
              <a:solidFill>
                <a:schemeClr val="tx1"/>
              </a:solidFill>
              <a:latin typeface="宋体" panose="02010600030101010101" pitchFamily="2" charset="-122"/>
            </a:endParaRPr>
          </a:p>
        </p:txBody>
      </p:sp>
      <p:sp>
        <p:nvSpPr>
          <p:cNvPr id="49154" name="Rectangle 3"/>
          <p:cNvSpPr>
            <a:spLocks noGrp="1"/>
          </p:cNvSpPr>
          <p:nvPr>
            <p:ph idx="1"/>
          </p:nvPr>
        </p:nvSpPr>
        <p:spPr>
          <a:xfrm>
            <a:off x="457200" y="1143000"/>
            <a:ext cx="4495800" cy="5181600"/>
          </a:xfrm>
        </p:spPr>
        <p:txBody>
          <a:bodyPr vert="horz" wrap="square" lIns="91440" tIns="45720" rIns="91440" bIns="45720" anchor="t" anchorCtr="0"/>
          <a:p>
            <a:pPr marL="457200" indent="-457200" defTabSz="914400" eaLnBrk="1" hangingPunct="1">
              <a:lnSpc>
                <a:spcPct val="120000"/>
              </a:lnSpc>
              <a:buNone/>
              <a:tabLst>
                <a:tab pos="466725" algn="l"/>
              </a:tabLst>
            </a:pPr>
            <a:r>
              <a:rPr lang="zh-CN" altLang="en-GB" sz="2400" b="1" u="sng" dirty="0">
                <a:solidFill>
                  <a:srgbClr val="0000FF"/>
                </a:solidFill>
                <a:latin typeface="宋体" panose="02010600030101010101" pitchFamily="2" charset="-122"/>
              </a:rPr>
              <a:t>工程车辆检查维护</a:t>
            </a:r>
            <a:endParaRPr lang="en-US" altLang="zh-CN" sz="2400" b="1" u="sng" dirty="0">
              <a:solidFill>
                <a:srgbClr val="0000FF"/>
              </a:solidFill>
              <a:latin typeface="宋体" panose="02010600030101010101" pitchFamily="2" charset="-122"/>
            </a:endParaRPr>
          </a:p>
          <a:p>
            <a:pPr marL="457200" indent="-457200" defTabSz="914400" eaLnBrk="1" hangingPunct="1">
              <a:lnSpc>
                <a:spcPct val="120000"/>
              </a:lnSpc>
              <a:buNone/>
              <a:tabLst>
                <a:tab pos="466725" algn="l"/>
              </a:tabLst>
            </a:pPr>
            <a:endParaRPr lang="zh-CN" altLang="en-GB" sz="2400" u="sng" dirty="0">
              <a:solidFill>
                <a:srgbClr val="0000FF"/>
              </a:solidFill>
            </a:endParaRPr>
          </a:p>
          <a:p>
            <a:pPr marL="457200" indent="-457200" defTabSz="914400" eaLnBrk="1" hangingPunct="1">
              <a:lnSpc>
                <a:spcPct val="120000"/>
              </a:lnSpc>
              <a:tabLst>
                <a:tab pos="466725" algn="l"/>
              </a:tabLst>
            </a:pPr>
            <a:r>
              <a:rPr lang="zh-CN" altLang="en-GB" sz="2000" b="1" dirty="0"/>
              <a:t>应当对矿车等大型工程设备，加装防护栏杆。</a:t>
            </a:r>
            <a:endParaRPr lang="zh-CN" altLang="fr-FR" sz="2000" b="1" dirty="0"/>
          </a:p>
          <a:p>
            <a:pPr marL="457200" indent="-457200" defTabSz="914400" eaLnBrk="1" hangingPunct="1">
              <a:lnSpc>
                <a:spcPct val="120000"/>
              </a:lnSpc>
              <a:tabLst>
                <a:tab pos="466725" algn="l"/>
              </a:tabLst>
            </a:pPr>
            <a:r>
              <a:rPr lang="zh-CN" altLang="en-GB" sz="2000" b="1" dirty="0"/>
              <a:t>当存在人员坠落风险时，应采用系安全带等防止坠落设施来预防人员高空坠落。</a:t>
            </a:r>
            <a:endParaRPr lang="zh-CN" altLang="fr-FR" sz="2000" b="1" dirty="0"/>
          </a:p>
          <a:p>
            <a:pPr marL="457200" indent="-457200" defTabSz="914400" eaLnBrk="1" hangingPunct="1">
              <a:lnSpc>
                <a:spcPct val="120000"/>
              </a:lnSpc>
              <a:tabLst>
                <a:tab pos="466725" algn="l"/>
              </a:tabLst>
            </a:pPr>
            <a:r>
              <a:rPr lang="zh-CN" altLang="en-GB" sz="2000" b="1" dirty="0"/>
              <a:t>作业过程中，还应注意由于车体表面油污而造成人员高空滑倒。</a:t>
            </a:r>
            <a:endParaRPr lang="zh-CN" altLang="en-GB" sz="2000" b="1" dirty="0"/>
          </a:p>
        </p:txBody>
      </p:sp>
      <p:pic>
        <p:nvPicPr>
          <p:cNvPr id="49155" name="Picture 4" descr="DSCN2343"/>
          <p:cNvPicPr>
            <a:picLocks noChangeAspect="1"/>
          </p:cNvPicPr>
          <p:nvPr/>
        </p:nvPicPr>
        <p:blipFill>
          <a:blip r:embed="rId1"/>
          <a:stretch>
            <a:fillRect/>
          </a:stretch>
        </p:blipFill>
        <p:spPr>
          <a:xfrm>
            <a:off x="5364163" y="2205038"/>
            <a:ext cx="3638550" cy="3889375"/>
          </a:xfrm>
          <a:prstGeom prst="rect">
            <a:avLst/>
          </a:prstGeom>
          <a:noFill/>
          <a:ln w="9525">
            <a:noFill/>
          </a:ln>
        </p:spPr>
      </p:pic>
      <p:sp>
        <p:nvSpPr>
          <p:cNvPr id="49156" name="AutoShape 5"/>
          <p:cNvSpPr/>
          <p:nvPr/>
        </p:nvSpPr>
        <p:spPr>
          <a:xfrm>
            <a:off x="7667625" y="1412875"/>
            <a:ext cx="1225550" cy="287338"/>
          </a:xfrm>
          <a:prstGeom prst="wedgeRoundRectCallout">
            <a:avLst>
              <a:gd name="adj1" fmla="val -116190"/>
              <a:gd name="adj2" fmla="val 694199"/>
              <a:gd name="adj3" fmla="val 16667"/>
            </a:avLst>
          </a:prstGeom>
          <a:solidFill>
            <a:srgbClr val="6666FF"/>
          </a:solidFill>
          <a:ln w="12700" cap="flat" cmpd="sng">
            <a:solidFill>
              <a:srgbClr val="FFFFFF"/>
            </a:solidFill>
            <a:prstDash val="solid"/>
            <a:miter/>
            <a:headEnd type="none" w="med" len="med"/>
            <a:tailEnd type="none" w="med" len="med"/>
          </a:ln>
        </p:spPr>
        <p:txBody>
          <a:bodyPr anchor="t" anchorCtr="0"/>
          <a:p>
            <a:pPr eaLnBrk="0" hangingPunct="0"/>
            <a:r>
              <a:rPr lang="zh-CN" altLang="en-US" sz="1400" b="0" dirty="0">
                <a:latin typeface="Arial" panose="020B0604020202020204" pitchFamily="34" charset="0"/>
                <a:ea typeface="宋体" panose="02010600030101010101" pitchFamily="2" charset="-122"/>
              </a:rPr>
              <a:t>防护栏杆</a:t>
            </a:r>
            <a:endParaRPr lang="zh-CN" altLang="en-US" sz="1400" b="0" dirty="0">
              <a:latin typeface="Arial" panose="020B0604020202020204" pitchFamily="34" charset="0"/>
              <a:ea typeface="Times New Roman" panose="02020603050405020304" pitchFamily="18" charset="0"/>
            </a:endParaRPr>
          </a:p>
        </p:txBody>
      </p:sp>
      <p:sp>
        <p:nvSpPr>
          <p:cNvPr id="49157" name="Rectangle 6"/>
          <p:cNvSpPr/>
          <p:nvPr/>
        </p:nvSpPr>
        <p:spPr>
          <a:xfrm>
            <a:off x="1676400" y="228600"/>
            <a:ext cx="6248400" cy="711200"/>
          </a:xfrm>
          <a:prstGeom prst="rect">
            <a:avLst/>
          </a:prstGeom>
          <a:noFill/>
          <a:ln w="9525">
            <a:noFill/>
          </a:ln>
        </p:spPr>
        <p:txBody>
          <a:bodyPr anchor="ctr" anchorCtr="0"/>
          <a:p>
            <a:pPr algn="ctr"/>
            <a:r>
              <a:rPr lang="zh-CN" altLang="en-GB" sz="3200" dirty="0">
                <a:solidFill>
                  <a:schemeClr val="tx2"/>
                </a:solidFill>
                <a:latin typeface="Arial" panose="020B0604020202020204" pitchFamily="34" charset="0"/>
                <a:ea typeface="宋体" panose="02010600030101010101" pitchFamily="2" charset="-122"/>
              </a:rPr>
              <a:t>常见的高空作业</a:t>
            </a:r>
            <a:endParaRPr lang="zh-CN" altLang="en-US" sz="3200"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
          <p:cNvSpPr>
            <a:spLocks noGrp="1"/>
          </p:cNvSpPr>
          <p:nvPr>
            <p:ph type="title"/>
          </p:nvPr>
        </p:nvSpPr>
        <p:spPr/>
        <p:txBody>
          <a:bodyPr vert="horz" wrap="square" lIns="91440" tIns="45720" rIns="91440" bIns="45720" anchor="ctr" anchorCtr="0"/>
          <a:p>
            <a:endParaRPr lang="zh-CN" altLang="en-US" dirty="0"/>
          </a:p>
        </p:txBody>
      </p:sp>
      <p:sp>
        <p:nvSpPr>
          <p:cNvPr id="52226" name="内容占位符 2"/>
          <p:cNvSpPr>
            <a:spLocks noGrp="1"/>
          </p:cNvSpPr>
          <p:nvPr>
            <p:ph idx="1"/>
          </p:nvPr>
        </p:nvSpPr>
        <p:spPr/>
        <p:txBody>
          <a:bodyPr vert="horz" wrap="square" lIns="91440" tIns="45720" rIns="91440" bIns="45720" anchor="t" anchorCtr="0"/>
          <a:p>
            <a:pPr>
              <a:buNone/>
            </a:pPr>
            <a:r>
              <a:rPr lang="zh-CN" altLang="en-US" dirty="0"/>
              <a:t>问题？</a:t>
            </a:r>
            <a:endParaRPr lang="zh-CN" altLang="en-US" dirty="0"/>
          </a:p>
        </p:txBody>
      </p:sp>
    </p:spTree>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3"/>
          <p:cNvSpPr>
            <a:spLocks noGrp="1"/>
          </p:cNvSpPr>
          <p:nvPr>
            <p:ph idx="1"/>
          </p:nvPr>
        </p:nvSpPr>
        <p:spPr>
          <a:xfrm>
            <a:off x="609600" y="152400"/>
            <a:ext cx="8229600" cy="990600"/>
          </a:xfrm>
        </p:spPr>
        <p:txBody>
          <a:bodyPr vert="horz" wrap="square" lIns="91440" tIns="45720" rIns="91440" bIns="45720" anchor="t" anchorCtr="0"/>
          <a:p>
            <a:pPr algn="ctr" eaLnBrk="1" hangingPunct="1">
              <a:buNone/>
            </a:pPr>
            <a:r>
              <a:rPr lang="zh-CN" altLang="en-US" sz="4000" b="1" dirty="0"/>
              <a:t>考 试</a:t>
            </a:r>
            <a:endParaRPr lang="en-US" altLang="zh-CN" sz="4000" b="1" dirty="0"/>
          </a:p>
        </p:txBody>
      </p:sp>
      <p:sp>
        <p:nvSpPr>
          <p:cNvPr id="53250" name="矩形 2"/>
          <p:cNvSpPr/>
          <p:nvPr/>
        </p:nvSpPr>
        <p:spPr>
          <a:xfrm>
            <a:off x="304800" y="990600"/>
            <a:ext cx="8458200" cy="7710488"/>
          </a:xfrm>
          <a:prstGeom prst="rect">
            <a:avLst/>
          </a:prstGeom>
          <a:noFill/>
          <a:ln w="9525">
            <a:noFill/>
          </a:ln>
        </p:spPr>
        <p:txBody>
          <a:bodyPr anchor="t" anchorCtr="0">
            <a:spAutoFit/>
          </a:bodyPr>
          <a:p>
            <a:pPr fontAlgn="t">
              <a:lnSpc>
                <a:spcPct val="150000"/>
              </a:lnSpc>
            </a:pPr>
            <a:r>
              <a:rPr lang="en-US" altLang="zh-CN" sz="1800" b="0" dirty="0">
                <a:solidFill>
                  <a:schemeClr val="tx1"/>
                </a:solidFill>
                <a:latin typeface="Arial" panose="020B0604020202020204" pitchFamily="34" charset="0"/>
                <a:ea typeface="宋体" panose="02010600030101010101" pitchFamily="2" charset="-122"/>
              </a:rPr>
              <a:t>1. </a:t>
            </a:r>
            <a:r>
              <a:rPr lang="zh-CN" altLang="en-US" sz="1800" dirty="0">
                <a:solidFill>
                  <a:schemeClr val="tx1"/>
                </a:solidFill>
                <a:latin typeface="Arial" panose="020B0604020202020204" pitchFamily="34" charset="0"/>
                <a:ea typeface="宋体" panose="02010600030101010101" pitchFamily="2" charset="-122"/>
              </a:rPr>
              <a:t>高空作业：所有在</a:t>
            </a:r>
            <a:r>
              <a:rPr lang="en-US" altLang="zh-CN" sz="1800" dirty="0">
                <a:solidFill>
                  <a:schemeClr val="tx1"/>
                </a:solidFill>
                <a:latin typeface="Arial" panose="020B0604020202020204" pitchFamily="34" charset="0"/>
                <a:ea typeface="宋体" panose="02010600030101010101" pitchFamily="2" charset="-122"/>
              </a:rPr>
              <a:t>(</a:t>
            </a:r>
            <a:r>
              <a:rPr lang="en-US" altLang="zh-CN" sz="1800" u="sng" dirty="0">
                <a:solidFill>
                  <a:schemeClr val="tx1"/>
                </a:solidFill>
                <a:latin typeface="Arial" panose="020B0604020202020204" pitchFamily="34" charset="0"/>
                <a:ea typeface="宋体" panose="02010600030101010101" pitchFamily="2" charset="-122"/>
              </a:rPr>
              <a:t>      </a:t>
            </a:r>
            <a:r>
              <a:rPr lang="en-US" altLang="zh-CN" sz="1800" dirty="0">
                <a:solidFill>
                  <a:schemeClr val="tx1"/>
                </a:solidFill>
                <a:latin typeface="Arial" panose="020B0604020202020204" pitchFamily="34" charset="0"/>
                <a:ea typeface="宋体" panose="02010600030101010101" pitchFamily="2" charset="-122"/>
              </a:rPr>
              <a:t>)</a:t>
            </a:r>
            <a:r>
              <a:rPr lang="zh-CN" altLang="en-US" sz="1800" dirty="0">
                <a:solidFill>
                  <a:schemeClr val="tx1"/>
                </a:solidFill>
                <a:latin typeface="Arial" panose="020B0604020202020204" pitchFamily="34" charset="0"/>
                <a:ea typeface="宋体" panose="02010600030101010101" pitchFamily="2" charset="-122"/>
              </a:rPr>
              <a:t>米及以上高度、存在坠落风险的作业。</a:t>
            </a:r>
            <a:endParaRPr lang="en-US" altLang="zh-CN" sz="1800" dirty="0">
              <a:solidFill>
                <a:schemeClr val="tx1"/>
              </a:solidFill>
              <a:latin typeface="Arial" panose="020B0604020202020204" pitchFamily="34" charset="0"/>
              <a:ea typeface="宋体" panose="02010600030101010101" pitchFamily="2" charset="-122"/>
            </a:endParaRPr>
          </a:p>
          <a:p>
            <a:pPr fontAlgn="t">
              <a:lnSpc>
                <a:spcPct val="150000"/>
              </a:lnSpc>
            </a:pPr>
            <a:r>
              <a:rPr lang="en-US" altLang="zh-CN" sz="1800" dirty="0">
                <a:solidFill>
                  <a:schemeClr val="tx1"/>
                </a:solidFill>
                <a:latin typeface="宋体" panose="02010600030101010101" pitchFamily="2" charset="-122"/>
                <a:ea typeface="宋体" panose="02010600030101010101" pitchFamily="2" charset="-122"/>
              </a:rPr>
              <a:t>2.</a:t>
            </a:r>
            <a:r>
              <a:rPr lang="zh-CN" altLang="en-US" sz="1800" dirty="0">
                <a:solidFill>
                  <a:schemeClr val="tx1"/>
                </a:solidFill>
                <a:latin typeface="宋体" panose="02010600030101010101" pitchFamily="2" charset="-122"/>
                <a:ea typeface="宋体" panose="02010600030101010101" pitchFamily="2" charset="-122"/>
              </a:rPr>
              <a:t>坠落限制装置</a:t>
            </a:r>
            <a:r>
              <a:rPr lang="en-US" altLang="zh-CN" sz="1800" dirty="0">
                <a:solidFill>
                  <a:schemeClr val="tx1"/>
                </a:solidFill>
                <a:latin typeface="宋体" panose="02010600030101010101" pitchFamily="2" charset="-122"/>
                <a:ea typeface="宋体" panose="02010600030101010101" pitchFamily="2" charset="-122"/>
              </a:rPr>
              <a:t>:</a:t>
            </a:r>
            <a:r>
              <a:rPr lang="zh-CN" altLang="en-US" sz="1800" dirty="0">
                <a:solidFill>
                  <a:schemeClr val="tx1"/>
                </a:solidFill>
                <a:latin typeface="宋体" panose="02010600030101010101" pitchFamily="2" charset="-122"/>
                <a:ea typeface="宋体" panose="02010600030101010101" pitchFamily="2" charset="-122"/>
              </a:rPr>
              <a:t>一个带由连接装置（绳锁）固定的锚地来限制使用者最多坠落</a:t>
            </a:r>
            <a:r>
              <a:rPr lang="en-US" altLang="zh-CN" sz="1800" dirty="0">
                <a:solidFill>
                  <a:schemeClr val="tx1"/>
                </a:solidFill>
                <a:latin typeface="宋体" panose="02010600030101010101" pitchFamily="2" charset="-122"/>
                <a:ea typeface="宋体" panose="02010600030101010101" pitchFamily="2" charset="-122"/>
              </a:rPr>
              <a:t>(</a:t>
            </a:r>
            <a:r>
              <a:rPr lang="en-US" altLang="zh-CN" sz="1800" u="sng" dirty="0">
                <a:solidFill>
                  <a:schemeClr val="tx1"/>
                </a:solidFill>
                <a:latin typeface="宋体" panose="02010600030101010101" pitchFamily="2" charset="-122"/>
                <a:ea typeface="宋体" panose="02010600030101010101" pitchFamily="2" charset="-122"/>
              </a:rPr>
              <a:t>   </a:t>
            </a:r>
            <a:r>
              <a:rPr lang="en-US" altLang="zh-CN" sz="1800" dirty="0">
                <a:solidFill>
                  <a:schemeClr val="tx1"/>
                </a:solidFill>
                <a:latin typeface="宋体" panose="02010600030101010101" pitchFamily="2" charset="-122"/>
                <a:ea typeface="宋体" panose="02010600030101010101" pitchFamily="2" charset="-122"/>
              </a:rPr>
              <a:t>)</a:t>
            </a:r>
            <a:r>
              <a:rPr lang="zh-CN" altLang="en-US" sz="1800" dirty="0">
                <a:solidFill>
                  <a:schemeClr val="tx1"/>
                </a:solidFill>
                <a:latin typeface="Arial" panose="020B0604020202020204" pitchFamily="34" charset="0"/>
                <a:ea typeface="宋体" panose="02010600030101010101" pitchFamily="2" charset="-122"/>
              </a:rPr>
              <a:t>米</a:t>
            </a:r>
            <a:r>
              <a:rPr lang="zh-CN" altLang="en-US" sz="1800" dirty="0">
                <a:solidFill>
                  <a:schemeClr val="tx1"/>
                </a:solidFill>
                <a:latin typeface="宋体" panose="02010600030101010101" pitchFamily="2" charset="-122"/>
                <a:ea typeface="宋体" panose="02010600030101010101" pitchFamily="2" charset="-122"/>
              </a:rPr>
              <a:t>的全身盔甲。有时被叫做“工作定位系统” 。</a:t>
            </a:r>
            <a:endParaRPr lang="en-US" altLang="zh-CN" sz="1800" dirty="0">
              <a:solidFill>
                <a:schemeClr val="tx1"/>
              </a:solidFill>
              <a:latin typeface="宋体" panose="02010600030101010101" pitchFamily="2" charset="-122"/>
              <a:ea typeface="宋体" panose="02010600030101010101" pitchFamily="2" charset="-122"/>
            </a:endParaRPr>
          </a:p>
          <a:p>
            <a:pPr fontAlgn="t">
              <a:lnSpc>
                <a:spcPct val="150000"/>
              </a:lnSpc>
            </a:pPr>
            <a:r>
              <a:rPr lang="en-US" altLang="zh-CN" sz="1800" b="0" dirty="0">
                <a:solidFill>
                  <a:schemeClr val="tx1"/>
                </a:solidFill>
                <a:latin typeface="Arial" panose="020B0604020202020204" pitchFamily="34" charset="0"/>
                <a:ea typeface="宋体" panose="02010600030101010101" pitchFamily="2" charset="-122"/>
              </a:rPr>
              <a:t>3. </a:t>
            </a:r>
            <a:r>
              <a:rPr lang="zh-CN" altLang="en-US" sz="1800" dirty="0">
                <a:solidFill>
                  <a:schemeClr val="tx1"/>
                </a:solidFill>
                <a:latin typeface="Arial" panose="020B0604020202020204" pitchFamily="34" charset="0"/>
                <a:ea typeface="宋体" panose="02010600030101010101" pitchFamily="2" charset="-122"/>
              </a:rPr>
              <a:t>移动平台上、移动设备维修、屋顶或高处临边作业、矿山边坡作业等应选择（</a:t>
            </a:r>
            <a:r>
              <a:rPr lang="zh-CN" altLang="en-US" sz="1800" u="sng" dirty="0">
                <a:solidFill>
                  <a:schemeClr val="tx1"/>
                </a:solidFill>
                <a:latin typeface="Arial" panose="020B0604020202020204" pitchFamily="34" charset="0"/>
                <a:ea typeface="宋体" panose="02010600030101010101" pitchFamily="2" charset="-122"/>
              </a:rPr>
              <a:t>     </a:t>
            </a:r>
            <a:r>
              <a:rPr lang="zh-CN" altLang="en-US" sz="1800" dirty="0">
                <a:solidFill>
                  <a:schemeClr val="tx1"/>
                </a:solidFill>
                <a:latin typeface="Arial" panose="020B0604020202020204" pitchFamily="34" charset="0"/>
                <a:ea typeface="宋体" panose="02010600030101010101" pitchFamily="2" charset="-122"/>
              </a:rPr>
              <a:t>）</a:t>
            </a:r>
            <a:r>
              <a:rPr lang="en-US" altLang="zh-CN" sz="1800" dirty="0">
                <a:solidFill>
                  <a:schemeClr val="tx1"/>
                </a:solidFill>
                <a:latin typeface="Arial" panose="020B0604020202020204" pitchFamily="34" charset="0"/>
                <a:ea typeface="宋体" panose="02010600030101010101" pitchFamily="2" charset="-122"/>
              </a:rPr>
              <a:t>A</a:t>
            </a:r>
            <a:r>
              <a:rPr lang="zh-CN" altLang="en-US" sz="1800" dirty="0">
                <a:solidFill>
                  <a:schemeClr val="tx1"/>
                </a:solidFill>
                <a:latin typeface="Arial" panose="020B0604020202020204" pitchFamily="34" charset="0"/>
                <a:ea typeface="宋体" panose="02010600030101010101" pitchFamily="2" charset="-122"/>
              </a:rPr>
              <a:t>、坠落限制装置     </a:t>
            </a:r>
            <a:r>
              <a:rPr lang="en-US" altLang="zh-CN" sz="1800" dirty="0">
                <a:solidFill>
                  <a:schemeClr val="tx1"/>
                </a:solidFill>
                <a:latin typeface="Arial" panose="020B0604020202020204" pitchFamily="34" charset="0"/>
                <a:ea typeface="宋体" panose="02010600030101010101" pitchFamily="2" charset="-122"/>
              </a:rPr>
              <a:t>B</a:t>
            </a:r>
            <a:r>
              <a:rPr lang="zh-CN" altLang="en-US" sz="1800" dirty="0">
                <a:solidFill>
                  <a:schemeClr val="tx1"/>
                </a:solidFill>
                <a:latin typeface="Arial" panose="020B0604020202020204" pitchFamily="34" charset="0"/>
                <a:ea typeface="宋体" panose="02010600030101010101" pitchFamily="2" charset="-122"/>
              </a:rPr>
              <a:t>、坠落抑制装置       </a:t>
            </a:r>
            <a:r>
              <a:rPr lang="en-US" altLang="zh-CN" sz="1800" dirty="0">
                <a:solidFill>
                  <a:schemeClr val="tx1"/>
                </a:solidFill>
                <a:latin typeface="Arial" panose="020B0604020202020204" pitchFamily="34" charset="0"/>
                <a:ea typeface="宋体" panose="02010600030101010101" pitchFamily="2" charset="-122"/>
              </a:rPr>
              <a:t>C</a:t>
            </a:r>
            <a:r>
              <a:rPr lang="zh-CN" altLang="en-US" sz="1800" dirty="0">
                <a:solidFill>
                  <a:schemeClr val="tx1"/>
                </a:solidFill>
                <a:latin typeface="Arial" panose="020B0604020202020204" pitchFamily="34" charset="0"/>
                <a:ea typeface="宋体" panose="02010600030101010101" pitchFamily="2" charset="-122"/>
              </a:rPr>
              <a:t>、坠落阻止装置</a:t>
            </a:r>
            <a:endParaRPr lang="en-US" altLang="zh-CN" sz="1800" dirty="0">
              <a:solidFill>
                <a:schemeClr val="tx1"/>
              </a:solidFill>
              <a:latin typeface="Arial" panose="020B0604020202020204" pitchFamily="34" charset="0"/>
              <a:ea typeface="宋体" panose="02010600030101010101" pitchFamily="2" charset="-122"/>
            </a:endParaRPr>
          </a:p>
          <a:p>
            <a:pPr fontAlgn="t">
              <a:lnSpc>
                <a:spcPct val="150000"/>
              </a:lnSpc>
            </a:pPr>
            <a:r>
              <a:rPr lang="en-US" altLang="zh-CN" sz="1800" b="0" dirty="0">
                <a:solidFill>
                  <a:schemeClr val="tx1"/>
                </a:solidFill>
                <a:latin typeface="Arial" panose="020B0604020202020204" pitchFamily="34" charset="0"/>
                <a:ea typeface="宋体" panose="02010600030101010101" pitchFamily="2" charset="-122"/>
              </a:rPr>
              <a:t>4. </a:t>
            </a:r>
            <a:r>
              <a:rPr lang="zh-CN" altLang="en-US" sz="1800" dirty="0">
                <a:solidFill>
                  <a:schemeClr val="tx1"/>
                </a:solidFill>
                <a:latin typeface="Arial" panose="020B0604020202020204" pitchFamily="34" charset="0"/>
                <a:ea typeface="宋体" panose="02010600030101010101" pitchFamily="2" charset="-122"/>
              </a:rPr>
              <a:t>安全带锚挂点承重最低要求为（ </a:t>
            </a:r>
            <a:r>
              <a:rPr lang="zh-CN" altLang="en-US" sz="1800" u="sng" dirty="0">
                <a:solidFill>
                  <a:schemeClr val="tx1"/>
                </a:solidFill>
                <a:latin typeface="Arial" panose="020B0604020202020204" pitchFamily="34" charset="0"/>
                <a:ea typeface="宋体" panose="02010600030101010101" pitchFamily="2" charset="-122"/>
              </a:rPr>
              <a:t>     </a:t>
            </a:r>
            <a:r>
              <a:rPr lang="zh-CN" altLang="en-US" sz="1800" dirty="0">
                <a:solidFill>
                  <a:schemeClr val="tx1"/>
                </a:solidFill>
                <a:latin typeface="Arial" panose="020B0604020202020204" pitchFamily="34" charset="0"/>
                <a:ea typeface="宋体" panose="02010600030101010101" pitchFamily="2" charset="-122"/>
              </a:rPr>
              <a:t>）吨。</a:t>
            </a:r>
            <a:endParaRPr lang="en-US" altLang="zh-CN" sz="1800" dirty="0">
              <a:solidFill>
                <a:schemeClr val="tx1"/>
              </a:solidFill>
              <a:latin typeface="Arial" panose="020B0604020202020204" pitchFamily="34" charset="0"/>
              <a:ea typeface="宋体" panose="02010600030101010101" pitchFamily="2" charset="-122"/>
            </a:endParaRPr>
          </a:p>
          <a:p>
            <a:pPr fontAlgn="t">
              <a:lnSpc>
                <a:spcPct val="150000"/>
              </a:lnSpc>
            </a:pPr>
            <a:r>
              <a:rPr lang="en-US" altLang="zh-CN" sz="1800" b="0" dirty="0">
                <a:solidFill>
                  <a:schemeClr val="tx1"/>
                </a:solidFill>
                <a:latin typeface="Arial" panose="020B0604020202020204" pitchFamily="34" charset="0"/>
                <a:ea typeface="宋体" panose="02010600030101010101" pitchFamily="2" charset="-122"/>
              </a:rPr>
              <a:t>5. </a:t>
            </a:r>
            <a:r>
              <a:rPr lang="zh-CN" altLang="en-US" sz="1800" dirty="0">
                <a:solidFill>
                  <a:schemeClr val="tx1"/>
                </a:solidFill>
                <a:latin typeface="Arial" panose="020B0604020202020204" pitchFamily="34" charset="0"/>
                <a:ea typeface="宋体" panose="02010600030101010101" pitchFamily="2" charset="-122"/>
              </a:rPr>
              <a:t>使用带减震包安全带的最低坠落安全距离为（ </a:t>
            </a:r>
            <a:r>
              <a:rPr lang="zh-CN" altLang="en-US" sz="1800" u="sng" dirty="0">
                <a:solidFill>
                  <a:schemeClr val="tx1"/>
                </a:solidFill>
                <a:latin typeface="Arial" panose="020B0604020202020204" pitchFamily="34" charset="0"/>
                <a:ea typeface="宋体" panose="02010600030101010101" pitchFamily="2" charset="-122"/>
              </a:rPr>
              <a:t>     </a:t>
            </a:r>
            <a:r>
              <a:rPr lang="zh-CN" altLang="en-US" sz="1800" dirty="0">
                <a:solidFill>
                  <a:schemeClr val="tx1"/>
                </a:solidFill>
                <a:latin typeface="Arial" panose="020B0604020202020204" pitchFamily="34" charset="0"/>
                <a:ea typeface="宋体" panose="02010600030101010101" pitchFamily="2" charset="-122"/>
              </a:rPr>
              <a:t>）米。</a:t>
            </a:r>
            <a:endParaRPr lang="en-US" altLang="zh-CN" sz="1800" dirty="0">
              <a:solidFill>
                <a:schemeClr val="tx1"/>
              </a:solidFill>
              <a:latin typeface="Arial" panose="020B0604020202020204" pitchFamily="34" charset="0"/>
              <a:ea typeface="宋体" panose="02010600030101010101" pitchFamily="2" charset="-122"/>
            </a:endParaRPr>
          </a:p>
          <a:p>
            <a:pPr fontAlgn="t">
              <a:lnSpc>
                <a:spcPct val="150000"/>
              </a:lnSpc>
            </a:pPr>
            <a:r>
              <a:rPr lang="en-US" altLang="zh-CN" sz="1800" dirty="0">
                <a:solidFill>
                  <a:schemeClr val="tx1"/>
                </a:solidFill>
                <a:latin typeface="宋体" panose="02010600030101010101" pitchFamily="2" charset="-122"/>
                <a:ea typeface="宋体" panose="02010600030101010101" pitchFamily="2" charset="-122"/>
                <a:sym typeface="Wingdings" panose="05000000000000000000" pitchFamily="2" charset="2"/>
              </a:rPr>
              <a:t>6.</a:t>
            </a:r>
            <a:r>
              <a:rPr lang="zh-CN" altLang="en-US" sz="1800" dirty="0">
                <a:solidFill>
                  <a:schemeClr val="tx1"/>
                </a:solidFill>
                <a:latin typeface="宋体" panose="02010600030101010101" pitchFamily="2" charset="-122"/>
                <a:ea typeface="宋体" panose="02010600030101010101" pitchFamily="2" charset="-122"/>
                <a:sym typeface="Wingdings" panose="05000000000000000000" pitchFamily="2" charset="2"/>
              </a:rPr>
              <a:t>判断题（括号里打</a:t>
            </a:r>
            <a:r>
              <a:rPr lang="en-US" altLang="zh-CN" sz="1800" dirty="0">
                <a:solidFill>
                  <a:schemeClr val="tx1"/>
                </a:solidFill>
                <a:latin typeface="宋体" panose="02010600030101010101" pitchFamily="2" charset="-122"/>
                <a:ea typeface="宋体" panose="02010600030101010101" pitchFamily="2" charset="-122"/>
                <a:sym typeface="Wingdings" panose="05000000000000000000" pitchFamily="2" charset="2"/>
              </a:rPr>
              <a:t>V</a:t>
            </a:r>
            <a:r>
              <a:rPr lang="zh-CN" altLang="en-US" sz="1800" dirty="0">
                <a:solidFill>
                  <a:schemeClr val="tx1"/>
                </a:solidFill>
                <a:latin typeface="宋体" panose="02010600030101010101" pitchFamily="2" charset="-122"/>
                <a:ea typeface="宋体" panose="02010600030101010101" pitchFamily="2" charset="-122"/>
                <a:sym typeface="Wingdings" panose="05000000000000000000" pitchFamily="2" charset="2"/>
              </a:rPr>
              <a:t>或</a:t>
            </a:r>
            <a:r>
              <a:rPr lang="en-US" altLang="zh-CN" sz="1800" dirty="0">
                <a:solidFill>
                  <a:schemeClr val="tx1"/>
                </a:solidFill>
                <a:latin typeface="宋体" panose="02010600030101010101" pitchFamily="2" charset="-122"/>
                <a:ea typeface="宋体" panose="02010600030101010101" pitchFamily="2" charset="-122"/>
                <a:sym typeface="Wingdings" panose="05000000000000000000" pitchFamily="2" charset="2"/>
              </a:rPr>
              <a:t>X)</a:t>
            </a:r>
            <a:r>
              <a:rPr lang="zh-CN" altLang="en-US" sz="1800" dirty="0">
                <a:solidFill>
                  <a:schemeClr val="tx1"/>
                </a:solidFill>
                <a:latin typeface="宋体" panose="02010600030101010101" pitchFamily="2" charset="-122"/>
                <a:ea typeface="宋体" panose="02010600030101010101" pitchFamily="2" charset="-122"/>
                <a:sym typeface="Wingdings" panose="05000000000000000000" pitchFamily="2" charset="2"/>
              </a:rPr>
              <a:t>：</a:t>
            </a:r>
            <a:endParaRPr lang="en-US" altLang="zh-CN" sz="1800" dirty="0">
              <a:solidFill>
                <a:schemeClr val="tx1"/>
              </a:solidFill>
              <a:latin typeface="宋体" panose="02010600030101010101" pitchFamily="2" charset="-122"/>
              <a:ea typeface="宋体" panose="02010600030101010101" pitchFamily="2" charset="-122"/>
              <a:sym typeface="Wingdings" panose="05000000000000000000" pitchFamily="2" charset="2"/>
            </a:endParaRPr>
          </a:p>
          <a:p>
            <a:pPr fontAlgn="t">
              <a:lnSpc>
                <a:spcPct val="150000"/>
              </a:lnSpc>
            </a:pPr>
            <a:r>
              <a:rPr lang="zh-CN" altLang="en-US" sz="1800" dirty="0">
                <a:solidFill>
                  <a:schemeClr val="tx1"/>
                </a:solidFill>
                <a:latin typeface="宋体" panose="02010600030101010101" pitchFamily="2" charset="-122"/>
                <a:ea typeface="宋体" panose="02010600030101010101" pitchFamily="2" charset="-122"/>
              </a:rPr>
              <a:t>坠落抑制装置</a:t>
            </a:r>
            <a:r>
              <a:rPr lang="en-US" altLang="zh-CN" sz="1800" dirty="0">
                <a:solidFill>
                  <a:schemeClr val="tx1"/>
                </a:solidFill>
                <a:latin typeface="宋体" panose="02010600030101010101" pitchFamily="2" charset="-122"/>
                <a:ea typeface="宋体" panose="02010600030101010101" pitchFamily="2" charset="-122"/>
              </a:rPr>
              <a:t>:</a:t>
            </a:r>
            <a:r>
              <a:rPr lang="zh-CN" altLang="en-US" sz="1800" dirty="0">
                <a:solidFill>
                  <a:schemeClr val="tx1"/>
                </a:solidFill>
                <a:latin typeface="宋体" panose="02010600030101010101" pitchFamily="2" charset="-122"/>
                <a:ea typeface="宋体" panose="02010600030101010101" pitchFamily="2" charset="-122"/>
              </a:rPr>
              <a:t>一个带全身盔甲和一个震动缓冲连接装置（绳索）并附带一个锚地或固定绳在使用者接触到固定物体之前来阻止坠落。 </a:t>
            </a:r>
            <a:r>
              <a:rPr lang="en-US" altLang="zh-CN" sz="1800" dirty="0">
                <a:solidFill>
                  <a:schemeClr val="tx1"/>
                </a:solidFill>
                <a:latin typeface="宋体" panose="02010600030101010101" pitchFamily="2" charset="-122"/>
                <a:ea typeface="宋体" panose="02010600030101010101" pitchFamily="2" charset="-122"/>
              </a:rPr>
              <a:t>(   )</a:t>
            </a:r>
            <a:endParaRPr lang="en-US" altLang="zh-CN" sz="1800" dirty="0">
              <a:solidFill>
                <a:schemeClr val="tx1"/>
              </a:solidFill>
              <a:latin typeface="宋体" panose="02010600030101010101" pitchFamily="2" charset="-122"/>
              <a:ea typeface="宋体" panose="02010600030101010101" pitchFamily="2" charset="-122"/>
            </a:endParaRPr>
          </a:p>
          <a:p>
            <a:pPr fontAlgn="t">
              <a:lnSpc>
                <a:spcPct val="150000"/>
              </a:lnSpc>
            </a:pPr>
            <a:r>
              <a:rPr lang="en-US" altLang="zh-CN" sz="1800" dirty="0">
                <a:solidFill>
                  <a:schemeClr val="tx1"/>
                </a:solidFill>
                <a:latin typeface="宋体" panose="02010600030101010101" pitchFamily="2" charset="-122"/>
                <a:ea typeface="宋体" panose="02010600030101010101" pitchFamily="2" charset="-122"/>
              </a:rPr>
              <a:t>7</a:t>
            </a:r>
            <a:r>
              <a:rPr lang="zh-CN" altLang="en-US" sz="1800" dirty="0">
                <a:solidFill>
                  <a:schemeClr val="tx1"/>
                </a:solidFill>
                <a:latin typeface="宋体" panose="02010600030101010101" pitchFamily="2" charset="-122"/>
                <a:ea typeface="宋体" panose="02010600030101010101" pitchFamily="2" charset="-122"/>
              </a:rPr>
              <a:t>、计算一：图一的坠落安全距离。</a:t>
            </a:r>
            <a:endParaRPr lang="en-US" altLang="zh-CN" sz="1800" dirty="0">
              <a:solidFill>
                <a:schemeClr val="tx1"/>
              </a:solidFill>
              <a:latin typeface="宋体" panose="02010600030101010101" pitchFamily="2" charset="-122"/>
              <a:ea typeface="宋体" panose="02010600030101010101" pitchFamily="2" charset="-122"/>
            </a:endParaRPr>
          </a:p>
          <a:p>
            <a:pPr fontAlgn="t">
              <a:lnSpc>
                <a:spcPct val="150000"/>
              </a:lnSpc>
            </a:pPr>
            <a:r>
              <a:rPr lang="en-US" altLang="zh-CN" sz="1800" dirty="0">
                <a:solidFill>
                  <a:schemeClr val="tx1"/>
                </a:solidFill>
                <a:latin typeface="宋体" panose="02010600030101010101" pitchFamily="2" charset="-122"/>
                <a:ea typeface="宋体" panose="02010600030101010101" pitchFamily="2" charset="-122"/>
              </a:rPr>
              <a:t>8</a:t>
            </a:r>
            <a:r>
              <a:rPr lang="zh-CN" altLang="en-US" sz="1800" dirty="0">
                <a:solidFill>
                  <a:schemeClr val="tx1"/>
                </a:solidFill>
                <a:latin typeface="宋体" panose="02010600030101010101" pitchFamily="2" charset="-122"/>
                <a:ea typeface="宋体" panose="02010600030101010101" pitchFamily="2" charset="-122"/>
              </a:rPr>
              <a:t>、计算二：图二的高空作业人员应选择的安全带类型（包括是否带减震包、背绳长度）。</a:t>
            </a:r>
            <a:endParaRPr lang="en-US" altLang="zh-CN" sz="1800" dirty="0">
              <a:solidFill>
                <a:schemeClr val="tx1"/>
              </a:solidFill>
              <a:latin typeface="宋体" panose="02010600030101010101" pitchFamily="2" charset="-122"/>
              <a:ea typeface="宋体" panose="02010600030101010101" pitchFamily="2" charset="-122"/>
            </a:endParaRPr>
          </a:p>
          <a:p>
            <a:pPr fontAlgn="t">
              <a:lnSpc>
                <a:spcPct val="120000"/>
              </a:lnSpc>
            </a:pPr>
            <a:endParaRPr lang="en-US" altLang="zh-CN" sz="2000" dirty="0">
              <a:solidFill>
                <a:schemeClr val="tx1"/>
              </a:solidFill>
              <a:latin typeface="宋体" panose="02010600030101010101" pitchFamily="2" charset="-122"/>
              <a:ea typeface="宋体" panose="02010600030101010101" pitchFamily="2" charset="-122"/>
            </a:endParaRPr>
          </a:p>
          <a:p>
            <a:pPr fontAlgn="t">
              <a:lnSpc>
                <a:spcPct val="120000"/>
              </a:lnSpc>
            </a:pPr>
            <a:endParaRPr lang="zh-CN" altLang="en-US" sz="2000" dirty="0">
              <a:solidFill>
                <a:schemeClr val="tx1"/>
              </a:solidFill>
              <a:latin typeface="Arial" panose="020B0604020202020204" pitchFamily="34" charset="0"/>
              <a:ea typeface="宋体" panose="02010600030101010101" pitchFamily="2" charset="-122"/>
            </a:endParaRPr>
          </a:p>
          <a:p>
            <a:pPr fontAlgn="t">
              <a:lnSpc>
                <a:spcPct val="120000"/>
              </a:lnSpc>
              <a:buFont typeface="Wingdings" panose="05000000000000000000" pitchFamily="2" charset="2"/>
              <a:buChar char="l"/>
            </a:pPr>
            <a:endParaRPr lang="zh-CN" altLang="en-US" sz="2000" dirty="0">
              <a:solidFill>
                <a:schemeClr val="tx1"/>
              </a:solidFill>
              <a:latin typeface="Arial" panose="020B0604020202020204" pitchFamily="34" charset="0"/>
              <a:ea typeface="宋体" panose="02010600030101010101" pitchFamily="2" charset="-122"/>
            </a:endParaRPr>
          </a:p>
          <a:p>
            <a:pPr fontAlgn="t">
              <a:lnSpc>
                <a:spcPct val="120000"/>
              </a:lnSpc>
              <a:buFont typeface="Wingdings" panose="05000000000000000000" pitchFamily="2" charset="2"/>
              <a:buChar char="l"/>
            </a:pPr>
            <a:endParaRPr lang="zh-CN" altLang="en-US" sz="2000" dirty="0">
              <a:solidFill>
                <a:schemeClr val="tx1"/>
              </a:solidFill>
              <a:latin typeface="Arial" panose="020B0604020202020204" pitchFamily="34" charset="0"/>
              <a:ea typeface="宋体" panose="02010600030101010101" pitchFamily="2" charset="-122"/>
            </a:endParaRPr>
          </a:p>
          <a:p>
            <a:pPr fontAlgn="t">
              <a:lnSpc>
                <a:spcPct val="120000"/>
              </a:lnSpc>
              <a:buFont typeface="Wingdings" panose="05000000000000000000" pitchFamily="2" charset="2"/>
              <a:buChar char="l"/>
            </a:pPr>
            <a:endParaRPr lang="en-US" altLang="zh-CN" sz="2000" dirty="0">
              <a:solidFill>
                <a:schemeClr val="tx1"/>
              </a:solidFill>
              <a:latin typeface="宋体" panose="02010600030101010101" pitchFamily="2" charset="-122"/>
              <a:ea typeface="宋体" panose="02010600030101010101" pitchFamily="2" charset="-122"/>
            </a:endParaRPr>
          </a:p>
          <a:p>
            <a:pPr fontAlgn="t">
              <a:lnSpc>
                <a:spcPct val="120000"/>
              </a:lnSpc>
            </a:pPr>
            <a:endParaRPr lang="en-US" altLang="zh-CN" sz="20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3"/>
          <p:cNvSpPr txBox="1"/>
          <p:nvPr/>
        </p:nvSpPr>
        <p:spPr>
          <a:xfrm>
            <a:off x="609600" y="152400"/>
            <a:ext cx="8229600" cy="990600"/>
          </a:xfrm>
          <a:prstGeom prst="rect">
            <a:avLst/>
          </a:prstGeom>
          <a:noFill/>
          <a:ln w="9525">
            <a:noFill/>
          </a:ln>
        </p:spPr>
        <p:txBody>
          <a:bodyPr anchor="t" anchorCtr="0"/>
          <a:p>
            <a:pPr marL="342900" indent="-342900" algn="ctr">
              <a:spcBef>
                <a:spcPct val="20000"/>
              </a:spcBef>
            </a:pPr>
            <a:r>
              <a:rPr lang="zh-CN" altLang="en-US" sz="4000" dirty="0">
                <a:solidFill>
                  <a:schemeClr val="tx1"/>
                </a:solidFill>
                <a:latin typeface="Arial" panose="020B0604020202020204" pitchFamily="34" charset="0"/>
                <a:ea typeface="宋体" panose="02010600030101010101" pitchFamily="2" charset="-122"/>
              </a:rPr>
              <a:t>考 试</a:t>
            </a:r>
            <a:endParaRPr lang="en-US" altLang="zh-CN" sz="4000" dirty="0">
              <a:solidFill>
                <a:schemeClr val="tx1"/>
              </a:solidFill>
              <a:latin typeface="Arial" panose="020B0604020202020204" pitchFamily="34" charset="0"/>
              <a:ea typeface="宋体" panose="02010600030101010101" pitchFamily="2" charset="-122"/>
            </a:endParaRPr>
          </a:p>
        </p:txBody>
      </p:sp>
      <p:sp>
        <p:nvSpPr>
          <p:cNvPr id="55298" name="TextBox 4"/>
          <p:cNvSpPr txBox="1"/>
          <p:nvPr/>
        </p:nvSpPr>
        <p:spPr>
          <a:xfrm>
            <a:off x="1017588" y="1447800"/>
            <a:ext cx="904875" cy="523875"/>
          </a:xfrm>
          <a:prstGeom prst="rect">
            <a:avLst/>
          </a:prstGeom>
          <a:noFill/>
          <a:ln w="9525">
            <a:noFill/>
          </a:ln>
        </p:spPr>
        <p:txBody>
          <a:bodyPr wrap="none" anchor="t" anchorCtr="0">
            <a:spAutoFit/>
          </a:bodyPr>
          <a:p>
            <a:pPr algn="ctr"/>
            <a:r>
              <a:rPr lang="zh-CN" altLang="en-US" sz="2800" dirty="0">
                <a:solidFill>
                  <a:schemeClr val="tx1"/>
                </a:solidFill>
                <a:latin typeface="Arial" panose="020B0604020202020204" pitchFamily="34" charset="0"/>
                <a:ea typeface="宋体" panose="02010600030101010101" pitchFamily="2" charset="-122"/>
              </a:rPr>
              <a:t>图一</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55299" name="TextBox 5"/>
          <p:cNvSpPr txBox="1"/>
          <p:nvPr/>
        </p:nvSpPr>
        <p:spPr>
          <a:xfrm>
            <a:off x="6275388" y="1447800"/>
            <a:ext cx="904875" cy="523875"/>
          </a:xfrm>
          <a:prstGeom prst="rect">
            <a:avLst/>
          </a:prstGeom>
          <a:noFill/>
          <a:ln w="9525">
            <a:noFill/>
          </a:ln>
        </p:spPr>
        <p:txBody>
          <a:bodyPr wrap="none" anchor="t" anchorCtr="0">
            <a:spAutoFit/>
          </a:bodyPr>
          <a:p>
            <a:pPr algn="ctr"/>
            <a:r>
              <a:rPr lang="zh-CN" altLang="en-US" sz="2800" dirty="0">
                <a:solidFill>
                  <a:schemeClr val="tx1"/>
                </a:solidFill>
                <a:latin typeface="Arial" panose="020B0604020202020204" pitchFamily="34" charset="0"/>
                <a:ea typeface="宋体" panose="02010600030101010101" pitchFamily="2" charset="-122"/>
              </a:rPr>
              <a:t>图二</a:t>
            </a:r>
            <a:endParaRPr lang="zh-CN" altLang="en-US" sz="2800" dirty="0">
              <a:solidFill>
                <a:schemeClr val="tx1"/>
              </a:solidFill>
              <a:latin typeface="Arial" panose="020B0604020202020204" pitchFamily="34" charset="0"/>
              <a:ea typeface="宋体" panose="02010600030101010101" pitchFamily="2" charset="-122"/>
            </a:endParaRPr>
          </a:p>
        </p:txBody>
      </p:sp>
      <p:pic>
        <p:nvPicPr>
          <p:cNvPr id="55300" name="Picture 4" descr="Fall Clearance"/>
          <p:cNvPicPr>
            <a:picLocks noChangeAspect="1"/>
          </p:cNvPicPr>
          <p:nvPr/>
        </p:nvPicPr>
        <p:blipFill>
          <a:blip r:embed="rId1"/>
          <a:stretch>
            <a:fillRect/>
          </a:stretch>
        </p:blipFill>
        <p:spPr>
          <a:xfrm>
            <a:off x="533400" y="2133600"/>
            <a:ext cx="1871663" cy="3048000"/>
          </a:xfrm>
          <a:prstGeom prst="rect">
            <a:avLst/>
          </a:prstGeom>
          <a:noFill/>
          <a:ln w="9525">
            <a:noFill/>
          </a:ln>
        </p:spPr>
      </p:pic>
      <p:sp>
        <p:nvSpPr>
          <p:cNvPr id="55301" name="TextBox 7"/>
          <p:cNvSpPr txBox="1"/>
          <p:nvPr/>
        </p:nvSpPr>
        <p:spPr>
          <a:xfrm>
            <a:off x="228600" y="5562600"/>
            <a:ext cx="3527425" cy="923925"/>
          </a:xfrm>
          <a:prstGeom prst="rect">
            <a:avLst/>
          </a:prstGeom>
          <a:noFill/>
          <a:ln w="9525">
            <a:noFill/>
          </a:ln>
        </p:spPr>
        <p:txBody>
          <a:bodyPr wrap="none" anchor="t" anchorCtr="0">
            <a:spAutoFit/>
          </a:bodyPr>
          <a:p>
            <a:r>
              <a:rPr lang="zh-CN" altLang="en-US" sz="1800" dirty="0">
                <a:solidFill>
                  <a:schemeClr val="tx1"/>
                </a:solidFill>
                <a:latin typeface="Arial" panose="020B0604020202020204" pitchFamily="34" charset="0"/>
                <a:ea typeface="宋体" panose="02010600030101010101" pitchFamily="2" charset="-122"/>
              </a:rPr>
              <a:t>安全带无减震包，背绳长</a:t>
            </a:r>
            <a:r>
              <a:rPr lang="en-US" altLang="zh-CN" sz="1800" dirty="0">
                <a:solidFill>
                  <a:schemeClr val="tx1"/>
                </a:solidFill>
                <a:latin typeface="Arial" panose="020B0604020202020204" pitchFamily="34" charset="0"/>
                <a:ea typeface="宋体" panose="02010600030101010101" pitchFamily="2" charset="-122"/>
              </a:rPr>
              <a:t>1.2</a:t>
            </a:r>
            <a:r>
              <a:rPr lang="zh-CN" altLang="en-US" sz="1800" dirty="0">
                <a:solidFill>
                  <a:schemeClr val="tx1"/>
                </a:solidFill>
                <a:latin typeface="Arial" panose="020B0604020202020204" pitchFamily="34" charset="0"/>
                <a:ea typeface="宋体" panose="02010600030101010101" pitchFamily="2" charset="-122"/>
              </a:rPr>
              <a:t>米，</a:t>
            </a:r>
            <a:endParaRPr lang="en-US" altLang="zh-CN" sz="1800" dirty="0">
              <a:solidFill>
                <a:schemeClr val="tx1"/>
              </a:solidFill>
              <a:latin typeface="Arial" panose="020B0604020202020204" pitchFamily="34" charset="0"/>
              <a:ea typeface="宋体" panose="02010600030101010101" pitchFamily="2" charset="-122"/>
            </a:endParaRPr>
          </a:p>
          <a:p>
            <a:r>
              <a:rPr lang="en-US" altLang="zh-CN" sz="1800" dirty="0">
                <a:solidFill>
                  <a:schemeClr val="tx1"/>
                </a:solidFill>
                <a:latin typeface="Arial" panose="020B0604020202020204" pitchFamily="34" charset="0"/>
                <a:ea typeface="宋体" panose="02010600030101010101" pitchFamily="2" charset="-122"/>
              </a:rPr>
              <a:t>D</a:t>
            </a:r>
            <a:r>
              <a:rPr lang="zh-CN" altLang="en-US" sz="1800" dirty="0">
                <a:solidFill>
                  <a:schemeClr val="tx1"/>
                </a:solidFill>
                <a:latin typeface="Arial" panose="020B0604020202020204" pitchFamily="34" charset="0"/>
                <a:ea typeface="宋体" panose="02010600030101010101" pitchFamily="2" charset="-122"/>
              </a:rPr>
              <a:t>环到脚底高度</a:t>
            </a:r>
            <a:r>
              <a:rPr lang="en-US" altLang="zh-CN" sz="1800" dirty="0">
                <a:solidFill>
                  <a:schemeClr val="tx1"/>
                </a:solidFill>
                <a:latin typeface="Arial" panose="020B0604020202020204" pitchFamily="34" charset="0"/>
                <a:ea typeface="宋体" panose="02010600030101010101" pitchFamily="2" charset="-122"/>
              </a:rPr>
              <a:t>1.4</a:t>
            </a:r>
            <a:r>
              <a:rPr lang="zh-CN" altLang="en-US" sz="1800" dirty="0">
                <a:solidFill>
                  <a:schemeClr val="tx1"/>
                </a:solidFill>
                <a:latin typeface="Arial" panose="020B0604020202020204" pitchFamily="34" charset="0"/>
                <a:ea typeface="宋体" panose="02010600030101010101" pitchFamily="2" charset="-122"/>
              </a:rPr>
              <a:t>米，计算坠落</a:t>
            </a:r>
            <a:endParaRPr lang="en-US" altLang="zh-CN" sz="1800" dirty="0">
              <a:solidFill>
                <a:schemeClr val="tx1"/>
              </a:solidFill>
              <a:latin typeface="Arial" panose="020B0604020202020204" pitchFamily="34" charset="0"/>
              <a:ea typeface="宋体" panose="02010600030101010101" pitchFamily="2" charset="-122"/>
            </a:endParaRPr>
          </a:p>
          <a:p>
            <a:r>
              <a:rPr lang="zh-CN" altLang="en-US" sz="1800" dirty="0">
                <a:solidFill>
                  <a:schemeClr val="tx1"/>
                </a:solidFill>
                <a:latin typeface="Arial" panose="020B0604020202020204" pitchFamily="34" charset="0"/>
                <a:ea typeface="宋体" panose="02010600030101010101" pitchFamily="2" charset="-122"/>
              </a:rPr>
              <a:t>安全距离。</a:t>
            </a:r>
            <a:endParaRPr lang="zh-CN" altLang="en-US" sz="1800" dirty="0">
              <a:solidFill>
                <a:schemeClr val="tx1"/>
              </a:solidFill>
              <a:latin typeface="Arial" panose="020B0604020202020204" pitchFamily="34" charset="0"/>
              <a:ea typeface="宋体" panose="02010600030101010101" pitchFamily="2" charset="-122"/>
            </a:endParaRPr>
          </a:p>
        </p:txBody>
      </p:sp>
      <p:sp>
        <p:nvSpPr>
          <p:cNvPr id="55302" name="TextBox 39"/>
          <p:cNvSpPr txBox="1"/>
          <p:nvPr/>
        </p:nvSpPr>
        <p:spPr>
          <a:xfrm>
            <a:off x="4419600" y="5715000"/>
            <a:ext cx="4456113" cy="923925"/>
          </a:xfrm>
          <a:prstGeom prst="rect">
            <a:avLst/>
          </a:prstGeom>
          <a:noFill/>
          <a:ln w="9525">
            <a:noFill/>
          </a:ln>
        </p:spPr>
        <p:txBody>
          <a:bodyPr wrap="none" anchor="t" anchorCtr="0">
            <a:spAutoFit/>
          </a:bodyPr>
          <a:p>
            <a:r>
              <a:rPr lang="zh-CN" altLang="en-US" sz="1800" dirty="0">
                <a:solidFill>
                  <a:schemeClr val="tx1"/>
                </a:solidFill>
                <a:latin typeface="Arial" panose="020B0604020202020204" pitchFamily="34" charset="0"/>
                <a:ea typeface="宋体" panose="02010600030101010101" pitchFamily="2" charset="-122"/>
              </a:rPr>
              <a:t>脚手架上工作，横杆间距为</a:t>
            </a:r>
            <a:r>
              <a:rPr lang="en-US" altLang="zh-CN" sz="1800" dirty="0">
                <a:solidFill>
                  <a:schemeClr val="tx1"/>
                </a:solidFill>
                <a:latin typeface="Arial" panose="020B0604020202020204" pitchFamily="34" charset="0"/>
                <a:ea typeface="宋体" panose="02010600030101010101" pitchFamily="2" charset="-122"/>
              </a:rPr>
              <a:t>2</a:t>
            </a:r>
            <a:r>
              <a:rPr lang="zh-CN" altLang="en-US" sz="1800" dirty="0">
                <a:solidFill>
                  <a:schemeClr val="tx1"/>
                </a:solidFill>
                <a:latin typeface="Arial" panose="020B0604020202020204" pitchFamily="34" charset="0"/>
                <a:ea typeface="宋体" panose="02010600030101010101" pitchFamily="2" charset="-122"/>
              </a:rPr>
              <a:t>米，安全带</a:t>
            </a:r>
            <a:r>
              <a:rPr lang="en-US" altLang="zh-CN" sz="1800" dirty="0">
                <a:solidFill>
                  <a:schemeClr val="tx1"/>
                </a:solidFill>
                <a:latin typeface="Arial" panose="020B0604020202020204" pitchFamily="34" charset="0"/>
                <a:ea typeface="宋体" panose="02010600030101010101" pitchFamily="2" charset="-122"/>
              </a:rPr>
              <a:t>D</a:t>
            </a:r>
            <a:endParaRPr lang="en-US" altLang="zh-CN" sz="1800" dirty="0">
              <a:solidFill>
                <a:schemeClr val="tx1"/>
              </a:solidFill>
              <a:latin typeface="Arial" panose="020B0604020202020204" pitchFamily="34" charset="0"/>
              <a:ea typeface="宋体" panose="02010600030101010101" pitchFamily="2" charset="-122"/>
            </a:endParaRPr>
          </a:p>
          <a:p>
            <a:r>
              <a:rPr lang="zh-CN" altLang="en-US" sz="1800" dirty="0">
                <a:solidFill>
                  <a:schemeClr val="tx1"/>
                </a:solidFill>
                <a:latin typeface="Arial" panose="020B0604020202020204" pitchFamily="34" charset="0"/>
                <a:ea typeface="宋体" panose="02010600030101010101" pitchFamily="2" charset="-122"/>
              </a:rPr>
              <a:t>环到脚底高度</a:t>
            </a:r>
            <a:r>
              <a:rPr lang="en-US" altLang="zh-CN" sz="1800" dirty="0">
                <a:solidFill>
                  <a:schemeClr val="tx1"/>
                </a:solidFill>
                <a:latin typeface="Arial" panose="020B0604020202020204" pitchFamily="34" charset="0"/>
                <a:ea typeface="宋体" panose="02010600030101010101" pitchFamily="2" charset="-122"/>
              </a:rPr>
              <a:t>1.4</a:t>
            </a:r>
            <a:r>
              <a:rPr lang="zh-CN" altLang="en-US" sz="1800" dirty="0">
                <a:solidFill>
                  <a:schemeClr val="tx1"/>
                </a:solidFill>
                <a:latin typeface="Arial" panose="020B0604020202020204" pitchFamily="34" charset="0"/>
                <a:ea typeface="宋体" panose="02010600030101010101" pitchFamily="2" charset="-122"/>
              </a:rPr>
              <a:t>米，请计算应选取的背绳</a:t>
            </a:r>
            <a:endParaRPr lang="en-US" altLang="zh-CN" sz="1800" dirty="0">
              <a:solidFill>
                <a:schemeClr val="tx1"/>
              </a:solidFill>
              <a:latin typeface="Arial" panose="020B0604020202020204" pitchFamily="34" charset="0"/>
              <a:ea typeface="宋体" panose="02010600030101010101" pitchFamily="2" charset="-122"/>
            </a:endParaRPr>
          </a:p>
          <a:p>
            <a:r>
              <a:rPr lang="zh-CN" altLang="en-US" sz="1800" dirty="0">
                <a:solidFill>
                  <a:schemeClr val="tx1"/>
                </a:solidFill>
                <a:latin typeface="Arial" panose="020B0604020202020204" pitchFamily="34" charset="0"/>
                <a:ea typeface="宋体" panose="02010600030101010101" pitchFamily="2" charset="-122"/>
              </a:rPr>
              <a:t>长度范围。</a:t>
            </a:r>
            <a:endParaRPr lang="zh-CN" altLang="en-US" sz="1800" dirty="0">
              <a:solidFill>
                <a:schemeClr val="tx1"/>
              </a:solidFill>
              <a:latin typeface="Arial" panose="020B0604020202020204" pitchFamily="34" charset="0"/>
              <a:ea typeface="宋体" panose="02010600030101010101" pitchFamily="2" charset="-122"/>
            </a:endParaRPr>
          </a:p>
        </p:txBody>
      </p:sp>
      <p:grpSp>
        <p:nvGrpSpPr>
          <p:cNvPr id="55303" name="组合 50"/>
          <p:cNvGrpSpPr/>
          <p:nvPr/>
        </p:nvGrpSpPr>
        <p:grpSpPr>
          <a:xfrm>
            <a:off x="5257800" y="2286000"/>
            <a:ext cx="2486025" cy="3124200"/>
            <a:chOff x="5257800" y="2590800"/>
            <a:chExt cx="2486467" cy="3124200"/>
          </a:xfrm>
        </p:grpSpPr>
        <p:cxnSp>
          <p:nvCxnSpPr>
            <p:cNvPr id="55304" name="直接连接符 9"/>
            <p:cNvCxnSpPr/>
            <p:nvPr/>
          </p:nvCxnSpPr>
          <p:spPr>
            <a:xfrm>
              <a:off x="5257800" y="2590800"/>
              <a:ext cx="2057400" cy="0"/>
            </a:xfrm>
            <a:prstGeom prst="line">
              <a:avLst/>
            </a:prstGeom>
            <a:ln w="44450" cap="flat" cmpd="sng">
              <a:solidFill>
                <a:srgbClr val="3399FF"/>
              </a:solidFill>
              <a:prstDash val="solid"/>
              <a:round/>
              <a:headEnd type="none" w="med" len="med"/>
              <a:tailEnd type="none" w="med" len="med"/>
            </a:ln>
          </p:spPr>
        </p:cxnSp>
        <p:cxnSp>
          <p:nvCxnSpPr>
            <p:cNvPr id="55305" name="直接连接符 11"/>
            <p:cNvCxnSpPr/>
            <p:nvPr/>
          </p:nvCxnSpPr>
          <p:spPr>
            <a:xfrm>
              <a:off x="5257800" y="5562600"/>
              <a:ext cx="2209800" cy="0"/>
            </a:xfrm>
            <a:prstGeom prst="line">
              <a:avLst/>
            </a:prstGeom>
            <a:ln w="47625" cap="flat" cmpd="sng">
              <a:solidFill>
                <a:srgbClr val="3399FF"/>
              </a:solidFill>
              <a:prstDash val="solid"/>
              <a:round/>
              <a:headEnd type="none" w="med" len="med"/>
              <a:tailEnd type="none" w="med" len="med"/>
            </a:ln>
          </p:spPr>
        </p:cxnSp>
        <p:sp>
          <p:nvSpPr>
            <p:cNvPr id="55306" name="椭圆 12"/>
            <p:cNvSpPr/>
            <p:nvPr/>
          </p:nvSpPr>
          <p:spPr>
            <a:xfrm>
              <a:off x="6096000" y="3276600"/>
              <a:ext cx="228600" cy="457200"/>
            </a:xfrm>
            <a:prstGeom prst="ellipse">
              <a:avLst/>
            </a:prstGeom>
            <a:solidFill>
              <a:srgbClr val="5068E2"/>
            </a:solidFill>
            <a:ln w="9525" cap="flat" cmpd="sng">
              <a:solidFill>
                <a:srgbClr val="3399FF"/>
              </a:solidFill>
              <a:prstDash val="solid"/>
              <a:round/>
              <a:headEnd type="none" w="med" len="med"/>
              <a:tailEnd type="none" w="med" len="med"/>
            </a:ln>
          </p:spPr>
          <p:txBody>
            <a:bodyPr anchor="ctr" anchorCtr="0"/>
            <a:p>
              <a:pPr algn="ctr"/>
              <a:endParaRPr lang="zh-CN" altLang="en-US" dirty="0">
                <a:latin typeface="Arial" panose="020B0604020202020204" pitchFamily="34" charset="0"/>
                <a:ea typeface="宋体" panose="02010600030101010101" pitchFamily="2" charset="-122"/>
              </a:endParaRPr>
            </a:p>
          </p:txBody>
        </p:sp>
        <p:sp>
          <p:nvSpPr>
            <p:cNvPr id="55307" name="任意多边形 13"/>
            <p:cNvSpPr/>
            <p:nvPr/>
          </p:nvSpPr>
          <p:spPr>
            <a:xfrm>
              <a:off x="6007261" y="3657600"/>
              <a:ext cx="469739" cy="1143000"/>
            </a:xfrm>
            <a:custGeom>
              <a:avLst/>
              <a:gdLst/>
              <a:ahLst/>
              <a:cxnLst>
                <a:cxn ang="0">
                  <a:pos x="180091" y="196424"/>
                </a:cxn>
                <a:cxn ang="0">
                  <a:pos x="0" y="308666"/>
                </a:cxn>
                <a:cxn ang="0">
                  <a:pos x="54027" y="892326"/>
                </a:cxn>
                <a:cxn ang="0">
                  <a:pos x="225114" y="1139259"/>
                </a:cxn>
                <a:cxn ang="0">
                  <a:pos x="432220" y="914775"/>
                </a:cxn>
                <a:cxn ang="0">
                  <a:pos x="450229" y="443357"/>
                </a:cxn>
                <a:cxn ang="0">
                  <a:pos x="432220" y="319891"/>
                </a:cxn>
                <a:cxn ang="0">
                  <a:pos x="324164" y="218872"/>
                </a:cxn>
                <a:cxn ang="0">
                  <a:pos x="279142" y="162751"/>
                </a:cxn>
                <a:cxn ang="0">
                  <a:pos x="261133" y="50509"/>
                </a:cxn>
                <a:cxn ang="0">
                  <a:pos x="261133" y="16836"/>
                </a:cxn>
                <a:cxn ang="0">
                  <a:pos x="207105" y="16836"/>
                </a:cxn>
                <a:cxn ang="0">
                  <a:pos x="198101" y="117854"/>
                </a:cxn>
                <a:cxn ang="0">
                  <a:pos x="180091" y="196424"/>
                </a:cxn>
              </a:cxnLst>
              <a:pathLst>
                <a:path w="603813" h="1178688">
                  <a:moveTo>
                    <a:pt x="231493" y="202557"/>
                  </a:moveTo>
                  <a:lnTo>
                    <a:pt x="0" y="318304"/>
                  </a:lnTo>
                  <a:cubicBezTo>
                    <a:pt x="11575" y="418618"/>
                    <a:pt x="21220" y="777433"/>
                    <a:pt x="69448" y="920187"/>
                  </a:cubicBezTo>
                  <a:cubicBezTo>
                    <a:pt x="117676" y="1062941"/>
                    <a:pt x="208344" y="1170972"/>
                    <a:pt x="289367" y="1174830"/>
                  </a:cubicBezTo>
                  <a:cubicBezTo>
                    <a:pt x="370390" y="1178688"/>
                    <a:pt x="507357" y="1062942"/>
                    <a:pt x="555585" y="943337"/>
                  </a:cubicBezTo>
                  <a:cubicBezTo>
                    <a:pt x="603813" y="823732"/>
                    <a:pt x="578734" y="559443"/>
                    <a:pt x="578734" y="457200"/>
                  </a:cubicBezTo>
                  <a:cubicBezTo>
                    <a:pt x="578734" y="354957"/>
                    <a:pt x="582593" y="368461"/>
                    <a:pt x="555585" y="329879"/>
                  </a:cubicBezTo>
                  <a:cubicBezTo>
                    <a:pt x="528577" y="291297"/>
                    <a:pt x="449483" y="252714"/>
                    <a:pt x="416688" y="225706"/>
                  </a:cubicBezTo>
                  <a:cubicBezTo>
                    <a:pt x="383893" y="198698"/>
                    <a:pt x="372319" y="196769"/>
                    <a:pt x="358815" y="167833"/>
                  </a:cubicBezTo>
                  <a:cubicBezTo>
                    <a:pt x="345311" y="138897"/>
                    <a:pt x="339524" y="77165"/>
                    <a:pt x="335666" y="52086"/>
                  </a:cubicBezTo>
                  <a:cubicBezTo>
                    <a:pt x="331808" y="27007"/>
                    <a:pt x="347241" y="23149"/>
                    <a:pt x="335666" y="17362"/>
                  </a:cubicBezTo>
                  <a:cubicBezTo>
                    <a:pt x="324091" y="11575"/>
                    <a:pt x="279721" y="0"/>
                    <a:pt x="266217" y="17362"/>
                  </a:cubicBezTo>
                  <a:cubicBezTo>
                    <a:pt x="252713" y="34724"/>
                    <a:pt x="264289" y="88739"/>
                    <a:pt x="254643" y="121534"/>
                  </a:cubicBezTo>
                  <a:cubicBezTo>
                    <a:pt x="244997" y="154329"/>
                    <a:pt x="226670" y="184230"/>
                    <a:pt x="231493" y="202557"/>
                  </a:cubicBezTo>
                  <a:close/>
                </a:path>
              </a:pathLst>
            </a:custGeom>
            <a:solidFill>
              <a:srgbClr val="5068E2"/>
            </a:solidFill>
            <a:ln w="9525" cap="flat" cmpd="sng">
              <a:solidFill>
                <a:srgbClr val="3399FF"/>
              </a:solidFill>
              <a:prstDash val="solid"/>
              <a:round/>
              <a:headEnd type="none" w="med" len="med"/>
              <a:tailEnd type="none" w="med" len="med"/>
            </a:ln>
          </p:spPr>
          <p:txBody>
            <a:bodyPr/>
            <a:p>
              <a:endParaRPr lang="zh-CN" altLang="en-US"/>
            </a:p>
          </p:txBody>
        </p:sp>
        <p:sp>
          <p:nvSpPr>
            <p:cNvPr id="55308" name="任意多边形 14"/>
            <p:cNvSpPr/>
            <p:nvPr/>
          </p:nvSpPr>
          <p:spPr>
            <a:xfrm>
              <a:off x="6019800" y="4572000"/>
              <a:ext cx="623103" cy="1143000"/>
            </a:xfrm>
            <a:custGeom>
              <a:avLst/>
              <a:gdLst/>
              <a:ahLst/>
              <a:cxnLst>
                <a:cxn ang="0">
                  <a:pos x="65589" y="152966"/>
                </a:cxn>
                <a:cxn ang="0">
                  <a:pos x="19291" y="1007030"/>
                </a:cxn>
                <a:cxn ang="0">
                  <a:pos x="19291" y="968788"/>
                </a:cxn>
                <a:cxn ang="0">
                  <a:pos x="135037" y="968788"/>
                </a:cxn>
                <a:cxn ang="0">
                  <a:pos x="204485" y="382417"/>
                </a:cxn>
                <a:cxn ang="0">
                  <a:pos x="262359" y="293186"/>
                </a:cxn>
                <a:cxn ang="0">
                  <a:pos x="343382" y="395163"/>
                </a:cxn>
                <a:cxn ang="0">
                  <a:pos x="412830" y="637361"/>
                </a:cxn>
                <a:cxn ang="0">
                  <a:pos x="493853" y="905053"/>
                </a:cxn>
                <a:cxn ang="0">
                  <a:pos x="517002" y="1007030"/>
                </a:cxn>
                <a:cxn ang="0">
                  <a:pos x="621174" y="994282"/>
                </a:cxn>
                <a:cxn ang="0">
                  <a:pos x="528577" y="650108"/>
                </a:cxn>
                <a:cxn ang="0">
                  <a:pos x="424404" y="216703"/>
                </a:cxn>
                <a:cxn ang="0">
                  <a:pos x="389680" y="127472"/>
                </a:cxn>
                <a:cxn ang="0">
                  <a:pos x="343382" y="12748"/>
                </a:cxn>
                <a:cxn ang="0">
                  <a:pos x="216060" y="203956"/>
                </a:cxn>
                <a:cxn ang="0">
                  <a:pos x="65589" y="152966"/>
                </a:cxn>
              </a:cxnLst>
              <a:pathLst>
                <a:path w="623103" h="1037863">
                  <a:moveTo>
                    <a:pt x="65589" y="138896"/>
                  </a:moveTo>
                  <a:cubicBezTo>
                    <a:pt x="32794" y="260430"/>
                    <a:pt x="27007" y="790937"/>
                    <a:pt x="19291" y="914400"/>
                  </a:cubicBezTo>
                  <a:cubicBezTo>
                    <a:pt x="11575" y="1037863"/>
                    <a:pt x="0" y="885463"/>
                    <a:pt x="19291" y="879676"/>
                  </a:cubicBezTo>
                  <a:cubicBezTo>
                    <a:pt x="38582" y="873889"/>
                    <a:pt x="104171" y="968415"/>
                    <a:pt x="135037" y="879676"/>
                  </a:cubicBezTo>
                  <a:cubicBezTo>
                    <a:pt x="165903" y="790937"/>
                    <a:pt x="183265" y="449484"/>
                    <a:pt x="204485" y="347241"/>
                  </a:cubicBezTo>
                  <a:cubicBezTo>
                    <a:pt x="225705" y="244998"/>
                    <a:pt x="239210" y="264289"/>
                    <a:pt x="262359" y="266218"/>
                  </a:cubicBezTo>
                  <a:cubicBezTo>
                    <a:pt x="285509" y="268147"/>
                    <a:pt x="318303" y="306729"/>
                    <a:pt x="343382" y="358815"/>
                  </a:cubicBezTo>
                  <a:cubicBezTo>
                    <a:pt x="368461" y="410901"/>
                    <a:pt x="387752" y="501569"/>
                    <a:pt x="412830" y="578734"/>
                  </a:cubicBezTo>
                  <a:cubicBezTo>
                    <a:pt x="437909" y="655899"/>
                    <a:pt x="476491" y="765859"/>
                    <a:pt x="493853" y="821803"/>
                  </a:cubicBezTo>
                  <a:cubicBezTo>
                    <a:pt x="511215" y="877747"/>
                    <a:pt x="495782" y="900896"/>
                    <a:pt x="517002" y="914400"/>
                  </a:cubicBezTo>
                  <a:cubicBezTo>
                    <a:pt x="538222" y="927904"/>
                    <a:pt x="619245" y="956840"/>
                    <a:pt x="621174" y="902825"/>
                  </a:cubicBezTo>
                  <a:cubicBezTo>
                    <a:pt x="623103" y="848810"/>
                    <a:pt x="561372" y="707985"/>
                    <a:pt x="528577" y="590309"/>
                  </a:cubicBezTo>
                  <a:cubicBezTo>
                    <a:pt x="495782" y="472633"/>
                    <a:pt x="447553" y="275864"/>
                    <a:pt x="424404" y="196770"/>
                  </a:cubicBezTo>
                  <a:cubicBezTo>
                    <a:pt x="401255" y="117676"/>
                    <a:pt x="403184" y="146613"/>
                    <a:pt x="389680" y="115747"/>
                  </a:cubicBezTo>
                  <a:cubicBezTo>
                    <a:pt x="376176" y="84881"/>
                    <a:pt x="372319" y="0"/>
                    <a:pt x="343382" y="11575"/>
                  </a:cubicBezTo>
                  <a:cubicBezTo>
                    <a:pt x="314445" y="23150"/>
                    <a:pt x="262359" y="160117"/>
                    <a:pt x="216060" y="185195"/>
                  </a:cubicBezTo>
                  <a:cubicBezTo>
                    <a:pt x="169761" y="210273"/>
                    <a:pt x="98384" y="17362"/>
                    <a:pt x="65589" y="138896"/>
                  </a:cubicBezTo>
                  <a:close/>
                </a:path>
              </a:pathLst>
            </a:custGeom>
            <a:solidFill>
              <a:srgbClr val="5068E2"/>
            </a:solidFill>
            <a:ln w="9525" cap="flat" cmpd="sng">
              <a:solidFill>
                <a:srgbClr val="3399FF"/>
              </a:solidFill>
              <a:prstDash val="solid"/>
              <a:round/>
              <a:headEnd type="none" w="med" len="med"/>
              <a:tailEnd type="none" w="med" len="med"/>
            </a:ln>
          </p:spPr>
          <p:txBody>
            <a:bodyPr/>
            <a:p>
              <a:endParaRPr lang="zh-CN" altLang="en-US"/>
            </a:p>
          </p:txBody>
        </p:sp>
        <p:sp>
          <p:nvSpPr>
            <p:cNvPr id="55309" name="椭圆 15"/>
            <p:cNvSpPr/>
            <p:nvPr/>
          </p:nvSpPr>
          <p:spPr>
            <a:xfrm>
              <a:off x="5410200" y="2590800"/>
              <a:ext cx="228600" cy="152400"/>
            </a:xfrm>
            <a:prstGeom prst="ellipse">
              <a:avLst/>
            </a:prstGeom>
            <a:solidFill>
              <a:srgbClr val="5068E2"/>
            </a:solidFill>
            <a:ln w="9525" cap="flat" cmpd="sng">
              <a:solidFill>
                <a:srgbClr val="3399FF"/>
              </a:solidFill>
              <a:prstDash val="solid"/>
              <a:round/>
              <a:headEnd type="none" w="med" len="med"/>
              <a:tailEnd type="none" w="med" len="med"/>
            </a:ln>
          </p:spPr>
          <p:txBody>
            <a:bodyPr anchor="ctr" anchorCtr="0"/>
            <a:p>
              <a:pPr algn="ctr"/>
              <a:endParaRPr lang="zh-CN" altLang="en-US" dirty="0">
                <a:latin typeface="Arial" panose="020B0604020202020204" pitchFamily="34" charset="0"/>
                <a:ea typeface="宋体" panose="02010600030101010101" pitchFamily="2" charset="-122"/>
              </a:endParaRPr>
            </a:p>
          </p:txBody>
        </p:sp>
        <p:cxnSp>
          <p:nvCxnSpPr>
            <p:cNvPr id="55310" name="曲线连接符 28"/>
            <p:cNvCxnSpPr>
              <a:stCxn id="55309" idx="4"/>
            </p:cNvCxnSpPr>
            <p:nvPr/>
          </p:nvCxnSpPr>
          <p:spPr>
            <a:xfrm rot="-5400000" flipH="1">
              <a:off x="5048250" y="3219450"/>
              <a:ext cx="1600200" cy="647700"/>
            </a:xfrm>
            <a:prstGeom prst="curvedConnector3">
              <a:avLst>
                <a:gd name="adj1" fmla="val 104250"/>
              </a:avLst>
            </a:prstGeom>
            <a:ln w="9525" cap="flat" cmpd="sng">
              <a:solidFill>
                <a:srgbClr val="3399FF"/>
              </a:solidFill>
              <a:prstDash val="solid"/>
              <a:round/>
              <a:headEnd type="none" w="med" len="med"/>
              <a:tailEnd type="none" w="med" len="med"/>
            </a:ln>
          </p:spPr>
        </p:cxnSp>
        <p:cxnSp>
          <p:nvCxnSpPr>
            <p:cNvPr id="55311" name="直接连接符 41"/>
            <p:cNvCxnSpPr>
              <a:stCxn id="55309" idx="4"/>
            </p:cNvCxnSpPr>
            <p:nvPr/>
          </p:nvCxnSpPr>
          <p:spPr>
            <a:xfrm>
              <a:off x="6324600" y="4343400"/>
              <a:ext cx="762000" cy="0"/>
            </a:xfrm>
            <a:prstGeom prst="line">
              <a:avLst/>
            </a:prstGeom>
            <a:ln w="9525" cap="flat" cmpd="sng">
              <a:solidFill>
                <a:srgbClr val="3399FF"/>
              </a:solidFill>
              <a:prstDash val="solid"/>
              <a:round/>
              <a:headEnd type="none" w="med" len="med"/>
              <a:tailEnd type="none" w="med" len="med"/>
            </a:ln>
          </p:spPr>
        </p:cxnSp>
        <p:cxnSp>
          <p:nvCxnSpPr>
            <p:cNvPr id="55312" name="直接箭头连接符 43"/>
            <p:cNvCxnSpPr>
              <a:stCxn id="55309" idx="4"/>
            </p:cNvCxnSpPr>
            <p:nvPr/>
          </p:nvCxnSpPr>
          <p:spPr>
            <a:xfrm>
              <a:off x="6781800" y="4343400"/>
              <a:ext cx="0" cy="1219200"/>
            </a:xfrm>
            <a:prstGeom prst="straightConnector1">
              <a:avLst/>
            </a:prstGeom>
            <a:ln w="9525" cap="flat" cmpd="sng">
              <a:solidFill>
                <a:srgbClr val="3399FF"/>
              </a:solidFill>
              <a:prstDash val="solid"/>
              <a:round/>
              <a:headEnd type="arrow" w="med" len="med"/>
              <a:tailEnd type="arrow" w="med" len="med"/>
            </a:ln>
          </p:spPr>
        </p:cxnSp>
        <p:cxnSp>
          <p:nvCxnSpPr>
            <p:cNvPr id="55313" name="直接箭头连接符 47"/>
            <p:cNvCxnSpPr>
              <a:stCxn id="55309" idx="4"/>
            </p:cNvCxnSpPr>
            <p:nvPr/>
          </p:nvCxnSpPr>
          <p:spPr>
            <a:xfrm>
              <a:off x="7239000" y="2590800"/>
              <a:ext cx="0" cy="2971800"/>
            </a:xfrm>
            <a:prstGeom prst="straightConnector1">
              <a:avLst/>
            </a:prstGeom>
            <a:ln w="9525" cap="flat" cmpd="sng">
              <a:solidFill>
                <a:srgbClr val="3399FF"/>
              </a:solidFill>
              <a:prstDash val="solid"/>
              <a:round/>
              <a:headEnd type="arrow" w="med" len="med"/>
              <a:tailEnd type="arrow" w="med" len="med"/>
            </a:ln>
          </p:spPr>
        </p:cxnSp>
        <p:sp>
          <p:nvSpPr>
            <p:cNvPr id="55314" name="TextBox 48"/>
            <p:cNvSpPr txBox="1"/>
            <p:nvPr/>
          </p:nvSpPr>
          <p:spPr>
            <a:xfrm>
              <a:off x="7239000" y="3581400"/>
              <a:ext cx="505267" cy="338554"/>
            </a:xfrm>
            <a:prstGeom prst="rect">
              <a:avLst/>
            </a:prstGeom>
            <a:noFill/>
            <a:ln w="9525">
              <a:noFill/>
            </a:ln>
          </p:spPr>
          <p:txBody>
            <a:bodyPr wrap="none" anchor="t" anchorCtr="0">
              <a:spAutoFit/>
            </a:bodyPr>
            <a:p>
              <a:pPr algn="ctr"/>
              <a:r>
                <a:rPr lang="en-US" altLang="zh-CN" sz="1600" dirty="0">
                  <a:solidFill>
                    <a:schemeClr val="tx1"/>
                  </a:solidFill>
                  <a:latin typeface="Arial" panose="020B0604020202020204" pitchFamily="34" charset="0"/>
                  <a:ea typeface="宋体" panose="02010600030101010101" pitchFamily="2" charset="-122"/>
                </a:rPr>
                <a:t>2</a:t>
              </a:r>
              <a:r>
                <a:rPr lang="zh-CN" altLang="en-US" sz="1600" dirty="0">
                  <a:solidFill>
                    <a:schemeClr val="tx1"/>
                  </a:solidFill>
                  <a:latin typeface="Arial" panose="020B0604020202020204" pitchFamily="34" charset="0"/>
                  <a:ea typeface="宋体" panose="02010600030101010101" pitchFamily="2" charset="-122"/>
                </a:rPr>
                <a:t>米</a:t>
              </a:r>
              <a:endParaRPr lang="zh-CN" altLang="en-US" sz="1600" dirty="0">
                <a:solidFill>
                  <a:schemeClr val="tx1"/>
                </a:solidFill>
                <a:latin typeface="Arial" panose="020B0604020202020204" pitchFamily="34" charset="0"/>
                <a:ea typeface="宋体" panose="02010600030101010101" pitchFamily="2" charset="-122"/>
              </a:endParaRPr>
            </a:p>
          </p:txBody>
        </p:sp>
        <p:sp>
          <p:nvSpPr>
            <p:cNvPr id="55315" name="TextBox 49"/>
            <p:cNvSpPr txBox="1"/>
            <p:nvPr/>
          </p:nvSpPr>
          <p:spPr>
            <a:xfrm>
              <a:off x="6705600" y="4572000"/>
              <a:ext cx="676788" cy="338554"/>
            </a:xfrm>
            <a:prstGeom prst="rect">
              <a:avLst/>
            </a:prstGeom>
            <a:noFill/>
            <a:ln w="9525">
              <a:noFill/>
            </a:ln>
          </p:spPr>
          <p:txBody>
            <a:bodyPr wrap="none" anchor="t" anchorCtr="0">
              <a:spAutoFit/>
            </a:bodyPr>
            <a:p>
              <a:pPr algn="ctr"/>
              <a:r>
                <a:rPr lang="en-US" altLang="zh-CN" sz="1600" dirty="0">
                  <a:solidFill>
                    <a:schemeClr val="tx1"/>
                  </a:solidFill>
                  <a:latin typeface="Arial" panose="020B0604020202020204" pitchFamily="34" charset="0"/>
                  <a:ea typeface="宋体" panose="02010600030101010101" pitchFamily="2" charset="-122"/>
                </a:rPr>
                <a:t>1.4</a:t>
              </a:r>
              <a:r>
                <a:rPr lang="zh-CN" altLang="en-US" sz="1600" dirty="0">
                  <a:solidFill>
                    <a:schemeClr val="tx1"/>
                  </a:solidFill>
                  <a:latin typeface="Arial" panose="020B0604020202020204" pitchFamily="34" charset="0"/>
                  <a:ea typeface="宋体" panose="02010600030101010101" pitchFamily="2" charset="-122"/>
                </a:rPr>
                <a:t>米</a:t>
              </a:r>
              <a:endParaRPr lang="zh-CN" altLang="en-US" sz="1600" dirty="0">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Rectangle 3"/>
          <p:cNvSpPr>
            <a:spLocks noGrp="1"/>
          </p:cNvSpPr>
          <p:nvPr>
            <p:ph idx="1"/>
          </p:nvPr>
        </p:nvSpPr>
        <p:spPr>
          <a:xfrm>
            <a:off x="381000" y="1219200"/>
            <a:ext cx="6337300" cy="2743200"/>
          </a:xfrm>
        </p:spPr>
        <p:txBody>
          <a:bodyPr vert="horz" wrap="square" lIns="91440" tIns="45720" rIns="91440" bIns="45720" anchor="t" anchorCtr="0"/>
          <a:p>
            <a:pPr fontAlgn="t">
              <a:lnSpc>
                <a:spcPct val="120000"/>
              </a:lnSpc>
              <a:spcBef>
                <a:spcPct val="0"/>
              </a:spcBef>
              <a:buFont typeface="Wingdings" panose="05000000000000000000" pitchFamily="2" charset="2"/>
              <a:buChar char="Ø"/>
            </a:pPr>
            <a:r>
              <a:rPr lang="zh-CN" altLang="en-US" sz="2400" b="1" dirty="0"/>
              <a:t>高空作业：所有在</a:t>
            </a:r>
            <a:r>
              <a:rPr lang="en-US" altLang="zh-CN" sz="2400" b="1" dirty="0"/>
              <a:t>1.8</a:t>
            </a:r>
            <a:r>
              <a:rPr lang="zh-CN" altLang="en-US" sz="2400" b="1" dirty="0"/>
              <a:t>米及以上高度、存在坠落风险的作业。</a:t>
            </a:r>
            <a:endParaRPr lang="en-US" altLang="zh-CN" sz="2400" b="1" dirty="0"/>
          </a:p>
          <a:p>
            <a:pPr fontAlgn="t">
              <a:lnSpc>
                <a:spcPct val="120000"/>
              </a:lnSpc>
              <a:spcBef>
                <a:spcPct val="0"/>
              </a:spcBef>
              <a:buNone/>
            </a:pPr>
            <a:r>
              <a:rPr lang="en-US" altLang="zh-CN" sz="2400" b="1" dirty="0"/>
              <a:t>    </a:t>
            </a:r>
            <a:r>
              <a:rPr lang="zh-CN" altLang="en-US" sz="2400" b="1" dirty="0"/>
              <a:t>但对于低于</a:t>
            </a:r>
            <a:r>
              <a:rPr lang="en-US" altLang="zh-CN" sz="2400" b="1" dirty="0"/>
              <a:t>1.8</a:t>
            </a:r>
            <a:r>
              <a:rPr lang="zh-CN" altLang="en-US" sz="2400" b="1" dirty="0"/>
              <a:t>米的可能造成坠落伤害的作业，也必须经风险评估，并确定和采取恰当的控制措施。</a:t>
            </a:r>
            <a:endParaRPr lang="zh-CN" altLang="en-US" sz="2400" b="1" dirty="0"/>
          </a:p>
          <a:p>
            <a:pPr eaLnBrk="1" hangingPunct="1">
              <a:lnSpc>
                <a:spcPct val="90000"/>
              </a:lnSpc>
            </a:pPr>
            <a:endParaRPr lang="en-US" altLang="zh-CN" sz="2400" dirty="0"/>
          </a:p>
        </p:txBody>
      </p:sp>
      <p:sp>
        <p:nvSpPr>
          <p:cNvPr id="8194" name="Picture 4" descr="BD06988_"/>
          <p:cNvSpPr>
            <a:spLocks noChangeAspect="1"/>
          </p:cNvSpPr>
          <p:nvPr/>
        </p:nvSpPr>
        <p:spPr>
          <a:xfrm>
            <a:off x="6969125" y="1524000"/>
            <a:ext cx="2174875" cy="3151188"/>
          </a:xfrm>
          <a:prstGeom prst="rect">
            <a:avLst/>
          </a:prstGeom>
          <a:noFill/>
          <a:ln w="9525">
            <a:noFill/>
          </a:ln>
        </p:spPr>
        <p:txBody>
          <a:bodyPr anchor="t" anchorCtr="0"/>
          <a:p>
            <a:pPr algn="ctr"/>
            <a:endParaRPr lang="zh-CN" altLang="en-US" dirty="0">
              <a:latin typeface="Arial" panose="020B0604020202020204" pitchFamily="34" charset="0"/>
              <a:ea typeface="宋体" panose="02010600030101010101" pitchFamily="2" charset="-122"/>
            </a:endParaRPr>
          </a:p>
        </p:txBody>
      </p:sp>
      <p:sp>
        <p:nvSpPr>
          <p:cNvPr id="11269" name="Rectangle 5"/>
          <p:cNvSpPr/>
          <p:nvPr/>
        </p:nvSpPr>
        <p:spPr>
          <a:xfrm>
            <a:off x="457200" y="3581400"/>
            <a:ext cx="6696075" cy="2455863"/>
          </a:xfrm>
          <a:prstGeom prst="rect">
            <a:avLst/>
          </a:prstGeom>
          <a:noFill/>
          <a:ln w="9525">
            <a:noFill/>
          </a:ln>
        </p:spPr>
        <p:txBody>
          <a:bodyPr anchor="t" anchorCtr="0">
            <a:spAutoFit/>
          </a:bodyPr>
          <a:p>
            <a:pPr eaLnBrk="0" fontAlgn="t" hangingPunct="0">
              <a:lnSpc>
                <a:spcPct val="120000"/>
              </a:lnSpc>
              <a:buFont typeface="Wingdings" panose="05000000000000000000" pitchFamily="2" charset="2"/>
              <a:buChar char="Ø"/>
            </a:pPr>
            <a:r>
              <a:rPr lang="zh-CN" altLang="en-US" sz="2400" dirty="0">
                <a:solidFill>
                  <a:schemeClr val="tx1"/>
                </a:solidFill>
                <a:latin typeface="Arial" panose="020B0604020202020204" pitchFamily="34" charset="0"/>
                <a:ea typeface="宋体" panose="02010600030101010101" pitchFamily="2" charset="-122"/>
              </a:rPr>
              <a:t> </a:t>
            </a:r>
            <a:r>
              <a:rPr lang="en-US" altLang="zh-CN" sz="2400" dirty="0">
                <a:solidFill>
                  <a:schemeClr val="tx1"/>
                </a:solidFill>
                <a:latin typeface="Arial" panose="020B0604020202020204" pitchFamily="34" charset="0"/>
                <a:ea typeface="宋体" panose="02010600030101010101" pitchFamily="2" charset="-122"/>
              </a:rPr>
              <a:t>《</a:t>
            </a:r>
            <a:r>
              <a:rPr lang="zh-CN" altLang="en-US" sz="2400" dirty="0">
                <a:solidFill>
                  <a:schemeClr val="tx1"/>
                </a:solidFill>
                <a:latin typeface="Arial" panose="020B0604020202020204" pitchFamily="34" charset="0"/>
                <a:ea typeface="宋体" panose="02010600030101010101" pitchFamily="2" charset="-122"/>
              </a:rPr>
              <a:t>高空作业</a:t>
            </a:r>
            <a:r>
              <a:rPr lang="en-US" altLang="zh-CN" sz="2400" dirty="0">
                <a:solidFill>
                  <a:schemeClr val="tx1"/>
                </a:solidFill>
                <a:latin typeface="Arial" panose="020B0604020202020204" pitchFamily="34" charset="0"/>
                <a:ea typeface="宋体" panose="02010600030101010101" pitchFamily="2" charset="-122"/>
              </a:rPr>
              <a:t>》</a:t>
            </a:r>
            <a:r>
              <a:rPr lang="zh-CN" altLang="en-US" sz="2400" dirty="0">
                <a:solidFill>
                  <a:schemeClr val="tx1"/>
                </a:solidFill>
                <a:latin typeface="Arial" panose="020B0604020202020204" pitchFamily="34" charset="0"/>
                <a:ea typeface="宋体" panose="02010600030101010101" pitchFamily="2" charset="-122"/>
              </a:rPr>
              <a:t>标准为集团强制性安全标准，适 </a:t>
            </a:r>
            <a:endParaRPr lang="en-US" altLang="zh-CN" sz="2400" dirty="0">
              <a:solidFill>
                <a:schemeClr val="tx1"/>
              </a:solidFill>
              <a:latin typeface="Arial" panose="020B0604020202020204" pitchFamily="34" charset="0"/>
              <a:ea typeface="宋体" panose="02010600030101010101" pitchFamily="2" charset="-122"/>
            </a:endParaRPr>
          </a:p>
          <a:p>
            <a:pPr eaLnBrk="0" fontAlgn="t" hangingPunct="0">
              <a:lnSpc>
                <a:spcPct val="120000"/>
              </a:lnSpc>
            </a:pPr>
            <a:r>
              <a:rPr lang="en-US" altLang="zh-CN" sz="2400" dirty="0">
                <a:solidFill>
                  <a:schemeClr val="tx1"/>
                </a:solidFill>
                <a:latin typeface="Arial" panose="020B0604020202020204" pitchFamily="34" charset="0"/>
                <a:ea typeface="宋体" panose="02010600030101010101" pitchFamily="2" charset="-122"/>
              </a:rPr>
              <a:t>    </a:t>
            </a:r>
            <a:r>
              <a:rPr lang="zh-CN" altLang="en-US" sz="2400" dirty="0">
                <a:solidFill>
                  <a:schemeClr val="tx1"/>
                </a:solidFill>
                <a:latin typeface="Arial" panose="020B0604020202020204" pitchFamily="34" charset="0"/>
                <a:ea typeface="宋体" panose="02010600030101010101" pitchFamily="2" charset="-122"/>
              </a:rPr>
              <a:t>用于集团所有员工、合同方、承运商、供应商 </a:t>
            </a:r>
            <a:endParaRPr lang="en-US" altLang="zh-CN" sz="2400" dirty="0">
              <a:solidFill>
                <a:schemeClr val="tx1"/>
              </a:solidFill>
              <a:latin typeface="Arial" panose="020B0604020202020204" pitchFamily="34" charset="0"/>
              <a:ea typeface="宋体" panose="02010600030101010101" pitchFamily="2" charset="-122"/>
            </a:endParaRPr>
          </a:p>
          <a:p>
            <a:pPr eaLnBrk="0" fontAlgn="t" hangingPunct="0">
              <a:lnSpc>
                <a:spcPct val="120000"/>
              </a:lnSpc>
            </a:pPr>
            <a:r>
              <a:rPr lang="en-US" altLang="zh-CN" sz="2400" dirty="0">
                <a:solidFill>
                  <a:schemeClr val="tx1"/>
                </a:solidFill>
                <a:latin typeface="Arial" panose="020B0604020202020204" pitchFamily="34" charset="0"/>
                <a:ea typeface="宋体" panose="02010600030101010101" pitchFamily="2" charset="-122"/>
              </a:rPr>
              <a:t>    </a:t>
            </a:r>
            <a:r>
              <a:rPr lang="zh-CN" altLang="en-US" sz="2400" dirty="0">
                <a:solidFill>
                  <a:schemeClr val="tx1"/>
                </a:solidFill>
                <a:latin typeface="Arial" panose="020B0604020202020204" pitchFamily="34" charset="0"/>
                <a:ea typeface="宋体" panose="02010600030101010101" pitchFamily="2" charset="-122"/>
              </a:rPr>
              <a:t>及来访者。</a:t>
            </a:r>
            <a:endParaRPr lang="en-US" altLang="zh-CN" sz="2400" dirty="0">
              <a:solidFill>
                <a:schemeClr val="tx1"/>
              </a:solidFill>
              <a:latin typeface="Arial" panose="020B0604020202020204" pitchFamily="34" charset="0"/>
              <a:ea typeface="宋体" panose="02010600030101010101" pitchFamily="2" charset="-122"/>
            </a:endParaRPr>
          </a:p>
          <a:p>
            <a:pPr eaLnBrk="0" fontAlgn="t" hangingPunct="0">
              <a:lnSpc>
                <a:spcPct val="120000"/>
              </a:lnSpc>
            </a:pPr>
            <a:endParaRPr lang="en-US" altLang="zh-CN" sz="800" dirty="0">
              <a:solidFill>
                <a:schemeClr val="tx1"/>
              </a:solidFill>
              <a:latin typeface="Arial" panose="020B0604020202020204" pitchFamily="34" charset="0"/>
              <a:ea typeface="宋体" panose="02010600030101010101" pitchFamily="2" charset="-122"/>
            </a:endParaRPr>
          </a:p>
          <a:p>
            <a:pPr eaLnBrk="0" fontAlgn="t" hangingPunct="0">
              <a:lnSpc>
                <a:spcPct val="120000"/>
              </a:lnSpc>
              <a:buFont typeface="Wingdings" panose="05000000000000000000" pitchFamily="2" charset="2"/>
              <a:buChar char="Ø"/>
            </a:pPr>
            <a:r>
              <a:rPr lang="zh-CN" altLang="en-US" sz="2400" dirty="0">
                <a:solidFill>
                  <a:schemeClr val="tx1"/>
                </a:solidFill>
                <a:latin typeface="Arial" panose="020B0604020202020204" pitchFamily="34" charset="0"/>
                <a:ea typeface="宋体" panose="02010600030101010101" pitchFamily="2" charset="-122"/>
              </a:rPr>
              <a:t>  拉法基</a:t>
            </a:r>
            <a:r>
              <a:rPr lang="en-US" altLang="zh-CN" sz="2400" dirty="0">
                <a:solidFill>
                  <a:schemeClr val="tx1"/>
                </a:solidFill>
                <a:latin typeface="Arial" panose="020B0604020202020204" pitchFamily="34" charset="0"/>
                <a:ea typeface="宋体" panose="02010600030101010101" pitchFamily="2" charset="-122"/>
              </a:rPr>
              <a:t>《</a:t>
            </a:r>
            <a:r>
              <a:rPr lang="zh-CN" altLang="en-US" sz="2400" dirty="0">
                <a:solidFill>
                  <a:schemeClr val="tx1"/>
                </a:solidFill>
                <a:latin typeface="Arial" panose="020B0604020202020204" pitchFamily="34" charset="0"/>
                <a:ea typeface="宋体" panose="02010600030101010101" pitchFamily="2" charset="-122"/>
              </a:rPr>
              <a:t>高空作业</a:t>
            </a:r>
            <a:r>
              <a:rPr lang="en-US" altLang="zh-CN" sz="2400" dirty="0">
                <a:solidFill>
                  <a:schemeClr val="tx1"/>
                </a:solidFill>
                <a:latin typeface="Arial" panose="020B0604020202020204" pitchFamily="34" charset="0"/>
                <a:ea typeface="宋体" panose="02010600030101010101" pitchFamily="2" charset="-122"/>
              </a:rPr>
              <a:t>》</a:t>
            </a:r>
            <a:r>
              <a:rPr lang="zh-CN" altLang="en-US" sz="2400" dirty="0">
                <a:solidFill>
                  <a:schemeClr val="tx1"/>
                </a:solidFill>
                <a:latin typeface="Arial" panose="020B0604020202020204" pitchFamily="34" charset="0"/>
                <a:ea typeface="宋体" panose="02010600030101010101" pitchFamily="2" charset="-122"/>
              </a:rPr>
              <a:t>标准</a:t>
            </a:r>
            <a:endParaRPr lang="zh-CN" altLang="en-US" sz="2400" dirty="0">
              <a:solidFill>
                <a:schemeClr val="tx1"/>
              </a:solidFill>
              <a:latin typeface="Arial" panose="020B0604020202020204" pitchFamily="34" charset="0"/>
              <a:ea typeface="宋体" panose="02010600030101010101" pitchFamily="2" charset="-122"/>
            </a:endParaRPr>
          </a:p>
          <a:p>
            <a:pPr eaLnBrk="0" fontAlgn="t" hangingPunct="0">
              <a:lnSpc>
                <a:spcPct val="120000"/>
              </a:lnSpc>
              <a:buFont typeface="Wingdings" panose="05000000000000000000" pitchFamily="2" charset="2"/>
              <a:buChar char="Ø"/>
            </a:pPr>
            <a:endParaRPr lang="zh-CN" altLang="en-US" sz="2400" dirty="0">
              <a:solidFill>
                <a:schemeClr val="tx1"/>
              </a:solidFill>
              <a:latin typeface="Arial" panose="020B0604020202020204" pitchFamily="34" charset="0"/>
              <a:ea typeface="宋体" panose="02010600030101010101" pitchFamily="2" charset="-122"/>
            </a:endParaRPr>
          </a:p>
        </p:txBody>
      </p:sp>
      <p:sp>
        <p:nvSpPr>
          <p:cNvPr id="8196" name="矩形 6"/>
          <p:cNvSpPr/>
          <p:nvPr/>
        </p:nvSpPr>
        <p:spPr>
          <a:xfrm>
            <a:off x="2927350" y="0"/>
            <a:ext cx="3427413" cy="795338"/>
          </a:xfrm>
          <a:prstGeom prst="rect">
            <a:avLst/>
          </a:prstGeom>
          <a:noFill/>
          <a:ln w="9525">
            <a:noFill/>
          </a:ln>
        </p:spPr>
        <p:txBody>
          <a:bodyPr wrap="none" anchor="t" anchorCtr="0">
            <a:spAutoFit/>
          </a:bodyPr>
          <a:p>
            <a:pPr marL="514350" indent="-514350" algn="ctr">
              <a:lnSpc>
                <a:spcPct val="145000"/>
              </a:lnSpc>
            </a:pPr>
            <a:r>
              <a:rPr lang="zh-CN" altLang="en-US" dirty="0">
                <a:solidFill>
                  <a:schemeClr val="tx1"/>
                </a:solidFill>
                <a:latin typeface="Arial" panose="020B0604020202020204" pitchFamily="34" charset="0"/>
                <a:ea typeface="宋体" panose="02010600030101010101" pitchFamily="2" charset="-122"/>
              </a:rPr>
              <a:t>什么是高空作业</a:t>
            </a:r>
            <a:endParaRPr lang="zh-CN" altLang="en-US" dirty="0">
              <a:solidFill>
                <a:schemeClr val="tx1"/>
              </a:solidFill>
              <a:latin typeface="Arial" panose="020B0604020202020204" pitchFamily="34" charset="0"/>
              <a:ea typeface="宋体" panose="02010600030101010101" pitchFamily="2" charset="-122"/>
            </a:endParaRPr>
          </a:p>
        </p:txBody>
      </p:sp>
      <p:graphicFrame>
        <p:nvGraphicFramePr>
          <p:cNvPr id="8197" name="Object 6"/>
          <p:cNvGraphicFramePr/>
          <p:nvPr/>
        </p:nvGraphicFramePr>
        <p:xfrm>
          <a:off x="5029200" y="5638800"/>
          <a:ext cx="731838" cy="617538"/>
        </p:xfrm>
        <a:graphic>
          <a:graphicData uri="http://schemas.openxmlformats.org/presentationml/2006/ole">
            <mc:AlternateContent xmlns:mc="http://schemas.openxmlformats.org/markup-compatibility/2006">
              <mc:Choice xmlns:v="urn:schemas-microsoft-com:vml" Requires="v">
                <p:oleObj spid="_x0000_s3077" name="" showAsIcon="1" r:id="rId1" imgW="731520" imgH="617220" progId="AcroExch.Document.7">
                  <p:link updateAutomatic="1"/>
                </p:oleObj>
              </mc:Choice>
              <mc:Fallback>
                <p:oleObj name="" showAsIcon="1" r:id="rId1" imgW="731520" imgH="617220" progId="AcroExch.Document.7">
                  <p:link updateAutomatic="1"/>
                  <p:pic>
                    <p:nvPicPr>
                      <p:cNvPr id="0" name="图片 3076"/>
                      <p:cNvPicPr/>
                      <p:nvPr/>
                    </p:nvPicPr>
                    <p:blipFill>
                      <a:blip r:embed="rId2"/>
                      <a:stretch>
                        <a:fillRect/>
                      </a:stretch>
                    </p:blipFill>
                    <p:spPr>
                      <a:xfrm>
                        <a:off x="5029200" y="5638800"/>
                        <a:ext cx="731838" cy="617538"/>
                      </a:xfrm>
                      <a:prstGeom prst="rect">
                        <a:avLst/>
                      </a:prstGeom>
                      <a:noFill/>
                      <a:ln w="38100">
                        <a:noFill/>
                        <a:miter/>
                      </a:ln>
                    </p:spPr>
                  </p:pic>
                </p:oleObj>
              </mc:Fallback>
            </mc:AlternateContent>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charRg st="0" end="29"/>
                                            </p:txEl>
                                          </p:spTgt>
                                        </p:tgtEl>
                                        <p:attrNameLst>
                                          <p:attrName>style.visibility</p:attrName>
                                        </p:attrNameLst>
                                      </p:cBhvr>
                                      <p:to>
                                        <p:strVal val="visible"/>
                                      </p:to>
                                    </p:set>
                                    <p:anim calcmode="lin" valueType="num">
                                      <p:cBhvr additive="base">
                                        <p:cTn id="7" dur="500" fill="hold"/>
                                        <p:tgtEl>
                                          <p:spTgt spid="11267">
                                            <p:txEl>
                                              <p:charRg st="0" end="2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charRg st="0" end="2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charRg st="29" end="79"/>
                                            </p:txEl>
                                          </p:spTgt>
                                        </p:tgtEl>
                                        <p:attrNameLst>
                                          <p:attrName>style.visibility</p:attrName>
                                        </p:attrNameLst>
                                      </p:cBhvr>
                                      <p:to>
                                        <p:strVal val="visible"/>
                                      </p:to>
                                    </p:set>
                                    <p:anim calcmode="lin" valueType="num">
                                      <p:cBhvr additive="base">
                                        <p:cTn id="13" dur="500" fill="hold"/>
                                        <p:tgtEl>
                                          <p:spTgt spid="11267">
                                            <p:txEl>
                                              <p:charRg st="29" end="7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charRg st="29" end="79"/>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additive="base">
                                        <p:cTn id="17" dur="500" fill="hold"/>
                                        <p:tgtEl>
                                          <p:spTgt spid="11269"/>
                                        </p:tgtEl>
                                        <p:attrNameLst>
                                          <p:attrName>ppt_x</p:attrName>
                                        </p:attrNameLst>
                                      </p:cBhvr>
                                      <p:tavLst>
                                        <p:tav tm="0">
                                          <p:val>
                                            <p:strVal val="#ppt_x"/>
                                          </p:val>
                                        </p:tav>
                                        <p:tav tm="100000">
                                          <p:val>
                                            <p:strVal val="#ppt_x"/>
                                          </p:val>
                                        </p:tav>
                                      </p:tavLst>
                                    </p:anim>
                                    <p:anim calcmode="lin" valueType="num">
                                      <p:cBhvr additive="base">
                                        <p:cTn id="1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type="title"/>
          </p:nvPr>
        </p:nvSpPr>
        <p:spPr/>
        <p:txBody>
          <a:bodyPr vert="horz" wrap="square" lIns="91440" tIns="45720" rIns="91440" bIns="45720" anchor="ctr" anchorCtr="0"/>
          <a:p>
            <a:pPr eaLnBrk="1" hangingPunct="1"/>
            <a:r>
              <a:rPr lang="zh-CN" altLang="en-US" sz="3600" dirty="0"/>
              <a:t>坠落保护系统</a:t>
            </a:r>
            <a:endParaRPr lang="zh-CN" altLang="en-US" sz="3600" dirty="0"/>
          </a:p>
        </p:txBody>
      </p:sp>
      <p:sp>
        <p:nvSpPr>
          <p:cNvPr id="9218" name="Rectangle 3"/>
          <p:cNvSpPr>
            <a:spLocks noGrp="1"/>
          </p:cNvSpPr>
          <p:nvPr>
            <p:ph idx="1"/>
          </p:nvPr>
        </p:nvSpPr>
        <p:spPr>
          <a:xfrm>
            <a:off x="228600" y="1066800"/>
            <a:ext cx="5486400" cy="5486400"/>
          </a:xfrm>
        </p:spPr>
        <p:txBody>
          <a:bodyPr vert="horz" wrap="square" lIns="91440" tIns="45720" rIns="91440" bIns="45720" anchor="t" anchorCtr="0"/>
          <a:p>
            <a:pPr eaLnBrk="1" hangingPunct="1">
              <a:buNone/>
            </a:pPr>
            <a:r>
              <a:rPr lang="zh-CN" altLang="en-US" sz="2400" b="1" dirty="0">
                <a:latin typeface="宋体" panose="02010600030101010101" pitchFamily="2" charset="-122"/>
              </a:rPr>
              <a:t>  </a:t>
            </a:r>
            <a:r>
              <a:rPr lang="zh-CN" altLang="en-US" sz="2400" b="1" u="sng" dirty="0">
                <a:latin typeface="宋体" panose="02010600030101010101" pitchFamily="2" charset="-122"/>
              </a:rPr>
              <a:t>坠落保护系统（</a:t>
            </a:r>
            <a:r>
              <a:rPr lang="en-US" altLang="zh-CN" sz="2400" b="1" dirty="0">
                <a:latin typeface="宋体" panose="02010600030101010101" pitchFamily="2" charset="-122"/>
              </a:rPr>
              <a:t>FPS) - </a:t>
            </a:r>
            <a:r>
              <a:rPr lang="zh-CN" altLang="en-US" sz="2400" b="1" dirty="0">
                <a:latin typeface="宋体" panose="02010600030101010101" pitchFamily="2" charset="-122"/>
              </a:rPr>
              <a:t>根据控制层级设计的安全工作系统方式用来确保个人防护。 </a:t>
            </a:r>
            <a:endParaRPr lang="en-US" altLang="zh-CN" sz="2400" b="1" dirty="0">
              <a:latin typeface="宋体" panose="02010600030101010101" pitchFamily="2" charset="-122"/>
            </a:endParaRPr>
          </a:p>
          <a:p>
            <a:pPr eaLnBrk="1" hangingPunct="1">
              <a:buNone/>
            </a:pPr>
            <a:endParaRPr lang="zh-CN" altLang="en-US" sz="800" b="1" dirty="0">
              <a:latin typeface="宋体" panose="02010600030101010101" pitchFamily="2" charset="-122"/>
            </a:endParaRPr>
          </a:p>
          <a:p>
            <a:pPr eaLnBrk="1" hangingPunct="1">
              <a:lnSpc>
                <a:spcPct val="80000"/>
              </a:lnSpc>
            </a:pPr>
            <a:r>
              <a:rPr lang="zh-CN" altLang="en-US" sz="2400" b="1" u="sng" dirty="0">
                <a:solidFill>
                  <a:srgbClr val="0000FF"/>
                </a:solidFill>
                <a:latin typeface="宋体" panose="02010600030101010101" pitchFamily="2" charset="-122"/>
              </a:rPr>
              <a:t>坠落抑制装置 </a:t>
            </a:r>
            <a:r>
              <a:rPr lang="en-US" altLang="zh-CN" sz="2400" b="1" dirty="0">
                <a:latin typeface="宋体" panose="02010600030101010101" pitchFamily="2" charset="-122"/>
              </a:rPr>
              <a:t>– </a:t>
            </a:r>
            <a:r>
              <a:rPr lang="zh-CN" altLang="en-US" sz="2400" b="1" dirty="0">
                <a:latin typeface="宋体" panose="02010600030101010101" pitchFamily="2" charset="-122"/>
              </a:rPr>
              <a:t>一个带连接设计（绳索）和一个坠落控制固定绳或锚地来防止人从一个位置跌下来</a:t>
            </a:r>
            <a:r>
              <a:rPr lang="en-US" altLang="zh-CN" sz="2400" b="1" dirty="0">
                <a:latin typeface="宋体" panose="02010600030101010101" pitchFamily="2" charset="-122"/>
              </a:rPr>
              <a:t>.</a:t>
            </a:r>
            <a:endParaRPr lang="en-US" altLang="zh-CN" sz="2400" b="1" dirty="0">
              <a:latin typeface="宋体" panose="02010600030101010101" pitchFamily="2" charset="-122"/>
            </a:endParaRPr>
          </a:p>
          <a:p>
            <a:pPr eaLnBrk="1" hangingPunct="1">
              <a:lnSpc>
                <a:spcPct val="80000"/>
              </a:lnSpc>
            </a:pPr>
            <a:endParaRPr lang="zh-CN" altLang="en-US" sz="800" b="1" dirty="0">
              <a:latin typeface="宋体" panose="02010600030101010101" pitchFamily="2" charset="-122"/>
            </a:endParaRPr>
          </a:p>
          <a:p>
            <a:pPr eaLnBrk="1" hangingPunct="1">
              <a:lnSpc>
                <a:spcPct val="80000"/>
              </a:lnSpc>
            </a:pPr>
            <a:r>
              <a:rPr lang="zh-CN" altLang="en-US" sz="2400" b="1" u="sng" dirty="0">
                <a:solidFill>
                  <a:srgbClr val="0000FF"/>
                </a:solidFill>
                <a:latin typeface="宋体" panose="02010600030101010101" pitchFamily="2" charset="-122"/>
              </a:rPr>
              <a:t>坠落限制装置</a:t>
            </a:r>
            <a:r>
              <a:rPr lang="en-US" altLang="zh-CN" sz="2400" b="1" dirty="0">
                <a:latin typeface="宋体" panose="02010600030101010101" pitchFamily="2" charset="-122"/>
              </a:rPr>
              <a:t>– </a:t>
            </a:r>
            <a:r>
              <a:rPr lang="zh-CN" altLang="en-US" sz="2400" b="1" dirty="0">
                <a:latin typeface="宋体" panose="02010600030101010101" pitchFamily="2" charset="-122"/>
              </a:rPr>
              <a:t>一个带由连接装置（绳锁）固定的锚地来限制使用者最多坠落</a:t>
            </a:r>
            <a:r>
              <a:rPr lang="en-US" altLang="zh-CN" sz="2400" b="1" dirty="0">
                <a:latin typeface="宋体" panose="02010600030101010101" pitchFamily="2" charset="-122"/>
              </a:rPr>
              <a:t>0.6</a:t>
            </a:r>
            <a:r>
              <a:rPr lang="zh-CN" altLang="en-US" sz="2400" b="1" dirty="0">
                <a:latin typeface="宋体" panose="02010600030101010101" pitchFamily="2" charset="-122"/>
              </a:rPr>
              <a:t>米的全身盔甲。有时被叫做“工作定位系统” </a:t>
            </a:r>
            <a:endParaRPr lang="en-US" altLang="zh-CN" sz="2400" b="1" dirty="0">
              <a:latin typeface="宋体" panose="02010600030101010101" pitchFamily="2" charset="-122"/>
            </a:endParaRPr>
          </a:p>
          <a:p>
            <a:pPr eaLnBrk="1" hangingPunct="1">
              <a:lnSpc>
                <a:spcPct val="80000"/>
              </a:lnSpc>
            </a:pPr>
            <a:endParaRPr lang="zh-CN" altLang="en-US" sz="800" b="1" dirty="0">
              <a:latin typeface="宋体" panose="02010600030101010101" pitchFamily="2" charset="-122"/>
            </a:endParaRPr>
          </a:p>
          <a:p>
            <a:pPr eaLnBrk="1" hangingPunct="1">
              <a:lnSpc>
                <a:spcPct val="80000"/>
              </a:lnSpc>
            </a:pPr>
            <a:r>
              <a:rPr lang="zh-CN" altLang="en-US" sz="2400" b="1" u="sng" dirty="0">
                <a:solidFill>
                  <a:srgbClr val="0000FF"/>
                </a:solidFill>
                <a:latin typeface="宋体" panose="02010600030101010101" pitchFamily="2" charset="-122"/>
              </a:rPr>
              <a:t>坠落阻止装置 </a:t>
            </a:r>
            <a:r>
              <a:rPr lang="en-US" altLang="zh-CN" sz="2400" b="1" dirty="0">
                <a:latin typeface="宋体" panose="02010600030101010101" pitchFamily="2" charset="-122"/>
              </a:rPr>
              <a:t>– </a:t>
            </a:r>
            <a:r>
              <a:rPr lang="zh-CN" altLang="en-US" sz="2400" b="1" dirty="0">
                <a:latin typeface="宋体" panose="02010600030101010101" pitchFamily="2" charset="-122"/>
              </a:rPr>
              <a:t>一个带全身盔甲和一个震动缓冲连接装置（绳索）并附带一个锚地或固定绳在使用者接触到固定物体之前来阻止坠落。 </a:t>
            </a:r>
            <a:endParaRPr lang="zh-CN" altLang="en-US" sz="2400" b="1" dirty="0">
              <a:latin typeface="宋体" panose="02010600030101010101" pitchFamily="2" charset="-122"/>
            </a:endParaRPr>
          </a:p>
        </p:txBody>
      </p:sp>
      <p:pic>
        <p:nvPicPr>
          <p:cNvPr id="9219" name="Picture 4" descr="aRoofTop_Sayfglida"/>
          <p:cNvPicPr>
            <a:picLocks noChangeAspect="1"/>
          </p:cNvPicPr>
          <p:nvPr/>
        </p:nvPicPr>
        <p:blipFill>
          <a:blip r:embed="rId1"/>
          <a:stretch>
            <a:fillRect/>
          </a:stretch>
        </p:blipFill>
        <p:spPr>
          <a:xfrm>
            <a:off x="5867400" y="990600"/>
            <a:ext cx="2743200" cy="1524000"/>
          </a:xfrm>
          <a:prstGeom prst="rect">
            <a:avLst/>
          </a:prstGeom>
          <a:noFill/>
          <a:ln w="9525">
            <a:noFill/>
          </a:ln>
        </p:spPr>
      </p:pic>
      <p:pic>
        <p:nvPicPr>
          <p:cNvPr id="9220" name="Picture 6" descr="aSayfglida_a"/>
          <p:cNvPicPr>
            <a:picLocks noChangeAspect="1"/>
          </p:cNvPicPr>
          <p:nvPr/>
        </p:nvPicPr>
        <p:blipFill>
          <a:blip r:embed="rId2"/>
          <a:stretch>
            <a:fillRect/>
          </a:stretch>
        </p:blipFill>
        <p:spPr>
          <a:xfrm>
            <a:off x="6019800" y="2667000"/>
            <a:ext cx="2062163" cy="2209800"/>
          </a:xfrm>
          <a:prstGeom prst="rect">
            <a:avLst/>
          </a:prstGeom>
          <a:noFill/>
          <a:ln w="9525">
            <a:noFill/>
          </a:ln>
        </p:spPr>
      </p:pic>
      <p:pic>
        <p:nvPicPr>
          <p:cNvPr id="9221" name="Picture 4" descr="Construction_1107976_2"/>
          <p:cNvPicPr>
            <a:picLocks noChangeAspect="1"/>
          </p:cNvPicPr>
          <p:nvPr/>
        </p:nvPicPr>
        <p:blipFill>
          <a:blip r:embed="rId3"/>
          <a:stretch>
            <a:fillRect/>
          </a:stretch>
        </p:blipFill>
        <p:spPr>
          <a:xfrm>
            <a:off x="6019800" y="4906963"/>
            <a:ext cx="2362200" cy="1951037"/>
          </a:xfrm>
          <a:prstGeom prst="rect">
            <a:avLst/>
          </a:prstGeom>
          <a:noFill/>
          <a:ln w="9525">
            <a:noFill/>
          </a:ln>
        </p:spPr>
      </p:pic>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2"/>
          <p:cNvSpPr>
            <a:spLocks noGrp="1"/>
          </p:cNvSpPr>
          <p:nvPr>
            <p:ph type="title"/>
          </p:nvPr>
        </p:nvSpPr>
        <p:spPr/>
        <p:txBody>
          <a:bodyPr vert="horz" wrap="square" lIns="91440" tIns="45720" rIns="91440" bIns="45720" anchor="ctr" anchorCtr="0"/>
          <a:p>
            <a:pPr eaLnBrk="1" hangingPunct="1"/>
            <a:r>
              <a:rPr lang="zh-CN" altLang="en-US" sz="3600" dirty="0"/>
              <a:t>坠落保护系统</a:t>
            </a:r>
            <a:endParaRPr lang="zh-CN" altLang="en-US" sz="3600" dirty="0"/>
          </a:p>
        </p:txBody>
      </p:sp>
      <p:pic>
        <p:nvPicPr>
          <p:cNvPr id="10242" name="Picture 6" descr="未命名"/>
          <p:cNvPicPr>
            <a:picLocks noChangeAspect="1"/>
          </p:cNvPicPr>
          <p:nvPr/>
        </p:nvPicPr>
        <p:blipFill>
          <a:blip r:embed="rId1"/>
          <a:stretch>
            <a:fillRect/>
          </a:stretch>
        </p:blipFill>
        <p:spPr>
          <a:xfrm>
            <a:off x="228600" y="1447800"/>
            <a:ext cx="8534400" cy="5410200"/>
          </a:xfrm>
          <a:prstGeom prst="rect">
            <a:avLst/>
          </a:prstGeom>
          <a:noFill/>
          <a:ln w="9525">
            <a:noFill/>
          </a:ln>
        </p:spPr>
      </p:pic>
      <p:sp>
        <p:nvSpPr>
          <p:cNvPr id="10243" name="TextBox 3"/>
          <p:cNvSpPr txBox="1"/>
          <p:nvPr/>
        </p:nvSpPr>
        <p:spPr>
          <a:xfrm>
            <a:off x="457200" y="990600"/>
            <a:ext cx="1422400" cy="461963"/>
          </a:xfrm>
          <a:prstGeom prst="rect">
            <a:avLst/>
          </a:prstGeom>
          <a:noFill/>
          <a:ln w="9525">
            <a:noFill/>
          </a:ln>
        </p:spPr>
        <p:txBody>
          <a:bodyPr wrap="none" anchor="t" anchorCtr="0">
            <a:spAutoFit/>
          </a:bodyPr>
          <a:p>
            <a:pPr algn="ctr"/>
            <a:r>
              <a:rPr lang="zh-CN" altLang="en-US" sz="2400" dirty="0">
                <a:solidFill>
                  <a:schemeClr val="tx1"/>
                </a:solidFill>
                <a:latin typeface="Arial" panose="020B0604020202020204" pitchFamily="34" charset="0"/>
                <a:ea typeface="宋体" panose="02010600030101010101" pitchFamily="2" charset="-122"/>
              </a:rPr>
              <a:t>选择举例</a:t>
            </a:r>
            <a:endParaRPr lang="zh-CN" altLang="en-US" sz="2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p:cNvSpPr>
          <p:nvPr>
            <p:ph type="title"/>
          </p:nvPr>
        </p:nvSpPr>
        <p:spPr/>
        <p:txBody>
          <a:bodyPr vert="horz" wrap="square" lIns="91440" tIns="45720" rIns="91440" bIns="45720" anchor="ctr" anchorCtr="0"/>
          <a:p>
            <a:pPr eaLnBrk="1" hangingPunct="1"/>
            <a:r>
              <a:rPr lang="zh-CN" altLang="en-US" sz="3600" dirty="0"/>
              <a:t>坠落保护系统</a:t>
            </a:r>
            <a:endParaRPr lang="zh-CN" altLang="en-US" sz="3600" dirty="0"/>
          </a:p>
        </p:txBody>
      </p:sp>
      <p:sp>
        <p:nvSpPr>
          <p:cNvPr id="2055" name="TextBox 3"/>
          <p:cNvSpPr txBox="1">
            <a:spLocks noChangeArrowheads="1"/>
          </p:cNvSpPr>
          <p:nvPr/>
        </p:nvSpPr>
        <p:spPr bwMode="auto">
          <a:xfrm>
            <a:off x="533400" y="1066800"/>
            <a:ext cx="8229600" cy="1816100"/>
          </a:xfrm>
          <a:prstGeom prst="rect">
            <a:avLst/>
          </a:prstGeom>
          <a:noFill/>
          <a:ln w="9525">
            <a:noFill/>
            <a:miter lim="800000"/>
          </a:ln>
        </p:spPr>
        <p:txBody>
          <a:bodyPr>
            <a:spAutoFit/>
          </a:bodyPr>
          <a:lstStyle/>
          <a:p>
            <a:pPr marR="0" defTabSz="914400">
              <a:buClrTx/>
              <a:buSzTx/>
              <a:buFontTx/>
              <a:buNone/>
              <a:defRPr/>
            </a:pPr>
            <a:r>
              <a:rPr kumimoji="0" lang="zh-CN" altLang="en-US" sz="2400" u="sng" kern="1200" cap="none" spc="0" normalizeH="0" baseline="0" noProof="0" dirty="0">
                <a:solidFill>
                  <a:srgbClr val="0000FF"/>
                </a:solidFill>
                <a:latin typeface="Arial" panose="020B0604020202020204" pitchFamily="34" charset="0"/>
                <a:ea typeface="宋体" panose="02010600030101010101" pitchFamily="2" charset="-122"/>
                <a:cs typeface="+mn-cs"/>
                <a:sym typeface="+mn-ea"/>
              </a:rPr>
              <a:t>如何确定锚挂点</a:t>
            </a:r>
            <a:r>
              <a:rPr kumimoji="0" lang="en-US" altLang="zh-CN" sz="2400" kern="1200" cap="none" spc="0" normalizeH="0" baseline="0" noProof="0" dirty="0">
                <a:solidFill>
                  <a:srgbClr val="0000FF"/>
                </a:solidFill>
                <a:latin typeface="Arial" panose="020B0604020202020204" pitchFamily="34" charset="0"/>
                <a:ea typeface="宋体" panose="02010600030101010101" pitchFamily="2" charset="-122"/>
                <a:cs typeface="+mn-cs"/>
                <a:sym typeface="+mn-ea"/>
              </a:rPr>
              <a:t>?</a:t>
            </a:r>
            <a:endParaRPr kumimoji="0" lang="en-US" altLang="zh-CN" sz="2400" kern="1200" cap="none" spc="0" normalizeH="0" baseline="0" noProof="0" dirty="0">
              <a:solidFill>
                <a:srgbClr val="0000FF"/>
              </a:solidFill>
              <a:latin typeface="Arial" panose="020B0604020202020204" pitchFamily="34" charset="0"/>
              <a:ea typeface="宋体" panose="02010600030101010101" pitchFamily="2" charset="-122"/>
              <a:cs typeface="+mn-cs"/>
              <a:sym typeface="+mn-ea"/>
            </a:endParaRPr>
          </a:p>
          <a:p>
            <a:pPr marR="0" defTabSz="914400">
              <a:buClrTx/>
              <a:buSzTx/>
              <a:buFontTx/>
              <a:buNone/>
              <a:defRPr/>
            </a:pPr>
            <a:endParaRPr kumimoji="0" lang="en-US" altLang="zh-CN" sz="8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buClrTx/>
              <a:buSzTx/>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头顶上方</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buClrTx/>
              <a:buSzTx/>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根据坠落安全距离，确定所挂高度是否有效（应大于坠落安全距离）</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buClrTx/>
              <a:buSzTx/>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牢固可靠</a:t>
            </a: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要求锚挂点能承受</a:t>
            </a: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22KN(</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或</a:t>
            </a: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2.2</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吨）重量</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buClrTx/>
              <a:buSzTx/>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避免坠落时产生“钟摆效应”，造成撞击受伤</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p:txBody>
      </p:sp>
      <p:graphicFrame>
        <p:nvGraphicFramePr>
          <p:cNvPr id="53251" name="Object 3"/>
          <p:cNvGraphicFramePr/>
          <p:nvPr/>
        </p:nvGraphicFramePr>
        <p:xfrm>
          <a:off x="6324600" y="4191000"/>
          <a:ext cx="2095500" cy="2133600"/>
        </p:xfrm>
        <a:graphic>
          <a:graphicData uri="http://schemas.openxmlformats.org/presentationml/2006/ole">
            <mc:AlternateContent xmlns:mc="http://schemas.openxmlformats.org/markup-compatibility/2006">
              <mc:Choice xmlns:v="urn:schemas-microsoft-com:vml" Requires="v">
                <p:oleObj spid="_x0000_s3076" name="" r:id="rId1" imgW="2124075" imgH="2162175" progId="Paint.Picture">
                  <p:embed/>
                </p:oleObj>
              </mc:Choice>
              <mc:Fallback>
                <p:oleObj name="" r:id="rId1" imgW="2124075" imgH="2162175" progId="Paint.Picture">
                  <p:embed/>
                  <p:pic>
                    <p:nvPicPr>
                      <p:cNvPr id="0" name="图片 3075"/>
                      <p:cNvPicPr/>
                      <p:nvPr/>
                    </p:nvPicPr>
                    <p:blipFill>
                      <a:blip r:embed="rId2"/>
                      <a:stretch>
                        <a:fillRect/>
                      </a:stretch>
                    </p:blipFill>
                    <p:spPr>
                      <a:xfrm>
                        <a:off x="6324600" y="4191000"/>
                        <a:ext cx="2095500" cy="2133600"/>
                      </a:xfrm>
                      <a:prstGeom prst="rect">
                        <a:avLst/>
                      </a:prstGeom>
                      <a:noFill/>
                      <a:ln w="38100">
                        <a:noFill/>
                        <a:miter/>
                      </a:ln>
                    </p:spPr>
                  </p:pic>
                </p:oleObj>
              </mc:Fallback>
            </mc:AlternateContent>
          </a:graphicData>
        </a:graphic>
      </p:graphicFrame>
      <p:graphicFrame>
        <p:nvGraphicFramePr>
          <p:cNvPr id="53252" name="Object 4"/>
          <p:cNvGraphicFramePr/>
          <p:nvPr/>
        </p:nvGraphicFramePr>
        <p:xfrm>
          <a:off x="228600" y="3200400"/>
          <a:ext cx="2819400" cy="2128838"/>
        </p:xfrm>
        <a:graphic>
          <a:graphicData uri="http://schemas.openxmlformats.org/presentationml/2006/ole">
            <mc:AlternateContent xmlns:mc="http://schemas.openxmlformats.org/markup-compatibility/2006">
              <mc:Choice xmlns:v="urn:schemas-microsoft-com:vml" Requires="v">
                <p:oleObj spid="_x0000_s3079" name="" r:id="rId3" imgW="2762250" imgH="2085975" progId="Paint.Picture">
                  <p:embed/>
                </p:oleObj>
              </mc:Choice>
              <mc:Fallback>
                <p:oleObj name="" r:id="rId3" imgW="2762250" imgH="2085975" progId="Paint.Picture">
                  <p:embed/>
                  <p:pic>
                    <p:nvPicPr>
                      <p:cNvPr id="0" name="图片 3078"/>
                      <p:cNvPicPr/>
                      <p:nvPr/>
                    </p:nvPicPr>
                    <p:blipFill>
                      <a:blip r:embed="rId4"/>
                      <a:stretch>
                        <a:fillRect/>
                      </a:stretch>
                    </p:blipFill>
                    <p:spPr>
                      <a:xfrm>
                        <a:off x="228600" y="3200400"/>
                        <a:ext cx="2819400" cy="2128838"/>
                      </a:xfrm>
                      <a:prstGeom prst="rect">
                        <a:avLst/>
                      </a:prstGeom>
                      <a:noFill/>
                      <a:ln w="38100">
                        <a:noFill/>
                        <a:miter/>
                      </a:ln>
                    </p:spPr>
                  </p:pic>
                </p:oleObj>
              </mc:Fallback>
            </mc:AlternateContent>
          </a:graphicData>
        </a:graphic>
      </p:graphicFrame>
      <p:graphicFrame>
        <p:nvGraphicFramePr>
          <p:cNvPr id="53253" name="Object 5"/>
          <p:cNvGraphicFramePr/>
          <p:nvPr/>
        </p:nvGraphicFramePr>
        <p:xfrm>
          <a:off x="838200" y="4714875"/>
          <a:ext cx="3048000" cy="2143125"/>
        </p:xfrm>
        <a:graphic>
          <a:graphicData uri="http://schemas.openxmlformats.org/presentationml/2006/ole">
            <mc:AlternateContent xmlns:mc="http://schemas.openxmlformats.org/markup-compatibility/2006">
              <mc:Choice xmlns:v="urn:schemas-microsoft-com:vml" Requires="v">
                <p:oleObj spid="_x0000_s3078" name="" r:id="rId5" imgW="3048000" imgH="2143125" progId="Paint.Picture">
                  <p:embed/>
                </p:oleObj>
              </mc:Choice>
              <mc:Fallback>
                <p:oleObj name="" r:id="rId5" imgW="3048000" imgH="2143125" progId="Paint.Picture">
                  <p:embed/>
                  <p:pic>
                    <p:nvPicPr>
                      <p:cNvPr id="0" name="图片 3077"/>
                      <p:cNvPicPr/>
                      <p:nvPr/>
                    </p:nvPicPr>
                    <p:blipFill>
                      <a:blip r:embed="rId6"/>
                      <a:stretch>
                        <a:fillRect/>
                      </a:stretch>
                    </p:blipFill>
                    <p:spPr>
                      <a:xfrm>
                        <a:off x="838200" y="4714875"/>
                        <a:ext cx="3048000" cy="2143125"/>
                      </a:xfrm>
                      <a:prstGeom prst="rect">
                        <a:avLst/>
                      </a:prstGeom>
                      <a:noFill/>
                      <a:ln w="38100">
                        <a:noFill/>
                        <a:miter/>
                      </a:ln>
                    </p:spPr>
                  </p:pic>
                </p:oleObj>
              </mc:Fallback>
            </mc:AlternateContent>
          </a:graphicData>
        </a:graphic>
      </p:graphicFrame>
      <p:pic>
        <p:nvPicPr>
          <p:cNvPr id="11270" name="Picture 5"/>
          <p:cNvPicPr>
            <a:picLocks noChangeAspect="1"/>
          </p:cNvPicPr>
          <p:nvPr/>
        </p:nvPicPr>
        <p:blipFill>
          <a:blip r:embed="rId7"/>
          <a:stretch>
            <a:fillRect/>
          </a:stretch>
        </p:blipFill>
        <p:spPr>
          <a:xfrm>
            <a:off x="4038600" y="3581400"/>
            <a:ext cx="2057400" cy="722313"/>
          </a:xfrm>
          <a:prstGeom prst="rect">
            <a:avLst/>
          </a:prstGeom>
          <a:noFill/>
          <a:ln w="9525">
            <a:noFill/>
          </a:ln>
        </p:spPr>
      </p:pic>
      <p:pic>
        <p:nvPicPr>
          <p:cNvPr id="11271" name="Picture 10" descr="AM210"/>
          <p:cNvPicPr>
            <a:picLocks noChangeAspect="1"/>
          </p:cNvPicPr>
          <p:nvPr/>
        </p:nvPicPr>
        <p:blipFill>
          <a:blip r:embed="rId8"/>
          <a:stretch>
            <a:fillRect/>
          </a:stretch>
        </p:blipFill>
        <p:spPr>
          <a:xfrm>
            <a:off x="3962400" y="4724400"/>
            <a:ext cx="1365250" cy="868363"/>
          </a:xfrm>
          <a:prstGeom prst="rect">
            <a:avLst/>
          </a:prstGeom>
          <a:noFill/>
          <a:ln w="9525">
            <a:noFill/>
          </a:ln>
        </p:spPr>
      </p:pic>
      <p:pic>
        <p:nvPicPr>
          <p:cNvPr id="11272" name="Picture 11" descr="Am211"/>
          <p:cNvPicPr>
            <a:picLocks noChangeAspect="1"/>
          </p:cNvPicPr>
          <p:nvPr/>
        </p:nvPicPr>
        <p:blipFill>
          <a:blip r:embed="rId9"/>
          <a:stretch>
            <a:fillRect/>
          </a:stretch>
        </p:blipFill>
        <p:spPr>
          <a:xfrm>
            <a:off x="4038600" y="5715000"/>
            <a:ext cx="1447800" cy="920750"/>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0-#ppt_w/2"/>
                                          </p:val>
                                        </p:tav>
                                        <p:tav tm="100000">
                                          <p:val>
                                            <p:strVal val="#ppt_x"/>
                                          </p:val>
                                        </p:tav>
                                      </p:tavLst>
                                    </p:anim>
                                    <p:anim calcmode="lin" valueType="num">
                                      <p:cBhvr additive="base">
                                        <p:cTn id="8" dur="500" fill="hold"/>
                                        <p:tgtEl>
                                          <p:spTgt spid="532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 calcmode="lin" valueType="num">
                                      <p:cBhvr additive="base">
                                        <p:cTn id="13" dur="500" fill="hold"/>
                                        <p:tgtEl>
                                          <p:spTgt spid="53252"/>
                                        </p:tgtEl>
                                        <p:attrNameLst>
                                          <p:attrName>ppt_x</p:attrName>
                                        </p:attrNameLst>
                                      </p:cBhvr>
                                      <p:tavLst>
                                        <p:tav tm="0">
                                          <p:val>
                                            <p:strVal val="0-#ppt_w/2"/>
                                          </p:val>
                                        </p:tav>
                                        <p:tav tm="100000">
                                          <p:val>
                                            <p:strVal val="#ppt_x"/>
                                          </p:val>
                                        </p:tav>
                                      </p:tavLst>
                                    </p:anim>
                                    <p:anim calcmode="lin" valueType="num">
                                      <p:cBhvr additive="base">
                                        <p:cTn id="14" dur="500" fill="hold"/>
                                        <p:tgtEl>
                                          <p:spTgt spid="5325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3253"/>
                                        </p:tgtEl>
                                        <p:attrNameLst>
                                          <p:attrName>style.visibility</p:attrName>
                                        </p:attrNameLst>
                                      </p:cBhvr>
                                      <p:to>
                                        <p:strVal val="visible"/>
                                      </p:to>
                                    </p:set>
                                    <p:anim calcmode="lin" valueType="num">
                                      <p:cBhvr additive="base">
                                        <p:cTn id="19" dur="500" fill="hold"/>
                                        <p:tgtEl>
                                          <p:spTgt spid="53253"/>
                                        </p:tgtEl>
                                        <p:attrNameLst>
                                          <p:attrName>ppt_x</p:attrName>
                                        </p:attrNameLst>
                                      </p:cBhvr>
                                      <p:tavLst>
                                        <p:tav tm="0">
                                          <p:val>
                                            <p:strVal val="0-#ppt_w/2"/>
                                          </p:val>
                                        </p:tav>
                                        <p:tav tm="100000">
                                          <p:val>
                                            <p:strVal val="#ppt_x"/>
                                          </p:val>
                                        </p:tav>
                                      </p:tavLst>
                                    </p:anim>
                                    <p:anim calcmode="lin" valueType="num">
                                      <p:cBhvr additive="base">
                                        <p:cTn id="20"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Picture 7" descr="Picture2"/>
          <p:cNvPicPr>
            <a:picLocks noChangeAspect="1"/>
          </p:cNvPicPr>
          <p:nvPr/>
        </p:nvPicPr>
        <p:blipFill>
          <a:blip r:embed="rId1"/>
          <a:stretch>
            <a:fillRect/>
          </a:stretch>
        </p:blipFill>
        <p:spPr>
          <a:xfrm>
            <a:off x="457200" y="1828800"/>
            <a:ext cx="3962400" cy="2057400"/>
          </a:xfrm>
          <a:prstGeom prst="rect">
            <a:avLst/>
          </a:prstGeom>
          <a:noFill/>
          <a:ln w="9525">
            <a:noFill/>
          </a:ln>
        </p:spPr>
      </p:pic>
      <p:pic>
        <p:nvPicPr>
          <p:cNvPr id="12290" name="Picture 10" descr="clearance"/>
          <p:cNvPicPr>
            <a:picLocks noChangeAspect="1"/>
          </p:cNvPicPr>
          <p:nvPr/>
        </p:nvPicPr>
        <p:blipFill>
          <a:blip r:embed="rId2"/>
          <a:stretch>
            <a:fillRect/>
          </a:stretch>
        </p:blipFill>
        <p:spPr>
          <a:xfrm>
            <a:off x="4724400" y="1219200"/>
            <a:ext cx="2328863" cy="5410200"/>
          </a:xfrm>
          <a:prstGeom prst="rect">
            <a:avLst/>
          </a:prstGeom>
          <a:noFill/>
          <a:ln w="9525">
            <a:noFill/>
          </a:ln>
        </p:spPr>
      </p:pic>
      <p:sp>
        <p:nvSpPr>
          <p:cNvPr id="12291" name="Text Box 12"/>
          <p:cNvSpPr txBox="1"/>
          <p:nvPr/>
        </p:nvSpPr>
        <p:spPr>
          <a:xfrm>
            <a:off x="7643813" y="1219200"/>
            <a:ext cx="738187" cy="3962400"/>
          </a:xfrm>
          <a:prstGeom prst="rect">
            <a:avLst/>
          </a:prstGeom>
          <a:noFill/>
          <a:ln w="9525">
            <a:noFill/>
          </a:ln>
        </p:spPr>
        <p:txBody>
          <a:bodyPr vert="eaVert" anchor="t" anchorCtr="0">
            <a:spAutoFit/>
          </a:bodyPr>
          <a:p>
            <a:pPr algn="ctr">
              <a:spcBef>
                <a:spcPct val="50000"/>
              </a:spcBef>
            </a:pPr>
            <a:r>
              <a:rPr lang="zh-CN" altLang="en-US" dirty="0">
                <a:solidFill>
                  <a:schemeClr val="tx1"/>
                </a:solidFill>
                <a:latin typeface="Arial" panose="020B0604020202020204" pitchFamily="34" charset="0"/>
                <a:ea typeface="宋体" panose="02010600030101010101" pitchFamily="2" charset="-122"/>
              </a:rPr>
              <a:t>小心周边硬物！</a:t>
            </a:r>
            <a:endParaRPr lang="zh-CN" altLang="en-US" dirty="0">
              <a:solidFill>
                <a:schemeClr val="tx1"/>
              </a:solidFill>
              <a:latin typeface="Arial" panose="020B0604020202020204" pitchFamily="34" charset="0"/>
              <a:ea typeface="宋体" panose="02010600030101010101" pitchFamily="2" charset="-122"/>
            </a:endParaRPr>
          </a:p>
        </p:txBody>
      </p:sp>
      <p:sp>
        <p:nvSpPr>
          <p:cNvPr id="12292" name="Rectangle 2"/>
          <p:cNvSpPr txBox="1"/>
          <p:nvPr/>
        </p:nvSpPr>
        <p:spPr>
          <a:xfrm>
            <a:off x="1371600" y="228600"/>
            <a:ext cx="6477000" cy="715963"/>
          </a:xfrm>
          <a:prstGeom prst="rect">
            <a:avLst/>
          </a:prstGeom>
          <a:noFill/>
          <a:ln w="9525">
            <a:noFill/>
          </a:ln>
        </p:spPr>
        <p:txBody>
          <a:bodyPr anchor="ctr" anchorCtr="0"/>
          <a:p>
            <a:pPr algn="ctr"/>
            <a:r>
              <a:rPr lang="zh-CN" altLang="en-US" dirty="0">
                <a:solidFill>
                  <a:schemeClr val="tx2"/>
                </a:solidFill>
                <a:latin typeface="Arial" panose="020B0604020202020204" pitchFamily="34" charset="0"/>
                <a:ea typeface="宋体" panose="02010600030101010101" pitchFamily="2" charset="-122"/>
              </a:rPr>
              <a:t>坠落保护系统</a:t>
            </a:r>
            <a:endParaRPr lang="zh-CN" altLang="en-US" dirty="0">
              <a:solidFill>
                <a:schemeClr val="tx2"/>
              </a:solidFill>
              <a:latin typeface="Arial" panose="020B0604020202020204" pitchFamily="34" charset="0"/>
              <a:ea typeface="宋体" panose="02010600030101010101" pitchFamily="2" charset="-122"/>
            </a:endParaRPr>
          </a:p>
        </p:txBody>
      </p:sp>
      <p:sp>
        <p:nvSpPr>
          <p:cNvPr id="12293" name="TextBox 3"/>
          <p:cNvSpPr txBox="1"/>
          <p:nvPr/>
        </p:nvSpPr>
        <p:spPr>
          <a:xfrm>
            <a:off x="533400" y="1219200"/>
            <a:ext cx="7543800" cy="584200"/>
          </a:xfrm>
          <a:prstGeom prst="rect">
            <a:avLst/>
          </a:prstGeom>
          <a:noFill/>
          <a:ln w="9525">
            <a:noFill/>
          </a:ln>
        </p:spPr>
        <p:txBody>
          <a:bodyPr anchor="t" anchorCtr="0">
            <a:spAutoFit/>
          </a:bodyPr>
          <a:p>
            <a:r>
              <a:rPr lang="zh-CN" altLang="en-US" sz="2400" u="sng" dirty="0">
                <a:solidFill>
                  <a:srgbClr val="0000FF"/>
                </a:solidFill>
                <a:latin typeface="Arial" panose="020B0604020202020204" pitchFamily="34" charset="0"/>
                <a:ea typeface="宋体" panose="02010600030101010101" pitchFamily="2" charset="-122"/>
              </a:rPr>
              <a:t>如何确定锚挂点</a:t>
            </a:r>
            <a:r>
              <a:rPr lang="en-US" altLang="zh-CN" sz="2400" dirty="0">
                <a:solidFill>
                  <a:srgbClr val="0000FF"/>
                </a:solidFill>
                <a:latin typeface="Arial" panose="020B0604020202020204" pitchFamily="34" charset="0"/>
                <a:ea typeface="宋体" panose="02010600030101010101" pitchFamily="2" charset="-122"/>
              </a:rPr>
              <a:t>?</a:t>
            </a:r>
            <a:endParaRPr lang="en-US" altLang="zh-CN" sz="2400" dirty="0">
              <a:solidFill>
                <a:srgbClr val="0000FF"/>
              </a:solidFill>
              <a:latin typeface="Arial" panose="020B0604020202020204" pitchFamily="34" charset="0"/>
              <a:ea typeface="宋体" panose="02010600030101010101" pitchFamily="2" charset="-122"/>
            </a:endParaRPr>
          </a:p>
          <a:p>
            <a:endParaRPr lang="en-US" altLang="zh-CN" sz="800" dirty="0">
              <a:solidFill>
                <a:schemeClr val="tx1"/>
              </a:solidFill>
              <a:latin typeface="Arial" panose="020B0604020202020204" pitchFamily="34" charset="0"/>
              <a:ea typeface="宋体" panose="02010600030101010101" pitchFamily="2" charset="-122"/>
            </a:endParaRPr>
          </a:p>
        </p:txBody>
      </p:sp>
      <p:pic>
        <p:nvPicPr>
          <p:cNvPr id="12294" name="Picture 6"/>
          <p:cNvPicPr>
            <a:picLocks noChangeAspect="1"/>
          </p:cNvPicPr>
          <p:nvPr/>
        </p:nvPicPr>
        <p:blipFill>
          <a:blip r:embed="rId3"/>
          <a:stretch>
            <a:fillRect/>
          </a:stretch>
        </p:blipFill>
        <p:spPr>
          <a:xfrm>
            <a:off x="457200" y="4191000"/>
            <a:ext cx="3654425" cy="2317750"/>
          </a:xfrm>
          <a:prstGeom prst="rect">
            <a:avLst/>
          </a:prstGeom>
          <a:noFill/>
          <a:ln w="9525">
            <a:noFill/>
          </a:ln>
        </p:spPr>
      </p:pic>
    </p:spTree>
  </p:cSld>
  <p:clrMapOvr>
    <a:masterClrMapping/>
  </p:clrMapOvr>
  <p:transition>
    <p:push dir="u"/>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母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母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母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母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母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母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母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母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母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母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母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母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母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母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母版</Template>
  <TotalTime>0</TotalTime>
  <Words>8064</Words>
  <Application>WPS 演示</Application>
  <PresentationFormat>全屏显示(4:3)</PresentationFormat>
  <Paragraphs>964</Paragraphs>
  <Slides>44</Slides>
  <Notes>2</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4</vt:i4>
      </vt:variant>
      <vt:variant>
        <vt:lpstr>幻灯片标题</vt:lpstr>
      </vt:variant>
      <vt:variant>
        <vt:i4>44</vt:i4>
      </vt:variant>
    </vt:vector>
  </HeadingPairs>
  <TitlesOfParts>
    <vt:vector size="65" baseType="lpstr">
      <vt:lpstr>Arial</vt:lpstr>
      <vt:lpstr>宋体</vt:lpstr>
      <vt:lpstr>Wingdings</vt:lpstr>
      <vt:lpstr>Arial Narrow</vt:lpstr>
      <vt:lpstr>汉仪旗黑-85S</vt:lpstr>
      <vt:lpstr>黑体</vt:lpstr>
      <vt:lpstr>微软雅黑</vt:lpstr>
      <vt:lpstr>楷体</vt:lpstr>
      <vt:lpstr>Arial Unicode MS</vt:lpstr>
      <vt:lpstr>Wingdings 2</vt:lpstr>
      <vt:lpstr>Wingdings</vt:lpstr>
      <vt:lpstr>Arial Unicode MS</vt:lpstr>
      <vt:lpstr>Frutiger-Light</vt:lpstr>
      <vt:lpstr>Frutiger-Bold</vt:lpstr>
      <vt:lpstr>华文楷体</vt:lpstr>
      <vt:lpstr>Times New Roman</vt:lpstr>
      <vt:lpstr>博富特</vt:lpstr>
      <vt:lpstr>Paint.Picture</vt:lpstr>
      <vt:lpstr>Paint.Picture</vt:lpstr>
      <vt:lpstr>Paint.Picture</vt:lpstr>
      <vt:lpstr>MS_ClipArt_Gallery.2</vt:lpstr>
      <vt:lpstr>安全管理必备 工具--TPM概论</vt:lpstr>
      <vt:lpstr>PowerPoint 演示文稿</vt:lpstr>
      <vt:lpstr>PowerPoint 演示文稿</vt:lpstr>
      <vt:lpstr>目     录</vt:lpstr>
      <vt:lpstr>PowerPoint 演示文稿</vt:lpstr>
      <vt:lpstr>坠落保护系统</vt:lpstr>
      <vt:lpstr>坠落保护系统</vt:lpstr>
      <vt:lpstr>坠落保护系统</vt:lpstr>
      <vt:lpstr>PowerPoint 演示文稿</vt:lpstr>
      <vt:lpstr>如何坠落安全距离？</vt:lpstr>
      <vt:lpstr>安全带 - 基本知识 </vt:lpstr>
      <vt:lpstr>PowerPoint 演示文稿</vt:lpstr>
      <vt:lpstr>坠落保护系统</vt:lpstr>
      <vt:lpstr>PowerPoint 演示文稿</vt:lpstr>
      <vt:lpstr>PowerPoint 演示文稿</vt:lpstr>
      <vt:lpstr>脚手架 – 搭设流程</vt:lpstr>
      <vt:lpstr>脚手架 – 基本要求</vt:lpstr>
      <vt:lpstr>PowerPoint 演示文稿</vt:lpstr>
      <vt:lpstr>脚手架  -十项验收要求: </vt:lpstr>
      <vt:lpstr>脚手架</vt:lpstr>
      <vt:lpstr>脚手架</vt:lpstr>
      <vt:lpstr>脚手架</vt:lpstr>
      <vt:lpstr>脚手架 - 红绿牌制度</vt:lpstr>
      <vt:lpstr>移动升降平台（MEWP）</vt:lpstr>
      <vt:lpstr>PowerPoint 演示文稿</vt:lpstr>
      <vt:lpstr>PowerPoint 演示文稿</vt:lpstr>
      <vt:lpstr>PowerPoint 演示文稿</vt:lpstr>
      <vt:lpstr>风险控制层级</vt:lpstr>
      <vt:lpstr>紧急救援计划</vt:lpstr>
      <vt:lpstr>紧急救援计划</vt:lpstr>
      <vt:lpstr>PowerPoint 演示文稿</vt:lpstr>
      <vt:lpstr>PowerPoint 演示文稿</vt:lpstr>
      <vt:lpstr>PowerPoint 演示文稿</vt:lpstr>
      <vt:lpstr>常见的高空作业</vt:lpstr>
      <vt:lpstr>常见的高空作业</vt:lpstr>
      <vt:lpstr>常见的高空作业</vt:lpstr>
      <vt:lpstr>    </vt:lpstr>
      <vt:lpstr>     </vt:lpstr>
      <vt:lpstr>    </vt:lpstr>
      <vt:lpstr>    </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玲俐</cp:lastModifiedBy>
  <cp:revision>100</cp:revision>
  <dcterms:created xsi:type="dcterms:W3CDTF">2018-07-01T11:39:00Z</dcterms:created>
  <dcterms:modified xsi:type="dcterms:W3CDTF">2024-06-28T05:21:34Z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2052-12.1.0.16929</vt:lpwstr>
  </property>
  <property fmtid="{D5CDD505-2E9C-101B-9397-08002B2CF9AE}" pid="4" name="ICV">
    <vt:lpwstr>3F95A8FB20E04F7EB9EC333441E15F78_13</vt:lpwstr>
  </property>
</Properties>
</file>