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69" r:id="rId3"/>
  </p:sldMasterIdLst>
  <p:notesMasterIdLst>
    <p:notesMasterId r:id="rId35"/>
  </p:notesMasterIdLst>
  <p:handoutMasterIdLst>
    <p:handoutMasterId r:id="rId36"/>
  </p:handoutMasterIdLst>
  <p:sldIdLst>
    <p:sldId id="338" r:id="rId4"/>
    <p:sldId id="33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40" r:id="rId34"/>
  </p:sldIdLst>
  <p:sldSz cx="12192000" cy="6858000"/>
  <p:notesSz cx="6858000" cy="9144000"/>
  <p:custDataLst>
    <p:tags r:id="rId4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74" y="66"/>
      </p:cViewPr>
      <p:guideLst>
        <p:guide orient="horz" pos="22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29.xml"/><Relationship Id="rId40" Type="http://schemas.openxmlformats.org/officeDocument/2006/relationships/commentAuthors" Target="commentAuthors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A344055-563C-4C37-97EF-0E73403B12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.xml"/><Relationship Id="rId89" Type="http://schemas.openxmlformats.org/officeDocument/2006/relationships/slideLayout" Target="../slideLayouts/slideLayout89.xml"/><Relationship Id="rId88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87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3" Type="http://schemas.openxmlformats.org/officeDocument/2006/relationships/theme" Target="../theme/theme1.xml"/><Relationship Id="rId122" Type="http://schemas.openxmlformats.org/officeDocument/2006/relationships/image" Target="../media/image2.png"/><Relationship Id="rId121" Type="http://schemas.openxmlformats.org/officeDocument/2006/relationships/image" Target="../media/image1.png"/><Relationship Id="rId120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.xml"/><Relationship Id="rId119" Type="http://schemas.openxmlformats.org/officeDocument/2006/relationships/slideLayout" Target="../slideLayouts/slideLayout119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Relationship Id="rId110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2"/>
          <p:cNvPicPr>
            <a:picLocks noChangeAspect="1"/>
          </p:cNvPicPr>
          <p:nvPr userDrawn="1"/>
        </p:nvPicPr>
        <p:blipFill>
          <a:blip r:embed="rId121"/>
          <a:stretch>
            <a:fillRect/>
          </a:stretch>
        </p:blipFill>
        <p:spPr>
          <a:xfrm>
            <a:off x="5683250" y="4291013"/>
            <a:ext cx="827088" cy="827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Freeform 6"/>
          <p:cNvSpPr/>
          <p:nvPr userDrawn="1"/>
        </p:nvSpPr>
        <p:spPr bwMode="auto">
          <a:xfrm>
            <a:off x="0" y="5118100"/>
            <a:ext cx="12192000" cy="1739900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2" tIns="60956" rIns="121912" bIns="60956" numCol="1" anchor="t" anchorCtr="0" compatLnSpc="1"/>
          <a:p>
            <a:pPr fontAlgn="base"/>
            <a:endParaRPr lang="zh-CN" altLang="en-US" sz="1705" strike="noStrike" noProof="1"/>
          </a:p>
        </p:txBody>
      </p:sp>
      <p:sp>
        <p:nvSpPr>
          <p:cNvPr id="10" name="Freeform 7"/>
          <p:cNvSpPr/>
          <p:nvPr userDrawn="1"/>
        </p:nvSpPr>
        <p:spPr bwMode="auto">
          <a:xfrm>
            <a:off x="0" y="4862513"/>
            <a:ext cx="12192000" cy="561975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2" tIns="60956" rIns="121912" bIns="60956" numCol="1" anchor="t" anchorCtr="0" compatLnSpc="1"/>
          <a:p>
            <a:pPr fontAlgn="base"/>
            <a:endParaRPr lang="zh-CN" altLang="en-US" sz="1705" strike="noStrike" noProof="1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</p:sldLayoutIdLst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55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KSO_TEMPLATE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8" name="任意多边形 7"/>
          <p:cNvSpPr/>
          <p:nvPr userDrawn="1">
            <p:custDataLst>
              <p:tags r:id="rId6"/>
            </p:custDataLst>
          </p:nvPr>
        </p:nvSpPr>
        <p:spPr>
          <a:xfrm>
            <a:off x="695325" y="612775"/>
            <a:ext cx="11496675" cy="7302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noAutofit/>
          </a:bodyPr>
          <a:p>
            <a:pPr algn="ctr" fontAlgn="base"/>
            <a:endParaRPr lang="zh-CN" altLang="en-US" sz="1895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52" name="图片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22225" y="12700"/>
            <a:ext cx="673100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9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0.xml"/><Relationship Id="rId8" Type="http://schemas.openxmlformats.org/officeDocument/2006/relationships/tags" Target="../tags/tag2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7.xml"/><Relationship Id="rId5" Type="http://schemas.openxmlformats.org/officeDocument/2006/relationships/image" Target="../media/image37.jpeg"/><Relationship Id="rId4" Type="http://schemas.openxmlformats.org/officeDocument/2006/relationships/tags" Target="../tags/tag26.xml"/><Relationship Id="rId3" Type="http://schemas.openxmlformats.org/officeDocument/2006/relationships/image" Target="../media/image36.jpe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990" y="1412875"/>
            <a:ext cx="7509510" cy="1758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rgbClr val="1E6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建设承包商安全培训</a:t>
            </a:r>
            <a:endParaRPr lang="zh-CN" altLang="en-US" sz="5120" smtClean="0">
              <a:solidFill>
                <a:srgbClr val="1E6F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602865" y="36936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1074" name="组合 1"/>
          <p:cNvGrpSpPr/>
          <p:nvPr/>
        </p:nvGrpSpPr>
        <p:grpSpPr>
          <a:xfrm>
            <a:off x="1555750" y="1804988"/>
            <a:ext cx="9980613" cy="3470275"/>
            <a:chOff x="3921" y="1690"/>
            <a:chExt cx="14397" cy="5466"/>
          </a:xfrm>
        </p:grpSpPr>
        <p:sp>
          <p:nvSpPr>
            <p:cNvPr id="131075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076" name="Text Box 9"/>
            <p:cNvSpPr txBox="1"/>
            <p:nvPr/>
          </p:nvSpPr>
          <p:spPr>
            <a:xfrm>
              <a:off x="3921" y="169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用电安全：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077" name="矩形 1"/>
            <p:cNvSpPr/>
            <p:nvPr/>
          </p:nvSpPr>
          <p:spPr>
            <a:xfrm>
              <a:off x="3921" y="2415"/>
              <a:ext cx="11525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使用移动电器时注意事项：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检查导线部分的绝缘有无破损，器械外壳有无碎裂；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插头与插座是否匹配，是否装有漏电保护器；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避免使导线受力；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移动器械前请确保已经拔除插头，并收拾整理整齐；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1078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880" y="1876"/>
              <a:ext cx="2437" cy="2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1079" name="Picture 10" descr="Slide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3" y="4516"/>
              <a:ext cx="2445" cy="26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7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2098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2099" name="组合 1"/>
          <p:cNvGrpSpPr/>
          <p:nvPr/>
        </p:nvGrpSpPr>
        <p:grpSpPr>
          <a:xfrm>
            <a:off x="1704975" y="1430338"/>
            <a:ext cx="9031288" cy="3746500"/>
            <a:chOff x="3921" y="1690"/>
            <a:chExt cx="11000" cy="5901"/>
          </a:xfrm>
        </p:grpSpPr>
        <p:sp>
          <p:nvSpPr>
            <p:cNvPr id="132100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101" name="Text Box 9"/>
            <p:cNvSpPr txBox="1"/>
            <p:nvPr/>
          </p:nvSpPr>
          <p:spPr>
            <a:xfrm>
              <a:off x="3921" y="169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用电安全：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102" name="Text Box 4"/>
            <p:cNvSpPr txBox="1"/>
            <p:nvPr/>
          </p:nvSpPr>
          <p:spPr>
            <a:xfrm>
              <a:off x="3921" y="3085"/>
              <a:ext cx="11000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禁止在建设施工现场使用民用拖线板；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每班作业后必须关闭各施工用电设施、设备的电源，并由专门人员将配电箱锁好。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禁止将漏电保护器作为电源开关拨弄；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禁止擅自拔插各类电箱内的插头；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1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122" name="组合 1"/>
          <p:cNvGrpSpPr/>
          <p:nvPr/>
        </p:nvGrpSpPr>
        <p:grpSpPr>
          <a:xfrm>
            <a:off x="1644650" y="1463675"/>
            <a:ext cx="9947275" cy="3392488"/>
            <a:chOff x="2589" y="2305"/>
            <a:chExt cx="14207" cy="5342"/>
          </a:xfrm>
        </p:grpSpPr>
        <p:sp>
          <p:nvSpPr>
            <p:cNvPr id="133123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124" name="Text Box 9"/>
            <p:cNvSpPr txBox="1"/>
            <p:nvPr/>
          </p:nvSpPr>
          <p:spPr>
            <a:xfrm>
              <a:off x="2675" y="2305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125" name="Text Box 4"/>
            <p:cNvSpPr txBox="1"/>
            <p:nvPr/>
          </p:nvSpPr>
          <p:spPr>
            <a:xfrm>
              <a:off x="5796" y="3141"/>
              <a:ext cx="11000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施工现场频繁的高空施工作业过程中往往会发生工具，材料，废弃物的意外掉落，甚至会发生人员的坠落事故。对于作业者本人及地面人员均造成了极大的伤害风险。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工料吊装过程还会产生物体晃动，偏位，倾斜，脱落等意外情况，直接威胁着附近人员的生命安全。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126" name="Picture 5" descr="FallArrest1737C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89" y="3294"/>
              <a:ext cx="3042" cy="42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5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4146" name="组合 1"/>
          <p:cNvGrpSpPr/>
          <p:nvPr/>
        </p:nvGrpSpPr>
        <p:grpSpPr>
          <a:xfrm>
            <a:off x="1704975" y="1470025"/>
            <a:ext cx="10182225" cy="3919538"/>
            <a:chOff x="2684" y="1480"/>
            <a:chExt cx="16036" cy="6173"/>
          </a:xfrm>
        </p:grpSpPr>
        <p:sp>
          <p:nvSpPr>
            <p:cNvPr id="134147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148" name="Text Box 9"/>
            <p:cNvSpPr txBox="1"/>
            <p:nvPr/>
          </p:nvSpPr>
          <p:spPr>
            <a:xfrm>
              <a:off x="2684" y="148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149" name="Text Box 4"/>
            <p:cNvSpPr txBox="1"/>
            <p:nvPr/>
          </p:nvSpPr>
          <p:spPr>
            <a:xfrm>
              <a:off x="2684" y="2275"/>
              <a:ext cx="9606" cy="53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登高作业必须经过审批，登高者应经过登高培训；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登高人员应选用软底鞋，并扎紧鞋带；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登高人员应使用安全带，并合理选择踩踏面；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登高作业必须要有合理的挂钩点，且挂钩点必须足够牢固。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4150" name="Picture 13" descr="No fall prot-EE per concrete oper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02" y="2275"/>
              <a:ext cx="6118" cy="5039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69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5170" name="组合 1"/>
          <p:cNvGrpSpPr/>
          <p:nvPr/>
        </p:nvGrpSpPr>
        <p:grpSpPr>
          <a:xfrm>
            <a:off x="1704975" y="939800"/>
            <a:ext cx="9675813" cy="4779963"/>
            <a:chOff x="2927" y="1480"/>
            <a:chExt cx="15239" cy="7528"/>
          </a:xfrm>
        </p:grpSpPr>
        <p:sp>
          <p:nvSpPr>
            <p:cNvPr id="135171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172" name="Text Box 9"/>
            <p:cNvSpPr txBox="1"/>
            <p:nvPr/>
          </p:nvSpPr>
          <p:spPr>
            <a:xfrm>
              <a:off x="2927" y="148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173" name="Text Box 4"/>
            <p:cNvSpPr txBox="1"/>
            <p:nvPr/>
          </p:nvSpPr>
          <p:spPr>
            <a:xfrm>
              <a:off x="2927" y="2205"/>
              <a:ext cx="15239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在洞口、楼梯口、升降＃口、以及无高于1.1米以上护栏的建筑物，平台等的边缘存在着与登高作业相同的坠落风险，因此需要对上述情况下的临边进行围护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5174" name="Picture 1034" descr="No fall prot-EE per concrete oper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63" y="5287"/>
              <a:ext cx="4680" cy="372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35175" name="Picture 1036" descr="form-work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7" y="5288"/>
              <a:ext cx="3945" cy="3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5176" name="Picture 1037" descr="Slide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91" y="5288"/>
              <a:ext cx="3455" cy="372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3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6194" name="组合 1"/>
          <p:cNvGrpSpPr/>
          <p:nvPr/>
        </p:nvGrpSpPr>
        <p:grpSpPr>
          <a:xfrm>
            <a:off x="1652588" y="1082675"/>
            <a:ext cx="9782175" cy="5189538"/>
            <a:chOff x="3724" y="1508"/>
            <a:chExt cx="12677" cy="8173"/>
          </a:xfrm>
        </p:grpSpPr>
        <p:sp>
          <p:nvSpPr>
            <p:cNvPr id="136195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196" name="Text Box 9"/>
            <p:cNvSpPr txBox="1"/>
            <p:nvPr/>
          </p:nvSpPr>
          <p:spPr>
            <a:xfrm>
              <a:off x="3894" y="1508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197" name="Text Box 4"/>
            <p:cNvSpPr txBox="1"/>
            <p:nvPr/>
          </p:nvSpPr>
          <p:spPr>
            <a:xfrm>
              <a:off x="6991" y="2793"/>
              <a:ext cx="9410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高处作业人员不得相互戏嘻打闹，以免失足发生坠落；高空作业必须遵守作业纪律。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6198" name="Picture 1029" descr="高处作业安全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04" y="2702"/>
              <a:ext cx="2637" cy="31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6199" name="矩形 1"/>
            <p:cNvSpPr/>
            <p:nvPr/>
          </p:nvSpPr>
          <p:spPr>
            <a:xfrm>
              <a:off x="3724" y="6048"/>
              <a:ext cx="6438" cy="3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高处作业人员不得投接物料；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对于堆放在高处的材料、工具采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取临时固定措施以免发生物料坠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落伤人事故；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6200" name="Picture 1030" descr="施工作业安全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9" y="5000"/>
              <a:ext cx="4447" cy="44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7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7218" name="组合 1"/>
          <p:cNvGrpSpPr/>
          <p:nvPr/>
        </p:nvGrpSpPr>
        <p:grpSpPr>
          <a:xfrm>
            <a:off x="912813" y="955675"/>
            <a:ext cx="10461625" cy="5326063"/>
            <a:chOff x="2936" y="1505"/>
            <a:chExt cx="13830" cy="8386"/>
          </a:xfrm>
        </p:grpSpPr>
        <p:sp>
          <p:nvSpPr>
            <p:cNvPr id="137219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220" name="Text Box 9"/>
            <p:cNvSpPr txBox="1"/>
            <p:nvPr/>
          </p:nvSpPr>
          <p:spPr>
            <a:xfrm>
              <a:off x="2936" y="1505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221" name="Text Box 4"/>
            <p:cNvSpPr txBox="1"/>
            <p:nvPr/>
          </p:nvSpPr>
          <p:spPr>
            <a:xfrm>
              <a:off x="6991" y="2793"/>
              <a:ext cx="7598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高处作业下方以及吊装区域内应避免从事其它作业，以防止坠物伤人；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222" name="矩形 1"/>
            <p:cNvSpPr/>
            <p:nvPr/>
          </p:nvSpPr>
          <p:spPr>
            <a:xfrm>
              <a:off x="7070" y="5460"/>
              <a:ext cx="7225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高处作业过程中请始终挂好安全带，以免意外坠落伤己；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7223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861" y="3892"/>
              <a:ext cx="1905" cy="30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7224" name="Picture 8" descr="预防坍塌事故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6" y="3057"/>
              <a:ext cx="4055" cy="4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7225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0" y="7514"/>
              <a:ext cx="6932" cy="237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1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8242" name="组合 1"/>
          <p:cNvGrpSpPr/>
          <p:nvPr/>
        </p:nvGrpSpPr>
        <p:grpSpPr>
          <a:xfrm>
            <a:off x="1130300" y="1236663"/>
            <a:ext cx="10166350" cy="4746625"/>
            <a:chOff x="3706" y="1508"/>
            <a:chExt cx="11477" cy="7475"/>
          </a:xfrm>
        </p:grpSpPr>
        <p:sp>
          <p:nvSpPr>
            <p:cNvPr id="138243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244" name="Text Box 9"/>
            <p:cNvSpPr txBox="1"/>
            <p:nvPr/>
          </p:nvSpPr>
          <p:spPr>
            <a:xfrm>
              <a:off x="3894" y="1508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245" name="Text Box 4"/>
            <p:cNvSpPr txBox="1"/>
            <p:nvPr/>
          </p:nvSpPr>
          <p:spPr>
            <a:xfrm>
              <a:off x="3706" y="7967"/>
              <a:ext cx="1002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登高所用设备设施使用前必须进行自检，以确保其安全性。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8246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06" y="2745"/>
              <a:ext cx="5640" cy="49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8247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58" y="2745"/>
              <a:ext cx="4825" cy="488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5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9266" name="组合 1"/>
          <p:cNvGrpSpPr/>
          <p:nvPr/>
        </p:nvGrpSpPr>
        <p:grpSpPr>
          <a:xfrm>
            <a:off x="1150938" y="1590675"/>
            <a:ext cx="9755187" cy="3676650"/>
            <a:chOff x="3859" y="1508"/>
            <a:chExt cx="11830" cy="5791"/>
          </a:xfrm>
        </p:grpSpPr>
        <p:sp>
          <p:nvSpPr>
            <p:cNvPr id="139267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268" name="Text Box 9"/>
            <p:cNvSpPr txBox="1"/>
            <p:nvPr/>
          </p:nvSpPr>
          <p:spPr>
            <a:xfrm>
              <a:off x="3894" y="1508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动火作业：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269" name="Text Box 4"/>
            <p:cNvSpPr txBox="1"/>
            <p:nvPr/>
          </p:nvSpPr>
          <p:spPr>
            <a:xfrm>
              <a:off x="3859" y="2793"/>
              <a:ext cx="11830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施工场地的任何动火作业都要经过审批，签发动火许可证方能实施：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请严格遵循动火证描述的动火地点，时间，人员；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现场操作应操作证、动火证双证齐全；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作业现场同时应有专职监护人员及配备消防器材；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良好的准备，是安全生产的第一步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89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0290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0291" name="组合 1"/>
          <p:cNvGrpSpPr/>
          <p:nvPr/>
        </p:nvGrpSpPr>
        <p:grpSpPr>
          <a:xfrm>
            <a:off x="1704975" y="1447800"/>
            <a:ext cx="7512050" cy="3963988"/>
            <a:chOff x="3894" y="1508"/>
            <a:chExt cx="11830" cy="6243"/>
          </a:xfrm>
        </p:grpSpPr>
        <p:sp>
          <p:nvSpPr>
            <p:cNvPr id="140292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293" name="Text Box 9"/>
            <p:cNvSpPr txBox="1"/>
            <p:nvPr/>
          </p:nvSpPr>
          <p:spPr>
            <a:xfrm>
              <a:off x="3893" y="1507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动火作业：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294" name="Text Box 4"/>
            <p:cNvSpPr txBox="1"/>
            <p:nvPr/>
          </p:nvSpPr>
          <p:spPr>
            <a:xfrm>
              <a:off x="3893" y="3245"/>
              <a:ext cx="11830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动火前应检查周围十米范围内是否有易燃烧物体；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动火前应检查消防器材是否有效；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高空动火应采取必要的地面隔离及监护人员。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956" y="1014095"/>
            <a:ext cx="742188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84065" y="537337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7734" y="414909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3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1314" name="组合 1"/>
          <p:cNvGrpSpPr/>
          <p:nvPr/>
        </p:nvGrpSpPr>
        <p:grpSpPr>
          <a:xfrm>
            <a:off x="423863" y="957263"/>
            <a:ext cx="11022012" cy="5192712"/>
            <a:chOff x="2297" y="1508"/>
            <a:chExt cx="15468" cy="8178"/>
          </a:xfrm>
        </p:grpSpPr>
        <p:sp>
          <p:nvSpPr>
            <p:cNvPr id="141315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316" name="Text Box 9"/>
            <p:cNvSpPr txBox="1"/>
            <p:nvPr/>
          </p:nvSpPr>
          <p:spPr>
            <a:xfrm>
              <a:off x="3894" y="1508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消防安全：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4724" y="2235"/>
              <a:ext cx="13041" cy="6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为了避免施工场地发生意外火灾，请参照如下建议</a:t>
              </a:r>
              <a:r>
                <a:rPr kumimoji="1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不要擅自夹带汽油，酒精，油漆等化学品进入场地；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因工作需要而使用的化学品，气瓶应统一申报，定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点放置，不要在现场随意存放；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除指定的吸烟点外，任何区域请勿吸烟；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若非灭火需要，请不要使用任何消防器材，并不要挪动现场的任何消防器材；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41318" name="Picture 7" descr="gasca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97" y="4071"/>
              <a:ext cx="1992" cy="22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1319" name="Picture 6" descr="材料库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42" y="7504"/>
              <a:ext cx="4875" cy="218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37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2338" name="组合 1"/>
          <p:cNvGrpSpPr/>
          <p:nvPr/>
        </p:nvGrpSpPr>
        <p:grpSpPr>
          <a:xfrm>
            <a:off x="1704975" y="1419225"/>
            <a:ext cx="9156700" cy="3579813"/>
            <a:chOff x="3909" y="2113"/>
            <a:chExt cx="11602" cy="5638"/>
          </a:xfrm>
        </p:grpSpPr>
        <p:sp>
          <p:nvSpPr>
            <p:cNvPr id="142339" name="Text Box 9"/>
            <p:cNvSpPr txBox="1"/>
            <p:nvPr/>
          </p:nvSpPr>
          <p:spPr>
            <a:xfrm>
              <a:off x="3909" y="2113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消防安全：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340" name="矩形 1"/>
            <p:cNvSpPr/>
            <p:nvPr/>
          </p:nvSpPr>
          <p:spPr>
            <a:xfrm>
              <a:off x="3909" y="3245"/>
              <a:ext cx="11602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现场一旦发生火情，你可以采取如下行动：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如果你身处狭小空间，请尽快选择合适路线逃离；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你应尽快向相关人员、保安汇报；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如果你采取电话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119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报警，请说明：着火地点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着火物体及火势。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1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362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363" name="组合 1"/>
          <p:cNvGrpSpPr/>
          <p:nvPr/>
        </p:nvGrpSpPr>
        <p:grpSpPr>
          <a:xfrm>
            <a:off x="1703388" y="1293813"/>
            <a:ext cx="9840912" cy="4748212"/>
            <a:chOff x="2683" y="2052"/>
            <a:chExt cx="15496" cy="7478"/>
          </a:xfrm>
        </p:grpSpPr>
        <p:sp>
          <p:nvSpPr>
            <p:cNvPr id="143364" name="Text Box 9"/>
            <p:cNvSpPr txBox="1"/>
            <p:nvPr/>
          </p:nvSpPr>
          <p:spPr>
            <a:xfrm>
              <a:off x="2684" y="2052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消防安全：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365" name="矩形 2"/>
            <p:cNvSpPr/>
            <p:nvPr/>
          </p:nvSpPr>
          <p:spPr>
            <a:xfrm>
              <a:off x="7292" y="3591"/>
              <a:ext cx="10467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如果火势尚不能对你构成危险，可以采用灭火器，沙土直接覆盖着火点的方式进行灭火； 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366" name="矩形 4"/>
            <p:cNvSpPr/>
            <p:nvPr/>
          </p:nvSpPr>
          <p:spPr>
            <a:xfrm>
              <a:off x="10270" y="6562"/>
              <a:ext cx="7909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化学品、电器着火切勿使用水去灭火，如电器着火应首先切断电源再行施救；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3367" name="Picture 6" descr="fanghuo0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84" y="2777"/>
              <a:ext cx="4320" cy="38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368" name="Picture 5" descr="建筑施工消防安全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3" y="6355"/>
              <a:ext cx="7320" cy="317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4385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4386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4387" name="组合 1"/>
          <p:cNvGrpSpPr/>
          <p:nvPr/>
        </p:nvGrpSpPr>
        <p:grpSpPr>
          <a:xfrm>
            <a:off x="741363" y="1336675"/>
            <a:ext cx="10883900" cy="4186238"/>
            <a:chOff x="2684" y="2113"/>
            <a:chExt cx="13152" cy="6593"/>
          </a:xfrm>
        </p:grpSpPr>
        <p:sp>
          <p:nvSpPr>
            <p:cNvPr id="144388" name="Text Box 9"/>
            <p:cNvSpPr txBox="1"/>
            <p:nvPr/>
          </p:nvSpPr>
          <p:spPr>
            <a:xfrm>
              <a:off x="2684" y="2113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消防安全：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389" name="矩形 2"/>
            <p:cNvSpPr/>
            <p:nvPr/>
          </p:nvSpPr>
          <p:spPr>
            <a:xfrm>
              <a:off x="3589" y="2455"/>
              <a:ext cx="12247" cy="6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不能用火救的火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电器火灾：用水救电器火灾 很容易发生触电；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燃料油、油漆火灾：由于油类比重较水轻，用水救火扩大了燃烧面积，加重火势；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计算机火灾：如果用水泼向失火的电脑，因温度突然下降，硬盘、显示器会发生爆炸；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化学危险品：许多化学品遇到水后会发生化学反应，引起燃烧或爆炸。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09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5410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5411" name="组合 1"/>
          <p:cNvGrpSpPr/>
          <p:nvPr/>
        </p:nvGrpSpPr>
        <p:grpSpPr>
          <a:xfrm>
            <a:off x="847725" y="1447800"/>
            <a:ext cx="10496550" cy="4105275"/>
            <a:chOff x="2684" y="2083"/>
            <a:chExt cx="13864" cy="6465"/>
          </a:xfrm>
        </p:grpSpPr>
        <p:sp>
          <p:nvSpPr>
            <p:cNvPr id="145412" name="Text Box 9"/>
            <p:cNvSpPr txBox="1"/>
            <p:nvPr/>
          </p:nvSpPr>
          <p:spPr>
            <a:xfrm>
              <a:off x="2684" y="2083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413" name="矩形 2"/>
            <p:cNvSpPr/>
            <p:nvPr/>
          </p:nvSpPr>
          <p:spPr>
            <a:xfrm>
              <a:off x="2684" y="3170"/>
              <a:ext cx="12247" cy="53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请在获得设备操作培训后再使用相应设备；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请按照操作规范使用相应设备，以免造成意外伤害；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请不要随意使用他人的设备，以免：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误用有问题的设备而造成伤害；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设备性能不熟而操作失误造成伤害；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意外损害他人设备导致后人使用过程中发生意外；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5414" name="Picture 10" descr="Slide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263" y="3826"/>
              <a:ext cx="4285" cy="406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6433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6434" name="组合 1"/>
          <p:cNvGrpSpPr/>
          <p:nvPr/>
        </p:nvGrpSpPr>
        <p:grpSpPr>
          <a:xfrm>
            <a:off x="711200" y="1831975"/>
            <a:ext cx="10769600" cy="2995613"/>
            <a:chOff x="2684" y="1976"/>
            <a:chExt cx="16960" cy="4717"/>
          </a:xfrm>
        </p:grpSpPr>
        <p:sp>
          <p:nvSpPr>
            <p:cNvPr id="146435" name="Text Box 9"/>
            <p:cNvSpPr txBox="1"/>
            <p:nvPr/>
          </p:nvSpPr>
          <p:spPr>
            <a:xfrm>
              <a:off x="2684" y="1976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436" name="矩形 2"/>
            <p:cNvSpPr/>
            <p:nvPr/>
          </p:nvSpPr>
          <p:spPr>
            <a:xfrm>
              <a:off x="2684" y="3060"/>
              <a:ext cx="6786" cy="3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不要擅自修理设备；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设备检查前请确定拔除电源；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不要设备运行过程中从事保养，清理工作；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6437" name="Picture 6" descr="施工机械操作安全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894" y="2228"/>
              <a:ext cx="9750" cy="418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7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7458" name="组合 1"/>
          <p:cNvGrpSpPr/>
          <p:nvPr/>
        </p:nvGrpSpPr>
        <p:grpSpPr>
          <a:xfrm>
            <a:off x="1704975" y="1341438"/>
            <a:ext cx="9248775" cy="4379912"/>
            <a:chOff x="3909" y="2113"/>
            <a:chExt cx="11400" cy="6896"/>
          </a:xfrm>
        </p:grpSpPr>
        <p:sp>
          <p:nvSpPr>
            <p:cNvPr id="147459" name="Text Box 9"/>
            <p:cNvSpPr txBox="1"/>
            <p:nvPr/>
          </p:nvSpPr>
          <p:spPr>
            <a:xfrm>
              <a:off x="3909" y="2113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特殊工种：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460" name="矩形 2"/>
            <p:cNvSpPr/>
            <p:nvPr/>
          </p:nvSpPr>
          <p:spPr>
            <a:xfrm>
              <a:off x="7446" y="2940"/>
              <a:ext cx="786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您了解什么是特殊种工吗？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7461" name="Picture 10" descr="BD06716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51" y="3480"/>
              <a:ext cx="2992" cy="31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7462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8" y="5287"/>
              <a:ext cx="3720" cy="23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7463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8" y="6627"/>
              <a:ext cx="3480" cy="23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7464" name="矩形 13"/>
            <p:cNvSpPr/>
            <p:nvPr/>
          </p:nvSpPr>
          <p:spPr>
            <a:xfrm>
              <a:off x="3921" y="7993"/>
              <a:ext cx="7865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特殊种工作业有什么规定？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481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8482" name="组合 1"/>
          <p:cNvGrpSpPr/>
          <p:nvPr/>
        </p:nvGrpSpPr>
        <p:grpSpPr>
          <a:xfrm>
            <a:off x="1646238" y="2016125"/>
            <a:ext cx="5686425" cy="2586038"/>
            <a:chOff x="3909" y="2113"/>
            <a:chExt cx="7863" cy="3614"/>
          </a:xfrm>
        </p:grpSpPr>
        <p:sp>
          <p:nvSpPr>
            <p:cNvPr id="148483" name="Text Box 9"/>
            <p:cNvSpPr txBox="1"/>
            <p:nvPr/>
          </p:nvSpPr>
          <p:spPr>
            <a:xfrm>
              <a:off x="3909" y="2113"/>
              <a:ext cx="2688" cy="6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特殊工种：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484" name="矩形 2"/>
            <p:cNvSpPr/>
            <p:nvPr/>
          </p:nvSpPr>
          <p:spPr>
            <a:xfrm>
              <a:off x="3909" y="3277"/>
              <a:ext cx="7863" cy="24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、持证上岗；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、对工作环境有专业的洞察力；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、具有应对紧急情况的能力；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5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9506" name="组合 1"/>
          <p:cNvGrpSpPr/>
          <p:nvPr/>
        </p:nvGrpSpPr>
        <p:grpSpPr>
          <a:xfrm>
            <a:off x="1704975" y="1341438"/>
            <a:ext cx="7234238" cy="2535237"/>
            <a:chOff x="3909" y="2113"/>
            <a:chExt cx="7865" cy="3993"/>
          </a:xfrm>
        </p:grpSpPr>
        <p:sp>
          <p:nvSpPr>
            <p:cNvPr id="149507" name="Text Box 9"/>
            <p:cNvSpPr txBox="1"/>
            <p:nvPr/>
          </p:nvSpPr>
          <p:spPr>
            <a:xfrm>
              <a:off x="3909" y="2113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文明施工：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508" name="矩形 2"/>
            <p:cNvSpPr/>
            <p:nvPr/>
          </p:nvSpPr>
          <p:spPr>
            <a:xfrm>
              <a:off x="3909" y="3345"/>
              <a:ext cx="7865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、施工场地内人员必须在指定吸烟点吸烟；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、现场整洁有序、无积水，严禁随地大小便；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、现场物料堆放整齐。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0529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0530" name="组合 1"/>
          <p:cNvGrpSpPr/>
          <p:nvPr/>
        </p:nvGrpSpPr>
        <p:grpSpPr>
          <a:xfrm>
            <a:off x="695325" y="1265238"/>
            <a:ext cx="11042650" cy="3883025"/>
            <a:chOff x="3364" y="2113"/>
            <a:chExt cx="12742" cy="6011"/>
          </a:xfrm>
        </p:grpSpPr>
        <p:sp>
          <p:nvSpPr>
            <p:cNvPr id="150531" name="Text Box 9"/>
            <p:cNvSpPr txBox="1"/>
            <p:nvPr/>
          </p:nvSpPr>
          <p:spPr>
            <a:xfrm>
              <a:off x="3364" y="2113"/>
              <a:ext cx="3168" cy="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安全关键点：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532" name="矩形 2"/>
            <p:cNvSpPr/>
            <p:nvPr/>
          </p:nvSpPr>
          <p:spPr>
            <a:xfrm>
              <a:off x="3364" y="2838"/>
              <a:ext cx="12742" cy="52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、特种作业（动火、登高等）的审批及现场管理；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、着重加强对边缘围护的管理，加强对塔吊、桩机、切割机、焊机等危险设备的管理；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、脚手架及移动脚手架的架设必须符合安全要求，经检查合格方可使用；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、电源箱、线路及电器设备的安全管理，工棚、仓库以及临时加工区的防火问题，化学品的安全管理； 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5" name="矩形 1"/>
          <p:cNvSpPr/>
          <p:nvPr/>
        </p:nvSpPr>
        <p:spPr>
          <a:xfrm>
            <a:off x="3622675" y="2286000"/>
            <a:ext cx="494665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建设承包商安全培训</a:t>
            </a:r>
            <a:endParaRPr lang="zh-CN" altLang="en-US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906" name="Rectangle 10"/>
          <p:cNvSpPr/>
          <p:nvPr/>
        </p:nvSpPr>
        <p:spPr>
          <a:xfrm>
            <a:off x="4883150" y="3073400"/>
            <a:ext cx="2425700" cy="10461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来源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EHS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微社区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553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1554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1555" name="组合 1"/>
          <p:cNvGrpSpPr/>
          <p:nvPr/>
        </p:nvGrpSpPr>
        <p:grpSpPr>
          <a:xfrm>
            <a:off x="1165225" y="1447800"/>
            <a:ext cx="10150475" cy="3441700"/>
            <a:chOff x="2684" y="2219"/>
            <a:chExt cx="12742" cy="5420"/>
          </a:xfrm>
        </p:grpSpPr>
        <p:sp>
          <p:nvSpPr>
            <p:cNvPr id="151556" name="Text Box 9"/>
            <p:cNvSpPr txBox="1"/>
            <p:nvPr/>
          </p:nvSpPr>
          <p:spPr>
            <a:xfrm>
              <a:off x="2684" y="2219"/>
              <a:ext cx="31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安全关键点：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557" name="矩形 2"/>
            <p:cNvSpPr/>
            <p:nvPr/>
          </p:nvSpPr>
          <p:spPr>
            <a:xfrm>
              <a:off x="2684" y="3133"/>
              <a:ext cx="12742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、高空物料的堆放安全（大风天气时可能坠落伤人），模板、钢管等拆除时的安全问题；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、工地内5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的严格控制，禁烟制度的严格执行；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、工地内车辆的管理（限速等问题）；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、土建进行到一定程度后紧急疏散通道的确定及消防队的组织。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29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4930" name="组合 1"/>
          <p:cNvGrpSpPr/>
          <p:nvPr/>
        </p:nvGrpSpPr>
        <p:grpSpPr>
          <a:xfrm>
            <a:off x="1806575" y="1606550"/>
            <a:ext cx="7642225" cy="3644900"/>
            <a:chOff x="2726" y="2554"/>
            <a:chExt cx="12036" cy="5742"/>
          </a:xfrm>
        </p:grpSpPr>
        <p:sp>
          <p:nvSpPr>
            <p:cNvPr id="124931" name="Rectangle 8"/>
            <p:cNvSpPr/>
            <p:nvPr/>
          </p:nvSpPr>
          <p:spPr>
            <a:xfrm>
              <a:off x="5046" y="2905"/>
              <a:ext cx="6830" cy="11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2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3" name="Text Box 9"/>
            <p:cNvSpPr txBox="1"/>
            <p:nvPr/>
          </p:nvSpPr>
          <p:spPr>
            <a:xfrm>
              <a:off x="2726" y="2554"/>
              <a:ext cx="604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建设施工作业的主要风险：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4" name="Text Box 10"/>
            <p:cNvSpPr txBox="1"/>
            <p:nvPr/>
          </p:nvSpPr>
          <p:spPr>
            <a:xfrm>
              <a:off x="9596" y="3819"/>
              <a:ext cx="220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物体打击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5" name="Text Box 11"/>
            <p:cNvSpPr txBox="1"/>
            <p:nvPr/>
          </p:nvSpPr>
          <p:spPr>
            <a:xfrm>
              <a:off x="10334" y="4964"/>
              <a:ext cx="220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高处坠落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6" name="Text Box 12"/>
            <p:cNvSpPr txBox="1"/>
            <p:nvPr/>
          </p:nvSpPr>
          <p:spPr>
            <a:xfrm>
              <a:off x="11184" y="6109"/>
              <a:ext cx="220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机械伤害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7" name="Text Box 13"/>
            <p:cNvSpPr txBox="1"/>
            <p:nvPr/>
          </p:nvSpPr>
          <p:spPr>
            <a:xfrm>
              <a:off x="12554" y="7277"/>
              <a:ext cx="220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触电伤害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4938" name="Picture 15" descr="untitled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9" y="4562"/>
              <a:ext cx="2877" cy="37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3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5954" name="组合 1"/>
          <p:cNvGrpSpPr/>
          <p:nvPr/>
        </p:nvGrpSpPr>
        <p:grpSpPr>
          <a:xfrm>
            <a:off x="1635125" y="1544638"/>
            <a:ext cx="9450388" cy="4311650"/>
            <a:chOff x="3936" y="2690"/>
            <a:chExt cx="12170" cy="6790"/>
          </a:xfrm>
        </p:grpSpPr>
        <p:sp>
          <p:nvSpPr>
            <p:cNvPr id="125955" name="Rectangle 8"/>
            <p:cNvSpPr/>
            <p:nvPr/>
          </p:nvSpPr>
          <p:spPr>
            <a:xfrm>
              <a:off x="5046" y="2905"/>
              <a:ext cx="6830" cy="11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956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957" name="Text Box 9"/>
            <p:cNvSpPr txBox="1"/>
            <p:nvPr/>
          </p:nvSpPr>
          <p:spPr>
            <a:xfrm>
              <a:off x="3966" y="2690"/>
              <a:ext cx="412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着装及个人防护：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958" name="Text Box 5"/>
            <p:cNvSpPr txBox="1"/>
            <p:nvPr/>
          </p:nvSpPr>
          <p:spPr>
            <a:xfrm>
              <a:off x="7564" y="3520"/>
              <a:ext cx="8542" cy="59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进入作业场所必须：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戴好安全帽，系好下额带；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合理着装，不要敞开胸襟、挽起裤脚；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必须穿防砸鞋，现场施工人员根据不同的工种穿防砸、绝缘或软底鞋；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禁止穿拖、凉鞋、高跟鞋；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5959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36" y="3755"/>
              <a:ext cx="3225" cy="549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7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6978" name="组合 1"/>
          <p:cNvGrpSpPr/>
          <p:nvPr/>
        </p:nvGrpSpPr>
        <p:grpSpPr>
          <a:xfrm>
            <a:off x="1703388" y="1708150"/>
            <a:ext cx="9677400" cy="3292475"/>
            <a:chOff x="3528" y="2690"/>
            <a:chExt cx="12559" cy="5185"/>
          </a:xfrm>
        </p:grpSpPr>
        <p:sp>
          <p:nvSpPr>
            <p:cNvPr id="126979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980" name="Text Box 9"/>
            <p:cNvSpPr txBox="1"/>
            <p:nvPr/>
          </p:nvSpPr>
          <p:spPr>
            <a:xfrm>
              <a:off x="3966" y="2690"/>
              <a:ext cx="412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着装及个人防护：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981" name="Text Box 5"/>
            <p:cNvSpPr txBox="1"/>
            <p:nvPr/>
          </p:nvSpPr>
          <p:spPr>
            <a:xfrm>
              <a:off x="7564" y="3147"/>
              <a:ext cx="8523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从事切割机械操作，请佩带安全眼睛；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电工、电焊工请穿着绝缘鞋；架子工等需登高的人员请穿软底鞋，其它人员穿防砸鞋；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在从事特定作业时，你还可能被要求使用其它防护用品，请严格遵循。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6982" name="Picture 8" descr="PE01838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28" y="4222"/>
              <a:ext cx="3807" cy="36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1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002" name="组合 1"/>
          <p:cNvGrpSpPr/>
          <p:nvPr/>
        </p:nvGrpSpPr>
        <p:grpSpPr>
          <a:xfrm>
            <a:off x="1833563" y="1714500"/>
            <a:ext cx="8697912" cy="3660775"/>
            <a:chOff x="2968" y="2740"/>
            <a:chExt cx="13333" cy="5387"/>
          </a:xfrm>
        </p:grpSpPr>
        <p:pic>
          <p:nvPicPr>
            <p:cNvPr id="128003" name="Picture 8" descr="土方作业安全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68" y="4527"/>
              <a:ext cx="504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8004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3" y="4577"/>
              <a:ext cx="3600" cy="35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8005" name="Picture 9" descr="拆除作业安全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96" y="4527"/>
              <a:ext cx="3692" cy="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8006" name="Text Box 12"/>
            <p:cNvSpPr txBox="1"/>
            <p:nvPr/>
          </p:nvSpPr>
          <p:spPr>
            <a:xfrm>
              <a:off x="2969" y="2740"/>
              <a:ext cx="5040" cy="17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逐层开挖不蛮干，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掘地再深也安心；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007" name="矩形 1"/>
            <p:cNvSpPr/>
            <p:nvPr/>
          </p:nvSpPr>
          <p:spPr>
            <a:xfrm>
              <a:off x="8469" y="2790"/>
              <a:ext cx="3412" cy="17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坑壕无护板，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棺材已成形；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008" name="Text Box 11"/>
            <p:cNvSpPr txBox="1"/>
            <p:nvPr/>
          </p:nvSpPr>
          <p:spPr>
            <a:xfrm>
              <a:off x="12536" y="2785"/>
              <a:ext cx="3765" cy="17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上下有序异步，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安全除保平安；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5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9026" name="组合 1"/>
          <p:cNvGrpSpPr/>
          <p:nvPr/>
        </p:nvGrpSpPr>
        <p:grpSpPr>
          <a:xfrm>
            <a:off x="1603375" y="1708150"/>
            <a:ext cx="8942388" cy="3705225"/>
            <a:chOff x="3966" y="2690"/>
            <a:chExt cx="10927" cy="5836"/>
          </a:xfrm>
        </p:grpSpPr>
        <p:sp>
          <p:nvSpPr>
            <p:cNvPr id="129027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028" name="Text Box 9"/>
            <p:cNvSpPr txBox="1"/>
            <p:nvPr/>
          </p:nvSpPr>
          <p:spPr>
            <a:xfrm>
              <a:off x="3966" y="269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用电安全：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029" name="Text Box 5"/>
            <p:cNvSpPr txBox="1"/>
            <p:nvPr/>
          </p:nvSpPr>
          <p:spPr>
            <a:xfrm>
              <a:off x="6084" y="3305"/>
              <a:ext cx="5037" cy="36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“三快”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电线磨损快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漏电保护器失效快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电器损伤快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030" name="矩形 1"/>
            <p:cNvSpPr/>
            <p:nvPr/>
          </p:nvSpPr>
          <p:spPr>
            <a:xfrm>
              <a:off x="4421" y="7510"/>
              <a:ext cx="999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作业场所的触电事故往往导致严重的伤害事故，甚至是死亡！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29031" name="Object 5"/>
            <p:cNvGraphicFramePr/>
            <p:nvPr/>
          </p:nvGraphicFramePr>
          <p:xfrm>
            <a:off x="10333" y="3305"/>
            <a:ext cx="4560" cy="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2600325" imgH="2754630" progId="GALLERYClipart">
                    <p:embed/>
                  </p:oleObj>
                </mc:Choice>
                <mc:Fallback>
                  <p:oleObj name="" r:id="rId1" imgW="2600325" imgH="2754630" progId="GALLERYClipart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333" y="3305"/>
                          <a:ext cx="4560" cy="43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49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050" name="组合 1"/>
          <p:cNvGrpSpPr/>
          <p:nvPr/>
        </p:nvGrpSpPr>
        <p:grpSpPr>
          <a:xfrm>
            <a:off x="1704975" y="1612900"/>
            <a:ext cx="9332913" cy="3322638"/>
            <a:chOff x="3921" y="1690"/>
            <a:chExt cx="11734" cy="5234"/>
          </a:xfrm>
        </p:grpSpPr>
        <p:sp>
          <p:nvSpPr>
            <p:cNvPr id="130051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052" name="Text Box 9"/>
            <p:cNvSpPr txBox="1"/>
            <p:nvPr/>
          </p:nvSpPr>
          <p:spPr>
            <a:xfrm>
              <a:off x="3921" y="169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用电安全：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053" name="Text Box 7"/>
            <p:cNvSpPr txBox="1"/>
            <p:nvPr/>
          </p:nvSpPr>
          <p:spPr>
            <a:xfrm>
              <a:off x="3921" y="2418"/>
              <a:ext cx="10888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禁止踩踏各类线路；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禁止将角铁、钢筋、铁锹等尖锐物体搁置在电线上；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施工过程中定期检查高空架设的线路；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禁止将电线拖放在积水、潮湿场所及金属物体上；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定期检查线路绝缘保护设施是否正常，发现异常破损立即更换。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0054" name="Picture 13" descr="BD06711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888" y="3389"/>
              <a:ext cx="2767" cy="256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SPECIAL_SOURCE" val="bdnull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9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博富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95000"/>
          </a:schemeClr>
        </a:solidFill>
        <a:ln w="9525" cap="flat" cmpd="sng" algn="ctr">
          <a:solidFill>
            <a:schemeClr val="tx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square" lIns="179705" tIns="71755" rIns="179705" bIns="71755" numCol="1" rtlCol="0" anchor="ctr" anchorCtr="0" compatLnSpc="1">
        <a:spAutoFit/>
      </a:bodyPr>
      <a:lstStyle>
        <a:defPPr algn="just" eaLnBrk="1" latinLnBrk="0" hangingPunct="1">
          <a:lnSpc>
            <a:spcPct val="150000"/>
          </a:lnSpc>
          <a:spcBef>
            <a:spcPts val="0"/>
          </a:spcBef>
          <a:spcAft>
            <a:spcPts val="0"/>
          </a:spcAft>
          <a:defRPr sz="1800" spc="100">
            <a:solidFill>
              <a:srgbClr val="FF0000"/>
            </a:solidFill>
            <a:uFillTx/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微软雅黑 Light" pitchFamily="34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2876</Words>
  <Application>WPS 演示</Application>
  <PresentationFormat>自定义</PresentationFormat>
  <Paragraphs>299</Paragraphs>
  <Slides>31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微软雅黑 Light</vt:lpstr>
      <vt:lpstr>黑体</vt:lpstr>
      <vt:lpstr>Times New Roman</vt:lpstr>
      <vt:lpstr>汉仪旗黑-85S</vt:lpstr>
      <vt:lpstr>楷体</vt:lpstr>
      <vt:lpstr>Arial Unicode MS</vt:lpstr>
      <vt:lpstr>Calibri</vt:lpstr>
      <vt:lpstr>博富特</vt:lpstr>
      <vt:lpstr>1_自定义设计方案</vt:lpstr>
      <vt:lpstr>GALLERYClipart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玲俐</cp:lastModifiedBy>
  <cp:revision>249</cp:revision>
  <dcterms:created xsi:type="dcterms:W3CDTF">2015-08-15T05:16:00Z</dcterms:created>
  <dcterms:modified xsi:type="dcterms:W3CDTF">2024-06-28T05:10:13Z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D70237D53A124F51BD25259C06FA2D21_13</vt:lpwstr>
  </property>
</Properties>
</file>