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929" r:id="rId3"/>
  </p:sldMasterIdLst>
  <p:notesMasterIdLst>
    <p:notesMasterId r:id="rId8"/>
  </p:notesMasterIdLst>
  <p:handoutMasterIdLst>
    <p:handoutMasterId r:id="rId54"/>
  </p:handoutMasterIdLst>
  <p:sldIdLst>
    <p:sldId id="3388" r:id="rId4"/>
    <p:sldId id="3389" r:id="rId5"/>
    <p:sldId id="3244" r:id="rId6"/>
    <p:sldId id="3285" r:id="rId7"/>
    <p:sldId id="3286" r:id="rId9"/>
    <p:sldId id="3315" r:id="rId10"/>
    <p:sldId id="3316" r:id="rId11"/>
    <p:sldId id="3339" r:id="rId12"/>
    <p:sldId id="3317" r:id="rId13"/>
    <p:sldId id="3318" r:id="rId14"/>
    <p:sldId id="3344" r:id="rId15"/>
    <p:sldId id="3304" r:id="rId16"/>
    <p:sldId id="3351" r:id="rId17"/>
    <p:sldId id="3319" r:id="rId18"/>
    <p:sldId id="3349" r:id="rId19"/>
    <p:sldId id="3321" r:id="rId20"/>
    <p:sldId id="3355" r:id="rId21"/>
    <p:sldId id="3322" r:id="rId22"/>
    <p:sldId id="3350" r:id="rId23"/>
    <p:sldId id="3340" r:id="rId24"/>
    <p:sldId id="3308" r:id="rId25"/>
    <p:sldId id="3324" r:id="rId26"/>
    <p:sldId id="3356" r:id="rId27"/>
    <p:sldId id="3358" r:id="rId28"/>
    <p:sldId id="3352" r:id="rId29"/>
    <p:sldId id="3357" r:id="rId30"/>
    <p:sldId id="3348" r:id="rId31"/>
    <p:sldId id="3342" r:id="rId32"/>
    <p:sldId id="3297" r:id="rId33"/>
    <p:sldId id="3326" r:id="rId34"/>
    <p:sldId id="3327" r:id="rId35"/>
    <p:sldId id="3328" r:id="rId36"/>
    <p:sldId id="3329" r:id="rId37"/>
    <p:sldId id="3330" r:id="rId38"/>
    <p:sldId id="3331" r:id="rId39"/>
    <p:sldId id="3332" r:id="rId40"/>
    <p:sldId id="3343" r:id="rId41"/>
    <p:sldId id="3299" r:id="rId42"/>
    <p:sldId id="3333" r:id="rId43"/>
    <p:sldId id="3334" r:id="rId44"/>
    <p:sldId id="3354" r:id="rId45"/>
    <p:sldId id="3335" r:id="rId46"/>
    <p:sldId id="3336" r:id="rId47"/>
    <p:sldId id="3337" r:id="rId48"/>
    <p:sldId id="3338" r:id="rId49"/>
    <p:sldId id="3361" r:id="rId50"/>
    <p:sldId id="3359" r:id="rId51"/>
    <p:sldId id="3360" r:id="rId52"/>
    <p:sldId id="3390" r:id="rId53"/>
  </p:sldIdLst>
  <p:sldSz cx="9144000" cy="5715000" type="screen16x10"/>
  <p:notesSz cx="6735445" cy="9865995"/>
  <p:custDataLst>
    <p:tags r:id="rId59"/>
  </p:custDataLst>
  <p:defaultTextStyle>
    <a:defPPr>
      <a:defRPr lang="zh-CN"/>
    </a:defPPr>
    <a:lvl1pPr algn="l" rtl="0" eaLnBrk="0" fontAlgn="base" hangingPunct="0">
      <a:spcBef>
        <a:spcPct val="0"/>
      </a:spcBef>
      <a:spcAft>
        <a:spcPct val="0"/>
      </a:spcAft>
      <a:defRPr sz="1500" kern="1200">
        <a:solidFill>
          <a:schemeClr val="tx1"/>
        </a:solidFill>
        <a:latin typeface="华文楷体" panose="02010600040101010101" pitchFamily="2" charset="-122"/>
        <a:ea typeface="宋体" panose="02010600030101010101" pitchFamily="2" charset="-122"/>
        <a:cs typeface="+mn-cs"/>
      </a:defRPr>
    </a:lvl1pPr>
    <a:lvl2pPr marL="457200" algn="l" rtl="0" eaLnBrk="0" fontAlgn="base" hangingPunct="0">
      <a:spcBef>
        <a:spcPct val="0"/>
      </a:spcBef>
      <a:spcAft>
        <a:spcPct val="0"/>
      </a:spcAft>
      <a:defRPr sz="1500" kern="1200">
        <a:solidFill>
          <a:schemeClr val="tx1"/>
        </a:solidFill>
        <a:latin typeface="华文楷体" panose="02010600040101010101" pitchFamily="2" charset="-122"/>
        <a:ea typeface="宋体" panose="02010600030101010101" pitchFamily="2" charset="-122"/>
        <a:cs typeface="+mn-cs"/>
      </a:defRPr>
    </a:lvl2pPr>
    <a:lvl3pPr marL="914400" algn="l" rtl="0" eaLnBrk="0" fontAlgn="base" hangingPunct="0">
      <a:spcBef>
        <a:spcPct val="0"/>
      </a:spcBef>
      <a:spcAft>
        <a:spcPct val="0"/>
      </a:spcAft>
      <a:defRPr sz="1500" kern="1200">
        <a:solidFill>
          <a:schemeClr val="tx1"/>
        </a:solidFill>
        <a:latin typeface="华文楷体" panose="02010600040101010101" pitchFamily="2" charset="-122"/>
        <a:ea typeface="宋体" panose="02010600030101010101" pitchFamily="2" charset="-122"/>
        <a:cs typeface="+mn-cs"/>
      </a:defRPr>
    </a:lvl3pPr>
    <a:lvl4pPr marL="1371600" algn="l" rtl="0" eaLnBrk="0" fontAlgn="base" hangingPunct="0">
      <a:spcBef>
        <a:spcPct val="0"/>
      </a:spcBef>
      <a:spcAft>
        <a:spcPct val="0"/>
      </a:spcAft>
      <a:defRPr sz="1500" kern="1200">
        <a:solidFill>
          <a:schemeClr val="tx1"/>
        </a:solidFill>
        <a:latin typeface="华文楷体" panose="02010600040101010101" pitchFamily="2" charset="-122"/>
        <a:ea typeface="宋体" panose="02010600030101010101" pitchFamily="2" charset="-122"/>
        <a:cs typeface="+mn-cs"/>
      </a:defRPr>
    </a:lvl4pPr>
    <a:lvl5pPr marL="1828800" algn="l" rtl="0" eaLnBrk="0" fontAlgn="base" hangingPunct="0">
      <a:spcBef>
        <a:spcPct val="0"/>
      </a:spcBef>
      <a:spcAft>
        <a:spcPct val="0"/>
      </a:spcAft>
      <a:defRPr sz="1500" kern="1200">
        <a:solidFill>
          <a:schemeClr val="tx1"/>
        </a:solidFill>
        <a:latin typeface="华文楷体" panose="02010600040101010101" pitchFamily="2" charset="-122"/>
        <a:ea typeface="宋体" panose="02010600030101010101" pitchFamily="2" charset="-122"/>
        <a:cs typeface="+mn-cs"/>
      </a:defRPr>
    </a:lvl5pPr>
    <a:lvl6pPr marL="2286000" algn="l" defTabSz="914400" rtl="0" eaLnBrk="1" latinLnBrk="0" hangingPunct="1">
      <a:defRPr sz="1500" kern="1200">
        <a:solidFill>
          <a:schemeClr val="tx1"/>
        </a:solidFill>
        <a:latin typeface="华文楷体" panose="02010600040101010101" pitchFamily="2" charset="-122"/>
        <a:ea typeface="宋体" panose="02010600030101010101" pitchFamily="2" charset="-122"/>
        <a:cs typeface="+mn-cs"/>
      </a:defRPr>
    </a:lvl6pPr>
    <a:lvl7pPr marL="2743200" algn="l" defTabSz="914400" rtl="0" eaLnBrk="1" latinLnBrk="0" hangingPunct="1">
      <a:defRPr sz="1500" kern="1200">
        <a:solidFill>
          <a:schemeClr val="tx1"/>
        </a:solidFill>
        <a:latin typeface="华文楷体" panose="02010600040101010101" pitchFamily="2" charset="-122"/>
        <a:ea typeface="宋体" panose="02010600030101010101" pitchFamily="2" charset="-122"/>
        <a:cs typeface="+mn-cs"/>
      </a:defRPr>
    </a:lvl7pPr>
    <a:lvl8pPr marL="3200400" algn="l" defTabSz="914400" rtl="0" eaLnBrk="1" latinLnBrk="0" hangingPunct="1">
      <a:defRPr sz="1500" kern="1200">
        <a:solidFill>
          <a:schemeClr val="tx1"/>
        </a:solidFill>
        <a:latin typeface="华文楷体" panose="02010600040101010101" pitchFamily="2" charset="-122"/>
        <a:ea typeface="宋体" panose="02010600030101010101" pitchFamily="2" charset="-122"/>
        <a:cs typeface="+mn-cs"/>
      </a:defRPr>
    </a:lvl8pPr>
    <a:lvl9pPr marL="3657600" algn="l" defTabSz="914400" rtl="0" eaLnBrk="1" latinLnBrk="0" hangingPunct="1">
      <a:defRPr sz="1500" kern="1200">
        <a:solidFill>
          <a:schemeClr val="tx1"/>
        </a:solidFill>
        <a:latin typeface="华文楷体" panose="0201060004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422" userDrawn="1">
          <p15:clr>
            <a:srgbClr val="A4A3A4"/>
          </p15:clr>
        </p15:guide>
        <p15:guide id="2" orient="horz" pos="1803" userDrawn="1">
          <p15:clr>
            <a:srgbClr val="A4A3A4"/>
          </p15:clr>
        </p15:guide>
        <p15:guide id="3" pos="319" userDrawn="1">
          <p15:clr>
            <a:srgbClr val="A4A3A4"/>
          </p15:clr>
        </p15:guide>
        <p15:guide id="4" pos="2880" userDrawn="1">
          <p15:clr>
            <a:srgbClr val="A4A3A4"/>
          </p15:clr>
        </p15:guide>
        <p15:guide id="5" pos="54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3300"/>
    <a:srgbClr val="FF7915"/>
    <a:srgbClr val="FFFF00"/>
    <a:srgbClr val="DDDDDD"/>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1080" y="-90"/>
      </p:cViewPr>
      <p:guideLst>
        <p:guide orient="horz" pos="422"/>
        <p:guide orient="horz" pos="1803"/>
        <p:guide pos="319"/>
        <p:guide pos="2880"/>
        <p:guide pos="542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28.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B7D8FA1-6644-4D3D-8EA2-2DECEE96F89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B1EA1FB7-BD46-48EC-8160-270EFD948ED4}">
      <dgm:prSet phldrT="[文本]"/>
      <dgm:spPr/>
      <dgm:t>
        <a:bodyPr/>
        <a:lstStyle/>
        <a:p>
          <a:r>
            <a:rPr lang="zh-CN" altLang="en-US" dirty="0" smtClean="0"/>
            <a:t>全身安全带</a:t>
          </a:r>
          <a:endParaRPr lang="zh-CN" altLang="en-US" dirty="0"/>
        </a:p>
      </dgm:t>
    </dgm:pt>
    <dgm:pt modelId="{654981D5-DDC8-4BEB-BB6E-0FCD6AA2E118}" cxnId="{21EB3D88-CE55-400D-B61F-97AC893D4B79}" type="parTrans">
      <dgm:prSet/>
      <dgm:spPr/>
      <dgm:t>
        <a:bodyPr/>
        <a:lstStyle/>
        <a:p>
          <a:endParaRPr lang="zh-CN" altLang="en-US"/>
        </a:p>
      </dgm:t>
    </dgm:pt>
    <dgm:pt modelId="{E449675D-3EF7-4211-B118-130E022D8DF2}" cxnId="{21EB3D88-CE55-400D-B61F-97AC893D4B79}" type="sibTrans">
      <dgm:prSet/>
      <dgm:spPr/>
      <dgm:t>
        <a:bodyPr/>
        <a:lstStyle/>
        <a:p>
          <a:endParaRPr lang="zh-CN" altLang="en-US"/>
        </a:p>
      </dgm:t>
    </dgm:pt>
    <dgm:pt modelId="{5194546F-1D1F-4348-9D16-B72AE3F8C470}">
      <dgm:prSet phldrT="[文本]"/>
      <dgm:spPr/>
      <dgm:t>
        <a:bodyPr/>
        <a:lstStyle/>
        <a:p>
          <a:r>
            <a:rPr lang="zh-CN" altLang="en-US" dirty="0" smtClean="0"/>
            <a:t>绝缘靴</a:t>
          </a:r>
          <a:endParaRPr lang="zh-CN" altLang="en-US" dirty="0"/>
        </a:p>
      </dgm:t>
    </dgm:pt>
    <dgm:pt modelId="{08027827-FCE7-4EE8-94D4-569C12439EED}" cxnId="{A622E56F-A3E3-4566-AD21-CDB0DFF9CCA5}" type="parTrans">
      <dgm:prSet/>
      <dgm:spPr/>
      <dgm:t>
        <a:bodyPr/>
        <a:lstStyle/>
        <a:p>
          <a:endParaRPr lang="zh-CN" altLang="en-US"/>
        </a:p>
      </dgm:t>
    </dgm:pt>
    <dgm:pt modelId="{6B7B3AA2-CFBE-4B27-805C-22D0426FE5FC}" cxnId="{A622E56F-A3E3-4566-AD21-CDB0DFF9CCA5}" type="sibTrans">
      <dgm:prSet/>
      <dgm:spPr/>
      <dgm:t>
        <a:bodyPr/>
        <a:lstStyle/>
        <a:p>
          <a:endParaRPr lang="zh-CN" altLang="en-US"/>
        </a:p>
      </dgm:t>
    </dgm:pt>
    <dgm:pt modelId="{DA21BE66-A713-4384-A914-76BBD7A16E2D}">
      <dgm:prSet phldrT="[文本]"/>
      <dgm:spPr/>
      <dgm:t>
        <a:bodyPr/>
        <a:lstStyle/>
        <a:p>
          <a:r>
            <a:rPr lang="zh-CN" altLang="en-US" dirty="0" smtClean="0"/>
            <a:t>绝缘手套</a:t>
          </a:r>
          <a:endParaRPr lang="zh-CN" altLang="en-US" dirty="0"/>
        </a:p>
      </dgm:t>
    </dgm:pt>
    <dgm:pt modelId="{B86EFCD5-A8DB-43FC-888E-A50B8824824F}" cxnId="{EBEF44DB-ECE1-48C1-ADDB-A6085E7634C7}" type="parTrans">
      <dgm:prSet/>
      <dgm:spPr/>
      <dgm:t>
        <a:bodyPr/>
        <a:lstStyle/>
        <a:p>
          <a:endParaRPr lang="zh-CN" altLang="en-US"/>
        </a:p>
      </dgm:t>
    </dgm:pt>
    <dgm:pt modelId="{77E2BE66-7E35-43F9-8210-5CDDD8D27340}" cxnId="{EBEF44DB-ECE1-48C1-ADDB-A6085E7634C7}" type="sibTrans">
      <dgm:prSet/>
      <dgm:spPr/>
      <dgm:t>
        <a:bodyPr/>
        <a:lstStyle/>
        <a:p>
          <a:endParaRPr lang="zh-CN" altLang="en-US"/>
        </a:p>
      </dgm:t>
    </dgm:pt>
    <dgm:pt modelId="{7C0A3FE6-046A-4D99-8283-D552ABD31A04}">
      <dgm:prSet phldrT="[文本]"/>
      <dgm:spPr/>
      <dgm:t>
        <a:bodyPr/>
        <a:lstStyle/>
        <a:p>
          <a:r>
            <a:rPr lang="zh-CN" altLang="en-US" dirty="0" smtClean="0"/>
            <a:t>安全帽</a:t>
          </a:r>
          <a:endParaRPr lang="zh-CN" altLang="en-US" dirty="0"/>
        </a:p>
      </dgm:t>
    </dgm:pt>
    <dgm:pt modelId="{643F3EB8-A993-45A4-A7DB-C3FBCB873765}" cxnId="{B41868A0-E922-4F7A-A6A6-7E42AAF65409}" type="parTrans">
      <dgm:prSet/>
      <dgm:spPr/>
      <dgm:t>
        <a:bodyPr/>
        <a:lstStyle/>
        <a:p>
          <a:endParaRPr lang="zh-CN" altLang="en-US"/>
        </a:p>
      </dgm:t>
    </dgm:pt>
    <dgm:pt modelId="{1F7C29F5-8DF4-453E-B75D-725FF0B4C475}" cxnId="{B41868A0-E922-4F7A-A6A6-7E42AAF65409}" type="sibTrans">
      <dgm:prSet/>
      <dgm:spPr/>
      <dgm:t>
        <a:bodyPr/>
        <a:lstStyle/>
        <a:p>
          <a:endParaRPr lang="zh-CN" altLang="en-US"/>
        </a:p>
      </dgm:t>
    </dgm:pt>
    <dgm:pt modelId="{C699B2F2-964A-4DDB-A58F-1C0DCEB7D933}">
      <dgm:prSet phldrT="[文本]"/>
      <dgm:spPr/>
      <dgm:t>
        <a:bodyPr/>
        <a:lstStyle/>
        <a:p>
          <a:r>
            <a:rPr lang="zh-CN" altLang="en-US" dirty="0" smtClean="0"/>
            <a:t>护目镜</a:t>
          </a:r>
          <a:endParaRPr lang="zh-CN" altLang="en-US" dirty="0"/>
        </a:p>
      </dgm:t>
    </dgm:pt>
    <dgm:pt modelId="{4F07B247-1590-4DD6-BF06-EE8D56A2FD05}" cxnId="{95AAC105-C97D-46B9-9EDC-C6F57D6F8ED9}" type="parTrans">
      <dgm:prSet/>
      <dgm:spPr/>
      <dgm:t>
        <a:bodyPr/>
        <a:lstStyle/>
        <a:p>
          <a:endParaRPr lang="zh-CN" altLang="en-US"/>
        </a:p>
      </dgm:t>
    </dgm:pt>
    <dgm:pt modelId="{904395F6-1883-42F8-AA88-822B3B18CAF7}" cxnId="{95AAC105-C97D-46B9-9EDC-C6F57D6F8ED9}" type="sibTrans">
      <dgm:prSet/>
      <dgm:spPr/>
      <dgm:t>
        <a:bodyPr/>
        <a:lstStyle/>
        <a:p>
          <a:endParaRPr lang="zh-CN" altLang="en-US"/>
        </a:p>
      </dgm:t>
    </dgm:pt>
    <dgm:pt modelId="{66A51A4F-E4CF-4630-8333-929780A8F96E}">
      <dgm:prSet phldrT="[文本]" custT="1"/>
      <dgm:spPr/>
      <dgm:t>
        <a:bodyPr/>
        <a:lstStyle/>
        <a:p>
          <a:r>
            <a:rPr lang="zh-CN" altLang="en-US" sz="2000" b="1" dirty="0" smtClean="0">
              <a:solidFill>
                <a:srgbClr val="FFC000"/>
              </a:solidFill>
            </a:rPr>
            <a:t>常用安全用品</a:t>
          </a:r>
          <a:endParaRPr lang="zh-CN" altLang="en-US" sz="2000" b="1" dirty="0">
            <a:solidFill>
              <a:srgbClr val="FFC000"/>
            </a:solidFill>
          </a:endParaRPr>
        </a:p>
      </dgm:t>
    </dgm:pt>
    <dgm:pt modelId="{F4D29C6E-BCC3-4E0A-9683-EDBB0EDEEFBA}" cxnId="{A6092419-314F-45C2-B71B-2B3BFCAB34D7}" type="parTrans">
      <dgm:prSet/>
      <dgm:spPr/>
      <dgm:t>
        <a:bodyPr/>
        <a:lstStyle/>
        <a:p>
          <a:endParaRPr lang="zh-CN" altLang="en-US"/>
        </a:p>
      </dgm:t>
    </dgm:pt>
    <dgm:pt modelId="{B21D1179-942C-4912-8CB8-72FAAAB533BA}" cxnId="{A6092419-314F-45C2-B71B-2B3BFCAB34D7}" type="sibTrans">
      <dgm:prSet/>
      <dgm:spPr/>
      <dgm:t>
        <a:bodyPr/>
        <a:lstStyle/>
        <a:p>
          <a:endParaRPr lang="zh-CN" altLang="en-US"/>
        </a:p>
      </dgm:t>
    </dgm:pt>
    <dgm:pt modelId="{0CF4F4DE-82F0-4A78-A767-1599DA2F0E46}" type="pres">
      <dgm:prSet presAssocID="{7B7D8FA1-6644-4D3D-8EA2-2DECEE96F89C}" presName="diagram" presStyleCnt="0">
        <dgm:presLayoutVars>
          <dgm:dir/>
          <dgm:resizeHandles val="exact"/>
        </dgm:presLayoutVars>
      </dgm:prSet>
      <dgm:spPr/>
      <dgm:t>
        <a:bodyPr/>
        <a:lstStyle/>
        <a:p>
          <a:endParaRPr lang="zh-CN" altLang="en-US"/>
        </a:p>
      </dgm:t>
    </dgm:pt>
    <dgm:pt modelId="{0C8E7EB3-CBB7-42EE-9AFA-E2D4F3E956BE}" type="pres">
      <dgm:prSet presAssocID="{B1EA1FB7-BD46-48EC-8160-270EFD948ED4}" presName="node" presStyleLbl="node1" presStyleIdx="0" presStyleCnt="6" custScaleY="508871" custLinFactNeighborX="1491" custLinFactNeighborY="96509">
        <dgm:presLayoutVars>
          <dgm:bulletEnabled val="1"/>
        </dgm:presLayoutVars>
      </dgm:prSet>
      <dgm:spPr/>
      <dgm:t>
        <a:bodyPr/>
        <a:lstStyle/>
        <a:p>
          <a:endParaRPr lang="zh-CN" altLang="en-US"/>
        </a:p>
      </dgm:t>
    </dgm:pt>
    <dgm:pt modelId="{94571A20-21B5-4779-B19B-47640C155EE5}" type="pres">
      <dgm:prSet presAssocID="{E449675D-3EF7-4211-B118-130E022D8DF2}" presName="sibTrans" presStyleCnt="0"/>
      <dgm:spPr/>
    </dgm:pt>
    <dgm:pt modelId="{C8D90640-1523-45ED-9132-971A978F6142}" type="pres">
      <dgm:prSet presAssocID="{5194546F-1D1F-4348-9D16-B72AE3F8C470}" presName="node" presStyleLbl="node1" presStyleIdx="1" presStyleCnt="6" custScaleY="332689" custLinFactNeighborX="-6463" custLinFactNeighborY="10362">
        <dgm:presLayoutVars>
          <dgm:bulletEnabled val="1"/>
        </dgm:presLayoutVars>
      </dgm:prSet>
      <dgm:spPr/>
      <dgm:t>
        <a:bodyPr/>
        <a:lstStyle/>
        <a:p>
          <a:endParaRPr lang="zh-CN" altLang="en-US"/>
        </a:p>
      </dgm:t>
    </dgm:pt>
    <dgm:pt modelId="{479F734D-F835-4113-819F-13480F7A9C43}" type="pres">
      <dgm:prSet presAssocID="{6B7B3AA2-CFBE-4B27-805C-22D0426FE5FC}" presName="sibTrans" presStyleCnt="0"/>
      <dgm:spPr/>
    </dgm:pt>
    <dgm:pt modelId="{E3E5978B-A518-4A9C-A814-4322B033150E}" type="pres">
      <dgm:prSet presAssocID="{DA21BE66-A713-4384-A914-76BBD7A16E2D}" presName="node" presStyleLbl="node1" presStyleIdx="2" presStyleCnt="6" custScaleY="266577" custLinFactNeighborX="-15111" custLinFactNeighborY="-22512">
        <dgm:presLayoutVars>
          <dgm:bulletEnabled val="1"/>
        </dgm:presLayoutVars>
      </dgm:prSet>
      <dgm:spPr/>
      <dgm:t>
        <a:bodyPr/>
        <a:lstStyle/>
        <a:p>
          <a:endParaRPr lang="zh-CN" altLang="en-US"/>
        </a:p>
      </dgm:t>
    </dgm:pt>
    <dgm:pt modelId="{4C46C323-B3FF-4A89-813F-9C86F8060B2C}" type="pres">
      <dgm:prSet presAssocID="{77E2BE66-7E35-43F9-8210-5CDDD8D27340}" presName="sibTrans" presStyleCnt="0"/>
      <dgm:spPr/>
    </dgm:pt>
    <dgm:pt modelId="{EF1D53B8-8FBE-42D6-8A8E-5BAA431D3137}" type="pres">
      <dgm:prSet presAssocID="{7C0A3FE6-046A-4D99-8283-D552ABD31A04}" presName="node" presStyleLbl="node1" presStyleIdx="3" presStyleCnt="6" custScaleY="249011" custLinFactX="-24380" custLinFactY="100000" custLinFactNeighborX="-100000" custLinFactNeighborY="126404">
        <dgm:presLayoutVars>
          <dgm:bulletEnabled val="1"/>
        </dgm:presLayoutVars>
      </dgm:prSet>
      <dgm:spPr/>
      <dgm:t>
        <a:bodyPr/>
        <a:lstStyle/>
        <a:p>
          <a:endParaRPr lang="zh-CN" altLang="en-US"/>
        </a:p>
      </dgm:t>
    </dgm:pt>
    <dgm:pt modelId="{19679083-0746-45B2-9CCE-39A82D4DDAE2}" type="pres">
      <dgm:prSet presAssocID="{1F7C29F5-8DF4-453E-B75D-725FF0B4C475}" presName="sibTrans" presStyleCnt="0"/>
      <dgm:spPr/>
    </dgm:pt>
    <dgm:pt modelId="{38818DE4-C096-4408-BF83-0839305CBDAF}" type="pres">
      <dgm:prSet presAssocID="{C699B2F2-964A-4DDB-A58F-1C0DCEB7D933}" presName="node" presStyleLbl="node1" presStyleIdx="4" presStyleCnt="6" custScaleY="172450" custLinFactY="-757" custLinFactNeighborX="96545" custLinFactNeighborY="-100000">
        <dgm:presLayoutVars>
          <dgm:bulletEnabled val="1"/>
        </dgm:presLayoutVars>
      </dgm:prSet>
      <dgm:spPr/>
      <dgm:t>
        <a:bodyPr/>
        <a:lstStyle/>
        <a:p>
          <a:endParaRPr lang="zh-CN" altLang="en-US"/>
        </a:p>
      </dgm:t>
    </dgm:pt>
    <dgm:pt modelId="{CA67E34D-3D7E-4413-8A00-1035C3578A3F}" type="pres">
      <dgm:prSet presAssocID="{904395F6-1883-42F8-AA88-822B3B18CAF7}" presName="sibTrans" presStyleCnt="0"/>
      <dgm:spPr/>
    </dgm:pt>
    <dgm:pt modelId="{87CD5646-F7EE-450B-BF90-958752784A43}" type="pres">
      <dgm:prSet presAssocID="{66A51A4F-E4CF-4630-8333-929780A8F96E}" presName="node" presStyleLbl="node1" presStyleIdx="5" presStyleCnt="6" custScaleX="306372" custScaleY="188434" custLinFactX="-15949" custLinFactY="-300000" custLinFactNeighborX="-100000" custLinFactNeighborY="-316973">
        <dgm:presLayoutVars>
          <dgm:bulletEnabled val="1"/>
        </dgm:presLayoutVars>
      </dgm:prSet>
      <dgm:spPr/>
      <dgm:t>
        <a:bodyPr/>
        <a:lstStyle/>
        <a:p>
          <a:endParaRPr lang="zh-CN" altLang="en-US"/>
        </a:p>
      </dgm:t>
    </dgm:pt>
  </dgm:ptLst>
  <dgm:cxnLst>
    <dgm:cxn modelId="{21EB3D88-CE55-400D-B61F-97AC893D4B79}" srcId="{7B7D8FA1-6644-4D3D-8EA2-2DECEE96F89C}" destId="{B1EA1FB7-BD46-48EC-8160-270EFD948ED4}" srcOrd="0" destOrd="0" parTransId="{654981D5-DDC8-4BEB-BB6E-0FCD6AA2E118}" sibTransId="{E449675D-3EF7-4211-B118-130E022D8DF2}"/>
    <dgm:cxn modelId="{A622E56F-A3E3-4566-AD21-CDB0DFF9CCA5}" srcId="{7B7D8FA1-6644-4D3D-8EA2-2DECEE96F89C}" destId="{5194546F-1D1F-4348-9D16-B72AE3F8C470}" srcOrd="1" destOrd="0" parTransId="{08027827-FCE7-4EE8-94D4-569C12439EED}" sibTransId="{6B7B3AA2-CFBE-4B27-805C-22D0426FE5FC}"/>
    <dgm:cxn modelId="{95AAC105-C97D-46B9-9EDC-C6F57D6F8ED9}" srcId="{7B7D8FA1-6644-4D3D-8EA2-2DECEE96F89C}" destId="{C699B2F2-964A-4DDB-A58F-1C0DCEB7D933}" srcOrd="4" destOrd="0" parTransId="{4F07B247-1590-4DD6-BF06-EE8D56A2FD05}" sibTransId="{904395F6-1883-42F8-AA88-822B3B18CAF7}"/>
    <dgm:cxn modelId="{EBEF44DB-ECE1-48C1-ADDB-A6085E7634C7}" srcId="{7B7D8FA1-6644-4D3D-8EA2-2DECEE96F89C}" destId="{DA21BE66-A713-4384-A914-76BBD7A16E2D}" srcOrd="2" destOrd="0" parTransId="{B86EFCD5-A8DB-43FC-888E-A50B8824824F}" sibTransId="{77E2BE66-7E35-43F9-8210-5CDDD8D27340}"/>
    <dgm:cxn modelId="{43D37B06-61FF-4A9A-A16B-7869E21EFF8E}" type="presOf" srcId="{B1EA1FB7-BD46-48EC-8160-270EFD948ED4}" destId="{0C8E7EB3-CBB7-42EE-9AFA-E2D4F3E956BE}" srcOrd="0" destOrd="0" presId="urn:microsoft.com/office/officeart/2005/8/layout/default"/>
    <dgm:cxn modelId="{B41868A0-E922-4F7A-A6A6-7E42AAF65409}" srcId="{7B7D8FA1-6644-4D3D-8EA2-2DECEE96F89C}" destId="{7C0A3FE6-046A-4D99-8283-D552ABD31A04}" srcOrd="3" destOrd="0" parTransId="{643F3EB8-A993-45A4-A7DB-C3FBCB873765}" sibTransId="{1F7C29F5-8DF4-453E-B75D-725FF0B4C475}"/>
    <dgm:cxn modelId="{70851DC1-EF7C-42EA-8D50-B4ACE27987CF}" type="presOf" srcId="{DA21BE66-A713-4384-A914-76BBD7A16E2D}" destId="{E3E5978B-A518-4A9C-A814-4322B033150E}" srcOrd="0" destOrd="0" presId="urn:microsoft.com/office/officeart/2005/8/layout/default"/>
    <dgm:cxn modelId="{AD33D5DC-031E-4B83-8AA7-A4B702345743}" type="presOf" srcId="{7C0A3FE6-046A-4D99-8283-D552ABD31A04}" destId="{EF1D53B8-8FBE-42D6-8A8E-5BAA431D3137}" srcOrd="0" destOrd="0" presId="urn:microsoft.com/office/officeart/2005/8/layout/default"/>
    <dgm:cxn modelId="{93A44585-352A-456B-BA4E-CE539EA30F6D}" type="presOf" srcId="{C699B2F2-964A-4DDB-A58F-1C0DCEB7D933}" destId="{38818DE4-C096-4408-BF83-0839305CBDAF}" srcOrd="0" destOrd="0" presId="urn:microsoft.com/office/officeart/2005/8/layout/default"/>
    <dgm:cxn modelId="{D63E56D2-25BD-48BF-AA37-85A64D6522E8}" type="presOf" srcId="{66A51A4F-E4CF-4630-8333-929780A8F96E}" destId="{87CD5646-F7EE-450B-BF90-958752784A43}" srcOrd="0" destOrd="0" presId="urn:microsoft.com/office/officeart/2005/8/layout/default"/>
    <dgm:cxn modelId="{A6092419-314F-45C2-B71B-2B3BFCAB34D7}" srcId="{7B7D8FA1-6644-4D3D-8EA2-2DECEE96F89C}" destId="{66A51A4F-E4CF-4630-8333-929780A8F96E}" srcOrd="5" destOrd="0" parTransId="{F4D29C6E-BCC3-4E0A-9683-EDBB0EDEEFBA}" sibTransId="{B21D1179-942C-4912-8CB8-72FAAAB533BA}"/>
    <dgm:cxn modelId="{E840B7C7-57CF-4E3C-BF7F-69FE949F7C7D}" type="presOf" srcId="{5194546F-1D1F-4348-9D16-B72AE3F8C470}" destId="{C8D90640-1523-45ED-9132-971A978F6142}" srcOrd="0" destOrd="0" presId="urn:microsoft.com/office/officeart/2005/8/layout/default"/>
    <dgm:cxn modelId="{119E173F-E5DD-4AAD-9BBA-BCCBB489C770}" type="presOf" srcId="{7B7D8FA1-6644-4D3D-8EA2-2DECEE96F89C}" destId="{0CF4F4DE-82F0-4A78-A767-1599DA2F0E46}" srcOrd="0" destOrd="0" presId="urn:microsoft.com/office/officeart/2005/8/layout/default"/>
    <dgm:cxn modelId="{2F862E62-7CF0-41BC-AF58-AE2BAB925114}" type="presParOf" srcId="{0CF4F4DE-82F0-4A78-A767-1599DA2F0E46}" destId="{0C8E7EB3-CBB7-42EE-9AFA-E2D4F3E956BE}" srcOrd="0" destOrd="0" presId="urn:microsoft.com/office/officeart/2005/8/layout/default"/>
    <dgm:cxn modelId="{F57CA304-C6B5-426F-BABC-E4E4B0341920}" type="presParOf" srcId="{0CF4F4DE-82F0-4A78-A767-1599DA2F0E46}" destId="{94571A20-21B5-4779-B19B-47640C155EE5}" srcOrd="1" destOrd="0" presId="urn:microsoft.com/office/officeart/2005/8/layout/default"/>
    <dgm:cxn modelId="{59FF18B0-DED0-4D0F-B72E-315196E6A675}" type="presParOf" srcId="{0CF4F4DE-82F0-4A78-A767-1599DA2F0E46}" destId="{C8D90640-1523-45ED-9132-971A978F6142}" srcOrd="2" destOrd="0" presId="urn:microsoft.com/office/officeart/2005/8/layout/default"/>
    <dgm:cxn modelId="{5B780F4C-89FF-4539-89B1-5BD1C9359DE9}" type="presParOf" srcId="{0CF4F4DE-82F0-4A78-A767-1599DA2F0E46}" destId="{479F734D-F835-4113-819F-13480F7A9C43}" srcOrd="3" destOrd="0" presId="urn:microsoft.com/office/officeart/2005/8/layout/default"/>
    <dgm:cxn modelId="{73ABF727-33D4-4C22-B3E2-C2B1BF485A72}" type="presParOf" srcId="{0CF4F4DE-82F0-4A78-A767-1599DA2F0E46}" destId="{E3E5978B-A518-4A9C-A814-4322B033150E}" srcOrd="4" destOrd="0" presId="urn:microsoft.com/office/officeart/2005/8/layout/default"/>
    <dgm:cxn modelId="{0C4B850B-1A94-46BC-937A-17EAB4B8565F}" type="presParOf" srcId="{0CF4F4DE-82F0-4A78-A767-1599DA2F0E46}" destId="{4C46C323-B3FF-4A89-813F-9C86F8060B2C}" srcOrd="5" destOrd="0" presId="urn:microsoft.com/office/officeart/2005/8/layout/default"/>
    <dgm:cxn modelId="{C851334A-FDA6-465A-95D0-8E46B457584F}" type="presParOf" srcId="{0CF4F4DE-82F0-4A78-A767-1599DA2F0E46}" destId="{EF1D53B8-8FBE-42D6-8A8E-5BAA431D3137}" srcOrd="6" destOrd="0" presId="urn:microsoft.com/office/officeart/2005/8/layout/default"/>
    <dgm:cxn modelId="{EA31DBE7-B863-488B-ABC3-3F34781EBA42}" type="presParOf" srcId="{0CF4F4DE-82F0-4A78-A767-1599DA2F0E46}" destId="{19679083-0746-45B2-9CCE-39A82D4DDAE2}" srcOrd="7" destOrd="0" presId="urn:microsoft.com/office/officeart/2005/8/layout/default"/>
    <dgm:cxn modelId="{26D78DC2-CA37-492C-B692-9D594FFFD74D}" type="presParOf" srcId="{0CF4F4DE-82F0-4A78-A767-1599DA2F0E46}" destId="{38818DE4-C096-4408-BF83-0839305CBDAF}" srcOrd="8" destOrd="0" presId="urn:microsoft.com/office/officeart/2005/8/layout/default"/>
    <dgm:cxn modelId="{3D3BF0E2-6DB5-4FC0-8001-2008B07CF8C8}" type="presParOf" srcId="{0CF4F4DE-82F0-4A78-A767-1599DA2F0E46}" destId="{CA67E34D-3D7E-4413-8A00-1035C3578A3F}" srcOrd="9" destOrd="0" presId="urn:microsoft.com/office/officeart/2005/8/layout/default"/>
    <dgm:cxn modelId="{F6941DCB-F082-46FD-A69A-BB8507F76B33}" type="presParOf" srcId="{0CF4F4DE-82F0-4A78-A767-1599DA2F0E46}" destId="{87CD5646-F7EE-450B-BF90-958752784A43}"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912110" cy="3353435"/>
        <a:chOff x="0" y="0"/>
        <a:chExt cx="2912110" cy="3353435"/>
      </a:xfrm>
    </dsp:grpSpPr>
    <dsp:sp modelId="{0C8E7EB3-CBB7-42EE-9AFA-E2D4F3E956BE}">
      <dsp:nvSpPr>
        <dsp:cNvPr id="3" name="矩形 2"/>
        <dsp:cNvSpPr/>
      </dsp:nvSpPr>
      <dsp:spPr bwMode="white">
        <a:xfrm>
          <a:off x="10188" y="618181"/>
          <a:ext cx="677371" cy="2068168"/>
        </a:xfrm>
        <a:prstGeom prst="rect">
          <a:avLst/>
        </a:prstGeom>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smtClean="0"/>
            <a:t>全身安全带</a:t>
          </a:r>
          <a:endParaRPr lang="zh-CN" altLang="en-US" dirty="0"/>
        </a:p>
      </dsp:txBody>
      <dsp:txXfrm>
        <a:off x="10188" y="618181"/>
        <a:ext cx="677371" cy="2068168"/>
      </dsp:txXfrm>
    </dsp:sp>
    <dsp:sp modelId="{C8D90640-1523-45ED-9132-971A978F6142}">
      <dsp:nvSpPr>
        <dsp:cNvPr id="4" name="矩形 3"/>
        <dsp:cNvSpPr/>
      </dsp:nvSpPr>
      <dsp:spPr bwMode="white">
        <a:xfrm>
          <a:off x="701419" y="626082"/>
          <a:ext cx="677371" cy="1352124"/>
        </a:xfrm>
        <a:prstGeom prst="rect">
          <a:avLst/>
        </a:prstGeom>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smtClean="0"/>
            <a:t>绝缘靴</a:t>
          </a:r>
          <a:endParaRPr lang="zh-CN" altLang="en-US" dirty="0"/>
        </a:p>
      </dsp:txBody>
      <dsp:txXfrm>
        <a:off x="701419" y="626082"/>
        <a:ext cx="677371" cy="1352124"/>
      </dsp:txXfrm>
    </dsp:sp>
    <dsp:sp modelId="{E3E5978B-A518-4A9C-A814-4322B033150E}">
      <dsp:nvSpPr>
        <dsp:cNvPr id="5" name="矩形 4"/>
        <dsp:cNvSpPr/>
      </dsp:nvSpPr>
      <dsp:spPr bwMode="white">
        <a:xfrm>
          <a:off x="1387948" y="626821"/>
          <a:ext cx="677371" cy="1083430"/>
        </a:xfrm>
        <a:prstGeom prst="rect">
          <a:avLst/>
        </a:prstGeom>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smtClean="0"/>
            <a:t>绝缘手套</a:t>
          </a:r>
          <a:endParaRPr lang="zh-CN" altLang="en-US" dirty="0"/>
        </a:p>
      </dsp:txBody>
      <dsp:txXfrm>
        <a:off x="1387948" y="626821"/>
        <a:ext cx="677371" cy="1083430"/>
      </dsp:txXfrm>
    </dsp:sp>
    <dsp:sp modelId="{EF1D53B8-8FBE-42D6-8A8E-5BAA431D3137}">
      <dsp:nvSpPr>
        <dsp:cNvPr id="6" name="矩形 5"/>
        <dsp:cNvSpPr/>
      </dsp:nvSpPr>
      <dsp:spPr bwMode="white">
        <a:xfrm>
          <a:off x="1392900" y="1674173"/>
          <a:ext cx="677371" cy="1012037"/>
        </a:xfrm>
        <a:prstGeom prst="rect">
          <a:avLst/>
        </a:prstGeom>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smtClean="0"/>
            <a:t>安全帽</a:t>
          </a:r>
          <a:endParaRPr lang="zh-CN" altLang="en-US" dirty="0"/>
        </a:p>
      </dsp:txBody>
      <dsp:txXfrm>
        <a:off x="1392900" y="1674173"/>
        <a:ext cx="677371" cy="1012037"/>
      </dsp:txXfrm>
    </dsp:sp>
    <dsp:sp modelId="{38818DE4-C096-4408-BF83-0839305CBDAF}">
      <dsp:nvSpPr>
        <dsp:cNvPr id="7" name="矩形 6"/>
        <dsp:cNvSpPr/>
      </dsp:nvSpPr>
      <dsp:spPr bwMode="white">
        <a:xfrm>
          <a:off x="700201" y="1984461"/>
          <a:ext cx="677371" cy="700876"/>
        </a:xfrm>
        <a:prstGeom prst="rect">
          <a:avLst/>
        </a:prstGeom>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smtClean="0"/>
            <a:t>护目镜</a:t>
          </a:r>
          <a:endParaRPr lang="zh-CN" altLang="en-US" dirty="0"/>
        </a:p>
      </dsp:txBody>
      <dsp:txXfrm>
        <a:off x="700201" y="1984461"/>
        <a:ext cx="677371" cy="700876"/>
      </dsp:txXfrm>
    </dsp:sp>
    <dsp:sp modelId="{87CD5646-F7EE-450B-BF90-958752784A43}">
      <dsp:nvSpPr>
        <dsp:cNvPr id="8" name="矩形 7"/>
        <dsp:cNvSpPr/>
      </dsp:nvSpPr>
      <dsp:spPr bwMode="white">
        <a:xfrm>
          <a:off x="5936" y="0"/>
          <a:ext cx="2075276" cy="765839"/>
        </a:xfrm>
        <a:prstGeom prst="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sz="2000" b="1" dirty="0" smtClean="0">
              <a:solidFill>
                <a:srgbClr val="FFC000"/>
              </a:solidFill>
            </a:rPr>
            <a:t>常用安全用品</a:t>
          </a:r>
          <a:endParaRPr lang="zh-CN" altLang="en-US" sz="2000" b="1" dirty="0">
            <a:solidFill>
              <a:srgbClr val="FFC000"/>
            </a:solidFill>
          </a:endParaRPr>
        </a:p>
      </dsp:txBody>
      <dsp:txXfrm>
        <a:off x="5936" y="0"/>
        <a:ext cx="2075276" cy="7658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38294F18-CAE2-4F78-A304-1EF46F19F342}" type="datetimeFigureOut">
              <a:rPr lang="zh-CN" altLang="en-US"/>
            </a:fld>
            <a:endParaRPr lang="zh-CN" altLang="en-US"/>
          </a:p>
        </p:txBody>
      </p:sp>
      <p:sp>
        <p:nvSpPr>
          <p:cNvPr id="4" name="页脚占位符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ea typeface="宋体" panose="02010600030101010101" pitchFamily="2" charset="-122"/>
              </a:defRPr>
            </a:lvl1pPr>
          </a:lstStyle>
          <a:p>
            <a:pPr>
              <a:defRPr/>
            </a:pPr>
            <a:fld id="{CD88FE79-17AA-4DB3-ABF5-941F939DF6DD}"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idx="2"/>
          </p:nvPr>
        </p:nvSpPr>
        <p:spPr bwMode="auto">
          <a:xfrm>
            <a:off x="-101600" y="617538"/>
            <a:ext cx="6943725"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sp>
      <p:sp>
        <p:nvSpPr>
          <p:cNvPr id="2051" name="Rectangle 3"/>
          <p:cNvSpPr>
            <a:spLocks noGrp="1" noRot="1" noChangeAspect="1" noChangeArrowheads="1" noTextEdit="1"/>
          </p:cNvSpPr>
          <p:nvPr/>
        </p:nvSpPr>
        <p:spPr bwMode="auto">
          <a:xfrm>
            <a:off x="546100" y="5302250"/>
            <a:ext cx="57372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spAutoFit/>
          </a:bodyPr>
          <a:lstStyle>
            <a:lvl1pPr algn="l" defTabSz="0">
              <a:spcBef>
                <a:spcPct val="30000"/>
              </a:spcBef>
              <a:defRPr sz="1200">
                <a:solidFill>
                  <a:schemeClr val="tx1"/>
                </a:solidFill>
                <a:latin typeface="Arial" panose="020B0604020202020204" pitchFamily="34" charset="0"/>
              </a:defRPr>
            </a:lvl1pPr>
            <a:lvl2pPr algn="l" defTabSz="0">
              <a:spcBef>
                <a:spcPct val="30000"/>
              </a:spcBef>
              <a:defRPr sz="1200">
                <a:solidFill>
                  <a:schemeClr val="tx1"/>
                </a:solidFill>
                <a:latin typeface="Arial" panose="020B0604020202020204" pitchFamily="34" charset="0"/>
              </a:defRPr>
            </a:lvl2pPr>
            <a:lvl3pPr algn="l" defTabSz="0">
              <a:spcBef>
                <a:spcPct val="30000"/>
              </a:spcBef>
              <a:defRPr sz="1200">
                <a:solidFill>
                  <a:schemeClr val="tx1"/>
                </a:solidFill>
                <a:latin typeface="Arial" panose="020B0604020202020204" pitchFamily="34" charset="0"/>
              </a:defRPr>
            </a:lvl3pPr>
            <a:lvl4pPr algn="l" defTabSz="0">
              <a:spcBef>
                <a:spcPct val="30000"/>
              </a:spcBef>
              <a:defRPr sz="1200">
                <a:solidFill>
                  <a:schemeClr val="tx1"/>
                </a:solidFill>
                <a:latin typeface="Arial" panose="020B0604020202020204" pitchFamily="34" charset="0"/>
              </a:defRPr>
            </a:lvl4pPr>
            <a:lvl5pPr algn="l"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endParaRPr lang="en-US" altLang="zh-CN" dirty="0" smtClean="0">
              <a:latin typeface="微软雅黑" panose="020B0503020204020204" charset="-122"/>
              <a:ea typeface="微软雅黑" panose="020B0503020204020204" charset="-122"/>
              <a:cs typeface="微软雅黑" panose="020B0503020204020204" charset="-122"/>
            </a:endParaRPr>
          </a:p>
          <a:p>
            <a:pPr>
              <a:defRPr/>
            </a:pPr>
            <a:endParaRPr lang="en-US" altLang="zh-CN" dirty="0" smtClean="0">
              <a:latin typeface="微软雅黑" panose="020B0503020204020204" charset="-122"/>
              <a:ea typeface="微软雅黑" panose="020B0503020204020204" charset="-122"/>
              <a:cs typeface="微软雅黑" panose="020B0503020204020204" charset="-122"/>
            </a:endParaRPr>
          </a:p>
          <a:p>
            <a:pPr>
              <a:defRPr/>
            </a:pPr>
            <a:endParaRPr lang="en-US" altLang="zh-CN" dirty="0" smtClean="0">
              <a:latin typeface="微软雅黑" panose="020B0503020204020204" charset="-122"/>
              <a:ea typeface="微软雅黑" panose="020B0503020204020204" charset="-122"/>
              <a:cs typeface="微软雅黑" panose="020B0503020204020204" charset="-122"/>
            </a:endParaRPr>
          </a:p>
          <a:p>
            <a:pPr>
              <a:defRPr/>
            </a:pPr>
            <a:endParaRPr lang="en-US" altLang="zh-CN" dirty="0" smtClean="0">
              <a:latin typeface="微软雅黑" panose="020B0503020204020204" charset="-122"/>
              <a:ea typeface="微软雅黑" panose="020B0503020204020204" charset="-122"/>
              <a:cs typeface="微软雅黑" panose="020B0503020204020204" charset="-122"/>
            </a:endParaRPr>
          </a:p>
          <a:p>
            <a:pPr>
              <a:defRPr/>
            </a:pPr>
            <a:endParaRPr lang="en-US" altLang="zh-CN" dirty="0" smtClean="0">
              <a:latin typeface="微软雅黑" panose="020B0503020204020204" charset="-122"/>
              <a:ea typeface="微软雅黑" panose="020B0503020204020204" charset="-122"/>
              <a:cs typeface="微软雅黑" panose="020B0503020204020204" charset="-122"/>
            </a:endParaRPr>
          </a:p>
        </p:txBody>
      </p:sp>
      <p:sp>
        <p:nvSpPr>
          <p:cNvPr id="2052" name="doc id"/>
          <p:cNvSpPr>
            <a:spLocks noGrp="1" noChangeArrowheads="1"/>
          </p:cNvSpPr>
          <p:nvPr>
            <p:ph type="ftr" sz="quarter" idx="4"/>
          </p:nvPr>
        </p:nvSpPr>
        <p:spPr bwMode="auto">
          <a:xfrm>
            <a:off x="6248400" y="111125"/>
            <a:ext cx="29686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lstStyle>
            <a:lvl1pPr algn="r" eaLnBrk="1" hangingPunct="1">
              <a:spcAft>
                <a:spcPct val="50000"/>
              </a:spcAft>
              <a:buClr>
                <a:schemeClr val="tx2"/>
              </a:buClr>
              <a:buFont typeface="Arial" panose="020B0604020202020204" pitchFamily="34" charset="0"/>
              <a:buNone/>
              <a:defRPr sz="800">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2053" name="Rectangle 5"/>
          <p:cNvSpPr>
            <a:spLocks noGrp="1" noChangeArrowheads="1"/>
          </p:cNvSpPr>
          <p:nvPr>
            <p:ph type="sldNum" sz="quarter" idx="5"/>
          </p:nvPr>
        </p:nvSpPr>
        <p:spPr bwMode="auto">
          <a:xfrm>
            <a:off x="6010275" y="9440863"/>
            <a:ext cx="534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spAutoFit/>
          </a:bodyPr>
          <a:lstStyle>
            <a:lvl1pPr algn="r" eaLnBrk="1" hangingPunct="1">
              <a:buFont typeface="Arial" panose="020B0604020202020204" pitchFamily="34" charset="0"/>
              <a:buNone/>
              <a:defRPr>
                <a:ea typeface="华文楷体" panose="02010600040101010101" pitchFamily="2" charset="-122"/>
              </a:defRPr>
            </a:lvl1pPr>
          </a:lstStyle>
          <a:p>
            <a:pPr>
              <a:defRPr/>
            </a:pPr>
            <a:fld id="{5F713C4A-C3D7-4226-A2D6-2A9488A8E3E9}" type="slidenum">
              <a:rPr lang="zh-CN" altLang="en-US"/>
            </a:fld>
            <a:endParaRPr lang="en-US" altLang="zh-CN" sz="140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f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103188" y="617538"/>
            <a:ext cx="6946901" cy="4341812"/>
          </a:xfrm>
        </p:spPr>
      </p:sp>
      <p:sp>
        <p:nvSpPr>
          <p:cNvPr id="41987"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1988"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A3F151D5-6C2E-46B4-B8AB-66829CDEF14D}"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xfrm>
            <a:off x="-103188" y="617538"/>
            <a:ext cx="6946901" cy="4341812"/>
          </a:xfrm>
        </p:spPr>
      </p:sp>
      <p:sp>
        <p:nvSpPr>
          <p:cNvPr id="43011"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3012"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C1EC0A68-999B-4E82-BE36-760C0DAF53C3}"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xfrm>
            <a:off x="-103188" y="617538"/>
            <a:ext cx="6946901" cy="4341812"/>
          </a:xfrm>
        </p:spPr>
      </p:sp>
      <p:sp>
        <p:nvSpPr>
          <p:cNvPr id="44035"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4036"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5828F023-A30F-4DDA-9FCE-E244D11603DB}"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103188" y="617538"/>
            <a:ext cx="6946901" cy="4341812"/>
          </a:xfrm>
        </p:spPr>
      </p:sp>
      <p:sp>
        <p:nvSpPr>
          <p:cNvPr id="45059"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5060"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89D252BC-43F5-4E8B-BAA6-7E51A49CFF68}"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103188" y="617538"/>
            <a:ext cx="6946901" cy="4341812"/>
          </a:xfrm>
        </p:spPr>
      </p:sp>
      <p:sp>
        <p:nvSpPr>
          <p:cNvPr id="46083"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6084"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007AF235-9325-401A-B725-61880793AE01}"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103188" y="617538"/>
            <a:ext cx="6946901" cy="4341812"/>
          </a:xfrm>
        </p:spPr>
      </p:sp>
      <p:sp>
        <p:nvSpPr>
          <p:cNvPr id="47107"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7108"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D14F444F-681C-43D2-937C-3CEFE8DF7F1C}"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103188" y="617538"/>
            <a:ext cx="6946901" cy="4341812"/>
          </a:xfrm>
        </p:spPr>
      </p:sp>
      <p:sp>
        <p:nvSpPr>
          <p:cNvPr id="47107" name="备注占位符 2"/>
          <p:cNvSpPr>
            <a:spLocks noGrp="1"/>
          </p:cNvSpPr>
          <p:nvPr>
            <p:ph type="body" idx="1"/>
          </p:nvPr>
        </p:nvSpPr>
        <p:spPr bwMode="auto">
          <a:xfrm>
            <a:off x="673100" y="4686300"/>
            <a:ext cx="5389563" cy="444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7108" name="灯片编号占位符 3"/>
          <p:cNvSpPr>
            <a:spLocks noGrp="1"/>
          </p:cNvSpPr>
          <p:nvPr>
            <p:ph type="sldNum" sz="quarter" idx="5"/>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D14F444F-681C-43D2-937C-3CEFE8DF7F1C}" type="slidenum">
              <a:rPr lang="zh-CN" altLang="en-US" smtClean="0">
                <a:ea typeface="华文楷体" panose="02010600040101010101" pitchFamily="2" charset="-122"/>
              </a:rPr>
            </a:fld>
            <a:endParaRPr lang="en-US" altLang="zh-CN" sz="1400"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0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8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8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8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8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8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9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9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9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9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0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0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0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0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0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0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94"/>
            <a:ext cx="10515600" cy="1472848"/>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7062611"/>
            <a:ext cx="41148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8610600" y="7062611"/>
            <a:ext cx="2743200" cy="405694"/>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15799"/>
            <a:ext cx="4607719" cy="511968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125">
              <a:solidFill>
                <a:schemeClr val="lt1"/>
              </a:solidFill>
            </a:endParaRPr>
          </a:p>
        </p:txBody>
      </p:sp>
      <p:sp>
        <p:nvSpPr>
          <p:cNvPr id="2" name="标题 1"/>
          <p:cNvSpPr>
            <a:spLocks noGrp="1"/>
          </p:cNvSpPr>
          <p:nvPr>
            <p:ph type="ctrTitle" hasCustomPrompt="1"/>
            <p:custDataLst>
              <p:tags r:id="rId3"/>
            </p:custDataLst>
          </p:nvPr>
        </p:nvSpPr>
        <p:spPr>
          <a:xfrm>
            <a:off x="860620" y="1741237"/>
            <a:ext cx="4022522" cy="87319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674323"/>
            <a:ext cx="4022522" cy="435568"/>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5291528"/>
            <a:ext cx="2025000" cy="2640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174219"/>
            <a:ext cx="4021931" cy="684326"/>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70056"/>
            <a:ext cx="4051700" cy="4501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25">
              <a:solidFill>
                <a:schemeClr val="tx1"/>
              </a:solidFill>
            </a:endParaRPr>
          </a:p>
        </p:txBody>
      </p:sp>
      <p:sp>
        <p:nvSpPr>
          <p:cNvPr id="10" name="弧形 9"/>
          <p:cNvSpPr/>
          <p:nvPr userDrawn="1">
            <p:custDataLst>
              <p:tags r:id="rId3"/>
            </p:custDataLst>
          </p:nvPr>
        </p:nvSpPr>
        <p:spPr>
          <a:xfrm>
            <a:off x="3150455" y="1500308"/>
            <a:ext cx="2683069" cy="298118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25"/>
          </a:p>
        </p:txBody>
      </p:sp>
      <p:sp>
        <p:nvSpPr>
          <p:cNvPr id="2" name="标题 1"/>
          <p:cNvSpPr>
            <a:spLocks noGrp="1"/>
          </p:cNvSpPr>
          <p:nvPr>
            <p:ph type="title" hasCustomPrompt="1"/>
            <p:custDataLst>
              <p:tags r:id="rId4"/>
            </p:custDataLst>
          </p:nvPr>
        </p:nvSpPr>
        <p:spPr>
          <a:xfrm>
            <a:off x="803366" y="2218883"/>
            <a:ext cx="3963299" cy="983006"/>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291528"/>
            <a:ext cx="2970000" cy="2640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5291528"/>
            <a:ext cx="2025000" cy="2640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291978"/>
            <a:ext cx="3963299" cy="682626"/>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3pPr>
              <a:defRPr>
                <a:latin typeface="微软雅黑" panose="020B0503020204020204" charset="-122"/>
              </a:defRPr>
            </a:lvl3pPr>
            <a:lvl4pPr>
              <a:defRPr>
                <a:latin typeface="微软雅黑" panose="020B0503020204020204" charset="-122"/>
              </a:defRPr>
            </a:lvl4pPr>
            <a:lvl5pPr>
              <a:defRPr>
                <a:latin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28650" y="5296959"/>
            <a:ext cx="2057400" cy="304271"/>
          </a:xfrm>
          <a:prstGeom prst="rect">
            <a:avLst/>
          </a:prstGeom>
          <a:noFill/>
          <a:ln w="9525">
            <a:noFill/>
          </a:ln>
        </p:spPr>
        <p:txBody>
          <a:bodyPr anchor="ctr"/>
          <a:lstStyle>
            <a:lvl1pPr>
              <a:defRPr>
                <a:latin typeface="微软雅黑" panose="020B0503020204020204" charset="-122"/>
                <a:ea typeface="微软雅黑" panose="020B0503020204020204" charset="-122"/>
              </a:defRPr>
            </a:lvl1pPr>
          </a:lstStyle>
          <a:p>
            <a:pPr lvl="0" fontAlgn="base"/>
            <a:endParaRPr lang="zh-CN" altLang="en-US" strike="noStrike" noProof="1" dirty="0"/>
          </a:p>
        </p:txBody>
      </p:sp>
      <p:sp>
        <p:nvSpPr>
          <p:cNvPr id="5" name="页脚占位符 4"/>
          <p:cNvSpPr>
            <a:spLocks noGrp="1"/>
          </p:cNvSpPr>
          <p:nvPr>
            <p:ph type="ftr" sz="quarter" idx="11"/>
          </p:nvPr>
        </p:nvSpPr>
        <p:spPr>
          <a:xfrm>
            <a:off x="3028950" y="5296959"/>
            <a:ext cx="3086100" cy="304271"/>
          </a:xfrm>
          <a:prstGeom prst="rect">
            <a:avLst/>
          </a:prstGeom>
          <a:noFill/>
          <a:ln w="9525">
            <a:noFill/>
          </a:ln>
        </p:spPr>
        <p:txBody>
          <a:bodyPr anchor="ctr"/>
          <a:lstStyle>
            <a:lvl1pPr>
              <a:defRPr>
                <a:latin typeface="微软雅黑" panose="020B0503020204020204" charset="-122"/>
                <a:ea typeface="微软雅黑" panose="020B0503020204020204" charset="-122"/>
              </a:defRPr>
            </a:lvl1pPr>
          </a:lstStyle>
          <a:p>
            <a:pPr lvl="0" fontAlgn="base"/>
            <a:endParaRPr lang="zh-CN" altLang="en-US" strike="noStrike" noProof="1" dirty="0"/>
          </a:p>
        </p:txBody>
      </p:sp>
      <p:sp>
        <p:nvSpPr>
          <p:cNvPr id="6" name="灯片编号占位符 5"/>
          <p:cNvSpPr>
            <a:spLocks noGrp="1"/>
          </p:cNvSpPr>
          <p:nvPr>
            <p:ph type="sldNum" sz="quarter" idx="12"/>
          </p:nvPr>
        </p:nvSpPr>
        <p:spPr>
          <a:xfrm>
            <a:off x="6457950" y="5296959"/>
            <a:ext cx="2057400" cy="304271"/>
          </a:xfrm>
          <a:prstGeom prst="rect">
            <a:avLst/>
          </a:prstGeom>
          <a:noFill/>
          <a:ln w="9525">
            <a:noFill/>
          </a:ln>
        </p:spPr>
        <p:txBody>
          <a:bodyPr anchor="ctr"/>
          <a:lstStyle/>
          <a:p>
            <a:pPr lvl="0" fontAlgn="base"/>
            <a:fld id="{9A0DB2DC-4C9A-4742-B13C-FB6460FD3503}" type="slidenum">
              <a:rPr lang="zh-CN" altLang="en-US" strike="noStrike" noProof="1" dirty="0">
                <a:latin typeface="微软雅黑" panose="020B0503020204020204" charset="-122"/>
                <a:ea typeface="微软雅黑" panose="020B0503020204020204" charset="-122"/>
                <a:cs typeface="微软雅黑" panose="020B0503020204020204" charset="-122"/>
              </a:rPr>
            </a:fld>
            <a:endParaRPr lang="zh-CN" altLang="en-US" strike="noStrike" noProof="1" dirty="0">
              <a:latin typeface="微软雅黑" panose="020B0503020204020204" charset="-122"/>
              <a:ea typeface="微软雅黑" panose="020B0503020204020204" charset="-122"/>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5296959"/>
            <a:ext cx="2057400" cy="304271"/>
          </a:xfrm>
          <a:prstGeom prst="rect">
            <a:avLst/>
          </a:prstGeom>
          <a:noFill/>
          <a:ln w="9525">
            <a:noFill/>
          </a:ln>
        </p:spPr>
        <p:txBody>
          <a:bodyPr anchor="ctr"/>
          <a:lstStyle>
            <a:lvl1pPr>
              <a:defRPr>
                <a:latin typeface="微软雅黑" panose="020B0503020204020204" charset="-122"/>
                <a:ea typeface="微软雅黑" panose="020B0503020204020204" charset="-122"/>
              </a:defRPr>
            </a:lvl1pPr>
          </a:lstStyle>
          <a:p>
            <a:pPr lvl="0" fontAlgn="base"/>
            <a:endParaRPr lang="zh-CN" altLang="en-US" strike="noStrike" noProof="1" dirty="0"/>
          </a:p>
        </p:txBody>
      </p:sp>
      <p:sp>
        <p:nvSpPr>
          <p:cNvPr id="4" name="页脚占位符 3"/>
          <p:cNvSpPr>
            <a:spLocks noGrp="1"/>
          </p:cNvSpPr>
          <p:nvPr>
            <p:ph type="ftr" sz="quarter" idx="11"/>
          </p:nvPr>
        </p:nvSpPr>
        <p:spPr>
          <a:xfrm>
            <a:off x="3028950" y="5296959"/>
            <a:ext cx="3086100" cy="304271"/>
          </a:xfrm>
          <a:prstGeom prst="rect">
            <a:avLst/>
          </a:prstGeom>
          <a:noFill/>
          <a:ln w="9525">
            <a:noFill/>
          </a:ln>
        </p:spPr>
        <p:txBody>
          <a:bodyPr anchor="ctr"/>
          <a:lstStyle>
            <a:lvl1pPr>
              <a:defRPr>
                <a:latin typeface="微软雅黑" panose="020B0503020204020204" charset="-122"/>
                <a:ea typeface="微软雅黑" panose="020B0503020204020204" charset="-122"/>
              </a:defRPr>
            </a:lvl1pPr>
          </a:lstStyle>
          <a:p>
            <a:pPr lvl="0" fontAlgn="base"/>
            <a:endParaRPr lang="zh-CN" altLang="en-US" strike="noStrike" noProof="1" dirty="0"/>
          </a:p>
        </p:txBody>
      </p:sp>
      <p:sp>
        <p:nvSpPr>
          <p:cNvPr id="5" name="灯片编号占位符 4"/>
          <p:cNvSpPr>
            <a:spLocks noGrp="1"/>
          </p:cNvSpPr>
          <p:nvPr>
            <p:ph type="sldNum" sz="quarter" idx="12"/>
          </p:nvPr>
        </p:nvSpPr>
        <p:spPr>
          <a:xfrm>
            <a:off x="6457950" y="5296959"/>
            <a:ext cx="2057400" cy="304271"/>
          </a:xfrm>
          <a:prstGeom prst="rect">
            <a:avLst/>
          </a:prstGeom>
          <a:noFill/>
          <a:ln w="9525">
            <a:noFill/>
          </a:ln>
        </p:spPr>
        <p:txBody>
          <a:bodyPr anchor="ctr"/>
          <a:lstStyle/>
          <a:p>
            <a:pPr lvl="0" fontAlgn="base"/>
            <a:fld id="{9A0DB2DC-4C9A-4742-B13C-FB6460FD3503}" type="slidenum">
              <a:rPr lang="zh-CN" altLang="en-US" strike="noStrike" noProof="1" dirty="0">
                <a:latin typeface="微软雅黑" panose="020B0503020204020204" charset="-122"/>
                <a:ea typeface="微软雅黑" panose="020B0503020204020204" charset="-122"/>
                <a:cs typeface="微软雅黑" panose="020B0503020204020204" charset="-122"/>
              </a:rPr>
            </a:fld>
            <a:endParaRPr lang="zh-CN" altLang="en-US" strike="noStrike" noProof="1" dirty="0">
              <a:latin typeface="微软雅黑" panose="020B0503020204020204" charset="-122"/>
              <a:ea typeface="微软雅黑" panose="020B0503020204020204" charset="-122"/>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5296959"/>
            <a:ext cx="2057400" cy="304271"/>
          </a:xfrm>
          <a:prstGeom prst="rect">
            <a:avLst/>
          </a:prstGeom>
          <a:noFill/>
          <a:ln w="9525">
            <a:noFill/>
          </a:ln>
        </p:spPr>
        <p:txBody>
          <a:bodyPr anchor="ctr"/>
          <a:lstStyle>
            <a:lvl1pPr>
              <a:defRPr>
                <a:latin typeface="微软雅黑" panose="020B0503020204020204" charset="-122"/>
                <a:ea typeface="微软雅黑" panose="020B0503020204020204" charset="-122"/>
              </a:defRPr>
            </a:lvl1pPr>
          </a:lstStyle>
          <a:p>
            <a:pPr lvl="0" fontAlgn="base"/>
            <a:endParaRPr lang="zh-CN" altLang="en-US" strike="noStrike" noProof="1" dirty="0"/>
          </a:p>
        </p:txBody>
      </p:sp>
      <p:sp>
        <p:nvSpPr>
          <p:cNvPr id="3" name="页脚占位符 2"/>
          <p:cNvSpPr>
            <a:spLocks noGrp="1"/>
          </p:cNvSpPr>
          <p:nvPr>
            <p:ph type="ftr" sz="quarter" idx="11"/>
          </p:nvPr>
        </p:nvSpPr>
        <p:spPr>
          <a:xfrm>
            <a:off x="3028950" y="5296959"/>
            <a:ext cx="3086100" cy="304271"/>
          </a:xfrm>
          <a:prstGeom prst="rect">
            <a:avLst/>
          </a:prstGeom>
          <a:noFill/>
          <a:ln w="9525">
            <a:noFill/>
          </a:ln>
        </p:spPr>
        <p:txBody>
          <a:bodyPr anchor="ctr"/>
          <a:lstStyle>
            <a:lvl1pPr>
              <a:defRPr>
                <a:latin typeface="微软雅黑" panose="020B0503020204020204" charset="-122"/>
                <a:ea typeface="微软雅黑" panose="020B0503020204020204" charset="-122"/>
              </a:defRPr>
            </a:lvl1pPr>
          </a:lstStyle>
          <a:p>
            <a:pPr lvl="0" fontAlgn="base"/>
            <a:endParaRPr lang="zh-CN" altLang="en-US" strike="noStrike" noProof="1" dirty="0"/>
          </a:p>
        </p:txBody>
      </p:sp>
      <p:sp>
        <p:nvSpPr>
          <p:cNvPr id="4" name="灯片编号占位符 3"/>
          <p:cNvSpPr>
            <a:spLocks noGrp="1"/>
          </p:cNvSpPr>
          <p:nvPr>
            <p:ph type="sldNum" sz="quarter" idx="12"/>
          </p:nvPr>
        </p:nvSpPr>
        <p:spPr>
          <a:xfrm>
            <a:off x="6457950" y="5296959"/>
            <a:ext cx="2057400" cy="304271"/>
          </a:xfrm>
          <a:prstGeom prst="rect">
            <a:avLst/>
          </a:prstGeom>
          <a:noFill/>
          <a:ln w="9525">
            <a:noFill/>
          </a:ln>
        </p:spPr>
        <p:txBody>
          <a:bodyPr anchor="ctr"/>
          <a:lstStyle/>
          <a:p>
            <a:pPr lvl="0" fontAlgn="base"/>
            <a:fld id="{9A0DB2DC-4C9A-4742-B13C-FB6460FD3503}" type="slidenum">
              <a:rPr lang="zh-CN" altLang="en-US" strike="noStrike" noProof="1" dirty="0">
                <a:latin typeface="微软雅黑" panose="020B0503020204020204" charset="-122"/>
                <a:ea typeface="微软雅黑" panose="020B0503020204020204" charset="-122"/>
                <a:cs typeface="微软雅黑" panose="020B0503020204020204" charset="-122"/>
              </a:rPr>
            </a:fld>
            <a:endParaRPr lang="zh-CN" altLang="en-US" strike="noStrike" noProof="1" dirty="0">
              <a:latin typeface="微软雅黑" panose="020B0503020204020204" charset="-122"/>
              <a:ea typeface="微软雅黑" panose="020B050302020402020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pPr fontAlgn="auto"/>
            <a:r>
              <a:rPr lang="zh-CN" altLang="en-US" sz="41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263DB197-84B0-484E-9C0F-88358ECCB797}" type="datetimeFigureOut">
              <a:rPr lang="zh-CN" altLang="en-US" strike="noStrike" noProof="1" smtClean="0"/>
            </a:fld>
            <a:endParaRPr lang="zh-CN" altLang="en-US" strike="noStrike" noProof="1"/>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pPr fontAlgn="base"/>
            <a:fld id="{E077DA78-E013-4A8C-AD75-63A150561B10}" type="slidenum">
              <a:rPr lang="zh-CN" altLang="en-US" strike="noStrike" noProof="1" smtClean="0"/>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p:spPr>
        <p:txBody>
          <a:bodyPr/>
          <a:lstStyle>
            <a:lvl1pPr>
              <a:defRPr>
                <a:latin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5296959"/>
            <a:ext cx="30861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5296959"/>
            <a:ext cx="2057400" cy="304271"/>
          </a:xfr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9" Type="http://schemas.openxmlformats.org/officeDocument/2006/relationships/slideLayout" Target="../slideLayouts/slideLayout99.xml"/><Relationship Id="rId98" Type="http://schemas.openxmlformats.org/officeDocument/2006/relationships/slideLayout" Target="../slideLayouts/slideLayout98.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 Type="http://schemas.openxmlformats.org/officeDocument/2006/relationships/slideLayout" Target="../slideLayouts/slideLayout9.xml"/><Relationship Id="rId89" Type="http://schemas.openxmlformats.org/officeDocument/2006/relationships/slideLayout" Target="../slideLayouts/slideLayout89.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3" Type="http://schemas.openxmlformats.org/officeDocument/2006/relationships/theme" Target="../theme/theme1.xml"/><Relationship Id="rId282" Type="http://schemas.openxmlformats.org/officeDocument/2006/relationships/image" Target="../media/image2.png"/><Relationship Id="rId281" Type="http://schemas.openxmlformats.org/officeDocument/2006/relationships/image" Target="../media/image1.png"/><Relationship Id="rId280" Type="http://schemas.openxmlformats.org/officeDocument/2006/relationships/slideLayout" Target="../slideLayouts/slideLayout280.xml"/><Relationship Id="rId28" Type="http://schemas.openxmlformats.org/officeDocument/2006/relationships/slideLayout" Target="../slideLayouts/slideLayout28.xml"/><Relationship Id="rId279" Type="http://schemas.openxmlformats.org/officeDocument/2006/relationships/slideLayout" Target="../slideLayouts/slideLayout279.xml"/><Relationship Id="rId278" Type="http://schemas.openxmlformats.org/officeDocument/2006/relationships/slideLayout" Target="../slideLayouts/slideLayout278.xml"/><Relationship Id="rId277" Type="http://schemas.openxmlformats.org/officeDocument/2006/relationships/slideLayout" Target="../slideLayouts/slideLayout277.xml"/><Relationship Id="rId276" Type="http://schemas.openxmlformats.org/officeDocument/2006/relationships/slideLayout" Target="../slideLayouts/slideLayout276.xml"/><Relationship Id="rId275" Type="http://schemas.openxmlformats.org/officeDocument/2006/relationships/slideLayout" Target="../slideLayouts/slideLayout275.xml"/><Relationship Id="rId274" Type="http://schemas.openxmlformats.org/officeDocument/2006/relationships/slideLayout" Target="../slideLayouts/slideLayout274.xml"/><Relationship Id="rId273" Type="http://schemas.openxmlformats.org/officeDocument/2006/relationships/slideLayout" Target="../slideLayouts/slideLayout273.xml"/><Relationship Id="rId272" Type="http://schemas.openxmlformats.org/officeDocument/2006/relationships/slideLayout" Target="../slideLayouts/slideLayout272.xml"/><Relationship Id="rId271" Type="http://schemas.openxmlformats.org/officeDocument/2006/relationships/slideLayout" Target="../slideLayouts/slideLayout271.xml"/><Relationship Id="rId270" Type="http://schemas.openxmlformats.org/officeDocument/2006/relationships/slideLayout" Target="../slideLayouts/slideLayout270.xml"/><Relationship Id="rId27" Type="http://schemas.openxmlformats.org/officeDocument/2006/relationships/slideLayout" Target="../slideLayouts/slideLayout27.xml"/><Relationship Id="rId269" Type="http://schemas.openxmlformats.org/officeDocument/2006/relationships/slideLayout" Target="../slideLayouts/slideLayout269.xml"/><Relationship Id="rId268" Type="http://schemas.openxmlformats.org/officeDocument/2006/relationships/slideLayout" Target="../slideLayouts/slideLayout268.xml"/><Relationship Id="rId267" Type="http://schemas.openxmlformats.org/officeDocument/2006/relationships/slideLayout" Target="../slideLayouts/slideLayout267.xml"/><Relationship Id="rId266" Type="http://schemas.openxmlformats.org/officeDocument/2006/relationships/slideLayout" Target="../slideLayouts/slideLayout266.xml"/><Relationship Id="rId265" Type="http://schemas.openxmlformats.org/officeDocument/2006/relationships/slideLayout" Target="../slideLayouts/slideLayout265.xml"/><Relationship Id="rId264" Type="http://schemas.openxmlformats.org/officeDocument/2006/relationships/slideLayout" Target="../slideLayouts/slideLayout264.xml"/><Relationship Id="rId263" Type="http://schemas.openxmlformats.org/officeDocument/2006/relationships/slideLayout" Target="../slideLayouts/slideLayout263.xml"/><Relationship Id="rId262" Type="http://schemas.openxmlformats.org/officeDocument/2006/relationships/slideLayout" Target="../slideLayouts/slideLayout262.xml"/><Relationship Id="rId261" Type="http://schemas.openxmlformats.org/officeDocument/2006/relationships/slideLayout" Target="../slideLayouts/slideLayout261.xml"/><Relationship Id="rId260" Type="http://schemas.openxmlformats.org/officeDocument/2006/relationships/slideLayout" Target="../slideLayouts/slideLayout260.xml"/><Relationship Id="rId26" Type="http://schemas.openxmlformats.org/officeDocument/2006/relationships/slideLayout" Target="../slideLayouts/slideLayout26.xml"/><Relationship Id="rId259" Type="http://schemas.openxmlformats.org/officeDocument/2006/relationships/slideLayout" Target="../slideLayouts/slideLayout259.xml"/><Relationship Id="rId258" Type="http://schemas.openxmlformats.org/officeDocument/2006/relationships/slideLayout" Target="../slideLayouts/slideLayout258.xml"/><Relationship Id="rId257" Type="http://schemas.openxmlformats.org/officeDocument/2006/relationships/slideLayout" Target="../slideLayouts/slideLayout257.xml"/><Relationship Id="rId256" Type="http://schemas.openxmlformats.org/officeDocument/2006/relationships/slideLayout" Target="../slideLayouts/slideLayout256.xml"/><Relationship Id="rId255" Type="http://schemas.openxmlformats.org/officeDocument/2006/relationships/slideLayout" Target="../slideLayouts/slideLayout255.xml"/><Relationship Id="rId254" Type="http://schemas.openxmlformats.org/officeDocument/2006/relationships/slideLayout" Target="../slideLayouts/slideLayout254.xml"/><Relationship Id="rId253" Type="http://schemas.openxmlformats.org/officeDocument/2006/relationships/slideLayout" Target="../slideLayouts/slideLayout253.xml"/><Relationship Id="rId252" Type="http://schemas.openxmlformats.org/officeDocument/2006/relationships/slideLayout" Target="../slideLayouts/slideLayout252.xml"/><Relationship Id="rId251" Type="http://schemas.openxmlformats.org/officeDocument/2006/relationships/slideLayout" Target="../slideLayouts/slideLayout251.xml"/><Relationship Id="rId250" Type="http://schemas.openxmlformats.org/officeDocument/2006/relationships/slideLayout" Target="../slideLayouts/slideLayout250.xml"/><Relationship Id="rId25" Type="http://schemas.openxmlformats.org/officeDocument/2006/relationships/slideLayout" Target="../slideLayouts/slideLayout25.xml"/><Relationship Id="rId249" Type="http://schemas.openxmlformats.org/officeDocument/2006/relationships/slideLayout" Target="../slideLayouts/slideLayout249.xml"/><Relationship Id="rId248" Type="http://schemas.openxmlformats.org/officeDocument/2006/relationships/slideLayout" Target="../slideLayouts/slideLayout248.xml"/><Relationship Id="rId247" Type="http://schemas.openxmlformats.org/officeDocument/2006/relationships/slideLayout" Target="../slideLayouts/slideLayout247.xml"/><Relationship Id="rId246" Type="http://schemas.openxmlformats.org/officeDocument/2006/relationships/slideLayout" Target="../slideLayouts/slideLayout246.xml"/><Relationship Id="rId245" Type="http://schemas.openxmlformats.org/officeDocument/2006/relationships/slideLayout" Target="../slideLayouts/slideLayout245.xml"/><Relationship Id="rId244" Type="http://schemas.openxmlformats.org/officeDocument/2006/relationships/slideLayout" Target="../slideLayouts/slideLayout244.xml"/><Relationship Id="rId243" Type="http://schemas.openxmlformats.org/officeDocument/2006/relationships/slideLayout" Target="../slideLayouts/slideLayout243.xml"/><Relationship Id="rId242" Type="http://schemas.openxmlformats.org/officeDocument/2006/relationships/slideLayout" Target="../slideLayouts/slideLayout242.xml"/><Relationship Id="rId241" Type="http://schemas.openxmlformats.org/officeDocument/2006/relationships/slideLayout" Target="../slideLayouts/slideLayout241.xml"/><Relationship Id="rId240" Type="http://schemas.openxmlformats.org/officeDocument/2006/relationships/slideLayout" Target="../slideLayouts/slideLayout240.xml"/><Relationship Id="rId24" Type="http://schemas.openxmlformats.org/officeDocument/2006/relationships/slideLayout" Target="../slideLayouts/slideLayout24.xml"/><Relationship Id="rId239" Type="http://schemas.openxmlformats.org/officeDocument/2006/relationships/slideLayout" Target="../slideLayouts/slideLayout239.xml"/><Relationship Id="rId238" Type="http://schemas.openxmlformats.org/officeDocument/2006/relationships/slideLayout" Target="../slideLayouts/slideLayout238.xml"/><Relationship Id="rId237" Type="http://schemas.openxmlformats.org/officeDocument/2006/relationships/slideLayout" Target="../slideLayouts/slideLayout237.xml"/><Relationship Id="rId236" Type="http://schemas.openxmlformats.org/officeDocument/2006/relationships/slideLayout" Target="../slideLayouts/slideLayout236.xml"/><Relationship Id="rId235" Type="http://schemas.openxmlformats.org/officeDocument/2006/relationships/slideLayout" Target="../slideLayouts/slideLayout235.xml"/><Relationship Id="rId234" Type="http://schemas.openxmlformats.org/officeDocument/2006/relationships/slideLayout" Target="../slideLayouts/slideLayout234.xml"/><Relationship Id="rId233" Type="http://schemas.openxmlformats.org/officeDocument/2006/relationships/slideLayout" Target="../slideLayouts/slideLayout233.xml"/><Relationship Id="rId232" Type="http://schemas.openxmlformats.org/officeDocument/2006/relationships/slideLayout" Target="../slideLayouts/slideLayout232.xml"/><Relationship Id="rId231" Type="http://schemas.openxmlformats.org/officeDocument/2006/relationships/slideLayout" Target="../slideLayouts/slideLayout231.xml"/><Relationship Id="rId230" Type="http://schemas.openxmlformats.org/officeDocument/2006/relationships/slideLayout" Target="../slideLayouts/slideLayout230.xml"/><Relationship Id="rId23" Type="http://schemas.openxmlformats.org/officeDocument/2006/relationships/slideLayout" Target="../slideLayouts/slideLayout23.xml"/><Relationship Id="rId229" Type="http://schemas.openxmlformats.org/officeDocument/2006/relationships/slideLayout" Target="../slideLayouts/slideLayout229.xml"/><Relationship Id="rId228" Type="http://schemas.openxmlformats.org/officeDocument/2006/relationships/slideLayout" Target="../slideLayouts/slideLayout228.xml"/><Relationship Id="rId227" Type="http://schemas.openxmlformats.org/officeDocument/2006/relationships/slideLayout" Target="../slideLayouts/slideLayout227.xml"/><Relationship Id="rId226" Type="http://schemas.openxmlformats.org/officeDocument/2006/relationships/slideLayout" Target="../slideLayouts/slideLayout226.xml"/><Relationship Id="rId225" Type="http://schemas.openxmlformats.org/officeDocument/2006/relationships/slideLayout" Target="../slideLayouts/slideLayout225.xml"/><Relationship Id="rId224" Type="http://schemas.openxmlformats.org/officeDocument/2006/relationships/slideLayout" Target="../slideLayouts/slideLayout224.xml"/><Relationship Id="rId223" Type="http://schemas.openxmlformats.org/officeDocument/2006/relationships/slideLayout" Target="../slideLayouts/slideLayout223.xml"/><Relationship Id="rId222" Type="http://schemas.openxmlformats.org/officeDocument/2006/relationships/slideLayout" Target="../slideLayouts/slideLayout222.xml"/><Relationship Id="rId221" Type="http://schemas.openxmlformats.org/officeDocument/2006/relationships/slideLayout" Target="../slideLayouts/slideLayout221.xml"/><Relationship Id="rId220" Type="http://schemas.openxmlformats.org/officeDocument/2006/relationships/slideLayout" Target="../slideLayouts/slideLayout220.xml"/><Relationship Id="rId22" Type="http://schemas.openxmlformats.org/officeDocument/2006/relationships/slideLayout" Target="../slideLayouts/slideLayout22.xml"/><Relationship Id="rId219" Type="http://schemas.openxmlformats.org/officeDocument/2006/relationships/slideLayout" Target="../slideLayouts/slideLayout219.xml"/><Relationship Id="rId218" Type="http://schemas.openxmlformats.org/officeDocument/2006/relationships/slideLayout" Target="../slideLayouts/slideLayout218.xml"/><Relationship Id="rId217" Type="http://schemas.openxmlformats.org/officeDocument/2006/relationships/slideLayout" Target="../slideLayouts/slideLayout217.xml"/><Relationship Id="rId216" Type="http://schemas.openxmlformats.org/officeDocument/2006/relationships/slideLayout" Target="../slideLayouts/slideLayout216.xml"/><Relationship Id="rId215" Type="http://schemas.openxmlformats.org/officeDocument/2006/relationships/slideLayout" Target="../slideLayouts/slideLayout215.xml"/><Relationship Id="rId214" Type="http://schemas.openxmlformats.org/officeDocument/2006/relationships/slideLayout" Target="../slideLayouts/slideLayout214.xml"/><Relationship Id="rId213" Type="http://schemas.openxmlformats.org/officeDocument/2006/relationships/slideLayout" Target="../slideLayouts/slideLayout213.xml"/><Relationship Id="rId212" Type="http://schemas.openxmlformats.org/officeDocument/2006/relationships/slideLayout" Target="../slideLayouts/slideLayout212.xml"/><Relationship Id="rId211" Type="http://schemas.openxmlformats.org/officeDocument/2006/relationships/slideLayout" Target="../slideLayouts/slideLayout211.xml"/><Relationship Id="rId210" Type="http://schemas.openxmlformats.org/officeDocument/2006/relationships/slideLayout" Target="../slideLayouts/slideLayout210.xml"/><Relationship Id="rId21" Type="http://schemas.openxmlformats.org/officeDocument/2006/relationships/slideLayout" Target="../slideLayouts/slideLayout21.xml"/><Relationship Id="rId209" Type="http://schemas.openxmlformats.org/officeDocument/2006/relationships/slideLayout" Target="../slideLayouts/slideLayout209.xml"/><Relationship Id="rId208" Type="http://schemas.openxmlformats.org/officeDocument/2006/relationships/slideLayout" Target="../slideLayouts/slideLayout208.xml"/><Relationship Id="rId207" Type="http://schemas.openxmlformats.org/officeDocument/2006/relationships/slideLayout" Target="../slideLayouts/slideLayout207.xml"/><Relationship Id="rId206" Type="http://schemas.openxmlformats.org/officeDocument/2006/relationships/slideLayout" Target="../slideLayouts/slideLayout206.xml"/><Relationship Id="rId205" Type="http://schemas.openxmlformats.org/officeDocument/2006/relationships/slideLayout" Target="../slideLayouts/slideLayout205.xml"/><Relationship Id="rId204" Type="http://schemas.openxmlformats.org/officeDocument/2006/relationships/slideLayout" Target="../slideLayouts/slideLayout204.xml"/><Relationship Id="rId203" Type="http://schemas.openxmlformats.org/officeDocument/2006/relationships/slideLayout" Target="../slideLayouts/slideLayout203.xml"/><Relationship Id="rId202" Type="http://schemas.openxmlformats.org/officeDocument/2006/relationships/slideLayout" Target="../slideLayouts/slideLayout202.xml"/><Relationship Id="rId201" Type="http://schemas.openxmlformats.org/officeDocument/2006/relationships/slideLayout" Target="../slideLayouts/slideLayout201.xml"/><Relationship Id="rId200" Type="http://schemas.openxmlformats.org/officeDocument/2006/relationships/slideLayout" Target="../slideLayouts/slideLayout200.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9" Type="http://schemas.openxmlformats.org/officeDocument/2006/relationships/slideLayout" Target="../slideLayouts/slideLayout199.xml"/><Relationship Id="rId198" Type="http://schemas.openxmlformats.org/officeDocument/2006/relationships/slideLayout" Target="../slideLayouts/slideLayout198.xml"/><Relationship Id="rId197" Type="http://schemas.openxmlformats.org/officeDocument/2006/relationships/slideLayout" Target="../slideLayouts/slideLayout197.xml"/><Relationship Id="rId196" Type="http://schemas.openxmlformats.org/officeDocument/2006/relationships/slideLayout" Target="../slideLayouts/slideLayout196.xml"/><Relationship Id="rId195" Type="http://schemas.openxmlformats.org/officeDocument/2006/relationships/slideLayout" Target="../slideLayouts/slideLayout195.xml"/><Relationship Id="rId194" Type="http://schemas.openxmlformats.org/officeDocument/2006/relationships/slideLayout" Target="../slideLayouts/slideLayout194.xml"/><Relationship Id="rId193" Type="http://schemas.openxmlformats.org/officeDocument/2006/relationships/slideLayout" Target="../slideLayouts/slideLayout193.xml"/><Relationship Id="rId192" Type="http://schemas.openxmlformats.org/officeDocument/2006/relationships/slideLayout" Target="../slideLayouts/slideLayout192.xml"/><Relationship Id="rId191" Type="http://schemas.openxmlformats.org/officeDocument/2006/relationships/slideLayout" Target="../slideLayouts/slideLayout191.xml"/><Relationship Id="rId190" Type="http://schemas.openxmlformats.org/officeDocument/2006/relationships/slideLayout" Target="../slideLayouts/slideLayout190.xml"/><Relationship Id="rId19" Type="http://schemas.openxmlformats.org/officeDocument/2006/relationships/slideLayout" Target="../slideLayouts/slideLayout19.xml"/><Relationship Id="rId189" Type="http://schemas.openxmlformats.org/officeDocument/2006/relationships/slideLayout" Target="../slideLayouts/slideLayout189.xml"/><Relationship Id="rId188" Type="http://schemas.openxmlformats.org/officeDocument/2006/relationships/slideLayout" Target="../slideLayouts/slideLayout188.xml"/><Relationship Id="rId187" Type="http://schemas.openxmlformats.org/officeDocument/2006/relationships/slideLayout" Target="../slideLayouts/slideLayout187.xml"/><Relationship Id="rId186" Type="http://schemas.openxmlformats.org/officeDocument/2006/relationships/slideLayout" Target="../slideLayouts/slideLayout186.xml"/><Relationship Id="rId185" Type="http://schemas.openxmlformats.org/officeDocument/2006/relationships/slideLayout" Target="../slideLayouts/slideLayout185.xml"/><Relationship Id="rId184" Type="http://schemas.openxmlformats.org/officeDocument/2006/relationships/slideLayout" Target="../slideLayouts/slideLayout184.xml"/><Relationship Id="rId183" Type="http://schemas.openxmlformats.org/officeDocument/2006/relationships/slideLayout" Target="../slideLayouts/slideLayout183.xml"/><Relationship Id="rId182" Type="http://schemas.openxmlformats.org/officeDocument/2006/relationships/slideLayout" Target="../slideLayouts/slideLayout182.xml"/><Relationship Id="rId181" Type="http://schemas.openxmlformats.org/officeDocument/2006/relationships/slideLayout" Target="../slideLayouts/slideLayout181.xml"/><Relationship Id="rId180" Type="http://schemas.openxmlformats.org/officeDocument/2006/relationships/slideLayout" Target="../slideLayouts/slideLayout180.xml"/><Relationship Id="rId18" Type="http://schemas.openxmlformats.org/officeDocument/2006/relationships/slideLayout" Target="../slideLayouts/slideLayout18.xml"/><Relationship Id="rId179" Type="http://schemas.openxmlformats.org/officeDocument/2006/relationships/slideLayout" Target="../slideLayouts/slideLayout179.xml"/><Relationship Id="rId178" Type="http://schemas.openxmlformats.org/officeDocument/2006/relationships/slideLayout" Target="../slideLayouts/slideLayout178.xml"/><Relationship Id="rId177" Type="http://schemas.openxmlformats.org/officeDocument/2006/relationships/slideLayout" Target="../slideLayouts/slideLayout177.xml"/><Relationship Id="rId176" Type="http://schemas.openxmlformats.org/officeDocument/2006/relationships/slideLayout" Target="../slideLayouts/slideLayout176.xml"/><Relationship Id="rId175" Type="http://schemas.openxmlformats.org/officeDocument/2006/relationships/slideLayout" Target="../slideLayouts/slideLayout175.xml"/><Relationship Id="rId174" Type="http://schemas.openxmlformats.org/officeDocument/2006/relationships/slideLayout" Target="../slideLayouts/slideLayout174.xml"/><Relationship Id="rId173" Type="http://schemas.openxmlformats.org/officeDocument/2006/relationships/slideLayout" Target="../slideLayouts/slideLayout173.xml"/><Relationship Id="rId172" Type="http://schemas.openxmlformats.org/officeDocument/2006/relationships/slideLayout" Target="../slideLayouts/slideLayout172.xml"/><Relationship Id="rId171" Type="http://schemas.openxmlformats.org/officeDocument/2006/relationships/slideLayout" Target="../slideLayouts/slideLayout171.xml"/><Relationship Id="rId170" Type="http://schemas.openxmlformats.org/officeDocument/2006/relationships/slideLayout" Target="../slideLayouts/slideLayout170.xml"/><Relationship Id="rId17" Type="http://schemas.openxmlformats.org/officeDocument/2006/relationships/slideLayout" Target="../slideLayouts/slideLayout17.xml"/><Relationship Id="rId169" Type="http://schemas.openxmlformats.org/officeDocument/2006/relationships/slideLayout" Target="../slideLayouts/slideLayout169.xml"/><Relationship Id="rId168" Type="http://schemas.openxmlformats.org/officeDocument/2006/relationships/slideLayout" Target="../slideLayouts/slideLayout168.xml"/><Relationship Id="rId167" Type="http://schemas.openxmlformats.org/officeDocument/2006/relationships/slideLayout" Target="../slideLayouts/slideLayout167.xml"/><Relationship Id="rId166" Type="http://schemas.openxmlformats.org/officeDocument/2006/relationships/slideLayout" Target="../slideLayouts/slideLayout166.xml"/><Relationship Id="rId165" Type="http://schemas.openxmlformats.org/officeDocument/2006/relationships/slideLayout" Target="../slideLayouts/slideLayout165.xml"/><Relationship Id="rId164" Type="http://schemas.openxmlformats.org/officeDocument/2006/relationships/slideLayout" Target="../slideLayouts/slideLayout164.xml"/><Relationship Id="rId163" Type="http://schemas.openxmlformats.org/officeDocument/2006/relationships/slideLayout" Target="../slideLayouts/slideLayout163.xml"/><Relationship Id="rId162" Type="http://schemas.openxmlformats.org/officeDocument/2006/relationships/slideLayout" Target="../slideLayouts/slideLayout162.xml"/><Relationship Id="rId161" Type="http://schemas.openxmlformats.org/officeDocument/2006/relationships/slideLayout" Target="../slideLayouts/slideLayout161.xml"/><Relationship Id="rId160" Type="http://schemas.openxmlformats.org/officeDocument/2006/relationships/slideLayout" Target="../slideLayouts/slideLayout160.xml"/><Relationship Id="rId16" Type="http://schemas.openxmlformats.org/officeDocument/2006/relationships/slideLayout" Target="../slideLayouts/slideLayout16.xml"/><Relationship Id="rId159" Type="http://schemas.openxmlformats.org/officeDocument/2006/relationships/slideLayout" Target="../slideLayouts/slideLayout159.xml"/><Relationship Id="rId158" Type="http://schemas.openxmlformats.org/officeDocument/2006/relationships/slideLayout" Target="../slideLayouts/slideLayout158.xml"/><Relationship Id="rId157" Type="http://schemas.openxmlformats.org/officeDocument/2006/relationships/slideLayout" Target="../slideLayouts/slideLayout157.xml"/><Relationship Id="rId156" Type="http://schemas.openxmlformats.org/officeDocument/2006/relationships/slideLayout" Target="../slideLayouts/slideLayout156.xml"/><Relationship Id="rId155" Type="http://schemas.openxmlformats.org/officeDocument/2006/relationships/slideLayout" Target="../slideLayouts/slideLayout155.xml"/><Relationship Id="rId154" Type="http://schemas.openxmlformats.org/officeDocument/2006/relationships/slideLayout" Target="../slideLayouts/slideLayout154.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0" Type="http://schemas.openxmlformats.org/officeDocument/2006/relationships/slideLayout" Target="../slideLayouts/slideLayout150.xml"/><Relationship Id="rId15" Type="http://schemas.openxmlformats.org/officeDocument/2006/relationships/slideLayout" Target="../slideLayouts/slideLayout15.xml"/><Relationship Id="rId149" Type="http://schemas.openxmlformats.org/officeDocument/2006/relationships/slideLayout" Target="../slideLayouts/slideLayout149.xml"/><Relationship Id="rId148" Type="http://schemas.openxmlformats.org/officeDocument/2006/relationships/slideLayout" Target="../slideLayouts/slideLayout148.xml"/><Relationship Id="rId147" Type="http://schemas.openxmlformats.org/officeDocument/2006/relationships/slideLayout" Target="../slideLayouts/slideLayout147.xml"/><Relationship Id="rId146" Type="http://schemas.openxmlformats.org/officeDocument/2006/relationships/slideLayout" Target="../slideLayouts/slideLayout146.xml"/><Relationship Id="rId145" Type="http://schemas.openxmlformats.org/officeDocument/2006/relationships/slideLayout" Target="../slideLayouts/slideLayout145.xml"/><Relationship Id="rId144" Type="http://schemas.openxmlformats.org/officeDocument/2006/relationships/slideLayout" Target="../slideLayouts/slideLayout144.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14" Type="http://schemas.openxmlformats.org/officeDocument/2006/relationships/slideLayout" Target="../slideLayouts/slideLayout14.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 Type="http://schemas.openxmlformats.org/officeDocument/2006/relationships/slideLayout" Target="../slideLayouts/slideLayout1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125" Type="http://schemas.openxmlformats.org/officeDocument/2006/relationships/slideLayout" Target="../slideLayouts/slideLayout125.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121" Type="http://schemas.openxmlformats.org/officeDocument/2006/relationships/slideLayout" Target="../slideLayouts/slideLayout121.xml"/><Relationship Id="rId120" Type="http://schemas.openxmlformats.org/officeDocument/2006/relationships/slideLayout" Target="../slideLayouts/slideLayout120.xml"/><Relationship Id="rId12" Type="http://schemas.openxmlformats.org/officeDocument/2006/relationships/slideLayout" Target="../slideLayouts/slideLayout12.xml"/><Relationship Id="rId119" Type="http://schemas.openxmlformats.org/officeDocument/2006/relationships/slideLayout" Target="../slideLayouts/slideLayout119.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4" Type="http://schemas.openxmlformats.org/officeDocument/2006/relationships/slideLayout" Target="../slideLayouts/slideLayout114.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110" Type="http://schemas.openxmlformats.org/officeDocument/2006/relationships/slideLayout" Target="../slideLayouts/slideLayout110.xml"/><Relationship Id="rId11" Type="http://schemas.openxmlformats.org/officeDocument/2006/relationships/slideLayout" Target="../slideLayouts/slideLayout11.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image" Target="../media/image4.png"/><Relationship Id="rId5" Type="http://schemas.openxmlformats.org/officeDocument/2006/relationships/tags" Target="../tags/tag14.xml"/><Relationship Id="rId4" Type="http://schemas.openxmlformats.org/officeDocument/2006/relationships/image" Target="../media/image3.jpeg"/><Relationship Id="rId3" Type="http://schemas.openxmlformats.org/officeDocument/2006/relationships/slideLayout" Target="../slideLayouts/slideLayout283.xml"/><Relationship Id="rId2" Type="http://schemas.openxmlformats.org/officeDocument/2006/relationships/slideLayout" Target="../slideLayouts/slideLayout282.xml"/><Relationship Id="rId1" Type="http://schemas.openxmlformats.org/officeDocument/2006/relationships/slideLayout" Target="../slideLayouts/slideLayout2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p:pic>
        <p:nvPicPr>
          <p:cNvPr id="1026" name="图片 2"/>
          <p:cNvPicPr>
            <a:picLocks noChangeAspect="1"/>
          </p:cNvPicPr>
          <p:nvPr userDrawn="1"/>
        </p:nvPicPr>
        <p:blipFill>
          <a:blip r:embed="rId281"/>
          <a:stretch>
            <a:fillRect/>
          </a:stretch>
        </p:blipFill>
        <p:spPr>
          <a:xfrm>
            <a:off x="4262438" y="3575844"/>
            <a:ext cx="620316" cy="689239"/>
          </a:xfrm>
          <a:prstGeom prst="rect">
            <a:avLst/>
          </a:prstGeom>
          <a:noFill/>
          <a:ln w="9525">
            <a:noFill/>
          </a:ln>
        </p:spPr>
      </p:pic>
      <p:sp>
        <p:nvSpPr>
          <p:cNvPr id="9" name="Freeform 6"/>
          <p:cNvSpPr/>
          <p:nvPr userDrawn="1"/>
        </p:nvSpPr>
        <p:spPr bwMode="auto">
          <a:xfrm>
            <a:off x="0" y="4265083"/>
            <a:ext cx="9144000" cy="1449917"/>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91434" tIns="45717" rIns="91434" bIns="45717" numCol="1" anchor="t" anchorCtr="0" compatLnSpc="1"/>
          <a:p>
            <a:pPr fontAlgn="base"/>
            <a:endParaRPr lang="zh-CN" altLang="en-US" sz="1280" strike="noStrike" noProof="1">
              <a:latin typeface="微软雅黑" panose="020B0503020204020204" charset="-122"/>
              <a:ea typeface="微软雅黑" panose="020B0503020204020204" charset="-122"/>
              <a:cs typeface="微软雅黑" panose="020B0503020204020204" charset="-122"/>
            </a:endParaRPr>
          </a:p>
        </p:txBody>
      </p:sp>
      <p:sp>
        <p:nvSpPr>
          <p:cNvPr id="10" name="Freeform 7"/>
          <p:cNvSpPr/>
          <p:nvPr userDrawn="1"/>
        </p:nvSpPr>
        <p:spPr bwMode="auto">
          <a:xfrm>
            <a:off x="0" y="4052094"/>
            <a:ext cx="9144000" cy="468312"/>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91434" tIns="45717" rIns="91434" bIns="45717" numCol="1" anchor="t" anchorCtr="0" compatLnSpc="1"/>
          <a:p>
            <a:pPr fontAlgn="base"/>
            <a:endParaRPr lang="zh-CN" altLang="en-US" sz="1280" strike="noStrike" noProof="1">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userDrawn="1"/>
        </p:nvPicPr>
        <p:blipFill>
          <a:blip r:embed="rId282" cstate="print">
            <a:extLst>
              <a:ext uri="{28A0092B-C50C-407E-A947-70E740481C1C}">
                <a14:useLocalDpi xmlns:a14="http://schemas.microsoft.com/office/drawing/2010/main" val="0"/>
              </a:ext>
            </a:extLst>
          </a:blip>
          <a:stretch>
            <a:fillRect/>
          </a:stretch>
        </p:blipFill>
        <p:spPr>
          <a:xfrm>
            <a:off x="8102396" y="42719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 id="2147483840" r:id="rId192"/>
    <p:sldLayoutId id="2147483841" r:id="rId193"/>
    <p:sldLayoutId id="2147483842" r:id="rId194"/>
    <p:sldLayoutId id="2147483843" r:id="rId195"/>
    <p:sldLayoutId id="2147483844" r:id="rId196"/>
    <p:sldLayoutId id="2147483845" r:id="rId197"/>
    <p:sldLayoutId id="2147483846" r:id="rId198"/>
    <p:sldLayoutId id="2147483847" r:id="rId199"/>
    <p:sldLayoutId id="2147483848" r:id="rId200"/>
    <p:sldLayoutId id="2147483849" r:id="rId201"/>
    <p:sldLayoutId id="2147483850" r:id="rId202"/>
    <p:sldLayoutId id="2147483851" r:id="rId203"/>
    <p:sldLayoutId id="2147483852" r:id="rId204"/>
    <p:sldLayoutId id="2147483853" r:id="rId205"/>
    <p:sldLayoutId id="2147483854" r:id="rId206"/>
    <p:sldLayoutId id="2147483855" r:id="rId207"/>
    <p:sldLayoutId id="2147483856" r:id="rId208"/>
    <p:sldLayoutId id="2147483857" r:id="rId209"/>
    <p:sldLayoutId id="2147483858" r:id="rId210"/>
    <p:sldLayoutId id="2147483859" r:id="rId211"/>
    <p:sldLayoutId id="2147483860" r:id="rId212"/>
    <p:sldLayoutId id="2147483861" r:id="rId213"/>
    <p:sldLayoutId id="2147483862" r:id="rId214"/>
    <p:sldLayoutId id="2147483863" r:id="rId215"/>
    <p:sldLayoutId id="2147483864" r:id="rId216"/>
    <p:sldLayoutId id="2147483865" r:id="rId217"/>
    <p:sldLayoutId id="2147483866" r:id="rId218"/>
    <p:sldLayoutId id="2147483867" r:id="rId219"/>
    <p:sldLayoutId id="2147483868" r:id="rId220"/>
    <p:sldLayoutId id="2147483869" r:id="rId221"/>
    <p:sldLayoutId id="2147483870" r:id="rId222"/>
    <p:sldLayoutId id="2147483871" r:id="rId223"/>
    <p:sldLayoutId id="2147483872" r:id="rId224"/>
    <p:sldLayoutId id="2147483873" r:id="rId225"/>
    <p:sldLayoutId id="2147483874" r:id="rId226"/>
    <p:sldLayoutId id="2147483875" r:id="rId227"/>
    <p:sldLayoutId id="2147483876" r:id="rId228"/>
    <p:sldLayoutId id="2147483877" r:id="rId229"/>
    <p:sldLayoutId id="2147483878" r:id="rId230"/>
    <p:sldLayoutId id="2147483879" r:id="rId231"/>
    <p:sldLayoutId id="2147483880" r:id="rId232"/>
    <p:sldLayoutId id="2147483881" r:id="rId233"/>
    <p:sldLayoutId id="2147483882" r:id="rId234"/>
    <p:sldLayoutId id="2147483883" r:id="rId235"/>
    <p:sldLayoutId id="2147483884" r:id="rId236"/>
    <p:sldLayoutId id="2147483885" r:id="rId237"/>
    <p:sldLayoutId id="2147483886" r:id="rId238"/>
    <p:sldLayoutId id="2147483887" r:id="rId239"/>
    <p:sldLayoutId id="2147483888" r:id="rId240"/>
    <p:sldLayoutId id="2147483889" r:id="rId241"/>
    <p:sldLayoutId id="2147483890" r:id="rId242"/>
    <p:sldLayoutId id="2147483891" r:id="rId243"/>
    <p:sldLayoutId id="2147483892" r:id="rId244"/>
    <p:sldLayoutId id="2147483893" r:id="rId245"/>
    <p:sldLayoutId id="2147483894" r:id="rId246"/>
    <p:sldLayoutId id="2147483895" r:id="rId247"/>
    <p:sldLayoutId id="2147483896" r:id="rId248"/>
    <p:sldLayoutId id="2147483897" r:id="rId249"/>
    <p:sldLayoutId id="2147483898" r:id="rId250"/>
    <p:sldLayoutId id="2147483899" r:id="rId251"/>
    <p:sldLayoutId id="2147483900" r:id="rId252"/>
    <p:sldLayoutId id="2147483901" r:id="rId253"/>
    <p:sldLayoutId id="2147483902" r:id="rId254"/>
    <p:sldLayoutId id="2147483903" r:id="rId255"/>
    <p:sldLayoutId id="2147483904" r:id="rId256"/>
    <p:sldLayoutId id="2147483905" r:id="rId257"/>
    <p:sldLayoutId id="2147483906" r:id="rId258"/>
    <p:sldLayoutId id="2147483907" r:id="rId259"/>
    <p:sldLayoutId id="2147483908" r:id="rId260"/>
    <p:sldLayoutId id="2147483909" r:id="rId261"/>
    <p:sldLayoutId id="2147483910" r:id="rId262"/>
    <p:sldLayoutId id="2147483911" r:id="rId263"/>
    <p:sldLayoutId id="2147483912" r:id="rId264"/>
    <p:sldLayoutId id="2147483913" r:id="rId265"/>
    <p:sldLayoutId id="2147483914" r:id="rId266"/>
    <p:sldLayoutId id="2147483915" r:id="rId267"/>
    <p:sldLayoutId id="2147483916" r:id="rId268"/>
    <p:sldLayoutId id="2147483917" r:id="rId269"/>
    <p:sldLayoutId id="2147483918" r:id="rId270"/>
    <p:sldLayoutId id="2147483919" r:id="rId271"/>
    <p:sldLayoutId id="2147483920" r:id="rId272"/>
    <p:sldLayoutId id="2147483921" r:id="rId273"/>
    <p:sldLayoutId id="2147483922" r:id="rId274"/>
    <p:sldLayoutId id="2147483923" r:id="rId275"/>
    <p:sldLayoutId id="2147483924" r:id="rId276"/>
    <p:sldLayoutId id="2147483925" r:id="rId277"/>
    <p:sldLayoutId id="2147483926" r:id="rId278"/>
    <p:sldLayoutId id="2147483927" r:id="rId279"/>
    <p:sldLayoutId id="2147483928" r:id="rId280"/>
  </p:sldLayoutIdLst>
  <p:hf sldNum="0" hdr="0" ftr="0" dt="0"/>
  <p:txStyles>
    <p:titleStyle>
      <a:lvl1pPr algn="l" defTabSz="722630" rtl="0" eaLnBrk="1" latinLnBrk="0" hangingPunct="1">
        <a:lnSpc>
          <a:spcPct val="90000"/>
        </a:lnSpc>
        <a:spcBef>
          <a:spcPct val="0"/>
        </a:spcBef>
        <a:buNone/>
        <a:defRPr sz="3480" kern="1200">
          <a:solidFill>
            <a:schemeClr val="tx1"/>
          </a:solidFill>
          <a:latin typeface="+mj-lt"/>
          <a:ea typeface="+mj-ea"/>
          <a:cs typeface="+mj-cs"/>
        </a:defRPr>
      </a:lvl1pPr>
    </p:titleStyle>
    <p:bodyStyle>
      <a:lvl1pPr marL="180340" indent="-180340" algn="l" defTabSz="722630" rtl="0" eaLnBrk="1" latinLnBrk="0" hangingPunct="1">
        <a:lnSpc>
          <a:spcPct val="90000"/>
        </a:lnSpc>
        <a:spcBef>
          <a:spcPct val="158000"/>
        </a:spcBef>
        <a:buFont typeface="Arial" panose="020B0604020202020204" pitchFamily="34" charset="0"/>
        <a:buChar char="•"/>
        <a:defRPr sz="2210" kern="1200">
          <a:solidFill>
            <a:schemeClr val="tx1"/>
          </a:solidFill>
          <a:latin typeface="+mn-lt"/>
          <a:ea typeface="+mn-ea"/>
          <a:cs typeface="+mn-cs"/>
        </a:defRPr>
      </a:lvl1pPr>
      <a:lvl2pPr marL="541655" indent="-180340" algn="l" defTabSz="722630" rtl="0" eaLnBrk="1" latinLnBrk="0" hangingPunct="1">
        <a:lnSpc>
          <a:spcPct val="90000"/>
        </a:lnSpc>
        <a:spcBef>
          <a:spcPct val="79000"/>
        </a:spcBef>
        <a:buFont typeface="Arial" panose="020B0604020202020204" pitchFamily="34" charset="0"/>
        <a:buChar char="•"/>
        <a:defRPr sz="1895" kern="1200">
          <a:solidFill>
            <a:schemeClr val="tx1"/>
          </a:solidFill>
          <a:latin typeface="+mn-lt"/>
          <a:ea typeface="+mn-ea"/>
          <a:cs typeface="+mn-cs"/>
        </a:defRPr>
      </a:lvl2pPr>
      <a:lvl3pPr marL="902970" indent="-180340" algn="l" defTabSz="722630" rtl="0" eaLnBrk="1" latinLnBrk="0" hangingPunct="1">
        <a:lnSpc>
          <a:spcPct val="90000"/>
        </a:lnSpc>
        <a:spcBef>
          <a:spcPct val="79000"/>
        </a:spcBef>
        <a:buFont typeface="Arial" panose="020B0604020202020204" pitchFamily="34" charset="0"/>
        <a:buChar char="•"/>
        <a:defRPr sz="1580" kern="1200">
          <a:solidFill>
            <a:schemeClr val="tx1"/>
          </a:solidFill>
          <a:latin typeface="+mn-lt"/>
          <a:ea typeface="+mn-ea"/>
          <a:cs typeface="+mn-cs"/>
        </a:defRPr>
      </a:lvl3pPr>
      <a:lvl4pPr marL="1264285" indent="-180340" algn="l" defTabSz="722630"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4pPr>
      <a:lvl5pPr marL="1625600" indent="-180340" algn="l" defTabSz="722630"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5pPr>
      <a:lvl6pPr marL="1986915" indent="-180340" algn="l" defTabSz="722630"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6pPr>
      <a:lvl7pPr marL="2348865" indent="-180340" algn="l" defTabSz="722630"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7pPr>
      <a:lvl8pPr marL="2709545" indent="-180340" algn="l" defTabSz="722630"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8pPr>
      <a:lvl9pPr marL="3071495" indent="-180340" algn="l" defTabSz="722630"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9pPr>
    </p:bodyStyle>
    <p:otherStyle>
      <a:defPPr>
        <a:defRPr lang="zh-CN"/>
      </a:defPPr>
      <a:lvl1pPr marL="0" algn="l" defTabSz="722630" rtl="0" eaLnBrk="1" latinLnBrk="0" hangingPunct="1">
        <a:defRPr sz="1420" kern="1200">
          <a:solidFill>
            <a:schemeClr val="tx1"/>
          </a:solidFill>
          <a:latin typeface="+mn-lt"/>
          <a:ea typeface="+mn-ea"/>
          <a:cs typeface="+mn-cs"/>
        </a:defRPr>
      </a:lvl1pPr>
      <a:lvl2pPr marL="361315" algn="l" defTabSz="722630" rtl="0" eaLnBrk="1" latinLnBrk="0" hangingPunct="1">
        <a:defRPr sz="1420" kern="1200">
          <a:solidFill>
            <a:schemeClr val="tx1"/>
          </a:solidFill>
          <a:latin typeface="+mn-lt"/>
          <a:ea typeface="+mn-ea"/>
          <a:cs typeface="+mn-cs"/>
        </a:defRPr>
      </a:lvl2pPr>
      <a:lvl3pPr marL="722630" algn="l" defTabSz="722630" rtl="0" eaLnBrk="1" latinLnBrk="0" hangingPunct="1">
        <a:defRPr sz="1420" kern="1200">
          <a:solidFill>
            <a:schemeClr val="tx1"/>
          </a:solidFill>
          <a:latin typeface="+mn-lt"/>
          <a:ea typeface="+mn-ea"/>
          <a:cs typeface="+mn-cs"/>
        </a:defRPr>
      </a:lvl3pPr>
      <a:lvl4pPr marL="1083945" algn="l" defTabSz="722630" rtl="0" eaLnBrk="1" latinLnBrk="0" hangingPunct="1">
        <a:defRPr sz="1420" kern="1200">
          <a:solidFill>
            <a:schemeClr val="tx1"/>
          </a:solidFill>
          <a:latin typeface="+mn-lt"/>
          <a:ea typeface="+mn-ea"/>
          <a:cs typeface="+mn-cs"/>
        </a:defRPr>
      </a:lvl4pPr>
      <a:lvl5pPr marL="1445260" algn="l" defTabSz="722630" rtl="0" eaLnBrk="1" latinLnBrk="0" hangingPunct="1">
        <a:defRPr sz="1420" kern="1200">
          <a:solidFill>
            <a:schemeClr val="tx1"/>
          </a:solidFill>
          <a:latin typeface="+mn-lt"/>
          <a:ea typeface="+mn-ea"/>
          <a:cs typeface="+mn-cs"/>
        </a:defRPr>
      </a:lvl5pPr>
      <a:lvl6pPr marL="1807210" algn="l" defTabSz="722630" rtl="0" eaLnBrk="1" latinLnBrk="0" hangingPunct="1">
        <a:defRPr sz="1420" kern="1200">
          <a:solidFill>
            <a:schemeClr val="tx1"/>
          </a:solidFill>
          <a:latin typeface="+mn-lt"/>
          <a:ea typeface="+mn-ea"/>
          <a:cs typeface="+mn-cs"/>
        </a:defRPr>
      </a:lvl6pPr>
      <a:lvl7pPr marL="2167255" algn="l" defTabSz="722630" rtl="0" eaLnBrk="1" latinLnBrk="0" hangingPunct="1">
        <a:defRPr sz="1420" kern="1200">
          <a:solidFill>
            <a:schemeClr val="tx1"/>
          </a:solidFill>
          <a:latin typeface="+mn-lt"/>
          <a:ea typeface="+mn-ea"/>
          <a:cs typeface="+mn-cs"/>
        </a:defRPr>
      </a:lvl7pPr>
      <a:lvl8pPr marL="2528570" algn="l" defTabSz="722630" rtl="0" eaLnBrk="1" latinLnBrk="0" hangingPunct="1">
        <a:defRPr sz="1420" kern="1200">
          <a:solidFill>
            <a:schemeClr val="tx1"/>
          </a:solidFill>
          <a:latin typeface="+mn-lt"/>
          <a:ea typeface="+mn-ea"/>
          <a:cs typeface="+mn-cs"/>
        </a:defRPr>
      </a:lvl8pPr>
      <a:lvl9pPr marL="2890520" algn="l" defTabSz="722630" rtl="0" eaLnBrk="1" latinLnBrk="0" hangingPunct="1">
        <a:defRPr sz="14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p:grpSp>
        <p:nvGrpSpPr>
          <p:cNvPr id="2050" name="组合 10"/>
          <p:cNvGrpSpPr/>
          <p:nvPr userDrawn="1"/>
        </p:nvGrpSpPr>
        <p:grpSpPr>
          <a:xfrm>
            <a:off x="0" y="0"/>
            <a:ext cx="9144000" cy="726282"/>
            <a:chOff x="0" y="0"/>
            <a:chExt cx="9144000" cy="872197"/>
          </a:xfrm>
        </p:grpSpPr>
        <p:pic>
          <p:nvPicPr>
            <p:cNvPr id="2051" name="Picture 2" descr="D:\wang\office图表模板\背景素材2\06628\slide.jpg"/>
            <p:cNvPicPr>
              <a:picLocks noChangeAspect="1"/>
            </p:cNvPicPr>
            <p:nvPr/>
          </p:nvPicPr>
          <p:blipFill>
            <a:blip r:embed="rId4"/>
            <a:stretch>
              <a:fillRect/>
            </a:stretch>
          </p:blipFill>
          <p:spPr>
            <a:xfrm>
              <a:off x="2695481" y="0"/>
              <a:ext cx="6448519" cy="872197"/>
            </a:xfrm>
            <a:prstGeom prst="rect">
              <a:avLst/>
            </a:prstGeom>
            <a:noFill/>
            <a:ln w="9525">
              <a:noFill/>
            </a:ln>
          </p:spPr>
        </p:pic>
        <p:sp>
          <p:nvSpPr>
            <p:cNvPr id="2052" name="矩形 8"/>
            <p:cNvSpPr/>
            <p:nvPr/>
          </p:nvSpPr>
          <p:spPr>
            <a:xfrm>
              <a:off x="0" y="0"/>
              <a:ext cx="9144000" cy="872197"/>
            </a:xfrm>
            <a:prstGeom prst="rect">
              <a:avLst/>
            </a:prstGeom>
            <a:gradFill rotWithShape="1">
              <a:gsLst>
                <a:gs pos="0">
                  <a:srgbClr val="7E7E7E">
                    <a:alpha val="0"/>
                  </a:srgbClr>
                </a:gs>
                <a:gs pos="20000">
                  <a:srgbClr val="C0C0C0">
                    <a:alpha val="20000"/>
                  </a:srgbClr>
                </a:gs>
                <a:gs pos="100000">
                  <a:srgbClr val="D9D9D9">
                    <a:alpha val="100000"/>
                  </a:srgbClr>
                </a:gs>
              </a:gsLst>
              <a:lin ang="0" scaled="1"/>
              <a:tileRect/>
            </a:gradFill>
            <a:ln w="9525">
              <a:noFill/>
            </a:ln>
          </p:spPr>
          <p:txBody>
            <a:bodyPr anchor="ctr"/>
            <a:p>
              <a:pPr lvl="0" algn="ctr"/>
              <a:endParaRPr lang="en-US" altLang="x-none" sz="135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2053" name="KSO_BT1"/>
          <p:cNvSpPr>
            <a:spLocks noGrp="1"/>
          </p:cNvSpPr>
          <p:nvPr>
            <p:ph type="title"/>
          </p:nvPr>
        </p:nvSpPr>
        <p:spPr>
          <a:xfrm>
            <a:off x="434579" y="128323"/>
            <a:ext cx="8276034" cy="583406"/>
          </a:xfrm>
          <a:prstGeom prst="rect">
            <a:avLst/>
          </a:prstGeom>
          <a:noFill/>
          <a:ln w="9525">
            <a:noFill/>
          </a:ln>
        </p:spPr>
        <p:txBody>
          <a:bodyPr anchor="ctr"/>
          <a:p>
            <a:pPr lvl="0"/>
            <a:r>
              <a:rPr lang="zh-CN" altLang="en-US"/>
              <a:t>单击此处编辑母版标题样式</a:t>
            </a:r>
            <a:endParaRPr lang="zh-CN" altLang="en-US"/>
          </a:p>
        </p:txBody>
      </p:sp>
      <p:sp>
        <p:nvSpPr>
          <p:cNvPr id="2054" name="KSO_BC1"/>
          <p:cNvSpPr>
            <a:spLocks noGrp="1"/>
          </p:cNvSpPr>
          <p:nvPr>
            <p:ph type="body"/>
          </p:nvPr>
        </p:nvSpPr>
        <p:spPr>
          <a:xfrm>
            <a:off x="434579" y="957792"/>
            <a:ext cx="8266509" cy="4426479"/>
          </a:xfrm>
          <a:prstGeom prst="rect">
            <a:avLst/>
          </a:prstGeom>
          <a:noFill/>
          <a:ln w="9525">
            <a:noFill/>
          </a:ln>
        </p:spPr>
        <p:txBody>
          <a:bodyPr anchor="t"/>
          <a:p>
            <a:pPr lvl="0"/>
            <a:r>
              <a:rPr lang="zh-CN" altLang="en-US"/>
              <a:t>单击此处编辑母版文本样式</a:t>
            </a:r>
            <a:endParaRPr lang="zh-CN" altLang="en-US"/>
          </a:p>
          <a:p>
            <a:pPr lvl="1"/>
            <a:r>
              <a:rPr lang="zh-CN" altLang="en-US"/>
              <a:t>第二级</a:t>
            </a:r>
            <a:endParaRPr lang="zh-CN" altLang="en-US"/>
          </a:p>
        </p:txBody>
      </p:sp>
      <p:sp>
        <p:nvSpPr>
          <p:cNvPr id="4104" name="KSO_FD"/>
          <p:cNvSpPr>
            <a:spLocks noGrp="1"/>
          </p:cNvSpPr>
          <p:nvPr>
            <p:ph type="dt" sz="half" idx="2"/>
          </p:nvPr>
        </p:nvSpPr>
        <p:spPr>
          <a:xfrm>
            <a:off x="628650" y="5296959"/>
            <a:ext cx="2057400" cy="304271"/>
          </a:xfrm>
          <a:prstGeom prst="rect">
            <a:avLst/>
          </a:prstGeom>
          <a:noFill/>
          <a:ln w="9525">
            <a:noFill/>
          </a:ln>
        </p:spPr>
        <p:txBody>
          <a:bodyPr anchor="ctr"/>
          <a:lstStyle>
            <a:lvl1pPr>
              <a:defRPr sz="1000">
                <a:solidFill>
                  <a:srgbClr val="919293"/>
                </a:solidFill>
                <a:latin typeface="微软雅黑" panose="020B0503020204020204" charset="-122"/>
                <a:ea typeface="微软雅黑" panose="020B0503020204020204" charset="-122"/>
                <a:cs typeface="微软雅黑" panose="020B0503020204020204" charset="-122"/>
              </a:defRPr>
            </a:lvl1pPr>
          </a:lstStyle>
          <a:p>
            <a:pPr lvl="0" fontAlgn="base"/>
            <a:endParaRPr lang="zh-CN" altLang="en-US" strike="noStrike" noProof="1" dirty="0"/>
          </a:p>
        </p:txBody>
      </p:sp>
      <p:sp>
        <p:nvSpPr>
          <p:cNvPr id="4105" name="KSO_FT"/>
          <p:cNvSpPr>
            <a:spLocks noGrp="1"/>
          </p:cNvSpPr>
          <p:nvPr>
            <p:ph type="ftr" sz="quarter" idx="3"/>
          </p:nvPr>
        </p:nvSpPr>
        <p:spPr>
          <a:xfrm>
            <a:off x="3028950" y="5296959"/>
            <a:ext cx="3086100" cy="304271"/>
          </a:xfrm>
          <a:prstGeom prst="rect">
            <a:avLst/>
          </a:prstGeom>
          <a:noFill/>
          <a:ln w="9525">
            <a:noFill/>
          </a:ln>
        </p:spPr>
        <p:txBody>
          <a:bodyPr anchor="ctr"/>
          <a:lstStyle>
            <a:lvl1pPr algn="ctr">
              <a:defRPr sz="1000">
                <a:solidFill>
                  <a:srgbClr val="919293"/>
                </a:solidFill>
                <a:latin typeface="微软雅黑" panose="020B0503020204020204" charset="-122"/>
                <a:ea typeface="微软雅黑" panose="020B0503020204020204" charset="-122"/>
                <a:cs typeface="微软雅黑" panose="020B0503020204020204" charset="-122"/>
              </a:defRPr>
            </a:lvl1pPr>
          </a:lstStyle>
          <a:p>
            <a:pPr lvl="0" fontAlgn="base"/>
            <a:endParaRPr lang="zh-CN" altLang="en-US" strike="noStrike" noProof="1" dirty="0"/>
          </a:p>
        </p:txBody>
      </p:sp>
      <p:sp>
        <p:nvSpPr>
          <p:cNvPr id="4106" name="KSO_FN"/>
          <p:cNvSpPr>
            <a:spLocks noGrp="1"/>
          </p:cNvSpPr>
          <p:nvPr>
            <p:ph type="sldNum" sz="quarter" idx="4"/>
          </p:nvPr>
        </p:nvSpPr>
        <p:spPr>
          <a:xfrm>
            <a:off x="6457950" y="5296959"/>
            <a:ext cx="2057400" cy="304271"/>
          </a:xfrm>
          <a:prstGeom prst="rect">
            <a:avLst/>
          </a:prstGeom>
          <a:noFill/>
          <a:ln w="9525">
            <a:noFill/>
          </a:ln>
        </p:spPr>
        <p:txBody>
          <a:bodyPr anchor="ctr"/>
          <a:lstStyle>
            <a:lvl1pPr algn="r">
              <a:defRPr sz="1000">
                <a:solidFill>
                  <a:srgbClr val="919293"/>
                </a:solidFill>
              </a:defRPr>
            </a:lvl1pPr>
          </a:lstStyle>
          <a:p>
            <a:pPr lvl="0" fontAlgn="base"/>
            <a:fld id="{9A0DB2DC-4C9A-4742-B13C-FB6460FD3503}" type="slidenum">
              <a:rPr lang="zh-CN" altLang="en-US" strike="noStrike" noProof="1" dirty="0">
                <a:latin typeface="微软雅黑" panose="020B0503020204020204" charset="-122"/>
                <a:ea typeface="微软雅黑" panose="020B0503020204020204" charset="-122"/>
                <a:cs typeface="微软雅黑" panose="020B0503020204020204" charset="-122"/>
              </a:rPr>
            </a:fld>
            <a:endParaRPr lang="zh-CN" altLang="en-US" strike="noStrike" noProof="1" dirty="0">
              <a:latin typeface="微软雅黑" panose="020B0503020204020204" charset="-122"/>
              <a:ea typeface="微软雅黑" panose="020B0503020204020204" charset="-122"/>
            </a:endParaRPr>
          </a:p>
        </p:txBody>
      </p:sp>
      <p:sp>
        <p:nvSpPr>
          <p:cNvPr id="8" name="任意多边形 7"/>
          <p:cNvSpPr/>
          <p:nvPr userDrawn="1">
            <p:custDataLst>
              <p:tags r:id="rId5"/>
            </p:custDataLst>
          </p:nvPr>
        </p:nvSpPr>
        <p:spPr>
          <a:xfrm>
            <a:off x="521494" y="726282"/>
            <a:ext cx="8622506" cy="60854"/>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5" tIns="34287" rIns="68575" bIns="34287" numCol="1" spcCol="0" rtlCol="0" fromWordArt="0" anchor="ctr" anchorCtr="0" forceAA="0" compatLnSpc="1">
            <a:noAutofit/>
          </a:bodyPr>
          <a:p>
            <a:pPr algn="ctr" fontAlgn="base"/>
            <a:endParaRPr lang="zh-CN" altLang="en-US" sz="1420" strike="noStrike" noProof="1">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pic>
        <p:nvPicPr>
          <p:cNvPr id="2059" name="图片 8"/>
          <p:cNvPicPr>
            <a:picLocks noChangeAspect="1"/>
          </p:cNvPicPr>
          <p:nvPr userDrawn="1"/>
        </p:nvPicPr>
        <p:blipFill>
          <a:blip r:embed="rId6"/>
          <a:stretch>
            <a:fillRect/>
          </a:stretch>
        </p:blipFill>
        <p:spPr>
          <a:xfrm flipH="1">
            <a:off x="3572" y="308240"/>
            <a:ext cx="431006" cy="478896"/>
          </a:xfrm>
          <a:prstGeom prst="rect">
            <a:avLst/>
          </a:prstGeom>
          <a:noFill/>
          <a:ln w="9525">
            <a:noFill/>
          </a:ln>
        </p:spPr>
      </p:pic>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42719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Lst>
  <p:hf sldNum="0" hdr="0" ftr="0" dt="0"/>
  <p:txStyles>
    <p:titleStyle>
      <a:lvl1pPr marL="0" lvl="0" indent="0" algn="l" defTabSz="762000" eaLnBrk="1" fontAlgn="base" latinLnBrk="0" hangingPunct="1">
        <a:lnSpc>
          <a:spcPct val="90000"/>
        </a:lnSpc>
        <a:spcBef>
          <a:spcPct val="0"/>
        </a:spcBef>
        <a:spcAft>
          <a:spcPct val="0"/>
        </a:spcAft>
        <a:buNone/>
        <a:defRPr sz="2665" b="1" i="0" u="none" kern="1200" baseline="0">
          <a:solidFill>
            <a:schemeClr val="tx1"/>
          </a:solidFill>
          <a:latin typeface="微软雅黑" panose="020B0503020204020204" charset="-122"/>
          <a:ea typeface="+mj-ea"/>
          <a:cs typeface="微软雅黑" panose="020B0503020204020204" charset="-122"/>
        </a:defRPr>
      </a:lvl1pPr>
    </p:titleStyle>
    <p:bodyStyle>
      <a:lvl1pPr marL="297815" lvl="0" indent="-297815" algn="just" defTabSz="762000" eaLnBrk="1" fontAlgn="base" latinLnBrk="0" hangingPunct="1">
        <a:lnSpc>
          <a:spcPct val="110000"/>
        </a:lnSpc>
        <a:spcBef>
          <a:spcPts val="1500"/>
        </a:spcBef>
        <a:spcAft>
          <a:spcPct val="0"/>
        </a:spcAft>
        <a:buClr>
          <a:schemeClr val="tx2"/>
        </a:buClr>
        <a:buSzPct val="80000"/>
        <a:buFont typeface="Wingdings" panose="05000000000000000000" pitchFamily="2" charset="2"/>
        <a:buChar char=""/>
        <a:defRPr sz="1665" b="0" i="0" u="none" kern="1200" baseline="0">
          <a:solidFill>
            <a:schemeClr val="tx1"/>
          </a:solidFill>
          <a:latin typeface="微软雅黑" panose="020B0503020204020204" charset="-122"/>
          <a:ea typeface="+mn-ea"/>
          <a:cs typeface="微软雅黑" panose="020B0503020204020204" charset="-122"/>
        </a:defRPr>
      </a:lvl1pPr>
      <a:lvl2pPr marL="297815" lvl="1" indent="-297815" algn="just" defTabSz="762000" eaLnBrk="1" fontAlgn="base" latinLnBrk="0" hangingPunct="1">
        <a:lnSpc>
          <a:spcPct val="130000"/>
        </a:lnSpc>
        <a:spcBef>
          <a:spcPct val="0"/>
        </a:spcBef>
        <a:spcAft>
          <a:spcPts val="600"/>
        </a:spcAft>
        <a:buClr>
          <a:srgbClr val="BDA499"/>
        </a:buClr>
        <a:buSzTx/>
        <a:buFont typeface="幼圆" panose="02010509060101010101" pitchFamily="1" charset="-122"/>
        <a:buChar char=" "/>
        <a:defRPr sz="1335" b="0" i="0" u="none" kern="1200" baseline="0">
          <a:solidFill>
            <a:srgbClr val="7D7D7D"/>
          </a:solidFill>
          <a:latin typeface="微软雅黑" panose="020B0503020204020204" charset="-122"/>
          <a:ea typeface="微软雅黑" panose="020B0503020204020204" charset="-122"/>
          <a:cs typeface="微软雅黑" panose="020B0503020204020204" charset="-122"/>
        </a:defRPr>
      </a:lvl2pPr>
      <a:lvl3pPr marL="952500" lvl="2"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665" b="0" i="0" u="none" kern="1200" baseline="0">
          <a:solidFill>
            <a:schemeClr val="tx1"/>
          </a:solidFill>
          <a:latin typeface="Calibri" panose="020F0502020204030204" charset="0"/>
          <a:ea typeface="微软雅黑" panose="020B0503020204020204" charset="-122"/>
          <a:cs typeface="微软雅黑" panose="020B0503020204020204" charset="-122"/>
        </a:defRPr>
      </a:lvl3pPr>
      <a:lvl4pPr marL="1333500" lvl="3"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500" b="0" i="0" u="none" kern="1200" baseline="0">
          <a:solidFill>
            <a:schemeClr val="tx1"/>
          </a:solidFill>
          <a:latin typeface="Calibri" panose="020F0502020204030204" charset="0"/>
          <a:ea typeface="微软雅黑" panose="020B0503020204020204" charset="-122"/>
          <a:cs typeface="微软雅黑" panose="020B0503020204020204" charset="-122"/>
        </a:defRPr>
      </a:lvl4pPr>
      <a:lvl5pPr marL="1714500" lvl="4"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500" b="0" i="0" u="none" kern="1200" baseline="0">
          <a:solidFill>
            <a:schemeClr val="tx1"/>
          </a:solidFill>
          <a:latin typeface="Calibri" panose="020F0502020204030204" charset="0"/>
          <a:ea typeface="微软雅黑" panose="020B0503020204020204" charset="-122"/>
          <a:cs typeface="微软雅黑" panose="020B0503020204020204" charset="-122"/>
        </a:defRPr>
      </a:lvl5pPr>
      <a:lvl6pPr marL="2095500" lvl="5"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500" b="0" i="0" u="none" kern="1200" baseline="0">
          <a:solidFill>
            <a:schemeClr val="tx1"/>
          </a:solidFill>
          <a:latin typeface="Calibri" panose="020F0502020204030204" charset="0"/>
          <a:ea typeface="微软雅黑" panose="020B0503020204020204" charset="-122"/>
          <a:cs typeface="微软雅黑" panose="020B0503020204020204" charset="-122"/>
        </a:defRPr>
      </a:lvl6pPr>
      <a:lvl7pPr marL="2476500" lvl="6"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500" b="0" i="0" u="none" kern="1200" baseline="0">
          <a:solidFill>
            <a:schemeClr val="tx1"/>
          </a:solidFill>
          <a:latin typeface="Calibri" panose="020F0502020204030204" charset="0"/>
          <a:ea typeface="微软雅黑" panose="020B0503020204020204" charset="-122"/>
          <a:cs typeface="微软雅黑" panose="020B0503020204020204" charset="-122"/>
        </a:defRPr>
      </a:lvl7pPr>
      <a:lvl8pPr marL="2857500" lvl="7"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500" b="0" i="0" u="none" kern="1200" baseline="0">
          <a:solidFill>
            <a:schemeClr val="tx1"/>
          </a:solidFill>
          <a:latin typeface="Calibri" panose="020F0502020204030204" charset="0"/>
          <a:ea typeface="微软雅黑" panose="020B0503020204020204" charset="-122"/>
          <a:cs typeface="微软雅黑" panose="020B0503020204020204" charset="-122"/>
        </a:defRPr>
      </a:lvl8pPr>
      <a:lvl9pPr marL="3238500" lvl="8" indent="-190500" algn="l" defTabSz="762000" eaLnBrk="1" fontAlgn="base" latinLnBrk="0" hangingPunct="1">
        <a:lnSpc>
          <a:spcPct val="90000"/>
        </a:lnSpc>
        <a:spcBef>
          <a:spcPct val="84000"/>
        </a:spcBef>
        <a:spcAft>
          <a:spcPct val="0"/>
        </a:spcAft>
        <a:buSzTx/>
        <a:buFont typeface="Arial" panose="020B0604020202020204" pitchFamily="34" charset="0"/>
        <a:buChar char="•"/>
        <a:defRPr sz="1500" b="0" i="0" u="none" kern="1200" baseline="0">
          <a:solidFill>
            <a:schemeClr val="tx1"/>
          </a:solidFill>
          <a:latin typeface="Calibri" panose="020F0502020204030204" charset="0"/>
          <a:ea typeface="微软雅黑" panose="020B0503020204020204" charset="-122"/>
          <a:cs typeface="微软雅黑" panose="020B0503020204020204" charset="-122"/>
        </a:defRPr>
      </a:lvl9pPr>
    </p:bodyStyle>
    <p:otherStyle>
      <a:lvl1pPr marL="0" lvl="0" indent="0" algn="l" defTabSz="762000" eaLnBrk="1" fontAlgn="base" latinLnBrk="0" hangingPunct="1">
        <a:lnSpc>
          <a:spcPct val="100000"/>
        </a:lnSpc>
        <a:spcBef>
          <a:spcPct val="0"/>
        </a:spcBef>
        <a:spcAft>
          <a:spcPct val="0"/>
        </a:spcAft>
        <a:buFont typeface="Arial" panose="020B0604020202020204" pitchFamily="34" charset="0"/>
        <a:buNone/>
        <a:defRPr sz="1500" b="0" i="0" u="none" kern="1200" baseline="0">
          <a:solidFill>
            <a:schemeClr val="tx1"/>
          </a:solidFill>
          <a:latin typeface="+mn-lt"/>
          <a:ea typeface="+mn-ea"/>
          <a:cs typeface="+mn-cs"/>
        </a:defRPr>
      </a:lvl1pPr>
      <a:lvl2pPr marL="381000" lvl="1"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2pPr>
      <a:lvl3pPr marL="762000" lvl="2"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3pPr>
      <a:lvl4pPr marL="1143000" lvl="3"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4pPr>
      <a:lvl5pPr marL="1524000" lvl="4"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5pPr>
      <a:lvl6pPr marL="1905000" lvl="5"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6pPr>
      <a:lvl7pPr marL="2286000" lvl="6"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7pPr>
      <a:lvl8pPr marL="2667000" lvl="7"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8pPr>
      <a:lvl9pPr marL="3048000" lvl="8"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华文行楷" panose="0201080004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79.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82.xml"/><Relationship Id="rId2" Type="http://schemas.openxmlformats.org/officeDocument/2006/relationships/image" Target="../media/image31.jpe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82.xml"/><Relationship Id="rId1"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82.xml"/><Relationship Id="rId1"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3" Type="http://schemas.openxmlformats.org/officeDocument/2006/relationships/slideLayout" Target="../slideLayouts/slideLayout1.xml"/><Relationship Id="rId12" Type="http://schemas.openxmlformats.org/officeDocument/2006/relationships/image" Target="../media/image18.jpeg"/><Relationship Id="rId11" Type="http://schemas.openxmlformats.org/officeDocument/2006/relationships/image" Target="../media/image17.jpeg"/><Relationship Id="rId10" Type="http://schemas.openxmlformats.org/officeDocument/2006/relationships/image" Target="../media/image16.GIF"/><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2.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8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82.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280.xml"/><Relationship Id="rId8" Type="http://schemas.openxmlformats.org/officeDocument/2006/relationships/tags" Target="../tags/tag27.xml"/><Relationship Id="rId7" Type="http://schemas.openxmlformats.org/officeDocument/2006/relationships/hyperlink" Target="http://www.bofety.com/" TargetMode="External"/><Relationship Id="rId6" Type="http://schemas.openxmlformats.org/officeDocument/2006/relationships/tags" Target="../tags/tag26.xml"/><Relationship Id="rId5" Type="http://schemas.openxmlformats.org/officeDocument/2006/relationships/image" Target="../media/image41.jpeg"/><Relationship Id="rId4" Type="http://schemas.openxmlformats.org/officeDocument/2006/relationships/tags" Target="../tags/tag25.xml"/><Relationship Id="rId3" Type="http://schemas.openxmlformats.org/officeDocument/2006/relationships/image" Target="../media/image40.jpeg"/><Relationship Id="rId2" Type="http://schemas.openxmlformats.org/officeDocument/2006/relationships/tags" Target="../tags/tag24.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2606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电力企业新员工进场安全教育</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0559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39919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125" b="1">
                <a:solidFill>
                  <a:schemeClr val="dk1">
                    <a:lumMod val="85000"/>
                    <a:lumOff val="15000"/>
                  </a:schemeClr>
                </a:solidFill>
              </a:rPr>
              <a:t>全面</a:t>
            </a:r>
            <a:endParaRPr lang="zh-CN" altLang="en-US" sz="1125" b="1">
              <a:solidFill>
                <a:schemeClr val="dk1">
                  <a:lumMod val="85000"/>
                  <a:lumOff val="15000"/>
                </a:schemeClr>
              </a:solidFill>
            </a:endParaRPr>
          </a:p>
        </p:txBody>
      </p:sp>
      <p:sp>
        <p:nvSpPr>
          <p:cNvPr id="9" name="椭圆 8"/>
          <p:cNvSpPr/>
          <p:nvPr>
            <p:custDataLst>
              <p:tags r:id="rId4"/>
            </p:custDataLst>
          </p:nvPr>
        </p:nvSpPr>
        <p:spPr>
          <a:xfrm>
            <a:off x="2546985" y="39924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125" b="1">
                <a:solidFill>
                  <a:schemeClr val="dk1">
                    <a:lumMod val="85000"/>
                    <a:lumOff val="15000"/>
                  </a:schemeClr>
                </a:solidFill>
              </a:rPr>
              <a:t>专业</a:t>
            </a:r>
            <a:endParaRPr lang="zh-CN" altLang="en-US" sz="1125" b="1">
              <a:solidFill>
                <a:schemeClr val="dk1">
                  <a:lumMod val="85000"/>
                  <a:lumOff val="15000"/>
                </a:schemeClr>
              </a:solidFill>
            </a:endParaRPr>
          </a:p>
        </p:txBody>
      </p:sp>
      <p:sp>
        <p:nvSpPr>
          <p:cNvPr id="10" name="椭圆 9"/>
          <p:cNvSpPr/>
          <p:nvPr>
            <p:custDataLst>
              <p:tags r:id="rId5"/>
            </p:custDataLst>
          </p:nvPr>
        </p:nvSpPr>
        <p:spPr>
          <a:xfrm>
            <a:off x="3479321" y="39919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125" b="1">
                <a:solidFill>
                  <a:schemeClr val="dk1">
                    <a:lumMod val="85000"/>
                    <a:lumOff val="15000"/>
                  </a:schemeClr>
                </a:solidFill>
              </a:rPr>
              <a:t>实用</a:t>
            </a:r>
            <a:endParaRPr lang="zh-CN" altLang="en-US" sz="1125"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9C85E58F-D829-43EF-9FF3-EDF6536B352B}"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11267" name="矩形 2"/>
          <p:cNvSpPr>
            <a:spLocks noChangeArrowheads="1"/>
          </p:cNvSpPr>
          <p:nvPr/>
        </p:nvSpPr>
        <p:spPr bwMode="auto">
          <a:xfrm>
            <a:off x="2760345" y="820420"/>
            <a:ext cx="3623310" cy="244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2000" b="1" dirty="0">
                <a:solidFill>
                  <a:srgbClr val="FF8124"/>
                </a:solidFill>
                <a:latin typeface="+mn-ea"/>
                <a:ea typeface="+mn-ea"/>
                <a:cs typeface="微软雅黑" panose="020B0503020204020204" charset="-122"/>
              </a:rPr>
              <a:t>您的安全生产</a:t>
            </a:r>
            <a:r>
              <a:rPr lang="zh-CN" altLang="en-US" sz="2000" b="1" dirty="0" smtClean="0">
                <a:solidFill>
                  <a:srgbClr val="FF8124"/>
                </a:solidFill>
                <a:latin typeface="+mn-ea"/>
                <a:ea typeface="+mn-ea"/>
                <a:cs typeface="微软雅黑" panose="020B0503020204020204" charset="-122"/>
              </a:rPr>
              <a:t>义务</a:t>
            </a:r>
            <a:endParaRPr lang="en-US" altLang="zh-CN" sz="2000" b="1" dirty="0" smtClean="0">
              <a:solidFill>
                <a:srgbClr val="FF8124"/>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☞遵章守纪，服从管理；</a:t>
            </a:r>
            <a:endParaRPr lang="en-US" altLang="zh-CN" sz="1800" dirty="0" smtClean="0">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☞正确佩戴和使用劳动防护用品；</a:t>
            </a:r>
            <a:endParaRPr lang="en-US" altLang="zh-CN" sz="1800" dirty="0" smtClean="0">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☞参加培训，掌握安全生产技能；</a:t>
            </a:r>
            <a:endParaRPr lang="en-US" altLang="zh-CN" sz="1800" dirty="0" smtClean="0">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☞及时报告事故隐患。</a:t>
            </a:r>
            <a:endParaRPr lang="zh-CN" altLang="en-US" sz="1800" dirty="0" smtClean="0">
              <a:latin typeface="+mn-ea"/>
              <a:ea typeface="+mn-ea"/>
              <a:cs typeface="微软雅黑" panose="020B0503020204020204" charset="-122"/>
            </a:endParaRPr>
          </a:p>
          <a:p>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fade">
                                      <p:cBhvr>
                                        <p:cTn id="13" dur="1000"/>
                                        <p:tgtEl>
                                          <p:spTgt spid="11267">
                                            <p:txEl>
                                              <p:pRg st="1" end="1"/>
                                            </p:txEl>
                                          </p:spTgt>
                                        </p:tgtEl>
                                      </p:cBhvr>
                                    </p:animEffect>
                                    <p:anim calcmode="lin" valueType="num">
                                      <p:cBhvr>
                                        <p:cTn id="14"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267">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fade">
                                      <p:cBhvr>
                                        <p:cTn id="18" dur="1000"/>
                                        <p:tgtEl>
                                          <p:spTgt spid="11267">
                                            <p:txEl>
                                              <p:pRg st="2" end="2"/>
                                            </p:txEl>
                                          </p:spTgt>
                                        </p:tgtEl>
                                      </p:cBhvr>
                                    </p:animEffect>
                                    <p:anim calcmode="lin" valueType="num">
                                      <p:cBhvr>
                                        <p:cTn id="19"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267">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fade">
                                      <p:cBhvr>
                                        <p:cTn id="23" dur="1000"/>
                                        <p:tgtEl>
                                          <p:spTgt spid="11267">
                                            <p:txEl>
                                              <p:pRg st="3" end="3"/>
                                            </p:txEl>
                                          </p:spTgt>
                                        </p:tgtEl>
                                      </p:cBhvr>
                                    </p:animEffect>
                                    <p:anim calcmode="lin" valueType="num">
                                      <p:cBhvr>
                                        <p:cTn id="24"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1267">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1000"/>
                                        <p:tgtEl>
                                          <p:spTgt spid="11267">
                                            <p:txEl>
                                              <p:pRg st="4" end="4"/>
                                            </p:txEl>
                                          </p:spTgt>
                                        </p:tgtEl>
                                      </p:cBhvr>
                                    </p:animEffect>
                                    <p:anim calcmode="lin" valueType="num">
                                      <p:cBhvr>
                                        <p:cTn id="2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idx="4294967295"/>
          </p:nvPr>
        </p:nvSpPr>
        <p:spPr bwMode="auto">
          <a:xfrm>
            <a:off x="3726815" y="120650"/>
            <a:ext cx="1690370" cy="594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949960" y="1382395"/>
            <a:ext cx="7244080" cy="3479165"/>
            <a:chOff x="1888" y="1230"/>
            <a:chExt cx="10197" cy="5570"/>
          </a:xfrm>
        </p:grpSpPr>
        <p:grpSp>
          <p:nvGrpSpPr>
            <p:cNvPr id="12291"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58" name="Rectangle 47"/>
              <p:cNvSpPr>
                <a:spLocks noChangeArrowheads="1"/>
              </p:cNvSpPr>
              <p:nvPr/>
            </p:nvSpPr>
            <p:spPr bwMode="gray">
              <a:xfrm>
                <a:off x="3870775" y="780474"/>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2292"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基本权利和义务</a:t>
                </a:r>
                <a:endParaRPr lang="en-US" altLang="zh-CN"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2293"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2307"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800" b="1">
                    <a:latin typeface="微软雅黑" panose="020B0503020204020204" charset="-122"/>
                    <a:ea typeface="微软雅黑" panose="020B0503020204020204" charset="-122"/>
                    <a:cs typeface="微软雅黑" panose="020B0503020204020204" charset="-122"/>
                  </a:rPr>
                  <a:t>安全常识</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2294"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认识安全标识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2295"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主要危险源及应对措施</a:t>
                </a:r>
                <a:endParaRPr lang="en-US" altLang="zh-CN"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2296"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62"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现场急救知识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案例分析</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3C4AC730-B2A7-4CDA-A03D-6FD00FF09F38}"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 name="文本框 15"/>
          <p:cNvSpPr txBox="1">
            <a:spLocks noChangeArrowheads="1"/>
          </p:cNvSpPr>
          <p:nvPr/>
        </p:nvSpPr>
        <p:spPr bwMode="auto">
          <a:xfrm>
            <a:off x="285115" y="428625"/>
            <a:ext cx="890397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342900">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marL="0" indent="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☞一个方针：安全第一、预防为主、</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综合治理。</a:t>
            </a:r>
            <a:endParaRPr lang="en-US" altLang="zh-CN" sz="1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安全生产的“三宝”：安全帽、安全带、安全网。</a:t>
            </a:r>
            <a:endPar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☞三</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违：违章作业、违章指挥、违反</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劳动纪律。</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三</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无：个人无违章、岗位无隐患、班组</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无事故。</a:t>
            </a:r>
            <a:endParaRPr lang="en-US" altLang="zh-CN" sz="1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☞三级控制：风电公司控制事故、风电场控制障碍、班组控制</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异常。</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☞三</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级安全教育：即新入场人员必须分别</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经过分公司级、项目公司和</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班组级安全教育并考试合格才能上岗</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作业。</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三</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同时：即安全卫生设施必须与主体工程同时设计、同时施工、同时投入使用</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0" indent="0" eaLnBrk="1" hangingPunct="1">
              <a:lnSpc>
                <a:spcPct val="150000"/>
              </a:lnSpc>
            </a:pP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☞三铁反三违：用铁的面孔、铁的纪律、铁的处理反违章指挥、违章作业、违反劳动纪律。</a:t>
            </a:r>
            <a:endPar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0" lvl="0" indent="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☞四不伤害：不伤害自己，不伤害他人，不被他人伤害，保护他人不被</a:t>
            </a:r>
            <a:r>
              <a:rPr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rPr>
              <a:t>伤害。</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5297170"/>
            <a:ext cx="2057400" cy="304165"/>
          </a:xfrm>
        </p:spPr>
        <p:txBody>
          <a:bodyPr/>
          <a:lstStyle/>
          <a:p>
            <a:pPr>
              <a:defRPr/>
            </a:pPr>
            <a:fld id="{BA2B71A4-281D-4C15-ADE8-B5ADC6DD7543}" type="slidenum">
              <a:rPr lang="zh-CN" altLang="en-US" smtClean="0"/>
            </a:fld>
            <a:endParaRPr lang="en-US" altLang="zh-CN" sz="1800" b="0" dirty="0">
              <a:solidFill>
                <a:schemeClr val="tx1"/>
              </a:solidFill>
              <a:latin typeface="微软雅黑" panose="020B0503020204020204" charset="-122"/>
            </a:endParaRPr>
          </a:p>
        </p:txBody>
      </p:sp>
      <p:sp>
        <p:nvSpPr>
          <p:cNvPr id="4" name="矩形 3"/>
          <p:cNvSpPr/>
          <p:nvPr/>
        </p:nvSpPr>
        <p:spPr>
          <a:xfrm>
            <a:off x="222785" y="57417"/>
            <a:ext cx="8698831" cy="3461385"/>
          </a:xfrm>
          <a:prstGeom prst="rect">
            <a:avLst/>
          </a:prstGeom>
        </p:spPr>
        <p:txBody>
          <a:bodyPr wrap="square">
            <a:spAutoFit/>
          </a:bodyPr>
          <a:lstStyle/>
          <a:p>
            <a:pPr lvl="0" eaLnBrk="1" hangingPunct="1">
              <a:lnSpc>
                <a:spcPct val="150000"/>
              </a:lnSpc>
            </a:pPr>
            <a:r>
              <a:rPr lang="zh-CN" altLang="en-US" sz="1200"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rPr>
              <a:t>安全生产事故处理“四不放过”原则：即事故原因没有查清不放过，事故责任者没有得到严肃处理不放过，广大职工没有受到教育不放过，防护措施没有得到落实不放过。</a:t>
            </a:r>
            <a:endParaRPr lang="zh-CN" altLang="en-US" sz="1200" dirty="0">
              <a:solidFill>
                <a:srgbClr val="000000"/>
              </a:solidFill>
              <a:latin typeface="微软雅黑" panose="020B0503020204020204" charset="-122"/>
              <a:ea typeface="微软雅黑" panose="020B0503020204020204" charset="-122"/>
              <a:cs typeface="微软雅黑" panose="020B0503020204020204" charset="-122"/>
            </a:endParaRPr>
          </a:p>
          <a:p>
            <a:pPr lvl="0" eaLnBrk="1" hangingPunct="1">
              <a:lnSpc>
                <a:spcPct val="150000"/>
              </a:lnSpc>
            </a:pPr>
            <a:r>
              <a:rPr lang="zh-CN" altLang="en-US" sz="1200" dirty="0">
                <a:solidFill>
                  <a:srgbClr val="000000"/>
                </a:solidFill>
                <a:latin typeface="微软雅黑" panose="020B0503020204020204" charset="-122"/>
                <a:ea typeface="微软雅黑" panose="020B0503020204020204" charset="-122"/>
                <a:cs typeface="微软雅黑" panose="020B0503020204020204" charset="-122"/>
              </a:rPr>
              <a:t>☞在生产中必须做到“五同时”：即在计划、布置、检查、总结、评比生产的同时必须计划、布置、检查、总结、评比安全工作</a:t>
            </a:r>
            <a:r>
              <a:rPr lang="zh-CN" altLang="en-US" sz="1200"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1200" dirty="0" smtClean="0">
              <a:solidFill>
                <a:srgbClr val="000000"/>
              </a:solidFill>
              <a:latin typeface="微软雅黑" panose="020B0503020204020204" charset="-122"/>
              <a:ea typeface="微软雅黑" panose="020B0503020204020204" charset="-122"/>
              <a:cs typeface="微软雅黑" panose="020B0503020204020204" charset="-122"/>
            </a:endParaRPr>
          </a:p>
          <a:p>
            <a:pPr lvl="0" eaLnBrk="1" hangingPunct="1">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安全生产六大纪律：</a:t>
            </a:r>
            <a:endParaRPr lang="zh-CN" altLang="en-US" sz="1400" dirty="0" smtClean="0">
              <a:latin typeface="+mn-ea"/>
              <a:ea typeface="+mn-ea"/>
              <a:cs typeface="微软雅黑" panose="020B0503020204020204" charset="-122"/>
            </a:endParaRPr>
          </a:p>
          <a:p>
            <a:pPr marL="342900" lvl="0" indent="-342900" eaLnBrk="1" hangingPunct="1">
              <a:lnSpc>
                <a:spcPct val="150000"/>
              </a:lnSpc>
              <a:buFont typeface="+mj-lt"/>
              <a:buAutoNum type="arabicPeriod"/>
            </a:pPr>
            <a:r>
              <a:rPr lang="zh-CN" altLang="en-US" sz="1400" dirty="0" smtClean="0">
                <a:latin typeface="+mn-ea"/>
                <a:ea typeface="+mn-ea"/>
                <a:cs typeface="微软雅黑" panose="020B0503020204020204" charset="-122"/>
              </a:rPr>
              <a:t>进入现场，必须戴好安全帽，扣好帽扣，正确使用劳动防护用品；</a:t>
            </a:r>
            <a:endParaRPr lang="zh-CN" altLang="en-US" sz="1400" dirty="0" smtClean="0">
              <a:latin typeface="+mn-ea"/>
              <a:ea typeface="+mn-ea"/>
              <a:cs typeface="微软雅黑" panose="020B0503020204020204" charset="-122"/>
            </a:endParaRPr>
          </a:p>
          <a:p>
            <a:pPr marL="342900" lvl="0" indent="-342900" eaLnBrk="1" hangingPunct="1">
              <a:lnSpc>
                <a:spcPct val="150000"/>
              </a:lnSpc>
              <a:buFont typeface="+mj-lt"/>
              <a:buAutoNum type="arabicPeriod"/>
            </a:pPr>
            <a:r>
              <a:rPr lang="zh-CN" altLang="en-US" sz="1400" dirty="0" smtClean="0">
                <a:solidFill>
                  <a:srgbClr val="FF0000"/>
                </a:solidFill>
                <a:latin typeface="+mn-ea"/>
                <a:ea typeface="+mn-ea"/>
                <a:cs typeface="微软雅黑" panose="020B0503020204020204" charset="-122"/>
              </a:rPr>
              <a:t>二米</a:t>
            </a:r>
            <a:r>
              <a:rPr lang="zh-CN" altLang="en-US" sz="1400" dirty="0" smtClean="0">
                <a:latin typeface="+mn-ea"/>
                <a:ea typeface="+mn-ea"/>
                <a:cs typeface="微软雅黑" panose="020B0503020204020204" charset="-122"/>
              </a:rPr>
              <a:t>以上的高处悬空作业，无安全设施的必须戴好安全带，扣好保险钩；</a:t>
            </a:r>
            <a:endParaRPr lang="zh-CN" altLang="en-US" sz="1400" dirty="0" smtClean="0">
              <a:latin typeface="+mn-ea"/>
              <a:ea typeface="+mn-ea"/>
              <a:cs typeface="微软雅黑" panose="020B0503020204020204" charset="-122"/>
            </a:endParaRPr>
          </a:p>
          <a:p>
            <a:pPr marL="342900" lvl="0" indent="-342900" eaLnBrk="1" hangingPunct="1">
              <a:lnSpc>
                <a:spcPct val="150000"/>
              </a:lnSpc>
              <a:buFont typeface="+mj-lt"/>
              <a:buAutoNum type="arabicPeriod"/>
            </a:pPr>
            <a:r>
              <a:rPr lang="zh-CN" altLang="en-US" sz="1400" dirty="0" smtClean="0">
                <a:latin typeface="+mn-ea"/>
                <a:ea typeface="+mn-ea"/>
                <a:cs typeface="微软雅黑" panose="020B0503020204020204" charset="-122"/>
              </a:rPr>
              <a:t>高处作业时，不准往下面乱抛材料和工具等物件；</a:t>
            </a:r>
            <a:endParaRPr lang="zh-CN" altLang="en-US" sz="1400" dirty="0" smtClean="0">
              <a:latin typeface="+mn-ea"/>
              <a:ea typeface="+mn-ea"/>
              <a:cs typeface="微软雅黑" panose="020B0503020204020204" charset="-122"/>
            </a:endParaRPr>
          </a:p>
          <a:p>
            <a:pPr marL="342900" lvl="0" indent="-342900" eaLnBrk="1" hangingPunct="1">
              <a:lnSpc>
                <a:spcPct val="150000"/>
              </a:lnSpc>
              <a:buFont typeface="+mj-lt"/>
              <a:buAutoNum type="arabicPeriod"/>
            </a:pPr>
            <a:r>
              <a:rPr lang="zh-CN" altLang="en-US" sz="1400" dirty="0" smtClean="0">
                <a:latin typeface="+mn-ea"/>
                <a:ea typeface="+mn-ea"/>
                <a:cs typeface="微软雅黑" panose="020B0503020204020204" charset="-122"/>
              </a:rPr>
              <a:t>各种电动机械设备，必须有可靠的安全接地和防雷装置，方能开动使用；</a:t>
            </a:r>
            <a:endParaRPr lang="zh-CN" altLang="en-US" sz="1400" dirty="0" smtClean="0">
              <a:latin typeface="+mn-ea"/>
              <a:ea typeface="+mn-ea"/>
              <a:cs typeface="微软雅黑" panose="020B0503020204020204" charset="-122"/>
            </a:endParaRPr>
          </a:p>
          <a:p>
            <a:pPr marL="342900" lvl="0" indent="-342900" eaLnBrk="1" hangingPunct="1">
              <a:lnSpc>
                <a:spcPct val="150000"/>
              </a:lnSpc>
              <a:buFont typeface="+mj-lt"/>
              <a:buAutoNum type="arabicPeriod"/>
            </a:pPr>
            <a:r>
              <a:rPr lang="zh-CN" altLang="en-US" sz="1400" dirty="0" smtClean="0">
                <a:latin typeface="+mn-ea"/>
                <a:ea typeface="+mn-ea"/>
                <a:cs typeface="微软雅黑" panose="020B0503020204020204" charset="-122"/>
              </a:rPr>
              <a:t>不懂电器和机械的人员严禁使用和玩弄机电设备；</a:t>
            </a:r>
            <a:endParaRPr lang="zh-CN" altLang="en-US" sz="1400" dirty="0" smtClean="0">
              <a:latin typeface="+mn-ea"/>
              <a:ea typeface="+mn-ea"/>
              <a:cs typeface="微软雅黑" panose="020B0503020204020204" charset="-122"/>
            </a:endParaRPr>
          </a:p>
          <a:p>
            <a:pPr marL="342900" lvl="0" indent="-342900" eaLnBrk="1" hangingPunct="1">
              <a:lnSpc>
                <a:spcPct val="150000"/>
              </a:lnSpc>
              <a:buFont typeface="+mj-lt"/>
              <a:buAutoNum type="arabicPeriod"/>
            </a:pPr>
            <a:r>
              <a:rPr lang="zh-CN" altLang="en-US" sz="1400" dirty="0" smtClean="0">
                <a:latin typeface="+mn-ea"/>
                <a:ea typeface="+mn-ea"/>
                <a:cs typeface="微软雅黑" panose="020B0503020204020204" charset="-122"/>
              </a:rPr>
              <a:t>吊装区域非操作人员严禁入内，把杆下方不准站人。</a:t>
            </a:r>
            <a:endParaRPr lang="zh-CN" altLang="en-US" sz="1400" dirty="0" smtClean="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anim calcmode="lin" valueType="num">
                                      <p:cBhvr>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anim calcmode="lin" valueType="num">
                                      <p:cBhvr>
                                        <p:cTn id="2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1000"/>
                                        <p:tgtEl>
                                          <p:spTgt spid="4">
                                            <p:txEl>
                                              <p:pRg st="7" end="7"/>
                                            </p:txEl>
                                          </p:spTgt>
                                        </p:tgtEl>
                                      </p:cBhvr>
                                    </p:animEffect>
                                    <p:anim calcmode="lin" valueType="num">
                                      <p:cBhvr>
                                        <p:cTn id="3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1000"/>
                                        <p:tgtEl>
                                          <p:spTgt spid="4">
                                            <p:txEl>
                                              <p:pRg st="8" end="8"/>
                                            </p:txEl>
                                          </p:spTgt>
                                        </p:tgtEl>
                                      </p:cBhvr>
                                    </p:animEffect>
                                    <p:anim calcmode="lin" valueType="num">
                                      <p:cBhvr>
                                        <p:cTn id="3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8CD7EED0-880E-49F0-AFB9-BDCE6639A05C}"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 name="矩形 1"/>
          <p:cNvSpPr/>
          <p:nvPr/>
        </p:nvSpPr>
        <p:spPr>
          <a:xfrm>
            <a:off x="2262505" y="10160"/>
            <a:ext cx="4501515" cy="3646170"/>
          </a:xfrm>
          <a:prstGeom prst="rect">
            <a:avLst/>
          </a:prstGeom>
        </p:spPr>
        <p:txBody>
          <a:bodyPr wrap="square">
            <a:spAutoFit/>
          </a:bodyPr>
          <a:lstStyle/>
          <a:p>
            <a:pPr>
              <a:lnSpc>
                <a:spcPct val="150000"/>
              </a:lnSpc>
            </a:pPr>
            <a:r>
              <a:rPr lang="zh-CN" altLang="en-US" sz="1400" b="1" dirty="0" smtClean="0">
                <a:latin typeface="+mn-ea"/>
                <a:ea typeface="+mn-ea"/>
                <a:cs typeface="微软雅黑" panose="020B0503020204020204" charset="-122"/>
              </a:rPr>
              <a:t>☞</a:t>
            </a:r>
            <a:r>
              <a:rPr lang="zh-CN" altLang="en-US" sz="1400" dirty="0" smtClean="0">
                <a:latin typeface="+mn-ea"/>
                <a:ea typeface="+mn-ea"/>
                <a:cs typeface="微软雅黑" panose="020B0503020204020204" charset="-122"/>
              </a:rPr>
              <a:t>安全生产十不准：</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不戴安全帽，不准进入施工现场；</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高空作业不挂安全网、不系安全带，不准施工；</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穿高跟鞋、拖鞋、赤脚不准作业；</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工作时间不准喝酒，酒后不准作业；</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高空作业所用物料不准随便抛下；</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电源开关不准一闸多用；</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机械设备不准带病运行；</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机械设备的安全防护装置不完善不准使用；</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吊车无人指挥、看不清起落点不准吊装；</a:t>
            </a:r>
            <a:endParaRPr lang="zh-CN" altLang="en-US" sz="1400" dirty="0" smtClean="0">
              <a:latin typeface="+mn-ea"/>
              <a:ea typeface="+mn-ea"/>
              <a:cs typeface="微软雅黑" panose="020B0503020204020204" charset="-122"/>
            </a:endParaRPr>
          </a:p>
          <a:p>
            <a:pPr marL="342900" indent="-342900">
              <a:lnSpc>
                <a:spcPct val="150000"/>
              </a:lnSpc>
              <a:buFont typeface="+mj-lt"/>
              <a:buAutoNum type="arabicPeriod"/>
            </a:pPr>
            <a:r>
              <a:rPr lang="zh-CN" altLang="en-US" sz="1400" dirty="0" smtClean="0">
                <a:latin typeface="+mn-ea"/>
                <a:ea typeface="+mn-ea"/>
                <a:cs typeface="微软雅黑" panose="020B0503020204020204" charset="-122"/>
              </a:rPr>
              <a:t>防火禁区不准吸烟。</a:t>
            </a:r>
            <a:endParaRPr lang="zh-CN" altLang="en-US" sz="1400" dirty="0" smtClean="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1000"/>
                                        <p:tgtEl>
                                          <p:spTgt spid="2">
                                            <p:txEl>
                                              <p:pRg st="9" end="9"/>
                                            </p:txEl>
                                          </p:spTgt>
                                        </p:tgtEl>
                                      </p:cBhvr>
                                    </p:animEffect>
                                    <p:anim calcmode="lin" valueType="num">
                                      <p:cBhvr>
                                        <p:cTn id="5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1000"/>
                                        <p:tgtEl>
                                          <p:spTgt spid="2">
                                            <p:txEl>
                                              <p:pRg st="10" end="10"/>
                                            </p:txEl>
                                          </p:spTgt>
                                        </p:tgtEl>
                                      </p:cBhvr>
                                    </p:animEffect>
                                    <p:anim calcmode="lin" valueType="num">
                                      <p:cBhvr>
                                        <p:cTn id="5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9425" y="356870"/>
            <a:ext cx="4234180" cy="2996565"/>
            <a:chOff x="1379386" y="478173"/>
            <a:chExt cx="6945465" cy="4609034"/>
          </a:xfrm>
        </p:grpSpPr>
        <p:pic>
          <p:nvPicPr>
            <p:cNvPr id="18442" name="Picture 26" descr="7683531"/>
            <p:cNvPicPr>
              <a:picLocks noChangeAspect="1" noChangeArrowheads="1"/>
            </p:cNvPicPr>
            <p:nvPr/>
          </p:nvPicPr>
          <p:blipFill>
            <a:blip r:embed="rId1"/>
            <a:srcRect/>
            <a:stretch>
              <a:fillRect/>
            </a:stretch>
          </p:blipFill>
          <p:spPr bwMode="auto">
            <a:xfrm>
              <a:off x="4180007" y="3605257"/>
              <a:ext cx="2073916" cy="14819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2"/>
            <a:stretch>
              <a:fillRect/>
            </a:stretch>
          </p:blipFill>
          <p:spPr>
            <a:xfrm>
              <a:off x="6314084" y="2665715"/>
              <a:ext cx="2010767" cy="242149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图片 2"/>
            <p:cNvPicPr>
              <a:picLocks noChangeAspect="1"/>
            </p:cNvPicPr>
            <p:nvPr/>
          </p:nvPicPr>
          <p:blipFill>
            <a:blip r:embed="rId3"/>
            <a:stretch>
              <a:fillRect/>
            </a:stretch>
          </p:blipFill>
          <p:spPr>
            <a:xfrm>
              <a:off x="1379386" y="480849"/>
              <a:ext cx="2732091" cy="460141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图片 3"/>
            <p:cNvPicPr>
              <a:picLocks noChangeAspect="1"/>
            </p:cNvPicPr>
            <p:nvPr/>
          </p:nvPicPr>
          <p:blipFill>
            <a:blip r:embed="rId4"/>
            <a:stretch>
              <a:fillRect/>
            </a:stretch>
          </p:blipFill>
          <p:spPr>
            <a:xfrm>
              <a:off x="4180006" y="481183"/>
              <a:ext cx="2073917" cy="309807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5"/>
            <a:stretch>
              <a:fillRect/>
            </a:stretch>
          </p:blipFill>
          <p:spPr>
            <a:xfrm>
              <a:off x="6314084" y="478173"/>
              <a:ext cx="2010767" cy="218754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grpSp>
      <p:graphicFrame>
        <p:nvGraphicFramePr>
          <p:cNvPr id="7" name="图示 6"/>
          <p:cNvGraphicFramePr/>
          <p:nvPr/>
        </p:nvGraphicFramePr>
        <p:xfrm>
          <a:off x="5831840" y="492125"/>
          <a:ext cx="2912110" cy="33534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0D58B15A-2834-4D13-AB51-6D3B8793B87B}"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grpSp>
        <p:nvGrpSpPr>
          <p:cNvPr id="2" name="组合 1"/>
          <p:cNvGrpSpPr/>
          <p:nvPr/>
        </p:nvGrpSpPr>
        <p:grpSpPr>
          <a:xfrm>
            <a:off x="602615" y="178435"/>
            <a:ext cx="8297545" cy="3667345"/>
            <a:chOff x="670" y="1560"/>
            <a:chExt cx="13067" cy="5775"/>
          </a:xfrm>
        </p:grpSpPr>
        <p:sp>
          <p:nvSpPr>
            <p:cNvPr id="16387" name="矩形 2"/>
            <p:cNvSpPr>
              <a:spLocks noChangeArrowheads="1"/>
            </p:cNvSpPr>
            <p:nvPr/>
          </p:nvSpPr>
          <p:spPr bwMode="auto">
            <a:xfrm>
              <a:off x="670" y="1650"/>
              <a:ext cx="3288"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dirty="0">
                  <a:solidFill>
                    <a:srgbClr val="FFC000"/>
                  </a:solidFill>
                  <a:latin typeface="微软雅黑" panose="020B0503020204020204" charset="-122"/>
                  <a:ea typeface="微软雅黑" panose="020B0503020204020204" charset="-122"/>
                  <a:cs typeface="微软雅黑" panose="020B0503020204020204" charset="-122"/>
                </a:rPr>
                <a:t>正确佩戴个人防护用品</a:t>
              </a:r>
              <a:endParaRPr lang="zh-CN" altLang="en-US" dirty="0">
                <a:solidFill>
                  <a:srgbClr val="FFC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670" y="2297"/>
              <a:ext cx="3456" cy="503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 name="TextBox 5"/>
            <p:cNvSpPr txBox="1"/>
            <p:nvPr/>
          </p:nvSpPr>
          <p:spPr>
            <a:xfrm>
              <a:off x="4775" y="1560"/>
              <a:ext cx="8962" cy="5233"/>
            </a:xfrm>
            <a:prstGeom prst="rect">
              <a:avLst/>
            </a:prstGeom>
            <a:noFill/>
          </p:spPr>
          <p:txBody>
            <a:bodyPr wrap="square" rtlCol="0">
              <a:spAutoFit/>
            </a:bodyPr>
            <a:lstStyle/>
            <a:p>
              <a:pPr>
                <a:lnSpc>
                  <a:spcPct val="150000"/>
                </a:lnSpc>
              </a:pPr>
              <a:r>
                <a:rPr lang="zh-CN" altLang="en-US" sz="1400" dirty="0">
                  <a:latin typeface="+mn-ea"/>
                  <a:ea typeface="+mn-ea"/>
                  <a:cs typeface="微软雅黑" panose="020B0503020204020204" charset="-122"/>
                </a:rPr>
                <a:t>☞安全帽</a:t>
              </a:r>
              <a:r>
                <a:rPr lang="zh-CN" altLang="en-US" sz="1400" dirty="0" smtClean="0">
                  <a:latin typeface="+mn-ea"/>
                  <a:ea typeface="+mn-ea"/>
                  <a:cs typeface="微软雅黑" panose="020B0503020204020204" charset="-122"/>
                </a:rPr>
                <a:t>作用：</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头部</a:t>
              </a:r>
              <a:r>
                <a:rPr lang="zh-CN" altLang="en-US" sz="1400" dirty="0">
                  <a:latin typeface="+mn-ea"/>
                  <a:ea typeface="+mn-ea"/>
                  <a:cs typeface="微软雅黑" panose="020B0503020204020204" charset="-122"/>
                </a:rPr>
                <a:t>防护用品，</a:t>
              </a:r>
              <a:r>
                <a:rPr lang="zh-CN" altLang="en-US" sz="1400" dirty="0" smtClean="0">
                  <a:latin typeface="+mn-ea"/>
                  <a:ea typeface="+mn-ea"/>
                  <a:cs typeface="微软雅黑" panose="020B0503020204020204" charset="-122"/>
                </a:rPr>
                <a:t>使高空坠落的物品向外偏离，减轻伤害程度。</a:t>
              </a:r>
              <a:endParaRPr lang="en-US" altLang="zh-CN" sz="1400" dirty="0" smtClean="0">
                <a:latin typeface="+mn-ea"/>
                <a:ea typeface="+mn-ea"/>
                <a:cs typeface="微软雅黑" panose="020B0503020204020204" charset="-122"/>
              </a:endParaRPr>
            </a:p>
            <a:p>
              <a:pPr>
                <a:lnSpc>
                  <a:spcPct val="150000"/>
                </a:lnSpc>
              </a:pPr>
              <a:r>
                <a:rPr lang="zh-CN" altLang="en-US" sz="1400" dirty="0">
                  <a:latin typeface="+mn-ea"/>
                  <a:ea typeface="+mn-ea"/>
                  <a:cs typeface="微软雅黑" panose="020B0503020204020204" charset="-122"/>
                </a:rPr>
                <a:t>☞安全帽</a:t>
              </a:r>
              <a:r>
                <a:rPr lang="zh-CN" altLang="en-US" sz="1400" dirty="0" smtClean="0">
                  <a:latin typeface="+mn-ea"/>
                  <a:ea typeface="+mn-ea"/>
                  <a:cs typeface="微软雅黑" panose="020B0503020204020204" charset="-122"/>
                </a:rPr>
                <a:t>正确佩戴：</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安全帽顶部与头顶留有空间，空间要大于</a:t>
              </a:r>
              <a:r>
                <a:rPr lang="en-US" altLang="zh-CN" sz="1400" dirty="0" smtClean="0">
                  <a:latin typeface="+mn-ea"/>
                  <a:ea typeface="+mn-ea"/>
                  <a:cs typeface="微软雅黑" panose="020B0503020204020204" charset="-122"/>
                </a:rPr>
                <a:t>32mm</a:t>
              </a:r>
              <a:r>
                <a:rPr lang="zh-CN" altLang="en-US" sz="1400" dirty="0" smtClean="0">
                  <a:latin typeface="+mn-ea"/>
                  <a:ea typeface="+mn-ea"/>
                  <a:cs typeface="微软雅黑" panose="020B0503020204020204" charset="-122"/>
                </a:rPr>
                <a:t>（约</a:t>
              </a:r>
              <a:r>
                <a:rPr lang="en-US" altLang="zh-CN" sz="1400" dirty="0" smtClean="0">
                  <a:latin typeface="+mn-ea"/>
                  <a:ea typeface="+mn-ea"/>
                  <a:cs typeface="微软雅黑" panose="020B0503020204020204" charset="-122"/>
                </a:rPr>
                <a:t>2</a:t>
              </a:r>
              <a:r>
                <a:rPr lang="zh-CN" altLang="en-US" sz="1400" dirty="0" smtClean="0">
                  <a:latin typeface="+mn-ea"/>
                  <a:ea typeface="+mn-ea"/>
                  <a:cs typeface="微软雅黑" panose="020B0503020204020204" charset="-122"/>
                </a:rPr>
                <a:t>个手指的宽度），要戴好安全帽，系紧帽带。要注意定期检查在有效期内，如发现帽子有裂缝，下凹或严重磨损时，应立即更换。</a:t>
              </a:r>
              <a:endParaRPr lang="en-US" altLang="zh-CN" sz="1400" dirty="0" smtClean="0">
                <a:latin typeface="+mn-ea"/>
                <a:ea typeface="+mn-ea"/>
                <a:cs typeface="微软雅黑" panose="020B0503020204020204" charset="-122"/>
              </a:endParaRPr>
            </a:p>
            <a:p>
              <a:pPr>
                <a:lnSpc>
                  <a:spcPct val="150000"/>
                </a:lnSpc>
              </a:pPr>
              <a:r>
                <a:rPr lang="zh-CN" altLang="en-US" sz="1400" dirty="0">
                  <a:latin typeface="+mn-ea"/>
                  <a:ea typeface="+mn-ea"/>
                  <a:cs typeface="微软雅黑" panose="020B0503020204020204" charset="-122"/>
                </a:rPr>
                <a:t>☞安全帽的有效期</a:t>
              </a:r>
              <a:endParaRPr lang="en-US" altLang="zh-CN" sz="1400" dirty="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塑料</a:t>
              </a:r>
              <a:r>
                <a:rPr lang="zh-CN" altLang="en-US" sz="1400" dirty="0">
                  <a:latin typeface="+mn-ea"/>
                  <a:ea typeface="+mn-ea"/>
                  <a:cs typeface="微软雅黑" panose="020B0503020204020204" charset="-122"/>
                </a:rPr>
                <a:t>帽、纸胶帽不超过两年半。 </a:t>
              </a:r>
              <a:r>
                <a:rPr lang="zh-CN" altLang="en-US" sz="1400" dirty="0" smtClean="0">
                  <a:latin typeface="+mn-ea"/>
                  <a:ea typeface="+mn-ea"/>
                  <a:cs typeface="微软雅黑" panose="020B0503020204020204" charset="-122"/>
                </a:rPr>
                <a:t> </a:t>
              </a:r>
              <a:endParaRPr lang="zh-CN" altLang="en-US" sz="1400" dirty="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玻璃钢</a:t>
              </a:r>
              <a:r>
                <a:rPr lang="en-US" altLang="zh-CN" sz="1400" dirty="0">
                  <a:latin typeface="+mn-ea"/>
                  <a:ea typeface="+mn-ea"/>
                  <a:cs typeface="微软雅黑" panose="020B0503020204020204" charset="-122"/>
                </a:rPr>
                <a:t>(</a:t>
              </a:r>
              <a:r>
                <a:rPr lang="zh-CN" altLang="en-US" sz="1400" dirty="0">
                  <a:latin typeface="+mn-ea"/>
                  <a:ea typeface="+mn-ea"/>
                  <a:cs typeface="微软雅黑" panose="020B0503020204020204" charset="-122"/>
                </a:rPr>
                <a:t>维纶钢</a:t>
              </a:r>
              <a:r>
                <a:rPr lang="en-US" altLang="zh-CN" sz="1400" dirty="0">
                  <a:latin typeface="+mn-ea"/>
                  <a:ea typeface="+mn-ea"/>
                  <a:cs typeface="微软雅黑" panose="020B0503020204020204" charset="-122"/>
                </a:rPr>
                <a:t>)</a:t>
              </a:r>
              <a:r>
                <a:rPr lang="zh-CN" altLang="en-US" sz="1400" dirty="0">
                  <a:latin typeface="+mn-ea"/>
                  <a:ea typeface="+mn-ea"/>
                  <a:cs typeface="微软雅黑" panose="020B0503020204020204" charset="-122"/>
                </a:rPr>
                <a:t>橡胶帽不超过三年半</a:t>
              </a:r>
              <a:r>
                <a:rPr lang="zh-CN" altLang="en-US" sz="1400" dirty="0" smtClean="0">
                  <a:latin typeface="+mn-ea"/>
                  <a:ea typeface="+mn-ea"/>
                  <a:cs typeface="微软雅黑" panose="020B0503020204020204" charset="-122"/>
                </a:rPr>
                <a:t>。</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植物</a:t>
              </a:r>
              <a:r>
                <a:rPr lang="zh-CN" altLang="en-US" sz="1400" dirty="0">
                  <a:latin typeface="+mn-ea"/>
                  <a:ea typeface="+mn-ea"/>
                  <a:cs typeface="微软雅黑" panose="020B0503020204020204" charset="-122"/>
                </a:rPr>
                <a:t>枝条编织帽不超过两年</a:t>
              </a:r>
              <a:r>
                <a:rPr lang="zh-CN" altLang="en-US" sz="1400" dirty="0" smtClean="0">
                  <a:latin typeface="+mn-ea"/>
                  <a:ea typeface="+mn-ea"/>
                  <a:cs typeface="微软雅黑" panose="020B0503020204020204" charset="-122"/>
                </a:rPr>
                <a:t>。</a:t>
              </a:r>
              <a:endParaRPr lang="zh-CN" altLang="en-US" sz="1400" dirty="0" smtClean="0">
                <a:latin typeface="+mn-ea"/>
                <a:ea typeface="+mn-ea"/>
                <a:cs typeface="微软雅黑" panose="020B0503020204020204"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5297170"/>
            <a:ext cx="2057400" cy="304165"/>
          </a:xfrm>
        </p:spPr>
        <p:txBody>
          <a:bodyPr/>
          <a:lstStyle/>
          <a:p>
            <a:pPr>
              <a:defRPr/>
            </a:pPr>
            <a:fld id="{BA2B71A4-281D-4C15-ADE8-B5ADC6DD7543}" type="slidenum">
              <a:rPr lang="zh-CN" altLang="en-US" smtClean="0"/>
            </a:fld>
            <a:endParaRPr lang="en-US" altLang="zh-CN" sz="1800" b="0" dirty="0">
              <a:solidFill>
                <a:schemeClr val="tx1"/>
              </a:solidFill>
              <a:latin typeface="微软雅黑" panose="020B0503020204020204" charset="-122"/>
            </a:endParaRPr>
          </a:p>
        </p:txBody>
      </p:sp>
      <p:grpSp>
        <p:nvGrpSpPr>
          <p:cNvPr id="5" name="组合 4"/>
          <p:cNvGrpSpPr/>
          <p:nvPr/>
        </p:nvGrpSpPr>
        <p:grpSpPr>
          <a:xfrm>
            <a:off x="325755" y="212725"/>
            <a:ext cx="8707755" cy="3322955"/>
            <a:chOff x="722" y="1521"/>
            <a:chExt cx="13713" cy="5233"/>
          </a:xfrm>
        </p:grpSpPr>
        <p:pic>
          <p:nvPicPr>
            <p:cNvPr id="3" name="图片 2"/>
            <p:cNvPicPr/>
            <p:nvPr/>
          </p:nvPicPr>
          <p:blipFill>
            <a:blip r:embed="rId1"/>
            <a:stretch>
              <a:fillRect/>
            </a:stretch>
          </p:blipFill>
          <p:spPr>
            <a:xfrm>
              <a:off x="722" y="1618"/>
              <a:ext cx="3458" cy="504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 name="TextBox 3"/>
            <p:cNvSpPr txBox="1"/>
            <p:nvPr/>
          </p:nvSpPr>
          <p:spPr>
            <a:xfrm>
              <a:off x="4544" y="1521"/>
              <a:ext cx="9891" cy="5233"/>
            </a:xfrm>
            <a:prstGeom prst="rect">
              <a:avLst/>
            </a:prstGeom>
            <a:noFill/>
          </p:spPr>
          <p:txBody>
            <a:bodyPr wrap="square" rtlCol="0">
              <a:spAutoFit/>
            </a:bodyPr>
            <a:lstStyle/>
            <a:p>
              <a:pPr>
                <a:lnSpc>
                  <a:spcPct val="150000"/>
                </a:lnSpc>
              </a:pPr>
              <a:r>
                <a:rPr lang="zh-CN" altLang="en-US" sz="1400" dirty="0" smtClean="0">
                  <a:latin typeface="+mn-ea"/>
                  <a:ea typeface="+mn-ea"/>
                  <a:cs typeface="微软雅黑" panose="020B0503020204020204" charset="-122"/>
                </a:rPr>
                <a:t>☞根据</a:t>
              </a:r>
              <a:r>
                <a:rPr lang="zh-CN" altLang="en-US" sz="1400" dirty="0">
                  <a:latin typeface="+mn-ea"/>
                  <a:ea typeface="+mn-ea"/>
                  <a:cs typeface="微软雅黑" panose="020B0503020204020204" charset="-122"/>
                </a:rPr>
                <a:t>作业场所</a:t>
              </a:r>
              <a:r>
                <a:rPr lang="zh-CN" altLang="en-US" sz="1400" dirty="0" smtClean="0">
                  <a:latin typeface="+mn-ea"/>
                  <a:ea typeface="+mn-ea"/>
                  <a:cs typeface="微软雅黑" panose="020B0503020204020204" charset="-122"/>
                </a:rPr>
                <a:t>电压选用绝缘手套，不得低压高</a:t>
              </a:r>
              <a:r>
                <a:rPr lang="zh-CN" altLang="en-US" sz="1400" dirty="0">
                  <a:latin typeface="+mn-ea"/>
                  <a:ea typeface="+mn-ea"/>
                  <a:cs typeface="微软雅黑" panose="020B0503020204020204" charset="-122"/>
                </a:rPr>
                <a:t>用</a:t>
              </a:r>
              <a:r>
                <a:rPr lang="zh-CN" altLang="en-US" sz="1400" dirty="0" smtClean="0">
                  <a:latin typeface="+mn-ea"/>
                  <a:ea typeface="+mn-ea"/>
                  <a:cs typeface="微软雅黑" panose="020B0503020204020204" charset="-122"/>
                </a:rPr>
                <a:t>；</a:t>
              </a:r>
              <a:endParaRPr lang="en-US" altLang="zh-CN" sz="1400" dirty="0" smtClean="0">
                <a:latin typeface="+mn-ea"/>
                <a:ea typeface="+mn-ea"/>
                <a:cs typeface="微软雅黑" panose="020B0503020204020204" charset="-122"/>
              </a:endParaRPr>
            </a:p>
            <a:p>
              <a:pPr>
                <a:lnSpc>
                  <a:spcPct val="150000"/>
                </a:lnSpc>
              </a:pPr>
              <a:r>
                <a:rPr lang="zh-CN" altLang="en-US" sz="1400" dirty="0">
                  <a:latin typeface="+mn-ea"/>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高压</a:t>
              </a:r>
              <a:r>
                <a:rPr lang="zh-CN" altLang="en-US" sz="1400" dirty="0">
                  <a:latin typeface="+mn-ea"/>
                  <a:ea typeface="+mn-ea"/>
                  <a:cs typeface="微软雅黑" panose="020B0503020204020204" charset="-122"/>
                </a:rPr>
                <a:t>区作业时，只能用作辅助安全防护用具，</a:t>
              </a:r>
              <a:r>
                <a:rPr lang="zh-CN" altLang="en-US" sz="1400" dirty="0" smtClean="0">
                  <a:latin typeface="+mn-ea"/>
                  <a:ea typeface="+mn-ea"/>
                  <a:cs typeface="微软雅黑" panose="020B0503020204020204" charset="-122"/>
                </a:rPr>
                <a:t>不得接触带电设备；低压带电</a:t>
              </a:r>
              <a:r>
                <a:rPr lang="zh-CN" altLang="en-US" sz="1400" dirty="0">
                  <a:latin typeface="+mn-ea"/>
                  <a:ea typeface="+mn-ea"/>
                  <a:cs typeface="微软雅黑" panose="020B0503020204020204" charset="-122"/>
                </a:rPr>
                <a:t>作业区作业时，可用作基本安全用具，即带手套后，两手可以接触</a:t>
              </a:r>
              <a:r>
                <a:rPr lang="en-US" altLang="zh-CN" sz="1400" dirty="0">
                  <a:latin typeface="+mn-ea"/>
                  <a:ea typeface="+mn-ea"/>
                  <a:cs typeface="微软雅黑" panose="020B0503020204020204" charset="-122"/>
                </a:rPr>
                <a:t>1KV</a:t>
              </a:r>
              <a:r>
                <a:rPr lang="zh-CN" altLang="en-US" sz="1400" dirty="0">
                  <a:latin typeface="+mn-ea"/>
                  <a:ea typeface="+mn-ea"/>
                  <a:cs typeface="微软雅黑" panose="020B0503020204020204" charset="-122"/>
                </a:rPr>
                <a:t>以下</a:t>
              </a:r>
              <a:r>
                <a:rPr lang="zh-CN" altLang="en-US" sz="1400" dirty="0" smtClean="0">
                  <a:latin typeface="+mn-ea"/>
                  <a:ea typeface="+mn-ea"/>
                  <a:cs typeface="微软雅黑" panose="020B0503020204020204" charset="-122"/>
                </a:rPr>
                <a:t>的带电设备。</a:t>
              </a:r>
              <a:endParaRPr lang="en-US" altLang="zh-CN" sz="1400" dirty="0" smtClean="0">
                <a:latin typeface="+mn-ea"/>
                <a:ea typeface="+mn-ea"/>
                <a:cs typeface="微软雅黑" panose="020B0503020204020204" charset="-122"/>
              </a:endParaRPr>
            </a:p>
            <a:p>
              <a:pPr>
                <a:lnSpc>
                  <a:spcPct val="150000"/>
                </a:lnSpc>
              </a:pPr>
              <a:r>
                <a:rPr lang="zh-CN" altLang="en-US" sz="1400" dirty="0">
                  <a:latin typeface="+mn-ea"/>
                  <a:ea typeface="+mn-ea"/>
                  <a:cs typeface="微软雅黑" panose="020B0503020204020204" charset="-122"/>
                </a:rPr>
                <a:t>☞</a:t>
              </a:r>
              <a:r>
                <a:rPr lang="zh-CN" altLang="en-US" sz="1400" dirty="0" smtClean="0">
                  <a:latin typeface="+mn-ea"/>
                  <a:ea typeface="+mn-ea"/>
                  <a:cs typeface="微软雅黑" panose="020B0503020204020204" charset="-122"/>
                </a:rPr>
                <a:t>使用</a:t>
              </a:r>
              <a:r>
                <a:rPr lang="zh-CN" altLang="en-US" sz="1400" dirty="0">
                  <a:latin typeface="+mn-ea"/>
                  <a:ea typeface="+mn-ea"/>
                  <a:cs typeface="微软雅黑" panose="020B0503020204020204" charset="-122"/>
                </a:rPr>
                <a:t>经检验合格的绝缘</a:t>
              </a:r>
              <a:r>
                <a:rPr lang="zh-CN" altLang="en-US" sz="1400" dirty="0" smtClean="0">
                  <a:latin typeface="+mn-ea"/>
                  <a:ea typeface="+mn-ea"/>
                  <a:cs typeface="微软雅黑" panose="020B0503020204020204" charset="-122"/>
                </a:rPr>
                <a:t>手套；</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a:t>
              </a:r>
              <a:r>
                <a:rPr lang="zh-CN" altLang="en-US" sz="1400" dirty="0">
                  <a:latin typeface="+mn-ea"/>
                  <a:ea typeface="+mn-ea"/>
                  <a:cs typeface="微软雅黑" panose="020B0503020204020204" charset="-122"/>
                </a:rPr>
                <a:t>使用前进</a:t>
              </a:r>
              <a:r>
                <a:rPr lang="zh-CN" altLang="en-US" sz="1400" dirty="0" smtClean="0">
                  <a:latin typeface="+mn-ea"/>
                  <a:ea typeface="+mn-ea"/>
                  <a:cs typeface="微软雅黑" panose="020B0503020204020204" charset="-122"/>
                </a:rPr>
                <a:t>行</a:t>
              </a:r>
              <a:r>
                <a:rPr lang="zh-CN" altLang="en-US" sz="1400" dirty="0">
                  <a:latin typeface="+mn-ea"/>
                  <a:ea typeface="+mn-ea"/>
                  <a:cs typeface="微软雅黑" panose="020B0503020204020204" charset="-122"/>
                </a:rPr>
                <a:t>外观</a:t>
              </a:r>
              <a:r>
                <a:rPr lang="zh-CN" altLang="en-US" sz="1400" dirty="0" smtClean="0">
                  <a:latin typeface="+mn-ea"/>
                  <a:ea typeface="+mn-ea"/>
                  <a:cs typeface="微软雅黑" panose="020B0503020204020204" charset="-122"/>
                </a:rPr>
                <a:t>检查，无漏气、裂纹、粘黏、气泡及发脆现象；</a:t>
              </a:r>
              <a:endParaRPr lang="zh-CN" altLang="en-US" sz="1400" dirty="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☞佩戴绝缘手套</a:t>
              </a:r>
              <a:r>
                <a:rPr lang="zh-CN" altLang="en-US" sz="1400" dirty="0">
                  <a:latin typeface="+mn-ea"/>
                  <a:ea typeface="+mn-ea"/>
                  <a:cs typeface="微软雅黑" panose="020B0503020204020204" charset="-122"/>
                </a:rPr>
                <a:t>时</a:t>
              </a:r>
              <a:r>
                <a:rPr lang="zh-CN" altLang="en-US" sz="1400" dirty="0" smtClean="0">
                  <a:latin typeface="+mn-ea"/>
                  <a:ea typeface="+mn-ea"/>
                  <a:cs typeface="微软雅黑" panose="020B0503020204020204" charset="-122"/>
                </a:rPr>
                <a:t>，应注意左右手，手套指</a:t>
              </a:r>
              <a:r>
                <a:rPr lang="zh-CN" altLang="en-US" sz="1400" dirty="0">
                  <a:latin typeface="+mn-ea"/>
                  <a:ea typeface="+mn-ea"/>
                  <a:cs typeface="微软雅黑" panose="020B0503020204020204" charset="-122"/>
                </a:rPr>
                <a:t>孔与使用者的双手是应该比较的吻合</a:t>
              </a:r>
              <a:r>
                <a:rPr lang="zh-CN" altLang="en-US" sz="1400" dirty="0" smtClean="0">
                  <a:latin typeface="+mn-ea"/>
                  <a:ea typeface="+mn-ea"/>
                  <a:cs typeface="微软雅黑" panose="020B0503020204020204" charset="-122"/>
                </a:rPr>
                <a:t>的；</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a:t>
              </a:r>
              <a:r>
                <a:rPr lang="zh-CN" altLang="en-US" sz="1400" dirty="0">
                  <a:latin typeface="+mn-ea"/>
                  <a:ea typeface="+mn-ea"/>
                  <a:cs typeface="微软雅黑" panose="020B0503020204020204" charset="-122"/>
                </a:rPr>
                <a:t>佩戴绝缘手套时</a:t>
              </a:r>
              <a:r>
                <a:rPr lang="zh-CN" altLang="en-US" sz="1400" dirty="0" smtClean="0">
                  <a:latin typeface="+mn-ea"/>
                  <a:ea typeface="+mn-ea"/>
                  <a:cs typeface="微软雅黑" panose="020B0503020204020204" charset="-122"/>
                </a:rPr>
                <a:t>，</a:t>
              </a:r>
              <a:r>
                <a:rPr lang="zh-CN" altLang="en-US" sz="1400" dirty="0">
                  <a:latin typeface="+mn-ea"/>
                  <a:ea typeface="+mn-ea"/>
                  <a:cs typeface="微软雅黑" panose="020B0503020204020204" charset="-122"/>
                </a:rPr>
                <a:t>使用者还应将其工作服的袖口放在手套向</a:t>
              </a:r>
              <a:r>
                <a:rPr lang="zh-CN" altLang="en-US" sz="1400" dirty="0" smtClean="0">
                  <a:latin typeface="+mn-ea"/>
                  <a:ea typeface="+mn-ea"/>
                  <a:cs typeface="微软雅黑" panose="020B0503020204020204" charset="-122"/>
                </a:rPr>
                <a:t>里面；</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a:t>
              </a:r>
              <a:r>
                <a:rPr lang="zh-CN" altLang="en-US" sz="1400" dirty="0">
                  <a:latin typeface="+mn-ea"/>
                  <a:ea typeface="+mn-ea"/>
                  <a:cs typeface="微软雅黑" panose="020B0503020204020204" charset="-122"/>
                </a:rPr>
                <a:t>使用时注意防止尖锐物体刺破手套</a:t>
              </a:r>
              <a:r>
                <a:rPr lang="zh-CN" altLang="en-US" sz="1400" dirty="0" smtClean="0">
                  <a:latin typeface="+mn-ea"/>
                  <a:ea typeface="+mn-ea"/>
                  <a:cs typeface="微软雅黑" panose="020B0503020204020204" charset="-122"/>
                </a:rPr>
                <a:t>。</a:t>
              </a:r>
              <a:endParaRPr lang="zh-CN" altLang="en-US" sz="1400" dirty="0" smtClean="0">
                <a:latin typeface="+mn-ea"/>
                <a:ea typeface="+mn-ea"/>
                <a:cs typeface="微软雅黑" panose="020B050302020402020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79036D98-709C-4961-8573-89CD7343DAF2}"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grpSp>
        <p:nvGrpSpPr>
          <p:cNvPr id="7" name="组合 6"/>
          <p:cNvGrpSpPr/>
          <p:nvPr/>
        </p:nvGrpSpPr>
        <p:grpSpPr>
          <a:xfrm>
            <a:off x="303530" y="238125"/>
            <a:ext cx="8177530" cy="3782060"/>
            <a:chOff x="641" y="1445"/>
            <a:chExt cx="12878" cy="5956"/>
          </a:xfrm>
        </p:grpSpPr>
        <p:pic>
          <p:nvPicPr>
            <p:cNvPr id="4" name="图片 3"/>
            <p:cNvPicPr/>
            <p:nvPr/>
          </p:nvPicPr>
          <p:blipFill>
            <a:blip r:embed="rId1"/>
            <a:stretch>
              <a:fillRect/>
            </a:stretch>
          </p:blipFill>
          <p:spPr>
            <a:xfrm>
              <a:off x="781" y="1445"/>
              <a:ext cx="2332" cy="338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TextBox 4"/>
            <p:cNvSpPr txBox="1"/>
            <p:nvPr/>
          </p:nvSpPr>
          <p:spPr>
            <a:xfrm>
              <a:off x="4140" y="1445"/>
              <a:ext cx="9379" cy="4724"/>
            </a:xfrm>
            <a:prstGeom prst="rect">
              <a:avLst/>
            </a:prstGeom>
            <a:noFill/>
          </p:spPr>
          <p:txBody>
            <a:bodyPr wrap="square" rtlCol="0">
              <a:spAutoFit/>
            </a:bodyPr>
            <a:lstStyle/>
            <a:p>
              <a:pPr>
                <a:lnSpc>
                  <a:spcPct val="150000"/>
                </a:lnSpc>
              </a:pPr>
              <a:r>
                <a:rPr lang="zh-CN" altLang="en-US" sz="1400" dirty="0" smtClean="0">
                  <a:latin typeface="+mn-ea"/>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根据</a:t>
              </a:r>
              <a:r>
                <a:rPr lang="zh-CN" altLang="en-US" sz="1400" dirty="0">
                  <a:latin typeface="+mn-ea"/>
                  <a:ea typeface="+mn-ea"/>
                  <a:cs typeface="微软雅黑" panose="020B0503020204020204" charset="-122"/>
                </a:rPr>
                <a:t>作业场所</a:t>
              </a:r>
              <a:r>
                <a:rPr lang="zh-CN" altLang="en-US" sz="1400" dirty="0" smtClean="0">
                  <a:latin typeface="+mn-ea"/>
                  <a:ea typeface="+mn-ea"/>
                  <a:cs typeface="微软雅黑" panose="020B0503020204020204" charset="-122"/>
                </a:rPr>
                <a:t>电压选用绝缘鞋（靴），不得低压高用；不论</a:t>
              </a:r>
              <a:r>
                <a:rPr lang="zh-CN" altLang="en-US" sz="1400" dirty="0">
                  <a:latin typeface="+mn-ea"/>
                  <a:ea typeface="+mn-ea"/>
                  <a:cs typeface="微软雅黑" panose="020B0503020204020204" charset="-122"/>
                </a:rPr>
                <a:t>是穿低压或高压绝缘鞋（靴），均不得直接用手</a:t>
              </a:r>
              <a:r>
                <a:rPr lang="zh-CN" altLang="en-US" sz="1400" dirty="0" smtClean="0">
                  <a:latin typeface="+mn-ea"/>
                  <a:ea typeface="+mn-ea"/>
                  <a:cs typeface="微软雅黑" panose="020B0503020204020204" charset="-122"/>
                </a:rPr>
                <a:t>接触带电部位；</a:t>
              </a:r>
              <a:endParaRPr lang="en-US" altLang="zh-CN" sz="1400" dirty="0" smtClean="0">
                <a:latin typeface="+mn-ea"/>
                <a:ea typeface="+mn-ea"/>
                <a:cs typeface="微软雅黑" panose="020B0503020204020204" charset="-122"/>
              </a:endParaRPr>
            </a:p>
            <a:p>
              <a:pPr>
                <a:lnSpc>
                  <a:spcPct val="150000"/>
                </a:lnSpc>
              </a:pPr>
              <a:r>
                <a:rPr lang="zh-CN" altLang="en-US" sz="1400" dirty="0">
                  <a:latin typeface="+mn-ea"/>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使用</a:t>
              </a:r>
              <a:r>
                <a:rPr lang="zh-CN" altLang="en-US" sz="1400" dirty="0">
                  <a:latin typeface="+mn-ea"/>
                  <a:ea typeface="+mn-ea"/>
                  <a:cs typeface="微软雅黑" panose="020B0503020204020204" charset="-122"/>
                </a:rPr>
                <a:t>经检验合格的</a:t>
              </a:r>
              <a:r>
                <a:rPr lang="zh-CN" altLang="en-US" sz="1400" dirty="0" smtClean="0">
                  <a:latin typeface="+mn-ea"/>
                  <a:ea typeface="+mn-ea"/>
                  <a:cs typeface="微软雅黑" panose="020B0503020204020204" charset="-122"/>
                </a:rPr>
                <a:t>绝缘靴；</a:t>
              </a:r>
              <a:endParaRPr lang="zh-CN" altLang="en-US" sz="1400" dirty="0">
                <a:latin typeface="+mn-ea"/>
                <a:ea typeface="+mn-ea"/>
                <a:cs typeface="微软雅黑" panose="020B0503020204020204" charset="-122"/>
              </a:endParaRPr>
            </a:p>
            <a:p>
              <a:pPr>
                <a:lnSpc>
                  <a:spcPct val="150000"/>
                </a:lnSpc>
              </a:pPr>
              <a:r>
                <a:rPr lang="zh-CN" altLang="en-US" sz="1400" dirty="0">
                  <a:latin typeface="+mn-ea"/>
                  <a:ea typeface="+mn-ea"/>
                  <a:cs typeface="微软雅黑" panose="020B0503020204020204" charset="-122"/>
                </a:rPr>
                <a:t>☞布面绝缘鞋只能在干燥环境下使用，避免布面</a:t>
              </a:r>
              <a:r>
                <a:rPr lang="zh-CN" altLang="en-US" sz="1400" dirty="0" smtClean="0">
                  <a:latin typeface="+mn-ea"/>
                  <a:ea typeface="+mn-ea"/>
                  <a:cs typeface="微软雅黑" panose="020B0503020204020204" charset="-122"/>
                </a:rPr>
                <a:t>潮湿；</a:t>
              </a:r>
              <a:endParaRPr lang="zh-CN" altLang="en-US" sz="1400" dirty="0">
                <a:latin typeface="+mn-ea"/>
                <a:ea typeface="+mn-ea"/>
                <a:cs typeface="微软雅黑" panose="020B0503020204020204" charset="-122"/>
              </a:endParaRPr>
            </a:p>
            <a:p>
              <a:pPr>
                <a:lnSpc>
                  <a:spcPct val="150000"/>
                </a:lnSpc>
              </a:pPr>
              <a:r>
                <a:rPr lang="zh-CN" altLang="en-US" sz="1400" dirty="0">
                  <a:latin typeface="+mn-ea"/>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绝缘鞋</a:t>
              </a:r>
              <a:r>
                <a:rPr lang="zh-CN" altLang="en-US" sz="1400" dirty="0">
                  <a:latin typeface="+mn-ea"/>
                  <a:ea typeface="+mn-ea"/>
                  <a:cs typeface="微软雅黑" panose="020B0503020204020204" charset="-122"/>
                </a:rPr>
                <a:t>（靴）的使用不可有</a:t>
              </a:r>
              <a:r>
                <a:rPr lang="zh-CN" altLang="en-US" sz="1400" dirty="0" smtClean="0">
                  <a:latin typeface="+mn-ea"/>
                  <a:ea typeface="+mn-ea"/>
                  <a:cs typeface="微软雅黑" panose="020B0503020204020204" charset="-122"/>
                </a:rPr>
                <a:t>破损；</a:t>
              </a:r>
              <a:endParaRPr lang="zh-CN" altLang="en-US" sz="1400" dirty="0">
                <a:latin typeface="+mn-ea"/>
                <a:ea typeface="+mn-ea"/>
                <a:cs typeface="微软雅黑" panose="020B0503020204020204" charset="-122"/>
              </a:endParaRPr>
            </a:p>
            <a:p>
              <a:pPr>
                <a:lnSpc>
                  <a:spcPct val="150000"/>
                </a:lnSpc>
              </a:pPr>
              <a:r>
                <a:rPr lang="zh-CN" altLang="en-US" sz="1400" dirty="0">
                  <a:latin typeface="+mn-ea"/>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穿</a:t>
              </a:r>
              <a:r>
                <a:rPr lang="zh-CN" altLang="en-US" sz="1400" dirty="0">
                  <a:latin typeface="+mn-ea"/>
                  <a:ea typeface="+mn-ea"/>
                  <a:cs typeface="微软雅黑" panose="020B0503020204020204" charset="-122"/>
                </a:rPr>
                <a:t>用绝缘靴时，应将裤管套入靴简内。穿用绝缘鞋时，裤管不宜长及鞋底外沿条高度，更不能长及地面，保持布帮</a:t>
              </a:r>
              <a:r>
                <a:rPr lang="zh-CN" altLang="en-US" sz="1400" dirty="0" smtClean="0">
                  <a:latin typeface="+mn-ea"/>
                  <a:ea typeface="+mn-ea"/>
                  <a:cs typeface="微软雅黑" panose="020B0503020204020204" charset="-122"/>
                </a:rPr>
                <a:t>干燥；</a:t>
              </a:r>
              <a:endParaRPr lang="en-US" altLang="zh-CN" sz="1400" dirty="0" smtClean="0">
                <a:latin typeface="+mn-ea"/>
                <a:ea typeface="+mn-ea"/>
                <a:cs typeface="微软雅黑" panose="020B0503020204020204" charset="-122"/>
              </a:endParaRPr>
            </a:p>
            <a:p>
              <a:pPr>
                <a:lnSpc>
                  <a:spcPct val="150000"/>
                </a:lnSpc>
              </a:pPr>
              <a:r>
                <a:rPr lang="zh-CN" altLang="en-US" sz="1400" dirty="0">
                  <a:latin typeface="+mn-ea"/>
                  <a:ea typeface="微软雅黑" panose="020B0503020204020204" charset="-122"/>
                  <a:cs typeface="微软雅黑" panose="020B0503020204020204" charset="-122"/>
                </a:rPr>
                <a:t>☞</a:t>
              </a:r>
              <a:r>
                <a:rPr lang="zh-CN" altLang="en-US" sz="1400" dirty="0" smtClean="0">
                  <a:latin typeface="+mn-ea"/>
                  <a:ea typeface="+mn-ea"/>
                  <a:cs typeface="微软雅黑" panose="020B0503020204020204" charset="-122"/>
                </a:rPr>
                <a:t>非</a:t>
              </a:r>
              <a:r>
                <a:rPr lang="zh-CN" altLang="en-US" sz="1400" dirty="0">
                  <a:latin typeface="+mn-ea"/>
                  <a:ea typeface="+mn-ea"/>
                  <a:cs typeface="微软雅黑" panose="020B0503020204020204" charset="-122"/>
                </a:rPr>
                <a:t>耐酸碱油的橡胶底，不可与酸碱油类物物质接触，并应防止尖锐物刺伤。低压绝缘鞋若底花纹磨光，露出内部颜色时则不能作为绝缘鞋使用</a:t>
              </a:r>
              <a:r>
                <a:rPr lang="zh-CN" altLang="en-US" sz="1400" dirty="0" smtClean="0">
                  <a:latin typeface="+mn-ea"/>
                  <a:ea typeface="+mn-ea"/>
                  <a:cs typeface="微软雅黑" panose="020B0503020204020204" charset="-122"/>
                </a:rPr>
                <a:t>。</a:t>
              </a:r>
              <a:endParaRPr lang="zh-CN" altLang="en-US" sz="1400" dirty="0" smtClean="0">
                <a:latin typeface="+mn-ea"/>
                <a:ea typeface="+mn-ea"/>
                <a:cs typeface="微软雅黑" panose="020B0503020204020204" charset="-122"/>
              </a:endParaRPr>
            </a:p>
          </p:txBody>
        </p:sp>
        <p:pic>
          <p:nvPicPr>
            <p:cNvPr id="2" name="图片 1"/>
            <p:cNvPicPr>
              <a:picLocks noChangeAspect="1"/>
            </p:cNvPicPr>
            <p:nvPr/>
          </p:nvPicPr>
          <p:blipFill>
            <a:blip r:embed="rId2"/>
            <a:stretch>
              <a:fillRect/>
            </a:stretch>
          </p:blipFill>
          <p:spPr>
            <a:xfrm>
              <a:off x="641" y="4934"/>
              <a:ext cx="3029" cy="229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extBox 2"/>
            <p:cNvSpPr txBox="1"/>
            <p:nvPr/>
          </p:nvSpPr>
          <p:spPr>
            <a:xfrm>
              <a:off x="10655" y="6094"/>
              <a:ext cx="2864" cy="1307"/>
            </a:xfrm>
            <a:prstGeom prst="rect">
              <a:avLst/>
            </a:prstGeom>
            <a:noFill/>
          </p:spPr>
          <p:txBody>
            <a:bodyPr wrap="square" rtlCol="0">
              <a:spAutoFit/>
            </a:bodyPr>
            <a:lstStyle/>
            <a:p>
              <a:r>
                <a:rPr lang="zh-CN" altLang="en-US" sz="2400" dirty="0" smtClean="0">
                  <a:solidFill>
                    <a:srgbClr val="FF0000"/>
                  </a:solidFill>
                  <a:latin typeface="+mn-ea"/>
                  <a:ea typeface="+mn-ea"/>
                  <a:cs typeface="微软雅黑" panose="020B0503020204020204" charset="-122"/>
                </a:rPr>
                <a:t>试验周期：</a:t>
              </a:r>
              <a:endParaRPr lang="en-US" altLang="zh-CN" sz="2400" dirty="0" smtClean="0">
                <a:solidFill>
                  <a:srgbClr val="FF0000"/>
                </a:solidFill>
                <a:latin typeface="+mn-ea"/>
                <a:ea typeface="+mn-ea"/>
                <a:cs typeface="微软雅黑" panose="020B0503020204020204" charset="-122"/>
              </a:endParaRPr>
            </a:p>
            <a:p>
              <a:r>
                <a:rPr lang="zh-CN" altLang="en-US" sz="2400" dirty="0" smtClean="0">
                  <a:solidFill>
                    <a:srgbClr val="FF0000"/>
                  </a:solidFill>
                  <a:latin typeface="+mn-ea"/>
                  <a:ea typeface="+mn-ea"/>
                  <a:cs typeface="微软雅黑" panose="020B0503020204020204" charset="-122"/>
                </a:rPr>
                <a:t>六个月。</a:t>
              </a:r>
              <a:endParaRPr lang="zh-CN" altLang="en-US" sz="2400" dirty="0">
                <a:solidFill>
                  <a:srgbClr val="FF0000"/>
                </a:solidFill>
                <a:latin typeface="+mn-ea"/>
                <a:ea typeface="+mn-ea"/>
                <a:cs typeface="微软雅黑" panose="020B0503020204020204" charset="-122"/>
              </a:endParaRPr>
            </a:p>
          </p:txBody>
        </p:sp>
        <p:sp>
          <p:nvSpPr>
            <p:cNvPr id="6" name="右箭头 5"/>
            <p:cNvSpPr/>
            <p:nvPr/>
          </p:nvSpPr>
          <p:spPr bwMode="auto">
            <a:xfrm>
              <a:off x="9040" y="6366"/>
              <a:ext cx="985" cy="763"/>
            </a:xfrm>
            <a:prstGeom prst="rightArrow">
              <a:avLst/>
            </a:prstGeom>
            <a:solidFill>
              <a:srgbClr val="FF00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00" b="0" i="0" u="none" strike="noStrike" cap="none" normalizeH="0" baseline="0" smtClean="0">
                <a:ln>
                  <a:solidFill>
                    <a:srgbClr val="FF0000"/>
                  </a:solidFill>
                </a:ln>
                <a:solidFill>
                  <a:srgbClr val="FF0000"/>
                </a:solidFill>
                <a:effectLst/>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3455" y="509270"/>
            <a:ext cx="2073910" cy="2849880"/>
            <a:chOff x="1733651" y="899905"/>
            <a:chExt cx="2588381" cy="3979983"/>
          </a:xfrm>
        </p:grpSpPr>
        <p:sp>
          <p:nvSpPr>
            <p:cNvPr id="19460" name="AutoShape 12"/>
            <p:cNvSpPr>
              <a:spLocks noChangeAspect="1" noChangeArrowheads="1" noTextEdit="1"/>
            </p:cNvSpPr>
            <p:nvPr/>
          </p:nvSpPr>
          <p:spPr bwMode="auto">
            <a:xfrm>
              <a:off x="1733651" y="899905"/>
              <a:ext cx="2580317" cy="397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984" tIns="36992" rIns="73984" bIns="36992"/>
            <a:lstStyle/>
            <a:p>
              <a:endParaRPr lang="zh-CN" altLang="en-US">
                <a:latin typeface="微软雅黑" panose="020B0503020204020204" charset="-122"/>
                <a:ea typeface="微软雅黑" panose="020B0503020204020204" charset="-122"/>
                <a:cs typeface="微软雅黑" panose="020B0503020204020204" charset="-122"/>
              </a:endParaRPr>
            </a:p>
          </p:txBody>
        </p:sp>
        <p:pic>
          <p:nvPicPr>
            <p:cNvPr id="19461" name="Picture 14"/>
            <p:cNvPicPr>
              <a:picLocks noChangeAspect="1" noChangeArrowheads="1"/>
            </p:cNvPicPr>
            <p:nvPr/>
          </p:nvPicPr>
          <p:blipFill>
            <a:blip r:embed="rId1"/>
            <a:srcRect/>
            <a:stretch>
              <a:fillRect/>
            </a:stretch>
          </p:blipFill>
          <p:spPr bwMode="auto">
            <a:xfrm>
              <a:off x="1733651" y="899906"/>
              <a:ext cx="2588381" cy="39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WordArt 15"/>
            <p:cNvSpPr>
              <a:spLocks noChangeArrowheads="1" noChangeShapeType="1" noTextEdit="1"/>
            </p:cNvSpPr>
            <p:nvPr/>
          </p:nvSpPr>
          <p:spPr bwMode="auto">
            <a:xfrm>
              <a:off x="3733397" y="1187876"/>
              <a:ext cx="103482" cy="113988"/>
            </a:xfrm>
            <a:prstGeom prst="rect">
              <a:avLst/>
            </a:prstGeom>
          </p:spPr>
          <p:txBody>
            <a:bodyPr wrap="none" lIns="73984" tIns="36992" rIns="73984" bIns="36992" fromWordArt="1">
              <a:prstTxWarp prst="textPlain">
                <a:avLst>
                  <a:gd name="adj" fmla="val 50000"/>
                </a:avLst>
              </a:prstTxWarp>
            </a:bodyPr>
            <a:lstStyle/>
            <a:p>
              <a:r>
                <a:rPr lang="en-US" altLang="zh-CN" sz="2900" b="1" kern="10">
                  <a:ln w="9525">
                    <a:solidFill>
                      <a:srgbClr val="800000"/>
                    </a:solidFill>
                    <a:round/>
                  </a:ln>
                  <a:solidFill>
                    <a:srgbClr val="FF0000"/>
                  </a:solidFill>
                  <a:latin typeface="微软雅黑" panose="020B0503020204020204" charset="-122"/>
                  <a:ea typeface="微软雅黑" panose="020B0503020204020204" charset="-122"/>
                  <a:cs typeface="微软雅黑" panose="020B0503020204020204" charset="-122"/>
                </a:rPr>
                <a:t>1</a:t>
              </a:r>
              <a:endParaRPr lang="zh-CN" altLang="en-US" sz="2900" b="1" kern="10">
                <a:ln w="9525">
                  <a:solidFill>
                    <a:srgbClr val="800000"/>
                  </a:solidFill>
                  <a:round/>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463" name="WordArt 16"/>
            <p:cNvSpPr>
              <a:spLocks noChangeArrowheads="1" noChangeShapeType="1" noTextEdit="1"/>
            </p:cNvSpPr>
            <p:nvPr/>
          </p:nvSpPr>
          <p:spPr bwMode="auto">
            <a:xfrm>
              <a:off x="3939017" y="2372151"/>
              <a:ext cx="103481" cy="113988"/>
            </a:xfrm>
            <a:prstGeom prst="rect">
              <a:avLst/>
            </a:prstGeom>
          </p:spPr>
          <p:txBody>
            <a:bodyPr wrap="none" lIns="73984" tIns="36992" rIns="73984" bIns="36992" fromWordArt="1">
              <a:prstTxWarp prst="textPlain">
                <a:avLst>
                  <a:gd name="adj" fmla="val 50000"/>
                </a:avLst>
              </a:prstTxWarp>
            </a:bodyPr>
            <a:lstStyle/>
            <a:p>
              <a:r>
                <a:rPr lang="en-US" altLang="zh-CN" sz="2900" b="1" kern="10" dirty="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rPr>
                <a:t>2</a:t>
              </a:r>
              <a:endParaRPr lang="zh-CN" altLang="en-US" sz="2900" b="1" kern="10" dirty="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9464" name="WordArt 17"/>
            <p:cNvSpPr>
              <a:spLocks noChangeArrowheads="1" noChangeShapeType="1" noTextEdit="1"/>
            </p:cNvSpPr>
            <p:nvPr/>
          </p:nvSpPr>
          <p:spPr bwMode="auto">
            <a:xfrm>
              <a:off x="3539873" y="3549228"/>
              <a:ext cx="103482" cy="113988"/>
            </a:xfrm>
            <a:prstGeom prst="rect">
              <a:avLst/>
            </a:prstGeom>
          </p:spPr>
          <p:txBody>
            <a:bodyPr wrap="none" lIns="73984" tIns="36992" rIns="73984" bIns="36992" fromWordArt="1">
              <a:prstTxWarp prst="textPlain">
                <a:avLst>
                  <a:gd name="adj" fmla="val 50000"/>
                </a:avLst>
              </a:prstTxWarp>
            </a:bodyPr>
            <a:lstStyle/>
            <a:p>
              <a:r>
                <a:rPr lang="en-US" altLang="zh-CN"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rPr>
                <a:t>3</a:t>
              </a:r>
              <a:endParaRPr lang="zh-CN" altLang="en-US"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9465" name="WordArt 18"/>
            <p:cNvSpPr>
              <a:spLocks noChangeArrowheads="1" noChangeShapeType="1" noTextEdit="1"/>
            </p:cNvSpPr>
            <p:nvPr/>
          </p:nvSpPr>
          <p:spPr bwMode="auto">
            <a:xfrm>
              <a:off x="2636762" y="2627725"/>
              <a:ext cx="103482" cy="113988"/>
            </a:xfrm>
            <a:prstGeom prst="rect">
              <a:avLst/>
            </a:prstGeom>
          </p:spPr>
          <p:txBody>
            <a:bodyPr wrap="none" lIns="73984" tIns="36992" rIns="73984" bIns="36992" fromWordArt="1">
              <a:prstTxWarp prst="textPlain">
                <a:avLst>
                  <a:gd name="adj" fmla="val 50000"/>
                </a:avLst>
              </a:prstTxWarp>
            </a:bodyPr>
            <a:lstStyle/>
            <a:p>
              <a:r>
                <a:rPr lang="en-US" altLang="zh-CN"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rPr>
                <a:t>4</a:t>
              </a:r>
              <a:endParaRPr lang="zh-CN" altLang="en-US"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9466" name="WordArt 19"/>
            <p:cNvSpPr>
              <a:spLocks noChangeArrowheads="1" noChangeShapeType="1" noTextEdit="1"/>
            </p:cNvSpPr>
            <p:nvPr/>
          </p:nvSpPr>
          <p:spPr bwMode="auto">
            <a:xfrm>
              <a:off x="3023809" y="2339755"/>
              <a:ext cx="103482" cy="113988"/>
            </a:xfrm>
            <a:prstGeom prst="rect">
              <a:avLst/>
            </a:prstGeom>
          </p:spPr>
          <p:txBody>
            <a:bodyPr wrap="none" lIns="73984" tIns="36992" rIns="73984" bIns="36992" fromWordArt="1">
              <a:prstTxWarp prst="textPlain">
                <a:avLst>
                  <a:gd name="adj" fmla="val 50000"/>
                </a:avLst>
              </a:prstTxWarp>
            </a:bodyPr>
            <a:lstStyle/>
            <a:p>
              <a:r>
                <a:rPr lang="en-US" altLang="zh-CN"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rPr>
                <a:t>3</a:t>
              </a:r>
              <a:endParaRPr lang="zh-CN" altLang="en-US"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endParaRPr>
            </a:p>
          </p:txBody>
        </p:sp>
        <p:sp>
          <p:nvSpPr>
            <p:cNvPr id="19467" name="WordArt 20"/>
            <p:cNvSpPr>
              <a:spLocks noChangeArrowheads="1" noChangeShapeType="1" noTextEdit="1"/>
            </p:cNvSpPr>
            <p:nvPr/>
          </p:nvSpPr>
          <p:spPr bwMode="auto">
            <a:xfrm>
              <a:off x="2830286" y="4528325"/>
              <a:ext cx="103482" cy="113988"/>
            </a:xfrm>
            <a:prstGeom prst="rect">
              <a:avLst/>
            </a:prstGeom>
          </p:spPr>
          <p:txBody>
            <a:bodyPr wrap="none" lIns="73984" tIns="36992" rIns="73984" bIns="36992" fromWordArt="1">
              <a:prstTxWarp prst="textPlain">
                <a:avLst>
                  <a:gd name="adj" fmla="val 50000"/>
                </a:avLst>
              </a:prstTxWarp>
            </a:bodyPr>
            <a:lstStyle/>
            <a:p>
              <a:r>
                <a:rPr lang="en-US" altLang="zh-CN"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rPr>
                <a:t>5</a:t>
              </a:r>
              <a:endParaRPr lang="zh-CN" altLang="en-US" sz="2900" b="1" kern="10">
                <a:ln w="9525">
                  <a:solidFill>
                    <a:srgbClr val="FF0000"/>
                  </a:solidFill>
                  <a:round/>
                </a:ln>
                <a:solidFill>
                  <a:srgbClr val="FF3300"/>
                </a:solidFill>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3878580" y="428625"/>
            <a:ext cx="4433570" cy="2926080"/>
            <a:chOff x="6120" y="1960"/>
            <a:chExt cx="6982" cy="4608"/>
          </a:xfrm>
        </p:grpSpPr>
        <p:sp>
          <p:nvSpPr>
            <p:cNvPr id="19459" name="Rectangle 11"/>
            <p:cNvSpPr>
              <a:spLocks noChangeArrowheads="1"/>
            </p:cNvSpPr>
            <p:nvPr/>
          </p:nvSpPr>
          <p:spPr bwMode="auto">
            <a:xfrm>
              <a:off x="6410" y="3060"/>
              <a:ext cx="6692" cy="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984" tIns="36992" rIns="73984" bIns="36992">
              <a:spAutoFit/>
            </a:bodyPr>
            <a:lstStyle>
              <a:lvl1pPr defTabSz="1049655" eaLnBrk="0" hangingPunct="0">
                <a:defRPr sz="2100">
                  <a:solidFill>
                    <a:schemeClr val="tx1"/>
                  </a:solidFill>
                  <a:latin typeface="Arial" panose="020B0604020202020204" pitchFamily="34" charset="0"/>
                  <a:ea typeface="宋体" panose="02010600030101010101" pitchFamily="2" charset="-122"/>
                </a:defRPr>
              </a:lvl1pPr>
              <a:lvl2pPr marL="742950" indent="-285750" defTabSz="1049655" eaLnBrk="0" hangingPunct="0">
                <a:defRPr sz="2100">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sz="2100">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sz="2100">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sz="2100">
                  <a:solidFill>
                    <a:schemeClr val="tx1"/>
                  </a:solidFill>
                  <a:latin typeface="Arial" panose="020B0604020202020204" pitchFamily="34" charset="0"/>
                  <a:ea typeface="宋体" panose="02010600030101010101" pitchFamily="2" charset="-122"/>
                </a:defRPr>
              </a:lvl5pPr>
              <a:lvl6pPr marL="2514600" indent="-228600" algn="ctr" defTabSz="104965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defTabSz="104965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defTabSz="104965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defTabSz="104965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eaLnBrk="1" hangingPunct="1"/>
              <a:r>
                <a:rPr lang="en-US" altLang="zh-CN" sz="2000" dirty="0">
                  <a:latin typeface="+mn-ea"/>
                  <a:ea typeface="+mn-ea"/>
                  <a:cs typeface="微软雅黑" panose="020B0503020204020204" charset="-122"/>
                </a:rPr>
                <a:t>1. </a:t>
              </a:r>
              <a:r>
                <a:rPr lang="zh-CN" altLang="en-US" sz="2000" dirty="0">
                  <a:latin typeface="+mn-ea"/>
                  <a:ea typeface="+mn-ea"/>
                  <a:cs typeface="微软雅黑" panose="020B0503020204020204" charset="-122"/>
                </a:rPr>
                <a:t>安全帽</a:t>
              </a:r>
              <a:endParaRPr lang="zh-CN" altLang="en-US" sz="2000" dirty="0">
                <a:latin typeface="+mn-ea"/>
                <a:ea typeface="+mn-ea"/>
                <a:cs typeface="微软雅黑" panose="020B0503020204020204" charset="-122"/>
              </a:endParaRPr>
            </a:p>
            <a:p>
              <a:pPr algn="l" eaLnBrk="1" hangingPunct="1"/>
              <a:r>
                <a:rPr lang="en-US" altLang="zh-CN" sz="2000" dirty="0">
                  <a:latin typeface="+mn-ea"/>
                  <a:ea typeface="+mn-ea"/>
                  <a:cs typeface="微软雅黑" panose="020B0503020204020204" charset="-122"/>
                </a:rPr>
                <a:t>2. </a:t>
              </a:r>
              <a:r>
                <a:rPr lang="zh-CN" altLang="en-US" sz="2000" dirty="0">
                  <a:latin typeface="+mn-ea"/>
                  <a:ea typeface="+mn-ea"/>
                  <a:cs typeface="微软雅黑" panose="020B0503020204020204" charset="-122"/>
                </a:rPr>
                <a:t>全身安全带</a:t>
              </a:r>
              <a:endParaRPr lang="zh-CN" altLang="en-US" sz="2000" dirty="0">
                <a:latin typeface="+mn-ea"/>
                <a:ea typeface="+mn-ea"/>
                <a:cs typeface="微软雅黑" panose="020B0503020204020204" charset="-122"/>
              </a:endParaRPr>
            </a:p>
            <a:p>
              <a:pPr algn="l" eaLnBrk="1" hangingPunct="1"/>
              <a:r>
                <a:rPr lang="en-US" altLang="zh-CN" sz="2000" dirty="0">
                  <a:latin typeface="+mn-ea"/>
                  <a:ea typeface="+mn-ea"/>
                  <a:cs typeface="微软雅黑" panose="020B0503020204020204" charset="-122"/>
                </a:rPr>
                <a:t>3. </a:t>
              </a:r>
              <a:r>
                <a:rPr lang="zh-CN" altLang="en-US" sz="2000" dirty="0">
                  <a:latin typeface="+mn-ea"/>
                  <a:ea typeface="+mn-ea"/>
                  <a:cs typeface="微软雅黑" panose="020B0503020204020204" charset="-122"/>
                </a:rPr>
                <a:t>系索</a:t>
              </a:r>
              <a:endParaRPr lang="zh-CN" altLang="en-US" sz="2000" dirty="0">
                <a:latin typeface="+mn-ea"/>
                <a:ea typeface="+mn-ea"/>
                <a:cs typeface="微软雅黑" panose="020B0503020204020204" charset="-122"/>
              </a:endParaRPr>
            </a:p>
            <a:p>
              <a:pPr algn="l" eaLnBrk="1" hangingPunct="1"/>
              <a:r>
                <a:rPr lang="en-US" altLang="zh-CN" sz="2000" dirty="0">
                  <a:latin typeface="+mn-ea"/>
                  <a:ea typeface="+mn-ea"/>
                  <a:cs typeface="微软雅黑" panose="020B0503020204020204" charset="-122"/>
                </a:rPr>
                <a:t>• </a:t>
              </a:r>
              <a:r>
                <a:rPr lang="zh-CN" altLang="en-US" sz="2000" dirty="0">
                  <a:latin typeface="+mn-ea"/>
                  <a:ea typeface="+mn-ea"/>
                  <a:cs typeface="微软雅黑" panose="020B0503020204020204" charset="-122"/>
                </a:rPr>
                <a:t>双钩坠落缓冲装置安全绳</a:t>
              </a:r>
              <a:endParaRPr lang="zh-CN" altLang="en-US" sz="2000" dirty="0">
                <a:latin typeface="+mn-ea"/>
                <a:ea typeface="+mn-ea"/>
                <a:cs typeface="微软雅黑" panose="020B0503020204020204" charset="-122"/>
              </a:endParaRPr>
            </a:p>
            <a:p>
              <a:pPr algn="l" eaLnBrk="1" hangingPunct="1"/>
              <a:r>
                <a:rPr lang="en-US" altLang="zh-CN" sz="2000" dirty="0">
                  <a:latin typeface="+mn-ea"/>
                  <a:ea typeface="+mn-ea"/>
                  <a:cs typeface="微软雅黑" panose="020B0503020204020204" charset="-122"/>
                </a:rPr>
                <a:t>• </a:t>
              </a:r>
              <a:r>
                <a:rPr lang="zh-CN" altLang="en-US" sz="2000" dirty="0">
                  <a:latin typeface="+mn-ea"/>
                  <a:ea typeface="+mn-ea"/>
                  <a:cs typeface="微软雅黑" panose="020B0503020204020204" charset="-122"/>
                </a:rPr>
                <a:t>一根带有固定缩短装置安全绳</a:t>
              </a:r>
              <a:endParaRPr lang="zh-CN" altLang="en-US" sz="2000" dirty="0">
                <a:latin typeface="+mn-ea"/>
                <a:ea typeface="+mn-ea"/>
                <a:cs typeface="微软雅黑" panose="020B0503020204020204" charset="-122"/>
              </a:endParaRPr>
            </a:p>
            <a:p>
              <a:pPr algn="l" eaLnBrk="1" hangingPunct="1"/>
              <a:r>
                <a:rPr lang="en-US" altLang="zh-CN" sz="2000" dirty="0">
                  <a:latin typeface="+mn-ea"/>
                  <a:ea typeface="+mn-ea"/>
                  <a:cs typeface="微软雅黑" panose="020B0503020204020204" charset="-122"/>
                </a:rPr>
                <a:t>4. </a:t>
              </a:r>
              <a:r>
                <a:rPr lang="zh-CN" altLang="en-US" sz="2000" dirty="0">
                  <a:latin typeface="+mn-ea"/>
                  <a:ea typeface="+mn-ea"/>
                  <a:cs typeface="微软雅黑" panose="020B0503020204020204" charset="-122"/>
                </a:rPr>
                <a:t>坠落保护装置</a:t>
              </a:r>
              <a:endParaRPr lang="zh-CN" altLang="en-US" sz="2000" dirty="0">
                <a:latin typeface="+mn-ea"/>
                <a:ea typeface="+mn-ea"/>
                <a:cs typeface="微软雅黑" panose="020B0503020204020204" charset="-122"/>
              </a:endParaRPr>
            </a:p>
            <a:p>
              <a:pPr algn="l" eaLnBrk="1" hangingPunct="1"/>
              <a:r>
                <a:rPr lang="en-US" altLang="zh-CN" sz="2000" dirty="0">
                  <a:latin typeface="+mn-ea"/>
                  <a:ea typeface="+mn-ea"/>
                  <a:cs typeface="微软雅黑" panose="020B0503020204020204" charset="-122"/>
                </a:rPr>
                <a:t>5. </a:t>
              </a:r>
              <a:r>
                <a:rPr lang="zh-CN" altLang="en-US" sz="2000" dirty="0">
                  <a:latin typeface="+mn-ea"/>
                  <a:ea typeface="+mn-ea"/>
                  <a:cs typeface="微软雅黑" panose="020B0503020204020204" charset="-122"/>
                </a:rPr>
                <a:t>安全鞋（大小适中）</a:t>
              </a:r>
              <a:endParaRPr lang="zh-CN" altLang="en-US" sz="2000" dirty="0">
                <a:latin typeface="+mn-ea"/>
                <a:ea typeface="+mn-ea"/>
                <a:cs typeface="微软雅黑" panose="020B0503020204020204" charset="-122"/>
              </a:endParaRPr>
            </a:p>
          </p:txBody>
        </p:sp>
        <p:sp>
          <p:nvSpPr>
            <p:cNvPr id="3" name="TextBox 2"/>
            <p:cNvSpPr txBox="1"/>
            <p:nvPr/>
          </p:nvSpPr>
          <p:spPr>
            <a:xfrm>
              <a:off x="6120" y="1960"/>
              <a:ext cx="6082" cy="628"/>
            </a:xfrm>
            <a:prstGeom prst="rect">
              <a:avLst/>
            </a:prstGeom>
            <a:noFill/>
          </p:spPr>
          <p:txBody>
            <a:bodyPr wrap="square" rtlCol="0">
              <a:spAutoFit/>
            </a:bodyPr>
            <a:lstStyle/>
            <a:p>
              <a:r>
                <a:rPr lang="zh-CN" altLang="en-US" sz="2000" dirty="0" smtClean="0">
                  <a:latin typeface="+mn-ea"/>
                  <a:ea typeface="+mn-ea"/>
                  <a:cs typeface="微软雅黑" panose="020B0503020204020204" charset="-122"/>
                </a:rPr>
                <a:t>攀爬风机正确使用个人防护用品</a:t>
              </a:r>
              <a:endParaRPr lang="zh-CN" altLang="en-US" sz="2000" dirty="0">
                <a:latin typeface="+mn-ea"/>
                <a:ea typeface="+mn-ea"/>
                <a:cs typeface="微软雅黑" panose="020B0503020204020204" charset="-122"/>
              </a:endParaRPr>
            </a:p>
          </p:txBody>
        </p:sp>
      </p:gr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4637" y="63992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254375" y="4431665"/>
            <a:ext cx="5148739" cy="1129665"/>
          </a:xfrm>
          <a:prstGeom prst="rect">
            <a:avLst/>
          </a:prstGeom>
          <a:noFill/>
        </p:spPr>
        <p:txBody>
          <a:bodyPr wrap="square" rtlCol="0" anchor="t">
            <a:spAutoFit/>
          </a:bodyPr>
          <a:lstStyle/>
          <a:p>
            <a:pPr>
              <a:lnSpc>
                <a:spcPct val="150000"/>
              </a:lnSpc>
            </a:pPr>
            <a:r>
              <a:rPr lang="en-US" altLang="zh-CN" sz="1125" b="1" dirty="0">
                <a:solidFill>
                  <a:schemeClr val="dk1"/>
                </a:solidFill>
                <a:latin typeface="+mn-ea"/>
                <a:cs typeface="楷体" panose="02010609060101010101" charset="-122"/>
                <a:sym typeface="+mn-ea"/>
              </a:rPr>
              <a:t>   </a:t>
            </a:r>
            <a:r>
              <a:rPr lang="zh-CN" altLang="en-US" b="1" dirty="0">
                <a:solidFill>
                  <a:schemeClr val="dk1"/>
                </a:solidFill>
                <a:latin typeface="+mn-ea"/>
                <a:cs typeface="宋体" panose="02010600030101010101" pitchFamily="2" charset="-122"/>
                <a:sym typeface="+mn-ea"/>
              </a:rPr>
              <a:t>博富特认为：一个好的培训课程起始于一个好的设计</a:t>
            </a:r>
            <a:r>
              <a:rPr lang="en-US" altLang="zh-CN" b="1" dirty="0">
                <a:solidFill>
                  <a:schemeClr val="dk1"/>
                </a:solidFill>
                <a:latin typeface="+mn-ea"/>
                <a:cs typeface="宋体" panose="02010600030101010101" pitchFamily="2" charset="-122"/>
                <a:sym typeface="+mn-ea"/>
              </a:rPr>
              <a:t>,</a:t>
            </a:r>
            <a:r>
              <a:rPr lang="zh-CN" altLang="en-US"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2575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143000"/>
            <a:ext cx="2809399" cy="1872615"/>
          </a:xfrm>
          <a:prstGeom prst="rect">
            <a:avLst/>
          </a:prstGeom>
        </p:spPr>
      </p:pic>
      <p:sp>
        <p:nvSpPr>
          <p:cNvPr id="6" name="标题 3"/>
          <p:cNvSpPr txBox="1"/>
          <p:nvPr/>
        </p:nvSpPr>
        <p:spPr>
          <a:xfrm>
            <a:off x="184150" y="25955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2719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idx="4294967295"/>
          </p:nvPr>
        </p:nvSpPr>
        <p:spPr bwMode="auto">
          <a:xfrm>
            <a:off x="3117215" y="98425"/>
            <a:ext cx="2909570" cy="574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758190" y="1272540"/>
            <a:ext cx="7627620" cy="3429635"/>
            <a:chOff x="1888" y="1230"/>
            <a:chExt cx="10197" cy="5570"/>
          </a:xfrm>
        </p:grpSpPr>
        <p:grpSp>
          <p:nvGrpSpPr>
            <p:cNvPr id="19459"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58" name="Rectangle 47"/>
              <p:cNvSpPr>
                <a:spLocks noChangeArrowheads="1"/>
              </p:cNvSpPr>
              <p:nvPr/>
            </p:nvSpPr>
            <p:spPr bwMode="gray">
              <a:xfrm>
                <a:off x="3870775" y="780474"/>
                <a:ext cx="4045051" cy="4574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9460"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基本权利和义务</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9461"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安全常识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9462"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9472"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800" b="1">
                    <a:latin typeface="微软雅黑" panose="020B0503020204020204" charset="-122"/>
                    <a:ea typeface="微软雅黑" panose="020B0503020204020204" charset="-122"/>
                    <a:cs typeface="微软雅黑" panose="020B0503020204020204" charset="-122"/>
                  </a:rPr>
                  <a:t>认识安全标识</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9463"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主要危险源及应对措施</a:t>
                </a:r>
                <a:endParaRPr lang="en-US" altLang="zh-CN"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19464"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62"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现场急救知识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案例分析</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2CDCEB26-2C92-4C8C-999A-D025E262523B}"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0484" name="矩形 2"/>
          <p:cNvSpPr>
            <a:spLocks noChangeArrowheads="1"/>
          </p:cNvSpPr>
          <p:nvPr/>
        </p:nvSpPr>
        <p:spPr bwMode="auto">
          <a:xfrm>
            <a:off x="123825" y="662305"/>
            <a:ext cx="9093200" cy="2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smtClean="0">
                <a:solidFill>
                  <a:srgbClr val="FF0000"/>
                </a:solidFill>
                <a:latin typeface="+mn-ea"/>
                <a:ea typeface="+mn-ea"/>
                <a:cs typeface="微软雅黑" panose="020B0503020204020204" charset="-122"/>
              </a:rPr>
              <a:t>我国规定的安全颜色</a:t>
            </a:r>
            <a:endParaRPr lang="en-US" altLang="zh-CN" sz="16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安全色是用来</a:t>
            </a:r>
            <a:r>
              <a:rPr lang="zh-CN" altLang="en-US" sz="1400" dirty="0">
                <a:latin typeface="+mn-ea"/>
                <a:ea typeface="+mn-ea"/>
                <a:cs typeface="微软雅黑" panose="020B0503020204020204" charset="-122"/>
              </a:rPr>
              <a:t>表达警告、禁止、指令</a:t>
            </a:r>
            <a:r>
              <a:rPr lang="zh-CN" altLang="en-US" sz="1400" dirty="0" smtClean="0">
                <a:latin typeface="+mn-ea"/>
                <a:ea typeface="+mn-ea"/>
                <a:cs typeface="微软雅黑" panose="020B0503020204020204" charset="-122"/>
              </a:rPr>
              <a:t>、提示等安全信息含义的颜色。它的作用是使人们能够迅速发现和分辨安全标志，提醒人们注意安全，预防发生事故。我国安全色</a:t>
            </a:r>
            <a:r>
              <a:rPr lang="zh-CN" altLang="en-US" sz="1400" dirty="0">
                <a:latin typeface="+mn-ea"/>
                <a:ea typeface="+mn-ea"/>
                <a:cs typeface="微软雅黑" panose="020B0503020204020204" charset="-122"/>
              </a:rPr>
              <a:t>标准规定黄、红、蓝</a:t>
            </a:r>
            <a:r>
              <a:rPr lang="zh-CN" altLang="en-US" sz="1400" dirty="0" smtClean="0">
                <a:latin typeface="+mn-ea"/>
                <a:ea typeface="+mn-ea"/>
                <a:cs typeface="微软雅黑" panose="020B0503020204020204" charset="-122"/>
              </a:rPr>
              <a:t>、绿四种颜色为安全色。同时规定安全色必须保持在一定的颜色范围内，不能褪色、变色或被污染，以免同别的颜色混淆，产生误认。</a:t>
            </a:r>
            <a:endParaRPr lang="zh-CN" altLang="en-US" sz="1400" dirty="0" smtClean="0">
              <a:latin typeface="+mn-ea"/>
              <a:ea typeface="+mn-ea"/>
              <a:cs typeface="微软雅黑" panose="020B0503020204020204" charset="-122"/>
            </a:endParaRPr>
          </a:p>
          <a:p>
            <a:pPr>
              <a:lnSpc>
                <a:spcPct val="150000"/>
              </a:lnSpc>
            </a:pPr>
            <a:r>
              <a:rPr lang="en-US" altLang="zh-CN" sz="1400" dirty="0" smtClean="0">
                <a:latin typeface="+mn-ea"/>
                <a:ea typeface="+mn-ea"/>
                <a:cs typeface="微软雅黑" panose="020B0503020204020204" charset="-122"/>
              </a:rPr>
              <a:t>1. </a:t>
            </a:r>
            <a:r>
              <a:rPr lang="zh-CN" altLang="en-US" sz="1400" dirty="0" smtClean="0">
                <a:latin typeface="+mn-ea"/>
                <a:ea typeface="+mn-ea"/>
                <a:cs typeface="微软雅黑" panose="020B0503020204020204" charset="-122"/>
              </a:rPr>
              <a:t>安全色：安全色是传递安全信息含义的颜色。</a:t>
            </a:r>
            <a:endParaRPr lang="zh-CN" altLang="en-US" sz="1400" dirty="0" smtClean="0">
              <a:latin typeface="+mn-ea"/>
              <a:ea typeface="+mn-ea"/>
              <a:cs typeface="微软雅黑" panose="020B0503020204020204" charset="-122"/>
            </a:endParaRPr>
          </a:p>
          <a:p>
            <a:pPr>
              <a:lnSpc>
                <a:spcPct val="150000"/>
              </a:lnSpc>
            </a:pPr>
            <a:r>
              <a:rPr lang="en-US" altLang="zh-CN" sz="1400" dirty="0" smtClean="0">
                <a:latin typeface="+mn-ea"/>
                <a:ea typeface="+mn-ea"/>
                <a:cs typeface="微软雅黑" panose="020B0503020204020204" charset="-122"/>
              </a:rPr>
              <a:t>2. </a:t>
            </a:r>
            <a:r>
              <a:rPr lang="zh-CN" altLang="en-US" sz="1400" dirty="0" smtClean="0">
                <a:latin typeface="+mn-ea"/>
                <a:ea typeface="+mn-ea"/>
                <a:cs typeface="微软雅黑" panose="020B0503020204020204" charset="-122"/>
              </a:rPr>
              <a:t>安全标识：安全标识是用以表达特定安全信息的标识，由图形符号、安全色、几何形状（边框）或文字构成。</a:t>
            </a:r>
            <a:endParaRPr lang="en-US" altLang="zh-CN" sz="1400" dirty="0" smtClean="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安全标志：</a:t>
            </a:r>
            <a:endParaRPr lang="en-US" altLang="zh-CN" sz="1400" dirty="0">
              <a:latin typeface="+mn-ea"/>
              <a:ea typeface="+mn-ea"/>
              <a:cs typeface="微软雅黑" panose="020B0503020204020204" charset="-122"/>
            </a:endParaRPr>
          </a:p>
          <a:p>
            <a:pPr>
              <a:lnSpc>
                <a:spcPct val="150000"/>
              </a:lnSpc>
            </a:pPr>
            <a:r>
              <a:rPr lang="zh-CN" altLang="en-US" sz="1400" dirty="0" smtClean="0">
                <a:latin typeface="+mn-ea"/>
                <a:ea typeface="+mn-ea"/>
                <a:cs typeface="微软雅黑" panose="020B0503020204020204" charset="-122"/>
              </a:rPr>
              <a:t>是</a:t>
            </a:r>
            <a:r>
              <a:rPr lang="zh-CN" altLang="en-US" sz="1400" dirty="0">
                <a:latin typeface="+mn-ea"/>
                <a:ea typeface="+mn-ea"/>
                <a:cs typeface="微软雅黑" panose="020B0503020204020204" charset="-122"/>
              </a:rPr>
              <a:t>由安全色、几何图形和图形符号构成。</a:t>
            </a:r>
            <a:r>
              <a:rPr lang="zh-CN" altLang="en-US" sz="1400" dirty="0" smtClean="0">
                <a:latin typeface="+mn-ea"/>
                <a:ea typeface="+mn-ea"/>
                <a:cs typeface="微软雅黑" panose="020B0503020204020204" charset="-122"/>
              </a:rPr>
              <a:t>分为</a:t>
            </a:r>
            <a:r>
              <a:rPr lang="zh-CN" altLang="en-US" sz="1400" dirty="0">
                <a:latin typeface="+mn-ea"/>
                <a:ea typeface="+mn-ea"/>
                <a:cs typeface="微软雅黑" panose="020B0503020204020204" charset="-122"/>
              </a:rPr>
              <a:t>警告标志</a:t>
            </a:r>
            <a:r>
              <a:rPr lang="zh-CN" altLang="en-US" sz="1400" dirty="0" smtClean="0">
                <a:latin typeface="+mn-ea"/>
                <a:ea typeface="+mn-ea"/>
                <a:cs typeface="微软雅黑" panose="020B0503020204020204" charset="-122"/>
              </a:rPr>
              <a:t>、</a:t>
            </a:r>
            <a:r>
              <a:rPr lang="zh-CN" altLang="en-US" sz="1400" dirty="0">
                <a:latin typeface="+mn-ea"/>
                <a:ea typeface="+mn-ea"/>
                <a:cs typeface="微软雅黑" panose="020B0503020204020204" charset="-122"/>
              </a:rPr>
              <a:t>禁止</a:t>
            </a:r>
            <a:r>
              <a:rPr lang="zh-CN" altLang="en-US" sz="1400" dirty="0" smtClean="0">
                <a:latin typeface="+mn-ea"/>
                <a:ea typeface="+mn-ea"/>
                <a:cs typeface="微软雅黑" panose="020B0503020204020204" charset="-122"/>
              </a:rPr>
              <a:t>标志、</a:t>
            </a:r>
            <a:r>
              <a:rPr lang="zh-CN" altLang="en-US" sz="1400" dirty="0">
                <a:latin typeface="+mn-ea"/>
                <a:ea typeface="+mn-ea"/>
                <a:cs typeface="微软雅黑" panose="020B0503020204020204" charset="-122"/>
              </a:rPr>
              <a:t>指令标志、提示标志四类</a:t>
            </a:r>
            <a:r>
              <a:rPr lang="zh-CN" altLang="en-US" sz="1400" dirty="0" smtClean="0">
                <a:latin typeface="+mn-ea"/>
                <a:ea typeface="+mn-ea"/>
                <a:cs typeface="微软雅黑" panose="020B0503020204020204" charset="-122"/>
              </a:rPr>
              <a:t>。</a:t>
            </a:r>
            <a:endParaRPr lang="zh-CN" altLang="en-US" sz="1400" dirty="0" smtClean="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76287DDE-E07E-4A5A-A50C-0D379455110D}"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1508" name="矩形 3"/>
          <p:cNvSpPr>
            <a:spLocks noChangeArrowheads="1"/>
          </p:cNvSpPr>
          <p:nvPr/>
        </p:nvSpPr>
        <p:spPr bwMode="auto">
          <a:xfrm>
            <a:off x="189198" y="430029"/>
            <a:ext cx="2911641" cy="3046095"/>
          </a:xfrm>
          <a:prstGeom prst="rect">
            <a:avLst/>
          </a:prstGeom>
          <a:solidFill>
            <a:schemeClr val="tx1"/>
          </a:solidFill>
          <a:ln>
            <a:noFill/>
          </a:ln>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smtClean="0">
                <a:solidFill>
                  <a:srgbClr val="FFFF00"/>
                </a:solidFill>
                <a:latin typeface="+mn-ea"/>
                <a:ea typeface="+mn-ea"/>
                <a:cs typeface="微软雅黑" panose="020B0503020204020204" charset="-122"/>
              </a:rPr>
              <a:t>☞黄色（警告色）：</a:t>
            </a:r>
            <a:endParaRPr lang="en-US" altLang="zh-CN" sz="1600" dirty="0" smtClean="0">
              <a:solidFill>
                <a:srgbClr val="FFFF00"/>
              </a:solidFill>
              <a:latin typeface="+mn-ea"/>
              <a:ea typeface="+mn-ea"/>
              <a:cs typeface="微软雅黑" panose="020B0503020204020204" charset="-122"/>
            </a:endParaRPr>
          </a:p>
          <a:p>
            <a:pPr>
              <a:lnSpc>
                <a:spcPct val="150000"/>
              </a:lnSpc>
            </a:pPr>
            <a:r>
              <a:rPr lang="zh-CN" altLang="en-US" sz="1600" dirty="0" smtClean="0">
                <a:solidFill>
                  <a:srgbClr val="FFFF00"/>
                </a:solidFill>
                <a:latin typeface="+mn-ea"/>
                <a:ea typeface="+mn-ea"/>
                <a:cs typeface="微软雅黑" panose="020B0503020204020204" charset="-122"/>
              </a:rPr>
              <a:t>与</a:t>
            </a:r>
            <a:r>
              <a:rPr lang="zh-CN" altLang="en-US" sz="1600" dirty="0">
                <a:solidFill>
                  <a:srgbClr val="FFFF00"/>
                </a:solidFill>
                <a:latin typeface="+mn-ea"/>
                <a:ea typeface="+mn-ea"/>
                <a:cs typeface="微软雅黑" panose="020B0503020204020204" charset="-122"/>
              </a:rPr>
              <a:t>黑色组成的条纹是视认性最高的色彩，特别能引起人们的主意，所以被选为警告色，含义是警告和注意</a:t>
            </a:r>
            <a:r>
              <a:rPr lang="zh-CN" altLang="en-US" sz="1600" dirty="0" smtClean="0">
                <a:solidFill>
                  <a:srgbClr val="FFFF00"/>
                </a:solidFill>
                <a:latin typeface="+mn-ea"/>
                <a:ea typeface="+mn-ea"/>
                <a:cs typeface="微软雅黑" panose="020B0503020204020204" charset="-122"/>
              </a:rPr>
              <a:t>。如场内</a:t>
            </a:r>
            <a:r>
              <a:rPr lang="zh-CN" altLang="en-US" sz="1600" dirty="0">
                <a:solidFill>
                  <a:srgbClr val="FFFF00"/>
                </a:solidFill>
                <a:latin typeface="+mn-ea"/>
                <a:ea typeface="+mn-ea"/>
                <a:cs typeface="微软雅黑" panose="020B0503020204020204" charset="-122"/>
              </a:rPr>
              <a:t>危险机器和警戒线，行车道中线、安全帽</a:t>
            </a:r>
            <a:r>
              <a:rPr lang="zh-CN" altLang="en-US" sz="1600" dirty="0" smtClean="0">
                <a:solidFill>
                  <a:srgbClr val="FFFF00"/>
                </a:solidFill>
                <a:latin typeface="+mn-ea"/>
                <a:ea typeface="+mn-ea"/>
                <a:cs typeface="微软雅黑" panose="020B0503020204020204" charset="-122"/>
              </a:rPr>
              <a:t>等；警告信号</a:t>
            </a:r>
            <a:r>
              <a:rPr lang="zh-CN" altLang="en-US" sz="1600" dirty="0">
                <a:solidFill>
                  <a:srgbClr val="FFFF00"/>
                </a:solidFill>
                <a:latin typeface="+mn-ea"/>
                <a:ea typeface="+mn-ea"/>
                <a:cs typeface="微软雅黑" panose="020B0503020204020204" charset="-122"/>
              </a:rPr>
              <a:t>（灯）旗等</a:t>
            </a:r>
            <a:r>
              <a:rPr lang="zh-CN" altLang="en-US" sz="1600" dirty="0" smtClean="0">
                <a:solidFill>
                  <a:srgbClr val="FFFF00"/>
                </a:solidFill>
                <a:latin typeface="+mn-ea"/>
                <a:ea typeface="+mn-ea"/>
                <a:cs typeface="微软雅黑" panose="020B0503020204020204" charset="-122"/>
              </a:rPr>
              <a:t>。</a:t>
            </a:r>
            <a:endParaRPr lang="zh-CN" altLang="en-US" sz="1600" dirty="0" smtClean="0">
              <a:solidFill>
                <a:srgbClr val="FFFF00"/>
              </a:solidFill>
              <a:latin typeface="+mn-ea"/>
              <a:ea typeface="+mn-ea"/>
              <a:cs typeface="微软雅黑" panose="020B0503020204020204" charset="-122"/>
            </a:endParaRPr>
          </a:p>
        </p:txBody>
      </p:sp>
      <p:pic>
        <p:nvPicPr>
          <p:cNvPr id="2" name="图片 1"/>
          <p:cNvPicPr>
            <a:picLocks noChangeAspect="1"/>
          </p:cNvPicPr>
          <p:nvPr/>
        </p:nvPicPr>
        <p:blipFill>
          <a:blip r:embed="rId1"/>
          <a:stretch>
            <a:fillRect/>
          </a:stretch>
        </p:blipFill>
        <p:spPr>
          <a:xfrm>
            <a:off x="3268980" y="429895"/>
            <a:ext cx="4524375" cy="3187700"/>
          </a:xfrm>
          <a:prstGeom prst="rect">
            <a:avLst/>
          </a:prstGeom>
        </p:spPr>
      </p:pic>
      <p:sp>
        <p:nvSpPr>
          <p:cNvPr id="3" name="矩形 2"/>
          <p:cNvSpPr/>
          <p:nvPr/>
        </p:nvSpPr>
        <p:spPr>
          <a:xfrm>
            <a:off x="8077869" y="860983"/>
            <a:ext cx="865505" cy="2615004"/>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vert="eaVert" wrap="square" lIns="91440" tIns="45720" rIns="36000" bIns="45720" anchor="ctr" anchorCtr="1">
            <a:spAutoFit/>
          </a:bodyPr>
          <a:lstStyle/>
          <a:p>
            <a:pPr algn="ctr"/>
            <a:r>
              <a:rPr lang="zh-CN" altLang="en-US" sz="4800" b="1" cap="none" spc="0" dirty="0" smtClean="0">
                <a:ln w="17780" cmpd="sng">
                  <a:solidFill>
                    <a:srgbClr val="FFFFFF"/>
                  </a:solidFill>
                  <a:prstDash val="solid"/>
                  <a:miter lim="800000"/>
                </a:ln>
                <a:solidFill>
                  <a:srgbClr val="FFFF00"/>
                </a:solidFill>
                <a:effectLst>
                  <a:outerShdw blurRad="50800" algn="tl" rotWithShape="0">
                    <a:srgbClr val="000000"/>
                  </a:outerShdw>
                </a:effectLst>
                <a:latin typeface="微软雅黑" panose="020B0503020204020204" charset="-122"/>
                <a:cs typeface="微软雅黑" panose="020B0503020204020204" charset="-122"/>
              </a:rPr>
              <a:t>警告标志</a:t>
            </a:r>
            <a:endParaRPr lang="zh-CN" altLang="en-US" sz="5400" b="1" cap="none" spc="0" dirty="0">
              <a:ln w="17780" cmpd="sng">
                <a:solidFill>
                  <a:srgbClr val="FFFFFF"/>
                </a:solidFill>
                <a:prstDash val="solid"/>
                <a:miter lim="800000"/>
              </a:ln>
              <a:solidFill>
                <a:srgbClr val="FFFF00"/>
              </a:solidFill>
              <a:effectLst>
                <a:outerShdw blurRad="50800" algn="tl" rotWithShape="0">
                  <a:srgbClr val="000000"/>
                </a:outerShdw>
              </a:effectLst>
              <a:latin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76287DDE-E07E-4A5A-A50C-0D379455110D}"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1508" name="矩形 3"/>
          <p:cNvSpPr>
            <a:spLocks noChangeArrowheads="1"/>
          </p:cNvSpPr>
          <p:nvPr/>
        </p:nvSpPr>
        <p:spPr bwMode="auto">
          <a:xfrm>
            <a:off x="285082" y="72658"/>
            <a:ext cx="8746957"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a:solidFill>
                  <a:srgbClr val="FF3300"/>
                </a:solidFill>
                <a:latin typeface="+mn-ea"/>
                <a:ea typeface="+mn-ea"/>
                <a:cs typeface="微软雅黑" panose="020B0503020204020204" charset="-122"/>
              </a:rPr>
              <a:t>☞</a:t>
            </a:r>
            <a:r>
              <a:rPr lang="zh-CN" altLang="en-US" sz="1600" dirty="0" smtClean="0">
                <a:solidFill>
                  <a:srgbClr val="FF3300"/>
                </a:solidFill>
                <a:latin typeface="+mn-ea"/>
                <a:ea typeface="+mn-ea"/>
                <a:cs typeface="微软雅黑" panose="020B0503020204020204" charset="-122"/>
              </a:rPr>
              <a:t>红色（禁止色）：</a:t>
            </a:r>
            <a:endParaRPr lang="en-US" altLang="zh-CN" sz="1600" dirty="0" smtClean="0">
              <a:solidFill>
                <a:srgbClr val="FF3300"/>
              </a:solidFill>
              <a:latin typeface="+mn-ea"/>
              <a:ea typeface="+mn-ea"/>
              <a:cs typeface="微软雅黑" panose="020B0503020204020204" charset="-122"/>
            </a:endParaRPr>
          </a:p>
          <a:p>
            <a:pPr>
              <a:lnSpc>
                <a:spcPct val="150000"/>
              </a:lnSpc>
            </a:pPr>
            <a:r>
              <a:rPr lang="zh-CN" altLang="en-US" sz="1600" dirty="0">
                <a:solidFill>
                  <a:srgbClr val="FF3300"/>
                </a:solidFill>
                <a:latin typeface="+mn-ea"/>
                <a:ea typeface="+mn-ea"/>
                <a:cs typeface="微软雅黑" panose="020B0503020204020204" charset="-122"/>
              </a:rPr>
              <a:t>很醒目</a:t>
            </a:r>
            <a:r>
              <a:rPr lang="en-US" altLang="zh-CN" sz="1600" dirty="0">
                <a:solidFill>
                  <a:srgbClr val="FF3300"/>
                </a:solidFill>
                <a:latin typeface="+mn-ea"/>
                <a:ea typeface="+mn-ea"/>
                <a:cs typeface="微软雅黑" panose="020B0503020204020204" charset="-122"/>
              </a:rPr>
              <a:t>,</a:t>
            </a:r>
            <a:r>
              <a:rPr lang="zh-CN" altLang="en-US" sz="1600" dirty="0">
                <a:solidFill>
                  <a:srgbClr val="FF3300"/>
                </a:solidFill>
                <a:latin typeface="+mn-ea"/>
                <a:ea typeface="+mn-ea"/>
                <a:cs typeface="微软雅黑" panose="020B0503020204020204" charset="-122"/>
              </a:rPr>
              <a:t>使人们在心理上产生兴奋性和刺激性，红色光光波较长，不易被尘雾所散射，在较远的地方也容易辨认，也就是说红色的注目性高，视认性也很好。所以用来表示危险、禁止、停止</a:t>
            </a:r>
            <a:r>
              <a:rPr lang="zh-CN" altLang="en-US" sz="1600" dirty="0" smtClean="0">
                <a:solidFill>
                  <a:srgbClr val="FF3300"/>
                </a:solidFill>
                <a:latin typeface="+mn-ea"/>
                <a:ea typeface="+mn-ea"/>
                <a:cs typeface="微软雅黑" panose="020B0503020204020204" charset="-122"/>
              </a:rPr>
              <a:t>。</a:t>
            </a:r>
            <a:endParaRPr lang="en-US" altLang="zh-CN" sz="1600" dirty="0" smtClean="0">
              <a:solidFill>
                <a:srgbClr val="FF3300"/>
              </a:solidFill>
              <a:latin typeface="+mn-ea"/>
              <a:ea typeface="+mn-ea"/>
              <a:cs typeface="微软雅黑" panose="020B0503020204020204" charset="-122"/>
            </a:endParaRPr>
          </a:p>
          <a:p>
            <a:pPr>
              <a:lnSpc>
                <a:spcPct val="150000"/>
              </a:lnSpc>
            </a:pPr>
            <a:r>
              <a:rPr lang="zh-CN" altLang="en-US" sz="1600" dirty="0" smtClean="0">
                <a:solidFill>
                  <a:srgbClr val="FF3300"/>
                </a:solidFill>
                <a:latin typeface="+mn-ea"/>
                <a:ea typeface="+mn-ea"/>
                <a:cs typeface="微软雅黑" panose="020B0503020204020204" charset="-122"/>
              </a:rPr>
              <a:t>传递禁止、停止、危险或提示消防设备、设备的信息。</a:t>
            </a:r>
            <a:endParaRPr lang="en-US" altLang="zh-CN" sz="1600" dirty="0" smtClean="0">
              <a:solidFill>
                <a:srgbClr val="FF3300"/>
              </a:solidFill>
              <a:latin typeface="+mn-ea"/>
              <a:ea typeface="+mn-ea"/>
              <a:cs typeface="微软雅黑" panose="020B0503020204020204" charset="-122"/>
            </a:endParaRPr>
          </a:p>
          <a:p>
            <a:pPr>
              <a:lnSpc>
                <a:spcPct val="150000"/>
              </a:lnSpc>
            </a:pPr>
            <a:r>
              <a:rPr lang="en-US" altLang="zh-CN" sz="1600" dirty="0" smtClean="0">
                <a:solidFill>
                  <a:srgbClr val="FF3300"/>
                </a:solidFill>
                <a:latin typeface="+mn-ea"/>
                <a:ea typeface="+mn-ea"/>
                <a:cs typeface="微软雅黑" panose="020B0503020204020204" charset="-122"/>
              </a:rPr>
              <a:t>• </a:t>
            </a:r>
            <a:r>
              <a:rPr lang="zh-CN" altLang="en-US" sz="1600" dirty="0" smtClean="0">
                <a:solidFill>
                  <a:srgbClr val="FF3300"/>
                </a:solidFill>
                <a:latin typeface="+mn-ea"/>
                <a:ea typeface="+mn-ea"/>
                <a:cs typeface="微软雅黑" panose="020B0503020204020204" charset="-122"/>
              </a:rPr>
              <a:t>道路交通禁令标识；</a:t>
            </a:r>
            <a:endParaRPr lang="en-US" altLang="zh-CN" sz="1600" dirty="0" smtClean="0">
              <a:solidFill>
                <a:srgbClr val="FF3300"/>
              </a:solidFill>
              <a:latin typeface="+mn-ea"/>
              <a:ea typeface="+mn-ea"/>
              <a:cs typeface="微软雅黑" panose="020B0503020204020204" charset="-122"/>
            </a:endParaRPr>
          </a:p>
          <a:p>
            <a:pPr>
              <a:lnSpc>
                <a:spcPct val="150000"/>
              </a:lnSpc>
            </a:pPr>
            <a:r>
              <a:rPr lang="en-US" altLang="zh-CN" sz="1600" dirty="0" smtClean="0">
                <a:solidFill>
                  <a:srgbClr val="FF3300"/>
                </a:solidFill>
                <a:latin typeface="+mn-ea"/>
                <a:ea typeface="+mn-ea"/>
                <a:cs typeface="微软雅黑" panose="020B0503020204020204" charset="-122"/>
              </a:rPr>
              <a:t>• </a:t>
            </a:r>
            <a:r>
              <a:rPr lang="zh-CN" altLang="en-US" sz="1600" dirty="0" smtClean="0">
                <a:solidFill>
                  <a:srgbClr val="FF3300"/>
                </a:solidFill>
                <a:latin typeface="+mn-ea"/>
                <a:ea typeface="+mn-ea"/>
                <a:cs typeface="微软雅黑" panose="020B0503020204020204" charset="-122"/>
              </a:rPr>
              <a:t>消防设备标识；</a:t>
            </a:r>
            <a:endParaRPr lang="zh-CN" altLang="en-US" sz="1600" dirty="0" smtClean="0">
              <a:solidFill>
                <a:srgbClr val="FF3300"/>
              </a:solidFill>
              <a:latin typeface="+mn-ea"/>
              <a:ea typeface="+mn-ea"/>
              <a:cs typeface="微软雅黑" panose="020B0503020204020204" charset="-122"/>
            </a:endParaRPr>
          </a:p>
          <a:p>
            <a:pPr>
              <a:lnSpc>
                <a:spcPct val="150000"/>
              </a:lnSpc>
            </a:pPr>
            <a:r>
              <a:rPr lang="en-US" altLang="zh-CN" sz="1600" dirty="0" smtClean="0">
                <a:solidFill>
                  <a:srgbClr val="FF3300"/>
                </a:solidFill>
                <a:latin typeface="+mn-ea"/>
                <a:ea typeface="+mn-ea"/>
                <a:cs typeface="微软雅黑" panose="020B0503020204020204" charset="-122"/>
              </a:rPr>
              <a:t>• </a:t>
            </a:r>
            <a:r>
              <a:rPr lang="zh-CN" altLang="en-US" sz="1600" dirty="0" smtClean="0">
                <a:solidFill>
                  <a:srgbClr val="FF3300"/>
                </a:solidFill>
                <a:latin typeface="+mn-ea"/>
                <a:ea typeface="+mn-ea"/>
                <a:cs typeface="微软雅黑" panose="020B0503020204020204" charset="-122"/>
              </a:rPr>
              <a:t>机械的停止按钮、刹车及停车装置的操纵手柄；</a:t>
            </a:r>
            <a:endParaRPr lang="zh-CN" altLang="en-US" sz="1600" dirty="0" smtClean="0">
              <a:solidFill>
                <a:srgbClr val="FF3300"/>
              </a:solidFill>
              <a:latin typeface="+mn-ea"/>
              <a:ea typeface="+mn-ea"/>
              <a:cs typeface="微软雅黑" panose="020B0503020204020204" charset="-122"/>
            </a:endParaRPr>
          </a:p>
          <a:p>
            <a:pPr>
              <a:lnSpc>
                <a:spcPct val="150000"/>
              </a:lnSpc>
            </a:pPr>
            <a:r>
              <a:rPr lang="en-US" altLang="zh-CN" sz="1600" dirty="0" smtClean="0">
                <a:solidFill>
                  <a:srgbClr val="FF3300"/>
                </a:solidFill>
                <a:latin typeface="+mn-ea"/>
                <a:ea typeface="+mn-ea"/>
                <a:cs typeface="微软雅黑" panose="020B0503020204020204" charset="-122"/>
              </a:rPr>
              <a:t>• </a:t>
            </a:r>
            <a:r>
              <a:rPr lang="zh-CN" altLang="en-US" sz="1600" dirty="0" smtClean="0">
                <a:solidFill>
                  <a:srgbClr val="FF3300"/>
                </a:solidFill>
                <a:latin typeface="+mn-ea"/>
                <a:ea typeface="+mn-ea"/>
                <a:cs typeface="微软雅黑" panose="020B0503020204020204" charset="-122"/>
              </a:rPr>
              <a:t>指示器上各种表头的极限位置的刻度；</a:t>
            </a:r>
            <a:endParaRPr lang="zh-CN" altLang="en-US" sz="1600" dirty="0" smtClean="0">
              <a:solidFill>
                <a:srgbClr val="FF3300"/>
              </a:solidFill>
              <a:latin typeface="+mn-ea"/>
              <a:ea typeface="+mn-ea"/>
              <a:cs typeface="微软雅黑" panose="020B0503020204020204" charset="-122"/>
            </a:endParaRPr>
          </a:p>
          <a:p>
            <a:pPr>
              <a:lnSpc>
                <a:spcPct val="150000"/>
              </a:lnSpc>
            </a:pPr>
            <a:r>
              <a:rPr lang="en-US" altLang="zh-CN" sz="1600" dirty="0" smtClean="0">
                <a:solidFill>
                  <a:srgbClr val="FF3300"/>
                </a:solidFill>
                <a:latin typeface="+mn-ea"/>
                <a:ea typeface="+mn-ea"/>
                <a:cs typeface="微软雅黑" panose="020B0503020204020204" charset="-122"/>
              </a:rPr>
              <a:t>• </a:t>
            </a:r>
            <a:r>
              <a:rPr lang="zh-CN" altLang="en-US" sz="1600" dirty="0" smtClean="0">
                <a:solidFill>
                  <a:srgbClr val="FF3300"/>
                </a:solidFill>
                <a:latin typeface="+mn-ea"/>
                <a:ea typeface="+mn-ea"/>
                <a:cs typeface="微软雅黑" panose="020B0503020204020204" charset="-122"/>
              </a:rPr>
              <a:t>各种危险信号（灯）旗等。</a:t>
            </a:r>
            <a:endParaRPr lang="zh-CN" altLang="en-US" sz="1600" dirty="0" smtClean="0">
              <a:solidFill>
                <a:srgbClr val="FF3300"/>
              </a:solidFill>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546" y="1157012"/>
            <a:ext cx="5508814" cy="3272400"/>
          </a:xfrm>
          <a:prstGeom prst="rect">
            <a:avLst/>
          </a:prstGeom>
        </p:spPr>
      </p:pic>
      <p:sp>
        <p:nvSpPr>
          <p:cNvPr id="2" name="灯片编号占位符 1"/>
          <p:cNvSpPr>
            <a:spLocks noGrp="1"/>
          </p:cNvSpPr>
          <p:nvPr>
            <p:ph type="sldNum" sz="quarter" idx="12"/>
          </p:nvPr>
        </p:nvSpPr>
        <p:spPr>
          <a:xfrm>
            <a:off x="6457950" y="4661324"/>
            <a:ext cx="2057400" cy="304271"/>
          </a:xfrm>
        </p:spPr>
        <p:txBody>
          <a:bodyPr/>
          <a:lstStyle/>
          <a:p>
            <a:pPr>
              <a:defRPr/>
            </a:pPr>
            <a:fld id="{BA2B71A4-281D-4C15-ADE8-B5ADC6DD7543}" type="slidenum">
              <a:rPr lang="zh-CN" altLang="en-US" smtClean="0"/>
            </a:fld>
            <a:endParaRPr lang="en-US" altLang="zh-CN" sz="1800" b="0" dirty="0">
              <a:solidFill>
                <a:schemeClr val="tx1"/>
              </a:solidFill>
              <a:latin typeface="微软雅黑" panose="020B050302020402020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620" y="1221238"/>
            <a:ext cx="5482705" cy="3273257"/>
          </a:xfrm>
          <a:prstGeom prst="rect">
            <a:avLst/>
          </a:prstGeom>
        </p:spPr>
      </p:pic>
      <p:sp>
        <p:nvSpPr>
          <p:cNvPr id="6" name="矩形 5"/>
          <p:cNvSpPr/>
          <p:nvPr/>
        </p:nvSpPr>
        <p:spPr>
          <a:xfrm>
            <a:off x="568951" y="71799"/>
            <a:ext cx="2671009" cy="645160"/>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36000" bIns="45720" anchor="ctr" anchorCtr="1">
            <a:spAutoFit/>
          </a:bodyPr>
          <a:lstStyle/>
          <a:p>
            <a:pPr algn="ctr"/>
            <a:r>
              <a:rPr lang="zh-CN" altLang="en-US" sz="36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charset="-122"/>
                <a:cs typeface="微软雅黑" panose="020B0503020204020204" charset="-122"/>
              </a:rPr>
              <a:t>禁止标志</a:t>
            </a:r>
            <a:endParaRPr lang="zh-CN" altLang="en-US" sz="36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BA2B71A4-281D-4C15-ADE8-B5ADC6DD7543}" type="slidenum">
              <a:rPr lang="zh-CN" altLang="en-US" smtClean="0"/>
            </a:fld>
            <a:endParaRPr lang="en-US" altLang="zh-CN" sz="1800" b="0" dirty="0">
              <a:solidFill>
                <a:schemeClr val="tx1"/>
              </a:solidFill>
              <a:latin typeface="微软雅黑" panose="020B0503020204020204" charset="-122"/>
            </a:endParaRPr>
          </a:p>
        </p:txBody>
      </p:sp>
      <p:sp>
        <p:nvSpPr>
          <p:cNvPr id="3" name="矩形 2"/>
          <p:cNvSpPr/>
          <p:nvPr/>
        </p:nvSpPr>
        <p:spPr>
          <a:xfrm>
            <a:off x="288757" y="1216255"/>
            <a:ext cx="2490538" cy="3415030"/>
          </a:xfrm>
          <a:prstGeom prst="rect">
            <a:avLst/>
          </a:prstGeom>
        </p:spPr>
        <p:txBody>
          <a:bodyPr wrap="square">
            <a:spAutoFit/>
          </a:bodyPr>
          <a:lstStyle/>
          <a:p>
            <a:pPr lvl="0">
              <a:lnSpc>
                <a:spcPct val="150000"/>
              </a:lnSpc>
            </a:pPr>
            <a:r>
              <a:rPr lang="zh-CN" altLang="en-US" sz="1800" dirty="0">
                <a:solidFill>
                  <a:srgbClr val="0000CC"/>
                </a:solidFill>
                <a:latin typeface="微软雅黑" panose="020B0503020204020204" charset="-122"/>
                <a:ea typeface="微软雅黑" panose="020B0503020204020204" charset="-122"/>
                <a:cs typeface="微软雅黑" panose="020B0503020204020204" charset="-122"/>
              </a:rPr>
              <a:t>☞</a:t>
            </a:r>
            <a:r>
              <a:rPr lang="zh-CN" altLang="en-US" sz="1800" dirty="0" smtClean="0">
                <a:solidFill>
                  <a:srgbClr val="0000CC"/>
                </a:solidFill>
                <a:latin typeface="微软雅黑" panose="020B0503020204020204" charset="-122"/>
                <a:ea typeface="微软雅黑" panose="020B0503020204020204" charset="-122"/>
                <a:cs typeface="微软雅黑" panose="020B0503020204020204" charset="-122"/>
              </a:rPr>
              <a:t>蓝色（指令色）：</a:t>
            </a:r>
            <a:endParaRPr lang="en-US" altLang="zh-CN" sz="1800" dirty="0" smtClean="0">
              <a:solidFill>
                <a:srgbClr val="0000CC"/>
              </a:solidFill>
              <a:latin typeface="微软雅黑" panose="020B0503020204020204" charset="-122"/>
              <a:ea typeface="微软雅黑" panose="020B0503020204020204" charset="-122"/>
              <a:cs typeface="微软雅黑" panose="020B0503020204020204" charset="-122"/>
            </a:endParaRPr>
          </a:p>
          <a:p>
            <a:pPr lvl="0">
              <a:lnSpc>
                <a:spcPct val="150000"/>
              </a:lnSpc>
            </a:pPr>
            <a:r>
              <a:rPr lang="zh-CN" altLang="en-US" sz="1800" dirty="0" smtClean="0">
                <a:solidFill>
                  <a:srgbClr val="0000CC"/>
                </a:solidFill>
                <a:latin typeface="微软雅黑" panose="020B0503020204020204" charset="-122"/>
                <a:ea typeface="微软雅黑" panose="020B0503020204020204" charset="-122"/>
                <a:cs typeface="微软雅黑" panose="020B0503020204020204" charset="-122"/>
              </a:rPr>
              <a:t>蓝色</a:t>
            </a:r>
            <a:r>
              <a:rPr lang="zh-CN" altLang="en-US" sz="1800" dirty="0">
                <a:solidFill>
                  <a:srgbClr val="0000CC"/>
                </a:solidFill>
                <a:latin typeface="微软雅黑" panose="020B0503020204020204" charset="-122"/>
                <a:ea typeface="微软雅黑" panose="020B0503020204020204" charset="-122"/>
                <a:cs typeface="微软雅黑" panose="020B0503020204020204" charset="-122"/>
              </a:rPr>
              <a:t>的注目性和视认性都不太好，但与白色配合使用效果显著，特别是在太阳光下比较明显。所以被选为含指令标志的颜色，即必须遵守</a:t>
            </a:r>
            <a:r>
              <a:rPr lang="zh-CN" altLang="en-US" sz="1800" dirty="0" smtClean="0">
                <a:solidFill>
                  <a:srgbClr val="0000CC"/>
                </a:solidFill>
                <a:latin typeface="微软雅黑" panose="020B0503020204020204" charset="-122"/>
                <a:ea typeface="微软雅黑" panose="020B0503020204020204" charset="-122"/>
                <a:cs typeface="微软雅黑" panose="020B0503020204020204" charset="-122"/>
              </a:rPr>
              <a:t>。</a:t>
            </a:r>
            <a:endParaRPr lang="zh-CN" altLang="en-US" sz="1800" dirty="0">
              <a:solidFill>
                <a:srgbClr val="0000CC"/>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9530" y="1058786"/>
            <a:ext cx="6054851" cy="3729788"/>
          </a:xfrm>
          <a:prstGeom prst="rect">
            <a:avLst/>
          </a:prstGeom>
        </p:spPr>
      </p:pic>
      <p:sp>
        <p:nvSpPr>
          <p:cNvPr id="5" name="矩形 4"/>
          <p:cNvSpPr/>
          <p:nvPr/>
        </p:nvSpPr>
        <p:spPr>
          <a:xfrm>
            <a:off x="589681" y="27756"/>
            <a:ext cx="2671009" cy="706755"/>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36000" bIns="45720" anchor="ctr" anchorCtr="1">
            <a:spAutoFit/>
          </a:bodyPr>
          <a:lstStyle/>
          <a:p>
            <a:pPr algn="ctr"/>
            <a:r>
              <a:rPr lang="zh-CN" altLang="en-US" sz="4000" b="1" cap="none" spc="0" dirty="0" smtClean="0">
                <a:ln w="17780" cmpd="sng">
                  <a:solidFill>
                    <a:srgbClr val="FFFFFF"/>
                  </a:solidFill>
                  <a:prstDash val="solid"/>
                  <a:miter lim="800000"/>
                </a:ln>
                <a:solidFill>
                  <a:srgbClr val="0000CC"/>
                </a:solidFill>
                <a:effectLst>
                  <a:outerShdw blurRad="50800" algn="tl" rotWithShape="0">
                    <a:srgbClr val="000000"/>
                  </a:outerShdw>
                </a:effectLst>
                <a:latin typeface="微软雅黑" panose="020B0503020204020204" charset="-122"/>
                <a:cs typeface="微软雅黑" panose="020B0503020204020204" charset="-122"/>
              </a:rPr>
              <a:t>指令标志</a:t>
            </a:r>
            <a:endParaRPr lang="zh-CN" altLang="en-US" sz="4000" b="1" cap="none" spc="0" dirty="0" smtClean="0">
              <a:ln w="17780" cmpd="sng">
                <a:solidFill>
                  <a:srgbClr val="FFFFFF"/>
                </a:solidFill>
                <a:prstDash val="solid"/>
                <a:miter lim="800000"/>
              </a:ln>
              <a:solidFill>
                <a:srgbClr val="0000CC"/>
              </a:solidFill>
              <a:effectLst>
                <a:outerShdw blurRad="50800" algn="tl" rotWithShape="0">
                  <a:srgbClr val="000000"/>
                </a:outerShdw>
              </a:effectLst>
              <a:latin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BA2B71A4-281D-4C15-ADE8-B5ADC6DD7543}" type="slidenum">
              <a:rPr lang="zh-CN" altLang="en-US" smtClean="0"/>
            </a:fld>
            <a:endParaRPr lang="en-US" altLang="zh-CN" sz="1800" b="0" dirty="0">
              <a:solidFill>
                <a:schemeClr val="tx1"/>
              </a:solidFill>
              <a:latin typeface="微软雅黑" panose="020B0503020204020204" charset="-122"/>
            </a:endParaRPr>
          </a:p>
        </p:txBody>
      </p:sp>
      <p:sp>
        <p:nvSpPr>
          <p:cNvPr id="3" name="矩形 2"/>
          <p:cNvSpPr/>
          <p:nvPr/>
        </p:nvSpPr>
        <p:spPr>
          <a:xfrm>
            <a:off x="209683" y="1071992"/>
            <a:ext cx="4086291" cy="2999740"/>
          </a:xfrm>
          <a:prstGeom prst="rect">
            <a:avLst/>
          </a:prstGeom>
        </p:spPr>
        <p:txBody>
          <a:bodyPr wrap="square">
            <a:spAutoFit/>
          </a:bodyPr>
          <a:lstStyle/>
          <a:p>
            <a:pPr lvl="0">
              <a:lnSpc>
                <a:spcPct val="150000"/>
              </a:lnSpc>
            </a:pPr>
            <a:r>
              <a:rPr lang="zh-CN" altLang="en-US" sz="1800" dirty="0">
                <a:solidFill>
                  <a:srgbClr val="92D050"/>
                </a:solidFill>
                <a:latin typeface="微软雅黑" panose="020B0503020204020204" charset="-122"/>
                <a:ea typeface="微软雅黑" panose="020B0503020204020204" charset="-122"/>
                <a:cs typeface="微软雅黑" panose="020B0503020204020204" charset="-122"/>
              </a:rPr>
              <a:t>☞</a:t>
            </a:r>
            <a:r>
              <a:rPr lang="zh-CN" altLang="en-US" sz="1800" dirty="0" smtClean="0">
                <a:solidFill>
                  <a:srgbClr val="92D050"/>
                </a:solidFill>
                <a:latin typeface="微软雅黑" panose="020B0503020204020204" charset="-122"/>
                <a:ea typeface="微软雅黑" panose="020B0503020204020204" charset="-122"/>
                <a:cs typeface="微软雅黑" panose="020B0503020204020204" charset="-122"/>
              </a:rPr>
              <a:t>绿色（提示色）：</a:t>
            </a:r>
            <a:endParaRPr lang="en-US" altLang="zh-CN" sz="1800" dirty="0" smtClean="0">
              <a:solidFill>
                <a:srgbClr val="92D050"/>
              </a:solidFill>
              <a:latin typeface="微软雅黑" panose="020B0503020204020204" charset="-122"/>
              <a:ea typeface="微软雅黑" panose="020B0503020204020204" charset="-122"/>
              <a:cs typeface="微软雅黑" panose="020B0503020204020204" charset="-122"/>
            </a:endParaRPr>
          </a:p>
          <a:p>
            <a:pPr lvl="0">
              <a:lnSpc>
                <a:spcPct val="150000"/>
              </a:lnSpc>
            </a:pPr>
            <a:r>
              <a:rPr lang="zh-CN" altLang="en-US" sz="1800" dirty="0" smtClean="0">
                <a:solidFill>
                  <a:srgbClr val="92D050"/>
                </a:solidFill>
                <a:latin typeface="微软雅黑" panose="020B0503020204020204" charset="-122"/>
                <a:ea typeface="微软雅黑" panose="020B0503020204020204" charset="-122"/>
                <a:cs typeface="微软雅黑" panose="020B0503020204020204" charset="-122"/>
              </a:rPr>
              <a:t>注目</a:t>
            </a:r>
            <a:r>
              <a:rPr lang="zh-CN" altLang="en-US" sz="1800" dirty="0">
                <a:solidFill>
                  <a:srgbClr val="92D050"/>
                </a:solidFill>
                <a:latin typeface="微软雅黑" panose="020B0503020204020204" charset="-122"/>
                <a:ea typeface="微软雅黑" panose="020B0503020204020204" charset="-122"/>
                <a:cs typeface="微软雅黑" panose="020B0503020204020204" charset="-122"/>
              </a:rPr>
              <a:t>性和视认</a:t>
            </a:r>
            <a:r>
              <a:rPr lang="zh-CN" altLang="en-US" sz="1800" dirty="0" smtClean="0">
                <a:solidFill>
                  <a:srgbClr val="92D050"/>
                </a:solidFill>
                <a:latin typeface="微软雅黑" panose="020B0503020204020204" charset="-122"/>
                <a:ea typeface="微软雅黑" panose="020B0503020204020204" charset="-122"/>
                <a:cs typeface="微软雅黑" panose="020B0503020204020204" charset="-122"/>
              </a:rPr>
              <a:t>性虽然不高</a:t>
            </a:r>
            <a:r>
              <a:rPr lang="zh-CN" altLang="en-US" sz="1800" dirty="0">
                <a:solidFill>
                  <a:srgbClr val="92D050"/>
                </a:solidFill>
                <a:latin typeface="微软雅黑" panose="020B0503020204020204" charset="-122"/>
                <a:ea typeface="微软雅黑" panose="020B0503020204020204" charset="-122"/>
                <a:cs typeface="微软雅黑" panose="020B0503020204020204" charset="-122"/>
              </a:rPr>
              <a:t>，但绿色是新鲜、年轻、青春的象征，具有和平、永远、生长、安全等心理效用，所以绿色提示安全信息，含义是提示，表示安全状态或可以通行。车间内的安全通道，行人和车辆通行</a:t>
            </a:r>
            <a:r>
              <a:rPr lang="zh-CN" altLang="en-US" sz="1800" dirty="0" smtClean="0">
                <a:solidFill>
                  <a:srgbClr val="92D050"/>
                </a:solidFill>
                <a:latin typeface="微软雅黑" panose="020B0503020204020204" charset="-122"/>
                <a:ea typeface="微软雅黑" panose="020B0503020204020204" charset="-122"/>
                <a:cs typeface="微软雅黑" panose="020B0503020204020204" charset="-122"/>
              </a:rPr>
              <a:t>标志；消防</a:t>
            </a:r>
            <a:r>
              <a:rPr lang="zh-CN" altLang="en-US" sz="1800" dirty="0">
                <a:solidFill>
                  <a:srgbClr val="92D050"/>
                </a:solidFill>
                <a:latin typeface="微软雅黑" panose="020B0503020204020204" charset="-122"/>
                <a:ea typeface="微软雅黑" panose="020B0503020204020204" charset="-122"/>
                <a:cs typeface="微软雅黑" panose="020B0503020204020204" charset="-122"/>
              </a:rPr>
              <a:t>设备和</a:t>
            </a:r>
            <a:r>
              <a:rPr lang="zh-CN" altLang="en-US" sz="1800" dirty="0" smtClean="0">
                <a:solidFill>
                  <a:srgbClr val="92D050"/>
                </a:solidFill>
                <a:latin typeface="微软雅黑" panose="020B0503020204020204" charset="-122"/>
                <a:ea typeface="微软雅黑" panose="020B0503020204020204" charset="-122"/>
                <a:cs typeface="微软雅黑" panose="020B0503020204020204" charset="-122"/>
              </a:rPr>
              <a:t>其他</a:t>
            </a:r>
            <a:endParaRPr lang="zh-CN" altLang="en-US" sz="1800" dirty="0">
              <a:solidFill>
                <a:srgbClr val="92D050"/>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4404558" y="891531"/>
            <a:ext cx="4492225" cy="3931551"/>
          </a:xfrm>
          <a:prstGeom prst="rect">
            <a:avLst/>
          </a:prstGeom>
        </p:spPr>
      </p:pic>
      <p:sp>
        <p:nvSpPr>
          <p:cNvPr id="5" name="矩形 4"/>
          <p:cNvSpPr/>
          <p:nvPr/>
        </p:nvSpPr>
        <p:spPr>
          <a:xfrm>
            <a:off x="560539" y="-361"/>
            <a:ext cx="2671009" cy="706755"/>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36000" bIns="45720" anchor="ctr" anchorCtr="1">
            <a:spAutoFit/>
          </a:bodyPr>
          <a:lstStyle/>
          <a:p>
            <a:pPr algn="ctr"/>
            <a:r>
              <a:rPr lang="zh-CN" altLang="en-US" sz="4000" b="1" cap="none" spc="0" dirty="0" smtClean="0">
                <a:ln w="17780" cmpd="sng">
                  <a:solidFill>
                    <a:srgbClr val="FFFFFF"/>
                  </a:solidFill>
                  <a:prstDash val="solid"/>
                  <a:miter lim="800000"/>
                </a:ln>
                <a:solidFill>
                  <a:srgbClr val="92D050"/>
                </a:solidFill>
                <a:effectLst>
                  <a:outerShdw blurRad="50800" algn="tl" rotWithShape="0">
                    <a:srgbClr val="000000"/>
                  </a:outerShdw>
                </a:effectLst>
                <a:latin typeface="微软雅黑" panose="020B0503020204020204" charset="-122"/>
                <a:cs typeface="微软雅黑" panose="020B0503020204020204" charset="-122"/>
              </a:rPr>
              <a:t>提示标志</a:t>
            </a:r>
            <a:endParaRPr lang="zh-CN" altLang="en-US" sz="4000" b="1" cap="none" spc="0" dirty="0" smtClean="0">
              <a:ln w="17780" cmpd="sng">
                <a:solidFill>
                  <a:srgbClr val="FFFFFF"/>
                </a:solidFill>
                <a:prstDash val="solid"/>
                <a:miter lim="800000"/>
              </a:ln>
              <a:solidFill>
                <a:srgbClr val="92D050"/>
              </a:solidFill>
              <a:effectLst>
                <a:outerShdw blurRad="50800" algn="tl" rotWithShape="0">
                  <a:srgbClr val="000000"/>
                </a:outerShdw>
              </a:effectLst>
              <a:latin typeface="微软雅黑" panose="020B0503020204020204" charset="-122"/>
              <a:cs typeface="微软雅黑" panose="020B0503020204020204" charset="-122"/>
            </a:endParaRPr>
          </a:p>
        </p:txBody>
      </p:sp>
      <p:sp>
        <p:nvSpPr>
          <p:cNvPr id="6" name="矩形 5"/>
          <p:cNvSpPr/>
          <p:nvPr/>
        </p:nvSpPr>
        <p:spPr>
          <a:xfrm>
            <a:off x="209615" y="4945820"/>
            <a:ext cx="7726680" cy="368300"/>
          </a:xfrm>
          <a:prstGeom prst="rect">
            <a:avLst/>
          </a:prstGeom>
        </p:spPr>
        <p:txBody>
          <a:bodyPr wrap="none">
            <a:spAutoFit/>
          </a:bodyPr>
          <a:lstStyle/>
          <a:p>
            <a:r>
              <a:rPr lang="zh-CN" altLang="en-US" sz="1800" dirty="0">
                <a:solidFill>
                  <a:srgbClr val="92D050"/>
                </a:solidFill>
                <a:latin typeface="微软雅黑" panose="020B0503020204020204" charset="-122"/>
                <a:ea typeface="微软雅黑" panose="020B0503020204020204" charset="-122"/>
                <a:cs typeface="微软雅黑" panose="020B0503020204020204" charset="-122"/>
              </a:rPr>
              <a:t>安全防护设备的位置表示都用</a:t>
            </a:r>
            <a:r>
              <a:rPr lang="zh-CN" altLang="en-US" sz="1800" dirty="0" smtClean="0">
                <a:solidFill>
                  <a:srgbClr val="92D050"/>
                </a:solidFill>
                <a:latin typeface="微软雅黑" panose="020B0503020204020204" charset="-122"/>
                <a:ea typeface="微软雅黑" panose="020B0503020204020204" charset="-122"/>
                <a:cs typeface="微软雅黑" panose="020B0503020204020204" charset="-122"/>
              </a:rPr>
              <a:t>绿色；机器</a:t>
            </a:r>
            <a:r>
              <a:rPr lang="zh-CN" altLang="en-US" sz="1800" dirty="0">
                <a:solidFill>
                  <a:srgbClr val="92D050"/>
                </a:solidFill>
                <a:latin typeface="微软雅黑" panose="020B0503020204020204" charset="-122"/>
                <a:ea typeface="微软雅黑" panose="020B0503020204020204" charset="-122"/>
                <a:cs typeface="微软雅黑" panose="020B0503020204020204" charset="-122"/>
              </a:rPr>
              <a:t>启动按钮及安全信号（灯）旗等。</a:t>
            </a:r>
            <a:endParaRPr lang="zh-CN" altLang="en-US" sz="1800" dirty="0">
              <a:solidFill>
                <a:srgbClr val="92D05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Group 23"/>
          <p:cNvGrpSpPr/>
          <p:nvPr/>
        </p:nvGrpSpPr>
        <p:grpSpPr bwMode="auto">
          <a:xfrm>
            <a:off x="619760" y="10967"/>
            <a:ext cx="8386032" cy="3923588"/>
            <a:chOff x="0" y="720"/>
            <a:chExt cx="6240" cy="3270"/>
          </a:xfrm>
        </p:grpSpPr>
        <p:sp>
          <p:nvSpPr>
            <p:cNvPr id="6" name="Rectangle 7"/>
            <p:cNvSpPr>
              <a:spLocks noChangeArrowheads="1"/>
            </p:cNvSpPr>
            <p:nvPr/>
          </p:nvSpPr>
          <p:spPr bwMode="auto">
            <a:xfrm>
              <a:off x="150" y="720"/>
              <a:ext cx="6090" cy="473"/>
            </a:xfrm>
            <a:prstGeom prst="rect">
              <a:avLst/>
            </a:prstGeom>
            <a:noFill/>
            <a:ln w="9525">
              <a:noFill/>
              <a:miter lim="800000"/>
            </a:ln>
            <a:effectLst/>
          </p:spPr>
          <p:txBody>
            <a:bodyPr anchor="ctr"/>
            <a:lstStyle/>
            <a:p>
              <a:pPr algn="l">
                <a:lnSpc>
                  <a:spcPct val="165000"/>
                </a:lnSpc>
                <a:buSzPct val="165000"/>
                <a:defRPr/>
              </a:pPr>
              <a:r>
                <a:rPr kumimoji="1" lang="zh-CN" altLang="en-US" sz="1900" dirty="0">
                  <a:latin typeface="+mj-ea"/>
                  <a:ea typeface="+mj-ea"/>
                  <a:cs typeface="微软雅黑" panose="020B0503020204020204" charset="-122"/>
                </a:rPr>
                <a:t>杜邦安全文化坐标系统</a:t>
              </a:r>
              <a:endParaRPr kumimoji="1" lang="zh-CN" altLang="en-US" sz="1900" dirty="0">
                <a:latin typeface="+mj-ea"/>
                <a:ea typeface="+mj-ea"/>
                <a:cs typeface="微软雅黑" panose="020B0503020204020204" charset="-122"/>
              </a:endParaRPr>
            </a:p>
          </p:txBody>
        </p:sp>
        <p:sp>
          <p:nvSpPr>
            <p:cNvPr id="9223" name="Rectangle 2"/>
            <p:cNvSpPr>
              <a:spLocks noChangeArrowheads="1"/>
            </p:cNvSpPr>
            <p:nvPr/>
          </p:nvSpPr>
          <p:spPr bwMode="auto">
            <a:xfrm>
              <a:off x="696" y="1296"/>
              <a:ext cx="4608" cy="2304"/>
            </a:xfrm>
            <a:prstGeom prst="rect">
              <a:avLst/>
            </a:prstGeom>
            <a:gradFill rotWithShape="0">
              <a:gsLst>
                <a:gs pos="0">
                  <a:srgbClr val="5E9EFF"/>
                </a:gs>
                <a:gs pos="39999">
                  <a:srgbClr val="85C2FF"/>
                </a:gs>
                <a:gs pos="70000">
                  <a:srgbClr val="C4D6EB"/>
                </a:gs>
                <a:gs pos="100000">
                  <a:srgbClr val="FFEBFA"/>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eaLnBrk="1" hangingPunct="1">
                <a:lnSpc>
                  <a:spcPct val="165000"/>
                </a:lnSpc>
                <a:buSzPct val="165000"/>
              </a:pPr>
              <a:endParaRPr kumimoji="1" lang="zh-CN" altLang="zh-CN" sz="1900">
                <a:latin typeface="微软雅黑" panose="020B0503020204020204" charset="-122"/>
                <a:ea typeface="微软雅黑" panose="020B0503020204020204" charset="-122"/>
                <a:cs typeface="微软雅黑" panose="020B0503020204020204" charset="-122"/>
              </a:endParaRPr>
            </a:p>
          </p:txBody>
        </p:sp>
        <p:sp>
          <p:nvSpPr>
            <p:cNvPr id="9224" name="Rectangle 4"/>
            <p:cNvSpPr>
              <a:spLocks noChangeArrowheads="1"/>
            </p:cNvSpPr>
            <p:nvPr/>
          </p:nvSpPr>
          <p:spPr bwMode="auto">
            <a:xfrm>
              <a:off x="0" y="1305"/>
              <a:ext cx="6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a:lnSpc>
                  <a:spcPct val="90000"/>
                </a:lnSpc>
                <a:buSzPct val="165000"/>
              </a:pPr>
              <a:r>
                <a:rPr kumimoji="1" lang="zh-CN" altLang="en-US" sz="1600">
                  <a:latin typeface="微软雅黑" panose="020B0503020204020204" charset="-122"/>
                  <a:ea typeface="微软雅黑" panose="020B0503020204020204" charset="-122"/>
                  <a:cs typeface="微软雅黑" panose="020B0503020204020204" charset="-122"/>
                </a:rPr>
                <a:t>伤害率</a:t>
              </a:r>
              <a:endParaRPr kumimoji="1" lang="en-GB" altLang="zh-CN" sz="1600">
                <a:latin typeface="微软雅黑" panose="020B0503020204020204" charset="-122"/>
                <a:ea typeface="微软雅黑" panose="020B0503020204020204" charset="-122"/>
                <a:cs typeface="微软雅黑" panose="020B0503020204020204" charset="-122"/>
              </a:endParaRPr>
            </a:p>
          </p:txBody>
        </p:sp>
        <p:sp>
          <p:nvSpPr>
            <p:cNvPr id="9225" name="Line 7"/>
            <p:cNvSpPr>
              <a:spLocks noChangeShapeType="1"/>
            </p:cNvSpPr>
            <p:nvPr/>
          </p:nvSpPr>
          <p:spPr bwMode="auto">
            <a:xfrm flipV="1">
              <a:off x="815" y="1245"/>
              <a:ext cx="0" cy="2364"/>
            </a:xfrm>
            <a:prstGeom prst="line">
              <a:avLst/>
            </a:prstGeom>
            <a:noFill/>
            <a:ln w="50800">
              <a:solidFill>
                <a:srgbClr val="0000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9226" name="Line 8"/>
            <p:cNvSpPr>
              <a:spLocks noChangeShapeType="1"/>
            </p:cNvSpPr>
            <p:nvPr/>
          </p:nvSpPr>
          <p:spPr bwMode="auto">
            <a:xfrm>
              <a:off x="825" y="3600"/>
              <a:ext cx="4654" cy="0"/>
            </a:xfrm>
            <a:prstGeom prst="line">
              <a:avLst/>
            </a:prstGeom>
            <a:noFill/>
            <a:ln w="50800">
              <a:solidFill>
                <a:schemeClr val="accent2"/>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9227" name="Rectangle 11"/>
            <p:cNvSpPr>
              <a:spLocks noChangeArrowheads="1"/>
            </p:cNvSpPr>
            <p:nvPr/>
          </p:nvSpPr>
          <p:spPr bwMode="auto">
            <a:xfrm>
              <a:off x="1898" y="3645"/>
              <a:ext cx="91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90000"/>
                </a:lnSpc>
                <a:buSzPct val="165000"/>
              </a:pPr>
              <a:r>
                <a:rPr kumimoji="1" lang="zh-CN" altLang="en-US" sz="1900">
                  <a:latin typeface="微软雅黑" panose="020B0503020204020204" charset="-122"/>
                  <a:ea typeface="微软雅黑" panose="020B0503020204020204" charset="-122"/>
                  <a:cs typeface="微软雅黑" panose="020B0503020204020204" charset="-122"/>
                </a:rPr>
                <a:t>依赖阶段</a:t>
              </a:r>
              <a:endParaRPr kumimoji="1" lang="en-GB" altLang="zh-CN" sz="1900">
                <a:latin typeface="微软雅黑" panose="020B0503020204020204" charset="-122"/>
                <a:ea typeface="微软雅黑" panose="020B0503020204020204" charset="-122"/>
                <a:cs typeface="微软雅黑" panose="020B0503020204020204" charset="-122"/>
              </a:endParaRPr>
            </a:p>
          </p:txBody>
        </p:sp>
        <p:sp>
          <p:nvSpPr>
            <p:cNvPr id="9228" name="Rectangle 12"/>
            <p:cNvSpPr>
              <a:spLocks noChangeArrowheads="1"/>
            </p:cNvSpPr>
            <p:nvPr/>
          </p:nvSpPr>
          <p:spPr bwMode="auto">
            <a:xfrm>
              <a:off x="3024" y="3645"/>
              <a:ext cx="88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90000"/>
                </a:lnSpc>
                <a:buSzPct val="165000"/>
              </a:pPr>
              <a:r>
                <a:rPr kumimoji="1" lang="zh-CN" altLang="en-US" sz="1900">
                  <a:latin typeface="微软雅黑" panose="020B0503020204020204" charset="-122"/>
                  <a:ea typeface="微软雅黑" panose="020B0503020204020204" charset="-122"/>
                  <a:cs typeface="微软雅黑" panose="020B0503020204020204" charset="-122"/>
                </a:rPr>
                <a:t>独立阶段</a:t>
              </a:r>
              <a:endParaRPr kumimoji="1" lang="en-GB" altLang="zh-CN" sz="1900">
                <a:latin typeface="微软雅黑" panose="020B0503020204020204" charset="-122"/>
                <a:ea typeface="微软雅黑" panose="020B0503020204020204" charset="-122"/>
                <a:cs typeface="微软雅黑" panose="020B0503020204020204" charset="-122"/>
              </a:endParaRPr>
            </a:p>
          </p:txBody>
        </p:sp>
        <p:sp>
          <p:nvSpPr>
            <p:cNvPr id="9229" name="Rectangle 13"/>
            <p:cNvSpPr>
              <a:spLocks noChangeArrowheads="1"/>
            </p:cNvSpPr>
            <p:nvPr/>
          </p:nvSpPr>
          <p:spPr bwMode="auto">
            <a:xfrm>
              <a:off x="4145" y="3510"/>
              <a:ext cx="104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165000"/>
                </a:lnSpc>
                <a:buSzPct val="165000"/>
              </a:pPr>
              <a:r>
                <a:rPr kumimoji="1" lang="en-US" altLang="zh-CN" sz="1900">
                  <a:latin typeface="微软雅黑" panose="020B0503020204020204" charset="-122"/>
                  <a:ea typeface="微软雅黑" panose="020B0503020204020204" charset="-122"/>
                  <a:cs typeface="微软雅黑" panose="020B0503020204020204" charset="-122"/>
                </a:rPr>
                <a:t> </a:t>
              </a:r>
              <a:r>
                <a:rPr kumimoji="1" lang="zh-CN" altLang="en-US" sz="1900">
                  <a:latin typeface="微软雅黑" panose="020B0503020204020204" charset="-122"/>
                  <a:ea typeface="微软雅黑" panose="020B0503020204020204" charset="-122"/>
                  <a:cs typeface="微软雅黑" panose="020B0503020204020204" charset="-122"/>
                </a:rPr>
                <a:t>互助阶段</a:t>
              </a:r>
              <a:endParaRPr kumimoji="1" lang="en-GB" altLang="zh-CN" sz="1300">
                <a:solidFill>
                  <a:srgbClr val="D1CDBF"/>
                </a:solidFill>
                <a:latin typeface="微软雅黑" panose="020B0503020204020204" charset="-122"/>
                <a:ea typeface="微软雅黑" panose="020B0503020204020204" charset="-122"/>
                <a:cs typeface="微软雅黑" panose="020B0503020204020204" charset="-122"/>
              </a:endParaRPr>
            </a:p>
          </p:txBody>
        </p:sp>
        <p:sp>
          <p:nvSpPr>
            <p:cNvPr id="9230" name="Rectangle 17"/>
            <p:cNvSpPr>
              <a:spLocks noChangeArrowheads="1"/>
            </p:cNvSpPr>
            <p:nvPr/>
          </p:nvSpPr>
          <p:spPr bwMode="auto">
            <a:xfrm>
              <a:off x="5055" y="3555"/>
              <a:ext cx="579"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165000"/>
                </a:lnSpc>
                <a:buSzPct val="165000"/>
              </a:pPr>
              <a:r>
                <a:rPr kumimoji="1" lang="zh-CN" altLang="en-GB" sz="1600">
                  <a:latin typeface="微软雅黑" panose="020B0503020204020204" charset="-122"/>
                  <a:ea typeface="微软雅黑" panose="020B0503020204020204" charset="-122"/>
                  <a:cs typeface="微软雅黑" panose="020B0503020204020204" charset="-122"/>
                </a:rPr>
                <a:t>时间</a:t>
              </a:r>
              <a:endParaRPr kumimoji="1" lang="en-GB" altLang="zh-CN" sz="1600">
                <a:latin typeface="微软雅黑" panose="020B0503020204020204" charset="-122"/>
                <a:ea typeface="微软雅黑" panose="020B0503020204020204" charset="-122"/>
                <a:cs typeface="微软雅黑" panose="020B0503020204020204" charset="-122"/>
              </a:endParaRPr>
            </a:p>
          </p:txBody>
        </p:sp>
        <p:sp>
          <p:nvSpPr>
            <p:cNvPr id="9231" name="Text Box 19"/>
            <p:cNvSpPr txBox="1">
              <a:spLocks noChangeArrowheads="1"/>
            </p:cNvSpPr>
            <p:nvPr/>
          </p:nvSpPr>
          <p:spPr bwMode="auto">
            <a:xfrm>
              <a:off x="915" y="3645"/>
              <a:ext cx="94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lIns="90004" tIns="45002" rIns="90004" bIns="45002">
              <a:spAutoFit/>
            </a:bodyPr>
            <a:lstStyle>
              <a:lvl1pPr defTabSz="900430" eaLnBrk="0" hangingPunct="0">
                <a:defRPr sz="2100">
                  <a:solidFill>
                    <a:schemeClr val="tx1"/>
                  </a:solidFill>
                  <a:latin typeface="Arial" panose="020B0604020202020204" pitchFamily="34" charset="0"/>
                  <a:ea typeface="宋体" panose="02010600030101010101" pitchFamily="2" charset="-122"/>
                </a:defRPr>
              </a:lvl1pPr>
              <a:lvl2pPr marL="742950" indent="-285750" defTabSz="900430" eaLnBrk="0" hangingPunct="0">
                <a:defRPr sz="2100">
                  <a:solidFill>
                    <a:schemeClr val="tx1"/>
                  </a:solidFill>
                  <a:latin typeface="Arial" panose="020B0604020202020204" pitchFamily="34" charset="0"/>
                  <a:ea typeface="宋体" panose="02010600030101010101" pitchFamily="2" charset="-122"/>
                </a:defRPr>
              </a:lvl2pPr>
              <a:lvl3pPr marL="1143000" indent="-228600" defTabSz="900430" eaLnBrk="0" hangingPunct="0">
                <a:defRPr sz="2100">
                  <a:solidFill>
                    <a:schemeClr val="tx1"/>
                  </a:solidFill>
                  <a:latin typeface="Arial" panose="020B0604020202020204" pitchFamily="34" charset="0"/>
                  <a:ea typeface="宋体" panose="02010600030101010101" pitchFamily="2" charset="-122"/>
                </a:defRPr>
              </a:lvl3pPr>
              <a:lvl4pPr marL="1600200" indent="-228600" defTabSz="900430" eaLnBrk="0" hangingPunct="0">
                <a:defRPr sz="2100">
                  <a:solidFill>
                    <a:schemeClr val="tx1"/>
                  </a:solidFill>
                  <a:latin typeface="Arial" panose="020B0604020202020204" pitchFamily="34" charset="0"/>
                  <a:ea typeface="宋体" panose="02010600030101010101" pitchFamily="2" charset="-122"/>
                </a:defRPr>
              </a:lvl4pPr>
              <a:lvl5pPr marL="2057400" indent="-228600" defTabSz="90043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90000"/>
                </a:lnSpc>
                <a:buSzPct val="165000"/>
              </a:pPr>
              <a:r>
                <a:rPr kumimoji="1" lang="zh-CN" altLang="en-US" sz="1900">
                  <a:latin typeface="微软雅黑" panose="020B0503020204020204" charset="-122"/>
                  <a:ea typeface="微软雅黑" panose="020B0503020204020204" charset="-122"/>
                  <a:cs typeface="微软雅黑" panose="020B0503020204020204" charset="-122"/>
                </a:rPr>
                <a:t>本能阶段</a:t>
              </a:r>
              <a:endParaRPr kumimoji="1" lang="zh-CN" altLang="en-US" sz="1900">
                <a:latin typeface="微软雅黑" panose="020B0503020204020204" charset="-122"/>
                <a:ea typeface="微软雅黑" panose="020B0503020204020204" charset="-122"/>
                <a:cs typeface="微软雅黑" panose="020B0503020204020204" charset="-122"/>
              </a:endParaRPr>
            </a:p>
          </p:txBody>
        </p:sp>
        <p:grpSp>
          <p:nvGrpSpPr>
            <p:cNvPr id="9232" name="Group 34"/>
            <p:cNvGrpSpPr/>
            <p:nvPr/>
          </p:nvGrpSpPr>
          <p:grpSpPr bwMode="auto">
            <a:xfrm>
              <a:off x="780" y="1056"/>
              <a:ext cx="4905" cy="2559"/>
              <a:chOff x="780" y="1056"/>
              <a:chExt cx="4905" cy="2559"/>
            </a:xfrm>
          </p:grpSpPr>
          <p:sp>
            <p:nvSpPr>
              <p:cNvPr id="9235" name="AutoShape 6"/>
              <p:cNvSpPr>
                <a:spLocks noChangeArrowheads="1"/>
              </p:cNvSpPr>
              <p:nvPr/>
            </p:nvSpPr>
            <p:spPr bwMode="auto">
              <a:xfrm>
                <a:off x="803" y="1056"/>
                <a:ext cx="4767" cy="2496"/>
              </a:xfrm>
              <a:prstGeom prst="rightArrow">
                <a:avLst>
                  <a:gd name="adj1" fmla="val 50000"/>
                  <a:gd name="adj2" fmla="val 47746"/>
                </a:avLst>
              </a:prstGeom>
              <a:gradFill rotWithShape="0">
                <a:gsLst>
                  <a:gs pos="0">
                    <a:srgbClr val="FFFF99"/>
                  </a:gs>
                  <a:gs pos="100000">
                    <a:srgbClr val="99FF66"/>
                  </a:gs>
                </a:gsLst>
                <a:lin ang="0" scaled="1"/>
              </a:gradFill>
              <a:ln w="9525">
                <a:solidFill>
                  <a:schemeClr val="tx1"/>
                </a:solidFill>
                <a:miter lim="800000"/>
              </a:ln>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eaLnBrk="1" hangingPunct="1">
                  <a:lnSpc>
                    <a:spcPct val="165000"/>
                  </a:lnSpc>
                  <a:buSzPct val="165000"/>
                </a:pPr>
                <a:endParaRPr kumimoji="1" lang="zh-CN" altLang="zh-CN" sz="1900">
                  <a:latin typeface="微软雅黑" panose="020B0503020204020204" charset="-122"/>
                  <a:ea typeface="微软雅黑" panose="020B0503020204020204" charset="-122"/>
                  <a:cs typeface="微软雅黑" panose="020B0503020204020204" charset="-122"/>
                </a:endParaRPr>
              </a:p>
            </p:txBody>
          </p:sp>
          <p:sp>
            <p:nvSpPr>
              <p:cNvPr id="9236" name="Line 9"/>
              <p:cNvSpPr>
                <a:spLocks noChangeShapeType="1"/>
              </p:cNvSpPr>
              <p:nvPr/>
            </p:nvSpPr>
            <p:spPr bwMode="auto">
              <a:xfrm>
                <a:off x="1905" y="1395"/>
                <a:ext cx="0" cy="22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9237" name="Line 10"/>
              <p:cNvSpPr>
                <a:spLocks noChangeShapeType="1"/>
              </p:cNvSpPr>
              <p:nvPr/>
            </p:nvSpPr>
            <p:spPr bwMode="auto">
              <a:xfrm>
                <a:off x="4068" y="1288"/>
                <a:ext cx="0" cy="22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9238" name="Rectangle 14"/>
              <p:cNvSpPr>
                <a:spLocks noChangeArrowheads="1"/>
              </p:cNvSpPr>
              <p:nvPr/>
            </p:nvSpPr>
            <p:spPr bwMode="auto">
              <a:xfrm>
                <a:off x="1950" y="1710"/>
                <a:ext cx="965"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85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管理承诺</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85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雇佣条件</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85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纪律约束</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85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规则程序</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85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监督控制</a:t>
                </a:r>
                <a:r>
                  <a:rPr kumimoji="1" lang="zh-CN" altLang="en-US" sz="1900" b="1">
                    <a:solidFill>
                      <a:schemeClr val="bg1"/>
                    </a:solidFill>
                    <a:latin typeface="微软雅黑" panose="020B0503020204020204" charset="-122"/>
                    <a:ea typeface="微软雅黑" panose="020B0503020204020204" charset="-122"/>
                    <a:cs typeface="微软雅黑" panose="020B0503020204020204" charset="-122"/>
                  </a:rPr>
                  <a:t> </a:t>
                </a:r>
                <a:endParaRPr kumimoji="1" lang="zh-CN" altLang="en-US" sz="19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9239" name="Rectangle 15"/>
              <p:cNvSpPr>
                <a:spLocks noChangeArrowheads="1"/>
              </p:cNvSpPr>
              <p:nvPr/>
            </p:nvSpPr>
            <p:spPr bwMode="auto">
              <a:xfrm>
                <a:off x="2940" y="1665"/>
                <a:ext cx="1025"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90000"/>
                  </a:lnSpc>
                  <a:buClr>
                    <a:srgbClr val="B8B39A"/>
                  </a:buClr>
                  <a:buSzPct val="165000"/>
                  <a:buFontTx/>
                  <a:buChar char="•"/>
                </a:pPr>
                <a:r>
                  <a:rPr kumimoji="1" lang="en-US" altLang="zh-CN" sz="1600">
                    <a:solidFill>
                      <a:srgbClr val="4C4836"/>
                    </a:solidFill>
                    <a:latin typeface="微软雅黑" panose="020B0503020204020204" charset="-122"/>
                    <a:ea typeface="微软雅黑" panose="020B0503020204020204" charset="-122"/>
                    <a:cs typeface="微软雅黑" panose="020B0503020204020204" charset="-122"/>
                  </a:rPr>
                  <a:t> </a:t>
                </a:r>
                <a:r>
                  <a:rPr kumimoji="1" lang="zh-CN" altLang="en-US" sz="1600">
                    <a:latin typeface="微软雅黑" panose="020B0503020204020204" charset="-122"/>
                    <a:ea typeface="微软雅黑" panose="020B0503020204020204" charset="-122"/>
                    <a:cs typeface="微软雅黑" panose="020B0503020204020204" charset="-122"/>
                  </a:rPr>
                  <a:t>个人承诺</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pPr>
                <a:r>
                  <a:rPr kumimoji="1" lang="zh-CN" altLang="en-US" sz="1600">
                    <a:latin typeface="微软雅黑" panose="020B0503020204020204" charset="-122"/>
                    <a:ea typeface="微软雅黑" panose="020B0503020204020204" charset="-122"/>
                    <a:cs typeface="微软雅黑" panose="020B0503020204020204" charset="-122"/>
                  </a:rPr>
                  <a:t>  个人价值</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自主管理</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自我保护</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pPr>
                <a:r>
                  <a:rPr kumimoji="1" lang="zh-CN" altLang="en-US" sz="1600">
                    <a:latin typeface="微软雅黑" panose="020B0503020204020204" charset="-122"/>
                    <a:ea typeface="微软雅黑" panose="020B0503020204020204" charset="-122"/>
                    <a:cs typeface="微软雅黑" panose="020B0503020204020204" charset="-122"/>
                  </a:rPr>
                  <a:t> 能力和习惯</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自我约束</a:t>
                </a:r>
                <a:endParaRPr kumimoji="1" lang="en-GB" altLang="zh-CN" sz="1600">
                  <a:latin typeface="微软雅黑" panose="020B0503020204020204" charset="-122"/>
                  <a:ea typeface="微软雅黑" panose="020B0503020204020204" charset="-122"/>
                  <a:cs typeface="微软雅黑" panose="020B0503020204020204" charset="-122"/>
                </a:endParaRPr>
              </a:p>
            </p:txBody>
          </p:sp>
          <p:sp>
            <p:nvSpPr>
              <p:cNvPr id="9240" name="Rectangle 16"/>
              <p:cNvSpPr>
                <a:spLocks noChangeArrowheads="1"/>
              </p:cNvSpPr>
              <p:nvPr/>
            </p:nvSpPr>
            <p:spPr bwMode="auto">
              <a:xfrm>
                <a:off x="4139" y="1824"/>
                <a:ext cx="1546"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90000"/>
                  </a:lnSpc>
                  <a:buClr>
                    <a:srgbClr val="B8B39A"/>
                  </a:buClr>
                  <a:buSzPct val="165000"/>
                  <a:buFontTx/>
                  <a:buChar char="•"/>
                </a:pPr>
                <a:r>
                  <a:rPr kumimoji="1" lang="en-US" altLang="zh-CN" sz="1600">
                    <a:solidFill>
                      <a:srgbClr val="4C4836"/>
                    </a:solidFill>
                    <a:latin typeface="微软雅黑" panose="020B0503020204020204" charset="-122"/>
                    <a:ea typeface="微软雅黑" panose="020B0503020204020204" charset="-122"/>
                    <a:cs typeface="微软雅黑" panose="020B0503020204020204" charset="-122"/>
                  </a:rPr>
                  <a:t>   </a:t>
                </a:r>
                <a:r>
                  <a:rPr kumimoji="1" lang="zh-CN" altLang="en-US" sz="1600">
                    <a:latin typeface="微软雅黑" panose="020B0503020204020204" charset="-122"/>
                    <a:ea typeface="微软雅黑" panose="020B0503020204020204" charset="-122"/>
                    <a:cs typeface="微软雅黑" panose="020B0503020204020204" charset="-122"/>
                  </a:rPr>
                  <a:t>帮助别人遵守</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 留心他人</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 团队贡献</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 关注他人</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 集体荣誉</a:t>
                </a:r>
                <a:endParaRPr kumimoji="1" lang="zh-CN" altLang="en-US" sz="1600">
                  <a:latin typeface="微软雅黑" panose="020B0503020204020204" charset="-122"/>
                  <a:ea typeface="微软雅黑" panose="020B0503020204020204" charset="-122"/>
                  <a:cs typeface="微软雅黑" panose="020B0503020204020204" charset="-122"/>
                </a:endParaRPr>
              </a:p>
            </p:txBody>
          </p:sp>
          <p:sp>
            <p:nvSpPr>
              <p:cNvPr id="9241" name="Line 18"/>
              <p:cNvSpPr>
                <a:spLocks noChangeShapeType="1"/>
              </p:cNvSpPr>
              <p:nvPr/>
            </p:nvSpPr>
            <p:spPr bwMode="auto">
              <a:xfrm>
                <a:off x="2938" y="1336"/>
                <a:ext cx="0" cy="22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9242" name="Text Box 20"/>
              <p:cNvSpPr txBox="1">
                <a:spLocks noChangeArrowheads="1"/>
              </p:cNvSpPr>
              <p:nvPr/>
            </p:nvSpPr>
            <p:spPr bwMode="auto">
              <a:xfrm>
                <a:off x="780" y="1710"/>
                <a:ext cx="1225"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lIns="90004" tIns="45002" rIns="90004" bIns="45002">
                <a:spAutoFit/>
              </a:bodyPr>
              <a:lstStyle>
                <a:lvl1pPr marL="113030" indent="-113030" defTabSz="900430" eaLnBrk="0" hangingPunct="0">
                  <a:defRPr sz="2100">
                    <a:solidFill>
                      <a:schemeClr val="tx1"/>
                    </a:solidFill>
                    <a:latin typeface="Arial" panose="020B0604020202020204" pitchFamily="34" charset="0"/>
                    <a:ea typeface="宋体" panose="02010600030101010101" pitchFamily="2" charset="-122"/>
                  </a:defRPr>
                </a:lvl1pPr>
                <a:lvl2pPr marL="742950" indent="-285750" defTabSz="900430" eaLnBrk="0" hangingPunct="0">
                  <a:defRPr sz="2100">
                    <a:solidFill>
                      <a:schemeClr val="tx1"/>
                    </a:solidFill>
                    <a:latin typeface="Arial" panose="020B0604020202020204" pitchFamily="34" charset="0"/>
                    <a:ea typeface="宋体" panose="02010600030101010101" pitchFamily="2" charset="-122"/>
                  </a:defRPr>
                </a:lvl2pPr>
                <a:lvl3pPr marL="1143000" indent="-228600" defTabSz="900430" eaLnBrk="0" hangingPunct="0">
                  <a:defRPr sz="2100">
                    <a:solidFill>
                      <a:schemeClr val="tx1"/>
                    </a:solidFill>
                    <a:latin typeface="Arial" panose="020B0604020202020204" pitchFamily="34" charset="0"/>
                    <a:ea typeface="宋体" panose="02010600030101010101" pitchFamily="2" charset="-122"/>
                  </a:defRPr>
                </a:lvl3pPr>
                <a:lvl4pPr marL="1600200" indent="-228600" defTabSz="900430" eaLnBrk="0" hangingPunct="0">
                  <a:defRPr sz="2100">
                    <a:solidFill>
                      <a:schemeClr val="tx1"/>
                    </a:solidFill>
                    <a:latin typeface="Arial" panose="020B0604020202020204" pitchFamily="34" charset="0"/>
                    <a:ea typeface="宋体" panose="02010600030101010101" pitchFamily="2" charset="-122"/>
                  </a:defRPr>
                </a:lvl4pPr>
                <a:lvl5pPr marL="2057400" indent="-228600" defTabSz="90043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defTabSz="900430"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依赖人的本能</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以顺从为目标</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主要依靠安全管理人员</a:t>
                </a:r>
                <a:endParaRPr kumimoji="1" lang="zh-CN" altLang="en-US" sz="1600">
                  <a:latin typeface="微软雅黑" panose="020B0503020204020204" charset="-122"/>
                  <a:ea typeface="微软雅黑" panose="020B0503020204020204" charset="-122"/>
                  <a:cs typeface="微软雅黑" panose="020B0503020204020204" charset="-122"/>
                </a:endParaRPr>
              </a:p>
              <a:p>
                <a:pPr algn="l">
                  <a:lnSpc>
                    <a:spcPct val="90000"/>
                  </a:lnSpc>
                  <a:buClr>
                    <a:srgbClr val="B8B39A"/>
                  </a:buClr>
                  <a:buSzPct val="165000"/>
                  <a:buFontTx/>
                  <a:buChar char="•"/>
                </a:pPr>
                <a:r>
                  <a:rPr kumimoji="1" lang="zh-CN" altLang="en-US" sz="1600">
                    <a:latin typeface="微软雅黑" panose="020B0503020204020204" charset="-122"/>
                    <a:ea typeface="微软雅黑" panose="020B0503020204020204" charset="-122"/>
                    <a:cs typeface="微软雅黑" panose="020B0503020204020204" charset="-122"/>
                  </a:rPr>
                  <a:t>管理层参与欠缺</a:t>
                </a:r>
                <a:endParaRPr kumimoji="1" lang="zh-CN" altLang="en-US" sz="1900">
                  <a:latin typeface="微软雅黑" panose="020B0503020204020204" charset="-122"/>
                  <a:ea typeface="微软雅黑" panose="020B0503020204020204" charset="-122"/>
                  <a:cs typeface="微软雅黑" panose="020B0503020204020204" charset="-122"/>
                </a:endParaRPr>
              </a:p>
            </p:txBody>
          </p:sp>
        </p:grpSp>
        <p:sp>
          <p:nvSpPr>
            <p:cNvPr id="9233" name="Freeform 3"/>
            <p:cNvSpPr/>
            <p:nvPr/>
          </p:nvSpPr>
          <p:spPr bwMode="auto">
            <a:xfrm>
              <a:off x="825" y="1350"/>
              <a:ext cx="4555" cy="2250"/>
            </a:xfrm>
            <a:custGeom>
              <a:avLst/>
              <a:gdLst>
                <a:gd name="T0" fmla="*/ 0 w 4272"/>
                <a:gd name="T1" fmla="*/ 0 h 2176"/>
                <a:gd name="T2" fmla="*/ 2147483647 w 4272"/>
                <a:gd name="T3" fmla="*/ 2147483647 h 2176"/>
                <a:gd name="T4" fmla="*/ 2147483647 w 4272"/>
                <a:gd name="T5" fmla="*/ 2147483647 h 2176"/>
                <a:gd name="T6" fmla="*/ 2147483647 w 4272"/>
                <a:gd name="T7" fmla="*/ 2147483647 h 2176"/>
                <a:gd name="T8" fmla="*/ 2147483647 w 4272"/>
                <a:gd name="T9" fmla="*/ 2147483647 h 2176"/>
                <a:gd name="T10" fmla="*/ 0 60000 65536"/>
                <a:gd name="T11" fmla="*/ 0 60000 65536"/>
                <a:gd name="T12" fmla="*/ 0 60000 65536"/>
                <a:gd name="T13" fmla="*/ 0 60000 65536"/>
                <a:gd name="T14" fmla="*/ 0 60000 65536"/>
                <a:gd name="T15" fmla="*/ 0 w 4272"/>
                <a:gd name="T16" fmla="*/ 0 h 2176"/>
                <a:gd name="T17" fmla="*/ 4272 w 4272"/>
                <a:gd name="T18" fmla="*/ 2176 h 2176"/>
              </a:gdLst>
              <a:ahLst/>
              <a:cxnLst>
                <a:cxn ang="T10">
                  <a:pos x="T0" y="T1"/>
                </a:cxn>
                <a:cxn ang="T11">
                  <a:pos x="T2" y="T3"/>
                </a:cxn>
                <a:cxn ang="T12">
                  <a:pos x="T4" y="T5"/>
                </a:cxn>
                <a:cxn ang="T13">
                  <a:pos x="T6" y="T7"/>
                </a:cxn>
                <a:cxn ang="T14">
                  <a:pos x="T8" y="T9"/>
                </a:cxn>
              </a:cxnLst>
              <a:rect l="T15" t="T16" r="T17" b="T18"/>
              <a:pathLst>
                <a:path w="4272" h="2176">
                  <a:moveTo>
                    <a:pt x="0" y="0"/>
                  </a:moveTo>
                  <a:cubicBezTo>
                    <a:pt x="4" y="380"/>
                    <a:pt x="8" y="760"/>
                    <a:pt x="240" y="1056"/>
                  </a:cubicBezTo>
                  <a:cubicBezTo>
                    <a:pt x="472" y="1352"/>
                    <a:pt x="936" y="1600"/>
                    <a:pt x="1392" y="1776"/>
                  </a:cubicBezTo>
                  <a:cubicBezTo>
                    <a:pt x="1848" y="1952"/>
                    <a:pt x="2496" y="2048"/>
                    <a:pt x="2976" y="2112"/>
                  </a:cubicBezTo>
                  <a:cubicBezTo>
                    <a:pt x="3456" y="2176"/>
                    <a:pt x="3864" y="2168"/>
                    <a:pt x="4272" y="2160"/>
                  </a:cubicBezTo>
                </a:path>
              </a:pathLst>
            </a:custGeom>
            <a:noFill/>
            <a:ln w="44450">
              <a:solidFill>
                <a:srgbClr val="FF0000"/>
              </a:solidFill>
              <a:rou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9234" name="Rectangle 4"/>
            <p:cNvSpPr>
              <a:spLocks noChangeArrowheads="1"/>
            </p:cNvSpPr>
            <p:nvPr/>
          </p:nvSpPr>
          <p:spPr bwMode="auto">
            <a:xfrm>
              <a:off x="4920" y="3285"/>
              <a:ext cx="6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a:lnSpc>
                  <a:spcPct val="90000"/>
                </a:lnSpc>
                <a:buSzPct val="165000"/>
              </a:pPr>
              <a:r>
                <a:rPr kumimoji="1" lang="en-US" altLang="zh-CN" sz="1600">
                  <a:latin typeface="微软雅黑" panose="020B0503020204020204" charset="-122"/>
                  <a:ea typeface="微软雅黑" panose="020B0503020204020204" charset="-122"/>
                  <a:cs typeface="Arial" panose="020B0604020202020204" pitchFamily="34" charset="0"/>
                </a:rPr>
                <a:t>Zero</a:t>
              </a:r>
              <a:endParaRPr kumimoji="1" lang="en-GB" altLang="zh-CN" sz="1600">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3"/>
          <p:cNvSpPr>
            <a:spLocks noGrp="1"/>
          </p:cNvSpPr>
          <p:nvPr>
            <p:ph type="title" idx="4294967295"/>
          </p:nvPr>
        </p:nvSpPr>
        <p:spPr bwMode="auto">
          <a:xfrm>
            <a:off x="1153795" y="84455"/>
            <a:ext cx="6837045" cy="69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884555" y="1179830"/>
            <a:ext cx="7374255" cy="3493770"/>
            <a:chOff x="1888" y="1230"/>
            <a:chExt cx="10197" cy="5570"/>
          </a:xfrm>
        </p:grpSpPr>
        <p:grpSp>
          <p:nvGrpSpPr>
            <p:cNvPr id="23555"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58" name="Rectangle 47"/>
              <p:cNvSpPr>
                <a:spLocks noChangeArrowheads="1"/>
              </p:cNvSpPr>
              <p:nvPr/>
            </p:nvSpPr>
            <p:spPr bwMode="gray">
              <a:xfrm>
                <a:off x="3870775" y="780474"/>
                <a:ext cx="4045051" cy="4574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3556"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基本权利和义务</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3557"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安全常识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3558"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认识安全标识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3559"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356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800" b="1">
                    <a:latin typeface="微软雅黑" panose="020B0503020204020204" charset="-122"/>
                    <a:ea typeface="微软雅黑" panose="020B0503020204020204" charset="-122"/>
                    <a:cs typeface="微软雅黑" panose="020B0503020204020204" charset="-122"/>
                  </a:rPr>
                  <a:t>主要危险源及应对措施</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3560"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62"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现场急救知识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案例分析</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3"/>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CC0DA334-0057-4ACE-94A0-5082391F1430}"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4580" name="矩形 2"/>
          <p:cNvSpPr>
            <a:spLocks noChangeArrowheads="1"/>
          </p:cNvSpPr>
          <p:nvPr/>
        </p:nvSpPr>
        <p:spPr bwMode="auto">
          <a:xfrm>
            <a:off x="547203" y="179939"/>
            <a:ext cx="8686800"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安全用电</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主要</a:t>
            </a:r>
            <a:r>
              <a:rPr lang="zh-CN" altLang="en-US" sz="1800" dirty="0">
                <a:latin typeface="+mn-ea"/>
                <a:ea typeface="+mn-ea"/>
                <a:cs typeface="微软雅黑" panose="020B0503020204020204" charset="-122"/>
              </a:rPr>
              <a:t>应对措施：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☞非电工严禁动电</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☞各种电器使用前应检查是否漏电、接地是否良好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☞所有用电器具必须经过漏电保护器，而且漏电保护器必须灵敏可靠</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☞应使用优质的电缆线，严禁使用胶质线</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☞禁止用扎丝等导电材料捆绑电缆电线</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☞所有用电开关应标明用途和责任人</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☞学会触电急救知识</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fade">
                                      <p:cBhvr>
                                        <p:cTn id="7" dur="1000"/>
                                        <p:tgtEl>
                                          <p:spTgt spid="24580">
                                            <p:txEl>
                                              <p:pRg st="2" end="2"/>
                                            </p:txEl>
                                          </p:spTgt>
                                        </p:tgtEl>
                                      </p:cBhvr>
                                    </p:animEffect>
                                    <p:anim calcmode="lin" valueType="num">
                                      <p:cBhvr>
                                        <p:cTn id="8" dur="10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8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580">
                                            <p:txEl>
                                              <p:pRg st="3" end="3"/>
                                            </p:txEl>
                                          </p:spTgt>
                                        </p:tgtEl>
                                        <p:attrNameLst>
                                          <p:attrName>style.visibility</p:attrName>
                                        </p:attrNameLst>
                                      </p:cBhvr>
                                      <p:to>
                                        <p:strVal val="visible"/>
                                      </p:to>
                                    </p:set>
                                    <p:animEffect transition="in" filter="fade">
                                      <p:cBhvr>
                                        <p:cTn id="12" dur="1000"/>
                                        <p:tgtEl>
                                          <p:spTgt spid="24580">
                                            <p:txEl>
                                              <p:pRg st="3" end="3"/>
                                            </p:txEl>
                                          </p:spTgt>
                                        </p:tgtEl>
                                      </p:cBhvr>
                                    </p:animEffect>
                                    <p:anim calcmode="lin" valueType="num">
                                      <p:cBhvr>
                                        <p:cTn id="13" dur="10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4580">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animEffect transition="in" filter="fade">
                                      <p:cBhvr>
                                        <p:cTn id="17" dur="1000"/>
                                        <p:tgtEl>
                                          <p:spTgt spid="24580">
                                            <p:txEl>
                                              <p:pRg st="4" end="4"/>
                                            </p:txEl>
                                          </p:spTgt>
                                        </p:tgtEl>
                                      </p:cBhvr>
                                    </p:animEffect>
                                    <p:anim calcmode="lin" valueType="num">
                                      <p:cBhvr>
                                        <p:cTn id="18" dur="10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4580">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580">
                                            <p:txEl>
                                              <p:pRg st="5" end="5"/>
                                            </p:txEl>
                                          </p:spTgt>
                                        </p:tgtEl>
                                        <p:attrNameLst>
                                          <p:attrName>style.visibility</p:attrName>
                                        </p:attrNameLst>
                                      </p:cBhvr>
                                      <p:to>
                                        <p:strVal val="visible"/>
                                      </p:to>
                                    </p:set>
                                    <p:animEffect transition="in" filter="fade">
                                      <p:cBhvr>
                                        <p:cTn id="22" dur="1000"/>
                                        <p:tgtEl>
                                          <p:spTgt spid="24580">
                                            <p:txEl>
                                              <p:pRg st="5" end="5"/>
                                            </p:txEl>
                                          </p:spTgt>
                                        </p:tgtEl>
                                      </p:cBhvr>
                                    </p:animEffect>
                                    <p:anim calcmode="lin" valueType="num">
                                      <p:cBhvr>
                                        <p:cTn id="23" dur="10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4580">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580">
                                            <p:txEl>
                                              <p:pRg st="6" end="6"/>
                                            </p:txEl>
                                          </p:spTgt>
                                        </p:tgtEl>
                                        <p:attrNameLst>
                                          <p:attrName>style.visibility</p:attrName>
                                        </p:attrNameLst>
                                      </p:cBhvr>
                                      <p:to>
                                        <p:strVal val="visible"/>
                                      </p:to>
                                    </p:set>
                                    <p:animEffect transition="in" filter="fade">
                                      <p:cBhvr>
                                        <p:cTn id="27" dur="1000"/>
                                        <p:tgtEl>
                                          <p:spTgt spid="24580">
                                            <p:txEl>
                                              <p:pRg st="6" end="6"/>
                                            </p:txEl>
                                          </p:spTgt>
                                        </p:tgtEl>
                                      </p:cBhvr>
                                    </p:animEffect>
                                    <p:anim calcmode="lin" valueType="num">
                                      <p:cBhvr>
                                        <p:cTn id="28" dur="10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4580">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580">
                                            <p:txEl>
                                              <p:pRg st="7" end="7"/>
                                            </p:txEl>
                                          </p:spTgt>
                                        </p:tgtEl>
                                        <p:attrNameLst>
                                          <p:attrName>style.visibility</p:attrName>
                                        </p:attrNameLst>
                                      </p:cBhvr>
                                      <p:to>
                                        <p:strVal val="visible"/>
                                      </p:to>
                                    </p:set>
                                    <p:animEffect transition="in" filter="fade">
                                      <p:cBhvr>
                                        <p:cTn id="32" dur="1000"/>
                                        <p:tgtEl>
                                          <p:spTgt spid="24580">
                                            <p:txEl>
                                              <p:pRg st="7" end="7"/>
                                            </p:txEl>
                                          </p:spTgt>
                                        </p:tgtEl>
                                      </p:cBhvr>
                                    </p:animEffect>
                                    <p:anim calcmode="lin" valueType="num">
                                      <p:cBhvr>
                                        <p:cTn id="33" dur="1000" fill="hold"/>
                                        <p:tgtEl>
                                          <p:spTgt spid="24580">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4580">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580">
                                            <p:txEl>
                                              <p:pRg st="8" end="8"/>
                                            </p:txEl>
                                          </p:spTgt>
                                        </p:tgtEl>
                                        <p:attrNameLst>
                                          <p:attrName>style.visibility</p:attrName>
                                        </p:attrNameLst>
                                      </p:cBhvr>
                                      <p:to>
                                        <p:strVal val="visible"/>
                                      </p:to>
                                    </p:set>
                                    <p:animEffect transition="in" filter="fade">
                                      <p:cBhvr>
                                        <p:cTn id="37" dur="1000"/>
                                        <p:tgtEl>
                                          <p:spTgt spid="24580">
                                            <p:txEl>
                                              <p:pRg st="8" end="8"/>
                                            </p:txEl>
                                          </p:spTgt>
                                        </p:tgtEl>
                                      </p:cBhvr>
                                    </p:animEffect>
                                    <p:anim calcmode="lin" valueType="num">
                                      <p:cBhvr>
                                        <p:cTn id="38" dur="1000" fill="hold"/>
                                        <p:tgtEl>
                                          <p:spTgt spid="24580">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458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p:nvPr/>
        </p:nvGrpSpPr>
        <p:grpSpPr bwMode="auto">
          <a:xfrm>
            <a:off x="402590" y="1932940"/>
            <a:ext cx="3750310" cy="2066925"/>
            <a:chOff x="179512" y="3279898"/>
            <a:chExt cx="4392488" cy="2813398"/>
          </a:xfrm>
        </p:grpSpPr>
        <p:grpSp>
          <p:nvGrpSpPr>
            <p:cNvPr id="4104" name="组合 5"/>
            <p:cNvGrpSpPr>
              <a:grpSpLocks noChangeAspect="1"/>
            </p:cNvGrpSpPr>
            <p:nvPr/>
          </p:nvGrpSpPr>
          <p:grpSpPr bwMode="auto">
            <a:xfrm>
              <a:off x="179512" y="3279898"/>
              <a:ext cx="2088232" cy="1493135"/>
              <a:chOff x="1023113" y="730393"/>
              <a:chExt cx="6560197" cy="4690700"/>
            </a:xfrm>
          </p:grpSpPr>
          <p:sp>
            <p:nvSpPr>
              <p:cNvPr id="19" name="Freeform 6"/>
              <p:cNvSpPr/>
              <p:nvPr/>
            </p:nvSpPr>
            <p:spPr bwMode="auto">
              <a:xfrm>
                <a:off x="2843371" y="730393"/>
                <a:ext cx="2962280" cy="2962733"/>
              </a:xfrm>
              <a:custGeom>
                <a:avLst/>
                <a:gdLst>
                  <a:gd name="T0" fmla="*/ 357 w 368"/>
                  <a:gd name="T1" fmla="*/ 200 h 368"/>
                  <a:gd name="T2" fmla="*/ 357 w 368"/>
                  <a:gd name="T3" fmla="*/ 168 h 368"/>
                  <a:gd name="T4" fmla="*/ 200 w 368"/>
                  <a:gd name="T5" fmla="*/ 11 h 368"/>
                  <a:gd name="T6" fmla="*/ 168 w 368"/>
                  <a:gd name="T7" fmla="*/ 11 h 368"/>
                  <a:gd name="T8" fmla="*/ 11 w 368"/>
                  <a:gd name="T9" fmla="*/ 168 h 368"/>
                  <a:gd name="T10" fmla="*/ 11 w 368"/>
                  <a:gd name="T11" fmla="*/ 200 h 368"/>
                  <a:gd name="T12" fmla="*/ 167 w 368"/>
                  <a:gd name="T13" fmla="*/ 357 h 368"/>
                  <a:gd name="T14" fmla="*/ 200 w 368"/>
                  <a:gd name="T15" fmla="*/ 357 h 368"/>
                  <a:gd name="T16" fmla="*/ 357 w 368"/>
                  <a:gd name="T17" fmla="*/ 20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8">
                    <a:moveTo>
                      <a:pt x="357" y="200"/>
                    </a:moveTo>
                    <a:cubicBezTo>
                      <a:pt x="368" y="190"/>
                      <a:pt x="367" y="179"/>
                      <a:pt x="357" y="168"/>
                    </a:cubicBezTo>
                    <a:cubicBezTo>
                      <a:pt x="200" y="11"/>
                      <a:pt x="200" y="11"/>
                      <a:pt x="200" y="11"/>
                    </a:cubicBezTo>
                    <a:cubicBezTo>
                      <a:pt x="189" y="0"/>
                      <a:pt x="178" y="0"/>
                      <a:pt x="168" y="11"/>
                    </a:cubicBezTo>
                    <a:cubicBezTo>
                      <a:pt x="11" y="168"/>
                      <a:pt x="11" y="168"/>
                      <a:pt x="11" y="168"/>
                    </a:cubicBezTo>
                    <a:cubicBezTo>
                      <a:pt x="0" y="179"/>
                      <a:pt x="0" y="190"/>
                      <a:pt x="11" y="200"/>
                    </a:cubicBezTo>
                    <a:cubicBezTo>
                      <a:pt x="167" y="357"/>
                      <a:pt x="167" y="357"/>
                      <a:pt x="167" y="357"/>
                    </a:cubicBezTo>
                    <a:cubicBezTo>
                      <a:pt x="178" y="368"/>
                      <a:pt x="189" y="368"/>
                      <a:pt x="200" y="357"/>
                    </a:cubicBezTo>
                    <a:cubicBezTo>
                      <a:pt x="357" y="200"/>
                      <a:pt x="357" y="200"/>
                      <a:pt x="357" y="200"/>
                    </a:cubicBezTo>
                    <a:close/>
                  </a:path>
                </a:pathLst>
              </a:custGeom>
              <a:blipFill>
                <a:blip r:embed="rId1"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sp>
            <p:nvSpPr>
              <p:cNvPr id="20" name="Freeform 7"/>
              <p:cNvSpPr/>
              <p:nvPr/>
            </p:nvSpPr>
            <p:spPr bwMode="auto">
              <a:xfrm>
                <a:off x="4628717" y="2466136"/>
                <a:ext cx="2952306" cy="2952758"/>
              </a:xfrm>
              <a:custGeom>
                <a:avLst/>
                <a:gdLst>
                  <a:gd name="T0" fmla="*/ 200 w 367"/>
                  <a:gd name="T1" fmla="*/ 11 h 367"/>
                  <a:gd name="T2" fmla="*/ 167 w 367"/>
                  <a:gd name="T3" fmla="*/ 11 h 367"/>
                  <a:gd name="T4" fmla="*/ 11 w 367"/>
                  <a:gd name="T5" fmla="*/ 167 h 367"/>
                  <a:gd name="T6" fmla="*/ 11 w 367"/>
                  <a:gd name="T7" fmla="*/ 200 h 367"/>
                  <a:gd name="T8" fmla="*/ 167 w 367"/>
                  <a:gd name="T9" fmla="*/ 357 h 367"/>
                  <a:gd name="T10" fmla="*/ 200 w 367"/>
                  <a:gd name="T11" fmla="*/ 357 h 367"/>
                  <a:gd name="T12" fmla="*/ 356 w 367"/>
                  <a:gd name="T13" fmla="*/ 200 h 367"/>
                  <a:gd name="T14" fmla="*/ 356 w 367"/>
                  <a:gd name="T15" fmla="*/ 167 h 367"/>
                  <a:gd name="T16" fmla="*/ 200 w 367"/>
                  <a:gd name="T17" fmla="*/ 1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367">
                    <a:moveTo>
                      <a:pt x="200" y="11"/>
                    </a:moveTo>
                    <a:cubicBezTo>
                      <a:pt x="189" y="0"/>
                      <a:pt x="178" y="0"/>
                      <a:pt x="167" y="11"/>
                    </a:cubicBezTo>
                    <a:cubicBezTo>
                      <a:pt x="11" y="167"/>
                      <a:pt x="11" y="167"/>
                      <a:pt x="11" y="167"/>
                    </a:cubicBezTo>
                    <a:cubicBezTo>
                      <a:pt x="0" y="178"/>
                      <a:pt x="0" y="189"/>
                      <a:pt x="11" y="200"/>
                    </a:cubicBezTo>
                    <a:cubicBezTo>
                      <a:pt x="167" y="357"/>
                      <a:pt x="167" y="357"/>
                      <a:pt x="167" y="357"/>
                    </a:cubicBezTo>
                    <a:cubicBezTo>
                      <a:pt x="178" y="367"/>
                      <a:pt x="189" y="367"/>
                      <a:pt x="200" y="357"/>
                    </a:cubicBezTo>
                    <a:cubicBezTo>
                      <a:pt x="356" y="200"/>
                      <a:pt x="356" y="200"/>
                      <a:pt x="356" y="200"/>
                    </a:cubicBezTo>
                    <a:cubicBezTo>
                      <a:pt x="367" y="189"/>
                      <a:pt x="367" y="178"/>
                      <a:pt x="356" y="167"/>
                    </a:cubicBezTo>
                    <a:cubicBezTo>
                      <a:pt x="200" y="11"/>
                      <a:pt x="200" y="11"/>
                      <a:pt x="200" y="11"/>
                    </a:cubicBezTo>
                    <a:close/>
                  </a:path>
                </a:pathLst>
              </a:custGeom>
              <a:blipFill>
                <a:blip r:embed="rId2"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a:latin typeface="微软雅黑" panose="020B0503020204020204" charset="-122"/>
                  <a:cs typeface="微软雅黑" panose="020B0503020204020204" charset="-122"/>
                </a:endParaRPr>
              </a:p>
            </p:txBody>
          </p:sp>
          <p:sp>
            <p:nvSpPr>
              <p:cNvPr id="21" name="Freeform 8"/>
              <p:cNvSpPr/>
              <p:nvPr/>
            </p:nvSpPr>
            <p:spPr bwMode="auto">
              <a:xfrm>
                <a:off x="1023113" y="2466136"/>
                <a:ext cx="2957294" cy="2952758"/>
              </a:xfrm>
              <a:custGeom>
                <a:avLst/>
                <a:gdLst>
                  <a:gd name="T0" fmla="*/ 357 w 368"/>
                  <a:gd name="T1" fmla="*/ 200 h 367"/>
                  <a:gd name="T2" fmla="*/ 357 w 368"/>
                  <a:gd name="T3" fmla="*/ 167 h 367"/>
                  <a:gd name="T4" fmla="*/ 201 w 368"/>
                  <a:gd name="T5" fmla="*/ 11 h 367"/>
                  <a:gd name="T6" fmla="*/ 168 w 368"/>
                  <a:gd name="T7" fmla="*/ 11 h 367"/>
                  <a:gd name="T8" fmla="*/ 12 w 368"/>
                  <a:gd name="T9" fmla="*/ 167 h 367"/>
                  <a:gd name="T10" fmla="*/ 11 w 368"/>
                  <a:gd name="T11" fmla="*/ 200 h 367"/>
                  <a:gd name="T12" fmla="*/ 168 w 368"/>
                  <a:gd name="T13" fmla="*/ 356 h 367"/>
                  <a:gd name="T14" fmla="*/ 201 w 368"/>
                  <a:gd name="T15" fmla="*/ 356 h 367"/>
                  <a:gd name="T16" fmla="*/ 357 w 368"/>
                  <a:gd name="T17" fmla="*/ 2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7">
                    <a:moveTo>
                      <a:pt x="357" y="200"/>
                    </a:moveTo>
                    <a:cubicBezTo>
                      <a:pt x="368" y="189"/>
                      <a:pt x="368" y="178"/>
                      <a:pt x="357" y="167"/>
                    </a:cubicBezTo>
                    <a:cubicBezTo>
                      <a:pt x="201" y="11"/>
                      <a:pt x="201" y="11"/>
                      <a:pt x="201" y="11"/>
                    </a:cubicBezTo>
                    <a:cubicBezTo>
                      <a:pt x="190" y="0"/>
                      <a:pt x="179" y="0"/>
                      <a:pt x="168" y="11"/>
                    </a:cubicBezTo>
                    <a:cubicBezTo>
                      <a:pt x="12" y="167"/>
                      <a:pt x="12" y="167"/>
                      <a:pt x="12" y="167"/>
                    </a:cubicBezTo>
                    <a:cubicBezTo>
                      <a:pt x="1" y="178"/>
                      <a:pt x="0" y="189"/>
                      <a:pt x="11" y="200"/>
                    </a:cubicBezTo>
                    <a:cubicBezTo>
                      <a:pt x="168" y="356"/>
                      <a:pt x="168" y="356"/>
                      <a:pt x="168" y="356"/>
                    </a:cubicBezTo>
                    <a:cubicBezTo>
                      <a:pt x="179" y="367"/>
                      <a:pt x="190" y="367"/>
                      <a:pt x="201" y="356"/>
                    </a:cubicBezTo>
                    <a:cubicBezTo>
                      <a:pt x="357" y="200"/>
                      <a:pt x="357" y="200"/>
                      <a:pt x="357" y="200"/>
                    </a:cubicBezTo>
                    <a:close/>
                  </a:path>
                </a:pathLst>
              </a:custGeom>
              <a:blipFill>
                <a:blip r:embed="rId3"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grpSp>
        <p:grpSp>
          <p:nvGrpSpPr>
            <p:cNvPr id="4105" name="组合 6"/>
            <p:cNvGrpSpPr>
              <a:grpSpLocks noChangeAspect="1"/>
            </p:cNvGrpSpPr>
            <p:nvPr/>
          </p:nvGrpSpPr>
          <p:grpSpPr bwMode="auto">
            <a:xfrm>
              <a:off x="179512" y="4600161"/>
              <a:ext cx="2088232" cy="1493135"/>
              <a:chOff x="1023113" y="730393"/>
              <a:chExt cx="6560197" cy="4690700"/>
            </a:xfrm>
          </p:grpSpPr>
          <p:sp>
            <p:nvSpPr>
              <p:cNvPr id="16" name="Freeform 6"/>
              <p:cNvSpPr/>
              <p:nvPr/>
            </p:nvSpPr>
            <p:spPr bwMode="auto">
              <a:xfrm>
                <a:off x="2843371" y="732592"/>
                <a:ext cx="2962280" cy="2962733"/>
              </a:xfrm>
              <a:custGeom>
                <a:avLst/>
                <a:gdLst>
                  <a:gd name="T0" fmla="*/ 357 w 368"/>
                  <a:gd name="T1" fmla="*/ 200 h 368"/>
                  <a:gd name="T2" fmla="*/ 357 w 368"/>
                  <a:gd name="T3" fmla="*/ 168 h 368"/>
                  <a:gd name="T4" fmla="*/ 200 w 368"/>
                  <a:gd name="T5" fmla="*/ 11 h 368"/>
                  <a:gd name="T6" fmla="*/ 168 w 368"/>
                  <a:gd name="T7" fmla="*/ 11 h 368"/>
                  <a:gd name="T8" fmla="*/ 11 w 368"/>
                  <a:gd name="T9" fmla="*/ 168 h 368"/>
                  <a:gd name="T10" fmla="*/ 11 w 368"/>
                  <a:gd name="T11" fmla="*/ 200 h 368"/>
                  <a:gd name="T12" fmla="*/ 167 w 368"/>
                  <a:gd name="T13" fmla="*/ 357 h 368"/>
                  <a:gd name="T14" fmla="*/ 200 w 368"/>
                  <a:gd name="T15" fmla="*/ 357 h 368"/>
                  <a:gd name="T16" fmla="*/ 357 w 368"/>
                  <a:gd name="T17" fmla="*/ 20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8">
                    <a:moveTo>
                      <a:pt x="357" y="200"/>
                    </a:moveTo>
                    <a:cubicBezTo>
                      <a:pt x="368" y="190"/>
                      <a:pt x="367" y="179"/>
                      <a:pt x="357" y="168"/>
                    </a:cubicBezTo>
                    <a:cubicBezTo>
                      <a:pt x="200" y="11"/>
                      <a:pt x="200" y="11"/>
                      <a:pt x="200" y="11"/>
                    </a:cubicBezTo>
                    <a:cubicBezTo>
                      <a:pt x="189" y="0"/>
                      <a:pt x="178" y="0"/>
                      <a:pt x="168" y="11"/>
                    </a:cubicBezTo>
                    <a:cubicBezTo>
                      <a:pt x="11" y="168"/>
                      <a:pt x="11" y="168"/>
                      <a:pt x="11" y="168"/>
                    </a:cubicBezTo>
                    <a:cubicBezTo>
                      <a:pt x="0" y="179"/>
                      <a:pt x="0" y="190"/>
                      <a:pt x="11" y="200"/>
                    </a:cubicBezTo>
                    <a:cubicBezTo>
                      <a:pt x="167" y="357"/>
                      <a:pt x="167" y="357"/>
                      <a:pt x="167" y="357"/>
                    </a:cubicBezTo>
                    <a:cubicBezTo>
                      <a:pt x="178" y="368"/>
                      <a:pt x="189" y="368"/>
                      <a:pt x="200" y="357"/>
                    </a:cubicBezTo>
                    <a:cubicBezTo>
                      <a:pt x="357" y="200"/>
                      <a:pt x="357" y="200"/>
                      <a:pt x="357" y="200"/>
                    </a:cubicBezTo>
                    <a:close/>
                  </a:path>
                </a:pathLst>
              </a:custGeom>
              <a:blipFill>
                <a:blip r:embed="rId4"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sp>
            <p:nvSpPr>
              <p:cNvPr id="17" name="Freeform 7"/>
              <p:cNvSpPr/>
              <p:nvPr/>
            </p:nvSpPr>
            <p:spPr bwMode="auto">
              <a:xfrm>
                <a:off x="4628717" y="2468335"/>
                <a:ext cx="2952306" cy="2952758"/>
              </a:xfrm>
              <a:custGeom>
                <a:avLst/>
                <a:gdLst>
                  <a:gd name="T0" fmla="*/ 200 w 367"/>
                  <a:gd name="T1" fmla="*/ 11 h 367"/>
                  <a:gd name="T2" fmla="*/ 167 w 367"/>
                  <a:gd name="T3" fmla="*/ 11 h 367"/>
                  <a:gd name="T4" fmla="*/ 11 w 367"/>
                  <a:gd name="T5" fmla="*/ 167 h 367"/>
                  <a:gd name="T6" fmla="*/ 11 w 367"/>
                  <a:gd name="T7" fmla="*/ 200 h 367"/>
                  <a:gd name="T8" fmla="*/ 167 w 367"/>
                  <a:gd name="T9" fmla="*/ 357 h 367"/>
                  <a:gd name="T10" fmla="*/ 200 w 367"/>
                  <a:gd name="T11" fmla="*/ 357 h 367"/>
                  <a:gd name="T12" fmla="*/ 356 w 367"/>
                  <a:gd name="T13" fmla="*/ 200 h 367"/>
                  <a:gd name="T14" fmla="*/ 356 w 367"/>
                  <a:gd name="T15" fmla="*/ 167 h 367"/>
                  <a:gd name="T16" fmla="*/ 200 w 367"/>
                  <a:gd name="T17" fmla="*/ 1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367">
                    <a:moveTo>
                      <a:pt x="200" y="11"/>
                    </a:moveTo>
                    <a:cubicBezTo>
                      <a:pt x="189" y="0"/>
                      <a:pt x="178" y="0"/>
                      <a:pt x="167" y="11"/>
                    </a:cubicBezTo>
                    <a:cubicBezTo>
                      <a:pt x="11" y="167"/>
                      <a:pt x="11" y="167"/>
                      <a:pt x="11" y="167"/>
                    </a:cubicBezTo>
                    <a:cubicBezTo>
                      <a:pt x="0" y="178"/>
                      <a:pt x="0" y="189"/>
                      <a:pt x="11" y="200"/>
                    </a:cubicBezTo>
                    <a:cubicBezTo>
                      <a:pt x="167" y="357"/>
                      <a:pt x="167" y="357"/>
                      <a:pt x="167" y="357"/>
                    </a:cubicBezTo>
                    <a:cubicBezTo>
                      <a:pt x="178" y="367"/>
                      <a:pt x="189" y="367"/>
                      <a:pt x="200" y="357"/>
                    </a:cubicBezTo>
                    <a:cubicBezTo>
                      <a:pt x="356" y="200"/>
                      <a:pt x="356" y="200"/>
                      <a:pt x="356" y="200"/>
                    </a:cubicBezTo>
                    <a:cubicBezTo>
                      <a:pt x="367" y="189"/>
                      <a:pt x="367" y="178"/>
                      <a:pt x="356" y="167"/>
                    </a:cubicBezTo>
                    <a:cubicBezTo>
                      <a:pt x="200" y="11"/>
                      <a:pt x="200" y="11"/>
                      <a:pt x="200" y="11"/>
                    </a:cubicBezTo>
                    <a:close/>
                  </a:path>
                </a:pathLst>
              </a:custGeom>
              <a:blipFill>
                <a:blip r:embed="rId5"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a:latin typeface="微软雅黑" panose="020B0503020204020204" charset="-122"/>
                  <a:cs typeface="微软雅黑" panose="020B0503020204020204" charset="-122"/>
                </a:endParaRPr>
              </a:p>
            </p:txBody>
          </p:sp>
          <p:sp>
            <p:nvSpPr>
              <p:cNvPr id="18" name="Freeform 8"/>
              <p:cNvSpPr/>
              <p:nvPr/>
            </p:nvSpPr>
            <p:spPr bwMode="auto">
              <a:xfrm>
                <a:off x="1023113" y="2468335"/>
                <a:ext cx="2957294" cy="2952758"/>
              </a:xfrm>
              <a:custGeom>
                <a:avLst/>
                <a:gdLst>
                  <a:gd name="T0" fmla="*/ 357 w 368"/>
                  <a:gd name="T1" fmla="*/ 200 h 367"/>
                  <a:gd name="T2" fmla="*/ 357 w 368"/>
                  <a:gd name="T3" fmla="*/ 167 h 367"/>
                  <a:gd name="T4" fmla="*/ 201 w 368"/>
                  <a:gd name="T5" fmla="*/ 11 h 367"/>
                  <a:gd name="T6" fmla="*/ 168 w 368"/>
                  <a:gd name="T7" fmla="*/ 11 h 367"/>
                  <a:gd name="T8" fmla="*/ 12 w 368"/>
                  <a:gd name="T9" fmla="*/ 167 h 367"/>
                  <a:gd name="T10" fmla="*/ 11 w 368"/>
                  <a:gd name="T11" fmla="*/ 200 h 367"/>
                  <a:gd name="T12" fmla="*/ 168 w 368"/>
                  <a:gd name="T13" fmla="*/ 356 h 367"/>
                  <a:gd name="T14" fmla="*/ 201 w 368"/>
                  <a:gd name="T15" fmla="*/ 356 h 367"/>
                  <a:gd name="T16" fmla="*/ 357 w 368"/>
                  <a:gd name="T17" fmla="*/ 2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7">
                    <a:moveTo>
                      <a:pt x="357" y="200"/>
                    </a:moveTo>
                    <a:cubicBezTo>
                      <a:pt x="368" y="189"/>
                      <a:pt x="368" y="178"/>
                      <a:pt x="357" y="167"/>
                    </a:cubicBezTo>
                    <a:cubicBezTo>
                      <a:pt x="201" y="11"/>
                      <a:pt x="201" y="11"/>
                      <a:pt x="201" y="11"/>
                    </a:cubicBezTo>
                    <a:cubicBezTo>
                      <a:pt x="190" y="0"/>
                      <a:pt x="179" y="0"/>
                      <a:pt x="168" y="11"/>
                    </a:cubicBezTo>
                    <a:cubicBezTo>
                      <a:pt x="12" y="167"/>
                      <a:pt x="12" y="167"/>
                      <a:pt x="12" y="167"/>
                    </a:cubicBezTo>
                    <a:cubicBezTo>
                      <a:pt x="1" y="178"/>
                      <a:pt x="0" y="189"/>
                      <a:pt x="11" y="200"/>
                    </a:cubicBezTo>
                    <a:cubicBezTo>
                      <a:pt x="168" y="356"/>
                      <a:pt x="168" y="356"/>
                      <a:pt x="168" y="356"/>
                    </a:cubicBezTo>
                    <a:cubicBezTo>
                      <a:pt x="179" y="367"/>
                      <a:pt x="190" y="367"/>
                      <a:pt x="201" y="356"/>
                    </a:cubicBezTo>
                    <a:cubicBezTo>
                      <a:pt x="357" y="200"/>
                      <a:pt x="357" y="200"/>
                      <a:pt x="357" y="200"/>
                    </a:cubicBezTo>
                    <a:close/>
                  </a:path>
                </a:pathLst>
              </a:custGeom>
              <a:blipFill>
                <a:blip r:embed="rId6"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grpSp>
        <p:grpSp>
          <p:nvGrpSpPr>
            <p:cNvPr id="4106" name="组合 7"/>
            <p:cNvGrpSpPr>
              <a:grpSpLocks noChangeAspect="1"/>
            </p:cNvGrpSpPr>
            <p:nvPr/>
          </p:nvGrpSpPr>
          <p:grpSpPr bwMode="auto">
            <a:xfrm>
              <a:off x="2483768" y="4600161"/>
              <a:ext cx="2088232" cy="1493135"/>
              <a:chOff x="1023113" y="730393"/>
              <a:chExt cx="6560197" cy="4690700"/>
            </a:xfrm>
          </p:grpSpPr>
          <p:sp>
            <p:nvSpPr>
              <p:cNvPr id="13" name="Freeform 6"/>
              <p:cNvSpPr/>
              <p:nvPr/>
            </p:nvSpPr>
            <p:spPr bwMode="auto">
              <a:xfrm>
                <a:off x="2845657" y="732592"/>
                <a:ext cx="2962280" cy="2962733"/>
              </a:xfrm>
              <a:custGeom>
                <a:avLst/>
                <a:gdLst>
                  <a:gd name="T0" fmla="*/ 357 w 368"/>
                  <a:gd name="T1" fmla="*/ 200 h 368"/>
                  <a:gd name="T2" fmla="*/ 357 w 368"/>
                  <a:gd name="T3" fmla="*/ 168 h 368"/>
                  <a:gd name="T4" fmla="*/ 200 w 368"/>
                  <a:gd name="T5" fmla="*/ 11 h 368"/>
                  <a:gd name="T6" fmla="*/ 168 w 368"/>
                  <a:gd name="T7" fmla="*/ 11 h 368"/>
                  <a:gd name="T8" fmla="*/ 11 w 368"/>
                  <a:gd name="T9" fmla="*/ 168 h 368"/>
                  <a:gd name="T10" fmla="*/ 11 w 368"/>
                  <a:gd name="T11" fmla="*/ 200 h 368"/>
                  <a:gd name="T12" fmla="*/ 167 w 368"/>
                  <a:gd name="T13" fmla="*/ 357 h 368"/>
                  <a:gd name="T14" fmla="*/ 200 w 368"/>
                  <a:gd name="T15" fmla="*/ 357 h 368"/>
                  <a:gd name="T16" fmla="*/ 357 w 368"/>
                  <a:gd name="T17" fmla="*/ 20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8">
                    <a:moveTo>
                      <a:pt x="357" y="200"/>
                    </a:moveTo>
                    <a:cubicBezTo>
                      <a:pt x="368" y="190"/>
                      <a:pt x="367" y="179"/>
                      <a:pt x="357" y="168"/>
                    </a:cubicBezTo>
                    <a:cubicBezTo>
                      <a:pt x="200" y="11"/>
                      <a:pt x="200" y="11"/>
                      <a:pt x="200" y="11"/>
                    </a:cubicBezTo>
                    <a:cubicBezTo>
                      <a:pt x="189" y="0"/>
                      <a:pt x="178" y="0"/>
                      <a:pt x="168" y="11"/>
                    </a:cubicBezTo>
                    <a:cubicBezTo>
                      <a:pt x="11" y="168"/>
                      <a:pt x="11" y="168"/>
                      <a:pt x="11" y="168"/>
                    </a:cubicBezTo>
                    <a:cubicBezTo>
                      <a:pt x="0" y="179"/>
                      <a:pt x="0" y="190"/>
                      <a:pt x="11" y="200"/>
                    </a:cubicBezTo>
                    <a:cubicBezTo>
                      <a:pt x="167" y="357"/>
                      <a:pt x="167" y="357"/>
                      <a:pt x="167" y="357"/>
                    </a:cubicBezTo>
                    <a:cubicBezTo>
                      <a:pt x="178" y="368"/>
                      <a:pt x="189" y="368"/>
                      <a:pt x="200" y="357"/>
                    </a:cubicBezTo>
                    <a:cubicBezTo>
                      <a:pt x="357" y="200"/>
                      <a:pt x="357" y="200"/>
                      <a:pt x="357" y="200"/>
                    </a:cubicBezTo>
                    <a:close/>
                  </a:path>
                </a:pathLst>
              </a:custGeom>
              <a:blipFill>
                <a:blip r:embed="rId7"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sp>
            <p:nvSpPr>
              <p:cNvPr id="14" name="Freeform 7"/>
              <p:cNvSpPr/>
              <p:nvPr/>
            </p:nvSpPr>
            <p:spPr bwMode="auto">
              <a:xfrm>
                <a:off x="4631004" y="2468335"/>
                <a:ext cx="2952306" cy="2952758"/>
              </a:xfrm>
              <a:custGeom>
                <a:avLst/>
                <a:gdLst>
                  <a:gd name="T0" fmla="*/ 200 w 367"/>
                  <a:gd name="T1" fmla="*/ 11 h 367"/>
                  <a:gd name="T2" fmla="*/ 167 w 367"/>
                  <a:gd name="T3" fmla="*/ 11 h 367"/>
                  <a:gd name="T4" fmla="*/ 11 w 367"/>
                  <a:gd name="T5" fmla="*/ 167 h 367"/>
                  <a:gd name="T6" fmla="*/ 11 w 367"/>
                  <a:gd name="T7" fmla="*/ 200 h 367"/>
                  <a:gd name="T8" fmla="*/ 167 w 367"/>
                  <a:gd name="T9" fmla="*/ 357 h 367"/>
                  <a:gd name="T10" fmla="*/ 200 w 367"/>
                  <a:gd name="T11" fmla="*/ 357 h 367"/>
                  <a:gd name="T12" fmla="*/ 356 w 367"/>
                  <a:gd name="T13" fmla="*/ 200 h 367"/>
                  <a:gd name="T14" fmla="*/ 356 w 367"/>
                  <a:gd name="T15" fmla="*/ 167 h 367"/>
                  <a:gd name="T16" fmla="*/ 200 w 367"/>
                  <a:gd name="T17" fmla="*/ 1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367">
                    <a:moveTo>
                      <a:pt x="200" y="11"/>
                    </a:moveTo>
                    <a:cubicBezTo>
                      <a:pt x="189" y="0"/>
                      <a:pt x="178" y="0"/>
                      <a:pt x="167" y="11"/>
                    </a:cubicBezTo>
                    <a:cubicBezTo>
                      <a:pt x="11" y="167"/>
                      <a:pt x="11" y="167"/>
                      <a:pt x="11" y="167"/>
                    </a:cubicBezTo>
                    <a:cubicBezTo>
                      <a:pt x="0" y="178"/>
                      <a:pt x="0" y="189"/>
                      <a:pt x="11" y="200"/>
                    </a:cubicBezTo>
                    <a:cubicBezTo>
                      <a:pt x="167" y="357"/>
                      <a:pt x="167" y="357"/>
                      <a:pt x="167" y="357"/>
                    </a:cubicBezTo>
                    <a:cubicBezTo>
                      <a:pt x="178" y="367"/>
                      <a:pt x="189" y="367"/>
                      <a:pt x="200" y="357"/>
                    </a:cubicBezTo>
                    <a:cubicBezTo>
                      <a:pt x="356" y="200"/>
                      <a:pt x="356" y="200"/>
                      <a:pt x="356" y="200"/>
                    </a:cubicBezTo>
                    <a:cubicBezTo>
                      <a:pt x="367" y="189"/>
                      <a:pt x="367" y="178"/>
                      <a:pt x="356" y="167"/>
                    </a:cubicBezTo>
                    <a:cubicBezTo>
                      <a:pt x="200" y="11"/>
                      <a:pt x="200" y="11"/>
                      <a:pt x="200" y="11"/>
                    </a:cubicBezTo>
                    <a:close/>
                  </a:path>
                </a:pathLst>
              </a:custGeom>
              <a:blipFill>
                <a:blip r:embed="rId8"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a:latin typeface="微软雅黑" panose="020B0503020204020204" charset="-122"/>
                  <a:cs typeface="微软雅黑" panose="020B0503020204020204" charset="-122"/>
                </a:endParaRPr>
              </a:p>
            </p:txBody>
          </p:sp>
          <p:sp>
            <p:nvSpPr>
              <p:cNvPr id="15" name="Freeform 8"/>
              <p:cNvSpPr/>
              <p:nvPr/>
            </p:nvSpPr>
            <p:spPr bwMode="auto">
              <a:xfrm>
                <a:off x="1025400" y="2468335"/>
                <a:ext cx="2957294" cy="2952758"/>
              </a:xfrm>
              <a:custGeom>
                <a:avLst/>
                <a:gdLst>
                  <a:gd name="T0" fmla="*/ 357 w 368"/>
                  <a:gd name="T1" fmla="*/ 200 h 367"/>
                  <a:gd name="T2" fmla="*/ 357 w 368"/>
                  <a:gd name="T3" fmla="*/ 167 h 367"/>
                  <a:gd name="T4" fmla="*/ 201 w 368"/>
                  <a:gd name="T5" fmla="*/ 11 h 367"/>
                  <a:gd name="T6" fmla="*/ 168 w 368"/>
                  <a:gd name="T7" fmla="*/ 11 h 367"/>
                  <a:gd name="T8" fmla="*/ 12 w 368"/>
                  <a:gd name="T9" fmla="*/ 167 h 367"/>
                  <a:gd name="T10" fmla="*/ 11 w 368"/>
                  <a:gd name="T11" fmla="*/ 200 h 367"/>
                  <a:gd name="T12" fmla="*/ 168 w 368"/>
                  <a:gd name="T13" fmla="*/ 356 h 367"/>
                  <a:gd name="T14" fmla="*/ 201 w 368"/>
                  <a:gd name="T15" fmla="*/ 356 h 367"/>
                  <a:gd name="T16" fmla="*/ 357 w 368"/>
                  <a:gd name="T17" fmla="*/ 2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7">
                    <a:moveTo>
                      <a:pt x="357" y="200"/>
                    </a:moveTo>
                    <a:cubicBezTo>
                      <a:pt x="368" y="189"/>
                      <a:pt x="368" y="178"/>
                      <a:pt x="357" y="167"/>
                    </a:cubicBezTo>
                    <a:cubicBezTo>
                      <a:pt x="201" y="11"/>
                      <a:pt x="201" y="11"/>
                      <a:pt x="201" y="11"/>
                    </a:cubicBezTo>
                    <a:cubicBezTo>
                      <a:pt x="190" y="0"/>
                      <a:pt x="179" y="0"/>
                      <a:pt x="168" y="11"/>
                    </a:cubicBezTo>
                    <a:cubicBezTo>
                      <a:pt x="12" y="167"/>
                      <a:pt x="12" y="167"/>
                      <a:pt x="12" y="167"/>
                    </a:cubicBezTo>
                    <a:cubicBezTo>
                      <a:pt x="1" y="178"/>
                      <a:pt x="0" y="189"/>
                      <a:pt x="11" y="200"/>
                    </a:cubicBezTo>
                    <a:cubicBezTo>
                      <a:pt x="168" y="356"/>
                      <a:pt x="168" y="356"/>
                      <a:pt x="168" y="356"/>
                    </a:cubicBezTo>
                    <a:cubicBezTo>
                      <a:pt x="179" y="367"/>
                      <a:pt x="190" y="367"/>
                      <a:pt x="201" y="356"/>
                    </a:cubicBezTo>
                    <a:cubicBezTo>
                      <a:pt x="357" y="200"/>
                      <a:pt x="357" y="200"/>
                      <a:pt x="357" y="200"/>
                    </a:cubicBezTo>
                    <a:close/>
                  </a:path>
                </a:pathLst>
              </a:custGeom>
              <a:blipFill>
                <a:blip r:embed="rId9"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grpSp>
        <p:grpSp>
          <p:nvGrpSpPr>
            <p:cNvPr id="4107" name="组合 8"/>
            <p:cNvGrpSpPr>
              <a:grpSpLocks noChangeAspect="1"/>
            </p:cNvGrpSpPr>
            <p:nvPr/>
          </p:nvGrpSpPr>
          <p:grpSpPr bwMode="auto">
            <a:xfrm>
              <a:off x="2483768" y="3279898"/>
              <a:ext cx="2088232" cy="1493135"/>
              <a:chOff x="1023113" y="730393"/>
              <a:chExt cx="6560197" cy="4690700"/>
            </a:xfrm>
          </p:grpSpPr>
          <p:sp>
            <p:nvSpPr>
              <p:cNvPr id="10" name="Freeform 6"/>
              <p:cNvSpPr/>
              <p:nvPr/>
            </p:nvSpPr>
            <p:spPr bwMode="auto">
              <a:xfrm>
                <a:off x="2845657" y="730393"/>
                <a:ext cx="2962280" cy="2962733"/>
              </a:xfrm>
              <a:custGeom>
                <a:avLst/>
                <a:gdLst>
                  <a:gd name="T0" fmla="*/ 357 w 368"/>
                  <a:gd name="T1" fmla="*/ 200 h 368"/>
                  <a:gd name="T2" fmla="*/ 357 w 368"/>
                  <a:gd name="T3" fmla="*/ 168 h 368"/>
                  <a:gd name="T4" fmla="*/ 200 w 368"/>
                  <a:gd name="T5" fmla="*/ 11 h 368"/>
                  <a:gd name="T6" fmla="*/ 168 w 368"/>
                  <a:gd name="T7" fmla="*/ 11 h 368"/>
                  <a:gd name="T8" fmla="*/ 11 w 368"/>
                  <a:gd name="T9" fmla="*/ 168 h 368"/>
                  <a:gd name="T10" fmla="*/ 11 w 368"/>
                  <a:gd name="T11" fmla="*/ 200 h 368"/>
                  <a:gd name="T12" fmla="*/ 167 w 368"/>
                  <a:gd name="T13" fmla="*/ 357 h 368"/>
                  <a:gd name="T14" fmla="*/ 200 w 368"/>
                  <a:gd name="T15" fmla="*/ 357 h 368"/>
                  <a:gd name="T16" fmla="*/ 357 w 368"/>
                  <a:gd name="T17" fmla="*/ 20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8">
                    <a:moveTo>
                      <a:pt x="357" y="200"/>
                    </a:moveTo>
                    <a:cubicBezTo>
                      <a:pt x="368" y="190"/>
                      <a:pt x="367" y="179"/>
                      <a:pt x="357" y="168"/>
                    </a:cubicBezTo>
                    <a:cubicBezTo>
                      <a:pt x="200" y="11"/>
                      <a:pt x="200" y="11"/>
                      <a:pt x="200" y="11"/>
                    </a:cubicBezTo>
                    <a:cubicBezTo>
                      <a:pt x="189" y="0"/>
                      <a:pt x="178" y="0"/>
                      <a:pt x="168" y="11"/>
                    </a:cubicBezTo>
                    <a:cubicBezTo>
                      <a:pt x="11" y="168"/>
                      <a:pt x="11" y="168"/>
                      <a:pt x="11" y="168"/>
                    </a:cubicBezTo>
                    <a:cubicBezTo>
                      <a:pt x="0" y="179"/>
                      <a:pt x="0" y="190"/>
                      <a:pt x="11" y="200"/>
                    </a:cubicBezTo>
                    <a:cubicBezTo>
                      <a:pt x="167" y="357"/>
                      <a:pt x="167" y="357"/>
                      <a:pt x="167" y="357"/>
                    </a:cubicBezTo>
                    <a:cubicBezTo>
                      <a:pt x="178" y="368"/>
                      <a:pt x="189" y="368"/>
                      <a:pt x="200" y="357"/>
                    </a:cubicBezTo>
                    <a:cubicBezTo>
                      <a:pt x="357" y="200"/>
                      <a:pt x="357" y="200"/>
                      <a:pt x="357" y="200"/>
                    </a:cubicBezTo>
                    <a:close/>
                  </a:path>
                </a:pathLst>
              </a:custGeom>
              <a:blipFill>
                <a:blip r:embed="rId10"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sp>
            <p:nvSpPr>
              <p:cNvPr id="11" name="Freeform 7"/>
              <p:cNvSpPr/>
              <p:nvPr/>
            </p:nvSpPr>
            <p:spPr bwMode="auto">
              <a:xfrm>
                <a:off x="4631004" y="2466136"/>
                <a:ext cx="2952306" cy="2952758"/>
              </a:xfrm>
              <a:custGeom>
                <a:avLst/>
                <a:gdLst>
                  <a:gd name="T0" fmla="*/ 200 w 367"/>
                  <a:gd name="T1" fmla="*/ 11 h 367"/>
                  <a:gd name="T2" fmla="*/ 167 w 367"/>
                  <a:gd name="T3" fmla="*/ 11 h 367"/>
                  <a:gd name="T4" fmla="*/ 11 w 367"/>
                  <a:gd name="T5" fmla="*/ 167 h 367"/>
                  <a:gd name="T6" fmla="*/ 11 w 367"/>
                  <a:gd name="T7" fmla="*/ 200 h 367"/>
                  <a:gd name="T8" fmla="*/ 167 w 367"/>
                  <a:gd name="T9" fmla="*/ 357 h 367"/>
                  <a:gd name="T10" fmla="*/ 200 w 367"/>
                  <a:gd name="T11" fmla="*/ 357 h 367"/>
                  <a:gd name="T12" fmla="*/ 356 w 367"/>
                  <a:gd name="T13" fmla="*/ 200 h 367"/>
                  <a:gd name="T14" fmla="*/ 356 w 367"/>
                  <a:gd name="T15" fmla="*/ 167 h 367"/>
                  <a:gd name="T16" fmla="*/ 200 w 367"/>
                  <a:gd name="T17" fmla="*/ 1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367">
                    <a:moveTo>
                      <a:pt x="200" y="11"/>
                    </a:moveTo>
                    <a:cubicBezTo>
                      <a:pt x="189" y="0"/>
                      <a:pt x="178" y="0"/>
                      <a:pt x="167" y="11"/>
                    </a:cubicBezTo>
                    <a:cubicBezTo>
                      <a:pt x="11" y="167"/>
                      <a:pt x="11" y="167"/>
                      <a:pt x="11" y="167"/>
                    </a:cubicBezTo>
                    <a:cubicBezTo>
                      <a:pt x="0" y="178"/>
                      <a:pt x="0" y="189"/>
                      <a:pt x="11" y="200"/>
                    </a:cubicBezTo>
                    <a:cubicBezTo>
                      <a:pt x="167" y="357"/>
                      <a:pt x="167" y="357"/>
                      <a:pt x="167" y="357"/>
                    </a:cubicBezTo>
                    <a:cubicBezTo>
                      <a:pt x="178" y="367"/>
                      <a:pt x="189" y="367"/>
                      <a:pt x="200" y="357"/>
                    </a:cubicBezTo>
                    <a:cubicBezTo>
                      <a:pt x="356" y="200"/>
                      <a:pt x="356" y="200"/>
                      <a:pt x="356" y="200"/>
                    </a:cubicBezTo>
                    <a:cubicBezTo>
                      <a:pt x="367" y="189"/>
                      <a:pt x="367" y="178"/>
                      <a:pt x="356" y="167"/>
                    </a:cubicBezTo>
                    <a:cubicBezTo>
                      <a:pt x="200" y="11"/>
                      <a:pt x="200" y="11"/>
                      <a:pt x="200" y="11"/>
                    </a:cubicBezTo>
                    <a:close/>
                  </a:path>
                </a:pathLst>
              </a:custGeom>
              <a:blipFill>
                <a:blip r:embed="rId11"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a:latin typeface="微软雅黑" panose="020B0503020204020204" charset="-122"/>
                  <a:cs typeface="微软雅黑" panose="020B0503020204020204" charset="-122"/>
                </a:endParaRPr>
              </a:p>
            </p:txBody>
          </p:sp>
          <p:sp>
            <p:nvSpPr>
              <p:cNvPr id="12" name="Freeform 8"/>
              <p:cNvSpPr/>
              <p:nvPr/>
            </p:nvSpPr>
            <p:spPr bwMode="auto">
              <a:xfrm>
                <a:off x="1025400" y="2466136"/>
                <a:ext cx="2957294" cy="2952758"/>
              </a:xfrm>
              <a:custGeom>
                <a:avLst/>
                <a:gdLst>
                  <a:gd name="T0" fmla="*/ 357 w 368"/>
                  <a:gd name="T1" fmla="*/ 200 h 367"/>
                  <a:gd name="T2" fmla="*/ 357 w 368"/>
                  <a:gd name="T3" fmla="*/ 167 h 367"/>
                  <a:gd name="T4" fmla="*/ 201 w 368"/>
                  <a:gd name="T5" fmla="*/ 11 h 367"/>
                  <a:gd name="T6" fmla="*/ 168 w 368"/>
                  <a:gd name="T7" fmla="*/ 11 h 367"/>
                  <a:gd name="T8" fmla="*/ 12 w 368"/>
                  <a:gd name="T9" fmla="*/ 167 h 367"/>
                  <a:gd name="T10" fmla="*/ 11 w 368"/>
                  <a:gd name="T11" fmla="*/ 200 h 367"/>
                  <a:gd name="T12" fmla="*/ 168 w 368"/>
                  <a:gd name="T13" fmla="*/ 356 h 367"/>
                  <a:gd name="T14" fmla="*/ 201 w 368"/>
                  <a:gd name="T15" fmla="*/ 356 h 367"/>
                  <a:gd name="T16" fmla="*/ 357 w 368"/>
                  <a:gd name="T17" fmla="*/ 2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7">
                    <a:moveTo>
                      <a:pt x="357" y="200"/>
                    </a:moveTo>
                    <a:cubicBezTo>
                      <a:pt x="368" y="189"/>
                      <a:pt x="368" y="178"/>
                      <a:pt x="357" y="167"/>
                    </a:cubicBezTo>
                    <a:cubicBezTo>
                      <a:pt x="201" y="11"/>
                      <a:pt x="201" y="11"/>
                      <a:pt x="201" y="11"/>
                    </a:cubicBezTo>
                    <a:cubicBezTo>
                      <a:pt x="190" y="0"/>
                      <a:pt x="179" y="0"/>
                      <a:pt x="168" y="11"/>
                    </a:cubicBezTo>
                    <a:cubicBezTo>
                      <a:pt x="12" y="167"/>
                      <a:pt x="12" y="167"/>
                      <a:pt x="12" y="167"/>
                    </a:cubicBezTo>
                    <a:cubicBezTo>
                      <a:pt x="1" y="178"/>
                      <a:pt x="0" y="189"/>
                      <a:pt x="11" y="200"/>
                    </a:cubicBezTo>
                    <a:cubicBezTo>
                      <a:pt x="168" y="356"/>
                      <a:pt x="168" y="356"/>
                      <a:pt x="168" y="356"/>
                    </a:cubicBezTo>
                    <a:cubicBezTo>
                      <a:pt x="179" y="367"/>
                      <a:pt x="190" y="367"/>
                      <a:pt x="201" y="356"/>
                    </a:cubicBezTo>
                    <a:cubicBezTo>
                      <a:pt x="357" y="200"/>
                      <a:pt x="357" y="200"/>
                      <a:pt x="357" y="200"/>
                    </a:cubicBezTo>
                    <a:close/>
                  </a:path>
                </a:pathLst>
              </a:custGeom>
              <a:blipFill>
                <a:blip r:embed="rId12" cstate="print"/>
                <a:stretch>
                  <a:fillRect/>
                </a:stretch>
              </a:blip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zh-CN" altLang="en-US" dirty="0">
                  <a:latin typeface="微软雅黑" panose="020B0503020204020204" charset="-122"/>
                  <a:cs typeface="微软雅黑" panose="020B0503020204020204" charset="-122"/>
                </a:endParaRPr>
              </a:p>
            </p:txBody>
          </p:sp>
        </p:grpSp>
      </p:grpSp>
      <p:sp>
        <p:nvSpPr>
          <p:cNvPr id="24" name="矩形 23"/>
          <p:cNvSpPr/>
          <p:nvPr/>
        </p:nvSpPr>
        <p:spPr bwMode="auto">
          <a:xfrm>
            <a:off x="0" y="629343"/>
            <a:ext cx="9144000" cy="1258245"/>
          </a:xfrm>
          <a:prstGeom prst="rect">
            <a:avLst/>
          </a:prstGeom>
          <a:gradFill>
            <a:gsLst>
              <a:gs pos="0">
                <a:srgbClr val="FFCA08">
                  <a:shade val="51000"/>
                  <a:satMod val="130000"/>
                </a:srgbClr>
              </a:gs>
              <a:gs pos="0">
                <a:srgbClr val="FFCA08">
                  <a:shade val="93000"/>
                  <a:satMod val="130000"/>
                  <a:alpha val="76000"/>
                  <a:lumMod val="27000"/>
                  <a:lumOff val="73000"/>
                </a:srgbClr>
              </a:gs>
              <a:gs pos="53000">
                <a:srgbClr val="FFCA08">
                  <a:shade val="94000"/>
                  <a:satMod val="135000"/>
                </a:srgbClr>
              </a:gs>
            </a:gsLst>
            <a:lin ang="16200000" scaled="0"/>
          </a:gradFill>
          <a:ln w="9525" cap="flat" cmpd="sng" algn="ctr">
            <a:noFill/>
            <a:prstDash val="solid"/>
            <a:round/>
            <a:headEnd type="none" w="med" len="med"/>
            <a:tailEnd type="none" w="med" len="med"/>
          </a:ln>
          <a:effectLst/>
        </p:spPr>
        <p:txBody>
          <a:bodyPr anchor="ctr" anchorCtr="1"/>
          <a:lstStyle/>
          <a:p>
            <a:pPr algn="ctr" defTabSz="895350" eaLnBrk="1" hangingPunct="1">
              <a:lnSpc>
                <a:spcPct val="120000"/>
              </a:lnSpc>
              <a:defRPr/>
            </a:pPr>
            <a:r>
              <a:rPr kumimoji="1" lang="zh-CN" altLang="en-US" sz="3600" b="1" dirty="0" smtClean="0">
                <a:solidFill>
                  <a:srgbClr val="003300"/>
                </a:solidFill>
                <a:latin typeface="微软雅黑" panose="020B0503020204020204" charset="-122"/>
                <a:ea typeface="微软雅黑" panose="020B0503020204020204" charset="-122"/>
                <a:cs typeface="微软雅黑" panose="020B0503020204020204" charset="-122"/>
              </a:rPr>
              <a:t>电力企业新</a:t>
            </a:r>
            <a:r>
              <a:rPr kumimoji="1" lang="zh-CN" altLang="en-US" sz="3600" b="1" dirty="0">
                <a:solidFill>
                  <a:srgbClr val="003300"/>
                </a:solidFill>
                <a:latin typeface="微软雅黑" panose="020B0503020204020204" charset="-122"/>
                <a:ea typeface="微软雅黑" panose="020B0503020204020204" charset="-122"/>
                <a:cs typeface="微软雅黑" panose="020B0503020204020204" charset="-122"/>
              </a:rPr>
              <a:t>员工进场安全教育</a:t>
            </a:r>
            <a:endParaRPr lang="en-US" altLang="zh-CN" sz="3600" b="1" dirty="0">
              <a:solidFill>
                <a:srgbClr val="003300"/>
              </a:solidFill>
              <a:latin typeface="微软雅黑" panose="020B0503020204020204" charset="-122"/>
              <a:ea typeface="微软雅黑" panose="020B0503020204020204" charset="-122"/>
              <a:cs typeface="微软雅黑" panose="020B0503020204020204" charset="-122"/>
            </a:endParaRPr>
          </a:p>
        </p:txBody>
      </p:sp>
      <p:sp>
        <p:nvSpPr>
          <p:cNvPr id="4102" name="文本框 4"/>
          <p:cNvSpPr txBox="1">
            <a:spLocks noChangeArrowheads="1"/>
          </p:cNvSpPr>
          <p:nvPr/>
        </p:nvSpPr>
        <p:spPr bwMode="auto">
          <a:xfrm>
            <a:off x="5257165" y="2726055"/>
            <a:ext cx="28765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gn="ctr" eaLnBrk="1" hangingPunct="1"/>
            <a:r>
              <a:rPr lang="en-US" altLang="zh-CN" sz="3200" b="1" dirty="0">
                <a:solidFill>
                  <a:srgbClr val="003300"/>
                </a:solidFill>
                <a:latin typeface="微软雅黑" panose="020B0503020204020204" charset="-122"/>
                <a:ea typeface="微软雅黑" panose="020B0503020204020204" charset="-122"/>
                <a:cs typeface="微软雅黑" panose="020B0503020204020204" charset="-122"/>
              </a:rPr>
              <a:t>EHS</a:t>
            </a:r>
            <a:r>
              <a:rPr lang="zh-CN" altLang="en-US" sz="3200" b="1" dirty="0">
                <a:solidFill>
                  <a:srgbClr val="003300"/>
                </a:solidFill>
                <a:latin typeface="微软雅黑" panose="020B0503020204020204" charset="-122"/>
                <a:ea typeface="微软雅黑" panose="020B0503020204020204" charset="-122"/>
                <a:cs typeface="微软雅黑" panose="020B0503020204020204" charset="-122"/>
              </a:rPr>
              <a:t>微社区</a:t>
            </a:r>
            <a:endParaRPr lang="zh-CN" altLang="en-US" sz="1800" dirty="0">
              <a:solidFill>
                <a:srgbClr val="003300"/>
              </a:solidFill>
              <a:latin typeface="微软雅黑" panose="020B0503020204020204" charset="-122"/>
              <a:ea typeface="微软雅黑" panose="020B0503020204020204" charset="-122"/>
              <a:cs typeface="微软雅黑" panose="020B0503020204020204" charset="-122"/>
            </a:endParaRPr>
          </a:p>
        </p:txBody>
      </p:sp>
      <p:sp>
        <p:nvSpPr>
          <p:cNvPr id="4103"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CF0EF0A2-57B6-4BEA-8F5C-16A79471931E}"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5962F3A0-B80E-429F-BF76-1BE81BC25F64}"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5604" name="矩形 3"/>
          <p:cNvSpPr>
            <a:spLocks noChangeArrowheads="1"/>
          </p:cNvSpPr>
          <p:nvPr/>
        </p:nvSpPr>
        <p:spPr bwMode="auto">
          <a:xfrm>
            <a:off x="505326" y="360312"/>
            <a:ext cx="6581274"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latin typeface="+mn-ea"/>
                <a:ea typeface="+mn-ea"/>
                <a:cs typeface="微软雅黑" panose="020B0503020204020204" charset="-122"/>
              </a:rPr>
              <a:t>车辆伤害</a:t>
            </a:r>
            <a:endParaRPr lang="zh-CN" altLang="en-US" sz="1800" dirty="0" smtClean="0">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主要</a:t>
            </a:r>
            <a:r>
              <a:rPr lang="zh-CN" altLang="en-US" sz="1800" dirty="0">
                <a:latin typeface="+mn-ea"/>
                <a:ea typeface="+mn-ea"/>
                <a:cs typeface="微软雅黑" panose="020B0503020204020204" charset="-122"/>
              </a:rPr>
              <a:t>应对措施：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☞项目部施工处靠近县城、国道，交通安全尤为重要</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☞遵守交通规则</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☞车辆安全设施处于良好状态，灯光齐全</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☞多人行走时应成纵队而不应排成一排</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☞通勤车辆应不得人货混装、不得超员、不得超速行驶</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Effect transition="in" filter="fade">
                                      <p:cBhvr>
                                        <p:cTn id="7" dur="1000"/>
                                        <p:tgtEl>
                                          <p:spTgt spid="25604">
                                            <p:txEl>
                                              <p:pRg st="2" end="2"/>
                                            </p:txEl>
                                          </p:spTgt>
                                        </p:tgtEl>
                                      </p:cBhvr>
                                    </p:animEffect>
                                    <p:anim calcmode="lin" valueType="num">
                                      <p:cBhvr>
                                        <p:cTn id="8" dur="1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4">
                                            <p:txEl>
                                              <p:pRg st="3" end="3"/>
                                            </p:txEl>
                                          </p:spTgt>
                                        </p:tgtEl>
                                        <p:attrNameLst>
                                          <p:attrName>style.visibility</p:attrName>
                                        </p:attrNameLst>
                                      </p:cBhvr>
                                      <p:to>
                                        <p:strVal val="visible"/>
                                      </p:to>
                                    </p:set>
                                    <p:animEffect transition="in" filter="fade">
                                      <p:cBhvr>
                                        <p:cTn id="12" dur="1000"/>
                                        <p:tgtEl>
                                          <p:spTgt spid="25604">
                                            <p:txEl>
                                              <p:pRg st="3" end="3"/>
                                            </p:txEl>
                                          </p:spTgt>
                                        </p:tgtEl>
                                      </p:cBhvr>
                                    </p:animEffect>
                                    <p:anim calcmode="lin" valueType="num">
                                      <p:cBhvr>
                                        <p:cTn id="13"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560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animEffect transition="in" filter="fade">
                                      <p:cBhvr>
                                        <p:cTn id="17" dur="1000"/>
                                        <p:tgtEl>
                                          <p:spTgt spid="25604">
                                            <p:txEl>
                                              <p:pRg st="4" end="4"/>
                                            </p:txEl>
                                          </p:spTgt>
                                        </p:tgtEl>
                                      </p:cBhvr>
                                    </p:animEffect>
                                    <p:anim calcmode="lin" valueType="num">
                                      <p:cBhvr>
                                        <p:cTn id="18" dur="10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560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604">
                                            <p:txEl>
                                              <p:pRg st="5" end="5"/>
                                            </p:txEl>
                                          </p:spTgt>
                                        </p:tgtEl>
                                        <p:attrNameLst>
                                          <p:attrName>style.visibility</p:attrName>
                                        </p:attrNameLst>
                                      </p:cBhvr>
                                      <p:to>
                                        <p:strVal val="visible"/>
                                      </p:to>
                                    </p:set>
                                    <p:animEffect transition="in" filter="fade">
                                      <p:cBhvr>
                                        <p:cTn id="22" dur="1000"/>
                                        <p:tgtEl>
                                          <p:spTgt spid="25604">
                                            <p:txEl>
                                              <p:pRg st="5" end="5"/>
                                            </p:txEl>
                                          </p:spTgt>
                                        </p:tgtEl>
                                      </p:cBhvr>
                                    </p:animEffect>
                                    <p:anim calcmode="lin" valueType="num">
                                      <p:cBhvr>
                                        <p:cTn id="23" dur="1000" fill="hold"/>
                                        <p:tgtEl>
                                          <p:spTgt spid="2560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560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604">
                                            <p:txEl>
                                              <p:pRg st="6" end="6"/>
                                            </p:txEl>
                                          </p:spTgt>
                                        </p:tgtEl>
                                        <p:attrNameLst>
                                          <p:attrName>style.visibility</p:attrName>
                                        </p:attrNameLst>
                                      </p:cBhvr>
                                      <p:to>
                                        <p:strVal val="visible"/>
                                      </p:to>
                                    </p:set>
                                    <p:animEffect transition="in" filter="fade">
                                      <p:cBhvr>
                                        <p:cTn id="27" dur="1000"/>
                                        <p:tgtEl>
                                          <p:spTgt spid="25604">
                                            <p:txEl>
                                              <p:pRg st="6" end="6"/>
                                            </p:txEl>
                                          </p:spTgt>
                                        </p:tgtEl>
                                      </p:cBhvr>
                                    </p:animEffect>
                                    <p:anim calcmode="lin" valueType="num">
                                      <p:cBhvr>
                                        <p:cTn id="28" dur="1000" fill="hold"/>
                                        <p:tgtEl>
                                          <p:spTgt spid="2560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560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962D99D4-F667-4B3B-9213-67A7BCA1CD4A}"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6628" name="矩形 3"/>
          <p:cNvSpPr>
            <a:spLocks noChangeArrowheads="1"/>
          </p:cNvSpPr>
          <p:nvPr/>
        </p:nvSpPr>
        <p:spPr bwMode="auto">
          <a:xfrm>
            <a:off x="190400" y="379330"/>
            <a:ext cx="8674768"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机械伤害</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主要</a:t>
            </a:r>
            <a:r>
              <a:rPr lang="zh-CN" altLang="en-US" sz="1800" dirty="0">
                <a:latin typeface="+mn-ea"/>
                <a:ea typeface="+mn-ea"/>
                <a:cs typeface="微软雅黑" panose="020B0503020204020204" charset="-122"/>
              </a:rPr>
              <a:t>应对措施：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☞严格按操作规程作业，按时进行机械保养维护、工前检查应到位</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☞各种防护设施齐全可靠，尤其是发电机传动部分的外防护罩、切割机的手柄开关等</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☞操作有旋转零部件的设备时严禁戴手套、严禁穿过于肥大的服装</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☞不在挖掘机的回旋半径内停留</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☞严禁用反铲、装载机斗运人</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8">
                                            <p:txEl>
                                              <p:pRg st="2" end="2"/>
                                            </p:txEl>
                                          </p:spTgt>
                                        </p:tgtEl>
                                        <p:attrNameLst>
                                          <p:attrName>style.visibility</p:attrName>
                                        </p:attrNameLst>
                                      </p:cBhvr>
                                      <p:to>
                                        <p:strVal val="visible"/>
                                      </p:to>
                                    </p:set>
                                    <p:animEffect transition="in" filter="fade">
                                      <p:cBhvr>
                                        <p:cTn id="7" dur="1000"/>
                                        <p:tgtEl>
                                          <p:spTgt spid="26628">
                                            <p:txEl>
                                              <p:pRg st="2" end="2"/>
                                            </p:txEl>
                                          </p:spTgt>
                                        </p:tgtEl>
                                      </p:cBhvr>
                                    </p:animEffect>
                                    <p:anim calcmode="lin" valueType="num">
                                      <p:cBhvr>
                                        <p:cTn id="8" dur="10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662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8">
                                            <p:txEl>
                                              <p:pRg st="3" end="3"/>
                                            </p:txEl>
                                          </p:spTgt>
                                        </p:tgtEl>
                                        <p:attrNameLst>
                                          <p:attrName>style.visibility</p:attrName>
                                        </p:attrNameLst>
                                      </p:cBhvr>
                                      <p:to>
                                        <p:strVal val="visible"/>
                                      </p:to>
                                    </p:set>
                                    <p:animEffect transition="in" filter="fade">
                                      <p:cBhvr>
                                        <p:cTn id="12" dur="1000"/>
                                        <p:tgtEl>
                                          <p:spTgt spid="26628">
                                            <p:txEl>
                                              <p:pRg st="3" end="3"/>
                                            </p:txEl>
                                          </p:spTgt>
                                        </p:tgtEl>
                                      </p:cBhvr>
                                    </p:animEffect>
                                    <p:anim calcmode="lin" valueType="num">
                                      <p:cBhvr>
                                        <p:cTn id="13" dur="10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6628">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628">
                                            <p:txEl>
                                              <p:pRg st="4" end="4"/>
                                            </p:txEl>
                                          </p:spTgt>
                                        </p:tgtEl>
                                        <p:attrNameLst>
                                          <p:attrName>style.visibility</p:attrName>
                                        </p:attrNameLst>
                                      </p:cBhvr>
                                      <p:to>
                                        <p:strVal val="visible"/>
                                      </p:to>
                                    </p:set>
                                    <p:animEffect transition="in" filter="fade">
                                      <p:cBhvr>
                                        <p:cTn id="17" dur="1000"/>
                                        <p:tgtEl>
                                          <p:spTgt spid="26628">
                                            <p:txEl>
                                              <p:pRg st="4" end="4"/>
                                            </p:txEl>
                                          </p:spTgt>
                                        </p:tgtEl>
                                      </p:cBhvr>
                                    </p:animEffect>
                                    <p:anim calcmode="lin" valueType="num">
                                      <p:cBhvr>
                                        <p:cTn id="18" dur="10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6628">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628">
                                            <p:txEl>
                                              <p:pRg st="5" end="5"/>
                                            </p:txEl>
                                          </p:spTgt>
                                        </p:tgtEl>
                                        <p:attrNameLst>
                                          <p:attrName>style.visibility</p:attrName>
                                        </p:attrNameLst>
                                      </p:cBhvr>
                                      <p:to>
                                        <p:strVal val="visible"/>
                                      </p:to>
                                    </p:set>
                                    <p:animEffect transition="in" filter="fade">
                                      <p:cBhvr>
                                        <p:cTn id="22" dur="1000"/>
                                        <p:tgtEl>
                                          <p:spTgt spid="26628">
                                            <p:txEl>
                                              <p:pRg st="5" end="5"/>
                                            </p:txEl>
                                          </p:spTgt>
                                        </p:tgtEl>
                                      </p:cBhvr>
                                    </p:animEffect>
                                    <p:anim calcmode="lin" valueType="num">
                                      <p:cBhvr>
                                        <p:cTn id="23" dur="1000" fill="hold"/>
                                        <p:tgtEl>
                                          <p:spTgt spid="26628">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6628">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628">
                                            <p:txEl>
                                              <p:pRg st="6" end="6"/>
                                            </p:txEl>
                                          </p:spTgt>
                                        </p:tgtEl>
                                        <p:attrNameLst>
                                          <p:attrName>style.visibility</p:attrName>
                                        </p:attrNameLst>
                                      </p:cBhvr>
                                      <p:to>
                                        <p:strVal val="visible"/>
                                      </p:to>
                                    </p:set>
                                    <p:animEffect transition="in" filter="fade">
                                      <p:cBhvr>
                                        <p:cTn id="27" dur="1000"/>
                                        <p:tgtEl>
                                          <p:spTgt spid="26628">
                                            <p:txEl>
                                              <p:pRg st="6" end="6"/>
                                            </p:txEl>
                                          </p:spTgt>
                                        </p:tgtEl>
                                      </p:cBhvr>
                                    </p:animEffect>
                                    <p:anim calcmode="lin" valueType="num">
                                      <p:cBhvr>
                                        <p:cTn id="28" dur="1000" fill="hold"/>
                                        <p:tgtEl>
                                          <p:spTgt spid="26628">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662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775511BE-CDCD-4CC5-BC11-86EA6F7F36DC}"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7652" name="矩形 3"/>
          <p:cNvSpPr>
            <a:spLocks noChangeArrowheads="1"/>
          </p:cNvSpPr>
          <p:nvPr/>
        </p:nvSpPr>
        <p:spPr bwMode="auto">
          <a:xfrm>
            <a:off x="328161" y="146317"/>
            <a:ext cx="8698832"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起重伤害</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主要</a:t>
            </a:r>
            <a:r>
              <a:rPr lang="zh-CN" altLang="en-US" sz="1800" dirty="0">
                <a:latin typeface="+mn-ea"/>
                <a:ea typeface="+mn-ea"/>
                <a:cs typeface="微软雅黑" panose="020B0503020204020204" charset="-122"/>
              </a:rPr>
              <a:t>应对措施：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☞各种起重设备在安装前必须经检验合格，各种证件齐全。</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☞起重设备在使用前必须经过专门检查，合格后方准使用。</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☞起重机操作工、起重指挥人员必须经专门培训后持证上岗。</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☞钢丝绳、吊带应每班检查，起重机开动前应确认安全后再开车</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☞任何人不得在起吊物下方停留</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☞起重机司机应听从任何人发出的停车信号</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☞吊笼内严禁人货混装</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animEffect transition="in" filter="fade">
                                      <p:cBhvr>
                                        <p:cTn id="7" dur="1000"/>
                                        <p:tgtEl>
                                          <p:spTgt spid="27652">
                                            <p:txEl>
                                              <p:pRg st="2" end="2"/>
                                            </p:txEl>
                                          </p:spTgt>
                                        </p:tgtEl>
                                      </p:cBhvr>
                                    </p:animEffect>
                                    <p:anim calcmode="lin" valueType="num">
                                      <p:cBhvr>
                                        <p:cTn id="8" dur="10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765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2">
                                            <p:txEl>
                                              <p:pRg st="3" end="3"/>
                                            </p:txEl>
                                          </p:spTgt>
                                        </p:tgtEl>
                                        <p:attrNameLst>
                                          <p:attrName>style.visibility</p:attrName>
                                        </p:attrNameLst>
                                      </p:cBhvr>
                                      <p:to>
                                        <p:strVal val="visible"/>
                                      </p:to>
                                    </p:set>
                                    <p:animEffect transition="in" filter="fade">
                                      <p:cBhvr>
                                        <p:cTn id="12" dur="1000"/>
                                        <p:tgtEl>
                                          <p:spTgt spid="27652">
                                            <p:txEl>
                                              <p:pRg st="3" end="3"/>
                                            </p:txEl>
                                          </p:spTgt>
                                        </p:tgtEl>
                                      </p:cBhvr>
                                    </p:animEffect>
                                    <p:anim calcmode="lin" valueType="num">
                                      <p:cBhvr>
                                        <p:cTn id="13" dur="10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765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652">
                                            <p:txEl>
                                              <p:pRg st="4" end="4"/>
                                            </p:txEl>
                                          </p:spTgt>
                                        </p:tgtEl>
                                        <p:attrNameLst>
                                          <p:attrName>style.visibility</p:attrName>
                                        </p:attrNameLst>
                                      </p:cBhvr>
                                      <p:to>
                                        <p:strVal val="visible"/>
                                      </p:to>
                                    </p:set>
                                    <p:animEffect transition="in" filter="fade">
                                      <p:cBhvr>
                                        <p:cTn id="17" dur="1000"/>
                                        <p:tgtEl>
                                          <p:spTgt spid="27652">
                                            <p:txEl>
                                              <p:pRg st="4" end="4"/>
                                            </p:txEl>
                                          </p:spTgt>
                                        </p:tgtEl>
                                      </p:cBhvr>
                                    </p:animEffect>
                                    <p:anim calcmode="lin" valueType="num">
                                      <p:cBhvr>
                                        <p:cTn id="18" dur="10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765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652">
                                            <p:txEl>
                                              <p:pRg st="5" end="5"/>
                                            </p:txEl>
                                          </p:spTgt>
                                        </p:tgtEl>
                                        <p:attrNameLst>
                                          <p:attrName>style.visibility</p:attrName>
                                        </p:attrNameLst>
                                      </p:cBhvr>
                                      <p:to>
                                        <p:strVal val="visible"/>
                                      </p:to>
                                    </p:set>
                                    <p:animEffect transition="in" filter="fade">
                                      <p:cBhvr>
                                        <p:cTn id="22" dur="1000"/>
                                        <p:tgtEl>
                                          <p:spTgt spid="27652">
                                            <p:txEl>
                                              <p:pRg st="5" end="5"/>
                                            </p:txEl>
                                          </p:spTgt>
                                        </p:tgtEl>
                                      </p:cBhvr>
                                    </p:animEffect>
                                    <p:anim calcmode="lin" valueType="num">
                                      <p:cBhvr>
                                        <p:cTn id="23" dur="1000" fill="hold"/>
                                        <p:tgtEl>
                                          <p:spTgt spid="2765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765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652">
                                            <p:txEl>
                                              <p:pRg st="6" end="6"/>
                                            </p:txEl>
                                          </p:spTgt>
                                        </p:tgtEl>
                                        <p:attrNameLst>
                                          <p:attrName>style.visibility</p:attrName>
                                        </p:attrNameLst>
                                      </p:cBhvr>
                                      <p:to>
                                        <p:strVal val="visible"/>
                                      </p:to>
                                    </p:set>
                                    <p:animEffect transition="in" filter="fade">
                                      <p:cBhvr>
                                        <p:cTn id="27" dur="1000"/>
                                        <p:tgtEl>
                                          <p:spTgt spid="27652">
                                            <p:txEl>
                                              <p:pRg st="6" end="6"/>
                                            </p:txEl>
                                          </p:spTgt>
                                        </p:tgtEl>
                                      </p:cBhvr>
                                    </p:animEffect>
                                    <p:anim calcmode="lin" valueType="num">
                                      <p:cBhvr>
                                        <p:cTn id="28" dur="1000" fill="hold"/>
                                        <p:tgtEl>
                                          <p:spTgt spid="2765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765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652">
                                            <p:txEl>
                                              <p:pRg st="7" end="7"/>
                                            </p:txEl>
                                          </p:spTgt>
                                        </p:tgtEl>
                                        <p:attrNameLst>
                                          <p:attrName>style.visibility</p:attrName>
                                        </p:attrNameLst>
                                      </p:cBhvr>
                                      <p:to>
                                        <p:strVal val="visible"/>
                                      </p:to>
                                    </p:set>
                                    <p:animEffect transition="in" filter="fade">
                                      <p:cBhvr>
                                        <p:cTn id="32" dur="1000"/>
                                        <p:tgtEl>
                                          <p:spTgt spid="27652">
                                            <p:txEl>
                                              <p:pRg st="7" end="7"/>
                                            </p:txEl>
                                          </p:spTgt>
                                        </p:tgtEl>
                                      </p:cBhvr>
                                    </p:animEffect>
                                    <p:anim calcmode="lin" valueType="num">
                                      <p:cBhvr>
                                        <p:cTn id="33" dur="1000" fill="hold"/>
                                        <p:tgtEl>
                                          <p:spTgt spid="2765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765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652">
                                            <p:txEl>
                                              <p:pRg st="8" end="8"/>
                                            </p:txEl>
                                          </p:spTgt>
                                        </p:tgtEl>
                                        <p:attrNameLst>
                                          <p:attrName>style.visibility</p:attrName>
                                        </p:attrNameLst>
                                      </p:cBhvr>
                                      <p:to>
                                        <p:strVal val="visible"/>
                                      </p:to>
                                    </p:set>
                                    <p:animEffect transition="in" filter="fade">
                                      <p:cBhvr>
                                        <p:cTn id="37" dur="1000"/>
                                        <p:tgtEl>
                                          <p:spTgt spid="27652">
                                            <p:txEl>
                                              <p:pRg st="8" end="8"/>
                                            </p:txEl>
                                          </p:spTgt>
                                        </p:tgtEl>
                                      </p:cBhvr>
                                    </p:animEffect>
                                    <p:anim calcmode="lin" valueType="num">
                                      <p:cBhvr>
                                        <p:cTn id="38" dur="1000" fill="hold"/>
                                        <p:tgtEl>
                                          <p:spTgt spid="2765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765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F7FFE449-B29F-4399-A394-F2B792C9BD72}"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8676" name="矩形 3"/>
          <p:cNvSpPr>
            <a:spLocks noChangeArrowheads="1"/>
          </p:cNvSpPr>
          <p:nvPr/>
        </p:nvSpPr>
        <p:spPr bwMode="auto">
          <a:xfrm>
            <a:off x="228500" y="640982"/>
            <a:ext cx="8686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物体打击</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主要</a:t>
            </a:r>
            <a:r>
              <a:rPr lang="zh-CN" altLang="en-US" sz="1800" dirty="0">
                <a:latin typeface="+mn-ea"/>
                <a:ea typeface="+mn-ea"/>
                <a:cs typeface="微软雅黑" panose="020B0503020204020204" charset="-122"/>
              </a:rPr>
              <a:t>应对措施：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☞严禁上下同时作业，除非有可靠的防护措施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☞进入工作面必须戴安全帽并系好帽带</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☞脚手架上的杂物应及时清理，所有工器具必须袋装吊运，严禁抛扔，除非有可靠的安全防护措施</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animEffect transition="in" filter="fade">
                                      <p:cBhvr>
                                        <p:cTn id="7" dur="1000"/>
                                        <p:tgtEl>
                                          <p:spTgt spid="28676">
                                            <p:txEl>
                                              <p:pRg st="2" end="2"/>
                                            </p:txEl>
                                          </p:spTgt>
                                        </p:tgtEl>
                                      </p:cBhvr>
                                    </p:animEffect>
                                    <p:anim calcmode="lin" valueType="num">
                                      <p:cBhvr>
                                        <p:cTn id="8" dur="10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67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6">
                                            <p:txEl>
                                              <p:pRg st="3" end="3"/>
                                            </p:txEl>
                                          </p:spTgt>
                                        </p:tgtEl>
                                        <p:attrNameLst>
                                          <p:attrName>style.visibility</p:attrName>
                                        </p:attrNameLst>
                                      </p:cBhvr>
                                      <p:to>
                                        <p:strVal val="visible"/>
                                      </p:to>
                                    </p:set>
                                    <p:animEffect transition="in" filter="fade">
                                      <p:cBhvr>
                                        <p:cTn id="12" dur="1000"/>
                                        <p:tgtEl>
                                          <p:spTgt spid="28676">
                                            <p:txEl>
                                              <p:pRg st="3" end="3"/>
                                            </p:txEl>
                                          </p:spTgt>
                                        </p:tgtEl>
                                      </p:cBhvr>
                                    </p:animEffect>
                                    <p:anim calcmode="lin" valueType="num">
                                      <p:cBhvr>
                                        <p:cTn id="13" dur="10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867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676">
                                            <p:txEl>
                                              <p:pRg st="4" end="4"/>
                                            </p:txEl>
                                          </p:spTgt>
                                        </p:tgtEl>
                                        <p:attrNameLst>
                                          <p:attrName>style.visibility</p:attrName>
                                        </p:attrNameLst>
                                      </p:cBhvr>
                                      <p:to>
                                        <p:strVal val="visible"/>
                                      </p:to>
                                    </p:set>
                                    <p:animEffect transition="in" filter="fade">
                                      <p:cBhvr>
                                        <p:cTn id="17" dur="1000"/>
                                        <p:tgtEl>
                                          <p:spTgt spid="28676">
                                            <p:txEl>
                                              <p:pRg st="4" end="4"/>
                                            </p:txEl>
                                          </p:spTgt>
                                        </p:tgtEl>
                                      </p:cBhvr>
                                    </p:animEffect>
                                    <p:anim calcmode="lin" valueType="num">
                                      <p:cBhvr>
                                        <p:cTn id="18" dur="10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867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16178B43-0C4F-45E1-B503-339FC7D0ECBF}"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29700" name="矩形 3"/>
          <p:cNvSpPr>
            <a:spLocks noChangeArrowheads="1"/>
          </p:cNvSpPr>
          <p:nvPr/>
        </p:nvSpPr>
        <p:spPr bwMode="auto">
          <a:xfrm>
            <a:off x="261620" y="451485"/>
            <a:ext cx="881570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smtClean="0">
                <a:solidFill>
                  <a:srgbClr val="FFC000"/>
                </a:solidFill>
                <a:latin typeface="+mn-ea"/>
                <a:ea typeface="+mn-ea"/>
                <a:cs typeface="微软雅黑" panose="020B0503020204020204" charset="-122"/>
              </a:rPr>
              <a:t>高处坠落</a:t>
            </a:r>
            <a:endParaRPr lang="zh-CN" altLang="en-US" sz="1600" dirty="0" smtClean="0">
              <a:solidFill>
                <a:srgbClr val="FFC000"/>
              </a:solidFill>
              <a:latin typeface="+mn-ea"/>
              <a:ea typeface="+mn-ea"/>
              <a:cs typeface="微软雅黑" panose="020B0503020204020204" charset="-122"/>
            </a:endParaRPr>
          </a:p>
          <a:p>
            <a:pPr>
              <a:lnSpc>
                <a:spcPct val="150000"/>
              </a:lnSpc>
            </a:pPr>
            <a:r>
              <a:rPr lang="zh-CN" altLang="en-US" sz="1600" dirty="0" smtClean="0">
                <a:latin typeface="+mn-ea"/>
                <a:ea typeface="+mn-ea"/>
                <a:cs typeface="微软雅黑" panose="020B0503020204020204" charset="-122"/>
              </a:rPr>
              <a:t>高处</a:t>
            </a:r>
            <a:r>
              <a:rPr lang="zh-CN" altLang="en-US" sz="1600" dirty="0">
                <a:latin typeface="+mn-ea"/>
                <a:ea typeface="+mn-ea"/>
                <a:cs typeface="微软雅黑" panose="020B0503020204020204" charset="-122"/>
              </a:rPr>
              <a:t>作业：凡在坠落高度基准</a:t>
            </a:r>
            <a:r>
              <a:rPr lang="en-US" altLang="zh-CN" sz="1600" dirty="0">
                <a:latin typeface="+mn-ea"/>
                <a:ea typeface="+mn-ea"/>
                <a:cs typeface="微软雅黑" panose="020B0503020204020204" charset="-122"/>
              </a:rPr>
              <a:t>2m</a:t>
            </a:r>
            <a:r>
              <a:rPr lang="zh-CN" altLang="en-US" sz="1600" dirty="0">
                <a:latin typeface="+mn-ea"/>
                <a:ea typeface="+mn-ea"/>
                <a:cs typeface="微软雅黑" panose="020B0503020204020204" charset="-122"/>
              </a:rPr>
              <a:t>以上有可能坠落的高处进行的作业，均称为高处作业，分为一级高处作业：</a:t>
            </a:r>
            <a:r>
              <a:rPr lang="en-US" altLang="zh-CN" sz="1600" dirty="0">
                <a:latin typeface="+mn-ea"/>
                <a:ea typeface="+mn-ea"/>
                <a:cs typeface="微软雅黑" panose="020B0503020204020204" charset="-122"/>
              </a:rPr>
              <a:t>2-5M</a:t>
            </a:r>
            <a:r>
              <a:rPr lang="zh-CN" altLang="en-US" sz="1600" dirty="0">
                <a:latin typeface="+mn-ea"/>
                <a:ea typeface="+mn-ea"/>
                <a:cs typeface="微软雅黑" panose="020B0503020204020204" charset="-122"/>
              </a:rPr>
              <a:t>；二级</a:t>
            </a:r>
            <a:r>
              <a:rPr lang="en-US" altLang="zh-CN" sz="1600" dirty="0">
                <a:latin typeface="+mn-ea"/>
                <a:ea typeface="+mn-ea"/>
                <a:cs typeface="微软雅黑" panose="020B0503020204020204" charset="-122"/>
              </a:rPr>
              <a:t>, 5-15M </a:t>
            </a:r>
            <a:r>
              <a:rPr lang="zh-CN" altLang="en-US" sz="1600" dirty="0">
                <a:latin typeface="+mn-ea"/>
                <a:ea typeface="+mn-ea"/>
                <a:cs typeface="微软雅黑" panose="020B0503020204020204" charset="-122"/>
              </a:rPr>
              <a:t>；三级， </a:t>
            </a:r>
            <a:r>
              <a:rPr lang="en-US" altLang="zh-CN" sz="1600" dirty="0">
                <a:latin typeface="+mn-ea"/>
                <a:ea typeface="+mn-ea"/>
                <a:cs typeface="微软雅黑" panose="020B0503020204020204" charset="-122"/>
              </a:rPr>
              <a:t>15-30M</a:t>
            </a:r>
            <a:r>
              <a:rPr lang="zh-CN" altLang="en-US" sz="1600" dirty="0">
                <a:latin typeface="+mn-ea"/>
                <a:ea typeface="+mn-ea"/>
                <a:cs typeface="微软雅黑" panose="020B0503020204020204" charset="-122"/>
              </a:rPr>
              <a:t>；四级， </a:t>
            </a:r>
            <a:r>
              <a:rPr lang="en-US" altLang="zh-CN" sz="1600" dirty="0">
                <a:latin typeface="+mn-ea"/>
                <a:ea typeface="+mn-ea"/>
                <a:cs typeface="微软雅黑" panose="020B0503020204020204" charset="-122"/>
              </a:rPr>
              <a:t>30M</a:t>
            </a:r>
            <a:r>
              <a:rPr lang="zh-CN" altLang="en-US" sz="1600" dirty="0">
                <a:latin typeface="+mn-ea"/>
                <a:ea typeface="+mn-ea"/>
                <a:cs typeface="微软雅黑" panose="020B0503020204020204" charset="-122"/>
              </a:rPr>
              <a:t>以上。</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主要应对措施：</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1</a:t>
            </a:r>
            <a:r>
              <a:rPr lang="zh-CN" altLang="en-US" sz="1600" dirty="0">
                <a:latin typeface="+mn-ea"/>
                <a:ea typeface="+mn-ea"/>
                <a:cs typeface="微软雅黑" panose="020B0503020204020204" charset="-122"/>
              </a:rPr>
              <a:t>、首先应做好安全防护设施，比如设置好安全围栏、铺满跳板、挂好安全网等</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2</a:t>
            </a:r>
            <a:r>
              <a:rPr lang="zh-CN" altLang="en-US" sz="1600" dirty="0">
                <a:latin typeface="+mn-ea"/>
                <a:ea typeface="+mn-ea"/>
                <a:cs typeface="微软雅黑" panose="020B0503020204020204" charset="-122"/>
              </a:rPr>
              <a:t>、在上述设施不完善的情况下应系挂安全带，安全带的正确系法应是高挂低用。</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3</a:t>
            </a:r>
            <a:r>
              <a:rPr lang="zh-CN" altLang="en-US" sz="1600" dirty="0">
                <a:latin typeface="+mn-ea"/>
                <a:ea typeface="+mn-ea"/>
                <a:cs typeface="微软雅黑" panose="020B0503020204020204" charset="-122"/>
              </a:rPr>
              <a:t>、身体应满足要求，患有高血压、低血糖、癫痫等不适应症的人员严禁上高架作业。</a:t>
            </a:r>
            <a:endParaRPr lang="zh-CN" altLang="en-US" sz="16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700">
                                            <p:txEl>
                                              <p:pRg st="3" end="3"/>
                                            </p:txEl>
                                          </p:spTgt>
                                        </p:tgtEl>
                                        <p:attrNameLst>
                                          <p:attrName>style.visibility</p:attrName>
                                        </p:attrNameLst>
                                      </p:cBhvr>
                                      <p:to>
                                        <p:strVal val="visible"/>
                                      </p:to>
                                    </p:set>
                                    <p:animEffect transition="in" filter="fade">
                                      <p:cBhvr>
                                        <p:cTn id="7" dur="1000"/>
                                        <p:tgtEl>
                                          <p:spTgt spid="29700">
                                            <p:txEl>
                                              <p:pRg st="3" end="3"/>
                                            </p:txEl>
                                          </p:spTgt>
                                        </p:tgtEl>
                                      </p:cBhvr>
                                    </p:animEffect>
                                    <p:anim calcmode="lin" valueType="num">
                                      <p:cBhvr>
                                        <p:cTn id="8" dur="1000" fill="hold"/>
                                        <p:tgtEl>
                                          <p:spTgt spid="2970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9700">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700">
                                            <p:txEl>
                                              <p:pRg st="4" end="4"/>
                                            </p:txEl>
                                          </p:spTgt>
                                        </p:tgtEl>
                                        <p:attrNameLst>
                                          <p:attrName>style.visibility</p:attrName>
                                        </p:attrNameLst>
                                      </p:cBhvr>
                                      <p:to>
                                        <p:strVal val="visible"/>
                                      </p:to>
                                    </p:set>
                                    <p:animEffect transition="in" filter="fade">
                                      <p:cBhvr>
                                        <p:cTn id="12" dur="1000"/>
                                        <p:tgtEl>
                                          <p:spTgt spid="29700">
                                            <p:txEl>
                                              <p:pRg st="4" end="4"/>
                                            </p:txEl>
                                          </p:spTgt>
                                        </p:tgtEl>
                                      </p:cBhvr>
                                    </p:animEffect>
                                    <p:anim calcmode="lin" valueType="num">
                                      <p:cBhvr>
                                        <p:cTn id="13" dur="10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9700">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700">
                                            <p:txEl>
                                              <p:pRg st="5" end="5"/>
                                            </p:txEl>
                                          </p:spTgt>
                                        </p:tgtEl>
                                        <p:attrNameLst>
                                          <p:attrName>style.visibility</p:attrName>
                                        </p:attrNameLst>
                                      </p:cBhvr>
                                      <p:to>
                                        <p:strVal val="visible"/>
                                      </p:to>
                                    </p:set>
                                    <p:animEffect transition="in" filter="fade">
                                      <p:cBhvr>
                                        <p:cTn id="17" dur="1000"/>
                                        <p:tgtEl>
                                          <p:spTgt spid="29700">
                                            <p:txEl>
                                              <p:pRg st="5" end="5"/>
                                            </p:txEl>
                                          </p:spTgt>
                                        </p:tgtEl>
                                      </p:cBhvr>
                                    </p:animEffect>
                                    <p:anim calcmode="lin" valueType="num">
                                      <p:cBhvr>
                                        <p:cTn id="18" dur="10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97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4F5A82AE-B6BE-4DB9-8E0E-D028873711C5}"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1748" name="矩形 3"/>
          <p:cNvSpPr>
            <a:spLocks noChangeArrowheads="1"/>
          </p:cNvSpPr>
          <p:nvPr/>
        </p:nvSpPr>
        <p:spPr bwMode="auto">
          <a:xfrm>
            <a:off x="120113" y="254234"/>
            <a:ext cx="8903369"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600" dirty="0" smtClean="0">
                <a:solidFill>
                  <a:srgbClr val="FFC000"/>
                </a:solidFill>
                <a:latin typeface="+mn-ea"/>
                <a:ea typeface="+mn-ea"/>
                <a:cs typeface="微软雅黑" panose="020B0503020204020204" charset="-122"/>
              </a:rPr>
              <a:t>高处作业如何做好安全防护</a:t>
            </a:r>
            <a:endParaRPr lang="zh-CN" altLang="en-US" sz="1600" dirty="0" smtClean="0">
              <a:solidFill>
                <a:srgbClr val="FFC000"/>
              </a:solidFill>
              <a:latin typeface="+mn-ea"/>
              <a:ea typeface="+mn-ea"/>
              <a:cs typeface="微软雅黑" panose="020B0503020204020204" charset="-122"/>
            </a:endParaRPr>
          </a:p>
          <a:p>
            <a:r>
              <a:rPr lang="zh-CN" altLang="en-US" sz="1600" dirty="0" smtClean="0">
                <a:latin typeface="+mn-ea"/>
                <a:ea typeface="+mn-ea"/>
                <a:cs typeface="微软雅黑" panose="020B0503020204020204" charset="-122"/>
              </a:rPr>
              <a:t>（</a:t>
            </a:r>
            <a:r>
              <a:rPr lang="en-US" altLang="zh-CN" sz="1600" dirty="0">
                <a:latin typeface="+mn-ea"/>
                <a:ea typeface="+mn-ea"/>
                <a:cs typeface="微软雅黑" panose="020B0503020204020204" charset="-122"/>
              </a:rPr>
              <a:t>1</a:t>
            </a:r>
            <a:r>
              <a:rPr lang="zh-CN" altLang="en-US" sz="1600" dirty="0">
                <a:latin typeface="+mn-ea"/>
                <a:ea typeface="+mn-ea"/>
                <a:cs typeface="微软雅黑" panose="020B0503020204020204" charset="-122"/>
              </a:rPr>
              <a:t>）要按规定穿戴防护用品。如穿软底鞋、戴安全帽、系安全带；安全带应高挂低用，不能穿皮鞋或塑料硬底鞋作业。</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2</a:t>
            </a:r>
            <a:r>
              <a:rPr lang="zh-CN" altLang="en-US" sz="1600" dirty="0">
                <a:latin typeface="+mn-ea"/>
                <a:ea typeface="+mn-ea"/>
                <a:cs typeface="微软雅黑" panose="020B0503020204020204" charset="-122"/>
              </a:rPr>
              <a:t>）登高时禁止使用没有防滑或梯档缺损的梯子。梯顶端应放置牢固或有专人扶梯。</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3</a:t>
            </a:r>
            <a:r>
              <a:rPr lang="zh-CN" altLang="en-US" sz="1600" dirty="0">
                <a:latin typeface="+mn-ea"/>
                <a:ea typeface="+mn-ea"/>
                <a:cs typeface="微软雅黑" panose="020B0503020204020204" charset="-122"/>
              </a:rPr>
              <a:t>）登高时用的脚手架要符合规定。使用前要检查是否有断裂伤痕，搁置必质平衡牢靠，两梯要用绳索扎牢。</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4</a:t>
            </a:r>
            <a:r>
              <a:rPr lang="zh-CN" altLang="en-US" sz="1600" dirty="0">
                <a:latin typeface="+mn-ea"/>
                <a:ea typeface="+mn-ea"/>
                <a:cs typeface="微软雅黑" panose="020B0503020204020204" charset="-122"/>
              </a:rPr>
              <a:t>）注意脚手架是否坚固、结实、平衡。各层都要放底板篱笆，上下脚架要有良好的扶手，确保安全。</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5</a:t>
            </a:r>
            <a:r>
              <a:rPr lang="zh-CN" altLang="en-US" sz="1600" dirty="0">
                <a:latin typeface="+mn-ea"/>
                <a:ea typeface="+mn-ea"/>
                <a:cs typeface="微软雅黑" panose="020B0503020204020204" charset="-122"/>
              </a:rPr>
              <a:t>）高处作业下方必须设安全网。凡无外架防护的施工，必须在</a:t>
            </a:r>
            <a:r>
              <a:rPr lang="en-US" altLang="zh-CN" sz="1600" dirty="0">
                <a:latin typeface="+mn-ea"/>
                <a:ea typeface="+mn-ea"/>
                <a:cs typeface="微软雅黑" panose="020B0503020204020204" charset="-122"/>
              </a:rPr>
              <a:t>4—6</a:t>
            </a:r>
            <a:r>
              <a:rPr lang="zh-CN" altLang="en-US" sz="1600" dirty="0">
                <a:latin typeface="+mn-ea"/>
                <a:ea typeface="+mn-ea"/>
                <a:cs typeface="微软雅黑" panose="020B0503020204020204" charset="-122"/>
              </a:rPr>
              <a:t>米处设一层固定的安全网，每隔</a:t>
            </a:r>
            <a:r>
              <a:rPr lang="en-US" altLang="zh-CN" sz="1600" dirty="0">
                <a:latin typeface="+mn-ea"/>
                <a:ea typeface="+mn-ea"/>
                <a:cs typeface="微软雅黑" panose="020B0503020204020204" charset="-122"/>
              </a:rPr>
              <a:t>12</a:t>
            </a:r>
            <a:r>
              <a:rPr lang="zh-CN" altLang="en-US" sz="1600" dirty="0">
                <a:latin typeface="+mn-ea"/>
                <a:ea typeface="+mn-ea"/>
                <a:cs typeface="微软雅黑" panose="020B0503020204020204" charset="-122"/>
              </a:rPr>
              <a:t>米（四层楼）再设一道固定的安全网，并同时设一道随墙体逐层上升的安全网。</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6</a:t>
            </a:r>
            <a:r>
              <a:rPr lang="zh-CN" altLang="en-US" sz="1600" dirty="0">
                <a:latin typeface="+mn-ea"/>
                <a:ea typeface="+mn-ea"/>
                <a:cs typeface="微软雅黑" panose="020B0503020204020204" charset="-122"/>
              </a:rPr>
              <a:t>）在天棚和轻型屋面上操作或行走前，必须在上面搭设跳板或下方满搭安全网。</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7</a:t>
            </a:r>
            <a:r>
              <a:rPr lang="zh-CN" altLang="en-US" sz="1600" dirty="0">
                <a:latin typeface="+mn-ea"/>
                <a:ea typeface="+mn-ea"/>
                <a:cs typeface="微软雅黑" panose="020B0503020204020204" charset="-122"/>
              </a:rPr>
              <a:t>）冬季在寒冷地区从事高处作业时，要防止踏冰滑倒，不准在走道、脚手架上倒水。</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8</a:t>
            </a:r>
            <a:r>
              <a:rPr lang="zh-CN" altLang="en-US" sz="1600" dirty="0">
                <a:latin typeface="+mn-ea"/>
                <a:ea typeface="+mn-ea"/>
                <a:cs typeface="微软雅黑" panose="020B0503020204020204" charset="-122"/>
              </a:rPr>
              <a:t>）在高处作业遇有雷击或阻云密布将有大雷雨时，脚手架上的作业人员必须立即离开。</a:t>
            </a:r>
            <a:endParaRPr lang="zh-CN" altLang="en-US" sz="16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animEffect transition="in" filter="fade">
                                      <p:cBhvr>
                                        <p:cTn id="7" dur="1000"/>
                                        <p:tgtEl>
                                          <p:spTgt spid="31748">
                                            <p:txEl>
                                              <p:pRg st="1" end="1"/>
                                            </p:txEl>
                                          </p:spTgt>
                                        </p:tgtEl>
                                      </p:cBhvr>
                                    </p:animEffect>
                                    <p:anim calcmode="lin" valueType="num">
                                      <p:cBhvr>
                                        <p:cTn id="8" dur="10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74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48">
                                            <p:txEl>
                                              <p:pRg st="2" end="2"/>
                                            </p:txEl>
                                          </p:spTgt>
                                        </p:tgtEl>
                                        <p:attrNameLst>
                                          <p:attrName>style.visibility</p:attrName>
                                        </p:attrNameLst>
                                      </p:cBhvr>
                                      <p:to>
                                        <p:strVal val="visible"/>
                                      </p:to>
                                    </p:set>
                                    <p:animEffect transition="in" filter="fade">
                                      <p:cBhvr>
                                        <p:cTn id="12" dur="1000"/>
                                        <p:tgtEl>
                                          <p:spTgt spid="31748">
                                            <p:txEl>
                                              <p:pRg st="2" end="2"/>
                                            </p:txEl>
                                          </p:spTgt>
                                        </p:tgtEl>
                                      </p:cBhvr>
                                    </p:animEffect>
                                    <p:anim calcmode="lin" valueType="num">
                                      <p:cBhvr>
                                        <p:cTn id="13" dur="10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174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748">
                                            <p:txEl>
                                              <p:pRg st="3" end="3"/>
                                            </p:txEl>
                                          </p:spTgt>
                                        </p:tgtEl>
                                        <p:attrNameLst>
                                          <p:attrName>style.visibility</p:attrName>
                                        </p:attrNameLst>
                                      </p:cBhvr>
                                      <p:to>
                                        <p:strVal val="visible"/>
                                      </p:to>
                                    </p:set>
                                    <p:animEffect transition="in" filter="fade">
                                      <p:cBhvr>
                                        <p:cTn id="17" dur="1000"/>
                                        <p:tgtEl>
                                          <p:spTgt spid="31748">
                                            <p:txEl>
                                              <p:pRg st="3" end="3"/>
                                            </p:txEl>
                                          </p:spTgt>
                                        </p:tgtEl>
                                      </p:cBhvr>
                                    </p:animEffect>
                                    <p:anim calcmode="lin" valueType="num">
                                      <p:cBhvr>
                                        <p:cTn id="18" dur="10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174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748">
                                            <p:txEl>
                                              <p:pRg st="4" end="4"/>
                                            </p:txEl>
                                          </p:spTgt>
                                        </p:tgtEl>
                                        <p:attrNameLst>
                                          <p:attrName>style.visibility</p:attrName>
                                        </p:attrNameLst>
                                      </p:cBhvr>
                                      <p:to>
                                        <p:strVal val="visible"/>
                                      </p:to>
                                    </p:set>
                                    <p:animEffect transition="in" filter="fade">
                                      <p:cBhvr>
                                        <p:cTn id="22" dur="1000"/>
                                        <p:tgtEl>
                                          <p:spTgt spid="31748">
                                            <p:txEl>
                                              <p:pRg st="4" end="4"/>
                                            </p:txEl>
                                          </p:spTgt>
                                        </p:tgtEl>
                                      </p:cBhvr>
                                    </p:animEffect>
                                    <p:anim calcmode="lin" valueType="num">
                                      <p:cBhvr>
                                        <p:cTn id="23" dur="10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1748">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animEffect transition="in" filter="fade">
                                      <p:cBhvr>
                                        <p:cTn id="27" dur="1000"/>
                                        <p:tgtEl>
                                          <p:spTgt spid="31748">
                                            <p:txEl>
                                              <p:pRg st="5" end="5"/>
                                            </p:txEl>
                                          </p:spTgt>
                                        </p:tgtEl>
                                      </p:cBhvr>
                                    </p:animEffect>
                                    <p:anim calcmode="lin" valueType="num">
                                      <p:cBhvr>
                                        <p:cTn id="28" dur="1000" fill="hold"/>
                                        <p:tgtEl>
                                          <p:spTgt spid="3174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1748">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748">
                                            <p:txEl>
                                              <p:pRg st="6" end="6"/>
                                            </p:txEl>
                                          </p:spTgt>
                                        </p:tgtEl>
                                        <p:attrNameLst>
                                          <p:attrName>style.visibility</p:attrName>
                                        </p:attrNameLst>
                                      </p:cBhvr>
                                      <p:to>
                                        <p:strVal val="visible"/>
                                      </p:to>
                                    </p:set>
                                    <p:animEffect transition="in" filter="fade">
                                      <p:cBhvr>
                                        <p:cTn id="32" dur="1000"/>
                                        <p:tgtEl>
                                          <p:spTgt spid="31748">
                                            <p:txEl>
                                              <p:pRg st="6" end="6"/>
                                            </p:txEl>
                                          </p:spTgt>
                                        </p:tgtEl>
                                      </p:cBhvr>
                                    </p:animEffect>
                                    <p:anim calcmode="lin" valueType="num">
                                      <p:cBhvr>
                                        <p:cTn id="33" dur="1000" fill="hold"/>
                                        <p:tgtEl>
                                          <p:spTgt spid="3174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1748">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748">
                                            <p:txEl>
                                              <p:pRg st="7" end="7"/>
                                            </p:txEl>
                                          </p:spTgt>
                                        </p:tgtEl>
                                        <p:attrNameLst>
                                          <p:attrName>style.visibility</p:attrName>
                                        </p:attrNameLst>
                                      </p:cBhvr>
                                      <p:to>
                                        <p:strVal val="visible"/>
                                      </p:to>
                                    </p:set>
                                    <p:animEffect transition="in" filter="fade">
                                      <p:cBhvr>
                                        <p:cTn id="37" dur="1000"/>
                                        <p:tgtEl>
                                          <p:spTgt spid="31748">
                                            <p:txEl>
                                              <p:pRg st="7" end="7"/>
                                            </p:txEl>
                                          </p:spTgt>
                                        </p:tgtEl>
                                      </p:cBhvr>
                                    </p:animEffect>
                                    <p:anim calcmode="lin" valueType="num">
                                      <p:cBhvr>
                                        <p:cTn id="38" dur="1000" fill="hold"/>
                                        <p:tgtEl>
                                          <p:spTgt spid="31748">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1748">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748">
                                            <p:txEl>
                                              <p:pRg st="8" end="8"/>
                                            </p:txEl>
                                          </p:spTgt>
                                        </p:tgtEl>
                                        <p:attrNameLst>
                                          <p:attrName>style.visibility</p:attrName>
                                        </p:attrNameLst>
                                      </p:cBhvr>
                                      <p:to>
                                        <p:strVal val="visible"/>
                                      </p:to>
                                    </p:set>
                                    <p:animEffect transition="in" filter="fade">
                                      <p:cBhvr>
                                        <p:cTn id="42" dur="1000"/>
                                        <p:tgtEl>
                                          <p:spTgt spid="31748">
                                            <p:txEl>
                                              <p:pRg st="8" end="8"/>
                                            </p:txEl>
                                          </p:spTgt>
                                        </p:tgtEl>
                                      </p:cBhvr>
                                    </p:animEffect>
                                    <p:anim calcmode="lin" valueType="num">
                                      <p:cBhvr>
                                        <p:cTn id="43" dur="1000" fill="hold"/>
                                        <p:tgtEl>
                                          <p:spTgt spid="3174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174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D48E91F5-E773-47E2-9FB1-75B0824B0D8A}"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0724" name="矩形 3"/>
          <p:cNvSpPr>
            <a:spLocks noChangeArrowheads="1"/>
          </p:cNvSpPr>
          <p:nvPr/>
        </p:nvSpPr>
        <p:spPr bwMode="auto">
          <a:xfrm>
            <a:off x="222784" y="113899"/>
            <a:ext cx="869883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火   灾</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主要</a:t>
            </a:r>
            <a:r>
              <a:rPr lang="zh-CN" altLang="en-US" sz="1800" dirty="0">
                <a:latin typeface="+mn-ea"/>
                <a:ea typeface="+mn-ea"/>
                <a:cs typeface="微软雅黑" panose="020B0503020204020204" charset="-122"/>
              </a:rPr>
              <a:t>应对措施：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☞严禁明火作业，必须要明火作业时，必须经施工管理部和安全生产部批准，派专人监护，作业完毕立即灭火</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☞不得在一个垂直面上同时进行电焊气焊作业，氧气瓶、乙炔瓶按规定存储，不得暴晒，两瓶间距保证</a:t>
            </a:r>
            <a:r>
              <a:rPr lang="en-US" altLang="zh-CN" sz="1800" dirty="0">
                <a:latin typeface="+mn-ea"/>
                <a:ea typeface="+mn-ea"/>
                <a:cs typeface="微软雅黑" panose="020B0503020204020204" charset="-122"/>
              </a:rPr>
              <a:t>5M</a:t>
            </a:r>
            <a:r>
              <a:rPr lang="zh-CN" altLang="en-US" sz="1800" dirty="0">
                <a:latin typeface="+mn-ea"/>
                <a:ea typeface="+mn-ea"/>
                <a:cs typeface="微软雅黑" panose="020B0503020204020204" charset="-122"/>
              </a:rPr>
              <a:t>以上，与明火保持</a:t>
            </a:r>
            <a:r>
              <a:rPr lang="en-US" altLang="zh-CN" sz="1800" dirty="0">
                <a:latin typeface="+mn-ea"/>
                <a:ea typeface="+mn-ea"/>
                <a:cs typeface="微软雅黑" panose="020B0503020204020204" charset="-122"/>
              </a:rPr>
              <a:t>10M</a:t>
            </a:r>
            <a:r>
              <a:rPr lang="zh-CN" altLang="en-US" sz="1800" dirty="0">
                <a:latin typeface="+mn-ea"/>
                <a:ea typeface="+mn-ea"/>
                <a:cs typeface="微软雅黑" panose="020B0503020204020204" charset="-122"/>
              </a:rPr>
              <a:t>以上的距离</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☞焊割作业时下部如有易燃易爆物品，必须采取可靠的防护措施，派专人监护</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☞如发生火灾，应立即扑救，同时向安全生产部、施工管理部报警</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☞应学会火场逃生技巧</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4">
                                            <p:txEl>
                                              <p:pRg st="2" end="2"/>
                                            </p:txEl>
                                          </p:spTgt>
                                        </p:tgtEl>
                                        <p:attrNameLst>
                                          <p:attrName>style.visibility</p:attrName>
                                        </p:attrNameLst>
                                      </p:cBhvr>
                                      <p:to>
                                        <p:strVal val="visible"/>
                                      </p:to>
                                    </p:set>
                                    <p:animEffect transition="in" filter="fade">
                                      <p:cBhvr>
                                        <p:cTn id="7" dur="1000"/>
                                        <p:tgtEl>
                                          <p:spTgt spid="30724">
                                            <p:txEl>
                                              <p:pRg st="2" end="2"/>
                                            </p:txEl>
                                          </p:spTgt>
                                        </p:tgtEl>
                                      </p:cBhvr>
                                    </p:animEffect>
                                    <p:anim calcmode="lin" valueType="num">
                                      <p:cBhvr>
                                        <p:cTn id="8" dur="10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2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4">
                                            <p:txEl>
                                              <p:pRg st="3" end="3"/>
                                            </p:txEl>
                                          </p:spTgt>
                                        </p:tgtEl>
                                        <p:attrNameLst>
                                          <p:attrName>style.visibility</p:attrName>
                                        </p:attrNameLst>
                                      </p:cBhvr>
                                      <p:to>
                                        <p:strVal val="visible"/>
                                      </p:to>
                                    </p:set>
                                    <p:animEffect transition="in" filter="fade">
                                      <p:cBhvr>
                                        <p:cTn id="12" dur="1000"/>
                                        <p:tgtEl>
                                          <p:spTgt spid="30724">
                                            <p:txEl>
                                              <p:pRg st="3" end="3"/>
                                            </p:txEl>
                                          </p:spTgt>
                                        </p:tgtEl>
                                      </p:cBhvr>
                                    </p:animEffect>
                                    <p:anim calcmode="lin" valueType="num">
                                      <p:cBhvr>
                                        <p:cTn id="13" dur="10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072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24">
                                            <p:txEl>
                                              <p:pRg st="4" end="4"/>
                                            </p:txEl>
                                          </p:spTgt>
                                        </p:tgtEl>
                                        <p:attrNameLst>
                                          <p:attrName>style.visibility</p:attrName>
                                        </p:attrNameLst>
                                      </p:cBhvr>
                                      <p:to>
                                        <p:strVal val="visible"/>
                                      </p:to>
                                    </p:set>
                                    <p:animEffect transition="in" filter="fade">
                                      <p:cBhvr>
                                        <p:cTn id="17" dur="1000"/>
                                        <p:tgtEl>
                                          <p:spTgt spid="30724">
                                            <p:txEl>
                                              <p:pRg st="4" end="4"/>
                                            </p:txEl>
                                          </p:spTgt>
                                        </p:tgtEl>
                                      </p:cBhvr>
                                    </p:animEffect>
                                    <p:anim calcmode="lin" valueType="num">
                                      <p:cBhvr>
                                        <p:cTn id="18" dur="1000" fill="hold"/>
                                        <p:tgtEl>
                                          <p:spTgt spid="3072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072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24">
                                            <p:txEl>
                                              <p:pRg st="5" end="5"/>
                                            </p:txEl>
                                          </p:spTgt>
                                        </p:tgtEl>
                                        <p:attrNameLst>
                                          <p:attrName>style.visibility</p:attrName>
                                        </p:attrNameLst>
                                      </p:cBhvr>
                                      <p:to>
                                        <p:strVal val="visible"/>
                                      </p:to>
                                    </p:set>
                                    <p:animEffect transition="in" filter="fade">
                                      <p:cBhvr>
                                        <p:cTn id="22" dur="1000"/>
                                        <p:tgtEl>
                                          <p:spTgt spid="30724">
                                            <p:txEl>
                                              <p:pRg st="5" end="5"/>
                                            </p:txEl>
                                          </p:spTgt>
                                        </p:tgtEl>
                                      </p:cBhvr>
                                    </p:animEffect>
                                    <p:anim calcmode="lin" valueType="num">
                                      <p:cBhvr>
                                        <p:cTn id="23" dur="1000" fill="hold"/>
                                        <p:tgtEl>
                                          <p:spTgt spid="3072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072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24">
                                            <p:txEl>
                                              <p:pRg st="6" end="6"/>
                                            </p:txEl>
                                          </p:spTgt>
                                        </p:tgtEl>
                                        <p:attrNameLst>
                                          <p:attrName>style.visibility</p:attrName>
                                        </p:attrNameLst>
                                      </p:cBhvr>
                                      <p:to>
                                        <p:strVal val="visible"/>
                                      </p:to>
                                    </p:set>
                                    <p:animEffect transition="in" filter="fade">
                                      <p:cBhvr>
                                        <p:cTn id="27" dur="1000"/>
                                        <p:tgtEl>
                                          <p:spTgt spid="30724">
                                            <p:txEl>
                                              <p:pRg st="6" end="6"/>
                                            </p:txEl>
                                          </p:spTgt>
                                        </p:tgtEl>
                                      </p:cBhvr>
                                    </p:animEffect>
                                    <p:anim calcmode="lin" valueType="num">
                                      <p:cBhvr>
                                        <p:cTn id="28" dur="1000" fill="hold"/>
                                        <p:tgtEl>
                                          <p:spTgt spid="3072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07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
          <p:cNvSpPr>
            <a:spLocks noGrp="1"/>
          </p:cNvSpPr>
          <p:nvPr>
            <p:ph type="title" idx="4294967295"/>
          </p:nvPr>
        </p:nvSpPr>
        <p:spPr bwMode="auto">
          <a:xfrm>
            <a:off x="1153160" y="84455"/>
            <a:ext cx="6837045" cy="69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1031875" y="1360805"/>
            <a:ext cx="7324090" cy="3522980"/>
            <a:chOff x="1888" y="1230"/>
            <a:chExt cx="10197" cy="5570"/>
          </a:xfrm>
        </p:grpSpPr>
        <p:grpSp>
          <p:nvGrpSpPr>
            <p:cNvPr id="32771"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58" name="Rectangle 47"/>
              <p:cNvSpPr>
                <a:spLocks noChangeArrowheads="1"/>
              </p:cNvSpPr>
              <p:nvPr/>
            </p:nvSpPr>
            <p:spPr bwMode="gray">
              <a:xfrm>
                <a:off x="3870775" y="780474"/>
                <a:ext cx="4045051" cy="4574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2"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基本权利和义务</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3"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安全常识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4"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认识安全标识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5"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主要危险源及应对措施</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6"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77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800" b="1">
                    <a:latin typeface="微软雅黑" panose="020B0503020204020204" charset="-122"/>
                    <a:ea typeface="微软雅黑" panose="020B0503020204020204" charset="-122"/>
                    <a:cs typeface="微软雅黑" panose="020B0503020204020204" charset="-122"/>
                  </a:rPr>
                  <a:t>现场急救知识</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案例分析</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6"/>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147ED89E-6B0E-4F5D-9BFA-216E424C43A6}"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3796" name="矩形 2"/>
          <p:cNvSpPr>
            <a:spLocks noChangeArrowheads="1"/>
          </p:cNvSpPr>
          <p:nvPr/>
        </p:nvSpPr>
        <p:spPr bwMode="auto">
          <a:xfrm>
            <a:off x="210052" y="79642"/>
            <a:ext cx="8722894" cy="364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400" dirty="0" smtClean="0">
                <a:solidFill>
                  <a:srgbClr val="FFC000"/>
                </a:solidFill>
                <a:latin typeface="+mn-ea"/>
                <a:ea typeface="+mn-ea"/>
                <a:cs typeface="微软雅黑" panose="020B0503020204020204" charset="-122"/>
              </a:rPr>
              <a:t>意外伤害急救</a:t>
            </a:r>
            <a:endParaRPr lang="zh-CN" altLang="en-US" sz="1400" dirty="0" smtClean="0">
              <a:solidFill>
                <a:srgbClr val="FFC000"/>
              </a:solidFill>
              <a:latin typeface="+mn-ea"/>
              <a:ea typeface="+mn-ea"/>
              <a:cs typeface="微软雅黑" panose="020B0503020204020204" charset="-122"/>
            </a:endParaRPr>
          </a:p>
          <a:p>
            <a:pPr>
              <a:lnSpc>
                <a:spcPct val="150000"/>
              </a:lnSpc>
            </a:pPr>
            <a:r>
              <a:rPr lang="en-US" altLang="zh-CN" sz="1400" dirty="0" smtClean="0">
                <a:latin typeface="+mn-ea"/>
                <a:ea typeface="+mn-ea"/>
                <a:cs typeface="微软雅黑" panose="020B0503020204020204" charset="-122"/>
              </a:rPr>
              <a:t>1</a:t>
            </a:r>
            <a:r>
              <a:rPr lang="zh-CN" altLang="en-US" sz="1400" dirty="0">
                <a:latin typeface="+mn-ea"/>
                <a:ea typeface="+mn-ea"/>
                <a:cs typeface="微软雅黑" panose="020B0503020204020204" charset="-122"/>
              </a:rPr>
              <a:t>、遇到意外伤害时，不要惊慌失措，要保持镇静，并维持好现场的秩序。</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2</a:t>
            </a:r>
            <a:r>
              <a:rPr lang="zh-CN" altLang="en-US" sz="1400" dirty="0">
                <a:latin typeface="+mn-ea"/>
                <a:ea typeface="+mn-ea"/>
                <a:cs typeface="微软雅黑" panose="020B0503020204020204" charset="-122"/>
              </a:rPr>
              <a:t>、在周围环境不危及生命条件下，一般不要轻易随便搬动伤员。</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3</a:t>
            </a:r>
            <a:r>
              <a:rPr lang="zh-CN" altLang="en-US" sz="1400" dirty="0">
                <a:latin typeface="+mn-ea"/>
                <a:ea typeface="+mn-ea"/>
                <a:cs typeface="微软雅黑" panose="020B0503020204020204" charset="-122"/>
              </a:rPr>
              <a:t>、暂不要给伤病员喝任何饮料和进食。</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4</a:t>
            </a:r>
            <a:r>
              <a:rPr lang="zh-CN" altLang="en-US" sz="1400" dirty="0">
                <a:latin typeface="+mn-ea"/>
                <a:ea typeface="+mn-ea"/>
                <a:cs typeface="微软雅黑" panose="020B0503020204020204" charset="-122"/>
              </a:rPr>
              <a:t>、如发生意外，而现场无人时，应向周围大声呼救，请求来人帮助或设法联系有关部门，不要单独留下伤病员无人照管。</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5</a:t>
            </a:r>
            <a:r>
              <a:rPr lang="zh-CN" altLang="en-US" sz="1400" dirty="0">
                <a:latin typeface="+mn-ea"/>
                <a:ea typeface="+mn-ea"/>
                <a:cs typeface="微软雅黑" panose="020B0503020204020204" charset="-122"/>
              </a:rPr>
              <a:t>、立即向有关部门报告事故现场、伤病员人数、伤病情况、伤病处理等。</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6</a:t>
            </a:r>
            <a:r>
              <a:rPr lang="zh-CN" altLang="en-US" sz="1400" dirty="0">
                <a:latin typeface="+mn-ea"/>
                <a:ea typeface="+mn-ea"/>
                <a:cs typeface="微软雅黑" panose="020B0503020204020204" charset="-122"/>
              </a:rPr>
              <a:t>、根据伤情对病员分类抢救，先重后轻、先急后缓、先近后远。</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7</a:t>
            </a:r>
            <a:r>
              <a:rPr lang="zh-CN" altLang="en-US" sz="1400" dirty="0">
                <a:latin typeface="+mn-ea"/>
                <a:ea typeface="+mn-ea"/>
                <a:cs typeface="微软雅黑" panose="020B0503020204020204" charset="-122"/>
              </a:rPr>
              <a:t>、对窒息、呼吸困难的伤病员，迅速进行人工抢救。</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8</a:t>
            </a:r>
            <a:r>
              <a:rPr lang="zh-CN" altLang="en-US" sz="1400" dirty="0">
                <a:latin typeface="+mn-ea"/>
                <a:ea typeface="+mn-ea"/>
                <a:cs typeface="微软雅黑" panose="020B0503020204020204" charset="-122"/>
              </a:rPr>
              <a:t>、对伤情稳定的人员，迅速转运就近医院。</a:t>
            </a:r>
            <a:endParaRPr lang="zh-CN" altLang="en-US" sz="1400" dirty="0">
              <a:latin typeface="+mn-ea"/>
              <a:ea typeface="+mn-ea"/>
              <a:cs typeface="微软雅黑" panose="020B0503020204020204" charset="-122"/>
            </a:endParaRPr>
          </a:p>
          <a:p>
            <a:pPr>
              <a:lnSpc>
                <a:spcPct val="150000"/>
              </a:lnSpc>
            </a:pPr>
            <a:r>
              <a:rPr lang="en-US" altLang="zh-CN" sz="1400" dirty="0">
                <a:latin typeface="+mn-ea"/>
                <a:ea typeface="+mn-ea"/>
                <a:cs typeface="微软雅黑" panose="020B0503020204020204" charset="-122"/>
              </a:rPr>
              <a:t>9</a:t>
            </a:r>
            <a:r>
              <a:rPr lang="zh-CN" altLang="en-US" sz="1400" dirty="0">
                <a:latin typeface="+mn-ea"/>
                <a:ea typeface="+mn-ea"/>
                <a:cs typeface="微软雅黑" panose="020B0503020204020204" charset="-122"/>
              </a:rPr>
              <a:t>、现场抢救必须统一服从领导，不得各自为政。</a:t>
            </a:r>
            <a:endParaRPr lang="zh-CN" altLang="en-US" sz="14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7CB6D84C-5879-47EB-A5C1-BDC5B4D2017B}"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4820" name="矩形 3"/>
          <p:cNvSpPr>
            <a:spLocks noChangeArrowheads="1"/>
          </p:cNvSpPr>
          <p:nvPr/>
        </p:nvSpPr>
        <p:spPr bwMode="auto">
          <a:xfrm>
            <a:off x="222785" y="106914"/>
            <a:ext cx="8698831"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触电急救</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触电</a:t>
            </a:r>
            <a:r>
              <a:rPr lang="zh-CN" altLang="en-US" sz="1800" dirty="0">
                <a:latin typeface="+mn-ea"/>
                <a:ea typeface="+mn-ea"/>
                <a:cs typeface="微软雅黑" panose="020B0503020204020204" charset="-122"/>
              </a:rPr>
              <a:t>急救最重要是动作要迅速。快速、正确地使触电者脱离电源，快速正确地急救。争取时间，就是争取了生命。</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触电急救现场应用的主要救护方法是人工呼吸法和胸外心脏挤压法</a:t>
            </a:r>
            <a:r>
              <a:rPr lang="zh-CN" altLang="en-US" sz="1800" dirty="0" smtClean="0">
                <a:latin typeface="+mn-ea"/>
                <a:ea typeface="+mn-ea"/>
                <a:cs typeface="微软雅黑" panose="020B0503020204020204" charset="-122"/>
              </a:rPr>
              <a:t>。</a:t>
            </a:r>
            <a:endParaRPr lang="en-US" altLang="zh-CN" sz="1800" dirty="0" smtClean="0">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人工呼吸法</a:t>
            </a:r>
            <a:endParaRPr lang="zh-CN" altLang="en-US" sz="1800" dirty="0" smtClean="0">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施行人工呼吸以口对口人工呼吸法效果最好。捏紧触电者鼻孔，深吸一口气后紧贴触电者的口向口内吹气，时间约为</a:t>
            </a:r>
            <a:r>
              <a:rPr lang="en-US" altLang="zh-CN" sz="1800" dirty="0" smtClean="0">
                <a:latin typeface="+mn-ea"/>
                <a:ea typeface="+mn-ea"/>
                <a:cs typeface="微软雅黑" panose="020B0503020204020204" charset="-122"/>
              </a:rPr>
              <a:t>2</a:t>
            </a:r>
            <a:r>
              <a:rPr lang="zh-CN" altLang="en-US" sz="1800" dirty="0" smtClean="0">
                <a:latin typeface="+mn-ea"/>
                <a:ea typeface="+mn-ea"/>
                <a:cs typeface="微软雅黑" panose="020B0503020204020204" charset="-122"/>
              </a:rPr>
              <a:t>秒钟，吹气完毕后，立即离开触电者的口，并松开触电者的鼻孔，让他自行呼气，时间约</a:t>
            </a:r>
            <a:r>
              <a:rPr lang="en-US" altLang="zh-CN" sz="1800" dirty="0" smtClean="0">
                <a:latin typeface="+mn-ea"/>
                <a:ea typeface="+mn-ea"/>
                <a:cs typeface="微软雅黑" panose="020B0503020204020204" charset="-122"/>
              </a:rPr>
              <a:t>3</a:t>
            </a:r>
            <a:r>
              <a:rPr lang="zh-CN" altLang="en-US" sz="1800" dirty="0" smtClean="0">
                <a:latin typeface="+mn-ea"/>
                <a:ea typeface="+mn-ea"/>
                <a:cs typeface="微软雅黑" panose="020B0503020204020204" charset="-122"/>
              </a:rPr>
              <a:t>秒钟，每分钟约</a:t>
            </a:r>
            <a:r>
              <a:rPr lang="en-US" altLang="zh-CN" sz="1800" dirty="0" smtClean="0">
                <a:latin typeface="+mn-ea"/>
                <a:ea typeface="+mn-ea"/>
                <a:cs typeface="微软雅黑" panose="020B0503020204020204" charset="-122"/>
              </a:rPr>
              <a:t>12</a:t>
            </a:r>
            <a:r>
              <a:rPr lang="zh-CN" altLang="en-US" sz="1800" dirty="0" smtClean="0">
                <a:latin typeface="+mn-ea"/>
                <a:ea typeface="+mn-ea"/>
                <a:cs typeface="微软雅黑" panose="020B0503020204020204" charset="-122"/>
              </a:rPr>
              <a:t>次。</a:t>
            </a:r>
            <a:endParaRPr lang="zh-CN" altLang="en-US" sz="1800" dirty="0" smtClean="0">
              <a:latin typeface="+mn-ea"/>
              <a:ea typeface="+mn-ea"/>
              <a:cs typeface="微软雅黑" panose="020B0503020204020204" charset="-122"/>
            </a:endParaRPr>
          </a:p>
          <a:p>
            <a:pPr>
              <a:lnSpc>
                <a:spcPct val="150000"/>
              </a:lnSpc>
            </a:pP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3"/>
          <p:cNvSpPr>
            <a:spLocks noGrp="1"/>
          </p:cNvSpPr>
          <p:nvPr>
            <p:ph type="title" idx="4294967295"/>
          </p:nvPr>
        </p:nvSpPr>
        <p:spPr bwMode="auto">
          <a:xfrm>
            <a:off x="3907790" y="194310"/>
            <a:ext cx="1328420" cy="493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718185" y="1259840"/>
            <a:ext cx="7707630" cy="3536950"/>
            <a:chOff x="1888" y="1230"/>
            <a:chExt cx="10197" cy="5570"/>
          </a:xfrm>
        </p:grpSpPr>
        <p:grpSp>
          <p:nvGrpSpPr>
            <p:cNvPr id="5123"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45" name="Rectangle 47"/>
              <p:cNvSpPr>
                <a:spLocks noChangeArrowheads="1"/>
              </p:cNvSpPr>
              <p:nvPr/>
            </p:nvSpPr>
            <p:spPr bwMode="gray">
              <a:xfrm>
                <a:off x="3870717" y="780474"/>
                <a:ext cx="4045109"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pPr>
                <a:r>
                  <a:rPr lang="zh-CN" altLang="en-US" sz="1800" b="1">
                    <a:solidFill>
                      <a:srgbClr val="000000"/>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5124"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基本权利和义务</a:t>
                </a:r>
                <a:endParaRPr lang="en-US" altLang="zh-CN"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5125"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安全常识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5126"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认识安全标识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5127"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主要危险源及应对措施</a:t>
                </a:r>
                <a:endParaRPr lang="en-US" altLang="zh-CN"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5128"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62"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现场急救知识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案例分析</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9904FB26-433C-439B-8A9D-D394066B080B}"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5846" name="矩形 5"/>
          <p:cNvSpPr>
            <a:spLocks noChangeArrowheads="1"/>
          </p:cNvSpPr>
          <p:nvPr/>
        </p:nvSpPr>
        <p:spPr bwMode="auto">
          <a:xfrm>
            <a:off x="282509" y="286017"/>
            <a:ext cx="857860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胸外心脏挤压法</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救护</a:t>
            </a:r>
            <a:r>
              <a:rPr lang="zh-CN" altLang="en-US" sz="1800" dirty="0">
                <a:latin typeface="+mn-ea"/>
                <a:ea typeface="+mn-ea"/>
                <a:cs typeface="微软雅黑" panose="020B0503020204020204" charset="-122"/>
              </a:rPr>
              <a:t>者跪在触电者一侧或骑跪在其腰部两侧，两手相迭，手掌根部放在伤者心窝上方、胸骨下，掌根用力垂直向下挤压，压出心脏里面的血液，挤压后迅速松开，胸部自动复原，血液充满心脏，以每分钟</a:t>
            </a:r>
            <a:r>
              <a:rPr lang="en-US" altLang="zh-CN" sz="1800" dirty="0">
                <a:latin typeface="+mn-ea"/>
                <a:ea typeface="+mn-ea"/>
                <a:cs typeface="微软雅黑" panose="020B0503020204020204" charset="-122"/>
              </a:rPr>
              <a:t>60</a:t>
            </a:r>
            <a:r>
              <a:rPr lang="zh-CN" altLang="en-US" sz="1800" dirty="0">
                <a:latin typeface="+mn-ea"/>
                <a:ea typeface="+mn-ea"/>
                <a:cs typeface="微软雅黑" panose="020B0503020204020204" charset="-122"/>
              </a:rPr>
              <a:t>次速度进行。</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一旦呼吸和心脏跳动都停止了，应当同时进行口对口人工呼吸和胸外挤压，如现场仅一人抢救，可以两种方法交替使用，每吹气</a:t>
            </a:r>
            <a:r>
              <a:rPr lang="en-US" altLang="zh-CN" sz="1800" dirty="0">
                <a:latin typeface="+mn-ea"/>
                <a:ea typeface="+mn-ea"/>
                <a:cs typeface="微软雅黑" panose="020B0503020204020204" charset="-122"/>
              </a:rPr>
              <a:t>2—3</a:t>
            </a:r>
            <a:r>
              <a:rPr lang="zh-CN" altLang="en-US" sz="1800" dirty="0">
                <a:latin typeface="+mn-ea"/>
                <a:ea typeface="+mn-ea"/>
                <a:cs typeface="微软雅黑" panose="020B0503020204020204" charset="-122"/>
              </a:rPr>
              <a:t>次，再挤压</a:t>
            </a:r>
            <a:r>
              <a:rPr lang="en-US" altLang="zh-CN" sz="1800" dirty="0">
                <a:latin typeface="+mn-ea"/>
                <a:ea typeface="+mn-ea"/>
                <a:cs typeface="微软雅黑" panose="020B0503020204020204" charset="-122"/>
              </a:rPr>
              <a:t>10—15</a:t>
            </a:r>
            <a:r>
              <a:rPr lang="zh-CN" altLang="en-US" sz="1800" dirty="0">
                <a:latin typeface="+mn-ea"/>
                <a:ea typeface="+mn-ea"/>
                <a:cs typeface="微软雅黑" panose="020B0503020204020204" charset="-122"/>
              </a:rPr>
              <a:t>次。抢救要坚持不断，切不可轻率终止，运送途中也不能终止抢救。</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5297170"/>
            <a:ext cx="2057400" cy="304165"/>
          </a:xfrm>
        </p:spPr>
        <p:txBody>
          <a:bodyPr/>
          <a:lstStyle/>
          <a:p>
            <a:pPr>
              <a:defRPr/>
            </a:pPr>
            <a:fld id="{BA2B71A4-281D-4C15-ADE8-B5ADC6DD7543}" type="slidenum">
              <a:rPr lang="zh-CN" altLang="en-US" smtClean="0"/>
            </a:fld>
            <a:endParaRPr lang="en-US" altLang="zh-CN" sz="1800" b="0" dirty="0">
              <a:solidFill>
                <a:schemeClr val="tx1"/>
              </a:solidFill>
              <a:latin typeface="微软雅黑" panose="020B0503020204020204" charset="-122"/>
            </a:endParaRPr>
          </a:p>
        </p:txBody>
      </p:sp>
      <p:sp>
        <p:nvSpPr>
          <p:cNvPr id="3" name="矩形 7"/>
          <p:cNvSpPr>
            <a:spLocks noChangeArrowheads="1"/>
          </p:cNvSpPr>
          <p:nvPr/>
        </p:nvSpPr>
        <p:spPr bwMode="auto">
          <a:xfrm>
            <a:off x="262856" y="79641"/>
            <a:ext cx="8710863"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800" dirty="0" smtClean="0">
                <a:solidFill>
                  <a:srgbClr val="FFC000"/>
                </a:solidFill>
                <a:latin typeface="+mn-ea"/>
                <a:ea typeface="+mn-ea"/>
                <a:cs typeface="微软雅黑" panose="020B0503020204020204" charset="-122"/>
              </a:rPr>
              <a:t>中暑急救</a:t>
            </a:r>
            <a:endParaRPr lang="zh-CN" altLang="en-US" sz="1800" dirty="0" smtClean="0">
              <a:solidFill>
                <a:srgbClr val="FFC000"/>
              </a:solidFill>
              <a:latin typeface="+mn-ea"/>
              <a:ea typeface="+mn-ea"/>
              <a:cs typeface="微软雅黑" panose="020B0503020204020204" charset="-122"/>
            </a:endParaRPr>
          </a:p>
          <a:p>
            <a:pPr>
              <a:lnSpc>
                <a:spcPct val="150000"/>
              </a:lnSpc>
            </a:pPr>
            <a:r>
              <a:rPr lang="zh-CN" altLang="en-US" sz="1800" dirty="0" smtClean="0">
                <a:latin typeface="+mn-ea"/>
                <a:ea typeface="+mn-ea"/>
                <a:cs typeface="微软雅黑" panose="020B0503020204020204" charset="-122"/>
              </a:rPr>
              <a:t>中暑</a:t>
            </a:r>
            <a:r>
              <a:rPr lang="zh-CN" altLang="en-US" sz="1800" dirty="0">
                <a:latin typeface="+mn-ea"/>
                <a:ea typeface="+mn-ea"/>
                <a:cs typeface="微软雅黑" panose="020B0503020204020204" charset="-122"/>
              </a:rPr>
              <a:t>是由于高温、日晒引起的一种急性疾病。</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中暑后会出现头晕、头痛、全身无力、口渴、心悸、恶心、呕吐等症状，严重时会突然晕倒。中暑又可分为先兆中暑、轻症中暑及重症中暑。</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中暑急救的方法是：</a:t>
            </a:r>
            <a:endParaRPr lang="zh-CN" altLang="en-US" sz="1800" dirty="0">
              <a:latin typeface="+mn-ea"/>
              <a:ea typeface="+mn-ea"/>
              <a:cs typeface="微软雅黑" panose="020B0503020204020204" charset="-122"/>
            </a:endParaRPr>
          </a:p>
          <a:p>
            <a:pPr>
              <a:lnSpc>
                <a:spcPct val="150000"/>
              </a:lnSpc>
            </a:pPr>
            <a:r>
              <a:rPr lang="zh-CN" altLang="en-US" sz="1800" dirty="0">
                <a:latin typeface="+mn-ea"/>
                <a:ea typeface="+mn-ea"/>
                <a:cs typeface="微软雅黑" panose="020B0503020204020204" charset="-122"/>
              </a:rPr>
              <a:t>让中暑病人立即离开高温环境，转移到阴凉通风处休息，并解开衣服，呈平卧姿势，同时让患者多喝含盐饮料。对于先兆中暑者，可不进行特殊治疗，让他自然恢复正常。对于重症中暑病人，要立即送医院抢救治疗。</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7CCCB1BE-42A5-4F33-97C7-D2415F413647}"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6868" name="矩形 3"/>
          <p:cNvSpPr>
            <a:spLocks noChangeArrowheads="1"/>
          </p:cNvSpPr>
          <p:nvPr/>
        </p:nvSpPr>
        <p:spPr bwMode="auto">
          <a:xfrm>
            <a:off x="228466" y="128504"/>
            <a:ext cx="86868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smtClean="0">
                <a:solidFill>
                  <a:srgbClr val="FFC000"/>
                </a:solidFill>
                <a:latin typeface="+mn-ea"/>
                <a:ea typeface="+mn-ea"/>
                <a:cs typeface="微软雅黑" panose="020B0503020204020204" charset="-122"/>
              </a:rPr>
              <a:t>砸伤急救</a:t>
            </a:r>
            <a:endParaRPr lang="zh-CN" altLang="en-US" sz="1600" dirty="0" smtClean="0">
              <a:solidFill>
                <a:srgbClr val="FFC000"/>
              </a:solidFill>
              <a:latin typeface="+mn-ea"/>
              <a:ea typeface="+mn-ea"/>
              <a:cs typeface="微软雅黑" panose="020B0503020204020204" charset="-122"/>
            </a:endParaRPr>
          </a:p>
          <a:p>
            <a:pPr>
              <a:lnSpc>
                <a:spcPct val="150000"/>
              </a:lnSpc>
            </a:pPr>
            <a:r>
              <a:rPr lang="en-US" altLang="zh-CN" sz="1600" dirty="0" smtClean="0">
                <a:latin typeface="+mn-ea"/>
                <a:ea typeface="+mn-ea"/>
                <a:cs typeface="微软雅黑" panose="020B0503020204020204" charset="-122"/>
              </a:rPr>
              <a:t>1</a:t>
            </a:r>
            <a:r>
              <a:rPr lang="en-US" altLang="zh-CN" sz="1600" dirty="0">
                <a:latin typeface="+mn-ea"/>
                <a:ea typeface="+mn-ea"/>
                <a:cs typeface="微软雅黑" panose="020B0503020204020204" charset="-122"/>
              </a:rPr>
              <a:t>.</a:t>
            </a:r>
            <a:r>
              <a:rPr lang="zh-CN" altLang="en-US" sz="1600" dirty="0">
                <a:latin typeface="+mn-ea"/>
                <a:ea typeface="+mn-ea"/>
                <a:cs typeface="微软雅黑" panose="020B0503020204020204" charset="-122"/>
              </a:rPr>
              <a:t>立即挖出伤员，注意不要再度受伤，动作要轻，准、快，不要强行拉。如全部被埋应尽快将伤者的头部优先暴露出来，清理口鼻泥土砂石、血块，松解衣带，以利呼吸。</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2.</a:t>
            </a:r>
            <a:r>
              <a:rPr lang="zh-CN" altLang="en-US" sz="1600" dirty="0">
                <a:latin typeface="+mn-ea"/>
                <a:ea typeface="+mn-ea"/>
                <a:cs typeface="微软雅黑" panose="020B0503020204020204" charset="-122"/>
              </a:rPr>
              <a:t>使伤员平卧，头偏向一侧，防呕吐物堵塞呼吸。</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3.</a:t>
            </a:r>
            <a:r>
              <a:rPr lang="zh-CN" altLang="en-US" sz="1600" dirty="0">
                <a:latin typeface="+mn-ea"/>
                <a:ea typeface="+mn-ea"/>
                <a:cs typeface="微软雅黑" panose="020B0503020204020204" charset="-122"/>
              </a:rPr>
              <a:t>伤口出血时应用布条止血和净水冲洗伤口，用干净毛巾包扎好以防感染。</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4.</a:t>
            </a:r>
            <a:r>
              <a:rPr lang="zh-CN" altLang="en-US" sz="1600" dirty="0">
                <a:latin typeface="+mn-ea"/>
                <a:ea typeface="+mn-ea"/>
                <a:cs typeface="微软雅黑" panose="020B0503020204020204" charset="-122"/>
              </a:rPr>
              <a:t>骨折时要用夹板或代用品固定。</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5.</a:t>
            </a:r>
            <a:r>
              <a:rPr lang="zh-CN" altLang="en-US" sz="1600" dirty="0">
                <a:latin typeface="+mn-ea"/>
                <a:ea typeface="+mn-ea"/>
                <a:cs typeface="微软雅黑" panose="020B0503020204020204" charset="-122"/>
              </a:rPr>
              <a:t>呼吸停止者，口对口人工呼吸。</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6.</a:t>
            </a:r>
            <a:r>
              <a:rPr lang="zh-CN" altLang="en-US" sz="1600" dirty="0">
                <a:latin typeface="+mn-ea"/>
                <a:ea typeface="+mn-ea"/>
                <a:cs typeface="微软雅黑" panose="020B0503020204020204" charset="-122"/>
              </a:rPr>
              <a:t>心跳停止者，实行胸外心脏按压。</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7.</a:t>
            </a:r>
            <a:r>
              <a:rPr lang="zh-CN" altLang="en-US" sz="1600" dirty="0">
                <a:latin typeface="+mn-ea"/>
                <a:ea typeface="+mn-ea"/>
                <a:cs typeface="微软雅黑" panose="020B0503020204020204" charset="-122"/>
              </a:rPr>
              <a:t>搬运伤员要平稳，避免颠簸和扭曲。有条件时及早输血、输液。</a:t>
            </a:r>
            <a:endParaRPr lang="zh-CN" altLang="en-US" sz="16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AD45B693-9E98-43DF-A176-F7CACC0A39F7}"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7892" name="矩形 3"/>
          <p:cNvSpPr>
            <a:spLocks noChangeArrowheads="1"/>
          </p:cNvSpPr>
          <p:nvPr/>
        </p:nvSpPr>
        <p:spPr bwMode="auto">
          <a:xfrm>
            <a:off x="198120" y="106915"/>
            <a:ext cx="8746957"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smtClean="0">
                <a:solidFill>
                  <a:srgbClr val="FFC000"/>
                </a:solidFill>
                <a:latin typeface="+mn-ea"/>
                <a:ea typeface="+mn-ea"/>
                <a:cs typeface="微软雅黑" panose="020B0503020204020204" charset="-122"/>
              </a:rPr>
              <a:t>高空坠落急救</a:t>
            </a:r>
            <a:endParaRPr lang="zh-CN" altLang="en-US" sz="1600" dirty="0" smtClean="0">
              <a:solidFill>
                <a:srgbClr val="FFC000"/>
              </a:solidFill>
              <a:latin typeface="+mn-ea"/>
              <a:ea typeface="+mn-ea"/>
              <a:cs typeface="微软雅黑" panose="020B0503020204020204" charset="-122"/>
            </a:endParaRPr>
          </a:p>
          <a:p>
            <a:pPr>
              <a:lnSpc>
                <a:spcPct val="150000"/>
              </a:lnSpc>
            </a:pPr>
            <a:r>
              <a:rPr lang="en-US" altLang="zh-CN" sz="1600" dirty="0" smtClean="0">
                <a:latin typeface="+mn-ea"/>
                <a:ea typeface="+mn-ea"/>
                <a:cs typeface="微软雅黑" panose="020B0503020204020204" charset="-122"/>
              </a:rPr>
              <a:t>1</a:t>
            </a:r>
            <a:r>
              <a:rPr lang="zh-CN" altLang="en-US" sz="1600" dirty="0">
                <a:latin typeface="+mn-ea"/>
                <a:ea typeface="+mn-ea"/>
                <a:cs typeface="微软雅黑" panose="020B0503020204020204" charset="-122"/>
              </a:rPr>
              <a:t>、去除伤员身上的用具和口袋中的硬物。</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2</a:t>
            </a:r>
            <a:r>
              <a:rPr lang="zh-CN" altLang="en-US" sz="1600" dirty="0">
                <a:latin typeface="+mn-ea"/>
                <a:ea typeface="+mn-ea"/>
                <a:cs typeface="微软雅黑" panose="020B0503020204020204" charset="-122"/>
              </a:rPr>
              <a:t>、在搬运和转送过程中，颈部和躯干不能前屈或扭转，而应使脊柱伸直，绝对禁止一个抬肩一个抬腿的搬法，以免发生或加重截瘫。</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3</a:t>
            </a:r>
            <a:r>
              <a:rPr lang="zh-CN" altLang="en-US" sz="1600" dirty="0">
                <a:latin typeface="+mn-ea"/>
                <a:ea typeface="+mn-ea"/>
                <a:cs typeface="微软雅黑" panose="020B0503020204020204" charset="-122"/>
              </a:rPr>
              <a:t>、创伤局部妥善包扎，但对疑颅底骨折和脑脊液漏患者切忌作填塞，以免导致颅内感染。</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4</a:t>
            </a:r>
            <a:r>
              <a:rPr lang="zh-CN" altLang="en-US" sz="1600" dirty="0">
                <a:latin typeface="+mn-ea"/>
                <a:ea typeface="+mn-ea"/>
                <a:cs typeface="微软雅黑" panose="020B0503020204020204" charset="-122"/>
              </a:rPr>
              <a:t>、颌面部伤员首先应保持呼吸道畅通，松解伤员的颈、胸部钮扣。</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5</a:t>
            </a:r>
            <a:r>
              <a:rPr lang="zh-CN" altLang="en-US" sz="1600" dirty="0">
                <a:latin typeface="+mn-ea"/>
                <a:ea typeface="+mn-ea"/>
                <a:cs typeface="微软雅黑" panose="020B0503020204020204" charset="-122"/>
              </a:rPr>
              <a:t>、复合伤要求平仰卧位，保持呼吸道畅通，解开衣领扣。</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6</a:t>
            </a:r>
            <a:r>
              <a:rPr lang="zh-CN" altLang="en-US" sz="1600" dirty="0">
                <a:latin typeface="+mn-ea"/>
                <a:ea typeface="+mn-ea"/>
                <a:cs typeface="微软雅黑" panose="020B0503020204020204" charset="-122"/>
              </a:rPr>
              <a:t>、周围血管伤，压迫伤部以上动脉干至骨骼。直接在伤口上放置厚敷料，绷带加压包扎以不出血和不影响肢体血循环为宜，常有效。</a:t>
            </a:r>
            <a:endParaRPr lang="zh-CN" altLang="en-US" sz="1600" dirty="0">
              <a:latin typeface="+mn-ea"/>
              <a:ea typeface="+mn-ea"/>
              <a:cs typeface="微软雅黑" panose="020B0503020204020204" charset="-122"/>
            </a:endParaRPr>
          </a:p>
          <a:p>
            <a:pPr>
              <a:lnSpc>
                <a:spcPct val="150000"/>
              </a:lnSpc>
            </a:pPr>
            <a:r>
              <a:rPr lang="en-US" altLang="zh-CN" sz="1600" dirty="0">
                <a:latin typeface="+mn-ea"/>
                <a:ea typeface="+mn-ea"/>
                <a:cs typeface="微软雅黑" panose="020B0503020204020204" charset="-122"/>
              </a:rPr>
              <a:t>7</a:t>
            </a:r>
            <a:r>
              <a:rPr lang="zh-CN" altLang="en-US" sz="1600" dirty="0">
                <a:latin typeface="+mn-ea"/>
                <a:ea typeface="+mn-ea"/>
                <a:cs typeface="微软雅黑" panose="020B0503020204020204" charset="-122"/>
              </a:rPr>
              <a:t>、快速平稳地送医院救治。</a:t>
            </a:r>
            <a:r>
              <a:rPr lang="zh-CN" altLang="en-US" sz="1800" dirty="0">
                <a:latin typeface="+mn-ea"/>
                <a:ea typeface="+mn-ea"/>
                <a:cs typeface="微软雅黑" panose="020B0503020204020204" charset="-122"/>
              </a:rPr>
              <a:t> </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583A2E32-31C0-41BC-9443-EDAA1E885718}"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8916" name="矩形 3"/>
          <p:cNvSpPr>
            <a:spLocks noChangeArrowheads="1"/>
          </p:cNvSpPr>
          <p:nvPr/>
        </p:nvSpPr>
        <p:spPr bwMode="auto">
          <a:xfrm>
            <a:off x="126933" y="-7988"/>
            <a:ext cx="873492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1600" dirty="0" smtClean="0">
                <a:solidFill>
                  <a:srgbClr val="FFC000"/>
                </a:solidFill>
                <a:latin typeface="+mn-ea"/>
                <a:ea typeface="+mn-ea"/>
                <a:cs typeface="微软雅黑" panose="020B0503020204020204" charset="-122"/>
              </a:rPr>
              <a:t>火场急救</a:t>
            </a:r>
            <a:endParaRPr lang="zh-CN" altLang="en-US" sz="1600" dirty="0" smtClean="0">
              <a:solidFill>
                <a:srgbClr val="FFC000"/>
              </a:solidFill>
              <a:latin typeface="+mn-ea"/>
              <a:ea typeface="+mn-ea"/>
              <a:cs typeface="微软雅黑" panose="020B0503020204020204" charset="-122"/>
            </a:endParaRPr>
          </a:p>
          <a:p>
            <a:pPr>
              <a:lnSpc>
                <a:spcPct val="150000"/>
              </a:lnSpc>
            </a:pPr>
            <a:r>
              <a:rPr lang="zh-CN" altLang="en-US" sz="1600" dirty="0" smtClean="0">
                <a:latin typeface="+mn-ea"/>
                <a:ea typeface="+mn-ea"/>
                <a:cs typeface="微软雅黑" panose="020B0503020204020204" charset="-122"/>
              </a:rPr>
              <a:t>新到</a:t>
            </a:r>
            <a:r>
              <a:rPr lang="zh-CN" altLang="en-US" sz="1600" dirty="0">
                <a:latin typeface="+mn-ea"/>
                <a:ea typeface="+mn-ea"/>
                <a:cs typeface="微软雅黑" panose="020B0503020204020204" charset="-122"/>
              </a:rPr>
              <a:t>一个地方应先熟悉环境，知道安全通道和消防设施所在。</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着火后不要惊慌，报警与救火、自救应同时进行，如果是初始火灾，分清着火点源后用身边的灭火器具或湿被单覆盖即可灭火；如果火势太大或着火点不在自己屋内，如果门很热，说明室外已是火海，切不可贸然开门，更不要着急跳楼，如果情况紧急，可把被单、衣服等撕成条绑紧后从窗外溜下</a:t>
            </a:r>
            <a:r>
              <a:rPr lang="en-US" altLang="zh-CN" sz="1600" dirty="0">
                <a:latin typeface="+mn-ea"/>
                <a:ea typeface="+mn-ea"/>
                <a:cs typeface="微软雅黑" panose="020B0503020204020204" charset="-122"/>
              </a:rPr>
              <a:t>,</a:t>
            </a:r>
            <a:r>
              <a:rPr lang="zh-CN" altLang="en-US" sz="1600" dirty="0">
                <a:latin typeface="+mn-ea"/>
                <a:ea typeface="+mn-ea"/>
                <a:cs typeface="微软雅黑" panose="020B0503020204020204" charset="-122"/>
              </a:rPr>
              <a:t>或将水淋湿墙壁和门阻止火势蔓延，洗手间是求生的最佳地方。</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不能因清理行李和贵重物品而延误时间。</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不能在浓烟弥漫时直立行走。大火伴着浓烟腾起后，应在地上爬行，避免呛烟和中毒。地面有火应穿上鞋。</a:t>
            </a:r>
            <a:endParaRPr lang="zh-CN" altLang="en-US" sz="1600" dirty="0">
              <a:latin typeface="+mn-ea"/>
              <a:ea typeface="+mn-ea"/>
              <a:cs typeface="微软雅黑" panose="020B0503020204020204" charset="-122"/>
            </a:endParaRPr>
          </a:p>
          <a:p>
            <a:pPr>
              <a:lnSpc>
                <a:spcPct val="150000"/>
              </a:lnSpc>
            </a:pPr>
            <a:r>
              <a:rPr lang="zh-CN" altLang="en-US" sz="1600" dirty="0">
                <a:latin typeface="+mn-ea"/>
                <a:ea typeface="+mn-ea"/>
                <a:cs typeface="微软雅黑" panose="020B0503020204020204" charset="-122"/>
              </a:rPr>
              <a:t>如果身上着火了，千万不要奔跑，要赶快把衣服脱下，或躺在地上打滚把火苗灭熄。</a:t>
            </a:r>
            <a:endParaRPr lang="zh-CN" altLang="en-US" sz="16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A182F2BE-ECB4-4879-8A76-C99403BC42BF}"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9940" name="矩形 3"/>
          <p:cNvSpPr>
            <a:spLocks noChangeArrowheads="1"/>
          </p:cNvSpPr>
          <p:nvPr/>
        </p:nvSpPr>
        <p:spPr bwMode="auto">
          <a:xfrm>
            <a:off x="204437" y="72658"/>
            <a:ext cx="8734926"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600" dirty="0" smtClean="0">
                <a:solidFill>
                  <a:srgbClr val="FFC000"/>
                </a:solidFill>
                <a:latin typeface="+mn-ea"/>
                <a:ea typeface="+mn-ea"/>
                <a:cs typeface="微软雅黑" panose="020B0503020204020204" charset="-122"/>
              </a:rPr>
              <a:t>淹溺急救</a:t>
            </a:r>
            <a:endParaRPr lang="zh-CN" altLang="en-US" sz="1600" dirty="0" smtClean="0">
              <a:solidFill>
                <a:srgbClr val="FFC000"/>
              </a:solidFill>
              <a:latin typeface="+mn-ea"/>
              <a:ea typeface="+mn-ea"/>
              <a:cs typeface="微软雅黑" panose="020B0503020204020204" charset="-122"/>
            </a:endParaRPr>
          </a:p>
          <a:p>
            <a:r>
              <a:rPr lang="zh-CN" altLang="en-US" sz="1600" dirty="0" smtClean="0">
                <a:latin typeface="+mn-ea"/>
                <a:ea typeface="+mn-ea"/>
                <a:cs typeface="微软雅黑" panose="020B0503020204020204" charset="-122"/>
              </a:rPr>
              <a:t>如</a:t>
            </a:r>
            <a:r>
              <a:rPr lang="zh-CN" altLang="en-US" sz="1600" dirty="0">
                <a:latin typeface="+mn-ea"/>
                <a:ea typeface="+mn-ea"/>
                <a:cs typeface="微软雅黑" panose="020B0503020204020204" charset="-122"/>
              </a:rPr>
              <a:t>身边有绳索、木板或其他不易下沉的物件，可抛给溺水者，再拖其上岸；游泳技术较好的，可迅速绕其背后，抓住头发或夹其腋窝，以仰泳方式将溺水者救出水面。</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救到地面后，立刻将其平卧，解开衣带，清除口鼻等处泥沙杂草，以保证呼吸道通畅。</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及时控水也很重要。抢救者单腿半跪，将溺水者头朝下、肚皮贴在自己膝上，使肺、胃内积水排出；或将溺水者扛在肩上，腹部置救治者肩峰上，边快步走动边控水，还能在一定程度上起到人工呼吸作用。</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控水时间不宜过长，特别是当控水作用不明显时，应抓紧时间采取其他急救措施。例如，一方面作人工呼吸，一方面作胸外心脏按压，两者协调进行（即平均吹一口气，按压心脏</a:t>
            </a:r>
            <a:r>
              <a:rPr lang="en-US" altLang="zh-CN" sz="1600" dirty="0">
                <a:latin typeface="+mn-ea"/>
                <a:ea typeface="+mn-ea"/>
                <a:cs typeface="微软雅黑" panose="020B0503020204020204" charset="-122"/>
              </a:rPr>
              <a:t>4</a:t>
            </a:r>
            <a:r>
              <a:rPr lang="zh-CN" altLang="en-US" sz="1600" dirty="0">
                <a:latin typeface="+mn-ea"/>
                <a:ea typeface="+mn-ea"/>
                <a:cs typeface="微软雅黑" panose="020B0503020204020204" charset="-122"/>
              </a:rPr>
              <a:t>～</a:t>
            </a:r>
            <a:r>
              <a:rPr lang="en-US" altLang="zh-CN" sz="1600" dirty="0">
                <a:latin typeface="+mn-ea"/>
                <a:ea typeface="+mn-ea"/>
                <a:cs typeface="微软雅黑" panose="020B0503020204020204" charset="-122"/>
              </a:rPr>
              <a:t>5</a:t>
            </a:r>
            <a:r>
              <a:rPr lang="zh-CN" altLang="en-US" sz="1600" dirty="0">
                <a:latin typeface="+mn-ea"/>
                <a:ea typeface="+mn-ea"/>
                <a:cs typeface="微软雅黑" panose="020B0503020204020204" charset="-122"/>
              </a:rPr>
              <a:t>次），最好由两人协调配合进行。若溺水者牙关紧咬，也可将人工呼吸方式由口</a:t>
            </a:r>
            <a:r>
              <a:rPr lang="en-US" altLang="zh-CN" sz="1600" dirty="0">
                <a:latin typeface="+mn-ea"/>
                <a:ea typeface="+mn-ea"/>
                <a:cs typeface="微软雅黑" panose="020B0503020204020204" charset="-122"/>
              </a:rPr>
              <a:t>——</a:t>
            </a:r>
            <a:r>
              <a:rPr lang="zh-CN" altLang="en-US" sz="1600" dirty="0">
                <a:latin typeface="+mn-ea"/>
                <a:ea typeface="+mn-ea"/>
                <a:cs typeface="微软雅黑" panose="020B0503020204020204" charset="-122"/>
              </a:rPr>
              <a:t>口改为口</a:t>
            </a:r>
            <a:r>
              <a:rPr lang="en-US" altLang="zh-CN" sz="1600" dirty="0">
                <a:latin typeface="+mn-ea"/>
                <a:ea typeface="+mn-ea"/>
                <a:cs typeface="微软雅黑" panose="020B0503020204020204" charset="-122"/>
              </a:rPr>
              <a:t>——</a:t>
            </a:r>
            <a:r>
              <a:rPr lang="zh-CN" altLang="en-US" sz="1600" dirty="0">
                <a:latin typeface="+mn-ea"/>
                <a:ea typeface="+mn-ea"/>
                <a:cs typeface="微软雅黑" panose="020B0503020204020204" charset="-122"/>
              </a:rPr>
              <a:t>鼻，但无论采取何种方式，均应持久地坚持下去。因为相当多的溺水者此时处于“假死”状态，被救希望仍很大。</a:t>
            </a:r>
            <a:endParaRPr lang="zh-CN" altLang="en-US" sz="1600" dirty="0">
              <a:latin typeface="+mn-ea"/>
              <a:ea typeface="+mn-ea"/>
              <a:cs typeface="微软雅黑" panose="020B0503020204020204" charset="-122"/>
            </a:endParaRPr>
          </a:p>
          <a:p>
            <a:r>
              <a:rPr lang="zh-CN" altLang="en-US" sz="1600" dirty="0">
                <a:latin typeface="+mn-ea"/>
                <a:ea typeface="+mn-ea"/>
                <a:cs typeface="微软雅黑" panose="020B0503020204020204" charset="-122"/>
              </a:rPr>
              <a:t>上述抢救应就地进行以免因送医院而延误时间，同时，应尽快和医生取得联系。医生在抢救过程中会酌情使用强心药和呼吸兴奋剂，对尽快纠正呼吸循环衰竭常有很大帮助。</a:t>
            </a:r>
            <a:endParaRPr lang="zh-CN" altLang="en-US" sz="1600" dirty="0">
              <a:latin typeface="+mn-ea"/>
              <a:ea typeface="+mn-ea"/>
              <a:cs typeface="微软雅黑" panose="020B050302020402020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
          <p:cNvSpPr>
            <a:spLocks noGrp="1"/>
          </p:cNvSpPr>
          <p:nvPr>
            <p:ph type="title" idx="4294967295"/>
          </p:nvPr>
        </p:nvSpPr>
        <p:spPr bwMode="auto">
          <a:xfrm>
            <a:off x="1096010" y="84455"/>
            <a:ext cx="6837045" cy="69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928370" y="1309370"/>
            <a:ext cx="7287260" cy="3255010"/>
            <a:chOff x="1888" y="1230"/>
            <a:chExt cx="10197" cy="5570"/>
          </a:xfrm>
        </p:grpSpPr>
        <p:grpSp>
          <p:nvGrpSpPr>
            <p:cNvPr id="32771"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58" name="Rectangle 47"/>
              <p:cNvSpPr>
                <a:spLocks noChangeArrowheads="1"/>
              </p:cNvSpPr>
              <p:nvPr/>
            </p:nvSpPr>
            <p:spPr bwMode="gray">
              <a:xfrm>
                <a:off x="3870775" y="780474"/>
                <a:ext cx="4045051" cy="4574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2"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基本权利和义务</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3"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安全常识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4"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认识安全标识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5"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主要危险源及应对措施</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32776"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77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现场急救知识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latin typeface="微软雅黑" panose="020B0503020204020204" charset="-122"/>
                    <a:ea typeface="微软雅黑" panose="020B0503020204020204" charset="-122"/>
                    <a:cs typeface="微软雅黑" panose="020B0503020204020204" charset="-122"/>
                  </a:rPr>
                  <a:t>案例分析</a:t>
                </a:r>
                <a:endParaRPr lang="en-US" altLang="zh-CN" sz="1800" b="1" dirty="0">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12"/>
          <p:cNvSpPr>
            <a:spLocks noChangeArrowheads="1" noChangeShapeType="1" noTextEdit="1"/>
          </p:cNvSpPr>
          <p:nvPr/>
        </p:nvSpPr>
        <p:spPr bwMode="auto">
          <a:xfrm>
            <a:off x="136676" y="1428788"/>
            <a:ext cx="451556" cy="1958194"/>
          </a:xfrm>
          <a:prstGeom prst="rect">
            <a:avLst/>
          </a:prstGeom>
        </p:spPr>
        <p:txBody>
          <a:bodyPr wrap="none" lIns="73984" tIns="36992" rIns="73984" bIns="36992" fromWordArt="1">
            <a:prstTxWarp prst="textPlain">
              <a:avLst>
                <a:gd name="adj" fmla="val 50000"/>
              </a:avLst>
            </a:prstTxWarp>
          </a:bodyPr>
          <a:lstStyle/>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案</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例</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分</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析</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Text Box 7"/>
          <p:cNvSpPr txBox="1">
            <a:spLocks noChangeArrowheads="1"/>
          </p:cNvSpPr>
          <p:nvPr/>
        </p:nvSpPr>
        <p:spPr bwMode="auto">
          <a:xfrm>
            <a:off x="654685" y="116840"/>
            <a:ext cx="8223885" cy="2381885"/>
          </a:xfrm>
          <a:prstGeom prst="rect">
            <a:avLst/>
          </a:prstGeom>
          <a:noFill/>
          <a:ln w="9525">
            <a:noFill/>
            <a:miter lim="800000"/>
          </a:ln>
          <a:effectLst/>
        </p:spPr>
        <p:txBody>
          <a:bodyPr wrap="square" lIns="73984" tIns="36992" rIns="73984" bIns="36992">
            <a:spAutoFit/>
          </a:bodyPr>
          <a:lstStyle/>
          <a:p>
            <a:pPr>
              <a:lnSpc>
                <a:spcPct val="165000"/>
              </a:lnSpc>
              <a:buSzPct val="165000"/>
              <a:tabLst>
                <a:tab pos="657225" algn="l"/>
              </a:tabLst>
              <a:defRPr/>
            </a:pPr>
            <a:r>
              <a:rPr kumimoji="1" lang="zh-CN" altLang="en-US" sz="1800" dirty="0">
                <a:solidFill>
                  <a:srgbClr val="FF0000"/>
                </a:solidFill>
                <a:latin typeface="微软雅黑" panose="020B0503020204020204" charset="-122"/>
                <a:ea typeface="+mj-ea"/>
                <a:cs typeface="Arial" panose="020B0604020202020204" pitchFamily="34" charset="0"/>
              </a:rPr>
              <a:t>上川岛项目风机基础施工承包商混凝土搅拌运输车侧翻事故</a:t>
            </a:r>
            <a:endParaRPr kumimoji="1" lang="zh-CN" altLang="en-US" sz="1800" dirty="0">
              <a:solidFill>
                <a:srgbClr val="FF0000"/>
              </a:solidFill>
              <a:latin typeface="微软雅黑" panose="020B0503020204020204" charset="-122"/>
              <a:ea typeface="+mj-ea"/>
              <a:cs typeface="Arial" panose="020B0604020202020204" pitchFamily="34" charset="0"/>
            </a:endParaRPr>
          </a:p>
          <a:p>
            <a:pPr>
              <a:lnSpc>
                <a:spcPct val="165000"/>
              </a:lnSpc>
              <a:buSzPct val="165000"/>
              <a:tabLst>
                <a:tab pos="657225" algn="l"/>
              </a:tabLst>
              <a:defRPr/>
            </a:pPr>
            <a:endParaRPr kumimoji="1" lang="en-US" altLang="zh-CN" sz="1800" dirty="0">
              <a:latin typeface="微软雅黑" panose="020B0503020204020204" charset="-122"/>
              <a:ea typeface="+mj-ea"/>
              <a:cs typeface="Arial" panose="020B0604020202020204" pitchFamily="34" charset="0"/>
            </a:endParaRPr>
          </a:p>
          <a:p>
            <a:pPr>
              <a:lnSpc>
                <a:spcPct val="165000"/>
              </a:lnSpc>
              <a:buSzPct val="165000"/>
              <a:tabLst>
                <a:tab pos="657225" algn="l"/>
              </a:tabLst>
              <a:defRPr/>
            </a:pPr>
            <a:r>
              <a:rPr kumimoji="1" lang="en-US" altLang="zh-CN" sz="1800" dirty="0">
                <a:latin typeface="微软雅黑" panose="020B0503020204020204" charset="-122"/>
                <a:ea typeface="+mj-ea"/>
                <a:cs typeface="Arial" panose="020B0604020202020204" pitchFamily="34" charset="0"/>
              </a:rPr>
              <a:t>2009</a:t>
            </a:r>
            <a:r>
              <a:rPr kumimoji="1" lang="zh-CN" altLang="en-US" sz="1800" dirty="0">
                <a:latin typeface="微软雅黑" panose="020B0503020204020204" charset="-122"/>
                <a:ea typeface="+mj-ea"/>
                <a:cs typeface="Arial" panose="020B0604020202020204" pitchFamily="34" charset="0"/>
              </a:rPr>
              <a:t>年</a:t>
            </a:r>
            <a:r>
              <a:rPr kumimoji="1" lang="en-US" altLang="zh-CN" sz="1800" dirty="0">
                <a:latin typeface="微软雅黑" panose="020B0503020204020204" charset="-122"/>
                <a:ea typeface="+mj-ea"/>
                <a:cs typeface="Arial" panose="020B0604020202020204" pitchFamily="34" charset="0"/>
              </a:rPr>
              <a:t>5</a:t>
            </a:r>
            <a:r>
              <a:rPr kumimoji="1" lang="zh-CN" altLang="en-US" sz="1800" dirty="0">
                <a:latin typeface="微软雅黑" panose="020B0503020204020204" charset="-122"/>
                <a:ea typeface="+mj-ea"/>
                <a:cs typeface="Arial" panose="020B0604020202020204" pitchFamily="34" charset="0"/>
              </a:rPr>
              <a:t>月</a:t>
            </a:r>
            <a:r>
              <a:rPr kumimoji="1" lang="en-US" altLang="zh-CN" sz="1800" dirty="0">
                <a:latin typeface="微软雅黑" panose="020B0503020204020204" charset="-122"/>
                <a:ea typeface="+mj-ea"/>
                <a:cs typeface="Arial" panose="020B0604020202020204" pitchFamily="34" charset="0"/>
              </a:rPr>
              <a:t>6</a:t>
            </a:r>
            <a:r>
              <a:rPr kumimoji="1" lang="zh-CN" altLang="en-US" sz="1800" dirty="0">
                <a:latin typeface="微软雅黑" panose="020B0503020204020204" charset="-122"/>
                <a:ea typeface="+mj-ea"/>
                <a:cs typeface="Arial" panose="020B0604020202020204" pitchFamily="34" charset="0"/>
              </a:rPr>
              <a:t>日，中国葛洲坝集团股份有限公司台山川岛风电工程项目部一辆外雇混凝土搅拌运输车在工地道路旁侧翻，造成驾驶员左小腿受轻微创伤（肌腱割裂伤），车辆受损。 </a:t>
            </a:r>
            <a:r>
              <a:rPr kumimoji="1" lang="zh-CN" altLang="en-US" sz="1900" dirty="0">
                <a:latin typeface="微软雅黑" panose="020B0503020204020204" charset="-122"/>
                <a:ea typeface="+mj-ea"/>
                <a:cs typeface="Arial" panose="020B0604020202020204" pitchFamily="34" charset="0"/>
              </a:rPr>
              <a:t>       </a:t>
            </a:r>
            <a:endParaRPr kumimoji="1" lang="zh-CN" altLang="en-US" sz="1900" dirty="0">
              <a:latin typeface="微软雅黑" panose="020B0503020204020204" charset="-122"/>
              <a:ea typeface="+mj-ea"/>
              <a:cs typeface="Arial" panose="020B0604020202020204" pitchFamily="34" charset="0"/>
            </a:endParaRPr>
          </a:p>
        </p:txBody>
      </p:sp>
      <p:pic>
        <p:nvPicPr>
          <p:cNvPr id="23558" name="Picture 13" descr="翻车照片-1"/>
          <p:cNvPicPr>
            <a:picLocks noChangeAspect="1" noChangeArrowheads="1"/>
          </p:cNvPicPr>
          <p:nvPr/>
        </p:nvPicPr>
        <p:blipFill>
          <a:blip r:embed="rId1"/>
          <a:srcRect/>
          <a:stretch>
            <a:fillRect/>
          </a:stretch>
        </p:blipFill>
        <p:spPr bwMode="auto">
          <a:xfrm>
            <a:off x="654645" y="2769835"/>
            <a:ext cx="2769810" cy="205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5" descr="翻车照片-2"/>
          <p:cNvPicPr>
            <a:picLocks noChangeAspect="1" noChangeArrowheads="1"/>
          </p:cNvPicPr>
          <p:nvPr/>
        </p:nvPicPr>
        <p:blipFill>
          <a:blip r:embed="rId2"/>
          <a:srcRect/>
          <a:stretch>
            <a:fillRect/>
          </a:stretch>
        </p:blipFill>
        <p:spPr bwMode="auto">
          <a:xfrm>
            <a:off x="3548210" y="2771105"/>
            <a:ext cx="2689174" cy="204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6" descr="20090507_001_"/>
          <p:cNvPicPr>
            <a:picLocks noChangeAspect="1" noChangeArrowheads="1"/>
          </p:cNvPicPr>
          <p:nvPr/>
        </p:nvPicPr>
        <p:blipFill>
          <a:blip r:embed="rId3"/>
          <a:srcRect/>
          <a:stretch>
            <a:fillRect/>
          </a:stretch>
        </p:blipFill>
        <p:spPr bwMode="auto">
          <a:xfrm>
            <a:off x="6333138" y="2772095"/>
            <a:ext cx="2765778" cy="204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7"/>
          <p:cNvSpPr txBox="1">
            <a:spLocks noChangeArrowheads="1"/>
          </p:cNvSpPr>
          <p:nvPr/>
        </p:nvSpPr>
        <p:spPr bwMode="auto">
          <a:xfrm>
            <a:off x="580390" y="156845"/>
            <a:ext cx="8388985" cy="260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984" tIns="36992" rIns="73984" bIns="36992">
            <a:spAutoFit/>
          </a:bodyPr>
          <a:lstStyle>
            <a:lvl1pPr defTabSz="901700" eaLnBrk="0" hangingPunct="0">
              <a:tabLst>
                <a:tab pos="0" algn="l"/>
              </a:tabLst>
              <a:defRPr sz="2100">
                <a:solidFill>
                  <a:schemeClr val="tx1"/>
                </a:solidFill>
                <a:latin typeface="Arial" panose="020B0604020202020204" pitchFamily="34" charset="0"/>
                <a:ea typeface="宋体" panose="02010600030101010101" pitchFamily="2" charset="-122"/>
              </a:defRPr>
            </a:lvl1pPr>
            <a:lvl2pPr marL="742950" indent="-285750" defTabSz="901700" eaLnBrk="0" hangingPunct="0">
              <a:tabLst>
                <a:tab pos="0" algn="l"/>
              </a:tabLst>
              <a:defRPr sz="2100">
                <a:solidFill>
                  <a:schemeClr val="tx1"/>
                </a:solidFill>
                <a:latin typeface="Arial" panose="020B0604020202020204" pitchFamily="34" charset="0"/>
                <a:ea typeface="宋体" panose="02010600030101010101" pitchFamily="2" charset="-122"/>
              </a:defRPr>
            </a:lvl2pPr>
            <a:lvl3pPr marL="1143000" indent="-228600" defTabSz="901700" eaLnBrk="0" hangingPunct="0">
              <a:tabLst>
                <a:tab pos="0" algn="l"/>
              </a:tabLst>
              <a:defRPr sz="2100">
                <a:solidFill>
                  <a:schemeClr val="tx1"/>
                </a:solidFill>
                <a:latin typeface="Arial" panose="020B0604020202020204" pitchFamily="34" charset="0"/>
                <a:ea typeface="宋体" panose="02010600030101010101" pitchFamily="2" charset="-122"/>
              </a:defRPr>
            </a:lvl3pPr>
            <a:lvl4pPr marL="1600200" indent="-228600" defTabSz="901700" eaLnBrk="0" hangingPunct="0">
              <a:tabLst>
                <a:tab pos="0" algn="l"/>
              </a:tabLst>
              <a:defRPr sz="2100">
                <a:solidFill>
                  <a:schemeClr val="tx1"/>
                </a:solidFill>
                <a:latin typeface="Arial" panose="020B0604020202020204" pitchFamily="34" charset="0"/>
                <a:ea typeface="宋体" panose="02010600030101010101" pitchFamily="2" charset="-122"/>
              </a:defRPr>
            </a:lvl4pPr>
            <a:lvl5pPr marL="2057400" indent="-228600" defTabSz="901700" eaLnBrk="0" hangingPunct="0">
              <a:tabLst>
                <a:tab pos="0" algn="l"/>
              </a:tabLst>
              <a:defRPr sz="2100">
                <a:solidFill>
                  <a:schemeClr val="tx1"/>
                </a:solidFill>
                <a:latin typeface="Arial" panose="020B0604020202020204" pitchFamily="34" charset="0"/>
                <a:ea typeface="宋体" panose="02010600030101010101" pitchFamily="2" charset="-122"/>
              </a:defRPr>
            </a:lvl5pPr>
            <a:lvl6pPr marL="2514600" indent="-228600" algn="ctr" defTabSz="901700" eaLnBrk="0" fontAlgn="base" hangingPunct="0">
              <a:spcBef>
                <a:spcPct val="0"/>
              </a:spcBef>
              <a:spcAft>
                <a:spcPct val="0"/>
              </a:spcAft>
              <a:tabLst>
                <a:tab pos="0" algn="l"/>
              </a:tabLst>
              <a:defRPr sz="2100">
                <a:solidFill>
                  <a:schemeClr val="tx1"/>
                </a:solidFill>
                <a:latin typeface="Arial" panose="020B0604020202020204" pitchFamily="34" charset="0"/>
                <a:ea typeface="宋体" panose="02010600030101010101" pitchFamily="2" charset="-122"/>
              </a:defRPr>
            </a:lvl6pPr>
            <a:lvl7pPr marL="2971800" indent="-228600" algn="ctr" defTabSz="901700" eaLnBrk="0" fontAlgn="base" hangingPunct="0">
              <a:spcBef>
                <a:spcPct val="0"/>
              </a:spcBef>
              <a:spcAft>
                <a:spcPct val="0"/>
              </a:spcAft>
              <a:tabLst>
                <a:tab pos="0" algn="l"/>
              </a:tabLst>
              <a:defRPr sz="2100">
                <a:solidFill>
                  <a:schemeClr val="tx1"/>
                </a:solidFill>
                <a:latin typeface="Arial" panose="020B0604020202020204" pitchFamily="34" charset="0"/>
                <a:ea typeface="宋体" panose="02010600030101010101" pitchFamily="2" charset="-122"/>
              </a:defRPr>
            </a:lvl7pPr>
            <a:lvl8pPr marL="3429000" indent="-228600" algn="ctr" defTabSz="901700" eaLnBrk="0" fontAlgn="base" hangingPunct="0">
              <a:spcBef>
                <a:spcPct val="0"/>
              </a:spcBef>
              <a:spcAft>
                <a:spcPct val="0"/>
              </a:spcAft>
              <a:tabLst>
                <a:tab pos="0" algn="l"/>
              </a:tabLst>
              <a:defRPr sz="2100">
                <a:solidFill>
                  <a:schemeClr val="tx1"/>
                </a:solidFill>
                <a:latin typeface="Arial" panose="020B0604020202020204" pitchFamily="34" charset="0"/>
                <a:ea typeface="宋体" panose="02010600030101010101" pitchFamily="2" charset="-122"/>
              </a:defRPr>
            </a:lvl8pPr>
            <a:lvl9pPr marL="3886200" indent="-228600" algn="ctr" defTabSz="901700" eaLnBrk="0" fontAlgn="base" hangingPunct="0">
              <a:spcBef>
                <a:spcPct val="0"/>
              </a:spcBef>
              <a:spcAft>
                <a:spcPct val="0"/>
              </a:spcAft>
              <a:tabLst>
                <a:tab pos="0" algn="l"/>
              </a:tabLst>
              <a:defRPr sz="2100">
                <a:solidFill>
                  <a:schemeClr val="tx1"/>
                </a:solidFill>
                <a:latin typeface="Arial" panose="020B0604020202020204" pitchFamily="34" charset="0"/>
                <a:ea typeface="宋体" panose="02010600030101010101" pitchFamily="2" charset="-122"/>
              </a:defRPr>
            </a:lvl9pPr>
          </a:lstStyle>
          <a:p>
            <a:pPr eaLnBrk="1" hangingPunct="1">
              <a:lnSpc>
                <a:spcPct val="165000"/>
              </a:lnSpc>
              <a:spcBef>
                <a:spcPct val="50000"/>
              </a:spcBef>
              <a:buSzPct val="165000"/>
              <a:buFont typeface="Wingdings" panose="05000000000000000000" pitchFamily="2" charset="2"/>
              <a:buNone/>
            </a:pPr>
            <a:r>
              <a:rPr kumimoji="1" lang="zh-CN" altLang="en-US" sz="1900">
                <a:solidFill>
                  <a:srgbClr val="FF0000"/>
                </a:solidFill>
                <a:latin typeface="微软雅黑" panose="020B0503020204020204" charset="-122"/>
                <a:ea typeface="微软雅黑" panose="020B0503020204020204" charset="-122"/>
                <a:cs typeface="Arial" panose="020B0604020202020204" pitchFamily="34" charset="0"/>
              </a:rPr>
              <a:t>内蒙项目公司灰腾梁项目“</a:t>
            </a:r>
            <a:r>
              <a:rPr kumimoji="1" lang="en-US" altLang="zh-CN" sz="1900">
                <a:solidFill>
                  <a:srgbClr val="FF0000"/>
                </a:solidFill>
                <a:latin typeface="微软雅黑" panose="020B0503020204020204" charset="-122"/>
                <a:ea typeface="微软雅黑" panose="020B0503020204020204" charset="-122"/>
                <a:cs typeface="Arial" panose="020B0604020202020204" pitchFamily="34" charset="0"/>
              </a:rPr>
              <a:t>7.14”</a:t>
            </a:r>
            <a:r>
              <a:rPr kumimoji="1" lang="zh-CN" altLang="en-US" sz="1900">
                <a:solidFill>
                  <a:srgbClr val="FF0000"/>
                </a:solidFill>
                <a:latin typeface="微软雅黑" panose="020B0503020204020204" charset="-122"/>
                <a:ea typeface="微软雅黑" panose="020B0503020204020204" charset="-122"/>
                <a:cs typeface="Arial" panose="020B0604020202020204" pitchFamily="34" charset="0"/>
              </a:rPr>
              <a:t>风力发电机组火灾事故</a:t>
            </a:r>
            <a:endParaRPr kumimoji="1" lang="zh-CN" altLang="en-US" sz="1900">
              <a:solidFill>
                <a:srgbClr val="FF0000"/>
              </a:solidFill>
              <a:latin typeface="微软雅黑" panose="020B0503020204020204" charset="-122"/>
              <a:ea typeface="微软雅黑" panose="020B0503020204020204" charset="-122"/>
              <a:cs typeface="Arial" panose="020B0604020202020204" pitchFamily="34" charset="0"/>
            </a:endParaRPr>
          </a:p>
          <a:p>
            <a:pPr algn="l" eaLnBrk="1" hangingPunct="1">
              <a:lnSpc>
                <a:spcPct val="150000"/>
              </a:lnSpc>
              <a:spcBef>
                <a:spcPct val="50000"/>
              </a:spcBef>
              <a:buSzPct val="165000"/>
            </a:pPr>
            <a:endParaRPr kumimoji="1" lang="en-US" altLang="zh-CN" sz="1900">
              <a:latin typeface="微软雅黑" panose="020B0503020204020204" charset="-122"/>
              <a:ea typeface="微软雅黑" panose="020B0503020204020204" charset="-122"/>
              <a:cs typeface="Arial" panose="020B0604020202020204" pitchFamily="34" charset="0"/>
            </a:endParaRPr>
          </a:p>
          <a:p>
            <a:pPr algn="l" eaLnBrk="1" hangingPunct="1">
              <a:lnSpc>
                <a:spcPct val="150000"/>
              </a:lnSpc>
              <a:spcBef>
                <a:spcPct val="50000"/>
              </a:spcBef>
              <a:buSzPct val="165000"/>
            </a:pPr>
            <a:r>
              <a:rPr kumimoji="1" lang="en-US" altLang="zh-CN" sz="1900">
                <a:latin typeface="微软雅黑" panose="020B0503020204020204" charset="-122"/>
                <a:ea typeface="微软雅黑" panose="020B0503020204020204" charset="-122"/>
                <a:cs typeface="Arial" panose="020B0604020202020204" pitchFamily="34" charset="0"/>
              </a:rPr>
              <a:t>2009</a:t>
            </a:r>
            <a:r>
              <a:rPr kumimoji="1" lang="zh-CN" altLang="en-US" sz="1900">
                <a:latin typeface="微软雅黑" panose="020B0503020204020204" charset="-122"/>
                <a:ea typeface="微软雅黑" panose="020B0503020204020204" charset="-122"/>
                <a:cs typeface="Arial" panose="020B0604020202020204" pitchFamily="34" charset="0"/>
              </a:rPr>
              <a:t>年</a:t>
            </a:r>
            <a:r>
              <a:rPr kumimoji="1" lang="en-US" altLang="zh-CN" sz="1900">
                <a:latin typeface="微软雅黑" panose="020B0503020204020204" charset="-122"/>
                <a:ea typeface="微软雅黑" panose="020B0503020204020204" charset="-122"/>
                <a:cs typeface="Arial" panose="020B0604020202020204" pitchFamily="34" charset="0"/>
              </a:rPr>
              <a:t>7</a:t>
            </a:r>
            <a:r>
              <a:rPr kumimoji="1" lang="zh-CN" altLang="en-US" sz="1900">
                <a:latin typeface="微软雅黑" panose="020B0503020204020204" charset="-122"/>
                <a:ea typeface="微软雅黑" panose="020B0503020204020204" charset="-122"/>
                <a:cs typeface="Arial" panose="020B0604020202020204" pitchFamily="34" charset="0"/>
              </a:rPr>
              <a:t>月</a:t>
            </a:r>
            <a:r>
              <a:rPr kumimoji="1" lang="en-US" altLang="zh-CN" sz="1900">
                <a:latin typeface="微软雅黑" panose="020B0503020204020204" charset="-122"/>
                <a:ea typeface="微软雅黑" panose="020B0503020204020204" charset="-122"/>
                <a:cs typeface="Arial" panose="020B0604020202020204" pitchFamily="34" charset="0"/>
              </a:rPr>
              <a:t>14</a:t>
            </a:r>
            <a:r>
              <a:rPr kumimoji="1" lang="zh-CN" altLang="en-US" sz="1900">
                <a:latin typeface="微软雅黑" panose="020B0503020204020204" charset="-122"/>
                <a:ea typeface="微软雅黑" panose="020B0503020204020204" charset="-122"/>
                <a:cs typeface="Arial" panose="020B0604020202020204" pitchFamily="34" charset="0"/>
              </a:rPr>
              <a:t>日，中广核风力发电有限公司所属内蒙项目公司灰腾梁</a:t>
            </a:r>
            <a:r>
              <a:rPr kumimoji="1" lang="en-US" altLang="zh-CN" sz="1900">
                <a:latin typeface="微软雅黑" panose="020B0503020204020204" charset="-122"/>
                <a:ea typeface="微软雅黑" panose="020B0503020204020204" charset="-122"/>
                <a:cs typeface="Arial" panose="020B0604020202020204" pitchFamily="34" charset="0"/>
              </a:rPr>
              <a:t>300MW</a:t>
            </a:r>
            <a:r>
              <a:rPr kumimoji="1" lang="zh-CN" altLang="en-US" sz="1900">
                <a:latin typeface="微软雅黑" panose="020B0503020204020204" charset="-122"/>
                <a:ea typeface="微软雅黑" panose="020B0503020204020204" charset="-122"/>
                <a:cs typeface="Arial" panose="020B0604020202020204" pitchFamily="34" charset="0"/>
              </a:rPr>
              <a:t>特许权项目正处于设备调试期的</a:t>
            </a:r>
            <a:r>
              <a:rPr kumimoji="1" lang="en-US" altLang="zh-CN" sz="1900">
                <a:latin typeface="微软雅黑" panose="020B0503020204020204" charset="-122"/>
                <a:ea typeface="微软雅黑" panose="020B0503020204020204" charset="-122"/>
                <a:cs typeface="Arial" panose="020B0604020202020204" pitchFamily="34" charset="0"/>
              </a:rPr>
              <a:t>90#</a:t>
            </a:r>
            <a:r>
              <a:rPr kumimoji="1" lang="zh-CN" altLang="en-US" sz="1900">
                <a:latin typeface="微软雅黑" panose="020B0503020204020204" charset="-122"/>
                <a:ea typeface="微软雅黑" panose="020B0503020204020204" charset="-122"/>
                <a:cs typeface="Arial" panose="020B0604020202020204" pitchFamily="34" charset="0"/>
              </a:rPr>
              <a:t>风力发电机组发生火灾事故，导致</a:t>
            </a:r>
            <a:r>
              <a:rPr kumimoji="1" lang="en-US" altLang="zh-CN" sz="1900">
                <a:latin typeface="微软雅黑" panose="020B0503020204020204" charset="-122"/>
                <a:ea typeface="微软雅黑" panose="020B0503020204020204" charset="-122"/>
                <a:cs typeface="Arial" panose="020B0604020202020204" pitchFamily="34" charset="0"/>
              </a:rPr>
              <a:t>90#</a:t>
            </a:r>
            <a:r>
              <a:rPr kumimoji="1" lang="zh-CN" altLang="en-US" sz="1900">
                <a:latin typeface="微软雅黑" panose="020B0503020204020204" charset="-122"/>
                <a:ea typeface="微软雅黑" panose="020B0503020204020204" charset="-122"/>
                <a:cs typeface="Arial" panose="020B0604020202020204" pitchFamily="34" charset="0"/>
              </a:rPr>
              <a:t>风力发电机组烧毁，直接经济损失</a:t>
            </a:r>
            <a:r>
              <a:rPr kumimoji="1" lang="en-US" altLang="zh-CN" sz="1900">
                <a:latin typeface="微软雅黑" panose="020B0503020204020204" charset="-122"/>
                <a:ea typeface="微软雅黑" panose="020B0503020204020204" charset="-122"/>
                <a:cs typeface="Arial" panose="020B0604020202020204" pitchFamily="34" charset="0"/>
              </a:rPr>
              <a:t>730</a:t>
            </a:r>
            <a:r>
              <a:rPr kumimoji="1" lang="zh-CN" altLang="en-US" sz="1900">
                <a:latin typeface="微软雅黑" panose="020B0503020204020204" charset="-122"/>
                <a:ea typeface="微软雅黑" panose="020B0503020204020204" charset="-122"/>
                <a:cs typeface="Arial" panose="020B0604020202020204" pitchFamily="34" charset="0"/>
              </a:rPr>
              <a:t>多万元，事故未造成人员伤亡。</a:t>
            </a:r>
            <a:endParaRPr kumimoji="1" lang="zh-CN" altLang="en-US" sz="1900">
              <a:latin typeface="微软雅黑" panose="020B0503020204020204" charset="-122"/>
              <a:ea typeface="微软雅黑" panose="020B0503020204020204" charset="-122"/>
              <a:cs typeface="Arial" panose="020B0604020202020204" pitchFamily="34" charset="0"/>
            </a:endParaRPr>
          </a:p>
        </p:txBody>
      </p:sp>
      <p:pic>
        <p:nvPicPr>
          <p:cNvPr id="24581" name="Picture 9" descr="IMG_5744-中"/>
          <p:cNvPicPr>
            <a:picLocks noChangeAspect="1" noChangeArrowheads="1"/>
          </p:cNvPicPr>
          <p:nvPr/>
        </p:nvPicPr>
        <p:blipFill>
          <a:blip r:embed="rId1"/>
          <a:srcRect/>
          <a:stretch>
            <a:fillRect/>
          </a:stretch>
        </p:blipFill>
        <p:spPr bwMode="auto">
          <a:xfrm>
            <a:off x="685871" y="3018700"/>
            <a:ext cx="2699926" cy="18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IMG_5892-中"/>
          <p:cNvPicPr>
            <a:picLocks noChangeAspect="1" noChangeArrowheads="1"/>
          </p:cNvPicPr>
          <p:nvPr/>
        </p:nvPicPr>
        <p:blipFill>
          <a:blip r:embed="rId2"/>
          <a:srcRect/>
          <a:stretch>
            <a:fillRect/>
          </a:stretch>
        </p:blipFill>
        <p:spPr bwMode="auto">
          <a:xfrm>
            <a:off x="6527296" y="3018883"/>
            <a:ext cx="2527905" cy="187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69" descr="IMG_57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339" y="2942984"/>
            <a:ext cx="2902857" cy="20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22"/>
          <p:cNvSpPr>
            <a:spLocks noChangeArrowheads="1" noChangeShapeType="1" noTextEdit="1"/>
          </p:cNvSpPr>
          <p:nvPr/>
        </p:nvSpPr>
        <p:spPr bwMode="auto">
          <a:xfrm>
            <a:off x="129056" y="1805343"/>
            <a:ext cx="451556" cy="1958194"/>
          </a:xfrm>
          <a:prstGeom prst="rect">
            <a:avLst/>
          </a:prstGeom>
        </p:spPr>
        <p:txBody>
          <a:bodyPr wrap="none" lIns="73984" tIns="36992" rIns="73984" bIns="36992" fromWordArt="1">
            <a:prstTxWarp prst="textPlain">
              <a:avLst>
                <a:gd name="adj" fmla="val 50000"/>
              </a:avLst>
            </a:prstTxWarp>
          </a:bodyPr>
          <a:lstStyle/>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案</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例</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分</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rPr>
              <a:t>析</a:t>
            </a:r>
            <a:endParaRPr lang="zh-CN" altLang="en-US" sz="2900" kern="10" dirty="0">
              <a:ln w="9525">
                <a:solidFill>
                  <a:srgbClr val="FF0000"/>
                </a:solidFill>
                <a:round/>
              </a:ln>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3993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3975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25">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445661"/>
            <a:ext cx="891000" cy="891000"/>
          </a:xfrm>
          <a:prstGeom prst="rect">
            <a:avLst/>
          </a:prstGeom>
        </p:spPr>
      </p:pic>
      <p:sp>
        <p:nvSpPr>
          <p:cNvPr id="2" name="文本框 1"/>
          <p:cNvSpPr txBox="1"/>
          <p:nvPr>
            <p:custDataLst>
              <p:tags r:id="rId4"/>
            </p:custDataLst>
          </p:nvPr>
        </p:nvSpPr>
        <p:spPr>
          <a:xfrm>
            <a:off x="6066366" y="36596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486143"/>
            <a:ext cx="830047" cy="810000"/>
          </a:xfrm>
          <a:prstGeom prst="rect">
            <a:avLst/>
          </a:prstGeom>
        </p:spPr>
      </p:pic>
      <p:sp>
        <p:nvSpPr>
          <p:cNvPr id="7" name="文本框 6"/>
          <p:cNvSpPr txBox="1"/>
          <p:nvPr>
            <p:custDataLst>
              <p:tags r:id="rId6"/>
            </p:custDataLst>
          </p:nvPr>
        </p:nvSpPr>
        <p:spPr>
          <a:xfrm>
            <a:off x="1277971" y="35053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5334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3366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3357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0" y="324857"/>
            <a:ext cx="9143999" cy="398780"/>
          </a:xfrm>
          <a:prstGeom prst="rect">
            <a:avLst/>
          </a:prstGeom>
        </p:spPr>
        <p:txBody>
          <a:bodyPr wrap="square">
            <a:spAutoFit/>
          </a:bodyPr>
          <a:lstStyle/>
          <a:p>
            <a:pPr algn="ctr" eaLnBrk="1" fontAlgn="auto" hangingPunct="1">
              <a:spcBef>
                <a:spcPts val="0"/>
              </a:spcBef>
              <a:spcAft>
                <a:spcPts val="0"/>
              </a:spcAft>
              <a:defRPr/>
            </a:pPr>
            <a:r>
              <a:rPr lang="zh-CN" altLang="en-US" sz="2000" b="1" kern="0" dirty="0">
                <a:solidFill>
                  <a:prstClr val="black"/>
                </a:solidFill>
                <a:effectLst>
                  <a:outerShdw blurRad="38100" dist="38100" dir="2700000" algn="tl">
                    <a:srgbClr val="C0C0C0"/>
                  </a:outerShdw>
                </a:effectLst>
                <a:latin typeface="+mn-ea"/>
                <a:ea typeface="+mn-ea"/>
                <a:cs typeface="微软雅黑" panose="020B0503020204020204" charset="-122"/>
              </a:rPr>
              <a:t>安全生产基本</a:t>
            </a:r>
            <a:r>
              <a:rPr lang="zh-CN" altLang="en-US" sz="2000" b="1" kern="0" dirty="0" smtClean="0">
                <a:solidFill>
                  <a:prstClr val="black"/>
                </a:solidFill>
                <a:effectLst>
                  <a:outerShdw blurRad="38100" dist="38100" dir="2700000" algn="tl">
                    <a:srgbClr val="C0C0C0"/>
                  </a:outerShdw>
                </a:effectLst>
                <a:latin typeface="+mn-ea"/>
                <a:ea typeface="+mn-ea"/>
                <a:cs typeface="微软雅黑" panose="020B0503020204020204" charset="-122"/>
              </a:rPr>
              <a:t>知识</a:t>
            </a:r>
            <a:endParaRPr lang="zh-CN" altLang="en-US" sz="1800" kern="0" dirty="0">
              <a:solidFill>
                <a:sysClr val="windowText" lastClr="000000"/>
              </a:solidFill>
              <a:latin typeface="+mn-ea"/>
              <a:ea typeface="+mn-ea"/>
              <a:cs typeface="微软雅黑" panose="020B0503020204020204" charset="-122"/>
            </a:endParaRPr>
          </a:p>
        </p:txBody>
      </p:sp>
      <p:sp>
        <p:nvSpPr>
          <p:cNvPr id="5" name="矩形 4"/>
          <p:cNvSpPr/>
          <p:nvPr/>
        </p:nvSpPr>
        <p:spPr>
          <a:xfrm>
            <a:off x="104775" y="944245"/>
            <a:ext cx="8935085" cy="4292600"/>
          </a:xfrm>
          <a:prstGeom prst="rect">
            <a:avLst/>
          </a:prstGeom>
        </p:spPr>
        <p:txBody>
          <a:bodyPr wrap="square">
            <a:spAutoFit/>
          </a:bodyPr>
          <a:lstStyle/>
          <a:p>
            <a:pPr>
              <a:lnSpc>
                <a:spcPct val="150000"/>
              </a:lnSpc>
              <a:defRPr/>
            </a:pPr>
            <a:r>
              <a:rPr lang="zh-CN" altLang="en-US" sz="2000" b="1" dirty="0">
                <a:solidFill>
                  <a:srgbClr val="FF7915"/>
                </a:solidFill>
                <a:latin typeface="+mn-ea"/>
                <a:ea typeface="+mn-ea"/>
                <a:cs typeface="微软雅黑" panose="020B0503020204020204" charset="-122"/>
              </a:rPr>
              <a:t>什么是安全生产，</a:t>
            </a:r>
            <a:r>
              <a:rPr lang="zh-CN" altLang="en-US" sz="2000" b="1" dirty="0">
                <a:solidFill>
                  <a:srgbClr val="FF8124"/>
                </a:solidFill>
                <a:latin typeface="+mn-ea"/>
                <a:ea typeface="+mn-ea"/>
                <a:cs typeface="微软雅黑" panose="020B0503020204020204" charset="-122"/>
              </a:rPr>
              <a:t>它的意义是什么？</a:t>
            </a:r>
            <a:endParaRPr lang="en-US" altLang="zh-CN" sz="2000" dirty="0" smtClean="0">
              <a:latin typeface="+mn-ea"/>
              <a:ea typeface="+mn-ea"/>
              <a:cs typeface="微软雅黑" panose="020B0503020204020204" charset="-122"/>
            </a:endParaRPr>
          </a:p>
          <a:p>
            <a:pPr>
              <a:lnSpc>
                <a:spcPct val="150000"/>
              </a:lnSpc>
              <a:defRPr/>
            </a:pPr>
            <a:r>
              <a:rPr lang="zh-CN" altLang="en-US" sz="1800" dirty="0" smtClean="0">
                <a:latin typeface="+mn-ea"/>
                <a:ea typeface="+mn-ea"/>
                <a:cs typeface="微软雅黑" panose="020B0503020204020204" charset="-122"/>
              </a:rPr>
              <a:t>☞</a:t>
            </a:r>
            <a:r>
              <a:rPr lang="zh-CN" altLang="en-US" sz="1800" b="1" dirty="0" smtClean="0">
                <a:latin typeface="+mn-ea"/>
                <a:ea typeface="+mn-ea"/>
                <a:cs typeface="微软雅黑" panose="020B0503020204020204" charset="-122"/>
              </a:rPr>
              <a:t>安全（广义定义）</a:t>
            </a:r>
            <a:r>
              <a:rPr lang="zh-CN" altLang="en-US" sz="1800" dirty="0" smtClean="0">
                <a:latin typeface="+mn-ea"/>
                <a:ea typeface="+mn-ea"/>
                <a:cs typeface="微软雅黑" panose="020B0503020204020204" charset="-122"/>
              </a:rPr>
              <a:t>：</a:t>
            </a:r>
            <a:endParaRPr lang="en-US" altLang="zh-CN" sz="1800" dirty="0" smtClean="0">
              <a:latin typeface="+mn-ea"/>
              <a:ea typeface="+mn-ea"/>
              <a:cs typeface="微软雅黑" panose="020B0503020204020204" charset="-122"/>
            </a:endParaRPr>
          </a:p>
          <a:p>
            <a:pPr>
              <a:lnSpc>
                <a:spcPct val="150000"/>
              </a:lnSpc>
              <a:defRPr/>
            </a:pPr>
            <a:r>
              <a:rPr lang="zh-CN" altLang="en-US" sz="1800" dirty="0" smtClean="0">
                <a:latin typeface="+mn-ea"/>
                <a:ea typeface="+mn-ea"/>
                <a:cs typeface="微软雅黑" panose="020B0503020204020204" charset="-122"/>
              </a:rPr>
              <a:t>是</a:t>
            </a:r>
            <a:r>
              <a:rPr lang="zh-CN" altLang="en-US" sz="1800" dirty="0">
                <a:latin typeface="+mn-ea"/>
                <a:ea typeface="+mn-ea"/>
                <a:cs typeface="微软雅黑" panose="020B0503020204020204" charset="-122"/>
              </a:rPr>
              <a:t>指人们在从事生产、生活乃至生存活动的一切领域内，没有任何危险和伤害，使之身心安全、健康并能舒适、高效地</a:t>
            </a:r>
            <a:r>
              <a:rPr lang="zh-CN" altLang="en-US" sz="1800" dirty="0" smtClean="0">
                <a:latin typeface="+mn-ea"/>
                <a:ea typeface="+mn-ea"/>
                <a:cs typeface="微软雅黑" panose="020B0503020204020204" charset="-122"/>
              </a:rPr>
              <a:t>从事活动。</a:t>
            </a:r>
            <a:endParaRPr lang="en-US" altLang="zh-CN" sz="1800" dirty="0" smtClean="0">
              <a:latin typeface="+mn-ea"/>
              <a:ea typeface="+mn-ea"/>
              <a:cs typeface="微软雅黑" panose="020B0503020204020204" charset="-122"/>
            </a:endParaRPr>
          </a:p>
          <a:p>
            <a:pPr>
              <a:lnSpc>
                <a:spcPct val="150000"/>
              </a:lnSpc>
              <a:defRPr/>
            </a:pPr>
            <a:r>
              <a:rPr lang="zh-CN" altLang="en-US" sz="1800" dirty="0" smtClean="0">
                <a:latin typeface="+mn-ea"/>
                <a:ea typeface="+mn-ea"/>
                <a:cs typeface="微软雅黑" panose="020B0503020204020204" charset="-122"/>
              </a:rPr>
              <a:t>☞</a:t>
            </a:r>
            <a:r>
              <a:rPr lang="zh-CN" altLang="en-US" sz="1800" b="1" dirty="0" smtClean="0">
                <a:latin typeface="+mn-ea"/>
                <a:ea typeface="+mn-ea"/>
                <a:cs typeface="微软雅黑" panose="020B0503020204020204" charset="-122"/>
              </a:rPr>
              <a:t>安全生产</a:t>
            </a:r>
            <a:r>
              <a:rPr lang="zh-CN" altLang="en-US" sz="1800" b="1" dirty="0">
                <a:latin typeface="+mn-ea"/>
                <a:ea typeface="+mn-ea"/>
                <a:cs typeface="微软雅黑" panose="020B0503020204020204" charset="-122"/>
              </a:rPr>
              <a:t>：</a:t>
            </a:r>
            <a:endParaRPr lang="en-US" altLang="zh-CN" sz="1800" b="1" dirty="0">
              <a:latin typeface="+mn-ea"/>
              <a:ea typeface="+mn-ea"/>
              <a:cs typeface="微软雅黑" panose="020B0503020204020204" charset="-122"/>
            </a:endParaRPr>
          </a:p>
          <a:p>
            <a:pPr>
              <a:lnSpc>
                <a:spcPct val="150000"/>
              </a:lnSpc>
              <a:defRPr/>
            </a:pPr>
            <a:r>
              <a:rPr lang="zh-CN" altLang="en-US" sz="1800" dirty="0">
                <a:latin typeface="+mn-ea"/>
                <a:ea typeface="+mn-ea"/>
                <a:cs typeface="微软雅黑" panose="020B0503020204020204" charset="-122"/>
              </a:rPr>
              <a:t>是指在劳动生产过程中，通过努力改善劳动条件，克服不安全因素，防止事故的发生，使企业生产在保证劳动者安全健康和国家财产及人民生命财产安全的前提下顺利进行。</a:t>
            </a:r>
            <a:endParaRPr lang="en-US" altLang="zh-CN" sz="1800" dirty="0">
              <a:latin typeface="+mn-ea"/>
              <a:ea typeface="+mn-ea"/>
              <a:cs typeface="微软雅黑" panose="020B0503020204020204" charset="-122"/>
            </a:endParaRPr>
          </a:p>
          <a:p>
            <a:pPr>
              <a:lnSpc>
                <a:spcPct val="150000"/>
              </a:lnSpc>
              <a:defRPr/>
            </a:pPr>
            <a:r>
              <a:rPr lang="zh-CN" altLang="en-US" sz="1800" dirty="0">
                <a:latin typeface="+mn-ea"/>
                <a:ea typeface="+mn-ea"/>
                <a:cs typeface="微软雅黑" panose="020B0503020204020204" charset="-122"/>
              </a:rPr>
              <a:t>☞</a:t>
            </a:r>
            <a:r>
              <a:rPr lang="zh-CN" altLang="en-US" sz="1800" b="1" dirty="0">
                <a:latin typeface="+mn-ea"/>
                <a:ea typeface="+mn-ea"/>
                <a:cs typeface="微软雅黑" panose="020B0503020204020204" charset="-122"/>
              </a:rPr>
              <a:t>包括两个方面的安全：</a:t>
            </a:r>
            <a:endParaRPr lang="en-US" altLang="zh-CN" sz="1800" b="1" dirty="0">
              <a:latin typeface="+mn-ea"/>
              <a:ea typeface="+mn-ea"/>
              <a:cs typeface="微软雅黑" panose="020B0503020204020204" charset="-122"/>
            </a:endParaRPr>
          </a:p>
          <a:p>
            <a:pPr>
              <a:lnSpc>
                <a:spcPct val="150000"/>
              </a:lnSpc>
              <a:defRPr/>
            </a:pPr>
            <a:r>
              <a:rPr lang="en-US" altLang="zh-CN" sz="1800" dirty="0">
                <a:latin typeface="+mn-ea"/>
                <a:ea typeface="+mn-ea"/>
                <a:cs typeface="微软雅黑" panose="020B0503020204020204" charset="-122"/>
              </a:rPr>
              <a:t>1</a:t>
            </a:r>
            <a:r>
              <a:rPr lang="zh-CN" altLang="en-US" sz="1800" dirty="0">
                <a:latin typeface="+mn-ea"/>
                <a:ea typeface="+mn-ea"/>
                <a:cs typeface="微软雅黑" panose="020B0503020204020204" charset="-122"/>
              </a:rPr>
              <a:t>、人身安全。（包括劳动者本人及相关人员）</a:t>
            </a:r>
            <a:endParaRPr lang="en-US" altLang="zh-CN" sz="1800" dirty="0">
              <a:latin typeface="+mn-ea"/>
              <a:ea typeface="+mn-ea"/>
              <a:cs typeface="微软雅黑" panose="020B0503020204020204" charset="-122"/>
            </a:endParaRPr>
          </a:p>
          <a:p>
            <a:pPr>
              <a:lnSpc>
                <a:spcPct val="150000"/>
              </a:lnSpc>
              <a:defRPr/>
            </a:pPr>
            <a:r>
              <a:rPr lang="en-US" altLang="zh-CN" sz="1800" dirty="0" smtClean="0">
                <a:latin typeface="+mn-ea"/>
                <a:ea typeface="+mn-ea"/>
                <a:cs typeface="微软雅黑" panose="020B0503020204020204" charset="-122"/>
              </a:rPr>
              <a:t>2</a:t>
            </a:r>
            <a:r>
              <a:rPr lang="zh-CN" altLang="en-US" sz="1800" dirty="0">
                <a:latin typeface="+mn-ea"/>
                <a:ea typeface="+mn-ea"/>
                <a:cs typeface="微软雅黑" panose="020B0503020204020204" charset="-122"/>
              </a:rPr>
              <a:t>、设备安全</a:t>
            </a:r>
            <a:r>
              <a:rPr lang="zh-CN" altLang="en-US" sz="1800" dirty="0" smtClean="0">
                <a:latin typeface="+mn-ea"/>
                <a:ea typeface="+mn-ea"/>
                <a:cs typeface="微软雅黑" panose="020B0503020204020204" charset="-122"/>
              </a:rPr>
              <a:t>。</a:t>
            </a:r>
            <a:endParaRPr lang="zh-CN" altLang="en-US" sz="1800" dirty="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2"/>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51B21141-133C-4BB8-A901-F50BE189F90A}"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3" name="矩形 2"/>
          <p:cNvSpPr/>
          <p:nvPr/>
        </p:nvSpPr>
        <p:spPr>
          <a:xfrm>
            <a:off x="201762" y="1499018"/>
            <a:ext cx="8740666" cy="2261235"/>
          </a:xfrm>
          <a:prstGeom prst="rect">
            <a:avLst/>
          </a:prstGeom>
        </p:spPr>
        <p:txBody>
          <a:bodyPr wrap="square">
            <a:spAutoFit/>
          </a:bodyPr>
          <a:lstStyle/>
          <a:p>
            <a:pPr>
              <a:lnSpc>
                <a:spcPct val="150000"/>
              </a:lnSpc>
              <a:defRPr/>
            </a:pPr>
            <a:r>
              <a:rPr lang="zh-CN" altLang="en-US" sz="2000" b="1" dirty="0">
                <a:solidFill>
                  <a:srgbClr val="FF8124"/>
                </a:solidFill>
                <a:latin typeface="+mn-ea"/>
                <a:ea typeface="+mn-ea"/>
                <a:cs typeface="微软雅黑" panose="020B0503020204020204" charset="-122"/>
              </a:rPr>
              <a:t>我国安全生产的方针是什么</a:t>
            </a:r>
            <a:r>
              <a:rPr lang="zh-CN" altLang="en-US" sz="2000" b="1" dirty="0" smtClean="0">
                <a:solidFill>
                  <a:srgbClr val="FF8124"/>
                </a:solidFill>
                <a:latin typeface="+mn-ea"/>
                <a:ea typeface="+mn-ea"/>
                <a:cs typeface="微软雅黑" panose="020B0503020204020204" charset="-122"/>
              </a:rPr>
              <a:t>？</a:t>
            </a:r>
            <a:endParaRPr lang="en-US" altLang="zh-CN" sz="2000" b="1" dirty="0" smtClean="0">
              <a:solidFill>
                <a:srgbClr val="FF8124"/>
              </a:solidFill>
              <a:latin typeface="+mn-ea"/>
              <a:ea typeface="+mn-ea"/>
              <a:cs typeface="微软雅黑" panose="020B0503020204020204" charset="-122"/>
            </a:endParaRPr>
          </a:p>
          <a:p>
            <a:pPr>
              <a:lnSpc>
                <a:spcPct val="150000"/>
              </a:lnSpc>
              <a:defRPr/>
            </a:pPr>
            <a:r>
              <a:rPr lang="zh-CN" altLang="en-US" sz="1800" b="1" dirty="0">
                <a:solidFill>
                  <a:srgbClr val="FF0000"/>
                </a:solidFill>
                <a:latin typeface="+mn-ea"/>
                <a:ea typeface="+mn-ea"/>
                <a:cs typeface="微软雅黑" panose="020B0503020204020204" charset="-122"/>
              </a:rPr>
              <a:t>安全第一，预防为主，综合治理</a:t>
            </a:r>
            <a:r>
              <a:rPr lang="zh-CN" altLang="en-US" sz="1800" b="1" dirty="0" smtClean="0">
                <a:solidFill>
                  <a:srgbClr val="FF0000"/>
                </a:solidFill>
                <a:latin typeface="+mn-ea"/>
                <a:ea typeface="+mn-ea"/>
                <a:cs typeface="微软雅黑" panose="020B0503020204020204" charset="-122"/>
              </a:rPr>
              <a:t>。</a:t>
            </a:r>
            <a:endParaRPr lang="en-US" altLang="zh-CN" sz="1800" b="1" dirty="0" smtClean="0">
              <a:solidFill>
                <a:srgbClr val="FF0000"/>
              </a:solidFill>
              <a:latin typeface="+mn-ea"/>
              <a:ea typeface="+mn-ea"/>
              <a:cs typeface="微软雅黑" panose="020B0503020204020204" charset="-122"/>
            </a:endParaRPr>
          </a:p>
          <a:p>
            <a:pPr>
              <a:lnSpc>
                <a:spcPct val="150000"/>
              </a:lnSpc>
              <a:defRPr/>
            </a:pPr>
            <a:endParaRPr lang="en-US" altLang="zh-CN" sz="1800" b="1" dirty="0">
              <a:solidFill>
                <a:srgbClr val="FF0000"/>
              </a:solidFill>
              <a:latin typeface="+mn-ea"/>
              <a:ea typeface="+mn-ea"/>
              <a:cs typeface="微软雅黑" panose="020B0503020204020204" charset="-122"/>
            </a:endParaRPr>
          </a:p>
          <a:p>
            <a:pPr>
              <a:lnSpc>
                <a:spcPct val="150000"/>
              </a:lnSpc>
              <a:defRPr/>
            </a:pPr>
            <a:r>
              <a:rPr lang="zh-CN" altLang="en-US" sz="2000" b="1" dirty="0">
                <a:solidFill>
                  <a:srgbClr val="FF8124"/>
                </a:solidFill>
                <a:latin typeface="+mn-ea"/>
                <a:ea typeface="+mn-ea"/>
                <a:cs typeface="微软雅黑" panose="020B0503020204020204" charset="-122"/>
              </a:rPr>
              <a:t>什么是安全生产工作？</a:t>
            </a:r>
            <a:endParaRPr lang="en-US" altLang="zh-CN" sz="2000" b="1" dirty="0">
              <a:solidFill>
                <a:srgbClr val="FF8124"/>
              </a:solidFill>
              <a:latin typeface="+mn-ea"/>
              <a:ea typeface="+mn-ea"/>
              <a:cs typeface="微软雅黑" panose="020B0503020204020204" charset="-122"/>
            </a:endParaRPr>
          </a:p>
          <a:p>
            <a:pPr>
              <a:lnSpc>
                <a:spcPct val="150000"/>
              </a:lnSpc>
              <a:defRPr/>
            </a:pPr>
            <a:r>
              <a:rPr lang="zh-CN" altLang="en-US" sz="1800" b="1" dirty="0" smtClean="0">
                <a:solidFill>
                  <a:srgbClr val="FF0000"/>
                </a:solidFill>
                <a:latin typeface="+mn-ea"/>
                <a:ea typeface="+mn-ea"/>
                <a:cs typeface="微软雅黑" panose="020B0503020204020204" charset="-122"/>
              </a:rPr>
              <a:t>为</a:t>
            </a:r>
            <a:r>
              <a:rPr lang="zh-CN" altLang="en-US" sz="1800" b="1" dirty="0">
                <a:solidFill>
                  <a:srgbClr val="FF0000"/>
                </a:solidFill>
                <a:latin typeface="+mn-ea"/>
                <a:ea typeface="+mn-ea"/>
                <a:cs typeface="微软雅黑" panose="020B0503020204020204" charset="-122"/>
              </a:rPr>
              <a:t>搞好安全生产而开展的一系列活动</a:t>
            </a:r>
            <a:r>
              <a:rPr lang="zh-CN" altLang="en-US" sz="1800" b="1" dirty="0" smtClean="0">
                <a:solidFill>
                  <a:srgbClr val="FF0000"/>
                </a:solidFill>
                <a:latin typeface="+mn-ea"/>
                <a:ea typeface="+mn-ea"/>
                <a:cs typeface="微软雅黑" panose="020B0503020204020204" charset="-122"/>
              </a:rPr>
              <a:t>。</a:t>
            </a:r>
            <a:endParaRPr lang="en-US" altLang="zh-CN" sz="1800" b="1" dirty="0" smtClean="0">
              <a:solidFill>
                <a:srgbClr val="FF0000"/>
              </a:solidFill>
              <a:latin typeface="+mn-ea"/>
              <a:ea typeface="+mn-ea"/>
              <a:cs typeface="微软雅黑" panose="020B0503020204020204" charset="-122"/>
            </a:endParaRPr>
          </a:p>
        </p:txBody>
      </p:sp>
      <p:sp>
        <p:nvSpPr>
          <p:cNvPr id="7" name="矩形 6"/>
          <p:cNvSpPr/>
          <p:nvPr/>
        </p:nvSpPr>
        <p:spPr bwMode="auto">
          <a:xfrm>
            <a:off x="0" y="324857"/>
            <a:ext cx="9143999" cy="398780"/>
          </a:xfrm>
          <a:prstGeom prst="rect">
            <a:avLst/>
          </a:prstGeom>
        </p:spPr>
        <p:txBody>
          <a:bodyPr wrap="square">
            <a:spAutoFit/>
          </a:bodyPr>
          <a:lstStyle/>
          <a:p>
            <a:pPr algn="ctr" eaLnBrk="1" fontAlgn="auto" hangingPunct="1">
              <a:spcBef>
                <a:spcPts val="0"/>
              </a:spcBef>
              <a:spcAft>
                <a:spcPts val="0"/>
              </a:spcAft>
              <a:defRPr/>
            </a:pPr>
            <a:r>
              <a:rPr lang="zh-CN" altLang="en-US" sz="2000" b="1" kern="0" dirty="0">
                <a:solidFill>
                  <a:prstClr val="black"/>
                </a:solidFill>
                <a:effectLst>
                  <a:outerShdw blurRad="38100" dist="38100" dir="2700000" algn="tl">
                    <a:srgbClr val="C0C0C0"/>
                  </a:outerShdw>
                </a:effectLst>
                <a:latin typeface="+mn-ea"/>
                <a:ea typeface="+mn-ea"/>
                <a:cs typeface="微软雅黑" panose="020B0503020204020204" charset="-122"/>
              </a:rPr>
              <a:t>安全生产基本</a:t>
            </a:r>
            <a:r>
              <a:rPr lang="zh-CN" altLang="en-US" sz="2000" b="1" kern="0" dirty="0" smtClean="0">
                <a:solidFill>
                  <a:prstClr val="black"/>
                </a:solidFill>
                <a:effectLst>
                  <a:outerShdw blurRad="38100" dist="38100" dir="2700000" algn="tl">
                    <a:srgbClr val="C0C0C0"/>
                  </a:outerShdw>
                </a:effectLst>
                <a:latin typeface="+mn-ea"/>
                <a:ea typeface="+mn-ea"/>
                <a:cs typeface="微软雅黑" panose="020B0503020204020204" charset="-122"/>
              </a:rPr>
              <a:t>知识</a:t>
            </a:r>
            <a:endParaRPr lang="zh-CN" altLang="en-US" sz="1800" kern="0" dirty="0">
              <a:solidFill>
                <a:sysClr val="windowText" lastClr="000000"/>
              </a:solidFill>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1"/>
          <p:cNvSpPr>
            <a:spLocks noGrp="1"/>
          </p:cNvSpPr>
          <p:nvPr>
            <p:ph type="sldNum" sz="quarter" idx="12"/>
          </p:nvPr>
        </p:nvSpPr>
        <p:spPr>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66C4C9C3-FA44-4E59-B6A7-C7D1C2C3CF1B}"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8196" name="矩形 3"/>
          <p:cNvSpPr>
            <a:spLocks noChangeArrowheads="1"/>
          </p:cNvSpPr>
          <p:nvPr/>
        </p:nvSpPr>
        <p:spPr bwMode="auto">
          <a:xfrm>
            <a:off x="264695" y="806117"/>
            <a:ext cx="871086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2000" b="1" dirty="0" smtClean="0">
                <a:solidFill>
                  <a:srgbClr val="FF8124"/>
                </a:solidFill>
                <a:latin typeface="+mn-ea"/>
                <a:ea typeface="+mn-ea"/>
                <a:cs typeface="微软雅黑" panose="020B0503020204020204" charset="-122"/>
              </a:rPr>
              <a:t>员工安全生产的主要职责：</a:t>
            </a:r>
            <a:endParaRPr lang="en-US" altLang="zh-CN" sz="2000" dirty="0" smtClean="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遵守</a:t>
            </a:r>
            <a:r>
              <a:rPr lang="zh-CN" altLang="en-US" sz="1800" dirty="0">
                <a:latin typeface="+mn-ea"/>
                <a:ea typeface="+mn-ea"/>
                <a:cs typeface="微软雅黑" panose="020B0503020204020204" charset="-122"/>
              </a:rPr>
              <a:t>有关设备维修保养制度的规定；</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自觉</a:t>
            </a:r>
            <a:r>
              <a:rPr lang="zh-CN" altLang="en-US" sz="1800" dirty="0">
                <a:latin typeface="+mn-ea"/>
                <a:ea typeface="+mn-ea"/>
                <a:cs typeface="微软雅黑" panose="020B0503020204020204" charset="-122"/>
              </a:rPr>
              <a:t>遵守安全生产规章制度和劳动纪律；</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爱护</a:t>
            </a:r>
            <a:r>
              <a:rPr lang="zh-CN" altLang="en-US" sz="1800" dirty="0">
                <a:latin typeface="+mn-ea"/>
                <a:ea typeface="+mn-ea"/>
                <a:cs typeface="微软雅黑" panose="020B0503020204020204" charset="-122"/>
              </a:rPr>
              <a:t>和正确使用机器设备、工具，正确佩戴防护用品；</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关心</a:t>
            </a:r>
            <a:r>
              <a:rPr lang="zh-CN" altLang="en-US" sz="1800" dirty="0">
                <a:latin typeface="+mn-ea"/>
                <a:ea typeface="+mn-ea"/>
                <a:cs typeface="微软雅黑" panose="020B0503020204020204" charset="-122"/>
              </a:rPr>
              <a:t>安全生产情况，向有关领导或部门提出合理化建议；</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发现</a:t>
            </a:r>
            <a:r>
              <a:rPr lang="zh-CN" altLang="en-US" sz="1800" dirty="0">
                <a:latin typeface="+mn-ea"/>
                <a:ea typeface="+mn-ea"/>
                <a:cs typeface="微软雅黑" panose="020B0503020204020204" charset="-122"/>
              </a:rPr>
              <a:t>事故隐患和不安全因素要及时向组织或有关部门汇报；</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发生</a:t>
            </a:r>
            <a:r>
              <a:rPr lang="zh-CN" altLang="en-US" sz="1800" dirty="0">
                <a:latin typeface="+mn-ea"/>
                <a:ea typeface="+mn-ea"/>
                <a:cs typeface="微软雅黑" panose="020B0503020204020204" charset="-122"/>
              </a:rPr>
              <a:t>工伤事故，要及时抢救伤员、保护现场，报告领导，并协助调查工作；</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努力</a:t>
            </a:r>
            <a:r>
              <a:rPr lang="zh-CN" altLang="en-US" sz="1800" dirty="0">
                <a:latin typeface="+mn-ea"/>
                <a:ea typeface="+mn-ea"/>
                <a:cs typeface="微软雅黑" panose="020B0503020204020204" charset="-122"/>
              </a:rPr>
              <a:t>学习和掌握安全知识和技能、熟练掌握本工种操作程序和安全操作规程；</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积极</a:t>
            </a:r>
            <a:r>
              <a:rPr lang="zh-CN" altLang="en-US" sz="1800" dirty="0">
                <a:latin typeface="+mn-ea"/>
                <a:ea typeface="+mn-ea"/>
                <a:cs typeface="微软雅黑" panose="020B0503020204020204" charset="-122"/>
              </a:rPr>
              <a:t>参加各种安全活动，牢固树立“安全第一”思想和自我保护意识；</a:t>
            </a:r>
            <a:endParaRPr lang="en-US" altLang="zh-CN" sz="1800" dirty="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有</a:t>
            </a:r>
            <a:r>
              <a:rPr lang="zh-CN" altLang="en-US" sz="1800" dirty="0">
                <a:latin typeface="+mn-ea"/>
                <a:ea typeface="+mn-ea"/>
                <a:cs typeface="微软雅黑" panose="020B0503020204020204" charset="-122"/>
              </a:rPr>
              <a:t>权拒绝违章指挥和强令冒险作业，对个人安全生产负责。</a:t>
            </a:r>
            <a:endParaRPr lang="zh-CN" altLang="en-US" sz="1800" dirty="0">
              <a:latin typeface="+mn-ea"/>
              <a:ea typeface="+mn-ea"/>
              <a:cs typeface="微软雅黑" panose="020B0503020204020204" charset="-122"/>
            </a:endParaRPr>
          </a:p>
        </p:txBody>
      </p:sp>
      <p:sp>
        <p:nvSpPr>
          <p:cNvPr id="5" name="矩形 4"/>
          <p:cNvSpPr/>
          <p:nvPr/>
        </p:nvSpPr>
        <p:spPr bwMode="auto">
          <a:xfrm>
            <a:off x="1635125" y="377825"/>
            <a:ext cx="5716588" cy="675640"/>
          </a:xfrm>
          <a:prstGeom prst="rect">
            <a:avLst/>
          </a:prstGeom>
        </p:spPr>
        <p:txBody>
          <a:bodyPr>
            <a:spAutoFit/>
          </a:bodyPr>
          <a:lstStyle/>
          <a:p>
            <a:pPr algn="ctr" eaLnBrk="1" fontAlgn="auto" hangingPunct="1">
              <a:spcBef>
                <a:spcPts val="0"/>
              </a:spcBef>
              <a:spcAft>
                <a:spcPts val="0"/>
              </a:spcAft>
              <a:defRPr/>
            </a:pPr>
            <a:r>
              <a:rPr lang="zh-CN" altLang="en-US" sz="2000" b="1" kern="0" dirty="0">
                <a:solidFill>
                  <a:prstClr val="black"/>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安全生产基本知识</a:t>
            </a:r>
            <a:br>
              <a:rPr lang="en-US" altLang="en-US" sz="2000" b="1" kern="0" dirty="0">
                <a:solidFill>
                  <a:prstClr val="black"/>
                </a:solidFill>
                <a:latin typeface="微软雅黑" panose="020B0503020204020204" charset="-122"/>
                <a:ea typeface="微软雅黑" panose="020B0503020204020204" charset="-122"/>
                <a:cs typeface="微软雅黑" panose="020B0503020204020204" charset="-122"/>
              </a:rPr>
            </a:br>
            <a:endParaRPr lang="zh-CN" altLang="en-US" sz="18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Effect transition="in" filter="fade">
                                      <p:cBhvr>
                                        <p:cTn id="13" dur="1000"/>
                                        <p:tgtEl>
                                          <p:spTgt spid="8196">
                                            <p:txEl>
                                              <p:pRg st="1" end="1"/>
                                            </p:txEl>
                                          </p:spTgt>
                                        </p:tgtEl>
                                      </p:cBhvr>
                                    </p:animEffect>
                                    <p:anim calcmode="lin" valueType="num">
                                      <p:cBhvr>
                                        <p:cTn id="14" dur="1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196">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196">
                                            <p:txEl>
                                              <p:pRg st="2" end="2"/>
                                            </p:txEl>
                                          </p:spTgt>
                                        </p:tgtEl>
                                        <p:attrNameLst>
                                          <p:attrName>style.visibility</p:attrName>
                                        </p:attrNameLst>
                                      </p:cBhvr>
                                      <p:to>
                                        <p:strVal val="visible"/>
                                      </p:to>
                                    </p:set>
                                    <p:animEffect transition="in" filter="fade">
                                      <p:cBhvr>
                                        <p:cTn id="18" dur="1000"/>
                                        <p:tgtEl>
                                          <p:spTgt spid="8196">
                                            <p:txEl>
                                              <p:pRg st="2" end="2"/>
                                            </p:txEl>
                                          </p:spTgt>
                                        </p:tgtEl>
                                      </p:cBhvr>
                                    </p:animEffect>
                                    <p:anim calcmode="lin" valueType="num">
                                      <p:cBhvr>
                                        <p:cTn id="19" dur="1000" fill="hold"/>
                                        <p:tgtEl>
                                          <p:spTgt spid="819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8196">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196">
                                            <p:txEl>
                                              <p:pRg st="3" end="3"/>
                                            </p:txEl>
                                          </p:spTgt>
                                        </p:tgtEl>
                                        <p:attrNameLst>
                                          <p:attrName>style.visibility</p:attrName>
                                        </p:attrNameLst>
                                      </p:cBhvr>
                                      <p:to>
                                        <p:strVal val="visible"/>
                                      </p:to>
                                    </p:set>
                                    <p:animEffect transition="in" filter="fade">
                                      <p:cBhvr>
                                        <p:cTn id="23" dur="1000"/>
                                        <p:tgtEl>
                                          <p:spTgt spid="8196">
                                            <p:txEl>
                                              <p:pRg st="3" end="3"/>
                                            </p:txEl>
                                          </p:spTgt>
                                        </p:tgtEl>
                                      </p:cBhvr>
                                    </p:animEffect>
                                    <p:anim calcmode="lin" valueType="num">
                                      <p:cBhvr>
                                        <p:cTn id="24" dur="1000" fill="hold"/>
                                        <p:tgtEl>
                                          <p:spTgt spid="8196">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196">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196">
                                            <p:txEl>
                                              <p:pRg st="4" end="4"/>
                                            </p:txEl>
                                          </p:spTgt>
                                        </p:tgtEl>
                                        <p:attrNameLst>
                                          <p:attrName>style.visibility</p:attrName>
                                        </p:attrNameLst>
                                      </p:cBhvr>
                                      <p:to>
                                        <p:strVal val="visible"/>
                                      </p:to>
                                    </p:set>
                                    <p:animEffect transition="in" filter="fade">
                                      <p:cBhvr>
                                        <p:cTn id="28" dur="1000"/>
                                        <p:tgtEl>
                                          <p:spTgt spid="8196">
                                            <p:txEl>
                                              <p:pRg st="4" end="4"/>
                                            </p:txEl>
                                          </p:spTgt>
                                        </p:tgtEl>
                                      </p:cBhvr>
                                    </p:animEffect>
                                    <p:anim calcmode="lin" valueType="num">
                                      <p:cBhvr>
                                        <p:cTn id="29" dur="1000" fill="hold"/>
                                        <p:tgtEl>
                                          <p:spTgt spid="819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196">
                                            <p:txEl>
                                              <p:pRg st="5" end="5"/>
                                            </p:txEl>
                                          </p:spTgt>
                                        </p:tgtEl>
                                        <p:attrNameLst>
                                          <p:attrName>style.visibility</p:attrName>
                                        </p:attrNameLst>
                                      </p:cBhvr>
                                      <p:to>
                                        <p:strVal val="visible"/>
                                      </p:to>
                                    </p:set>
                                    <p:animEffect transition="in" filter="fade">
                                      <p:cBhvr>
                                        <p:cTn id="33" dur="1000"/>
                                        <p:tgtEl>
                                          <p:spTgt spid="8196">
                                            <p:txEl>
                                              <p:pRg st="5" end="5"/>
                                            </p:txEl>
                                          </p:spTgt>
                                        </p:tgtEl>
                                      </p:cBhvr>
                                    </p:animEffect>
                                    <p:anim calcmode="lin" valueType="num">
                                      <p:cBhvr>
                                        <p:cTn id="34" dur="1000" fill="hold"/>
                                        <p:tgtEl>
                                          <p:spTgt spid="819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8196">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196">
                                            <p:txEl>
                                              <p:pRg st="6" end="6"/>
                                            </p:txEl>
                                          </p:spTgt>
                                        </p:tgtEl>
                                        <p:attrNameLst>
                                          <p:attrName>style.visibility</p:attrName>
                                        </p:attrNameLst>
                                      </p:cBhvr>
                                      <p:to>
                                        <p:strVal val="visible"/>
                                      </p:to>
                                    </p:set>
                                    <p:animEffect transition="in" filter="fade">
                                      <p:cBhvr>
                                        <p:cTn id="38" dur="1000"/>
                                        <p:tgtEl>
                                          <p:spTgt spid="8196">
                                            <p:txEl>
                                              <p:pRg st="6" end="6"/>
                                            </p:txEl>
                                          </p:spTgt>
                                        </p:tgtEl>
                                      </p:cBhvr>
                                    </p:animEffect>
                                    <p:anim calcmode="lin" valueType="num">
                                      <p:cBhvr>
                                        <p:cTn id="39" dur="1000" fill="hold"/>
                                        <p:tgtEl>
                                          <p:spTgt spid="819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196">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196">
                                            <p:txEl>
                                              <p:pRg st="7" end="7"/>
                                            </p:txEl>
                                          </p:spTgt>
                                        </p:tgtEl>
                                        <p:attrNameLst>
                                          <p:attrName>style.visibility</p:attrName>
                                        </p:attrNameLst>
                                      </p:cBhvr>
                                      <p:to>
                                        <p:strVal val="visible"/>
                                      </p:to>
                                    </p:set>
                                    <p:animEffect transition="in" filter="fade">
                                      <p:cBhvr>
                                        <p:cTn id="43" dur="1000"/>
                                        <p:tgtEl>
                                          <p:spTgt spid="8196">
                                            <p:txEl>
                                              <p:pRg st="7" end="7"/>
                                            </p:txEl>
                                          </p:spTgt>
                                        </p:tgtEl>
                                      </p:cBhvr>
                                    </p:animEffect>
                                    <p:anim calcmode="lin" valueType="num">
                                      <p:cBhvr>
                                        <p:cTn id="44" dur="1000" fill="hold"/>
                                        <p:tgtEl>
                                          <p:spTgt spid="8196">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8196">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196">
                                            <p:txEl>
                                              <p:pRg st="8" end="8"/>
                                            </p:txEl>
                                          </p:spTgt>
                                        </p:tgtEl>
                                        <p:attrNameLst>
                                          <p:attrName>style.visibility</p:attrName>
                                        </p:attrNameLst>
                                      </p:cBhvr>
                                      <p:to>
                                        <p:strVal val="visible"/>
                                      </p:to>
                                    </p:set>
                                    <p:animEffect transition="in" filter="fade">
                                      <p:cBhvr>
                                        <p:cTn id="48" dur="1000"/>
                                        <p:tgtEl>
                                          <p:spTgt spid="8196">
                                            <p:txEl>
                                              <p:pRg st="8" end="8"/>
                                            </p:txEl>
                                          </p:spTgt>
                                        </p:tgtEl>
                                      </p:cBhvr>
                                    </p:animEffect>
                                    <p:anim calcmode="lin" valueType="num">
                                      <p:cBhvr>
                                        <p:cTn id="49" dur="1000" fill="hold"/>
                                        <p:tgtEl>
                                          <p:spTgt spid="8196">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8196">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196">
                                            <p:txEl>
                                              <p:pRg st="9" end="9"/>
                                            </p:txEl>
                                          </p:spTgt>
                                        </p:tgtEl>
                                        <p:attrNameLst>
                                          <p:attrName>style.visibility</p:attrName>
                                        </p:attrNameLst>
                                      </p:cBhvr>
                                      <p:to>
                                        <p:strVal val="visible"/>
                                      </p:to>
                                    </p:set>
                                    <p:animEffect transition="in" filter="fade">
                                      <p:cBhvr>
                                        <p:cTn id="53" dur="1000"/>
                                        <p:tgtEl>
                                          <p:spTgt spid="8196">
                                            <p:txEl>
                                              <p:pRg st="9" end="9"/>
                                            </p:txEl>
                                          </p:spTgt>
                                        </p:tgtEl>
                                      </p:cBhvr>
                                    </p:animEffect>
                                    <p:anim calcmode="lin" valueType="num">
                                      <p:cBhvr>
                                        <p:cTn id="54" dur="1000" fill="hold"/>
                                        <p:tgtEl>
                                          <p:spTgt spid="8196">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819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3"/>
          <p:cNvSpPr>
            <a:spLocks noGrp="1"/>
          </p:cNvSpPr>
          <p:nvPr>
            <p:ph type="title" idx="4294967295"/>
          </p:nvPr>
        </p:nvSpPr>
        <p:spPr bwMode="auto">
          <a:xfrm>
            <a:off x="3789045" y="140970"/>
            <a:ext cx="1565910" cy="50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mtClean="0"/>
              <a:t>目录</a:t>
            </a:r>
            <a:endParaRPr lang="zh-CN" altLang="en-US" smtClean="0"/>
          </a:p>
        </p:txBody>
      </p:sp>
      <p:grpSp>
        <p:nvGrpSpPr>
          <p:cNvPr id="2" name="组合 1"/>
          <p:cNvGrpSpPr/>
          <p:nvPr/>
        </p:nvGrpSpPr>
        <p:grpSpPr>
          <a:xfrm>
            <a:off x="728980" y="1270635"/>
            <a:ext cx="7686040" cy="3529330"/>
            <a:chOff x="1888" y="1230"/>
            <a:chExt cx="10197" cy="5570"/>
          </a:xfrm>
        </p:grpSpPr>
        <p:grpSp>
          <p:nvGrpSpPr>
            <p:cNvPr id="9219" name="组合 2"/>
            <p:cNvGrpSpPr/>
            <p:nvPr/>
          </p:nvGrpSpPr>
          <p:grpSpPr bwMode="auto">
            <a:xfrm>
              <a:off x="1888" y="1230"/>
              <a:ext cx="10192" cy="720"/>
              <a:chOff x="1443427" y="780474"/>
              <a:chExt cx="6472399" cy="457412"/>
            </a:xfrm>
          </p:grpSpPr>
          <p:sp>
            <p:nvSpPr>
              <p:cNvPr id="75" name="AutoShape 43"/>
              <p:cNvSpPr>
                <a:spLocks noChangeArrowheads="1"/>
              </p:cNvSpPr>
              <p:nvPr/>
            </p:nvSpPr>
            <p:spPr bwMode="gray">
              <a:xfrm flipV="1">
                <a:off x="1443427" y="780474"/>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一</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58" name="Rectangle 47"/>
              <p:cNvSpPr>
                <a:spLocks noChangeArrowheads="1"/>
              </p:cNvSpPr>
              <p:nvPr/>
            </p:nvSpPr>
            <p:spPr bwMode="gray">
              <a:xfrm>
                <a:off x="3870775" y="780474"/>
                <a:ext cx="4045051" cy="4574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Wingdings" panose="05000000000000000000" pitchFamily="2" charset="2"/>
                  <a:buNone/>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安全生产基本知识</a:t>
                </a:r>
                <a:endParaRPr lang="en-US" altLang="zh-CN"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97" name="Line 66"/>
              <p:cNvSpPr>
                <a:spLocks noChangeShapeType="1"/>
              </p:cNvSpPr>
              <p:nvPr/>
            </p:nvSpPr>
            <p:spPr bwMode="gray">
              <a:xfrm>
                <a:off x="3507229" y="1237886"/>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9220" name="组合 4"/>
            <p:cNvGrpSpPr/>
            <p:nvPr/>
          </p:nvGrpSpPr>
          <p:grpSpPr bwMode="auto">
            <a:xfrm>
              <a:off x="1888" y="2038"/>
              <a:ext cx="10192" cy="720"/>
              <a:chOff x="1439411" y="1269770"/>
              <a:chExt cx="6472399" cy="457412"/>
            </a:xfrm>
          </p:grpSpPr>
          <p:sp>
            <p:nvSpPr>
              <p:cNvPr id="44" name="AutoShape 43"/>
              <p:cNvSpPr>
                <a:spLocks noChangeArrowheads="1"/>
              </p:cNvSpPr>
              <p:nvPr/>
            </p:nvSpPr>
            <p:spPr bwMode="gray">
              <a:xfrm flipV="1">
                <a:off x="1439411" y="1269770"/>
                <a:ext cx="2033638" cy="457412"/>
              </a:xfrm>
              <a:prstGeom prst="roundRect">
                <a:avLst>
                  <a:gd name="adj" fmla="val 0"/>
                </a:avLst>
              </a:prstGeom>
              <a:solidFill>
                <a:srgbClr val="FFC000"/>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二</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23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r>
                  <a:rPr lang="zh-CN" altLang="en-US" sz="1800" b="1">
                    <a:latin typeface="微软雅黑" panose="020B0503020204020204" charset="-122"/>
                    <a:ea typeface="微软雅黑" panose="020B0503020204020204" charset="-122"/>
                    <a:cs typeface="微软雅黑" panose="020B0503020204020204" charset="-122"/>
                  </a:rPr>
                  <a:t>基本权利和义务</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46" name="Line 66"/>
              <p:cNvSpPr>
                <a:spLocks noChangeShapeType="1"/>
              </p:cNvSpPr>
              <p:nvPr/>
            </p:nvSpPr>
            <p:spPr bwMode="gray">
              <a:xfrm>
                <a:off x="3503213" y="1727182"/>
                <a:ext cx="4408597" cy="0"/>
              </a:xfrm>
              <a:prstGeom prst="line">
                <a:avLst/>
              </a:prstGeom>
              <a:noFill/>
              <a:ln w="19050" cap="rnd">
                <a:solidFill>
                  <a:srgbClr val="FFC000"/>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9221" name="组合 47"/>
            <p:cNvGrpSpPr/>
            <p:nvPr/>
          </p:nvGrpSpPr>
          <p:grpSpPr bwMode="auto">
            <a:xfrm>
              <a:off x="1888" y="2845"/>
              <a:ext cx="10192" cy="723"/>
              <a:chOff x="1439411" y="1269770"/>
              <a:chExt cx="6472399" cy="457412"/>
            </a:xfrm>
          </p:grpSpPr>
          <p:sp>
            <p:nvSpPr>
              <p:cNvPr id="49"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三</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安全常识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1"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9222" name="组合 51"/>
            <p:cNvGrpSpPr/>
            <p:nvPr/>
          </p:nvGrpSpPr>
          <p:grpSpPr bwMode="auto">
            <a:xfrm>
              <a:off x="1888" y="3655"/>
              <a:ext cx="10192" cy="720"/>
              <a:chOff x="1439411" y="1269770"/>
              <a:chExt cx="6472399" cy="457412"/>
            </a:xfrm>
          </p:grpSpPr>
          <p:sp>
            <p:nvSpPr>
              <p:cNvPr id="53"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四</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认识安全标识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55"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9223" name="组合 55"/>
            <p:cNvGrpSpPr/>
            <p:nvPr/>
          </p:nvGrpSpPr>
          <p:grpSpPr bwMode="auto">
            <a:xfrm>
              <a:off x="1888" y="4463"/>
              <a:ext cx="10192" cy="720"/>
              <a:chOff x="1439411" y="1269770"/>
              <a:chExt cx="6472399" cy="457412"/>
            </a:xfrm>
          </p:grpSpPr>
          <p:sp>
            <p:nvSpPr>
              <p:cNvPr id="57"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五</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8"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主要危险源及应对措施</a:t>
                </a:r>
                <a:endParaRPr lang="en-US" altLang="zh-CN"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9"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9224" name="组合 59"/>
            <p:cNvGrpSpPr/>
            <p:nvPr/>
          </p:nvGrpSpPr>
          <p:grpSpPr bwMode="auto">
            <a:xfrm>
              <a:off x="1888" y="5270"/>
              <a:ext cx="10192" cy="723"/>
              <a:chOff x="1439411" y="1269770"/>
              <a:chExt cx="6472399" cy="457412"/>
            </a:xfrm>
          </p:grpSpPr>
          <p:sp>
            <p:nvSpPr>
              <p:cNvPr id="61"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a:solidFill>
                      <a:srgbClr val="FFFFFF"/>
                    </a:solidFill>
                    <a:latin typeface="微软雅黑" panose="020B0503020204020204" charset="-122"/>
                    <a:ea typeface="微软雅黑" panose="020B0503020204020204" charset="-122"/>
                    <a:cs typeface="微软雅黑" panose="020B0503020204020204" charset="-122"/>
                  </a:rPr>
                  <a:t>六</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62"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a:solidFill>
                      <a:schemeClr val="bg1">
                        <a:lumMod val="85000"/>
                      </a:schemeClr>
                    </a:solidFill>
                    <a:latin typeface="微软雅黑" panose="020B0503020204020204" charset="-122"/>
                    <a:ea typeface="微软雅黑" panose="020B0503020204020204" charset="-122"/>
                    <a:cs typeface="微软雅黑" panose="020B0503020204020204" charset="-122"/>
                  </a:rPr>
                  <a:t>现场急救知识</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63"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nvGrpSpPr>
            <p:cNvPr id="27" name="组合 59"/>
            <p:cNvGrpSpPr/>
            <p:nvPr/>
          </p:nvGrpSpPr>
          <p:grpSpPr bwMode="auto">
            <a:xfrm>
              <a:off x="1893" y="6078"/>
              <a:ext cx="10192" cy="723"/>
              <a:chOff x="1439411" y="1269770"/>
              <a:chExt cx="6472399" cy="457412"/>
            </a:xfrm>
          </p:grpSpPr>
          <p:sp>
            <p:nvSpPr>
              <p:cNvPr id="28" name="AutoShape 43"/>
              <p:cNvSpPr>
                <a:spLocks noChangeArrowheads="1"/>
              </p:cNvSpPr>
              <p:nvPr/>
            </p:nvSpPr>
            <p:spPr bwMode="gray">
              <a:xfrm flipV="1">
                <a:off x="1439411" y="1269770"/>
                <a:ext cx="2033638" cy="457412"/>
              </a:xfrm>
              <a:prstGeom prst="roundRect">
                <a:avLst>
                  <a:gd name="adj" fmla="val 0"/>
                </a:avLst>
              </a:prstGeom>
              <a:solidFill>
                <a:schemeClr val="bg1">
                  <a:lumMod val="85000"/>
                </a:schemeClr>
              </a:solidFill>
              <a:ln>
                <a:noFill/>
              </a:ln>
              <a:effectLst/>
            </p:spPr>
            <p:txBody>
              <a:bodyPr rot="10800000" wrap="none" anchor="ctr"/>
              <a:lstStyle/>
              <a:p>
                <a:pPr algn="ctr" eaLnBrk="1" fontAlgn="auto" hangingPunct="1">
                  <a:spcAft>
                    <a:spcPts val="0"/>
                  </a:spcAft>
                  <a:defRPr/>
                </a:pPr>
                <a:r>
                  <a:rPr lang="zh-CN" altLang="en-US" sz="1800" b="1" kern="0" dirty="0" smtClean="0">
                    <a:solidFill>
                      <a:srgbClr val="FFFFFF"/>
                    </a:solidFill>
                    <a:latin typeface="微软雅黑" panose="020B0503020204020204" charset="-122"/>
                    <a:ea typeface="微软雅黑" panose="020B0503020204020204" charset="-122"/>
                    <a:cs typeface="微软雅黑" panose="020B0503020204020204" charset="-122"/>
                  </a:rPr>
                  <a:t>七</a:t>
                </a:r>
                <a:endParaRPr lang="zh-CN" altLang="zh-CN" sz="18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Rectangle 47"/>
              <p:cNvSpPr>
                <a:spLocks noChangeArrowheads="1"/>
              </p:cNvSpPr>
              <p:nvPr/>
            </p:nvSpPr>
            <p:spPr bwMode="gray">
              <a:xfrm>
                <a:off x="3866759" y="1269770"/>
                <a:ext cx="4045051" cy="4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defRPr/>
                </a:pPr>
                <a:r>
                  <a:rPr lang="zh-CN" altLang="en-US" sz="1800" b="1" dirty="0" smtClean="0">
                    <a:solidFill>
                      <a:schemeClr val="bg1">
                        <a:lumMod val="85000"/>
                      </a:schemeClr>
                    </a:solidFill>
                    <a:latin typeface="微软雅黑" panose="020B0503020204020204" charset="-122"/>
                    <a:ea typeface="微软雅黑" panose="020B0503020204020204" charset="-122"/>
                    <a:cs typeface="微软雅黑" panose="020B0503020204020204" charset="-122"/>
                  </a:rPr>
                  <a:t>案例分析</a:t>
                </a:r>
                <a:endParaRPr lang="en-US" altLang="zh-CN" sz="1800" b="1"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p:txBody>
          </p:sp>
          <p:sp>
            <p:nvSpPr>
              <p:cNvPr id="30" name="Line 66"/>
              <p:cNvSpPr>
                <a:spLocks noChangeShapeType="1"/>
              </p:cNvSpPr>
              <p:nvPr/>
            </p:nvSpPr>
            <p:spPr bwMode="gray">
              <a:xfrm>
                <a:off x="3503213" y="1727182"/>
                <a:ext cx="4408597" cy="0"/>
              </a:xfrm>
              <a:prstGeom prst="line">
                <a:avLst/>
              </a:prstGeom>
              <a:noFill/>
              <a:ln w="19050" cap="rnd">
                <a:solidFill>
                  <a:schemeClr val="bg1">
                    <a:lumMod val="85000"/>
                  </a:schemeClr>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Aft>
                    <a:spcPts val="0"/>
                  </a:spcAft>
                  <a:defRPr/>
                </a:pPr>
                <a:endParaRPr lang="zh-CN" altLang="en-US" sz="1800" b="1" kern="0">
                  <a:solidFill>
                    <a:srgbClr val="000000"/>
                  </a:solidFill>
                  <a:latin typeface="微软雅黑" panose="020B0503020204020204" charset="-122"/>
                  <a:ea typeface="微软雅黑" panose="020B0503020204020204" charset="-122"/>
                  <a:cs typeface="微软雅黑" panose="020B0503020204020204" charset="-122"/>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1"/>
          <p:cNvSpPr>
            <a:spLocks noGrp="1"/>
          </p:cNvSpPr>
          <p:nvPr>
            <p:ph type="sldNum" sz="quarter" idx="4294967295"/>
          </p:nvPr>
        </p:nvSpPr>
        <p:spPr>
          <a:xfrm>
            <a:off x="7086600" y="5297170"/>
            <a:ext cx="2057400" cy="304165"/>
          </a:xfrm>
          <a:noFill/>
        </p:spPr>
        <p:txBody>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buFont typeface="Arial" panose="020B0604020202020204" pitchFamily="34" charset="0"/>
              <a:buNone/>
            </a:pPr>
            <a:fld id="{FA9BE6A5-9E7D-49F4-8A0C-20B2DACE25D6}" type="slidenum">
              <a:rPr lang="zh-CN" altLang="en-US" sz="1100" smtClean="0">
                <a:solidFill>
                  <a:schemeClr val="bg1"/>
                </a:solidFill>
                <a:latin typeface="微软雅黑" panose="020B0503020204020204" charset="-122"/>
                <a:ea typeface="微软雅黑" panose="020B0503020204020204" charset="-122"/>
              </a:rPr>
            </a:fld>
            <a:endParaRPr lang="en-US" altLang="zh-CN" sz="1800" b="0" smtClean="0">
              <a:ea typeface="微软雅黑" panose="020B0503020204020204" charset="-122"/>
            </a:endParaRPr>
          </a:p>
        </p:txBody>
      </p:sp>
      <p:sp>
        <p:nvSpPr>
          <p:cNvPr id="10243" name="矩形 3"/>
          <p:cNvSpPr>
            <a:spLocks noChangeArrowheads="1"/>
          </p:cNvSpPr>
          <p:nvPr/>
        </p:nvSpPr>
        <p:spPr bwMode="auto">
          <a:xfrm>
            <a:off x="2458085" y="370205"/>
            <a:ext cx="422783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华文楷体" panose="02010600040101010101" pitchFamily="2" charset="-122"/>
                <a:ea typeface="宋体" panose="02010600030101010101" pitchFamily="2" charset="-122"/>
              </a:defRPr>
            </a:lvl1pPr>
            <a:lvl2pPr marL="742950" indent="-285750">
              <a:defRPr sz="1500">
                <a:solidFill>
                  <a:schemeClr val="tx1"/>
                </a:solidFill>
                <a:latin typeface="华文楷体" panose="02010600040101010101" pitchFamily="2" charset="-122"/>
                <a:ea typeface="宋体" panose="02010600030101010101" pitchFamily="2" charset="-122"/>
              </a:defRPr>
            </a:lvl2pPr>
            <a:lvl3pPr marL="1143000" indent="-228600">
              <a:defRPr sz="1500">
                <a:solidFill>
                  <a:schemeClr val="tx1"/>
                </a:solidFill>
                <a:latin typeface="华文楷体" panose="02010600040101010101" pitchFamily="2" charset="-122"/>
                <a:ea typeface="宋体" panose="02010600030101010101" pitchFamily="2" charset="-122"/>
              </a:defRPr>
            </a:lvl3pPr>
            <a:lvl4pPr marL="1600200" indent="-228600">
              <a:defRPr sz="1500">
                <a:solidFill>
                  <a:schemeClr val="tx1"/>
                </a:solidFill>
                <a:latin typeface="华文楷体" panose="02010600040101010101" pitchFamily="2" charset="-122"/>
                <a:ea typeface="宋体" panose="02010600030101010101" pitchFamily="2" charset="-122"/>
              </a:defRPr>
            </a:lvl4pPr>
            <a:lvl5pPr marL="2057400" indent="-228600">
              <a:defRPr sz="1500">
                <a:solidFill>
                  <a:schemeClr val="tx1"/>
                </a:solidFill>
                <a:latin typeface="华文楷体" panose="02010600040101010101" pitchFamily="2" charset="-122"/>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华文楷体" panose="02010600040101010101" pitchFamily="2" charset="-122"/>
                <a:ea typeface="宋体" panose="02010600030101010101" pitchFamily="2" charset="-122"/>
              </a:defRPr>
            </a:lvl9pPr>
          </a:lstStyle>
          <a:p>
            <a:pPr>
              <a:lnSpc>
                <a:spcPct val="150000"/>
              </a:lnSpc>
            </a:pPr>
            <a:r>
              <a:rPr lang="zh-CN" altLang="en-US" sz="2000" b="1" dirty="0">
                <a:solidFill>
                  <a:srgbClr val="FF8124"/>
                </a:solidFill>
                <a:latin typeface="+mn-ea"/>
                <a:ea typeface="+mn-ea"/>
                <a:cs typeface="微软雅黑" panose="020B0503020204020204" charset="-122"/>
              </a:rPr>
              <a:t>您的安全生产</a:t>
            </a:r>
            <a:r>
              <a:rPr lang="zh-CN" altLang="en-US" sz="2000" b="1" dirty="0" smtClean="0">
                <a:solidFill>
                  <a:srgbClr val="FF8124"/>
                </a:solidFill>
                <a:latin typeface="+mn-ea"/>
                <a:ea typeface="+mn-ea"/>
                <a:cs typeface="微软雅黑" panose="020B0503020204020204" charset="-122"/>
              </a:rPr>
              <a:t>权利</a:t>
            </a:r>
            <a:endParaRPr lang="en-US" altLang="zh-CN" sz="2000" b="1" dirty="0">
              <a:solidFill>
                <a:srgbClr val="FF8124"/>
              </a:solidFill>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上岗前接受安全知识培训的权利；</a:t>
            </a:r>
            <a:endParaRPr lang="en-US" altLang="zh-CN" sz="1800" dirty="0" smtClean="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安全生产知情权与建议权；</a:t>
            </a:r>
            <a:endParaRPr lang="en-US" altLang="zh-CN" sz="1800" dirty="0" smtClean="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对安全管理的批评、检举、控告权；</a:t>
            </a:r>
            <a:endParaRPr lang="en-US" altLang="zh-CN" sz="1800" dirty="0" smtClean="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拒绝违章指挥和强令冒险作业权；</a:t>
            </a:r>
            <a:endParaRPr lang="en-US" altLang="zh-CN" sz="1800" dirty="0" smtClean="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紧急情况下停止作业与撤离权；</a:t>
            </a:r>
            <a:endParaRPr lang="en-US" altLang="zh-CN" sz="1800" dirty="0" smtClean="0">
              <a:latin typeface="+mn-ea"/>
              <a:ea typeface="+mn-ea"/>
              <a:cs typeface="微软雅黑" panose="020B0503020204020204" charset="-122"/>
            </a:endParaRPr>
          </a:p>
          <a:p>
            <a:pPr>
              <a:lnSpc>
                <a:spcPct val="150000"/>
              </a:lnSpc>
            </a:pPr>
            <a:r>
              <a:rPr lang="zh-CN" altLang="en-US" sz="1800" dirty="0">
                <a:latin typeface="+mn-ea"/>
                <a:ea typeface="微软雅黑" panose="020B0503020204020204" charset="-122"/>
                <a:cs typeface="微软雅黑" panose="020B0503020204020204" charset="-122"/>
              </a:rPr>
              <a:t>☞</a:t>
            </a:r>
            <a:r>
              <a:rPr lang="zh-CN" altLang="en-US" sz="1800" dirty="0" smtClean="0">
                <a:latin typeface="+mn-ea"/>
                <a:ea typeface="+mn-ea"/>
                <a:cs typeface="微软雅黑" panose="020B0503020204020204" charset="-122"/>
              </a:rPr>
              <a:t>享受工伤保险与伤亡补偿权。</a:t>
            </a:r>
            <a:endParaRPr lang="zh-CN" altLang="en-US" sz="1800" dirty="0" smtClean="0">
              <a:latin typeface="+mn-ea"/>
              <a:ea typeface="+mn-ea"/>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anim calcmode="lin" valueType="num">
                                      <p:cBhvr>
                                        <p:cTn id="13"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1000"/>
                                        <p:tgtEl>
                                          <p:spTgt spid="10243">
                                            <p:txEl>
                                              <p:pRg st="3" end="3"/>
                                            </p:txEl>
                                          </p:spTgt>
                                        </p:tgtEl>
                                      </p:cBhvr>
                                    </p:animEffect>
                                    <p:anim calcmode="lin" valueType="num">
                                      <p:cBhvr>
                                        <p:cTn id="18"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1000"/>
                                        <p:tgtEl>
                                          <p:spTgt spid="10243">
                                            <p:txEl>
                                              <p:pRg st="4" end="4"/>
                                            </p:txEl>
                                          </p:spTgt>
                                        </p:tgtEl>
                                      </p:cBhvr>
                                    </p:animEffect>
                                    <p:anim calcmode="lin" valueType="num">
                                      <p:cBhvr>
                                        <p:cTn id="23"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1000"/>
                                        <p:tgtEl>
                                          <p:spTgt spid="10243">
                                            <p:txEl>
                                              <p:pRg st="5" end="5"/>
                                            </p:txEl>
                                          </p:spTgt>
                                        </p:tgtEl>
                                      </p:cBhvr>
                                    </p:animEffect>
                                    <p:anim calcmode="lin" valueType="num">
                                      <p:cBhvr>
                                        <p:cTn id="28"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fade">
                                      <p:cBhvr>
                                        <p:cTn id="32" dur="1000"/>
                                        <p:tgtEl>
                                          <p:spTgt spid="10243">
                                            <p:txEl>
                                              <p:pRg st="6" end="6"/>
                                            </p:txEl>
                                          </p:spTgt>
                                        </p:tgtEl>
                                      </p:cBhvr>
                                    </p:animEffect>
                                    <p:anim calcmode="lin" valueType="num">
                                      <p:cBhvr>
                                        <p:cTn id="33"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charset="-122"/>
            <a:ea typeface="微软雅黑" panose="020B0503020204020204" charset="-122"/>
            <a:cs typeface="+mn-ea"/>
            <a:sym typeface="微软雅黑 Light"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3cd864ce0865">
  <a:themeElements>
    <a:clrScheme name="">
      <a:dk1>
        <a:srgbClr val="3D3F41"/>
      </a:dk1>
      <a:lt1>
        <a:srgbClr val="FFFFFF"/>
      </a:lt1>
      <a:dk2>
        <a:srgbClr val="3D3F41"/>
      </a:dk2>
      <a:lt2>
        <a:srgbClr val="EFE9D9"/>
      </a:lt2>
      <a:accent1>
        <a:srgbClr val="4F5A71"/>
      </a:accent1>
      <a:accent2>
        <a:srgbClr val="8B695B"/>
      </a:accent2>
      <a:accent3>
        <a:srgbClr val="FFFFFF"/>
      </a:accent3>
      <a:accent4>
        <a:srgbClr val="333537"/>
      </a:accent4>
      <a:accent5>
        <a:srgbClr val="B3B5BC"/>
      </a:accent5>
      <a:accent6>
        <a:srgbClr val="7C5E51"/>
      </a:accent6>
      <a:hlink>
        <a:srgbClr val="00B0F0"/>
      </a:hlink>
      <a:folHlink>
        <a:srgbClr val="AFB2B4"/>
      </a:folHlink>
    </a:clrScheme>
    <a:fontScheme name="">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3D3F41"/>
        </a:dk1>
        <a:lt1>
          <a:srgbClr val="FFFFFF"/>
        </a:lt1>
        <a:dk2>
          <a:srgbClr val="3D3F41"/>
        </a:dk2>
        <a:lt2>
          <a:srgbClr val="EFE9D9"/>
        </a:lt2>
        <a:accent1>
          <a:srgbClr val="4F5A71"/>
        </a:accent1>
        <a:accent2>
          <a:srgbClr val="8B695B"/>
        </a:accent2>
        <a:accent3>
          <a:srgbClr val="FFFFFF"/>
        </a:accent3>
        <a:accent4>
          <a:srgbClr val="333537"/>
        </a:accent4>
        <a:accent5>
          <a:srgbClr val="B3B5BC"/>
        </a:accent5>
        <a:accent6>
          <a:srgbClr val="7C5E51"/>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7642</Words>
  <Application>WPS 演示</Application>
  <PresentationFormat>全屏显示(16:10)</PresentationFormat>
  <Paragraphs>670</Paragraphs>
  <Slides>49</Slides>
  <Notes>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49</vt:i4>
      </vt:variant>
    </vt:vector>
  </HeadingPairs>
  <TitlesOfParts>
    <vt:vector size="64" baseType="lpstr">
      <vt:lpstr>Arial</vt:lpstr>
      <vt:lpstr>宋体</vt:lpstr>
      <vt:lpstr>Wingdings</vt:lpstr>
      <vt:lpstr>华文楷体</vt:lpstr>
      <vt:lpstr>微软雅黑</vt:lpstr>
      <vt:lpstr>微软雅黑 Light</vt:lpstr>
      <vt:lpstr>黑体</vt:lpstr>
      <vt:lpstr>汉仪旗黑-85S</vt:lpstr>
      <vt:lpstr>幼圆</vt:lpstr>
      <vt:lpstr>Calibri</vt:lpstr>
      <vt:lpstr>华文行楷</vt:lpstr>
      <vt:lpstr>楷体</vt:lpstr>
      <vt:lpstr>Arial Unicode MS</vt:lpstr>
      <vt:lpstr>博富特</vt:lpstr>
      <vt:lpstr>53cd864ce0865</vt:lpstr>
      <vt:lpstr>安全管理必备 工具--TPM概论</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感谢聆听</vt:lpstr>
    </vt:vector>
  </TitlesOfParts>
  <Company>McK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文件名称</dc:title>
  <dc:creator>Jingtq</dc:creator>
  <cp:lastModifiedBy>玲俐</cp:lastModifiedBy>
  <cp:revision>2442</cp:revision>
  <cp:lastPrinted>2013-11-18T05:34:00Z</cp:lastPrinted>
  <dcterms:created xsi:type="dcterms:W3CDTF">2009-04-22T13:22:00Z</dcterms:created>
  <dcterms:modified xsi:type="dcterms:W3CDTF">2024-06-28T05:14:38Z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false</vt:bool>
  </property>
  <property fmtid="{D5CDD505-2E9C-101B-9397-08002B2CF9AE}" pid="6" name="Title">
    <vt:lpwstr>文件名称</vt:lpwstr>
  </property>
  <property fmtid="{D5CDD505-2E9C-101B-9397-08002B2CF9AE}" pid="7" name="Event">
    <vt:lpwstr>珠海港控股集团有限公司</vt:lpwstr>
  </property>
  <property fmtid="{D5CDD505-2E9C-101B-9397-08002B2CF9AE}" pid="8" name="Delivery Date">
    <vt:lpwstr>2009年6月30日</vt:lpwstr>
  </property>
  <property fmtid="{D5CDD505-2E9C-101B-9397-08002B2CF9AE}" pid="9" name="DocID">
    <vt:lpwstr>BEI-XZP001-20090630</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r8>1</vt:r8>
  </property>
  <property fmtid="{D5CDD505-2E9C-101B-9397-08002B2CF9AE}" pid="13" name="KSOProductBuildVer">
    <vt:lpwstr>2052-12.1.0.16929</vt:lpwstr>
  </property>
  <property fmtid="{D5CDD505-2E9C-101B-9397-08002B2CF9AE}" pid="14" name="ICV">
    <vt:lpwstr>A3F29E06F812449F9B238FB3F7D38585_13</vt:lpwstr>
  </property>
</Properties>
</file>