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59" r:id="rId3"/>
    <p:sldMasterId id="2147483672" r:id="rId4"/>
    <p:sldMasterId id="2147483684" r:id="rId5"/>
    <p:sldMasterId id="2147483696" r:id="rId6"/>
  </p:sldMasterIdLst>
  <p:notesMasterIdLst>
    <p:notesMasterId r:id="rId10"/>
  </p:notesMasterIdLst>
  <p:sldIdLst>
    <p:sldId id="459" r:id="rId7"/>
    <p:sldId id="460" r:id="rId8"/>
    <p:sldId id="256" r:id="rId9"/>
    <p:sldId id="328" r:id="rId11"/>
    <p:sldId id="257" r:id="rId12"/>
    <p:sldId id="258" r:id="rId13"/>
    <p:sldId id="331" r:id="rId14"/>
    <p:sldId id="334" r:id="rId15"/>
    <p:sldId id="337" r:id="rId16"/>
    <p:sldId id="341" r:id="rId17"/>
    <p:sldId id="342" r:id="rId18"/>
    <p:sldId id="344" r:id="rId19"/>
    <p:sldId id="346" r:id="rId20"/>
    <p:sldId id="348" r:id="rId21"/>
    <p:sldId id="349" r:id="rId22"/>
    <p:sldId id="351" r:id="rId23"/>
    <p:sldId id="352" r:id="rId24"/>
    <p:sldId id="353" r:id="rId25"/>
    <p:sldId id="354" r:id="rId26"/>
    <p:sldId id="355"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403" r:id="rId43"/>
    <p:sldId id="404" r:id="rId44"/>
    <p:sldId id="405" r:id="rId45"/>
    <p:sldId id="406" r:id="rId46"/>
    <p:sldId id="407" r:id="rId47"/>
    <p:sldId id="408" r:id="rId48"/>
    <p:sldId id="409" r:id="rId49"/>
    <p:sldId id="410" r:id="rId50"/>
    <p:sldId id="411" r:id="rId51"/>
    <p:sldId id="457" r:id="rId52"/>
    <p:sldId id="461" r:id="rId53"/>
  </p:sldIdLst>
  <p:sldSz cx="9144000" cy="5143500" type="screen16x9"/>
  <p:notesSz cx="6858000" cy="9144000"/>
  <p:embeddedFontLst>
    <p:embeddedFont>
      <p:font typeface="黑体" panose="02010609060101010101" pitchFamily="49" charset="-122"/>
      <p:regular r:id="rId58"/>
    </p:embeddedFont>
    <p:embeddedFont>
      <p:font typeface="微软雅黑" panose="020B0503020204020204" charset="-122"/>
      <p:regular r:id="rId59"/>
    </p:embeddedFont>
    <p:embeddedFont>
      <p:font typeface="楷体" panose="02010609060101010101" charset="-122"/>
      <p:regular r:id="rId60"/>
    </p:embeddedFont>
    <p:embeddedFont>
      <p:font typeface="Calibri" panose="020F0502020204030204" pitchFamily="34" charset="0"/>
      <p:regular r:id="rId61"/>
      <p:bold r:id="rId62"/>
      <p:italic r:id="rId63"/>
      <p:boldItalic r:id="rId64"/>
    </p:embeddedFont>
    <p:embeddedFont>
      <p:font typeface="Franklin Gothic Medium" panose="020B0603020102020204" charset="0"/>
      <p:regular r:id="rId65"/>
      <p:italic r:id="rId66"/>
    </p:embeddedFont>
  </p:embeddedFontLst>
  <p:custDataLst>
    <p:tags r:id="rId6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4" userDrawn="1">
          <p15:clr>
            <a:srgbClr val="A4A3A4"/>
          </p15:clr>
        </p15:guide>
        <p15:guide id="2" pos="2880" userDrawn="1">
          <p15:clr>
            <a:srgbClr val="A4A3A4"/>
          </p15:clr>
        </p15:guide>
        <p15:guide id="3" orient="horz" pos="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D0CD"/>
    <a:srgbClr val="2E75B6"/>
    <a:srgbClr val="FFC000"/>
    <a:srgbClr val="181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showGuides="1">
      <p:cViewPr varScale="1">
        <p:scale>
          <a:sx n="115" d="100"/>
          <a:sy n="115" d="100"/>
        </p:scale>
        <p:origin x="686" y="67"/>
      </p:cViewPr>
      <p:guideLst>
        <p:guide orient="horz" pos="714"/>
        <p:guide pos="2880"/>
        <p:guide orient="horz" pos="863"/>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7" Type="http://schemas.openxmlformats.org/officeDocument/2006/relationships/tags" Target="tags/tag278.xml"/><Relationship Id="rId66" Type="http://schemas.openxmlformats.org/officeDocument/2006/relationships/font" Target="fonts/font9.fntdata"/><Relationship Id="rId65" Type="http://schemas.openxmlformats.org/officeDocument/2006/relationships/font" Target="fonts/font8.fntdata"/><Relationship Id="rId64" Type="http://schemas.openxmlformats.org/officeDocument/2006/relationships/font" Target="fonts/font7.fntdata"/><Relationship Id="rId63" Type="http://schemas.openxmlformats.org/officeDocument/2006/relationships/font" Target="fonts/font6.fntdata"/><Relationship Id="rId62" Type="http://schemas.openxmlformats.org/officeDocument/2006/relationships/font" Target="fonts/font5.fntdata"/><Relationship Id="rId61" Type="http://schemas.openxmlformats.org/officeDocument/2006/relationships/font" Target="fonts/font4.fntdata"/><Relationship Id="rId60" Type="http://schemas.openxmlformats.org/officeDocument/2006/relationships/font" Target="fonts/font3.fntdata"/><Relationship Id="rId6" Type="http://schemas.openxmlformats.org/officeDocument/2006/relationships/slideMaster" Target="slideMasters/slideMaster5.xml"/><Relationship Id="rId59" Type="http://schemas.openxmlformats.org/officeDocument/2006/relationships/font" Target="fonts/font2.fntdata"/><Relationship Id="rId58" Type="http://schemas.openxmlformats.org/officeDocument/2006/relationships/font" Target="fonts/font1.fntdata"/><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893"/>
            <a:ext cx="6858000" cy="1242039"/>
          </a:xfrm>
        </p:spPr>
        <p:txBody>
          <a:bodyPr anchor="b">
            <a:normAutofit/>
          </a:bodyPr>
          <a:lstStyle>
            <a:lvl1pPr algn="ctr">
              <a:defRPr sz="54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2702001"/>
            <a:ext cx="6858000" cy="1242039"/>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413730"/>
            <a:ext cx="7886700" cy="416995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628650" y="1640869"/>
            <a:ext cx="7886700" cy="1862662"/>
          </a:xfrm>
        </p:spPr>
        <p:txBody>
          <a:bodyPr>
            <a:normAutofit/>
          </a:bodyPr>
          <a:lstStyle>
            <a:lvl1pPr algn="ctr">
              <a:defRPr sz="4500" b="0"/>
            </a:lvl1pPr>
          </a:lstStyle>
          <a:p>
            <a:r>
              <a:rPr lang="zh-CN" altLang="en-US" dirty="0"/>
              <a:t>单击此处编辑标题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458"/>
            <a:ext cx="3886200" cy="326407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369458"/>
            <a:ext cx="3886200" cy="326407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博富特">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629841" y="1308950"/>
            <a:ext cx="3868340"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1962050"/>
            <a:ext cx="3868340" cy="268100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308950"/>
            <a:ext cx="3887391"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1962050"/>
            <a:ext cx="3887391" cy="268100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7010400" y="4857750"/>
            <a:ext cx="2133600" cy="285750"/>
          </a:xfrm>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533"/>
            <a:ext cx="4286250" cy="1037019"/>
          </a:xfrm>
        </p:spPr>
        <p:txBody>
          <a:bodyPr anchor="b" anchorCtr="0">
            <a:normAutofit/>
          </a:bodyPr>
          <a:lstStyle>
            <a:lvl1pPr algn="ctr">
              <a:defRPr sz="6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2428875" y="2800391"/>
            <a:ext cx="4286250" cy="889608"/>
          </a:xfrm>
        </p:spPr>
        <p:txBody>
          <a:bodyPr>
            <a:normAutofit/>
          </a:bodyPr>
          <a:lstStyle>
            <a:lvl1pPr marL="0" indent="0" algn="ctr">
              <a:buNone/>
              <a:defRPr sz="24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348"/>
            <a:ext cx="3511241" cy="1071308"/>
          </a:xfrm>
        </p:spPr>
        <p:txBody>
          <a:bodyPr anchor="t" anchorCtr="0">
            <a:normAutofit/>
          </a:bodyPr>
          <a:lstStyle>
            <a:lvl1pPr>
              <a:defRPr sz="27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4231888" y="535348"/>
            <a:ext cx="4283912" cy="405340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dirty="0"/>
          </a:p>
        </p:txBody>
      </p:sp>
      <p:sp>
        <p:nvSpPr>
          <p:cNvPr id="4" name="文本占位符 3"/>
          <p:cNvSpPr>
            <a:spLocks noGrp="1"/>
          </p:cNvSpPr>
          <p:nvPr>
            <p:ph type="body" sz="half" idx="2"/>
          </p:nvPr>
        </p:nvSpPr>
        <p:spPr>
          <a:xfrm>
            <a:off x="628650" y="1735708"/>
            <a:ext cx="3511241" cy="2859191"/>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92"/>
            <a:ext cx="681676" cy="4359641"/>
          </a:xfrm>
        </p:spPr>
        <p:txBody>
          <a:bodyPr vert="eaVert">
            <a:normAutofit/>
          </a:bodyPr>
          <a:lstStyle>
            <a:lvl1pPr>
              <a:defRPr sz="33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628649" y="273892"/>
            <a:ext cx="7084832" cy="4359641"/>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1.png"/><Relationship Id="rId12" Type="http://schemas.openxmlformats.org/officeDocument/2006/relationships/image" Target="../media/image3.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6" Type="http://schemas.openxmlformats.org/officeDocument/2006/relationships/theme" Target="../theme/theme5.xml"/><Relationship Id="rId15" Type="http://schemas.openxmlformats.org/officeDocument/2006/relationships/image" Target="../media/image1.png"/><Relationship Id="rId14" Type="http://schemas.openxmlformats.org/officeDocument/2006/relationships/image" Target="../media/image4.jpeg"/><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628650" y="273892"/>
            <a:ext cx="7886700" cy="994346"/>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628650" y="1369458"/>
            <a:ext cx="7886700" cy="326407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图片 2" descr="09.02.1(1)"/>
          <p:cNvPicPr>
            <a:picLocks noChangeAspect="1"/>
          </p:cNvPicPr>
          <p:nvPr userDrawn="1"/>
        </p:nvPicPr>
        <p:blipFill>
          <a:blip r:embed="rId14"/>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组合 16"/>
          <p:cNvGrpSpPr/>
          <p:nvPr userDrawn="1"/>
        </p:nvGrpSpPr>
        <p:grpSpPr>
          <a:xfrm>
            <a:off x="302895" y="240030"/>
            <a:ext cx="501650" cy="501650"/>
            <a:chOff x="5634130" y="2967130"/>
            <a:chExt cx="923740" cy="923740"/>
          </a:xfrm>
        </p:grpSpPr>
        <p:sp>
          <p:nvSpPr>
            <p:cNvPr id="19" name="任意多边形: 形状 18"/>
            <p:cNvSpPr/>
            <p:nvPr/>
          </p:nvSpPr>
          <p:spPr>
            <a:xfrm>
              <a:off x="5634130" y="3429000"/>
              <a:ext cx="923740" cy="461870"/>
            </a:xfrm>
            <a:custGeom>
              <a:avLst/>
              <a:gdLst>
                <a:gd name="connsiteX0" fmla="*/ 0 w 923740"/>
                <a:gd name="connsiteY0" fmla="*/ 0 h 461870"/>
                <a:gd name="connsiteX1" fmla="*/ 33227 w 923740"/>
                <a:gd name="connsiteY1" fmla="*/ 0 h 461870"/>
                <a:gd name="connsiteX2" fmla="*/ 33227 w 923740"/>
                <a:gd name="connsiteY2" fmla="*/ 428643 h 461870"/>
                <a:gd name="connsiteX3" fmla="*/ 890513 w 923740"/>
                <a:gd name="connsiteY3" fmla="*/ 428643 h 461870"/>
                <a:gd name="connsiteX4" fmla="*/ 890513 w 923740"/>
                <a:gd name="connsiteY4" fmla="*/ 0 h 461870"/>
                <a:gd name="connsiteX5" fmla="*/ 923740 w 923740"/>
                <a:gd name="connsiteY5" fmla="*/ 0 h 461870"/>
                <a:gd name="connsiteX6" fmla="*/ 923740 w 923740"/>
                <a:gd name="connsiteY6" fmla="*/ 461870 h 461870"/>
                <a:gd name="connsiteX7" fmla="*/ 0 w 923740"/>
                <a:gd name="connsiteY7" fmla="*/ 461870 h 461870"/>
                <a:gd name="connsiteX8" fmla="*/ 0 w 923740"/>
                <a:gd name="connsiteY8" fmla="*/ 0 h 46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740" h="461870">
                  <a:moveTo>
                    <a:pt x="0" y="0"/>
                  </a:moveTo>
                  <a:lnTo>
                    <a:pt x="33227" y="0"/>
                  </a:lnTo>
                  <a:lnTo>
                    <a:pt x="33227" y="428643"/>
                  </a:lnTo>
                  <a:lnTo>
                    <a:pt x="890513" y="428643"/>
                  </a:lnTo>
                  <a:lnTo>
                    <a:pt x="890513" y="0"/>
                  </a:lnTo>
                  <a:lnTo>
                    <a:pt x="923740" y="0"/>
                  </a:lnTo>
                  <a:lnTo>
                    <a:pt x="923740" y="461870"/>
                  </a:lnTo>
                  <a:lnTo>
                    <a:pt x="0" y="461870"/>
                  </a:lnTo>
                  <a:lnTo>
                    <a:pt x="0" y="0"/>
                  </a:lnTo>
                  <a:close/>
                </a:path>
              </a:pathLst>
            </a:custGeom>
            <a:solidFill>
              <a:srgbClr val="FFC0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charset="-122"/>
                <a:cs typeface="+mn-cs"/>
              </a:endParaRPr>
            </a:p>
          </p:txBody>
        </p:sp>
        <p:sp>
          <p:nvSpPr>
            <p:cNvPr id="20" name="任意多边形: 形状 19"/>
            <p:cNvSpPr/>
            <p:nvPr/>
          </p:nvSpPr>
          <p:spPr>
            <a:xfrm>
              <a:off x="5634130" y="2967130"/>
              <a:ext cx="923740" cy="461870"/>
            </a:xfrm>
            <a:custGeom>
              <a:avLst/>
              <a:gdLst>
                <a:gd name="connsiteX0" fmla="*/ 0 w 923740"/>
                <a:gd name="connsiteY0" fmla="*/ 0 h 461870"/>
                <a:gd name="connsiteX1" fmla="*/ 923740 w 923740"/>
                <a:gd name="connsiteY1" fmla="*/ 0 h 461870"/>
                <a:gd name="connsiteX2" fmla="*/ 923740 w 923740"/>
                <a:gd name="connsiteY2" fmla="*/ 461870 h 461870"/>
                <a:gd name="connsiteX3" fmla="*/ 890513 w 923740"/>
                <a:gd name="connsiteY3" fmla="*/ 461870 h 461870"/>
                <a:gd name="connsiteX4" fmla="*/ 890513 w 923740"/>
                <a:gd name="connsiteY4" fmla="*/ 33227 h 461870"/>
                <a:gd name="connsiteX5" fmla="*/ 33227 w 923740"/>
                <a:gd name="connsiteY5" fmla="*/ 33227 h 461870"/>
                <a:gd name="connsiteX6" fmla="*/ 33227 w 923740"/>
                <a:gd name="connsiteY6" fmla="*/ 461870 h 461870"/>
                <a:gd name="connsiteX7" fmla="*/ 0 w 923740"/>
                <a:gd name="connsiteY7" fmla="*/ 461870 h 461870"/>
                <a:gd name="connsiteX8" fmla="*/ 0 w 923740"/>
                <a:gd name="connsiteY8" fmla="*/ 0 h 46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740" h="461870">
                  <a:moveTo>
                    <a:pt x="0" y="0"/>
                  </a:moveTo>
                  <a:lnTo>
                    <a:pt x="923740" y="0"/>
                  </a:lnTo>
                  <a:lnTo>
                    <a:pt x="923740" y="461870"/>
                  </a:lnTo>
                  <a:lnTo>
                    <a:pt x="890513" y="461870"/>
                  </a:lnTo>
                  <a:lnTo>
                    <a:pt x="890513" y="33227"/>
                  </a:lnTo>
                  <a:lnTo>
                    <a:pt x="33227" y="33227"/>
                  </a:lnTo>
                  <a:lnTo>
                    <a:pt x="33227" y="461870"/>
                  </a:lnTo>
                  <a:lnTo>
                    <a:pt x="0" y="461870"/>
                  </a:lnTo>
                  <a:lnTo>
                    <a:pt x="0" y="0"/>
                  </a:lnTo>
                  <a:close/>
                </a:path>
              </a:pathLst>
            </a:custGeom>
            <a:solidFill>
              <a:schemeClr val="accent1">
                <a:lumMod val="7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charset="-122"/>
                <a:cs typeface="+mn-cs"/>
              </a:endParaRPr>
            </a:p>
          </p:txBody>
        </p:sp>
      </p:grpSp>
      <p:pic>
        <p:nvPicPr>
          <p:cNvPr id="8" name="图片 7"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组合 10"/>
          <p:cNvGrpSpPr/>
          <p:nvPr userDrawn="1"/>
        </p:nvGrpSpPr>
        <p:grpSpPr>
          <a:xfrm>
            <a:off x="0" y="635"/>
            <a:ext cx="9144000" cy="2762250"/>
            <a:chOff x="0" y="1"/>
            <a:chExt cx="14400" cy="4350"/>
          </a:xfrm>
        </p:grpSpPr>
        <p:sp>
          <p:nvSpPr>
            <p:cNvPr id="7" name="任意多边形: 形状 1"/>
            <p:cNvSpPr/>
            <p:nvPr userDrawn="1"/>
          </p:nvSpPr>
          <p:spPr>
            <a:xfrm>
              <a:off x="0" y="1"/>
              <a:ext cx="14400" cy="4351"/>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blipFill>
              <a:blip r:embed="rId12"/>
              <a:stretch>
                <a:fillRect t="-60527" b="-601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任意多边形: 形状 2"/>
            <p:cNvSpPr/>
            <p:nvPr userDrawn="1"/>
          </p:nvSpPr>
          <p:spPr>
            <a:xfrm>
              <a:off x="0" y="1"/>
              <a:ext cx="14400" cy="4351"/>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chemeClr val="tx1">
                    <a:alpha val="50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9" name="图文框 8"/>
          <p:cNvSpPr/>
          <p:nvPr userDrawn="1"/>
        </p:nvSpPr>
        <p:spPr>
          <a:xfrm>
            <a:off x="3560933" y="1105992"/>
            <a:ext cx="1980015" cy="1980015"/>
          </a:xfrm>
          <a:prstGeom prst="frame">
            <a:avLst>
              <a:gd name="adj1" fmla="val 2586"/>
            </a:avLst>
          </a:prstGeom>
          <a:solidFill>
            <a:schemeClr val="accent1">
              <a:lumMod val="7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charset="-122"/>
              <a:cs typeface="+mn-cs"/>
            </a:endParaRPr>
          </a:p>
        </p:txBody>
      </p:sp>
      <p:pic>
        <p:nvPicPr>
          <p:cNvPr id="2" name="图片 1"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0" y="1985645"/>
            <a:ext cx="9144000" cy="3158490"/>
            <a:chOff x="0" y="3126"/>
            <a:chExt cx="14400" cy="4974"/>
          </a:xfrm>
        </p:grpSpPr>
        <p:sp>
          <p:nvSpPr>
            <p:cNvPr id="7" name="任意多边形: 形状 1"/>
            <p:cNvSpPr/>
            <p:nvPr userDrawn="1"/>
          </p:nvSpPr>
          <p:spPr>
            <a:xfrm>
              <a:off x="0" y="3126"/>
              <a:ext cx="14400" cy="4975"/>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blipFill>
              <a:blip r:embed="rId12"/>
              <a:stretch>
                <a:fillRect t="-31499" b="-31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任意多边形: 形状 15"/>
            <p:cNvSpPr/>
            <p:nvPr userDrawn="1"/>
          </p:nvSpPr>
          <p:spPr>
            <a:xfrm>
              <a:off x="0" y="3126"/>
              <a:ext cx="14400" cy="4975"/>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chemeClr val="tx1">
                    <a:alpha val="50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 name="图片 1"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任意多边形: 形状 12"/>
          <p:cNvSpPr/>
          <p:nvPr userDrawn="1"/>
        </p:nvSpPr>
        <p:spPr>
          <a:xfrm>
            <a:off x="0" y="450"/>
            <a:ext cx="9144000" cy="2762893"/>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blipFill>
            <a:blip r:embed="rId14"/>
            <a:stretch>
              <a:fillRect t="-59706" b="-592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任意多边形: 形状 2"/>
          <p:cNvSpPr/>
          <p:nvPr userDrawn="1"/>
        </p:nvSpPr>
        <p:spPr>
          <a:xfrm>
            <a:off x="0" y="1793"/>
            <a:ext cx="9144000" cy="2762893"/>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gradFill>
            <a:gsLst>
              <a:gs pos="0">
                <a:schemeClr val="tx1">
                  <a:alpha val="50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userDrawn="1"/>
        </p:nvSpPr>
        <p:spPr>
          <a:xfrm>
            <a:off x="9525" y="2571750"/>
            <a:ext cx="9144000" cy="200025"/>
          </a:xfrm>
          <a:prstGeom prst="rect">
            <a:avLst/>
          </a:prstGeom>
          <a:solidFill>
            <a:srgbClr val="2E75B6">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userDrawn="1"/>
        </p:nvGrpSpPr>
        <p:grpSpPr>
          <a:xfrm>
            <a:off x="7138670" y="4525010"/>
            <a:ext cx="1778635" cy="358140"/>
            <a:chOff x="10673" y="7012"/>
            <a:chExt cx="3370" cy="678"/>
          </a:xfrm>
        </p:grpSpPr>
        <p:sp>
          <p:nvSpPr>
            <p:cNvPr id="16" name="椭圆 15"/>
            <p:cNvSpPr/>
            <p:nvPr userDrawn="1"/>
          </p:nvSpPr>
          <p:spPr>
            <a:xfrm>
              <a:off x="11571" y="7012"/>
              <a:ext cx="678" cy="679"/>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userDrawn="1"/>
          </p:nvSpPr>
          <p:spPr>
            <a:xfrm>
              <a:off x="12468" y="7012"/>
              <a:ext cx="678" cy="679"/>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userDrawn="1"/>
          </p:nvSpPr>
          <p:spPr>
            <a:xfrm>
              <a:off x="13365" y="7012"/>
              <a:ext cx="678" cy="679"/>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userDrawn="1"/>
          </p:nvSpPr>
          <p:spPr>
            <a:xfrm>
              <a:off x="10673" y="7012"/>
              <a:ext cx="679" cy="679"/>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8" name="图片 7" descr="09.02.1(1)"/>
          <p:cNvPicPr>
            <a:picLocks noChangeAspect="1"/>
          </p:cNvPicPr>
          <p:nvPr userDrawn="1"/>
        </p:nvPicPr>
        <p:blipFill>
          <a:blip r:embed="rId15"/>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1.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image" Target="../media/image9.jpe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5" Type="http://schemas.openxmlformats.org/officeDocument/2006/relationships/notesSlide" Target="../notesSlides/notesSlide6.xml"/><Relationship Id="rId24" Type="http://schemas.openxmlformats.org/officeDocument/2006/relationships/slideLayout" Target="../slideLayouts/slideLayout21.xml"/><Relationship Id="rId23" Type="http://schemas.openxmlformats.org/officeDocument/2006/relationships/tags" Target="../tags/tag63.xml"/><Relationship Id="rId22" Type="http://schemas.openxmlformats.org/officeDocument/2006/relationships/tags" Target="../tags/tag62.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tags" Target="../tags/tag42.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1" Type="http://schemas.openxmlformats.org/officeDocument/2006/relationships/notesSlide" Target="../notesSlides/notesSlide7.xml"/><Relationship Id="rId10" Type="http://schemas.openxmlformats.org/officeDocument/2006/relationships/slideLayout" Target="../slideLayouts/slideLayout2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1.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1.xml"/><Relationship Id="rId6" Type="http://schemas.openxmlformats.org/officeDocument/2006/relationships/tags" Target="../tags/tag81.xml"/><Relationship Id="rId5" Type="http://schemas.openxmlformats.org/officeDocument/2006/relationships/image" Target="../media/image10.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1" Type="http://schemas.openxmlformats.org/officeDocument/2006/relationships/notesSlide" Target="../notesSlides/notesSlide10.xml"/><Relationship Id="rId20" Type="http://schemas.openxmlformats.org/officeDocument/2006/relationships/slideLayout" Target="../slideLayouts/slideLayout21.xml"/><Relationship Id="rId2" Type="http://schemas.openxmlformats.org/officeDocument/2006/relationships/tags" Target="../tags/tag82.xml"/><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tags" Target="../tags/tag96.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9" Type="http://schemas.openxmlformats.org/officeDocument/2006/relationships/notesSlide" Target="../notesSlides/notesSlide11.xml"/><Relationship Id="rId18" Type="http://schemas.openxmlformats.org/officeDocument/2006/relationships/slideLayout" Target="../slideLayouts/slideLayout21.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9" Type="http://schemas.openxmlformats.org/officeDocument/2006/relationships/notesSlide" Target="../notesSlides/notesSlide12.xml"/><Relationship Id="rId18" Type="http://schemas.openxmlformats.org/officeDocument/2006/relationships/slideLayout" Target="../slideLayouts/slideLayout21.xml"/><Relationship Id="rId17" Type="http://schemas.openxmlformats.org/officeDocument/2006/relationships/tags" Target="../tags/tag131.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9" Type="http://schemas.openxmlformats.org/officeDocument/2006/relationships/notesSlide" Target="../notesSlides/notesSlide13.xml"/><Relationship Id="rId18" Type="http://schemas.openxmlformats.org/officeDocument/2006/relationships/slideLayout" Target="../slideLayouts/slideLayout21.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6.xml"/><Relationship Id="rId5" Type="http://schemas.openxmlformats.org/officeDocument/2006/relationships/tags" Target="../tags/tag18.xml"/><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1.xml"/><Relationship Id="rId3" Type="http://schemas.openxmlformats.org/officeDocument/2006/relationships/tags" Target="../tags/tag148.xml"/><Relationship Id="rId2" Type="http://schemas.openxmlformats.org/officeDocument/2006/relationships/image" Target="../media/image11.jpe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3" Type="http://schemas.openxmlformats.org/officeDocument/2006/relationships/notesSlide" Target="../notesSlides/notesSlide15.xml"/><Relationship Id="rId12" Type="http://schemas.openxmlformats.org/officeDocument/2006/relationships/slideLayout" Target="../slideLayouts/slideLayout21.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1.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1.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1.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21.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21.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1.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21.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5.xml"/><Relationship Id="rId1" Type="http://schemas.openxmlformats.org/officeDocument/2006/relationships/tags" Target="../tags/tag19.xml"/></Relationships>
</file>

<file path=ppt/slides/_rels/slide30.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1" Type="http://schemas.openxmlformats.org/officeDocument/2006/relationships/notesSlide" Target="../notesSlides/notesSlide23.xml"/><Relationship Id="rId10" Type="http://schemas.openxmlformats.org/officeDocument/2006/relationships/slideLayout" Target="../slideLayouts/slideLayout21.xml"/><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21.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21.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2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21.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21.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21.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21.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21.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21.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21.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21.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image" Target="../media/image8.png"/></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21.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image" Target="../media/image8.png"/></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21.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image" Target="../media/image8.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1.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image" Target="../media/image8.png"/></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tags" Target="../tags/tag277.xml"/><Relationship Id="rId7" Type="http://schemas.openxmlformats.org/officeDocument/2006/relationships/hyperlink" Target="http://www.bofety.com/" TargetMode="External"/><Relationship Id="rId6" Type="http://schemas.openxmlformats.org/officeDocument/2006/relationships/tags" Target="../tags/tag276.xml"/><Relationship Id="rId5" Type="http://schemas.openxmlformats.org/officeDocument/2006/relationships/image" Target="../media/image13.jpeg"/><Relationship Id="rId4" Type="http://schemas.openxmlformats.org/officeDocument/2006/relationships/tags" Target="../tags/tag275.xml"/><Relationship Id="rId3" Type="http://schemas.openxmlformats.org/officeDocument/2006/relationships/image" Target="../media/image12.jpeg"/><Relationship Id="rId2" Type="http://schemas.openxmlformats.org/officeDocument/2006/relationships/tags" Target="../tags/tag274.xml"/><Relationship Id="rId1" Type="http://schemas.openxmlformats.org/officeDocument/2006/relationships/tags" Target="../tags/tag2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1.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1.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9.jpe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974884"/>
            <a:ext cx="4501515" cy="1319213"/>
          </a:xfrm>
        </p:spPr>
        <p:txBody>
          <a:bodyPr>
            <a:noAutofit/>
          </a:bodyPr>
          <a:lstStyle/>
          <a:p>
            <a:pPr marL="0" indent="0" algn="ctr">
              <a:lnSpc>
                <a:spcPct val="110000"/>
              </a:lnSpc>
              <a:spcBef>
                <a:spcPts val="0"/>
              </a:spcBef>
              <a:spcAft>
                <a:spcPts val="0"/>
              </a:spcAft>
              <a:buSzPct val="100000"/>
              <a:buNone/>
            </a:pPr>
            <a:r>
              <a:rPr lang="zh-CN" altLang="en-US" sz="3840" b="1" smtClean="0">
                <a:solidFill>
                  <a:schemeClr val="bg1"/>
                </a:solidFill>
                <a:latin typeface="微软雅黑" panose="020B0503020204020204" charset="-122"/>
                <a:ea typeface="微软雅黑" panose="020B0503020204020204" charset="-122"/>
                <a:cs typeface="+mn-cs"/>
              </a:rPr>
              <a:t>安全管理基础台账讲解</a:t>
            </a:r>
            <a:endParaRPr lang="zh-CN" altLang="en-US" sz="3840" b="1" smtClean="0">
              <a:solidFill>
                <a:schemeClr val="bg1"/>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277024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370619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2546985" y="370665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3479321" y="370619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一</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建立安全台帐的意义</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91122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（二）法律法规赋予的一项义务</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5" name="文本框 17"/>
          <p:cNvSpPr txBox="1"/>
          <p:nvPr/>
        </p:nvSpPr>
        <p:spPr>
          <a:xfrm>
            <a:off x="2374900" y="1479550"/>
            <a:ext cx="2235200" cy="306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《安全生产法》第十九条 </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2459990" y="1786255"/>
            <a:ext cx="6184900" cy="69913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生产经营单位的安全生产责任制应当明确各岗位的责任人员、责任范围和考核标准等内容。</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生产经营单位应当建立相应的机制，加强对安全生产责任制落实情况的监督考核，保证安全生产责任制的落实。</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7" name="文本框 17"/>
          <p:cNvSpPr txBox="1"/>
          <p:nvPr/>
        </p:nvSpPr>
        <p:spPr>
          <a:xfrm>
            <a:off x="2384425" y="2485390"/>
            <a:ext cx="3425190" cy="306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《安全生产法》第二十二条 </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9" name="文本框 17"/>
          <p:cNvSpPr txBox="1"/>
          <p:nvPr/>
        </p:nvSpPr>
        <p:spPr>
          <a:xfrm>
            <a:off x="2555240" y="2792095"/>
            <a:ext cx="6090285" cy="211709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生产经营单位的安全生产管理机构以及安全生产管理人员履行下列职责：</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（一）组织或者参与拟订本单位安全生产规章制度、操作规程和生产安全事故应急救援预案；</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（二）组织或者参与本单位安全生产教育和培训，如实记录安全生产教育和培训情况；</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（三）督促落实本单位重大危险源的安全管理措施；</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（四）组织或者参与本单位应急救援演练；</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（五）检查本单位的安全生产状况，及时排查生产安全事故隐患，提出改进安全生产管理的建议；</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（六）制止和纠正违章指挥、强令冒险作业、违反操作规程的行为；</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（七）督促落实本单位安全生产整改措施。</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247650" y="1641475"/>
            <a:ext cx="2054691" cy="3119966"/>
            <a:chOff x="510" y="1747"/>
            <a:chExt cx="3236" cy="4913"/>
          </a:xfrm>
        </p:grpSpPr>
        <p:sp>
          <p:nvSpPr>
            <p:cNvPr id="3" name="矩形 2"/>
            <p:cNvSpPr/>
            <p:nvPr>
              <p:custDataLst>
                <p:tags r:id="rId2"/>
              </p:custDataLst>
            </p:nvPr>
          </p:nvSpPr>
          <p:spPr>
            <a:xfrm>
              <a:off x="1478" y="1747"/>
              <a:ext cx="2268" cy="192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cs typeface="+mn-ea"/>
                <a:sym typeface="+mn-lt"/>
              </a:endParaRPr>
            </a:p>
          </p:txBody>
        </p:sp>
        <p:sp>
          <p:nvSpPr>
            <p:cNvPr id="4" name="矩形 3"/>
            <p:cNvSpPr/>
            <p:nvPr>
              <p:custDataLst>
                <p:tags r:id="rId3"/>
              </p:custDataLst>
            </p:nvPr>
          </p:nvSpPr>
          <p:spPr>
            <a:xfrm>
              <a:off x="1054" y="6385"/>
              <a:ext cx="287" cy="275"/>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cs typeface="+mn-ea"/>
                <a:sym typeface="+mn-lt"/>
              </a:endParaRPr>
            </a:p>
          </p:txBody>
        </p:sp>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13" y="1981"/>
              <a:ext cx="2707" cy="4050"/>
            </a:xfrm>
            <a:prstGeom prst="rect">
              <a:avLst/>
            </a:prstGeom>
            <a:effectLst>
              <a:outerShdw blurRad="152400" dist="38100" dir="2700000" algn="tl" rotWithShape="0">
                <a:prstClr val="black">
                  <a:alpha val="40000"/>
                </a:prstClr>
              </a:outerShdw>
            </a:effectLst>
          </p:spPr>
        </p:pic>
        <p:sp>
          <p:nvSpPr>
            <p:cNvPr id="6" name="矩形 5"/>
            <p:cNvSpPr/>
            <p:nvPr>
              <p:custDataLst>
                <p:tags r:id="rId6"/>
              </p:custDataLst>
            </p:nvPr>
          </p:nvSpPr>
          <p:spPr>
            <a:xfrm>
              <a:off x="510" y="5695"/>
              <a:ext cx="544" cy="5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cs typeface="+mn-ea"/>
                <a:sym typeface="+mn-lt"/>
              </a:endParaRPr>
            </a:p>
          </p:txBody>
        </p:sp>
      </p:grpSp>
    </p:spTree>
    <p:custDataLst>
      <p:tags r:id="rId7"/>
    </p:custData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一</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建立安全台帐的意义</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119697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（三）积累安全生产工作经验的需要</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72" name="Freeform 31"/>
          <p:cNvSpPr/>
          <p:nvPr>
            <p:custDataLst>
              <p:tags r:id="rId2"/>
            </p:custDataLst>
          </p:nvPr>
        </p:nvSpPr>
        <p:spPr bwMode="auto">
          <a:xfrm flipH="1">
            <a:off x="106045" y="3695700"/>
            <a:ext cx="7075170" cy="457200"/>
          </a:xfrm>
          <a:custGeom>
            <a:avLst/>
            <a:gdLst>
              <a:gd name="T0" fmla="*/ 66 w 8771"/>
              <a:gd name="T1" fmla="*/ 77 h 448"/>
              <a:gd name="T2" fmla="*/ 336 w 8771"/>
              <a:gd name="T3" fmla="*/ 68 h 448"/>
              <a:gd name="T4" fmla="*/ 560 w 8771"/>
              <a:gd name="T5" fmla="*/ 46 h 448"/>
              <a:gd name="T6" fmla="*/ 668 w 8771"/>
              <a:gd name="T7" fmla="*/ 27 h 448"/>
              <a:gd name="T8" fmla="*/ 813 w 8771"/>
              <a:gd name="T9" fmla="*/ 5 h 448"/>
              <a:gd name="T10" fmla="*/ 936 w 8771"/>
              <a:gd name="T11" fmla="*/ 0 h 448"/>
              <a:gd name="T12" fmla="*/ 1068 w 8771"/>
              <a:gd name="T13" fmla="*/ 11 h 448"/>
              <a:gd name="T14" fmla="*/ 1211 w 8771"/>
              <a:gd name="T15" fmla="*/ 46 h 448"/>
              <a:gd name="T16" fmla="*/ 1274 w 8771"/>
              <a:gd name="T17" fmla="*/ 59 h 448"/>
              <a:gd name="T18" fmla="*/ 1837 w 8771"/>
              <a:gd name="T19" fmla="*/ 134 h 448"/>
              <a:gd name="T20" fmla="*/ 2158 w 8771"/>
              <a:gd name="T21" fmla="*/ 185 h 448"/>
              <a:gd name="T22" fmla="*/ 2228 w 8771"/>
              <a:gd name="T23" fmla="*/ 202 h 448"/>
              <a:gd name="T24" fmla="*/ 2434 w 8771"/>
              <a:gd name="T25" fmla="*/ 233 h 448"/>
              <a:gd name="T26" fmla="*/ 2696 w 8771"/>
              <a:gd name="T27" fmla="*/ 237 h 448"/>
              <a:gd name="T28" fmla="*/ 2826 w 8771"/>
              <a:gd name="T29" fmla="*/ 224 h 448"/>
              <a:gd name="T30" fmla="*/ 2951 w 8771"/>
              <a:gd name="T31" fmla="*/ 207 h 448"/>
              <a:gd name="T32" fmla="*/ 3157 w 8771"/>
              <a:gd name="T33" fmla="*/ 204 h 448"/>
              <a:gd name="T34" fmla="*/ 3283 w 8771"/>
              <a:gd name="T35" fmla="*/ 220 h 448"/>
              <a:gd name="T36" fmla="*/ 3395 w 8771"/>
              <a:gd name="T37" fmla="*/ 248 h 448"/>
              <a:gd name="T38" fmla="*/ 3458 w 8771"/>
              <a:gd name="T39" fmla="*/ 277 h 448"/>
              <a:gd name="T40" fmla="*/ 3590 w 8771"/>
              <a:gd name="T41" fmla="*/ 305 h 448"/>
              <a:gd name="T42" fmla="*/ 3808 w 8771"/>
              <a:gd name="T43" fmla="*/ 321 h 448"/>
              <a:gd name="T44" fmla="*/ 4175 w 8771"/>
              <a:gd name="T45" fmla="*/ 321 h 448"/>
              <a:gd name="T46" fmla="*/ 4280 w 8771"/>
              <a:gd name="T47" fmla="*/ 330 h 448"/>
              <a:gd name="T48" fmla="*/ 4451 w 8771"/>
              <a:gd name="T49" fmla="*/ 371 h 448"/>
              <a:gd name="T50" fmla="*/ 4429 w 8771"/>
              <a:gd name="T51" fmla="*/ 174 h 448"/>
              <a:gd name="T52" fmla="*/ 4544 w 8771"/>
              <a:gd name="T53" fmla="*/ 213 h 448"/>
              <a:gd name="T54" fmla="*/ 4643 w 8771"/>
              <a:gd name="T55" fmla="*/ 261 h 448"/>
              <a:gd name="T56" fmla="*/ 4706 w 8771"/>
              <a:gd name="T57" fmla="*/ 312 h 448"/>
              <a:gd name="T58" fmla="*/ 4893 w 8771"/>
              <a:gd name="T59" fmla="*/ 233 h 448"/>
              <a:gd name="T60" fmla="*/ 5031 w 8771"/>
              <a:gd name="T61" fmla="*/ 340 h 448"/>
              <a:gd name="T62" fmla="*/ 5458 w 8771"/>
              <a:gd name="T63" fmla="*/ 417 h 448"/>
              <a:gd name="T64" fmla="*/ 5557 w 8771"/>
              <a:gd name="T65" fmla="*/ 437 h 448"/>
              <a:gd name="T66" fmla="*/ 5669 w 8771"/>
              <a:gd name="T67" fmla="*/ 448 h 448"/>
              <a:gd name="T68" fmla="*/ 5818 w 8771"/>
              <a:gd name="T69" fmla="*/ 428 h 448"/>
              <a:gd name="T70" fmla="*/ 5882 w 8771"/>
              <a:gd name="T71" fmla="*/ 422 h 448"/>
              <a:gd name="T72" fmla="*/ 6249 w 8771"/>
              <a:gd name="T73" fmla="*/ 406 h 448"/>
              <a:gd name="T74" fmla="*/ 6583 w 8771"/>
              <a:gd name="T75" fmla="*/ 413 h 448"/>
              <a:gd name="T76" fmla="*/ 6714 w 8771"/>
              <a:gd name="T77" fmla="*/ 428 h 448"/>
              <a:gd name="T78" fmla="*/ 6774 w 8771"/>
              <a:gd name="T79" fmla="*/ 435 h 448"/>
              <a:gd name="T80" fmla="*/ 6877 w 8771"/>
              <a:gd name="T81" fmla="*/ 417 h 448"/>
              <a:gd name="T82" fmla="*/ 7110 w 8771"/>
              <a:gd name="T83" fmla="*/ 351 h 448"/>
              <a:gd name="T84" fmla="*/ 7306 w 8771"/>
              <a:gd name="T85" fmla="*/ 310 h 448"/>
              <a:gd name="T86" fmla="*/ 7560 w 8771"/>
              <a:gd name="T87" fmla="*/ 281 h 448"/>
              <a:gd name="T88" fmla="*/ 7925 w 8771"/>
              <a:gd name="T89" fmla="*/ 242 h 448"/>
              <a:gd name="T90" fmla="*/ 8338 w 8771"/>
              <a:gd name="T91" fmla="*/ 38 h 448"/>
              <a:gd name="T92" fmla="*/ 8428 w 8771"/>
              <a:gd name="T93" fmla="*/ 244 h 448"/>
              <a:gd name="T94" fmla="*/ 8771 w 8771"/>
              <a:gd name="T95" fmla="*/ 2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71" h="448">
                <a:moveTo>
                  <a:pt x="0" y="77"/>
                </a:moveTo>
                <a:lnTo>
                  <a:pt x="0" y="77"/>
                </a:lnTo>
                <a:lnTo>
                  <a:pt x="66" y="77"/>
                </a:lnTo>
                <a:lnTo>
                  <a:pt x="138" y="77"/>
                </a:lnTo>
                <a:lnTo>
                  <a:pt x="231" y="73"/>
                </a:lnTo>
                <a:lnTo>
                  <a:pt x="336" y="68"/>
                </a:lnTo>
                <a:lnTo>
                  <a:pt x="448" y="59"/>
                </a:lnTo>
                <a:lnTo>
                  <a:pt x="505" y="53"/>
                </a:lnTo>
                <a:lnTo>
                  <a:pt x="560" y="46"/>
                </a:lnTo>
                <a:lnTo>
                  <a:pt x="615" y="38"/>
                </a:lnTo>
                <a:lnTo>
                  <a:pt x="668" y="27"/>
                </a:lnTo>
                <a:lnTo>
                  <a:pt x="668" y="27"/>
                </a:lnTo>
                <a:lnTo>
                  <a:pt x="718" y="18"/>
                </a:lnTo>
                <a:lnTo>
                  <a:pt x="767" y="9"/>
                </a:lnTo>
                <a:lnTo>
                  <a:pt x="813" y="5"/>
                </a:lnTo>
                <a:lnTo>
                  <a:pt x="857" y="2"/>
                </a:lnTo>
                <a:lnTo>
                  <a:pt x="896" y="0"/>
                </a:lnTo>
                <a:lnTo>
                  <a:pt x="936" y="0"/>
                </a:lnTo>
                <a:lnTo>
                  <a:pt x="971" y="0"/>
                </a:lnTo>
                <a:lnTo>
                  <a:pt x="1006" y="5"/>
                </a:lnTo>
                <a:lnTo>
                  <a:pt x="1068" y="11"/>
                </a:lnTo>
                <a:lnTo>
                  <a:pt x="1123" y="22"/>
                </a:lnTo>
                <a:lnTo>
                  <a:pt x="1171" y="35"/>
                </a:lnTo>
                <a:lnTo>
                  <a:pt x="1211" y="46"/>
                </a:lnTo>
                <a:lnTo>
                  <a:pt x="1211" y="46"/>
                </a:lnTo>
                <a:lnTo>
                  <a:pt x="1235" y="53"/>
                </a:lnTo>
                <a:lnTo>
                  <a:pt x="1274" y="59"/>
                </a:lnTo>
                <a:lnTo>
                  <a:pt x="1382" y="75"/>
                </a:lnTo>
                <a:lnTo>
                  <a:pt x="1676" y="112"/>
                </a:lnTo>
                <a:lnTo>
                  <a:pt x="1837" y="134"/>
                </a:lnTo>
                <a:lnTo>
                  <a:pt x="1984" y="154"/>
                </a:lnTo>
                <a:lnTo>
                  <a:pt x="2109" y="174"/>
                </a:lnTo>
                <a:lnTo>
                  <a:pt x="2158" y="185"/>
                </a:lnTo>
                <a:lnTo>
                  <a:pt x="2195" y="193"/>
                </a:lnTo>
                <a:lnTo>
                  <a:pt x="2195" y="193"/>
                </a:lnTo>
                <a:lnTo>
                  <a:pt x="2228" y="202"/>
                </a:lnTo>
                <a:lnTo>
                  <a:pt x="2265" y="211"/>
                </a:lnTo>
                <a:lnTo>
                  <a:pt x="2347" y="224"/>
                </a:lnTo>
                <a:lnTo>
                  <a:pt x="2434" y="233"/>
                </a:lnTo>
                <a:lnTo>
                  <a:pt x="2525" y="237"/>
                </a:lnTo>
                <a:lnTo>
                  <a:pt x="2615" y="240"/>
                </a:lnTo>
                <a:lnTo>
                  <a:pt x="2696" y="237"/>
                </a:lnTo>
                <a:lnTo>
                  <a:pt x="2768" y="233"/>
                </a:lnTo>
                <a:lnTo>
                  <a:pt x="2799" y="229"/>
                </a:lnTo>
                <a:lnTo>
                  <a:pt x="2826" y="224"/>
                </a:lnTo>
                <a:lnTo>
                  <a:pt x="2826" y="224"/>
                </a:lnTo>
                <a:lnTo>
                  <a:pt x="2880" y="213"/>
                </a:lnTo>
                <a:lnTo>
                  <a:pt x="2951" y="207"/>
                </a:lnTo>
                <a:lnTo>
                  <a:pt x="3030" y="202"/>
                </a:lnTo>
                <a:lnTo>
                  <a:pt x="3113" y="202"/>
                </a:lnTo>
                <a:lnTo>
                  <a:pt x="3157" y="204"/>
                </a:lnTo>
                <a:lnTo>
                  <a:pt x="3199" y="209"/>
                </a:lnTo>
                <a:lnTo>
                  <a:pt x="3243" y="213"/>
                </a:lnTo>
                <a:lnTo>
                  <a:pt x="3283" y="220"/>
                </a:lnTo>
                <a:lnTo>
                  <a:pt x="3322" y="226"/>
                </a:lnTo>
                <a:lnTo>
                  <a:pt x="3359" y="237"/>
                </a:lnTo>
                <a:lnTo>
                  <a:pt x="3395" y="248"/>
                </a:lnTo>
                <a:lnTo>
                  <a:pt x="3425" y="261"/>
                </a:lnTo>
                <a:lnTo>
                  <a:pt x="3425" y="261"/>
                </a:lnTo>
                <a:lnTo>
                  <a:pt x="3458" y="277"/>
                </a:lnTo>
                <a:lnTo>
                  <a:pt x="3498" y="288"/>
                </a:lnTo>
                <a:lnTo>
                  <a:pt x="3542" y="297"/>
                </a:lnTo>
                <a:lnTo>
                  <a:pt x="3590" y="305"/>
                </a:lnTo>
                <a:lnTo>
                  <a:pt x="3641" y="310"/>
                </a:lnTo>
                <a:lnTo>
                  <a:pt x="3696" y="316"/>
                </a:lnTo>
                <a:lnTo>
                  <a:pt x="3808" y="321"/>
                </a:lnTo>
                <a:lnTo>
                  <a:pt x="3918" y="323"/>
                </a:lnTo>
                <a:lnTo>
                  <a:pt x="4021" y="323"/>
                </a:lnTo>
                <a:lnTo>
                  <a:pt x="4175" y="321"/>
                </a:lnTo>
                <a:lnTo>
                  <a:pt x="4175" y="321"/>
                </a:lnTo>
                <a:lnTo>
                  <a:pt x="4227" y="323"/>
                </a:lnTo>
                <a:lnTo>
                  <a:pt x="4280" y="330"/>
                </a:lnTo>
                <a:lnTo>
                  <a:pt x="4331" y="340"/>
                </a:lnTo>
                <a:lnTo>
                  <a:pt x="4379" y="351"/>
                </a:lnTo>
                <a:lnTo>
                  <a:pt x="4451" y="371"/>
                </a:lnTo>
                <a:lnTo>
                  <a:pt x="4480" y="380"/>
                </a:lnTo>
                <a:lnTo>
                  <a:pt x="4429" y="174"/>
                </a:lnTo>
                <a:lnTo>
                  <a:pt x="4429" y="174"/>
                </a:lnTo>
                <a:lnTo>
                  <a:pt x="4465" y="182"/>
                </a:lnTo>
                <a:lnTo>
                  <a:pt x="4500" y="196"/>
                </a:lnTo>
                <a:lnTo>
                  <a:pt x="4544" y="213"/>
                </a:lnTo>
                <a:lnTo>
                  <a:pt x="4592" y="233"/>
                </a:lnTo>
                <a:lnTo>
                  <a:pt x="4618" y="246"/>
                </a:lnTo>
                <a:lnTo>
                  <a:pt x="4643" y="261"/>
                </a:lnTo>
                <a:lnTo>
                  <a:pt x="4665" y="277"/>
                </a:lnTo>
                <a:lnTo>
                  <a:pt x="4687" y="292"/>
                </a:lnTo>
                <a:lnTo>
                  <a:pt x="4706" y="312"/>
                </a:lnTo>
                <a:lnTo>
                  <a:pt x="4726" y="332"/>
                </a:lnTo>
                <a:lnTo>
                  <a:pt x="4676" y="145"/>
                </a:lnTo>
                <a:lnTo>
                  <a:pt x="4893" y="233"/>
                </a:lnTo>
                <a:lnTo>
                  <a:pt x="5108" y="174"/>
                </a:lnTo>
                <a:lnTo>
                  <a:pt x="5031" y="340"/>
                </a:lnTo>
                <a:lnTo>
                  <a:pt x="5031" y="340"/>
                </a:lnTo>
                <a:lnTo>
                  <a:pt x="5227" y="373"/>
                </a:lnTo>
                <a:lnTo>
                  <a:pt x="5387" y="402"/>
                </a:lnTo>
                <a:lnTo>
                  <a:pt x="5458" y="417"/>
                </a:lnTo>
                <a:lnTo>
                  <a:pt x="5513" y="428"/>
                </a:lnTo>
                <a:lnTo>
                  <a:pt x="5513" y="428"/>
                </a:lnTo>
                <a:lnTo>
                  <a:pt x="5557" y="437"/>
                </a:lnTo>
                <a:lnTo>
                  <a:pt x="5596" y="444"/>
                </a:lnTo>
                <a:lnTo>
                  <a:pt x="5633" y="446"/>
                </a:lnTo>
                <a:lnTo>
                  <a:pt x="5669" y="448"/>
                </a:lnTo>
                <a:lnTo>
                  <a:pt x="5706" y="446"/>
                </a:lnTo>
                <a:lnTo>
                  <a:pt x="5741" y="441"/>
                </a:lnTo>
                <a:lnTo>
                  <a:pt x="5818" y="428"/>
                </a:lnTo>
                <a:lnTo>
                  <a:pt x="5818" y="428"/>
                </a:lnTo>
                <a:lnTo>
                  <a:pt x="5844" y="426"/>
                </a:lnTo>
                <a:lnTo>
                  <a:pt x="5882" y="422"/>
                </a:lnTo>
                <a:lnTo>
                  <a:pt x="5981" y="415"/>
                </a:lnTo>
                <a:lnTo>
                  <a:pt x="6108" y="411"/>
                </a:lnTo>
                <a:lnTo>
                  <a:pt x="6249" y="406"/>
                </a:lnTo>
                <a:lnTo>
                  <a:pt x="6389" y="406"/>
                </a:lnTo>
                <a:lnTo>
                  <a:pt x="6523" y="409"/>
                </a:lnTo>
                <a:lnTo>
                  <a:pt x="6583" y="413"/>
                </a:lnTo>
                <a:lnTo>
                  <a:pt x="6635" y="417"/>
                </a:lnTo>
                <a:lnTo>
                  <a:pt x="6679" y="422"/>
                </a:lnTo>
                <a:lnTo>
                  <a:pt x="6714" y="428"/>
                </a:lnTo>
                <a:lnTo>
                  <a:pt x="6714" y="428"/>
                </a:lnTo>
                <a:lnTo>
                  <a:pt x="6743" y="435"/>
                </a:lnTo>
                <a:lnTo>
                  <a:pt x="6774" y="435"/>
                </a:lnTo>
                <a:lnTo>
                  <a:pt x="6807" y="433"/>
                </a:lnTo>
                <a:lnTo>
                  <a:pt x="6842" y="426"/>
                </a:lnTo>
                <a:lnTo>
                  <a:pt x="6877" y="417"/>
                </a:lnTo>
                <a:lnTo>
                  <a:pt x="6917" y="406"/>
                </a:lnTo>
                <a:lnTo>
                  <a:pt x="7004" y="380"/>
                </a:lnTo>
                <a:lnTo>
                  <a:pt x="7110" y="351"/>
                </a:lnTo>
                <a:lnTo>
                  <a:pt x="7169" y="336"/>
                </a:lnTo>
                <a:lnTo>
                  <a:pt x="7235" y="323"/>
                </a:lnTo>
                <a:lnTo>
                  <a:pt x="7306" y="310"/>
                </a:lnTo>
                <a:lnTo>
                  <a:pt x="7385" y="299"/>
                </a:lnTo>
                <a:lnTo>
                  <a:pt x="7468" y="288"/>
                </a:lnTo>
                <a:lnTo>
                  <a:pt x="7560" y="281"/>
                </a:lnTo>
                <a:lnTo>
                  <a:pt x="7817" y="272"/>
                </a:lnTo>
                <a:lnTo>
                  <a:pt x="7806" y="66"/>
                </a:lnTo>
                <a:lnTo>
                  <a:pt x="7925" y="242"/>
                </a:lnTo>
                <a:lnTo>
                  <a:pt x="8112" y="27"/>
                </a:lnTo>
                <a:lnTo>
                  <a:pt x="8033" y="224"/>
                </a:lnTo>
                <a:lnTo>
                  <a:pt x="8338" y="38"/>
                </a:lnTo>
                <a:lnTo>
                  <a:pt x="8231" y="224"/>
                </a:lnTo>
                <a:lnTo>
                  <a:pt x="8231" y="224"/>
                </a:lnTo>
                <a:lnTo>
                  <a:pt x="8428" y="244"/>
                </a:lnTo>
                <a:lnTo>
                  <a:pt x="8604" y="259"/>
                </a:lnTo>
                <a:lnTo>
                  <a:pt x="8692" y="268"/>
                </a:lnTo>
                <a:lnTo>
                  <a:pt x="8771" y="272"/>
                </a:lnTo>
              </a:path>
            </a:pathLst>
          </a:custGeom>
          <a:noFill/>
          <a:ln w="6350">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grpSp>
        <p:nvGrpSpPr>
          <p:cNvPr id="41" name="组合 40"/>
          <p:cNvGrpSpPr/>
          <p:nvPr>
            <p:custDataLst>
              <p:tags r:id="rId3"/>
            </p:custDataLst>
          </p:nvPr>
        </p:nvGrpSpPr>
        <p:grpSpPr>
          <a:xfrm flipH="1">
            <a:off x="1208405" y="1791970"/>
            <a:ext cx="1329690" cy="2900680"/>
            <a:chOff x="3733801" y="754063"/>
            <a:chExt cx="2335213" cy="5095875"/>
          </a:xfrm>
        </p:grpSpPr>
        <p:sp>
          <p:nvSpPr>
            <p:cNvPr id="42" name="Freeform 14"/>
            <p:cNvSpPr/>
            <p:nvPr>
              <p:custDataLst>
                <p:tags r:id="rId4"/>
              </p:custDataLst>
            </p:nvPr>
          </p:nvSpPr>
          <p:spPr bwMode="auto">
            <a:xfrm>
              <a:off x="3733801" y="754063"/>
              <a:ext cx="2335213" cy="5095875"/>
            </a:xfrm>
            <a:custGeom>
              <a:avLst/>
              <a:gdLst>
                <a:gd name="T0" fmla="*/ 2722 w 2942"/>
                <a:gd name="T1" fmla="*/ 20 h 6420"/>
                <a:gd name="T2" fmla="*/ 2931 w 2942"/>
                <a:gd name="T3" fmla="*/ 8 h 6420"/>
                <a:gd name="T4" fmla="*/ 2897 w 2942"/>
                <a:gd name="T5" fmla="*/ 402 h 6420"/>
                <a:gd name="T6" fmla="*/ 2758 w 2942"/>
                <a:gd name="T7" fmla="*/ 1705 h 6420"/>
                <a:gd name="T8" fmla="*/ 2614 w 2942"/>
                <a:gd name="T9" fmla="*/ 2917 h 6420"/>
                <a:gd name="T10" fmla="*/ 2600 w 2942"/>
                <a:gd name="T11" fmla="*/ 3070 h 6420"/>
                <a:gd name="T12" fmla="*/ 2511 w 2942"/>
                <a:gd name="T13" fmla="*/ 3104 h 6420"/>
                <a:gd name="T14" fmla="*/ 2475 w 2942"/>
                <a:gd name="T15" fmla="*/ 3122 h 6420"/>
                <a:gd name="T16" fmla="*/ 2368 w 2942"/>
                <a:gd name="T17" fmla="*/ 3342 h 6420"/>
                <a:gd name="T18" fmla="*/ 1807 w 2942"/>
                <a:gd name="T19" fmla="*/ 3430 h 6420"/>
                <a:gd name="T20" fmla="*/ 1760 w 2942"/>
                <a:gd name="T21" fmla="*/ 3603 h 6420"/>
                <a:gd name="T22" fmla="*/ 1779 w 2942"/>
                <a:gd name="T23" fmla="*/ 3813 h 6420"/>
                <a:gd name="T24" fmla="*/ 1862 w 2942"/>
                <a:gd name="T25" fmla="*/ 3942 h 6420"/>
                <a:gd name="T26" fmla="*/ 1996 w 2942"/>
                <a:gd name="T27" fmla="*/ 3992 h 6420"/>
                <a:gd name="T28" fmla="*/ 2054 w 2942"/>
                <a:gd name="T29" fmla="*/ 4341 h 6420"/>
                <a:gd name="T30" fmla="*/ 2051 w 2942"/>
                <a:gd name="T31" fmla="*/ 4585 h 6420"/>
                <a:gd name="T32" fmla="*/ 2117 w 2942"/>
                <a:gd name="T33" fmla="*/ 4747 h 6420"/>
                <a:gd name="T34" fmla="*/ 2073 w 2942"/>
                <a:gd name="T35" fmla="*/ 5105 h 6420"/>
                <a:gd name="T36" fmla="*/ 1910 w 2942"/>
                <a:gd name="T37" fmla="*/ 5304 h 6420"/>
                <a:gd name="T38" fmla="*/ 1740 w 2942"/>
                <a:gd name="T39" fmla="*/ 5357 h 6420"/>
                <a:gd name="T40" fmla="*/ 1648 w 2942"/>
                <a:gd name="T41" fmla="*/ 5254 h 6420"/>
                <a:gd name="T42" fmla="*/ 1484 w 2942"/>
                <a:gd name="T43" fmla="*/ 5072 h 6420"/>
                <a:gd name="T44" fmla="*/ 1579 w 2942"/>
                <a:gd name="T45" fmla="*/ 5444 h 6420"/>
                <a:gd name="T46" fmla="*/ 1699 w 2942"/>
                <a:gd name="T47" fmla="*/ 5577 h 6420"/>
                <a:gd name="T48" fmla="*/ 1795 w 2942"/>
                <a:gd name="T49" fmla="*/ 5698 h 6420"/>
                <a:gd name="T50" fmla="*/ 1940 w 2942"/>
                <a:gd name="T51" fmla="*/ 5806 h 6420"/>
                <a:gd name="T52" fmla="*/ 1877 w 2942"/>
                <a:gd name="T53" fmla="*/ 6165 h 6420"/>
                <a:gd name="T54" fmla="*/ 1701 w 2942"/>
                <a:gd name="T55" fmla="*/ 6376 h 6420"/>
                <a:gd name="T56" fmla="*/ 1468 w 2942"/>
                <a:gd name="T57" fmla="*/ 6415 h 6420"/>
                <a:gd name="T58" fmla="*/ 1407 w 2942"/>
                <a:gd name="T59" fmla="*/ 6328 h 6420"/>
                <a:gd name="T60" fmla="*/ 1579 w 2942"/>
                <a:gd name="T61" fmla="*/ 6029 h 6420"/>
                <a:gd name="T62" fmla="*/ 1605 w 2942"/>
                <a:gd name="T63" fmla="*/ 5921 h 6420"/>
                <a:gd name="T64" fmla="*/ 1302 w 2942"/>
                <a:gd name="T65" fmla="*/ 5499 h 6420"/>
                <a:gd name="T66" fmla="*/ 1174 w 2942"/>
                <a:gd name="T67" fmla="*/ 4852 h 6420"/>
                <a:gd name="T68" fmla="*/ 1074 w 2942"/>
                <a:gd name="T69" fmla="*/ 5152 h 6420"/>
                <a:gd name="T70" fmla="*/ 1041 w 2942"/>
                <a:gd name="T71" fmla="*/ 5341 h 6420"/>
                <a:gd name="T72" fmla="*/ 824 w 2942"/>
                <a:gd name="T73" fmla="*/ 5755 h 6420"/>
                <a:gd name="T74" fmla="*/ 646 w 2942"/>
                <a:gd name="T75" fmla="*/ 6104 h 6420"/>
                <a:gd name="T76" fmla="*/ 582 w 2942"/>
                <a:gd name="T77" fmla="*/ 6215 h 6420"/>
                <a:gd name="T78" fmla="*/ 260 w 2942"/>
                <a:gd name="T79" fmla="*/ 6124 h 6420"/>
                <a:gd name="T80" fmla="*/ 55 w 2942"/>
                <a:gd name="T81" fmla="*/ 5852 h 6420"/>
                <a:gd name="T82" fmla="*/ 9 w 2942"/>
                <a:gd name="T83" fmla="*/ 5601 h 6420"/>
                <a:gd name="T84" fmla="*/ 81 w 2942"/>
                <a:gd name="T85" fmla="*/ 5532 h 6420"/>
                <a:gd name="T86" fmla="*/ 370 w 2942"/>
                <a:gd name="T87" fmla="*/ 5743 h 6420"/>
                <a:gd name="T88" fmla="*/ 438 w 2942"/>
                <a:gd name="T89" fmla="*/ 5751 h 6420"/>
                <a:gd name="T90" fmla="*/ 686 w 2942"/>
                <a:gd name="T91" fmla="*/ 5393 h 6420"/>
                <a:gd name="T92" fmla="*/ 746 w 2942"/>
                <a:gd name="T93" fmla="*/ 5262 h 6420"/>
                <a:gd name="T94" fmla="*/ 780 w 2942"/>
                <a:gd name="T95" fmla="*/ 5041 h 6420"/>
                <a:gd name="T96" fmla="*/ 902 w 2942"/>
                <a:gd name="T97" fmla="*/ 4697 h 6420"/>
                <a:gd name="T98" fmla="*/ 936 w 2942"/>
                <a:gd name="T99" fmla="*/ 4421 h 6420"/>
                <a:gd name="T100" fmla="*/ 1076 w 2942"/>
                <a:gd name="T101" fmla="*/ 4011 h 6420"/>
                <a:gd name="T102" fmla="*/ 1315 w 2942"/>
                <a:gd name="T103" fmla="*/ 3322 h 6420"/>
                <a:gd name="T104" fmla="*/ 1355 w 2942"/>
                <a:gd name="T105" fmla="*/ 3004 h 6420"/>
                <a:gd name="T106" fmla="*/ 1318 w 2942"/>
                <a:gd name="T107" fmla="*/ 2936 h 6420"/>
                <a:gd name="T108" fmla="*/ 1552 w 2942"/>
                <a:gd name="T109" fmla="*/ 1901 h 6420"/>
                <a:gd name="T110" fmla="*/ 1704 w 2942"/>
                <a:gd name="T111" fmla="*/ 782 h 6420"/>
                <a:gd name="T112" fmla="*/ 1793 w 2942"/>
                <a:gd name="T113" fmla="*/ 219 h 6420"/>
                <a:gd name="T114" fmla="*/ 1785 w 2942"/>
                <a:gd name="T115" fmla="*/ 11 h 6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42" h="6420">
                  <a:moveTo>
                    <a:pt x="1820" y="2"/>
                  </a:moveTo>
                  <a:lnTo>
                    <a:pt x="1820" y="2"/>
                  </a:lnTo>
                  <a:lnTo>
                    <a:pt x="2078" y="9"/>
                  </a:lnTo>
                  <a:lnTo>
                    <a:pt x="2260" y="16"/>
                  </a:lnTo>
                  <a:lnTo>
                    <a:pt x="2326" y="17"/>
                  </a:lnTo>
                  <a:lnTo>
                    <a:pt x="2359" y="17"/>
                  </a:lnTo>
                  <a:lnTo>
                    <a:pt x="2359" y="17"/>
                  </a:lnTo>
                  <a:lnTo>
                    <a:pt x="2429" y="17"/>
                  </a:lnTo>
                  <a:lnTo>
                    <a:pt x="2553" y="17"/>
                  </a:lnTo>
                  <a:lnTo>
                    <a:pt x="2722" y="20"/>
                  </a:lnTo>
                  <a:lnTo>
                    <a:pt x="2722" y="20"/>
                  </a:lnTo>
                  <a:lnTo>
                    <a:pt x="2747" y="22"/>
                  </a:lnTo>
                  <a:lnTo>
                    <a:pt x="2805" y="27"/>
                  </a:lnTo>
                  <a:lnTo>
                    <a:pt x="2865" y="28"/>
                  </a:lnTo>
                  <a:lnTo>
                    <a:pt x="2887" y="27"/>
                  </a:lnTo>
                  <a:lnTo>
                    <a:pt x="2895" y="27"/>
                  </a:lnTo>
                  <a:lnTo>
                    <a:pt x="2900" y="25"/>
                  </a:lnTo>
                  <a:lnTo>
                    <a:pt x="2900" y="25"/>
                  </a:lnTo>
                  <a:lnTo>
                    <a:pt x="2914" y="16"/>
                  </a:lnTo>
                  <a:lnTo>
                    <a:pt x="2920" y="13"/>
                  </a:lnTo>
                  <a:lnTo>
                    <a:pt x="2926" y="9"/>
                  </a:lnTo>
                  <a:lnTo>
                    <a:pt x="2931" y="8"/>
                  </a:lnTo>
                  <a:lnTo>
                    <a:pt x="2936" y="11"/>
                  </a:lnTo>
                  <a:lnTo>
                    <a:pt x="2939" y="16"/>
                  </a:lnTo>
                  <a:lnTo>
                    <a:pt x="2942" y="25"/>
                  </a:lnTo>
                  <a:lnTo>
                    <a:pt x="2942" y="25"/>
                  </a:lnTo>
                  <a:lnTo>
                    <a:pt x="2941" y="44"/>
                  </a:lnTo>
                  <a:lnTo>
                    <a:pt x="2937" y="75"/>
                  </a:lnTo>
                  <a:lnTo>
                    <a:pt x="2928" y="158"/>
                  </a:lnTo>
                  <a:lnTo>
                    <a:pt x="2917" y="242"/>
                  </a:lnTo>
                  <a:lnTo>
                    <a:pt x="2911" y="297"/>
                  </a:lnTo>
                  <a:lnTo>
                    <a:pt x="2911" y="297"/>
                  </a:lnTo>
                  <a:lnTo>
                    <a:pt x="2897" y="402"/>
                  </a:lnTo>
                  <a:lnTo>
                    <a:pt x="2870" y="599"/>
                  </a:lnTo>
                  <a:lnTo>
                    <a:pt x="2845" y="800"/>
                  </a:lnTo>
                  <a:lnTo>
                    <a:pt x="2836" y="875"/>
                  </a:lnTo>
                  <a:lnTo>
                    <a:pt x="2833" y="918"/>
                  </a:lnTo>
                  <a:lnTo>
                    <a:pt x="2833" y="918"/>
                  </a:lnTo>
                  <a:lnTo>
                    <a:pt x="2830" y="968"/>
                  </a:lnTo>
                  <a:lnTo>
                    <a:pt x="2822" y="1063"/>
                  </a:lnTo>
                  <a:lnTo>
                    <a:pt x="2795" y="1324"/>
                  </a:lnTo>
                  <a:lnTo>
                    <a:pt x="2770" y="1579"/>
                  </a:lnTo>
                  <a:lnTo>
                    <a:pt x="2761" y="1666"/>
                  </a:lnTo>
                  <a:lnTo>
                    <a:pt x="2758" y="1705"/>
                  </a:lnTo>
                  <a:lnTo>
                    <a:pt x="2758" y="1705"/>
                  </a:lnTo>
                  <a:lnTo>
                    <a:pt x="2750" y="1794"/>
                  </a:lnTo>
                  <a:lnTo>
                    <a:pt x="2734" y="1965"/>
                  </a:lnTo>
                  <a:lnTo>
                    <a:pt x="2708" y="2232"/>
                  </a:lnTo>
                  <a:lnTo>
                    <a:pt x="2708" y="2232"/>
                  </a:lnTo>
                  <a:lnTo>
                    <a:pt x="2697" y="2312"/>
                  </a:lnTo>
                  <a:lnTo>
                    <a:pt x="2676" y="2454"/>
                  </a:lnTo>
                  <a:lnTo>
                    <a:pt x="2643" y="2676"/>
                  </a:lnTo>
                  <a:lnTo>
                    <a:pt x="2643" y="2676"/>
                  </a:lnTo>
                  <a:lnTo>
                    <a:pt x="2628" y="2801"/>
                  </a:lnTo>
                  <a:lnTo>
                    <a:pt x="2614" y="2917"/>
                  </a:lnTo>
                  <a:lnTo>
                    <a:pt x="2614" y="2917"/>
                  </a:lnTo>
                  <a:lnTo>
                    <a:pt x="2612" y="2931"/>
                  </a:lnTo>
                  <a:lnTo>
                    <a:pt x="2609" y="2947"/>
                  </a:lnTo>
                  <a:lnTo>
                    <a:pt x="2601" y="2982"/>
                  </a:lnTo>
                  <a:lnTo>
                    <a:pt x="2598" y="3001"/>
                  </a:lnTo>
                  <a:lnTo>
                    <a:pt x="2595" y="3018"/>
                  </a:lnTo>
                  <a:lnTo>
                    <a:pt x="2593" y="3034"/>
                  </a:lnTo>
                  <a:lnTo>
                    <a:pt x="2595" y="3047"/>
                  </a:lnTo>
                  <a:lnTo>
                    <a:pt x="2595" y="3047"/>
                  </a:lnTo>
                  <a:lnTo>
                    <a:pt x="2598" y="3058"/>
                  </a:lnTo>
                  <a:lnTo>
                    <a:pt x="2600" y="3070"/>
                  </a:lnTo>
                  <a:lnTo>
                    <a:pt x="2600" y="3083"/>
                  </a:lnTo>
                  <a:lnTo>
                    <a:pt x="2598" y="3089"/>
                  </a:lnTo>
                  <a:lnTo>
                    <a:pt x="2595" y="3093"/>
                  </a:lnTo>
                  <a:lnTo>
                    <a:pt x="2590" y="3098"/>
                  </a:lnTo>
                  <a:lnTo>
                    <a:pt x="2586" y="3103"/>
                  </a:lnTo>
                  <a:lnTo>
                    <a:pt x="2578" y="3106"/>
                  </a:lnTo>
                  <a:lnTo>
                    <a:pt x="2568" y="3108"/>
                  </a:lnTo>
                  <a:lnTo>
                    <a:pt x="2558" y="3109"/>
                  </a:lnTo>
                  <a:lnTo>
                    <a:pt x="2545" y="3109"/>
                  </a:lnTo>
                  <a:lnTo>
                    <a:pt x="2529" y="3108"/>
                  </a:lnTo>
                  <a:lnTo>
                    <a:pt x="2511" y="3104"/>
                  </a:lnTo>
                  <a:lnTo>
                    <a:pt x="2511" y="3104"/>
                  </a:lnTo>
                  <a:lnTo>
                    <a:pt x="2506" y="3100"/>
                  </a:lnTo>
                  <a:lnTo>
                    <a:pt x="2500" y="3097"/>
                  </a:lnTo>
                  <a:lnTo>
                    <a:pt x="2493" y="3095"/>
                  </a:lnTo>
                  <a:lnTo>
                    <a:pt x="2487" y="3095"/>
                  </a:lnTo>
                  <a:lnTo>
                    <a:pt x="2484" y="3097"/>
                  </a:lnTo>
                  <a:lnTo>
                    <a:pt x="2481" y="3100"/>
                  </a:lnTo>
                  <a:lnTo>
                    <a:pt x="2479" y="3103"/>
                  </a:lnTo>
                  <a:lnTo>
                    <a:pt x="2476" y="3108"/>
                  </a:lnTo>
                  <a:lnTo>
                    <a:pt x="2475" y="3114"/>
                  </a:lnTo>
                  <a:lnTo>
                    <a:pt x="2475" y="3122"/>
                  </a:lnTo>
                  <a:lnTo>
                    <a:pt x="2475" y="3122"/>
                  </a:lnTo>
                  <a:lnTo>
                    <a:pt x="2461" y="3347"/>
                  </a:lnTo>
                  <a:lnTo>
                    <a:pt x="2461" y="3347"/>
                  </a:lnTo>
                  <a:lnTo>
                    <a:pt x="2457" y="3350"/>
                  </a:lnTo>
                  <a:lnTo>
                    <a:pt x="2451" y="3351"/>
                  </a:lnTo>
                  <a:lnTo>
                    <a:pt x="2442" y="3353"/>
                  </a:lnTo>
                  <a:lnTo>
                    <a:pt x="2431" y="3353"/>
                  </a:lnTo>
                  <a:lnTo>
                    <a:pt x="2414" y="3351"/>
                  </a:lnTo>
                  <a:lnTo>
                    <a:pt x="2393" y="3348"/>
                  </a:lnTo>
                  <a:lnTo>
                    <a:pt x="2368" y="3342"/>
                  </a:lnTo>
                  <a:lnTo>
                    <a:pt x="2368" y="3342"/>
                  </a:lnTo>
                  <a:lnTo>
                    <a:pt x="2281" y="3317"/>
                  </a:lnTo>
                  <a:lnTo>
                    <a:pt x="2153" y="3281"/>
                  </a:lnTo>
                  <a:lnTo>
                    <a:pt x="2082" y="3262"/>
                  </a:lnTo>
                  <a:lnTo>
                    <a:pt x="2015" y="3247"/>
                  </a:lnTo>
                  <a:lnTo>
                    <a:pt x="1953" y="3233"/>
                  </a:lnTo>
                  <a:lnTo>
                    <a:pt x="1926" y="3229"/>
                  </a:lnTo>
                  <a:lnTo>
                    <a:pt x="1901" y="3225"/>
                  </a:lnTo>
                  <a:lnTo>
                    <a:pt x="1901" y="3225"/>
                  </a:lnTo>
                  <a:lnTo>
                    <a:pt x="1854" y="3325"/>
                  </a:lnTo>
                  <a:lnTo>
                    <a:pt x="1820" y="3400"/>
                  </a:lnTo>
                  <a:lnTo>
                    <a:pt x="1807" y="3430"/>
                  </a:lnTo>
                  <a:lnTo>
                    <a:pt x="1801" y="3448"/>
                  </a:lnTo>
                  <a:lnTo>
                    <a:pt x="1801" y="3448"/>
                  </a:lnTo>
                  <a:lnTo>
                    <a:pt x="1795" y="3480"/>
                  </a:lnTo>
                  <a:lnTo>
                    <a:pt x="1788" y="3519"/>
                  </a:lnTo>
                  <a:lnTo>
                    <a:pt x="1784" y="3539"/>
                  </a:lnTo>
                  <a:lnTo>
                    <a:pt x="1779" y="3558"/>
                  </a:lnTo>
                  <a:lnTo>
                    <a:pt x="1773" y="3575"/>
                  </a:lnTo>
                  <a:lnTo>
                    <a:pt x="1767" y="3587"/>
                  </a:lnTo>
                  <a:lnTo>
                    <a:pt x="1767" y="3587"/>
                  </a:lnTo>
                  <a:lnTo>
                    <a:pt x="1762" y="3595"/>
                  </a:lnTo>
                  <a:lnTo>
                    <a:pt x="1760" y="3603"/>
                  </a:lnTo>
                  <a:lnTo>
                    <a:pt x="1756" y="3623"/>
                  </a:lnTo>
                  <a:lnTo>
                    <a:pt x="1752" y="3647"/>
                  </a:lnTo>
                  <a:lnTo>
                    <a:pt x="1752" y="3672"/>
                  </a:lnTo>
                  <a:lnTo>
                    <a:pt x="1754" y="3698"/>
                  </a:lnTo>
                  <a:lnTo>
                    <a:pt x="1757" y="3725"/>
                  </a:lnTo>
                  <a:lnTo>
                    <a:pt x="1762" y="3747"/>
                  </a:lnTo>
                  <a:lnTo>
                    <a:pt x="1768" y="3767"/>
                  </a:lnTo>
                  <a:lnTo>
                    <a:pt x="1768" y="3767"/>
                  </a:lnTo>
                  <a:lnTo>
                    <a:pt x="1773" y="3777"/>
                  </a:lnTo>
                  <a:lnTo>
                    <a:pt x="1774" y="3786"/>
                  </a:lnTo>
                  <a:lnTo>
                    <a:pt x="1779" y="3813"/>
                  </a:lnTo>
                  <a:lnTo>
                    <a:pt x="1787" y="3869"/>
                  </a:lnTo>
                  <a:lnTo>
                    <a:pt x="1793" y="3897"/>
                  </a:lnTo>
                  <a:lnTo>
                    <a:pt x="1796" y="3908"/>
                  </a:lnTo>
                  <a:lnTo>
                    <a:pt x="1799" y="3919"/>
                  </a:lnTo>
                  <a:lnTo>
                    <a:pt x="1804" y="3928"/>
                  </a:lnTo>
                  <a:lnTo>
                    <a:pt x="1809" y="3936"/>
                  </a:lnTo>
                  <a:lnTo>
                    <a:pt x="1815" y="3941"/>
                  </a:lnTo>
                  <a:lnTo>
                    <a:pt x="1821" y="3942"/>
                  </a:lnTo>
                  <a:lnTo>
                    <a:pt x="1821" y="3942"/>
                  </a:lnTo>
                  <a:lnTo>
                    <a:pt x="1840" y="3944"/>
                  </a:lnTo>
                  <a:lnTo>
                    <a:pt x="1862" y="3942"/>
                  </a:lnTo>
                  <a:lnTo>
                    <a:pt x="1885" y="3942"/>
                  </a:lnTo>
                  <a:lnTo>
                    <a:pt x="1912" y="3942"/>
                  </a:lnTo>
                  <a:lnTo>
                    <a:pt x="1924" y="3944"/>
                  </a:lnTo>
                  <a:lnTo>
                    <a:pt x="1937" y="3945"/>
                  </a:lnTo>
                  <a:lnTo>
                    <a:pt x="1949" y="3950"/>
                  </a:lnTo>
                  <a:lnTo>
                    <a:pt x="1960" y="3955"/>
                  </a:lnTo>
                  <a:lnTo>
                    <a:pt x="1971" y="3961"/>
                  </a:lnTo>
                  <a:lnTo>
                    <a:pt x="1981" y="3969"/>
                  </a:lnTo>
                  <a:lnTo>
                    <a:pt x="1990" y="3980"/>
                  </a:lnTo>
                  <a:lnTo>
                    <a:pt x="1996" y="3992"/>
                  </a:lnTo>
                  <a:lnTo>
                    <a:pt x="1996" y="3992"/>
                  </a:lnTo>
                  <a:lnTo>
                    <a:pt x="2009" y="4020"/>
                  </a:lnTo>
                  <a:lnTo>
                    <a:pt x="2024" y="4053"/>
                  </a:lnTo>
                  <a:lnTo>
                    <a:pt x="2031" y="4072"/>
                  </a:lnTo>
                  <a:lnTo>
                    <a:pt x="2037" y="4092"/>
                  </a:lnTo>
                  <a:lnTo>
                    <a:pt x="2043" y="4117"/>
                  </a:lnTo>
                  <a:lnTo>
                    <a:pt x="2049" y="4144"/>
                  </a:lnTo>
                  <a:lnTo>
                    <a:pt x="2054" y="4174"/>
                  </a:lnTo>
                  <a:lnTo>
                    <a:pt x="2056" y="4210"/>
                  </a:lnTo>
                  <a:lnTo>
                    <a:pt x="2057" y="4249"/>
                  </a:lnTo>
                  <a:lnTo>
                    <a:pt x="2057" y="4292"/>
                  </a:lnTo>
                  <a:lnTo>
                    <a:pt x="2054" y="4341"/>
                  </a:lnTo>
                  <a:lnTo>
                    <a:pt x="2049" y="4396"/>
                  </a:lnTo>
                  <a:lnTo>
                    <a:pt x="2043" y="4457"/>
                  </a:lnTo>
                  <a:lnTo>
                    <a:pt x="2034" y="4522"/>
                  </a:lnTo>
                  <a:lnTo>
                    <a:pt x="2034" y="4522"/>
                  </a:lnTo>
                  <a:lnTo>
                    <a:pt x="2032" y="4530"/>
                  </a:lnTo>
                  <a:lnTo>
                    <a:pt x="2031" y="4539"/>
                  </a:lnTo>
                  <a:lnTo>
                    <a:pt x="2032" y="4549"/>
                  </a:lnTo>
                  <a:lnTo>
                    <a:pt x="2034" y="4560"/>
                  </a:lnTo>
                  <a:lnTo>
                    <a:pt x="2039" y="4571"/>
                  </a:lnTo>
                  <a:lnTo>
                    <a:pt x="2046" y="4580"/>
                  </a:lnTo>
                  <a:lnTo>
                    <a:pt x="2051" y="4585"/>
                  </a:lnTo>
                  <a:lnTo>
                    <a:pt x="2057" y="4588"/>
                  </a:lnTo>
                  <a:lnTo>
                    <a:pt x="2057" y="4588"/>
                  </a:lnTo>
                  <a:lnTo>
                    <a:pt x="2064" y="4591"/>
                  </a:lnTo>
                  <a:lnTo>
                    <a:pt x="2070" y="4597"/>
                  </a:lnTo>
                  <a:lnTo>
                    <a:pt x="2076" y="4603"/>
                  </a:lnTo>
                  <a:lnTo>
                    <a:pt x="2082" y="4611"/>
                  </a:lnTo>
                  <a:lnTo>
                    <a:pt x="2092" y="4630"/>
                  </a:lnTo>
                  <a:lnTo>
                    <a:pt x="2101" y="4653"/>
                  </a:lnTo>
                  <a:lnTo>
                    <a:pt x="2109" y="4682"/>
                  </a:lnTo>
                  <a:lnTo>
                    <a:pt x="2114" y="4713"/>
                  </a:lnTo>
                  <a:lnTo>
                    <a:pt x="2117" y="4747"/>
                  </a:lnTo>
                  <a:lnTo>
                    <a:pt x="2118" y="4785"/>
                  </a:lnTo>
                  <a:lnTo>
                    <a:pt x="2118" y="4785"/>
                  </a:lnTo>
                  <a:lnTo>
                    <a:pt x="2118" y="4872"/>
                  </a:lnTo>
                  <a:lnTo>
                    <a:pt x="2117" y="4922"/>
                  </a:lnTo>
                  <a:lnTo>
                    <a:pt x="2114" y="4947"/>
                  </a:lnTo>
                  <a:lnTo>
                    <a:pt x="2110" y="4974"/>
                  </a:lnTo>
                  <a:lnTo>
                    <a:pt x="2107" y="5000"/>
                  </a:lnTo>
                  <a:lnTo>
                    <a:pt x="2101" y="5027"/>
                  </a:lnTo>
                  <a:lnTo>
                    <a:pt x="2093" y="5054"/>
                  </a:lnTo>
                  <a:lnTo>
                    <a:pt x="2084" y="5080"/>
                  </a:lnTo>
                  <a:lnTo>
                    <a:pt x="2073" y="5105"/>
                  </a:lnTo>
                  <a:lnTo>
                    <a:pt x="2059" y="5132"/>
                  </a:lnTo>
                  <a:lnTo>
                    <a:pt x="2043" y="5157"/>
                  </a:lnTo>
                  <a:lnTo>
                    <a:pt x="2024" y="5180"/>
                  </a:lnTo>
                  <a:lnTo>
                    <a:pt x="2024" y="5180"/>
                  </a:lnTo>
                  <a:lnTo>
                    <a:pt x="2020" y="5188"/>
                  </a:lnTo>
                  <a:lnTo>
                    <a:pt x="2004" y="5208"/>
                  </a:lnTo>
                  <a:lnTo>
                    <a:pt x="1981" y="5238"/>
                  </a:lnTo>
                  <a:lnTo>
                    <a:pt x="1965" y="5254"/>
                  </a:lnTo>
                  <a:lnTo>
                    <a:pt x="1949" y="5271"/>
                  </a:lnTo>
                  <a:lnTo>
                    <a:pt x="1931" y="5287"/>
                  </a:lnTo>
                  <a:lnTo>
                    <a:pt x="1910" y="5304"/>
                  </a:lnTo>
                  <a:lnTo>
                    <a:pt x="1888" y="5318"/>
                  </a:lnTo>
                  <a:lnTo>
                    <a:pt x="1865" y="5332"/>
                  </a:lnTo>
                  <a:lnTo>
                    <a:pt x="1842" y="5343"/>
                  </a:lnTo>
                  <a:lnTo>
                    <a:pt x="1817" y="5351"/>
                  </a:lnTo>
                  <a:lnTo>
                    <a:pt x="1790" y="5355"/>
                  </a:lnTo>
                  <a:lnTo>
                    <a:pt x="1777" y="5357"/>
                  </a:lnTo>
                  <a:lnTo>
                    <a:pt x="1763" y="5357"/>
                  </a:lnTo>
                  <a:lnTo>
                    <a:pt x="1763" y="5357"/>
                  </a:lnTo>
                  <a:lnTo>
                    <a:pt x="1760" y="5357"/>
                  </a:lnTo>
                  <a:lnTo>
                    <a:pt x="1752" y="5358"/>
                  </a:lnTo>
                  <a:lnTo>
                    <a:pt x="1740" y="5357"/>
                  </a:lnTo>
                  <a:lnTo>
                    <a:pt x="1734" y="5355"/>
                  </a:lnTo>
                  <a:lnTo>
                    <a:pt x="1726" y="5352"/>
                  </a:lnTo>
                  <a:lnTo>
                    <a:pt x="1716" y="5348"/>
                  </a:lnTo>
                  <a:lnTo>
                    <a:pt x="1707" y="5341"/>
                  </a:lnTo>
                  <a:lnTo>
                    <a:pt x="1698" y="5333"/>
                  </a:lnTo>
                  <a:lnTo>
                    <a:pt x="1688" y="5322"/>
                  </a:lnTo>
                  <a:lnTo>
                    <a:pt x="1677" y="5310"/>
                  </a:lnTo>
                  <a:lnTo>
                    <a:pt x="1668" y="5294"/>
                  </a:lnTo>
                  <a:lnTo>
                    <a:pt x="1657" y="5276"/>
                  </a:lnTo>
                  <a:lnTo>
                    <a:pt x="1648" y="5254"/>
                  </a:lnTo>
                  <a:lnTo>
                    <a:pt x="1648" y="5254"/>
                  </a:lnTo>
                  <a:lnTo>
                    <a:pt x="1599" y="5136"/>
                  </a:lnTo>
                  <a:lnTo>
                    <a:pt x="1546" y="5002"/>
                  </a:lnTo>
                  <a:lnTo>
                    <a:pt x="1471" y="4810"/>
                  </a:lnTo>
                  <a:lnTo>
                    <a:pt x="1471" y="4810"/>
                  </a:lnTo>
                  <a:lnTo>
                    <a:pt x="1469" y="4836"/>
                  </a:lnTo>
                  <a:lnTo>
                    <a:pt x="1468" y="4902"/>
                  </a:lnTo>
                  <a:lnTo>
                    <a:pt x="1469" y="4944"/>
                  </a:lnTo>
                  <a:lnTo>
                    <a:pt x="1471" y="4986"/>
                  </a:lnTo>
                  <a:lnTo>
                    <a:pt x="1476" y="5030"/>
                  </a:lnTo>
                  <a:lnTo>
                    <a:pt x="1479" y="5052"/>
                  </a:lnTo>
                  <a:lnTo>
                    <a:pt x="1484" y="5072"/>
                  </a:lnTo>
                  <a:lnTo>
                    <a:pt x="1484" y="5072"/>
                  </a:lnTo>
                  <a:lnTo>
                    <a:pt x="1491" y="5111"/>
                  </a:lnTo>
                  <a:lnTo>
                    <a:pt x="1499" y="5154"/>
                  </a:lnTo>
                  <a:lnTo>
                    <a:pt x="1513" y="5238"/>
                  </a:lnTo>
                  <a:lnTo>
                    <a:pt x="1520" y="5276"/>
                  </a:lnTo>
                  <a:lnTo>
                    <a:pt x="1527" y="5310"/>
                  </a:lnTo>
                  <a:lnTo>
                    <a:pt x="1534" y="5338"/>
                  </a:lnTo>
                  <a:lnTo>
                    <a:pt x="1541" y="5358"/>
                  </a:lnTo>
                  <a:lnTo>
                    <a:pt x="1541" y="5358"/>
                  </a:lnTo>
                  <a:lnTo>
                    <a:pt x="1559" y="5399"/>
                  </a:lnTo>
                  <a:lnTo>
                    <a:pt x="1579" y="5444"/>
                  </a:lnTo>
                  <a:lnTo>
                    <a:pt x="1590" y="5465"/>
                  </a:lnTo>
                  <a:lnTo>
                    <a:pt x="1601" y="5485"/>
                  </a:lnTo>
                  <a:lnTo>
                    <a:pt x="1610" y="5499"/>
                  </a:lnTo>
                  <a:lnTo>
                    <a:pt x="1616" y="5505"/>
                  </a:lnTo>
                  <a:lnTo>
                    <a:pt x="1621" y="5510"/>
                  </a:lnTo>
                  <a:lnTo>
                    <a:pt x="1621" y="5510"/>
                  </a:lnTo>
                  <a:lnTo>
                    <a:pt x="1643" y="5524"/>
                  </a:lnTo>
                  <a:lnTo>
                    <a:pt x="1668" y="5543"/>
                  </a:lnTo>
                  <a:lnTo>
                    <a:pt x="1681" y="5554"/>
                  </a:lnTo>
                  <a:lnTo>
                    <a:pt x="1690" y="5565"/>
                  </a:lnTo>
                  <a:lnTo>
                    <a:pt x="1699" y="5577"/>
                  </a:lnTo>
                  <a:lnTo>
                    <a:pt x="1706" y="5590"/>
                  </a:lnTo>
                  <a:lnTo>
                    <a:pt x="1706" y="5590"/>
                  </a:lnTo>
                  <a:lnTo>
                    <a:pt x="1712" y="5604"/>
                  </a:lnTo>
                  <a:lnTo>
                    <a:pt x="1718" y="5619"/>
                  </a:lnTo>
                  <a:lnTo>
                    <a:pt x="1727" y="5637"/>
                  </a:lnTo>
                  <a:lnTo>
                    <a:pt x="1738" y="5652"/>
                  </a:lnTo>
                  <a:lnTo>
                    <a:pt x="1751" y="5668"/>
                  </a:lnTo>
                  <a:lnTo>
                    <a:pt x="1763" y="5680"/>
                  </a:lnTo>
                  <a:lnTo>
                    <a:pt x="1779" y="5691"/>
                  </a:lnTo>
                  <a:lnTo>
                    <a:pt x="1787" y="5696"/>
                  </a:lnTo>
                  <a:lnTo>
                    <a:pt x="1795" y="5698"/>
                  </a:lnTo>
                  <a:lnTo>
                    <a:pt x="1795" y="5698"/>
                  </a:lnTo>
                  <a:lnTo>
                    <a:pt x="1837" y="5710"/>
                  </a:lnTo>
                  <a:lnTo>
                    <a:pt x="1860" y="5720"/>
                  </a:lnTo>
                  <a:lnTo>
                    <a:pt x="1884" y="5730"/>
                  </a:lnTo>
                  <a:lnTo>
                    <a:pt x="1895" y="5738"/>
                  </a:lnTo>
                  <a:lnTo>
                    <a:pt x="1904" y="5746"/>
                  </a:lnTo>
                  <a:lnTo>
                    <a:pt x="1915" y="5755"/>
                  </a:lnTo>
                  <a:lnTo>
                    <a:pt x="1923" y="5766"/>
                  </a:lnTo>
                  <a:lnTo>
                    <a:pt x="1931" y="5777"/>
                  </a:lnTo>
                  <a:lnTo>
                    <a:pt x="1937" y="5791"/>
                  </a:lnTo>
                  <a:lnTo>
                    <a:pt x="1940" y="5806"/>
                  </a:lnTo>
                  <a:lnTo>
                    <a:pt x="1943" y="5823"/>
                  </a:lnTo>
                  <a:lnTo>
                    <a:pt x="1943" y="5823"/>
                  </a:lnTo>
                  <a:lnTo>
                    <a:pt x="1945" y="5843"/>
                  </a:lnTo>
                  <a:lnTo>
                    <a:pt x="1943" y="5871"/>
                  </a:lnTo>
                  <a:lnTo>
                    <a:pt x="1942" y="5904"/>
                  </a:lnTo>
                  <a:lnTo>
                    <a:pt x="1937" y="5942"/>
                  </a:lnTo>
                  <a:lnTo>
                    <a:pt x="1931" y="5982"/>
                  </a:lnTo>
                  <a:lnTo>
                    <a:pt x="1923" y="6026"/>
                  </a:lnTo>
                  <a:lnTo>
                    <a:pt x="1910" y="6071"/>
                  </a:lnTo>
                  <a:lnTo>
                    <a:pt x="1896" y="6118"/>
                  </a:lnTo>
                  <a:lnTo>
                    <a:pt x="1877" y="6165"/>
                  </a:lnTo>
                  <a:lnTo>
                    <a:pt x="1867" y="6187"/>
                  </a:lnTo>
                  <a:lnTo>
                    <a:pt x="1856" y="6210"/>
                  </a:lnTo>
                  <a:lnTo>
                    <a:pt x="1843" y="6232"/>
                  </a:lnTo>
                  <a:lnTo>
                    <a:pt x="1829" y="6253"/>
                  </a:lnTo>
                  <a:lnTo>
                    <a:pt x="1813" y="6274"/>
                  </a:lnTo>
                  <a:lnTo>
                    <a:pt x="1798" y="6293"/>
                  </a:lnTo>
                  <a:lnTo>
                    <a:pt x="1781" y="6312"/>
                  </a:lnTo>
                  <a:lnTo>
                    <a:pt x="1763" y="6331"/>
                  </a:lnTo>
                  <a:lnTo>
                    <a:pt x="1743" y="6346"/>
                  </a:lnTo>
                  <a:lnTo>
                    <a:pt x="1723" y="6362"/>
                  </a:lnTo>
                  <a:lnTo>
                    <a:pt x="1701" y="6376"/>
                  </a:lnTo>
                  <a:lnTo>
                    <a:pt x="1677" y="6389"/>
                  </a:lnTo>
                  <a:lnTo>
                    <a:pt x="1652" y="6400"/>
                  </a:lnTo>
                  <a:lnTo>
                    <a:pt x="1626" y="6407"/>
                  </a:lnTo>
                  <a:lnTo>
                    <a:pt x="1626" y="6407"/>
                  </a:lnTo>
                  <a:lnTo>
                    <a:pt x="1616" y="6410"/>
                  </a:lnTo>
                  <a:lnTo>
                    <a:pt x="1590" y="6415"/>
                  </a:lnTo>
                  <a:lnTo>
                    <a:pt x="1552" y="6420"/>
                  </a:lnTo>
                  <a:lnTo>
                    <a:pt x="1530" y="6420"/>
                  </a:lnTo>
                  <a:lnTo>
                    <a:pt x="1510" y="6420"/>
                  </a:lnTo>
                  <a:lnTo>
                    <a:pt x="1488" y="6418"/>
                  </a:lnTo>
                  <a:lnTo>
                    <a:pt x="1468" y="6415"/>
                  </a:lnTo>
                  <a:lnTo>
                    <a:pt x="1449" y="6409"/>
                  </a:lnTo>
                  <a:lnTo>
                    <a:pt x="1441" y="6404"/>
                  </a:lnTo>
                  <a:lnTo>
                    <a:pt x="1434" y="6400"/>
                  </a:lnTo>
                  <a:lnTo>
                    <a:pt x="1426" y="6393"/>
                  </a:lnTo>
                  <a:lnTo>
                    <a:pt x="1421" y="6387"/>
                  </a:lnTo>
                  <a:lnTo>
                    <a:pt x="1415" y="6379"/>
                  </a:lnTo>
                  <a:lnTo>
                    <a:pt x="1412" y="6371"/>
                  </a:lnTo>
                  <a:lnTo>
                    <a:pt x="1409" y="6362"/>
                  </a:lnTo>
                  <a:lnTo>
                    <a:pt x="1407" y="6351"/>
                  </a:lnTo>
                  <a:lnTo>
                    <a:pt x="1405" y="6340"/>
                  </a:lnTo>
                  <a:lnTo>
                    <a:pt x="1407" y="6328"/>
                  </a:lnTo>
                  <a:lnTo>
                    <a:pt x="1407" y="6328"/>
                  </a:lnTo>
                  <a:lnTo>
                    <a:pt x="1412" y="6301"/>
                  </a:lnTo>
                  <a:lnTo>
                    <a:pt x="1421" y="6274"/>
                  </a:lnTo>
                  <a:lnTo>
                    <a:pt x="1432" y="6246"/>
                  </a:lnTo>
                  <a:lnTo>
                    <a:pt x="1446" y="6218"/>
                  </a:lnTo>
                  <a:lnTo>
                    <a:pt x="1460" y="6192"/>
                  </a:lnTo>
                  <a:lnTo>
                    <a:pt x="1477" y="6165"/>
                  </a:lnTo>
                  <a:lnTo>
                    <a:pt x="1494" y="6138"/>
                  </a:lnTo>
                  <a:lnTo>
                    <a:pt x="1513" y="6113"/>
                  </a:lnTo>
                  <a:lnTo>
                    <a:pt x="1548" y="6067"/>
                  </a:lnTo>
                  <a:lnTo>
                    <a:pt x="1579" y="6029"/>
                  </a:lnTo>
                  <a:lnTo>
                    <a:pt x="1602" y="5999"/>
                  </a:lnTo>
                  <a:lnTo>
                    <a:pt x="1609" y="5988"/>
                  </a:lnTo>
                  <a:lnTo>
                    <a:pt x="1613" y="5981"/>
                  </a:lnTo>
                  <a:lnTo>
                    <a:pt x="1613" y="5981"/>
                  </a:lnTo>
                  <a:lnTo>
                    <a:pt x="1621" y="5963"/>
                  </a:lnTo>
                  <a:lnTo>
                    <a:pt x="1623" y="5957"/>
                  </a:lnTo>
                  <a:lnTo>
                    <a:pt x="1624" y="5951"/>
                  </a:lnTo>
                  <a:lnTo>
                    <a:pt x="1624" y="5946"/>
                  </a:lnTo>
                  <a:lnTo>
                    <a:pt x="1621" y="5938"/>
                  </a:lnTo>
                  <a:lnTo>
                    <a:pt x="1615" y="5931"/>
                  </a:lnTo>
                  <a:lnTo>
                    <a:pt x="1605" y="5921"/>
                  </a:lnTo>
                  <a:lnTo>
                    <a:pt x="1605" y="5921"/>
                  </a:lnTo>
                  <a:lnTo>
                    <a:pt x="1587" y="5901"/>
                  </a:lnTo>
                  <a:lnTo>
                    <a:pt x="1557" y="5865"/>
                  </a:lnTo>
                  <a:lnTo>
                    <a:pt x="1480" y="5766"/>
                  </a:lnTo>
                  <a:lnTo>
                    <a:pt x="1404" y="5662"/>
                  </a:lnTo>
                  <a:lnTo>
                    <a:pt x="1373" y="5619"/>
                  </a:lnTo>
                  <a:lnTo>
                    <a:pt x="1351" y="5587"/>
                  </a:lnTo>
                  <a:lnTo>
                    <a:pt x="1351" y="5587"/>
                  </a:lnTo>
                  <a:lnTo>
                    <a:pt x="1337" y="5562"/>
                  </a:lnTo>
                  <a:lnTo>
                    <a:pt x="1319" y="5532"/>
                  </a:lnTo>
                  <a:lnTo>
                    <a:pt x="1302" y="5499"/>
                  </a:lnTo>
                  <a:lnTo>
                    <a:pt x="1285" y="5462"/>
                  </a:lnTo>
                  <a:lnTo>
                    <a:pt x="1269" y="5418"/>
                  </a:lnTo>
                  <a:lnTo>
                    <a:pt x="1254" y="5368"/>
                  </a:lnTo>
                  <a:lnTo>
                    <a:pt x="1240" y="5308"/>
                  </a:lnTo>
                  <a:lnTo>
                    <a:pt x="1233" y="5277"/>
                  </a:lnTo>
                  <a:lnTo>
                    <a:pt x="1227" y="5243"/>
                  </a:lnTo>
                  <a:lnTo>
                    <a:pt x="1227" y="5243"/>
                  </a:lnTo>
                  <a:lnTo>
                    <a:pt x="1207" y="5102"/>
                  </a:lnTo>
                  <a:lnTo>
                    <a:pt x="1190" y="4977"/>
                  </a:lnTo>
                  <a:lnTo>
                    <a:pt x="1174" y="4852"/>
                  </a:lnTo>
                  <a:lnTo>
                    <a:pt x="1174" y="4852"/>
                  </a:lnTo>
                  <a:lnTo>
                    <a:pt x="1144" y="4916"/>
                  </a:lnTo>
                  <a:lnTo>
                    <a:pt x="1121" y="4969"/>
                  </a:lnTo>
                  <a:lnTo>
                    <a:pt x="1111" y="4993"/>
                  </a:lnTo>
                  <a:lnTo>
                    <a:pt x="1105" y="5011"/>
                  </a:lnTo>
                  <a:lnTo>
                    <a:pt x="1105" y="5011"/>
                  </a:lnTo>
                  <a:lnTo>
                    <a:pt x="1099" y="5047"/>
                  </a:lnTo>
                  <a:lnTo>
                    <a:pt x="1094" y="5085"/>
                  </a:lnTo>
                  <a:lnTo>
                    <a:pt x="1091" y="5104"/>
                  </a:lnTo>
                  <a:lnTo>
                    <a:pt x="1086" y="5121"/>
                  </a:lnTo>
                  <a:lnTo>
                    <a:pt x="1080" y="5138"/>
                  </a:lnTo>
                  <a:lnTo>
                    <a:pt x="1074" y="5152"/>
                  </a:lnTo>
                  <a:lnTo>
                    <a:pt x="1074" y="5152"/>
                  </a:lnTo>
                  <a:lnTo>
                    <a:pt x="1068" y="5166"/>
                  </a:lnTo>
                  <a:lnTo>
                    <a:pt x="1063" y="5182"/>
                  </a:lnTo>
                  <a:lnTo>
                    <a:pt x="1061" y="5199"/>
                  </a:lnTo>
                  <a:lnTo>
                    <a:pt x="1061" y="5216"/>
                  </a:lnTo>
                  <a:lnTo>
                    <a:pt x="1060" y="5255"/>
                  </a:lnTo>
                  <a:lnTo>
                    <a:pt x="1058" y="5276"/>
                  </a:lnTo>
                  <a:lnTo>
                    <a:pt x="1055" y="5297"/>
                  </a:lnTo>
                  <a:lnTo>
                    <a:pt x="1055" y="5297"/>
                  </a:lnTo>
                  <a:lnTo>
                    <a:pt x="1049" y="5319"/>
                  </a:lnTo>
                  <a:lnTo>
                    <a:pt x="1041" y="5341"/>
                  </a:lnTo>
                  <a:lnTo>
                    <a:pt x="1030" y="5363"/>
                  </a:lnTo>
                  <a:lnTo>
                    <a:pt x="1018" y="5385"/>
                  </a:lnTo>
                  <a:lnTo>
                    <a:pt x="994" y="5426"/>
                  </a:lnTo>
                  <a:lnTo>
                    <a:pt x="983" y="5443"/>
                  </a:lnTo>
                  <a:lnTo>
                    <a:pt x="975" y="5457"/>
                  </a:lnTo>
                  <a:lnTo>
                    <a:pt x="975" y="5457"/>
                  </a:lnTo>
                  <a:lnTo>
                    <a:pt x="946" y="5523"/>
                  </a:lnTo>
                  <a:lnTo>
                    <a:pt x="930" y="5557"/>
                  </a:lnTo>
                  <a:lnTo>
                    <a:pt x="913" y="5590"/>
                  </a:lnTo>
                  <a:lnTo>
                    <a:pt x="913" y="5590"/>
                  </a:lnTo>
                  <a:lnTo>
                    <a:pt x="824" y="5755"/>
                  </a:lnTo>
                  <a:lnTo>
                    <a:pt x="769" y="5859"/>
                  </a:lnTo>
                  <a:lnTo>
                    <a:pt x="736" y="5918"/>
                  </a:lnTo>
                  <a:lnTo>
                    <a:pt x="736" y="5918"/>
                  </a:lnTo>
                  <a:lnTo>
                    <a:pt x="725" y="5934"/>
                  </a:lnTo>
                  <a:lnTo>
                    <a:pt x="710" y="5952"/>
                  </a:lnTo>
                  <a:lnTo>
                    <a:pt x="675" y="5993"/>
                  </a:lnTo>
                  <a:lnTo>
                    <a:pt x="630" y="6043"/>
                  </a:lnTo>
                  <a:lnTo>
                    <a:pt x="630" y="6043"/>
                  </a:lnTo>
                  <a:lnTo>
                    <a:pt x="636" y="6060"/>
                  </a:lnTo>
                  <a:lnTo>
                    <a:pt x="641" y="6081"/>
                  </a:lnTo>
                  <a:lnTo>
                    <a:pt x="646" y="6104"/>
                  </a:lnTo>
                  <a:lnTo>
                    <a:pt x="647" y="6129"/>
                  </a:lnTo>
                  <a:lnTo>
                    <a:pt x="647" y="6142"/>
                  </a:lnTo>
                  <a:lnTo>
                    <a:pt x="646" y="6154"/>
                  </a:lnTo>
                  <a:lnTo>
                    <a:pt x="643" y="6167"/>
                  </a:lnTo>
                  <a:lnTo>
                    <a:pt x="639" y="6178"/>
                  </a:lnTo>
                  <a:lnTo>
                    <a:pt x="633" y="6187"/>
                  </a:lnTo>
                  <a:lnTo>
                    <a:pt x="625" y="6196"/>
                  </a:lnTo>
                  <a:lnTo>
                    <a:pt x="625" y="6196"/>
                  </a:lnTo>
                  <a:lnTo>
                    <a:pt x="614" y="6203"/>
                  </a:lnTo>
                  <a:lnTo>
                    <a:pt x="599" y="6209"/>
                  </a:lnTo>
                  <a:lnTo>
                    <a:pt x="582" y="6215"/>
                  </a:lnTo>
                  <a:lnTo>
                    <a:pt x="560" y="6218"/>
                  </a:lnTo>
                  <a:lnTo>
                    <a:pt x="536" y="6220"/>
                  </a:lnTo>
                  <a:lnTo>
                    <a:pt x="510" y="6220"/>
                  </a:lnTo>
                  <a:lnTo>
                    <a:pt x="481" y="6218"/>
                  </a:lnTo>
                  <a:lnTo>
                    <a:pt x="452" y="6213"/>
                  </a:lnTo>
                  <a:lnTo>
                    <a:pt x="421" y="6207"/>
                  </a:lnTo>
                  <a:lnTo>
                    <a:pt x="389" y="6196"/>
                  </a:lnTo>
                  <a:lnTo>
                    <a:pt x="356" y="6184"/>
                  </a:lnTo>
                  <a:lnTo>
                    <a:pt x="324" y="6168"/>
                  </a:lnTo>
                  <a:lnTo>
                    <a:pt x="292" y="6148"/>
                  </a:lnTo>
                  <a:lnTo>
                    <a:pt x="260" y="6124"/>
                  </a:lnTo>
                  <a:lnTo>
                    <a:pt x="244" y="6110"/>
                  </a:lnTo>
                  <a:lnTo>
                    <a:pt x="228" y="6096"/>
                  </a:lnTo>
                  <a:lnTo>
                    <a:pt x="214" y="6081"/>
                  </a:lnTo>
                  <a:lnTo>
                    <a:pt x="200" y="6063"/>
                  </a:lnTo>
                  <a:lnTo>
                    <a:pt x="200" y="6063"/>
                  </a:lnTo>
                  <a:lnTo>
                    <a:pt x="172" y="6029"/>
                  </a:lnTo>
                  <a:lnTo>
                    <a:pt x="144" y="5993"/>
                  </a:lnTo>
                  <a:lnTo>
                    <a:pt x="119" y="5959"/>
                  </a:lnTo>
                  <a:lnTo>
                    <a:pt x="95" y="5923"/>
                  </a:lnTo>
                  <a:lnTo>
                    <a:pt x="73" y="5888"/>
                  </a:lnTo>
                  <a:lnTo>
                    <a:pt x="55" y="5852"/>
                  </a:lnTo>
                  <a:lnTo>
                    <a:pt x="38" y="5818"/>
                  </a:lnTo>
                  <a:lnTo>
                    <a:pt x="23" y="5784"/>
                  </a:lnTo>
                  <a:lnTo>
                    <a:pt x="13" y="5751"/>
                  </a:lnTo>
                  <a:lnTo>
                    <a:pt x="5" y="5718"/>
                  </a:lnTo>
                  <a:lnTo>
                    <a:pt x="0" y="5687"/>
                  </a:lnTo>
                  <a:lnTo>
                    <a:pt x="0" y="5671"/>
                  </a:lnTo>
                  <a:lnTo>
                    <a:pt x="0" y="5657"/>
                  </a:lnTo>
                  <a:lnTo>
                    <a:pt x="0" y="5641"/>
                  </a:lnTo>
                  <a:lnTo>
                    <a:pt x="3" y="5627"/>
                  </a:lnTo>
                  <a:lnTo>
                    <a:pt x="6" y="5613"/>
                  </a:lnTo>
                  <a:lnTo>
                    <a:pt x="9" y="5601"/>
                  </a:lnTo>
                  <a:lnTo>
                    <a:pt x="16" y="5587"/>
                  </a:lnTo>
                  <a:lnTo>
                    <a:pt x="22" y="5574"/>
                  </a:lnTo>
                  <a:lnTo>
                    <a:pt x="30" y="5563"/>
                  </a:lnTo>
                  <a:lnTo>
                    <a:pt x="39" y="5551"/>
                  </a:lnTo>
                  <a:lnTo>
                    <a:pt x="39" y="5551"/>
                  </a:lnTo>
                  <a:lnTo>
                    <a:pt x="41" y="5549"/>
                  </a:lnTo>
                  <a:lnTo>
                    <a:pt x="47" y="5543"/>
                  </a:lnTo>
                  <a:lnTo>
                    <a:pt x="58" y="5538"/>
                  </a:lnTo>
                  <a:lnTo>
                    <a:pt x="66" y="5535"/>
                  </a:lnTo>
                  <a:lnTo>
                    <a:pt x="73" y="5534"/>
                  </a:lnTo>
                  <a:lnTo>
                    <a:pt x="81" y="5532"/>
                  </a:lnTo>
                  <a:lnTo>
                    <a:pt x="92" y="5532"/>
                  </a:lnTo>
                  <a:lnTo>
                    <a:pt x="103" y="5534"/>
                  </a:lnTo>
                  <a:lnTo>
                    <a:pt x="116" y="5538"/>
                  </a:lnTo>
                  <a:lnTo>
                    <a:pt x="128" y="5543"/>
                  </a:lnTo>
                  <a:lnTo>
                    <a:pt x="142" y="5551"/>
                  </a:lnTo>
                  <a:lnTo>
                    <a:pt x="158" y="5562"/>
                  </a:lnTo>
                  <a:lnTo>
                    <a:pt x="174" y="5574"/>
                  </a:lnTo>
                  <a:lnTo>
                    <a:pt x="174" y="5574"/>
                  </a:lnTo>
                  <a:lnTo>
                    <a:pt x="241" y="5634"/>
                  </a:lnTo>
                  <a:lnTo>
                    <a:pt x="305" y="5687"/>
                  </a:lnTo>
                  <a:lnTo>
                    <a:pt x="370" y="5743"/>
                  </a:lnTo>
                  <a:lnTo>
                    <a:pt x="370" y="5743"/>
                  </a:lnTo>
                  <a:lnTo>
                    <a:pt x="377" y="5748"/>
                  </a:lnTo>
                  <a:lnTo>
                    <a:pt x="383" y="5752"/>
                  </a:lnTo>
                  <a:lnTo>
                    <a:pt x="391" y="5759"/>
                  </a:lnTo>
                  <a:lnTo>
                    <a:pt x="400" y="5762"/>
                  </a:lnTo>
                  <a:lnTo>
                    <a:pt x="411" y="5762"/>
                  </a:lnTo>
                  <a:lnTo>
                    <a:pt x="417" y="5762"/>
                  </a:lnTo>
                  <a:lnTo>
                    <a:pt x="424" y="5759"/>
                  </a:lnTo>
                  <a:lnTo>
                    <a:pt x="430" y="5755"/>
                  </a:lnTo>
                  <a:lnTo>
                    <a:pt x="438" y="5751"/>
                  </a:lnTo>
                  <a:lnTo>
                    <a:pt x="438" y="5751"/>
                  </a:lnTo>
                  <a:lnTo>
                    <a:pt x="456" y="5730"/>
                  </a:lnTo>
                  <a:lnTo>
                    <a:pt x="485" y="5699"/>
                  </a:lnTo>
                  <a:lnTo>
                    <a:pt x="517" y="5657"/>
                  </a:lnTo>
                  <a:lnTo>
                    <a:pt x="553" y="5610"/>
                  </a:lnTo>
                  <a:lnTo>
                    <a:pt x="589" y="5562"/>
                  </a:lnTo>
                  <a:lnTo>
                    <a:pt x="622" y="5515"/>
                  </a:lnTo>
                  <a:lnTo>
                    <a:pt x="649" y="5474"/>
                  </a:lnTo>
                  <a:lnTo>
                    <a:pt x="668" y="5441"/>
                  </a:lnTo>
                  <a:lnTo>
                    <a:pt x="668" y="5441"/>
                  </a:lnTo>
                  <a:lnTo>
                    <a:pt x="678" y="5416"/>
                  </a:lnTo>
                  <a:lnTo>
                    <a:pt x="686" y="5393"/>
                  </a:lnTo>
                  <a:lnTo>
                    <a:pt x="691" y="5369"/>
                  </a:lnTo>
                  <a:lnTo>
                    <a:pt x="696" y="5349"/>
                  </a:lnTo>
                  <a:lnTo>
                    <a:pt x="700" y="5332"/>
                  </a:lnTo>
                  <a:lnTo>
                    <a:pt x="705" y="5315"/>
                  </a:lnTo>
                  <a:lnTo>
                    <a:pt x="713" y="5302"/>
                  </a:lnTo>
                  <a:lnTo>
                    <a:pt x="718" y="5296"/>
                  </a:lnTo>
                  <a:lnTo>
                    <a:pt x="722" y="5291"/>
                  </a:lnTo>
                  <a:lnTo>
                    <a:pt x="722" y="5291"/>
                  </a:lnTo>
                  <a:lnTo>
                    <a:pt x="733" y="5282"/>
                  </a:lnTo>
                  <a:lnTo>
                    <a:pt x="741" y="5272"/>
                  </a:lnTo>
                  <a:lnTo>
                    <a:pt x="746" y="5262"/>
                  </a:lnTo>
                  <a:lnTo>
                    <a:pt x="749" y="5252"/>
                  </a:lnTo>
                  <a:lnTo>
                    <a:pt x="750" y="5243"/>
                  </a:lnTo>
                  <a:lnTo>
                    <a:pt x="752" y="5237"/>
                  </a:lnTo>
                  <a:lnTo>
                    <a:pt x="752" y="5230"/>
                  </a:lnTo>
                  <a:lnTo>
                    <a:pt x="752" y="5230"/>
                  </a:lnTo>
                  <a:lnTo>
                    <a:pt x="752" y="5212"/>
                  </a:lnTo>
                  <a:lnTo>
                    <a:pt x="752" y="5190"/>
                  </a:lnTo>
                  <a:lnTo>
                    <a:pt x="755" y="5160"/>
                  </a:lnTo>
                  <a:lnTo>
                    <a:pt x="760" y="5126"/>
                  </a:lnTo>
                  <a:lnTo>
                    <a:pt x="768" y="5085"/>
                  </a:lnTo>
                  <a:lnTo>
                    <a:pt x="780" y="5041"/>
                  </a:lnTo>
                  <a:lnTo>
                    <a:pt x="788" y="5018"/>
                  </a:lnTo>
                  <a:lnTo>
                    <a:pt x="797" y="4994"/>
                  </a:lnTo>
                  <a:lnTo>
                    <a:pt x="797" y="4994"/>
                  </a:lnTo>
                  <a:lnTo>
                    <a:pt x="814" y="4949"/>
                  </a:lnTo>
                  <a:lnTo>
                    <a:pt x="829" y="4910"/>
                  </a:lnTo>
                  <a:lnTo>
                    <a:pt x="850" y="4844"/>
                  </a:lnTo>
                  <a:lnTo>
                    <a:pt x="866" y="4789"/>
                  </a:lnTo>
                  <a:lnTo>
                    <a:pt x="874" y="4764"/>
                  </a:lnTo>
                  <a:lnTo>
                    <a:pt x="883" y="4741"/>
                  </a:lnTo>
                  <a:lnTo>
                    <a:pt x="883" y="4741"/>
                  </a:lnTo>
                  <a:lnTo>
                    <a:pt x="902" y="4697"/>
                  </a:lnTo>
                  <a:lnTo>
                    <a:pt x="916" y="4664"/>
                  </a:lnTo>
                  <a:lnTo>
                    <a:pt x="921" y="4650"/>
                  </a:lnTo>
                  <a:lnTo>
                    <a:pt x="924" y="4636"/>
                  </a:lnTo>
                  <a:lnTo>
                    <a:pt x="924" y="4624"/>
                  </a:lnTo>
                  <a:lnTo>
                    <a:pt x="924" y="4608"/>
                  </a:lnTo>
                  <a:lnTo>
                    <a:pt x="924" y="4608"/>
                  </a:lnTo>
                  <a:lnTo>
                    <a:pt x="922" y="4589"/>
                  </a:lnTo>
                  <a:lnTo>
                    <a:pt x="922" y="4567"/>
                  </a:lnTo>
                  <a:lnTo>
                    <a:pt x="925" y="4511"/>
                  </a:lnTo>
                  <a:lnTo>
                    <a:pt x="932" y="4450"/>
                  </a:lnTo>
                  <a:lnTo>
                    <a:pt x="936" y="4421"/>
                  </a:lnTo>
                  <a:lnTo>
                    <a:pt x="943" y="4394"/>
                  </a:lnTo>
                  <a:lnTo>
                    <a:pt x="943" y="4394"/>
                  </a:lnTo>
                  <a:lnTo>
                    <a:pt x="958" y="4325"/>
                  </a:lnTo>
                  <a:lnTo>
                    <a:pt x="971" y="4281"/>
                  </a:lnTo>
                  <a:lnTo>
                    <a:pt x="985" y="4235"/>
                  </a:lnTo>
                  <a:lnTo>
                    <a:pt x="1000" y="4186"/>
                  </a:lnTo>
                  <a:lnTo>
                    <a:pt x="1018" y="4139"/>
                  </a:lnTo>
                  <a:lnTo>
                    <a:pt x="1036" y="4092"/>
                  </a:lnTo>
                  <a:lnTo>
                    <a:pt x="1055" y="4052"/>
                  </a:lnTo>
                  <a:lnTo>
                    <a:pt x="1055" y="4052"/>
                  </a:lnTo>
                  <a:lnTo>
                    <a:pt x="1076" y="4011"/>
                  </a:lnTo>
                  <a:lnTo>
                    <a:pt x="1094" y="3966"/>
                  </a:lnTo>
                  <a:lnTo>
                    <a:pt x="1115" y="3917"/>
                  </a:lnTo>
                  <a:lnTo>
                    <a:pt x="1133" y="3866"/>
                  </a:lnTo>
                  <a:lnTo>
                    <a:pt x="1171" y="3758"/>
                  </a:lnTo>
                  <a:lnTo>
                    <a:pt x="1208" y="3642"/>
                  </a:lnTo>
                  <a:lnTo>
                    <a:pt x="1208" y="3642"/>
                  </a:lnTo>
                  <a:lnTo>
                    <a:pt x="1244" y="3536"/>
                  </a:lnTo>
                  <a:lnTo>
                    <a:pt x="1276" y="3447"/>
                  </a:lnTo>
                  <a:lnTo>
                    <a:pt x="1299" y="3376"/>
                  </a:lnTo>
                  <a:lnTo>
                    <a:pt x="1308" y="3347"/>
                  </a:lnTo>
                  <a:lnTo>
                    <a:pt x="1315" y="3322"/>
                  </a:lnTo>
                  <a:lnTo>
                    <a:pt x="1315" y="3322"/>
                  </a:lnTo>
                  <a:lnTo>
                    <a:pt x="1329" y="3259"/>
                  </a:lnTo>
                  <a:lnTo>
                    <a:pt x="1348" y="3179"/>
                  </a:lnTo>
                  <a:lnTo>
                    <a:pt x="1371" y="3097"/>
                  </a:lnTo>
                  <a:lnTo>
                    <a:pt x="1382" y="3059"/>
                  </a:lnTo>
                  <a:lnTo>
                    <a:pt x="1394" y="3026"/>
                  </a:lnTo>
                  <a:lnTo>
                    <a:pt x="1394" y="3026"/>
                  </a:lnTo>
                  <a:lnTo>
                    <a:pt x="1388" y="3022"/>
                  </a:lnTo>
                  <a:lnTo>
                    <a:pt x="1376" y="3012"/>
                  </a:lnTo>
                  <a:lnTo>
                    <a:pt x="1366" y="3007"/>
                  </a:lnTo>
                  <a:lnTo>
                    <a:pt x="1355" y="3004"/>
                  </a:lnTo>
                  <a:lnTo>
                    <a:pt x="1341" y="3003"/>
                  </a:lnTo>
                  <a:lnTo>
                    <a:pt x="1327" y="3003"/>
                  </a:lnTo>
                  <a:lnTo>
                    <a:pt x="1327" y="3003"/>
                  </a:lnTo>
                  <a:lnTo>
                    <a:pt x="1321" y="3003"/>
                  </a:lnTo>
                  <a:lnTo>
                    <a:pt x="1316" y="3001"/>
                  </a:lnTo>
                  <a:lnTo>
                    <a:pt x="1313" y="2997"/>
                  </a:lnTo>
                  <a:lnTo>
                    <a:pt x="1310" y="2992"/>
                  </a:lnTo>
                  <a:lnTo>
                    <a:pt x="1310" y="2984"/>
                  </a:lnTo>
                  <a:lnTo>
                    <a:pt x="1310" y="2976"/>
                  </a:lnTo>
                  <a:lnTo>
                    <a:pt x="1313" y="2957"/>
                  </a:lnTo>
                  <a:lnTo>
                    <a:pt x="1318" y="2936"/>
                  </a:lnTo>
                  <a:lnTo>
                    <a:pt x="1326" y="2914"/>
                  </a:lnTo>
                  <a:lnTo>
                    <a:pt x="1338" y="2873"/>
                  </a:lnTo>
                  <a:lnTo>
                    <a:pt x="1338" y="2873"/>
                  </a:lnTo>
                  <a:lnTo>
                    <a:pt x="1412" y="2604"/>
                  </a:lnTo>
                  <a:lnTo>
                    <a:pt x="1412" y="2604"/>
                  </a:lnTo>
                  <a:lnTo>
                    <a:pt x="1437" y="2496"/>
                  </a:lnTo>
                  <a:lnTo>
                    <a:pt x="1476" y="2312"/>
                  </a:lnTo>
                  <a:lnTo>
                    <a:pt x="1513" y="2124"/>
                  </a:lnTo>
                  <a:lnTo>
                    <a:pt x="1537" y="2006"/>
                  </a:lnTo>
                  <a:lnTo>
                    <a:pt x="1537" y="2006"/>
                  </a:lnTo>
                  <a:lnTo>
                    <a:pt x="1552" y="1901"/>
                  </a:lnTo>
                  <a:lnTo>
                    <a:pt x="1574" y="1746"/>
                  </a:lnTo>
                  <a:lnTo>
                    <a:pt x="1596" y="1593"/>
                  </a:lnTo>
                  <a:lnTo>
                    <a:pt x="1607" y="1501"/>
                  </a:lnTo>
                  <a:lnTo>
                    <a:pt x="1607" y="1501"/>
                  </a:lnTo>
                  <a:lnTo>
                    <a:pt x="1612" y="1468"/>
                  </a:lnTo>
                  <a:lnTo>
                    <a:pt x="1618" y="1419"/>
                  </a:lnTo>
                  <a:lnTo>
                    <a:pt x="1638" y="1294"/>
                  </a:lnTo>
                  <a:lnTo>
                    <a:pt x="1659" y="1166"/>
                  </a:lnTo>
                  <a:lnTo>
                    <a:pt x="1671" y="1079"/>
                  </a:lnTo>
                  <a:lnTo>
                    <a:pt x="1671" y="1079"/>
                  </a:lnTo>
                  <a:lnTo>
                    <a:pt x="1704" y="782"/>
                  </a:lnTo>
                  <a:lnTo>
                    <a:pt x="1724" y="602"/>
                  </a:lnTo>
                  <a:lnTo>
                    <a:pt x="1734" y="536"/>
                  </a:lnTo>
                  <a:lnTo>
                    <a:pt x="1740" y="499"/>
                  </a:lnTo>
                  <a:lnTo>
                    <a:pt x="1740" y="499"/>
                  </a:lnTo>
                  <a:lnTo>
                    <a:pt x="1754" y="441"/>
                  </a:lnTo>
                  <a:lnTo>
                    <a:pt x="1771" y="361"/>
                  </a:lnTo>
                  <a:lnTo>
                    <a:pt x="1779" y="320"/>
                  </a:lnTo>
                  <a:lnTo>
                    <a:pt x="1787" y="281"/>
                  </a:lnTo>
                  <a:lnTo>
                    <a:pt x="1792" y="245"/>
                  </a:lnTo>
                  <a:lnTo>
                    <a:pt x="1793" y="219"/>
                  </a:lnTo>
                  <a:lnTo>
                    <a:pt x="1793" y="219"/>
                  </a:lnTo>
                  <a:lnTo>
                    <a:pt x="1795" y="170"/>
                  </a:lnTo>
                  <a:lnTo>
                    <a:pt x="1796" y="119"/>
                  </a:lnTo>
                  <a:lnTo>
                    <a:pt x="1796" y="92"/>
                  </a:lnTo>
                  <a:lnTo>
                    <a:pt x="1795" y="70"/>
                  </a:lnTo>
                  <a:lnTo>
                    <a:pt x="1792" y="50"/>
                  </a:lnTo>
                  <a:lnTo>
                    <a:pt x="1787" y="33"/>
                  </a:lnTo>
                  <a:lnTo>
                    <a:pt x="1787" y="33"/>
                  </a:lnTo>
                  <a:lnTo>
                    <a:pt x="1785" y="27"/>
                  </a:lnTo>
                  <a:lnTo>
                    <a:pt x="1784" y="20"/>
                  </a:lnTo>
                  <a:lnTo>
                    <a:pt x="1785" y="16"/>
                  </a:lnTo>
                  <a:lnTo>
                    <a:pt x="1785" y="11"/>
                  </a:lnTo>
                  <a:lnTo>
                    <a:pt x="1788" y="8"/>
                  </a:lnTo>
                  <a:lnTo>
                    <a:pt x="1792" y="6"/>
                  </a:lnTo>
                  <a:lnTo>
                    <a:pt x="1798" y="2"/>
                  </a:lnTo>
                  <a:lnTo>
                    <a:pt x="1806" y="0"/>
                  </a:lnTo>
                  <a:lnTo>
                    <a:pt x="1813" y="0"/>
                  </a:lnTo>
                  <a:lnTo>
                    <a:pt x="1820" y="2"/>
                  </a:lnTo>
                  <a:lnTo>
                    <a:pt x="1820" y="2"/>
                  </a:lnTo>
                  <a:close/>
                </a:path>
              </a:pathLst>
            </a:custGeom>
            <a:solidFill>
              <a:srgbClr val="231815"/>
            </a:solidFill>
            <a:ln w="9525">
              <a:solidFill>
                <a:schemeClr val="accent1"/>
              </a:solidFill>
              <a:round/>
            </a:ln>
          </p:spPr>
          <p:txBody>
            <a:bodyPr vert="horz" wrap="square" lIns="68580" tIns="34290" rIns="68580" bIns="34290" numCol="1" anchor="t" anchorCtr="0" compatLnSpc="1"/>
            <a:lstStyle/>
            <a:p>
              <a:endParaRPr lang="zh-CN" altLang="en-US" sz="1350" dirty="0"/>
            </a:p>
          </p:txBody>
        </p:sp>
        <p:sp>
          <p:nvSpPr>
            <p:cNvPr id="43" name="Freeform 15"/>
            <p:cNvSpPr/>
            <p:nvPr>
              <p:custDataLst>
                <p:tags r:id="rId5"/>
              </p:custDataLst>
            </p:nvPr>
          </p:nvSpPr>
          <p:spPr bwMode="auto">
            <a:xfrm>
              <a:off x="4122738" y="3282950"/>
              <a:ext cx="1276350" cy="2224087"/>
            </a:xfrm>
            <a:custGeom>
              <a:avLst/>
              <a:gdLst>
                <a:gd name="T0" fmla="*/ 941 w 1607"/>
                <a:gd name="T1" fmla="*/ 1 h 2802"/>
                <a:gd name="T2" fmla="*/ 982 w 1607"/>
                <a:gd name="T3" fmla="*/ 179 h 2802"/>
                <a:gd name="T4" fmla="*/ 1000 w 1607"/>
                <a:gd name="T5" fmla="*/ 84 h 2802"/>
                <a:gd name="T6" fmla="*/ 1113 w 1607"/>
                <a:gd name="T7" fmla="*/ 20 h 2802"/>
                <a:gd name="T8" fmla="*/ 1330 w 1607"/>
                <a:gd name="T9" fmla="*/ 84 h 2802"/>
                <a:gd name="T10" fmla="*/ 1215 w 1607"/>
                <a:gd name="T11" fmla="*/ 411 h 2802"/>
                <a:gd name="T12" fmla="*/ 1291 w 1607"/>
                <a:gd name="T13" fmla="*/ 775 h 2802"/>
                <a:gd name="T14" fmla="*/ 1299 w 1607"/>
                <a:gd name="T15" fmla="*/ 1170 h 2802"/>
                <a:gd name="T16" fmla="*/ 1277 w 1607"/>
                <a:gd name="T17" fmla="*/ 1289 h 2802"/>
                <a:gd name="T18" fmla="*/ 1382 w 1607"/>
                <a:gd name="T19" fmla="*/ 1239 h 2802"/>
                <a:gd name="T20" fmla="*/ 1382 w 1607"/>
                <a:gd name="T21" fmla="*/ 842 h 2802"/>
                <a:gd name="T22" fmla="*/ 1496 w 1607"/>
                <a:gd name="T23" fmla="*/ 972 h 2802"/>
                <a:gd name="T24" fmla="*/ 1521 w 1607"/>
                <a:gd name="T25" fmla="*/ 1286 h 2802"/>
                <a:gd name="T26" fmla="*/ 1441 w 1607"/>
                <a:gd name="T27" fmla="*/ 1258 h 2802"/>
                <a:gd name="T28" fmla="*/ 1488 w 1607"/>
                <a:gd name="T29" fmla="*/ 1405 h 2802"/>
                <a:gd name="T30" fmla="*/ 1415 w 1607"/>
                <a:gd name="T31" fmla="*/ 1391 h 2802"/>
                <a:gd name="T32" fmla="*/ 1424 w 1607"/>
                <a:gd name="T33" fmla="*/ 1541 h 2802"/>
                <a:gd name="T34" fmla="*/ 1258 w 1607"/>
                <a:gd name="T35" fmla="*/ 1475 h 2802"/>
                <a:gd name="T36" fmla="*/ 1143 w 1607"/>
                <a:gd name="T37" fmla="*/ 1317 h 2802"/>
                <a:gd name="T38" fmla="*/ 1329 w 1607"/>
                <a:gd name="T39" fmla="*/ 1789 h 2802"/>
                <a:gd name="T40" fmla="*/ 1441 w 1607"/>
                <a:gd name="T41" fmla="*/ 1716 h 2802"/>
                <a:gd name="T42" fmla="*/ 1519 w 1607"/>
                <a:gd name="T43" fmla="*/ 1524 h 2802"/>
                <a:gd name="T44" fmla="*/ 1594 w 1607"/>
                <a:gd name="T45" fmla="*/ 1678 h 2802"/>
                <a:gd name="T46" fmla="*/ 1533 w 1607"/>
                <a:gd name="T47" fmla="*/ 1910 h 2802"/>
                <a:gd name="T48" fmla="*/ 1330 w 1607"/>
                <a:gd name="T49" fmla="*/ 2041 h 2802"/>
                <a:gd name="T50" fmla="*/ 1304 w 1607"/>
                <a:gd name="T51" fmla="*/ 1969 h 2802"/>
                <a:gd name="T52" fmla="*/ 1255 w 1607"/>
                <a:gd name="T53" fmla="*/ 2076 h 2802"/>
                <a:gd name="T54" fmla="*/ 1190 w 1607"/>
                <a:gd name="T55" fmla="*/ 2063 h 2802"/>
                <a:gd name="T56" fmla="*/ 1011 w 1607"/>
                <a:gd name="T57" fmla="*/ 1624 h 2802"/>
                <a:gd name="T58" fmla="*/ 971 w 1607"/>
                <a:gd name="T59" fmla="*/ 1421 h 2802"/>
                <a:gd name="T60" fmla="*/ 928 w 1607"/>
                <a:gd name="T61" fmla="*/ 1467 h 2802"/>
                <a:gd name="T62" fmla="*/ 1002 w 1607"/>
                <a:gd name="T63" fmla="*/ 2115 h 2802"/>
                <a:gd name="T64" fmla="*/ 1166 w 1607"/>
                <a:gd name="T65" fmla="*/ 2418 h 2802"/>
                <a:gd name="T66" fmla="*/ 1274 w 1607"/>
                <a:gd name="T67" fmla="*/ 2648 h 2802"/>
                <a:gd name="T68" fmla="*/ 1171 w 1607"/>
                <a:gd name="T69" fmla="*/ 2543 h 2802"/>
                <a:gd name="T70" fmla="*/ 882 w 1607"/>
                <a:gd name="T71" fmla="*/ 2352 h 2802"/>
                <a:gd name="T72" fmla="*/ 935 w 1607"/>
                <a:gd name="T73" fmla="*/ 2276 h 2802"/>
                <a:gd name="T74" fmla="*/ 894 w 1607"/>
                <a:gd name="T75" fmla="*/ 2232 h 2802"/>
                <a:gd name="T76" fmla="*/ 822 w 1607"/>
                <a:gd name="T77" fmla="*/ 2197 h 2802"/>
                <a:gd name="T78" fmla="*/ 871 w 1607"/>
                <a:gd name="T79" fmla="*/ 2099 h 2802"/>
                <a:gd name="T80" fmla="*/ 727 w 1607"/>
                <a:gd name="T81" fmla="*/ 1714 h 2802"/>
                <a:gd name="T82" fmla="*/ 814 w 1607"/>
                <a:gd name="T83" fmla="*/ 1610 h 2802"/>
                <a:gd name="T84" fmla="*/ 703 w 1607"/>
                <a:gd name="T85" fmla="*/ 1433 h 2802"/>
                <a:gd name="T86" fmla="*/ 688 w 1607"/>
                <a:gd name="T87" fmla="*/ 1306 h 2802"/>
                <a:gd name="T88" fmla="*/ 653 w 1607"/>
                <a:gd name="T89" fmla="*/ 1568 h 2802"/>
                <a:gd name="T90" fmla="*/ 572 w 1607"/>
                <a:gd name="T91" fmla="*/ 1869 h 2802"/>
                <a:gd name="T92" fmla="*/ 255 w 1607"/>
                <a:gd name="T93" fmla="*/ 2615 h 2802"/>
                <a:gd name="T94" fmla="*/ 56 w 1607"/>
                <a:gd name="T95" fmla="*/ 2802 h 2802"/>
                <a:gd name="T96" fmla="*/ 122 w 1607"/>
                <a:gd name="T97" fmla="*/ 2565 h 2802"/>
                <a:gd name="T98" fmla="*/ 103 w 1607"/>
                <a:gd name="T99" fmla="*/ 2463 h 2802"/>
                <a:gd name="T100" fmla="*/ 319 w 1607"/>
                <a:gd name="T101" fmla="*/ 2249 h 2802"/>
                <a:gd name="T102" fmla="*/ 369 w 1607"/>
                <a:gd name="T103" fmla="*/ 2187 h 2802"/>
                <a:gd name="T104" fmla="*/ 266 w 1607"/>
                <a:gd name="T105" fmla="*/ 2155 h 2802"/>
                <a:gd name="T106" fmla="*/ 395 w 1607"/>
                <a:gd name="T107" fmla="*/ 2097 h 2802"/>
                <a:gd name="T108" fmla="*/ 311 w 1607"/>
                <a:gd name="T109" fmla="*/ 2076 h 2802"/>
                <a:gd name="T110" fmla="*/ 438 w 1607"/>
                <a:gd name="T111" fmla="*/ 1550 h 2802"/>
                <a:gd name="T112" fmla="*/ 458 w 1607"/>
                <a:gd name="T113" fmla="*/ 1388 h 2802"/>
                <a:gd name="T114" fmla="*/ 533 w 1607"/>
                <a:gd name="T115" fmla="*/ 1474 h 2802"/>
                <a:gd name="T116" fmla="*/ 511 w 1607"/>
                <a:gd name="T117" fmla="*/ 1344 h 2802"/>
                <a:gd name="T118" fmla="*/ 497 w 1607"/>
                <a:gd name="T119" fmla="*/ 1144 h 2802"/>
                <a:gd name="T120" fmla="*/ 746 w 1607"/>
                <a:gd name="T121" fmla="*/ 495 h 2802"/>
                <a:gd name="T122" fmla="*/ 858 w 1607"/>
                <a:gd name="T123" fmla="*/ 87 h 2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7" h="2802">
                  <a:moveTo>
                    <a:pt x="858" y="87"/>
                  </a:moveTo>
                  <a:lnTo>
                    <a:pt x="858" y="87"/>
                  </a:lnTo>
                  <a:lnTo>
                    <a:pt x="863" y="73"/>
                  </a:lnTo>
                  <a:lnTo>
                    <a:pt x="867" y="59"/>
                  </a:lnTo>
                  <a:lnTo>
                    <a:pt x="875" y="43"/>
                  </a:lnTo>
                  <a:lnTo>
                    <a:pt x="885" y="28"/>
                  </a:lnTo>
                  <a:lnTo>
                    <a:pt x="889" y="20"/>
                  </a:lnTo>
                  <a:lnTo>
                    <a:pt x="896" y="14"/>
                  </a:lnTo>
                  <a:lnTo>
                    <a:pt x="902" y="7"/>
                  </a:lnTo>
                  <a:lnTo>
                    <a:pt x="910" y="4"/>
                  </a:lnTo>
                  <a:lnTo>
                    <a:pt x="918" y="1"/>
                  </a:lnTo>
                  <a:lnTo>
                    <a:pt x="927" y="0"/>
                  </a:lnTo>
                  <a:lnTo>
                    <a:pt x="927" y="0"/>
                  </a:lnTo>
                  <a:lnTo>
                    <a:pt x="941" y="1"/>
                  </a:lnTo>
                  <a:lnTo>
                    <a:pt x="952" y="4"/>
                  </a:lnTo>
                  <a:lnTo>
                    <a:pt x="960" y="11"/>
                  </a:lnTo>
                  <a:lnTo>
                    <a:pt x="964" y="17"/>
                  </a:lnTo>
                  <a:lnTo>
                    <a:pt x="966" y="25"/>
                  </a:lnTo>
                  <a:lnTo>
                    <a:pt x="966" y="34"/>
                  </a:lnTo>
                  <a:lnTo>
                    <a:pt x="963" y="56"/>
                  </a:lnTo>
                  <a:lnTo>
                    <a:pt x="963" y="56"/>
                  </a:lnTo>
                  <a:lnTo>
                    <a:pt x="961" y="72"/>
                  </a:lnTo>
                  <a:lnTo>
                    <a:pt x="961" y="90"/>
                  </a:lnTo>
                  <a:lnTo>
                    <a:pt x="963" y="136"/>
                  </a:lnTo>
                  <a:lnTo>
                    <a:pt x="968" y="192"/>
                  </a:lnTo>
                  <a:lnTo>
                    <a:pt x="968" y="192"/>
                  </a:lnTo>
                  <a:lnTo>
                    <a:pt x="972" y="189"/>
                  </a:lnTo>
                  <a:lnTo>
                    <a:pt x="982" y="179"/>
                  </a:lnTo>
                  <a:lnTo>
                    <a:pt x="986" y="172"/>
                  </a:lnTo>
                  <a:lnTo>
                    <a:pt x="993" y="164"/>
                  </a:lnTo>
                  <a:lnTo>
                    <a:pt x="999" y="153"/>
                  </a:lnTo>
                  <a:lnTo>
                    <a:pt x="1003" y="140"/>
                  </a:lnTo>
                  <a:lnTo>
                    <a:pt x="1003" y="140"/>
                  </a:lnTo>
                  <a:lnTo>
                    <a:pt x="1008" y="128"/>
                  </a:lnTo>
                  <a:lnTo>
                    <a:pt x="1010" y="118"/>
                  </a:lnTo>
                  <a:lnTo>
                    <a:pt x="1010" y="111"/>
                  </a:lnTo>
                  <a:lnTo>
                    <a:pt x="1008" y="104"/>
                  </a:lnTo>
                  <a:lnTo>
                    <a:pt x="1007" y="100"/>
                  </a:lnTo>
                  <a:lnTo>
                    <a:pt x="1003" y="97"/>
                  </a:lnTo>
                  <a:lnTo>
                    <a:pt x="1002" y="95"/>
                  </a:lnTo>
                  <a:lnTo>
                    <a:pt x="1002" y="95"/>
                  </a:lnTo>
                  <a:lnTo>
                    <a:pt x="1000" y="84"/>
                  </a:lnTo>
                  <a:lnTo>
                    <a:pt x="999" y="72"/>
                  </a:lnTo>
                  <a:lnTo>
                    <a:pt x="999" y="58"/>
                  </a:lnTo>
                  <a:lnTo>
                    <a:pt x="1000" y="43"/>
                  </a:lnTo>
                  <a:lnTo>
                    <a:pt x="1003" y="37"/>
                  </a:lnTo>
                  <a:lnTo>
                    <a:pt x="1007" y="31"/>
                  </a:lnTo>
                  <a:lnTo>
                    <a:pt x="1010" y="26"/>
                  </a:lnTo>
                  <a:lnTo>
                    <a:pt x="1014" y="22"/>
                  </a:lnTo>
                  <a:lnTo>
                    <a:pt x="1021" y="18"/>
                  </a:lnTo>
                  <a:lnTo>
                    <a:pt x="1027" y="15"/>
                  </a:lnTo>
                  <a:lnTo>
                    <a:pt x="1027" y="15"/>
                  </a:lnTo>
                  <a:lnTo>
                    <a:pt x="1036" y="15"/>
                  </a:lnTo>
                  <a:lnTo>
                    <a:pt x="1049" y="14"/>
                  </a:lnTo>
                  <a:lnTo>
                    <a:pt x="1079" y="15"/>
                  </a:lnTo>
                  <a:lnTo>
                    <a:pt x="1113" y="20"/>
                  </a:lnTo>
                  <a:lnTo>
                    <a:pt x="1150" y="25"/>
                  </a:lnTo>
                  <a:lnTo>
                    <a:pt x="1222" y="34"/>
                  </a:lnTo>
                  <a:lnTo>
                    <a:pt x="1250" y="37"/>
                  </a:lnTo>
                  <a:lnTo>
                    <a:pt x="1269" y="39"/>
                  </a:lnTo>
                  <a:lnTo>
                    <a:pt x="1269" y="39"/>
                  </a:lnTo>
                  <a:lnTo>
                    <a:pt x="1283" y="39"/>
                  </a:lnTo>
                  <a:lnTo>
                    <a:pt x="1294" y="42"/>
                  </a:lnTo>
                  <a:lnTo>
                    <a:pt x="1305" y="45"/>
                  </a:lnTo>
                  <a:lnTo>
                    <a:pt x="1313" y="51"/>
                  </a:lnTo>
                  <a:lnTo>
                    <a:pt x="1321" y="58"/>
                  </a:lnTo>
                  <a:lnTo>
                    <a:pt x="1326" y="65"/>
                  </a:lnTo>
                  <a:lnTo>
                    <a:pt x="1329" y="75"/>
                  </a:lnTo>
                  <a:lnTo>
                    <a:pt x="1330" y="84"/>
                  </a:lnTo>
                  <a:lnTo>
                    <a:pt x="1330" y="84"/>
                  </a:lnTo>
                  <a:lnTo>
                    <a:pt x="1329" y="108"/>
                  </a:lnTo>
                  <a:lnTo>
                    <a:pt x="1326" y="133"/>
                  </a:lnTo>
                  <a:lnTo>
                    <a:pt x="1322" y="147"/>
                  </a:lnTo>
                  <a:lnTo>
                    <a:pt x="1319" y="161"/>
                  </a:lnTo>
                  <a:lnTo>
                    <a:pt x="1311" y="176"/>
                  </a:lnTo>
                  <a:lnTo>
                    <a:pt x="1304" y="192"/>
                  </a:lnTo>
                  <a:lnTo>
                    <a:pt x="1304" y="192"/>
                  </a:lnTo>
                  <a:lnTo>
                    <a:pt x="1279" y="236"/>
                  </a:lnTo>
                  <a:lnTo>
                    <a:pt x="1263" y="267"/>
                  </a:lnTo>
                  <a:lnTo>
                    <a:pt x="1249" y="300"/>
                  </a:lnTo>
                  <a:lnTo>
                    <a:pt x="1235" y="336"/>
                  </a:lnTo>
                  <a:lnTo>
                    <a:pt x="1222" y="373"/>
                  </a:lnTo>
                  <a:lnTo>
                    <a:pt x="1219" y="392"/>
                  </a:lnTo>
                  <a:lnTo>
                    <a:pt x="1215" y="411"/>
                  </a:lnTo>
                  <a:lnTo>
                    <a:pt x="1213" y="428"/>
                  </a:lnTo>
                  <a:lnTo>
                    <a:pt x="1213" y="447"/>
                  </a:lnTo>
                  <a:lnTo>
                    <a:pt x="1213" y="447"/>
                  </a:lnTo>
                  <a:lnTo>
                    <a:pt x="1215" y="483"/>
                  </a:lnTo>
                  <a:lnTo>
                    <a:pt x="1218" y="520"/>
                  </a:lnTo>
                  <a:lnTo>
                    <a:pt x="1224" y="556"/>
                  </a:lnTo>
                  <a:lnTo>
                    <a:pt x="1232" y="591"/>
                  </a:lnTo>
                  <a:lnTo>
                    <a:pt x="1240" y="623"/>
                  </a:lnTo>
                  <a:lnTo>
                    <a:pt x="1247" y="653"/>
                  </a:lnTo>
                  <a:lnTo>
                    <a:pt x="1255" y="677"/>
                  </a:lnTo>
                  <a:lnTo>
                    <a:pt x="1261" y="694"/>
                  </a:lnTo>
                  <a:lnTo>
                    <a:pt x="1261" y="694"/>
                  </a:lnTo>
                  <a:lnTo>
                    <a:pt x="1280" y="741"/>
                  </a:lnTo>
                  <a:lnTo>
                    <a:pt x="1291" y="775"/>
                  </a:lnTo>
                  <a:lnTo>
                    <a:pt x="1302" y="813"/>
                  </a:lnTo>
                  <a:lnTo>
                    <a:pt x="1313" y="853"/>
                  </a:lnTo>
                  <a:lnTo>
                    <a:pt x="1319" y="894"/>
                  </a:lnTo>
                  <a:lnTo>
                    <a:pt x="1322" y="914"/>
                  </a:lnTo>
                  <a:lnTo>
                    <a:pt x="1324" y="933"/>
                  </a:lnTo>
                  <a:lnTo>
                    <a:pt x="1324" y="952"/>
                  </a:lnTo>
                  <a:lnTo>
                    <a:pt x="1322" y="969"/>
                  </a:lnTo>
                  <a:lnTo>
                    <a:pt x="1322" y="969"/>
                  </a:lnTo>
                  <a:lnTo>
                    <a:pt x="1307" y="1070"/>
                  </a:lnTo>
                  <a:lnTo>
                    <a:pt x="1302" y="1102"/>
                  </a:lnTo>
                  <a:lnTo>
                    <a:pt x="1301" y="1128"/>
                  </a:lnTo>
                  <a:lnTo>
                    <a:pt x="1301" y="1128"/>
                  </a:lnTo>
                  <a:lnTo>
                    <a:pt x="1301" y="1155"/>
                  </a:lnTo>
                  <a:lnTo>
                    <a:pt x="1299" y="1170"/>
                  </a:lnTo>
                  <a:lnTo>
                    <a:pt x="1294" y="1185"/>
                  </a:lnTo>
                  <a:lnTo>
                    <a:pt x="1290" y="1197"/>
                  </a:lnTo>
                  <a:lnTo>
                    <a:pt x="1285" y="1203"/>
                  </a:lnTo>
                  <a:lnTo>
                    <a:pt x="1282" y="1206"/>
                  </a:lnTo>
                  <a:lnTo>
                    <a:pt x="1276" y="1211"/>
                  </a:lnTo>
                  <a:lnTo>
                    <a:pt x="1269" y="1213"/>
                  </a:lnTo>
                  <a:lnTo>
                    <a:pt x="1263" y="1214"/>
                  </a:lnTo>
                  <a:lnTo>
                    <a:pt x="1254" y="1214"/>
                  </a:lnTo>
                  <a:lnTo>
                    <a:pt x="1254" y="1214"/>
                  </a:lnTo>
                  <a:lnTo>
                    <a:pt x="1255" y="1228"/>
                  </a:lnTo>
                  <a:lnTo>
                    <a:pt x="1258" y="1242"/>
                  </a:lnTo>
                  <a:lnTo>
                    <a:pt x="1263" y="1260"/>
                  </a:lnTo>
                  <a:lnTo>
                    <a:pt x="1269" y="1275"/>
                  </a:lnTo>
                  <a:lnTo>
                    <a:pt x="1277" y="1289"/>
                  </a:lnTo>
                  <a:lnTo>
                    <a:pt x="1282" y="1296"/>
                  </a:lnTo>
                  <a:lnTo>
                    <a:pt x="1288" y="1300"/>
                  </a:lnTo>
                  <a:lnTo>
                    <a:pt x="1294" y="1302"/>
                  </a:lnTo>
                  <a:lnTo>
                    <a:pt x="1301" y="1303"/>
                  </a:lnTo>
                  <a:lnTo>
                    <a:pt x="1301" y="1303"/>
                  </a:lnTo>
                  <a:lnTo>
                    <a:pt x="1316" y="1302"/>
                  </a:lnTo>
                  <a:lnTo>
                    <a:pt x="1330" y="1297"/>
                  </a:lnTo>
                  <a:lnTo>
                    <a:pt x="1346" y="1291"/>
                  </a:lnTo>
                  <a:lnTo>
                    <a:pt x="1358" y="1280"/>
                  </a:lnTo>
                  <a:lnTo>
                    <a:pt x="1365" y="1274"/>
                  </a:lnTo>
                  <a:lnTo>
                    <a:pt x="1369" y="1266"/>
                  </a:lnTo>
                  <a:lnTo>
                    <a:pt x="1374" y="1258"/>
                  </a:lnTo>
                  <a:lnTo>
                    <a:pt x="1379" y="1249"/>
                  </a:lnTo>
                  <a:lnTo>
                    <a:pt x="1382" y="1239"/>
                  </a:lnTo>
                  <a:lnTo>
                    <a:pt x="1385" y="1228"/>
                  </a:lnTo>
                  <a:lnTo>
                    <a:pt x="1386" y="1216"/>
                  </a:lnTo>
                  <a:lnTo>
                    <a:pt x="1386" y="1203"/>
                  </a:lnTo>
                  <a:lnTo>
                    <a:pt x="1386" y="1203"/>
                  </a:lnTo>
                  <a:lnTo>
                    <a:pt x="1385" y="1122"/>
                  </a:lnTo>
                  <a:lnTo>
                    <a:pt x="1382" y="1006"/>
                  </a:lnTo>
                  <a:lnTo>
                    <a:pt x="1377" y="945"/>
                  </a:lnTo>
                  <a:lnTo>
                    <a:pt x="1372" y="891"/>
                  </a:lnTo>
                  <a:lnTo>
                    <a:pt x="1366" y="845"/>
                  </a:lnTo>
                  <a:lnTo>
                    <a:pt x="1363" y="828"/>
                  </a:lnTo>
                  <a:lnTo>
                    <a:pt x="1358" y="814"/>
                  </a:lnTo>
                  <a:lnTo>
                    <a:pt x="1358" y="814"/>
                  </a:lnTo>
                  <a:lnTo>
                    <a:pt x="1365" y="822"/>
                  </a:lnTo>
                  <a:lnTo>
                    <a:pt x="1382" y="842"/>
                  </a:lnTo>
                  <a:lnTo>
                    <a:pt x="1391" y="856"/>
                  </a:lnTo>
                  <a:lnTo>
                    <a:pt x="1401" y="872"/>
                  </a:lnTo>
                  <a:lnTo>
                    <a:pt x="1408" y="889"/>
                  </a:lnTo>
                  <a:lnTo>
                    <a:pt x="1415" y="906"/>
                  </a:lnTo>
                  <a:lnTo>
                    <a:pt x="1415" y="906"/>
                  </a:lnTo>
                  <a:lnTo>
                    <a:pt x="1421" y="922"/>
                  </a:lnTo>
                  <a:lnTo>
                    <a:pt x="1430" y="938"/>
                  </a:lnTo>
                  <a:lnTo>
                    <a:pt x="1441" y="950"/>
                  </a:lnTo>
                  <a:lnTo>
                    <a:pt x="1452" y="959"/>
                  </a:lnTo>
                  <a:lnTo>
                    <a:pt x="1466" y="967"/>
                  </a:lnTo>
                  <a:lnTo>
                    <a:pt x="1474" y="970"/>
                  </a:lnTo>
                  <a:lnTo>
                    <a:pt x="1480" y="972"/>
                  </a:lnTo>
                  <a:lnTo>
                    <a:pt x="1488" y="972"/>
                  </a:lnTo>
                  <a:lnTo>
                    <a:pt x="1496" y="972"/>
                  </a:lnTo>
                  <a:lnTo>
                    <a:pt x="1504" y="970"/>
                  </a:lnTo>
                  <a:lnTo>
                    <a:pt x="1512" y="967"/>
                  </a:lnTo>
                  <a:lnTo>
                    <a:pt x="1512" y="967"/>
                  </a:lnTo>
                  <a:lnTo>
                    <a:pt x="1515" y="980"/>
                  </a:lnTo>
                  <a:lnTo>
                    <a:pt x="1522" y="1011"/>
                  </a:lnTo>
                  <a:lnTo>
                    <a:pt x="1530" y="1050"/>
                  </a:lnTo>
                  <a:lnTo>
                    <a:pt x="1532" y="1069"/>
                  </a:lnTo>
                  <a:lnTo>
                    <a:pt x="1532" y="1086"/>
                  </a:lnTo>
                  <a:lnTo>
                    <a:pt x="1532" y="1086"/>
                  </a:lnTo>
                  <a:lnTo>
                    <a:pt x="1526" y="1175"/>
                  </a:lnTo>
                  <a:lnTo>
                    <a:pt x="1524" y="1224"/>
                  </a:lnTo>
                  <a:lnTo>
                    <a:pt x="1522" y="1260"/>
                  </a:lnTo>
                  <a:lnTo>
                    <a:pt x="1522" y="1260"/>
                  </a:lnTo>
                  <a:lnTo>
                    <a:pt x="1521" y="1286"/>
                  </a:lnTo>
                  <a:lnTo>
                    <a:pt x="1519" y="1308"/>
                  </a:lnTo>
                  <a:lnTo>
                    <a:pt x="1516" y="1327"/>
                  </a:lnTo>
                  <a:lnTo>
                    <a:pt x="1516" y="1327"/>
                  </a:lnTo>
                  <a:lnTo>
                    <a:pt x="1513" y="1317"/>
                  </a:lnTo>
                  <a:lnTo>
                    <a:pt x="1508" y="1306"/>
                  </a:lnTo>
                  <a:lnTo>
                    <a:pt x="1501" y="1294"/>
                  </a:lnTo>
                  <a:lnTo>
                    <a:pt x="1493" y="1280"/>
                  </a:lnTo>
                  <a:lnTo>
                    <a:pt x="1482" y="1267"/>
                  </a:lnTo>
                  <a:lnTo>
                    <a:pt x="1469" y="1256"/>
                  </a:lnTo>
                  <a:lnTo>
                    <a:pt x="1462" y="1252"/>
                  </a:lnTo>
                  <a:lnTo>
                    <a:pt x="1454" y="1247"/>
                  </a:lnTo>
                  <a:lnTo>
                    <a:pt x="1454" y="1247"/>
                  </a:lnTo>
                  <a:lnTo>
                    <a:pt x="1447" y="1252"/>
                  </a:lnTo>
                  <a:lnTo>
                    <a:pt x="1441" y="1258"/>
                  </a:lnTo>
                  <a:lnTo>
                    <a:pt x="1437" y="1266"/>
                  </a:lnTo>
                  <a:lnTo>
                    <a:pt x="1432" y="1277"/>
                  </a:lnTo>
                  <a:lnTo>
                    <a:pt x="1432" y="1283"/>
                  </a:lnTo>
                  <a:lnTo>
                    <a:pt x="1432" y="1291"/>
                  </a:lnTo>
                  <a:lnTo>
                    <a:pt x="1433" y="1299"/>
                  </a:lnTo>
                  <a:lnTo>
                    <a:pt x="1435" y="1306"/>
                  </a:lnTo>
                  <a:lnTo>
                    <a:pt x="1440" y="1314"/>
                  </a:lnTo>
                  <a:lnTo>
                    <a:pt x="1446" y="1324"/>
                  </a:lnTo>
                  <a:lnTo>
                    <a:pt x="1446" y="1324"/>
                  </a:lnTo>
                  <a:lnTo>
                    <a:pt x="1460" y="1342"/>
                  </a:lnTo>
                  <a:lnTo>
                    <a:pt x="1471" y="1360"/>
                  </a:lnTo>
                  <a:lnTo>
                    <a:pt x="1479" y="1375"/>
                  </a:lnTo>
                  <a:lnTo>
                    <a:pt x="1485" y="1391"/>
                  </a:lnTo>
                  <a:lnTo>
                    <a:pt x="1488" y="1405"/>
                  </a:lnTo>
                  <a:lnTo>
                    <a:pt x="1488" y="1419"/>
                  </a:lnTo>
                  <a:lnTo>
                    <a:pt x="1487" y="1433"/>
                  </a:lnTo>
                  <a:lnTo>
                    <a:pt x="1480" y="1446"/>
                  </a:lnTo>
                  <a:lnTo>
                    <a:pt x="1480" y="1446"/>
                  </a:lnTo>
                  <a:lnTo>
                    <a:pt x="1476" y="1433"/>
                  </a:lnTo>
                  <a:lnTo>
                    <a:pt x="1465" y="1403"/>
                  </a:lnTo>
                  <a:lnTo>
                    <a:pt x="1457" y="1386"/>
                  </a:lnTo>
                  <a:lnTo>
                    <a:pt x="1446" y="1371"/>
                  </a:lnTo>
                  <a:lnTo>
                    <a:pt x="1435" y="1358"/>
                  </a:lnTo>
                  <a:lnTo>
                    <a:pt x="1429" y="1353"/>
                  </a:lnTo>
                  <a:lnTo>
                    <a:pt x="1422" y="1349"/>
                  </a:lnTo>
                  <a:lnTo>
                    <a:pt x="1422" y="1349"/>
                  </a:lnTo>
                  <a:lnTo>
                    <a:pt x="1418" y="1371"/>
                  </a:lnTo>
                  <a:lnTo>
                    <a:pt x="1415" y="1391"/>
                  </a:lnTo>
                  <a:lnTo>
                    <a:pt x="1412" y="1417"/>
                  </a:lnTo>
                  <a:lnTo>
                    <a:pt x="1410" y="1430"/>
                  </a:lnTo>
                  <a:lnTo>
                    <a:pt x="1412" y="1444"/>
                  </a:lnTo>
                  <a:lnTo>
                    <a:pt x="1413" y="1457"/>
                  </a:lnTo>
                  <a:lnTo>
                    <a:pt x="1416" y="1469"/>
                  </a:lnTo>
                  <a:lnTo>
                    <a:pt x="1419" y="1480"/>
                  </a:lnTo>
                  <a:lnTo>
                    <a:pt x="1426" y="1491"/>
                  </a:lnTo>
                  <a:lnTo>
                    <a:pt x="1433" y="1499"/>
                  </a:lnTo>
                  <a:lnTo>
                    <a:pt x="1444" y="1505"/>
                  </a:lnTo>
                  <a:lnTo>
                    <a:pt x="1444" y="1505"/>
                  </a:lnTo>
                  <a:lnTo>
                    <a:pt x="1440" y="1517"/>
                  </a:lnTo>
                  <a:lnTo>
                    <a:pt x="1433" y="1528"/>
                  </a:lnTo>
                  <a:lnTo>
                    <a:pt x="1429" y="1535"/>
                  </a:lnTo>
                  <a:lnTo>
                    <a:pt x="1424" y="1541"/>
                  </a:lnTo>
                  <a:lnTo>
                    <a:pt x="1416" y="1547"/>
                  </a:lnTo>
                  <a:lnTo>
                    <a:pt x="1410" y="1552"/>
                  </a:lnTo>
                  <a:lnTo>
                    <a:pt x="1401" y="1555"/>
                  </a:lnTo>
                  <a:lnTo>
                    <a:pt x="1390" y="1558"/>
                  </a:lnTo>
                  <a:lnTo>
                    <a:pt x="1379" y="1558"/>
                  </a:lnTo>
                  <a:lnTo>
                    <a:pt x="1366" y="1558"/>
                  </a:lnTo>
                  <a:lnTo>
                    <a:pt x="1351" y="1553"/>
                  </a:lnTo>
                  <a:lnTo>
                    <a:pt x="1335" y="1549"/>
                  </a:lnTo>
                  <a:lnTo>
                    <a:pt x="1335" y="1549"/>
                  </a:lnTo>
                  <a:lnTo>
                    <a:pt x="1318" y="1539"/>
                  </a:lnTo>
                  <a:lnTo>
                    <a:pt x="1302" y="1527"/>
                  </a:lnTo>
                  <a:lnTo>
                    <a:pt x="1286" y="1511"/>
                  </a:lnTo>
                  <a:lnTo>
                    <a:pt x="1272" y="1494"/>
                  </a:lnTo>
                  <a:lnTo>
                    <a:pt x="1258" y="1475"/>
                  </a:lnTo>
                  <a:lnTo>
                    <a:pt x="1246" y="1453"/>
                  </a:lnTo>
                  <a:lnTo>
                    <a:pt x="1235" y="1433"/>
                  </a:lnTo>
                  <a:lnTo>
                    <a:pt x="1224" y="1411"/>
                  </a:lnTo>
                  <a:lnTo>
                    <a:pt x="1205" y="1371"/>
                  </a:lnTo>
                  <a:lnTo>
                    <a:pt x="1193" y="1336"/>
                  </a:lnTo>
                  <a:lnTo>
                    <a:pt x="1182" y="1303"/>
                  </a:lnTo>
                  <a:lnTo>
                    <a:pt x="1182" y="1303"/>
                  </a:lnTo>
                  <a:lnTo>
                    <a:pt x="1174" y="1302"/>
                  </a:lnTo>
                  <a:lnTo>
                    <a:pt x="1166" y="1302"/>
                  </a:lnTo>
                  <a:lnTo>
                    <a:pt x="1157" y="1303"/>
                  </a:lnTo>
                  <a:lnTo>
                    <a:pt x="1149" y="1306"/>
                  </a:lnTo>
                  <a:lnTo>
                    <a:pt x="1146" y="1310"/>
                  </a:lnTo>
                  <a:lnTo>
                    <a:pt x="1144" y="1313"/>
                  </a:lnTo>
                  <a:lnTo>
                    <a:pt x="1143" y="1317"/>
                  </a:lnTo>
                  <a:lnTo>
                    <a:pt x="1141" y="1324"/>
                  </a:lnTo>
                  <a:lnTo>
                    <a:pt x="1143" y="1331"/>
                  </a:lnTo>
                  <a:lnTo>
                    <a:pt x="1144" y="1339"/>
                  </a:lnTo>
                  <a:lnTo>
                    <a:pt x="1144" y="1339"/>
                  </a:lnTo>
                  <a:lnTo>
                    <a:pt x="1166" y="1400"/>
                  </a:lnTo>
                  <a:lnTo>
                    <a:pt x="1199" y="1488"/>
                  </a:lnTo>
                  <a:lnTo>
                    <a:pt x="1249" y="1622"/>
                  </a:lnTo>
                  <a:lnTo>
                    <a:pt x="1249" y="1622"/>
                  </a:lnTo>
                  <a:lnTo>
                    <a:pt x="1265" y="1666"/>
                  </a:lnTo>
                  <a:lnTo>
                    <a:pt x="1279" y="1697"/>
                  </a:lnTo>
                  <a:lnTo>
                    <a:pt x="1294" y="1732"/>
                  </a:lnTo>
                  <a:lnTo>
                    <a:pt x="1311" y="1763"/>
                  </a:lnTo>
                  <a:lnTo>
                    <a:pt x="1321" y="1777"/>
                  </a:lnTo>
                  <a:lnTo>
                    <a:pt x="1329" y="1789"/>
                  </a:lnTo>
                  <a:lnTo>
                    <a:pt x="1338" y="1799"/>
                  </a:lnTo>
                  <a:lnTo>
                    <a:pt x="1347" y="1807"/>
                  </a:lnTo>
                  <a:lnTo>
                    <a:pt x="1357" y="1810"/>
                  </a:lnTo>
                  <a:lnTo>
                    <a:pt x="1361" y="1811"/>
                  </a:lnTo>
                  <a:lnTo>
                    <a:pt x="1366" y="1811"/>
                  </a:lnTo>
                  <a:lnTo>
                    <a:pt x="1366" y="1811"/>
                  </a:lnTo>
                  <a:lnTo>
                    <a:pt x="1374" y="1808"/>
                  </a:lnTo>
                  <a:lnTo>
                    <a:pt x="1383" y="1804"/>
                  </a:lnTo>
                  <a:lnTo>
                    <a:pt x="1391" y="1797"/>
                  </a:lnTo>
                  <a:lnTo>
                    <a:pt x="1401" y="1788"/>
                  </a:lnTo>
                  <a:lnTo>
                    <a:pt x="1408" y="1779"/>
                  </a:lnTo>
                  <a:lnTo>
                    <a:pt x="1415" y="1768"/>
                  </a:lnTo>
                  <a:lnTo>
                    <a:pt x="1429" y="1743"/>
                  </a:lnTo>
                  <a:lnTo>
                    <a:pt x="1441" y="1716"/>
                  </a:lnTo>
                  <a:lnTo>
                    <a:pt x="1449" y="1688"/>
                  </a:lnTo>
                  <a:lnTo>
                    <a:pt x="1455" y="1663"/>
                  </a:lnTo>
                  <a:lnTo>
                    <a:pt x="1457" y="1643"/>
                  </a:lnTo>
                  <a:lnTo>
                    <a:pt x="1457" y="1643"/>
                  </a:lnTo>
                  <a:lnTo>
                    <a:pt x="1458" y="1624"/>
                  </a:lnTo>
                  <a:lnTo>
                    <a:pt x="1463" y="1603"/>
                  </a:lnTo>
                  <a:lnTo>
                    <a:pt x="1468" y="1582"/>
                  </a:lnTo>
                  <a:lnTo>
                    <a:pt x="1477" y="1560"/>
                  </a:lnTo>
                  <a:lnTo>
                    <a:pt x="1487" y="1539"/>
                  </a:lnTo>
                  <a:lnTo>
                    <a:pt x="1496" y="1522"/>
                  </a:lnTo>
                  <a:lnTo>
                    <a:pt x="1508" y="1507"/>
                  </a:lnTo>
                  <a:lnTo>
                    <a:pt x="1519" y="1494"/>
                  </a:lnTo>
                  <a:lnTo>
                    <a:pt x="1519" y="1494"/>
                  </a:lnTo>
                  <a:lnTo>
                    <a:pt x="1519" y="1524"/>
                  </a:lnTo>
                  <a:lnTo>
                    <a:pt x="1521" y="1552"/>
                  </a:lnTo>
                  <a:lnTo>
                    <a:pt x="1526" y="1585"/>
                  </a:lnTo>
                  <a:lnTo>
                    <a:pt x="1530" y="1619"/>
                  </a:lnTo>
                  <a:lnTo>
                    <a:pt x="1535" y="1633"/>
                  </a:lnTo>
                  <a:lnTo>
                    <a:pt x="1540" y="1647"/>
                  </a:lnTo>
                  <a:lnTo>
                    <a:pt x="1546" y="1660"/>
                  </a:lnTo>
                  <a:lnTo>
                    <a:pt x="1554" y="1668"/>
                  </a:lnTo>
                  <a:lnTo>
                    <a:pt x="1562" y="1674"/>
                  </a:lnTo>
                  <a:lnTo>
                    <a:pt x="1566" y="1675"/>
                  </a:lnTo>
                  <a:lnTo>
                    <a:pt x="1571" y="1675"/>
                  </a:lnTo>
                  <a:lnTo>
                    <a:pt x="1571" y="1675"/>
                  </a:lnTo>
                  <a:lnTo>
                    <a:pt x="1579" y="1675"/>
                  </a:lnTo>
                  <a:lnTo>
                    <a:pt x="1587" y="1675"/>
                  </a:lnTo>
                  <a:lnTo>
                    <a:pt x="1594" y="1678"/>
                  </a:lnTo>
                  <a:lnTo>
                    <a:pt x="1599" y="1682"/>
                  </a:lnTo>
                  <a:lnTo>
                    <a:pt x="1602" y="1685"/>
                  </a:lnTo>
                  <a:lnTo>
                    <a:pt x="1605" y="1689"/>
                  </a:lnTo>
                  <a:lnTo>
                    <a:pt x="1607" y="1694"/>
                  </a:lnTo>
                  <a:lnTo>
                    <a:pt x="1607" y="1700"/>
                  </a:lnTo>
                  <a:lnTo>
                    <a:pt x="1607" y="1708"/>
                  </a:lnTo>
                  <a:lnTo>
                    <a:pt x="1605" y="1718"/>
                  </a:lnTo>
                  <a:lnTo>
                    <a:pt x="1602" y="1730"/>
                  </a:lnTo>
                  <a:lnTo>
                    <a:pt x="1602" y="1730"/>
                  </a:lnTo>
                  <a:lnTo>
                    <a:pt x="1593" y="1761"/>
                  </a:lnTo>
                  <a:lnTo>
                    <a:pt x="1579" y="1804"/>
                  </a:lnTo>
                  <a:lnTo>
                    <a:pt x="1558" y="1855"/>
                  </a:lnTo>
                  <a:lnTo>
                    <a:pt x="1548" y="1882"/>
                  </a:lnTo>
                  <a:lnTo>
                    <a:pt x="1533" y="1910"/>
                  </a:lnTo>
                  <a:lnTo>
                    <a:pt x="1519" y="1938"/>
                  </a:lnTo>
                  <a:lnTo>
                    <a:pt x="1502" y="1965"/>
                  </a:lnTo>
                  <a:lnTo>
                    <a:pt x="1485" y="1991"/>
                  </a:lnTo>
                  <a:lnTo>
                    <a:pt x="1466" y="2015"/>
                  </a:lnTo>
                  <a:lnTo>
                    <a:pt x="1444" y="2038"/>
                  </a:lnTo>
                  <a:lnTo>
                    <a:pt x="1422" y="2057"/>
                  </a:lnTo>
                  <a:lnTo>
                    <a:pt x="1410" y="2066"/>
                  </a:lnTo>
                  <a:lnTo>
                    <a:pt x="1397" y="2074"/>
                  </a:lnTo>
                  <a:lnTo>
                    <a:pt x="1385" y="2080"/>
                  </a:lnTo>
                  <a:lnTo>
                    <a:pt x="1371" y="2086"/>
                  </a:lnTo>
                  <a:lnTo>
                    <a:pt x="1360" y="2007"/>
                  </a:lnTo>
                  <a:lnTo>
                    <a:pt x="1360" y="2007"/>
                  </a:lnTo>
                  <a:lnTo>
                    <a:pt x="1352" y="2018"/>
                  </a:lnTo>
                  <a:lnTo>
                    <a:pt x="1330" y="2041"/>
                  </a:lnTo>
                  <a:lnTo>
                    <a:pt x="1318" y="2058"/>
                  </a:lnTo>
                  <a:lnTo>
                    <a:pt x="1307" y="2076"/>
                  </a:lnTo>
                  <a:lnTo>
                    <a:pt x="1297" y="2096"/>
                  </a:lnTo>
                  <a:lnTo>
                    <a:pt x="1291" y="2115"/>
                  </a:lnTo>
                  <a:lnTo>
                    <a:pt x="1291" y="2115"/>
                  </a:lnTo>
                  <a:lnTo>
                    <a:pt x="1296" y="2094"/>
                  </a:lnTo>
                  <a:lnTo>
                    <a:pt x="1302" y="2074"/>
                  </a:lnTo>
                  <a:lnTo>
                    <a:pt x="1308" y="2049"/>
                  </a:lnTo>
                  <a:lnTo>
                    <a:pt x="1311" y="2024"/>
                  </a:lnTo>
                  <a:lnTo>
                    <a:pt x="1313" y="2001"/>
                  </a:lnTo>
                  <a:lnTo>
                    <a:pt x="1313" y="1990"/>
                  </a:lnTo>
                  <a:lnTo>
                    <a:pt x="1311" y="1982"/>
                  </a:lnTo>
                  <a:lnTo>
                    <a:pt x="1308" y="1974"/>
                  </a:lnTo>
                  <a:lnTo>
                    <a:pt x="1304" y="1969"/>
                  </a:lnTo>
                  <a:lnTo>
                    <a:pt x="1304" y="1969"/>
                  </a:lnTo>
                  <a:lnTo>
                    <a:pt x="1294" y="1974"/>
                  </a:lnTo>
                  <a:lnTo>
                    <a:pt x="1286" y="1980"/>
                  </a:lnTo>
                  <a:lnTo>
                    <a:pt x="1277" y="1990"/>
                  </a:lnTo>
                  <a:lnTo>
                    <a:pt x="1268" y="2002"/>
                  </a:lnTo>
                  <a:lnTo>
                    <a:pt x="1260" y="2016"/>
                  </a:lnTo>
                  <a:lnTo>
                    <a:pt x="1258" y="2024"/>
                  </a:lnTo>
                  <a:lnTo>
                    <a:pt x="1257" y="2032"/>
                  </a:lnTo>
                  <a:lnTo>
                    <a:pt x="1255" y="2041"/>
                  </a:lnTo>
                  <a:lnTo>
                    <a:pt x="1257" y="2051"/>
                  </a:lnTo>
                  <a:lnTo>
                    <a:pt x="1257" y="2051"/>
                  </a:lnTo>
                  <a:lnTo>
                    <a:pt x="1257" y="2060"/>
                  </a:lnTo>
                  <a:lnTo>
                    <a:pt x="1257" y="2069"/>
                  </a:lnTo>
                  <a:lnTo>
                    <a:pt x="1255" y="2076"/>
                  </a:lnTo>
                  <a:lnTo>
                    <a:pt x="1254" y="2082"/>
                  </a:lnTo>
                  <a:lnTo>
                    <a:pt x="1250" y="2086"/>
                  </a:lnTo>
                  <a:lnTo>
                    <a:pt x="1246" y="2091"/>
                  </a:lnTo>
                  <a:lnTo>
                    <a:pt x="1241" y="2093"/>
                  </a:lnTo>
                  <a:lnTo>
                    <a:pt x="1236" y="2094"/>
                  </a:lnTo>
                  <a:lnTo>
                    <a:pt x="1230" y="2094"/>
                  </a:lnTo>
                  <a:lnTo>
                    <a:pt x="1225" y="2094"/>
                  </a:lnTo>
                  <a:lnTo>
                    <a:pt x="1219" y="2091"/>
                  </a:lnTo>
                  <a:lnTo>
                    <a:pt x="1213" y="2088"/>
                  </a:lnTo>
                  <a:lnTo>
                    <a:pt x="1207" y="2083"/>
                  </a:lnTo>
                  <a:lnTo>
                    <a:pt x="1200" y="2079"/>
                  </a:lnTo>
                  <a:lnTo>
                    <a:pt x="1194" y="2071"/>
                  </a:lnTo>
                  <a:lnTo>
                    <a:pt x="1190" y="2063"/>
                  </a:lnTo>
                  <a:lnTo>
                    <a:pt x="1190" y="2063"/>
                  </a:lnTo>
                  <a:lnTo>
                    <a:pt x="1177" y="2041"/>
                  </a:lnTo>
                  <a:lnTo>
                    <a:pt x="1161" y="2008"/>
                  </a:lnTo>
                  <a:lnTo>
                    <a:pt x="1129" y="1930"/>
                  </a:lnTo>
                  <a:lnTo>
                    <a:pt x="1099" y="1852"/>
                  </a:lnTo>
                  <a:lnTo>
                    <a:pt x="1077" y="1800"/>
                  </a:lnTo>
                  <a:lnTo>
                    <a:pt x="1077" y="1800"/>
                  </a:lnTo>
                  <a:lnTo>
                    <a:pt x="1071" y="1783"/>
                  </a:lnTo>
                  <a:lnTo>
                    <a:pt x="1063" y="1761"/>
                  </a:lnTo>
                  <a:lnTo>
                    <a:pt x="1049" y="1716"/>
                  </a:lnTo>
                  <a:lnTo>
                    <a:pt x="1035" y="1661"/>
                  </a:lnTo>
                  <a:lnTo>
                    <a:pt x="1035" y="1661"/>
                  </a:lnTo>
                  <a:lnTo>
                    <a:pt x="1029" y="1650"/>
                  </a:lnTo>
                  <a:lnTo>
                    <a:pt x="1021" y="1639"/>
                  </a:lnTo>
                  <a:lnTo>
                    <a:pt x="1011" y="1624"/>
                  </a:lnTo>
                  <a:lnTo>
                    <a:pt x="1003" y="1608"/>
                  </a:lnTo>
                  <a:lnTo>
                    <a:pt x="996" y="1588"/>
                  </a:lnTo>
                  <a:lnTo>
                    <a:pt x="991" y="1569"/>
                  </a:lnTo>
                  <a:lnTo>
                    <a:pt x="989" y="1558"/>
                  </a:lnTo>
                  <a:lnTo>
                    <a:pt x="988" y="1549"/>
                  </a:lnTo>
                  <a:lnTo>
                    <a:pt x="988" y="1549"/>
                  </a:lnTo>
                  <a:lnTo>
                    <a:pt x="989" y="1507"/>
                  </a:lnTo>
                  <a:lnTo>
                    <a:pt x="989" y="1485"/>
                  </a:lnTo>
                  <a:lnTo>
                    <a:pt x="988" y="1466"/>
                  </a:lnTo>
                  <a:lnTo>
                    <a:pt x="985" y="1447"/>
                  </a:lnTo>
                  <a:lnTo>
                    <a:pt x="982" y="1439"/>
                  </a:lnTo>
                  <a:lnTo>
                    <a:pt x="978" y="1432"/>
                  </a:lnTo>
                  <a:lnTo>
                    <a:pt x="975" y="1425"/>
                  </a:lnTo>
                  <a:lnTo>
                    <a:pt x="971" y="1421"/>
                  </a:lnTo>
                  <a:lnTo>
                    <a:pt x="964" y="1416"/>
                  </a:lnTo>
                  <a:lnTo>
                    <a:pt x="957" y="1413"/>
                  </a:lnTo>
                  <a:lnTo>
                    <a:pt x="957" y="1413"/>
                  </a:lnTo>
                  <a:lnTo>
                    <a:pt x="950" y="1411"/>
                  </a:lnTo>
                  <a:lnTo>
                    <a:pt x="946" y="1411"/>
                  </a:lnTo>
                  <a:lnTo>
                    <a:pt x="941" y="1411"/>
                  </a:lnTo>
                  <a:lnTo>
                    <a:pt x="936" y="1413"/>
                  </a:lnTo>
                  <a:lnTo>
                    <a:pt x="933" y="1414"/>
                  </a:lnTo>
                  <a:lnTo>
                    <a:pt x="932" y="1417"/>
                  </a:lnTo>
                  <a:lnTo>
                    <a:pt x="928" y="1425"/>
                  </a:lnTo>
                  <a:lnTo>
                    <a:pt x="927" y="1435"/>
                  </a:lnTo>
                  <a:lnTo>
                    <a:pt x="928" y="1446"/>
                  </a:lnTo>
                  <a:lnTo>
                    <a:pt x="928" y="1467"/>
                  </a:lnTo>
                  <a:lnTo>
                    <a:pt x="928" y="1467"/>
                  </a:lnTo>
                  <a:lnTo>
                    <a:pt x="928" y="1494"/>
                  </a:lnTo>
                  <a:lnTo>
                    <a:pt x="930" y="1530"/>
                  </a:lnTo>
                  <a:lnTo>
                    <a:pt x="933" y="1571"/>
                  </a:lnTo>
                  <a:lnTo>
                    <a:pt x="936" y="1589"/>
                  </a:lnTo>
                  <a:lnTo>
                    <a:pt x="939" y="1607"/>
                  </a:lnTo>
                  <a:lnTo>
                    <a:pt x="939" y="1607"/>
                  </a:lnTo>
                  <a:lnTo>
                    <a:pt x="943" y="1632"/>
                  </a:lnTo>
                  <a:lnTo>
                    <a:pt x="947" y="1671"/>
                  </a:lnTo>
                  <a:lnTo>
                    <a:pt x="955" y="1769"/>
                  </a:lnTo>
                  <a:lnTo>
                    <a:pt x="963" y="1868"/>
                  </a:lnTo>
                  <a:lnTo>
                    <a:pt x="968" y="1924"/>
                  </a:lnTo>
                  <a:lnTo>
                    <a:pt x="968" y="1924"/>
                  </a:lnTo>
                  <a:lnTo>
                    <a:pt x="988" y="2041"/>
                  </a:lnTo>
                  <a:lnTo>
                    <a:pt x="1002" y="2115"/>
                  </a:lnTo>
                  <a:lnTo>
                    <a:pt x="1010" y="2166"/>
                  </a:lnTo>
                  <a:lnTo>
                    <a:pt x="1010" y="2166"/>
                  </a:lnTo>
                  <a:lnTo>
                    <a:pt x="1011" y="2196"/>
                  </a:lnTo>
                  <a:lnTo>
                    <a:pt x="1013" y="2222"/>
                  </a:lnTo>
                  <a:lnTo>
                    <a:pt x="1016" y="2235"/>
                  </a:lnTo>
                  <a:lnTo>
                    <a:pt x="1019" y="2246"/>
                  </a:lnTo>
                  <a:lnTo>
                    <a:pt x="1024" y="2257"/>
                  </a:lnTo>
                  <a:lnTo>
                    <a:pt x="1033" y="2268"/>
                  </a:lnTo>
                  <a:lnTo>
                    <a:pt x="1033" y="2268"/>
                  </a:lnTo>
                  <a:lnTo>
                    <a:pt x="1064" y="2301"/>
                  </a:lnTo>
                  <a:lnTo>
                    <a:pt x="1110" y="2349"/>
                  </a:lnTo>
                  <a:lnTo>
                    <a:pt x="1132" y="2374"/>
                  </a:lnTo>
                  <a:lnTo>
                    <a:pt x="1152" y="2398"/>
                  </a:lnTo>
                  <a:lnTo>
                    <a:pt x="1166" y="2418"/>
                  </a:lnTo>
                  <a:lnTo>
                    <a:pt x="1171" y="2426"/>
                  </a:lnTo>
                  <a:lnTo>
                    <a:pt x="1174" y="2430"/>
                  </a:lnTo>
                  <a:lnTo>
                    <a:pt x="1174" y="2430"/>
                  </a:lnTo>
                  <a:lnTo>
                    <a:pt x="1183" y="2441"/>
                  </a:lnTo>
                  <a:lnTo>
                    <a:pt x="1205" y="2468"/>
                  </a:lnTo>
                  <a:lnTo>
                    <a:pt x="1216" y="2484"/>
                  </a:lnTo>
                  <a:lnTo>
                    <a:pt x="1229" y="2501"/>
                  </a:lnTo>
                  <a:lnTo>
                    <a:pt x="1238" y="2518"/>
                  </a:lnTo>
                  <a:lnTo>
                    <a:pt x="1244" y="2534"/>
                  </a:lnTo>
                  <a:lnTo>
                    <a:pt x="1244" y="2534"/>
                  </a:lnTo>
                  <a:lnTo>
                    <a:pt x="1254" y="2566"/>
                  </a:lnTo>
                  <a:lnTo>
                    <a:pt x="1266" y="2605"/>
                  </a:lnTo>
                  <a:lnTo>
                    <a:pt x="1272" y="2627"/>
                  </a:lnTo>
                  <a:lnTo>
                    <a:pt x="1274" y="2648"/>
                  </a:lnTo>
                  <a:lnTo>
                    <a:pt x="1276" y="2666"/>
                  </a:lnTo>
                  <a:lnTo>
                    <a:pt x="1274" y="2674"/>
                  </a:lnTo>
                  <a:lnTo>
                    <a:pt x="1272" y="2684"/>
                  </a:lnTo>
                  <a:lnTo>
                    <a:pt x="1272" y="2684"/>
                  </a:lnTo>
                  <a:lnTo>
                    <a:pt x="1249" y="2655"/>
                  </a:lnTo>
                  <a:lnTo>
                    <a:pt x="1230" y="2629"/>
                  </a:lnTo>
                  <a:lnTo>
                    <a:pt x="1213" y="2602"/>
                  </a:lnTo>
                  <a:lnTo>
                    <a:pt x="1213" y="2602"/>
                  </a:lnTo>
                  <a:lnTo>
                    <a:pt x="1205" y="2588"/>
                  </a:lnTo>
                  <a:lnTo>
                    <a:pt x="1197" y="2571"/>
                  </a:lnTo>
                  <a:lnTo>
                    <a:pt x="1193" y="2563"/>
                  </a:lnTo>
                  <a:lnTo>
                    <a:pt x="1186" y="2555"/>
                  </a:lnTo>
                  <a:lnTo>
                    <a:pt x="1179" y="2549"/>
                  </a:lnTo>
                  <a:lnTo>
                    <a:pt x="1171" y="2543"/>
                  </a:lnTo>
                  <a:lnTo>
                    <a:pt x="1161" y="2537"/>
                  </a:lnTo>
                  <a:lnTo>
                    <a:pt x="1150" y="2534"/>
                  </a:lnTo>
                  <a:lnTo>
                    <a:pt x="1138" y="2532"/>
                  </a:lnTo>
                  <a:lnTo>
                    <a:pt x="1124" y="2532"/>
                  </a:lnTo>
                  <a:lnTo>
                    <a:pt x="1108" y="2534"/>
                  </a:lnTo>
                  <a:lnTo>
                    <a:pt x="1089" y="2538"/>
                  </a:lnTo>
                  <a:lnTo>
                    <a:pt x="1069" y="2546"/>
                  </a:lnTo>
                  <a:lnTo>
                    <a:pt x="1046" y="2555"/>
                  </a:lnTo>
                  <a:lnTo>
                    <a:pt x="1046" y="2555"/>
                  </a:lnTo>
                  <a:lnTo>
                    <a:pt x="1022" y="2530"/>
                  </a:lnTo>
                  <a:lnTo>
                    <a:pt x="968" y="2466"/>
                  </a:lnTo>
                  <a:lnTo>
                    <a:pt x="936" y="2429"/>
                  </a:lnTo>
                  <a:lnTo>
                    <a:pt x="907" y="2390"/>
                  </a:lnTo>
                  <a:lnTo>
                    <a:pt x="882" y="2352"/>
                  </a:lnTo>
                  <a:lnTo>
                    <a:pt x="871" y="2335"/>
                  </a:lnTo>
                  <a:lnTo>
                    <a:pt x="864" y="2318"/>
                  </a:lnTo>
                  <a:lnTo>
                    <a:pt x="864" y="2318"/>
                  </a:lnTo>
                  <a:lnTo>
                    <a:pt x="864" y="2315"/>
                  </a:lnTo>
                  <a:lnTo>
                    <a:pt x="871" y="2308"/>
                  </a:lnTo>
                  <a:lnTo>
                    <a:pt x="875" y="2304"/>
                  </a:lnTo>
                  <a:lnTo>
                    <a:pt x="882" y="2301"/>
                  </a:lnTo>
                  <a:lnTo>
                    <a:pt x="889" y="2298"/>
                  </a:lnTo>
                  <a:lnTo>
                    <a:pt x="900" y="2296"/>
                  </a:lnTo>
                  <a:lnTo>
                    <a:pt x="900" y="2296"/>
                  </a:lnTo>
                  <a:lnTo>
                    <a:pt x="907" y="2294"/>
                  </a:lnTo>
                  <a:lnTo>
                    <a:pt x="911" y="2293"/>
                  </a:lnTo>
                  <a:lnTo>
                    <a:pt x="924" y="2285"/>
                  </a:lnTo>
                  <a:lnTo>
                    <a:pt x="935" y="2276"/>
                  </a:lnTo>
                  <a:lnTo>
                    <a:pt x="944" y="2265"/>
                  </a:lnTo>
                  <a:lnTo>
                    <a:pt x="960" y="2246"/>
                  </a:lnTo>
                  <a:lnTo>
                    <a:pt x="964" y="2237"/>
                  </a:lnTo>
                  <a:lnTo>
                    <a:pt x="964" y="2237"/>
                  </a:lnTo>
                  <a:lnTo>
                    <a:pt x="964" y="2233"/>
                  </a:lnTo>
                  <a:lnTo>
                    <a:pt x="961" y="2224"/>
                  </a:lnTo>
                  <a:lnTo>
                    <a:pt x="958" y="2218"/>
                  </a:lnTo>
                  <a:lnTo>
                    <a:pt x="953" y="2212"/>
                  </a:lnTo>
                  <a:lnTo>
                    <a:pt x="946" y="2205"/>
                  </a:lnTo>
                  <a:lnTo>
                    <a:pt x="936" y="2199"/>
                  </a:lnTo>
                  <a:lnTo>
                    <a:pt x="936" y="2199"/>
                  </a:lnTo>
                  <a:lnTo>
                    <a:pt x="924" y="2210"/>
                  </a:lnTo>
                  <a:lnTo>
                    <a:pt x="911" y="2221"/>
                  </a:lnTo>
                  <a:lnTo>
                    <a:pt x="894" y="2232"/>
                  </a:lnTo>
                  <a:lnTo>
                    <a:pt x="875" y="2241"/>
                  </a:lnTo>
                  <a:lnTo>
                    <a:pt x="866" y="2244"/>
                  </a:lnTo>
                  <a:lnTo>
                    <a:pt x="857" y="2246"/>
                  </a:lnTo>
                  <a:lnTo>
                    <a:pt x="847" y="2247"/>
                  </a:lnTo>
                  <a:lnTo>
                    <a:pt x="838" y="2246"/>
                  </a:lnTo>
                  <a:lnTo>
                    <a:pt x="830" y="2243"/>
                  </a:lnTo>
                  <a:lnTo>
                    <a:pt x="822" y="2237"/>
                  </a:lnTo>
                  <a:lnTo>
                    <a:pt x="822" y="2237"/>
                  </a:lnTo>
                  <a:lnTo>
                    <a:pt x="819" y="2233"/>
                  </a:lnTo>
                  <a:lnTo>
                    <a:pt x="816" y="2229"/>
                  </a:lnTo>
                  <a:lnTo>
                    <a:pt x="814" y="2222"/>
                  </a:lnTo>
                  <a:lnTo>
                    <a:pt x="814" y="2215"/>
                  </a:lnTo>
                  <a:lnTo>
                    <a:pt x="816" y="2207"/>
                  </a:lnTo>
                  <a:lnTo>
                    <a:pt x="822" y="2197"/>
                  </a:lnTo>
                  <a:lnTo>
                    <a:pt x="833" y="2188"/>
                  </a:lnTo>
                  <a:lnTo>
                    <a:pt x="833" y="2188"/>
                  </a:lnTo>
                  <a:lnTo>
                    <a:pt x="857" y="2171"/>
                  </a:lnTo>
                  <a:lnTo>
                    <a:pt x="866" y="2163"/>
                  </a:lnTo>
                  <a:lnTo>
                    <a:pt x="874" y="2154"/>
                  </a:lnTo>
                  <a:lnTo>
                    <a:pt x="880" y="2146"/>
                  </a:lnTo>
                  <a:lnTo>
                    <a:pt x="885" y="2136"/>
                  </a:lnTo>
                  <a:lnTo>
                    <a:pt x="886" y="2126"/>
                  </a:lnTo>
                  <a:lnTo>
                    <a:pt x="885" y="2115"/>
                  </a:lnTo>
                  <a:lnTo>
                    <a:pt x="885" y="2115"/>
                  </a:lnTo>
                  <a:lnTo>
                    <a:pt x="883" y="2108"/>
                  </a:lnTo>
                  <a:lnTo>
                    <a:pt x="880" y="2105"/>
                  </a:lnTo>
                  <a:lnTo>
                    <a:pt x="875" y="2102"/>
                  </a:lnTo>
                  <a:lnTo>
                    <a:pt x="871" y="2099"/>
                  </a:lnTo>
                  <a:lnTo>
                    <a:pt x="864" y="2097"/>
                  </a:lnTo>
                  <a:lnTo>
                    <a:pt x="858" y="2097"/>
                  </a:lnTo>
                  <a:lnTo>
                    <a:pt x="846" y="2101"/>
                  </a:lnTo>
                  <a:lnTo>
                    <a:pt x="832" y="2107"/>
                  </a:lnTo>
                  <a:lnTo>
                    <a:pt x="817" y="2115"/>
                  </a:lnTo>
                  <a:lnTo>
                    <a:pt x="805" y="2127"/>
                  </a:lnTo>
                  <a:lnTo>
                    <a:pt x="796" y="2140"/>
                  </a:lnTo>
                  <a:lnTo>
                    <a:pt x="796" y="2140"/>
                  </a:lnTo>
                  <a:lnTo>
                    <a:pt x="783" y="2079"/>
                  </a:lnTo>
                  <a:lnTo>
                    <a:pt x="771" y="2013"/>
                  </a:lnTo>
                  <a:lnTo>
                    <a:pt x="755" y="1932"/>
                  </a:lnTo>
                  <a:lnTo>
                    <a:pt x="741" y="1844"/>
                  </a:lnTo>
                  <a:lnTo>
                    <a:pt x="730" y="1757"/>
                  </a:lnTo>
                  <a:lnTo>
                    <a:pt x="727" y="1714"/>
                  </a:lnTo>
                  <a:lnTo>
                    <a:pt x="724" y="1675"/>
                  </a:lnTo>
                  <a:lnTo>
                    <a:pt x="722" y="1639"/>
                  </a:lnTo>
                  <a:lnTo>
                    <a:pt x="724" y="1607"/>
                  </a:lnTo>
                  <a:lnTo>
                    <a:pt x="724" y="1607"/>
                  </a:lnTo>
                  <a:lnTo>
                    <a:pt x="738" y="1613"/>
                  </a:lnTo>
                  <a:lnTo>
                    <a:pt x="753" y="1616"/>
                  </a:lnTo>
                  <a:lnTo>
                    <a:pt x="769" y="1621"/>
                  </a:lnTo>
                  <a:lnTo>
                    <a:pt x="786" y="1624"/>
                  </a:lnTo>
                  <a:lnTo>
                    <a:pt x="802" y="1624"/>
                  </a:lnTo>
                  <a:lnTo>
                    <a:pt x="807" y="1622"/>
                  </a:lnTo>
                  <a:lnTo>
                    <a:pt x="811" y="1619"/>
                  </a:lnTo>
                  <a:lnTo>
                    <a:pt x="814" y="1614"/>
                  </a:lnTo>
                  <a:lnTo>
                    <a:pt x="814" y="1610"/>
                  </a:lnTo>
                  <a:lnTo>
                    <a:pt x="814" y="1610"/>
                  </a:lnTo>
                  <a:lnTo>
                    <a:pt x="813" y="1603"/>
                  </a:lnTo>
                  <a:lnTo>
                    <a:pt x="811" y="1597"/>
                  </a:lnTo>
                  <a:lnTo>
                    <a:pt x="803" y="1586"/>
                  </a:lnTo>
                  <a:lnTo>
                    <a:pt x="792" y="1575"/>
                  </a:lnTo>
                  <a:lnTo>
                    <a:pt x="780" y="1566"/>
                  </a:lnTo>
                  <a:lnTo>
                    <a:pt x="755" y="1547"/>
                  </a:lnTo>
                  <a:lnTo>
                    <a:pt x="746" y="1538"/>
                  </a:lnTo>
                  <a:lnTo>
                    <a:pt x="739" y="1528"/>
                  </a:lnTo>
                  <a:lnTo>
                    <a:pt x="739" y="1528"/>
                  </a:lnTo>
                  <a:lnTo>
                    <a:pt x="727" y="1507"/>
                  </a:lnTo>
                  <a:lnTo>
                    <a:pt x="714" y="1480"/>
                  </a:lnTo>
                  <a:lnTo>
                    <a:pt x="710" y="1466"/>
                  </a:lnTo>
                  <a:lnTo>
                    <a:pt x="705" y="1450"/>
                  </a:lnTo>
                  <a:lnTo>
                    <a:pt x="703" y="1433"/>
                  </a:lnTo>
                  <a:lnTo>
                    <a:pt x="702" y="1416"/>
                  </a:lnTo>
                  <a:lnTo>
                    <a:pt x="702" y="1416"/>
                  </a:lnTo>
                  <a:lnTo>
                    <a:pt x="705" y="1399"/>
                  </a:lnTo>
                  <a:lnTo>
                    <a:pt x="706" y="1381"/>
                  </a:lnTo>
                  <a:lnTo>
                    <a:pt x="710" y="1366"/>
                  </a:lnTo>
                  <a:lnTo>
                    <a:pt x="711" y="1352"/>
                  </a:lnTo>
                  <a:lnTo>
                    <a:pt x="711" y="1339"/>
                  </a:lnTo>
                  <a:lnTo>
                    <a:pt x="708" y="1327"/>
                  </a:lnTo>
                  <a:lnTo>
                    <a:pt x="705" y="1322"/>
                  </a:lnTo>
                  <a:lnTo>
                    <a:pt x="702" y="1316"/>
                  </a:lnTo>
                  <a:lnTo>
                    <a:pt x="696" y="1311"/>
                  </a:lnTo>
                  <a:lnTo>
                    <a:pt x="689" y="1306"/>
                  </a:lnTo>
                  <a:lnTo>
                    <a:pt x="689" y="1306"/>
                  </a:lnTo>
                  <a:lnTo>
                    <a:pt x="688" y="1306"/>
                  </a:lnTo>
                  <a:lnTo>
                    <a:pt x="681" y="1310"/>
                  </a:lnTo>
                  <a:lnTo>
                    <a:pt x="675" y="1317"/>
                  </a:lnTo>
                  <a:lnTo>
                    <a:pt x="667" y="1328"/>
                  </a:lnTo>
                  <a:lnTo>
                    <a:pt x="660" y="1346"/>
                  </a:lnTo>
                  <a:lnTo>
                    <a:pt x="656" y="1356"/>
                  </a:lnTo>
                  <a:lnTo>
                    <a:pt x="655" y="1369"/>
                  </a:lnTo>
                  <a:lnTo>
                    <a:pt x="652" y="1385"/>
                  </a:lnTo>
                  <a:lnTo>
                    <a:pt x="652" y="1400"/>
                  </a:lnTo>
                  <a:lnTo>
                    <a:pt x="652" y="1421"/>
                  </a:lnTo>
                  <a:lnTo>
                    <a:pt x="653" y="1441"/>
                  </a:lnTo>
                  <a:lnTo>
                    <a:pt x="653" y="1441"/>
                  </a:lnTo>
                  <a:lnTo>
                    <a:pt x="655" y="1486"/>
                  </a:lnTo>
                  <a:lnTo>
                    <a:pt x="655" y="1528"/>
                  </a:lnTo>
                  <a:lnTo>
                    <a:pt x="653" y="1568"/>
                  </a:lnTo>
                  <a:lnTo>
                    <a:pt x="649" y="1605"/>
                  </a:lnTo>
                  <a:lnTo>
                    <a:pt x="644" y="1638"/>
                  </a:lnTo>
                  <a:lnTo>
                    <a:pt x="638" y="1668"/>
                  </a:lnTo>
                  <a:lnTo>
                    <a:pt x="631" y="1691"/>
                  </a:lnTo>
                  <a:lnTo>
                    <a:pt x="624" y="1710"/>
                  </a:lnTo>
                  <a:lnTo>
                    <a:pt x="624" y="1710"/>
                  </a:lnTo>
                  <a:lnTo>
                    <a:pt x="610" y="1741"/>
                  </a:lnTo>
                  <a:lnTo>
                    <a:pt x="592" y="1777"/>
                  </a:lnTo>
                  <a:lnTo>
                    <a:pt x="586" y="1794"/>
                  </a:lnTo>
                  <a:lnTo>
                    <a:pt x="580" y="1813"/>
                  </a:lnTo>
                  <a:lnTo>
                    <a:pt x="577" y="1830"/>
                  </a:lnTo>
                  <a:lnTo>
                    <a:pt x="575" y="1847"/>
                  </a:lnTo>
                  <a:lnTo>
                    <a:pt x="575" y="1847"/>
                  </a:lnTo>
                  <a:lnTo>
                    <a:pt x="572" y="1869"/>
                  </a:lnTo>
                  <a:lnTo>
                    <a:pt x="567" y="1902"/>
                  </a:lnTo>
                  <a:lnTo>
                    <a:pt x="558" y="1943"/>
                  </a:lnTo>
                  <a:lnTo>
                    <a:pt x="547" y="1988"/>
                  </a:lnTo>
                  <a:lnTo>
                    <a:pt x="522" y="2077"/>
                  </a:lnTo>
                  <a:lnTo>
                    <a:pt x="509" y="2116"/>
                  </a:lnTo>
                  <a:lnTo>
                    <a:pt x="500" y="2147"/>
                  </a:lnTo>
                  <a:lnTo>
                    <a:pt x="500" y="2147"/>
                  </a:lnTo>
                  <a:lnTo>
                    <a:pt x="483" y="2183"/>
                  </a:lnTo>
                  <a:lnTo>
                    <a:pt x="458" y="2235"/>
                  </a:lnTo>
                  <a:lnTo>
                    <a:pt x="389" y="2366"/>
                  </a:lnTo>
                  <a:lnTo>
                    <a:pt x="319" y="2498"/>
                  </a:lnTo>
                  <a:lnTo>
                    <a:pt x="270" y="2584"/>
                  </a:lnTo>
                  <a:lnTo>
                    <a:pt x="270" y="2584"/>
                  </a:lnTo>
                  <a:lnTo>
                    <a:pt x="255" y="2615"/>
                  </a:lnTo>
                  <a:lnTo>
                    <a:pt x="234" y="2652"/>
                  </a:lnTo>
                  <a:lnTo>
                    <a:pt x="223" y="2673"/>
                  </a:lnTo>
                  <a:lnTo>
                    <a:pt x="211" y="2693"/>
                  </a:lnTo>
                  <a:lnTo>
                    <a:pt x="197" y="2713"/>
                  </a:lnTo>
                  <a:lnTo>
                    <a:pt x="181" y="2734"/>
                  </a:lnTo>
                  <a:lnTo>
                    <a:pt x="164" y="2751"/>
                  </a:lnTo>
                  <a:lnTo>
                    <a:pt x="145" y="2768"/>
                  </a:lnTo>
                  <a:lnTo>
                    <a:pt x="126" y="2782"/>
                  </a:lnTo>
                  <a:lnTo>
                    <a:pt x="116" y="2787"/>
                  </a:lnTo>
                  <a:lnTo>
                    <a:pt x="105" y="2791"/>
                  </a:lnTo>
                  <a:lnTo>
                    <a:pt x="94" y="2796"/>
                  </a:lnTo>
                  <a:lnTo>
                    <a:pt x="81" y="2799"/>
                  </a:lnTo>
                  <a:lnTo>
                    <a:pt x="69" y="2801"/>
                  </a:lnTo>
                  <a:lnTo>
                    <a:pt x="56" y="2802"/>
                  </a:lnTo>
                  <a:lnTo>
                    <a:pt x="42" y="2802"/>
                  </a:lnTo>
                  <a:lnTo>
                    <a:pt x="30" y="2801"/>
                  </a:lnTo>
                  <a:lnTo>
                    <a:pt x="14" y="2798"/>
                  </a:lnTo>
                  <a:lnTo>
                    <a:pt x="0" y="2793"/>
                  </a:lnTo>
                  <a:lnTo>
                    <a:pt x="0" y="2793"/>
                  </a:lnTo>
                  <a:lnTo>
                    <a:pt x="42" y="2732"/>
                  </a:lnTo>
                  <a:lnTo>
                    <a:pt x="75" y="2684"/>
                  </a:lnTo>
                  <a:lnTo>
                    <a:pt x="89" y="2662"/>
                  </a:lnTo>
                  <a:lnTo>
                    <a:pt x="98" y="2645"/>
                  </a:lnTo>
                  <a:lnTo>
                    <a:pt x="98" y="2645"/>
                  </a:lnTo>
                  <a:lnTo>
                    <a:pt x="106" y="2629"/>
                  </a:lnTo>
                  <a:lnTo>
                    <a:pt x="112" y="2610"/>
                  </a:lnTo>
                  <a:lnTo>
                    <a:pt x="117" y="2588"/>
                  </a:lnTo>
                  <a:lnTo>
                    <a:pt x="122" y="2565"/>
                  </a:lnTo>
                  <a:lnTo>
                    <a:pt x="123" y="2541"/>
                  </a:lnTo>
                  <a:lnTo>
                    <a:pt x="122" y="2530"/>
                  </a:lnTo>
                  <a:lnTo>
                    <a:pt x="120" y="2521"/>
                  </a:lnTo>
                  <a:lnTo>
                    <a:pt x="119" y="2510"/>
                  </a:lnTo>
                  <a:lnTo>
                    <a:pt x="116" y="2502"/>
                  </a:lnTo>
                  <a:lnTo>
                    <a:pt x="109" y="2494"/>
                  </a:lnTo>
                  <a:lnTo>
                    <a:pt x="105" y="2487"/>
                  </a:lnTo>
                  <a:lnTo>
                    <a:pt x="105" y="2487"/>
                  </a:lnTo>
                  <a:lnTo>
                    <a:pt x="103" y="2487"/>
                  </a:lnTo>
                  <a:lnTo>
                    <a:pt x="101" y="2485"/>
                  </a:lnTo>
                  <a:lnTo>
                    <a:pt x="100" y="2482"/>
                  </a:lnTo>
                  <a:lnTo>
                    <a:pt x="100" y="2479"/>
                  </a:lnTo>
                  <a:lnTo>
                    <a:pt x="100" y="2473"/>
                  </a:lnTo>
                  <a:lnTo>
                    <a:pt x="103" y="2463"/>
                  </a:lnTo>
                  <a:lnTo>
                    <a:pt x="106" y="2451"/>
                  </a:lnTo>
                  <a:lnTo>
                    <a:pt x="106" y="2451"/>
                  </a:lnTo>
                  <a:lnTo>
                    <a:pt x="114" y="2432"/>
                  </a:lnTo>
                  <a:lnTo>
                    <a:pt x="128" y="2405"/>
                  </a:lnTo>
                  <a:lnTo>
                    <a:pt x="166" y="2335"/>
                  </a:lnTo>
                  <a:lnTo>
                    <a:pt x="208" y="2265"/>
                  </a:lnTo>
                  <a:lnTo>
                    <a:pt x="227" y="2235"/>
                  </a:lnTo>
                  <a:lnTo>
                    <a:pt x="242" y="2215"/>
                  </a:lnTo>
                  <a:lnTo>
                    <a:pt x="242" y="2215"/>
                  </a:lnTo>
                  <a:lnTo>
                    <a:pt x="258" y="2226"/>
                  </a:lnTo>
                  <a:lnTo>
                    <a:pt x="275" y="2235"/>
                  </a:lnTo>
                  <a:lnTo>
                    <a:pt x="295" y="2243"/>
                  </a:lnTo>
                  <a:lnTo>
                    <a:pt x="306" y="2247"/>
                  </a:lnTo>
                  <a:lnTo>
                    <a:pt x="319" y="2249"/>
                  </a:lnTo>
                  <a:lnTo>
                    <a:pt x="330" y="2249"/>
                  </a:lnTo>
                  <a:lnTo>
                    <a:pt x="342" y="2249"/>
                  </a:lnTo>
                  <a:lnTo>
                    <a:pt x="353" y="2246"/>
                  </a:lnTo>
                  <a:lnTo>
                    <a:pt x="364" y="2240"/>
                  </a:lnTo>
                  <a:lnTo>
                    <a:pt x="373" y="2230"/>
                  </a:lnTo>
                  <a:lnTo>
                    <a:pt x="383" y="2219"/>
                  </a:lnTo>
                  <a:lnTo>
                    <a:pt x="383" y="2219"/>
                  </a:lnTo>
                  <a:lnTo>
                    <a:pt x="383" y="2216"/>
                  </a:lnTo>
                  <a:lnTo>
                    <a:pt x="384" y="2210"/>
                  </a:lnTo>
                  <a:lnTo>
                    <a:pt x="383" y="2202"/>
                  </a:lnTo>
                  <a:lnTo>
                    <a:pt x="381" y="2197"/>
                  </a:lnTo>
                  <a:lnTo>
                    <a:pt x="378" y="2193"/>
                  </a:lnTo>
                  <a:lnTo>
                    <a:pt x="373" y="2190"/>
                  </a:lnTo>
                  <a:lnTo>
                    <a:pt x="369" y="2187"/>
                  </a:lnTo>
                  <a:lnTo>
                    <a:pt x="361" y="2183"/>
                  </a:lnTo>
                  <a:lnTo>
                    <a:pt x="352" y="2182"/>
                  </a:lnTo>
                  <a:lnTo>
                    <a:pt x="339" y="2180"/>
                  </a:lnTo>
                  <a:lnTo>
                    <a:pt x="325" y="2182"/>
                  </a:lnTo>
                  <a:lnTo>
                    <a:pt x="308" y="2185"/>
                  </a:lnTo>
                  <a:lnTo>
                    <a:pt x="289" y="2188"/>
                  </a:lnTo>
                  <a:lnTo>
                    <a:pt x="289" y="2188"/>
                  </a:lnTo>
                  <a:lnTo>
                    <a:pt x="281" y="2185"/>
                  </a:lnTo>
                  <a:lnTo>
                    <a:pt x="275" y="2180"/>
                  </a:lnTo>
                  <a:lnTo>
                    <a:pt x="270" y="2174"/>
                  </a:lnTo>
                  <a:lnTo>
                    <a:pt x="266" y="2166"/>
                  </a:lnTo>
                  <a:lnTo>
                    <a:pt x="264" y="2163"/>
                  </a:lnTo>
                  <a:lnTo>
                    <a:pt x="264" y="2160"/>
                  </a:lnTo>
                  <a:lnTo>
                    <a:pt x="266" y="2155"/>
                  </a:lnTo>
                  <a:lnTo>
                    <a:pt x="269" y="2152"/>
                  </a:lnTo>
                  <a:lnTo>
                    <a:pt x="272" y="2149"/>
                  </a:lnTo>
                  <a:lnTo>
                    <a:pt x="278" y="2146"/>
                  </a:lnTo>
                  <a:lnTo>
                    <a:pt x="278" y="2146"/>
                  </a:lnTo>
                  <a:lnTo>
                    <a:pt x="294" y="2140"/>
                  </a:lnTo>
                  <a:lnTo>
                    <a:pt x="313" y="2135"/>
                  </a:lnTo>
                  <a:lnTo>
                    <a:pt x="350" y="2129"/>
                  </a:lnTo>
                  <a:lnTo>
                    <a:pt x="367" y="2124"/>
                  </a:lnTo>
                  <a:lnTo>
                    <a:pt x="375" y="2121"/>
                  </a:lnTo>
                  <a:lnTo>
                    <a:pt x="383" y="2118"/>
                  </a:lnTo>
                  <a:lnTo>
                    <a:pt x="388" y="2115"/>
                  </a:lnTo>
                  <a:lnTo>
                    <a:pt x="392" y="2108"/>
                  </a:lnTo>
                  <a:lnTo>
                    <a:pt x="394" y="2104"/>
                  </a:lnTo>
                  <a:lnTo>
                    <a:pt x="395" y="2097"/>
                  </a:lnTo>
                  <a:lnTo>
                    <a:pt x="395" y="2097"/>
                  </a:lnTo>
                  <a:lnTo>
                    <a:pt x="394" y="2090"/>
                  </a:lnTo>
                  <a:lnTo>
                    <a:pt x="392" y="2085"/>
                  </a:lnTo>
                  <a:lnTo>
                    <a:pt x="388" y="2082"/>
                  </a:lnTo>
                  <a:lnTo>
                    <a:pt x="383" y="2080"/>
                  </a:lnTo>
                  <a:lnTo>
                    <a:pt x="377" y="2079"/>
                  </a:lnTo>
                  <a:lnTo>
                    <a:pt x="370" y="2079"/>
                  </a:lnTo>
                  <a:lnTo>
                    <a:pt x="356" y="2082"/>
                  </a:lnTo>
                  <a:lnTo>
                    <a:pt x="342" y="2085"/>
                  </a:lnTo>
                  <a:lnTo>
                    <a:pt x="330" y="2090"/>
                  </a:lnTo>
                  <a:lnTo>
                    <a:pt x="317" y="2094"/>
                  </a:lnTo>
                  <a:lnTo>
                    <a:pt x="317" y="2094"/>
                  </a:lnTo>
                  <a:lnTo>
                    <a:pt x="314" y="2085"/>
                  </a:lnTo>
                  <a:lnTo>
                    <a:pt x="311" y="2076"/>
                  </a:lnTo>
                  <a:lnTo>
                    <a:pt x="308" y="2061"/>
                  </a:lnTo>
                  <a:lnTo>
                    <a:pt x="305" y="2044"/>
                  </a:lnTo>
                  <a:lnTo>
                    <a:pt x="303" y="2022"/>
                  </a:lnTo>
                  <a:lnTo>
                    <a:pt x="303" y="2001"/>
                  </a:lnTo>
                  <a:lnTo>
                    <a:pt x="306" y="1974"/>
                  </a:lnTo>
                  <a:lnTo>
                    <a:pt x="306" y="1974"/>
                  </a:lnTo>
                  <a:lnTo>
                    <a:pt x="313" y="1946"/>
                  </a:lnTo>
                  <a:lnTo>
                    <a:pt x="322" y="1913"/>
                  </a:lnTo>
                  <a:lnTo>
                    <a:pt x="342" y="1839"/>
                  </a:lnTo>
                  <a:lnTo>
                    <a:pt x="391" y="1686"/>
                  </a:lnTo>
                  <a:lnTo>
                    <a:pt x="391" y="1686"/>
                  </a:lnTo>
                  <a:lnTo>
                    <a:pt x="409" y="1625"/>
                  </a:lnTo>
                  <a:lnTo>
                    <a:pt x="424" y="1583"/>
                  </a:lnTo>
                  <a:lnTo>
                    <a:pt x="438" y="1550"/>
                  </a:lnTo>
                  <a:lnTo>
                    <a:pt x="438" y="1550"/>
                  </a:lnTo>
                  <a:lnTo>
                    <a:pt x="442" y="1543"/>
                  </a:lnTo>
                  <a:lnTo>
                    <a:pt x="449" y="1533"/>
                  </a:lnTo>
                  <a:lnTo>
                    <a:pt x="455" y="1521"/>
                  </a:lnTo>
                  <a:lnTo>
                    <a:pt x="459" y="1507"/>
                  </a:lnTo>
                  <a:lnTo>
                    <a:pt x="463" y="1489"/>
                  </a:lnTo>
                  <a:lnTo>
                    <a:pt x="464" y="1472"/>
                  </a:lnTo>
                  <a:lnTo>
                    <a:pt x="463" y="1463"/>
                  </a:lnTo>
                  <a:lnTo>
                    <a:pt x="461" y="1453"/>
                  </a:lnTo>
                  <a:lnTo>
                    <a:pt x="461" y="1453"/>
                  </a:lnTo>
                  <a:lnTo>
                    <a:pt x="456" y="1436"/>
                  </a:lnTo>
                  <a:lnTo>
                    <a:pt x="455" y="1419"/>
                  </a:lnTo>
                  <a:lnTo>
                    <a:pt x="456" y="1402"/>
                  </a:lnTo>
                  <a:lnTo>
                    <a:pt x="458" y="1388"/>
                  </a:lnTo>
                  <a:lnTo>
                    <a:pt x="461" y="1375"/>
                  </a:lnTo>
                  <a:lnTo>
                    <a:pt x="464" y="1366"/>
                  </a:lnTo>
                  <a:lnTo>
                    <a:pt x="469" y="1356"/>
                  </a:lnTo>
                  <a:lnTo>
                    <a:pt x="469" y="1356"/>
                  </a:lnTo>
                  <a:lnTo>
                    <a:pt x="474" y="1375"/>
                  </a:lnTo>
                  <a:lnTo>
                    <a:pt x="480" y="1396"/>
                  </a:lnTo>
                  <a:lnTo>
                    <a:pt x="488" y="1417"/>
                  </a:lnTo>
                  <a:lnTo>
                    <a:pt x="497" y="1438"/>
                  </a:lnTo>
                  <a:lnTo>
                    <a:pt x="508" y="1457"/>
                  </a:lnTo>
                  <a:lnTo>
                    <a:pt x="514" y="1464"/>
                  </a:lnTo>
                  <a:lnTo>
                    <a:pt x="520" y="1471"/>
                  </a:lnTo>
                  <a:lnTo>
                    <a:pt x="527" y="1474"/>
                  </a:lnTo>
                  <a:lnTo>
                    <a:pt x="533" y="1474"/>
                  </a:lnTo>
                  <a:lnTo>
                    <a:pt x="533" y="1474"/>
                  </a:lnTo>
                  <a:lnTo>
                    <a:pt x="539" y="1472"/>
                  </a:lnTo>
                  <a:lnTo>
                    <a:pt x="545" y="1469"/>
                  </a:lnTo>
                  <a:lnTo>
                    <a:pt x="552" y="1463"/>
                  </a:lnTo>
                  <a:lnTo>
                    <a:pt x="556" y="1457"/>
                  </a:lnTo>
                  <a:lnTo>
                    <a:pt x="558" y="1447"/>
                  </a:lnTo>
                  <a:lnTo>
                    <a:pt x="558" y="1442"/>
                  </a:lnTo>
                  <a:lnTo>
                    <a:pt x="558" y="1436"/>
                  </a:lnTo>
                  <a:lnTo>
                    <a:pt x="555" y="1430"/>
                  </a:lnTo>
                  <a:lnTo>
                    <a:pt x="552" y="1424"/>
                  </a:lnTo>
                  <a:lnTo>
                    <a:pt x="552" y="1424"/>
                  </a:lnTo>
                  <a:lnTo>
                    <a:pt x="533" y="1394"/>
                  </a:lnTo>
                  <a:lnTo>
                    <a:pt x="525" y="1378"/>
                  </a:lnTo>
                  <a:lnTo>
                    <a:pt x="517" y="1361"/>
                  </a:lnTo>
                  <a:lnTo>
                    <a:pt x="511" y="1344"/>
                  </a:lnTo>
                  <a:lnTo>
                    <a:pt x="505" y="1327"/>
                  </a:lnTo>
                  <a:lnTo>
                    <a:pt x="502" y="1308"/>
                  </a:lnTo>
                  <a:lnTo>
                    <a:pt x="502" y="1288"/>
                  </a:lnTo>
                  <a:lnTo>
                    <a:pt x="502" y="1288"/>
                  </a:lnTo>
                  <a:lnTo>
                    <a:pt x="503" y="1253"/>
                  </a:lnTo>
                  <a:lnTo>
                    <a:pt x="503" y="1227"/>
                  </a:lnTo>
                  <a:lnTo>
                    <a:pt x="502" y="1206"/>
                  </a:lnTo>
                  <a:lnTo>
                    <a:pt x="502" y="1206"/>
                  </a:lnTo>
                  <a:lnTo>
                    <a:pt x="500" y="1206"/>
                  </a:lnTo>
                  <a:lnTo>
                    <a:pt x="499" y="1205"/>
                  </a:lnTo>
                  <a:lnTo>
                    <a:pt x="495" y="1199"/>
                  </a:lnTo>
                  <a:lnTo>
                    <a:pt x="492" y="1188"/>
                  </a:lnTo>
                  <a:lnTo>
                    <a:pt x="494" y="1170"/>
                  </a:lnTo>
                  <a:lnTo>
                    <a:pt x="497" y="1144"/>
                  </a:lnTo>
                  <a:lnTo>
                    <a:pt x="506" y="1108"/>
                  </a:lnTo>
                  <a:lnTo>
                    <a:pt x="524" y="1058"/>
                  </a:lnTo>
                  <a:lnTo>
                    <a:pt x="524" y="1058"/>
                  </a:lnTo>
                  <a:lnTo>
                    <a:pt x="544" y="1000"/>
                  </a:lnTo>
                  <a:lnTo>
                    <a:pt x="569" y="938"/>
                  </a:lnTo>
                  <a:lnTo>
                    <a:pt x="619" y="814"/>
                  </a:lnTo>
                  <a:lnTo>
                    <a:pt x="661" y="711"/>
                  </a:lnTo>
                  <a:lnTo>
                    <a:pt x="677" y="673"/>
                  </a:lnTo>
                  <a:lnTo>
                    <a:pt x="685" y="650"/>
                  </a:lnTo>
                  <a:lnTo>
                    <a:pt x="685" y="650"/>
                  </a:lnTo>
                  <a:lnTo>
                    <a:pt x="691" y="631"/>
                  </a:lnTo>
                  <a:lnTo>
                    <a:pt x="702" y="603"/>
                  </a:lnTo>
                  <a:lnTo>
                    <a:pt x="730" y="533"/>
                  </a:lnTo>
                  <a:lnTo>
                    <a:pt x="746" y="495"/>
                  </a:lnTo>
                  <a:lnTo>
                    <a:pt x="760" y="458"/>
                  </a:lnTo>
                  <a:lnTo>
                    <a:pt x="771" y="423"/>
                  </a:lnTo>
                  <a:lnTo>
                    <a:pt x="778" y="394"/>
                  </a:lnTo>
                  <a:lnTo>
                    <a:pt x="778" y="394"/>
                  </a:lnTo>
                  <a:lnTo>
                    <a:pt x="785" y="364"/>
                  </a:lnTo>
                  <a:lnTo>
                    <a:pt x="794" y="331"/>
                  </a:lnTo>
                  <a:lnTo>
                    <a:pt x="817" y="262"/>
                  </a:lnTo>
                  <a:lnTo>
                    <a:pt x="838" y="200"/>
                  </a:lnTo>
                  <a:lnTo>
                    <a:pt x="846" y="176"/>
                  </a:lnTo>
                  <a:lnTo>
                    <a:pt x="849" y="159"/>
                  </a:lnTo>
                  <a:lnTo>
                    <a:pt x="849" y="159"/>
                  </a:lnTo>
                  <a:lnTo>
                    <a:pt x="850" y="133"/>
                  </a:lnTo>
                  <a:lnTo>
                    <a:pt x="855" y="109"/>
                  </a:lnTo>
                  <a:lnTo>
                    <a:pt x="858" y="87"/>
                  </a:lnTo>
                  <a:lnTo>
                    <a:pt x="858" y="87"/>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p>
          </p:txBody>
        </p:sp>
        <p:sp>
          <p:nvSpPr>
            <p:cNvPr id="44" name="Freeform 16"/>
            <p:cNvSpPr/>
            <p:nvPr>
              <p:custDataLst>
                <p:tags r:id="rId6"/>
              </p:custDataLst>
            </p:nvPr>
          </p:nvSpPr>
          <p:spPr bwMode="auto">
            <a:xfrm>
              <a:off x="4719638" y="3763963"/>
              <a:ext cx="114300" cy="368300"/>
            </a:xfrm>
            <a:custGeom>
              <a:avLst/>
              <a:gdLst>
                <a:gd name="T0" fmla="*/ 133 w 144"/>
                <a:gd name="T1" fmla="*/ 3 h 464"/>
                <a:gd name="T2" fmla="*/ 133 w 144"/>
                <a:gd name="T3" fmla="*/ 3 h 464"/>
                <a:gd name="T4" fmla="*/ 136 w 144"/>
                <a:gd name="T5" fmla="*/ 8 h 464"/>
                <a:gd name="T6" fmla="*/ 139 w 144"/>
                <a:gd name="T7" fmla="*/ 13 h 464"/>
                <a:gd name="T8" fmla="*/ 141 w 144"/>
                <a:gd name="T9" fmla="*/ 21 h 464"/>
                <a:gd name="T10" fmla="*/ 142 w 144"/>
                <a:gd name="T11" fmla="*/ 31 h 464"/>
                <a:gd name="T12" fmla="*/ 144 w 144"/>
                <a:gd name="T13" fmla="*/ 42 h 464"/>
                <a:gd name="T14" fmla="*/ 142 w 144"/>
                <a:gd name="T15" fmla="*/ 56 h 464"/>
                <a:gd name="T16" fmla="*/ 138 w 144"/>
                <a:gd name="T17" fmla="*/ 72 h 464"/>
                <a:gd name="T18" fmla="*/ 138 w 144"/>
                <a:gd name="T19" fmla="*/ 72 h 464"/>
                <a:gd name="T20" fmla="*/ 128 w 144"/>
                <a:gd name="T21" fmla="*/ 97 h 464"/>
                <a:gd name="T22" fmla="*/ 113 w 144"/>
                <a:gd name="T23" fmla="*/ 139 h 464"/>
                <a:gd name="T24" fmla="*/ 91 w 144"/>
                <a:gd name="T25" fmla="*/ 192 h 464"/>
                <a:gd name="T26" fmla="*/ 69 w 144"/>
                <a:gd name="T27" fmla="*/ 252 h 464"/>
                <a:gd name="T28" fmla="*/ 49 w 144"/>
                <a:gd name="T29" fmla="*/ 313 h 464"/>
                <a:gd name="T30" fmla="*/ 39 w 144"/>
                <a:gd name="T31" fmla="*/ 343 h 464"/>
                <a:gd name="T32" fmla="*/ 32 w 144"/>
                <a:gd name="T33" fmla="*/ 372 h 464"/>
                <a:gd name="T34" fmla="*/ 25 w 144"/>
                <a:gd name="T35" fmla="*/ 399 h 464"/>
                <a:gd name="T36" fmla="*/ 21 w 144"/>
                <a:gd name="T37" fmla="*/ 424 h 464"/>
                <a:gd name="T38" fmla="*/ 19 w 144"/>
                <a:gd name="T39" fmla="*/ 446 h 464"/>
                <a:gd name="T40" fmla="*/ 21 w 144"/>
                <a:gd name="T41" fmla="*/ 463 h 464"/>
                <a:gd name="T42" fmla="*/ 21 w 144"/>
                <a:gd name="T43" fmla="*/ 463 h 464"/>
                <a:gd name="T44" fmla="*/ 16 w 144"/>
                <a:gd name="T45" fmla="*/ 464 h 464"/>
                <a:gd name="T46" fmla="*/ 11 w 144"/>
                <a:gd name="T47" fmla="*/ 463 h 464"/>
                <a:gd name="T48" fmla="*/ 6 w 144"/>
                <a:gd name="T49" fmla="*/ 460 h 464"/>
                <a:gd name="T50" fmla="*/ 3 w 144"/>
                <a:gd name="T51" fmla="*/ 452 h 464"/>
                <a:gd name="T52" fmla="*/ 0 w 144"/>
                <a:gd name="T53" fmla="*/ 439 h 464"/>
                <a:gd name="T54" fmla="*/ 0 w 144"/>
                <a:gd name="T55" fmla="*/ 422 h 464"/>
                <a:gd name="T56" fmla="*/ 2 w 144"/>
                <a:gd name="T57" fmla="*/ 397 h 464"/>
                <a:gd name="T58" fmla="*/ 2 w 144"/>
                <a:gd name="T59" fmla="*/ 397 h 464"/>
                <a:gd name="T60" fmla="*/ 8 w 144"/>
                <a:gd name="T61" fmla="*/ 364 h 464"/>
                <a:gd name="T62" fmla="*/ 17 w 144"/>
                <a:gd name="T63" fmla="*/ 325 h 464"/>
                <a:gd name="T64" fmla="*/ 30 w 144"/>
                <a:gd name="T65" fmla="*/ 285 h 464"/>
                <a:gd name="T66" fmla="*/ 42 w 144"/>
                <a:gd name="T67" fmla="*/ 242 h 464"/>
                <a:gd name="T68" fmla="*/ 69 w 144"/>
                <a:gd name="T69" fmla="*/ 163 h 464"/>
                <a:gd name="T70" fmla="*/ 89 w 144"/>
                <a:gd name="T71" fmla="*/ 105 h 464"/>
                <a:gd name="T72" fmla="*/ 89 w 144"/>
                <a:gd name="T73" fmla="*/ 105 h 464"/>
                <a:gd name="T74" fmla="*/ 102 w 144"/>
                <a:gd name="T75" fmla="*/ 71 h 464"/>
                <a:gd name="T76" fmla="*/ 111 w 144"/>
                <a:gd name="T77" fmla="*/ 49 h 464"/>
                <a:gd name="T78" fmla="*/ 114 w 144"/>
                <a:gd name="T79" fmla="*/ 41 h 464"/>
                <a:gd name="T80" fmla="*/ 116 w 144"/>
                <a:gd name="T81" fmla="*/ 35 h 464"/>
                <a:gd name="T82" fmla="*/ 116 w 144"/>
                <a:gd name="T83" fmla="*/ 27 h 464"/>
                <a:gd name="T84" fmla="*/ 114 w 144"/>
                <a:gd name="T85" fmla="*/ 17 h 464"/>
                <a:gd name="T86" fmla="*/ 114 w 144"/>
                <a:gd name="T87" fmla="*/ 17 h 464"/>
                <a:gd name="T88" fmla="*/ 114 w 144"/>
                <a:gd name="T89" fmla="*/ 8 h 464"/>
                <a:gd name="T90" fmla="*/ 116 w 144"/>
                <a:gd name="T91" fmla="*/ 3 h 464"/>
                <a:gd name="T92" fmla="*/ 119 w 144"/>
                <a:gd name="T93" fmla="*/ 0 h 464"/>
                <a:gd name="T94" fmla="*/ 122 w 144"/>
                <a:gd name="T95" fmla="*/ 0 h 464"/>
                <a:gd name="T96" fmla="*/ 130 w 144"/>
                <a:gd name="T97" fmla="*/ 2 h 464"/>
                <a:gd name="T98" fmla="*/ 133 w 144"/>
                <a:gd name="T99" fmla="*/ 3 h 464"/>
                <a:gd name="T100" fmla="*/ 133 w 144"/>
                <a:gd name="T101" fmla="*/ 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464">
                  <a:moveTo>
                    <a:pt x="133" y="3"/>
                  </a:moveTo>
                  <a:lnTo>
                    <a:pt x="133" y="3"/>
                  </a:lnTo>
                  <a:lnTo>
                    <a:pt x="136" y="8"/>
                  </a:lnTo>
                  <a:lnTo>
                    <a:pt x="139" y="13"/>
                  </a:lnTo>
                  <a:lnTo>
                    <a:pt x="141" y="21"/>
                  </a:lnTo>
                  <a:lnTo>
                    <a:pt x="142" y="31"/>
                  </a:lnTo>
                  <a:lnTo>
                    <a:pt x="144" y="42"/>
                  </a:lnTo>
                  <a:lnTo>
                    <a:pt x="142" y="56"/>
                  </a:lnTo>
                  <a:lnTo>
                    <a:pt x="138" y="72"/>
                  </a:lnTo>
                  <a:lnTo>
                    <a:pt x="138" y="72"/>
                  </a:lnTo>
                  <a:lnTo>
                    <a:pt x="128" y="97"/>
                  </a:lnTo>
                  <a:lnTo>
                    <a:pt x="113" y="139"/>
                  </a:lnTo>
                  <a:lnTo>
                    <a:pt x="91" y="192"/>
                  </a:lnTo>
                  <a:lnTo>
                    <a:pt x="69" y="252"/>
                  </a:lnTo>
                  <a:lnTo>
                    <a:pt x="49" y="313"/>
                  </a:lnTo>
                  <a:lnTo>
                    <a:pt x="39" y="343"/>
                  </a:lnTo>
                  <a:lnTo>
                    <a:pt x="32" y="372"/>
                  </a:lnTo>
                  <a:lnTo>
                    <a:pt x="25" y="399"/>
                  </a:lnTo>
                  <a:lnTo>
                    <a:pt x="21" y="424"/>
                  </a:lnTo>
                  <a:lnTo>
                    <a:pt x="19" y="446"/>
                  </a:lnTo>
                  <a:lnTo>
                    <a:pt x="21" y="463"/>
                  </a:lnTo>
                  <a:lnTo>
                    <a:pt x="21" y="463"/>
                  </a:lnTo>
                  <a:lnTo>
                    <a:pt x="16" y="464"/>
                  </a:lnTo>
                  <a:lnTo>
                    <a:pt x="11" y="463"/>
                  </a:lnTo>
                  <a:lnTo>
                    <a:pt x="6" y="460"/>
                  </a:lnTo>
                  <a:lnTo>
                    <a:pt x="3" y="452"/>
                  </a:lnTo>
                  <a:lnTo>
                    <a:pt x="0" y="439"/>
                  </a:lnTo>
                  <a:lnTo>
                    <a:pt x="0" y="422"/>
                  </a:lnTo>
                  <a:lnTo>
                    <a:pt x="2" y="397"/>
                  </a:lnTo>
                  <a:lnTo>
                    <a:pt x="2" y="397"/>
                  </a:lnTo>
                  <a:lnTo>
                    <a:pt x="8" y="364"/>
                  </a:lnTo>
                  <a:lnTo>
                    <a:pt x="17" y="325"/>
                  </a:lnTo>
                  <a:lnTo>
                    <a:pt x="30" y="285"/>
                  </a:lnTo>
                  <a:lnTo>
                    <a:pt x="42" y="242"/>
                  </a:lnTo>
                  <a:lnTo>
                    <a:pt x="69" y="163"/>
                  </a:lnTo>
                  <a:lnTo>
                    <a:pt x="89" y="105"/>
                  </a:lnTo>
                  <a:lnTo>
                    <a:pt x="89" y="105"/>
                  </a:lnTo>
                  <a:lnTo>
                    <a:pt x="102" y="71"/>
                  </a:lnTo>
                  <a:lnTo>
                    <a:pt x="111" y="49"/>
                  </a:lnTo>
                  <a:lnTo>
                    <a:pt x="114" y="41"/>
                  </a:lnTo>
                  <a:lnTo>
                    <a:pt x="116" y="35"/>
                  </a:lnTo>
                  <a:lnTo>
                    <a:pt x="116" y="27"/>
                  </a:lnTo>
                  <a:lnTo>
                    <a:pt x="114" y="17"/>
                  </a:lnTo>
                  <a:lnTo>
                    <a:pt x="114" y="17"/>
                  </a:lnTo>
                  <a:lnTo>
                    <a:pt x="114" y="8"/>
                  </a:lnTo>
                  <a:lnTo>
                    <a:pt x="116" y="3"/>
                  </a:lnTo>
                  <a:lnTo>
                    <a:pt x="119" y="0"/>
                  </a:lnTo>
                  <a:lnTo>
                    <a:pt x="122" y="0"/>
                  </a:lnTo>
                  <a:lnTo>
                    <a:pt x="130" y="2"/>
                  </a:lnTo>
                  <a:lnTo>
                    <a:pt x="133" y="3"/>
                  </a:lnTo>
                  <a:lnTo>
                    <a:pt x="133" y="3"/>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5" name="Freeform 17"/>
            <p:cNvSpPr/>
            <p:nvPr>
              <p:custDataLst>
                <p:tags r:id="rId7"/>
              </p:custDataLst>
            </p:nvPr>
          </p:nvSpPr>
          <p:spPr bwMode="auto">
            <a:xfrm>
              <a:off x="4632325" y="3717925"/>
              <a:ext cx="127000" cy="385762"/>
            </a:xfrm>
            <a:custGeom>
              <a:avLst/>
              <a:gdLst>
                <a:gd name="T0" fmla="*/ 161 w 161"/>
                <a:gd name="T1" fmla="*/ 0 h 486"/>
                <a:gd name="T2" fmla="*/ 161 w 161"/>
                <a:gd name="T3" fmla="*/ 0 h 486"/>
                <a:gd name="T4" fmla="*/ 159 w 161"/>
                <a:gd name="T5" fmla="*/ 22 h 486"/>
                <a:gd name="T6" fmla="*/ 156 w 161"/>
                <a:gd name="T7" fmla="*/ 44 h 486"/>
                <a:gd name="T8" fmla="*/ 151 w 161"/>
                <a:gd name="T9" fmla="*/ 72 h 486"/>
                <a:gd name="T10" fmla="*/ 151 w 161"/>
                <a:gd name="T11" fmla="*/ 72 h 486"/>
                <a:gd name="T12" fmla="*/ 130 w 161"/>
                <a:gd name="T13" fmla="*/ 155 h 486"/>
                <a:gd name="T14" fmla="*/ 109 w 161"/>
                <a:gd name="T15" fmla="*/ 229 h 486"/>
                <a:gd name="T16" fmla="*/ 109 w 161"/>
                <a:gd name="T17" fmla="*/ 229 h 486"/>
                <a:gd name="T18" fmla="*/ 101 w 161"/>
                <a:gd name="T19" fmla="*/ 246 h 486"/>
                <a:gd name="T20" fmla="*/ 89 w 161"/>
                <a:gd name="T21" fmla="*/ 275 h 486"/>
                <a:gd name="T22" fmla="*/ 53 w 161"/>
                <a:gd name="T23" fmla="*/ 352 h 486"/>
                <a:gd name="T24" fmla="*/ 34 w 161"/>
                <a:gd name="T25" fmla="*/ 394 h 486"/>
                <a:gd name="T26" fmla="*/ 20 w 161"/>
                <a:gd name="T27" fmla="*/ 433 h 486"/>
                <a:gd name="T28" fmla="*/ 14 w 161"/>
                <a:gd name="T29" fmla="*/ 451 h 486"/>
                <a:gd name="T30" fmla="*/ 9 w 161"/>
                <a:gd name="T31" fmla="*/ 465 h 486"/>
                <a:gd name="T32" fmla="*/ 8 w 161"/>
                <a:gd name="T33" fmla="*/ 477 h 486"/>
                <a:gd name="T34" fmla="*/ 8 w 161"/>
                <a:gd name="T35" fmla="*/ 486 h 486"/>
                <a:gd name="T36" fmla="*/ 8 w 161"/>
                <a:gd name="T37" fmla="*/ 486 h 486"/>
                <a:gd name="T38" fmla="*/ 5 w 161"/>
                <a:gd name="T39" fmla="*/ 482 h 486"/>
                <a:gd name="T40" fmla="*/ 1 w 161"/>
                <a:gd name="T41" fmla="*/ 474 h 486"/>
                <a:gd name="T42" fmla="*/ 0 w 161"/>
                <a:gd name="T43" fmla="*/ 461 h 486"/>
                <a:gd name="T44" fmla="*/ 1 w 161"/>
                <a:gd name="T45" fmla="*/ 443 h 486"/>
                <a:gd name="T46" fmla="*/ 5 w 161"/>
                <a:gd name="T47" fmla="*/ 419 h 486"/>
                <a:gd name="T48" fmla="*/ 12 w 161"/>
                <a:gd name="T49" fmla="*/ 390 h 486"/>
                <a:gd name="T50" fmla="*/ 26 w 161"/>
                <a:gd name="T51" fmla="*/ 354 h 486"/>
                <a:gd name="T52" fmla="*/ 26 w 161"/>
                <a:gd name="T53" fmla="*/ 354 h 486"/>
                <a:gd name="T54" fmla="*/ 55 w 161"/>
                <a:gd name="T55" fmla="*/ 285 h 486"/>
                <a:gd name="T56" fmla="*/ 72 w 161"/>
                <a:gd name="T57" fmla="*/ 236 h 486"/>
                <a:gd name="T58" fmla="*/ 83 w 161"/>
                <a:gd name="T59" fmla="*/ 197 h 486"/>
                <a:gd name="T60" fmla="*/ 90 w 161"/>
                <a:gd name="T61" fmla="*/ 160 h 486"/>
                <a:gd name="T62" fmla="*/ 90 w 161"/>
                <a:gd name="T63" fmla="*/ 160 h 486"/>
                <a:gd name="T64" fmla="*/ 97 w 161"/>
                <a:gd name="T65" fmla="*/ 119 h 486"/>
                <a:gd name="T66" fmla="*/ 106 w 161"/>
                <a:gd name="T67" fmla="*/ 79 h 486"/>
                <a:gd name="T68" fmla="*/ 111 w 161"/>
                <a:gd name="T69" fmla="*/ 61 h 486"/>
                <a:gd name="T70" fmla="*/ 115 w 161"/>
                <a:gd name="T71" fmla="*/ 44 h 486"/>
                <a:gd name="T72" fmla="*/ 122 w 161"/>
                <a:gd name="T73" fmla="*/ 30 h 486"/>
                <a:gd name="T74" fmla="*/ 130 w 161"/>
                <a:gd name="T75" fmla="*/ 19 h 486"/>
                <a:gd name="T76" fmla="*/ 130 w 161"/>
                <a:gd name="T77" fmla="*/ 19 h 486"/>
                <a:gd name="T78" fmla="*/ 137 w 161"/>
                <a:gd name="T79" fmla="*/ 11 h 486"/>
                <a:gd name="T80" fmla="*/ 144 w 161"/>
                <a:gd name="T81" fmla="*/ 7 h 486"/>
                <a:gd name="T82" fmla="*/ 148 w 161"/>
                <a:gd name="T83" fmla="*/ 2 h 486"/>
                <a:gd name="T84" fmla="*/ 153 w 161"/>
                <a:gd name="T85" fmla="*/ 0 h 486"/>
                <a:gd name="T86" fmla="*/ 159 w 161"/>
                <a:gd name="T87" fmla="*/ 0 h 486"/>
                <a:gd name="T88" fmla="*/ 161 w 161"/>
                <a:gd name="T89" fmla="*/ 0 h 486"/>
                <a:gd name="T90" fmla="*/ 161 w 161"/>
                <a:gd name="T9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1" h="486">
                  <a:moveTo>
                    <a:pt x="161" y="0"/>
                  </a:moveTo>
                  <a:lnTo>
                    <a:pt x="161" y="0"/>
                  </a:lnTo>
                  <a:lnTo>
                    <a:pt x="159" y="22"/>
                  </a:lnTo>
                  <a:lnTo>
                    <a:pt x="156" y="44"/>
                  </a:lnTo>
                  <a:lnTo>
                    <a:pt x="151" y="72"/>
                  </a:lnTo>
                  <a:lnTo>
                    <a:pt x="151" y="72"/>
                  </a:lnTo>
                  <a:lnTo>
                    <a:pt x="130" y="155"/>
                  </a:lnTo>
                  <a:lnTo>
                    <a:pt x="109" y="229"/>
                  </a:lnTo>
                  <a:lnTo>
                    <a:pt x="109" y="229"/>
                  </a:lnTo>
                  <a:lnTo>
                    <a:pt x="101" y="246"/>
                  </a:lnTo>
                  <a:lnTo>
                    <a:pt x="89" y="275"/>
                  </a:lnTo>
                  <a:lnTo>
                    <a:pt x="53" y="352"/>
                  </a:lnTo>
                  <a:lnTo>
                    <a:pt x="34" y="394"/>
                  </a:lnTo>
                  <a:lnTo>
                    <a:pt x="20" y="433"/>
                  </a:lnTo>
                  <a:lnTo>
                    <a:pt x="14" y="451"/>
                  </a:lnTo>
                  <a:lnTo>
                    <a:pt x="9" y="465"/>
                  </a:lnTo>
                  <a:lnTo>
                    <a:pt x="8" y="477"/>
                  </a:lnTo>
                  <a:lnTo>
                    <a:pt x="8" y="486"/>
                  </a:lnTo>
                  <a:lnTo>
                    <a:pt x="8" y="486"/>
                  </a:lnTo>
                  <a:lnTo>
                    <a:pt x="5" y="482"/>
                  </a:lnTo>
                  <a:lnTo>
                    <a:pt x="1" y="474"/>
                  </a:lnTo>
                  <a:lnTo>
                    <a:pt x="0" y="461"/>
                  </a:lnTo>
                  <a:lnTo>
                    <a:pt x="1" y="443"/>
                  </a:lnTo>
                  <a:lnTo>
                    <a:pt x="5" y="419"/>
                  </a:lnTo>
                  <a:lnTo>
                    <a:pt x="12" y="390"/>
                  </a:lnTo>
                  <a:lnTo>
                    <a:pt x="26" y="354"/>
                  </a:lnTo>
                  <a:lnTo>
                    <a:pt x="26" y="354"/>
                  </a:lnTo>
                  <a:lnTo>
                    <a:pt x="55" y="285"/>
                  </a:lnTo>
                  <a:lnTo>
                    <a:pt x="72" y="236"/>
                  </a:lnTo>
                  <a:lnTo>
                    <a:pt x="83" y="197"/>
                  </a:lnTo>
                  <a:lnTo>
                    <a:pt x="90" y="160"/>
                  </a:lnTo>
                  <a:lnTo>
                    <a:pt x="90" y="160"/>
                  </a:lnTo>
                  <a:lnTo>
                    <a:pt x="97" y="119"/>
                  </a:lnTo>
                  <a:lnTo>
                    <a:pt x="106" y="79"/>
                  </a:lnTo>
                  <a:lnTo>
                    <a:pt x="111" y="61"/>
                  </a:lnTo>
                  <a:lnTo>
                    <a:pt x="115" y="44"/>
                  </a:lnTo>
                  <a:lnTo>
                    <a:pt x="122" y="30"/>
                  </a:lnTo>
                  <a:lnTo>
                    <a:pt x="130" y="19"/>
                  </a:lnTo>
                  <a:lnTo>
                    <a:pt x="130" y="19"/>
                  </a:lnTo>
                  <a:lnTo>
                    <a:pt x="137" y="11"/>
                  </a:lnTo>
                  <a:lnTo>
                    <a:pt x="144" y="7"/>
                  </a:lnTo>
                  <a:lnTo>
                    <a:pt x="148" y="2"/>
                  </a:lnTo>
                  <a:lnTo>
                    <a:pt x="153" y="0"/>
                  </a:lnTo>
                  <a:lnTo>
                    <a:pt x="159" y="0"/>
                  </a:lnTo>
                  <a:lnTo>
                    <a:pt x="161" y="0"/>
                  </a:lnTo>
                  <a:lnTo>
                    <a:pt x="161"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6" name="Freeform 18"/>
            <p:cNvSpPr/>
            <p:nvPr>
              <p:custDataLst>
                <p:tags r:id="rId8"/>
              </p:custDataLst>
            </p:nvPr>
          </p:nvSpPr>
          <p:spPr bwMode="auto">
            <a:xfrm>
              <a:off x="5138738" y="4535488"/>
              <a:ext cx="103188" cy="123825"/>
            </a:xfrm>
            <a:custGeom>
              <a:avLst/>
              <a:gdLst>
                <a:gd name="T0" fmla="*/ 0 w 131"/>
                <a:gd name="T1" fmla="*/ 0 h 155"/>
                <a:gd name="T2" fmla="*/ 0 w 131"/>
                <a:gd name="T3" fmla="*/ 0 h 155"/>
                <a:gd name="T4" fmla="*/ 28 w 131"/>
                <a:gd name="T5" fmla="*/ 10 h 155"/>
                <a:gd name="T6" fmla="*/ 76 w 131"/>
                <a:gd name="T7" fmla="*/ 25 h 155"/>
                <a:gd name="T8" fmla="*/ 76 w 131"/>
                <a:gd name="T9" fmla="*/ 25 h 155"/>
                <a:gd name="T10" fmla="*/ 98 w 131"/>
                <a:gd name="T11" fmla="*/ 32 h 155"/>
                <a:gd name="T12" fmla="*/ 107 w 131"/>
                <a:gd name="T13" fmla="*/ 35 h 155"/>
                <a:gd name="T14" fmla="*/ 115 w 131"/>
                <a:gd name="T15" fmla="*/ 40 h 155"/>
                <a:gd name="T16" fmla="*/ 123 w 131"/>
                <a:gd name="T17" fmla="*/ 44 h 155"/>
                <a:gd name="T18" fmla="*/ 128 w 131"/>
                <a:gd name="T19" fmla="*/ 50 h 155"/>
                <a:gd name="T20" fmla="*/ 131 w 131"/>
                <a:gd name="T21" fmla="*/ 58 h 155"/>
                <a:gd name="T22" fmla="*/ 129 w 131"/>
                <a:gd name="T23" fmla="*/ 69 h 155"/>
                <a:gd name="T24" fmla="*/ 129 w 131"/>
                <a:gd name="T25" fmla="*/ 69 h 155"/>
                <a:gd name="T26" fmla="*/ 126 w 131"/>
                <a:gd name="T27" fmla="*/ 83 h 155"/>
                <a:gd name="T28" fmla="*/ 122 w 131"/>
                <a:gd name="T29" fmla="*/ 100 h 155"/>
                <a:gd name="T30" fmla="*/ 115 w 131"/>
                <a:gd name="T31" fmla="*/ 116 h 155"/>
                <a:gd name="T32" fmla="*/ 106 w 131"/>
                <a:gd name="T33" fmla="*/ 132 h 155"/>
                <a:gd name="T34" fmla="*/ 97 w 131"/>
                <a:gd name="T35" fmla="*/ 144 h 155"/>
                <a:gd name="T36" fmla="*/ 92 w 131"/>
                <a:gd name="T37" fmla="*/ 149 h 155"/>
                <a:gd name="T38" fmla="*/ 87 w 131"/>
                <a:gd name="T39" fmla="*/ 154 h 155"/>
                <a:gd name="T40" fmla="*/ 82 w 131"/>
                <a:gd name="T41" fmla="*/ 155 h 155"/>
                <a:gd name="T42" fmla="*/ 76 w 131"/>
                <a:gd name="T43" fmla="*/ 155 h 155"/>
                <a:gd name="T44" fmla="*/ 72 w 131"/>
                <a:gd name="T45" fmla="*/ 154 h 155"/>
                <a:gd name="T46" fmla="*/ 67 w 131"/>
                <a:gd name="T47" fmla="*/ 151 h 155"/>
                <a:gd name="T48" fmla="*/ 67 w 131"/>
                <a:gd name="T49" fmla="*/ 151 h 155"/>
                <a:gd name="T50" fmla="*/ 51 w 131"/>
                <a:gd name="T51" fmla="*/ 136 h 155"/>
                <a:gd name="T52" fmla="*/ 40 w 131"/>
                <a:gd name="T53" fmla="*/ 126 h 155"/>
                <a:gd name="T54" fmla="*/ 32 w 131"/>
                <a:gd name="T55" fmla="*/ 113 h 155"/>
                <a:gd name="T56" fmla="*/ 26 w 131"/>
                <a:gd name="T57" fmla="*/ 94 h 155"/>
                <a:gd name="T58" fmla="*/ 26 w 131"/>
                <a:gd name="T59" fmla="*/ 94 h 155"/>
                <a:gd name="T60" fmla="*/ 18 w 131"/>
                <a:gd name="T61" fmla="*/ 75 h 155"/>
                <a:gd name="T62" fmla="*/ 11 w 131"/>
                <a:gd name="T63" fmla="*/ 63 h 155"/>
                <a:gd name="T64" fmla="*/ 6 w 131"/>
                <a:gd name="T65" fmla="*/ 54 h 155"/>
                <a:gd name="T66" fmla="*/ 4 w 131"/>
                <a:gd name="T67" fmla="*/ 47 h 155"/>
                <a:gd name="T68" fmla="*/ 3 w 131"/>
                <a:gd name="T69" fmla="*/ 41 h 155"/>
                <a:gd name="T70" fmla="*/ 3 w 131"/>
                <a:gd name="T71" fmla="*/ 41 h 155"/>
                <a:gd name="T72" fmla="*/ 0 w 131"/>
                <a:gd name="T73" fmla="*/ 13 h 155"/>
                <a:gd name="T74" fmla="*/ 0 w 131"/>
                <a:gd name="T75" fmla="*/ 0 h 155"/>
                <a:gd name="T76" fmla="*/ 0 w 131"/>
                <a:gd name="T7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55">
                  <a:moveTo>
                    <a:pt x="0" y="0"/>
                  </a:moveTo>
                  <a:lnTo>
                    <a:pt x="0" y="0"/>
                  </a:lnTo>
                  <a:lnTo>
                    <a:pt x="28" y="10"/>
                  </a:lnTo>
                  <a:lnTo>
                    <a:pt x="76" y="25"/>
                  </a:lnTo>
                  <a:lnTo>
                    <a:pt x="76" y="25"/>
                  </a:lnTo>
                  <a:lnTo>
                    <a:pt x="98" y="32"/>
                  </a:lnTo>
                  <a:lnTo>
                    <a:pt x="107" y="35"/>
                  </a:lnTo>
                  <a:lnTo>
                    <a:pt x="115" y="40"/>
                  </a:lnTo>
                  <a:lnTo>
                    <a:pt x="123" y="44"/>
                  </a:lnTo>
                  <a:lnTo>
                    <a:pt x="128" y="50"/>
                  </a:lnTo>
                  <a:lnTo>
                    <a:pt x="131" y="58"/>
                  </a:lnTo>
                  <a:lnTo>
                    <a:pt x="129" y="69"/>
                  </a:lnTo>
                  <a:lnTo>
                    <a:pt x="129" y="69"/>
                  </a:lnTo>
                  <a:lnTo>
                    <a:pt x="126" y="83"/>
                  </a:lnTo>
                  <a:lnTo>
                    <a:pt x="122" y="100"/>
                  </a:lnTo>
                  <a:lnTo>
                    <a:pt x="115" y="116"/>
                  </a:lnTo>
                  <a:lnTo>
                    <a:pt x="106" y="132"/>
                  </a:lnTo>
                  <a:lnTo>
                    <a:pt x="97" y="144"/>
                  </a:lnTo>
                  <a:lnTo>
                    <a:pt x="92" y="149"/>
                  </a:lnTo>
                  <a:lnTo>
                    <a:pt x="87" y="154"/>
                  </a:lnTo>
                  <a:lnTo>
                    <a:pt x="82" y="155"/>
                  </a:lnTo>
                  <a:lnTo>
                    <a:pt x="76" y="155"/>
                  </a:lnTo>
                  <a:lnTo>
                    <a:pt x="72" y="154"/>
                  </a:lnTo>
                  <a:lnTo>
                    <a:pt x="67" y="151"/>
                  </a:lnTo>
                  <a:lnTo>
                    <a:pt x="67" y="151"/>
                  </a:lnTo>
                  <a:lnTo>
                    <a:pt x="51" y="136"/>
                  </a:lnTo>
                  <a:lnTo>
                    <a:pt x="40" y="126"/>
                  </a:lnTo>
                  <a:lnTo>
                    <a:pt x="32" y="113"/>
                  </a:lnTo>
                  <a:lnTo>
                    <a:pt x="26" y="94"/>
                  </a:lnTo>
                  <a:lnTo>
                    <a:pt x="26" y="94"/>
                  </a:lnTo>
                  <a:lnTo>
                    <a:pt x="18" y="75"/>
                  </a:lnTo>
                  <a:lnTo>
                    <a:pt x="11" y="63"/>
                  </a:lnTo>
                  <a:lnTo>
                    <a:pt x="6" y="54"/>
                  </a:lnTo>
                  <a:lnTo>
                    <a:pt x="4" y="47"/>
                  </a:lnTo>
                  <a:lnTo>
                    <a:pt x="3" y="41"/>
                  </a:lnTo>
                  <a:lnTo>
                    <a:pt x="3" y="41"/>
                  </a:lnTo>
                  <a:lnTo>
                    <a:pt x="0" y="13"/>
                  </a:lnTo>
                  <a:lnTo>
                    <a:pt x="0" y="0"/>
                  </a:lnTo>
                  <a:lnTo>
                    <a:pt x="0" y="0"/>
                  </a:lnTo>
                  <a:close/>
                </a:path>
              </a:pathLst>
            </a:custGeom>
            <a:noFill/>
            <a:ln w="1588">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
          <p:nvSpPr>
            <p:cNvPr id="47" name="Freeform 19"/>
            <p:cNvSpPr/>
            <p:nvPr>
              <p:custDataLst>
                <p:tags r:id="rId9"/>
              </p:custDataLst>
            </p:nvPr>
          </p:nvSpPr>
          <p:spPr bwMode="auto">
            <a:xfrm>
              <a:off x="4983163" y="5338763"/>
              <a:ext cx="95250" cy="87312"/>
            </a:xfrm>
            <a:custGeom>
              <a:avLst/>
              <a:gdLst>
                <a:gd name="T0" fmla="*/ 5 w 119"/>
                <a:gd name="T1" fmla="*/ 37 h 111"/>
                <a:gd name="T2" fmla="*/ 5 w 119"/>
                <a:gd name="T3" fmla="*/ 37 h 111"/>
                <a:gd name="T4" fmla="*/ 3 w 119"/>
                <a:gd name="T5" fmla="*/ 33 h 111"/>
                <a:gd name="T6" fmla="*/ 0 w 119"/>
                <a:gd name="T7" fmla="*/ 26 h 111"/>
                <a:gd name="T8" fmla="*/ 0 w 119"/>
                <a:gd name="T9" fmla="*/ 19 h 111"/>
                <a:gd name="T10" fmla="*/ 0 w 119"/>
                <a:gd name="T11" fmla="*/ 12 h 111"/>
                <a:gd name="T12" fmla="*/ 3 w 119"/>
                <a:gd name="T13" fmla="*/ 6 h 111"/>
                <a:gd name="T14" fmla="*/ 6 w 119"/>
                <a:gd name="T15" fmla="*/ 3 h 111"/>
                <a:gd name="T16" fmla="*/ 10 w 119"/>
                <a:gd name="T17" fmla="*/ 1 h 111"/>
                <a:gd name="T18" fmla="*/ 14 w 119"/>
                <a:gd name="T19" fmla="*/ 0 h 111"/>
                <a:gd name="T20" fmla="*/ 21 w 119"/>
                <a:gd name="T21" fmla="*/ 0 h 111"/>
                <a:gd name="T22" fmla="*/ 21 w 119"/>
                <a:gd name="T23" fmla="*/ 0 h 111"/>
                <a:gd name="T24" fmla="*/ 30 w 119"/>
                <a:gd name="T25" fmla="*/ 1 h 111"/>
                <a:gd name="T26" fmla="*/ 36 w 119"/>
                <a:gd name="T27" fmla="*/ 4 h 111"/>
                <a:gd name="T28" fmla="*/ 41 w 119"/>
                <a:gd name="T29" fmla="*/ 11 h 111"/>
                <a:gd name="T30" fmla="*/ 46 w 119"/>
                <a:gd name="T31" fmla="*/ 15 h 111"/>
                <a:gd name="T32" fmla="*/ 49 w 119"/>
                <a:gd name="T33" fmla="*/ 22 h 111"/>
                <a:gd name="T34" fmla="*/ 52 w 119"/>
                <a:gd name="T35" fmla="*/ 26 h 111"/>
                <a:gd name="T36" fmla="*/ 58 w 119"/>
                <a:gd name="T37" fmla="*/ 31 h 111"/>
                <a:gd name="T38" fmla="*/ 67 w 119"/>
                <a:gd name="T39" fmla="*/ 33 h 111"/>
                <a:gd name="T40" fmla="*/ 67 w 119"/>
                <a:gd name="T41" fmla="*/ 33 h 111"/>
                <a:gd name="T42" fmla="*/ 74 w 119"/>
                <a:gd name="T43" fmla="*/ 33 h 111"/>
                <a:gd name="T44" fmla="*/ 80 w 119"/>
                <a:gd name="T45" fmla="*/ 36 h 111"/>
                <a:gd name="T46" fmla="*/ 86 w 119"/>
                <a:gd name="T47" fmla="*/ 40 h 111"/>
                <a:gd name="T48" fmla="*/ 92 w 119"/>
                <a:gd name="T49" fmla="*/ 47 h 111"/>
                <a:gd name="T50" fmla="*/ 103 w 119"/>
                <a:gd name="T51" fmla="*/ 61 h 111"/>
                <a:gd name="T52" fmla="*/ 113 w 119"/>
                <a:gd name="T53" fmla="*/ 78 h 111"/>
                <a:gd name="T54" fmla="*/ 119 w 119"/>
                <a:gd name="T55" fmla="*/ 94 h 111"/>
                <a:gd name="T56" fmla="*/ 119 w 119"/>
                <a:gd name="T57" fmla="*/ 100 h 111"/>
                <a:gd name="T58" fmla="*/ 119 w 119"/>
                <a:gd name="T59" fmla="*/ 105 h 111"/>
                <a:gd name="T60" fmla="*/ 117 w 119"/>
                <a:gd name="T61" fmla="*/ 109 h 111"/>
                <a:gd name="T62" fmla="*/ 116 w 119"/>
                <a:gd name="T63" fmla="*/ 111 h 111"/>
                <a:gd name="T64" fmla="*/ 110 w 119"/>
                <a:gd name="T65" fmla="*/ 111 h 111"/>
                <a:gd name="T66" fmla="*/ 103 w 119"/>
                <a:gd name="T67" fmla="*/ 108 h 111"/>
                <a:gd name="T68" fmla="*/ 103 w 119"/>
                <a:gd name="T69" fmla="*/ 108 h 111"/>
                <a:gd name="T70" fmla="*/ 75 w 119"/>
                <a:gd name="T71" fmla="*/ 94 h 111"/>
                <a:gd name="T72" fmla="*/ 55 w 119"/>
                <a:gd name="T73" fmla="*/ 80 h 111"/>
                <a:gd name="T74" fmla="*/ 38 w 119"/>
                <a:gd name="T75" fmla="*/ 67 h 111"/>
                <a:gd name="T76" fmla="*/ 5 w 119"/>
                <a:gd name="T77" fmla="*/ 37 h 111"/>
                <a:gd name="T78" fmla="*/ 5 w 119"/>
                <a:gd name="T79" fmla="*/ 3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111">
                  <a:moveTo>
                    <a:pt x="5" y="37"/>
                  </a:moveTo>
                  <a:lnTo>
                    <a:pt x="5" y="37"/>
                  </a:lnTo>
                  <a:lnTo>
                    <a:pt x="3" y="33"/>
                  </a:lnTo>
                  <a:lnTo>
                    <a:pt x="0" y="26"/>
                  </a:lnTo>
                  <a:lnTo>
                    <a:pt x="0" y="19"/>
                  </a:lnTo>
                  <a:lnTo>
                    <a:pt x="0" y="12"/>
                  </a:lnTo>
                  <a:lnTo>
                    <a:pt x="3" y="6"/>
                  </a:lnTo>
                  <a:lnTo>
                    <a:pt x="6" y="3"/>
                  </a:lnTo>
                  <a:lnTo>
                    <a:pt x="10" y="1"/>
                  </a:lnTo>
                  <a:lnTo>
                    <a:pt x="14" y="0"/>
                  </a:lnTo>
                  <a:lnTo>
                    <a:pt x="21" y="0"/>
                  </a:lnTo>
                  <a:lnTo>
                    <a:pt x="21" y="0"/>
                  </a:lnTo>
                  <a:lnTo>
                    <a:pt x="30" y="1"/>
                  </a:lnTo>
                  <a:lnTo>
                    <a:pt x="36" y="4"/>
                  </a:lnTo>
                  <a:lnTo>
                    <a:pt x="41" y="11"/>
                  </a:lnTo>
                  <a:lnTo>
                    <a:pt x="46" y="15"/>
                  </a:lnTo>
                  <a:lnTo>
                    <a:pt x="49" y="22"/>
                  </a:lnTo>
                  <a:lnTo>
                    <a:pt x="52" y="26"/>
                  </a:lnTo>
                  <a:lnTo>
                    <a:pt x="58" y="31"/>
                  </a:lnTo>
                  <a:lnTo>
                    <a:pt x="67" y="33"/>
                  </a:lnTo>
                  <a:lnTo>
                    <a:pt x="67" y="33"/>
                  </a:lnTo>
                  <a:lnTo>
                    <a:pt x="74" y="33"/>
                  </a:lnTo>
                  <a:lnTo>
                    <a:pt x="80" y="36"/>
                  </a:lnTo>
                  <a:lnTo>
                    <a:pt x="86" y="40"/>
                  </a:lnTo>
                  <a:lnTo>
                    <a:pt x="92" y="47"/>
                  </a:lnTo>
                  <a:lnTo>
                    <a:pt x="103" y="61"/>
                  </a:lnTo>
                  <a:lnTo>
                    <a:pt x="113" y="78"/>
                  </a:lnTo>
                  <a:lnTo>
                    <a:pt x="119" y="94"/>
                  </a:lnTo>
                  <a:lnTo>
                    <a:pt x="119" y="100"/>
                  </a:lnTo>
                  <a:lnTo>
                    <a:pt x="119" y="105"/>
                  </a:lnTo>
                  <a:lnTo>
                    <a:pt x="117" y="109"/>
                  </a:lnTo>
                  <a:lnTo>
                    <a:pt x="116" y="111"/>
                  </a:lnTo>
                  <a:lnTo>
                    <a:pt x="110" y="111"/>
                  </a:lnTo>
                  <a:lnTo>
                    <a:pt x="103" y="108"/>
                  </a:lnTo>
                  <a:lnTo>
                    <a:pt x="103" y="108"/>
                  </a:lnTo>
                  <a:lnTo>
                    <a:pt x="75" y="94"/>
                  </a:lnTo>
                  <a:lnTo>
                    <a:pt x="55" y="80"/>
                  </a:lnTo>
                  <a:lnTo>
                    <a:pt x="38" y="67"/>
                  </a:lnTo>
                  <a:lnTo>
                    <a:pt x="5" y="37"/>
                  </a:lnTo>
                  <a:lnTo>
                    <a:pt x="5" y="37"/>
                  </a:lnTo>
                  <a:close/>
                </a:path>
              </a:pathLst>
            </a:custGeom>
            <a:noFill/>
            <a:ln w="1588">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
          <p:nvSpPr>
            <p:cNvPr id="48" name="Freeform 20"/>
            <p:cNvSpPr/>
            <p:nvPr>
              <p:custDataLst>
                <p:tags r:id="rId10"/>
              </p:custDataLst>
            </p:nvPr>
          </p:nvSpPr>
          <p:spPr bwMode="auto">
            <a:xfrm>
              <a:off x="4927600" y="5324475"/>
              <a:ext cx="293688" cy="417512"/>
            </a:xfrm>
            <a:custGeom>
              <a:avLst/>
              <a:gdLst>
                <a:gd name="T0" fmla="*/ 298 w 370"/>
                <a:gd name="T1" fmla="*/ 0 h 525"/>
                <a:gd name="T2" fmla="*/ 323 w 370"/>
                <a:gd name="T3" fmla="*/ 17 h 525"/>
                <a:gd name="T4" fmla="*/ 350 w 370"/>
                <a:gd name="T5" fmla="*/ 42 h 525"/>
                <a:gd name="T6" fmla="*/ 366 w 370"/>
                <a:gd name="T7" fmla="*/ 64 h 525"/>
                <a:gd name="T8" fmla="*/ 370 w 370"/>
                <a:gd name="T9" fmla="*/ 79 h 525"/>
                <a:gd name="T10" fmla="*/ 370 w 370"/>
                <a:gd name="T11" fmla="*/ 87 h 525"/>
                <a:gd name="T12" fmla="*/ 352 w 370"/>
                <a:gd name="T13" fmla="*/ 161 h 525"/>
                <a:gd name="T14" fmla="*/ 330 w 370"/>
                <a:gd name="T15" fmla="*/ 222 h 525"/>
                <a:gd name="T16" fmla="*/ 298 w 370"/>
                <a:gd name="T17" fmla="*/ 290 h 525"/>
                <a:gd name="T18" fmla="*/ 256 w 370"/>
                <a:gd name="T19" fmla="*/ 361 h 525"/>
                <a:gd name="T20" fmla="*/ 216 w 370"/>
                <a:gd name="T21" fmla="*/ 411 h 525"/>
                <a:gd name="T22" fmla="*/ 186 w 370"/>
                <a:gd name="T23" fmla="*/ 442 h 525"/>
                <a:gd name="T24" fmla="*/ 152 w 370"/>
                <a:gd name="T25" fmla="*/ 470 h 525"/>
                <a:gd name="T26" fmla="*/ 114 w 370"/>
                <a:gd name="T27" fmla="*/ 495 h 525"/>
                <a:gd name="T28" fmla="*/ 73 w 370"/>
                <a:gd name="T29" fmla="*/ 515 h 525"/>
                <a:gd name="T30" fmla="*/ 51 w 370"/>
                <a:gd name="T31" fmla="*/ 523 h 525"/>
                <a:gd name="T32" fmla="*/ 30 w 370"/>
                <a:gd name="T33" fmla="*/ 523 h 525"/>
                <a:gd name="T34" fmla="*/ 14 w 370"/>
                <a:gd name="T35" fmla="*/ 520 h 525"/>
                <a:gd name="T36" fmla="*/ 5 w 370"/>
                <a:gd name="T37" fmla="*/ 514 h 525"/>
                <a:gd name="T38" fmla="*/ 0 w 370"/>
                <a:gd name="T39" fmla="*/ 503 h 525"/>
                <a:gd name="T40" fmla="*/ 0 w 370"/>
                <a:gd name="T41" fmla="*/ 487 h 525"/>
                <a:gd name="T42" fmla="*/ 3 w 370"/>
                <a:gd name="T43" fmla="*/ 476 h 525"/>
                <a:gd name="T44" fmla="*/ 23 w 370"/>
                <a:gd name="T45" fmla="*/ 436 h 525"/>
                <a:gd name="T46" fmla="*/ 47 w 370"/>
                <a:gd name="T47" fmla="*/ 403 h 525"/>
                <a:gd name="T48" fmla="*/ 73 w 370"/>
                <a:gd name="T49" fmla="*/ 369 h 525"/>
                <a:gd name="T50" fmla="*/ 78 w 370"/>
                <a:gd name="T51" fmla="*/ 362 h 525"/>
                <a:gd name="T52" fmla="*/ 109 w 370"/>
                <a:gd name="T53" fmla="*/ 365 h 525"/>
                <a:gd name="T54" fmla="*/ 152 w 370"/>
                <a:gd name="T55" fmla="*/ 361 h 525"/>
                <a:gd name="T56" fmla="*/ 173 w 370"/>
                <a:gd name="T57" fmla="*/ 354 h 525"/>
                <a:gd name="T58" fmla="*/ 194 w 370"/>
                <a:gd name="T59" fmla="*/ 342 h 525"/>
                <a:gd name="T60" fmla="*/ 209 w 370"/>
                <a:gd name="T61" fmla="*/ 325 h 525"/>
                <a:gd name="T62" fmla="*/ 197 w 370"/>
                <a:gd name="T63" fmla="*/ 325 h 525"/>
                <a:gd name="T64" fmla="*/ 152 w 370"/>
                <a:gd name="T65" fmla="*/ 320 h 525"/>
                <a:gd name="T66" fmla="*/ 131 w 370"/>
                <a:gd name="T67" fmla="*/ 312 h 525"/>
                <a:gd name="T68" fmla="*/ 122 w 370"/>
                <a:gd name="T69" fmla="*/ 306 h 525"/>
                <a:gd name="T70" fmla="*/ 134 w 370"/>
                <a:gd name="T71" fmla="*/ 272 h 525"/>
                <a:gd name="T72" fmla="*/ 230 w 370"/>
                <a:gd name="T73" fmla="*/ 248 h 525"/>
                <a:gd name="T74" fmla="*/ 220 w 370"/>
                <a:gd name="T75" fmla="*/ 248 h 525"/>
                <a:gd name="T76" fmla="*/ 197 w 370"/>
                <a:gd name="T77" fmla="*/ 243 h 525"/>
                <a:gd name="T78" fmla="*/ 172 w 370"/>
                <a:gd name="T79" fmla="*/ 233 h 525"/>
                <a:gd name="T80" fmla="*/ 164 w 370"/>
                <a:gd name="T81" fmla="*/ 223 h 525"/>
                <a:gd name="T82" fmla="*/ 158 w 370"/>
                <a:gd name="T83" fmla="*/ 211 h 525"/>
                <a:gd name="T84" fmla="*/ 162 w 370"/>
                <a:gd name="T85" fmla="*/ 206 h 525"/>
                <a:gd name="T86" fmla="*/ 178 w 370"/>
                <a:gd name="T87" fmla="*/ 198 h 525"/>
                <a:gd name="T88" fmla="*/ 198 w 370"/>
                <a:gd name="T89" fmla="*/ 197 h 525"/>
                <a:gd name="T90" fmla="*/ 216 w 370"/>
                <a:gd name="T91" fmla="*/ 201 h 525"/>
                <a:gd name="T92" fmla="*/ 237 w 370"/>
                <a:gd name="T93" fmla="*/ 212 h 525"/>
                <a:gd name="T94" fmla="*/ 250 w 370"/>
                <a:gd name="T95" fmla="*/ 218 h 525"/>
                <a:gd name="T96" fmla="*/ 267 w 370"/>
                <a:gd name="T97" fmla="*/ 200 h 525"/>
                <a:gd name="T98" fmla="*/ 288 w 370"/>
                <a:gd name="T99" fmla="*/ 170 h 525"/>
                <a:gd name="T100" fmla="*/ 305 w 370"/>
                <a:gd name="T101" fmla="*/ 134 h 525"/>
                <a:gd name="T102" fmla="*/ 309 w 370"/>
                <a:gd name="T103" fmla="*/ 115 h 525"/>
                <a:gd name="T104" fmla="*/ 309 w 370"/>
                <a:gd name="T105" fmla="*/ 95 h 525"/>
                <a:gd name="T106" fmla="*/ 306 w 370"/>
                <a:gd name="T107" fmla="*/ 37 h 525"/>
                <a:gd name="T108" fmla="*/ 298 w 370"/>
                <a:gd name="T10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525">
                  <a:moveTo>
                    <a:pt x="298" y="0"/>
                  </a:moveTo>
                  <a:lnTo>
                    <a:pt x="298" y="0"/>
                  </a:lnTo>
                  <a:lnTo>
                    <a:pt x="311" y="7"/>
                  </a:lnTo>
                  <a:lnTo>
                    <a:pt x="323" y="17"/>
                  </a:lnTo>
                  <a:lnTo>
                    <a:pt x="338" y="28"/>
                  </a:lnTo>
                  <a:lnTo>
                    <a:pt x="350" y="42"/>
                  </a:lnTo>
                  <a:lnTo>
                    <a:pt x="363" y="56"/>
                  </a:lnTo>
                  <a:lnTo>
                    <a:pt x="366" y="64"/>
                  </a:lnTo>
                  <a:lnTo>
                    <a:pt x="369" y="72"/>
                  </a:lnTo>
                  <a:lnTo>
                    <a:pt x="370" y="79"/>
                  </a:lnTo>
                  <a:lnTo>
                    <a:pt x="370" y="87"/>
                  </a:lnTo>
                  <a:lnTo>
                    <a:pt x="370" y="87"/>
                  </a:lnTo>
                  <a:lnTo>
                    <a:pt x="366" y="114"/>
                  </a:lnTo>
                  <a:lnTo>
                    <a:pt x="352" y="161"/>
                  </a:lnTo>
                  <a:lnTo>
                    <a:pt x="342" y="190"/>
                  </a:lnTo>
                  <a:lnTo>
                    <a:pt x="330" y="222"/>
                  </a:lnTo>
                  <a:lnTo>
                    <a:pt x="316" y="254"/>
                  </a:lnTo>
                  <a:lnTo>
                    <a:pt x="298" y="290"/>
                  </a:lnTo>
                  <a:lnTo>
                    <a:pt x="278" y="325"/>
                  </a:lnTo>
                  <a:lnTo>
                    <a:pt x="256" y="361"/>
                  </a:lnTo>
                  <a:lnTo>
                    <a:pt x="230" y="394"/>
                  </a:lnTo>
                  <a:lnTo>
                    <a:pt x="216" y="411"/>
                  </a:lnTo>
                  <a:lnTo>
                    <a:pt x="202" y="426"/>
                  </a:lnTo>
                  <a:lnTo>
                    <a:pt x="186" y="442"/>
                  </a:lnTo>
                  <a:lnTo>
                    <a:pt x="169" y="456"/>
                  </a:lnTo>
                  <a:lnTo>
                    <a:pt x="152" y="470"/>
                  </a:lnTo>
                  <a:lnTo>
                    <a:pt x="133" y="483"/>
                  </a:lnTo>
                  <a:lnTo>
                    <a:pt x="114" y="495"/>
                  </a:lnTo>
                  <a:lnTo>
                    <a:pt x="94" y="506"/>
                  </a:lnTo>
                  <a:lnTo>
                    <a:pt x="73" y="515"/>
                  </a:lnTo>
                  <a:lnTo>
                    <a:pt x="51" y="523"/>
                  </a:lnTo>
                  <a:lnTo>
                    <a:pt x="51" y="523"/>
                  </a:lnTo>
                  <a:lnTo>
                    <a:pt x="41" y="525"/>
                  </a:lnTo>
                  <a:lnTo>
                    <a:pt x="30" y="523"/>
                  </a:lnTo>
                  <a:lnTo>
                    <a:pt x="19" y="522"/>
                  </a:lnTo>
                  <a:lnTo>
                    <a:pt x="14" y="520"/>
                  </a:lnTo>
                  <a:lnTo>
                    <a:pt x="9" y="517"/>
                  </a:lnTo>
                  <a:lnTo>
                    <a:pt x="5" y="514"/>
                  </a:lnTo>
                  <a:lnTo>
                    <a:pt x="1" y="509"/>
                  </a:lnTo>
                  <a:lnTo>
                    <a:pt x="0" y="503"/>
                  </a:lnTo>
                  <a:lnTo>
                    <a:pt x="0" y="495"/>
                  </a:lnTo>
                  <a:lnTo>
                    <a:pt x="0" y="487"/>
                  </a:lnTo>
                  <a:lnTo>
                    <a:pt x="3" y="476"/>
                  </a:lnTo>
                  <a:lnTo>
                    <a:pt x="3" y="476"/>
                  </a:lnTo>
                  <a:lnTo>
                    <a:pt x="12" y="456"/>
                  </a:lnTo>
                  <a:lnTo>
                    <a:pt x="23" y="436"/>
                  </a:lnTo>
                  <a:lnTo>
                    <a:pt x="34" y="419"/>
                  </a:lnTo>
                  <a:lnTo>
                    <a:pt x="47" y="403"/>
                  </a:lnTo>
                  <a:lnTo>
                    <a:pt x="67" y="378"/>
                  </a:lnTo>
                  <a:lnTo>
                    <a:pt x="73" y="369"/>
                  </a:lnTo>
                  <a:lnTo>
                    <a:pt x="78" y="362"/>
                  </a:lnTo>
                  <a:lnTo>
                    <a:pt x="78" y="362"/>
                  </a:lnTo>
                  <a:lnTo>
                    <a:pt x="94" y="364"/>
                  </a:lnTo>
                  <a:lnTo>
                    <a:pt x="109" y="365"/>
                  </a:lnTo>
                  <a:lnTo>
                    <a:pt x="130" y="364"/>
                  </a:lnTo>
                  <a:lnTo>
                    <a:pt x="152" y="361"/>
                  </a:lnTo>
                  <a:lnTo>
                    <a:pt x="162" y="358"/>
                  </a:lnTo>
                  <a:lnTo>
                    <a:pt x="173" y="354"/>
                  </a:lnTo>
                  <a:lnTo>
                    <a:pt x="184" y="348"/>
                  </a:lnTo>
                  <a:lnTo>
                    <a:pt x="194" y="342"/>
                  </a:lnTo>
                  <a:lnTo>
                    <a:pt x="202" y="334"/>
                  </a:lnTo>
                  <a:lnTo>
                    <a:pt x="209" y="325"/>
                  </a:lnTo>
                  <a:lnTo>
                    <a:pt x="209" y="325"/>
                  </a:lnTo>
                  <a:lnTo>
                    <a:pt x="197" y="325"/>
                  </a:lnTo>
                  <a:lnTo>
                    <a:pt x="167" y="323"/>
                  </a:lnTo>
                  <a:lnTo>
                    <a:pt x="152" y="320"/>
                  </a:lnTo>
                  <a:lnTo>
                    <a:pt x="137" y="315"/>
                  </a:lnTo>
                  <a:lnTo>
                    <a:pt x="131" y="312"/>
                  </a:lnTo>
                  <a:lnTo>
                    <a:pt x="126" y="309"/>
                  </a:lnTo>
                  <a:lnTo>
                    <a:pt x="122" y="306"/>
                  </a:lnTo>
                  <a:lnTo>
                    <a:pt x="120" y="301"/>
                  </a:lnTo>
                  <a:lnTo>
                    <a:pt x="134" y="272"/>
                  </a:lnTo>
                  <a:lnTo>
                    <a:pt x="219" y="278"/>
                  </a:lnTo>
                  <a:lnTo>
                    <a:pt x="230" y="248"/>
                  </a:lnTo>
                  <a:lnTo>
                    <a:pt x="230" y="248"/>
                  </a:lnTo>
                  <a:lnTo>
                    <a:pt x="220" y="248"/>
                  </a:lnTo>
                  <a:lnTo>
                    <a:pt x="209" y="247"/>
                  </a:lnTo>
                  <a:lnTo>
                    <a:pt x="197" y="243"/>
                  </a:lnTo>
                  <a:lnTo>
                    <a:pt x="184" y="239"/>
                  </a:lnTo>
                  <a:lnTo>
                    <a:pt x="172" y="233"/>
                  </a:lnTo>
                  <a:lnTo>
                    <a:pt x="167" y="228"/>
                  </a:lnTo>
                  <a:lnTo>
                    <a:pt x="164" y="223"/>
                  </a:lnTo>
                  <a:lnTo>
                    <a:pt x="161" y="217"/>
                  </a:lnTo>
                  <a:lnTo>
                    <a:pt x="158" y="211"/>
                  </a:lnTo>
                  <a:lnTo>
                    <a:pt x="158" y="211"/>
                  </a:lnTo>
                  <a:lnTo>
                    <a:pt x="162" y="206"/>
                  </a:lnTo>
                  <a:lnTo>
                    <a:pt x="169" y="201"/>
                  </a:lnTo>
                  <a:lnTo>
                    <a:pt x="178" y="198"/>
                  </a:lnTo>
                  <a:lnTo>
                    <a:pt x="191" y="197"/>
                  </a:lnTo>
                  <a:lnTo>
                    <a:pt x="198" y="197"/>
                  </a:lnTo>
                  <a:lnTo>
                    <a:pt x="206" y="198"/>
                  </a:lnTo>
                  <a:lnTo>
                    <a:pt x="216" y="201"/>
                  </a:lnTo>
                  <a:lnTo>
                    <a:pt x="227" y="206"/>
                  </a:lnTo>
                  <a:lnTo>
                    <a:pt x="237" y="212"/>
                  </a:lnTo>
                  <a:lnTo>
                    <a:pt x="250" y="218"/>
                  </a:lnTo>
                  <a:lnTo>
                    <a:pt x="250" y="218"/>
                  </a:lnTo>
                  <a:lnTo>
                    <a:pt x="258" y="209"/>
                  </a:lnTo>
                  <a:lnTo>
                    <a:pt x="267" y="200"/>
                  </a:lnTo>
                  <a:lnTo>
                    <a:pt x="277" y="186"/>
                  </a:lnTo>
                  <a:lnTo>
                    <a:pt x="288" y="170"/>
                  </a:lnTo>
                  <a:lnTo>
                    <a:pt x="297" y="153"/>
                  </a:lnTo>
                  <a:lnTo>
                    <a:pt x="305" y="134"/>
                  </a:lnTo>
                  <a:lnTo>
                    <a:pt x="308" y="125"/>
                  </a:lnTo>
                  <a:lnTo>
                    <a:pt x="309" y="115"/>
                  </a:lnTo>
                  <a:lnTo>
                    <a:pt x="309" y="115"/>
                  </a:lnTo>
                  <a:lnTo>
                    <a:pt x="309" y="95"/>
                  </a:lnTo>
                  <a:lnTo>
                    <a:pt x="309" y="75"/>
                  </a:lnTo>
                  <a:lnTo>
                    <a:pt x="306" y="37"/>
                  </a:lnTo>
                  <a:lnTo>
                    <a:pt x="302" y="11"/>
                  </a:lnTo>
                  <a:lnTo>
                    <a:pt x="298" y="0"/>
                  </a:lnTo>
                  <a:lnTo>
                    <a:pt x="298"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Freeform 21"/>
            <p:cNvSpPr/>
            <p:nvPr>
              <p:custDataLst>
                <p:tags r:id="rId11"/>
              </p:custDataLst>
            </p:nvPr>
          </p:nvSpPr>
          <p:spPr bwMode="auto">
            <a:xfrm>
              <a:off x="3824288" y="5216525"/>
              <a:ext cx="369888" cy="393700"/>
            </a:xfrm>
            <a:custGeom>
              <a:avLst/>
              <a:gdLst>
                <a:gd name="T0" fmla="*/ 466 w 466"/>
                <a:gd name="T1" fmla="*/ 472 h 495"/>
                <a:gd name="T2" fmla="*/ 458 w 466"/>
                <a:gd name="T3" fmla="*/ 484 h 495"/>
                <a:gd name="T4" fmla="*/ 438 w 466"/>
                <a:gd name="T5" fmla="*/ 494 h 495"/>
                <a:gd name="T6" fmla="*/ 421 w 466"/>
                <a:gd name="T7" fmla="*/ 495 h 495"/>
                <a:gd name="T8" fmla="*/ 400 w 466"/>
                <a:gd name="T9" fmla="*/ 492 h 495"/>
                <a:gd name="T10" fmla="*/ 372 w 466"/>
                <a:gd name="T11" fmla="*/ 483 h 495"/>
                <a:gd name="T12" fmla="*/ 338 w 466"/>
                <a:gd name="T13" fmla="*/ 469 h 495"/>
                <a:gd name="T14" fmla="*/ 252 w 466"/>
                <a:gd name="T15" fmla="*/ 422 h 495"/>
                <a:gd name="T16" fmla="*/ 203 w 466"/>
                <a:gd name="T17" fmla="*/ 390 h 495"/>
                <a:gd name="T18" fmla="*/ 156 w 466"/>
                <a:gd name="T19" fmla="*/ 354 h 495"/>
                <a:gd name="T20" fmla="*/ 114 w 466"/>
                <a:gd name="T21" fmla="*/ 312 h 495"/>
                <a:gd name="T22" fmla="*/ 77 w 466"/>
                <a:gd name="T23" fmla="*/ 265 h 495"/>
                <a:gd name="T24" fmla="*/ 49 w 466"/>
                <a:gd name="T25" fmla="*/ 212 h 495"/>
                <a:gd name="T26" fmla="*/ 28 w 466"/>
                <a:gd name="T27" fmla="*/ 161 h 495"/>
                <a:gd name="T28" fmla="*/ 5 w 466"/>
                <a:gd name="T29" fmla="*/ 78 h 495"/>
                <a:gd name="T30" fmla="*/ 0 w 466"/>
                <a:gd name="T31" fmla="*/ 47 h 495"/>
                <a:gd name="T32" fmla="*/ 2 w 466"/>
                <a:gd name="T33" fmla="*/ 23 h 495"/>
                <a:gd name="T34" fmla="*/ 9 w 466"/>
                <a:gd name="T35" fmla="*/ 7 h 495"/>
                <a:gd name="T36" fmla="*/ 24 w 466"/>
                <a:gd name="T37" fmla="*/ 0 h 495"/>
                <a:gd name="T38" fmla="*/ 44 w 466"/>
                <a:gd name="T39" fmla="*/ 1 h 495"/>
                <a:gd name="T40" fmla="*/ 55 w 466"/>
                <a:gd name="T41" fmla="*/ 4 h 495"/>
                <a:gd name="T42" fmla="*/ 75 w 466"/>
                <a:gd name="T43" fmla="*/ 14 h 495"/>
                <a:gd name="T44" fmla="*/ 100 w 466"/>
                <a:gd name="T45" fmla="*/ 32 h 495"/>
                <a:gd name="T46" fmla="*/ 124 w 466"/>
                <a:gd name="T47" fmla="*/ 59 h 495"/>
                <a:gd name="T48" fmla="*/ 138 w 466"/>
                <a:gd name="T49" fmla="*/ 79 h 495"/>
                <a:gd name="T50" fmla="*/ 130 w 466"/>
                <a:gd name="T51" fmla="*/ 93 h 495"/>
                <a:gd name="T52" fmla="*/ 114 w 466"/>
                <a:gd name="T53" fmla="*/ 129 h 495"/>
                <a:gd name="T54" fmla="*/ 106 w 466"/>
                <a:gd name="T55" fmla="*/ 172 h 495"/>
                <a:gd name="T56" fmla="*/ 106 w 466"/>
                <a:gd name="T57" fmla="*/ 190 h 495"/>
                <a:gd name="T58" fmla="*/ 114 w 466"/>
                <a:gd name="T59" fmla="*/ 208 h 495"/>
                <a:gd name="T60" fmla="*/ 120 w 466"/>
                <a:gd name="T61" fmla="*/ 206 h 495"/>
                <a:gd name="T62" fmla="*/ 138 w 466"/>
                <a:gd name="T63" fmla="*/ 197 h 495"/>
                <a:gd name="T64" fmla="*/ 158 w 466"/>
                <a:gd name="T65" fmla="*/ 172 h 495"/>
                <a:gd name="T66" fmla="*/ 180 w 466"/>
                <a:gd name="T67" fmla="*/ 123 h 495"/>
                <a:gd name="T68" fmla="*/ 181 w 466"/>
                <a:gd name="T69" fmla="*/ 123 h 495"/>
                <a:gd name="T70" fmla="*/ 188 w 466"/>
                <a:gd name="T71" fmla="*/ 126 h 495"/>
                <a:gd name="T72" fmla="*/ 194 w 466"/>
                <a:gd name="T73" fmla="*/ 147 h 495"/>
                <a:gd name="T74" fmla="*/ 191 w 466"/>
                <a:gd name="T75" fmla="*/ 197 h 495"/>
                <a:gd name="T76" fmla="*/ 183 w 466"/>
                <a:gd name="T77" fmla="*/ 239 h 495"/>
                <a:gd name="T78" fmla="*/ 197 w 466"/>
                <a:gd name="T79" fmla="*/ 251 h 495"/>
                <a:gd name="T80" fmla="*/ 206 w 466"/>
                <a:gd name="T81" fmla="*/ 254 h 495"/>
                <a:gd name="T82" fmla="*/ 217 w 466"/>
                <a:gd name="T83" fmla="*/ 251 h 495"/>
                <a:gd name="T84" fmla="*/ 227 w 466"/>
                <a:gd name="T85" fmla="*/ 239 h 495"/>
                <a:gd name="T86" fmla="*/ 236 w 466"/>
                <a:gd name="T87" fmla="*/ 214 h 495"/>
                <a:gd name="T88" fmla="*/ 242 w 466"/>
                <a:gd name="T89" fmla="*/ 175 h 495"/>
                <a:gd name="T90" fmla="*/ 244 w 466"/>
                <a:gd name="T91" fmla="*/ 173 h 495"/>
                <a:gd name="T92" fmla="*/ 255 w 466"/>
                <a:gd name="T93" fmla="*/ 173 h 495"/>
                <a:gd name="T94" fmla="*/ 261 w 466"/>
                <a:gd name="T95" fmla="*/ 178 h 495"/>
                <a:gd name="T96" fmla="*/ 266 w 466"/>
                <a:gd name="T97" fmla="*/ 189 h 495"/>
                <a:gd name="T98" fmla="*/ 267 w 466"/>
                <a:gd name="T99" fmla="*/ 208 h 495"/>
                <a:gd name="T100" fmla="*/ 264 w 466"/>
                <a:gd name="T101" fmla="*/ 239 h 495"/>
                <a:gd name="T102" fmla="*/ 253 w 466"/>
                <a:gd name="T103" fmla="*/ 283 h 495"/>
                <a:gd name="T104" fmla="*/ 255 w 466"/>
                <a:gd name="T105" fmla="*/ 292 h 495"/>
                <a:gd name="T106" fmla="*/ 264 w 466"/>
                <a:gd name="T107" fmla="*/ 317 h 495"/>
                <a:gd name="T108" fmla="*/ 286 w 466"/>
                <a:gd name="T109" fmla="*/ 348 h 495"/>
                <a:gd name="T110" fmla="*/ 303 w 466"/>
                <a:gd name="T111" fmla="*/ 365 h 495"/>
                <a:gd name="T112" fmla="*/ 327 w 466"/>
                <a:gd name="T113" fmla="*/ 379 h 495"/>
                <a:gd name="T114" fmla="*/ 377 w 466"/>
                <a:gd name="T115" fmla="*/ 406 h 495"/>
                <a:gd name="T116" fmla="*/ 452 w 466"/>
                <a:gd name="T117" fmla="*/ 439 h 495"/>
                <a:gd name="T118" fmla="*/ 466 w 466"/>
                <a:gd name="T119" fmla="*/ 47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6" h="495">
                  <a:moveTo>
                    <a:pt x="466" y="472"/>
                  </a:moveTo>
                  <a:lnTo>
                    <a:pt x="466" y="472"/>
                  </a:lnTo>
                  <a:lnTo>
                    <a:pt x="463" y="478"/>
                  </a:lnTo>
                  <a:lnTo>
                    <a:pt x="458" y="484"/>
                  </a:lnTo>
                  <a:lnTo>
                    <a:pt x="449" y="490"/>
                  </a:lnTo>
                  <a:lnTo>
                    <a:pt x="438" y="494"/>
                  </a:lnTo>
                  <a:lnTo>
                    <a:pt x="430" y="495"/>
                  </a:lnTo>
                  <a:lnTo>
                    <a:pt x="421" y="495"/>
                  </a:lnTo>
                  <a:lnTo>
                    <a:pt x="411" y="495"/>
                  </a:lnTo>
                  <a:lnTo>
                    <a:pt x="400" y="492"/>
                  </a:lnTo>
                  <a:lnTo>
                    <a:pt x="386" y="489"/>
                  </a:lnTo>
                  <a:lnTo>
                    <a:pt x="372" y="483"/>
                  </a:lnTo>
                  <a:lnTo>
                    <a:pt x="372" y="483"/>
                  </a:lnTo>
                  <a:lnTo>
                    <a:pt x="338" y="469"/>
                  </a:lnTo>
                  <a:lnTo>
                    <a:pt x="297" y="448"/>
                  </a:lnTo>
                  <a:lnTo>
                    <a:pt x="252" y="422"/>
                  </a:lnTo>
                  <a:lnTo>
                    <a:pt x="227" y="408"/>
                  </a:lnTo>
                  <a:lnTo>
                    <a:pt x="203" y="390"/>
                  </a:lnTo>
                  <a:lnTo>
                    <a:pt x="180" y="373"/>
                  </a:lnTo>
                  <a:lnTo>
                    <a:pt x="156" y="354"/>
                  </a:lnTo>
                  <a:lnTo>
                    <a:pt x="135" y="334"/>
                  </a:lnTo>
                  <a:lnTo>
                    <a:pt x="114" y="312"/>
                  </a:lnTo>
                  <a:lnTo>
                    <a:pt x="94" y="290"/>
                  </a:lnTo>
                  <a:lnTo>
                    <a:pt x="77" y="265"/>
                  </a:lnTo>
                  <a:lnTo>
                    <a:pt x="61" y="240"/>
                  </a:lnTo>
                  <a:lnTo>
                    <a:pt x="49" y="212"/>
                  </a:lnTo>
                  <a:lnTo>
                    <a:pt x="49" y="212"/>
                  </a:lnTo>
                  <a:lnTo>
                    <a:pt x="28" y="161"/>
                  </a:lnTo>
                  <a:lnTo>
                    <a:pt x="14" y="115"/>
                  </a:lnTo>
                  <a:lnTo>
                    <a:pt x="5" y="78"/>
                  </a:lnTo>
                  <a:lnTo>
                    <a:pt x="2" y="61"/>
                  </a:lnTo>
                  <a:lnTo>
                    <a:pt x="0" y="47"/>
                  </a:lnTo>
                  <a:lnTo>
                    <a:pt x="0" y="34"/>
                  </a:lnTo>
                  <a:lnTo>
                    <a:pt x="2" y="23"/>
                  </a:lnTo>
                  <a:lnTo>
                    <a:pt x="5" y="15"/>
                  </a:lnTo>
                  <a:lnTo>
                    <a:pt x="9" y="7"/>
                  </a:lnTo>
                  <a:lnTo>
                    <a:pt x="16" y="3"/>
                  </a:lnTo>
                  <a:lnTo>
                    <a:pt x="24" y="0"/>
                  </a:lnTo>
                  <a:lnTo>
                    <a:pt x="33" y="0"/>
                  </a:lnTo>
                  <a:lnTo>
                    <a:pt x="44" y="1"/>
                  </a:lnTo>
                  <a:lnTo>
                    <a:pt x="44" y="1"/>
                  </a:lnTo>
                  <a:lnTo>
                    <a:pt x="55" y="4"/>
                  </a:lnTo>
                  <a:lnTo>
                    <a:pt x="66" y="9"/>
                  </a:lnTo>
                  <a:lnTo>
                    <a:pt x="75" y="14"/>
                  </a:lnTo>
                  <a:lnTo>
                    <a:pt x="85" y="20"/>
                  </a:lnTo>
                  <a:lnTo>
                    <a:pt x="100" y="32"/>
                  </a:lnTo>
                  <a:lnTo>
                    <a:pt x="114" y="45"/>
                  </a:lnTo>
                  <a:lnTo>
                    <a:pt x="124" y="59"/>
                  </a:lnTo>
                  <a:lnTo>
                    <a:pt x="131" y="68"/>
                  </a:lnTo>
                  <a:lnTo>
                    <a:pt x="138" y="79"/>
                  </a:lnTo>
                  <a:lnTo>
                    <a:pt x="138" y="79"/>
                  </a:lnTo>
                  <a:lnTo>
                    <a:pt x="130" y="93"/>
                  </a:lnTo>
                  <a:lnTo>
                    <a:pt x="122" y="109"/>
                  </a:lnTo>
                  <a:lnTo>
                    <a:pt x="114" y="129"/>
                  </a:lnTo>
                  <a:lnTo>
                    <a:pt x="110" y="150"/>
                  </a:lnTo>
                  <a:lnTo>
                    <a:pt x="106" y="172"/>
                  </a:lnTo>
                  <a:lnTo>
                    <a:pt x="106" y="181"/>
                  </a:lnTo>
                  <a:lnTo>
                    <a:pt x="106" y="190"/>
                  </a:lnTo>
                  <a:lnTo>
                    <a:pt x="110" y="200"/>
                  </a:lnTo>
                  <a:lnTo>
                    <a:pt x="114" y="208"/>
                  </a:lnTo>
                  <a:lnTo>
                    <a:pt x="114" y="208"/>
                  </a:lnTo>
                  <a:lnTo>
                    <a:pt x="120" y="206"/>
                  </a:lnTo>
                  <a:lnTo>
                    <a:pt x="128" y="203"/>
                  </a:lnTo>
                  <a:lnTo>
                    <a:pt x="138" y="197"/>
                  </a:lnTo>
                  <a:lnTo>
                    <a:pt x="147" y="186"/>
                  </a:lnTo>
                  <a:lnTo>
                    <a:pt x="158" y="172"/>
                  </a:lnTo>
                  <a:lnTo>
                    <a:pt x="169" y="151"/>
                  </a:lnTo>
                  <a:lnTo>
                    <a:pt x="180" y="123"/>
                  </a:lnTo>
                  <a:lnTo>
                    <a:pt x="180" y="123"/>
                  </a:lnTo>
                  <a:lnTo>
                    <a:pt x="181" y="123"/>
                  </a:lnTo>
                  <a:lnTo>
                    <a:pt x="185" y="125"/>
                  </a:lnTo>
                  <a:lnTo>
                    <a:pt x="188" y="126"/>
                  </a:lnTo>
                  <a:lnTo>
                    <a:pt x="192" y="134"/>
                  </a:lnTo>
                  <a:lnTo>
                    <a:pt x="194" y="147"/>
                  </a:lnTo>
                  <a:lnTo>
                    <a:pt x="194" y="167"/>
                  </a:lnTo>
                  <a:lnTo>
                    <a:pt x="191" y="197"/>
                  </a:lnTo>
                  <a:lnTo>
                    <a:pt x="183" y="239"/>
                  </a:lnTo>
                  <a:lnTo>
                    <a:pt x="183" y="239"/>
                  </a:lnTo>
                  <a:lnTo>
                    <a:pt x="189" y="247"/>
                  </a:lnTo>
                  <a:lnTo>
                    <a:pt x="197" y="251"/>
                  </a:lnTo>
                  <a:lnTo>
                    <a:pt x="202" y="253"/>
                  </a:lnTo>
                  <a:lnTo>
                    <a:pt x="206" y="254"/>
                  </a:lnTo>
                  <a:lnTo>
                    <a:pt x="213" y="253"/>
                  </a:lnTo>
                  <a:lnTo>
                    <a:pt x="217" y="251"/>
                  </a:lnTo>
                  <a:lnTo>
                    <a:pt x="222" y="245"/>
                  </a:lnTo>
                  <a:lnTo>
                    <a:pt x="227" y="239"/>
                  </a:lnTo>
                  <a:lnTo>
                    <a:pt x="231" y="228"/>
                  </a:lnTo>
                  <a:lnTo>
                    <a:pt x="236" y="214"/>
                  </a:lnTo>
                  <a:lnTo>
                    <a:pt x="239" y="195"/>
                  </a:lnTo>
                  <a:lnTo>
                    <a:pt x="242" y="175"/>
                  </a:lnTo>
                  <a:lnTo>
                    <a:pt x="242" y="175"/>
                  </a:lnTo>
                  <a:lnTo>
                    <a:pt x="244" y="173"/>
                  </a:lnTo>
                  <a:lnTo>
                    <a:pt x="249" y="172"/>
                  </a:lnTo>
                  <a:lnTo>
                    <a:pt x="255" y="173"/>
                  </a:lnTo>
                  <a:lnTo>
                    <a:pt x="258" y="175"/>
                  </a:lnTo>
                  <a:lnTo>
                    <a:pt x="261" y="178"/>
                  </a:lnTo>
                  <a:lnTo>
                    <a:pt x="264" y="183"/>
                  </a:lnTo>
                  <a:lnTo>
                    <a:pt x="266" y="189"/>
                  </a:lnTo>
                  <a:lnTo>
                    <a:pt x="267" y="197"/>
                  </a:lnTo>
                  <a:lnTo>
                    <a:pt x="267" y="208"/>
                  </a:lnTo>
                  <a:lnTo>
                    <a:pt x="266" y="222"/>
                  </a:lnTo>
                  <a:lnTo>
                    <a:pt x="264" y="239"/>
                  </a:lnTo>
                  <a:lnTo>
                    <a:pt x="260" y="259"/>
                  </a:lnTo>
                  <a:lnTo>
                    <a:pt x="253" y="283"/>
                  </a:lnTo>
                  <a:lnTo>
                    <a:pt x="253" y="283"/>
                  </a:lnTo>
                  <a:lnTo>
                    <a:pt x="255" y="292"/>
                  </a:lnTo>
                  <a:lnTo>
                    <a:pt x="258" y="303"/>
                  </a:lnTo>
                  <a:lnTo>
                    <a:pt x="264" y="317"/>
                  </a:lnTo>
                  <a:lnTo>
                    <a:pt x="272" y="333"/>
                  </a:lnTo>
                  <a:lnTo>
                    <a:pt x="286" y="348"/>
                  </a:lnTo>
                  <a:lnTo>
                    <a:pt x="294" y="356"/>
                  </a:lnTo>
                  <a:lnTo>
                    <a:pt x="303" y="365"/>
                  </a:lnTo>
                  <a:lnTo>
                    <a:pt x="314" y="373"/>
                  </a:lnTo>
                  <a:lnTo>
                    <a:pt x="327" y="379"/>
                  </a:lnTo>
                  <a:lnTo>
                    <a:pt x="327" y="379"/>
                  </a:lnTo>
                  <a:lnTo>
                    <a:pt x="377" y="406"/>
                  </a:lnTo>
                  <a:lnTo>
                    <a:pt x="416" y="423"/>
                  </a:lnTo>
                  <a:lnTo>
                    <a:pt x="452" y="439"/>
                  </a:lnTo>
                  <a:lnTo>
                    <a:pt x="466" y="472"/>
                  </a:lnTo>
                  <a:lnTo>
                    <a:pt x="466" y="47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0" name="Freeform 22"/>
            <p:cNvSpPr/>
            <p:nvPr>
              <p:custDataLst>
                <p:tags r:id="rId12"/>
              </p:custDataLst>
            </p:nvPr>
          </p:nvSpPr>
          <p:spPr bwMode="auto">
            <a:xfrm>
              <a:off x="4062413" y="5286375"/>
              <a:ext cx="111125" cy="160337"/>
            </a:xfrm>
            <a:custGeom>
              <a:avLst/>
              <a:gdLst>
                <a:gd name="T0" fmla="*/ 110 w 141"/>
                <a:gd name="T1" fmla="*/ 0 h 202"/>
                <a:gd name="T2" fmla="*/ 110 w 141"/>
                <a:gd name="T3" fmla="*/ 0 h 202"/>
                <a:gd name="T4" fmla="*/ 114 w 141"/>
                <a:gd name="T5" fmla="*/ 3 h 202"/>
                <a:gd name="T6" fmla="*/ 127 w 141"/>
                <a:gd name="T7" fmla="*/ 13 h 202"/>
                <a:gd name="T8" fmla="*/ 133 w 141"/>
                <a:gd name="T9" fmla="*/ 20 h 202"/>
                <a:gd name="T10" fmla="*/ 138 w 141"/>
                <a:gd name="T11" fmla="*/ 28 h 202"/>
                <a:gd name="T12" fmla="*/ 141 w 141"/>
                <a:gd name="T13" fmla="*/ 38 h 202"/>
                <a:gd name="T14" fmla="*/ 141 w 141"/>
                <a:gd name="T15" fmla="*/ 47 h 202"/>
                <a:gd name="T16" fmla="*/ 141 w 141"/>
                <a:gd name="T17" fmla="*/ 47 h 202"/>
                <a:gd name="T18" fmla="*/ 138 w 141"/>
                <a:gd name="T19" fmla="*/ 60 h 202"/>
                <a:gd name="T20" fmla="*/ 132 w 141"/>
                <a:gd name="T21" fmla="*/ 75 h 202"/>
                <a:gd name="T22" fmla="*/ 114 w 141"/>
                <a:gd name="T23" fmla="*/ 108 h 202"/>
                <a:gd name="T24" fmla="*/ 94 w 141"/>
                <a:gd name="T25" fmla="*/ 141 h 202"/>
                <a:gd name="T26" fmla="*/ 78 w 141"/>
                <a:gd name="T27" fmla="*/ 164 h 202"/>
                <a:gd name="T28" fmla="*/ 78 w 141"/>
                <a:gd name="T29" fmla="*/ 164 h 202"/>
                <a:gd name="T30" fmla="*/ 71 w 141"/>
                <a:gd name="T31" fmla="*/ 174 h 202"/>
                <a:gd name="T32" fmla="*/ 60 w 141"/>
                <a:gd name="T33" fmla="*/ 183 h 202"/>
                <a:gd name="T34" fmla="*/ 47 w 141"/>
                <a:gd name="T35" fmla="*/ 191 h 202"/>
                <a:gd name="T36" fmla="*/ 36 w 141"/>
                <a:gd name="T37" fmla="*/ 197 h 202"/>
                <a:gd name="T38" fmla="*/ 24 w 141"/>
                <a:gd name="T39" fmla="*/ 202 h 202"/>
                <a:gd name="T40" fmla="*/ 19 w 141"/>
                <a:gd name="T41" fmla="*/ 202 h 202"/>
                <a:gd name="T42" fmla="*/ 14 w 141"/>
                <a:gd name="T43" fmla="*/ 202 h 202"/>
                <a:gd name="T44" fmla="*/ 10 w 141"/>
                <a:gd name="T45" fmla="*/ 200 h 202"/>
                <a:gd name="T46" fmla="*/ 7 w 141"/>
                <a:gd name="T47" fmla="*/ 197 h 202"/>
                <a:gd name="T48" fmla="*/ 3 w 141"/>
                <a:gd name="T49" fmla="*/ 194 h 202"/>
                <a:gd name="T50" fmla="*/ 3 w 141"/>
                <a:gd name="T51" fmla="*/ 188 h 202"/>
                <a:gd name="T52" fmla="*/ 3 w 141"/>
                <a:gd name="T53" fmla="*/ 188 h 202"/>
                <a:gd name="T54" fmla="*/ 0 w 141"/>
                <a:gd name="T55" fmla="*/ 167 h 202"/>
                <a:gd name="T56" fmla="*/ 2 w 141"/>
                <a:gd name="T57" fmla="*/ 160 h 202"/>
                <a:gd name="T58" fmla="*/ 3 w 141"/>
                <a:gd name="T59" fmla="*/ 152 h 202"/>
                <a:gd name="T60" fmla="*/ 7 w 141"/>
                <a:gd name="T61" fmla="*/ 146 h 202"/>
                <a:gd name="T62" fmla="*/ 13 w 141"/>
                <a:gd name="T63" fmla="*/ 138 h 202"/>
                <a:gd name="T64" fmla="*/ 27 w 141"/>
                <a:gd name="T65" fmla="*/ 119 h 202"/>
                <a:gd name="T66" fmla="*/ 27 w 141"/>
                <a:gd name="T67" fmla="*/ 119 h 202"/>
                <a:gd name="T68" fmla="*/ 61 w 141"/>
                <a:gd name="T69" fmla="*/ 78 h 202"/>
                <a:gd name="T70" fmla="*/ 77 w 141"/>
                <a:gd name="T71" fmla="*/ 60 h 202"/>
                <a:gd name="T72" fmla="*/ 83 w 141"/>
                <a:gd name="T73" fmla="*/ 49 h 202"/>
                <a:gd name="T74" fmla="*/ 88 w 141"/>
                <a:gd name="T75" fmla="*/ 38 h 202"/>
                <a:gd name="T76" fmla="*/ 88 w 141"/>
                <a:gd name="T77" fmla="*/ 38 h 202"/>
                <a:gd name="T78" fmla="*/ 96 w 141"/>
                <a:gd name="T79" fmla="*/ 20 h 202"/>
                <a:gd name="T80" fmla="*/ 103 w 141"/>
                <a:gd name="T81" fmla="*/ 8 h 202"/>
                <a:gd name="T82" fmla="*/ 110 w 141"/>
                <a:gd name="T83" fmla="*/ 0 h 202"/>
                <a:gd name="T84" fmla="*/ 110 w 141"/>
                <a:gd name="T8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 h="202">
                  <a:moveTo>
                    <a:pt x="110" y="0"/>
                  </a:moveTo>
                  <a:lnTo>
                    <a:pt x="110" y="0"/>
                  </a:lnTo>
                  <a:lnTo>
                    <a:pt x="114" y="3"/>
                  </a:lnTo>
                  <a:lnTo>
                    <a:pt x="127" y="13"/>
                  </a:lnTo>
                  <a:lnTo>
                    <a:pt x="133" y="20"/>
                  </a:lnTo>
                  <a:lnTo>
                    <a:pt x="138" y="28"/>
                  </a:lnTo>
                  <a:lnTo>
                    <a:pt x="141" y="38"/>
                  </a:lnTo>
                  <a:lnTo>
                    <a:pt x="141" y="47"/>
                  </a:lnTo>
                  <a:lnTo>
                    <a:pt x="141" y="47"/>
                  </a:lnTo>
                  <a:lnTo>
                    <a:pt x="138" y="60"/>
                  </a:lnTo>
                  <a:lnTo>
                    <a:pt x="132" y="75"/>
                  </a:lnTo>
                  <a:lnTo>
                    <a:pt x="114" y="108"/>
                  </a:lnTo>
                  <a:lnTo>
                    <a:pt x="94" y="141"/>
                  </a:lnTo>
                  <a:lnTo>
                    <a:pt x="78" y="164"/>
                  </a:lnTo>
                  <a:lnTo>
                    <a:pt x="78" y="164"/>
                  </a:lnTo>
                  <a:lnTo>
                    <a:pt x="71" y="174"/>
                  </a:lnTo>
                  <a:lnTo>
                    <a:pt x="60" y="183"/>
                  </a:lnTo>
                  <a:lnTo>
                    <a:pt x="47" y="191"/>
                  </a:lnTo>
                  <a:lnTo>
                    <a:pt x="36" y="197"/>
                  </a:lnTo>
                  <a:lnTo>
                    <a:pt x="24" y="202"/>
                  </a:lnTo>
                  <a:lnTo>
                    <a:pt x="19" y="202"/>
                  </a:lnTo>
                  <a:lnTo>
                    <a:pt x="14" y="202"/>
                  </a:lnTo>
                  <a:lnTo>
                    <a:pt x="10" y="200"/>
                  </a:lnTo>
                  <a:lnTo>
                    <a:pt x="7" y="197"/>
                  </a:lnTo>
                  <a:lnTo>
                    <a:pt x="3" y="194"/>
                  </a:lnTo>
                  <a:lnTo>
                    <a:pt x="3" y="188"/>
                  </a:lnTo>
                  <a:lnTo>
                    <a:pt x="3" y="188"/>
                  </a:lnTo>
                  <a:lnTo>
                    <a:pt x="0" y="167"/>
                  </a:lnTo>
                  <a:lnTo>
                    <a:pt x="2" y="160"/>
                  </a:lnTo>
                  <a:lnTo>
                    <a:pt x="3" y="152"/>
                  </a:lnTo>
                  <a:lnTo>
                    <a:pt x="7" y="146"/>
                  </a:lnTo>
                  <a:lnTo>
                    <a:pt x="13" y="138"/>
                  </a:lnTo>
                  <a:lnTo>
                    <a:pt x="27" y="119"/>
                  </a:lnTo>
                  <a:lnTo>
                    <a:pt x="27" y="119"/>
                  </a:lnTo>
                  <a:lnTo>
                    <a:pt x="61" y="78"/>
                  </a:lnTo>
                  <a:lnTo>
                    <a:pt x="77" y="60"/>
                  </a:lnTo>
                  <a:lnTo>
                    <a:pt x="83" y="49"/>
                  </a:lnTo>
                  <a:lnTo>
                    <a:pt x="88" y="38"/>
                  </a:lnTo>
                  <a:lnTo>
                    <a:pt x="88" y="38"/>
                  </a:lnTo>
                  <a:lnTo>
                    <a:pt x="96" y="20"/>
                  </a:lnTo>
                  <a:lnTo>
                    <a:pt x="103" y="8"/>
                  </a:lnTo>
                  <a:lnTo>
                    <a:pt x="110" y="0"/>
                  </a:lnTo>
                  <a:lnTo>
                    <a:pt x="110" y="0"/>
                  </a:lnTo>
                  <a:close/>
                </a:path>
              </a:pathLst>
            </a:custGeom>
            <a:noFill/>
            <a:ln w="1588">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
          <p:nvSpPr>
            <p:cNvPr id="51" name="Freeform 23"/>
            <p:cNvSpPr/>
            <p:nvPr>
              <p:custDataLst>
                <p:tags r:id="rId13"/>
              </p:custDataLst>
            </p:nvPr>
          </p:nvSpPr>
          <p:spPr bwMode="auto">
            <a:xfrm>
              <a:off x="4841875" y="3170238"/>
              <a:ext cx="833438" cy="204787"/>
            </a:xfrm>
            <a:custGeom>
              <a:avLst/>
              <a:gdLst>
                <a:gd name="T0" fmla="*/ 0 w 1051"/>
                <a:gd name="T1" fmla="*/ 104 h 258"/>
                <a:gd name="T2" fmla="*/ 16 w 1051"/>
                <a:gd name="T3" fmla="*/ 0 h 258"/>
                <a:gd name="T4" fmla="*/ 16 w 1051"/>
                <a:gd name="T5" fmla="*/ 0 h 258"/>
                <a:gd name="T6" fmla="*/ 188 w 1051"/>
                <a:gd name="T7" fmla="*/ 15 h 258"/>
                <a:gd name="T8" fmla="*/ 320 w 1051"/>
                <a:gd name="T9" fmla="*/ 24 h 258"/>
                <a:gd name="T10" fmla="*/ 374 w 1051"/>
                <a:gd name="T11" fmla="*/ 27 h 258"/>
                <a:gd name="T12" fmla="*/ 410 w 1051"/>
                <a:gd name="T13" fmla="*/ 27 h 258"/>
                <a:gd name="T14" fmla="*/ 410 w 1051"/>
                <a:gd name="T15" fmla="*/ 27 h 258"/>
                <a:gd name="T16" fmla="*/ 503 w 1051"/>
                <a:gd name="T17" fmla="*/ 25 h 258"/>
                <a:gd name="T18" fmla="*/ 652 w 1051"/>
                <a:gd name="T19" fmla="*/ 27 h 258"/>
                <a:gd name="T20" fmla="*/ 805 w 1051"/>
                <a:gd name="T21" fmla="*/ 30 h 258"/>
                <a:gd name="T22" fmla="*/ 868 w 1051"/>
                <a:gd name="T23" fmla="*/ 33 h 258"/>
                <a:gd name="T24" fmla="*/ 913 w 1051"/>
                <a:gd name="T25" fmla="*/ 36 h 258"/>
                <a:gd name="T26" fmla="*/ 913 w 1051"/>
                <a:gd name="T27" fmla="*/ 36 h 258"/>
                <a:gd name="T28" fmla="*/ 972 w 1051"/>
                <a:gd name="T29" fmla="*/ 44 h 258"/>
                <a:gd name="T30" fmla="*/ 1015 w 1051"/>
                <a:gd name="T31" fmla="*/ 50 h 258"/>
                <a:gd name="T32" fmla="*/ 1051 w 1051"/>
                <a:gd name="T33" fmla="*/ 58 h 258"/>
                <a:gd name="T34" fmla="*/ 1032 w 1051"/>
                <a:gd name="T35" fmla="*/ 258 h 258"/>
                <a:gd name="T36" fmla="*/ 1032 w 1051"/>
                <a:gd name="T37" fmla="*/ 258 h 258"/>
                <a:gd name="T38" fmla="*/ 960 w 1051"/>
                <a:gd name="T39" fmla="*/ 241 h 258"/>
                <a:gd name="T40" fmla="*/ 794 w 1051"/>
                <a:gd name="T41" fmla="*/ 204 h 258"/>
                <a:gd name="T42" fmla="*/ 607 w 1051"/>
                <a:gd name="T43" fmla="*/ 163 h 258"/>
                <a:gd name="T44" fmla="*/ 527 w 1051"/>
                <a:gd name="T45" fmla="*/ 146 h 258"/>
                <a:gd name="T46" fmla="*/ 469 w 1051"/>
                <a:gd name="T47" fmla="*/ 136 h 258"/>
                <a:gd name="T48" fmla="*/ 469 w 1051"/>
                <a:gd name="T49" fmla="*/ 136 h 258"/>
                <a:gd name="T50" fmla="*/ 367 w 1051"/>
                <a:gd name="T51" fmla="*/ 124 h 258"/>
                <a:gd name="T52" fmla="*/ 258 w 1051"/>
                <a:gd name="T53" fmla="*/ 113 h 258"/>
                <a:gd name="T54" fmla="*/ 158 w 1051"/>
                <a:gd name="T55" fmla="*/ 104 h 258"/>
                <a:gd name="T56" fmla="*/ 120 w 1051"/>
                <a:gd name="T57" fmla="*/ 100 h 258"/>
                <a:gd name="T58" fmla="*/ 92 w 1051"/>
                <a:gd name="T59" fmla="*/ 100 h 258"/>
                <a:gd name="T60" fmla="*/ 92 w 1051"/>
                <a:gd name="T61" fmla="*/ 100 h 258"/>
                <a:gd name="T62" fmla="*/ 55 w 1051"/>
                <a:gd name="T63" fmla="*/ 100 h 258"/>
                <a:gd name="T64" fmla="*/ 25 w 1051"/>
                <a:gd name="T65" fmla="*/ 102 h 258"/>
                <a:gd name="T66" fmla="*/ 0 w 1051"/>
                <a:gd name="T67" fmla="*/ 104 h 258"/>
                <a:gd name="T68" fmla="*/ 0 w 1051"/>
                <a:gd name="T69" fmla="*/ 10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1" h="258">
                  <a:moveTo>
                    <a:pt x="0" y="104"/>
                  </a:moveTo>
                  <a:lnTo>
                    <a:pt x="16" y="0"/>
                  </a:lnTo>
                  <a:lnTo>
                    <a:pt x="16" y="0"/>
                  </a:lnTo>
                  <a:lnTo>
                    <a:pt x="188" y="15"/>
                  </a:lnTo>
                  <a:lnTo>
                    <a:pt x="320" y="24"/>
                  </a:lnTo>
                  <a:lnTo>
                    <a:pt x="374" y="27"/>
                  </a:lnTo>
                  <a:lnTo>
                    <a:pt x="410" y="27"/>
                  </a:lnTo>
                  <a:lnTo>
                    <a:pt x="410" y="27"/>
                  </a:lnTo>
                  <a:lnTo>
                    <a:pt x="503" y="25"/>
                  </a:lnTo>
                  <a:lnTo>
                    <a:pt x="652" y="27"/>
                  </a:lnTo>
                  <a:lnTo>
                    <a:pt x="805" y="30"/>
                  </a:lnTo>
                  <a:lnTo>
                    <a:pt x="868" y="33"/>
                  </a:lnTo>
                  <a:lnTo>
                    <a:pt x="913" y="36"/>
                  </a:lnTo>
                  <a:lnTo>
                    <a:pt x="913" y="36"/>
                  </a:lnTo>
                  <a:lnTo>
                    <a:pt x="972" y="44"/>
                  </a:lnTo>
                  <a:lnTo>
                    <a:pt x="1015" y="50"/>
                  </a:lnTo>
                  <a:lnTo>
                    <a:pt x="1051" y="58"/>
                  </a:lnTo>
                  <a:lnTo>
                    <a:pt x="1032" y="258"/>
                  </a:lnTo>
                  <a:lnTo>
                    <a:pt x="1032" y="258"/>
                  </a:lnTo>
                  <a:lnTo>
                    <a:pt x="960" y="241"/>
                  </a:lnTo>
                  <a:lnTo>
                    <a:pt x="794" y="204"/>
                  </a:lnTo>
                  <a:lnTo>
                    <a:pt x="607" y="163"/>
                  </a:lnTo>
                  <a:lnTo>
                    <a:pt x="527" y="146"/>
                  </a:lnTo>
                  <a:lnTo>
                    <a:pt x="469" y="136"/>
                  </a:lnTo>
                  <a:lnTo>
                    <a:pt x="469" y="136"/>
                  </a:lnTo>
                  <a:lnTo>
                    <a:pt x="367" y="124"/>
                  </a:lnTo>
                  <a:lnTo>
                    <a:pt x="258" y="113"/>
                  </a:lnTo>
                  <a:lnTo>
                    <a:pt x="158" y="104"/>
                  </a:lnTo>
                  <a:lnTo>
                    <a:pt x="120" y="100"/>
                  </a:lnTo>
                  <a:lnTo>
                    <a:pt x="92" y="100"/>
                  </a:lnTo>
                  <a:lnTo>
                    <a:pt x="92" y="100"/>
                  </a:lnTo>
                  <a:lnTo>
                    <a:pt x="55" y="100"/>
                  </a:lnTo>
                  <a:lnTo>
                    <a:pt x="25" y="102"/>
                  </a:lnTo>
                  <a:lnTo>
                    <a:pt x="0" y="104"/>
                  </a:lnTo>
                  <a:lnTo>
                    <a:pt x="0"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p>
          </p:txBody>
        </p:sp>
        <p:sp>
          <p:nvSpPr>
            <p:cNvPr id="52" name="Freeform 24"/>
            <p:cNvSpPr/>
            <p:nvPr>
              <p:custDataLst>
                <p:tags r:id="rId14"/>
              </p:custDataLst>
            </p:nvPr>
          </p:nvSpPr>
          <p:spPr bwMode="auto">
            <a:xfrm>
              <a:off x="4810125" y="782638"/>
              <a:ext cx="1227138" cy="2414587"/>
            </a:xfrm>
            <a:custGeom>
              <a:avLst/>
              <a:gdLst>
                <a:gd name="T0" fmla="*/ 1546 w 1546"/>
                <a:gd name="T1" fmla="*/ 27 h 3042"/>
                <a:gd name="T2" fmla="*/ 1517 w 1546"/>
                <a:gd name="T3" fmla="*/ 334 h 3042"/>
                <a:gd name="T4" fmla="*/ 1470 w 1546"/>
                <a:gd name="T5" fmla="*/ 680 h 3042"/>
                <a:gd name="T6" fmla="*/ 1421 w 1546"/>
                <a:gd name="T7" fmla="*/ 1030 h 3042"/>
                <a:gd name="T8" fmla="*/ 1403 w 1546"/>
                <a:gd name="T9" fmla="*/ 1221 h 3042"/>
                <a:gd name="T10" fmla="*/ 1379 w 1546"/>
                <a:gd name="T11" fmla="*/ 1665 h 3042"/>
                <a:gd name="T12" fmla="*/ 1371 w 1546"/>
                <a:gd name="T13" fmla="*/ 1779 h 3042"/>
                <a:gd name="T14" fmla="*/ 1309 w 1546"/>
                <a:gd name="T15" fmla="*/ 2362 h 3042"/>
                <a:gd name="T16" fmla="*/ 1278 w 1546"/>
                <a:gd name="T17" fmla="*/ 2599 h 3042"/>
                <a:gd name="T18" fmla="*/ 1267 w 1546"/>
                <a:gd name="T19" fmla="*/ 2696 h 3042"/>
                <a:gd name="T20" fmla="*/ 1229 w 1546"/>
                <a:gd name="T21" fmla="*/ 2936 h 3042"/>
                <a:gd name="T22" fmla="*/ 1223 w 1546"/>
                <a:gd name="T23" fmla="*/ 2990 h 3042"/>
                <a:gd name="T24" fmla="*/ 1210 w 1546"/>
                <a:gd name="T25" fmla="*/ 3022 h 3042"/>
                <a:gd name="T26" fmla="*/ 1179 w 1546"/>
                <a:gd name="T27" fmla="*/ 3040 h 3042"/>
                <a:gd name="T28" fmla="*/ 1154 w 1546"/>
                <a:gd name="T29" fmla="*/ 3040 h 3042"/>
                <a:gd name="T30" fmla="*/ 1090 w 1546"/>
                <a:gd name="T31" fmla="*/ 3031 h 3042"/>
                <a:gd name="T32" fmla="*/ 1071 w 1546"/>
                <a:gd name="T33" fmla="*/ 3018 h 3042"/>
                <a:gd name="T34" fmla="*/ 1060 w 1546"/>
                <a:gd name="T35" fmla="*/ 2995 h 3042"/>
                <a:gd name="T36" fmla="*/ 1062 w 1546"/>
                <a:gd name="T37" fmla="*/ 2971 h 3042"/>
                <a:gd name="T38" fmla="*/ 1109 w 1546"/>
                <a:gd name="T39" fmla="*/ 2648 h 3042"/>
                <a:gd name="T40" fmla="*/ 1117 w 1546"/>
                <a:gd name="T41" fmla="*/ 2567 h 3042"/>
                <a:gd name="T42" fmla="*/ 1127 w 1546"/>
                <a:gd name="T43" fmla="*/ 2382 h 3042"/>
                <a:gd name="T44" fmla="*/ 1162 w 1546"/>
                <a:gd name="T45" fmla="*/ 2062 h 3042"/>
                <a:gd name="T46" fmla="*/ 1190 w 1546"/>
                <a:gd name="T47" fmla="*/ 1857 h 3042"/>
                <a:gd name="T48" fmla="*/ 1195 w 1546"/>
                <a:gd name="T49" fmla="*/ 1774 h 3042"/>
                <a:gd name="T50" fmla="*/ 1187 w 1546"/>
                <a:gd name="T51" fmla="*/ 1738 h 3042"/>
                <a:gd name="T52" fmla="*/ 1168 w 1546"/>
                <a:gd name="T53" fmla="*/ 1716 h 3042"/>
                <a:gd name="T54" fmla="*/ 1160 w 1546"/>
                <a:gd name="T55" fmla="*/ 1716 h 3042"/>
                <a:gd name="T56" fmla="*/ 1145 w 1546"/>
                <a:gd name="T57" fmla="*/ 1737 h 3042"/>
                <a:gd name="T58" fmla="*/ 1137 w 1546"/>
                <a:gd name="T59" fmla="*/ 1780 h 3042"/>
                <a:gd name="T60" fmla="*/ 1095 w 1546"/>
                <a:gd name="T61" fmla="*/ 2177 h 3042"/>
                <a:gd name="T62" fmla="*/ 1082 w 1546"/>
                <a:gd name="T63" fmla="*/ 2331 h 3042"/>
                <a:gd name="T64" fmla="*/ 1037 w 1546"/>
                <a:gd name="T65" fmla="*/ 2834 h 3042"/>
                <a:gd name="T66" fmla="*/ 1027 w 1546"/>
                <a:gd name="T67" fmla="*/ 2906 h 3042"/>
                <a:gd name="T68" fmla="*/ 1012 w 1546"/>
                <a:gd name="T69" fmla="*/ 2950 h 3042"/>
                <a:gd name="T70" fmla="*/ 982 w 1546"/>
                <a:gd name="T71" fmla="*/ 2984 h 3042"/>
                <a:gd name="T72" fmla="*/ 932 w 1546"/>
                <a:gd name="T73" fmla="*/ 3000 h 3042"/>
                <a:gd name="T74" fmla="*/ 854 w 1546"/>
                <a:gd name="T75" fmla="*/ 2995 h 3042"/>
                <a:gd name="T76" fmla="*/ 469 w 1546"/>
                <a:gd name="T77" fmla="*/ 2975 h 3042"/>
                <a:gd name="T78" fmla="*/ 390 w 1546"/>
                <a:gd name="T79" fmla="*/ 2967 h 3042"/>
                <a:gd name="T80" fmla="*/ 332 w 1546"/>
                <a:gd name="T81" fmla="*/ 2959 h 3042"/>
                <a:gd name="T82" fmla="*/ 93 w 1546"/>
                <a:gd name="T83" fmla="*/ 2946 h 3042"/>
                <a:gd name="T84" fmla="*/ 41 w 1546"/>
                <a:gd name="T85" fmla="*/ 2939 h 3042"/>
                <a:gd name="T86" fmla="*/ 18 w 1546"/>
                <a:gd name="T87" fmla="*/ 2925 h 3042"/>
                <a:gd name="T88" fmla="*/ 2 w 1546"/>
                <a:gd name="T89" fmla="*/ 2895 h 3042"/>
                <a:gd name="T90" fmla="*/ 2 w 1546"/>
                <a:gd name="T91" fmla="*/ 2848 h 3042"/>
                <a:gd name="T92" fmla="*/ 19 w 1546"/>
                <a:gd name="T93" fmla="*/ 2768 h 3042"/>
                <a:gd name="T94" fmla="*/ 63 w 1546"/>
                <a:gd name="T95" fmla="*/ 2628 h 3042"/>
                <a:gd name="T96" fmla="*/ 77 w 1546"/>
                <a:gd name="T97" fmla="*/ 2584 h 3042"/>
                <a:gd name="T98" fmla="*/ 122 w 1546"/>
                <a:gd name="T99" fmla="*/ 2334 h 3042"/>
                <a:gd name="T100" fmla="*/ 136 w 1546"/>
                <a:gd name="T101" fmla="*/ 2271 h 3042"/>
                <a:gd name="T102" fmla="*/ 205 w 1546"/>
                <a:gd name="T103" fmla="*/ 1954 h 3042"/>
                <a:gd name="T104" fmla="*/ 254 w 1546"/>
                <a:gd name="T105" fmla="*/ 1682 h 3042"/>
                <a:gd name="T106" fmla="*/ 294 w 1546"/>
                <a:gd name="T107" fmla="*/ 1402 h 3042"/>
                <a:gd name="T108" fmla="*/ 301 w 1546"/>
                <a:gd name="T109" fmla="*/ 1321 h 3042"/>
                <a:gd name="T110" fmla="*/ 351 w 1546"/>
                <a:gd name="T111" fmla="*/ 958 h 3042"/>
                <a:gd name="T112" fmla="*/ 424 w 1546"/>
                <a:gd name="T113" fmla="*/ 489 h 3042"/>
                <a:gd name="T114" fmla="*/ 441 w 1546"/>
                <a:gd name="T115" fmla="*/ 391 h 3042"/>
                <a:gd name="T116" fmla="*/ 472 w 1546"/>
                <a:gd name="T117" fmla="*/ 202 h 3042"/>
                <a:gd name="T118" fmla="*/ 476 w 1546"/>
                <a:gd name="T119" fmla="*/ 147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6" h="3042">
                  <a:moveTo>
                    <a:pt x="476" y="0"/>
                  </a:moveTo>
                  <a:lnTo>
                    <a:pt x="1006" y="11"/>
                  </a:lnTo>
                  <a:lnTo>
                    <a:pt x="1546" y="27"/>
                  </a:lnTo>
                  <a:lnTo>
                    <a:pt x="1546" y="27"/>
                  </a:lnTo>
                  <a:lnTo>
                    <a:pt x="1529" y="203"/>
                  </a:lnTo>
                  <a:lnTo>
                    <a:pt x="1517" y="334"/>
                  </a:lnTo>
                  <a:lnTo>
                    <a:pt x="1509" y="413"/>
                  </a:lnTo>
                  <a:lnTo>
                    <a:pt x="1509" y="413"/>
                  </a:lnTo>
                  <a:lnTo>
                    <a:pt x="1470" y="680"/>
                  </a:lnTo>
                  <a:lnTo>
                    <a:pt x="1429" y="966"/>
                  </a:lnTo>
                  <a:lnTo>
                    <a:pt x="1429" y="966"/>
                  </a:lnTo>
                  <a:lnTo>
                    <a:pt x="1421" y="1030"/>
                  </a:lnTo>
                  <a:lnTo>
                    <a:pt x="1414" y="1105"/>
                  </a:lnTo>
                  <a:lnTo>
                    <a:pt x="1403" y="1221"/>
                  </a:lnTo>
                  <a:lnTo>
                    <a:pt x="1403" y="1221"/>
                  </a:lnTo>
                  <a:lnTo>
                    <a:pt x="1398" y="1313"/>
                  </a:lnTo>
                  <a:lnTo>
                    <a:pt x="1389" y="1485"/>
                  </a:lnTo>
                  <a:lnTo>
                    <a:pt x="1379" y="1665"/>
                  </a:lnTo>
                  <a:lnTo>
                    <a:pt x="1376" y="1735"/>
                  </a:lnTo>
                  <a:lnTo>
                    <a:pt x="1371" y="1779"/>
                  </a:lnTo>
                  <a:lnTo>
                    <a:pt x="1371" y="1779"/>
                  </a:lnTo>
                  <a:lnTo>
                    <a:pt x="1342" y="2073"/>
                  </a:lnTo>
                  <a:lnTo>
                    <a:pt x="1321" y="2251"/>
                  </a:lnTo>
                  <a:lnTo>
                    <a:pt x="1309" y="2362"/>
                  </a:lnTo>
                  <a:lnTo>
                    <a:pt x="1309" y="2362"/>
                  </a:lnTo>
                  <a:lnTo>
                    <a:pt x="1288" y="2517"/>
                  </a:lnTo>
                  <a:lnTo>
                    <a:pt x="1278" y="2599"/>
                  </a:lnTo>
                  <a:lnTo>
                    <a:pt x="1271" y="2665"/>
                  </a:lnTo>
                  <a:lnTo>
                    <a:pt x="1271" y="2665"/>
                  </a:lnTo>
                  <a:lnTo>
                    <a:pt x="1267" y="2696"/>
                  </a:lnTo>
                  <a:lnTo>
                    <a:pt x="1260" y="2739"/>
                  </a:lnTo>
                  <a:lnTo>
                    <a:pt x="1245" y="2840"/>
                  </a:lnTo>
                  <a:lnTo>
                    <a:pt x="1229" y="2936"/>
                  </a:lnTo>
                  <a:lnTo>
                    <a:pt x="1224" y="2970"/>
                  </a:lnTo>
                  <a:lnTo>
                    <a:pt x="1223" y="2990"/>
                  </a:lnTo>
                  <a:lnTo>
                    <a:pt x="1223" y="2990"/>
                  </a:lnTo>
                  <a:lnTo>
                    <a:pt x="1221" y="3001"/>
                  </a:lnTo>
                  <a:lnTo>
                    <a:pt x="1218" y="3012"/>
                  </a:lnTo>
                  <a:lnTo>
                    <a:pt x="1210" y="3022"/>
                  </a:lnTo>
                  <a:lnTo>
                    <a:pt x="1201" y="3029"/>
                  </a:lnTo>
                  <a:lnTo>
                    <a:pt x="1192" y="3036"/>
                  </a:lnTo>
                  <a:lnTo>
                    <a:pt x="1179" y="3040"/>
                  </a:lnTo>
                  <a:lnTo>
                    <a:pt x="1167" y="3042"/>
                  </a:lnTo>
                  <a:lnTo>
                    <a:pt x="1154" y="3040"/>
                  </a:lnTo>
                  <a:lnTo>
                    <a:pt x="1154" y="3040"/>
                  </a:lnTo>
                  <a:lnTo>
                    <a:pt x="1123" y="3037"/>
                  </a:lnTo>
                  <a:lnTo>
                    <a:pt x="1107" y="3036"/>
                  </a:lnTo>
                  <a:lnTo>
                    <a:pt x="1090" y="3031"/>
                  </a:lnTo>
                  <a:lnTo>
                    <a:pt x="1082" y="3028"/>
                  </a:lnTo>
                  <a:lnTo>
                    <a:pt x="1076" y="3023"/>
                  </a:lnTo>
                  <a:lnTo>
                    <a:pt x="1071" y="3018"/>
                  </a:lnTo>
                  <a:lnTo>
                    <a:pt x="1067" y="3012"/>
                  </a:lnTo>
                  <a:lnTo>
                    <a:pt x="1062" y="3004"/>
                  </a:lnTo>
                  <a:lnTo>
                    <a:pt x="1060" y="2995"/>
                  </a:lnTo>
                  <a:lnTo>
                    <a:pt x="1060" y="2984"/>
                  </a:lnTo>
                  <a:lnTo>
                    <a:pt x="1062" y="2971"/>
                  </a:lnTo>
                  <a:lnTo>
                    <a:pt x="1062" y="2971"/>
                  </a:lnTo>
                  <a:lnTo>
                    <a:pt x="1076" y="2887"/>
                  </a:lnTo>
                  <a:lnTo>
                    <a:pt x="1093" y="2768"/>
                  </a:lnTo>
                  <a:lnTo>
                    <a:pt x="1109" y="2648"/>
                  </a:lnTo>
                  <a:lnTo>
                    <a:pt x="1113" y="2601"/>
                  </a:lnTo>
                  <a:lnTo>
                    <a:pt x="1117" y="2567"/>
                  </a:lnTo>
                  <a:lnTo>
                    <a:pt x="1117" y="2567"/>
                  </a:lnTo>
                  <a:lnTo>
                    <a:pt x="1117" y="2532"/>
                  </a:lnTo>
                  <a:lnTo>
                    <a:pt x="1120" y="2488"/>
                  </a:lnTo>
                  <a:lnTo>
                    <a:pt x="1127" y="2382"/>
                  </a:lnTo>
                  <a:lnTo>
                    <a:pt x="1143" y="2223"/>
                  </a:lnTo>
                  <a:lnTo>
                    <a:pt x="1143" y="2223"/>
                  </a:lnTo>
                  <a:lnTo>
                    <a:pt x="1162" y="2062"/>
                  </a:lnTo>
                  <a:lnTo>
                    <a:pt x="1184" y="1899"/>
                  </a:lnTo>
                  <a:lnTo>
                    <a:pt x="1184" y="1899"/>
                  </a:lnTo>
                  <a:lnTo>
                    <a:pt x="1190" y="1857"/>
                  </a:lnTo>
                  <a:lnTo>
                    <a:pt x="1193" y="1830"/>
                  </a:lnTo>
                  <a:lnTo>
                    <a:pt x="1195" y="1801"/>
                  </a:lnTo>
                  <a:lnTo>
                    <a:pt x="1195" y="1774"/>
                  </a:lnTo>
                  <a:lnTo>
                    <a:pt x="1193" y="1762"/>
                  </a:lnTo>
                  <a:lnTo>
                    <a:pt x="1190" y="1749"/>
                  </a:lnTo>
                  <a:lnTo>
                    <a:pt x="1187" y="1738"/>
                  </a:lnTo>
                  <a:lnTo>
                    <a:pt x="1182" y="1729"/>
                  </a:lnTo>
                  <a:lnTo>
                    <a:pt x="1176" y="1723"/>
                  </a:lnTo>
                  <a:lnTo>
                    <a:pt x="1168" y="1716"/>
                  </a:lnTo>
                  <a:lnTo>
                    <a:pt x="1168" y="1716"/>
                  </a:lnTo>
                  <a:lnTo>
                    <a:pt x="1165" y="1716"/>
                  </a:lnTo>
                  <a:lnTo>
                    <a:pt x="1160" y="1716"/>
                  </a:lnTo>
                  <a:lnTo>
                    <a:pt x="1156" y="1719"/>
                  </a:lnTo>
                  <a:lnTo>
                    <a:pt x="1151" y="1726"/>
                  </a:lnTo>
                  <a:lnTo>
                    <a:pt x="1145" y="1737"/>
                  </a:lnTo>
                  <a:lnTo>
                    <a:pt x="1140" y="1755"/>
                  </a:lnTo>
                  <a:lnTo>
                    <a:pt x="1137" y="1780"/>
                  </a:lnTo>
                  <a:lnTo>
                    <a:pt x="1137" y="1780"/>
                  </a:lnTo>
                  <a:lnTo>
                    <a:pt x="1115" y="1995"/>
                  </a:lnTo>
                  <a:lnTo>
                    <a:pt x="1102" y="2112"/>
                  </a:lnTo>
                  <a:lnTo>
                    <a:pt x="1095" y="2177"/>
                  </a:lnTo>
                  <a:lnTo>
                    <a:pt x="1095" y="2177"/>
                  </a:lnTo>
                  <a:lnTo>
                    <a:pt x="1088" y="2235"/>
                  </a:lnTo>
                  <a:lnTo>
                    <a:pt x="1082" y="2331"/>
                  </a:lnTo>
                  <a:lnTo>
                    <a:pt x="1070" y="2490"/>
                  </a:lnTo>
                  <a:lnTo>
                    <a:pt x="1070" y="2490"/>
                  </a:lnTo>
                  <a:lnTo>
                    <a:pt x="1037" y="2834"/>
                  </a:lnTo>
                  <a:lnTo>
                    <a:pt x="1037" y="2834"/>
                  </a:lnTo>
                  <a:lnTo>
                    <a:pt x="1032" y="2878"/>
                  </a:lnTo>
                  <a:lnTo>
                    <a:pt x="1027" y="2906"/>
                  </a:lnTo>
                  <a:lnTo>
                    <a:pt x="1024" y="2921"/>
                  </a:lnTo>
                  <a:lnTo>
                    <a:pt x="1020" y="2936"/>
                  </a:lnTo>
                  <a:lnTo>
                    <a:pt x="1012" y="2950"/>
                  </a:lnTo>
                  <a:lnTo>
                    <a:pt x="1004" y="2962"/>
                  </a:lnTo>
                  <a:lnTo>
                    <a:pt x="995" y="2975"/>
                  </a:lnTo>
                  <a:lnTo>
                    <a:pt x="982" y="2984"/>
                  </a:lnTo>
                  <a:lnTo>
                    <a:pt x="968" y="2992"/>
                  </a:lnTo>
                  <a:lnTo>
                    <a:pt x="952" y="2998"/>
                  </a:lnTo>
                  <a:lnTo>
                    <a:pt x="932" y="3000"/>
                  </a:lnTo>
                  <a:lnTo>
                    <a:pt x="910" y="3000"/>
                  </a:lnTo>
                  <a:lnTo>
                    <a:pt x="910" y="3000"/>
                  </a:lnTo>
                  <a:lnTo>
                    <a:pt x="854" y="2995"/>
                  </a:lnTo>
                  <a:lnTo>
                    <a:pt x="780" y="2990"/>
                  </a:lnTo>
                  <a:lnTo>
                    <a:pt x="616" y="2982"/>
                  </a:lnTo>
                  <a:lnTo>
                    <a:pt x="469" y="2975"/>
                  </a:lnTo>
                  <a:lnTo>
                    <a:pt x="418" y="2971"/>
                  </a:lnTo>
                  <a:lnTo>
                    <a:pt x="401" y="2968"/>
                  </a:lnTo>
                  <a:lnTo>
                    <a:pt x="390" y="2967"/>
                  </a:lnTo>
                  <a:lnTo>
                    <a:pt x="390" y="2967"/>
                  </a:lnTo>
                  <a:lnTo>
                    <a:pt x="368" y="2964"/>
                  </a:lnTo>
                  <a:lnTo>
                    <a:pt x="332" y="2959"/>
                  </a:lnTo>
                  <a:lnTo>
                    <a:pt x="236" y="2954"/>
                  </a:lnTo>
                  <a:lnTo>
                    <a:pt x="93" y="2946"/>
                  </a:lnTo>
                  <a:lnTo>
                    <a:pt x="93" y="2946"/>
                  </a:lnTo>
                  <a:lnTo>
                    <a:pt x="66" y="2945"/>
                  </a:lnTo>
                  <a:lnTo>
                    <a:pt x="49" y="2942"/>
                  </a:lnTo>
                  <a:lnTo>
                    <a:pt x="41" y="2939"/>
                  </a:lnTo>
                  <a:lnTo>
                    <a:pt x="32" y="2936"/>
                  </a:lnTo>
                  <a:lnTo>
                    <a:pt x="24" y="2931"/>
                  </a:lnTo>
                  <a:lnTo>
                    <a:pt x="18" y="2925"/>
                  </a:lnTo>
                  <a:lnTo>
                    <a:pt x="11" y="2917"/>
                  </a:lnTo>
                  <a:lnTo>
                    <a:pt x="7" y="2907"/>
                  </a:lnTo>
                  <a:lnTo>
                    <a:pt x="2" y="2895"/>
                  </a:lnTo>
                  <a:lnTo>
                    <a:pt x="0" y="2882"/>
                  </a:lnTo>
                  <a:lnTo>
                    <a:pt x="0" y="2867"/>
                  </a:lnTo>
                  <a:lnTo>
                    <a:pt x="2" y="2848"/>
                  </a:lnTo>
                  <a:lnTo>
                    <a:pt x="2" y="2848"/>
                  </a:lnTo>
                  <a:lnTo>
                    <a:pt x="10" y="2807"/>
                  </a:lnTo>
                  <a:lnTo>
                    <a:pt x="19" y="2768"/>
                  </a:lnTo>
                  <a:lnTo>
                    <a:pt x="30" y="2729"/>
                  </a:lnTo>
                  <a:lnTo>
                    <a:pt x="43" y="2692"/>
                  </a:lnTo>
                  <a:lnTo>
                    <a:pt x="63" y="2628"/>
                  </a:lnTo>
                  <a:lnTo>
                    <a:pt x="71" y="2603"/>
                  </a:lnTo>
                  <a:lnTo>
                    <a:pt x="77" y="2584"/>
                  </a:lnTo>
                  <a:lnTo>
                    <a:pt x="77" y="2584"/>
                  </a:lnTo>
                  <a:lnTo>
                    <a:pt x="88" y="2523"/>
                  </a:lnTo>
                  <a:lnTo>
                    <a:pt x="105" y="2429"/>
                  </a:lnTo>
                  <a:lnTo>
                    <a:pt x="122" y="2334"/>
                  </a:lnTo>
                  <a:lnTo>
                    <a:pt x="130" y="2296"/>
                  </a:lnTo>
                  <a:lnTo>
                    <a:pt x="136" y="2271"/>
                  </a:lnTo>
                  <a:lnTo>
                    <a:pt x="136" y="2271"/>
                  </a:lnTo>
                  <a:lnTo>
                    <a:pt x="150" y="2209"/>
                  </a:lnTo>
                  <a:lnTo>
                    <a:pt x="172" y="2113"/>
                  </a:lnTo>
                  <a:lnTo>
                    <a:pt x="205" y="1954"/>
                  </a:lnTo>
                  <a:lnTo>
                    <a:pt x="205" y="1954"/>
                  </a:lnTo>
                  <a:lnTo>
                    <a:pt x="224" y="1857"/>
                  </a:lnTo>
                  <a:lnTo>
                    <a:pt x="254" y="1682"/>
                  </a:lnTo>
                  <a:lnTo>
                    <a:pt x="282" y="1505"/>
                  </a:lnTo>
                  <a:lnTo>
                    <a:pt x="290" y="1440"/>
                  </a:lnTo>
                  <a:lnTo>
                    <a:pt x="294" y="1402"/>
                  </a:lnTo>
                  <a:lnTo>
                    <a:pt x="294" y="1402"/>
                  </a:lnTo>
                  <a:lnTo>
                    <a:pt x="296" y="1371"/>
                  </a:lnTo>
                  <a:lnTo>
                    <a:pt x="301" y="1321"/>
                  </a:lnTo>
                  <a:lnTo>
                    <a:pt x="318" y="1190"/>
                  </a:lnTo>
                  <a:lnTo>
                    <a:pt x="336" y="1054"/>
                  </a:lnTo>
                  <a:lnTo>
                    <a:pt x="351" y="958"/>
                  </a:lnTo>
                  <a:lnTo>
                    <a:pt x="351" y="958"/>
                  </a:lnTo>
                  <a:lnTo>
                    <a:pt x="396" y="663"/>
                  </a:lnTo>
                  <a:lnTo>
                    <a:pt x="424" y="489"/>
                  </a:lnTo>
                  <a:lnTo>
                    <a:pt x="435" y="427"/>
                  </a:lnTo>
                  <a:lnTo>
                    <a:pt x="441" y="391"/>
                  </a:lnTo>
                  <a:lnTo>
                    <a:pt x="441" y="391"/>
                  </a:lnTo>
                  <a:lnTo>
                    <a:pt x="452" y="339"/>
                  </a:lnTo>
                  <a:lnTo>
                    <a:pt x="463" y="272"/>
                  </a:lnTo>
                  <a:lnTo>
                    <a:pt x="472" y="202"/>
                  </a:lnTo>
                  <a:lnTo>
                    <a:pt x="476" y="172"/>
                  </a:lnTo>
                  <a:lnTo>
                    <a:pt x="476" y="147"/>
                  </a:lnTo>
                  <a:lnTo>
                    <a:pt x="476" y="147"/>
                  </a:lnTo>
                  <a:lnTo>
                    <a:pt x="476" y="0"/>
                  </a:lnTo>
                  <a:lnTo>
                    <a:pt x="476" y="0"/>
                  </a:lnTo>
                  <a:close/>
                </a:path>
              </a:pathLst>
            </a:custGeom>
            <a:solidFill>
              <a:schemeClr val="tx1"/>
            </a:solidFill>
            <a:ln w="1588">
              <a:solidFill>
                <a:schemeClr val="accent1"/>
              </a:solidFill>
              <a:prstDash val="solid"/>
              <a:round/>
            </a:ln>
          </p:spPr>
          <p:txBody>
            <a:bodyPr vert="horz" wrap="square" lIns="68580" tIns="34290" rIns="68580" bIns="34290" numCol="1" anchor="t" anchorCtr="0" compatLnSpc="1"/>
            <a:lstStyle/>
            <a:p>
              <a:endParaRPr lang="zh-CN" altLang="en-US" sz="1350" dirty="0"/>
            </a:p>
          </p:txBody>
        </p:sp>
        <p:sp>
          <p:nvSpPr>
            <p:cNvPr id="53" name="Freeform 25"/>
            <p:cNvSpPr/>
            <p:nvPr>
              <p:custDataLst>
                <p:tags r:id="rId15"/>
              </p:custDataLst>
            </p:nvPr>
          </p:nvSpPr>
          <p:spPr bwMode="auto">
            <a:xfrm>
              <a:off x="5473700" y="2882900"/>
              <a:ext cx="122238" cy="147637"/>
            </a:xfrm>
            <a:custGeom>
              <a:avLst/>
              <a:gdLst>
                <a:gd name="T0" fmla="*/ 56 w 154"/>
                <a:gd name="T1" fmla="*/ 186 h 186"/>
                <a:gd name="T2" fmla="*/ 56 w 154"/>
                <a:gd name="T3" fmla="*/ 186 h 186"/>
                <a:gd name="T4" fmla="*/ 51 w 154"/>
                <a:gd name="T5" fmla="*/ 186 h 186"/>
                <a:gd name="T6" fmla="*/ 42 w 154"/>
                <a:gd name="T7" fmla="*/ 182 h 186"/>
                <a:gd name="T8" fmla="*/ 31 w 154"/>
                <a:gd name="T9" fmla="*/ 174 h 186"/>
                <a:gd name="T10" fmla="*/ 18 w 154"/>
                <a:gd name="T11" fmla="*/ 163 h 186"/>
                <a:gd name="T12" fmla="*/ 12 w 154"/>
                <a:gd name="T13" fmla="*/ 155 h 186"/>
                <a:gd name="T14" fmla="*/ 8 w 154"/>
                <a:gd name="T15" fmla="*/ 147 h 186"/>
                <a:gd name="T16" fmla="*/ 4 w 154"/>
                <a:gd name="T17" fmla="*/ 138 h 186"/>
                <a:gd name="T18" fmla="*/ 1 w 154"/>
                <a:gd name="T19" fmla="*/ 127 h 186"/>
                <a:gd name="T20" fmla="*/ 0 w 154"/>
                <a:gd name="T21" fmla="*/ 114 h 186"/>
                <a:gd name="T22" fmla="*/ 0 w 154"/>
                <a:gd name="T23" fmla="*/ 100 h 186"/>
                <a:gd name="T24" fmla="*/ 3 w 154"/>
                <a:gd name="T25" fmla="*/ 85 h 186"/>
                <a:gd name="T26" fmla="*/ 8 w 154"/>
                <a:gd name="T27" fmla="*/ 69 h 186"/>
                <a:gd name="T28" fmla="*/ 8 w 154"/>
                <a:gd name="T29" fmla="*/ 69 h 186"/>
                <a:gd name="T30" fmla="*/ 14 w 154"/>
                <a:gd name="T31" fmla="*/ 53 h 186"/>
                <a:gd name="T32" fmla="*/ 22 w 154"/>
                <a:gd name="T33" fmla="*/ 39 h 186"/>
                <a:gd name="T34" fmla="*/ 31 w 154"/>
                <a:gd name="T35" fmla="*/ 28 h 186"/>
                <a:gd name="T36" fmla="*/ 39 w 154"/>
                <a:gd name="T37" fmla="*/ 19 h 186"/>
                <a:gd name="T38" fmla="*/ 50 w 154"/>
                <a:gd name="T39" fmla="*/ 11 h 186"/>
                <a:gd name="T40" fmla="*/ 59 w 154"/>
                <a:gd name="T41" fmla="*/ 7 h 186"/>
                <a:gd name="T42" fmla="*/ 70 w 154"/>
                <a:gd name="T43" fmla="*/ 3 h 186"/>
                <a:gd name="T44" fmla="*/ 79 w 154"/>
                <a:gd name="T45" fmla="*/ 0 h 186"/>
                <a:gd name="T46" fmla="*/ 90 w 154"/>
                <a:gd name="T47" fmla="*/ 0 h 186"/>
                <a:gd name="T48" fmla="*/ 100 w 154"/>
                <a:gd name="T49" fmla="*/ 0 h 186"/>
                <a:gd name="T50" fmla="*/ 109 w 154"/>
                <a:gd name="T51" fmla="*/ 2 h 186"/>
                <a:gd name="T52" fmla="*/ 117 w 154"/>
                <a:gd name="T53" fmla="*/ 5 h 186"/>
                <a:gd name="T54" fmla="*/ 125 w 154"/>
                <a:gd name="T55" fmla="*/ 8 h 186"/>
                <a:gd name="T56" fmla="*/ 131 w 154"/>
                <a:gd name="T57" fmla="*/ 11 h 186"/>
                <a:gd name="T58" fmla="*/ 136 w 154"/>
                <a:gd name="T59" fmla="*/ 16 h 186"/>
                <a:gd name="T60" fmla="*/ 139 w 154"/>
                <a:gd name="T61" fmla="*/ 21 h 186"/>
                <a:gd name="T62" fmla="*/ 139 w 154"/>
                <a:gd name="T63" fmla="*/ 21 h 186"/>
                <a:gd name="T64" fmla="*/ 144 w 154"/>
                <a:gd name="T65" fmla="*/ 30 h 186"/>
                <a:gd name="T66" fmla="*/ 148 w 154"/>
                <a:gd name="T67" fmla="*/ 41 h 186"/>
                <a:gd name="T68" fmla="*/ 151 w 154"/>
                <a:gd name="T69" fmla="*/ 55 h 186"/>
                <a:gd name="T70" fmla="*/ 153 w 154"/>
                <a:gd name="T71" fmla="*/ 69 h 186"/>
                <a:gd name="T72" fmla="*/ 154 w 154"/>
                <a:gd name="T73" fmla="*/ 85 h 186"/>
                <a:gd name="T74" fmla="*/ 151 w 154"/>
                <a:gd name="T75" fmla="*/ 102 h 186"/>
                <a:gd name="T76" fmla="*/ 145 w 154"/>
                <a:gd name="T77" fmla="*/ 121 h 186"/>
                <a:gd name="T78" fmla="*/ 137 w 154"/>
                <a:gd name="T79" fmla="*/ 139 h 186"/>
                <a:gd name="T80" fmla="*/ 137 w 154"/>
                <a:gd name="T81" fmla="*/ 139 h 186"/>
                <a:gd name="T82" fmla="*/ 131 w 154"/>
                <a:gd name="T83" fmla="*/ 149 h 186"/>
                <a:gd name="T84" fmla="*/ 125 w 154"/>
                <a:gd name="T85" fmla="*/ 157 h 186"/>
                <a:gd name="T86" fmla="*/ 119 w 154"/>
                <a:gd name="T87" fmla="*/ 163 h 186"/>
                <a:gd name="T88" fmla="*/ 112 w 154"/>
                <a:gd name="T89" fmla="*/ 169 h 186"/>
                <a:gd name="T90" fmla="*/ 100 w 154"/>
                <a:gd name="T91" fmla="*/ 177 h 186"/>
                <a:gd name="T92" fmla="*/ 86 w 154"/>
                <a:gd name="T93" fmla="*/ 182 h 186"/>
                <a:gd name="T94" fmla="*/ 75 w 154"/>
                <a:gd name="T95" fmla="*/ 185 h 186"/>
                <a:gd name="T96" fmla="*/ 65 w 154"/>
                <a:gd name="T97" fmla="*/ 186 h 186"/>
                <a:gd name="T98" fmla="*/ 56 w 154"/>
                <a:gd name="T99" fmla="*/ 186 h 186"/>
                <a:gd name="T100" fmla="*/ 56 w 154"/>
                <a:gd name="T10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186">
                  <a:moveTo>
                    <a:pt x="56" y="186"/>
                  </a:moveTo>
                  <a:lnTo>
                    <a:pt x="56" y="186"/>
                  </a:lnTo>
                  <a:lnTo>
                    <a:pt x="51" y="186"/>
                  </a:lnTo>
                  <a:lnTo>
                    <a:pt x="42" y="182"/>
                  </a:lnTo>
                  <a:lnTo>
                    <a:pt x="31" y="174"/>
                  </a:lnTo>
                  <a:lnTo>
                    <a:pt x="18" y="163"/>
                  </a:lnTo>
                  <a:lnTo>
                    <a:pt x="12" y="155"/>
                  </a:lnTo>
                  <a:lnTo>
                    <a:pt x="8" y="147"/>
                  </a:lnTo>
                  <a:lnTo>
                    <a:pt x="4" y="138"/>
                  </a:lnTo>
                  <a:lnTo>
                    <a:pt x="1" y="127"/>
                  </a:lnTo>
                  <a:lnTo>
                    <a:pt x="0" y="114"/>
                  </a:lnTo>
                  <a:lnTo>
                    <a:pt x="0" y="100"/>
                  </a:lnTo>
                  <a:lnTo>
                    <a:pt x="3" y="85"/>
                  </a:lnTo>
                  <a:lnTo>
                    <a:pt x="8" y="69"/>
                  </a:lnTo>
                  <a:lnTo>
                    <a:pt x="8" y="69"/>
                  </a:lnTo>
                  <a:lnTo>
                    <a:pt x="14" y="53"/>
                  </a:lnTo>
                  <a:lnTo>
                    <a:pt x="22" y="39"/>
                  </a:lnTo>
                  <a:lnTo>
                    <a:pt x="31" y="28"/>
                  </a:lnTo>
                  <a:lnTo>
                    <a:pt x="39" y="19"/>
                  </a:lnTo>
                  <a:lnTo>
                    <a:pt x="50" y="11"/>
                  </a:lnTo>
                  <a:lnTo>
                    <a:pt x="59" y="7"/>
                  </a:lnTo>
                  <a:lnTo>
                    <a:pt x="70" y="3"/>
                  </a:lnTo>
                  <a:lnTo>
                    <a:pt x="79" y="0"/>
                  </a:lnTo>
                  <a:lnTo>
                    <a:pt x="90" y="0"/>
                  </a:lnTo>
                  <a:lnTo>
                    <a:pt x="100" y="0"/>
                  </a:lnTo>
                  <a:lnTo>
                    <a:pt x="109" y="2"/>
                  </a:lnTo>
                  <a:lnTo>
                    <a:pt x="117" y="5"/>
                  </a:lnTo>
                  <a:lnTo>
                    <a:pt x="125" y="8"/>
                  </a:lnTo>
                  <a:lnTo>
                    <a:pt x="131" y="11"/>
                  </a:lnTo>
                  <a:lnTo>
                    <a:pt x="136" y="16"/>
                  </a:lnTo>
                  <a:lnTo>
                    <a:pt x="139" y="21"/>
                  </a:lnTo>
                  <a:lnTo>
                    <a:pt x="139" y="21"/>
                  </a:lnTo>
                  <a:lnTo>
                    <a:pt x="144" y="30"/>
                  </a:lnTo>
                  <a:lnTo>
                    <a:pt x="148" y="41"/>
                  </a:lnTo>
                  <a:lnTo>
                    <a:pt x="151" y="55"/>
                  </a:lnTo>
                  <a:lnTo>
                    <a:pt x="153" y="69"/>
                  </a:lnTo>
                  <a:lnTo>
                    <a:pt x="154" y="85"/>
                  </a:lnTo>
                  <a:lnTo>
                    <a:pt x="151" y="102"/>
                  </a:lnTo>
                  <a:lnTo>
                    <a:pt x="145" y="121"/>
                  </a:lnTo>
                  <a:lnTo>
                    <a:pt x="137" y="139"/>
                  </a:lnTo>
                  <a:lnTo>
                    <a:pt x="137" y="139"/>
                  </a:lnTo>
                  <a:lnTo>
                    <a:pt x="131" y="149"/>
                  </a:lnTo>
                  <a:lnTo>
                    <a:pt x="125" y="157"/>
                  </a:lnTo>
                  <a:lnTo>
                    <a:pt x="119" y="163"/>
                  </a:lnTo>
                  <a:lnTo>
                    <a:pt x="112" y="169"/>
                  </a:lnTo>
                  <a:lnTo>
                    <a:pt x="100" y="177"/>
                  </a:lnTo>
                  <a:lnTo>
                    <a:pt x="86" y="182"/>
                  </a:lnTo>
                  <a:lnTo>
                    <a:pt x="75" y="185"/>
                  </a:lnTo>
                  <a:lnTo>
                    <a:pt x="65" y="186"/>
                  </a:lnTo>
                  <a:lnTo>
                    <a:pt x="56" y="186"/>
                  </a:lnTo>
                  <a:lnTo>
                    <a:pt x="56" y="18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 name="Freeform 26"/>
            <p:cNvSpPr/>
            <p:nvPr>
              <p:custDataLst>
                <p:tags r:id="rId16"/>
              </p:custDataLst>
            </p:nvPr>
          </p:nvSpPr>
          <p:spPr bwMode="auto">
            <a:xfrm>
              <a:off x="5524500" y="2341563"/>
              <a:ext cx="127000" cy="185737"/>
            </a:xfrm>
            <a:custGeom>
              <a:avLst/>
              <a:gdLst>
                <a:gd name="T0" fmla="*/ 58 w 159"/>
                <a:gd name="T1" fmla="*/ 0 h 233"/>
                <a:gd name="T2" fmla="*/ 58 w 159"/>
                <a:gd name="T3" fmla="*/ 0 h 233"/>
                <a:gd name="T4" fmla="*/ 64 w 159"/>
                <a:gd name="T5" fmla="*/ 1 h 233"/>
                <a:gd name="T6" fmla="*/ 80 w 159"/>
                <a:gd name="T7" fmla="*/ 8 h 233"/>
                <a:gd name="T8" fmla="*/ 87 w 159"/>
                <a:gd name="T9" fmla="*/ 14 h 233"/>
                <a:gd name="T10" fmla="*/ 95 w 159"/>
                <a:gd name="T11" fmla="*/ 19 h 233"/>
                <a:gd name="T12" fmla="*/ 101 w 159"/>
                <a:gd name="T13" fmla="*/ 26 h 233"/>
                <a:gd name="T14" fmla="*/ 106 w 159"/>
                <a:gd name="T15" fmla="*/ 34 h 233"/>
                <a:gd name="T16" fmla="*/ 106 w 159"/>
                <a:gd name="T17" fmla="*/ 34 h 233"/>
                <a:gd name="T18" fmla="*/ 111 w 159"/>
                <a:gd name="T19" fmla="*/ 44 h 233"/>
                <a:gd name="T20" fmla="*/ 120 w 159"/>
                <a:gd name="T21" fmla="*/ 55 h 233"/>
                <a:gd name="T22" fmla="*/ 130 w 159"/>
                <a:gd name="T23" fmla="*/ 69 h 233"/>
                <a:gd name="T24" fmla="*/ 141 w 159"/>
                <a:gd name="T25" fmla="*/ 84 h 233"/>
                <a:gd name="T26" fmla="*/ 150 w 159"/>
                <a:gd name="T27" fmla="*/ 103 h 233"/>
                <a:gd name="T28" fmla="*/ 155 w 159"/>
                <a:gd name="T29" fmla="*/ 112 h 233"/>
                <a:gd name="T30" fmla="*/ 156 w 159"/>
                <a:gd name="T31" fmla="*/ 123 h 233"/>
                <a:gd name="T32" fmla="*/ 159 w 159"/>
                <a:gd name="T33" fmla="*/ 133 h 233"/>
                <a:gd name="T34" fmla="*/ 159 w 159"/>
                <a:gd name="T35" fmla="*/ 145 h 233"/>
                <a:gd name="T36" fmla="*/ 158 w 159"/>
                <a:gd name="T37" fmla="*/ 156 h 233"/>
                <a:gd name="T38" fmla="*/ 156 w 159"/>
                <a:gd name="T39" fmla="*/ 167 h 233"/>
                <a:gd name="T40" fmla="*/ 156 w 159"/>
                <a:gd name="T41" fmla="*/ 167 h 233"/>
                <a:gd name="T42" fmla="*/ 148 w 159"/>
                <a:gd name="T43" fmla="*/ 189 h 233"/>
                <a:gd name="T44" fmla="*/ 139 w 159"/>
                <a:gd name="T45" fmla="*/ 205 h 233"/>
                <a:gd name="T46" fmla="*/ 130 w 159"/>
                <a:gd name="T47" fmla="*/ 217 h 233"/>
                <a:gd name="T48" fmla="*/ 119 w 159"/>
                <a:gd name="T49" fmla="*/ 225 h 233"/>
                <a:gd name="T50" fmla="*/ 106 w 159"/>
                <a:gd name="T51" fmla="*/ 230 h 233"/>
                <a:gd name="T52" fmla="*/ 94 w 159"/>
                <a:gd name="T53" fmla="*/ 233 h 233"/>
                <a:gd name="T54" fmla="*/ 80 w 159"/>
                <a:gd name="T55" fmla="*/ 233 h 233"/>
                <a:gd name="T56" fmla="*/ 64 w 159"/>
                <a:gd name="T57" fmla="*/ 231 h 233"/>
                <a:gd name="T58" fmla="*/ 64 w 159"/>
                <a:gd name="T59" fmla="*/ 231 h 233"/>
                <a:gd name="T60" fmla="*/ 56 w 159"/>
                <a:gd name="T61" fmla="*/ 230 h 233"/>
                <a:gd name="T62" fmla="*/ 48 w 159"/>
                <a:gd name="T63" fmla="*/ 226 h 233"/>
                <a:gd name="T64" fmla="*/ 40 w 159"/>
                <a:gd name="T65" fmla="*/ 223 h 233"/>
                <a:gd name="T66" fmla="*/ 34 w 159"/>
                <a:gd name="T67" fmla="*/ 219 h 233"/>
                <a:gd name="T68" fmla="*/ 28 w 159"/>
                <a:gd name="T69" fmla="*/ 212 h 233"/>
                <a:gd name="T70" fmla="*/ 22 w 159"/>
                <a:gd name="T71" fmla="*/ 206 h 233"/>
                <a:gd name="T72" fmla="*/ 17 w 159"/>
                <a:gd name="T73" fmla="*/ 198 h 233"/>
                <a:gd name="T74" fmla="*/ 12 w 159"/>
                <a:gd name="T75" fmla="*/ 191 h 233"/>
                <a:gd name="T76" fmla="*/ 4 w 159"/>
                <a:gd name="T77" fmla="*/ 172 h 233"/>
                <a:gd name="T78" fmla="*/ 1 w 159"/>
                <a:gd name="T79" fmla="*/ 150 h 233"/>
                <a:gd name="T80" fmla="*/ 0 w 159"/>
                <a:gd name="T81" fmla="*/ 126 h 233"/>
                <a:gd name="T82" fmla="*/ 1 w 159"/>
                <a:gd name="T83" fmla="*/ 114 h 233"/>
                <a:gd name="T84" fmla="*/ 3 w 159"/>
                <a:gd name="T85" fmla="*/ 100 h 233"/>
                <a:gd name="T86" fmla="*/ 3 w 159"/>
                <a:gd name="T87" fmla="*/ 100 h 233"/>
                <a:gd name="T88" fmla="*/ 9 w 159"/>
                <a:gd name="T89" fmla="*/ 75 h 233"/>
                <a:gd name="T90" fmla="*/ 17 w 159"/>
                <a:gd name="T91" fmla="*/ 55 h 233"/>
                <a:gd name="T92" fmla="*/ 26 w 159"/>
                <a:gd name="T93" fmla="*/ 37 h 233"/>
                <a:gd name="T94" fmla="*/ 36 w 159"/>
                <a:gd name="T95" fmla="*/ 23 h 233"/>
                <a:gd name="T96" fmla="*/ 44 w 159"/>
                <a:gd name="T97" fmla="*/ 12 h 233"/>
                <a:gd name="T98" fmla="*/ 51 w 159"/>
                <a:gd name="T99" fmla="*/ 5 h 233"/>
                <a:gd name="T100" fmla="*/ 58 w 159"/>
                <a:gd name="T101" fmla="*/ 0 h 233"/>
                <a:gd name="T102" fmla="*/ 58 w 159"/>
                <a:gd name="T10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 h="233">
                  <a:moveTo>
                    <a:pt x="58" y="0"/>
                  </a:moveTo>
                  <a:lnTo>
                    <a:pt x="58" y="0"/>
                  </a:lnTo>
                  <a:lnTo>
                    <a:pt x="64" y="1"/>
                  </a:lnTo>
                  <a:lnTo>
                    <a:pt x="80" y="8"/>
                  </a:lnTo>
                  <a:lnTo>
                    <a:pt x="87" y="14"/>
                  </a:lnTo>
                  <a:lnTo>
                    <a:pt x="95" y="19"/>
                  </a:lnTo>
                  <a:lnTo>
                    <a:pt x="101" y="26"/>
                  </a:lnTo>
                  <a:lnTo>
                    <a:pt x="106" y="34"/>
                  </a:lnTo>
                  <a:lnTo>
                    <a:pt x="106" y="34"/>
                  </a:lnTo>
                  <a:lnTo>
                    <a:pt x="111" y="44"/>
                  </a:lnTo>
                  <a:lnTo>
                    <a:pt x="120" y="55"/>
                  </a:lnTo>
                  <a:lnTo>
                    <a:pt x="130" y="69"/>
                  </a:lnTo>
                  <a:lnTo>
                    <a:pt x="141" y="84"/>
                  </a:lnTo>
                  <a:lnTo>
                    <a:pt x="150" y="103"/>
                  </a:lnTo>
                  <a:lnTo>
                    <a:pt x="155" y="112"/>
                  </a:lnTo>
                  <a:lnTo>
                    <a:pt x="156" y="123"/>
                  </a:lnTo>
                  <a:lnTo>
                    <a:pt x="159" y="133"/>
                  </a:lnTo>
                  <a:lnTo>
                    <a:pt x="159" y="145"/>
                  </a:lnTo>
                  <a:lnTo>
                    <a:pt x="158" y="156"/>
                  </a:lnTo>
                  <a:lnTo>
                    <a:pt x="156" y="167"/>
                  </a:lnTo>
                  <a:lnTo>
                    <a:pt x="156" y="167"/>
                  </a:lnTo>
                  <a:lnTo>
                    <a:pt x="148" y="189"/>
                  </a:lnTo>
                  <a:lnTo>
                    <a:pt x="139" y="205"/>
                  </a:lnTo>
                  <a:lnTo>
                    <a:pt x="130" y="217"/>
                  </a:lnTo>
                  <a:lnTo>
                    <a:pt x="119" y="225"/>
                  </a:lnTo>
                  <a:lnTo>
                    <a:pt x="106" y="230"/>
                  </a:lnTo>
                  <a:lnTo>
                    <a:pt x="94" y="233"/>
                  </a:lnTo>
                  <a:lnTo>
                    <a:pt x="80" y="233"/>
                  </a:lnTo>
                  <a:lnTo>
                    <a:pt x="64" y="231"/>
                  </a:lnTo>
                  <a:lnTo>
                    <a:pt x="64" y="231"/>
                  </a:lnTo>
                  <a:lnTo>
                    <a:pt x="56" y="230"/>
                  </a:lnTo>
                  <a:lnTo>
                    <a:pt x="48" y="226"/>
                  </a:lnTo>
                  <a:lnTo>
                    <a:pt x="40" y="223"/>
                  </a:lnTo>
                  <a:lnTo>
                    <a:pt x="34" y="219"/>
                  </a:lnTo>
                  <a:lnTo>
                    <a:pt x="28" y="212"/>
                  </a:lnTo>
                  <a:lnTo>
                    <a:pt x="22" y="206"/>
                  </a:lnTo>
                  <a:lnTo>
                    <a:pt x="17" y="198"/>
                  </a:lnTo>
                  <a:lnTo>
                    <a:pt x="12" y="191"/>
                  </a:lnTo>
                  <a:lnTo>
                    <a:pt x="4" y="172"/>
                  </a:lnTo>
                  <a:lnTo>
                    <a:pt x="1" y="150"/>
                  </a:lnTo>
                  <a:lnTo>
                    <a:pt x="0" y="126"/>
                  </a:lnTo>
                  <a:lnTo>
                    <a:pt x="1" y="114"/>
                  </a:lnTo>
                  <a:lnTo>
                    <a:pt x="3" y="100"/>
                  </a:lnTo>
                  <a:lnTo>
                    <a:pt x="3" y="100"/>
                  </a:lnTo>
                  <a:lnTo>
                    <a:pt x="9" y="75"/>
                  </a:lnTo>
                  <a:lnTo>
                    <a:pt x="17" y="55"/>
                  </a:lnTo>
                  <a:lnTo>
                    <a:pt x="26" y="37"/>
                  </a:lnTo>
                  <a:lnTo>
                    <a:pt x="36" y="23"/>
                  </a:lnTo>
                  <a:lnTo>
                    <a:pt x="44" y="12"/>
                  </a:lnTo>
                  <a:lnTo>
                    <a:pt x="51" y="5"/>
                  </a:lnTo>
                  <a:lnTo>
                    <a:pt x="58" y="0"/>
                  </a:lnTo>
                  <a:lnTo>
                    <a:pt x="5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73" name="Freeform 32"/>
          <p:cNvSpPr/>
          <p:nvPr>
            <p:custDataLst>
              <p:tags r:id="rId17"/>
            </p:custDataLst>
          </p:nvPr>
        </p:nvSpPr>
        <p:spPr bwMode="auto">
          <a:xfrm flipH="1">
            <a:off x="5848350" y="4144010"/>
            <a:ext cx="170180" cy="159385"/>
          </a:xfrm>
          <a:custGeom>
            <a:avLst/>
            <a:gdLst>
              <a:gd name="T0" fmla="*/ 7 w 167"/>
              <a:gd name="T1" fmla="*/ 53 h 156"/>
              <a:gd name="T2" fmla="*/ 7 w 167"/>
              <a:gd name="T3" fmla="*/ 53 h 156"/>
              <a:gd name="T4" fmla="*/ 5 w 167"/>
              <a:gd name="T5" fmla="*/ 46 h 156"/>
              <a:gd name="T6" fmla="*/ 0 w 167"/>
              <a:gd name="T7" fmla="*/ 37 h 156"/>
              <a:gd name="T8" fmla="*/ 0 w 167"/>
              <a:gd name="T9" fmla="*/ 26 h 156"/>
              <a:gd name="T10" fmla="*/ 0 w 167"/>
              <a:gd name="T11" fmla="*/ 18 h 156"/>
              <a:gd name="T12" fmla="*/ 5 w 167"/>
              <a:gd name="T13" fmla="*/ 9 h 156"/>
              <a:gd name="T14" fmla="*/ 9 w 167"/>
              <a:gd name="T15" fmla="*/ 5 h 156"/>
              <a:gd name="T16" fmla="*/ 13 w 167"/>
              <a:gd name="T17" fmla="*/ 2 h 156"/>
              <a:gd name="T18" fmla="*/ 20 w 167"/>
              <a:gd name="T19" fmla="*/ 0 h 156"/>
              <a:gd name="T20" fmla="*/ 29 w 167"/>
              <a:gd name="T21" fmla="*/ 0 h 156"/>
              <a:gd name="T22" fmla="*/ 29 w 167"/>
              <a:gd name="T23" fmla="*/ 0 h 156"/>
              <a:gd name="T24" fmla="*/ 42 w 167"/>
              <a:gd name="T25" fmla="*/ 2 h 156"/>
              <a:gd name="T26" fmla="*/ 51 w 167"/>
              <a:gd name="T27" fmla="*/ 7 h 156"/>
              <a:gd name="T28" fmla="*/ 57 w 167"/>
              <a:gd name="T29" fmla="*/ 16 h 156"/>
              <a:gd name="T30" fmla="*/ 64 w 167"/>
              <a:gd name="T31" fmla="*/ 22 h 156"/>
              <a:gd name="T32" fmla="*/ 68 w 167"/>
              <a:gd name="T33" fmla="*/ 31 h 156"/>
              <a:gd name="T34" fmla="*/ 73 w 167"/>
              <a:gd name="T35" fmla="*/ 37 h 156"/>
              <a:gd name="T36" fmla="*/ 82 w 167"/>
              <a:gd name="T37" fmla="*/ 44 h 156"/>
              <a:gd name="T38" fmla="*/ 95 w 167"/>
              <a:gd name="T39" fmla="*/ 46 h 156"/>
              <a:gd name="T40" fmla="*/ 95 w 167"/>
              <a:gd name="T41" fmla="*/ 46 h 156"/>
              <a:gd name="T42" fmla="*/ 104 w 167"/>
              <a:gd name="T43" fmla="*/ 46 h 156"/>
              <a:gd name="T44" fmla="*/ 112 w 167"/>
              <a:gd name="T45" fmla="*/ 51 h 156"/>
              <a:gd name="T46" fmla="*/ 121 w 167"/>
              <a:gd name="T47" fmla="*/ 57 h 156"/>
              <a:gd name="T48" fmla="*/ 130 w 167"/>
              <a:gd name="T49" fmla="*/ 66 h 156"/>
              <a:gd name="T50" fmla="*/ 145 w 167"/>
              <a:gd name="T51" fmla="*/ 86 h 156"/>
              <a:gd name="T52" fmla="*/ 158 w 167"/>
              <a:gd name="T53" fmla="*/ 110 h 156"/>
              <a:gd name="T54" fmla="*/ 167 w 167"/>
              <a:gd name="T55" fmla="*/ 132 h 156"/>
              <a:gd name="T56" fmla="*/ 167 w 167"/>
              <a:gd name="T57" fmla="*/ 141 h 156"/>
              <a:gd name="T58" fmla="*/ 167 w 167"/>
              <a:gd name="T59" fmla="*/ 147 h 156"/>
              <a:gd name="T60" fmla="*/ 165 w 167"/>
              <a:gd name="T61" fmla="*/ 154 h 156"/>
              <a:gd name="T62" fmla="*/ 163 w 167"/>
              <a:gd name="T63" fmla="*/ 156 h 156"/>
              <a:gd name="T64" fmla="*/ 154 w 167"/>
              <a:gd name="T65" fmla="*/ 156 h 156"/>
              <a:gd name="T66" fmla="*/ 145 w 167"/>
              <a:gd name="T67" fmla="*/ 152 h 156"/>
              <a:gd name="T68" fmla="*/ 145 w 167"/>
              <a:gd name="T69" fmla="*/ 152 h 156"/>
              <a:gd name="T70" fmla="*/ 106 w 167"/>
              <a:gd name="T71" fmla="*/ 132 h 156"/>
              <a:gd name="T72" fmla="*/ 77 w 167"/>
              <a:gd name="T73" fmla="*/ 112 h 156"/>
              <a:gd name="T74" fmla="*/ 53 w 167"/>
              <a:gd name="T75" fmla="*/ 95 h 156"/>
              <a:gd name="T76" fmla="*/ 7 w 167"/>
              <a:gd name="T77" fmla="*/ 53 h 156"/>
              <a:gd name="T78" fmla="*/ 7 w 167"/>
              <a:gd name="T79" fmla="*/ 5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56">
                <a:moveTo>
                  <a:pt x="7" y="53"/>
                </a:moveTo>
                <a:lnTo>
                  <a:pt x="7" y="53"/>
                </a:lnTo>
                <a:lnTo>
                  <a:pt x="5" y="46"/>
                </a:lnTo>
                <a:lnTo>
                  <a:pt x="0" y="37"/>
                </a:lnTo>
                <a:lnTo>
                  <a:pt x="0" y="26"/>
                </a:lnTo>
                <a:lnTo>
                  <a:pt x="0" y="18"/>
                </a:lnTo>
                <a:lnTo>
                  <a:pt x="5" y="9"/>
                </a:lnTo>
                <a:lnTo>
                  <a:pt x="9" y="5"/>
                </a:lnTo>
                <a:lnTo>
                  <a:pt x="13" y="2"/>
                </a:lnTo>
                <a:lnTo>
                  <a:pt x="20" y="0"/>
                </a:lnTo>
                <a:lnTo>
                  <a:pt x="29" y="0"/>
                </a:lnTo>
                <a:lnTo>
                  <a:pt x="29" y="0"/>
                </a:lnTo>
                <a:lnTo>
                  <a:pt x="42" y="2"/>
                </a:lnTo>
                <a:lnTo>
                  <a:pt x="51" y="7"/>
                </a:lnTo>
                <a:lnTo>
                  <a:pt x="57" y="16"/>
                </a:lnTo>
                <a:lnTo>
                  <a:pt x="64" y="22"/>
                </a:lnTo>
                <a:lnTo>
                  <a:pt x="68" y="31"/>
                </a:lnTo>
                <a:lnTo>
                  <a:pt x="73" y="37"/>
                </a:lnTo>
                <a:lnTo>
                  <a:pt x="82" y="44"/>
                </a:lnTo>
                <a:lnTo>
                  <a:pt x="95" y="46"/>
                </a:lnTo>
                <a:lnTo>
                  <a:pt x="95" y="46"/>
                </a:lnTo>
                <a:lnTo>
                  <a:pt x="104" y="46"/>
                </a:lnTo>
                <a:lnTo>
                  <a:pt x="112" y="51"/>
                </a:lnTo>
                <a:lnTo>
                  <a:pt x="121" y="57"/>
                </a:lnTo>
                <a:lnTo>
                  <a:pt x="130" y="66"/>
                </a:lnTo>
                <a:lnTo>
                  <a:pt x="145" y="86"/>
                </a:lnTo>
                <a:lnTo>
                  <a:pt x="158" y="110"/>
                </a:lnTo>
                <a:lnTo>
                  <a:pt x="167" y="132"/>
                </a:lnTo>
                <a:lnTo>
                  <a:pt x="167" y="141"/>
                </a:lnTo>
                <a:lnTo>
                  <a:pt x="167" y="147"/>
                </a:lnTo>
                <a:lnTo>
                  <a:pt x="165" y="154"/>
                </a:lnTo>
                <a:lnTo>
                  <a:pt x="163" y="156"/>
                </a:lnTo>
                <a:lnTo>
                  <a:pt x="154" y="156"/>
                </a:lnTo>
                <a:lnTo>
                  <a:pt x="145" y="152"/>
                </a:lnTo>
                <a:lnTo>
                  <a:pt x="145" y="152"/>
                </a:lnTo>
                <a:lnTo>
                  <a:pt x="106" y="132"/>
                </a:lnTo>
                <a:lnTo>
                  <a:pt x="77" y="112"/>
                </a:lnTo>
                <a:lnTo>
                  <a:pt x="53" y="95"/>
                </a:lnTo>
                <a:lnTo>
                  <a:pt x="7" y="53"/>
                </a:lnTo>
                <a:lnTo>
                  <a:pt x="7" y="53"/>
                </a:lnTo>
                <a:close/>
              </a:path>
            </a:pathLst>
          </a:custGeom>
          <a:noFill/>
          <a:ln w="3175">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
        <p:nvSpPr>
          <p:cNvPr id="76" name="Freeform 35"/>
          <p:cNvSpPr/>
          <p:nvPr>
            <p:custDataLst>
              <p:tags r:id="rId18"/>
            </p:custDataLst>
          </p:nvPr>
        </p:nvSpPr>
        <p:spPr bwMode="auto">
          <a:xfrm flipH="1">
            <a:off x="4610100" y="4131945"/>
            <a:ext cx="640715" cy="114300"/>
          </a:xfrm>
          <a:custGeom>
            <a:avLst/>
            <a:gdLst>
              <a:gd name="T0" fmla="*/ 0 w 628"/>
              <a:gd name="T1" fmla="*/ 33 h 112"/>
              <a:gd name="T2" fmla="*/ 0 w 628"/>
              <a:gd name="T3" fmla="*/ 33 h 112"/>
              <a:gd name="T4" fmla="*/ 2 w 628"/>
              <a:gd name="T5" fmla="*/ 31 h 112"/>
              <a:gd name="T6" fmla="*/ 13 w 628"/>
              <a:gd name="T7" fmla="*/ 22 h 112"/>
              <a:gd name="T8" fmla="*/ 30 w 628"/>
              <a:gd name="T9" fmla="*/ 11 h 112"/>
              <a:gd name="T10" fmla="*/ 41 w 628"/>
              <a:gd name="T11" fmla="*/ 6 h 112"/>
              <a:gd name="T12" fmla="*/ 55 w 628"/>
              <a:gd name="T13" fmla="*/ 2 h 112"/>
              <a:gd name="T14" fmla="*/ 72 w 628"/>
              <a:gd name="T15" fmla="*/ 0 h 112"/>
              <a:gd name="T16" fmla="*/ 90 w 628"/>
              <a:gd name="T17" fmla="*/ 0 h 112"/>
              <a:gd name="T18" fmla="*/ 112 w 628"/>
              <a:gd name="T19" fmla="*/ 0 h 112"/>
              <a:gd name="T20" fmla="*/ 136 w 628"/>
              <a:gd name="T21" fmla="*/ 2 h 112"/>
              <a:gd name="T22" fmla="*/ 160 w 628"/>
              <a:gd name="T23" fmla="*/ 6 h 112"/>
              <a:gd name="T24" fmla="*/ 191 w 628"/>
              <a:gd name="T25" fmla="*/ 15 h 112"/>
              <a:gd name="T26" fmla="*/ 222 w 628"/>
              <a:gd name="T27" fmla="*/ 28 h 112"/>
              <a:gd name="T28" fmla="*/ 257 w 628"/>
              <a:gd name="T29" fmla="*/ 44 h 112"/>
              <a:gd name="T30" fmla="*/ 257 w 628"/>
              <a:gd name="T31" fmla="*/ 44 h 112"/>
              <a:gd name="T32" fmla="*/ 292 w 628"/>
              <a:gd name="T33" fmla="*/ 59 h 112"/>
              <a:gd name="T34" fmla="*/ 327 w 628"/>
              <a:gd name="T35" fmla="*/ 72 h 112"/>
              <a:gd name="T36" fmla="*/ 362 w 628"/>
              <a:gd name="T37" fmla="*/ 83 h 112"/>
              <a:gd name="T38" fmla="*/ 395 w 628"/>
              <a:gd name="T39" fmla="*/ 92 h 112"/>
              <a:gd name="T40" fmla="*/ 428 w 628"/>
              <a:gd name="T41" fmla="*/ 99 h 112"/>
              <a:gd name="T42" fmla="*/ 459 w 628"/>
              <a:gd name="T43" fmla="*/ 105 h 112"/>
              <a:gd name="T44" fmla="*/ 514 w 628"/>
              <a:gd name="T45" fmla="*/ 110 h 112"/>
              <a:gd name="T46" fmla="*/ 562 w 628"/>
              <a:gd name="T47" fmla="*/ 112 h 112"/>
              <a:gd name="T48" fmla="*/ 597 w 628"/>
              <a:gd name="T49" fmla="*/ 110 h 112"/>
              <a:gd name="T50" fmla="*/ 628 w 628"/>
              <a:gd name="T5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112">
                <a:moveTo>
                  <a:pt x="0" y="33"/>
                </a:moveTo>
                <a:lnTo>
                  <a:pt x="0" y="33"/>
                </a:lnTo>
                <a:lnTo>
                  <a:pt x="2" y="31"/>
                </a:lnTo>
                <a:lnTo>
                  <a:pt x="13" y="22"/>
                </a:lnTo>
                <a:lnTo>
                  <a:pt x="30" y="11"/>
                </a:lnTo>
                <a:lnTo>
                  <a:pt x="41" y="6"/>
                </a:lnTo>
                <a:lnTo>
                  <a:pt x="55" y="2"/>
                </a:lnTo>
                <a:lnTo>
                  <a:pt x="72" y="0"/>
                </a:lnTo>
                <a:lnTo>
                  <a:pt x="90" y="0"/>
                </a:lnTo>
                <a:lnTo>
                  <a:pt x="112" y="0"/>
                </a:lnTo>
                <a:lnTo>
                  <a:pt x="136" y="2"/>
                </a:lnTo>
                <a:lnTo>
                  <a:pt x="160" y="6"/>
                </a:lnTo>
                <a:lnTo>
                  <a:pt x="191" y="15"/>
                </a:lnTo>
                <a:lnTo>
                  <a:pt x="222" y="28"/>
                </a:lnTo>
                <a:lnTo>
                  <a:pt x="257" y="44"/>
                </a:lnTo>
                <a:lnTo>
                  <a:pt x="257" y="44"/>
                </a:lnTo>
                <a:lnTo>
                  <a:pt x="292" y="59"/>
                </a:lnTo>
                <a:lnTo>
                  <a:pt x="327" y="72"/>
                </a:lnTo>
                <a:lnTo>
                  <a:pt x="362" y="83"/>
                </a:lnTo>
                <a:lnTo>
                  <a:pt x="395" y="92"/>
                </a:lnTo>
                <a:lnTo>
                  <a:pt x="428" y="99"/>
                </a:lnTo>
                <a:lnTo>
                  <a:pt x="459" y="105"/>
                </a:lnTo>
                <a:lnTo>
                  <a:pt x="514" y="110"/>
                </a:lnTo>
                <a:lnTo>
                  <a:pt x="562" y="112"/>
                </a:lnTo>
                <a:lnTo>
                  <a:pt x="597" y="110"/>
                </a:lnTo>
                <a:lnTo>
                  <a:pt x="628" y="107"/>
                </a:lnTo>
              </a:path>
            </a:pathLst>
          </a:custGeom>
          <a:noFill/>
          <a:ln w="6350">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grpSp>
        <p:nvGrpSpPr>
          <p:cNvPr id="80" name="组合 79"/>
          <p:cNvGrpSpPr/>
          <p:nvPr>
            <p:custDataLst>
              <p:tags r:id="rId19"/>
            </p:custDataLst>
          </p:nvPr>
        </p:nvGrpSpPr>
        <p:grpSpPr>
          <a:xfrm flipH="1">
            <a:off x="3070860" y="4277360"/>
            <a:ext cx="612140" cy="232410"/>
            <a:chOff x="7119697" y="5716252"/>
            <a:chExt cx="952500" cy="361950"/>
          </a:xfrm>
        </p:grpSpPr>
        <p:sp>
          <p:nvSpPr>
            <p:cNvPr id="55" name="Freeform 37"/>
            <p:cNvSpPr/>
            <p:nvPr>
              <p:custDataLst>
                <p:tags r:id="rId20"/>
              </p:custDataLst>
            </p:nvPr>
          </p:nvSpPr>
          <p:spPr bwMode="auto">
            <a:xfrm>
              <a:off x="7119697" y="5716252"/>
              <a:ext cx="952500" cy="361950"/>
            </a:xfrm>
            <a:custGeom>
              <a:avLst/>
              <a:gdLst>
                <a:gd name="T0" fmla="*/ 600 w 600"/>
                <a:gd name="T1" fmla="*/ 189 h 228"/>
                <a:gd name="T2" fmla="*/ 519 w 600"/>
                <a:gd name="T3" fmla="*/ 156 h 228"/>
                <a:gd name="T4" fmla="*/ 451 w 600"/>
                <a:gd name="T5" fmla="*/ 136 h 228"/>
                <a:gd name="T6" fmla="*/ 409 w 600"/>
                <a:gd name="T7" fmla="*/ 132 h 228"/>
                <a:gd name="T8" fmla="*/ 398 w 600"/>
                <a:gd name="T9" fmla="*/ 132 h 228"/>
                <a:gd name="T10" fmla="*/ 400 w 600"/>
                <a:gd name="T11" fmla="*/ 116 h 228"/>
                <a:gd name="T12" fmla="*/ 398 w 600"/>
                <a:gd name="T13" fmla="*/ 101 h 228"/>
                <a:gd name="T14" fmla="*/ 389 w 600"/>
                <a:gd name="T15" fmla="*/ 81 h 228"/>
                <a:gd name="T16" fmla="*/ 369 w 600"/>
                <a:gd name="T17" fmla="*/ 59 h 228"/>
                <a:gd name="T18" fmla="*/ 334 w 600"/>
                <a:gd name="T19" fmla="*/ 37 h 228"/>
                <a:gd name="T20" fmla="*/ 279 w 600"/>
                <a:gd name="T21" fmla="*/ 20 h 228"/>
                <a:gd name="T22" fmla="*/ 205 w 600"/>
                <a:gd name="T23" fmla="*/ 4 h 228"/>
                <a:gd name="T24" fmla="*/ 163 w 600"/>
                <a:gd name="T25" fmla="*/ 0 h 228"/>
                <a:gd name="T26" fmla="*/ 97 w 600"/>
                <a:gd name="T27" fmla="*/ 4 h 228"/>
                <a:gd name="T28" fmla="*/ 49 w 600"/>
                <a:gd name="T29" fmla="*/ 22 h 228"/>
                <a:gd name="T30" fmla="*/ 20 w 600"/>
                <a:gd name="T31" fmla="*/ 50 h 228"/>
                <a:gd name="T32" fmla="*/ 5 w 600"/>
                <a:gd name="T33" fmla="*/ 81 h 228"/>
                <a:gd name="T34" fmla="*/ 3 w 600"/>
                <a:gd name="T35" fmla="*/ 116 h 228"/>
                <a:gd name="T36" fmla="*/ 9 w 600"/>
                <a:gd name="T37" fmla="*/ 147 h 228"/>
                <a:gd name="T38" fmla="*/ 27 w 600"/>
                <a:gd name="T39" fmla="*/ 171 h 228"/>
                <a:gd name="T40" fmla="*/ 38 w 600"/>
                <a:gd name="T41" fmla="*/ 180 h 228"/>
                <a:gd name="T42" fmla="*/ 95 w 600"/>
                <a:gd name="T43" fmla="*/ 206 h 228"/>
                <a:gd name="T44" fmla="*/ 167 w 600"/>
                <a:gd name="T45" fmla="*/ 222 h 228"/>
                <a:gd name="T46" fmla="*/ 240 w 600"/>
                <a:gd name="T47" fmla="*/ 228 h 228"/>
                <a:gd name="T48" fmla="*/ 288 w 600"/>
                <a:gd name="T49" fmla="*/ 222 h 228"/>
                <a:gd name="T50" fmla="*/ 301 w 600"/>
                <a:gd name="T51" fmla="*/ 217 h 228"/>
                <a:gd name="T52" fmla="*/ 367 w 600"/>
                <a:gd name="T53" fmla="*/ 189 h 228"/>
                <a:gd name="T54" fmla="*/ 385 w 600"/>
                <a:gd name="T55" fmla="*/ 178 h 228"/>
                <a:gd name="T56" fmla="*/ 387 w 600"/>
                <a:gd name="T57" fmla="*/ 173 h 228"/>
                <a:gd name="T58" fmla="*/ 407 w 600"/>
                <a:gd name="T59" fmla="*/ 165 h 228"/>
                <a:gd name="T60" fmla="*/ 427 w 600"/>
                <a:gd name="T61" fmla="*/ 165 h 228"/>
                <a:gd name="T62" fmla="*/ 440 w 600"/>
                <a:gd name="T63" fmla="*/ 167 h 228"/>
                <a:gd name="T64" fmla="*/ 552 w 600"/>
                <a:gd name="T65" fmla="*/ 202 h 228"/>
                <a:gd name="T66" fmla="*/ 563 w 600"/>
                <a:gd name="T67" fmla="*/ 204 h 228"/>
                <a:gd name="T68" fmla="*/ 580 w 600"/>
                <a:gd name="T69" fmla="*/ 202 h 228"/>
                <a:gd name="T70" fmla="*/ 598 w 600"/>
                <a:gd name="T71" fmla="*/ 191 h 228"/>
                <a:gd name="T72" fmla="*/ 600 w 600"/>
                <a:gd name="T73" fmla="*/ 18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228">
                  <a:moveTo>
                    <a:pt x="600" y="189"/>
                  </a:moveTo>
                  <a:lnTo>
                    <a:pt x="600" y="189"/>
                  </a:lnTo>
                  <a:lnTo>
                    <a:pt x="576" y="178"/>
                  </a:lnTo>
                  <a:lnTo>
                    <a:pt x="519" y="156"/>
                  </a:lnTo>
                  <a:lnTo>
                    <a:pt x="484" y="145"/>
                  </a:lnTo>
                  <a:lnTo>
                    <a:pt x="451" y="136"/>
                  </a:lnTo>
                  <a:lnTo>
                    <a:pt x="422" y="132"/>
                  </a:lnTo>
                  <a:lnTo>
                    <a:pt x="409" y="132"/>
                  </a:lnTo>
                  <a:lnTo>
                    <a:pt x="398" y="132"/>
                  </a:lnTo>
                  <a:lnTo>
                    <a:pt x="398" y="132"/>
                  </a:lnTo>
                  <a:lnTo>
                    <a:pt x="400" y="127"/>
                  </a:lnTo>
                  <a:lnTo>
                    <a:pt x="400" y="116"/>
                  </a:lnTo>
                  <a:lnTo>
                    <a:pt x="400" y="110"/>
                  </a:lnTo>
                  <a:lnTo>
                    <a:pt x="398" y="101"/>
                  </a:lnTo>
                  <a:lnTo>
                    <a:pt x="396" y="90"/>
                  </a:lnTo>
                  <a:lnTo>
                    <a:pt x="389" y="81"/>
                  </a:lnTo>
                  <a:lnTo>
                    <a:pt x="380" y="70"/>
                  </a:lnTo>
                  <a:lnTo>
                    <a:pt x="369" y="59"/>
                  </a:lnTo>
                  <a:lnTo>
                    <a:pt x="354" y="48"/>
                  </a:lnTo>
                  <a:lnTo>
                    <a:pt x="334" y="37"/>
                  </a:lnTo>
                  <a:lnTo>
                    <a:pt x="310" y="28"/>
                  </a:lnTo>
                  <a:lnTo>
                    <a:pt x="279" y="20"/>
                  </a:lnTo>
                  <a:lnTo>
                    <a:pt x="244" y="11"/>
                  </a:lnTo>
                  <a:lnTo>
                    <a:pt x="205" y="4"/>
                  </a:lnTo>
                  <a:lnTo>
                    <a:pt x="205" y="4"/>
                  </a:lnTo>
                  <a:lnTo>
                    <a:pt x="163" y="0"/>
                  </a:lnTo>
                  <a:lnTo>
                    <a:pt x="128" y="0"/>
                  </a:lnTo>
                  <a:lnTo>
                    <a:pt x="97" y="4"/>
                  </a:lnTo>
                  <a:lnTo>
                    <a:pt x="71" y="13"/>
                  </a:lnTo>
                  <a:lnTo>
                    <a:pt x="49" y="22"/>
                  </a:lnTo>
                  <a:lnTo>
                    <a:pt x="31" y="35"/>
                  </a:lnTo>
                  <a:lnTo>
                    <a:pt x="20" y="50"/>
                  </a:lnTo>
                  <a:lnTo>
                    <a:pt x="9" y="66"/>
                  </a:lnTo>
                  <a:lnTo>
                    <a:pt x="5" y="81"/>
                  </a:lnTo>
                  <a:lnTo>
                    <a:pt x="0" y="99"/>
                  </a:lnTo>
                  <a:lnTo>
                    <a:pt x="3" y="116"/>
                  </a:lnTo>
                  <a:lnTo>
                    <a:pt x="5" y="132"/>
                  </a:lnTo>
                  <a:lnTo>
                    <a:pt x="9" y="147"/>
                  </a:lnTo>
                  <a:lnTo>
                    <a:pt x="18" y="160"/>
                  </a:lnTo>
                  <a:lnTo>
                    <a:pt x="27" y="171"/>
                  </a:lnTo>
                  <a:lnTo>
                    <a:pt x="38" y="180"/>
                  </a:lnTo>
                  <a:lnTo>
                    <a:pt x="38" y="180"/>
                  </a:lnTo>
                  <a:lnTo>
                    <a:pt x="64" y="193"/>
                  </a:lnTo>
                  <a:lnTo>
                    <a:pt x="95" y="206"/>
                  </a:lnTo>
                  <a:lnTo>
                    <a:pt x="130" y="215"/>
                  </a:lnTo>
                  <a:lnTo>
                    <a:pt x="167" y="222"/>
                  </a:lnTo>
                  <a:lnTo>
                    <a:pt x="205" y="226"/>
                  </a:lnTo>
                  <a:lnTo>
                    <a:pt x="240" y="228"/>
                  </a:lnTo>
                  <a:lnTo>
                    <a:pt x="273" y="224"/>
                  </a:lnTo>
                  <a:lnTo>
                    <a:pt x="288" y="222"/>
                  </a:lnTo>
                  <a:lnTo>
                    <a:pt x="301" y="217"/>
                  </a:lnTo>
                  <a:lnTo>
                    <a:pt x="301" y="217"/>
                  </a:lnTo>
                  <a:lnTo>
                    <a:pt x="343" y="202"/>
                  </a:lnTo>
                  <a:lnTo>
                    <a:pt x="367" y="189"/>
                  </a:lnTo>
                  <a:lnTo>
                    <a:pt x="380" y="180"/>
                  </a:lnTo>
                  <a:lnTo>
                    <a:pt x="385" y="178"/>
                  </a:lnTo>
                  <a:lnTo>
                    <a:pt x="385" y="178"/>
                  </a:lnTo>
                  <a:lnTo>
                    <a:pt x="387" y="173"/>
                  </a:lnTo>
                  <a:lnTo>
                    <a:pt x="398" y="167"/>
                  </a:lnTo>
                  <a:lnTo>
                    <a:pt x="407" y="165"/>
                  </a:lnTo>
                  <a:lnTo>
                    <a:pt x="416" y="162"/>
                  </a:lnTo>
                  <a:lnTo>
                    <a:pt x="427" y="165"/>
                  </a:lnTo>
                  <a:lnTo>
                    <a:pt x="440" y="167"/>
                  </a:lnTo>
                  <a:lnTo>
                    <a:pt x="440" y="167"/>
                  </a:lnTo>
                  <a:lnTo>
                    <a:pt x="499" y="186"/>
                  </a:lnTo>
                  <a:lnTo>
                    <a:pt x="552" y="202"/>
                  </a:lnTo>
                  <a:lnTo>
                    <a:pt x="552" y="202"/>
                  </a:lnTo>
                  <a:lnTo>
                    <a:pt x="563" y="204"/>
                  </a:lnTo>
                  <a:lnTo>
                    <a:pt x="572" y="204"/>
                  </a:lnTo>
                  <a:lnTo>
                    <a:pt x="580" y="202"/>
                  </a:lnTo>
                  <a:lnTo>
                    <a:pt x="587" y="197"/>
                  </a:lnTo>
                  <a:lnTo>
                    <a:pt x="598" y="191"/>
                  </a:lnTo>
                  <a:lnTo>
                    <a:pt x="600" y="189"/>
                  </a:lnTo>
                  <a:lnTo>
                    <a:pt x="600" y="189"/>
                  </a:lnTo>
                  <a:close/>
                </a:path>
              </a:pathLst>
            </a:custGeom>
            <a:solidFill>
              <a:schemeClr val="tx1"/>
            </a:solidFill>
            <a:ln w="3175">
              <a:solidFill>
                <a:schemeClr val="accent1"/>
              </a:solidFill>
              <a:prstDash val="solid"/>
              <a:round/>
            </a:ln>
          </p:spPr>
          <p:txBody>
            <a:bodyPr vert="horz" wrap="square" lIns="68580" tIns="34290" rIns="68580" bIns="34290" numCol="1" anchor="t" anchorCtr="0" compatLnSpc="1"/>
            <a:lstStyle/>
            <a:p>
              <a:endParaRPr lang="zh-CN" altLang="en-US" sz="1350"/>
            </a:p>
          </p:txBody>
        </p:sp>
        <p:sp>
          <p:nvSpPr>
            <p:cNvPr id="79" name="Freeform 38"/>
            <p:cNvSpPr/>
            <p:nvPr>
              <p:custDataLst>
                <p:tags r:id="rId21"/>
              </p:custDataLst>
            </p:nvPr>
          </p:nvSpPr>
          <p:spPr bwMode="auto">
            <a:xfrm>
              <a:off x="7237788" y="5806739"/>
              <a:ext cx="390525" cy="180975"/>
            </a:xfrm>
            <a:custGeom>
              <a:avLst/>
              <a:gdLst>
                <a:gd name="T0" fmla="*/ 39 w 246"/>
                <a:gd name="T1" fmla="*/ 114 h 114"/>
                <a:gd name="T2" fmla="*/ 13 w 246"/>
                <a:gd name="T3" fmla="*/ 87 h 114"/>
                <a:gd name="T4" fmla="*/ 2 w 246"/>
                <a:gd name="T5" fmla="*/ 63 h 114"/>
                <a:gd name="T6" fmla="*/ 2 w 246"/>
                <a:gd name="T7" fmla="*/ 48 h 114"/>
                <a:gd name="T8" fmla="*/ 4 w 246"/>
                <a:gd name="T9" fmla="*/ 41 h 114"/>
                <a:gd name="T10" fmla="*/ 19 w 246"/>
                <a:gd name="T11" fmla="*/ 26 h 114"/>
                <a:gd name="T12" fmla="*/ 37 w 246"/>
                <a:gd name="T13" fmla="*/ 17 h 114"/>
                <a:gd name="T14" fmla="*/ 55 w 246"/>
                <a:gd name="T15" fmla="*/ 15 h 114"/>
                <a:gd name="T16" fmla="*/ 59 w 246"/>
                <a:gd name="T17" fmla="*/ 11 h 114"/>
                <a:gd name="T18" fmla="*/ 94 w 246"/>
                <a:gd name="T19" fmla="*/ 2 h 114"/>
                <a:gd name="T20" fmla="*/ 123 w 246"/>
                <a:gd name="T21" fmla="*/ 0 h 114"/>
                <a:gd name="T22" fmla="*/ 136 w 246"/>
                <a:gd name="T23" fmla="*/ 2 h 114"/>
                <a:gd name="T24" fmla="*/ 154 w 246"/>
                <a:gd name="T25" fmla="*/ 8 h 114"/>
                <a:gd name="T26" fmla="*/ 162 w 246"/>
                <a:gd name="T27" fmla="*/ 22 h 114"/>
                <a:gd name="T28" fmla="*/ 164 w 246"/>
                <a:gd name="T29" fmla="*/ 26 h 114"/>
                <a:gd name="T30" fmla="*/ 173 w 246"/>
                <a:gd name="T31" fmla="*/ 30 h 114"/>
                <a:gd name="T32" fmla="*/ 184 w 246"/>
                <a:gd name="T33" fmla="*/ 30 h 114"/>
                <a:gd name="T34" fmla="*/ 202 w 246"/>
                <a:gd name="T35" fmla="*/ 22 h 114"/>
                <a:gd name="T36" fmla="*/ 213 w 246"/>
                <a:gd name="T37" fmla="*/ 17 h 114"/>
                <a:gd name="T38" fmla="*/ 228 w 246"/>
                <a:gd name="T39" fmla="*/ 22 h 114"/>
                <a:gd name="T40" fmla="*/ 244 w 246"/>
                <a:gd name="T41" fmla="*/ 41 h 114"/>
                <a:gd name="T42" fmla="*/ 246 w 246"/>
                <a:gd name="T43" fmla="*/ 48 h 114"/>
                <a:gd name="T44" fmla="*/ 244 w 246"/>
                <a:gd name="T45" fmla="*/ 70 h 114"/>
                <a:gd name="T46" fmla="*/ 233 w 246"/>
                <a:gd name="T47" fmla="*/ 96 h 114"/>
                <a:gd name="T48" fmla="*/ 217 w 246"/>
                <a:gd name="T49" fmla="*/ 109 h 114"/>
                <a:gd name="T50" fmla="*/ 202 w 246"/>
                <a:gd name="T51" fmla="*/ 114 h 114"/>
                <a:gd name="T52" fmla="*/ 193 w 246"/>
                <a:gd name="T53" fmla="*/ 114 h 114"/>
                <a:gd name="T54" fmla="*/ 162 w 246"/>
                <a:gd name="T55" fmla="*/ 109 h 114"/>
                <a:gd name="T56" fmla="*/ 134 w 246"/>
                <a:gd name="T57" fmla="*/ 98 h 114"/>
                <a:gd name="T58" fmla="*/ 118 w 246"/>
                <a:gd name="T59" fmla="*/ 101 h 114"/>
                <a:gd name="T60" fmla="*/ 96 w 246"/>
                <a:gd name="T61" fmla="*/ 103 h 114"/>
                <a:gd name="T62" fmla="*/ 66 w 246"/>
                <a:gd name="T63" fmla="*/ 107 h 114"/>
                <a:gd name="T64" fmla="*/ 55 w 246"/>
                <a:gd name="T65" fmla="*/ 112 h 114"/>
                <a:gd name="T66" fmla="*/ 41 w 246"/>
                <a:gd name="T67" fmla="*/ 114 h 114"/>
                <a:gd name="T68" fmla="*/ 39 w 246"/>
                <a:gd name="T6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6" h="114">
                  <a:moveTo>
                    <a:pt x="39" y="114"/>
                  </a:moveTo>
                  <a:lnTo>
                    <a:pt x="39" y="114"/>
                  </a:lnTo>
                  <a:lnTo>
                    <a:pt x="30" y="105"/>
                  </a:lnTo>
                  <a:lnTo>
                    <a:pt x="13" y="87"/>
                  </a:lnTo>
                  <a:lnTo>
                    <a:pt x="6" y="76"/>
                  </a:lnTo>
                  <a:lnTo>
                    <a:pt x="2" y="63"/>
                  </a:lnTo>
                  <a:lnTo>
                    <a:pt x="0" y="52"/>
                  </a:lnTo>
                  <a:lnTo>
                    <a:pt x="2" y="48"/>
                  </a:lnTo>
                  <a:lnTo>
                    <a:pt x="4" y="41"/>
                  </a:lnTo>
                  <a:lnTo>
                    <a:pt x="4" y="41"/>
                  </a:lnTo>
                  <a:lnTo>
                    <a:pt x="13" y="32"/>
                  </a:lnTo>
                  <a:lnTo>
                    <a:pt x="19" y="26"/>
                  </a:lnTo>
                  <a:lnTo>
                    <a:pt x="28" y="22"/>
                  </a:lnTo>
                  <a:lnTo>
                    <a:pt x="37" y="17"/>
                  </a:lnTo>
                  <a:lnTo>
                    <a:pt x="48" y="15"/>
                  </a:lnTo>
                  <a:lnTo>
                    <a:pt x="55" y="15"/>
                  </a:lnTo>
                  <a:lnTo>
                    <a:pt x="55" y="15"/>
                  </a:lnTo>
                  <a:lnTo>
                    <a:pt x="59" y="11"/>
                  </a:lnTo>
                  <a:lnTo>
                    <a:pt x="72" y="6"/>
                  </a:lnTo>
                  <a:lnTo>
                    <a:pt x="94" y="2"/>
                  </a:lnTo>
                  <a:lnTo>
                    <a:pt x="107" y="0"/>
                  </a:lnTo>
                  <a:lnTo>
                    <a:pt x="123" y="0"/>
                  </a:lnTo>
                  <a:lnTo>
                    <a:pt x="123" y="0"/>
                  </a:lnTo>
                  <a:lnTo>
                    <a:pt x="136" y="2"/>
                  </a:lnTo>
                  <a:lnTo>
                    <a:pt x="145" y="4"/>
                  </a:lnTo>
                  <a:lnTo>
                    <a:pt x="154" y="8"/>
                  </a:lnTo>
                  <a:lnTo>
                    <a:pt x="158" y="13"/>
                  </a:lnTo>
                  <a:lnTo>
                    <a:pt x="162" y="22"/>
                  </a:lnTo>
                  <a:lnTo>
                    <a:pt x="164" y="26"/>
                  </a:lnTo>
                  <a:lnTo>
                    <a:pt x="164" y="26"/>
                  </a:lnTo>
                  <a:lnTo>
                    <a:pt x="167" y="28"/>
                  </a:lnTo>
                  <a:lnTo>
                    <a:pt x="173" y="30"/>
                  </a:lnTo>
                  <a:lnTo>
                    <a:pt x="178" y="30"/>
                  </a:lnTo>
                  <a:lnTo>
                    <a:pt x="184" y="30"/>
                  </a:lnTo>
                  <a:lnTo>
                    <a:pt x="193" y="26"/>
                  </a:lnTo>
                  <a:lnTo>
                    <a:pt x="202" y="22"/>
                  </a:lnTo>
                  <a:lnTo>
                    <a:pt x="202" y="22"/>
                  </a:lnTo>
                  <a:lnTo>
                    <a:pt x="213" y="17"/>
                  </a:lnTo>
                  <a:lnTo>
                    <a:pt x="222" y="17"/>
                  </a:lnTo>
                  <a:lnTo>
                    <a:pt x="228" y="22"/>
                  </a:lnTo>
                  <a:lnTo>
                    <a:pt x="235" y="28"/>
                  </a:lnTo>
                  <a:lnTo>
                    <a:pt x="244" y="41"/>
                  </a:lnTo>
                  <a:lnTo>
                    <a:pt x="246" y="48"/>
                  </a:lnTo>
                  <a:lnTo>
                    <a:pt x="246" y="48"/>
                  </a:lnTo>
                  <a:lnTo>
                    <a:pt x="246" y="59"/>
                  </a:lnTo>
                  <a:lnTo>
                    <a:pt x="244" y="70"/>
                  </a:lnTo>
                  <a:lnTo>
                    <a:pt x="239" y="83"/>
                  </a:lnTo>
                  <a:lnTo>
                    <a:pt x="233" y="96"/>
                  </a:lnTo>
                  <a:lnTo>
                    <a:pt x="224" y="105"/>
                  </a:lnTo>
                  <a:lnTo>
                    <a:pt x="217" y="109"/>
                  </a:lnTo>
                  <a:lnTo>
                    <a:pt x="211" y="112"/>
                  </a:lnTo>
                  <a:lnTo>
                    <a:pt x="202" y="114"/>
                  </a:lnTo>
                  <a:lnTo>
                    <a:pt x="193" y="114"/>
                  </a:lnTo>
                  <a:lnTo>
                    <a:pt x="193" y="114"/>
                  </a:lnTo>
                  <a:lnTo>
                    <a:pt x="175" y="112"/>
                  </a:lnTo>
                  <a:lnTo>
                    <a:pt x="162" y="109"/>
                  </a:lnTo>
                  <a:lnTo>
                    <a:pt x="147" y="103"/>
                  </a:lnTo>
                  <a:lnTo>
                    <a:pt x="134" y="98"/>
                  </a:lnTo>
                  <a:lnTo>
                    <a:pt x="127" y="98"/>
                  </a:lnTo>
                  <a:lnTo>
                    <a:pt x="118" y="101"/>
                  </a:lnTo>
                  <a:lnTo>
                    <a:pt x="118" y="101"/>
                  </a:lnTo>
                  <a:lnTo>
                    <a:pt x="96" y="103"/>
                  </a:lnTo>
                  <a:lnTo>
                    <a:pt x="81" y="105"/>
                  </a:lnTo>
                  <a:lnTo>
                    <a:pt x="66" y="107"/>
                  </a:lnTo>
                  <a:lnTo>
                    <a:pt x="66" y="107"/>
                  </a:lnTo>
                  <a:lnTo>
                    <a:pt x="55" y="112"/>
                  </a:lnTo>
                  <a:lnTo>
                    <a:pt x="46" y="114"/>
                  </a:lnTo>
                  <a:lnTo>
                    <a:pt x="41" y="114"/>
                  </a:lnTo>
                  <a:lnTo>
                    <a:pt x="39" y="114"/>
                  </a:lnTo>
                  <a:lnTo>
                    <a:pt x="39" y="114"/>
                  </a:lnTo>
                  <a:close/>
                </a:path>
              </a:pathLst>
            </a:custGeom>
            <a:noFill/>
            <a:ln w="3175">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grpSp>
      <p:sp>
        <p:nvSpPr>
          <p:cNvPr id="56" name="文本框 55"/>
          <p:cNvSpPr txBox="1"/>
          <p:nvPr>
            <p:custDataLst>
              <p:tags r:id="rId22"/>
            </p:custDataLst>
          </p:nvPr>
        </p:nvSpPr>
        <p:spPr>
          <a:xfrm flipH="1">
            <a:off x="2496820" y="1647825"/>
            <a:ext cx="5475605" cy="2157095"/>
          </a:xfrm>
          <a:prstGeom prst="rect">
            <a:avLst/>
          </a:prstGeom>
          <a:noFill/>
        </p:spPr>
        <p:txBody>
          <a:bodyPr wrap="square" rtlCol="0">
            <a:spAutoFit/>
          </a:bodyPr>
          <a:lstStyle/>
          <a:p>
            <a:pPr marL="0" lvl="0" algn="just" fontAlgn="auto">
              <a:lnSpc>
                <a:spcPct val="160000"/>
              </a:lnSpc>
              <a:spcBef>
                <a:spcPts val="0"/>
              </a:spcBef>
              <a:spcAft>
                <a:spcPts val="0"/>
              </a:spcAft>
            </a:pPr>
            <a:r>
              <a:rPr lang="zh-CN" altLang="en-US" sz="1400" u="none" strike="noStrike" baseline="0">
                <a:solidFill>
                  <a:schemeClr val="tx1">
                    <a:lumMod val="85000"/>
                    <a:lumOff val="15000"/>
                  </a:schemeClr>
                </a:solidFill>
                <a:uLnTx/>
                <a:uFillTx/>
                <a:latin typeface="微软雅黑" panose="020B0503020204020204" charset="-122"/>
                <a:ea typeface="微软雅黑" panose="020B0503020204020204" charset="-122"/>
                <a:sym typeface="方正清刻本悦宋简体" panose="02000000000000000000" charset="-122"/>
              </a:rPr>
              <a:t>安全生产是一门科学，其涉及方方面面的内容，知识面非常广泛。比如危险化学品生产企业的安全管理，其需要掌握的知识面是非常大，而且是不断更新的，需要不断学习掌握，许多经验需要积累和完善。做好安全台帐就能满足这方面的需要。安全台帐资料的记录、整理过程，不仅是对过去安全工作的反映过程，同时也是安全生产知识和经验的积累过程。</a:t>
            </a:r>
            <a:endParaRPr lang="zh-CN" altLang="en-US" sz="1400" u="none" strike="noStrike" baseline="0">
              <a:solidFill>
                <a:schemeClr val="tx1">
                  <a:lumMod val="85000"/>
                  <a:lumOff val="15000"/>
                </a:schemeClr>
              </a:solidFill>
              <a:uLnTx/>
              <a:uFillTx/>
              <a:latin typeface="微软雅黑" panose="020B0503020204020204" charset="-122"/>
              <a:ea typeface="微软雅黑" panose="020B0503020204020204" charset="-122"/>
              <a:sym typeface="方正清刻本悦宋简体" panose="02000000000000000000" charset="-122"/>
            </a:endParaRPr>
          </a:p>
        </p:txBody>
      </p:sp>
    </p:spTree>
    <p:custDataLst>
      <p:tags r:id="rId23"/>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一</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建立安全台帐的意义</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117792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（四）企业规范管理的需要</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15" name="组合 14"/>
          <p:cNvGrpSpPr/>
          <p:nvPr/>
        </p:nvGrpSpPr>
        <p:grpSpPr>
          <a:xfrm>
            <a:off x="1654175" y="1376045"/>
            <a:ext cx="5835650" cy="3572510"/>
            <a:chOff x="2597" y="1972"/>
            <a:chExt cx="9190" cy="5626"/>
          </a:xfrm>
        </p:grpSpPr>
        <p:sp>
          <p:nvSpPr>
            <p:cNvPr id="3" name="文本框 17"/>
            <p:cNvSpPr txBox="1"/>
            <p:nvPr/>
          </p:nvSpPr>
          <p:spPr>
            <a:xfrm>
              <a:off x="4145" y="5293"/>
              <a:ext cx="7642" cy="11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5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安全台帐，能将安全生产工作的各类资料有序的归纳，为安全生产工作持续开展提供基础。</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 name="组合 3"/>
            <p:cNvGrpSpPr/>
            <p:nvPr>
              <p:custDataLst>
                <p:tags r:id="rId2"/>
              </p:custDataLst>
            </p:nvPr>
          </p:nvGrpSpPr>
          <p:grpSpPr>
            <a:xfrm>
              <a:off x="2597" y="3014"/>
              <a:ext cx="1549" cy="1131"/>
              <a:chOff x="1490300" y="2743199"/>
              <a:chExt cx="975215" cy="712178"/>
            </a:xfrm>
          </p:grpSpPr>
          <p:sp>
            <p:nvSpPr>
              <p:cNvPr id="5" name="任意多边形 4"/>
              <p:cNvSpPr/>
              <p:nvPr>
                <p:custDataLst>
                  <p:tags r:id="rId3"/>
                </p:custDataLst>
              </p:nvPr>
            </p:nvSpPr>
            <p:spPr>
              <a:xfrm>
                <a:off x="1490300" y="2743199"/>
                <a:ext cx="580293" cy="712177"/>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00"/>
              </a:p>
            </p:txBody>
          </p:sp>
          <p:sp>
            <p:nvSpPr>
              <p:cNvPr id="6" name="任意多边形 5"/>
              <p:cNvSpPr/>
              <p:nvPr>
                <p:custDataLst>
                  <p:tags r:id="rId4"/>
                </p:custDataLst>
              </p:nvPr>
            </p:nvSpPr>
            <p:spPr>
              <a:xfrm>
                <a:off x="2070594" y="3042139"/>
                <a:ext cx="394921" cy="413238"/>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00" dirty="0">
                  <a:solidFill>
                    <a:schemeClr val="bg1"/>
                  </a:solidFill>
                </a:endParaRPr>
              </a:p>
            </p:txBody>
          </p:sp>
        </p:grpSp>
        <p:grpSp>
          <p:nvGrpSpPr>
            <p:cNvPr id="11" name="组合 10"/>
            <p:cNvGrpSpPr/>
            <p:nvPr>
              <p:custDataLst>
                <p:tags r:id="rId5"/>
              </p:custDataLst>
            </p:nvPr>
          </p:nvGrpSpPr>
          <p:grpSpPr>
            <a:xfrm>
              <a:off x="2597" y="5113"/>
              <a:ext cx="1549" cy="1131"/>
              <a:chOff x="1490300" y="4469946"/>
              <a:chExt cx="975215" cy="712177"/>
            </a:xfrm>
          </p:grpSpPr>
          <p:sp>
            <p:nvSpPr>
              <p:cNvPr id="69" name="任意多边形 68"/>
              <p:cNvSpPr/>
              <p:nvPr>
                <p:custDataLst>
                  <p:tags r:id="rId6"/>
                </p:custDataLst>
              </p:nvPr>
            </p:nvSpPr>
            <p:spPr>
              <a:xfrm>
                <a:off x="1490300" y="4469946"/>
                <a:ext cx="580293" cy="712177"/>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00"/>
              </a:p>
            </p:txBody>
          </p:sp>
          <p:sp>
            <p:nvSpPr>
              <p:cNvPr id="70" name="任意多边形 69"/>
              <p:cNvSpPr/>
              <p:nvPr>
                <p:custDataLst>
                  <p:tags r:id="rId7"/>
                </p:custDataLst>
              </p:nvPr>
            </p:nvSpPr>
            <p:spPr>
              <a:xfrm>
                <a:off x="2070594" y="4763061"/>
                <a:ext cx="394921" cy="413238"/>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500" dirty="0">
                  <a:solidFill>
                    <a:schemeClr val="bg1"/>
                  </a:solidFill>
                </a:endParaRPr>
              </a:p>
            </p:txBody>
          </p:sp>
        </p:grpSp>
        <p:cxnSp>
          <p:nvCxnSpPr>
            <p:cNvPr id="7" name="直接连接符 6"/>
            <p:cNvCxnSpPr/>
            <p:nvPr>
              <p:custDataLst>
                <p:tags r:id="rId8"/>
              </p:custDataLst>
            </p:nvPr>
          </p:nvCxnSpPr>
          <p:spPr>
            <a:xfrm>
              <a:off x="2597" y="1972"/>
              <a:ext cx="0" cy="56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17"/>
            <p:cNvSpPr txBox="1"/>
            <p:nvPr/>
          </p:nvSpPr>
          <p:spPr>
            <a:xfrm>
              <a:off x="4145" y="3084"/>
              <a:ext cx="7642" cy="167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5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随着社会经济的发展和安全生产工作力度的不断加大，对生产经营单位的安全生产条件的要求也越来越高。安全生产作为规范化管理一项重要内容贯穿于企业的生产经营活动之中。</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9"/>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一</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建立安全台帐的意义</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117792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（五）事故调查分析的需要</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19" name="组合 18"/>
          <p:cNvGrpSpPr/>
          <p:nvPr/>
        </p:nvGrpSpPr>
        <p:grpSpPr>
          <a:xfrm>
            <a:off x="1642110" y="1892300"/>
            <a:ext cx="5859780" cy="2621280"/>
            <a:chOff x="3299" y="3145"/>
            <a:chExt cx="7803" cy="4128"/>
          </a:xfrm>
        </p:grpSpPr>
        <p:grpSp>
          <p:nvGrpSpPr>
            <p:cNvPr id="31" name="组合 30"/>
            <p:cNvGrpSpPr/>
            <p:nvPr>
              <p:custDataLst>
                <p:tags r:id="rId2"/>
              </p:custDataLst>
            </p:nvPr>
          </p:nvGrpSpPr>
          <p:grpSpPr>
            <a:xfrm>
              <a:off x="3299" y="3145"/>
              <a:ext cx="7803" cy="4128"/>
              <a:chOff x="4722068" y="3228975"/>
              <a:chExt cx="4088557" cy="2162175"/>
            </a:xfrm>
          </p:grpSpPr>
          <p:sp>
            <p:nvSpPr>
              <p:cNvPr id="9" name="矩形 8"/>
              <p:cNvSpPr/>
              <p:nvPr>
                <p:custDataLst>
                  <p:tags r:id="rId3"/>
                </p:custDataLst>
              </p:nvPr>
            </p:nvSpPr>
            <p:spPr>
              <a:xfrm>
                <a:off x="4722068" y="4925786"/>
                <a:ext cx="4088557" cy="46536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bg1"/>
                  </a:solidFill>
                </a:endParaRPr>
              </a:p>
            </p:txBody>
          </p:sp>
          <p:sp>
            <p:nvSpPr>
              <p:cNvPr id="16" name="矩形 15"/>
              <p:cNvSpPr/>
              <p:nvPr>
                <p:custDataLst>
                  <p:tags r:id="rId4"/>
                </p:custDataLst>
              </p:nvPr>
            </p:nvSpPr>
            <p:spPr>
              <a:xfrm>
                <a:off x="4722068" y="3263770"/>
                <a:ext cx="4088557" cy="1662015"/>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algn="just">
                  <a:lnSpc>
                    <a:spcPct val="150000"/>
                  </a:lnSpc>
                </a:pPr>
                <a:r>
                  <a:rPr lang="en-US" altLang="zh-CN" sz="1350" u="none" strike="noStrike" baseline="0">
                    <a:solidFill>
                      <a:schemeClr val="bg1"/>
                    </a:solidFill>
                    <a:uLnTx/>
                    <a:uFillTx/>
                    <a:sym typeface="方正清刻本悦宋简体" panose="02000000000000000000" charset="-122"/>
                  </a:rPr>
                  <a:t> </a:t>
                </a:r>
                <a:endParaRPr lang="en-US" altLang="zh-CN" sz="1350" u="none" strike="noStrike" baseline="0">
                  <a:solidFill>
                    <a:schemeClr val="bg1"/>
                  </a:solidFill>
                  <a:uLnTx/>
                  <a:uFillTx/>
                  <a:sym typeface="方正清刻本悦宋简体" panose="02000000000000000000" charset="-122"/>
                </a:endParaRPr>
              </a:p>
            </p:txBody>
          </p:sp>
          <p:sp>
            <p:nvSpPr>
              <p:cNvPr id="17" name="矩形 16"/>
              <p:cNvSpPr/>
              <p:nvPr>
                <p:custDataLst>
                  <p:tags r:id="rId5"/>
                </p:custDataLst>
              </p:nvPr>
            </p:nvSpPr>
            <p:spPr>
              <a:xfrm>
                <a:off x="4722068" y="3228975"/>
                <a:ext cx="4088557" cy="41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a:solidFill>
                    <a:schemeClr val="bg1"/>
                  </a:solidFill>
                </a:endParaRPr>
              </a:p>
            </p:txBody>
          </p:sp>
          <p:sp>
            <p:nvSpPr>
              <p:cNvPr id="18" name="圆角矩形 17"/>
              <p:cNvSpPr/>
              <p:nvPr>
                <p:custDataLst>
                  <p:tags r:id="rId6"/>
                </p:custDataLst>
              </p:nvPr>
            </p:nvSpPr>
            <p:spPr>
              <a:xfrm>
                <a:off x="6289592" y="4997807"/>
                <a:ext cx="953508" cy="32132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endParaRPr lang="zh-CN" altLang="en-US" sz="1350" dirty="0">
                  <a:solidFill>
                    <a:schemeClr val="bg1"/>
                  </a:solidFill>
                </a:endParaRPr>
              </a:p>
            </p:txBody>
          </p:sp>
        </p:grpSp>
        <p:sp>
          <p:nvSpPr>
            <p:cNvPr id="8" name="文本框 17"/>
            <p:cNvSpPr txBox="1"/>
            <p:nvPr/>
          </p:nvSpPr>
          <p:spPr>
            <a:xfrm>
              <a:off x="3600" y="3625"/>
              <a:ext cx="7207" cy="231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60000"/>
                </a:lnSpc>
                <a:spcBef>
                  <a:spcPts val="0"/>
                </a:spcBef>
                <a:spcAft>
                  <a:spcPts val="0"/>
                </a:spcAft>
                <a:buClrTx/>
                <a:buSzTx/>
                <a:buFontTx/>
                <a:buNone/>
                <a:defRPr/>
              </a:pPr>
              <a:r>
                <a:rPr kumimoji="0" lang="zh-CN" altLang="en-US" sz="1400" b="1" i="0" spc="6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虽然事故是可以预防和避免，但任何人也不能保证不出事故，安全生产工作的目的是预防事故和尽量减少事故损失。一旦发生事故，调查的手段之一就是查阅安全台帐，从而了解安全管理、安全设施等相关情况，为事故原因分析提供的数据资料。</a:t>
              </a:r>
              <a:endParaRPr kumimoji="0" lang="zh-CN" altLang="en-US" sz="1400" b="1" i="0" spc="6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7"/>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58184" y="1460442"/>
            <a:ext cx="1627632" cy="1198880"/>
          </a:xfrm>
          <a:prstGeom prst="rect">
            <a:avLst/>
          </a:prstGeom>
          <a:noFill/>
        </p:spPr>
        <p:txBody>
          <a:bodyPr wrap="square" rtlCol="0">
            <a:spAutoFit/>
          </a:bodyPr>
          <a:lstStyle/>
          <a:p>
            <a:pPr algn="ctr"/>
            <a:r>
              <a:rPr lang="zh-CN" sz="7200" b="1">
                <a:solidFill>
                  <a:schemeClr val="bg1"/>
                </a:solidFill>
                <a:latin typeface="微软雅黑" panose="020B0503020204020204" charset="-122"/>
                <a:ea typeface="微软雅黑" panose="020B0503020204020204" charset="-122"/>
              </a:rPr>
              <a:t>二</a:t>
            </a:r>
            <a:endParaRPr lang="zh-CN" sz="72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1901825" y="3374390"/>
            <a:ext cx="5368290" cy="675640"/>
          </a:xfrm>
          <a:prstGeom prst="rect">
            <a:avLst/>
          </a:prstGeom>
          <a:noFill/>
        </p:spPr>
        <p:txBody>
          <a:bodyPr wrap="square" rtlCol="0">
            <a:spAutoFit/>
          </a:bodyPr>
          <a:lstStyle/>
          <a:p>
            <a:pPr lvl="0" algn="ctr">
              <a:lnSpc>
                <a:spcPct val="100000"/>
              </a:lnSpc>
              <a:defRPr/>
            </a:pPr>
            <a:r>
              <a:rPr lang="zh-CN" altLang="en-US" sz="3800" b="1" spc="300">
                <a:solidFill>
                  <a:srgbClr val="2E75B6"/>
                </a:solidFill>
                <a:uFillTx/>
                <a:latin typeface="微软雅黑" panose="020B0503020204020204" charset="-122"/>
                <a:ea typeface="微软雅黑" panose="020B0503020204020204" charset="-122"/>
                <a:sym typeface="方正清刻本悦宋简体" panose="02000000000000000000" charset="-122"/>
              </a:rPr>
              <a:t>如何建立安全台帐</a:t>
            </a:r>
            <a:endParaRPr lang="zh-CN" altLang="en-US" sz="3800" b="1">
              <a:solidFill>
                <a:schemeClr val="tx1">
                  <a:lumMod val="85000"/>
                  <a:lumOff val="15000"/>
                </a:schemeClr>
              </a:solidFill>
              <a:latin typeface="微软雅黑" panose="020B0503020204020204" charset="-122"/>
              <a:ea typeface="微软雅黑" panose="020B0503020204020204" charset="-122"/>
              <a:sym typeface="方正清刻本悦宋简体" panose="02000000000000000000"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二</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如何建立台帐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110172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（一）做好台帐的基本要求</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6" name="组合 45"/>
          <p:cNvGrpSpPr/>
          <p:nvPr/>
        </p:nvGrpSpPr>
        <p:grpSpPr>
          <a:xfrm>
            <a:off x="1178560" y="1782445"/>
            <a:ext cx="5740366" cy="2839720"/>
            <a:chOff x="2415" y="2627"/>
            <a:chExt cx="9549" cy="4472"/>
          </a:xfrm>
        </p:grpSpPr>
        <p:sp>
          <p:nvSpPr>
            <p:cNvPr id="165" name="Freeform 133"/>
            <p:cNvSpPr/>
            <p:nvPr>
              <p:custDataLst>
                <p:tags r:id="rId2"/>
              </p:custDataLst>
            </p:nvPr>
          </p:nvSpPr>
          <p:spPr bwMode="auto">
            <a:xfrm>
              <a:off x="2415" y="4211"/>
              <a:ext cx="535" cy="775"/>
            </a:xfrm>
            <a:custGeom>
              <a:avLst/>
              <a:gdLst>
                <a:gd name="T0" fmla="*/ 82 w 98"/>
                <a:gd name="T1" fmla="*/ 24 h 143"/>
                <a:gd name="T2" fmla="*/ 92 w 98"/>
                <a:gd name="T3" fmla="*/ 37 h 143"/>
                <a:gd name="T4" fmla="*/ 96 w 98"/>
                <a:gd name="T5" fmla="*/ 62 h 143"/>
                <a:gd name="T6" fmla="*/ 89 w 98"/>
                <a:gd name="T7" fmla="*/ 91 h 143"/>
                <a:gd name="T8" fmla="*/ 79 w 98"/>
                <a:gd name="T9" fmla="*/ 102 h 143"/>
                <a:gd name="T10" fmla="*/ 82 w 98"/>
                <a:gd name="T11" fmla="*/ 126 h 143"/>
                <a:gd name="T12" fmla="*/ 76 w 98"/>
                <a:gd name="T13" fmla="*/ 135 h 143"/>
                <a:gd name="T14" fmla="*/ 59 w 98"/>
                <a:gd name="T15" fmla="*/ 119 h 143"/>
                <a:gd name="T16" fmla="*/ 64 w 98"/>
                <a:gd name="T17" fmla="*/ 100 h 143"/>
                <a:gd name="T18" fmla="*/ 61 w 98"/>
                <a:gd name="T19" fmla="*/ 94 h 143"/>
                <a:gd name="T20" fmla="*/ 42 w 98"/>
                <a:gd name="T21" fmla="*/ 86 h 143"/>
                <a:gd name="T22" fmla="*/ 37 w 98"/>
                <a:gd name="T23" fmla="*/ 87 h 143"/>
                <a:gd name="T24" fmla="*/ 25 w 98"/>
                <a:gd name="T25" fmla="*/ 87 h 143"/>
                <a:gd name="T26" fmla="*/ 6 w 98"/>
                <a:gd name="T27" fmla="*/ 71 h 143"/>
                <a:gd name="T28" fmla="*/ 1 w 98"/>
                <a:gd name="T29" fmla="*/ 60 h 143"/>
                <a:gd name="T30" fmla="*/ 1 w 98"/>
                <a:gd name="T31" fmla="*/ 37 h 143"/>
                <a:gd name="T32" fmla="*/ 24 w 98"/>
                <a:gd name="T33" fmla="*/ 13 h 143"/>
                <a:gd name="T34" fmla="*/ 56 w 98"/>
                <a:gd name="T35" fmla="*/ 9 h 143"/>
                <a:gd name="T36" fmla="*/ 59 w 98"/>
                <a:gd name="T37" fmla="*/ 8 h 143"/>
                <a:gd name="T38" fmla="*/ 69 w 98"/>
                <a:gd name="T39" fmla="*/ 16 h 143"/>
                <a:gd name="T40" fmla="*/ 82 w 98"/>
                <a:gd name="T41"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rgbClr val="FFC000"/>
            </a:solidFill>
            <a:ln>
              <a:noFill/>
            </a:ln>
          </p:spPr>
          <p:txBody>
            <a:bodyPr vert="horz" wrap="square" lIns="68580" tIns="71755" rIns="68580" bIns="34290" numCol="1" anchor="t" anchorCtr="0" compatLnSpc="1"/>
            <a:lstStyle/>
            <a:p>
              <a:pPr algn="ctr"/>
              <a:r>
                <a:rPr lang="en-US" altLang="zh-CN" sz="1400" b="1">
                  <a:solidFill>
                    <a:schemeClr val="bg1"/>
                  </a:solidFill>
                  <a:latin typeface="微软雅黑" panose="020B0503020204020204" charset="-122"/>
                  <a:ea typeface="微软雅黑" panose="020B0503020204020204" charset="-122"/>
                </a:rPr>
                <a:t>2</a:t>
              </a:r>
              <a:endParaRPr lang="en-US" altLang="zh-CN" sz="1400" b="1">
                <a:solidFill>
                  <a:schemeClr val="bg1"/>
                </a:solidFill>
                <a:latin typeface="微软雅黑" panose="020B0503020204020204" charset="-122"/>
                <a:ea typeface="微软雅黑" panose="020B0503020204020204" charset="-122"/>
              </a:endParaRPr>
            </a:p>
          </p:txBody>
        </p:sp>
        <p:grpSp>
          <p:nvGrpSpPr>
            <p:cNvPr id="45" name="组合 44"/>
            <p:cNvGrpSpPr/>
            <p:nvPr/>
          </p:nvGrpSpPr>
          <p:grpSpPr>
            <a:xfrm>
              <a:off x="2415" y="5635"/>
              <a:ext cx="9548" cy="1464"/>
              <a:chOff x="2415" y="5725"/>
              <a:chExt cx="9548" cy="1464"/>
            </a:xfrm>
          </p:grpSpPr>
          <p:sp>
            <p:nvSpPr>
              <p:cNvPr id="21" name="文本框 17"/>
              <p:cNvSpPr txBox="1"/>
              <p:nvPr/>
            </p:nvSpPr>
            <p:spPr>
              <a:xfrm>
                <a:off x="2950" y="5725"/>
                <a:ext cx="9013" cy="14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安全管理人员要经常性地深入到一线，对安全信息要及时收集整理，不能拖延。对排查出的隐患，不论大小都要重视，都要及时处理和登记。</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8" name="Freeform 133"/>
              <p:cNvSpPr/>
              <p:nvPr>
                <p:custDataLst>
                  <p:tags r:id="rId3"/>
                </p:custDataLst>
              </p:nvPr>
            </p:nvSpPr>
            <p:spPr bwMode="auto">
              <a:xfrm>
                <a:off x="2415" y="5850"/>
                <a:ext cx="535" cy="775"/>
              </a:xfrm>
              <a:custGeom>
                <a:avLst/>
                <a:gdLst>
                  <a:gd name="T0" fmla="*/ 82 w 98"/>
                  <a:gd name="T1" fmla="*/ 24 h 143"/>
                  <a:gd name="T2" fmla="*/ 92 w 98"/>
                  <a:gd name="T3" fmla="*/ 37 h 143"/>
                  <a:gd name="T4" fmla="*/ 96 w 98"/>
                  <a:gd name="T5" fmla="*/ 62 h 143"/>
                  <a:gd name="T6" fmla="*/ 89 w 98"/>
                  <a:gd name="T7" fmla="*/ 91 h 143"/>
                  <a:gd name="T8" fmla="*/ 79 w 98"/>
                  <a:gd name="T9" fmla="*/ 102 h 143"/>
                  <a:gd name="T10" fmla="*/ 82 w 98"/>
                  <a:gd name="T11" fmla="*/ 126 h 143"/>
                  <a:gd name="T12" fmla="*/ 76 w 98"/>
                  <a:gd name="T13" fmla="*/ 135 h 143"/>
                  <a:gd name="T14" fmla="*/ 59 w 98"/>
                  <a:gd name="T15" fmla="*/ 119 h 143"/>
                  <a:gd name="T16" fmla="*/ 64 w 98"/>
                  <a:gd name="T17" fmla="*/ 100 h 143"/>
                  <a:gd name="T18" fmla="*/ 61 w 98"/>
                  <a:gd name="T19" fmla="*/ 94 h 143"/>
                  <a:gd name="T20" fmla="*/ 42 w 98"/>
                  <a:gd name="T21" fmla="*/ 86 h 143"/>
                  <a:gd name="T22" fmla="*/ 37 w 98"/>
                  <a:gd name="T23" fmla="*/ 87 h 143"/>
                  <a:gd name="T24" fmla="*/ 25 w 98"/>
                  <a:gd name="T25" fmla="*/ 87 h 143"/>
                  <a:gd name="T26" fmla="*/ 6 w 98"/>
                  <a:gd name="T27" fmla="*/ 71 h 143"/>
                  <a:gd name="T28" fmla="*/ 1 w 98"/>
                  <a:gd name="T29" fmla="*/ 60 h 143"/>
                  <a:gd name="T30" fmla="*/ 1 w 98"/>
                  <a:gd name="T31" fmla="*/ 37 h 143"/>
                  <a:gd name="T32" fmla="*/ 24 w 98"/>
                  <a:gd name="T33" fmla="*/ 13 h 143"/>
                  <a:gd name="T34" fmla="*/ 56 w 98"/>
                  <a:gd name="T35" fmla="*/ 9 h 143"/>
                  <a:gd name="T36" fmla="*/ 59 w 98"/>
                  <a:gd name="T37" fmla="*/ 8 h 143"/>
                  <a:gd name="T38" fmla="*/ 69 w 98"/>
                  <a:gd name="T39" fmla="*/ 16 h 143"/>
                  <a:gd name="T40" fmla="*/ 82 w 98"/>
                  <a:gd name="T41"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rgbClr val="2E75B6"/>
              </a:solidFill>
              <a:ln>
                <a:noFill/>
              </a:ln>
            </p:spPr>
            <p:txBody>
              <a:bodyPr vert="horz" wrap="square" lIns="68580" tIns="71755" rIns="68580" bIns="34290" numCol="1" anchor="t" anchorCtr="0" compatLnSpc="1"/>
              <a:lstStyle/>
              <a:p>
                <a:pPr algn="ctr"/>
                <a:r>
                  <a:rPr lang="en-US" altLang="zh-CN" sz="1400" b="1">
                    <a:solidFill>
                      <a:schemeClr val="bg1"/>
                    </a:solidFill>
                    <a:latin typeface="微软雅黑" panose="020B0503020204020204" charset="-122"/>
                    <a:ea typeface="微软雅黑" panose="020B0503020204020204" charset="-122"/>
                  </a:rPr>
                  <a:t>3</a:t>
                </a:r>
                <a:endParaRPr lang="en-US" altLang="zh-CN" sz="1400" b="1">
                  <a:solidFill>
                    <a:schemeClr val="bg1"/>
                  </a:solidFill>
                  <a:latin typeface="微软雅黑" panose="020B0503020204020204" charset="-122"/>
                  <a:ea typeface="微软雅黑" panose="020B0503020204020204" charset="-122"/>
                </a:endParaRPr>
              </a:p>
            </p:txBody>
          </p:sp>
        </p:grpSp>
        <p:grpSp>
          <p:nvGrpSpPr>
            <p:cNvPr id="24" name="组合 23"/>
            <p:cNvGrpSpPr/>
            <p:nvPr/>
          </p:nvGrpSpPr>
          <p:grpSpPr>
            <a:xfrm>
              <a:off x="2415" y="2627"/>
              <a:ext cx="9549" cy="1024"/>
              <a:chOff x="2415" y="2447"/>
              <a:chExt cx="9549" cy="1024"/>
            </a:xfrm>
          </p:grpSpPr>
          <p:sp>
            <p:nvSpPr>
              <p:cNvPr id="1203" name="Freeform 133"/>
              <p:cNvSpPr/>
              <p:nvPr>
                <p:custDataLst>
                  <p:tags r:id="rId4"/>
                </p:custDataLst>
              </p:nvPr>
            </p:nvSpPr>
            <p:spPr bwMode="auto">
              <a:xfrm>
                <a:off x="2415" y="2572"/>
                <a:ext cx="535" cy="775"/>
              </a:xfrm>
              <a:custGeom>
                <a:avLst/>
                <a:gdLst>
                  <a:gd name="T0" fmla="*/ 82 w 98"/>
                  <a:gd name="T1" fmla="*/ 24 h 143"/>
                  <a:gd name="T2" fmla="*/ 92 w 98"/>
                  <a:gd name="T3" fmla="*/ 37 h 143"/>
                  <a:gd name="T4" fmla="*/ 96 w 98"/>
                  <a:gd name="T5" fmla="*/ 62 h 143"/>
                  <a:gd name="T6" fmla="*/ 89 w 98"/>
                  <a:gd name="T7" fmla="*/ 91 h 143"/>
                  <a:gd name="T8" fmla="*/ 79 w 98"/>
                  <a:gd name="T9" fmla="*/ 102 h 143"/>
                  <a:gd name="T10" fmla="*/ 82 w 98"/>
                  <a:gd name="T11" fmla="*/ 126 h 143"/>
                  <a:gd name="T12" fmla="*/ 76 w 98"/>
                  <a:gd name="T13" fmla="*/ 135 h 143"/>
                  <a:gd name="T14" fmla="*/ 59 w 98"/>
                  <a:gd name="T15" fmla="*/ 119 h 143"/>
                  <a:gd name="T16" fmla="*/ 64 w 98"/>
                  <a:gd name="T17" fmla="*/ 100 h 143"/>
                  <a:gd name="T18" fmla="*/ 61 w 98"/>
                  <a:gd name="T19" fmla="*/ 94 h 143"/>
                  <a:gd name="T20" fmla="*/ 42 w 98"/>
                  <a:gd name="T21" fmla="*/ 86 h 143"/>
                  <a:gd name="T22" fmla="*/ 37 w 98"/>
                  <a:gd name="T23" fmla="*/ 87 h 143"/>
                  <a:gd name="T24" fmla="*/ 25 w 98"/>
                  <a:gd name="T25" fmla="*/ 87 h 143"/>
                  <a:gd name="T26" fmla="*/ 6 w 98"/>
                  <a:gd name="T27" fmla="*/ 71 h 143"/>
                  <a:gd name="T28" fmla="*/ 1 w 98"/>
                  <a:gd name="T29" fmla="*/ 60 h 143"/>
                  <a:gd name="T30" fmla="*/ 1 w 98"/>
                  <a:gd name="T31" fmla="*/ 37 h 143"/>
                  <a:gd name="T32" fmla="*/ 24 w 98"/>
                  <a:gd name="T33" fmla="*/ 13 h 143"/>
                  <a:gd name="T34" fmla="*/ 56 w 98"/>
                  <a:gd name="T35" fmla="*/ 9 h 143"/>
                  <a:gd name="T36" fmla="*/ 59 w 98"/>
                  <a:gd name="T37" fmla="*/ 8 h 143"/>
                  <a:gd name="T38" fmla="*/ 69 w 98"/>
                  <a:gd name="T39" fmla="*/ 16 h 143"/>
                  <a:gd name="T40" fmla="*/ 82 w 98"/>
                  <a:gd name="T41"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rgbClr val="2E75B6"/>
              </a:solidFill>
              <a:ln>
                <a:noFill/>
              </a:ln>
            </p:spPr>
            <p:txBody>
              <a:bodyPr vert="horz" wrap="square" lIns="68580" tIns="71755" rIns="68580" bIns="34290" numCol="1" anchor="t" anchorCtr="0" compatLnSpc="1"/>
              <a:lstStyle/>
              <a:p>
                <a:pPr algn="ctr"/>
                <a:r>
                  <a:rPr lang="en-US" altLang="zh-CN" sz="1400" b="1">
                    <a:solidFill>
                      <a:schemeClr val="bg1"/>
                    </a:solidFill>
                    <a:latin typeface="微软雅黑" panose="020B0503020204020204" charset="-122"/>
                    <a:ea typeface="微软雅黑" panose="020B0503020204020204" charset="-122"/>
                  </a:rPr>
                  <a:t>1</a:t>
                </a:r>
                <a:endParaRPr lang="en-US" altLang="zh-CN" sz="1400" b="1">
                  <a:solidFill>
                    <a:schemeClr val="bg1"/>
                  </a:solidFill>
                  <a:latin typeface="微软雅黑" panose="020B0503020204020204" charset="-122"/>
                  <a:ea typeface="微软雅黑" panose="020B0503020204020204" charset="-122"/>
                </a:endParaRPr>
              </a:p>
            </p:txBody>
          </p:sp>
          <p:sp>
            <p:nvSpPr>
              <p:cNvPr id="22" name="文本框 17"/>
              <p:cNvSpPr txBox="1"/>
              <p:nvPr/>
            </p:nvSpPr>
            <p:spPr>
              <a:xfrm>
                <a:off x="2950" y="2447"/>
                <a:ext cx="9014"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企业负责人要真正从思想上重视，建立台帐看上去很简单，真正想做好也很不容易，需要投入一定的人力和物力。</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23" name="文本框 17"/>
            <p:cNvSpPr txBox="1"/>
            <p:nvPr/>
          </p:nvSpPr>
          <p:spPr>
            <a:xfrm>
              <a:off x="2950" y="4086"/>
              <a:ext cx="9012"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负责台帐的工作人员要有恒心和毅力，坚持注重点滴积累，积少成多，保证台帐内容的充实。</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pic>
        <p:nvPicPr>
          <p:cNvPr id="77834" name="Picture 5" descr="C:\Documents and Settings\tdz\桌面\未标题-1 拷贝.png"/>
          <p:cNvPicPr>
            <a:picLocks noChangeAspect="1" noChangeArrowheads="1"/>
          </p:cNvPicPr>
          <p:nvPr/>
        </p:nvPicPr>
        <p:blipFill>
          <a:blip r:embed="rId5"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7156450" y="1782445"/>
            <a:ext cx="1442085" cy="27438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6"/>
    </p:custData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二</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如何建立台帐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115887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（二）做好台帐的基本原则</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2" name="组合 41"/>
          <p:cNvGrpSpPr/>
          <p:nvPr/>
        </p:nvGrpSpPr>
        <p:grpSpPr>
          <a:xfrm>
            <a:off x="815340" y="2006600"/>
            <a:ext cx="7513955" cy="2381885"/>
            <a:chOff x="932" y="2710"/>
            <a:chExt cx="11833" cy="3751"/>
          </a:xfrm>
        </p:grpSpPr>
        <p:grpSp>
          <p:nvGrpSpPr>
            <p:cNvPr id="8" name="组合 7"/>
            <p:cNvGrpSpPr/>
            <p:nvPr>
              <p:custDataLst>
                <p:tags r:id="rId2"/>
              </p:custDataLst>
            </p:nvPr>
          </p:nvGrpSpPr>
          <p:grpSpPr>
            <a:xfrm>
              <a:off x="2324" y="5201"/>
              <a:ext cx="2506" cy="1229"/>
              <a:chOff x="2106938" y="4301882"/>
              <a:chExt cx="2121885" cy="1040879"/>
            </a:xfrm>
          </p:grpSpPr>
          <p:cxnSp>
            <p:nvCxnSpPr>
              <p:cNvPr id="10" name="直接箭头连接符 9"/>
              <p:cNvCxnSpPr/>
              <p:nvPr>
                <p:custDataLst>
                  <p:tags r:id="rId3"/>
                </p:custDataLst>
              </p:nvPr>
            </p:nvCxnSpPr>
            <p:spPr>
              <a:xfrm>
                <a:off x="2992334" y="4794505"/>
                <a:ext cx="1236489" cy="0"/>
              </a:xfrm>
              <a:prstGeom prst="straightConnector1">
                <a:avLst/>
              </a:prstGeom>
              <a:ln>
                <a:solidFill>
                  <a:sysClr val="window" lastClr="FFFFFF">
                    <a:lumMod val="75000"/>
                  </a:sysClr>
                </a:solidFill>
                <a:tailEnd type="triangle"/>
              </a:ln>
            </p:spPr>
            <p:style>
              <a:lnRef idx="1">
                <a:srgbClr val="CE7932"/>
              </a:lnRef>
              <a:fillRef idx="0">
                <a:srgbClr val="CE7932"/>
              </a:fillRef>
              <a:effectRef idx="0">
                <a:srgbClr val="CE7932"/>
              </a:effectRef>
              <a:fontRef idx="minor">
                <a:srgbClr val="5F5F5F"/>
              </a:fontRef>
            </p:style>
          </p:cxnSp>
          <p:sp>
            <p:nvSpPr>
              <p:cNvPr id="9" name="圆角矩形 8"/>
              <p:cNvSpPr/>
              <p:nvPr>
                <p:custDataLst>
                  <p:tags r:id="rId4"/>
                </p:custDataLst>
              </p:nvPr>
            </p:nvSpPr>
            <p:spPr>
              <a:xfrm rot="21439215">
                <a:off x="2106938" y="4301882"/>
                <a:ext cx="1028439" cy="1040879"/>
              </a:xfrm>
              <a:prstGeom prst="roundRect">
                <a:avLst>
                  <a:gd name="adj" fmla="val 18567"/>
                </a:avLst>
              </a:prstGeom>
              <a:solidFill>
                <a:srgbClr val="2E75B6"/>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p>
                <a:pPr algn="ctr"/>
                <a:endParaRPr lang="en-US" sz="3600" dirty="0">
                  <a:solidFill>
                    <a:sysClr val="window" lastClr="FFFFFF"/>
                  </a:solidFill>
                  <a:sym typeface="Arial" panose="020B0604020202020204" pitchFamily="34" charset="0"/>
                </a:endParaRPr>
              </a:p>
            </p:txBody>
          </p:sp>
        </p:grpSp>
        <p:grpSp>
          <p:nvGrpSpPr>
            <p:cNvPr id="16" name="组合 15"/>
            <p:cNvGrpSpPr/>
            <p:nvPr>
              <p:custDataLst>
                <p:tags r:id="rId5"/>
              </p:custDataLst>
            </p:nvPr>
          </p:nvGrpSpPr>
          <p:grpSpPr>
            <a:xfrm>
              <a:off x="2585" y="3960"/>
              <a:ext cx="2244" cy="1229"/>
              <a:chOff x="2328742" y="3250940"/>
              <a:chExt cx="1900081" cy="1040879"/>
            </a:xfrm>
          </p:grpSpPr>
          <p:cxnSp>
            <p:nvCxnSpPr>
              <p:cNvPr id="18" name="直接箭头连接符 17"/>
              <p:cNvCxnSpPr/>
              <p:nvPr>
                <p:custDataLst>
                  <p:tags r:id="rId6"/>
                </p:custDataLst>
              </p:nvPr>
            </p:nvCxnSpPr>
            <p:spPr>
              <a:xfrm>
                <a:off x="3028814" y="3715628"/>
                <a:ext cx="1200009" cy="0"/>
              </a:xfrm>
              <a:prstGeom prst="straightConnector1">
                <a:avLst/>
              </a:prstGeom>
              <a:ln>
                <a:solidFill>
                  <a:sysClr val="window" lastClr="FFFFFF">
                    <a:lumMod val="75000"/>
                  </a:sysClr>
                </a:solidFill>
                <a:tailEnd type="triangle"/>
              </a:ln>
            </p:spPr>
            <p:style>
              <a:lnRef idx="1">
                <a:srgbClr val="CE7932"/>
              </a:lnRef>
              <a:fillRef idx="0">
                <a:srgbClr val="CE7932"/>
              </a:fillRef>
              <a:effectRef idx="0">
                <a:srgbClr val="CE7932"/>
              </a:effectRef>
              <a:fontRef idx="minor">
                <a:srgbClr val="5F5F5F"/>
              </a:fontRef>
            </p:style>
          </p:cxnSp>
          <p:sp>
            <p:nvSpPr>
              <p:cNvPr id="17" name="圆角矩形 16"/>
              <p:cNvSpPr/>
              <p:nvPr>
                <p:custDataLst>
                  <p:tags r:id="rId7"/>
                </p:custDataLst>
              </p:nvPr>
            </p:nvSpPr>
            <p:spPr>
              <a:xfrm rot="21439215">
                <a:off x="2328742" y="3250940"/>
                <a:ext cx="1028439" cy="1040879"/>
              </a:xfrm>
              <a:prstGeom prst="roundRect">
                <a:avLst>
                  <a:gd name="adj" fmla="val 18567"/>
                </a:avLst>
              </a:prstGeom>
              <a:solidFill>
                <a:srgbClr val="FFC000"/>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p>
                <a:pPr algn="ctr"/>
                <a:endParaRPr lang="zh-CN" altLang="en-US" sz="3600" dirty="0">
                  <a:solidFill>
                    <a:sysClr val="window" lastClr="FFFFFF"/>
                  </a:solidFill>
                  <a:sym typeface="Arial" panose="020B0604020202020204" pitchFamily="34" charset="0"/>
                </a:endParaRPr>
              </a:p>
            </p:txBody>
          </p:sp>
        </p:grpSp>
        <p:grpSp>
          <p:nvGrpSpPr>
            <p:cNvPr id="19" name="组合 18"/>
            <p:cNvGrpSpPr/>
            <p:nvPr>
              <p:custDataLst>
                <p:tags r:id="rId8"/>
              </p:custDataLst>
            </p:nvPr>
          </p:nvGrpSpPr>
          <p:grpSpPr>
            <a:xfrm>
              <a:off x="2184" y="2752"/>
              <a:ext cx="2646" cy="1229"/>
              <a:chOff x="1988496" y="2227785"/>
              <a:chExt cx="2240327" cy="1040879"/>
            </a:xfrm>
          </p:grpSpPr>
          <p:sp>
            <p:nvSpPr>
              <p:cNvPr id="20" name="圆角矩形 19"/>
              <p:cNvSpPr/>
              <p:nvPr>
                <p:custDataLst>
                  <p:tags r:id="rId9"/>
                </p:custDataLst>
              </p:nvPr>
            </p:nvSpPr>
            <p:spPr>
              <a:xfrm rot="21116664">
                <a:off x="1988496" y="2227785"/>
                <a:ext cx="1028439" cy="1040879"/>
              </a:xfrm>
              <a:prstGeom prst="roundRect">
                <a:avLst>
                  <a:gd name="adj" fmla="val 18567"/>
                </a:avLst>
              </a:prstGeom>
              <a:solidFill>
                <a:srgbClr val="2E75B6"/>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lnSpcReduction="20000"/>
              </a:bodyPr>
              <a:lstStyle/>
              <a:p>
                <a:pPr algn="ctr"/>
                <a:endParaRPr lang="en-US" sz="4050" dirty="0">
                  <a:solidFill>
                    <a:sysClr val="window" lastClr="FFFFFF"/>
                  </a:solidFill>
                  <a:sym typeface="Arial" panose="020B0604020202020204" pitchFamily="34" charset="0"/>
                </a:endParaRPr>
              </a:p>
            </p:txBody>
          </p:sp>
          <p:cxnSp>
            <p:nvCxnSpPr>
              <p:cNvPr id="27" name="直接箭头连接符 26"/>
              <p:cNvCxnSpPr/>
              <p:nvPr>
                <p:custDataLst>
                  <p:tags r:id="rId10"/>
                </p:custDataLst>
              </p:nvPr>
            </p:nvCxnSpPr>
            <p:spPr>
              <a:xfrm>
                <a:off x="2992334" y="2626107"/>
                <a:ext cx="1236489" cy="0"/>
              </a:xfrm>
              <a:prstGeom prst="straightConnector1">
                <a:avLst/>
              </a:prstGeom>
              <a:ln>
                <a:solidFill>
                  <a:sysClr val="window" lastClr="FFFFFF">
                    <a:lumMod val="75000"/>
                  </a:sysClr>
                </a:solidFill>
                <a:tailEnd type="triangle"/>
              </a:ln>
            </p:spPr>
            <p:style>
              <a:lnRef idx="1">
                <a:srgbClr val="CE7932"/>
              </a:lnRef>
              <a:fillRef idx="0">
                <a:srgbClr val="CE7932"/>
              </a:fillRef>
              <a:effectRef idx="0">
                <a:srgbClr val="CE7932"/>
              </a:effectRef>
              <a:fontRef idx="minor">
                <a:srgbClr val="5F5F5F"/>
              </a:fontRef>
            </p:style>
          </p:cxnSp>
        </p:grpSp>
        <p:grpSp>
          <p:nvGrpSpPr>
            <p:cNvPr id="30" name="组合 29"/>
            <p:cNvGrpSpPr/>
            <p:nvPr>
              <p:custDataLst>
                <p:tags r:id="rId11"/>
              </p:custDataLst>
            </p:nvPr>
          </p:nvGrpSpPr>
          <p:grpSpPr>
            <a:xfrm>
              <a:off x="932" y="3288"/>
              <a:ext cx="1578" cy="3173"/>
              <a:chOff x="4180114" y="3172345"/>
              <a:chExt cx="357795" cy="719340"/>
            </a:xfrm>
            <a:solidFill>
              <a:sysClr val="window" lastClr="FFFFFF">
                <a:lumMod val="85000"/>
              </a:sysClr>
            </a:solidFill>
          </p:grpSpPr>
          <p:sp>
            <p:nvSpPr>
              <p:cNvPr id="31" name="圆角矩形 30"/>
              <p:cNvSpPr/>
              <p:nvPr>
                <p:custDataLst>
                  <p:tags r:id="rId12"/>
                </p:custDataLst>
              </p:nvPr>
            </p:nvSpPr>
            <p:spPr>
              <a:xfrm>
                <a:off x="4180114" y="3335383"/>
                <a:ext cx="139337" cy="269966"/>
              </a:xfrm>
              <a:prstGeom prst="roundRect">
                <a:avLst/>
              </a:prstGeom>
              <a:grp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32" name="圆角矩形 31"/>
              <p:cNvSpPr/>
              <p:nvPr>
                <p:custDataLst>
                  <p:tags r:id="rId13"/>
                </p:custDataLst>
              </p:nvPr>
            </p:nvSpPr>
            <p:spPr>
              <a:xfrm>
                <a:off x="4181679" y="3585685"/>
                <a:ext cx="60961" cy="306000"/>
              </a:xfrm>
              <a:prstGeom prst="roundRect">
                <a:avLst/>
              </a:prstGeom>
              <a:grp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p>
                <a:pPr algn="ctr"/>
                <a:endParaRPr lang="zh-CN" altLang="en-US" sz="1350" baseline="-25000" dirty="0">
                  <a:sym typeface="Arial" panose="020B0604020202020204" pitchFamily="34" charset="0"/>
                </a:endParaRPr>
              </a:p>
            </p:txBody>
          </p:sp>
          <p:sp>
            <p:nvSpPr>
              <p:cNvPr id="33" name="圆角矩形 32"/>
              <p:cNvSpPr/>
              <p:nvPr>
                <p:custDataLst>
                  <p:tags r:id="rId14"/>
                </p:custDataLst>
              </p:nvPr>
            </p:nvSpPr>
            <p:spPr>
              <a:xfrm rot="20318279">
                <a:off x="4271798" y="3580756"/>
                <a:ext cx="60961" cy="91895"/>
              </a:xfrm>
              <a:prstGeom prst="roundRect">
                <a:avLst>
                  <a:gd name="adj" fmla="val 29625"/>
                </a:avLst>
              </a:prstGeom>
              <a:grp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p>
                <a:pPr algn="ctr"/>
                <a:endParaRPr lang="zh-CN" altLang="en-US" sz="1350" baseline="-25000" dirty="0">
                  <a:sym typeface="Arial" panose="020B0604020202020204" pitchFamily="34" charset="0"/>
                </a:endParaRPr>
              </a:p>
            </p:txBody>
          </p:sp>
          <p:sp>
            <p:nvSpPr>
              <p:cNvPr id="34" name="圆角矩形 33"/>
              <p:cNvSpPr/>
              <p:nvPr>
                <p:custDataLst>
                  <p:tags r:id="rId15"/>
                </p:custDataLst>
              </p:nvPr>
            </p:nvSpPr>
            <p:spPr>
              <a:xfrm>
                <a:off x="4281939" y="3637695"/>
                <a:ext cx="62517" cy="251609"/>
              </a:xfrm>
              <a:prstGeom prst="roundRect">
                <a:avLst/>
              </a:prstGeom>
              <a:grp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p>
                <a:pPr algn="ctr"/>
                <a:endParaRPr lang="zh-CN" altLang="en-US" sz="1350" baseline="-25000" dirty="0">
                  <a:sym typeface="Arial" panose="020B0604020202020204" pitchFamily="34" charset="0"/>
                </a:endParaRPr>
              </a:p>
            </p:txBody>
          </p:sp>
          <p:sp>
            <p:nvSpPr>
              <p:cNvPr id="35" name="圆角矩形 34"/>
              <p:cNvSpPr/>
              <p:nvPr>
                <p:custDataLst>
                  <p:tags r:id="rId16"/>
                </p:custDataLst>
              </p:nvPr>
            </p:nvSpPr>
            <p:spPr>
              <a:xfrm rot="3224468">
                <a:off x="4320218" y="3161020"/>
                <a:ext cx="55514" cy="263881"/>
              </a:xfrm>
              <a:prstGeom prst="roundRect">
                <a:avLst/>
              </a:prstGeom>
              <a:grp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p>
                <a:pPr algn="ctr"/>
                <a:endParaRPr lang="zh-CN" altLang="en-US" sz="1350" baseline="-25000" dirty="0">
                  <a:sym typeface="Arial" panose="020B0604020202020204" pitchFamily="34" charset="0"/>
                </a:endParaRPr>
              </a:p>
            </p:txBody>
          </p:sp>
          <p:sp>
            <p:nvSpPr>
              <p:cNvPr id="36" name="圆角矩形 35"/>
              <p:cNvSpPr/>
              <p:nvPr>
                <p:custDataLst>
                  <p:tags r:id="rId17"/>
                </p:custDataLst>
              </p:nvPr>
            </p:nvSpPr>
            <p:spPr>
              <a:xfrm rot="3531662">
                <a:off x="4378204" y="3193316"/>
                <a:ext cx="55530" cy="263881"/>
              </a:xfrm>
              <a:prstGeom prst="roundRect">
                <a:avLst/>
              </a:prstGeom>
              <a:grp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p>
                <a:pPr algn="ctr"/>
                <a:endParaRPr lang="zh-CN" altLang="en-US" sz="1350" baseline="-25000" dirty="0">
                  <a:sym typeface="Arial" panose="020B0604020202020204" pitchFamily="34" charset="0"/>
                </a:endParaRPr>
              </a:p>
            </p:txBody>
          </p:sp>
          <p:sp>
            <p:nvSpPr>
              <p:cNvPr id="37" name="椭圆 36"/>
              <p:cNvSpPr/>
              <p:nvPr>
                <p:custDataLst>
                  <p:tags r:id="rId18"/>
                </p:custDataLst>
              </p:nvPr>
            </p:nvSpPr>
            <p:spPr>
              <a:xfrm>
                <a:off x="4180647" y="3172345"/>
                <a:ext cx="156221" cy="156221"/>
              </a:xfrm>
              <a:prstGeom prst="ellipse">
                <a:avLst/>
              </a:prstGeom>
              <a:grp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grpSp>
          <p:nvGrpSpPr>
            <p:cNvPr id="38" name="组合 37"/>
            <p:cNvGrpSpPr/>
            <p:nvPr/>
          </p:nvGrpSpPr>
          <p:grpSpPr>
            <a:xfrm>
              <a:off x="2161" y="2710"/>
              <a:ext cx="10604" cy="3617"/>
              <a:chOff x="-2309" y="-335"/>
              <a:chExt cx="10604" cy="3617"/>
            </a:xfrm>
          </p:grpSpPr>
          <p:sp>
            <p:nvSpPr>
              <p:cNvPr id="2" name="文本框 17"/>
              <p:cNvSpPr txBox="1"/>
              <p:nvPr/>
            </p:nvSpPr>
            <p:spPr>
              <a:xfrm>
                <a:off x="359" y="-335"/>
                <a:ext cx="7935"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对台帐中收集的信息、数据必须是真实的，如果做假，那么就失去了建立台帐的意义了。</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 name="文本框 17"/>
              <p:cNvSpPr txBox="1"/>
              <p:nvPr/>
            </p:nvSpPr>
            <p:spPr>
              <a:xfrm>
                <a:off x="360" y="962"/>
                <a:ext cx="7935"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坚持按时记录安全生产相关的数据、措施，时间要准确，尤其是一些化工生产企业在时间的要求上一定要严格。</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4" name="文本框 17"/>
              <p:cNvSpPr txBox="1"/>
              <p:nvPr/>
            </p:nvSpPr>
            <p:spPr>
              <a:xfrm>
                <a:off x="360" y="2258"/>
                <a:ext cx="7934"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台帐资料的记载要规范和分类，该记载什么内容的就记载什么内容，而不能乱记，否则既不便于查找，也不利于归纳和总结。</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 name="文本框 17"/>
              <p:cNvSpPr txBox="1"/>
              <p:nvPr/>
            </p:nvSpPr>
            <p:spPr>
              <a:xfrm rot="21120000">
                <a:off x="-2309" y="14"/>
                <a:ext cx="1302"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真 实</a:t>
                </a:r>
                <a:endParaRPr kumimoji="0" lang="zh-CN" altLang="en-US"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40" name="文本框 17"/>
            <p:cNvSpPr txBox="1"/>
            <p:nvPr/>
          </p:nvSpPr>
          <p:spPr>
            <a:xfrm>
              <a:off x="2557" y="4361"/>
              <a:ext cx="1302"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及 时</a:t>
              </a:r>
              <a:endParaRPr kumimoji="0" lang="zh-CN" altLang="en-US"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41" name="文本框 17"/>
            <p:cNvSpPr txBox="1"/>
            <p:nvPr/>
          </p:nvSpPr>
          <p:spPr>
            <a:xfrm>
              <a:off x="2295" y="5575"/>
              <a:ext cx="1302"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规 范</a:t>
              </a:r>
              <a:endParaRPr kumimoji="0" lang="zh-CN" altLang="en-US"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19"/>
    </p:custData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二</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如何建立台帐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81851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（三）台帐的基本内容</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3" name="组合 42"/>
          <p:cNvGrpSpPr/>
          <p:nvPr/>
        </p:nvGrpSpPr>
        <p:grpSpPr>
          <a:xfrm>
            <a:off x="3801110" y="1637030"/>
            <a:ext cx="645795" cy="669290"/>
            <a:chOff x="6406" y="3133"/>
            <a:chExt cx="1017" cy="1054"/>
          </a:xfrm>
        </p:grpSpPr>
        <p:sp>
          <p:nvSpPr>
            <p:cNvPr id="6" name="椭圆 5"/>
            <p:cNvSpPr/>
            <p:nvPr>
              <p:custDataLst>
                <p:tags r:id="rId2"/>
              </p:custDataLst>
            </p:nvPr>
          </p:nvSpPr>
          <p:spPr>
            <a:xfrm>
              <a:off x="6502" y="3247"/>
              <a:ext cx="825" cy="825"/>
            </a:xfrm>
            <a:prstGeom prst="ellipse">
              <a:avLst/>
            </a:pr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chorCtr="0">
              <a:normAutofit/>
            </a:bodyPr>
            <a:lstStyle/>
            <a:p>
              <a:pPr algn="ctr" font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1</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7" name="L 形 6"/>
            <p:cNvSpPr/>
            <p:nvPr>
              <p:custDataLst>
                <p:tags r:id="rId3"/>
              </p:custDataLst>
            </p:nvPr>
          </p:nvSpPr>
          <p:spPr>
            <a:xfrm>
              <a:off x="6406" y="3133"/>
              <a:ext cx="736" cy="1054"/>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11" name="L 形 10"/>
            <p:cNvSpPr/>
            <p:nvPr>
              <p:custDataLst>
                <p:tags r:id="rId4"/>
              </p:custDataLst>
            </p:nvPr>
          </p:nvSpPr>
          <p:spPr>
            <a:xfrm flipH="1" flipV="1">
              <a:off x="6687" y="3133"/>
              <a:ext cx="736" cy="1054"/>
            </a:xfrm>
            <a:prstGeom prst="corner">
              <a:avLst>
                <a:gd name="adj1" fmla="val 4520"/>
                <a:gd name="adj2" fmla="val 5367"/>
              </a:avLst>
            </a:prstGeom>
            <a:ln>
              <a:solidFill>
                <a:srgbClr val="2E75B6"/>
              </a:solid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grpSp>
        <p:nvGrpSpPr>
          <p:cNvPr id="44" name="组合 43"/>
          <p:cNvGrpSpPr/>
          <p:nvPr/>
        </p:nvGrpSpPr>
        <p:grpSpPr>
          <a:xfrm>
            <a:off x="4726305" y="2233295"/>
            <a:ext cx="645795" cy="669290"/>
            <a:chOff x="7878" y="4070"/>
            <a:chExt cx="1017" cy="1054"/>
          </a:xfrm>
        </p:grpSpPr>
        <p:sp>
          <p:nvSpPr>
            <p:cNvPr id="24" name="椭圆 23"/>
            <p:cNvSpPr/>
            <p:nvPr>
              <p:custDataLst>
                <p:tags r:id="rId5"/>
              </p:custDataLst>
            </p:nvPr>
          </p:nvSpPr>
          <p:spPr>
            <a:xfrm flipH="1">
              <a:off x="7974" y="4184"/>
              <a:ext cx="825" cy="825"/>
            </a:xfrm>
            <a:prstGeom prst="ellipse">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2</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5" name="L 形 24"/>
            <p:cNvSpPr/>
            <p:nvPr>
              <p:custDataLst>
                <p:tags r:id="rId6"/>
              </p:custDataLst>
            </p:nvPr>
          </p:nvSpPr>
          <p:spPr>
            <a:xfrm flipH="1" flipV="1">
              <a:off x="8159" y="4070"/>
              <a:ext cx="736" cy="1054"/>
            </a:xfrm>
            <a:prstGeom prst="corner">
              <a:avLst>
                <a:gd name="adj1" fmla="val 4520"/>
                <a:gd name="adj2" fmla="val 5367"/>
              </a:avLst>
            </a:prstGeom>
            <a:solidFill>
              <a:srgbClr val="F4A51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26" name="L 形 25"/>
            <p:cNvSpPr/>
            <p:nvPr>
              <p:custDataLst>
                <p:tags r:id="rId7"/>
              </p:custDataLst>
            </p:nvPr>
          </p:nvSpPr>
          <p:spPr>
            <a:xfrm>
              <a:off x="7878" y="4070"/>
              <a:ext cx="736" cy="1054"/>
            </a:xfrm>
            <a:prstGeom prst="corner">
              <a:avLst>
                <a:gd name="adj1" fmla="val 4520"/>
                <a:gd name="adj2" fmla="val 5367"/>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grpSp>
        <p:nvGrpSpPr>
          <p:cNvPr id="45" name="组合 44"/>
          <p:cNvGrpSpPr/>
          <p:nvPr/>
        </p:nvGrpSpPr>
        <p:grpSpPr>
          <a:xfrm>
            <a:off x="3801110" y="2829560"/>
            <a:ext cx="645795" cy="669290"/>
            <a:chOff x="6406" y="3133"/>
            <a:chExt cx="1017" cy="1054"/>
          </a:xfrm>
        </p:grpSpPr>
        <p:sp>
          <p:nvSpPr>
            <p:cNvPr id="46" name="椭圆 45"/>
            <p:cNvSpPr/>
            <p:nvPr>
              <p:custDataLst>
                <p:tags r:id="rId8"/>
              </p:custDataLst>
            </p:nvPr>
          </p:nvSpPr>
          <p:spPr>
            <a:xfrm>
              <a:off x="6502" y="3247"/>
              <a:ext cx="825" cy="825"/>
            </a:xfrm>
            <a:prstGeom prst="ellipse">
              <a:avLst/>
            </a:pr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3</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7" name="L 形 46"/>
            <p:cNvSpPr/>
            <p:nvPr>
              <p:custDataLst>
                <p:tags r:id="rId9"/>
              </p:custDataLst>
            </p:nvPr>
          </p:nvSpPr>
          <p:spPr>
            <a:xfrm>
              <a:off x="6406" y="3133"/>
              <a:ext cx="736" cy="1054"/>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48" name="L 形 47"/>
            <p:cNvSpPr/>
            <p:nvPr>
              <p:custDataLst>
                <p:tags r:id="rId10"/>
              </p:custDataLst>
            </p:nvPr>
          </p:nvSpPr>
          <p:spPr>
            <a:xfrm flipH="1" flipV="1">
              <a:off x="6687" y="3133"/>
              <a:ext cx="736" cy="1054"/>
            </a:xfrm>
            <a:prstGeom prst="corner">
              <a:avLst>
                <a:gd name="adj1" fmla="val 4520"/>
                <a:gd name="adj2" fmla="val 5367"/>
              </a:avLst>
            </a:prstGeom>
            <a:ln>
              <a:solidFill>
                <a:srgbClr val="2E75B6"/>
              </a:solid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sp>
        <p:nvSpPr>
          <p:cNvPr id="49" name="文本框 17"/>
          <p:cNvSpPr txBox="1"/>
          <p:nvPr/>
        </p:nvSpPr>
        <p:spPr>
          <a:xfrm>
            <a:off x="494665" y="1483995"/>
            <a:ext cx="3240024" cy="97599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建立安全生产管理机构的文件（以文件形式公布：① 成立生产委员会，由董事长或总经理担任主任；② 成立安全生产领导小组的也应由主要负责人担任组长；③ 安全管理组织）。</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0" name="文本框 17"/>
          <p:cNvSpPr txBox="1"/>
          <p:nvPr/>
        </p:nvSpPr>
        <p:spPr>
          <a:xfrm>
            <a:off x="5372100" y="2190750"/>
            <a:ext cx="3240024" cy="75501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安全生产责任制、岗位职责、安全责任状（以文件公布的各级岗位的责任制、岗位职责和各层各级签订的安全生产责任状）。</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1" name="文本框 17"/>
          <p:cNvSpPr txBox="1"/>
          <p:nvPr/>
        </p:nvSpPr>
        <p:spPr>
          <a:xfrm>
            <a:off x="494665" y="2676525"/>
            <a:ext cx="3240024" cy="97599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安全生产管理制度（检查制度、教育培训制度、隐患排查整改制度、事故统计报告与处理制度、重大危险源管理制度、职业健康管理制度等等；各个岗位操作规程）。</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52" name="组合 51"/>
          <p:cNvGrpSpPr/>
          <p:nvPr/>
        </p:nvGrpSpPr>
        <p:grpSpPr>
          <a:xfrm>
            <a:off x="4726305" y="3425825"/>
            <a:ext cx="645795" cy="669290"/>
            <a:chOff x="7878" y="4070"/>
            <a:chExt cx="1017" cy="1054"/>
          </a:xfrm>
        </p:grpSpPr>
        <p:sp>
          <p:nvSpPr>
            <p:cNvPr id="53" name="椭圆 52"/>
            <p:cNvSpPr/>
            <p:nvPr>
              <p:custDataLst>
                <p:tags r:id="rId11"/>
              </p:custDataLst>
            </p:nvPr>
          </p:nvSpPr>
          <p:spPr>
            <a:xfrm flipH="1">
              <a:off x="7974" y="4184"/>
              <a:ext cx="825" cy="825"/>
            </a:xfrm>
            <a:prstGeom prst="ellipse">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4</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4" name="L 形 53"/>
            <p:cNvSpPr/>
            <p:nvPr>
              <p:custDataLst>
                <p:tags r:id="rId12"/>
              </p:custDataLst>
            </p:nvPr>
          </p:nvSpPr>
          <p:spPr>
            <a:xfrm flipH="1" flipV="1">
              <a:off x="8159" y="4070"/>
              <a:ext cx="736" cy="1054"/>
            </a:xfrm>
            <a:prstGeom prst="corner">
              <a:avLst>
                <a:gd name="adj1" fmla="val 4520"/>
                <a:gd name="adj2" fmla="val 5367"/>
              </a:avLst>
            </a:prstGeom>
            <a:solidFill>
              <a:srgbClr val="F4A51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55" name="L 形 54"/>
            <p:cNvSpPr/>
            <p:nvPr>
              <p:custDataLst>
                <p:tags r:id="rId13"/>
              </p:custDataLst>
            </p:nvPr>
          </p:nvSpPr>
          <p:spPr>
            <a:xfrm>
              <a:off x="7878" y="4070"/>
              <a:ext cx="736" cy="1054"/>
            </a:xfrm>
            <a:prstGeom prst="corner">
              <a:avLst>
                <a:gd name="adj1" fmla="val 4520"/>
                <a:gd name="adj2" fmla="val 5367"/>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sp>
        <p:nvSpPr>
          <p:cNvPr id="56" name="文本框 17"/>
          <p:cNvSpPr txBox="1"/>
          <p:nvPr/>
        </p:nvSpPr>
        <p:spPr>
          <a:xfrm>
            <a:off x="5372100" y="3493135"/>
            <a:ext cx="3240024" cy="5334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上级部门制订和下发的各类文件、通知、通报和执法文书等。</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57" name="组合 56"/>
          <p:cNvGrpSpPr/>
          <p:nvPr/>
        </p:nvGrpSpPr>
        <p:grpSpPr>
          <a:xfrm>
            <a:off x="3801110" y="4022090"/>
            <a:ext cx="645795" cy="669290"/>
            <a:chOff x="6406" y="3133"/>
            <a:chExt cx="1017" cy="1054"/>
          </a:xfrm>
        </p:grpSpPr>
        <p:sp>
          <p:nvSpPr>
            <p:cNvPr id="58" name="椭圆 57"/>
            <p:cNvSpPr/>
            <p:nvPr>
              <p:custDataLst>
                <p:tags r:id="rId14"/>
              </p:custDataLst>
            </p:nvPr>
          </p:nvSpPr>
          <p:spPr>
            <a:xfrm>
              <a:off x="6502" y="3247"/>
              <a:ext cx="825" cy="825"/>
            </a:xfrm>
            <a:prstGeom prst="ellipse">
              <a:avLst/>
            </a:pr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5</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9" name="L 形 58"/>
            <p:cNvSpPr/>
            <p:nvPr>
              <p:custDataLst>
                <p:tags r:id="rId15"/>
              </p:custDataLst>
            </p:nvPr>
          </p:nvSpPr>
          <p:spPr>
            <a:xfrm>
              <a:off x="6406" y="3133"/>
              <a:ext cx="736" cy="1054"/>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60" name="L 形 59"/>
            <p:cNvSpPr/>
            <p:nvPr>
              <p:custDataLst>
                <p:tags r:id="rId16"/>
              </p:custDataLst>
            </p:nvPr>
          </p:nvSpPr>
          <p:spPr>
            <a:xfrm flipH="1" flipV="1">
              <a:off x="6687" y="3133"/>
              <a:ext cx="736" cy="1054"/>
            </a:xfrm>
            <a:prstGeom prst="corner">
              <a:avLst>
                <a:gd name="adj1" fmla="val 4520"/>
                <a:gd name="adj2" fmla="val 5367"/>
              </a:avLst>
            </a:prstGeom>
            <a:ln>
              <a:solidFill>
                <a:srgbClr val="2E75B6"/>
              </a:solid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sp>
        <p:nvSpPr>
          <p:cNvPr id="61" name="文本框 17"/>
          <p:cNvSpPr txBox="1"/>
          <p:nvPr/>
        </p:nvSpPr>
        <p:spPr>
          <a:xfrm>
            <a:off x="494665" y="4090035"/>
            <a:ext cx="3240024" cy="5334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安全宣传教育培训、学习、活动资料（图片）、新工人（含民工和临时工〕三级安全教育等等。</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Tree>
    <p:custDataLst>
      <p:tags r:id="rId17"/>
    </p:custData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二</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如何建立台帐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81851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（三）台帐的基本内容</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3" name="组合 42"/>
          <p:cNvGrpSpPr/>
          <p:nvPr/>
        </p:nvGrpSpPr>
        <p:grpSpPr>
          <a:xfrm>
            <a:off x="3591560" y="1637030"/>
            <a:ext cx="645795" cy="669290"/>
            <a:chOff x="6406" y="3133"/>
            <a:chExt cx="1017" cy="1054"/>
          </a:xfrm>
        </p:grpSpPr>
        <p:sp>
          <p:nvSpPr>
            <p:cNvPr id="6" name="椭圆 5"/>
            <p:cNvSpPr/>
            <p:nvPr>
              <p:custDataLst>
                <p:tags r:id="rId2"/>
              </p:custDataLst>
            </p:nvPr>
          </p:nvSpPr>
          <p:spPr>
            <a:xfrm>
              <a:off x="6502" y="3247"/>
              <a:ext cx="825" cy="825"/>
            </a:xfrm>
            <a:prstGeom prst="ellipse">
              <a:avLst/>
            </a:pr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chorCtr="0">
              <a:normAutofit/>
            </a:bodyPr>
            <a:lstStyle/>
            <a:p>
              <a:pPr algn="ctr" font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6</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7" name="L 形 6"/>
            <p:cNvSpPr/>
            <p:nvPr>
              <p:custDataLst>
                <p:tags r:id="rId3"/>
              </p:custDataLst>
            </p:nvPr>
          </p:nvSpPr>
          <p:spPr>
            <a:xfrm>
              <a:off x="6406" y="3133"/>
              <a:ext cx="736" cy="1054"/>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11" name="L 形 10"/>
            <p:cNvSpPr/>
            <p:nvPr>
              <p:custDataLst>
                <p:tags r:id="rId4"/>
              </p:custDataLst>
            </p:nvPr>
          </p:nvSpPr>
          <p:spPr>
            <a:xfrm flipH="1" flipV="1">
              <a:off x="6687" y="3133"/>
              <a:ext cx="736" cy="1054"/>
            </a:xfrm>
            <a:prstGeom prst="corner">
              <a:avLst>
                <a:gd name="adj1" fmla="val 4520"/>
                <a:gd name="adj2" fmla="val 5367"/>
              </a:avLst>
            </a:prstGeom>
            <a:ln>
              <a:solidFill>
                <a:srgbClr val="2E75B6"/>
              </a:solid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grpSp>
        <p:nvGrpSpPr>
          <p:cNvPr id="44" name="组合 43"/>
          <p:cNvGrpSpPr/>
          <p:nvPr/>
        </p:nvGrpSpPr>
        <p:grpSpPr>
          <a:xfrm>
            <a:off x="4516755" y="2233295"/>
            <a:ext cx="645795" cy="669290"/>
            <a:chOff x="7878" y="4070"/>
            <a:chExt cx="1017" cy="1054"/>
          </a:xfrm>
        </p:grpSpPr>
        <p:sp>
          <p:nvSpPr>
            <p:cNvPr id="24" name="椭圆 23"/>
            <p:cNvSpPr/>
            <p:nvPr>
              <p:custDataLst>
                <p:tags r:id="rId5"/>
              </p:custDataLst>
            </p:nvPr>
          </p:nvSpPr>
          <p:spPr>
            <a:xfrm flipH="1">
              <a:off x="7974" y="4184"/>
              <a:ext cx="825" cy="825"/>
            </a:xfrm>
            <a:prstGeom prst="ellipse">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7</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5" name="L 形 24"/>
            <p:cNvSpPr/>
            <p:nvPr>
              <p:custDataLst>
                <p:tags r:id="rId6"/>
              </p:custDataLst>
            </p:nvPr>
          </p:nvSpPr>
          <p:spPr>
            <a:xfrm flipH="1" flipV="1">
              <a:off x="8159" y="4070"/>
              <a:ext cx="736" cy="1054"/>
            </a:xfrm>
            <a:prstGeom prst="corner">
              <a:avLst>
                <a:gd name="adj1" fmla="val 4520"/>
                <a:gd name="adj2" fmla="val 5367"/>
              </a:avLst>
            </a:prstGeom>
            <a:solidFill>
              <a:srgbClr val="F4A51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26" name="L 形 25"/>
            <p:cNvSpPr/>
            <p:nvPr>
              <p:custDataLst>
                <p:tags r:id="rId7"/>
              </p:custDataLst>
            </p:nvPr>
          </p:nvSpPr>
          <p:spPr>
            <a:xfrm>
              <a:off x="7878" y="4070"/>
              <a:ext cx="736" cy="1054"/>
            </a:xfrm>
            <a:prstGeom prst="corner">
              <a:avLst>
                <a:gd name="adj1" fmla="val 4520"/>
                <a:gd name="adj2" fmla="val 5367"/>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grpSp>
        <p:nvGrpSpPr>
          <p:cNvPr id="45" name="组合 44"/>
          <p:cNvGrpSpPr/>
          <p:nvPr/>
        </p:nvGrpSpPr>
        <p:grpSpPr>
          <a:xfrm>
            <a:off x="3591560" y="2829560"/>
            <a:ext cx="645795" cy="669290"/>
            <a:chOff x="6406" y="3133"/>
            <a:chExt cx="1017" cy="1054"/>
          </a:xfrm>
        </p:grpSpPr>
        <p:sp>
          <p:nvSpPr>
            <p:cNvPr id="46" name="椭圆 45"/>
            <p:cNvSpPr/>
            <p:nvPr>
              <p:custDataLst>
                <p:tags r:id="rId8"/>
              </p:custDataLst>
            </p:nvPr>
          </p:nvSpPr>
          <p:spPr>
            <a:xfrm>
              <a:off x="6502" y="3247"/>
              <a:ext cx="825" cy="825"/>
            </a:xfrm>
            <a:prstGeom prst="ellipse">
              <a:avLst/>
            </a:pr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8</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7" name="L 形 46"/>
            <p:cNvSpPr/>
            <p:nvPr>
              <p:custDataLst>
                <p:tags r:id="rId9"/>
              </p:custDataLst>
            </p:nvPr>
          </p:nvSpPr>
          <p:spPr>
            <a:xfrm>
              <a:off x="6406" y="3133"/>
              <a:ext cx="736" cy="1054"/>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48" name="L 形 47"/>
            <p:cNvSpPr/>
            <p:nvPr>
              <p:custDataLst>
                <p:tags r:id="rId10"/>
              </p:custDataLst>
            </p:nvPr>
          </p:nvSpPr>
          <p:spPr>
            <a:xfrm flipH="1" flipV="1">
              <a:off x="6687" y="3133"/>
              <a:ext cx="736" cy="1054"/>
            </a:xfrm>
            <a:prstGeom prst="corner">
              <a:avLst>
                <a:gd name="adj1" fmla="val 4520"/>
                <a:gd name="adj2" fmla="val 5367"/>
              </a:avLst>
            </a:prstGeom>
            <a:ln>
              <a:solidFill>
                <a:srgbClr val="2E75B6"/>
              </a:solid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sp>
        <p:nvSpPr>
          <p:cNvPr id="49" name="文本框 17"/>
          <p:cNvSpPr txBox="1"/>
          <p:nvPr/>
        </p:nvSpPr>
        <p:spPr>
          <a:xfrm>
            <a:off x="1146810" y="1818640"/>
            <a:ext cx="2340017" cy="306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安全生产检查（巡查）记录。</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0" name="文本框 17"/>
          <p:cNvSpPr txBox="1"/>
          <p:nvPr/>
        </p:nvSpPr>
        <p:spPr>
          <a:xfrm>
            <a:off x="5162550" y="2414270"/>
            <a:ext cx="2792730" cy="306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安全生产会议记录。</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1" name="文本框 17"/>
          <p:cNvSpPr txBox="1"/>
          <p:nvPr/>
        </p:nvSpPr>
        <p:spPr>
          <a:xfrm>
            <a:off x="1146810" y="2903855"/>
            <a:ext cx="2340017" cy="52197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特种设施设备及特种作业人员台账。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52" name="组合 51"/>
          <p:cNvGrpSpPr/>
          <p:nvPr/>
        </p:nvGrpSpPr>
        <p:grpSpPr>
          <a:xfrm>
            <a:off x="4516755" y="3425825"/>
            <a:ext cx="645795" cy="669290"/>
            <a:chOff x="7878" y="4070"/>
            <a:chExt cx="1017" cy="1054"/>
          </a:xfrm>
        </p:grpSpPr>
        <p:sp>
          <p:nvSpPr>
            <p:cNvPr id="53" name="椭圆 52"/>
            <p:cNvSpPr/>
            <p:nvPr>
              <p:custDataLst>
                <p:tags r:id="rId11"/>
              </p:custDataLst>
            </p:nvPr>
          </p:nvSpPr>
          <p:spPr>
            <a:xfrm flipH="1">
              <a:off x="7974" y="4184"/>
              <a:ext cx="825" cy="825"/>
            </a:xfrm>
            <a:prstGeom prst="ellipse">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9</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4" name="L 形 53"/>
            <p:cNvSpPr/>
            <p:nvPr>
              <p:custDataLst>
                <p:tags r:id="rId12"/>
              </p:custDataLst>
            </p:nvPr>
          </p:nvSpPr>
          <p:spPr>
            <a:xfrm flipH="1" flipV="1">
              <a:off x="8159" y="4070"/>
              <a:ext cx="736" cy="1054"/>
            </a:xfrm>
            <a:prstGeom prst="corner">
              <a:avLst>
                <a:gd name="adj1" fmla="val 4520"/>
                <a:gd name="adj2" fmla="val 5367"/>
              </a:avLst>
            </a:prstGeom>
            <a:solidFill>
              <a:srgbClr val="F4A51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55" name="L 形 54"/>
            <p:cNvSpPr/>
            <p:nvPr>
              <p:custDataLst>
                <p:tags r:id="rId13"/>
              </p:custDataLst>
            </p:nvPr>
          </p:nvSpPr>
          <p:spPr>
            <a:xfrm>
              <a:off x="7878" y="4070"/>
              <a:ext cx="736" cy="1054"/>
            </a:xfrm>
            <a:prstGeom prst="corner">
              <a:avLst>
                <a:gd name="adj1" fmla="val 4520"/>
                <a:gd name="adj2" fmla="val 5367"/>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sp>
        <p:nvSpPr>
          <p:cNvPr id="56" name="文本框 17"/>
          <p:cNvSpPr txBox="1"/>
          <p:nvPr/>
        </p:nvSpPr>
        <p:spPr>
          <a:xfrm>
            <a:off x="5162550" y="3607435"/>
            <a:ext cx="2983230" cy="306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安全设施设备检测检验相关的资料。</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57" name="组合 56"/>
          <p:cNvGrpSpPr/>
          <p:nvPr/>
        </p:nvGrpSpPr>
        <p:grpSpPr>
          <a:xfrm>
            <a:off x="3591560" y="4022090"/>
            <a:ext cx="645795" cy="669290"/>
            <a:chOff x="6406" y="3133"/>
            <a:chExt cx="1017" cy="1054"/>
          </a:xfrm>
        </p:grpSpPr>
        <p:sp>
          <p:nvSpPr>
            <p:cNvPr id="58" name="椭圆 57"/>
            <p:cNvSpPr/>
            <p:nvPr>
              <p:custDataLst>
                <p:tags r:id="rId14"/>
              </p:custDataLst>
            </p:nvPr>
          </p:nvSpPr>
          <p:spPr>
            <a:xfrm>
              <a:off x="6502" y="3247"/>
              <a:ext cx="825" cy="825"/>
            </a:xfrm>
            <a:prstGeom prst="ellipse">
              <a:avLst/>
            </a:pr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tIns="0" rIns="0" bIns="0"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10</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9" name="L 形 58"/>
            <p:cNvSpPr/>
            <p:nvPr>
              <p:custDataLst>
                <p:tags r:id="rId15"/>
              </p:custDataLst>
            </p:nvPr>
          </p:nvSpPr>
          <p:spPr>
            <a:xfrm>
              <a:off x="6406" y="3133"/>
              <a:ext cx="736" cy="1054"/>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60" name="L 形 59"/>
            <p:cNvSpPr/>
            <p:nvPr>
              <p:custDataLst>
                <p:tags r:id="rId16"/>
              </p:custDataLst>
            </p:nvPr>
          </p:nvSpPr>
          <p:spPr>
            <a:xfrm flipH="1" flipV="1">
              <a:off x="6687" y="3133"/>
              <a:ext cx="736" cy="1054"/>
            </a:xfrm>
            <a:prstGeom prst="corner">
              <a:avLst>
                <a:gd name="adj1" fmla="val 4520"/>
                <a:gd name="adj2" fmla="val 5367"/>
              </a:avLst>
            </a:prstGeom>
            <a:ln>
              <a:solidFill>
                <a:srgbClr val="2E75B6"/>
              </a:solid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sp>
        <p:nvSpPr>
          <p:cNvPr id="61" name="文本框 17"/>
          <p:cNvSpPr txBox="1"/>
          <p:nvPr/>
        </p:nvSpPr>
        <p:spPr>
          <a:xfrm>
            <a:off x="1146810" y="4053205"/>
            <a:ext cx="2340017" cy="60769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安全评价报告及各类行政许可资料（含达标建设资料）。</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Tree>
    <p:custDataLst>
      <p:tags r:id="rId17"/>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二</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如何建立台帐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81851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（三）台帐的基本内容</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3" name="组合 42"/>
          <p:cNvGrpSpPr/>
          <p:nvPr/>
        </p:nvGrpSpPr>
        <p:grpSpPr>
          <a:xfrm>
            <a:off x="3391535" y="1637030"/>
            <a:ext cx="645795" cy="669290"/>
            <a:chOff x="6406" y="3133"/>
            <a:chExt cx="1017" cy="1054"/>
          </a:xfrm>
        </p:grpSpPr>
        <p:sp>
          <p:nvSpPr>
            <p:cNvPr id="6" name="椭圆 5"/>
            <p:cNvSpPr/>
            <p:nvPr>
              <p:custDataLst>
                <p:tags r:id="rId2"/>
              </p:custDataLst>
            </p:nvPr>
          </p:nvSpPr>
          <p:spPr>
            <a:xfrm>
              <a:off x="6502" y="3247"/>
              <a:ext cx="825" cy="825"/>
            </a:xfrm>
            <a:prstGeom prst="ellipse">
              <a:avLst/>
            </a:pr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tIns="0" rIns="0" bIns="0" rtlCol="0" anchor="ctr" anchorCtr="0">
              <a:normAutofit/>
            </a:bodyPr>
            <a:lstStyle/>
            <a:p>
              <a:pPr algn="ctr" font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11</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7" name="L 形 6"/>
            <p:cNvSpPr/>
            <p:nvPr>
              <p:custDataLst>
                <p:tags r:id="rId3"/>
              </p:custDataLst>
            </p:nvPr>
          </p:nvSpPr>
          <p:spPr>
            <a:xfrm>
              <a:off x="6406" y="3133"/>
              <a:ext cx="736" cy="1054"/>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11" name="L 形 10"/>
            <p:cNvSpPr/>
            <p:nvPr>
              <p:custDataLst>
                <p:tags r:id="rId4"/>
              </p:custDataLst>
            </p:nvPr>
          </p:nvSpPr>
          <p:spPr>
            <a:xfrm flipH="1" flipV="1">
              <a:off x="6687" y="3133"/>
              <a:ext cx="736" cy="1054"/>
            </a:xfrm>
            <a:prstGeom prst="corner">
              <a:avLst>
                <a:gd name="adj1" fmla="val 4520"/>
                <a:gd name="adj2" fmla="val 5367"/>
              </a:avLst>
            </a:prstGeom>
            <a:ln>
              <a:solidFill>
                <a:srgbClr val="2E75B6"/>
              </a:solid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grpSp>
        <p:nvGrpSpPr>
          <p:cNvPr id="44" name="组合 43"/>
          <p:cNvGrpSpPr/>
          <p:nvPr/>
        </p:nvGrpSpPr>
        <p:grpSpPr>
          <a:xfrm>
            <a:off x="4440555" y="2233295"/>
            <a:ext cx="645795" cy="669290"/>
            <a:chOff x="7878" y="4070"/>
            <a:chExt cx="1017" cy="1054"/>
          </a:xfrm>
        </p:grpSpPr>
        <p:sp>
          <p:nvSpPr>
            <p:cNvPr id="24" name="椭圆 23"/>
            <p:cNvSpPr/>
            <p:nvPr>
              <p:custDataLst>
                <p:tags r:id="rId5"/>
              </p:custDataLst>
            </p:nvPr>
          </p:nvSpPr>
          <p:spPr>
            <a:xfrm flipH="1">
              <a:off x="7974" y="4184"/>
              <a:ext cx="825" cy="825"/>
            </a:xfrm>
            <a:prstGeom prst="ellipse">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tIns="0" rIns="0" bIns="0"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12</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5" name="L 形 24"/>
            <p:cNvSpPr/>
            <p:nvPr>
              <p:custDataLst>
                <p:tags r:id="rId6"/>
              </p:custDataLst>
            </p:nvPr>
          </p:nvSpPr>
          <p:spPr>
            <a:xfrm flipH="1" flipV="1">
              <a:off x="8159" y="4070"/>
              <a:ext cx="736" cy="1054"/>
            </a:xfrm>
            <a:prstGeom prst="corner">
              <a:avLst>
                <a:gd name="adj1" fmla="val 4520"/>
                <a:gd name="adj2" fmla="val 5367"/>
              </a:avLst>
            </a:prstGeom>
            <a:solidFill>
              <a:srgbClr val="F4A51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26" name="L 形 25"/>
            <p:cNvSpPr/>
            <p:nvPr>
              <p:custDataLst>
                <p:tags r:id="rId7"/>
              </p:custDataLst>
            </p:nvPr>
          </p:nvSpPr>
          <p:spPr>
            <a:xfrm>
              <a:off x="7878" y="4070"/>
              <a:ext cx="736" cy="1054"/>
            </a:xfrm>
            <a:prstGeom prst="corner">
              <a:avLst>
                <a:gd name="adj1" fmla="val 4520"/>
                <a:gd name="adj2" fmla="val 5367"/>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grpSp>
        <p:nvGrpSpPr>
          <p:cNvPr id="45" name="组合 44"/>
          <p:cNvGrpSpPr/>
          <p:nvPr/>
        </p:nvGrpSpPr>
        <p:grpSpPr>
          <a:xfrm>
            <a:off x="3391535" y="2829560"/>
            <a:ext cx="645795" cy="669290"/>
            <a:chOff x="6406" y="3133"/>
            <a:chExt cx="1017" cy="1054"/>
          </a:xfrm>
        </p:grpSpPr>
        <p:sp>
          <p:nvSpPr>
            <p:cNvPr id="46" name="椭圆 45"/>
            <p:cNvSpPr/>
            <p:nvPr>
              <p:custDataLst>
                <p:tags r:id="rId8"/>
              </p:custDataLst>
            </p:nvPr>
          </p:nvSpPr>
          <p:spPr>
            <a:xfrm>
              <a:off x="6502" y="3247"/>
              <a:ext cx="825" cy="825"/>
            </a:xfrm>
            <a:prstGeom prst="ellipse">
              <a:avLst/>
            </a:pr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tIns="0" rIns="0" bIns="0"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13</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47" name="L 形 46"/>
            <p:cNvSpPr/>
            <p:nvPr>
              <p:custDataLst>
                <p:tags r:id="rId9"/>
              </p:custDataLst>
            </p:nvPr>
          </p:nvSpPr>
          <p:spPr>
            <a:xfrm>
              <a:off x="6406" y="3133"/>
              <a:ext cx="736" cy="1054"/>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48" name="L 形 47"/>
            <p:cNvSpPr/>
            <p:nvPr>
              <p:custDataLst>
                <p:tags r:id="rId10"/>
              </p:custDataLst>
            </p:nvPr>
          </p:nvSpPr>
          <p:spPr>
            <a:xfrm flipH="1" flipV="1">
              <a:off x="6687" y="3133"/>
              <a:ext cx="736" cy="1054"/>
            </a:xfrm>
            <a:prstGeom prst="corner">
              <a:avLst>
                <a:gd name="adj1" fmla="val 4520"/>
                <a:gd name="adj2" fmla="val 5367"/>
              </a:avLst>
            </a:prstGeom>
            <a:ln>
              <a:solidFill>
                <a:srgbClr val="2E75B6"/>
              </a:solid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sp>
        <p:nvSpPr>
          <p:cNvPr id="49" name="文本框 17"/>
          <p:cNvSpPr txBox="1"/>
          <p:nvPr/>
        </p:nvSpPr>
        <p:spPr>
          <a:xfrm>
            <a:off x="1156335" y="1772920"/>
            <a:ext cx="2157095" cy="46037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危险源点危险物品登记、监控措施等相关资料。</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0" name="文本框 17"/>
          <p:cNvSpPr txBox="1"/>
          <p:nvPr/>
        </p:nvSpPr>
        <p:spPr>
          <a:xfrm>
            <a:off x="5172075" y="1642745"/>
            <a:ext cx="2765425" cy="176974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安全费用提取和资金投入相关资料（① 用于安全教育培训、劳保用品购置、安全设施设备维护改造更新、事故隐患排查奖励及整改使用资金的证明材料；② 建立员工职业健康监护档案；③ 作业现场职业病危害因素检测；④ 工作保险及安责险；⑤ 其它）。</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1" name="文本框 17"/>
          <p:cNvSpPr txBox="1"/>
          <p:nvPr/>
        </p:nvSpPr>
        <p:spPr>
          <a:xfrm>
            <a:off x="1156335" y="2748915"/>
            <a:ext cx="2157095" cy="82994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事故应急预案（备案），应急救援器材、队伍及演练资料；事故记录和报告资料，安全事故处理材料。</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52" name="组合 51"/>
          <p:cNvGrpSpPr/>
          <p:nvPr/>
        </p:nvGrpSpPr>
        <p:grpSpPr>
          <a:xfrm>
            <a:off x="4440555" y="3425825"/>
            <a:ext cx="645795" cy="669290"/>
            <a:chOff x="7878" y="4070"/>
            <a:chExt cx="1017" cy="1054"/>
          </a:xfrm>
        </p:grpSpPr>
        <p:sp>
          <p:nvSpPr>
            <p:cNvPr id="53" name="椭圆 52"/>
            <p:cNvSpPr/>
            <p:nvPr>
              <p:custDataLst>
                <p:tags r:id="rId11"/>
              </p:custDataLst>
            </p:nvPr>
          </p:nvSpPr>
          <p:spPr>
            <a:xfrm flipH="1">
              <a:off x="7974" y="4184"/>
              <a:ext cx="825" cy="825"/>
            </a:xfrm>
            <a:prstGeom prst="ellipse">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tIns="0" rIns="0" bIns="0"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14</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4" name="L 形 53"/>
            <p:cNvSpPr/>
            <p:nvPr>
              <p:custDataLst>
                <p:tags r:id="rId12"/>
              </p:custDataLst>
            </p:nvPr>
          </p:nvSpPr>
          <p:spPr>
            <a:xfrm flipH="1" flipV="1">
              <a:off x="8159" y="4070"/>
              <a:ext cx="736" cy="1054"/>
            </a:xfrm>
            <a:prstGeom prst="corner">
              <a:avLst>
                <a:gd name="adj1" fmla="val 4520"/>
                <a:gd name="adj2" fmla="val 5367"/>
              </a:avLst>
            </a:prstGeom>
            <a:solidFill>
              <a:srgbClr val="F4A51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55" name="L 形 54"/>
            <p:cNvSpPr/>
            <p:nvPr>
              <p:custDataLst>
                <p:tags r:id="rId13"/>
              </p:custDataLst>
            </p:nvPr>
          </p:nvSpPr>
          <p:spPr>
            <a:xfrm>
              <a:off x="7878" y="4070"/>
              <a:ext cx="736" cy="1054"/>
            </a:xfrm>
            <a:prstGeom prst="corner">
              <a:avLst>
                <a:gd name="adj1" fmla="val 4520"/>
                <a:gd name="adj2" fmla="val 5367"/>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sp>
        <p:nvSpPr>
          <p:cNvPr id="56" name="文本框 17"/>
          <p:cNvSpPr txBox="1"/>
          <p:nvPr/>
        </p:nvSpPr>
        <p:spPr>
          <a:xfrm>
            <a:off x="5172075" y="3607435"/>
            <a:ext cx="2592705" cy="27559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劳保用品购买、发放登记台帐。</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57" name="组合 56"/>
          <p:cNvGrpSpPr/>
          <p:nvPr/>
        </p:nvGrpSpPr>
        <p:grpSpPr>
          <a:xfrm>
            <a:off x="3391535" y="4022090"/>
            <a:ext cx="645795" cy="669290"/>
            <a:chOff x="6406" y="3133"/>
            <a:chExt cx="1017" cy="1054"/>
          </a:xfrm>
        </p:grpSpPr>
        <p:sp>
          <p:nvSpPr>
            <p:cNvPr id="58" name="椭圆 57"/>
            <p:cNvSpPr/>
            <p:nvPr>
              <p:custDataLst>
                <p:tags r:id="rId14"/>
              </p:custDataLst>
            </p:nvPr>
          </p:nvSpPr>
          <p:spPr>
            <a:xfrm>
              <a:off x="6502" y="3247"/>
              <a:ext cx="825" cy="825"/>
            </a:xfrm>
            <a:prstGeom prst="ellipse">
              <a:avLst/>
            </a:pr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tIns="0" rIns="0" bIns="0" rtlCol="0" anchor="ctr">
              <a:normAutofit/>
            </a:bodyPr>
            <a:lstStyle/>
            <a:p>
              <a:pPr algn="ctr"/>
              <a:r>
                <a:rPr lang="en-US" altLang="zh-CN" sz="1600" b="1">
                  <a:solidFill>
                    <a:schemeClr val="bg1"/>
                  </a:solidFill>
                  <a:latin typeface="微软雅黑" panose="020B0503020204020204" charset="-122"/>
                  <a:ea typeface="微软雅黑" panose="020B0503020204020204" charset="-122"/>
                  <a:sym typeface="Arial" panose="020B0604020202020204" pitchFamily="34" charset="0"/>
                </a:rPr>
                <a:t>15</a:t>
              </a:r>
              <a:endParaRPr lang="en-US" altLang="zh-CN" sz="1600" b="1">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9" name="L 形 58"/>
            <p:cNvSpPr/>
            <p:nvPr>
              <p:custDataLst>
                <p:tags r:id="rId15"/>
              </p:custDataLst>
            </p:nvPr>
          </p:nvSpPr>
          <p:spPr>
            <a:xfrm>
              <a:off x="6406" y="3133"/>
              <a:ext cx="736" cy="1054"/>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sp>
          <p:nvSpPr>
            <p:cNvPr id="60" name="L 形 59"/>
            <p:cNvSpPr/>
            <p:nvPr>
              <p:custDataLst>
                <p:tags r:id="rId16"/>
              </p:custDataLst>
            </p:nvPr>
          </p:nvSpPr>
          <p:spPr>
            <a:xfrm flipH="1" flipV="1">
              <a:off x="6687" y="3133"/>
              <a:ext cx="736" cy="1054"/>
            </a:xfrm>
            <a:prstGeom prst="corner">
              <a:avLst>
                <a:gd name="adj1" fmla="val 4520"/>
                <a:gd name="adj2" fmla="val 5367"/>
              </a:avLst>
            </a:prstGeom>
            <a:ln>
              <a:solidFill>
                <a:srgbClr val="2E75B6"/>
              </a:solid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ym typeface="Arial" panose="020B0604020202020204" pitchFamily="34" charset="0"/>
              </a:endParaRPr>
            </a:p>
          </p:txBody>
        </p:sp>
      </p:grpSp>
      <p:sp>
        <p:nvSpPr>
          <p:cNvPr id="61" name="文本框 17"/>
          <p:cNvSpPr txBox="1"/>
          <p:nvPr/>
        </p:nvSpPr>
        <p:spPr>
          <a:xfrm>
            <a:off x="2125345" y="4199890"/>
            <a:ext cx="1111885" cy="3124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其它有关资料。</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Tree>
    <p:custDataLst>
      <p:tags r:id="rId17"/>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4757" y="678696"/>
            <a:ext cx="4174808" cy="1899920"/>
          </a:xfrm>
          <a:prstGeom prst="rect">
            <a:avLst/>
          </a:prstGeom>
          <a:noFill/>
        </p:spPr>
        <p:txBody>
          <a:bodyPr wrap="square" rtlCol="0" anchor="t">
            <a:spAutoFit/>
          </a:bodyPr>
          <a:lstStyle/>
          <a:p>
            <a:pPr indent="304800" algn="just">
              <a:lnSpc>
                <a:spcPct val="140000"/>
              </a:lnSpc>
            </a:pPr>
            <a:r>
              <a:rPr lang="zh-CN" sz="1200" dirty="0">
                <a:solidFill>
                  <a:schemeClr val="bg1"/>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200" dirty="0">
                <a:solidFill>
                  <a:schemeClr val="bg1"/>
                </a:solidFill>
                <a:latin typeface="微软雅黑" panose="020B0503020204020204" charset="-122"/>
                <a:ea typeface="微软雅黑" panose="020B0503020204020204" charset="-122"/>
                <a:cs typeface="宋体" panose="02010600030101010101" pitchFamily="2" charset="-122"/>
                <a:sym typeface="+mn-ea"/>
              </a:rPr>
              <a:t>-</a:t>
            </a:r>
            <a:r>
              <a:rPr lang="zh-CN" sz="1200" dirty="0">
                <a:solidFill>
                  <a:schemeClr val="bg1"/>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200" dirty="0">
              <a:solidFill>
                <a:schemeClr val="bg1"/>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200" dirty="0">
                <a:solidFill>
                  <a:schemeClr val="bg1"/>
                </a:solidFill>
                <a:latin typeface="微软雅黑" panose="020B0503020204020204" charset="-122"/>
                <a:ea typeface="微软雅黑" panose="020B0503020204020204" charset="-122"/>
                <a:cs typeface="宋体" panose="02010600030101010101" pitchFamily="2" charset="-122"/>
                <a:sym typeface="+mn-ea"/>
              </a:rPr>
              <a:t> </a:t>
            </a:r>
            <a:r>
              <a:rPr lang="zh-CN" sz="1200" dirty="0">
                <a:solidFill>
                  <a:schemeClr val="bg1"/>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200" dirty="0">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714750" y="3257550"/>
            <a:ext cx="3861554" cy="1080135"/>
          </a:xfrm>
          <a:prstGeom prst="rect">
            <a:avLst/>
          </a:prstGeom>
          <a:noFill/>
        </p:spPr>
        <p:txBody>
          <a:bodyPr wrap="square" rtlCol="0" anchor="t">
            <a:spAutoFit/>
          </a:bodyPr>
          <a:lstStyle/>
          <a:p>
            <a:pPr>
              <a:lnSpc>
                <a:spcPct val="150000"/>
              </a:lnSpc>
            </a:pPr>
            <a:r>
              <a:rPr lang="en-US" altLang="zh-CN" sz="2025" b="1" dirty="0">
                <a:solidFill>
                  <a:schemeClr val="dk1"/>
                </a:solidFill>
                <a:latin typeface="+mn-ea"/>
                <a:cs typeface="楷体" panose="02010609060101010101" charset="-122"/>
                <a:sym typeface="+mn-ea"/>
              </a:rPr>
              <a:t>   </a:t>
            </a:r>
            <a:r>
              <a:rPr lang="zh-CN" altLang="en-US" sz="1125" b="1" dirty="0">
                <a:solidFill>
                  <a:schemeClr val="dk1"/>
                </a:solidFill>
                <a:latin typeface="+mn-ea"/>
                <a:cs typeface="宋体" panose="02010600030101010101" pitchFamily="2" charset="-122"/>
                <a:sym typeface="+mn-ea"/>
              </a:rPr>
              <a:t>博富特认为：一个好的培训课程起始于一个好的设计</a:t>
            </a:r>
            <a:r>
              <a:rPr lang="en-US" altLang="zh-CN" sz="1125" b="1" dirty="0">
                <a:solidFill>
                  <a:schemeClr val="dk1"/>
                </a:solidFill>
                <a:latin typeface="+mn-ea"/>
                <a:cs typeface="宋体" panose="02010600030101010101" pitchFamily="2" charset="-122"/>
                <a:sym typeface="+mn-ea"/>
              </a:rPr>
              <a:t>,</a:t>
            </a:r>
            <a:r>
              <a:rPr lang="zh-CN" altLang="en-US" sz="1125"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125"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1543682" y="2971800"/>
            <a:ext cx="2117051" cy="141103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5548690" y="825500"/>
            <a:ext cx="2107049" cy="1404461"/>
          </a:xfrm>
          <a:prstGeom prst="rect">
            <a:avLst/>
          </a:prstGeom>
        </p:spPr>
      </p:pic>
      <p:sp>
        <p:nvSpPr>
          <p:cNvPr id="6" name="标题 3"/>
          <p:cNvSpPr txBox="1"/>
          <p:nvPr/>
        </p:nvSpPr>
        <p:spPr>
          <a:xfrm>
            <a:off x="1016000" y="285631"/>
            <a:ext cx="3833693" cy="335756"/>
          </a:xfrm>
          <a:prstGeom prst="rect">
            <a:avLst/>
          </a:prstGeom>
        </p:spPr>
        <p:txBody>
          <a:bodyPr>
            <a:scene3d>
              <a:camera prst="orthographicFront"/>
              <a:lightRig rig="threePt" dir="t"/>
            </a:scene3d>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1575"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sym typeface="宋体" panose="02010600030101010101" pitchFamily="2" charset="-122"/>
              </a:rPr>
              <a:t>关于博富特</a:t>
            </a:r>
            <a:endParaRPr lang="zh-CN" altLang="en-US" sz="1575"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3895" y="213995"/>
            <a:ext cx="815340" cy="412115"/>
          </a:xfrm>
          <a:prstGeom prst="rect">
            <a:avLst/>
          </a:prstGeom>
        </p:spPr>
      </p:pic>
    </p:spTree>
    <p:custDataLst>
      <p:tags r:id="rId5"/>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6" name="矩形 25"/>
          <p:cNvSpPr/>
          <p:nvPr/>
        </p:nvSpPr>
        <p:spPr bwMode="auto">
          <a:xfrm>
            <a:off x="2385695" y="1842770"/>
            <a:ext cx="5804535" cy="252603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1217295" rtl="0" fontAlgn="base">
              <a:spcBef>
                <a:spcPct val="0"/>
              </a:spcBef>
              <a:spcAft>
                <a:spcPct val="0"/>
              </a:spcAft>
              <a:buFont typeface="Arial" panose="020B0604020202020204" pitchFamily="34" charset="0"/>
              <a:defRPr sz="2400" kern="1200">
                <a:solidFill>
                  <a:schemeClr val="lt1"/>
                </a:solidFill>
                <a:latin typeface="+mn-lt"/>
                <a:ea typeface="+mn-ea"/>
                <a:cs typeface="+mn-cs"/>
              </a:defRPr>
            </a:lvl1pPr>
            <a:lvl2pPr marL="608330" indent="-151130" algn="l" defTabSz="1217295" rtl="0" fontAlgn="base">
              <a:spcBef>
                <a:spcPct val="0"/>
              </a:spcBef>
              <a:spcAft>
                <a:spcPct val="0"/>
              </a:spcAft>
              <a:buFont typeface="Arial" panose="020B0604020202020204" pitchFamily="34" charset="0"/>
              <a:defRPr sz="2400" kern="1200">
                <a:solidFill>
                  <a:schemeClr val="lt1"/>
                </a:solidFill>
                <a:latin typeface="+mn-lt"/>
                <a:ea typeface="+mn-ea"/>
                <a:cs typeface="+mn-cs"/>
              </a:defRPr>
            </a:lvl2pPr>
            <a:lvl3pPr marL="1217930" indent="-303530" algn="l" defTabSz="1217295" rtl="0" fontAlgn="base">
              <a:spcBef>
                <a:spcPct val="0"/>
              </a:spcBef>
              <a:spcAft>
                <a:spcPct val="0"/>
              </a:spcAft>
              <a:buFont typeface="Arial" panose="020B0604020202020204" pitchFamily="34" charset="0"/>
              <a:defRPr sz="2400" kern="1200">
                <a:solidFill>
                  <a:schemeClr val="lt1"/>
                </a:solidFill>
                <a:latin typeface="+mn-lt"/>
                <a:ea typeface="+mn-ea"/>
                <a:cs typeface="+mn-cs"/>
              </a:defRPr>
            </a:lvl3pPr>
            <a:lvl4pPr marL="1827530" indent="-455930" algn="l" defTabSz="1217295" rtl="0" fontAlgn="base">
              <a:spcBef>
                <a:spcPct val="0"/>
              </a:spcBef>
              <a:spcAft>
                <a:spcPct val="0"/>
              </a:spcAft>
              <a:buFont typeface="Arial" panose="020B0604020202020204" pitchFamily="34" charset="0"/>
              <a:defRPr sz="2400" kern="1200">
                <a:solidFill>
                  <a:schemeClr val="lt1"/>
                </a:solidFill>
                <a:latin typeface="+mn-lt"/>
                <a:ea typeface="+mn-ea"/>
                <a:cs typeface="+mn-cs"/>
              </a:defRPr>
            </a:lvl4pPr>
            <a:lvl5pPr marL="2437130" indent="-608330" algn="l" defTabSz="1217295" rtl="0" fontAlgn="base">
              <a:spcBef>
                <a:spcPct val="0"/>
              </a:spcBef>
              <a:spcAft>
                <a:spcPct val="0"/>
              </a:spcAft>
              <a:buFont typeface="Arial" panose="020B0604020202020204" pitchFamily="34"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1217295">
              <a:buFontTx/>
              <a:buNone/>
              <a:defRPr/>
            </a:pPr>
            <a:endParaRPr lang="zh-CN" altLang="en-US" sz="1800"/>
          </a:p>
        </p:txBody>
      </p:sp>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二</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如何建立台帐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112331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（三）台帐的基本内容</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2696845" y="2169795"/>
            <a:ext cx="5074920" cy="181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监督管理职责的部门可以针对不同类型的企业，设计制作出各类台帐的样本，企业只要直接进行登记，便可以建立健全各类台帐资料，不仅方便企业的安全生产管理，也便于上级部门进行的各项安全检查。</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pic>
        <p:nvPicPr>
          <p:cNvPr id="373765" name="Picture 3" descr="F:\360云盘\02-个人资料\！PPT图片及版面资源\06-PPT精选插图\02-商务\mf821-02223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81" y="1842611"/>
            <a:ext cx="1684338"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58184" y="1460442"/>
            <a:ext cx="1627632" cy="1198880"/>
          </a:xfrm>
          <a:prstGeom prst="rect">
            <a:avLst/>
          </a:prstGeom>
          <a:noFill/>
        </p:spPr>
        <p:txBody>
          <a:bodyPr wrap="square" rtlCol="0">
            <a:spAutoFit/>
          </a:bodyPr>
          <a:lstStyle/>
          <a:p>
            <a:pPr algn="ctr"/>
            <a:r>
              <a:rPr lang="zh-CN" sz="7200" b="1">
                <a:solidFill>
                  <a:schemeClr val="bg1"/>
                </a:solidFill>
                <a:latin typeface="微软雅黑" panose="020B0503020204020204" charset="-122"/>
                <a:ea typeface="微软雅黑" panose="020B0503020204020204" charset="-122"/>
              </a:rPr>
              <a:t>三</a:t>
            </a:r>
            <a:endParaRPr lang="zh-CN" sz="72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1608773" y="3374390"/>
            <a:ext cx="5954395" cy="675640"/>
          </a:xfrm>
          <a:prstGeom prst="rect">
            <a:avLst/>
          </a:prstGeom>
          <a:noFill/>
        </p:spPr>
        <p:txBody>
          <a:bodyPr wrap="square" rtlCol="0">
            <a:spAutoFit/>
          </a:bodyPr>
          <a:lstStyle/>
          <a:p>
            <a:pPr lvl="0" algn="ctr">
              <a:lnSpc>
                <a:spcPct val="100000"/>
              </a:lnSpc>
              <a:defRPr/>
            </a:pPr>
            <a:r>
              <a:rPr lang="zh-CN" altLang="en-US" sz="3800" b="1" spc="300">
                <a:solidFill>
                  <a:srgbClr val="2E75B6"/>
                </a:solidFill>
                <a:uFillTx/>
                <a:latin typeface="微软雅黑" panose="020B0503020204020204" charset="-122"/>
                <a:ea typeface="微软雅黑" panose="020B0503020204020204" charset="-122"/>
                <a:sym typeface="方正清刻本悦宋简体" panose="02000000000000000000" charset="-122"/>
              </a:rPr>
              <a:t>安全台帐包括哪些内容</a:t>
            </a:r>
            <a:endParaRPr lang="zh-CN" altLang="en-US" sz="3800" b="1">
              <a:solidFill>
                <a:schemeClr val="tx1">
                  <a:lumMod val="85000"/>
                  <a:lumOff val="15000"/>
                </a:schemeClr>
              </a:solidFill>
              <a:latin typeface="微软雅黑" panose="020B0503020204020204" charset="-122"/>
              <a:ea typeface="微软雅黑" panose="020B0503020204020204" charset="-122"/>
              <a:sym typeface="方正清刻本悦宋简体" panose="02000000000000000000" charset="-122"/>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86042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（一）安全生产责任制</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39" name="组合 38"/>
          <p:cNvGrpSpPr/>
          <p:nvPr/>
        </p:nvGrpSpPr>
        <p:grpSpPr>
          <a:xfrm>
            <a:off x="2232025" y="1379855"/>
            <a:ext cx="4679950" cy="3013710"/>
            <a:chOff x="2827" y="2601"/>
            <a:chExt cx="7370" cy="4746"/>
          </a:xfrm>
        </p:grpSpPr>
        <p:grpSp>
          <p:nvGrpSpPr>
            <p:cNvPr id="16" name="组合 15"/>
            <p:cNvGrpSpPr/>
            <p:nvPr/>
          </p:nvGrpSpPr>
          <p:grpSpPr>
            <a:xfrm>
              <a:off x="2827" y="2601"/>
              <a:ext cx="7370" cy="1512"/>
              <a:chOff x="3202" y="3141"/>
              <a:chExt cx="7370" cy="1512"/>
            </a:xfrm>
          </p:grpSpPr>
          <p:grpSp>
            <p:nvGrpSpPr>
              <p:cNvPr id="8" name="组合 7"/>
              <p:cNvGrpSpPr/>
              <p:nvPr/>
            </p:nvGrpSpPr>
            <p:grpSpPr>
              <a:xfrm>
                <a:off x="3202" y="3159"/>
                <a:ext cx="7370" cy="884"/>
                <a:chOff x="4649" y="3159"/>
                <a:chExt cx="7370" cy="884"/>
              </a:xfrm>
            </p:grpSpPr>
            <p:sp>
              <p:nvSpPr>
                <p:cNvPr id="2" name="圆角矩形 1"/>
                <p:cNvSpPr/>
                <p:nvPr>
                  <p:custDataLst>
                    <p:tags r:id="rId2"/>
                  </p:custDataLst>
                </p:nvPr>
              </p:nvSpPr>
              <p:spPr>
                <a:xfrm>
                  <a:off x="4649" y="3159"/>
                  <a:ext cx="7370"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3" name="任意多边形 2"/>
                <p:cNvSpPr/>
                <p:nvPr>
                  <p:custDataLst>
                    <p:tags r:id="rId3"/>
                  </p:custDataLst>
                </p:nvPr>
              </p:nvSpPr>
              <p:spPr>
                <a:xfrm>
                  <a:off x="4649" y="3159"/>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9" name="文本框 17"/>
              <p:cNvSpPr txBox="1"/>
              <p:nvPr/>
            </p:nvSpPr>
            <p:spPr>
              <a:xfrm>
                <a:off x="3579" y="3152"/>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1</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4673" y="3141"/>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营业执照</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5" name="文本框 17"/>
              <p:cNvSpPr txBox="1"/>
              <p:nvPr/>
            </p:nvSpPr>
            <p:spPr>
              <a:xfrm>
                <a:off x="3432" y="4170"/>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营业执照正、副本复印件。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grpSp>
          <p:nvGrpSpPr>
            <p:cNvPr id="17" name="组合 16"/>
            <p:cNvGrpSpPr/>
            <p:nvPr/>
          </p:nvGrpSpPr>
          <p:grpSpPr>
            <a:xfrm>
              <a:off x="2827" y="4218"/>
              <a:ext cx="7370" cy="1512"/>
              <a:chOff x="3202" y="3141"/>
              <a:chExt cx="7370" cy="1512"/>
            </a:xfrm>
          </p:grpSpPr>
          <p:grpSp>
            <p:nvGrpSpPr>
              <p:cNvPr id="18" name="组合 17"/>
              <p:cNvGrpSpPr/>
              <p:nvPr/>
            </p:nvGrpSpPr>
            <p:grpSpPr>
              <a:xfrm>
                <a:off x="3202" y="3159"/>
                <a:ext cx="7370" cy="884"/>
                <a:chOff x="4649" y="3159"/>
                <a:chExt cx="7370" cy="884"/>
              </a:xfrm>
            </p:grpSpPr>
            <p:sp>
              <p:nvSpPr>
                <p:cNvPr id="19" name="圆角矩形 18"/>
                <p:cNvSpPr/>
                <p:nvPr>
                  <p:custDataLst>
                    <p:tags r:id="rId5"/>
                  </p:custDataLst>
                </p:nvPr>
              </p:nvSpPr>
              <p:spPr>
                <a:xfrm>
                  <a:off x="4649" y="3159"/>
                  <a:ext cx="7370"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20" name="任意多边形 19"/>
                <p:cNvSpPr/>
                <p:nvPr>
                  <p:custDataLst>
                    <p:tags r:id="rId6"/>
                  </p:custDataLst>
                </p:nvPr>
              </p:nvSpPr>
              <p:spPr>
                <a:xfrm>
                  <a:off x="4649" y="3159"/>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25" name="矩形 24"/>
                <p:cNvSpPr/>
                <p:nvPr>
                  <p:custDataLst>
                    <p:tags r:id="rId7"/>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26" name="文本框 17"/>
              <p:cNvSpPr txBox="1"/>
              <p:nvPr/>
            </p:nvSpPr>
            <p:spPr>
              <a:xfrm>
                <a:off x="3579" y="3152"/>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2</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7" name="文本框 17"/>
              <p:cNvSpPr txBox="1"/>
              <p:nvPr/>
            </p:nvSpPr>
            <p:spPr>
              <a:xfrm>
                <a:off x="4673" y="3141"/>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安全生产许可证（或其它许可）</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8"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9" name="文本框 17"/>
              <p:cNvSpPr txBox="1"/>
              <p:nvPr/>
            </p:nvSpPr>
            <p:spPr>
              <a:xfrm>
                <a:off x="3432" y="4170"/>
                <a:ext cx="5905"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安全生产许可证（或其它许可）复印件。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grpSp>
          <p:nvGrpSpPr>
            <p:cNvPr id="30" name="组合 29"/>
            <p:cNvGrpSpPr/>
            <p:nvPr/>
          </p:nvGrpSpPr>
          <p:grpSpPr>
            <a:xfrm>
              <a:off x="2827" y="5835"/>
              <a:ext cx="7370" cy="1512"/>
              <a:chOff x="3202" y="3141"/>
              <a:chExt cx="7370" cy="1512"/>
            </a:xfrm>
          </p:grpSpPr>
          <p:grpSp>
            <p:nvGrpSpPr>
              <p:cNvPr id="31" name="组合 30"/>
              <p:cNvGrpSpPr/>
              <p:nvPr/>
            </p:nvGrpSpPr>
            <p:grpSpPr>
              <a:xfrm>
                <a:off x="3202" y="3159"/>
                <a:ext cx="7370" cy="884"/>
                <a:chOff x="4649" y="3159"/>
                <a:chExt cx="7370" cy="884"/>
              </a:xfrm>
            </p:grpSpPr>
            <p:sp>
              <p:nvSpPr>
                <p:cNvPr id="32" name="圆角矩形 31"/>
                <p:cNvSpPr/>
                <p:nvPr>
                  <p:custDataLst>
                    <p:tags r:id="rId8"/>
                  </p:custDataLst>
                </p:nvPr>
              </p:nvSpPr>
              <p:spPr>
                <a:xfrm>
                  <a:off x="4649" y="3159"/>
                  <a:ext cx="7370"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33" name="任意多边形 32"/>
                <p:cNvSpPr/>
                <p:nvPr>
                  <p:custDataLst>
                    <p:tags r:id="rId9"/>
                  </p:custDataLst>
                </p:nvPr>
              </p:nvSpPr>
              <p:spPr>
                <a:xfrm>
                  <a:off x="4649" y="3159"/>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34" name="矩形 33"/>
                <p:cNvSpPr/>
                <p:nvPr>
                  <p:custDataLst>
                    <p:tags r:id="rId10"/>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35" name="文本框 17"/>
              <p:cNvSpPr txBox="1"/>
              <p:nvPr/>
            </p:nvSpPr>
            <p:spPr>
              <a:xfrm>
                <a:off x="3579" y="3152"/>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3</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6" name="文本框 17"/>
              <p:cNvSpPr txBox="1"/>
              <p:nvPr/>
            </p:nvSpPr>
            <p:spPr>
              <a:xfrm>
                <a:off x="4673" y="3141"/>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安全管理机构组成</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7"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8" name="文本框 17"/>
              <p:cNvSpPr txBox="1"/>
              <p:nvPr/>
            </p:nvSpPr>
            <p:spPr>
              <a:xfrm>
                <a:off x="3432" y="4170"/>
                <a:ext cx="714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企业安全管理机构文件及专职安全管理人员任命文件。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grpSp>
    </p:spTree>
    <p:custDataLst>
      <p:tags r:id="rId11"/>
    </p:custData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85661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（一）安全生产责任制</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9" name="组合 48"/>
          <p:cNvGrpSpPr/>
          <p:nvPr/>
        </p:nvGrpSpPr>
        <p:grpSpPr>
          <a:xfrm>
            <a:off x="1999615" y="1377950"/>
            <a:ext cx="5144770" cy="2393315"/>
            <a:chOff x="2827" y="2571"/>
            <a:chExt cx="8102" cy="3769"/>
          </a:xfrm>
        </p:grpSpPr>
        <p:grpSp>
          <p:nvGrpSpPr>
            <p:cNvPr id="50" name="组合 49"/>
            <p:cNvGrpSpPr/>
            <p:nvPr/>
          </p:nvGrpSpPr>
          <p:grpSpPr>
            <a:xfrm>
              <a:off x="2827" y="2571"/>
              <a:ext cx="8102" cy="2218"/>
              <a:chOff x="3202" y="2976"/>
              <a:chExt cx="8102" cy="2218"/>
            </a:xfrm>
          </p:grpSpPr>
          <p:grpSp>
            <p:nvGrpSpPr>
              <p:cNvPr id="51" name="组合 50"/>
              <p:cNvGrpSpPr/>
              <p:nvPr/>
            </p:nvGrpSpPr>
            <p:grpSpPr>
              <a:xfrm>
                <a:off x="3202" y="2994"/>
                <a:ext cx="8102" cy="1049"/>
                <a:chOff x="4649" y="2994"/>
                <a:chExt cx="8102" cy="1049"/>
              </a:xfrm>
            </p:grpSpPr>
            <p:sp>
              <p:nvSpPr>
                <p:cNvPr id="52" name="圆角矩形 51"/>
                <p:cNvSpPr/>
                <p:nvPr>
                  <p:custDataLst>
                    <p:tags r:id="rId2"/>
                  </p:custDataLst>
                </p:nvPr>
              </p:nvSpPr>
              <p:spPr>
                <a:xfrm>
                  <a:off x="4649" y="2994"/>
                  <a:ext cx="8102"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53" name="任意多边形 52"/>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54" name="矩形 53"/>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55"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4</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6"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安全生产责任制</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7"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8" name="文本框 17"/>
              <p:cNvSpPr txBox="1"/>
              <p:nvPr/>
            </p:nvSpPr>
            <p:spPr>
              <a:xfrm>
                <a:off x="3432" y="4170"/>
                <a:ext cx="7045"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企业各级、各部门安全生产责任制；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作业人员 岗位责任制。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59" name="矩形 58"/>
            <p:cNvSpPr/>
            <p:nvPr>
              <p:custDataLst>
                <p:tags r:id="rId5"/>
              </p:custDataLst>
            </p:nvPr>
          </p:nvSpPr>
          <p:spPr>
            <a:xfrm>
              <a:off x="2827" y="4960"/>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60" name="文本框 17"/>
            <p:cNvSpPr txBox="1"/>
            <p:nvPr/>
          </p:nvSpPr>
          <p:spPr>
            <a:xfrm>
              <a:off x="3057" y="4833"/>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61" name="文本框 17"/>
            <p:cNvSpPr txBox="1"/>
            <p:nvPr/>
          </p:nvSpPr>
          <p:spPr>
            <a:xfrm>
              <a:off x="3057" y="5316"/>
              <a:ext cx="7872"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企业制定各级（经理、副经理、车间主任、班组长等）、各职能部门（安全部、技术部、财务部等）安全生产责任制。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18" name="组合 17"/>
          <p:cNvGrpSpPr/>
          <p:nvPr/>
        </p:nvGrpSpPr>
        <p:grpSpPr>
          <a:xfrm>
            <a:off x="940118" y="1379220"/>
            <a:ext cx="7263765" cy="2726690"/>
            <a:chOff x="2827" y="2571"/>
            <a:chExt cx="8102" cy="4294"/>
          </a:xfrm>
        </p:grpSpPr>
        <p:grpSp>
          <p:nvGrpSpPr>
            <p:cNvPr id="19" name="组合 18"/>
            <p:cNvGrpSpPr/>
            <p:nvPr/>
          </p:nvGrpSpPr>
          <p:grpSpPr>
            <a:xfrm>
              <a:off x="2827" y="2571"/>
              <a:ext cx="8102" cy="1778"/>
              <a:chOff x="3202" y="2976"/>
              <a:chExt cx="8102" cy="1778"/>
            </a:xfrm>
          </p:grpSpPr>
          <p:grpSp>
            <p:nvGrpSpPr>
              <p:cNvPr id="20" name="组合 19"/>
              <p:cNvGrpSpPr/>
              <p:nvPr/>
            </p:nvGrpSpPr>
            <p:grpSpPr>
              <a:xfrm>
                <a:off x="3202" y="2994"/>
                <a:ext cx="8102" cy="1049"/>
                <a:chOff x="4649" y="2994"/>
                <a:chExt cx="8102" cy="1049"/>
              </a:xfrm>
            </p:grpSpPr>
            <p:sp>
              <p:nvSpPr>
                <p:cNvPr id="21" name="圆角矩形 20"/>
                <p:cNvSpPr/>
                <p:nvPr>
                  <p:custDataLst>
                    <p:tags r:id="rId2"/>
                  </p:custDataLst>
                </p:nvPr>
              </p:nvSpPr>
              <p:spPr>
                <a:xfrm>
                  <a:off x="4649" y="2994"/>
                  <a:ext cx="8102"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25" name="任意多边形 24"/>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fontScale="90000"/>
                </a:bodyPr>
                <a:lstStyle/>
                <a:p>
                  <a:pPr algn="ctr"/>
                  <a:endParaRPr lang="zh-CN" altLang="en-US" sz="1350">
                    <a:solidFill>
                      <a:sysClr val="window" lastClr="FFFFFF"/>
                    </a:solidFill>
                  </a:endParaRPr>
                </a:p>
              </p:txBody>
            </p:sp>
            <p:sp>
              <p:nvSpPr>
                <p:cNvPr id="26" name="矩形 25"/>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1350"/>
                </a:p>
              </p:txBody>
            </p:sp>
          </p:grpSp>
          <p:sp>
            <p:nvSpPr>
              <p:cNvPr id="27"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5</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8"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安全生产责任书</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9"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0" name="文本框 17"/>
              <p:cNvSpPr txBox="1"/>
              <p:nvPr/>
            </p:nvSpPr>
            <p:spPr>
              <a:xfrm>
                <a:off x="3432" y="4170"/>
                <a:ext cx="7045" cy="58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安全生产责任书。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31" name="矩形 30"/>
            <p:cNvSpPr/>
            <p:nvPr>
              <p:custDataLst>
                <p:tags r:id="rId5"/>
              </p:custDataLst>
            </p:nvPr>
          </p:nvSpPr>
          <p:spPr>
            <a:xfrm>
              <a:off x="2827" y="4604"/>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1350"/>
            </a:p>
          </p:txBody>
        </p:sp>
        <p:sp>
          <p:nvSpPr>
            <p:cNvPr id="32" name="文本框 17"/>
            <p:cNvSpPr txBox="1"/>
            <p:nvPr/>
          </p:nvSpPr>
          <p:spPr>
            <a:xfrm>
              <a:off x="3057" y="447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3" name="文本框 17"/>
            <p:cNvSpPr txBox="1"/>
            <p:nvPr/>
          </p:nvSpPr>
          <p:spPr>
            <a:xfrm>
              <a:off x="3057" y="4960"/>
              <a:ext cx="7872" cy="19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企业应在每年年初编制安全生产责任书，并层层签订；</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安全生产责任书一年一签；</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企业安全生产第一责任人与各级、各部门负责人，各部门与本部门员工层层签订安全生产责任书。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34" name="文本框 17"/>
          <p:cNvSpPr txBox="1"/>
          <p:nvPr/>
        </p:nvSpPr>
        <p:spPr>
          <a:xfrm>
            <a:off x="1863725" y="86995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（一）安全生产责任制</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Tree>
    <p:custDataLst>
      <p:tags r:id="rId6"/>
    </p:custData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6296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（二）安全管理规章制度</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6" name="组合 45"/>
          <p:cNvGrpSpPr/>
          <p:nvPr/>
        </p:nvGrpSpPr>
        <p:grpSpPr>
          <a:xfrm>
            <a:off x="1999615" y="1374775"/>
            <a:ext cx="5144770" cy="2167255"/>
            <a:chOff x="2827" y="2571"/>
            <a:chExt cx="8102" cy="3413"/>
          </a:xfrm>
        </p:grpSpPr>
        <p:grpSp>
          <p:nvGrpSpPr>
            <p:cNvPr id="47" name="组合 46"/>
            <p:cNvGrpSpPr/>
            <p:nvPr/>
          </p:nvGrpSpPr>
          <p:grpSpPr>
            <a:xfrm>
              <a:off x="2827" y="2571"/>
              <a:ext cx="8102" cy="1778"/>
              <a:chOff x="3202" y="2976"/>
              <a:chExt cx="8102" cy="1778"/>
            </a:xfrm>
          </p:grpSpPr>
          <p:grpSp>
            <p:nvGrpSpPr>
              <p:cNvPr id="48" name="组合 47"/>
              <p:cNvGrpSpPr/>
              <p:nvPr/>
            </p:nvGrpSpPr>
            <p:grpSpPr>
              <a:xfrm>
                <a:off x="3202" y="2994"/>
                <a:ext cx="8102" cy="1049"/>
                <a:chOff x="4649" y="2994"/>
                <a:chExt cx="8102" cy="1049"/>
              </a:xfrm>
            </p:grpSpPr>
            <p:sp>
              <p:nvSpPr>
                <p:cNvPr id="49" name="圆角矩形 48"/>
                <p:cNvSpPr/>
                <p:nvPr>
                  <p:custDataLst>
                    <p:tags r:id="rId2"/>
                  </p:custDataLst>
                </p:nvPr>
              </p:nvSpPr>
              <p:spPr>
                <a:xfrm>
                  <a:off x="4649" y="2994"/>
                  <a:ext cx="8102"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50" name="任意多边形 49"/>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51" name="矩形 50"/>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52"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1</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3"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安全生产管理网络</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4"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5" name="文本框 17"/>
              <p:cNvSpPr txBox="1"/>
              <p:nvPr/>
            </p:nvSpPr>
            <p:spPr>
              <a:xfrm>
                <a:off x="3432" y="4170"/>
                <a:ext cx="7045" cy="58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安全生产管理网络图。</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56" name="矩形 55"/>
            <p:cNvSpPr/>
            <p:nvPr>
              <p:custDataLst>
                <p:tags r:id="rId5"/>
              </p:custDataLst>
            </p:nvPr>
          </p:nvSpPr>
          <p:spPr>
            <a:xfrm>
              <a:off x="2827" y="4604"/>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57" name="文本框 17"/>
            <p:cNvSpPr txBox="1"/>
            <p:nvPr/>
          </p:nvSpPr>
          <p:spPr>
            <a:xfrm>
              <a:off x="3057" y="447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8" name="文本框 17"/>
            <p:cNvSpPr txBox="1"/>
            <p:nvPr/>
          </p:nvSpPr>
          <p:spPr>
            <a:xfrm>
              <a:off x="3057" y="4960"/>
              <a:ext cx="7872"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企业应建立企业安全管理体系网络图；</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安全管理体系网络图应上墙。</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5788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（二）安全管理规章制度</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257618" y="1376045"/>
            <a:ext cx="6628765" cy="3497580"/>
            <a:chOff x="2827" y="2571"/>
            <a:chExt cx="10439" cy="5508"/>
          </a:xfrm>
        </p:grpSpPr>
        <p:grpSp>
          <p:nvGrpSpPr>
            <p:cNvPr id="3" name="组合 2"/>
            <p:cNvGrpSpPr/>
            <p:nvPr/>
          </p:nvGrpSpPr>
          <p:grpSpPr>
            <a:xfrm>
              <a:off x="2827" y="2571"/>
              <a:ext cx="10439" cy="3051"/>
              <a:chOff x="3202" y="2976"/>
              <a:chExt cx="10439" cy="3051"/>
            </a:xfrm>
          </p:grpSpPr>
          <p:grpSp>
            <p:nvGrpSpPr>
              <p:cNvPr id="4" name="组合 3"/>
              <p:cNvGrpSpPr/>
              <p:nvPr/>
            </p:nvGrpSpPr>
            <p:grpSpPr>
              <a:xfrm>
                <a:off x="3202" y="2994"/>
                <a:ext cx="10439" cy="899"/>
                <a:chOff x="4649" y="2994"/>
                <a:chExt cx="10439" cy="899"/>
              </a:xfrm>
            </p:grpSpPr>
            <p:sp>
              <p:nvSpPr>
                <p:cNvPr id="5" name="圆角矩形 4"/>
                <p:cNvSpPr/>
                <p:nvPr>
                  <p:custDataLst>
                    <p:tags r:id="rId2"/>
                  </p:custDataLst>
                </p:nvPr>
              </p:nvSpPr>
              <p:spPr>
                <a:xfrm>
                  <a:off x="4649" y="2994"/>
                  <a:ext cx="10439"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66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2</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安全生产规章制度</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53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020"/>
                <a:ext cx="10209" cy="200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企业发布实施的文件及安全生产规章制度文本</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包括：安全生产教育培训制度，安全生产检查制度，事故隐患排查制度，安全生产投入保障制度，具有较大危险因素的生产经营场所、安全设施和设备管理制度，危险作业管理制度，职业卫生管理制度，劳动防护用品配备和管理制度，安全生产奖惩制度，安全生产事故报告和处理制度，门卫制度，其它管理制度等几十种。</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59" name="矩形 58"/>
            <p:cNvSpPr/>
            <p:nvPr>
              <p:custDataLst>
                <p:tags r:id="rId5"/>
              </p:custDataLst>
            </p:nvPr>
          </p:nvSpPr>
          <p:spPr>
            <a:xfrm>
              <a:off x="2827" y="5716"/>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60" name="文本框 17"/>
            <p:cNvSpPr txBox="1"/>
            <p:nvPr/>
          </p:nvSpPr>
          <p:spPr>
            <a:xfrm>
              <a:off x="3057" y="5589"/>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61" name="文本框 17"/>
            <p:cNvSpPr txBox="1"/>
            <p:nvPr/>
          </p:nvSpPr>
          <p:spPr>
            <a:xfrm>
              <a:off x="3056" y="6072"/>
              <a:ext cx="10209" cy="200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1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企业必须制定安全生产规章制度并以文件形式下到各车间、班组（由企业领导、车间负责人、安全管理人员、工会等制定）。</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企业应对安全生产制度进行张示（企业内部网络、办公场所、会议室、宣传栏、宣教中心等等公共场所张贴公示）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规章制度实施前安全管理制度要告知全体员工（企业文件）。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6296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（二）安全管理规章制度</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6" name="组合 45"/>
          <p:cNvGrpSpPr/>
          <p:nvPr/>
        </p:nvGrpSpPr>
        <p:grpSpPr>
          <a:xfrm>
            <a:off x="1366203" y="1378585"/>
            <a:ext cx="6411595" cy="2726690"/>
            <a:chOff x="2827" y="2571"/>
            <a:chExt cx="10097" cy="4294"/>
          </a:xfrm>
        </p:grpSpPr>
        <p:grpSp>
          <p:nvGrpSpPr>
            <p:cNvPr id="47" name="组合 46"/>
            <p:cNvGrpSpPr/>
            <p:nvPr/>
          </p:nvGrpSpPr>
          <p:grpSpPr>
            <a:xfrm>
              <a:off x="2827" y="2571"/>
              <a:ext cx="10097" cy="1778"/>
              <a:chOff x="3202" y="2976"/>
              <a:chExt cx="10097" cy="1778"/>
            </a:xfrm>
          </p:grpSpPr>
          <p:grpSp>
            <p:nvGrpSpPr>
              <p:cNvPr id="48" name="组合 47"/>
              <p:cNvGrpSpPr/>
              <p:nvPr/>
            </p:nvGrpSpPr>
            <p:grpSpPr>
              <a:xfrm>
                <a:off x="3202" y="2994"/>
                <a:ext cx="10097" cy="1049"/>
                <a:chOff x="4649" y="2994"/>
                <a:chExt cx="10097" cy="1049"/>
              </a:xfrm>
            </p:grpSpPr>
            <p:sp>
              <p:nvSpPr>
                <p:cNvPr id="49" name="圆角矩形 48"/>
                <p:cNvSpPr/>
                <p:nvPr>
                  <p:custDataLst>
                    <p:tags r:id="rId2"/>
                  </p:custDataLst>
                </p:nvPr>
              </p:nvSpPr>
              <p:spPr>
                <a:xfrm>
                  <a:off x="4649" y="2994"/>
                  <a:ext cx="10097"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50" name="任意多边形 49"/>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51" name="矩形 50"/>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52"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3</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3"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安全生产操作规程</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4"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5" name="文本框 17"/>
              <p:cNvSpPr txBox="1"/>
              <p:nvPr/>
            </p:nvSpPr>
            <p:spPr>
              <a:xfrm>
                <a:off x="3432" y="4170"/>
                <a:ext cx="7045" cy="58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企业发布实施的安全生产操作规程文件、文本。</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56" name="矩形 55"/>
            <p:cNvSpPr/>
            <p:nvPr>
              <p:custDataLst>
                <p:tags r:id="rId5"/>
              </p:custDataLst>
            </p:nvPr>
          </p:nvSpPr>
          <p:spPr>
            <a:xfrm>
              <a:off x="2827" y="4604"/>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57" name="文本框 17"/>
            <p:cNvSpPr txBox="1"/>
            <p:nvPr/>
          </p:nvSpPr>
          <p:spPr>
            <a:xfrm>
              <a:off x="3057" y="447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8" name="文本框 17"/>
            <p:cNvSpPr txBox="1"/>
            <p:nvPr/>
          </p:nvSpPr>
          <p:spPr>
            <a:xfrm>
              <a:off x="3057" y="4960"/>
              <a:ext cx="9867" cy="19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企业必须按照作业岗位设置制定与生产情况相应的操作规程，企业存档；企业要对所制定的操作规程要进行可靠性分析（可以请专家，形成记录资料）。</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操作规程应以文件下发到各生产车间和库房（见文件）。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操作规程在相应操作车间的醒目位置上墙张显（各岗位）。</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6741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（三）安全生产管理</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6" name="组合 45"/>
          <p:cNvGrpSpPr/>
          <p:nvPr/>
        </p:nvGrpSpPr>
        <p:grpSpPr>
          <a:xfrm>
            <a:off x="1366203" y="1376680"/>
            <a:ext cx="6411595" cy="2924810"/>
            <a:chOff x="2827" y="2571"/>
            <a:chExt cx="10097" cy="4606"/>
          </a:xfrm>
        </p:grpSpPr>
        <p:grpSp>
          <p:nvGrpSpPr>
            <p:cNvPr id="47" name="组合 46"/>
            <p:cNvGrpSpPr/>
            <p:nvPr/>
          </p:nvGrpSpPr>
          <p:grpSpPr>
            <a:xfrm>
              <a:off x="2827" y="2571"/>
              <a:ext cx="10097" cy="2218"/>
              <a:chOff x="3202" y="2976"/>
              <a:chExt cx="10097" cy="2218"/>
            </a:xfrm>
          </p:grpSpPr>
          <p:grpSp>
            <p:nvGrpSpPr>
              <p:cNvPr id="48" name="组合 47"/>
              <p:cNvGrpSpPr/>
              <p:nvPr/>
            </p:nvGrpSpPr>
            <p:grpSpPr>
              <a:xfrm>
                <a:off x="3202" y="2994"/>
                <a:ext cx="10097" cy="1049"/>
                <a:chOff x="4649" y="2994"/>
                <a:chExt cx="10097" cy="1049"/>
              </a:xfrm>
            </p:grpSpPr>
            <p:sp>
              <p:nvSpPr>
                <p:cNvPr id="49" name="圆角矩形 48"/>
                <p:cNvSpPr/>
                <p:nvPr>
                  <p:custDataLst>
                    <p:tags r:id="rId2"/>
                  </p:custDataLst>
                </p:nvPr>
              </p:nvSpPr>
              <p:spPr>
                <a:xfrm>
                  <a:off x="4649" y="2994"/>
                  <a:ext cx="10097"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50" name="任意多边形 49"/>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51" name="矩形 50"/>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52"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1</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3"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安全生产例会</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4"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5" name="文本框 17"/>
              <p:cNvSpPr txBox="1"/>
              <p:nvPr/>
            </p:nvSpPr>
            <p:spPr>
              <a:xfrm>
                <a:off x="3432" y="4170"/>
                <a:ext cx="7045"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特种设备注册登记证明材料。</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特种设备定期检测、检验报告。</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56" name="矩形 55"/>
            <p:cNvSpPr/>
            <p:nvPr>
              <p:custDataLst>
                <p:tags r:id="rId5"/>
              </p:custDataLst>
            </p:nvPr>
          </p:nvSpPr>
          <p:spPr>
            <a:xfrm>
              <a:off x="2827" y="4915"/>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57" name="文本框 17"/>
            <p:cNvSpPr txBox="1"/>
            <p:nvPr/>
          </p:nvSpPr>
          <p:spPr>
            <a:xfrm>
              <a:off x="3057" y="4789"/>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8" name="文本框 17"/>
            <p:cNvSpPr txBox="1"/>
            <p:nvPr/>
          </p:nvSpPr>
          <p:spPr>
            <a:xfrm>
              <a:off x="3057" y="5272"/>
              <a:ext cx="9867" cy="19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特种设备使用前必须及时报镇安监部门备案，注册登记后方能投入使用（保存备案和注册存根）。</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企业应掌握特种设备检测、检验周期，对在用的特种设备定期报请有资质的单位进行检测、检验，特殊情况要及时检测检验（保存检、测检验资料）。</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5344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（三）安全生产管理</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6" name="组合 45"/>
          <p:cNvGrpSpPr/>
          <p:nvPr/>
        </p:nvGrpSpPr>
        <p:grpSpPr>
          <a:xfrm>
            <a:off x="1183640" y="1372870"/>
            <a:ext cx="6776720" cy="3401695"/>
            <a:chOff x="2827" y="2571"/>
            <a:chExt cx="10395" cy="5357"/>
          </a:xfrm>
        </p:grpSpPr>
        <p:grpSp>
          <p:nvGrpSpPr>
            <p:cNvPr id="47" name="组合 46"/>
            <p:cNvGrpSpPr/>
            <p:nvPr/>
          </p:nvGrpSpPr>
          <p:grpSpPr>
            <a:xfrm>
              <a:off x="2827" y="2571"/>
              <a:ext cx="10395" cy="3034"/>
              <a:chOff x="3202" y="2976"/>
              <a:chExt cx="10395" cy="3034"/>
            </a:xfrm>
          </p:grpSpPr>
          <p:grpSp>
            <p:nvGrpSpPr>
              <p:cNvPr id="48" name="组合 47"/>
              <p:cNvGrpSpPr/>
              <p:nvPr/>
            </p:nvGrpSpPr>
            <p:grpSpPr>
              <a:xfrm>
                <a:off x="3202" y="2994"/>
                <a:ext cx="10395" cy="1049"/>
                <a:chOff x="4649" y="2994"/>
                <a:chExt cx="10395" cy="1049"/>
              </a:xfrm>
            </p:grpSpPr>
            <p:sp>
              <p:nvSpPr>
                <p:cNvPr id="49" name="圆角矩形 48"/>
                <p:cNvSpPr/>
                <p:nvPr>
                  <p:custDataLst>
                    <p:tags r:id="rId2"/>
                  </p:custDataLst>
                </p:nvPr>
              </p:nvSpPr>
              <p:spPr>
                <a:xfrm>
                  <a:off x="4649" y="2994"/>
                  <a:ext cx="10395"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50" name="任意多边形 49"/>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fontScale="90000"/>
                </a:bodyPr>
                <a:lstStyle/>
                <a:p>
                  <a:pPr algn="ctr"/>
                  <a:endParaRPr lang="zh-CN" altLang="en-US" sz="1350">
                    <a:solidFill>
                      <a:sysClr val="window" lastClr="FFFFFF"/>
                    </a:solidFill>
                  </a:endParaRPr>
                </a:p>
              </p:txBody>
            </p:sp>
            <p:sp>
              <p:nvSpPr>
                <p:cNvPr id="51" name="矩形 50"/>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52"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2</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3"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特种设备安全管理</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4"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5" name="文本框 17"/>
              <p:cNvSpPr txBox="1"/>
              <p:nvPr/>
            </p:nvSpPr>
            <p:spPr>
              <a:xfrm>
                <a:off x="3432" y="4170"/>
                <a:ext cx="10164" cy="184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特种设备登记汇总表；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特种设备随机资料；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特种设备定期检查维护表（锅炉使用情况定期检查表、压力容器使用情况定期检查表、电梯使用情况定期检查表、起重机械使用情况定期检查表、场（厂）内机动车辆使用情况定期检查表）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56" name="矩形 55"/>
            <p:cNvSpPr/>
            <p:nvPr>
              <p:custDataLst>
                <p:tags r:id="rId5"/>
              </p:custDataLst>
            </p:nvPr>
          </p:nvSpPr>
          <p:spPr>
            <a:xfrm>
              <a:off x="2827" y="5732"/>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57" name="文本框 17"/>
            <p:cNvSpPr txBox="1"/>
            <p:nvPr/>
          </p:nvSpPr>
          <p:spPr>
            <a:xfrm>
              <a:off x="3056" y="5605"/>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8" name="文本框 17"/>
            <p:cNvSpPr txBox="1"/>
            <p:nvPr/>
          </p:nvSpPr>
          <p:spPr>
            <a:xfrm>
              <a:off x="3056" y="6088"/>
              <a:ext cx="10166" cy="184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企业应汇总本企业特种设备，实时掌握特种设备的使用情况；</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企业应为每一台特种设备建立单独的管理台帐，包括，特种设备注册登记证明材料，特种设备定期检测报告，特种设备随机资料（厂家提供），特种设备日常维护记录；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企业应做好特种设备的日常维护，对特种设备进行安全检查，并及时记录台帐。</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975" y="3113405"/>
            <a:ext cx="6876051" cy="706755"/>
          </a:xfrm>
          <a:prstGeom prst="rect">
            <a:avLst/>
          </a:prstGeom>
          <a:noFill/>
        </p:spPr>
        <p:txBody>
          <a:bodyPr wrap="square" rtlCol="0">
            <a:spAutoFit/>
          </a:bodyPr>
          <a:lstStyle/>
          <a:p>
            <a:pPr algn="ctr"/>
            <a:r>
              <a:rPr lang="zh-CN" altLang="en-US" sz="4000" b="1">
                <a:solidFill>
                  <a:srgbClr val="181814"/>
                </a:solidFill>
                <a:latin typeface="微软雅黑" panose="020B0503020204020204" charset="-122"/>
                <a:ea typeface="微软雅黑" panose="020B0503020204020204" charset="-122"/>
              </a:rPr>
              <a:t>企业安全管理基础台账讲解</a:t>
            </a:r>
            <a:endParaRPr lang="zh-CN" altLang="en-US" sz="4000" b="1">
              <a:solidFill>
                <a:srgbClr val="181814"/>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0518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（三）安全生产管理</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17" name="组合 16"/>
          <p:cNvGrpSpPr/>
          <p:nvPr/>
        </p:nvGrpSpPr>
        <p:grpSpPr>
          <a:xfrm>
            <a:off x="1271270" y="1248410"/>
            <a:ext cx="6601460" cy="3644900"/>
            <a:chOff x="2002" y="2076"/>
            <a:chExt cx="10396" cy="5740"/>
          </a:xfrm>
        </p:grpSpPr>
        <p:grpSp>
          <p:nvGrpSpPr>
            <p:cNvPr id="47" name="组合 46"/>
            <p:cNvGrpSpPr/>
            <p:nvPr/>
          </p:nvGrpSpPr>
          <p:grpSpPr>
            <a:xfrm>
              <a:off x="2003" y="5686"/>
              <a:ext cx="10395" cy="2130"/>
              <a:chOff x="3202" y="2976"/>
              <a:chExt cx="10395" cy="2130"/>
            </a:xfrm>
          </p:grpSpPr>
          <p:grpSp>
            <p:nvGrpSpPr>
              <p:cNvPr id="48" name="组合 47"/>
              <p:cNvGrpSpPr/>
              <p:nvPr/>
            </p:nvGrpSpPr>
            <p:grpSpPr>
              <a:xfrm>
                <a:off x="3202" y="2994"/>
                <a:ext cx="10395" cy="824"/>
                <a:chOff x="4649" y="2994"/>
                <a:chExt cx="10395" cy="824"/>
              </a:xfrm>
            </p:grpSpPr>
            <p:sp>
              <p:nvSpPr>
                <p:cNvPr id="49" name="圆角矩形 48"/>
                <p:cNvSpPr/>
                <p:nvPr>
                  <p:custDataLst>
                    <p:tags r:id="rId2"/>
                  </p:custDataLst>
                </p:nvPr>
              </p:nvSpPr>
              <p:spPr>
                <a:xfrm>
                  <a:off x="4649" y="2994"/>
                  <a:ext cx="10395"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50" name="任意多边形 49"/>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51" name="矩形 50"/>
                <p:cNvSpPr/>
                <p:nvPr>
                  <p:custDataLst>
                    <p:tags r:id="rId4"/>
                  </p:custDataLst>
                </p:nvPr>
              </p:nvSpPr>
              <p:spPr>
                <a:xfrm>
                  <a:off x="4649" y="3588"/>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52"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4</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3" name="文本框 17"/>
              <p:cNvSpPr txBox="1"/>
              <p:nvPr/>
            </p:nvSpPr>
            <p:spPr>
              <a:xfrm>
                <a:off x="4673" y="2976"/>
                <a:ext cx="4735"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安全奖惩台帐</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4" name="文本框 17"/>
              <p:cNvSpPr txBox="1"/>
              <p:nvPr/>
            </p:nvSpPr>
            <p:spPr>
              <a:xfrm>
                <a:off x="3432" y="3462"/>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台帐资料及要求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5" name="文本框 17"/>
              <p:cNvSpPr txBox="1"/>
              <p:nvPr/>
            </p:nvSpPr>
            <p:spPr>
              <a:xfrm>
                <a:off x="3432" y="3945"/>
                <a:ext cx="10164" cy="11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企业落实奖惩制度的通报文件。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公示奖惩情况的照片。</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安全生产奖惩登记台帐。</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grpSp>
          <p:nvGrpSpPr>
            <p:cNvPr id="2" name="组合 1"/>
            <p:cNvGrpSpPr/>
            <p:nvPr/>
          </p:nvGrpSpPr>
          <p:grpSpPr>
            <a:xfrm>
              <a:off x="2002" y="2076"/>
              <a:ext cx="10396" cy="3502"/>
              <a:chOff x="2827" y="2571"/>
              <a:chExt cx="10396" cy="3502"/>
            </a:xfrm>
          </p:grpSpPr>
          <p:grpSp>
            <p:nvGrpSpPr>
              <p:cNvPr id="3" name="组合 2"/>
              <p:cNvGrpSpPr/>
              <p:nvPr/>
            </p:nvGrpSpPr>
            <p:grpSpPr>
              <a:xfrm>
                <a:off x="2827" y="2571"/>
                <a:ext cx="10395" cy="2130"/>
                <a:chOff x="3202" y="2976"/>
                <a:chExt cx="10395" cy="2130"/>
              </a:xfrm>
            </p:grpSpPr>
            <p:grpSp>
              <p:nvGrpSpPr>
                <p:cNvPr id="4" name="组合 3"/>
                <p:cNvGrpSpPr/>
                <p:nvPr/>
              </p:nvGrpSpPr>
              <p:grpSpPr>
                <a:xfrm>
                  <a:off x="3202" y="2994"/>
                  <a:ext cx="10395" cy="824"/>
                  <a:chOff x="4649" y="2994"/>
                  <a:chExt cx="10395" cy="824"/>
                </a:xfrm>
              </p:grpSpPr>
              <p:sp>
                <p:nvSpPr>
                  <p:cNvPr id="5" name="圆角矩形 4"/>
                  <p:cNvSpPr/>
                  <p:nvPr>
                    <p:custDataLst>
                      <p:tags r:id="rId5"/>
                    </p:custDataLst>
                  </p:nvPr>
                </p:nvSpPr>
                <p:spPr>
                  <a:xfrm>
                    <a:off x="4649" y="2994"/>
                    <a:ext cx="10395"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6"/>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7"/>
                    </p:custDataLst>
                  </p:nvPr>
                </p:nvSpPr>
                <p:spPr>
                  <a:xfrm>
                    <a:off x="4649" y="3588"/>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3</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735"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动火、动电、有限空间安全作业票</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462"/>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3945"/>
                  <a:ext cx="10164" cy="11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动火作业票；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动电作业票;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有限空间作业票。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8"/>
                </p:custDataLst>
              </p:nvPr>
            </p:nvSpPr>
            <p:spPr>
              <a:xfrm>
                <a:off x="2827" y="4828"/>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6" y="4701"/>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7" y="5184"/>
                <a:ext cx="10166" cy="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在有爆炸危险、易发生火灾的作业场所或重大危险源区域内动火、动电、有限空间应执行作业审批制度，进行作业交底、做好防范措施、落实专人监护方能作业。</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grpSp>
    </p:spTree>
    <p:custDataLst>
      <p:tags r:id="rId9"/>
    </p:custData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6296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（四）职业安全卫生台帐</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6" name="组合 45"/>
          <p:cNvGrpSpPr/>
          <p:nvPr/>
        </p:nvGrpSpPr>
        <p:grpSpPr>
          <a:xfrm>
            <a:off x="1271588" y="1381125"/>
            <a:ext cx="6600825" cy="2738120"/>
            <a:chOff x="2827" y="2571"/>
            <a:chExt cx="10395" cy="4312"/>
          </a:xfrm>
        </p:grpSpPr>
        <p:grpSp>
          <p:nvGrpSpPr>
            <p:cNvPr id="17" name="组合 16"/>
            <p:cNvGrpSpPr/>
            <p:nvPr/>
          </p:nvGrpSpPr>
          <p:grpSpPr>
            <a:xfrm>
              <a:off x="2827" y="2571"/>
              <a:ext cx="10395" cy="1752"/>
              <a:chOff x="3202" y="2976"/>
              <a:chExt cx="10395" cy="1752"/>
            </a:xfrm>
          </p:grpSpPr>
          <p:grpSp>
            <p:nvGrpSpPr>
              <p:cNvPr id="18" name="组合 17"/>
              <p:cNvGrpSpPr/>
              <p:nvPr/>
            </p:nvGrpSpPr>
            <p:grpSpPr>
              <a:xfrm>
                <a:off x="3202" y="2994"/>
                <a:ext cx="10395" cy="1049"/>
                <a:chOff x="4649" y="2994"/>
                <a:chExt cx="10395" cy="1049"/>
              </a:xfrm>
            </p:grpSpPr>
            <p:sp>
              <p:nvSpPr>
                <p:cNvPr id="19" name="圆角矩形 18"/>
                <p:cNvSpPr/>
                <p:nvPr>
                  <p:custDataLst>
                    <p:tags r:id="rId2"/>
                  </p:custDataLst>
                </p:nvPr>
              </p:nvSpPr>
              <p:spPr>
                <a:xfrm>
                  <a:off x="4649" y="2994"/>
                  <a:ext cx="10395"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20" name="任意多边形 19"/>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21" name="矩形 20"/>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22"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1</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3"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企业职业卫生管理机构</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4"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5" name="文本框 17"/>
              <p:cNvSpPr txBox="1"/>
              <p:nvPr/>
            </p:nvSpPr>
            <p:spPr>
              <a:xfrm>
                <a:off x="3432" y="4245"/>
                <a:ext cx="10164"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企业成立职业卫生管理机构的文件。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56" name="矩形 55"/>
            <p:cNvSpPr/>
            <p:nvPr>
              <p:custDataLst>
                <p:tags r:id="rId5"/>
              </p:custDataLst>
            </p:nvPr>
          </p:nvSpPr>
          <p:spPr>
            <a:xfrm>
              <a:off x="2827" y="4516"/>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57" name="文本框 17"/>
            <p:cNvSpPr txBox="1"/>
            <p:nvPr/>
          </p:nvSpPr>
          <p:spPr>
            <a:xfrm>
              <a:off x="3057" y="4390"/>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8" name="文本框 17"/>
            <p:cNvSpPr txBox="1"/>
            <p:nvPr/>
          </p:nvSpPr>
          <p:spPr>
            <a:xfrm>
              <a:off x="3055" y="4978"/>
              <a:ext cx="10166" cy="19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企业必须以文件的形式公布，并在文件里明确专职或兼职的职业卫生管理人员。（企业职业卫生管理人员要具备相应的职业健康管理能力）</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文件要下发至各部门和车间、班组。</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明确本单位的职业病防治工作职责。</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5598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（四）职业安全卫生台帐</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46" name="组合 45"/>
          <p:cNvGrpSpPr/>
          <p:nvPr/>
        </p:nvGrpSpPr>
        <p:grpSpPr>
          <a:xfrm>
            <a:off x="2724150" y="1377950"/>
            <a:ext cx="3695700" cy="3191510"/>
            <a:chOff x="2827" y="2571"/>
            <a:chExt cx="5820" cy="5026"/>
          </a:xfrm>
        </p:grpSpPr>
        <p:grpSp>
          <p:nvGrpSpPr>
            <p:cNvPr id="17" name="组合 16"/>
            <p:cNvGrpSpPr/>
            <p:nvPr/>
          </p:nvGrpSpPr>
          <p:grpSpPr>
            <a:xfrm>
              <a:off x="2827" y="2571"/>
              <a:ext cx="5820" cy="3099"/>
              <a:chOff x="3202" y="2976"/>
              <a:chExt cx="5820" cy="3099"/>
            </a:xfrm>
          </p:grpSpPr>
          <p:grpSp>
            <p:nvGrpSpPr>
              <p:cNvPr id="18" name="组合 17"/>
              <p:cNvGrpSpPr/>
              <p:nvPr/>
            </p:nvGrpSpPr>
            <p:grpSpPr>
              <a:xfrm>
                <a:off x="3202" y="2994"/>
                <a:ext cx="5820" cy="1049"/>
                <a:chOff x="4649" y="2994"/>
                <a:chExt cx="5820" cy="1049"/>
              </a:xfrm>
            </p:grpSpPr>
            <p:sp>
              <p:nvSpPr>
                <p:cNvPr id="19" name="圆角矩形 18"/>
                <p:cNvSpPr/>
                <p:nvPr>
                  <p:custDataLst>
                    <p:tags r:id="rId2"/>
                  </p:custDataLst>
                </p:nvPr>
              </p:nvSpPr>
              <p:spPr>
                <a:xfrm>
                  <a:off x="4649" y="2994"/>
                  <a:ext cx="5820"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20" name="任意多边形 19"/>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21" name="矩形 20"/>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22"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2</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3"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职业病防治计划和实施方案</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4"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5" name="文本框 17"/>
              <p:cNvSpPr txBox="1"/>
              <p:nvPr/>
            </p:nvSpPr>
            <p:spPr>
              <a:xfrm>
                <a:off x="3433" y="4170"/>
                <a:ext cx="5079" cy="19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年度职业病防治计划。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制定职业病防治实施方案。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职业病防治计划落实情况记录。</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④ 年度职业病防治工作总结。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56" name="矩形 55"/>
            <p:cNvSpPr/>
            <p:nvPr>
              <p:custDataLst>
                <p:tags r:id="rId5"/>
              </p:custDataLst>
            </p:nvPr>
          </p:nvSpPr>
          <p:spPr>
            <a:xfrm>
              <a:off x="2828" y="5796"/>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57" name="文本框 17"/>
            <p:cNvSpPr txBox="1"/>
            <p:nvPr/>
          </p:nvSpPr>
          <p:spPr>
            <a:xfrm>
              <a:off x="3058" y="5670"/>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58" name="文本框 17"/>
            <p:cNvSpPr txBox="1"/>
            <p:nvPr/>
          </p:nvSpPr>
          <p:spPr>
            <a:xfrm>
              <a:off x="3056" y="6133"/>
              <a:ext cx="5301" cy="14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年度有计划、方案。</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符合本企业实际情况。</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每年要根据企业实际情况及时更新。</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6360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（四）职业安全卫生台帐</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18" name="组合 17"/>
          <p:cNvGrpSpPr/>
          <p:nvPr/>
        </p:nvGrpSpPr>
        <p:grpSpPr>
          <a:xfrm>
            <a:off x="574040" y="1374775"/>
            <a:ext cx="8079740" cy="3616960"/>
            <a:chOff x="904" y="2099"/>
            <a:chExt cx="12724" cy="5696"/>
          </a:xfrm>
        </p:grpSpPr>
        <p:grpSp>
          <p:nvGrpSpPr>
            <p:cNvPr id="2" name="组合 1"/>
            <p:cNvGrpSpPr/>
            <p:nvPr/>
          </p:nvGrpSpPr>
          <p:grpSpPr>
            <a:xfrm>
              <a:off x="904" y="2099"/>
              <a:ext cx="12724" cy="5696"/>
              <a:chOff x="2827" y="2571"/>
              <a:chExt cx="9599" cy="5696"/>
            </a:xfrm>
          </p:grpSpPr>
          <p:grpSp>
            <p:nvGrpSpPr>
              <p:cNvPr id="3" name="组合 2"/>
              <p:cNvGrpSpPr/>
              <p:nvPr/>
            </p:nvGrpSpPr>
            <p:grpSpPr>
              <a:xfrm>
                <a:off x="2827" y="2571"/>
                <a:ext cx="9599" cy="3946"/>
                <a:chOff x="3202" y="2976"/>
                <a:chExt cx="9599" cy="3946"/>
              </a:xfrm>
            </p:grpSpPr>
            <p:grpSp>
              <p:nvGrpSpPr>
                <p:cNvPr id="4" name="组合 3"/>
                <p:cNvGrpSpPr/>
                <p:nvPr/>
              </p:nvGrpSpPr>
              <p:grpSpPr>
                <a:xfrm>
                  <a:off x="3202" y="2994"/>
                  <a:ext cx="9599" cy="1049"/>
                  <a:chOff x="4649" y="2994"/>
                  <a:chExt cx="9599" cy="1049"/>
                </a:xfrm>
              </p:grpSpPr>
              <p:sp>
                <p:nvSpPr>
                  <p:cNvPr id="5" name="圆角矩形 4"/>
                  <p:cNvSpPr/>
                  <p:nvPr>
                    <p:custDataLst>
                      <p:tags r:id="rId2"/>
                    </p:custDataLst>
                  </p:nvPr>
                </p:nvSpPr>
                <p:spPr>
                  <a:xfrm>
                    <a:off x="4649" y="2994"/>
                    <a:ext cx="9599"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fontScale="9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3</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职业卫生管理制度和操作规程</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170"/>
                  <a:ext cx="4769" cy="275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职业病危害防治责任制度；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职业病危害项目申报制度；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⑤</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职业病防护设施维护检修制度；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⑦</a:t>
                  </a:r>
                  <a:r>
                    <a:rPr kumimoji="0" lang="en-US" altLang="zh-CN"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职业病危害监测及评价管理制度；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⑨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劳动者职业健康监护及其档案管理制度；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⑪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职业病危害应急救援与管理制度；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⑬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法律、法规、规章规定的其他职业病防治制度。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6650"/>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1350"/>
              </a:p>
            </p:txBody>
          </p:sp>
          <p:sp>
            <p:nvSpPr>
              <p:cNvPr id="15" name="文本框 17"/>
              <p:cNvSpPr txBox="1"/>
              <p:nvPr/>
            </p:nvSpPr>
            <p:spPr>
              <a:xfrm>
                <a:off x="3055" y="6523"/>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5" y="7006"/>
                <a:ext cx="9371" cy="12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企业要建立职业卫生管理制度，并以文件的形式下发到各部门、车间。</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符合本企业实际情况；</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内容要及时更新。</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7" name="文本框 17"/>
            <p:cNvSpPr txBox="1"/>
            <p:nvPr/>
          </p:nvSpPr>
          <p:spPr>
            <a:xfrm>
              <a:off x="7757" y="3293"/>
              <a:ext cx="5598" cy="237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职业病危害警示与告知制度；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④</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职业病防治宣传教育培训制度；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⑥</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 职业病防护用品管理制度；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⑧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建设项目职业卫生“三同时”管理制度；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⑩职业病危害事故处置与报告制度；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lang="zh-CN" altLang="en-US" sz="140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⑫ </a:t>
              </a: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岗位职业卫生操作规程；</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6741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（四）职业安全卫生台帐</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914208" y="1384935"/>
            <a:ext cx="5343525" cy="2814320"/>
            <a:chOff x="2827" y="2571"/>
            <a:chExt cx="8415" cy="4432"/>
          </a:xfrm>
        </p:grpSpPr>
        <p:grpSp>
          <p:nvGrpSpPr>
            <p:cNvPr id="3" name="组合 2"/>
            <p:cNvGrpSpPr/>
            <p:nvPr/>
          </p:nvGrpSpPr>
          <p:grpSpPr>
            <a:xfrm>
              <a:off x="2827" y="2571"/>
              <a:ext cx="8415" cy="1830"/>
              <a:chOff x="3202" y="2976"/>
              <a:chExt cx="8415" cy="1830"/>
            </a:xfrm>
          </p:grpSpPr>
          <p:grpSp>
            <p:nvGrpSpPr>
              <p:cNvPr id="4" name="组合 3"/>
              <p:cNvGrpSpPr/>
              <p:nvPr/>
            </p:nvGrpSpPr>
            <p:grpSpPr>
              <a:xfrm>
                <a:off x="3202" y="2994"/>
                <a:ext cx="8415" cy="1049"/>
                <a:chOff x="4649" y="2994"/>
                <a:chExt cx="8415" cy="1049"/>
              </a:xfrm>
            </p:grpSpPr>
            <p:sp>
              <p:nvSpPr>
                <p:cNvPr id="5" name="圆角矩形 4"/>
                <p:cNvSpPr/>
                <p:nvPr>
                  <p:custDataLst>
                    <p:tags r:id="rId2"/>
                  </p:custDataLst>
                </p:nvPr>
              </p:nvSpPr>
              <p:spPr>
                <a:xfrm>
                  <a:off x="4649" y="2994"/>
                  <a:ext cx="8415"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4</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655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建设项目“三同时”管理和职业病危害项目申报</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290"/>
                <a:ext cx="8050" cy="516"/>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职业病防治经费台帐、检测、维护、保养记录等。</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4640"/>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5" y="4513"/>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7" y="4996"/>
              <a:ext cx="8184" cy="200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用于为职工配备更衣间、洗浴间、孕妇休息间等卫生设施；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用于配备职业病防护用品；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用于对职业病防护设施检测、维护、保养；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④ 用于职业健康监护等；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⑤ 对资金投入不足导致的后果承担责任。</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5534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（四）职业安全卫生台帐</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914208" y="1384300"/>
            <a:ext cx="5343525" cy="2507615"/>
            <a:chOff x="2827" y="2571"/>
            <a:chExt cx="8415" cy="3949"/>
          </a:xfrm>
        </p:grpSpPr>
        <p:grpSp>
          <p:nvGrpSpPr>
            <p:cNvPr id="3" name="组合 2"/>
            <p:cNvGrpSpPr/>
            <p:nvPr/>
          </p:nvGrpSpPr>
          <p:grpSpPr>
            <a:xfrm>
              <a:off x="2827" y="2571"/>
              <a:ext cx="8415" cy="2603"/>
              <a:chOff x="3202" y="2976"/>
              <a:chExt cx="8415" cy="2603"/>
            </a:xfrm>
          </p:grpSpPr>
          <p:grpSp>
            <p:nvGrpSpPr>
              <p:cNvPr id="4" name="组合 3"/>
              <p:cNvGrpSpPr/>
              <p:nvPr/>
            </p:nvGrpSpPr>
            <p:grpSpPr>
              <a:xfrm>
                <a:off x="3202" y="2994"/>
                <a:ext cx="8415" cy="1049"/>
                <a:chOff x="4649" y="2994"/>
                <a:chExt cx="8415" cy="1049"/>
              </a:xfrm>
            </p:grpSpPr>
            <p:sp>
              <p:nvSpPr>
                <p:cNvPr id="5" name="圆角矩形 4"/>
                <p:cNvSpPr/>
                <p:nvPr>
                  <p:custDataLst>
                    <p:tags r:id="rId2"/>
                  </p:custDataLst>
                </p:nvPr>
              </p:nvSpPr>
              <p:spPr>
                <a:xfrm>
                  <a:off x="4649" y="2994"/>
                  <a:ext cx="8415"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5</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655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职业病防治经费投入</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230"/>
                <a:ext cx="8050" cy="134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建设项目“三同时”管理档案 （合同、协议、项目批文）。</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检查评价、备案、审核、审查和竣工验收资料。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职业病危害项目申报申报表、申报回执。</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5498"/>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9" y="5371"/>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2990" y="6004"/>
              <a:ext cx="8184" cy="516"/>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职业危害申报由企业每年申报一次。</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3725" y="86995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（四）职业安全卫生台帐</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914208" y="1378585"/>
            <a:ext cx="5343525" cy="2907030"/>
            <a:chOff x="2827" y="2571"/>
            <a:chExt cx="8415" cy="4578"/>
          </a:xfrm>
        </p:grpSpPr>
        <p:grpSp>
          <p:nvGrpSpPr>
            <p:cNvPr id="3" name="组合 2"/>
            <p:cNvGrpSpPr/>
            <p:nvPr/>
          </p:nvGrpSpPr>
          <p:grpSpPr>
            <a:xfrm>
              <a:off x="2827" y="2571"/>
              <a:ext cx="8415" cy="2211"/>
              <a:chOff x="3202" y="2976"/>
              <a:chExt cx="8415" cy="2211"/>
            </a:xfrm>
          </p:grpSpPr>
          <p:grpSp>
            <p:nvGrpSpPr>
              <p:cNvPr id="4" name="组合 3"/>
              <p:cNvGrpSpPr/>
              <p:nvPr/>
            </p:nvGrpSpPr>
            <p:grpSpPr>
              <a:xfrm>
                <a:off x="3202" y="2994"/>
                <a:ext cx="8415" cy="1049"/>
                <a:chOff x="4649" y="2994"/>
                <a:chExt cx="8415" cy="1049"/>
              </a:xfrm>
            </p:grpSpPr>
            <p:sp>
              <p:nvSpPr>
                <p:cNvPr id="5" name="圆角矩形 4"/>
                <p:cNvSpPr/>
                <p:nvPr>
                  <p:custDataLst>
                    <p:tags r:id="rId2"/>
                  </p:custDataLst>
                </p:nvPr>
              </p:nvSpPr>
              <p:spPr>
                <a:xfrm>
                  <a:off x="4649" y="2994"/>
                  <a:ext cx="8415"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6</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655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劳动防护用品管理和职业病防护设施</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230"/>
                <a:ext cx="8050" cy="95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劳动防护用品发放记录、使用台帐。</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职业病防护设施台帐、维护、更新记录。</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5022"/>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7" y="4895"/>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8" y="5378"/>
              <a:ext cx="8184" cy="177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企业应按规定发放劳动防护用品。</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选型正确。</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落实购买索证制度。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④ 职业病防护设施要登记建档，定期维护、更新要记录。</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8805" y="87249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（四）职业安全卫生台帐</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629410" y="1384935"/>
            <a:ext cx="5885180" cy="2911475"/>
            <a:chOff x="2827" y="2571"/>
            <a:chExt cx="9268" cy="4585"/>
          </a:xfrm>
        </p:grpSpPr>
        <p:grpSp>
          <p:nvGrpSpPr>
            <p:cNvPr id="3" name="组合 2"/>
            <p:cNvGrpSpPr/>
            <p:nvPr/>
          </p:nvGrpSpPr>
          <p:grpSpPr>
            <a:xfrm>
              <a:off x="2827" y="2571"/>
              <a:ext cx="9268" cy="1804"/>
              <a:chOff x="3202" y="2976"/>
              <a:chExt cx="9268" cy="1804"/>
            </a:xfrm>
          </p:grpSpPr>
          <p:grpSp>
            <p:nvGrpSpPr>
              <p:cNvPr id="4" name="组合 3"/>
              <p:cNvGrpSpPr/>
              <p:nvPr/>
            </p:nvGrpSpPr>
            <p:grpSpPr>
              <a:xfrm>
                <a:off x="3202" y="2994"/>
                <a:ext cx="9268" cy="1049"/>
                <a:chOff x="4649" y="2994"/>
                <a:chExt cx="9268" cy="1049"/>
              </a:xfrm>
            </p:grpSpPr>
            <p:sp>
              <p:nvSpPr>
                <p:cNvPr id="5" name="圆角矩形 4"/>
                <p:cNvSpPr/>
                <p:nvPr>
                  <p:custDataLst>
                    <p:tags r:id="rId2"/>
                  </p:custDataLst>
                </p:nvPr>
              </p:nvSpPr>
              <p:spPr>
                <a:xfrm>
                  <a:off x="4649" y="2994"/>
                  <a:ext cx="9268"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7</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职业健康监护</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230"/>
                <a:ext cx="8050" cy="55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从业人员职业危害健康检查表。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4622"/>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7" y="4495"/>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7" y="4978"/>
              <a:ext cx="9038" cy="217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企业应在从业人员从事职业危害作业之前对其进行健康检查，在从业人员从事职业危害作业过程中定期对其进行健康检查，在从业人员结束职业危害作业时对其进行健康检查；</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健康检查表全部复印作为从业人员健康档案存档；</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从业人员健康档案终生留档。</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8805" y="85852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（四）职业安全卫生台帐</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629410" y="1384935"/>
            <a:ext cx="5885180" cy="2653030"/>
            <a:chOff x="2827" y="2571"/>
            <a:chExt cx="9268" cy="4178"/>
          </a:xfrm>
        </p:grpSpPr>
        <p:grpSp>
          <p:nvGrpSpPr>
            <p:cNvPr id="3" name="组合 2"/>
            <p:cNvGrpSpPr/>
            <p:nvPr/>
          </p:nvGrpSpPr>
          <p:grpSpPr>
            <a:xfrm>
              <a:off x="2827" y="2571"/>
              <a:ext cx="9268" cy="1804"/>
              <a:chOff x="3202" y="2976"/>
              <a:chExt cx="9268" cy="1804"/>
            </a:xfrm>
          </p:grpSpPr>
          <p:grpSp>
            <p:nvGrpSpPr>
              <p:cNvPr id="4" name="组合 3"/>
              <p:cNvGrpSpPr/>
              <p:nvPr/>
            </p:nvGrpSpPr>
            <p:grpSpPr>
              <a:xfrm>
                <a:off x="3202" y="2994"/>
                <a:ext cx="9268" cy="1049"/>
                <a:chOff x="4649" y="2994"/>
                <a:chExt cx="9268" cy="1049"/>
              </a:xfrm>
            </p:grpSpPr>
            <p:sp>
              <p:nvSpPr>
                <p:cNvPr id="5" name="圆角矩形 4"/>
                <p:cNvSpPr/>
                <p:nvPr>
                  <p:custDataLst>
                    <p:tags r:id="rId2"/>
                  </p:custDataLst>
                </p:nvPr>
              </p:nvSpPr>
              <p:spPr>
                <a:xfrm>
                  <a:off x="4649" y="2994"/>
                  <a:ext cx="9268"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7</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职业健康监护</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230"/>
                <a:ext cx="8050" cy="55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作业场所职业病危害检测报告。</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4622"/>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7" y="4495"/>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7" y="4978"/>
              <a:ext cx="9038" cy="177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按国家规定的时限进行检测；特殊情况及时检测。</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由中介机构进行检测。</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2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检测报告长期保存（检测结果要进行职业危害告知，即在作业场所和公告栏张贴职业危害告知牌）。</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8805" y="85852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（五）安全教育培训</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643063" y="1377950"/>
            <a:ext cx="5885815" cy="2494280"/>
            <a:chOff x="2827" y="2571"/>
            <a:chExt cx="9269" cy="3928"/>
          </a:xfrm>
        </p:grpSpPr>
        <p:grpSp>
          <p:nvGrpSpPr>
            <p:cNvPr id="3" name="组合 2"/>
            <p:cNvGrpSpPr/>
            <p:nvPr/>
          </p:nvGrpSpPr>
          <p:grpSpPr>
            <a:xfrm>
              <a:off x="2827" y="2571"/>
              <a:ext cx="9269" cy="2224"/>
              <a:chOff x="3202" y="2976"/>
              <a:chExt cx="9269" cy="2224"/>
            </a:xfrm>
          </p:grpSpPr>
          <p:grpSp>
            <p:nvGrpSpPr>
              <p:cNvPr id="4" name="组合 3"/>
              <p:cNvGrpSpPr/>
              <p:nvPr/>
            </p:nvGrpSpPr>
            <p:grpSpPr>
              <a:xfrm>
                <a:off x="3202" y="2994"/>
                <a:ext cx="9268" cy="1049"/>
                <a:chOff x="4649" y="2994"/>
                <a:chExt cx="9268" cy="1049"/>
              </a:xfrm>
            </p:grpSpPr>
            <p:sp>
              <p:nvSpPr>
                <p:cNvPr id="5" name="圆角矩形 4"/>
                <p:cNvSpPr/>
                <p:nvPr>
                  <p:custDataLst>
                    <p:tags r:id="rId2"/>
                  </p:custDataLst>
                </p:nvPr>
              </p:nvSpPr>
              <p:spPr>
                <a:xfrm>
                  <a:off x="4649" y="2994"/>
                  <a:ext cx="9268"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1</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安全教育培训计划</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185"/>
                <a:ext cx="9039" cy="101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安全教育培训计划（分参加上级主办的培训和本企业举办的培训）；</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安全教育培训记录表。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5026"/>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7" y="4899"/>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8" y="5475"/>
              <a:ext cx="9038"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企业应于年初制定本企业全年安全教育培训计划，按计划对从业人员进行安全教育培训，并建立本年度教育培训档案。</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57" name="组合 56"/>
          <p:cNvGrpSpPr/>
          <p:nvPr/>
        </p:nvGrpSpPr>
        <p:grpSpPr>
          <a:xfrm>
            <a:off x="1722055" y="583565"/>
            <a:ext cx="5699889" cy="3990528"/>
            <a:chOff x="4343" y="889"/>
            <a:chExt cx="5719" cy="4754"/>
          </a:xfrm>
        </p:grpSpPr>
        <p:cxnSp>
          <p:nvCxnSpPr>
            <p:cNvPr id="49" name="直接连接符 48"/>
            <p:cNvCxnSpPr/>
            <p:nvPr>
              <p:custDataLst>
                <p:tags r:id="rId2"/>
              </p:custDataLst>
            </p:nvPr>
          </p:nvCxnSpPr>
          <p:spPr>
            <a:xfrm>
              <a:off x="5913" y="965"/>
              <a:ext cx="409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矩形 49"/>
            <p:cNvSpPr/>
            <p:nvPr>
              <p:custDataLst>
                <p:tags r:id="rId3"/>
              </p:custDataLst>
            </p:nvPr>
          </p:nvSpPr>
          <p:spPr>
            <a:xfrm>
              <a:off x="4343" y="889"/>
              <a:ext cx="1570" cy="87"/>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a:sym typeface="Arial" panose="020B0604020202020204" pitchFamily="34" charset="0"/>
              </a:endParaRPr>
            </a:p>
          </p:txBody>
        </p:sp>
        <p:sp>
          <p:nvSpPr>
            <p:cNvPr id="51" name="标题 1"/>
            <p:cNvSpPr txBox="1"/>
            <p:nvPr>
              <p:custDataLst>
                <p:tags r:id="rId4"/>
              </p:custDataLst>
            </p:nvPr>
          </p:nvSpPr>
          <p:spPr>
            <a:xfrm>
              <a:off x="4344" y="1106"/>
              <a:ext cx="5717" cy="1633"/>
            </a:xfrm>
            <a:prstGeom prst="rect">
              <a:avLst/>
            </a:prstGeom>
            <a:noFill/>
          </p:spPr>
          <p:txBody>
            <a:bodyPr wrap="square" rtlCol="0">
              <a:spAutoFit/>
            </a:bodyPr>
            <a:lstStyle>
              <a:defPPr>
                <a:defRPr lang="zh-CN"/>
              </a:defPPr>
              <a:lvl1pPr>
                <a:lnSpc>
                  <a:spcPct val="130000"/>
                </a:lnSpc>
                <a:defRPr sz="1200"/>
              </a:lvl1pPr>
            </a:lstStyle>
            <a:p>
              <a:pPr marL="0" lvl="0" algn="just"/>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安全生产台帐是反映生产经营单位安全生产管理工作整体情况的资料记录，是安全生产基础工作的一个重要组成部分。建立健全安全台帐资料是相关法律法规赋予生产经营单位的一项义务，也是安全生产管理工作一项重要的内容。</a:t>
              </a:r>
              <a:endParaRPr lang="zh-CN" altLang="en-US" sz="1600" dirty="0">
                <a:solidFill>
                  <a:schemeClr val="tx1">
                    <a:lumMod val="85000"/>
                    <a:lumOff val="15000"/>
                  </a:schemeClr>
                </a:solidFill>
                <a:latin typeface="微软雅黑" panose="020B0503020204020204" charset="-122"/>
                <a:ea typeface="微软雅黑" panose="020B0503020204020204" charset="-122"/>
                <a:sym typeface="+mn-ea"/>
              </a:endParaRPr>
            </a:p>
          </p:txBody>
        </p:sp>
        <p:cxnSp>
          <p:nvCxnSpPr>
            <p:cNvPr id="53" name="直接连接符 52"/>
            <p:cNvCxnSpPr/>
            <p:nvPr>
              <p:custDataLst>
                <p:tags r:id="rId5"/>
              </p:custDataLst>
            </p:nvPr>
          </p:nvCxnSpPr>
          <p:spPr>
            <a:xfrm>
              <a:off x="5913" y="3487"/>
              <a:ext cx="409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矩形 53"/>
            <p:cNvSpPr/>
            <p:nvPr>
              <p:custDataLst>
                <p:tags r:id="rId6"/>
              </p:custDataLst>
            </p:nvPr>
          </p:nvSpPr>
          <p:spPr>
            <a:xfrm>
              <a:off x="4343" y="3411"/>
              <a:ext cx="1570" cy="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a:sym typeface="Arial" panose="020B0604020202020204" pitchFamily="34" charset="0"/>
              </a:endParaRPr>
            </a:p>
          </p:txBody>
        </p:sp>
        <p:sp>
          <p:nvSpPr>
            <p:cNvPr id="55" name="标题 1"/>
            <p:cNvSpPr txBox="1"/>
            <p:nvPr>
              <p:custDataLst>
                <p:tags r:id="rId7"/>
              </p:custDataLst>
            </p:nvPr>
          </p:nvSpPr>
          <p:spPr>
            <a:xfrm>
              <a:off x="4344" y="3628"/>
              <a:ext cx="5718" cy="2015"/>
            </a:xfrm>
            <a:prstGeom prst="rect">
              <a:avLst/>
            </a:prstGeom>
            <a:noFill/>
          </p:spPr>
          <p:txBody>
            <a:bodyPr wrap="square" rtlCol="0">
              <a:spAutoFit/>
            </a:bodyPr>
            <a:lstStyle>
              <a:defPPr>
                <a:defRPr lang="zh-CN"/>
              </a:defPPr>
              <a:lvl1pPr>
                <a:lnSpc>
                  <a:spcPct val="130000"/>
                </a:lnSpc>
                <a:defRPr sz="1200"/>
              </a:lvl1pPr>
            </a:lstStyle>
            <a:p>
              <a:pPr marL="0" lvl="0" algn="just"/>
              <a:r>
                <a:rPr lang="zh-CN" altLang="en-US" sz="1600" dirty="0">
                  <a:solidFill>
                    <a:schemeClr val="tx1">
                      <a:lumMod val="85000"/>
                      <a:lumOff val="15000"/>
                    </a:schemeClr>
                  </a:solidFill>
                  <a:latin typeface="微软雅黑" panose="020B0503020204020204" charset="-122"/>
                  <a:ea typeface="微软雅黑" panose="020B0503020204020204" charset="-122"/>
                  <a:sym typeface="+mn-ea"/>
                </a:rPr>
                <a:t>在日常安全检查工作中，不难发现有相当一部分生产经营单位对安全台帐不够重视，总认为抓好安全工作的重点是工作现场人和物的管理，台帐资料并不重要。所以，在安全台帐上投入精力不足，记录不全，质量较差，存在着较多的问题，根本原因是对建立安全台帐的意义缺乏正确的认识。</a:t>
              </a:r>
              <a:endParaRPr lang="zh-CN" altLang="en-US" sz="1600" dirty="0">
                <a:solidFill>
                  <a:schemeClr val="tx1">
                    <a:lumMod val="85000"/>
                    <a:lumOff val="15000"/>
                  </a:schemeClr>
                </a:solidFill>
                <a:latin typeface="微软雅黑" panose="020B0503020204020204" charset="-122"/>
                <a:ea typeface="微软雅黑" panose="020B0503020204020204" charset="-122"/>
                <a:sym typeface="+mn-ea"/>
              </a:endParaRPr>
            </a:p>
          </p:txBody>
        </p:sp>
      </p:gr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8805" y="85979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（五）安全教育培训</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471295" y="1384300"/>
            <a:ext cx="6229350" cy="3015615"/>
            <a:chOff x="2827" y="2571"/>
            <a:chExt cx="9810" cy="4749"/>
          </a:xfrm>
        </p:grpSpPr>
        <p:grpSp>
          <p:nvGrpSpPr>
            <p:cNvPr id="3" name="组合 2"/>
            <p:cNvGrpSpPr/>
            <p:nvPr/>
          </p:nvGrpSpPr>
          <p:grpSpPr>
            <a:xfrm>
              <a:off x="2827" y="2571"/>
              <a:ext cx="9810" cy="2240"/>
              <a:chOff x="3202" y="2976"/>
              <a:chExt cx="9810" cy="2240"/>
            </a:xfrm>
          </p:grpSpPr>
          <p:grpSp>
            <p:nvGrpSpPr>
              <p:cNvPr id="4" name="组合 3"/>
              <p:cNvGrpSpPr/>
              <p:nvPr/>
            </p:nvGrpSpPr>
            <p:grpSpPr>
              <a:xfrm>
                <a:off x="3202" y="2994"/>
                <a:ext cx="9809" cy="1049"/>
                <a:chOff x="4649" y="2994"/>
                <a:chExt cx="9809" cy="1049"/>
              </a:xfrm>
            </p:grpSpPr>
            <p:sp>
              <p:nvSpPr>
                <p:cNvPr id="5" name="圆角矩形 4"/>
                <p:cNvSpPr/>
                <p:nvPr>
                  <p:custDataLst>
                    <p:tags r:id="rId2"/>
                  </p:custDataLst>
                </p:nvPr>
              </p:nvSpPr>
              <p:spPr>
                <a:xfrm>
                  <a:off x="4649" y="2994"/>
                  <a:ext cx="9809"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2</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安全管理人员台帐</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185"/>
                <a:ext cx="9580" cy="103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安全管理人员名册；</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主要负责人、分管安全负责人、安全员、危化品仓库保管员证件复印件。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5026"/>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7" y="4899"/>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8" y="5415"/>
              <a:ext cx="9578" cy="19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企业主要负责人、分管安全负责人、安全员、危化品仓库保管员必须参加资格培训后方能从事相应的生产经营活动；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企业从业人员超过五十人的应当配备符合规定的专职安全生产管理人员；</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安全管理人员应及时参加复训，确保证件在有效期内。</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8805" y="86677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（五）安全教育培训</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2186305" y="1384935"/>
            <a:ext cx="4771390" cy="2735580"/>
            <a:chOff x="2827" y="2571"/>
            <a:chExt cx="7514" cy="4308"/>
          </a:xfrm>
        </p:grpSpPr>
        <p:grpSp>
          <p:nvGrpSpPr>
            <p:cNvPr id="3" name="组合 2"/>
            <p:cNvGrpSpPr/>
            <p:nvPr/>
          </p:nvGrpSpPr>
          <p:grpSpPr>
            <a:xfrm>
              <a:off x="2827" y="2571"/>
              <a:ext cx="7514" cy="2233"/>
              <a:chOff x="3202" y="2976"/>
              <a:chExt cx="7514" cy="2233"/>
            </a:xfrm>
          </p:grpSpPr>
          <p:grpSp>
            <p:nvGrpSpPr>
              <p:cNvPr id="4" name="组合 3"/>
              <p:cNvGrpSpPr/>
              <p:nvPr/>
            </p:nvGrpSpPr>
            <p:grpSpPr>
              <a:xfrm>
                <a:off x="3202" y="2994"/>
                <a:ext cx="7514" cy="1049"/>
                <a:chOff x="4649" y="2994"/>
                <a:chExt cx="7514" cy="1049"/>
              </a:xfrm>
            </p:grpSpPr>
            <p:sp>
              <p:nvSpPr>
                <p:cNvPr id="5" name="圆角矩形 4"/>
                <p:cNvSpPr/>
                <p:nvPr>
                  <p:custDataLst>
                    <p:tags r:id="rId2"/>
                  </p:custDataLst>
                </p:nvPr>
              </p:nvSpPr>
              <p:spPr>
                <a:xfrm>
                  <a:off x="4649" y="2994"/>
                  <a:ext cx="7514"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3</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特种作业人员管理</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185"/>
                <a:ext cx="6235" cy="10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特种作业人员名册；</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特种作业人员证件复印件。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5026"/>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7" y="4899"/>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8" y="5415"/>
              <a:ext cx="7283" cy="14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从事特种作业的人员必须参加资格培训后方能上岗；</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特种作业人员必须定期进行特种作业操作证件的复审，确保证件在有效期内。</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8805" y="87058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（六）安全检查和事故隐患排查</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181735" y="1384935"/>
            <a:ext cx="6780530" cy="3371215"/>
            <a:chOff x="2827" y="2571"/>
            <a:chExt cx="10678" cy="5309"/>
          </a:xfrm>
        </p:grpSpPr>
        <p:grpSp>
          <p:nvGrpSpPr>
            <p:cNvPr id="3" name="组合 2"/>
            <p:cNvGrpSpPr/>
            <p:nvPr/>
          </p:nvGrpSpPr>
          <p:grpSpPr>
            <a:xfrm>
              <a:off x="2827" y="2571"/>
              <a:ext cx="10677" cy="1688"/>
              <a:chOff x="3202" y="2976"/>
              <a:chExt cx="10677" cy="1688"/>
            </a:xfrm>
          </p:grpSpPr>
          <p:grpSp>
            <p:nvGrpSpPr>
              <p:cNvPr id="4" name="组合 3"/>
              <p:cNvGrpSpPr/>
              <p:nvPr/>
            </p:nvGrpSpPr>
            <p:grpSpPr>
              <a:xfrm>
                <a:off x="3202" y="2994"/>
                <a:ext cx="10677" cy="1049"/>
                <a:chOff x="4649" y="2994"/>
                <a:chExt cx="10677" cy="1049"/>
              </a:xfrm>
            </p:grpSpPr>
            <p:sp>
              <p:nvSpPr>
                <p:cNvPr id="5" name="圆角矩形 4"/>
                <p:cNvSpPr/>
                <p:nvPr>
                  <p:custDataLst>
                    <p:tags r:id="rId2"/>
                  </p:custDataLst>
                </p:nvPr>
              </p:nvSpPr>
              <p:spPr>
                <a:xfrm>
                  <a:off x="4649" y="2994"/>
                  <a:ext cx="10677"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1</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安全检查</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080"/>
                <a:ext cx="7975" cy="58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安全检查表。 ② 整改反馈表。③ 隐患排查治理台账。</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4370"/>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8" y="4243"/>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8" y="4756"/>
              <a:ext cx="10447" cy="312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企业应定期开展安全检查（日巡查、周检查、月检查）；</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参检人员必须亲自签名，不得代签；</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安全检查完成后填写安全检查表，安全检查表原件由安全管理部门留存，复印件按检查表中责任部门（人）数量多少分别下发到责任人或其所在责任部门；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④ 责任人或责任部门负责人待整改完毕后填写整改反馈表，原件由责任部门留存，复印件交安全管理部门；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⑤ 安全管理部门接到整改反馈表后组织复查，复查合格并签字后，将安全检查表连同各责任部门上交的整改反馈表一起存档，作为安全检查和隐患整治台帐资料。</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8805" y="85598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（六）安全检查和事故隐患排查</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1182053" y="1393190"/>
            <a:ext cx="6779895" cy="3486785"/>
            <a:chOff x="2827" y="2571"/>
            <a:chExt cx="10677" cy="5491"/>
          </a:xfrm>
        </p:grpSpPr>
        <p:grpSp>
          <p:nvGrpSpPr>
            <p:cNvPr id="3" name="组合 2"/>
            <p:cNvGrpSpPr/>
            <p:nvPr/>
          </p:nvGrpSpPr>
          <p:grpSpPr>
            <a:xfrm>
              <a:off x="2827" y="2571"/>
              <a:ext cx="10677" cy="2557"/>
              <a:chOff x="3202" y="2976"/>
              <a:chExt cx="10677" cy="2557"/>
            </a:xfrm>
          </p:grpSpPr>
          <p:grpSp>
            <p:nvGrpSpPr>
              <p:cNvPr id="4" name="组合 3"/>
              <p:cNvGrpSpPr/>
              <p:nvPr/>
            </p:nvGrpSpPr>
            <p:grpSpPr>
              <a:xfrm>
                <a:off x="3202" y="2994"/>
                <a:ext cx="10677" cy="1049"/>
                <a:chOff x="4649" y="2994"/>
                <a:chExt cx="10677" cy="1049"/>
              </a:xfrm>
            </p:grpSpPr>
            <p:sp>
              <p:nvSpPr>
                <p:cNvPr id="5" name="圆角矩形 4"/>
                <p:cNvSpPr/>
                <p:nvPr>
                  <p:custDataLst>
                    <p:tags r:id="rId2"/>
                  </p:custDataLst>
                </p:nvPr>
              </p:nvSpPr>
              <p:spPr>
                <a:xfrm>
                  <a:off x="4649" y="2994"/>
                  <a:ext cx="10677" cy="446"/>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70000"/>
                </a:bodyPr>
                <a:lstStyle/>
                <a:p>
                  <a:pPr algn="ctr"/>
                  <a:endParaRPr lang="zh-CN" altLang="en-US" sz="1350">
                    <a:solidFill>
                      <a:sysClr val="window" lastClr="FFFFFF"/>
                    </a:solidFill>
                  </a:endParaRPr>
                </a:p>
              </p:txBody>
            </p:sp>
            <p:sp>
              <p:nvSpPr>
                <p:cNvPr id="6" name="任意多边形 5"/>
                <p:cNvSpPr/>
                <p:nvPr>
                  <p:custDataLst>
                    <p:tags r:id="rId3"/>
                  </p:custDataLst>
                </p:nvPr>
              </p:nvSpPr>
              <p:spPr>
                <a:xfrm>
                  <a:off x="4649" y="2994"/>
                  <a:ext cx="1471" cy="446"/>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E75B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lnSpcReduction="20000"/>
                </a:bodyPr>
                <a:lstStyle/>
                <a:p>
                  <a:pPr algn="ctr"/>
                  <a:endParaRPr lang="zh-CN" altLang="en-US" sz="1350">
                    <a:solidFill>
                      <a:sysClr val="window" lastClr="FFFFFF"/>
                    </a:solidFill>
                  </a:endParaRPr>
                </a:p>
              </p:txBody>
            </p:sp>
            <p:sp>
              <p:nvSpPr>
                <p:cNvPr id="7" name="矩形 6"/>
                <p:cNvSpPr/>
                <p:nvPr>
                  <p:custDataLst>
                    <p:tags r:id="rId4"/>
                  </p:custDataLst>
                </p:nvPr>
              </p:nvSpPr>
              <p:spPr>
                <a:xfrm>
                  <a:off x="4649" y="3813"/>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grpSp>
          <p:sp>
            <p:nvSpPr>
              <p:cNvPr id="8" name="文本框 17"/>
              <p:cNvSpPr txBox="1"/>
              <p:nvPr/>
            </p:nvSpPr>
            <p:spPr>
              <a:xfrm>
                <a:off x="3579" y="2987"/>
                <a:ext cx="567"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2</a:t>
                </a:r>
                <a:endParaRPr kumimoji="0" lang="en-US" altLang="zh-CN"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9" name="文本框 17"/>
              <p:cNvSpPr txBox="1"/>
              <p:nvPr/>
            </p:nvSpPr>
            <p:spPr>
              <a:xfrm>
                <a:off x="4673" y="2976"/>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重大事故隐患和有限空间作业</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0" name="文本框 17"/>
              <p:cNvSpPr txBox="1"/>
              <p:nvPr/>
            </p:nvSpPr>
            <p:spPr>
              <a:xfrm>
                <a:off x="3432" y="3687"/>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4080"/>
                <a:ext cx="7975" cy="145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重大事故隐患记录表。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有限空间作业票、作业现场管理资料（图片）。</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重大事故隐患（有限空间作业）应急预案。</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5"/>
              </p:custDataLst>
            </p:nvPr>
          </p:nvSpPr>
          <p:spPr>
            <a:xfrm>
              <a:off x="2827" y="5327"/>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7" y="5200"/>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7" y="5683"/>
              <a:ext cx="10447" cy="237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定期进行安全检查，发现重大事故隐患及时记录；</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整改时或因故未能及时进行整改的，应制定详细的整改计划和安全监控管理措施，确保不发生事故；</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对一时不能整改完毕的重大事故隐患，除采取临时措施减少隐患危害程度外，还应制定专门的应急预案。   </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④ 有限空间作业必须设置安全监控管理措施。</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6"/>
    </p:custData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8805" y="84899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（七）应急救援预案及应急演练</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0" name="组合 19"/>
          <p:cNvGrpSpPr/>
          <p:nvPr/>
        </p:nvGrpSpPr>
        <p:grpSpPr>
          <a:xfrm>
            <a:off x="1390650" y="1351915"/>
            <a:ext cx="6362700" cy="3322955"/>
            <a:chOff x="1862" y="2272"/>
            <a:chExt cx="10020" cy="5233"/>
          </a:xfrm>
        </p:grpSpPr>
        <p:grpSp>
          <p:nvGrpSpPr>
            <p:cNvPr id="2" name="组合 1"/>
            <p:cNvGrpSpPr/>
            <p:nvPr/>
          </p:nvGrpSpPr>
          <p:grpSpPr>
            <a:xfrm>
              <a:off x="1862" y="2272"/>
              <a:ext cx="10020" cy="3861"/>
              <a:chOff x="2827" y="2517"/>
              <a:chExt cx="10020" cy="3861"/>
            </a:xfrm>
          </p:grpSpPr>
          <p:grpSp>
            <p:nvGrpSpPr>
              <p:cNvPr id="3" name="组合 2"/>
              <p:cNvGrpSpPr/>
              <p:nvPr/>
            </p:nvGrpSpPr>
            <p:grpSpPr>
              <a:xfrm>
                <a:off x="2827" y="2517"/>
                <a:ext cx="10020" cy="1744"/>
                <a:chOff x="3202" y="2922"/>
                <a:chExt cx="10020" cy="1744"/>
              </a:xfrm>
            </p:grpSpPr>
            <p:sp>
              <p:nvSpPr>
                <p:cNvPr id="7" name="矩形 6"/>
                <p:cNvSpPr/>
                <p:nvPr>
                  <p:custDataLst>
                    <p:tags r:id="rId2"/>
                  </p:custDataLst>
                </p:nvPr>
              </p:nvSpPr>
              <p:spPr>
                <a:xfrm>
                  <a:off x="3202" y="3048"/>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0" name="文本框 17"/>
                <p:cNvSpPr txBox="1"/>
                <p:nvPr/>
              </p:nvSpPr>
              <p:spPr>
                <a:xfrm>
                  <a:off x="3432" y="2922"/>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3405"/>
                  <a:ext cx="9790" cy="12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应急预案；② 应急预案备案登记；③ 应急预案教育培训计划；④ 应急预案教育培训演练方案；⑤ 应急预案演练记录、影像资料；⑥ 应急预案演练评估报告；⑦ 应急预案的修订。</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4" name="矩形 13"/>
              <p:cNvSpPr/>
              <p:nvPr>
                <p:custDataLst>
                  <p:tags r:id="rId3"/>
                </p:custDataLst>
              </p:nvPr>
            </p:nvSpPr>
            <p:spPr>
              <a:xfrm>
                <a:off x="2827" y="4388"/>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5" name="文本框 17"/>
              <p:cNvSpPr txBox="1"/>
              <p:nvPr/>
            </p:nvSpPr>
            <p:spPr>
              <a:xfrm>
                <a:off x="3057" y="4261"/>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要  求</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3057" y="4744"/>
                <a:ext cx="9790" cy="163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企业应制定并实施本企业生产安全事故应急救援预案；</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应急救援预案应一年至少演练一次；</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fontAlgn="auto">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应急预案演练前应组织参演人员进行教育培训，演练后应 对演练情况及效果进行评估，编写评估报告，并对应急救援预案进行必要的修订。</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17" name="矩形 16"/>
            <p:cNvSpPr/>
            <p:nvPr>
              <p:custDataLst>
                <p:tags r:id="rId4"/>
              </p:custDataLst>
            </p:nvPr>
          </p:nvSpPr>
          <p:spPr>
            <a:xfrm>
              <a:off x="1862" y="6259"/>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8" name="文本框 17"/>
            <p:cNvSpPr txBox="1"/>
            <p:nvPr/>
          </p:nvSpPr>
          <p:spPr>
            <a:xfrm>
              <a:off x="2092" y="6133"/>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9" name="文本框 17"/>
            <p:cNvSpPr txBox="1"/>
            <p:nvPr/>
          </p:nvSpPr>
          <p:spPr>
            <a:xfrm>
              <a:off x="2092" y="6616"/>
              <a:ext cx="9790" cy="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现场勘察、调查的情况记录、照片，伤情报告书或诊断、手术证明（复印件）；② 事故分析会记录；③ 事故登记表；④ 处理结果（公告）。</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ustDataLst>
      <p:tags r:id="rId5"/>
    </p:custData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三</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企业安全管理基础台帐</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34" name="文本框 17"/>
          <p:cNvSpPr txBox="1"/>
          <p:nvPr/>
        </p:nvSpPr>
        <p:spPr>
          <a:xfrm>
            <a:off x="1868805" y="84899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（八）事故调查处理</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3" name="组合 2"/>
          <p:cNvGrpSpPr/>
          <p:nvPr/>
        </p:nvGrpSpPr>
        <p:grpSpPr>
          <a:xfrm>
            <a:off x="1171893" y="1351915"/>
            <a:ext cx="6800215" cy="1344295"/>
            <a:chOff x="3202" y="2922"/>
            <a:chExt cx="10709" cy="2117"/>
          </a:xfrm>
        </p:grpSpPr>
        <p:sp>
          <p:nvSpPr>
            <p:cNvPr id="7" name="矩形 6"/>
            <p:cNvSpPr/>
            <p:nvPr>
              <p:custDataLst>
                <p:tags r:id="rId2"/>
              </p:custDataLst>
            </p:nvPr>
          </p:nvSpPr>
          <p:spPr>
            <a:xfrm>
              <a:off x="3202" y="3048"/>
              <a:ext cx="230" cy="230"/>
            </a:xfrm>
            <a:prstGeom prst="rect">
              <a:avLst/>
            </a:prstGeom>
            <a:solidFill>
              <a:srgbClr val="FFC000"/>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40000" lnSpcReduction="20000"/>
            </a:bodyPr>
            <a:lstStyle/>
            <a:p>
              <a:pPr algn="ctr"/>
              <a:endParaRPr lang="zh-CN" altLang="en-US" sz="1350"/>
            </a:p>
          </p:txBody>
        </p:sp>
        <p:sp>
          <p:nvSpPr>
            <p:cNvPr id="10" name="文本框 17"/>
            <p:cNvSpPr txBox="1"/>
            <p:nvPr/>
          </p:nvSpPr>
          <p:spPr>
            <a:xfrm>
              <a:off x="3432" y="2922"/>
              <a:ext cx="4060" cy="48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台帐资料</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1" name="文本框 17"/>
            <p:cNvSpPr txBox="1"/>
            <p:nvPr/>
          </p:nvSpPr>
          <p:spPr>
            <a:xfrm>
              <a:off x="3432" y="3405"/>
              <a:ext cx="10479" cy="1634"/>
            </a:xfrm>
            <a:prstGeom prst="rect">
              <a:avLst/>
            </a:prstGeom>
            <a:noFill/>
          </p:spPr>
          <p:txBody>
            <a:bodyPr wrap="square" rtlCol="0" anchor="t" anchorCtr="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① 现场勘查、调查的情况记录、照片，伤情报告书或诊断、手术证明（复印件）；</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② 事故分析会记录；</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③ 事故登记表；</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1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④ 处理结果（公告）。</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
        <p:nvSpPr>
          <p:cNvPr id="2050" name="纸"/>
          <p:cNvSpPr/>
          <p:nvPr/>
        </p:nvSpPr>
        <p:spPr bwMode="auto">
          <a:xfrm>
            <a:off x="6083300" y="2696210"/>
            <a:ext cx="1727200" cy="1811655"/>
          </a:xfrm>
          <a:custGeom>
            <a:avLst/>
            <a:gdLst>
              <a:gd name="T0" fmla="*/ 288285 w 3897"/>
              <a:gd name="T1" fmla="*/ 0 h 3741"/>
              <a:gd name="T2" fmla="*/ 288285 w 3897"/>
              <a:gd name="T3" fmla="*/ 324343 h 3741"/>
              <a:gd name="T4" fmla="*/ 0 w 3897"/>
              <a:gd name="T5" fmla="*/ 324343 h 3741"/>
              <a:gd name="T6" fmla="*/ 0 w 3897"/>
              <a:gd name="T7" fmla="*/ 1368062 h 3741"/>
              <a:gd name="T8" fmla="*/ 360357 w 3897"/>
              <a:gd name="T9" fmla="*/ 1728443 h 3741"/>
              <a:gd name="T10" fmla="*/ 1440040 w 3897"/>
              <a:gd name="T11" fmla="*/ 1728443 h 3741"/>
              <a:gd name="T12" fmla="*/ 1800397 w 3897"/>
              <a:gd name="T13" fmla="*/ 1368062 h 3741"/>
              <a:gd name="T14" fmla="*/ 1800397 w 3897"/>
              <a:gd name="T15" fmla="*/ 0 h 3741"/>
              <a:gd name="T16" fmla="*/ 288285 w 3897"/>
              <a:gd name="T17" fmla="*/ 0 h 3741"/>
              <a:gd name="T18" fmla="*/ 288285 w 3897"/>
              <a:gd name="T19" fmla="*/ 1260410 h 3741"/>
              <a:gd name="T20" fmla="*/ 198196 w 3897"/>
              <a:gd name="T21" fmla="*/ 1497430 h 3741"/>
              <a:gd name="T22" fmla="*/ 108107 w 3897"/>
              <a:gd name="T23" fmla="*/ 1260410 h 3741"/>
              <a:gd name="T24" fmla="*/ 108107 w 3897"/>
              <a:gd name="T25" fmla="*/ 431995 h 3741"/>
              <a:gd name="T26" fmla="*/ 288285 w 3897"/>
              <a:gd name="T27" fmla="*/ 431995 h 3741"/>
              <a:gd name="T28" fmla="*/ 288285 w 3897"/>
              <a:gd name="T29" fmla="*/ 1260410 h 3741"/>
              <a:gd name="T30" fmla="*/ 1692290 w 3897"/>
              <a:gd name="T31" fmla="*/ 1260410 h 3741"/>
              <a:gd name="T32" fmla="*/ 1332395 w 3897"/>
              <a:gd name="T33" fmla="*/ 1620329 h 3741"/>
              <a:gd name="T34" fmla="*/ 468002 w 3897"/>
              <a:gd name="T35" fmla="*/ 1620329 h 3741"/>
              <a:gd name="T36" fmla="*/ 320625 w 3897"/>
              <a:gd name="T37" fmla="*/ 1588449 h 3741"/>
              <a:gd name="T38" fmla="*/ 396392 w 3897"/>
              <a:gd name="T39" fmla="*/ 1368062 h 3741"/>
              <a:gd name="T40" fmla="*/ 396392 w 3897"/>
              <a:gd name="T41" fmla="*/ 108114 h 3741"/>
              <a:gd name="T42" fmla="*/ 1692290 w 3897"/>
              <a:gd name="T43" fmla="*/ 108114 h 3741"/>
              <a:gd name="T44" fmla="*/ 1692290 w 3897"/>
              <a:gd name="T45" fmla="*/ 1260410 h 3741"/>
              <a:gd name="T46" fmla="*/ 900429 w 3897"/>
              <a:gd name="T47" fmla="*/ 1152295 h 3741"/>
              <a:gd name="T48" fmla="*/ 540073 w 3897"/>
              <a:gd name="T49" fmla="*/ 1152295 h 3741"/>
              <a:gd name="T50" fmla="*/ 540073 w 3897"/>
              <a:gd name="T51" fmla="*/ 1260410 h 3741"/>
              <a:gd name="T52" fmla="*/ 900429 w 3897"/>
              <a:gd name="T53" fmla="*/ 1260410 h 3741"/>
              <a:gd name="T54" fmla="*/ 900429 w 3897"/>
              <a:gd name="T55" fmla="*/ 1152295 h 3741"/>
              <a:gd name="T56" fmla="*/ 900429 w 3897"/>
              <a:gd name="T57" fmla="*/ 972105 h 3741"/>
              <a:gd name="T58" fmla="*/ 540073 w 3897"/>
              <a:gd name="T59" fmla="*/ 972105 h 3741"/>
              <a:gd name="T60" fmla="*/ 540073 w 3897"/>
              <a:gd name="T61" fmla="*/ 1080219 h 3741"/>
              <a:gd name="T62" fmla="*/ 900429 w 3897"/>
              <a:gd name="T63" fmla="*/ 1080219 h 3741"/>
              <a:gd name="T64" fmla="*/ 900429 w 3897"/>
              <a:gd name="T65" fmla="*/ 972105 h 3741"/>
              <a:gd name="T66" fmla="*/ 900429 w 3897"/>
              <a:gd name="T67" fmla="*/ 792376 h 3741"/>
              <a:gd name="T68" fmla="*/ 540073 w 3897"/>
              <a:gd name="T69" fmla="*/ 792376 h 3741"/>
              <a:gd name="T70" fmla="*/ 540073 w 3897"/>
              <a:gd name="T71" fmla="*/ 900029 h 3741"/>
              <a:gd name="T72" fmla="*/ 900429 w 3897"/>
              <a:gd name="T73" fmla="*/ 900029 h 3741"/>
              <a:gd name="T74" fmla="*/ 900429 w 3897"/>
              <a:gd name="T75" fmla="*/ 792376 h 3741"/>
              <a:gd name="T76" fmla="*/ 1512112 w 3897"/>
              <a:gd name="T77" fmla="*/ 324343 h 3741"/>
              <a:gd name="T78" fmla="*/ 540073 w 3897"/>
              <a:gd name="T79" fmla="*/ 324343 h 3741"/>
              <a:gd name="T80" fmla="*/ 540073 w 3897"/>
              <a:gd name="T81" fmla="*/ 468033 h 3741"/>
              <a:gd name="T82" fmla="*/ 1512112 w 3897"/>
              <a:gd name="T83" fmla="*/ 468033 h 3741"/>
              <a:gd name="T84" fmla="*/ 1512112 w 3897"/>
              <a:gd name="T85" fmla="*/ 324343 h 3741"/>
              <a:gd name="T86" fmla="*/ 900429 w 3897"/>
              <a:gd name="T87" fmla="*/ 612186 h 3741"/>
              <a:gd name="T88" fmla="*/ 540073 w 3897"/>
              <a:gd name="T89" fmla="*/ 612186 h 3741"/>
              <a:gd name="T90" fmla="*/ 540073 w 3897"/>
              <a:gd name="T91" fmla="*/ 720300 h 3741"/>
              <a:gd name="T92" fmla="*/ 900429 w 3897"/>
              <a:gd name="T93" fmla="*/ 720300 h 3741"/>
              <a:gd name="T94" fmla="*/ 900429 w 3897"/>
              <a:gd name="T95" fmla="*/ 612186 h 3741"/>
              <a:gd name="T96" fmla="*/ 1008074 w 3897"/>
              <a:gd name="T97" fmla="*/ 1260410 h 3741"/>
              <a:gd name="T98" fmla="*/ 1512112 w 3897"/>
              <a:gd name="T99" fmla="*/ 1260410 h 3741"/>
              <a:gd name="T100" fmla="*/ 1512112 w 3897"/>
              <a:gd name="T101" fmla="*/ 612186 h 3741"/>
              <a:gd name="T102" fmla="*/ 1008074 w 3897"/>
              <a:gd name="T103" fmla="*/ 612186 h 3741"/>
              <a:gd name="T104" fmla="*/ 1008074 w 3897"/>
              <a:gd name="T105" fmla="*/ 1260410 h 3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97" h="3741">
                <a:moveTo>
                  <a:pt x="624" y="0"/>
                </a:moveTo>
                <a:cubicBezTo>
                  <a:pt x="624" y="702"/>
                  <a:pt x="624" y="702"/>
                  <a:pt x="624" y="702"/>
                </a:cubicBezTo>
                <a:cubicBezTo>
                  <a:pt x="0" y="702"/>
                  <a:pt x="0" y="702"/>
                  <a:pt x="0" y="702"/>
                </a:cubicBezTo>
                <a:cubicBezTo>
                  <a:pt x="0" y="2961"/>
                  <a:pt x="0" y="2961"/>
                  <a:pt x="0" y="2961"/>
                </a:cubicBezTo>
                <a:cubicBezTo>
                  <a:pt x="0" y="3392"/>
                  <a:pt x="349" y="3741"/>
                  <a:pt x="780" y="3741"/>
                </a:cubicBezTo>
                <a:cubicBezTo>
                  <a:pt x="3117" y="3741"/>
                  <a:pt x="3117" y="3741"/>
                  <a:pt x="3117" y="3741"/>
                </a:cubicBezTo>
                <a:cubicBezTo>
                  <a:pt x="3548" y="3741"/>
                  <a:pt x="3897" y="3392"/>
                  <a:pt x="3897" y="2961"/>
                </a:cubicBezTo>
                <a:cubicBezTo>
                  <a:pt x="3897" y="0"/>
                  <a:pt x="3897" y="0"/>
                  <a:pt x="3897" y="0"/>
                </a:cubicBezTo>
                <a:lnTo>
                  <a:pt x="624" y="0"/>
                </a:lnTo>
                <a:close/>
                <a:moveTo>
                  <a:pt x="624" y="2728"/>
                </a:moveTo>
                <a:cubicBezTo>
                  <a:pt x="624" y="2925"/>
                  <a:pt x="550" y="3104"/>
                  <a:pt x="429" y="3241"/>
                </a:cubicBezTo>
                <a:cubicBezTo>
                  <a:pt x="308" y="3104"/>
                  <a:pt x="234" y="2925"/>
                  <a:pt x="234" y="2728"/>
                </a:cubicBezTo>
                <a:cubicBezTo>
                  <a:pt x="234" y="935"/>
                  <a:pt x="234" y="935"/>
                  <a:pt x="234" y="935"/>
                </a:cubicBezTo>
                <a:cubicBezTo>
                  <a:pt x="624" y="935"/>
                  <a:pt x="624" y="935"/>
                  <a:pt x="624" y="935"/>
                </a:cubicBezTo>
                <a:lnTo>
                  <a:pt x="624" y="2728"/>
                </a:lnTo>
                <a:close/>
                <a:moveTo>
                  <a:pt x="3663" y="2728"/>
                </a:moveTo>
                <a:cubicBezTo>
                  <a:pt x="3663" y="3158"/>
                  <a:pt x="3314" y="3507"/>
                  <a:pt x="2884" y="3507"/>
                </a:cubicBezTo>
                <a:cubicBezTo>
                  <a:pt x="1013" y="3507"/>
                  <a:pt x="1013" y="3507"/>
                  <a:pt x="1013" y="3507"/>
                </a:cubicBezTo>
                <a:cubicBezTo>
                  <a:pt x="899" y="3507"/>
                  <a:pt x="791" y="3482"/>
                  <a:pt x="694" y="3438"/>
                </a:cubicBezTo>
                <a:cubicBezTo>
                  <a:pt x="796" y="3306"/>
                  <a:pt x="858" y="3141"/>
                  <a:pt x="858" y="2961"/>
                </a:cubicBezTo>
                <a:cubicBezTo>
                  <a:pt x="858" y="234"/>
                  <a:pt x="858" y="234"/>
                  <a:pt x="858" y="234"/>
                </a:cubicBezTo>
                <a:cubicBezTo>
                  <a:pt x="3663" y="234"/>
                  <a:pt x="3663" y="234"/>
                  <a:pt x="3663" y="234"/>
                </a:cubicBezTo>
                <a:lnTo>
                  <a:pt x="3663" y="2728"/>
                </a:lnTo>
                <a:close/>
                <a:moveTo>
                  <a:pt x="1949" y="2494"/>
                </a:moveTo>
                <a:cubicBezTo>
                  <a:pt x="1169" y="2494"/>
                  <a:pt x="1169" y="2494"/>
                  <a:pt x="1169" y="2494"/>
                </a:cubicBezTo>
                <a:cubicBezTo>
                  <a:pt x="1169" y="2728"/>
                  <a:pt x="1169" y="2728"/>
                  <a:pt x="1169" y="2728"/>
                </a:cubicBezTo>
                <a:cubicBezTo>
                  <a:pt x="1949" y="2728"/>
                  <a:pt x="1949" y="2728"/>
                  <a:pt x="1949" y="2728"/>
                </a:cubicBezTo>
                <a:lnTo>
                  <a:pt x="1949" y="2494"/>
                </a:lnTo>
                <a:close/>
                <a:moveTo>
                  <a:pt x="1949" y="2104"/>
                </a:moveTo>
                <a:cubicBezTo>
                  <a:pt x="1169" y="2104"/>
                  <a:pt x="1169" y="2104"/>
                  <a:pt x="1169" y="2104"/>
                </a:cubicBezTo>
                <a:cubicBezTo>
                  <a:pt x="1169" y="2338"/>
                  <a:pt x="1169" y="2338"/>
                  <a:pt x="1169" y="2338"/>
                </a:cubicBezTo>
                <a:cubicBezTo>
                  <a:pt x="1949" y="2338"/>
                  <a:pt x="1949" y="2338"/>
                  <a:pt x="1949" y="2338"/>
                </a:cubicBezTo>
                <a:lnTo>
                  <a:pt x="1949" y="2104"/>
                </a:lnTo>
                <a:close/>
                <a:moveTo>
                  <a:pt x="1949" y="1715"/>
                </a:moveTo>
                <a:cubicBezTo>
                  <a:pt x="1169" y="1715"/>
                  <a:pt x="1169" y="1715"/>
                  <a:pt x="1169" y="1715"/>
                </a:cubicBezTo>
                <a:cubicBezTo>
                  <a:pt x="1169" y="1948"/>
                  <a:pt x="1169" y="1948"/>
                  <a:pt x="1169" y="1948"/>
                </a:cubicBezTo>
                <a:cubicBezTo>
                  <a:pt x="1949" y="1948"/>
                  <a:pt x="1949" y="1948"/>
                  <a:pt x="1949" y="1948"/>
                </a:cubicBezTo>
                <a:lnTo>
                  <a:pt x="1949" y="1715"/>
                </a:lnTo>
                <a:close/>
                <a:moveTo>
                  <a:pt x="3273" y="702"/>
                </a:moveTo>
                <a:cubicBezTo>
                  <a:pt x="1169" y="702"/>
                  <a:pt x="1169" y="702"/>
                  <a:pt x="1169" y="702"/>
                </a:cubicBezTo>
                <a:cubicBezTo>
                  <a:pt x="1169" y="1013"/>
                  <a:pt x="1169" y="1013"/>
                  <a:pt x="1169" y="1013"/>
                </a:cubicBezTo>
                <a:cubicBezTo>
                  <a:pt x="3273" y="1013"/>
                  <a:pt x="3273" y="1013"/>
                  <a:pt x="3273" y="1013"/>
                </a:cubicBezTo>
                <a:lnTo>
                  <a:pt x="3273" y="702"/>
                </a:lnTo>
                <a:close/>
                <a:moveTo>
                  <a:pt x="1949" y="1325"/>
                </a:moveTo>
                <a:cubicBezTo>
                  <a:pt x="1169" y="1325"/>
                  <a:pt x="1169" y="1325"/>
                  <a:pt x="1169" y="1325"/>
                </a:cubicBezTo>
                <a:cubicBezTo>
                  <a:pt x="1169" y="1559"/>
                  <a:pt x="1169" y="1559"/>
                  <a:pt x="1169" y="1559"/>
                </a:cubicBezTo>
                <a:cubicBezTo>
                  <a:pt x="1949" y="1559"/>
                  <a:pt x="1949" y="1559"/>
                  <a:pt x="1949" y="1559"/>
                </a:cubicBezTo>
                <a:lnTo>
                  <a:pt x="1949" y="1325"/>
                </a:lnTo>
                <a:close/>
                <a:moveTo>
                  <a:pt x="2182" y="2728"/>
                </a:moveTo>
                <a:cubicBezTo>
                  <a:pt x="3273" y="2728"/>
                  <a:pt x="3273" y="2728"/>
                  <a:pt x="3273" y="2728"/>
                </a:cubicBezTo>
                <a:cubicBezTo>
                  <a:pt x="3273" y="1325"/>
                  <a:pt x="3273" y="1325"/>
                  <a:pt x="3273" y="1325"/>
                </a:cubicBezTo>
                <a:cubicBezTo>
                  <a:pt x="2182" y="1325"/>
                  <a:pt x="2182" y="1325"/>
                  <a:pt x="2182" y="1325"/>
                </a:cubicBezTo>
                <a:lnTo>
                  <a:pt x="2182" y="2728"/>
                </a:lnTo>
                <a:close/>
              </a:path>
            </a:pathLst>
          </a:custGeom>
          <a:solidFill>
            <a:srgbClr val="D1D0CD"/>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ustDataLst>
      <p:tags r:id="rId3"/>
    </p:custData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11181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6066366" y="337394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05091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图文框 7"/>
          <p:cNvSpPr/>
          <p:nvPr/>
        </p:nvSpPr>
        <p:spPr>
          <a:xfrm>
            <a:off x="2935218" y="1034334"/>
            <a:ext cx="804684" cy="804684"/>
          </a:xfrm>
          <a:prstGeom prst="frame">
            <a:avLst>
              <a:gd name="adj1" fmla="val 3597"/>
            </a:avLst>
          </a:prstGeom>
          <a:solidFill>
            <a:schemeClr val="accent1">
              <a:lumMod val="7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3000" b="1" i="0" u="none" strike="noStrike" kern="1200" cap="none" spc="0" normalizeH="0" baseline="0" noProof="0">
                <a:ln>
                  <a:noFill/>
                </a:ln>
                <a:solidFill>
                  <a:schemeClr val="tx1">
                    <a:lumMod val="85000"/>
                    <a:lumOff val="15000"/>
                  </a:schemeClr>
                </a:solidFill>
                <a:effectLst/>
                <a:uLnTx/>
                <a:uFillTx/>
                <a:latin typeface="Arial" panose="020B0604020202020204"/>
                <a:ea typeface="微软雅黑" panose="020B0503020204020204" charset="-122"/>
                <a:cs typeface="+mn-cs"/>
              </a:rPr>
              <a:t>一</a:t>
            </a:r>
            <a:endParaRPr kumimoji="0" lang="zh-CN" sz="3000" b="1" i="0" u="none" strike="noStrike" kern="1200" cap="none" spc="0" normalizeH="0" baseline="0" noProof="0">
              <a:ln>
                <a:noFill/>
              </a:ln>
              <a:solidFill>
                <a:schemeClr val="tx1">
                  <a:lumMod val="85000"/>
                  <a:lumOff val="15000"/>
                </a:schemeClr>
              </a:solidFill>
              <a:effectLst/>
              <a:uLnTx/>
              <a:uFillTx/>
              <a:latin typeface="Arial" panose="020B0604020202020204"/>
              <a:ea typeface="微软雅黑" panose="020B0503020204020204" charset="-122"/>
              <a:cs typeface="+mn-cs"/>
            </a:endParaRPr>
          </a:p>
        </p:txBody>
      </p:sp>
      <p:sp>
        <p:nvSpPr>
          <p:cNvPr id="10" name="图文框 9"/>
          <p:cNvSpPr/>
          <p:nvPr/>
        </p:nvSpPr>
        <p:spPr>
          <a:xfrm>
            <a:off x="4735845" y="1034334"/>
            <a:ext cx="804684" cy="804684"/>
          </a:xfrm>
          <a:prstGeom prst="frame">
            <a:avLst>
              <a:gd name="adj1" fmla="val 3597"/>
            </a:avLst>
          </a:prstGeom>
          <a:solidFill>
            <a:srgbClr val="FFC0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3000" b="1" i="0" u="none" strike="noStrike" kern="1200" cap="none" spc="0" normalizeH="0" baseline="0" noProof="0">
                <a:ln>
                  <a:noFill/>
                </a:ln>
                <a:solidFill>
                  <a:schemeClr val="tx1">
                    <a:lumMod val="85000"/>
                    <a:lumOff val="15000"/>
                  </a:schemeClr>
                </a:solidFill>
                <a:effectLst/>
                <a:uLnTx/>
                <a:uFillTx/>
                <a:latin typeface="Arial" panose="020B0604020202020204"/>
                <a:ea typeface="微软雅黑" panose="020B0503020204020204" charset="-122"/>
                <a:cs typeface="+mn-cs"/>
              </a:rPr>
              <a:t>二</a:t>
            </a:r>
            <a:endParaRPr kumimoji="0" lang="zh-CN" sz="3000" b="1" i="0" u="none" strike="noStrike" kern="1200" cap="none" spc="0" normalizeH="0" baseline="0" noProof="0">
              <a:ln>
                <a:noFill/>
              </a:ln>
              <a:solidFill>
                <a:schemeClr val="tx1">
                  <a:lumMod val="85000"/>
                  <a:lumOff val="15000"/>
                </a:schemeClr>
              </a:solidFill>
              <a:effectLst/>
              <a:uLnTx/>
              <a:uFillTx/>
              <a:latin typeface="Arial" panose="020B0604020202020204"/>
              <a:ea typeface="微软雅黑" panose="020B0503020204020204" charset="-122"/>
              <a:cs typeface="+mn-cs"/>
            </a:endParaRPr>
          </a:p>
        </p:txBody>
      </p:sp>
      <p:sp>
        <p:nvSpPr>
          <p:cNvPr id="12" name="图文框 11"/>
          <p:cNvSpPr/>
          <p:nvPr/>
        </p:nvSpPr>
        <p:spPr>
          <a:xfrm>
            <a:off x="6593622" y="1034334"/>
            <a:ext cx="804684" cy="804684"/>
          </a:xfrm>
          <a:prstGeom prst="frame">
            <a:avLst>
              <a:gd name="adj1" fmla="val 3597"/>
            </a:avLst>
          </a:prstGeom>
          <a:solidFill>
            <a:schemeClr val="accent1">
              <a:lumMod val="7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3000" b="1" i="0" u="none" strike="noStrike" kern="1200" cap="none" spc="0" normalizeH="0" baseline="0" noProof="0">
                <a:ln>
                  <a:noFill/>
                </a:ln>
                <a:solidFill>
                  <a:schemeClr val="tx1">
                    <a:lumMod val="85000"/>
                    <a:lumOff val="15000"/>
                  </a:schemeClr>
                </a:solidFill>
                <a:effectLst/>
                <a:uLnTx/>
                <a:uFillTx/>
                <a:latin typeface="Arial" panose="020B0604020202020204"/>
                <a:ea typeface="微软雅黑" panose="020B0503020204020204" charset="-122"/>
                <a:cs typeface="+mn-cs"/>
              </a:rPr>
              <a:t>三</a:t>
            </a:r>
            <a:endParaRPr kumimoji="0" lang="zh-CN" sz="3000" b="1" i="0" u="none" strike="noStrike" kern="1200" cap="none" spc="0" normalizeH="0" baseline="0" noProof="0">
              <a:ln>
                <a:noFill/>
              </a:ln>
              <a:solidFill>
                <a:schemeClr val="tx1">
                  <a:lumMod val="85000"/>
                  <a:lumOff val="15000"/>
                </a:schemeClr>
              </a:solidFill>
              <a:effectLst/>
              <a:uLnTx/>
              <a:uFillTx/>
              <a:latin typeface="Arial" panose="020B0604020202020204"/>
              <a:ea typeface="微软雅黑" panose="020B0503020204020204" charset="-122"/>
              <a:cs typeface="+mn-cs"/>
            </a:endParaRPr>
          </a:p>
        </p:txBody>
      </p:sp>
      <p:grpSp>
        <p:nvGrpSpPr>
          <p:cNvPr id="4" name="组合 3"/>
          <p:cNvGrpSpPr/>
          <p:nvPr/>
        </p:nvGrpSpPr>
        <p:grpSpPr>
          <a:xfrm>
            <a:off x="752118" y="842555"/>
            <a:ext cx="1056084" cy="2610485"/>
            <a:chOff x="1143001" y="687388"/>
            <a:chExt cx="1408112" cy="3806779"/>
          </a:xfrm>
          <a:effectLst/>
        </p:grpSpPr>
        <p:sp>
          <p:nvSpPr>
            <p:cNvPr id="6" name="任意多边形: 形状 5"/>
            <p:cNvSpPr/>
            <p:nvPr/>
          </p:nvSpPr>
          <p:spPr>
            <a:xfrm>
              <a:off x="1143001" y="687388"/>
              <a:ext cx="1408112" cy="2119313"/>
            </a:xfrm>
            <a:custGeom>
              <a:avLst/>
              <a:gdLst>
                <a:gd name="connsiteX0" fmla="*/ 0 w 1408112"/>
                <a:gd name="connsiteY0" fmla="*/ 0 h 2119313"/>
                <a:gd name="connsiteX1" fmla="*/ 1408112 w 1408112"/>
                <a:gd name="connsiteY1" fmla="*/ 0 h 2119313"/>
                <a:gd name="connsiteX2" fmla="*/ 1408112 w 1408112"/>
                <a:gd name="connsiteY2" fmla="*/ 2119313 h 2119313"/>
                <a:gd name="connsiteX3" fmla="*/ 1347535 w 1408112"/>
                <a:gd name="connsiteY3" fmla="*/ 2119313 h 2119313"/>
                <a:gd name="connsiteX4" fmla="*/ 1347535 w 1408112"/>
                <a:gd name="connsiteY4" fmla="*/ 60577 h 2119313"/>
                <a:gd name="connsiteX5" fmla="*/ 60577 w 1408112"/>
                <a:gd name="connsiteY5" fmla="*/ 60577 h 2119313"/>
                <a:gd name="connsiteX6" fmla="*/ 60577 w 1408112"/>
                <a:gd name="connsiteY6" fmla="*/ 2119313 h 2119313"/>
                <a:gd name="connsiteX7" fmla="*/ 0 w 1408112"/>
                <a:gd name="connsiteY7" fmla="*/ 2119313 h 2119313"/>
                <a:gd name="connsiteX8" fmla="*/ 0 w 1408112"/>
                <a:gd name="connsiteY8" fmla="*/ 0 h 211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112" h="2119313">
                  <a:moveTo>
                    <a:pt x="0" y="0"/>
                  </a:moveTo>
                  <a:lnTo>
                    <a:pt x="1408112" y="0"/>
                  </a:lnTo>
                  <a:lnTo>
                    <a:pt x="1408112" y="2119313"/>
                  </a:lnTo>
                  <a:lnTo>
                    <a:pt x="1347535" y="2119313"/>
                  </a:lnTo>
                  <a:lnTo>
                    <a:pt x="1347535" y="60577"/>
                  </a:lnTo>
                  <a:lnTo>
                    <a:pt x="60577" y="60577"/>
                  </a:lnTo>
                  <a:lnTo>
                    <a:pt x="60577" y="2119313"/>
                  </a:lnTo>
                  <a:lnTo>
                    <a:pt x="0" y="2119313"/>
                  </a:lnTo>
                  <a:lnTo>
                    <a:pt x="0" y="0"/>
                  </a:ln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charset="-122"/>
                <a:cs typeface="+mn-cs"/>
              </a:endParaRPr>
            </a:p>
          </p:txBody>
        </p:sp>
        <p:sp>
          <p:nvSpPr>
            <p:cNvPr id="7" name="文本框 29"/>
            <p:cNvSpPr txBox="1"/>
            <p:nvPr/>
          </p:nvSpPr>
          <p:spPr>
            <a:xfrm rot="5400000">
              <a:off x="84307" y="2272234"/>
              <a:ext cx="3525501" cy="73744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rPr>
                <a:t>CON</a:t>
              </a:r>
              <a:r>
                <a:rPr kumimoji="0" lang="en-US" altLang="zh-CN" sz="3000" b="1"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TENTS</a:t>
              </a:r>
              <a:endParaRPr kumimoji="0" lang="zh-CN" altLang="en-US" sz="3000" b="1" i="0" u="none" strike="noStrike" kern="120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sp>
          <p:nvSpPr>
            <p:cNvPr id="5" name="任意多边形: 形状 4"/>
            <p:cNvSpPr/>
            <p:nvPr/>
          </p:nvSpPr>
          <p:spPr>
            <a:xfrm>
              <a:off x="1143001" y="2369001"/>
              <a:ext cx="1408007" cy="2125166"/>
            </a:xfrm>
            <a:custGeom>
              <a:avLst/>
              <a:gdLst>
                <a:gd name="connsiteX0" fmla="*/ 0 w 1408112"/>
                <a:gd name="connsiteY0" fmla="*/ 0 h 1687513"/>
                <a:gd name="connsiteX1" fmla="*/ 60577 w 1408112"/>
                <a:gd name="connsiteY1" fmla="*/ 0 h 1687513"/>
                <a:gd name="connsiteX2" fmla="*/ 60577 w 1408112"/>
                <a:gd name="connsiteY2" fmla="*/ 1626936 h 1687513"/>
                <a:gd name="connsiteX3" fmla="*/ 1347535 w 1408112"/>
                <a:gd name="connsiteY3" fmla="*/ 1626936 h 1687513"/>
                <a:gd name="connsiteX4" fmla="*/ 1347535 w 1408112"/>
                <a:gd name="connsiteY4" fmla="*/ 0 h 1687513"/>
                <a:gd name="connsiteX5" fmla="*/ 1408112 w 1408112"/>
                <a:gd name="connsiteY5" fmla="*/ 0 h 1687513"/>
                <a:gd name="connsiteX6" fmla="*/ 1408112 w 1408112"/>
                <a:gd name="connsiteY6" fmla="*/ 1687513 h 1687513"/>
                <a:gd name="connsiteX7" fmla="*/ 0 w 1408112"/>
                <a:gd name="connsiteY7" fmla="*/ 1687513 h 1687513"/>
                <a:gd name="connsiteX8" fmla="*/ 0 w 1408112"/>
                <a:gd name="connsiteY8" fmla="*/ 0 h 16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112" h="1687513">
                  <a:moveTo>
                    <a:pt x="0" y="0"/>
                  </a:moveTo>
                  <a:lnTo>
                    <a:pt x="60577" y="0"/>
                  </a:lnTo>
                  <a:lnTo>
                    <a:pt x="60577" y="1626936"/>
                  </a:lnTo>
                  <a:lnTo>
                    <a:pt x="1347535" y="1626936"/>
                  </a:lnTo>
                  <a:lnTo>
                    <a:pt x="1347535" y="0"/>
                  </a:lnTo>
                  <a:lnTo>
                    <a:pt x="1408112" y="0"/>
                  </a:lnTo>
                  <a:lnTo>
                    <a:pt x="1408112" y="1687513"/>
                  </a:lnTo>
                  <a:lnTo>
                    <a:pt x="0" y="1687513"/>
                  </a:lnTo>
                  <a:lnTo>
                    <a:pt x="0" y="0"/>
                  </a:lnTo>
                  <a:close/>
                </a:path>
              </a:pathLst>
            </a:custGeom>
            <a:solidFill>
              <a:schemeClr val="accent1">
                <a:lumMod val="7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Arial" panose="020B0604020202020204"/>
                <a:ea typeface="微软雅黑" panose="020B0503020204020204" charset="-122"/>
                <a:cs typeface="+mn-cs"/>
              </a:endParaRPr>
            </a:p>
          </p:txBody>
        </p:sp>
      </p:grpSp>
      <p:sp>
        <p:nvSpPr>
          <p:cNvPr id="9" name="等腰三角形 8"/>
          <p:cNvSpPr/>
          <p:nvPr/>
        </p:nvSpPr>
        <p:spPr>
          <a:xfrm flipV="1">
            <a:off x="3243069" y="1996180"/>
            <a:ext cx="192951" cy="166337"/>
          </a:xfrm>
          <a:prstGeom prst="triangle">
            <a:avLst/>
          </a:prstGeom>
          <a:solidFill>
            <a:schemeClr val="accent1">
              <a:lumMod val="7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Arial" panose="020B0604020202020204"/>
              <a:ea typeface="微软雅黑" panose="020B0503020204020204" charset="-122"/>
              <a:cs typeface="+mn-cs"/>
            </a:endParaRPr>
          </a:p>
        </p:txBody>
      </p:sp>
      <p:sp>
        <p:nvSpPr>
          <p:cNvPr id="11" name="等腰三角形 10"/>
          <p:cNvSpPr/>
          <p:nvPr/>
        </p:nvSpPr>
        <p:spPr>
          <a:xfrm flipV="1">
            <a:off x="5043696" y="1996180"/>
            <a:ext cx="192951" cy="166337"/>
          </a:xfrm>
          <a:prstGeom prst="triangle">
            <a:avLst/>
          </a:prstGeom>
          <a:solidFill>
            <a:srgbClr val="FFC000"/>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Arial" panose="020B0604020202020204"/>
              <a:ea typeface="微软雅黑" panose="020B0503020204020204" charset="-122"/>
              <a:cs typeface="+mn-cs"/>
            </a:endParaRPr>
          </a:p>
        </p:txBody>
      </p:sp>
      <p:sp>
        <p:nvSpPr>
          <p:cNvPr id="13" name="等腰三角形 12"/>
          <p:cNvSpPr/>
          <p:nvPr/>
        </p:nvSpPr>
        <p:spPr>
          <a:xfrm flipV="1">
            <a:off x="6901473" y="1996180"/>
            <a:ext cx="192951" cy="166337"/>
          </a:xfrm>
          <a:prstGeom prst="triangle">
            <a:avLst/>
          </a:prstGeom>
          <a:solidFill>
            <a:schemeClr val="accent1">
              <a:lumMod val="75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Arial" panose="020B0604020202020204"/>
              <a:ea typeface="微软雅黑" panose="020B0503020204020204" charset="-122"/>
              <a:cs typeface="+mn-cs"/>
            </a:endParaRPr>
          </a:p>
        </p:txBody>
      </p:sp>
      <p:sp>
        <p:nvSpPr>
          <p:cNvPr id="19" name="文本框 18"/>
          <p:cNvSpPr txBox="1"/>
          <p:nvPr/>
        </p:nvSpPr>
        <p:spPr>
          <a:xfrm>
            <a:off x="3122930" y="2228850"/>
            <a:ext cx="459740" cy="2812415"/>
          </a:xfrm>
          <a:prstGeom prst="rect">
            <a:avLst/>
          </a:prstGeom>
          <a:noFill/>
        </p:spPr>
        <p:txBody>
          <a:bodyPr vert="eaVert" wrap="square" rtlCol="0">
            <a:spAutoFit/>
          </a:bodyPr>
          <a:lstStyle/>
          <a:p>
            <a:pPr lvl="0" algn="just" fontAlgn="auto">
              <a:lnSpc>
                <a:spcPct val="100000"/>
              </a:lnSpc>
              <a:defRPr/>
            </a:pPr>
            <a:r>
              <a:rPr lang="zh-CN" altLang="en-US" b="1">
                <a:solidFill>
                  <a:schemeClr val="bg1"/>
                </a:solidFill>
                <a:latin typeface="微软雅黑" panose="020B0503020204020204" charset="-122"/>
                <a:ea typeface="微软雅黑" panose="020B0503020204020204" charset="-122"/>
                <a:sym typeface="方正清刻本悦宋简体" panose="02000000000000000000" charset="-122"/>
              </a:rPr>
              <a:t>为什么建立安全台帐？</a:t>
            </a:r>
            <a:endParaRPr lang="zh-CN" altLang="en-US" b="1">
              <a:solidFill>
                <a:schemeClr val="bg1"/>
              </a:solidFill>
              <a:latin typeface="微软雅黑" panose="020B0503020204020204" charset="-122"/>
              <a:ea typeface="微软雅黑" panose="020B0503020204020204" charset="-122"/>
              <a:sym typeface="方正清刻本悦宋简体" panose="02000000000000000000" charset="-122"/>
            </a:endParaRPr>
          </a:p>
        </p:txBody>
      </p:sp>
      <p:sp>
        <p:nvSpPr>
          <p:cNvPr id="22" name="文本框 21"/>
          <p:cNvSpPr txBox="1"/>
          <p:nvPr/>
        </p:nvSpPr>
        <p:spPr>
          <a:xfrm>
            <a:off x="4923790" y="2228850"/>
            <a:ext cx="459740" cy="2812415"/>
          </a:xfrm>
          <a:prstGeom prst="rect">
            <a:avLst/>
          </a:prstGeom>
          <a:noFill/>
        </p:spPr>
        <p:txBody>
          <a:bodyPr vert="eaVert" wrap="square" rtlCol="0">
            <a:spAutoFit/>
          </a:bodyPr>
          <a:lstStyle/>
          <a:p>
            <a:pPr lvl="0" algn="just" fontAlgn="auto">
              <a:lnSpc>
                <a:spcPct val="100000"/>
              </a:lnSpc>
              <a:defRPr/>
            </a:pPr>
            <a:r>
              <a:rPr lang="zh-CN" altLang="en-US" b="1">
                <a:solidFill>
                  <a:schemeClr val="bg1"/>
                </a:solidFill>
                <a:latin typeface="微软雅黑" panose="020B0503020204020204" charset="-122"/>
                <a:ea typeface="微软雅黑" panose="020B0503020204020204" charset="-122"/>
                <a:sym typeface="方正清刻本悦宋简体" panose="02000000000000000000" charset="-122"/>
              </a:rPr>
              <a:t>如何建立安全台帐？</a:t>
            </a:r>
            <a:endParaRPr lang="zh-CN" altLang="en-US" b="1">
              <a:solidFill>
                <a:schemeClr val="bg1"/>
              </a:solidFill>
              <a:latin typeface="微软雅黑" panose="020B0503020204020204" charset="-122"/>
              <a:ea typeface="微软雅黑" panose="020B0503020204020204" charset="-122"/>
              <a:sym typeface="方正清刻本悦宋简体" panose="02000000000000000000" charset="-122"/>
            </a:endParaRPr>
          </a:p>
        </p:txBody>
      </p:sp>
      <p:sp>
        <p:nvSpPr>
          <p:cNvPr id="25" name="文本框 24"/>
          <p:cNvSpPr txBox="1"/>
          <p:nvPr/>
        </p:nvSpPr>
        <p:spPr>
          <a:xfrm>
            <a:off x="6781165" y="2228850"/>
            <a:ext cx="459740" cy="2812415"/>
          </a:xfrm>
          <a:prstGeom prst="rect">
            <a:avLst/>
          </a:prstGeom>
          <a:noFill/>
        </p:spPr>
        <p:txBody>
          <a:bodyPr vert="eaVert" wrap="square" rtlCol="0">
            <a:spAutoFit/>
          </a:bodyPr>
          <a:lstStyle/>
          <a:p>
            <a:pPr lvl="0" algn="just" fontAlgn="auto">
              <a:lnSpc>
                <a:spcPct val="100000"/>
              </a:lnSpc>
              <a:defRPr/>
            </a:pPr>
            <a:r>
              <a:rPr lang="zh-CN" altLang="en-US" b="1">
                <a:solidFill>
                  <a:schemeClr val="bg1"/>
                </a:solidFill>
                <a:latin typeface="微软雅黑" panose="020B0503020204020204" charset="-122"/>
                <a:ea typeface="微软雅黑" panose="020B0503020204020204" charset="-122"/>
                <a:sym typeface="方正清刻本悦宋简体" panose="02000000000000000000" charset="-122"/>
              </a:rPr>
              <a:t>企业安全管理基础台帐</a:t>
            </a:r>
            <a:endParaRPr lang="zh-CN" altLang="en-US" b="1">
              <a:solidFill>
                <a:schemeClr val="bg1"/>
              </a:solidFill>
              <a:latin typeface="微软雅黑" panose="020B0503020204020204" charset="-122"/>
              <a:ea typeface="微软雅黑" panose="020B0503020204020204" charset="-122"/>
              <a:sym typeface="方正清刻本悦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58184" y="1460442"/>
            <a:ext cx="1627632" cy="1198880"/>
          </a:xfrm>
          <a:prstGeom prst="rect">
            <a:avLst/>
          </a:prstGeom>
          <a:noFill/>
        </p:spPr>
        <p:txBody>
          <a:bodyPr wrap="square" rtlCol="0">
            <a:spAutoFit/>
          </a:bodyPr>
          <a:lstStyle/>
          <a:p>
            <a:pPr algn="ctr"/>
            <a:r>
              <a:rPr lang="zh-CN" sz="7200" b="1">
                <a:solidFill>
                  <a:schemeClr val="bg1"/>
                </a:solidFill>
                <a:latin typeface="微软雅黑" panose="020B0503020204020204" charset="-122"/>
                <a:ea typeface="微软雅黑" panose="020B0503020204020204" charset="-122"/>
              </a:rPr>
              <a:t>一</a:t>
            </a:r>
            <a:endParaRPr lang="zh-CN" sz="72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1897380" y="3368040"/>
            <a:ext cx="5368290" cy="675640"/>
          </a:xfrm>
          <a:prstGeom prst="rect">
            <a:avLst/>
          </a:prstGeom>
          <a:noFill/>
        </p:spPr>
        <p:txBody>
          <a:bodyPr wrap="square" rtlCol="0">
            <a:spAutoFit/>
          </a:bodyPr>
          <a:lstStyle/>
          <a:p>
            <a:pPr lvl="0" algn="ctr">
              <a:lnSpc>
                <a:spcPct val="100000"/>
              </a:lnSpc>
              <a:defRPr/>
            </a:pPr>
            <a:r>
              <a:rPr lang="zh-CN" altLang="en-US" sz="3800" b="1" spc="300">
                <a:solidFill>
                  <a:srgbClr val="2E75B6"/>
                </a:solidFill>
                <a:uFillTx/>
                <a:latin typeface="微软雅黑" panose="020B0503020204020204" charset="-122"/>
                <a:ea typeface="微软雅黑" panose="020B0503020204020204" charset="-122"/>
                <a:sym typeface="方正清刻本悦宋简体" panose="02000000000000000000" charset="-122"/>
              </a:rPr>
              <a:t>为什么建立安全台帐</a:t>
            </a:r>
            <a:endParaRPr lang="zh-CN" altLang="en-US" sz="3800" b="1" spc="300">
              <a:solidFill>
                <a:srgbClr val="2E75B6"/>
              </a:solidFill>
              <a:uFillTx/>
              <a:latin typeface="微软雅黑" panose="020B0503020204020204" charset="-122"/>
              <a:ea typeface="微软雅黑" panose="020B0503020204020204" charset="-122"/>
              <a:sym typeface="方正清刻本悦宋简体" panose="02000000000000000000"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一</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21"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建立安全台帐的意义</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 name="文本框 17"/>
          <p:cNvSpPr txBox="1"/>
          <p:nvPr/>
        </p:nvSpPr>
        <p:spPr>
          <a:xfrm>
            <a:off x="1863725" y="113982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（一）安全生产工作开展情况再现的手段</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6" name="组合 5"/>
          <p:cNvGrpSpPr/>
          <p:nvPr/>
        </p:nvGrpSpPr>
        <p:grpSpPr>
          <a:xfrm>
            <a:off x="1201420" y="1693545"/>
            <a:ext cx="6608445" cy="2807970"/>
            <a:chOff x="2702" y="2757"/>
            <a:chExt cx="8893" cy="4002"/>
          </a:xfrm>
        </p:grpSpPr>
        <p:sp>
          <p:nvSpPr>
            <p:cNvPr id="3" name="文本框 17"/>
            <p:cNvSpPr txBox="1"/>
            <p:nvPr/>
          </p:nvSpPr>
          <p:spPr>
            <a:xfrm>
              <a:off x="3283" y="3243"/>
              <a:ext cx="7783" cy="289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fontAlgn="auto">
                <a:lnSpc>
                  <a:spcPct val="180000"/>
                </a:lnSpc>
                <a:spcBef>
                  <a:spcPts val="0"/>
                </a:spcBef>
                <a:spcAft>
                  <a:spcPts val="0"/>
                </a:spcAft>
                <a:buClrTx/>
                <a:buSzTx/>
                <a:buFontTx/>
                <a:buNone/>
                <a:defRPr/>
              </a:pPr>
              <a:r>
                <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各项工作是一个动态过程，做过的工作一晃即逝，只有将安全生产工作的活动过程通过台帐的文字图片来进行详细反映，从而得以再现安全生产工作中各项管理活动的具体情况。可以说安全生产管理工作的各项具体活动、采取的各项措施以及产生的成效，仅仅靠现场是不能够完整地反映出来的，只能由台帐和现场相结合来反映。</a:t>
              </a:r>
              <a:endParaRPr kumimoji="0" lang="zh-CN" altLang="en-US" sz="14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8" name="组合 27"/>
            <p:cNvGrpSpPr/>
            <p:nvPr>
              <p:custDataLst>
                <p:tags r:id="rId2"/>
              </p:custDataLst>
            </p:nvPr>
          </p:nvGrpSpPr>
          <p:grpSpPr>
            <a:xfrm>
              <a:off x="2702" y="2757"/>
              <a:ext cx="8893" cy="4002"/>
              <a:chOff x="1016000" y="3604164"/>
              <a:chExt cx="2192867" cy="1300713"/>
            </a:xfrm>
          </p:grpSpPr>
          <p:sp>
            <p:nvSpPr>
              <p:cNvPr id="14" name="任意多边形 13"/>
              <p:cNvSpPr/>
              <p:nvPr>
                <p:custDataLst>
                  <p:tags r:id="rId3"/>
                </p:custDataLst>
              </p:nvPr>
            </p:nvSpPr>
            <p:spPr>
              <a:xfrm>
                <a:off x="1016000" y="3606801"/>
                <a:ext cx="2192867" cy="1298076"/>
              </a:xfrm>
              <a:custGeom>
                <a:avLst/>
                <a:gdLst>
                  <a:gd name="connsiteX0" fmla="*/ 0 w 2192867"/>
                  <a:gd name="connsiteY0" fmla="*/ 0 h 1298076"/>
                  <a:gd name="connsiteX1" fmla="*/ 1498600 w 2192867"/>
                  <a:gd name="connsiteY1" fmla="*/ 0 h 1298076"/>
                  <a:gd name="connsiteX2" fmla="*/ 1572642 w 2192867"/>
                  <a:gd name="connsiteY2" fmla="*/ 74042 h 1298076"/>
                  <a:gd name="connsiteX3" fmla="*/ 74042 w 2192867"/>
                  <a:gd name="connsiteY3" fmla="*/ 74042 h 1298076"/>
                  <a:gd name="connsiteX4" fmla="*/ 74042 w 2192867"/>
                  <a:gd name="connsiteY4" fmla="*/ 1224034 h 1298076"/>
                  <a:gd name="connsiteX5" fmla="*/ 2118825 w 2192867"/>
                  <a:gd name="connsiteY5" fmla="*/ 1224034 h 1298076"/>
                  <a:gd name="connsiteX6" fmla="*/ 2118825 w 2192867"/>
                  <a:gd name="connsiteY6" fmla="*/ 620225 h 1298076"/>
                  <a:gd name="connsiteX7" fmla="*/ 2192867 w 2192867"/>
                  <a:gd name="connsiteY7" fmla="*/ 694267 h 1298076"/>
                  <a:gd name="connsiteX8" fmla="*/ 2192867 w 2192867"/>
                  <a:gd name="connsiteY8" fmla="*/ 1298076 h 1298076"/>
                  <a:gd name="connsiteX9" fmla="*/ 0 w 2192867"/>
                  <a:gd name="connsiteY9" fmla="*/ 1298076 h 129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867" h="1298076">
                    <a:moveTo>
                      <a:pt x="0" y="0"/>
                    </a:moveTo>
                    <a:lnTo>
                      <a:pt x="1498600" y="0"/>
                    </a:lnTo>
                    <a:lnTo>
                      <a:pt x="1572642" y="74042"/>
                    </a:lnTo>
                    <a:lnTo>
                      <a:pt x="74042" y="74042"/>
                    </a:lnTo>
                    <a:lnTo>
                      <a:pt x="74042" y="1224034"/>
                    </a:lnTo>
                    <a:lnTo>
                      <a:pt x="2118825" y="1224034"/>
                    </a:lnTo>
                    <a:lnTo>
                      <a:pt x="2118825" y="620225"/>
                    </a:lnTo>
                    <a:lnTo>
                      <a:pt x="2192867" y="694267"/>
                    </a:lnTo>
                    <a:lnTo>
                      <a:pt x="2192867" y="1298076"/>
                    </a:lnTo>
                    <a:lnTo>
                      <a:pt x="0" y="1298076"/>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350" dirty="0">
                    <a:solidFill>
                      <a:schemeClr val="accent1"/>
                    </a:solidFill>
                    <a:sym typeface="Arial" panose="020B0604020202020204" pitchFamily="34" charset="0"/>
                  </a:rPr>
                  <a:t> </a:t>
                </a:r>
                <a:endParaRPr lang="en-US" altLang="zh-CN" sz="1350" dirty="0">
                  <a:solidFill>
                    <a:schemeClr val="accent1"/>
                  </a:solidFill>
                  <a:sym typeface="Arial" panose="020B0604020202020204" pitchFamily="34" charset="0"/>
                </a:endParaRPr>
              </a:p>
            </p:txBody>
          </p:sp>
          <p:sp>
            <p:nvSpPr>
              <p:cNvPr id="27" name="任意多边形 26"/>
              <p:cNvSpPr/>
              <p:nvPr>
                <p:custDataLst>
                  <p:tags r:id="rId4"/>
                </p:custDataLst>
              </p:nvPr>
            </p:nvSpPr>
            <p:spPr>
              <a:xfrm>
                <a:off x="2514108" y="3604164"/>
                <a:ext cx="694267" cy="694267"/>
              </a:xfrm>
              <a:custGeom>
                <a:avLst/>
                <a:gdLst>
                  <a:gd name="connsiteX0" fmla="*/ 0 w 694267"/>
                  <a:gd name="connsiteY0" fmla="*/ 0 h 694267"/>
                  <a:gd name="connsiteX1" fmla="*/ 694267 w 694267"/>
                  <a:gd name="connsiteY1" fmla="*/ 0 h 694267"/>
                  <a:gd name="connsiteX2" fmla="*/ 694267 w 694267"/>
                  <a:gd name="connsiteY2" fmla="*/ 694267 h 694267"/>
                  <a:gd name="connsiteX3" fmla="*/ 620225 w 694267"/>
                  <a:gd name="connsiteY3" fmla="*/ 620225 h 694267"/>
                  <a:gd name="connsiteX4" fmla="*/ 620225 w 694267"/>
                  <a:gd name="connsiteY4" fmla="*/ 74042 h 694267"/>
                  <a:gd name="connsiteX5" fmla="*/ 74042 w 694267"/>
                  <a:gd name="connsiteY5" fmla="*/ 74042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267" h="694267">
                    <a:moveTo>
                      <a:pt x="0" y="0"/>
                    </a:moveTo>
                    <a:lnTo>
                      <a:pt x="694267" y="0"/>
                    </a:lnTo>
                    <a:lnTo>
                      <a:pt x="694267" y="694267"/>
                    </a:lnTo>
                    <a:lnTo>
                      <a:pt x="620225" y="620225"/>
                    </a:lnTo>
                    <a:lnTo>
                      <a:pt x="620225" y="74042"/>
                    </a:lnTo>
                    <a:lnTo>
                      <a:pt x="74042" y="7404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tx1"/>
                  </a:solidFill>
                  <a:sym typeface="Arial" panose="020B0604020202020204" pitchFamily="34" charset="0"/>
                </a:endParaRPr>
              </a:p>
            </p:txBody>
          </p:sp>
        </p:gr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一</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21"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建立安全台帐的意义</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2" name="文本框 17"/>
          <p:cNvSpPr txBox="1"/>
          <p:nvPr/>
        </p:nvSpPr>
        <p:spPr>
          <a:xfrm>
            <a:off x="1863725" y="1016000"/>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（二）法律法规赋予的一项义务</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196" name="组合 195"/>
          <p:cNvGrpSpPr/>
          <p:nvPr/>
        </p:nvGrpSpPr>
        <p:grpSpPr>
          <a:xfrm>
            <a:off x="2015490" y="1624330"/>
            <a:ext cx="5113655" cy="3035300"/>
            <a:chOff x="2609" y="2513"/>
            <a:chExt cx="8053" cy="4780"/>
          </a:xfrm>
        </p:grpSpPr>
        <p:grpSp>
          <p:nvGrpSpPr>
            <p:cNvPr id="193" name="组合 192"/>
            <p:cNvGrpSpPr/>
            <p:nvPr>
              <p:custDataLst>
                <p:tags r:id="rId2"/>
              </p:custDataLst>
            </p:nvPr>
          </p:nvGrpSpPr>
          <p:grpSpPr>
            <a:xfrm>
              <a:off x="2609" y="2513"/>
              <a:ext cx="8053" cy="4780"/>
              <a:chOff x="4938943" y="727450"/>
              <a:chExt cx="1784371" cy="1212282"/>
            </a:xfrm>
          </p:grpSpPr>
          <p:sp>
            <p:nvSpPr>
              <p:cNvPr id="194" name="任意多边形 193"/>
              <p:cNvSpPr/>
              <p:nvPr>
                <p:custDataLst>
                  <p:tags r:id="rId3"/>
                </p:custDataLst>
              </p:nvPr>
            </p:nvSpPr>
            <p:spPr>
              <a:xfrm>
                <a:off x="4938943" y="1025332"/>
                <a:ext cx="1784371" cy="914400"/>
              </a:xfrm>
              <a:custGeom>
                <a:avLst/>
                <a:gdLst>
                  <a:gd name="connsiteX0" fmla="*/ 0 w 1784371"/>
                  <a:gd name="connsiteY0" fmla="*/ 897668 h 914400"/>
                  <a:gd name="connsiteX1" fmla="*/ 1784371 w 1784371"/>
                  <a:gd name="connsiteY1" fmla="*/ 897668 h 914400"/>
                  <a:gd name="connsiteX2" fmla="*/ 1784371 w 1784371"/>
                  <a:gd name="connsiteY2" fmla="*/ 914400 h 914400"/>
                  <a:gd name="connsiteX3" fmla="*/ 0 w 1784371"/>
                  <a:gd name="connsiteY3" fmla="*/ 914400 h 914400"/>
                  <a:gd name="connsiteX4" fmla="*/ 59588 w 1784371"/>
                  <a:gd name="connsiteY4" fmla="*/ 0 h 914400"/>
                  <a:gd name="connsiteX5" fmla="*/ 69360 w 1784371"/>
                  <a:gd name="connsiteY5" fmla="*/ 3522 h 914400"/>
                  <a:gd name="connsiteX6" fmla="*/ 75080 w 1784371"/>
                  <a:gd name="connsiteY6" fmla="*/ 8501 h 914400"/>
                  <a:gd name="connsiteX7" fmla="*/ 92544 w 1784371"/>
                  <a:gd name="connsiteY7" fmla="*/ 25390 h 914400"/>
                  <a:gd name="connsiteX8" fmla="*/ 99110 w 1784371"/>
                  <a:gd name="connsiteY8" fmla="*/ 31567 h 914400"/>
                  <a:gd name="connsiteX9" fmla="*/ 110365 w 1784371"/>
                  <a:gd name="connsiteY9" fmla="*/ 21034 h 914400"/>
                  <a:gd name="connsiteX10" fmla="*/ 127224 w 1784371"/>
                  <a:gd name="connsiteY10" fmla="*/ 4751 h 914400"/>
                  <a:gd name="connsiteX11" fmla="*/ 128636 w 1784371"/>
                  <a:gd name="connsiteY11" fmla="*/ 3522 h 914400"/>
                  <a:gd name="connsiteX12" fmla="*/ 138686 w 1784371"/>
                  <a:gd name="connsiteY12" fmla="*/ 23 h 914400"/>
                  <a:gd name="connsiteX13" fmla="*/ 138964 w 1784371"/>
                  <a:gd name="connsiteY13" fmla="*/ 0 h 914400"/>
                  <a:gd name="connsiteX14" fmla="*/ 148735 w 1784371"/>
                  <a:gd name="connsiteY14" fmla="*/ 3522 h 914400"/>
                  <a:gd name="connsiteX15" fmla="*/ 154456 w 1784371"/>
                  <a:gd name="connsiteY15" fmla="*/ 8501 h 914400"/>
                  <a:gd name="connsiteX16" fmla="*/ 171919 w 1784371"/>
                  <a:gd name="connsiteY16" fmla="*/ 25390 h 914400"/>
                  <a:gd name="connsiteX17" fmla="*/ 178486 w 1784371"/>
                  <a:gd name="connsiteY17" fmla="*/ 31567 h 914400"/>
                  <a:gd name="connsiteX18" fmla="*/ 189741 w 1784371"/>
                  <a:gd name="connsiteY18" fmla="*/ 21034 h 914400"/>
                  <a:gd name="connsiteX19" fmla="*/ 206599 w 1784371"/>
                  <a:gd name="connsiteY19" fmla="*/ 4751 h 914400"/>
                  <a:gd name="connsiteX20" fmla="*/ 208012 w 1784371"/>
                  <a:gd name="connsiteY20" fmla="*/ 3522 h 914400"/>
                  <a:gd name="connsiteX21" fmla="*/ 218062 w 1784371"/>
                  <a:gd name="connsiteY21" fmla="*/ 23 h 914400"/>
                  <a:gd name="connsiteX22" fmla="*/ 218340 w 1784371"/>
                  <a:gd name="connsiteY22" fmla="*/ 0 h 914400"/>
                  <a:gd name="connsiteX23" fmla="*/ 228111 w 1784371"/>
                  <a:gd name="connsiteY23" fmla="*/ 3522 h 914400"/>
                  <a:gd name="connsiteX24" fmla="*/ 233831 w 1784371"/>
                  <a:gd name="connsiteY24" fmla="*/ 8501 h 914400"/>
                  <a:gd name="connsiteX25" fmla="*/ 251295 w 1784371"/>
                  <a:gd name="connsiteY25" fmla="*/ 25390 h 914400"/>
                  <a:gd name="connsiteX26" fmla="*/ 257861 w 1784371"/>
                  <a:gd name="connsiteY26" fmla="*/ 31567 h 914400"/>
                  <a:gd name="connsiteX27" fmla="*/ 269116 w 1784371"/>
                  <a:gd name="connsiteY27" fmla="*/ 21034 h 914400"/>
                  <a:gd name="connsiteX28" fmla="*/ 285975 w 1784371"/>
                  <a:gd name="connsiteY28" fmla="*/ 4751 h 914400"/>
                  <a:gd name="connsiteX29" fmla="*/ 287387 w 1784371"/>
                  <a:gd name="connsiteY29" fmla="*/ 3522 h 914400"/>
                  <a:gd name="connsiteX30" fmla="*/ 297437 w 1784371"/>
                  <a:gd name="connsiteY30" fmla="*/ 23 h 914400"/>
                  <a:gd name="connsiteX31" fmla="*/ 297715 w 1784371"/>
                  <a:gd name="connsiteY31" fmla="*/ 0 h 914400"/>
                  <a:gd name="connsiteX32" fmla="*/ 307487 w 1784371"/>
                  <a:gd name="connsiteY32" fmla="*/ 3522 h 914400"/>
                  <a:gd name="connsiteX33" fmla="*/ 313207 w 1784371"/>
                  <a:gd name="connsiteY33" fmla="*/ 8501 h 914400"/>
                  <a:gd name="connsiteX34" fmla="*/ 330670 w 1784371"/>
                  <a:gd name="connsiteY34" fmla="*/ 25390 h 914400"/>
                  <a:gd name="connsiteX35" fmla="*/ 337237 w 1784371"/>
                  <a:gd name="connsiteY35" fmla="*/ 31567 h 914400"/>
                  <a:gd name="connsiteX36" fmla="*/ 348492 w 1784371"/>
                  <a:gd name="connsiteY36" fmla="*/ 21034 h 914400"/>
                  <a:gd name="connsiteX37" fmla="*/ 365350 w 1784371"/>
                  <a:gd name="connsiteY37" fmla="*/ 4751 h 914400"/>
                  <a:gd name="connsiteX38" fmla="*/ 366763 w 1784371"/>
                  <a:gd name="connsiteY38" fmla="*/ 3522 h 914400"/>
                  <a:gd name="connsiteX39" fmla="*/ 376812 w 1784371"/>
                  <a:gd name="connsiteY39" fmla="*/ 23 h 914400"/>
                  <a:gd name="connsiteX40" fmla="*/ 377090 w 1784371"/>
                  <a:gd name="connsiteY40" fmla="*/ 0 h 914400"/>
                  <a:gd name="connsiteX41" fmla="*/ 386862 w 1784371"/>
                  <a:gd name="connsiteY41" fmla="*/ 3522 h 914400"/>
                  <a:gd name="connsiteX42" fmla="*/ 392582 w 1784371"/>
                  <a:gd name="connsiteY42" fmla="*/ 8501 h 914400"/>
                  <a:gd name="connsiteX43" fmla="*/ 410046 w 1784371"/>
                  <a:gd name="connsiteY43" fmla="*/ 25390 h 914400"/>
                  <a:gd name="connsiteX44" fmla="*/ 416612 w 1784371"/>
                  <a:gd name="connsiteY44" fmla="*/ 31567 h 914400"/>
                  <a:gd name="connsiteX45" fmla="*/ 427867 w 1784371"/>
                  <a:gd name="connsiteY45" fmla="*/ 21034 h 914400"/>
                  <a:gd name="connsiteX46" fmla="*/ 444726 w 1784371"/>
                  <a:gd name="connsiteY46" fmla="*/ 4751 h 914400"/>
                  <a:gd name="connsiteX47" fmla="*/ 446138 w 1784371"/>
                  <a:gd name="connsiteY47" fmla="*/ 3522 h 914400"/>
                  <a:gd name="connsiteX48" fmla="*/ 456188 w 1784371"/>
                  <a:gd name="connsiteY48" fmla="*/ 23 h 914400"/>
                  <a:gd name="connsiteX49" fmla="*/ 456466 w 1784371"/>
                  <a:gd name="connsiteY49" fmla="*/ 0 h 914400"/>
                  <a:gd name="connsiteX50" fmla="*/ 466238 w 1784371"/>
                  <a:gd name="connsiteY50" fmla="*/ 3522 h 914400"/>
                  <a:gd name="connsiteX51" fmla="*/ 471958 w 1784371"/>
                  <a:gd name="connsiteY51" fmla="*/ 8501 h 914400"/>
                  <a:gd name="connsiteX52" fmla="*/ 489421 w 1784371"/>
                  <a:gd name="connsiteY52" fmla="*/ 25390 h 914400"/>
                  <a:gd name="connsiteX53" fmla="*/ 495988 w 1784371"/>
                  <a:gd name="connsiteY53" fmla="*/ 31567 h 914400"/>
                  <a:gd name="connsiteX54" fmla="*/ 507243 w 1784371"/>
                  <a:gd name="connsiteY54" fmla="*/ 21034 h 914400"/>
                  <a:gd name="connsiteX55" fmla="*/ 524101 w 1784371"/>
                  <a:gd name="connsiteY55" fmla="*/ 4751 h 914400"/>
                  <a:gd name="connsiteX56" fmla="*/ 525514 w 1784371"/>
                  <a:gd name="connsiteY56" fmla="*/ 3522 h 914400"/>
                  <a:gd name="connsiteX57" fmla="*/ 535563 w 1784371"/>
                  <a:gd name="connsiteY57" fmla="*/ 23 h 914400"/>
                  <a:gd name="connsiteX58" fmla="*/ 535842 w 1784371"/>
                  <a:gd name="connsiteY58" fmla="*/ 0 h 914400"/>
                  <a:gd name="connsiteX59" fmla="*/ 545613 w 1784371"/>
                  <a:gd name="connsiteY59" fmla="*/ 3522 h 914400"/>
                  <a:gd name="connsiteX60" fmla="*/ 551333 w 1784371"/>
                  <a:gd name="connsiteY60" fmla="*/ 8501 h 914400"/>
                  <a:gd name="connsiteX61" fmla="*/ 568797 w 1784371"/>
                  <a:gd name="connsiteY61" fmla="*/ 25390 h 914400"/>
                  <a:gd name="connsiteX62" fmla="*/ 575363 w 1784371"/>
                  <a:gd name="connsiteY62" fmla="*/ 31567 h 914400"/>
                  <a:gd name="connsiteX63" fmla="*/ 586619 w 1784371"/>
                  <a:gd name="connsiteY63" fmla="*/ 21034 h 914400"/>
                  <a:gd name="connsiteX64" fmla="*/ 603477 w 1784371"/>
                  <a:gd name="connsiteY64" fmla="*/ 4751 h 914400"/>
                  <a:gd name="connsiteX65" fmla="*/ 604889 w 1784371"/>
                  <a:gd name="connsiteY65" fmla="*/ 3522 h 914400"/>
                  <a:gd name="connsiteX66" fmla="*/ 614939 w 1784371"/>
                  <a:gd name="connsiteY66" fmla="*/ 23 h 914400"/>
                  <a:gd name="connsiteX67" fmla="*/ 615217 w 1784371"/>
                  <a:gd name="connsiteY67" fmla="*/ 0 h 914400"/>
                  <a:gd name="connsiteX68" fmla="*/ 624989 w 1784371"/>
                  <a:gd name="connsiteY68" fmla="*/ 3522 h 914400"/>
                  <a:gd name="connsiteX69" fmla="*/ 630709 w 1784371"/>
                  <a:gd name="connsiteY69" fmla="*/ 8501 h 914400"/>
                  <a:gd name="connsiteX70" fmla="*/ 648172 w 1784371"/>
                  <a:gd name="connsiteY70" fmla="*/ 25390 h 914400"/>
                  <a:gd name="connsiteX71" fmla="*/ 654739 w 1784371"/>
                  <a:gd name="connsiteY71" fmla="*/ 31567 h 914400"/>
                  <a:gd name="connsiteX72" fmla="*/ 665994 w 1784371"/>
                  <a:gd name="connsiteY72" fmla="*/ 21034 h 914400"/>
                  <a:gd name="connsiteX73" fmla="*/ 682853 w 1784371"/>
                  <a:gd name="connsiteY73" fmla="*/ 4751 h 914400"/>
                  <a:gd name="connsiteX74" fmla="*/ 684265 w 1784371"/>
                  <a:gd name="connsiteY74" fmla="*/ 3522 h 914400"/>
                  <a:gd name="connsiteX75" fmla="*/ 694315 w 1784371"/>
                  <a:gd name="connsiteY75" fmla="*/ 23 h 914400"/>
                  <a:gd name="connsiteX76" fmla="*/ 694593 w 1784371"/>
                  <a:gd name="connsiteY76" fmla="*/ 0 h 914400"/>
                  <a:gd name="connsiteX77" fmla="*/ 704364 w 1784371"/>
                  <a:gd name="connsiteY77" fmla="*/ 3522 h 914400"/>
                  <a:gd name="connsiteX78" fmla="*/ 710085 w 1784371"/>
                  <a:gd name="connsiteY78" fmla="*/ 8501 h 914400"/>
                  <a:gd name="connsiteX79" fmla="*/ 727548 w 1784371"/>
                  <a:gd name="connsiteY79" fmla="*/ 25390 h 914400"/>
                  <a:gd name="connsiteX80" fmla="*/ 734114 w 1784371"/>
                  <a:gd name="connsiteY80" fmla="*/ 31567 h 914400"/>
                  <a:gd name="connsiteX81" fmla="*/ 745369 w 1784371"/>
                  <a:gd name="connsiteY81" fmla="*/ 21034 h 914400"/>
                  <a:gd name="connsiteX82" fmla="*/ 762228 w 1784371"/>
                  <a:gd name="connsiteY82" fmla="*/ 4751 h 914400"/>
                  <a:gd name="connsiteX83" fmla="*/ 763640 w 1784371"/>
                  <a:gd name="connsiteY83" fmla="*/ 3522 h 914400"/>
                  <a:gd name="connsiteX84" fmla="*/ 773690 w 1784371"/>
                  <a:gd name="connsiteY84" fmla="*/ 23 h 914400"/>
                  <a:gd name="connsiteX85" fmla="*/ 773968 w 1784371"/>
                  <a:gd name="connsiteY85" fmla="*/ 0 h 914400"/>
                  <a:gd name="connsiteX86" fmla="*/ 783740 w 1784371"/>
                  <a:gd name="connsiteY86" fmla="*/ 3522 h 914400"/>
                  <a:gd name="connsiteX87" fmla="*/ 789460 w 1784371"/>
                  <a:gd name="connsiteY87" fmla="*/ 8501 h 914400"/>
                  <a:gd name="connsiteX88" fmla="*/ 806923 w 1784371"/>
                  <a:gd name="connsiteY88" fmla="*/ 25390 h 914400"/>
                  <a:gd name="connsiteX89" fmla="*/ 813490 w 1784371"/>
                  <a:gd name="connsiteY89" fmla="*/ 31567 h 914400"/>
                  <a:gd name="connsiteX90" fmla="*/ 824745 w 1784371"/>
                  <a:gd name="connsiteY90" fmla="*/ 21034 h 914400"/>
                  <a:gd name="connsiteX91" fmla="*/ 841604 w 1784371"/>
                  <a:gd name="connsiteY91" fmla="*/ 4751 h 914400"/>
                  <a:gd name="connsiteX92" fmla="*/ 843016 w 1784371"/>
                  <a:gd name="connsiteY92" fmla="*/ 3522 h 914400"/>
                  <a:gd name="connsiteX93" fmla="*/ 853066 w 1784371"/>
                  <a:gd name="connsiteY93" fmla="*/ 23 h 914400"/>
                  <a:gd name="connsiteX94" fmla="*/ 853344 w 1784371"/>
                  <a:gd name="connsiteY94" fmla="*/ 0 h 914400"/>
                  <a:gd name="connsiteX95" fmla="*/ 863116 w 1784371"/>
                  <a:gd name="connsiteY95" fmla="*/ 3522 h 914400"/>
                  <a:gd name="connsiteX96" fmla="*/ 868836 w 1784371"/>
                  <a:gd name="connsiteY96" fmla="*/ 8501 h 914400"/>
                  <a:gd name="connsiteX97" fmla="*/ 886299 w 1784371"/>
                  <a:gd name="connsiteY97" fmla="*/ 25390 h 914400"/>
                  <a:gd name="connsiteX98" fmla="*/ 892865 w 1784371"/>
                  <a:gd name="connsiteY98" fmla="*/ 31567 h 914400"/>
                  <a:gd name="connsiteX99" fmla="*/ 904121 w 1784371"/>
                  <a:gd name="connsiteY99" fmla="*/ 21034 h 914400"/>
                  <a:gd name="connsiteX100" fmla="*/ 920979 w 1784371"/>
                  <a:gd name="connsiteY100" fmla="*/ 4751 h 914400"/>
                  <a:gd name="connsiteX101" fmla="*/ 922391 w 1784371"/>
                  <a:gd name="connsiteY101" fmla="*/ 3522 h 914400"/>
                  <a:gd name="connsiteX102" fmla="*/ 932441 w 1784371"/>
                  <a:gd name="connsiteY102" fmla="*/ 23 h 914400"/>
                  <a:gd name="connsiteX103" fmla="*/ 932719 w 1784371"/>
                  <a:gd name="connsiteY103" fmla="*/ 0 h 914400"/>
                  <a:gd name="connsiteX104" fmla="*/ 942491 w 1784371"/>
                  <a:gd name="connsiteY104" fmla="*/ 3522 h 914400"/>
                  <a:gd name="connsiteX105" fmla="*/ 948211 w 1784371"/>
                  <a:gd name="connsiteY105" fmla="*/ 8501 h 914400"/>
                  <a:gd name="connsiteX106" fmla="*/ 965675 w 1784371"/>
                  <a:gd name="connsiteY106" fmla="*/ 25390 h 914400"/>
                  <a:gd name="connsiteX107" fmla="*/ 972241 w 1784371"/>
                  <a:gd name="connsiteY107" fmla="*/ 31567 h 914400"/>
                  <a:gd name="connsiteX108" fmla="*/ 983496 w 1784371"/>
                  <a:gd name="connsiteY108" fmla="*/ 21034 h 914400"/>
                  <a:gd name="connsiteX109" fmla="*/ 1000355 w 1784371"/>
                  <a:gd name="connsiteY109" fmla="*/ 4751 h 914400"/>
                  <a:gd name="connsiteX110" fmla="*/ 1001767 w 1784371"/>
                  <a:gd name="connsiteY110" fmla="*/ 3522 h 914400"/>
                  <a:gd name="connsiteX111" fmla="*/ 1011817 w 1784371"/>
                  <a:gd name="connsiteY111" fmla="*/ 23 h 914400"/>
                  <a:gd name="connsiteX112" fmla="*/ 1012095 w 1784371"/>
                  <a:gd name="connsiteY112" fmla="*/ 0 h 914400"/>
                  <a:gd name="connsiteX113" fmla="*/ 1021867 w 1784371"/>
                  <a:gd name="connsiteY113" fmla="*/ 3522 h 914400"/>
                  <a:gd name="connsiteX114" fmla="*/ 1027587 w 1784371"/>
                  <a:gd name="connsiteY114" fmla="*/ 8501 h 914400"/>
                  <a:gd name="connsiteX115" fmla="*/ 1045050 w 1784371"/>
                  <a:gd name="connsiteY115" fmla="*/ 25390 h 914400"/>
                  <a:gd name="connsiteX116" fmla="*/ 1051617 w 1784371"/>
                  <a:gd name="connsiteY116" fmla="*/ 31567 h 914400"/>
                  <a:gd name="connsiteX117" fmla="*/ 1062872 w 1784371"/>
                  <a:gd name="connsiteY117" fmla="*/ 21034 h 914400"/>
                  <a:gd name="connsiteX118" fmla="*/ 1079730 w 1784371"/>
                  <a:gd name="connsiteY118" fmla="*/ 4751 h 914400"/>
                  <a:gd name="connsiteX119" fmla="*/ 1081143 w 1784371"/>
                  <a:gd name="connsiteY119" fmla="*/ 3522 h 914400"/>
                  <a:gd name="connsiteX120" fmla="*/ 1091192 w 1784371"/>
                  <a:gd name="connsiteY120" fmla="*/ 23 h 914400"/>
                  <a:gd name="connsiteX121" fmla="*/ 1091470 w 1784371"/>
                  <a:gd name="connsiteY121" fmla="*/ 0 h 914400"/>
                  <a:gd name="connsiteX122" fmla="*/ 1101242 w 1784371"/>
                  <a:gd name="connsiteY122" fmla="*/ 3522 h 914400"/>
                  <a:gd name="connsiteX123" fmla="*/ 1106962 w 1784371"/>
                  <a:gd name="connsiteY123" fmla="*/ 8501 h 914400"/>
                  <a:gd name="connsiteX124" fmla="*/ 1124426 w 1784371"/>
                  <a:gd name="connsiteY124" fmla="*/ 25390 h 914400"/>
                  <a:gd name="connsiteX125" fmla="*/ 1130992 w 1784371"/>
                  <a:gd name="connsiteY125" fmla="*/ 31567 h 914400"/>
                  <a:gd name="connsiteX126" fmla="*/ 1142247 w 1784371"/>
                  <a:gd name="connsiteY126" fmla="*/ 21034 h 914400"/>
                  <a:gd name="connsiteX127" fmla="*/ 1159106 w 1784371"/>
                  <a:gd name="connsiteY127" fmla="*/ 4751 h 914400"/>
                  <a:gd name="connsiteX128" fmla="*/ 1160518 w 1784371"/>
                  <a:gd name="connsiteY128" fmla="*/ 3522 h 914400"/>
                  <a:gd name="connsiteX129" fmla="*/ 1170568 w 1784371"/>
                  <a:gd name="connsiteY129" fmla="*/ 23 h 914400"/>
                  <a:gd name="connsiteX130" fmla="*/ 1170846 w 1784371"/>
                  <a:gd name="connsiteY130" fmla="*/ 0 h 914400"/>
                  <a:gd name="connsiteX131" fmla="*/ 1180618 w 1784371"/>
                  <a:gd name="connsiteY131" fmla="*/ 3522 h 914400"/>
                  <a:gd name="connsiteX132" fmla="*/ 1186338 w 1784371"/>
                  <a:gd name="connsiteY132" fmla="*/ 8501 h 914400"/>
                  <a:gd name="connsiteX133" fmla="*/ 1203801 w 1784371"/>
                  <a:gd name="connsiteY133" fmla="*/ 25390 h 914400"/>
                  <a:gd name="connsiteX134" fmla="*/ 1210368 w 1784371"/>
                  <a:gd name="connsiteY134" fmla="*/ 31567 h 914400"/>
                  <a:gd name="connsiteX135" fmla="*/ 1221623 w 1784371"/>
                  <a:gd name="connsiteY135" fmla="*/ 21034 h 914400"/>
                  <a:gd name="connsiteX136" fmla="*/ 1238481 w 1784371"/>
                  <a:gd name="connsiteY136" fmla="*/ 4751 h 914400"/>
                  <a:gd name="connsiteX137" fmla="*/ 1239894 w 1784371"/>
                  <a:gd name="connsiteY137" fmla="*/ 3522 h 914400"/>
                  <a:gd name="connsiteX138" fmla="*/ 1249944 w 1784371"/>
                  <a:gd name="connsiteY138" fmla="*/ 23 h 914400"/>
                  <a:gd name="connsiteX139" fmla="*/ 1250222 w 1784371"/>
                  <a:gd name="connsiteY139" fmla="*/ 0 h 914400"/>
                  <a:gd name="connsiteX140" fmla="*/ 1259993 w 1784371"/>
                  <a:gd name="connsiteY140" fmla="*/ 3522 h 914400"/>
                  <a:gd name="connsiteX141" fmla="*/ 1265713 w 1784371"/>
                  <a:gd name="connsiteY141" fmla="*/ 8501 h 914400"/>
                  <a:gd name="connsiteX142" fmla="*/ 1283177 w 1784371"/>
                  <a:gd name="connsiteY142" fmla="*/ 25390 h 914400"/>
                  <a:gd name="connsiteX143" fmla="*/ 1289743 w 1784371"/>
                  <a:gd name="connsiteY143" fmla="*/ 31567 h 914400"/>
                  <a:gd name="connsiteX144" fmla="*/ 1300999 w 1784371"/>
                  <a:gd name="connsiteY144" fmla="*/ 21034 h 914400"/>
                  <a:gd name="connsiteX145" fmla="*/ 1317857 w 1784371"/>
                  <a:gd name="connsiteY145" fmla="*/ 4751 h 914400"/>
                  <a:gd name="connsiteX146" fmla="*/ 1319269 w 1784371"/>
                  <a:gd name="connsiteY146" fmla="*/ 3522 h 914400"/>
                  <a:gd name="connsiteX147" fmla="*/ 1329319 w 1784371"/>
                  <a:gd name="connsiteY147" fmla="*/ 23 h 914400"/>
                  <a:gd name="connsiteX148" fmla="*/ 1329597 w 1784371"/>
                  <a:gd name="connsiteY148" fmla="*/ 0 h 914400"/>
                  <a:gd name="connsiteX149" fmla="*/ 1339369 w 1784371"/>
                  <a:gd name="connsiteY149" fmla="*/ 3522 h 914400"/>
                  <a:gd name="connsiteX150" fmla="*/ 1345089 w 1784371"/>
                  <a:gd name="connsiteY150" fmla="*/ 8501 h 914400"/>
                  <a:gd name="connsiteX151" fmla="*/ 1362552 w 1784371"/>
                  <a:gd name="connsiteY151" fmla="*/ 25390 h 914400"/>
                  <a:gd name="connsiteX152" fmla="*/ 1369119 w 1784371"/>
                  <a:gd name="connsiteY152" fmla="*/ 31567 h 914400"/>
                  <a:gd name="connsiteX153" fmla="*/ 1380374 w 1784371"/>
                  <a:gd name="connsiteY153" fmla="*/ 21034 h 914400"/>
                  <a:gd name="connsiteX154" fmla="*/ 1397233 w 1784371"/>
                  <a:gd name="connsiteY154" fmla="*/ 4751 h 914400"/>
                  <a:gd name="connsiteX155" fmla="*/ 1398645 w 1784371"/>
                  <a:gd name="connsiteY155" fmla="*/ 3522 h 914400"/>
                  <a:gd name="connsiteX156" fmla="*/ 1408695 w 1784371"/>
                  <a:gd name="connsiteY156" fmla="*/ 23 h 914400"/>
                  <a:gd name="connsiteX157" fmla="*/ 1408973 w 1784371"/>
                  <a:gd name="connsiteY157" fmla="*/ 0 h 914400"/>
                  <a:gd name="connsiteX158" fmla="*/ 1418744 w 1784371"/>
                  <a:gd name="connsiteY158" fmla="*/ 3522 h 914400"/>
                  <a:gd name="connsiteX159" fmla="*/ 1424464 w 1784371"/>
                  <a:gd name="connsiteY159" fmla="*/ 8501 h 914400"/>
                  <a:gd name="connsiteX160" fmla="*/ 1441928 w 1784371"/>
                  <a:gd name="connsiteY160" fmla="*/ 25390 h 914400"/>
                  <a:gd name="connsiteX161" fmla="*/ 1448494 w 1784371"/>
                  <a:gd name="connsiteY161" fmla="*/ 31567 h 914400"/>
                  <a:gd name="connsiteX162" fmla="*/ 1459750 w 1784371"/>
                  <a:gd name="connsiteY162" fmla="*/ 21034 h 914400"/>
                  <a:gd name="connsiteX163" fmla="*/ 1476608 w 1784371"/>
                  <a:gd name="connsiteY163" fmla="*/ 4751 h 914400"/>
                  <a:gd name="connsiteX164" fmla="*/ 1478020 w 1784371"/>
                  <a:gd name="connsiteY164" fmla="*/ 3522 h 914400"/>
                  <a:gd name="connsiteX165" fmla="*/ 1488070 w 1784371"/>
                  <a:gd name="connsiteY165" fmla="*/ 23 h 914400"/>
                  <a:gd name="connsiteX166" fmla="*/ 1488348 w 1784371"/>
                  <a:gd name="connsiteY166" fmla="*/ 0 h 914400"/>
                  <a:gd name="connsiteX167" fmla="*/ 1498120 w 1784371"/>
                  <a:gd name="connsiteY167" fmla="*/ 3522 h 914400"/>
                  <a:gd name="connsiteX168" fmla="*/ 1503840 w 1784371"/>
                  <a:gd name="connsiteY168" fmla="*/ 8501 h 914400"/>
                  <a:gd name="connsiteX169" fmla="*/ 1521303 w 1784371"/>
                  <a:gd name="connsiteY169" fmla="*/ 25390 h 914400"/>
                  <a:gd name="connsiteX170" fmla="*/ 1527870 w 1784371"/>
                  <a:gd name="connsiteY170" fmla="*/ 31567 h 914400"/>
                  <a:gd name="connsiteX171" fmla="*/ 1539125 w 1784371"/>
                  <a:gd name="connsiteY171" fmla="*/ 21034 h 914400"/>
                  <a:gd name="connsiteX172" fmla="*/ 1555984 w 1784371"/>
                  <a:gd name="connsiteY172" fmla="*/ 4751 h 914400"/>
                  <a:gd name="connsiteX173" fmla="*/ 1557396 w 1784371"/>
                  <a:gd name="connsiteY173" fmla="*/ 3522 h 914400"/>
                  <a:gd name="connsiteX174" fmla="*/ 1567446 w 1784371"/>
                  <a:gd name="connsiteY174" fmla="*/ 23 h 914400"/>
                  <a:gd name="connsiteX175" fmla="*/ 1567724 w 1784371"/>
                  <a:gd name="connsiteY175" fmla="*/ 0 h 914400"/>
                  <a:gd name="connsiteX176" fmla="*/ 1577496 w 1784371"/>
                  <a:gd name="connsiteY176" fmla="*/ 3522 h 914400"/>
                  <a:gd name="connsiteX177" fmla="*/ 1583216 w 1784371"/>
                  <a:gd name="connsiteY177" fmla="*/ 8501 h 914400"/>
                  <a:gd name="connsiteX178" fmla="*/ 1600679 w 1784371"/>
                  <a:gd name="connsiteY178" fmla="*/ 25390 h 914400"/>
                  <a:gd name="connsiteX179" fmla="*/ 1607245 w 1784371"/>
                  <a:gd name="connsiteY179" fmla="*/ 31567 h 914400"/>
                  <a:gd name="connsiteX180" fmla="*/ 1618501 w 1784371"/>
                  <a:gd name="connsiteY180" fmla="*/ 21034 h 914400"/>
                  <a:gd name="connsiteX181" fmla="*/ 1635359 w 1784371"/>
                  <a:gd name="connsiteY181" fmla="*/ 4751 h 914400"/>
                  <a:gd name="connsiteX182" fmla="*/ 1636772 w 1784371"/>
                  <a:gd name="connsiteY182" fmla="*/ 3522 h 914400"/>
                  <a:gd name="connsiteX183" fmla="*/ 1646821 w 1784371"/>
                  <a:gd name="connsiteY183" fmla="*/ 23 h 914400"/>
                  <a:gd name="connsiteX184" fmla="*/ 1647099 w 1784371"/>
                  <a:gd name="connsiteY184" fmla="*/ 0 h 914400"/>
                  <a:gd name="connsiteX185" fmla="*/ 1656871 w 1784371"/>
                  <a:gd name="connsiteY185" fmla="*/ 3522 h 914400"/>
                  <a:gd name="connsiteX186" fmla="*/ 1662591 w 1784371"/>
                  <a:gd name="connsiteY186" fmla="*/ 8501 h 914400"/>
                  <a:gd name="connsiteX187" fmla="*/ 1680055 w 1784371"/>
                  <a:gd name="connsiteY187" fmla="*/ 25390 h 914400"/>
                  <a:gd name="connsiteX188" fmla="*/ 1686621 w 1784371"/>
                  <a:gd name="connsiteY188" fmla="*/ 31567 h 914400"/>
                  <a:gd name="connsiteX189" fmla="*/ 1697876 w 1784371"/>
                  <a:gd name="connsiteY189" fmla="*/ 21034 h 914400"/>
                  <a:gd name="connsiteX190" fmla="*/ 1714735 w 1784371"/>
                  <a:gd name="connsiteY190" fmla="*/ 4751 h 914400"/>
                  <a:gd name="connsiteX191" fmla="*/ 1716147 w 1784371"/>
                  <a:gd name="connsiteY191" fmla="*/ 3522 h 914400"/>
                  <a:gd name="connsiteX192" fmla="*/ 1726197 w 1784371"/>
                  <a:gd name="connsiteY192" fmla="*/ 23 h 914400"/>
                  <a:gd name="connsiteX193" fmla="*/ 1726475 w 1784371"/>
                  <a:gd name="connsiteY193" fmla="*/ 0 h 914400"/>
                  <a:gd name="connsiteX194" fmla="*/ 1736247 w 1784371"/>
                  <a:gd name="connsiteY194" fmla="*/ 3522 h 914400"/>
                  <a:gd name="connsiteX195" fmla="*/ 1741967 w 1784371"/>
                  <a:gd name="connsiteY195" fmla="*/ 8501 h 914400"/>
                  <a:gd name="connsiteX196" fmla="*/ 1782155 w 1784371"/>
                  <a:gd name="connsiteY196" fmla="*/ 45979 h 914400"/>
                  <a:gd name="connsiteX197" fmla="*/ 1784371 w 1784371"/>
                  <a:gd name="connsiteY197" fmla="*/ 47626 h 914400"/>
                  <a:gd name="connsiteX198" fmla="*/ 1784371 w 1784371"/>
                  <a:gd name="connsiteY198" fmla="*/ 879668 h 914400"/>
                  <a:gd name="connsiteX199" fmla="*/ 0 w 1784371"/>
                  <a:gd name="connsiteY199" fmla="*/ 879668 h 914400"/>
                  <a:gd name="connsiteX200" fmla="*/ 0 w 1784371"/>
                  <a:gd name="connsiteY200" fmla="*/ 47626 h 914400"/>
                  <a:gd name="connsiteX201" fmla="*/ 8211 w 1784371"/>
                  <a:gd name="connsiteY201" fmla="*/ 41556 h 914400"/>
                  <a:gd name="connsiteX202" fmla="*/ 47848 w 1784371"/>
                  <a:gd name="connsiteY202" fmla="*/ 4751 h 914400"/>
                  <a:gd name="connsiteX203" fmla="*/ 49261 w 1784371"/>
                  <a:gd name="connsiteY203" fmla="*/ 3522 h 914400"/>
                  <a:gd name="connsiteX204" fmla="*/ 59310 w 1784371"/>
                  <a:gd name="connsiteY204" fmla="*/ 23 h 914400"/>
                  <a:gd name="connsiteX205" fmla="*/ 59588 w 1784371"/>
                  <a:gd name="connsiteY20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4371" h="914400">
                    <a:moveTo>
                      <a:pt x="0" y="897668"/>
                    </a:moveTo>
                    <a:lnTo>
                      <a:pt x="1784371" y="897668"/>
                    </a:lnTo>
                    <a:lnTo>
                      <a:pt x="1784371" y="914400"/>
                    </a:lnTo>
                    <a:lnTo>
                      <a:pt x="0" y="914400"/>
                    </a:lnTo>
                    <a:close/>
                    <a:moveTo>
                      <a:pt x="59588" y="0"/>
                    </a:moveTo>
                    <a:cubicBezTo>
                      <a:pt x="63125" y="0"/>
                      <a:pt x="66662" y="1174"/>
                      <a:pt x="69360" y="3522"/>
                    </a:cubicBezTo>
                    <a:lnTo>
                      <a:pt x="75080" y="8501"/>
                    </a:lnTo>
                    <a:cubicBezTo>
                      <a:pt x="78906" y="12039"/>
                      <a:pt x="85286" y="18406"/>
                      <a:pt x="92544" y="25390"/>
                    </a:cubicBezTo>
                    <a:lnTo>
                      <a:pt x="99110" y="31567"/>
                    </a:lnTo>
                    <a:lnTo>
                      <a:pt x="110365" y="21034"/>
                    </a:lnTo>
                    <a:cubicBezTo>
                      <a:pt x="117577" y="14124"/>
                      <a:pt x="123803" y="7921"/>
                      <a:pt x="127224" y="4751"/>
                    </a:cubicBezTo>
                    <a:lnTo>
                      <a:pt x="128636" y="3522"/>
                    </a:lnTo>
                    <a:cubicBezTo>
                      <a:pt x="131405" y="1112"/>
                      <a:pt x="135057" y="-61"/>
                      <a:pt x="138686" y="23"/>
                    </a:cubicBezTo>
                    <a:cubicBezTo>
                      <a:pt x="138778" y="1"/>
                      <a:pt x="138871" y="0"/>
                      <a:pt x="138964" y="0"/>
                    </a:cubicBezTo>
                    <a:cubicBezTo>
                      <a:pt x="142500" y="0"/>
                      <a:pt x="146037" y="1174"/>
                      <a:pt x="148735" y="3522"/>
                    </a:cubicBezTo>
                    <a:lnTo>
                      <a:pt x="154456" y="8501"/>
                    </a:lnTo>
                    <a:cubicBezTo>
                      <a:pt x="158282" y="12039"/>
                      <a:pt x="164662" y="18406"/>
                      <a:pt x="171919" y="25390"/>
                    </a:cubicBezTo>
                    <a:lnTo>
                      <a:pt x="178486" y="31567"/>
                    </a:lnTo>
                    <a:lnTo>
                      <a:pt x="189741" y="21034"/>
                    </a:lnTo>
                    <a:cubicBezTo>
                      <a:pt x="196953" y="14124"/>
                      <a:pt x="203179" y="7921"/>
                      <a:pt x="206599" y="4751"/>
                    </a:cubicBezTo>
                    <a:lnTo>
                      <a:pt x="208012" y="3522"/>
                    </a:lnTo>
                    <a:cubicBezTo>
                      <a:pt x="210781" y="1112"/>
                      <a:pt x="214433" y="-61"/>
                      <a:pt x="218062" y="23"/>
                    </a:cubicBezTo>
                    <a:cubicBezTo>
                      <a:pt x="218153" y="1"/>
                      <a:pt x="218247" y="0"/>
                      <a:pt x="218340" y="0"/>
                    </a:cubicBezTo>
                    <a:cubicBezTo>
                      <a:pt x="221876" y="0"/>
                      <a:pt x="225413" y="1174"/>
                      <a:pt x="228111" y="3522"/>
                    </a:cubicBezTo>
                    <a:lnTo>
                      <a:pt x="233831" y="8501"/>
                    </a:lnTo>
                    <a:cubicBezTo>
                      <a:pt x="237657" y="12039"/>
                      <a:pt x="244038" y="18406"/>
                      <a:pt x="251295" y="25390"/>
                    </a:cubicBezTo>
                    <a:lnTo>
                      <a:pt x="257861" y="31567"/>
                    </a:lnTo>
                    <a:lnTo>
                      <a:pt x="269116" y="21034"/>
                    </a:lnTo>
                    <a:cubicBezTo>
                      <a:pt x="276329" y="14124"/>
                      <a:pt x="282554" y="7921"/>
                      <a:pt x="285975" y="4751"/>
                    </a:cubicBezTo>
                    <a:lnTo>
                      <a:pt x="287387" y="3522"/>
                    </a:lnTo>
                    <a:cubicBezTo>
                      <a:pt x="290156" y="1112"/>
                      <a:pt x="293808" y="-61"/>
                      <a:pt x="297437" y="23"/>
                    </a:cubicBezTo>
                    <a:cubicBezTo>
                      <a:pt x="297529" y="1"/>
                      <a:pt x="297622" y="0"/>
                      <a:pt x="297715" y="0"/>
                    </a:cubicBezTo>
                    <a:cubicBezTo>
                      <a:pt x="301252" y="0"/>
                      <a:pt x="304789" y="1174"/>
                      <a:pt x="307487" y="3522"/>
                    </a:cubicBezTo>
                    <a:lnTo>
                      <a:pt x="313207" y="8501"/>
                    </a:lnTo>
                    <a:cubicBezTo>
                      <a:pt x="317033" y="12039"/>
                      <a:pt x="323413" y="18406"/>
                      <a:pt x="330670" y="25390"/>
                    </a:cubicBezTo>
                    <a:lnTo>
                      <a:pt x="337237" y="31567"/>
                    </a:lnTo>
                    <a:lnTo>
                      <a:pt x="348492" y="21034"/>
                    </a:lnTo>
                    <a:cubicBezTo>
                      <a:pt x="355704" y="14124"/>
                      <a:pt x="361929" y="7921"/>
                      <a:pt x="365350" y="4751"/>
                    </a:cubicBezTo>
                    <a:lnTo>
                      <a:pt x="366763" y="3522"/>
                    </a:lnTo>
                    <a:cubicBezTo>
                      <a:pt x="369531" y="1112"/>
                      <a:pt x="373184" y="-61"/>
                      <a:pt x="376812" y="23"/>
                    </a:cubicBezTo>
                    <a:cubicBezTo>
                      <a:pt x="376904" y="1"/>
                      <a:pt x="376998" y="0"/>
                      <a:pt x="377090" y="0"/>
                    </a:cubicBezTo>
                    <a:cubicBezTo>
                      <a:pt x="380627" y="0"/>
                      <a:pt x="384164" y="1174"/>
                      <a:pt x="386862" y="3522"/>
                    </a:cubicBezTo>
                    <a:lnTo>
                      <a:pt x="392582" y="8501"/>
                    </a:lnTo>
                    <a:cubicBezTo>
                      <a:pt x="396408" y="12039"/>
                      <a:pt x="402788" y="18406"/>
                      <a:pt x="410046" y="25390"/>
                    </a:cubicBezTo>
                    <a:lnTo>
                      <a:pt x="416612" y="31567"/>
                    </a:lnTo>
                    <a:lnTo>
                      <a:pt x="427867" y="21034"/>
                    </a:lnTo>
                    <a:cubicBezTo>
                      <a:pt x="435080" y="14124"/>
                      <a:pt x="441305" y="7921"/>
                      <a:pt x="444726" y="4751"/>
                    </a:cubicBezTo>
                    <a:lnTo>
                      <a:pt x="446138" y="3522"/>
                    </a:lnTo>
                    <a:cubicBezTo>
                      <a:pt x="448907" y="1112"/>
                      <a:pt x="452559" y="-61"/>
                      <a:pt x="456188" y="23"/>
                    </a:cubicBezTo>
                    <a:cubicBezTo>
                      <a:pt x="456280" y="1"/>
                      <a:pt x="456373" y="0"/>
                      <a:pt x="456466" y="0"/>
                    </a:cubicBezTo>
                    <a:cubicBezTo>
                      <a:pt x="460002" y="0"/>
                      <a:pt x="463539" y="1174"/>
                      <a:pt x="466238" y="3522"/>
                    </a:cubicBezTo>
                    <a:lnTo>
                      <a:pt x="471958" y="8501"/>
                    </a:lnTo>
                    <a:cubicBezTo>
                      <a:pt x="475784" y="12039"/>
                      <a:pt x="482164" y="18406"/>
                      <a:pt x="489421" y="25390"/>
                    </a:cubicBezTo>
                    <a:lnTo>
                      <a:pt x="495988" y="31567"/>
                    </a:lnTo>
                    <a:lnTo>
                      <a:pt x="507243" y="21034"/>
                    </a:lnTo>
                    <a:cubicBezTo>
                      <a:pt x="514455" y="14124"/>
                      <a:pt x="520681" y="7921"/>
                      <a:pt x="524101" y="4751"/>
                    </a:cubicBezTo>
                    <a:lnTo>
                      <a:pt x="525514" y="3522"/>
                    </a:lnTo>
                    <a:cubicBezTo>
                      <a:pt x="528283" y="1112"/>
                      <a:pt x="531935" y="-61"/>
                      <a:pt x="535563" y="23"/>
                    </a:cubicBezTo>
                    <a:cubicBezTo>
                      <a:pt x="535655" y="1"/>
                      <a:pt x="535749" y="0"/>
                      <a:pt x="535842" y="0"/>
                    </a:cubicBezTo>
                    <a:cubicBezTo>
                      <a:pt x="539378" y="0"/>
                      <a:pt x="542915" y="1174"/>
                      <a:pt x="545613" y="3522"/>
                    </a:cubicBezTo>
                    <a:lnTo>
                      <a:pt x="551333" y="8501"/>
                    </a:lnTo>
                    <a:cubicBezTo>
                      <a:pt x="555159" y="12039"/>
                      <a:pt x="561540" y="18406"/>
                      <a:pt x="568797" y="25390"/>
                    </a:cubicBezTo>
                    <a:lnTo>
                      <a:pt x="575363" y="31567"/>
                    </a:lnTo>
                    <a:lnTo>
                      <a:pt x="586619" y="21034"/>
                    </a:lnTo>
                    <a:cubicBezTo>
                      <a:pt x="593831" y="14124"/>
                      <a:pt x="600056" y="7921"/>
                      <a:pt x="603477" y="4751"/>
                    </a:cubicBezTo>
                    <a:lnTo>
                      <a:pt x="604889" y="3522"/>
                    </a:lnTo>
                    <a:cubicBezTo>
                      <a:pt x="607658" y="1112"/>
                      <a:pt x="611310" y="-61"/>
                      <a:pt x="614939" y="23"/>
                    </a:cubicBezTo>
                    <a:cubicBezTo>
                      <a:pt x="615031" y="1"/>
                      <a:pt x="615124" y="0"/>
                      <a:pt x="615217" y="0"/>
                    </a:cubicBezTo>
                    <a:cubicBezTo>
                      <a:pt x="618753" y="0"/>
                      <a:pt x="622290" y="1174"/>
                      <a:pt x="624989" y="3522"/>
                    </a:cubicBezTo>
                    <a:lnTo>
                      <a:pt x="630709" y="8501"/>
                    </a:lnTo>
                    <a:cubicBezTo>
                      <a:pt x="634535" y="12039"/>
                      <a:pt x="640915" y="18406"/>
                      <a:pt x="648172" y="25390"/>
                    </a:cubicBezTo>
                    <a:lnTo>
                      <a:pt x="654739" y="31567"/>
                    </a:lnTo>
                    <a:lnTo>
                      <a:pt x="665994" y="21034"/>
                    </a:lnTo>
                    <a:cubicBezTo>
                      <a:pt x="673206" y="14124"/>
                      <a:pt x="679432" y="7921"/>
                      <a:pt x="682853" y="4751"/>
                    </a:cubicBezTo>
                    <a:lnTo>
                      <a:pt x="684265" y="3522"/>
                    </a:lnTo>
                    <a:cubicBezTo>
                      <a:pt x="687034" y="1112"/>
                      <a:pt x="690686" y="-61"/>
                      <a:pt x="694315" y="23"/>
                    </a:cubicBezTo>
                    <a:cubicBezTo>
                      <a:pt x="694407" y="1"/>
                      <a:pt x="694500" y="0"/>
                      <a:pt x="694593" y="0"/>
                    </a:cubicBezTo>
                    <a:cubicBezTo>
                      <a:pt x="698129" y="0"/>
                      <a:pt x="701666" y="1174"/>
                      <a:pt x="704364" y="3522"/>
                    </a:cubicBezTo>
                    <a:lnTo>
                      <a:pt x="710085" y="8501"/>
                    </a:lnTo>
                    <a:cubicBezTo>
                      <a:pt x="713910" y="12039"/>
                      <a:pt x="720291" y="18406"/>
                      <a:pt x="727548" y="25390"/>
                    </a:cubicBezTo>
                    <a:lnTo>
                      <a:pt x="734114" y="31567"/>
                    </a:lnTo>
                    <a:lnTo>
                      <a:pt x="745369" y="21034"/>
                    </a:lnTo>
                    <a:cubicBezTo>
                      <a:pt x="752582" y="14124"/>
                      <a:pt x="758807" y="7921"/>
                      <a:pt x="762228" y="4751"/>
                    </a:cubicBezTo>
                    <a:lnTo>
                      <a:pt x="763640" y="3522"/>
                    </a:lnTo>
                    <a:cubicBezTo>
                      <a:pt x="766409" y="1112"/>
                      <a:pt x="770062" y="-61"/>
                      <a:pt x="773690" y="23"/>
                    </a:cubicBezTo>
                    <a:cubicBezTo>
                      <a:pt x="773782" y="1"/>
                      <a:pt x="773875" y="0"/>
                      <a:pt x="773968" y="0"/>
                    </a:cubicBezTo>
                    <a:cubicBezTo>
                      <a:pt x="777505" y="0"/>
                      <a:pt x="781042" y="1174"/>
                      <a:pt x="783740" y="3522"/>
                    </a:cubicBezTo>
                    <a:lnTo>
                      <a:pt x="789460" y="8501"/>
                    </a:lnTo>
                    <a:cubicBezTo>
                      <a:pt x="793286" y="12039"/>
                      <a:pt x="799666" y="18406"/>
                      <a:pt x="806923" y="25390"/>
                    </a:cubicBezTo>
                    <a:lnTo>
                      <a:pt x="813490" y="31567"/>
                    </a:lnTo>
                    <a:lnTo>
                      <a:pt x="824745" y="21034"/>
                    </a:lnTo>
                    <a:cubicBezTo>
                      <a:pt x="831957" y="14124"/>
                      <a:pt x="838183" y="7921"/>
                      <a:pt x="841604" y="4751"/>
                    </a:cubicBezTo>
                    <a:lnTo>
                      <a:pt x="843016" y="3522"/>
                    </a:lnTo>
                    <a:cubicBezTo>
                      <a:pt x="845785" y="1112"/>
                      <a:pt x="849437" y="-61"/>
                      <a:pt x="853066" y="23"/>
                    </a:cubicBezTo>
                    <a:cubicBezTo>
                      <a:pt x="853158" y="1"/>
                      <a:pt x="853251" y="0"/>
                      <a:pt x="853344" y="0"/>
                    </a:cubicBezTo>
                    <a:cubicBezTo>
                      <a:pt x="856880" y="0"/>
                      <a:pt x="860417" y="1174"/>
                      <a:pt x="863116" y="3522"/>
                    </a:cubicBezTo>
                    <a:lnTo>
                      <a:pt x="868836" y="8501"/>
                    </a:lnTo>
                    <a:cubicBezTo>
                      <a:pt x="872661" y="12039"/>
                      <a:pt x="879042" y="18406"/>
                      <a:pt x="886299" y="25390"/>
                    </a:cubicBezTo>
                    <a:lnTo>
                      <a:pt x="892865" y="31567"/>
                    </a:lnTo>
                    <a:lnTo>
                      <a:pt x="904121" y="21034"/>
                    </a:lnTo>
                    <a:cubicBezTo>
                      <a:pt x="911333" y="14124"/>
                      <a:pt x="917558" y="7921"/>
                      <a:pt x="920979" y="4751"/>
                    </a:cubicBezTo>
                    <a:lnTo>
                      <a:pt x="922391" y="3522"/>
                    </a:lnTo>
                    <a:cubicBezTo>
                      <a:pt x="925160" y="1112"/>
                      <a:pt x="928813" y="-61"/>
                      <a:pt x="932441" y="23"/>
                    </a:cubicBezTo>
                    <a:cubicBezTo>
                      <a:pt x="932533" y="1"/>
                      <a:pt x="932627" y="0"/>
                      <a:pt x="932719" y="0"/>
                    </a:cubicBezTo>
                    <a:cubicBezTo>
                      <a:pt x="936256" y="0"/>
                      <a:pt x="939793" y="1174"/>
                      <a:pt x="942491" y="3522"/>
                    </a:cubicBezTo>
                    <a:lnTo>
                      <a:pt x="948211" y="8501"/>
                    </a:lnTo>
                    <a:cubicBezTo>
                      <a:pt x="952037" y="12039"/>
                      <a:pt x="958417" y="18406"/>
                      <a:pt x="965675" y="25390"/>
                    </a:cubicBezTo>
                    <a:lnTo>
                      <a:pt x="972241" y="31567"/>
                    </a:lnTo>
                    <a:lnTo>
                      <a:pt x="983496" y="21034"/>
                    </a:lnTo>
                    <a:cubicBezTo>
                      <a:pt x="990709" y="14124"/>
                      <a:pt x="996934" y="7921"/>
                      <a:pt x="1000355" y="4751"/>
                    </a:cubicBezTo>
                    <a:lnTo>
                      <a:pt x="1001767" y="3522"/>
                    </a:lnTo>
                    <a:cubicBezTo>
                      <a:pt x="1004536" y="1112"/>
                      <a:pt x="1008188" y="-61"/>
                      <a:pt x="1011817" y="23"/>
                    </a:cubicBezTo>
                    <a:cubicBezTo>
                      <a:pt x="1011909" y="1"/>
                      <a:pt x="1012002" y="0"/>
                      <a:pt x="1012095" y="0"/>
                    </a:cubicBezTo>
                    <a:cubicBezTo>
                      <a:pt x="1015631" y="0"/>
                      <a:pt x="1019168" y="1174"/>
                      <a:pt x="1021867" y="3522"/>
                    </a:cubicBezTo>
                    <a:lnTo>
                      <a:pt x="1027587" y="8501"/>
                    </a:lnTo>
                    <a:cubicBezTo>
                      <a:pt x="1031413" y="12039"/>
                      <a:pt x="1037793" y="18406"/>
                      <a:pt x="1045050" y="25390"/>
                    </a:cubicBezTo>
                    <a:lnTo>
                      <a:pt x="1051617" y="31567"/>
                    </a:lnTo>
                    <a:lnTo>
                      <a:pt x="1062872" y="21034"/>
                    </a:lnTo>
                    <a:cubicBezTo>
                      <a:pt x="1070084" y="14124"/>
                      <a:pt x="1076309" y="7921"/>
                      <a:pt x="1079730" y="4751"/>
                    </a:cubicBezTo>
                    <a:lnTo>
                      <a:pt x="1081143" y="3522"/>
                    </a:lnTo>
                    <a:cubicBezTo>
                      <a:pt x="1083911" y="1112"/>
                      <a:pt x="1087564" y="-61"/>
                      <a:pt x="1091192" y="23"/>
                    </a:cubicBezTo>
                    <a:cubicBezTo>
                      <a:pt x="1091284" y="1"/>
                      <a:pt x="1091378" y="0"/>
                      <a:pt x="1091470" y="0"/>
                    </a:cubicBezTo>
                    <a:cubicBezTo>
                      <a:pt x="1095007" y="0"/>
                      <a:pt x="1098544" y="1174"/>
                      <a:pt x="1101242" y="3522"/>
                    </a:cubicBezTo>
                    <a:lnTo>
                      <a:pt x="1106962" y="8501"/>
                    </a:lnTo>
                    <a:cubicBezTo>
                      <a:pt x="1110788" y="12039"/>
                      <a:pt x="1117168" y="18406"/>
                      <a:pt x="1124426" y="25390"/>
                    </a:cubicBezTo>
                    <a:lnTo>
                      <a:pt x="1130992" y="31567"/>
                    </a:lnTo>
                    <a:lnTo>
                      <a:pt x="1142247" y="21034"/>
                    </a:lnTo>
                    <a:cubicBezTo>
                      <a:pt x="1149459" y="14124"/>
                      <a:pt x="1155685" y="7921"/>
                      <a:pt x="1159106" y="4751"/>
                    </a:cubicBezTo>
                    <a:lnTo>
                      <a:pt x="1160518" y="3522"/>
                    </a:lnTo>
                    <a:cubicBezTo>
                      <a:pt x="1163287" y="1112"/>
                      <a:pt x="1166940" y="-61"/>
                      <a:pt x="1170568" y="23"/>
                    </a:cubicBezTo>
                    <a:cubicBezTo>
                      <a:pt x="1170660" y="1"/>
                      <a:pt x="1170753" y="0"/>
                      <a:pt x="1170846" y="0"/>
                    </a:cubicBezTo>
                    <a:cubicBezTo>
                      <a:pt x="1174382" y="0"/>
                      <a:pt x="1177919" y="1174"/>
                      <a:pt x="1180618" y="3522"/>
                    </a:cubicBezTo>
                    <a:lnTo>
                      <a:pt x="1186338" y="8501"/>
                    </a:lnTo>
                    <a:cubicBezTo>
                      <a:pt x="1190164" y="12039"/>
                      <a:pt x="1196544" y="18406"/>
                      <a:pt x="1203801" y="25390"/>
                    </a:cubicBezTo>
                    <a:lnTo>
                      <a:pt x="1210368" y="31567"/>
                    </a:lnTo>
                    <a:lnTo>
                      <a:pt x="1221623" y="21034"/>
                    </a:lnTo>
                    <a:cubicBezTo>
                      <a:pt x="1228835" y="14124"/>
                      <a:pt x="1235061" y="7921"/>
                      <a:pt x="1238481" y="4751"/>
                    </a:cubicBezTo>
                    <a:lnTo>
                      <a:pt x="1239894" y="3522"/>
                    </a:lnTo>
                    <a:cubicBezTo>
                      <a:pt x="1242663" y="1112"/>
                      <a:pt x="1246315" y="-61"/>
                      <a:pt x="1249944" y="23"/>
                    </a:cubicBezTo>
                    <a:cubicBezTo>
                      <a:pt x="1250035" y="1"/>
                      <a:pt x="1250129" y="0"/>
                      <a:pt x="1250222" y="0"/>
                    </a:cubicBezTo>
                    <a:cubicBezTo>
                      <a:pt x="1253758" y="0"/>
                      <a:pt x="1257295" y="1174"/>
                      <a:pt x="1259993" y="3522"/>
                    </a:cubicBezTo>
                    <a:lnTo>
                      <a:pt x="1265713" y="8501"/>
                    </a:lnTo>
                    <a:cubicBezTo>
                      <a:pt x="1269539" y="12039"/>
                      <a:pt x="1275920" y="18406"/>
                      <a:pt x="1283177" y="25390"/>
                    </a:cubicBezTo>
                    <a:lnTo>
                      <a:pt x="1289743" y="31567"/>
                    </a:lnTo>
                    <a:lnTo>
                      <a:pt x="1300999" y="21034"/>
                    </a:lnTo>
                    <a:cubicBezTo>
                      <a:pt x="1308211" y="14124"/>
                      <a:pt x="1314436" y="7921"/>
                      <a:pt x="1317857" y="4751"/>
                    </a:cubicBezTo>
                    <a:lnTo>
                      <a:pt x="1319269" y="3522"/>
                    </a:lnTo>
                    <a:cubicBezTo>
                      <a:pt x="1322038" y="1112"/>
                      <a:pt x="1325691" y="-61"/>
                      <a:pt x="1329319" y="23"/>
                    </a:cubicBezTo>
                    <a:cubicBezTo>
                      <a:pt x="1329411" y="1"/>
                      <a:pt x="1329504" y="0"/>
                      <a:pt x="1329597" y="0"/>
                    </a:cubicBezTo>
                    <a:cubicBezTo>
                      <a:pt x="1333134" y="0"/>
                      <a:pt x="1336671" y="1174"/>
                      <a:pt x="1339369" y="3522"/>
                    </a:cubicBezTo>
                    <a:lnTo>
                      <a:pt x="1345089" y="8501"/>
                    </a:lnTo>
                    <a:cubicBezTo>
                      <a:pt x="1348915" y="12039"/>
                      <a:pt x="1355295" y="18406"/>
                      <a:pt x="1362552" y="25390"/>
                    </a:cubicBezTo>
                    <a:lnTo>
                      <a:pt x="1369119" y="31567"/>
                    </a:lnTo>
                    <a:lnTo>
                      <a:pt x="1380374" y="21034"/>
                    </a:lnTo>
                    <a:cubicBezTo>
                      <a:pt x="1387586" y="14124"/>
                      <a:pt x="1393812" y="7921"/>
                      <a:pt x="1397233" y="4751"/>
                    </a:cubicBezTo>
                    <a:lnTo>
                      <a:pt x="1398645" y="3522"/>
                    </a:lnTo>
                    <a:cubicBezTo>
                      <a:pt x="1401414" y="1112"/>
                      <a:pt x="1405066" y="-61"/>
                      <a:pt x="1408695" y="23"/>
                    </a:cubicBezTo>
                    <a:cubicBezTo>
                      <a:pt x="1408787" y="1"/>
                      <a:pt x="1408880" y="0"/>
                      <a:pt x="1408973" y="0"/>
                    </a:cubicBezTo>
                    <a:cubicBezTo>
                      <a:pt x="1412509" y="0"/>
                      <a:pt x="1416046" y="1174"/>
                      <a:pt x="1418744" y="3522"/>
                    </a:cubicBezTo>
                    <a:lnTo>
                      <a:pt x="1424464" y="8501"/>
                    </a:lnTo>
                    <a:cubicBezTo>
                      <a:pt x="1428290" y="12039"/>
                      <a:pt x="1434671" y="18406"/>
                      <a:pt x="1441928" y="25390"/>
                    </a:cubicBezTo>
                    <a:lnTo>
                      <a:pt x="1448494" y="31567"/>
                    </a:lnTo>
                    <a:lnTo>
                      <a:pt x="1459750" y="21034"/>
                    </a:lnTo>
                    <a:cubicBezTo>
                      <a:pt x="1466962" y="14124"/>
                      <a:pt x="1473187" y="7921"/>
                      <a:pt x="1476608" y="4751"/>
                    </a:cubicBezTo>
                    <a:lnTo>
                      <a:pt x="1478020" y="3522"/>
                    </a:lnTo>
                    <a:cubicBezTo>
                      <a:pt x="1480789" y="1112"/>
                      <a:pt x="1484442" y="-61"/>
                      <a:pt x="1488070" y="23"/>
                    </a:cubicBezTo>
                    <a:cubicBezTo>
                      <a:pt x="1488162" y="1"/>
                      <a:pt x="1488255" y="0"/>
                      <a:pt x="1488348" y="0"/>
                    </a:cubicBezTo>
                    <a:cubicBezTo>
                      <a:pt x="1491885" y="0"/>
                      <a:pt x="1495422" y="1174"/>
                      <a:pt x="1498120" y="3522"/>
                    </a:cubicBezTo>
                    <a:lnTo>
                      <a:pt x="1503840" y="8501"/>
                    </a:lnTo>
                    <a:cubicBezTo>
                      <a:pt x="1507666" y="12039"/>
                      <a:pt x="1514046" y="18406"/>
                      <a:pt x="1521303" y="25390"/>
                    </a:cubicBezTo>
                    <a:lnTo>
                      <a:pt x="1527870" y="31567"/>
                    </a:lnTo>
                    <a:lnTo>
                      <a:pt x="1539125" y="21034"/>
                    </a:lnTo>
                    <a:cubicBezTo>
                      <a:pt x="1546337" y="14124"/>
                      <a:pt x="1552563" y="7921"/>
                      <a:pt x="1555984" y="4751"/>
                    </a:cubicBezTo>
                    <a:lnTo>
                      <a:pt x="1557396" y="3522"/>
                    </a:lnTo>
                    <a:cubicBezTo>
                      <a:pt x="1560165" y="1112"/>
                      <a:pt x="1563817" y="-61"/>
                      <a:pt x="1567446" y="23"/>
                    </a:cubicBezTo>
                    <a:cubicBezTo>
                      <a:pt x="1567538" y="1"/>
                      <a:pt x="1567631" y="0"/>
                      <a:pt x="1567724" y="0"/>
                    </a:cubicBezTo>
                    <a:cubicBezTo>
                      <a:pt x="1571260" y="0"/>
                      <a:pt x="1574797" y="1174"/>
                      <a:pt x="1577496" y="3522"/>
                    </a:cubicBezTo>
                    <a:lnTo>
                      <a:pt x="1583216" y="8501"/>
                    </a:lnTo>
                    <a:cubicBezTo>
                      <a:pt x="1587041" y="12039"/>
                      <a:pt x="1593422" y="18406"/>
                      <a:pt x="1600679" y="25390"/>
                    </a:cubicBezTo>
                    <a:lnTo>
                      <a:pt x="1607245" y="31567"/>
                    </a:lnTo>
                    <a:lnTo>
                      <a:pt x="1618501" y="21034"/>
                    </a:lnTo>
                    <a:cubicBezTo>
                      <a:pt x="1625713" y="14124"/>
                      <a:pt x="1631938" y="7921"/>
                      <a:pt x="1635359" y="4751"/>
                    </a:cubicBezTo>
                    <a:lnTo>
                      <a:pt x="1636772" y="3522"/>
                    </a:lnTo>
                    <a:cubicBezTo>
                      <a:pt x="1639540" y="1112"/>
                      <a:pt x="1643193" y="-61"/>
                      <a:pt x="1646821" y="23"/>
                    </a:cubicBezTo>
                    <a:cubicBezTo>
                      <a:pt x="1646913" y="1"/>
                      <a:pt x="1647007" y="0"/>
                      <a:pt x="1647099" y="0"/>
                    </a:cubicBezTo>
                    <a:cubicBezTo>
                      <a:pt x="1650636" y="0"/>
                      <a:pt x="1654173" y="1174"/>
                      <a:pt x="1656871" y="3522"/>
                    </a:cubicBezTo>
                    <a:lnTo>
                      <a:pt x="1662591" y="8501"/>
                    </a:lnTo>
                    <a:cubicBezTo>
                      <a:pt x="1666417" y="12039"/>
                      <a:pt x="1672797" y="18406"/>
                      <a:pt x="1680055" y="25390"/>
                    </a:cubicBezTo>
                    <a:lnTo>
                      <a:pt x="1686621" y="31567"/>
                    </a:lnTo>
                    <a:lnTo>
                      <a:pt x="1697876" y="21034"/>
                    </a:lnTo>
                    <a:cubicBezTo>
                      <a:pt x="1705089" y="14124"/>
                      <a:pt x="1711314" y="7921"/>
                      <a:pt x="1714735" y="4751"/>
                    </a:cubicBezTo>
                    <a:lnTo>
                      <a:pt x="1716147" y="3522"/>
                    </a:lnTo>
                    <a:cubicBezTo>
                      <a:pt x="1718916" y="1112"/>
                      <a:pt x="1722569" y="-61"/>
                      <a:pt x="1726197" y="23"/>
                    </a:cubicBezTo>
                    <a:cubicBezTo>
                      <a:pt x="1726289" y="1"/>
                      <a:pt x="1726382" y="0"/>
                      <a:pt x="1726475" y="0"/>
                    </a:cubicBezTo>
                    <a:cubicBezTo>
                      <a:pt x="1730011" y="0"/>
                      <a:pt x="1733548" y="1174"/>
                      <a:pt x="1736247" y="3522"/>
                    </a:cubicBezTo>
                    <a:lnTo>
                      <a:pt x="1741967" y="8501"/>
                    </a:lnTo>
                    <a:cubicBezTo>
                      <a:pt x="1749618" y="15576"/>
                      <a:pt x="1767489" y="33969"/>
                      <a:pt x="1782155" y="45979"/>
                    </a:cubicBezTo>
                    <a:lnTo>
                      <a:pt x="1784371" y="47626"/>
                    </a:lnTo>
                    <a:lnTo>
                      <a:pt x="1784371" y="879668"/>
                    </a:lnTo>
                    <a:lnTo>
                      <a:pt x="0" y="879668"/>
                    </a:lnTo>
                    <a:lnTo>
                      <a:pt x="0" y="47626"/>
                    </a:lnTo>
                    <a:lnTo>
                      <a:pt x="8211" y="41556"/>
                    </a:lnTo>
                    <a:cubicBezTo>
                      <a:pt x="22946" y="29564"/>
                      <a:pt x="41007" y="11090"/>
                      <a:pt x="47848" y="4751"/>
                    </a:cubicBezTo>
                    <a:lnTo>
                      <a:pt x="49261" y="3522"/>
                    </a:lnTo>
                    <a:cubicBezTo>
                      <a:pt x="52030" y="1112"/>
                      <a:pt x="55682" y="-61"/>
                      <a:pt x="59310" y="23"/>
                    </a:cubicBezTo>
                    <a:cubicBezTo>
                      <a:pt x="59402" y="1"/>
                      <a:pt x="59496" y="0"/>
                      <a:pt x="59588" y="0"/>
                    </a:cubicBez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algn="ctr"/>
                <a:r>
                  <a:rPr lang="en-US" altLang="zh-CN" sz="1350" u="none" strike="noStrike" baseline="0">
                    <a:solidFill>
                      <a:schemeClr val="bg1"/>
                    </a:solidFill>
                    <a:uLnTx/>
                    <a:uFillTx/>
                    <a:sym typeface="方正清刻本悦宋简体" panose="02000000000000000000" charset="-122"/>
                  </a:rPr>
                  <a:t> </a:t>
                </a:r>
                <a:endParaRPr lang="en-US" altLang="zh-CN" sz="1350" u="none" strike="noStrike" baseline="0">
                  <a:solidFill>
                    <a:schemeClr val="bg1"/>
                  </a:solidFill>
                  <a:uLnTx/>
                  <a:uFillTx/>
                  <a:sym typeface="方正清刻本悦宋简体" panose="02000000000000000000" charset="-122"/>
                </a:endParaRPr>
              </a:p>
            </p:txBody>
          </p:sp>
          <p:sp>
            <p:nvSpPr>
              <p:cNvPr id="195" name="任意多边形 194"/>
              <p:cNvSpPr/>
              <p:nvPr>
                <p:custDataLst>
                  <p:tags r:id="rId4"/>
                </p:custDataLst>
              </p:nvPr>
            </p:nvSpPr>
            <p:spPr>
              <a:xfrm>
                <a:off x="5650022" y="727450"/>
                <a:ext cx="978201" cy="319924"/>
              </a:xfrm>
              <a:custGeom>
                <a:avLst/>
                <a:gdLst>
                  <a:gd name="connsiteX0" fmla="*/ 773625 w 978201"/>
                  <a:gd name="connsiteY0" fmla="*/ 28 h 319924"/>
                  <a:gd name="connsiteX1" fmla="*/ 881754 w 978201"/>
                  <a:gd name="connsiteY1" fmla="*/ 75074 h 319924"/>
                  <a:gd name="connsiteX2" fmla="*/ 978201 w 978201"/>
                  <a:gd name="connsiteY2" fmla="*/ 317435 h 319924"/>
                  <a:gd name="connsiteX3" fmla="*/ 975543 w 978201"/>
                  <a:gd name="connsiteY3" fmla="*/ 319923 h 319924"/>
                  <a:gd name="connsiteX4" fmla="*/ 968976 w 978201"/>
                  <a:gd name="connsiteY4" fmla="*/ 313746 h 319924"/>
                  <a:gd name="connsiteX5" fmla="*/ 951512 w 978201"/>
                  <a:gd name="connsiteY5" fmla="*/ 296857 h 319924"/>
                  <a:gd name="connsiteX6" fmla="*/ 945792 w 978201"/>
                  <a:gd name="connsiteY6" fmla="*/ 291879 h 319924"/>
                  <a:gd name="connsiteX7" fmla="*/ 936020 w 978201"/>
                  <a:gd name="connsiteY7" fmla="*/ 288356 h 319924"/>
                  <a:gd name="connsiteX8" fmla="*/ 935742 w 978201"/>
                  <a:gd name="connsiteY8" fmla="*/ 288379 h 319924"/>
                  <a:gd name="connsiteX9" fmla="*/ 925693 w 978201"/>
                  <a:gd name="connsiteY9" fmla="*/ 291878 h 319924"/>
                  <a:gd name="connsiteX10" fmla="*/ 924280 w 978201"/>
                  <a:gd name="connsiteY10" fmla="*/ 293108 h 319924"/>
                  <a:gd name="connsiteX11" fmla="*/ 907423 w 978201"/>
                  <a:gd name="connsiteY11" fmla="*/ 309390 h 319924"/>
                  <a:gd name="connsiteX12" fmla="*/ 896166 w 978201"/>
                  <a:gd name="connsiteY12" fmla="*/ 319923 h 319924"/>
                  <a:gd name="connsiteX13" fmla="*/ 889600 w 978201"/>
                  <a:gd name="connsiteY13" fmla="*/ 313746 h 319924"/>
                  <a:gd name="connsiteX14" fmla="*/ 872137 w 978201"/>
                  <a:gd name="connsiteY14" fmla="*/ 296857 h 319924"/>
                  <a:gd name="connsiteX15" fmla="*/ 866417 w 978201"/>
                  <a:gd name="connsiteY15" fmla="*/ 291878 h 319924"/>
                  <a:gd name="connsiteX16" fmla="*/ 856645 w 978201"/>
                  <a:gd name="connsiteY16" fmla="*/ 288357 h 319924"/>
                  <a:gd name="connsiteX17" fmla="*/ 856367 w 978201"/>
                  <a:gd name="connsiteY17" fmla="*/ 288379 h 319924"/>
                  <a:gd name="connsiteX18" fmla="*/ 846317 w 978201"/>
                  <a:gd name="connsiteY18" fmla="*/ 291878 h 319924"/>
                  <a:gd name="connsiteX19" fmla="*/ 844906 w 978201"/>
                  <a:gd name="connsiteY19" fmla="*/ 293107 h 319924"/>
                  <a:gd name="connsiteX20" fmla="*/ 828047 w 978201"/>
                  <a:gd name="connsiteY20" fmla="*/ 309390 h 319924"/>
                  <a:gd name="connsiteX21" fmla="*/ 816792 w 978201"/>
                  <a:gd name="connsiteY21" fmla="*/ 319923 h 319924"/>
                  <a:gd name="connsiteX22" fmla="*/ 810224 w 978201"/>
                  <a:gd name="connsiteY22" fmla="*/ 313746 h 319924"/>
                  <a:gd name="connsiteX23" fmla="*/ 792761 w 978201"/>
                  <a:gd name="connsiteY23" fmla="*/ 296857 h 319924"/>
                  <a:gd name="connsiteX24" fmla="*/ 787042 w 978201"/>
                  <a:gd name="connsiteY24" fmla="*/ 291878 h 319924"/>
                  <a:gd name="connsiteX25" fmla="*/ 777269 w 978201"/>
                  <a:gd name="connsiteY25" fmla="*/ 288357 h 319924"/>
                  <a:gd name="connsiteX26" fmla="*/ 776992 w 978201"/>
                  <a:gd name="connsiteY26" fmla="*/ 288379 h 319924"/>
                  <a:gd name="connsiteX27" fmla="*/ 766941 w 978201"/>
                  <a:gd name="connsiteY27" fmla="*/ 291878 h 319924"/>
                  <a:gd name="connsiteX28" fmla="*/ 765530 w 978201"/>
                  <a:gd name="connsiteY28" fmla="*/ 293107 h 319924"/>
                  <a:gd name="connsiteX29" fmla="*/ 748672 w 978201"/>
                  <a:gd name="connsiteY29" fmla="*/ 309390 h 319924"/>
                  <a:gd name="connsiteX30" fmla="*/ 737415 w 978201"/>
                  <a:gd name="connsiteY30" fmla="*/ 319923 h 319924"/>
                  <a:gd name="connsiteX31" fmla="*/ 730849 w 978201"/>
                  <a:gd name="connsiteY31" fmla="*/ 313746 h 319924"/>
                  <a:gd name="connsiteX32" fmla="*/ 713385 w 978201"/>
                  <a:gd name="connsiteY32" fmla="*/ 296858 h 319924"/>
                  <a:gd name="connsiteX33" fmla="*/ 707665 w 978201"/>
                  <a:gd name="connsiteY33" fmla="*/ 291878 h 319924"/>
                  <a:gd name="connsiteX34" fmla="*/ 697894 w 978201"/>
                  <a:gd name="connsiteY34" fmla="*/ 288356 h 319924"/>
                  <a:gd name="connsiteX35" fmla="*/ 697617 w 978201"/>
                  <a:gd name="connsiteY35" fmla="*/ 288379 h 319924"/>
                  <a:gd name="connsiteX36" fmla="*/ 687566 w 978201"/>
                  <a:gd name="connsiteY36" fmla="*/ 291878 h 319924"/>
                  <a:gd name="connsiteX37" fmla="*/ 686155 w 978201"/>
                  <a:gd name="connsiteY37" fmla="*/ 293107 h 319924"/>
                  <a:gd name="connsiteX38" fmla="*/ 669295 w 978201"/>
                  <a:gd name="connsiteY38" fmla="*/ 309390 h 319924"/>
                  <a:gd name="connsiteX39" fmla="*/ 658040 w 978201"/>
                  <a:gd name="connsiteY39" fmla="*/ 319923 h 319924"/>
                  <a:gd name="connsiteX40" fmla="*/ 651473 w 978201"/>
                  <a:gd name="connsiteY40" fmla="*/ 313746 h 319924"/>
                  <a:gd name="connsiteX41" fmla="*/ 634010 w 978201"/>
                  <a:gd name="connsiteY41" fmla="*/ 296857 h 319924"/>
                  <a:gd name="connsiteX42" fmla="*/ 628291 w 978201"/>
                  <a:gd name="connsiteY42" fmla="*/ 291878 h 319924"/>
                  <a:gd name="connsiteX43" fmla="*/ 618519 w 978201"/>
                  <a:gd name="connsiteY43" fmla="*/ 288356 h 319924"/>
                  <a:gd name="connsiteX44" fmla="*/ 618241 w 978201"/>
                  <a:gd name="connsiteY44" fmla="*/ 288379 h 319924"/>
                  <a:gd name="connsiteX45" fmla="*/ 608190 w 978201"/>
                  <a:gd name="connsiteY45" fmla="*/ 291878 h 319924"/>
                  <a:gd name="connsiteX46" fmla="*/ 606779 w 978201"/>
                  <a:gd name="connsiteY46" fmla="*/ 293107 h 319924"/>
                  <a:gd name="connsiteX47" fmla="*/ 589921 w 978201"/>
                  <a:gd name="connsiteY47" fmla="*/ 309390 h 319924"/>
                  <a:gd name="connsiteX48" fmla="*/ 578664 w 978201"/>
                  <a:gd name="connsiteY48" fmla="*/ 319923 h 319924"/>
                  <a:gd name="connsiteX49" fmla="*/ 572098 w 978201"/>
                  <a:gd name="connsiteY49" fmla="*/ 313746 h 319924"/>
                  <a:gd name="connsiteX50" fmla="*/ 554635 w 978201"/>
                  <a:gd name="connsiteY50" fmla="*/ 296857 h 319924"/>
                  <a:gd name="connsiteX51" fmla="*/ 548914 w 978201"/>
                  <a:gd name="connsiteY51" fmla="*/ 291878 h 319924"/>
                  <a:gd name="connsiteX52" fmla="*/ 539144 w 978201"/>
                  <a:gd name="connsiteY52" fmla="*/ 288356 h 319924"/>
                  <a:gd name="connsiteX53" fmla="*/ 538865 w 978201"/>
                  <a:gd name="connsiteY53" fmla="*/ 288379 h 319924"/>
                  <a:gd name="connsiteX54" fmla="*/ 528815 w 978201"/>
                  <a:gd name="connsiteY54" fmla="*/ 291878 h 319924"/>
                  <a:gd name="connsiteX55" fmla="*/ 527402 w 978201"/>
                  <a:gd name="connsiteY55" fmla="*/ 293107 h 319924"/>
                  <a:gd name="connsiteX56" fmla="*/ 510544 w 978201"/>
                  <a:gd name="connsiteY56" fmla="*/ 309390 h 319924"/>
                  <a:gd name="connsiteX57" fmla="*/ 499289 w 978201"/>
                  <a:gd name="connsiteY57" fmla="*/ 319923 h 319924"/>
                  <a:gd name="connsiteX58" fmla="*/ 492722 w 978201"/>
                  <a:gd name="connsiteY58" fmla="*/ 313747 h 319924"/>
                  <a:gd name="connsiteX59" fmla="*/ 475260 w 978201"/>
                  <a:gd name="connsiteY59" fmla="*/ 296857 h 319924"/>
                  <a:gd name="connsiteX60" fmla="*/ 469539 w 978201"/>
                  <a:gd name="connsiteY60" fmla="*/ 291878 h 319924"/>
                  <a:gd name="connsiteX61" fmla="*/ 459768 w 978201"/>
                  <a:gd name="connsiteY61" fmla="*/ 288356 h 319924"/>
                  <a:gd name="connsiteX62" fmla="*/ 459489 w 978201"/>
                  <a:gd name="connsiteY62" fmla="*/ 288379 h 319924"/>
                  <a:gd name="connsiteX63" fmla="*/ 449439 w 978201"/>
                  <a:gd name="connsiteY63" fmla="*/ 291879 h 319924"/>
                  <a:gd name="connsiteX64" fmla="*/ 448027 w 978201"/>
                  <a:gd name="connsiteY64" fmla="*/ 293107 h 319924"/>
                  <a:gd name="connsiteX65" fmla="*/ 431168 w 978201"/>
                  <a:gd name="connsiteY65" fmla="*/ 309390 h 319924"/>
                  <a:gd name="connsiteX66" fmla="*/ 419913 w 978201"/>
                  <a:gd name="connsiteY66" fmla="*/ 319923 h 319924"/>
                  <a:gd name="connsiteX67" fmla="*/ 413348 w 978201"/>
                  <a:gd name="connsiteY67" fmla="*/ 313746 h 319924"/>
                  <a:gd name="connsiteX68" fmla="*/ 395884 w 978201"/>
                  <a:gd name="connsiteY68" fmla="*/ 296857 h 319924"/>
                  <a:gd name="connsiteX69" fmla="*/ 390163 w 978201"/>
                  <a:gd name="connsiteY69" fmla="*/ 291879 h 319924"/>
                  <a:gd name="connsiteX70" fmla="*/ 380392 w 978201"/>
                  <a:gd name="connsiteY70" fmla="*/ 288356 h 319924"/>
                  <a:gd name="connsiteX71" fmla="*/ 380113 w 978201"/>
                  <a:gd name="connsiteY71" fmla="*/ 288380 h 319924"/>
                  <a:gd name="connsiteX72" fmla="*/ 370064 w 978201"/>
                  <a:gd name="connsiteY72" fmla="*/ 291878 h 319924"/>
                  <a:gd name="connsiteX73" fmla="*/ 368651 w 978201"/>
                  <a:gd name="connsiteY73" fmla="*/ 293107 h 319924"/>
                  <a:gd name="connsiteX74" fmla="*/ 351793 w 978201"/>
                  <a:gd name="connsiteY74" fmla="*/ 309390 h 319924"/>
                  <a:gd name="connsiteX75" fmla="*/ 340538 w 978201"/>
                  <a:gd name="connsiteY75" fmla="*/ 319923 h 319924"/>
                  <a:gd name="connsiteX76" fmla="*/ 333972 w 978201"/>
                  <a:gd name="connsiteY76" fmla="*/ 313746 h 319924"/>
                  <a:gd name="connsiteX77" fmla="*/ 316508 w 978201"/>
                  <a:gd name="connsiteY77" fmla="*/ 296857 h 319924"/>
                  <a:gd name="connsiteX78" fmla="*/ 310788 w 978201"/>
                  <a:gd name="connsiteY78" fmla="*/ 291878 h 319924"/>
                  <a:gd name="connsiteX79" fmla="*/ 301016 w 978201"/>
                  <a:gd name="connsiteY79" fmla="*/ 288356 h 319924"/>
                  <a:gd name="connsiteX80" fmla="*/ 300738 w 978201"/>
                  <a:gd name="connsiteY80" fmla="*/ 288379 h 319924"/>
                  <a:gd name="connsiteX81" fmla="*/ 290689 w 978201"/>
                  <a:gd name="connsiteY81" fmla="*/ 291878 h 319924"/>
                  <a:gd name="connsiteX82" fmla="*/ 289276 w 978201"/>
                  <a:gd name="connsiteY82" fmla="*/ 293107 h 319924"/>
                  <a:gd name="connsiteX83" fmla="*/ 272417 w 978201"/>
                  <a:gd name="connsiteY83" fmla="*/ 309390 h 319924"/>
                  <a:gd name="connsiteX84" fmla="*/ 261162 w 978201"/>
                  <a:gd name="connsiteY84" fmla="*/ 319924 h 319924"/>
                  <a:gd name="connsiteX85" fmla="*/ 254597 w 978201"/>
                  <a:gd name="connsiteY85" fmla="*/ 313747 h 319924"/>
                  <a:gd name="connsiteX86" fmla="*/ 237132 w 978201"/>
                  <a:gd name="connsiteY86" fmla="*/ 296857 h 319924"/>
                  <a:gd name="connsiteX87" fmla="*/ 231412 w 978201"/>
                  <a:gd name="connsiteY87" fmla="*/ 291878 h 319924"/>
                  <a:gd name="connsiteX88" fmla="*/ 221640 w 978201"/>
                  <a:gd name="connsiteY88" fmla="*/ 288357 h 319924"/>
                  <a:gd name="connsiteX89" fmla="*/ 221362 w 978201"/>
                  <a:gd name="connsiteY89" fmla="*/ 288379 h 319924"/>
                  <a:gd name="connsiteX90" fmla="*/ 211312 w 978201"/>
                  <a:gd name="connsiteY90" fmla="*/ 291878 h 319924"/>
                  <a:gd name="connsiteX91" fmla="*/ 209900 w 978201"/>
                  <a:gd name="connsiteY91" fmla="*/ 293107 h 319924"/>
                  <a:gd name="connsiteX92" fmla="*/ 193041 w 978201"/>
                  <a:gd name="connsiteY92" fmla="*/ 309390 h 319924"/>
                  <a:gd name="connsiteX93" fmla="*/ 181786 w 978201"/>
                  <a:gd name="connsiteY93" fmla="*/ 319923 h 319924"/>
                  <a:gd name="connsiteX94" fmla="*/ 175220 w 978201"/>
                  <a:gd name="connsiteY94" fmla="*/ 313746 h 319924"/>
                  <a:gd name="connsiteX95" fmla="*/ 157757 w 978201"/>
                  <a:gd name="connsiteY95" fmla="*/ 296858 h 319924"/>
                  <a:gd name="connsiteX96" fmla="*/ 152037 w 978201"/>
                  <a:gd name="connsiteY96" fmla="*/ 291879 h 319924"/>
                  <a:gd name="connsiteX97" fmla="*/ 142265 w 978201"/>
                  <a:gd name="connsiteY97" fmla="*/ 288356 h 319924"/>
                  <a:gd name="connsiteX98" fmla="*/ 141987 w 978201"/>
                  <a:gd name="connsiteY98" fmla="*/ 288380 h 319924"/>
                  <a:gd name="connsiteX99" fmla="*/ 131937 w 978201"/>
                  <a:gd name="connsiteY99" fmla="*/ 291878 h 319924"/>
                  <a:gd name="connsiteX100" fmla="*/ 130524 w 978201"/>
                  <a:gd name="connsiteY100" fmla="*/ 293107 h 319924"/>
                  <a:gd name="connsiteX101" fmla="*/ 113666 w 978201"/>
                  <a:gd name="connsiteY101" fmla="*/ 309390 h 319924"/>
                  <a:gd name="connsiteX102" fmla="*/ 102411 w 978201"/>
                  <a:gd name="connsiteY102" fmla="*/ 319923 h 319924"/>
                  <a:gd name="connsiteX103" fmla="*/ 95844 w 978201"/>
                  <a:gd name="connsiteY103" fmla="*/ 313746 h 319924"/>
                  <a:gd name="connsiteX104" fmla="*/ 78381 w 978201"/>
                  <a:gd name="connsiteY104" fmla="*/ 296857 h 319924"/>
                  <a:gd name="connsiteX105" fmla="*/ 72661 w 978201"/>
                  <a:gd name="connsiteY105" fmla="*/ 291879 h 319924"/>
                  <a:gd name="connsiteX106" fmla="*/ 62889 w 978201"/>
                  <a:gd name="connsiteY106" fmla="*/ 288356 h 319924"/>
                  <a:gd name="connsiteX107" fmla="*/ 62611 w 978201"/>
                  <a:gd name="connsiteY107" fmla="*/ 288380 h 319924"/>
                  <a:gd name="connsiteX108" fmla="*/ 52561 w 978201"/>
                  <a:gd name="connsiteY108" fmla="*/ 291878 h 319924"/>
                  <a:gd name="connsiteX109" fmla="*/ 51149 w 978201"/>
                  <a:gd name="connsiteY109" fmla="*/ 293107 h 319924"/>
                  <a:gd name="connsiteX110" fmla="*/ 34290 w 978201"/>
                  <a:gd name="connsiteY110" fmla="*/ 309390 h 319924"/>
                  <a:gd name="connsiteX111" fmla="*/ 23035 w 978201"/>
                  <a:gd name="connsiteY111" fmla="*/ 319923 h 319924"/>
                  <a:gd name="connsiteX112" fmla="*/ 16469 w 978201"/>
                  <a:gd name="connsiteY112" fmla="*/ 313746 h 319924"/>
                  <a:gd name="connsiteX113" fmla="*/ 0 w 978201"/>
                  <a:gd name="connsiteY113" fmla="*/ 297819 h 319924"/>
                  <a:gd name="connsiteX114" fmla="*/ 727103 w 978201"/>
                  <a:gd name="connsiteY114" fmla="*/ 8470 h 319924"/>
                  <a:gd name="connsiteX115" fmla="*/ 773625 w 978201"/>
                  <a:gd name="connsiteY115" fmla="*/ 28 h 31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8201" h="319924">
                    <a:moveTo>
                      <a:pt x="773625" y="28"/>
                    </a:moveTo>
                    <a:cubicBezTo>
                      <a:pt x="820013" y="1021"/>
                      <a:pt x="863519" y="29251"/>
                      <a:pt x="881754" y="75074"/>
                    </a:cubicBezTo>
                    <a:lnTo>
                      <a:pt x="978201" y="317435"/>
                    </a:lnTo>
                    <a:lnTo>
                      <a:pt x="975543" y="319923"/>
                    </a:lnTo>
                    <a:lnTo>
                      <a:pt x="968976" y="313746"/>
                    </a:lnTo>
                    <a:cubicBezTo>
                      <a:pt x="961718" y="306763"/>
                      <a:pt x="955339" y="300395"/>
                      <a:pt x="951512" y="296857"/>
                    </a:cubicBezTo>
                    <a:lnTo>
                      <a:pt x="945792" y="291879"/>
                    </a:lnTo>
                    <a:cubicBezTo>
                      <a:pt x="943095" y="289530"/>
                      <a:pt x="939557" y="288356"/>
                      <a:pt x="936020" y="288356"/>
                    </a:cubicBezTo>
                    <a:cubicBezTo>
                      <a:pt x="935929" y="288356"/>
                      <a:pt x="935834" y="288357"/>
                      <a:pt x="935742" y="288379"/>
                    </a:cubicBezTo>
                    <a:cubicBezTo>
                      <a:pt x="932115" y="288295"/>
                      <a:pt x="928462" y="289468"/>
                      <a:pt x="925693" y="291878"/>
                    </a:cubicBezTo>
                    <a:lnTo>
                      <a:pt x="924280" y="293108"/>
                    </a:lnTo>
                    <a:cubicBezTo>
                      <a:pt x="920859" y="296277"/>
                      <a:pt x="914634" y="302480"/>
                      <a:pt x="907423" y="309390"/>
                    </a:cubicBezTo>
                    <a:lnTo>
                      <a:pt x="896166" y="319923"/>
                    </a:lnTo>
                    <a:lnTo>
                      <a:pt x="889600" y="313746"/>
                    </a:lnTo>
                    <a:cubicBezTo>
                      <a:pt x="882344" y="306762"/>
                      <a:pt x="875962" y="300395"/>
                      <a:pt x="872137" y="296857"/>
                    </a:cubicBezTo>
                    <a:lnTo>
                      <a:pt x="866417" y="291878"/>
                    </a:lnTo>
                    <a:cubicBezTo>
                      <a:pt x="863719" y="289530"/>
                      <a:pt x="860182" y="288356"/>
                      <a:pt x="856645" y="288357"/>
                    </a:cubicBezTo>
                    <a:cubicBezTo>
                      <a:pt x="856552" y="288356"/>
                      <a:pt x="856459" y="288357"/>
                      <a:pt x="856367" y="288379"/>
                    </a:cubicBezTo>
                    <a:cubicBezTo>
                      <a:pt x="852739" y="288295"/>
                      <a:pt x="849087" y="289468"/>
                      <a:pt x="846317" y="291878"/>
                    </a:cubicBezTo>
                    <a:lnTo>
                      <a:pt x="844906" y="293107"/>
                    </a:lnTo>
                    <a:cubicBezTo>
                      <a:pt x="841485" y="296277"/>
                      <a:pt x="835259" y="302480"/>
                      <a:pt x="828047" y="309390"/>
                    </a:cubicBezTo>
                    <a:lnTo>
                      <a:pt x="816792" y="319923"/>
                    </a:lnTo>
                    <a:lnTo>
                      <a:pt x="810224" y="313746"/>
                    </a:lnTo>
                    <a:cubicBezTo>
                      <a:pt x="802968" y="306762"/>
                      <a:pt x="796587" y="300395"/>
                      <a:pt x="792761" y="296857"/>
                    </a:cubicBezTo>
                    <a:lnTo>
                      <a:pt x="787042" y="291878"/>
                    </a:lnTo>
                    <a:cubicBezTo>
                      <a:pt x="784343" y="289530"/>
                      <a:pt x="780807" y="288356"/>
                      <a:pt x="777269" y="288357"/>
                    </a:cubicBezTo>
                    <a:cubicBezTo>
                      <a:pt x="777176" y="288356"/>
                      <a:pt x="777083" y="288357"/>
                      <a:pt x="776992" y="288379"/>
                    </a:cubicBezTo>
                    <a:cubicBezTo>
                      <a:pt x="773364" y="288295"/>
                      <a:pt x="769710" y="289468"/>
                      <a:pt x="766941" y="291878"/>
                    </a:cubicBezTo>
                    <a:lnTo>
                      <a:pt x="765530" y="293107"/>
                    </a:lnTo>
                    <a:cubicBezTo>
                      <a:pt x="762108" y="296277"/>
                      <a:pt x="755884" y="302480"/>
                      <a:pt x="748672" y="309390"/>
                    </a:cubicBezTo>
                    <a:lnTo>
                      <a:pt x="737415" y="319923"/>
                    </a:lnTo>
                    <a:lnTo>
                      <a:pt x="730849" y="313746"/>
                    </a:lnTo>
                    <a:cubicBezTo>
                      <a:pt x="723593" y="306762"/>
                      <a:pt x="717211" y="300395"/>
                      <a:pt x="713385" y="296858"/>
                    </a:cubicBezTo>
                    <a:lnTo>
                      <a:pt x="707665" y="291878"/>
                    </a:lnTo>
                    <a:cubicBezTo>
                      <a:pt x="704967" y="289530"/>
                      <a:pt x="701431" y="288356"/>
                      <a:pt x="697894" y="288356"/>
                    </a:cubicBezTo>
                    <a:cubicBezTo>
                      <a:pt x="697801" y="288356"/>
                      <a:pt x="697708" y="288357"/>
                      <a:pt x="697617" y="288379"/>
                    </a:cubicBezTo>
                    <a:cubicBezTo>
                      <a:pt x="693988" y="288295"/>
                      <a:pt x="690336" y="289469"/>
                      <a:pt x="687566" y="291878"/>
                    </a:cubicBezTo>
                    <a:lnTo>
                      <a:pt x="686155" y="293107"/>
                    </a:lnTo>
                    <a:cubicBezTo>
                      <a:pt x="682733" y="296277"/>
                      <a:pt x="676508" y="302480"/>
                      <a:pt x="669295" y="309390"/>
                    </a:cubicBezTo>
                    <a:lnTo>
                      <a:pt x="658040" y="319923"/>
                    </a:lnTo>
                    <a:lnTo>
                      <a:pt x="651473" y="313746"/>
                    </a:lnTo>
                    <a:cubicBezTo>
                      <a:pt x="644217" y="306762"/>
                      <a:pt x="637836" y="300395"/>
                      <a:pt x="634010" y="296857"/>
                    </a:cubicBezTo>
                    <a:lnTo>
                      <a:pt x="628291" y="291878"/>
                    </a:lnTo>
                    <a:cubicBezTo>
                      <a:pt x="625592" y="289530"/>
                      <a:pt x="622055" y="288356"/>
                      <a:pt x="618519" y="288356"/>
                    </a:cubicBezTo>
                    <a:cubicBezTo>
                      <a:pt x="618425" y="288356"/>
                      <a:pt x="618332" y="288357"/>
                      <a:pt x="618241" y="288379"/>
                    </a:cubicBezTo>
                    <a:cubicBezTo>
                      <a:pt x="614612" y="288295"/>
                      <a:pt x="610959" y="289469"/>
                      <a:pt x="608190" y="291878"/>
                    </a:cubicBezTo>
                    <a:lnTo>
                      <a:pt x="606779" y="293107"/>
                    </a:lnTo>
                    <a:cubicBezTo>
                      <a:pt x="603357" y="296277"/>
                      <a:pt x="597133" y="302480"/>
                      <a:pt x="589921" y="309390"/>
                    </a:cubicBezTo>
                    <a:lnTo>
                      <a:pt x="578664" y="319923"/>
                    </a:lnTo>
                    <a:lnTo>
                      <a:pt x="572098" y="313746"/>
                    </a:lnTo>
                    <a:cubicBezTo>
                      <a:pt x="564841" y="306762"/>
                      <a:pt x="558460" y="300395"/>
                      <a:pt x="554635" y="296857"/>
                    </a:cubicBezTo>
                    <a:lnTo>
                      <a:pt x="548914" y="291878"/>
                    </a:lnTo>
                    <a:cubicBezTo>
                      <a:pt x="546216" y="289530"/>
                      <a:pt x="542679" y="288356"/>
                      <a:pt x="539144" y="288356"/>
                    </a:cubicBezTo>
                    <a:cubicBezTo>
                      <a:pt x="539050" y="288356"/>
                      <a:pt x="538956" y="288358"/>
                      <a:pt x="538865" y="288379"/>
                    </a:cubicBezTo>
                    <a:cubicBezTo>
                      <a:pt x="535237" y="288296"/>
                      <a:pt x="531584" y="289468"/>
                      <a:pt x="528815" y="291878"/>
                    </a:cubicBezTo>
                    <a:lnTo>
                      <a:pt x="527402" y="293107"/>
                    </a:lnTo>
                    <a:cubicBezTo>
                      <a:pt x="523982" y="296278"/>
                      <a:pt x="517756" y="302480"/>
                      <a:pt x="510544" y="309390"/>
                    </a:cubicBezTo>
                    <a:lnTo>
                      <a:pt x="499289" y="319923"/>
                    </a:lnTo>
                    <a:lnTo>
                      <a:pt x="492722" y="313747"/>
                    </a:lnTo>
                    <a:cubicBezTo>
                      <a:pt x="485465" y="306762"/>
                      <a:pt x="479085" y="300395"/>
                      <a:pt x="475260" y="296857"/>
                    </a:cubicBezTo>
                    <a:lnTo>
                      <a:pt x="469539" y="291878"/>
                    </a:lnTo>
                    <a:cubicBezTo>
                      <a:pt x="466840" y="289530"/>
                      <a:pt x="463303" y="288356"/>
                      <a:pt x="459768" y="288356"/>
                    </a:cubicBezTo>
                    <a:cubicBezTo>
                      <a:pt x="459674" y="288356"/>
                      <a:pt x="459582" y="288357"/>
                      <a:pt x="459489" y="288379"/>
                    </a:cubicBezTo>
                    <a:cubicBezTo>
                      <a:pt x="455861" y="288295"/>
                      <a:pt x="452208" y="289468"/>
                      <a:pt x="449439" y="291879"/>
                    </a:cubicBezTo>
                    <a:lnTo>
                      <a:pt x="448027" y="293107"/>
                    </a:lnTo>
                    <a:cubicBezTo>
                      <a:pt x="444606" y="296277"/>
                      <a:pt x="438380" y="302480"/>
                      <a:pt x="431168" y="309390"/>
                    </a:cubicBezTo>
                    <a:lnTo>
                      <a:pt x="419913" y="319923"/>
                    </a:lnTo>
                    <a:lnTo>
                      <a:pt x="413348" y="313746"/>
                    </a:lnTo>
                    <a:cubicBezTo>
                      <a:pt x="406089" y="306762"/>
                      <a:pt x="399709" y="300396"/>
                      <a:pt x="395884" y="296857"/>
                    </a:cubicBezTo>
                    <a:lnTo>
                      <a:pt x="390163" y="291879"/>
                    </a:lnTo>
                    <a:cubicBezTo>
                      <a:pt x="387465" y="289530"/>
                      <a:pt x="383928" y="288356"/>
                      <a:pt x="380392" y="288356"/>
                    </a:cubicBezTo>
                    <a:cubicBezTo>
                      <a:pt x="380299" y="288356"/>
                      <a:pt x="380206" y="288357"/>
                      <a:pt x="380113" y="288380"/>
                    </a:cubicBezTo>
                    <a:cubicBezTo>
                      <a:pt x="376485" y="288295"/>
                      <a:pt x="372832" y="289468"/>
                      <a:pt x="370064" y="291878"/>
                    </a:cubicBezTo>
                    <a:lnTo>
                      <a:pt x="368651" y="293107"/>
                    </a:lnTo>
                    <a:cubicBezTo>
                      <a:pt x="365230" y="296277"/>
                      <a:pt x="359005" y="302481"/>
                      <a:pt x="351793" y="309390"/>
                    </a:cubicBezTo>
                    <a:lnTo>
                      <a:pt x="340538" y="319923"/>
                    </a:lnTo>
                    <a:lnTo>
                      <a:pt x="333972" y="313746"/>
                    </a:lnTo>
                    <a:cubicBezTo>
                      <a:pt x="326714" y="306762"/>
                      <a:pt x="320335" y="300395"/>
                      <a:pt x="316508" y="296857"/>
                    </a:cubicBezTo>
                    <a:lnTo>
                      <a:pt x="310788" y="291878"/>
                    </a:lnTo>
                    <a:cubicBezTo>
                      <a:pt x="308090" y="289530"/>
                      <a:pt x="304552" y="288356"/>
                      <a:pt x="301016" y="288356"/>
                    </a:cubicBezTo>
                    <a:cubicBezTo>
                      <a:pt x="300923" y="288356"/>
                      <a:pt x="300831" y="288357"/>
                      <a:pt x="300738" y="288379"/>
                    </a:cubicBezTo>
                    <a:cubicBezTo>
                      <a:pt x="297109" y="288295"/>
                      <a:pt x="293457" y="289469"/>
                      <a:pt x="290689" y="291878"/>
                    </a:cubicBezTo>
                    <a:lnTo>
                      <a:pt x="289276" y="293107"/>
                    </a:lnTo>
                    <a:cubicBezTo>
                      <a:pt x="285856" y="296277"/>
                      <a:pt x="279630" y="302480"/>
                      <a:pt x="272417" y="309390"/>
                    </a:cubicBezTo>
                    <a:lnTo>
                      <a:pt x="261162" y="319924"/>
                    </a:lnTo>
                    <a:lnTo>
                      <a:pt x="254597" y="313747"/>
                    </a:lnTo>
                    <a:cubicBezTo>
                      <a:pt x="247338" y="306762"/>
                      <a:pt x="240959" y="300395"/>
                      <a:pt x="237132" y="296857"/>
                    </a:cubicBezTo>
                    <a:lnTo>
                      <a:pt x="231412" y="291878"/>
                    </a:lnTo>
                    <a:cubicBezTo>
                      <a:pt x="228714" y="289530"/>
                      <a:pt x="225176" y="288356"/>
                      <a:pt x="221640" y="288357"/>
                    </a:cubicBezTo>
                    <a:cubicBezTo>
                      <a:pt x="221548" y="288356"/>
                      <a:pt x="221454" y="288357"/>
                      <a:pt x="221362" y="288379"/>
                    </a:cubicBezTo>
                    <a:cubicBezTo>
                      <a:pt x="217734" y="288296"/>
                      <a:pt x="214081" y="289468"/>
                      <a:pt x="211312" y="291878"/>
                    </a:cubicBezTo>
                    <a:lnTo>
                      <a:pt x="209900" y="293107"/>
                    </a:lnTo>
                    <a:cubicBezTo>
                      <a:pt x="206479" y="296277"/>
                      <a:pt x="200253" y="302480"/>
                      <a:pt x="193041" y="309390"/>
                    </a:cubicBezTo>
                    <a:lnTo>
                      <a:pt x="181786" y="319923"/>
                    </a:lnTo>
                    <a:lnTo>
                      <a:pt x="175220" y="313746"/>
                    </a:lnTo>
                    <a:cubicBezTo>
                      <a:pt x="167962" y="306762"/>
                      <a:pt x="161582" y="300395"/>
                      <a:pt x="157757" y="296858"/>
                    </a:cubicBezTo>
                    <a:lnTo>
                      <a:pt x="152037" y="291879"/>
                    </a:lnTo>
                    <a:cubicBezTo>
                      <a:pt x="149338" y="289530"/>
                      <a:pt x="145800" y="288356"/>
                      <a:pt x="142265" y="288356"/>
                    </a:cubicBezTo>
                    <a:cubicBezTo>
                      <a:pt x="142172" y="288356"/>
                      <a:pt x="142079" y="288357"/>
                      <a:pt x="141987" y="288380"/>
                    </a:cubicBezTo>
                    <a:cubicBezTo>
                      <a:pt x="138358" y="288295"/>
                      <a:pt x="134706" y="289468"/>
                      <a:pt x="131937" y="291878"/>
                    </a:cubicBezTo>
                    <a:lnTo>
                      <a:pt x="130524" y="293107"/>
                    </a:lnTo>
                    <a:cubicBezTo>
                      <a:pt x="127104" y="296277"/>
                      <a:pt x="120877" y="302480"/>
                      <a:pt x="113666" y="309390"/>
                    </a:cubicBezTo>
                    <a:lnTo>
                      <a:pt x="102411" y="319923"/>
                    </a:lnTo>
                    <a:lnTo>
                      <a:pt x="95844" y="313746"/>
                    </a:lnTo>
                    <a:cubicBezTo>
                      <a:pt x="88587" y="306762"/>
                      <a:pt x="82207" y="300395"/>
                      <a:pt x="78381" y="296857"/>
                    </a:cubicBezTo>
                    <a:lnTo>
                      <a:pt x="72661" y="291879"/>
                    </a:lnTo>
                    <a:cubicBezTo>
                      <a:pt x="69963" y="289530"/>
                      <a:pt x="66426" y="288356"/>
                      <a:pt x="62889" y="288356"/>
                    </a:cubicBezTo>
                    <a:cubicBezTo>
                      <a:pt x="62796" y="288356"/>
                      <a:pt x="62703" y="288357"/>
                      <a:pt x="62611" y="288380"/>
                    </a:cubicBezTo>
                    <a:cubicBezTo>
                      <a:pt x="58983" y="288295"/>
                      <a:pt x="55330" y="289468"/>
                      <a:pt x="52561" y="291878"/>
                    </a:cubicBezTo>
                    <a:lnTo>
                      <a:pt x="51149" y="293107"/>
                    </a:lnTo>
                    <a:cubicBezTo>
                      <a:pt x="47728" y="296277"/>
                      <a:pt x="41502" y="302481"/>
                      <a:pt x="34290" y="309390"/>
                    </a:cubicBezTo>
                    <a:lnTo>
                      <a:pt x="23035" y="319923"/>
                    </a:lnTo>
                    <a:lnTo>
                      <a:pt x="16469" y="313746"/>
                    </a:lnTo>
                    <a:lnTo>
                      <a:pt x="0" y="297819"/>
                    </a:lnTo>
                    <a:lnTo>
                      <a:pt x="727103" y="8470"/>
                    </a:lnTo>
                    <a:cubicBezTo>
                      <a:pt x="742377" y="2392"/>
                      <a:pt x="758162" y="-303"/>
                      <a:pt x="773625" y="2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dirty="0">
                  <a:solidFill>
                    <a:srgbClr val="FEFFFF"/>
                  </a:solidFill>
                </a:endParaRPr>
              </a:p>
            </p:txBody>
          </p:sp>
        </p:grpSp>
        <p:sp>
          <p:nvSpPr>
            <p:cNvPr id="192" name="文本框 17"/>
            <p:cNvSpPr txBox="1"/>
            <p:nvPr/>
          </p:nvSpPr>
          <p:spPr>
            <a:xfrm>
              <a:off x="2814" y="3892"/>
              <a:ext cx="7644" cy="319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rPr>
                <a:t>设立安全生产管理机构、配备安全生产管理人员，建立、健全安全生产责任制，制定安全生产规章制度和操作规程，维护、保养、检测安全设备，对从业人员进行安全生产教育和培训等相应的安全管理活动，都是法律法规规定生产经营单位必须要尽的职责和义务，并且明确要求建立相关档案台帐资料来反映这些职责和义务的履行情况。</a:t>
              </a:r>
              <a:endParaRPr kumimoji="0" lang="zh-CN" altLang="en-US" sz="1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301625" y="260350"/>
            <a:ext cx="502920" cy="460375"/>
          </a:xfrm>
          <a:prstGeom prst="rect">
            <a:avLst/>
          </a:prstGeom>
          <a:noFill/>
        </p:spPr>
        <p:txBody>
          <a:bodyPr wrap="square" rtlCol="0">
            <a:spAutoFit/>
          </a:bodyPr>
          <a:lstStyle/>
          <a:p>
            <a:pPr algn="ctr"/>
            <a:r>
              <a:rPr lang="zh-CN" sz="2400" b="1">
                <a:solidFill>
                  <a:schemeClr val="tx1">
                    <a:lumMod val="85000"/>
                    <a:lumOff val="15000"/>
                  </a:schemeClr>
                </a:solidFill>
                <a:latin typeface="微软雅黑" panose="020B0503020204020204" charset="-122"/>
                <a:ea typeface="微软雅黑" panose="020B0503020204020204" charset="-122"/>
              </a:rPr>
              <a:t>一</a:t>
            </a:r>
            <a:endParaRPr lang="zh-CN" sz="2400" b="1">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7"/>
          <p:cNvSpPr txBox="1"/>
          <p:nvPr/>
        </p:nvSpPr>
        <p:spPr>
          <a:xfrm>
            <a:off x="896112" y="305800"/>
            <a:ext cx="3254657" cy="36830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建立安全台帐的意义</a:t>
            </a:r>
            <a:endParaRPr kumimoji="0" lang="zh-CN" altLang="en-US"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4" name="文本框 17"/>
          <p:cNvSpPr txBox="1"/>
          <p:nvPr/>
        </p:nvSpPr>
        <p:spPr>
          <a:xfrm>
            <a:off x="1863725" y="911225"/>
            <a:ext cx="5416550" cy="337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（二）法律法规赋予的一项义务</a:t>
            </a:r>
            <a:endParaRPr kumimoji="0" lang="zh-CN" altLang="en-US" sz="16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5" name="文本框 17"/>
          <p:cNvSpPr txBox="1"/>
          <p:nvPr/>
        </p:nvSpPr>
        <p:spPr>
          <a:xfrm>
            <a:off x="2633345" y="1530985"/>
            <a:ext cx="2444750" cy="306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《安全生产法》第四条 </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6" name="文本框 17"/>
          <p:cNvSpPr txBox="1"/>
          <p:nvPr/>
        </p:nvSpPr>
        <p:spPr>
          <a:xfrm>
            <a:off x="2633345" y="1837690"/>
            <a:ext cx="5652770" cy="75501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生产经营单位必须遵守本法和其他有关安全生产的法律、法规，加强安全生产管理，建立、健全安全生产责任制和安全生产规章制度，改善安全生产条件，推进安全生产标准化建设，提高安全生产水平，确保安全生产。</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7" name="文本框 17"/>
          <p:cNvSpPr txBox="1"/>
          <p:nvPr/>
        </p:nvSpPr>
        <p:spPr>
          <a:xfrm>
            <a:off x="2625725" y="2601595"/>
            <a:ext cx="3745865" cy="30670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《安全生产法》第十八条</a:t>
            </a:r>
            <a:endParaRPr kumimoji="0" lang="zh-CN" altLang="en-US" sz="1400" b="1"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sp>
        <p:nvSpPr>
          <p:cNvPr id="19" name="文本框 17"/>
          <p:cNvSpPr txBox="1"/>
          <p:nvPr/>
        </p:nvSpPr>
        <p:spPr>
          <a:xfrm>
            <a:off x="2647315" y="2908300"/>
            <a:ext cx="5495925" cy="186118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生产经营单位的主要负责人对本单位安全生产工作负有下列职责：</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（一）建立、健全本单位安全生产责任制；</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（二）组织制定本单位安全生产规章制度和操作规程；</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（三）组织制定并实施本单位安全生产教育和培训计划；</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（四）保证本单位安全生产投入的有效实施；</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（五）督促、检查本单位的安全生产工作，及时消除生产安全事故隐患；</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（六）组织制定并实施本单位的生产安全事故应急救援预案；</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rPr>
              <a:t>（七）及时、如实报告生产安全事故。</a:t>
            </a:r>
            <a:endParaRPr kumimoji="0" lang="zh-CN" altLang="en-US" sz="120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sym typeface="方正清刻本悦宋简体" panose="02000000000000000000" charset="-122"/>
            </a:endParaRPr>
          </a:p>
        </p:txBody>
      </p:sp>
      <p:grpSp>
        <p:nvGrpSpPr>
          <p:cNvPr id="2" name="组合 1"/>
          <p:cNvGrpSpPr/>
          <p:nvPr/>
        </p:nvGrpSpPr>
        <p:grpSpPr>
          <a:xfrm>
            <a:off x="247650" y="1641475"/>
            <a:ext cx="2054691" cy="3119966"/>
            <a:chOff x="510" y="1747"/>
            <a:chExt cx="3236" cy="4913"/>
          </a:xfrm>
        </p:grpSpPr>
        <p:sp>
          <p:nvSpPr>
            <p:cNvPr id="3" name="矩形 2"/>
            <p:cNvSpPr/>
            <p:nvPr>
              <p:custDataLst>
                <p:tags r:id="rId2"/>
              </p:custDataLst>
            </p:nvPr>
          </p:nvSpPr>
          <p:spPr>
            <a:xfrm>
              <a:off x="1478" y="1747"/>
              <a:ext cx="2268" cy="192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cs typeface="+mn-ea"/>
                <a:sym typeface="+mn-lt"/>
              </a:endParaRPr>
            </a:p>
          </p:txBody>
        </p:sp>
        <p:sp>
          <p:nvSpPr>
            <p:cNvPr id="4" name="矩形 3"/>
            <p:cNvSpPr/>
            <p:nvPr>
              <p:custDataLst>
                <p:tags r:id="rId3"/>
              </p:custDataLst>
            </p:nvPr>
          </p:nvSpPr>
          <p:spPr>
            <a:xfrm>
              <a:off x="1054" y="6385"/>
              <a:ext cx="287" cy="275"/>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cs typeface="+mn-ea"/>
                <a:sym typeface="+mn-lt"/>
              </a:endParaRPr>
            </a:p>
          </p:txBody>
        </p:sp>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13" y="1981"/>
              <a:ext cx="2707" cy="4050"/>
            </a:xfrm>
            <a:prstGeom prst="rect">
              <a:avLst/>
            </a:prstGeom>
            <a:effectLst>
              <a:outerShdw blurRad="152400" dist="38100" dir="2700000" algn="tl" rotWithShape="0">
                <a:prstClr val="black">
                  <a:alpha val="40000"/>
                </a:prstClr>
              </a:outerShdw>
            </a:effectLst>
          </p:spPr>
        </p:pic>
        <p:sp>
          <p:nvSpPr>
            <p:cNvPr id="6" name="矩形 5"/>
            <p:cNvSpPr/>
            <p:nvPr>
              <p:custDataLst>
                <p:tags r:id="rId6"/>
              </p:custDataLst>
            </p:nvPr>
          </p:nvSpPr>
          <p:spPr>
            <a:xfrm>
              <a:off x="510" y="5695"/>
              <a:ext cx="544" cy="5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350">
                <a:cs typeface="+mn-ea"/>
                <a:sym typeface="+mn-lt"/>
              </a:endParaRPr>
            </a:p>
          </p:txBody>
        </p:sp>
      </p:grpSp>
    </p:spTree>
    <p:custDataLst>
      <p:tags r:id="rId7"/>
    </p:custDataLst>
  </p:cSld>
  <p:clrMapOvr>
    <a:masterClrMapping/>
  </p:clrMapOvr>
  <p:transition spd="slow"/>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01.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02.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03.xml><?xml version="1.0" encoding="utf-8"?>
<p:tagLst xmlns:p="http://schemas.openxmlformats.org/presentationml/2006/main">
  <p:tag name="KSO_WM_TAG_VERSION" val="1.0"/>
  <p:tag name="KSO_WM_TEMPLATE_CATEGORY" val="diagram"/>
  <p:tag name="KSO_WM_TEMPLATE_INDEX" val="800"/>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04.xml><?xml version="1.0" encoding="utf-8"?>
<p:tagLst xmlns:p="http://schemas.openxmlformats.org/presentationml/2006/main">
  <p:tag name="KSO_WM_TAG_VERSION" val="1.0"/>
  <p:tag name="KSO_WM_TEMPLATE_CATEGORY" val="diagram"/>
  <p:tag name="KSO_WM_TEMPLATE_INDEX" val="800"/>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05.xml><?xml version="1.0" encoding="utf-8"?>
<p:tagLst xmlns:p="http://schemas.openxmlformats.org/presentationml/2006/main">
  <p:tag name="KSO_WM_TAG_VERSION" val="1.0"/>
  <p:tag name="KSO_WM_TEMPLATE_CATEGORY" val="diagram"/>
  <p:tag name="KSO_WM_TEMPLATE_INDEX" val="800"/>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06.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07.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08.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09.xml><?xml version="1.0" encoding="utf-8"?>
<p:tagLst xmlns:p="http://schemas.openxmlformats.org/presentationml/2006/main">
  <p:tag name="KSO_WM_TAG_VERSION" val="1.0"/>
  <p:tag name="KSO_WM_TEMPLATE_CATEGORY" val="diagram"/>
  <p:tag name="KSO_WM_TEMPLATE_INDEX" val="800"/>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10.xml><?xml version="1.0" encoding="utf-8"?>
<p:tagLst xmlns:p="http://schemas.openxmlformats.org/presentationml/2006/main">
  <p:tag name="KSO_WM_TAG_VERSION" val="1.0"/>
  <p:tag name="KSO_WM_TEMPLATE_CATEGORY" val="diagram"/>
  <p:tag name="KSO_WM_TEMPLATE_INDEX" val="800"/>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11.xml><?xml version="1.0" encoding="utf-8"?>
<p:tagLst xmlns:p="http://schemas.openxmlformats.org/presentationml/2006/main">
  <p:tag name="KSO_WM_TAG_VERSION" val="1.0"/>
  <p:tag name="KSO_WM_TEMPLATE_CATEGORY" val="diagram"/>
  <p:tag name="KSO_WM_TEMPLATE_INDEX" val="800"/>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12.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13.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14.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15.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16.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17.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18.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19.xml><?xml version="1.0" encoding="utf-8"?>
<p:tagLst xmlns:p="http://schemas.openxmlformats.org/presentationml/2006/main">
  <p:tag name="KSO_WM_TAG_VERSION" val="1.0"/>
  <p:tag name="KSO_WM_TEMPLATE_CATEGORY" val="diagram"/>
  <p:tag name="KSO_WM_TEMPLATE_INDEX" val="800"/>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20.xml><?xml version="1.0" encoding="utf-8"?>
<p:tagLst xmlns:p="http://schemas.openxmlformats.org/presentationml/2006/main">
  <p:tag name="KSO_WM_TAG_VERSION" val="1.0"/>
  <p:tag name="KSO_WM_TEMPLATE_CATEGORY" val="diagram"/>
  <p:tag name="KSO_WM_TEMPLATE_INDEX" val="800"/>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21.xml><?xml version="1.0" encoding="utf-8"?>
<p:tagLst xmlns:p="http://schemas.openxmlformats.org/presentationml/2006/main">
  <p:tag name="KSO_WM_TAG_VERSION" val="1.0"/>
  <p:tag name="KSO_WM_TEMPLATE_CATEGORY" val="diagram"/>
  <p:tag name="KSO_WM_TEMPLATE_INDEX" val="800"/>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22.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23.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24.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25.xml><?xml version="1.0" encoding="utf-8"?>
<p:tagLst xmlns:p="http://schemas.openxmlformats.org/presentationml/2006/main">
  <p:tag name="KSO_WM_TAG_VERSION" val="1.0"/>
  <p:tag name="KSO_WM_TEMPLATE_CATEGORY" val="diagram"/>
  <p:tag name="KSO_WM_TEMPLATE_INDEX" val="800"/>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26.xml><?xml version="1.0" encoding="utf-8"?>
<p:tagLst xmlns:p="http://schemas.openxmlformats.org/presentationml/2006/main">
  <p:tag name="KSO_WM_TAG_VERSION" val="1.0"/>
  <p:tag name="KSO_WM_TEMPLATE_CATEGORY" val="diagram"/>
  <p:tag name="KSO_WM_TEMPLATE_INDEX" val="800"/>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27.xml><?xml version="1.0" encoding="utf-8"?>
<p:tagLst xmlns:p="http://schemas.openxmlformats.org/presentationml/2006/main">
  <p:tag name="KSO_WM_TAG_VERSION" val="1.0"/>
  <p:tag name="KSO_WM_TEMPLATE_CATEGORY" val="diagram"/>
  <p:tag name="KSO_WM_TEMPLATE_INDEX" val="800"/>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28.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29.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0.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3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32.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33.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34.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35.xml><?xml version="1.0" encoding="utf-8"?>
<p:tagLst xmlns:p="http://schemas.openxmlformats.org/presentationml/2006/main">
  <p:tag name="KSO_WM_TAG_VERSION" val="1.0"/>
  <p:tag name="KSO_WM_TEMPLATE_CATEGORY" val="diagram"/>
  <p:tag name="KSO_WM_TEMPLATE_INDEX" val="800"/>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36.xml><?xml version="1.0" encoding="utf-8"?>
<p:tagLst xmlns:p="http://schemas.openxmlformats.org/presentationml/2006/main">
  <p:tag name="KSO_WM_TAG_VERSION" val="1.0"/>
  <p:tag name="KSO_WM_TEMPLATE_CATEGORY" val="diagram"/>
  <p:tag name="KSO_WM_TEMPLATE_INDEX" val="800"/>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37.xml><?xml version="1.0" encoding="utf-8"?>
<p:tagLst xmlns:p="http://schemas.openxmlformats.org/presentationml/2006/main">
  <p:tag name="KSO_WM_TAG_VERSION" val="1.0"/>
  <p:tag name="KSO_WM_TEMPLATE_CATEGORY" val="diagram"/>
  <p:tag name="KSO_WM_TEMPLATE_INDEX" val="800"/>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38.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39.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0.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41.xml><?xml version="1.0" encoding="utf-8"?>
<p:tagLst xmlns:p="http://schemas.openxmlformats.org/presentationml/2006/main">
  <p:tag name="KSO_WM_TAG_VERSION" val="1.0"/>
  <p:tag name="KSO_WM_TEMPLATE_CATEGORY" val="diagram"/>
  <p:tag name="KSO_WM_TEMPLATE_INDEX" val="800"/>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42.xml><?xml version="1.0" encoding="utf-8"?>
<p:tagLst xmlns:p="http://schemas.openxmlformats.org/presentationml/2006/main">
  <p:tag name="KSO_WM_TAG_VERSION" val="1.0"/>
  <p:tag name="KSO_WM_TEMPLATE_CATEGORY" val="diagram"/>
  <p:tag name="KSO_WM_TEMPLATE_INDEX" val="800"/>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43.xml><?xml version="1.0" encoding="utf-8"?>
<p:tagLst xmlns:p="http://schemas.openxmlformats.org/presentationml/2006/main">
  <p:tag name="KSO_WM_TAG_VERSION" val="1.0"/>
  <p:tag name="KSO_WM_TEMPLATE_CATEGORY" val="diagram"/>
  <p:tag name="KSO_WM_TEMPLATE_INDEX" val="800"/>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44.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45.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46.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47.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48.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49.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0.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51.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52.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53.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54.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55.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56.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57.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58.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59.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0.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61.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62.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63.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64.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65.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66.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67.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68.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69.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71.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72.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73.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74.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75.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76.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77.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78.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79.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8.xml><?xml version="1.0" encoding="utf-8"?>
<p:tagLst xmlns:p="http://schemas.openxmlformats.org/presentationml/2006/main">
  <p:tag name="KSO_WM_SPECIAL_SOURCE" val="bdnull"/>
</p:tagLst>
</file>

<file path=ppt/tags/tag180.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81.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82.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83.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84.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85.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86.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87.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88.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89.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SLIDE_SUBTYPE" val="pureTxt"/>
  <p:tag name="KSO_WM_TEMPLATE_TOPIC_DEFAULT" val="0"/>
  <p:tag name="KSO_WM_TEMPLATE_JOB_ID" val="6"/>
  <p:tag name="KSO_WM_TEMPLATE_SCENE_ID" val="1"/>
  <p:tag name="KSO_WM_TEMPLATE_OUTLINE_ID" val="6"/>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90.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91.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92.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93.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194.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95.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96.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97.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98.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99.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1"/>
  <p:tag name="KSO_WM_UNIT_ID" val="diagram160048_2*l_h_i*1_1_1"/>
  <p:tag name="KSO_WM_UNIT_LAYERLEVEL" val="1_1_1"/>
  <p:tag name="KSO_WM_DIAGRAM_GROUP_CODE" val="l1-1"/>
  <p:tag name="KSO_WM_UNIT_LINE_FORE_SCHEMECOLOR_INDEX" val="14"/>
  <p:tag name="KSO_WM_UNIT_LINE_FILL_TYPE" val="2"/>
  <p:tag name="KSO_WM_UNIT_USESOURCEFORMAT_APPLY" val="0"/>
</p:tagLst>
</file>

<file path=ppt/tags/tag200.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0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02.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03.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04.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05.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06.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07.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08.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09.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1.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1_2"/>
  <p:tag name="KSO_WM_UNIT_ID" val="diagram160048_2*l_h_i*1_1_2"/>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10.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1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12.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13.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14.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15.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16.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17.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18.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19.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1_1"/>
  <p:tag name="KSO_WM_UNIT_ID" val="diagram160048_2*l_h_f*1_1_1"/>
  <p:tag name="KSO_WM_UNIT_LAYERLEVEL" val="1_1_1"/>
  <p:tag name="KSO_WM_UNIT_VALUE" val="100"/>
  <p:tag name="KSO_WM_UNIT_HIGHLIGHT" val="0"/>
  <p:tag name="KSO_WM_UNIT_COMPATIBLE" val="0"/>
  <p:tag name="KSO_WM_UNIT_CLEAR" val="0"/>
  <p:tag name="KSO_WM_DIAGRAM_GROUP_CODE" val="l1-1"/>
  <p:tag name="KSO_WM_UNIT_PRESET_TEXT" val="Lorem ipsum dolor sit amet, consectetur adipisicing elit, sed do eiusmod tempor incididunt ut labore et dolore magna aliqua. Ut enim ad minim veniam, quis nostrud exercitation ullamco laboris nisi ut aliquip ex ea commodo consequat."/>
  <p:tag name="KSO_WM_UNIT_TEXT_FILL_FORE_SCHEMECOLOR_INDEX" val="13"/>
  <p:tag name="KSO_WM_UNIT_TEXT_FILL_TYPE" val="1"/>
  <p:tag name="KSO_WM_UNIT_USESOURCEFORMAT_APPLY" val="0"/>
</p:tagLst>
</file>

<file path=ppt/tags/tag220.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2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22.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23.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24.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25.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26.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27.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28.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29.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1"/>
  <p:tag name="KSO_WM_UNIT_ID" val="diagram160048_2*l_h_i*1_2_1"/>
  <p:tag name="KSO_WM_UNIT_LAYERLEVEL" val="1_1_1"/>
  <p:tag name="KSO_WM_DIAGRAM_GROUP_CODE" val="l1-1"/>
  <p:tag name="KSO_WM_UNIT_LINE_FORE_SCHEMECOLOR_INDEX" val="14"/>
  <p:tag name="KSO_WM_UNIT_LINE_FILL_TYPE" val="2"/>
  <p:tag name="KSO_WM_UNIT_USESOURCEFORMAT_APPLY" val="0"/>
</p:tagLst>
</file>

<file path=ppt/tags/tag230.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3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32.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33.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34.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35.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36.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37.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38.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39.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EMPLATE_CATEGORY" val="diagram"/>
  <p:tag name="KSO_WM_TEMPLATE_INDEX" val="160048"/>
  <p:tag name="KSO_WM_TAG_VERSION" val="1.0"/>
  <p:tag name="KSO_WM_BEAUTIFY_FLAG" val="#wm#"/>
  <p:tag name="KSO_WM_UNIT_CLEAR" val="1"/>
  <p:tag name="KSO_WM_UNIT_TYPE" val="l_h_i"/>
  <p:tag name="KSO_WM_UNIT_INDEX" val="1_2_2"/>
  <p:tag name="KSO_WM_UNIT_ID" val="diagram160048_2*l_h_i*1_2_2"/>
  <p:tag name="KSO_WM_UNIT_LAYERLEVEL" val="1_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40.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4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42.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43.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44.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45.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46.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47.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48.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49.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EMPLATE_CATEGORY" val="diagram"/>
  <p:tag name="KSO_WM_TEMPLATE_INDEX" val="160048"/>
  <p:tag name="KSO_WM_TAG_VERSION" val="1.0"/>
  <p:tag name="KSO_WM_BEAUTIFY_FLAG" val="#wm#"/>
  <p:tag name="KSO_WM_UNIT_TYPE" val="l_h_f"/>
  <p:tag name="KSO_WM_UNIT_INDEX" val="1_2_1"/>
  <p:tag name="KSO_WM_UNIT_ID" val="diagram160048_2*l_h_f*1_2_1"/>
  <p:tag name="KSO_WM_UNIT_LAYERLEVEL" val="1_1_1"/>
  <p:tag name="KSO_WM_UNIT_VALUE" val="100"/>
  <p:tag name="KSO_WM_UNIT_HIGHLIGHT" val="0"/>
  <p:tag name="KSO_WM_UNIT_COMPATIBLE" val="0"/>
  <p:tag name="KSO_WM_UNIT_CLEAR" val="0"/>
  <p:tag name="KSO_WM_DIAGRAM_GROUP_CODE" val="l1-1"/>
  <p:tag name="KSO_WM_UNIT_PRESET_TEXT" val="Lorem ipsum dolor sit amet, consectetur adipisicing elit, sed do eiusmod tempor incididunt ut labore et dolore magna aliqua. Ut enim ad minim veniam, quis nostrud exercitation ullamco laboris nisi ut aliquip ex ea commodo consequat."/>
  <p:tag name="KSO_WM_UNIT_TEXT_FILL_FORE_SCHEMECOLOR_INDEX" val="13"/>
  <p:tag name="KSO_WM_UNIT_TEXT_FILL_TYPE" val="1"/>
  <p:tag name="KSO_WM_UNIT_USESOURCEFORMAT_APPLY" val="0"/>
</p:tagLst>
</file>

<file path=ppt/tags/tag250.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5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52.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53.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54.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55.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56.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57.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58.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59.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6.xml><?xml version="1.0" encoding="utf-8"?>
<p:tagLst xmlns:p="http://schemas.openxmlformats.org/presentationml/2006/main">
  <p:tag name="KSO_WM_TAG_VERSION" val="1.0"/>
  <p:tag name="KSO_WM_BEAUTIFY_FLAG" val="#wm#"/>
  <p:tag name="KSO_WM_UNIT_TYPE" val="i"/>
  <p:tag name="KSO_WM_UNIT_ID" val="diagram160673_1*i*0"/>
  <p:tag name="KSO_WM_TEMPLATE_CATEGORY" val="diagram"/>
  <p:tag name="KSO_WM_TEMPLATE_INDEX" val="160673"/>
  <p:tag name="KSO_WM_UNIT_INDEX" val="0"/>
</p:tagLst>
</file>

<file path=ppt/tags/tag260.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6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62.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6*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63.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64.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65.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66.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67.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68.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69.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h_f"/>
  <p:tag name="KSO_WM_UNIT_INDEX" val="1_1_1"/>
  <p:tag name="KSO_WM_UNIT_ID" val="diagram160673_1*l_h_f*1_1_1"/>
  <p:tag name="KSO_WM_UNIT_CLEAR" val="1"/>
  <p:tag name="KSO_WM_UNIT_LAYERLEVEL" val="1_1_1"/>
  <p:tag name="KSO_WM_UNIT_VALUE" val="105"/>
  <p:tag name="KSO_WM_UNIT_HIGHLIGHT" val="0"/>
  <p:tag name="KSO_WM_UNIT_COMPATIBLE" val="0"/>
  <p:tag name="KSO_WM_UNIT_PRESET_TEXT_INDEX" val="4"/>
  <p:tag name="KSO_WM_UNIT_PRESET_TEXT_LEN" val="12"/>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70.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71.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72.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27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7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7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7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78.xml><?xml version="1.0" encoding="utf-8"?>
<p:tagLst xmlns:p="http://schemas.openxmlformats.org/presentationml/2006/main">
  <p:tag name="commondata" val="eyJoZGlkIjoiM2Q4Y2M0MTAxMGRmZTZkMWUzZjg0NGZmZDVmMDc3NjUifQ=="/>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673"/>
  <p:tag name="KSO_WM_UNIT_TYPE" val="l_i"/>
  <p:tag name="KSO_WM_UNIT_INDEX" val="1_1"/>
  <p:tag name="KSO_WM_UNIT_ID" val="diagram160673_1*l_i*1_1"/>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AG_VERSION" val="1.0"/>
  <p:tag name="KSO_WM_BEAUTIFY_FLAG" val="#wm#"/>
  <p:tag name="KSO_WM_UNIT_TYPE" val="i"/>
  <p:tag name="KSO_WM_UNIT_ID" val="diagram160304_1*i*0"/>
  <p:tag name="KSO_WM_TEMPLATE_CATEGORY" val="diagram"/>
  <p:tag name="KSO_WM_TEMPLATE_INDEX" val="160304"/>
  <p:tag name="KSO_WM_UNIT_INDEX" val="0"/>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h_f"/>
  <p:tag name="KSO_WM_UNIT_INDEX" val="1_1_1"/>
  <p:tag name="KSO_WM_UNIT_ID" val="diagram160304_1*l_h_f*1_1_1"/>
  <p:tag name="KSO_WM_UNIT_CLEAR" val="1"/>
  <p:tag name="KSO_WM_UNIT_LAYERLEVEL" val="1_1_1"/>
  <p:tag name="KSO_WM_UNIT_VALUE" val="119"/>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31.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i"/>
  <p:tag name="KSO_WM_UNIT_INDEX" val="1_1"/>
  <p:tag name="KSO_WM_UNIT_ID" val="diagram160304_1*l_i*1_1"/>
  <p:tag name="KSO_WM_UNIT_CLEAR" val="1"/>
  <p:tag name="KSO_WM_UNIT_LAYERLEVEL" val="1_1"/>
  <p:tag name="KSO_WM_DIAGRAM_GROUP_CODE" val="l1-1"/>
  <p:tag name="KSO_WM_UNIT_FILL_FORE_SCHEMECOLOR_INDEX" val="6"/>
  <p:tag name="KSO_WM_UNIT_FILL_TYPE" val="1"/>
  <p:tag name="KSO_WM_UNIT_USESOURCEFORMAT_APPLY" val="0"/>
</p:tagLst>
</file>

<file path=ppt/tags/tag32.xml><?xml version="1.0" encoding="utf-8"?>
<p:tagLst xmlns:p="http://schemas.openxmlformats.org/presentationml/2006/main">
  <p:tag name="KSO_WM_TAG_VERSION" val="1.0"/>
  <p:tag name="KSO_WM_BEAUTIFY_FLAG" val="#wm#"/>
  <p:tag name="KSO_WM_UNIT_TYPE" val="i"/>
  <p:tag name="KSO_WM_UNIT_ID" val="diagram30177730_1*i*0"/>
  <p:tag name="KSO_WM_TEMPLATE_CATEGORY" val="diagram"/>
  <p:tag name="KSO_WM_TEMPLATE_INDEX" val="30177730"/>
  <p:tag name="KSO_WM_UNIT_INDEX" val="0"/>
</p:tagLst>
</file>

<file path=ppt/tags/tag33.xml><?xml version="1.0" encoding="utf-8"?>
<p:tagLst xmlns:p="http://schemas.openxmlformats.org/presentationml/2006/main">
  <p:tag name="KSO_WM_TAG_VERSION" val="1.0"/>
  <p:tag name="KSO_WM_BEAUTIFY_FLAG" val="#wm#"/>
  <p:tag name="KSO_WM_UNIT_TYPE" val="i"/>
  <p:tag name="KSO_WM_UNIT_ID" val="diagram30177730_1*i*2"/>
  <p:tag name="KSO_WM_TEMPLATE_CATEGORY" val="diagram"/>
  <p:tag name="KSO_WM_TEMPLATE_INDEX" val="30177730"/>
  <p:tag name="KSO_WM_UNIT_INDEX" val="2"/>
</p:tagLst>
</file>

<file path=ppt/tags/tag34.xml><?xml version="1.0" encoding="utf-8"?>
<p:tagLst xmlns:p="http://schemas.openxmlformats.org/presentationml/2006/main">
  <p:tag name="KSO_WM_TEMPLATE_CATEGORY" val="diagram"/>
  <p:tag name="KSO_WM_TEMPLATE_INDEX" val="30177730"/>
  <p:tag name="KSO_WM_TAG_VERSION" val="1.0"/>
  <p:tag name="KSO_WM_UNIT_TYPE" val="d"/>
  <p:tag name="KSO_WM_UNIT_INDEX" val="1"/>
  <p:tag name="KSO_WM_UNIT_ID" val="diagram30177730_1*d*1"/>
  <p:tag name="KSO_WM_UNIT_LAYERLEVEL" val="1"/>
  <p:tag name="KSO_WM_UNIT_VALUE" val="952*1428"/>
  <p:tag name="KSO_WM_UNIT_HIGHLIGHT" val="0"/>
  <p:tag name="KSO_WM_UNIT_COMPATIBLE" val="0"/>
  <p:tag name="KSO_WM_UNIT_CLEAR" val="0"/>
  <p:tag name="KSO_WM_BEAUTIFY_FLAG" val="#wm#"/>
</p:tagLst>
</file>

<file path=ppt/tags/tag35.xml><?xml version="1.0" encoding="utf-8"?>
<p:tagLst xmlns:p="http://schemas.openxmlformats.org/presentationml/2006/main">
  <p:tag name="KSO_WM_TAG_VERSION" val="1.0"/>
  <p:tag name="KSO_WM_BEAUTIFY_FLAG" val="#wm#"/>
  <p:tag name="KSO_WM_UNIT_TYPE" val="i"/>
  <p:tag name="KSO_WM_UNIT_ID" val="diagram30177730_1*i*4"/>
  <p:tag name="KSO_WM_TEMPLATE_CATEGORY" val="diagram"/>
  <p:tag name="KSO_WM_TEMPLATE_INDEX" val="30177730"/>
  <p:tag name="KSO_WM_UNIT_INDEX" val="4"/>
</p:tagLst>
</file>

<file path=ppt/tags/tag36.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37.xml><?xml version="1.0" encoding="utf-8"?>
<p:tagLst xmlns:p="http://schemas.openxmlformats.org/presentationml/2006/main">
  <p:tag name="KSO_WM_TAG_VERSION" val="1.0"/>
  <p:tag name="KSO_WM_BEAUTIFY_FLAG" val="#wm#"/>
  <p:tag name="KSO_WM_UNIT_TYPE" val="i"/>
  <p:tag name="KSO_WM_UNIT_ID" val="diagram30177730_1*i*0"/>
  <p:tag name="KSO_WM_TEMPLATE_CATEGORY" val="diagram"/>
  <p:tag name="KSO_WM_TEMPLATE_INDEX" val="30177730"/>
  <p:tag name="KSO_WM_UNIT_INDEX" val="0"/>
</p:tagLst>
</file>

<file path=ppt/tags/tag38.xml><?xml version="1.0" encoding="utf-8"?>
<p:tagLst xmlns:p="http://schemas.openxmlformats.org/presentationml/2006/main">
  <p:tag name="KSO_WM_TAG_VERSION" val="1.0"/>
  <p:tag name="KSO_WM_BEAUTIFY_FLAG" val="#wm#"/>
  <p:tag name="KSO_WM_UNIT_TYPE" val="i"/>
  <p:tag name="KSO_WM_UNIT_ID" val="diagram30177730_1*i*2"/>
  <p:tag name="KSO_WM_TEMPLATE_CATEGORY" val="diagram"/>
  <p:tag name="KSO_WM_TEMPLATE_INDEX" val="30177730"/>
  <p:tag name="KSO_WM_UNIT_INDEX" val="2"/>
</p:tagLst>
</file>

<file path=ppt/tags/tag39.xml><?xml version="1.0" encoding="utf-8"?>
<p:tagLst xmlns:p="http://schemas.openxmlformats.org/presentationml/2006/main">
  <p:tag name="KSO_WM_TEMPLATE_CATEGORY" val="diagram"/>
  <p:tag name="KSO_WM_TEMPLATE_INDEX" val="30177730"/>
  <p:tag name="KSO_WM_TAG_VERSION" val="1.0"/>
  <p:tag name="KSO_WM_UNIT_TYPE" val="d"/>
  <p:tag name="KSO_WM_UNIT_INDEX" val="1"/>
  <p:tag name="KSO_WM_UNIT_ID" val="diagram30177730_1*d*1"/>
  <p:tag name="KSO_WM_UNIT_LAYERLEVEL" val="1"/>
  <p:tag name="KSO_WM_UNIT_VALUE" val="952*1428"/>
  <p:tag name="KSO_WM_UNIT_HIGHLIGHT" val="0"/>
  <p:tag name="KSO_WM_UNIT_COMPATIBLE" val="0"/>
  <p:tag name="KSO_WM_UNIT_CLEAR" val="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TAG_VERSION" val="1.0"/>
  <p:tag name="KSO_WM_BEAUTIFY_FLAG" val="#wm#"/>
  <p:tag name="KSO_WM_UNIT_TYPE" val="i"/>
  <p:tag name="KSO_WM_UNIT_ID" val="diagram30177730_1*i*4"/>
  <p:tag name="KSO_WM_TEMPLATE_CATEGORY" val="diagram"/>
  <p:tag name="KSO_WM_TEMPLATE_INDEX" val="30177730"/>
  <p:tag name="KSO_WM_UNIT_INDEX" val="4"/>
</p:tagLst>
</file>

<file path=ppt/tags/tag4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42.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1"/>
  <p:tag name="KSO_WM_UNIT_ID" val="diagram20181981_1*l_i*1_1"/>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43.xml><?xml version="1.0" encoding="utf-8"?>
<p:tagLst xmlns:p="http://schemas.openxmlformats.org/presentationml/2006/main">
  <p:tag name="KSO_WM_TAG_VERSION" val="1.0"/>
  <p:tag name="KSO_WM_BEAUTIFY_FLAG" val="#wm#"/>
  <p:tag name="KSO_WM_UNIT_TYPE" val="i"/>
  <p:tag name="KSO_WM_UNIT_ID" val="diagram20181981_1*i*1"/>
  <p:tag name="KSO_WM_TEMPLATE_CATEGORY" val="diagram"/>
  <p:tag name="KSO_WM_TEMPLATE_INDEX" val="20181981"/>
  <p:tag name="KSO_WM_UNIT_INDEX" val="1"/>
</p:tagLst>
</file>

<file path=ppt/tags/tag44.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2"/>
  <p:tag name="KSO_WM_UNIT_ID" val="diagram20181981_1*l_i*1_2"/>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45.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3"/>
  <p:tag name="KSO_WM_UNIT_ID" val="diagram20181981_1*l_i*1_3"/>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46.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4"/>
  <p:tag name="KSO_WM_UNIT_ID" val="diagram20181981_1*l_i*1_4"/>
  <p:tag name="KSO_WM_UNIT_LAYERLEVEL" val="1_1"/>
  <p:tag name="KSO_WM_DIAGRAM_GROUP_CODE" val="l1-1"/>
  <p:tag name="KSO_WM_UNIT_TEXT_FILL_FORE_SCHEMECOLOR_INDEX" val="13"/>
  <p:tag name="KSO_WM_UNIT_TEXT_FILL_TYPE" val="1"/>
  <p:tag name="KSO_WM_UNIT_USESOURCEFORMAT_APPLY" val="0"/>
</p:tagLst>
</file>

<file path=ppt/tags/tag47.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5"/>
  <p:tag name="KSO_WM_UNIT_ID" val="diagram20181981_1*l_i*1_5"/>
  <p:tag name="KSO_WM_UNIT_LAYERLEVEL" val="1_1"/>
  <p:tag name="KSO_WM_DIAGRAM_GROUP_CODE" val="l1-1"/>
  <p:tag name="KSO_WM_UNIT_TEXT_FILL_FORE_SCHEMECOLOR_INDEX" val="13"/>
  <p:tag name="KSO_WM_UNIT_TEXT_FILL_TYPE" val="1"/>
  <p:tag name="KSO_WM_UNIT_USESOURCEFORMAT_APPLY" val="0"/>
</p:tagLst>
</file>

<file path=ppt/tags/tag48.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6"/>
  <p:tag name="KSO_WM_UNIT_ID" val="diagram20181981_1*l_i*1_6"/>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49.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7"/>
  <p:tag name="KSO_WM_UNIT_ID" val="diagram20181981_1*l_i*1_7"/>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8"/>
  <p:tag name="KSO_WM_UNIT_ID" val="diagram20181981_1*l_i*1_8"/>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51.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9"/>
  <p:tag name="KSO_WM_UNIT_ID" val="diagram20181981_1*l_i*1_9"/>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52.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10"/>
  <p:tag name="KSO_WM_UNIT_ID" val="diagram20181981_1*l_i*1_10"/>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53.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11"/>
  <p:tag name="KSO_WM_UNIT_ID" val="diagram20181981_1*l_i*1_11"/>
  <p:tag name="KSO_WM_UNIT_LAYERLEVEL" val="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54.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12"/>
  <p:tag name="KSO_WM_UNIT_ID" val="diagram20181981_1*l_i*1_12"/>
  <p:tag name="KSO_WM_UNIT_LAYERLEVEL" val="1_1"/>
  <p:tag name="KSO_WM_DIAGRAM_GROUP_CODE" val="l1-1"/>
  <p:tag name="KSO_WM_UNIT_FILL_FORE_SCHEMECOLOR_INDEX" val="13"/>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55.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13"/>
  <p:tag name="KSO_WM_UNIT_ID" val="diagram20181981_1*l_i*1_1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56.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14"/>
  <p:tag name="KSO_WM_UNIT_ID" val="diagram20181981_1*l_i*1_14"/>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57.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15"/>
  <p:tag name="KSO_WM_UNIT_ID" val="diagram20181981_1*l_i*1_15"/>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58.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18"/>
  <p:tag name="KSO_WM_UNIT_ID" val="diagram20181981_1*l_i*1_18"/>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59.xml><?xml version="1.0" encoding="utf-8"?>
<p:tagLst xmlns:p="http://schemas.openxmlformats.org/presentationml/2006/main">
  <p:tag name="KSO_WM_TAG_VERSION" val="1.0"/>
  <p:tag name="KSO_WM_BEAUTIFY_FLAG" val="#wm#"/>
  <p:tag name="KSO_WM_UNIT_TYPE" val="i"/>
  <p:tag name="KSO_WM_UNIT_ID" val="diagram20181981_1*i*34"/>
  <p:tag name="KSO_WM_TEMPLATE_CATEGORY" val="diagram"/>
  <p:tag name="KSO_WM_TEMPLATE_INDEX" val="20181981"/>
  <p:tag name="KSO_WM_UNIT_INDEX" val="34"/>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20"/>
  <p:tag name="KSO_WM_UNIT_ID" val="diagram20181981_1*l_i*1_20"/>
  <p:tag name="KSO_WM_UNIT_LAYERLEVEL" val="1_1"/>
  <p:tag name="KSO_WM_DIAGRAM_GROUP_CODE" val="l1-1"/>
  <p:tag name="KSO_WM_UNIT_FILL_FORE_SCHEMECOLOR_INDEX" val="13"/>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61.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i"/>
  <p:tag name="KSO_WM_UNIT_INDEX" val="1_21"/>
  <p:tag name="KSO_WM_UNIT_ID" val="diagram20181981_1*l_i*1_21"/>
  <p:tag name="KSO_WM_UNIT_LAYERLEVEL" val="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62.xml><?xml version="1.0" encoding="utf-8"?>
<p:tagLst xmlns:p="http://schemas.openxmlformats.org/presentationml/2006/main">
  <p:tag name="KSO_WM_TEMPLATE_CATEGORY" val="diagram"/>
  <p:tag name="KSO_WM_TEMPLATE_INDEX" val="20181981"/>
  <p:tag name="KSO_WM_TAG_VERSION" val="1.0"/>
  <p:tag name="KSO_WM_BEAUTIFY_FLAG" val="#wm#"/>
  <p:tag name="KSO_WM_UNIT_TYPE" val="l_h_f"/>
  <p:tag name="KSO_WM_UNIT_INDEX" val="1_1_1"/>
  <p:tag name="KSO_WM_UNIT_ID" val="diagram20181981_1*l_h_f*1_1_1"/>
  <p:tag name="KSO_WM_UNIT_LAYERLEVEL" val="1_1_1"/>
  <p:tag name="KSO_WM_UNIT_VALUE" val="132"/>
  <p:tag name="KSO_WM_UNIT_HIGHLIGHT" val="0"/>
  <p:tag name="KSO_WM_UNIT_COMPATIBLE" val="0"/>
  <p:tag name="KSO_WM_UNIT_CLEAR" val="0"/>
  <p:tag name="KSO_WM_DIAGRAM_GROUP_CODE" val="l1-1"/>
  <p:tag name="KSO_WM_UNIT_PRESET_TEXT" val="请在这里输入您的内容文字请在这里输入您的内容文字请在这里输入您的内容文字请在这里输入您的内容文字请在这里输入您的内容文字请在这里输入您的内容文字请在这里输入您的内容文字请在这里输入您的内容文字请在这里输入您的内容文字请在这里输入您的内容文字"/>
  <p:tag name="KSO_WM_UNIT_TEXT_FILL_FORE_SCHEMECOLOR_INDEX" val="13"/>
  <p:tag name="KSO_WM_UNIT_TEXT_FILL_TYPE" val="1"/>
  <p:tag name="KSO_WM_UNIT_USESOURCEFORMAT_APPLY" val="0"/>
</p:tagLst>
</file>

<file path=ppt/tags/tag63.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64.xml><?xml version="1.0" encoding="utf-8"?>
<p:tagLst xmlns:p="http://schemas.openxmlformats.org/presentationml/2006/main">
  <p:tag name="KSO_WM_TAG_VERSION" val="1.0"/>
  <p:tag name="KSO_WM_BEAUTIFY_FLAG" val="#wm#"/>
  <p:tag name="KSO_WM_UNIT_TYPE" val="i"/>
  <p:tag name="KSO_WM_UNIT_ID" val="diagram160404_2*i*1"/>
  <p:tag name="KSO_WM_TEMPLATE_CATEGORY" val="diagram"/>
  <p:tag name="KSO_WM_TEMPLATE_INDEX" val="160404"/>
  <p:tag name="KSO_WM_UNIT_INDEX" val="1"/>
</p:tagLst>
</file>

<file path=ppt/tags/tag65.xml><?xml version="1.0" encoding="utf-8"?>
<p:tagLst xmlns:p="http://schemas.openxmlformats.org/presentationml/2006/main">
  <p:tag name="KSO_WM_TEMPLATE_CATEGORY" val="diagram"/>
  <p:tag name="KSO_WM_TEMPLATE_INDEX" val="160404"/>
  <p:tag name="KSO_WM_UNIT_TYPE" val="l_i"/>
  <p:tag name="KSO_WM_UNIT_INDEX" val="1_1"/>
  <p:tag name="KSO_WM_UNIT_ID" val="diagram160404_2*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66.xml><?xml version="1.0" encoding="utf-8"?>
<p:tagLst xmlns:p="http://schemas.openxmlformats.org/presentationml/2006/main">
  <p:tag name="KSO_WM_TEMPLATE_CATEGORY" val="diagram"/>
  <p:tag name="KSO_WM_TEMPLATE_INDEX" val="160404"/>
  <p:tag name="KSO_WM_UNIT_TYPE" val="l_i"/>
  <p:tag name="KSO_WM_UNIT_INDEX" val="1_2"/>
  <p:tag name="KSO_WM_UNIT_ID" val="diagram160404_2*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67.xml><?xml version="1.0" encoding="utf-8"?>
<p:tagLst xmlns:p="http://schemas.openxmlformats.org/presentationml/2006/main">
  <p:tag name="KSO_WM_TAG_VERSION" val="1.0"/>
  <p:tag name="KSO_WM_BEAUTIFY_FLAG" val="#wm#"/>
  <p:tag name="KSO_WM_UNIT_TYPE" val="i"/>
  <p:tag name="KSO_WM_UNIT_ID" val="diagram160404_2*i*8"/>
  <p:tag name="KSO_WM_TEMPLATE_CATEGORY" val="diagram"/>
  <p:tag name="KSO_WM_TEMPLATE_INDEX" val="160404"/>
  <p:tag name="KSO_WM_UNIT_INDEX" val="8"/>
</p:tagLst>
</file>

<file path=ppt/tags/tag68.xml><?xml version="1.0" encoding="utf-8"?>
<p:tagLst xmlns:p="http://schemas.openxmlformats.org/presentationml/2006/main">
  <p:tag name="KSO_WM_TEMPLATE_CATEGORY" val="diagram"/>
  <p:tag name="KSO_WM_TEMPLATE_INDEX" val="160404"/>
  <p:tag name="KSO_WM_UNIT_TYPE" val="l_i"/>
  <p:tag name="KSO_WM_UNIT_INDEX" val="1_3"/>
  <p:tag name="KSO_WM_UNIT_ID" val="diagram160404_2*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69.xml><?xml version="1.0" encoding="utf-8"?>
<p:tagLst xmlns:p="http://schemas.openxmlformats.org/presentationml/2006/main">
  <p:tag name="KSO_WM_TEMPLATE_CATEGORY" val="diagram"/>
  <p:tag name="KSO_WM_TEMPLATE_INDEX" val="160404"/>
  <p:tag name="KSO_WM_UNIT_TYPE" val="l_i"/>
  <p:tag name="KSO_WM_UNIT_INDEX" val="1_4"/>
  <p:tag name="KSO_WM_UNIT_ID" val="diagram160404_2*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TEMPLATE_CATEGORY" val="diagram"/>
  <p:tag name="KSO_WM_TEMPLATE_INDEX" val="160404"/>
  <p:tag name="KSO_WM_UNIT_TYPE" val="l_i"/>
  <p:tag name="KSO_WM_UNIT_INDEX" val="1_5"/>
  <p:tag name="KSO_WM_UNIT_ID" val="diagram160404_2*l_i*1_5"/>
  <p:tag name="KSO_WM_UNIT_CLEAR" val="1"/>
  <p:tag name="KSO_WM_UNIT_LAYERLEVEL" val="1_1"/>
  <p:tag name="KSO_WM_BEAUTIFY_FLAG" val="#wm#"/>
  <p:tag name="KSO_WM_TAG_VERSION" val="1.0"/>
  <p:tag name="KSO_WM_DIAGRAM_GROUP_CODE" val="l1-1"/>
  <p:tag name="KSO_WM_UNIT_LINE_FORE_SCHEMECOLOR_INDEX" val="5"/>
  <p:tag name="KSO_WM_UNIT_LINE_FILL_TYPE" val="2"/>
  <p:tag name="KSO_WM_UNIT_USESOURCEFORMAT_APPLY" val="0"/>
</p:tagLst>
</file>

<file path=ppt/tags/tag7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72.xml><?xml version="1.0" encoding="utf-8"?>
<p:tagLst xmlns:p="http://schemas.openxmlformats.org/presentationml/2006/main">
  <p:tag name="KSO_WM_TAG_VERSION" val="1.0"/>
  <p:tag name="KSO_WM_BEAUTIFY_FLAG" val="#wm#"/>
  <p:tag name="KSO_WM_UNIT_TYPE" val="i"/>
  <p:tag name="KSO_WM_UNIT_ID" val="diagram715_1*i*0"/>
  <p:tag name="KSO_WM_TEMPLATE_CATEGORY" val="diagram"/>
  <p:tag name="KSO_WM_TEMPLATE_INDEX" val="715"/>
  <p:tag name="KSO_WM_UNIT_INDEX" val="0"/>
</p:tagLst>
</file>

<file path=ppt/tags/tag73.xml><?xml version="1.0" encoding="utf-8"?>
<p:tagLst xmlns:p="http://schemas.openxmlformats.org/presentationml/2006/main">
  <p:tag name="KSO_WM_TAG_VERSION" val="1.0"/>
  <p:tag name="KSO_WM_BEAUTIFY_FLAG" val="#wm#"/>
  <p:tag name="KSO_WM_TEMPLATE_CATEGORY" val="diagram"/>
  <p:tag name="KSO_WM_TEMPLATE_INDEX" val="715"/>
  <p:tag name="KSO_WM_UNIT_TYPE" val="l_i"/>
  <p:tag name="KSO_WM_UNIT_INDEX" val="1_1"/>
  <p:tag name="KSO_WM_UNIT_ID" val="diagram715_1*l_i*1_1"/>
  <p:tag name="KSO_WM_UNIT_CLEAR" val="1"/>
  <p:tag name="KSO_WM_UNIT_LAYERLEVEL" val="1_1"/>
  <p:tag name="KSO_WM_DIAGRAM_GROUP_CODE" val="l1-1"/>
  <p:tag name="KSO_WM_UNIT_FILL_FORE_SCHEMECOLOR_INDEX" val="14"/>
  <p:tag name="KSO_WM_UNIT_FILL_TYPE" val="1"/>
  <p:tag name="KSO_WM_UNIT_TEXT_FILL_FORE_SCHEMECOLOR_INDEX" val="14"/>
  <p:tag name="KSO_WM_UNIT_TEXT_FILL_TYPE" val="1"/>
  <p:tag name="KSO_WM_UNIT_USESOURCEFORMAT_APPLY" val="0"/>
</p:tagLst>
</file>

<file path=ppt/tags/tag74.xml><?xml version="1.0" encoding="utf-8"?>
<p:tagLst xmlns:p="http://schemas.openxmlformats.org/presentationml/2006/main">
  <p:tag name="KSO_WM_TAG_VERSION" val="1.0"/>
  <p:tag name="KSO_WM_BEAUTIFY_FLAG" val="#wm#"/>
  <p:tag name="KSO_WM_TEMPLATE_CATEGORY" val="diagram"/>
  <p:tag name="KSO_WM_TEMPLATE_INDEX" val="715"/>
  <p:tag name="KSO_WM_UNIT_TYPE" val="l_h_f"/>
  <p:tag name="KSO_WM_UNIT_INDEX" val="1_1_1"/>
  <p:tag name="KSO_WM_UNIT_ID" val="diagram715_1*l_h_f*1_1_1"/>
  <p:tag name="KSO_WM_UNIT_CLEAR" val="1"/>
  <p:tag name="KSO_WM_UNIT_LAYERLEVEL" val="1_1_1"/>
  <p:tag name="KSO_WM_UNIT_VALUE" val="68"/>
  <p:tag name="KSO_WM_UNIT_HIGHLIGHT" val="0"/>
  <p:tag name="KSO_WM_UNIT_COMPATIBLE" val="0"/>
  <p:tag name="KSO_WM_UNIT_PRESET_TEXT_INDEX" val="4"/>
  <p:tag name="KSO_WM_UNIT_PRESET_TEXT_LEN" val="23"/>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75.xml><?xml version="1.0" encoding="utf-8"?>
<p:tagLst xmlns:p="http://schemas.openxmlformats.org/presentationml/2006/main">
  <p:tag name="KSO_WM_TAG_VERSION" val="1.0"/>
  <p:tag name="KSO_WM_BEAUTIFY_FLAG" val="#wm#"/>
  <p:tag name="KSO_WM_TEMPLATE_CATEGORY" val="diagram"/>
  <p:tag name="KSO_WM_TEMPLATE_INDEX" val="715"/>
  <p:tag name="KSO_WM_UNIT_TYPE" val="l_i"/>
  <p:tag name="KSO_WM_UNIT_INDEX" val="1_2"/>
  <p:tag name="KSO_WM_UNIT_ID" val="diagram715_1*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76.xml><?xml version="1.0" encoding="utf-8"?>
<p:tagLst xmlns:p="http://schemas.openxmlformats.org/presentationml/2006/main">
  <p:tag name="KSO_WM_TAG_VERSION" val="1.0"/>
  <p:tag name="KSO_WM_BEAUTIFY_FLAG" val="#wm#"/>
  <p:tag name="KSO_WM_TEMPLATE_CATEGORY" val="diagram"/>
  <p:tag name="KSO_WM_TEMPLATE_INDEX" val="715"/>
  <p:tag name="KSO_WM_UNIT_TYPE" val="l_i"/>
  <p:tag name="KSO_WM_UNIT_INDEX" val="1_3"/>
  <p:tag name="KSO_WM_UNIT_ID" val="diagram715_1*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77.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78.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i"/>
  <p:tag name="KSO_WM_UNIT_INDEX" val="1_2"/>
  <p:tag name="KSO_WM_UNIT_ID" val="diagram160255_3*l_i*1_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79.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i"/>
  <p:tag name="KSO_WM_UNIT_INDEX" val="1_3"/>
  <p:tag name="KSO_WM_UNIT_ID" val="diagram160255_3*l_i*1_3"/>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TAG_VERSION" val="1.0"/>
  <p:tag name="KSO_WM_BEAUTIFY_FLAG" val="#wm#"/>
  <p:tag name="KSO_WM_TEMPLATE_CATEGORY" val="diagram"/>
  <p:tag name="KSO_WM_TEMPLATE_INDEX" val="160255"/>
  <p:tag name="KSO_WM_UNIT_TYPE" val="l_i"/>
  <p:tag name="KSO_WM_UNIT_INDEX" val="1_1"/>
  <p:tag name="KSO_WM_UNIT_ID" val="diagram160255_3*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81.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ags/tag82.xml><?xml version="1.0" encoding="utf-8"?>
<p:tagLst xmlns:p="http://schemas.openxmlformats.org/presentationml/2006/main">
  <p:tag name="KSO_WM_TAG_VERSION" val="1.0"/>
  <p:tag name="KSO_WM_BEAUTIFY_FLAG" val="#wm#"/>
  <p:tag name="KSO_WM_UNIT_TYPE" val="i"/>
  <p:tag name="KSO_WM_UNIT_ID" val="diagram160193_3*i*0"/>
  <p:tag name="KSO_WM_TEMPLATE_CATEGORY" val="diagram"/>
  <p:tag name="KSO_WM_TEMPLATE_INDEX" val="160193"/>
  <p:tag name="KSO_WM_UNIT_INDEX" val="0"/>
</p:tagLst>
</file>

<file path=ppt/tags/tag83.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2"/>
  <p:tag name="KSO_WM_UNIT_ID" val="diagram160193_3*m_i*1_2"/>
  <p:tag name="KSO_WM_UNIT_CLEAR" val="1"/>
  <p:tag name="KSO_WM_UNIT_LAYERLEVEL" val="1_1"/>
  <p:tag name="KSO_WM_DIAGRAM_GROUP_CODE" val="m1-1"/>
  <p:tag name="KSO_WM_UNIT_LINE_FORE_SCHEMECOLOR_INDEX" val="14"/>
  <p:tag name="KSO_WM_UNIT_LINE_FILL_TYPE" val="2"/>
</p:tagLst>
</file>

<file path=ppt/tags/tag84.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1"/>
  <p:tag name="KSO_WM_UNIT_ID" val="diagram160193_3*m_i*1_1"/>
  <p:tag name="KSO_WM_UNIT_CLEAR" val="1"/>
  <p:tag name="KSO_WM_UNIT_LAYERLEVEL" val="1_1"/>
  <p:tag name="KSO_WM_DIAGRAM_GROUP_CODE" val="m1-1"/>
  <p:tag name="KSO_WM_UNIT_FILL_FORE_SCHEMECOLOR_INDEX" val="7"/>
  <p:tag name="KSO_WM_UNIT_FILL_TYPE" val="1"/>
  <p:tag name="KSO_WM_UNIT_LINE_FORE_SCHEMECOLOR_INDEX" val="7"/>
  <p:tag name="KSO_WM_UNIT_LINE_FILL_TYPE" val="2"/>
  <p:tag name="KSO_WM_UNIT_TEXT_FILL_FORE_SCHEMECOLOR_INDEX" val="14"/>
  <p:tag name="KSO_WM_UNIT_TEXT_FILL_TYPE" val="1"/>
</p:tagLst>
</file>

<file path=ppt/tags/tag85.xml><?xml version="1.0" encoding="utf-8"?>
<p:tagLst xmlns:p="http://schemas.openxmlformats.org/presentationml/2006/main">
  <p:tag name="KSO_WM_TAG_VERSION" val="1.0"/>
  <p:tag name="KSO_WM_BEAUTIFY_FLAG" val="#wm#"/>
  <p:tag name="KSO_WM_UNIT_TYPE" val="i"/>
  <p:tag name="KSO_WM_UNIT_ID" val="diagram160193_3*i*9"/>
  <p:tag name="KSO_WM_TEMPLATE_CATEGORY" val="diagram"/>
  <p:tag name="KSO_WM_TEMPLATE_INDEX" val="160193"/>
  <p:tag name="KSO_WM_UNIT_INDEX" val="9"/>
</p:tagLst>
</file>

<file path=ppt/tags/tag86.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4"/>
  <p:tag name="KSO_WM_UNIT_ID" val="diagram160193_3*m_i*1_4"/>
  <p:tag name="KSO_WM_UNIT_CLEAR" val="1"/>
  <p:tag name="KSO_WM_UNIT_LAYERLEVEL" val="1_1"/>
  <p:tag name="KSO_WM_DIAGRAM_GROUP_CODE" val="m1-1"/>
  <p:tag name="KSO_WM_UNIT_LINE_FORE_SCHEMECOLOR_INDEX" val="14"/>
  <p:tag name="KSO_WM_UNIT_LINE_FILL_TYPE" val="2"/>
</p:tagLst>
</file>

<file path=ppt/tags/tag87.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3"/>
  <p:tag name="KSO_WM_UNIT_ID" val="diagram160193_3*m_i*1_3"/>
  <p:tag name="KSO_WM_UNIT_CLEAR" val="1"/>
  <p:tag name="KSO_WM_UNIT_LAYERLEVEL" val="1_1"/>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14"/>
  <p:tag name="KSO_WM_UNIT_TEXT_FILL_TYPE" val="1"/>
</p:tagLst>
</file>

<file path=ppt/tags/tag88.xml><?xml version="1.0" encoding="utf-8"?>
<p:tagLst xmlns:p="http://schemas.openxmlformats.org/presentationml/2006/main">
  <p:tag name="KSO_WM_TAG_VERSION" val="1.0"/>
  <p:tag name="KSO_WM_BEAUTIFY_FLAG" val="#wm#"/>
  <p:tag name="KSO_WM_UNIT_TYPE" val="i"/>
  <p:tag name="KSO_WM_UNIT_ID" val="diagram160193_3*i*18"/>
  <p:tag name="KSO_WM_TEMPLATE_CATEGORY" val="diagram"/>
  <p:tag name="KSO_WM_TEMPLATE_INDEX" val="160193"/>
  <p:tag name="KSO_WM_UNIT_INDEX" val="18"/>
</p:tagLst>
</file>

<file path=ppt/tags/tag89.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5"/>
  <p:tag name="KSO_WM_UNIT_ID" val="diagram160193_3*m_i*1_5"/>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6"/>
  <p:tag name="KSO_WM_UNIT_ID" val="diagram160193_3*m_i*1_6"/>
  <p:tag name="KSO_WM_UNIT_CLEAR" val="1"/>
  <p:tag name="KSO_WM_UNIT_LAYERLEVEL" val="1_1"/>
  <p:tag name="KSO_WM_DIAGRAM_GROUP_CODE" val="m1-1"/>
  <p:tag name="KSO_WM_UNIT_LINE_FORE_SCHEMECOLOR_INDEX" val="14"/>
  <p:tag name="KSO_WM_UNIT_LINE_FILL_TYPE" val="2"/>
</p:tagLst>
</file>

<file path=ppt/tags/tag91.xml><?xml version="1.0" encoding="utf-8"?>
<p:tagLst xmlns:p="http://schemas.openxmlformats.org/presentationml/2006/main">
  <p:tag name="KSO_WM_TAG_VERSION" val="1.0"/>
  <p:tag name="KSO_WM_BEAUTIFY_FLAG" val="#wm#"/>
  <p:tag name="KSO_WM_UNIT_TYPE" val="i"/>
  <p:tag name="KSO_WM_UNIT_ID" val="diagram160193_3*i*27"/>
  <p:tag name="KSO_WM_TEMPLATE_CATEGORY" val="diagram"/>
  <p:tag name="KSO_WM_TEMPLATE_INDEX" val="160193"/>
  <p:tag name="KSO_WM_UNIT_INDEX" val="27"/>
</p:tagLst>
</file>

<file path=ppt/tags/tag92.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7"/>
  <p:tag name="KSO_WM_UNIT_ID" val="diagram160193_3*m_i*1_7"/>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93.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8"/>
  <p:tag name="KSO_WM_UNIT_ID" val="diagram160193_3*m_i*1_8"/>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94.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9"/>
  <p:tag name="KSO_WM_UNIT_ID" val="diagram160193_3*m_i*1_9"/>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95.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10"/>
  <p:tag name="KSO_WM_UNIT_ID" val="diagram160193_3*m_i*1_10"/>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96.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11"/>
  <p:tag name="KSO_WM_UNIT_ID" val="diagram160193_3*m_i*1_1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97.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12"/>
  <p:tag name="KSO_WM_UNIT_ID" val="diagram160193_3*m_i*1_12"/>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98.xml><?xml version="1.0" encoding="utf-8"?>
<p:tagLst xmlns:p="http://schemas.openxmlformats.org/presentationml/2006/main">
  <p:tag name="KSO_WM_TAG_VERSION" val="1.0"/>
  <p:tag name="KSO_WM_BEAUTIFY_FLAG" val="#wm#"/>
  <p:tag name="KSO_WM_TEMPLATE_CATEGORY" val="diagram"/>
  <p:tag name="KSO_WM_TEMPLATE_INDEX" val="160193"/>
  <p:tag name="KSO_WM_UNIT_TYPE" val="m_i"/>
  <p:tag name="KSO_WM_UNIT_INDEX" val="1_13"/>
  <p:tag name="KSO_WM_UNIT_ID" val="diagram160193_3*m_i*1_1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99.xml><?xml version="1.0" encoding="utf-8"?>
<p:tagLst xmlns:p="http://schemas.openxmlformats.org/presentationml/2006/main">
  <p:tag name="KSO_WM_TEMPLATE_CATEGORY" val="diagram"/>
  <p:tag name="KSO_WM_TEMPLATE_INDEX" val="30177730"/>
  <p:tag name="KSO_WM_TAG_VERSION" val="1.0"/>
  <p:tag name="KSO_WM_SLIDE_ID" val="diagram30177730_1"/>
  <p:tag name="KSO_WM_SLIDE_INDEX" val="1"/>
  <p:tag name="KSO_WM_SLIDE_ITEM_CNT" val="1"/>
  <p:tag name="KSO_WM_SLIDE_LAYOUT" val="a_b_d"/>
  <p:tag name="KSO_WM_SLIDE_LAYOUT_CNT" val="1_1_1"/>
  <p:tag name="KSO_WM_SLIDE_TYPE" val="text"/>
  <p:tag name="KSO_WM_SLIDE_SUBTYPE" val="picTxt"/>
  <p:tag name="KSO_WM_BEAUTIFY_FLAG" val="#wm#"/>
  <p:tag name="KSO_WM_SLIDE_POSITION" val="59*127"/>
  <p:tag name="KSO_WM_SLIDE_SIZE" val="846*2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7696</Words>
  <Application>WPS 演示</Application>
  <PresentationFormat>全屏显示(16:9)</PresentationFormat>
  <Paragraphs>798</Paragraphs>
  <Slides>46</Slides>
  <Notes>39</Notes>
  <HiddenSlides>0</HiddenSlides>
  <MMClips>0</MMClips>
  <ScaleCrop>false</ScaleCrop>
  <HeadingPairs>
    <vt:vector size="6" baseType="variant">
      <vt:variant>
        <vt:lpstr>已用的字体</vt:lpstr>
      </vt:variant>
      <vt:variant>
        <vt:i4>12</vt:i4>
      </vt:variant>
      <vt:variant>
        <vt:lpstr>主题</vt:lpstr>
      </vt:variant>
      <vt:variant>
        <vt:i4>5</vt:i4>
      </vt:variant>
      <vt:variant>
        <vt:lpstr>幻灯片标题</vt:lpstr>
      </vt:variant>
      <vt:variant>
        <vt:i4>46</vt:i4>
      </vt:variant>
    </vt:vector>
  </HeadingPairs>
  <TitlesOfParts>
    <vt:vector size="63" baseType="lpstr">
      <vt:lpstr>Arial</vt:lpstr>
      <vt:lpstr>宋体</vt:lpstr>
      <vt:lpstr>Wingdings</vt:lpstr>
      <vt:lpstr>黑体</vt:lpstr>
      <vt:lpstr>Arial</vt:lpstr>
      <vt:lpstr>微软雅黑</vt:lpstr>
      <vt:lpstr>汉仪旗黑-85S</vt:lpstr>
      <vt:lpstr>楷体</vt:lpstr>
      <vt:lpstr>Calibri</vt:lpstr>
      <vt:lpstr>方正清刻本悦宋简体</vt:lpstr>
      <vt:lpstr>Franklin Gothic Medium</vt:lpstr>
      <vt:lpstr>Arial Unicode MS</vt:lpstr>
      <vt:lpstr>Office 主题</vt:lpstr>
      <vt:lpstr>3_自定义设计方案</vt:lpstr>
      <vt:lpstr>2_自定义设计方案</vt:lpstr>
      <vt:lpstr>1_自定义设计方案</vt:lpstr>
      <vt:lpstr>自定义设计方案</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安应vs安全人星盟</dc:title>
  <dc:creator/>
  <dc:description>更多优质资料，请添加“安小应”微信号：ansyingcysafety</dc:description>
  <cp:category>EHS</cp:category>
  <cp:lastModifiedBy>玲俐</cp:lastModifiedBy>
  <cp:revision>3</cp:revision>
  <dcterms:created xsi:type="dcterms:W3CDTF">2018-03-01T02:03:00Z</dcterms:created>
  <dcterms:modified xsi:type="dcterms:W3CDTF">2024-06-28T05:28:03Z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KSORubyTemplateID">
    <vt:lpwstr>2</vt:lpwstr>
  </property>
  <property fmtid="{D5CDD505-2E9C-101B-9397-08002B2CF9AE}" pid="4" name="ICV">
    <vt:lpwstr>437A3305DF824A90BE98C45A8FA43BCF_13</vt:lpwstr>
  </property>
</Properties>
</file>