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9" r:id="rId3"/>
    <p:sldId id="420" r:id="rId4"/>
    <p:sldId id="257" r:id="rId5"/>
    <p:sldId id="262" r:id="rId6"/>
    <p:sldId id="338" r:id="rId7"/>
    <p:sldId id="339" r:id="rId8"/>
    <p:sldId id="258" r:id="rId9"/>
    <p:sldId id="259" r:id="rId10"/>
    <p:sldId id="260"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421" r:id="rId87"/>
  </p:sldIdLst>
  <p:sldSz cx="9144000" cy="6858000" type="screen4x3"/>
  <p:notesSz cx="6858000" cy="9144000"/>
  <p:custDataLst>
    <p:tags r:id="rId9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gs" Target="tags/tag21.xml"/><Relationship Id="rId91" Type="http://schemas.openxmlformats.org/officeDocument/2006/relationships/commentAuthors" Target="commentAuthors.xml"/><Relationship Id="rId90" Type="http://schemas.openxmlformats.org/officeDocument/2006/relationships/tableStyles" Target="tableStyles.xml"/><Relationship Id="rId9" Type="http://schemas.openxmlformats.org/officeDocument/2006/relationships/slide" Target="slides/slide7.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F1173E-BC1D-4179-B4DD-40CB9F387AD6}"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zh-CN" altLang="en-US"/>
        </a:p>
      </dgm:t>
    </dgm:pt>
    <dgm:pt modelId="{02A9DB6B-9125-4CE9-8B98-2709F9438FC2}">
      <dgm:prSet phldrT="[文本]"/>
      <dgm:spPr/>
      <dgm:t>
        <a:bodyPr/>
        <a:lstStyle/>
        <a:p>
          <a:r>
            <a:rPr lang="zh-CN" altLang="en-US" dirty="0" smtClean="0"/>
            <a:t>一</a:t>
          </a:r>
          <a:endParaRPr lang="zh-CN" altLang="en-US" dirty="0"/>
        </a:p>
      </dgm:t>
    </dgm:pt>
    <dgm:pt modelId="{834D0575-DC3F-4BF4-BC13-2F491504088A}" cxnId="{F69BDE4A-852F-40D7-8644-FC2CAE0D32DB}" type="parTrans">
      <dgm:prSet/>
      <dgm:spPr/>
      <dgm:t>
        <a:bodyPr/>
        <a:lstStyle/>
        <a:p>
          <a:endParaRPr lang="zh-CN" altLang="en-US"/>
        </a:p>
      </dgm:t>
    </dgm:pt>
    <dgm:pt modelId="{EEE69455-FD1C-4419-88AB-F63CF632ACF0}" cxnId="{F69BDE4A-852F-40D7-8644-FC2CAE0D32DB}" type="sibTrans">
      <dgm:prSet/>
      <dgm:spPr/>
      <dgm:t>
        <a:bodyPr/>
        <a:lstStyle/>
        <a:p>
          <a:endParaRPr lang="zh-CN" altLang="en-US"/>
        </a:p>
      </dgm:t>
    </dgm:pt>
    <dgm:pt modelId="{4F0EBA93-F33B-467D-86DB-A85DC5A3EA6D}">
      <dgm:prSet phldrT="[文本]"/>
      <dgm:spPr/>
      <dgm:t>
        <a:bodyPr/>
        <a:lstStyle/>
        <a:p>
          <a:r>
            <a:rPr lang="zh-CN" altLang="en-US" dirty="0" smtClean="0"/>
            <a:t>职业健康安全管理体系发展历程</a:t>
          </a:r>
          <a:endParaRPr lang="zh-CN" altLang="en-US" dirty="0"/>
        </a:p>
      </dgm:t>
    </dgm:pt>
    <dgm:pt modelId="{36B5F07B-DE51-4F8E-8FE7-EDEE5DFF51DA}" cxnId="{F0D2FF40-2289-4173-ADD5-5FEB6FC51C16}" type="parTrans">
      <dgm:prSet/>
      <dgm:spPr/>
      <dgm:t>
        <a:bodyPr/>
        <a:lstStyle/>
        <a:p>
          <a:endParaRPr lang="zh-CN" altLang="en-US"/>
        </a:p>
      </dgm:t>
    </dgm:pt>
    <dgm:pt modelId="{F9047398-5180-4235-9B75-15DD4C96A98C}" cxnId="{F0D2FF40-2289-4173-ADD5-5FEB6FC51C16}" type="sibTrans">
      <dgm:prSet/>
      <dgm:spPr/>
      <dgm:t>
        <a:bodyPr/>
        <a:lstStyle/>
        <a:p>
          <a:endParaRPr lang="zh-CN" altLang="en-US"/>
        </a:p>
      </dgm:t>
    </dgm:pt>
    <dgm:pt modelId="{4629DAD9-BA1E-4FF0-9D9B-4F34B6EB624E}">
      <dgm:prSet phldrT="[文本]"/>
      <dgm:spPr/>
      <dgm:t>
        <a:bodyPr/>
        <a:lstStyle/>
        <a:p>
          <a:r>
            <a:rPr lang="zh-CN" altLang="en-US" dirty="0" smtClean="0"/>
            <a:t>二</a:t>
          </a:r>
          <a:endParaRPr lang="zh-CN" altLang="en-US" dirty="0"/>
        </a:p>
      </dgm:t>
    </dgm:pt>
    <dgm:pt modelId="{42E516A5-2A3B-4988-AF1E-3F1918088447}" cxnId="{D9B3BE07-42F7-4235-89EF-47698C1AB288}" type="parTrans">
      <dgm:prSet/>
      <dgm:spPr/>
      <dgm:t>
        <a:bodyPr/>
        <a:lstStyle/>
        <a:p>
          <a:endParaRPr lang="zh-CN" altLang="en-US"/>
        </a:p>
      </dgm:t>
    </dgm:pt>
    <dgm:pt modelId="{EEBC3CBA-A594-44AA-8329-7BF5F4B790B0}" cxnId="{D9B3BE07-42F7-4235-89EF-47698C1AB288}" type="sibTrans">
      <dgm:prSet/>
      <dgm:spPr/>
      <dgm:t>
        <a:bodyPr/>
        <a:lstStyle/>
        <a:p>
          <a:endParaRPr lang="zh-CN" altLang="en-US"/>
        </a:p>
      </dgm:t>
    </dgm:pt>
    <dgm:pt modelId="{5E70FD2C-FFC3-4E1F-AE5A-FC5422145ADF}">
      <dgm:prSet phldrT="[文本]"/>
      <dgm:spPr/>
      <dgm:t>
        <a:bodyPr/>
        <a:lstStyle/>
        <a:p>
          <a:r>
            <a:rPr lang="zh-CN" altLang="en-US" dirty="0" smtClean="0"/>
            <a:t>为什么要将</a:t>
          </a:r>
          <a:r>
            <a:rPr lang="en-US" altLang="zh-CN" dirty="0" smtClean="0"/>
            <a:t>OHSAS18001</a:t>
          </a:r>
          <a:r>
            <a:rPr lang="zh-CN" altLang="en-US" dirty="0" smtClean="0"/>
            <a:t>转化成</a:t>
          </a:r>
          <a:r>
            <a:rPr lang="en-US" altLang="zh-CN" dirty="0" smtClean="0"/>
            <a:t>ISO</a:t>
          </a:r>
          <a:r>
            <a:rPr lang="zh-CN" altLang="en-US" dirty="0" smtClean="0"/>
            <a:t>标准</a:t>
          </a:r>
          <a:endParaRPr lang="zh-CN" altLang="en-US" dirty="0"/>
        </a:p>
      </dgm:t>
    </dgm:pt>
    <dgm:pt modelId="{4DA6E7EE-6981-4A2C-A947-1D270E1AD6B4}" cxnId="{D7D83E32-2241-4100-8675-4E753E7D6D4A}" type="parTrans">
      <dgm:prSet/>
      <dgm:spPr/>
      <dgm:t>
        <a:bodyPr/>
        <a:lstStyle/>
        <a:p>
          <a:endParaRPr lang="zh-CN" altLang="en-US"/>
        </a:p>
      </dgm:t>
    </dgm:pt>
    <dgm:pt modelId="{89D93232-85BA-4A9D-9F18-2E65DD3B6072}" cxnId="{D7D83E32-2241-4100-8675-4E753E7D6D4A}" type="sibTrans">
      <dgm:prSet/>
      <dgm:spPr/>
      <dgm:t>
        <a:bodyPr/>
        <a:lstStyle/>
        <a:p>
          <a:endParaRPr lang="zh-CN" altLang="en-US"/>
        </a:p>
      </dgm:t>
    </dgm:pt>
    <dgm:pt modelId="{272502D2-F587-46AA-8CFF-FD03F6600ED2}">
      <dgm:prSet phldrT="[文本]"/>
      <dgm:spPr/>
      <dgm:t>
        <a:bodyPr/>
        <a:lstStyle/>
        <a:p>
          <a:r>
            <a:rPr lang="zh-CN" altLang="en-US" dirty="0" smtClean="0"/>
            <a:t>三</a:t>
          </a:r>
          <a:endParaRPr lang="zh-CN" altLang="en-US" dirty="0"/>
        </a:p>
      </dgm:t>
    </dgm:pt>
    <dgm:pt modelId="{80AE3A26-773D-47EC-9E0D-079EE6895B26}" cxnId="{0FFFF207-BB1F-45BD-A9E0-96A76046BC2D}" type="parTrans">
      <dgm:prSet/>
      <dgm:spPr/>
      <dgm:t>
        <a:bodyPr/>
        <a:lstStyle/>
        <a:p>
          <a:endParaRPr lang="zh-CN" altLang="en-US"/>
        </a:p>
      </dgm:t>
    </dgm:pt>
    <dgm:pt modelId="{0145FC07-80B2-4531-B500-08B95D1E0156}" cxnId="{0FFFF207-BB1F-45BD-A9E0-96A76046BC2D}" type="sibTrans">
      <dgm:prSet/>
      <dgm:spPr/>
      <dgm:t>
        <a:bodyPr/>
        <a:lstStyle/>
        <a:p>
          <a:endParaRPr lang="zh-CN" altLang="en-US"/>
        </a:p>
      </dgm:t>
    </dgm:pt>
    <dgm:pt modelId="{5BCFA279-307B-4856-BCD9-8011726B90AB}">
      <dgm:prSet phldrT="[文本]"/>
      <dgm:spPr/>
      <dgm:t>
        <a:bodyPr/>
        <a:lstStyle/>
        <a:p>
          <a:r>
            <a:rPr lang="en-US" altLang="zh-CN" dirty="0" smtClean="0"/>
            <a:t>ISO45001-2018</a:t>
          </a:r>
          <a:r>
            <a:rPr lang="zh-CN" altLang="en-US" dirty="0" smtClean="0"/>
            <a:t>中文版</a:t>
          </a:r>
          <a:endParaRPr lang="zh-CN" altLang="en-US" dirty="0"/>
        </a:p>
      </dgm:t>
    </dgm:pt>
    <dgm:pt modelId="{023B9D22-A39E-454F-BC2A-0A1C9380C82F}" cxnId="{5C8B874E-648A-4750-B589-A4A335ACDCE3}" type="parTrans">
      <dgm:prSet/>
      <dgm:spPr/>
      <dgm:t>
        <a:bodyPr/>
        <a:lstStyle/>
        <a:p>
          <a:endParaRPr lang="zh-CN" altLang="en-US"/>
        </a:p>
      </dgm:t>
    </dgm:pt>
    <dgm:pt modelId="{10D8BCC0-869D-45D4-B96D-DF3FD8B1E8DC}" cxnId="{5C8B874E-648A-4750-B589-A4A335ACDCE3}" type="sibTrans">
      <dgm:prSet/>
      <dgm:spPr/>
      <dgm:t>
        <a:bodyPr/>
        <a:lstStyle/>
        <a:p>
          <a:endParaRPr lang="zh-CN" altLang="en-US"/>
        </a:p>
      </dgm:t>
    </dgm:pt>
    <dgm:pt modelId="{E2AE7BB6-4087-4DC7-A2A2-8047F063B579}">
      <dgm:prSet phldrT="[文本]"/>
      <dgm:spPr/>
      <dgm:t>
        <a:bodyPr/>
        <a:lstStyle/>
        <a:p>
          <a:r>
            <a:rPr lang="zh-CN" altLang="en-US" dirty="0" smtClean="0"/>
            <a:t>五</a:t>
          </a:r>
          <a:endParaRPr lang="zh-CN" altLang="en-US" dirty="0"/>
        </a:p>
      </dgm:t>
    </dgm:pt>
    <dgm:pt modelId="{82520620-DD65-4423-8396-29A4A66DBDDB}" cxnId="{89051B1B-AE33-4286-B8B1-15618A3B0052}" type="parTrans">
      <dgm:prSet/>
      <dgm:spPr/>
      <dgm:t>
        <a:bodyPr/>
        <a:lstStyle/>
        <a:p>
          <a:endParaRPr lang="zh-CN" altLang="en-US"/>
        </a:p>
      </dgm:t>
    </dgm:pt>
    <dgm:pt modelId="{AF16B5A6-3944-4FC9-A56B-76368E06782E}" cxnId="{89051B1B-AE33-4286-B8B1-15618A3B0052}" type="sibTrans">
      <dgm:prSet/>
      <dgm:spPr/>
      <dgm:t>
        <a:bodyPr/>
        <a:lstStyle/>
        <a:p>
          <a:endParaRPr lang="zh-CN" altLang="en-US"/>
        </a:p>
      </dgm:t>
    </dgm:pt>
    <dgm:pt modelId="{D793EE37-E3A1-4DC3-B067-84CEAAB30917}">
      <dgm:prSet phldrT="[文本]"/>
      <dgm:spPr/>
      <dgm:t>
        <a:bodyPr/>
        <a:lstStyle/>
        <a:p>
          <a:r>
            <a:rPr lang="zh-CN" altLang="en-US" dirty="0" smtClean="0"/>
            <a:t>四</a:t>
          </a:r>
          <a:endParaRPr lang="zh-CN" altLang="en-US" dirty="0"/>
        </a:p>
      </dgm:t>
    </dgm:pt>
    <dgm:pt modelId="{B949A703-A256-4A79-BE8C-4E155254B943}" cxnId="{75B34CC1-484B-4521-9B2C-31D409255AB1}" type="parTrans">
      <dgm:prSet/>
      <dgm:spPr/>
      <dgm:t>
        <a:bodyPr/>
        <a:lstStyle/>
        <a:p>
          <a:endParaRPr lang="zh-CN" altLang="en-US"/>
        </a:p>
      </dgm:t>
    </dgm:pt>
    <dgm:pt modelId="{481ADC04-2A46-4002-BD59-BB2C7A8084EE}" cxnId="{75B34CC1-484B-4521-9B2C-31D409255AB1}" type="sibTrans">
      <dgm:prSet/>
      <dgm:spPr/>
      <dgm:t>
        <a:bodyPr/>
        <a:lstStyle/>
        <a:p>
          <a:endParaRPr lang="zh-CN" altLang="en-US"/>
        </a:p>
      </dgm:t>
    </dgm:pt>
    <dgm:pt modelId="{574D7E69-21B0-43CE-864E-39B0C39603BB}">
      <dgm:prSet/>
      <dgm:spPr/>
      <dgm:t>
        <a:bodyPr/>
        <a:lstStyle/>
        <a:p>
          <a:r>
            <a:rPr lang="en-US" altLang="zh-CN" dirty="0" smtClean="0"/>
            <a:t>ISO45001</a:t>
          </a:r>
          <a:r>
            <a:rPr lang="zh-CN" altLang="en-US" dirty="0" smtClean="0"/>
            <a:t>与</a:t>
          </a:r>
          <a:r>
            <a:rPr lang="en-US" altLang="zh-CN" dirty="0" smtClean="0"/>
            <a:t>OHSAS18001</a:t>
          </a:r>
          <a:r>
            <a:rPr lang="zh-CN" altLang="en-US" dirty="0" smtClean="0"/>
            <a:t>相比，有哪些不同</a:t>
          </a:r>
          <a:endParaRPr lang="zh-CN" altLang="en-US" dirty="0"/>
        </a:p>
      </dgm:t>
    </dgm:pt>
    <dgm:pt modelId="{DC6FC609-BD51-47E6-95F4-0EB226C18268}" cxnId="{059F107A-D911-45DC-9F92-3220A96EBAD2}" type="parTrans">
      <dgm:prSet/>
      <dgm:spPr/>
      <dgm:t>
        <a:bodyPr/>
        <a:lstStyle/>
        <a:p>
          <a:endParaRPr lang="zh-CN" altLang="en-US"/>
        </a:p>
      </dgm:t>
    </dgm:pt>
    <dgm:pt modelId="{47513A27-666D-4A5F-BBB3-B65A76EFE911}" cxnId="{059F107A-D911-45DC-9F92-3220A96EBAD2}" type="sibTrans">
      <dgm:prSet/>
      <dgm:spPr/>
      <dgm:t>
        <a:bodyPr/>
        <a:lstStyle/>
        <a:p>
          <a:endParaRPr lang="zh-CN" altLang="en-US"/>
        </a:p>
      </dgm:t>
    </dgm:pt>
    <dgm:pt modelId="{7831FD2F-C588-41A3-819A-FDD16E37773F}">
      <dgm:prSet/>
      <dgm:spPr/>
      <dgm:t>
        <a:bodyPr/>
        <a:lstStyle/>
        <a:p>
          <a:r>
            <a:rPr lang="en-US" altLang="zh-CN" dirty="0" smtClean="0"/>
            <a:t>ISO9001  ISO14001  ISO45001</a:t>
          </a:r>
          <a:r>
            <a:rPr lang="zh-CN" altLang="en-US" dirty="0" smtClean="0"/>
            <a:t>三个标准的异同</a:t>
          </a:r>
          <a:endParaRPr lang="zh-CN" altLang="en-US" dirty="0"/>
        </a:p>
      </dgm:t>
    </dgm:pt>
    <dgm:pt modelId="{A0EDC684-2907-41ED-AF78-6E3E3403B6B9}" cxnId="{265CFCD3-85C9-4C35-8F00-592D6BC1798B}" type="parTrans">
      <dgm:prSet/>
      <dgm:spPr/>
      <dgm:t>
        <a:bodyPr/>
        <a:lstStyle/>
        <a:p>
          <a:endParaRPr lang="zh-CN" altLang="en-US"/>
        </a:p>
      </dgm:t>
    </dgm:pt>
    <dgm:pt modelId="{1781897A-92CC-4CB0-B805-4B2A116DA8E6}" cxnId="{265CFCD3-85C9-4C35-8F00-592D6BC1798B}" type="sibTrans">
      <dgm:prSet/>
      <dgm:spPr/>
      <dgm:t>
        <a:bodyPr/>
        <a:lstStyle/>
        <a:p>
          <a:endParaRPr lang="zh-CN" altLang="en-US"/>
        </a:p>
      </dgm:t>
    </dgm:pt>
    <dgm:pt modelId="{6219B131-7AA7-4447-9393-89F01936F6C3}">
      <dgm:prSet phldrT="[文本]"/>
      <dgm:spPr/>
      <dgm:t>
        <a:bodyPr/>
        <a:lstStyle/>
        <a:p>
          <a:r>
            <a:rPr lang="zh-CN" altLang="en-US" dirty="0" smtClean="0"/>
            <a:t>六</a:t>
          </a:r>
          <a:endParaRPr lang="zh-CN" altLang="en-US" dirty="0"/>
        </a:p>
      </dgm:t>
    </dgm:pt>
    <dgm:pt modelId="{54E50313-42E0-49A5-A221-A68210B8E516}" cxnId="{EA4668D6-EB46-4210-AAF3-752780AD0D9A}" type="parTrans">
      <dgm:prSet/>
      <dgm:spPr/>
      <dgm:t>
        <a:bodyPr/>
        <a:lstStyle/>
        <a:p>
          <a:endParaRPr lang="zh-CN" altLang="en-US"/>
        </a:p>
      </dgm:t>
    </dgm:pt>
    <dgm:pt modelId="{999B44F8-E157-4CA9-9A4D-31157DE19A46}" cxnId="{EA4668D6-EB46-4210-AAF3-752780AD0D9A}" type="sibTrans">
      <dgm:prSet/>
      <dgm:spPr/>
      <dgm:t>
        <a:bodyPr/>
        <a:lstStyle/>
        <a:p>
          <a:endParaRPr lang="zh-CN" altLang="en-US"/>
        </a:p>
      </dgm:t>
    </dgm:pt>
    <dgm:pt modelId="{1E429A04-915E-40FF-933A-86C94EBBF012}">
      <dgm:prSet/>
      <dgm:spPr/>
      <dgm:t>
        <a:bodyPr/>
        <a:lstStyle/>
        <a:p>
          <a:r>
            <a:rPr lang="en-US" altLang="zh-CN" dirty="0" smtClean="0"/>
            <a:t>ISO9001  ISO14001  ISO45001</a:t>
          </a:r>
          <a:r>
            <a:rPr lang="zh-CN" altLang="en-US" dirty="0" smtClean="0"/>
            <a:t>框架整合</a:t>
          </a:r>
          <a:endParaRPr lang="zh-CN" altLang="en-US" dirty="0"/>
        </a:p>
      </dgm:t>
    </dgm:pt>
    <dgm:pt modelId="{4910D542-A2BA-4022-9A38-8874682F71EE}" cxnId="{A2979B7E-1DB4-461C-AC9D-C0CE63189512}" type="parTrans">
      <dgm:prSet/>
      <dgm:spPr/>
      <dgm:t>
        <a:bodyPr/>
        <a:lstStyle/>
        <a:p>
          <a:endParaRPr lang="zh-CN" altLang="en-US"/>
        </a:p>
      </dgm:t>
    </dgm:pt>
    <dgm:pt modelId="{B881F1F3-636B-4F4C-BA95-999CDA9C662C}" cxnId="{A2979B7E-1DB4-461C-AC9D-C0CE63189512}" type="sibTrans">
      <dgm:prSet/>
      <dgm:spPr/>
      <dgm:t>
        <a:bodyPr/>
        <a:lstStyle/>
        <a:p>
          <a:endParaRPr lang="zh-CN" altLang="en-US"/>
        </a:p>
      </dgm:t>
    </dgm:pt>
    <dgm:pt modelId="{CDBAD58C-87D2-4D14-A07D-2A7E240F19DD}" type="pres">
      <dgm:prSet presAssocID="{62F1173E-BC1D-4179-B4DD-40CB9F387AD6}" presName="linearFlow" presStyleCnt="0">
        <dgm:presLayoutVars>
          <dgm:dir/>
          <dgm:animLvl val="lvl"/>
          <dgm:resizeHandles val="exact"/>
        </dgm:presLayoutVars>
      </dgm:prSet>
      <dgm:spPr/>
    </dgm:pt>
    <dgm:pt modelId="{52545EC4-30FC-41E3-824D-91E873C15141}" type="pres">
      <dgm:prSet presAssocID="{02A9DB6B-9125-4CE9-8B98-2709F9438FC2}" presName="composite" presStyleCnt="0"/>
      <dgm:spPr/>
    </dgm:pt>
    <dgm:pt modelId="{C55E21A2-AB7E-4E10-9566-6DBCFBD58990}" type="pres">
      <dgm:prSet presAssocID="{02A9DB6B-9125-4CE9-8B98-2709F9438FC2}" presName="parentText" presStyleLbl="alignNode1" presStyleIdx="0" presStyleCnt="6">
        <dgm:presLayoutVars>
          <dgm:chMax val="1"/>
          <dgm:bulletEnabled val="1"/>
        </dgm:presLayoutVars>
      </dgm:prSet>
      <dgm:spPr/>
    </dgm:pt>
    <dgm:pt modelId="{CEDBD8AC-9B04-4468-81C2-90E7EA7CF7DB}" type="pres">
      <dgm:prSet presAssocID="{02A9DB6B-9125-4CE9-8B98-2709F9438FC2}" presName="descendantText" presStyleLbl="alignAcc1" presStyleIdx="0" presStyleCnt="6">
        <dgm:presLayoutVars>
          <dgm:bulletEnabled val="1"/>
        </dgm:presLayoutVars>
      </dgm:prSet>
      <dgm:spPr/>
      <dgm:t>
        <a:bodyPr/>
        <a:lstStyle/>
        <a:p>
          <a:endParaRPr lang="zh-CN" altLang="en-US"/>
        </a:p>
      </dgm:t>
    </dgm:pt>
    <dgm:pt modelId="{B09496E0-4AED-4148-86E9-4B16E911CD3A}" type="pres">
      <dgm:prSet presAssocID="{EEE69455-FD1C-4419-88AB-F63CF632ACF0}" presName="sp" presStyleCnt="0"/>
      <dgm:spPr/>
    </dgm:pt>
    <dgm:pt modelId="{E0831FCB-4937-48C9-9508-C831577DD34A}" type="pres">
      <dgm:prSet presAssocID="{4629DAD9-BA1E-4FF0-9D9B-4F34B6EB624E}" presName="composite" presStyleCnt="0"/>
      <dgm:spPr/>
    </dgm:pt>
    <dgm:pt modelId="{4674CB6C-4696-474A-B233-C710F38023AA}" type="pres">
      <dgm:prSet presAssocID="{4629DAD9-BA1E-4FF0-9D9B-4F34B6EB624E}" presName="parentText" presStyleLbl="alignNode1" presStyleIdx="1" presStyleCnt="6">
        <dgm:presLayoutVars>
          <dgm:chMax val="1"/>
          <dgm:bulletEnabled val="1"/>
        </dgm:presLayoutVars>
      </dgm:prSet>
      <dgm:spPr/>
    </dgm:pt>
    <dgm:pt modelId="{B6779711-4D06-46AE-9035-6D58FB9B4BF8}" type="pres">
      <dgm:prSet presAssocID="{4629DAD9-BA1E-4FF0-9D9B-4F34B6EB624E}" presName="descendantText" presStyleLbl="alignAcc1" presStyleIdx="1" presStyleCnt="6">
        <dgm:presLayoutVars>
          <dgm:bulletEnabled val="1"/>
        </dgm:presLayoutVars>
      </dgm:prSet>
      <dgm:spPr/>
      <dgm:t>
        <a:bodyPr/>
        <a:lstStyle/>
        <a:p>
          <a:endParaRPr lang="zh-CN" altLang="en-US"/>
        </a:p>
      </dgm:t>
    </dgm:pt>
    <dgm:pt modelId="{6189A375-D568-43C5-A836-855CEC18221E}" type="pres">
      <dgm:prSet presAssocID="{EEBC3CBA-A594-44AA-8329-7BF5F4B790B0}" presName="sp" presStyleCnt="0"/>
      <dgm:spPr/>
    </dgm:pt>
    <dgm:pt modelId="{DAB3218C-3EF6-4E07-B113-E92B867DF42E}" type="pres">
      <dgm:prSet presAssocID="{272502D2-F587-46AA-8CFF-FD03F6600ED2}" presName="composite" presStyleCnt="0"/>
      <dgm:spPr/>
    </dgm:pt>
    <dgm:pt modelId="{F042A76B-F4B6-4558-87A3-901B96C72A21}" type="pres">
      <dgm:prSet presAssocID="{272502D2-F587-46AA-8CFF-FD03F6600ED2}" presName="parentText" presStyleLbl="alignNode1" presStyleIdx="2" presStyleCnt="6">
        <dgm:presLayoutVars>
          <dgm:chMax val="1"/>
          <dgm:bulletEnabled val="1"/>
        </dgm:presLayoutVars>
      </dgm:prSet>
      <dgm:spPr/>
    </dgm:pt>
    <dgm:pt modelId="{4D594F59-F85F-47A4-8BA3-89C0D71E32C0}" type="pres">
      <dgm:prSet presAssocID="{272502D2-F587-46AA-8CFF-FD03F6600ED2}" presName="descendantText" presStyleLbl="alignAcc1" presStyleIdx="2" presStyleCnt="6">
        <dgm:presLayoutVars>
          <dgm:bulletEnabled val="1"/>
        </dgm:presLayoutVars>
      </dgm:prSet>
      <dgm:spPr/>
      <dgm:t>
        <a:bodyPr/>
        <a:lstStyle/>
        <a:p>
          <a:endParaRPr lang="zh-CN" altLang="en-US"/>
        </a:p>
      </dgm:t>
    </dgm:pt>
    <dgm:pt modelId="{977481D4-9DCC-48E4-94BC-760FC2FD484B}" type="pres">
      <dgm:prSet presAssocID="{0145FC07-80B2-4531-B500-08B95D1E0156}" presName="sp" presStyleCnt="0"/>
      <dgm:spPr/>
    </dgm:pt>
    <dgm:pt modelId="{08AE7237-8755-45DB-84CE-1D3F574BB4AE}" type="pres">
      <dgm:prSet presAssocID="{D793EE37-E3A1-4DC3-B067-84CEAAB30917}" presName="composite" presStyleCnt="0"/>
      <dgm:spPr/>
    </dgm:pt>
    <dgm:pt modelId="{B6514CEF-83D0-4CF1-A1C0-862838BCB7B3}" type="pres">
      <dgm:prSet presAssocID="{D793EE37-E3A1-4DC3-B067-84CEAAB30917}" presName="parentText" presStyleLbl="alignNode1" presStyleIdx="3" presStyleCnt="6">
        <dgm:presLayoutVars>
          <dgm:chMax val="1"/>
          <dgm:bulletEnabled val="1"/>
        </dgm:presLayoutVars>
      </dgm:prSet>
      <dgm:spPr/>
    </dgm:pt>
    <dgm:pt modelId="{4C48D744-2627-4859-AFB2-F88A0DA0AD69}" type="pres">
      <dgm:prSet presAssocID="{D793EE37-E3A1-4DC3-B067-84CEAAB30917}" presName="descendantText" presStyleLbl="alignAcc1" presStyleIdx="3" presStyleCnt="6">
        <dgm:presLayoutVars>
          <dgm:bulletEnabled val="1"/>
        </dgm:presLayoutVars>
      </dgm:prSet>
      <dgm:spPr/>
      <dgm:t>
        <a:bodyPr/>
        <a:lstStyle/>
        <a:p>
          <a:endParaRPr lang="zh-CN" altLang="en-US"/>
        </a:p>
      </dgm:t>
    </dgm:pt>
    <dgm:pt modelId="{30FDA2F2-5802-46C9-B47C-0138A1AE1181}" type="pres">
      <dgm:prSet presAssocID="{481ADC04-2A46-4002-BD59-BB2C7A8084EE}" presName="sp" presStyleCnt="0"/>
      <dgm:spPr/>
    </dgm:pt>
    <dgm:pt modelId="{3919A1FA-FCF7-443B-8E8A-BD5F78EC4CF9}" type="pres">
      <dgm:prSet presAssocID="{E2AE7BB6-4087-4DC7-A2A2-8047F063B579}" presName="composite" presStyleCnt="0"/>
      <dgm:spPr/>
    </dgm:pt>
    <dgm:pt modelId="{7DC3CFBF-1123-4EDC-9B44-DCA7DA7578CF}" type="pres">
      <dgm:prSet presAssocID="{E2AE7BB6-4087-4DC7-A2A2-8047F063B579}" presName="parentText" presStyleLbl="alignNode1" presStyleIdx="4" presStyleCnt="6">
        <dgm:presLayoutVars>
          <dgm:chMax val="1"/>
          <dgm:bulletEnabled val="1"/>
        </dgm:presLayoutVars>
      </dgm:prSet>
      <dgm:spPr/>
    </dgm:pt>
    <dgm:pt modelId="{F5242E4C-0FBF-4A21-B9FD-FA846B744D75}" type="pres">
      <dgm:prSet presAssocID="{E2AE7BB6-4087-4DC7-A2A2-8047F063B579}" presName="descendantText" presStyleLbl="alignAcc1" presStyleIdx="4" presStyleCnt="6">
        <dgm:presLayoutVars>
          <dgm:bulletEnabled val="1"/>
        </dgm:presLayoutVars>
      </dgm:prSet>
      <dgm:spPr/>
      <dgm:t>
        <a:bodyPr/>
        <a:lstStyle/>
        <a:p>
          <a:endParaRPr lang="zh-CN" altLang="en-US"/>
        </a:p>
      </dgm:t>
    </dgm:pt>
    <dgm:pt modelId="{64B9F80C-1765-482D-9D20-5330E3DD7BED}" type="pres">
      <dgm:prSet presAssocID="{AF16B5A6-3944-4FC9-A56B-76368E06782E}" presName="sp" presStyleCnt="0"/>
      <dgm:spPr/>
    </dgm:pt>
    <dgm:pt modelId="{4F723E81-A980-418B-A1BF-1ADB94EE7EBA}" type="pres">
      <dgm:prSet presAssocID="{6219B131-7AA7-4447-9393-89F01936F6C3}" presName="composite" presStyleCnt="0"/>
      <dgm:spPr/>
    </dgm:pt>
    <dgm:pt modelId="{F816757A-31A6-4B53-8AB7-74B0909801B8}" type="pres">
      <dgm:prSet presAssocID="{6219B131-7AA7-4447-9393-89F01936F6C3}" presName="parentText" presStyleLbl="alignNode1" presStyleIdx="5" presStyleCnt="6">
        <dgm:presLayoutVars>
          <dgm:chMax val="1"/>
          <dgm:bulletEnabled val="1"/>
        </dgm:presLayoutVars>
      </dgm:prSet>
      <dgm:spPr/>
    </dgm:pt>
    <dgm:pt modelId="{84CF4179-85CE-4E75-8CA2-A71F440AE60A}" type="pres">
      <dgm:prSet presAssocID="{6219B131-7AA7-4447-9393-89F01936F6C3}" presName="descendantText" presStyleLbl="alignAcc1" presStyleIdx="5" presStyleCnt="6">
        <dgm:presLayoutVars>
          <dgm:bulletEnabled val="1"/>
        </dgm:presLayoutVars>
      </dgm:prSet>
      <dgm:spPr/>
      <dgm:t>
        <a:bodyPr/>
        <a:lstStyle/>
        <a:p>
          <a:endParaRPr lang="zh-CN" altLang="en-US"/>
        </a:p>
      </dgm:t>
    </dgm:pt>
  </dgm:ptLst>
  <dgm:cxnLst>
    <dgm:cxn modelId="{F69BDE4A-852F-40D7-8644-FC2CAE0D32DB}" srcId="{62F1173E-BC1D-4179-B4DD-40CB9F387AD6}" destId="{02A9DB6B-9125-4CE9-8B98-2709F9438FC2}" srcOrd="0" destOrd="0" parTransId="{834D0575-DC3F-4BF4-BC13-2F491504088A}" sibTransId="{EEE69455-FD1C-4419-88AB-F63CF632ACF0}"/>
    <dgm:cxn modelId="{D9B3BE07-42F7-4235-89EF-47698C1AB288}" srcId="{62F1173E-BC1D-4179-B4DD-40CB9F387AD6}" destId="{4629DAD9-BA1E-4FF0-9D9B-4F34B6EB624E}" srcOrd="1" destOrd="0" parTransId="{42E516A5-2A3B-4988-AF1E-3F1918088447}" sibTransId="{EEBC3CBA-A594-44AA-8329-7BF5F4B790B0}"/>
    <dgm:cxn modelId="{D7D83E32-2241-4100-8675-4E753E7D6D4A}" srcId="{4629DAD9-BA1E-4FF0-9D9B-4F34B6EB624E}" destId="{5E70FD2C-FFC3-4E1F-AE5A-FC5422145ADF}" srcOrd="0" destOrd="0" parTransId="{4DA6E7EE-6981-4A2C-A947-1D270E1AD6B4}" sibTransId="{89D93232-85BA-4A9D-9F18-2E65DD3B6072}"/>
    <dgm:cxn modelId="{5EFAAB9B-CCE7-4B95-B402-1630E907BC4A}" type="presOf" srcId="{574D7E69-21B0-43CE-864E-39B0C39603BB}" destId="{4D594F59-F85F-47A4-8BA3-89C0D71E32C0}" srcOrd="0" destOrd="0" presId="urn:microsoft.com/office/officeart/2005/8/layout/chevron2"/>
    <dgm:cxn modelId="{7122A5F4-B57F-4AD9-8988-B0F68C894049}" type="presOf" srcId="{4629DAD9-BA1E-4FF0-9D9B-4F34B6EB624E}" destId="{4674CB6C-4696-474A-B233-C710F38023AA}" srcOrd="0" destOrd="0" presId="urn:microsoft.com/office/officeart/2005/8/layout/chevron2"/>
    <dgm:cxn modelId="{EA4668D6-EB46-4210-AAF3-752780AD0D9A}" srcId="{62F1173E-BC1D-4179-B4DD-40CB9F387AD6}" destId="{6219B131-7AA7-4447-9393-89F01936F6C3}" srcOrd="5" destOrd="0" parTransId="{54E50313-42E0-49A5-A221-A68210B8E516}" sibTransId="{999B44F8-E157-4CA9-9A4D-31157DE19A46}"/>
    <dgm:cxn modelId="{578CC159-F48D-43F2-AFBE-E0E416E42BA7}" type="presOf" srcId="{4F0EBA93-F33B-467D-86DB-A85DC5A3EA6D}" destId="{CEDBD8AC-9B04-4468-81C2-90E7EA7CF7DB}" srcOrd="0" destOrd="0" presId="urn:microsoft.com/office/officeart/2005/8/layout/chevron2"/>
    <dgm:cxn modelId="{F40110DE-65C1-4B15-B835-CBE67DA37163}" type="presOf" srcId="{1E429A04-915E-40FF-933A-86C94EBBF012}" destId="{F5242E4C-0FBF-4A21-B9FD-FA846B744D75}" srcOrd="0" destOrd="0" presId="urn:microsoft.com/office/officeart/2005/8/layout/chevron2"/>
    <dgm:cxn modelId="{059F107A-D911-45DC-9F92-3220A96EBAD2}" srcId="{272502D2-F587-46AA-8CFF-FD03F6600ED2}" destId="{574D7E69-21B0-43CE-864E-39B0C39603BB}" srcOrd="0" destOrd="0" parTransId="{DC6FC609-BD51-47E6-95F4-0EB226C18268}" sibTransId="{47513A27-666D-4A5F-BBB3-B65A76EFE911}"/>
    <dgm:cxn modelId="{F0D2FF40-2289-4173-ADD5-5FEB6FC51C16}" srcId="{02A9DB6B-9125-4CE9-8B98-2709F9438FC2}" destId="{4F0EBA93-F33B-467D-86DB-A85DC5A3EA6D}" srcOrd="0" destOrd="0" parTransId="{36B5F07B-DE51-4F8E-8FE7-EDEE5DFF51DA}" sibTransId="{F9047398-5180-4235-9B75-15DD4C96A98C}"/>
    <dgm:cxn modelId="{26EFC27A-E1D0-4DA0-B5A1-B0B17513FF51}" type="presOf" srcId="{5E70FD2C-FFC3-4E1F-AE5A-FC5422145ADF}" destId="{B6779711-4D06-46AE-9035-6D58FB9B4BF8}" srcOrd="0" destOrd="0" presId="urn:microsoft.com/office/officeart/2005/8/layout/chevron2"/>
    <dgm:cxn modelId="{A2979B7E-1DB4-461C-AC9D-C0CE63189512}" srcId="{E2AE7BB6-4087-4DC7-A2A2-8047F063B579}" destId="{1E429A04-915E-40FF-933A-86C94EBBF012}" srcOrd="0" destOrd="0" parTransId="{4910D542-A2BA-4022-9A38-8874682F71EE}" sibTransId="{B881F1F3-636B-4F4C-BA95-999CDA9C662C}"/>
    <dgm:cxn modelId="{6F4D7FFB-5047-45F6-989D-73E3BD2D0545}" type="presOf" srcId="{02A9DB6B-9125-4CE9-8B98-2709F9438FC2}" destId="{C55E21A2-AB7E-4E10-9566-6DBCFBD58990}" srcOrd="0" destOrd="0" presId="urn:microsoft.com/office/officeart/2005/8/layout/chevron2"/>
    <dgm:cxn modelId="{748BDEA9-08D8-4AEC-941E-7B0FB25795B7}" type="presOf" srcId="{D793EE37-E3A1-4DC3-B067-84CEAAB30917}" destId="{B6514CEF-83D0-4CF1-A1C0-862838BCB7B3}" srcOrd="0" destOrd="0" presId="urn:microsoft.com/office/officeart/2005/8/layout/chevron2"/>
    <dgm:cxn modelId="{265CFCD3-85C9-4C35-8F00-592D6BC1798B}" srcId="{D793EE37-E3A1-4DC3-B067-84CEAAB30917}" destId="{7831FD2F-C588-41A3-819A-FDD16E37773F}" srcOrd="0" destOrd="0" parTransId="{A0EDC684-2907-41ED-AF78-6E3E3403B6B9}" sibTransId="{1781897A-92CC-4CB0-B805-4B2A116DA8E6}"/>
    <dgm:cxn modelId="{FA4DEF1D-BB40-474C-A574-A36130C24DB2}" type="presOf" srcId="{272502D2-F587-46AA-8CFF-FD03F6600ED2}" destId="{F042A76B-F4B6-4558-87A3-901B96C72A21}" srcOrd="0" destOrd="0" presId="urn:microsoft.com/office/officeart/2005/8/layout/chevron2"/>
    <dgm:cxn modelId="{59D00740-716E-44C9-922A-67CFB4290B38}" type="presOf" srcId="{5BCFA279-307B-4856-BCD9-8011726B90AB}" destId="{84CF4179-85CE-4E75-8CA2-A71F440AE60A}" srcOrd="0" destOrd="0" presId="urn:microsoft.com/office/officeart/2005/8/layout/chevron2"/>
    <dgm:cxn modelId="{9C33E70C-4154-492F-873F-3FDBDCEE88B3}" type="presOf" srcId="{E2AE7BB6-4087-4DC7-A2A2-8047F063B579}" destId="{7DC3CFBF-1123-4EDC-9B44-DCA7DA7578CF}" srcOrd="0" destOrd="0" presId="urn:microsoft.com/office/officeart/2005/8/layout/chevron2"/>
    <dgm:cxn modelId="{0FFFF207-BB1F-45BD-A9E0-96A76046BC2D}" srcId="{62F1173E-BC1D-4179-B4DD-40CB9F387AD6}" destId="{272502D2-F587-46AA-8CFF-FD03F6600ED2}" srcOrd="2" destOrd="0" parTransId="{80AE3A26-773D-47EC-9E0D-079EE6895B26}" sibTransId="{0145FC07-80B2-4531-B500-08B95D1E0156}"/>
    <dgm:cxn modelId="{89051B1B-AE33-4286-B8B1-15618A3B0052}" srcId="{62F1173E-BC1D-4179-B4DD-40CB9F387AD6}" destId="{E2AE7BB6-4087-4DC7-A2A2-8047F063B579}" srcOrd="4" destOrd="0" parTransId="{82520620-DD65-4423-8396-29A4A66DBDDB}" sibTransId="{AF16B5A6-3944-4FC9-A56B-76368E06782E}"/>
    <dgm:cxn modelId="{BE5E4BE8-57A2-400B-AB3B-CECCBED6EE03}" type="presOf" srcId="{6219B131-7AA7-4447-9393-89F01936F6C3}" destId="{F816757A-31A6-4B53-8AB7-74B0909801B8}" srcOrd="0" destOrd="0" presId="urn:microsoft.com/office/officeart/2005/8/layout/chevron2"/>
    <dgm:cxn modelId="{5C8B874E-648A-4750-B589-A4A335ACDCE3}" srcId="{6219B131-7AA7-4447-9393-89F01936F6C3}" destId="{5BCFA279-307B-4856-BCD9-8011726B90AB}" srcOrd="0" destOrd="0" parTransId="{023B9D22-A39E-454F-BC2A-0A1C9380C82F}" sibTransId="{10D8BCC0-869D-45D4-B96D-DF3FD8B1E8DC}"/>
    <dgm:cxn modelId="{75B34CC1-484B-4521-9B2C-31D409255AB1}" srcId="{62F1173E-BC1D-4179-B4DD-40CB9F387AD6}" destId="{D793EE37-E3A1-4DC3-B067-84CEAAB30917}" srcOrd="3" destOrd="0" parTransId="{B949A703-A256-4A79-BE8C-4E155254B943}" sibTransId="{481ADC04-2A46-4002-BD59-BB2C7A8084EE}"/>
    <dgm:cxn modelId="{87360825-F1A5-4284-8560-515FD1F17BFB}" type="presOf" srcId="{62F1173E-BC1D-4179-B4DD-40CB9F387AD6}" destId="{CDBAD58C-87D2-4D14-A07D-2A7E240F19DD}" srcOrd="0" destOrd="0" presId="urn:microsoft.com/office/officeart/2005/8/layout/chevron2"/>
    <dgm:cxn modelId="{D958E17B-15D8-4FA8-89EE-03215A6BC1EE}" type="presOf" srcId="{7831FD2F-C588-41A3-819A-FDD16E37773F}" destId="{4C48D744-2627-4859-AFB2-F88A0DA0AD69}" srcOrd="0" destOrd="0" presId="urn:microsoft.com/office/officeart/2005/8/layout/chevron2"/>
    <dgm:cxn modelId="{BF220AFA-7557-46F8-BB01-F06A565DF71D}" type="presParOf" srcId="{CDBAD58C-87D2-4D14-A07D-2A7E240F19DD}" destId="{52545EC4-30FC-41E3-824D-91E873C15141}" srcOrd="0" destOrd="0" presId="urn:microsoft.com/office/officeart/2005/8/layout/chevron2"/>
    <dgm:cxn modelId="{3C15348D-1C26-4F1D-AF96-7EC09050D306}" type="presParOf" srcId="{52545EC4-30FC-41E3-824D-91E873C15141}" destId="{C55E21A2-AB7E-4E10-9566-6DBCFBD58990}" srcOrd="0" destOrd="0" presId="urn:microsoft.com/office/officeart/2005/8/layout/chevron2"/>
    <dgm:cxn modelId="{E1CECB8B-B50E-444F-8232-0036C397DFED}" type="presParOf" srcId="{52545EC4-30FC-41E3-824D-91E873C15141}" destId="{CEDBD8AC-9B04-4468-81C2-90E7EA7CF7DB}" srcOrd="1" destOrd="0" presId="urn:microsoft.com/office/officeart/2005/8/layout/chevron2"/>
    <dgm:cxn modelId="{F6D98098-4262-4686-A1F5-EC88A274E802}" type="presParOf" srcId="{CDBAD58C-87D2-4D14-A07D-2A7E240F19DD}" destId="{B09496E0-4AED-4148-86E9-4B16E911CD3A}" srcOrd="1" destOrd="0" presId="urn:microsoft.com/office/officeart/2005/8/layout/chevron2"/>
    <dgm:cxn modelId="{293AF2F6-4863-4831-A92E-3C6C589D34D0}" type="presParOf" srcId="{CDBAD58C-87D2-4D14-A07D-2A7E240F19DD}" destId="{E0831FCB-4937-48C9-9508-C831577DD34A}" srcOrd="2" destOrd="0" presId="urn:microsoft.com/office/officeart/2005/8/layout/chevron2"/>
    <dgm:cxn modelId="{85C89039-95E5-4F4B-AA00-CEF2DBE5177C}" type="presParOf" srcId="{E0831FCB-4937-48C9-9508-C831577DD34A}" destId="{4674CB6C-4696-474A-B233-C710F38023AA}" srcOrd="0" destOrd="0" presId="urn:microsoft.com/office/officeart/2005/8/layout/chevron2"/>
    <dgm:cxn modelId="{98715D0B-4D53-4E7D-821A-AAF986311510}" type="presParOf" srcId="{E0831FCB-4937-48C9-9508-C831577DD34A}" destId="{B6779711-4D06-46AE-9035-6D58FB9B4BF8}" srcOrd="1" destOrd="0" presId="urn:microsoft.com/office/officeart/2005/8/layout/chevron2"/>
    <dgm:cxn modelId="{1BDD0966-930B-432C-9877-DFE1D099FA56}" type="presParOf" srcId="{CDBAD58C-87D2-4D14-A07D-2A7E240F19DD}" destId="{6189A375-D568-43C5-A836-855CEC18221E}" srcOrd="3" destOrd="0" presId="urn:microsoft.com/office/officeart/2005/8/layout/chevron2"/>
    <dgm:cxn modelId="{8FCC352A-664F-46ED-ADEB-6B7649599E10}" type="presParOf" srcId="{CDBAD58C-87D2-4D14-A07D-2A7E240F19DD}" destId="{DAB3218C-3EF6-4E07-B113-E92B867DF42E}" srcOrd="4" destOrd="0" presId="urn:microsoft.com/office/officeart/2005/8/layout/chevron2"/>
    <dgm:cxn modelId="{11D62CEC-9B43-4C74-A865-47F28A28E93D}" type="presParOf" srcId="{DAB3218C-3EF6-4E07-B113-E92B867DF42E}" destId="{F042A76B-F4B6-4558-87A3-901B96C72A21}" srcOrd="0" destOrd="0" presId="urn:microsoft.com/office/officeart/2005/8/layout/chevron2"/>
    <dgm:cxn modelId="{66F3CB44-DDF1-40E4-976F-95D1D918C9CB}" type="presParOf" srcId="{DAB3218C-3EF6-4E07-B113-E92B867DF42E}" destId="{4D594F59-F85F-47A4-8BA3-89C0D71E32C0}" srcOrd="1" destOrd="0" presId="urn:microsoft.com/office/officeart/2005/8/layout/chevron2"/>
    <dgm:cxn modelId="{9F896E2D-8F64-48AE-977A-F00A4B1DC776}" type="presParOf" srcId="{CDBAD58C-87D2-4D14-A07D-2A7E240F19DD}" destId="{977481D4-9DCC-48E4-94BC-760FC2FD484B}" srcOrd="5" destOrd="0" presId="urn:microsoft.com/office/officeart/2005/8/layout/chevron2"/>
    <dgm:cxn modelId="{CE072E3E-4956-4DDA-85C7-A9920A024F4E}" type="presParOf" srcId="{CDBAD58C-87D2-4D14-A07D-2A7E240F19DD}" destId="{08AE7237-8755-45DB-84CE-1D3F574BB4AE}" srcOrd="6" destOrd="0" presId="urn:microsoft.com/office/officeart/2005/8/layout/chevron2"/>
    <dgm:cxn modelId="{78F04B1D-E3E1-46F5-96DA-E23D3222B7FE}" type="presParOf" srcId="{08AE7237-8755-45DB-84CE-1D3F574BB4AE}" destId="{B6514CEF-83D0-4CF1-A1C0-862838BCB7B3}" srcOrd="0" destOrd="0" presId="urn:microsoft.com/office/officeart/2005/8/layout/chevron2"/>
    <dgm:cxn modelId="{21362D7C-1B5A-4C7C-9C74-F1656AA3A9C9}" type="presParOf" srcId="{08AE7237-8755-45DB-84CE-1D3F574BB4AE}" destId="{4C48D744-2627-4859-AFB2-F88A0DA0AD69}" srcOrd="1" destOrd="0" presId="urn:microsoft.com/office/officeart/2005/8/layout/chevron2"/>
    <dgm:cxn modelId="{ADF110E3-99C1-49B1-B3B8-88EF599C72D7}" type="presParOf" srcId="{CDBAD58C-87D2-4D14-A07D-2A7E240F19DD}" destId="{30FDA2F2-5802-46C9-B47C-0138A1AE1181}" srcOrd="7" destOrd="0" presId="urn:microsoft.com/office/officeart/2005/8/layout/chevron2"/>
    <dgm:cxn modelId="{17D4406F-3DAB-4CCA-9C4B-A01EF3C659D7}" type="presParOf" srcId="{CDBAD58C-87D2-4D14-A07D-2A7E240F19DD}" destId="{3919A1FA-FCF7-443B-8E8A-BD5F78EC4CF9}" srcOrd="8" destOrd="0" presId="urn:microsoft.com/office/officeart/2005/8/layout/chevron2"/>
    <dgm:cxn modelId="{526FEC5D-AA98-403B-844E-0A05D61E88F8}" type="presParOf" srcId="{3919A1FA-FCF7-443B-8E8A-BD5F78EC4CF9}" destId="{7DC3CFBF-1123-4EDC-9B44-DCA7DA7578CF}" srcOrd="0" destOrd="0" presId="urn:microsoft.com/office/officeart/2005/8/layout/chevron2"/>
    <dgm:cxn modelId="{BC283407-75D2-4B61-A416-EC7AE0942120}" type="presParOf" srcId="{3919A1FA-FCF7-443B-8E8A-BD5F78EC4CF9}" destId="{F5242E4C-0FBF-4A21-B9FD-FA846B744D75}" srcOrd="1" destOrd="0" presId="urn:microsoft.com/office/officeart/2005/8/layout/chevron2"/>
    <dgm:cxn modelId="{8E773380-52D7-4428-9C13-4734E9ED15D6}" type="presParOf" srcId="{CDBAD58C-87D2-4D14-A07D-2A7E240F19DD}" destId="{64B9F80C-1765-482D-9D20-5330E3DD7BED}" srcOrd="9" destOrd="0" presId="urn:microsoft.com/office/officeart/2005/8/layout/chevron2"/>
    <dgm:cxn modelId="{0D2F3FF1-715C-412D-B03E-D12FFB5C8C1C}" type="presParOf" srcId="{CDBAD58C-87D2-4D14-A07D-2A7E240F19DD}" destId="{4F723E81-A980-418B-A1BF-1ADB94EE7EBA}" srcOrd="10" destOrd="0" presId="urn:microsoft.com/office/officeart/2005/8/layout/chevron2"/>
    <dgm:cxn modelId="{BE339530-F176-446B-94C9-F522849A9B46}" type="presParOf" srcId="{4F723E81-A980-418B-A1BF-1ADB94EE7EBA}" destId="{F816757A-31A6-4B53-8AB7-74B0909801B8}" srcOrd="0" destOrd="0" presId="urn:microsoft.com/office/officeart/2005/8/layout/chevron2"/>
    <dgm:cxn modelId="{E50EC5CE-EBD2-41CD-BF80-111F03682A5B}" type="presParOf" srcId="{4F723E81-A980-418B-A1BF-1ADB94EE7EBA}" destId="{84CF4179-85CE-4E75-8CA2-A71F440AE60A}"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032B8-0364-45F1-996F-E22E6295585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zh-CN" altLang="en-US"/>
        </a:p>
      </dgm:t>
    </dgm:pt>
    <dgm:pt modelId="{F139AFAB-E079-4E0A-B6AC-339EFED40DC4}">
      <dgm:prSet phldrT="[文本]"/>
      <dgm:spPr/>
      <dgm:t>
        <a:bodyPr/>
        <a:lstStyle/>
        <a:p>
          <a:r>
            <a:rPr lang="en-US" altLang="zh-CN" dirty="0" smtClean="0"/>
            <a:t>01</a:t>
          </a:r>
          <a:endParaRPr lang="zh-CN" altLang="en-US" dirty="0"/>
        </a:p>
      </dgm:t>
    </dgm:pt>
    <dgm:pt modelId="{5D44F8EC-67D7-401A-BFC6-F1D7F5460193}" cxnId="{923EE812-816B-4474-8316-423EAD313BFA}" type="parTrans">
      <dgm:prSet/>
      <dgm:spPr/>
      <dgm:t>
        <a:bodyPr/>
        <a:lstStyle/>
        <a:p>
          <a:endParaRPr lang="zh-CN" altLang="en-US"/>
        </a:p>
      </dgm:t>
    </dgm:pt>
    <dgm:pt modelId="{C1DEAEB0-1DA0-473B-A927-7BE999BE3A81}" cxnId="{923EE812-816B-4474-8316-423EAD313BFA}" type="sibTrans">
      <dgm:prSet/>
      <dgm:spPr/>
      <dgm:t>
        <a:bodyPr/>
        <a:lstStyle/>
        <a:p>
          <a:endParaRPr lang="zh-CN" altLang="en-US"/>
        </a:p>
      </dgm:t>
    </dgm:pt>
    <dgm:pt modelId="{DDE00BF9-F0B2-4D6B-8F48-1721667F1DD5}">
      <dgm:prSet phldrT="[文本]"/>
      <dgm:spPr/>
      <dgm:t>
        <a:bodyPr/>
        <a:lstStyle/>
        <a:p>
          <a:r>
            <a:rPr lang="zh-CN" altLang="en-US" dirty="0" smtClean="0"/>
            <a:t>全球通用</a:t>
          </a:r>
          <a:endParaRPr lang="zh-CN" altLang="en-US" dirty="0"/>
        </a:p>
      </dgm:t>
    </dgm:pt>
    <dgm:pt modelId="{9641FF3E-825C-432B-A8C8-063C28D87C8A}" cxnId="{ACE87A29-74A5-40D0-8543-A1A45CA8019C}" type="parTrans">
      <dgm:prSet/>
      <dgm:spPr/>
      <dgm:t>
        <a:bodyPr/>
        <a:lstStyle/>
        <a:p>
          <a:endParaRPr lang="zh-CN" altLang="en-US"/>
        </a:p>
      </dgm:t>
    </dgm:pt>
    <dgm:pt modelId="{DC117ED6-D727-4F7F-8247-B7D2C74F524C}" cxnId="{ACE87A29-74A5-40D0-8543-A1A45CA8019C}" type="sibTrans">
      <dgm:prSet/>
      <dgm:spPr/>
      <dgm:t>
        <a:bodyPr/>
        <a:lstStyle/>
        <a:p>
          <a:endParaRPr lang="zh-CN" altLang="en-US"/>
        </a:p>
      </dgm:t>
    </dgm:pt>
    <dgm:pt modelId="{7C34F0B5-208A-4B12-AEA2-27A85105E479}">
      <dgm:prSet phldrT="[文本]"/>
      <dgm:spPr/>
      <dgm:t>
        <a:bodyPr/>
        <a:lstStyle/>
        <a:p>
          <a:r>
            <a:rPr lang="en-US" altLang="zh-CN" dirty="0" smtClean="0"/>
            <a:t>02</a:t>
          </a:r>
          <a:endParaRPr lang="zh-CN" altLang="en-US" dirty="0"/>
        </a:p>
      </dgm:t>
    </dgm:pt>
    <dgm:pt modelId="{ED3523DA-C5C4-40D6-875C-9CA3D7BA3551}" cxnId="{5E2DAC79-D3D6-4F5F-90C6-F7BEFF231714}" type="parTrans">
      <dgm:prSet/>
      <dgm:spPr/>
      <dgm:t>
        <a:bodyPr/>
        <a:lstStyle/>
        <a:p>
          <a:endParaRPr lang="zh-CN" altLang="en-US"/>
        </a:p>
      </dgm:t>
    </dgm:pt>
    <dgm:pt modelId="{0883CB47-C8E0-4A5C-8615-8F600FCB208F}" cxnId="{5E2DAC79-D3D6-4F5F-90C6-F7BEFF231714}" type="sibTrans">
      <dgm:prSet/>
      <dgm:spPr/>
      <dgm:t>
        <a:bodyPr/>
        <a:lstStyle/>
        <a:p>
          <a:endParaRPr lang="zh-CN" altLang="en-US"/>
        </a:p>
      </dgm:t>
    </dgm:pt>
    <dgm:pt modelId="{744C0C81-48DF-4FD0-B10E-7C0A93962471}">
      <dgm:prSet phldrT="[文本]"/>
      <dgm:spPr/>
      <dgm:t>
        <a:bodyPr/>
        <a:lstStyle/>
        <a:p>
          <a:r>
            <a:rPr lang="zh-CN" altLang="en-US" dirty="0" smtClean="0"/>
            <a:t>更权威</a:t>
          </a:r>
          <a:endParaRPr lang="zh-CN" altLang="en-US" dirty="0"/>
        </a:p>
      </dgm:t>
    </dgm:pt>
    <dgm:pt modelId="{F5FBDE87-74F4-4693-879C-B82DE74F37A2}" cxnId="{7FD3C138-1A4A-4708-9DBF-83E066142184}" type="parTrans">
      <dgm:prSet/>
      <dgm:spPr/>
      <dgm:t>
        <a:bodyPr/>
        <a:lstStyle/>
        <a:p>
          <a:endParaRPr lang="zh-CN" altLang="en-US"/>
        </a:p>
      </dgm:t>
    </dgm:pt>
    <dgm:pt modelId="{F3D70F74-7984-4050-829E-B9F3D23F9AB5}" cxnId="{7FD3C138-1A4A-4708-9DBF-83E066142184}" type="sibTrans">
      <dgm:prSet/>
      <dgm:spPr/>
      <dgm:t>
        <a:bodyPr/>
        <a:lstStyle/>
        <a:p>
          <a:endParaRPr lang="zh-CN" altLang="en-US"/>
        </a:p>
      </dgm:t>
    </dgm:pt>
    <dgm:pt modelId="{9CBC257A-E94F-4A2B-90C1-AB9177C94310}">
      <dgm:prSet phldrT="[文本]"/>
      <dgm:spPr/>
      <dgm:t>
        <a:bodyPr/>
        <a:lstStyle/>
        <a:p>
          <a:r>
            <a:rPr lang="en-US" altLang="zh-CN" dirty="0" smtClean="0"/>
            <a:t>03</a:t>
          </a:r>
          <a:endParaRPr lang="zh-CN" altLang="en-US" dirty="0"/>
        </a:p>
      </dgm:t>
    </dgm:pt>
    <dgm:pt modelId="{2C4439CA-2B53-4AF0-AF39-E91BA2B9290E}" cxnId="{6271CE19-F885-4A24-9E01-EECFF53D2BCA}" type="parTrans">
      <dgm:prSet/>
      <dgm:spPr/>
      <dgm:t>
        <a:bodyPr/>
        <a:lstStyle/>
        <a:p>
          <a:endParaRPr lang="zh-CN" altLang="en-US"/>
        </a:p>
      </dgm:t>
    </dgm:pt>
    <dgm:pt modelId="{4CC64699-C109-4C27-AC0F-8E4BC08BDD13}" cxnId="{6271CE19-F885-4A24-9E01-EECFF53D2BCA}" type="sibTrans">
      <dgm:prSet/>
      <dgm:spPr/>
      <dgm:t>
        <a:bodyPr/>
        <a:lstStyle/>
        <a:p>
          <a:endParaRPr lang="zh-CN" altLang="en-US"/>
        </a:p>
      </dgm:t>
    </dgm:pt>
    <dgm:pt modelId="{B1DB14CB-A224-4592-ACD9-682A60D7086E}">
      <dgm:prSet phldrT="[文本]"/>
      <dgm:spPr/>
      <dgm:t>
        <a:bodyPr/>
        <a:lstStyle/>
        <a:p>
          <a:r>
            <a:rPr lang="en-US" altLang="zh-CN" dirty="0" smtClean="0"/>
            <a:t>04</a:t>
          </a:r>
          <a:endParaRPr lang="zh-CN" altLang="en-US" dirty="0"/>
        </a:p>
      </dgm:t>
    </dgm:pt>
    <dgm:pt modelId="{4E47824A-0373-460A-8FAA-9D208AE54261}" cxnId="{D53A2174-A3E8-4D02-8A0F-AE8BB1673E9F}" type="parTrans">
      <dgm:prSet/>
      <dgm:spPr/>
      <dgm:t>
        <a:bodyPr/>
        <a:lstStyle/>
        <a:p>
          <a:endParaRPr lang="zh-CN" altLang="en-US"/>
        </a:p>
      </dgm:t>
    </dgm:pt>
    <dgm:pt modelId="{34FFF618-A8E0-4B04-A7E5-D17F9E1F21E8}" cxnId="{D53A2174-A3E8-4D02-8A0F-AE8BB1673E9F}" type="sibTrans">
      <dgm:prSet/>
      <dgm:spPr/>
      <dgm:t>
        <a:bodyPr/>
        <a:lstStyle/>
        <a:p>
          <a:endParaRPr lang="zh-CN" altLang="en-US"/>
        </a:p>
      </dgm:t>
    </dgm:pt>
    <dgm:pt modelId="{4068749F-D257-4976-92F4-573DCE81C3EB}">
      <dgm:prSet phldrT="[文本]"/>
      <dgm:spPr/>
      <dgm:t>
        <a:bodyPr/>
        <a:lstStyle/>
        <a:p>
          <a:r>
            <a:rPr lang="zh-CN" altLang="en-US" dirty="0" smtClean="0"/>
            <a:t>更易管理</a:t>
          </a:r>
          <a:endParaRPr lang="zh-CN" altLang="en-US" dirty="0"/>
        </a:p>
      </dgm:t>
    </dgm:pt>
    <dgm:pt modelId="{4A302161-F758-4EC9-AF75-4EC34CA4149B}" cxnId="{7C2465CF-9915-4A16-8977-3430041073B3}" type="sibTrans">
      <dgm:prSet/>
      <dgm:spPr/>
      <dgm:t>
        <a:bodyPr/>
        <a:lstStyle/>
        <a:p>
          <a:endParaRPr lang="zh-CN" altLang="en-US"/>
        </a:p>
      </dgm:t>
    </dgm:pt>
    <dgm:pt modelId="{817FDAE8-BD51-443A-B41B-3865FB1C6BF2}" cxnId="{7C2465CF-9915-4A16-8977-3430041073B3}" type="parTrans">
      <dgm:prSet/>
      <dgm:spPr/>
      <dgm:t>
        <a:bodyPr/>
        <a:lstStyle/>
        <a:p>
          <a:endParaRPr lang="zh-CN" altLang="en-US"/>
        </a:p>
      </dgm:t>
    </dgm:pt>
    <dgm:pt modelId="{89439E88-4C01-499A-9BB4-07D4B29ABE68}" type="pres">
      <dgm:prSet presAssocID="{6EF032B8-0364-45F1-996F-E22E62955850}" presName="Name0" presStyleCnt="0">
        <dgm:presLayoutVars>
          <dgm:dir/>
          <dgm:animLvl val="lvl"/>
          <dgm:resizeHandles val="exact"/>
        </dgm:presLayoutVars>
      </dgm:prSet>
      <dgm:spPr/>
      <dgm:t>
        <a:bodyPr/>
        <a:lstStyle/>
        <a:p>
          <a:endParaRPr lang="zh-CN" altLang="en-US"/>
        </a:p>
      </dgm:t>
    </dgm:pt>
    <dgm:pt modelId="{05C35B4C-49FB-4521-BE21-40D8FE91A1F7}" type="pres">
      <dgm:prSet presAssocID="{6EF032B8-0364-45F1-996F-E22E62955850}" presName="tSp" presStyleCnt="0"/>
      <dgm:spPr/>
    </dgm:pt>
    <dgm:pt modelId="{1F9940B1-259F-4CD4-A786-AD0591D83D2C}" type="pres">
      <dgm:prSet presAssocID="{6EF032B8-0364-45F1-996F-E22E62955850}" presName="bSp" presStyleCnt="0"/>
      <dgm:spPr/>
    </dgm:pt>
    <dgm:pt modelId="{A6A5AD38-9164-464F-A925-6382C564D294}" type="pres">
      <dgm:prSet presAssocID="{6EF032B8-0364-45F1-996F-E22E62955850}" presName="process" presStyleCnt="0"/>
      <dgm:spPr/>
    </dgm:pt>
    <dgm:pt modelId="{8F7A6D81-25EE-403B-B087-53C0D82E42BC}" type="pres">
      <dgm:prSet presAssocID="{F139AFAB-E079-4E0A-B6AC-339EFED40DC4}" presName="composite1" presStyleCnt="0"/>
      <dgm:spPr/>
    </dgm:pt>
    <dgm:pt modelId="{523E5E7D-151D-4C09-B9A5-68F208764DAD}" type="pres">
      <dgm:prSet presAssocID="{F139AFAB-E079-4E0A-B6AC-339EFED40DC4}" presName="dummyNode1" presStyleLbl="node1" presStyleIdx="0" presStyleCnt="4"/>
      <dgm:spPr/>
    </dgm:pt>
    <dgm:pt modelId="{BBE4E63D-99D6-410A-A66E-B107D72C35C4}" type="pres">
      <dgm:prSet presAssocID="{F139AFAB-E079-4E0A-B6AC-339EFED40DC4}" presName="childNode1" presStyleLbl="bgAcc1" presStyleIdx="0" presStyleCnt="4">
        <dgm:presLayoutVars>
          <dgm:bulletEnabled val="1"/>
        </dgm:presLayoutVars>
      </dgm:prSet>
      <dgm:spPr/>
      <dgm:t>
        <a:bodyPr/>
        <a:lstStyle/>
        <a:p>
          <a:endParaRPr lang="zh-CN" altLang="en-US"/>
        </a:p>
      </dgm:t>
    </dgm:pt>
    <dgm:pt modelId="{18C3C683-B634-42F1-AE19-3EABDD645120}" type="pres">
      <dgm:prSet presAssocID="{F139AFAB-E079-4E0A-B6AC-339EFED40DC4}" presName="childNode1tx" presStyleLbl="bgAcc1" presStyleIdx="0" presStyleCnt="4">
        <dgm:presLayoutVars>
          <dgm:bulletEnabled val="1"/>
        </dgm:presLayoutVars>
      </dgm:prSet>
      <dgm:spPr/>
      <dgm:t>
        <a:bodyPr/>
        <a:lstStyle/>
        <a:p>
          <a:endParaRPr lang="zh-CN" altLang="en-US"/>
        </a:p>
      </dgm:t>
    </dgm:pt>
    <dgm:pt modelId="{26ED7421-3CBA-4B32-811F-B7F266BBAA20}" type="pres">
      <dgm:prSet presAssocID="{F139AFAB-E079-4E0A-B6AC-339EFED40DC4}" presName="parentNode1" presStyleLbl="node1" presStyleIdx="0" presStyleCnt="4">
        <dgm:presLayoutVars>
          <dgm:chMax val="1"/>
          <dgm:bulletEnabled val="1"/>
        </dgm:presLayoutVars>
      </dgm:prSet>
      <dgm:spPr/>
      <dgm:t>
        <a:bodyPr/>
        <a:lstStyle/>
        <a:p>
          <a:endParaRPr lang="zh-CN" altLang="en-US"/>
        </a:p>
      </dgm:t>
    </dgm:pt>
    <dgm:pt modelId="{DE032D24-380A-423C-869B-3C8023A6A2CA}" type="pres">
      <dgm:prSet presAssocID="{F139AFAB-E079-4E0A-B6AC-339EFED40DC4}" presName="connSite1" presStyleCnt="0"/>
      <dgm:spPr/>
    </dgm:pt>
    <dgm:pt modelId="{53DCD108-D660-4420-9A7E-2DF636D70037}" type="pres">
      <dgm:prSet presAssocID="{C1DEAEB0-1DA0-473B-A927-7BE999BE3A81}" presName="Name9" presStyleLbl="sibTrans2D1" presStyleIdx="0" presStyleCnt="3"/>
      <dgm:spPr/>
      <dgm:t>
        <a:bodyPr/>
        <a:lstStyle/>
        <a:p>
          <a:endParaRPr lang="zh-CN" altLang="en-US"/>
        </a:p>
      </dgm:t>
    </dgm:pt>
    <dgm:pt modelId="{4337376E-B637-47A6-AFDB-551DBA242912}" type="pres">
      <dgm:prSet presAssocID="{7C34F0B5-208A-4B12-AEA2-27A85105E479}" presName="composite2" presStyleCnt="0"/>
      <dgm:spPr/>
    </dgm:pt>
    <dgm:pt modelId="{F2F6FD9F-1AAF-4396-8610-9070BF732164}" type="pres">
      <dgm:prSet presAssocID="{7C34F0B5-208A-4B12-AEA2-27A85105E479}" presName="dummyNode2" presStyleLbl="node1" presStyleIdx="0" presStyleCnt="4"/>
      <dgm:spPr/>
    </dgm:pt>
    <dgm:pt modelId="{96B7E46C-66F0-48EF-A9A8-24D87CA94873}" type="pres">
      <dgm:prSet presAssocID="{7C34F0B5-208A-4B12-AEA2-27A85105E479}" presName="childNode2" presStyleLbl="bgAcc1" presStyleIdx="1" presStyleCnt="4">
        <dgm:presLayoutVars>
          <dgm:bulletEnabled val="1"/>
        </dgm:presLayoutVars>
      </dgm:prSet>
      <dgm:spPr/>
      <dgm:t>
        <a:bodyPr/>
        <a:lstStyle/>
        <a:p>
          <a:endParaRPr lang="zh-CN" altLang="en-US"/>
        </a:p>
      </dgm:t>
    </dgm:pt>
    <dgm:pt modelId="{E1D25963-BE14-4DEB-9F7C-4411235B4AA5}" type="pres">
      <dgm:prSet presAssocID="{7C34F0B5-208A-4B12-AEA2-27A85105E479}" presName="childNode2tx" presStyleLbl="bgAcc1" presStyleIdx="1" presStyleCnt="4">
        <dgm:presLayoutVars>
          <dgm:bulletEnabled val="1"/>
        </dgm:presLayoutVars>
      </dgm:prSet>
      <dgm:spPr/>
      <dgm:t>
        <a:bodyPr/>
        <a:lstStyle/>
        <a:p>
          <a:endParaRPr lang="zh-CN" altLang="en-US"/>
        </a:p>
      </dgm:t>
    </dgm:pt>
    <dgm:pt modelId="{7B46C65D-073A-4D01-A6A2-00ADA7808DA5}" type="pres">
      <dgm:prSet presAssocID="{7C34F0B5-208A-4B12-AEA2-27A85105E479}" presName="parentNode2" presStyleLbl="node1" presStyleIdx="1" presStyleCnt="4">
        <dgm:presLayoutVars>
          <dgm:chMax val="0"/>
          <dgm:bulletEnabled val="1"/>
        </dgm:presLayoutVars>
      </dgm:prSet>
      <dgm:spPr/>
      <dgm:t>
        <a:bodyPr/>
        <a:lstStyle/>
        <a:p>
          <a:endParaRPr lang="zh-CN" altLang="en-US"/>
        </a:p>
      </dgm:t>
    </dgm:pt>
    <dgm:pt modelId="{466DD21D-F2F2-448B-9EB6-3D08F0A100EF}" type="pres">
      <dgm:prSet presAssocID="{7C34F0B5-208A-4B12-AEA2-27A85105E479}" presName="connSite2" presStyleCnt="0"/>
      <dgm:spPr/>
    </dgm:pt>
    <dgm:pt modelId="{1309A420-A9A9-4DC7-8564-4FFD5162E663}" type="pres">
      <dgm:prSet presAssocID="{0883CB47-C8E0-4A5C-8615-8F600FCB208F}" presName="Name18" presStyleLbl="sibTrans2D1" presStyleIdx="1" presStyleCnt="3"/>
      <dgm:spPr/>
      <dgm:t>
        <a:bodyPr/>
        <a:lstStyle/>
        <a:p>
          <a:endParaRPr lang="zh-CN" altLang="en-US"/>
        </a:p>
      </dgm:t>
    </dgm:pt>
    <dgm:pt modelId="{F0406533-B6E6-461F-85F7-F14C1740E969}" type="pres">
      <dgm:prSet presAssocID="{9CBC257A-E94F-4A2B-90C1-AB9177C94310}" presName="composite1" presStyleCnt="0"/>
      <dgm:spPr/>
    </dgm:pt>
    <dgm:pt modelId="{DE07C060-3177-4299-99AF-96FA9C96DA0F}" type="pres">
      <dgm:prSet presAssocID="{9CBC257A-E94F-4A2B-90C1-AB9177C94310}" presName="dummyNode1" presStyleLbl="node1" presStyleIdx="1" presStyleCnt="4"/>
      <dgm:spPr/>
    </dgm:pt>
    <dgm:pt modelId="{FE77B11E-7629-4009-A7AD-1BA7D121F614}" type="pres">
      <dgm:prSet presAssocID="{9CBC257A-E94F-4A2B-90C1-AB9177C94310}" presName="childNode1" presStyleLbl="bgAcc1" presStyleIdx="2" presStyleCnt="4">
        <dgm:presLayoutVars>
          <dgm:bulletEnabled val="1"/>
        </dgm:presLayoutVars>
      </dgm:prSet>
      <dgm:spPr/>
    </dgm:pt>
    <dgm:pt modelId="{56051D01-308C-4AF1-AAC8-BE463C702565}" type="pres">
      <dgm:prSet presAssocID="{9CBC257A-E94F-4A2B-90C1-AB9177C94310}" presName="childNode1tx" presStyleLbl="bgAcc1" presStyleIdx="2" presStyleCnt="4">
        <dgm:presLayoutVars>
          <dgm:bulletEnabled val="1"/>
        </dgm:presLayoutVars>
      </dgm:prSet>
      <dgm:spPr/>
    </dgm:pt>
    <dgm:pt modelId="{8D037B8D-B6D9-4CFE-AF44-BD7C46805B40}" type="pres">
      <dgm:prSet presAssocID="{9CBC257A-E94F-4A2B-90C1-AB9177C94310}" presName="parentNode1" presStyleLbl="node1" presStyleIdx="2" presStyleCnt="4">
        <dgm:presLayoutVars>
          <dgm:chMax val="1"/>
          <dgm:bulletEnabled val="1"/>
        </dgm:presLayoutVars>
      </dgm:prSet>
      <dgm:spPr/>
      <dgm:t>
        <a:bodyPr/>
        <a:lstStyle/>
        <a:p>
          <a:endParaRPr lang="zh-CN" altLang="en-US"/>
        </a:p>
      </dgm:t>
    </dgm:pt>
    <dgm:pt modelId="{FED5F844-51E0-4150-8AC9-69A8856B5C40}" type="pres">
      <dgm:prSet presAssocID="{9CBC257A-E94F-4A2B-90C1-AB9177C94310}" presName="connSite1" presStyleCnt="0"/>
      <dgm:spPr/>
    </dgm:pt>
    <dgm:pt modelId="{B6D0065E-9ABA-4AF4-B5FA-037621AB0CDA}" type="pres">
      <dgm:prSet presAssocID="{4CC64699-C109-4C27-AC0F-8E4BC08BDD13}" presName="Name9" presStyleLbl="sibTrans2D1" presStyleIdx="2" presStyleCnt="3"/>
      <dgm:spPr/>
      <dgm:t>
        <a:bodyPr/>
        <a:lstStyle/>
        <a:p>
          <a:endParaRPr lang="zh-CN" altLang="en-US"/>
        </a:p>
      </dgm:t>
    </dgm:pt>
    <dgm:pt modelId="{86629041-7606-4A16-B0FD-52397C331BFE}" type="pres">
      <dgm:prSet presAssocID="{B1DB14CB-A224-4592-ACD9-682A60D7086E}" presName="composite2" presStyleCnt="0"/>
      <dgm:spPr/>
    </dgm:pt>
    <dgm:pt modelId="{44CA4FC1-220E-4F4F-A3A5-14E0D2F7AFD8}" type="pres">
      <dgm:prSet presAssocID="{B1DB14CB-A224-4592-ACD9-682A60D7086E}" presName="dummyNode2" presStyleLbl="node1" presStyleIdx="2" presStyleCnt="4"/>
      <dgm:spPr/>
    </dgm:pt>
    <dgm:pt modelId="{89A9DDAF-5D44-40A3-8691-0DBED011BCE7}" type="pres">
      <dgm:prSet presAssocID="{B1DB14CB-A224-4592-ACD9-682A60D7086E}" presName="childNode2" presStyleLbl="bgAcc1" presStyleIdx="3" presStyleCnt="4">
        <dgm:presLayoutVars>
          <dgm:bulletEnabled val="1"/>
        </dgm:presLayoutVars>
      </dgm:prSet>
      <dgm:spPr/>
      <dgm:t>
        <a:bodyPr/>
        <a:lstStyle/>
        <a:p>
          <a:endParaRPr lang="zh-CN" altLang="en-US"/>
        </a:p>
      </dgm:t>
    </dgm:pt>
    <dgm:pt modelId="{DB24579B-2C83-44A1-964B-716C315BE50B}" type="pres">
      <dgm:prSet presAssocID="{B1DB14CB-A224-4592-ACD9-682A60D7086E}" presName="childNode2tx" presStyleLbl="bgAcc1" presStyleIdx="3" presStyleCnt="4">
        <dgm:presLayoutVars>
          <dgm:bulletEnabled val="1"/>
        </dgm:presLayoutVars>
      </dgm:prSet>
      <dgm:spPr/>
      <dgm:t>
        <a:bodyPr/>
        <a:lstStyle/>
        <a:p>
          <a:endParaRPr lang="zh-CN" altLang="en-US"/>
        </a:p>
      </dgm:t>
    </dgm:pt>
    <dgm:pt modelId="{BD70FAB3-0327-4AD5-A925-0AAC0FEAF8E8}" type="pres">
      <dgm:prSet presAssocID="{B1DB14CB-A224-4592-ACD9-682A60D7086E}" presName="parentNode2" presStyleLbl="node1" presStyleIdx="3" presStyleCnt="4">
        <dgm:presLayoutVars>
          <dgm:chMax val="0"/>
          <dgm:bulletEnabled val="1"/>
        </dgm:presLayoutVars>
      </dgm:prSet>
      <dgm:spPr/>
      <dgm:t>
        <a:bodyPr/>
        <a:lstStyle/>
        <a:p>
          <a:endParaRPr lang="zh-CN" altLang="en-US"/>
        </a:p>
      </dgm:t>
    </dgm:pt>
    <dgm:pt modelId="{F92714E6-13F3-4A05-A792-14277244E9C7}" type="pres">
      <dgm:prSet presAssocID="{B1DB14CB-A224-4592-ACD9-682A60D7086E}" presName="connSite2" presStyleCnt="0"/>
      <dgm:spPr/>
    </dgm:pt>
  </dgm:ptLst>
  <dgm:cxnLst>
    <dgm:cxn modelId="{ED38123E-8139-4447-BA17-5CDCF6DFD223}" type="presOf" srcId="{C1DEAEB0-1DA0-473B-A927-7BE999BE3A81}" destId="{53DCD108-D660-4420-9A7E-2DF636D70037}" srcOrd="0" destOrd="0" presId="urn:microsoft.com/office/officeart/2005/8/layout/hProcess4"/>
    <dgm:cxn modelId="{B6B8B94C-41C8-4005-AE39-5E4A59B1D353}" type="presOf" srcId="{DDE00BF9-F0B2-4D6B-8F48-1721667F1DD5}" destId="{18C3C683-B634-42F1-AE19-3EABDD645120}" srcOrd="1" destOrd="0" presId="urn:microsoft.com/office/officeart/2005/8/layout/hProcess4"/>
    <dgm:cxn modelId="{E8842294-52C9-426F-934E-1676DCD898BA}" type="presOf" srcId="{7C34F0B5-208A-4B12-AEA2-27A85105E479}" destId="{7B46C65D-073A-4D01-A6A2-00ADA7808DA5}" srcOrd="0" destOrd="0" presId="urn:microsoft.com/office/officeart/2005/8/layout/hProcess4"/>
    <dgm:cxn modelId="{E696E6F8-D538-4FAE-9E0A-E829AE658508}" type="presOf" srcId="{4068749F-D257-4976-92F4-573DCE81C3EB}" destId="{DB24579B-2C83-44A1-964B-716C315BE50B}" srcOrd="1" destOrd="0" presId="urn:microsoft.com/office/officeart/2005/8/layout/hProcess4"/>
    <dgm:cxn modelId="{62D31D1F-65A0-4CB9-80AD-940ED290A213}" type="presOf" srcId="{744C0C81-48DF-4FD0-B10E-7C0A93962471}" destId="{96B7E46C-66F0-48EF-A9A8-24D87CA94873}" srcOrd="0" destOrd="0" presId="urn:microsoft.com/office/officeart/2005/8/layout/hProcess4"/>
    <dgm:cxn modelId="{FDA5C7B7-3DD3-430E-86B4-764E7518CABF}" type="presOf" srcId="{744C0C81-48DF-4FD0-B10E-7C0A93962471}" destId="{E1D25963-BE14-4DEB-9F7C-4411235B4AA5}" srcOrd="1" destOrd="0" presId="urn:microsoft.com/office/officeart/2005/8/layout/hProcess4"/>
    <dgm:cxn modelId="{27E30F21-1470-4FB7-BB5C-1CCE30B09759}" type="presOf" srcId="{DDE00BF9-F0B2-4D6B-8F48-1721667F1DD5}" destId="{BBE4E63D-99D6-410A-A66E-B107D72C35C4}" srcOrd="0" destOrd="0" presId="urn:microsoft.com/office/officeart/2005/8/layout/hProcess4"/>
    <dgm:cxn modelId="{7C2465CF-9915-4A16-8977-3430041073B3}" srcId="{B1DB14CB-A224-4592-ACD9-682A60D7086E}" destId="{4068749F-D257-4976-92F4-573DCE81C3EB}" srcOrd="0" destOrd="0" parTransId="{817FDAE8-BD51-443A-B41B-3865FB1C6BF2}" sibTransId="{4A302161-F758-4EC9-AF75-4EC34CA4149B}"/>
    <dgm:cxn modelId="{923EE812-816B-4474-8316-423EAD313BFA}" srcId="{6EF032B8-0364-45F1-996F-E22E62955850}" destId="{F139AFAB-E079-4E0A-B6AC-339EFED40DC4}" srcOrd="0" destOrd="0" parTransId="{5D44F8EC-67D7-401A-BFC6-F1D7F5460193}" sibTransId="{C1DEAEB0-1DA0-473B-A927-7BE999BE3A81}"/>
    <dgm:cxn modelId="{08BC0983-CBB2-432C-9FEA-8E1E6D68738A}" type="presOf" srcId="{4068749F-D257-4976-92F4-573DCE81C3EB}" destId="{89A9DDAF-5D44-40A3-8691-0DBED011BCE7}" srcOrd="0" destOrd="0" presId="urn:microsoft.com/office/officeart/2005/8/layout/hProcess4"/>
    <dgm:cxn modelId="{48B43B2B-0BF2-432D-9650-87952EC84DD6}" type="presOf" srcId="{6EF032B8-0364-45F1-996F-E22E62955850}" destId="{89439E88-4C01-499A-9BB4-07D4B29ABE68}" srcOrd="0" destOrd="0" presId="urn:microsoft.com/office/officeart/2005/8/layout/hProcess4"/>
    <dgm:cxn modelId="{ACE87A29-74A5-40D0-8543-A1A45CA8019C}" srcId="{F139AFAB-E079-4E0A-B6AC-339EFED40DC4}" destId="{DDE00BF9-F0B2-4D6B-8F48-1721667F1DD5}" srcOrd="0" destOrd="0" parTransId="{9641FF3E-825C-432B-A8C8-063C28D87C8A}" sibTransId="{DC117ED6-D727-4F7F-8247-B7D2C74F524C}"/>
    <dgm:cxn modelId="{A07308C5-AA59-411D-9B44-28705C297F63}" type="presOf" srcId="{F139AFAB-E079-4E0A-B6AC-339EFED40DC4}" destId="{26ED7421-3CBA-4B32-811F-B7F266BBAA20}" srcOrd="0" destOrd="0" presId="urn:microsoft.com/office/officeart/2005/8/layout/hProcess4"/>
    <dgm:cxn modelId="{D53A2174-A3E8-4D02-8A0F-AE8BB1673E9F}" srcId="{6EF032B8-0364-45F1-996F-E22E62955850}" destId="{B1DB14CB-A224-4592-ACD9-682A60D7086E}" srcOrd="3" destOrd="0" parTransId="{4E47824A-0373-460A-8FAA-9D208AE54261}" sibTransId="{34FFF618-A8E0-4B04-A7E5-D17F9E1F21E8}"/>
    <dgm:cxn modelId="{1D1B038D-2E4A-4A6E-B515-F5F49EE68AA2}" type="presOf" srcId="{0883CB47-C8E0-4A5C-8615-8F600FCB208F}" destId="{1309A420-A9A9-4DC7-8564-4FFD5162E663}" srcOrd="0" destOrd="0" presId="urn:microsoft.com/office/officeart/2005/8/layout/hProcess4"/>
    <dgm:cxn modelId="{7FD3C138-1A4A-4708-9DBF-83E066142184}" srcId="{7C34F0B5-208A-4B12-AEA2-27A85105E479}" destId="{744C0C81-48DF-4FD0-B10E-7C0A93962471}" srcOrd="0" destOrd="0" parTransId="{F5FBDE87-74F4-4693-879C-B82DE74F37A2}" sibTransId="{F3D70F74-7984-4050-829E-B9F3D23F9AB5}"/>
    <dgm:cxn modelId="{297C843A-ACB4-4E1B-B5F8-ADDBE4902D31}" type="presOf" srcId="{9CBC257A-E94F-4A2B-90C1-AB9177C94310}" destId="{8D037B8D-B6D9-4CFE-AF44-BD7C46805B40}" srcOrd="0" destOrd="0" presId="urn:microsoft.com/office/officeart/2005/8/layout/hProcess4"/>
    <dgm:cxn modelId="{6271CE19-F885-4A24-9E01-EECFF53D2BCA}" srcId="{6EF032B8-0364-45F1-996F-E22E62955850}" destId="{9CBC257A-E94F-4A2B-90C1-AB9177C94310}" srcOrd="2" destOrd="0" parTransId="{2C4439CA-2B53-4AF0-AF39-E91BA2B9290E}" sibTransId="{4CC64699-C109-4C27-AC0F-8E4BC08BDD13}"/>
    <dgm:cxn modelId="{5E2DAC79-D3D6-4F5F-90C6-F7BEFF231714}" srcId="{6EF032B8-0364-45F1-996F-E22E62955850}" destId="{7C34F0B5-208A-4B12-AEA2-27A85105E479}" srcOrd="1" destOrd="0" parTransId="{ED3523DA-C5C4-40D6-875C-9CA3D7BA3551}" sibTransId="{0883CB47-C8E0-4A5C-8615-8F600FCB208F}"/>
    <dgm:cxn modelId="{1E85ACF4-C15B-4C11-88BC-93A112122159}" type="presOf" srcId="{4CC64699-C109-4C27-AC0F-8E4BC08BDD13}" destId="{B6D0065E-9ABA-4AF4-B5FA-037621AB0CDA}" srcOrd="0" destOrd="0" presId="urn:microsoft.com/office/officeart/2005/8/layout/hProcess4"/>
    <dgm:cxn modelId="{DA860379-A682-44AB-8AEE-3A02324DA922}" type="presOf" srcId="{B1DB14CB-A224-4592-ACD9-682A60D7086E}" destId="{BD70FAB3-0327-4AD5-A925-0AAC0FEAF8E8}" srcOrd="0" destOrd="0" presId="urn:microsoft.com/office/officeart/2005/8/layout/hProcess4"/>
    <dgm:cxn modelId="{F31DE705-F45F-4997-ABDB-B47371817871}" type="presParOf" srcId="{89439E88-4C01-499A-9BB4-07D4B29ABE68}" destId="{05C35B4C-49FB-4521-BE21-40D8FE91A1F7}" srcOrd="0" destOrd="0" presId="urn:microsoft.com/office/officeart/2005/8/layout/hProcess4"/>
    <dgm:cxn modelId="{CB7D2A98-CBC6-4E57-86ED-FDDE9E7D6E7C}" type="presParOf" srcId="{89439E88-4C01-499A-9BB4-07D4B29ABE68}" destId="{1F9940B1-259F-4CD4-A786-AD0591D83D2C}" srcOrd="1" destOrd="0" presId="urn:microsoft.com/office/officeart/2005/8/layout/hProcess4"/>
    <dgm:cxn modelId="{33C9DB0C-00AF-4A81-A2DC-10E1DDC2BD24}" type="presParOf" srcId="{89439E88-4C01-499A-9BB4-07D4B29ABE68}" destId="{A6A5AD38-9164-464F-A925-6382C564D294}" srcOrd="2" destOrd="0" presId="urn:microsoft.com/office/officeart/2005/8/layout/hProcess4"/>
    <dgm:cxn modelId="{F1C2A384-B8CF-47A6-8D20-97CAEDB6771B}" type="presParOf" srcId="{A6A5AD38-9164-464F-A925-6382C564D294}" destId="{8F7A6D81-25EE-403B-B087-53C0D82E42BC}" srcOrd="0" destOrd="0" presId="urn:microsoft.com/office/officeart/2005/8/layout/hProcess4"/>
    <dgm:cxn modelId="{D1B0375D-F838-4B9A-9524-8849ED7E75F1}" type="presParOf" srcId="{8F7A6D81-25EE-403B-B087-53C0D82E42BC}" destId="{523E5E7D-151D-4C09-B9A5-68F208764DAD}" srcOrd="0" destOrd="0" presId="urn:microsoft.com/office/officeart/2005/8/layout/hProcess4"/>
    <dgm:cxn modelId="{455B74F6-B66B-453C-904B-04E13CAA3D66}" type="presParOf" srcId="{8F7A6D81-25EE-403B-B087-53C0D82E42BC}" destId="{BBE4E63D-99D6-410A-A66E-B107D72C35C4}" srcOrd="1" destOrd="0" presId="urn:microsoft.com/office/officeart/2005/8/layout/hProcess4"/>
    <dgm:cxn modelId="{0ED83CAA-2A2D-4010-9592-C742B59E102A}" type="presParOf" srcId="{8F7A6D81-25EE-403B-B087-53C0D82E42BC}" destId="{18C3C683-B634-42F1-AE19-3EABDD645120}" srcOrd="2" destOrd="0" presId="urn:microsoft.com/office/officeart/2005/8/layout/hProcess4"/>
    <dgm:cxn modelId="{C67C0C1D-8904-4391-A841-97D9217E3EC3}" type="presParOf" srcId="{8F7A6D81-25EE-403B-B087-53C0D82E42BC}" destId="{26ED7421-3CBA-4B32-811F-B7F266BBAA20}" srcOrd="3" destOrd="0" presId="urn:microsoft.com/office/officeart/2005/8/layout/hProcess4"/>
    <dgm:cxn modelId="{83803041-0011-4E44-8E8A-0455CF755FFA}" type="presParOf" srcId="{8F7A6D81-25EE-403B-B087-53C0D82E42BC}" destId="{DE032D24-380A-423C-869B-3C8023A6A2CA}" srcOrd="4" destOrd="0" presId="urn:microsoft.com/office/officeart/2005/8/layout/hProcess4"/>
    <dgm:cxn modelId="{2E26408D-5BB7-4AFB-9812-BE11128122B0}" type="presParOf" srcId="{A6A5AD38-9164-464F-A925-6382C564D294}" destId="{53DCD108-D660-4420-9A7E-2DF636D70037}" srcOrd="1" destOrd="0" presId="urn:microsoft.com/office/officeart/2005/8/layout/hProcess4"/>
    <dgm:cxn modelId="{40A81946-2EAB-4357-B1C4-90EB0F9AD4BD}" type="presParOf" srcId="{A6A5AD38-9164-464F-A925-6382C564D294}" destId="{4337376E-B637-47A6-AFDB-551DBA242912}" srcOrd="2" destOrd="0" presId="urn:microsoft.com/office/officeart/2005/8/layout/hProcess4"/>
    <dgm:cxn modelId="{1D747825-350D-439A-87D1-981D9BA4F6AD}" type="presParOf" srcId="{4337376E-B637-47A6-AFDB-551DBA242912}" destId="{F2F6FD9F-1AAF-4396-8610-9070BF732164}" srcOrd="0" destOrd="0" presId="urn:microsoft.com/office/officeart/2005/8/layout/hProcess4"/>
    <dgm:cxn modelId="{BB59342A-439A-4C75-9090-F412347DA103}" type="presParOf" srcId="{4337376E-B637-47A6-AFDB-551DBA242912}" destId="{96B7E46C-66F0-48EF-A9A8-24D87CA94873}" srcOrd="1" destOrd="0" presId="urn:microsoft.com/office/officeart/2005/8/layout/hProcess4"/>
    <dgm:cxn modelId="{E056116C-70B2-4ED7-ABD2-06991823A883}" type="presParOf" srcId="{4337376E-B637-47A6-AFDB-551DBA242912}" destId="{E1D25963-BE14-4DEB-9F7C-4411235B4AA5}" srcOrd="2" destOrd="0" presId="urn:microsoft.com/office/officeart/2005/8/layout/hProcess4"/>
    <dgm:cxn modelId="{D04DF617-A11E-46AF-B958-1F494ACAA73A}" type="presParOf" srcId="{4337376E-B637-47A6-AFDB-551DBA242912}" destId="{7B46C65D-073A-4D01-A6A2-00ADA7808DA5}" srcOrd="3" destOrd="0" presId="urn:microsoft.com/office/officeart/2005/8/layout/hProcess4"/>
    <dgm:cxn modelId="{F0BA4E53-E1EA-4B81-8CEC-FE7F8B9ED5AD}" type="presParOf" srcId="{4337376E-B637-47A6-AFDB-551DBA242912}" destId="{466DD21D-F2F2-448B-9EB6-3D08F0A100EF}" srcOrd="4" destOrd="0" presId="urn:microsoft.com/office/officeart/2005/8/layout/hProcess4"/>
    <dgm:cxn modelId="{DDDA5BA2-41F6-4F07-A1B1-02D237C42FAE}" type="presParOf" srcId="{A6A5AD38-9164-464F-A925-6382C564D294}" destId="{1309A420-A9A9-4DC7-8564-4FFD5162E663}" srcOrd="3" destOrd="0" presId="urn:microsoft.com/office/officeart/2005/8/layout/hProcess4"/>
    <dgm:cxn modelId="{7F65C275-E3B5-4971-9736-342BEE1B87AC}" type="presParOf" srcId="{A6A5AD38-9164-464F-A925-6382C564D294}" destId="{F0406533-B6E6-461F-85F7-F14C1740E969}" srcOrd="4" destOrd="0" presId="urn:microsoft.com/office/officeart/2005/8/layout/hProcess4"/>
    <dgm:cxn modelId="{BB60EC46-3F07-4054-882E-C25EF1589945}" type="presParOf" srcId="{F0406533-B6E6-461F-85F7-F14C1740E969}" destId="{DE07C060-3177-4299-99AF-96FA9C96DA0F}" srcOrd="0" destOrd="0" presId="urn:microsoft.com/office/officeart/2005/8/layout/hProcess4"/>
    <dgm:cxn modelId="{D812B21E-6392-4920-BE1A-7E1493161F2D}" type="presParOf" srcId="{F0406533-B6E6-461F-85F7-F14C1740E969}" destId="{FE77B11E-7629-4009-A7AD-1BA7D121F614}" srcOrd="1" destOrd="0" presId="urn:microsoft.com/office/officeart/2005/8/layout/hProcess4"/>
    <dgm:cxn modelId="{A6582508-C38F-4B75-A06F-B936419B3816}" type="presParOf" srcId="{F0406533-B6E6-461F-85F7-F14C1740E969}" destId="{56051D01-308C-4AF1-AAC8-BE463C702565}" srcOrd="2" destOrd="0" presId="urn:microsoft.com/office/officeart/2005/8/layout/hProcess4"/>
    <dgm:cxn modelId="{78B40068-3E0A-473B-910E-1B70BEDFB846}" type="presParOf" srcId="{F0406533-B6E6-461F-85F7-F14C1740E969}" destId="{8D037B8D-B6D9-4CFE-AF44-BD7C46805B40}" srcOrd="3" destOrd="0" presId="urn:microsoft.com/office/officeart/2005/8/layout/hProcess4"/>
    <dgm:cxn modelId="{DE13109E-9C50-42B8-8BA3-381B6848D5CB}" type="presParOf" srcId="{F0406533-B6E6-461F-85F7-F14C1740E969}" destId="{FED5F844-51E0-4150-8AC9-69A8856B5C40}" srcOrd="4" destOrd="0" presId="urn:microsoft.com/office/officeart/2005/8/layout/hProcess4"/>
    <dgm:cxn modelId="{F3847D0E-1873-4CDD-B0A0-25348AD97483}" type="presParOf" srcId="{A6A5AD38-9164-464F-A925-6382C564D294}" destId="{B6D0065E-9ABA-4AF4-B5FA-037621AB0CDA}" srcOrd="5" destOrd="0" presId="urn:microsoft.com/office/officeart/2005/8/layout/hProcess4"/>
    <dgm:cxn modelId="{AC70D39E-9707-4970-9A73-6488A46FD122}" type="presParOf" srcId="{A6A5AD38-9164-464F-A925-6382C564D294}" destId="{86629041-7606-4A16-B0FD-52397C331BFE}" srcOrd="6" destOrd="0" presId="urn:microsoft.com/office/officeart/2005/8/layout/hProcess4"/>
    <dgm:cxn modelId="{03A8E7D4-6B04-423C-BB29-47769518147C}" type="presParOf" srcId="{86629041-7606-4A16-B0FD-52397C331BFE}" destId="{44CA4FC1-220E-4F4F-A3A5-14E0D2F7AFD8}" srcOrd="0" destOrd="0" presId="urn:microsoft.com/office/officeart/2005/8/layout/hProcess4"/>
    <dgm:cxn modelId="{CBD4B3CA-D1C6-439E-BF1C-5303C83CDFF7}" type="presParOf" srcId="{86629041-7606-4A16-B0FD-52397C331BFE}" destId="{89A9DDAF-5D44-40A3-8691-0DBED011BCE7}" srcOrd="1" destOrd="0" presId="urn:microsoft.com/office/officeart/2005/8/layout/hProcess4"/>
    <dgm:cxn modelId="{AFDA6C09-A221-4D3E-8F0C-58AE4D13E296}" type="presParOf" srcId="{86629041-7606-4A16-B0FD-52397C331BFE}" destId="{DB24579B-2C83-44A1-964B-716C315BE50B}" srcOrd="2" destOrd="0" presId="urn:microsoft.com/office/officeart/2005/8/layout/hProcess4"/>
    <dgm:cxn modelId="{F57DBF81-B76C-4040-90C2-B4F3A6ABABA1}" type="presParOf" srcId="{86629041-7606-4A16-B0FD-52397C331BFE}" destId="{BD70FAB3-0327-4AD5-A925-0AAC0FEAF8E8}" srcOrd="3" destOrd="0" presId="urn:microsoft.com/office/officeart/2005/8/layout/hProcess4"/>
    <dgm:cxn modelId="{FD7D2831-585F-431C-9938-F51DE88D3000}" type="presParOf" srcId="{86629041-7606-4A16-B0FD-52397C331BFE}" destId="{F92714E6-13F3-4A05-A792-14277244E9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BA41D-3F8C-406B-AAEA-7FC2209A5A1E}"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zh-CN" altLang="en-US"/>
        </a:p>
      </dgm:t>
    </dgm:pt>
    <dgm:pt modelId="{399874A0-CC72-42BA-B88A-F563B4518D0E}">
      <dgm:prSet phldrT="[文本]"/>
      <dgm:spPr/>
      <dgm:t>
        <a:bodyPr/>
        <a:lstStyle/>
        <a:p>
          <a:r>
            <a:rPr lang="zh-CN" altLang="en-US" dirty="0" smtClean="0"/>
            <a:t>更加关注“组织环境”</a:t>
          </a:r>
          <a:endParaRPr lang="zh-CN" altLang="en-US" dirty="0"/>
        </a:p>
      </dgm:t>
    </dgm:pt>
    <dgm:pt modelId="{0DCD524C-7EB6-4C8B-8F19-6C3A0F95B5E9}" cxnId="{4EA92A7F-562B-451B-9300-B8351D117321}" type="parTrans">
      <dgm:prSet/>
      <dgm:spPr/>
      <dgm:t>
        <a:bodyPr/>
        <a:lstStyle/>
        <a:p>
          <a:endParaRPr lang="zh-CN" altLang="en-US"/>
        </a:p>
      </dgm:t>
    </dgm:pt>
    <dgm:pt modelId="{C53E579F-4AAC-419E-86EA-FC676FD2ECA6}" cxnId="{4EA92A7F-562B-451B-9300-B8351D117321}" type="sibTrans">
      <dgm:prSet/>
      <dgm:spPr/>
      <dgm:t>
        <a:bodyPr/>
        <a:lstStyle/>
        <a:p>
          <a:endParaRPr lang="zh-CN" altLang="en-US"/>
        </a:p>
      </dgm:t>
    </dgm:pt>
    <dgm:pt modelId="{BF714436-63FB-4C92-8FB8-7EF1F0C71E49}">
      <dgm:prSet phldrT="[文本]"/>
      <dgm:spPr/>
      <dgm:t>
        <a:bodyPr/>
        <a:lstStyle/>
        <a:p>
          <a:r>
            <a:rPr lang="zh-CN" altLang="en-US" dirty="0" smtClean="0"/>
            <a:t>强调最高管理者的</a:t>
          </a:r>
          <a:r>
            <a:rPr lang="zh-CN" altLang="en-US" smtClean="0"/>
            <a:t>职责和领导作用</a:t>
          </a:r>
          <a:endParaRPr lang="zh-CN" altLang="en-US" dirty="0"/>
        </a:p>
      </dgm:t>
    </dgm:pt>
    <dgm:pt modelId="{3F844EB5-29A1-44FD-97FF-EC36D89C5FF2}" cxnId="{971426E9-1469-4B2A-B3E9-8D6A509D8CE6}" type="parTrans">
      <dgm:prSet/>
      <dgm:spPr/>
      <dgm:t>
        <a:bodyPr/>
        <a:lstStyle/>
        <a:p>
          <a:endParaRPr lang="zh-CN" altLang="en-US"/>
        </a:p>
      </dgm:t>
    </dgm:pt>
    <dgm:pt modelId="{861B457A-1285-438D-9E95-CB7B4DCDC977}" cxnId="{971426E9-1469-4B2A-B3E9-8D6A509D8CE6}" type="sibTrans">
      <dgm:prSet/>
      <dgm:spPr/>
      <dgm:t>
        <a:bodyPr/>
        <a:lstStyle/>
        <a:p>
          <a:endParaRPr lang="zh-CN" altLang="en-US"/>
        </a:p>
      </dgm:t>
    </dgm:pt>
    <dgm:pt modelId="{B409FDC5-DFBF-4037-BDD5-13A1C887CCBC}">
      <dgm:prSet phldrT="[文本]"/>
      <dgm:spPr/>
      <dgm:t>
        <a:bodyPr/>
        <a:lstStyle/>
        <a:p>
          <a:r>
            <a:rPr lang="zh-CN" altLang="en-US" dirty="0" smtClean="0"/>
            <a:t>更加关注于管理职责</a:t>
          </a:r>
          <a:endParaRPr lang="zh-CN" altLang="en-US" dirty="0"/>
        </a:p>
      </dgm:t>
    </dgm:pt>
    <dgm:pt modelId="{5F1A2470-E009-4C2B-BCCB-20A26602206A}" cxnId="{3BCDFCC6-D02F-462B-A3EA-093DDF7B50AE}" type="parTrans">
      <dgm:prSet/>
      <dgm:spPr/>
      <dgm:t>
        <a:bodyPr/>
        <a:lstStyle/>
        <a:p>
          <a:endParaRPr lang="zh-CN" altLang="en-US"/>
        </a:p>
      </dgm:t>
    </dgm:pt>
    <dgm:pt modelId="{4A95C72C-64BD-45D8-89B4-5C8DF0231197}" cxnId="{3BCDFCC6-D02F-462B-A3EA-093DDF7B50AE}" type="sibTrans">
      <dgm:prSet/>
      <dgm:spPr/>
      <dgm:t>
        <a:bodyPr/>
        <a:lstStyle/>
        <a:p>
          <a:endParaRPr lang="zh-CN" altLang="en-US"/>
        </a:p>
      </dgm:t>
    </dgm:pt>
    <dgm:pt modelId="{878C2782-BAEE-4C1C-90AC-0ED6850B5229}">
      <dgm:prSet phldrT="[文本]"/>
      <dgm:spPr/>
      <dgm:t>
        <a:bodyPr/>
        <a:lstStyle/>
        <a:p>
          <a:r>
            <a:rPr lang="zh-CN" altLang="en-US" dirty="0" smtClean="0"/>
            <a:t>更加关注于绩效的监视和测量</a:t>
          </a:r>
          <a:endParaRPr lang="zh-CN" altLang="en-US" dirty="0"/>
        </a:p>
      </dgm:t>
    </dgm:pt>
    <dgm:pt modelId="{7AD19B36-1B01-4257-96F1-D767341EB5DC}" cxnId="{0E44C401-8EC0-430B-83B9-CF52B28D32AA}" type="parTrans">
      <dgm:prSet/>
      <dgm:spPr/>
      <dgm:t>
        <a:bodyPr/>
        <a:lstStyle/>
        <a:p>
          <a:endParaRPr lang="zh-CN" altLang="en-US"/>
        </a:p>
      </dgm:t>
    </dgm:pt>
    <dgm:pt modelId="{612F4B83-7A0D-4D19-82C2-D3A3ADAD6104}" cxnId="{0E44C401-8EC0-430B-83B9-CF52B28D32AA}" type="sibTrans">
      <dgm:prSet/>
      <dgm:spPr/>
      <dgm:t>
        <a:bodyPr/>
        <a:lstStyle/>
        <a:p>
          <a:endParaRPr lang="zh-CN" altLang="en-US"/>
        </a:p>
      </dgm:t>
    </dgm:pt>
    <dgm:pt modelId="{62A504C8-5A9A-4F0E-B355-99CB459C1590}">
      <dgm:prSet phldrT="[文本]"/>
      <dgm:spPr/>
      <dgm:t>
        <a:bodyPr/>
        <a:lstStyle/>
        <a:p>
          <a:r>
            <a:rPr lang="zh-CN" altLang="en-US" dirty="0" smtClean="0"/>
            <a:t>强调了基于风险的思维</a:t>
          </a:r>
          <a:endParaRPr lang="zh-CN" altLang="en-US" dirty="0"/>
        </a:p>
      </dgm:t>
    </dgm:pt>
    <dgm:pt modelId="{3E80A7DD-EC01-4911-929F-F8E7884A116E}" cxnId="{9CB1E036-2345-4004-B097-B0D8197B8DA4}" type="parTrans">
      <dgm:prSet/>
      <dgm:spPr/>
      <dgm:t>
        <a:bodyPr/>
        <a:lstStyle/>
        <a:p>
          <a:endParaRPr lang="zh-CN" altLang="en-US"/>
        </a:p>
      </dgm:t>
    </dgm:pt>
    <dgm:pt modelId="{40DB549D-7382-4DAA-A8AB-3D12F8DF349C}" cxnId="{9CB1E036-2345-4004-B097-B0D8197B8DA4}" type="sibTrans">
      <dgm:prSet/>
      <dgm:spPr/>
      <dgm:t>
        <a:bodyPr/>
        <a:lstStyle/>
        <a:p>
          <a:endParaRPr lang="zh-CN" altLang="en-US"/>
        </a:p>
      </dgm:t>
    </dgm:pt>
    <dgm:pt modelId="{04C504D7-73DB-4F0B-8B88-6F994FA3BF5F}" type="pres">
      <dgm:prSet presAssocID="{8A4BA41D-3F8C-406B-AAEA-7FC2209A5A1E}" presName="Name0" presStyleCnt="0">
        <dgm:presLayoutVars>
          <dgm:chMax val="7"/>
          <dgm:chPref val="7"/>
          <dgm:dir/>
        </dgm:presLayoutVars>
      </dgm:prSet>
      <dgm:spPr/>
      <dgm:t>
        <a:bodyPr/>
        <a:lstStyle/>
        <a:p>
          <a:endParaRPr lang="zh-CN" altLang="en-US"/>
        </a:p>
      </dgm:t>
    </dgm:pt>
    <dgm:pt modelId="{F857CB18-EB60-4EFE-A4E1-E68945F73111}" type="pres">
      <dgm:prSet presAssocID="{8A4BA41D-3F8C-406B-AAEA-7FC2209A5A1E}" presName="Name1" presStyleCnt="0"/>
      <dgm:spPr/>
    </dgm:pt>
    <dgm:pt modelId="{D2372AE6-ED14-4B8B-A16F-B92E2BAE6F96}" type="pres">
      <dgm:prSet presAssocID="{8A4BA41D-3F8C-406B-AAEA-7FC2209A5A1E}" presName="cycle" presStyleCnt="0"/>
      <dgm:spPr/>
    </dgm:pt>
    <dgm:pt modelId="{A6E014B3-0F4C-4F07-A48D-119933D4EB0C}" type="pres">
      <dgm:prSet presAssocID="{8A4BA41D-3F8C-406B-AAEA-7FC2209A5A1E}" presName="srcNode" presStyleLbl="node1" presStyleIdx="0" presStyleCnt="5"/>
      <dgm:spPr/>
    </dgm:pt>
    <dgm:pt modelId="{6A0F034F-B91A-4108-8EE3-C0C0646E39AE}" type="pres">
      <dgm:prSet presAssocID="{8A4BA41D-3F8C-406B-AAEA-7FC2209A5A1E}" presName="conn" presStyleLbl="parChTrans1D2" presStyleIdx="0" presStyleCnt="1"/>
      <dgm:spPr/>
      <dgm:t>
        <a:bodyPr/>
        <a:lstStyle/>
        <a:p>
          <a:endParaRPr lang="zh-CN" altLang="en-US"/>
        </a:p>
      </dgm:t>
    </dgm:pt>
    <dgm:pt modelId="{1E50F784-6D5C-49DF-9896-44A7EA8C2DF4}" type="pres">
      <dgm:prSet presAssocID="{8A4BA41D-3F8C-406B-AAEA-7FC2209A5A1E}" presName="extraNode" presStyleLbl="node1" presStyleIdx="0" presStyleCnt="5"/>
      <dgm:spPr/>
    </dgm:pt>
    <dgm:pt modelId="{79553C63-F501-49C4-A3F6-B2C36A233405}" type="pres">
      <dgm:prSet presAssocID="{8A4BA41D-3F8C-406B-AAEA-7FC2209A5A1E}" presName="dstNode" presStyleLbl="node1" presStyleIdx="0" presStyleCnt="5"/>
      <dgm:spPr/>
    </dgm:pt>
    <dgm:pt modelId="{85CA8E47-25F2-4475-88C7-AF00473B960C}" type="pres">
      <dgm:prSet presAssocID="{399874A0-CC72-42BA-B88A-F563B4518D0E}" presName="text_1" presStyleLbl="node1" presStyleIdx="0" presStyleCnt="5">
        <dgm:presLayoutVars>
          <dgm:bulletEnabled val="1"/>
        </dgm:presLayoutVars>
      </dgm:prSet>
      <dgm:spPr/>
      <dgm:t>
        <a:bodyPr/>
        <a:lstStyle/>
        <a:p>
          <a:endParaRPr lang="zh-CN" altLang="en-US"/>
        </a:p>
      </dgm:t>
    </dgm:pt>
    <dgm:pt modelId="{455FE4A0-B584-4C08-A4BC-B3FF0FD7B06F}" type="pres">
      <dgm:prSet presAssocID="{399874A0-CC72-42BA-B88A-F563B4518D0E}" presName="accent_1" presStyleCnt="0"/>
      <dgm:spPr/>
    </dgm:pt>
    <dgm:pt modelId="{2C6E8DDD-03DF-407D-A10F-E3F7ACC5C775}" type="pres">
      <dgm:prSet presAssocID="{399874A0-CC72-42BA-B88A-F563B4518D0E}" presName="accentRepeatNode" presStyleLbl="solidFgAcc1" presStyleIdx="0" presStyleCnt="5"/>
      <dgm:spPr/>
    </dgm:pt>
    <dgm:pt modelId="{F7CF266A-1478-4867-9B5B-A8A58438A15D}" type="pres">
      <dgm:prSet presAssocID="{BF714436-63FB-4C92-8FB8-7EF1F0C71E49}" presName="text_2" presStyleLbl="node1" presStyleIdx="1" presStyleCnt="5">
        <dgm:presLayoutVars>
          <dgm:bulletEnabled val="1"/>
        </dgm:presLayoutVars>
      </dgm:prSet>
      <dgm:spPr/>
      <dgm:t>
        <a:bodyPr/>
        <a:lstStyle/>
        <a:p>
          <a:endParaRPr lang="zh-CN" altLang="en-US"/>
        </a:p>
      </dgm:t>
    </dgm:pt>
    <dgm:pt modelId="{9BDCEF09-C052-4962-9750-DB8A0BE84FE6}" type="pres">
      <dgm:prSet presAssocID="{BF714436-63FB-4C92-8FB8-7EF1F0C71E49}" presName="accent_2" presStyleCnt="0"/>
      <dgm:spPr/>
    </dgm:pt>
    <dgm:pt modelId="{6F041B29-EEF4-4A34-BA58-1D587C4DBEC1}" type="pres">
      <dgm:prSet presAssocID="{BF714436-63FB-4C92-8FB8-7EF1F0C71E49}" presName="accentRepeatNode" presStyleLbl="solidFgAcc1" presStyleIdx="1" presStyleCnt="5"/>
      <dgm:spPr/>
    </dgm:pt>
    <dgm:pt modelId="{F37F9DDC-8D46-4E7F-8F89-CF3134BA0406}" type="pres">
      <dgm:prSet presAssocID="{B409FDC5-DFBF-4037-BDD5-13A1C887CCBC}" presName="text_3" presStyleLbl="node1" presStyleIdx="2" presStyleCnt="5">
        <dgm:presLayoutVars>
          <dgm:bulletEnabled val="1"/>
        </dgm:presLayoutVars>
      </dgm:prSet>
      <dgm:spPr/>
      <dgm:t>
        <a:bodyPr/>
        <a:lstStyle/>
        <a:p>
          <a:endParaRPr lang="zh-CN" altLang="en-US"/>
        </a:p>
      </dgm:t>
    </dgm:pt>
    <dgm:pt modelId="{6EC9402C-4EE6-4A09-9E3F-5CF518F4320F}" type="pres">
      <dgm:prSet presAssocID="{B409FDC5-DFBF-4037-BDD5-13A1C887CCBC}" presName="accent_3" presStyleCnt="0"/>
      <dgm:spPr/>
    </dgm:pt>
    <dgm:pt modelId="{A3BE5052-7F69-4A64-AF16-C2FBF7AF2A95}" type="pres">
      <dgm:prSet presAssocID="{B409FDC5-DFBF-4037-BDD5-13A1C887CCBC}" presName="accentRepeatNode" presStyleLbl="solidFgAcc1" presStyleIdx="2" presStyleCnt="5"/>
      <dgm:spPr/>
    </dgm:pt>
    <dgm:pt modelId="{64137BE2-8E11-4D4E-9331-381AC631D7DA}" type="pres">
      <dgm:prSet presAssocID="{62A504C8-5A9A-4F0E-B355-99CB459C1590}" presName="text_4" presStyleLbl="node1" presStyleIdx="3" presStyleCnt="5">
        <dgm:presLayoutVars>
          <dgm:bulletEnabled val="1"/>
        </dgm:presLayoutVars>
      </dgm:prSet>
      <dgm:spPr/>
      <dgm:t>
        <a:bodyPr/>
        <a:lstStyle/>
        <a:p>
          <a:endParaRPr lang="zh-CN" altLang="en-US"/>
        </a:p>
      </dgm:t>
    </dgm:pt>
    <dgm:pt modelId="{119A494C-27C8-4C05-BFD6-4C63FB07B3AF}" type="pres">
      <dgm:prSet presAssocID="{62A504C8-5A9A-4F0E-B355-99CB459C1590}" presName="accent_4" presStyleCnt="0"/>
      <dgm:spPr/>
    </dgm:pt>
    <dgm:pt modelId="{00804425-EC4E-4063-B9A8-E516CD013010}" type="pres">
      <dgm:prSet presAssocID="{62A504C8-5A9A-4F0E-B355-99CB459C1590}" presName="accentRepeatNode" presStyleLbl="solidFgAcc1" presStyleIdx="3" presStyleCnt="5"/>
      <dgm:spPr/>
    </dgm:pt>
    <dgm:pt modelId="{00669A70-528F-4637-B0AE-8725B195DFB8}" type="pres">
      <dgm:prSet presAssocID="{878C2782-BAEE-4C1C-90AC-0ED6850B5229}" presName="text_5" presStyleLbl="node1" presStyleIdx="4" presStyleCnt="5">
        <dgm:presLayoutVars>
          <dgm:bulletEnabled val="1"/>
        </dgm:presLayoutVars>
      </dgm:prSet>
      <dgm:spPr/>
      <dgm:t>
        <a:bodyPr/>
        <a:lstStyle/>
        <a:p>
          <a:endParaRPr lang="zh-CN" altLang="en-US"/>
        </a:p>
      </dgm:t>
    </dgm:pt>
    <dgm:pt modelId="{178A9E14-5481-4E36-8DE2-562A0ED8D8B9}" type="pres">
      <dgm:prSet presAssocID="{878C2782-BAEE-4C1C-90AC-0ED6850B5229}" presName="accent_5" presStyleCnt="0"/>
      <dgm:spPr/>
    </dgm:pt>
    <dgm:pt modelId="{227E8AA1-B365-4A4C-AE4D-95DE0ED875FA}" type="pres">
      <dgm:prSet presAssocID="{878C2782-BAEE-4C1C-90AC-0ED6850B5229}" presName="accentRepeatNode" presStyleLbl="solidFgAcc1" presStyleIdx="4" presStyleCnt="5"/>
      <dgm:spPr/>
    </dgm:pt>
  </dgm:ptLst>
  <dgm:cxnLst>
    <dgm:cxn modelId="{69BD6B03-6095-48BB-A564-592334017EAB}" type="presOf" srcId="{8A4BA41D-3F8C-406B-AAEA-7FC2209A5A1E}" destId="{04C504D7-73DB-4F0B-8B88-6F994FA3BF5F}" srcOrd="0" destOrd="0" presId="urn:microsoft.com/office/officeart/2008/layout/VerticalCurvedList"/>
    <dgm:cxn modelId="{4EA92A7F-562B-451B-9300-B8351D117321}" srcId="{8A4BA41D-3F8C-406B-AAEA-7FC2209A5A1E}" destId="{399874A0-CC72-42BA-B88A-F563B4518D0E}" srcOrd="0" destOrd="0" parTransId="{0DCD524C-7EB6-4C8B-8F19-6C3A0F95B5E9}" sibTransId="{C53E579F-4AAC-419E-86EA-FC676FD2ECA6}"/>
    <dgm:cxn modelId="{9CB1E036-2345-4004-B097-B0D8197B8DA4}" srcId="{8A4BA41D-3F8C-406B-AAEA-7FC2209A5A1E}" destId="{62A504C8-5A9A-4F0E-B355-99CB459C1590}" srcOrd="3" destOrd="0" parTransId="{3E80A7DD-EC01-4911-929F-F8E7884A116E}" sibTransId="{40DB549D-7382-4DAA-A8AB-3D12F8DF349C}"/>
    <dgm:cxn modelId="{971426E9-1469-4B2A-B3E9-8D6A509D8CE6}" srcId="{8A4BA41D-3F8C-406B-AAEA-7FC2209A5A1E}" destId="{BF714436-63FB-4C92-8FB8-7EF1F0C71E49}" srcOrd="1" destOrd="0" parTransId="{3F844EB5-29A1-44FD-97FF-EC36D89C5FF2}" sibTransId="{861B457A-1285-438D-9E95-CB7B4DCDC977}"/>
    <dgm:cxn modelId="{DB9A80D2-89C1-4AA3-AC98-B3051FBFB18C}" type="presOf" srcId="{B409FDC5-DFBF-4037-BDD5-13A1C887CCBC}" destId="{F37F9DDC-8D46-4E7F-8F89-CF3134BA0406}" srcOrd="0" destOrd="0" presId="urn:microsoft.com/office/officeart/2008/layout/VerticalCurvedList"/>
    <dgm:cxn modelId="{2D7894A0-EEE5-4216-A610-7F0AA97CA4C1}" type="presOf" srcId="{62A504C8-5A9A-4F0E-B355-99CB459C1590}" destId="{64137BE2-8E11-4D4E-9331-381AC631D7DA}" srcOrd="0" destOrd="0" presId="urn:microsoft.com/office/officeart/2008/layout/VerticalCurvedList"/>
    <dgm:cxn modelId="{0E44C401-8EC0-430B-83B9-CF52B28D32AA}" srcId="{8A4BA41D-3F8C-406B-AAEA-7FC2209A5A1E}" destId="{878C2782-BAEE-4C1C-90AC-0ED6850B5229}" srcOrd="4" destOrd="0" parTransId="{7AD19B36-1B01-4257-96F1-D767341EB5DC}" sibTransId="{612F4B83-7A0D-4D19-82C2-D3A3ADAD6104}"/>
    <dgm:cxn modelId="{64244280-D2D1-4B0C-8ECA-D1358F00D888}" type="presOf" srcId="{BF714436-63FB-4C92-8FB8-7EF1F0C71E49}" destId="{F7CF266A-1478-4867-9B5B-A8A58438A15D}" srcOrd="0" destOrd="0" presId="urn:microsoft.com/office/officeart/2008/layout/VerticalCurvedList"/>
    <dgm:cxn modelId="{6C2829A9-5AC6-471F-BA7D-C6B9DCD67B98}" type="presOf" srcId="{878C2782-BAEE-4C1C-90AC-0ED6850B5229}" destId="{00669A70-528F-4637-B0AE-8725B195DFB8}" srcOrd="0" destOrd="0" presId="urn:microsoft.com/office/officeart/2008/layout/VerticalCurvedList"/>
    <dgm:cxn modelId="{9F7F9EA7-89A3-4F1E-894C-05562A29D966}" type="presOf" srcId="{C53E579F-4AAC-419E-86EA-FC676FD2ECA6}" destId="{6A0F034F-B91A-4108-8EE3-C0C0646E39AE}" srcOrd="0" destOrd="0" presId="urn:microsoft.com/office/officeart/2008/layout/VerticalCurvedList"/>
    <dgm:cxn modelId="{0E843EAB-A995-43C0-9537-985DEEC89A93}" type="presOf" srcId="{399874A0-CC72-42BA-B88A-F563B4518D0E}" destId="{85CA8E47-25F2-4475-88C7-AF00473B960C}" srcOrd="0" destOrd="0" presId="urn:microsoft.com/office/officeart/2008/layout/VerticalCurvedList"/>
    <dgm:cxn modelId="{3BCDFCC6-D02F-462B-A3EA-093DDF7B50AE}" srcId="{8A4BA41D-3F8C-406B-AAEA-7FC2209A5A1E}" destId="{B409FDC5-DFBF-4037-BDD5-13A1C887CCBC}" srcOrd="2" destOrd="0" parTransId="{5F1A2470-E009-4C2B-BCCB-20A26602206A}" sibTransId="{4A95C72C-64BD-45D8-89B4-5C8DF0231197}"/>
    <dgm:cxn modelId="{6B5F0815-5BA7-450D-9215-881EE581D993}" type="presParOf" srcId="{04C504D7-73DB-4F0B-8B88-6F994FA3BF5F}" destId="{F857CB18-EB60-4EFE-A4E1-E68945F73111}" srcOrd="0" destOrd="0" presId="urn:microsoft.com/office/officeart/2008/layout/VerticalCurvedList"/>
    <dgm:cxn modelId="{0A5E721B-6DDD-46F8-AD61-BC1FE80C14AE}" type="presParOf" srcId="{F857CB18-EB60-4EFE-A4E1-E68945F73111}" destId="{D2372AE6-ED14-4B8B-A16F-B92E2BAE6F96}" srcOrd="0" destOrd="0" presId="urn:microsoft.com/office/officeart/2008/layout/VerticalCurvedList"/>
    <dgm:cxn modelId="{17A1605B-546A-4E07-8343-4158B9C9CE66}" type="presParOf" srcId="{D2372AE6-ED14-4B8B-A16F-B92E2BAE6F96}" destId="{A6E014B3-0F4C-4F07-A48D-119933D4EB0C}" srcOrd="0" destOrd="0" presId="urn:microsoft.com/office/officeart/2008/layout/VerticalCurvedList"/>
    <dgm:cxn modelId="{D17F20CB-7ACF-4EBD-94BE-0A2D483D5D38}" type="presParOf" srcId="{D2372AE6-ED14-4B8B-A16F-B92E2BAE6F96}" destId="{6A0F034F-B91A-4108-8EE3-C0C0646E39AE}" srcOrd="1" destOrd="0" presId="urn:microsoft.com/office/officeart/2008/layout/VerticalCurvedList"/>
    <dgm:cxn modelId="{5509A537-CC6C-4848-9937-AA15B9206E4D}" type="presParOf" srcId="{D2372AE6-ED14-4B8B-A16F-B92E2BAE6F96}" destId="{1E50F784-6D5C-49DF-9896-44A7EA8C2DF4}" srcOrd="2" destOrd="0" presId="urn:microsoft.com/office/officeart/2008/layout/VerticalCurvedList"/>
    <dgm:cxn modelId="{9C7A5031-A14E-4F07-B1FF-320517267A02}" type="presParOf" srcId="{D2372AE6-ED14-4B8B-A16F-B92E2BAE6F96}" destId="{79553C63-F501-49C4-A3F6-B2C36A233405}" srcOrd="3" destOrd="0" presId="urn:microsoft.com/office/officeart/2008/layout/VerticalCurvedList"/>
    <dgm:cxn modelId="{459141D9-861E-4C0E-99D7-48C2BC0A9604}" type="presParOf" srcId="{F857CB18-EB60-4EFE-A4E1-E68945F73111}" destId="{85CA8E47-25F2-4475-88C7-AF00473B960C}" srcOrd="1" destOrd="0" presId="urn:microsoft.com/office/officeart/2008/layout/VerticalCurvedList"/>
    <dgm:cxn modelId="{6C385581-5E5A-46B2-81D8-48892B479E30}" type="presParOf" srcId="{F857CB18-EB60-4EFE-A4E1-E68945F73111}" destId="{455FE4A0-B584-4C08-A4BC-B3FF0FD7B06F}" srcOrd="2" destOrd="0" presId="urn:microsoft.com/office/officeart/2008/layout/VerticalCurvedList"/>
    <dgm:cxn modelId="{8751C5F1-8C1D-4698-87F6-5FC6BD8148C9}" type="presParOf" srcId="{455FE4A0-B584-4C08-A4BC-B3FF0FD7B06F}" destId="{2C6E8DDD-03DF-407D-A10F-E3F7ACC5C775}" srcOrd="0" destOrd="0" presId="urn:microsoft.com/office/officeart/2008/layout/VerticalCurvedList"/>
    <dgm:cxn modelId="{CA5B7CDC-2E00-4295-B26F-E8E8A33DC196}" type="presParOf" srcId="{F857CB18-EB60-4EFE-A4E1-E68945F73111}" destId="{F7CF266A-1478-4867-9B5B-A8A58438A15D}" srcOrd="3" destOrd="0" presId="urn:microsoft.com/office/officeart/2008/layout/VerticalCurvedList"/>
    <dgm:cxn modelId="{C3418B95-208B-4BAF-AD46-F6D005A4DBAD}" type="presParOf" srcId="{F857CB18-EB60-4EFE-A4E1-E68945F73111}" destId="{9BDCEF09-C052-4962-9750-DB8A0BE84FE6}" srcOrd="4" destOrd="0" presId="urn:microsoft.com/office/officeart/2008/layout/VerticalCurvedList"/>
    <dgm:cxn modelId="{137A3D8A-F970-44A1-94CE-082F69A040DE}" type="presParOf" srcId="{9BDCEF09-C052-4962-9750-DB8A0BE84FE6}" destId="{6F041B29-EEF4-4A34-BA58-1D587C4DBEC1}" srcOrd="0" destOrd="0" presId="urn:microsoft.com/office/officeart/2008/layout/VerticalCurvedList"/>
    <dgm:cxn modelId="{FDBB10AD-ED80-4394-A185-D99F34826035}" type="presParOf" srcId="{F857CB18-EB60-4EFE-A4E1-E68945F73111}" destId="{F37F9DDC-8D46-4E7F-8F89-CF3134BA0406}" srcOrd="5" destOrd="0" presId="urn:microsoft.com/office/officeart/2008/layout/VerticalCurvedList"/>
    <dgm:cxn modelId="{7E4F5A3D-49BF-45CE-8C96-B269F2514DF2}" type="presParOf" srcId="{F857CB18-EB60-4EFE-A4E1-E68945F73111}" destId="{6EC9402C-4EE6-4A09-9E3F-5CF518F4320F}" srcOrd="6" destOrd="0" presId="urn:microsoft.com/office/officeart/2008/layout/VerticalCurvedList"/>
    <dgm:cxn modelId="{C88DBA06-1437-4D02-8C47-C9B6126AA54C}" type="presParOf" srcId="{6EC9402C-4EE6-4A09-9E3F-5CF518F4320F}" destId="{A3BE5052-7F69-4A64-AF16-C2FBF7AF2A95}" srcOrd="0" destOrd="0" presId="urn:microsoft.com/office/officeart/2008/layout/VerticalCurvedList"/>
    <dgm:cxn modelId="{03637F0D-7010-4715-AEC0-9327DFDB5CFB}" type="presParOf" srcId="{F857CB18-EB60-4EFE-A4E1-E68945F73111}" destId="{64137BE2-8E11-4D4E-9331-381AC631D7DA}" srcOrd="7" destOrd="0" presId="urn:microsoft.com/office/officeart/2008/layout/VerticalCurvedList"/>
    <dgm:cxn modelId="{3D97CB12-155C-44BD-9545-D34C9EAF04D5}" type="presParOf" srcId="{F857CB18-EB60-4EFE-A4E1-E68945F73111}" destId="{119A494C-27C8-4C05-BFD6-4C63FB07B3AF}" srcOrd="8" destOrd="0" presId="urn:microsoft.com/office/officeart/2008/layout/VerticalCurvedList"/>
    <dgm:cxn modelId="{1EFEA5D3-4699-48E7-A994-8C22EAD9B6B6}" type="presParOf" srcId="{119A494C-27C8-4C05-BFD6-4C63FB07B3AF}" destId="{00804425-EC4E-4063-B9A8-E516CD013010}" srcOrd="0" destOrd="0" presId="urn:microsoft.com/office/officeart/2008/layout/VerticalCurvedList"/>
    <dgm:cxn modelId="{CA09A094-4DD3-4403-B8D6-4667EED18360}" type="presParOf" srcId="{F857CB18-EB60-4EFE-A4E1-E68945F73111}" destId="{00669A70-528F-4637-B0AE-8725B195DFB8}" srcOrd="9" destOrd="0" presId="urn:microsoft.com/office/officeart/2008/layout/VerticalCurvedList"/>
    <dgm:cxn modelId="{E87CC6EE-9095-41BC-9E50-5F81935BD75E}" type="presParOf" srcId="{F857CB18-EB60-4EFE-A4E1-E68945F73111}" destId="{178A9E14-5481-4E36-8DE2-562A0ED8D8B9}" srcOrd="10" destOrd="0" presId="urn:microsoft.com/office/officeart/2008/layout/VerticalCurvedList"/>
    <dgm:cxn modelId="{5C79CC4F-01F7-49C8-B5A9-0C3D5372B715}" type="presParOf" srcId="{178A9E14-5481-4E36-8DE2-562A0ED8D8B9}" destId="{227E8AA1-B365-4A4C-AE4D-95DE0ED875FA}"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4D9E6-A51A-4C2F-87D6-125931D40A19}" type="doc">
      <dgm:prSet loTypeId="urn:microsoft.com/office/officeart/2008/layout/HorizontalMultiLevelHierarchy" loCatId="hierarchy" qsTypeId="urn:microsoft.com/office/officeart/2005/8/quickstyle/simple2" qsCatId="simple" csTypeId="urn:microsoft.com/office/officeart/2005/8/colors/colorful2" csCatId="colorful" phldr="1"/>
      <dgm:spPr/>
      <dgm:t>
        <a:bodyPr/>
        <a:lstStyle/>
        <a:p>
          <a:endParaRPr lang="zh-CN" altLang="en-US"/>
        </a:p>
      </dgm:t>
    </dgm:pt>
    <dgm:pt modelId="{DD240CA6-EA02-4382-95B8-E1B910FC0988}">
      <dgm:prSet phldrT="[文本]"/>
      <dgm:spPr/>
      <dgm:t>
        <a:bodyPr/>
        <a:lstStyle/>
        <a:p>
          <a:endParaRPr lang="zh-CN" altLang="en-US" dirty="0"/>
        </a:p>
      </dgm:t>
    </dgm:pt>
    <dgm:pt modelId="{84692554-1105-4172-8407-B30E1BD24C27}" cxnId="{9DADDF21-2514-49D9-B841-608DC4199D47}" type="parTrans">
      <dgm:prSet/>
      <dgm:spPr/>
      <dgm:t>
        <a:bodyPr/>
        <a:lstStyle/>
        <a:p>
          <a:endParaRPr lang="zh-CN" altLang="en-US"/>
        </a:p>
      </dgm:t>
    </dgm:pt>
    <dgm:pt modelId="{45EEEC3B-67BA-4618-B6B3-B757B8AA2168}" cxnId="{9DADDF21-2514-49D9-B841-608DC4199D47}" type="sibTrans">
      <dgm:prSet/>
      <dgm:spPr/>
      <dgm:t>
        <a:bodyPr/>
        <a:lstStyle/>
        <a:p>
          <a:endParaRPr lang="zh-CN" altLang="en-US"/>
        </a:p>
      </dgm:t>
    </dgm:pt>
    <dgm:pt modelId="{415C98A8-F62C-4325-B976-208F97C3A46B}">
      <dgm:prSet phldrT="[文本]" custT="1"/>
      <dgm:spPr/>
      <dgm:t>
        <a:bodyPr/>
        <a:lstStyle/>
        <a:p>
          <a:pPr algn="l"/>
          <a:r>
            <a:rPr lang="zh-CN" altLang="en-US" sz="2000" b="0" i="0" dirty="0" smtClean="0"/>
            <a:t>组织按</a:t>
          </a:r>
          <a:r>
            <a:rPr lang="en-US" altLang="zh-CN" sz="2000" b="0" i="0" dirty="0" smtClean="0"/>
            <a:t>ISO 9001</a:t>
          </a:r>
          <a:r>
            <a:rPr lang="zh-CN" altLang="en-US" sz="2000" b="0" i="0" dirty="0" smtClean="0"/>
            <a:t>标准建立的质量管理体系，其对象是顾客。</a:t>
          </a:r>
          <a:endParaRPr lang="zh-CN" altLang="en-US" sz="2000" dirty="0"/>
        </a:p>
      </dgm:t>
    </dgm:pt>
    <dgm:pt modelId="{292CD6E5-FFB2-41F7-974B-7405A2AEC3A9}" cxnId="{AC507D47-C2E4-4A57-9970-9490F57C2ABE}" type="parTrans">
      <dgm:prSet/>
      <dgm:spPr/>
      <dgm:t>
        <a:bodyPr/>
        <a:lstStyle/>
        <a:p>
          <a:endParaRPr lang="zh-CN" altLang="en-US"/>
        </a:p>
      </dgm:t>
    </dgm:pt>
    <dgm:pt modelId="{98CEF28F-2FF1-48F3-9C0B-B4B3CCD0B2E0}" cxnId="{AC507D47-C2E4-4A57-9970-9490F57C2ABE}" type="sibTrans">
      <dgm:prSet/>
      <dgm:spPr/>
      <dgm:t>
        <a:bodyPr/>
        <a:lstStyle/>
        <a:p>
          <a:endParaRPr lang="zh-CN" altLang="en-US"/>
        </a:p>
      </dgm:t>
    </dgm:pt>
    <dgm:pt modelId="{22FD7DB5-1853-4AA8-AC62-A9DA5509A7C2}">
      <dgm:prSet phldrT="[文本]" custT="1"/>
      <dgm:spPr/>
      <dgm:t>
        <a:bodyPr/>
        <a:lstStyle/>
        <a:p>
          <a:pPr algn="l"/>
          <a:r>
            <a:rPr lang="zh-CN" altLang="en-US" sz="2000" b="0" i="0" dirty="0" smtClean="0"/>
            <a:t>组织按</a:t>
          </a:r>
          <a:r>
            <a:rPr lang="en-US" altLang="zh-CN" sz="2000" b="0" i="0" dirty="0" smtClean="0"/>
            <a:t>ISO 14001</a:t>
          </a:r>
          <a:r>
            <a:rPr lang="zh-CN" altLang="en-US" sz="2000" b="0" i="0" dirty="0" smtClean="0"/>
            <a:t>标准建立的环境管理体系，其对象是社会和相关方。</a:t>
          </a:r>
          <a:endParaRPr lang="zh-CN" altLang="en-US" sz="2000" dirty="0"/>
        </a:p>
      </dgm:t>
    </dgm:pt>
    <dgm:pt modelId="{7330977D-60AD-4737-8C7A-A2AD43FCF41C}" cxnId="{8BD383B3-652E-4A5B-B2EA-4BB3C2584AE0}" type="parTrans">
      <dgm:prSet/>
      <dgm:spPr/>
      <dgm:t>
        <a:bodyPr/>
        <a:lstStyle/>
        <a:p>
          <a:endParaRPr lang="zh-CN" altLang="en-US"/>
        </a:p>
      </dgm:t>
    </dgm:pt>
    <dgm:pt modelId="{E20B9E94-9A1E-4075-9B3D-956D880C3C8A}" cxnId="{8BD383B3-652E-4A5B-B2EA-4BB3C2584AE0}" type="sibTrans">
      <dgm:prSet/>
      <dgm:spPr/>
      <dgm:t>
        <a:bodyPr/>
        <a:lstStyle/>
        <a:p>
          <a:endParaRPr lang="zh-CN" altLang="en-US"/>
        </a:p>
      </dgm:t>
    </dgm:pt>
    <dgm:pt modelId="{51267D80-7BEB-41B8-9046-8C12B7E7C13F}">
      <dgm:prSet phldrT="[文本]" custT="1"/>
      <dgm:spPr/>
      <dgm:t>
        <a:bodyPr/>
        <a:lstStyle/>
        <a:p>
          <a:pPr algn="l"/>
          <a:r>
            <a:rPr lang="zh-CN" altLang="en-US" sz="2000" b="0" i="0" dirty="0" smtClean="0"/>
            <a:t>组织按</a:t>
          </a:r>
          <a:r>
            <a:rPr lang="en-US" altLang="zh-CN" sz="2000" b="0" i="0" dirty="0" smtClean="0"/>
            <a:t>OHSAS 18001</a:t>
          </a:r>
          <a:r>
            <a:rPr lang="zh-CN" altLang="en-US" sz="2000" b="0" i="0" dirty="0" smtClean="0"/>
            <a:t>标准建立的职业安全健康管理体系，其对象是员工。</a:t>
          </a:r>
          <a:endParaRPr lang="zh-CN" altLang="en-US" sz="2000" dirty="0"/>
        </a:p>
      </dgm:t>
    </dgm:pt>
    <dgm:pt modelId="{FAB712F4-8194-49BA-9CD5-EC9DF6FC1068}" cxnId="{1C96CAB8-2148-44E4-B3DB-C527FB045ADE}" type="parTrans">
      <dgm:prSet/>
      <dgm:spPr/>
      <dgm:t>
        <a:bodyPr/>
        <a:lstStyle/>
        <a:p>
          <a:endParaRPr lang="zh-CN" altLang="en-US"/>
        </a:p>
      </dgm:t>
    </dgm:pt>
    <dgm:pt modelId="{83BDF064-1412-46CE-8EB9-C6FB080FDBE9}" cxnId="{1C96CAB8-2148-44E4-B3DB-C527FB045ADE}" type="sibTrans">
      <dgm:prSet/>
      <dgm:spPr/>
      <dgm:t>
        <a:bodyPr/>
        <a:lstStyle/>
        <a:p>
          <a:endParaRPr lang="zh-CN" altLang="en-US"/>
        </a:p>
      </dgm:t>
    </dgm:pt>
    <dgm:pt modelId="{B29C609A-83E7-4D0D-B337-384D65D5E07A}" type="pres">
      <dgm:prSet presAssocID="{91E4D9E6-A51A-4C2F-87D6-125931D40A19}" presName="Name0" presStyleCnt="0">
        <dgm:presLayoutVars>
          <dgm:chPref val="1"/>
          <dgm:dir/>
          <dgm:animOne val="branch"/>
          <dgm:animLvl val="lvl"/>
          <dgm:resizeHandles val="exact"/>
        </dgm:presLayoutVars>
      </dgm:prSet>
      <dgm:spPr/>
      <dgm:t>
        <a:bodyPr/>
        <a:lstStyle/>
        <a:p>
          <a:endParaRPr lang="zh-CN" altLang="en-US"/>
        </a:p>
      </dgm:t>
    </dgm:pt>
    <dgm:pt modelId="{46C665D1-8DF8-4569-B436-2B646B3D8A8E}" type="pres">
      <dgm:prSet presAssocID="{DD240CA6-EA02-4382-95B8-E1B910FC0988}" presName="root1" presStyleCnt="0"/>
      <dgm:spPr/>
    </dgm:pt>
    <dgm:pt modelId="{49210F27-3533-414A-94F3-402C697233A7}" type="pres">
      <dgm:prSet presAssocID="{DD240CA6-EA02-4382-95B8-E1B910FC0988}" presName="LevelOneTextNode" presStyleLbl="node0" presStyleIdx="0" presStyleCnt="1" custScaleY="75341">
        <dgm:presLayoutVars>
          <dgm:chPref val="3"/>
        </dgm:presLayoutVars>
      </dgm:prSet>
      <dgm:spPr>
        <a:prstGeom prst="flowChartAlternateProcess">
          <a:avLst/>
        </a:prstGeom>
      </dgm:spPr>
      <dgm:t>
        <a:bodyPr/>
        <a:lstStyle/>
        <a:p>
          <a:endParaRPr lang="zh-CN" altLang="en-US"/>
        </a:p>
      </dgm:t>
    </dgm:pt>
    <dgm:pt modelId="{69F5571A-C25F-4612-A5DF-3E9C3C00F335}" type="pres">
      <dgm:prSet presAssocID="{DD240CA6-EA02-4382-95B8-E1B910FC0988}" presName="level2hierChild" presStyleCnt="0"/>
      <dgm:spPr/>
    </dgm:pt>
    <dgm:pt modelId="{A4A73E59-4CE9-4CFF-B943-67C35B5FF82A}" type="pres">
      <dgm:prSet presAssocID="{292CD6E5-FFB2-41F7-974B-7405A2AEC3A9}" presName="conn2-1" presStyleLbl="parChTrans1D2" presStyleIdx="0" presStyleCnt="3"/>
      <dgm:spPr/>
      <dgm:t>
        <a:bodyPr/>
        <a:lstStyle/>
        <a:p>
          <a:endParaRPr lang="zh-CN" altLang="en-US"/>
        </a:p>
      </dgm:t>
    </dgm:pt>
    <dgm:pt modelId="{0ED1640A-F0DE-48C0-9370-216CA5C52B2B}" type="pres">
      <dgm:prSet presAssocID="{292CD6E5-FFB2-41F7-974B-7405A2AEC3A9}" presName="connTx" presStyleLbl="parChTrans1D2" presStyleIdx="0" presStyleCnt="3"/>
      <dgm:spPr/>
      <dgm:t>
        <a:bodyPr/>
        <a:lstStyle/>
        <a:p>
          <a:endParaRPr lang="zh-CN" altLang="en-US"/>
        </a:p>
      </dgm:t>
    </dgm:pt>
    <dgm:pt modelId="{611594D0-C556-4253-92F2-A1B49307EA85}" type="pres">
      <dgm:prSet presAssocID="{415C98A8-F62C-4325-B976-208F97C3A46B}" presName="root2" presStyleCnt="0"/>
      <dgm:spPr/>
    </dgm:pt>
    <dgm:pt modelId="{247892C8-F5B8-434B-A281-41B46FEBC0A7}" type="pres">
      <dgm:prSet presAssocID="{415C98A8-F62C-4325-B976-208F97C3A46B}" presName="LevelTwoTextNode" presStyleLbl="node2" presStyleIdx="0" presStyleCnt="3" custScaleX="158037">
        <dgm:presLayoutVars>
          <dgm:chPref val="3"/>
        </dgm:presLayoutVars>
      </dgm:prSet>
      <dgm:spPr/>
      <dgm:t>
        <a:bodyPr/>
        <a:lstStyle/>
        <a:p>
          <a:endParaRPr lang="zh-CN" altLang="en-US"/>
        </a:p>
      </dgm:t>
    </dgm:pt>
    <dgm:pt modelId="{C27E1172-37BF-4B80-837B-5D3DCF335817}" type="pres">
      <dgm:prSet presAssocID="{415C98A8-F62C-4325-B976-208F97C3A46B}" presName="level3hierChild" presStyleCnt="0"/>
      <dgm:spPr/>
    </dgm:pt>
    <dgm:pt modelId="{7096B3D9-78C7-4694-991B-FFDED5630BFA}" type="pres">
      <dgm:prSet presAssocID="{7330977D-60AD-4737-8C7A-A2AD43FCF41C}" presName="conn2-1" presStyleLbl="parChTrans1D2" presStyleIdx="1" presStyleCnt="3"/>
      <dgm:spPr/>
      <dgm:t>
        <a:bodyPr/>
        <a:lstStyle/>
        <a:p>
          <a:endParaRPr lang="zh-CN" altLang="en-US"/>
        </a:p>
      </dgm:t>
    </dgm:pt>
    <dgm:pt modelId="{0F91E807-309D-4050-AA81-770CF63FF2F2}" type="pres">
      <dgm:prSet presAssocID="{7330977D-60AD-4737-8C7A-A2AD43FCF41C}" presName="connTx" presStyleLbl="parChTrans1D2" presStyleIdx="1" presStyleCnt="3"/>
      <dgm:spPr/>
      <dgm:t>
        <a:bodyPr/>
        <a:lstStyle/>
        <a:p>
          <a:endParaRPr lang="zh-CN" altLang="en-US"/>
        </a:p>
      </dgm:t>
    </dgm:pt>
    <dgm:pt modelId="{9749AFD2-74CF-4893-A3DB-D383BAF1033B}" type="pres">
      <dgm:prSet presAssocID="{22FD7DB5-1853-4AA8-AC62-A9DA5509A7C2}" presName="root2" presStyleCnt="0"/>
      <dgm:spPr/>
    </dgm:pt>
    <dgm:pt modelId="{E6FC4F37-EEC0-4CFD-89AB-057B5BA6870E}" type="pres">
      <dgm:prSet presAssocID="{22FD7DB5-1853-4AA8-AC62-A9DA5509A7C2}" presName="LevelTwoTextNode" presStyleLbl="node2" presStyleIdx="1" presStyleCnt="3" custScaleX="159507">
        <dgm:presLayoutVars>
          <dgm:chPref val="3"/>
        </dgm:presLayoutVars>
      </dgm:prSet>
      <dgm:spPr/>
      <dgm:t>
        <a:bodyPr/>
        <a:lstStyle/>
        <a:p>
          <a:endParaRPr lang="zh-CN" altLang="en-US"/>
        </a:p>
      </dgm:t>
    </dgm:pt>
    <dgm:pt modelId="{6DAA0222-1DF8-43D1-B2CA-1FAE6EF1688F}" type="pres">
      <dgm:prSet presAssocID="{22FD7DB5-1853-4AA8-AC62-A9DA5509A7C2}" presName="level3hierChild" presStyleCnt="0"/>
      <dgm:spPr/>
    </dgm:pt>
    <dgm:pt modelId="{E6C3E70E-5A93-4DC3-80D9-F4FFB33562D4}" type="pres">
      <dgm:prSet presAssocID="{FAB712F4-8194-49BA-9CD5-EC9DF6FC1068}" presName="conn2-1" presStyleLbl="parChTrans1D2" presStyleIdx="2" presStyleCnt="3"/>
      <dgm:spPr/>
      <dgm:t>
        <a:bodyPr/>
        <a:lstStyle/>
        <a:p>
          <a:endParaRPr lang="zh-CN" altLang="en-US"/>
        </a:p>
      </dgm:t>
    </dgm:pt>
    <dgm:pt modelId="{671A0249-1AEC-436C-B499-ED717E469230}" type="pres">
      <dgm:prSet presAssocID="{FAB712F4-8194-49BA-9CD5-EC9DF6FC1068}" presName="connTx" presStyleLbl="parChTrans1D2" presStyleIdx="2" presStyleCnt="3"/>
      <dgm:spPr/>
      <dgm:t>
        <a:bodyPr/>
        <a:lstStyle/>
        <a:p>
          <a:endParaRPr lang="zh-CN" altLang="en-US"/>
        </a:p>
      </dgm:t>
    </dgm:pt>
    <dgm:pt modelId="{AB25E080-E523-4646-A1B6-0100DDB68208}" type="pres">
      <dgm:prSet presAssocID="{51267D80-7BEB-41B8-9046-8C12B7E7C13F}" presName="root2" presStyleCnt="0"/>
      <dgm:spPr/>
    </dgm:pt>
    <dgm:pt modelId="{330263B4-6455-4B58-BC08-3F2BFCF50073}" type="pres">
      <dgm:prSet presAssocID="{51267D80-7BEB-41B8-9046-8C12B7E7C13F}" presName="LevelTwoTextNode" presStyleLbl="node2" presStyleIdx="2" presStyleCnt="3" custScaleX="158445">
        <dgm:presLayoutVars>
          <dgm:chPref val="3"/>
        </dgm:presLayoutVars>
      </dgm:prSet>
      <dgm:spPr/>
      <dgm:t>
        <a:bodyPr/>
        <a:lstStyle/>
        <a:p>
          <a:endParaRPr lang="zh-CN" altLang="en-US"/>
        </a:p>
      </dgm:t>
    </dgm:pt>
    <dgm:pt modelId="{2FC4FB29-FBAE-48C3-B38C-4083CB4F917C}" type="pres">
      <dgm:prSet presAssocID="{51267D80-7BEB-41B8-9046-8C12B7E7C13F}" presName="level3hierChild" presStyleCnt="0"/>
      <dgm:spPr/>
    </dgm:pt>
  </dgm:ptLst>
  <dgm:cxnLst>
    <dgm:cxn modelId="{E9A01164-A129-46C5-A39E-DB20C2AEFB51}" type="presOf" srcId="{91E4D9E6-A51A-4C2F-87D6-125931D40A19}" destId="{B29C609A-83E7-4D0D-B337-384D65D5E07A}" srcOrd="0" destOrd="0" presId="urn:microsoft.com/office/officeart/2008/layout/HorizontalMultiLevelHierarchy"/>
    <dgm:cxn modelId="{D9300EF5-B71E-4831-8D41-182D81939EE4}" type="presOf" srcId="{DD240CA6-EA02-4382-95B8-E1B910FC0988}" destId="{49210F27-3533-414A-94F3-402C697233A7}" srcOrd="0" destOrd="0" presId="urn:microsoft.com/office/officeart/2008/layout/HorizontalMultiLevelHierarchy"/>
    <dgm:cxn modelId="{C885C12E-8593-4F5A-B04F-4D607BDC061E}" type="presOf" srcId="{7330977D-60AD-4737-8C7A-A2AD43FCF41C}" destId="{0F91E807-309D-4050-AA81-770CF63FF2F2}" srcOrd="1" destOrd="0" presId="urn:microsoft.com/office/officeart/2008/layout/HorizontalMultiLevelHierarchy"/>
    <dgm:cxn modelId="{9DADDF21-2514-49D9-B841-608DC4199D47}" srcId="{91E4D9E6-A51A-4C2F-87D6-125931D40A19}" destId="{DD240CA6-EA02-4382-95B8-E1B910FC0988}" srcOrd="0" destOrd="0" parTransId="{84692554-1105-4172-8407-B30E1BD24C27}" sibTransId="{45EEEC3B-67BA-4618-B6B3-B757B8AA2168}"/>
    <dgm:cxn modelId="{0690E4C6-4B1A-41E9-BBEB-080C69470E8F}" type="presOf" srcId="{7330977D-60AD-4737-8C7A-A2AD43FCF41C}" destId="{7096B3D9-78C7-4694-991B-FFDED5630BFA}" srcOrd="0" destOrd="0" presId="urn:microsoft.com/office/officeart/2008/layout/HorizontalMultiLevelHierarchy"/>
    <dgm:cxn modelId="{AC507D47-C2E4-4A57-9970-9490F57C2ABE}" srcId="{DD240CA6-EA02-4382-95B8-E1B910FC0988}" destId="{415C98A8-F62C-4325-B976-208F97C3A46B}" srcOrd="0" destOrd="0" parTransId="{292CD6E5-FFB2-41F7-974B-7405A2AEC3A9}" sibTransId="{98CEF28F-2FF1-48F3-9C0B-B4B3CCD0B2E0}"/>
    <dgm:cxn modelId="{B9D175A2-C31F-4665-BB30-CE196802B472}" type="presOf" srcId="{292CD6E5-FFB2-41F7-974B-7405A2AEC3A9}" destId="{A4A73E59-4CE9-4CFF-B943-67C35B5FF82A}" srcOrd="0" destOrd="0" presId="urn:microsoft.com/office/officeart/2008/layout/HorizontalMultiLevelHierarchy"/>
    <dgm:cxn modelId="{01FB11B5-82F5-4C94-8D02-32D832130CB8}" type="presOf" srcId="{FAB712F4-8194-49BA-9CD5-EC9DF6FC1068}" destId="{671A0249-1AEC-436C-B499-ED717E469230}" srcOrd="1" destOrd="0" presId="urn:microsoft.com/office/officeart/2008/layout/HorizontalMultiLevelHierarchy"/>
    <dgm:cxn modelId="{1C96CAB8-2148-44E4-B3DB-C527FB045ADE}" srcId="{DD240CA6-EA02-4382-95B8-E1B910FC0988}" destId="{51267D80-7BEB-41B8-9046-8C12B7E7C13F}" srcOrd="2" destOrd="0" parTransId="{FAB712F4-8194-49BA-9CD5-EC9DF6FC1068}" sibTransId="{83BDF064-1412-46CE-8EB9-C6FB080FDBE9}"/>
    <dgm:cxn modelId="{6C5977AC-2154-436A-AD65-06B9897E9A41}" type="presOf" srcId="{292CD6E5-FFB2-41F7-974B-7405A2AEC3A9}" destId="{0ED1640A-F0DE-48C0-9370-216CA5C52B2B}" srcOrd="1" destOrd="0" presId="urn:microsoft.com/office/officeart/2008/layout/HorizontalMultiLevelHierarchy"/>
    <dgm:cxn modelId="{02779F3C-6DAD-45DE-8419-60B9135E7F3F}" type="presOf" srcId="{51267D80-7BEB-41B8-9046-8C12B7E7C13F}" destId="{330263B4-6455-4B58-BC08-3F2BFCF50073}" srcOrd="0" destOrd="0" presId="urn:microsoft.com/office/officeart/2008/layout/HorizontalMultiLevelHierarchy"/>
    <dgm:cxn modelId="{D8203F53-99D5-436A-B5A2-D7F595D6EBAF}" type="presOf" srcId="{415C98A8-F62C-4325-B976-208F97C3A46B}" destId="{247892C8-F5B8-434B-A281-41B46FEBC0A7}" srcOrd="0" destOrd="0" presId="urn:microsoft.com/office/officeart/2008/layout/HorizontalMultiLevelHierarchy"/>
    <dgm:cxn modelId="{8BD383B3-652E-4A5B-B2EA-4BB3C2584AE0}" srcId="{DD240CA6-EA02-4382-95B8-E1B910FC0988}" destId="{22FD7DB5-1853-4AA8-AC62-A9DA5509A7C2}" srcOrd="1" destOrd="0" parTransId="{7330977D-60AD-4737-8C7A-A2AD43FCF41C}" sibTransId="{E20B9E94-9A1E-4075-9B3D-956D880C3C8A}"/>
    <dgm:cxn modelId="{4A6D20AC-9263-4904-99CE-1DED78E4FB8B}" type="presOf" srcId="{FAB712F4-8194-49BA-9CD5-EC9DF6FC1068}" destId="{E6C3E70E-5A93-4DC3-80D9-F4FFB33562D4}" srcOrd="0" destOrd="0" presId="urn:microsoft.com/office/officeart/2008/layout/HorizontalMultiLevelHierarchy"/>
    <dgm:cxn modelId="{F4B0FBF4-21ED-4093-A62A-3A7AA204F3DC}" type="presOf" srcId="{22FD7DB5-1853-4AA8-AC62-A9DA5509A7C2}" destId="{E6FC4F37-EEC0-4CFD-89AB-057B5BA6870E}" srcOrd="0" destOrd="0" presId="urn:microsoft.com/office/officeart/2008/layout/HorizontalMultiLevelHierarchy"/>
    <dgm:cxn modelId="{5074F71A-BE3F-4354-B211-D61FD41DA0D1}" type="presParOf" srcId="{B29C609A-83E7-4D0D-B337-384D65D5E07A}" destId="{46C665D1-8DF8-4569-B436-2B646B3D8A8E}" srcOrd="0" destOrd="0" presId="urn:microsoft.com/office/officeart/2008/layout/HorizontalMultiLevelHierarchy"/>
    <dgm:cxn modelId="{6009CD7B-CBE8-4808-B9F1-D43726767A80}" type="presParOf" srcId="{46C665D1-8DF8-4569-B436-2B646B3D8A8E}" destId="{49210F27-3533-414A-94F3-402C697233A7}" srcOrd="0" destOrd="0" presId="urn:microsoft.com/office/officeart/2008/layout/HorizontalMultiLevelHierarchy"/>
    <dgm:cxn modelId="{BC6A9E46-6029-4318-9553-9CBB02ED813C}" type="presParOf" srcId="{46C665D1-8DF8-4569-B436-2B646B3D8A8E}" destId="{69F5571A-C25F-4612-A5DF-3E9C3C00F335}" srcOrd="1" destOrd="0" presId="urn:microsoft.com/office/officeart/2008/layout/HorizontalMultiLevelHierarchy"/>
    <dgm:cxn modelId="{C5A31E1D-083E-43EE-9F5E-263A3ACDB156}" type="presParOf" srcId="{69F5571A-C25F-4612-A5DF-3E9C3C00F335}" destId="{A4A73E59-4CE9-4CFF-B943-67C35B5FF82A}" srcOrd="0" destOrd="0" presId="urn:microsoft.com/office/officeart/2008/layout/HorizontalMultiLevelHierarchy"/>
    <dgm:cxn modelId="{615D5C21-FAD6-4CF4-8451-35A1C2BBA91F}" type="presParOf" srcId="{A4A73E59-4CE9-4CFF-B943-67C35B5FF82A}" destId="{0ED1640A-F0DE-48C0-9370-216CA5C52B2B}" srcOrd="0" destOrd="0" presId="urn:microsoft.com/office/officeart/2008/layout/HorizontalMultiLevelHierarchy"/>
    <dgm:cxn modelId="{71EE312F-EB13-4F52-BFA0-42746F4DB030}" type="presParOf" srcId="{69F5571A-C25F-4612-A5DF-3E9C3C00F335}" destId="{611594D0-C556-4253-92F2-A1B49307EA85}" srcOrd="1" destOrd="0" presId="urn:microsoft.com/office/officeart/2008/layout/HorizontalMultiLevelHierarchy"/>
    <dgm:cxn modelId="{748D98A6-DFD2-4601-8842-CF4BA9E9284B}" type="presParOf" srcId="{611594D0-C556-4253-92F2-A1B49307EA85}" destId="{247892C8-F5B8-434B-A281-41B46FEBC0A7}" srcOrd="0" destOrd="0" presId="urn:microsoft.com/office/officeart/2008/layout/HorizontalMultiLevelHierarchy"/>
    <dgm:cxn modelId="{1D6F58D4-1627-4646-A03C-A5AA31117D6B}" type="presParOf" srcId="{611594D0-C556-4253-92F2-A1B49307EA85}" destId="{C27E1172-37BF-4B80-837B-5D3DCF335817}" srcOrd="1" destOrd="0" presId="urn:microsoft.com/office/officeart/2008/layout/HorizontalMultiLevelHierarchy"/>
    <dgm:cxn modelId="{51FF3428-C05A-43A8-B6BB-05291F4ACA7E}" type="presParOf" srcId="{69F5571A-C25F-4612-A5DF-3E9C3C00F335}" destId="{7096B3D9-78C7-4694-991B-FFDED5630BFA}" srcOrd="2" destOrd="0" presId="urn:microsoft.com/office/officeart/2008/layout/HorizontalMultiLevelHierarchy"/>
    <dgm:cxn modelId="{54728A6C-C16A-4F7D-AC2B-CDD939E79455}" type="presParOf" srcId="{7096B3D9-78C7-4694-991B-FFDED5630BFA}" destId="{0F91E807-309D-4050-AA81-770CF63FF2F2}" srcOrd="0" destOrd="0" presId="urn:microsoft.com/office/officeart/2008/layout/HorizontalMultiLevelHierarchy"/>
    <dgm:cxn modelId="{198C37C4-BB02-4093-A129-0502EDBA2AB6}" type="presParOf" srcId="{69F5571A-C25F-4612-A5DF-3E9C3C00F335}" destId="{9749AFD2-74CF-4893-A3DB-D383BAF1033B}" srcOrd="3" destOrd="0" presId="urn:microsoft.com/office/officeart/2008/layout/HorizontalMultiLevelHierarchy"/>
    <dgm:cxn modelId="{990FF1AF-121E-487F-A7D7-B2A45DE329C9}" type="presParOf" srcId="{9749AFD2-74CF-4893-A3DB-D383BAF1033B}" destId="{E6FC4F37-EEC0-4CFD-89AB-057B5BA6870E}" srcOrd="0" destOrd="0" presId="urn:microsoft.com/office/officeart/2008/layout/HorizontalMultiLevelHierarchy"/>
    <dgm:cxn modelId="{4299333B-72D2-4C44-9B7E-F2BAA57C2AE4}" type="presParOf" srcId="{9749AFD2-74CF-4893-A3DB-D383BAF1033B}" destId="{6DAA0222-1DF8-43D1-B2CA-1FAE6EF1688F}" srcOrd="1" destOrd="0" presId="urn:microsoft.com/office/officeart/2008/layout/HorizontalMultiLevelHierarchy"/>
    <dgm:cxn modelId="{DF03FD53-9215-4185-8F34-5721F2C11D9F}" type="presParOf" srcId="{69F5571A-C25F-4612-A5DF-3E9C3C00F335}" destId="{E6C3E70E-5A93-4DC3-80D9-F4FFB33562D4}" srcOrd="4" destOrd="0" presId="urn:microsoft.com/office/officeart/2008/layout/HorizontalMultiLevelHierarchy"/>
    <dgm:cxn modelId="{639A6F38-683B-4F89-A67E-C6701E53E8D2}" type="presParOf" srcId="{E6C3E70E-5A93-4DC3-80D9-F4FFB33562D4}" destId="{671A0249-1AEC-436C-B499-ED717E469230}" srcOrd="0" destOrd="0" presId="urn:microsoft.com/office/officeart/2008/layout/HorizontalMultiLevelHierarchy"/>
    <dgm:cxn modelId="{946C3684-4494-4617-A606-77FBEC2E93B1}" type="presParOf" srcId="{69F5571A-C25F-4612-A5DF-3E9C3C00F335}" destId="{AB25E080-E523-4646-A1B6-0100DDB68208}" srcOrd="5" destOrd="0" presId="urn:microsoft.com/office/officeart/2008/layout/HorizontalMultiLevelHierarchy"/>
    <dgm:cxn modelId="{AD8CDD54-BBB9-4E26-92A2-B72C0F5B7BCE}" type="presParOf" srcId="{AB25E080-E523-4646-A1B6-0100DDB68208}" destId="{330263B4-6455-4B58-BC08-3F2BFCF50073}" srcOrd="0" destOrd="0" presId="urn:microsoft.com/office/officeart/2008/layout/HorizontalMultiLevelHierarchy"/>
    <dgm:cxn modelId="{D5EAA68C-2D8B-41FA-B421-20B1D9BE7CF1}" type="presParOf" srcId="{AB25E080-E523-4646-A1B6-0100DDB68208}" destId="{2FC4FB29-FBAE-48C3-B38C-4083CB4F917C}"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48672" cy="4120232"/>
        <a:chOff x="0" y="0"/>
        <a:chExt cx="6048672" cy="4120232"/>
      </a:xfrm>
    </dsp:grpSpPr>
    <dsp:sp modelId="{C55E21A2-AB7E-4E10-9566-6DBCFBD58990}">
      <dsp:nvSpPr>
        <dsp:cNvPr id="3" name="燕尾形 2"/>
        <dsp:cNvSpPr/>
      </dsp:nvSpPr>
      <dsp:spPr bwMode="white">
        <a:xfrm rot="5400000">
          <a:off x="-115522" y="115522"/>
          <a:ext cx="770146" cy="539102"/>
        </a:xfrm>
        <a:prstGeom prst="chevron">
          <a:avLst/>
        </a:prstGeom>
      </dsp:spPr>
      <dsp:style>
        <a:lnRef idx="1">
          <a:schemeClr val="accent5">
            <a:hueOff val="0"/>
            <a:satOff val="0"/>
            <a:lumOff val="0"/>
            <a:alpha val="100000"/>
          </a:schemeClr>
        </a:lnRef>
        <a:fillRef idx="3">
          <a:schemeClr val="accent5">
            <a:hueOff val="0"/>
            <a:satOff val="0"/>
            <a:lumOff val="0"/>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一</a:t>
          </a:r>
          <a:endParaRPr lang="zh-CN" altLang="en-US" dirty="0"/>
        </a:p>
      </dsp:txBody>
      <dsp:txXfrm rot="5400000">
        <a:off x="-115522" y="115522"/>
        <a:ext cx="770146" cy="539102"/>
      </dsp:txXfrm>
    </dsp:sp>
    <dsp:sp modelId="{CEDBD8AC-9B04-4468-81C2-90E7EA7CF7DB}">
      <dsp:nvSpPr>
        <dsp:cNvPr id="4" name="同侧圆角矩形 3"/>
        <dsp:cNvSpPr/>
      </dsp:nvSpPr>
      <dsp:spPr bwMode="white">
        <a:xfrm rot="5400000">
          <a:off x="3043590" y="-2504488"/>
          <a:ext cx="500595" cy="5509570"/>
        </a:xfrm>
        <a:prstGeom prst="round2SameRect">
          <a:avLst/>
        </a:prstGeom>
      </dsp:spPr>
      <dsp:style>
        <a:lnRef idx="1">
          <a:schemeClr val="accent5">
            <a:hueOff val="0"/>
            <a:satOff val="0"/>
            <a:lumOff val="0"/>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职业健康安全管理体系发展历程</a:t>
          </a:r>
          <a:endParaRPr lang="zh-CN" altLang="en-US" dirty="0">
            <a:solidFill>
              <a:schemeClr val="dk1"/>
            </a:solidFill>
          </a:endParaRPr>
        </a:p>
      </dsp:txBody>
      <dsp:txXfrm rot="5400000">
        <a:off x="3043590" y="-2504488"/>
        <a:ext cx="500595" cy="5509570"/>
      </dsp:txXfrm>
    </dsp:sp>
    <dsp:sp modelId="{4674CB6C-4696-474A-B233-C710F38023AA}">
      <dsp:nvSpPr>
        <dsp:cNvPr id="5" name="燕尾形 4"/>
        <dsp:cNvSpPr/>
      </dsp:nvSpPr>
      <dsp:spPr bwMode="white">
        <a:xfrm rot="5400000">
          <a:off x="-115522" y="785539"/>
          <a:ext cx="770146" cy="539102"/>
        </a:xfrm>
        <a:prstGeom prst="chevron">
          <a:avLst/>
        </a:prstGeom>
      </dsp:spPr>
      <dsp:style>
        <a:lnRef idx="1">
          <a:schemeClr val="accent5">
            <a:hueOff val="-1980000"/>
            <a:satOff val="8000"/>
            <a:lumOff val="1725"/>
            <a:alpha val="100000"/>
          </a:schemeClr>
        </a:lnRef>
        <a:fillRef idx="3">
          <a:schemeClr val="accent5">
            <a:hueOff val="-1980000"/>
            <a:satOff val="8000"/>
            <a:lumOff val="1725"/>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二</a:t>
          </a:r>
          <a:endParaRPr lang="zh-CN" altLang="en-US" dirty="0"/>
        </a:p>
      </dsp:txBody>
      <dsp:txXfrm rot="5400000">
        <a:off x="-115522" y="785539"/>
        <a:ext cx="770146" cy="539102"/>
      </dsp:txXfrm>
    </dsp:sp>
    <dsp:sp modelId="{B6779711-4D06-46AE-9035-6D58FB9B4BF8}">
      <dsp:nvSpPr>
        <dsp:cNvPr id="6" name="同侧圆角矩形 5"/>
        <dsp:cNvSpPr/>
      </dsp:nvSpPr>
      <dsp:spPr bwMode="white">
        <a:xfrm rot="5400000">
          <a:off x="3043590" y="-1834470"/>
          <a:ext cx="500595" cy="5509570"/>
        </a:xfrm>
        <a:prstGeom prst="round2SameRect">
          <a:avLst/>
        </a:prstGeom>
      </dsp:spPr>
      <dsp:style>
        <a:lnRef idx="1">
          <a:schemeClr val="accent5">
            <a:hueOff val="-1980000"/>
            <a:satOff val="8000"/>
            <a:lumOff val="1725"/>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为什么要将</a:t>
          </a:r>
          <a:r>
            <a:rPr lang="en-US" altLang="zh-CN" dirty="0" smtClean="0">
              <a:solidFill>
                <a:schemeClr val="dk1"/>
              </a:solidFill>
            </a:rPr>
            <a:t>OHSAS18001</a:t>
          </a:r>
          <a:r>
            <a:rPr lang="zh-CN" altLang="en-US" dirty="0" smtClean="0">
              <a:solidFill>
                <a:schemeClr val="dk1"/>
              </a:solidFill>
            </a:rPr>
            <a:t>转化成</a:t>
          </a:r>
          <a:r>
            <a:rPr lang="en-US" altLang="zh-CN" dirty="0" smtClean="0">
              <a:solidFill>
                <a:schemeClr val="dk1"/>
              </a:solidFill>
            </a:rPr>
            <a:t>ISO</a:t>
          </a:r>
          <a:r>
            <a:rPr lang="zh-CN" altLang="en-US" dirty="0" smtClean="0">
              <a:solidFill>
                <a:schemeClr val="dk1"/>
              </a:solidFill>
            </a:rPr>
            <a:t>标准</a:t>
          </a:r>
          <a:endParaRPr lang="zh-CN" altLang="en-US" dirty="0">
            <a:solidFill>
              <a:schemeClr val="dk1"/>
            </a:solidFill>
          </a:endParaRPr>
        </a:p>
      </dsp:txBody>
      <dsp:txXfrm rot="5400000">
        <a:off x="3043590" y="-1834470"/>
        <a:ext cx="500595" cy="5509570"/>
      </dsp:txXfrm>
    </dsp:sp>
    <dsp:sp modelId="{F042A76B-F4B6-4558-87A3-901B96C72A21}">
      <dsp:nvSpPr>
        <dsp:cNvPr id="7" name="燕尾形 6"/>
        <dsp:cNvSpPr/>
      </dsp:nvSpPr>
      <dsp:spPr bwMode="white">
        <a:xfrm rot="5400000">
          <a:off x="-115522" y="1455556"/>
          <a:ext cx="770146" cy="539102"/>
        </a:xfrm>
        <a:prstGeom prst="chevron">
          <a:avLst/>
        </a:prstGeom>
      </dsp:spPr>
      <dsp:style>
        <a:lnRef idx="1">
          <a:schemeClr val="accent5">
            <a:hueOff val="-3960000"/>
            <a:satOff val="16000"/>
            <a:lumOff val="3451"/>
            <a:alpha val="100000"/>
          </a:schemeClr>
        </a:lnRef>
        <a:fillRef idx="3">
          <a:schemeClr val="accent5">
            <a:hueOff val="-3960000"/>
            <a:satOff val="16000"/>
            <a:lumOff val="3451"/>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三</a:t>
          </a:r>
          <a:endParaRPr lang="zh-CN" altLang="en-US" dirty="0"/>
        </a:p>
      </dsp:txBody>
      <dsp:txXfrm rot="5400000">
        <a:off x="-115522" y="1455556"/>
        <a:ext cx="770146" cy="539102"/>
      </dsp:txXfrm>
    </dsp:sp>
    <dsp:sp modelId="{4D594F59-F85F-47A4-8BA3-89C0D71E32C0}">
      <dsp:nvSpPr>
        <dsp:cNvPr id="8" name="同侧圆角矩形 7"/>
        <dsp:cNvSpPr/>
      </dsp:nvSpPr>
      <dsp:spPr bwMode="white">
        <a:xfrm rot="5400000">
          <a:off x="3043590" y="-1164453"/>
          <a:ext cx="500595" cy="5509570"/>
        </a:xfrm>
        <a:prstGeom prst="round2SameRect">
          <a:avLst/>
        </a:prstGeom>
      </dsp:spPr>
      <dsp:style>
        <a:lnRef idx="1">
          <a:schemeClr val="accent5">
            <a:hueOff val="-3960000"/>
            <a:satOff val="16000"/>
            <a:lumOff val="3451"/>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en-US" altLang="zh-CN" dirty="0" smtClean="0">
              <a:solidFill>
                <a:schemeClr val="dk1"/>
              </a:solidFill>
            </a:rPr>
            <a:t>ISO45001</a:t>
          </a:r>
          <a:r>
            <a:rPr lang="zh-CN" altLang="en-US" dirty="0" smtClean="0">
              <a:solidFill>
                <a:schemeClr val="dk1"/>
              </a:solidFill>
            </a:rPr>
            <a:t>与</a:t>
          </a:r>
          <a:r>
            <a:rPr lang="en-US" altLang="zh-CN" dirty="0" smtClean="0">
              <a:solidFill>
                <a:schemeClr val="dk1"/>
              </a:solidFill>
            </a:rPr>
            <a:t>OHSAS18001</a:t>
          </a:r>
          <a:r>
            <a:rPr lang="zh-CN" altLang="en-US" dirty="0" smtClean="0">
              <a:solidFill>
                <a:schemeClr val="dk1"/>
              </a:solidFill>
            </a:rPr>
            <a:t>相比，有哪些不同</a:t>
          </a:r>
          <a:endParaRPr lang="zh-CN" altLang="en-US" dirty="0">
            <a:solidFill>
              <a:schemeClr val="dk1"/>
            </a:solidFill>
          </a:endParaRPr>
        </a:p>
      </dsp:txBody>
      <dsp:txXfrm rot="5400000">
        <a:off x="3043590" y="-1164453"/>
        <a:ext cx="500595" cy="5509570"/>
      </dsp:txXfrm>
    </dsp:sp>
    <dsp:sp modelId="{B6514CEF-83D0-4CF1-A1C0-862838BCB7B3}">
      <dsp:nvSpPr>
        <dsp:cNvPr id="9" name="燕尾形 8"/>
        <dsp:cNvSpPr/>
      </dsp:nvSpPr>
      <dsp:spPr bwMode="white">
        <a:xfrm rot="5400000">
          <a:off x="-115522" y="2125574"/>
          <a:ext cx="770146" cy="539102"/>
        </a:xfrm>
        <a:prstGeom prst="chevron">
          <a:avLst/>
        </a:prstGeom>
      </dsp:spPr>
      <dsp:style>
        <a:lnRef idx="1">
          <a:schemeClr val="accent5">
            <a:hueOff val="-5940000"/>
            <a:satOff val="24000"/>
            <a:lumOff val="5176"/>
            <a:alpha val="100000"/>
          </a:schemeClr>
        </a:lnRef>
        <a:fillRef idx="3">
          <a:schemeClr val="accent5">
            <a:hueOff val="-5940000"/>
            <a:satOff val="24000"/>
            <a:lumOff val="5176"/>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四</a:t>
          </a:r>
          <a:endParaRPr lang="zh-CN" altLang="en-US" dirty="0"/>
        </a:p>
      </dsp:txBody>
      <dsp:txXfrm rot="5400000">
        <a:off x="-115522" y="2125574"/>
        <a:ext cx="770146" cy="539102"/>
      </dsp:txXfrm>
    </dsp:sp>
    <dsp:sp modelId="{4C48D744-2627-4859-AFB2-F88A0DA0AD69}">
      <dsp:nvSpPr>
        <dsp:cNvPr id="10" name="同侧圆角矩形 9"/>
        <dsp:cNvSpPr/>
      </dsp:nvSpPr>
      <dsp:spPr bwMode="white">
        <a:xfrm rot="5400000">
          <a:off x="3043590" y="-494436"/>
          <a:ext cx="500595" cy="5509570"/>
        </a:xfrm>
        <a:prstGeom prst="round2SameRect">
          <a:avLst/>
        </a:prstGeom>
      </dsp:spPr>
      <dsp:style>
        <a:lnRef idx="1">
          <a:schemeClr val="accent5">
            <a:hueOff val="-5940000"/>
            <a:satOff val="24000"/>
            <a:lumOff val="5176"/>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en-US" altLang="zh-CN" dirty="0" smtClean="0">
              <a:solidFill>
                <a:schemeClr val="dk1"/>
              </a:solidFill>
            </a:rPr>
            <a:t>ISO9001  ISO14001  ISO45001</a:t>
          </a:r>
          <a:r>
            <a:rPr lang="zh-CN" altLang="en-US" dirty="0" smtClean="0">
              <a:solidFill>
                <a:schemeClr val="dk1"/>
              </a:solidFill>
            </a:rPr>
            <a:t>三个标准的异同</a:t>
          </a:r>
          <a:endParaRPr lang="zh-CN" altLang="en-US" dirty="0">
            <a:solidFill>
              <a:schemeClr val="dk1"/>
            </a:solidFill>
          </a:endParaRPr>
        </a:p>
      </dsp:txBody>
      <dsp:txXfrm rot="5400000">
        <a:off x="3043590" y="-494436"/>
        <a:ext cx="500595" cy="5509570"/>
      </dsp:txXfrm>
    </dsp:sp>
    <dsp:sp modelId="{7DC3CFBF-1123-4EDC-9B44-DCA7DA7578CF}">
      <dsp:nvSpPr>
        <dsp:cNvPr id="11" name="燕尾形 10"/>
        <dsp:cNvSpPr/>
      </dsp:nvSpPr>
      <dsp:spPr bwMode="white">
        <a:xfrm rot="5400000">
          <a:off x="-115522" y="2795591"/>
          <a:ext cx="770146" cy="539102"/>
        </a:xfrm>
        <a:prstGeom prst="chevron">
          <a:avLst/>
        </a:prstGeom>
      </dsp:spPr>
      <dsp:style>
        <a:lnRef idx="1">
          <a:schemeClr val="accent5">
            <a:hueOff val="-7920000"/>
            <a:satOff val="32000"/>
            <a:lumOff val="6902"/>
            <a:alpha val="100000"/>
          </a:schemeClr>
        </a:lnRef>
        <a:fillRef idx="3">
          <a:schemeClr val="accent5">
            <a:hueOff val="-7920000"/>
            <a:satOff val="32000"/>
            <a:lumOff val="6902"/>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五</a:t>
          </a:r>
          <a:endParaRPr lang="zh-CN" altLang="en-US" dirty="0"/>
        </a:p>
      </dsp:txBody>
      <dsp:txXfrm rot="5400000">
        <a:off x="-115522" y="2795591"/>
        <a:ext cx="770146" cy="539102"/>
      </dsp:txXfrm>
    </dsp:sp>
    <dsp:sp modelId="{F5242E4C-0FBF-4A21-B9FD-FA846B744D75}">
      <dsp:nvSpPr>
        <dsp:cNvPr id="12" name="同侧圆角矩形 11"/>
        <dsp:cNvSpPr/>
      </dsp:nvSpPr>
      <dsp:spPr bwMode="white">
        <a:xfrm rot="5400000">
          <a:off x="3043590" y="175581"/>
          <a:ext cx="500595" cy="5509570"/>
        </a:xfrm>
        <a:prstGeom prst="round2SameRect">
          <a:avLst/>
        </a:prstGeom>
      </dsp:spPr>
      <dsp:style>
        <a:lnRef idx="1">
          <a:schemeClr val="accent5">
            <a:hueOff val="-7920000"/>
            <a:satOff val="32000"/>
            <a:lumOff val="6902"/>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en-US" altLang="zh-CN" dirty="0" smtClean="0">
              <a:solidFill>
                <a:schemeClr val="dk1"/>
              </a:solidFill>
            </a:rPr>
            <a:t>ISO9001  ISO14001  ISO45001</a:t>
          </a:r>
          <a:r>
            <a:rPr lang="zh-CN" altLang="en-US" dirty="0" smtClean="0">
              <a:solidFill>
                <a:schemeClr val="dk1"/>
              </a:solidFill>
            </a:rPr>
            <a:t>框架整合</a:t>
          </a:r>
          <a:endParaRPr lang="zh-CN" altLang="en-US" dirty="0">
            <a:solidFill>
              <a:schemeClr val="dk1"/>
            </a:solidFill>
          </a:endParaRPr>
        </a:p>
      </dsp:txBody>
      <dsp:txXfrm rot="5400000">
        <a:off x="3043590" y="175581"/>
        <a:ext cx="500595" cy="5509570"/>
      </dsp:txXfrm>
    </dsp:sp>
    <dsp:sp modelId="{F816757A-31A6-4B53-8AB7-74B0909801B8}">
      <dsp:nvSpPr>
        <dsp:cNvPr id="13" name="燕尾形 12"/>
        <dsp:cNvSpPr/>
      </dsp:nvSpPr>
      <dsp:spPr bwMode="white">
        <a:xfrm rot="5400000">
          <a:off x="-115522" y="3465608"/>
          <a:ext cx="770146" cy="539102"/>
        </a:xfrm>
        <a:prstGeom prst="chevron">
          <a:avLst/>
        </a:prstGeom>
      </dsp:spPr>
      <dsp:style>
        <a:lnRef idx="1">
          <a:schemeClr val="accent5">
            <a:hueOff val="-9900000"/>
            <a:satOff val="40000"/>
            <a:lumOff val="8627"/>
            <a:alpha val="100000"/>
          </a:schemeClr>
        </a:lnRef>
        <a:fillRef idx="3">
          <a:schemeClr val="accent5">
            <a:hueOff val="-9900000"/>
            <a:satOff val="40000"/>
            <a:lumOff val="8627"/>
            <a:alpha val="100000"/>
          </a:schemeClr>
        </a:fillRef>
        <a:effectRef idx="2">
          <a:scrgbClr r="0" g="0" b="0"/>
        </a:effectRef>
        <a:fontRef idx="minor">
          <a:schemeClr val="lt1"/>
        </a:fontRef>
      </dsp:style>
      <dsp:txBody>
        <a:bodyPr rot="-5400000"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六</a:t>
          </a:r>
          <a:endParaRPr lang="zh-CN" altLang="en-US" dirty="0"/>
        </a:p>
      </dsp:txBody>
      <dsp:txXfrm rot="5400000">
        <a:off x="-115522" y="3465608"/>
        <a:ext cx="770146" cy="539102"/>
      </dsp:txXfrm>
    </dsp:sp>
    <dsp:sp modelId="{84CF4179-85CE-4E75-8CA2-A71F440AE60A}">
      <dsp:nvSpPr>
        <dsp:cNvPr id="14" name="同侧圆角矩形 13"/>
        <dsp:cNvSpPr/>
      </dsp:nvSpPr>
      <dsp:spPr bwMode="white">
        <a:xfrm rot="5400000">
          <a:off x="3043590" y="845599"/>
          <a:ext cx="500595" cy="5509570"/>
        </a:xfrm>
        <a:prstGeom prst="round2SameRect">
          <a:avLst/>
        </a:prstGeom>
      </dsp:spPr>
      <dsp:style>
        <a:lnRef idx="1">
          <a:schemeClr val="accent5">
            <a:hueOff val="-9900000"/>
            <a:satOff val="40000"/>
            <a:lumOff val="8627"/>
            <a:alpha val="100000"/>
          </a:schemeClr>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en-US" altLang="zh-CN" dirty="0" smtClean="0">
              <a:solidFill>
                <a:schemeClr val="dk1"/>
              </a:solidFill>
            </a:rPr>
            <a:t>ISO45001-2018</a:t>
          </a:r>
          <a:r>
            <a:rPr lang="zh-CN" altLang="en-US" dirty="0" smtClean="0">
              <a:solidFill>
                <a:schemeClr val="dk1"/>
              </a:solidFill>
            </a:rPr>
            <a:t>中文版</a:t>
          </a:r>
          <a:endParaRPr lang="zh-CN" altLang="en-US" dirty="0">
            <a:solidFill>
              <a:schemeClr val="dk1"/>
            </a:solidFill>
          </a:endParaRPr>
        </a:p>
      </dsp:txBody>
      <dsp:txXfrm rot="5400000">
        <a:off x="3043590" y="845599"/>
        <a:ext cx="500595" cy="5509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BBE4E63D-99D6-410A-A66E-B107D72C35C4}">
      <dsp:nvSpPr>
        <dsp:cNvPr id="4" name="圆角矩形 3"/>
        <dsp:cNvSpPr/>
      </dsp:nvSpPr>
      <dsp:spPr bwMode="white">
        <a:xfrm>
          <a:off x="0" y="1522592"/>
          <a:ext cx="1235241" cy="1018815"/>
        </a:xfrm>
        <a:prstGeom prst="roundRect">
          <a:avLst>
            <a:gd name="adj" fmla="val 10000"/>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40005" tIns="40005" rIns="40005" bIns="40005"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dirty="0" smtClean="0">
              <a:solidFill>
                <a:schemeClr val="dk1"/>
              </a:solidFill>
            </a:rPr>
            <a:t>全球通用</a:t>
          </a:r>
          <a:endParaRPr lang="zh-CN" altLang="en-US" dirty="0">
            <a:solidFill>
              <a:schemeClr val="dk1"/>
            </a:solidFill>
          </a:endParaRPr>
        </a:p>
      </dsp:txBody>
      <dsp:txXfrm>
        <a:off x="0" y="1522592"/>
        <a:ext cx="1235241" cy="1018815"/>
      </dsp:txXfrm>
    </dsp:sp>
    <dsp:sp modelId="{53DCD108-D660-4420-9A7E-2DF636D70037}">
      <dsp:nvSpPr>
        <dsp:cNvPr id="6" name="形状 5"/>
        <dsp:cNvSpPr/>
      </dsp:nvSpPr>
      <dsp:spPr bwMode="white">
        <a:xfrm>
          <a:off x="687796" y="1796918"/>
          <a:ext cx="1363285" cy="1363285"/>
        </a:xfrm>
        <a:prstGeom prst="leftCircularArrow">
          <a:avLst>
            <a:gd name="adj1" fmla="val 5000"/>
            <a:gd name="adj2" fmla="val -360000"/>
            <a:gd name="adj3" fmla="val 2276098"/>
            <a:gd name="adj4" fmla="val 9165077"/>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687796" y="1796918"/>
        <a:ext cx="1363285" cy="1363285"/>
      </dsp:txXfrm>
    </dsp:sp>
    <dsp:sp modelId="{26ED7421-3CBA-4B32-811F-B7F266BBAA20}">
      <dsp:nvSpPr>
        <dsp:cNvPr id="5" name="圆角矩形 4"/>
        <dsp:cNvSpPr/>
      </dsp:nvSpPr>
      <dsp:spPr bwMode="white">
        <a:xfrm>
          <a:off x="274498" y="2323090"/>
          <a:ext cx="1097992" cy="436635"/>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01</a:t>
          </a:r>
          <a:endParaRPr lang="zh-CN" altLang="en-US" dirty="0"/>
        </a:p>
      </dsp:txBody>
      <dsp:txXfrm>
        <a:off x="274498" y="2323090"/>
        <a:ext cx="1097992" cy="436635"/>
      </dsp:txXfrm>
    </dsp:sp>
    <dsp:sp modelId="{96B7E46C-66F0-48EF-A9A8-24D87CA94873}">
      <dsp:nvSpPr>
        <dsp:cNvPr id="8" name="圆角矩形 7"/>
        <dsp:cNvSpPr/>
      </dsp:nvSpPr>
      <dsp:spPr bwMode="white">
        <a:xfrm>
          <a:off x="1519604" y="1492028"/>
          <a:ext cx="1309355" cy="1079944"/>
        </a:xfrm>
        <a:prstGeom prst="roundRect">
          <a:avLst>
            <a:gd name="adj" fmla="val 10000"/>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lIns="40005" tIns="40005" rIns="40005" bIns="40005"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dirty="0" smtClean="0">
              <a:solidFill>
                <a:schemeClr val="dk1"/>
              </a:solidFill>
            </a:rPr>
            <a:t>更权威</a:t>
          </a:r>
          <a:endParaRPr lang="zh-CN" altLang="en-US" dirty="0">
            <a:solidFill>
              <a:schemeClr val="dk1"/>
            </a:solidFill>
          </a:endParaRPr>
        </a:p>
      </dsp:txBody>
      <dsp:txXfrm>
        <a:off x="1519604" y="1492028"/>
        <a:ext cx="1309355" cy="1079944"/>
      </dsp:txXfrm>
    </dsp:sp>
    <dsp:sp modelId="{1309A420-A9A9-4DC7-8564-4FFD5162E663}">
      <dsp:nvSpPr>
        <dsp:cNvPr id="10" name="环形箭头 9"/>
        <dsp:cNvSpPr/>
      </dsp:nvSpPr>
      <dsp:spPr bwMode="white">
        <a:xfrm>
          <a:off x="2211458" y="851008"/>
          <a:ext cx="1553586" cy="1553586"/>
        </a:xfrm>
        <a:prstGeom prst="circularArrow">
          <a:avLst>
            <a:gd name="adj1" fmla="val 5000"/>
            <a:gd name="adj2" fmla="val 360000"/>
            <a:gd name="adj3" fmla="val 19587848"/>
            <a:gd name="adj4" fmla="val 12698869"/>
            <a:gd name="adj5" fmla="val 5500"/>
          </a:avLst>
        </a:prstGeom>
      </dsp:spPr>
      <dsp:style>
        <a:lnRef idx="0">
          <a:schemeClr val="lt1"/>
        </a:lnRef>
        <a:fillRef idx="1">
          <a:schemeClr val="accent5">
            <a:hueOff val="-4950000"/>
            <a:satOff val="20000"/>
            <a:lumOff val="4314"/>
            <a:alpha val="100000"/>
          </a:schemeClr>
        </a:fillRef>
        <a:effectRef idx="0">
          <a:scrgbClr r="0" g="0" b="0"/>
        </a:effectRef>
        <a:fontRef idx="minor">
          <a:schemeClr val="lt1"/>
        </a:fontRef>
      </dsp:style>
      <dsp:txXfrm>
        <a:off x="2211458" y="851008"/>
        <a:ext cx="1553586" cy="1553586"/>
      </dsp:txXfrm>
    </dsp:sp>
    <dsp:sp modelId="{7B46C65D-073A-4D01-A6A2-00ADA7808DA5}">
      <dsp:nvSpPr>
        <dsp:cNvPr id="9" name="圆角矩形 8"/>
        <dsp:cNvSpPr/>
      </dsp:nvSpPr>
      <dsp:spPr bwMode="white">
        <a:xfrm>
          <a:off x="1810572" y="1260611"/>
          <a:ext cx="1163871" cy="462833"/>
        </a:xfrm>
        <a:prstGeom prst="roundRect">
          <a:avLst>
            <a:gd name="adj" fmla="val 10000"/>
          </a:avLst>
        </a:prstGeom>
      </dsp:spPr>
      <dsp:style>
        <a:lnRef idx="2">
          <a:schemeClr val="lt1"/>
        </a:lnRef>
        <a:fillRef idx="1">
          <a:schemeClr val="accent5">
            <a:hueOff val="-3300000"/>
            <a:satOff val="13333"/>
            <a:lumOff val="2876"/>
            <a:alpha val="100000"/>
          </a:schemeClr>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02</a:t>
          </a:r>
          <a:endParaRPr lang="zh-CN" altLang="en-US" dirty="0"/>
        </a:p>
      </dsp:txBody>
      <dsp:txXfrm>
        <a:off x="1810572" y="1260611"/>
        <a:ext cx="1163871" cy="462833"/>
      </dsp:txXfrm>
    </dsp:sp>
    <dsp:sp modelId="{FE77B11E-7629-4009-A7AD-1BA7D121F614}">
      <dsp:nvSpPr>
        <dsp:cNvPr id="12" name="圆角矩形 11"/>
        <dsp:cNvSpPr/>
      </dsp:nvSpPr>
      <dsp:spPr bwMode="white">
        <a:xfrm>
          <a:off x="3121557" y="1522592"/>
          <a:ext cx="1235241" cy="1018815"/>
        </a:xfrm>
        <a:prstGeom prst="roundRect">
          <a:avLst>
            <a:gd name="adj" fmla="val 10000"/>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lIns="40005" tIns="40005" rIns="40005" bIns="40005"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3121557" y="1522592"/>
        <a:ext cx="1235241" cy="1018815"/>
      </dsp:txXfrm>
    </dsp:sp>
    <dsp:sp modelId="{B6D0065E-9ABA-4AF4-B5FA-037621AB0CDA}">
      <dsp:nvSpPr>
        <dsp:cNvPr id="14" name="形状 13"/>
        <dsp:cNvSpPr/>
      </dsp:nvSpPr>
      <dsp:spPr bwMode="white">
        <a:xfrm>
          <a:off x="3809353" y="1796918"/>
          <a:ext cx="1363285" cy="1363285"/>
        </a:xfrm>
        <a:prstGeom prst="leftCircularArrow">
          <a:avLst>
            <a:gd name="adj1" fmla="val 5000"/>
            <a:gd name="adj2" fmla="val -360000"/>
            <a:gd name="adj3" fmla="val 2276098"/>
            <a:gd name="adj4" fmla="val 9165077"/>
            <a:gd name="adj5" fmla="val 5500"/>
          </a:avLst>
        </a:prstGeom>
      </dsp:spPr>
      <dsp:style>
        <a:lnRef idx="0">
          <a:schemeClr val="lt1"/>
        </a:lnRef>
        <a:fillRef idx="1">
          <a:schemeClr val="accent5">
            <a:hueOff val="-9900000"/>
            <a:satOff val="40000"/>
            <a:lumOff val="8627"/>
            <a:alpha val="100000"/>
          </a:schemeClr>
        </a:fillRef>
        <a:effectRef idx="0">
          <a:scrgbClr r="0" g="0" b="0"/>
        </a:effectRef>
        <a:fontRef idx="minor">
          <a:schemeClr val="lt1"/>
        </a:fontRef>
      </dsp:style>
      <dsp:txXfrm>
        <a:off x="3809353" y="1796918"/>
        <a:ext cx="1363285" cy="1363285"/>
      </dsp:txXfrm>
    </dsp:sp>
    <dsp:sp modelId="{8D037B8D-B6D9-4CFE-AF44-BD7C46805B40}">
      <dsp:nvSpPr>
        <dsp:cNvPr id="13" name="圆角矩形 12"/>
        <dsp:cNvSpPr/>
      </dsp:nvSpPr>
      <dsp:spPr bwMode="white">
        <a:xfrm>
          <a:off x="3396055" y="2323090"/>
          <a:ext cx="1097992" cy="436635"/>
        </a:xfrm>
        <a:prstGeom prst="roundRect">
          <a:avLst>
            <a:gd name="adj" fmla="val 10000"/>
          </a:avLst>
        </a:prstGeom>
      </dsp:spPr>
      <dsp:style>
        <a:lnRef idx="2">
          <a:schemeClr val="lt1"/>
        </a:lnRef>
        <a:fillRef idx="1">
          <a:schemeClr val="accent5">
            <a:hueOff val="-6600000"/>
            <a:satOff val="26667"/>
            <a:lumOff val="5752"/>
            <a:alpha val="100000"/>
          </a:schemeClr>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03</a:t>
          </a:r>
          <a:endParaRPr lang="zh-CN" altLang="en-US" dirty="0"/>
        </a:p>
      </dsp:txBody>
      <dsp:txXfrm>
        <a:off x="3396055" y="2323090"/>
        <a:ext cx="1097992" cy="436635"/>
      </dsp:txXfrm>
    </dsp:sp>
    <dsp:sp modelId="{89A9DDAF-5D44-40A3-8691-0DBED011BCE7}">
      <dsp:nvSpPr>
        <dsp:cNvPr id="16" name="圆角矩形 15"/>
        <dsp:cNvSpPr/>
      </dsp:nvSpPr>
      <dsp:spPr bwMode="white">
        <a:xfrm>
          <a:off x="4641161" y="1492028"/>
          <a:ext cx="1309355" cy="1079944"/>
        </a:xfrm>
        <a:prstGeom prst="roundRect">
          <a:avLst>
            <a:gd name="adj" fmla="val 10000"/>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40005" tIns="40005" rIns="40005" bIns="40005"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dirty="0" smtClean="0">
              <a:solidFill>
                <a:schemeClr val="dk1"/>
              </a:solidFill>
            </a:rPr>
            <a:t>更易管理</a:t>
          </a:r>
          <a:endParaRPr lang="zh-CN" altLang="en-US" dirty="0">
            <a:solidFill>
              <a:schemeClr val="dk1"/>
            </a:solidFill>
          </a:endParaRPr>
        </a:p>
      </dsp:txBody>
      <dsp:txXfrm>
        <a:off x="4641161" y="1492028"/>
        <a:ext cx="1309355" cy="1079944"/>
      </dsp:txXfrm>
    </dsp:sp>
    <dsp:sp modelId="{BD70FAB3-0327-4AD5-A925-0AAC0FEAF8E8}">
      <dsp:nvSpPr>
        <dsp:cNvPr id="17" name="圆角矩形 16"/>
        <dsp:cNvSpPr/>
      </dsp:nvSpPr>
      <dsp:spPr bwMode="white">
        <a:xfrm>
          <a:off x="4932129" y="1260611"/>
          <a:ext cx="1163871" cy="462833"/>
        </a:xfrm>
        <a:prstGeom prst="roundRect">
          <a:avLst>
            <a:gd name="adj" fmla="val 10000"/>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41910" tIns="27940" rIns="4191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04</a:t>
          </a:r>
          <a:endParaRPr lang="zh-CN" altLang="en-US" dirty="0"/>
        </a:p>
      </dsp:txBody>
      <dsp:txXfrm>
        <a:off x="4932129" y="1260611"/>
        <a:ext cx="1163871" cy="462833"/>
      </dsp:txXfrm>
    </dsp:sp>
    <dsp:sp modelId="{523E5E7D-151D-4C09-B9A5-68F208764DAD}">
      <dsp:nvSpPr>
        <dsp:cNvPr id="3" name="矩形 2" hidden="1"/>
        <dsp:cNvSpPr/>
      </dsp:nvSpPr>
      <dsp:spPr>
        <a:xfrm>
          <a:off x="0" y="1304275"/>
          <a:ext cx="1372490" cy="1455450"/>
        </a:xfrm>
        <a:prstGeom prst="rect">
          <a:avLst/>
        </a:prstGeom>
      </dsp:spPr>
      <dsp:txXfrm>
        <a:off x="0" y="1304275"/>
        <a:ext cx="1372490" cy="1455450"/>
      </dsp:txXfrm>
    </dsp:sp>
    <dsp:sp modelId="{F2F6FD9F-1AAF-4396-8610-9070BF732164}">
      <dsp:nvSpPr>
        <dsp:cNvPr id="7" name="矩形 6" hidden="1"/>
        <dsp:cNvSpPr/>
      </dsp:nvSpPr>
      <dsp:spPr>
        <a:xfrm>
          <a:off x="1519604" y="1260611"/>
          <a:ext cx="1454839" cy="1542777"/>
        </a:xfrm>
        <a:prstGeom prst="rect">
          <a:avLst/>
        </a:prstGeom>
      </dsp:spPr>
      <dsp:txXfrm>
        <a:off x="1519604" y="1260611"/>
        <a:ext cx="1454839" cy="1542777"/>
      </dsp:txXfrm>
    </dsp:sp>
    <dsp:sp modelId="{DE07C060-3177-4299-99AF-96FA9C96DA0F}">
      <dsp:nvSpPr>
        <dsp:cNvPr id="11" name="矩形 10" hidden="1"/>
        <dsp:cNvSpPr/>
      </dsp:nvSpPr>
      <dsp:spPr>
        <a:xfrm>
          <a:off x="3121557" y="1304275"/>
          <a:ext cx="1372490" cy="1455450"/>
        </a:xfrm>
        <a:prstGeom prst="rect">
          <a:avLst/>
        </a:prstGeom>
      </dsp:spPr>
      <dsp:txXfrm>
        <a:off x="3121557" y="1304275"/>
        <a:ext cx="1372490" cy="1455450"/>
      </dsp:txXfrm>
    </dsp:sp>
    <dsp:sp modelId="{44CA4FC1-220E-4F4F-A3A5-14E0D2F7AFD8}">
      <dsp:nvSpPr>
        <dsp:cNvPr id="15" name="矩形 14" hidden="1"/>
        <dsp:cNvSpPr/>
      </dsp:nvSpPr>
      <dsp:spPr>
        <a:xfrm>
          <a:off x="4641161" y="1260611"/>
          <a:ext cx="1454839" cy="1542777"/>
        </a:xfrm>
        <a:prstGeom prst="rect">
          <a:avLst/>
        </a:prstGeom>
      </dsp:spPr>
      <dsp:txXfrm>
        <a:off x="4641161" y="1260611"/>
        <a:ext cx="1454839" cy="1542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08512" cy="4064000"/>
        <a:chOff x="0" y="0"/>
        <a:chExt cx="4608512" cy="4064000"/>
      </a:xfrm>
    </dsp:grpSpPr>
    <dsp:sp modelId="{6A0F034F-B91A-4108-8EE3-C0C0646E39AE}">
      <dsp:nvSpPr>
        <dsp:cNvPr id="4" name="空心弧 3"/>
        <dsp:cNvSpPr/>
      </dsp:nvSpPr>
      <dsp:spPr bwMode="white">
        <a:xfrm>
          <a:off x="-4551749" y="-717008"/>
          <a:ext cx="5498016" cy="5498016"/>
        </a:xfrm>
        <a:prstGeom prst="blockArc">
          <a:avLst>
            <a:gd name="adj1" fmla="val 18900000"/>
            <a:gd name="adj2" fmla="val 2700000"/>
            <a:gd name="adj3" fmla="val 329"/>
          </a:avLst>
        </a:prstGeom>
        <a:sp3d prstMaterial="matte"/>
      </dsp:spPr>
      <dsp:style>
        <a:lnRef idx="2">
          <a:schemeClr val="accent6"/>
        </a:lnRef>
        <a:fillRef idx="0">
          <a:schemeClr val="accent6">
            <a:tint val="90000"/>
          </a:schemeClr>
        </a:fillRef>
        <a:effectRef idx="0">
          <a:scrgbClr r="0" g="0" b="0"/>
        </a:effectRef>
        <a:fontRef idx="minor"/>
      </dsp:style>
      <dsp:txXfrm>
        <a:off x="-4551749" y="-717008"/>
        <a:ext cx="5498016" cy="5498016"/>
      </dsp:txXfrm>
    </dsp:sp>
    <dsp:sp modelId="{85CA8E47-25F2-4475-88C7-AF00473B960C}">
      <dsp:nvSpPr>
        <dsp:cNvPr id="7" name="矩形 6"/>
        <dsp:cNvSpPr/>
      </dsp:nvSpPr>
      <dsp:spPr bwMode="white">
        <a:xfrm>
          <a:off x="439725" y="253919"/>
          <a:ext cx="4168787" cy="508163"/>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403354" tIns="43180" rIns="43180" bIns="4318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t>更加关注“组织环境”</a:t>
          </a:r>
          <a:endParaRPr lang="zh-CN" altLang="en-US" dirty="0"/>
        </a:p>
      </dsp:txBody>
      <dsp:txXfrm>
        <a:off x="439725" y="253919"/>
        <a:ext cx="4168787" cy="508163"/>
      </dsp:txXfrm>
    </dsp:sp>
    <dsp:sp modelId="{2C6E8DDD-03DF-407D-A10F-E3F7ACC5C775}">
      <dsp:nvSpPr>
        <dsp:cNvPr id="8" name="椭圆 7"/>
        <dsp:cNvSpPr/>
      </dsp:nvSpPr>
      <dsp:spPr bwMode="white">
        <a:xfrm>
          <a:off x="122123" y="190398"/>
          <a:ext cx="635203" cy="635203"/>
        </a:xfrm>
        <a:prstGeom prst="ellipse">
          <a:avLst/>
        </a:prstGeom>
        <a:sp3d z="190500" extrusionH="12700" prstMaterial="plastic">
          <a:bevelT w="50800" h="50800"/>
        </a:sp3d>
      </dsp:spPr>
      <dsp:style>
        <a:lnRef idx="1">
          <a:schemeClr val="accent5">
            <a:hueOff val="0"/>
            <a:satOff val="0"/>
            <a:lumOff val="0"/>
            <a:alpha val="100000"/>
          </a:schemeClr>
        </a:lnRef>
        <a:fillRef idx="1">
          <a:schemeClr val="lt1"/>
        </a:fillRef>
        <a:effectRef idx="2">
          <a:scrgbClr r="0" g="0" b="0"/>
        </a:effectRef>
        <a:fontRef idx="minor"/>
      </dsp:style>
      <dsp:txXfrm>
        <a:off x="122123" y="190398"/>
        <a:ext cx="635203" cy="635203"/>
      </dsp:txXfrm>
    </dsp:sp>
    <dsp:sp modelId="{F7CF266A-1478-4867-9B5B-A8A58438A15D}">
      <dsp:nvSpPr>
        <dsp:cNvPr id="9" name="矩形 8"/>
        <dsp:cNvSpPr/>
      </dsp:nvSpPr>
      <dsp:spPr bwMode="white">
        <a:xfrm>
          <a:off x="803859" y="1015919"/>
          <a:ext cx="3804653" cy="508163"/>
        </a:xfrm>
        <a:prstGeom prst="rect">
          <a:avLst/>
        </a:prstGeom>
        <a:sp3d prstMaterial="plastic">
          <a:bevelT w="120900" h="88900"/>
          <a:bevelB w="88900" h="31750" prst="angle"/>
        </a:sp3d>
      </dsp:spPr>
      <dsp:style>
        <a:lnRef idx="0">
          <a:schemeClr val="lt1"/>
        </a:lnRef>
        <a:fillRef idx="3">
          <a:schemeClr val="accent5">
            <a:hueOff val="-2475000"/>
            <a:satOff val="10000"/>
            <a:lumOff val="2157"/>
            <a:alpha val="100000"/>
          </a:schemeClr>
        </a:fillRef>
        <a:effectRef idx="2">
          <a:scrgbClr r="0" g="0" b="0"/>
        </a:effectRef>
        <a:fontRef idx="minor">
          <a:schemeClr val="lt1"/>
        </a:fontRef>
      </dsp:style>
      <dsp:txBody>
        <a:bodyPr lIns="403354" tIns="43180" rIns="43180" bIns="4318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t>强调最高管理者的</a:t>
          </a:r>
          <a:r>
            <a:rPr lang="zh-CN" altLang="en-US" smtClean="0"/>
            <a:t>职责和领导作用</a:t>
          </a:r>
          <a:endParaRPr lang="zh-CN" altLang="en-US" dirty="0"/>
        </a:p>
      </dsp:txBody>
      <dsp:txXfrm>
        <a:off x="803859" y="1015919"/>
        <a:ext cx="3804653" cy="508163"/>
      </dsp:txXfrm>
    </dsp:sp>
    <dsp:sp modelId="{6F041B29-EEF4-4A34-BA58-1D587C4DBEC1}">
      <dsp:nvSpPr>
        <dsp:cNvPr id="10" name="椭圆 9"/>
        <dsp:cNvSpPr/>
      </dsp:nvSpPr>
      <dsp:spPr bwMode="white">
        <a:xfrm>
          <a:off x="486258" y="952398"/>
          <a:ext cx="635203" cy="635203"/>
        </a:xfrm>
        <a:prstGeom prst="ellipse">
          <a:avLst/>
        </a:prstGeom>
        <a:sp3d z="190500" extrusionH="12700" prstMaterial="plastic">
          <a:bevelT w="50800" h="50800"/>
        </a:sp3d>
      </dsp:spPr>
      <dsp:style>
        <a:lnRef idx="1">
          <a:schemeClr val="accent5">
            <a:hueOff val="-2475000"/>
            <a:satOff val="10000"/>
            <a:lumOff val="2157"/>
            <a:alpha val="100000"/>
          </a:schemeClr>
        </a:lnRef>
        <a:fillRef idx="1">
          <a:schemeClr val="lt1"/>
        </a:fillRef>
        <a:effectRef idx="2">
          <a:scrgbClr r="0" g="0" b="0"/>
        </a:effectRef>
        <a:fontRef idx="minor"/>
      </dsp:style>
      <dsp:txXfrm>
        <a:off x="486258" y="952398"/>
        <a:ext cx="635203" cy="635203"/>
      </dsp:txXfrm>
    </dsp:sp>
    <dsp:sp modelId="{F37F9DDC-8D46-4E7F-8F89-CF3134BA0406}">
      <dsp:nvSpPr>
        <dsp:cNvPr id="11" name="矩形 10"/>
        <dsp:cNvSpPr/>
      </dsp:nvSpPr>
      <dsp:spPr bwMode="white">
        <a:xfrm>
          <a:off x="915619" y="1777919"/>
          <a:ext cx="3692893" cy="508163"/>
        </a:xfrm>
        <a:prstGeom prst="rect">
          <a:avLst/>
        </a:prstGeom>
        <a:sp3d prstMaterial="plastic">
          <a:bevelT w="120900" h="88900"/>
          <a:bevelB w="88900" h="31750" prst="angle"/>
        </a:sp3d>
      </dsp:spPr>
      <dsp:style>
        <a:lnRef idx="0">
          <a:schemeClr val="lt1"/>
        </a:lnRef>
        <a:fillRef idx="3">
          <a:schemeClr val="accent5">
            <a:hueOff val="-4950000"/>
            <a:satOff val="20000"/>
            <a:lumOff val="4314"/>
            <a:alpha val="100000"/>
          </a:schemeClr>
        </a:fillRef>
        <a:effectRef idx="2">
          <a:scrgbClr r="0" g="0" b="0"/>
        </a:effectRef>
        <a:fontRef idx="minor">
          <a:schemeClr val="lt1"/>
        </a:fontRef>
      </dsp:style>
      <dsp:txBody>
        <a:bodyPr lIns="403354" tIns="43180" rIns="43180" bIns="4318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t>更加关注于管理职责</a:t>
          </a:r>
          <a:endParaRPr lang="zh-CN" altLang="en-US" dirty="0"/>
        </a:p>
      </dsp:txBody>
      <dsp:txXfrm>
        <a:off x="915619" y="1777919"/>
        <a:ext cx="3692893" cy="508163"/>
      </dsp:txXfrm>
    </dsp:sp>
    <dsp:sp modelId="{A3BE5052-7F69-4A64-AF16-C2FBF7AF2A95}">
      <dsp:nvSpPr>
        <dsp:cNvPr id="12" name="椭圆 11"/>
        <dsp:cNvSpPr/>
      </dsp:nvSpPr>
      <dsp:spPr bwMode="white">
        <a:xfrm>
          <a:off x="598018" y="1714398"/>
          <a:ext cx="635203" cy="635203"/>
        </a:xfrm>
        <a:prstGeom prst="ellipse">
          <a:avLst/>
        </a:prstGeom>
        <a:sp3d z="190500" extrusionH="12700" prstMaterial="plastic">
          <a:bevelT w="50800" h="50800"/>
        </a:sp3d>
      </dsp:spPr>
      <dsp:style>
        <a:lnRef idx="1">
          <a:schemeClr val="accent5">
            <a:hueOff val="-4950000"/>
            <a:satOff val="20000"/>
            <a:lumOff val="4314"/>
            <a:alpha val="100000"/>
          </a:schemeClr>
        </a:lnRef>
        <a:fillRef idx="1">
          <a:schemeClr val="lt1"/>
        </a:fillRef>
        <a:effectRef idx="2">
          <a:scrgbClr r="0" g="0" b="0"/>
        </a:effectRef>
        <a:fontRef idx="minor"/>
      </dsp:style>
      <dsp:txXfrm>
        <a:off x="598018" y="1714398"/>
        <a:ext cx="635203" cy="635203"/>
      </dsp:txXfrm>
    </dsp:sp>
    <dsp:sp modelId="{64137BE2-8E11-4D4E-9331-381AC631D7DA}">
      <dsp:nvSpPr>
        <dsp:cNvPr id="13" name="矩形 12"/>
        <dsp:cNvSpPr/>
      </dsp:nvSpPr>
      <dsp:spPr bwMode="white">
        <a:xfrm>
          <a:off x="803859" y="2539919"/>
          <a:ext cx="3804653" cy="508163"/>
        </a:xfrm>
        <a:prstGeom prst="rect">
          <a:avLst/>
        </a:prstGeom>
        <a:sp3d prstMaterial="plastic">
          <a:bevelT w="120900" h="88900"/>
          <a:bevelB w="88900" h="31750" prst="angle"/>
        </a:sp3d>
      </dsp:spPr>
      <dsp:style>
        <a:lnRef idx="0">
          <a:schemeClr val="lt1"/>
        </a:lnRef>
        <a:fillRef idx="3">
          <a:schemeClr val="accent5">
            <a:hueOff val="-7425000"/>
            <a:satOff val="30000"/>
            <a:lumOff val="6471"/>
            <a:alpha val="100000"/>
          </a:schemeClr>
        </a:fillRef>
        <a:effectRef idx="2">
          <a:scrgbClr r="0" g="0" b="0"/>
        </a:effectRef>
        <a:fontRef idx="minor">
          <a:schemeClr val="lt1"/>
        </a:fontRef>
      </dsp:style>
      <dsp:txBody>
        <a:bodyPr lIns="403354" tIns="43180" rIns="43180" bIns="4318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t>强调了基于风险的思维</a:t>
          </a:r>
          <a:endParaRPr lang="zh-CN" altLang="en-US" dirty="0"/>
        </a:p>
      </dsp:txBody>
      <dsp:txXfrm>
        <a:off x="803859" y="2539919"/>
        <a:ext cx="3804653" cy="508163"/>
      </dsp:txXfrm>
    </dsp:sp>
    <dsp:sp modelId="{00804425-EC4E-4063-B9A8-E516CD013010}">
      <dsp:nvSpPr>
        <dsp:cNvPr id="14" name="椭圆 13"/>
        <dsp:cNvSpPr/>
      </dsp:nvSpPr>
      <dsp:spPr bwMode="white">
        <a:xfrm>
          <a:off x="486258" y="2476398"/>
          <a:ext cx="635203" cy="635203"/>
        </a:xfrm>
        <a:prstGeom prst="ellipse">
          <a:avLst/>
        </a:prstGeom>
        <a:sp3d z="190500" extrusionH="12700" prstMaterial="plastic">
          <a:bevelT w="50800" h="50800"/>
        </a:sp3d>
      </dsp:spPr>
      <dsp:style>
        <a:lnRef idx="1">
          <a:schemeClr val="accent5">
            <a:hueOff val="-7425000"/>
            <a:satOff val="30000"/>
            <a:lumOff val="6471"/>
            <a:alpha val="100000"/>
          </a:schemeClr>
        </a:lnRef>
        <a:fillRef idx="1">
          <a:schemeClr val="lt1"/>
        </a:fillRef>
        <a:effectRef idx="2">
          <a:scrgbClr r="0" g="0" b="0"/>
        </a:effectRef>
        <a:fontRef idx="minor"/>
      </dsp:style>
      <dsp:txXfrm>
        <a:off x="486258" y="2476398"/>
        <a:ext cx="635203" cy="635203"/>
      </dsp:txXfrm>
    </dsp:sp>
    <dsp:sp modelId="{00669A70-528F-4637-B0AE-8725B195DFB8}">
      <dsp:nvSpPr>
        <dsp:cNvPr id="15" name="矩形 14"/>
        <dsp:cNvSpPr/>
      </dsp:nvSpPr>
      <dsp:spPr bwMode="white">
        <a:xfrm>
          <a:off x="439725" y="3301919"/>
          <a:ext cx="4168787" cy="508163"/>
        </a:xfrm>
        <a:prstGeom prst="rect">
          <a:avLst/>
        </a:prstGeom>
        <a:sp3d prstMaterial="plastic">
          <a:bevelT w="120900" h="88900"/>
          <a:bevelB w="88900" h="31750" prst="angle"/>
        </a:sp3d>
      </dsp:spPr>
      <dsp:style>
        <a:lnRef idx="0">
          <a:schemeClr val="lt1"/>
        </a:lnRef>
        <a:fillRef idx="3">
          <a:schemeClr val="accent5">
            <a:hueOff val="-9900000"/>
            <a:satOff val="40000"/>
            <a:lumOff val="8627"/>
            <a:alpha val="100000"/>
          </a:schemeClr>
        </a:fillRef>
        <a:effectRef idx="2">
          <a:scrgbClr r="0" g="0" b="0"/>
        </a:effectRef>
        <a:fontRef idx="minor">
          <a:schemeClr val="lt1"/>
        </a:fontRef>
      </dsp:style>
      <dsp:txBody>
        <a:bodyPr lIns="403354" tIns="43180" rIns="43180" bIns="4318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t>更加关注于绩效的监视和测量</a:t>
          </a:r>
          <a:endParaRPr lang="zh-CN" altLang="en-US" dirty="0"/>
        </a:p>
      </dsp:txBody>
      <dsp:txXfrm>
        <a:off x="439725" y="3301919"/>
        <a:ext cx="4168787" cy="508163"/>
      </dsp:txXfrm>
    </dsp:sp>
    <dsp:sp modelId="{227E8AA1-B365-4A4C-AE4D-95DE0ED875FA}">
      <dsp:nvSpPr>
        <dsp:cNvPr id="16" name="椭圆 15"/>
        <dsp:cNvSpPr/>
      </dsp:nvSpPr>
      <dsp:spPr bwMode="white">
        <a:xfrm>
          <a:off x="122123" y="3238398"/>
          <a:ext cx="635203" cy="635203"/>
        </a:xfrm>
        <a:prstGeom prst="ellipse">
          <a:avLst/>
        </a:prstGeom>
        <a:sp3d z="190500" extrusionH="12700" prstMaterial="plastic">
          <a:bevelT w="50800" h="50800"/>
        </a:sp3d>
      </dsp:spPr>
      <dsp:style>
        <a:lnRef idx="1">
          <a:schemeClr val="accent5">
            <a:hueOff val="-9900000"/>
            <a:satOff val="40000"/>
            <a:lumOff val="8627"/>
            <a:alpha val="100000"/>
          </a:schemeClr>
        </a:lnRef>
        <a:fillRef idx="1">
          <a:schemeClr val="lt1"/>
        </a:fillRef>
        <a:effectRef idx="2">
          <a:scrgbClr r="0" g="0" b="0"/>
        </a:effectRef>
        <a:fontRef idx="minor"/>
      </dsp:style>
      <dsp:txXfrm>
        <a:off x="122123" y="3238398"/>
        <a:ext cx="635203" cy="635203"/>
      </dsp:txXfrm>
    </dsp:sp>
    <dsp:sp modelId="{A6E014B3-0F4C-4F07-A48D-119933D4EB0C}">
      <dsp:nvSpPr>
        <dsp:cNvPr id="3" name="矩形 2" hidden="1"/>
        <dsp:cNvSpPr/>
      </dsp:nvSpPr>
      <dsp:spPr bwMode="white">
        <a:xfrm>
          <a:off x="110373" y="82886"/>
          <a:ext cx="36000" cy="36000"/>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110373" y="82886"/>
        <a:ext cx="36000" cy="36000"/>
      </dsp:txXfrm>
    </dsp:sp>
    <dsp:sp modelId="{1E50F784-6D5C-49DF-9896-44A7EA8C2DF4}">
      <dsp:nvSpPr>
        <dsp:cNvPr id="5" name="矩形 4" hidden="1"/>
        <dsp:cNvSpPr/>
      </dsp:nvSpPr>
      <dsp:spPr bwMode="white">
        <a:xfrm>
          <a:off x="910267" y="2014000"/>
          <a:ext cx="36000" cy="36000"/>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910267" y="2014000"/>
        <a:ext cx="36000" cy="36000"/>
      </dsp:txXfrm>
    </dsp:sp>
    <dsp:sp modelId="{79553C63-F501-49C4-A3F6-B2C36A233405}">
      <dsp:nvSpPr>
        <dsp:cNvPr id="6" name="矩形 5" hidden="1"/>
        <dsp:cNvSpPr/>
      </dsp:nvSpPr>
      <dsp:spPr bwMode="white">
        <a:xfrm>
          <a:off x="110373" y="3945114"/>
          <a:ext cx="36000" cy="36000"/>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110373" y="3945114"/>
        <a:ext cx="36000" cy="3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A4A73E59-4CE9-4CFF-B943-67C35B5FF82A}">
      <dsp:nvSpPr>
        <dsp:cNvPr id="4" name="任意多边形 3"/>
        <dsp:cNvSpPr/>
      </dsp:nvSpPr>
      <dsp:spPr bwMode="white">
        <a:xfrm>
          <a:off x="1160907" y="1066800"/>
          <a:ext cx="506537" cy="965200"/>
        </a:xfrm>
        <a:custGeom>
          <a:avLst/>
          <a:gdLst/>
          <a:ahLst/>
          <a:cxnLst/>
          <a:pathLst>
            <a:path w="798" h="1520">
              <a:moveTo>
                <a:pt x="0" y="1520"/>
              </a:moveTo>
              <a:lnTo>
                <a:pt x="399" y="1520"/>
              </a:lnTo>
              <a:lnTo>
                <a:pt x="399" y="0"/>
              </a:lnTo>
              <a:lnTo>
                <a:pt x="798" y="0"/>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160907" y="1066800"/>
        <a:ext cx="506537" cy="965200"/>
      </dsp:txXfrm>
    </dsp:sp>
    <dsp:sp modelId="{7096B3D9-78C7-4694-991B-FFDED5630BFA}">
      <dsp:nvSpPr>
        <dsp:cNvPr id="6" name="任意多边形 5"/>
        <dsp:cNvSpPr/>
      </dsp:nvSpPr>
      <dsp:spPr bwMode="white">
        <a:xfrm>
          <a:off x="1160907" y="2032000"/>
          <a:ext cx="506537" cy="0"/>
        </a:xfrm>
        <a:custGeom>
          <a:avLst/>
          <a:gdLst/>
          <a:ahLst/>
          <a:cxnLst/>
          <a:pathLst>
            <a:path w="798">
              <a:moveTo>
                <a:pt x="0" y="0"/>
              </a:moveTo>
              <a:lnTo>
                <a:pt x="798" y="0"/>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160907" y="2032000"/>
        <a:ext cx="506537" cy="0"/>
      </dsp:txXfrm>
    </dsp:sp>
    <dsp:sp modelId="{E6C3E70E-5A93-4DC3-80D9-F4FFB33562D4}">
      <dsp:nvSpPr>
        <dsp:cNvPr id="8" name="任意多边形 7"/>
        <dsp:cNvSpPr/>
      </dsp:nvSpPr>
      <dsp:spPr bwMode="white">
        <a:xfrm>
          <a:off x="1160907" y="2032000"/>
          <a:ext cx="506537" cy="965200"/>
        </a:xfrm>
        <a:custGeom>
          <a:avLst/>
          <a:gdLst/>
          <a:ahLst/>
          <a:cxnLst/>
          <a:pathLst>
            <a:path w="798" h="1520">
              <a:moveTo>
                <a:pt x="0" y="0"/>
              </a:moveTo>
              <a:lnTo>
                <a:pt x="399" y="0"/>
              </a:lnTo>
              <a:lnTo>
                <a:pt x="399" y="1520"/>
              </a:lnTo>
              <a:lnTo>
                <a:pt x="798" y="1520"/>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160907" y="2032000"/>
        <a:ext cx="506537" cy="965200"/>
      </dsp:txXfrm>
    </dsp:sp>
    <dsp:sp modelId="{49210F27-3533-414A-94F3-402C697233A7}">
      <dsp:nvSpPr>
        <dsp:cNvPr id="3" name="流程图: 可选过程 2"/>
        <dsp:cNvSpPr/>
      </dsp:nvSpPr>
      <dsp:spPr bwMode="white">
        <a:xfrm rot="16200000">
          <a:off x="-756102" y="1645920"/>
          <a:ext cx="3061858" cy="772160"/>
        </a:xfrm>
        <a:prstGeom prst="flowChartAlternateProcess">
          <a:avLst/>
        </a:prstGeom>
      </dsp:spPr>
      <dsp:style>
        <a:lnRef idx="3">
          <a:schemeClr val="lt1"/>
        </a:lnRef>
        <a:fillRef idx="1">
          <a:schemeClr val="accent1"/>
        </a:fillRef>
        <a:effectRef idx="1">
          <a:scrgbClr r="0" g="0" b="0"/>
        </a:effectRef>
        <a:fontRef idx="minor">
          <a:schemeClr val="lt1"/>
        </a:fontRef>
      </dsp:style>
      <dsp:txBody>
        <a:bodyPr lIns="26035" tIns="26035" rIns="26035" bIns="26035" anchor="ctr"/>
        <a:lstStyle>
          <a:lvl1pPr algn="ctr">
            <a:defRPr sz="41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endParaRPr lang="zh-CN" altLang="en-US" dirty="0"/>
        </a:p>
      </dsp:txBody>
      <dsp:txXfrm rot="16200000">
        <a:off x="-756102" y="1645920"/>
        <a:ext cx="3061858" cy="772160"/>
      </dsp:txXfrm>
    </dsp:sp>
    <dsp:sp modelId="{247892C8-F5B8-434B-A281-41B46FEBC0A7}">
      <dsp:nvSpPr>
        <dsp:cNvPr id="5" name="矩形 4"/>
        <dsp:cNvSpPr/>
      </dsp:nvSpPr>
      <dsp:spPr bwMode="white">
        <a:xfrm>
          <a:off x="1667444" y="680720"/>
          <a:ext cx="4002579" cy="772160"/>
        </a:xfrm>
        <a:prstGeom prst="rect">
          <a:avLst/>
        </a:prstGeom>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i="0" dirty="0" smtClean="0"/>
            <a:t>组织按</a:t>
          </a:r>
          <a:r>
            <a:rPr lang="en-US" altLang="zh-CN" sz="2000" b="0" i="0" dirty="0" smtClean="0"/>
            <a:t>ISO 9001</a:t>
          </a:r>
          <a:r>
            <a:rPr lang="zh-CN" altLang="en-US" sz="2000" b="0" i="0" dirty="0" smtClean="0"/>
            <a:t>标准建立的质量管理体系，其对象是顾客。</a:t>
          </a:r>
          <a:endParaRPr lang="zh-CN" altLang="en-US" sz="2000" dirty="0"/>
        </a:p>
      </dsp:txBody>
      <dsp:txXfrm>
        <a:off x="1667444" y="680720"/>
        <a:ext cx="4002579" cy="772160"/>
      </dsp:txXfrm>
    </dsp:sp>
    <dsp:sp modelId="{E6FC4F37-EEC0-4CFD-89AB-057B5BA6870E}">
      <dsp:nvSpPr>
        <dsp:cNvPr id="7" name="矩形 6"/>
        <dsp:cNvSpPr/>
      </dsp:nvSpPr>
      <dsp:spPr bwMode="white">
        <a:xfrm>
          <a:off x="1667444" y="1645920"/>
          <a:ext cx="4039810" cy="772160"/>
        </a:xfrm>
        <a:prstGeom prst="rect">
          <a:avLst/>
        </a:prstGeom>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i="0" dirty="0" smtClean="0"/>
            <a:t>组织按</a:t>
          </a:r>
          <a:r>
            <a:rPr lang="en-US" altLang="zh-CN" sz="2000" b="0" i="0" dirty="0" smtClean="0"/>
            <a:t>ISO 14001</a:t>
          </a:r>
          <a:r>
            <a:rPr lang="zh-CN" altLang="en-US" sz="2000" b="0" i="0" dirty="0" smtClean="0"/>
            <a:t>标准建立的环境管理体系，其对象是社会和相关方。</a:t>
          </a:r>
          <a:endParaRPr lang="zh-CN" altLang="en-US" sz="2000" dirty="0"/>
        </a:p>
      </dsp:txBody>
      <dsp:txXfrm>
        <a:off x="1667444" y="1645920"/>
        <a:ext cx="4039810" cy="772160"/>
      </dsp:txXfrm>
    </dsp:sp>
    <dsp:sp modelId="{330263B4-6455-4B58-BC08-3F2BFCF50073}">
      <dsp:nvSpPr>
        <dsp:cNvPr id="9" name="矩形 8"/>
        <dsp:cNvSpPr/>
      </dsp:nvSpPr>
      <dsp:spPr bwMode="white">
        <a:xfrm>
          <a:off x="1667444" y="2611120"/>
          <a:ext cx="4012912" cy="772160"/>
        </a:xfrm>
        <a:prstGeom prst="rect">
          <a:avLst/>
        </a:prstGeom>
      </dsp:spPr>
      <dsp:style>
        <a:lnRef idx="3">
          <a:schemeClr val="lt1"/>
        </a:lnRef>
        <a:fillRef idx="1">
          <a:schemeClr val="accent3">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i="0" dirty="0" smtClean="0"/>
            <a:t>组织按</a:t>
          </a:r>
          <a:r>
            <a:rPr lang="en-US" altLang="zh-CN" sz="2000" b="0" i="0" dirty="0" smtClean="0"/>
            <a:t>OHSAS 18001</a:t>
          </a:r>
          <a:r>
            <a:rPr lang="zh-CN" altLang="en-US" sz="2000" b="0" i="0" dirty="0" smtClean="0"/>
            <a:t>标准建立的职业安全健康管理体系，其对象是员工。</a:t>
          </a:r>
          <a:endParaRPr lang="zh-CN" altLang="en-US" sz="2000" dirty="0"/>
        </a:p>
      </dsp:txBody>
      <dsp:txXfrm>
        <a:off x="1667444" y="2611120"/>
        <a:ext cx="4012912" cy="772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tags" Target="../tags/tag18.xml"/><Relationship Id="rId3" Type="http://schemas.openxmlformats.org/officeDocument/2006/relationships/image" Target="../media/image14.jpeg"/><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职业健康安全管理体系培训教材</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55249" y="1988840"/>
            <a:ext cx="2588751" cy="388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图示 12"/>
          <p:cNvGraphicFramePr/>
          <p:nvPr/>
        </p:nvGraphicFramePr>
        <p:xfrm>
          <a:off x="755576"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23928" y="2602632"/>
            <a:ext cx="1224136" cy="830997"/>
          </a:xfrm>
          <a:prstGeom prst="rect">
            <a:avLst/>
          </a:prstGeom>
          <a:noFill/>
        </p:spPr>
        <p:txBody>
          <a:bodyPr wrap="square" rtlCol="0">
            <a:spAutoFit/>
          </a:bodyPr>
          <a:lstStyle/>
          <a:p>
            <a:r>
              <a:rPr lang="zh-CN" altLang="en-US" sz="2400" dirty="0" smtClean="0"/>
              <a:t>更易整合</a:t>
            </a:r>
            <a:endParaRPr lang="zh-CN"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7992888" cy="5262979"/>
          </a:xfrm>
          <a:prstGeom prst="rect">
            <a:avLst/>
          </a:prstGeom>
          <a:noFill/>
        </p:spPr>
        <p:txBody>
          <a:bodyPr wrap="square" rtlCol="0">
            <a:spAutoFit/>
          </a:bodyPr>
          <a:lstStyle/>
          <a:p>
            <a:pPr indent="457200"/>
            <a:r>
              <a:rPr lang="zh-CN" altLang="en-US" sz="2400" dirty="0"/>
              <a:t>首先，根据调查，目前大约有</a:t>
            </a:r>
            <a:r>
              <a:rPr lang="en-US" altLang="zh-CN" sz="2400" dirty="0"/>
              <a:t>45</a:t>
            </a:r>
            <a:r>
              <a:rPr lang="zh-CN" altLang="en-US" sz="2400" dirty="0"/>
              <a:t>个国家利用</a:t>
            </a:r>
            <a:r>
              <a:rPr lang="en-US" altLang="zh-CN" sz="2400" dirty="0"/>
              <a:t>OHSAS 18001</a:t>
            </a:r>
            <a:r>
              <a:rPr lang="zh-CN" altLang="en-US" sz="2400" dirty="0"/>
              <a:t>标准架构管理其职安卫（职业健康管理、安全管理、卫生管理简称）系统。虽然应用范围很广，但并非全球通用，而转化成</a:t>
            </a:r>
            <a:r>
              <a:rPr lang="en-US" altLang="zh-CN" sz="2400" dirty="0"/>
              <a:t>ISO</a:t>
            </a:r>
            <a:r>
              <a:rPr lang="zh-CN" altLang="en-US" sz="2400" dirty="0"/>
              <a:t>标准，仅其会员就有近</a:t>
            </a:r>
            <a:r>
              <a:rPr lang="en-US" altLang="zh-CN" sz="2400" dirty="0"/>
              <a:t>70</a:t>
            </a:r>
            <a:r>
              <a:rPr lang="zh-CN" altLang="en-US" sz="2400" dirty="0"/>
              <a:t>个国家，使其应用范围得到仅一步扩大。同时，</a:t>
            </a:r>
            <a:r>
              <a:rPr lang="en-US" altLang="zh-CN" sz="2400" dirty="0"/>
              <a:t>ISO</a:t>
            </a:r>
            <a:r>
              <a:rPr lang="zh-CN" altLang="en-US" sz="2400" dirty="0"/>
              <a:t>标准是全球认可的标准，不仅使其应用范围进一步扩大，另外使其更具有权威性。</a:t>
            </a:r>
            <a:endParaRPr lang="zh-CN" altLang="en-US" sz="2400" dirty="0"/>
          </a:p>
          <a:p>
            <a:pPr indent="457200"/>
            <a:r>
              <a:rPr lang="zh-CN" altLang="en-US" sz="2400" dirty="0"/>
              <a:t>其次，</a:t>
            </a:r>
            <a:r>
              <a:rPr lang="en-US" altLang="zh-CN" sz="2400" dirty="0"/>
              <a:t>ISO</a:t>
            </a:r>
            <a:r>
              <a:rPr lang="zh-CN" altLang="en-US" sz="2400" dirty="0"/>
              <a:t>拥有国际性的专业知识。通过</a:t>
            </a:r>
            <a:r>
              <a:rPr lang="en-US" altLang="zh-CN" sz="2400" dirty="0"/>
              <a:t>ISO</a:t>
            </a:r>
            <a:r>
              <a:rPr lang="zh-CN" altLang="en-US" sz="2400" dirty="0"/>
              <a:t>成员组织，有近</a:t>
            </a:r>
            <a:r>
              <a:rPr lang="en-US" altLang="zh-CN" sz="2400" dirty="0"/>
              <a:t>70</a:t>
            </a:r>
            <a:r>
              <a:rPr lang="zh-CN" altLang="en-US" sz="2400" dirty="0"/>
              <a:t>个国家参与方或者观察员的方式参与到</a:t>
            </a:r>
            <a:r>
              <a:rPr lang="en-US" altLang="zh-CN" sz="2400" dirty="0"/>
              <a:t>ISO 45001</a:t>
            </a:r>
            <a:r>
              <a:rPr lang="zh-CN" altLang="en-US" sz="2400" dirty="0"/>
              <a:t>的发展中来。</a:t>
            </a:r>
            <a:endParaRPr lang="zh-CN" altLang="en-US" sz="2400" dirty="0"/>
          </a:p>
          <a:p>
            <a:pPr indent="457200"/>
            <a:r>
              <a:rPr lang="zh-CN" altLang="en-US" sz="2400" dirty="0"/>
              <a:t>第三，现在许多组织都在使用</a:t>
            </a:r>
            <a:r>
              <a:rPr lang="en-US" altLang="zh-CN" sz="2400" dirty="0"/>
              <a:t>ISO</a:t>
            </a:r>
            <a:r>
              <a:rPr lang="zh-CN" altLang="en-US" sz="2400" dirty="0"/>
              <a:t>管理体系标准，这将更加使其与其他职业健康安全标准的整合更加容易。同时，对于许多小企业或许只有一个人员在管理安全以及环境方面的事宜，所以委员会也更加关注与</a:t>
            </a:r>
            <a:r>
              <a:rPr lang="en-US" altLang="zh-CN" sz="2400" dirty="0"/>
              <a:t>ISO 14001</a:t>
            </a:r>
            <a:r>
              <a:rPr lang="zh-CN" altLang="en-US" sz="2400" dirty="0"/>
              <a:t>相整合的可能性</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左\PPT全套\PPT素材图片\员工培训\t018ab7bfc24a40ac6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752" y="2852936"/>
            <a:ext cx="3728392" cy="35188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4531" y="1004535"/>
            <a:ext cx="7848872" cy="1600438"/>
          </a:xfrm>
          <a:prstGeom prst="rect">
            <a:avLst/>
          </a:prstGeom>
          <a:noFill/>
        </p:spPr>
        <p:txBody>
          <a:bodyPr wrap="square" rtlCol="0">
            <a:spAutoFit/>
          </a:bodyPr>
          <a:lstStyle/>
          <a:p>
            <a:r>
              <a:rPr lang="en-US" altLang="zh-CN" sz="4000" b="1" dirty="0"/>
              <a:t>ISO 45001</a:t>
            </a:r>
            <a:r>
              <a:rPr lang="zh-CN" altLang="en-US" sz="4000" b="1" dirty="0"/>
              <a:t>与</a:t>
            </a:r>
            <a:r>
              <a:rPr lang="en-US" altLang="zh-CN" sz="4000" b="1" dirty="0"/>
              <a:t>OHSAS </a:t>
            </a:r>
            <a:r>
              <a:rPr lang="en-US" altLang="zh-CN" sz="4000" b="1" dirty="0" smtClean="0"/>
              <a:t>18001</a:t>
            </a:r>
            <a:r>
              <a:rPr lang="zh-CN" altLang="en-US" sz="4000" b="1" dirty="0" smtClean="0"/>
              <a:t>相比</a:t>
            </a:r>
            <a:endParaRPr lang="en-US" altLang="zh-CN" sz="4000" b="1" dirty="0" smtClean="0"/>
          </a:p>
          <a:p>
            <a:endParaRPr lang="en-US" altLang="zh-CN" sz="1600" b="1" dirty="0" smtClean="0"/>
          </a:p>
          <a:p>
            <a:r>
              <a:rPr lang="en-US" altLang="zh-CN" sz="4000" b="1" dirty="0"/>
              <a:t> </a:t>
            </a:r>
            <a:r>
              <a:rPr lang="en-US" altLang="zh-CN" sz="4000" b="1" dirty="0" smtClean="0"/>
              <a:t>                                  </a:t>
            </a:r>
            <a:r>
              <a:rPr lang="zh-CN" altLang="en-US" sz="4000" b="1" dirty="0" smtClean="0"/>
              <a:t>有</a:t>
            </a:r>
            <a:r>
              <a:rPr lang="zh-CN" altLang="en-US" sz="4000" b="1" dirty="0" smtClean="0"/>
              <a:t>哪些不同呢？</a:t>
            </a:r>
            <a:endParaRPr lang="zh-CN" altLang="en-US" sz="4000" dirty="0"/>
          </a:p>
        </p:txBody>
      </p:sp>
      <p:sp>
        <p:nvSpPr>
          <p:cNvPr id="4" name="五边形 3"/>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5" name="燕尾形 4"/>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175236" y="1481589"/>
            <a:ext cx="697053" cy="646331"/>
          </a:xfrm>
          <a:prstGeom prst="rect">
            <a:avLst/>
          </a:prstGeom>
          <a:noFill/>
        </p:spPr>
        <p:txBody>
          <a:bodyPr wrap="square" rtlCol="0">
            <a:spAutoFit/>
          </a:bodyPr>
          <a:lstStyle/>
          <a:p>
            <a:r>
              <a:rPr lang="zh-CN" altLang="en-US" sz="3600" dirty="0"/>
              <a:t>三</a:t>
            </a:r>
            <a:endParaRPr lang="zh-CN" alt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8208912" cy="830997"/>
          </a:xfrm>
          <a:prstGeom prst="rect">
            <a:avLst/>
          </a:prstGeom>
          <a:noFill/>
        </p:spPr>
        <p:txBody>
          <a:bodyPr wrap="square" rtlCol="0">
            <a:spAutoFit/>
          </a:bodyPr>
          <a:lstStyle/>
          <a:p>
            <a:r>
              <a:rPr lang="en-US" altLang="zh-CN" sz="2400" dirty="0"/>
              <a:t>ISO 45001</a:t>
            </a:r>
            <a:r>
              <a:rPr lang="zh-CN" altLang="en-US" sz="2400" dirty="0"/>
              <a:t>的构建是在</a:t>
            </a:r>
            <a:r>
              <a:rPr lang="en-US" altLang="zh-CN" sz="2400" dirty="0"/>
              <a:t>OHSAS 18001</a:t>
            </a:r>
            <a:r>
              <a:rPr lang="zh-CN" altLang="en-US" sz="2400" dirty="0"/>
              <a:t>已有的规范上，其主要目标是相同的，都是为提高组织的职业健康安全绩效</a:t>
            </a:r>
            <a:r>
              <a:rPr lang="zh-CN" altLang="en-US" dirty="0"/>
              <a:t>。</a:t>
            </a:r>
            <a:endParaRPr lang="zh-CN" altLang="en-US" dirty="0"/>
          </a:p>
        </p:txBody>
      </p:sp>
      <p:sp>
        <p:nvSpPr>
          <p:cNvPr id="4" name="TextBox 3"/>
          <p:cNvSpPr txBox="1"/>
          <p:nvPr/>
        </p:nvSpPr>
        <p:spPr>
          <a:xfrm>
            <a:off x="611560" y="1908386"/>
            <a:ext cx="2160240" cy="461665"/>
          </a:xfrm>
          <a:prstGeom prst="rect">
            <a:avLst/>
          </a:prstGeom>
          <a:noFill/>
        </p:spPr>
        <p:txBody>
          <a:bodyPr wrap="square" rtlCol="0">
            <a:spAutoFit/>
          </a:bodyPr>
          <a:lstStyle/>
          <a:p>
            <a:r>
              <a:rPr lang="zh-CN" altLang="en-US" sz="2400" b="1" dirty="0" smtClean="0"/>
              <a:t>但是</a:t>
            </a:r>
            <a:endParaRPr lang="zh-CN" altLang="en-US" sz="2400" b="1" dirty="0"/>
          </a:p>
        </p:txBody>
      </p:sp>
      <p:graphicFrame>
        <p:nvGraphicFramePr>
          <p:cNvPr id="5" name="图示 4"/>
          <p:cNvGraphicFramePr/>
          <p:nvPr/>
        </p:nvGraphicFramePr>
        <p:xfrm>
          <a:off x="2915816" y="2370051"/>
          <a:ext cx="460851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流程图: 联系 5"/>
          <p:cNvSpPr/>
          <p:nvPr/>
        </p:nvSpPr>
        <p:spPr>
          <a:xfrm>
            <a:off x="827584" y="3068960"/>
            <a:ext cx="2448272" cy="2448272"/>
          </a:xfrm>
          <a:prstGeom prst="flowChartConnec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2800" dirty="0" smtClean="0"/>
              <a:t>ISO45001</a:t>
            </a:r>
            <a:endParaRPr lang="zh-CN" alt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15616" y="1124744"/>
          <a:ext cx="6984776" cy="5329751"/>
        </p:xfrm>
        <a:graphic>
          <a:graphicData uri="http://schemas.openxmlformats.org/drawingml/2006/table">
            <a:tbl>
              <a:tblPr firstRow="1" bandRow="1">
                <a:tableStyleId>{F5AB1C69-6EDB-4FF4-983F-18BD219EF322}</a:tableStyleId>
              </a:tblPr>
              <a:tblGrid>
                <a:gridCol w="792088"/>
                <a:gridCol w="2952328"/>
                <a:gridCol w="660397"/>
                <a:gridCol w="2579963"/>
              </a:tblGrid>
              <a:tr h="312027">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ISO/DIS45001.2</a:t>
                      </a:r>
                      <a:endParaRPr lang="en-US" altLang="zh-CN" sz="1200" dirty="0" smtClean="0"/>
                    </a:p>
                    <a:p>
                      <a:pPr algn="ctr"/>
                      <a:r>
                        <a:rPr lang="zh-CN" altLang="en-US" sz="1200" dirty="0" smtClean="0"/>
                        <a:t>职业健康安全管理体系   要求及使用指南</a:t>
                      </a:r>
                      <a:endParaRPr lang="zh-CN" altLang="en-US" sz="1200" dirty="0"/>
                    </a:p>
                  </a:txBody>
                  <a:tcPr/>
                </a:tc>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OHSAS</a:t>
                      </a:r>
                      <a:r>
                        <a:rPr lang="en-US" altLang="zh-CN" sz="1200" baseline="0" dirty="0" smtClean="0"/>
                        <a:t>  18001</a:t>
                      </a:r>
                      <a:r>
                        <a:rPr lang="zh-CN" altLang="en-US" sz="1200" baseline="0" dirty="0" smtClean="0"/>
                        <a:t>：</a:t>
                      </a:r>
                      <a:r>
                        <a:rPr lang="en-US" altLang="zh-CN" sz="1200" baseline="0" dirty="0" smtClean="0"/>
                        <a:t>2007</a:t>
                      </a:r>
                      <a:endParaRPr lang="en-US" altLang="zh-CN" sz="1200" baseline="0" dirty="0" smtClean="0"/>
                    </a:p>
                    <a:p>
                      <a:pPr algn="ctr"/>
                      <a:r>
                        <a:rPr lang="zh-CN" altLang="en-US" sz="1200" baseline="0" dirty="0" smtClean="0"/>
                        <a:t>职业健康安全管理体系    要求</a:t>
                      </a:r>
                      <a:endParaRPr lang="zh-CN" altLang="en-US" sz="1200" dirty="0"/>
                    </a:p>
                  </a:txBody>
                  <a:tcPr/>
                </a:tc>
              </a:tr>
              <a:tr h="312027">
                <a:tc>
                  <a:txBody>
                    <a:bodyPr/>
                    <a:lstStyle/>
                    <a:p>
                      <a:pPr algn="ctr"/>
                      <a:r>
                        <a:rPr lang="en-US" altLang="zh-CN" sz="1200" dirty="0" smtClean="0"/>
                        <a:t>1</a:t>
                      </a:r>
                      <a:endParaRPr lang="zh-CN" altLang="en-US" sz="1200" dirty="0"/>
                    </a:p>
                  </a:txBody>
                  <a:tcPr anchor="ctr"/>
                </a:tc>
                <a:tc>
                  <a:txBody>
                    <a:bodyPr/>
                    <a:lstStyle/>
                    <a:p>
                      <a:pPr algn="ctr"/>
                      <a:r>
                        <a:rPr lang="zh-CN" altLang="en-US" sz="1200" dirty="0" smtClean="0"/>
                        <a:t>范围</a:t>
                      </a:r>
                      <a:endParaRPr lang="zh-CN" altLang="en-US" sz="1200" dirty="0"/>
                    </a:p>
                  </a:txBody>
                  <a:tcPr/>
                </a:tc>
                <a:tc>
                  <a:txBody>
                    <a:bodyPr/>
                    <a:lstStyle/>
                    <a:p>
                      <a:pPr algn="ctr"/>
                      <a:r>
                        <a:rPr lang="en-US" altLang="zh-CN" sz="1200" dirty="0" smtClean="0"/>
                        <a:t>1</a:t>
                      </a:r>
                      <a:endParaRPr lang="zh-CN" altLang="en-US" sz="1200" dirty="0"/>
                    </a:p>
                  </a:txBody>
                  <a:tcPr anchor="ctr"/>
                </a:tc>
                <a:tc>
                  <a:txBody>
                    <a:bodyPr/>
                    <a:lstStyle/>
                    <a:p>
                      <a:pPr algn="ctr"/>
                      <a:r>
                        <a:rPr lang="zh-CN" altLang="en-US" sz="1200" dirty="0" smtClean="0"/>
                        <a:t>范围</a:t>
                      </a:r>
                      <a:endParaRPr lang="zh-CN" altLang="en-US" sz="1200" dirty="0"/>
                    </a:p>
                  </a:txBody>
                  <a:tcPr/>
                </a:tc>
              </a:tr>
              <a:tr h="312027">
                <a:tc>
                  <a:txBody>
                    <a:bodyPr/>
                    <a:lstStyle/>
                    <a:p>
                      <a:pPr algn="ctr"/>
                      <a:r>
                        <a:rPr lang="en-US" altLang="zh-CN" sz="1200" dirty="0" smtClean="0"/>
                        <a:t>2</a:t>
                      </a:r>
                      <a:endParaRPr lang="zh-CN" altLang="en-US" sz="1200" dirty="0"/>
                    </a:p>
                  </a:txBody>
                  <a:tcPr anchor="ctr"/>
                </a:tc>
                <a:tc>
                  <a:txBody>
                    <a:bodyPr/>
                    <a:lstStyle/>
                    <a:p>
                      <a:pPr algn="ctr"/>
                      <a:r>
                        <a:rPr lang="zh-CN" altLang="en-US" sz="1200" dirty="0" smtClean="0"/>
                        <a:t>规范性引用文件</a:t>
                      </a:r>
                      <a:endParaRPr lang="zh-CN" altLang="en-US" sz="1200" dirty="0"/>
                    </a:p>
                  </a:txBody>
                  <a:tcPr/>
                </a:tc>
                <a:tc>
                  <a:txBody>
                    <a:bodyPr/>
                    <a:lstStyle/>
                    <a:p>
                      <a:pPr algn="ctr"/>
                      <a:r>
                        <a:rPr lang="en-US" altLang="zh-CN" sz="1200" dirty="0" smtClean="0"/>
                        <a:t>2</a:t>
                      </a:r>
                      <a:endParaRPr lang="zh-CN" altLang="en-US" sz="1200" dirty="0"/>
                    </a:p>
                  </a:txBody>
                  <a:tcPr anchor="ctr"/>
                </a:tc>
                <a:tc>
                  <a:txBody>
                    <a:bodyPr/>
                    <a:lstStyle/>
                    <a:p>
                      <a:pPr algn="ctr"/>
                      <a:r>
                        <a:rPr lang="zh-CN" altLang="en-US" sz="1200" dirty="0" smtClean="0"/>
                        <a:t>规范性引用文件</a:t>
                      </a:r>
                      <a:endParaRPr lang="zh-CN" altLang="en-US" sz="1200" dirty="0"/>
                    </a:p>
                  </a:txBody>
                  <a:tcPr/>
                </a:tc>
              </a:tr>
              <a:tr h="312027">
                <a:tc>
                  <a:txBody>
                    <a:bodyPr/>
                    <a:lstStyle/>
                    <a:p>
                      <a:pPr algn="ctr"/>
                      <a:r>
                        <a:rPr lang="en-US" altLang="zh-CN" sz="1200" dirty="0" smtClean="0"/>
                        <a:t>3</a:t>
                      </a:r>
                      <a:endParaRPr lang="zh-CN" altLang="en-US" sz="1200" dirty="0"/>
                    </a:p>
                  </a:txBody>
                  <a:tcPr anchor="ctr"/>
                </a:tc>
                <a:tc>
                  <a:txBody>
                    <a:bodyPr/>
                    <a:lstStyle/>
                    <a:p>
                      <a:pPr algn="ctr"/>
                      <a:r>
                        <a:rPr lang="zh-CN" altLang="en-US" sz="1200" dirty="0" smtClean="0"/>
                        <a:t>术语和定义</a:t>
                      </a:r>
                      <a:endParaRPr lang="zh-CN" altLang="en-US" sz="1200" dirty="0"/>
                    </a:p>
                  </a:txBody>
                  <a:tcPr/>
                </a:tc>
                <a:tc>
                  <a:txBody>
                    <a:bodyPr/>
                    <a:lstStyle/>
                    <a:p>
                      <a:pPr algn="ctr"/>
                      <a:r>
                        <a:rPr lang="en-US" altLang="zh-CN" sz="1200" dirty="0" smtClean="0"/>
                        <a:t>3</a:t>
                      </a:r>
                      <a:endParaRPr lang="zh-CN" altLang="en-US" sz="1200" dirty="0"/>
                    </a:p>
                  </a:txBody>
                  <a:tcPr anchor="ctr"/>
                </a:tc>
                <a:tc>
                  <a:txBody>
                    <a:bodyPr/>
                    <a:lstStyle/>
                    <a:p>
                      <a:pPr algn="ctr"/>
                      <a:r>
                        <a:rPr lang="zh-CN" altLang="en-US" sz="1200" dirty="0" smtClean="0"/>
                        <a:t>术语和定义</a:t>
                      </a:r>
                      <a:endParaRPr lang="zh-CN" altLang="en-US" sz="1200" dirty="0"/>
                    </a:p>
                  </a:txBody>
                  <a:tcPr/>
                </a:tc>
              </a:tr>
              <a:tr h="312027">
                <a:tc>
                  <a:txBody>
                    <a:bodyPr/>
                    <a:lstStyle/>
                    <a:p>
                      <a:pPr algn="ctr"/>
                      <a:r>
                        <a:rPr lang="en-US" altLang="zh-CN" sz="1200" dirty="0" smtClean="0"/>
                        <a:t>4</a:t>
                      </a:r>
                      <a:endParaRPr lang="zh-CN" altLang="en-US" sz="1200" dirty="0"/>
                    </a:p>
                  </a:txBody>
                  <a:tcPr anchor="ctr"/>
                </a:tc>
                <a:tc>
                  <a:txBody>
                    <a:bodyPr/>
                    <a:lstStyle/>
                    <a:p>
                      <a:pPr algn="ctr"/>
                      <a:r>
                        <a:rPr lang="zh-CN" altLang="en-US" sz="1200" dirty="0" smtClean="0"/>
                        <a:t>组织环境</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312027">
                <a:tc>
                  <a:txBody>
                    <a:bodyPr/>
                    <a:lstStyle/>
                    <a:p>
                      <a:pPr algn="ctr"/>
                      <a:r>
                        <a:rPr lang="en-US" altLang="zh-CN" sz="1200" dirty="0" smtClean="0"/>
                        <a:t>4.1</a:t>
                      </a:r>
                      <a:endParaRPr lang="zh-CN" altLang="en-US" sz="1200" dirty="0"/>
                    </a:p>
                  </a:txBody>
                  <a:tcPr anchor="ctr"/>
                </a:tc>
                <a:tc>
                  <a:txBody>
                    <a:bodyPr/>
                    <a:lstStyle/>
                    <a:p>
                      <a:pPr algn="ctr"/>
                      <a:r>
                        <a:rPr lang="zh-CN" altLang="en-US" sz="1200" dirty="0" smtClean="0"/>
                        <a:t>理解组织及其环境</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516077">
                <a:tc>
                  <a:txBody>
                    <a:bodyPr/>
                    <a:lstStyle/>
                    <a:p>
                      <a:pPr algn="ctr"/>
                      <a:r>
                        <a:rPr lang="en-US" altLang="zh-CN" sz="1200" dirty="0" smtClean="0"/>
                        <a:t>4.2</a:t>
                      </a:r>
                      <a:endParaRPr lang="zh-CN" altLang="en-US" sz="1200" dirty="0"/>
                    </a:p>
                  </a:txBody>
                  <a:tcPr anchor="ctr"/>
                </a:tc>
                <a:tc>
                  <a:txBody>
                    <a:bodyPr/>
                    <a:lstStyle/>
                    <a:p>
                      <a:pPr algn="ctr"/>
                      <a:r>
                        <a:rPr lang="zh-CN" altLang="en-US" sz="1200" dirty="0" smtClean="0"/>
                        <a:t>理解工作人员和其他相关方的需求和期望</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516077">
                <a:tc>
                  <a:txBody>
                    <a:bodyPr/>
                    <a:lstStyle/>
                    <a:p>
                      <a:pPr algn="ctr"/>
                      <a:r>
                        <a:rPr lang="en-US" altLang="zh-CN" sz="1200" dirty="0" smtClean="0"/>
                        <a:t>4.3</a:t>
                      </a:r>
                      <a:endParaRPr lang="zh-CN" altLang="en-US" sz="1200" dirty="0"/>
                    </a:p>
                  </a:txBody>
                  <a:tcPr anchor="ctr"/>
                </a:tc>
                <a:tc>
                  <a:txBody>
                    <a:bodyPr/>
                    <a:lstStyle/>
                    <a:p>
                      <a:pPr algn="ctr"/>
                      <a:r>
                        <a:rPr lang="zh-CN" altLang="en-US" sz="1200" dirty="0" smtClean="0"/>
                        <a:t>确定职业健康及其安全管理体系的范围</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516077">
                <a:tc>
                  <a:txBody>
                    <a:bodyPr/>
                    <a:lstStyle/>
                    <a:p>
                      <a:pPr algn="ctr"/>
                      <a:r>
                        <a:rPr lang="en-US" altLang="zh-CN" sz="1200" dirty="0" smtClean="0"/>
                        <a:t>4.4</a:t>
                      </a:r>
                      <a:endParaRPr lang="zh-CN" altLang="en-US" sz="1200" dirty="0"/>
                    </a:p>
                  </a:txBody>
                  <a:tcPr anchor="ctr"/>
                </a:tc>
                <a:tc>
                  <a:txBody>
                    <a:bodyPr/>
                    <a:lstStyle/>
                    <a:p>
                      <a:pPr algn="ctr"/>
                      <a:r>
                        <a:rPr lang="zh-CN" altLang="en-US" sz="1200" dirty="0" smtClean="0"/>
                        <a:t>职业健康安全管理体系</a:t>
                      </a:r>
                      <a:endParaRPr lang="zh-CN" altLang="en-US" sz="1200" dirty="0"/>
                    </a:p>
                  </a:txBody>
                  <a:tcPr/>
                </a:tc>
                <a:tc>
                  <a:txBody>
                    <a:bodyPr/>
                    <a:lstStyle/>
                    <a:p>
                      <a:pPr algn="ctr"/>
                      <a:r>
                        <a:rPr lang="en-US" altLang="zh-CN" sz="1200" dirty="0" smtClean="0"/>
                        <a:t>4</a:t>
                      </a:r>
                      <a:endParaRPr lang="en-US" altLang="zh-CN" sz="1200" dirty="0" smtClean="0"/>
                    </a:p>
                    <a:p>
                      <a:pPr algn="ctr"/>
                      <a:r>
                        <a:rPr lang="en-US" altLang="zh-CN" sz="1200" dirty="0" smtClean="0"/>
                        <a:t>4.1</a:t>
                      </a:r>
                      <a:endParaRPr lang="zh-CN" altLang="en-US" sz="1200" dirty="0"/>
                    </a:p>
                  </a:txBody>
                  <a:tcPr anchor="ctr"/>
                </a:tc>
                <a:tc>
                  <a:txBody>
                    <a:bodyPr/>
                    <a:lstStyle/>
                    <a:p>
                      <a:pPr algn="ctr"/>
                      <a:r>
                        <a:rPr lang="zh-CN" altLang="en-US" sz="1200" dirty="0" smtClean="0"/>
                        <a:t>职业健康安全管理体系要求</a:t>
                      </a:r>
                      <a:endParaRPr lang="en-US" altLang="zh-CN" sz="1200" dirty="0" smtClean="0"/>
                    </a:p>
                    <a:p>
                      <a:pPr algn="ctr"/>
                      <a:r>
                        <a:rPr lang="zh-CN" altLang="en-US" sz="1200" dirty="0" smtClean="0"/>
                        <a:t>总要求</a:t>
                      </a:r>
                      <a:endParaRPr lang="zh-CN" altLang="en-US" sz="1200" dirty="0"/>
                    </a:p>
                  </a:txBody>
                  <a:tcPr/>
                </a:tc>
              </a:tr>
              <a:tr h="312027">
                <a:tc>
                  <a:txBody>
                    <a:bodyPr/>
                    <a:lstStyle/>
                    <a:p>
                      <a:pPr algn="ctr"/>
                      <a:r>
                        <a:rPr lang="en-US" altLang="zh-CN" sz="1200" dirty="0" smtClean="0"/>
                        <a:t>5</a:t>
                      </a:r>
                      <a:endParaRPr lang="zh-CN" altLang="en-US" sz="1200" dirty="0"/>
                    </a:p>
                  </a:txBody>
                  <a:tcPr anchor="ctr"/>
                </a:tc>
                <a:tc>
                  <a:txBody>
                    <a:bodyPr/>
                    <a:lstStyle/>
                    <a:p>
                      <a:pPr algn="ctr"/>
                      <a:r>
                        <a:rPr lang="zh-CN" altLang="en-US" sz="1200" dirty="0" smtClean="0"/>
                        <a:t>领导作用和工作人员参与</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516077">
                <a:tc>
                  <a:txBody>
                    <a:bodyPr/>
                    <a:lstStyle/>
                    <a:p>
                      <a:pPr algn="ctr"/>
                      <a:r>
                        <a:rPr lang="en-US" altLang="zh-CN" sz="1200" dirty="0" smtClean="0"/>
                        <a:t>5.1</a:t>
                      </a:r>
                      <a:endParaRPr lang="zh-CN" altLang="en-US" sz="1200" dirty="0"/>
                    </a:p>
                  </a:txBody>
                  <a:tcPr anchor="ctr"/>
                </a:tc>
                <a:tc>
                  <a:txBody>
                    <a:bodyPr/>
                    <a:lstStyle/>
                    <a:p>
                      <a:pPr algn="ctr"/>
                      <a:r>
                        <a:rPr lang="zh-CN" altLang="en-US" sz="1200" dirty="0" smtClean="0"/>
                        <a:t>领导作用和承诺</a:t>
                      </a:r>
                      <a:endParaRPr lang="zh-CN" altLang="en-US" sz="1200" dirty="0"/>
                    </a:p>
                  </a:txBody>
                  <a:tcPr/>
                </a:tc>
                <a:tc>
                  <a:txBody>
                    <a:bodyPr/>
                    <a:lstStyle/>
                    <a:p>
                      <a:pPr algn="ctr"/>
                      <a:r>
                        <a:rPr lang="en-US" altLang="zh-CN" sz="1200" dirty="0" smtClean="0"/>
                        <a:t>4.4.1</a:t>
                      </a:r>
                      <a:endParaRPr lang="zh-CN" altLang="en-US" sz="1200" dirty="0"/>
                    </a:p>
                  </a:txBody>
                  <a:tcPr anchor="ctr"/>
                </a:tc>
                <a:tc>
                  <a:txBody>
                    <a:bodyPr/>
                    <a:lstStyle/>
                    <a:p>
                      <a:pPr algn="ctr"/>
                      <a:r>
                        <a:rPr lang="zh-CN" altLang="en-US" sz="1200" dirty="0" smtClean="0"/>
                        <a:t>资源、作用、职责、责任和权限</a:t>
                      </a:r>
                      <a:endParaRPr lang="zh-CN" altLang="en-US" sz="1200" dirty="0"/>
                    </a:p>
                  </a:txBody>
                  <a:tcPr/>
                </a:tc>
              </a:tr>
              <a:tr h="312027">
                <a:tc>
                  <a:txBody>
                    <a:bodyPr/>
                    <a:lstStyle/>
                    <a:p>
                      <a:pPr algn="ctr"/>
                      <a:r>
                        <a:rPr lang="en-US" altLang="zh-CN" sz="1200" dirty="0" smtClean="0"/>
                        <a:t>5.2</a:t>
                      </a:r>
                      <a:endParaRPr lang="zh-CN" altLang="en-US" sz="1200" dirty="0"/>
                    </a:p>
                  </a:txBody>
                  <a:tcPr anchor="ctr"/>
                </a:tc>
                <a:tc>
                  <a:txBody>
                    <a:bodyPr/>
                    <a:lstStyle/>
                    <a:p>
                      <a:pPr algn="ctr"/>
                      <a:r>
                        <a:rPr lang="zh-CN" altLang="en-US" sz="1200" dirty="0" smtClean="0"/>
                        <a:t>职业健康安全方针</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312027">
                <a:tc>
                  <a:txBody>
                    <a:bodyPr/>
                    <a:lstStyle/>
                    <a:p>
                      <a:pPr algn="ctr"/>
                      <a:r>
                        <a:rPr lang="en-US" altLang="zh-CN" sz="1200" dirty="0" smtClean="0"/>
                        <a:t>5.3</a:t>
                      </a:r>
                      <a:endParaRPr lang="zh-CN" altLang="en-US" sz="1200" dirty="0"/>
                    </a:p>
                  </a:txBody>
                  <a:tcPr anchor="ctr"/>
                </a:tc>
                <a:tc>
                  <a:txBody>
                    <a:bodyPr/>
                    <a:lstStyle/>
                    <a:p>
                      <a:pPr algn="ctr"/>
                      <a:r>
                        <a:rPr lang="zh-CN" altLang="en-US" sz="1200" dirty="0" smtClean="0"/>
                        <a:t>组织的岗位、职责和权限</a:t>
                      </a:r>
                      <a:endParaRPr lang="zh-CN" altLang="en-US" sz="1200" dirty="0"/>
                    </a:p>
                  </a:txBody>
                  <a:tcPr/>
                </a:tc>
                <a:tc>
                  <a:txBody>
                    <a:bodyPr/>
                    <a:lstStyle/>
                    <a:p>
                      <a:pPr algn="ctr"/>
                      <a:endParaRPr lang="zh-CN" altLang="en-US" sz="1200" dirty="0"/>
                    </a:p>
                  </a:txBody>
                  <a:tcPr anchor="ctr"/>
                </a:tc>
                <a:tc>
                  <a:txBody>
                    <a:bodyPr/>
                    <a:lstStyle/>
                    <a:p>
                      <a:pPr algn="ctr"/>
                      <a:endParaRPr lang="zh-CN" altLang="en-US" sz="1200" dirty="0"/>
                    </a:p>
                  </a:txBody>
                  <a:tcPr/>
                </a:tc>
              </a:tr>
              <a:tr h="312027">
                <a:tc>
                  <a:txBody>
                    <a:bodyPr/>
                    <a:lstStyle/>
                    <a:p>
                      <a:pPr algn="ctr"/>
                      <a:r>
                        <a:rPr lang="en-US" altLang="zh-CN" sz="1200" dirty="0" smtClean="0"/>
                        <a:t>5.4</a:t>
                      </a:r>
                      <a:endParaRPr lang="zh-CN" altLang="en-US" sz="1200" dirty="0"/>
                    </a:p>
                  </a:txBody>
                  <a:tcPr anchor="ctr"/>
                </a:tc>
                <a:tc>
                  <a:txBody>
                    <a:bodyPr/>
                    <a:lstStyle/>
                    <a:p>
                      <a:pPr algn="ctr"/>
                      <a:r>
                        <a:rPr lang="zh-CN" altLang="en-US" sz="1200" dirty="0" smtClean="0"/>
                        <a:t>工作人员协商和参与</a:t>
                      </a:r>
                      <a:endParaRPr lang="zh-CN" altLang="en-US" sz="1200" dirty="0"/>
                    </a:p>
                  </a:txBody>
                  <a:tcPr/>
                </a:tc>
                <a:tc>
                  <a:txBody>
                    <a:bodyPr/>
                    <a:lstStyle/>
                    <a:p>
                      <a:pPr algn="ctr"/>
                      <a:r>
                        <a:rPr lang="en-US" altLang="zh-CN" sz="1200" dirty="0" smtClean="0"/>
                        <a:t>4.4.3</a:t>
                      </a:r>
                      <a:endParaRPr lang="zh-CN" altLang="en-US" sz="1200" dirty="0"/>
                    </a:p>
                  </a:txBody>
                  <a:tcPr anchor="ctr"/>
                </a:tc>
                <a:tc>
                  <a:txBody>
                    <a:bodyPr/>
                    <a:lstStyle/>
                    <a:p>
                      <a:pPr algn="ctr"/>
                      <a:r>
                        <a:rPr lang="zh-CN" altLang="en-US" sz="1200" dirty="0" smtClean="0"/>
                        <a:t>沟通、参与和协商</a:t>
                      </a:r>
                      <a:endParaRPr lang="zh-CN" altLang="en-US" sz="1200" dirty="0"/>
                    </a:p>
                  </a:txBody>
                  <a:tcPr/>
                </a:tc>
              </a:tr>
            </a:tbl>
          </a:graphicData>
        </a:graphic>
      </p:graphicFrame>
      <p:sp>
        <p:nvSpPr>
          <p:cNvPr id="3" name="TextBox 2"/>
          <p:cNvSpPr txBox="1"/>
          <p:nvPr/>
        </p:nvSpPr>
        <p:spPr>
          <a:xfrm>
            <a:off x="1115616" y="620688"/>
            <a:ext cx="4680520" cy="369332"/>
          </a:xfrm>
          <a:prstGeom prst="rect">
            <a:avLst/>
          </a:prstGeom>
          <a:noFill/>
        </p:spPr>
        <p:txBody>
          <a:bodyPr wrap="square" rtlCol="0">
            <a:spAutoFit/>
          </a:bodyPr>
          <a:lstStyle/>
          <a:p>
            <a:r>
              <a:rPr lang="en-US" altLang="zh-CN" b="1" dirty="0"/>
              <a:t>ISO 45001.2</a:t>
            </a:r>
            <a:r>
              <a:rPr lang="zh-CN" altLang="en-US" b="1" dirty="0"/>
              <a:t>与</a:t>
            </a:r>
            <a:r>
              <a:rPr lang="en-US" altLang="zh-CN" b="1" dirty="0"/>
              <a:t>OHSAS 18001:2007</a:t>
            </a:r>
            <a:r>
              <a:rPr lang="zh-CN" altLang="en-US" b="1" dirty="0"/>
              <a:t>的对应关系</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15616" y="1124744"/>
          <a:ext cx="6984776" cy="5636123"/>
        </p:xfrm>
        <a:graphic>
          <a:graphicData uri="http://schemas.openxmlformats.org/drawingml/2006/table">
            <a:tbl>
              <a:tblPr firstRow="1" bandRow="1">
                <a:tableStyleId>{F5AB1C69-6EDB-4FF4-983F-18BD219EF322}</a:tableStyleId>
              </a:tblPr>
              <a:tblGrid>
                <a:gridCol w="792088"/>
                <a:gridCol w="2952328"/>
                <a:gridCol w="660397"/>
                <a:gridCol w="2579963"/>
              </a:tblGrid>
              <a:tr h="312027">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ISO/DIS45001.2</a:t>
                      </a:r>
                      <a:endParaRPr lang="en-US" altLang="zh-CN" sz="1200" dirty="0" smtClean="0"/>
                    </a:p>
                    <a:p>
                      <a:pPr algn="ctr"/>
                      <a:r>
                        <a:rPr lang="zh-CN" altLang="en-US" sz="1200" dirty="0" smtClean="0"/>
                        <a:t>职业健康安全管理体系   要求及使用指南</a:t>
                      </a:r>
                      <a:endParaRPr lang="zh-CN" altLang="en-US" sz="1200" dirty="0"/>
                    </a:p>
                  </a:txBody>
                  <a:tcPr anchor="ctr"/>
                </a:tc>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OHSAS</a:t>
                      </a:r>
                      <a:r>
                        <a:rPr lang="en-US" altLang="zh-CN" sz="1200" baseline="0" dirty="0" smtClean="0"/>
                        <a:t>  18001</a:t>
                      </a:r>
                      <a:r>
                        <a:rPr lang="zh-CN" altLang="en-US" sz="1200" baseline="0" dirty="0" smtClean="0"/>
                        <a:t>：</a:t>
                      </a:r>
                      <a:r>
                        <a:rPr lang="en-US" altLang="zh-CN" sz="1200" baseline="0" dirty="0" smtClean="0"/>
                        <a:t>2007</a:t>
                      </a:r>
                      <a:endParaRPr lang="en-US" altLang="zh-CN" sz="1200" baseline="0" dirty="0" smtClean="0"/>
                    </a:p>
                    <a:p>
                      <a:pPr algn="ctr"/>
                      <a:r>
                        <a:rPr lang="zh-CN" altLang="en-US" sz="1200" baseline="0" dirty="0" smtClean="0"/>
                        <a:t>职业健康安全管理体系    要求</a:t>
                      </a:r>
                      <a:endParaRPr lang="zh-CN" altLang="en-US" sz="1200" dirty="0"/>
                    </a:p>
                  </a:txBody>
                  <a:tcPr anchor="ctr"/>
                </a:tc>
              </a:tr>
              <a:tr h="312027">
                <a:tc>
                  <a:txBody>
                    <a:bodyPr/>
                    <a:lstStyle/>
                    <a:p>
                      <a:pPr algn="ctr"/>
                      <a:r>
                        <a:rPr lang="en-US" altLang="zh-CN" sz="1200" dirty="0" smtClean="0"/>
                        <a:t>6</a:t>
                      </a:r>
                      <a:endParaRPr lang="zh-CN" altLang="en-US" sz="1200" dirty="0"/>
                    </a:p>
                  </a:txBody>
                  <a:tcPr anchor="ctr"/>
                </a:tc>
                <a:tc>
                  <a:txBody>
                    <a:bodyPr/>
                    <a:lstStyle/>
                    <a:p>
                      <a:pPr algn="ctr"/>
                      <a:r>
                        <a:rPr lang="zh-CN" altLang="en-US" sz="1200" dirty="0" smtClean="0"/>
                        <a:t>策划</a:t>
                      </a:r>
                      <a:endParaRPr lang="zh-CN" altLang="en-US" sz="1200" dirty="0"/>
                    </a:p>
                  </a:txBody>
                  <a:tcPr anchor="ctr"/>
                </a:tc>
                <a:tc>
                  <a:txBody>
                    <a:bodyPr/>
                    <a:lstStyle/>
                    <a:p>
                      <a:endParaRPr lang="zh-CN" altLang="en-US" dirty="0"/>
                    </a:p>
                  </a:txBody>
                  <a:tcPr anchor="ctr"/>
                </a:tc>
                <a:tc>
                  <a:txBody>
                    <a:bodyPr/>
                    <a:lstStyle/>
                    <a:p>
                      <a:endParaRPr lang="zh-CN" altLang="en-US" dirty="0"/>
                    </a:p>
                  </a:txBody>
                  <a:tcPr anchor="ctr"/>
                </a:tc>
              </a:tr>
              <a:tr h="312027">
                <a:tc>
                  <a:txBody>
                    <a:bodyPr/>
                    <a:lstStyle/>
                    <a:p>
                      <a:pPr algn="ctr"/>
                      <a:r>
                        <a:rPr lang="en-US" altLang="zh-CN" sz="1200" dirty="0" smtClean="0"/>
                        <a:t>6.1</a:t>
                      </a:r>
                      <a:endParaRPr lang="zh-CN" altLang="en-US" sz="1200" dirty="0"/>
                    </a:p>
                  </a:txBody>
                  <a:tcPr anchor="ctr"/>
                </a:tc>
                <a:tc>
                  <a:txBody>
                    <a:bodyPr/>
                    <a:lstStyle/>
                    <a:p>
                      <a:pPr algn="ctr"/>
                      <a:r>
                        <a:rPr lang="zh-CN" altLang="en-US" sz="1200" dirty="0" smtClean="0"/>
                        <a:t>应对机遇和风险的措施</a:t>
                      </a:r>
                      <a:endParaRPr lang="zh-CN" altLang="en-US" sz="1200" dirty="0"/>
                    </a:p>
                  </a:txBody>
                  <a:tcPr anchor="ctr"/>
                </a:tc>
                <a:tc>
                  <a:txBody>
                    <a:bodyPr/>
                    <a:lstStyle/>
                    <a:p>
                      <a:endParaRPr lang="zh-CN" altLang="en-US" dirty="0"/>
                    </a:p>
                  </a:txBody>
                  <a:tcPr anchor="ctr"/>
                </a:tc>
                <a:tc>
                  <a:txBody>
                    <a:bodyPr/>
                    <a:lstStyle/>
                    <a:p>
                      <a:endParaRPr lang="zh-CN" altLang="en-US"/>
                    </a:p>
                  </a:txBody>
                  <a:tcPr anchor="ctr"/>
                </a:tc>
              </a:tr>
              <a:tr h="312027">
                <a:tc>
                  <a:txBody>
                    <a:bodyPr/>
                    <a:lstStyle/>
                    <a:p>
                      <a:pPr algn="ctr"/>
                      <a:r>
                        <a:rPr lang="en-US" altLang="zh-CN" sz="1200" dirty="0" smtClean="0"/>
                        <a:t>6.1.1</a:t>
                      </a:r>
                      <a:endParaRPr lang="zh-CN" altLang="en-US" sz="1200" dirty="0"/>
                    </a:p>
                  </a:txBody>
                  <a:tcPr anchor="ctr"/>
                </a:tc>
                <a:tc>
                  <a:txBody>
                    <a:bodyPr/>
                    <a:lstStyle/>
                    <a:p>
                      <a:pPr algn="ctr"/>
                      <a:r>
                        <a:rPr lang="zh-CN" altLang="en-US" sz="1200" dirty="0" smtClean="0"/>
                        <a:t>总则</a:t>
                      </a:r>
                      <a:endParaRPr lang="zh-CN" altLang="en-US" sz="1200" dirty="0"/>
                    </a:p>
                  </a:txBody>
                  <a:tcPr anchor="ctr"/>
                </a:tc>
                <a:tc>
                  <a:txBody>
                    <a:bodyPr/>
                    <a:lstStyle/>
                    <a:p>
                      <a:endParaRPr lang="zh-CN" altLang="en-US"/>
                    </a:p>
                  </a:txBody>
                  <a:tcPr anchor="ctr"/>
                </a:tc>
                <a:tc>
                  <a:txBody>
                    <a:bodyPr/>
                    <a:lstStyle/>
                    <a:p>
                      <a:endParaRPr lang="zh-CN" altLang="en-US" dirty="0"/>
                    </a:p>
                  </a:txBody>
                  <a:tcPr anchor="ctr"/>
                </a:tc>
              </a:tr>
              <a:tr h="389736">
                <a:tc>
                  <a:txBody>
                    <a:bodyPr/>
                    <a:lstStyle/>
                    <a:p>
                      <a:pPr algn="ctr"/>
                      <a:r>
                        <a:rPr lang="en-US" altLang="zh-CN" sz="1200" dirty="0" smtClean="0"/>
                        <a:t>6.1.2</a:t>
                      </a:r>
                      <a:endParaRPr lang="zh-CN" altLang="en-US" sz="1200" dirty="0"/>
                    </a:p>
                  </a:txBody>
                  <a:tcPr anchor="ctr"/>
                </a:tc>
                <a:tc>
                  <a:txBody>
                    <a:bodyPr/>
                    <a:lstStyle/>
                    <a:p>
                      <a:pPr algn="ctr"/>
                      <a:r>
                        <a:rPr lang="zh-CN" altLang="en-US" sz="1200" dirty="0" smtClean="0"/>
                        <a:t>危险源辨识、风险和机遇评估</a:t>
                      </a:r>
                      <a:endParaRPr lang="zh-CN" altLang="en-US" sz="1200" dirty="0"/>
                    </a:p>
                  </a:txBody>
                  <a:tcPr anchor="ctr"/>
                </a:tc>
                <a:tc>
                  <a:txBody>
                    <a:bodyPr/>
                    <a:lstStyle/>
                    <a:p>
                      <a:pPr algn="ctr"/>
                      <a:r>
                        <a:rPr lang="en-US" altLang="zh-CN" sz="1200" dirty="0" smtClean="0"/>
                        <a:t>4.3.1</a:t>
                      </a:r>
                      <a:endParaRPr lang="zh-CN" altLang="en-US" sz="1200" dirty="0"/>
                    </a:p>
                  </a:txBody>
                  <a:tcPr anchor="ctr"/>
                </a:tc>
                <a:tc>
                  <a:txBody>
                    <a:bodyPr/>
                    <a:lstStyle/>
                    <a:p>
                      <a:pPr algn="ctr"/>
                      <a:r>
                        <a:rPr lang="zh-CN" altLang="en-US" sz="1200" dirty="0" smtClean="0"/>
                        <a:t>危险源辨识、风险评价和控制措施的确定</a:t>
                      </a:r>
                      <a:endParaRPr lang="zh-CN" altLang="en-US" sz="1200" dirty="0"/>
                    </a:p>
                  </a:txBody>
                  <a:tcPr anchor="ctr"/>
                </a:tc>
              </a:tr>
              <a:tr h="312027">
                <a:tc>
                  <a:txBody>
                    <a:bodyPr/>
                    <a:lstStyle/>
                    <a:p>
                      <a:pPr algn="ctr"/>
                      <a:r>
                        <a:rPr lang="en-US" altLang="zh-CN" sz="1200" dirty="0" smtClean="0"/>
                        <a:t>6.1.3</a:t>
                      </a:r>
                      <a:endParaRPr lang="zh-CN" altLang="en-US" sz="1200" dirty="0"/>
                    </a:p>
                  </a:txBody>
                  <a:tcPr anchor="ctr"/>
                </a:tc>
                <a:tc>
                  <a:txBody>
                    <a:bodyPr/>
                    <a:lstStyle/>
                    <a:p>
                      <a:pPr algn="ctr"/>
                      <a:r>
                        <a:rPr lang="zh-CN" altLang="en-US" sz="1200" dirty="0" smtClean="0"/>
                        <a:t>法律法规要求和其他要求的规定</a:t>
                      </a:r>
                      <a:endParaRPr lang="zh-CN" altLang="en-US" sz="1200" dirty="0"/>
                    </a:p>
                  </a:txBody>
                  <a:tcPr anchor="ctr"/>
                </a:tc>
                <a:tc>
                  <a:txBody>
                    <a:bodyPr/>
                    <a:lstStyle/>
                    <a:p>
                      <a:pPr algn="ctr"/>
                      <a:r>
                        <a:rPr lang="en-US" altLang="zh-CN" sz="1200" dirty="0" smtClean="0"/>
                        <a:t>4.3.2</a:t>
                      </a:r>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t>法律法规要求和其他要求</a:t>
                      </a:r>
                      <a:endParaRPr lang="zh-CN" altLang="en-US" sz="1200" dirty="0" smtClean="0"/>
                    </a:p>
                  </a:txBody>
                  <a:tcPr anchor="ctr"/>
                </a:tc>
              </a:tr>
              <a:tr h="516077">
                <a:tc>
                  <a:txBody>
                    <a:bodyPr/>
                    <a:lstStyle/>
                    <a:p>
                      <a:pPr algn="ctr"/>
                      <a:r>
                        <a:rPr lang="en-US" altLang="zh-CN" sz="1200" dirty="0" smtClean="0"/>
                        <a:t>6.1.4</a:t>
                      </a:r>
                      <a:endParaRPr lang="zh-CN" altLang="en-US" sz="1200" dirty="0"/>
                    </a:p>
                  </a:txBody>
                  <a:tcPr anchor="ctr"/>
                </a:tc>
                <a:tc>
                  <a:txBody>
                    <a:bodyPr/>
                    <a:lstStyle/>
                    <a:p>
                      <a:pPr algn="ctr"/>
                      <a:r>
                        <a:rPr lang="zh-CN" altLang="en-US" sz="1200" dirty="0" smtClean="0"/>
                        <a:t>措施的策划</a:t>
                      </a:r>
                      <a:endParaRPr lang="en-US" altLang="zh-CN" sz="1200" dirty="0" smtClean="0"/>
                    </a:p>
                  </a:txBody>
                  <a:tcPr anchor="ctr"/>
                </a:tc>
                <a:tc>
                  <a:txBody>
                    <a:bodyPr/>
                    <a:lstStyle/>
                    <a:p>
                      <a:pPr algn="ctr"/>
                      <a:endParaRPr lang="zh-CN" altLang="en-US" sz="1200" dirty="0"/>
                    </a:p>
                  </a:txBody>
                  <a:tcPr anchor="ctr"/>
                </a:tc>
                <a:tc>
                  <a:txBody>
                    <a:bodyPr/>
                    <a:lstStyle/>
                    <a:p>
                      <a:pPr algn="ctr"/>
                      <a:endParaRPr lang="zh-CN" altLang="en-US" sz="1200" dirty="0"/>
                    </a:p>
                  </a:txBody>
                  <a:tcPr anchor="ctr"/>
                </a:tc>
              </a:tr>
              <a:tr h="516077">
                <a:tc>
                  <a:txBody>
                    <a:bodyPr/>
                    <a:lstStyle/>
                    <a:p>
                      <a:pPr algn="ctr"/>
                      <a:r>
                        <a:rPr lang="en-US" altLang="zh-CN" sz="1200" dirty="0" smtClean="0"/>
                        <a:t>6.2</a:t>
                      </a:r>
                      <a:endParaRPr lang="zh-CN" altLang="en-US" sz="1200" dirty="0"/>
                    </a:p>
                  </a:txBody>
                  <a:tcPr anchor="ctr"/>
                </a:tc>
                <a:tc>
                  <a:txBody>
                    <a:bodyPr/>
                    <a:lstStyle/>
                    <a:p>
                      <a:pPr algn="ctr"/>
                      <a:r>
                        <a:rPr lang="zh-CN" altLang="en-US" sz="1200" dirty="0" smtClean="0"/>
                        <a:t>职业健康安全目标及其实现的策划</a:t>
                      </a:r>
                      <a:endParaRPr lang="zh-CN" altLang="en-US" sz="1200" dirty="0"/>
                    </a:p>
                  </a:txBody>
                  <a:tcPr anchor="ctr"/>
                </a:tc>
                <a:tc>
                  <a:txBody>
                    <a:bodyPr/>
                    <a:lstStyle/>
                    <a:p>
                      <a:pPr algn="ctr"/>
                      <a:r>
                        <a:rPr lang="en-US" altLang="zh-CN" sz="1200" dirty="0" smtClean="0"/>
                        <a:t>4.3.3</a:t>
                      </a:r>
                      <a:endParaRPr lang="zh-CN" altLang="en-US" sz="1200" dirty="0"/>
                    </a:p>
                  </a:txBody>
                  <a:tcPr anchor="ctr"/>
                </a:tc>
                <a:tc>
                  <a:txBody>
                    <a:bodyPr/>
                    <a:lstStyle/>
                    <a:p>
                      <a:pPr algn="ctr"/>
                      <a:r>
                        <a:rPr lang="zh-CN" altLang="en-US" sz="1200" dirty="0" smtClean="0"/>
                        <a:t>目标和方案</a:t>
                      </a:r>
                      <a:endParaRPr lang="zh-CN" altLang="en-US" sz="1200" dirty="0"/>
                    </a:p>
                  </a:txBody>
                  <a:tcPr anchor="ctr"/>
                </a:tc>
              </a:tr>
              <a:tr h="516077">
                <a:tc>
                  <a:txBody>
                    <a:bodyPr/>
                    <a:lstStyle/>
                    <a:p>
                      <a:pPr algn="ctr"/>
                      <a:r>
                        <a:rPr lang="en-US" altLang="zh-CN" sz="1200" dirty="0" smtClean="0"/>
                        <a:t>7</a:t>
                      </a:r>
                      <a:endParaRPr lang="zh-CN" altLang="en-US" sz="1200" dirty="0"/>
                    </a:p>
                  </a:txBody>
                  <a:tcPr anchor="ctr"/>
                </a:tc>
                <a:tc>
                  <a:txBody>
                    <a:bodyPr/>
                    <a:lstStyle/>
                    <a:p>
                      <a:pPr algn="ctr"/>
                      <a:r>
                        <a:rPr lang="zh-CN" altLang="en-US" sz="1200" dirty="0" smtClean="0"/>
                        <a:t>支持</a:t>
                      </a:r>
                      <a:endParaRPr lang="zh-CN" altLang="en-US" sz="1200" dirty="0"/>
                    </a:p>
                  </a:txBody>
                  <a:tcPr anchor="ctr"/>
                </a:tc>
                <a:tc>
                  <a:txBody>
                    <a:bodyPr/>
                    <a:lstStyle/>
                    <a:p>
                      <a:pPr algn="ctr"/>
                      <a:endParaRPr lang="zh-CN" altLang="en-US" sz="1200" dirty="0"/>
                    </a:p>
                  </a:txBody>
                  <a:tcPr anchor="ctr"/>
                </a:tc>
                <a:tc>
                  <a:txBody>
                    <a:bodyPr/>
                    <a:lstStyle/>
                    <a:p>
                      <a:pPr algn="ctr"/>
                      <a:endParaRPr lang="zh-CN" altLang="en-US" sz="1200" dirty="0"/>
                    </a:p>
                  </a:txBody>
                  <a:tcPr anchor="ctr"/>
                </a:tc>
              </a:tr>
              <a:tr h="312027">
                <a:tc>
                  <a:txBody>
                    <a:bodyPr/>
                    <a:lstStyle/>
                    <a:p>
                      <a:pPr algn="ctr"/>
                      <a:r>
                        <a:rPr lang="en-US" altLang="zh-CN" sz="1200" dirty="0" smtClean="0"/>
                        <a:t>7.1</a:t>
                      </a:r>
                      <a:endParaRPr lang="zh-CN" altLang="en-US" sz="1200" dirty="0"/>
                    </a:p>
                  </a:txBody>
                  <a:tcPr anchor="ctr"/>
                </a:tc>
                <a:tc>
                  <a:txBody>
                    <a:bodyPr/>
                    <a:lstStyle/>
                    <a:p>
                      <a:pPr algn="ctr"/>
                      <a:r>
                        <a:rPr lang="zh-CN" altLang="en-US" sz="1200" dirty="0" smtClean="0"/>
                        <a:t>资源</a:t>
                      </a:r>
                      <a:endParaRPr lang="zh-CN" altLang="en-US" sz="1200" dirty="0"/>
                    </a:p>
                  </a:txBody>
                  <a:tcPr anchor="ctr"/>
                </a:tc>
                <a:tc>
                  <a:txBody>
                    <a:bodyPr/>
                    <a:lstStyle/>
                    <a:p>
                      <a:pPr algn="ctr"/>
                      <a:endParaRPr lang="zh-CN" altLang="en-US" sz="1200" dirty="0"/>
                    </a:p>
                  </a:txBody>
                  <a:tcPr anchor="ctr"/>
                </a:tc>
                <a:tc>
                  <a:txBody>
                    <a:bodyPr/>
                    <a:lstStyle/>
                    <a:p>
                      <a:pPr algn="ctr"/>
                      <a:endParaRPr lang="zh-CN" altLang="en-US" sz="1200" dirty="0"/>
                    </a:p>
                  </a:txBody>
                  <a:tcPr anchor="ctr"/>
                </a:tc>
              </a:tr>
              <a:tr h="516077">
                <a:tc>
                  <a:txBody>
                    <a:bodyPr/>
                    <a:lstStyle/>
                    <a:p>
                      <a:pPr algn="ctr"/>
                      <a:r>
                        <a:rPr lang="en-US" altLang="zh-CN" sz="1200" dirty="0" smtClean="0"/>
                        <a:t>7.2</a:t>
                      </a:r>
                      <a:endParaRPr lang="zh-CN" altLang="en-US" sz="1200" dirty="0"/>
                    </a:p>
                  </a:txBody>
                  <a:tcPr anchor="ctr"/>
                </a:tc>
                <a:tc>
                  <a:txBody>
                    <a:bodyPr/>
                    <a:lstStyle/>
                    <a:p>
                      <a:pPr algn="ctr"/>
                      <a:r>
                        <a:rPr lang="zh-CN" altLang="en-US" sz="1200" dirty="0" smtClean="0"/>
                        <a:t>能力</a:t>
                      </a:r>
                      <a:endParaRPr lang="zh-CN" altLang="en-US" sz="1200" dirty="0"/>
                    </a:p>
                  </a:txBody>
                  <a:tcPr anchor="ctr"/>
                </a:tc>
                <a:tc>
                  <a:txBody>
                    <a:bodyPr/>
                    <a:lstStyle/>
                    <a:p>
                      <a:pPr algn="ctr"/>
                      <a:r>
                        <a:rPr lang="en-US" altLang="zh-CN" sz="1200" dirty="0" smtClean="0"/>
                        <a:t>4.4.2</a:t>
                      </a:r>
                      <a:endParaRPr lang="zh-CN" altLang="en-US" sz="1200" dirty="0"/>
                    </a:p>
                  </a:txBody>
                  <a:tcPr anchor="ctr"/>
                </a:tc>
                <a:tc>
                  <a:txBody>
                    <a:bodyPr/>
                    <a:lstStyle/>
                    <a:p>
                      <a:pPr algn="ctr"/>
                      <a:r>
                        <a:rPr lang="zh-CN" altLang="en-US" sz="1200" dirty="0" smtClean="0"/>
                        <a:t>资源、作用、职责、责任和权限</a:t>
                      </a:r>
                      <a:endParaRPr lang="zh-CN" altLang="en-US" sz="1200" dirty="0"/>
                    </a:p>
                  </a:txBody>
                  <a:tcPr anchor="ctr"/>
                </a:tc>
              </a:tr>
              <a:tr h="312027">
                <a:tc>
                  <a:txBody>
                    <a:bodyPr/>
                    <a:lstStyle/>
                    <a:p>
                      <a:pPr algn="ctr"/>
                      <a:r>
                        <a:rPr lang="en-US" altLang="zh-CN" sz="1200" dirty="0" smtClean="0"/>
                        <a:t>7.3</a:t>
                      </a:r>
                      <a:endParaRPr lang="zh-CN" altLang="en-US" sz="1200" dirty="0"/>
                    </a:p>
                  </a:txBody>
                  <a:tcPr anchor="ctr"/>
                </a:tc>
                <a:tc>
                  <a:txBody>
                    <a:bodyPr/>
                    <a:lstStyle/>
                    <a:p>
                      <a:pPr algn="ctr"/>
                      <a:r>
                        <a:rPr lang="zh-CN" altLang="en-US" sz="1200" dirty="0" smtClean="0"/>
                        <a:t>意识</a:t>
                      </a:r>
                      <a:endParaRPr lang="zh-CN" altLang="en-US" sz="1200" dirty="0"/>
                    </a:p>
                  </a:txBody>
                  <a:tcPr anchor="ctr"/>
                </a:tc>
                <a:tc>
                  <a:txBody>
                    <a:bodyPr/>
                    <a:lstStyle/>
                    <a:p>
                      <a:pPr algn="ctr"/>
                      <a:endParaRPr lang="zh-CN" altLang="en-US" sz="1200" dirty="0"/>
                    </a:p>
                  </a:txBody>
                  <a:tcPr anchor="ctr"/>
                </a:tc>
                <a:tc>
                  <a:txBody>
                    <a:bodyPr/>
                    <a:lstStyle/>
                    <a:p>
                      <a:pPr algn="ctr"/>
                      <a:endParaRPr lang="zh-CN" altLang="en-US" sz="1200" dirty="0"/>
                    </a:p>
                  </a:txBody>
                  <a:tcPr anchor="ctr"/>
                </a:tc>
              </a:tr>
              <a:tr h="312027">
                <a:tc>
                  <a:txBody>
                    <a:bodyPr/>
                    <a:lstStyle/>
                    <a:p>
                      <a:pPr algn="ctr"/>
                      <a:r>
                        <a:rPr lang="en-US" altLang="zh-CN" sz="1200" dirty="0" smtClean="0"/>
                        <a:t>7.4</a:t>
                      </a:r>
                      <a:endParaRPr lang="zh-CN" altLang="en-US" sz="1200" dirty="0"/>
                    </a:p>
                  </a:txBody>
                  <a:tcPr anchor="ctr"/>
                </a:tc>
                <a:tc>
                  <a:txBody>
                    <a:bodyPr/>
                    <a:lstStyle/>
                    <a:p>
                      <a:pPr algn="ctr"/>
                      <a:r>
                        <a:rPr lang="zh-CN" altLang="en-US" sz="1200" dirty="0" smtClean="0"/>
                        <a:t>沟通</a:t>
                      </a:r>
                      <a:endParaRPr lang="zh-CN" altLang="en-US" sz="1200" dirty="0"/>
                    </a:p>
                  </a:txBody>
                  <a:tcPr anchor="ctr"/>
                </a:tc>
                <a:tc>
                  <a:txBody>
                    <a:bodyPr/>
                    <a:lstStyle/>
                    <a:p>
                      <a:pPr algn="ctr"/>
                      <a:r>
                        <a:rPr lang="en-US" altLang="zh-CN" sz="1200" dirty="0" smtClean="0"/>
                        <a:t>4.4.3</a:t>
                      </a:r>
                      <a:endParaRPr lang="zh-CN" altLang="en-US" sz="1200" dirty="0"/>
                    </a:p>
                  </a:txBody>
                  <a:tcPr anchor="ctr"/>
                </a:tc>
                <a:tc>
                  <a:txBody>
                    <a:bodyPr/>
                    <a:lstStyle/>
                    <a:p>
                      <a:pPr algn="ctr"/>
                      <a:r>
                        <a:rPr lang="zh-CN" altLang="en-US" sz="1200" dirty="0" smtClean="0"/>
                        <a:t>沟通、参与和协商</a:t>
                      </a:r>
                      <a:endParaRPr lang="zh-CN" altLang="en-US" sz="1200" dirty="0"/>
                    </a:p>
                  </a:txBody>
                  <a:tcPr anchor="ctr"/>
                </a:tc>
              </a:tr>
              <a:tr h="312027">
                <a:tc>
                  <a:txBody>
                    <a:bodyPr/>
                    <a:lstStyle/>
                    <a:p>
                      <a:pPr algn="ctr"/>
                      <a:r>
                        <a:rPr lang="en-US" altLang="zh-CN" sz="1200" dirty="0" smtClean="0"/>
                        <a:t>7.5</a:t>
                      </a:r>
                      <a:endParaRPr lang="zh-CN" altLang="en-US" sz="1200" dirty="0"/>
                    </a:p>
                  </a:txBody>
                  <a:tcPr anchor="ctr"/>
                </a:tc>
                <a:tc>
                  <a:txBody>
                    <a:bodyPr/>
                    <a:lstStyle/>
                    <a:p>
                      <a:pPr algn="ctr"/>
                      <a:r>
                        <a:rPr lang="zh-CN" altLang="en-US" sz="1200" dirty="0" smtClean="0"/>
                        <a:t>文件化信息</a:t>
                      </a:r>
                      <a:endParaRPr lang="zh-CN" altLang="en-US" sz="1200" dirty="0"/>
                    </a:p>
                  </a:txBody>
                  <a:tcPr anchor="ctr"/>
                </a:tc>
                <a:tc>
                  <a:txBody>
                    <a:bodyPr/>
                    <a:lstStyle/>
                    <a:p>
                      <a:pPr algn="ctr"/>
                      <a:r>
                        <a:rPr lang="en-US" altLang="zh-CN" sz="1200" dirty="0" smtClean="0"/>
                        <a:t>4.4.4</a:t>
                      </a:r>
                      <a:endParaRPr lang="zh-CN" altLang="en-US" sz="1200" dirty="0"/>
                    </a:p>
                  </a:txBody>
                  <a:tcPr anchor="ctr"/>
                </a:tc>
                <a:tc>
                  <a:txBody>
                    <a:bodyPr/>
                    <a:lstStyle/>
                    <a:p>
                      <a:pPr algn="ctr"/>
                      <a:r>
                        <a:rPr lang="zh-CN" altLang="en-US" sz="1200" dirty="0" smtClean="0"/>
                        <a:t>文件</a:t>
                      </a:r>
                      <a:endParaRPr lang="zh-CN" altLang="en-US" sz="1200" dirty="0"/>
                    </a:p>
                  </a:txBody>
                  <a:tcPr anchor="ctr"/>
                </a:tc>
              </a:tr>
            </a:tbl>
          </a:graphicData>
        </a:graphic>
      </p:graphicFrame>
      <p:sp>
        <p:nvSpPr>
          <p:cNvPr id="3" name="TextBox 2"/>
          <p:cNvSpPr txBox="1"/>
          <p:nvPr/>
        </p:nvSpPr>
        <p:spPr>
          <a:xfrm>
            <a:off x="1115616" y="620688"/>
            <a:ext cx="4680520" cy="369332"/>
          </a:xfrm>
          <a:prstGeom prst="rect">
            <a:avLst/>
          </a:prstGeom>
          <a:noFill/>
        </p:spPr>
        <p:txBody>
          <a:bodyPr wrap="square" rtlCol="0">
            <a:spAutoFit/>
          </a:bodyPr>
          <a:lstStyle/>
          <a:p>
            <a:r>
              <a:rPr lang="en-US" altLang="zh-CN" b="1" dirty="0"/>
              <a:t>ISO 45001.2</a:t>
            </a:r>
            <a:r>
              <a:rPr lang="zh-CN" altLang="en-US" b="1" dirty="0"/>
              <a:t>与</a:t>
            </a:r>
            <a:r>
              <a:rPr lang="en-US" altLang="zh-CN" b="1" dirty="0"/>
              <a:t>OHSAS 18001:2007</a:t>
            </a:r>
            <a:r>
              <a:rPr lang="zh-CN" altLang="en-US" b="1" dirty="0"/>
              <a:t>的对应关系</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15616" y="1124744"/>
          <a:ext cx="6984776" cy="5606366"/>
        </p:xfrm>
        <a:graphic>
          <a:graphicData uri="http://schemas.openxmlformats.org/drawingml/2006/table">
            <a:tbl>
              <a:tblPr firstRow="1" bandRow="1">
                <a:tableStyleId>{F5AB1C69-6EDB-4FF4-983F-18BD219EF322}</a:tableStyleId>
              </a:tblPr>
              <a:tblGrid>
                <a:gridCol w="792088"/>
                <a:gridCol w="2952328"/>
                <a:gridCol w="660397"/>
                <a:gridCol w="2579963"/>
              </a:tblGrid>
              <a:tr h="312027">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ISO/DIS45001.2</a:t>
                      </a:r>
                      <a:endParaRPr lang="en-US" altLang="zh-CN" sz="1200" dirty="0" smtClean="0"/>
                    </a:p>
                    <a:p>
                      <a:pPr algn="ctr"/>
                      <a:r>
                        <a:rPr lang="zh-CN" altLang="en-US" sz="1200" dirty="0" smtClean="0"/>
                        <a:t>职业健康安全管理体系   要求及使用指南</a:t>
                      </a:r>
                      <a:endParaRPr lang="zh-CN" altLang="en-US" sz="1200" dirty="0"/>
                    </a:p>
                  </a:txBody>
                  <a:tcPr anchor="ctr"/>
                </a:tc>
                <a:tc>
                  <a:txBody>
                    <a:bodyPr/>
                    <a:lstStyle/>
                    <a:p>
                      <a:pPr algn="ctr"/>
                      <a:r>
                        <a:rPr lang="zh-CN" altLang="en-US" sz="1200" dirty="0" smtClean="0"/>
                        <a:t>条款号</a:t>
                      </a:r>
                      <a:endParaRPr lang="zh-CN" altLang="en-US" sz="1200" dirty="0"/>
                    </a:p>
                  </a:txBody>
                  <a:tcPr anchor="ctr"/>
                </a:tc>
                <a:tc>
                  <a:txBody>
                    <a:bodyPr/>
                    <a:lstStyle/>
                    <a:p>
                      <a:pPr algn="ctr"/>
                      <a:r>
                        <a:rPr lang="en-US" altLang="zh-CN" sz="1200" dirty="0" smtClean="0"/>
                        <a:t>OHSAS</a:t>
                      </a:r>
                      <a:r>
                        <a:rPr lang="en-US" altLang="zh-CN" sz="1200" baseline="0" dirty="0" smtClean="0"/>
                        <a:t>  18001</a:t>
                      </a:r>
                      <a:r>
                        <a:rPr lang="zh-CN" altLang="en-US" sz="1200" baseline="0" dirty="0" smtClean="0"/>
                        <a:t>：</a:t>
                      </a:r>
                      <a:r>
                        <a:rPr lang="en-US" altLang="zh-CN" sz="1200" baseline="0" dirty="0" smtClean="0"/>
                        <a:t>2007</a:t>
                      </a:r>
                      <a:endParaRPr lang="en-US" altLang="zh-CN" sz="1200" baseline="0" dirty="0" smtClean="0"/>
                    </a:p>
                    <a:p>
                      <a:pPr algn="ctr"/>
                      <a:r>
                        <a:rPr lang="zh-CN" altLang="en-US" sz="1200" baseline="0" dirty="0" smtClean="0"/>
                        <a:t>职业健康安全管理体系    要求</a:t>
                      </a:r>
                      <a:endParaRPr lang="zh-CN" altLang="en-US" sz="1200" dirty="0"/>
                    </a:p>
                  </a:txBody>
                  <a:tcPr anchor="ctr"/>
                </a:tc>
              </a:tr>
              <a:tr h="312027">
                <a:tc>
                  <a:txBody>
                    <a:bodyPr/>
                    <a:lstStyle/>
                    <a:p>
                      <a:pPr algn="ctr"/>
                      <a:r>
                        <a:rPr lang="en-US" altLang="zh-CN" sz="1200" dirty="0" smtClean="0"/>
                        <a:t>8</a:t>
                      </a:r>
                      <a:endParaRPr lang="zh-CN" altLang="en-US" sz="1200" dirty="0"/>
                    </a:p>
                  </a:txBody>
                  <a:tcPr anchor="ctr"/>
                </a:tc>
                <a:tc>
                  <a:txBody>
                    <a:bodyPr/>
                    <a:lstStyle/>
                    <a:p>
                      <a:pPr algn="ctr"/>
                      <a:r>
                        <a:rPr lang="zh-CN" altLang="en-US" sz="1200" dirty="0" smtClean="0"/>
                        <a:t>运行</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4.4</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实施和运行</a:t>
                      </a:r>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8.1</a:t>
                      </a:r>
                      <a:endParaRPr lang="zh-CN" altLang="en-US" sz="1200" dirty="0"/>
                    </a:p>
                  </a:txBody>
                  <a:tcPr anchor="ctr"/>
                </a:tc>
                <a:tc>
                  <a:txBody>
                    <a:bodyPr/>
                    <a:lstStyle/>
                    <a:p>
                      <a:pPr algn="ctr"/>
                      <a:r>
                        <a:rPr lang="zh-CN" altLang="en-US" sz="1200" dirty="0" smtClean="0"/>
                        <a:t>运行的策划和控制</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4.4.6</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运行控制</a:t>
                      </a:r>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8.2</a:t>
                      </a:r>
                      <a:endParaRPr lang="zh-CN" altLang="en-US" sz="1200" dirty="0"/>
                    </a:p>
                  </a:txBody>
                  <a:tcPr anchor="ctr"/>
                </a:tc>
                <a:tc>
                  <a:txBody>
                    <a:bodyPr/>
                    <a:lstStyle/>
                    <a:p>
                      <a:pPr algn="ctr"/>
                      <a:r>
                        <a:rPr lang="zh-CN" altLang="en-US" sz="1200" dirty="0" smtClean="0"/>
                        <a:t>应急准备和响应</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4.4.7</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应急准备和响应</a:t>
                      </a:r>
                      <a:endParaRPr lang="zh-CN" altLang="en-US" sz="1200" kern="1200" dirty="0">
                        <a:solidFill>
                          <a:schemeClr val="dk1"/>
                        </a:solidFill>
                        <a:latin typeface="+mn-lt"/>
                        <a:ea typeface="+mn-ea"/>
                        <a:cs typeface="+mn-cs"/>
                      </a:endParaRPr>
                    </a:p>
                  </a:txBody>
                  <a:tcPr anchor="ctr"/>
                </a:tc>
              </a:tr>
              <a:tr h="389736">
                <a:tc>
                  <a:txBody>
                    <a:bodyPr/>
                    <a:lstStyle/>
                    <a:p>
                      <a:pPr algn="ctr"/>
                      <a:r>
                        <a:rPr lang="en-US" altLang="zh-CN" sz="1200" dirty="0" smtClean="0"/>
                        <a:t>9</a:t>
                      </a:r>
                      <a:endParaRPr lang="zh-CN" altLang="en-US" sz="1200" dirty="0"/>
                    </a:p>
                  </a:txBody>
                  <a:tcPr anchor="ctr"/>
                </a:tc>
                <a:tc>
                  <a:txBody>
                    <a:bodyPr/>
                    <a:lstStyle/>
                    <a:p>
                      <a:pPr algn="ctr"/>
                      <a:r>
                        <a:rPr lang="zh-CN" altLang="en-US" sz="1200" dirty="0" smtClean="0"/>
                        <a:t>绩效评价</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4.5</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检查</a:t>
                      </a:r>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9.1</a:t>
                      </a:r>
                      <a:endParaRPr lang="zh-CN" altLang="en-US" sz="1200" dirty="0"/>
                    </a:p>
                  </a:txBody>
                  <a:tcPr anchor="ctr"/>
                </a:tc>
                <a:tc>
                  <a:txBody>
                    <a:bodyPr/>
                    <a:lstStyle/>
                    <a:p>
                      <a:pPr algn="ctr"/>
                      <a:r>
                        <a:rPr lang="zh-CN" altLang="en-US" sz="1200" dirty="0" smtClean="0"/>
                        <a:t>监视、测量、分析和绩效评价</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4.5.1</a:t>
                      </a:r>
                      <a:endParaRPr lang="zh-CN" altLang="en-US" sz="12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dk1"/>
                          </a:solidFill>
                          <a:latin typeface="+mn-lt"/>
                          <a:ea typeface="+mn-ea"/>
                          <a:cs typeface="+mn-cs"/>
                        </a:rPr>
                        <a:t>绩效测量和监视</a:t>
                      </a:r>
                      <a:endParaRPr lang="zh-CN" altLang="en-US" sz="1200" kern="1200" dirty="0" smtClean="0">
                        <a:solidFill>
                          <a:schemeClr val="dk1"/>
                        </a:solidFill>
                        <a:latin typeface="+mn-lt"/>
                        <a:ea typeface="+mn-ea"/>
                        <a:cs typeface="+mn-cs"/>
                      </a:endParaRPr>
                    </a:p>
                  </a:txBody>
                  <a:tcPr anchor="ctr"/>
                </a:tc>
              </a:tr>
              <a:tr h="516077">
                <a:tc>
                  <a:txBody>
                    <a:bodyPr/>
                    <a:lstStyle/>
                    <a:p>
                      <a:pPr algn="ctr"/>
                      <a:r>
                        <a:rPr lang="en-US" altLang="zh-CN" sz="1200" dirty="0" smtClean="0"/>
                        <a:t>9.1.1</a:t>
                      </a:r>
                      <a:endParaRPr lang="zh-CN" altLang="en-US" sz="1200" dirty="0"/>
                    </a:p>
                  </a:txBody>
                  <a:tcPr anchor="ctr"/>
                </a:tc>
                <a:tc>
                  <a:txBody>
                    <a:bodyPr/>
                    <a:lstStyle/>
                    <a:p>
                      <a:pPr algn="ctr"/>
                      <a:r>
                        <a:rPr lang="zh-CN" altLang="en-US" sz="1200" dirty="0" smtClean="0"/>
                        <a:t>总则</a:t>
                      </a:r>
                      <a:endParaRPr lang="en-US" altLang="zh-CN" sz="1200" dirty="0" smtClean="0"/>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r>
              <a:tr h="516077">
                <a:tc>
                  <a:txBody>
                    <a:bodyPr/>
                    <a:lstStyle/>
                    <a:p>
                      <a:pPr algn="ctr"/>
                      <a:r>
                        <a:rPr lang="en-US" altLang="zh-CN" sz="1200" dirty="0" smtClean="0"/>
                        <a:t>9.1.2</a:t>
                      </a:r>
                      <a:endParaRPr lang="zh-CN" altLang="en-US" sz="1200" dirty="0"/>
                    </a:p>
                  </a:txBody>
                  <a:tcPr anchor="ctr"/>
                </a:tc>
                <a:tc>
                  <a:txBody>
                    <a:bodyPr/>
                    <a:lstStyle/>
                    <a:p>
                      <a:pPr algn="ctr"/>
                      <a:r>
                        <a:rPr lang="zh-CN" altLang="en-US" sz="1200" dirty="0" smtClean="0"/>
                        <a:t>合规性评价</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4.5.2</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合规性评价</a:t>
                      </a:r>
                      <a:endParaRPr lang="zh-CN" altLang="en-US" sz="1200" kern="1200" dirty="0">
                        <a:solidFill>
                          <a:schemeClr val="dk1"/>
                        </a:solidFill>
                        <a:latin typeface="+mn-lt"/>
                        <a:ea typeface="+mn-ea"/>
                        <a:cs typeface="+mn-cs"/>
                      </a:endParaRPr>
                    </a:p>
                  </a:txBody>
                  <a:tcPr anchor="ctr"/>
                </a:tc>
              </a:tr>
              <a:tr h="516077">
                <a:tc>
                  <a:txBody>
                    <a:bodyPr/>
                    <a:lstStyle/>
                    <a:p>
                      <a:pPr algn="ctr"/>
                      <a:r>
                        <a:rPr lang="en-US" altLang="zh-CN" sz="1200" dirty="0" smtClean="0"/>
                        <a:t>9.2</a:t>
                      </a:r>
                      <a:endParaRPr lang="zh-CN" altLang="en-US" sz="1200" dirty="0"/>
                    </a:p>
                  </a:txBody>
                  <a:tcPr anchor="ctr"/>
                </a:tc>
                <a:tc>
                  <a:txBody>
                    <a:bodyPr/>
                    <a:lstStyle/>
                    <a:p>
                      <a:pPr algn="ctr"/>
                      <a:r>
                        <a:rPr lang="zh-CN" altLang="en-US" sz="1200" dirty="0" smtClean="0"/>
                        <a:t>内部审核</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4.5.5</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内部审核</a:t>
                      </a:r>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9.3</a:t>
                      </a:r>
                      <a:endParaRPr lang="zh-CN" altLang="en-US" sz="1200" dirty="0"/>
                    </a:p>
                  </a:txBody>
                  <a:tcPr anchor="ctr"/>
                </a:tc>
                <a:tc>
                  <a:txBody>
                    <a:bodyPr/>
                    <a:lstStyle/>
                    <a:p>
                      <a:pPr algn="ctr"/>
                      <a:r>
                        <a:rPr lang="zh-CN" altLang="en-US" sz="1200" dirty="0" smtClean="0"/>
                        <a:t>管理评审</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4.6</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管理评审</a:t>
                      </a:r>
                      <a:endParaRPr lang="zh-CN" altLang="en-US" sz="1200" kern="1200" dirty="0">
                        <a:solidFill>
                          <a:schemeClr val="dk1"/>
                        </a:solidFill>
                        <a:latin typeface="+mn-lt"/>
                        <a:ea typeface="+mn-ea"/>
                        <a:cs typeface="+mn-cs"/>
                      </a:endParaRPr>
                    </a:p>
                  </a:txBody>
                  <a:tcPr anchor="ctr"/>
                </a:tc>
              </a:tr>
              <a:tr h="516077">
                <a:tc>
                  <a:txBody>
                    <a:bodyPr/>
                    <a:lstStyle/>
                    <a:p>
                      <a:pPr algn="ctr"/>
                      <a:r>
                        <a:rPr lang="en-US" altLang="zh-CN" sz="1200" dirty="0" smtClean="0"/>
                        <a:t>10</a:t>
                      </a:r>
                      <a:endParaRPr lang="zh-CN" altLang="en-US" sz="1200" dirty="0"/>
                    </a:p>
                  </a:txBody>
                  <a:tcPr anchor="ctr"/>
                </a:tc>
                <a:tc>
                  <a:txBody>
                    <a:bodyPr/>
                    <a:lstStyle/>
                    <a:p>
                      <a:pPr algn="ctr"/>
                      <a:r>
                        <a:rPr lang="zh-CN" altLang="en-US" sz="1200" dirty="0" smtClean="0"/>
                        <a:t>改进</a:t>
                      </a:r>
                      <a:endParaRPr lang="zh-CN" altLang="en-US" sz="1200" dirty="0"/>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10.1</a:t>
                      </a:r>
                      <a:endParaRPr lang="zh-CN" altLang="en-US" sz="1200" dirty="0"/>
                    </a:p>
                  </a:txBody>
                  <a:tcPr anchor="ctr"/>
                </a:tc>
                <a:tc>
                  <a:txBody>
                    <a:bodyPr/>
                    <a:lstStyle/>
                    <a:p>
                      <a:pPr algn="ctr"/>
                      <a:r>
                        <a:rPr lang="zh-CN" altLang="en-US" sz="1200" dirty="0" smtClean="0"/>
                        <a:t>总则</a:t>
                      </a:r>
                      <a:endParaRPr lang="zh-CN" altLang="en-US" sz="1200" dirty="0"/>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10.2</a:t>
                      </a:r>
                      <a:endParaRPr lang="zh-CN" altLang="en-US" sz="1200" dirty="0"/>
                    </a:p>
                  </a:txBody>
                  <a:tcPr anchor="ctr"/>
                </a:tc>
                <a:tc>
                  <a:txBody>
                    <a:bodyPr/>
                    <a:lstStyle/>
                    <a:p>
                      <a:pPr algn="ctr"/>
                      <a:r>
                        <a:rPr lang="zh-CN" altLang="en-US" sz="1200" dirty="0" smtClean="0"/>
                        <a:t>事件、不合格和纠正措施</a:t>
                      </a:r>
                      <a:endParaRPr lang="zh-CN" altLang="en-US" sz="1200" dirty="0"/>
                    </a:p>
                  </a:txBody>
                  <a:tcPr anchor="ctr"/>
                </a:tc>
                <a:tc>
                  <a:txBody>
                    <a:bodyPr/>
                    <a:lstStyle/>
                    <a:p>
                      <a:pPr marL="0" algn="ctr" defTabSz="914400" rtl="0" eaLnBrk="1" latinLnBrk="0" hangingPunct="1"/>
                      <a:r>
                        <a:rPr lang="en-US" altLang="zh-CN" sz="1200" kern="1200" dirty="0" smtClean="0">
                          <a:solidFill>
                            <a:schemeClr val="dk1"/>
                          </a:solidFill>
                          <a:latin typeface="+mn-lt"/>
                          <a:ea typeface="+mn-ea"/>
                          <a:cs typeface="+mn-cs"/>
                        </a:rPr>
                        <a:t>4.5.3</a:t>
                      </a:r>
                      <a:endParaRPr lang="zh-CN" altLang="en-US" sz="1200" kern="1200" dirty="0">
                        <a:solidFill>
                          <a:schemeClr val="dk1"/>
                        </a:solidFill>
                        <a:latin typeface="+mn-lt"/>
                        <a:ea typeface="+mn-ea"/>
                        <a:cs typeface="+mn-cs"/>
                      </a:endParaRPr>
                    </a:p>
                  </a:txBody>
                  <a:tcPr anchor="ctr"/>
                </a:tc>
                <a:tc>
                  <a:txBody>
                    <a:bodyPr/>
                    <a:lstStyle/>
                    <a:p>
                      <a:pPr marL="0" algn="ctr" defTabSz="914400" rtl="0" eaLnBrk="1" latinLnBrk="0" hangingPunct="1"/>
                      <a:r>
                        <a:rPr lang="zh-CN" altLang="en-US" sz="1200" kern="1200" dirty="0" smtClean="0">
                          <a:solidFill>
                            <a:schemeClr val="dk1"/>
                          </a:solidFill>
                          <a:latin typeface="+mn-lt"/>
                          <a:ea typeface="+mn-ea"/>
                          <a:cs typeface="+mn-cs"/>
                        </a:rPr>
                        <a:t>事件调查、不符合、纠正措施和预防措施</a:t>
                      </a:r>
                      <a:endParaRPr lang="zh-CN" altLang="en-US" sz="1200" kern="1200" dirty="0">
                        <a:solidFill>
                          <a:schemeClr val="dk1"/>
                        </a:solidFill>
                        <a:latin typeface="+mn-lt"/>
                        <a:ea typeface="+mn-ea"/>
                        <a:cs typeface="+mn-cs"/>
                      </a:endParaRPr>
                    </a:p>
                  </a:txBody>
                  <a:tcPr anchor="ctr"/>
                </a:tc>
              </a:tr>
              <a:tr h="312027">
                <a:tc>
                  <a:txBody>
                    <a:bodyPr/>
                    <a:lstStyle/>
                    <a:p>
                      <a:pPr algn="ctr"/>
                      <a:r>
                        <a:rPr lang="en-US" altLang="zh-CN" sz="1200" dirty="0" smtClean="0"/>
                        <a:t>10.3</a:t>
                      </a:r>
                      <a:endParaRPr lang="zh-CN" altLang="en-US" sz="1200" dirty="0"/>
                    </a:p>
                  </a:txBody>
                  <a:tcPr anchor="ctr"/>
                </a:tc>
                <a:tc>
                  <a:txBody>
                    <a:bodyPr/>
                    <a:lstStyle/>
                    <a:p>
                      <a:pPr algn="ctr"/>
                      <a:r>
                        <a:rPr lang="zh-CN" altLang="en-US" sz="1200" dirty="0" smtClean="0"/>
                        <a:t>持续改进</a:t>
                      </a:r>
                      <a:endParaRPr lang="zh-CN" altLang="en-US" sz="1200" dirty="0"/>
                    </a:p>
                  </a:txBody>
                  <a:tcPr anchor="ctr"/>
                </a:tc>
                <a:tc>
                  <a:txBody>
                    <a:bodyPr/>
                    <a:lstStyle/>
                    <a:p>
                      <a:endParaRPr lang="zh-CN" altLang="en-US" dirty="0"/>
                    </a:p>
                  </a:txBody>
                  <a:tcPr anchor="ctr"/>
                </a:tc>
                <a:tc>
                  <a:txBody>
                    <a:bodyPr/>
                    <a:lstStyle/>
                    <a:p>
                      <a:endParaRPr lang="zh-CN" altLang="en-US" dirty="0"/>
                    </a:p>
                  </a:txBody>
                  <a:tcPr anchor="ctr"/>
                </a:tc>
              </a:tr>
            </a:tbl>
          </a:graphicData>
        </a:graphic>
      </p:graphicFrame>
      <p:sp>
        <p:nvSpPr>
          <p:cNvPr id="3" name="TextBox 2"/>
          <p:cNvSpPr txBox="1"/>
          <p:nvPr/>
        </p:nvSpPr>
        <p:spPr>
          <a:xfrm>
            <a:off x="1115616" y="620688"/>
            <a:ext cx="4680520" cy="369332"/>
          </a:xfrm>
          <a:prstGeom prst="rect">
            <a:avLst/>
          </a:prstGeom>
          <a:noFill/>
        </p:spPr>
        <p:txBody>
          <a:bodyPr wrap="square" rtlCol="0">
            <a:spAutoFit/>
          </a:bodyPr>
          <a:lstStyle/>
          <a:p>
            <a:r>
              <a:rPr lang="en-US" altLang="zh-CN" b="1" dirty="0"/>
              <a:t>ISO 45001.2</a:t>
            </a:r>
            <a:r>
              <a:rPr lang="zh-CN" altLang="en-US" b="1" dirty="0"/>
              <a:t>与</a:t>
            </a:r>
            <a:r>
              <a:rPr lang="en-US" altLang="zh-CN" b="1" dirty="0"/>
              <a:t>OHSAS 18001:2007</a:t>
            </a:r>
            <a:r>
              <a:rPr lang="zh-CN" altLang="en-US" b="1" dirty="0"/>
              <a:t>的对应关系</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052736"/>
            <a:ext cx="8136904" cy="4524315"/>
          </a:xfrm>
          <a:prstGeom prst="rect">
            <a:avLst/>
          </a:prstGeom>
          <a:noFill/>
        </p:spPr>
        <p:txBody>
          <a:bodyPr wrap="square" rtlCol="0">
            <a:spAutoFit/>
          </a:bodyPr>
          <a:lstStyle/>
          <a:p>
            <a:r>
              <a:rPr lang="zh-CN" altLang="en-US" sz="2400" dirty="0" smtClean="0"/>
              <a:t>         在</a:t>
            </a:r>
            <a:r>
              <a:rPr lang="zh-CN" altLang="en-US" sz="2400" dirty="0"/>
              <a:t>新标准中，一个组织将不仅仅专注于其直接的健康和安全问题，而是会考虑到更大的社会期许。组织需要考虑到他们的分包商和供应商，还有比如说他们自身的工作会在周围对相邻的邻居造成怎样的影响。这会比仅仅关注与内部员工的条件更加广泛，意味着组织不能仅仅将其风险通过外包“嫁接”出去</a:t>
            </a:r>
            <a:r>
              <a:rPr lang="zh-CN" altLang="en-US" sz="2400" dirty="0" smtClean="0"/>
              <a:t>。</a:t>
            </a:r>
            <a:endParaRPr lang="en-US" altLang="zh-CN" sz="2400" dirty="0" smtClean="0"/>
          </a:p>
          <a:p>
            <a:r>
              <a:rPr lang="en-US" altLang="zh-CN" sz="2400" dirty="0" smtClean="0"/>
              <a:t>         ISO </a:t>
            </a:r>
            <a:r>
              <a:rPr lang="en-US" altLang="zh-CN" sz="2400" dirty="0"/>
              <a:t>45001</a:t>
            </a:r>
            <a:r>
              <a:rPr lang="zh-CN" altLang="en-US" sz="2400" dirty="0"/>
              <a:t>强调，这些职业健康和安全因素体现在组织的整个管理体系中，需要从管理和领导层获得更高程度的认可。这对于那些目前习惯于将责任授权给一个安全经理而不是完全地融合入组织的运行中的使用者来说，将是一个很大的变化。</a:t>
            </a:r>
            <a:r>
              <a:rPr lang="en-US" altLang="zh-CN" sz="2400" dirty="0"/>
              <a:t>ISO 45001</a:t>
            </a:r>
            <a:r>
              <a:rPr lang="zh-CN" altLang="en-US" sz="2400" dirty="0"/>
              <a:t>要求职业健康和安全因素是组织完整管理体系中不可分割的一部分，而不再只是附加的部分。</a:t>
            </a:r>
            <a:endParaRPr lang="zh-CN"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7584" y="1196752"/>
            <a:ext cx="7632848" cy="2308324"/>
          </a:xfrm>
          <a:prstGeom prst="rect">
            <a:avLst/>
          </a:prstGeom>
          <a:noFill/>
        </p:spPr>
        <p:txBody>
          <a:bodyPr wrap="square" rtlCol="0">
            <a:spAutoFit/>
          </a:bodyPr>
          <a:lstStyle/>
          <a:p>
            <a:r>
              <a:rPr lang="zh-CN" altLang="en-US" sz="2400" dirty="0" smtClean="0"/>
              <a:t>         同时，标准</a:t>
            </a:r>
            <a:r>
              <a:rPr lang="zh-CN" altLang="en-US" sz="2400" dirty="0"/>
              <a:t>要求组织在策划职业健康安全体系时，应确定组织所需要应对的风险和机遇。风险和机遇存在于组织的危险源、合规性，以及所处的环境和相关方需求和期望中。标准要求组织要采取应对风险和机遇的措施，以确保体系能够实现组织的预期结果，实现组织在职业健康安全方面的持续</a:t>
            </a:r>
            <a:r>
              <a:rPr lang="zh-CN" altLang="en-US" sz="2400" dirty="0" smtClean="0"/>
              <a:t>改进。</a:t>
            </a:r>
            <a:endParaRPr lang="zh-CN" altLang="en-US" sz="2400" dirty="0"/>
          </a:p>
        </p:txBody>
      </p:sp>
      <p:pic>
        <p:nvPicPr>
          <p:cNvPr id="2051" name="Picture 3" descr="F:\左\PPT全套\PPT素材图片\员工培训\t0187c1ed900cf52b5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2508" y="3489217"/>
            <a:ext cx="5783890" cy="326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9135" y="1323925"/>
            <a:ext cx="7632848" cy="1323439"/>
          </a:xfrm>
          <a:prstGeom prst="rect">
            <a:avLst/>
          </a:prstGeom>
          <a:noFill/>
        </p:spPr>
        <p:txBody>
          <a:bodyPr wrap="square" rtlCol="0">
            <a:spAutoFit/>
          </a:bodyPr>
          <a:lstStyle/>
          <a:p>
            <a:pPr algn="ctr"/>
            <a:r>
              <a:rPr lang="en-US" altLang="zh-CN" sz="4000" b="1" dirty="0"/>
              <a:t>ISO 9001</a:t>
            </a:r>
            <a:r>
              <a:rPr lang="zh-CN" altLang="en-US" sz="4000" b="1" dirty="0"/>
              <a:t>、</a:t>
            </a:r>
            <a:r>
              <a:rPr lang="en-US" altLang="zh-CN" sz="4000" b="1" dirty="0"/>
              <a:t>ISO 14001</a:t>
            </a:r>
            <a:r>
              <a:rPr lang="zh-CN" altLang="en-US" sz="4000" b="1" dirty="0"/>
              <a:t>、</a:t>
            </a:r>
            <a:r>
              <a:rPr lang="en-US" altLang="zh-CN" sz="4000" b="1" dirty="0"/>
              <a:t>ISO </a:t>
            </a:r>
            <a:r>
              <a:rPr lang="en-US" altLang="zh-CN" sz="4000" b="1" dirty="0" smtClean="0"/>
              <a:t>45001           </a:t>
            </a:r>
            <a:r>
              <a:rPr lang="zh-CN" altLang="en-US" sz="4000" b="1" dirty="0" smtClean="0"/>
              <a:t>三个标准的异同</a:t>
            </a:r>
            <a:endParaRPr lang="zh-CN" altLang="en-US" sz="4000" dirty="0"/>
          </a:p>
        </p:txBody>
      </p:sp>
      <p:pic>
        <p:nvPicPr>
          <p:cNvPr id="1026" name="Picture 2" descr="F:\左\PPT全套\PPT素材图片\员工培训\t0180996e6e14ee0fd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15816" y="2813755"/>
            <a:ext cx="3810000" cy="320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五边形 3"/>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5" name="燕尾形 4"/>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175236" y="1481589"/>
            <a:ext cx="697053" cy="646331"/>
          </a:xfrm>
          <a:prstGeom prst="rect">
            <a:avLst/>
          </a:prstGeom>
          <a:noFill/>
        </p:spPr>
        <p:txBody>
          <a:bodyPr wrap="square" rtlCol="0">
            <a:spAutoFit/>
          </a:bodyPr>
          <a:lstStyle/>
          <a:p>
            <a:r>
              <a:rPr lang="zh-CN" altLang="en-US" sz="3600" dirty="0"/>
              <a:t>四</a:t>
            </a:r>
            <a:endParaRPr lang="zh-CN" alt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967" y="1617821"/>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49090"/>
            <a:ext cx="5570855" cy="133794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en-US" altLang="zh-CN" b="1" dirty="0">
                <a:solidFill>
                  <a:schemeClr val="dk1"/>
                </a:solidFill>
                <a:latin typeface="+mn-ea"/>
                <a:cs typeface="楷体" panose="02010609060101010101" charset="-122"/>
                <a:sym typeface="+mn-ea"/>
              </a:rPr>
              <a:t> </a:t>
            </a:r>
            <a:r>
              <a:rPr lang="zh-CN" altLang="en-US" b="1" dirty="0">
                <a:solidFill>
                  <a:schemeClr val="dk1"/>
                </a:solidFill>
                <a:latin typeface="+mn-ea"/>
                <a:cs typeface="宋体" panose="02010600030101010101" pitchFamily="2" charset="-122"/>
                <a:sym typeface="+mn-ea"/>
              </a:rPr>
              <a:t>博富特认为：一个好的培训课程起始于一个好的设计</a:t>
            </a:r>
            <a:r>
              <a:rPr lang="en-US" altLang="zh-CN" b="1" dirty="0">
                <a:solidFill>
                  <a:schemeClr val="dk1"/>
                </a:solidFill>
                <a:latin typeface="+mn-ea"/>
                <a:cs typeface="宋体" panose="02010600030101010101" pitchFamily="2" charset="-122"/>
                <a:sym typeface="+mn-ea"/>
              </a:rPr>
              <a:t>,</a:t>
            </a:r>
            <a:r>
              <a:rPr lang="zh-CN" altLang="en-US"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251460" y="83677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052736"/>
            <a:ext cx="7920880" cy="646331"/>
          </a:xfrm>
          <a:prstGeom prst="rect">
            <a:avLst/>
          </a:prstGeom>
          <a:noFill/>
        </p:spPr>
        <p:txBody>
          <a:bodyPr wrap="square" rtlCol="0">
            <a:spAutoFit/>
          </a:bodyPr>
          <a:lstStyle/>
          <a:p>
            <a:r>
              <a:rPr lang="en-US" altLang="zh-CN" sz="2800" dirty="0"/>
              <a:t>ISO</a:t>
            </a:r>
            <a:r>
              <a:rPr lang="zh-CN" altLang="en-US" sz="2800" dirty="0"/>
              <a:t>实施三个标准最大的不同点是</a:t>
            </a:r>
            <a:r>
              <a:rPr lang="zh-CN" altLang="en-US" sz="2800" dirty="0" smtClean="0"/>
              <a:t>其</a:t>
            </a:r>
            <a:r>
              <a:rPr lang="zh-CN" altLang="en-US" sz="3600" b="1" dirty="0" smtClean="0">
                <a:solidFill>
                  <a:srgbClr val="FF0000"/>
                </a:solidFill>
              </a:rPr>
              <a:t>对象</a:t>
            </a:r>
            <a:r>
              <a:rPr lang="zh-CN" altLang="en-US" sz="3600" b="1" dirty="0">
                <a:solidFill>
                  <a:srgbClr val="FF0000"/>
                </a:solidFill>
              </a:rPr>
              <a:t>不同</a:t>
            </a:r>
            <a:r>
              <a:rPr lang="zh-CN" altLang="en-US" sz="2800" dirty="0"/>
              <a:t>：</a:t>
            </a:r>
            <a:endParaRPr lang="zh-CN" altLang="en-US" sz="2800" dirty="0"/>
          </a:p>
        </p:txBody>
      </p:sp>
      <p:graphicFrame>
        <p:nvGraphicFramePr>
          <p:cNvPr id="5" name="图示 4"/>
          <p:cNvGraphicFramePr/>
          <p:nvPr/>
        </p:nvGraphicFramePr>
        <p:xfrm>
          <a:off x="1440259" y="198884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1835696" y="3284984"/>
            <a:ext cx="738664" cy="1224136"/>
          </a:xfrm>
          <a:prstGeom prst="rect">
            <a:avLst/>
          </a:prstGeom>
          <a:noFill/>
        </p:spPr>
        <p:txBody>
          <a:bodyPr vert="eaVert" wrap="square" rtlCol="0">
            <a:spAutoFit/>
          </a:bodyPr>
          <a:lstStyle/>
          <a:p>
            <a:r>
              <a:rPr lang="zh-CN" altLang="en-US" sz="3600" dirty="0" smtClean="0">
                <a:solidFill>
                  <a:schemeClr val="bg1"/>
                </a:solidFill>
              </a:rPr>
              <a:t>对象</a:t>
            </a:r>
            <a:endParaRPr lang="zh-CN" altLang="en-US" sz="3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1196752"/>
            <a:ext cx="6120680" cy="584775"/>
          </a:xfrm>
          <a:prstGeom prst="rect">
            <a:avLst/>
          </a:prstGeom>
          <a:noFill/>
        </p:spPr>
        <p:txBody>
          <a:bodyPr wrap="square" rtlCol="0">
            <a:spAutoFit/>
          </a:bodyPr>
          <a:lstStyle/>
          <a:p>
            <a:r>
              <a:rPr lang="en-US" altLang="zh-CN" sz="2800" dirty="0"/>
              <a:t>ISO</a:t>
            </a:r>
            <a:r>
              <a:rPr lang="zh-CN" altLang="en-US" sz="2800" dirty="0"/>
              <a:t>实施三个标准的</a:t>
            </a:r>
            <a:r>
              <a:rPr lang="zh-CN" altLang="en-US" sz="3200" b="1" dirty="0">
                <a:solidFill>
                  <a:srgbClr val="FF0000"/>
                </a:solidFill>
              </a:rPr>
              <a:t>相同</a:t>
            </a:r>
            <a:r>
              <a:rPr lang="zh-CN" altLang="en-US" sz="3200" b="1" dirty="0" smtClean="0">
                <a:solidFill>
                  <a:srgbClr val="FF0000"/>
                </a:solidFill>
              </a:rPr>
              <a:t>点（一）</a:t>
            </a:r>
            <a:r>
              <a:rPr lang="zh-CN" altLang="en-US" sz="2400" dirty="0" smtClean="0"/>
              <a:t>：</a:t>
            </a:r>
            <a:endParaRPr lang="zh-CN" altLang="en-US" sz="2400" dirty="0"/>
          </a:p>
        </p:txBody>
      </p:sp>
      <p:sp>
        <p:nvSpPr>
          <p:cNvPr id="3" name="文本框 2"/>
          <p:cNvSpPr txBox="1"/>
          <p:nvPr/>
        </p:nvSpPr>
        <p:spPr>
          <a:xfrm>
            <a:off x="1043608" y="2276872"/>
            <a:ext cx="6768752" cy="2800767"/>
          </a:xfrm>
          <a:prstGeom prst="rect">
            <a:avLst/>
          </a:prstGeom>
          <a:noFill/>
        </p:spPr>
        <p:txBody>
          <a:bodyPr wrap="square" rtlCol="0">
            <a:spAutoFit/>
          </a:bodyPr>
          <a:lstStyle/>
          <a:p>
            <a:r>
              <a:rPr lang="zh-CN" altLang="en-US" sz="2400" b="1" dirty="0"/>
              <a:t>⑴</a:t>
            </a:r>
            <a:r>
              <a:rPr lang="zh-CN" altLang="en-US" sz="2400" dirty="0" smtClean="0"/>
              <a:t>组织</a:t>
            </a:r>
            <a:r>
              <a:rPr lang="zh-CN" altLang="en-US" sz="2400" dirty="0"/>
              <a:t>实施管理的总方针和目标相同。</a:t>
            </a:r>
            <a:endParaRPr lang="zh-CN" altLang="en-US" sz="2400" dirty="0"/>
          </a:p>
          <a:p>
            <a:r>
              <a:rPr lang="zh-CN" altLang="en-US" sz="2400" b="1" dirty="0"/>
              <a:t>⑵</a:t>
            </a:r>
            <a:r>
              <a:rPr lang="zh-CN" altLang="en-US" sz="2400" dirty="0" smtClean="0"/>
              <a:t>三</a:t>
            </a:r>
            <a:r>
              <a:rPr lang="zh-CN" altLang="en-US" sz="2400" dirty="0"/>
              <a:t>项标准使用共同的过程模式结构，结构相似以方便使用。</a:t>
            </a:r>
            <a:endParaRPr lang="zh-CN" altLang="en-US" sz="2400" dirty="0"/>
          </a:p>
          <a:p>
            <a:r>
              <a:rPr lang="zh-CN" altLang="en-US" sz="2400" b="1" dirty="0" smtClean="0"/>
              <a:t>⑶</a:t>
            </a:r>
            <a:r>
              <a:rPr lang="zh-CN" altLang="en-US" sz="2400" dirty="0" smtClean="0"/>
              <a:t>体系</a:t>
            </a:r>
            <a:r>
              <a:rPr lang="zh-CN" altLang="en-US" sz="2400" dirty="0"/>
              <a:t>的原理都是</a:t>
            </a:r>
            <a:r>
              <a:rPr lang="en-US" altLang="zh-CN" sz="2400" dirty="0"/>
              <a:t>PDCA</a:t>
            </a:r>
            <a:r>
              <a:rPr lang="zh-CN" altLang="en-US" sz="2400" dirty="0"/>
              <a:t>（计划</a:t>
            </a:r>
            <a:r>
              <a:rPr lang="en-US" altLang="zh-CN" sz="2400" dirty="0"/>
              <a:t>-</a:t>
            </a:r>
            <a:r>
              <a:rPr lang="zh-CN" altLang="en-US" sz="2400" dirty="0"/>
              <a:t>执行</a:t>
            </a:r>
            <a:r>
              <a:rPr lang="en-US" altLang="zh-CN" sz="2400" dirty="0"/>
              <a:t>-</a:t>
            </a:r>
            <a:r>
              <a:rPr lang="zh-CN" altLang="en-US" sz="2400" dirty="0"/>
              <a:t>检查</a:t>
            </a:r>
            <a:r>
              <a:rPr lang="en-US" altLang="zh-CN" sz="2400" dirty="0"/>
              <a:t>-</a:t>
            </a:r>
            <a:r>
              <a:rPr lang="zh-CN" altLang="en-US" sz="2400" dirty="0"/>
              <a:t>改进）循环。</a:t>
            </a:r>
            <a:endParaRPr lang="zh-CN" altLang="en-US" sz="2400" dirty="0"/>
          </a:p>
          <a:p>
            <a:r>
              <a:rPr lang="zh-CN" altLang="en-US" sz="2400" b="1" dirty="0"/>
              <a:t>⑷</a:t>
            </a:r>
            <a:r>
              <a:rPr lang="zh-CN" altLang="en-US" sz="2400" dirty="0" smtClean="0"/>
              <a:t>都</a:t>
            </a:r>
            <a:r>
              <a:rPr lang="zh-CN" altLang="en-US" sz="2400" dirty="0"/>
              <a:t>需要有文化的管理体系。</a:t>
            </a:r>
            <a:endParaRPr lang="zh-CN" altLang="en-US" sz="2400" dirty="0"/>
          </a:p>
          <a:p>
            <a:r>
              <a:rPr lang="zh-CN" altLang="en-US" sz="2400" b="1" dirty="0" smtClean="0"/>
              <a:t>⑸</a:t>
            </a:r>
            <a:r>
              <a:rPr lang="zh-CN" altLang="en-US" sz="2400" dirty="0" smtClean="0"/>
              <a:t>都</a:t>
            </a:r>
            <a:r>
              <a:rPr lang="zh-CN" altLang="en-US" sz="2400" dirty="0"/>
              <a:t>明确要有文件化的职责分工</a:t>
            </a:r>
            <a:r>
              <a:rPr lang="zh-CN" altLang="en-US" sz="3200" dirty="0" smtClean="0"/>
              <a:t>。</a:t>
            </a:r>
            <a:endParaRPr lang="zh-CN" alt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276872"/>
            <a:ext cx="6768752" cy="3046988"/>
          </a:xfrm>
          <a:prstGeom prst="rect">
            <a:avLst/>
          </a:prstGeom>
          <a:noFill/>
        </p:spPr>
        <p:txBody>
          <a:bodyPr wrap="square" rtlCol="0">
            <a:spAutoFit/>
          </a:bodyPr>
          <a:lstStyle/>
          <a:p>
            <a:r>
              <a:rPr lang="zh-CN" altLang="en-US" sz="2400" b="1" dirty="0"/>
              <a:t>⑹</a:t>
            </a:r>
            <a:r>
              <a:rPr lang="zh-CN" altLang="en-US" sz="2400" dirty="0" smtClean="0"/>
              <a:t>都</a:t>
            </a:r>
            <a:r>
              <a:rPr lang="zh-CN" altLang="en-US" sz="2400" dirty="0"/>
              <a:t>提出了通过体系运行实现持续改进。</a:t>
            </a:r>
            <a:endParaRPr lang="zh-CN" altLang="en-US" sz="2400" dirty="0"/>
          </a:p>
          <a:p>
            <a:r>
              <a:rPr lang="zh-CN" altLang="en-US" sz="2400" b="1" dirty="0"/>
              <a:t>⑺</a:t>
            </a:r>
            <a:r>
              <a:rPr lang="zh-CN" altLang="en-US" sz="2400" dirty="0" smtClean="0"/>
              <a:t>都</a:t>
            </a:r>
            <a:r>
              <a:rPr lang="zh-CN" altLang="en-US" sz="2400" dirty="0"/>
              <a:t>提出了遵守法规和其他要求的承诺。</a:t>
            </a:r>
            <a:endParaRPr lang="zh-CN" altLang="en-US" sz="2400" dirty="0"/>
          </a:p>
          <a:p>
            <a:r>
              <a:rPr lang="zh-CN" altLang="en-US" sz="2400" b="1" dirty="0"/>
              <a:t>⑻</a:t>
            </a:r>
            <a:r>
              <a:rPr lang="zh-CN" altLang="en-US" sz="2400" dirty="0" smtClean="0"/>
              <a:t>都</a:t>
            </a:r>
            <a:r>
              <a:rPr lang="zh-CN" altLang="en-US" sz="2400" dirty="0"/>
              <a:t>提出用内部审核和管理评审来评价体系运行的有效性、适宜性和符合性。</a:t>
            </a:r>
            <a:endParaRPr lang="zh-CN" altLang="en-US" sz="2400" dirty="0"/>
          </a:p>
          <a:p>
            <a:r>
              <a:rPr lang="zh-CN" altLang="en-US" sz="2400" b="1" dirty="0"/>
              <a:t>⑼ </a:t>
            </a:r>
            <a:r>
              <a:rPr lang="zh-CN" altLang="en-US" sz="2400" dirty="0"/>
              <a:t>都要求对不符合项进行管理评审并加强培训教育。</a:t>
            </a:r>
            <a:endParaRPr lang="zh-CN" altLang="en-US" sz="2400" dirty="0"/>
          </a:p>
          <a:p>
            <a:r>
              <a:rPr lang="zh-CN" altLang="en-US" sz="2400" b="1" dirty="0"/>
              <a:t>⑽</a:t>
            </a:r>
            <a:r>
              <a:rPr lang="zh-CN" altLang="en-US" sz="2400" dirty="0" smtClean="0"/>
              <a:t>都</a:t>
            </a:r>
            <a:r>
              <a:rPr lang="zh-CN" altLang="en-US" sz="2400" dirty="0"/>
              <a:t>要求组织的最高管理者任命管理者代表，负责建立、保持和实施管理体系。</a:t>
            </a:r>
            <a:endParaRPr lang="zh-CN" altLang="en-US" sz="2400" dirty="0"/>
          </a:p>
        </p:txBody>
      </p:sp>
      <p:sp>
        <p:nvSpPr>
          <p:cNvPr id="3" name="文本框 2"/>
          <p:cNvSpPr txBox="1"/>
          <p:nvPr/>
        </p:nvSpPr>
        <p:spPr>
          <a:xfrm>
            <a:off x="1043608" y="1196752"/>
            <a:ext cx="6120680" cy="584775"/>
          </a:xfrm>
          <a:prstGeom prst="rect">
            <a:avLst/>
          </a:prstGeom>
          <a:noFill/>
        </p:spPr>
        <p:txBody>
          <a:bodyPr wrap="square" rtlCol="0">
            <a:spAutoFit/>
          </a:bodyPr>
          <a:lstStyle/>
          <a:p>
            <a:r>
              <a:rPr lang="en-US" altLang="zh-CN" sz="2800" dirty="0"/>
              <a:t>ISO</a:t>
            </a:r>
            <a:r>
              <a:rPr lang="zh-CN" altLang="en-US" sz="2800" dirty="0"/>
              <a:t>实施三个标准的</a:t>
            </a:r>
            <a:r>
              <a:rPr lang="zh-CN" altLang="en-US" sz="3200" b="1" dirty="0">
                <a:solidFill>
                  <a:srgbClr val="FF0000"/>
                </a:solidFill>
              </a:rPr>
              <a:t>相同</a:t>
            </a:r>
            <a:r>
              <a:rPr lang="zh-CN" altLang="en-US" sz="3200" b="1" dirty="0" smtClean="0">
                <a:solidFill>
                  <a:srgbClr val="FF0000"/>
                </a:solidFill>
              </a:rPr>
              <a:t>点（二）</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5159" y="1323925"/>
            <a:ext cx="7560840" cy="1323439"/>
          </a:xfrm>
          <a:prstGeom prst="rect">
            <a:avLst/>
          </a:prstGeom>
          <a:noFill/>
        </p:spPr>
        <p:txBody>
          <a:bodyPr wrap="square" rtlCol="0">
            <a:spAutoFit/>
          </a:bodyPr>
          <a:lstStyle/>
          <a:p>
            <a:pPr algn="ctr"/>
            <a:r>
              <a:rPr lang="en-US" altLang="zh-CN" sz="4000" b="1" dirty="0"/>
              <a:t>ISO 9001</a:t>
            </a:r>
            <a:r>
              <a:rPr lang="zh-CN" altLang="en-US" sz="4000" b="1" dirty="0"/>
              <a:t>、</a:t>
            </a:r>
            <a:r>
              <a:rPr lang="en-US" altLang="zh-CN" sz="4000" b="1" dirty="0"/>
              <a:t>ISO 14001</a:t>
            </a:r>
            <a:r>
              <a:rPr lang="zh-CN" altLang="en-US" sz="4000" b="1" dirty="0"/>
              <a:t>、</a:t>
            </a:r>
            <a:r>
              <a:rPr lang="en-US" altLang="zh-CN" sz="4000" b="1" dirty="0"/>
              <a:t>ISO 45001</a:t>
            </a:r>
            <a:r>
              <a:rPr lang="zh-CN" altLang="en-US" sz="4000" b="1" dirty="0"/>
              <a:t>框架整合</a:t>
            </a:r>
            <a:endParaRPr lang="zh-CN" altLang="en-US" sz="4000" dirty="0"/>
          </a:p>
        </p:txBody>
      </p:sp>
      <p:sp>
        <p:nvSpPr>
          <p:cNvPr id="4" name="五边形 3"/>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5" name="燕尾形 4"/>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175236" y="1481589"/>
            <a:ext cx="697053" cy="646331"/>
          </a:xfrm>
          <a:prstGeom prst="rect">
            <a:avLst/>
          </a:prstGeom>
          <a:noFill/>
        </p:spPr>
        <p:txBody>
          <a:bodyPr wrap="square" rtlCol="0">
            <a:spAutoFit/>
          </a:bodyPr>
          <a:lstStyle/>
          <a:p>
            <a:r>
              <a:rPr lang="zh-CN" altLang="en-US" sz="3600" dirty="0"/>
              <a:t>五</a:t>
            </a:r>
            <a:endParaRPr lang="zh-CN" altLang="en-US" sz="3600" dirty="0"/>
          </a:p>
        </p:txBody>
      </p:sp>
      <p:pic>
        <p:nvPicPr>
          <p:cNvPr id="1026" name="Picture 2" descr="F:\左\PPT全套\PPT素材图片\员工培训\t01a013fd42e76928f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7824" y="2661192"/>
            <a:ext cx="3810000" cy="325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764704"/>
            <a:ext cx="7632848" cy="1200329"/>
          </a:xfrm>
          <a:prstGeom prst="rect">
            <a:avLst/>
          </a:prstGeom>
          <a:noFill/>
        </p:spPr>
        <p:txBody>
          <a:bodyPr wrap="square" rtlCol="0">
            <a:spAutoFit/>
          </a:bodyPr>
          <a:lstStyle/>
          <a:p>
            <a:r>
              <a:rPr lang="zh-CN" altLang="en-US" sz="2400" dirty="0"/>
              <a:t>在国内，组织都是将各个管理体系进行整合，质量、环境、职业健康安全管理体系作为</a:t>
            </a:r>
            <a:r>
              <a:rPr lang="en-US" altLang="zh-CN" sz="2400" dirty="0"/>
              <a:t>ISO</a:t>
            </a:r>
            <a:r>
              <a:rPr lang="zh-CN" altLang="en-US" sz="2400" dirty="0"/>
              <a:t>标准，均使用了高阶结构，为体系的整合提供了便利。</a:t>
            </a:r>
            <a:endParaRPr lang="zh-CN" altLang="en-US" sz="2400" dirty="0"/>
          </a:p>
        </p:txBody>
      </p:sp>
      <p:graphicFrame>
        <p:nvGraphicFramePr>
          <p:cNvPr id="3" name="表格 2"/>
          <p:cNvGraphicFramePr>
            <a:graphicFrameLocks noGrp="1"/>
          </p:cNvGraphicFramePr>
          <p:nvPr/>
        </p:nvGraphicFramePr>
        <p:xfrm>
          <a:off x="683568" y="2060848"/>
          <a:ext cx="7344815" cy="4551947"/>
        </p:xfrm>
        <a:graphic>
          <a:graphicData uri="http://schemas.openxmlformats.org/drawingml/2006/table">
            <a:tbl>
              <a:tblPr firstRow="1" bandRow="1">
                <a:tableStyleId>{F5AB1C69-6EDB-4FF4-983F-18BD219EF322}</a:tableStyleId>
              </a:tblPr>
              <a:tblGrid>
                <a:gridCol w="864096"/>
                <a:gridCol w="576064"/>
                <a:gridCol w="1872208"/>
                <a:gridCol w="1944216"/>
                <a:gridCol w="2088231"/>
              </a:tblGrid>
              <a:tr h="654323">
                <a:tc>
                  <a:txBody>
                    <a:bodyPr/>
                    <a:lstStyle/>
                    <a:p>
                      <a:pPr algn="ctr"/>
                      <a:endParaRPr lang="zh-CN" altLang="en-US" dirty="0"/>
                    </a:p>
                  </a:txBody>
                  <a:tcPr anchor="ctr"/>
                </a:tc>
                <a:tc>
                  <a:txBody>
                    <a:bodyPr/>
                    <a:lstStyle/>
                    <a:p>
                      <a:pPr algn="ctr"/>
                      <a:endParaRPr lang="zh-CN" altLang="en-US"/>
                    </a:p>
                  </a:txBody>
                  <a:tcPr anchor="ctr"/>
                </a:tc>
                <a:tc>
                  <a:txBody>
                    <a:bodyPr/>
                    <a:lstStyle/>
                    <a:p>
                      <a:pPr algn="ctr"/>
                      <a:r>
                        <a:rPr lang="en-US" altLang="zh-CN" sz="1800" dirty="0" smtClean="0"/>
                        <a:t>ISO19001:2015</a:t>
                      </a:r>
                      <a:endParaRPr lang="zh-CN" altLang="en-US" sz="1800" dirty="0"/>
                    </a:p>
                  </a:txBody>
                  <a:tcPr anchor="ctr"/>
                </a:tc>
                <a:tc>
                  <a:txBody>
                    <a:bodyPr/>
                    <a:lstStyle/>
                    <a:p>
                      <a:pPr algn="ctr"/>
                      <a:r>
                        <a:rPr lang="en-US" altLang="zh-CN" sz="1800" dirty="0" smtClean="0"/>
                        <a:t>ISO14001:2015</a:t>
                      </a:r>
                      <a:endParaRPr lang="zh-CN" altLang="en-US" sz="1800" dirty="0"/>
                    </a:p>
                  </a:txBody>
                  <a:tcPr anchor="ctr"/>
                </a:tc>
                <a:tc>
                  <a:txBody>
                    <a:bodyPr/>
                    <a:lstStyle/>
                    <a:p>
                      <a:pPr algn="ctr"/>
                      <a:r>
                        <a:rPr lang="en-US" altLang="zh-CN" sz="1800" dirty="0" smtClean="0"/>
                        <a:t>ISO/DIS45001.2</a:t>
                      </a:r>
                      <a:endParaRPr lang="zh-CN" altLang="en-US" sz="1800" dirty="0"/>
                    </a:p>
                  </a:txBody>
                  <a:tcPr anchor="ctr"/>
                </a:tc>
              </a:tr>
              <a:tr h="379092">
                <a:tc>
                  <a:txBody>
                    <a:bodyPr/>
                    <a:lstStyle/>
                    <a:p>
                      <a:pPr algn="ctr"/>
                      <a:r>
                        <a:rPr lang="en-US" altLang="zh-CN" sz="1600" dirty="0" smtClean="0"/>
                        <a:t>1</a:t>
                      </a:r>
                      <a:r>
                        <a:rPr lang="zh-CN" altLang="en-US" sz="1600" dirty="0" smtClean="0"/>
                        <a:t>范围</a:t>
                      </a:r>
                      <a:endParaRPr lang="zh-CN" altLang="en-US" sz="1600" dirty="0"/>
                    </a:p>
                  </a:txBody>
                  <a:tcPr anchor="ctr"/>
                </a:tc>
                <a:tc>
                  <a:txBody>
                    <a:bodyPr/>
                    <a:lstStyle/>
                    <a:p>
                      <a:pPr algn="ctr"/>
                      <a:endParaRPr lang="zh-CN" altLang="en-US" sz="1600"/>
                    </a:p>
                  </a:txBody>
                  <a:tcPr anchor="ctr"/>
                </a:tc>
                <a:tc>
                  <a:txBody>
                    <a:bodyPr/>
                    <a:lstStyle/>
                    <a:p>
                      <a:pPr algn="ctr"/>
                      <a:endParaRPr lang="zh-CN" altLang="en-US" sz="1600"/>
                    </a:p>
                  </a:txBody>
                  <a:tcPr anchor="ctr"/>
                </a:tc>
                <a:tc>
                  <a:txBody>
                    <a:bodyPr/>
                    <a:lstStyle/>
                    <a:p>
                      <a:pPr algn="ctr"/>
                      <a:endParaRPr lang="zh-CN" altLang="en-US" sz="1600"/>
                    </a:p>
                  </a:txBody>
                  <a:tcPr anchor="ctr"/>
                </a:tc>
                <a:tc>
                  <a:txBody>
                    <a:bodyPr/>
                    <a:lstStyle/>
                    <a:p>
                      <a:pPr algn="ctr"/>
                      <a:endParaRPr lang="zh-CN" altLang="en-US" sz="1600"/>
                    </a:p>
                  </a:txBody>
                  <a:tcPr anchor="ctr"/>
                </a:tc>
              </a:tr>
              <a:tr h="379092">
                <a:tc>
                  <a:txBody>
                    <a:bodyPr/>
                    <a:lstStyle/>
                    <a:p>
                      <a:pPr algn="ctr"/>
                      <a:r>
                        <a:rPr lang="en-US" altLang="zh-CN" sz="1600" dirty="0" smtClean="0"/>
                        <a:t>2</a:t>
                      </a:r>
                      <a:r>
                        <a:rPr lang="zh-CN" altLang="en-US" sz="1600" dirty="0" smtClean="0"/>
                        <a:t>规范性引用文件</a:t>
                      </a:r>
                      <a:endParaRPr lang="zh-CN" altLang="en-US" sz="1600" dirty="0"/>
                    </a:p>
                  </a:txBody>
                  <a:tcPr anchor="ctr"/>
                </a:tc>
                <a:tc>
                  <a:txBody>
                    <a:bodyPr/>
                    <a:lstStyle/>
                    <a:p>
                      <a:pPr algn="ctr"/>
                      <a:endParaRPr lang="zh-CN" altLang="en-US" sz="1600"/>
                    </a:p>
                  </a:txBody>
                  <a:tcPr anchor="ctr"/>
                </a:tc>
                <a:tc>
                  <a:txBody>
                    <a:bodyPr/>
                    <a:lstStyle/>
                    <a:p>
                      <a:pPr algn="ctr"/>
                      <a:endParaRPr lang="zh-CN" altLang="en-US" sz="1600" dirty="0"/>
                    </a:p>
                  </a:txBody>
                  <a:tcPr anchor="ctr"/>
                </a:tc>
                <a:tc>
                  <a:txBody>
                    <a:bodyPr/>
                    <a:lstStyle/>
                    <a:p>
                      <a:pPr algn="ctr"/>
                      <a:endParaRPr lang="zh-CN" altLang="en-US" sz="1600"/>
                    </a:p>
                  </a:txBody>
                  <a:tcPr anchor="ctr"/>
                </a:tc>
                <a:tc>
                  <a:txBody>
                    <a:bodyPr/>
                    <a:lstStyle/>
                    <a:p>
                      <a:pPr algn="ctr"/>
                      <a:endParaRPr lang="zh-CN" altLang="en-US" sz="1600"/>
                    </a:p>
                  </a:txBody>
                  <a:tcPr anchor="ctr"/>
                </a:tc>
              </a:tr>
              <a:tr h="379092">
                <a:tc>
                  <a:txBody>
                    <a:bodyPr/>
                    <a:lstStyle/>
                    <a:p>
                      <a:pPr algn="ctr"/>
                      <a:r>
                        <a:rPr lang="en-US" altLang="zh-CN" sz="1600" dirty="0" smtClean="0"/>
                        <a:t>3</a:t>
                      </a:r>
                      <a:r>
                        <a:rPr lang="zh-CN" altLang="en-US" sz="1600" dirty="0" smtClean="0"/>
                        <a:t>术语和定义</a:t>
                      </a:r>
                      <a:endParaRPr lang="zh-CN" altLang="en-US" sz="1600" dirty="0"/>
                    </a:p>
                  </a:txBody>
                  <a:tcPr anchor="ctr"/>
                </a:tc>
                <a:tc>
                  <a:txBody>
                    <a:bodyPr/>
                    <a:lstStyle/>
                    <a:p>
                      <a:pPr algn="ctr"/>
                      <a:endParaRPr lang="zh-CN" altLang="en-US" sz="1600"/>
                    </a:p>
                  </a:txBody>
                  <a:tcPr anchor="ctr"/>
                </a:tc>
                <a:tc>
                  <a:txBody>
                    <a:bodyPr/>
                    <a:lstStyle/>
                    <a:p>
                      <a:pPr algn="ctr"/>
                      <a:endParaRPr lang="zh-CN" altLang="en-US" sz="1600"/>
                    </a:p>
                  </a:txBody>
                  <a:tcPr anchor="ctr"/>
                </a:tc>
                <a:tc>
                  <a:txBody>
                    <a:bodyPr/>
                    <a:lstStyle/>
                    <a:p>
                      <a:pPr algn="ctr"/>
                      <a:endParaRPr lang="zh-CN" altLang="en-US" sz="1600"/>
                    </a:p>
                  </a:txBody>
                  <a:tcPr anchor="ctr"/>
                </a:tc>
                <a:tc>
                  <a:txBody>
                    <a:bodyPr/>
                    <a:lstStyle/>
                    <a:p>
                      <a:pPr algn="ctr"/>
                      <a:endParaRPr lang="zh-CN" altLang="en-US" sz="1600"/>
                    </a:p>
                  </a:txBody>
                  <a:tcPr anchor="ctr"/>
                </a:tc>
              </a:tr>
              <a:tr h="379092">
                <a:tc rowSpan="4">
                  <a:txBody>
                    <a:bodyPr/>
                    <a:lstStyle/>
                    <a:p>
                      <a:pPr algn="ctr"/>
                      <a:r>
                        <a:rPr lang="en-US" altLang="zh-CN" sz="1600" dirty="0" smtClean="0"/>
                        <a:t>4</a:t>
                      </a:r>
                      <a:r>
                        <a:rPr lang="zh-CN" altLang="en-US" sz="1600" dirty="0" smtClean="0"/>
                        <a:t>组织环境</a:t>
                      </a:r>
                      <a:endParaRPr lang="zh-CN" altLang="en-US" sz="1600" dirty="0"/>
                    </a:p>
                  </a:txBody>
                  <a:tcPr anchor="ctr"/>
                </a:tc>
                <a:tc>
                  <a:txBody>
                    <a:bodyPr/>
                    <a:lstStyle/>
                    <a:p>
                      <a:pPr algn="ctr"/>
                      <a:r>
                        <a:rPr lang="en-US" altLang="zh-CN" sz="1600" dirty="0" smtClean="0"/>
                        <a:t>4.1</a:t>
                      </a:r>
                      <a:endParaRPr lang="zh-CN" altLang="en-US" sz="1600" dirty="0"/>
                    </a:p>
                  </a:txBody>
                  <a:tcPr anchor="ctr"/>
                </a:tc>
                <a:tc>
                  <a:txBody>
                    <a:bodyPr/>
                    <a:lstStyle/>
                    <a:p>
                      <a:pPr algn="ctr"/>
                      <a:r>
                        <a:rPr lang="zh-CN" altLang="en-US" sz="1600" dirty="0" smtClean="0"/>
                        <a:t>理解组织及其环境</a:t>
                      </a:r>
                      <a:endParaRPr lang="zh-CN"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理解组织及其环境</a:t>
                      </a:r>
                      <a:endParaRPr lang="zh-CN"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理解组织及其环境</a:t>
                      </a:r>
                      <a:endParaRPr lang="zh-CN" altLang="en-US" sz="1600" dirty="0" smtClean="0"/>
                    </a:p>
                  </a:txBody>
                  <a:tcPr anchor="ctr"/>
                </a:tc>
              </a:tr>
              <a:tr h="379092">
                <a:tc vMerge="1">
                  <a:tcPr anchor="ctr"/>
                </a:tc>
                <a:tc>
                  <a:txBody>
                    <a:bodyPr/>
                    <a:lstStyle/>
                    <a:p>
                      <a:pPr algn="ctr"/>
                      <a:r>
                        <a:rPr lang="en-US" altLang="zh-CN" sz="1600" dirty="0" smtClean="0"/>
                        <a:t>4.2</a:t>
                      </a:r>
                      <a:endParaRPr lang="zh-CN" altLang="en-US" sz="1600" dirty="0"/>
                    </a:p>
                  </a:txBody>
                  <a:tcPr anchor="ctr"/>
                </a:tc>
                <a:tc>
                  <a:txBody>
                    <a:bodyPr/>
                    <a:lstStyle/>
                    <a:p>
                      <a:pPr algn="ctr"/>
                      <a:r>
                        <a:rPr lang="zh-CN" altLang="en-US" sz="1600" dirty="0" smtClean="0"/>
                        <a:t>理解相关方的需求和期望</a:t>
                      </a:r>
                      <a:endParaRPr lang="zh-CN"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理解相关方的需求和期望</a:t>
                      </a:r>
                      <a:endParaRPr lang="zh-CN" altLang="en-US" sz="1600" dirty="0" smtClean="0"/>
                    </a:p>
                  </a:txBody>
                  <a:tcPr anchor="ctr"/>
                </a:tc>
                <a:tc>
                  <a:txBody>
                    <a:bodyPr/>
                    <a:lstStyle/>
                    <a:p>
                      <a:pPr algn="ctr"/>
                      <a:r>
                        <a:rPr lang="zh-CN" altLang="en-US" sz="1600" dirty="0" smtClean="0"/>
                        <a:t>理解工作人员和其他相关方的需求与期望</a:t>
                      </a:r>
                      <a:endParaRPr lang="zh-CN" altLang="en-US" sz="1600" dirty="0"/>
                    </a:p>
                  </a:txBody>
                  <a:tcPr anchor="ctr"/>
                </a:tc>
              </a:tr>
              <a:tr h="379092">
                <a:tc vMerge="1">
                  <a:tcPr anchor="ctr"/>
                </a:tc>
                <a:tc>
                  <a:txBody>
                    <a:bodyPr/>
                    <a:lstStyle/>
                    <a:p>
                      <a:pPr algn="ctr"/>
                      <a:r>
                        <a:rPr lang="en-US" altLang="zh-CN" sz="1600" dirty="0" smtClean="0"/>
                        <a:t>4.3</a:t>
                      </a:r>
                      <a:endParaRPr lang="zh-CN" altLang="en-US" sz="1600" dirty="0"/>
                    </a:p>
                  </a:txBody>
                  <a:tcPr anchor="ctr"/>
                </a:tc>
                <a:tc>
                  <a:txBody>
                    <a:bodyPr/>
                    <a:lstStyle/>
                    <a:p>
                      <a:pPr algn="ctr"/>
                      <a:r>
                        <a:rPr lang="zh-CN" altLang="en-US" sz="1600" dirty="0" smtClean="0"/>
                        <a:t>确定质量管理体系的范围</a:t>
                      </a:r>
                      <a:endParaRPr lang="zh-CN" altLang="en-US" sz="1600" dirty="0"/>
                    </a:p>
                  </a:txBody>
                  <a:tcPr anchor="ctr"/>
                </a:tc>
                <a:tc>
                  <a:txBody>
                    <a:bodyPr/>
                    <a:lstStyle/>
                    <a:p>
                      <a:pPr algn="ctr"/>
                      <a:r>
                        <a:rPr lang="zh-CN" altLang="en-US" sz="1600" dirty="0" smtClean="0"/>
                        <a:t>确定环境管理体系的范围</a:t>
                      </a:r>
                      <a:endParaRPr lang="zh-CN" altLang="en-US" sz="1600" dirty="0"/>
                    </a:p>
                  </a:txBody>
                  <a:tcPr anchor="ctr"/>
                </a:tc>
                <a:tc>
                  <a:txBody>
                    <a:bodyPr/>
                    <a:lstStyle/>
                    <a:p>
                      <a:pPr algn="ctr"/>
                      <a:r>
                        <a:rPr lang="zh-CN" altLang="en-US" sz="1600" dirty="0" smtClean="0"/>
                        <a:t>确定职业健康安全管理体系的范围</a:t>
                      </a:r>
                      <a:endParaRPr lang="zh-CN" altLang="en-US" sz="1600" dirty="0"/>
                    </a:p>
                  </a:txBody>
                  <a:tcPr anchor="ctr"/>
                </a:tc>
              </a:tr>
              <a:tr h="379092">
                <a:tc vMerge="1">
                  <a:tcPr anchor="ctr"/>
                </a:tc>
                <a:tc>
                  <a:txBody>
                    <a:bodyPr/>
                    <a:lstStyle/>
                    <a:p>
                      <a:pPr algn="ctr"/>
                      <a:r>
                        <a:rPr lang="en-US" altLang="zh-CN" sz="1600" dirty="0" smtClean="0"/>
                        <a:t>4.4</a:t>
                      </a:r>
                      <a:endParaRPr lang="zh-CN" altLang="en-US" sz="1600" dirty="0"/>
                    </a:p>
                  </a:txBody>
                  <a:tcPr anchor="ctr"/>
                </a:tc>
                <a:tc>
                  <a:txBody>
                    <a:bodyPr/>
                    <a:lstStyle/>
                    <a:p>
                      <a:pPr algn="ctr"/>
                      <a:r>
                        <a:rPr lang="zh-CN" altLang="en-US" sz="1600" dirty="0" smtClean="0"/>
                        <a:t>质量管理体系及其过程</a:t>
                      </a:r>
                      <a:endParaRPr lang="zh-CN" altLang="en-US" sz="1600" dirty="0"/>
                    </a:p>
                  </a:txBody>
                  <a:tcPr anchor="ctr"/>
                </a:tc>
                <a:tc>
                  <a:txBody>
                    <a:bodyPr/>
                    <a:lstStyle/>
                    <a:p>
                      <a:pPr algn="ctr"/>
                      <a:r>
                        <a:rPr lang="zh-CN" altLang="en-US" sz="1600" dirty="0" smtClean="0"/>
                        <a:t>环境管理体系</a:t>
                      </a:r>
                      <a:endParaRPr lang="zh-CN" altLang="en-US" sz="1600" dirty="0"/>
                    </a:p>
                  </a:txBody>
                  <a:tcPr anchor="ctr"/>
                </a:tc>
                <a:tc>
                  <a:txBody>
                    <a:bodyPr/>
                    <a:lstStyle/>
                    <a:p>
                      <a:pPr algn="ctr"/>
                      <a:r>
                        <a:rPr lang="zh-CN" altLang="en-US" sz="1600" dirty="0" smtClean="0"/>
                        <a:t>职业健康安全管理体系</a:t>
                      </a:r>
                      <a:endParaRPr lang="zh-CN" altLang="en-US" sz="1600" dirty="0"/>
                    </a:p>
                  </a:txBody>
                  <a:tcPr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11560" y="332656"/>
          <a:ext cx="7344816" cy="6319787"/>
        </p:xfrm>
        <a:graphic>
          <a:graphicData uri="http://schemas.openxmlformats.org/drawingml/2006/table">
            <a:tbl>
              <a:tblPr firstRow="1" bandRow="1">
                <a:tableStyleId>{F5AB1C69-6EDB-4FF4-983F-18BD219EF322}</a:tableStyleId>
              </a:tblPr>
              <a:tblGrid>
                <a:gridCol w="864096"/>
                <a:gridCol w="648072"/>
                <a:gridCol w="900100"/>
                <a:gridCol w="900100"/>
                <a:gridCol w="972108"/>
                <a:gridCol w="972108"/>
                <a:gridCol w="1044116"/>
                <a:gridCol w="1044116"/>
              </a:tblGrid>
              <a:tr h="654323">
                <a:tc>
                  <a:txBody>
                    <a:bodyPr/>
                    <a:lstStyle/>
                    <a:p>
                      <a:pPr algn="ctr"/>
                      <a:endParaRPr lang="zh-CN" altLang="en-US" dirty="0"/>
                    </a:p>
                  </a:txBody>
                  <a:tcPr anchor="ctr"/>
                </a:tc>
                <a:tc>
                  <a:txBody>
                    <a:bodyPr/>
                    <a:lstStyle/>
                    <a:p>
                      <a:pPr algn="ctr"/>
                      <a:endParaRPr lang="zh-CN" altLang="en-US"/>
                    </a:p>
                  </a:txBody>
                  <a:tcPr anchor="ctr"/>
                </a:tc>
                <a:tc gridSpan="2">
                  <a:txBody>
                    <a:bodyPr/>
                    <a:lstStyle/>
                    <a:p>
                      <a:pPr algn="ctr"/>
                      <a:r>
                        <a:rPr lang="en-US" altLang="zh-CN" sz="1800" dirty="0" smtClean="0"/>
                        <a:t>ISO19001:2015</a:t>
                      </a:r>
                      <a:endParaRPr lang="zh-CN" altLang="en-US" sz="1800" dirty="0"/>
                    </a:p>
                  </a:txBody>
                  <a:tcPr anchor="ctr"/>
                </a:tc>
                <a:tc hMerge="1">
                  <a:tcPr/>
                </a:tc>
                <a:tc gridSpan="2">
                  <a:txBody>
                    <a:bodyPr/>
                    <a:lstStyle/>
                    <a:p>
                      <a:pPr algn="ctr"/>
                      <a:r>
                        <a:rPr lang="en-US" altLang="zh-CN" sz="1800" dirty="0" smtClean="0"/>
                        <a:t>ISO14001:2015</a:t>
                      </a:r>
                      <a:endParaRPr lang="zh-CN" altLang="en-US" sz="1800" dirty="0"/>
                    </a:p>
                  </a:txBody>
                  <a:tcPr anchor="ctr"/>
                </a:tc>
                <a:tc hMerge="1">
                  <a:tcPr/>
                </a:tc>
                <a:tc gridSpan="2">
                  <a:txBody>
                    <a:bodyPr/>
                    <a:lstStyle/>
                    <a:p>
                      <a:pPr algn="ctr"/>
                      <a:r>
                        <a:rPr lang="en-US" altLang="zh-CN" sz="1800" dirty="0" smtClean="0"/>
                        <a:t>ISO/DIS45001.2</a:t>
                      </a:r>
                      <a:endParaRPr lang="zh-CN" altLang="en-US" sz="1800" dirty="0"/>
                    </a:p>
                  </a:txBody>
                  <a:tcPr anchor="ctr"/>
                </a:tc>
                <a:tc hMerge="1">
                  <a:tcPr/>
                </a:tc>
              </a:tr>
              <a:tr h="379092">
                <a:tc rowSpan="6">
                  <a:txBody>
                    <a:bodyPr/>
                    <a:lstStyle/>
                    <a:p>
                      <a:pPr algn="ctr"/>
                      <a:r>
                        <a:rPr lang="en-US" altLang="zh-CN" sz="1400" dirty="0" smtClean="0"/>
                        <a:t>5</a:t>
                      </a:r>
                      <a:r>
                        <a:rPr lang="zh-CN" altLang="en-US" sz="1400" dirty="0" smtClean="0"/>
                        <a:t>领导作用</a:t>
                      </a:r>
                      <a:endParaRPr lang="zh-CN" altLang="en-US" sz="1400" dirty="0"/>
                    </a:p>
                  </a:txBody>
                  <a:tcPr anchor="ctr"/>
                </a:tc>
                <a:tc rowSpan="2">
                  <a:txBody>
                    <a:bodyPr/>
                    <a:lstStyle/>
                    <a:p>
                      <a:pPr algn="ctr"/>
                      <a:r>
                        <a:rPr lang="en-US" altLang="zh-CN" sz="1400" dirty="0" smtClean="0"/>
                        <a:t>5.1</a:t>
                      </a:r>
                      <a:endParaRPr lang="zh-CN" altLang="en-US" sz="1400" dirty="0"/>
                    </a:p>
                  </a:txBody>
                  <a:tcPr anchor="ctr"/>
                </a:tc>
                <a:tc rowSpan="2">
                  <a:txBody>
                    <a:bodyPr/>
                    <a:lstStyle/>
                    <a:p>
                      <a:pPr algn="ctr"/>
                      <a:r>
                        <a:rPr lang="zh-CN" altLang="en-US" sz="1400" dirty="0" smtClean="0"/>
                        <a:t>领导作用和承诺</a:t>
                      </a:r>
                      <a:endParaRPr lang="zh-CN" altLang="en-US" sz="1400" dirty="0"/>
                    </a:p>
                  </a:txBody>
                  <a:tcPr anchor="ctr"/>
                </a:tc>
                <a:tc>
                  <a:txBody>
                    <a:bodyPr/>
                    <a:lstStyle/>
                    <a:p>
                      <a:pPr algn="ctr"/>
                      <a:r>
                        <a:rPr lang="zh-CN" altLang="en-US" sz="1600" dirty="0" smtClean="0"/>
                        <a:t>总则</a:t>
                      </a:r>
                      <a:endParaRPr lang="zh-CN" altLang="en-US" sz="1600" dirty="0"/>
                    </a:p>
                  </a:txBody>
                  <a:tcPr anchor="ctr"/>
                </a:tc>
                <a:tc rowSpan="2" gridSpan="2">
                  <a:txBody>
                    <a:bodyPr/>
                    <a:lstStyle/>
                    <a:p>
                      <a:pPr algn="ctr"/>
                      <a:r>
                        <a:rPr lang="zh-CN" altLang="en-US" sz="1400" dirty="0" smtClean="0"/>
                        <a:t>领导作用与承诺</a:t>
                      </a:r>
                      <a:endParaRPr lang="zh-CN" altLang="en-US" sz="1400" dirty="0"/>
                    </a:p>
                  </a:txBody>
                  <a:tcPr anchor="ctr"/>
                </a:tc>
                <a:tc rowSpan="2" hMerge="1">
                  <a:tcPr/>
                </a:tc>
                <a:tc rowSpan="2" gridSpan="2">
                  <a:txBody>
                    <a:bodyPr/>
                    <a:lstStyle/>
                    <a:p>
                      <a:pPr algn="ctr"/>
                      <a:r>
                        <a:rPr lang="zh-CN" altLang="en-US" sz="1400" dirty="0" smtClean="0"/>
                        <a:t>领导作用与承诺</a:t>
                      </a:r>
                      <a:endParaRPr lang="zh-CN" altLang="en-US" sz="1400" dirty="0"/>
                    </a:p>
                  </a:txBody>
                  <a:tcPr anchor="ctr"/>
                </a:tc>
                <a:tc rowSpan="2" hMerge="1">
                  <a:tcPr/>
                </a:tc>
              </a:tr>
              <a:tr h="379092">
                <a:tc vMerge="1">
                  <a:tcPr anchor="ctr"/>
                </a:tc>
                <a:tc vMerge="1">
                  <a:tcPr anchor="ctr"/>
                </a:tc>
                <a:tc vMerge="1">
                  <a:tcPr anchor="ctr"/>
                </a:tc>
                <a:tc>
                  <a:txBody>
                    <a:bodyPr/>
                    <a:lstStyle/>
                    <a:p>
                      <a:pPr algn="ctr"/>
                      <a:r>
                        <a:rPr lang="zh-CN" altLang="en-US" sz="1400" dirty="0" smtClean="0"/>
                        <a:t>以顾客为关注焦点</a:t>
                      </a:r>
                      <a:endParaRPr lang="zh-CN" altLang="en-US" sz="1400" dirty="0"/>
                    </a:p>
                  </a:txBody>
                  <a:tcPr anchor="ctr"/>
                </a:tc>
                <a:tc vMerge="1" gridSpan="2">
                  <a:tcPr anchor="ctr"/>
                </a:tc>
                <a:tc vMerge="1" hMerge="1">
                  <a:tcPr/>
                </a:tc>
                <a:tc vMerge="1" gridSpan="2">
                  <a:tcPr anchor="ctr"/>
                </a:tc>
                <a:tc vMerge="1" hMerge="1">
                  <a:tcPr/>
                </a:tc>
              </a:tr>
              <a:tr h="189546">
                <a:tc vMerge="1">
                  <a:tcPr anchor="ctr"/>
                </a:tc>
                <a:tc rowSpan="2">
                  <a:txBody>
                    <a:bodyPr/>
                    <a:lstStyle/>
                    <a:p>
                      <a:pPr algn="ctr"/>
                      <a:r>
                        <a:rPr lang="en-US" altLang="zh-CN" sz="1400" dirty="0" smtClean="0"/>
                        <a:t>5.2</a:t>
                      </a:r>
                      <a:endParaRPr lang="zh-CN" altLang="en-US" sz="1400" dirty="0"/>
                    </a:p>
                  </a:txBody>
                  <a:tcPr anchor="ctr"/>
                </a:tc>
                <a:tc rowSpan="2">
                  <a:txBody>
                    <a:bodyPr/>
                    <a:lstStyle/>
                    <a:p>
                      <a:pPr algn="ctr"/>
                      <a:r>
                        <a:rPr lang="zh-CN" altLang="en-US" sz="1400" dirty="0" smtClean="0"/>
                        <a:t>方针</a:t>
                      </a:r>
                      <a:endParaRPr lang="zh-CN" altLang="en-US" sz="1400" dirty="0"/>
                    </a:p>
                  </a:txBody>
                  <a:tcPr anchor="ctr"/>
                </a:tc>
                <a:tc>
                  <a:txBody>
                    <a:bodyPr/>
                    <a:lstStyle/>
                    <a:p>
                      <a:pPr algn="ctr"/>
                      <a:r>
                        <a:rPr lang="zh-CN" altLang="en-US" sz="1400" dirty="0" smtClean="0"/>
                        <a:t>制定质量方针</a:t>
                      </a:r>
                      <a:endParaRPr lang="zh-CN" altLang="en-US" sz="1400" dirty="0"/>
                    </a:p>
                  </a:txBody>
                  <a:tcPr anchor="ctr"/>
                </a:tc>
                <a:tc rowSpan="2" gridSpan="2">
                  <a:txBody>
                    <a:bodyPr/>
                    <a:lstStyle/>
                    <a:p>
                      <a:pPr algn="ctr"/>
                      <a:r>
                        <a:rPr lang="zh-CN" altLang="en-US" sz="1400" dirty="0" smtClean="0"/>
                        <a:t>环境方针</a:t>
                      </a:r>
                      <a:endParaRPr lang="zh-CN" altLang="en-US" sz="1400" dirty="0"/>
                    </a:p>
                  </a:txBody>
                  <a:tcPr anchor="ctr"/>
                </a:tc>
                <a:tc rowSpan="2" hMerge="1">
                  <a:tcPr/>
                </a:tc>
                <a:tc rowSpan="2" gridSpan="2">
                  <a:txBody>
                    <a:bodyPr/>
                    <a:lstStyle/>
                    <a:p>
                      <a:pPr algn="ctr"/>
                      <a:r>
                        <a:rPr lang="zh-CN" altLang="en-US" sz="1400" dirty="0" smtClean="0"/>
                        <a:t>职业健康安全方针</a:t>
                      </a:r>
                      <a:endParaRPr lang="zh-CN" altLang="en-US" sz="1400" dirty="0"/>
                    </a:p>
                  </a:txBody>
                  <a:tcPr anchor="ctr"/>
                </a:tc>
                <a:tc rowSpan="2" hMerge="1">
                  <a:tcPr/>
                </a:tc>
              </a:tr>
              <a:tr h="189546">
                <a:tc vMerge="1">
                  <a:tcPr/>
                </a:tc>
                <a:tc vMerge="1">
                  <a:tcPr/>
                </a:tc>
                <a:tc vMerge="1">
                  <a:tcPr anchor="ctr"/>
                </a:tc>
                <a:tc>
                  <a:txBody>
                    <a:bodyPr/>
                    <a:lstStyle/>
                    <a:p>
                      <a:pPr algn="ctr"/>
                      <a:r>
                        <a:rPr lang="zh-CN" altLang="en-US" sz="1400" dirty="0" smtClean="0"/>
                        <a:t>沟通质量方针</a:t>
                      </a:r>
                      <a:endParaRPr lang="zh-CN" altLang="en-US" sz="1400" dirty="0"/>
                    </a:p>
                  </a:txBody>
                  <a:tcPr anchor="ctr"/>
                </a:tc>
                <a:tc vMerge="1" gridSpan="2">
                  <a:tcPr/>
                </a:tc>
                <a:tc vMerge="1" hMerge="1">
                  <a:tcPr/>
                </a:tc>
                <a:tc vMerge="1" gridSpan="2">
                  <a:tcPr/>
                </a:tc>
                <a:tc vMerge="1" hMerge="1">
                  <a:tcPr/>
                </a:tc>
              </a:tr>
              <a:tr h="640080">
                <a:tc vMerge="1">
                  <a:tcPr anchor="ctr"/>
                </a:tc>
                <a:tc>
                  <a:txBody>
                    <a:bodyPr/>
                    <a:lstStyle/>
                    <a:p>
                      <a:pPr algn="ctr"/>
                      <a:r>
                        <a:rPr lang="en-US" altLang="zh-CN" sz="1400" dirty="0" smtClean="0"/>
                        <a:t>5.3</a:t>
                      </a:r>
                      <a:endParaRPr lang="zh-CN" altLang="en-US" sz="1400" dirty="0"/>
                    </a:p>
                  </a:txBody>
                  <a:tcPr anchor="ctr"/>
                </a:tc>
                <a:tc gridSpan="2">
                  <a:txBody>
                    <a:bodyPr/>
                    <a:lstStyle/>
                    <a:p>
                      <a:r>
                        <a:rPr lang="zh-CN" altLang="en-US" sz="1400" dirty="0" smtClean="0"/>
                        <a:t>组织的岗位、职责和权限</a:t>
                      </a:r>
                      <a:endParaRPr lang="zh-CN" altLang="en-US" sz="1400" dirty="0"/>
                    </a:p>
                  </a:txBody>
                  <a:tcPr anchor="ctr"/>
                </a:tc>
                <a:tc hMerge="1">
                  <a:tcPr/>
                </a:tc>
                <a:tc gridSpan="2">
                  <a:txBody>
                    <a:bodyPr/>
                    <a:lstStyle/>
                    <a:p>
                      <a:r>
                        <a:rPr lang="zh-CN" altLang="en-US" sz="1400" dirty="0" smtClean="0"/>
                        <a:t>组织的角色、职责和权限</a:t>
                      </a:r>
                      <a:endParaRPr lang="zh-CN" altLang="en-US" sz="1400" dirty="0"/>
                    </a:p>
                  </a:txBody>
                  <a:tcPr anchor="ctr"/>
                </a:tc>
                <a:tc hMerge="1">
                  <a:tcPr/>
                </a:tc>
                <a:tc gridSpan="2">
                  <a:txBody>
                    <a:bodyPr/>
                    <a:lstStyle/>
                    <a:p>
                      <a:r>
                        <a:rPr lang="zh-CN" altLang="en-US" sz="1400" dirty="0" smtClean="0"/>
                        <a:t>组织的岗位、职责和权限</a:t>
                      </a:r>
                      <a:endParaRPr lang="zh-CN" altLang="en-US" sz="1400" dirty="0"/>
                    </a:p>
                  </a:txBody>
                  <a:tcPr anchor="ctr"/>
                </a:tc>
                <a:tc hMerge="1">
                  <a:tcPr/>
                </a:tc>
              </a:tr>
              <a:tr h="640080">
                <a:tc vMerge="1">
                  <a:tcPr anchor="ctr"/>
                </a:tc>
                <a:tc>
                  <a:txBody>
                    <a:bodyPr/>
                    <a:lstStyle/>
                    <a:p>
                      <a:pPr algn="ctr"/>
                      <a:r>
                        <a:rPr lang="en-US" altLang="zh-CN" sz="1400" dirty="0" smtClean="0"/>
                        <a:t>5.4</a:t>
                      </a:r>
                      <a:endParaRPr lang="zh-CN" altLang="en-US" sz="1400" dirty="0"/>
                    </a:p>
                  </a:txBody>
                  <a:tcPr anchor="ctr"/>
                </a:tc>
                <a:tc gridSpan="2">
                  <a:txBody>
                    <a:bodyPr/>
                    <a:lstStyle/>
                    <a:p>
                      <a:endParaRPr lang="zh-CN" altLang="en-US" sz="1400" dirty="0"/>
                    </a:p>
                  </a:txBody>
                  <a:tcPr anchor="ctr"/>
                </a:tc>
                <a:tc hMerge="1">
                  <a:tcPr/>
                </a:tc>
                <a:tc gridSpan="2">
                  <a:txBody>
                    <a:bodyPr/>
                    <a:lstStyle/>
                    <a:p>
                      <a:endParaRPr lang="zh-CN" altLang="en-US" sz="1400" dirty="0"/>
                    </a:p>
                  </a:txBody>
                  <a:tcPr anchor="ctr"/>
                </a:tc>
                <a:tc hMerge="1">
                  <a:tcPr/>
                </a:tc>
                <a:tc gridSpan="2">
                  <a:txBody>
                    <a:bodyPr/>
                    <a:lstStyle/>
                    <a:p>
                      <a:r>
                        <a:rPr lang="zh-CN" altLang="en-US" sz="1400" dirty="0" smtClean="0"/>
                        <a:t>工作人员协商和参与</a:t>
                      </a:r>
                      <a:endParaRPr lang="zh-CN" altLang="en-US" sz="1400" dirty="0"/>
                    </a:p>
                  </a:txBody>
                  <a:tcPr anchor="ctr"/>
                </a:tc>
                <a:tc hMerge="1">
                  <a:tcPr/>
                </a:tc>
              </a:tr>
              <a:tr h="0">
                <a:tc rowSpan="4">
                  <a:txBody>
                    <a:bodyPr/>
                    <a:lstStyle/>
                    <a:p>
                      <a:pPr algn="ctr"/>
                      <a:r>
                        <a:rPr lang="en-US" altLang="zh-CN" sz="1400" dirty="0" smtClean="0"/>
                        <a:t>6</a:t>
                      </a:r>
                      <a:r>
                        <a:rPr lang="zh-CN" altLang="en-US" sz="1400" dirty="0" smtClean="0"/>
                        <a:t>策划</a:t>
                      </a:r>
                      <a:endParaRPr lang="zh-CN" altLang="en-US" sz="1400" dirty="0"/>
                    </a:p>
                  </a:txBody>
                  <a:tcPr anchor="ctr"/>
                </a:tc>
                <a:tc rowSpan="4">
                  <a:txBody>
                    <a:bodyPr/>
                    <a:lstStyle/>
                    <a:p>
                      <a:pPr algn="ctr"/>
                      <a:r>
                        <a:rPr lang="en-US" altLang="zh-CN" sz="1400" dirty="0" smtClean="0"/>
                        <a:t>6.1</a:t>
                      </a:r>
                      <a:endParaRPr lang="zh-CN" altLang="en-US" sz="1400" dirty="0"/>
                    </a:p>
                  </a:txBody>
                  <a:tcPr anchor="ctr"/>
                </a:tc>
                <a:tc rowSpan="4"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应对风险和机遇的措施</a:t>
                      </a:r>
                      <a:endParaRPr lang="zh-CN" altLang="en-US" sz="1400" dirty="0" smtClean="0"/>
                    </a:p>
                  </a:txBody>
                  <a:tcPr anchor="ctr"/>
                </a:tc>
                <a:tc rowSpan="4" hMerge="1">
                  <a:tcPr/>
                </a:tc>
                <a:tc rowSpan="4">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应对风险和机遇的措施</a:t>
                      </a:r>
                      <a:endParaRPr lang="zh-CN" altLang="en-US" sz="1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总则</a:t>
                      </a:r>
                      <a:endParaRPr lang="zh-CN" altLang="en-US" sz="1400" dirty="0" smtClean="0"/>
                    </a:p>
                  </a:txBody>
                  <a:tcPr anchor="ctr"/>
                </a:tc>
                <a:tc rowSpan="4">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应对风险和机遇的措施</a:t>
                      </a:r>
                      <a:endParaRPr lang="zh-CN" altLang="en-US" sz="1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总则</a:t>
                      </a:r>
                      <a:endParaRPr lang="zh-CN" altLang="en-US" sz="1400" dirty="0" smtClean="0"/>
                    </a:p>
                  </a:txBody>
                  <a:tcPr anchor="ctr"/>
                </a:tc>
              </a:tr>
              <a:tr h="571500">
                <a:tc vMerge="1">
                  <a:tcPr/>
                </a:tc>
                <a:tc vMerge="1">
                  <a:tcPr/>
                </a:tc>
                <a:tc vMerge="1" gridSpan="2">
                  <a:tcPr/>
                </a:tc>
                <a:tc vMerge="1" hMerge="1">
                  <a:tcPr/>
                </a:tc>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危险源辨识、风险和机遇评估</a:t>
                      </a:r>
                      <a:endParaRPr lang="zh-CN" altLang="en-US" sz="1400" dirty="0" smtClean="0"/>
                    </a:p>
                  </a:txBody>
                  <a:tcPr anchor="ctr"/>
                </a:tc>
                <a:tc vMerge="1">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危险源辨识、风险和机遇评估</a:t>
                      </a:r>
                      <a:endParaRPr lang="zh-CN" altLang="en-US" sz="1400" dirty="0" smtClean="0"/>
                    </a:p>
                  </a:txBody>
                  <a:tcPr anchor="ctr"/>
                </a:tc>
              </a:tr>
              <a:tr h="297180">
                <a:tc vMerge="1">
                  <a:tcPr/>
                </a:tc>
                <a:tc vMerge="1">
                  <a:tcPr/>
                </a:tc>
                <a:tc vMerge="1" gridSpan="2">
                  <a:tcPr/>
                </a:tc>
                <a:tc vMerge="1" hMerge="1">
                  <a:tcPr/>
                </a:tc>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合规义务</a:t>
                      </a:r>
                      <a:endParaRPr lang="zh-CN" altLang="en-US" sz="1400" dirty="0" smtClean="0"/>
                    </a:p>
                  </a:txBody>
                  <a:tcPr anchor="ctr"/>
                </a:tc>
                <a:tc vMerge="1">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合规义务</a:t>
                      </a:r>
                      <a:endParaRPr lang="zh-CN" altLang="en-US" sz="1400" dirty="0" smtClean="0"/>
                    </a:p>
                  </a:txBody>
                  <a:tcPr anchor="ctr"/>
                </a:tc>
              </a:tr>
              <a:tr h="0">
                <a:tc vMerge="1">
                  <a:tcPr/>
                </a:tc>
                <a:tc vMerge="1">
                  <a:tcPr/>
                </a:tc>
                <a:tc vMerge="1" gridSpan="2">
                  <a:tcPr/>
                </a:tc>
                <a:tc vMerge="1" hMerge="1">
                  <a:tcPr/>
                </a:tc>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措施的策划</a:t>
                      </a:r>
                      <a:endParaRPr lang="zh-CN" altLang="en-US" sz="1400" dirty="0" smtClean="0"/>
                    </a:p>
                  </a:txBody>
                  <a:tcPr anchor="ctr"/>
                </a:tc>
                <a:tc vMerge="1">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smtClean="0"/>
                        <a:t>措施的策划</a:t>
                      </a:r>
                      <a:endParaRPr lang="zh-CN" altLang="en-US" sz="1400" dirty="0" smtClean="0"/>
                    </a:p>
                  </a:txBody>
                  <a:tcPr anchor="ctr"/>
                </a:tc>
              </a:tr>
              <a:tr h="379092">
                <a:tc>
                  <a:txBody>
                    <a:bodyPr/>
                    <a:lstStyle/>
                    <a:p>
                      <a:pPr algn="ctr"/>
                      <a:endParaRPr lang="zh-CN" altLang="en-US" sz="1600" dirty="0"/>
                    </a:p>
                  </a:txBody>
                  <a:tcPr anchor="ctr"/>
                </a:tc>
                <a:tc>
                  <a:txBody>
                    <a:bodyPr/>
                    <a:lstStyle/>
                    <a:p>
                      <a:pPr algn="ctr"/>
                      <a:endParaRPr lang="zh-CN" altLang="en-US" sz="1600" dirty="0"/>
                    </a:p>
                  </a:txBody>
                  <a:tcPr anchor="ctr"/>
                </a:tc>
                <a:tc gridSpan="2">
                  <a:txBody>
                    <a:bodyPr/>
                    <a:lstStyle/>
                    <a:p>
                      <a:endParaRPr lang="zh-CN" altLang="en-US" dirty="0"/>
                    </a:p>
                  </a:txBody>
                  <a:tcPr anchor="ctr"/>
                </a:tc>
                <a:tc hMerge="1">
                  <a:tcPr/>
                </a:tc>
                <a:tc gridSpan="2">
                  <a:txBody>
                    <a:bodyPr/>
                    <a:lstStyle/>
                    <a:p>
                      <a:endParaRPr lang="zh-CN" altLang="en-US" dirty="0"/>
                    </a:p>
                  </a:txBody>
                  <a:tcPr anchor="ctr"/>
                </a:tc>
                <a:tc hMerge="1">
                  <a:tcPr/>
                </a:tc>
                <a:tc gridSpan="2">
                  <a:txBody>
                    <a:bodyPr/>
                    <a:lstStyle/>
                    <a:p>
                      <a:endParaRPr lang="en-US" altLang="zh-CN" dirty="0" smtClean="0"/>
                    </a:p>
                  </a:txBody>
                  <a:tcPr anchor="ctr"/>
                </a:tc>
                <a:tc hMerge="1">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11560" y="260648"/>
          <a:ext cx="7848874" cy="6436955"/>
        </p:xfrm>
        <a:graphic>
          <a:graphicData uri="http://schemas.openxmlformats.org/drawingml/2006/table">
            <a:tbl>
              <a:tblPr firstRow="1" bandRow="1">
                <a:tableStyleId>{F5AB1C69-6EDB-4FF4-983F-18BD219EF322}</a:tableStyleId>
              </a:tblPr>
              <a:tblGrid>
                <a:gridCol w="864096"/>
                <a:gridCol w="720080"/>
                <a:gridCol w="2197554"/>
                <a:gridCol w="927594"/>
                <a:gridCol w="927594"/>
                <a:gridCol w="1105978"/>
                <a:gridCol w="1105978"/>
              </a:tblGrid>
              <a:tr h="586351">
                <a:tc>
                  <a:txBody>
                    <a:bodyPr/>
                    <a:lstStyle/>
                    <a:p>
                      <a:endParaRPr lang="zh-CN" altLang="en-US" dirty="0"/>
                    </a:p>
                  </a:txBody>
                  <a:tcPr/>
                </a:tc>
                <a:tc>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ISO19001:2015</a:t>
                      </a:r>
                      <a:endParaRPr lang="zh-CN" altLang="en-US" sz="1800" dirty="0" smtClean="0"/>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ISO14001:2015</a:t>
                      </a:r>
                      <a:endParaRPr lang="zh-CN" altLang="en-US" sz="1800" dirty="0" smtClean="0"/>
                    </a:p>
                  </a:txBody>
                  <a:tcPr anchor="ctr"/>
                </a:tc>
                <a:tc hMerge="1">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ISO/DIS45001.2</a:t>
                      </a:r>
                      <a:endParaRPr lang="zh-CN" altLang="en-US" sz="1800" dirty="0" smtClean="0"/>
                    </a:p>
                  </a:txBody>
                  <a:tcPr anchor="ctr"/>
                </a:tc>
                <a:tc hMerge="1">
                  <a:tcPr/>
                </a:tc>
              </a:tr>
              <a:tr h="274320">
                <a:tc rowSpan="3">
                  <a:txBody>
                    <a:bodyPr/>
                    <a:lstStyle/>
                    <a:p>
                      <a:pPr algn="ctr"/>
                      <a:r>
                        <a:rPr lang="en-US" altLang="zh-CN" sz="1400" dirty="0" smtClean="0"/>
                        <a:t>6</a:t>
                      </a:r>
                      <a:r>
                        <a:rPr lang="zh-CN" altLang="en-US" sz="1400" dirty="0" smtClean="0"/>
                        <a:t>策划</a:t>
                      </a:r>
                      <a:endParaRPr lang="zh-CN" altLang="en-US" sz="1400" dirty="0"/>
                    </a:p>
                  </a:txBody>
                  <a:tcPr anchor="ctr"/>
                </a:tc>
                <a:tc rowSpan="2">
                  <a:txBody>
                    <a:bodyPr/>
                    <a:lstStyle/>
                    <a:p>
                      <a:pPr algn="ctr"/>
                      <a:r>
                        <a:rPr lang="en-US" altLang="zh-CN" sz="1400" dirty="0" smtClean="0"/>
                        <a:t>6.2</a:t>
                      </a:r>
                      <a:endParaRPr lang="zh-CN" altLang="en-US" sz="1400" dirty="0"/>
                    </a:p>
                  </a:txBody>
                  <a:tcPr anchor="ctr"/>
                </a:tc>
                <a:tc rowSpan="2">
                  <a:txBody>
                    <a:bodyPr/>
                    <a:lstStyle/>
                    <a:p>
                      <a:pPr algn="ctr"/>
                      <a:r>
                        <a:rPr lang="zh-CN" altLang="en-US" sz="1400" dirty="0" smtClean="0"/>
                        <a:t>质量目标及其实现的策划</a:t>
                      </a:r>
                      <a:endParaRPr lang="zh-CN" altLang="en-US" sz="1400" dirty="0"/>
                    </a:p>
                  </a:txBody>
                  <a:tcPr anchor="ctr"/>
                </a:tc>
                <a:tc rowSpan="2">
                  <a:txBody>
                    <a:bodyPr/>
                    <a:lstStyle/>
                    <a:p>
                      <a:pPr algn="ctr"/>
                      <a:r>
                        <a:rPr lang="zh-CN" altLang="en-US" sz="1400" dirty="0" smtClean="0"/>
                        <a:t>环境目标及其实现的策划</a:t>
                      </a:r>
                      <a:endParaRPr lang="zh-CN" altLang="en-US" sz="1400" dirty="0"/>
                    </a:p>
                  </a:txBody>
                  <a:tcPr anchor="ctr"/>
                </a:tc>
                <a:tc>
                  <a:txBody>
                    <a:bodyPr/>
                    <a:lstStyle/>
                    <a:p>
                      <a:pPr algn="ctr"/>
                      <a:r>
                        <a:rPr lang="zh-CN" altLang="en-US" sz="1400" dirty="0" smtClean="0"/>
                        <a:t>目标</a:t>
                      </a:r>
                      <a:endParaRPr lang="zh-CN" altLang="en-US" sz="1400" dirty="0"/>
                    </a:p>
                  </a:txBody>
                  <a:tcPr anchor="ctr"/>
                </a:tc>
                <a:tc rowSpan="2">
                  <a:txBody>
                    <a:bodyPr/>
                    <a:lstStyle/>
                    <a:p>
                      <a:pPr algn="ctr"/>
                      <a:r>
                        <a:rPr lang="zh-CN" altLang="en-US" sz="1400" dirty="0" smtClean="0"/>
                        <a:t>职业健康安全目标及其实现的策划</a:t>
                      </a:r>
                      <a:endParaRPr lang="zh-CN" altLang="en-US" sz="1400" dirty="0"/>
                    </a:p>
                  </a:txBody>
                  <a:tcPr anchor="ctr"/>
                </a:tc>
                <a:tc>
                  <a:txBody>
                    <a:bodyPr/>
                    <a:lstStyle/>
                    <a:p>
                      <a:pPr algn="ctr"/>
                      <a:r>
                        <a:rPr lang="zh-CN" altLang="en-US" sz="1400" dirty="0" smtClean="0"/>
                        <a:t>目标</a:t>
                      </a:r>
                      <a:endParaRPr lang="zh-CN" altLang="en-US" sz="1400" dirty="0"/>
                    </a:p>
                  </a:txBody>
                  <a:tcPr anchor="ctr"/>
                </a:tc>
              </a:tr>
              <a:tr h="518160">
                <a:tc vMerge="1">
                  <a:tcPr/>
                </a:tc>
                <a:tc vMerge="1">
                  <a:tcPr/>
                </a:tc>
                <a:tc vMerge="1">
                  <a:tcPr/>
                </a:tc>
                <a:tc vMerge="1">
                  <a:tcPr/>
                </a:tc>
                <a:tc>
                  <a:txBody>
                    <a:bodyPr/>
                    <a:lstStyle/>
                    <a:p>
                      <a:pPr algn="ctr"/>
                      <a:r>
                        <a:rPr lang="zh-CN" altLang="en-US" sz="1400" dirty="0" smtClean="0"/>
                        <a:t>实现目标的策划</a:t>
                      </a:r>
                      <a:endParaRPr lang="zh-CN" altLang="en-US" sz="1400" dirty="0"/>
                    </a:p>
                  </a:txBody>
                  <a:tcPr anchor="ctr"/>
                </a:tc>
                <a:tc vMerge="1">
                  <a:tcPr/>
                </a:tc>
                <a:tc>
                  <a:txBody>
                    <a:bodyPr/>
                    <a:lstStyle/>
                    <a:p>
                      <a:pPr algn="ctr"/>
                      <a:r>
                        <a:rPr lang="zh-CN" altLang="en-US" sz="1400" dirty="0" smtClean="0"/>
                        <a:t>实现目标的策划</a:t>
                      </a:r>
                      <a:endParaRPr lang="zh-CN" altLang="en-US" sz="1400" dirty="0"/>
                    </a:p>
                  </a:txBody>
                  <a:tcPr anchor="ctr"/>
                </a:tc>
              </a:tr>
              <a:tr h="586351">
                <a:tc vMerge="1">
                  <a:tcPr anchor="ctr"/>
                </a:tc>
                <a:tc>
                  <a:txBody>
                    <a:bodyPr/>
                    <a:lstStyle/>
                    <a:p>
                      <a:pPr algn="ctr"/>
                      <a:r>
                        <a:rPr lang="en-US" altLang="zh-CN" sz="1400" dirty="0" smtClean="0"/>
                        <a:t>6.3</a:t>
                      </a:r>
                      <a:endParaRPr lang="zh-CN" altLang="en-US" sz="1400" dirty="0"/>
                    </a:p>
                  </a:txBody>
                  <a:tcPr anchor="ctr"/>
                </a:tc>
                <a:tc>
                  <a:txBody>
                    <a:bodyPr/>
                    <a:lstStyle/>
                    <a:p>
                      <a:pPr algn="ctr"/>
                      <a:r>
                        <a:rPr lang="zh-CN" altLang="en-US" sz="1400" dirty="0" smtClean="0"/>
                        <a:t>变更的策划</a:t>
                      </a:r>
                      <a:endParaRPr lang="zh-CN" altLang="en-US" sz="1400" dirty="0"/>
                    </a:p>
                  </a:txBody>
                  <a:tcPr anchor="ctr"/>
                </a:tc>
                <a:tc gridSpan="2">
                  <a:txBody>
                    <a:bodyPr/>
                    <a:lstStyle/>
                    <a:p>
                      <a:pPr algn="ctr"/>
                      <a:endParaRPr lang="zh-CN" altLang="en-US" sz="1400"/>
                    </a:p>
                  </a:txBody>
                  <a:tcPr anchor="ctr"/>
                </a:tc>
                <a:tc hMerge="1">
                  <a:tcPr/>
                </a:tc>
                <a:tc gridSpan="2">
                  <a:txBody>
                    <a:bodyPr/>
                    <a:lstStyle/>
                    <a:p>
                      <a:pPr algn="ctr"/>
                      <a:endParaRPr lang="zh-CN" altLang="en-US" sz="1400" dirty="0"/>
                    </a:p>
                  </a:txBody>
                  <a:tcPr anchor="ctr"/>
                </a:tc>
                <a:tc hMerge="1">
                  <a:tcPr/>
                </a:tc>
              </a:tr>
              <a:tr h="586351">
                <a:tc rowSpan="9">
                  <a:txBody>
                    <a:bodyPr/>
                    <a:lstStyle/>
                    <a:p>
                      <a:pPr algn="ctr"/>
                      <a:r>
                        <a:rPr lang="en-US" altLang="zh-CN" sz="1400" dirty="0" smtClean="0"/>
                        <a:t>7</a:t>
                      </a:r>
                      <a:r>
                        <a:rPr lang="zh-CN" altLang="en-US" sz="1400" dirty="0" smtClean="0"/>
                        <a:t>支持</a:t>
                      </a:r>
                      <a:endParaRPr lang="zh-CN" altLang="en-US" sz="1400" dirty="0"/>
                    </a:p>
                  </a:txBody>
                  <a:tcPr anchor="ctr"/>
                </a:tc>
                <a:tc>
                  <a:txBody>
                    <a:bodyPr/>
                    <a:lstStyle/>
                    <a:p>
                      <a:pPr algn="ctr"/>
                      <a:r>
                        <a:rPr lang="en-US" altLang="zh-CN" sz="1400" dirty="0" smtClean="0"/>
                        <a:t>7.1</a:t>
                      </a:r>
                      <a:endParaRPr lang="zh-CN" altLang="en-US" sz="1400" dirty="0"/>
                    </a:p>
                  </a:txBody>
                  <a:tcPr anchor="ctr"/>
                </a:tc>
                <a:tc>
                  <a:txBody>
                    <a:bodyPr/>
                    <a:lstStyle/>
                    <a:p>
                      <a:pPr algn="ctr"/>
                      <a:r>
                        <a:rPr lang="zh-CN" altLang="en-US" sz="1400" dirty="0" smtClean="0"/>
                        <a:t>资源</a:t>
                      </a:r>
                      <a:endParaRPr lang="zh-CN" altLang="en-US" sz="1400" dirty="0"/>
                    </a:p>
                  </a:txBody>
                  <a:tcPr anchor="ctr"/>
                </a:tc>
                <a:tc gridSpan="2">
                  <a:txBody>
                    <a:bodyPr/>
                    <a:lstStyle/>
                    <a:p>
                      <a:pPr algn="ctr"/>
                      <a:r>
                        <a:rPr lang="zh-CN" altLang="en-US" sz="1400" dirty="0" smtClean="0"/>
                        <a:t>资源</a:t>
                      </a:r>
                      <a:endParaRPr lang="zh-CN" altLang="en-US" sz="1400" dirty="0"/>
                    </a:p>
                  </a:txBody>
                  <a:tcPr anchor="ctr"/>
                </a:tc>
                <a:tc hMerge="1">
                  <a:tcPr/>
                </a:tc>
                <a:tc gridSpan="2">
                  <a:txBody>
                    <a:bodyPr/>
                    <a:lstStyle/>
                    <a:p>
                      <a:pPr algn="ctr"/>
                      <a:r>
                        <a:rPr lang="zh-CN" altLang="en-US" sz="1400" dirty="0" smtClean="0"/>
                        <a:t>资源</a:t>
                      </a:r>
                      <a:endParaRPr lang="zh-CN" altLang="en-US" sz="1400" dirty="0"/>
                    </a:p>
                  </a:txBody>
                  <a:tcPr anchor="ctr"/>
                </a:tc>
                <a:tc hMerge="1">
                  <a:tcPr/>
                </a:tc>
              </a:tr>
              <a:tr h="586351">
                <a:tc vMerge="1">
                  <a:tcPr anchor="ctr"/>
                </a:tc>
                <a:tc>
                  <a:txBody>
                    <a:bodyPr/>
                    <a:lstStyle/>
                    <a:p>
                      <a:pPr algn="ctr"/>
                      <a:r>
                        <a:rPr lang="en-US" altLang="zh-CN" sz="1400" dirty="0" smtClean="0"/>
                        <a:t>7.2</a:t>
                      </a:r>
                      <a:endParaRPr lang="zh-CN" altLang="en-US" sz="1400" dirty="0"/>
                    </a:p>
                  </a:txBody>
                  <a:tcPr anchor="ctr"/>
                </a:tc>
                <a:tc>
                  <a:txBody>
                    <a:bodyPr/>
                    <a:lstStyle/>
                    <a:p>
                      <a:pPr algn="ctr"/>
                      <a:r>
                        <a:rPr lang="zh-CN" altLang="en-US" sz="1400" dirty="0" smtClean="0"/>
                        <a:t>能力</a:t>
                      </a:r>
                      <a:endParaRPr lang="zh-CN" altLang="en-US" sz="1400" dirty="0"/>
                    </a:p>
                  </a:txBody>
                  <a:tcPr anchor="ctr"/>
                </a:tc>
                <a:tc gridSpan="2">
                  <a:txBody>
                    <a:bodyPr/>
                    <a:lstStyle/>
                    <a:p>
                      <a:pPr algn="ctr"/>
                      <a:r>
                        <a:rPr lang="zh-CN" altLang="en-US" sz="1400" dirty="0" smtClean="0"/>
                        <a:t>能力</a:t>
                      </a:r>
                      <a:endParaRPr lang="zh-CN" altLang="en-US" sz="1400" dirty="0"/>
                    </a:p>
                  </a:txBody>
                  <a:tcPr anchor="ctr"/>
                </a:tc>
                <a:tc hMerge="1">
                  <a:tcPr/>
                </a:tc>
                <a:tc gridSpan="2">
                  <a:txBody>
                    <a:bodyPr/>
                    <a:lstStyle/>
                    <a:p>
                      <a:pPr algn="ctr"/>
                      <a:r>
                        <a:rPr lang="zh-CN" altLang="en-US" sz="1400" dirty="0" smtClean="0"/>
                        <a:t>能力</a:t>
                      </a:r>
                      <a:endParaRPr lang="zh-CN" altLang="en-US" sz="1400" dirty="0"/>
                    </a:p>
                  </a:txBody>
                  <a:tcPr anchor="ctr"/>
                </a:tc>
                <a:tc hMerge="1">
                  <a:tcPr/>
                </a:tc>
              </a:tr>
              <a:tr h="586351">
                <a:tc vMerge="1">
                  <a:tcPr anchor="ctr"/>
                </a:tc>
                <a:tc>
                  <a:txBody>
                    <a:bodyPr/>
                    <a:lstStyle/>
                    <a:p>
                      <a:pPr algn="ctr"/>
                      <a:r>
                        <a:rPr lang="en-US" altLang="zh-CN" sz="1400" dirty="0" smtClean="0"/>
                        <a:t>7.3</a:t>
                      </a:r>
                      <a:endParaRPr lang="zh-CN" altLang="en-US" sz="1400" dirty="0"/>
                    </a:p>
                  </a:txBody>
                  <a:tcPr anchor="ctr"/>
                </a:tc>
                <a:tc>
                  <a:txBody>
                    <a:bodyPr/>
                    <a:lstStyle/>
                    <a:p>
                      <a:pPr algn="ctr"/>
                      <a:r>
                        <a:rPr lang="zh-CN" altLang="en-US" sz="1400" dirty="0" smtClean="0"/>
                        <a:t>意识</a:t>
                      </a:r>
                      <a:endParaRPr lang="zh-CN" altLang="en-US" sz="1400" dirty="0"/>
                    </a:p>
                  </a:txBody>
                  <a:tcPr anchor="ctr"/>
                </a:tc>
                <a:tc gridSpan="2">
                  <a:txBody>
                    <a:bodyPr/>
                    <a:lstStyle/>
                    <a:p>
                      <a:pPr algn="ctr"/>
                      <a:r>
                        <a:rPr lang="zh-CN" altLang="en-US" sz="1400" dirty="0" smtClean="0"/>
                        <a:t>意识</a:t>
                      </a:r>
                      <a:endParaRPr lang="zh-CN" altLang="en-US" sz="1400" dirty="0"/>
                    </a:p>
                  </a:txBody>
                  <a:tcPr anchor="ctr"/>
                </a:tc>
                <a:tc hMerge="1">
                  <a:tcPr/>
                </a:tc>
                <a:tc gridSpan="2">
                  <a:txBody>
                    <a:bodyPr/>
                    <a:lstStyle/>
                    <a:p>
                      <a:pPr algn="ctr"/>
                      <a:r>
                        <a:rPr lang="zh-CN" altLang="en-US" sz="1400" dirty="0" smtClean="0"/>
                        <a:t>意识</a:t>
                      </a:r>
                      <a:endParaRPr lang="zh-CN" altLang="en-US" sz="1400" dirty="0"/>
                    </a:p>
                  </a:txBody>
                  <a:tcPr anchor="ctr"/>
                </a:tc>
                <a:tc hMerge="1">
                  <a:tcPr/>
                </a:tc>
              </a:tr>
              <a:tr h="0">
                <a:tc vMerge="1">
                  <a:tcPr anchor="ctr"/>
                </a:tc>
                <a:tc rowSpan="3">
                  <a:txBody>
                    <a:bodyPr/>
                    <a:lstStyle/>
                    <a:p>
                      <a:pPr algn="ctr"/>
                      <a:r>
                        <a:rPr lang="en-US" altLang="zh-CN" sz="1400" dirty="0" smtClean="0"/>
                        <a:t>7.4</a:t>
                      </a:r>
                      <a:endParaRPr lang="zh-CN" altLang="en-US" sz="1400" dirty="0"/>
                    </a:p>
                  </a:txBody>
                  <a:tcPr anchor="ctr"/>
                </a:tc>
                <a:tc rowSpan="3">
                  <a:txBody>
                    <a:bodyPr/>
                    <a:lstStyle/>
                    <a:p>
                      <a:pPr algn="ctr"/>
                      <a:r>
                        <a:rPr lang="zh-CN" altLang="en-US" sz="1400" dirty="0" smtClean="0"/>
                        <a:t>沟通</a:t>
                      </a:r>
                      <a:endParaRPr lang="zh-CN" altLang="en-US" sz="1400" dirty="0"/>
                    </a:p>
                  </a:txBody>
                  <a:tcPr anchor="ctr"/>
                </a:tc>
                <a:tc rowSpan="3">
                  <a:txBody>
                    <a:bodyPr/>
                    <a:lstStyle/>
                    <a:p>
                      <a:pPr algn="ctr"/>
                      <a:r>
                        <a:rPr lang="zh-CN" altLang="en-US" sz="1400" dirty="0" smtClean="0"/>
                        <a:t>信息交流</a:t>
                      </a:r>
                      <a:endParaRPr lang="zh-CN" altLang="en-US" sz="1400" dirty="0"/>
                    </a:p>
                  </a:txBody>
                  <a:tcPr anchor="ctr"/>
                </a:tc>
                <a:tc>
                  <a:txBody>
                    <a:bodyPr/>
                    <a:lstStyle/>
                    <a:p>
                      <a:pPr algn="ctr"/>
                      <a:r>
                        <a:rPr lang="zh-CN" altLang="en-US" sz="1400" dirty="0" smtClean="0"/>
                        <a:t>总则</a:t>
                      </a:r>
                      <a:endParaRPr lang="zh-CN" altLang="en-US" sz="1400" dirty="0"/>
                    </a:p>
                  </a:txBody>
                  <a:tcPr anchor="ctr"/>
                </a:tc>
                <a:tc rowSpan="3" gridSpan="2">
                  <a:txBody>
                    <a:bodyPr/>
                    <a:lstStyle/>
                    <a:p>
                      <a:pPr algn="ctr"/>
                      <a:r>
                        <a:rPr lang="zh-CN" altLang="en-US" sz="1400" dirty="0" smtClean="0"/>
                        <a:t>信息和沟通</a:t>
                      </a:r>
                      <a:endParaRPr lang="zh-CN" altLang="en-US" sz="1400" dirty="0"/>
                    </a:p>
                  </a:txBody>
                  <a:tcPr anchor="ctr"/>
                </a:tc>
                <a:tc rowSpan="3" hMerge="1">
                  <a:tcPr anchor="ctr"/>
                </a:tc>
              </a:tr>
              <a:tr h="203200">
                <a:tc vMerge="1">
                  <a:tcPr/>
                </a:tc>
                <a:tc vMerge="1">
                  <a:tcPr/>
                </a:tc>
                <a:tc vMerge="1">
                  <a:tcPr/>
                </a:tc>
                <a:tc vMerge="1">
                  <a:tcPr anchor="ctr"/>
                </a:tc>
                <a:tc>
                  <a:txBody>
                    <a:bodyPr/>
                    <a:lstStyle/>
                    <a:p>
                      <a:pPr algn="ctr"/>
                      <a:r>
                        <a:rPr lang="zh-CN" altLang="en-US" sz="1400" dirty="0" smtClean="0"/>
                        <a:t>内部信息交流</a:t>
                      </a:r>
                      <a:endParaRPr lang="zh-CN" altLang="en-US" sz="1400" dirty="0"/>
                    </a:p>
                  </a:txBody>
                  <a:tcPr anchor="ctr"/>
                </a:tc>
                <a:tc vMerge="1" gridSpan="2">
                  <a:tcPr/>
                </a:tc>
                <a:tc vMerge="1" hMerge="1">
                  <a:tcPr/>
                </a:tc>
              </a:tr>
              <a:tr h="0">
                <a:tc vMerge="1">
                  <a:tcPr/>
                </a:tc>
                <a:tc vMerge="1">
                  <a:tcPr/>
                </a:tc>
                <a:tc vMerge="1">
                  <a:tcPr/>
                </a:tc>
                <a:tc vMerge="1">
                  <a:tcPr anchor="ctr"/>
                </a:tc>
                <a:tc>
                  <a:txBody>
                    <a:bodyPr/>
                    <a:lstStyle/>
                    <a:p>
                      <a:pPr algn="ctr"/>
                      <a:r>
                        <a:rPr lang="zh-CN" altLang="en-US" sz="1400" dirty="0" smtClean="0"/>
                        <a:t>外部信息交流</a:t>
                      </a:r>
                      <a:endParaRPr lang="zh-CN" altLang="en-US" sz="1400" dirty="0"/>
                    </a:p>
                  </a:txBody>
                  <a:tcPr anchor="ctr"/>
                </a:tc>
                <a:tc vMerge="1" gridSpan="2">
                  <a:tcPr/>
                </a:tc>
                <a:tc vMerge="1" hMerge="1">
                  <a:tcPr/>
                </a:tc>
              </a:tr>
              <a:tr h="0">
                <a:tc vMerge="1">
                  <a:tcPr anchor="ctr"/>
                </a:tc>
                <a:tc rowSpan="3">
                  <a:txBody>
                    <a:bodyPr/>
                    <a:lstStyle/>
                    <a:p>
                      <a:pPr algn="ctr"/>
                      <a:r>
                        <a:rPr lang="en-US" altLang="zh-CN" sz="1400" dirty="0" smtClean="0"/>
                        <a:t>7.5</a:t>
                      </a:r>
                      <a:endParaRPr lang="zh-CN" altLang="en-US" sz="1400" dirty="0"/>
                    </a:p>
                  </a:txBody>
                  <a:tcPr anchor="ctr"/>
                </a:tc>
                <a:tc rowSpan="3">
                  <a:txBody>
                    <a:bodyPr/>
                    <a:lstStyle/>
                    <a:p>
                      <a:pPr algn="ctr"/>
                      <a:r>
                        <a:rPr lang="zh-CN" altLang="en-US" sz="1400" dirty="0" smtClean="0"/>
                        <a:t>成文信息</a:t>
                      </a:r>
                      <a:endParaRPr lang="zh-CN" altLang="en-US" sz="1400" dirty="0"/>
                    </a:p>
                  </a:txBody>
                  <a:tcPr anchor="ctr"/>
                </a:tc>
                <a:tc rowSpan="3">
                  <a:txBody>
                    <a:bodyPr/>
                    <a:lstStyle/>
                    <a:p>
                      <a:pPr algn="ctr"/>
                      <a:r>
                        <a:rPr lang="zh-CN" altLang="en-US" sz="1400" dirty="0" smtClean="0"/>
                        <a:t>文件化信息</a:t>
                      </a:r>
                      <a:endParaRPr lang="zh-CN" altLang="en-US" sz="1400" dirty="0"/>
                    </a:p>
                  </a:txBody>
                  <a:tcPr anchor="ctr"/>
                </a:tc>
                <a:tc>
                  <a:txBody>
                    <a:bodyPr/>
                    <a:lstStyle/>
                    <a:p>
                      <a:pPr algn="ctr"/>
                      <a:r>
                        <a:rPr lang="zh-CN" altLang="en-US" sz="1400" dirty="0" smtClean="0"/>
                        <a:t>总则</a:t>
                      </a:r>
                      <a:endParaRPr lang="zh-CN" altLang="en-US" sz="1400" dirty="0"/>
                    </a:p>
                  </a:txBody>
                  <a:tcPr anchor="ctr"/>
                </a:tc>
                <a:tc rowSpan="3">
                  <a:txBody>
                    <a:bodyPr/>
                    <a:lstStyle/>
                    <a:p>
                      <a:pPr algn="ctr"/>
                      <a:r>
                        <a:rPr lang="zh-CN" altLang="en-US" sz="1400" dirty="0" smtClean="0"/>
                        <a:t>文件化信息</a:t>
                      </a:r>
                      <a:endParaRPr lang="zh-CN" altLang="en-US" sz="1400" dirty="0"/>
                    </a:p>
                  </a:txBody>
                  <a:tcPr anchor="ctr"/>
                </a:tc>
                <a:tc>
                  <a:txBody>
                    <a:bodyPr/>
                    <a:lstStyle/>
                    <a:p>
                      <a:pPr algn="ctr"/>
                      <a:r>
                        <a:rPr lang="zh-CN" altLang="en-US" sz="1400" dirty="0" smtClean="0"/>
                        <a:t>总则</a:t>
                      </a:r>
                      <a:endParaRPr lang="zh-CN" altLang="en-US" sz="1400" dirty="0"/>
                    </a:p>
                  </a:txBody>
                  <a:tcPr anchor="ctr"/>
                </a:tc>
              </a:tr>
              <a:tr h="518160">
                <a:tc vMerge="1">
                  <a:tcPr/>
                </a:tc>
                <a:tc vMerge="1">
                  <a:tcPr/>
                </a:tc>
                <a:tc vMerge="1">
                  <a:tcPr/>
                </a:tc>
                <a:tc vMerge="1">
                  <a:tcPr anchor="ctr"/>
                </a:tc>
                <a:tc>
                  <a:txBody>
                    <a:bodyPr/>
                    <a:lstStyle/>
                    <a:p>
                      <a:pPr algn="ctr"/>
                      <a:r>
                        <a:rPr lang="zh-CN" altLang="en-US" sz="1400" dirty="0" smtClean="0"/>
                        <a:t>创建和更新</a:t>
                      </a:r>
                      <a:endParaRPr lang="zh-CN" altLang="en-US" sz="1400" dirty="0"/>
                    </a:p>
                  </a:txBody>
                  <a:tcPr anchor="ctr"/>
                </a:tc>
                <a:tc vMerge="1">
                  <a:tcPr anchor="ctr"/>
                </a:tc>
                <a:tc>
                  <a:txBody>
                    <a:bodyPr/>
                    <a:lstStyle/>
                    <a:p>
                      <a:pPr algn="ctr"/>
                      <a:r>
                        <a:rPr lang="zh-CN" altLang="en-US" sz="1400" dirty="0" smtClean="0"/>
                        <a:t>创建和更新</a:t>
                      </a:r>
                      <a:endParaRPr lang="zh-CN" altLang="en-US" sz="1400" dirty="0"/>
                    </a:p>
                  </a:txBody>
                  <a:tcPr anchor="ctr"/>
                </a:tc>
              </a:tr>
              <a:tr h="447040">
                <a:tc vMerge="1">
                  <a:tcPr/>
                </a:tc>
                <a:tc vMerge="1">
                  <a:tcPr/>
                </a:tc>
                <a:tc vMerge="1">
                  <a:tcPr/>
                </a:tc>
                <a:tc vMerge="1">
                  <a:tcPr anchor="ctr"/>
                </a:tc>
                <a:tc>
                  <a:txBody>
                    <a:bodyPr/>
                    <a:lstStyle/>
                    <a:p>
                      <a:pPr algn="ctr"/>
                      <a:r>
                        <a:rPr lang="zh-CN" altLang="en-US" sz="1400" dirty="0" smtClean="0"/>
                        <a:t>文件化信息的控制</a:t>
                      </a:r>
                      <a:endParaRPr lang="zh-CN" altLang="en-US" sz="1400" dirty="0"/>
                    </a:p>
                  </a:txBody>
                  <a:tcPr anchor="ctr"/>
                </a:tc>
                <a:tc vMerge="1">
                  <a:tcPr anchor="ctr"/>
                </a:tc>
                <a:tc>
                  <a:txBody>
                    <a:bodyPr/>
                    <a:lstStyle/>
                    <a:p>
                      <a:pPr algn="ctr"/>
                      <a:r>
                        <a:rPr lang="zh-CN" altLang="en-US" sz="1400" dirty="0" smtClean="0"/>
                        <a:t>文件化信息的控制</a:t>
                      </a:r>
                      <a:endParaRPr lang="zh-CN" altLang="en-US" sz="1400"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7544" y="188640"/>
          <a:ext cx="7920883" cy="6356951"/>
        </p:xfrm>
        <a:graphic>
          <a:graphicData uri="http://schemas.openxmlformats.org/drawingml/2006/table">
            <a:tbl>
              <a:tblPr firstRow="1" bandRow="1">
                <a:tableStyleId>{F5AB1C69-6EDB-4FF4-983F-18BD219EF322}</a:tableStyleId>
              </a:tblPr>
              <a:tblGrid>
                <a:gridCol w="1059953"/>
                <a:gridCol w="935642"/>
                <a:gridCol w="1029205"/>
                <a:gridCol w="1029205"/>
                <a:gridCol w="1850655"/>
                <a:gridCol w="1065207"/>
                <a:gridCol w="951016"/>
              </a:tblGrid>
              <a:tr h="648074">
                <a:tc>
                  <a:txBody>
                    <a:bodyPr/>
                    <a:lstStyle/>
                    <a:p>
                      <a:pPr algn="ctr"/>
                      <a:endParaRPr lang="zh-CN" altLang="en-US" dirty="0"/>
                    </a:p>
                  </a:txBody>
                  <a:tcPr anchor="ctr"/>
                </a:tc>
                <a:tc>
                  <a:txBody>
                    <a:bodyPr/>
                    <a:lstStyle/>
                    <a:p>
                      <a:pPr algn="ctr"/>
                      <a:endParaRPr lang="zh-CN" alt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ISO19001:2015</a:t>
                      </a:r>
                      <a:endParaRPr lang="zh-CN" altLang="en-US" sz="1800" dirty="0" smtClean="0"/>
                    </a:p>
                  </a:txBody>
                  <a:tcPr anchor="ctr"/>
                </a:tc>
                <a:tc h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ISO1400:2015</a:t>
                      </a:r>
                      <a:endParaRPr lang="zh-CN" altLang="en-US" sz="18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ISO/DIS45001.2</a:t>
                      </a:r>
                      <a:endParaRPr lang="zh-CN" altLang="en-US" sz="1800" dirty="0" smtClean="0"/>
                    </a:p>
                  </a:txBody>
                  <a:tcPr anchor="ctr"/>
                </a:tc>
                <a:tc hMerge="1">
                  <a:tcPr/>
                </a:tc>
              </a:tr>
              <a:tr h="194560">
                <a:tc rowSpan="12">
                  <a:txBody>
                    <a:bodyPr/>
                    <a:lstStyle/>
                    <a:p>
                      <a:pPr algn="ctr"/>
                      <a:r>
                        <a:rPr lang="en-US" altLang="zh-CN" sz="1400" dirty="0" smtClean="0">
                          <a:latin typeface="+mn-ea"/>
                          <a:ea typeface="+mn-ea"/>
                        </a:rPr>
                        <a:t>8</a:t>
                      </a:r>
                      <a:r>
                        <a:rPr lang="zh-CN" altLang="en-US" sz="1400" dirty="0" smtClean="0">
                          <a:latin typeface="+mn-ea"/>
                          <a:ea typeface="+mn-ea"/>
                        </a:rPr>
                        <a:t>运行</a:t>
                      </a:r>
                      <a:endParaRPr lang="zh-CN" altLang="en-US" sz="1400" dirty="0">
                        <a:latin typeface="+mn-ea"/>
                        <a:ea typeface="+mn-ea"/>
                      </a:endParaRPr>
                    </a:p>
                  </a:txBody>
                  <a:tcPr anchor="ctr"/>
                </a:tc>
                <a:tc rowSpan="2">
                  <a:txBody>
                    <a:bodyPr/>
                    <a:lstStyle/>
                    <a:p>
                      <a:pPr algn="ctr"/>
                      <a:r>
                        <a:rPr lang="en-US" altLang="zh-CN" sz="1400" dirty="0" smtClean="0">
                          <a:latin typeface="+mn-ea"/>
                          <a:ea typeface="+mn-ea"/>
                        </a:rPr>
                        <a:t>8.1</a:t>
                      </a:r>
                      <a:endParaRPr lang="zh-CN" altLang="en-US" sz="1400" dirty="0">
                        <a:latin typeface="+mn-ea"/>
                        <a:ea typeface="+mn-ea"/>
                      </a:endParaRPr>
                    </a:p>
                  </a:txBody>
                  <a:tcPr anchor="ctr"/>
                </a:tc>
                <a:tc rowSpan="2" gridSpan="2">
                  <a:txBody>
                    <a:bodyPr/>
                    <a:lstStyle/>
                    <a:p>
                      <a:pPr algn="ctr"/>
                      <a:r>
                        <a:rPr lang="zh-CN" altLang="en-US" sz="1400" dirty="0" smtClean="0">
                          <a:latin typeface="+mn-ea"/>
                          <a:ea typeface="+mn-ea"/>
                        </a:rPr>
                        <a:t>运行的策划和控制</a:t>
                      </a:r>
                      <a:endParaRPr lang="zh-CN" altLang="en-US" sz="1400" dirty="0">
                        <a:latin typeface="+mn-ea"/>
                        <a:ea typeface="+mn-ea"/>
                      </a:endParaRPr>
                    </a:p>
                  </a:txBody>
                  <a:tcPr anchor="ctr"/>
                </a:tc>
                <a:tc rowSpan="2" hMerge="1">
                  <a:tcPr/>
                </a:tc>
                <a:tc rowSpan="2">
                  <a:txBody>
                    <a:bodyPr/>
                    <a:lstStyle/>
                    <a:p>
                      <a:pPr algn="ctr"/>
                      <a:r>
                        <a:rPr lang="zh-CN" altLang="en-US" sz="1400" dirty="0" smtClean="0">
                          <a:latin typeface="+mn-ea"/>
                          <a:ea typeface="+mn-ea"/>
                        </a:rPr>
                        <a:t>运行策划和控制</a:t>
                      </a:r>
                      <a:endParaRPr lang="zh-CN" altLang="en-US" sz="1400" dirty="0">
                        <a:latin typeface="+mn-ea"/>
                        <a:ea typeface="+mn-ea"/>
                      </a:endParaRPr>
                    </a:p>
                  </a:txBody>
                  <a:tcPr anchor="ctr"/>
                </a:tc>
                <a:tc rowSpan="2">
                  <a:txBody>
                    <a:bodyPr/>
                    <a:lstStyle/>
                    <a:p>
                      <a:pPr algn="ctr"/>
                      <a:r>
                        <a:rPr lang="zh-CN" altLang="en-US" sz="1400" dirty="0" smtClean="0">
                          <a:latin typeface="+mn-ea"/>
                          <a:ea typeface="+mn-ea"/>
                        </a:rPr>
                        <a:t>运行策划和控制</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r>
              <a:tr h="194560">
                <a:tc vMerge="1">
                  <a:tcPr/>
                </a:tc>
                <a:tc vMerge="1">
                  <a:tcPr/>
                </a:tc>
                <a:tc vMerge="1" gridSpan="2">
                  <a:tcPr/>
                </a:tc>
                <a:tc vMerge="1" hMerge="1">
                  <a:tcPr/>
                </a:tc>
                <a:tc vMerge="1">
                  <a:tcPr/>
                </a:tc>
                <a:tc vMerge="1">
                  <a:tcPr anchor="ctr"/>
                </a:tc>
                <a:tc>
                  <a:txBody>
                    <a:bodyPr/>
                    <a:lstStyle/>
                    <a:p>
                      <a:pPr algn="ctr"/>
                      <a:r>
                        <a:rPr lang="zh-CN" altLang="en-US" sz="1400" dirty="0" smtClean="0">
                          <a:latin typeface="+mn-ea"/>
                          <a:ea typeface="+mn-ea"/>
                        </a:rPr>
                        <a:t>消除危险源和降低职业健康安全风险</a:t>
                      </a:r>
                      <a:endParaRPr lang="zh-CN" altLang="en-US" sz="1400" dirty="0">
                        <a:latin typeface="+mn-ea"/>
                        <a:ea typeface="+mn-ea"/>
                      </a:endParaRPr>
                    </a:p>
                  </a:txBody>
                  <a:tcPr anchor="ctr"/>
                </a:tc>
              </a:tr>
              <a:tr h="0">
                <a:tc vMerge="1">
                  <a:tcPr anchor="ctr"/>
                </a:tc>
                <a:tc rowSpan="4">
                  <a:txBody>
                    <a:bodyPr/>
                    <a:lstStyle/>
                    <a:p>
                      <a:pPr algn="ctr"/>
                      <a:r>
                        <a:rPr lang="en-US" altLang="zh-CN" sz="1400" dirty="0" smtClean="0">
                          <a:latin typeface="+mn-ea"/>
                          <a:ea typeface="+mn-ea"/>
                        </a:rPr>
                        <a:t>8.2</a:t>
                      </a:r>
                      <a:endParaRPr lang="zh-CN" altLang="en-US" sz="1400" dirty="0">
                        <a:latin typeface="+mn-ea"/>
                        <a:ea typeface="+mn-ea"/>
                      </a:endParaRPr>
                    </a:p>
                  </a:txBody>
                  <a:tcPr anchor="ctr"/>
                </a:tc>
                <a:tc rowSpan="4">
                  <a:txBody>
                    <a:bodyPr/>
                    <a:lstStyle/>
                    <a:p>
                      <a:pPr algn="ctr"/>
                      <a:r>
                        <a:rPr lang="zh-CN" altLang="en-US" sz="1400" dirty="0" smtClean="0">
                          <a:latin typeface="+mn-ea"/>
                          <a:ea typeface="+mn-ea"/>
                        </a:rPr>
                        <a:t>产品和服务的要求</a:t>
                      </a:r>
                      <a:endParaRPr lang="zh-CN" altLang="en-US" sz="1400" dirty="0">
                        <a:latin typeface="+mn-ea"/>
                        <a:ea typeface="+mn-ea"/>
                      </a:endParaRPr>
                    </a:p>
                  </a:txBody>
                  <a:tcPr anchor="ctr"/>
                </a:tc>
                <a:tc>
                  <a:txBody>
                    <a:bodyPr/>
                    <a:lstStyle/>
                    <a:p>
                      <a:pPr algn="ctr"/>
                      <a:r>
                        <a:rPr lang="zh-CN" altLang="en-US" sz="1400" dirty="0" smtClean="0">
                          <a:latin typeface="+mn-ea"/>
                          <a:ea typeface="+mn-ea"/>
                        </a:rPr>
                        <a:t>顾客沟通</a:t>
                      </a:r>
                      <a:endParaRPr lang="zh-CN" altLang="en-US" sz="1400" dirty="0">
                        <a:latin typeface="+mn-ea"/>
                        <a:ea typeface="+mn-ea"/>
                      </a:endParaRPr>
                    </a:p>
                  </a:txBody>
                  <a:tcPr anchor="ctr"/>
                </a:tc>
                <a:tc rowSpan="4">
                  <a:txBody>
                    <a:bodyPr/>
                    <a:lstStyle/>
                    <a:p>
                      <a:pPr algn="ctr"/>
                      <a:endParaRPr lang="zh-CN" altLang="en-US" sz="1400">
                        <a:latin typeface="+mn-ea"/>
                        <a:ea typeface="+mn-ea"/>
                      </a:endParaRPr>
                    </a:p>
                  </a:txBody>
                  <a:tcPr anchor="ctr"/>
                </a:tc>
                <a:tc rowSpan="4" gridSpan="2">
                  <a:txBody>
                    <a:bodyPr/>
                    <a:lstStyle/>
                    <a:p>
                      <a:pPr algn="ctr"/>
                      <a:endParaRPr lang="zh-CN" altLang="en-US" sz="1400">
                        <a:latin typeface="+mn-ea"/>
                        <a:ea typeface="+mn-ea"/>
                      </a:endParaRPr>
                    </a:p>
                  </a:txBody>
                  <a:tcPr anchor="ctr"/>
                </a:tc>
                <a:tc rowSpan="4" hMerge="1">
                  <a:tcPr/>
                </a:tc>
              </a:tr>
              <a:tr h="207520">
                <a:tc vMerge="1">
                  <a:tcPr/>
                </a:tc>
                <a:tc vMerge="1">
                  <a:tcPr/>
                </a:tc>
                <a:tc vMerge="1">
                  <a:tcPr anchor="ctr"/>
                </a:tc>
                <a:tc>
                  <a:txBody>
                    <a:bodyPr/>
                    <a:lstStyle/>
                    <a:p>
                      <a:pPr algn="ctr"/>
                      <a:r>
                        <a:rPr lang="zh-CN" altLang="en-US" sz="1400" dirty="0" smtClean="0">
                          <a:latin typeface="+mn-ea"/>
                          <a:ea typeface="+mn-ea"/>
                        </a:rPr>
                        <a:t>确定</a:t>
                      </a:r>
                      <a:endParaRPr lang="zh-CN" altLang="en-US" sz="1400" dirty="0">
                        <a:latin typeface="+mn-ea"/>
                        <a:ea typeface="+mn-ea"/>
                      </a:endParaRPr>
                    </a:p>
                  </a:txBody>
                  <a:tcPr anchor="ctr"/>
                </a:tc>
                <a:tc vMerge="1">
                  <a:tcPr/>
                </a:tc>
                <a:tc vMerge="1" gridSpan="2">
                  <a:tcPr/>
                </a:tc>
                <a:tc vMerge="1" hMerge="1">
                  <a:tcPr/>
                </a:tc>
              </a:tr>
              <a:tr h="0">
                <a:tc vMerge="1">
                  <a:tcPr/>
                </a:tc>
                <a:tc vMerge="1">
                  <a:tcPr/>
                </a:tc>
                <a:tc vMerge="1">
                  <a:tcPr anchor="ctr"/>
                </a:tc>
                <a:tc>
                  <a:txBody>
                    <a:bodyPr/>
                    <a:lstStyle/>
                    <a:p>
                      <a:pPr algn="ctr"/>
                      <a:r>
                        <a:rPr lang="zh-CN" altLang="en-US" sz="1400" dirty="0" smtClean="0">
                          <a:latin typeface="+mn-ea"/>
                          <a:ea typeface="+mn-ea"/>
                        </a:rPr>
                        <a:t>评审</a:t>
                      </a:r>
                      <a:endParaRPr lang="zh-CN" altLang="en-US" sz="1400" dirty="0">
                        <a:latin typeface="+mn-ea"/>
                        <a:ea typeface="+mn-ea"/>
                      </a:endParaRPr>
                    </a:p>
                  </a:txBody>
                  <a:tcPr anchor="ctr"/>
                </a:tc>
                <a:tc vMerge="1">
                  <a:tcPr/>
                </a:tc>
                <a:tc vMerge="1" gridSpan="2">
                  <a:tcPr/>
                </a:tc>
                <a:tc vMerge="1" hMerge="1">
                  <a:tcPr/>
                </a:tc>
              </a:tr>
              <a:tr h="0">
                <a:tc vMerge="1">
                  <a:tcPr/>
                </a:tc>
                <a:tc vMerge="1">
                  <a:tcPr/>
                </a:tc>
                <a:tc vMerge="1">
                  <a:tcPr anchor="ctr"/>
                </a:tc>
                <a:tc>
                  <a:txBody>
                    <a:bodyPr/>
                    <a:lstStyle/>
                    <a:p>
                      <a:pPr algn="ctr"/>
                      <a:r>
                        <a:rPr lang="zh-CN" altLang="en-US" sz="1400" dirty="0" smtClean="0">
                          <a:latin typeface="+mn-ea"/>
                          <a:ea typeface="+mn-ea"/>
                        </a:rPr>
                        <a:t>修改</a:t>
                      </a:r>
                      <a:endParaRPr lang="zh-CN" altLang="en-US" sz="1400" dirty="0">
                        <a:latin typeface="+mn-ea"/>
                        <a:ea typeface="+mn-ea"/>
                      </a:endParaRPr>
                    </a:p>
                  </a:txBody>
                  <a:tcPr anchor="ctr"/>
                </a:tc>
                <a:tc vMerge="1">
                  <a:tcPr/>
                </a:tc>
                <a:tc vMerge="1" gridSpan="2">
                  <a:tcPr/>
                </a:tc>
                <a:tc vMerge="1" hMerge="1">
                  <a:tcPr/>
                </a:tc>
              </a:tr>
              <a:tr h="389119">
                <a:tc vMerge="1">
                  <a:tcPr anchor="ctr"/>
                </a:tc>
                <a:tc rowSpan="6">
                  <a:txBody>
                    <a:bodyPr/>
                    <a:lstStyle/>
                    <a:p>
                      <a:pPr algn="ctr"/>
                      <a:r>
                        <a:rPr lang="en-US" altLang="zh-CN" sz="1400" dirty="0" smtClean="0">
                          <a:latin typeface="+mn-ea"/>
                          <a:ea typeface="+mn-ea"/>
                        </a:rPr>
                        <a:t>8.3</a:t>
                      </a:r>
                      <a:endParaRPr lang="zh-CN" altLang="en-US" sz="1400" dirty="0">
                        <a:latin typeface="+mn-ea"/>
                        <a:ea typeface="+mn-ea"/>
                      </a:endParaRPr>
                    </a:p>
                  </a:txBody>
                  <a:tcPr anchor="ctr"/>
                </a:tc>
                <a:tc rowSpan="6">
                  <a:txBody>
                    <a:bodyPr/>
                    <a:lstStyle/>
                    <a:p>
                      <a:pPr algn="ctr"/>
                      <a:r>
                        <a:rPr lang="zh-CN" altLang="en-US" sz="1400" dirty="0" smtClean="0">
                          <a:latin typeface="+mn-ea"/>
                          <a:ea typeface="+mn-ea"/>
                        </a:rPr>
                        <a:t>产品和设计的服务和开发</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a:txBody>
                    <a:bodyPr/>
                    <a:lstStyle/>
                    <a:p>
                      <a:pPr algn="ctr"/>
                      <a:endParaRPr lang="zh-CN" altLang="en-US" sz="1400">
                        <a:latin typeface="+mn-ea"/>
                        <a:ea typeface="+mn-ea"/>
                      </a:endParaRPr>
                    </a:p>
                  </a:txBody>
                  <a:tcPr anchor="ctr"/>
                </a:tc>
                <a:tc gridSpan="2">
                  <a:txBody>
                    <a:bodyPr/>
                    <a:lstStyle/>
                    <a:p>
                      <a:pPr algn="ctr"/>
                      <a:endParaRPr lang="zh-CN" altLang="en-US" sz="1400">
                        <a:latin typeface="+mn-ea"/>
                        <a:ea typeface="+mn-ea"/>
                      </a:endParaRPr>
                    </a:p>
                  </a:txBody>
                  <a:tcPr anchor="ctr"/>
                </a:tc>
                <a:tc hMerge="1">
                  <a:tcPr/>
                </a:tc>
              </a:tr>
              <a:tr h="389119">
                <a:tc vMerge="1">
                  <a:tcPr anchor="ctr"/>
                </a:tc>
                <a:tc vMerge="1">
                  <a:tcPr anchor="ctr"/>
                </a:tc>
                <a:tc vMerge="1">
                  <a:tcPr anchor="ctr"/>
                </a:tc>
                <a:tc>
                  <a:txBody>
                    <a:bodyPr/>
                    <a:lstStyle/>
                    <a:p>
                      <a:pPr algn="ctr"/>
                      <a:r>
                        <a:rPr lang="zh-CN" altLang="en-US" sz="1400" dirty="0" smtClean="0">
                          <a:latin typeface="+mn-ea"/>
                          <a:ea typeface="+mn-ea"/>
                        </a:rPr>
                        <a:t>设计和开发策划</a:t>
                      </a:r>
                      <a:endParaRPr lang="zh-CN" altLang="en-US" sz="1400" dirty="0">
                        <a:latin typeface="+mn-ea"/>
                        <a:ea typeface="+mn-ea"/>
                      </a:endParaRPr>
                    </a:p>
                  </a:txBody>
                  <a:tcPr anchor="ctr"/>
                </a:tc>
                <a:tc>
                  <a:txBody>
                    <a:bodyPr/>
                    <a:lstStyle/>
                    <a:p>
                      <a:pPr algn="ctr"/>
                      <a:endParaRPr lang="zh-CN" altLang="en-US" sz="1400">
                        <a:latin typeface="+mn-ea"/>
                        <a:ea typeface="+mn-ea"/>
                      </a:endParaRPr>
                    </a:p>
                  </a:txBody>
                  <a:tcPr anchor="ctr"/>
                </a:tc>
                <a:tc gridSpan="2">
                  <a:txBody>
                    <a:bodyPr/>
                    <a:lstStyle/>
                    <a:p>
                      <a:pPr algn="ctr"/>
                      <a:endParaRPr lang="zh-CN" altLang="en-US" sz="1400">
                        <a:latin typeface="+mn-ea"/>
                        <a:ea typeface="+mn-ea"/>
                      </a:endParaRPr>
                    </a:p>
                  </a:txBody>
                  <a:tcPr anchor="ctr"/>
                </a:tc>
                <a:tc hMerge="1">
                  <a:tcPr/>
                </a:tc>
              </a:tr>
              <a:tr h="389119">
                <a:tc vMerge="1">
                  <a:tcPr anchor="ctr"/>
                </a:tc>
                <a:tc vMerge="1">
                  <a:tcPr anchor="ctr"/>
                </a:tc>
                <a:tc vMerge="1">
                  <a:tcPr anchor="ctr"/>
                </a:tc>
                <a:tc>
                  <a:txBody>
                    <a:bodyPr/>
                    <a:lstStyle/>
                    <a:p>
                      <a:pPr algn="ctr"/>
                      <a:r>
                        <a:rPr lang="zh-CN" altLang="en-US" sz="1400" dirty="0" smtClean="0">
                          <a:latin typeface="+mn-ea"/>
                          <a:ea typeface="+mn-ea"/>
                        </a:rPr>
                        <a:t>设计和开发输入</a:t>
                      </a: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gridSpan="2">
                  <a:txBody>
                    <a:bodyPr/>
                    <a:lstStyle/>
                    <a:p>
                      <a:pPr algn="ctr"/>
                      <a:endParaRPr lang="zh-CN" altLang="en-US" sz="1400">
                        <a:latin typeface="+mn-ea"/>
                        <a:ea typeface="+mn-ea"/>
                      </a:endParaRPr>
                    </a:p>
                  </a:txBody>
                  <a:tcPr anchor="ctr"/>
                </a:tc>
                <a:tc hMerge="1">
                  <a:tcPr/>
                </a:tc>
              </a:tr>
              <a:tr h="389119">
                <a:tc vMerge="1">
                  <a:tcPr anchor="ctr"/>
                </a:tc>
                <a:tc vMerge="1">
                  <a:tcPr anchor="ctr"/>
                </a:tc>
                <a:tc vMerge="1">
                  <a:tcPr anchor="ctr"/>
                </a:tc>
                <a:tc>
                  <a:txBody>
                    <a:bodyPr/>
                    <a:lstStyle/>
                    <a:p>
                      <a:pPr algn="ctr"/>
                      <a:r>
                        <a:rPr lang="zh-CN" altLang="en-US" sz="1400" dirty="0" smtClean="0">
                          <a:latin typeface="+mn-ea"/>
                          <a:ea typeface="+mn-ea"/>
                        </a:rPr>
                        <a:t>设计和开发控制</a:t>
                      </a: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gridSpan="2">
                  <a:txBody>
                    <a:bodyPr/>
                    <a:lstStyle/>
                    <a:p>
                      <a:pPr algn="ctr"/>
                      <a:endParaRPr lang="zh-CN" altLang="en-US" sz="1400">
                        <a:latin typeface="+mn-ea"/>
                        <a:ea typeface="+mn-ea"/>
                      </a:endParaRPr>
                    </a:p>
                  </a:txBody>
                  <a:tcPr anchor="ctr"/>
                </a:tc>
                <a:tc hMerge="1">
                  <a:tcPr/>
                </a:tc>
              </a:tr>
              <a:tr h="389119">
                <a:tc vMerge="1">
                  <a:tcPr anchor="ctr"/>
                </a:tc>
                <a:tc vMerge="1">
                  <a:tcPr anchor="ctr"/>
                </a:tc>
                <a:tc vMerge="1">
                  <a:tcPr anchor="ctr"/>
                </a:tc>
                <a:tc>
                  <a:txBody>
                    <a:bodyPr/>
                    <a:lstStyle/>
                    <a:p>
                      <a:pPr algn="ctr"/>
                      <a:r>
                        <a:rPr lang="zh-CN" altLang="en-US" sz="1400" dirty="0" smtClean="0">
                          <a:latin typeface="+mn-ea"/>
                          <a:ea typeface="+mn-ea"/>
                        </a:rPr>
                        <a:t>设计和开发输出</a:t>
                      </a: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gridSpan="2">
                  <a:txBody>
                    <a:bodyPr/>
                    <a:lstStyle/>
                    <a:p>
                      <a:pPr algn="ctr"/>
                      <a:endParaRPr lang="zh-CN" altLang="en-US" sz="1400" dirty="0">
                        <a:latin typeface="+mn-ea"/>
                        <a:ea typeface="+mn-ea"/>
                      </a:endParaRPr>
                    </a:p>
                  </a:txBody>
                  <a:tcPr anchor="ctr"/>
                </a:tc>
                <a:tc hMerge="1">
                  <a:tcPr/>
                </a:tc>
              </a:tr>
              <a:tr h="778238">
                <a:tc vMerge="1">
                  <a:tcPr anchor="ctr"/>
                </a:tc>
                <a:tc vMerge="1">
                  <a:tcPr anchor="ctr"/>
                </a:tc>
                <a:tc vMerge="1">
                  <a:tcPr anchor="ctr"/>
                </a:tc>
                <a:tc>
                  <a:txBody>
                    <a:bodyPr/>
                    <a:lstStyle/>
                    <a:p>
                      <a:pPr algn="ctr"/>
                      <a:r>
                        <a:rPr lang="zh-CN" altLang="en-US" sz="1400" dirty="0" smtClean="0">
                          <a:latin typeface="+mn-ea"/>
                          <a:ea typeface="+mn-ea"/>
                        </a:rPr>
                        <a:t>设计和开发更改</a:t>
                      </a: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gridSpan="2">
                  <a:txBody>
                    <a:bodyPr/>
                    <a:lstStyle/>
                    <a:p>
                      <a:pPr algn="ctr"/>
                      <a:endParaRPr lang="zh-CN" altLang="en-US" sz="1400" dirty="0">
                        <a:latin typeface="+mn-ea"/>
                        <a:ea typeface="+mn-ea"/>
                      </a:endParaRPr>
                    </a:p>
                  </a:txBody>
                  <a:tcPr anchor="ctr"/>
                </a:tc>
                <a:tc hMerge="1">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11561" y="116633"/>
          <a:ext cx="7992888" cy="6572936"/>
        </p:xfrm>
        <a:graphic>
          <a:graphicData uri="http://schemas.openxmlformats.org/drawingml/2006/table">
            <a:tbl>
              <a:tblPr firstRow="1" bandRow="1">
                <a:tableStyleId>{F5AB1C69-6EDB-4FF4-983F-18BD219EF322}</a:tableStyleId>
              </a:tblPr>
              <a:tblGrid>
                <a:gridCol w="1069589"/>
                <a:gridCol w="944148"/>
                <a:gridCol w="1038561"/>
                <a:gridCol w="1038561"/>
                <a:gridCol w="1867478"/>
                <a:gridCol w="2034551"/>
              </a:tblGrid>
              <a:tr h="466049">
                <a:tc>
                  <a:txBody>
                    <a:bodyPr/>
                    <a:lstStyle/>
                    <a:p>
                      <a:pPr algn="ctr"/>
                      <a:endParaRPr lang="zh-CN" altLang="en-US" dirty="0"/>
                    </a:p>
                  </a:txBody>
                  <a:tcPr anchor="ctr"/>
                </a:tc>
                <a:tc>
                  <a:txBody>
                    <a:bodyPr/>
                    <a:lstStyle/>
                    <a:p>
                      <a:pPr algn="ctr"/>
                      <a:endParaRPr lang="zh-CN" alt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ISO19001:2015</a:t>
                      </a:r>
                      <a:endParaRPr lang="zh-CN" altLang="en-US" sz="1800" dirty="0" smtClean="0"/>
                    </a:p>
                  </a:txBody>
                  <a:tcPr anchor="ctr"/>
                </a:tc>
                <a:tc h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ISO1400:2015</a:t>
                      </a:r>
                      <a:endParaRPr lang="zh-CN" alt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ISO/DIS45001.2</a:t>
                      </a:r>
                      <a:endParaRPr lang="zh-CN" altLang="en-US" sz="1800" dirty="0" smtClean="0"/>
                    </a:p>
                  </a:txBody>
                  <a:tcPr anchor="ctr"/>
                </a:tc>
              </a:tr>
              <a:tr h="281034">
                <a:tc rowSpan="11">
                  <a:txBody>
                    <a:bodyPr/>
                    <a:lstStyle/>
                    <a:p>
                      <a:pPr algn="ctr"/>
                      <a:r>
                        <a:rPr lang="en-US" altLang="zh-CN" sz="1400" dirty="0" smtClean="0">
                          <a:latin typeface="+mn-ea"/>
                          <a:ea typeface="+mn-ea"/>
                        </a:rPr>
                        <a:t>8</a:t>
                      </a:r>
                      <a:r>
                        <a:rPr lang="zh-CN" altLang="en-US" sz="1400" dirty="0" smtClean="0">
                          <a:latin typeface="+mn-ea"/>
                          <a:ea typeface="+mn-ea"/>
                        </a:rPr>
                        <a:t>运行</a:t>
                      </a:r>
                      <a:endParaRPr lang="zh-CN" altLang="en-US" sz="1400" dirty="0">
                        <a:latin typeface="+mn-ea"/>
                        <a:ea typeface="+mn-ea"/>
                      </a:endParaRPr>
                    </a:p>
                  </a:txBody>
                  <a:tcPr anchor="ctr"/>
                </a:tc>
                <a:tc rowSpan="3">
                  <a:txBody>
                    <a:bodyPr/>
                    <a:lstStyle/>
                    <a:p>
                      <a:pPr algn="ctr"/>
                      <a:r>
                        <a:rPr lang="en-US" altLang="zh-CN" sz="1400" dirty="0" smtClean="0">
                          <a:latin typeface="+mn-ea"/>
                          <a:ea typeface="+mn-ea"/>
                        </a:rPr>
                        <a:t>8.4</a:t>
                      </a:r>
                      <a:endParaRPr lang="zh-CN" altLang="en-US" sz="1400" dirty="0">
                        <a:latin typeface="+mn-ea"/>
                        <a:ea typeface="+mn-ea"/>
                      </a:endParaRPr>
                    </a:p>
                  </a:txBody>
                  <a:tcPr anchor="ctr"/>
                </a:tc>
                <a:tc rowSpan="3">
                  <a:txBody>
                    <a:bodyPr/>
                    <a:lstStyle/>
                    <a:p>
                      <a:pPr algn="ctr"/>
                      <a:r>
                        <a:rPr lang="zh-CN" altLang="en-US" sz="1400" dirty="0" smtClean="0">
                          <a:latin typeface="+mn-ea"/>
                          <a:ea typeface="+mn-ea"/>
                        </a:rPr>
                        <a:t>外部提供的过程、产品和服务的控制</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rowSpan="3">
                  <a:txBody>
                    <a:bodyPr/>
                    <a:lstStyle/>
                    <a:p>
                      <a:pPr algn="ctr"/>
                      <a:r>
                        <a:rPr lang="zh-CN" altLang="en-US" sz="1400" dirty="0" smtClean="0">
                          <a:latin typeface="+mn-ea"/>
                          <a:ea typeface="+mn-ea"/>
                        </a:rPr>
                        <a:t>运行策划和控制</a:t>
                      </a:r>
                      <a:endParaRPr lang="zh-CN" altLang="en-US" sz="1400" dirty="0">
                        <a:latin typeface="+mn-ea"/>
                        <a:ea typeface="+mn-ea"/>
                      </a:endParaRPr>
                    </a:p>
                  </a:txBody>
                  <a:tcPr anchor="ctr"/>
                </a:tc>
                <a:tc rowSpan="3">
                  <a:txBody>
                    <a:bodyPr/>
                    <a:lstStyle/>
                    <a:p>
                      <a:pPr algn="ctr"/>
                      <a:r>
                        <a:rPr lang="zh-CN" altLang="en-US" sz="1400" dirty="0" smtClean="0">
                          <a:latin typeface="+mn-ea"/>
                          <a:ea typeface="+mn-ea"/>
                        </a:rPr>
                        <a:t>外包</a:t>
                      </a:r>
                      <a:endParaRPr lang="en-US" altLang="zh-CN" sz="1400" dirty="0" smtClean="0">
                        <a:latin typeface="+mn-ea"/>
                        <a:ea typeface="+mn-ea"/>
                      </a:endParaRPr>
                    </a:p>
                    <a:p>
                      <a:pPr algn="ctr"/>
                      <a:r>
                        <a:rPr lang="zh-CN" altLang="en-US" sz="1400" dirty="0" smtClean="0">
                          <a:latin typeface="+mn-ea"/>
                          <a:ea typeface="+mn-ea"/>
                        </a:rPr>
                        <a:t>采购</a:t>
                      </a:r>
                      <a:endParaRPr lang="en-US" altLang="zh-CN" sz="1400" dirty="0" smtClean="0">
                        <a:latin typeface="+mn-ea"/>
                        <a:ea typeface="+mn-ea"/>
                      </a:endParaRPr>
                    </a:p>
                    <a:p>
                      <a:pPr algn="ctr"/>
                      <a:r>
                        <a:rPr lang="zh-CN" altLang="en-US" sz="1400" dirty="0" smtClean="0">
                          <a:latin typeface="+mn-ea"/>
                          <a:ea typeface="+mn-ea"/>
                        </a:rPr>
                        <a:t>承包商</a:t>
                      </a:r>
                      <a:endParaRPr lang="zh-CN" altLang="en-US" sz="1400" dirty="0">
                        <a:latin typeface="+mn-ea"/>
                        <a:ea typeface="+mn-ea"/>
                      </a:endParaRPr>
                    </a:p>
                  </a:txBody>
                  <a:tcPr anchor="ctr"/>
                </a:tc>
              </a:tr>
              <a:tr h="477759">
                <a:tc vMerge="1">
                  <a:tcPr/>
                </a:tc>
                <a:tc vMerge="1">
                  <a:tcPr/>
                </a:tc>
                <a:tc vMerge="1">
                  <a:tcPr anchor="ctr"/>
                </a:tc>
                <a:tc>
                  <a:txBody>
                    <a:bodyPr/>
                    <a:lstStyle/>
                    <a:p>
                      <a:pPr algn="ctr"/>
                      <a:r>
                        <a:rPr lang="zh-CN" altLang="en-US" sz="1400" dirty="0" smtClean="0">
                          <a:latin typeface="+mn-ea"/>
                          <a:ea typeface="+mn-ea"/>
                        </a:rPr>
                        <a:t>控制类型和程度</a:t>
                      </a:r>
                      <a:endParaRPr lang="zh-CN" altLang="en-US" sz="1400" dirty="0">
                        <a:latin typeface="+mn-ea"/>
                        <a:ea typeface="+mn-ea"/>
                      </a:endParaRPr>
                    </a:p>
                  </a:txBody>
                  <a:tcPr anchor="ctr"/>
                </a:tc>
                <a:tc vMerge="1">
                  <a:tcPr/>
                </a:tc>
                <a:tc vMerge="1">
                  <a:tcPr/>
                </a:tc>
              </a:tr>
              <a:tr h="674483">
                <a:tc vMerge="1">
                  <a:tcPr/>
                </a:tc>
                <a:tc vMerge="1">
                  <a:tcPr/>
                </a:tc>
                <a:tc vMerge="1">
                  <a:tcPr anchor="ctr"/>
                </a:tc>
                <a:tc>
                  <a:txBody>
                    <a:bodyPr/>
                    <a:lstStyle/>
                    <a:p>
                      <a:pPr algn="ctr"/>
                      <a:r>
                        <a:rPr lang="zh-CN" altLang="en-US" sz="1400" dirty="0" smtClean="0">
                          <a:latin typeface="+mn-ea"/>
                          <a:ea typeface="+mn-ea"/>
                        </a:rPr>
                        <a:t>提供给外部供方的信息</a:t>
                      </a:r>
                      <a:endParaRPr lang="zh-CN" altLang="en-US" sz="1400" dirty="0">
                        <a:latin typeface="+mn-ea"/>
                        <a:ea typeface="+mn-ea"/>
                      </a:endParaRPr>
                    </a:p>
                  </a:txBody>
                  <a:tcPr anchor="ctr"/>
                </a:tc>
                <a:tc vMerge="1">
                  <a:tcPr/>
                </a:tc>
                <a:tc vMerge="1">
                  <a:tcPr/>
                </a:tc>
              </a:tr>
              <a:tr h="674483">
                <a:tc vMerge="1">
                  <a:tcPr anchor="ctr"/>
                </a:tc>
                <a:tc rowSpan="6">
                  <a:txBody>
                    <a:bodyPr/>
                    <a:lstStyle/>
                    <a:p>
                      <a:pPr algn="ctr"/>
                      <a:r>
                        <a:rPr lang="en-US" altLang="zh-CN" sz="1400" dirty="0" smtClean="0">
                          <a:latin typeface="+mn-ea"/>
                          <a:ea typeface="+mn-ea"/>
                        </a:rPr>
                        <a:t>8.5</a:t>
                      </a:r>
                      <a:endParaRPr lang="zh-CN" altLang="en-US" sz="1400" dirty="0">
                        <a:latin typeface="+mn-ea"/>
                        <a:ea typeface="+mn-ea"/>
                      </a:endParaRPr>
                    </a:p>
                  </a:txBody>
                  <a:tcPr anchor="ctr"/>
                </a:tc>
                <a:tc rowSpan="6">
                  <a:txBody>
                    <a:bodyPr/>
                    <a:lstStyle/>
                    <a:p>
                      <a:pPr algn="ctr"/>
                      <a:r>
                        <a:rPr lang="zh-CN" altLang="en-US" sz="1400" dirty="0" smtClean="0">
                          <a:latin typeface="+mn-ea"/>
                          <a:ea typeface="+mn-ea"/>
                        </a:rPr>
                        <a:t>生产和服务提供</a:t>
                      </a:r>
                      <a:endParaRPr lang="zh-CN" altLang="en-US" sz="1400" dirty="0">
                        <a:latin typeface="+mn-ea"/>
                        <a:ea typeface="+mn-ea"/>
                      </a:endParaRPr>
                    </a:p>
                  </a:txBody>
                  <a:tcPr anchor="ctr"/>
                </a:tc>
                <a:tc>
                  <a:txBody>
                    <a:bodyPr/>
                    <a:lstStyle/>
                    <a:p>
                      <a:pPr algn="ctr"/>
                      <a:r>
                        <a:rPr lang="zh-CN" altLang="en-US" sz="1400" dirty="0" smtClean="0">
                          <a:latin typeface="+mn-ea"/>
                          <a:ea typeface="+mn-ea"/>
                        </a:rPr>
                        <a:t>生产和服务提供的控制</a:t>
                      </a:r>
                      <a:endParaRPr lang="zh-CN" altLang="en-US" sz="1400" dirty="0">
                        <a:latin typeface="+mn-ea"/>
                        <a:ea typeface="+mn-ea"/>
                      </a:endParaRPr>
                    </a:p>
                  </a:txBody>
                  <a:tcPr anchor="ctr"/>
                </a:tc>
                <a:tc rowSpan="3">
                  <a:txBody>
                    <a:bodyPr/>
                    <a:lstStyle/>
                    <a:p>
                      <a:pPr algn="ctr"/>
                      <a:endParaRPr lang="zh-CN" altLang="en-US" sz="1400" dirty="0">
                        <a:latin typeface="+mn-ea"/>
                        <a:ea typeface="+mn-ea"/>
                      </a:endParaRPr>
                    </a:p>
                  </a:txBody>
                  <a:tcPr anchor="ctr"/>
                </a:tc>
                <a:tc rowSpan="3">
                  <a:txBody>
                    <a:bodyPr/>
                    <a:lstStyle/>
                    <a:p>
                      <a:pPr algn="ctr"/>
                      <a:endParaRPr lang="zh-CN" altLang="en-US" sz="1400" dirty="0">
                        <a:latin typeface="+mn-ea"/>
                        <a:ea typeface="+mn-ea"/>
                      </a:endParaRPr>
                    </a:p>
                  </a:txBody>
                  <a:tcPr anchor="ctr"/>
                </a:tc>
              </a:tr>
              <a:tr h="477759">
                <a:tc vMerge="1">
                  <a:tcPr/>
                </a:tc>
                <a:tc vMerge="1">
                  <a:tcPr/>
                </a:tc>
                <a:tc vMerge="1">
                  <a:tcPr anchor="ctr"/>
                </a:tc>
                <a:tc>
                  <a:txBody>
                    <a:bodyPr/>
                    <a:lstStyle/>
                    <a:p>
                      <a:pPr algn="ctr"/>
                      <a:r>
                        <a:rPr lang="zh-CN" altLang="en-US" sz="1400" dirty="0" smtClean="0">
                          <a:latin typeface="+mn-ea"/>
                          <a:ea typeface="+mn-ea"/>
                        </a:rPr>
                        <a:t>标识和可追溯性</a:t>
                      </a:r>
                      <a:endParaRPr lang="zh-CN" altLang="en-US" sz="1400" dirty="0">
                        <a:latin typeface="+mn-ea"/>
                        <a:ea typeface="+mn-ea"/>
                      </a:endParaRPr>
                    </a:p>
                  </a:txBody>
                  <a:tcPr anchor="ctr"/>
                </a:tc>
                <a:tc vMerge="1">
                  <a:tcPr/>
                </a:tc>
                <a:tc vMerge="1">
                  <a:tcPr/>
                </a:tc>
              </a:tr>
              <a:tr h="674483">
                <a:tc vMerge="1">
                  <a:tcPr/>
                </a:tc>
                <a:tc vMerge="1">
                  <a:tcPr/>
                </a:tc>
                <a:tc vMerge="1">
                  <a:tcPr anchor="ctr"/>
                </a:tc>
                <a:tc>
                  <a:txBody>
                    <a:bodyPr/>
                    <a:lstStyle/>
                    <a:p>
                      <a:pPr algn="ctr"/>
                      <a:r>
                        <a:rPr lang="zh-CN" altLang="en-US" sz="1400" dirty="0" smtClean="0">
                          <a:latin typeface="+mn-ea"/>
                          <a:ea typeface="+mn-ea"/>
                        </a:rPr>
                        <a:t>顾客或外部供方的财产</a:t>
                      </a:r>
                      <a:endParaRPr lang="zh-CN" altLang="en-US" sz="1400" dirty="0">
                        <a:latin typeface="+mn-ea"/>
                        <a:ea typeface="+mn-ea"/>
                      </a:endParaRPr>
                    </a:p>
                  </a:txBody>
                  <a:tcPr anchor="ctr"/>
                </a:tc>
                <a:tc vMerge="1">
                  <a:tcPr/>
                </a:tc>
                <a:tc vMerge="1">
                  <a:tcPr/>
                </a:tc>
              </a:tr>
              <a:tr h="281034">
                <a:tc vMerge="1">
                  <a:tcPr anchor="ctr"/>
                </a:tc>
                <a:tc vMerge="1">
                  <a:tcPr anchor="ctr"/>
                </a:tc>
                <a:tc vMerge="1">
                  <a:tcPr anchor="ctr"/>
                </a:tc>
                <a:tc>
                  <a:txBody>
                    <a:bodyPr/>
                    <a:lstStyle/>
                    <a:p>
                      <a:pPr algn="ctr"/>
                      <a:r>
                        <a:rPr lang="zh-CN" altLang="en-US" sz="1400" dirty="0" smtClean="0">
                          <a:latin typeface="+mn-ea"/>
                          <a:ea typeface="+mn-ea"/>
                        </a:rPr>
                        <a:t>防护</a:t>
                      </a:r>
                      <a:endParaRPr lang="zh-CN" altLang="en-US" sz="1400" dirty="0">
                        <a:latin typeface="+mn-ea"/>
                        <a:ea typeface="+mn-ea"/>
                      </a:endParaRPr>
                    </a:p>
                  </a:txBody>
                  <a:tcPr anchor="ctr"/>
                </a:tc>
                <a:tc rowSpan="3">
                  <a:txBody>
                    <a:bodyPr/>
                    <a:lstStyle/>
                    <a:p>
                      <a:pPr algn="ctr"/>
                      <a:endParaRPr lang="zh-CN" altLang="en-US" sz="1400" dirty="0">
                        <a:latin typeface="+mn-ea"/>
                        <a:ea typeface="+mn-ea"/>
                      </a:endParaRPr>
                    </a:p>
                  </a:txBody>
                  <a:tcPr anchor="ctr"/>
                </a:tc>
                <a:tc rowSpan="3">
                  <a:txBody>
                    <a:bodyPr/>
                    <a:lstStyle/>
                    <a:p>
                      <a:pPr algn="ctr"/>
                      <a:r>
                        <a:rPr lang="zh-CN" altLang="en-US" sz="1400" dirty="0" smtClean="0">
                          <a:latin typeface="+mn-ea"/>
                          <a:ea typeface="+mn-ea"/>
                        </a:rPr>
                        <a:t>变更管理</a:t>
                      </a:r>
                      <a:endParaRPr lang="zh-CN" altLang="en-US" sz="1400" dirty="0">
                        <a:latin typeface="+mn-ea"/>
                        <a:ea typeface="+mn-ea"/>
                      </a:endParaRPr>
                    </a:p>
                  </a:txBody>
                  <a:tcPr anchor="ctr"/>
                </a:tc>
              </a:tr>
              <a:tr h="477759">
                <a:tc vMerge="1">
                  <a:tcPr anchor="ctr"/>
                </a:tc>
                <a:tc vMerge="1">
                  <a:tcPr anchor="ctr"/>
                </a:tc>
                <a:tc vMerge="1">
                  <a:tcPr anchor="ctr"/>
                </a:tc>
                <a:tc>
                  <a:txBody>
                    <a:bodyPr/>
                    <a:lstStyle/>
                    <a:p>
                      <a:pPr algn="ctr"/>
                      <a:r>
                        <a:rPr lang="zh-CN" altLang="en-US" sz="1400" dirty="0" smtClean="0">
                          <a:latin typeface="+mn-ea"/>
                          <a:ea typeface="+mn-ea"/>
                        </a:rPr>
                        <a:t>交付后活动</a:t>
                      </a:r>
                      <a:endParaRPr lang="zh-CN" altLang="en-US" sz="1400" dirty="0">
                        <a:latin typeface="+mn-ea"/>
                        <a:ea typeface="+mn-ea"/>
                      </a:endParaRPr>
                    </a:p>
                  </a:txBody>
                  <a:tcPr anchor="ctr"/>
                </a:tc>
                <a:tc vMerge="1">
                  <a:tcPr anchor="ctr"/>
                </a:tc>
                <a:tc vMerge="1">
                  <a:tcPr anchor="ctr"/>
                </a:tc>
              </a:tr>
              <a:tr h="335217">
                <a:tc vMerge="1">
                  <a:tcPr anchor="ctr"/>
                </a:tc>
                <a:tc vMerge="1">
                  <a:tcPr anchor="ctr"/>
                </a:tc>
                <a:tc vMerge="1">
                  <a:tcPr anchor="ctr"/>
                </a:tc>
                <a:tc>
                  <a:txBody>
                    <a:bodyPr/>
                    <a:lstStyle/>
                    <a:p>
                      <a:pPr algn="ctr"/>
                      <a:r>
                        <a:rPr lang="zh-CN" altLang="en-US" sz="1400" dirty="0" smtClean="0">
                          <a:latin typeface="+mn-ea"/>
                          <a:ea typeface="+mn-ea"/>
                        </a:rPr>
                        <a:t>更改控制</a:t>
                      </a:r>
                      <a:endParaRPr lang="zh-CN" altLang="en-US" sz="1400" dirty="0">
                        <a:latin typeface="+mn-ea"/>
                        <a:ea typeface="+mn-ea"/>
                      </a:endParaRPr>
                    </a:p>
                  </a:txBody>
                  <a:tcPr anchor="ctr"/>
                </a:tc>
                <a:tc vMerge="1">
                  <a:tcPr anchor="ctr"/>
                </a:tc>
                <a:tc vMerge="1">
                  <a:tcPr anchor="ctr"/>
                </a:tc>
              </a:tr>
              <a:tr h="477759">
                <a:tc vMerge="1">
                  <a:tcPr anchor="ctr"/>
                </a:tc>
                <a:tc>
                  <a:txBody>
                    <a:bodyPr/>
                    <a:lstStyle/>
                    <a:p>
                      <a:pPr algn="ctr"/>
                      <a:r>
                        <a:rPr lang="en-US" altLang="zh-CN" sz="1400" dirty="0" smtClean="0">
                          <a:latin typeface="+mn-ea"/>
                          <a:ea typeface="+mn-ea"/>
                        </a:rPr>
                        <a:t>8.6</a:t>
                      </a:r>
                      <a:endParaRPr lang="zh-CN" altLang="en-US" sz="1400" dirty="0">
                        <a:latin typeface="+mn-ea"/>
                        <a:ea typeface="+mn-ea"/>
                      </a:endParaRPr>
                    </a:p>
                  </a:txBody>
                  <a:tcPr anchor="ctr"/>
                </a:tc>
                <a:tc>
                  <a:txBody>
                    <a:bodyPr/>
                    <a:lstStyle/>
                    <a:p>
                      <a:pPr algn="ctr"/>
                      <a:r>
                        <a:rPr lang="zh-CN" altLang="en-US" sz="1400" dirty="0" smtClean="0">
                          <a:latin typeface="+mn-ea"/>
                          <a:ea typeface="+mn-ea"/>
                        </a:rPr>
                        <a:t>产品和服务的放行</a:t>
                      </a: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a:txBody>
                    <a:bodyPr/>
                    <a:lstStyle/>
                    <a:p>
                      <a:pPr algn="ctr"/>
                      <a:endParaRPr lang="zh-CN" altLang="en-US" sz="1400" dirty="0">
                        <a:latin typeface="+mn-ea"/>
                        <a:ea typeface="+mn-ea"/>
                      </a:endParaRPr>
                    </a:p>
                  </a:txBody>
                  <a:tcPr anchor="ctr"/>
                </a:tc>
                <a:tc>
                  <a:txBody>
                    <a:bodyPr/>
                    <a:lstStyle/>
                    <a:p>
                      <a:pPr algn="ctr"/>
                      <a:endParaRPr lang="zh-CN" altLang="en-US" sz="1400">
                        <a:latin typeface="+mn-ea"/>
                        <a:ea typeface="+mn-ea"/>
                      </a:endParaRPr>
                    </a:p>
                  </a:txBody>
                  <a:tcPr anchor="ctr"/>
                </a:tc>
              </a:tr>
              <a:tr h="894870">
                <a:tc vMerge="1">
                  <a:tcPr anchor="ctr"/>
                </a:tc>
                <a:tc>
                  <a:txBody>
                    <a:bodyPr/>
                    <a:lstStyle/>
                    <a:p>
                      <a:pPr algn="ctr"/>
                      <a:r>
                        <a:rPr lang="en-US" altLang="zh-CN" sz="1400" dirty="0" smtClean="0">
                          <a:latin typeface="+mn-ea"/>
                          <a:ea typeface="+mn-ea"/>
                        </a:rPr>
                        <a:t>8.7</a:t>
                      </a:r>
                      <a:endParaRPr lang="zh-CN" altLang="en-US" sz="1400" dirty="0">
                        <a:latin typeface="+mn-ea"/>
                        <a:ea typeface="+mn-ea"/>
                      </a:endParaRPr>
                    </a:p>
                  </a:txBody>
                  <a:tcPr anchor="ctr"/>
                </a:tc>
                <a:tc gridSpan="2">
                  <a:txBody>
                    <a:bodyPr/>
                    <a:lstStyle/>
                    <a:p>
                      <a:pPr algn="ctr"/>
                      <a:r>
                        <a:rPr lang="zh-CN" altLang="en-US" sz="1400" dirty="0" smtClean="0">
                          <a:latin typeface="+mn-ea"/>
                          <a:ea typeface="+mn-ea"/>
                        </a:rPr>
                        <a:t>不合格输出的控制</a:t>
                      </a:r>
                      <a:endParaRPr lang="zh-CN" altLang="en-US" sz="1400" dirty="0">
                        <a:latin typeface="+mn-ea"/>
                        <a:ea typeface="+mn-ea"/>
                      </a:endParaRPr>
                    </a:p>
                  </a:txBody>
                  <a:tcPr anchor="ctr"/>
                </a:tc>
                <a:tc hMerge="1">
                  <a:tcPr anchor="ctr"/>
                </a:tc>
                <a:tc>
                  <a:txBody>
                    <a:bodyPr/>
                    <a:lstStyle/>
                    <a:p>
                      <a:pPr algn="ctr"/>
                      <a:r>
                        <a:rPr lang="zh-CN" altLang="en-US" sz="1400" dirty="0" smtClean="0">
                          <a:latin typeface="+mn-ea"/>
                          <a:ea typeface="+mn-ea"/>
                        </a:rPr>
                        <a:t>应急准备和响应</a:t>
                      </a:r>
                      <a:endParaRPr lang="zh-CN" altLang="en-US" sz="14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latin typeface="+mn-ea"/>
                          <a:ea typeface="+mn-ea"/>
                        </a:rPr>
                        <a:t>应急准备和响应</a:t>
                      </a:r>
                      <a:endParaRPr lang="zh-CN" altLang="en-US" sz="1400" dirty="0" smtClean="0">
                        <a:latin typeface="+mn-ea"/>
                        <a:ea typeface="+mn-ea"/>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620688"/>
          <a:ext cx="7992889" cy="5035718"/>
        </p:xfrm>
        <a:graphic>
          <a:graphicData uri="http://schemas.openxmlformats.org/drawingml/2006/table">
            <a:tbl>
              <a:tblPr firstRow="1" bandRow="1">
                <a:tableStyleId>{F5AB1C69-6EDB-4FF4-983F-18BD219EF322}</a:tableStyleId>
              </a:tblPr>
              <a:tblGrid>
                <a:gridCol w="1069589"/>
                <a:gridCol w="944148"/>
                <a:gridCol w="1038561"/>
                <a:gridCol w="1038561"/>
                <a:gridCol w="933739"/>
                <a:gridCol w="933739"/>
                <a:gridCol w="1017276"/>
                <a:gridCol w="1017276"/>
              </a:tblGrid>
              <a:tr h="466049">
                <a:tc>
                  <a:txBody>
                    <a:bodyPr/>
                    <a:lstStyle/>
                    <a:p>
                      <a:pPr algn="ctr"/>
                      <a:endParaRPr lang="zh-CN" altLang="en-US" dirty="0"/>
                    </a:p>
                  </a:txBody>
                  <a:tcPr anchor="ctr"/>
                </a:tc>
                <a:tc>
                  <a:txBody>
                    <a:bodyPr/>
                    <a:lstStyle/>
                    <a:p>
                      <a:pPr algn="ctr"/>
                      <a:endParaRPr lang="zh-CN" alt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ISO19001:2015</a:t>
                      </a:r>
                      <a:endParaRPr lang="zh-CN" altLang="en-US" sz="1800" dirty="0" smtClean="0"/>
                    </a:p>
                  </a:txBody>
                  <a:tcPr anchor="ctr"/>
                </a:tc>
                <a:tc hMerge="1">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ISO1400:2015</a:t>
                      </a:r>
                      <a:endParaRPr lang="zh-CN" altLang="en-US" sz="1800" dirty="0" smtClean="0"/>
                    </a:p>
                  </a:txBody>
                  <a:tcPr anchor="ctr"/>
                </a:tc>
                <a:tc hMerge="1">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dirty="0" smtClean="0"/>
                        <a:t>ISO/DIS45001.2</a:t>
                      </a:r>
                      <a:endParaRPr lang="zh-CN" altLang="en-US" sz="1800" dirty="0" smtClean="0"/>
                    </a:p>
                  </a:txBody>
                  <a:tcPr anchor="ctr"/>
                </a:tc>
                <a:tc hMerge="1">
                  <a:tcPr/>
                </a:tc>
              </a:tr>
              <a:tr h="281034">
                <a:tc rowSpan="9">
                  <a:txBody>
                    <a:bodyPr/>
                    <a:lstStyle/>
                    <a:p>
                      <a:pPr algn="ctr"/>
                      <a:r>
                        <a:rPr lang="en-US" altLang="zh-CN" sz="1400" dirty="0" smtClean="0">
                          <a:latin typeface="+mn-ea"/>
                          <a:ea typeface="+mn-ea"/>
                        </a:rPr>
                        <a:t>9</a:t>
                      </a:r>
                      <a:r>
                        <a:rPr lang="zh-CN" altLang="en-US" sz="1400" dirty="0" smtClean="0">
                          <a:latin typeface="+mn-ea"/>
                          <a:ea typeface="+mn-ea"/>
                        </a:rPr>
                        <a:t>绩效评价</a:t>
                      </a:r>
                      <a:endParaRPr lang="zh-CN" altLang="en-US" sz="1400" dirty="0">
                        <a:latin typeface="+mn-ea"/>
                        <a:ea typeface="+mn-ea"/>
                      </a:endParaRPr>
                    </a:p>
                  </a:txBody>
                  <a:tcPr anchor="ctr"/>
                </a:tc>
                <a:tc rowSpan="4">
                  <a:txBody>
                    <a:bodyPr/>
                    <a:lstStyle/>
                    <a:p>
                      <a:pPr algn="ctr"/>
                      <a:r>
                        <a:rPr lang="en-US" altLang="zh-CN" sz="1400" dirty="0" smtClean="0">
                          <a:latin typeface="+mn-ea"/>
                          <a:ea typeface="+mn-ea"/>
                        </a:rPr>
                        <a:t>9.1</a:t>
                      </a:r>
                      <a:endParaRPr lang="zh-CN" altLang="en-US" sz="1400" dirty="0">
                        <a:latin typeface="+mn-ea"/>
                        <a:ea typeface="+mn-ea"/>
                      </a:endParaRPr>
                    </a:p>
                  </a:txBody>
                  <a:tcPr anchor="ctr"/>
                </a:tc>
                <a:tc rowSpan="4">
                  <a:txBody>
                    <a:bodyPr/>
                    <a:lstStyle/>
                    <a:p>
                      <a:pPr algn="ctr"/>
                      <a:r>
                        <a:rPr lang="zh-CN" altLang="en-US" sz="1400" dirty="0" smtClean="0">
                          <a:latin typeface="+mn-ea"/>
                          <a:ea typeface="+mn-ea"/>
                        </a:rPr>
                        <a:t>监视、测量、分析和评价</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latin typeface="+mn-ea"/>
                          <a:ea typeface="+mn-ea"/>
                        </a:rPr>
                        <a:t>监视、测量、分析和评价</a:t>
                      </a:r>
                      <a:endParaRPr lang="zh-CN" altLang="en-US" sz="1400" dirty="0" smtClean="0">
                        <a:latin typeface="+mn-ea"/>
                        <a:ea typeface="+mn-ea"/>
                      </a:endParaRPr>
                    </a:p>
                  </a:txBody>
                  <a:tcPr anchor="ctr"/>
                </a:tc>
                <a:tc rowSpan="2">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latin typeface="+mn-ea"/>
                          <a:ea typeface="+mn-ea"/>
                        </a:rPr>
                        <a:t>监视、测量、分析和评价</a:t>
                      </a:r>
                      <a:endParaRPr lang="zh-CN" altLang="en-US" sz="1400" dirty="0" smtClean="0">
                        <a:latin typeface="+mn-ea"/>
                        <a:ea typeface="+mn-ea"/>
                      </a:endParaRPr>
                    </a:p>
                  </a:txBody>
                  <a:tcPr anchor="ctr"/>
                </a:tc>
                <a:tc rowSpan="2">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r>
              <a:tr h="423721">
                <a:tc vMerge="1">
                  <a:tcPr/>
                </a:tc>
                <a:tc vMerge="1">
                  <a:tcPr/>
                </a:tc>
                <a:tc vMerge="1">
                  <a:tcPr anchor="ctr"/>
                </a:tc>
                <a:tc rowSpan="2">
                  <a:txBody>
                    <a:bodyPr/>
                    <a:lstStyle/>
                    <a:p>
                      <a:pPr algn="ctr"/>
                      <a:r>
                        <a:rPr lang="zh-CN" altLang="en-US" sz="1400" dirty="0" smtClean="0">
                          <a:latin typeface="+mn-ea"/>
                          <a:ea typeface="+mn-ea"/>
                        </a:rPr>
                        <a:t>顾客满意</a:t>
                      </a:r>
                      <a:endParaRPr lang="zh-CN" altLang="en-US" sz="1400" dirty="0">
                        <a:latin typeface="+mn-ea"/>
                        <a:ea typeface="+mn-ea"/>
                      </a:endParaRPr>
                    </a:p>
                  </a:txBody>
                  <a:tcPr anchor="ctr"/>
                </a:tc>
                <a:tc vMerge="1">
                  <a:tcPr/>
                </a:tc>
                <a:tc vMerge="1">
                  <a:tcPr/>
                </a:tc>
                <a:tc vMerge="1">
                  <a:tcPr/>
                </a:tc>
                <a:tc vMerge="1">
                  <a:tcPr/>
                </a:tc>
              </a:tr>
              <a:tr h="0">
                <a:tc vMerge="1">
                  <a:tcPr/>
                </a:tc>
                <a:tc vMerge="1">
                  <a:tcPr/>
                </a:tc>
                <a:tc vMerge="1">
                  <a:tcPr/>
                </a:tc>
                <a:tc vMerge="1">
                  <a:tcPr/>
                </a:tc>
                <a:tc vMerge="1">
                  <a:tcPr anchor="ctr"/>
                </a:tc>
                <a:tc rowSpan="2">
                  <a:txBody>
                    <a:bodyPr/>
                    <a:lstStyle/>
                    <a:p>
                      <a:pPr algn="ctr"/>
                      <a:r>
                        <a:rPr lang="zh-CN" altLang="en-US" sz="1400" dirty="0" smtClean="0">
                          <a:latin typeface="+mn-ea"/>
                          <a:ea typeface="+mn-ea"/>
                        </a:rPr>
                        <a:t>合规性评价</a:t>
                      </a:r>
                      <a:endParaRPr lang="zh-CN" altLang="en-US" sz="1400" dirty="0">
                        <a:latin typeface="+mn-ea"/>
                        <a:ea typeface="+mn-ea"/>
                      </a:endParaRPr>
                    </a:p>
                  </a:txBody>
                  <a:tcPr anchor="ctr"/>
                </a:tc>
                <a:tc vMerge="1">
                  <a:tcPr anchor="ctr"/>
                </a:tc>
                <a:tc rowSpan="2">
                  <a:txBody>
                    <a:bodyPr/>
                    <a:lstStyle/>
                    <a:p>
                      <a:pPr algn="ctr"/>
                      <a:r>
                        <a:rPr lang="zh-CN" altLang="en-US" sz="1400" dirty="0" smtClean="0">
                          <a:latin typeface="+mn-ea"/>
                          <a:ea typeface="+mn-ea"/>
                        </a:rPr>
                        <a:t>合规性评价</a:t>
                      </a:r>
                      <a:endParaRPr lang="zh-CN" altLang="en-US" sz="1400" dirty="0">
                        <a:latin typeface="+mn-ea"/>
                        <a:ea typeface="+mn-ea"/>
                      </a:endParaRPr>
                    </a:p>
                  </a:txBody>
                  <a:tcPr anchor="ctr"/>
                </a:tc>
              </a:tr>
              <a:tr h="674483">
                <a:tc vMerge="1">
                  <a:tcPr/>
                </a:tc>
                <a:tc vMerge="1">
                  <a:tcPr/>
                </a:tc>
                <a:tc vMerge="1">
                  <a:tcPr anchor="ctr"/>
                </a:tc>
                <a:tc>
                  <a:txBody>
                    <a:bodyPr/>
                    <a:lstStyle/>
                    <a:p>
                      <a:pPr algn="ctr"/>
                      <a:r>
                        <a:rPr lang="zh-CN" altLang="en-US" sz="1400" dirty="0" smtClean="0">
                          <a:latin typeface="+mn-ea"/>
                          <a:ea typeface="+mn-ea"/>
                        </a:rPr>
                        <a:t>分析与评价</a:t>
                      </a:r>
                      <a:endParaRPr lang="zh-CN" altLang="en-US" sz="1400" dirty="0">
                        <a:latin typeface="+mn-ea"/>
                        <a:ea typeface="+mn-ea"/>
                      </a:endParaRPr>
                    </a:p>
                  </a:txBody>
                  <a:tcPr anchor="ctr"/>
                </a:tc>
                <a:tc vMerge="1">
                  <a:tcPr/>
                </a:tc>
                <a:tc vMerge="1">
                  <a:tcPr/>
                </a:tc>
                <a:tc vMerge="1">
                  <a:tcPr/>
                </a:tc>
                <a:tc vMerge="1">
                  <a:tcPr/>
                </a:tc>
              </a:tr>
              <a:tr h="321865">
                <a:tc vMerge="1">
                  <a:tcPr anchor="ctr"/>
                </a:tc>
                <a:tc rowSpan="2">
                  <a:txBody>
                    <a:bodyPr/>
                    <a:lstStyle/>
                    <a:p>
                      <a:pPr algn="ctr"/>
                      <a:r>
                        <a:rPr lang="en-US" altLang="zh-CN" sz="1400" dirty="0" smtClean="0">
                          <a:latin typeface="+mn-ea"/>
                          <a:ea typeface="+mn-ea"/>
                        </a:rPr>
                        <a:t>9.2</a:t>
                      </a:r>
                      <a:endParaRPr lang="zh-CN" altLang="en-US" sz="1400" dirty="0">
                        <a:latin typeface="+mn-ea"/>
                        <a:ea typeface="+mn-ea"/>
                      </a:endParaRPr>
                    </a:p>
                  </a:txBody>
                  <a:tcPr anchor="ctr"/>
                </a:tc>
                <a:tc rowSpan="2" gridSpan="2">
                  <a:txBody>
                    <a:bodyPr/>
                    <a:lstStyle/>
                    <a:p>
                      <a:pPr algn="ctr"/>
                      <a:r>
                        <a:rPr lang="zh-CN" altLang="en-US" sz="1400" dirty="0" smtClean="0">
                          <a:latin typeface="+mn-ea"/>
                          <a:ea typeface="+mn-ea"/>
                        </a:rPr>
                        <a:t>内部审核</a:t>
                      </a:r>
                      <a:endParaRPr lang="zh-CN" altLang="en-US" sz="1400" dirty="0">
                        <a:latin typeface="+mn-ea"/>
                        <a:ea typeface="+mn-ea"/>
                      </a:endParaRPr>
                    </a:p>
                  </a:txBody>
                  <a:tcPr anchor="ctr"/>
                </a:tc>
                <a:tc rowSpan="2" hMerge="1">
                  <a:tcPr anchor="ctr"/>
                </a:tc>
                <a:tc rowSpan="2">
                  <a:txBody>
                    <a:bodyPr/>
                    <a:lstStyle/>
                    <a:p>
                      <a:pPr algn="ctr"/>
                      <a:r>
                        <a:rPr lang="zh-CN" altLang="en-US" sz="1400" dirty="0" smtClean="0">
                          <a:latin typeface="+mn-ea"/>
                          <a:ea typeface="+mn-ea"/>
                        </a:rPr>
                        <a:t>内部审核</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rowSpan="2">
                  <a:txBody>
                    <a:bodyPr/>
                    <a:lstStyle/>
                    <a:p>
                      <a:pPr algn="ctr"/>
                      <a:r>
                        <a:rPr lang="zh-CN" altLang="en-US" sz="1400" dirty="0" smtClean="0">
                          <a:latin typeface="+mn-ea"/>
                          <a:ea typeface="+mn-ea"/>
                        </a:rPr>
                        <a:t>内部审核</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r>
              <a:tr h="479081">
                <a:tc vMerge="1">
                  <a:tcPr/>
                </a:tc>
                <a:tc vMerge="1">
                  <a:tcPr/>
                </a:tc>
                <a:tc vMerge="1" gridSpan="2">
                  <a:tcPr/>
                </a:tc>
                <a:tc vMerge="1" hMerge="1">
                  <a:tcPr/>
                </a:tc>
                <a:tc vMerge="1">
                  <a:tcPr anchor="ctr"/>
                </a:tc>
                <a:tc>
                  <a:txBody>
                    <a:bodyPr/>
                    <a:lstStyle/>
                    <a:p>
                      <a:pPr algn="ctr"/>
                      <a:r>
                        <a:rPr lang="zh-CN" altLang="en-US" sz="1400" dirty="0" smtClean="0">
                          <a:latin typeface="+mn-ea"/>
                          <a:ea typeface="+mn-ea"/>
                        </a:rPr>
                        <a:t>内部审核方案</a:t>
                      </a:r>
                      <a:endParaRPr lang="zh-CN" altLang="en-US" sz="1400" dirty="0">
                        <a:latin typeface="+mn-ea"/>
                        <a:ea typeface="+mn-ea"/>
                      </a:endParaRPr>
                    </a:p>
                  </a:txBody>
                  <a:tcPr anchor="ctr"/>
                </a:tc>
                <a:tc vMerge="1">
                  <a:tcPr/>
                </a:tc>
                <a:tc>
                  <a:txBody>
                    <a:bodyPr/>
                    <a:lstStyle/>
                    <a:p>
                      <a:pPr algn="ctr"/>
                      <a:r>
                        <a:rPr lang="zh-CN" altLang="en-US" sz="1400" dirty="0" smtClean="0">
                          <a:latin typeface="+mn-ea"/>
                          <a:ea typeface="+mn-ea"/>
                        </a:rPr>
                        <a:t>内部审核方案</a:t>
                      </a:r>
                      <a:endParaRPr lang="zh-CN" altLang="en-US" sz="1400" dirty="0">
                        <a:latin typeface="+mn-ea"/>
                        <a:ea typeface="+mn-ea"/>
                      </a:endParaRPr>
                    </a:p>
                  </a:txBody>
                  <a:tcPr anchor="ctr"/>
                </a:tc>
              </a:tr>
              <a:tr h="159253">
                <a:tc vMerge="1">
                  <a:tcPr anchor="ctr"/>
                </a:tc>
                <a:tc rowSpan="3">
                  <a:txBody>
                    <a:bodyPr/>
                    <a:lstStyle/>
                    <a:p>
                      <a:pPr algn="ctr"/>
                      <a:r>
                        <a:rPr lang="en-US" altLang="zh-CN" sz="1400" dirty="0" smtClean="0">
                          <a:latin typeface="+mn-ea"/>
                          <a:ea typeface="+mn-ea"/>
                        </a:rPr>
                        <a:t>9.3</a:t>
                      </a:r>
                      <a:endParaRPr lang="zh-CN" altLang="en-US" sz="1400" dirty="0">
                        <a:latin typeface="+mn-ea"/>
                        <a:ea typeface="+mn-ea"/>
                      </a:endParaRPr>
                    </a:p>
                  </a:txBody>
                  <a:tcPr anchor="ctr"/>
                </a:tc>
                <a:tc rowSpan="3">
                  <a:txBody>
                    <a:bodyPr/>
                    <a:lstStyle/>
                    <a:p>
                      <a:pPr algn="ctr"/>
                      <a:r>
                        <a:rPr lang="zh-CN" altLang="en-US" sz="1400" dirty="0" smtClean="0">
                          <a:latin typeface="+mn-ea"/>
                          <a:ea typeface="+mn-ea"/>
                        </a:rPr>
                        <a:t>管理评审</a:t>
                      </a:r>
                      <a:endParaRPr lang="zh-CN" altLang="en-US" sz="1400" dirty="0">
                        <a:latin typeface="+mn-ea"/>
                        <a:ea typeface="+mn-ea"/>
                      </a:endParaRPr>
                    </a:p>
                  </a:txBody>
                  <a:tcPr anchor="ctr"/>
                </a:tc>
                <a:tc>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rowSpan="3" gridSpan="2">
                  <a:txBody>
                    <a:bodyPr/>
                    <a:lstStyle/>
                    <a:p>
                      <a:pPr algn="ctr"/>
                      <a:r>
                        <a:rPr lang="zh-CN" altLang="en-US" sz="1400" dirty="0" smtClean="0">
                          <a:latin typeface="+mn-ea"/>
                          <a:ea typeface="+mn-ea"/>
                        </a:rPr>
                        <a:t>管理评审</a:t>
                      </a:r>
                      <a:endParaRPr lang="zh-CN" altLang="en-US" sz="1400" dirty="0">
                        <a:latin typeface="+mn-ea"/>
                        <a:ea typeface="+mn-ea"/>
                      </a:endParaRPr>
                    </a:p>
                  </a:txBody>
                  <a:tcPr anchor="ctr"/>
                </a:tc>
                <a:tc rowSpan="3" hMerge="1">
                  <a:tcPr/>
                </a:tc>
                <a:tc rowSpan="3" gridSpan="2">
                  <a:txBody>
                    <a:bodyPr/>
                    <a:lstStyle/>
                    <a:p>
                      <a:pPr algn="ctr"/>
                      <a:r>
                        <a:rPr lang="zh-CN" altLang="en-US" sz="1400" dirty="0" smtClean="0">
                          <a:latin typeface="+mn-ea"/>
                          <a:ea typeface="+mn-ea"/>
                        </a:rPr>
                        <a:t>管理评审</a:t>
                      </a:r>
                      <a:endParaRPr lang="zh-CN" altLang="en-US" sz="1400" dirty="0">
                        <a:latin typeface="+mn-ea"/>
                        <a:ea typeface="+mn-ea"/>
                      </a:endParaRPr>
                    </a:p>
                  </a:txBody>
                  <a:tcPr anchor="ctr"/>
                </a:tc>
                <a:tc rowSpan="3" hMerge="1">
                  <a:tcPr/>
                </a:tc>
              </a:tr>
              <a:tr h="159253">
                <a:tc vMerge="1">
                  <a:tcPr/>
                </a:tc>
                <a:tc vMerge="1">
                  <a:tcPr/>
                </a:tc>
                <a:tc vMerge="1">
                  <a:tcPr anchor="ctr"/>
                </a:tc>
                <a:tc>
                  <a:txBody>
                    <a:bodyPr/>
                    <a:lstStyle/>
                    <a:p>
                      <a:pPr algn="ctr"/>
                      <a:r>
                        <a:rPr lang="zh-CN" altLang="en-US" sz="1400" dirty="0" smtClean="0">
                          <a:latin typeface="+mn-ea"/>
                          <a:ea typeface="+mn-ea"/>
                        </a:rPr>
                        <a:t>管理评审输入</a:t>
                      </a:r>
                      <a:endParaRPr lang="zh-CN" altLang="en-US" sz="1400" dirty="0">
                        <a:latin typeface="+mn-ea"/>
                        <a:ea typeface="+mn-ea"/>
                      </a:endParaRPr>
                    </a:p>
                  </a:txBody>
                  <a:tcPr anchor="ctr"/>
                </a:tc>
                <a:tc vMerge="1" gridSpan="2">
                  <a:tcPr/>
                </a:tc>
                <a:tc vMerge="1" hMerge="1">
                  <a:tcPr/>
                </a:tc>
                <a:tc vMerge="1" gridSpan="2">
                  <a:tcPr/>
                </a:tc>
                <a:tc vMerge="1" hMerge="1">
                  <a:tcPr/>
                </a:tc>
              </a:tr>
              <a:tr h="518160">
                <a:tc vMerge="1">
                  <a:tcPr/>
                </a:tc>
                <a:tc vMerge="1">
                  <a:tcPr/>
                </a:tc>
                <a:tc vMerge="1">
                  <a:tcPr anchor="ctr"/>
                </a:tc>
                <a:tc>
                  <a:txBody>
                    <a:bodyPr/>
                    <a:lstStyle/>
                    <a:p>
                      <a:pPr algn="ctr"/>
                      <a:r>
                        <a:rPr lang="zh-CN" altLang="en-US" sz="1400" dirty="0" smtClean="0">
                          <a:latin typeface="+mn-ea"/>
                          <a:ea typeface="+mn-ea"/>
                        </a:rPr>
                        <a:t>管理评审输出</a:t>
                      </a:r>
                      <a:endParaRPr lang="zh-CN" altLang="en-US" sz="1400" dirty="0">
                        <a:latin typeface="+mn-ea"/>
                        <a:ea typeface="+mn-ea"/>
                      </a:endParaRPr>
                    </a:p>
                  </a:txBody>
                  <a:tcPr anchor="ctr"/>
                </a:tc>
                <a:tc vMerge="1" gridSpan="2">
                  <a:tcPr/>
                </a:tc>
                <a:tc vMerge="1" hMerge="1">
                  <a:tcPr/>
                </a:tc>
                <a:tc vMerge="1" gridSpan="2">
                  <a:tcPr/>
                </a:tc>
                <a:tc vMerge="1" hMerge="1">
                  <a:tcPr/>
                </a:tc>
              </a:tr>
              <a:tr h="298290">
                <a:tc rowSpan="3">
                  <a:txBody>
                    <a:bodyPr/>
                    <a:lstStyle/>
                    <a:p>
                      <a:pPr algn="ctr"/>
                      <a:r>
                        <a:rPr lang="en-US" altLang="zh-CN" sz="1400" dirty="0" smtClean="0">
                          <a:latin typeface="+mn-ea"/>
                          <a:ea typeface="+mn-ea"/>
                        </a:rPr>
                        <a:t>10</a:t>
                      </a:r>
                      <a:r>
                        <a:rPr lang="zh-CN" altLang="en-US" sz="1400" dirty="0" smtClean="0">
                          <a:latin typeface="+mn-ea"/>
                          <a:ea typeface="+mn-ea"/>
                        </a:rPr>
                        <a:t>改进</a:t>
                      </a:r>
                      <a:endParaRPr lang="zh-CN" altLang="en-US" sz="1400" dirty="0">
                        <a:latin typeface="+mn-ea"/>
                        <a:ea typeface="+mn-ea"/>
                      </a:endParaRPr>
                    </a:p>
                  </a:txBody>
                  <a:tcPr anchor="ctr"/>
                </a:tc>
                <a:tc>
                  <a:txBody>
                    <a:bodyPr/>
                    <a:lstStyle/>
                    <a:p>
                      <a:pPr algn="ctr"/>
                      <a:r>
                        <a:rPr lang="en-US" altLang="zh-CN" sz="1400" dirty="0" smtClean="0">
                          <a:latin typeface="+mn-ea"/>
                          <a:ea typeface="+mn-ea"/>
                        </a:rPr>
                        <a:t>10.1</a:t>
                      </a:r>
                      <a:endParaRPr lang="zh-CN" altLang="en-US" sz="1400" dirty="0">
                        <a:latin typeface="+mn-ea"/>
                        <a:ea typeface="+mn-ea"/>
                      </a:endParaRPr>
                    </a:p>
                  </a:txBody>
                  <a:tcPr anchor="ctr"/>
                </a:tc>
                <a:tc gridSpan="2">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hMerge="1">
                  <a:tcPr anchor="ctr"/>
                </a:tc>
                <a:tc gridSpan="2">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hMerge="1">
                  <a:tcPr anchor="ctr"/>
                </a:tc>
                <a:tc gridSpan="2">
                  <a:txBody>
                    <a:bodyPr/>
                    <a:lstStyle/>
                    <a:p>
                      <a:pPr algn="ctr"/>
                      <a:r>
                        <a:rPr lang="zh-CN" altLang="en-US" sz="1400" dirty="0" smtClean="0">
                          <a:latin typeface="+mn-ea"/>
                          <a:ea typeface="+mn-ea"/>
                        </a:rPr>
                        <a:t>总则</a:t>
                      </a:r>
                      <a:endParaRPr lang="zh-CN" altLang="en-US" sz="1400" dirty="0">
                        <a:latin typeface="+mn-ea"/>
                        <a:ea typeface="+mn-ea"/>
                      </a:endParaRPr>
                    </a:p>
                  </a:txBody>
                  <a:tcPr anchor="ctr"/>
                </a:tc>
                <a:tc hMerge="1">
                  <a:tcPr anchor="ctr"/>
                </a:tc>
              </a:tr>
              <a:tr h="298290">
                <a:tc vMerge="1">
                  <a:tcPr/>
                </a:tc>
                <a:tc>
                  <a:txBody>
                    <a:bodyPr/>
                    <a:lstStyle/>
                    <a:p>
                      <a:pPr algn="ctr"/>
                      <a:r>
                        <a:rPr lang="en-US" altLang="zh-CN" sz="1400" dirty="0" smtClean="0">
                          <a:latin typeface="+mn-ea"/>
                          <a:ea typeface="+mn-ea"/>
                        </a:rPr>
                        <a:t>10.2</a:t>
                      </a:r>
                      <a:endParaRPr lang="zh-CN" altLang="en-US" sz="1400" dirty="0">
                        <a:latin typeface="+mn-ea"/>
                        <a:ea typeface="+mn-ea"/>
                      </a:endParaRPr>
                    </a:p>
                  </a:txBody>
                  <a:tcPr anchor="ctr"/>
                </a:tc>
                <a:tc gridSpan="2">
                  <a:txBody>
                    <a:bodyPr/>
                    <a:lstStyle/>
                    <a:p>
                      <a:pPr algn="ctr"/>
                      <a:r>
                        <a:rPr lang="zh-CN" altLang="en-US" sz="1400" dirty="0" smtClean="0">
                          <a:latin typeface="+mn-ea"/>
                          <a:ea typeface="+mn-ea"/>
                        </a:rPr>
                        <a:t>不合格和纠正措施</a:t>
                      </a:r>
                      <a:endParaRPr lang="zh-CN" altLang="en-US" sz="1400" dirty="0">
                        <a:latin typeface="+mn-ea"/>
                        <a:ea typeface="+mn-ea"/>
                      </a:endParaRPr>
                    </a:p>
                  </a:txBody>
                  <a:tcPr anchor="ctr"/>
                </a:tc>
                <a:tc hMerge="1">
                  <a:tcPr/>
                </a:tc>
                <a:tc gridSpan="2">
                  <a:txBody>
                    <a:bodyPr/>
                    <a:lstStyle/>
                    <a:p>
                      <a:pPr algn="ctr"/>
                      <a:r>
                        <a:rPr lang="zh-CN" altLang="en-US" sz="1400" dirty="0" smtClean="0">
                          <a:latin typeface="+mn-ea"/>
                          <a:ea typeface="+mn-ea"/>
                        </a:rPr>
                        <a:t>不合格和纠正措施</a:t>
                      </a:r>
                      <a:endParaRPr lang="zh-CN" altLang="en-US" sz="1400" dirty="0">
                        <a:latin typeface="+mn-ea"/>
                        <a:ea typeface="+mn-ea"/>
                      </a:endParaRPr>
                    </a:p>
                  </a:txBody>
                  <a:tcPr anchor="ctr"/>
                </a:tc>
                <a:tc hMerge="1">
                  <a:tcPr/>
                </a:tc>
                <a:tc gridSpan="2">
                  <a:txBody>
                    <a:bodyPr/>
                    <a:lstStyle/>
                    <a:p>
                      <a:pPr algn="ctr"/>
                      <a:r>
                        <a:rPr lang="zh-CN" altLang="en-US" sz="1400" dirty="0" smtClean="0">
                          <a:latin typeface="+mn-ea"/>
                          <a:ea typeface="+mn-ea"/>
                        </a:rPr>
                        <a:t>不合格和纠正措施</a:t>
                      </a:r>
                      <a:endParaRPr lang="zh-CN" altLang="en-US" sz="1400" dirty="0">
                        <a:latin typeface="+mn-ea"/>
                        <a:ea typeface="+mn-ea"/>
                      </a:endParaRPr>
                    </a:p>
                  </a:txBody>
                  <a:tcPr anchor="ctr"/>
                </a:tc>
                <a:tc hMerge="1">
                  <a:tcPr/>
                </a:tc>
              </a:tr>
              <a:tr h="298290">
                <a:tc vMerge="1">
                  <a:tcPr/>
                </a:tc>
                <a:tc>
                  <a:txBody>
                    <a:bodyPr/>
                    <a:lstStyle/>
                    <a:p>
                      <a:pPr algn="ctr"/>
                      <a:r>
                        <a:rPr lang="en-US" altLang="zh-CN" sz="1400" dirty="0" smtClean="0">
                          <a:latin typeface="+mn-ea"/>
                          <a:ea typeface="+mn-ea"/>
                        </a:rPr>
                        <a:t>10.3</a:t>
                      </a:r>
                      <a:endParaRPr lang="zh-CN" altLang="en-US" sz="1400" dirty="0">
                        <a:latin typeface="+mn-ea"/>
                        <a:ea typeface="+mn-ea"/>
                      </a:endParaRPr>
                    </a:p>
                  </a:txBody>
                  <a:tcPr anchor="ctr"/>
                </a:tc>
                <a:tc gridSpan="2">
                  <a:txBody>
                    <a:bodyPr/>
                    <a:lstStyle/>
                    <a:p>
                      <a:pPr algn="ctr"/>
                      <a:r>
                        <a:rPr lang="zh-CN" altLang="en-US" sz="1400" dirty="0" smtClean="0">
                          <a:latin typeface="+mn-ea"/>
                          <a:ea typeface="+mn-ea"/>
                        </a:rPr>
                        <a:t>持续改进</a:t>
                      </a:r>
                      <a:endParaRPr lang="zh-CN" altLang="en-US" sz="1400" dirty="0">
                        <a:latin typeface="+mn-ea"/>
                        <a:ea typeface="+mn-ea"/>
                      </a:endParaRPr>
                    </a:p>
                  </a:txBody>
                  <a:tcPr anchor="ctr"/>
                </a:tc>
                <a:tc hMerge="1">
                  <a:tcPr/>
                </a:tc>
                <a:tc gridSpan="2">
                  <a:txBody>
                    <a:bodyPr/>
                    <a:lstStyle/>
                    <a:p>
                      <a:pPr algn="ctr"/>
                      <a:r>
                        <a:rPr lang="zh-CN" altLang="en-US" sz="1400" dirty="0" smtClean="0">
                          <a:latin typeface="+mn-ea"/>
                          <a:ea typeface="+mn-ea"/>
                        </a:rPr>
                        <a:t>持续改进</a:t>
                      </a:r>
                      <a:endParaRPr lang="zh-CN" altLang="en-US" sz="1400" dirty="0">
                        <a:latin typeface="+mn-ea"/>
                        <a:ea typeface="+mn-ea"/>
                      </a:endParaRPr>
                    </a:p>
                  </a:txBody>
                  <a:tcPr anchor="ctr"/>
                </a:tc>
                <a:tc hMerge="1">
                  <a:tcPr/>
                </a:tc>
                <a:tc gridSpan="2">
                  <a:txBody>
                    <a:bodyPr/>
                    <a:lstStyle/>
                    <a:p>
                      <a:pPr algn="ctr"/>
                      <a:r>
                        <a:rPr lang="zh-CN" altLang="en-US" sz="1400" dirty="0" smtClean="0">
                          <a:latin typeface="+mn-ea"/>
                          <a:ea typeface="+mn-ea"/>
                        </a:rPr>
                        <a:t>持续改进</a:t>
                      </a:r>
                      <a:endParaRPr lang="zh-CN" altLang="en-US" sz="1400" dirty="0">
                        <a:latin typeface="+mn-ea"/>
                        <a:ea typeface="+mn-ea"/>
                      </a:endParaRPr>
                    </a:p>
                  </a:txBody>
                  <a:tcPr anchor="ctr"/>
                </a:tc>
                <a:tc hMerge="1">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左\PPT全套\PPT素材图片\员工培训\t010176338eb604666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0232" y="3140968"/>
            <a:ext cx="2376264" cy="2592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1844824"/>
            <a:ext cx="6048672" cy="1446550"/>
          </a:xfrm>
          <a:prstGeom prst="rect">
            <a:avLst/>
          </a:prstGeom>
          <a:noFill/>
        </p:spPr>
        <p:txBody>
          <a:bodyPr wrap="square" rtlCol="0">
            <a:spAutoFit/>
          </a:bodyPr>
          <a:lstStyle/>
          <a:p>
            <a:r>
              <a:rPr lang="en-US" altLang="zh-CN" sz="4400" dirty="0" smtClean="0">
                <a:effectLst>
                  <a:outerShdw blurRad="38100" dist="38100" dir="2700000" algn="tl">
                    <a:srgbClr val="000000">
                      <a:alpha val="43137"/>
                    </a:srgbClr>
                  </a:outerShdw>
                </a:effectLst>
                <a:latin typeface="华文楷体" pitchFamily="2" charset="-122"/>
                <a:ea typeface="华文楷体" pitchFamily="2" charset="-122"/>
              </a:rPr>
              <a:t>ISO45001-2018</a:t>
            </a:r>
            <a:r>
              <a:rPr lang="zh-CN" altLang="en-US" sz="4400" dirty="0" smtClean="0">
                <a:effectLst>
                  <a:outerShdw blurRad="38100" dist="38100" dir="2700000" algn="tl">
                    <a:srgbClr val="000000">
                      <a:alpha val="43137"/>
                    </a:srgbClr>
                  </a:outerShdw>
                </a:effectLst>
                <a:latin typeface="华文楷体" pitchFamily="2" charset="-122"/>
                <a:ea typeface="华文楷体" pitchFamily="2" charset="-122"/>
              </a:rPr>
              <a:t>新版职业健康安全管理体系培训</a:t>
            </a:r>
            <a:endParaRPr lang="zh-CN" altLang="en-US" sz="4400" dirty="0">
              <a:effectLst>
                <a:outerShdw blurRad="38100" dist="38100" dir="2700000" algn="tl">
                  <a:srgbClr val="000000">
                    <a:alpha val="43137"/>
                  </a:srgbClr>
                </a:outerShdw>
              </a:effectLst>
              <a:latin typeface="华文楷体" pitchFamily="2" charset="-122"/>
              <a:ea typeface="华文楷体" pitchFamily="2" charset="-122"/>
            </a:endParaRPr>
          </a:p>
        </p:txBody>
      </p:sp>
      <p:sp>
        <p:nvSpPr>
          <p:cNvPr id="4" name="TextBox 3"/>
          <p:cNvSpPr txBox="1"/>
          <p:nvPr/>
        </p:nvSpPr>
        <p:spPr>
          <a:xfrm>
            <a:off x="3203848" y="4077072"/>
            <a:ext cx="2304256" cy="584775"/>
          </a:xfrm>
          <a:prstGeom prst="rect">
            <a:avLst/>
          </a:prstGeom>
          <a:noFill/>
        </p:spPr>
        <p:txBody>
          <a:bodyPr wrap="square" rtlCol="0">
            <a:spAutoFit/>
          </a:bodyPr>
          <a:lstStyle/>
          <a:p>
            <a:r>
              <a:rPr lang="en-US" altLang="zh-CN" sz="3200" dirty="0">
                <a:latin typeface="华文楷体" pitchFamily="2" charset="-122"/>
                <a:ea typeface="华文楷体" pitchFamily="2" charset="-122"/>
              </a:rPr>
              <a:t>2018</a:t>
            </a:r>
            <a:r>
              <a:rPr lang="zh-CN" altLang="en-US" sz="3200" dirty="0">
                <a:latin typeface="华文楷体" pitchFamily="2" charset="-122"/>
                <a:ea typeface="华文楷体" pitchFamily="2" charset="-122"/>
              </a:rPr>
              <a:t>年</a:t>
            </a:r>
            <a:r>
              <a:rPr lang="en-US" altLang="zh-CN" sz="3200" dirty="0">
                <a:latin typeface="华文楷体" pitchFamily="2" charset="-122"/>
                <a:ea typeface="华文楷体" pitchFamily="2" charset="-122"/>
              </a:rPr>
              <a:t>3</a:t>
            </a:r>
            <a:r>
              <a:rPr lang="zh-CN" altLang="en-US" sz="3200" dirty="0" smtClean="0">
                <a:latin typeface="华文楷体" pitchFamily="2" charset="-122"/>
                <a:ea typeface="华文楷体" pitchFamily="2" charset="-122"/>
              </a:rPr>
              <a:t>月</a:t>
            </a:r>
            <a:endParaRPr lang="zh-CN" altLang="en-US" sz="32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7584" y="764704"/>
            <a:ext cx="5904656" cy="461665"/>
          </a:xfrm>
          <a:prstGeom prst="rect">
            <a:avLst/>
          </a:prstGeom>
          <a:noFill/>
        </p:spPr>
        <p:txBody>
          <a:bodyPr wrap="square" rtlCol="0">
            <a:spAutoFit/>
          </a:bodyPr>
          <a:lstStyle/>
          <a:p>
            <a:r>
              <a:rPr lang="zh-CN" altLang="en-US" sz="2400" b="1" dirty="0"/>
              <a:t>组织保持健康和安全的</a:t>
            </a:r>
            <a:r>
              <a:rPr lang="en-US" altLang="zh-CN" sz="2400" b="1" dirty="0"/>
              <a:t>5</a:t>
            </a:r>
            <a:r>
              <a:rPr lang="zh-CN" altLang="en-US" sz="2400" b="1" dirty="0"/>
              <a:t>步法</a:t>
            </a:r>
            <a:endParaRPr lang="zh-CN" altLang="en-US" sz="2400" dirty="0"/>
          </a:p>
        </p:txBody>
      </p:sp>
      <p:sp>
        <p:nvSpPr>
          <p:cNvPr id="3" name="文本框 2"/>
          <p:cNvSpPr txBox="1"/>
          <p:nvPr/>
        </p:nvSpPr>
        <p:spPr>
          <a:xfrm>
            <a:off x="827584" y="1556792"/>
            <a:ext cx="7488832" cy="3785652"/>
          </a:xfrm>
          <a:prstGeom prst="rect">
            <a:avLst/>
          </a:prstGeom>
          <a:noFill/>
        </p:spPr>
        <p:txBody>
          <a:bodyPr wrap="square" rtlCol="0">
            <a:spAutoFit/>
          </a:bodyPr>
          <a:lstStyle/>
          <a:p>
            <a:pPr>
              <a:lnSpc>
                <a:spcPts val="2400"/>
              </a:lnSpc>
            </a:pPr>
            <a:r>
              <a:rPr lang="zh-CN" altLang="en-US" sz="2000" dirty="0" smtClean="0"/>
              <a:t>         组织</a:t>
            </a:r>
            <a:r>
              <a:rPr lang="zh-CN" altLang="en-US" sz="2000" dirty="0"/>
              <a:t>可通过以下五步，使其工作人员在工作过程中保持健康和安全：</a:t>
            </a:r>
            <a:endParaRPr lang="zh-CN" altLang="en-US" sz="2000" dirty="0"/>
          </a:p>
          <a:p>
            <a:r>
              <a:rPr lang="zh-CN" altLang="en-US" sz="2000" dirty="0"/>
              <a:t>第一步，识别工作场所的所有过程和活动；</a:t>
            </a:r>
            <a:endParaRPr lang="zh-CN" altLang="en-US" sz="2000" dirty="0"/>
          </a:p>
          <a:p>
            <a:r>
              <a:rPr lang="zh-CN" altLang="en-US" sz="2000" dirty="0"/>
              <a:t>第二步，在工作人员的帮助下，检查是否某些活动中有可能造成伤害的重大危险源。比如注意一些危险情况</a:t>
            </a:r>
            <a:r>
              <a:rPr lang="en-US" altLang="zh-CN" sz="2000" dirty="0"/>
              <a:t>/</a:t>
            </a:r>
            <a:r>
              <a:rPr lang="zh-CN" altLang="en-US" sz="2000" dirty="0"/>
              <a:t>过程，包括高处工作、机械、电气设备、化学品、建筑活动和农场工作等等。</a:t>
            </a:r>
            <a:endParaRPr lang="zh-CN" altLang="en-US" sz="2000" dirty="0"/>
          </a:p>
          <a:p>
            <a:r>
              <a:rPr lang="zh-CN" altLang="en-US" sz="2000" dirty="0"/>
              <a:t>第三步，降低可能导致严重损伤（事故或长期病痛）的风险，可通过消除危险源、变更工作流程、保护工作人员等方式。例如：长期接触重物、辐射、噪音、振动、视觉显示屏、化学品等。</a:t>
            </a:r>
            <a:endParaRPr lang="zh-CN" altLang="en-US" sz="2000" dirty="0"/>
          </a:p>
          <a:p>
            <a:r>
              <a:rPr lang="zh-CN" altLang="en-US" sz="2000" dirty="0"/>
              <a:t>第四步，验证保护工作人员而采取的措施是否正常运行，这些规定是否在遵守。</a:t>
            </a:r>
            <a:endParaRPr lang="zh-CN" altLang="en-US" sz="2000" dirty="0"/>
          </a:p>
          <a:p>
            <a:r>
              <a:rPr lang="zh-CN" altLang="en-US" sz="2000" dirty="0"/>
              <a:t>第五步，通过寻找如何做得更好、更安全的方法改进</a:t>
            </a:r>
            <a:r>
              <a:rPr lang="zh-CN" altLang="en-US" sz="2000" dirty="0" smtClean="0"/>
              <a:t>。</a:t>
            </a:r>
            <a:endParaRPr lang="zh-CN" alt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1196752"/>
            <a:ext cx="7416824" cy="1938992"/>
          </a:xfrm>
          <a:prstGeom prst="rect">
            <a:avLst/>
          </a:prstGeom>
          <a:noFill/>
        </p:spPr>
        <p:txBody>
          <a:bodyPr wrap="square" rtlCol="0">
            <a:spAutoFit/>
          </a:bodyPr>
          <a:lstStyle/>
          <a:p>
            <a:pPr algn="ctr"/>
            <a:r>
              <a:rPr lang="en-US" altLang="zh-CN" sz="6000" dirty="0" smtClean="0">
                <a:latin typeface="+mn-ea"/>
              </a:rPr>
              <a:t>ISO45001—2018</a:t>
            </a:r>
            <a:endParaRPr lang="en-US" altLang="zh-CN" sz="6000" dirty="0" smtClean="0">
              <a:latin typeface="+mn-ea"/>
            </a:endParaRPr>
          </a:p>
          <a:p>
            <a:pPr algn="ctr"/>
            <a:r>
              <a:rPr lang="en-US" altLang="zh-CN" sz="6000" dirty="0" smtClean="0">
                <a:latin typeface="+mn-ea"/>
              </a:rPr>
              <a:t> </a:t>
            </a:r>
            <a:r>
              <a:rPr lang="zh-CN" altLang="en-US" sz="6000" dirty="0" smtClean="0">
                <a:latin typeface="+mn-ea"/>
              </a:rPr>
              <a:t>标准中文版</a:t>
            </a:r>
            <a:endParaRPr lang="zh-CN" altLang="en-US" sz="6000" dirty="0">
              <a:latin typeface="+mn-ea"/>
            </a:endParaRPr>
          </a:p>
        </p:txBody>
      </p:sp>
      <p:pic>
        <p:nvPicPr>
          <p:cNvPr id="4099" name="Picture 3" descr="F:\左\PPT全套\PPT素材图片\图片\6B25}[)1EHB@W3VNMOE3O[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3991" y="3212976"/>
            <a:ext cx="3248025" cy="294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五边形 4"/>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6" name="燕尾形 5"/>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175236" y="1481589"/>
            <a:ext cx="697053" cy="646331"/>
          </a:xfrm>
          <a:prstGeom prst="rect">
            <a:avLst/>
          </a:prstGeom>
          <a:noFill/>
        </p:spPr>
        <p:txBody>
          <a:bodyPr wrap="square" rtlCol="0">
            <a:spAutoFit/>
          </a:bodyPr>
          <a:lstStyle/>
          <a:p>
            <a:r>
              <a:rPr lang="zh-CN" altLang="en-US" sz="3600" dirty="0"/>
              <a:t>六</a:t>
            </a:r>
            <a:endParaRPr lang="zh-CN" alt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052736"/>
            <a:ext cx="7848872" cy="5262979"/>
          </a:xfrm>
          <a:prstGeom prst="rect">
            <a:avLst/>
          </a:prstGeom>
          <a:noFill/>
        </p:spPr>
        <p:txBody>
          <a:bodyPr wrap="square" rtlCol="0">
            <a:spAutoFit/>
          </a:bodyPr>
          <a:lstStyle/>
          <a:p>
            <a:r>
              <a:rPr lang="en-US" altLang="zh-CN" sz="2400" b="1" dirty="0"/>
              <a:t>1 </a:t>
            </a:r>
            <a:r>
              <a:rPr lang="zh-CN" altLang="en-US" sz="2400" b="1" dirty="0"/>
              <a:t>范围</a:t>
            </a:r>
            <a:endParaRPr lang="zh-CN" altLang="en-US" sz="2400" dirty="0"/>
          </a:p>
          <a:p>
            <a:r>
              <a:rPr lang="zh-CN" altLang="en-US" sz="2400" dirty="0"/>
              <a:t>本标准规定了对职业健康安全管理体系的要求及使用指南，旨在使组织能够提供健康安全的工作条件以预防与工作相关的伤害和健康损害，同时主动改进职业健康安全绩效。这包括考虑适用的法律法规要求和其他要求并制定和实施职业健康安全方针和目标。</a:t>
            </a:r>
            <a:endParaRPr lang="zh-CN" altLang="en-US" sz="2400" dirty="0"/>
          </a:p>
          <a:p>
            <a:r>
              <a:rPr lang="zh-CN" altLang="en-US" sz="2400" dirty="0"/>
              <a:t>本标准适用于任何有下列愿望的组织：</a:t>
            </a:r>
            <a:endParaRPr lang="zh-CN" altLang="en-US" sz="2400" dirty="0"/>
          </a:p>
          <a:p>
            <a:r>
              <a:rPr lang="en-US" altLang="zh-CN" sz="2400" dirty="0"/>
              <a:t>a) </a:t>
            </a:r>
            <a:r>
              <a:rPr lang="zh-CN" altLang="en-US" sz="2400" dirty="0"/>
              <a:t>建立、实施和保持职业健康安全管理体系，以提高职业健康安全，消除或尽可能降低职业健康安全风险（包括体系缺陷），利用职业健康安全机遇，应对与组织活动相关的职业健康安全体系不符合；</a:t>
            </a:r>
            <a:endParaRPr lang="zh-CN" altLang="en-US" sz="2400" dirty="0"/>
          </a:p>
          <a:p>
            <a:r>
              <a:rPr lang="en-US" altLang="zh-CN" sz="2400" dirty="0"/>
              <a:t>b) </a:t>
            </a:r>
            <a:r>
              <a:rPr lang="zh-CN" altLang="en-US" sz="2400" dirty="0"/>
              <a:t>持续改进组织的职业健康安全绩效和目标的实现程度；</a:t>
            </a:r>
            <a:endParaRPr lang="zh-CN" altLang="en-US" sz="2400" dirty="0"/>
          </a:p>
          <a:p>
            <a:r>
              <a:rPr lang="en-US" altLang="zh-CN" sz="2400" dirty="0"/>
              <a:t>c) </a:t>
            </a:r>
            <a:r>
              <a:rPr lang="zh-CN" altLang="en-US" sz="2400" dirty="0"/>
              <a:t>确保组织自身符合其所阐明的职业健康安全方针；</a:t>
            </a:r>
            <a:endParaRPr lang="zh-CN" altLang="en-US" sz="2400" dirty="0"/>
          </a:p>
          <a:p>
            <a:r>
              <a:rPr lang="en-US" altLang="zh-CN" sz="2400" dirty="0"/>
              <a:t>d) </a:t>
            </a:r>
            <a:r>
              <a:rPr lang="zh-CN" altLang="en-US" sz="2400" dirty="0"/>
              <a:t>证实符合本标准的要求</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124744"/>
            <a:ext cx="7848872" cy="5262979"/>
          </a:xfrm>
          <a:prstGeom prst="rect">
            <a:avLst/>
          </a:prstGeom>
          <a:noFill/>
        </p:spPr>
        <p:txBody>
          <a:bodyPr wrap="square" rtlCol="0">
            <a:spAutoFit/>
          </a:bodyPr>
          <a:lstStyle/>
          <a:p>
            <a:pPr indent="457200"/>
            <a:r>
              <a:rPr lang="zh-CN" altLang="en-US" sz="2400" dirty="0" smtClean="0"/>
              <a:t>  本</a:t>
            </a:r>
            <a:r>
              <a:rPr lang="zh-CN" altLang="en-US" sz="2400" dirty="0"/>
              <a:t>标准旨在适用于不同规模、各种类型和活动的组织， 并适用于组织控制下的职业健康安全风险， 该风险考虑了组织运行所处的环境以及员工和其他相关方的需求和期望。</a:t>
            </a:r>
            <a:endParaRPr lang="zh-CN" altLang="en-US" sz="2400" dirty="0"/>
          </a:p>
          <a:p>
            <a:r>
              <a:rPr lang="zh-CN" altLang="en-US" sz="2400" dirty="0" smtClean="0"/>
              <a:t>         本</a:t>
            </a:r>
            <a:r>
              <a:rPr lang="zh-CN" altLang="en-US" sz="2400" dirty="0"/>
              <a:t>标准未提出具体的职业健康安全绩效准则，也未规定职业健康安全管理体系的结构。</a:t>
            </a:r>
            <a:endParaRPr lang="zh-CN" altLang="en-US" sz="2400" dirty="0"/>
          </a:p>
          <a:p>
            <a:r>
              <a:rPr lang="zh-CN" altLang="en-US" sz="2400" dirty="0" smtClean="0"/>
              <a:t>         本</a:t>
            </a:r>
            <a:r>
              <a:rPr lang="zh-CN" altLang="en-US" sz="2400" dirty="0"/>
              <a:t>标准使组织能够通过组织的职业健康安全管理体系，整合健康和安全的其他方面，比如员工健康／福利。</a:t>
            </a:r>
            <a:endParaRPr lang="zh-CN" altLang="en-US" sz="2400" dirty="0"/>
          </a:p>
          <a:p>
            <a:r>
              <a:rPr lang="zh-CN" altLang="en-US" sz="2400" dirty="0" smtClean="0"/>
              <a:t>         本</a:t>
            </a:r>
            <a:r>
              <a:rPr lang="zh-CN" altLang="en-US" sz="2400" dirty="0"/>
              <a:t>标准未涉及除给员工及其他相关方造成的风险以外的其他问题，比如产品安全、财产损失或环境影响等风险。</a:t>
            </a:r>
            <a:endParaRPr lang="zh-CN" altLang="en-US" sz="2400" dirty="0"/>
          </a:p>
          <a:p>
            <a:r>
              <a:rPr lang="zh-CN" altLang="en-US" sz="2400" dirty="0"/>
              <a:t>本标准能够全部或部分地用于系统地改进职业健康安全管理。但是，只有本标准的所有要求都被包含在了组织的职业健康安全管理体系中且全部得以满足， 组织才能声明符合本标准</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124744"/>
            <a:ext cx="7848872" cy="4524315"/>
          </a:xfrm>
          <a:prstGeom prst="rect">
            <a:avLst/>
          </a:prstGeom>
          <a:noFill/>
        </p:spPr>
        <p:txBody>
          <a:bodyPr wrap="square" rtlCol="0">
            <a:spAutoFit/>
          </a:bodyPr>
          <a:lstStyle/>
          <a:p>
            <a:r>
              <a:rPr lang="en-US" altLang="zh-CN" sz="2400" b="1" dirty="0" smtClean="0"/>
              <a:t>2</a:t>
            </a:r>
            <a:r>
              <a:rPr lang="en-US" altLang="zh-CN" sz="2400" b="1" dirty="0"/>
              <a:t> </a:t>
            </a:r>
            <a:r>
              <a:rPr lang="zh-CN" altLang="en-US" sz="2400" b="1" dirty="0"/>
              <a:t>规范性引用文件</a:t>
            </a:r>
            <a:endParaRPr lang="zh-CN" altLang="en-US" sz="2400" dirty="0"/>
          </a:p>
          <a:p>
            <a:r>
              <a:rPr lang="zh-CN" altLang="en-US" sz="2400" dirty="0" smtClean="0"/>
              <a:t>        无</a:t>
            </a:r>
            <a:r>
              <a:rPr lang="zh-CN" altLang="en-US" sz="2400" dirty="0"/>
              <a:t>规范性引用文件。</a:t>
            </a:r>
            <a:endParaRPr lang="zh-CN" altLang="en-US" sz="2400" dirty="0"/>
          </a:p>
          <a:p>
            <a:r>
              <a:rPr lang="en-US" altLang="zh-CN" sz="2400" b="1" dirty="0"/>
              <a:t>3 </a:t>
            </a:r>
            <a:r>
              <a:rPr lang="zh-CN" altLang="en-US" sz="2400" b="1" dirty="0"/>
              <a:t>术语和定义</a:t>
            </a:r>
            <a:endParaRPr lang="zh-CN" altLang="en-US" sz="2400" dirty="0"/>
          </a:p>
          <a:p>
            <a:r>
              <a:rPr lang="zh-CN" altLang="en-US" sz="2400" dirty="0" smtClean="0"/>
              <a:t>        下列</a:t>
            </a:r>
            <a:r>
              <a:rPr lang="zh-CN" altLang="en-US" sz="2400" dirty="0"/>
              <a:t>术语和定义适用于本标准。</a:t>
            </a:r>
            <a:endParaRPr lang="zh-CN" altLang="en-US" sz="2400" dirty="0"/>
          </a:p>
          <a:p>
            <a:r>
              <a:rPr lang="en-US" altLang="zh-CN" sz="2400" b="1" dirty="0"/>
              <a:t>3.1</a:t>
            </a:r>
            <a:endParaRPr lang="zh-CN" altLang="en-US" sz="2400" dirty="0"/>
          </a:p>
          <a:p>
            <a:r>
              <a:rPr lang="zh-CN" altLang="en-US" sz="2400" b="1" dirty="0" smtClean="0"/>
              <a:t>         组织</a:t>
            </a:r>
            <a:r>
              <a:rPr lang="en-US" altLang="zh-CN" sz="2400" b="1" dirty="0"/>
              <a:t>organization</a:t>
            </a:r>
            <a:endParaRPr lang="zh-CN" altLang="en-US" sz="2400" dirty="0"/>
          </a:p>
          <a:p>
            <a:r>
              <a:rPr lang="zh-CN" altLang="en-US" sz="2400" dirty="0" smtClean="0"/>
              <a:t>         为</a:t>
            </a:r>
            <a:r>
              <a:rPr lang="zh-CN" altLang="en-US" sz="2400" dirty="0"/>
              <a:t>实现其目标</a:t>
            </a:r>
            <a:r>
              <a:rPr lang="en-US" altLang="zh-CN" sz="2400" dirty="0"/>
              <a:t>(3.16)</a:t>
            </a:r>
            <a:r>
              <a:rPr lang="zh-CN" altLang="en-US" sz="2400" dirty="0"/>
              <a:t>而具有职责、权限和关系等自身职能的个人或群体。</a:t>
            </a:r>
            <a:endParaRPr lang="zh-CN" altLang="en-US" sz="2400" dirty="0"/>
          </a:p>
          <a:p>
            <a:r>
              <a:rPr lang="zh-CN" altLang="en-US" sz="2400" dirty="0" smtClean="0"/>
              <a:t>         注</a:t>
            </a:r>
            <a:r>
              <a:rPr lang="en-US" altLang="zh-CN" sz="2400" dirty="0"/>
              <a:t>1: </a:t>
            </a:r>
            <a:r>
              <a:rPr lang="zh-CN" altLang="en-US" sz="2400" dirty="0"/>
              <a:t>组织包括但不限于个体经营者、公司、集团公司、商行、企事业单位、政府机构、合股经营的公司、公益机构、社团、或上述单位中的一部分或其结合体，无论其是否具有法人资格、公信或私营</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528" y="188640"/>
            <a:ext cx="7848872" cy="6740307"/>
          </a:xfrm>
          <a:prstGeom prst="rect">
            <a:avLst/>
          </a:prstGeom>
          <a:noFill/>
        </p:spPr>
        <p:txBody>
          <a:bodyPr wrap="square" rtlCol="0">
            <a:spAutoFit/>
          </a:bodyPr>
          <a:lstStyle/>
          <a:p>
            <a:r>
              <a:rPr lang="en-US" altLang="zh-CN" sz="2400" b="1" dirty="0"/>
              <a:t>3.2</a:t>
            </a:r>
            <a:endParaRPr lang="zh-CN" altLang="en-US" sz="2400" dirty="0"/>
          </a:p>
          <a:p>
            <a:r>
              <a:rPr lang="zh-CN" altLang="en-US" sz="2400" b="1" dirty="0" smtClean="0"/>
              <a:t>         相关</a:t>
            </a:r>
            <a:r>
              <a:rPr lang="zh-CN" altLang="en-US" sz="2400" b="1" dirty="0"/>
              <a:t>方</a:t>
            </a:r>
            <a:r>
              <a:rPr lang="en-US" altLang="zh-CN" sz="2400" b="1" dirty="0"/>
              <a:t>interested party</a:t>
            </a:r>
            <a:endParaRPr lang="zh-CN" altLang="en-US" sz="2400" dirty="0"/>
          </a:p>
          <a:p>
            <a:r>
              <a:rPr lang="zh-CN" altLang="en-US" sz="2400" dirty="0" smtClean="0"/>
              <a:t>         能够</a:t>
            </a:r>
            <a:r>
              <a:rPr lang="zh-CN" altLang="en-US" sz="2400" dirty="0"/>
              <a:t>影响决策或活动、受决策或活动影响，或感觉自身受到决策或活动影响的个人或组织</a:t>
            </a:r>
            <a:r>
              <a:rPr lang="en-US" altLang="zh-CN" sz="2400" dirty="0"/>
              <a:t>(3.1) </a:t>
            </a:r>
            <a:r>
              <a:rPr lang="zh-CN" altLang="en-US" sz="2400" dirty="0"/>
              <a:t>。</a:t>
            </a:r>
            <a:endParaRPr lang="zh-CN" altLang="en-US" sz="2400" dirty="0"/>
          </a:p>
          <a:p>
            <a:r>
              <a:rPr lang="zh-CN" altLang="en-US" sz="2400" dirty="0" smtClean="0"/>
              <a:t>          注</a:t>
            </a:r>
            <a:r>
              <a:rPr lang="en-US" altLang="zh-CN" sz="2400" dirty="0"/>
              <a:t>1 : </a:t>
            </a:r>
            <a:r>
              <a:rPr lang="zh-CN" altLang="en-US" sz="2400" dirty="0"/>
              <a:t>本标准规定了与员工有关的要求， 员工也属于相关方．</a:t>
            </a:r>
            <a:endParaRPr lang="zh-CN" altLang="en-US" sz="2400" dirty="0"/>
          </a:p>
          <a:p>
            <a:r>
              <a:rPr lang="en-US" altLang="zh-CN" sz="2400" b="1" dirty="0"/>
              <a:t>3.3</a:t>
            </a:r>
            <a:endParaRPr lang="zh-CN" altLang="en-US" sz="2400" dirty="0"/>
          </a:p>
          <a:p>
            <a:r>
              <a:rPr lang="zh-CN" altLang="en-US" sz="2400" b="1" dirty="0" smtClean="0"/>
              <a:t>         员工</a:t>
            </a:r>
            <a:r>
              <a:rPr lang="en-US" altLang="zh-CN" sz="2400" b="1" dirty="0"/>
              <a:t>worker</a:t>
            </a:r>
            <a:endParaRPr lang="zh-CN" altLang="en-US" sz="2400" dirty="0"/>
          </a:p>
          <a:p>
            <a:r>
              <a:rPr lang="zh-CN" altLang="en-US" sz="2400" dirty="0" smtClean="0"/>
              <a:t>         在</a:t>
            </a:r>
            <a:r>
              <a:rPr lang="zh-CN" altLang="en-US" sz="2400" dirty="0"/>
              <a:t>组织</a:t>
            </a:r>
            <a:r>
              <a:rPr lang="en-US" altLang="zh-CN" sz="2400" dirty="0"/>
              <a:t>(3.1)</a:t>
            </a:r>
            <a:r>
              <a:rPr lang="zh-CN" altLang="en-US" sz="2400" dirty="0"/>
              <a:t>控制下从组工作或与工作相关活动的人员。</a:t>
            </a:r>
            <a:endParaRPr lang="zh-CN" altLang="en-US" sz="2400" dirty="0"/>
          </a:p>
          <a:p>
            <a:r>
              <a:rPr lang="zh-CN" altLang="en-US" sz="2400" dirty="0" smtClean="0"/>
              <a:t>          注</a:t>
            </a:r>
            <a:r>
              <a:rPr lang="en-US" altLang="zh-CN" sz="2400" dirty="0"/>
              <a:t>1: </a:t>
            </a:r>
            <a:r>
              <a:rPr lang="zh-CN" altLang="en-US" sz="2400" dirty="0"/>
              <a:t>人员从事工作或与工作相关的活动有各种不同的安排方式，有偿的或无性的，比如定期的或临时的，间歇性的或季节性的，偶然的或兼职的。</a:t>
            </a:r>
            <a:endParaRPr lang="zh-CN" altLang="en-US" sz="2400" dirty="0"/>
          </a:p>
          <a:p>
            <a:r>
              <a:rPr lang="zh-CN" altLang="en-US" sz="2400" dirty="0" smtClean="0"/>
              <a:t>         注</a:t>
            </a:r>
            <a:r>
              <a:rPr lang="en-US" altLang="zh-CN" sz="2400" dirty="0"/>
              <a:t>2 : </a:t>
            </a:r>
            <a:r>
              <a:rPr lang="zh-CN" altLang="en-US" sz="2400" dirty="0"/>
              <a:t>员工包括最高管理者</a:t>
            </a:r>
            <a:r>
              <a:rPr lang="en-US" altLang="zh-CN" sz="2400" dirty="0"/>
              <a:t>(3.12), </a:t>
            </a:r>
            <a:r>
              <a:rPr lang="zh-CN" altLang="en-US" sz="2400" dirty="0"/>
              <a:t>管理人员和非管理人员。</a:t>
            </a:r>
            <a:endParaRPr lang="zh-CN" altLang="en-US" sz="2400" dirty="0"/>
          </a:p>
          <a:p>
            <a:r>
              <a:rPr lang="zh-CN" altLang="en-US" sz="2400" dirty="0" smtClean="0"/>
              <a:t>         注</a:t>
            </a:r>
            <a:r>
              <a:rPr lang="en-US" altLang="zh-CN" sz="2400" dirty="0"/>
              <a:t>3: </a:t>
            </a:r>
            <a:r>
              <a:rPr lang="zh-CN" altLang="en-US" sz="2400" dirty="0"/>
              <a:t>在组织控制下从事工作或与工作相关的活动的可以是组织雇佣的员工，或是其他人员，包括来自于外部供方的员工、承包商的员工、个人，也包括组织对派遣员工有一定控制程度的情形。</a:t>
            </a:r>
            <a:endParaRPr lang="zh-CN"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124744"/>
            <a:ext cx="7848872" cy="4524315"/>
          </a:xfrm>
          <a:prstGeom prst="rect">
            <a:avLst/>
          </a:prstGeom>
          <a:noFill/>
        </p:spPr>
        <p:txBody>
          <a:bodyPr wrap="square" rtlCol="0">
            <a:spAutoFit/>
          </a:bodyPr>
          <a:lstStyle/>
          <a:p>
            <a:r>
              <a:rPr lang="zh-CN" altLang="en-US" sz="2400" dirty="0" smtClean="0"/>
              <a:t>  </a:t>
            </a:r>
            <a:r>
              <a:rPr lang="en-US" altLang="zh-CN" sz="2400" b="1" dirty="0" smtClean="0"/>
              <a:t>3.4</a:t>
            </a:r>
            <a:endParaRPr lang="zh-CN" altLang="en-US" sz="2400" dirty="0" smtClean="0"/>
          </a:p>
          <a:p>
            <a:r>
              <a:rPr lang="zh-CN" altLang="en-US" sz="2400" b="1" dirty="0" smtClean="0"/>
              <a:t>         参与</a:t>
            </a:r>
            <a:r>
              <a:rPr lang="en-US" altLang="zh-CN" sz="2400" b="1" dirty="0" smtClean="0"/>
              <a:t>participation</a:t>
            </a:r>
            <a:endParaRPr lang="zh-CN" altLang="en-US" sz="2400" dirty="0" smtClean="0"/>
          </a:p>
          <a:p>
            <a:r>
              <a:rPr lang="zh-CN" altLang="en-US" sz="2400" dirty="0" smtClean="0"/>
              <a:t>         员工</a:t>
            </a:r>
            <a:r>
              <a:rPr lang="en-US" altLang="zh-CN" sz="2400" dirty="0" smtClean="0"/>
              <a:t>(3.3)</a:t>
            </a:r>
            <a:r>
              <a:rPr lang="zh-CN" altLang="en-US" sz="2400" dirty="0" smtClean="0"/>
              <a:t>参加职业健康安全管理体系的决策过程。</a:t>
            </a:r>
            <a:endParaRPr lang="zh-CN" altLang="en-US" sz="2400" dirty="0" smtClean="0"/>
          </a:p>
          <a:p>
            <a:r>
              <a:rPr lang="en-US" altLang="zh-CN" sz="2400" b="1" dirty="0" smtClean="0"/>
              <a:t>3.5</a:t>
            </a:r>
            <a:endParaRPr lang="zh-CN" altLang="en-US" sz="2400" dirty="0" smtClean="0"/>
          </a:p>
          <a:p>
            <a:r>
              <a:rPr lang="zh-CN" altLang="en-US" sz="2400" b="1" dirty="0" smtClean="0"/>
              <a:t>         协商</a:t>
            </a:r>
            <a:r>
              <a:rPr lang="en-US" altLang="zh-CN" sz="2400" b="1" dirty="0" smtClean="0"/>
              <a:t>consultation</a:t>
            </a:r>
            <a:endParaRPr lang="zh-CN" altLang="en-US" sz="2400" dirty="0" smtClean="0"/>
          </a:p>
          <a:p>
            <a:r>
              <a:rPr lang="zh-CN" altLang="en-US" sz="2400" dirty="0" smtClean="0"/>
              <a:t>         组织</a:t>
            </a:r>
            <a:r>
              <a:rPr lang="en-US" altLang="zh-CN" sz="2400" dirty="0" smtClean="0"/>
              <a:t>(3.1)</a:t>
            </a:r>
            <a:r>
              <a:rPr lang="zh-CN" altLang="en-US" sz="2400" dirty="0" smtClean="0"/>
              <a:t>在决策之前向员工征求意见的过程</a:t>
            </a:r>
            <a:r>
              <a:rPr lang="en-US" altLang="zh-CN" sz="2400" dirty="0" smtClean="0"/>
              <a:t>(3.25) </a:t>
            </a:r>
            <a:r>
              <a:rPr lang="zh-CN" altLang="en-US" sz="2400" dirty="0" smtClean="0"/>
              <a:t>。</a:t>
            </a:r>
            <a:endParaRPr lang="zh-CN" altLang="en-US" sz="2400" dirty="0" smtClean="0"/>
          </a:p>
          <a:p>
            <a:r>
              <a:rPr lang="en-US" altLang="zh-CN" sz="2400" b="1" dirty="0" smtClean="0"/>
              <a:t>3.6</a:t>
            </a:r>
            <a:endParaRPr lang="zh-CN" altLang="en-US" sz="2400" dirty="0" smtClean="0"/>
          </a:p>
          <a:p>
            <a:r>
              <a:rPr lang="zh-CN" altLang="en-US" sz="2400" b="1" dirty="0" smtClean="0"/>
              <a:t>         工作场所</a:t>
            </a:r>
            <a:r>
              <a:rPr lang="en-US" altLang="zh-CN" sz="2400" b="1" dirty="0" smtClean="0"/>
              <a:t>workplace</a:t>
            </a:r>
            <a:endParaRPr lang="zh-CN" altLang="en-US" sz="2400" dirty="0" smtClean="0"/>
          </a:p>
          <a:p>
            <a:r>
              <a:rPr lang="zh-CN" altLang="en-US" sz="2400" dirty="0" smtClean="0"/>
              <a:t>         组织</a:t>
            </a:r>
            <a:r>
              <a:rPr lang="en-US" altLang="zh-CN" sz="2400" dirty="0" smtClean="0"/>
              <a:t>(3.1)</a:t>
            </a:r>
            <a:r>
              <a:rPr lang="zh-CN" altLang="en-US" sz="2400" dirty="0" smtClean="0"/>
              <a:t>控制下的一个人需要在的或是因工作的原因需要去的地方。</a:t>
            </a:r>
            <a:endParaRPr lang="zh-CN" altLang="en-US" sz="2400" dirty="0" smtClean="0"/>
          </a:p>
          <a:p>
            <a:r>
              <a:rPr lang="zh-CN" altLang="en-US" sz="2400" dirty="0" smtClean="0"/>
              <a:t>         注</a:t>
            </a:r>
            <a:r>
              <a:rPr lang="en-US" altLang="zh-CN" sz="2400" dirty="0" smtClean="0"/>
              <a:t>1: </a:t>
            </a:r>
            <a:r>
              <a:rPr lang="zh-CN" altLang="en-US" sz="2400" dirty="0" smtClean="0"/>
              <a:t>组织在职业健康安全管理体系</a:t>
            </a:r>
            <a:r>
              <a:rPr lang="en-US" altLang="zh-CN" sz="2400" dirty="0" smtClean="0"/>
              <a:t>(3.1 ])</a:t>
            </a:r>
            <a:r>
              <a:rPr lang="zh-CN" altLang="en-US" sz="2400" dirty="0" smtClean="0"/>
              <a:t>中对工作场所的职责取决于对工作场所的控制程度。</a:t>
            </a:r>
            <a:endParaRPr lang="zh-CN" alt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692696"/>
            <a:ext cx="7848872" cy="5632311"/>
          </a:xfrm>
          <a:prstGeom prst="rect">
            <a:avLst/>
          </a:prstGeom>
          <a:noFill/>
        </p:spPr>
        <p:txBody>
          <a:bodyPr wrap="square" rtlCol="0">
            <a:spAutoFit/>
          </a:bodyPr>
          <a:lstStyle/>
          <a:p>
            <a:r>
              <a:rPr lang="zh-CN" altLang="en-US" sz="2400" dirty="0" smtClean="0"/>
              <a:t>  </a:t>
            </a:r>
            <a:r>
              <a:rPr lang="en-US" altLang="zh-CN" sz="2400" b="1" dirty="0"/>
              <a:t>3.7</a:t>
            </a:r>
            <a:endParaRPr lang="zh-CN" altLang="en-US" sz="2400" dirty="0"/>
          </a:p>
          <a:p>
            <a:r>
              <a:rPr lang="zh-CN" altLang="en-US" sz="2400" b="1" dirty="0" smtClean="0"/>
              <a:t>         承包商</a:t>
            </a:r>
            <a:r>
              <a:rPr lang="en-US" altLang="zh-CN" sz="2400" b="1" dirty="0"/>
              <a:t>contractor</a:t>
            </a:r>
            <a:endParaRPr lang="zh-CN" altLang="en-US" sz="2400" dirty="0"/>
          </a:p>
          <a:p>
            <a:r>
              <a:rPr lang="zh-CN" altLang="en-US" sz="2400" dirty="0" smtClean="0"/>
              <a:t>         按照</a:t>
            </a:r>
            <a:r>
              <a:rPr lang="zh-CN" altLang="en-US" sz="2400" dirty="0"/>
              <a:t>约定的规格、条款和条件在一个工作场所</a:t>
            </a:r>
            <a:r>
              <a:rPr lang="en-US" altLang="zh-CN" sz="2400" dirty="0"/>
              <a:t>(3.6) </a:t>
            </a:r>
            <a:r>
              <a:rPr lang="zh-CN" altLang="en-US" sz="2400" dirty="0"/>
              <a:t>向本组织提供服务的外部组织</a:t>
            </a:r>
            <a:r>
              <a:rPr lang="en-US" altLang="zh-CN" sz="2400" dirty="0"/>
              <a:t>(3.1)</a:t>
            </a:r>
            <a:r>
              <a:rPr lang="zh-CN" altLang="en-US" sz="2400" dirty="0"/>
              <a:t>。</a:t>
            </a:r>
            <a:endParaRPr lang="zh-CN" altLang="en-US" sz="2400" dirty="0"/>
          </a:p>
          <a:p>
            <a:r>
              <a:rPr lang="zh-CN" altLang="en-US" sz="2400" dirty="0" smtClean="0"/>
              <a:t>         注</a:t>
            </a:r>
            <a:r>
              <a:rPr lang="en-US" altLang="zh-CN" sz="2400" dirty="0"/>
              <a:t>1 : </a:t>
            </a:r>
            <a:r>
              <a:rPr lang="zh-CN" altLang="en-US" sz="2400" dirty="0"/>
              <a:t>服务可以包括建筑活动。</a:t>
            </a:r>
            <a:endParaRPr lang="zh-CN" altLang="en-US" sz="2400" dirty="0"/>
          </a:p>
          <a:p>
            <a:r>
              <a:rPr lang="en-US" altLang="zh-CN" sz="2400" b="1" dirty="0"/>
              <a:t>3.8</a:t>
            </a:r>
            <a:endParaRPr lang="zh-CN" altLang="en-US" sz="2400" dirty="0"/>
          </a:p>
          <a:p>
            <a:r>
              <a:rPr lang="zh-CN" altLang="en-US" sz="2400" b="1" dirty="0" smtClean="0"/>
              <a:t>         要求</a:t>
            </a:r>
            <a:r>
              <a:rPr lang="en-US" altLang="zh-CN" sz="2400" b="1" dirty="0"/>
              <a:t>requirement</a:t>
            </a:r>
            <a:endParaRPr lang="zh-CN" altLang="en-US" sz="2400" dirty="0"/>
          </a:p>
          <a:p>
            <a:r>
              <a:rPr lang="zh-CN" altLang="en-US" sz="2400" dirty="0" smtClean="0"/>
              <a:t>         明示</a:t>
            </a:r>
            <a:r>
              <a:rPr lang="zh-CN" altLang="en-US" sz="2400" dirty="0"/>
              <a:t>的、通常隐含的或必须履行的衙求或期望。</a:t>
            </a:r>
            <a:endParaRPr lang="zh-CN" altLang="en-US" sz="2400" dirty="0"/>
          </a:p>
          <a:p>
            <a:r>
              <a:rPr lang="zh-CN" altLang="en-US" sz="2400" dirty="0" smtClean="0"/>
              <a:t>         注</a:t>
            </a:r>
            <a:r>
              <a:rPr lang="en-US" altLang="zh-CN" sz="2400" dirty="0"/>
              <a:t>1 : "</a:t>
            </a:r>
            <a:r>
              <a:rPr lang="zh-CN" altLang="en-US" sz="2400" dirty="0"/>
              <a:t>通常隐含”是指与组织的职业健康安全方针</a:t>
            </a:r>
            <a:r>
              <a:rPr lang="en-US" altLang="zh-CN" sz="2400" dirty="0"/>
              <a:t>(3.15)</a:t>
            </a:r>
            <a:r>
              <a:rPr lang="zh-CN" altLang="en-US" sz="2400" dirty="0"/>
              <a:t>一致的惯例或一般做法</a:t>
            </a:r>
            <a:r>
              <a:rPr lang="zh-CN" altLang="en-US" sz="2400" dirty="0" smtClean="0"/>
              <a:t>。</a:t>
            </a:r>
            <a:endParaRPr lang="en-US" altLang="zh-CN" sz="2400" dirty="0" smtClean="0"/>
          </a:p>
          <a:p>
            <a:r>
              <a:rPr lang="en-US" altLang="zh-CN" sz="2400" b="1" dirty="0"/>
              <a:t>3.9</a:t>
            </a:r>
            <a:endParaRPr lang="zh-CN" altLang="en-US" sz="2400" dirty="0"/>
          </a:p>
          <a:p>
            <a:r>
              <a:rPr lang="zh-CN" altLang="en-US" sz="2400" b="1" dirty="0" smtClean="0"/>
              <a:t>         法律</a:t>
            </a:r>
            <a:r>
              <a:rPr lang="zh-CN" altLang="en-US" sz="2400" b="1" dirty="0"/>
              <a:t>法规要求和其他要求</a:t>
            </a:r>
            <a:r>
              <a:rPr lang="en-US" altLang="zh-CN" sz="2400" b="1" dirty="0"/>
              <a:t>legal requirements and other requirements</a:t>
            </a:r>
            <a:endParaRPr lang="en-US" altLang="zh-CN" sz="2400" dirty="0"/>
          </a:p>
          <a:p>
            <a:r>
              <a:rPr lang="zh-CN" altLang="en-US" sz="2400" dirty="0" smtClean="0"/>
              <a:t>         适用于</a:t>
            </a:r>
            <a:r>
              <a:rPr lang="zh-CN" altLang="en-US" sz="2400" dirty="0"/>
              <a:t>组织</a:t>
            </a:r>
            <a:r>
              <a:rPr lang="en-US" altLang="zh-CN" sz="2400" dirty="0"/>
              <a:t>(3.1) </a:t>
            </a:r>
            <a:r>
              <a:rPr lang="zh-CN" altLang="en-US" sz="2400" dirty="0"/>
              <a:t>的法定要求</a:t>
            </a:r>
            <a:r>
              <a:rPr lang="en-US" altLang="zh-CN" sz="2400" dirty="0"/>
              <a:t>(3.8), </a:t>
            </a:r>
            <a:r>
              <a:rPr lang="zh-CN" altLang="en-US" sz="2400" dirty="0"/>
              <a:t>对组织有法律约束力的义务以及组织应遵守的要求</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20688"/>
            <a:ext cx="7848872" cy="6001643"/>
          </a:xfrm>
          <a:prstGeom prst="rect">
            <a:avLst/>
          </a:prstGeom>
          <a:noFill/>
        </p:spPr>
        <p:txBody>
          <a:bodyPr wrap="square" rtlCol="0">
            <a:spAutoFit/>
          </a:bodyPr>
          <a:lstStyle/>
          <a:p>
            <a:r>
              <a:rPr lang="zh-CN" altLang="en-US" sz="2400" dirty="0" smtClean="0"/>
              <a:t>         注</a:t>
            </a:r>
            <a:r>
              <a:rPr lang="en-US" altLang="zh-CN" sz="2400" dirty="0"/>
              <a:t>1: </a:t>
            </a:r>
            <a:r>
              <a:rPr lang="zh-CN" altLang="en-US" sz="2400" dirty="0"/>
              <a:t>在本标准中， 法律法规要求和其他要求指的是那些与职业健康安全管理体系</a:t>
            </a:r>
            <a:r>
              <a:rPr lang="en-US" altLang="zh-CN" sz="2400" dirty="0"/>
              <a:t>(3.11) </a:t>
            </a:r>
            <a:r>
              <a:rPr lang="zh-CN" altLang="en-US" sz="2400" dirty="0"/>
              <a:t>相关的要求。</a:t>
            </a:r>
            <a:endParaRPr lang="zh-CN" altLang="en-US" sz="2400" dirty="0"/>
          </a:p>
          <a:p>
            <a:r>
              <a:rPr lang="zh-CN" altLang="en-US" sz="2400" dirty="0" smtClean="0"/>
              <a:t>         注</a:t>
            </a:r>
            <a:r>
              <a:rPr lang="en-US" altLang="zh-CN" sz="2400" dirty="0"/>
              <a:t>2 : </a:t>
            </a:r>
            <a:r>
              <a:rPr lang="zh-CN" altLang="en-US" sz="2400" dirty="0"/>
              <a:t>有法律约束力的义务可包括媒体合同中的条款．</a:t>
            </a:r>
            <a:endParaRPr lang="zh-CN" altLang="en-US" sz="2400" dirty="0"/>
          </a:p>
          <a:p>
            <a:r>
              <a:rPr lang="zh-CN" altLang="en-US" sz="2400" dirty="0" smtClean="0"/>
              <a:t>         注</a:t>
            </a:r>
            <a:r>
              <a:rPr lang="en-US" altLang="zh-CN" sz="2400" dirty="0"/>
              <a:t>3 : </a:t>
            </a:r>
            <a:r>
              <a:rPr lang="zh-CN" altLang="en-US" sz="2400" dirty="0"/>
              <a:t>法律法规要求和其他要求包括那些按照法作、法规、媒体合同和实践选举员工代表</a:t>
            </a:r>
            <a:r>
              <a:rPr lang="en-US" altLang="zh-CN" sz="2400" dirty="0"/>
              <a:t>(3.3) </a:t>
            </a:r>
            <a:r>
              <a:rPr lang="zh-CN" altLang="en-US" sz="2400" dirty="0"/>
              <a:t>的要求</a:t>
            </a:r>
            <a:r>
              <a:rPr lang="zh-CN" altLang="en-US" sz="2400" dirty="0" smtClean="0"/>
              <a:t>。</a:t>
            </a:r>
            <a:endParaRPr lang="en-US" altLang="zh-CN" sz="2400" dirty="0" smtClean="0"/>
          </a:p>
          <a:p>
            <a:r>
              <a:rPr lang="en-US" altLang="zh-CN" sz="2400" b="1" dirty="0"/>
              <a:t>3.10</a:t>
            </a:r>
            <a:endParaRPr lang="zh-CN" altLang="en-US" sz="2400" dirty="0"/>
          </a:p>
          <a:p>
            <a:r>
              <a:rPr lang="zh-CN" altLang="en-US" sz="2400" b="1" dirty="0" smtClean="0"/>
              <a:t>         管理</a:t>
            </a:r>
            <a:r>
              <a:rPr lang="zh-CN" altLang="en-US" sz="2400" b="1" dirty="0"/>
              <a:t>体系</a:t>
            </a:r>
            <a:r>
              <a:rPr lang="en-US" altLang="zh-CN" sz="2400" b="1" dirty="0"/>
              <a:t>management system</a:t>
            </a:r>
            <a:endParaRPr lang="zh-CN" altLang="en-US" sz="2400" dirty="0"/>
          </a:p>
          <a:p>
            <a:r>
              <a:rPr lang="zh-CN" altLang="en-US" sz="2400" dirty="0" smtClean="0"/>
              <a:t>         组织</a:t>
            </a:r>
            <a:r>
              <a:rPr lang="en-US" altLang="zh-CN" sz="2400" dirty="0"/>
              <a:t>(3.1)</a:t>
            </a:r>
            <a:r>
              <a:rPr lang="zh-CN" altLang="en-US" sz="2400" dirty="0"/>
              <a:t>用于制订方针</a:t>
            </a:r>
            <a:r>
              <a:rPr lang="en-US" altLang="zh-CN" sz="2400" dirty="0"/>
              <a:t>(3.14) </a:t>
            </a:r>
            <a:r>
              <a:rPr lang="zh-CN" altLang="en-US" sz="2400" dirty="0"/>
              <a:t>、目标</a:t>
            </a:r>
            <a:r>
              <a:rPr lang="en-US" altLang="zh-CN" sz="2400" dirty="0"/>
              <a:t>(3.15) </a:t>
            </a:r>
            <a:r>
              <a:rPr lang="zh-CN" altLang="en-US" sz="2400" dirty="0"/>
              <a:t>以及实现这些目标的过程</a:t>
            </a:r>
            <a:r>
              <a:rPr lang="en-US" altLang="zh-CN" sz="2400" dirty="0"/>
              <a:t>(3.25)</a:t>
            </a:r>
            <a:r>
              <a:rPr lang="zh-CN" altLang="en-US" sz="2400" dirty="0"/>
              <a:t>所需的一系列相互关联或相互作用的要素。</a:t>
            </a:r>
            <a:endParaRPr lang="zh-CN" altLang="en-US" sz="2400" dirty="0"/>
          </a:p>
          <a:p>
            <a:r>
              <a:rPr lang="zh-CN" altLang="en-US" sz="2400" dirty="0" smtClean="0"/>
              <a:t>         注</a:t>
            </a:r>
            <a:r>
              <a:rPr lang="en-US" altLang="zh-CN" sz="2400" dirty="0"/>
              <a:t>1 : </a:t>
            </a:r>
            <a:r>
              <a:rPr lang="zh-CN" altLang="en-US" sz="2400" dirty="0"/>
              <a:t>一个管理体系可关注一个领域或多个领域。</a:t>
            </a:r>
            <a:endParaRPr lang="zh-CN" altLang="en-US" sz="2400" dirty="0"/>
          </a:p>
          <a:p>
            <a:r>
              <a:rPr lang="zh-CN" altLang="en-US" sz="2400" dirty="0" smtClean="0"/>
              <a:t>         注</a:t>
            </a:r>
            <a:r>
              <a:rPr lang="en-US" altLang="zh-CN" sz="2400" dirty="0"/>
              <a:t>2 : </a:t>
            </a:r>
            <a:r>
              <a:rPr lang="zh-CN" altLang="en-US" sz="2400" dirty="0"/>
              <a:t>体系要素包括组织的结构、岗位和职贵、策划和运行、绩效评价和改进．</a:t>
            </a:r>
            <a:endParaRPr lang="zh-CN" altLang="en-US" sz="2400" dirty="0"/>
          </a:p>
          <a:p>
            <a:r>
              <a:rPr lang="zh-CN" altLang="en-US" sz="2400" dirty="0" smtClean="0"/>
              <a:t>         注</a:t>
            </a:r>
            <a:r>
              <a:rPr lang="en-US" altLang="zh-CN" sz="2400" dirty="0"/>
              <a:t>3 : </a:t>
            </a:r>
            <a:r>
              <a:rPr lang="zh-CN" altLang="en-US" sz="2400" dirty="0"/>
              <a:t>管理体系的范围可包括整个组织、其特定的职能、其特定的部门、或跨组织的一个或多个职能</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127483"/>
            <a:ext cx="7704856" cy="6740307"/>
          </a:xfrm>
          <a:prstGeom prst="rect">
            <a:avLst/>
          </a:prstGeom>
          <a:noFill/>
        </p:spPr>
        <p:txBody>
          <a:bodyPr wrap="square" rtlCol="0">
            <a:spAutoFit/>
          </a:bodyPr>
          <a:lstStyle/>
          <a:p>
            <a:r>
              <a:rPr lang="en-US" altLang="zh-CN" sz="2400" b="1" dirty="0"/>
              <a:t>3.11</a:t>
            </a:r>
            <a:endParaRPr lang="zh-CN" altLang="en-US" sz="2400" dirty="0"/>
          </a:p>
          <a:p>
            <a:r>
              <a:rPr lang="zh-CN" altLang="en-US" sz="2400" b="1" dirty="0"/>
              <a:t>职业健康安全管理体系</a:t>
            </a:r>
            <a:r>
              <a:rPr lang="en-US" altLang="zh-CN" sz="2400" b="1" dirty="0" err="1"/>
              <a:t>occupationalhealth</a:t>
            </a:r>
            <a:r>
              <a:rPr lang="en-US" altLang="zh-CN" sz="2400" b="1" dirty="0"/>
              <a:t> and safety management system</a:t>
            </a:r>
            <a:endParaRPr lang="zh-CN" altLang="en-US" sz="2400" dirty="0"/>
          </a:p>
          <a:p>
            <a:r>
              <a:rPr lang="zh-CN" altLang="en-US" sz="2400" b="1" dirty="0"/>
              <a:t>职业健康安全管理体系</a:t>
            </a:r>
            <a:r>
              <a:rPr lang="en-US" altLang="zh-CN" sz="2400" b="1" dirty="0"/>
              <a:t>OH&amp;S management system</a:t>
            </a:r>
            <a:endParaRPr lang="zh-CN" altLang="en-US" sz="2400" dirty="0"/>
          </a:p>
          <a:p>
            <a:r>
              <a:rPr lang="zh-CN" altLang="en-US" sz="2400" dirty="0" smtClean="0"/>
              <a:t>         用于</a:t>
            </a:r>
            <a:r>
              <a:rPr lang="zh-CN" altLang="en-US" sz="2400" dirty="0"/>
              <a:t>实现职业健康安全方针</a:t>
            </a:r>
            <a:r>
              <a:rPr lang="en-US" altLang="zh-CN" sz="2400" dirty="0"/>
              <a:t>(3.15) </a:t>
            </a:r>
            <a:r>
              <a:rPr lang="zh-CN" altLang="en-US" sz="2400" dirty="0"/>
              <a:t>的管理体系</a:t>
            </a:r>
            <a:r>
              <a:rPr lang="en-US" altLang="zh-CN" sz="2400" dirty="0"/>
              <a:t>(3.10)</a:t>
            </a:r>
            <a:r>
              <a:rPr lang="zh-CN" altLang="en-US" sz="2400" dirty="0"/>
              <a:t>或管理体系的一部分。</a:t>
            </a:r>
            <a:endParaRPr lang="zh-CN" altLang="en-US" sz="2400" dirty="0"/>
          </a:p>
          <a:p>
            <a:r>
              <a:rPr lang="zh-CN" altLang="en-US" sz="2400" dirty="0" smtClean="0"/>
              <a:t>         注</a:t>
            </a:r>
            <a:r>
              <a:rPr lang="en-US" altLang="zh-CN" sz="2400" dirty="0"/>
              <a:t>1 : </a:t>
            </a:r>
            <a:r>
              <a:rPr lang="zh-CN" altLang="en-US" sz="2400" dirty="0"/>
              <a:t>职业健康安全管理体系的预期结果是预防员工</a:t>
            </a:r>
            <a:r>
              <a:rPr lang="en-US" altLang="zh-CN" sz="2400" dirty="0"/>
              <a:t>(3.3)</a:t>
            </a:r>
            <a:r>
              <a:rPr lang="zh-CN" altLang="en-US" sz="2400" dirty="0"/>
              <a:t>的伤害和健康损害</a:t>
            </a:r>
            <a:r>
              <a:rPr lang="en-US" altLang="zh-CN" sz="2400" dirty="0"/>
              <a:t>(3.18), </a:t>
            </a:r>
            <a:r>
              <a:rPr lang="zh-CN" altLang="en-US" sz="2400" dirty="0"/>
              <a:t>提供安全和健康的工作场所</a:t>
            </a:r>
            <a:r>
              <a:rPr lang="en-US" altLang="zh-CN" sz="2400" dirty="0"/>
              <a:t>(3.4)</a:t>
            </a:r>
            <a:r>
              <a:rPr lang="zh-CN" altLang="en-US" sz="2400" dirty="0"/>
              <a:t>。</a:t>
            </a:r>
            <a:endParaRPr lang="zh-CN" altLang="en-US" sz="2400" dirty="0"/>
          </a:p>
          <a:p>
            <a:r>
              <a:rPr lang="zh-CN" altLang="en-US" sz="2400" dirty="0" smtClean="0"/>
              <a:t>         注</a:t>
            </a:r>
            <a:r>
              <a:rPr lang="en-US" altLang="zh-CN" sz="2400" dirty="0"/>
              <a:t>2 : </a:t>
            </a:r>
            <a:r>
              <a:rPr lang="zh-CN" altLang="en-US" sz="2400" dirty="0"/>
              <a:t>术语“职业健康安全</a:t>
            </a:r>
            <a:r>
              <a:rPr lang="en-US" altLang="zh-CN" sz="2400" dirty="0"/>
              <a:t>" (OH&amp;S)</a:t>
            </a:r>
            <a:r>
              <a:rPr lang="zh-CN" altLang="en-US" sz="2400" dirty="0"/>
              <a:t>和“职业安全健康</a:t>
            </a:r>
            <a:r>
              <a:rPr lang="en-US" altLang="zh-CN" sz="2400" dirty="0"/>
              <a:t>" (OSH) </a:t>
            </a:r>
            <a:r>
              <a:rPr lang="zh-CN" altLang="en-US" sz="2400" dirty="0"/>
              <a:t>含义相同．</a:t>
            </a:r>
            <a:endParaRPr lang="zh-CN" altLang="en-US" sz="2400" dirty="0"/>
          </a:p>
          <a:p>
            <a:r>
              <a:rPr lang="en-US" altLang="zh-CN" sz="2400" b="1" dirty="0"/>
              <a:t>3.12</a:t>
            </a:r>
            <a:endParaRPr lang="zh-CN" altLang="en-US" sz="2400" dirty="0"/>
          </a:p>
          <a:p>
            <a:r>
              <a:rPr lang="zh-CN" altLang="en-US" sz="2400" b="1" dirty="0" smtClean="0"/>
              <a:t>       最高</a:t>
            </a:r>
            <a:r>
              <a:rPr lang="zh-CN" altLang="en-US" sz="2400" b="1" dirty="0"/>
              <a:t>管理者</a:t>
            </a:r>
            <a:r>
              <a:rPr lang="en-US" altLang="zh-CN" sz="2400" b="1" dirty="0"/>
              <a:t>top management</a:t>
            </a:r>
            <a:endParaRPr lang="zh-CN" altLang="en-US" sz="2400" dirty="0"/>
          </a:p>
          <a:p>
            <a:r>
              <a:rPr lang="zh-CN" altLang="en-US" sz="2400" dirty="0" smtClean="0"/>
              <a:t>       在</a:t>
            </a:r>
            <a:r>
              <a:rPr lang="zh-CN" altLang="en-US" sz="2400" dirty="0"/>
              <a:t>最高层指挥并控制组织</a:t>
            </a:r>
            <a:r>
              <a:rPr lang="en-US" altLang="zh-CN" sz="2400" dirty="0"/>
              <a:t>(3.1)</a:t>
            </a:r>
            <a:r>
              <a:rPr lang="zh-CN" altLang="en-US" sz="2400" dirty="0"/>
              <a:t>的</a:t>
            </a:r>
            <a:r>
              <a:rPr lang="en-US" altLang="zh-CN" sz="2400" dirty="0"/>
              <a:t>—</a:t>
            </a:r>
            <a:r>
              <a:rPr lang="zh-CN" altLang="en-US" sz="2400" dirty="0"/>
              <a:t>个人或一组人。</a:t>
            </a:r>
            <a:endParaRPr lang="zh-CN" altLang="en-US" sz="2400" dirty="0"/>
          </a:p>
          <a:p>
            <a:r>
              <a:rPr lang="zh-CN" altLang="en-US" sz="2400" dirty="0" smtClean="0"/>
              <a:t>       注</a:t>
            </a:r>
            <a:r>
              <a:rPr lang="en-US" altLang="zh-CN" sz="2400" dirty="0"/>
              <a:t>1 : </a:t>
            </a:r>
            <a:r>
              <a:rPr lang="zh-CN" altLang="en-US" sz="2400" dirty="0"/>
              <a:t>最高管理者有权在组织内部授权并提供资源，对职业健康安全管理体系</a:t>
            </a:r>
            <a:r>
              <a:rPr lang="en-US" altLang="zh-CN" sz="2400" dirty="0"/>
              <a:t>(3.11) </a:t>
            </a:r>
            <a:r>
              <a:rPr lang="zh-CN" altLang="en-US" sz="2400" dirty="0"/>
              <a:t>承担最终责任。</a:t>
            </a:r>
            <a:endParaRPr lang="zh-CN" altLang="en-US" sz="2400" dirty="0"/>
          </a:p>
          <a:p>
            <a:r>
              <a:rPr lang="zh-CN" altLang="en-US" sz="2400" dirty="0" smtClean="0"/>
              <a:t>       注</a:t>
            </a:r>
            <a:r>
              <a:rPr lang="en-US" altLang="zh-CN" sz="2400" dirty="0"/>
              <a:t>2 : </a:t>
            </a:r>
            <a:r>
              <a:rPr lang="zh-CN" altLang="en-US" sz="2400" dirty="0"/>
              <a:t>若管理体系</a:t>
            </a:r>
            <a:r>
              <a:rPr lang="en-US" altLang="zh-CN" sz="2400" dirty="0"/>
              <a:t>(3.10)</a:t>
            </a:r>
            <a:r>
              <a:rPr lang="zh-CN" altLang="en-US" sz="2400" dirty="0"/>
              <a:t>的范围仅涵盖组织的一部分，则最高管理者是指那些指挥并控制组织该部分的人员</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622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908720"/>
            <a:ext cx="7848872" cy="4893647"/>
          </a:xfrm>
          <a:prstGeom prst="rect">
            <a:avLst/>
          </a:prstGeom>
          <a:noFill/>
        </p:spPr>
        <p:txBody>
          <a:bodyPr wrap="square" rtlCol="0">
            <a:spAutoFit/>
          </a:bodyPr>
          <a:lstStyle/>
          <a:p>
            <a:r>
              <a:rPr lang="zh-CN" altLang="en-US" sz="2400" dirty="0" smtClean="0"/>
              <a:t>  </a:t>
            </a:r>
            <a:r>
              <a:rPr lang="en-US" altLang="zh-CN" sz="2400" b="1" dirty="0"/>
              <a:t>3.13</a:t>
            </a:r>
            <a:endParaRPr lang="zh-CN" altLang="en-US" sz="2400" dirty="0"/>
          </a:p>
          <a:p>
            <a:r>
              <a:rPr lang="zh-CN" altLang="en-US" sz="2400" b="1" dirty="0" smtClean="0"/>
              <a:t>         有效性</a:t>
            </a:r>
            <a:r>
              <a:rPr lang="en-US" altLang="zh-CN" sz="2400" b="1" dirty="0"/>
              <a:t>effectiveness</a:t>
            </a:r>
            <a:endParaRPr lang="en-US" altLang="zh-CN" sz="2400" dirty="0"/>
          </a:p>
          <a:p>
            <a:r>
              <a:rPr lang="zh-CN" altLang="en-US" sz="2400" dirty="0" smtClean="0"/>
              <a:t>         实现</a:t>
            </a:r>
            <a:r>
              <a:rPr lang="zh-CN" altLang="en-US" sz="2400" dirty="0"/>
              <a:t>策划的活动并取得策划的结果的程度。</a:t>
            </a:r>
            <a:endParaRPr lang="zh-CN" altLang="en-US" sz="2400" dirty="0"/>
          </a:p>
          <a:p>
            <a:r>
              <a:rPr lang="en-US" altLang="zh-CN" sz="2400" b="1" dirty="0"/>
              <a:t>3.14</a:t>
            </a:r>
            <a:endParaRPr lang="zh-CN" altLang="en-US" sz="2400" dirty="0"/>
          </a:p>
          <a:p>
            <a:r>
              <a:rPr lang="zh-CN" altLang="en-US" sz="2400" b="1" dirty="0" smtClean="0"/>
              <a:t>         方针</a:t>
            </a:r>
            <a:r>
              <a:rPr lang="en-US" altLang="zh-CN" sz="2400" b="1" dirty="0"/>
              <a:t>policy</a:t>
            </a:r>
            <a:endParaRPr lang="en-US" altLang="zh-CN" sz="2400" dirty="0"/>
          </a:p>
          <a:p>
            <a:r>
              <a:rPr lang="zh-CN" altLang="en-US" sz="2400" dirty="0" smtClean="0"/>
              <a:t>         由</a:t>
            </a:r>
            <a:r>
              <a:rPr lang="zh-CN" altLang="en-US" sz="2400" dirty="0"/>
              <a:t>最高管理者</a:t>
            </a:r>
            <a:r>
              <a:rPr lang="en-US" altLang="zh-CN" sz="2400" dirty="0"/>
              <a:t>(3.12)</a:t>
            </a:r>
            <a:r>
              <a:rPr lang="zh-CN" altLang="en-US" sz="2400" dirty="0"/>
              <a:t>正式表述的组织</a:t>
            </a:r>
            <a:r>
              <a:rPr lang="en-US" altLang="zh-CN" sz="2400" dirty="0"/>
              <a:t>(3.1)</a:t>
            </a:r>
            <a:r>
              <a:rPr lang="zh-CN" altLang="en-US" sz="2400" dirty="0"/>
              <a:t>的意图和方向。</a:t>
            </a:r>
            <a:endParaRPr lang="zh-CN" altLang="en-US" sz="2400" dirty="0"/>
          </a:p>
          <a:p>
            <a:r>
              <a:rPr lang="en-US" altLang="zh-CN" sz="2400" b="1" dirty="0"/>
              <a:t>3.15</a:t>
            </a:r>
            <a:endParaRPr lang="zh-CN" altLang="en-US" sz="2400" dirty="0"/>
          </a:p>
          <a:p>
            <a:r>
              <a:rPr lang="zh-CN" altLang="en-US" sz="2400" b="1" dirty="0" smtClean="0"/>
              <a:t>         职业</a:t>
            </a:r>
            <a:r>
              <a:rPr lang="zh-CN" altLang="en-US" sz="2400" b="1" dirty="0"/>
              <a:t>健康安全方针</a:t>
            </a:r>
            <a:r>
              <a:rPr lang="en-US" altLang="zh-CN" sz="2400" b="1" dirty="0" err="1"/>
              <a:t>occupationalhealth</a:t>
            </a:r>
            <a:r>
              <a:rPr lang="en-US" altLang="zh-CN" sz="2400" b="1" dirty="0"/>
              <a:t> and safety policy</a:t>
            </a:r>
            <a:endParaRPr lang="en-US" altLang="zh-CN" sz="2400" dirty="0"/>
          </a:p>
          <a:p>
            <a:r>
              <a:rPr lang="zh-CN" altLang="en-US" sz="2400" b="1" dirty="0" smtClean="0"/>
              <a:t>        职业</a:t>
            </a:r>
            <a:r>
              <a:rPr lang="zh-CN" altLang="en-US" sz="2400" b="1" dirty="0"/>
              <a:t>健康安全方针</a:t>
            </a:r>
            <a:r>
              <a:rPr lang="en-US" altLang="zh-CN" sz="2400" b="1" dirty="0"/>
              <a:t>OH&amp;S policy</a:t>
            </a:r>
            <a:endParaRPr lang="en-US" altLang="zh-CN" sz="2400" dirty="0"/>
          </a:p>
          <a:p>
            <a:r>
              <a:rPr lang="zh-CN" altLang="en-US" sz="2400" dirty="0" smtClean="0"/>
              <a:t>       预防</a:t>
            </a:r>
            <a:r>
              <a:rPr lang="zh-CN" altLang="en-US" sz="2400" dirty="0"/>
              <a:t>员工</a:t>
            </a:r>
            <a:r>
              <a:rPr lang="en-US" altLang="zh-CN" sz="2400" dirty="0"/>
              <a:t>(3.3)</a:t>
            </a:r>
            <a:r>
              <a:rPr lang="zh-CN" altLang="en-US" sz="2400" dirty="0"/>
              <a:t>的与工作相关的伤害和健康损害</a:t>
            </a:r>
            <a:r>
              <a:rPr lang="en-US" altLang="zh-CN" sz="2400" dirty="0"/>
              <a:t>(3.18)</a:t>
            </a:r>
            <a:r>
              <a:rPr lang="zh-CN" altLang="en-US" sz="2400" dirty="0"/>
              <a:t>并提供一个安全和健康的工作场所</a:t>
            </a:r>
            <a:r>
              <a:rPr lang="en-US" altLang="zh-CN" sz="2400" dirty="0"/>
              <a:t>(3.6)</a:t>
            </a:r>
            <a:r>
              <a:rPr lang="zh-CN" altLang="en-US" sz="2400" dirty="0"/>
              <a:t>的方针</a:t>
            </a:r>
            <a:r>
              <a:rPr lang="en-US" altLang="zh-CN" sz="2400" dirty="0"/>
              <a:t>(3.14)</a:t>
            </a:r>
            <a:r>
              <a:rPr lang="zh-CN" altLang="en-US" sz="2400" dirty="0"/>
              <a:t>。</a:t>
            </a:r>
            <a:endParaRPr lang="zh-CN"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548680"/>
            <a:ext cx="7848872" cy="6001643"/>
          </a:xfrm>
          <a:prstGeom prst="rect">
            <a:avLst/>
          </a:prstGeom>
          <a:noFill/>
        </p:spPr>
        <p:txBody>
          <a:bodyPr wrap="square" rtlCol="0">
            <a:spAutoFit/>
          </a:bodyPr>
          <a:lstStyle/>
          <a:p>
            <a:r>
              <a:rPr lang="zh-CN" altLang="en-US" sz="2400" dirty="0" smtClean="0"/>
              <a:t>  </a:t>
            </a:r>
            <a:r>
              <a:rPr lang="en-US" altLang="zh-CN" sz="2400" b="1" dirty="0"/>
              <a:t>3.16</a:t>
            </a:r>
            <a:endParaRPr lang="zh-CN" altLang="en-US" sz="2400" dirty="0"/>
          </a:p>
          <a:p>
            <a:r>
              <a:rPr lang="zh-CN" altLang="en-US" sz="2400" b="1" dirty="0" smtClean="0"/>
              <a:t>         目标</a:t>
            </a:r>
            <a:r>
              <a:rPr lang="en-US" altLang="zh-CN" sz="2400" b="1" dirty="0"/>
              <a:t>objective</a:t>
            </a:r>
            <a:endParaRPr lang="zh-CN" altLang="en-US" sz="2400" dirty="0"/>
          </a:p>
          <a:p>
            <a:r>
              <a:rPr lang="zh-CN" altLang="en-US" sz="2400" dirty="0" smtClean="0"/>
              <a:t>         要</a:t>
            </a:r>
            <a:r>
              <a:rPr lang="zh-CN" altLang="en-US" sz="2400" dirty="0"/>
              <a:t>实现的结果</a:t>
            </a:r>
            <a:endParaRPr lang="zh-CN" altLang="en-US" sz="2400" dirty="0"/>
          </a:p>
          <a:p>
            <a:r>
              <a:rPr lang="zh-CN" altLang="en-US" sz="2400" dirty="0" smtClean="0"/>
              <a:t>          注</a:t>
            </a:r>
            <a:r>
              <a:rPr lang="en-US" altLang="zh-CN" sz="2400" dirty="0"/>
              <a:t>1:</a:t>
            </a:r>
            <a:r>
              <a:rPr lang="zh-CN" altLang="en-US" sz="2400" dirty="0"/>
              <a:t>目标可能是战略性的、战术性的或运行层面的。</a:t>
            </a:r>
            <a:endParaRPr lang="zh-CN" altLang="en-US" sz="2400" dirty="0"/>
          </a:p>
          <a:p>
            <a:r>
              <a:rPr lang="zh-CN" altLang="en-US" sz="2400" dirty="0" smtClean="0"/>
              <a:t>          注</a:t>
            </a:r>
            <a:r>
              <a:rPr lang="en-US" altLang="zh-CN" sz="2400" dirty="0"/>
              <a:t>2 : </a:t>
            </a:r>
            <a:r>
              <a:rPr lang="zh-CN" altLang="en-US" sz="2400" dirty="0"/>
              <a:t>目标可能涉及不同的领域（例如： 财务、健康与安全以及环境目标），并能够应用于不同层面（例如：战略、组织范围、项目、产品和过程</a:t>
            </a:r>
            <a:r>
              <a:rPr lang="en-US" altLang="zh-CN" sz="2400" dirty="0"/>
              <a:t>(3.25))</a:t>
            </a:r>
            <a:r>
              <a:rPr lang="zh-CN" altLang="en-US" sz="2400" dirty="0"/>
              <a:t>。</a:t>
            </a:r>
            <a:endParaRPr lang="zh-CN" altLang="en-US" sz="2400" dirty="0"/>
          </a:p>
          <a:p>
            <a:r>
              <a:rPr lang="zh-CN" altLang="en-US" sz="2400" dirty="0" smtClean="0"/>
              <a:t>          注</a:t>
            </a:r>
            <a:r>
              <a:rPr lang="en-US" altLang="zh-CN" sz="2400" dirty="0"/>
              <a:t>3: </a:t>
            </a:r>
            <a:r>
              <a:rPr lang="zh-CN" altLang="en-US" sz="2400" dirty="0"/>
              <a:t>目标可能以其他方式表达，例如：预期结果、目的、运行准则、职业健康安全目标</a:t>
            </a:r>
            <a:r>
              <a:rPr lang="en-US" altLang="zh-CN" sz="2400" dirty="0"/>
              <a:t>(3.17), </a:t>
            </a:r>
            <a:r>
              <a:rPr lang="zh-CN" altLang="en-US" sz="2400" dirty="0"/>
              <a:t>或使用其他意思相近的词语（例如． 目的、指标）等表达。</a:t>
            </a:r>
            <a:endParaRPr lang="zh-CN" altLang="en-US" sz="2400" dirty="0"/>
          </a:p>
          <a:p>
            <a:r>
              <a:rPr lang="en-US" altLang="zh-CN" sz="2400" b="1" dirty="0"/>
              <a:t>3.17</a:t>
            </a:r>
            <a:endParaRPr lang="zh-CN" altLang="en-US" sz="2400" dirty="0"/>
          </a:p>
          <a:p>
            <a:r>
              <a:rPr lang="zh-CN" altLang="en-US" sz="2400" b="1" dirty="0" smtClean="0"/>
              <a:t>         职业</a:t>
            </a:r>
            <a:r>
              <a:rPr lang="zh-CN" altLang="en-US" sz="2400" b="1" dirty="0"/>
              <a:t>健康安全目标</a:t>
            </a:r>
            <a:r>
              <a:rPr lang="en-US" altLang="zh-CN" sz="2400" b="1" dirty="0" err="1"/>
              <a:t>occupationalhealth</a:t>
            </a:r>
            <a:r>
              <a:rPr lang="en-US" altLang="zh-CN" sz="2400" b="1" dirty="0"/>
              <a:t> and safety objective</a:t>
            </a:r>
            <a:endParaRPr lang="zh-CN" altLang="en-US" sz="2400" dirty="0"/>
          </a:p>
          <a:p>
            <a:r>
              <a:rPr lang="zh-CN" altLang="en-US" sz="2400" b="1" dirty="0" smtClean="0"/>
              <a:t>         职业</a:t>
            </a:r>
            <a:r>
              <a:rPr lang="zh-CN" altLang="en-US" sz="2400" b="1" dirty="0"/>
              <a:t>健康安全目标</a:t>
            </a:r>
            <a:r>
              <a:rPr lang="en-US" altLang="zh-CN" sz="2400" b="1" dirty="0"/>
              <a:t>OH&amp;S objective</a:t>
            </a:r>
            <a:endParaRPr lang="zh-CN" altLang="en-US" sz="2400" dirty="0"/>
          </a:p>
          <a:p>
            <a:r>
              <a:rPr lang="zh-CN" altLang="en-US" sz="2400" dirty="0" smtClean="0"/>
              <a:t>         组织</a:t>
            </a:r>
            <a:r>
              <a:rPr lang="en-US" altLang="zh-CN" sz="2400" dirty="0"/>
              <a:t>(3.1)</a:t>
            </a:r>
            <a:r>
              <a:rPr lang="zh-CN" altLang="en-US" sz="2400" dirty="0"/>
              <a:t>为了实现具体的结果依据职业健康安全方针</a:t>
            </a:r>
            <a:r>
              <a:rPr lang="en-US" altLang="zh-CN" sz="2400" dirty="0"/>
              <a:t>(3.15)</a:t>
            </a:r>
            <a:r>
              <a:rPr lang="zh-CN" altLang="en-US" sz="2400" dirty="0"/>
              <a:t>制定的目标</a:t>
            </a:r>
            <a:r>
              <a:rPr lang="en-US" altLang="zh-CN" sz="2400" dirty="0"/>
              <a:t>(3.16)</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20" y="404664"/>
            <a:ext cx="8064896" cy="6001643"/>
          </a:xfrm>
          <a:prstGeom prst="rect">
            <a:avLst/>
          </a:prstGeom>
          <a:noFill/>
        </p:spPr>
        <p:txBody>
          <a:bodyPr wrap="square" rtlCol="0">
            <a:spAutoFit/>
          </a:bodyPr>
          <a:lstStyle/>
          <a:p>
            <a:r>
              <a:rPr lang="en-US" altLang="zh-CN" sz="2400" b="1" dirty="0"/>
              <a:t>3.18</a:t>
            </a:r>
            <a:endParaRPr lang="zh-CN" altLang="en-US" sz="2400" dirty="0"/>
          </a:p>
          <a:p>
            <a:r>
              <a:rPr lang="zh-CN" altLang="en-US" sz="2400" b="1" dirty="0" smtClean="0"/>
              <a:t>         伤害</a:t>
            </a:r>
            <a:r>
              <a:rPr lang="zh-CN" altLang="en-US" sz="2400" b="1" dirty="0"/>
              <a:t>和健康损害</a:t>
            </a:r>
            <a:r>
              <a:rPr lang="en-US" altLang="zh-CN" sz="2400" b="1" dirty="0"/>
              <a:t>injury and ill health</a:t>
            </a:r>
            <a:endParaRPr lang="zh-CN" altLang="en-US" sz="2400" dirty="0"/>
          </a:p>
          <a:p>
            <a:r>
              <a:rPr lang="zh-CN" altLang="en-US" sz="2400" dirty="0" smtClean="0"/>
              <a:t>         对</a:t>
            </a:r>
            <a:r>
              <a:rPr lang="zh-CN" altLang="en-US" sz="2400" dirty="0"/>
              <a:t>人的身体、精神或认知状况造成的不良影响。</a:t>
            </a:r>
            <a:endParaRPr lang="zh-CN" altLang="en-US" sz="2400" dirty="0"/>
          </a:p>
          <a:p>
            <a:r>
              <a:rPr lang="zh-CN" altLang="en-US" sz="2400" dirty="0" smtClean="0"/>
              <a:t>         注</a:t>
            </a:r>
            <a:r>
              <a:rPr lang="en-US" altLang="zh-CN" sz="2400" dirty="0"/>
              <a:t>1:</a:t>
            </a:r>
            <a:r>
              <a:rPr lang="zh-CN" altLang="en-US" sz="2400" dirty="0"/>
              <a:t>这些状况可包括职业病、疾病和死亡。</a:t>
            </a:r>
            <a:endParaRPr lang="zh-CN" altLang="en-US" sz="2400" dirty="0"/>
          </a:p>
          <a:p>
            <a:r>
              <a:rPr lang="en-US" altLang="zh-CN" sz="2400" b="1" dirty="0"/>
              <a:t>3.19</a:t>
            </a:r>
            <a:endParaRPr lang="zh-CN" altLang="en-US" sz="2400" dirty="0"/>
          </a:p>
          <a:p>
            <a:r>
              <a:rPr lang="zh-CN" altLang="en-US" sz="2400" b="1" dirty="0" smtClean="0"/>
              <a:t>         危险</a:t>
            </a:r>
            <a:r>
              <a:rPr lang="zh-CN" altLang="en-US" sz="2400" b="1" dirty="0"/>
              <a:t>源</a:t>
            </a:r>
            <a:r>
              <a:rPr lang="en-US" altLang="zh-CN" sz="2400" b="1" dirty="0"/>
              <a:t>hazard</a:t>
            </a:r>
            <a:endParaRPr lang="zh-CN" altLang="en-US" sz="2400" dirty="0"/>
          </a:p>
          <a:p>
            <a:r>
              <a:rPr lang="zh-CN" altLang="en-US" sz="2400" dirty="0" smtClean="0"/>
              <a:t>         可能</a:t>
            </a:r>
            <a:r>
              <a:rPr lang="zh-CN" altLang="en-US" sz="2400" dirty="0"/>
              <a:t>导致伤宫和健康损害</a:t>
            </a:r>
            <a:r>
              <a:rPr lang="en-US" altLang="zh-CN" sz="2400" dirty="0"/>
              <a:t>(3.18)</a:t>
            </a:r>
            <a:r>
              <a:rPr lang="zh-CN" altLang="en-US" sz="2400" dirty="0"/>
              <a:t>的根源或状态。</a:t>
            </a:r>
            <a:endParaRPr lang="zh-CN" altLang="en-US" sz="2400" dirty="0"/>
          </a:p>
          <a:p>
            <a:r>
              <a:rPr lang="en-US" altLang="zh-CN" sz="2400" b="1" dirty="0"/>
              <a:t>3.20</a:t>
            </a:r>
            <a:endParaRPr lang="zh-CN" altLang="en-US" sz="2400" dirty="0"/>
          </a:p>
          <a:p>
            <a:r>
              <a:rPr lang="zh-CN" altLang="en-US" sz="2400" b="1" dirty="0" smtClean="0"/>
              <a:t>         风险</a:t>
            </a:r>
            <a:r>
              <a:rPr lang="en-US" altLang="zh-CN" sz="2400" b="1" dirty="0"/>
              <a:t>risk</a:t>
            </a:r>
            <a:endParaRPr lang="zh-CN" altLang="en-US" sz="2400" dirty="0"/>
          </a:p>
          <a:p>
            <a:r>
              <a:rPr lang="zh-CN" altLang="en-US" sz="2400" dirty="0" smtClean="0"/>
              <a:t>         不确定性</a:t>
            </a:r>
            <a:r>
              <a:rPr lang="zh-CN" altLang="en-US" sz="2400" dirty="0"/>
              <a:t>的影响。</a:t>
            </a:r>
            <a:endParaRPr lang="zh-CN" altLang="en-US" sz="2400" dirty="0"/>
          </a:p>
          <a:p>
            <a:r>
              <a:rPr lang="zh-CN" altLang="en-US" sz="2400" dirty="0" smtClean="0"/>
              <a:t>         注</a:t>
            </a:r>
            <a:r>
              <a:rPr lang="en-US" altLang="zh-CN" sz="2400" dirty="0"/>
              <a:t>1: </a:t>
            </a:r>
            <a:r>
              <a:rPr lang="zh-CN" altLang="en-US" sz="2400" dirty="0"/>
              <a:t>影响是指偏离预期，可以是正面的或负面的。</a:t>
            </a:r>
            <a:endParaRPr lang="zh-CN" altLang="en-US" sz="2400" dirty="0"/>
          </a:p>
          <a:p>
            <a:r>
              <a:rPr lang="zh-CN" altLang="en-US" sz="2400" dirty="0" smtClean="0"/>
              <a:t>         注</a:t>
            </a:r>
            <a:r>
              <a:rPr lang="en-US" altLang="zh-CN" sz="2400" dirty="0"/>
              <a:t>2 : </a:t>
            </a:r>
            <a:r>
              <a:rPr lang="zh-CN" altLang="en-US" sz="2400" dirty="0"/>
              <a:t>不确定性是一种对某个小件，甚至是局部的结果或可能性缺乏理解或知识方面的信息的状态。</a:t>
            </a:r>
            <a:endParaRPr lang="zh-CN" altLang="en-US" sz="2400" dirty="0"/>
          </a:p>
          <a:p>
            <a:r>
              <a:rPr lang="zh-CN" altLang="en-US" sz="2400" dirty="0" smtClean="0"/>
              <a:t>         注</a:t>
            </a:r>
            <a:r>
              <a:rPr lang="en-US" altLang="zh-CN" sz="2400" dirty="0"/>
              <a:t>3: </a:t>
            </a:r>
            <a:r>
              <a:rPr lang="zh-CN" altLang="en-US" sz="2400" dirty="0"/>
              <a:t>一般通过有关可能手件</a:t>
            </a:r>
            <a:r>
              <a:rPr lang="en-US" altLang="zh-CN" sz="2400" dirty="0"/>
              <a:t>(GB/T 23694</a:t>
            </a:r>
            <a:r>
              <a:rPr lang="zh-CN" altLang="en-US" sz="2400" dirty="0"/>
              <a:t>一</a:t>
            </a:r>
            <a:r>
              <a:rPr lang="en-US" altLang="zh-CN" sz="2400" dirty="0"/>
              <a:t>2013 </a:t>
            </a:r>
            <a:r>
              <a:rPr lang="zh-CN" altLang="en-US" sz="2400" dirty="0"/>
              <a:t>中的定义，</a:t>
            </a:r>
            <a:r>
              <a:rPr lang="en-US" altLang="zh-CN" sz="2400" dirty="0"/>
              <a:t>4.5.1.3)</a:t>
            </a:r>
            <a:r>
              <a:rPr lang="zh-CN" altLang="en-US" sz="2400" dirty="0"/>
              <a:t>和后果</a:t>
            </a:r>
            <a:r>
              <a:rPr lang="en-US" altLang="zh-CN" sz="2400" dirty="0"/>
              <a:t>(GB/T 23694</a:t>
            </a:r>
            <a:r>
              <a:rPr lang="zh-CN" altLang="en-US" sz="2400" dirty="0"/>
              <a:t>一</a:t>
            </a:r>
            <a:r>
              <a:rPr lang="en-US" altLang="zh-CN" sz="2400" dirty="0"/>
              <a:t>2013</a:t>
            </a:r>
            <a:r>
              <a:rPr lang="zh-CN" altLang="en-US" sz="2400" dirty="0"/>
              <a:t>中的定义，</a:t>
            </a:r>
            <a:r>
              <a:rPr lang="en-US" altLang="zh-CN" sz="2400" dirty="0"/>
              <a:t>4.6.1.3)</a:t>
            </a:r>
            <a:r>
              <a:rPr lang="zh-CN" altLang="en-US" sz="2400" dirty="0"/>
              <a:t>或两者组合来表现风险的特性</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764704"/>
            <a:ext cx="7560840" cy="6001643"/>
          </a:xfrm>
          <a:prstGeom prst="rect">
            <a:avLst/>
          </a:prstGeom>
          <a:noFill/>
        </p:spPr>
        <p:txBody>
          <a:bodyPr wrap="square" rtlCol="0">
            <a:spAutoFit/>
          </a:bodyPr>
          <a:lstStyle/>
          <a:p>
            <a:r>
              <a:rPr lang="zh-CN" altLang="en-US" sz="2400" dirty="0" smtClean="0"/>
              <a:t>         注</a:t>
            </a:r>
            <a:r>
              <a:rPr lang="en-US" altLang="zh-CN" sz="2400" dirty="0"/>
              <a:t>4 : </a:t>
            </a:r>
            <a:r>
              <a:rPr lang="zh-CN" altLang="en-US" sz="2400" dirty="0"/>
              <a:t>通常风险是以某个事件的后果（包括情况的变化）及其发生的可能性</a:t>
            </a:r>
            <a:r>
              <a:rPr lang="en-US" altLang="zh-CN" sz="2400" dirty="0"/>
              <a:t>(GB/T 23694</a:t>
            </a:r>
            <a:r>
              <a:rPr lang="zh-CN" altLang="en-US" sz="2400" dirty="0"/>
              <a:t>一</a:t>
            </a:r>
            <a:r>
              <a:rPr lang="en-US" altLang="zh-CN" sz="2400" dirty="0"/>
              <a:t>2013</a:t>
            </a:r>
            <a:r>
              <a:rPr lang="zh-CN" altLang="en-US" sz="2400" dirty="0"/>
              <a:t>中的定义，</a:t>
            </a:r>
            <a:r>
              <a:rPr lang="en-US" altLang="zh-CN" sz="2400" dirty="0"/>
              <a:t>4.6.1.1)</a:t>
            </a:r>
            <a:r>
              <a:rPr lang="zh-CN" altLang="en-US" sz="2400" dirty="0"/>
              <a:t>的组合来表述。</a:t>
            </a:r>
            <a:endParaRPr lang="zh-CN" altLang="en-US" sz="2400" dirty="0"/>
          </a:p>
          <a:p>
            <a:r>
              <a:rPr lang="en-US" altLang="zh-CN" sz="2400" b="1" dirty="0"/>
              <a:t>3.21</a:t>
            </a:r>
            <a:endParaRPr lang="zh-CN" altLang="en-US" sz="2400" dirty="0"/>
          </a:p>
          <a:p>
            <a:r>
              <a:rPr lang="zh-CN" altLang="en-US" sz="2400" b="1" dirty="0" smtClean="0"/>
              <a:t>         职业</a:t>
            </a:r>
            <a:r>
              <a:rPr lang="zh-CN" altLang="en-US" sz="2400" b="1" dirty="0"/>
              <a:t>健康安全风险</a:t>
            </a:r>
            <a:r>
              <a:rPr lang="en-US" altLang="zh-CN" sz="2400" b="1" dirty="0" err="1"/>
              <a:t>occupationalhealth</a:t>
            </a:r>
            <a:r>
              <a:rPr lang="en-US" altLang="zh-CN" sz="2400" b="1" dirty="0"/>
              <a:t> and safety risk</a:t>
            </a:r>
            <a:endParaRPr lang="en-US" altLang="zh-CN" sz="2400" dirty="0"/>
          </a:p>
          <a:p>
            <a:r>
              <a:rPr lang="zh-CN" altLang="en-US" sz="2400" b="1" dirty="0" smtClean="0"/>
              <a:t>         职业</a:t>
            </a:r>
            <a:r>
              <a:rPr lang="zh-CN" altLang="en-US" sz="2400" b="1" dirty="0"/>
              <a:t>健康安全风险</a:t>
            </a:r>
            <a:r>
              <a:rPr lang="en-US" altLang="zh-CN" sz="2400" b="1" dirty="0"/>
              <a:t>OH&amp;S risk</a:t>
            </a:r>
            <a:endParaRPr lang="en-US" altLang="zh-CN" sz="2400" dirty="0"/>
          </a:p>
          <a:p>
            <a:r>
              <a:rPr lang="zh-CN" altLang="en-US" sz="2400" dirty="0" smtClean="0"/>
              <a:t>         一</a:t>
            </a:r>
            <a:r>
              <a:rPr lang="zh-CN" altLang="en-US" sz="2400" dirty="0"/>
              <a:t>种与工作相关的危险事件或暴露发生的可能性和由此事件或暴露造成的伤害及健康损害</a:t>
            </a:r>
            <a:r>
              <a:rPr lang="en-US" altLang="zh-CN" sz="2400" dirty="0"/>
              <a:t>(3.18) </a:t>
            </a:r>
            <a:r>
              <a:rPr lang="zh-CN" altLang="en-US" sz="2400" dirty="0"/>
              <a:t>的严重程度的组合。</a:t>
            </a:r>
            <a:endParaRPr lang="zh-CN" altLang="en-US" sz="2400" dirty="0"/>
          </a:p>
          <a:p>
            <a:r>
              <a:rPr lang="en-US" altLang="zh-CN" sz="2400" b="1" dirty="0"/>
              <a:t>3.22</a:t>
            </a:r>
            <a:endParaRPr lang="zh-CN" altLang="en-US" sz="2400" dirty="0"/>
          </a:p>
          <a:p>
            <a:r>
              <a:rPr lang="zh-CN" altLang="en-US" sz="2400" b="1" dirty="0" smtClean="0"/>
              <a:t>         职业</a:t>
            </a:r>
            <a:r>
              <a:rPr lang="zh-CN" altLang="en-US" sz="2400" b="1" dirty="0"/>
              <a:t>健康安全机遇</a:t>
            </a:r>
            <a:r>
              <a:rPr lang="en-US" altLang="zh-CN" sz="2400" b="1" dirty="0" err="1"/>
              <a:t>occupationalhealth</a:t>
            </a:r>
            <a:r>
              <a:rPr lang="en-US" altLang="zh-CN" sz="2400" b="1" dirty="0"/>
              <a:t> and safety opportunity</a:t>
            </a:r>
            <a:endParaRPr lang="en-US" altLang="zh-CN" sz="2400" dirty="0"/>
          </a:p>
          <a:p>
            <a:r>
              <a:rPr lang="zh-CN" altLang="en-US" sz="2400" b="1" dirty="0" smtClean="0"/>
              <a:t>         职业</a:t>
            </a:r>
            <a:r>
              <a:rPr lang="zh-CN" altLang="en-US" sz="2400" b="1" dirty="0"/>
              <a:t>健康安全机遇</a:t>
            </a:r>
            <a:r>
              <a:rPr lang="en-US" altLang="zh-CN" sz="2400" b="1" dirty="0"/>
              <a:t>OH&amp;S opportunity</a:t>
            </a:r>
            <a:endParaRPr lang="en-US" altLang="zh-CN" sz="2400" dirty="0"/>
          </a:p>
          <a:p>
            <a:r>
              <a:rPr lang="zh-CN" altLang="en-US" sz="2400" dirty="0" smtClean="0"/>
              <a:t>         一</a:t>
            </a:r>
            <a:r>
              <a:rPr lang="zh-CN" altLang="en-US" sz="2400" dirty="0"/>
              <a:t>种或多种可能导致职业健康安全绩效</a:t>
            </a:r>
            <a:r>
              <a:rPr lang="en-US" altLang="zh-CN" sz="2400" dirty="0"/>
              <a:t>(3 .28) </a:t>
            </a:r>
            <a:r>
              <a:rPr lang="zh-CN" altLang="en-US" sz="2400" dirty="0"/>
              <a:t>改进的情形</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548680"/>
            <a:ext cx="7632848" cy="6001643"/>
          </a:xfrm>
          <a:prstGeom prst="rect">
            <a:avLst/>
          </a:prstGeom>
          <a:noFill/>
        </p:spPr>
        <p:txBody>
          <a:bodyPr wrap="square" rtlCol="0">
            <a:spAutoFit/>
          </a:bodyPr>
          <a:lstStyle/>
          <a:p>
            <a:r>
              <a:rPr lang="en-US" altLang="zh-CN" sz="2400" b="1" dirty="0"/>
              <a:t>3.23</a:t>
            </a:r>
            <a:endParaRPr lang="zh-CN" altLang="en-US" sz="2400" dirty="0"/>
          </a:p>
          <a:p>
            <a:r>
              <a:rPr lang="zh-CN" altLang="en-US" sz="2400" b="1" dirty="0" smtClean="0"/>
              <a:t>         能力</a:t>
            </a:r>
            <a:r>
              <a:rPr lang="en-US" altLang="zh-CN" sz="2400" b="1" dirty="0"/>
              <a:t>competence</a:t>
            </a:r>
            <a:endParaRPr lang="zh-CN" altLang="en-US" sz="2400" dirty="0"/>
          </a:p>
          <a:p>
            <a:r>
              <a:rPr lang="zh-CN" altLang="en-US" sz="2400" dirty="0" smtClean="0"/>
              <a:t>         应用</a:t>
            </a:r>
            <a:r>
              <a:rPr lang="zh-CN" altLang="en-US" sz="2400" dirty="0"/>
              <a:t>知识和技能实现预期结果的本领。</a:t>
            </a:r>
            <a:endParaRPr lang="zh-CN" altLang="en-US" sz="2400" dirty="0"/>
          </a:p>
          <a:p>
            <a:r>
              <a:rPr lang="en-US" altLang="zh-CN" sz="2400" b="1" dirty="0"/>
              <a:t>3.24</a:t>
            </a:r>
            <a:endParaRPr lang="zh-CN" altLang="en-US" sz="2400" dirty="0"/>
          </a:p>
          <a:p>
            <a:r>
              <a:rPr lang="zh-CN" altLang="en-US" sz="2400" b="1" dirty="0" smtClean="0"/>
              <a:t>         形成</a:t>
            </a:r>
            <a:r>
              <a:rPr lang="zh-CN" altLang="en-US" sz="2400" b="1" dirty="0"/>
              <a:t>文件的信息</a:t>
            </a:r>
            <a:r>
              <a:rPr lang="en-US" altLang="zh-CN" sz="2400" b="1" dirty="0"/>
              <a:t>documented information</a:t>
            </a:r>
            <a:endParaRPr lang="zh-CN" altLang="en-US" sz="2400" dirty="0"/>
          </a:p>
          <a:p>
            <a:r>
              <a:rPr lang="zh-CN" altLang="en-US" sz="2400" dirty="0" smtClean="0"/>
              <a:t>         组织</a:t>
            </a:r>
            <a:r>
              <a:rPr lang="en-US" altLang="zh-CN" sz="2400" dirty="0"/>
              <a:t>(3.1)</a:t>
            </a:r>
            <a:r>
              <a:rPr lang="zh-CN" altLang="en-US" sz="2400" dirty="0"/>
              <a:t>需要控制和保持的信息及其载体。</a:t>
            </a:r>
            <a:endParaRPr lang="zh-CN" altLang="en-US" sz="2400" dirty="0"/>
          </a:p>
          <a:p>
            <a:r>
              <a:rPr lang="zh-CN" altLang="en-US" sz="2400" dirty="0" smtClean="0"/>
              <a:t>         注</a:t>
            </a:r>
            <a:r>
              <a:rPr lang="en-US" altLang="zh-CN" sz="2400" dirty="0"/>
              <a:t>1: </a:t>
            </a:r>
            <a:r>
              <a:rPr lang="zh-CN" altLang="en-US" sz="2400" dirty="0"/>
              <a:t>形成文件的信息可以任何格式和载体存在，并可来自任何来源。</a:t>
            </a:r>
            <a:endParaRPr lang="zh-CN" altLang="en-US" sz="2400" dirty="0"/>
          </a:p>
          <a:p>
            <a:r>
              <a:rPr lang="zh-CN" altLang="en-US" sz="2400" dirty="0" smtClean="0"/>
              <a:t>         注</a:t>
            </a:r>
            <a:r>
              <a:rPr lang="en-US" altLang="zh-CN" sz="2400" dirty="0"/>
              <a:t>2: </a:t>
            </a:r>
            <a:r>
              <a:rPr lang="zh-CN" altLang="en-US" sz="2400" dirty="0"/>
              <a:t>形成文件的信息可包括：</a:t>
            </a:r>
            <a:endParaRPr lang="zh-CN" altLang="en-US" sz="2400" dirty="0"/>
          </a:p>
          <a:p>
            <a:r>
              <a:rPr lang="en-US" altLang="zh-CN" sz="2400" dirty="0" smtClean="0"/>
              <a:t>         a</a:t>
            </a:r>
            <a:r>
              <a:rPr lang="en-US" altLang="zh-CN" sz="2400" dirty="0"/>
              <a:t>) </a:t>
            </a:r>
            <a:r>
              <a:rPr lang="zh-CN" altLang="en-US" sz="2400" dirty="0"/>
              <a:t>管理体系</a:t>
            </a:r>
            <a:r>
              <a:rPr lang="en-US" altLang="zh-CN" sz="2400" dirty="0"/>
              <a:t>(3.10), </a:t>
            </a:r>
            <a:r>
              <a:rPr lang="zh-CN" altLang="en-US" sz="2400" dirty="0"/>
              <a:t>包括相关过程</a:t>
            </a:r>
            <a:r>
              <a:rPr lang="en-US" altLang="zh-CN" sz="2400" dirty="0"/>
              <a:t>(3.25)</a:t>
            </a:r>
            <a:r>
              <a:rPr lang="zh-CN" altLang="en-US" sz="2400" dirty="0"/>
              <a:t>；</a:t>
            </a:r>
            <a:endParaRPr lang="zh-CN" altLang="en-US" sz="2400" dirty="0"/>
          </a:p>
          <a:p>
            <a:r>
              <a:rPr lang="en-US" altLang="zh-CN" sz="2400" dirty="0" smtClean="0"/>
              <a:t>         b</a:t>
            </a:r>
            <a:r>
              <a:rPr lang="en-US" altLang="zh-CN" sz="2400" dirty="0"/>
              <a:t>) </a:t>
            </a:r>
            <a:r>
              <a:rPr lang="zh-CN" altLang="en-US" sz="2400" dirty="0"/>
              <a:t>为组织运行产生的信息（一组文件）；</a:t>
            </a:r>
            <a:endParaRPr lang="zh-CN" altLang="en-US" sz="2400" dirty="0"/>
          </a:p>
          <a:p>
            <a:r>
              <a:rPr lang="en-US" altLang="zh-CN" sz="2400" dirty="0" smtClean="0"/>
              <a:t>         c</a:t>
            </a:r>
            <a:r>
              <a:rPr lang="en-US" altLang="zh-CN" sz="2400" dirty="0"/>
              <a:t>) </a:t>
            </a:r>
            <a:r>
              <a:rPr lang="zh-CN" altLang="en-US" sz="2400" dirty="0"/>
              <a:t>结果实现的证据（记录）。</a:t>
            </a:r>
            <a:endParaRPr lang="zh-CN" altLang="en-US" sz="2400" dirty="0"/>
          </a:p>
          <a:p>
            <a:r>
              <a:rPr lang="en-US" altLang="zh-CN" sz="2400" b="1" dirty="0"/>
              <a:t>3.25</a:t>
            </a:r>
            <a:endParaRPr lang="zh-CN" altLang="en-US" sz="2400" dirty="0"/>
          </a:p>
          <a:p>
            <a:r>
              <a:rPr lang="en-US" altLang="zh-CN" sz="2400" b="1" dirty="0" smtClean="0"/>
              <a:t>         process</a:t>
            </a:r>
            <a:endParaRPr lang="zh-CN" altLang="en-US" sz="2400" dirty="0"/>
          </a:p>
          <a:p>
            <a:r>
              <a:rPr lang="zh-CN" altLang="en-US" sz="2400" dirty="0" smtClean="0"/>
              <a:t>         一</a:t>
            </a:r>
            <a:r>
              <a:rPr lang="zh-CN" altLang="en-US" sz="2400" dirty="0"/>
              <a:t>组将输入转换为输出的相互关联或相互作用的</a:t>
            </a:r>
            <a:r>
              <a:rPr lang="zh-CN" altLang="en-US" sz="2400" dirty="0" smtClean="0"/>
              <a:t>活动。</a:t>
            </a:r>
            <a:endParaRPr lang="zh-CN" alt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332656"/>
            <a:ext cx="7704856" cy="6370975"/>
          </a:xfrm>
          <a:prstGeom prst="rect">
            <a:avLst/>
          </a:prstGeom>
          <a:noFill/>
        </p:spPr>
        <p:txBody>
          <a:bodyPr wrap="square" rtlCol="0">
            <a:spAutoFit/>
          </a:bodyPr>
          <a:lstStyle/>
          <a:p>
            <a:r>
              <a:rPr lang="en-US" altLang="zh-CN" sz="2400" b="1" dirty="0"/>
              <a:t>3.26</a:t>
            </a:r>
            <a:endParaRPr lang="zh-CN" altLang="en-US" sz="2400" dirty="0"/>
          </a:p>
          <a:p>
            <a:r>
              <a:rPr lang="zh-CN" altLang="en-US" sz="2400" b="1" dirty="0" smtClean="0"/>
              <a:t>         程序</a:t>
            </a:r>
            <a:r>
              <a:rPr lang="en-US" altLang="zh-CN" sz="2400" b="1" dirty="0"/>
              <a:t>procedure</a:t>
            </a:r>
            <a:endParaRPr lang="zh-CN" altLang="en-US" sz="2400" dirty="0"/>
          </a:p>
          <a:p>
            <a:r>
              <a:rPr lang="zh-CN" altLang="en-US" sz="2400" dirty="0" smtClean="0"/>
              <a:t>         为</a:t>
            </a:r>
            <a:r>
              <a:rPr lang="zh-CN" altLang="en-US" sz="2400" dirty="0"/>
              <a:t>进行某项活动或过程</a:t>
            </a:r>
            <a:r>
              <a:rPr lang="en-US" altLang="zh-CN" sz="2400" dirty="0"/>
              <a:t>(3.25)</a:t>
            </a:r>
            <a:r>
              <a:rPr lang="zh-CN" altLang="en-US" sz="2400" dirty="0"/>
              <a:t>所规定的途径。</a:t>
            </a:r>
            <a:endParaRPr lang="zh-CN" altLang="en-US" sz="2400" dirty="0"/>
          </a:p>
          <a:p>
            <a:r>
              <a:rPr lang="zh-CN" altLang="en-US" sz="2400" dirty="0" smtClean="0"/>
              <a:t>         注</a:t>
            </a:r>
            <a:r>
              <a:rPr lang="en-US" altLang="zh-CN" sz="2400" dirty="0"/>
              <a:t>1: </a:t>
            </a:r>
            <a:r>
              <a:rPr lang="zh-CN" altLang="en-US" sz="2400" dirty="0"/>
              <a:t>程序可以形成文件，也可以不形成文件。</a:t>
            </a:r>
            <a:endParaRPr lang="zh-CN" altLang="en-US" sz="2400" dirty="0"/>
          </a:p>
          <a:p>
            <a:r>
              <a:rPr lang="en-US" altLang="zh-CN" sz="2400" b="1" dirty="0"/>
              <a:t>3.27</a:t>
            </a:r>
            <a:endParaRPr lang="zh-CN" altLang="en-US" sz="2400" dirty="0"/>
          </a:p>
          <a:p>
            <a:r>
              <a:rPr lang="zh-CN" altLang="en-US" sz="2400" b="1" dirty="0" smtClean="0"/>
              <a:t>         绩效</a:t>
            </a:r>
            <a:r>
              <a:rPr lang="en-US" altLang="zh-CN" sz="2400" b="1" dirty="0"/>
              <a:t>performance</a:t>
            </a:r>
            <a:endParaRPr lang="zh-CN" altLang="en-US" sz="2400" dirty="0"/>
          </a:p>
          <a:p>
            <a:r>
              <a:rPr lang="zh-CN" altLang="en-US" sz="2400" dirty="0" smtClean="0"/>
              <a:t>         可测量</a:t>
            </a:r>
            <a:r>
              <a:rPr lang="zh-CN" altLang="en-US" sz="2400" dirty="0"/>
              <a:t>的结果。</a:t>
            </a:r>
            <a:endParaRPr lang="zh-CN" altLang="en-US" sz="2400" dirty="0"/>
          </a:p>
          <a:p>
            <a:r>
              <a:rPr lang="zh-CN" altLang="en-US" sz="2400" dirty="0" smtClean="0"/>
              <a:t>         注</a:t>
            </a:r>
            <a:r>
              <a:rPr lang="en-US" altLang="zh-CN" sz="2400" dirty="0"/>
              <a:t>1: </a:t>
            </a:r>
            <a:r>
              <a:rPr lang="zh-CN" altLang="en-US" sz="2400" dirty="0"/>
              <a:t>绩效可能涉及定量的或定性的结果。结果可能由定性的或定量的方法确定和评价。</a:t>
            </a:r>
            <a:endParaRPr lang="zh-CN" altLang="en-US" sz="2400" dirty="0"/>
          </a:p>
          <a:p>
            <a:r>
              <a:rPr lang="zh-CN" altLang="en-US" sz="2400" dirty="0" smtClean="0"/>
              <a:t>         注</a:t>
            </a:r>
            <a:r>
              <a:rPr lang="en-US" altLang="zh-CN" sz="2400" dirty="0"/>
              <a:t>2 : </a:t>
            </a:r>
            <a:r>
              <a:rPr lang="zh-CN" altLang="en-US" sz="2400" dirty="0"/>
              <a:t>绩效可能涉及活动、过程</a:t>
            </a:r>
            <a:r>
              <a:rPr lang="en-US" altLang="zh-CN" sz="2400" dirty="0"/>
              <a:t>(3.25),</a:t>
            </a:r>
            <a:r>
              <a:rPr lang="zh-CN" altLang="en-US" sz="2400" dirty="0"/>
              <a:t>、产品（包括服务）、体系或组织</a:t>
            </a:r>
            <a:r>
              <a:rPr lang="en-US" altLang="zh-CN" sz="2400" dirty="0"/>
              <a:t>(3.1)</a:t>
            </a:r>
            <a:r>
              <a:rPr lang="zh-CN" altLang="en-US" sz="2400" dirty="0"/>
              <a:t>的管理</a:t>
            </a:r>
            <a:r>
              <a:rPr lang="zh-CN" altLang="en-US" sz="2400" dirty="0" smtClean="0"/>
              <a:t>。</a:t>
            </a:r>
            <a:endParaRPr lang="en-US" altLang="zh-CN" sz="2400" dirty="0" smtClean="0"/>
          </a:p>
          <a:p>
            <a:r>
              <a:rPr lang="en-US" altLang="zh-CN" sz="2400" b="1" dirty="0"/>
              <a:t>3.28</a:t>
            </a:r>
            <a:endParaRPr lang="zh-CN" altLang="en-US" sz="2400" dirty="0"/>
          </a:p>
          <a:p>
            <a:r>
              <a:rPr lang="zh-CN" altLang="en-US" sz="2400" b="1" dirty="0" smtClean="0"/>
              <a:t>         职业</a:t>
            </a:r>
            <a:r>
              <a:rPr lang="zh-CN" altLang="en-US" sz="2400" b="1" dirty="0"/>
              <a:t>健康安全绩效</a:t>
            </a:r>
            <a:r>
              <a:rPr lang="en-US" altLang="zh-CN" sz="2400" b="1" dirty="0" err="1"/>
              <a:t>occupationalhealth</a:t>
            </a:r>
            <a:r>
              <a:rPr lang="en-US" altLang="zh-CN" sz="2400" b="1" dirty="0"/>
              <a:t> and safety </a:t>
            </a:r>
            <a:r>
              <a:rPr lang="en-US" altLang="zh-CN" sz="2400" b="1" dirty="0" smtClean="0"/>
              <a:t>     performance</a:t>
            </a:r>
            <a:endParaRPr lang="en-US" altLang="zh-CN" sz="2400" dirty="0"/>
          </a:p>
          <a:p>
            <a:r>
              <a:rPr lang="zh-CN" altLang="en-US" sz="2400" b="1" dirty="0" smtClean="0"/>
              <a:t>         职业</a:t>
            </a:r>
            <a:r>
              <a:rPr lang="zh-CN" altLang="en-US" sz="2400" b="1" dirty="0"/>
              <a:t>健康安全绩效</a:t>
            </a:r>
            <a:r>
              <a:rPr lang="en-US" altLang="zh-CN" sz="2400" b="1" dirty="0"/>
              <a:t>OH&amp;S performance</a:t>
            </a:r>
            <a:endParaRPr lang="en-US" altLang="zh-CN" sz="2400" dirty="0"/>
          </a:p>
          <a:p>
            <a:r>
              <a:rPr lang="zh-CN" altLang="en-US" sz="2400" dirty="0" smtClean="0"/>
              <a:t>         与</a:t>
            </a:r>
            <a:r>
              <a:rPr lang="zh-CN" altLang="en-US" sz="2400" dirty="0"/>
              <a:t>预防员工</a:t>
            </a:r>
            <a:r>
              <a:rPr lang="en-US" altLang="zh-CN" sz="2400" dirty="0"/>
              <a:t>(3.3)</a:t>
            </a:r>
            <a:r>
              <a:rPr lang="zh-CN" altLang="en-US" sz="2400" dirty="0"/>
              <a:t>伤害和健康损害以及提供健康安全的工作场所</a:t>
            </a:r>
            <a:r>
              <a:rPr lang="en-US" altLang="zh-CN" sz="2400" dirty="0"/>
              <a:t>(3.6)</a:t>
            </a:r>
            <a:r>
              <a:rPr lang="zh-CN" altLang="en-US" sz="2400" dirty="0"/>
              <a:t>有效性</a:t>
            </a:r>
            <a:r>
              <a:rPr lang="en-US" altLang="zh-CN" sz="2400" dirty="0"/>
              <a:t>(3.13)</a:t>
            </a:r>
            <a:r>
              <a:rPr lang="zh-CN" altLang="en-US" sz="2400" dirty="0"/>
              <a:t>相关的绩效</a:t>
            </a:r>
            <a:r>
              <a:rPr lang="en-US" altLang="zh-CN" sz="2400" dirty="0"/>
              <a:t>(3.25)</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454411"/>
            <a:ext cx="8064896" cy="6370975"/>
          </a:xfrm>
          <a:prstGeom prst="rect">
            <a:avLst/>
          </a:prstGeom>
          <a:noFill/>
        </p:spPr>
        <p:txBody>
          <a:bodyPr wrap="square" rtlCol="0">
            <a:spAutoFit/>
          </a:bodyPr>
          <a:lstStyle/>
          <a:p>
            <a:r>
              <a:rPr lang="en-US" altLang="zh-CN" sz="2400" b="1" dirty="0"/>
              <a:t>3.29</a:t>
            </a:r>
            <a:endParaRPr lang="zh-CN" altLang="en-US" sz="2400" dirty="0"/>
          </a:p>
          <a:p>
            <a:r>
              <a:rPr lang="zh-CN" altLang="en-US" sz="2400" b="1" dirty="0" smtClean="0"/>
              <a:t>         外包</a:t>
            </a:r>
            <a:r>
              <a:rPr lang="en-US" altLang="zh-CN" sz="2400" b="1" dirty="0"/>
              <a:t>outsource(verb)</a:t>
            </a:r>
            <a:endParaRPr lang="zh-CN" altLang="en-US" sz="2400" dirty="0"/>
          </a:p>
          <a:p>
            <a:r>
              <a:rPr lang="zh-CN" altLang="en-US" sz="2400" dirty="0" smtClean="0"/>
              <a:t>         安排</a:t>
            </a:r>
            <a:r>
              <a:rPr lang="zh-CN" altLang="en-US" sz="2400" dirty="0"/>
              <a:t>外部组织执行组织</a:t>
            </a:r>
            <a:r>
              <a:rPr lang="en-US" altLang="zh-CN" sz="2400" dirty="0"/>
              <a:t>(3.1)</a:t>
            </a:r>
            <a:r>
              <a:rPr lang="zh-CN" altLang="en-US" sz="2400" dirty="0"/>
              <a:t>的部分职能或过程</a:t>
            </a:r>
            <a:r>
              <a:rPr lang="en-US" altLang="zh-CN" sz="2400" dirty="0"/>
              <a:t>(3.25)</a:t>
            </a:r>
            <a:r>
              <a:rPr lang="zh-CN" altLang="en-US" sz="2400" dirty="0"/>
              <a:t>。</a:t>
            </a:r>
            <a:endParaRPr lang="zh-CN" altLang="en-US" sz="2400" dirty="0"/>
          </a:p>
          <a:p>
            <a:r>
              <a:rPr lang="zh-CN" altLang="en-US" sz="2400" dirty="0" smtClean="0"/>
              <a:t>         注</a:t>
            </a:r>
            <a:r>
              <a:rPr lang="en-US" altLang="zh-CN" sz="2400" dirty="0"/>
              <a:t>1: </a:t>
            </a:r>
            <a:r>
              <a:rPr lang="zh-CN" altLang="en-US" sz="2400" dirty="0"/>
              <a:t>虽然外包的职能或过程是在组织的管理体系</a:t>
            </a:r>
            <a:r>
              <a:rPr lang="en-US" altLang="zh-CN" sz="2400" dirty="0"/>
              <a:t>(3.10)</a:t>
            </a:r>
            <a:r>
              <a:rPr lang="zh-CN" altLang="en-US" sz="2400" dirty="0"/>
              <a:t>覆盖范册内，但是外部组织是处在覆盖范围之外。</a:t>
            </a:r>
            <a:endParaRPr lang="zh-CN" altLang="en-US" sz="2400" dirty="0"/>
          </a:p>
          <a:p>
            <a:r>
              <a:rPr lang="en-US" altLang="zh-CN" sz="2400" b="1" dirty="0"/>
              <a:t>3.30</a:t>
            </a:r>
            <a:endParaRPr lang="zh-CN" altLang="en-US" sz="2400" dirty="0"/>
          </a:p>
          <a:p>
            <a:r>
              <a:rPr lang="zh-CN" altLang="en-US" sz="2400" b="1" dirty="0" smtClean="0"/>
              <a:t>         监视</a:t>
            </a:r>
            <a:r>
              <a:rPr lang="en-US" altLang="zh-CN" sz="2400" b="1" dirty="0"/>
              <a:t>monitoring</a:t>
            </a:r>
            <a:endParaRPr lang="zh-CN" altLang="en-US" sz="2400" dirty="0"/>
          </a:p>
          <a:p>
            <a:r>
              <a:rPr lang="zh-CN" altLang="en-US" sz="2400" dirty="0" smtClean="0"/>
              <a:t>         确定</a:t>
            </a:r>
            <a:r>
              <a:rPr lang="zh-CN" altLang="en-US" sz="2400" dirty="0"/>
              <a:t>体系、过程</a:t>
            </a:r>
            <a:r>
              <a:rPr lang="en-US" altLang="zh-CN" sz="2400" dirty="0"/>
              <a:t>(3.25)</a:t>
            </a:r>
            <a:r>
              <a:rPr lang="zh-CN" altLang="en-US" sz="2400" dirty="0"/>
              <a:t>或活动的状态。</a:t>
            </a:r>
            <a:endParaRPr lang="zh-CN" altLang="en-US" sz="2400" dirty="0"/>
          </a:p>
          <a:p>
            <a:r>
              <a:rPr lang="zh-CN" altLang="en-US" sz="2400" dirty="0" smtClean="0"/>
              <a:t>         注</a:t>
            </a:r>
            <a:r>
              <a:rPr lang="en-US" altLang="zh-CN" sz="2400" dirty="0"/>
              <a:t>1 : </a:t>
            </a:r>
            <a:r>
              <a:rPr lang="zh-CN" altLang="en-US" sz="2400" dirty="0"/>
              <a:t>确定状态可能需要检查、监督或密切观察。</a:t>
            </a:r>
            <a:endParaRPr lang="zh-CN" altLang="en-US" sz="2400" dirty="0"/>
          </a:p>
          <a:p>
            <a:r>
              <a:rPr lang="en-US" altLang="zh-CN" sz="2400" b="1" dirty="0"/>
              <a:t>3.31</a:t>
            </a:r>
            <a:endParaRPr lang="zh-CN" altLang="en-US" sz="2400" dirty="0"/>
          </a:p>
          <a:p>
            <a:r>
              <a:rPr lang="zh-CN" altLang="en-US" sz="2400" b="1" dirty="0" smtClean="0"/>
              <a:t>         测量</a:t>
            </a:r>
            <a:r>
              <a:rPr lang="en-US" altLang="zh-CN" sz="2400" b="1" dirty="0"/>
              <a:t>measurement</a:t>
            </a:r>
            <a:endParaRPr lang="zh-CN" altLang="en-US" sz="2400" dirty="0"/>
          </a:p>
          <a:p>
            <a:r>
              <a:rPr lang="zh-CN" altLang="en-US" sz="2400" dirty="0" smtClean="0"/>
              <a:t>         确定</a:t>
            </a:r>
            <a:r>
              <a:rPr lang="zh-CN" altLang="en-US" sz="2400" dirty="0"/>
              <a:t>数值的过程</a:t>
            </a:r>
            <a:r>
              <a:rPr lang="en-US" altLang="zh-CN" sz="2400" dirty="0"/>
              <a:t>(3.25) </a:t>
            </a:r>
            <a:r>
              <a:rPr lang="zh-CN" altLang="en-US" sz="2400" dirty="0" smtClean="0"/>
              <a:t>。</a:t>
            </a:r>
            <a:endParaRPr lang="en-US" altLang="zh-CN" sz="2400" dirty="0" smtClean="0"/>
          </a:p>
          <a:p>
            <a:r>
              <a:rPr lang="en-US" altLang="zh-CN" sz="2400" b="1" dirty="0"/>
              <a:t>3.32</a:t>
            </a:r>
            <a:endParaRPr lang="zh-CN" altLang="en-US" sz="2400" dirty="0"/>
          </a:p>
          <a:p>
            <a:r>
              <a:rPr lang="zh-CN" altLang="en-US" sz="2400" b="1" dirty="0" smtClean="0"/>
              <a:t>         审核</a:t>
            </a:r>
            <a:r>
              <a:rPr lang="en-US" altLang="zh-CN" sz="2400" b="1" dirty="0"/>
              <a:t>audit</a:t>
            </a:r>
            <a:endParaRPr lang="zh-CN" altLang="en-US" sz="2400" dirty="0"/>
          </a:p>
          <a:p>
            <a:r>
              <a:rPr lang="zh-CN" altLang="en-US" sz="2400" dirty="0" smtClean="0"/>
              <a:t>         为</a:t>
            </a:r>
            <a:r>
              <a:rPr lang="zh-CN" altLang="en-US" sz="2400" dirty="0"/>
              <a:t>获得审核证据并对其进行客观的评价，以确定满足审核准则的程度所进行的系统的、独立的并形成文件的过程</a:t>
            </a:r>
            <a:r>
              <a:rPr lang="en-US" altLang="zh-CN" sz="2400" dirty="0"/>
              <a:t>(3.25) </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764704"/>
            <a:ext cx="8064896" cy="5632311"/>
          </a:xfrm>
          <a:prstGeom prst="rect">
            <a:avLst/>
          </a:prstGeom>
          <a:noFill/>
        </p:spPr>
        <p:txBody>
          <a:bodyPr wrap="square" rtlCol="0">
            <a:spAutoFit/>
          </a:bodyPr>
          <a:lstStyle/>
          <a:p>
            <a:r>
              <a:rPr lang="zh-CN" altLang="en-US" sz="2400" dirty="0" smtClean="0"/>
              <a:t>         注</a:t>
            </a:r>
            <a:r>
              <a:rPr lang="en-US" altLang="zh-CN" sz="2400" dirty="0"/>
              <a:t>1: </a:t>
            </a:r>
            <a:r>
              <a:rPr lang="zh-CN" altLang="en-US" sz="2400" dirty="0"/>
              <a:t>内部审核由组织自己实施或以组织的名义由外部其他方实施。</a:t>
            </a:r>
            <a:endParaRPr lang="zh-CN" altLang="en-US" sz="2400" dirty="0"/>
          </a:p>
          <a:p>
            <a:r>
              <a:rPr lang="zh-CN" altLang="en-US" sz="2400" dirty="0" smtClean="0"/>
              <a:t>         注</a:t>
            </a:r>
            <a:r>
              <a:rPr lang="en-US" altLang="zh-CN" sz="2400" dirty="0"/>
              <a:t>2: </a:t>
            </a:r>
            <a:r>
              <a:rPr lang="zh-CN" altLang="en-US" sz="2400" dirty="0"/>
              <a:t>独立的过程包括对确保客观性和公正性的要求。</a:t>
            </a:r>
            <a:endParaRPr lang="zh-CN" altLang="en-US" sz="2400" dirty="0"/>
          </a:p>
          <a:p>
            <a:r>
              <a:rPr lang="zh-CN" altLang="en-US" sz="2400" dirty="0" smtClean="0"/>
              <a:t>         注</a:t>
            </a:r>
            <a:r>
              <a:rPr lang="en-US" altLang="zh-CN" sz="2400" dirty="0"/>
              <a:t>3: “</a:t>
            </a:r>
            <a:r>
              <a:rPr lang="zh-CN" altLang="en-US" sz="2400" dirty="0"/>
              <a:t>审核证据”包括与审核准则相关且可验证的记录</a:t>
            </a:r>
            <a:r>
              <a:rPr lang="zh-CN" altLang="en-US" sz="2400" dirty="0" smtClean="0"/>
              <a:t>、      事实</a:t>
            </a:r>
            <a:r>
              <a:rPr lang="zh-CN" altLang="en-US" sz="2400" dirty="0"/>
              <a:t>陈述或其他信息；而“审核准则”则是指与审核证据进行比较时作为参照的一组方针</a:t>
            </a:r>
            <a:r>
              <a:rPr lang="en-US" altLang="zh-CN" sz="2400" dirty="0"/>
              <a:t>(3.16)</a:t>
            </a:r>
            <a:r>
              <a:rPr lang="zh-CN" altLang="en-US" sz="2400" dirty="0"/>
              <a:t>、程序</a:t>
            </a:r>
            <a:r>
              <a:rPr lang="en-US" altLang="zh-CN" sz="2400" dirty="0"/>
              <a:t>(3.26)</a:t>
            </a:r>
            <a:r>
              <a:rPr lang="zh-CN" altLang="en-US" sz="2400" dirty="0"/>
              <a:t>或要求</a:t>
            </a:r>
            <a:r>
              <a:rPr lang="en-US" altLang="zh-CN" sz="2400" dirty="0"/>
              <a:t>(3.8),GB/T19011 </a:t>
            </a:r>
            <a:r>
              <a:rPr lang="zh-CN" altLang="en-US" sz="2400" dirty="0"/>
              <a:t>管理体系审核指南对它们进行了定义。</a:t>
            </a:r>
            <a:endParaRPr lang="zh-CN" altLang="en-US" sz="2400" dirty="0"/>
          </a:p>
          <a:p>
            <a:r>
              <a:rPr lang="en-US" altLang="zh-CN" sz="2400" b="1" dirty="0"/>
              <a:t>3.33</a:t>
            </a:r>
            <a:endParaRPr lang="zh-CN" altLang="en-US" sz="2400" dirty="0"/>
          </a:p>
          <a:p>
            <a:r>
              <a:rPr lang="zh-CN" altLang="en-US" sz="2400" b="1" dirty="0" smtClean="0"/>
              <a:t>         符合</a:t>
            </a:r>
            <a:r>
              <a:rPr lang="en-US" altLang="zh-CN" sz="2400" b="1" dirty="0"/>
              <a:t>conformity</a:t>
            </a:r>
            <a:endParaRPr lang="en-US" altLang="zh-CN" sz="2400" dirty="0"/>
          </a:p>
          <a:p>
            <a:r>
              <a:rPr lang="zh-CN" altLang="en-US" sz="2400" dirty="0" smtClean="0"/>
              <a:t>         满足</a:t>
            </a:r>
            <a:r>
              <a:rPr lang="zh-CN" altLang="en-US" sz="2400" dirty="0"/>
              <a:t>要求</a:t>
            </a:r>
            <a:r>
              <a:rPr lang="en-US" altLang="zh-CN" sz="2400" dirty="0"/>
              <a:t>(3.8)</a:t>
            </a:r>
            <a:endParaRPr lang="zh-CN" altLang="en-US" sz="2400" dirty="0"/>
          </a:p>
          <a:p>
            <a:r>
              <a:rPr lang="en-US" altLang="zh-CN" sz="2400" b="1" dirty="0"/>
              <a:t>3.34</a:t>
            </a:r>
            <a:endParaRPr lang="zh-CN" altLang="en-US" sz="2400" dirty="0"/>
          </a:p>
          <a:p>
            <a:r>
              <a:rPr lang="zh-CN" altLang="en-US" sz="2400" b="1" dirty="0" smtClean="0"/>
              <a:t>         不</a:t>
            </a:r>
            <a:r>
              <a:rPr lang="zh-CN" altLang="en-US" sz="2400" b="1" dirty="0"/>
              <a:t>符合</a:t>
            </a:r>
            <a:r>
              <a:rPr lang="en-US" altLang="zh-CN" sz="2400" b="1" dirty="0"/>
              <a:t>nonconformity</a:t>
            </a:r>
            <a:endParaRPr lang="en-US" altLang="zh-CN" sz="2400" dirty="0"/>
          </a:p>
          <a:p>
            <a:r>
              <a:rPr lang="zh-CN" altLang="en-US" sz="2400" dirty="0" smtClean="0"/>
              <a:t>         未</a:t>
            </a:r>
            <a:r>
              <a:rPr lang="zh-CN" altLang="en-US" sz="2400" dirty="0"/>
              <a:t>满足要求</a:t>
            </a:r>
            <a:r>
              <a:rPr lang="en-US" altLang="zh-CN" sz="2400" dirty="0"/>
              <a:t>(3.8)</a:t>
            </a:r>
            <a:endParaRPr lang="zh-CN" altLang="en-US" sz="2400" dirty="0"/>
          </a:p>
          <a:p>
            <a:r>
              <a:rPr lang="zh-CN" altLang="en-US" sz="2400" dirty="0" smtClean="0"/>
              <a:t>         注</a:t>
            </a:r>
            <a:r>
              <a:rPr lang="en-US" altLang="zh-CN" sz="2400" dirty="0"/>
              <a:t>1: </a:t>
            </a:r>
            <a:r>
              <a:rPr lang="zh-CN" altLang="en-US" sz="2400" dirty="0"/>
              <a:t>不符合与本标准要求及组织</a:t>
            </a:r>
            <a:r>
              <a:rPr lang="en-US" altLang="zh-CN" sz="2400" dirty="0"/>
              <a:t>(3.1)</a:t>
            </a:r>
            <a:r>
              <a:rPr lang="zh-CN" altLang="en-US" sz="2400" dirty="0"/>
              <a:t>自身规定的附加的职业健康安全管理体系</a:t>
            </a:r>
            <a:r>
              <a:rPr lang="en-US" altLang="zh-CN" sz="2400" dirty="0"/>
              <a:t>(3.11)</a:t>
            </a:r>
            <a:r>
              <a:rPr lang="zh-CN" altLang="en-US" sz="2400" dirty="0"/>
              <a:t>要求有关</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92696"/>
            <a:ext cx="7632848" cy="5632311"/>
          </a:xfrm>
          <a:prstGeom prst="rect">
            <a:avLst/>
          </a:prstGeom>
          <a:noFill/>
        </p:spPr>
        <p:txBody>
          <a:bodyPr wrap="square" rtlCol="0">
            <a:spAutoFit/>
          </a:bodyPr>
          <a:lstStyle/>
          <a:p>
            <a:r>
              <a:rPr lang="en-US" altLang="zh-CN" sz="2400" b="1" dirty="0"/>
              <a:t>3.35</a:t>
            </a:r>
            <a:endParaRPr lang="zh-CN" altLang="en-US" sz="2400" dirty="0"/>
          </a:p>
          <a:p>
            <a:r>
              <a:rPr lang="zh-CN" altLang="en-US" sz="2400" b="1" dirty="0" smtClean="0"/>
              <a:t>         事件</a:t>
            </a:r>
            <a:r>
              <a:rPr lang="en-US" altLang="zh-CN" sz="2400" b="1" dirty="0"/>
              <a:t>incident</a:t>
            </a:r>
            <a:endParaRPr lang="en-US" altLang="zh-CN" sz="2400" dirty="0"/>
          </a:p>
          <a:p>
            <a:r>
              <a:rPr lang="zh-CN" altLang="en-US" sz="2400" dirty="0" smtClean="0"/>
              <a:t>         因</a:t>
            </a:r>
            <a:r>
              <a:rPr lang="zh-CN" altLang="en-US" sz="2400" dirty="0"/>
              <a:t>工作或在工作过程中引发的可能或已经造成了伤害和健康损害</a:t>
            </a:r>
            <a:r>
              <a:rPr lang="en-US" altLang="zh-CN" sz="2400" dirty="0"/>
              <a:t>(3.18) </a:t>
            </a:r>
            <a:r>
              <a:rPr lang="zh-CN" altLang="en-US" sz="2400" dirty="0"/>
              <a:t>的情况。</a:t>
            </a:r>
            <a:endParaRPr lang="zh-CN" altLang="en-US" sz="2400" dirty="0"/>
          </a:p>
          <a:p>
            <a:r>
              <a:rPr lang="zh-CN" altLang="en-US" sz="2400" dirty="0" smtClean="0"/>
              <a:t>         注</a:t>
            </a:r>
            <a:r>
              <a:rPr lang="en-US" altLang="zh-CN" sz="2400" dirty="0"/>
              <a:t>1: </a:t>
            </a:r>
            <a:r>
              <a:rPr lang="zh-CN" altLang="en-US" sz="2400" dirty="0"/>
              <a:t>有些人将发生了伤害和健康损害的事件称之为“事故”。</a:t>
            </a:r>
            <a:endParaRPr lang="zh-CN" altLang="en-US" sz="2400" dirty="0"/>
          </a:p>
          <a:p>
            <a:r>
              <a:rPr lang="zh-CN" altLang="en-US" sz="2400" dirty="0" smtClean="0"/>
              <a:t>         注</a:t>
            </a:r>
            <a:r>
              <a:rPr lang="en-US" altLang="zh-CN" sz="2400" dirty="0"/>
              <a:t>2: </a:t>
            </a:r>
            <a:r>
              <a:rPr lang="zh-CN" altLang="en-US" sz="2400" dirty="0"/>
              <a:t>未发生但有可能造成伤害和健康损害的本件通常称为“未遂本件”，在英文中也可称为</a:t>
            </a:r>
            <a:r>
              <a:rPr lang="en-US" altLang="zh-CN" sz="2400" dirty="0"/>
              <a:t>"</a:t>
            </a:r>
            <a:r>
              <a:rPr lang="en-US" altLang="zh-CN" sz="2400" dirty="0" smtClean="0"/>
              <a:t>near-miss</a:t>
            </a:r>
            <a:r>
              <a:rPr lang="en-US" altLang="zh-CN" sz="2400" dirty="0"/>
              <a:t>" ,"near-hit" </a:t>
            </a:r>
            <a:r>
              <a:rPr lang="zh-CN" altLang="en-US" sz="2400" dirty="0"/>
              <a:t>或</a:t>
            </a:r>
            <a:r>
              <a:rPr lang="en-US" altLang="zh-CN" sz="2400" dirty="0"/>
              <a:t>"close call"</a:t>
            </a:r>
            <a:r>
              <a:rPr lang="zh-CN" altLang="en-US" sz="2400" dirty="0"/>
              <a:t>。</a:t>
            </a:r>
            <a:endParaRPr lang="en-US" altLang="zh-CN" sz="2400" dirty="0"/>
          </a:p>
          <a:p>
            <a:r>
              <a:rPr lang="zh-CN" altLang="en-US" sz="2400" dirty="0" smtClean="0"/>
              <a:t>         注</a:t>
            </a:r>
            <a:r>
              <a:rPr lang="en-US" altLang="zh-CN" sz="2400" dirty="0"/>
              <a:t>3: </a:t>
            </a:r>
            <a:r>
              <a:rPr lang="zh-CN" altLang="en-US" sz="2400" dirty="0"/>
              <a:t>尽管一个事件可能存在一个或多个不符合，但没有不符合</a:t>
            </a:r>
            <a:r>
              <a:rPr lang="en-US" altLang="zh-CN" sz="2400" dirty="0"/>
              <a:t>(3.34)</a:t>
            </a:r>
            <a:r>
              <a:rPr lang="zh-CN" altLang="en-US" sz="2400" dirty="0"/>
              <a:t>时也可能发生事件。</a:t>
            </a:r>
            <a:endParaRPr lang="zh-CN" altLang="en-US" sz="2400" dirty="0"/>
          </a:p>
          <a:p>
            <a:r>
              <a:rPr lang="en-US" altLang="zh-CN" sz="2400" b="1" dirty="0"/>
              <a:t>3.36</a:t>
            </a:r>
            <a:endParaRPr lang="zh-CN" altLang="en-US" sz="2400" dirty="0"/>
          </a:p>
          <a:p>
            <a:r>
              <a:rPr lang="zh-CN" altLang="en-US" sz="2400" b="1" dirty="0" smtClean="0"/>
              <a:t>         纠正</a:t>
            </a:r>
            <a:r>
              <a:rPr lang="zh-CN" altLang="en-US" sz="2400" b="1" dirty="0"/>
              <a:t>措施</a:t>
            </a:r>
            <a:r>
              <a:rPr lang="en-US" altLang="zh-CN" sz="2400" b="1" dirty="0"/>
              <a:t>corrective action</a:t>
            </a:r>
            <a:endParaRPr lang="en-US" altLang="zh-CN" sz="2400" dirty="0"/>
          </a:p>
          <a:p>
            <a:r>
              <a:rPr lang="zh-CN" altLang="en-US" sz="2400" dirty="0" smtClean="0"/>
              <a:t>         为</a:t>
            </a:r>
            <a:r>
              <a:rPr lang="zh-CN" altLang="en-US" sz="2400" dirty="0"/>
              <a:t>消除不符合</a:t>
            </a:r>
            <a:r>
              <a:rPr lang="en-US" altLang="zh-CN" sz="2400" dirty="0"/>
              <a:t>(3.34)</a:t>
            </a:r>
            <a:r>
              <a:rPr lang="zh-CN" altLang="en-US" sz="2400" dirty="0"/>
              <a:t>或车件</a:t>
            </a:r>
            <a:r>
              <a:rPr lang="en-US" altLang="zh-CN" sz="2400" dirty="0"/>
              <a:t>(3.35)</a:t>
            </a:r>
            <a:r>
              <a:rPr lang="zh-CN" altLang="en-US" sz="2400" dirty="0"/>
              <a:t>的原因并预防再次发生所采取的措施</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764704"/>
            <a:ext cx="7704856" cy="6001643"/>
          </a:xfrm>
          <a:prstGeom prst="rect">
            <a:avLst/>
          </a:prstGeom>
          <a:noFill/>
        </p:spPr>
        <p:txBody>
          <a:bodyPr wrap="square" rtlCol="0">
            <a:spAutoFit/>
          </a:bodyPr>
          <a:lstStyle/>
          <a:p>
            <a:r>
              <a:rPr lang="en-US" altLang="zh-CN" sz="2400" b="1" dirty="0"/>
              <a:t>3.37</a:t>
            </a:r>
            <a:endParaRPr lang="zh-CN" altLang="en-US" sz="2400" dirty="0"/>
          </a:p>
          <a:p>
            <a:r>
              <a:rPr lang="zh-CN" altLang="en-US" sz="2400" b="1" dirty="0" smtClean="0"/>
              <a:t>         持续</a:t>
            </a:r>
            <a:r>
              <a:rPr lang="zh-CN" altLang="en-US" sz="2400" b="1" dirty="0"/>
              <a:t>改进</a:t>
            </a:r>
            <a:r>
              <a:rPr lang="en-US" altLang="zh-CN" sz="2400" b="1" dirty="0"/>
              <a:t>continual improvement</a:t>
            </a:r>
            <a:endParaRPr lang="zh-CN" altLang="en-US" sz="2400" dirty="0"/>
          </a:p>
          <a:p>
            <a:r>
              <a:rPr lang="zh-CN" altLang="en-US" sz="2400" dirty="0" smtClean="0"/>
              <a:t>         不断</a:t>
            </a:r>
            <a:r>
              <a:rPr lang="zh-CN" altLang="en-US" sz="2400" dirty="0"/>
              <a:t>提升绩效</a:t>
            </a:r>
            <a:r>
              <a:rPr lang="en-US" altLang="zh-CN" sz="2400" dirty="0"/>
              <a:t>(3.27) </a:t>
            </a:r>
            <a:r>
              <a:rPr lang="zh-CN" altLang="en-US" sz="2400" dirty="0"/>
              <a:t>的活动。</a:t>
            </a:r>
            <a:endParaRPr lang="zh-CN" altLang="en-US" sz="2400" dirty="0"/>
          </a:p>
          <a:p>
            <a:r>
              <a:rPr lang="zh-CN" altLang="en-US" sz="2400" dirty="0" smtClean="0"/>
              <a:t>         注</a:t>
            </a:r>
            <a:r>
              <a:rPr lang="en-US" altLang="zh-CN" sz="2400" dirty="0"/>
              <a:t>1: </a:t>
            </a:r>
            <a:r>
              <a:rPr lang="zh-CN" altLang="en-US" sz="2400" dirty="0"/>
              <a:t>提升绩效是指运用职业健康安全管理体系</a:t>
            </a:r>
            <a:r>
              <a:rPr lang="en-US" altLang="zh-CN" sz="2400" dirty="0"/>
              <a:t>(3.11),</a:t>
            </a:r>
            <a:r>
              <a:rPr lang="zh-CN" altLang="en-US" sz="2400" dirty="0"/>
              <a:t>实现符合职业健康安全方针</a:t>
            </a:r>
            <a:r>
              <a:rPr lang="en-US" altLang="zh-CN" sz="2400" dirty="0"/>
              <a:t>(3.15)</a:t>
            </a:r>
            <a:r>
              <a:rPr lang="zh-CN" altLang="en-US" sz="2400" dirty="0"/>
              <a:t>和职业健康安全目标</a:t>
            </a:r>
            <a:r>
              <a:rPr lang="en-US" altLang="zh-CN" sz="2400" dirty="0"/>
              <a:t>(3.17)</a:t>
            </a:r>
            <a:r>
              <a:rPr lang="zh-CN" altLang="en-US" sz="2400" dirty="0"/>
              <a:t>的总体职业健康安全绩效</a:t>
            </a:r>
            <a:r>
              <a:rPr lang="en-US" altLang="zh-CN" sz="2400" dirty="0"/>
              <a:t>3.26)</a:t>
            </a:r>
            <a:r>
              <a:rPr lang="zh-CN" altLang="en-US" sz="2400" dirty="0"/>
              <a:t>的改进。</a:t>
            </a:r>
            <a:endParaRPr lang="zh-CN" altLang="en-US" sz="2400" dirty="0"/>
          </a:p>
          <a:p>
            <a:r>
              <a:rPr lang="zh-CN" altLang="en-US" sz="2400" dirty="0" smtClean="0"/>
              <a:t>         注</a:t>
            </a:r>
            <a:r>
              <a:rPr lang="en-US" altLang="zh-CN" sz="2400" dirty="0"/>
              <a:t>2 : </a:t>
            </a:r>
            <a:r>
              <a:rPr lang="zh-CN" altLang="en-US" sz="2400" dirty="0"/>
              <a:t>持续并不意味着不间断，因此该活动不必同时发生于所有领域</a:t>
            </a:r>
            <a:r>
              <a:rPr lang="zh-CN" altLang="en-US" sz="2400" dirty="0" smtClean="0"/>
              <a:t>。</a:t>
            </a:r>
            <a:endParaRPr lang="en-US" altLang="zh-CN" sz="2400" dirty="0" smtClean="0"/>
          </a:p>
          <a:p>
            <a:r>
              <a:rPr lang="en-US" altLang="zh-CN" sz="2400" b="1" dirty="0"/>
              <a:t>4 </a:t>
            </a:r>
            <a:r>
              <a:rPr lang="zh-CN" altLang="en-US" sz="2400" b="1" dirty="0"/>
              <a:t>组织所处的环境</a:t>
            </a:r>
            <a:endParaRPr lang="zh-CN" altLang="en-US" sz="2400" dirty="0"/>
          </a:p>
          <a:p>
            <a:r>
              <a:rPr lang="en-US" altLang="zh-CN" sz="2400" b="1" dirty="0"/>
              <a:t>4.1 </a:t>
            </a:r>
            <a:r>
              <a:rPr lang="zh-CN" altLang="en-US" sz="2400" b="1" dirty="0"/>
              <a:t>理解组织及其所处的环境</a:t>
            </a:r>
            <a:endParaRPr lang="zh-CN" altLang="en-US" sz="2400" dirty="0"/>
          </a:p>
          <a:p>
            <a:r>
              <a:rPr lang="zh-CN" altLang="en-US" sz="2400" dirty="0" smtClean="0"/>
              <a:t>         组织</a:t>
            </a:r>
            <a:r>
              <a:rPr lang="zh-CN" altLang="en-US" sz="2400" dirty="0"/>
              <a:t>应确定与其宗旨相关并影响其实现职业健康安全管理体系预期结果的能力的外部和内部间题。</a:t>
            </a:r>
            <a:endParaRPr lang="zh-CN" altLang="en-US" sz="2400" dirty="0"/>
          </a:p>
          <a:p>
            <a:r>
              <a:rPr lang="en-US" altLang="zh-CN" sz="2400" b="1" dirty="0"/>
              <a:t>4.2 </a:t>
            </a:r>
            <a:r>
              <a:rPr lang="zh-CN" altLang="en-US" sz="2400" b="1" dirty="0"/>
              <a:t>理解员工及其他相关方的需求和期望</a:t>
            </a:r>
            <a:endParaRPr lang="zh-CN" altLang="en-US" sz="2400" dirty="0"/>
          </a:p>
          <a:p>
            <a:r>
              <a:rPr lang="zh-CN" altLang="en-US" sz="2400" dirty="0" smtClean="0"/>
              <a:t>        组织</a:t>
            </a:r>
            <a:r>
              <a:rPr lang="zh-CN" altLang="en-US" sz="2400" dirty="0"/>
              <a:t>应确定：</a:t>
            </a:r>
            <a:endParaRPr lang="zh-CN" altLang="en-US" sz="2400" dirty="0"/>
          </a:p>
          <a:p>
            <a:r>
              <a:rPr lang="en-US" altLang="zh-CN" sz="2400" dirty="0" smtClean="0"/>
              <a:t>        a</a:t>
            </a:r>
            <a:r>
              <a:rPr lang="en-US" altLang="zh-CN" sz="2400" dirty="0"/>
              <a:t>) </a:t>
            </a:r>
            <a:r>
              <a:rPr lang="zh-CN" altLang="en-US" sz="2400" dirty="0"/>
              <a:t>除了员工以外，与职业健康安全管理体系有关的相关方</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2411760" y="1700808"/>
          <a:ext cx="6048672" cy="41202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菱形 3"/>
          <p:cNvSpPr/>
          <p:nvPr/>
        </p:nvSpPr>
        <p:spPr>
          <a:xfrm>
            <a:off x="395536" y="2749612"/>
            <a:ext cx="1800200" cy="1800200"/>
          </a:xfrm>
          <a:prstGeom prst="diamon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800" b="1" dirty="0" smtClean="0">
                <a:effectLst>
                  <a:outerShdw blurRad="38100" dist="38100" dir="2700000" algn="tl">
                    <a:srgbClr val="000000">
                      <a:alpha val="43137"/>
                    </a:srgbClr>
                  </a:outerShdw>
                </a:effectLst>
              </a:rPr>
              <a:t>目录</a:t>
            </a:r>
            <a:endParaRPr lang="zh-CN" alt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20688"/>
            <a:ext cx="8136904" cy="6001643"/>
          </a:xfrm>
          <a:prstGeom prst="rect">
            <a:avLst/>
          </a:prstGeom>
          <a:noFill/>
        </p:spPr>
        <p:txBody>
          <a:bodyPr wrap="square" rtlCol="0">
            <a:spAutoFit/>
          </a:bodyPr>
          <a:lstStyle/>
          <a:p>
            <a:r>
              <a:rPr lang="en-US" altLang="zh-CN" sz="2400" dirty="0" smtClean="0"/>
              <a:t>         b</a:t>
            </a:r>
            <a:r>
              <a:rPr lang="en-US" altLang="zh-CN" sz="2400" dirty="0"/>
              <a:t>) </a:t>
            </a:r>
            <a:r>
              <a:rPr lang="zh-CN" altLang="en-US" sz="2400" dirty="0"/>
              <a:t>员工及这些其他相关方的有关需求和期望（即要求）；</a:t>
            </a:r>
            <a:endParaRPr lang="zh-CN" altLang="en-US" sz="2400" dirty="0"/>
          </a:p>
          <a:p>
            <a:r>
              <a:rPr lang="en-US" altLang="zh-CN" sz="2400" dirty="0" smtClean="0"/>
              <a:t>         c</a:t>
            </a:r>
            <a:r>
              <a:rPr lang="en-US" altLang="zh-CN" sz="2400" dirty="0"/>
              <a:t>) </a:t>
            </a:r>
            <a:r>
              <a:rPr lang="zh-CN" altLang="en-US" sz="2400" dirty="0"/>
              <a:t>这些需求和期望中哪些将成为适用的法律法规要求和其他要求；</a:t>
            </a:r>
            <a:endParaRPr lang="zh-CN" altLang="en-US" sz="2400" dirty="0"/>
          </a:p>
          <a:p>
            <a:r>
              <a:rPr lang="zh-CN" altLang="en-US" sz="2400" dirty="0" smtClean="0"/>
              <a:t>         注</a:t>
            </a:r>
            <a:r>
              <a:rPr lang="zh-CN" altLang="en-US" sz="2400" dirty="0"/>
              <a:t>： 确定管理类员工和非管理类员工不同的需求和期望是很重要的。</a:t>
            </a:r>
            <a:endParaRPr lang="zh-CN" altLang="en-US" sz="2400" dirty="0"/>
          </a:p>
          <a:p>
            <a:r>
              <a:rPr lang="en-US" altLang="zh-CN" sz="2400" b="1" dirty="0"/>
              <a:t>4.3 </a:t>
            </a:r>
            <a:r>
              <a:rPr lang="zh-CN" altLang="en-US" sz="2400" b="1" dirty="0"/>
              <a:t>确定职业健康安全管理体系的范围</a:t>
            </a:r>
            <a:endParaRPr lang="zh-CN" altLang="en-US" sz="2400" dirty="0"/>
          </a:p>
          <a:p>
            <a:r>
              <a:rPr lang="zh-CN" altLang="en-US" sz="2400" dirty="0" smtClean="0"/>
              <a:t>         组织</a:t>
            </a:r>
            <a:r>
              <a:rPr lang="zh-CN" altLang="en-US" sz="2400" dirty="0"/>
              <a:t>应确定职业健康安全管理体系的边界和适用性，以界定其范围。</a:t>
            </a:r>
            <a:endParaRPr lang="zh-CN" altLang="en-US" sz="2400" dirty="0"/>
          </a:p>
          <a:p>
            <a:r>
              <a:rPr lang="zh-CN" altLang="en-US" sz="2400" dirty="0" smtClean="0"/>
              <a:t>         确定</a:t>
            </a:r>
            <a:r>
              <a:rPr lang="zh-CN" altLang="en-US" sz="2400" dirty="0"/>
              <a:t>范围时组织应：</a:t>
            </a:r>
            <a:endParaRPr lang="zh-CN" altLang="en-US" sz="2400" dirty="0"/>
          </a:p>
          <a:p>
            <a:r>
              <a:rPr lang="en-US" altLang="zh-CN" sz="2400" dirty="0" smtClean="0"/>
              <a:t>          a</a:t>
            </a:r>
            <a:r>
              <a:rPr lang="en-US" altLang="zh-CN" sz="2400" dirty="0"/>
              <a:t>) </a:t>
            </a:r>
            <a:r>
              <a:rPr lang="zh-CN" altLang="en-US" sz="2400" dirty="0"/>
              <a:t>考虑</a:t>
            </a:r>
            <a:r>
              <a:rPr lang="en-US" altLang="zh-CN" sz="2400" dirty="0"/>
              <a:t>4.1 </a:t>
            </a:r>
            <a:r>
              <a:rPr lang="zh-CN" altLang="en-US" sz="2400" dirty="0"/>
              <a:t>所提及的内、外部问题；</a:t>
            </a:r>
            <a:endParaRPr lang="zh-CN" altLang="en-US" sz="2400" dirty="0"/>
          </a:p>
          <a:p>
            <a:r>
              <a:rPr lang="en-US" altLang="zh-CN" sz="2400" dirty="0" smtClean="0"/>
              <a:t>          b</a:t>
            </a:r>
            <a:r>
              <a:rPr lang="en-US" altLang="zh-CN" sz="2400" dirty="0"/>
              <a:t>) </a:t>
            </a:r>
            <a:r>
              <a:rPr lang="zh-CN" altLang="en-US" sz="2400" dirty="0"/>
              <a:t>考虑</a:t>
            </a:r>
            <a:r>
              <a:rPr lang="en-US" altLang="zh-CN" sz="2400" dirty="0"/>
              <a:t>4.2 </a:t>
            </a:r>
            <a:r>
              <a:rPr lang="zh-CN" altLang="en-US" sz="2400" dirty="0"/>
              <a:t>所提及的要求；</a:t>
            </a:r>
            <a:endParaRPr lang="zh-CN" altLang="en-US" sz="2400" dirty="0"/>
          </a:p>
          <a:p>
            <a:r>
              <a:rPr lang="en-US" altLang="zh-CN" sz="2400" dirty="0" smtClean="0"/>
              <a:t>          c</a:t>
            </a:r>
            <a:r>
              <a:rPr lang="en-US" altLang="zh-CN" sz="2400" dirty="0"/>
              <a:t>) </a:t>
            </a:r>
            <a:r>
              <a:rPr lang="zh-CN" altLang="en-US" sz="2400" dirty="0"/>
              <a:t>考虑所实施的与工作相关的活动。</a:t>
            </a:r>
            <a:endParaRPr lang="zh-CN" altLang="en-US" sz="2400" dirty="0"/>
          </a:p>
          <a:p>
            <a:r>
              <a:rPr lang="zh-CN" altLang="en-US" sz="2400" dirty="0" smtClean="0"/>
              <a:t>         范围</a:t>
            </a:r>
            <a:r>
              <a:rPr lang="zh-CN" altLang="en-US" sz="2400" dirty="0"/>
              <a:t>一经确定，组织控制下的或在其影响范围内的可能影响组织职业健康安全绩效的活动、产品和服务应纳入职业健康安全管理体系。</a:t>
            </a:r>
            <a:endParaRPr lang="zh-CN" altLang="en-US" sz="2400" dirty="0"/>
          </a:p>
          <a:p>
            <a:r>
              <a:rPr lang="zh-CN" altLang="en-US" sz="2400" dirty="0" smtClean="0"/>
              <a:t>         应</a:t>
            </a:r>
            <a:r>
              <a:rPr lang="zh-CN" altLang="en-US" sz="2400" dirty="0"/>
              <a:t>保持范围的文件化信息，并可获取</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92696"/>
            <a:ext cx="7992888" cy="5632311"/>
          </a:xfrm>
          <a:prstGeom prst="rect">
            <a:avLst/>
          </a:prstGeom>
          <a:noFill/>
        </p:spPr>
        <p:txBody>
          <a:bodyPr wrap="square" rtlCol="0">
            <a:spAutoFit/>
          </a:bodyPr>
          <a:lstStyle/>
          <a:p>
            <a:r>
              <a:rPr lang="en-US" altLang="zh-CN" sz="2400" b="1" dirty="0"/>
              <a:t>4.4 </a:t>
            </a:r>
            <a:r>
              <a:rPr lang="zh-CN" altLang="en-US" sz="2400" b="1" dirty="0"/>
              <a:t>职业健康安全管理体系</a:t>
            </a:r>
            <a:endParaRPr lang="zh-CN" altLang="en-US" sz="2400" dirty="0"/>
          </a:p>
          <a:p>
            <a:r>
              <a:rPr lang="zh-CN" altLang="en-US" sz="2400" dirty="0" smtClean="0"/>
              <a:t>         组织</a:t>
            </a:r>
            <a:r>
              <a:rPr lang="zh-CN" altLang="en-US" sz="2400" dirty="0"/>
              <a:t>应根据本标准的要求建立、实施、保持并持续改进职业健康安全管理体系，包括所需的过程及其相互作用。</a:t>
            </a:r>
            <a:endParaRPr lang="zh-CN" altLang="en-US" sz="2400" dirty="0"/>
          </a:p>
          <a:p>
            <a:r>
              <a:rPr lang="en-US" altLang="zh-CN" sz="2400" b="1" dirty="0"/>
              <a:t>5 </a:t>
            </a:r>
            <a:r>
              <a:rPr lang="zh-CN" altLang="en-US" sz="2400" b="1" dirty="0"/>
              <a:t>领导作用与员工参与</a:t>
            </a:r>
            <a:endParaRPr lang="zh-CN" altLang="en-US" sz="2400" dirty="0"/>
          </a:p>
          <a:p>
            <a:r>
              <a:rPr lang="en-US" altLang="zh-CN" sz="2400" b="1" dirty="0"/>
              <a:t>5.1 </a:t>
            </a:r>
            <a:r>
              <a:rPr lang="zh-CN" altLang="en-US" sz="2400" b="1" dirty="0"/>
              <a:t>领导作用与承诺</a:t>
            </a:r>
            <a:endParaRPr lang="zh-CN" altLang="en-US" sz="2400" dirty="0"/>
          </a:p>
          <a:p>
            <a:r>
              <a:rPr lang="zh-CN" altLang="en-US" sz="2400" dirty="0" smtClean="0"/>
              <a:t>         最</a:t>
            </a:r>
            <a:r>
              <a:rPr lang="zh-CN" altLang="en-US" sz="2400" dirty="0"/>
              <a:t>商管理者应证实其在职业健康安全管理体系方面的领导作用和承诺，通过：</a:t>
            </a:r>
            <a:endParaRPr lang="zh-CN" altLang="en-US" sz="2400" dirty="0"/>
          </a:p>
          <a:p>
            <a:r>
              <a:rPr lang="en-US" altLang="zh-CN" sz="2400" dirty="0" smtClean="0"/>
              <a:t>         a</a:t>
            </a:r>
            <a:r>
              <a:rPr lang="en-US" altLang="zh-CN" sz="2400" dirty="0"/>
              <a:t>) </a:t>
            </a:r>
            <a:r>
              <a:rPr lang="zh-CN" altLang="en-US" sz="2400" dirty="0"/>
              <a:t>对保护员工的与工作相关的健康和安全承担全部职责和责任；</a:t>
            </a:r>
            <a:endParaRPr lang="zh-CN" altLang="en-US" sz="2400" dirty="0"/>
          </a:p>
          <a:p>
            <a:r>
              <a:rPr lang="en-US" altLang="zh-CN" sz="2400" dirty="0" smtClean="0"/>
              <a:t>         b</a:t>
            </a:r>
            <a:r>
              <a:rPr lang="en-US" altLang="zh-CN" sz="2400" dirty="0"/>
              <a:t>) </a:t>
            </a:r>
            <a:r>
              <a:rPr lang="zh-CN" altLang="en-US" sz="2400" dirty="0"/>
              <a:t>确保建立职业健康安全方针和职业健康安全目标，并确保其与组织的战略方向相一致；</a:t>
            </a:r>
            <a:endParaRPr lang="zh-CN" altLang="en-US" sz="2400" dirty="0"/>
          </a:p>
          <a:p>
            <a:r>
              <a:rPr lang="en-US" altLang="zh-CN" sz="2400" dirty="0" smtClean="0"/>
              <a:t>         c</a:t>
            </a:r>
            <a:r>
              <a:rPr lang="en-US" altLang="zh-CN" sz="2400" dirty="0"/>
              <a:t>) </a:t>
            </a:r>
            <a:r>
              <a:rPr lang="zh-CN" altLang="en-US" sz="2400" dirty="0"/>
              <a:t>确保将职业健康安全管理体系的过程和要求融入组织的业务过程；</a:t>
            </a:r>
            <a:endParaRPr lang="zh-CN" altLang="en-US" sz="2400" dirty="0"/>
          </a:p>
          <a:p>
            <a:r>
              <a:rPr lang="en-US" altLang="zh-CN" sz="2400" dirty="0" smtClean="0"/>
              <a:t>        d</a:t>
            </a:r>
            <a:r>
              <a:rPr lang="en-US" altLang="zh-CN" sz="2400" dirty="0"/>
              <a:t>) </a:t>
            </a:r>
            <a:r>
              <a:rPr lang="zh-CN" altLang="en-US" sz="2400" dirty="0"/>
              <a:t>确保可获得建立、实施、保持和改进职业健康安全管理体系所需的资源</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764704"/>
            <a:ext cx="8064896" cy="5632311"/>
          </a:xfrm>
          <a:prstGeom prst="rect">
            <a:avLst/>
          </a:prstGeom>
          <a:noFill/>
        </p:spPr>
        <p:txBody>
          <a:bodyPr wrap="square" rtlCol="0">
            <a:spAutoFit/>
          </a:bodyPr>
          <a:lstStyle/>
          <a:p>
            <a:r>
              <a:rPr lang="en-US" altLang="zh-CN" sz="2400" dirty="0" smtClean="0"/>
              <a:t>         e</a:t>
            </a:r>
            <a:r>
              <a:rPr lang="en-US" altLang="zh-CN" sz="2400" dirty="0"/>
              <a:t>) </a:t>
            </a:r>
            <a:r>
              <a:rPr lang="zh-CN" altLang="en-US" sz="2400" dirty="0"/>
              <a:t>通过协商、识别以及消除妨碍参与的障碍或障碍物，确保员工及员工代表（如有）的积极参与；</a:t>
            </a:r>
            <a:endParaRPr lang="zh-CN" altLang="en-US" sz="2400" dirty="0"/>
          </a:p>
          <a:p>
            <a:r>
              <a:rPr lang="en-US" altLang="zh-CN" sz="2400" dirty="0" smtClean="0"/>
              <a:t>         f</a:t>
            </a:r>
            <a:r>
              <a:rPr lang="en-US" altLang="zh-CN" sz="2400" dirty="0"/>
              <a:t>) </a:t>
            </a:r>
            <a:r>
              <a:rPr lang="zh-CN" altLang="en-US" sz="2400" dirty="0"/>
              <a:t>就有效职业健康安全管理的重要性和符合职业健康安金管理体系要求的重要性进行沟通；</a:t>
            </a:r>
            <a:endParaRPr lang="zh-CN" altLang="en-US" sz="2400" dirty="0"/>
          </a:p>
          <a:p>
            <a:r>
              <a:rPr lang="en-US" altLang="zh-CN" sz="2400" dirty="0" smtClean="0"/>
              <a:t>         g</a:t>
            </a:r>
            <a:r>
              <a:rPr lang="en-US" altLang="zh-CN" sz="2400" dirty="0"/>
              <a:t>) </a:t>
            </a:r>
            <a:r>
              <a:rPr lang="zh-CN" altLang="en-US" sz="2400" dirty="0"/>
              <a:t>确保职业健康安全管理体系实现其预期结果；</a:t>
            </a:r>
            <a:endParaRPr lang="zh-CN" altLang="en-US" sz="2400" dirty="0"/>
          </a:p>
          <a:p>
            <a:r>
              <a:rPr lang="en-US" altLang="zh-CN" sz="2400" dirty="0" smtClean="0"/>
              <a:t>         h</a:t>
            </a:r>
            <a:r>
              <a:rPr lang="en-US" altLang="zh-CN" sz="2400" dirty="0"/>
              <a:t>) </a:t>
            </a:r>
            <a:r>
              <a:rPr lang="zh-CN" altLang="en-US" sz="2400" dirty="0"/>
              <a:t>指导并支持员工对职业健康安全管理体系的有效性做出贡献；</a:t>
            </a:r>
            <a:endParaRPr lang="zh-CN" altLang="en-US" sz="2400" dirty="0"/>
          </a:p>
          <a:p>
            <a:r>
              <a:rPr lang="en-US" altLang="zh-CN" sz="2400" dirty="0" smtClean="0"/>
              <a:t>          </a:t>
            </a:r>
            <a:r>
              <a:rPr lang="en-US" altLang="zh-CN" sz="2400" dirty="0" err="1" smtClean="0"/>
              <a:t>i</a:t>
            </a:r>
            <a:r>
              <a:rPr lang="en-US" altLang="zh-CN" sz="2400" dirty="0"/>
              <a:t>) </a:t>
            </a:r>
            <a:r>
              <a:rPr lang="zh-CN" altLang="en-US" sz="2400" dirty="0"/>
              <a:t>通过系统地识别和采取措施以应对不符合、机遇以及与工作相关的危险源和风险， 包括体系缺陷，确保及促进职业健康安全管理体系的持续改进以提商职业健康安全绩效；</a:t>
            </a:r>
            <a:endParaRPr lang="zh-CN" altLang="en-US" sz="2400" dirty="0"/>
          </a:p>
          <a:p>
            <a:r>
              <a:rPr lang="en-US" altLang="zh-CN" sz="2400" dirty="0" smtClean="0"/>
              <a:t>         j</a:t>
            </a:r>
            <a:r>
              <a:rPr lang="en-US" altLang="zh-CN" sz="2400" dirty="0"/>
              <a:t>) </a:t>
            </a:r>
            <a:r>
              <a:rPr lang="zh-CN" altLang="en-US" sz="2400" dirty="0"/>
              <a:t>支持其他相关管理人员在其职责范围内证实其领导作用；</a:t>
            </a:r>
            <a:endParaRPr lang="zh-CN" altLang="en-US" sz="2400" dirty="0"/>
          </a:p>
          <a:p>
            <a:r>
              <a:rPr lang="en-US" altLang="zh-CN" sz="2400" dirty="0" smtClean="0"/>
              <a:t>         k</a:t>
            </a:r>
            <a:r>
              <a:rPr lang="en-US" altLang="zh-CN" sz="2400" dirty="0"/>
              <a:t>) </a:t>
            </a:r>
            <a:r>
              <a:rPr lang="zh-CN" altLang="en-US" sz="2400" dirty="0"/>
              <a:t>在组织内培养、引导和宣传支持职业健康安全管理体系的文化</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548680"/>
            <a:ext cx="7992888" cy="6001643"/>
          </a:xfrm>
          <a:prstGeom prst="rect">
            <a:avLst/>
          </a:prstGeom>
          <a:noFill/>
        </p:spPr>
        <p:txBody>
          <a:bodyPr wrap="square" rtlCol="0">
            <a:spAutoFit/>
          </a:bodyPr>
          <a:lstStyle/>
          <a:p>
            <a:r>
              <a:rPr lang="zh-CN" altLang="en-US" sz="2400" dirty="0" smtClean="0"/>
              <a:t>         注</a:t>
            </a:r>
            <a:r>
              <a:rPr lang="zh-CN" altLang="en-US" sz="2400" dirty="0"/>
              <a:t>： 本标准所提及的“ 业务”可从广义上理解为涉及组织存在目的的那些核心活动。</a:t>
            </a:r>
            <a:endParaRPr lang="zh-CN" altLang="en-US" sz="2400" dirty="0"/>
          </a:p>
          <a:p>
            <a:r>
              <a:rPr lang="en-US" altLang="zh-CN" sz="2400" b="1" dirty="0"/>
              <a:t>5.2 </a:t>
            </a:r>
            <a:r>
              <a:rPr lang="zh-CN" altLang="en-US" sz="2400" b="1" dirty="0"/>
              <a:t>职业健康安全方针</a:t>
            </a:r>
            <a:endParaRPr lang="zh-CN" altLang="en-US" sz="2400" dirty="0"/>
          </a:p>
          <a:p>
            <a:r>
              <a:rPr lang="zh-CN" altLang="en-US" sz="2400" dirty="0" smtClean="0"/>
              <a:t>        最高</a:t>
            </a:r>
            <a:r>
              <a:rPr lang="zh-CN" altLang="en-US" sz="2400" dirty="0"/>
              <a:t>管理者应与组织各层次的员工协商后（见</a:t>
            </a:r>
            <a:r>
              <a:rPr lang="en-US" altLang="zh-CN" sz="2400" dirty="0"/>
              <a:t>5.3</a:t>
            </a:r>
            <a:r>
              <a:rPr lang="zh-CN" altLang="en-US" sz="2400" dirty="0"/>
              <a:t>和</a:t>
            </a:r>
            <a:r>
              <a:rPr lang="en-US" altLang="zh-CN" sz="2400" dirty="0"/>
              <a:t>5.4</a:t>
            </a:r>
            <a:r>
              <a:rPr lang="zh-CN" altLang="en-US" sz="2400" dirty="0"/>
              <a:t>）建立、实施并保持职业健康安全方针，环境方针应：</a:t>
            </a:r>
            <a:endParaRPr lang="zh-CN" altLang="en-US" sz="2400" dirty="0"/>
          </a:p>
          <a:p>
            <a:r>
              <a:rPr lang="en-US" altLang="zh-CN" sz="2400" dirty="0" smtClean="0"/>
              <a:t>        a</a:t>
            </a:r>
            <a:r>
              <a:rPr lang="en-US" altLang="zh-CN" sz="2400" dirty="0"/>
              <a:t>) </a:t>
            </a:r>
            <a:r>
              <a:rPr lang="zh-CN" altLang="en-US" sz="2400" dirty="0"/>
              <a:t>包括提供安全健康的工作条件以预防与工作相关的伤害和健康损害的承诺，并适合于组织的宗旨、规模、所处的环境以及组织的职业健康安全风险和机遇的特定性质；</a:t>
            </a:r>
            <a:endParaRPr lang="zh-CN" altLang="en-US" sz="2400" dirty="0"/>
          </a:p>
          <a:p>
            <a:r>
              <a:rPr lang="en-US" altLang="zh-CN" sz="2400" dirty="0" smtClean="0"/>
              <a:t>        b</a:t>
            </a:r>
            <a:r>
              <a:rPr lang="en-US" altLang="zh-CN" sz="2400" dirty="0"/>
              <a:t>) </a:t>
            </a:r>
            <a:r>
              <a:rPr lang="zh-CN" altLang="en-US" sz="2400" dirty="0"/>
              <a:t>为制定职业健康安全目标提供框架；</a:t>
            </a:r>
            <a:endParaRPr lang="zh-CN" altLang="en-US" sz="2400" dirty="0"/>
          </a:p>
          <a:p>
            <a:r>
              <a:rPr lang="en-US" altLang="zh-CN" sz="2400" dirty="0" smtClean="0"/>
              <a:t>        c</a:t>
            </a:r>
            <a:r>
              <a:rPr lang="en-US" altLang="zh-CN" sz="2400" dirty="0"/>
              <a:t>) </a:t>
            </a:r>
            <a:r>
              <a:rPr lang="zh-CN" altLang="en-US" sz="2400" dirty="0"/>
              <a:t>包括满足适用的法律法规要求和其他要求的承诺；</a:t>
            </a:r>
            <a:endParaRPr lang="zh-CN" altLang="en-US" sz="2400" dirty="0"/>
          </a:p>
          <a:p>
            <a:r>
              <a:rPr lang="en-US" altLang="zh-CN" sz="2400" dirty="0" smtClean="0"/>
              <a:t>        d</a:t>
            </a:r>
            <a:r>
              <a:rPr lang="en-US" altLang="zh-CN" sz="2400" dirty="0"/>
              <a:t>) </a:t>
            </a:r>
            <a:r>
              <a:rPr lang="zh-CN" altLang="en-US" sz="2400" dirty="0"/>
              <a:t>包括利用控制层级（见</a:t>
            </a:r>
            <a:r>
              <a:rPr lang="en-US" altLang="zh-CN" sz="2400" dirty="0"/>
              <a:t>8.1.2)</a:t>
            </a:r>
            <a:r>
              <a:rPr lang="zh-CN" altLang="en-US" sz="2400" dirty="0"/>
              <a:t>控制职业健康安全风险的承诺；</a:t>
            </a:r>
            <a:endParaRPr lang="zh-CN" altLang="en-US" sz="2400" dirty="0"/>
          </a:p>
          <a:p>
            <a:r>
              <a:rPr lang="en-US" altLang="zh-CN" sz="2400" dirty="0" smtClean="0"/>
              <a:t>        e</a:t>
            </a:r>
            <a:r>
              <a:rPr lang="en-US" altLang="zh-CN" sz="2400" dirty="0"/>
              <a:t>) </a:t>
            </a:r>
            <a:r>
              <a:rPr lang="zh-CN" altLang="en-US" sz="2400" dirty="0"/>
              <a:t>包括持续改进职业健康安全管理体系（见</a:t>
            </a:r>
            <a:r>
              <a:rPr lang="en-US" altLang="zh-CN" sz="2400" dirty="0"/>
              <a:t>10.2</a:t>
            </a:r>
            <a:r>
              <a:rPr lang="zh-CN" altLang="en-US" sz="2400" dirty="0"/>
              <a:t>）以提高职业健康安全绩效的承诺</a:t>
            </a:r>
            <a:r>
              <a:rPr lang="zh-CN" altLang="en-US" sz="2400" dirty="0" smtClean="0"/>
              <a:t>；</a:t>
            </a:r>
            <a:endParaRPr lang="en-US" altLang="zh-CN" sz="2400" dirty="0" smtClean="0"/>
          </a:p>
          <a:p>
            <a:r>
              <a:rPr lang="en-US" altLang="zh-CN" sz="2400" dirty="0" smtClean="0"/>
              <a:t>        f</a:t>
            </a:r>
            <a:r>
              <a:rPr lang="en-US" altLang="zh-CN" sz="2400" dirty="0"/>
              <a:t>) </a:t>
            </a:r>
            <a:r>
              <a:rPr lang="zh-CN" altLang="en-US" sz="2400" dirty="0"/>
              <a:t>包括员工及员工代表（如有）参与职业健康安全管理体系决策过程的承诺</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908720"/>
            <a:ext cx="7704856" cy="5262979"/>
          </a:xfrm>
          <a:prstGeom prst="rect">
            <a:avLst/>
          </a:prstGeom>
          <a:noFill/>
        </p:spPr>
        <p:txBody>
          <a:bodyPr wrap="square" rtlCol="0">
            <a:spAutoFit/>
          </a:bodyPr>
          <a:lstStyle/>
          <a:p>
            <a:r>
              <a:rPr lang="zh-CN" altLang="en-US" sz="2400" dirty="0" smtClean="0"/>
              <a:t>         职业</a:t>
            </a:r>
            <a:r>
              <a:rPr lang="zh-CN" altLang="en-US" sz="2400" dirty="0"/>
              <a:t>健康安全方针应：</a:t>
            </a:r>
            <a:endParaRPr lang="zh-CN" altLang="en-US" sz="2400" dirty="0"/>
          </a:p>
          <a:p>
            <a:r>
              <a:rPr lang="en-US" altLang="zh-CN" sz="2400" dirty="0" smtClean="0"/>
              <a:t>         —</a:t>
            </a:r>
            <a:r>
              <a:rPr lang="zh-CN" altLang="en-US" sz="2400" dirty="0"/>
              <a:t>保持文件化信息并可获取；</a:t>
            </a:r>
            <a:endParaRPr lang="zh-CN" altLang="en-US" sz="2400" dirty="0"/>
          </a:p>
          <a:p>
            <a:r>
              <a:rPr lang="en-US" altLang="zh-CN" sz="2400" dirty="0" smtClean="0"/>
              <a:t>         —</a:t>
            </a:r>
            <a:r>
              <a:rPr lang="zh-CN" altLang="en-US" sz="2400" dirty="0"/>
              <a:t>向组织内的员工沟通；</a:t>
            </a:r>
            <a:endParaRPr lang="zh-CN" altLang="en-US" sz="2400" dirty="0"/>
          </a:p>
          <a:p>
            <a:r>
              <a:rPr lang="en-US" altLang="zh-CN" sz="2400" dirty="0" smtClean="0"/>
              <a:t>         —</a:t>
            </a:r>
            <a:r>
              <a:rPr lang="zh-CN" altLang="en-US" sz="2400" dirty="0"/>
              <a:t>适当时，可向有关相关方提供；</a:t>
            </a:r>
            <a:endParaRPr lang="zh-CN" altLang="en-US" sz="2400" dirty="0"/>
          </a:p>
          <a:p>
            <a:r>
              <a:rPr lang="en-US" altLang="zh-CN" sz="2400" dirty="0" smtClean="0"/>
              <a:t>         —</a:t>
            </a:r>
            <a:r>
              <a:rPr lang="zh-CN" altLang="en-US" sz="2400" dirty="0"/>
              <a:t>应定期评审以确保持续的相关性和适宜性。</a:t>
            </a:r>
            <a:endParaRPr lang="zh-CN" altLang="en-US" sz="2400" dirty="0"/>
          </a:p>
          <a:p>
            <a:r>
              <a:rPr lang="en-US" altLang="zh-CN" sz="2400" b="1" dirty="0"/>
              <a:t>5.3 </a:t>
            </a:r>
            <a:r>
              <a:rPr lang="zh-CN" altLang="en-US" sz="2400" b="1" dirty="0"/>
              <a:t>组织的岗位、职责、贲任和权限</a:t>
            </a:r>
            <a:endParaRPr lang="zh-CN" altLang="en-US" sz="2400" dirty="0"/>
          </a:p>
          <a:p>
            <a:r>
              <a:rPr lang="zh-CN" altLang="en-US" sz="2400" dirty="0" smtClean="0"/>
              <a:t>        最高</a:t>
            </a:r>
            <a:r>
              <a:rPr lang="zh-CN" altLang="en-US" sz="2400" dirty="0"/>
              <a:t>管理者应确保在组织内部各层次分配井沟通职业健康安全管理体系内相关岗位的职责、责任和权限并保持文件化信息。组织内每一层次的员工应承担职业健康安全管理体系中其控制部分的职责。</a:t>
            </a:r>
            <a:endParaRPr lang="zh-CN" altLang="en-US" sz="2400" dirty="0"/>
          </a:p>
          <a:p>
            <a:r>
              <a:rPr lang="zh-CN" altLang="en-US" sz="2400" dirty="0" smtClean="0"/>
              <a:t>       最高</a:t>
            </a:r>
            <a:r>
              <a:rPr lang="zh-CN" altLang="en-US" sz="2400" dirty="0"/>
              <a:t>管理者应对下列事项分配职责和权限：</a:t>
            </a:r>
            <a:endParaRPr lang="zh-CN" altLang="en-US" sz="2400" dirty="0"/>
          </a:p>
          <a:p>
            <a:r>
              <a:rPr lang="en-US" altLang="zh-CN" sz="2400" dirty="0" smtClean="0"/>
              <a:t>        a</a:t>
            </a:r>
            <a:r>
              <a:rPr lang="en-US" altLang="zh-CN" sz="2400" dirty="0"/>
              <a:t>) </a:t>
            </a:r>
            <a:r>
              <a:rPr lang="zh-CN" altLang="en-US" sz="2400" dirty="0"/>
              <a:t>确保职业健康安全管理体系符合本标准的要求；</a:t>
            </a:r>
            <a:endParaRPr lang="zh-CN" altLang="en-US" sz="2400" dirty="0"/>
          </a:p>
          <a:p>
            <a:r>
              <a:rPr lang="en-US" altLang="zh-CN" sz="2400" dirty="0" smtClean="0"/>
              <a:t>        b</a:t>
            </a:r>
            <a:r>
              <a:rPr lang="en-US" altLang="zh-CN" sz="2400" dirty="0"/>
              <a:t>) </a:t>
            </a:r>
            <a:r>
              <a:rPr lang="zh-CN" altLang="en-US" sz="2400" dirty="0"/>
              <a:t>向最高管理者报告职业健康安全管理体系的绩效</a:t>
            </a:r>
            <a:r>
              <a:rPr lang="zh-CN" altLang="en-US" sz="2400" dirty="0" smtClean="0"/>
              <a:t>。</a:t>
            </a:r>
            <a:endParaRPr lang="en-US" altLang="zh-CN" sz="2400" dirty="0" smtClean="0"/>
          </a:p>
          <a:p>
            <a:endParaRPr lang="zh-CN" alt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404664"/>
            <a:ext cx="7992888" cy="6370975"/>
          </a:xfrm>
          <a:prstGeom prst="rect">
            <a:avLst/>
          </a:prstGeom>
          <a:noFill/>
        </p:spPr>
        <p:txBody>
          <a:bodyPr wrap="square" rtlCol="0">
            <a:spAutoFit/>
          </a:bodyPr>
          <a:lstStyle/>
          <a:p>
            <a:r>
              <a:rPr lang="zh-CN" altLang="en-US" sz="2400" dirty="0" smtClean="0"/>
              <a:t>         组织</a:t>
            </a:r>
            <a:r>
              <a:rPr lang="zh-CN" altLang="en-US" sz="2400" dirty="0"/>
              <a:t>应：</a:t>
            </a:r>
            <a:endParaRPr lang="zh-CN" altLang="en-US" sz="2400" dirty="0"/>
          </a:p>
          <a:p>
            <a:r>
              <a:rPr lang="en-US" altLang="zh-CN" sz="2400" dirty="0" smtClean="0"/>
              <a:t>         a</a:t>
            </a:r>
            <a:r>
              <a:rPr lang="en-US" altLang="zh-CN" sz="2400" dirty="0"/>
              <a:t>) </a:t>
            </a:r>
            <a:r>
              <a:rPr lang="zh-CN" altLang="en-US" sz="2400" dirty="0"/>
              <a:t>提供参与所需的机制、时间、培训和资源；</a:t>
            </a:r>
            <a:endParaRPr lang="zh-CN" altLang="en-US" sz="2400" dirty="0"/>
          </a:p>
          <a:p>
            <a:r>
              <a:rPr lang="en-US" altLang="zh-CN" sz="2400" dirty="0" smtClean="0"/>
              <a:t>         b</a:t>
            </a:r>
            <a:r>
              <a:rPr lang="en-US" altLang="zh-CN" sz="2400" dirty="0"/>
              <a:t>) </a:t>
            </a:r>
            <a:r>
              <a:rPr lang="zh-CN" altLang="en-US" sz="2400" dirty="0"/>
              <a:t>及时提供有关职业健康安全管理体系的清晰的、可理解的和相关的信息；</a:t>
            </a:r>
            <a:endParaRPr lang="zh-CN" altLang="en-US" sz="2400" dirty="0"/>
          </a:p>
          <a:p>
            <a:r>
              <a:rPr lang="en-US" altLang="zh-CN" sz="2400" dirty="0" smtClean="0"/>
              <a:t>         c</a:t>
            </a:r>
            <a:r>
              <a:rPr lang="en-US" altLang="zh-CN" sz="2400" dirty="0"/>
              <a:t>) </a:t>
            </a:r>
            <a:r>
              <a:rPr lang="zh-CN" altLang="en-US" sz="2400" dirty="0"/>
              <a:t>识别和消除妨碍参与的障碍或障碍物并最大限度地降低那些无法消除的；</a:t>
            </a:r>
            <a:endParaRPr lang="zh-CN" altLang="en-US" sz="2400" dirty="0"/>
          </a:p>
          <a:p>
            <a:r>
              <a:rPr lang="zh-CN" altLang="en-US" sz="2400" dirty="0" smtClean="0"/>
              <a:t>         注</a:t>
            </a:r>
            <a:r>
              <a:rPr lang="en-US" altLang="zh-CN" sz="2400" dirty="0"/>
              <a:t>1: </a:t>
            </a:r>
            <a:r>
              <a:rPr lang="zh-CN" altLang="en-US" sz="2400" dirty="0"/>
              <a:t>障碍和障碍物可能包括没有对员工的输入或建议作出回应，语言或读写障碍，报复或报复的威胁以及使员工丧失参与信心的或妨碍员工参与的方针或做法。</a:t>
            </a:r>
            <a:endParaRPr lang="zh-CN" altLang="en-US" sz="2400" dirty="0"/>
          </a:p>
          <a:p>
            <a:r>
              <a:rPr lang="en-US" altLang="zh-CN" sz="2400" dirty="0" smtClean="0"/>
              <a:t>        d</a:t>
            </a:r>
            <a:r>
              <a:rPr lang="en-US" altLang="zh-CN" sz="2400" dirty="0"/>
              <a:t>) </a:t>
            </a:r>
            <a:r>
              <a:rPr lang="zh-CN" altLang="en-US" sz="2400" dirty="0"/>
              <a:t>特别强调非管理类员工参与下述活动：</a:t>
            </a:r>
            <a:endParaRPr lang="zh-CN" altLang="en-US" sz="2400" dirty="0"/>
          </a:p>
          <a:p>
            <a:r>
              <a:rPr lang="en-US" altLang="zh-CN" sz="2400" dirty="0" smtClean="0"/>
              <a:t>        1</a:t>
            </a:r>
            <a:r>
              <a:rPr lang="en-US" altLang="zh-CN" sz="2400" dirty="0"/>
              <a:t>) </a:t>
            </a:r>
            <a:r>
              <a:rPr lang="zh-CN" altLang="en-US" sz="2400" dirty="0"/>
              <a:t>确定他们参与和协商的机制；</a:t>
            </a:r>
            <a:endParaRPr lang="zh-CN" altLang="en-US" sz="2400" dirty="0"/>
          </a:p>
          <a:p>
            <a:r>
              <a:rPr lang="en-US" altLang="zh-CN" sz="2400" dirty="0" smtClean="0"/>
              <a:t>        2</a:t>
            </a:r>
            <a:r>
              <a:rPr lang="en-US" altLang="zh-CN" sz="2400" dirty="0"/>
              <a:t>) </a:t>
            </a:r>
            <a:r>
              <a:rPr lang="zh-CN" altLang="en-US" sz="2400" dirty="0"/>
              <a:t>危险源辨识和风险评价（见</a:t>
            </a:r>
            <a:r>
              <a:rPr lang="en-US" altLang="zh-CN" sz="2400" dirty="0"/>
              <a:t>6.1,6.1.1</a:t>
            </a:r>
            <a:r>
              <a:rPr lang="zh-CN" altLang="en-US" sz="2400" dirty="0"/>
              <a:t>和</a:t>
            </a:r>
            <a:r>
              <a:rPr lang="en-US" altLang="zh-CN" sz="2400" dirty="0"/>
              <a:t>6.1.2</a:t>
            </a:r>
            <a:r>
              <a:rPr lang="zh-CN" altLang="en-US" sz="2400" dirty="0"/>
              <a:t>）；</a:t>
            </a:r>
            <a:endParaRPr lang="zh-CN" altLang="en-US" sz="2400" dirty="0"/>
          </a:p>
          <a:p>
            <a:r>
              <a:rPr lang="en-US" altLang="zh-CN" sz="2400" dirty="0" smtClean="0"/>
              <a:t>        3</a:t>
            </a:r>
            <a:r>
              <a:rPr lang="en-US" altLang="zh-CN" sz="2400" dirty="0"/>
              <a:t>) </a:t>
            </a:r>
            <a:r>
              <a:rPr lang="zh-CN" altLang="en-US" sz="2400" dirty="0"/>
              <a:t>控制危险源和风险（见</a:t>
            </a:r>
            <a:r>
              <a:rPr lang="en-US" altLang="zh-CN" sz="2400" dirty="0"/>
              <a:t>6.1.4</a:t>
            </a:r>
            <a:r>
              <a:rPr lang="zh-CN" altLang="en-US" sz="2400" dirty="0"/>
              <a:t>） 的措施；</a:t>
            </a:r>
            <a:endParaRPr lang="zh-CN" altLang="en-US" sz="2400" dirty="0"/>
          </a:p>
          <a:p>
            <a:r>
              <a:rPr lang="en-US" altLang="zh-CN" sz="2400" dirty="0" smtClean="0"/>
              <a:t>        4</a:t>
            </a:r>
            <a:r>
              <a:rPr lang="en-US" altLang="zh-CN" sz="2400" dirty="0"/>
              <a:t>) </a:t>
            </a:r>
            <a:r>
              <a:rPr lang="zh-CN" altLang="en-US" sz="2400" dirty="0"/>
              <a:t>识别能力、培训和培训评价的需求（见</a:t>
            </a:r>
            <a:r>
              <a:rPr lang="en-US" altLang="zh-CN" sz="2400" dirty="0"/>
              <a:t>7.2</a:t>
            </a:r>
            <a:r>
              <a:rPr lang="zh-CN" altLang="en-US" sz="2400" dirty="0"/>
              <a:t>）</a:t>
            </a:r>
            <a:r>
              <a:rPr lang="en-US" altLang="zh-CN" sz="2400" dirty="0"/>
              <a:t>;</a:t>
            </a:r>
            <a:endParaRPr lang="zh-CN" altLang="en-US" sz="2400" dirty="0"/>
          </a:p>
          <a:p>
            <a:r>
              <a:rPr lang="en-US" altLang="zh-CN" sz="2400" dirty="0" smtClean="0"/>
              <a:t>        5</a:t>
            </a:r>
            <a:r>
              <a:rPr lang="en-US" altLang="zh-CN" sz="2400" dirty="0"/>
              <a:t>) </a:t>
            </a:r>
            <a:r>
              <a:rPr lang="zh-CN" altLang="en-US" sz="2400" dirty="0"/>
              <a:t>确定需要沟通的信息以及如何沟通（见</a:t>
            </a:r>
            <a:r>
              <a:rPr lang="en-US" altLang="zh-CN" sz="2400" dirty="0"/>
              <a:t>7.4</a:t>
            </a:r>
            <a:r>
              <a:rPr lang="zh-CN" altLang="en-US" sz="2400" dirty="0"/>
              <a:t>）；</a:t>
            </a:r>
            <a:endParaRPr lang="zh-CN" altLang="en-US" sz="2400" dirty="0"/>
          </a:p>
          <a:p>
            <a:r>
              <a:rPr lang="en-US" altLang="zh-CN" sz="2400" dirty="0" smtClean="0"/>
              <a:t>        6</a:t>
            </a:r>
            <a:r>
              <a:rPr lang="en-US" altLang="zh-CN" sz="2400" dirty="0"/>
              <a:t>) </a:t>
            </a:r>
            <a:r>
              <a:rPr lang="zh-CN" altLang="en-US" sz="2400" dirty="0"/>
              <a:t>确定控制措施及其有效应用（见</a:t>
            </a:r>
            <a:r>
              <a:rPr lang="en-US" altLang="zh-CN" sz="2400" dirty="0"/>
              <a:t>8.1</a:t>
            </a:r>
            <a:r>
              <a:rPr lang="zh-CN" altLang="en-US" sz="2400" dirty="0"/>
              <a:t>，</a:t>
            </a:r>
            <a:r>
              <a:rPr lang="en-US" altLang="zh-CN" sz="2400" dirty="0"/>
              <a:t>8.2</a:t>
            </a:r>
            <a:r>
              <a:rPr lang="zh-CN" altLang="en-US" sz="2400" dirty="0"/>
              <a:t>和</a:t>
            </a:r>
            <a:r>
              <a:rPr lang="en-US" altLang="zh-CN" sz="2400" dirty="0"/>
              <a:t>8.6</a:t>
            </a:r>
            <a:r>
              <a:rPr lang="zh-CN" altLang="en-US" sz="2400" dirty="0"/>
              <a:t>）；</a:t>
            </a:r>
            <a:endParaRPr lang="zh-CN" altLang="en-US" sz="2400" dirty="0"/>
          </a:p>
          <a:p>
            <a:r>
              <a:rPr lang="en-US" altLang="zh-CN" sz="2400" dirty="0" smtClean="0"/>
              <a:t>        7</a:t>
            </a:r>
            <a:r>
              <a:rPr lang="en-US" altLang="zh-CN" sz="2400" dirty="0"/>
              <a:t>) </a:t>
            </a:r>
            <a:r>
              <a:rPr lang="zh-CN" altLang="en-US" sz="2400" dirty="0"/>
              <a:t>调查事件和不符合并确定纠正措施（见</a:t>
            </a:r>
            <a:r>
              <a:rPr lang="en-US" altLang="zh-CN" sz="2400" dirty="0"/>
              <a:t>10.1</a:t>
            </a:r>
            <a:r>
              <a:rPr lang="zh-CN" altLang="en-US" sz="2400" dirty="0"/>
              <a:t>）</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260648"/>
            <a:ext cx="7776864" cy="6740307"/>
          </a:xfrm>
          <a:prstGeom prst="rect">
            <a:avLst/>
          </a:prstGeom>
          <a:noFill/>
        </p:spPr>
        <p:txBody>
          <a:bodyPr wrap="square" rtlCol="0">
            <a:spAutoFit/>
          </a:bodyPr>
          <a:lstStyle/>
          <a:p>
            <a:r>
              <a:rPr lang="en-US" altLang="zh-CN" sz="2400" dirty="0" smtClean="0"/>
              <a:t>         e</a:t>
            </a:r>
            <a:r>
              <a:rPr lang="en-US" altLang="zh-CN" sz="2400" dirty="0"/>
              <a:t>) </a:t>
            </a:r>
            <a:r>
              <a:rPr lang="zh-CN" altLang="en-US" sz="2400" dirty="0"/>
              <a:t>特别强调非管理类员工参与协商下述活动：</a:t>
            </a:r>
            <a:endParaRPr lang="zh-CN" altLang="en-US" sz="2400" dirty="0"/>
          </a:p>
          <a:p>
            <a:r>
              <a:rPr lang="en-US" altLang="zh-CN" sz="2400" dirty="0" smtClean="0"/>
              <a:t>         1</a:t>
            </a:r>
            <a:r>
              <a:rPr lang="en-US" altLang="zh-CN" sz="2400" dirty="0"/>
              <a:t>) </a:t>
            </a:r>
            <a:r>
              <a:rPr lang="zh-CN" altLang="en-US" sz="2400" dirty="0"/>
              <a:t>确定相关方的需求和期望（见</a:t>
            </a:r>
            <a:r>
              <a:rPr lang="en-US" altLang="zh-CN" sz="2400" dirty="0"/>
              <a:t>4.2</a:t>
            </a:r>
            <a:r>
              <a:rPr lang="zh-CN" altLang="en-US" sz="2400" dirty="0"/>
              <a:t>）；</a:t>
            </a:r>
            <a:endParaRPr lang="zh-CN" altLang="en-US" sz="2400" dirty="0"/>
          </a:p>
          <a:p>
            <a:r>
              <a:rPr lang="en-US" altLang="zh-CN" sz="2400" dirty="0" smtClean="0"/>
              <a:t>         2</a:t>
            </a:r>
            <a:r>
              <a:rPr lang="en-US" altLang="zh-CN" sz="2400" dirty="0"/>
              <a:t>) </a:t>
            </a:r>
            <a:r>
              <a:rPr lang="zh-CN" altLang="en-US" sz="2400" dirty="0"/>
              <a:t>制定方针（见</a:t>
            </a:r>
            <a:r>
              <a:rPr lang="en-US" altLang="zh-CN" sz="2400" dirty="0"/>
              <a:t>5.2</a:t>
            </a:r>
            <a:r>
              <a:rPr lang="zh-CN" altLang="en-US" sz="2400" dirty="0"/>
              <a:t>）；</a:t>
            </a:r>
            <a:endParaRPr lang="zh-CN" altLang="en-US" sz="2400" dirty="0"/>
          </a:p>
          <a:p>
            <a:r>
              <a:rPr lang="en-US" altLang="zh-CN" sz="2400" dirty="0" smtClean="0"/>
              <a:t>         3</a:t>
            </a:r>
            <a:r>
              <a:rPr lang="en-US" altLang="zh-CN" sz="2400" dirty="0"/>
              <a:t>) </a:t>
            </a:r>
            <a:r>
              <a:rPr lang="zh-CN" altLang="en-US" sz="2400" dirty="0"/>
              <a:t>适用时分配组织的岗位、职责、责任和权限（见</a:t>
            </a:r>
            <a:r>
              <a:rPr lang="en-US" altLang="zh-CN" sz="2400" dirty="0"/>
              <a:t>5.3</a:t>
            </a:r>
            <a:r>
              <a:rPr lang="zh-CN" altLang="en-US" sz="2400" dirty="0"/>
              <a:t>）；</a:t>
            </a:r>
            <a:endParaRPr lang="zh-CN" altLang="en-US" sz="2400" dirty="0"/>
          </a:p>
          <a:p>
            <a:r>
              <a:rPr lang="en-US" altLang="zh-CN" sz="2400" dirty="0" smtClean="0"/>
              <a:t>        4</a:t>
            </a:r>
            <a:r>
              <a:rPr lang="en-US" altLang="zh-CN" sz="2400" dirty="0"/>
              <a:t>) </a:t>
            </a:r>
            <a:r>
              <a:rPr lang="zh-CN" altLang="en-US" sz="2400" dirty="0"/>
              <a:t>确定如何应用法律法规要求和其他要求（见</a:t>
            </a:r>
            <a:r>
              <a:rPr lang="en-US" altLang="zh-CN" sz="2400" dirty="0"/>
              <a:t>6.1.3</a:t>
            </a:r>
            <a:r>
              <a:rPr lang="zh-CN" altLang="en-US" sz="2400" dirty="0"/>
              <a:t>）；</a:t>
            </a:r>
            <a:endParaRPr lang="zh-CN" altLang="en-US" sz="2400" dirty="0"/>
          </a:p>
          <a:p>
            <a:r>
              <a:rPr lang="en-US" altLang="zh-CN" sz="2400" dirty="0" smtClean="0"/>
              <a:t>        5</a:t>
            </a:r>
            <a:r>
              <a:rPr lang="en-US" altLang="zh-CN" sz="2400" dirty="0"/>
              <a:t>) </a:t>
            </a:r>
            <a:r>
              <a:rPr lang="zh-CN" altLang="en-US" sz="2400" dirty="0"/>
              <a:t>制定职业健康安全目标（见</a:t>
            </a:r>
            <a:r>
              <a:rPr lang="en-US" altLang="zh-CN" sz="2400" dirty="0"/>
              <a:t>6.2.1</a:t>
            </a:r>
            <a:r>
              <a:rPr lang="zh-CN" altLang="en-US" sz="2400" dirty="0"/>
              <a:t>）；</a:t>
            </a:r>
            <a:endParaRPr lang="zh-CN" altLang="en-US" sz="2400" dirty="0"/>
          </a:p>
          <a:p>
            <a:r>
              <a:rPr lang="en-US" altLang="zh-CN" sz="2400" dirty="0" smtClean="0"/>
              <a:t>        6</a:t>
            </a:r>
            <a:r>
              <a:rPr lang="en-US" altLang="zh-CN" sz="2400" dirty="0"/>
              <a:t>) </a:t>
            </a:r>
            <a:r>
              <a:rPr lang="zh-CN" altLang="en-US" sz="2400" dirty="0"/>
              <a:t>确定外包、采购和分包商的适用的控制方法（见</a:t>
            </a:r>
            <a:r>
              <a:rPr lang="en-US" altLang="zh-CN" sz="2400" dirty="0"/>
              <a:t>8.3,8.4</a:t>
            </a:r>
            <a:r>
              <a:rPr lang="zh-CN" altLang="en-US" sz="2400" dirty="0"/>
              <a:t>和</a:t>
            </a:r>
            <a:r>
              <a:rPr lang="en-US" altLang="zh-CN" sz="2400" dirty="0"/>
              <a:t>8.5</a:t>
            </a:r>
            <a:r>
              <a:rPr lang="zh-CN" altLang="en-US" sz="2400" dirty="0"/>
              <a:t>）</a:t>
            </a:r>
            <a:r>
              <a:rPr lang="en-US" altLang="zh-CN" sz="2400" dirty="0"/>
              <a:t>;</a:t>
            </a:r>
            <a:endParaRPr lang="zh-CN" altLang="en-US" sz="2400" dirty="0"/>
          </a:p>
          <a:p>
            <a:r>
              <a:rPr lang="en-US" altLang="zh-CN" sz="2400" dirty="0" smtClean="0"/>
              <a:t>        7</a:t>
            </a:r>
            <a:r>
              <a:rPr lang="en-US" altLang="zh-CN" sz="2400" dirty="0"/>
              <a:t>) </a:t>
            </a:r>
            <a:r>
              <a:rPr lang="zh-CN" altLang="en-US" sz="2400" dirty="0"/>
              <a:t>确定哪些需要监视、测量和评价；（见</a:t>
            </a:r>
            <a:r>
              <a:rPr lang="en-US" altLang="zh-CN" sz="2400" dirty="0"/>
              <a:t>9.1.1</a:t>
            </a:r>
            <a:r>
              <a:rPr lang="zh-CN" altLang="en-US" sz="2400" dirty="0"/>
              <a:t>）</a:t>
            </a:r>
            <a:r>
              <a:rPr lang="en-US" altLang="zh-CN" sz="2400" dirty="0"/>
              <a:t>;</a:t>
            </a:r>
            <a:endParaRPr lang="zh-CN" altLang="en-US" sz="2400" dirty="0"/>
          </a:p>
          <a:p>
            <a:r>
              <a:rPr lang="en-US" altLang="zh-CN" sz="2400" dirty="0" smtClean="0"/>
              <a:t>        8</a:t>
            </a:r>
            <a:r>
              <a:rPr lang="en-US" altLang="zh-CN" sz="2400" dirty="0"/>
              <a:t>) </a:t>
            </a:r>
            <a:r>
              <a:rPr lang="zh-CN" altLang="en-US" sz="2400" dirty="0"/>
              <a:t>策划、建立、实施并保持一个或多个审核方案（见</a:t>
            </a:r>
            <a:r>
              <a:rPr lang="en-US" altLang="zh-CN" sz="2400" dirty="0"/>
              <a:t>9.2.2</a:t>
            </a:r>
            <a:r>
              <a:rPr lang="zh-CN" altLang="en-US" sz="2400" dirty="0"/>
              <a:t>）；</a:t>
            </a:r>
            <a:endParaRPr lang="zh-CN" altLang="en-US" sz="2400" dirty="0"/>
          </a:p>
          <a:p>
            <a:r>
              <a:rPr lang="en-US" altLang="zh-CN" sz="2400" dirty="0" smtClean="0"/>
              <a:t>       9) </a:t>
            </a:r>
            <a:r>
              <a:rPr lang="zh-CN" altLang="en-US" sz="2400" dirty="0"/>
              <a:t>建立一个或多个持续改进过程（见</a:t>
            </a:r>
            <a:r>
              <a:rPr lang="en-US" altLang="zh-CN" sz="2400" dirty="0"/>
              <a:t>10.2.2)</a:t>
            </a:r>
            <a:r>
              <a:rPr lang="zh-CN" altLang="en-US" sz="2400" dirty="0"/>
              <a:t>。</a:t>
            </a:r>
            <a:endParaRPr lang="zh-CN" altLang="en-US" sz="2400" dirty="0"/>
          </a:p>
          <a:p>
            <a:r>
              <a:rPr lang="zh-CN" altLang="en-US" sz="2400" dirty="0" smtClean="0"/>
              <a:t>       注</a:t>
            </a:r>
            <a:r>
              <a:rPr lang="en-US" altLang="zh-CN" sz="2400" dirty="0"/>
              <a:t>2: </a:t>
            </a:r>
            <a:r>
              <a:rPr lang="zh-CN" altLang="en-US" sz="2400" dirty="0"/>
              <a:t>参与可能包括，适用时，积极参与健康安全委员会和员工代表。</a:t>
            </a:r>
            <a:endParaRPr lang="zh-CN" altLang="en-US" sz="2400" dirty="0"/>
          </a:p>
          <a:p>
            <a:r>
              <a:rPr lang="zh-CN" altLang="en-US" sz="2400" dirty="0" smtClean="0"/>
              <a:t>       注</a:t>
            </a:r>
            <a:r>
              <a:rPr lang="en-US" altLang="zh-CN" sz="2400" dirty="0"/>
              <a:t>3: </a:t>
            </a:r>
            <a:r>
              <a:rPr lang="zh-CN" altLang="en-US" sz="2400" dirty="0"/>
              <a:t>国际组织制定的国际劳工标准建议无偿向员工提供个人防护用品</a:t>
            </a:r>
            <a:r>
              <a:rPr lang="en-US" altLang="zh-CN" sz="2400" dirty="0"/>
              <a:t>(PPE)</a:t>
            </a:r>
            <a:r>
              <a:rPr lang="zh-CN" altLang="en-US" sz="2400" dirty="0"/>
              <a:t>以消除在职业健康安全管理体系中妨碍员工参与的一个重要障碍</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7584" y="1196752"/>
            <a:ext cx="7704856" cy="4524315"/>
          </a:xfrm>
          <a:prstGeom prst="rect">
            <a:avLst/>
          </a:prstGeom>
          <a:noFill/>
        </p:spPr>
        <p:txBody>
          <a:bodyPr wrap="square" rtlCol="0">
            <a:spAutoFit/>
          </a:bodyPr>
          <a:lstStyle/>
          <a:p>
            <a:r>
              <a:rPr lang="en-US" altLang="zh-CN" sz="2400" b="1" dirty="0"/>
              <a:t>6 </a:t>
            </a:r>
            <a:r>
              <a:rPr lang="zh-CN" altLang="en-US" sz="2400" b="1" dirty="0"/>
              <a:t>策划</a:t>
            </a:r>
            <a:endParaRPr lang="zh-CN" altLang="en-US" sz="2400" dirty="0"/>
          </a:p>
          <a:p>
            <a:r>
              <a:rPr lang="en-US" altLang="zh-CN" sz="2400" b="1" dirty="0"/>
              <a:t>6.1 </a:t>
            </a:r>
            <a:r>
              <a:rPr lang="zh-CN" altLang="en-US" sz="2400" b="1" dirty="0"/>
              <a:t>应对风险和机遇的措施</a:t>
            </a:r>
            <a:endParaRPr lang="zh-CN" altLang="en-US" sz="2400" dirty="0"/>
          </a:p>
          <a:p>
            <a:r>
              <a:rPr lang="en-US" altLang="zh-CN" sz="2400" b="1" dirty="0"/>
              <a:t>6.1.1 </a:t>
            </a:r>
            <a:r>
              <a:rPr lang="zh-CN" altLang="en-US" sz="2400" b="1" dirty="0"/>
              <a:t>总则</a:t>
            </a:r>
            <a:endParaRPr lang="zh-CN" altLang="en-US" sz="2400" dirty="0"/>
          </a:p>
          <a:p>
            <a:r>
              <a:rPr lang="zh-CN" altLang="en-US" sz="2400" dirty="0" smtClean="0"/>
              <a:t>         策划</a:t>
            </a:r>
            <a:r>
              <a:rPr lang="zh-CN" altLang="en-US" sz="2400" dirty="0"/>
              <a:t>职业健康安全管理体系时， 组织应考虑到</a:t>
            </a:r>
            <a:r>
              <a:rPr lang="en-US" altLang="zh-CN" sz="2400" dirty="0"/>
              <a:t>4.1</a:t>
            </a:r>
            <a:r>
              <a:rPr lang="zh-CN" altLang="en-US" sz="2400" dirty="0"/>
              <a:t>所描述的因素（所处的环境）、</a:t>
            </a:r>
            <a:r>
              <a:rPr lang="en-US" altLang="zh-CN" sz="2400" dirty="0"/>
              <a:t>4.2 </a:t>
            </a:r>
            <a:r>
              <a:rPr lang="zh-CN" altLang="en-US" sz="2400" dirty="0"/>
              <a:t>所提及的要求（相关方）和</a:t>
            </a:r>
            <a:r>
              <a:rPr lang="en-US" altLang="zh-CN" sz="2400" dirty="0"/>
              <a:t>4.3(</a:t>
            </a:r>
            <a:r>
              <a:rPr lang="zh-CN" altLang="en-US" sz="2400" dirty="0"/>
              <a:t>职业健康安全管理体系范围），确定需要应对的风险和机遇，以便：</a:t>
            </a:r>
            <a:endParaRPr lang="zh-CN" altLang="en-US" sz="2400" dirty="0"/>
          </a:p>
          <a:p>
            <a:r>
              <a:rPr lang="en-US" altLang="zh-CN" sz="2400" dirty="0" smtClean="0"/>
              <a:t>         a</a:t>
            </a:r>
            <a:r>
              <a:rPr lang="en-US" altLang="zh-CN" sz="2400" dirty="0"/>
              <a:t>) </a:t>
            </a:r>
            <a:r>
              <a:rPr lang="zh-CN" altLang="en-US" sz="2400" dirty="0"/>
              <a:t>确保职业健康安全管理体系能够实现其预期结果：</a:t>
            </a:r>
            <a:endParaRPr lang="zh-CN" altLang="en-US" sz="2400" dirty="0"/>
          </a:p>
          <a:p>
            <a:r>
              <a:rPr lang="en-US" altLang="zh-CN" sz="2400" dirty="0" smtClean="0"/>
              <a:t>         b</a:t>
            </a:r>
            <a:r>
              <a:rPr lang="en-US" altLang="zh-CN" sz="2400" dirty="0"/>
              <a:t>) </a:t>
            </a:r>
            <a:r>
              <a:rPr lang="zh-CN" altLang="en-US" sz="2400" dirty="0"/>
              <a:t>预防或减少不期望的影响；</a:t>
            </a:r>
            <a:endParaRPr lang="zh-CN" altLang="en-US" sz="2400" dirty="0"/>
          </a:p>
          <a:p>
            <a:r>
              <a:rPr lang="en-US" altLang="zh-CN" sz="2400" dirty="0" smtClean="0"/>
              <a:t>         c</a:t>
            </a:r>
            <a:r>
              <a:rPr lang="en-US" altLang="zh-CN" sz="2400" dirty="0"/>
              <a:t>) </a:t>
            </a:r>
            <a:r>
              <a:rPr lang="zh-CN" altLang="en-US" sz="2400" dirty="0"/>
              <a:t>实现持续改进。</a:t>
            </a:r>
            <a:endParaRPr lang="zh-CN" altLang="en-US" sz="2400" dirty="0"/>
          </a:p>
          <a:p>
            <a:r>
              <a:rPr lang="zh-CN" altLang="en-US" sz="2400" dirty="0" smtClean="0"/>
              <a:t>         组织</a:t>
            </a:r>
            <a:r>
              <a:rPr lang="zh-CN" altLang="en-US" sz="2400" dirty="0"/>
              <a:t>应考虑在策划过程中员工的有效参与以及，适当时，其他相关方的参与</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20688"/>
            <a:ext cx="7992888" cy="5632311"/>
          </a:xfrm>
          <a:prstGeom prst="rect">
            <a:avLst/>
          </a:prstGeom>
          <a:noFill/>
        </p:spPr>
        <p:txBody>
          <a:bodyPr wrap="square" rtlCol="0">
            <a:spAutoFit/>
          </a:bodyPr>
          <a:lstStyle/>
          <a:p>
            <a:r>
              <a:rPr lang="zh-CN" altLang="en-US" sz="2400" dirty="0" smtClean="0"/>
              <a:t>         确定</a:t>
            </a:r>
            <a:r>
              <a:rPr lang="zh-CN" altLang="en-US" sz="2400" dirty="0"/>
              <a:t>需要应对的风险和机遇时，组织应考虑：</a:t>
            </a:r>
            <a:endParaRPr lang="zh-CN" altLang="en-US" sz="2400" dirty="0"/>
          </a:p>
          <a:p>
            <a:r>
              <a:rPr lang="en-US" altLang="zh-CN" sz="2400" dirty="0" smtClean="0"/>
              <a:t>         a</a:t>
            </a:r>
            <a:r>
              <a:rPr lang="en-US" altLang="zh-CN" sz="2400" dirty="0"/>
              <a:t>) </a:t>
            </a:r>
            <a:r>
              <a:rPr lang="zh-CN" altLang="en-US" sz="2400" dirty="0"/>
              <a:t>职业健康安全危险源及其相关联的职业健康安全风险（见</a:t>
            </a:r>
            <a:r>
              <a:rPr lang="en-US" altLang="zh-CN" sz="2400" dirty="0"/>
              <a:t>6.1.2.3)</a:t>
            </a:r>
            <a:r>
              <a:rPr lang="zh-CN" altLang="en-US" sz="2400" dirty="0"/>
              <a:t>和机遇（见</a:t>
            </a:r>
            <a:r>
              <a:rPr lang="en-US" altLang="zh-CN" sz="2400" dirty="0"/>
              <a:t>6.1.2.4);</a:t>
            </a:r>
            <a:endParaRPr lang="zh-CN" altLang="en-US" sz="2400" dirty="0"/>
          </a:p>
          <a:p>
            <a:r>
              <a:rPr lang="en-US" altLang="zh-CN" sz="2400" dirty="0" smtClean="0"/>
              <a:t>         b</a:t>
            </a:r>
            <a:r>
              <a:rPr lang="en-US" altLang="zh-CN" sz="2400" dirty="0"/>
              <a:t>) </a:t>
            </a:r>
            <a:r>
              <a:rPr lang="zh-CN" altLang="en-US" sz="2400" dirty="0"/>
              <a:t>适用的法律法规要求和其他要求（见</a:t>
            </a:r>
            <a:r>
              <a:rPr lang="en-US" altLang="zh-CN" sz="2400" dirty="0"/>
              <a:t>6.1.3) :</a:t>
            </a:r>
            <a:endParaRPr lang="zh-CN" altLang="en-US" sz="2400" dirty="0"/>
          </a:p>
          <a:p>
            <a:r>
              <a:rPr lang="en-US" altLang="zh-CN" sz="2400" dirty="0" smtClean="0"/>
              <a:t>         c</a:t>
            </a:r>
            <a:r>
              <a:rPr lang="en-US" altLang="zh-CN" sz="2400" dirty="0"/>
              <a:t>) </a:t>
            </a:r>
            <a:r>
              <a:rPr lang="zh-CN" altLang="en-US" sz="2400" dirty="0"/>
              <a:t>与职业健康安全管理体系运行有关的能够影响实现预期结果的风险（见</a:t>
            </a:r>
            <a:r>
              <a:rPr lang="en-US" altLang="zh-CN" sz="2400" dirty="0"/>
              <a:t>6.1.2.3 )</a:t>
            </a:r>
            <a:r>
              <a:rPr lang="zh-CN" altLang="en-US" sz="2400" dirty="0"/>
              <a:t>和机遇（见</a:t>
            </a:r>
            <a:r>
              <a:rPr lang="en-US" altLang="zh-CN" sz="2400" dirty="0"/>
              <a:t>6.1.2.4):</a:t>
            </a:r>
            <a:endParaRPr lang="zh-CN" altLang="en-US" sz="2400" dirty="0"/>
          </a:p>
          <a:p>
            <a:r>
              <a:rPr lang="zh-CN" altLang="en-US" sz="2400" dirty="0" smtClean="0"/>
              <a:t>         对于</a:t>
            </a:r>
            <a:r>
              <a:rPr lang="zh-CN" altLang="en-US" sz="2400" dirty="0"/>
              <a:t>职业健康安全管理体系的预期结果，连同组织及其过程、职业健康安全管理体系的变更，组织应评价相关的风险并识别相关的机遇。若是有计划性的变更，永久性的或是临时性的，该评价应在变更实施前进行（见</a:t>
            </a:r>
            <a:r>
              <a:rPr lang="en-US" altLang="zh-CN" sz="2400" dirty="0"/>
              <a:t>8.2) </a:t>
            </a:r>
            <a:r>
              <a:rPr lang="zh-CN" altLang="en-US" sz="2400" dirty="0"/>
              <a:t>。</a:t>
            </a:r>
            <a:endParaRPr lang="zh-CN" altLang="en-US" sz="2400" dirty="0"/>
          </a:p>
          <a:p>
            <a:r>
              <a:rPr lang="zh-CN" altLang="en-US" sz="2400" dirty="0" smtClean="0"/>
              <a:t>         组织</a:t>
            </a:r>
            <a:r>
              <a:rPr lang="zh-CN" altLang="en-US" sz="2400" dirty="0"/>
              <a:t>应保持：</a:t>
            </a:r>
            <a:endParaRPr lang="zh-CN" altLang="en-US" sz="2400" dirty="0"/>
          </a:p>
          <a:p>
            <a:r>
              <a:rPr lang="zh-CN" altLang="en-US" sz="2400" dirty="0" smtClean="0"/>
              <a:t>         －</a:t>
            </a:r>
            <a:r>
              <a:rPr lang="zh-CN" altLang="en-US" sz="2400" dirty="0"/>
              <a:t>需要应对的职业健康安全风险和职业健康安全机遇的文件化信息：</a:t>
            </a:r>
            <a:endParaRPr lang="zh-CN" altLang="en-US" sz="2400" dirty="0"/>
          </a:p>
          <a:p>
            <a:r>
              <a:rPr lang="en-US" altLang="zh-CN" sz="2400" dirty="0" smtClean="0"/>
              <a:t>         —</a:t>
            </a:r>
            <a:r>
              <a:rPr lang="zh-CN" altLang="en-US" sz="2400" dirty="0"/>
              <a:t>应对风险和机遇所需过程（见</a:t>
            </a:r>
            <a:r>
              <a:rPr lang="en-US" altLang="zh-CN" sz="2400" dirty="0"/>
              <a:t>6.1.1 </a:t>
            </a:r>
            <a:r>
              <a:rPr lang="zh-CN" altLang="en-US" sz="2400" dirty="0"/>
              <a:t>到</a:t>
            </a:r>
            <a:r>
              <a:rPr lang="en-US" altLang="zh-CN" sz="2400" dirty="0"/>
              <a:t>6.1.4)</a:t>
            </a:r>
            <a:r>
              <a:rPr lang="zh-CN" altLang="en-US" sz="2400" dirty="0"/>
              <a:t>的文件化信息，其程度应足以确信这些过程按策划实施</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548680"/>
            <a:ext cx="7848872" cy="6001643"/>
          </a:xfrm>
          <a:prstGeom prst="rect">
            <a:avLst/>
          </a:prstGeom>
          <a:noFill/>
        </p:spPr>
        <p:txBody>
          <a:bodyPr wrap="square" rtlCol="0">
            <a:spAutoFit/>
          </a:bodyPr>
          <a:lstStyle/>
          <a:p>
            <a:r>
              <a:rPr lang="en-US" altLang="zh-CN" sz="2400" b="1" dirty="0"/>
              <a:t>6.1.2 </a:t>
            </a:r>
            <a:r>
              <a:rPr lang="zh-CN" altLang="en-US" sz="2400" b="1" dirty="0"/>
              <a:t>危险源辨识和职业健康安全风险评价</a:t>
            </a:r>
            <a:endParaRPr lang="zh-CN" altLang="en-US" sz="2400" dirty="0"/>
          </a:p>
          <a:p>
            <a:r>
              <a:rPr lang="en-US" altLang="zh-CN" sz="2400" b="1" dirty="0"/>
              <a:t>6.1.2.1 </a:t>
            </a:r>
            <a:r>
              <a:rPr lang="zh-CN" altLang="en-US" sz="2400" b="1" dirty="0"/>
              <a:t>危险源辨识</a:t>
            </a:r>
            <a:endParaRPr lang="zh-CN" altLang="en-US" sz="2400" dirty="0"/>
          </a:p>
          <a:p>
            <a:r>
              <a:rPr lang="zh-CN" altLang="en-US" sz="2400" dirty="0" smtClean="0"/>
              <a:t>         组织</a:t>
            </a:r>
            <a:r>
              <a:rPr lang="zh-CN" altLang="en-US" sz="2400" dirty="0"/>
              <a:t>应建立、实施并保持一个过程，以持续积极地对产生的危险源进行辨识。危险源辨识过程应考虑但不限于：</a:t>
            </a:r>
            <a:endParaRPr lang="zh-CN" altLang="en-US" sz="2400" dirty="0"/>
          </a:p>
          <a:p>
            <a:r>
              <a:rPr lang="en-US" altLang="zh-CN" sz="2400" dirty="0" smtClean="0"/>
              <a:t>        a</a:t>
            </a:r>
            <a:r>
              <a:rPr lang="en-US" altLang="zh-CN" sz="2400" dirty="0"/>
              <a:t>) </a:t>
            </a:r>
            <a:r>
              <a:rPr lang="zh-CN" altLang="en-US" sz="2400" dirty="0"/>
              <a:t>常规和非常规的活动和情形，包括考虑：</a:t>
            </a:r>
            <a:endParaRPr lang="zh-CN" altLang="en-US" sz="2400" dirty="0"/>
          </a:p>
          <a:p>
            <a:r>
              <a:rPr lang="en-US" altLang="zh-CN" sz="2400" dirty="0" smtClean="0"/>
              <a:t>        1</a:t>
            </a:r>
            <a:r>
              <a:rPr lang="en-US" altLang="zh-CN" sz="2400" dirty="0"/>
              <a:t>) </a:t>
            </a:r>
            <a:r>
              <a:rPr lang="zh-CN" altLang="en-US" sz="2400" dirty="0"/>
              <a:t>工作场所的基础设施、设备、材料、物质和物理条件：</a:t>
            </a:r>
            <a:endParaRPr lang="zh-CN" altLang="en-US" sz="2400" dirty="0"/>
          </a:p>
          <a:p>
            <a:r>
              <a:rPr lang="en-US" altLang="zh-CN" sz="2400" dirty="0" smtClean="0"/>
              <a:t>        2</a:t>
            </a:r>
            <a:r>
              <a:rPr lang="en-US" altLang="zh-CN" sz="2400" dirty="0"/>
              <a:t>) </a:t>
            </a:r>
            <a:r>
              <a:rPr lang="zh-CN" altLang="en-US" sz="2400" dirty="0"/>
              <a:t>因产品设计而产生的危险源，包括研究、开发、测试、生产、组装、施工、服务交付、维护或处置；</a:t>
            </a:r>
            <a:endParaRPr lang="zh-CN" altLang="en-US" sz="2400" dirty="0"/>
          </a:p>
          <a:p>
            <a:r>
              <a:rPr lang="en-US" altLang="zh-CN" sz="2400" dirty="0" smtClean="0"/>
              <a:t>        3</a:t>
            </a:r>
            <a:r>
              <a:rPr lang="en-US" altLang="zh-CN" sz="2400" dirty="0"/>
              <a:t>) </a:t>
            </a:r>
            <a:r>
              <a:rPr lang="zh-CN" altLang="en-US" sz="2400" dirty="0"/>
              <a:t>人为因素；</a:t>
            </a:r>
            <a:endParaRPr lang="zh-CN" altLang="en-US" sz="2400" dirty="0"/>
          </a:p>
          <a:p>
            <a:r>
              <a:rPr lang="en-US" altLang="zh-CN" sz="2400" dirty="0" smtClean="0"/>
              <a:t>        4</a:t>
            </a:r>
            <a:r>
              <a:rPr lang="en-US" altLang="zh-CN" sz="2400" dirty="0"/>
              <a:t>) </a:t>
            </a:r>
            <a:r>
              <a:rPr lang="zh-CN" altLang="en-US" sz="2400" dirty="0"/>
              <a:t>工作实际是如何完成的</a:t>
            </a:r>
            <a:r>
              <a:rPr lang="zh-CN" altLang="en-US" sz="2400" dirty="0" smtClean="0"/>
              <a:t>；</a:t>
            </a:r>
            <a:endParaRPr lang="en-US" altLang="zh-CN" sz="2400" dirty="0" smtClean="0"/>
          </a:p>
          <a:p>
            <a:r>
              <a:rPr lang="en-US" altLang="zh-CN" sz="2400" dirty="0" smtClean="0"/>
              <a:t>        b</a:t>
            </a:r>
            <a:r>
              <a:rPr lang="en-US" altLang="zh-CN" sz="2400" dirty="0"/>
              <a:t>) </a:t>
            </a:r>
            <a:r>
              <a:rPr lang="zh-CN" altLang="en-US" sz="2400" dirty="0"/>
              <a:t>紧急情况；</a:t>
            </a:r>
            <a:endParaRPr lang="zh-CN" altLang="en-US" sz="2400" dirty="0"/>
          </a:p>
          <a:p>
            <a:r>
              <a:rPr lang="en-US" altLang="zh-CN" sz="2400" dirty="0" smtClean="0"/>
              <a:t>        c</a:t>
            </a:r>
            <a:r>
              <a:rPr lang="en-US" altLang="zh-CN" sz="2400" dirty="0"/>
              <a:t>) </a:t>
            </a:r>
            <a:r>
              <a:rPr lang="zh-CN" altLang="en-US" sz="2400" dirty="0"/>
              <a:t>人员，包括考虑：</a:t>
            </a:r>
            <a:endParaRPr lang="zh-CN" altLang="en-US" sz="2400" dirty="0"/>
          </a:p>
          <a:p>
            <a:r>
              <a:rPr lang="en-US" altLang="zh-CN" sz="2400" dirty="0" smtClean="0"/>
              <a:t>        1</a:t>
            </a:r>
            <a:r>
              <a:rPr lang="en-US" altLang="zh-CN" sz="2400" dirty="0"/>
              <a:t>) </a:t>
            </a:r>
            <a:r>
              <a:rPr lang="zh-CN" altLang="en-US" sz="2400" dirty="0"/>
              <a:t>进入工作场所的人员及其活动，包括员工、承包商人员、访问者和其他人员；</a:t>
            </a:r>
            <a:endParaRPr lang="zh-CN" altLang="en-US" sz="2400" dirty="0"/>
          </a:p>
          <a:p>
            <a:r>
              <a:rPr lang="en-US" altLang="zh-CN" sz="2400" dirty="0" smtClean="0"/>
              <a:t>        2</a:t>
            </a:r>
            <a:r>
              <a:rPr lang="en-US" altLang="zh-CN" sz="2400" dirty="0"/>
              <a:t>) </a:t>
            </a:r>
            <a:r>
              <a:rPr lang="zh-CN" altLang="en-US" sz="2400" dirty="0"/>
              <a:t>在工作场所附近的可能受到组织活动影响的人员</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409581"/>
            <a:ext cx="7632848" cy="1446550"/>
          </a:xfrm>
          <a:prstGeom prst="rect">
            <a:avLst/>
          </a:prstGeom>
          <a:noFill/>
        </p:spPr>
        <p:txBody>
          <a:bodyPr wrap="square" rtlCol="0" anchor="ctr">
            <a:spAutoFit/>
          </a:bodyPr>
          <a:lstStyle/>
          <a:p>
            <a:pPr algn="ctr"/>
            <a:r>
              <a:rPr lang="zh-CN" altLang="en-US" sz="4400" b="1" dirty="0" smtClean="0"/>
              <a:t>职业健康安全管理体系</a:t>
            </a:r>
            <a:endParaRPr lang="en-US" altLang="zh-CN" sz="4400" b="1" dirty="0" smtClean="0"/>
          </a:p>
          <a:p>
            <a:pPr algn="ctr"/>
            <a:r>
              <a:rPr lang="zh-CN" altLang="en-US" sz="4400" b="1" dirty="0" smtClean="0"/>
              <a:t>发展历程</a:t>
            </a:r>
            <a:endParaRPr lang="zh-CN" altLang="en-US" sz="4400" b="1" dirty="0"/>
          </a:p>
        </p:txBody>
      </p:sp>
      <p:pic>
        <p:nvPicPr>
          <p:cNvPr id="3074" name="Picture 2" descr="F:\左\PPT全套\PPT素材图片\员工培训\t01d7ba5b9d37c6bba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1800" y="3103281"/>
            <a:ext cx="3456384" cy="23042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五边形 2"/>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4" name="燕尾形 3"/>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175236" y="1481589"/>
            <a:ext cx="697053" cy="646331"/>
          </a:xfrm>
          <a:prstGeom prst="rect">
            <a:avLst/>
          </a:prstGeom>
          <a:noFill/>
        </p:spPr>
        <p:txBody>
          <a:bodyPr wrap="square" rtlCol="0">
            <a:spAutoFit/>
          </a:bodyPr>
          <a:lstStyle/>
          <a:p>
            <a:r>
              <a:rPr lang="zh-CN" altLang="en-US" sz="3600" dirty="0" smtClean="0">
                <a:effectLst>
                  <a:outerShdw blurRad="38100" dist="38100" dir="2700000" algn="tl">
                    <a:srgbClr val="000000">
                      <a:alpha val="43137"/>
                    </a:srgbClr>
                  </a:outerShdw>
                </a:effectLst>
              </a:rPr>
              <a:t>一</a:t>
            </a:r>
            <a:endParaRPr lang="zh-CN" altLang="en-US" sz="3600" dirty="0">
              <a:effectLst>
                <a:outerShdw blurRad="38100" dist="38100" dir="2700000" algn="tl">
                  <a:srgbClr val="000000">
                    <a:alpha val="43137"/>
                  </a:srgbClr>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620688"/>
            <a:ext cx="8064896" cy="5632311"/>
          </a:xfrm>
          <a:prstGeom prst="rect">
            <a:avLst/>
          </a:prstGeom>
          <a:noFill/>
        </p:spPr>
        <p:txBody>
          <a:bodyPr wrap="square" rtlCol="0">
            <a:spAutoFit/>
          </a:bodyPr>
          <a:lstStyle/>
          <a:p>
            <a:r>
              <a:rPr lang="en-US" altLang="zh-CN" sz="2400" dirty="0" smtClean="0"/>
              <a:t>          3</a:t>
            </a:r>
            <a:r>
              <a:rPr lang="en-US" altLang="zh-CN" sz="2400" dirty="0"/>
              <a:t>) </a:t>
            </a:r>
            <a:r>
              <a:rPr lang="zh-CN" altLang="en-US" sz="2400" dirty="0"/>
              <a:t>在不受组织直接控制的地点的员工；</a:t>
            </a:r>
            <a:endParaRPr lang="zh-CN" altLang="en-US" sz="2400" dirty="0"/>
          </a:p>
          <a:p>
            <a:r>
              <a:rPr lang="en-US" altLang="zh-CN" sz="2400" dirty="0" smtClean="0"/>
              <a:t>          d</a:t>
            </a:r>
            <a:r>
              <a:rPr lang="en-US" altLang="zh-CN" sz="2400" dirty="0"/>
              <a:t>) </a:t>
            </a:r>
            <a:r>
              <a:rPr lang="zh-CN" altLang="en-US" sz="2400" dirty="0"/>
              <a:t>其他问题，包括考虑：</a:t>
            </a:r>
            <a:endParaRPr lang="zh-CN" altLang="en-US" sz="2400" dirty="0"/>
          </a:p>
          <a:p>
            <a:r>
              <a:rPr lang="en-US" altLang="zh-CN" sz="2400" dirty="0" smtClean="0"/>
              <a:t>          1</a:t>
            </a:r>
            <a:r>
              <a:rPr lang="en-US" altLang="zh-CN" sz="2400" dirty="0"/>
              <a:t>) </a:t>
            </a:r>
            <a:r>
              <a:rPr lang="zh-CN" altLang="en-US" sz="2400" dirty="0"/>
              <a:t>工作区域、过程、安装、机器／设备、操作程序和工作组织的设计，包括它们对人员能力的适应性；</a:t>
            </a:r>
            <a:endParaRPr lang="zh-CN" altLang="en-US" sz="2400" dirty="0"/>
          </a:p>
          <a:p>
            <a:r>
              <a:rPr lang="en-US" altLang="zh-CN" sz="2400" dirty="0" smtClean="0"/>
              <a:t>         2</a:t>
            </a:r>
            <a:r>
              <a:rPr lang="en-US" altLang="zh-CN" sz="2400" dirty="0"/>
              <a:t>) </a:t>
            </a:r>
            <a:r>
              <a:rPr lang="zh-CN" altLang="en-US" sz="2400" dirty="0"/>
              <a:t>在工作场所附近发生的由工作相关的活动造成的组织控制下的情况；</a:t>
            </a:r>
            <a:endParaRPr lang="zh-CN" altLang="en-US" sz="2400" dirty="0"/>
          </a:p>
          <a:p>
            <a:r>
              <a:rPr lang="en-US" altLang="zh-CN" sz="2400" dirty="0" smtClean="0"/>
              <a:t>         3</a:t>
            </a:r>
            <a:r>
              <a:rPr lang="en-US" altLang="zh-CN" sz="2400" dirty="0"/>
              <a:t>) </a:t>
            </a:r>
            <a:r>
              <a:rPr lang="zh-CN" altLang="en-US" sz="2400" dirty="0"/>
              <a:t>在工作场所附近发生的可能对工作场所中的人员造成与工作相关的伤害和健康损害的不受组织控制的情况；</a:t>
            </a:r>
            <a:endParaRPr lang="zh-CN" altLang="en-US" sz="2400" dirty="0"/>
          </a:p>
          <a:p>
            <a:r>
              <a:rPr lang="en-US" altLang="zh-CN" sz="2400" dirty="0" smtClean="0"/>
              <a:t>         e</a:t>
            </a:r>
            <a:r>
              <a:rPr lang="en-US" altLang="zh-CN" sz="2400" dirty="0"/>
              <a:t>) </a:t>
            </a:r>
            <a:r>
              <a:rPr lang="zh-CN" altLang="en-US" sz="2400" dirty="0"/>
              <a:t>组织及其运行、过程、活动和职业健康安全管理体系（见</a:t>
            </a:r>
            <a:r>
              <a:rPr lang="en-US" altLang="zh-CN" sz="2400" dirty="0"/>
              <a:t>8.2) </a:t>
            </a:r>
            <a:r>
              <a:rPr lang="zh-CN" altLang="en-US" sz="2400" dirty="0"/>
              <a:t>实际或有计划的变更；</a:t>
            </a:r>
            <a:endParaRPr lang="zh-CN" altLang="en-US" sz="2400" dirty="0"/>
          </a:p>
          <a:p>
            <a:r>
              <a:rPr lang="en-US" altLang="zh-CN" sz="2400" dirty="0" smtClean="0"/>
              <a:t>         f</a:t>
            </a:r>
            <a:r>
              <a:rPr lang="en-US" altLang="zh-CN" sz="2400" dirty="0"/>
              <a:t>) </a:t>
            </a:r>
            <a:r>
              <a:rPr lang="zh-CN" altLang="en-US" sz="2400" dirty="0"/>
              <a:t>危险源知识和危险源信息的变更；</a:t>
            </a:r>
            <a:endParaRPr lang="zh-CN" altLang="en-US" sz="2400" dirty="0"/>
          </a:p>
          <a:p>
            <a:r>
              <a:rPr lang="en-US" altLang="zh-CN" sz="2400" dirty="0" smtClean="0"/>
              <a:t>         g</a:t>
            </a:r>
            <a:r>
              <a:rPr lang="en-US" altLang="zh-CN" sz="2400" dirty="0"/>
              <a:t>) </a:t>
            </a:r>
            <a:r>
              <a:rPr lang="zh-CN" altLang="en-US" sz="2400" dirty="0"/>
              <a:t>组织内部或外部曾经发生的事件，包括紧急情况及其原因；</a:t>
            </a:r>
            <a:endParaRPr lang="zh-CN" altLang="en-US" sz="2400" dirty="0"/>
          </a:p>
          <a:p>
            <a:r>
              <a:rPr lang="en-US" altLang="zh-CN" sz="2400" dirty="0" smtClean="0"/>
              <a:t>        h</a:t>
            </a:r>
            <a:r>
              <a:rPr lang="en-US" altLang="zh-CN" sz="2400" dirty="0"/>
              <a:t>) </a:t>
            </a:r>
            <a:r>
              <a:rPr lang="zh-CN" altLang="en-US" sz="2400" dirty="0"/>
              <a:t>工作组织形式和社会因素，包括工作量、工作时间、领导作用和组织文化</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052736"/>
            <a:ext cx="8136904" cy="4893647"/>
          </a:xfrm>
          <a:prstGeom prst="rect">
            <a:avLst/>
          </a:prstGeom>
          <a:noFill/>
        </p:spPr>
        <p:txBody>
          <a:bodyPr wrap="square" rtlCol="0">
            <a:spAutoFit/>
          </a:bodyPr>
          <a:lstStyle/>
          <a:p>
            <a:r>
              <a:rPr lang="en-US" altLang="zh-CN" sz="2400" b="1" dirty="0"/>
              <a:t>6.1.2.2 </a:t>
            </a:r>
            <a:r>
              <a:rPr lang="zh-CN" altLang="en-US" sz="2400" b="1" dirty="0"/>
              <a:t>职业健康安全风险和其他职业健康安全管理体系风险的评价</a:t>
            </a:r>
            <a:endParaRPr lang="zh-CN" altLang="en-US" sz="2400" dirty="0"/>
          </a:p>
          <a:p>
            <a:r>
              <a:rPr lang="zh-CN" altLang="en-US" sz="2400" dirty="0" smtClean="0"/>
              <a:t>         组织</a:t>
            </a:r>
            <a:r>
              <a:rPr lang="zh-CN" altLang="en-US" sz="2400" dirty="0"/>
              <a:t>应建立、实施和保持一个或多个过程，以便：</a:t>
            </a:r>
            <a:endParaRPr lang="zh-CN" altLang="en-US" sz="2400" dirty="0"/>
          </a:p>
          <a:p>
            <a:r>
              <a:rPr lang="en-US" altLang="zh-CN" sz="2400" dirty="0" smtClean="0"/>
              <a:t>         a</a:t>
            </a:r>
            <a:r>
              <a:rPr lang="en-US" altLang="zh-CN" sz="2400" dirty="0"/>
              <a:t>) </a:t>
            </a:r>
            <a:r>
              <a:rPr lang="zh-CN" altLang="en-US" sz="2400" dirty="0"/>
              <a:t>评价已识别出的危险源中的职业健康安全风险，此时须考虑适用的法律法规要求和其他要求以及现有控制措施的有效性；</a:t>
            </a:r>
            <a:endParaRPr lang="zh-CN" altLang="en-US" sz="2400" dirty="0"/>
          </a:p>
          <a:p>
            <a:r>
              <a:rPr lang="en-US" altLang="zh-CN" sz="2400" dirty="0" smtClean="0"/>
              <a:t>         b</a:t>
            </a:r>
            <a:r>
              <a:rPr lang="en-US" altLang="zh-CN" sz="2400" dirty="0"/>
              <a:t>) </a:t>
            </a:r>
            <a:r>
              <a:rPr lang="zh-CN" altLang="en-US" sz="2400" dirty="0"/>
              <a:t>识别和评价与建立、实施、运行和保持职业健康安全管理体系有关的风险。其风险可能来自于</a:t>
            </a:r>
            <a:r>
              <a:rPr lang="en-US" altLang="zh-CN" sz="2400" dirty="0"/>
              <a:t>4.1</a:t>
            </a:r>
            <a:r>
              <a:rPr lang="zh-CN" altLang="en-US" sz="2400" dirty="0"/>
              <a:t>所识别的问题和</a:t>
            </a:r>
            <a:r>
              <a:rPr lang="en-US" altLang="zh-CN" sz="2400" dirty="0"/>
              <a:t>4.2</a:t>
            </a:r>
            <a:r>
              <a:rPr lang="zh-CN" altLang="en-US" sz="2400" dirty="0"/>
              <a:t>所识别的需求和期望。</a:t>
            </a:r>
            <a:endParaRPr lang="zh-CN" altLang="en-US" sz="2400" dirty="0"/>
          </a:p>
          <a:p>
            <a:r>
              <a:rPr lang="zh-CN" altLang="en-US" sz="2400" dirty="0" smtClean="0"/>
              <a:t>        组织</a:t>
            </a:r>
            <a:r>
              <a:rPr lang="zh-CN" altLang="en-US" sz="2400" dirty="0"/>
              <a:t>用于评价职业健康安全风险的方法和准则应在范围、性质和时机方面进行界定，以确保其是主动的而非被动的并且以系统的方式运用。应保持和保留这些方法和准则的文件化信息</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692696"/>
            <a:ext cx="7560840" cy="5632311"/>
          </a:xfrm>
          <a:prstGeom prst="rect">
            <a:avLst/>
          </a:prstGeom>
          <a:noFill/>
        </p:spPr>
        <p:txBody>
          <a:bodyPr wrap="square" rtlCol="0">
            <a:spAutoFit/>
          </a:bodyPr>
          <a:lstStyle/>
          <a:p>
            <a:r>
              <a:rPr lang="en-US" altLang="zh-CN" sz="2400" b="1" dirty="0"/>
              <a:t>6.1.2.3 </a:t>
            </a:r>
            <a:r>
              <a:rPr lang="zh-CN" altLang="en-US" sz="2400" b="1" dirty="0"/>
              <a:t>识别职业健康安全机遇和其他机遇</a:t>
            </a:r>
            <a:endParaRPr lang="zh-CN" altLang="en-US" sz="2400" dirty="0"/>
          </a:p>
          <a:p>
            <a:r>
              <a:rPr lang="zh-CN" altLang="en-US" sz="2400" dirty="0" smtClean="0"/>
              <a:t>         组织</a:t>
            </a:r>
            <a:r>
              <a:rPr lang="zh-CN" altLang="en-US" sz="2400" dirty="0"/>
              <a:t>应建立、实施和保持一个或多个过程，以识别：</a:t>
            </a:r>
            <a:endParaRPr lang="zh-CN" altLang="en-US" sz="2400" dirty="0"/>
          </a:p>
          <a:p>
            <a:r>
              <a:rPr lang="en-US" altLang="zh-CN" sz="2400" dirty="0" smtClean="0"/>
              <a:t>         a</a:t>
            </a:r>
            <a:r>
              <a:rPr lang="en-US" altLang="zh-CN" sz="2400" dirty="0"/>
              <a:t>) </a:t>
            </a:r>
            <a:r>
              <a:rPr lang="zh-CN" altLang="en-US" sz="2400" dirty="0"/>
              <a:t>提升职业健康安全绩效的机遇，此时须考虑：</a:t>
            </a:r>
            <a:endParaRPr lang="zh-CN" altLang="en-US" sz="2400" dirty="0"/>
          </a:p>
          <a:p>
            <a:r>
              <a:rPr lang="en-US" altLang="zh-CN" sz="2400" dirty="0" smtClean="0"/>
              <a:t>         1</a:t>
            </a:r>
            <a:r>
              <a:rPr lang="en-US" altLang="zh-CN" sz="2400" dirty="0"/>
              <a:t>) </a:t>
            </a:r>
            <a:r>
              <a:rPr lang="zh-CN" altLang="en-US" sz="2400" dirty="0"/>
              <a:t>组织及其过程或活动的有计划的变更；</a:t>
            </a:r>
            <a:endParaRPr lang="zh-CN" altLang="en-US" sz="2400" dirty="0"/>
          </a:p>
          <a:p>
            <a:r>
              <a:rPr lang="en-US" altLang="zh-CN" sz="2400" dirty="0" smtClean="0"/>
              <a:t>         2</a:t>
            </a:r>
            <a:r>
              <a:rPr lang="en-US" altLang="zh-CN" sz="2400" dirty="0"/>
              <a:t>) </a:t>
            </a:r>
            <a:r>
              <a:rPr lang="zh-CN" altLang="en-US" sz="2400" dirty="0"/>
              <a:t>消除或减少职业健康安全风险的机遇；</a:t>
            </a:r>
            <a:endParaRPr lang="zh-CN" altLang="en-US" sz="2400" dirty="0"/>
          </a:p>
          <a:p>
            <a:r>
              <a:rPr lang="en-US" altLang="zh-CN" sz="2400" dirty="0" smtClean="0"/>
              <a:t>         3</a:t>
            </a:r>
            <a:r>
              <a:rPr lang="en-US" altLang="zh-CN" sz="2400" dirty="0"/>
              <a:t>) </a:t>
            </a:r>
            <a:r>
              <a:rPr lang="zh-CN" altLang="en-US" sz="2400" dirty="0"/>
              <a:t>使工作、工作组织和工作环境适合于员工的机遇；</a:t>
            </a:r>
            <a:endParaRPr lang="zh-CN" altLang="en-US" sz="2400" dirty="0"/>
          </a:p>
          <a:p>
            <a:r>
              <a:rPr lang="en-US" altLang="zh-CN" sz="2400" dirty="0" smtClean="0"/>
              <a:t>         b</a:t>
            </a:r>
            <a:r>
              <a:rPr lang="en-US" altLang="zh-CN" sz="2400" dirty="0"/>
              <a:t>) </a:t>
            </a:r>
            <a:r>
              <a:rPr lang="zh-CN" altLang="en-US" sz="2400" dirty="0"/>
              <a:t>改进职业健康安全管理体系的机遇</a:t>
            </a:r>
            <a:r>
              <a:rPr lang="zh-CN" altLang="en-US" sz="2400" dirty="0" smtClean="0"/>
              <a:t>；</a:t>
            </a:r>
            <a:endParaRPr lang="en-US" altLang="zh-CN" sz="2400" dirty="0" smtClean="0"/>
          </a:p>
          <a:p>
            <a:r>
              <a:rPr lang="en-US" altLang="zh-CN" sz="2400" b="1" dirty="0"/>
              <a:t>6.1.3 </a:t>
            </a:r>
            <a:r>
              <a:rPr lang="zh-CN" altLang="en-US" sz="2400" b="1" dirty="0"/>
              <a:t>确定适用的法律法规要求和其他要求</a:t>
            </a:r>
            <a:endParaRPr lang="zh-CN" altLang="en-US" sz="2400" dirty="0"/>
          </a:p>
          <a:p>
            <a:r>
              <a:rPr lang="zh-CN" altLang="en-US" sz="2400" dirty="0" smtClean="0"/>
              <a:t>         组织</a:t>
            </a:r>
            <a:r>
              <a:rPr lang="zh-CN" altLang="en-US" sz="2400" dirty="0"/>
              <a:t>应建立、实施和保持一个过程， 以便：</a:t>
            </a:r>
            <a:endParaRPr lang="zh-CN" altLang="en-US" sz="2400" dirty="0"/>
          </a:p>
          <a:p>
            <a:r>
              <a:rPr lang="en-US" altLang="zh-CN" sz="2400" dirty="0" smtClean="0"/>
              <a:t>         a</a:t>
            </a:r>
            <a:r>
              <a:rPr lang="en-US" altLang="zh-CN" sz="2400" dirty="0"/>
              <a:t>) </a:t>
            </a:r>
            <a:r>
              <a:rPr lang="zh-CN" altLang="en-US" sz="2400" dirty="0"/>
              <a:t>确定并获取适用于组织危险源和职业健康安全风险的、最新的法律法规要求和其他组织应遵守的要求；</a:t>
            </a:r>
            <a:endParaRPr lang="zh-CN" altLang="en-US" sz="2400" dirty="0"/>
          </a:p>
          <a:p>
            <a:r>
              <a:rPr lang="en-US" altLang="zh-CN" sz="2400" dirty="0" smtClean="0"/>
              <a:t>         b</a:t>
            </a:r>
            <a:r>
              <a:rPr lang="en-US" altLang="zh-CN" sz="2400" dirty="0"/>
              <a:t>) </a:t>
            </a:r>
            <a:r>
              <a:rPr lang="zh-CN" altLang="en-US" sz="2400" dirty="0"/>
              <a:t>确定如何将这些法律法规要求和其他要求应用于组织，并确定需要沟通的内容（见</a:t>
            </a:r>
            <a:r>
              <a:rPr lang="en-US" altLang="zh-CN" sz="2400" dirty="0"/>
              <a:t>7.4</a:t>
            </a:r>
            <a:r>
              <a:rPr lang="zh-CN" altLang="en-US" sz="2400" dirty="0"/>
              <a:t>）</a:t>
            </a:r>
            <a:r>
              <a:rPr lang="en-US" altLang="zh-CN" sz="2400" dirty="0"/>
              <a:t>;</a:t>
            </a:r>
            <a:endParaRPr lang="zh-CN" altLang="en-US" sz="2400" dirty="0"/>
          </a:p>
          <a:p>
            <a:r>
              <a:rPr lang="en-US" altLang="zh-CN" sz="2400" dirty="0" smtClean="0"/>
              <a:t>         c</a:t>
            </a:r>
            <a:r>
              <a:rPr lang="en-US" altLang="zh-CN" sz="2400" dirty="0"/>
              <a:t>) </a:t>
            </a:r>
            <a:r>
              <a:rPr lang="zh-CN" altLang="en-US" sz="2400" dirty="0"/>
              <a:t>组织在建立、实施、保持和持续改进其职业健康安全管理体系时必须考虑这些法律法规要求和其他要求</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764704"/>
            <a:ext cx="7776864" cy="5632311"/>
          </a:xfrm>
          <a:prstGeom prst="rect">
            <a:avLst/>
          </a:prstGeom>
          <a:noFill/>
        </p:spPr>
        <p:txBody>
          <a:bodyPr wrap="square" rtlCol="0">
            <a:spAutoFit/>
          </a:bodyPr>
          <a:lstStyle/>
          <a:p>
            <a:r>
              <a:rPr lang="zh-CN" altLang="en-US" sz="2400" dirty="0" smtClean="0"/>
              <a:t>         组织</a:t>
            </a:r>
            <a:r>
              <a:rPr lang="zh-CN" altLang="en-US" sz="2400" dirty="0"/>
              <a:t>应保持和保留其适用的法律法规要求和其他要求的文件化信息，同时应确保对其进行更新以反映任何变化情况。</a:t>
            </a:r>
            <a:endParaRPr lang="zh-CN" altLang="en-US" sz="2400" dirty="0"/>
          </a:p>
          <a:p>
            <a:r>
              <a:rPr lang="zh-CN" altLang="en-US" sz="2400" dirty="0" smtClean="0"/>
              <a:t>         注</a:t>
            </a:r>
            <a:r>
              <a:rPr lang="zh-CN" altLang="en-US" sz="2400" dirty="0"/>
              <a:t>： 法律法规要求和其他要求可能会给组织带来风险和机遇。</a:t>
            </a:r>
            <a:endParaRPr lang="zh-CN" altLang="en-US" sz="2400" dirty="0"/>
          </a:p>
          <a:p>
            <a:r>
              <a:rPr lang="en-US" altLang="zh-CN" sz="2400" b="1" dirty="0"/>
              <a:t>6.1.4 </a:t>
            </a:r>
            <a:r>
              <a:rPr lang="zh-CN" altLang="en-US" sz="2400" b="1" dirty="0"/>
              <a:t>措施的策划</a:t>
            </a:r>
            <a:endParaRPr lang="zh-CN" altLang="en-US" sz="2400" dirty="0"/>
          </a:p>
          <a:p>
            <a:r>
              <a:rPr lang="zh-CN" altLang="en-US" sz="2400" dirty="0" smtClean="0"/>
              <a:t>         组织</a:t>
            </a:r>
            <a:r>
              <a:rPr lang="zh-CN" altLang="en-US" sz="2400" dirty="0"/>
              <a:t>应策划：</a:t>
            </a:r>
            <a:endParaRPr lang="zh-CN" altLang="en-US" sz="2400" dirty="0"/>
          </a:p>
          <a:p>
            <a:r>
              <a:rPr lang="en-US" altLang="zh-CN" sz="2400" dirty="0" smtClean="0"/>
              <a:t>         a</a:t>
            </a:r>
            <a:r>
              <a:rPr lang="en-US" altLang="zh-CN" sz="2400" dirty="0"/>
              <a:t>) </a:t>
            </a:r>
            <a:r>
              <a:rPr lang="zh-CN" altLang="en-US" sz="2400" dirty="0"/>
              <a:t>措施以：</a:t>
            </a:r>
            <a:endParaRPr lang="zh-CN" altLang="en-US" sz="2400" dirty="0"/>
          </a:p>
          <a:p>
            <a:r>
              <a:rPr lang="en-US" altLang="zh-CN" sz="2400" dirty="0" smtClean="0"/>
              <a:t>         1</a:t>
            </a:r>
            <a:r>
              <a:rPr lang="en-US" altLang="zh-CN" sz="2400" dirty="0"/>
              <a:t>) </a:t>
            </a:r>
            <a:r>
              <a:rPr lang="zh-CN" altLang="en-US" sz="2400" dirty="0"/>
              <a:t>应对这些风险和机遇（见</a:t>
            </a:r>
            <a:r>
              <a:rPr lang="en-US" altLang="zh-CN" sz="2400" dirty="0"/>
              <a:t>6.1.2.3 </a:t>
            </a:r>
            <a:r>
              <a:rPr lang="zh-CN" altLang="en-US" sz="2400" dirty="0"/>
              <a:t>和</a:t>
            </a:r>
            <a:r>
              <a:rPr lang="en-US" altLang="zh-CN" sz="2400" dirty="0"/>
              <a:t>6.1.2.4);</a:t>
            </a:r>
            <a:endParaRPr lang="zh-CN" altLang="en-US" sz="2400" dirty="0"/>
          </a:p>
          <a:p>
            <a:r>
              <a:rPr lang="en-US" altLang="zh-CN" sz="2400" dirty="0" smtClean="0"/>
              <a:t>         2</a:t>
            </a:r>
            <a:r>
              <a:rPr lang="en-US" altLang="zh-CN" sz="2400" dirty="0"/>
              <a:t>) </a:t>
            </a:r>
            <a:r>
              <a:rPr lang="zh-CN" altLang="en-US" sz="2400" dirty="0"/>
              <a:t>应对适用的法律法规要求和其他要求（见</a:t>
            </a:r>
            <a:r>
              <a:rPr lang="en-US" altLang="zh-CN" sz="2400" dirty="0"/>
              <a:t>6.1.3);</a:t>
            </a:r>
            <a:endParaRPr lang="zh-CN" altLang="en-US" sz="2400" dirty="0"/>
          </a:p>
          <a:p>
            <a:r>
              <a:rPr lang="en-US" altLang="zh-CN" sz="2400" dirty="0" smtClean="0"/>
              <a:t>         3</a:t>
            </a:r>
            <a:r>
              <a:rPr lang="en-US" altLang="zh-CN" sz="2400" dirty="0"/>
              <a:t>) </a:t>
            </a:r>
            <a:r>
              <a:rPr lang="zh-CN" altLang="en-US" sz="2400" dirty="0"/>
              <a:t>准备应对紧急情况和对紧急情况做出响应（见</a:t>
            </a:r>
            <a:r>
              <a:rPr lang="en-US" altLang="zh-CN" sz="2400" dirty="0"/>
              <a:t>8.6):</a:t>
            </a:r>
            <a:endParaRPr lang="zh-CN" altLang="en-US" sz="2400" dirty="0"/>
          </a:p>
          <a:p>
            <a:r>
              <a:rPr lang="en-US" altLang="zh-CN" sz="2400" dirty="0" smtClean="0"/>
              <a:t>         b</a:t>
            </a:r>
            <a:r>
              <a:rPr lang="en-US" altLang="zh-CN" sz="2400" dirty="0"/>
              <a:t>) </a:t>
            </a:r>
            <a:r>
              <a:rPr lang="zh-CN" altLang="en-US" sz="2400" dirty="0"/>
              <a:t>如何：</a:t>
            </a:r>
            <a:endParaRPr lang="zh-CN" altLang="en-US" sz="2400" dirty="0"/>
          </a:p>
          <a:p>
            <a:r>
              <a:rPr lang="en-US" altLang="zh-CN" sz="2400" dirty="0" smtClean="0"/>
              <a:t>         1</a:t>
            </a:r>
            <a:r>
              <a:rPr lang="en-US" altLang="zh-CN" sz="2400" dirty="0"/>
              <a:t>) </a:t>
            </a:r>
            <a:r>
              <a:rPr lang="zh-CN" altLang="en-US" sz="2400" dirty="0"/>
              <a:t>在其职业健康安全管理体系过程中或其他业务过程中融入并实施这些措施；</a:t>
            </a:r>
            <a:endParaRPr lang="zh-CN" altLang="en-US" sz="2400" dirty="0"/>
          </a:p>
          <a:p>
            <a:r>
              <a:rPr lang="en-US" altLang="zh-CN" sz="2400" dirty="0" smtClean="0"/>
              <a:t>         2</a:t>
            </a:r>
            <a:r>
              <a:rPr lang="en-US" altLang="zh-CN" sz="2400" dirty="0"/>
              <a:t>) </a:t>
            </a:r>
            <a:r>
              <a:rPr lang="zh-CN" altLang="en-US" sz="2400" dirty="0"/>
              <a:t>评价这些措施的有效性</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1560" y="764704"/>
            <a:ext cx="7920880" cy="5632311"/>
          </a:xfrm>
          <a:prstGeom prst="rect">
            <a:avLst/>
          </a:prstGeom>
          <a:noFill/>
        </p:spPr>
        <p:txBody>
          <a:bodyPr wrap="square" rtlCol="0">
            <a:spAutoFit/>
          </a:bodyPr>
          <a:lstStyle/>
          <a:p>
            <a:r>
              <a:rPr lang="zh-CN" altLang="en-US" sz="2400" dirty="0" smtClean="0"/>
              <a:t>         策划</a:t>
            </a:r>
            <a:r>
              <a:rPr lang="zh-CN" altLang="en-US" sz="2400" dirty="0"/>
              <a:t>措施时， 组织应考虑控制层级（见</a:t>
            </a:r>
            <a:r>
              <a:rPr lang="en-US" altLang="zh-CN" sz="2400" dirty="0"/>
              <a:t>8.1.2)</a:t>
            </a:r>
            <a:r>
              <a:rPr lang="zh-CN" altLang="en-US" sz="2400" dirty="0"/>
              <a:t>和职业健康安全管理体系的输出</a:t>
            </a:r>
            <a:r>
              <a:rPr lang="en-US" altLang="zh-CN" sz="2400" dirty="0"/>
              <a:t>(see 10.2.2) </a:t>
            </a:r>
            <a:r>
              <a:rPr lang="zh-CN" altLang="en-US" sz="2400" dirty="0"/>
              <a:t>。</a:t>
            </a:r>
            <a:endParaRPr lang="zh-CN" altLang="en-US" sz="2400" dirty="0"/>
          </a:p>
          <a:p>
            <a:r>
              <a:rPr lang="zh-CN" altLang="en-US" sz="2400" dirty="0" smtClean="0"/>
              <a:t>         策划</a:t>
            </a:r>
            <a:r>
              <a:rPr lang="zh-CN" altLang="en-US" sz="2400" dirty="0"/>
              <a:t>措施时，组织应考虑最佳实践、可选技术方案、财务、运行和经营要求及限制。</a:t>
            </a:r>
            <a:endParaRPr lang="zh-CN" altLang="en-US" sz="2400" dirty="0"/>
          </a:p>
          <a:p>
            <a:r>
              <a:rPr lang="en-US" altLang="zh-CN" sz="2400" b="1" dirty="0"/>
              <a:t>6.2 </a:t>
            </a:r>
            <a:r>
              <a:rPr lang="zh-CN" altLang="en-US" sz="2400" b="1" dirty="0"/>
              <a:t>职业健康安全目标及其实现的策划</a:t>
            </a:r>
            <a:endParaRPr lang="zh-CN" altLang="en-US" sz="2400" dirty="0"/>
          </a:p>
          <a:p>
            <a:r>
              <a:rPr lang="en-US" altLang="zh-CN" sz="2400" b="1" dirty="0"/>
              <a:t>6.2.1 </a:t>
            </a:r>
            <a:r>
              <a:rPr lang="zh-CN" altLang="en-US" sz="2400" b="1" dirty="0"/>
              <a:t>职业健康安全目标</a:t>
            </a:r>
            <a:endParaRPr lang="zh-CN" altLang="en-US" sz="2400" dirty="0"/>
          </a:p>
          <a:p>
            <a:r>
              <a:rPr lang="zh-CN" altLang="en-US" sz="2400" dirty="0" smtClean="0"/>
              <a:t>         组织</a:t>
            </a:r>
            <a:r>
              <a:rPr lang="zh-CN" altLang="en-US" sz="2400" dirty="0"/>
              <a:t>应针对其相关职能和层次建立职业健康安全目标，以保持和改进职业健康安全管理体系，实现职业健康安全绩效的持续改进（见条款</a:t>
            </a:r>
            <a:r>
              <a:rPr lang="en-US" altLang="zh-CN" sz="2400" dirty="0"/>
              <a:t>10) </a:t>
            </a:r>
            <a:r>
              <a:rPr lang="zh-CN" altLang="en-US" sz="2400" dirty="0"/>
              <a:t>。</a:t>
            </a:r>
            <a:endParaRPr lang="zh-CN" altLang="en-US" sz="2400" dirty="0"/>
          </a:p>
          <a:p>
            <a:r>
              <a:rPr lang="zh-CN" altLang="en-US" sz="2400" dirty="0" smtClean="0"/>
              <a:t>         职业</a:t>
            </a:r>
            <a:r>
              <a:rPr lang="zh-CN" altLang="en-US" sz="2400" dirty="0"/>
              <a:t>健康安全目标应：</a:t>
            </a:r>
            <a:endParaRPr lang="zh-CN" altLang="en-US" sz="2400" dirty="0"/>
          </a:p>
          <a:p>
            <a:r>
              <a:rPr lang="en-US" altLang="zh-CN" sz="2400" dirty="0" smtClean="0"/>
              <a:t>          a</a:t>
            </a:r>
            <a:r>
              <a:rPr lang="en-US" altLang="zh-CN" sz="2400" dirty="0"/>
              <a:t>) </a:t>
            </a:r>
            <a:r>
              <a:rPr lang="zh-CN" altLang="en-US" sz="2400" dirty="0"/>
              <a:t>与职业健康安全方针一致：</a:t>
            </a:r>
            <a:endParaRPr lang="zh-CN" altLang="en-US" sz="2400" dirty="0"/>
          </a:p>
          <a:p>
            <a:r>
              <a:rPr lang="en-US" altLang="zh-CN" sz="2400" dirty="0" smtClean="0"/>
              <a:t>          b</a:t>
            </a:r>
            <a:r>
              <a:rPr lang="en-US" altLang="zh-CN" sz="2400" dirty="0"/>
              <a:t>) </a:t>
            </a:r>
            <a:r>
              <a:rPr lang="zh-CN" altLang="en-US" sz="2400" dirty="0"/>
              <a:t>考虑适用的法律法规要求和其他要求：</a:t>
            </a:r>
            <a:endParaRPr lang="zh-CN" altLang="en-US" sz="2400" dirty="0"/>
          </a:p>
          <a:p>
            <a:r>
              <a:rPr lang="en-US" altLang="zh-CN" sz="2400" dirty="0" smtClean="0"/>
              <a:t>          c</a:t>
            </a:r>
            <a:r>
              <a:rPr lang="en-US" altLang="zh-CN" sz="2400" dirty="0"/>
              <a:t>) </a:t>
            </a:r>
            <a:r>
              <a:rPr lang="zh-CN" altLang="en-US" sz="2400" dirty="0"/>
              <a:t>考虑职业健康安全风险和职业健康安全机遇以及其它风险和机遇的评价结果</a:t>
            </a:r>
            <a:r>
              <a:rPr lang="zh-CN" altLang="en-US" sz="2400" dirty="0" smtClean="0"/>
              <a:t>；</a:t>
            </a:r>
            <a:endParaRPr lang="en-US" altLang="zh-CN" sz="2400" dirty="0" smtClean="0"/>
          </a:p>
          <a:p>
            <a:r>
              <a:rPr lang="en-US" altLang="zh-CN" sz="2400" dirty="0" smtClean="0"/>
              <a:t>         d</a:t>
            </a:r>
            <a:r>
              <a:rPr lang="en-US" altLang="zh-CN" sz="2400" dirty="0"/>
              <a:t>) </a:t>
            </a:r>
            <a:r>
              <a:rPr lang="zh-CN" altLang="en-US" sz="2400" dirty="0"/>
              <a:t>考虑与员工及员工代表（如有）协商的输出；</a:t>
            </a:r>
            <a:r>
              <a:rPr lang="zh-CN" altLang="en-US" sz="2400" dirty="0" smtClean="0"/>
              <a:t> </a:t>
            </a:r>
            <a:endParaRPr lang="zh-CN"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764704"/>
            <a:ext cx="7920880" cy="6001643"/>
          </a:xfrm>
          <a:prstGeom prst="rect">
            <a:avLst/>
          </a:prstGeom>
          <a:noFill/>
        </p:spPr>
        <p:txBody>
          <a:bodyPr wrap="square" rtlCol="0">
            <a:spAutoFit/>
          </a:bodyPr>
          <a:lstStyle/>
          <a:p>
            <a:r>
              <a:rPr lang="en-US" altLang="zh-CN" sz="2400" dirty="0" smtClean="0"/>
              <a:t>         e</a:t>
            </a:r>
            <a:r>
              <a:rPr lang="en-US" altLang="zh-CN" sz="2400" dirty="0"/>
              <a:t>) </a:t>
            </a:r>
            <a:r>
              <a:rPr lang="zh-CN" altLang="en-US" sz="2400" dirty="0"/>
              <a:t>可测量（可行时）或可评价；</a:t>
            </a:r>
            <a:endParaRPr lang="zh-CN" altLang="en-US" sz="2400" dirty="0"/>
          </a:p>
          <a:p>
            <a:r>
              <a:rPr lang="en-US" altLang="zh-CN" sz="2400" dirty="0" smtClean="0"/>
              <a:t>          f</a:t>
            </a:r>
            <a:r>
              <a:rPr lang="en-US" altLang="zh-CN" sz="2400" dirty="0"/>
              <a:t>) </a:t>
            </a:r>
            <a:r>
              <a:rPr lang="zh-CN" altLang="en-US" sz="2400" dirty="0" smtClean="0"/>
              <a:t>得</a:t>
            </a:r>
            <a:r>
              <a:rPr lang="zh-CN" altLang="en-US" sz="2400" dirty="0"/>
              <a:t>予以清晰沟通（见</a:t>
            </a:r>
            <a:r>
              <a:rPr lang="en-US" altLang="zh-CN" sz="2400" dirty="0"/>
              <a:t>7.4);</a:t>
            </a:r>
            <a:endParaRPr lang="zh-CN" altLang="en-US" sz="2400" dirty="0"/>
          </a:p>
          <a:p>
            <a:r>
              <a:rPr lang="en-US" altLang="zh-CN" sz="2400" dirty="0" smtClean="0"/>
              <a:t>         h</a:t>
            </a:r>
            <a:r>
              <a:rPr lang="en-US" altLang="zh-CN" sz="2400" dirty="0"/>
              <a:t>) </a:t>
            </a:r>
            <a:r>
              <a:rPr lang="zh-CN" altLang="en-US" sz="2400" dirty="0"/>
              <a:t>适当时予以更新。</a:t>
            </a:r>
            <a:endParaRPr lang="zh-CN" altLang="en-US" sz="2400" dirty="0"/>
          </a:p>
          <a:p>
            <a:r>
              <a:rPr lang="en-US" altLang="zh-CN" sz="2400" b="1" dirty="0"/>
              <a:t>6.2.2 </a:t>
            </a:r>
            <a:r>
              <a:rPr lang="zh-CN" altLang="en-US" sz="2400" b="1" dirty="0"/>
              <a:t>实现职业健康安全目标的策划</a:t>
            </a:r>
            <a:endParaRPr lang="zh-CN" altLang="en-US" sz="2400" dirty="0"/>
          </a:p>
          <a:p>
            <a:r>
              <a:rPr lang="zh-CN" altLang="en-US" sz="2400" dirty="0" smtClean="0"/>
              <a:t>         策划</a:t>
            </a:r>
            <a:r>
              <a:rPr lang="zh-CN" altLang="en-US" sz="2400" dirty="0"/>
              <a:t>如何实现职业健康安全目标时，组织应确定：</a:t>
            </a:r>
            <a:endParaRPr lang="zh-CN" altLang="en-US" sz="2400" dirty="0"/>
          </a:p>
          <a:p>
            <a:r>
              <a:rPr lang="en-US" altLang="zh-CN" sz="2400" dirty="0" smtClean="0"/>
              <a:t>          a</a:t>
            </a:r>
            <a:r>
              <a:rPr lang="en-US" altLang="zh-CN" sz="2400" dirty="0"/>
              <a:t>) </a:t>
            </a:r>
            <a:r>
              <a:rPr lang="zh-CN" altLang="en-US" sz="2400" dirty="0"/>
              <a:t>要做什么；</a:t>
            </a:r>
            <a:endParaRPr lang="zh-CN" altLang="en-US" sz="2400" dirty="0"/>
          </a:p>
          <a:p>
            <a:r>
              <a:rPr lang="en-US" altLang="zh-CN" sz="2400" dirty="0" smtClean="0"/>
              <a:t>          b)</a:t>
            </a:r>
            <a:r>
              <a:rPr lang="zh-CN" altLang="en-US" sz="2400" dirty="0" smtClean="0"/>
              <a:t>需要</a:t>
            </a:r>
            <a:r>
              <a:rPr lang="zh-CN" altLang="en-US" sz="2400" dirty="0"/>
              <a:t>什么资源；</a:t>
            </a:r>
            <a:endParaRPr lang="zh-CN" altLang="en-US" sz="2400" dirty="0"/>
          </a:p>
          <a:p>
            <a:r>
              <a:rPr lang="en-US" altLang="zh-CN" sz="2400" dirty="0" smtClean="0"/>
              <a:t>          c</a:t>
            </a:r>
            <a:r>
              <a:rPr lang="en-US" altLang="zh-CN" sz="2400" dirty="0"/>
              <a:t>) </a:t>
            </a:r>
            <a:r>
              <a:rPr lang="zh-CN" altLang="en-US" sz="2400" dirty="0"/>
              <a:t>由谁负责；</a:t>
            </a:r>
            <a:endParaRPr lang="zh-CN" altLang="en-US" sz="2400" dirty="0"/>
          </a:p>
          <a:p>
            <a:r>
              <a:rPr lang="en-US" altLang="zh-CN" sz="2400" dirty="0" smtClean="0"/>
              <a:t>          d</a:t>
            </a:r>
            <a:r>
              <a:rPr lang="en-US" altLang="zh-CN" sz="2400" dirty="0"/>
              <a:t>) </a:t>
            </a:r>
            <a:r>
              <a:rPr lang="zh-CN" altLang="en-US" sz="2400" dirty="0"/>
              <a:t>何时完成；</a:t>
            </a:r>
            <a:endParaRPr lang="zh-CN" altLang="en-US" sz="2400" dirty="0"/>
          </a:p>
          <a:p>
            <a:r>
              <a:rPr lang="en-US" altLang="zh-CN" sz="2400" dirty="0" smtClean="0"/>
              <a:t>          e</a:t>
            </a:r>
            <a:r>
              <a:rPr lang="en-US" altLang="zh-CN" sz="2400" dirty="0"/>
              <a:t>) </a:t>
            </a:r>
            <a:r>
              <a:rPr lang="zh-CN" altLang="en-US" sz="2400" dirty="0"/>
              <a:t>如何通过参数进行测量（可行时）及如何进行监视，包括频率；</a:t>
            </a:r>
            <a:endParaRPr lang="zh-CN" altLang="en-US" sz="2400" dirty="0"/>
          </a:p>
          <a:p>
            <a:r>
              <a:rPr lang="en-US" altLang="zh-CN" sz="2400" dirty="0" smtClean="0"/>
              <a:t>           f</a:t>
            </a:r>
            <a:r>
              <a:rPr lang="en-US" altLang="zh-CN" sz="2400" dirty="0"/>
              <a:t>) </a:t>
            </a:r>
            <a:r>
              <a:rPr lang="zh-CN" altLang="en-US" sz="2400" dirty="0"/>
              <a:t>如何评价结果；</a:t>
            </a:r>
            <a:endParaRPr lang="zh-CN" altLang="en-US" sz="2400" dirty="0"/>
          </a:p>
          <a:p>
            <a:r>
              <a:rPr lang="en-US" altLang="zh-CN" sz="2400" dirty="0" smtClean="0"/>
              <a:t>          g</a:t>
            </a:r>
            <a:r>
              <a:rPr lang="en-US" altLang="zh-CN" sz="2400" dirty="0"/>
              <a:t>) </a:t>
            </a:r>
            <a:r>
              <a:rPr lang="zh-CN" altLang="en-US" sz="2400" dirty="0"/>
              <a:t>如何能将实现职业健康安全目标的措施融入其业务过程</a:t>
            </a:r>
            <a:r>
              <a:rPr lang="zh-CN" altLang="en-US" sz="2400" dirty="0" smtClean="0"/>
              <a:t>．</a:t>
            </a:r>
            <a:endParaRPr lang="en-US" altLang="zh-CN" sz="2400" dirty="0" smtClean="0"/>
          </a:p>
          <a:p>
            <a:r>
              <a:rPr lang="zh-CN" altLang="en-US" sz="2400" dirty="0" smtClean="0"/>
              <a:t>         组织</a:t>
            </a:r>
            <a:r>
              <a:rPr lang="zh-CN" altLang="en-US" sz="2400" dirty="0"/>
              <a:t>应保持和保留职业健康安全目标及其实现计划的文件化信息。</a:t>
            </a:r>
            <a:endParaRPr lang="zh-CN" alt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92696"/>
            <a:ext cx="7488832" cy="6001643"/>
          </a:xfrm>
          <a:prstGeom prst="rect">
            <a:avLst/>
          </a:prstGeom>
          <a:noFill/>
        </p:spPr>
        <p:txBody>
          <a:bodyPr wrap="square" rtlCol="0">
            <a:spAutoFit/>
          </a:bodyPr>
          <a:lstStyle/>
          <a:p>
            <a:r>
              <a:rPr lang="en-US" altLang="zh-CN" sz="2400" b="1" dirty="0"/>
              <a:t>7 </a:t>
            </a:r>
            <a:r>
              <a:rPr lang="zh-CN" altLang="en-US" sz="2400" b="1" dirty="0"/>
              <a:t>支持</a:t>
            </a:r>
            <a:endParaRPr lang="zh-CN" altLang="en-US" sz="2400" dirty="0"/>
          </a:p>
          <a:p>
            <a:r>
              <a:rPr lang="en-US" altLang="zh-CN" sz="2400" b="1" dirty="0"/>
              <a:t>7.1 </a:t>
            </a:r>
            <a:r>
              <a:rPr lang="zh-CN" altLang="en-US" sz="2400" b="1" dirty="0"/>
              <a:t>资源</a:t>
            </a:r>
            <a:endParaRPr lang="zh-CN" altLang="en-US" sz="2400" dirty="0"/>
          </a:p>
          <a:p>
            <a:r>
              <a:rPr lang="zh-CN" altLang="en-US" sz="2400" dirty="0" smtClean="0"/>
              <a:t>         组织</a:t>
            </a:r>
            <a:r>
              <a:rPr lang="zh-CN" altLang="en-US" sz="2400" dirty="0"/>
              <a:t>应确定并提供建立、实施、保持和持续改进职业健康安全管理体系所需的资源。</a:t>
            </a:r>
            <a:endParaRPr lang="zh-CN" altLang="en-US" sz="2400" dirty="0"/>
          </a:p>
          <a:p>
            <a:r>
              <a:rPr lang="en-US" altLang="zh-CN" sz="2400" b="1" dirty="0"/>
              <a:t>7.2 </a:t>
            </a:r>
            <a:r>
              <a:rPr lang="zh-CN" altLang="en-US" sz="2400" b="1" dirty="0"/>
              <a:t>能力</a:t>
            </a:r>
            <a:endParaRPr lang="zh-CN" altLang="en-US" sz="2400" dirty="0"/>
          </a:p>
          <a:p>
            <a:r>
              <a:rPr lang="zh-CN" altLang="en-US" sz="2400" dirty="0" smtClean="0"/>
              <a:t>        组织</a:t>
            </a:r>
            <a:r>
              <a:rPr lang="zh-CN" altLang="en-US" sz="2400" dirty="0"/>
              <a:t>应：</a:t>
            </a:r>
            <a:endParaRPr lang="zh-CN" altLang="en-US" sz="2400" dirty="0"/>
          </a:p>
          <a:p>
            <a:r>
              <a:rPr lang="en-US" altLang="zh-CN" sz="2400" dirty="0" smtClean="0"/>
              <a:t>         a</a:t>
            </a:r>
            <a:r>
              <a:rPr lang="en-US" altLang="zh-CN" sz="2400" dirty="0"/>
              <a:t>) </a:t>
            </a:r>
            <a:r>
              <a:rPr lang="zh-CN" altLang="en-US" sz="2400" dirty="0"/>
              <a:t>确定对组织职业健康安全绩效有影响或可能有影响的员工所需的能力；</a:t>
            </a:r>
            <a:endParaRPr lang="zh-CN" altLang="en-US" sz="2400" dirty="0"/>
          </a:p>
          <a:p>
            <a:r>
              <a:rPr lang="en-US" altLang="zh-CN" sz="2400" dirty="0" smtClean="0"/>
              <a:t>         b</a:t>
            </a:r>
            <a:r>
              <a:rPr lang="en-US" altLang="zh-CN" sz="2400" dirty="0"/>
              <a:t>) </a:t>
            </a:r>
            <a:r>
              <a:rPr lang="zh-CN" altLang="en-US" sz="2400" dirty="0"/>
              <a:t>基于适当的教育、入职引导、培训或经历，确保员工能够胜任工作；</a:t>
            </a:r>
            <a:endParaRPr lang="zh-CN" altLang="en-US" sz="2400" dirty="0"/>
          </a:p>
          <a:p>
            <a:r>
              <a:rPr lang="en-US" altLang="zh-CN" sz="2400" dirty="0" smtClean="0"/>
              <a:t>          c</a:t>
            </a:r>
            <a:r>
              <a:rPr lang="en-US" altLang="zh-CN" sz="2400" dirty="0"/>
              <a:t>) </a:t>
            </a:r>
            <a:r>
              <a:rPr lang="zh-CN" altLang="en-US" sz="2400" dirty="0"/>
              <a:t>适当时，采取措施以获得所必需的能力，并评价所采取措施的有效性；</a:t>
            </a:r>
            <a:endParaRPr lang="zh-CN" altLang="en-US" sz="2400" dirty="0"/>
          </a:p>
          <a:p>
            <a:r>
              <a:rPr lang="en-US" altLang="zh-CN" sz="2400" dirty="0" smtClean="0"/>
              <a:t>         d</a:t>
            </a:r>
            <a:r>
              <a:rPr lang="en-US" altLang="zh-CN" sz="2400" dirty="0"/>
              <a:t>) </a:t>
            </a:r>
            <a:r>
              <a:rPr lang="zh-CN" altLang="en-US" sz="2400" dirty="0"/>
              <a:t>保留适当的文件化信息作为能力的证据。</a:t>
            </a:r>
            <a:endParaRPr lang="zh-CN" altLang="en-US" sz="2400" dirty="0"/>
          </a:p>
          <a:p>
            <a:r>
              <a:rPr lang="zh-CN" altLang="en-US" sz="2400" dirty="0" smtClean="0"/>
              <a:t>         注</a:t>
            </a:r>
            <a:r>
              <a:rPr lang="zh-CN" altLang="en-US" sz="2400" dirty="0"/>
              <a:t>：适当措施可能包括，例如：向现有员工提供培训和指导，或重新委派其职务； 或聘用、雇佣胜任的人员</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5576" y="908720"/>
            <a:ext cx="7632848" cy="4893647"/>
          </a:xfrm>
          <a:prstGeom prst="rect">
            <a:avLst/>
          </a:prstGeom>
          <a:noFill/>
        </p:spPr>
        <p:txBody>
          <a:bodyPr wrap="square" rtlCol="0">
            <a:spAutoFit/>
          </a:bodyPr>
          <a:lstStyle/>
          <a:p>
            <a:r>
              <a:rPr lang="en-US" altLang="zh-CN" sz="2400" b="1" dirty="0"/>
              <a:t>7.3 </a:t>
            </a:r>
            <a:r>
              <a:rPr lang="zh-CN" altLang="en-US" sz="2400" b="1" dirty="0"/>
              <a:t>意识</a:t>
            </a:r>
            <a:endParaRPr lang="zh-CN" altLang="en-US" sz="2400" dirty="0"/>
          </a:p>
          <a:p>
            <a:r>
              <a:rPr lang="zh-CN" altLang="en-US" sz="2400" dirty="0" smtClean="0"/>
              <a:t>         组织</a:t>
            </a:r>
            <a:r>
              <a:rPr lang="zh-CN" altLang="en-US" sz="2400" dirty="0"/>
              <a:t>应让员工意识到：</a:t>
            </a:r>
            <a:endParaRPr lang="zh-CN" altLang="en-US" sz="2400" dirty="0"/>
          </a:p>
          <a:p>
            <a:r>
              <a:rPr lang="en-US" altLang="zh-CN" sz="2400" dirty="0" smtClean="0"/>
              <a:t>         a</a:t>
            </a:r>
            <a:r>
              <a:rPr lang="en-US" altLang="zh-CN" sz="2400" dirty="0"/>
              <a:t>) </a:t>
            </a:r>
            <a:r>
              <a:rPr lang="zh-CN" altLang="en-US" sz="2400" dirty="0"/>
              <a:t>职业健康安全方针；</a:t>
            </a:r>
            <a:endParaRPr lang="zh-CN" altLang="en-US" sz="2400" dirty="0"/>
          </a:p>
          <a:p>
            <a:r>
              <a:rPr lang="en-US" altLang="zh-CN" sz="2400" dirty="0" smtClean="0"/>
              <a:t>         b</a:t>
            </a:r>
            <a:r>
              <a:rPr lang="en-US" altLang="zh-CN" sz="2400" dirty="0"/>
              <a:t>) </a:t>
            </a:r>
            <a:r>
              <a:rPr lang="zh-CN" altLang="en-US" sz="2400" dirty="0"/>
              <a:t>他们对职业健康安全管理体系有效性的贡献，包括对改进职业健康安全绩效的贡献；</a:t>
            </a:r>
            <a:endParaRPr lang="zh-CN" altLang="en-US" sz="2400" dirty="0"/>
          </a:p>
          <a:p>
            <a:r>
              <a:rPr lang="en-US" altLang="zh-CN" sz="2400" dirty="0" smtClean="0"/>
              <a:t>          c</a:t>
            </a:r>
            <a:r>
              <a:rPr lang="en-US" altLang="zh-CN" sz="2400" dirty="0"/>
              <a:t>) </a:t>
            </a:r>
            <a:r>
              <a:rPr lang="zh-CN" altLang="en-US" sz="2400" dirty="0"/>
              <a:t>不符合职业健康安全管理体系要求的后果，包括他们的工作活动的实际或潜在的后果；</a:t>
            </a:r>
            <a:endParaRPr lang="zh-CN" altLang="en-US" sz="2400" dirty="0"/>
          </a:p>
          <a:p>
            <a:r>
              <a:rPr lang="en-US" altLang="zh-CN" sz="2400" dirty="0" smtClean="0"/>
              <a:t>         d</a:t>
            </a:r>
            <a:r>
              <a:rPr lang="en-US" altLang="zh-CN" sz="2400" dirty="0"/>
              <a:t>) </a:t>
            </a:r>
            <a:r>
              <a:rPr lang="zh-CN" altLang="en-US" sz="2400" dirty="0"/>
              <a:t>相关事件调查的信息和结果；</a:t>
            </a:r>
            <a:endParaRPr lang="zh-CN" altLang="en-US" sz="2400" dirty="0"/>
          </a:p>
          <a:p>
            <a:r>
              <a:rPr lang="en-US" altLang="zh-CN" sz="2400" dirty="0" smtClean="0"/>
              <a:t>         e</a:t>
            </a:r>
            <a:r>
              <a:rPr lang="en-US" altLang="zh-CN" sz="2400" dirty="0"/>
              <a:t>) </a:t>
            </a:r>
            <a:r>
              <a:rPr lang="zh-CN" altLang="en-US" sz="2400" dirty="0"/>
              <a:t>与他们相关的职业健康安全危险源和风险。</a:t>
            </a:r>
            <a:endParaRPr lang="zh-CN" altLang="en-US" sz="2400" dirty="0"/>
          </a:p>
          <a:p>
            <a:r>
              <a:rPr lang="zh-CN" altLang="en-US" sz="2400" dirty="0" smtClean="0"/>
              <a:t>          注</a:t>
            </a:r>
            <a:r>
              <a:rPr lang="zh-CN" altLang="en-US" sz="2400" dirty="0"/>
              <a:t>：国际劳工组织制定的国际劳工标准建议，如果员工发现了可能造成伤害和健康损害的危险情况或危险环境时，他们应当能够自己消除并向组织报告该情况，不会有遭受惩罚的风险</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332656"/>
            <a:ext cx="7992888" cy="6370975"/>
          </a:xfrm>
          <a:prstGeom prst="rect">
            <a:avLst/>
          </a:prstGeom>
          <a:noFill/>
        </p:spPr>
        <p:txBody>
          <a:bodyPr wrap="square" rtlCol="0">
            <a:spAutoFit/>
          </a:bodyPr>
          <a:lstStyle/>
          <a:p>
            <a:r>
              <a:rPr lang="en-US" altLang="zh-CN" sz="2400" b="1" dirty="0"/>
              <a:t>7.4 </a:t>
            </a:r>
            <a:r>
              <a:rPr lang="zh-CN" altLang="en-US" sz="2400" b="1" dirty="0"/>
              <a:t>信息和沟通</a:t>
            </a:r>
            <a:endParaRPr lang="zh-CN" altLang="en-US" sz="2400" dirty="0"/>
          </a:p>
          <a:p>
            <a:r>
              <a:rPr lang="zh-CN" altLang="en-US" sz="2400" dirty="0" smtClean="0"/>
              <a:t>         组织</a:t>
            </a:r>
            <a:r>
              <a:rPr lang="zh-CN" altLang="en-US" sz="2400" dirty="0"/>
              <a:t>应确定与职业健康安全管理体系有关的内外部信息和沟通需求，包括：</a:t>
            </a:r>
            <a:endParaRPr lang="zh-CN" altLang="en-US" sz="2400" dirty="0"/>
          </a:p>
          <a:p>
            <a:r>
              <a:rPr lang="en-US" altLang="zh-CN" sz="2400" dirty="0" smtClean="0"/>
              <a:t>          a</a:t>
            </a:r>
            <a:r>
              <a:rPr lang="en-US" altLang="zh-CN" sz="2400" dirty="0"/>
              <a:t>) </a:t>
            </a:r>
            <a:r>
              <a:rPr lang="zh-CN" altLang="en-US" sz="2400" dirty="0"/>
              <a:t>通知和沟通的内容；</a:t>
            </a:r>
            <a:endParaRPr lang="zh-CN" altLang="en-US" sz="2400" dirty="0"/>
          </a:p>
          <a:p>
            <a:r>
              <a:rPr lang="en-US" altLang="zh-CN" sz="2400" dirty="0" smtClean="0"/>
              <a:t>          b</a:t>
            </a:r>
            <a:r>
              <a:rPr lang="en-US" altLang="zh-CN" sz="2400" dirty="0"/>
              <a:t>) </a:t>
            </a:r>
            <a:r>
              <a:rPr lang="zh-CN" altLang="en-US" sz="2400" dirty="0"/>
              <a:t>何时进行通知和沟通；</a:t>
            </a:r>
            <a:endParaRPr lang="zh-CN" altLang="en-US" sz="2400" dirty="0"/>
          </a:p>
          <a:p>
            <a:r>
              <a:rPr lang="en-US" altLang="zh-CN" sz="2400" dirty="0" smtClean="0"/>
              <a:t>          c</a:t>
            </a:r>
            <a:r>
              <a:rPr lang="en-US" altLang="zh-CN" sz="2400" dirty="0"/>
              <a:t>) </a:t>
            </a:r>
            <a:r>
              <a:rPr lang="zh-CN" altLang="en-US" sz="2400" dirty="0"/>
              <a:t>通知谁及与谁进行沟通</a:t>
            </a:r>
            <a:endParaRPr lang="zh-CN" altLang="en-US" sz="2400" dirty="0"/>
          </a:p>
          <a:p>
            <a:r>
              <a:rPr lang="en-US" altLang="zh-CN" sz="2400" dirty="0" smtClean="0"/>
              <a:t>          1</a:t>
            </a:r>
            <a:r>
              <a:rPr lang="en-US" altLang="zh-CN" sz="2400" dirty="0"/>
              <a:t>) </a:t>
            </a:r>
            <a:r>
              <a:rPr lang="zh-CN" altLang="en-US" sz="2400" dirty="0"/>
              <a:t>在组织内部各层次和职能之间；</a:t>
            </a:r>
            <a:endParaRPr lang="zh-CN" altLang="en-US" sz="2400" dirty="0"/>
          </a:p>
          <a:p>
            <a:r>
              <a:rPr lang="en-US" altLang="zh-CN" sz="2400" dirty="0" smtClean="0"/>
              <a:t>          2</a:t>
            </a:r>
            <a:r>
              <a:rPr lang="en-US" altLang="zh-CN" sz="2400" dirty="0"/>
              <a:t>) </a:t>
            </a:r>
            <a:r>
              <a:rPr lang="zh-CN" altLang="en-US" sz="2400" dirty="0"/>
              <a:t>与到达工作场所的承包商人员和访问者：</a:t>
            </a:r>
            <a:endParaRPr lang="zh-CN" altLang="en-US" sz="2400" dirty="0"/>
          </a:p>
          <a:p>
            <a:r>
              <a:rPr lang="en-US" altLang="zh-CN" sz="2400" dirty="0" smtClean="0"/>
              <a:t>          3</a:t>
            </a:r>
            <a:r>
              <a:rPr lang="en-US" altLang="zh-CN" sz="2400" dirty="0"/>
              <a:t>) </a:t>
            </a:r>
            <a:r>
              <a:rPr lang="zh-CN" altLang="en-US" sz="2400" dirty="0"/>
              <a:t>与其他外部或相关方；</a:t>
            </a:r>
            <a:endParaRPr lang="zh-CN" altLang="en-US" sz="2400" dirty="0"/>
          </a:p>
          <a:p>
            <a:r>
              <a:rPr lang="en-US" altLang="zh-CN" sz="2400" dirty="0" smtClean="0"/>
              <a:t>          d</a:t>
            </a:r>
            <a:r>
              <a:rPr lang="en-US" altLang="zh-CN" sz="2400" dirty="0"/>
              <a:t>) </a:t>
            </a:r>
            <a:r>
              <a:rPr lang="zh-CN" altLang="en-US" sz="2400" dirty="0"/>
              <a:t>如何进行通知和沟通；</a:t>
            </a:r>
            <a:endParaRPr lang="zh-CN" altLang="en-US" sz="2400" dirty="0"/>
          </a:p>
          <a:p>
            <a:r>
              <a:rPr lang="en-US" altLang="zh-CN" sz="2400" dirty="0" smtClean="0"/>
              <a:t>          e</a:t>
            </a:r>
            <a:r>
              <a:rPr lang="en-US" altLang="zh-CN" sz="2400" dirty="0"/>
              <a:t>) </a:t>
            </a:r>
            <a:r>
              <a:rPr lang="zh-CN" altLang="en-US" sz="2400" dirty="0"/>
              <a:t>如何接收、保持相关沟通及回应的文件化信息</a:t>
            </a:r>
            <a:r>
              <a:rPr lang="zh-CN" altLang="en-US" sz="2400" dirty="0" smtClean="0"/>
              <a:t>。</a:t>
            </a:r>
            <a:endParaRPr lang="en-US" altLang="zh-CN" sz="2400" dirty="0" smtClean="0"/>
          </a:p>
          <a:p>
            <a:r>
              <a:rPr lang="zh-CN" altLang="en-US" sz="2400" dirty="0" smtClean="0"/>
              <a:t>         组织</a:t>
            </a:r>
            <a:r>
              <a:rPr lang="zh-CN" altLang="en-US" sz="2400" dirty="0"/>
              <a:t>应通过通知和沟通规定要实现的目标，并应评价这些目标是否已经得到满足。</a:t>
            </a:r>
            <a:endParaRPr lang="zh-CN" altLang="en-US" sz="2400" dirty="0"/>
          </a:p>
          <a:p>
            <a:r>
              <a:rPr lang="zh-CN" altLang="en-US" sz="2400" dirty="0" smtClean="0"/>
              <a:t>         在</a:t>
            </a:r>
            <a:r>
              <a:rPr lang="zh-CN" altLang="en-US" sz="2400" dirty="0"/>
              <a:t>考虑其信息和沟通需求时，组织应考虑多样性方面，如有（比如语言、文化、读写能力、伤残） 。</a:t>
            </a:r>
            <a:endParaRPr lang="zh-CN" altLang="en-US" sz="2400" dirty="0"/>
          </a:p>
          <a:p>
            <a:r>
              <a:rPr lang="zh-CN" altLang="en-US" sz="2400" dirty="0" smtClean="0"/>
              <a:t>         适当</a:t>
            </a:r>
            <a:r>
              <a:rPr lang="zh-CN" altLang="en-US" sz="2400" dirty="0"/>
              <a:t>时，组织应确保考虑了有关的外部相关方关于职业健康安全管理体系问题的观点</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332656"/>
            <a:ext cx="7704856" cy="6370975"/>
          </a:xfrm>
          <a:prstGeom prst="rect">
            <a:avLst/>
          </a:prstGeom>
          <a:noFill/>
        </p:spPr>
        <p:txBody>
          <a:bodyPr wrap="square" rtlCol="0">
            <a:spAutoFit/>
          </a:bodyPr>
          <a:lstStyle/>
          <a:p>
            <a:r>
              <a:rPr lang="en-US" altLang="zh-CN" sz="2400" b="1" dirty="0"/>
              <a:t>7.5 </a:t>
            </a:r>
            <a:r>
              <a:rPr lang="zh-CN" altLang="en-US" sz="2400" b="1" dirty="0"/>
              <a:t>文件化信息</a:t>
            </a:r>
            <a:endParaRPr lang="zh-CN" altLang="en-US" sz="2400" dirty="0"/>
          </a:p>
          <a:p>
            <a:r>
              <a:rPr lang="en-US" altLang="zh-CN" sz="2400" b="1" dirty="0"/>
              <a:t>7.5.1 </a:t>
            </a:r>
            <a:r>
              <a:rPr lang="zh-CN" altLang="en-US" sz="2400" b="1" dirty="0"/>
              <a:t>总则</a:t>
            </a:r>
            <a:endParaRPr lang="zh-CN" altLang="en-US" sz="2400" dirty="0"/>
          </a:p>
          <a:p>
            <a:r>
              <a:rPr lang="zh-CN" altLang="en-US" sz="2400" dirty="0" smtClean="0"/>
              <a:t>         组织</a:t>
            </a:r>
            <a:r>
              <a:rPr lang="zh-CN" altLang="en-US" sz="2400" dirty="0"/>
              <a:t>的职业健康安全管理体系应包括：</a:t>
            </a:r>
            <a:endParaRPr lang="zh-CN" altLang="en-US" sz="2400" dirty="0"/>
          </a:p>
          <a:p>
            <a:r>
              <a:rPr lang="en-US" altLang="zh-CN" sz="2400" dirty="0" smtClean="0"/>
              <a:t>         a</a:t>
            </a:r>
            <a:r>
              <a:rPr lang="en-US" altLang="zh-CN" sz="2400" dirty="0"/>
              <a:t>) </a:t>
            </a:r>
            <a:r>
              <a:rPr lang="zh-CN" altLang="en-US" sz="2400" dirty="0"/>
              <a:t>本标准要求的文件化信息；</a:t>
            </a:r>
            <a:endParaRPr lang="zh-CN" altLang="en-US" sz="2400" dirty="0"/>
          </a:p>
          <a:p>
            <a:r>
              <a:rPr lang="en-US" altLang="zh-CN" sz="2400" dirty="0" smtClean="0"/>
              <a:t>         b</a:t>
            </a:r>
            <a:r>
              <a:rPr lang="en-US" altLang="zh-CN" sz="2400" dirty="0"/>
              <a:t>) </a:t>
            </a:r>
            <a:r>
              <a:rPr lang="zh-CN" altLang="en-US" sz="2400" dirty="0"/>
              <a:t>组织确定的实现职业健康安全管理体系有效性所必需的文件化信息；</a:t>
            </a:r>
            <a:endParaRPr lang="zh-CN" altLang="en-US" sz="2400" dirty="0"/>
          </a:p>
          <a:p>
            <a:r>
              <a:rPr lang="zh-CN" altLang="en-US" sz="2400" dirty="0" smtClean="0"/>
              <a:t>        注</a:t>
            </a:r>
            <a:r>
              <a:rPr lang="zh-CN" altLang="en-US" sz="2400" dirty="0"/>
              <a:t>：不同组织的职业健康安全管理体系文件化信息的复杂程度可能不同，取决于：</a:t>
            </a:r>
            <a:endParaRPr lang="zh-CN" altLang="en-US" sz="2400" dirty="0"/>
          </a:p>
          <a:p>
            <a:r>
              <a:rPr lang="en-US" altLang="zh-CN" sz="2400" dirty="0" smtClean="0"/>
              <a:t>        —</a:t>
            </a:r>
            <a:r>
              <a:rPr lang="zh-CN" altLang="en-US" sz="2400" dirty="0"/>
              <a:t>组织的规模及其活动、过程、产品和服务的类型；</a:t>
            </a:r>
            <a:endParaRPr lang="zh-CN" altLang="en-US" sz="2400" dirty="0"/>
          </a:p>
          <a:p>
            <a:r>
              <a:rPr lang="en-US" altLang="zh-CN" sz="2400" dirty="0" smtClean="0"/>
              <a:t>        —</a:t>
            </a:r>
            <a:r>
              <a:rPr lang="zh-CN" altLang="en-US" sz="2400" dirty="0"/>
              <a:t>过程的复杂性及其相互作用；</a:t>
            </a:r>
            <a:endParaRPr lang="zh-CN" altLang="en-US" sz="2400" dirty="0"/>
          </a:p>
          <a:p>
            <a:r>
              <a:rPr lang="en-US" altLang="zh-CN" sz="2400" dirty="0" smtClean="0"/>
              <a:t>        —</a:t>
            </a:r>
            <a:r>
              <a:rPr lang="zh-CN" altLang="en-US" sz="2400" dirty="0"/>
              <a:t>人员的能力</a:t>
            </a:r>
            <a:r>
              <a:rPr lang="zh-CN" altLang="en-US" sz="2400" dirty="0" smtClean="0"/>
              <a:t>。</a:t>
            </a:r>
            <a:endParaRPr lang="en-US" altLang="zh-CN" sz="2400" dirty="0" smtClean="0"/>
          </a:p>
          <a:p>
            <a:r>
              <a:rPr lang="en-US" altLang="zh-CN" sz="2400" b="1" dirty="0"/>
              <a:t>7.5.2 </a:t>
            </a:r>
            <a:r>
              <a:rPr lang="zh-CN" altLang="en-US" sz="2400" b="1" dirty="0"/>
              <a:t>创建和更新</a:t>
            </a:r>
            <a:endParaRPr lang="zh-CN" altLang="en-US" sz="2400" dirty="0"/>
          </a:p>
          <a:p>
            <a:r>
              <a:rPr lang="zh-CN" altLang="en-US" sz="2400" dirty="0" smtClean="0"/>
              <a:t>       创建</a:t>
            </a:r>
            <a:r>
              <a:rPr lang="zh-CN" altLang="en-US" sz="2400" dirty="0"/>
              <a:t>和更新文件化信息时，组织应确保适当的：</a:t>
            </a:r>
            <a:endParaRPr lang="zh-CN" altLang="en-US" sz="2400" dirty="0"/>
          </a:p>
          <a:p>
            <a:r>
              <a:rPr lang="en-US" altLang="zh-CN" sz="2400" dirty="0" smtClean="0"/>
              <a:t>       a</a:t>
            </a:r>
            <a:r>
              <a:rPr lang="en-US" altLang="zh-CN" sz="2400" dirty="0"/>
              <a:t>) </a:t>
            </a:r>
            <a:r>
              <a:rPr lang="zh-CN" altLang="en-US" sz="2400" dirty="0"/>
              <a:t>识别和描述</a:t>
            </a:r>
            <a:r>
              <a:rPr lang="zh-CN" altLang="en-US" sz="2400" dirty="0" smtClean="0"/>
              <a:t>（标题</a:t>
            </a:r>
            <a:r>
              <a:rPr lang="zh-CN" altLang="en-US" sz="2400" dirty="0"/>
              <a:t>、日期、作者或文献编号）；</a:t>
            </a:r>
            <a:endParaRPr lang="zh-CN" altLang="en-US" sz="2400" dirty="0"/>
          </a:p>
          <a:p>
            <a:r>
              <a:rPr lang="en-US" altLang="zh-CN" sz="2400" dirty="0" smtClean="0"/>
              <a:t>       b</a:t>
            </a:r>
            <a:r>
              <a:rPr lang="en-US" altLang="zh-CN" sz="2400" dirty="0"/>
              <a:t>) </a:t>
            </a:r>
            <a:r>
              <a:rPr lang="zh-CN" altLang="en-US" sz="2400" dirty="0"/>
              <a:t>形式（例如：语言文字、软件版本、图表）与载体（例如：纸质、电子）；</a:t>
            </a:r>
            <a:endParaRPr lang="zh-CN" altLang="en-US" sz="2400" dirty="0"/>
          </a:p>
          <a:p>
            <a:r>
              <a:rPr lang="en-US" altLang="zh-CN" sz="2400" dirty="0" smtClean="0"/>
              <a:t>       c</a:t>
            </a:r>
            <a:r>
              <a:rPr lang="en-US" altLang="zh-CN" sz="2400" dirty="0"/>
              <a:t>) </a:t>
            </a:r>
            <a:r>
              <a:rPr lang="zh-CN" altLang="en-US" sz="2400" dirty="0"/>
              <a:t>评审和批准，以确保适宜性和充分性</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704856" cy="4524315"/>
          </a:xfrm>
          <a:prstGeom prst="rect">
            <a:avLst/>
          </a:prstGeom>
          <a:noFill/>
        </p:spPr>
        <p:txBody>
          <a:bodyPr wrap="square" rtlCol="0">
            <a:spAutoFit/>
          </a:bodyPr>
          <a:lstStyle/>
          <a:p>
            <a:r>
              <a:rPr lang="zh-CN" altLang="en-US" dirty="0" smtClean="0"/>
              <a:t>            </a:t>
            </a:r>
            <a:r>
              <a:rPr lang="zh-CN" altLang="en-US" sz="2400" dirty="0" smtClean="0"/>
              <a:t>职业</a:t>
            </a:r>
            <a:r>
              <a:rPr lang="zh-CN" altLang="en-US" sz="2400" dirty="0"/>
              <a:t>健康安全管理体系是在</a:t>
            </a:r>
            <a:r>
              <a:rPr lang="en-US" altLang="zh-CN" sz="2400" dirty="0"/>
              <a:t>20</a:t>
            </a:r>
            <a:r>
              <a:rPr lang="zh-CN" altLang="en-US" sz="2400" dirty="0"/>
              <a:t>世纪</a:t>
            </a:r>
            <a:r>
              <a:rPr lang="en-US" altLang="zh-CN" sz="2400" dirty="0"/>
              <a:t>80</a:t>
            </a:r>
            <a:r>
              <a:rPr lang="zh-CN" altLang="en-US" sz="2400" dirty="0"/>
              <a:t>年代后期兴起的，当时一些跨国公司和大型现代化联合企业，为强化自己的社会关注力和控制损失的需要，开始建立自律性的职业健康与环境保护的管理制度。</a:t>
            </a:r>
            <a:endParaRPr lang="zh-CN" altLang="en-US" sz="2400" dirty="0"/>
          </a:p>
          <a:p>
            <a:r>
              <a:rPr lang="en-US" altLang="zh-CN" sz="2400" dirty="0" smtClean="0"/>
              <a:t>         1996</a:t>
            </a:r>
            <a:r>
              <a:rPr lang="zh-CN" altLang="en-US" sz="2400" dirty="0"/>
              <a:t>年，英国颁布了</a:t>
            </a:r>
            <a:r>
              <a:rPr lang="en-US" altLang="zh-CN" sz="2400" dirty="0"/>
              <a:t>《</a:t>
            </a:r>
            <a:r>
              <a:rPr lang="zh-CN" altLang="en-US" sz="2400" dirty="0"/>
              <a:t>职业健康安全管理体系指南</a:t>
            </a:r>
            <a:r>
              <a:rPr lang="en-US" altLang="zh-CN" sz="2400" dirty="0"/>
              <a:t>》</a:t>
            </a:r>
            <a:r>
              <a:rPr lang="zh-CN" altLang="en-US" sz="2400" dirty="0"/>
              <a:t>（</a:t>
            </a:r>
            <a:r>
              <a:rPr lang="en-US" altLang="zh-CN" sz="2400" dirty="0"/>
              <a:t>BS8800</a:t>
            </a:r>
            <a:r>
              <a:rPr lang="zh-CN" altLang="en-US" sz="2400" dirty="0"/>
              <a:t>）；同年，美国工业卫生协会（</a:t>
            </a:r>
            <a:r>
              <a:rPr lang="en-US" altLang="zh-CN" sz="2400" dirty="0"/>
              <a:t>AIHA</a:t>
            </a:r>
            <a:r>
              <a:rPr lang="zh-CN" altLang="en-US" sz="2400" dirty="0"/>
              <a:t>）制定了</a:t>
            </a:r>
            <a:r>
              <a:rPr lang="en-US" altLang="zh-CN" sz="2400" dirty="0"/>
              <a:t>《</a:t>
            </a:r>
            <a:r>
              <a:rPr lang="zh-CN" altLang="en-US" sz="2400" dirty="0"/>
              <a:t>职业健康安全管理体系</a:t>
            </a:r>
            <a:r>
              <a:rPr lang="en-US" altLang="zh-CN" sz="2400" dirty="0"/>
              <a:t>》</a:t>
            </a:r>
            <a:r>
              <a:rPr lang="zh-CN" altLang="en-US" sz="2400" dirty="0"/>
              <a:t>的指导性文件；</a:t>
            </a:r>
            <a:r>
              <a:rPr lang="en-US" altLang="zh-CN" sz="2400" dirty="0"/>
              <a:t>1997</a:t>
            </a:r>
            <a:r>
              <a:rPr lang="zh-CN" altLang="en-US" sz="2400" dirty="0"/>
              <a:t>年，澳大利亚、新西兰提出了</a:t>
            </a:r>
            <a:r>
              <a:rPr lang="en-US" altLang="zh-CN" sz="2400" dirty="0"/>
              <a:t>《</a:t>
            </a:r>
            <a:r>
              <a:rPr lang="zh-CN" altLang="en-US" sz="2400" dirty="0"/>
              <a:t>职业健康安全管理体系原则、体系和支持技术通用指南</a:t>
            </a:r>
            <a:r>
              <a:rPr lang="en-US" altLang="zh-CN" sz="2400" dirty="0"/>
              <a:t>》</a:t>
            </a:r>
            <a:r>
              <a:rPr lang="zh-CN" altLang="en-US" sz="2400" dirty="0"/>
              <a:t>草案；同年，日本工业安全卫生协会（</a:t>
            </a:r>
            <a:r>
              <a:rPr lang="en-US" altLang="zh-CN" sz="2400" dirty="0"/>
              <a:t>JISHA</a:t>
            </a:r>
            <a:r>
              <a:rPr lang="zh-CN" altLang="en-US" sz="2400" dirty="0"/>
              <a:t>）提出了</a:t>
            </a:r>
            <a:r>
              <a:rPr lang="en-US" altLang="zh-CN" sz="2400" dirty="0"/>
              <a:t>《</a:t>
            </a:r>
            <a:r>
              <a:rPr lang="zh-CN" altLang="en-US" sz="2400" dirty="0"/>
              <a:t>职业健康安全管理体系导则</a:t>
            </a:r>
            <a:r>
              <a:rPr lang="en-US" altLang="zh-CN" sz="2400" dirty="0"/>
              <a:t>》</a:t>
            </a:r>
            <a:r>
              <a:rPr lang="zh-CN" altLang="en-US" sz="2400" dirty="0"/>
              <a:t>，挪威船级社（</a:t>
            </a:r>
            <a:r>
              <a:rPr lang="en-US" altLang="zh-CN" sz="2400" dirty="0"/>
              <a:t>DNV</a:t>
            </a:r>
            <a:r>
              <a:rPr lang="zh-CN" altLang="en-US" sz="2400" dirty="0"/>
              <a:t>）制定了</a:t>
            </a:r>
            <a:r>
              <a:rPr lang="en-US" altLang="zh-CN" sz="2400" dirty="0"/>
              <a:t>《</a:t>
            </a:r>
            <a:r>
              <a:rPr lang="zh-CN" altLang="en-US" sz="2400" dirty="0"/>
              <a:t>职业健康安全管理体系认证标准</a:t>
            </a:r>
            <a:r>
              <a:rPr lang="en-US" altLang="zh-CN" sz="2400" dirty="0"/>
              <a:t>》</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404664"/>
            <a:ext cx="7920880" cy="6370975"/>
          </a:xfrm>
          <a:prstGeom prst="rect">
            <a:avLst/>
          </a:prstGeom>
          <a:noFill/>
        </p:spPr>
        <p:txBody>
          <a:bodyPr wrap="square" rtlCol="0">
            <a:spAutoFit/>
          </a:bodyPr>
          <a:lstStyle/>
          <a:p>
            <a:r>
              <a:rPr lang="en-US" altLang="zh-CN" sz="2400" b="1" dirty="0"/>
              <a:t>7.5.3 </a:t>
            </a:r>
            <a:r>
              <a:rPr lang="zh-CN" altLang="en-US" sz="2400" b="1" dirty="0"/>
              <a:t>文件化信息的控制</a:t>
            </a:r>
            <a:endParaRPr lang="zh-CN" altLang="en-US" sz="2400" dirty="0"/>
          </a:p>
          <a:p>
            <a:r>
              <a:rPr lang="zh-CN" altLang="en-US" sz="2400" dirty="0" smtClean="0"/>
              <a:t>         职业</a:t>
            </a:r>
            <a:r>
              <a:rPr lang="zh-CN" altLang="en-US" sz="2400" dirty="0"/>
              <a:t>健康安全管理体系及本标准要求的文件化信息应予以控制，以确保其：</a:t>
            </a:r>
            <a:endParaRPr lang="zh-CN" altLang="en-US" sz="2400" dirty="0"/>
          </a:p>
          <a:p>
            <a:r>
              <a:rPr lang="en-US" altLang="zh-CN" sz="2400" dirty="0" smtClean="0"/>
              <a:t>         a</a:t>
            </a:r>
            <a:r>
              <a:rPr lang="en-US" altLang="zh-CN" sz="2400" dirty="0"/>
              <a:t>) </a:t>
            </a:r>
            <a:r>
              <a:rPr lang="zh-CN" altLang="en-US" sz="2400" dirty="0"/>
              <a:t>在需要的时间和场所均可获得并适用；</a:t>
            </a:r>
            <a:endParaRPr lang="zh-CN" altLang="en-US" sz="2400" dirty="0"/>
          </a:p>
          <a:p>
            <a:r>
              <a:rPr lang="en-US" altLang="zh-CN" sz="2400" dirty="0" smtClean="0"/>
              <a:t>         b</a:t>
            </a:r>
            <a:r>
              <a:rPr lang="en-US" altLang="zh-CN" sz="2400" dirty="0"/>
              <a:t>) </a:t>
            </a:r>
            <a:r>
              <a:rPr lang="zh-CN" altLang="en-US" sz="2400" dirty="0"/>
              <a:t>受到充分的保护（例如：防止失密、不当使用或完整性受损）。</a:t>
            </a:r>
            <a:endParaRPr lang="zh-CN" altLang="en-US" sz="2400" dirty="0"/>
          </a:p>
          <a:p>
            <a:r>
              <a:rPr lang="zh-CN" altLang="en-US" sz="2400" dirty="0" smtClean="0"/>
              <a:t>        为了</a:t>
            </a:r>
            <a:r>
              <a:rPr lang="zh-CN" altLang="en-US" sz="2400" dirty="0"/>
              <a:t>控制文件化信息，适用时，组织应采取以下措施：</a:t>
            </a:r>
            <a:endParaRPr lang="zh-CN" altLang="en-US" sz="2400" dirty="0"/>
          </a:p>
          <a:p>
            <a:r>
              <a:rPr lang="en-US" altLang="zh-CN" sz="2400" dirty="0" smtClean="0"/>
              <a:t>         —</a:t>
            </a:r>
            <a:r>
              <a:rPr lang="zh-CN" altLang="en-US" sz="2400" dirty="0"/>
              <a:t>分发、访问、检索和使用；</a:t>
            </a:r>
            <a:endParaRPr lang="zh-CN" altLang="en-US" sz="2400" dirty="0"/>
          </a:p>
          <a:p>
            <a:r>
              <a:rPr lang="en-US" altLang="zh-CN" sz="2400" dirty="0" smtClean="0"/>
              <a:t>         —</a:t>
            </a:r>
            <a:r>
              <a:rPr lang="zh-CN" altLang="en-US" sz="2400" dirty="0"/>
              <a:t>存储和保护，包括保持易读性；</a:t>
            </a:r>
            <a:endParaRPr lang="zh-CN" altLang="en-US" sz="2400" dirty="0"/>
          </a:p>
          <a:p>
            <a:r>
              <a:rPr lang="en-US" altLang="zh-CN" sz="2400" dirty="0" smtClean="0"/>
              <a:t>         —</a:t>
            </a:r>
            <a:r>
              <a:rPr lang="zh-CN" altLang="en-US" sz="2400" dirty="0"/>
              <a:t>变更的控制（例如：版本控制）；</a:t>
            </a:r>
            <a:endParaRPr lang="zh-CN" altLang="en-US" sz="2400" dirty="0"/>
          </a:p>
          <a:p>
            <a:r>
              <a:rPr lang="en-US" altLang="zh-CN" sz="2400" dirty="0" smtClean="0"/>
              <a:t>         —</a:t>
            </a:r>
            <a:r>
              <a:rPr lang="zh-CN" altLang="en-US" sz="2400" dirty="0"/>
              <a:t>保留和处置。</a:t>
            </a:r>
            <a:endParaRPr lang="zh-CN" altLang="en-US" sz="2400" dirty="0"/>
          </a:p>
          <a:p>
            <a:r>
              <a:rPr lang="en-US" altLang="zh-CN" sz="2400" dirty="0" smtClean="0"/>
              <a:t>         —</a:t>
            </a:r>
            <a:r>
              <a:rPr lang="zh-CN" altLang="en-US" sz="2400" dirty="0"/>
              <a:t>员工及员工代表（如有）对</a:t>
            </a:r>
            <a:r>
              <a:rPr lang="zh-CN" altLang="en-US" sz="2400" dirty="0" smtClean="0"/>
              <a:t>相关文件</a:t>
            </a:r>
            <a:r>
              <a:rPr lang="zh-CN" altLang="en-US" sz="2400" dirty="0"/>
              <a:t>化信息的访问。</a:t>
            </a:r>
            <a:endParaRPr lang="zh-CN" altLang="en-US" sz="2400" dirty="0"/>
          </a:p>
          <a:p>
            <a:r>
              <a:rPr lang="zh-CN" altLang="en-US" sz="2400" dirty="0" smtClean="0"/>
              <a:t>         组织</a:t>
            </a:r>
            <a:r>
              <a:rPr lang="zh-CN" altLang="en-US" sz="2400" dirty="0"/>
              <a:t>应识别所确定的对职业健康安全管理体系策划和运行所需的来自外部的文件化信息，适当时，应对其予以控制。</a:t>
            </a:r>
            <a:endParaRPr lang="zh-CN" altLang="en-US" sz="2400" dirty="0"/>
          </a:p>
          <a:p>
            <a:r>
              <a:rPr lang="zh-CN" altLang="en-US" sz="2400" dirty="0" smtClean="0"/>
              <a:t>          注</a:t>
            </a:r>
            <a:r>
              <a:rPr lang="zh-CN" altLang="en-US" sz="2400" dirty="0"/>
              <a:t>：“访问”可能指只允许查阅文件化信息的决定，或可能指允许并授权查阅和更改文件化信息的决定</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836712"/>
            <a:ext cx="7992888" cy="5262979"/>
          </a:xfrm>
          <a:prstGeom prst="rect">
            <a:avLst/>
          </a:prstGeom>
          <a:noFill/>
        </p:spPr>
        <p:txBody>
          <a:bodyPr wrap="square" rtlCol="0">
            <a:spAutoFit/>
          </a:bodyPr>
          <a:lstStyle/>
          <a:p>
            <a:r>
              <a:rPr lang="en-US" altLang="zh-CN" sz="2400" b="1" dirty="0"/>
              <a:t>8 </a:t>
            </a:r>
            <a:r>
              <a:rPr lang="zh-CN" altLang="en-US" sz="2400" b="1" dirty="0"/>
              <a:t>运行</a:t>
            </a:r>
            <a:endParaRPr lang="zh-CN" altLang="en-US" sz="2400" dirty="0"/>
          </a:p>
          <a:p>
            <a:r>
              <a:rPr lang="en-US" altLang="zh-CN" sz="2400" b="1" dirty="0"/>
              <a:t>8.1 </a:t>
            </a:r>
            <a:r>
              <a:rPr lang="zh-CN" altLang="en-US" sz="2400" b="1" dirty="0"/>
              <a:t>运行策划和控制</a:t>
            </a:r>
            <a:endParaRPr lang="zh-CN" altLang="en-US" sz="2400" dirty="0"/>
          </a:p>
          <a:p>
            <a:r>
              <a:rPr lang="en-US" altLang="zh-CN" sz="2400" b="1" dirty="0"/>
              <a:t>8.1.1 </a:t>
            </a:r>
            <a:r>
              <a:rPr lang="zh-CN" altLang="en-US" sz="2400" b="1" dirty="0"/>
              <a:t>总则</a:t>
            </a:r>
            <a:endParaRPr lang="zh-CN" altLang="en-US" sz="2400" dirty="0"/>
          </a:p>
          <a:p>
            <a:r>
              <a:rPr lang="zh-CN" altLang="en-US" sz="2400" dirty="0" smtClean="0"/>
              <a:t>         组织</a:t>
            </a:r>
            <a:r>
              <a:rPr lang="zh-CN" altLang="en-US" sz="2400" dirty="0"/>
              <a:t>应策划、实施并控制满足职业健康安全管理体系要求以及实施条款</a:t>
            </a:r>
            <a:r>
              <a:rPr lang="en-US" altLang="zh-CN" sz="2400" dirty="0"/>
              <a:t>6</a:t>
            </a:r>
            <a:r>
              <a:rPr lang="zh-CN" altLang="en-US" sz="2400" dirty="0"/>
              <a:t>所确定的措施所需的过程，通过：</a:t>
            </a:r>
            <a:endParaRPr lang="zh-CN" altLang="en-US" sz="2400" dirty="0"/>
          </a:p>
          <a:p>
            <a:r>
              <a:rPr lang="en-US" altLang="zh-CN" sz="2400" dirty="0" smtClean="0"/>
              <a:t>         a</a:t>
            </a:r>
            <a:r>
              <a:rPr lang="en-US" altLang="zh-CN" sz="2400" dirty="0"/>
              <a:t>) </a:t>
            </a:r>
            <a:r>
              <a:rPr lang="zh-CN" altLang="en-US" sz="2400" dirty="0"/>
              <a:t>建立过程准则；</a:t>
            </a:r>
            <a:endParaRPr lang="zh-CN" altLang="en-US" sz="2400" dirty="0"/>
          </a:p>
          <a:p>
            <a:r>
              <a:rPr lang="en-US" altLang="zh-CN" sz="2400" dirty="0" smtClean="0"/>
              <a:t>         b</a:t>
            </a:r>
            <a:r>
              <a:rPr lang="en-US" altLang="zh-CN" sz="2400" dirty="0"/>
              <a:t>) </a:t>
            </a:r>
            <a:r>
              <a:rPr lang="zh-CN" altLang="en-US" sz="2400" dirty="0"/>
              <a:t>按照准则实施过程控制；</a:t>
            </a:r>
            <a:endParaRPr lang="zh-CN" altLang="en-US" sz="2400" dirty="0"/>
          </a:p>
          <a:p>
            <a:r>
              <a:rPr lang="en-US" altLang="zh-CN" sz="2400" dirty="0" smtClean="0"/>
              <a:t>         c</a:t>
            </a:r>
            <a:r>
              <a:rPr lang="en-US" altLang="zh-CN" sz="2400" dirty="0"/>
              <a:t>) </a:t>
            </a:r>
            <a:r>
              <a:rPr lang="zh-CN" altLang="en-US" sz="2400" dirty="0"/>
              <a:t>保持必要的文件化信息，以确信过程已按策划得到实施；</a:t>
            </a:r>
            <a:endParaRPr lang="zh-CN" altLang="en-US" sz="2400" dirty="0"/>
          </a:p>
          <a:p>
            <a:r>
              <a:rPr lang="en-US" altLang="zh-CN" sz="2400" dirty="0" smtClean="0"/>
              <a:t>         d</a:t>
            </a:r>
            <a:r>
              <a:rPr lang="en-US" altLang="zh-CN" sz="2400" dirty="0"/>
              <a:t>) </a:t>
            </a:r>
            <a:r>
              <a:rPr lang="zh-CN" altLang="en-US" sz="2400" dirty="0"/>
              <a:t>确定因缺乏文件化信息而可能偏离职业健康安全方针和职业健康安全目标的情况；</a:t>
            </a:r>
            <a:endParaRPr lang="zh-CN" altLang="en-US" sz="2400" dirty="0"/>
          </a:p>
          <a:p>
            <a:r>
              <a:rPr lang="en-US" altLang="zh-CN" sz="2400" dirty="0" smtClean="0"/>
              <a:t>         e</a:t>
            </a:r>
            <a:r>
              <a:rPr lang="en-US" altLang="zh-CN" sz="2400" dirty="0"/>
              <a:t>) </a:t>
            </a:r>
            <a:r>
              <a:rPr lang="zh-CN" altLang="en-US" sz="2400" dirty="0"/>
              <a:t>使工作适合于员工。</a:t>
            </a:r>
            <a:endParaRPr lang="zh-CN" altLang="en-US" sz="2400" dirty="0"/>
          </a:p>
          <a:p>
            <a:r>
              <a:rPr lang="zh-CN" altLang="en-US" sz="2400" dirty="0" smtClean="0"/>
              <a:t>        在</a:t>
            </a:r>
            <a:r>
              <a:rPr lang="zh-CN" altLang="en-US" sz="2400" dirty="0"/>
              <a:t>存在多个雇主的工作场所，组织应实施一个过程用以协调职业健康安全管理体系相关各方与其它组织</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332656"/>
            <a:ext cx="7848872" cy="6370975"/>
          </a:xfrm>
          <a:prstGeom prst="rect">
            <a:avLst/>
          </a:prstGeom>
          <a:noFill/>
        </p:spPr>
        <p:txBody>
          <a:bodyPr wrap="square" rtlCol="0">
            <a:spAutoFit/>
          </a:bodyPr>
          <a:lstStyle/>
          <a:p>
            <a:r>
              <a:rPr lang="en-US" altLang="zh-CN" sz="2400" b="1" dirty="0"/>
              <a:t>8.1.2 </a:t>
            </a:r>
            <a:r>
              <a:rPr lang="zh-CN" altLang="en-US" sz="2400" b="1" dirty="0"/>
              <a:t>控制层级</a:t>
            </a:r>
            <a:endParaRPr lang="zh-CN" altLang="en-US" sz="2400" dirty="0"/>
          </a:p>
          <a:p>
            <a:r>
              <a:rPr lang="zh-CN" altLang="en-US" sz="2400" dirty="0" smtClean="0"/>
              <a:t>         组织</a:t>
            </a:r>
            <a:r>
              <a:rPr lang="zh-CN" altLang="en-US" sz="2400" dirty="0"/>
              <a:t>应建立一个过程并确定实现减少职业健康安全风险的控制措施，通过运用下面的层级：</a:t>
            </a:r>
            <a:endParaRPr lang="zh-CN" altLang="en-US" sz="2400" dirty="0"/>
          </a:p>
          <a:p>
            <a:r>
              <a:rPr lang="en-US" altLang="zh-CN" sz="2400" dirty="0" smtClean="0"/>
              <a:t>         a</a:t>
            </a:r>
            <a:r>
              <a:rPr lang="en-US" altLang="zh-CN" sz="2400" dirty="0"/>
              <a:t>) </a:t>
            </a:r>
            <a:r>
              <a:rPr lang="zh-CN" altLang="en-US" sz="2400" dirty="0"/>
              <a:t>消除危险源；</a:t>
            </a:r>
            <a:endParaRPr lang="zh-CN" altLang="en-US" sz="2400" dirty="0"/>
          </a:p>
          <a:p>
            <a:r>
              <a:rPr lang="en-US" altLang="zh-CN" sz="2400" dirty="0" smtClean="0"/>
              <a:t>         b</a:t>
            </a:r>
            <a:r>
              <a:rPr lang="en-US" altLang="zh-CN" sz="2400" dirty="0"/>
              <a:t>) </a:t>
            </a:r>
            <a:r>
              <a:rPr lang="zh-CN" altLang="en-US" sz="2400" dirty="0"/>
              <a:t>用危险性较低的材料、过程、运行或设备替代；</a:t>
            </a:r>
            <a:endParaRPr lang="zh-CN" altLang="en-US" sz="2400" dirty="0"/>
          </a:p>
          <a:p>
            <a:r>
              <a:rPr lang="en-US" altLang="zh-CN" sz="2400" dirty="0" smtClean="0"/>
              <a:t>         c</a:t>
            </a:r>
            <a:r>
              <a:rPr lang="en-US" altLang="zh-CN" sz="2400" dirty="0"/>
              <a:t>) </a:t>
            </a:r>
            <a:r>
              <a:rPr lang="zh-CN" altLang="en-US" sz="2400" dirty="0"/>
              <a:t>运用工程控制措施；</a:t>
            </a:r>
            <a:endParaRPr lang="zh-CN" altLang="en-US" sz="2400" dirty="0"/>
          </a:p>
          <a:p>
            <a:r>
              <a:rPr lang="en-US" altLang="zh-CN" sz="2400" dirty="0" smtClean="0"/>
              <a:t>         d</a:t>
            </a:r>
            <a:r>
              <a:rPr lang="en-US" altLang="zh-CN" sz="2400" dirty="0"/>
              <a:t>) </a:t>
            </a:r>
            <a:r>
              <a:rPr lang="zh-CN" altLang="en-US" sz="2400" dirty="0"/>
              <a:t>运用管理控制措施；</a:t>
            </a:r>
            <a:endParaRPr lang="zh-CN" altLang="en-US" sz="2400" dirty="0"/>
          </a:p>
          <a:p>
            <a:r>
              <a:rPr lang="en-US" altLang="zh-CN" sz="2400" dirty="0" smtClean="0"/>
              <a:t>         e</a:t>
            </a:r>
            <a:r>
              <a:rPr lang="en-US" altLang="zh-CN" sz="2400" dirty="0"/>
              <a:t>) </a:t>
            </a:r>
            <a:r>
              <a:rPr lang="zh-CN" altLang="en-US" sz="2400" dirty="0"/>
              <a:t>提供并确保使用充分的个人防护装备</a:t>
            </a:r>
            <a:r>
              <a:rPr lang="zh-CN" altLang="en-US" sz="2400" dirty="0" smtClean="0"/>
              <a:t>。</a:t>
            </a:r>
            <a:endParaRPr lang="en-US" altLang="zh-CN" sz="2400" dirty="0" smtClean="0"/>
          </a:p>
          <a:p>
            <a:r>
              <a:rPr lang="en-US" altLang="zh-CN" sz="2400" b="1" dirty="0"/>
              <a:t>8.2 </a:t>
            </a:r>
            <a:r>
              <a:rPr lang="zh-CN" altLang="en-US" sz="2400" b="1" dirty="0"/>
              <a:t>变更管理</a:t>
            </a:r>
            <a:endParaRPr lang="zh-CN" altLang="en-US" sz="2400" dirty="0"/>
          </a:p>
          <a:p>
            <a:r>
              <a:rPr lang="zh-CN" altLang="en-US" sz="2400" dirty="0" smtClean="0"/>
              <a:t>         组织</a:t>
            </a:r>
            <a:r>
              <a:rPr lang="zh-CN" altLang="en-US" sz="2400" dirty="0"/>
              <a:t>应建立一个过程，以实施和控制影响职业健康安全绩效的有计划的变更，例如：</a:t>
            </a:r>
            <a:endParaRPr lang="zh-CN" altLang="en-US" sz="2400" dirty="0"/>
          </a:p>
          <a:p>
            <a:r>
              <a:rPr lang="en-US" altLang="zh-CN" sz="2400" dirty="0" smtClean="0"/>
              <a:t>         a</a:t>
            </a:r>
            <a:r>
              <a:rPr lang="en-US" altLang="zh-CN" sz="2400" dirty="0"/>
              <a:t>) </a:t>
            </a:r>
            <a:r>
              <a:rPr lang="zh-CN" altLang="en-US" sz="2400" dirty="0"/>
              <a:t>新的产品、过程或服务；</a:t>
            </a:r>
            <a:endParaRPr lang="zh-CN" altLang="en-US" sz="2400" dirty="0"/>
          </a:p>
          <a:p>
            <a:r>
              <a:rPr lang="en-US" altLang="zh-CN" sz="2400" dirty="0" smtClean="0"/>
              <a:t>         b</a:t>
            </a:r>
            <a:r>
              <a:rPr lang="en-US" altLang="zh-CN" sz="2400" dirty="0"/>
              <a:t>) </a:t>
            </a:r>
            <a:r>
              <a:rPr lang="zh-CN" altLang="en-US" sz="2400" dirty="0"/>
              <a:t>工作过程、程序、设备或组织结构的变更；</a:t>
            </a:r>
            <a:endParaRPr lang="zh-CN" altLang="en-US" sz="2400" dirty="0"/>
          </a:p>
          <a:p>
            <a:r>
              <a:rPr lang="en-US" altLang="zh-CN" sz="2400" dirty="0" smtClean="0"/>
              <a:t>         c</a:t>
            </a:r>
            <a:r>
              <a:rPr lang="en-US" altLang="zh-CN" sz="2400" dirty="0"/>
              <a:t>) </a:t>
            </a:r>
            <a:r>
              <a:rPr lang="zh-CN" altLang="en-US" sz="2400" dirty="0"/>
              <a:t>适用的法律法规要求和其他要求的变更；</a:t>
            </a:r>
            <a:endParaRPr lang="zh-CN" altLang="en-US" sz="2400" dirty="0"/>
          </a:p>
          <a:p>
            <a:r>
              <a:rPr lang="en-US" altLang="zh-CN" sz="2400" dirty="0" smtClean="0"/>
              <a:t>        d</a:t>
            </a:r>
            <a:r>
              <a:rPr lang="en-US" altLang="zh-CN" sz="2400" dirty="0"/>
              <a:t>) </a:t>
            </a:r>
            <a:r>
              <a:rPr lang="zh-CN" altLang="en-US" sz="2400" dirty="0"/>
              <a:t>有关危险源和相关的职业健康安全风险的知识或信息的变更；</a:t>
            </a:r>
            <a:endParaRPr lang="zh-CN" altLang="en-US" sz="2400" dirty="0"/>
          </a:p>
          <a:p>
            <a:r>
              <a:rPr lang="en-US" altLang="zh-CN" sz="2400" dirty="0" smtClean="0"/>
              <a:t>        e</a:t>
            </a:r>
            <a:r>
              <a:rPr lang="en-US" altLang="zh-CN" sz="2400" dirty="0"/>
              <a:t>) </a:t>
            </a:r>
            <a:r>
              <a:rPr lang="zh-CN" altLang="en-US" sz="2400" dirty="0"/>
              <a:t>知识和技术的发展</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332656"/>
            <a:ext cx="7632848" cy="6370975"/>
          </a:xfrm>
          <a:prstGeom prst="rect">
            <a:avLst/>
          </a:prstGeom>
          <a:noFill/>
        </p:spPr>
        <p:txBody>
          <a:bodyPr wrap="square" rtlCol="0">
            <a:spAutoFit/>
          </a:bodyPr>
          <a:lstStyle/>
          <a:p>
            <a:r>
              <a:rPr lang="zh-CN" altLang="en-US" sz="2400" dirty="0" smtClean="0"/>
              <a:t>         组织</a:t>
            </a:r>
            <a:r>
              <a:rPr lang="zh-CN" altLang="en-US" sz="2400" dirty="0"/>
              <a:t>应控制临时性的和永久性的变更，以推动职业健康安全机遇，并确保其不会对职业健康安全绩效产生不利的影响。</a:t>
            </a:r>
            <a:endParaRPr lang="zh-CN" altLang="en-US" sz="2400" dirty="0"/>
          </a:p>
          <a:p>
            <a:r>
              <a:rPr lang="zh-CN" altLang="en-US" sz="2400" dirty="0" smtClean="0"/>
              <a:t>         组织</a:t>
            </a:r>
            <a:r>
              <a:rPr lang="zh-CN" altLang="en-US" sz="2400" dirty="0"/>
              <a:t>应对非预期性变更的后果予以评审，必要时，应采取措施降低任何不利影响，包括应对潜在的机遇（见条款</a:t>
            </a:r>
            <a:r>
              <a:rPr lang="en-US" altLang="zh-CN" sz="2400" dirty="0"/>
              <a:t>6)</a:t>
            </a:r>
            <a:r>
              <a:rPr lang="zh-CN" altLang="en-US" sz="2400" dirty="0"/>
              <a:t>。</a:t>
            </a:r>
            <a:endParaRPr lang="zh-CN" altLang="en-US" sz="2400" dirty="0"/>
          </a:p>
          <a:p>
            <a:r>
              <a:rPr lang="en-US" altLang="zh-CN" sz="2400" b="1" dirty="0"/>
              <a:t>8.3 </a:t>
            </a:r>
            <a:r>
              <a:rPr lang="zh-CN" altLang="en-US" sz="2400" b="1" dirty="0"/>
              <a:t>外包</a:t>
            </a:r>
            <a:endParaRPr lang="zh-CN" altLang="en-US" sz="2400" dirty="0"/>
          </a:p>
          <a:p>
            <a:r>
              <a:rPr lang="zh-CN" altLang="en-US" sz="2400" dirty="0" smtClean="0"/>
              <a:t>         组织</a:t>
            </a:r>
            <a:r>
              <a:rPr lang="zh-CN" altLang="en-US" sz="2400" dirty="0"/>
              <a:t>应确保对影响其职业健康安全管理体系的外包过程实施控制。应在职业健康安全管理体系内规定对这些过程实施控制的类型和程度。</a:t>
            </a:r>
            <a:endParaRPr lang="zh-CN" altLang="en-US" sz="2400" dirty="0"/>
          </a:p>
          <a:p>
            <a:r>
              <a:rPr lang="zh-CN" altLang="en-US" sz="2400" dirty="0" smtClean="0"/>
              <a:t>          注</a:t>
            </a:r>
            <a:r>
              <a:rPr lang="zh-CN" altLang="en-US" sz="2400" dirty="0"/>
              <a:t>：对外包过程的控制类型和程度属于职业健康安全管理体系的一部分，不论该过程在工作场所的哪个地方实施</a:t>
            </a:r>
            <a:r>
              <a:rPr lang="zh-CN" altLang="en-US" sz="2400" dirty="0" smtClean="0"/>
              <a:t>。</a:t>
            </a:r>
            <a:endParaRPr lang="en-US" altLang="zh-CN" sz="2400" dirty="0" smtClean="0"/>
          </a:p>
          <a:p>
            <a:r>
              <a:rPr lang="en-US" altLang="zh-CN" sz="2400" b="1" dirty="0"/>
              <a:t>8.4 </a:t>
            </a:r>
            <a:r>
              <a:rPr lang="zh-CN" altLang="en-US" sz="2400" b="1" dirty="0"/>
              <a:t>采购</a:t>
            </a:r>
            <a:endParaRPr lang="zh-CN" altLang="en-US" sz="2400" dirty="0"/>
          </a:p>
          <a:p>
            <a:r>
              <a:rPr lang="zh-CN" altLang="en-US" sz="2400" dirty="0" smtClean="0"/>
              <a:t>         组织</a:t>
            </a:r>
            <a:r>
              <a:rPr lang="zh-CN" altLang="en-US" sz="2400" dirty="0"/>
              <a:t>应制定控制措施，确保商品（例如：产品、危险材料或物质、原材料、设备）和服务的采购符合其职业健康安全管理体系要求</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620688"/>
            <a:ext cx="7920880" cy="5632311"/>
          </a:xfrm>
          <a:prstGeom prst="rect">
            <a:avLst/>
          </a:prstGeom>
          <a:noFill/>
        </p:spPr>
        <p:txBody>
          <a:bodyPr wrap="square" rtlCol="0">
            <a:spAutoFit/>
          </a:bodyPr>
          <a:lstStyle/>
          <a:p>
            <a:r>
              <a:rPr lang="en-US" altLang="zh-CN" sz="2400" b="1" dirty="0"/>
              <a:t>8.5 </a:t>
            </a:r>
            <a:r>
              <a:rPr lang="zh-CN" altLang="en-US" sz="2400" b="1" dirty="0"/>
              <a:t>承包商</a:t>
            </a:r>
            <a:endParaRPr lang="zh-CN" altLang="en-US" sz="2400" dirty="0"/>
          </a:p>
          <a:p>
            <a:r>
              <a:rPr lang="zh-CN" altLang="en-US" sz="2400" dirty="0" smtClean="0"/>
              <a:t>         组织</a:t>
            </a:r>
            <a:r>
              <a:rPr lang="zh-CN" altLang="en-US" sz="2400" dirty="0"/>
              <a:t>应建立过程，用以识别和沟通因下述情况产生的危险源并评价和控制相应的职业健康安全风险：</a:t>
            </a:r>
            <a:endParaRPr lang="zh-CN" altLang="en-US" sz="2400" dirty="0"/>
          </a:p>
          <a:p>
            <a:r>
              <a:rPr lang="en-US" altLang="zh-CN" sz="2400" dirty="0" smtClean="0"/>
              <a:t>         a</a:t>
            </a:r>
            <a:r>
              <a:rPr lang="en-US" altLang="zh-CN" sz="2400" dirty="0"/>
              <a:t>) </a:t>
            </a:r>
            <a:r>
              <a:rPr lang="zh-CN" altLang="en-US" sz="2400" dirty="0"/>
              <a:t>承包商的活动和运行对组织的员工；</a:t>
            </a:r>
            <a:endParaRPr lang="zh-CN" altLang="en-US" sz="2400" dirty="0"/>
          </a:p>
          <a:p>
            <a:r>
              <a:rPr lang="en-US" altLang="zh-CN" sz="2400" dirty="0" smtClean="0"/>
              <a:t>         b</a:t>
            </a:r>
            <a:r>
              <a:rPr lang="en-US" altLang="zh-CN" sz="2400" dirty="0"/>
              <a:t>) </a:t>
            </a:r>
            <a:r>
              <a:rPr lang="zh-CN" altLang="en-US" sz="2400" dirty="0"/>
              <a:t>组织的活动和运行对承包商的员工；</a:t>
            </a:r>
            <a:endParaRPr lang="zh-CN" altLang="en-US" sz="2400" dirty="0"/>
          </a:p>
          <a:p>
            <a:r>
              <a:rPr lang="en-US" altLang="zh-CN" sz="2400" dirty="0" smtClean="0"/>
              <a:t>         c</a:t>
            </a:r>
            <a:r>
              <a:rPr lang="en-US" altLang="zh-CN" sz="2400" dirty="0"/>
              <a:t>) </a:t>
            </a:r>
            <a:r>
              <a:rPr lang="zh-CN" altLang="en-US" sz="2400" dirty="0"/>
              <a:t>承包商的活动和运行对工作场所的其它相关方；</a:t>
            </a:r>
            <a:endParaRPr lang="zh-CN" altLang="en-US" sz="2400" dirty="0"/>
          </a:p>
          <a:p>
            <a:r>
              <a:rPr lang="en-US" altLang="zh-CN" sz="2400" dirty="0" smtClean="0"/>
              <a:t>         d</a:t>
            </a:r>
            <a:r>
              <a:rPr lang="en-US" altLang="zh-CN" sz="2400" dirty="0"/>
              <a:t>) </a:t>
            </a:r>
            <a:r>
              <a:rPr lang="zh-CN" altLang="en-US" sz="2400" dirty="0"/>
              <a:t>承包商的活动和运行对承包商自身员工。</a:t>
            </a:r>
            <a:endParaRPr lang="zh-CN" altLang="en-US" sz="2400" dirty="0"/>
          </a:p>
          <a:p>
            <a:r>
              <a:rPr lang="zh-CN" altLang="en-US" sz="2400" dirty="0" smtClean="0"/>
              <a:t>         组织</a:t>
            </a:r>
            <a:r>
              <a:rPr lang="zh-CN" altLang="en-US" sz="2400" dirty="0"/>
              <a:t>应建立和保持过程以确保承包商及其员工符合组织的职业健康安全管理体系要求。这些过程应包括选择承包商的职业健康安全准则</a:t>
            </a:r>
            <a:r>
              <a:rPr lang="zh-CN" altLang="en-US" sz="2400" dirty="0" smtClean="0"/>
              <a:t>。</a:t>
            </a:r>
            <a:endParaRPr lang="en-US" altLang="zh-CN" sz="2400" dirty="0" smtClean="0"/>
          </a:p>
          <a:p>
            <a:r>
              <a:rPr lang="en-US" altLang="zh-CN" sz="2400" b="1" dirty="0"/>
              <a:t>8.6 </a:t>
            </a:r>
            <a:r>
              <a:rPr lang="zh-CN" altLang="en-US" sz="2400" b="1" dirty="0"/>
              <a:t>应急准备和响应</a:t>
            </a:r>
            <a:endParaRPr lang="zh-CN" altLang="en-US" sz="2400" dirty="0"/>
          </a:p>
          <a:p>
            <a:r>
              <a:rPr lang="zh-CN" altLang="en-US" sz="2400" dirty="0" smtClean="0"/>
              <a:t>         组织</a:t>
            </a:r>
            <a:r>
              <a:rPr lang="zh-CN" altLang="en-US" sz="2400" dirty="0"/>
              <a:t>应识别潜在的紧急情况；评价与这些紧急情况（见</a:t>
            </a:r>
            <a:r>
              <a:rPr lang="en-US" altLang="zh-CN" sz="2400" dirty="0"/>
              <a:t>6.1.2</a:t>
            </a:r>
            <a:r>
              <a:rPr lang="zh-CN" altLang="en-US" sz="2400" dirty="0"/>
              <a:t>）相关的职业健康安全风险并保持一个过程以预防或尽可能降低因潜在的紧急情况带来的职业健康安全风险，包括</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980728"/>
            <a:ext cx="7704856" cy="4893647"/>
          </a:xfrm>
          <a:prstGeom prst="rect">
            <a:avLst/>
          </a:prstGeom>
          <a:noFill/>
        </p:spPr>
        <p:txBody>
          <a:bodyPr wrap="square" rtlCol="0">
            <a:spAutoFit/>
          </a:bodyPr>
          <a:lstStyle/>
          <a:p>
            <a:r>
              <a:rPr lang="en-US" altLang="zh-CN" sz="2400" dirty="0" smtClean="0"/>
              <a:t>         a</a:t>
            </a:r>
            <a:r>
              <a:rPr lang="en-US" altLang="zh-CN" sz="2400" dirty="0"/>
              <a:t>) </a:t>
            </a:r>
            <a:r>
              <a:rPr lang="zh-CN" altLang="en-US" sz="2400" dirty="0"/>
              <a:t>建立紧急情况的响应计划，包括急救；</a:t>
            </a:r>
            <a:endParaRPr lang="zh-CN" altLang="en-US" sz="2400" dirty="0"/>
          </a:p>
          <a:p>
            <a:r>
              <a:rPr lang="en-US" altLang="zh-CN" sz="2400" dirty="0" smtClean="0"/>
              <a:t>         b</a:t>
            </a:r>
            <a:r>
              <a:rPr lang="en-US" altLang="zh-CN" sz="2400" dirty="0"/>
              <a:t>) </a:t>
            </a:r>
            <a:r>
              <a:rPr lang="zh-CN" altLang="en-US" sz="2400" dirty="0"/>
              <a:t>定期测试和演练应急响应能力；</a:t>
            </a:r>
            <a:endParaRPr lang="zh-CN" altLang="en-US" sz="2400" dirty="0"/>
          </a:p>
          <a:p>
            <a:r>
              <a:rPr lang="en-US" altLang="zh-CN" sz="2400" dirty="0" smtClean="0"/>
              <a:t>         c ) </a:t>
            </a:r>
            <a:r>
              <a:rPr lang="zh-CN" altLang="en-US" sz="2400" dirty="0"/>
              <a:t>评价应急准备过程和程序，必要时对其进行修订， 包括在测试后特别是在紧急情况发生后；</a:t>
            </a:r>
            <a:endParaRPr lang="zh-CN" altLang="en-US" sz="2400" dirty="0"/>
          </a:p>
          <a:p>
            <a:r>
              <a:rPr lang="en-US" altLang="zh-CN" sz="2400" dirty="0" smtClean="0"/>
              <a:t>         d</a:t>
            </a:r>
            <a:r>
              <a:rPr lang="en-US" altLang="zh-CN" sz="2400" dirty="0"/>
              <a:t>) </a:t>
            </a:r>
            <a:r>
              <a:rPr lang="zh-CN" altLang="en-US" sz="2400" dirty="0"/>
              <a:t>向组织所有层次的所有员工沟通和提供与他们的岗位和职责相关的信息；</a:t>
            </a:r>
            <a:endParaRPr lang="zh-CN" altLang="en-US" sz="2400" dirty="0"/>
          </a:p>
          <a:p>
            <a:r>
              <a:rPr lang="en-US" altLang="zh-CN" sz="2400" dirty="0" smtClean="0"/>
              <a:t>         e</a:t>
            </a:r>
            <a:r>
              <a:rPr lang="en-US" altLang="zh-CN" sz="2400" dirty="0"/>
              <a:t>) </a:t>
            </a:r>
            <a:r>
              <a:rPr lang="zh-CN" altLang="en-US" sz="2400" dirty="0"/>
              <a:t>提供紧急预防、急救、应急准备和响应的培训；</a:t>
            </a:r>
            <a:endParaRPr lang="zh-CN" altLang="en-US" sz="2400" dirty="0"/>
          </a:p>
          <a:p>
            <a:r>
              <a:rPr lang="en-US" altLang="zh-CN" sz="2400" dirty="0" smtClean="0"/>
              <a:t>         f</a:t>
            </a:r>
            <a:r>
              <a:rPr lang="en-US" altLang="zh-CN" sz="2400" dirty="0"/>
              <a:t>) </a:t>
            </a:r>
            <a:r>
              <a:rPr lang="zh-CN" altLang="en-US" sz="2400" dirty="0"/>
              <a:t>与承包商、访问者、应急响应服务机构、政府当局以及，适当时，当地社区沟通相关信息。</a:t>
            </a:r>
            <a:endParaRPr lang="zh-CN" altLang="en-US" sz="2400" dirty="0"/>
          </a:p>
          <a:p>
            <a:r>
              <a:rPr lang="zh-CN" altLang="en-US" sz="2400" dirty="0" smtClean="0"/>
              <a:t>         组织</a:t>
            </a:r>
            <a:r>
              <a:rPr lang="zh-CN" altLang="en-US" sz="2400" dirty="0"/>
              <a:t>应在过程的所有阶段考虑所有相关方的需求和能力并确保他们的参与。</a:t>
            </a:r>
            <a:endParaRPr lang="zh-CN" altLang="en-US" sz="2400" dirty="0"/>
          </a:p>
          <a:p>
            <a:r>
              <a:rPr lang="zh-CN" altLang="en-US" sz="2400" dirty="0" smtClean="0"/>
              <a:t>         组织</a:t>
            </a:r>
            <a:r>
              <a:rPr lang="zh-CN" altLang="en-US" sz="2400" dirty="0"/>
              <a:t>应保持和保留过程及响应潜在的紧急情况的计划的文件化信息</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260648"/>
            <a:ext cx="7704856" cy="6370975"/>
          </a:xfrm>
          <a:prstGeom prst="rect">
            <a:avLst/>
          </a:prstGeom>
          <a:noFill/>
        </p:spPr>
        <p:txBody>
          <a:bodyPr wrap="square" rtlCol="0">
            <a:spAutoFit/>
          </a:bodyPr>
          <a:lstStyle/>
          <a:p>
            <a:r>
              <a:rPr lang="en-US" altLang="zh-CN" sz="2400" b="1" dirty="0"/>
              <a:t>9 </a:t>
            </a:r>
            <a:r>
              <a:rPr lang="zh-CN" altLang="en-US" sz="2400" b="1" dirty="0"/>
              <a:t>绩效评价</a:t>
            </a:r>
            <a:endParaRPr lang="zh-CN" altLang="en-US" sz="2400" dirty="0"/>
          </a:p>
          <a:p>
            <a:r>
              <a:rPr lang="en-US" altLang="zh-CN" sz="2400" b="1" dirty="0"/>
              <a:t>9.1 </a:t>
            </a:r>
            <a:r>
              <a:rPr lang="zh-CN" altLang="en-US" sz="2400" b="1" dirty="0"/>
              <a:t>监视、测量、分析和评价</a:t>
            </a:r>
            <a:endParaRPr lang="zh-CN" altLang="en-US" sz="2400" dirty="0"/>
          </a:p>
          <a:p>
            <a:r>
              <a:rPr lang="en-US" altLang="zh-CN" sz="2400" b="1" dirty="0"/>
              <a:t>9.1.1 </a:t>
            </a:r>
            <a:r>
              <a:rPr lang="zh-CN" altLang="en-US" sz="2400" b="1" dirty="0"/>
              <a:t>总则</a:t>
            </a:r>
            <a:endParaRPr lang="zh-CN" altLang="en-US" sz="2400" dirty="0"/>
          </a:p>
          <a:p>
            <a:r>
              <a:rPr lang="zh-CN" altLang="en-US" sz="2400" dirty="0" smtClean="0"/>
              <a:t>         组织</a:t>
            </a:r>
            <a:r>
              <a:rPr lang="zh-CN" altLang="en-US" sz="2400" dirty="0"/>
              <a:t>应建立、实施和保持一个过程，用以监视、测杂和评价。</a:t>
            </a:r>
            <a:endParaRPr lang="zh-CN" altLang="en-US" sz="2400" dirty="0"/>
          </a:p>
          <a:p>
            <a:r>
              <a:rPr lang="zh-CN" altLang="en-US" sz="2400" dirty="0" smtClean="0"/>
              <a:t>         组织</a:t>
            </a:r>
            <a:r>
              <a:rPr lang="zh-CN" altLang="en-US" sz="2400" dirty="0"/>
              <a:t>应确定：</a:t>
            </a:r>
            <a:endParaRPr lang="zh-CN" altLang="en-US" sz="2400" dirty="0"/>
          </a:p>
          <a:p>
            <a:r>
              <a:rPr lang="en-US" altLang="zh-CN" sz="2400" dirty="0" smtClean="0"/>
              <a:t>          a</a:t>
            </a:r>
            <a:r>
              <a:rPr lang="en-US" altLang="zh-CN" sz="2400" dirty="0"/>
              <a:t>) </a:t>
            </a:r>
            <a:r>
              <a:rPr lang="zh-CN" altLang="en-US" sz="2400" dirty="0"/>
              <a:t>需要监视和测量的内容，包括：</a:t>
            </a:r>
            <a:endParaRPr lang="zh-CN" altLang="en-US" sz="2400" dirty="0"/>
          </a:p>
          <a:p>
            <a:r>
              <a:rPr lang="en-US" altLang="zh-CN" sz="2400" dirty="0" smtClean="0"/>
              <a:t>          1</a:t>
            </a:r>
            <a:r>
              <a:rPr lang="en-US" altLang="zh-CN" sz="2400" dirty="0"/>
              <a:t>) </a:t>
            </a:r>
            <a:r>
              <a:rPr lang="zh-CN" altLang="en-US" sz="2400" dirty="0"/>
              <a:t>适用的法律法规要求和其它要求；</a:t>
            </a:r>
            <a:endParaRPr lang="zh-CN" altLang="en-US" sz="2400" dirty="0"/>
          </a:p>
          <a:p>
            <a:r>
              <a:rPr lang="en-US" altLang="zh-CN" sz="2400" dirty="0" smtClean="0"/>
              <a:t>          2</a:t>
            </a:r>
            <a:r>
              <a:rPr lang="en-US" altLang="zh-CN" sz="2400" dirty="0"/>
              <a:t>) </a:t>
            </a:r>
            <a:r>
              <a:rPr lang="zh-CN" altLang="en-US" sz="2400" dirty="0"/>
              <a:t>与所识别的危险源和职业健康安全风险和职业健康机遇相关的活动和运行；</a:t>
            </a:r>
            <a:endParaRPr lang="zh-CN" altLang="en-US" sz="2400" dirty="0"/>
          </a:p>
          <a:p>
            <a:r>
              <a:rPr lang="en-US" altLang="zh-CN" sz="2400" dirty="0" smtClean="0"/>
              <a:t>          3</a:t>
            </a:r>
            <a:r>
              <a:rPr lang="en-US" altLang="zh-CN" sz="2400" dirty="0"/>
              <a:t>) </a:t>
            </a:r>
            <a:r>
              <a:rPr lang="zh-CN" altLang="en-US" sz="2400" dirty="0"/>
              <a:t>运行控制措施：</a:t>
            </a:r>
            <a:endParaRPr lang="zh-CN" altLang="en-US" sz="2400" dirty="0"/>
          </a:p>
          <a:p>
            <a:r>
              <a:rPr lang="en-US" altLang="zh-CN" sz="2400" dirty="0" smtClean="0"/>
              <a:t>          4</a:t>
            </a:r>
            <a:r>
              <a:rPr lang="en-US" altLang="zh-CN" sz="2400" dirty="0"/>
              <a:t>) </a:t>
            </a:r>
            <a:r>
              <a:rPr lang="zh-CN" altLang="en-US" sz="2400" dirty="0"/>
              <a:t>组织的职业健康安全目标；</a:t>
            </a:r>
            <a:endParaRPr lang="zh-CN" altLang="en-US" sz="2400" dirty="0"/>
          </a:p>
          <a:p>
            <a:r>
              <a:rPr lang="en-US" altLang="zh-CN" sz="2400" dirty="0" smtClean="0"/>
              <a:t>          b</a:t>
            </a:r>
            <a:r>
              <a:rPr lang="en-US" altLang="zh-CN" sz="2400" dirty="0"/>
              <a:t>) </a:t>
            </a:r>
            <a:r>
              <a:rPr lang="zh-CN" altLang="en-US" sz="2400" dirty="0"/>
              <a:t>组织评价其职业健康安全绩效所依据的准则；</a:t>
            </a:r>
            <a:endParaRPr lang="zh-CN" altLang="en-US" sz="2400" dirty="0"/>
          </a:p>
          <a:p>
            <a:r>
              <a:rPr lang="en-US" altLang="zh-CN" sz="2400" dirty="0" smtClean="0"/>
              <a:t>          c</a:t>
            </a:r>
            <a:r>
              <a:rPr lang="en-US" altLang="zh-CN" sz="2400" dirty="0"/>
              <a:t>) </a:t>
            </a:r>
            <a:r>
              <a:rPr lang="zh-CN" altLang="en-US" sz="2400" dirty="0"/>
              <a:t>适用时，监视、测拭、分析与评价的方法，以确保有效的结果；</a:t>
            </a:r>
            <a:endParaRPr lang="zh-CN" altLang="en-US" sz="2400" dirty="0"/>
          </a:p>
          <a:p>
            <a:r>
              <a:rPr lang="en-US" altLang="zh-CN" sz="2400" dirty="0" smtClean="0"/>
              <a:t>         d</a:t>
            </a:r>
            <a:r>
              <a:rPr lang="en-US" altLang="zh-CN" sz="2400" dirty="0"/>
              <a:t>) </a:t>
            </a:r>
            <a:r>
              <a:rPr lang="zh-CN" altLang="en-US" sz="2400" dirty="0"/>
              <a:t>何时应实施监视和测量；</a:t>
            </a:r>
            <a:endParaRPr lang="zh-CN" altLang="en-US" sz="2400" dirty="0"/>
          </a:p>
          <a:p>
            <a:r>
              <a:rPr lang="en-US" altLang="zh-CN" sz="2400" dirty="0" smtClean="0"/>
              <a:t>         e</a:t>
            </a:r>
            <a:r>
              <a:rPr lang="en-US" altLang="zh-CN" sz="2400" dirty="0"/>
              <a:t>) </a:t>
            </a:r>
            <a:r>
              <a:rPr lang="zh-CN" altLang="en-US" sz="2400" dirty="0"/>
              <a:t>何时应分析、评价和沟通监视和测量结果</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188640"/>
            <a:ext cx="8136904" cy="6740307"/>
          </a:xfrm>
          <a:prstGeom prst="rect">
            <a:avLst/>
          </a:prstGeom>
          <a:noFill/>
        </p:spPr>
        <p:txBody>
          <a:bodyPr wrap="square" rtlCol="0">
            <a:spAutoFit/>
          </a:bodyPr>
          <a:lstStyle/>
          <a:p>
            <a:r>
              <a:rPr lang="zh-CN" altLang="en-US" sz="2400" dirty="0" smtClean="0"/>
              <a:t>         适用</a:t>
            </a:r>
            <a:r>
              <a:rPr lang="zh-CN" altLang="en-US" sz="2400" dirty="0"/>
              <a:t>时， 组织应确保监视和测点设备经校准或经验证，确保恰当使用并对其进行适当的维护。</a:t>
            </a:r>
            <a:endParaRPr lang="zh-CN" altLang="en-US" sz="2400" dirty="0"/>
          </a:p>
          <a:p>
            <a:r>
              <a:rPr lang="zh-CN" altLang="en-US" sz="2400" dirty="0" smtClean="0"/>
              <a:t>         注</a:t>
            </a:r>
            <a:r>
              <a:rPr lang="zh-CN" altLang="en-US" sz="2400" dirty="0"/>
              <a:t>： 关于监视和测量设备的校准和检定，可能存在法律法规要求和其它要求（例如：国家或国际标准）。</a:t>
            </a:r>
            <a:endParaRPr lang="zh-CN" altLang="en-US" sz="2400" dirty="0"/>
          </a:p>
          <a:p>
            <a:r>
              <a:rPr lang="zh-CN" altLang="en-US" sz="2400" dirty="0"/>
              <a:t>组织应评价其职业健康安全管理绩效并确定职业健康安全管理体系的有效性。</a:t>
            </a:r>
            <a:endParaRPr lang="zh-CN" altLang="en-US" sz="2400" dirty="0"/>
          </a:p>
          <a:p>
            <a:r>
              <a:rPr lang="zh-CN" altLang="en-US" sz="2400" dirty="0" smtClean="0"/>
              <a:t>         组织</a:t>
            </a:r>
            <a:r>
              <a:rPr lang="zh-CN" altLang="en-US" sz="2400" dirty="0"/>
              <a:t>应保留适当的文件化信息，作为监视、测量、分析和评价结果的证据</a:t>
            </a:r>
            <a:r>
              <a:rPr lang="zh-CN" altLang="en-US" sz="2400" dirty="0" smtClean="0"/>
              <a:t>。</a:t>
            </a:r>
            <a:endParaRPr lang="en-US" altLang="zh-CN" sz="2400" dirty="0" smtClean="0"/>
          </a:p>
          <a:p>
            <a:r>
              <a:rPr lang="en-US" altLang="zh-CN" sz="2400" b="1" dirty="0"/>
              <a:t>9.1.2 </a:t>
            </a:r>
            <a:r>
              <a:rPr lang="zh-CN" altLang="en-US" sz="2400" b="1" dirty="0"/>
              <a:t>法律法规要求和其他要求的合规性评价</a:t>
            </a:r>
            <a:endParaRPr lang="zh-CN" altLang="en-US" sz="2400" dirty="0"/>
          </a:p>
          <a:p>
            <a:r>
              <a:rPr lang="zh-CN" altLang="en-US" sz="2400" dirty="0" smtClean="0"/>
              <a:t>         组织</a:t>
            </a:r>
            <a:r>
              <a:rPr lang="zh-CN" altLang="en-US" sz="2400" dirty="0"/>
              <a:t>应策划、建立、实施和保持一个过程，以评价适用的法律法规要求和其他要求的符合性。（见</a:t>
            </a:r>
            <a:r>
              <a:rPr lang="en-US" altLang="zh-CN" sz="2400" dirty="0"/>
              <a:t>6.1.3).</a:t>
            </a:r>
            <a:endParaRPr lang="zh-CN" altLang="en-US" sz="2400" dirty="0"/>
          </a:p>
          <a:p>
            <a:r>
              <a:rPr lang="zh-CN" altLang="en-US" sz="2400" dirty="0"/>
              <a:t>组织应：</a:t>
            </a:r>
            <a:endParaRPr lang="zh-CN" altLang="en-US" sz="2400" dirty="0"/>
          </a:p>
          <a:p>
            <a:r>
              <a:rPr lang="en-US" altLang="zh-CN" sz="2400" dirty="0" smtClean="0"/>
              <a:t>         a</a:t>
            </a:r>
            <a:r>
              <a:rPr lang="en-US" altLang="zh-CN" sz="2400" dirty="0"/>
              <a:t>) </a:t>
            </a:r>
            <a:r>
              <a:rPr lang="zh-CN" altLang="en-US" sz="2400" dirty="0"/>
              <a:t>确定评价合规性的频次和方法；</a:t>
            </a:r>
            <a:endParaRPr lang="zh-CN" altLang="en-US" sz="2400" dirty="0"/>
          </a:p>
          <a:p>
            <a:r>
              <a:rPr lang="en-US" altLang="zh-CN" sz="2400" dirty="0" smtClean="0"/>
              <a:t>         b</a:t>
            </a:r>
            <a:r>
              <a:rPr lang="en-US" altLang="zh-CN" sz="2400" dirty="0"/>
              <a:t>) </a:t>
            </a:r>
            <a:r>
              <a:rPr lang="zh-CN" altLang="en-US" sz="2400" dirty="0"/>
              <a:t>评价合规性；</a:t>
            </a:r>
            <a:endParaRPr lang="zh-CN" altLang="en-US" sz="2400" dirty="0"/>
          </a:p>
          <a:p>
            <a:r>
              <a:rPr lang="en-US" altLang="zh-CN" sz="2400" dirty="0" smtClean="0"/>
              <a:t>         c</a:t>
            </a:r>
            <a:r>
              <a:rPr lang="en-US" altLang="zh-CN" sz="2400" dirty="0"/>
              <a:t>) </a:t>
            </a:r>
            <a:r>
              <a:rPr lang="zh-CN" altLang="en-US" sz="2400" dirty="0"/>
              <a:t>必要时按照</a:t>
            </a:r>
            <a:r>
              <a:rPr lang="en-US" altLang="zh-CN" sz="2400" dirty="0"/>
              <a:t>10.1</a:t>
            </a:r>
            <a:r>
              <a:rPr lang="zh-CN" altLang="en-US" sz="2400" dirty="0"/>
              <a:t>采取措施</a:t>
            </a:r>
            <a:r>
              <a:rPr lang="zh-CN" altLang="en-US" sz="2400" dirty="0" smtClean="0"/>
              <a:t>；</a:t>
            </a:r>
            <a:endParaRPr lang="en-US" altLang="zh-CN" sz="2400" dirty="0"/>
          </a:p>
          <a:p>
            <a:r>
              <a:rPr lang="en-US" altLang="zh-CN" sz="2400" dirty="0" smtClean="0"/>
              <a:t>        d</a:t>
            </a:r>
            <a:r>
              <a:rPr lang="en-US" altLang="zh-CN" sz="2400" dirty="0"/>
              <a:t>) </a:t>
            </a:r>
            <a:r>
              <a:rPr lang="zh-CN" altLang="en-US" sz="2400" dirty="0"/>
              <a:t>保持其法律法规要求和其他要求的合规情况的知识和理解；</a:t>
            </a:r>
            <a:endParaRPr lang="zh-CN" altLang="en-US" sz="2400" dirty="0"/>
          </a:p>
          <a:p>
            <a:r>
              <a:rPr lang="en-US" altLang="zh-CN" sz="2400" dirty="0" smtClean="0"/>
              <a:t>        e</a:t>
            </a:r>
            <a:r>
              <a:rPr lang="en-US" altLang="zh-CN" sz="2400" dirty="0"/>
              <a:t>) </a:t>
            </a:r>
            <a:r>
              <a:rPr lang="zh-CN" altLang="en-US" sz="2400" dirty="0"/>
              <a:t>保留合规性评价结果的文件化信息</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548680"/>
            <a:ext cx="8136904" cy="5632311"/>
          </a:xfrm>
          <a:prstGeom prst="rect">
            <a:avLst/>
          </a:prstGeom>
          <a:noFill/>
        </p:spPr>
        <p:txBody>
          <a:bodyPr wrap="square" rtlCol="0">
            <a:spAutoFit/>
          </a:bodyPr>
          <a:lstStyle/>
          <a:p>
            <a:r>
              <a:rPr lang="en-US" altLang="zh-CN" sz="2400" b="1" dirty="0"/>
              <a:t>9.2 </a:t>
            </a:r>
            <a:r>
              <a:rPr lang="zh-CN" altLang="en-US" sz="2400" b="1" dirty="0"/>
              <a:t>内部审核</a:t>
            </a:r>
            <a:endParaRPr lang="zh-CN" altLang="en-US" sz="2400" dirty="0"/>
          </a:p>
          <a:p>
            <a:r>
              <a:rPr lang="en-US" altLang="zh-CN" sz="2400" b="1" dirty="0"/>
              <a:t>9.2.1 </a:t>
            </a:r>
            <a:r>
              <a:rPr lang="zh-CN" altLang="en-US" sz="2400" b="1" dirty="0"/>
              <a:t>内部审核目标</a:t>
            </a:r>
            <a:endParaRPr lang="zh-CN" altLang="en-US" sz="2400" dirty="0"/>
          </a:p>
          <a:p>
            <a:r>
              <a:rPr lang="zh-CN" altLang="en-US" sz="2400" dirty="0" smtClean="0"/>
              <a:t>         组织</a:t>
            </a:r>
            <a:r>
              <a:rPr lang="zh-CN" altLang="en-US" sz="2400" dirty="0"/>
              <a:t>应按计划的时间间隔实施内部审核，以提供下列职业健康安全管理体系的信息：</a:t>
            </a:r>
            <a:endParaRPr lang="zh-CN" altLang="en-US" sz="2400" dirty="0"/>
          </a:p>
          <a:p>
            <a:r>
              <a:rPr lang="en-US" altLang="zh-CN" sz="2400" dirty="0" smtClean="0"/>
              <a:t>         a</a:t>
            </a:r>
            <a:r>
              <a:rPr lang="en-US" altLang="zh-CN" sz="2400" dirty="0"/>
              <a:t>) </a:t>
            </a:r>
            <a:r>
              <a:rPr lang="zh-CN" altLang="en-US" sz="2400" dirty="0"/>
              <a:t>是否符合：</a:t>
            </a:r>
            <a:endParaRPr lang="zh-CN" altLang="en-US" sz="2400" dirty="0"/>
          </a:p>
          <a:p>
            <a:r>
              <a:rPr lang="en-US" altLang="zh-CN" sz="2400" dirty="0" smtClean="0"/>
              <a:t>         1</a:t>
            </a:r>
            <a:r>
              <a:rPr lang="en-US" altLang="zh-CN" sz="2400" dirty="0"/>
              <a:t>) </a:t>
            </a:r>
            <a:r>
              <a:rPr lang="zh-CN" altLang="en-US" sz="2400" dirty="0"/>
              <a:t>组织自身职业健康安全管理体系的要求，包括职业健康安全方针和职业健康安全目标；</a:t>
            </a:r>
            <a:endParaRPr lang="zh-CN" altLang="en-US" sz="2400" dirty="0"/>
          </a:p>
          <a:p>
            <a:r>
              <a:rPr lang="en-US" altLang="zh-CN" sz="2400" dirty="0" smtClean="0"/>
              <a:t>         2</a:t>
            </a:r>
            <a:r>
              <a:rPr lang="en-US" altLang="zh-CN" sz="2400" dirty="0"/>
              <a:t>) </a:t>
            </a:r>
            <a:r>
              <a:rPr lang="zh-CN" altLang="en-US" sz="2400" dirty="0"/>
              <a:t>本标准的要求；</a:t>
            </a:r>
            <a:endParaRPr lang="zh-CN" altLang="en-US" sz="2400" dirty="0"/>
          </a:p>
          <a:p>
            <a:r>
              <a:rPr lang="en-US" altLang="zh-CN" sz="2400" dirty="0" smtClean="0"/>
              <a:t>         b</a:t>
            </a:r>
            <a:r>
              <a:rPr lang="en-US" altLang="zh-CN" sz="2400" dirty="0"/>
              <a:t>) </a:t>
            </a:r>
            <a:r>
              <a:rPr lang="zh-CN" altLang="en-US" sz="2400" dirty="0"/>
              <a:t>是否得到了有效的实施和保持。</a:t>
            </a:r>
            <a:endParaRPr lang="zh-CN" altLang="en-US" sz="2400" dirty="0"/>
          </a:p>
          <a:p>
            <a:r>
              <a:rPr lang="en-US" altLang="zh-CN" sz="2400" b="1" dirty="0"/>
              <a:t>9.2.2 </a:t>
            </a:r>
            <a:r>
              <a:rPr lang="zh-CN" altLang="en-US" sz="2400" b="1" dirty="0"/>
              <a:t>内部审核过程</a:t>
            </a:r>
            <a:endParaRPr lang="zh-CN" altLang="en-US" sz="2400" dirty="0"/>
          </a:p>
          <a:p>
            <a:r>
              <a:rPr lang="zh-CN" altLang="en-US" sz="2400" dirty="0" smtClean="0"/>
              <a:t>         组织</a:t>
            </a:r>
            <a:r>
              <a:rPr lang="zh-CN" altLang="en-US" sz="2400" dirty="0"/>
              <a:t>应：</a:t>
            </a:r>
            <a:endParaRPr lang="zh-CN" altLang="en-US" sz="2400" dirty="0"/>
          </a:p>
          <a:p>
            <a:r>
              <a:rPr lang="en-US" altLang="zh-CN" sz="2400" dirty="0" smtClean="0"/>
              <a:t>         a</a:t>
            </a:r>
            <a:r>
              <a:rPr lang="en-US" altLang="zh-CN" sz="2400" dirty="0"/>
              <a:t>) </a:t>
            </a:r>
            <a:r>
              <a:rPr lang="zh-CN" altLang="en-US" sz="2400" dirty="0"/>
              <a:t>策划、建立、实施并保持一个或多个内部审核方案，包括实施审核的频次、方法、职责、协商、策划要求和报告。策划、建立、实施和保持内部审核方案时，组织除了应考虑相关过程的重要性和以往审核的结果外，还应考虑</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692696"/>
            <a:ext cx="7776864" cy="5632311"/>
          </a:xfrm>
          <a:prstGeom prst="rect">
            <a:avLst/>
          </a:prstGeom>
          <a:noFill/>
        </p:spPr>
        <p:txBody>
          <a:bodyPr wrap="square" rtlCol="0">
            <a:spAutoFit/>
          </a:bodyPr>
          <a:lstStyle/>
          <a:p>
            <a:r>
              <a:rPr lang="en-US" altLang="zh-CN" sz="2400" dirty="0" smtClean="0"/>
              <a:t>         1</a:t>
            </a:r>
            <a:r>
              <a:rPr lang="en-US" altLang="zh-CN" sz="2400" dirty="0"/>
              <a:t>) </a:t>
            </a:r>
            <a:r>
              <a:rPr lang="zh-CN" altLang="en-US" sz="2400" dirty="0"/>
              <a:t>影响组织的重要变更；</a:t>
            </a:r>
            <a:endParaRPr lang="zh-CN" altLang="en-US" sz="2400" dirty="0"/>
          </a:p>
          <a:p>
            <a:r>
              <a:rPr lang="en-US" altLang="zh-CN" sz="2400" dirty="0" smtClean="0"/>
              <a:t>         2) </a:t>
            </a:r>
            <a:r>
              <a:rPr lang="zh-CN" altLang="en-US" sz="2400" dirty="0"/>
              <a:t>绩效评价和改进结果（见条款</a:t>
            </a:r>
            <a:r>
              <a:rPr lang="en-US" altLang="zh-CN" sz="2400" dirty="0"/>
              <a:t>9</a:t>
            </a:r>
            <a:r>
              <a:rPr lang="zh-CN" altLang="en-US" sz="2400" dirty="0"/>
              <a:t>和</a:t>
            </a:r>
            <a:r>
              <a:rPr lang="en-US" altLang="zh-CN" sz="2400" dirty="0"/>
              <a:t>10</a:t>
            </a:r>
            <a:r>
              <a:rPr lang="zh-CN" altLang="en-US" sz="2400" dirty="0"/>
              <a:t>）</a:t>
            </a:r>
            <a:r>
              <a:rPr lang="en-US" altLang="zh-CN" sz="2400" dirty="0"/>
              <a:t>;</a:t>
            </a:r>
            <a:endParaRPr lang="zh-CN" altLang="en-US" sz="2400" dirty="0"/>
          </a:p>
          <a:p>
            <a:r>
              <a:rPr lang="en-US" altLang="zh-CN" sz="2400" dirty="0" smtClean="0"/>
              <a:t>         3</a:t>
            </a:r>
            <a:r>
              <a:rPr lang="en-US" altLang="zh-CN" sz="2400" dirty="0"/>
              <a:t>) </a:t>
            </a:r>
            <a:r>
              <a:rPr lang="zh-CN" altLang="en-US" sz="2400" dirty="0"/>
              <a:t>重要的职业健康安全风险和职业健康安全机遇；</a:t>
            </a:r>
            <a:endParaRPr lang="zh-CN" altLang="en-US" sz="2400" dirty="0"/>
          </a:p>
          <a:p>
            <a:r>
              <a:rPr lang="en-US" altLang="zh-CN" sz="2400" dirty="0" smtClean="0"/>
              <a:t>         b</a:t>
            </a:r>
            <a:r>
              <a:rPr lang="en-US" altLang="zh-CN" sz="2400" dirty="0"/>
              <a:t>) </a:t>
            </a:r>
            <a:r>
              <a:rPr lang="zh-CN" altLang="en-US" sz="2400" dirty="0"/>
              <a:t>规定每次审核的准则和范围；</a:t>
            </a:r>
            <a:endParaRPr lang="zh-CN" altLang="en-US" sz="2400" dirty="0"/>
          </a:p>
          <a:p>
            <a:r>
              <a:rPr lang="en-US" altLang="zh-CN" sz="2400" dirty="0" smtClean="0"/>
              <a:t>         c</a:t>
            </a:r>
            <a:r>
              <a:rPr lang="en-US" altLang="zh-CN" sz="2400" dirty="0"/>
              <a:t>) </a:t>
            </a:r>
            <a:r>
              <a:rPr lang="zh-CN" altLang="en-US" sz="2400" dirty="0"/>
              <a:t>选择胜任的审核员并实施审核，确保审核过程的客观性与公正性；</a:t>
            </a:r>
            <a:endParaRPr lang="zh-CN" altLang="en-US" sz="2400" dirty="0"/>
          </a:p>
          <a:p>
            <a:r>
              <a:rPr lang="en-US" altLang="zh-CN" sz="2400" dirty="0" smtClean="0"/>
              <a:t>        d</a:t>
            </a:r>
            <a:r>
              <a:rPr lang="en-US" altLang="zh-CN" sz="2400" dirty="0"/>
              <a:t>) </a:t>
            </a:r>
            <a:r>
              <a:rPr lang="zh-CN" altLang="en-US" sz="2400" dirty="0"/>
              <a:t>确保向相关管理者报告审核结果；</a:t>
            </a:r>
            <a:endParaRPr lang="zh-CN" altLang="en-US" sz="2400" dirty="0"/>
          </a:p>
          <a:p>
            <a:r>
              <a:rPr lang="en-US" altLang="zh-CN" sz="2400" dirty="0" smtClean="0"/>
              <a:t>        e</a:t>
            </a:r>
            <a:r>
              <a:rPr lang="en-US" altLang="zh-CN" sz="2400" dirty="0"/>
              <a:t>) </a:t>
            </a:r>
            <a:r>
              <a:rPr lang="zh-CN" altLang="en-US" sz="2400" dirty="0"/>
              <a:t>确保向相关的员工，员工代表（如有）及有关的相关方报告相关的审核发现；</a:t>
            </a:r>
            <a:endParaRPr lang="zh-CN" altLang="en-US" sz="2400" dirty="0"/>
          </a:p>
          <a:p>
            <a:r>
              <a:rPr lang="en-US" altLang="zh-CN" sz="2400" dirty="0" smtClean="0"/>
              <a:t>        F) </a:t>
            </a:r>
            <a:r>
              <a:rPr lang="zh-CN" altLang="en-US" sz="2400" dirty="0"/>
              <a:t>采取适当的措施应对不符合（见</a:t>
            </a:r>
            <a:r>
              <a:rPr lang="en-US" altLang="zh-CN" sz="2400" dirty="0"/>
              <a:t>10.1)</a:t>
            </a:r>
            <a:r>
              <a:rPr lang="zh-CN" altLang="en-US" sz="2400" dirty="0"/>
              <a:t>和持续改进其职业健康安全绩效（见</a:t>
            </a:r>
            <a:r>
              <a:rPr lang="en-US" altLang="zh-CN" sz="2400" dirty="0"/>
              <a:t>10.2);</a:t>
            </a:r>
            <a:endParaRPr lang="zh-CN" altLang="en-US" sz="2400" dirty="0"/>
          </a:p>
          <a:p>
            <a:r>
              <a:rPr lang="en-US" altLang="zh-CN" sz="2400" dirty="0" smtClean="0"/>
              <a:t>        g</a:t>
            </a:r>
            <a:r>
              <a:rPr lang="en-US" altLang="zh-CN" sz="2400" dirty="0"/>
              <a:t>) </a:t>
            </a:r>
            <a:r>
              <a:rPr lang="zh-CN" altLang="en-US" sz="2400" dirty="0"/>
              <a:t>组织应保留文件化信息，作为审核方案实施和审核结果的证据。</a:t>
            </a:r>
            <a:endParaRPr lang="zh-CN" altLang="en-US" sz="2400" dirty="0"/>
          </a:p>
          <a:p>
            <a:r>
              <a:rPr lang="zh-CN" altLang="en-US" sz="2400" dirty="0" smtClean="0"/>
              <a:t>       注：有关</a:t>
            </a:r>
            <a:r>
              <a:rPr lang="zh-CN" altLang="en-US" sz="2400" dirty="0"/>
              <a:t>审核的更多信息，参考</a:t>
            </a:r>
            <a:r>
              <a:rPr lang="en-US" altLang="zh-CN" sz="2400" dirty="0"/>
              <a:t>GB/T19011</a:t>
            </a:r>
            <a:r>
              <a:rPr lang="zh-CN" altLang="en-US" sz="2400" dirty="0"/>
              <a:t>管理体系审核</a:t>
            </a:r>
            <a:r>
              <a:rPr lang="zh-CN" altLang="en-US" sz="2400" dirty="0" smtClean="0"/>
              <a:t>指南。</a:t>
            </a:r>
            <a:endParaRPr lang="zh-CN" alt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556792"/>
            <a:ext cx="7992888" cy="3416320"/>
          </a:xfrm>
          <a:prstGeom prst="rect">
            <a:avLst/>
          </a:prstGeom>
          <a:noFill/>
        </p:spPr>
        <p:txBody>
          <a:bodyPr wrap="square" rtlCol="0">
            <a:spAutoFit/>
          </a:bodyPr>
          <a:lstStyle/>
          <a:p>
            <a:pPr indent="504190"/>
            <a:r>
              <a:rPr lang="zh-CN" altLang="en-US" sz="2400" dirty="0" smtClean="0"/>
              <a:t> 在</a:t>
            </a:r>
            <a:r>
              <a:rPr lang="en-US" altLang="zh-CN" sz="2400" dirty="0"/>
              <a:t>1999</a:t>
            </a:r>
            <a:r>
              <a:rPr lang="zh-CN" altLang="en-US" sz="2400" dirty="0"/>
              <a:t>年，英国标准协会（</a:t>
            </a:r>
            <a:r>
              <a:rPr lang="en-US" altLang="zh-CN" sz="2400" dirty="0"/>
              <a:t>BSI</a:t>
            </a:r>
            <a:r>
              <a:rPr lang="zh-CN" altLang="en-US" sz="2400" dirty="0"/>
              <a:t>）、挪威船级社（</a:t>
            </a:r>
            <a:r>
              <a:rPr lang="en-US" altLang="zh-CN" sz="2400" dirty="0"/>
              <a:t>DNV</a:t>
            </a:r>
            <a:r>
              <a:rPr lang="zh-CN" altLang="en-US" sz="2400" dirty="0"/>
              <a:t>）等</a:t>
            </a:r>
            <a:r>
              <a:rPr lang="en-US" altLang="zh-CN" sz="2400" dirty="0"/>
              <a:t>13</a:t>
            </a:r>
            <a:r>
              <a:rPr lang="zh-CN" altLang="en-US" sz="2400" dirty="0"/>
              <a:t>个组织提出了职业健康安全评价系列（</a:t>
            </a:r>
            <a:r>
              <a:rPr lang="en-US" altLang="zh-CN" sz="2400" dirty="0"/>
              <a:t>OHSAS</a:t>
            </a:r>
            <a:r>
              <a:rPr lang="zh-CN" altLang="en-US" sz="2400" dirty="0"/>
              <a:t>）标准，即</a:t>
            </a:r>
            <a:r>
              <a:rPr lang="en-US" altLang="zh-CN" sz="2400" dirty="0"/>
              <a:t>OHSAS 18001《</a:t>
            </a:r>
            <a:r>
              <a:rPr lang="zh-CN" altLang="en-US" sz="2400" dirty="0"/>
              <a:t>职业健康安全管理体系</a:t>
            </a:r>
            <a:r>
              <a:rPr lang="en-US" altLang="zh-CN" sz="2400" dirty="0"/>
              <a:t>——</a:t>
            </a:r>
            <a:r>
              <a:rPr lang="zh-CN" altLang="en-US" sz="2400" dirty="0"/>
              <a:t>规范</a:t>
            </a:r>
            <a:r>
              <a:rPr lang="en-US" altLang="zh-CN" sz="2400" dirty="0"/>
              <a:t>》</a:t>
            </a:r>
            <a:r>
              <a:rPr lang="zh-CN" altLang="en-US" sz="2400" dirty="0"/>
              <a:t>和</a:t>
            </a:r>
            <a:r>
              <a:rPr lang="en-US" altLang="zh-CN" sz="2400" dirty="0"/>
              <a:t>OHSAS 18002《</a:t>
            </a:r>
            <a:r>
              <a:rPr lang="zh-CN" altLang="en-US" sz="2400" dirty="0"/>
              <a:t>职业健康安全管理体系</a:t>
            </a:r>
            <a:r>
              <a:rPr lang="en-US" altLang="zh-CN" sz="2400" dirty="0"/>
              <a:t>——OHSAS 18001</a:t>
            </a:r>
            <a:r>
              <a:rPr lang="zh-CN" altLang="en-US" sz="2400" dirty="0"/>
              <a:t>实施指南</a:t>
            </a:r>
            <a:r>
              <a:rPr lang="en-US" altLang="zh-CN" sz="2400" dirty="0"/>
              <a:t>》</a:t>
            </a:r>
            <a:r>
              <a:rPr lang="zh-CN" altLang="en-US" sz="2400" dirty="0"/>
              <a:t>。</a:t>
            </a:r>
            <a:r>
              <a:rPr lang="en-US" altLang="zh-CN" sz="2400" dirty="0"/>
              <a:t>2007</a:t>
            </a:r>
            <a:r>
              <a:rPr lang="zh-CN" altLang="en-US" sz="2400" dirty="0"/>
              <a:t>年，</a:t>
            </a:r>
            <a:r>
              <a:rPr lang="en-US" altLang="zh-CN" sz="2400" dirty="0"/>
              <a:t>OHSAS 18001</a:t>
            </a:r>
            <a:r>
              <a:rPr lang="zh-CN" altLang="en-US" sz="2400" dirty="0"/>
              <a:t>得到进一步修订，是其与</a:t>
            </a:r>
            <a:r>
              <a:rPr lang="en-US" altLang="zh-CN" sz="2400" dirty="0"/>
              <a:t>ISO 9001</a:t>
            </a:r>
            <a:r>
              <a:rPr lang="zh-CN" altLang="en-US" sz="2400" dirty="0"/>
              <a:t>和</a:t>
            </a:r>
            <a:r>
              <a:rPr lang="en-US" altLang="zh-CN" sz="2400" dirty="0"/>
              <a:t>ISO 14001</a:t>
            </a:r>
            <a:r>
              <a:rPr lang="zh-CN" altLang="en-US" sz="2400" dirty="0"/>
              <a:t>标准的语言和架构得到进一步融合。</a:t>
            </a:r>
            <a:endParaRPr lang="zh-CN" altLang="en-US" sz="2400" dirty="0"/>
          </a:p>
          <a:p>
            <a:pPr indent="504190"/>
            <a:r>
              <a:rPr lang="zh-CN" altLang="en-US" sz="2400" dirty="0" smtClean="0"/>
              <a:t> 直到</a:t>
            </a:r>
            <a:r>
              <a:rPr lang="en-US" altLang="zh-CN" sz="2400" dirty="0"/>
              <a:t>2013</a:t>
            </a:r>
            <a:r>
              <a:rPr lang="zh-CN" altLang="en-US" sz="2400" dirty="0"/>
              <a:t>年，国际标准化组织</a:t>
            </a:r>
            <a:r>
              <a:rPr lang="en-US" altLang="zh-CN" sz="2400" dirty="0"/>
              <a:t>(ISO)</a:t>
            </a:r>
            <a:r>
              <a:rPr lang="zh-CN" altLang="en-US" sz="2400" dirty="0"/>
              <a:t>开始编制一项新的标准</a:t>
            </a:r>
            <a:r>
              <a:rPr lang="en-US" altLang="zh-CN" sz="2400" dirty="0"/>
              <a:t>——ISO 45001《</a:t>
            </a:r>
            <a:r>
              <a:rPr lang="zh-CN" altLang="en-US" sz="2400" dirty="0"/>
              <a:t>职业健康安全管理体系 要求及使用指南</a:t>
            </a:r>
            <a:r>
              <a:rPr lang="en-US" altLang="zh-CN" sz="2400" dirty="0"/>
              <a:t>》</a:t>
            </a:r>
            <a:r>
              <a:rPr lang="zh-CN" altLang="en-US" sz="2400" dirty="0"/>
              <a:t>，用于取代</a:t>
            </a:r>
            <a:r>
              <a:rPr lang="en-US" altLang="zh-CN" sz="2400" dirty="0"/>
              <a:t>OHSAS 18001</a:t>
            </a:r>
            <a:r>
              <a:rPr lang="zh-CN" altLang="en-US" sz="2400" dirty="0"/>
              <a:t>标准。 </a:t>
            </a:r>
            <a:endParaRPr lang="zh-CN" alt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568" y="332656"/>
            <a:ext cx="7848872" cy="6370975"/>
          </a:xfrm>
          <a:prstGeom prst="rect">
            <a:avLst/>
          </a:prstGeom>
          <a:noFill/>
        </p:spPr>
        <p:txBody>
          <a:bodyPr wrap="square" rtlCol="0">
            <a:spAutoFit/>
          </a:bodyPr>
          <a:lstStyle/>
          <a:p>
            <a:r>
              <a:rPr lang="en-US" altLang="zh-CN" sz="2400" b="1" dirty="0"/>
              <a:t>9.3 </a:t>
            </a:r>
            <a:r>
              <a:rPr lang="zh-CN" altLang="en-US" sz="2400" b="1" dirty="0"/>
              <a:t>管理评审</a:t>
            </a:r>
            <a:endParaRPr lang="zh-CN" altLang="en-US" sz="2400" dirty="0"/>
          </a:p>
          <a:p>
            <a:r>
              <a:rPr lang="zh-CN" altLang="en-US" sz="2400" dirty="0" smtClean="0"/>
              <a:t>         最高</a:t>
            </a:r>
            <a:r>
              <a:rPr lang="zh-CN" altLang="en-US" sz="2400" dirty="0"/>
              <a:t>管理者应按计划的时间间隔对组织的职业健康安全管理体系进行评审，以确保其持续的适宜性、充分性和有效性。</a:t>
            </a:r>
            <a:endParaRPr lang="zh-CN" altLang="en-US" sz="2400" dirty="0"/>
          </a:p>
          <a:p>
            <a:r>
              <a:rPr lang="zh-CN" altLang="en-US" sz="2400" dirty="0" smtClean="0"/>
              <a:t>         管理</a:t>
            </a:r>
            <a:r>
              <a:rPr lang="zh-CN" altLang="en-US" sz="2400" dirty="0"/>
              <a:t>评审应包括对下列事项的考虑：</a:t>
            </a:r>
            <a:endParaRPr lang="zh-CN" altLang="en-US" sz="2400" dirty="0"/>
          </a:p>
          <a:p>
            <a:r>
              <a:rPr lang="en-US" altLang="zh-CN" sz="2400" dirty="0" smtClean="0"/>
              <a:t>         a</a:t>
            </a:r>
            <a:r>
              <a:rPr lang="en-US" altLang="zh-CN" sz="2400" dirty="0"/>
              <a:t>) </a:t>
            </a:r>
            <a:r>
              <a:rPr lang="zh-CN" altLang="en-US" sz="2400" dirty="0"/>
              <a:t>以往管理评审所采取措施的状况；</a:t>
            </a:r>
            <a:endParaRPr lang="zh-CN" altLang="en-US" sz="2400" dirty="0"/>
          </a:p>
          <a:p>
            <a:r>
              <a:rPr lang="en-US" altLang="zh-CN" sz="2400" dirty="0" smtClean="0"/>
              <a:t>         b</a:t>
            </a:r>
            <a:r>
              <a:rPr lang="en-US" altLang="zh-CN" sz="2400" dirty="0"/>
              <a:t>) </a:t>
            </a:r>
            <a:r>
              <a:rPr lang="zh-CN" altLang="en-US" sz="2400" dirty="0"/>
              <a:t>与职业健康安全管理体系相关的内外部问题的变更，包括：</a:t>
            </a:r>
            <a:endParaRPr lang="zh-CN" altLang="en-US" sz="2400" dirty="0"/>
          </a:p>
          <a:p>
            <a:r>
              <a:rPr lang="en-US" altLang="zh-CN" sz="2400" dirty="0" smtClean="0"/>
              <a:t>         1</a:t>
            </a:r>
            <a:r>
              <a:rPr lang="en-US" altLang="zh-CN" sz="2400" dirty="0"/>
              <a:t>) </a:t>
            </a:r>
            <a:r>
              <a:rPr lang="zh-CN" altLang="en-US" sz="2400" dirty="0"/>
              <a:t>适用的法律法规要求和其他要求；</a:t>
            </a:r>
            <a:endParaRPr lang="zh-CN" altLang="en-US" sz="2400" dirty="0"/>
          </a:p>
          <a:p>
            <a:r>
              <a:rPr lang="en-US" altLang="zh-CN" sz="2400" dirty="0" smtClean="0"/>
              <a:t>         2</a:t>
            </a:r>
            <a:r>
              <a:rPr lang="en-US" altLang="zh-CN" sz="2400" dirty="0"/>
              <a:t>) </a:t>
            </a:r>
            <a:r>
              <a:rPr lang="zh-CN" altLang="en-US" sz="2400" dirty="0"/>
              <a:t>组织的职业健康安全风险和职业健康安全机遇；</a:t>
            </a:r>
            <a:endParaRPr lang="zh-CN" altLang="en-US" sz="2400" dirty="0"/>
          </a:p>
          <a:p>
            <a:r>
              <a:rPr lang="en-US" altLang="zh-CN" sz="2400" dirty="0" smtClean="0"/>
              <a:t>         c</a:t>
            </a:r>
            <a:r>
              <a:rPr lang="en-US" altLang="zh-CN" sz="2400" dirty="0"/>
              <a:t>) </a:t>
            </a:r>
            <a:r>
              <a:rPr lang="zh-CN" altLang="en-US" sz="2400" dirty="0"/>
              <a:t>职业健康安全方针和职业健康安全目标的满足程度；</a:t>
            </a:r>
            <a:endParaRPr lang="zh-CN" altLang="en-US" sz="2400" dirty="0"/>
          </a:p>
          <a:p>
            <a:r>
              <a:rPr lang="en-US" altLang="zh-CN" sz="2400" dirty="0" smtClean="0"/>
              <a:t>         d</a:t>
            </a:r>
            <a:r>
              <a:rPr lang="en-US" altLang="zh-CN" sz="2400" dirty="0"/>
              <a:t>) </a:t>
            </a:r>
            <a:r>
              <a:rPr lang="zh-CN" altLang="en-US" sz="2400" dirty="0"/>
              <a:t>职业健康安全绩效方面的信息，包括以下方面的趋势</a:t>
            </a:r>
            <a:r>
              <a:rPr lang="zh-CN" altLang="en-US" sz="2400" dirty="0" smtClean="0"/>
              <a:t>：</a:t>
            </a:r>
            <a:endParaRPr lang="en-US" altLang="zh-CN" sz="2400" dirty="0" smtClean="0"/>
          </a:p>
          <a:p>
            <a:r>
              <a:rPr lang="en-US" altLang="zh-CN" sz="2400" dirty="0" smtClean="0"/>
              <a:t>        1</a:t>
            </a:r>
            <a:r>
              <a:rPr lang="en-US" altLang="zh-CN" sz="2400" dirty="0"/>
              <a:t>) </a:t>
            </a:r>
            <a:r>
              <a:rPr lang="zh-CN" altLang="en-US" sz="2400" dirty="0"/>
              <a:t>事件、不符合、纠正措施和持续改进；</a:t>
            </a:r>
            <a:endParaRPr lang="zh-CN" altLang="en-US" sz="2400" dirty="0"/>
          </a:p>
          <a:p>
            <a:r>
              <a:rPr lang="en-US" altLang="zh-CN" sz="2400" dirty="0" smtClean="0"/>
              <a:t>        2</a:t>
            </a:r>
            <a:r>
              <a:rPr lang="en-US" altLang="zh-CN" sz="2400" dirty="0"/>
              <a:t>) </a:t>
            </a:r>
            <a:r>
              <a:rPr lang="zh-CN" altLang="en-US" sz="2400" dirty="0"/>
              <a:t>员工参与和协商的输出；</a:t>
            </a:r>
            <a:endParaRPr lang="zh-CN" altLang="en-US" sz="2400" dirty="0"/>
          </a:p>
          <a:p>
            <a:r>
              <a:rPr lang="en-US" altLang="zh-CN" sz="2400" dirty="0" smtClean="0"/>
              <a:t>        3</a:t>
            </a:r>
            <a:r>
              <a:rPr lang="en-US" altLang="zh-CN" sz="2400" dirty="0"/>
              <a:t>) </a:t>
            </a:r>
            <a:r>
              <a:rPr lang="zh-CN" altLang="en-US" sz="2400" dirty="0"/>
              <a:t>监视和测量的结果；</a:t>
            </a:r>
            <a:endParaRPr lang="zh-CN" altLang="en-US" sz="2400" dirty="0"/>
          </a:p>
          <a:p>
            <a:r>
              <a:rPr lang="en-US" altLang="zh-CN" sz="2400" dirty="0" smtClean="0"/>
              <a:t>        4</a:t>
            </a:r>
            <a:r>
              <a:rPr lang="en-US" altLang="zh-CN" sz="2400" dirty="0"/>
              <a:t>) </a:t>
            </a:r>
            <a:r>
              <a:rPr lang="zh-CN" altLang="en-US" sz="2400" dirty="0"/>
              <a:t>审核结果</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548680"/>
            <a:ext cx="8136904" cy="6001643"/>
          </a:xfrm>
          <a:prstGeom prst="rect">
            <a:avLst/>
          </a:prstGeom>
          <a:noFill/>
        </p:spPr>
        <p:txBody>
          <a:bodyPr wrap="square" rtlCol="0">
            <a:spAutoFit/>
          </a:bodyPr>
          <a:lstStyle/>
          <a:p>
            <a:r>
              <a:rPr lang="en-US" altLang="zh-CN" sz="2400" dirty="0" smtClean="0"/>
              <a:t>         5) </a:t>
            </a:r>
            <a:r>
              <a:rPr lang="zh-CN" altLang="en-US" sz="2400" dirty="0"/>
              <a:t>合规性评价的结果；</a:t>
            </a:r>
            <a:endParaRPr lang="zh-CN" altLang="en-US" sz="2400" dirty="0"/>
          </a:p>
          <a:p>
            <a:r>
              <a:rPr lang="en-US" altLang="zh-CN" sz="2400" dirty="0" smtClean="0"/>
              <a:t>         6</a:t>
            </a:r>
            <a:r>
              <a:rPr lang="en-US" altLang="zh-CN" sz="2400" dirty="0"/>
              <a:t>) </a:t>
            </a:r>
            <a:r>
              <a:rPr lang="zh-CN" altLang="en-US" sz="2400" dirty="0"/>
              <a:t>职业健康安全风险和职业健康安全机遇。</a:t>
            </a:r>
            <a:endParaRPr lang="zh-CN" altLang="en-US" sz="2400" dirty="0"/>
          </a:p>
          <a:p>
            <a:r>
              <a:rPr lang="en-US" altLang="zh-CN" sz="2400" dirty="0" smtClean="0"/>
              <a:t>         e</a:t>
            </a:r>
            <a:r>
              <a:rPr lang="en-US" altLang="zh-CN" sz="2400" dirty="0"/>
              <a:t>) </a:t>
            </a:r>
            <a:r>
              <a:rPr lang="zh-CN" altLang="en-US" sz="2400" dirty="0"/>
              <a:t>与相关方的有关沟通；</a:t>
            </a:r>
            <a:endParaRPr lang="zh-CN" altLang="en-US" sz="2400" dirty="0"/>
          </a:p>
          <a:p>
            <a:r>
              <a:rPr lang="en-US" altLang="zh-CN" sz="2400" dirty="0" smtClean="0"/>
              <a:t>          f</a:t>
            </a:r>
            <a:r>
              <a:rPr lang="en-US" altLang="zh-CN" sz="2400" dirty="0"/>
              <a:t>) </a:t>
            </a:r>
            <a:r>
              <a:rPr lang="zh-CN" altLang="en-US" sz="2400" dirty="0"/>
              <a:t>持续改进的机遇；</a:t>
            </a:r>
            <a:endParaRPr lang="zh-CN" altLang="en-US" sz="2400" dirty="0"/>
          </a:p>
          <a:p>
            <a:r>
              <a:rPr lang="en-US" altLang="zh-CN" sz="2400" dirty="0" smtClean="0"/>
              <a:t>          g</a:t>
            </a:r>
            <a:r>
              <a:rPr lang="en-US" altLang="zh-CN" sz="2400" dirty="0"/>
              <a:t>) </a:t>
            </a:r>
            <a:r>
              <a:rPr lang="zh-CN" altLang="en-US" sz="2400" dirty="0"/>
              <a:t>为保持有效的职业健康安全管理体系所需的资源的充分性；</a:t>
            </a:r>
            <a:endParaRPr lang="zh-CN" altLang="en-US" sz="2400" dirty="0"/>
          </a:p>
          <a:p>
            <a:r>
              <a:rPr lang="zh-CN" altLang="en-US" sz="2400" dirty="0" smtClean="0"/>
              <a:t>         管理</a:t>
            </a:r>
            <a:r>
              <a:rPr lang="zh-CN" altLang="en-US" sz="2400" dirty="0"/>
              <a:t>评审的输出应包括与以下方面相关的决策：</a:t>
            </a:r>
            <a:endParaRPr lang="zh-CN" altLang="en-US" sz="2400" dirty="0"/>
          </a:p>
          <a:p>
            <a:r>
              <a:rPr lang="en-US" altLang="zh-CN" sz="2400" dirty="0" smtClean="0"/>
              <a:t>          —</a:t>
            </a:r>
            <a:r>
              <a:rPr lang="zh-CN" altLang="en-US" sz="2400" dirty="0"/>
              <a:t>对职业健康安全管理体系的待续适宜性、充分性和有效性的结论；</a:t>
            </a:r>
            <a:endParaRPr lang="zh-CN" altLang="en-US" sz="2400" dirty="0"/>
          </a:p>
          <a:p>
            <a:r>
              <a:rPr lang="en-US" altLang="zh-CN" sz="2400" dirty="0" smtClean="0"/>
              <a:t>          —</a:t>
            </a:r>
            <a:r>
              <a:rPr lang="zh-CN" altLang="en-US" sz="2400" dirty="0"/>
              <a:t>持续改进机遇；</a:t>
            </a:r>
            <a:endParaRPr lang="zh-CN" altLang="en-US" sz="2400" dirty="0"/>
          </a:p>
          <a:p>
            <a:r>
              <a:rPr lang="en-US" altLang="zh-CN" sz="2400" dirty="0" smtClean="0"/>
              <a:t>          —</a:t>
            </a:r>
            <a:r>
              <a:rPr lang="zh-CN" altLang="en-US" sz="2400" dirty="0"/>
              <a:t>职业健康安全管理体系变更的任何需求，包括所需的资源；</a:t>
            </a:r>
            <a:endParaRPr lang="zh-CN" altLang="en-US" sz="2400" dirty="0"/>
          </a:p>
          <a:p>
            <a:r>
              <a:rPr lang="en-US" altLang="zh-CN" sz="2400" dirty="0" smtClean="0"/>
              <a:t>          —</a:t>
            </a:r>
            <a:r>
              <a:rPr lang="zh-CN" altLang="en-US" sz="2400" dirty="0"/>
              <a:t>目标未满足时需耍采取的措施。</a:t>
            </a:r>
            <a:endParaRPr lang="zh-CN" altLang="en-US" sz="2400" dirty="0"/>
          </a:p>
          <a:p>
            <a:r>
              <a:rPr lang="zh-CN" altLang="en-US" sz="2400" dirty="0" smtClean="0"/>
              <a:t>         组织</a:t>
            </a:r>
            <a:r>
              <a:rPr lang="zh-CN" altLang="en-US" sz="2400" dirty="0"/>
              <a:t>应向其相关的员工及员工代表（如有）沟通（见</a:t>
            </a:r>
            <a:r>
              <a:rPr lang="en-US" altLang="zh-CN" sz="2400" dirty="0"/>
              <a:t>7.4.)</a:t>
            </a:r>
            <a:r>
              <a:rPr lang="zh-CN" altLang="en-US" sz="2400" dirty="0"/>
              <a:t>管理评审的相关输出。</a:t>
            </a:r>
            <a:endParaRPr lang="zh-CN" altLang="en-US" sz="2400" dirty="0"/>
          </a:p>
          <a:p>
            <a:r>
              <a:rPr lang="zh-CN" altLang="en-US" sz="2400" dirty="0" smtClean="0"/>
              <a:t>         组织</a:t>
            </a:r>
            <a:r>
              <a:rPr lang="zh-CN" altLang="en-US" sz="2400" dirty="0"/>
              <a:t>应保留文件化信息，作为管理评审结果的证据</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404664"/>
            <a:ext cx="7920880" cy="6370975"/>
          </a:xfrm>
          <a:prstGeom prst="rect">
            <a:avLst/>
          </a:prstGeom>
          <a:noFill/>
        </p:spPr>
        <p:txBody>
          <a:bodyPr wrap="square" rtlCol="0">
            <a:spAutoFit/>
          </a:bodyPr>
          <a:lstStyle/>
          <a:p>
            <a:r>
              <a:rPr lang="en-US" altLang="zh-CN" sz="2400" b="1" dirty="0"/>
              <a:t>10 </a:t>
            </a:r>
            <a:r>
              <a:rPr lang="zh-CN" altLang="en-US" sz="2400" b="1" dirty="0"/>
              <a:t>改进</a:t>
            </a:r>
            <a:endParaRPr lang="zh-CN" altLang="en-US" sz="2400" dirty="0"/>
          </a:p>
          <a:p>
            <a:r>
              <a:rPr lang="en-US" altLang="zh-CN" sz="2400" b="1" dirty="0"/>
              <a:t>10.1 </a:t>
            </a:r>
            <a:r>
              <a:rPr lang="zh-CN" altLang="en-US" sz="2400" b="1" dirty="0"/>
              <a:t>事件、不符合和纠正措施</a:t>
            </a:r>
            <a:endParaRPr lang="zh-CN" altLang="en-US" sz="2400" dirty="0"/>
          </a:p>
          <a:p>
            <a:r>
              <a:rPr lang="zh-CN" altLang="en-US" sz="2400" dirty="0" smtClean="0"/>
              <a:t>         组织</a:t>
            </a:r>
            <a:r>
              <a:rPr lang="zh-CN" altLang="en-US" sz="2400" dirty="0"/>
              <a:t>应策划、建立、实施和保持一个过程，以管理事件和不符合，包括报告、调查和采取措施。</a:t>
            </a:r>
            <a:endParaRPr lang="zh-CN" altLang="en-US" sz="2400" dirty="0"/>
          </a:p>
          <a:p>
            <a:r>
              <a:rPr lang="zh-CN" altLang="en-US" sz="2400" dirty="0" smtClean="0"/>
              <a:t>         当</a:t>
            </a:r>
            <a:r>
              <a:rPr lang="zh-CN" altLang="en-US" sz="2400" dirty="0"/>
              <a:t>发生串件或不符合时，组织应：</a:t>
            </a:r>
            <a:endParaRPr lang="zh-CN" altLang="en-US" sz="2400" dirty="0"/>
          </a:p>
          <a:p>
            <a:r>
              <a:rPr lang="en-US" altLang="zh-CN" sz="2400" dirty="0" smtClean="0"/>
              <a:t>          a</a:t>
            </a:r>
            <a:r>
              <a:rPr lang="en-US" altLang="zh-CN" sz="2400" dirty="0"/>
              <a:t>) </a:t>
            </a:r>
            <a:r>
              <a:rPr lang="zh-CN" altLang="en-US" sz="2400" dirty="0"/>
              <a:t>对事件或不符合作出及时反应，并且适用时：</a:t>
            </a:r>
            <a:endParaRPr lang="zh-CN" altLang="en-US" sz="2400" dirty="0"/>
          </a:p>
          <a:p>
            <a:r>
              <a:rPr lang="en-US" altLang="zh-CN" sz="2400" dirty="0" smtClean="0"/>
              <a:t>          1</a:t>
            </a:r>
            <a:r>
              <a:rPr lang="en-US" altLang="zh-CN" sz="2400" dirty="0"/>
              <a:t>) </a:t>
            </a:r>
            <a:r>
              <a:rPr lang="zh-CN" altLang="en-US" sz="2400" dirty="0"/>
              <a:t>直接采取措施控制并纠正该事件或不符合；</a:t>
            </a:r>
            <a:endParaRPr lang="zh-CN" altLang="en-US" sz="2400" dirty="0"/>
          </a:p>
          <a:p>
            <a:r>
              <a:rPr lang="en-US" altLang="zh-CN" sz="2400" dirty="0" smtClean="0"/>
              <a:t>          2</a:t>
            </a:r>
            <a:r>
              <a:rPr lang="en-US" altLang="zh-CN" sz="2400" dirty="0"/>
              <a:t>) </a:t>
            </a:r>
            <a:r>
              <a:rPr lang="zh-CN" altLang="en-US" sz="2400" dirty="0"/>
              <a:t>处理后果；</a:t>
            </a:r>
            <a:endParaRPr lang="zh-CN" altLang="en-US" sz="2400" dirty="0"/>
          </a:p>
          <a:p>
            <a:r>
              <a:rPr lang="en-US" altLang="zh-CN" sz="2400" dirty="0" smtClean="0"/>
              <a:t>          b</a:t>
            </a:r>
            <a:r>
              <a:rPr lang="en-US" altLang="zh-CN" sz="2400" dirty="0"/>
              <a:t>) </a:t>
            </a:r>
            <a:r>
              <a:rPr lang="zh-CN" altLang="en-US" sz="2400" dirty="0"/>
              <a:t>评价消除事件或不符合根本原因的措施需求，以防止不符合再次发生或在其他地方发生。评价</a:t>
            </a:r>
            <a:r>
              <a:rPr lang="zh-CN" altLang="en-US" sz="2400" dirty="0" smtClean="0"/>
              <a:t>时</a:t>
            </a:r>
            <a:r>
              <a:rPr lang="zh-CN" altLang="en-US" sz="2400" dirty="0"/>
              <a:t>应有员工参与（见</a:t>
            </a:r>
            <a:r>
              <a:rPr lang="en-US" altLang="zh-CN" sz="2400" dirty="0"/>
              <a:t>5.4)</a:t>
            </a:r>
            <a:r>
              <a:rPr lang="zh-CN" altLang="en-US" sz="2400" dirty="0"/>
              <a:t>和其他有关相关方的参加</a:t>
            </a:r>
            <a:r>
              <a:rPr lang="zh-CN" altLang="en-US" sz="2400" dirty="0" smtClean="0"/>
              <a:t>。</a:t>
            </a:r>
            <a:endParaRPr lang="en-US" altLang="zh-CN" sz="2400" dirty="0" smtClean="0"/>
          </a:p>
          <a:p>
            <a:r>
              <a:rPr lang="zh-CN" altLang="en-US" sz="2400" dirty="0" smtClean="0"/>
              <a:t>         通过</a:t>
            </a:r>
            <a:r>
              <a:rPr lang="zh-CN" altLang="en-US" sz="2400" dirty="0"/>
              <a:t>以下方式评价：</a:t>
            </a:r>
            <a:endParaRPr lang="zh-CN" altLang="en-US" sz="2400" dirty="0"/>
          </a:p>
          <a:p>
            <a:r>
              <a:rPr lang="en-US" altLang="zh-CN" sz="2400" dirty="0" smtClean="0"/>
              <a:t>         1</a:t>
            </a:r>
            <a:r>
              <a:rPr lang="en-US" altLang="zh-CN" sz="2400" dirty="0"/>
              <a:t>) </a:t>
            </a:r>
            <a:r>
              <a:rPr lang="zh-CN" altLang="en-US" sz="2400" dirty="0"/>
              <a:t>评审事件或不符合；</a:t>
            </a:r>
            <a:endParaRPr lang="zh-CN" altLang="en-US" sz="2400" dirty="0"/>
          </a:p>
          <a:p>
            <a:r>
              <a:rPr lang="en-US" altLang="zh-CN" sz="2400" dirty="0" smtClean="0"/>
              <a:t>         2</a:t>
            </a:r>
            <a:r>
              <a:rPr lang="en-US" altLang="zh-CN" sz="2400" dirty="0"/>
              <a:t>) </a:t>
            </a:r>
            <a:r>
              <a:rPr lang="zh-CN" altLang="en-US" sz="2400" dirty="0"/>
              <a:t>确定事件或不符合的原因；</a:t>
            </a:r>
            <a:endParaRPr lang="zh-CN" altLang="en-US" sz="2400" dirty="0"/>
          </a:p>
          <a:p>
            <a:r>
              <a:rPr lang="en-US" altLang="zh-CN" sz="2400" dirty="0" smtClean="0"/>
              <a:t>         3</a:t>
            </a:r>
            <a:r>
              <a:rPr lang="en-US" altLang="zh-CN" sz="2400" dirty="0"/>
              <a:t>) </a:t>
            </a:r>
            <a:r>
              <a:rPr lang="zh-CN" altLang="en-US" sz="2400" dirty="0"/>
              <a:t>确定是否存在或是否可能发生类似的事件或不符合；</a:t>
            </a:r>
            <a:endParaRPr lang="zh-CN" altLang="en-US" sz="2400" dirty="0"/>
          </a:p>
          <a:p>
            <a:r>
              <a:rPr lang="en-US" altLang="zh-CN" sz="2400" dirty="0" smtClean="0"/>
              <a:t>         c</a:t>
            </a:r>
            <a:r>
              <a:rPr lang="en-US" altLang="zh-CN" sz="2400" dirty="0"/>
              <a:t>) </a:t>
            </a:r>
            <a:r>
              <a:rPr lang="zh-CN" altLang="en-US" sz="2400" dirty="0"/>
              <a:t>适当时，评审职业健康安全风险的评价请况；（见</a:t>
            </a:r>
            <a:r>
              <a:rPr lang="en-US" altLang="zh-CN" sz="2400" dirty="0"/>
              <a:t>6.1</a:t>
            </a:r>
            <a:r>
              <a:rPr lang="en-US" altLang="zh-CN" sz="2400" dirty="0" smtClean="0"/>
              <a:t>);</a:t>
            </a:r>
            <a:endParaRPr lang="zh-CN" altLang="en-US"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5576" y="836712"/>
            <a:ext cx="7560840" cy="4893647"/>
          </a:xfrm>
          <a:prstGeom prst="rect">
            <a:avLst/>
          </a:prstGeom>
          <a:noFill/>
        </p:spPr>
        <p:txBody>
          <a:bodyPr wrap="square" rtlCol="0">
            <a:spAutoFit/>
          </a:bodyPr>
          <a:lstStyle/>
          <a:p>
            <a:r>
              <a:rPr lang="en-US" altLang="zh-CN" sz="2400" dirty="0" smtClean="0"/>
              <a:t>        d</a:t>
            </a:r>
            <a:r>
              <a:rPr lang="en-US" altLang="zh-CN" sz="2400" dirty="0"/>
              <a:t>) </a:t>
            </a:r>
            <a:r>
              <a:rPr lang="zh-CN" altLang="en-US" sz="2400" dirty="0"/>
              <a:t>确定并实施与控制层级（见</a:t>
            </a:r>
            <a:r>
              <a:rPr lang="en-US" altLang="zh-CN" sz="2400" dirty="0"/>
              <a:t>8.1.2)</a:t>
            </a:r>
            <a:r>
              <a:rPr lang="zh-CN" altLang="en-US" sz="2400" dirty="0"/>
              <a:t>和变更管理（见</a:t>
            </a:r>
            <a:r>
              <a:rPr lang="en-US" altLang="zh-CN" sz="2400" dirty="0"/>
              <a:t>8.2)</a:t>
            </a:r>
            <a:r>
              <a:rPr lang="zh-CN" altLang="en-US" sz="2400" dirty="0"/>
              <a:t>相一致的任何所需的措施，包括纠正措施；</a:t>
            </a:r>
            <a:endParaRPr lang="zh-CN" altLang="en-US" sz="2400" dirty="0"/>
          </a:p>
          <a:p>
            <a:r>
              <a:rPr lang="en-US" altLang="zh-CN" sz="2400" dirty="0" smtClean="0"/>
              <a:t>        e</a:t>
            </a:r>
            <a:r>
              <a:rPr lang="en-US" altLang="zh-CN" sz="2400" dirty="0"/>
              <a:t>) </a:t>
            </a:r>
            <a:r>
              <a:rPr lang="zh-CN" altLang="en-US" sz="2400" dirty="0"/>
              <a:t>评审所采取的任何纠正措施的有效性；</a:t>
            </a:r>
            <a:endParaRPr lang="zh-CN" altLang="en-US" sz="2400" dirty="0"/>
          </a:p>
          <a:p>
            <a:r>
              <a:rPr lang="en-US" altLang="zh-CN" sz="2400" dirty="0" smtClean="0"/>
              <a:t>         f</a:t>
            </a:r>
            <a:r>
              <a:rPr lang="en-US" altLang="zh-CN" sz="2400" dirty="0"/>
              <a:t>) </a:t>
            </a:r>
            <a:r>
              <a:rPr lang="zh-CN" altLang="en-US" sz="2400" dirty="0"/>
              <a:t>必要时，对职业健康安全管理体系进行变更。</a:t>
            </a:r>
            <a:endParaRPr lang="zh-CN" altLang="en-US" sz="2400" dirty="0"/>
          </a:p>
          <a:p>
            <a:r>
              <a:rPr lang="zh-CN" altLang="en-US" sz="2400" dirty="0" smtClean="0"/>
              <a:t>         纠正</a:t>
            </a:r>
            <a:r>
              <a:rPr lang="zh-CN" altLang="en-US" sz="2400" dirty="0"/>
              <a:t>措施应与所发生的事件或不符合造成的影响或潜在影响相适应</a:t>
            </a:r>
            <a:r>
              <a:rPr lang="zh-CN" altLang="en-US" sz="2400" dirty="0" smtClean="0"/>
              <a:t>。</a:t>
            </a:r>
            <a:endParaRPr lang="en-US" altLang="zh-CN" sz="2400" dirty="0" smtClean="0"/>
          </a:p>
          <a:p>
            <a:r>
              <a:rPr lang="zh-CN" altLang="en-US" sz="2400" dirty="0" smtClean="0"/>
              <a:t>         组织</a:t>
            </a:r>
            <a:r>
              <a:rPr lang="zh-CN" altLang="en-US" sz="2400" dirty="0"/>
              <a:t>应保留文件化信息作为下列事项的证据：</a:t>
            </a:r>
            <a:endParaRPr lang="zh-CN" altLang="en-US" sz="2400" dirty="0"/>
          </a:p>
          <a:p>
            <a:r>
              <a:rPr lang="en-US" altLang="zh-CN" sz="2400" dirty="0" smtClean="0"/>
              <a:t>         —</a:t>
            </a:r>
            <a:r>
              <a:rPr lang="zh-CN" altLang="en-US" sz="2400" dirty="0"/>
              <a:t>事件或不符合的性质和所采取的任何后续措施；</a:t>
            </a:r>
            <a:endParaRPr lang="zh-CN" altLang="en-US" sz="2400" dirty="0"/>
          </a:p>
          <a:p>
            <a:r>
              <a:rPr lang="en-US" altLang="zh-CN" sz="2400" dirty="0" smtClean="0"/>
              <a:t>         —</a:t>
            </a:r>
            <a:r>
              <a:rPr lang="zh-CN" altLang="en-US" sz="2400" dirty="0"/>
              <a:t>任何纠正措施的结果，包括所采取措施的有效性。</a:t>
            </a:r>
            <a:endParaRPr lang="zh-CN" altLang="en-US" sz="2400" dirty="0"/>
          </a:p>
          <a:p>
            <a:r>
              <a:rPr lang="zh-CN" altLang="en-US" sz="2400" dirty="0" smtClean="0"/>
              <a:t>         组织</a:t>
            </a:r>
            <a:r>
              <a:rPr lang="zh-CN" altLang="en-US" sz="2400" dirty="0"/>
              <a:t>应与相关的员工和员工代表（如）及有关的相关方沟通该文件化信息。</a:t>
            </a:r>
            <a:endParaRPr lang="zh-CN" altLang="en-US" sz="2400" dirty="0"/>
          </a:p>
          <a:p>
            <a:r>
              <a:rPr lang="zh-CN" altLang="en-US" sz="2400" dirty="0" smtClean="0"/>
              <a:t>         注</a:t>
            </a:r>
            <a:r>
              <a:rPr lang="zh-CN" altLang="en-US" sz="2400" dirty="0"/>
              <a:t>：及时地报告和调查事件可能有助于消除危险源和尽可能降低相关的职业健康安全</a:t>
            </a:r>
            <a:r>
              <a:rPr lang="zh-CN" altLang="en-US" sz="2400" dirty="0" smtClean="0"/>
              <a:t>风险</a:t>
            </a:r>
            <a:endParaRPr lang="zh-CN" alt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836712"/>
            <a:ext cx="8064896" cy="5262979"/>
          </a:xfrm>
          <a:prstGeom prst="rect">
            <a:avLst/>
          </a:prstGeom>
          <a:noFill/>
        </p:spPr>
        <p:txBody>
          <a:bodyPr wrap="square" rtlCol="0">
            <a:spAutoFit/>
          </a:bodyPr>
          <a:lstStyle/>
          <a:p>
            <a:r>
              <a:rPr lang="en-US" altLang="zh-CN" sz="2400" b="1" dirty="0"/>
              <a:t>10.2 </a:t>
            </a:r>
            <a:r>
              <a:rPr lang="zh-CN" altLang="en-US" sz="2400" b="1" dirty="0"/>
              <a:t>持续改进</a:t>
            </a:r>
            <a:endParaRPr lang="zh-CN" altLang="en-US" sz="2400" dirty="0"/>
          </a:p>
          <a:p>
            <a:r>
              <a:rPr lang="en-US" altLang="zh-CN" sz="2400" b="1" dirty="0"/>
              <a:t>10.2.1 </a:t>
            </a:r>
            <a:r>
              <a:rPr lang="zh-CN" altLang="en-US" sz="2400" b="1" dirty="0"/>
              <a:t>持续改进目标</a:t>
            </a:r>
            <a:endParaRPr lang="zh-CN" altLang="en-US" sz="2400" dirty="0"/>
          </a:p>
          <a:p>
            <a:r>
              <a:rPr lang="zh-CN" altLang="en-US" sz="2400" dirty="0" smtClean="0"/>
              <a:t>         组织</a:t>
            </a:r>
            <a:r>
              <a:rPr lang="zh-CN" altLang="en-US" sz="2400" dirty="0"/>
              <a:t>应持续改进职业健康安全管理体系的适宜性、充分性与有效性，以：</a:t>
            </a:r>
            <a:endParaRPr lang="zh-CN" altLang="en-US" sz="2400" dirty="0"/>
          </a:p>
          <a:p>
            <a:r>
              <a:rPr lang="en-US" altLang="zh-CN" sz="2400" dirty="0" smtClean="0"/>
              <a:t>          a</a:t>
            </a:r>
            <a:r>
              <a:rPr lang="en-US" altLang="zh-CN" sz="2400" dirty="0"/>
              <a:t>) </a:t>
            </a:r>
            <a:r>
              <a:rPr lang="zh-CN" altLang="en-US" sz="2400" dirty="0"/>
              <a:t>预防事件和不符合的发生；</a:t>
            </a:r>
            <a:endParaRPr lang="zh-CN" altLang="en-US" sz="2400" dirty="0"/>
          </a:p>
          <a:p>
            <a:r>
              <a:rPr lang="en-US" altLang="zh-CN" sz="2400" dirty="0" smtClean="0"/>
              <a:t>          b</a:t>
            </a:r>
            <a:r>
              <a:rPr lang="en-US" altLang="zh-CN" sz="2400" dirty="0"/>
              <a:t>) </a:t>
            </a:r>
            <a:r>
              <a:rPr lang="zh-CN" altLang="en-US" sz="2400" dirty="0"/>
              <a:t>宣传正面的职业健康安全文化；</a:t>
            </a:r>
            <a:endParaRPr lang="zh-CN" altLang="en-US" sz="2400" dirty="0"/>
          </a:p>
          <a:p>
            <a:r>
              <a:rPr lang="en-US" altLang="zh-CN" sz="2400" dirty="0" smtClean="0"/>
              <a:t>          c</a:t>
            </a:r>
            <a:r>
              <a:rPr lang="en-US" altLang="zh-CN" sz="2400" dirty="0"/>
              <a:t>) </a:t>
            </a:r>
            <a:r>
              <a:rPr lang="zh-CN" altLang="en-US" sz="2400" dirty="0"/>
              <a:t>提升职业健康安全绩效。</a:t>
            </a:r>
            <a:endParaRPr lang="zh-CN" altLang="en-US" sz="2400" dirty="0"/>
          </a:p>
          <a:p>
            <a:r>
              <a:rPr lang="zh-CN" altLang="en-US" sz="2400" dirty="0" smtClean="0"/>
              <a:t>         适当</a:t>
            </a:r>
            <a:r>
              <a:rPr lang="zh-CN" altLang="en-US" sz="2400" dirty="0"/>
              <a:t>时，组织应确保员工参与实施其持续改进目标。</a:t>
            </a:r>
            <a:endParaRPr lang="zh-CN" altLang="en-US" sz="2400" dirty="0"/>
          </a:p>
          <a:p>
            <a:r>
              <a:rPr lang="en-US" altLang="zh-CN" sz="2400" b="1" dirty="0"/>
              <a:t>10.2.2 </a:t>
            </a:r>
            <a:r>
              <a:rPr lang="zh-CN" altLang="en-US" sz="2400" b="1" dirty="0"/>
              <a:t>持续改进过程</a:t>
            </a:r>
            <a:endParaRPr lang="zh-CN" altLang="en-US" sz="2400" dirty="0"/>
          </a:p>
          <a:p>
            <a:r>
              <a:rPr lang="zh-CN" altLang="en-US" sz="2400" dirty="0" smtClean="0"/>
              <a:t>         组织</a:t>
            </a:r>
            <a:r>
              <a:rPr lang="zh-CN" altLang="en-US" sz="2400" dirty="0"/>
              <a:t>应在考虑本标准描述的活动的输出的基础上，策划、建立、实施和保持一个或多个持续改进过程。</a:t>
            </a:r>
            <a:endParaRPr lang="zh-CN" altLang="en-US" sz="2400" dirty="0"/>
          </a:p>
          <a:p>
            <a:r>
              <a:rPr lang="zh-CN" altLang="en-US" sz="2400" dirty="0" smtClean="0"/>
              <a:t>         组织</a:t>
            </a:r>
            <a:r>
              <a:rPr lang="zh-CN" altLang="en-US" sz="2400" dirty="0"/>
              <a:t>应与其相关的员工及员工代表（如有）沟通持续改进的结果。</a:t>
            </a:r>
            <a:endParaRPr lang="zh-CN" altLang="en-US" sz="2400" dirty="0"/>
          </a:p>
          <a:p>
            <a:r>
              <a:rPr lang="zh-CN" altLang="en-US" sz="2400" dirty="0" smtClean="0"/>
              <a:t>         组织</a:t>
            </a:r>
            <a:r>
              <a:rPr lang="zh-CN" altLang="en-US" sz="2400" dirty="0"/>
              <a:t>应保留文件化信息，作为持续改进的证据</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7652" y="1481589"/>
            <a:ext cx="7920880" cy="584775"/>
          </a:xfrm>
          <a:prstGeom prst="rect">
            <a:avLst/>
          </a:prstGeom>
          <a:noFill/>
        </p:spPr>
        <p:txBody>
          <a:bodyPr wrap="square" rtlCol="0">
            <a:spAutoFit/>
          </a:bodyPr>
          <a:lstStyle/>
          <a:p>
            <a:r>
              <a:rPr lang="zh-CN" altLang="en-US" sz="3200" b="1" dirty="0">
                <a:latin typeface="+mn-ea"/>
              </a:rPr>
              <a:t>为什么要将</a:t>
            </a:r>
            <a:r>
              <a:rPr lang="en-US" altLang="zh-CN" sz="3200" b="1" dirty="0">
                <a:latin typeface="+mn-ea"/>
              </a:rPr>
              <a:t>OHSAS 18001</a:t>
            </a:r>
            <a:r>
              <a:rPr lang="zh-CN" altLang="en-US" sz="3200" b="1" dirty="0">
                <a:latin typeface="+mn-ea"/>
              </a:rPr>
              <a:t>转化成</a:t>
            </a:r>
            <a:r>
              <a:rPr lang="en-US" altLang="zh-CN" sz="3200" b="1" dirty="0">
                <a:latin typeface="+mn-ea"/>
              </a:rPr>
              <a:t>ISO</a:t>
            </a:r>
            <a:r>
              <a:rPr lang="zh-CN" altLang="en-US" sz="3200" b="1" dirty="0">
                <a:latin typeface="+mn-ea"/>
              </a:rPr>
              <a:t>标准？</a:t>
            </a:r>
            <a:endParaRPr lang="zh-CN" altLang="en-US" sz="3200" dirty="0">
              <a:latin typeface="+mn-ea"/>
            </a:endParaRPr>
          </a:p>
        </p:txBody>
      </p:sp>
      <p:pic>
        <p:nvPicPr>
          <p:cNvPr id="2050" name="Picture 2" descr="F:\左\PPT全套\PPT素材图片\员工培训\t013b11bfe20a5f41e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15816" y="2492896"/>
            <a:ext cx="3409950"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五边形 3"/>
          <p:cNvSpPr/>
          <p:nvPr/>
        </p:nvSpPr>
        <p:spPr>
          <a:xfrm>
            <a:off x="1960" y="1481589"/>
            <a:ext cx="1043608" cy="504056"/>
          </a:xfrm>
          <a:prstGeom prst="homePlate">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5" name="燕尾形 4"/>
          <p:cNvSpPr/>
          <p:nvPr/>
        </p:nvSpPr>
        <p:spPr>
          <a:xfrm>
            <a:off x="973111" y="1481589"/>
            <a:ext cx="432048" cy="504056"/>
          </a:xfrm>
          <a:prstGeom prst="chevron">
            <a:avLst/>
          </a:prstGeom>
          <a:solidFill>
            <a:schemeClr val="bg2">
              <a:lumMod val="9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175236" y="1481589"/>
            <a:ext cx="697053" cy="646331"/>
          </a:xfrm>
          <a:prstGeom prst="rect">
            <a:avLst/>
          </a:prstGeom>
          <a:noFill/>
        </p:spPr>
        <p:txBody>
          <a:bodyPr wrap="square" rtlCol="0">
            <a:spAutoFit/>
          </a:bodyPr>
          <a:lstStyle/>
          <a:p>
            <a:r>
              <a:rPr lang="zh-CN" altLang="en-US" sz="3600" dirty="0">
                <a:effectLst>
                  <a:outerShdw blurRad="38100" dist="38100" dir="2700000" algn="tl">
                    <a:srgbClr val="000000">
                      <a:alpha val="43137"/>
                    </a:srgbClr>
                  </a:outerShdw>
                </a:effectLst>
              </a:rPr>
              <a:t>二</a:t>
            </a:r>
            <a:endParaRPr lang="zh-CN" alt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24696</Words>
  <Application>WPS 演示</Application>
  <PresentationFormat>全屏显示(4:3)</PresentationFormat>
  <Paragraphs>1836</Paragraphs>
  <Slides>85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85</vt:i4>
      </vt:variant>
    </vt:vector>
  </HeadingPairs>
  <TitlesOfParts>
    <vt:vector size="96" baseType="lpstr">
      <vt:lpstr>Arial</vt:lpstr>
      <vt:lpstr>宋体</vt:lpstr>
      <vt:lpstr>Wingdings</vt:lpstr>
      <vt:lpstr>汉仪旗黑-85S</vt:lpstr>
      <vt:lpstr>黑体</vt:lpstr>
      <vt:lpstr>微软雅黑</vt:lpstr>
      <vt:lpstr>楷体</vt:lpstr>
      <vt:lpstr>华文楷体</vt:lpstr>
      <vt:lpstr>Calibri</vt:lpstr>
      <vt:lpstr>Arial Unicode MS</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三丰EHS</dc:creator>
  <cp:lastModifiedBy>玲俐</cp:lastModifiedBy>
  <cp:revision>59</cp:revision>
  <dcterms:created xsi:type="dcterms:W3CDTF">2018-03-07T03:13:00Z</dcterms:created>
  <dcterms:modified xsi:type="dcterms:W3CDTF">2024-06-28T05:21:30Z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2C4E339231724799A91B97A2748251B2_13</vt:lpwstr>
  </property>
  <property fmtid="{D5CDD505-2E9C-101B-9397-08002B2CF9AE}" pid="3" name="KSOProductBuildVer">
    <vt:lpwstr>2052-12.1.0.16929</vt:lpwstr>
  </property>
</Properties>
</file>