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35"/>
  </p:handoutMasterIdLst>
  <p:sldIdLst>
    <p:sldId id="308" r:id="rId3"/>
    <p:sldId id="309" r:id="rId4"/>
    <p:sldId id="257" r:id="rId5"/>
    <p:sldId id="258" r:id="rId6"/>
    <p:sldId id="259" r:id="rId7"/>
    <p:sldId id="268" r:id="rId8"/>
    <p:sldId id="270" r:id="rId9"/>
    <p:sldId id="285" r:id="rId11"/>
    <p:sldId id="260" r:id="rId12"/>
    <p:sldId id="261" r:id="rId13"/>
    <p:sldId id="262" r:id="rId14"/>
    <p:sldId id="286" r:id="rId15"/>
    <p:sldId id="269" r:id="rId16"/>
    <p:sldId id="271" r:id="rId17"/>
    <p:sldId id="263" r:id="rId18"/>
    <p:sldId id="272" r:id="rId19"/>
    <p:sldId id="273" r:id="rId20"/>
    <p:sldId id="274" r:id="rId21"/>
    <p:sldId id="275" r:id="rId22"/>
    <p:sldId id="276" r:id="rId23"/>
    <p:sldId id="265" r:id="rId24"/>
    <p:sldId id="266" r:id="rId25"/>
    <p:sldId id="267" r:id="rId26"/>
    <p:sldId id="279" r:id="rId27"/>
    <p:sldId id="280" r:id="rId28"/>
    <p:sldId id="281" r:id="rId29"/>
    <p:sldId id="278" r:id="rId30"/>
    <p:sldId id="282" r:id="rId31"/>
    <p:sldId id="283" r:id="rId32"/>
    <p:sldId id="284" r:id="rId33"/>
    <p:sldId id="310" r:id="rId34"/>
  </p:sldIdLst>
  <p:sldSz cx="9144000" cy="6858000" type="screen4x3"/>
  <p:notesSz cx="6781800" cy="9918700"/>
  <p:custDataLst>
    <p:tags r:id="rId40"/>
  </p:custDataLst>
  <p:defaultTextStyle>
    <a:defPPr>
      <a:defRPr lang="zh-CN"/>
    </a:defPPr>
    <a:lvl1pPr marL="0" lvl="0"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D8ED5"/>
    <a:srgbClr val="B3CAEB"/>
    <a:srgbClr val="3399FF"/>
    <a:srgbClr val="FFFF66"/>
    <a:srgbClr val="6699FF"/>
    <a:srgbClr val="0066FF"/>
    <a:srgbClr val="506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96"/>
    <p:restoredTop sz="87479"/>
  </p:normalViewPr>
  <p:slideViewPr>
    <p:cSldViewPr showGuides="1">
      <p:cViewPr>
        <p:scale>
          <a:sx n="66" d="100"/>
          <a:sy n="66" d="100"/>
        </p:scale>
        <p:origin x="-1452" y="-10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21.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9CB0DEE-F3E5-4D67-929C-6DBC852F78EF}" type="doc">
      <dgm:prSet loTypeId="urn:microsoft.com/office/officeart/2005/8/layout/process5" loCatId="process" qsTypeId="urn:microsoft.com/office/officeart/2005/8/quickstyle/simple1#3" qsCatId="simple" csTypeId="urn:microsoft.com/office/officeart/2005/8/colors/accent1_2#3" csCatId="accent1" phldr="1"/>
      <dgm:spPr/>
      <dgm:t>
        <a:bodyPr/>
        <a:lstStyle/>
        <a:p>
          <a:endParaRPr lang="en-US"/>
        </a:p>
      </dgm:t>
    </dgm:pt>
    <dgm:pt modelId="{DB6FC46D-B8C4-47E3-A3CA-4EF9A484FFFF}" type="pres">
      <dgm:prSet presAssocID="{A9CB0DEE-F3E5-4D67-929C-6DBC852F78EF}" presName="diagram" presStyleCnt="0">
        <dgm:presLayoutVars>
          <dgm:dir/>
          <dgm:resizeHandles val="exact"/>
        </dgm:presLayoutVars>
      </dgm:prSet>
      <dgm:spPr/>
      <dgm:t>
        <a:bodyPr/>
        <a:lstStyle/>
        <a:p>
          <a:endParaRPr lang="en-US"/>
        </a:p>
      </dgm:t>
    </dgm:pt>
  </dgm:ptLst>
  <dgm:cxnLst>
    <dgm:cxn modelId="{ADF7CD18-1C5B-4251-957A-3EFA9144B1D2}" type="presOf" srcId="{A9CB0DEE-F3E5-4D67-929C-6DBC852F78EF}" destId="{DB6FC46D-B8C4-47E3-A3CA-4EF9A484FFFF}" srcOrd="0" destOrd="0" presId="urn:microsoft.com/office/officeart/2005/8/layout/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20A4FC-C008-45CD-AC35-BE5E0934873D}"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D9808F-9031-46E3-AEF3-4A745358FCAF}"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772" name="Rectangle 4"/>
          <p:cNvSpPr>
            <a:spLocks noRot="1" noTextEdit="1"/>
          </p:cNvSpPr>
          <p:nvPr>
            <p:ph type="sldImg" idx="2"/>
          </p:nvPr>
        </p:nvSpPr>
        <p:spPr>
          <a:xfrm>
            <a:off x="911225" y="744538"/>
            <a:ext cx="4959350" cy="3719512"/>
          </a:xfrm>
          <a:prstGeom prst="rect">
            <a:avLst/>
          </a:prstGeom>
          <a:noFill/>
          <a:ln w="9525" cap="flat" cmpd="sng">
            <a:solidFill>
              <a:srgbClr val="000000"/>
            </a:solidFill>
            <a:prstDash val="solid"/>
            <a:miter/>
            <a:headEnd type="none" w="med" len="med"/>
            <a:tailEnd type="none" w="med" len="med"/>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p:txBody>
          <a:bodyPr wrap="square" lIns="91440" tIns="45720" rIns="91440" bIns="45720" anchor="t" anchorCtr="0"/>
          <a:p>
            <a:pPr lvl="0" eaLnBrk="1" hangingPunct="1"/>
            <a:endParaRPr lang="en-US" altLang="zh-CN" dirty="0">
              <a:latin typeface="Times New Roman" panose="02020603050405020304" pitchFamily="18" charset="0"/>
              <a:ea typeface="Times New Roman" panose="02020603050405020304" pitchFamily="18" charset="0"/>
            </a:endParaRPr>
          </a:p>
        </p:txBody>
      </p:sp>
      <p:sp>
        <p:nvSpPr>
          <p:cNvPr id="33796" name="Slide Number Placeholder 3"/>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latin typeface="Times New Roman" panose="02020603050405020304" pitchFamily="18" charset="0"/>
                <a:cs typeface="Times New Roman" panose="02020603050405020304" pitchFamily="18" charset="0"/>
              </a:rPr>
            </a:fld>
            <a:endParaRPr lang="en-US" altLang="zh-CN" sz="12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p:txBody>
          <a:bodyPr wrap="square" lIns="91440" tIns="45720" rIns="91440" bIns="45720" anchor="t" anchorCtr="0"/>
          <a:p>
            <a:pPr lvl="0" eaLnBrk="1" hangingPunct="1"/>
            <a:endParaRPr lang="en-US" altLang="zh-CN" dirty="0"/>
          </a:p>
        </p:txBody>
      </p:sp>
      <p:sp>
        <p:nvSpPr>
          <p:cNvPr id="34820" name="Slide Number Placeholder 3"/>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zh-CN" altLang="fr-FR" sz="1200" b="0" dirty="0">
                <a:solidFill>
                  <a:schemeClr val="tx1"/>
                </a:solidFill>
              </a:rPr>
            </a:fld>
            <a:endParaRPr lang="zh-CN" altLang="fr-FR" sz="1200" b="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
        <p:nvSpPr>
          <p:cNvPr id="35843" name="Rectangle 2"/>
          <p:cNvSpPr>
            <a:spLocks noGrp="1" noRot="1" noChangeAspect="1" noTextEdit="1"/>
          </p:cNvSpPr>
          <p:nvPr>
            <p:ph type="sldImg"/>
          </p:nvPr>
        </p:nvSpPr>
        <p:spPr/>
      </p:sp>
      <p:sp>
        <p:nvSpPr>
          <p:cNvPr id="35844" name="Rectangle 3"/>
          <p:cNvSpPr>
            <a:spLocks noGrp="1"/>
          </p:cNvSpPr>
          <p:nvPr>
            <p:ph type="body" idx="1"/>
          </p:nvPr>
        </p:nvSpPr>
        <p:spPr/>
        <p:txBody>
          <a:bodyPr wrap="square" lIns="91440" tIns="45720" rIns="91440" bIns="45720" anchor="t" anchorCtr="0"/>
          <a:p>
            <a:pPr lvl="0" eaLnBrk="1" hangingPunct="1"/>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
        <p:nvSpPr>
          <p:cNvPr id="36867" name="Rectangle 2"/>
          <p:cNvSpPr>
            <a:spLocks noGrp="1" noRot="1" noChangeAspect="1" noTextEdit="1"/>
          </p:cNvSpPr>
          <p:nvPr>
            <p:ph type="sldImg"/>
          </p:nvPr>
        </p:nvSpPr>
        <p:spPr/>
      </p:sp>
      <p:sp>
        <p:nvSpPr>
          <p:cNvPr id="36868" name="Rectangle 3"/>
          <p:cNvSpPr>
            <a:spLocks noGrp="1"/>
          </p:cNvSpPr>
          <p:nvPr>
            <p:ph type="body" idx="1"/>
          </p:nvPr>
        </p:nvSpPr>
        <p:spPr/>
        <p:txBody>
          <a:bodyPr wrap="square" lIns="91440" tIns="45720" rIns="91440" bIns="45720" anchor="t" anchorCtr="0"/>
          <a:p>
            <a:pPr lvl="0" eaLnBrk="1" hangingPunct="1"/>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wrap="square" lIns="91440" tIns="45720" rIns="91440" bIns="45720" anchor="t" anchorCtr="0"/>
          <a:p>
            <a:pPr lvl="0" eaLnBrk="1" hangingPunct="1"/>
            <a:endParaRPr lang="en-US" altLang="zh-CN" dirty="0"/>
          </a:p>
        </p:txBody>
      </p:sp>
      <p:sp>
        <p:nvSpPr>
          <p:cNvPr id="37892" name="Slide Number Placeholder 3"/>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p:txBody>
          <a:bodyPr wrap="square" lIns="91440" tIns="45720" rIns="91440" bIns="45720" anchor="t" anchorCtr="0"/>
          <a:p>
            <a:pPr lvl="0" eaLnBrk="1" hangingPunct="1"/>
            <a:endParaRPr lang="en-US" altLang="zh-CN" dirty="0"/>
          </a:p>
        </p:txBody>
      </p:sp>
      <p:sp>
        <p:nvSpPr>
          <p:cNvPr id="38916" name="Slide Number Placeholder 3"/>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p:txBody>
          <a:bodyPr wrap="square" lIns="91440" tIns="45720" rIns="91440" bIns="45720" anchor="t" anchorCtr="0"/>
          <a:p>
            <a:pPr lvl="0" eaLnBrk="1" hangingPunct="1"/>
            <a:endParaRPr lang="en-US" altLang="zh-CN" dirty="0">
              <a:latin typeface="Times New Roman" panose="02020603050405020304" pitchFamily="18" charset="0"/>
              <a:ea typeface="Times New Roman" panose="02020603050405020304" pitchFamily="18" charset="0"/>
            </a:endParaRPr>
          </a:p>
        </p:txBody>
      </p:sp>
      <p:sp>
        <p:nvSpPr>
          <p:cNvPr id="39940" name="Slide Number Placeholder 3"/>
          <p:cNvSpPr txBox="1">
            <a:spLocks noGrp="1"/>
          </p:cNvSpPr>
          <p:nvPr>
            <p:ph type="sldNum" sz="quarter"/>
          </p:nvPr>
        </p:nvSpPr>
        <p:spPr>
          <a:xfrm>
            <a:off x="3841750" y="9421813"/>
            <a:ext cx="2938463" cy="495300"/>
          </a:xfrm>
          <a:prstGeom prst="rect">
            <a:avLst/>
          </a:prstGeom>
          <a:noFill/>
          <a:ln w="9525">
            <a:noFill/>
          </a:ln>
        </p:spPr>
        <p:txBody>
          <a:bodyPr anchor="b" anchorCtr="0"/>
          <a:p>
            <a:pPr lvl="0" algn="r" eaLnBrk="1" hangingPunct="1"/>
            <a:fld id="{9A0DB2DC-4C9A-4742-B13C-FB6460FD3503}" type="slidenum">
              <a:rPr lang="en-US" altLang="zh-CN" sz="1200" b="0" dirty="0">
                <a:solidFill>
                  <a:schemeClr val="tx1"/>
                </a:solidFill>
                <a:latin typeface="Times New Roman" panose="02020603050405020304" pitchFamily="18" charset="0"/>
                <a:cs typeface="Times New Roman" panose="02020603050405020304" pitchFamily="18" charset="0"/>
              </a:rPr>
            </a:fld>
            <a:endParaRPr lang="en-US" altLang="zh-CN" sz="12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5122" name="Picture 2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r>
              <a:rPr lang="zh-CN" altLang="en-US"/>
              <a:t>单击此处编辑母版标题样式</a:t>
            </a:r>
            <a:endParaRPr lang="zh-CN" altLang="en-US"/>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endParaRPr lang="zh-CN" altLang="zh-CN"/>
          </a:p>
        </p:txBody>
      </p:sp>
      <p:sp>
        <p:nvSpPr>
          <p:cNvPr id="11" name="Rectangle 7"/>
          <p:cNvSpPr>
            <a:spLocks noGrp="1" noChangeArrowheads="1"/>
          </p:cNvSpPr>
          <p:nvPr>
            <p:ph type="dt" sz="quarter" idx="2"/>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defRPr sz="2400">
                <a:latin typeface="Arial Narrow"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063026E-40EB-489E-846D-51BB93B6D9BE}" type="datetime1">
              <a:rPr kumimoji="0" lang="zh-CN" altLang="en-US"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endParaRPr>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228600"/>
            <a:ext cx="6019800" cy="56689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17"/>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18"/>
          <p:cNvSpPr>
            <a:spLocks noGrp="1"/>
          </p:cNvSpPr>
          <p:nvPr>
            <p:ph type="body" idx="1"/>
          </p:nvPr>
        </p:nvSpPr>
        <p:spPr>
          <a:xfrm>
            <a:off x="533400" y="13716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cxnSp>
        <p:nvCxnSpPr>
          <p:cNvPr id="4101" name="Connecteur droit 6"/>
          <p:cNvCxnSpPr/>
          <p:nvPr userDrawn="1"/>
        </p:nvCxnSpPr>
        <p:spPr>
          <a:xfrm>
            <a:off x="304800" y="990600"/>
            <a:ext cx="8443913" cy="0"/>
          </a:xfrm>
          <a:prstGeom prst="line">
            <a:avLst/>
          </a:prstGeom>
          <a:ln w="19050" cap="flat" cmpd="sng">
            <a:solidFill>
              <a:srgbClr val="339933"/>
            </a:solidFill>
            <a:prstDash val="soli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wmf"/><Relationship Id="rId1"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8.jpeg"/><Relationship Id="rId4" Type="http://schemas.openxmlformats.org/officeDocument/2006/relationships/tags" Target="../tags/tag18.xml"/><Relationship Id="rId3" Type="http://schemas.openxmlformats.org/officeDocument/2006/relationships/image" Target="../media/image27.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物流安全管理规定</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全面</a:t>
            </a:r>
            <a:endParaRPr lang="zh-CN" altLang="en-US" sz="27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实用</a:t>
            </a:r>
            <a:endParaRPr lang="zh-CN" altLang="en-US" sz="27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p:txBody>
          <a:bodyPr vert="horz" wrap="square" lIns="91440" tIns="45720" rIns="91440" bIns="45720" anchor="ctr" anchorCtr="0"/>
          <a:p>
            <a:r>
              <a:rPr lang="zh-CN" altLang="zh-CN" dirty="0"/>
              <a:t>驾驶员</a:t>
            </a:r>
            <a:endParaRPr lang="zh-CN" altLang="en-US" dirty="0"/>
          </a:p>
        </p:txBody>
      </p:sp>
      <p:sp>
        <p:nvSpPr>
          <p:cNvPr id="14339"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4340" name="内容占位符 5"/>
          <p:cNvSpPr>
            <a:spLocks noGrp="1"/>
          </p:cNvSpPr>
          <p:nvPr>
            <p:ph idx="1"/>
          </p:nvPr>
        </p:nvSpPr>
        <p:spPr/>
        <p:txBody>
          <a:bodyPr vert="horz" wrap="square" lIns="91440" tIns="45720" rIns="91440" bIns="45720" anchor="t" anchorCtr="0"/>
          <a:p>
            <a:r>
              <a:rPr lang="zh-CN" altLang="zh-CN" b="1" u="sng" dirty="0"/>
              <a:t>保持警惕并防止疲劳</a:t>
            </a:r>
            <a:endParaRPr lang="zh-CN" altLang="en-US" dirty="0"/>
          </a:p>
        </p:txBody>
      </p:sp>
      <p:pic>
        <p:nvPicPr>
          <p:cNvPr id="14341" name="Picture 3" descr="C:\Documents and Settings\hlzhu\桌面\2013-12-02_143759.jpg"/>
          <p:cNvPicPr>
            <a:picLocks noChangeAspect="1"/>
          </p:cNvPicPr>
          <p:nvPr/>
        </p:nvPicPr>
        <p:blipFill>
          <a:blip r:embed="rId1"/>
          <a:stretch>
            <a:fillRect/>
          </a:stretch>
        </p:blipFill>
        <p:spPr>
          <a:xfrm>
            <a:off x="0" y="2133600"/>
            <a:ext cx="8828088" cy="3733800"/>
          </a:xfrm>
          <a:prstGeom prst="rect">
            <a:avLst/>
          </a:prstGeom>
          <a:noFill/>
          <a:ln w="9525">
            <a:noFill/>
          </a:ln>
        </p:spPr>
      </p:pic>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p:txBody>
          <a:bodyPr vert="horz" wrap="square" lIns="91440" tIns="45720" rIns="91440" bIns="45720" anchor="ctr" anchorCtr="0"/>
          <a:p>
            <a:pPr marL="342900" indent="-342900"/>
            <a:r>
              <a:rPr lang="zh-CN" altLang="zh-CN" dirty="0"/>
              <a:t>车辆</a:t>
            </a:r>
            <a:endParaRPr lang="zh-CN" altLang="en-US" dirty="0"/>
          </a:p>
        </p:txBody>
      </p:sp>
      <p:sp>
        <p:nvSpPr>
          <p:cNvPr id="15363" name="内容占位符 2"/>
          <p:cNvSpPr>
            <a:spLocks noGrp="1"/>
          </p:cNvSpPr>
          <p:nvPr>
            <p:ph idx="1"/>
          </p:nvPr>
        </p:nvSpPr>
        <p:spPr>
          <a:xfrm>
            <a:off x="304800" y="990600"/>
            <a:ext cx="8610600" cy="4572000"/>
          </a:xfrm>
        </p:spPr>
        <p:txBody>
          <a:bodyPr vert="horz" wrap="square" lIns="91440" tIns="45720" rIns="91440" bIns="45720" anchor="t" anchorCtr="0"/>
          <a:p>
            <a:pPr>
              <a:buNone/>
            </a:pPr>
            <a:r>
              <a:rPr lang="zh-CN" altLang="zh-CN" sz="2000" b="1" u="sng" dirty="0"/>
              <a:t>车辆选择与具体要求</a:t>
            </a:r>
            <a:r>
              <a:rPr lang="zh-CN" altLang="en-US" sz="2000" b="1" u="sng" dirty="0"/>
              <a:t>：</a:t>
            </a:r>
            <a:endParaRPr lang="en-US" altLang="zh-CN" sz="2000" b="1" u="sng" dirty="0"/>
          </a:p>
          <a:p>
            <a:pPr>
              <a:buNone/>
            </a:pPr>
            <a:r>
              <a:rPr lang="zh-CN" altLang="zh-CN" sz="2000" dirty="0"/>
              <a:t>管理层负责确保选择合适的车辆以及与作业任务相匹配的安全设备</a:t>
            </a:r>
            <a:r>
              <a:rPr lang="zh-CN" altLang="en-US" sz="2000" dirty="0"/>
              <a:t>；</a:t>
            </a:r>
            <a:endParaRPr lang="en-US" altLang="zh-CN" sz="2000" dirty="0"/>
          </a:p>
          <a:p>
            <a:pPr>
              <a:buNone/>
            </a:pPr>
            <a:r>
              <a:rPr lang="zh-CN" altLang="zh-CN" sz="2000" dirty="0"/>
              <a:t>应为所有的车辆（包括拉法基或员工所有、合同方所有以及租借的）至少配备以下安全设备和装置并确保其有效：</a:t>
            </a:r>
            <a:endParaRPr lang="zh-CN" altLang="zh-CN" sz="2000" dirty="0"/>
          </a:p>
          <a:p>
            <a:pPr lvl="1"/>
            <a:r>
              <a:rPr lang="zh-CN" altLang="zh-CN" sz="2000" dirty="0"/>
              <a:t>每一个座位上应安装三点式安全带（宜配备提示系统）</a:t>
            </a:r>
            <a:endParaRPr lang="zh-CN" altLang="zh-CN" sz="2000" dirty="0"/>
          </a:p>
          <a:p>
            <a:pPr lvl="1"/>
            <a:r>
              <a:rPr lang="zh-CN" altLang="zh-CN" sz="2000" dirty="0"/>
              <a:t>所有的座位都配有头枕</a:t>
            </a:r>
            <a:endParaRPr lang="zh-CN" altLang="zh-CN" sz="2000" dirty="0"/>
          </a:p>
          <a:p>
            <a:pPr lvl="1"/>
            <a:r>
              <a:rPr lang="zh-CN" altLang="zh-CN" sz="2000" dirty="0"/>
              <a:t>电子稳定控制系统（在不可行的情况下至少要有防抱死刹车装置）</a:t>
            </a:r>
            <a:endParaRPr lang="zh-CN" altLang="zh-CN" sz="2000" dirty="0"/>
          </a:p>
          <a:p>
            <a:pPr lvl="1"/>
            <a:r>
              <a:rPr lang="zh-CN" altLang="zh-CN" sz="2000" dirty="0"/>
              <a:t>所有的踏板都有橡胶垫</a:t>
            </a:r>
            <a:endParaRPr lang="zh-CN" altLang="zh-CN" sz="2000" dirty="0"/>
          </a:p>
          <a:p>
            <a:pPr lvl="1"/>
            <a:r>
              <a:rPr lang="zh-CN" altLang="zh-CN" sz="2000" dirty="0"/>
              <a:t>挡风安全玻璃</a:t>
            </a:r>
            <a:endParaRPr lang="zh-CN" altLang="zh-CN" sz="2000" dirty="0"/>
          </a:p>
          <a:p>
            <a:pPr lvl="1"/>
            <a:r>
              <a:rPr lang="zh-CN" altLang="zh-CN" sz="2000" dirty="0"/>
              <a:t>对所有放置在驾驶室</a:t>
            </a:r>
            <a:r>
              <a:rPr lang="en-GB" altLang="zh-CN" sz="2000" dirty="0"/>
              <a:t>/</a:t>
            </a:r>
            <a:r>
              <a:rPr lang="zh-CN" altLang="zh-CN" sz="2000" dirty="0"/>
              <a:t>车舱、货运厢、或车顶上的松散货物必须要使用货物存放装置</a:t>
            </a:r>
            <a:endParaRPr lang="zh-CN" altLang="zh-CN" sz="2000" dirty="0"/>
          </a:p>
          <a:p>
            <a:pPr lvl="1"/>
            <a:r>
              <a:rPr lang="zh-CN" altLang="zh-CN" sz="2000" dirty="0"/>
              <a:t>应急设备：</a:t>
            </a:r>
            <a:endParaRPr lang="zh-CN" altLang="zh-CN" sz="2000" dirty="0"/>
          </a:p>
          <a:p>
            <a:r>
              <a:rPr lang="zh-CN" altLang="zh-CN" sz="2000" dirty="0"/>
              <a:t>急救包（主要为驾驶员提供除非他本人即为急救人员）、闪光灯</a:t>
            </a:r>
            <a:r>
              <a:rPr lang="en-GB" altLang="zh-CN" sz="2000" dirty="0"/>
              <a:t>/</a:t>
            </a:r>
            <a:r>
              <a:rPr lang="zh-CN" altLang="zh-CN" sz="2000" dirty="0"/>
              <a:t>手电筒、反光背心、至少有两个三角警告牌或锥形路障（在双行路段上可放置在车前与车后）、工具箱、备用车轮和换胎工具、零部件（灯泡、保险丝、风扇皮带）、灭火器。</a:t>
            </a:r>
            <a:endParaRPr lang="zh-CN" altLang="zh-CN" sz="2000" dirty="0"/>
          </a:p>
          <a:p>
            <a:pPr>
              <a:buNone/>
            </a:pPr>
            <a:endParaRPr lang="zh-CN" altLang="en-US" sz="2000" dirty="0"/>
          </a:p>
        </p:txBody>
      </p:sp>
      <p:sp>
        <p:nvSpPr>
          <p:cNvPr id="15364"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p:txBody>
          <a:bodyPr vert="horz" wrap="square" lIns="91440" tIns="45720" rIns="91440" bIns="45720" anchor="ctr" anchorCtr="0"/>
          <a:p>
            <a:pPr>
              <a:buNone/>
            </a:pPr>
            <a:r>
              <a:rPr lang="zh-CN" altLang="en-US" dirty="0"/>
              <a:t>车辆</a:t>
            </a:r>
            <a:endParaRPr lang="zh-CN" altLang="en-US" dirty="0"/>
          </a:p>
        </p:txBody>
      </p:sp>
      <p:sp>
        <p:nvSpPr>
          <p:cNvPr id="16387" name="内容占位符 2"/>
          <p:cNvSpPr>
            <a:spLocks noGrp="1"/>
          </p:cNvSpPr>
          <p:nvPr>
            <p:ph idx="1"/>
          </p:nvPr>
        </p:nvSpPr>
        <p:spPr>
          <a:xfrm>
            <a:off x="533400" y="1371600"/>
            <a:ext cx="8229600" cy="685800"/>
          </a:xfrm>
        </p:spPr>
        <p:txBody>
          <a:bodyPr vert="horz" wrap="square" lIns="91440" tIns="45720" rIns="91440" bIns="45720" anchor="t" anchorCtr="0"/>
          <a:p>
            <a:pPr algn="ctr">
              <a:buNone/>
            </a:pPr>
            <a:r>
              <a:rPr lang="zh-CN" altLang="en-US" dirty="0"/>
              <a:t>安全带视频（货车）</a:t>
            </a:r>
            <a:endParaRPr lang="zh-CN" altLang="en-US" dirty="0"/>
          </a:p>
        </p:txBody>
      </p:sp>
      <p:sp>
        <p:nvSpPr>
          <p:cNvPr id="16388"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p:txBody>
          <a:bodyPr vert="horz" wrap="square" lIns="91440" tIns="45720" rIns="91440" bIns="45720" anchor="ctr" anchorCtr="0"/>
          <a:p>
            <a:r>
              <a:rPr lang="zh-CN" altLang="en-US" dirty="0"/>
              <a:t>车辆</a:t>
            </a:r>
            <a:endParaRPr lang="zh-CN" altLang="en-US" dirty="0"/>
          </a:p>
        </p:txBody>
      </p:sp>
      <p:sp>
        <p:nvSpPr>
          <p:cNvPr id="17411" name="内容占位符 2"/>
          <p:cNvSpPr>
            <a:spLocks noGrp="1"/>
          </p:cNvSpPr>
          <p:nvPr>
            <p:ph idx="1"/>
          </p:nvPr>
        </p:nvSpPr>
        <p:spPr>
          <a:xfrm>
            <a:off x="304800" y="990600"/>
            <a:ext cx="8229600" cy="4525963"/>
          </a:xfrm>
        </p:spPr>
        <p:txBody>
          <a:bodyPr vert="horz" wrap="square" lIns="91440" tIns="45720" rIns="91440" bIns="45720" anchor="t" anchorCtr="0"/>
          <a:p>
            <a:pPr lvl="1"/>
            <a:r>
              <a:rPr lang="zh-CN" altLang="zh-CN" sz="2000" dirty="0"/>
              <a:t>限速装置</a:t>
            </a:r>
            <a:endParaRPr lang="zh-CN" altLang="zh-CN" sz="2000" dirty="0"/>
          </a:p>
          <a:p>
            <a:pPr lvl="1"/>
            <a:r>
              <a:rPr lang="zh-CN" altLang="zh-CN" sz="2000" dirty="0"/>
              <a:t>左右方的后视镜，以及为车辆盲区（包括前方盲区）准备的反光镜。</a:t>
            </a:r>
            <a:endParaRPr lang="zh-CN" altLang="zh-CN" sz="2000" dirty="0"/>
          </a:p>
          <a:p>
            <a:pPr lvl="1"/>
            <a:r>
              <a:rPr lang="zh-CN" altLang="zh-CN" sz="2000" dirty="0"/>
              <a:t>倒车声光报警系统</a:t>
            </a:r>
            <a:r>
              <a:rPr lang="zh-CN" altLang="en-US" sz="2000" dirty="0"/>
              <a:t>、</a:t>
            </a:r>
            <a:r>
              <a:rPr lang="zh-CN" altLang="zh-CN" sz="2000" dirty="0"/>
              <a:t>倒车摄像机</a:t>
            </a:r>
            <a:r>
              <a:rPr lang="en-US" altLang="zh-CN" sz="2000" dirty="0"/>
              <a:t> </a:t>
            </a:r>
            <a:endParaRPr lang="zh-CN" altLang="zh-CN" sz="2000" dirty="0"/>
          </a:p>
          <a:p>
            <a:pPr lvl="1"/>
            <a:r>
              <a:rPr lang="zh-CN" altLang="zh-CN" sz="2000" dirty="0"/>
              <a:t>轮胎垫（必须要带有把手以防移开时轮胎夹到手或脚）</a:t>
            </a:r>
            <a:r>
              <a:rPr lang="en-US" altLang="zh-CN" sz="2000" dirty="0"/>
              <a:t> </a:t>
            </a:r>
            <a:endParaRPr lang="zh-CN" altLang="zh-CN" sz="2000" dirty="0"/>
          </a:p>
          <a:p>
            <a:pPr lvl="1"/>
            <a:r>
              <a:rPr lang="zh-CN" altLang="zh-CN" sz="2000" dirty="0"/>
              <a:t>全球定位系统（</a:t>
            </a:r>
            <a:r>
              <a:rPr lang="en-US" altLang="zh-CN" sz="2000" dirty="0"/>
              <a:t>GPS</a:t>
            </a:r>
            <a:r>
              <a:rPr lang="zh-CN" altLang="zh-CN" sz="2000" dirty="0"/>
              <a:t>）。 </a:t>
            </a:r>
            <a:r>
              <a:rPr lang="en-US" altLang="zh-CN" sz="2000" dirty="0"/>
              <a:t>GPS</a:t>
            </a:r>
            <a:r>
              <a:rPr lang="zh-CN" altLang="zh-CN" sz="2000" dirty="0"/>
              <a:t>必须能够记录空档滑行、急加速以及急刹车。</a:t>
            </a:r>
            <a:r>
              <a:rPr lang="en-US" altLang="zh-CN" sz="2000" dirty="0"/>
              <a:t> </a:t>
            </a:r>
            <a:endParaRPr lang="zh-CN" altLang="zh-CN" sz="2000" dirty="0"/>
          </a:p>
          <a:p>
            <a:pPr lvl="1"/>
            <a:r>
              <a:rPr lang="zh-CN" altLang="zh-CN" sz="2000" dirty="0"/>
              <a:t>载重量大于</a:t>
            </a:r>
            <a:r>
              <a:rPr lang="en-US" altLang="zh-CN" sz="2000" dirty="0"/>
              <a:t>12.5</a:t>
            </a:r>
            <a:r>
              <a:rPr lang="zh-CN" altLang="zh-CN" sz="2000" dirty="0"/>
              <a:t>吨的卡车车尾及车旁护栏</a:t>
            </a:r>
            <a:endParaRPr lang="zh-CN" altLang="zh-CN" sz="2000" dirty="0"/>
          </a:p>
          <a:p>
            <a:pPr lvl="1"/>
            <a:r>
              <a:rPr lang="zh-CN" altLang="zh-CN" sz="2000" dirty="0"/>
              <a:t>自动轮胎压力监测</a:t>
            </a:r>
            <a:r>
              <a:rPr lang="en-US" altLang="zh-CN" sz="2000" dirty="0"/>
              <a:t>  </a:t>
            </a:r>
            <a:endParaRPr lang="zh-CN" altLang="zh-CN" sz="2000" dirty="0"/>
          </a:p>
          <a:p>
            <a:pPr lvl="1"/>
            <a:r>
              <a:rPr lang="zh-CN" altLang="zh-CN" sz="2000" dirty="0"/>
              <a:t>接近探测装置</a:t>
            </a:r>
            <a:r>
              <a:rPr lang="en-US" altLang="zh-CN" sz="2000" dirty="0"/>
              <a:t> (</a:t>
            </a:r>
            <a:r>
              <a:rPr lang="zh-CN" altLang="zh-CN" sz="2000" dirty="0"/>
              <a:t>视风险评估而定</a:t>
            </a:r>
            <a:r>
              <a:rPr lang="en-US" altLang="zh-CN" sz="2000" dirty="0"/>
              <a:t>)</a:t>
            </a:r>
            <a:endParaRPr lang="zh-CN" altLang="zh-CN" sz="2000" dirty="0"/>
          </a:p>
          <a:p>
            <a:pPr lvl="1"/>
            <a:r>
              <a:rPr lang="zh-CN" altLang="zh-CN" sz="2000" dirty="0"/>
              <a:t>载货区的遮盖</a:t>
            </a:r>
            <a:endParaRPr lang="zh-CN" altLang="zh-CN" sz="2000" dirty="0"/>
          </a:p>
          <a:p>
            <a:pPr lvl="1"/>
            <a:r>
              <a:rPr lang="zh-CN" altLang="zh-CN" sz="2000" dirty="0"/>
              <a:t>车辆和拖车防侧翻稳定控制系统</a:t>
            </a:r>
            <a:r>
              <a:rPr lang="en-US" altLang="zh-CN" sz="2000" dirty="0"/>
              <a:t> </a:t>
            </a:r>
            <a:endParaRPr lang="zh-CN" altLang="zh-CN" sz="2000" dirty="0"/>
          </a:p>
          <a:p>
            <a:pPr lvl="1"/>
            <a:r>
              <a:rPr lang="zh-CN" altLang="zh-CN" sz="2000" dirty="0"/>
              <a:t>空调</a:t>
            </a:r>
            <a:endParaRPr lang="zh-CN" altLang="zh-CN" sz="2000" dirty="0"/>
          </a:p>
          <a:p>
            <a:pPr lvl="1"/>
            <a:r>
              <a:rPr lang="zh-CN" altLang="zh-CN" sz="2000" dirty="0"/>
              <a:t>车辆和相连的拖车必须设有足够的照明，和</a:t>
            </a:r>
            <a:r>
              <a:rPr lang="en-US" altLang="zh-CN" sz="2000" dirty="0"/>
              <a:t>/</a:t>
            </a:r>
            <a:r>
              <a:rPr lang="zh-CN" altLang="zh-CN" sz="2000" dirty="0"/>
              <a:t>或在车辆两侧以及车尾安装反光材料。</a:t>
            </a:r>
            <a:endParaRPr lang="zh-CN" altLang="zh-CN" sz="2000" dirty="0"/>
          </a:p>
          <a:p>
            <a:pPr lvl="1"/>
            <a:r>
              <a:rPr lang="zh-CN" altLang="zh-CN" sz="2000" dirty="0"/>
              <a:t>卡车和拖车必须相匹配</a:t>
            </a:r>
            <a:r>
              <a:rPr lang="en-US" altLang="zh-CN" sz="2000" dirty="0"/>
              <a:t>(</a:t>
            </a:r>
            <a:r>
              <a:rPr lang="zh-CN" altLang="zh-CN" sz="2000" dirty="0"/>
              <a:t>尤其是刹车系统和备用轮</a:t>
            </a:r>
            <a:r>
              <a:rPr lang="en-US" altLang="zh-CN" sz="2000" dirty="0"/>
              <a:t>)</a:t>
            </a:r>
            <a:endParaRPr lang="zh-CN" altLang="zh-CN" sz="2000" dirty="0"/>
          </a:p>
          <a:p>
            <a:endParaRPr lang="zh-CN" altLang="en-US" dirty="0"/>
          </a:p>
        </p:txBody>
      </p:sp>
      <p:sp>
        <p:nvSpPr>
          <p:cNvPr id="17412"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p:txBody>
          <a:bodyPr vert="horz" wrap="square" lIns="91440" tIns="45720" rIns="91440" bIns="45720" anchor="ctr" anchorCtr="0"/>
          <a:p>
            <a:r>
              <a:rPr lang="zh-CN" altLang="en-US" dirty="0"/>
              <a:t>车辆</a:t>
            </a:r>
            <a:endParaRPr lang="zh-CN" altLang="en-US" dirty="0"/>
          </a:p>
        </p:txBody>
      </p:sp>
      <p:sp>
        <p:nvSpPr>
          <p:cNvPr id="18435" name="内容占位符 2"/>
          <p:cNvSpPr>
            <a:spLocks noGrp="1"/>
          </p:cNvSpPr>
          <p:nvPr>
            <p:ph idx="1"/>
          </p:nvPr>
        </p:nvSpPr>
        <p:spPr>
          <a:xfrm>
            <a:off x="304800" y="990600"/>
            <a:ext cx="8229600" cy="4525963"/>
          </a:xfrm>
        </p:spPr>
        <p:txBody>
          <a:bodyPr vert="horz" wrap="square" lIns="91440" tIns="45720" rIns="91440" bIns="45720" anchor="t" anchorCtr="0"/>
          <a:p>
            <a:pPr>
              <a:buNone/>
            </a:pPr>
            <a:r>
              <a:rPr lang="zh-CN" altLang="en-US" dirty="0"/>
              <a:t>车辆维护和检查</a:t>
            </a:r>
            <a:endParaRPr lang="zh-CN" altLang="en-US" dirty="0"/>
          </a:p>
        </p:txBody>
      </p:sp>
      <p:sp>
        <p:nvSpPr>
          <p:cNvPr id="18436"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7" name="Rounded Rectangle 12"/>
          <p:cNvSpPr/>
          <p:nvPr/>
        </p:nvSpPr>
        <p:spPr>
          <a:xfrm>
            <a:off x="854075" y="6096000"/>
            <a:ext cx="1450975" cy="400050"/>
          </a:xfrm>
          <a:prstGeom prst="roundRect">
            <a:avLst>
              <a:gd name="adj" fmla="val 16667"/>
            </a:avLst>
          </a:prstGeom>
          <a:solidFill>
            <a:srgbClr val="FFFF99"/>
          </a:solidFill>
          <a:ln w="12700" cap="flat" cmpd="sng">
            <a:solidFill>
              <a:schemeClr val="bg2"/>
            </a:solidFill>
            <a:prstDash val="solid"/>
            <a:headEnd type="none" w="med" len="med"/>
            <a:tailEnd type="none" w="med" len="med"/>
          </a:ln>
        </p:spPr>
        <p:txBody>
          <a:bodyPr wrap="none" lIns="0" tIns="0" rIns="0" bIns="0" anchor="ctr" anchorCtr="0"/>
          <a:p>
            <a:r>
              <a:rPr lang="en-US" altLang="zh-CN" sz="1200" dirty="0">
                <a:latin typeface="Arial" panose="020B0604020202020204" pitchFamily="34" charset="0"/>
              </a:rPr>
              <a:t>Lafarge Inspector</a:t>
            </a:r>
            <a:endParaRPr lang="en-US" altLang="zh-CN" sz="1200" dirty="0">
              <a:latin typeface="Arial" panose="020B0604020202020204" pitchFamily="34" charset="0"/>
            </a:endParaRPr>
          </a:p>
        </p:txBody>
      </p:sp>
      <p:sp>
        <p:nvSpPr>
          <p:cNvPr id="18438" name="AutoShape 20"/>
          <p:cNvSpPr/>
          <p:nvPr/>
        </p:nvSpPr>
        <p:spPr>
          <a:xfrm>
            <a:off x="873125" y="2060575"/>
            <a:ext cx="1439863" cy="468313"/>
          </a:xfrm>
          <a:prstGeom prst="roundRect">
            <a:avLst>
              <a:gd name="adj" fmla="val 16667"/>
            </a:avLst>
          </a:prstGeom>
          <a:solidFill>
            <a:srgbClr val="FFFF00"/>
          </a:solidFill>
          <a:ln w="9525">
            <a:noFill/>
          </a:ln>
        </p:spPr>
        <p:txBody>
          <a:bodyPr wrap="none" anchor="ctr" anchorCtr="0"/>
          <a:p>
            <a:r>
              <a:rPr lang="zh-CN" altLang="en-US" sz="1400" dirty="0">
                <a:solidFill>
                  <a:schemeClr val="tx1"/>
                </a:solidFill>
                <a:latin typeface="Arial" panose="020B0604020202020204" pitchFamily="34" charset="0"/>
              </a:rPr>
              <a:t>合格的维修技师</a:t>
            </a:r>
            <a:endParaRPr lang="zh-CN" altLang="en-US" sz="1400" dirty="0">
              <a:solidFill>
                <a:schemeClr val="tx1"/>
              </a:solidFill>
              <a:latin typeface="Arial" panose="020B0604020202020204" pitchFamily="34" charset="0"/>
            </a:endParaRPr>
          </a:p>
        </p:txBody>
      </p:sp>
      <p:sp>
        <p:nvSpPr>
          <p:cNvPr id="18439" name="Text Box 21"/>
          <p:cNvSpPr txBox="1"/>
          <p:nvPr/>
        </p:nvSpPr>
        <p:spPr>
          <a:xfrm>
            <a:off x="2819400" y="2097088"/>
            <a:ext cx="4067175" cy="366712"/>
          </a:xfrm>
          <a:prstGeom prst="rect">
            <a:avLst/>
          </a:prstGeom>
          <a:solidFill>
            <a:srgbClr val="C0C0C0"/>
          </a:solidFill>
          <a:ln w="9525">
            <a:noFill/>
          </a:ln>
        </p:spPr>
        <p:txBody>
          <a:bodyPr>
            <a:spAutoFit/>
          </a:bodyPr>
          <a:p>
            <a:pPr>
              <a:spcBef>
                <a:spcPct val="50000"/>
              </a:spcBef>
            </a:pPr>
            <a:endParaRPr lang="zh-CN" altLang="en-US" dirty="0">
              <a:latin typeface="Arial" panose="020B0604020202020204" pitchFamily="34" charset="0"/>
            </a:endParaRPr>
          </a:p>
        </p:txBody>
      </p:sp>
      <p:sp>
        <p:nvSpPr>
          <p:cNvPr id="18440" name="Text Box 22"/>
          <p:cNvSpPr txBox="1"/>
          <p:nvPr/>
        </p:nvSpPr>
        <p:spPr>
          <a:xfrm>
            <a:off x="2746375" y="2120900"/>
            <a:ext cx="3492500" cy="336550"/>
          </a:xfrm>
          <a:prstGeom prst="rect">
            <a:avLst/>
          </a:prstGeom>
          <a:noFill/>
          <a:ln w="9525">
            <a:noFill/>
          </a:ln>
        </p:spPr>
        <p:txBody>
          <a:bodyPr>
            <a:spAutoFit/>
          </a:bodyPr>
          <a:p>
            <a:pPr>
              <a:spcBef>
                <a:spcPct val="50000"/>
              </a:spcBef>
            </a:pPr>
            <a:r>
              <a:rPr lang="zh-CN" altLang="en-US" sz="1600" dirty="0">
                <a:solidFill>
                  <a:schemeClr val="tx2"/>
                </a:solidFill>
                <a:latin typeface="Arial" panose="020B0604020202020204" pitchFamily="34" charset="0"/>
              </a:rPr>
              <a:t>到货后进行初次使用前检查</a:t>
            </a:r>
            <a:endParaRPr lang="zh-CN" altLang="en-US" sz="1600" dirty="0">
              <a:solidFill>
                <a:schemeClr val="tx2"/>
              </a:solidFill>
              <a:latin typeface="Arial" panose="020B0604020202020204" pitchFamily="34" charset="0"/>
            </a:endParaRPr>
          </a:p>
        </p:txBody>
      </p:sp>
      <p:sp>
        <p:nvSpPr>
          <p:cNvPr id="18441" name="AutoShape 23"/>
          <p:cNvSpPr/>
          <p:nvPr/>
        </p:nvSpPr>
        <p:spPr>
          <a:xfrm>
            <a:off x="873125" y="5553075"/>
            <a:ext cx="1439863" cy="468313"/>
          </a:xfrm>
          <a:prstGeom prst="roundRect">
            <a:avLst>
              <a:gd name="adj" fmla="val 16667"/>
            </a:avLst>
          </a:prstGeom>
          <a:solidFill>
            <a:srgbClr val="FFFF00"/>
          </a:solidFill>
          <a:ln w="9525">
            <a:noFill/>
          </a:ln>
        </p:spPr>
        <p:txBody>
          <a:bodyPr wrap="none" anchor="ctr" anchorCtr="0"/>
          <a:p>
            <a:r>
              <a:rPr lang="zh-CN" altLang="en-US" sz="1400" dirty="0">
                <a:solidFill>
                  <a:schemeClr val="tx1"/>
                </a:solidFill>
                <a:latin typeface="Arial" panose="020B0604020202020204" pitchFamily="34" charset="0"/>
              </a:rPr>
              <a:t>车辆维修主管</a:t>
            </a:r>
            <a:endParaRPr lang="zh-CN" altLang="en-US" sz="1400" dirty="0">
              <a:solidFill>
                <a:schemeClr val="tx1"/>
              </a:solidFill>
              <a:latin typeface="Arial" panose="020B0604020202020204" pitchFamily="34" charset="0"/>
            </a:endParaRPr>
          </a:p>
        </p:txBody>
      </p:sp>
      <p:sp>
        <p:nvSpPr>
          <p:cNvPr id="18442" name="Text Box 24"/>
          <p:cNvSpPr txBox="1"/>
          <p:nvPr/>
        </p:nvSpPr>
        <p:spPr>
          <a:xfrm>
            <a:off x="2817813" y="2636838"/>
            <a:ext cx="4068762" cy="336550"/>
          </a:xfrm>
          <a:prstGeom prst="rect">
            <a:avLst/>
          </a:prstGeom>
          <a:solidFill>
            <a:srgbClr val="C0C0C0"/>
          </a:solidFill>
          <a:ln w="9525">
            <a:noFill/>
          </a:ln>
        </p:spPr>
        <p:txBody>
          <a:bodyPr>
            <a:spAutoFit/>
          </a:bodyPr>
          <a:p>
            <a:pPr>
              <a:spcBef>
                <a:spcPct val="50000"/>
              </a:spcBef>
            </a:pPr>
            <a:r>
              <a:rPr lang="zh-CN" altLang="en-US" sz="1600" dirty="0">
                <a:solidFill>
                  <a:schemeClr val="tx2"/>
                </a:solidFill>
                <a:latin typeface="Arial" panose="020B0604020202020204" pitchFamily="34" charset="0"/>
              </a:rPr>
              <a:t>准备安全检查和维修日程计划</a:t>
            </a:r>
            <a:endParaRPr lang="zh-CN" altLang="en-US" sz="1600" dirty="0">
              <a:solidFill>
                <a:schemeClr val="tx2"/>
              </a:solidFill>
              <a:latin typeface="Arial" panose="020B0604020202020204" pitchFamily="34" charset="0"/>
            </a:endParaRPr>
          </a:p>
        </p:txBody>
      </p:sp>
      <p:sp>
        <p:nvSpPr>
          <p:cNvPr id="18443" name="AutoShape 25"/>
          <p:cNvSpPr/>
          <p:nvPr/>
        </p:nvSpPr>
        <p:spPr>
          <a:xfrm>
            <a:off x="873125" y="3068638"/>
            <a:ext cx="1439863" cy="468312"/>
          </a:xfrm>
          <a:prstGeom prst="roundRect">
            <a:avLst>
              <a:gd name="adj" fmla="val 16667"/>
            </a:avLst>
          </a:prstGeom>
          <a:solidFill>
            <a:srgbClr val="FFFF00"/>
          </a:solidFill>
          <a:ln w="9525">
            <a:noFill/>
          </a:ln>
        </p:spPr>
        <p:txBody>
          <a:bodyPr wrap="none" anchor="ctr" anchorCtr="0"/>
          <a:p>
            <a:r>
              <a:rPr lang="zh-CN" altLang="en-US" sz="1400" dirty="0">
                <a:solidFill>
                  <a:schemeClr val="tx1"/>
                </a:solidFill>
                <a:latin typeface="Arial" panose="020B0604020202020204" pitchFamily="34" charset="0"/>
              </a:rPr>
              <a:t>车辆驾驶员</a:t>
            </a:r>
            <a:endParaRPr lang="zh-CN" altLang="en-US" sz="1400" dirty="0">
              <a:solidFill>
                <a:schemeClr val="tx1"/>
              </a:solidFill>
              <a:latin typeface="Arial" panose="020B0604020202020204" pitchFamily="34" charset="0"/>
            </a:endParaRPr>
          </a:p>
        </p:txBody>
      </p:sp>
      <p:sp>
        <p:nvSpPr>
          <p:cNvPr id="18444" name="AutoShape 26"/>
          <p:cNvSpPr/>
          <p:nvPr/>
        </p:nvSpPr>
        <p:spPr>
          <a:xfrm>
            <a:off x="873125" y="3573463"/>
            <a:ext cx="1439863" cy="468312"/>
          </a:xfrm>
          <a:prstGeom prst="roundRect">
            <a:avLst>
              <a:gd name="adj" fmla="val 16667"/>
            </a:avLst>
          </a:prstGeom>
          <a:solidFill>
            <a:srgbClr val="FFFF00"/>
          </a:solidFill>
          <a:ln w="9525">
            <a:noFill/>
          </a:ln>
        </p:spPr>
        <p:txBody>
          <a:bodyPr wrap="none" anchor="ctr" anchorCtr="0"/>
          <a:p>
            <a:r>
              <a:rPr lang="zh-CN" altLang="en-US" sz="1400" dirty="0">
                <a:solidFill>
                  <a:schemeClr val="tx1"/>
                </a:solidFill>
                <a:latin typeface="Arial" panose="020B0604020202020204" pitchFamily="34" charset="0"/>
              </a:rPr>
              <a:t>车辆驾驶员</a:t>
            </a:r>
            <a:endParaRPr lang="zh-CN" altLang="en-US" sz="1400" dirty="0">
              <a:solidFill>
                <a:schemeClr val="tx1"/>
              </a:solidFill>
              <a:latin typeface="Arial" panose="020B0604020202020204" pitchFamily="34" charset="0"/>
            </a:endParaRPr>
          </a:p>
        </p:txBody>
      </p:sp>
      <p:sp>
        <p:nvSpPr>
          <p:cNvPr id="18445" name="AutoShape 27"/>
          <p:cNvSpPr/>
          <p:nvPr/>
        </p:nvSpPr>
        <p:spPr>
          <a:xfrm>
            <a:off x="873125" y="4076700"/>
            <a:ext cx="1439863" cy="468313"/>
          </a:xfrm>
          <a:prstGeom prst="roundRect">
            <a:avLst>
              <a:gd name="adj" fmla="val 16667"/>
            </a:avLst>
          </a:prstGeom>
          <a:solidFill>
            <a:srgbClr val="FFFF00"/>
          </a:solidFill>
          <a:ln w="9525">
            <a:noFill/>
          </a:ln>
        </p:spPr>
        <p:txBody>
          <a:bodyPr wrap="none" anchor="ctr" anchorCtr="0"/>
          <a:p>
            <a:r>
              <a:rPr lang="zh-CN" altLang="en-US" sz="1400" dirty="0">
                <a:solidFill>
                  <a:schemeClr val="tx1"/>
                </a:solidFill>
                <a:latin typeface="Arial" panose="020B0604020202020204" pitchFamily="34" charset="0"/>
              </a:rPr>
              <a:t>合格的维修技师</a:t>
            </a:r>
            <a:endParaRPr lang="zh-CN" altLang="en-US" sz="1400" dirty="0">
              <a:solidFill>
                <a:schemeClr val="tx1"/>
              </a:solidFill>
              <a:latin typeface="Arial" panose="020B0604020202020204" pitchFamily="34" charset="0"/>
            </a:endParaRPr>
          </a:p>
        </p:txBody>
      </p:sp>
      <p:sp>
        <p:nvSpPr>
          <p:cNvPr id="18446" name="AutoShape 28"/>
          <p:cNvSpPr/>
          <p:nvPr/>
        </p:nvSpPr>
        <p:spPr>
          <a:xfrm>
            <a:off x="873125" y="5049838"/>
            <a:ext cx="1439863" cy="468312"/>
          </a:xfrm>
          <a:prstGeom prst="roundRect">
            <a:avLst>
              <a:gd name="adj" fmla="val 16667"/>
            </a:avLst>
          </a:prstGeom>
          <a:solidFill>
            <a:srgbClr val="FFFF00">
              <a:alpha val="92940"/>
            </a:srgbClr>
          </a:solidFill>
          <a:ln w="9525">
            <a:noFill/>
          </a:ln>
        </p:spPr>
        <p:txBody>
          <a:bodyPr wrap="none" anchor="ctr" anchorCtr="0"/>
          <a:p>
            <a:r>
              <a:rPr lang="zh-CN" altLang="en-US" sz="1400" dirty="0">
                <a:solidFill>
                  <a:schemeClr val="tx1"/>
                </a:solidFill>
                <a:latin typeface="Arial" panose="020B0604020202020204" pitchFamily="34" charset="0"/>
              </a:rPr>
              <a:t>合格的维修技师</a:t>
            </a:r>
            <a:endParaRPr lang="zh-CN" altLang="en-US" sz="1400" dirty="0">
              <a:solidFill>
                <a:schemeClr val="tx1"/>
              </a:solidFill>
              <a:latin typeface="Arial" panose="020B0604020202020204" pitchFamily="34" charset="0"/>
            </a:endParaRPr>
          </a:p>
        </p:txBody>
      </p:sp>
      <p:sp>
        <p:nvSpPr>
          <p:cNvPr id="18447" name="AutoShape 29"/>
          <p:cNvSpPr/>
          <p:nvPr/>
        </p:nvSpPr>
        <p:spPr>
          <a:xfrm>
            <a:off x="873125" y="4545013"/>
            <a:ext cx="1439863" cy="468312"/>
          </a:xfrm>
          <a:prstGeom prst="roundRect">
            <a:avLst>
              <a:gd name="adj" fmla="val 16667"/>
            </a:avLst>
          </a:prstGeom>
          <a:solidFill>
            <a:srgbClr val="FFFF00">
              <a:alpha val="92940"/>
            </a:srgbClr>
          </a:solidFill>
          <a:ln w="9525">
            <a:noFill/>
          </a:ln>
        </p:spPr>
        <p:txBody>
          <a:bodyPr wrap="none" anchor="ctr" anchorCtr="0"/>
          <a:p>
            <a:r>
              <a:rPr lang="zh-CN" altLang="en-US" sz="1400" dirty="0">
                <a:solidFill>
                  <a:schemeClr val="tx1"/>
                </a:solidFill>
                <a:latin typeface="Arial" panose="020B0604020202020204" pitchFamily="34" charset="0"/>
              </a:rPr>
              <a:t>指定检查人员</a:t>
            </a:r>
            <a:endParaRPr lang="zh-CN" altLang="en-US" sz="1400" dirty="0">
              <a:solidFill>
                <a:schemeClr val="tx1"/>
              </a:solidFill>
              <a:latin typeface="Arial" panose="020B0604020202020204" pitchFamily="34" charset="0"/>
            </a:endParaRPr>
          </a:p>
        </p:txBody>
      </p:sp>
      <p:sp>
        <p:nvSpPr>
          <p:cNvPr id="18448" name="AutoShape 30"/>
          <p:cNvSpPr/>
          <p:nvPr/>
        </p:nvSpPr>
        <p:spPr>
          <a:xfrm>
            <a:off x="873125" y="6092825"/>
            <a:ext cx="1439863" cy="431800"/>
          </a:xfrm>
          <a:prstGeom prst="roundRect">
            <a:avLst>
              <a:gd name="adj" fmla="val 16667"/>
            </a:avLst>
          </a:prstGeom>
          <a:solidFill>
            <a:srgbClr val="FFFF00">
              <a:alpha val="92940"/>
            </a:srgbClr>
          </a:solidFill>
          <a:ln w="9525">
            <a:noFill/>
          </a:ln>
        </p:spPr>
        <p:txBody>
          <a:bodyPr wrap="none" anchor="ctr" anchorCtr="0"/>
          <a:p>
            <a:r>
              <a:rPr lang="zh-CN" altLang="en-US" sz="1400" dirty="0">
                <a:solidFill>
                  <a:schemeClr val="tx1"/>
                </a:solidFill>
                <a:latin typeface="Arial" panose="020B0604020202020204" pitchFamily="34" charset="0"/>
              </a:rPr>
              <a:t>拉法基检查员</a:t>
            </a:r>
            <a:endParaRPr lang="zh-CN" altLang="en-US" sz="1400" dirty="0">
              <a:solidFill>
                <a:schemeClr val="tx1"/>
              </a:solidFill>
              <a:latin typeface="Arial" panose="020B0604020202020204" pitchFamily="34" charset="0"/>
            </a:endParaRPr>
          </a:p>
        </p:txBody>
      </p:sp>
      <p:sp>
        <p:nvSpPr>
          <p:cNvPr id="18449" name="Text Box 31"/>
          <p:cNvSpPr txBox="1"/>
          <p:nvPr/>
        </p:nvSpPr>
        <p:spPr>
          <a:xfrm>
            <a:off x="2817813" y="3128963"/>
            <a:ext cx="4068762" cy="336550"/>
          </a:xfrm>
          <a:prstGeom prst="rect">
            <a:avLst/>
          </a:prstGeom>
          <a:solidFill>
            <a:srgbClr val="C0C0C0"/>
          </a:solidFill>
          <a:ln w="9525">
            <a:noFill/>
          </a:ln>
        </p:spPr>
        <p:txBody>
          <a:bodyPr>
            <a:spAutoFit/>
          </a:bodyPr>
          <a:p>
            <a:pPr>
              <a:spcBef>
                <a:spcPct val="50000"/>
              </a:spcBef>
            </a:pPr>
            <a:r>
              <a:rPr lang="zh-CN" altLang="en-US" sz="1600" dirty="0">
                <a:solidFill>
                  <a:schemeClr val="tx2"/>
                </a:solidFill>
                <a:latin typeface="Arial" panose="020B0604020202020204" pitchFamily="34" charset="0"/>
              </a:rPr>
              <a:t>进行日常检查</a:t>
            </a:r>
            <a:endParaRPr lang="zh-CN" altLang="en-US" sz="1600" dirty="0">
              <a:solidFill>
                <a:schemeClr val="tx2"/>
              </a:solidFill>
              <a:latin typeface="Arial" panose="020B0604020202020204" pitchFamily="34" charset="0"/>
            </a:endParaRPr>
          </a:p>
        </p:txBody>
      </p:sp>
      <p:sp>
        <p:nvSpPr>
          <p:cNvPr id="18450" name="Text Box 32"/>
          <p:cNvSpPr txBox="1"/>
          <p:nvPr/>
        </p:nvSpPr>
        <p:spPr>
          <a:xfrm>
            <a:off x="2817813" y="3632200"/>
            <a:ext cx="4068762" cy="336550"/>
          </a:xfrm>
          <a:prstGeom prst="rect">
            <a:avLst/>
          </a:prstGeom>
          <a:solidFill>
            <a:srgbClr val="C0C0C0"/>
          </a:solidFill>
          <a:ln w="9525">
            <a:noFill/>
          </a:ln>
        </p:spPr>
        <p:txBody>
          <a:bodyPr>
            <a:spAutoFit/>
          </a:bodyPr>
          <a:p>
            <a:pPr>
              <a:spcBef>
                <a:spcPct val="50000"/>
              </a:spcBef>
            </a:pPr>
            <a:r>
              <a:rPr lang="zh-CN" altLang="en-US" sz="1600" dirty="0">
                <a:solidFill>
                  <a:schemeClr val="tx2"/>
                </a:solidFill>
                <a:latin typeface="Arial" panose="020B0604020202020204" pitchFamily="34" charset="0"/>
              </a:rPr>
              <a:t>报告故障、同意行动方案</a:t>
            </a:r>
            <a:endParaRPr lang="zh-CN" altLang="en-US" sz="1600" dirty="0">
              <a:solidFill>
                <a:schemeClr val="tx2"/>
              </a:solidFill>
              <a:latin typeface="Arial" panose="020B0604020202020204" pitchFamily="34" charset="0"/>
            </a:endParaRPr>
          </a:p>
        </p:txBody>
      </p:sp>
      <p:sp>
        <p:nvSpPr>
          <p:cNvPr id="18451" name="Text Box 33"/>
          <p:cNvSpPr txBox="1"/>
          <p:nvPr/>
        </p:nvSpPr>
        <p:spPr>
          <a:xfrm>
            <a:off x="2493963" y="4100513"/>
            <a:ext cx="5400675" cy="455612"/>
          </a:xfrm>
          <a:prstGeom prst="rect">
            <a:avLst/>
          </a:prstGeom>
          <a:solidFill>
            <a:srgbClr val="C0C0C0"/>
          </a:solidFill>
          <a:ln w="9525">
            <a:noFill/>
          </a:ln>
        </p:spPr>
        <p:txBody>
          <a:bodyPr tIns="118800" bIns="118800">
            <a:spAutoFit/>
          </a:bodyPr>
          <a:p>
            <a:pPr>
              <a:spcBef>
                <a:spcPct val="50000"/>
              </a:spcBef>
            </a:pPr>
            <a:r>
              <a:rPr lang="zh-CN" altLang="en-US" sz="1400" dirty="0">
                <a:solidFill>
                  <a:schemeClr val="tx2"/>
                </a:solidFill>
                <a:latin typeface="Arial" panose="020B0604020202020204" pitchFamily="34" charset="0"/>
              </a:rPr>
              <a:t>按照厂商、地方法规要求有计划的定期检查，安全检查和年检</a:t>
            </a:r>
            <a:endParaRPr lang="zh-CN" altLang="en-US" sz="1400" dirty="0">
              <a:solidFill>
                <a:schemeClr val="tx2"/>
              </a:solidFill>
              <a:latin typeface="Arial" panose="020B0604020202020204" pitchFamily="34" charset="0"/>
            </a:endParaRPr>
          </a:p>
        </p:txBody>
      </p:sp>
      <p:sp>
        <p:nvSpPr>
          <p:cNvPr id="18452" name="Text Box 34"/>
          <p:cNvSpPr txBox="1"/>
          <p:nvPr/>
        </p:nvSpPr>
        <p:spPr>
          <a:xfrm>
            <a:off x="2817813" y="4640263"/>
            <a:ext cx="4068762" cy="336550"/>
          </a:xfrm>
          <a:prstGeom prst="rect">
            <a:avLst/>
          </a:prstGeom>
          <a:solidFill>
            <a:srgbClr val="C0C0C0"/>
          </a:solidFill>
          <a:ln w="9525">
            <a:noFill/>
          </a:ln>
        </p:spPr>
        <p:txBody>
          <a:bodyPr>
            <a:spAutoFit/>
          </a:bodyPr>
          <a:p>
            <a:pPr>
              <a:spcBef>
                <a:spcPct val="50000"/>
              </a:spcBef>
            </a:pPr>
            <a:r>
              <a:rPr lang="zh-CN" altLang="en-US" sz="1600" dirty="0">
                <a:solidFill>
                  <a:schemeClr val="tx2"/>
                </a:solidFill>
                <a:latin typeface="Arial" panose="020B0604020202020204" pitchFamily="34" charset="0"/>
              </a:rPr>
              <a:t>执行随机检查和行动方案</a:t>
            </a:r>
            <a:endParaRPr lang="zh-CN" altLang="en-US" sz="1600" dirty="0">
              <a:solidFill>
                <a:schemeClr val="tx2"/>
              </a:solidFill>
              <a:latin typeface="Arial" panose="020B0604020202020204" pitchFamily="34" charset="0"/>
            </a:endParaRPr>
          </a:p>
        </p:txBody>
      </p:sp>
      <p:sp>
        <p:nvSpPr>
          <p:cNvPr id="18453" name="Text Box 35"/>
          <p:cNvSpPr txBox="1"/>
          <p:nvPr/>
        </p:nvSpPr>
        <p:spPr>
          <a:xfrm>
            <a:off x="2817813" y="5108575"/>
            <a:ext cx="4068762" cy="336550"/>
          </a:xfrm>
          <a:prstGeom prst="rect">
            <a:avLst/>
          </a:prstGeom>
          <a:solidFill>
            <a:srgbClr val="C0C0C0"/>
          </a:solidFill>
          <a:ln w="9525">
            <a:noFill/>
          </a:ln>
        </p:spPr>
        <p:txBody>
          <a:bodyPr>
            <a:spAutoFit/>
          </a:bodyPr>
          <a:p>
            <a:pPr>
              <a:spcBef>
                <a:spcPct val="50000"/>
              </a:spcBef>
            </a:pPr>
            <a:r>
              <a:rPr lang="zh-CN" altLang="en-US" sz="1600" dirty="0">
                <a:solidFill>
                  <a:schemeClr val="tx2"/>
                </a:solidFill>
                <a:latin typeface="Arial" panose="020B0604020202020204" pitchFamily="34" charset="0"/>
              </a:rPr>
              <a:t>进行计划维修及必要的修理</a:t>
            </a:r>
            <a:endParaRPr lang="zh-CN" altLang="en-US" sz="1600" dirty="0">
              <a:solidFill>
                <a:schemeClr val="tx2"/>
              </a:solidFill>
              <a:latin typeface="Arial" panose="020B0604020202020204" pitchFamily="34" charset="0"/>
            </a:endParaRPr>
          </a:p>
        </p:txBody>
      </p:sp>
      <p:sp>
        <p:nvSpPr>
          <p:cNvPr id="18454" name="Text Box 36"/>
          <p:cNvSpPr txBox="1"/>
          <p:nvPr/>
        </p:nvSpPr>
        <p:spPr>
          <a:xfrm>
            <a:off x="2817813" y="5613400"/>
            <a:ext cx="4068762" cy="336550"/>
          </a:xfrm>
          <a:prstGeom prst="rect">
            <a:avLst/>
          </a:prstGeom>
          <a:solidFill>
            <a:srgbClr val="C0C0C0"/>
          </a:solidFill>
          <a:ln w="9525">
            <a:noFill/>
          </a:ln>
        </p:spPr>
        <p:txBody>
          <a:bodyPr>
            <a:spAutoFit/>
          </a:bodyPr>
          <a:p>
            <a:pPr>
              <a:spcBef>
                <a:spcPct val="50000"/>
              </a:spcBef>
            </a:pPr>
            <a:r>
              <a:rPr lang="zh-CN" altLang="en-US" sz="1600" dirty="0">
                <a:solidFill>
                  <a:schemeClr val="tx2"/>
                </a:solidFill>
                <a:latin typeface="Arial" panose="020B0604020202020204" pitchFamily="34" charset="0"/>
              </a:rPr>
              <a:t>维修、检查记录存档</a:t>
            </a:r>
            <a:endParaRPr lang="zh-CN" altLang="en-US" sz="1600" dirty="0">
              <a:solidFill>
                <a:schemeClr val="tx2"/>
              </a:solidFill>
              <a:latin typeface="Arial" panose="020B0604020202020204" pitchFamily="34" charset="0"/>
            </a:endParaRPr>
          </a:p>
        </p:txBody>
      </p:sp>
      <p:sp>
        <p:nvSpPr>
          <p:cNvPr id="25" name="Text Box 37"/>
          <p:cNvSpPr txBox="1">
            <a:spLocks noChangeArrowheads="1"/>
          </p:cNvSpPr>
          <p:nvPr/>
        </p:nvSpPr>
        <p:spPr bwMode="auto">
          <a:xfrm>
            <a:off x="2819400" y="6129338"/>
            <a:ext cx="4068763" cy="336550"/>
          </a:xfrm>
          <a:prstGeom prst="rect">
            <a:avLst/>
          </a:prstGeom>
          <a:solidFill>
            <a:schemeClr val="accent3">
              <a:lumMod val="65000"/>
            </a:schemeClr>
          </a:solidFill>
          <a:ln w="9525" algn="ctr">
            <a:noFill/>
            <a:miter lim="800000"/>
          </a:ln>
        </p:spPr>
        <p:txBody>
          <a:bodyPr>
            <a:spAutoFit/>
          </a:bodyPr>
          <a:lstStyle/>
          <a:p>
            <a:pPr marR="0" defTabSz="914400">
              <a:spcBef>
                <a:spcPct val="50000"/>
              </a:spcBef>
              <a:buClrTx/>
              <a:buSzTx/>
              <a:buFontTx/>
              <a:buNone/>
              <a:defRPr/>
            </a:pPr>
            <a:r>
              <a:rPr kumimoji="0" lang="zh-CN" altLang="en-US" sz="1600" kern="1200" cap="none" spc="0" normalizeH="0" baseline="0" noProof="0">
                <a:solidFill>
                  <a:schemeClr val="tx2"/>
                </a:solidFill>
                <a:latin typeface="Arial" panose="020B0604020202020204" pitchFamily="34" charset="0"/>
                <a:ea typeface="宋体" panose="02010600030101010101" pitchFamily="2" charset="-122"/>
                <a:cs typeface="+mn-cs"/>
              </a:rPr>
              <a:t>装载前检查</a:t>
            </a:r>
            <a:endParaRPr kumimoji="0" lang="zh-CN" altLang="en-US" sz="1600"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18456" name="AutoShape 38"/>
          <p:cNvSpPr/>
          <p:nvPr/>
        </p:nvSpPr>
        <p:spPr>
          <a:xfrm>
            <a:off x="873125" y="2565400"/>
            <a:ext cx="1439863" cy="468313"/>
          </a:xfrm>
          <a:prstGeom prst="roundRect">
            <a:avLst>
              <a:gd name="adj" fmla="val 16667"/>
            </a:avLst>
          </a:prstGeom>
          <a:solidFill>
            <a:srgbClr val="FFFF00"/>
          </a:solidFill>
          <a:ln w="9525">
            <a:noFill/>
          </a:ln>
        </p:spPr>
        <p:txBody>
          <a:bodyPr wrap="none" anchor="ctr" anchorCtr="0"/>
          <a:p>
            <a:r>
              <a:rPr lang="zh-CN" altLang="en-US" sz="1400" dirty="0">
                <a:solidFill>
                  <a:schemeClr val="tx1"/>
                </a:solidFill>
                <a:latin typeface="Arial" panose="020B0604020202020204" pitchFamily="34" charset="0"/>
              </a:rPr>
              <a:t>车辆维修主管</a:t>
            </a:r>
            <a:endParaRPr lang="zh-CN" altLang="en-US" sz="1400" dirty="0">
              <a:solidFill>
                <a:schemeClr val="tx1"/>
              </a:solidFill>
              <a:latin typeface="Arial" panose="020B0604020202020204"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charRg st="0" end="18"/>
                                            </p:txEl>
                                          </p:spTgt>
                                        </p:tgtEl>
                                        <p:attrNameLst>
                                          <p:attrName>style.visibility</p:attrName>
                                        </p:attrNameLst>
                                      </p:cBhvr>
                                      <p:to>
                                        <p:strVal val="visible"/>
                                      </p:to>
                                    </p:set>
                                    <p:animEffect transition="in" filter="fade">
                                      <p:cBhvr>
                                        <p:cTn id="10" dur="2000"/>
                                        <p:tgtEl>
                                          <p:spTgt spid="7">
                                            <p:txEl>
                                              <p:charRg st="0"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p:txBody>
          <a:bodyPr vert="horz" wrap="square" lIns="91440" tIns="45720" rIns="91440" bIns="45720" anchor="ctr" anchorCtr="0"/>
          <a:p>
            <a:pPr marL="342900" indent="-342900"/>
            <a:r>
              <a:rPr lang="zh-CN" altLang="zh-CN" dirty="0"/>
              <a:t>车辆</a:t>
            </a:r>
            <a:endParaRPr lang="zh-CN" altLang="en-US" dirty="0"/>
          </a:p>
        </p:txBody>
      </p:sp>
      <p:sp>
        <p:nvSpPr>
          <p:cNvPr id="19459" name="内容占位符 2"/>
          <p:cNvSpPr>
            <a:spLocks noGrp="1"/>
          </p:cNvSpPr>
          <p:nvPr>
            <p:ph idx="1"/>
          </p:nvPr>
        </p:nvSpPr>
        <p:spPr>
          <a:xfrm>
            <a:off x="304800" y="990600"/>
            <a:ext cx="8610600" cy="4572000"/>
          </a:xfrm>
        </p:spPr>
        <p:txBody>
          <a:bodyPr vert="horz" wrap="square" lIns="91440" tIns="45720" rIns="91440" bIns="45720" anchor="t" anchorCtr="0"/>
          <a:p>
            <a:pPr>
              <a:buNone/>
            </a:pPr>
            <a:r>
              <a:rPr lang="zh-CN" altLang="zh-CN" sz="2000" b="1" u="sng" dirty="0"/>
              <a:t>轮胎</a:t>
            </a:r>
            <a:r>
              <a:rPr lang="zh-CN" altLang="en-US" sz="2000" b="1" u="sng" dirty="0"/>
              <a:t>：</a:t>
            </a:r>
            <a:endParaRPr lang="en-US" altLang="zh-CN" sz="2000" b="1" u="sng" dirty="0"/>
          </a:p>
          <a:p>
            <a:pPr>
              <a:buNone/>
            </a:pPr>
            <a:r>
              <a:rPr lang="zh-CN" altLang="zh-CN" sz="2000" dirty="0"/>
              <a:t>轮胎胎纹深度必须符合法定规定，整个胎面胎纹深度从宽度方向或周长方向都不得少于</a:t>
            </a:r>
            <a:r>
              <a:rPr lang="en-GB" altLang="zh-CN" sz="2000" dirty="0"/>
              <a:t>2</a:t>
            </a:r>
            <a:r>
              <a:rPr lang="zh-CN" altLang="zh-CN" sz="2000" dirty="0"/>
              <a:t>毫米，两者中以更严格的规定为准。</a:t>
            </a:r>
            <a:endParaRPr lang="zh-CN" altLang="zh-CN" sz="2000" dirty="0"/>
          </a:p>
          <a:p>
            <a:pPr>
              <a:buNone/>
            </a:pPr>
            <a:r>
              <a:rPr lang="zh-CN" altLang="zh-CN" sz="2000" dirty="0"/>
              <a:t>当出现下列情况时，必须更换轮胎：</a:t>
            </a:r>
            <a:endParaRPr lang="zh-CN" altLang="zh-CN" sz="2000" dirty="0"/>
          </a:p>
          <a:p>
            <a:pPr marL="1371600" lvl="2" indent="-457200">
              <a:buFontTx/>
              <a:buAutoNum type="arabicPeriod"/>
            </a:pPr>
            <a:r>
              <a:rPr lang="zh-CN" altLang="zh-CN" sz="2000" dirty="0"/>
              <a:t>有超过</a:t>
            </a:r>
            <a:r>
              <a:rPr lang="en-GB" altLang="zh-CN" sz="2000" dirty="0"/>
              <a:t>25mm</a:t>
            </a:r>
            <a:r>
              <a:rPr lang="zh-CN" altLang="zh-CN" sz="2000" dirty="0"/>
              <a:t>或</a:t>
            </a:r>
            <a:r>
              <a:rPr lang="en-GB" altLang="zh-CN" sz="2000" dirty="0"/>
              <a:t>10</a:t>
            </a:r>
            <a:r>
              <a:rPr lang="zh-CN" altLang="zh-CN" sz="2000" dirty="0"/>
              <a:t>％轮胎截面宽度（取其中更大值）的裂纹或切口，深度达到帘布层。</a:t>
            </a:r>
            <a:endParaRPr lang="zh-CN" altLang="zh-CN" sz="2000" dirty="0"/>
          </a:p>
          <a:p>
            <a:pPr marL="1371600" lvl="2" indent="-457200">
              <a:buFontTx/>
              <a:buAutoNum type="arabicPeriod"/>
            </a:pPr>
            <a:r>
              <a:rPr lang="zh-CN" altLang="zh-CN" sz="2000" dirty="0"/>
              <a:t>因轮胎结构分离导致起块、磨损或鼓包。</a:t>
            </a:r>
            <a:endParaRPr lang="zh-CN" altLang="zh-CN" sz="2000" dirty="0"/>
          </a:p>
          <a:p>
            <a:pPr marL="1371600" lvl="2" indent="-457200">
              <a:buFontTx/>
              <a:buAutoNum type="arabicPeriod"/>
            </a:pPr>
            <a:r>
              <a:rPr lang="zh-CN" altLang="zh-CN" sz="2000" dirty="0"/>
              <a:t>有帘布层裸露。</a:t>
            </a:r>
            <a:endParaRPr lang="zh-CN" altLang="zh-CN" sz="2000" dirty="0"/>
          </a:p>
          <a:p>
            <a:pPr>
              <a:buNone/>
            </a:pPr>
            <a:endParaRPr lang="zh-CN" altLang="zh-CN" sz="2000" dirty="0"/>
          </a:p>
          <a:p>
            <a:pPr>
              <a:buNone/>
            </a:pPr>
            <a:endParaRPr lang="zh-CN" altLang="en-US" sz="2000" dirty="0"/>
          </a:p>
        </p:txBody>
      </p:sp>
      <p:sp>
        <p:nvSpPr>
          <p:cNvPr id="19460"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pic>
        <p:nvPicPr>
          <p:cNvPr id="19461" name="Picture 3" descr="C:\Documents and Settings\hlzhu\桌面\2013-12-02_145934.jpg"/>
          <p:cNvPicPr>
            <a:picLocks noChangeAspect="1"/>
          </p:cNvPicPr>
          <p:nvPr/>
        </p:nvPicPr>
        <p:blipFill>
          <a:blip r:embed="rId1"/>
          <a:stretch>
            <a:fillRect/>
          </a:stretch>
        </p:blipFill>
        <p:spPr>
          <a:xfrm>
            <a:off x="381000" y="3962400"/>
            <a:ext cx="5257800" cy="2433638"/>
          </a:xfrm>
          <a:prstGeom prst="rect">
            <a:avLst/>
          </a:prstGeom>
          <a:noFill/>
          <a:ln w="9525">
            <a:noFill/>
          </a:ln>
        </p:spPr>
      </p:pic>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aphicFrame>
        <p:nvGraphicFramePr>
          <p:cNvPr id="1026" name="Object 2"/>
          <p:cNvGraphicFramePr/>
          <p:nvPr/>
        </p:nvGraphicFramePr>
        <p:xfrm>
          <a:off x="6588125" y="1524000"/>
          <a:ext cx="2403475" cy="5334000"/>
        </p:xfrm>
        <a:graphic>
          <a:graphicData uri="http://schemas.openxmlformats.org/presentationml/2006/ole">
            <mc:AlternateContent xmlns:mc="http://schemas.openxmlformats.org/markup-compatibility/2006">
              <mc:Choice xmlns:v="urn:schemas-microsoft-com:vml" Requires="v">
                <p:oleObj spid="_x0000_s3076" name="" r:id="rId1" imgW="1733550" imgH="3848100" progId="">
                  <p:embed/>
                </p:oleObj>
              </mc:Choice>
              <mc:Fallback>
                <p:oleObj name="" r:id="rId1" imgW="1733550" imgH="3848100" progId="">
                  <p:embed/>
                  <p:pic>
                    <p:nvPicPr>
                      <p:cNvPr id="0" name="图片 3075"/>
                      <p:cNvPicPr/>
                      <p:nvPr/>
                    </p:nvPicPr>
                    <p:blipFill>
                      <a:blip r:embed="rId2"/>
                      <a:stretch>
                        <a:fillRect/>
                      </a:stretch>
                    </p:blipFill>
                    <p:spPr>
                      <a:xfrm>
                        <a:off x="6588125" y="1524000"/>
                        <a:ext cx="2403475" cy="5334000"/>
                      </a:xfrm>
                      <a:prstGeom prst="rect">
                        <a:avLst/>
                      </a:prstGeom>
                      <a:noFill/>
                      <a:ln w="38100">
                        <a:noFill/>
                        <a:miter/>
                      </a:ln>
                    </p:spPr>
                  </p:pic>
                </p:oleObj>
              </mc:Fallback>
            </mc:AlternateContent>
          </a:graphicData>
        </a:graphic>
      </p:graphicFrame>
      <p:graphicFrame>
        <p:nvGraphicFramePr>
          <p:cNvPr id="11626" name="Group 362"/>
          <p:cNvGraphicFramePr>
            <a:graphicFrameLocks noGrp="1"/>
          </p:cNvGraphicFramePr>
          <p:nvPr/>
        </p:nvGraphicFramePr>
        <p:xfrm>
          <a:off x="1752600" y="2133600"/>
          <a:ext cx="5715000" cy="3341689"/>
        </p:xfrm>
        <a:graphic>
          <a:graphicData uri="http://schemas.openxmlformats.org/drawingml/2006/table">
            <a:tbl>
              <a:tblPr/>
              <a:tblGrid>
                <a:gridCol w="57150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altLang="zh-CN"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温度级别</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牵引力级别</a:t>
                      </a: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胎面磨耗指数</a:t>
                      </a: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最大载重 </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速度级标志</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生产日期</a:t>
                      </a:r>
                      <a:endPar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039" name="Rectangle 2"/>
          <p:cNvSpPr>
            <a:spLocks noGrp="1"/>
          </p:cNvSpPr>
          <p:nvPr>
            <p:ph type="title"/>
          </p:nvPr>
        </p:nvSpPr>
        <p:spPr>
          <a:xfrm>
            <a:off x="990600" y="990600"/>
            <a:ext cx="7239000" cy="457200"/>
          </a:xfrm>
        </p:spPr>
        <p:txBody>
          <a:bodyPr vert="horz" wrap="square" lIns="91440" tIns="45720" rIns="91440" bIns="45720" anchor="ctr" anchorCtr="0"/>
          <a:p>
            <a:pPr eaLnBrk="1" hangingPunct="1"/>
            <a:r>
              <a:rPr lang="zh-CN" altLang="en-US" dirty="0">
                <a:solidFill>
                  <a:srgbClr val="00B050"/>
                </a:solidFill>
                <a:cs typeface="Arial" panose="020B0604020202020204" pitchFamily="34" charset="0"/>
              </a:rPr>
              <a:t>汽车轮胎须知</a:t>
            </a:r>
            <a:endParaRPr lang="zh-CN" altLang="en-US" dirty="0">
              <a:solidFill>
                <a:srgbClr val="00B050"/>
              </a:solidFill>
              <a:ea typeface="Arial" panose="020B0604020202020204" pitchFamily="34" charset="0"/>
            </a:endParaRPr>
          </a:p>
        </p:txBody>
      </p:sp>
      <p:sp>
        <p:nvSpPr>
          <p:cNvPr id="5" name="标题 1"/>
          <p:cNvSpPr txBox="1"/>
          <p:nvPr/>
        </p:nvSpPr>
        <p:spPr bwMode="auto">
          <a:xfrm>
            <a:off x="1600200" y="228600"/>
            <a:ext cx="6477000" cy="715963"/>
          </a:xfrm>
          <a:prstGeom prst="rect">
            <a:avLst/>
          </a:prstGeom>
          <a:noFill/>
          <a:ln w="9525">
            <a:noFill/>
            <a:miter lim="800000"/>
          </a:ln>
        </p:spPr>
        <p:txBody>
          <a:bodyPr anchor="ctr"/>
          <a:lstStyle/>
          <a:p>
            <a:pPr marL="342900" marR="0" indent="-342900" defTabSz="914400" eaLnBrk="0" hangingPunct="0">
              <a:buClrTx/>
              <a:buSzTx/>
              <a:buFontTx/>
              <a:buNone/>
              <a:defRPr/>
            </a:pPr>
            <a:r>
              <a:rPr kumimoji="0" lang="zh-CN" altLang="zh-CN" sz="3200" kern="0" cap="none" spc="0" normalizeH="0" baseline="0" noProof="0">
                <a:solidFill>
                  <a:schemeClr val="tx2"/>
                </a:solidFill>
                <a:latin typeface="+mj-lt"/>
                <a:ea typeface="+mj-ea"/>
                <a:cs typeface="+mj-cs"/>
              </a:rPr>
              <a:t>车辆</a:t>
            </a:r>
            <a:endParaRPr kumimoji="0" lang="zh-CN" altLang="en-US" sz="3200" kern="0" cap="none" spc="0" normalizeH="0" baseline="0" noProof="0">
              <a:solidFill>
                <a:schemeClr val="tx2"/>
              </a:solidFill>
              <a:latin typeface="+mj-lt"/>
              <a:ea typeface="+mj-ea"/>
              <a:cs typeface="+mj-cs"/>
            </a:endParaRP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0482" name="Rectangle 2"/>
          <p:cNvSpPr>
            <a:spLocks noGrp="1"/>
          </p:cNvSpPr>
          <p:nvPr>
            <p:ph type="title"/>
          </p:nvPr>
        </p:nvSpPr>
        <p:spPr>
          <a:xfrm>
            <a:off x="76200" y="990600"/>
            <a:ext cx="6858000" cy="457200"/>
          </a:xfrm>
        </p:spPr>
        <p:txBody>
          <a:bodyPr vert="horz" wrap="square" lIns="91440" tIns="45720" rIns="91440" bIns="45720" anchor="ctr" anchorCtr="0"/>
          <a:p>
            <a:pPr algn="l" eaLnBrk="1" hangingPunct="1"/>
            <a:r>
              <a:rPr lang="zh-CN" altLang="en-US" sz="2000" dirty="0">
                <a:solidFill>
                  <a:schemeClr val="tx1"/>
                </a:solidFill>
                <a:cs typeface="Arial" panose="020B0604020202020204" pitchFamily="34" charset="0"/>
              </a:rPr>
              <a:t>轮胎磨耗指数及牵引力级别</a:t>
            </a:r>
            <a:endParaRPr lang="en-US" altLang="zh-CN" sz="2000" dirty="0">
              <a:solidFill>
                <a:schemeClr val="tx1"/>
              </a:solidFill>
              <a:ea typeface="Arial" panose="020B0604020202020204" pitchFamily="34" charset="0"/>
            </a:endParaRPr>
          </a:p>
        </p:txBody>
      </p:sp>
      <p:pic>
        <p:nvPicPr>
          <p:cNvPr id="20483" name="Picture 5" descr="treadwear"/>
          <p:cNvPicPr>
            <a:picLocks noChangeAspect="1"/>
          </p:cNvPicPr>
          <p:nvPr/>
        </p:nvPicPr>
        <p:blipFill>
          <a:blip r:embed="rId1"/>
          <a:stretch>
            <a:fillRect/>
          </a:stretch>
        </p:blipFill>
        <p:spPr>
          <a:xfrm>
            <a:off x="6172200" y="1371600"/>
            <a:ext cx="2306638" cy="2362200"/>
          </a:xfrm>
          <a:prstGeom prst="rect">
            <a:avLst/>
          </a:prstGeom>
          <a:noFill/>
          <a:ln w="9525">
            <a:noFill/>
          </a:ln>
        </p:spPr>
      </p:pic>
      <p:sp>
        <p:nvSpPr>
          <p:cNvPr id="20484" name="Rectangle 9"/>
          <p:cNvSpPr/>
          <p:nvPr/>
        </p:nvSpPr>
        <p:spPr>
          <a:xfrm>
            <a:off x="457200" y="1889125"/>
            <a:ext cx="5105400" cy="1463675"/>
          </a:xfrm>
          <a:prstGeom prst="rect">
            <a:avLst/>
          </a:prstGeom>
          <a:noFill/>
          <a:ln w="9525">
            <a:noFill/>
          </a:ln>
        </p:spPr>
        <p:txBody>
          <a:bodyPr>
            <a:spAutoFit/>
          </a:bodyPr>
          <a:p>
            <a:pPr lvl="1" algn="l" eaLnBrk="1" hangingPunct="1"/>
            <a:r>
              <a:rPr lang="zh-CN" altLang="en-US" sz="2000" dirty="0">
                <a:solidFill>
                  <a:schemeClr val="tx1"/>
                </a:solidFill>
                <a:latin typeface="Arial" panose="020B0604020202020204" pitchFamily="34" charset="0"/>
                <a:cs typeface="Arial" panose="020B0604020202020204" pitchFamily="34" charset="0"/>
              </a:rPr>
              <a:t>该数字表示轮胎磨耗率</a:t>
            </a:r>
            <a:r>
              <a:rPr lang="en-US" altLang="zh-CN" sz="2000" dirty="0">
                <a:solidFill>
                  <a:schemeClr val="tx1"/>
                </a:solidFill>
                <a:latin typeface="Arial" panose="020B0604020202020204" pitchFamily="34" charset="0"/>
                <a:cs typeface="Arial" panose="020B0604020202020204" pitchFamily="34" charset="0"/>
              </a:rPr>
              <a:t>. </a:t>
            </a:r>
            <a:endParaRPr lang="en-US" altLang="zh-CN" sz="2000" dirty="0">
              <a:solidFill>
                <a:schemeClr val="tx1"/>
              </a:solidFill>
              <a:latin typeface="Arial" panose="020B0604020202020204" pitchFamily="34" charset="0"/>
              <a:cs typeface="Arial" panose="020B0604020202020204" pitchFamily="34" charset="0"/>
            </a:endParaRPr>
          </a:p>
          <a:p>
            <a:pPr lvl="1" algn="l" eaLnBrk="1" hangingPunct="1"/>
            <a:r>
              <a:rPr lang="zh-CN" altLang="en-US" sz="2000" dirty="0">
                <a:solidFill>
                  <a:schemeClr val="tx1"/>
                </a:solidFill>
                <a:latin typeface="Arial" panose="020B0604020202020204" pitchFamily="34" charset="0"/>
                <a:cs typeface="Arial" panose="020B0604020202020204" pitchFamily="34" charset="0"/>
              </a:rPr>
              <a:t>数字越大，磨耗时间越长</a:t>
            </a:r>
            <a:endParaRPr lang="zh-CN" altLang="en-US" sz="2000" dirty="0">
              <a:solidFill>
                <a:schemeClr val="tx1"/>
              </a:solidFill>
              <a:latin typeface="Arial" panose="020B0604020202020204" pitchFamily="34" charset="0"/>
              <a:cs typeface="Arial" panose="020B0604020202020204" pitchFamily="34" charset="0"/>
            </a:endParaRPr>
          </a:p>
          <a:p>
            <a:pPr lvl="1" algn="l" eaLnBrk="1" hangingPunct="1">
              <a:spcBef>
                <a:spcPts val="1200"/>
              </a:spcBef>
            </a:pPr>
            <a:r>
              <a:rPr lang="zh-CN" altLang="en-US" sz="2000" dirty="0">
                <a:solidFill>
                  <a:schemeClr val="tx1"/>
                </a:solidFill>
                <a:latin typeface="Arial" panose="020B0604020202020204" pitchFamily="34" charset="0"/>
                <a:cs typeface="Arial" panose="020B0604020202020204" pitchFamily="34" charset="0"/>
              </a:rPr>
              <a:t>例如：磨耗指数为</a:t>
            </a:r>
            <a:r>
              <a:rPr lang="en-US" altLang="zh-CN" sz="2000" dirty="0">
                <a:solidFill>
                  <a:schemeClr val="tx1"/>
                </a:solidFill>
                <a:latin typeface="Arial" panose="020B0604020202020204" pitchFamily="34" charset="0"/>
                <a:cs typeface="Arial" panose="020B0604020202020204" pitchFamily="34" charset="0"/>
              </a:rPr>
              <a:t>400</a:t>
            </a:r>
            <a:r>
              <a:rPr lang="zh-CN" altLang="en-US" sz="2000" dirty="0">
                <a:solidFill>
                  <a:schemeClr val="tx1"/>
                </a:solidFill>
                <a:latin typeface="Arial" panose="020B0604020202020204" pitchFamily="34" charset="0"/>
                <a:cs typeface="Arial" panose="020B0604020202020204" pitchFamily="34" charset="0"/>
              </a:rPr>
              <a:t>的轮胎 耐磨时间是 </a:t>
            </a:r>
            <a:r>
              <a:rPr lang="en-US" altLang="zh-CN" sz="2000" dirty="0">
                <a:solidFill>
                  <a:schemeClr val="tx1"/>
                </a:solidFill>
                <a:latin typeface="Arial" panose="020B0604020202020204" pitchFamily="34" charset="0"/>
                <a:cs typeface="Arial" panose="020B0604020202020204" pitchFamily="34" charset="0"/>
              </a:rPr>
              <a:t>200</a:t>
            </a:r>
            <a:r>
              <a:rPr lang="zh-CN" altLang="en-US" sz="2000" dirty="0">
                <a:solidFill>
                  <a:schemeClr val="tx1"/>
                </a:solidFill>
                <a:latin typeface="Arial" panose="020B0604020202020204" pitchFamily="34" charset="0"/>
                <a:cs typeface="Arial" panose="020B0604020202020204" pitchFamily="34" charset="0"/>
              </a:rPr>
              <a:t>的</a:t>
            </a:r>
            <a:r>
              <a:rPr lang="en-US" altLang="zh-CN" sz="2000" dirty="0">
                <a:solidFill>
                  <a:schemeClr val="tx1"/>
                </a:solidFill>
                <a:latin typeface="Arial" panose="020B0604020202020204" pitchFamily="34" charset="0"/>
                <a:cs typeface="Arial" panose="020B0604020202020204" pitchFamily="34" charset="0"/>
              </a:rPr>
              <a:t>2</a:t>
            </a:r>
            <a:r>
              <a:rPr lang="zh-CN" altLang="en-US" sz="2000" dirty="0">
                <a:solidFill>
                  <a:schemeClr val="tx1"/>
                </a:solidFill>
                <a:latin typeface="Arial" panose="020B0604020202020204" pitchFamily="34" charset="0"/>
                <a:cs typeface="Arial" panose="020B0604020202020204" pitchFamily="34" charset="0"/>
              </a:rPr>
              <a:t>倍。</a:t>
            </a:r>
            <a:endParaRPr lang="en-US" altLang="zh-CN" sz="2000" dirty="0">
              <a:solidFill>
                <a:schemeClr val="tx1"/>
              </a:solidFill>
              <a:latin typeface="Arial" panose="020B0604020202020204" pitchFamily="34" charset="0"/>
              <a:ea typeface="Arial" panose="020B0604020202020204" pitchFamily="34" charset="0"/>
            </a:endParaRPr>
          </a:p>
        </p:txBody>
      </p:sp>
      <p:pic>
        <p:nvPicPr>
          <p:cNvPr id="20485" name="Picture 5" descr="traction"/>
          <p:cNvPicPr>
            <a:picLocks noChangeAspect="1"/>
          </p:cNvPicPr>
          <p:nvPr/>
        </p:nvPicPr>
        <p:blipFill>
          <a:blip r:embed="rId2"/>
          <a:stretch>
            <a:fillRect/>
          </a:stretch>
        </p:blipFill>
        <p:spPr>
          <a:xfrm>
            <a:off x="6172200" y="3810000"/>
            <a:ext cx="2309813" cy="2362200"/>
          </a:xfrm>
          <a:prstGeom prst="rect">
            <a:avLst/>
          </a:prstGeom>
          <a:noFill/>
          <a:ln w="9525">
            <a:noFill/>
          </a:ln>
        </p:spPr>
      </p:pic>
      <p:sp>
        <p:nvSpPr>
          <p:cNvPr id="20486" name="Text Box 39"/>
          <p:cNvSpPr txBox="1"/>
          <p:nvPr/>
        </p:nvSpPr>
        <p:spPr>
          <a:xfrm>
            <a:off x="990600" y="4076700"/>
            <a:ext cx="4724400" cy="1631950"/>
          </a:xfrm>
          <a:prstGeom prst="rect">
            <a:avLst/>
          </a:prstGeom>
          <a:noFill/>
          <a:ln w="9525">
            <a:noFill/>
          </a:ln>
        </p:spPr>
        <p:txBody>
          <a:bodyPr>
            <a:spAutoFit/>
          </a:bodyPr>
          <a:p>
            <a:r>
              <a:rPr lang="zh-CN" altLang="en-US" sz="2000" dirty="0">
                <a:solidFill>
                  <a:schemeClr val="tx1"/>
                </a:solidFill>
                <a:latin typeface="Arial" panose="020B0604020202020204" pitchFamily="34" charset="0"/>
                <a:cs typeface="Arial" panose="020B0604020202020204" pitchFamily="34" charset="0"/>
              </a:rPr>
              <a:t>该字母表示轮胎在潮湿路面的停车能力。</a:t>
            </a:r>
            <a:endParaRPr lang="zh-CN" altLang="en-US" sz="2000" dirty="0">
              <a:solidFill>
                <a:schemeClr val="tx1"/>
              </a:solidFill>
              <a:latin typeface="Arial" panose="020B0604020202020204" pitchFamily="34" charset="0"/>
              <a:cs typeface="Arial" panose="020B0604020202020204" pitchFamily="34" charset="0"/>
            </a:endParaRPr>
          </a:p>
          <a:p>
            <a:pPr algn="l">
              <a:spcBef>
                <a:spcPts val="1200"/>
              </a:spcBef>
            </a:pPr>
            <a:r>
              <a:rPr lang="zh-CN" altLang="en-US" sz="2000" dirty="0">
                <a:solidFill>
                  <a:schemeClr val="tx1"/>
                </a:solidFill>
                <a:latin typeface="Arial" panose="020B0604020202020204" pitchFamily="34" charset="0"/>
                <a:cs typeface="Arial" panose="020B0604020202020204" pitchFamily="34" charset="0"/>
              </a:rPr>
              <a:t>牵引力级别高的轮胎比级别低的在潮湿路面上的停车距离短</a:t>
            </a:r>
            <a:endParaRPr lang="en-US" altLang="zh-CN" sz="2000" dirty="0">
              <a:solidFill>
                <a:schemeClr val="tx1"/>
              </a:solidFill>
              <a:latin typeface="Arial" panose="020B0604020202020204" pitchFamily="34" charset="0"/>
              <a:cs typeface="Arial" panose="020B0604020202020204" pitchFamily="34" charset="0"/>
            </a:endParaRPr>
          </a:p>
          <a:p>
            <a:pPr algn="l">
              <a:spcBef>
                <a:spcPts val="1200"/>
              </a:spcBef>
            </a:pPr>
            <a:r>
              <a:rPr lang="zh-CN" altLang="en-US" sz="2000" dirty="0">
                <a:solidFill>
                  <a:schemeClr val="tx1"/>
                </a:solidFill>
                <a:latin typeface="Arial" panose="020B0604020202020204" pitchFamily="34" charset="0"/>
                <a:cs typeface="Arial" panose="020B0604020202020204" pitchFamily="34" charset="0"/>
              </a:rPr>
              <a:t>牵引力等级从高到低有</a:t>
            </a:r>
            <a:r>
              <a:rPr lang="en-US" altLang="zh-CN" sz="2000" dirty="0">
                <a:solidFill>
                  <a:schemeClr val="tx1"/>
                </a:solidFill>
                <a:latin typeface="Arial" panose="020B0604020202020204" pitchFamily="34" charset="0"/>
                <a:cs typeface="Arial" panose="020B0604020202020204" pitchFamily="34" charset="0"/>
              </a:rPr>
              <a:t>AA</a:t>
            </a:r>
            <a:r>
              <a:rPr lang="zh-CN" altLang="en-US" sz="2000" dirty="0">
                <a:solidFill>
                  <a:schemeClr val="tx1"/>
                </a:solidFill>
                <a:latin typeface="Arial" panose="020B0604020202020204" pitchFamily="34" charset="0"/>
                <a:cs typeface="Arial" panose="020B0604020202020204" pitchFamily="34" charset="0"/>
              </a:rPr>
              <a:t>、</a:t>
            </a:r>
            <a:r>
              <a:rPr lang="en-US" altLang="zh-CN" sz="2000" dirty="0">
                <a:solidFill>
                  <a:schemeClr val="tx1"/>
                </a:solidFill>
                <a:latin typeface="Arial" panose="020B0604020202020204" pitchFamily="34" charset="0"/>
                <a:cs typeface="Arial" panose="020B0604020202020204" pitchFamily="34" charset="0"/>
              </a:rPr>
              <a:t>A</a:t>
            </a:r>
            <a:r>
              <a:rPr lang="zh-CN" altLang="en-US" sz="2000" dirty="0">
                <a:solidFill>
                  <a:schemeClr val="tx1"/>
                </a:solidFill>
                <a:latin typeface="Arial" panose="020B0604020202020204" pitchFamily="34" charset="0"/>
                <a:cs typeface="Arial" panose="020B0604020202020204" pitchFamily="34" charset="0"/>
              </a:rPr>
              <a:t>、</a:t>
            </a:r>
            <a:r>
              <a:rPr lang="en-US" altLang="zh-CN" sz="2000" dirty="0">
                <a:solidFill>
                  <a:schemeClr val="tx1"/>
                </a:solidFill>
                <a:latin typeface="Arial" panose="020B0604020202020204" pitchFamily="34" charset="0"/>
                <a:cs typeface="Arial" panose="020B0604020202020204" pitchFamily="34" charset="0"/>
              </a:rPr>
              <a:t>B</a:t>
            </a:r>
            <a:r>
              <a:rPr lang="zh-CN" altLang="en-US" sz="2000" dirty="0">
                <a:solidFill>
                  <a:schemeClr val="tx1"/>
                </a:solidFill>
                <a:latin typeface="Arial" panose="020B0604020202020204" pitchFamily="34" charset="0"/>
                <a:cs typeface="Arial" panose="020B0604020202020204" pitchFamily="34" charset="0"/>
              </a:rPr>
              <a:t>、</a:t>
            </a:r>
            <a:r>
              <a:rPr lang="en-US" altLang="zh-CN" sz="2000" dirty="0">
                <a:solidFill>
                  <a:schemeClr val="tx1"/>
                </a:solidFill>
                <a:latin typeface="Arial" panose="020B0604020202020204" pitchFamily="34" charset="0"/>
                <a:cs typeface="Arial" panose="020B0604020202020204" pitchFamily="34" charset="0"/>
              </a:rPr>
              <a:t>C </a:t>
            </a:r>
            <a:endParaRPr lang="en-US" altLang="zh-CN" sz="2000" dirty="0">
              <a:solidFill>
                <a:schemeClr val="tx1"/>
              </a:solidFill>
              <a:latin typeface="Arial" panose="020B0604020202020204" pitchFamily="34" charset="0"/>
              <a:ea typeface="Arial" panose="020B0604020202020204" pitchFamily="34" charset="0"/>
            </a:endParaRPr>
          </a:p>
        </p:txBody>
      </p:sp>
      <p:sp>
        <p:nvSpPr>
          <p:cNvPr id="7" name="标题 1"/>
          <p:cNvSpPr txBox="1"/>
          <p:nvPr/>
        </p:nvSpPr>
        <p:spPr bwMode="auto">
          <a:xfrm>
            <a:off x="1600200" y="228600"/>
            <a:ext cx="6477000" cy="715963"/>
          </a:xfrm>
          <a:prstGeom prst="rect">
            <a:avLst/>
          </a:prstGeom>
          <a:noFill/>
          <a:ln w="9525">
            <a:noFill/>
            <a:miter lim="800000"/>
          </a:ln>
        </p:spPr>
        <p:txBody>
          <a:bodyPr anchor="ctr"/>
          <a:lstStyle/>
          <a:p>
            <a:pPr marL="342900" marR="0" indent="-342900" defTabSz="914400" eaLnBrk="0" hangingPunct="0">
              <a:buClrTx/>
              <a:buSzTx/>
              <a:buFontTx/>
              <a:buNone/>
              <a:defRPr/>
            </a:pPr>
            <a:r>
              <a:rPr kumimoji="0" lang="zh-CN" altLang="zh-CN" sz="3200" kern="0" cap="none" spc="0" normalizeH="0" baseline="0" noProof="0">
                <a:solidFill>
                  <a:schemeClr val="tx2"/>
                </a:solidFill>
                <a:latin typeface="+mj-lt"/>
                <a:ea typeface="+mj-ea"/>
                <a:cs typeface="+mj-cs"/>
              </a:rPr>
              <a:t>车辆</a:t>
            </a:r>
            <a:endParaRPr kumimoji="0" lang="zh-CN" altLang="en-US" sz="3200" kern="0" cap="none" spc="0" normalizeH="0" baseline="0" noProof="0" dirty="0">
              <a:solidFill>
                <a:schemeClr val="tx2"/>
              </a:solidFill>
              <a:latin typeface="+mj-lt"/>
              <a:ea typeface="+mj-ea"/>
              <a:cs typeface="+mj-cs"/>
            </a:endParaRP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aphicFrame>
        <p:nvGraphicFramePr>
          <p:cNvPr id="2050" name="Object 2"/>
          <p:cNvGraphicFramePr/>
          <p:nvPr/>
        </p:nvGraphicFramePr>
        <p:xfrm>
          <a:off x="6629400" y="685800"/>
          <a:ext cx="1981200" cy="1708150"/>
        </p:xfrm>
        <a:graphic>
          <a:graphicData uri="http://schemas.openxmlformats.org/presentationml/2006/ole">
            <mc:AlternateContent xmlns:mc="http://schemas.openxmlformats.org/markup-compatibility/2006">
              <mc:Choice xmlns:v="urn:schemas-microsoft-com:vml" Requires="v">
                <p:oleObj spid="_x0000_s3077" name="" r:id="rId1" imgW="666750" imgH="752475" progId="">
                  <p:embed/>
                </p:oleObj>
              </mc:Choice>
              <mc:Fallback>
                <p:oleObj name="" r:id="rId1" imgW="666750" imgH="752475" progId="">
                  <p:embed/>
                  <p:pic>
                    <p:nvPicPr>
                      <p:cNvPr id="0" name="图片 3076"/>
                      <p:cNvPicPr/>
                      <p:nvPr/>
                    </p:nvPicPr>
                    <p:blipFill>
                      <a:blip r:embed="rId2"/>
                      <a:stretch>
                        <a:fillRect/>
                      </a:stretch>
                    </p:blipFill>
                    <p:spPr>
                      <a:xfrm>
                        <a:off x="6629400" y="685800"/>
                        <a:ext cx="1981200" cy="1708150"/>
                      </a:xfrm>
                      <a:prstGeom prst="rect">
                        <a:avLst/>
                      </a:prstGeom>
                      <a:noFill/>
                      <a:ln w="38100">
                        <a:noFill/>
                        <a:miter/>
                      </a:ln>
                    </p:spPr>
                  </p:pic>
                </p:oleObj>
              </mc:Fallback>
            </mc:AlternateContent>
          </a:graphicData>
        </a:graphic>
      </p:graphicFrame>
      <p:pic>
        <p:nvPicPr>
          <p:cNvPr id="2051" name="Picture 4" descr="loadindex"/>
          <p:cNvPicPr>
            <a:picLocks noChangeAspect="1"/>
          </p:cNvPicPr>
          <p:nvPr/>
        </p:nvPicPr>
        <p:blipFill>
          <a:blip r:embed="rId3"/>
          <a:stretch>
            <a:fillRect/>
          </a:stretch>
        </p:blipFill>
        <p:spPr>
          <a:xfrm>
            <a:off x="457200" y="2362200"/>
            <a:ext cx="4267200" cy="4078288"/>
          </a:xfrm>
          <a:prstGeom prst="rect">
            <a:avLst/>
          </a:prstGeom>
          <a:noFill/>
          <a:ln w="9525">
            <a:noFill/>
          </a:ln>
        </p:spPr>
      </p:pic>
      <p:pic>
        <p:nvPicPr>
          <p:cNvPr id="2052" name="Picture 10" descr="Speed table"/>
          <p:cNvPicPr>
            <a:picLocks noChangeAspect="1"/>
          </p:cNvPicPr>
          <p:nvPr/>
        </p:nvPicPr>
        <p:blipFill>
          <a:blip r:embed="rId4"/>
          <a:stretch>
            <a:fillRect/>
          </a:stretch>
        </p:blipFill>
        <p:spPr>
          <a:xfrm>
            <a:off x="5219700" y="2362200"/>
            <a:ext cx="3525838" cy="4038600"/>
          </a:xfrm>
          <a:prstGeom prst="rect">
            <a:avLst/>
          </a:prstGeom>
          <a:noFill/>
          <a:ln w="9525">
            <a:noFill/>
          </a:ln>
        </p:spPr>
      </p:pic>
      <p:sp>
        <p:nvSpPr>
          <p:cNvPr id="2053" name="Text Box 19"/>
          <p:cNvSpPr txBox="1"/>
          <p:nvPr/>
        </p:nvSpPr>
        <p:spPr>
          <a:xfrm>
            <a:off x="457200" y="1066800"/>
            <a:ext cx="5440363" cy="1016000"/>
          </a:xfrm>
          <a:prstGeom prst="rect">
            <a:avLst/>
          </a:prstGeom>
          <a:noFill/>
          <a:ln w="9525">
            <a:noFill/>
          </a:ln>
        </p:spPr>
        <p:txBody>
          <a:bodyPr>
            <a:spAutoFit/>
          </a:bodyPr>
          <a:p>
            <a:pPr algn="l"/>
            <a:r>
              <a:rPr lang="zh-CN" altLang="en-US" sz="2000" u="sng" dirty="0">
                <a:solidFill>
                  <a:schemeClr val="tx1"/>
                </a:solidFill>
                <a:latin typeface="Arial" panose="020B0604020202020204" pitchFamily="34" charset="0"/>
              </a:rPr>
              <a:t>最大载重数字</a:t>
            </a:r>
            <a:r>
              <a:rPr lang="zh-CN" altLang="en-US" sz="2000" dirty="0">
                <a:solidFill>
                  <a:schemeClr val="tx1"/>
                </a:solidFill>
                <a:latin typeface="Arial" panose="020B0604020202020204" pitchFamily="34" charset="0"/>
              </a:rPr>
              <a:t> 表示轮胎最大承载重量。</a:t>
            </a:r>
            <a:endParaRPr lang="zh-CN" altLang="en-US" sz="2000" dirty="0">
              <a:solidFill>
                <a:schemeClr val="tx1"/>
              </a:solidFill>
              <a:latin typeface="Arial" panose="020B0604020202020204" pitchFamily="34" charset="0"/>
            </a:endParaRPr>
          </a:p>
          <a:p>
            <a:pPr algn="l"/>
            <a:r>
              <a:rPr lang="zh-CN" altLang="en-US" sz="2000" dirty="0">
                <a:solidFill>
                  <a:schemeClr val="tx1"/>
                </a:solidFill>
                <a:latin typeface="Arial" panose="020B0604020202020204" pitchFamily="34" charset="0"/>
              </a:rPr>
              <a:t>速度级</a:t>
            </a:r>
            <a:r>
              <a:rPr lang="en-US" altLang="zh-CN" sz="2000" dirty="0">
                <a:solidFill>
                  <a:schemeClr val="tx1"/>
                </a:solidFill>
                <a:latin typeface="Arial" panose="020B0604020202020204" pitchFamily="34" charset="0"/>
              </a:rPr>
              <a:t>  </a:t>
            </a:r>
            <a:r>
              <a:rPr lang="zh-CN" altLang="en-US" sz="2000" u="sng" dirty="0">
                <a:solidFill>
                  <a:schemeClr val="tx1"/>
                </a:solidFill>
                <a:latin typeface="Arial" panose="020B0604020202020204" pitchFamily="34" charset="0"/>
              </a:rPr>
              <a:t>标识</a:t>
            </a:r>
            <a:r>
              <a:rPr lang="zh-CN" altLang="en-US" sz="2000" dirty="0">
                <a:solidFill>
                  <a:schemeClr val="tx1"/>
                </a:solidFill>
                <a:latin typeface="Arial" panose="020B0604020202020204" pitchFamily="34" charset="0"/>
              </a:rPr>
              <a:t>表明轮胎在规定条件下承载规定负荷的最高速度。 </a:t>
            </a:r>
            <a:endParaRPr lang="en-US" altLang="zh-CN" sz="2000" dirty="0">
              <a:solidFill>
                <a:schemeClr val="tx1"/>
              </a:solidFill>
              <a:latin typeface="Arial" panose="020B0604020202020204" pitchFamily="34" charset="0"/>
            </a:endParaRPr>
          </a:p>
        </p:txBody>
      </p:sp>
      <p:sp>
        <p:nvSpPr>
          <p:cNvPr id="8" name="标题 1"/>
          <p:cNvSpPr txBox="1"/>
          <p:nvPr/>
        </p:nvSpPr>
        <p:spPr bwMode="auto">
          <a:xfrm>
            <a:off x="1524000" y="228600"/>
            <a:ext cx="6477000" cy="715963"/>
          </a:xfrm>
          <a:prstGeom prst="rect">
            <a:avLst/>
          </a:prstGeom>
          <a:noFill/>
          <a:ln w="9525">
            <a:noFill/>
            <a:miter lim="800000"/>
          </a:ln>
        </p:spPr>
        <p:txBody>
          <a:bodyPr anchor="ctr"/>
          <a:lstStyle/>
          <a:p>
            <a:pPr marL="342900" marR="0" indent="-342900" defTabSz="914400" eaLnBrk="0" hangingPunct="0">
              <a:buClrTx/>
              <a:buSzTx/>
              <a:buFontTx/>
              <a:buNone/>
              <a:defRPr/>
            </a:pPr>
            <a:r>
              <a:rPr kumimoji="0" lang="zh-CN" altLang="zh-CN" sz="3200" kern="0" cap="none" spc="0" normalizeH="0" baseline="0" noProof="0" dirty="0">
                <a:solidFill>
                  <a:schemeClr val="tx2"/>
                </a:solidFill>
                <a:latin typeface="+mj-lt"/>
                <a:ea typeface="+mj-ea"/>
                <a:cs typeface="+mj-cs"/>
              </a:rPr>
              <a:t>车辆</a:t>
            </a:r>
            <a:endParaRPr kumimoji="0" lang="zh-CN" altLang="en-US" sz="3200" kern="0" cap="none" spc="0" normalizeH="0" baseline="0" noProof="0" dirty="0">
              <a:solidFill>
                <a:schemeClr val="tx2"/>
              </a:solidFill>
              <a:latin typeface="+mj-lt"/>
              <a:ea typeface="+mj-ea"/>
              <a:cs typeface="+mj-cs"/>
            </a:endParaRP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075" name="Rectangle 2"/>
          <p:cNvSpPr>
            <a:spLocks noGrp="1"/>
          </p:cNvSpPr>
          <p:nvPr>
            <p:ph type="title"/>
          </p:nvPr>
        </p:nvSpPr>
        <p:spPr>
          <a:xfrm>
            <a:off x="152400" y="982663"/>
            <a:ext cx="7772400" cy="457200"/>
          </a:xfrm>
        </p:spPr>
        <p:txBody>
          <a:bodyPr vert="horz" wrap="square" lIns="91440" tIns="45720" rIns="91440" bIns="45720" anchor="ctr" anchorCtr="0"/>
          <a:p>
            <a:pPr algn="l" eaLnBrk="1" hangingPunct="1"/>
            <a:r>
              <a:rPr lang="zh-CN" altLang="en-US" sz="2000" dirty="0">
                <a:solidFill>
                  <a:schemeClr val="tx1"/>
                </a:solidFill>
                <a:cs typeface="Arial" panose="020B0604020202020204" pitchFamily="34" charset="0"/>
              </a:rPr>
              <a:t>生产日期 及轮胎寿命</a:t>
            </a:r>
            <a:endParaRPr lang="zh-CN" altLang="en-US" sz="2000" dirty="0">
              <a:solidFill>
                <a:schemeClr val="tx1"/>
              </a:solidFill>
              <a:ea typeface="Arial" panose="020B0604020202020204" pitchFamily="34" charset="0"/>
            </a:endParaRPr>
          </a:p>
        </p:txBody>
      </p:sp>
      <p:sp>
        <p:nvSpPr>
          <p:cNvPr id="3076" name="Rectangle 7"/>
          <p:cNvSpPr/>
          <p:nvPr/>
        </p:nvSpPr>
        <p:spPr>
          <a:xfrm>
            <a:off x="1447800" y="1663700"/>
            <a:ext cx="1752600" cy="1066800"/>
          </a:xfrm>
          <a:prstGeom prst="rect">
            <a:avLst/>
          </a:prstGeom>
          <a:solidFill>
            <a:schemeClr val="bg1"/>
          </a:solidFill>
          <a:ln w="38100" cap="flat" cmpd="sng">
            <a:solidFill>
              <a:schemeClr val="tx1"/>
            </a:solidFill>
            <a:prstDash val="solid"/>
            <a:miter/>
            <a:headEnd type="none" w="med" len="med"/>
            <a:tailEnd type="none" w="med" len="med"/>
          </a:ln>
        </p:spPr>
        <p:txBody>
          <a:bodyPr wrap="none" anchor="ctr" anchorCtr="0"/>
          <a:p>
            <a:r>
              <a:rPr lang="en-US" altLang="zh-CN" sz="2000" u="sng" dirty="0">
                <a:solidFill>
                  <a:schemeClr val="tx1"/>
                </a:solidFill>
                <a:latin typeface="Arial" panose="020B0604020202020204" pitchFamily="34" charset="0"/>
              </a:rPr>
              <a:t>37</a:t>
            </a:r>
            <a:r>
              <a:rPr lang="en-US" altLang="zh-CN" sz="2000" dirty="0">
                <a:solidFill>
                  <a:schemeClr val="tx1"/>
                </a:solidFill>
                <a:latin typeface="Arial" panose="020B0604020202020204" pitchFamily="34" charset="0"/>
              </a:rPr>
              <a:t> </a:t>
            </a:r>
            <a:r>
              <a:rPr lang="en-US" altLang="zh-CN" sz="2000" u="sng" dirty="0">
                <a:solidFill>
                  <a:schemeClr val="tx1"/>
                </a:solidFill>
                <a:latin typeface="Arial" panose="020B0604020202020204" pitchFamily="34" charset="0"/>
              </a:rPr>
              <a:t>05</a:t>
            </a:r>
            <a:endParaRPr lang="en-US" altLang="zh-CN" sz="2000" u="sng" dirty="0">
              <a:solidFill>
                <a:schemeClr val="tx1"/>
              </a:solidFill>
              <a:latin typeface="Arial" panose="020B0604020202020204" pitchFamily="34" charset="0"/>
            </a:endParaRPr>
          </a:p>
        </p:txBody>
      </p:sp>
      <p:sp>
        <p:nvSpPr>
          <p:cNvPr id="3077" name="Line 8"/>
          <p:cNvSpPr/>
          <p:nvPr/>
        </p:nvSpPr>
        <p:spPr>
          <a:xfrm flipH="1">
            <a:off x="1447800" y="2730500"/>
            <a:ext cx="149225" cy="381000"/>
          </a:xfrm>
          <a:prstGeom prst="line">
            <a:avLst/>
          </a:prstGeom>
          <a:ln w="22225" cap="flat" cmpd="sng">
            <a:solidFill>
              <a:schemeClr val="tx1"/>
            </a:solidFill>
            <a:prstDash val="solid"/>
            <a:headEnd type="none" w="med" len="med"/>
            <a:tailEnd type="triangle" w="med" len="med"/>
          </a:ln>
        </p:spPr>
      </p:sp>
      <p:sp>
        <p:nvSpPr>
          <p:cNvPr id="3078" name="Text Box 9"/>
          <p:cNvSpPr txBox="1"/>
          <p:nvPr/>
        </p:nvSpPr>
        <p:spPr>
          <a:xfrm>
            <a:off x="682625" y="3035300"/>
            <a:ext cx="1679575" cy="400050"/>
          </a:xfrm>
          <a:prstGeom prst="rect">
            <a:avLst/>
          </a:prstGeom>
          <a:noFill/>
          <a:ln w="9525">
            <a:noFill/>
          </a:ln>
        </p:spPr>
        <p:txBody>
          <a:bodyPr>
            <a:spAutoFit/>
          </a:bodyPr>
          <a:p>
            <a:pPr>
              <a:spcBef>
                <a:spcPct val="50000"/>
              </a:spcBef>
            </a:pPr>
            <a:r>
              <a:rPr lang="zh-CN" altLang="en-US" sz="2000" dirty="0">
                <a:solidFill>
                  <a:schemeClr val="tx1"/>
                </a:solidFill>
                <a:latin typeface="Arial" panose="020B0604020202020204" pitchFamily="34" charset="0"/>
              </a:rPr>
              <a:t>第 </a:t>
            </a:r>
            <a:r>
              <a:rPr lang="en-US" altLang="zh-CN" sz="2000" dirty="0">
                <a:solidFill>
                  <a:schemeClr val="tx1"/>
                </a:solidFill>
                <a:latin typeface="Arial" panose="020B0604020202020204" pitchFamily="34" charset="0"/>
              </a:rPr>
              <a:t>37</a:t>
            </a:r>
            <a:r>
              <a:rPr lang="zh-CN" altLang="en-US" sz="2000" dirty="0">
                <a:solidFill>
                  <a:schemeClr val="tx1"/>
                </a:solidFill>
                <a:latin typeface="Arial" panose="020B0604020202020204" pitchFamily="34" charset="0"/>
              </a:rPr>
              <a:t>周</a:t>
            </a:r>
            <a:endParaRPr lang="zh-CN" altLang="en-US" sz="2000" dirty="0">
              <a:solidFill>
                <a:schemeClr val="tx1"/>
              </a:solidFill>
              <a:latin typeface="Arial" panose="020B0604020202020204" pitchFamily="34" charset="0"/>
            </a:endParaRPr>
          </a:p>
        </p:txBody>
      </p:sp>
      <p:sp>
        <p:nvSpPr>
          <p:cNvPr id="3079" name="Text Box 10"/>
          <p:cNvSpPr txBox="1"/>
          <p:nvPr/>
        </p:nvSpPr>
        <p:spPr>
          <a:xfrm>
            <a:off x="2438400" y="3035300"/>
            <a:ext cx="1295400" cy="400050"/>
          </a:xfrm>
          <a:prstGeom prst="rect">
            <a:avLst/>
          </a:prstGeom>
          <a:noFill/>
          <a:ln w="9525">
            <a:noFill/>
          </a:ln>
        </p:spPr>
        <p:txBody>
          <a:bodyPr>
            <a:spAutoFit/>
          </a:bodyPr>
          <a:p>
            <a:pPr>
              <a:spcBef>
                <a:spcPct val="50000"/>
              </a:spcBef>
            </a:pPr>
            <a:r>
              <a:rPr lang="en-US" altLang="zh-CN" sz="2000" dirty="0">
                <a:solidFill>
                  <a:schemeClr val="tx1"/>
                </a:solidFill>
                <a:latin typeface="Arial" panose="020B0604020202020204" pitchFamily="34" charset="0"/>
              </a:rPr>
              <a:t>2005</a:t>
            </a:r>
            <a:r>
              <a:rPr lang="zh-CN" altLang="en-US" sz="2000" dirty="0">
                <a:solidFill>
                  <a:schemeClr val="tx1"/>
                </a:solidFill>
                <a:latin typeface="Arial" panose="020B0604020202020204" pitchFamily="34" charset="0"/>
              </a:rPr>
              <a:t>年</a:t>
            </a:r>
            <a:endParaRPr lang="zh-CN" altLang="en-US" sz="2000" dirty="0">
              <a:solidFill>
                <a:schemeClr val="tx1"/>
              </a:solidFill>
              <a:latin typeface="Arial" panose="020B0604020202020204" pitchFamily="34" charset="0"/>
            </a:endParaRPr>
          </a:p>
        </p:txBody>
      </p:sp>
      <p:sp>
        <p:nvSpPr>
          <p:cNvPr id="3080" name="Line 12"/>
          <p:cNvSpPr/>
          <p:nvPr/>
        </p:nvSpPr>
        <p:spPr>
          <a:xfrm>
            <a:off x="2819400" y="2730500"/>
            <a:ext cx="76200" cy="381000"/>
          </a:xfrm>
          <a:prstGeom prst="line">
            <a:avLst/>
          </a:prstGeom>
          <a:ln w="19050" cap="flat" cmpd="sng">
            <a:solidFill>
              <a:schemeClr val="tx1"/>
            </a:solidFill>
            <a:prstDash val="solid"/>
            <a:headEnd type="none" w="med" len="med"/>
            <a:tailEnd type="triangle" w="med" len="med"/>
          </a:ln>
        </p:spPr>
      </p:sp>
      <p:graphicFrame>
        <p:nvGraphicFramePr>
          <p:cNvPr id="3074" name="Object 2"/>
          <p:cNvGraphicFramePr/>
          <p:nvPr/>
        </p:nvGraphicFramePr>
        <p:xfrm>
          <a:off x="4572000" y="1700213"/>
          <a:ext cx="3657600" cy="1258887"/>
        </p:xfrm>
        <a:graphic>
          <a:graphicData uri="http://schemas.openxmlformats.org/presentationml/2006/ole">
            <mc:AlternateContent xmlns:mc="http://schemas.openxmlformats.org/markup-compatibility/2006">
              <mc:Choice xmlns:v="urn:schemas-microsoft-com:vml" Requires="v">
                <p:oleObj spid="_x0000_s2" name="" r:id="rId1" imgW="1590675" imgH="514350" progId="">
                  <p:embed/>
                </p:oleObj>
              </mc:Choice>
              <mc:Fallback>
                <p:oleObj name="" r:id="rId1" imgW="1590675" imgH="514350" progId="">
                  <p:embed/>
                  <p:pic>
                    <p:nvPicPr>
                      <p:cNvPr id="0" name="图片 1"/>
                      <p:cNvPicPr/>
                      <p:nvPr/>
                    </p:nvPicPr>
                    <p:blipFill>
                      <a:blip r:embed="rId2"/>
                      <a:stretch>
                        <a:fillRect/>
                      </a:stretch>
                    </p:blipFill>
                    <p:spPr>
                      <a:xfrm>
                        <a:off x="4572000" y="1700213"/>
                        <a:ext cx="3657600" cy="1258887"/>
                      </a:xfrm>
                      <a:prstGeom prst="rect">
                        <a:avLst/>
                      </a:prstGeom>
                      <a:noFill/>
                      <a:ln w="38100">
                        <a:noFill/>
                        <a:miter/>
                      </a:ln>
                    </p:spPr>
                  </p:pic>
                </p:oleObj>
              </mc:Fallback>
            </mc:AlternateContent>
          </a:graphicData>
        </a:graphic>
      </p:graphicFrame>
      <p:cxnSp>
        <p:nvCxnSpPr>
          <p:cNvPr id="3081" name="AutoShape 14"/>
          <p:cNvCxnSpPr/>
          <p:nvPr/>
        </p:nvCxnSpPr>
        <p:spPr>
          <a:xfrm>
            <a:off x="3200400" y="2197100"/>
            <a:ext cx="1447800" cy="133350"/>
          </a:xfrm>
          <a:prstGeom prst="straightConnector1">
            <a:avLst/>
          </a:prstGeom>
          <a:ln w="25400" cap="flat" cmpd="sng">
            <a:solidFill>
              <a:schemeClr val="tx1"/>
            </a:solidFill>
            <a:prstDash val="solid"/>
            <a:headEnd type="triangle" w="med" len="med"/>
            <a:tailEnd type="none" w="lg" len="lg"/>
          </a:ln>
        </p:spPr>
      </p:cxnSp>
      <p:sp>
        <p:nvSpPr>
          <p:cNvPr id="12303" name="Text Box 15"/>
          <p:cNvSpPr txBox="1"/>
          <p:nvPr/>
        </p:nvSpPr>
        <p:spPr>
          <a:xfrm>
            <a:off x="762000" y="3416300"/>
            <a:ext cx="7010400" cy="777875"/>
          </a:xfrm>
          <a:prstGeom prst="rect">
            <a:avLst/>
          </a:prstGeom>
          <a:noFill/>
          <a:ln w="9525">
            <a:noFill/>
          </a:ln>
        </p:spPr>
        <p:txBody>
          <a:bodyPr>
            <a:spAutoFit/>
          </a:bodyPr>
          <a:p>
            <a:pPr algn="l">
              <a:spcBef>
                <a:spcPts val="600"/>
              </a:spcBef>
            </a:pPr>
            <a:r>
              <a:rPr lang="zh-CN" altLang="en-US" sz="2000" dirty="0">
                <a:solidFill>
                  <a:schemeClr val="tx1"/>
                </a:solidFill>
                <a:latin typeface="Arial" panose="020B0604020202020204" pitchFamily="34" charset="0"/>
              </a:rPr>
              <a:t>该轮胎于</a:t>
            </a:r>
            <a:r>
              <a:rPr lang="en-US" altLang="zh-CN" sz="2000" dirty="0">
                <a:solidFill>
                  <a:schemeClr val="tx1"/>
                </a:solidFill>
                <a:latin typeface="Arial" panose="020B0604020202020204" pitchFamily="34" charset="0"/>
              </a:rPr>
              <a:t>2005</a:t>
            </a:r>
            <a:r>
              <a:rPr lang="zh-CN" altLang="en-US" sz="2000" dirty="0">
                <a:solidFill>
                  <a:schemeClr val="tx1"/>
                </a:solidFill>
                <a:latin typeface="Arial" panose="020B0604020202020204" pitchFamily="34" charset="0"/>
              </a:rPr>
              <a:t>年第</a:t>
            </a:r>
            <a:r>
              <a:rPr lang="en-US" altLang="zh-CN" sz="2000" dirty="0">
                <a:solidFill>
                  <a:schemeClr val="tx1"/>
                </a:solidFill>
                <a:latin typeface="Arial" panose="020B0604020202020204" pitchFamily="34" charset="0"/>
              </a:rPr>
              <a:t>37</a:t>
            </a:r>
            <a:r>
              <a:rPr lang="zh-CN" altLang="en-US" sz="2000" dirty="0">
                <a:solidFill>
                  <a:schemeClr val="tx1"/>
                </a:solidFill>
                <a:latin typeface="Arial" panose="020B0604020202020204" pitchFamily="34" charset="0"/>
              </a:rPr>
              <a:t>周生产</a:t>
            </a:r>
            <a:endParaRPr lang="zh-CN" altLang="en-US" sz="2000" dirty="0">
              <a:solidFill>
                <a:schemeClr val="tx1"/>
              </a:solidFill>
              <a:latin typeface="Arial" panose="020B0604020202020204" pitchFamily="34" charset="0"/>
            </a:endParaRPr>
          </a:p>
          <a:p>
            <a:pPr algn="l">
              <a:spcBef>
                <a:spcPts val="600"/>
              </a:spcBef>
            </a:pPr>
            <a:r>
              <a:rPr lang="zh-CN" altLang="en-US" sz="2000" dirty="0">
                <a:solidFill>
                  <a:schemeClr val="tx1"/>
                </a:solidFill>
                <a:latin typeface="Arial" panose="020B0604020202020204" pitchFamily="34" charset="0"/>
              </a:rPr>
              <a:t>如果轮胎生产日期是</a:t>
            </a:r>
            <a:r>
              <a:rPr lang="en-US" altLang="zh-CN" sz="2000" dirty="0">
                <a:solidFill>
                  <a:schemeClr val="tx1"/>
                </a:solidFill>
                <a:latin typeface="Arial" panose="020B0604020202020204" pitchFamily="34" charset="0"/>
              </a:rPr>
              <a:t>3</a:t>
            </a:r>
            <a:r>
              <a:rPr lang="zh-CN" altLang="en-US" sz="2000" dirty="0">
                <a:solidFill>
                  <a:schemeClr val="tx1"/>
                </a:solidFill>
                <a:latin typeface="Arial" panose="020B0604020202020204" pitchFamily="34" charset="0"/>
              </a:rPr>
              <a:t>位数字，说明轮胎太老。</a:t>
            </a:r>
            <a:endParaRPr lang="en-US" altLang="zh-CN" sz="2000" dirty="0">
              <a:solidFill>
                <a:schemeClr val="tx1"/>
              </a:solidFill>
              <a:latin typeface="Arial" panose="020B0604020202020204" pitchFamily="34" charset="0"/>
            </a:endParaRPr>
          </a:p>
        </p:txBody>
      </p:sp>
      <p:sp>
        <p:nvSpPr>
          <p:cNvPr id="12" name="TextBox 11"/>
          <p:cNvSpPr txBox="1"/>
          <p:nvPr/>
        </p:nvSpPr>
        <p:spPr>
          <a:xfrm>
            <a:off x="838200" y="4765675"/>
            <a:ext cx="7391400" cy="1708150"/>
          </a:xfrm>
          <a:prstGeom prst="rect">
            <a:avLst/>
          </a:prstGeom>
          <a:noFill/>
          <a:ln w="9525">
            <a:noFill/>
          </a:ln>
        </p:spPr>
        <p:txBody>
          <a:bodyPr>
            <a:spAutoFit/>
          </a:bodyPr>
          <a:p>
            <a:pPr algn="l">
              <a:buFont typeface="Wingdings" panose="05000000000000000000" pitchFamily="2" charset="2"/>
              <a:buChar char="v"/>
            </a:pPr>
            <a:r>
              <a:rPr lang="zh-CN" altLang="en-US" sz="2000" dirty="0">
                <a:solidFill>
                  <a:schemeClr val="tx1"/>
                </a:solidFill>
                <a:latin typeface="Arial" panose="020B0604020202020204" pitchFamily="34" charset="0"/>
              </a:rPr>
              <a:t>即使没有使用过的轮胎也会老化毁坏，尤其是暴露在热源、阳光（紫外线）、电机或臭氧环境中的轮胎。</a:t>
            </a:r>
            <a:endParaRPr lang="en-US" altLang="zh-CN" sz="2000" dirty="0">
              <a:solidFill>
                <a:schemeClr val="tx1"/>
              </a:solidFill>
              <a:latin typeface="Arial" panose="020B0604020202020204" pitchFamily="34" charset="0"/>
            </a:endParaRPr>
          </a:p>
          <a:p>
            <a:pPr algn="l">
              <a:buFont typeface="Wingdings" panose="05000000000000000000" pitchFamily="2" charset="2"/>
              <a:buChar char="v"/>
            </a:pPr>
            <a:r>
              <a:rPr lang="zh-CN" altLang="en-US" sz="2000" dirty="0">
                <a:solidFill>
                  <a:schemeClr val="tx1"/>
                </a:solidFill>
                <a:latin typeface="Arial" panose="020B0604020202020204" pitchFamily="34" charset="0"/>
              </a:rPr>
              <a:t>建议不要使用生产超过 </a:t>
            </a:r>
            <a:r>
              <a:rPr lang="en-US" altLang="zh-CN" sz="2000" dirty="0">
                <a:solidFill>
                  <a:schemeClr val="tx1"/>
                </a:solidFill>
                <a:latin typeface="Arial" panose="020B0604020202020204" pitchFamily="34" charset="0"/>
              </a:rPr>
              <a:t>5</a:t>
            </a:r>
            <a:r>
              <a:rPr lang="zh-CN" altLang="en-US" sz="2000" dirty="0">
                <a:solidFill>
                  <a:schemeClr val="tx1"/>
                </a:solidFill>
                <a:latin typeface="Arial" panose="020B0604020202020204" pitchFamily="34" charset="0"/>
              </a:rPr>
              <a:t>－</a:t>
            </a:r>
            <a:r>
              <a:rPr lang="en-US" altLang="zh-CN" sz="2000" dirty="0">
                <a:solidFill>
                  <a:schemeClr val="tx1"/>
                </a:solidFill>
                <a:latin typeface="Arial" panose="020B0604020202020204" pitchFamily="34" charset="0"/>
              </a:rPr>
              <a:t>6</a:t>
            </a:r>
            <a:r>
              <a:rPr lang="zh-CN" altLang="en-US" sz="2000" dirty="0">
                <a:solidFill>
                  <a:schemeClr val="tx1"/>
                </a:solidFill>
                <a:latin typeface="Arial" panose="020B0604020202020204" pitchFamily="34" charset="0"/>
              </a:rPr>
              <a:t>年的轮胎 </a:t>
            </a:r>
            <a:endParaRPr lang="zh-CN" altLang="en-US" sz="2000" dirty="0">
              <a:solidFill>
                <a:schemeClr val="tx1"/>
              </a:solidFill>
              <a:latin typeface="Arial" panose="020B0604020202020204" pitchFamily="34" charset="0"/>
            </a:endParaRPr>
          </a:p>
          <a:p>
            <a:pPr algn="l">
              <a:spcBef>
                <a:spcPts val="600"/>
              </a:spcBef>
              <a:buFont typeface="Wingdings" panose="05000000000000000000" pitchFamily="2" charset="2"/>
              <a:buChar char="v"/>
            </a:pPr>
            <a:r>
              <a:rPr lang="zh-CN" altLang="en-US" sz="2000" dirty="0">
                <a:solidFill>
                  <a:schemeClr val="tx1"/>
                </a:solidFill>
                <a:latin typeface="Arial" panose="020B0604020202020204" pitchFamily="34" charset="0"/>
              </a:rPr>
              <a:t>如果轮胎已经被使用，老化的影响减少到一定程度，但应根据磨损情况在</a:t>
            </a:r>
            <a:r>
              <a:rPr lang="en-US" altLang="zh-CN" sz="2000" dirty="0">
                <a:solidFill>
                  <a:schemeClr val="tx1"/>
                </a:solidFill>
                <a:latin typeface="Arial" panose="020B0604020202020204" pitchFamily="34" charset="0"/>
              </a:rPr>
              <a:t>10</a:t>
            </a:r>
            <a:r>
              <a:rPr lang="zh-CN" altLang="en-US" sz="2000" dirty="0">
                <a:solidFill>
                  <a:schemeClr val="tx1"/>
                </a:solidFill>
                <a:latin typeface="Arial" panose="020B0604020202020204" pitchFamily="34" charset="0"/>
              </a:rPr>
              <a:t>年内更换轮胎</a:t>
            </a:r>
            <a:endParaRPr lang="zh-CN" altLang="en-US" sz="2000" dirty="0">
              <a:solidFill>
                <a:schemeClr val="tx1"/>
              </a:solidFill>
              <a:latin typeface="Arial" panose="020B0604020202020204" pitchFamily="34" charset="0"/>
            </a:endParaRPr>
          </a:p>
        </p:txBody>
      </p:sp>
      <p:sp>
        <p:nvSpPr>
          <p:cNvPr id="13" name="TextBox 12"/>
          <p:cNvSpPr txBox="1"/>
          <p:nvPr/>
        </p:nvSpPr>
        <p:spPr>
          <a:xfrm>
            <a:off x="838200" y="4406900"/>
            <a:ext cx="3276600" cy="400050"/>
          </a:xfrm>
          <a:prstGeom prst="rect">
            <a:avLst/>
          </a:prstGeom>
          <a:noFill/>
          <a:ln w="9525">
            <a:noFill/>
          </a:ln>
        </p:spPr>
        <p:txBody>
          <a:bodyPr>
            <a:spAutoFit/>
          </a:bodyPr>
          <a:p>
            <a:r>
              <a:rPr lang="zh-CN" altLang="en-US" sz="2000" dirty="0">
                <a:solidFill>
                  <a:schemeClr val="tx1"/>
                </a:solidFill>
                <a:latin typeface="Arial" panose="020B0604020202020204" pitchFamily="34" charset="0"/>
              </a:rPr>
              <a:t>轮胎寿命</a:t>
            </a:r>
            <a:endParaRPr lang="zh-CN" altLang="en-US" sz="2000" dirty="0">
              <a:solidFill>
                <a:schemeClr val="tx1"/>
              </a:solidFill>
              <a:latin typeface="Arial" panose="020B0604020202020204" pitchFamily="34" charset="0"/>
            </a:endParaRPr>
          </a:p>
        </p:txBody>
      </p:sp>
      <p:sp>
        <p:nvSpPr>
          <p:cNvPr id="14" name="标题 1"/>
          <p:cNvSpPr txBox="1"/>
          <p:nvPr/>
        </p:nvSpPr>
        <p:spPr bwMode="auto">
          <a:xfrm>
            <a:off x="1600200" y="228600"/>
            <a:ext cx="6477000" cy="715963"/>
          </a:xfrm>
          <a:prstGeom prst="rect">
            <a:avLst/>
          </a:prstGeom>
          <a:noFill/>
          <a:ln w="9525">
            <a:noFill/>
            <a:miter lim="800000"/>
          </a:ln>
        </p:spPr>
        <p:txBody>
          <a:bodyPr anchor="ctr"/>
          <a:lstStyle/>
          <a:p>
            <a:pPr marL="342900" marR="0" indent="-342900" defTabSz="914400" eaLnBrk="0" hangingPunct="0">
              <a:buClrTx/>
              <a:buSzTx/>
              <a:buFontTx/>
              <a:buNone/>
              <a:defRPr/>
            </a:pPr>
            <a:r>
              <a:rPr kumimoji="0" lang="zh-CN" altLang="zh-CN" sz="3200" kern="0" cap="none" spc="0" normalizeH="0" baseline="0" noProof="0">
                <a:solidFill>
                  <a:schemeClr val="tx2"/>
                </a:solidFill>
                <a:latin typeface="+mj-lt"/>
                <a:ea typeface="+mj-ea"/>
                <a:cs typeface="+mj-cs"/>
              </a:rPr>
              <a:t>车辆</a:t>
            </a:r>
            <a:endParaRPr kumimoji="0" lang="zh-CN" altLang="en-US" sz="3200" kern="0" cap="none" spc="0" normalizeH="0" baseline="0" noProof="0" dirty="0">
              <a:solidFill>
                <a:schemeClr val="tx2"/>
              </a:solidFill>
              <a:latin typeface="+mj-lt"/>
              <a:ea typeface="+mj-ea"/>
              <a:cs typeface="+mj-cs"/>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303"/>
                                        </p:tgtEl>
                                        <p:attrNameLst>
                                          <p:attrName>style.visibility</p:attrName>
                                        </p:attrNameLst>
                                      </p:cBhvr>
                                      <p:to>
                                        <p:strVal val="visible"/>
                                      </p:to>
                                    </p:set>
                                    <p:anim calcmode="lin" valueType="num">
                                      <p:cBhvr additive="base">
                                        <p:cTn id="7" dur="500" fill="hold"/>
                                        <p:tgtEl>
                                          <p:spTgt spid="12303"/>
                                        </p:tgtEl>
                                        <p:attrNameLst>
                                          <p:attrName>ppt_x</p:attrName>
                                        </p:attrNameLst>
                                      </p:cBhvr>
                                      <p:tavLst>
                                        <p:tav tm="0">
                                          <p:val>
                                            <p:strVal val="0-#ppt_w/2"/>
                                          </p:val>
                                        </p:tav>
                                        <p:tav tm="100000">
                                          <p:val>
                                            <p:strVal val="#ppt_x"/>
                                          </p:val>
                                        </p:tav>
                                      </p:tavLst>
                                    </p:anim>
                                    <p:anim calcmode="lin" valueType="num">
                                      <p:cBhvr additive="base">
                                        <p:cTn id="8" dur="500" fill="hold"/>
                                        <p:tgtEl>
                                          <p:spTgt spid="123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xEl>
                                              <p:charRg st="0" end="5"/>
                                            </p:txEl>
                                          </p:spTgt>
                                        </p:tgtEl>
                                        <p:attrNameLst>
                                          <p:attrName>style.visibility</p:attrName>
                                        </p:attrNameLst>
                                      </p:cBhvr>
                                      <p:to>
                                        <p:strVal val="visible"/>
                                      </p:to>
                                    </p:set>
                                    <p:animEffect transition="in" filter="fade">
                                      <p:cBhvr>
                                        <p:cTn id="13" dur="2000"/>
                                        <p:tgtEl>
                                          <p:spTgt spid="13">
                                            <p:txEl>
                                              <p:charRg st="0"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charRg st="0" end="47"/>
                                            </p:txEl>
                                          </p:spTgt>
                                        </p:tgtEl>
                                        <p:attrNameLst>
                                          <p:attrName>style.visibility</p:attrName>
                                        </p:attrNameLst>
                                      </p:cBhvr>
                                      <p:to>
                                        <p:strVal val="visible"/>
                                      </p:to>
                                    </p:set>
                                    <p:animEffect transition="in" filter="fade">
                                      <p:cBhvr>
                                        <p:cTn id="18" dur="2000"/>
                                        <p:tgtEl>
                                          <p:spTgt spid="12">
                                            <p:txEl>
                                              <p:charRg st="0" end="4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charRg st="47" end="67"/>
                                            </p:txEl>
                                          </p:spTgt>
                                        </p:tgtEl>
                                        <p:attrNameLst>
                                          <p:attrName>style.visibility</p:attrName>
                                        </p:attrNameLst>
                                      </p:cBhvr>
                                      <p:to>
                                        <p:strVal val="visible"/>
                                      </p:to>
                                    </p:set>
                                    <p:animEffect transition="in" filter="fade">
                                      <p:cBhvr>
                                        <p:cTn id="23" dur="2000"/>
                                        <p:tgtEl>
                                          <p:spTgt spid="12">
                                            <p:txEl>
                                              <p:charRg st="47" end="6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charRg st="67" end="108"/>
                                            </p:txEl>
                                          </p:spTgt>
                                        </p:tgtEl>
                                        <p:attrNameLst>
                                          <p:attrName>style.visibility</p:attrName>
                                        </p:attrNameLst>
                                      </p:cBhvr>
                                      <p:to>
                                        <p:strVal val="visible"/>
                                      </p:to>
                                    </p:set>
                                    <p:animEffect transition="in" filter="fade">
                                      <p:cBhvr>
                                        <p:cTn id="28" dur="2000"/>
                                        <p:tgtEl>
                                          <p:spTgt spid="12">
                                            <p:txEl>
                                              <p:charRg st="67"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3" grpId="0"/>
      <p:bldP spid="12" grpId="0" build="p"/>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242" y="111617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617595"/>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019880" y="1219200"/>
            <a:ext cx="2809399" cy="1872615"/>
          </a:xfrm>
          <a:prstGeom prst="rect">
            <a:avLst/>
          </a:prstGeom>
        </p:spPr>
      </p:pic>
      <p:sp>
        <p:nvSpPr>
          <p:cNvPr id="6" name="标题 3"/>
          <p:cNvSpPr txBox="1"/>
          <p:nvPr/>
        </p:nvSpPr>
        <p:spPr>
          <a:xfrm>
            <a:off x="2286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Flowchart: Alternate Process 5"/>
          <p:cNvSpPr/>
          <p:nvPr/>
        </p:nvSpPr>
        <p:spPr>
          <a:xfrm>
            <a:off x="1168400" y="914400"/>
            <a:ext cx="1422400" cy="762000"/>
          </a:xfrm>
          <a:prstGeom prst="flowChartAlternateProcess">
            <a:avLst/>
          </a:prstGeom>
          <a:solidFill>
            <a:srgbClr val="FFFF00"/>
          </a:solidFill>
          <a:ln w="12700" cap="flat" cmpd="sng">
            <a:solidFill>
              <a:srgbClr val="FFFF00"/>
            </a:solidFill>
            <a:prstDash val="solid"/>
            <a:round/>
            <a:headEnd type="none" w="med" len="med"/>
            <a:tailEnd type="none" w="med" len="med"/>
          </a:ln>
        </p:spPr>
        <p:txBody>
          <a:bodyPr wrap="none" lIns="0" tIns="0" rIns="0" bIns="0" anchor="ctr" anchorCtr="0"/>
          <a:p>
            <a:r>
              <a:rPr lang="zh-CN" altLang="en-US" dirty="0">
                <a:solidFill>
                  <a:schemeClr val="tx1"/>
                </a:solidFill>
                <a:latin typeface="Arial" panose="020B0604020202020204" pitchFamily="34" charset="0"/>
              </a:rPr>
              <a:t>开始 </a:t>
            </a:r>
            <a:endParaRPr lang="zh-CN" altLang="en-US" dirty="0">
              <a:solidFill>
                <a:schemeClr val="tx1"/>
              </a:solidFill>
              <a:latin typeface="Arial" panose="020B0604020202020204" pitchFamily="34" charset="0"/>
            </a:endParaRPr>
          </a:p>
        </p:txBody>
      </p:sp>
      <p:sp>
        <p:nvSpPr>
          <p:cNvPr id="21507" name="Flowchart: Alternate Process 6"/>
          <p:cNvSpPr/>
          <p:nvPr/>
        </p:nvSpPr>
        <p:spPr>
          <a:xfrm>
            <a:off x="5181600" y="6099175"/>
            <a:ext cx="1422400" cy="758825"/>
          </a:xfrm>
          <a:prstGeom prst="flowChartAlternateProcess">
            <a:avLst/>
          </a:prstGeom>
          <a:solidFill>
            <a:srgbClr val="FFFF00"/>
          </a:solidFill>
          <a:ln w="12700" cap="flat" cmpd="sng">
            <a:solidFill>
              <a:schemeClr val="bg2"/>
            </a:solidFill>
            <a:prstDash val="solid"/>
            <a:round/>
            <a:headEnd type="none" w="med" len="med"/>
            <a:tailEnd type="none" w="med" len="med"/>
          </a:ln>
        </p:spPr>
        <p:txBody>
          <a:bodyPr wrap="none" lIns="0" tIns="0" rIns="0" bIns="0" anchor="ctr" anchorCtr="0"/>
          <a:p>
            <a:r>
              <a:rPr lang="zh-CN" altLang="en-US" dirty="0">
                <a:solidFill>
                  <a:schemeClr val="tx1"/>
                </a:solidFill>
                <a:latin typeface="Arial" panose="020B0604020202020204" pitchFamily="34" charset="0"/>
              </a:rPr>
              <a:t>结束</a:t>
            </a:r>
            <a:endParaRPr lang="zh-CN" altLang="en-US" dirty="0">
              <a:solidFill>
                <a:schemeClr val="tx1"/>
              </a:solidFill>
              <a:latin typeface="Arial" panose="020B0604020202020204" pitchFamily="34" charset="0"/>
            </a:endParaRPr>
          </a:p>
        </p:txBody>
      </p:sp>
      <p:sp>
        <p:nvSpPr>
          <p:cNvPr id="21508" name="TextBox 12"/>
          <p:cNvSpPr txBox="1"/>
          <p:nvPr/>
        </p:nvSpPr>
        <p:spPr>
          <a:xfrm>
            <a:off x="6629400" y="990600"/>
            <a:ext cx="2514600" cy="708025"/>
          </a:xfrm>
          <a:prstGeom prst="rect">
            <a:avLst/>
          </a:prstGeom>
          <a:noFill/>
          <a:ln w="9525">
            <a:noFill/>
          </a:ln>
        </p:spPr>
        <p:txBody>
          <a:bodyPr>
            <a:spAutoFit/>
          </a:bodyPr>
          <a:p>
            <a:pPr>
              <a:buFont typeface="Arial" panose="020B0604020202020204" pitchFamily="34" charset="0"/>
              <a:buChar char="•"/>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所有物流车辆</a:t>
            </a:r>
            <a:endParaRPr lang="zh-CN" altLang="en-US" sz="2000" dirty="0">
              <a:solidFill>
                <a:schemeClr val="tx1"/>
              </a:solidFill>
              <a:latin typeface="Arial" panose="020B0604020202020204" pitchFamily="34" charset="0"/>
            </a:endParaRPr>
          </a:p>
          <a:p>
            <a:pPr>
              <a:buFont typeface="Arial" panose="020B0604020202020204" pitchFamily="34" charset="0"/>
              <a:buChar char="•"/>
            </a:pPr>
            <a:r>
              <a:rPr lang="zh-CN" altLang="en-US" sz="2000" dirty="0">
                <a:solidFill>
                  <a:schemeClr val="tx1"/>
                </a:solidFill>
                <a:latin typeface="Arial" panose="020B0604020202020204" pitchFamily="34" charset="0"/>
              </a:rPr>
              <a:t> 所有公务出差 </a:t>
            </a:r>
            <a:endParaRPr lang="zh-CN" altLang="en-US" sz="2000" dirty="0">
              <a:solidFill>
                <a:schemeClr val="tx1"/>
              </a:solidFill>
              <a:latin typeface="Arial" panose="020B0604020202020204" pitchFamily="34" charset="0"/>
            </a:endParaRPr>
          </a:p>
        </p:txBody>
      </p:sp>
      <p:sp>
        <p:nvSpPr>
          <p:cNvPr id="21509" name="Text Box 12"/>
          <p:cNvSpPr txBox="1"/>
          <p:nvPr/>
        </p:nvSpPr>
        <p:spPr>
          <a:xfrm>
            <a:off x="3219450" y="2073275"/>
            <a:ext cx="1330325" cy="798513"/>
          </a:xfrm>
          <a:prstGeom prst="rect">
            <a:avLst/>
          </a:prstGeom>
          <a:solidFill>
            <a:srgbClr val="FFFF00"/>
          </a:solidFill>
          <a:ln w="9525">
            <a:noFill/>
          </a:ln>
        </p:spPr>
        <p:txBody>
          <a:bodyPr lIns="54000" tIns="10800" rIns="54000" bIns="10800"/>
          <a:p>
            <a:pPr>
              <a:spcBef>
                <a:spcPct val="50000"/>
              </a:spcBef>
            </a:pPr>
            <a:r>
              <a:rPr lang="zh-CN" altLang="en-US" sz="1400" dirty="0">
                <a:solidFill>
                  <a:schemeClr val="tx1"/>
                </a:solidFill>
                <a:latin typeface="Arial" panose="020B0604020202020204" pitchFamily="34" charset="0"/>
              </a:rPr>
              <a:t>准备一份不需单独批准的路程清单，并进行沟通</a:t>
            </a:r>
            <a:endParaRPr lang="zh-CN" altLang="en-US" sz="1400" dirty="0">
              <a:solidFill>
                <a:schemeClr val="tx1"/>
              </a:solidFill>
              <a:latin typeface="Arial" panose="020B0604020202020204" pitchFamily="34" charset="0"/>
            </a:endParaRPr>
          </a:p>
        </p:txBody>
      </p:sp>
      <p:sp>
        <p:nvSpPr>
          <p:cNvPr id="21510" name="Text Box 13"/>
          <p:cNvSpPr txBox="1"/>
          <p:nvPr/>
        </p:nvSpPr>
        <p:spPr>
          <a:xfrm>
            <a:off x="5235575" y="2109788"/>
            <a:ext cx="1330325" cy="798512"/>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评估路程要求，</a:t>
            </a:r>
            <a:endParaRPr lang="zh-CN" altLang="en-US" sz="1400" dirty="0">
              <a:solidFill>
                <a:schemeClr val="tx1"/>
              </a:solidFill>
              <a:latin typeface="Arial" panose="020B0604020202020204" pitchFamily="34" charset="0"/>
            </a:endParaRPr>
          </a:p>
          <a:p>
            <a:pPr>
              <a:spcBef>
                <a:spcPct val="50000"/>
              </a:spcBef>
            </a:pPr>
            <a:r>
              <a:rPr lang="zh-CN" altLang="en-US" sz="1400" dirty="0">
                <a:solidFill>
                  <a:schemeClr val="tx1"/>
                </a:solidFill>
                <a:latin typeface="Arial" panose="020B0604020202020204" pitchFamily="34" charset="0"/>
              </a:rPr>
              <a:t>提供许可</a:t>
            </a:r>
            <a:endParaRPr lang="zh-CN" altLang="en-US" sz="1400" dirty="0">
              <a:solidFill>
                <a:schemeClr val="tx1"/>
              </a:solidFill>
              <a:latin typeface="Arial" panose="020B0604020202020204" pitchFamily="34" charset="0"/>
            </a:endParaRPr>
          </a:p>
        </p:txBody>
      </p:sp>
      <p:sp>
        <p:nvSpPr>
          <p:cNvPr id="21511" name="Text Box 14"/>
          <p:cNvSpPr txBox="1"/>
          <p:nvPr/>
        </p:nvSpPr>
        <p:spPr>
          <a:xfrm>
            <a:off x="7251700" y="2073275"/>
            <a:ext cx="1330325" cy="798513"/>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准备安全路程计划</a:t>
            </a:r>
            <a:endParaRPr lang="zh-CN" altLang="en-US" sz="1400" dirty="0">
              <a:solidFill>
                <a:schemeClr val="tx1"/>
              </a:solidFill>
              <a:latin typeface="Arial" panose="020B0604020202020204" pitchFamily="34" charset="0"/>
            </a:endParaRPr>
          </a:p>
        </p:txBody>
      </p:sp>
      <p:sp>
        <p:nvSpPr>
          <p:cNvPr id="21512" name="Text Box 15"/>
          <p:cNvSpPr txBox="1"/>
          <p:nvPr/>
        </p:nvSpPr>
        <p:spPr>
          <a:xfrm>
            <a:off x="1203325" y="3513138"/>
            <a:ext cx="1330325" cy="798512"/>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用路程计划和</a:t>
            </a:r>
            <a:r>
              <a:rPr lang="en-US" altLang="zh-CN" sz="1400" dirty="0">
                <a:solidFill>
                  <a:schemeClr val="tx1"/>
                </a:solidFill>
                <a:latin typeface="Arial" panose="020B0604020202020204" pitchFamily="34" charset="0"/>
              </a:rPr>
              <a:t>OBC/GPS</a:t>
            </a:r>
            <a:r>
              <a:rPr lang="zh-CN" altLang="en-US" sz="1400" dirty="0">
                <a:solidFill>
                  <a:schemeClr val="tx1"/>
                </a:solidFill>
                <a:latin typeface="Arial" panose="020B0604020202020204" pitchFamily="34" charset="0"/>
              </a:rPr>
              <a:t>数据评估行程</a:t>
            </a:r>
            <a:endParaRPr lang="zh-CN" altLang="en-US" sz="1400" dirty="0">
              <a:solidFill>
                <a:schemeClr val="tx1"/>
              </a:solidFill>
              <a:latin typeface="Arial" panose="020B0604020202020204" pitchFamily="34" charset="0"/>
            </a:endParaRPr>
          </a:p>
        </p:txBody>
      </p:sp>
      <p:sp>
        <p:nvSpPr>
          <p:cNvPr id="21513" name="Text Box 16"/>
          <p:cNvSpPr txBox="1"/>
          <p:nvPr/>
        </p:nvSpPr>
        <p:spPr>
          <a:xfrm>
            <a:off x="3219450" y="3513138"/>
            <a:ext cx="1330325" cy="798512"/>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定期报告行程及到达情况</a:t>
            </a:r>
            <a:endParaRPr lang="zh-CN" altLang="en-US" sz="1400" dirty="0">
              <a:solidFill>
                <a:schemeClr val="tx1"/>
              </a:solidFill>
              <a:latin typeface="Arial" panose="020B0604020202020204" pitchFamily="34" charset="0"/>
            </a:endParaRPr>
          </a:p>
        </p:txBody>
      </p:sp>
      <p:sp>
        <p:nvSpPr>
          <p:cNvPr id="21514" name="Text Box 17"/>
          <p:cNvSpPr txBox="1"/>
          <p:nvPr/>
        </p:nvSpPr>
        <p:spPr>
          <a:xfrm>
            <a:off x="5200650" y="3549650"/>
            <a:ext cx="1330325" cy="727075"/>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实施路程计划并报告</a:t>
            </a:r>
            <a:endParaRPr lang="zh-CN" altLang="en-US" sz="1400" dirty="0">
              <a:solidFill>
                <a:schemeClr val="tx1"/>
              </a:solidFill>
              <a:latin typeface="Arial" panose="020B0604020202020204" pitchFamily="34" charset="0"/>
            </a:endParaRPr>
          </a:p>
        </p:txBody>
      </p:sp>
      <p:sp>
        <p:nvSpPr>
          <p:cNvPr id="21515" name="Text Box 18"/>
          <p:cNvSpPr txBox="1"/>
          <p:nvPr/>
        </p:nvSpPr>
        <p:spPr>
          <a:xfrm>
            <a:off x="7215188" y="3548063"/>
            <a:ext cx="1330325" cy="757237"/>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确认车辆状况，落实控制措施</a:t>
            </a:r>
            <a:endParaRPr lang="zh-CN" altLang="en-US" sz="1400" dirty="0">
              <a:solidFill>
                <a:schemeClr val="tx1"/>
              </a:solidFill>
              <a:latin typeface="Arial" panose="020B0604020202020204" pitchFamily="34" charset="0"/>
            </a:endParaRPr>
          </a:p>
        </p:txBody>
      </p:sp>
      <p:sp>
        <p:nvSpPr>
          <p:cNvPr id="21516" name="Text Box 19"/>
          <p:cNvSpPr txBox="1"/>
          <p:nvPr/>
        </p:nvSpPr>
        <p:spPr>
          <a:xfrm>
            <a:off x="1203325" y="4953000"/>
            <a:ext cx="1330325" cy="798513"/>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关闭这次安全路程计划，并准备下一行程</a:t>
            </a:r>
            <a:endParaRPr lang="zh-CN" altLang="en-US" sz="1400" dirty="0">
              <a:solidFill>
                <a:schemeClr val="tx1"/>
              </a:solidFill>
              <a:latin typeface="Arial" panose="020B0604020202020204" pitchFamily="34" charset="0"/>
            </a:endParaRPr>
          </a:p>
        </p:txBody>
      </p:sp>
      <p:sp>
        <p:nvSpPr>
          <p:cNvPr id="21517" name="Text Box 20"/>
          <p:cNvSpPr txBox="1"/>
          <p:nvPr/>
        </p:nvSpPr>
        <p:spPr>
          <a:xfrm>
            <a:off x="3184525" y="4953000"/>
            <a:ext cx="1330325" cy="798513"/>
          </a:xfrm>
          <a:prstGeom prst="rect">
            <a:avLst/>
          </a:prstGeom>
          <a:solidFill>
            <a:srgbClr val="FFFF00"/>
          </a:solidFill>
          <a:ln w="9525">
            <a:noFill/>
          </a:ln>
        </p:spPr>
        <p:txBody>
          <a:bodyPr lIns="54000" tIns="82800" rIns="18000" bIns="82800"/>
          <a:p>
            <a:pPr>
              <a:spcBef>
                <a:spcPct val="50000"/>
              </a:spcBef>
            </a:pPr>
            <a:r>
              <a:rPr lang="zh-CN" altLang="en-US" sz="1400" dirty="0">
                <a:solidFill>
                  <a:schemeClr val="tx1"/>
                </a:solidFill>
                <a:latin typeface="Arial" panose="020B0604020202020204" pitchFamily="34" charset="0"/>
              </a:rPr>
              <a:t>完成路程报告并记录存档</a:t>
            </a:r>
            <a:endParaRPr lang="zh-CN" altLang="en-US" sz="1400" dirty="0">
              <a:solidFill>
                <a:schemeClr val="tx1"/>
              </a:solidFill>
              <a:latin typeface="Arial" panose="020B0604020202020204" pitchFamily="34" charset="0"/>
            </a:endParaRPr>
          </a:p>
        </p:txBody>
      </p:sp>
      <p:sp>
        <p:nvSpPr>
          <p:cNvPr id="21518" name="Text Box 21"/>
          <p:cNvSpPr txBox="1"/>
          <p:nvPr/>
        </p:nvSpPr>
        <p:spPr>
          <a:xfrm>
            <a:off x="5235575" y="4989513"/>
            <a:ext cx="1295400" cy="730250"/>
          </a:xfrm>
          <a:prstGeom prst="rect">
            <a:avLst/>
          </a:prstGeom>
          <a:solidFill>
            <a:srgbClr val="FFFF00"/>
          </a:solidFill>
          <a:ln w="9525">
            <a:noFill/>
          </a:ln>
        </p:spPr>
        <p:txBody>
          <a:bodyPr/>
          <a:p>
            <a:pPr>
              <a:spcBef>
                <a:spcPct val="50000"/>
              </a:spcBef>
            </a:pPr>
            <a:r>
              <a:rPr lang="zh-CN" altLang="en-US" sz="1400" dirty="0">
                <a:solidFill>
                  <a:schemeClr val="tx1"/>
                </a:solidFill>
                <a:latin typeface="Arial" panose="020B0604020202020204" pitchFamily="34" charset="0"/>
              </a:rPr>
              <a:t>进行趋势分析 ，进行提高整改</a:t>
            </a:r>
            <a:endParaRPr lang="zh-CN" altLang="en-US" sz="1400" dirty="0">
              <a:solidFill>
                <a:schemeClr val="tx1"/>
              </a:solidFill>
              <a:latin typeface="Arial" panose="020B0604020202020204" pitchFamily="34" charset="0"/>
            </a:endParaRPr>
          </a:p>
        </p:txBody>
      </p:sp>
      <p:sp>
        <p:nvSpPr>
          <p:cNvPr id="21" name="标题 1"/>
          <p:cNvSpPr txBox="1"/>
          <p:nvPr/>
        </p:nvSpPr>
        <p:spPr bwMode="auto">
          <a:xfrm>
            <a:off x="1524000" y="228600"/>
            <a:ext cx="6477000" cy="715963"/>
          </a:xfrm>
          <a:prstGeom prst="rect">
            <a:avLst/>
          </a:prstGeom>
          <a:noFill/>
          <a:ln w="9525">
            <a:noFill/>
            <a:miter lim="800000"/>
          </a:ln>
        </p:spPr>
        <p:txBody>
          <a:bodyPr anchor="ctr"/>
          <a:lstStyle/>
          <a:p>
            <a:pPr marL="342900" marR="0" indent="-342900" defTabSz="914400" eaLnBrk="0" hangingPunct="0">
              <a:buClrTx/>
              <a:buSzTx/>
              <a:buFontTx/>
              <a:buNone/>
              <a:defRPr/>
            </a:pPr>
            <a:r>
              <a:rPr kumimoji="0" lang="zh-CN" altLang="zh-CN" sz="3200" kern="0" cap="none" spc="0" normalizeH="0" baseline="0" noProof="0" dirty="0">
                <a:solidFill>
                  <a:schemeClr val="tx2"/>
                </a:solidFill>
                <a:latin typeface="+mj-lt"/>
                <a:ea typeface="+mj-ea"/>
                <a:cs typeface="+mj-cs"/>
              </a:rPr>
              <a:t>路程</a:t>
            </a:r>
            <a:endParaRPr kumimoji="0" lang="zh-CN" altLang="en-US" sz="3200" kern="0" cap="none" spc="0" normalizeH="0" baseline="0" noProof="0" dirty="0">
              <a:solidFill>
                <a:schemeClr val="tx2"/>
              </a:solidFill>
              <a:latin typeface="+mj-lt"/>
              <a:ea typeface="+mj-ea"/>
              <a:cs typeface="+mj-cs"/>
            </a:endParaRPr>
          </a:p>
        </p:txBody>
      </p:sp>
      <p:sp>
        <p:nvSpPr>
          <p:cNvPr id="21520" name="Rectangle 2"/>
          <p:cNvSpPr>
            <a:spLocks noGrp="1"/>
          </p:cNvSpPr>
          <p:nvPr>
            <p:ph type="title"/>
          </p:nvPr>
        </p:nvSpPr>
        <p:spPr>
          <a:xfrm>
            <a:off x="969963" y="1143000"/>
            <a:ext cx="7488237" cy="457200"/>
          </a:xfrm>
        </p:spPr>
        <p:txBody>
          <a:bodyPr vert="horz" wrap="square" lIns="91440" tIns="45720" rIns="91440" bIns="45720" anchor="ctr" anchorCtr="0"/>
          <a:p>
            <a:pPr eaLnBrk="1" hangingPunct="1"/>
            <a:r>
              <a:rPr lang="zh-CN" altLang="es-GT" dirty="0">
                <a:solidFill>
                  <a:srgbClr val="00B050"/>
                </a:solidFill>
              </a:rPr>
              <a:t>有效的路程管理流程</a:t>
            </a:r>
            <a:endParaRPr lang="zh-CN" altLang="es-GT" dirty="0">
              <a:solidFill>
                <a:srgbClr val="00B050"/>
              </a:solidFill>
            </a:endParaRPr>
          </a:p>
        </p:txBody>
      </p:sp>
      <p:sp>
        <p:nvSpPr>
          <p:cNvPr id="21521" name="Text Box 11"/>
          <p:cNvSpPr txBox="1"/>
          <p:nvPr/>
        </p:nvSpPr>
        <p:spPr>
          <a:xfrm>
            <a:off x="1295400" y="2133600"/>
            <a:ext cx="1295400" cy="738188"/>
          </a:xfrm>
          <a:prstGeom prst="rect">
            <a:avLst/>
          </a:prstGeom>
          <a:solidFill>
            <a:srgbClr val="FFFF00"/>
          </a:solidFill>
          <a:ln w="9525">
            <a:noFill/>
          </a:ln>
        </p:spPr>
        <p:txBody>
          <a:bodyPr>
            <a:spAutoFit/>
          </a:bodyPr>
          <a:p>
            <a:pPr algn="r">
              <a:spcBef>
                <a:spcPct val="50000"/>
              </a:spcBef>
            </a:pPr>
            <a:r>
              <a:rPr lang="zh-CN" altLang="en-US" sz="1400" dirty="0">
                <a:solidFill>
                  <a:schemeClr val="tx1"/>
                </a:solidFill>
                <a:latin typeface="Arial" panose="020B0604020202020204" pitchFamily="34" charset="0"/>
              </a:rPr>
              <a:t>任命安全路程管理经理并提供相应资源</a:t>
            </a:r>
            <a:endParaRPr lang="zh-CN" altLang="en-US" sz="1400" dirty="0">
              <a:solidFill>
                <a:schemeClr val="tx1"/>
              </a:solidFill>
              <a:latin typeface="Arial" panose="020B0604020202020204" pitchFamily="34" charset="0"/>
            </a:endParaRPr>
          </a:p>
        </p:txBody>
      </p:sp>
      <p:sp>
        <p:nvSpPr>
          <p:cNvPr id="21522" name="下箭头 24"/>
          <p:cNvSpPr/>
          <p:nvPr/>
        </p:nvSpPr>
        <p:spPr>
          <a:xfrm>
            <a:off x="1752600" y="1676400"/>
            <a:ext cx="381000" cy="3810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3" name="右箭头 25"/>
          <p:cNvSpPr/>
          <p:nvPr/>
        </p:nvSpPr>
        <p:spPr>
          <a:xfrm>
            <a:off x="2667000" y="2362200"/>
            <a:ext cx="457200" cy="3048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4" name="右箭头 26"/>
          <p:cNvSpPr/>
          <p:nvPr/>
        </p:nvSpPr>
        <p:spPr>
          <a:xfrm>
            <a:off x="4572000" y="2438400"/>
            <a:ext cx="457200" cy="3048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5" name="右箭头 27"/>
          <p:cNvSpPr/>
          <p:nvPr/>
        </p:nvSpPr>
        <p:spPr>
          <a:xfrm>
            <a:off x="6629400" y="2362200"/>
            <a:ext cx="457200" cy="3048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6" name="下箭头 28"/>
          <p:cNvSpPr/>
          <p:nvPr/>
        </p:nvSpPr>
        <p:spPr>
          <a:xfrm>
            <a:off x="7696200" y="2971800"/>
            <a:ext cx="381000" cy="3810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7" name="左箭头 29"/>
          <p:cNvSpPr/>
          <p:nvPr/>
        </p:nvSpPr>
        <p:spPr>
          <a:xfrm>
            <a:off x="6553200" y="3810000"/>
            <a:ext cx="533400" cy="304800"/>
          </a:xfrm>
          <a:prstGeom prst="leftArrow">
            <a:avLst>
              <a:gd name="adj1" fmla="val 50000"/>
              <a:gd name="adj2" fmla="val 49996"/>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8" name="左箭头 30"/>
          <p:cNvSpPr/>
          <p:nvPr/>
        </p:nvSpPr>
        <p:spPr>
          <a:xfrm>
            <a:off x="4572000" y="3810000"/>
            <a:ext cx="533400" cy="304800"/>
          </a:xfrm>
          <a:prstGeom prst="leftArrow">
            <a:avLst>
              <a:gd name="adj1" fmla="val 50000"/>
              <a:gd name="adj2" fmla="val 49996"/>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29" name="左箭头 31"/>
          <p:cNvSpPr/>
          <p:nvPr/>
        </p:nvSpPr>
        <p:spPr>
          <a:xfrm>
            <a:off x="2590800" y="3810000"/>
            <a:ext cx="533400" cy="304800"/>
          </a:xfrm>
          <a:prstGeom prst="leftArrow">
            <a:avLst>
              <a:gd name="adj1" fmla="val 50000"/>
              <a:gd name="adj2" fmla="val 49996"/>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30" name="右箭头 33"/>
          <p:cNvSpPr/>
          <p:nvPr/>
        </p:nvSpPr>
        <p:spPr>
          <a:xfrm>
            <a:off x="2667000" y="5181600"/>
            <a:ext cx="457200" cy="3048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31" name="右箭头 34"/>
          <p:cNvSpPr/>
          <p:nvPr/>
        </p:nvSpPr>
        <p:spPr>
          <a:xfrm>
            <a:off x="4572000" y="5257800"/>
            <a:ext cx="457200" cy="3048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32" name="下箭头 35"/>
          <p:cNvSpPr/>
          <p:nvPr/>
        </p:nvSpPr>
        <p:spPr>
          <a:xfrm>
            <a:off x="1600200" y="4419600"/>
            <a:ext cx="381000" cy="3810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21533" name="下箭头 36"/>
          <p:cNvSpPr/>
          <p:nvPr/>
        </p:nvSpPr>
        <p:spPr>
          <a:xfrm>
            <a:off x="5715000" y="5791200"/>
            <a:ext cx="381000" cy="3810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p:txBody>
          <a:bodyPr vert="horz" wrap="square" lIns="91440" tIns="45720" rIns="91440" bIns="45720" anchor="ctr" anchorCtr="0"/>
          <a:p>
            <a:pPr marL="342900" indent="-342900"/>
            <a:r>
              <a:rPr lang="zh-CN" altLang="zh-CN" dirty="0"/>
              <a:t>路程</a:t>
            </a:r>
            <a:endParaRPr lang="zh-CN" altLang="en-US" dirty="0"/>
          </a:p>
        </p:txBody>
      </p:sp>
      <p:sp>
        <p:nvSpPr>
          <p:cNvPr id="22531" name="内容占位符 2"/>
          <p:cNvSpPr>
            <a:spLocks noGrp="1"/>
          </p:cNvSpPr>
          <p:nvPr>
            <p:ph idx="1"/>
          </p:nvPr>
        </p:nvSpPr>
        <p:spPr>
          <a:xfrm>
            <a:off x="304800" y="990600"/>
            <a:ext cx="8229600" cy="4525963"/>
          </a:xfrm>
        </p:spPr>
        <p:txBody>
          <a:bodyPr vert="horz" wrap="square" lIns="91440" tIns="45720" rIns="91440" bIns="45720" anchor="t" anchorCtr="0"/>
          <a:p>
            <a:pPr>
              <a:buNone/>
            </a:pPr>
            <a:r>
              <a:rPr lang="zh-CN" altLang="zh-CN" sz="2000" b="1" u="sng" dirty="0"/>
              <a:t>路程管理和计划</a:t>
            </a:r>
            <a:r>
              <a:rPr lang="zh-CN" altLang="en-US" sz="2000" b="1" u="sng" dirty="0"/>
              <a:t>：</a:t>
            </a:r>
            <a:endParaRPr lang="en-US" altLang="zh-CN" sz="2000" b="1" u="sng" dirty="0"/>
          </a:p>
          <a:p>
            <a:pPr>
              <a:buNone/>
            </a:pPr>
            <a:r>
              <a:rPr lang="zh-CN" altLang="zh-CN" sz="2000" dirty="0"/>
              <a:t>对于部分风险较高的区域或经常行驶的路线宜制定路程管理计划</a:t>
            </a:r>
            <a:r>
              <a:rPr lang="zh-CN" altLang="en-US" sz="2000" dirty="0"/>
              <a:t>，</a:t>
            </a:r>
            <a:r>
              <a:rPr lang="zh-CN" altLang="zh-CN" sz="2000" dirty="0"/>
              <a:t>该计划要建立在风险分析的基础上，并明确指定最优路线、安全驾驶时间以及行驶速度</a:t>
            </a:r>
            <a:r>
              <a:rPr lang="zh-CN" altLang="en-US" sz="2000" dirty="0"/>
              <a:t>；</a:t>
            </a:r>
            <a:endParaRPr lang="en-US" altLang="zh-CN" sz="2000" dirty="0"/>
          </a:p>
          <a:p>
            <a:pPr>
              <a:buNone/>
            </a:pPr>
            <a:r>
              <a:rPr lang="zh-CN" altLang="zh-CN" sz="2000" dirty="0"/>
              <a:t>对道路的风险分析应至少包括急弯、陡坡、狭窄的路段、正在进行的道路维护作业、曾在该路段上发生的事故以及天气状况。风险分析还应考虑到行人较密集的区域，例如（但不限于）学校、市场和公共区域，并考虑到行人可能比较多的时间段。</a:t>
            </a:r>
            <a:endParaRPr lang="zh-CN" altLang="en-US" sz="2000" dirty="0"/>
          </a:p>
        </p:txBody>
      </p:sp>
      <p:sp>
        <p:nvSpPr>
          <p:cNvPr id="22532"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2533" name="矩形 4"/>
          <p:cNvSpPr/>
          <p:nvPr/>
        </p:nvSpPr>
        <p:spPr>
          <a:xfrm>
            <a:off x="457200" y="4056063"/>
            <a:ext cx="4572000" cy="2801937"/>
          </a:xfrm>
          <a:prstGeom prst="rect">
            <a:avLst/>
          </a:prstGeom>
          <a:noFill/>
          <a:ln w="9525">
            <a:noFill/>
          </a:ln>
        </p:spPr>
        <p:txBody>
          <a:bodyPr>
            <a:spAutoFit/>
          </a:bodyPr>
          <a:p>
            <a:pPr algn="l">
              <a:lnSpc>
                <a:spcPct val="150000"/>
              </a:lnSpc>
              <a:buFont typeface="Wingdings" panose="05000000000000000000" pitchFamily="2" charset="2"/>
              <a:buChar char="q"/>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限速要求</a:t>
            </a:r>
            <a:endParaRPr lang="zh-CN" altLang="en-US" sz="2000" dirty="0">
              <a:solidFill>
                <a:schemeClr val="tx1"/>
              </a:solidFill>
              <a:latin typeface="Arial" panose="020B0604020202020204" pitchFamily="34" charset="0"/>
            </a:endParaRPr>
          </a:p>
          <a:p>
            <a:pPr algn="l">
              <a:lnSpc>
                <a:spcPct val="150000"/>
              </a:lnSpc>
              <a:buFont typeface="Wingdings" panose="05000000000000000000" pitchFamily="2" charset="2"/>
              <a:buChar char="q"/>
            </a:pPr>
            <a:r>
              <a:rPr lang="zh-CN" altLang="en-US" sz="2000" dirty="0">
                <a:solidFill>
                  <a:schemeClr val="tx1"/>
                </a:solidFill>
                <a:latin typeface="Arial" panose="020B0604020202020204" pitchFamily="34" charset="0"/>
              </a:rPr>
              <a:t>可能的危险</a:t>
            </a:r>
            <a:endParaRPr lang="zh-CN" altLang="en-US" sz="2000" dirty="0">
              <a:solidFill>
                <a:schemeClr val="tx1"/>
              </a:solidFill>
              <a:latin typeface="Arial" panose="020B0604020202020204" pitchFamily="34" charset="0"/>
            </a:endParaRPr>
          </a:p>
          <a:p>
            <a:pPr algn="l">
              <a:lnSpc>
                <a:spcPct val="150000"/>
              </a:lnSpc>
              <a:buFont typeface="Wingdings" panose="05000000000000000000" pitchFamily="2" charset="2"/>
              <a:buChar char="q"/>
            </a:pPr>
            <a:r>
              <a:rPr lang="en-US" altLang="zh-CN" sz="2000" dirty="0">
                <a:solidFill>
                  <a:schemeClr val="tx1"/>
                </a:solidFill>
                <a:latin typeface="Arial" panose="020B0604020202020204" pitchFamily="34" charset="0"/>
              </a:rPr>
              <a:t> </a:t>
            </a:r>
            <a:r>
              <a:rPr lang="zh-CN" altLang="en-US" sz="2000" dirty="0">
                <a:solidFill>
                  <a:schemeClr val="tx1"/>
                </a:solidFill>
                <a:latin typeface="Arial" panose="020B0604020202020204" pitchFamily="34" charset="0"/>
              </a:rPr>
              <a:t>交付地点</a:t>
            </a:r>
            <a:endParaRPr lang="zh-CN" altLang="en-US" sz="2000" dirty="0">
              <a:solidFill>
                <a:schemeClr val="tx1"/>
              </a:solidFill>
              <a:latin typeface="Arial" panose="020B0604020202020204" pitchFamily="34" charset="0"/>
            </a:endParaRPr>
          </a:p>
          <a:p>
            <a:pPr algn="l">
              <a:lnSpc>
                <a:spcPct val="150000"/>
              </a:lnSpc>
              <a:buFont typeface="Wingdings" panose="05000000000000000000" pitchFamily="2" charset="2"/>
              <a:buChar char="q"/>
            </a:pPr>
            <a:r>
              <a:rPr lang="zh-CN" altLang="en-US" sz="2000" dirty="0">
                <a:solidFill>
                  <a:schemeClr val="tx1"/>
                </a:solidFill>
                <a:latin typeface="Arial" panose="020B0604020202020204" pitchFamily="34" charset="0"/>
              </a:rPr>
              <a:t>路程时间 </a:t>
            </a:r>
            <a:endParaRPr lang="zh-CN" altLang="en-US" sz="2000" dirty="0">
              <a:solidFill>
                <a:schemeClr val="tx1"/>
              </a:solidFill>
              <a:latin typeface="Arial" panose="020B0604020202020204" pitchFamily="34" charset="0"/>
            </a:endParaRPr>
          </a:p>
          <a:p>
            <a:pPr algn="l">
              <a:lnSpc>
                <a:spcPct val="150000"/>
              </a:lnSpc>
              <a:buFont typeface="Wingdings" panose="05000000000000000000" pitchFamily="2" charset="2"/>
              <a:buChar char="q"/>
            </a:pPr>
            <a:r>
              <a:rPr lang="zh-CN" altLang="en-US" sz="2000" dirty="0">
                <a:solidFill>
                  <a:schemeClr val="tx1"/>
                </a:solidFill>
                <a:latin typeface="Arial" panose="020B0604020202020204" pitchFamily="34" charset="0"/>
              </a:rPr>
              <a:t>批准的路线</a:t>
            </a:r>
            <a:endParaRPr lang="zh-CN" altLang="en-US" sz="2000" dirty="0">
              <a:solidFill>
                <a:schemeClr val="tx1"/>
              </a:solidFill>
              <a:latin typeface="Arial" panose="020B0604020202020204" pitchFamily="34" charset="0"/>
            </a:endParaRPr>
          </a:p>
          <a:p>
            <a:pPr algn="l">
              <a:lnSpc>
                <a:spcPct val="150000"/>
              </a:lnSpc>
              <a:buFont typeface="Wingdings" panose="05000000000000000000" pitchFamily="2" charset="2"/>
              <a:buChar char="q"/>
            </a:pPr>
            <a:r>
              <a:rPr lang="zh-CN" altLang="en-US" sz="2000" dirty="0">
                <a:solidFill>
                  <a:schemeClr val="tx1"/>
                </a:solidFill>
                <a:latin typeface="Arial" panose="020B0604020202020204" pitchFamily="34" charset="0"/>
              </a:rPr>
              <a:t>批准的休息和睡觉地点  </a:t>
            </a:r>
            <a:endParaRPr lang="zh-CN" altLang="en-US" sz="2000" dirty="0">
              <a:solidFill>
                <a:schemeClr val="tx1"/>
              </a:solidFill>
              <a:latin typeface="Arial" panose="020B0604020202020204" pitchFamily="34" charset="0"/>
            </a:endParaRPr>
          </a:p>
        </p:txBody>
      </p:sp>
      <p:sp>
        <p:nvSpPr>
          <p:cNvPr id="22534" name="TextBox 15"/>
          <p:cNvSpPr txBox="1"/>
          <p:nvPr/>
        </p:nvSpPr>
        <p:spPr>
          <a:xfrm>
            <a:off x="228600" y="3657600"/>
            <a:ext cx="4495800" cy="400050"/>
          </a:xfrm>
          <a:prstGeom prst="rect">
            <a:avLst/>
          </a:prstGeom>
          <a:noFill/>
          <a:ln w="9525">
            <a:noFill/>
          </a:ln>
        </p:spPr>
        <p:txBody>
          <a:bodyPr>
            <a:spAutoFit/>
          </a:bodyPr>
          <a:p>
            <a:pPr algn="l"/>
            <a:r>
              <a:rPr lang="zh-CN" altLang="en-US" sz="2000" dirty="0">
                <a:solidFill>
                  <a:schemeClr val="tx1"/>
                </a:solidFill>
                <a:latin typeface="Arial" panose="020B0604020202020204" pitchFamily="34" charset="0"/>
              </a:rPr>
              <a:t>路程计划内容</a:t>
            </a:r>
            <a:endParaRPr lang="zh-CN" altLang="en-US" sz="2000" dirty="0">
              <a:solidFill>
                <a:schemeClr val="tx1"/>
              </a:solidFill>
              <a:latin typeface="Arial" panose="020B0604020202020204" pitchFamily="34" charset="0"/>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p:txBody>
          <a:bodyPr vert="horz" wrap="square" lIns="91440" tIns="45720" rIns="91440" bIns="45720" anchor="ctr" anchorCtr="0"/>
          <a:p>
            <a:r>
              <a:rPr lang="zh-CN" altLang="zh-CN" dirty="0"/>
              <a:t>路程</a:t>
            </a:r>
            <a:endParaRPr lang="zh-CN" altLang="en-US" dirty="0"/>
          </a:p>
        </p:txBody>
      </p:sp>
      <p:sp>
        <p:nvSpPr>
          <p:cNvPr id="23555" name="内容占位符 2"/>
          <p:cNvSpPr>
            <a:spLocks noGrp="1"/>
          </p:cNvSpPr>
          <p:nvPr>
            <p:ph idx="1"/>
          </p:nvPr>
        </p:nvSpPr>
        <p:spPr>
          <a:xfrm>
            <a:off x="304800" y="990600"/>
            <a:ext cx="8229600" cy="4525963"/>
          </a:xfrm>
        </p:spPr>
        <p:txBody>
          <a:bodyPr vert="horz" wrap="square" lIns="91440" tIns="45720" rIns="91440" bIns="45720" anchor="t" anchorCtr="0"/>
          <a:p>
            <a:r>
              <a:rPr lang="zh-CN" altLang="zh-CN" sz="2000" b="1" u="sng" dirty="0"/>
              <a:t>道路跟踪系统</a:t>
            </a:r>
            <a:r>
              <a:rPr lang="en-GB" altLang="zh-CN" sz="2000" dirty="0"/>
              <a:t> –</a:t>
            </a:r>
            <a:r>
              <a:rPr lang="zh-CN" altLang="zh-CN" sz="2000" dirty="0"/>
              <a:t>所有的运输车辆（包括拉法基所有、合同方所有以及租借的）应该配置全球定位系统（</a:t>
            </a:r>
            <a:r>
              <a:rPr lang="en-GB" altLang="zh-CN" sz="2000" dirty="0"/>
              <a:t>GPS</a:t>
            </a:r>
            <a:r>
              <a:rPr lang="zh-CN" altLang="zh-CN" sz="2000" dirty="0"/>
              <a:t>），管理层需定期对路程数据进行分析回顾，同时每月几次反馈给驾驶员，以提高他们的技术并加强安全行为。当发现不安全的驾驶行为记录时（如超速、空档行驶、几次急刹车、不遵守路程计划），应立刻反馈并采取相关行动。 </a:t>
            </a:r>
            <a:endParaRPr lang="en-US" altLang="zh-CN" dirty="0"/>
          </a:p>
          <a:p>
            <a:r>
              <a:rPr lang="zh-CN" altLang="zh-CN" sz="2000" b="1" u="sng" dirty="0"/>
              <a:t>乘客</a:t>
            </a:r>
            <a:r>
              <a:rPr lang="en-GB" altLang="zh-CN" sz="2000" b="1" u="sng" dirty="0"/>
              <a:t> – </a:t>
            </a:r>
            <a:r>
              <a:rPr lang="zh-CN" altLang="zh-CN" sz="2000" b="1" u="sng" dirty="0"/>
              <a:t>严禁超载。</a:t>
            </a:r>
            <a:r>
              <a:rPr lang="zh-CN" altLang="zh-CN" sz="2000" dirty="0"/>
              <a:t>必须遵守“</a:t>
            </a:r>
            <a:r>
              <a:rPr lang="zh-CN" altLang="zh-CN" sz="2000" b="1" dirty="0"/>
              <a:t>一座，一人，一安全带</a:t>
            </a:r>
            <a:r>
              <a:rPr lang="zh-CN" altLang="zh-CN" sz="2000" dirty="0"/>
              <a:t>”的原则：绝不允许有任何乘客或副驾驶在未经过拉法基管理层批准及未实施风险分析的情况下搭乘车辆。</a:t>
            </a:r>
            <a:endParaRPr lang="en-US" altLang="zh-CN" sz="2000" b="1" u="sng" dirty="0"/>
          </a:p>
          <a:p>
            <a:r>
              <a:rPr lang="zh-CN" altLang="zh-CN" sz="2000" b="1" u="sng" dirty="0"/>
              <a:t>驾驶员和车辆的可视性</a:t>
            </a:r>
            <a:r>
              <a:rPr lang="zh-CN" altLang="zh-CN" sz="2000" b="1" dirty="0"/>
              <a:t> </a:t>
            </a:r>
            <a:r>
              <a:rPr lang="en-US" altLang="zh-CN" sz="2000" dirty="0"/>
              <a:t>– </a:t>
            </a:r>
            <a:endParaRPr lang="zh-CN" altLang="zh-CN" sz="2000" dirty="0"/>
          </a:p>
          <a:p>
            <a:r>
              <a:rPr lang="zh-CN" altLang="zh-CN" sz="2000" dirty="0"/>
              <a:t>无论是在路上驾驶的过程中还是在移动设备的附近，驾驶员应该保持穿着高可视度（白天黑夜都可视）的衣服</a:t>
            </a:r>
            <a:r>
              <a:rPr lang="en-US" altLang="zh-CN" sz="2000" dirty="0"/>
              <a:t>/</a:t>
            </a:r>
            <a:r>
              <a:rPr lang="zh-CN" altLang="zh-CN" sz="2000" dirty="0"/>
              <a:t>背心，在驾驶舱内的时候宜保持穿好高可视性衣服，以确保当驾驶员遇到紧急情况需要从驾驶舱内出来的时候，具有可视性。至少应准备一件高可视度衣服给驾驶员，以备紧急撤离时使用。 </a:t>
            </a:r>
            <a:endParaRPr lang="zh-CN" altLang="zh-CN" sz="2000" dirty="0"/>
          </a:p>
          <a:p>
            <a:r>
              <a:rPr lang="zh-CN" altLang="zh-CN" sz="2000" dirty="0"/>
              <a:t>在法律允许的前提下，车辆应该保持车灯的开启（例如白天或光线昏暗的地方）。</a:t>
            </a:r>
            <a:endParaRPr lang="zh-CN" altLang="zh-CN" sz="2000" dirty="0"/>
          </a:p>
          <a:p>
            <a:endParaRPr lang="zh-CN" altLang="en-US" sz="2000" b="1" u="sng" dirty="0"/>
          </a:p>
        </p:txBody>
      </p:sp>
      <p:sp>
        <p:nvSpPr>
          <p:cNvPr id="23556"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p:txBody>
          <a:bodyPr vert="horz" wrap="square" lIns="91440" tIns="45720" rIns="91440" bIns="45720" anchor="ctr" anchorCtr="0"/>
          <a:p>
            <a:pPr marL="342900" indent="-342900"/>
            <a:r>
              <a:rPr lang="zh-CN" altLang="zh-CN" dirty="0"/>
              <a:t> 物料装载管理</a:t>
            </a:r>
            <a:endParaRPr lang="zh-CN" altLang="en-US" dirty="0"/>
          </a:p>
        </p:txBody>
      </p:sp>
      <p:sp>
        <p:nvSpPr>
          <p:cNvPr id="24579" name="内容占位符 2"/>
          <p:cNvSpPr>
            <a:spLocks noGrp="1"/>
          </p:cNvSpPr>
          <p:nvPr>
            <p:ph idx="1"/>
          </p:nvPr>
        </p:nvSpPr>
        <p:spPr>
          <a:xfrm>
            <a:off x="228600" y="990600"/>
            <a:ext cx="8229600" cy="4525963"/>
          </a:xfrm>
        </p:spPr>
        <p:txBody>
          <a:bodyPr vert="horz" wrap="square" lIns="91440" tIns="45720" rIns="91440" bIns="45720" anchor="t" anchorCtr="0"/>
          <a:p>
            <a:pPr marL="914400" lvl="1" indent="-457200">
              <a:buNone/>
            </a:pPr>
            <a:r>
              <a:rPr lang="zh-CN" altLang="zh-CN" sz="2000" dirty="0"/>
              <a:t>物料装载管理</a:t>
            </a:r>
            <a:r>
              <a:rPr lang="zh-CN" altLang="en-US" sz="2000" dirty="0"/>
              <a:t>：</a:t>
            </a:r>
            <a:endParaRPr lang="en-US" altLang="zh-CN" sz="2000" dirty="0"/>
          </a:p>
          <a:p>
            <a:r>
              <a:rPr lang="zh-CN" altLang="zh-CN" sz="2000" dirty="0"/>
              <a:t>在高风险区域，客户方或临时承运商的卡车在进入拉法基现场的时候应接受检查并确保其运行状态的安全性（轮胎、刹车、方向盘、倒车警报、反光镜、信号灯、喇叭等）</a:t>
            </a:r>
            <a:endParaRPr lang="zh-CN" altLang="zh-CN" sz="2000" dirty="0"/>
          </a:p>
          <a:p>
            <a:r>
              <a:rPr lang="zh-CN" altLang="zh-CN" sz="2000" dirty="0"/>
              <a:t>作为现场道路优化计划的一部分，要对卡车停放区和等候区进行管理，包括位于工厂领域之外的相关区域。</a:t>
            </a:r>
            <a:endParaRPr lang="zh-CN" altLang="zh-CN" sz="2000" dirty="0"/>
          </a:p>
          <a:p>
            <a:r>
              <a:rPr lang="zh-CN" altLang="zh-CN" sz="2000" dirty="0"/>
              <a:t>尽管管理层同意物料运输车辆可以接受搭乘，但是所有的拉法基现场必须遵循“一人一车，不得载客”的规定，也就是说只有驾驶员才能进入现场，应为其它经过批准的乘客提供合适的休息区域。</a:t>
            </a:r>
            <a:endParaRPr lang="en-US" altLang="zh-CN" sz="2000" dirty="0"/>
          </a:p>
          <a:p>
            <a:r>
              <a:rPr lang="zh-CN" altLang="zh-CN" sz="2000" b="1" u="sng" dirty="0"/>
              <a:t>盖篷布</a:t>
            </a:r>
            <a:r>
              <a:rPr lang="zh-CN" altLang="zh-CN" sz="2000" dirty="0"/>
              <a:t> </a:t>
            </a:r>
            <a:r>
              <a:rPr lang="en-US" altLang="zh-CN" sz="2000" dirty="0"/>
              <a:t>–</a:t>
            </a:r>
            <a:r>
              <a:rPr lang="zh-CN" altLang="zh-CN" sz="2000" dirty="0"/>
              <a:t>所有运输骨料、沥青或其它原料的车辆必须配备让驾驶员可以</a:t>
            </a:r>
            <a:r>
              <a:rPr lang="zh-CN" altLang="en-US" sz="2000" dirty="0"/>
              <a:t>安全上下和带有防坠落保护装置的</a:t>
            </a:r>
            <a:r>
              <a:rPr lang="zh-CN" altLang="zh-CN" sz="2000" dirty="0"/>
              <a:t>盖篷布的设施</a:t>
            </a:r>
            <a:endParaRPr lang="zh-CN" altLang="zh-CN" sz="2000" dirty="0"/>
          </a:p>
          <a:p>
            <a:pPr>
              <a:buNone/>
            </a:pPr>
            <a:endParaRPr lang="zh-CN" altLang="en-US" sz="2000" dirty="0"/>
          </a:p>
        </p:txBody>
      </p:sp>
      <p:sp>
        <p:nvSpPr>
          <p:cNvPr id="24580"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5603" name="Rectangle 2"/>
          <p:cNvSpPr>
            <a:spLocks noGrp="1"/>
          </p:cNvSpPr>
          <p:nvPr>
            <p:ph type="title"/>
          </p:nvPr>
        </p:nvSpPr>
        <p:spPr>
          <a:xfrm>
            <a:off x="1619250" y="404813"/>
            <a:ext cx="5507038" cy="519112"/>
          </a:xfrm>
        </p:spPr>
        <p:txBody>
          <a:bodyPr vert="horz" wrap="square" lIns="91440" tIns="45720" rIns="91440" bIns="45720" anchor="ctr" anchorCtr="0"/>
          <a:p>
            <a:pPr eaLnBrk="1" hangingPunct="1"/>
            <a:r>
              <a:rPr lang="zh-CN" altLang="en-US" dirty="0"/>
              <a:t>装载物固定不好的后果</a:t>
            </a:r>
            <a:endParaRPr lang="zh-CN" altLang="en-US" dirty="0"/>
          </a:p>
        </p:txBody>
      </p:sp>
      <p:sp>
        <p:nvSpPr>
          <p:cNvPr id="25604" name="Rectangle 3"/>
          <p:cNvSpPr>
            <a:spLocks noGrp="1"/>
          </p:cNvSpPr>
          <p:nvPr>
            <p:ph idx="1"/>
          </p:nvPr>
        </p:nvSpPr>
        <p:spPr>
          <a:xfrm>
            <a:off x="1547813" y="1052513"/>
            <a:ext cx="7115175" cy="1006475"/>
          </a:xfrm>
        </p:spPr>
        <p:txBody>
          <a:bodyPr vert="horz" wrap="square" lIns="91440" tIns="45720" rIns="91440" bIns="45720" anchor="t" anchorCtr="0"/>
          <a:p>
            <a:pPr eaLnBrk="1" hangingPunct="1"/>
            <a:r>
              <a:rPr lang="zh-CN" altLang="en-US" b="1" dirty="0"/>
              <a:t>高床平板拖车证运输一台汽车吊，司机为了避让地面凹坑踩刹车车上固定链脱开，汽车吊由于惯性前冲挤压驾驶室，导致司机死亡。</a:t>
            </a:r>
            <a:endParaRPr lang="zh-CN" altLang="en-US" b="1" dirty="0"/>
          </a:p>
        </p:txBody>
      </p:sp>
      <p:pic>
        <p:nvPicPr>
          <p:cNvPr id="25605" name="Picture 3" descr="slide2"/>
          <p:cNvPicPr>
            <a:picLocks noChangeAspect="1"/>
          </p:cNvPicPr>
          <p:nvPr/>
        </p:nvPicPr>
        <p:blipFill>
          <a:blip r:embed="rId1"/>
          <a:stretch>
            <a:fillRect/>
          </a:stretch>
        </p:blipFill>
        <p:spPr>
          <a:xfrm>
            <a:off x="1835150" y="2133600"/>
            <a:ext cx="6731000" cy="4425950"/>
          </a:xfrm>
          <a:prstGeom prst="rect">
            <a:avLst/>
          </a:prstGeom>
          <a:noFill/>
          <a:ln w="19050" cap="flat" cmpd="sng">
            <a:solidFill>
              <a:srgbClr val="000000"/>
            </a:solidFill>
            <a:prstDash val="solid"/>
            <a:miter/>
            <a:headEnd type="none" w="med" len="med"/>
            <a:tailEnd type="none" w="med" len="med"/>
          </a:ln>
        </p:spPr>
      </p:pic>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6627" name="Rectangle 2"/>
          <p:cNvSpPr>
            <a:spLocks noGrp="1"/>
          </p:cNvSpPr>
          <p:nvPr>
            <p:ph type="title"/>
          </p:nvPr>
        </p:nvSpPr>
        <p:spPr>
          <a:xfrm>
            <a:off x="1619250" y="404813"/>
            <a:ext cx="6156325" cy="519112"/>
          </a:xfrm>
        </p:spPr>
        <p:txBody>
          <a:bodyPr vert="horz" wrap="square" lIns="91440" tIns="45720" rIns="91440" bIns="45720" anchor="ctr" anchorCtr="0"/>
          <a:p>
            <a:pPr eaLnBrk="1" hangingPunct="1"/>
            <a:r>
              <a:rPr lang="zh-CN" altLang="en-US" dirty="0"/>
              <a:t>货物装载安全须知：</a:t>
            </a:r>
            <a:endParaRPr lang="zh-CN" altLang="en-US" dirty="0"/>
          </a:p>
        </p:txBody>
      </p:sp>
      <p:sp>
        <p:nvSpPr>
          <p:cNvPr id="26628" name="Rectangle 3"/>
          <p:cNvSpPr>
            <a:spLocks noGrp="1"/>
          </p:cNvSpPr>
          <p:nvPr>
            <p:ph idx="1"/>
          </p:nvPr>
        </p:nvSpPr>
        <p:spPr>
          <a:xfrm>
            <a:off x="304800" y="990600"/>
            <a:ext cx="7115175" cy="5273675"/>
          </a:xfrm>
        </p:spPr>
        <p:txBody>
          <a:bodyPr vert="horz" wrap="square" lIns="91440" tIns="45720" rIns="91440" bIns="45720" anchor="t" anchorCtr="0"/>
          <a:p>
            <a:pPr eaLnBrk="1" hangingPunct="1">
              <a:buFont typeface="Wingdings" panose="05000000000000000000" pitchFamily="2" charset="2"/>
              <a:buNone/>
            </a:pPr>
            <a:r>
              <a:rPr lang="zh-CN" altLang="en-US" sz="2000" b="1" dirty="0"/>
              <a:t>“八要”：</a:t>
            </a:r>
            <a:endParaRPr lang="zh-CN" altLang="en-US" sz="2000" b="1" dirty="0"/>
          </a:p>
          <a:p>
            <a:pPr eaLnBrk="1" hangingPunct="1">
              <a:buChar char="•"/>
            </a:pPr>
            <a:r>
              <a:rPr lang="zh-CN" altLang="en-US" sz="2000" b="1" dirty="0"/>
              <a:t>要</a:t>
            </a:r>
            <a:r>
              <a:rPr lang="zh-CN" altLang="en-US" sz="2000" dirty="0"/>
              <a:t>保证车辆运输货物的空间及甲板适合货物的类型和尺寸。</a:t>
            </a:r>
            <a:endParaRPr lang="zh-CN" altLang="en-US" sz="2000" dirty="0"/>
          </a:p>
          <a:p>
            <a:pPr eaLnBrk="1" hangingPunct="1">
              <a:buChar char="•"/>
            </a:pPr>
            <a:r>
              <a:rPr lang="zh-CN" altLang="en-US" sz="2000" b="1" dirty="0"/>
              <a:t>要</a:t>
            </a:r>
            <a:r>
              <a:rPr lang="zh-CN" altLang="en-US" sz="2000" dirty="0"/>
              <a:t>核实拟装载货物的重量。</a:t>
            </a:r>
            <a:endParaRPr lang="zh-CN" altLang="en-US" sz="2000" dirty="0"/>
          </a:p>
          <a:p>
            <a:pPr eaLnBrk="1" hangingPunct="1">
              <a:buChar char="•"/>
            </a:pPr>
            <a:r>
              <a:rPr lang="zh-CN" altLang="en-US" sz="2000" b="1" dirty="0"/>
              <a:t>要</a:t>
            </a:r>
            <a:r>
              <a:rPr lang="zh-CN" altLang="en-US" sz="2000" dirty="0"/>
              <a:t>核实货物在车上的放置位置。</a:t>
            </a:r>
            <a:endParaRPr lang="zh-CN" altLang="en-US" sz="2000" dirty="0"/>
          </a:p>
          <a:p>
            <a:pPr eaLnBrk="1" hangingPunct="1">
              <a:buChar char="•"/>
            </a:pPr>
            <a:r>
              <a:rPr lang="zh-CN" altLang="en-US" sz="2000" dirty="0"/>
              <a:t>部分装货或卸货后</a:t>
            </a:r>
            <a:r>
              <a:rPr lang="zh-CN" altLang="en-US" sz="2000" b="1" dirty="0"/>
              <a:t>要</a:t>
            </a:r>
            <a:r>
              <a:rPr lang="zh-CN" altLang="en-US" sz="2000" dirty="0"/>
              <a:t>考虑装载货物的位置。</a:t>
            </a:r>
            <a:endParaRPr lang="zh-CN" altLang="en-US" sz="2000" dirty="0"/>
          </a:p>
          <a:p>
            <a:pPr eaLnBrk="1" hangingPunct="1">
              <a:buChar char="•"/>
            </a:pPr>
            <a:r>
              <a:rPr lang="zh-CN" altLang="en-US" sz="2000" b="1" dirty="0"/>
              <a:t>要</a:t>
            </a:r>
            <a:r>
              <a:rPr lang="zh-CN" altLang="en-US" sz="2000" dirty="0"/>
              <a:t>将货物在车上均匀放置</a:t>
            </a:r>
            <a:endParaRPr lang="zh-CN" altLang="en-US" sz="2000" dirty="0"/>
          </a:p>
          <a:p>
            <a:pPr eaLnBrk="1" hangingPunct="1">
              <a:buChar char="•"/>
            </a:pPr>
            <a:r>
              <a:rPr lang="zh-CN" altLang="en-US" sz="2000" dirty="0"/>
              <a:t>高的货物</a:t>
            </a:r>
            <a:r>
              <a:rPr lang="zh-CN" altLang="en-US" sz="2000" b="1" dirty="0"/>
              <a:t>要</a:t>
            </a:r>
            <a:r>
              <a:rPr lang="zh-CN" altLang="en-US" sz="2000" dirty="0"/>
              <a:t>有额外的固定措施。</a:t>
            </a:r>
            <a:endParaRPr lang="zh-CN" altLang="en-US" sz="2000" dirty="0"/>
          </a:p>
          <a:p>
            <a:pPr eaLnBrk="1" hangingPunct="1">
              <a:buChar char="•"/>
            </a:pPr>
            <a:r>
              <a:rPr lang="zh-CN" altLang="en-US" sz="2000" dirty="0"/>
              <a:t>装卸货时</a:t>
            </a:r>
            <a:r>
              <a:rPr lang="zh-CN" altLang="en-US" sz="2000" b="1" dirty="0"/>
              <a:t>要</a:t>
            </a:r>
            <a:r>
              <a:rPr lang="zh-CN" altLang="en-US" sz="2000" dirty="0"/>
              <a:t>保证执行安全作业制度。</a:t>
            </a:r>
            <a:endParaRPr lang="zh-CN" altLang="en-US" sz="2000" dirty="0"/>
          </a:p>
          <a:p>
            <a:pPr eaLnBrk="1" hangingPunct="1">
              <a:buChar char="•"/>
            </a:pPr>
            <a:r>
              <a:rPr lang="zh-CN" altLang="en-US" sz="2000" b="1" dirty="0"/>
              <a:t>要</a:t>
            </a:r>
            <a:r>
              <a:rPr lang="zh-CN" altLang="en-US" sz="2000" dirty="0"/>
              <a:t>记住货物在运输途中会因沉降和偏移导致捆绑带变松。</a:t>
            </a:r>
            <a:endParaRPr lang="zh-CN" altLang="en-US" sz="2000" dirty="0"/>
          </a:p>
        </p:txBody>
      </p:sp>
      <p:pic>
        <p:nvPicPr>
          <p:cNvPr id="26629" name="Picture 2"/>
          <p:cNvPicPr>
            <a:picLocks noChangeAspect="1"/>
          </p:cNvPicPr>
          <p:nvPr/>
        </p:nvPicPr>
        <p:blipFill>
          <a:blip r:embed="rId1"/>
          <a:stretch>
            <a:fillRect/>
          </a:stretch>
        </p:blipFill>
        <p:spPr>
          <a:xfrm>
            <a:off x="6248400" y="1981200"/>
            <a:ext cx="2667000" cy="1752600"/>
          </a:xfrm>
          <a:prstGeom prst="rect">
            <a:avLst/>
          </a:prstGeom>
          <a:noFill/>
          <a:ln w="9525">
            <a:noFill/>
          </a:ln>
        </p:spPr>
      </p:pic>
      <p:pic>
        <p:nvPicPr>
          <p:cNvPr id="26630" name="Picture 3"/>
          <p:cNvPicPr>
            <a:picLocks noChangeAspect="1"/>
          </p:cNvPicPr>
          <p:nvPr/>
        </p:nvPicPr>
        <p:blipFill>
          <a:blip r:embed="rId2"/>
          <a:stretch>
            <a:fillRect/>
          </a:stretch>
        </p:blipFill>
        <p:spPr>
          <a:xfrm>
            <a:off x="6248400" y="4572000"/>
            <a:ext cx="2716213" cy="1752600"/>
          </a:xfrm>
          <a:prstGeom prst="rect">
            <a:avLst/>
          </a:prstGeom>
          <a:noFill/>
          <a:ln w="9525">
            <a:noFill/>
          </a:ln>
        </p:spPr>
      </p:pic>
      <p:pic>
        <p:nvPicPr>
          <p:cNvPr id="26631" name="Picture 4"/>
          <p:cNvPicPr>
            <a:picLocks noChangeAspect="1"/>
          </p:cNvPicPr>
          <p:nvPr/>
        </p:nvPicPr>
        <p:blipFill>
          <a:blip r:embed="rId3"/>
          <a:stretch>
            <a:fillRect/>
          </a:stretch>
        </p:blipFill>
        <p:spPr>
          <a:xfrm>
            <a:off x="0" y="4495800"/>
            <a:ext cx="6337300" cy="2135188"/>
          </a:xfrm>
          <a:prstGeom prst="rect">
            <a:avLst/>
          </a:prstGeom>
          <a:noFill/>
          <a:ln w="25400">
            <a:noFill/>
          </a:ln>
        </p:spPr>
      </p:pic>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7651" name="Rectangle 2"/>
          <p:cNvSpPr>
            <a:spLocks noGrp="1"/>
          </p:cNvSpPr>
          <p:nvPr>
            <p:ph type="title"/>
          </p:nvPr>
        </p:nvSpPr>
        <p:spPr>
          <a:xfrm>
            <a:off x="1619250" y="260350"/>
            <a:ext cx="5868988" cy="519113"/>
          </a:xfrm>
        </p:spPr>
        <p:txBody>
          <a:bodyPr vert="horz" wrap="square" lIns="91440" tIns="45720" rIns="91440" bIns="45720" anchor="ctr" anchorCtr="0"/>
          <a:p>
            <a:pPr eaLnBrk="1" hangingPunct="1"/>
            <a:r>
              <a:rPr lang="zh-CN" altLang="en-US" dirty="0"/>
              <a:t>货物装载安全须知：</a:t>
            </a:r>
            <a:endParaRPr lang="zh-CN" altLang="en-US" dirty="0"/>
          </a:p>
        </p:txBody>
      </p:sp>
      <p:sp>
        <p:nvSpPr>
          <p:cNvPr id="27652" name="Rectangle 3"/>
          <p:cNvSpPr>
            <a:spLocks noGrp="1"/>
          </p:cNvSpPr>
          <p:nvPr>
            <p:ph idx="1"/>
          </p:nvPr>
        </p:nvSpPr>
        <p:spPr>
          <a:xfrm>
            <a:off x="228600" y="995363"/>
            <a:ext cx="7115175" cy="5024437"/>
          </a:xfrm>
        </p:spPr>
        <p:txBody>
          <a:bodyPr vert="horz" wrap="square" lIns="91440" tIns="45720" rIns="91440" bIns="45720" anchor="t" anchorCtr="0"/>
          <a:p>
            <a:pPr eaLnBrk="1" hangingPunct="1">
              <a:spcAft>
                <a:spcPct val="60000"/>
              </a:spcAft>
              <a:buFont typeface="Wingdings" panose="05000000000000000000" pitchFamily="2" charset="2"/>
              <a:buNone/>
            </a:pPr>
            <a:r>
              <a:rPr lang="zh-CN" altLang="en-US" sz="2000" b="1" dirty="0"/>
              <a:t>“八不要”：</a:t>
            </a:r>
            <a:endParaRPr lang="zh-CN" altLang="en-US" sz="2000" b="1" dirty="0"/>
          </a:p>
          <a:p>
            <a:pPr eaLnBrk="1" hangingPunct="1">
              <a:spcBef>
                <a:spcPct val="70000"/>
              </a:spcBef>
              <a:buChar char="•"/>
            </a:pPr>
            <a:r>
              <a:rPr lang="zh-CN" altLang="en-US" sz="2000" b="1" dirty="0"/>
              <a:t>不要</a:t>
            </a:r>
            <a:r>
              <a:rPr lang="zh-CN" altLang="en-US" sz="2000" dirty="0"/>
              <a:t>使车辆或其车轴超载。</a:t>
            </a:r>
            <a:endParaRPr lang="zh-CN" altLang="en-US" sz="2000" dirty="0"/>
          </a:p>
          <a:p>
            <a:pPr eaLnBrk="1" hangingPunct="1">
              <a:spcBef>
                <a:spcPct val="70000"/>
              </a:spcBef>
              <a:buChar char="•"/>
            </a:pPr>
            <a:r>
              <a:rPr lang="zh-CN" altLang="en-US" sz="2000" b="1" dirty="0"/>
              <a:t>不要</a:t>
            </a:r>
            <a:r>
              <a:rPr lang="zh-CN" altLang="en-US" sz="2000" dirty="0"/>
              <a:t>将货物装得过高。</a:t>
            </a:r>
            <a:endParaRPr lang="zh-CN" altLang="en-US" sz="2000" dirty="0"/>
          </a:p>
          <a:p>
            <a:pPr eaLnBrk="1" hangingPunct="1">
              <a:spcBef>
                <a:spcPct val="70000"/>
              </a:spcBef>
              <a:buChar char="•"/>
            </a:pPr>
            <a:r>
              <a:rPr lang="zh-CN" altLang="en-US" sz="2000" b="1" dirty="0"/>
              <a:t>不要</a:t>
            </a:r>
            <a:r>
              <a:rPr lang="zh-CN" altLang="en-US" sz="2000" dirty="0"/>
              <a:t>将货物放置过于靠前导致转向轴超负荷。</a:t>
            </a:r>
            <a:endParaRPr lang="zh-CN" altLang="en-US" sz="2000" dirty="0"/>
          </a:p>
          <a:p>
            <a:pPr eaLnBrk="1" hangingPunct="1">
              <a:spcBef>
                <a:spcPct val="70000"/>
              </a:spcBef>
              <a:buChar char="•"/>
            </a:pPr>
            <a:r>
              <a:rPr lang="zh-CN" altLang="en-US" sz="2000" b="1" dirty="0"/>
              <a:t>不要</a:t>
            </a:r>
            <a:r>
              <a:rPr lang="zh-CN" altLang="en-US" sz="2000" dirty="0"/>
              <a:t>将货物放置过于靠后以至减少转向轴上负荷。</a:t>
            </a:r>
            <a:endParaRPr lang="zh-CN" altLang="en-US" sz="2000" dirty="0"/>
          </a:p>
          <a:p>
            <a:pPr eaLnBrk="1" hangingPunct="1">
              <a:spcBef>
                <a:spcPct val="70000"/>
              </a:spcBef>
              <a:buChar char="•"/>
            </a:pPr>
            <a:r>
              <a:rPr lang="zh-CN" altLang="en-US" sz="2000" b="1" dirty="0"/>
              <a:t>不要</a:t>
            </a:r>
            <a:r>
              <a:rPr lang="zh-CN" altLang="en-US" sz="2000" dirty="0"/>
              <a:t>将货物突出部分危险地朝向驾驶室和车外。</a:t>
            </a:r>
            <a:endParaRPr lang="zh-CN" altLang="en-US" sz="2000" dirty="0"/>
          </a:p>
          <a:p>
            <a:pPr eaLnBrk="1" hangingPunct="1">
              <a:spcBef>
                <a:spcPct val="70000"/>
              </a:spcBef>
              <a:buChar char="•"/>
            </a:pPr>
            <a:r>
              <a:rPr lang="zh-CN" altLang="en-US" sz="2000" b="1" dirty="0"/>
              <a:t>不要</a:t>
            </a:r>
            <a:r>
              <a:rPr lang="zh-CN" altLang="en-US" sz="2000" dirty="0"/>
              <a:t>将矩形垫块的窄面作为支撑。</a:t>
            </a:r>
            <a:endParaRPr lang="zh-CN" altLang="en-US" sz="2000" dirty="0"/>
          </a:p>
          <a:p>
            <a:pPr eaLnBrk="1" hangingPunct="1">
              <a:spcBef>
                <a:spcPct val="70000"/>
              </a:spcBef>
              <a:buChar char="•"/>
            </a:pPr>
            <a:r>
              <a:rPr lang="zh-CN" altLang="en-US" sz="2000" b="1" dirty="0"/>
              <a:t>不要</a:t>
            </a:r>
            <a:r>
              <a:rPr lang="zh-CN" altLang="en-US" sz="2000" dirty="0"/>
              <a:t>爬到车顶或货物上面，除非确有必要，并且有安全的上下途径。</a:t>
            </a:r>
            <a:endParaRPr lang="zh-CN" altLang="en-US" sz="2000" dirty="0"/>
          </a:p>
          <a:p>
            <a:pPr eaLnBrk="1" hangingPunct="1">
              <a:spcBef>
                <a:spcPct val="70000"/>
              </a:spcBef>
              <a:buChar char="•"/>
            </a:pPr>
            <a:r>
              <a:rPr lang="zh-CN" altLang="en-US" sz="2000" b="1" dirty="0"/>
              <a:t>不要</a:t>
            </a:r>
            <a:r>
              <a:rPr lang="zh-CN" altLang="en-US" sz="2000" dirty="0"/>
              <a:t>冒险碰运气，有更好的事情可做。</a:t>
            </a:r>
            <a:endParaRPr lang="zh-CN" altLang="en-US" sz="2000" dirty="0"/>
          </a:p>
        </p:txBody>
      </p:sp>
      <p:pic>
        <p:nvPicPr>
          <p:cNvPr id="27653" name="Picture 4"/>
          <p:cNvPicPr>
            <a:picLocks noChangeAspect="1"/>
          </p:cNvPicPr>
          <p:nvPr/>
        </p:nvPicPr>
        <p:blipFill>
          <a:blip r:embed="rId1"/>
          <a:stretch>
            <a:fillRect/>
          </a:stretch>
        </p:blipFill>
        <p:spPr>
          <a:xfrm>
            <a:off x="6307138" y="1219200"/>
            <a:ext cx="2836862" cy="2489200"/>
          </a:xfrm>
          <a:prstGeom prst="rect">
            <a:avLst/>
          </a:prstGeom>
          <a:noFill/>
          <a:ln w="12700">
            <a:noFill/>
          </a:ln>
        </p:spPr>
      </p:pic>
      <p:pic>
        <p:nvPicPr>
          <p:cNvPr id="27654" name="Picture 4"/>
          <p:cNvPicPr>
            <a:picLocks noChangeAspect="1"/>
          </p:cNvPicPr>
          <p:nvPr/>
        </p:nvPicPr>
        <p:blipFill>
          <a:blip r:embed="rId2"/>
          <a:stretch>
            <a:fillRect/>
          </a:stretch>
        </p:blipFill>
        <p:spPr>
          <a:xfrm>
            <a:off x="5105400" y="5240338"/>
            <a:ext cx="4340225" cy="1617662"/>
          </a:xfrm>
          <a:prstGeom prst="rect">
            <a:avLst/>
          </a:prstGeom>
          <a:noFill/>
          <a:ln w="12700">
            <a:noFill/>
          </a:ln>
        </p:spPr>
      </p:pic>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8675" name="标题 1"/>
          <p:cNvSpPr>
            <a:spLocks noGrp="1"/>
          </p:cNvSpPr>
          <p:nvPr>
            <p:ph type="title"/>
          </p:nvPr>
        </p:nvSpPr>
        <p:spPr>
          <a:xfrm>
            <a:off x="1676400" y="152400"/>
            <a:ext cx="6477000" cy="715963"/>
          </a:xfrm>
        </p:spPr>
        <p:txBody>
          <a:bodyPr vert="horz" wrap="square" lIns="91440" tIns="45720" rIns="91440" bIns="45720" anchor="ctr" anchorCtr="0"/>
          <a:p>
            <a:pPr marL="342900" indent="-342900"/>
            <a:r>
              <a:rPr lang="zh-CN" altLang="zh-CN" dirty="0"/>
              <a:t> 物料装载管理</a:t>
            </a:r>
            <a:r>
              <a:rPr lang="en-US" altLang="zh-CN" dirty="0"/>
              <a:t>--</a:t>
            </a:r>
            <a:r>
              <a:rPr lang="zh-CN" altLang="en-US" dirty="0"/>
              <a:t>防止卡车后翻</a:t>
            </a:r>
            <a:endParaRPr lang="zh-CN" altLang="en-US" dirty="0"/>
          </a:p>
        </p:txBody>
      </p:sp>
      <p:pic>
        <p:nvPicPr>
          <p:cNvPr id="28676" name="Picture 9" descr="C:\Documents and Settings\hlzhu\桌面\2013-12-03_111347.jpg"/>
          <p:cNvPicPr>
            <a:picLocks noChangeAspect="1"/>
          </p:cNvPicPr>
          <p:nvPr/>
        </p:nvPicPr>
        <p:blipFill>
          <a:blip r:embed="rId1"/>
          <a:stretch>
            <a:fillRect/>
          </a:stretch>
        </p:blipFill>
        <p:spPr>
          <a:xfrm>
            <a:off x="5029200" y="1066800"/>
            <a:ext cx="3657600" cy="5524500"/>
          </a:xfrm>
          <a:prstGeom prst="rect">
            <a:avLst/>
          </a:prstGeom>
          <a:noFill/>
          <a:ln w="9525">
            <a:noFill/>
          </a:ln>
        </p:spPr>
      </p:pic>
      <p:pic>
        <p:nvPicPr>
          <p:cNvPr id="28677" name="Picture 10" descr="C:\Documents and Settings\hlzhu\桌面\2013-12-03_111411.jpg"/>
          <p:cNvPicPr>
            <a:picLocks noChangeAspect="1"/>
          </p:cNvPicPr>
          <p:nvPr/>
        </p:nvPicPr>
        <p:blipFill>
          <a:blip r:embed="rId2"/>
          <a:stretch>
            <a:fillRect/>
          </a:stretch>
        </p:blipFill>
        <p:spPr>
          <a:xfrm>
            <a:off x="533400" y="990600"/>
            <a:ext cx="3724275" cy="5648325"/>
          </a:xfrm>
          <a:prstGeom prst="rect">
            <a:avLst/>
          </a:prstGeom>
          <a:noFill/>
          <a:ln w="9525">
            <a:noFill/>
          </a:ln>
        </p:spPr>
      </p:pic>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29699" name="标题 1"/>
          <p:cNvSpPr>
            <a:spLocks noGrp="1"/>
          </p:cNvSpPr>
          <p:nvPr>
            <p:ph type="title"/>
          </p:nvPr>
        </p:nvSpPr>
        <p:spPr>
          <a:xfrm>
            <a:off x="1676400" y="152400"/>
            <a:ext cx="6477000" cy="715963"/>
          </a:xfrm>
        </p:spPr>
        <p:txBody>
          <a:bodyPr vert="horz" wrap="square" lIns="91440" tIns="45720" rIns="91440" bIns="45720" anchor="ctr" anchorCtr="0"/>
          <a:p>
            <a:pPr marL="342900" indent="-342900"/>
            <a:r>
              <a:rPr lang="zh-CN" altLang="zh-CN" dirty="0"/>
              <a:t> 物料装载管理</a:t>
            </a:r>
            <a:r>
              <a:rPr lang="en-US" altLang="zh-CN" dirty="0"/>
              <a:t>--</a:t>
            </a:r>
            <a:r>
              <a:rPr lang="zh-CN" altLang="en-US" dirty="0"/>
              <a:t>防止卡车后翻</a:t>
            </a:r>
            <a:endParaRPr lang="zh-CN" altLang="en-US" dirty="0"/>
          </a:p>
        </p:txBody>
      </p:sp>
      <p:pic>
        <p:nvPicPr>
          <p:cNvPr id="29700" name="Picture 2" descr="C:\Documents and Settings\hlzhu\桌面\2013-12-03_111238.jpg"/>
          <p:cNvPicPr>
            <a:picLocks noChangeAspect="1"/>
          </p:cNvPicPr>
          <p:nvPr/>
        </p:nvPicPr>
        <p:blipFill>
          <a:blip r:embed="rId1"/>
          <a:stretch>
            <a:fillRect/>
          </a:stretch>
        </p:blipFill>
        <p:spPr>
          <a:xfrm>
            <a:off x="4724400" y="990600"/>
            <a:ext cx="3752850" cy="5514975"/>
          </a:xfrm>
          <a:prstGeom prst="rect">
            <a:avLst/>
          </a:prstGeom>
          <a:noFill/>
          <a:ln w="9525">
            <a:noFill/>
          </a:ln>
        </p:spPr>
      </p:pic>
      <p:pic>
        <p:nvPicPr>
          <p:cNvPr id="29701" name="Picture 3" descr="C:\Documents and Settings\hlzhu\桌面\2013-12-03_111154.jpg"/>
          <p:cNvPicPr>
            <a:picLocks noChangeAspect="1"/>
          </p:cNvPicPr>
          <p:nvPr/>
        </p:nvPicPr>
        <p:blipFill>
          <a:blip r:embed="rId2"/>
          <a:stretch>
            <a:fillRect/>
          </a:stretch>
        </p:blipFill>
        <p:spPr>
          <a:xfrm>
            <a:off x="457200" y="990600"/>
            <a:ext cx="3695700" cy="5657850"/>
          </a:xfrm>
          <a:prstGeom prst="rect">
            <a:avLst/>
          </a:prstGeom>
          <a:noFill/>
          <a:ln w="9525">
            <a:noFill/>
          </a:ln>
        </p:spPr>
      </p:pic>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0723" name="标题 1"/>
          <p:cNvSpPr>
            <a:spLocks noGrp="1"/>
          </p:cNvSpPr>
          <p:nvPr>
            <p:ph type="title"/>
          </p:nvPr>
        </p:nvSpPr>
        <p:spPr>
          <a:xfrm>
            <a:off x="1676400" y="152400"/>
            <a:ext cx="6477000" cy="715963"/>
          </a:xfrm>
        </p:spPr>
        <p:txBody>
          <a:bodyPr vert="horz" wrap="square" lIns="91440" tIns="45720" rIns="91440" bIns="45720" anchor="ctr" anchorCtr="0"/>
          <a:p>
            <a:pPr marL="342900" indent="-342900"/>
            <a:r>
              <a:rPr lang="zh-CN" altLang="zh-CN" dirty="0"/>
              <a:t> 物料装载管理</a:t>
            </a:r>
            <a:r>
              <a:rPr lang="en-US" altLang="zh-CN" dirty="0"/>
              <a:t>--</a:t>
            </a:r>
            <a:r>
              <a:rPr lang="zh-CN" altLang="en-US" dirty="0"/>
              <a:t>防止卡车后翻</a:t>
            </a:r>
            <a:endParaRPr lang="zh-CN" altLang="en-US" dirty="0"/>
          </a:p>
        </p:txBody>
      </p:sp>
      <p:pic>
        <p:nvPicPr>
          <p:cNvPr id="30724" name="Picture 2" descr="C:\Documents and Settings\hlzhu\桌面\2013-12-03_111335.jpg"/>
          <p:cNvPicPr>
            <a:picLocks noChangeAspect="1"/>
          </p:cNvPicPr>
          <p:nvPr/>
        </p:nvPicPr>
        <p:blipFill>
          <a:blip r:embed="rId1"/>
          <a:stretch>
            <a:fillRect/>
          </a:stretch>
        </p:blipFill>
        <p:spPr>
          <a:xfrm>
            <a:off x="4953000" y="990600"/>
            <a:ext cx="3752850" cy="5638800"/>
          </a:xfrm>
          <a:prstGeom prst="rect">
            <a:avLst/>
          </a:prstGeom>
          <a:noFill/>
          <a:ln w="9525">
            <a:noFill/>
          </a:ln>
        </p:spPr>
      </p:pic>
      <p:pic>
        <p:nvPicPr>
          <p:cNvPr id="30725" name="Picture 3" descr="C:\Documents and Settings\hlzhu\桌面\2013-12-03_111312.jpg"/>
          <p:cNvPicPr>
            <a:picLocks noChangeAspect="1"/>
          </p:cNvPicPr>
          <p:nvPr/>
        </p:nvPicPr>
        <p:blipFill>
          <a:blip r:embed="rId2"/>
          <a:stretch>
            <a:fillRect/>
          </a:stretch>
        </p:blipFill>
        <p:spPr>
          <a:xfrm>
            <a:off x="533400" y="990600"/>
            <a:ext cx="3762375" cy="5667375"/>
          </a:xfrm>
          <a:prstGeom prst="rect">
            <a:avLst/>
          </a:prstGeom>
          <a:noFill/>
          <a:ln w="9525">
            <a:noFill/>
          </a:ln>
        </p:spPr>
      </p:pic>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7171" name="Rectangle 2"/>
          <p:cNvSpPr>
            <a:spLocks noGrp="1"/>
          </p:cNvSpPr>
          <p:nvPr>
            <p:ph type="title"/>
          </p:nvPr>
        </p:nvSpPr>
        <p:spPr/>
        <p:txBody>
          <a:bodyPr vert="horz" wrap="square" lIns="91440" tIns="45720" rIns="91440" bIns="45720" anchor="ctr" anchorCtr="0"/>
          <a:p>
            <a:pPr eaLnBrk="1" hangingPunct="1"/>
            <a:r>
              <a:rPr lang="zh-CN" altLang="en-US" dirty="0"/>
              <a:t>主要内容</a:t>
            </a:r>
            <a:endParaRPr lang="zh-CN" altLang="zh-CN" dirty="0"/>
          </a:p>
        </p:txBody>
      </p:sp>
      <p:sp>
        <p:nvSpPr>
          <p:cNvPr id="7172" name="Rectangle 3"/>
          <p:cNvSpPr>
            <a:spLocks noGrp="1"/>
          </p:cNvSpPr>
          <p:nvPr>
            <p:ph idx="1"/>
          </p:nvPr>
        </p:nvSpPr>
        <p:spPr/>
        <p:txBody>
          <a:bodyPr vert="horz" wrap="square" lIns="91440" tIns="45720" rIns="91440" bIns="45720" anchor="t" anchorCtr="0"/>
          <a:p>
            <a:pPr eaLnBrk="1" hangingPunct="1"/>
            <a:r>
              <a:rPr lang="zh-CN" altLang="en-US" b="1" dirty="0"/>
              <a:t>术语定义</a:t>
            </a:r>
            <a:endParaRPr lang="en-US" altLang="zh-CN" b="1" dirty="0"/>
          </a:p>
          <a:p>
            <a:r>
              <a:rPr lang="zh-CN" altLang="zh-CN" b="1" dirty="0"/>
              <a:t>业（车）主</a:t>
            </a:r>
            <a:r>
              <a:rPr lang="en-US" altLang="zh-CN" b="1" dirty="0"/>
              <a:t>/</a:t>
            </a:r>
            <a:r>
              <a:rPr lang="zh-CN" altLang="zh-CN" b="1" dirty="0"/>
              <a:t>合同方 </a:t>
            </a:r>
            <a:r>
              <a:rPr lang="zh-CN" altLang="en-US" b="1" dirty="0"/>
              <a:t>安全要求</a:t>
            </a:r>
            <a:endParaRPr lang="zh-CN" altLang="zh-CN" b="1" dirty="0"/>
          </a:p>
          <a:p>
            <a:r>
              <a:rPr lang="zh-CN" altLang="zh-CN" b="1" dirty="0"/>
              <a:t>驾驶员</a:t>
            </a:r>
            <a:r>
              <a:rPr lang="zh-CN" altLang="en-US" b="1" dirty="0"/>
              <a:t>安全要求</a:t>
            </a:r>
            <a:endParaRPr lang="zh-CN" altLang="zh-CN" b="1" dirty="0"/>
          </a:p>
          <a:p>
            <a:r>
              <a:rPr lang="zh-CN" altLang="zh-CN" b="1" dirty="0"/>
              <a:t>车辆</a:t>
            </a:r>
            <a:r>
              <a:rPr lang="en-US" altLang="zh-CN" b="1" dirty="0"/>
              <a:t> </a:t>
            </a:r>
            <a:r>
              <a:rPr lang="zh-CN" altLang="en-US" b="1" dirty="0"/>
              <a:t>安全要求</a:t>
            </a:r>
            <a:endParaRPr lang="zh-CN" altLang="zh-CN" b="1" dirty="0"/>
          </a:p>
          <a:p>
            <a:r>
              <a:rPr lang="zh-CN" altLang="zh-CN" b="1" dirty="0"/>
              <a:t>路程</a:t>
            </a:r>
            <a:r>
              <a:rPr lang="zh-CN" altLang="en-US" b="1" dirty="0"/>
              <a:t>安全要求</a:t>
            </a:r>
            <a:endParaRPr lang="zh-CN" altLang="zh-CN" b="1" dirty="0"/>
          </a:p>
          <a:p>
            <a:r>
              <a:rPr lang="zh-CN" altLang="zh-CN" b="1" dirty="0"/>
              <a:t>物料装载管理</a:t>
            </a:r>
            <a:r>
              <a:rPr lang="zh-CN" altLang="en-US" b="1" dirty="0"/>
              <a:t>安全要求</a:t>
            </a:r>
            <a:endParaRPr lang="zh-CN" altLang="zh-CN" b="1" dirty="0"/>
          </a:p>
          <a:p>
            <a:pPr eaLnBrk="1" hangingPunct="1"/>
            <a:endParaRPr lang="en-US" altLang="zh-CN" dirty="0"/>
          </a:p>
          <a:p>
            <a:pPr eaLnBrk="1" hangingPunct="1"/>
            <a:endParaRPr lang="en-US" altLang="zh-CN" dirty="0"/>
          </a:p>
          <a:p>
            <a:pPr eaLnBrk="1" hangingPunct="1"/>
            <a:endParaRPr lang="zh-CN" altLang="zh-CN" dirty="0"/>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1747" name="标题 1"/>
          <p:cNvSpPr>
            <a:spLocks noGrp="1"/>
          </p:cNvSpPr>
          <p:nvPr>
            <p:ph type="title"/>
          </p:nvPr>
        </p:nvSpPr>
        <p:spPr>
          <a:xfrm>
            <a:off x="1676400" y="152400"/>
            <a:ext cx="6477000" cy="715963"/>
          </a:xfrm>
        </p:spPr>
        <p:txBody>
          <a:bodyPr vert="horz" wrap="square" lIns="91440" tIns="45720" rIns="91440" bIns="45720" anchor="ctr" anchorCtr="0"/>
          <a:p>
            <a:pPr marL="342900" indent="-342900"/>
            <a:r>
              <a:rPr lang="zh-CN" altLang="zh-CN" dirty="0"/>
              <a:t> 物料装载管理</a:t>
            </a:r>
            <a:r>
              <a:rPr lang="en-US" altLang="zh-CN" dirty="0"/>
              <a:t>--</a:t>
            </a:r>
            <a:r>
              <a:rPr lang="zh-CN" altLang="en-US" dirty="0"/>
              <a:t>防止卡车后翻</a:t>
            </a:r>
            <a:endParaRPr lang="zh-CN" altLang="en-US" dirty="0"/>
          </a:p>
        </p:txBody>
      </p:sp>
      <p:pic>
        <p:nvPicPr>
          <p:cNvPr id="31748" name="Picture 2" descr="C:\Documents and Settings\hlzhu\桌面\2013-12-03_111411.jpg"/>
          <p:cNvPicPr>
            <a:picLocks noChangeAspect="1"/>
          </p:cNvPicPr>
          <p:nvPr/>
        </p:nvPicPr>
        <p:blipFill>
          <a:blip r:embed="rId1"/>
          <a:stretch>
            <a:fillRect/>
          </a:stretch>
        </p:blipFill>
        <p:spPr>
          <a:xfrm>
            <a:off x="5029200" y="990600"/>
            <a:ext cx="3724275" cy="5648325"/>
          </a:xfrm>
          <a:prstGeom prst="rect">
            <a:avLst/>
          </a:prstGeom>
          <a:noFill/>
          <a:ln w="9525">
            <a:noFill/>
          </a:ln>
        </p:spPr>
      </p:pic>
      <p:pic>
        <p:nvPicPr>
          <p:cNvPr id="31749" name="Picture 3" descr="C:\Documents and Settings\hlzhu\桌面\2013-12-03_111347.jpg"/>
          <p:cNvPicPr>
            <a:picLocks noChangeAspect="1"/>
          </p:cNvPicPr>
          <p:nvPr/>
        </p:nvPicPr>
        <p:blipFill>
          <a:blip r:embed="rId2"/>
          <a:stretch>
            <a:fillRect/>
          </a:stretch>
        </p:blipFill>
        <p:spPr>
          <a:xfrm>
            <a:off x="457200" y="990600"/>
            <a:ext cx="3657600" cy="5524500"/>
          </a:xfrm>
          <a:prstGeom prst="rect">
            <a:avLst/>
          </a:prstGeom>
          <a:noFill/>
          <a:ln w="9525">
            <a:noFill/>
          </a:ln>
        </p:spPr>
      </p:pic>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p:txBody>
          <a:bodyPr vert="horz" wrap="square" lIns="91440" tIns="45720" rIns="91440" bIns="45720" anchor="ctr" anchorCtr="0"/>
          <a:p>
            <a:r>
              <a:rPr lang="zh-CN" altLang="en-US" dirty="0"/>
              <a:t>术语定义</a:t>
            </a:r>
            <a:endParaRPr lang="zh-CN" altLang="en-US" dirty="0"/>
          </a:p>
        </p:txBody>
      </p:sp>
      <p:sp>
        <p:nvSpPr>
          <p:cNvPr id="8195" name="内容占位符 2"/>
          <p:cNvSpPr>
            <a:spLocks noGrp="1"/>
          </p:cNvSpPr>
          <p:nvPr>
            <p:ph idx="1"/>
          </p:nvPr>
        </p:nvSpPr>
        <p:spPr>
          <a:xfrm>
            <a:off x="381000" y="990600"/>
            <a:ext cx="8458200" cy="5867400"/>
          </a:xfrm>
        </p:spPr>
        <p:txBody>
          <a:bodyPr vert="horz" wrap="square" lIns="91440" tIns="45720" rIns="91440" bIns="45720" anchor="t" anchorCtr="0"/>
          <a:p>
            <a:r>
              <a:rPr lang="zh-CN" altLang="zh-CN" sz="2000" b="1" u="sng" dirty="0"/>
              <a:t>驾驶员</a:t>
            </a:r>
            <a:r>
              <a:rPr lang="en-US" altLang="zh-CN" sz="2000" dirty="0"/>
              <a:t> – </a:t>
            </a:r>
            <a:r>
              <a:rPr lang="zh-CN" altLang="zh-CN" sz="2000" dirty="0"/>
              <a:t>在工作中驾驶车辆的人员或任何首要工作与驾驶有关的人员（例如：持商业驾驶执照的货车司机）。</a:t>
            </a:r>
            <a:r>
              <a:rPr lang="en-US" altLang="zh-CN" sz="2000" dirty="0"/>
              <a:t> </a:t>
            </a:r>
            <a:endParaRPr lang="zh-CN" altLang="zh-CN" sz="2000" dirty="0"/>
          </a:p>
          <a:p>
            <a:r>
              <a:rPr lang="zh-CN" altLang="zh-CN" sz="2000" b="1" u="sng" dirty="0"/>
              <a:t>物料运输</a:t>
            </a:r>
            <a:r>
              <a:rPr lang="en-US" altLang="zh-CN" sz="2000" dirty="0"/>
              <a:t> – </a:t>
            </a:r>
            <a:r>
              <a:rPr lang="zh-CN" altLang="zh-CN" sz="2000" dirty="0"/>
              <a:t>所有用重型车辆运输物料的过程。</a:t>
            </a:r>
            <a:r>
              <a:rPr lang="en-US" altLang="zh-CN" sz="2000" b="1" dirty="0"/>
              <a:t> </a:t>
            </a:r>
            <a:endParaRPr lang="zh-CN" altLang="zh-CN" sz="2000" dirty="0"/>
          </a:p>
          <a:p>
            <a:r>
              <a:rPr lang="zh-CN" altLang="zh-CN" sz="2000" b="1" u="sng" dirty="0"/>
              <a:t>车辆</a:t>
            </a:r>
            <a:r>
              <a:rPr lang="en-US" altLang="zh-CN" sz="2000" dirty="0"/>
              <a:t> – </a:t>
            </a:r>
            <a:r>
              <a:rPr lang="zh-CN" altLang="zh-CN" sz="2000" dirty="0"/>
              <a:t>指任何正在使用或正要使用的车辆（由拉法基所有，合同方所有，或租借来的）和</a:t>
            </a:r>
            <a:r>
              <a:rPr lang="en-US" altLang="zh-CN" sz="2000" dirty="0"/>
              <a:t>/</a:t>
            </a:r>
            <a:r>
              <a:rPr lang="zh-CN" altLang="zh-CN" sz="2000" dirty="0"/>
              <a:t>或相关设备，例如拖车。拖车在这里属于设备的范畴。</a:t>
            </a:r>
            <a:endParaRPr lang="zh-CN" altLang="zh-CN" sz="2000" dirty="0"/>
          </a:p>
          <a:p>
            <a:r>
              <a:rPr lang="zh-CN" altLang="zh-CN" sz="2000" b="1" u="sng" dirty="0"/>
              <a:t>路程</a:t>
            </a:r>
            <a:r>
              <a:rPr lang="en-US" altLang="zh-CN" sz="2000" dirty="0"/>
              <a:t> – </a:t>
            </a:r>
            <a:r>
              <a:rPr lang="zh-CN" altLang="zh-CN" sz="2000" dirty="0"/>
              <a:t>指在工作过程中计划好行驶的所有路线。</a:t>
            </a:r>
            <a:endParaRPr lang="zh-CN" altLang="zh-CN" sz="2000" dirty="0"/>
          </a:p>
          <a:p>
            <a:r>
              <a:rPr lang="zh-CN" altLang="zh-CN" sz="2000" b="1" u="sng" dirty="0"/>
              <a:t>临时承运商</a:t>
            </a:r>
            <a:r>
              <a:rPr lang="en-US" altLang="zh-CN" sz="2000" dirty="0"/>
              <a:t> – </a:t>
            </a:r>
            <a:r>
              <a:rPr lang="zh-CN" altLang="zh-CN" sz="2000" dirty="0"/>
              <a:t>雇用不完全符合拉法基要求且未与任何拉法基公司签订合同的业（车）主</a:t>
            </a:r>
            <a:r>
              <a:rPr lang="en-US" altLang="zh-CN" sz="2000" dirty="0"/>
              <a:t>/</a:t>
            </a:r>
            <a:r>
              <a:rPr lang="zh-CN" altLang="zh-CN" sz="2000" dirty="0"/>
              <a:t>合同方的车辆</a:t>
            </a:r>
            <a:endParaRPr lang="zh-CN" altLang="zh-CN" sz="2000" dirty="0"/>
          </a:p>
          <a:p>
            <a:r>
              <a:rPr lang="zh-CN" altLang="zh-CN" sz="2000" b="1" u="sng" dirty="0"/>
              <a:t>执勤</a:t>
            </a:r>
            <a:r>
              <a:rPr lang="zh-CN" altLang="zh-CN" sz="2000" b="1" dirty="0"/>
              <a:t> </a:t>
            </a:r>
            <a:r>
              <a:rPr lang="en-GB" altLang="zh-CN" sz="2000" dirty="0"/>
              <a:t>– </a:t>
            </a:r>
            <a:r>
              <a:rPr lang="zh-CN" altLang="zh-CN" sz="2000" dirty="0"/>
              <a:t>包括驾驶以及驾驶间歇、装载和卸载、以及其它被许可的工作。不包括离开车辆之后的日常休息。</a:t>
            </a:r>
            <a:endParaRPr lang="zh-CN" altLang="zh-CN" sz="2000" dirty="0"/>
          </a:p>
          <a:p>
            <a:r>
              <a:rPr lang="zh-CN" altLang="zh-CN" sz="2000" b="1" u="sng" dirty="0"/>
              <a:t>驾驶时间</a:t>
            </a:r>
            <a:r>
              <a:rPr lang="zh-CN" altLang="zh-CN" sz="2000" b="1" dirty="0"/>
              <a:t> </a:t>
            </a:r>
            <a:r>
              <a:rPr lang="en-GB" altLang="zh-CN" sz="2000" dirty="0"/>
              <a:t>– </a:t>
            </a:r>
            <a:r>
              <a:rPr lang="zh-CN" altLang="zh-CN" sz="2000" dirty="0"/>
              <a:t>驾驶员在路上坐在方向盘后，除强制休息之外的任何时间。</a:t>
            </a:r>
            <a:endParaRPr lang="zh-CN" altLang="zh-CN" sz="2000" dirty="0"/>
          </a:p>
          <a:p>
            <a:r>
              <a:rPr lang="zh-CN" altLang="zh-CN" sz="2000" b="1" u="sng" dirty="0"/>
              <a:t>工作时间</a:t>
            </a:r>
            <a:r>
              <a:rPr lang="zh-CN" altLang="zh-CN" sz="2000" b="1" dirty="0"/>
              <a:t> </a:t>
            </a:r>
            <a:r>
              <a:rPr lang="en-GB" altLang="zh-CN" sz="2000" dirty="0"/>
              <a:t>– </a:t>
            </a:r>
            <a:r>
              <a:rPr lang="zh-CN" altLang="zh-CN" sz="2000" dirty="0"/>
              <a:t>从开始工作到结束工作的时间，包括装载和卸载以及其它任何与车辆有关或无关的作业。</a:t>
            </a:r>
            <a:endParaRPr lang="zh-CN" altLang="zh-CN" sz="2000" dirty="0"/>
          </a:p>
          <a:p>
            <a:r>
              <a:rPr lang="zh-CN" altLang="zh-CN" sz="2000" b="1" u="sng" dirty="0"/>
              <a:t>休息期</a:t>
            </a:r>
            <a:r>
              <a:rPr lang="zh-CN" altLang="zh-CN" sz="2000" b="1" dirty="0"/>
              <a:t> </a:t>
            </a:r>
            <a:r>
              <a:rPr lang="en-GB" altLang="zh-CN" sz="2000" dirty="0"/>
              <a:t>– </a:t>
            </a:r>
            <a:r>
              <a:rPr lang="zh-CN" altLang="zh-CN" sz="2000" dirty="0"/>
              <a:t>在特定的一天结束工作后到第二天（或下一次）开始工作前的休息时间。只要在驾驶室内配备了合适的床，且车身稳定，在里面的休息也可属于休息时间。</a:t>
            </a:r>
            <a:endParaRPr lang="zh-CN" altLang="zh-CN" sz="2000" dirty="0"/>
          </a:p>
          <a:p>
            <a:endParaRPr lang="zh-CN" altLang="en-US" sz="2000" dirty="0"/>
          </a:p>
        </p:txBody>
      </p:sp>
      <p:sp>
        <p:nvSpPr>
          <p:cNvPr id="8196"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p:txBody>
          <a:bodyPr vert="horz" wrap="square" lIns="91440" tIns="45720" rIns="91440" bIns="45720" anchor="ctr" anchorCtr="0"/>
          <a:p>
            <a:pPr marL="342900" indent="-342900"/>
            <a:r>
              <a:rPr lang="zh-CN" altLang="zh-CN" dirty="0"/>
              <a:t>业（车）主</a:t>
            </a:r>
            <a:r>
              <a:rPr lang="en-GB" altLang="zh-CN" dirty="0"/>
              <a:t>/</a:t>
            </a:r>
            <a:r>
              <a:rPr lang="zh-CN" altLang="zh-CN" dirty="0"/>
              <a:t>合同方</a:t>
            </a:r>
            <a:endParaRPr lang="zh-CN" altLang="en-US" dirty="0"/>
          </a:p>
        </p:txBody>
      </p:sp>
      <p:sp>
        <p:nvSpPr>
          <p:cNvPr id="9219" name="内容占位符 2"/>
          <p:cNvSpPr>
            <a:spLocks noGrp="1"/>
          </p:cNvSpPr>
          <p:nvPr>
            <p:ph idx="1"/>
          </p:nvPr>
        </p:nvSpPr>
        <p:spPr/>
        <p:txBody>
          <a:bodyPr vert="horz" wrap="square" lIns="91440" tIns="45720" rIns="91440" bIns="45720" anchor="t" anchorCtr="0"/>
          <a:p>
            <a:r>
              <a:rPr lang="zh-CN" altLang="zh-CN" sz="2000" b="1" u="sng" dirty="0"/>
              <a:t>业（车）主</a:t>
            </a:r>
            <a:r>
              <a:rPr lang="en-US" altLang="zh-CN" sz="2000" b="1" u="sng" dirty="0"/>
              <a:t>/</a:t>
            </a:r>
            <a:r>
              <a:rPr lang="zh-CN" altLang="zh-CN" sz="2000" b="1" u="sng" dirty="0"/>
              <a:t>合同方的采用</a:t>
            </a:r>
            <a:r>
              <a:rPr lang="zh-CN" altLang="en-US" sz="2000" b="1" u="sng" dirty="0"/>
              <a:t>：</a:t>
            </a:r>
            <a:r>
              <a:rPr lang="zh-CN" altLang="zh-CN" sz="2000" dirty="0"/>
              <a:t>只有通过合适性评估的运输公司才能与拉法基合作</a:t>
            </a:r>
            <a:r>
              <a:rPr lang="zh-CN" altLang="en-US" sz="2000" dirty="0"/>
              <a:t>；</a:t>
            </a:r>
            <a:endParaRPr lang="en-US" altLang="zh-CN" sz="2000" dirty="0"/>
          </a:p>
          <a:p>
            <a:r>
              <a:rPr lang="zh-CN" altLang="zh-CN" sz="2000" b="1" u="sng" dirty="0"/>
              <a:t>协议</a:t>
            </a:r>
            <a:r>
              <a:rPr lang="zh-CN" altLang="en-US" sz="2000" b="1" u="sng" dirty="0"/>
              <a:t>：</a:t>
            </a:r>
            <a:r>
              <a:rPr lang="zh-CN" altLang="zh-CN" sz="2000" dirty="0"/>
              <a:t>拉法基必须要求合同方遵守包括本文件在内的拉法基的规则和要求</a:t>
            </a:r>
            <a:r>
              <a:rPr lang="zh-CN" altLang="en-US" sz="2000" dirty="0"/>
              <a:t>；</a:t>
            </a:r>
            <a:r>
              <a:rPr lang="zh-CN" altLang="zh-CN" sz="2000" b="1" dirty="0"/>
              <a:t>拉法基应对合同方是否遵守上述规定进行审核</a:t>
            </a:r>
            <a:r>
              <a:rPr lang="zh-CN" altLang="en-US" sz="2000" b="1" dirty="0"/>
              <a:t>；</a:t>
            </a:r>
            <a:endParaRPr lang="en-US" altLang="zh-CN" sz="2000" b="1" dirty="0"/>
          </a:p>
          <a:p>
            <a:r>
              <a:rPr lang="zh-CN" altLang="zh-CN" sz="2000" b="1" u="sng" dirty="0"/>
              <a:t>分包商</a:t>
            </a:r>
            <a:r>
              <a:rPr lang="zh-CN" altLang="en-US" sz="2000" b="1" u="sng" dirty="0"/>
              <a:t>：原则上不分包，若需要则</a:t>
            </a:r>
            <a:r>
              <a:rPr lang="zh-CN" altLang="zh-CN" sz="2000" dirty="0"/>
              <a:t>由主承包商签约的分包商必须事先经过拉法基的确认</a:t>
            </a:r>
            <a:endParaRPr lang="en-US" altLang="zh-CN" sz="2000" dirty="0"/>
          </a:p>
          <a:p>
            <a:r>
              <a:rPr lang="zh-CN" altLang="zh-CN" sz="2000" dirty="0"/>
              <a:t>拉法基必须让业（车）主</a:t>
            </a:r>
            <a:r>
              <a:rPr lang="en-GB" altLang="zh-CN" sz="2000" dirty="0"/>
              <a:t>/</a:t>
            </a:r>
            <a:r>
              <a:rPr lang="zh-CN" altLang="zh-CN" sz="2000" dirty="0"/>
              <a:t>合同方清楚其在安全驾驶上的目标和要求。宜与业（车）主定期召开会议以分享和鼓励对良好实践的实践并使他们成为在健康与安全方面表现优异的业（车）主</a:t>
            </a:r>
            <a:r>
              <a:rPr lang="en-GB" altLang="zh-CN" sz="2000" dirty="0"/>
              <a:t>/</a:t>
            </a:r>
            <a:r>
              <a:rPr lang="zh-CN" altLang="zh-CN" sz="2000" dirty="0"/>
              <a:t>合同方。</a:t>
            </a:r>
            <a:endParaRPr lang="zh-CN" altLang="zh-CN" sz="2000" dirty="0"/>
          </a:p>
          <a:p>
            <a:endParaRPr lang="en-US" altLang="zh-CN" sz="2000" b="1" u="sng" dirty="0"/>
          </a:p>
          <a:p>
            <a:pPr>
              <a:buNone/>
            </a:pPr>
            <a:endParaRPr lang="zh-CN" altLang="en-US" sz="2000" dirty="0"/>
          </a:p>
        </p:txBody>
      </p:sp>
      <p:sp>
        <p:nvSpPr>
          <p:cNvPr id="9220"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p:txBody>
          <a:bodyPr vert="horz" wrap="square" lIns="91440" tIns="45720" rIns="91440" bIns="45720" anchor="ctr" anchorCtr="0"/>
          <a:p>
            <a:pPr marL="342900" indent="-342900"/>
            <a:r>
              <a:rPr lang="zh-CN" altLang="zh-CN" dirty="0"/>
              <a:t>业（车）主</a:t>
            </a:r>
            <a:r>
              <a:rPr lang="en-GB" altLang="zh-CN" dirty="0"/>
              <a:t>/</a:t>
            </a:r>
            <a:r>
              <a:rPr lang="zh-CN" altLang="zh-CN" dirty="0"/>
              <a:t>合同方</a:t>
            </a:r>
            <a:endParaRPr lang="zh-CN" altLang="en-US" dirty="0"/>
          </a:p>
        </p:txBody>
      </p:sp>
      <p:sp>
        <p:nvSpPr>
          <p:cNvPr id="10243" name="内容占位符 2"/>
          <p:cNvSpPr>
            <a:spLocks noGrp="1"/>
          </p:cNvSpPr>
          <p:nvPr>
            <p:ph idx="1"/>
          </p:nvPr>
        </p:nvSpPr>
        <p:spPr/>
        <p:txBody>
          <a:bodyPr vert="horz" wrap="square" lIns="91440" tIns="45720" rIns="91440" bIns="45720" anchor="t" anchorCtr="0"/>
          <a:p>
            <a:r>
              <a:rPr lang="zh-CN" altLang="zh-CN" sz="2000" dirty="0"/>
              <a:t>物料安全管理还需遵循以下要求：</a:t>
            </a:r>
            <a:endParaRPr lang="zh-CN" altLang="zh-CN" sz="2000" dirty="0"/>
          </a:p>
          <a:p>
            <a:r>
              <a:rPr lang="zh-CN" altLang="zh-CN" sz="2000" b="1" u="sng" dirty="0"/>
              <a:t>合同要求</a:t>
            </a:r>
            <a:r>
              <a:rPr lang="en-US" altLang="zh-CN" sz="2000" dirty="0"/>
              <a:t>  </a:t>
            </a:r>
            <a:r>
              <a:rPr lang="zh-CN" altLang="zh-CN" sz="2000" dirty="0"/>
              <a:t>必须包括以下特定要求：</a:t>
            </a:r>
            <a:endParaRPr lang="zh-CN" altLang="zh-CN" sz="2000" dirty="0"/>
          </a:p>
          <a:p>
            <a:pPr>
              <a:buFontTx/>
              <a:buAutoNum type="arabicPeriod"/>
            </a:pPr>
            <a:r>
              <a:rPr lang="zh-CN" altLang="zh-CN" sz="2000" dirty="0"/>
              <a:t>驾驶员的选用、资质、驾照等证书、培训、监督和评估。</a:t>
            </a:r>
            <a:r>
              <a:rPr lang="en-US" altLang="zh-CN" sz="2000" dirty="0"/>
              <a:t> </a:t>
            </a:r>
            <a:endParaRPr lang="zh-CN" altLang="zh-CN" sz="2000" dirty="0"/>
          </a:p>
          <a:p>
            <a:pPr>
              <a:buFontTx/>
              <a:buAutoNum type="arabicPeriod"/>
            </a:pPr>
            <a:r>
              <a:rPr lang="zh-CN" altLang="zh-CN" sz="2000" dirty="0"/>
              <a:t>确保根据拉法基的要求提供合适的车辆和设备。</a:t>
            </a:r>
            <a:endParaRPr lang="zh-CN" altLang="zh-CN" sz="2000" dirty="0"/>
          </a:p>
          <a:p>
            <a:pPr>
              <a:buFontTx/>
              <a:buAutoNum type="arabicPeriod"/>
            </a:pPr>
            <a:r>
              <a:rPr lang="zh-CN" altLang="zh-CN" sz="2000" dirty="0"/>
              <a:t>有拉法基认同的业绩评估先导指标。</a:t>
            </a:r>
            <a:endParaRPr lang="zh-CN" altLang="zh-CN" sz="2000" dirty="0"/>
          </a:p>
          <a:p>
            <a:pPr>
              <a:buFontTx/>
              <a:buAutoNum type="arabicPeriod"/>
            </a:pPr>
            <a:r>
              <a:rPr lang="zh-CN" altLang="zh-CN" sz="2000" dirty="0"/>
              <a:t>累进式纪律约束及安全行为表彰程序。</a:t>
            </a:r>
            <a:endParaRPr lang="zh-CN" altLang="zh-CN" sz="2000" dirty="0"/>
          </a:p>
          <a:p>
            <a:r>
              <a:rPr lang="zh-CN" altLang="zh-CN" sz="2000" b="1" u="sng" dirty="0"/>
              <a:t>分包商</a:t>
            </a:r>
            <a:r>
              <a:rPr lang="en-US" altLang="zh-CN" sz="2000" dirty="0"/>
              <a:t> –  </a:t>
            </a:r>
            <a:r>
              <a:rPr lang="zh-CN" altLang="zh-CN" sz="2000" dirty="0"/>
              <a:t>由主承包商签约的分包商必须事先经过拉法基的确认。包括：</a:t>
            </a:r>
            <a:endParaRPr lang="zh-CN" altLang="zh-CN" sz="2000" dirty="0"/>
          </a:p>
          <a:p>
            <a:pPr>
              <a:buFontTx/>
              <a:buAutoNum type="arabicPeriod"/>
            </a:pPr>
            <a:r>
              <a:rPr lang="zh-CN" altLang="zh-CN" sz="2000" dirty="0"/>
              <a:t>分包商从事拉法基业务的工作协议</a:t>
            </a:r>
            <a:endParaRPr lang="zh-CN" altLang="zh-CN" sz="2000" dirty="0"/>
          </a:p>
          <a:p>
            <a:pPr>
              <a:buFontTx/>
              <a:buAutoNum type="arabicPeriod"/>
            </a:pPr>
            <a:r>
              <a:rPr lang="zh-CN" altLang="zh-CN" sz="2000" dirty="0"/>
              <a:t>指定驾驶员的名单协议</a:t>
            </a:r>
            <a:endParaRPr lang="zh-CN" altLang="zh-CN" sz="2000" dirty="0"/>
          </a:p>
          <a:p>
            <a:pPr>
              <a:buFontTx/>
              <a:buAutoNum type="arabicPeriod"/>
            </a:pPr>
            <a:r>
              <a:rPr lang="zh-CN" altLang="zh-CN" sz="2000" dirty="0"/>
              <a:t>指定车辆的协议</a:t>
            </a:r>
            <a:endParaRPr lang="zh-CN" altLang="zh-CN" sz="2000" dirty="0"/>
          </a:p>
          <a:p>
            <a:pPr>
              <a:buFontTx/>
              <a:buAutoNum type="arabicPeriod"/>
            </a:pPr>
            <a:r>
              <a:rPr lang="zh-CN" altLang="zh-CN" sz="2000" dirty="0"/>
              <a:t>遵循主承包商与拉法基之间签订的相同限制性规定和条款</a:t>
            </a:r>
            <a:endParaRPr lang="zh-CN" altLang="zh-CN" sz="2000" dirty="0"/>
          </a:p>
          <a:p>
            <a:endParaRPr lang="en-US" altLang="zh-CN" sz="2000" b="1" u="sng" dirty="0"/>
          </a:p>
          <a:p>
            <a:pPr>
              <a:buNone/>
            </a:pPr>
            <a:endParaRPr lang="zh-CN" altLang="en-US" sz="2000" dirty="0"/>
          </a:p>
        </p:txBody>
      </p:sp>
      <p:sp>
        <p:nvSpPr>
          <p:cNvPr id="10244"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xfrm>
            <a:off x="838200" y="1143000"/>
            <a:ext cx="7488238" cy="457200"/>
          </a:xfrm>
        </p:spPr>
        <p:txBody>
          <a:bodyPr vert="horz" wrap="square" lIns="91440" tIns="45720" rIns="91440" bIns="45720" anchor="ctr" anchorCtr="0"/>
          <a:p>
            <a:pPr eaLnBrk="1" hangingPunct="1"/>
            <a:r>
              <a:rPr lang="zh-CN" altLang="es-GT" sz="2000" dirty="0">
                <a:solidFill>
                  <a:schemeClr val="tx1"/>
                </a:solidFill>
              </a:rPr>
              <a:t>合同管理流程</a:t>
            </a:r>
            <a:endParaRPr lang="zh-CN" altLang="es-GT" sz="2000" dirty="0">
              <a:solidFill>
                <a:schemeClr val="tx1"/>
              </a:solidFill>
            </a:endParaRPr>
          </a:p>
        </p:txBody>
      </p:sp>
      <p:graphicFrame>
        <p:nvGraphicFramePr>
          <p:cNvPr id="4" name="Diagram 3"/>
          <p:cNvGraphicFramePr/>
          <p:nvPr/>
        </p:nvGraphicFramePr>
        <p:xfrm>
          <a:off x="1524000" y="1676400"/>
          <a:ext cx="7467600" cy="4038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268" name="Flowchart: Alternate Process 5"/>
          <p:cNvSpPr/>
          <p:nvPr/>
        </p:nvSpPr>
        <p:spPr>
          <a:xfrm>
            <a:off x="1549400" y="685800"/>
            <a:ext cx="1422400" cy="762000"/>
          </a:xfrm>
          <a:prstGeom prst="flowChartAlternateProcess">
            <a:avLst/>
          </a:prstGeom>
          <a:solidFill>
            <a:srgbClr val="FFFF00"/>
          </a:solidFill>
          <a:ln w="12700" cap="flat" cmpd="sng">
            <a:solidFill>
              <a:srgbClr val="FFFF00"/>
            </a:solidFill>
            <a:prstDash val="solid"/>
            <a:round/>
            <a:headEnd type="none" w="med" len="med"/>
            <a:tailEnd type="none" w="med" len="med"/>
          </a:ln>
        </p:spPr>
        <p:txBody>
          <a:bodyPr wrap="none" lIns="0" tIns="0" rIns="0" bIns="0" anchor="ctr" anchorCtr="0"/>
          <a:p>
            <a:r>
              <a:rPr lang="zh-CN" altLang="en-US" dirty="0">
                <a:solidFill>
                  <a:schemeClr val="tx1"/>
                </a:solidFill>
                <a:latin typeface="Arial" panose="020B0604020202020204" pitchFamily="34" charset="0"/>
              </a:rPr>
              <a:t>开始 </a:t>
            </a:r>
            <a:endParaRPr lang="zh-CN" altLang="en-US" dirty="0">
              <a:solidFill>
                <a:schemeClr val="tx1"/>
              </a:solidFill>
              <a:latin typeface="Arial" panose="020B0604020202020204" pitchFamily="34" charset="0"/>
            </a:endParaRPr>
          </a:p>
        </p:txBody>
      </p:sp>
      <p:sp>
        <p:nvSpPr>
          <p:cNvPr id="11269" name="Flowchart: Alternate Process 6"/>
          <p:cNvSpPr/>
          <p:nvPr/>
        </p:nvSpPr>
        <p:spPr>
          <a:xfrm>
            <a:off x="3606800" y="5791200"/>
            <a:ext cx="1422400" cy="758825"/>
          </a:xfrm>
          <a:prstGeom prst="flowChartAlternateProcess">
            <a:avLst/>
          </a:prstGeom>
          <a:solidFill>
            <a:srgbClr val="FFFF00"/>
          </a:solidFill>
          <a:ln w="12700" cap="flat" cmpd="sng">
            <a:solidFill>
              <a:schemeClr val="bg2"/>
            </a:solidFill>
            <a:prstDash val="solid"/>
            <a:round/>
            <a:headEnd type="none" w="med" len="med"/>
            <a:tailEnd type="none" w="med" len="med"/>
          </a:ln>
        </p:spPr>
        <p:txBody>
          <a:bodyPr wrap="none" lIns="0" tIns="0" rIns="0" bIns="0" anchor="ctr" anchorCtr="0"/>
          <a:p>
            <a:r>
              <a:rPr lang="zh-CN" altLang="en-US" dirty="0">
                <a:solidFill>
                  <a:schemeClr val="tx1"/>
                </a:solidFill>
                <a:latin typeface="Arial" panose="020B0604020202020204" pitchFamily="34" charset="0"/>
              </a:rPr>
              <a:t>结束</a:t>
            </a:r>
            <a:endParaRPr lang="zh-CN" altLang="en-US" dirty="0">
              <a:solidFill>
                <a:schemeClr val="tx1"/>
              </a:solidFill>
              <a:latin typeface="Arial" panose="020B0604020202020204" pitchFamily="34" charset="0"/>
            </a:endParaRPr>
          </a:p>
        </p:txBody>
      </p:sp>
      <p:cxnSp>
        <p:nvCxnSpPr>
          <p:cNvPr id="11270" name="Shape 13"/>
          <p:cNvCxnSpPr>
            <a:stCxn id="11269" idx="2"/>
            <a:endCxn id="11268" idx="3"/>
          </p:cNvCxnSpPr>
          <p:nvPr/>
        </p:nvCxnSpPr>
        <p:spPr>
          <a:xfrm rot="5400000" flipH="1">
            <a:off x="903288" y="3135313"/>
            <a:ext cx="5483225" cy="1346200"/>
          </a:xfrm>
          <a:prstGeom prst="bentConnector4">
            <a:avLst>
              <a:gd name="adj1" fmla="val -4171"/>
              <a:gd name="adj2" fmla="val -353273"/>
            </a:avLst>
          </a:prstGeom>
          <a:ln w="12700" cap="flat" cmpd="sng">
            <a:solidFill>
              <a:srgbClr val="FF0000"/>
            </a:solidFill>
            <a:prstDash val="solid"/>
            <a:round/>
            <a:headEnd type="none" w="med" len="med"/>
            <a:tailEnd type="arrow" w="med" len="med"/>
          </a:ln>
        </p:spPr>
      </p:cxnSp>
      <p:sp>
        <p:nvSpPr>
          <p:cNvPr id="11271" name="TextBox 11"/>
          <p:cNvSpPr txBox="1"/>
          <p:nvPr/>
        </p:nvSpPr>
        <p:spPr>
          <a:xfrm>
            <a:off x="7239000" y="990600"/>
            <a:ext cx="1752600" cy="584200"/>
          </a:xfrm>
          <a:prstGeom prst="rect">
            <a:avLst/>
          </a:prstGeom>
          <a:noFill/>
          <a:ln w="9525">
            <a:noFill/>
          </a:ln>
        </p:spPr>
        <p:txBody>
          <a:bodyPr>
            <a:spAutoFit/>
          </a:bodyPr>
          <a:p>
            <a:r>
              <a:rPr lang="zh-CN" altLang="en-US" sz="1600" i="1" dirty="0">
                <a:solidFill>
                  <a:schemeClr val="tx1"/>
                </a:solidFill>
                <a:latin typeface="Arial" panose="020B0604020202020204" pitchFamily="34" charset="0"/>
              </a:rPr>
              <a:t>确认购买并进入驾驶阶段</a:t>
            </a:r>
            <a:endParaRPr lang="en-US" altLang="zh-CN" sz="1600" i="1" dirty="0">
              <a:solidFill>
                <a:schemeClr val="tx1"/>
              </a:solidFill>
              <a:latin typeface="Arial" panose="020B0604020202020204" pitchFamily="34" charset="0"/>
            </a:endParaRPr>
          </a:p>
        </p:txBody>
      </p:sp>
      <p:sp>
        <p:nvSpPr>
          <p:cNvPr id="11272" name="Text Box 12"/>
          <p:cNvSpPr txBox="1"/>
          <p:nvPr/>
        </p:nvSpPr>
        <p:spPr>
          <a:xfrm>
            <a:off x="1600200" y="1981200"/>
            <a:ext cx="1295400" cy="523875"/>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确认并预估</a:t>
            </a:r>
            <a:endParaRPr lang="zh-CN" altLang="en-US" sz="1400" dirty="0">
              <a:solidFill>
                <a:schemeClr val="tx1"/>
              </a:solidFill>
              <a:latin typeface="Arial" panose="020B0604020202020204" pitchFamily="34" charset="0"/>
            </a:endParaRPr>
          </a:p>
          <a:p>
            <a:r>
              <a:rPr lang="zh-CN" altLang="en-US" sz="1400" dirty="0">
                <a:solidFill>
                  <a:schemeClr val="tx1"/>
                </a:solidFill>
                <a:latin typeface="Arial" panose="020B0604020202020204" pitchFamily="34" charset="0"/>
              </a:rPr>
              <a:t>客户需求</a:t>
            </a:r>
            <a:endParaRPr lang="zh-CN" altLang="en-US" sz="1400" dirty="0">
              <a:solidFill>
                <a:schemeClr val="tx1"/>
              </a:solidFill>
              <a:latin typeface="Arial" panose="020B0604020202020204" pitchFamily="34" charset="0"/>
            </a:endParaRPr>
          </a:p>
        </p:txBody>
      </p:sp>
      <p:sp>
        <p:nvSpPr>
          <p:cNvPr id="11273" name="Text Box 13"/>
          <p:cNvSpPr txBox="1"/>
          <p:nvPr/>
        </p:nvSpPr>
        <p:spPr>
          <a:xfrm>
            <a:off x="3581400" y="1981200"/>
            <a:ext cx="1371600" cy="523875"/>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确定相应的车队规模</a:t>
            </a:r>
            <a:endParaRPr lang="zh-CN" altLang="en-US" sz="1400" dirty="0">
              <a:solidFill>
                <a:schemeClr val="tx1"/>
              </a:solidFill>
              <a:latin typeface="Arial" panose="020B0604020202020204" pitchFamily="34" charset="0"/>
            </a:endParaRPr>
          </a:p>
        </p:txBody>
      </p:sp>
      <p:sp>
        <p:nvSpPr>
          <p:cNvPr id="11274" name="Text Box 14"/>
          <p:cNvSpPr txBox="1"/>
          <p:nvPr/>
        </p:nvSpPr>
        <p:spPr>
          <a:xfrm>
            <a:off x="5562600" y="1905000"/>
            <a:ext cx="1371600" cy="738188"/>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合同签订政策 长期</a:t>
            </a:r>
            <a:r>
              <a:rPr lang="en-US" altLang="zh-CN" sz="1400" dirty="0">
                <a:solidFill>
                  <a:schemeClr val="tx1"/>
                </a:solidFill>
                <a:latin typeface="Arial" panose="020B0604020202020204" pitchFamily="34" charset="0"/>
              </a:rPr>
              <a:t>-</a:t>
            </a:r>
            <a:r>
              <a:rPr lang="zh-CN" altLang="en-US" sz="1400" dirty="0">
                <a:solidFill>
                  <a:schemeClr val="tx1"/>
                </a:solidFill>
                <a:latin typeface="Arial" panose="020B0604020202020204" pitchFamily="34" charset="0"/>
              </a:rPr>
              <a:t>中期</a:t>
            </a:r>
            <a:r>
              <a:rPr lang="en-US" altLang="zh-CN" sz="1400" dirty="0">
                <a:solidFill>
                  <a:schemeClr val="tx1"/>
                </a:solidFill>
                <a:latin typeface="Arial" panose="020B0604020202020204" pitchFamily="34" charset="0"/>
              </a:rPr>
              <a:t>-</a:t>
            </a:r>
            <a:r>
              <a:rPr lang="zh-CN" altLang="en-US" sz="1400" dirty="0">
                <a:solidFill>
                  <a:schemeClr val="tx1"/>
                </a:solidFill>
                <a:latin typeface="Arial" panose="020B0604020202020204" pitchFamily="34" charset="0"/>
              </a:rPr>
              <a:t>短期</a:t>
            </a:r>
            <a:endParaRPr lang="zh-CN" altLang="en-US" sz="1400" dirty="0">
              <a:solidFill>
                <a:schemeClr val="tx1"/>
              </a:solidFill>
              <a:latin typeface="Arial" panose="020B0604020202020204" pitchFamily="34" charset="0"/>
            </a:endParaRPr>
          </a:p>
          <a:p>
            <a:endParaRPr lang="zh-CN" altLang="en-US" sz="1400" dirty="0">
              <a:solidFill>
                <a:schemeClr val="tx1"/>
              </a:solidFill>
              <a:latin typeface="Arial" panose="020B0604020202020204" pitchFamily="34" charset="0"/>
            </a:endParaRPr>
          </a:p>
        </p:txBody>
      </p:sp>
      <p:sp>
        <p:nvSpPr>
          <p:cNvPr id="11275" name="Text Box 15"/>
          <p:cNvSpPr txBox="1"/>
          <p:nvPr/>
        </p:nvSpPr>
        <p:spPr>
          <a:xfrm>
            <a:off x="7620000" y="1905000"/>
            <a:ext cx="1295400" cy="738188"/>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确认并预审道路交通合同方</a:t>
            </a:r>
            <a:endParaRPr lang="zh-CN" altLang="en-US" sz="1400" dirty="0">
              <a:solidFill>
                <a:schemeClr val="tx1"/>
              </a:solidFill>
              <a:latin typeface="Arial" panose="020B0604020202020204" pitchFamily="34" charset="0"/>
            </a:endParaRPr>
          </a:p>
          <a:p>
            <a:endParaRPr lang="zh-CN" altLang="en-US" sz="1400" dirty="0">
              <a:solidFill>
                <a:schemeClr val="tx1"/>
              </a:solidFill>
              <a:latin typeface="Arial" panose="020B0604020202020204" pitchFamily="34" charset="0"/>
            </a:endParaRPr>
          </a:p>
        </p:txBody>
      </p:sp>
      <p:sp>
        <p:nvSpPr>
          <p:cNvPr id="11276" name="Text Box 16"/>
          <p:cNvSpPr txBox="1"/>
          <p:nvPr/>
        </p:nvSpPr>
        <p:spPr>
          <a:xfrm>
            <a:off x="7620000" y="3352800"/>
            <a:ext cx="1295400" cy="738188"/>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道路交通合同方评估和选择*</a:t>
            </a:r>
            <a:endParaRPr lang="en-US" altLang="zh-CN" sz="1400" dirty="0">
              <a:solidFill>
                <a:schemeClr val="tx1"/>
              </a:solidFill>
              <a:latin typeface="Arial" panose="020B0604020202020204" pitchFamily="34" charset="0"/>
            </a:endParaRPr>
          </a:p>
        </p:txBody>
      </p:sp>
      <p:sp>
        <p:nvSpPr>
          <p:cNvPr id="11277" name="Text Box 17"/>
          <p:cNvSpPr txBox="1"/>
          <p:nvPr/>
        </p:nvSpPr>
        <p:spPr>
          <a:xfrm>
            <a:off x="5638800" y="3352800"/>
            <a:ext cx="1295400" cy="738188"/>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试用期业绩考核</a:t>
            </a:r>
            <a:endParaRPr lang="zh-CN" altLang="en-US" sz="1400" dirty="0">
              <a:solidFill>
                <a:schemeClr val="tx1"/>
              </a:solidFill>
              <a:latin typeface="Arial" panose="020B0604020202020204" pitchFamily="34" charset="0"/>
            </a:endParaRPr>
          </a:p>
          <a:p>
            <a:endParaRPr lang="zh-CN" altLang="en-US" sz="1400" dirty="0">
              <a:solidFill>
                <a:schemeClr val="tx1"/>
              </a:solidFill>
              <a:latin typeface="Arial" panose="020B0604020202020204" pitchFamily="34" charset="0"/>
            </a:endParaRPr>
          </a:p>
        </p:txBody>
      </p:sp>
      <p:sp>
        <p:nvSpPr>
          <p:cNvPr id="11278" name="Text Box 18"/>
          <p:cNvSpPr txBox="1"/>
          <p:nvPr/>
        </p:nvSpPr>
        <p:spPr>
          <a:xfrm>
            <a:off x="3581400" y="3352800"/>
            <a:ext cx="1295400" cy="738188"/>
          </a:xfrm>
          <a:prstGeom prst="rect">
            <a:avLst/>
          </a:prstGeom>
          <a:solidFill>
            <a:srgbClr val="FFFF00"/>
          </a:solidFill>
          <a:ln w="9525">
            <a:noFill/>
          </a:ln>
        </p:spPr>
        <p:txBody>
          <a:bodyPr>
            <a:spAutoFit/>
          </a:bodyPr>
          <a:p>
            <a:r>
              <a:rPr lang="zh-CN" altLang="en-US" sz="1400" dirty="0">
                <a:solidFill>
                  <a:srgbClr val="FF0000"/>
                </a:solidFill>
                <a:latin typeface="Arial" panose="020B0604020202020204" pitchFamily="34" charset="0"/>
              </a:rPr>
              <a:t>指派的合同方负责人来管理业绩*</a:t>
            </a:r>
            <a:endParaRPr lang="en-US" altLang="zh-CN" sz="1400" dirty="0">
              <a:solidFill>
                <a:srgbClr val="FF0000"/>
              </a:solidFill>
              <a:latin typeface="Arial" panose="020B0604020202020204" pitchFamily="34" charset="0"/>
            </a:endParaRPr>
          </a:p>
        </p:txBody>
      </p:sp>
      <p:sp>
        <p:nvSpPr>
          <p:cNvPr id="11279" name="Text Box 19"/>
          <p:cNvSpPr txBox="1"/>
          <p:nvPr/>
        </p:nvSpPr>
        <p:spPr>
          <a:xfrm>
            <a:off x="1600200" y="3352800"/>
            <a:ext cx="1295400" cy="738188"/>
          </a:xfrm>
          <a:prstGeom prst="rect">
            <a:avLst/>
          </a:prstGeom>
          <a:solidFill>
            <a:srgbClr val="FFFF00"/>
          </a:solidFill>
          <a:ln w="9525">
            <a:noFill/>
          </a:ln>
        </p:spPr>
        <p:txBody>
          <a:bodyPr>
            <a:spAutoFit/>
          </a:bodyPr>
          <a:p>
            <a:endParaRPr lang="zh-CN" altLang="en-US" sz="1400" dirty="0">
              <a:solidFill>
                <a:schemeClr val="tx1"/>
              </a:solidFill>
              <a:latin typeface="Arial" panose="020B0604020202020204" pitchFamily="34" charset="0"/>
            </a:endParaRPr>
          </a:p>
          <a:p>
            <a:r>
              <a:rPr lang="zh-CN" altLang="en-US" sz="1400" dirty="0">
                <a:solidFill>
                  <a:schemeClr val="tx1"/>
                </a:solidFill>
                <a:latin typeface="Arial" panose="020B0604020202020204" pitchFamily="34" charset="0"/>
              </a:rPr>
              <a:t>评估车队业绩</a:t>
            </a:r>
            <a:endParaRPr lang="zh-CN" altLang="en-US" sz="1400" dirty="0">
              <a:solidFill>
                <a:schemeClr val="tx1"/>
              </a:solidFill>
              <a:latin typeface="Arial" panose="020B0604020202020204" pitchFamily="34" charset="0"/>
            </a:endParaRPr>
          </a:p>
          <a:p>
            <a:endParaRPr lang="zh-CN" altLang="en-US" sz="1400" dirty="0">
              <a:solidFill>
                <a:schemeClr val="tx1"/>
              </a:solidFill>
              <a:latin typeface="Arial" panose="020B0604020202020204" pitchFamily="34" charset="0"/>
            </a:endParaRPr>
          </a:p>
        </p:txBody>
      </p:sp>
      <p:sp>
        <p:nvSpPr>
          <p:cNvPr id="11280" name="Text Box 20"/>
          <p:cNvSpPr txBox="1"/>
          <p:nvPr/>
        </p:nvSpPr>
        <p:spPr>
          <a:xfrm>
            <a:off x="1600200" y="4800600"/>
            <a:ext cx="1295400" cy="738188"/>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根据</a:t>
            </a:r>
            <a:r>
              <a:rPr lang="en-US" altLang="zh-CN" sz="1400" dirty="0">
                <a:solidFill>
                  <a:schemeClr val="tx1"/>
                </a:solidFill>
                <a:latin typeface="Arial" panose="020B0604020202020204" pitchFamily="34" charset="0"/>
              </a:rPr>
              <a:t>KPI</a:t>
            </a:r>
            <a:r>
              <a:rPr lang="zh-CN" altLang="en-US" sz="1400" dirty="0">
                <a:solidFill>
                  <a:schemeClr val="tx1"/>
                </a:solidFill>
                <a:latin typeface="Arial" panose="020B0604020202020204" pitchFamily="34" charset="0"/>
              </a:rPr>
              <a:t>对合同进行定期回顾</a:t>
            </a:r>
            <a:endParaRPr lang="zh-CN" altLang="en-US" sz="1400" dirty="0">
              <a:solidFill>
                <a:schemeClr val="tx1"/>
              </a:solidFill>
              <a:latin typeface="Arial" panose="020B0604020202020204" pitchFamily="34" charset="0"/>
            </a:endParaRPr>
          </a:p>
        </p:txBody>
      </p:sp>
      <p:sp>
        <p:nvSpPr>
          <p:cNvPr id="11281" name="Text Box 21"/>
          <p:cNvSpPr txBox="1"/>
          <p:nvPr/>
        </p:nvSpPr>
        <p:spPr>
          <a:xfrm>
            <a:off x="3581400" y="4876800"/>
            <a:ext cx="1295400" cy="523875"/>
          </a:xfrm>
          <a:prstGeom prst="rect">
            <a:avLst/>
          </a:prstGeom>
          <a:solidFill>
            <a:srgbClr val="FFFF00"/>
          </a:solidFill>
          <a:ln w="9525">
            <a:noFill/>
          </a:ln>
        </p:spPr>
        <p:txBody>
          <a:bodyPr>
            <a:spAutoFit/>
          </a:bodyPr>
          <a:p>
            <a:r>
              <a:rPr lang="zh-CN" altLang="en-US" sz="1400" dirty="0">
                <a:solidFill>
                  <a:schemeClr val="tx1"/>
                </a:solidFill>
                <a:latin typeface="Arial" panose="020B0604020202020204" pitchFamily="34" charset="0"/>
              </a:rPr>
              <a:t>实施审计与改进</a:t>
            </a:r>
            <a:endParaRPr lang="zh-CN" altLang="en-US" sz="1400" dirty="0">
              <a:solidFill>
                <a:schemeClr val="tx1"/>
              </a:solidFill>
              <a:latin typeface="Arial" panose="020B0604020202020204" pitchFamily="34" charset="0"/>
            </a:endParaRPr>
          </a:p>
        </p:txBody>
      </p:sp>
      <p:sp>
        <p:nvSpPr>
          <p:cNvPr id="11282" name="右箭头 21"/>
          <p:cNvSpPr/>
          <p:nvPr/>
        </p:nvSpPr>
        <p:spPr>
          <a:xfrm>
            <a:off x="2971800" y="2057400"/>
            <a:ext cx="457200" cy="3810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3" name="右箭头 22"/>
          <p:cNvSpPr/>
          <p:nvPr/>
        </p:nvSpPr>
        <p:spPr>
          <a:xfrm>
            <a:off x="4953000" y="2057400"/>
            <a:ext cx="457200" cy="3810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4" name="右箭头 23"/>
          <p:cNvSpPr/>
          <p:nvPr/>
        </p:nvSpPr>
        <p:spPr>
          <a:xfrm>
            <a:off x="6934200" y="2057400"/>
            <a:ext cx="457200" cy="3810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5" name="下箭头 26"/>
          <p:cNvSpPr/>
          <p:nvPr/>
        </p:nvSpPr>
        <p:spPr>
          <a:xfrm>
            <a:off x="8077200" y="2667000"/>
            <a:ext cx="381000" cy="6096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6" name="下箭头 27"/>
          <p:cNvSpPr/>
          <p:nvPr/>
        </p:nvSpPr>
        <p:spPr>
          <a:xfrm>
            <a:off x="8077200" y="1524000"/>
            <a:ext cx="304800" cy="3810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7" name="下箭头 28"/>
          <p:cNvSpPr/>
          <p:nvPr/>
        </p:nvSpPr>
        <p:spPr>
          <a:xfrm>
            <a:off x="2057400" y="1524000"/>
            <a:ext cx="381000" cy="4572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8" name="左箭头 29"/>
          <p:cNvSpPr/>
          <p:nvPr/>
        </p:nvSpPr>
        <p:spPr>
          <a:xfrm>
            <a:off x="6934200" y="3505200"/>
            <a:ext cx="673100" cy="381000"/>
          </a:xfrm>
          <a:prstGeom prst="leftArrow">
            <a:avLst>
              <a:gd name="adj1" fmla="val 50000"/>
              <a:gd name="adj2" fmla="val 49965"/>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89" name="左箭头 30"/>
          <p:cNvSpPr/>
          <p:nvPr/>
        </p:nvSpPr>
        <p:spPr>
          <a:xfrm>
            <a:off x="4876800" y="3505200"/>
            <a:ext cx="673100" cy="381000"/>
          </a:xfrm>
          <a:prstGeom prst="leftArrow">
            <a:avLst>
              <a:gd name="adj1" fmla="val 50000"/>
              <a:gd name="adj2" fmla="val 49965"/>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90" name="左箭头 31"/>
          <p:cNvSpPr/>
          <p:nvPr/>
        </p:nvSpPr>
        <p:spPr>
          <a:xfrm>
            <a:off x="2895600" y="3581400"/>
            <a:ext cx="673100" cy="381000"/>
          </a:xfrm>
          <a:prstGeom prst="leftArrow">
            <a:avLst>
              <a:gd name="adj1" fmla="val 50000"/>
              <a:gd name="adj2" fmla="val 49965"/>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91" name="下箭头 33"/>
          <p:cNvSpPr/>
          <p:nvPr/>
        </p:nvSpPr>
        <p:spPr>
          <a:xfrm>
            <a:off x="1905000" y="4114800"/>
            <a:ext cx="381000" cy="6096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92" name="右箭头 34"/>
          <p:cNvSpPr/>
          <p:nvPr/>
        </p:nvSpPr>
        <p:spPr>
          <a:xfrm>
            <a:off x="2895600" y="5029200"/>
            <a:ext cx="457200" cy="381000"/>
          </a:xfrm>
          <a:prstGeom prst="right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11293" name="下箭头 35"/>
          <p:cNvSpPr/>
          <p:nvPr/>
        </p:nvSpPr>
        <p:spPr>
          <a:xfrm>
            <a:off x="4038600" y="5410200"/>
            <a:ext cx="381000" cy="457200"/>
          </a:xfrm>
          <a:prstGeom prst="downArrow">
            <a:avLst>
              <a:gd name="adj1" fmla="val 50000"/>
              <a:gd name="adj2" fmla="val 50000"/>
            </a:avLst>
          </a:prstGeom>
          <a:solidFill>
            <a:srgbClr val="5068E2"/>
          </a:solidFill>
          <a:ln w="9525" cap="flat" cmpd="sng">
            <a:solidFill>
              <a:srgbClr val="3399FF"/>
            </a:solidFill>
            <a:prstDash val="solid"/>
            <a:round/>
            <a:headEnd type="none" w="med" len="med"/>
            <a:tailEnd type="none" w="med" len="med"/>
          </a:ln>
        </p:spPr>
        <p:txBody>
          <a:bodyPr anchor="ctr" anchorCtr="0"/>
          <a:p>
            <a:endParaRPr lang="zh-CN" altLang="en-US" dirty="0">
              <a:latin typeface="Arial" panose="020B0604020202020204" pitchFamily="34" charset="0"/>
            </a:endParaRPr>
          </a:p>
        </p:txBody>
      </p:sp>
      <p:sp>
        <p:nvSpPr>
          <p:cNvPr id="30" name="标题 1"/>
          <p:cNvSpPr txBox="1"/>
          <p:nvPr/>
        </p:nvSpPr>
        <p:spPr bwMode="auto">
          <a:xfrm>
            <a:off x="1600200" y="228600"/>
            <a:ext cx="6477000" cy="715963"/>
          </a:xfrm>
          <a:prstGeom prst="rect">
            <a:avLst/>
          </a:prstGeom>
          <a:noFill/>
          <a:ln w="9525">
            <a:noFill/>
            <a:miter lim="800000"/>
          </a:ln>
        </p:spPr>
        <p:txBody>
          <a:bodyPr anchor="ctr"/>
          <a:lstStyle/>
          <a:p>
            <a:pPr marL="342900" marR="0" indent="-342900" defTabSz="914400" eaLnBrk="0" hangingPunct="0">
              <a:buClrTx/>
              <a:buSzTx/>
              <a:buFontTx/>
              <a:buNone/>
              <a:defRPr/>
            </a:pPr>
            <a:r>
              <a:rPr kumimoji="0" lang="zh-CN" altLang="zh-CN" sz="3200" kern="0" cap="none" spc="0" normalizeH="0" baseline="0" noProof="0">
                <a:solidFill>
                  <a:schemeClr val="tx2"/>
                </a:solidFill>
                <a:latin typeface="+mj-lt"/>
                <a:ea typeface="+mj-ea"/>
                <a:cs typeface="+mj-cs"/>
              </a:rPr>
              <a:t>业（车）主</a:t>
            </a:r>
            <a:r>
              <a:rPr kumimoji="0" lang="en-GB" altLang="zh-CN" sz="3200" kern="0" cap="none" spc="0" normalizeH="0" baseline="0" noProof="0">
                <a:solidFill>
                  <a:schemeClr val="tx2"/>
                </a:solidFill>
                <a:latin typeface="+mj-lt"/>
                <a:ea typeface="+mj-ea"/>
                <a:cs typeface="+mj-cs"/>
              </a:rPr>
              <a:t>/</a:t>
            </a:r>
            <a:r>
              <a:rPr kumimoji="0" lang="zh-CN" altLang="zh-CN" sz="3200" kern="0" cap="none" spc="0" normalizeH="0" baseline="0" noProof="0">
                <a:solidFill>
                  <a:schemeClr val="tx2"/>
                </a:solidFill>
                <a:latin typeface="+mj-lt"/>
                <a:ea typeface="+mj-ea"/>
                <a:cs typeface="+mj-cs"/>
              </a:rPr>
              <a:t>合同方</a:t>
            </a:r>
            <a:endParaRPr kumimoji="0" lang="zh-CN" altLang="en-US" sz="3200" kern="0" cap="none" spc="0" normalizeH="0" baseline="0" noProof="0">
              <a:solidFill>
                <a:schemeClr val="tx2"/>
              </a:solidFill>
              <a:latin typeface="+mj-lt"/>
              <a:ea typeface="+mj-ea"/>
              <a:cs typeface="+mj-cs"/>
            </a:endParaRP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Number Placeholder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rPr>
            </a:fld>
            <a:endParaRPr lang="en-US" altLang="zh-CN" sz="1400" dirty="0">
              <a:solidFill>
                <a:schemeClr val="tx1"/>
              </a:solidFill>
            </a:endParaRPr>
          </a:p>
        </p:txBody>
      </p:sp>
      <p:sp>
        <p:nvSpPr>
          <p:cNvPr id="12291" name="Content Placeholder 2"/>
          <p:cNvSpPr txBox="1"/>
          <p:nvPr/>
        </p:nvSpPr>
        <p:spPr>
          <a:xfrm>
            <a:off x="457200" y="1676400"/>
            <a:ext cx="7620000" cy="4246563"/>
          </a:xfrm>
          <a:prstGeom prst="rect">
            <a:avLst/>
          </a:prstGeom>
          <a:noFill/>
          <a:ln w="9525">
            <a:noFill/>
          </a:ln>
        </p:spPr>
        <p:txBody>
          <a:bodyPr>
            <a:spAutoFit/>
          </a:bodyPr>
          <a:p>
            <a:pPr marL="342900" indent="-342900" algn="l">
              <a:spcBef>
                <a:spcPct val="1000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所有的新的交通运输服务合同文本中都必须包括健康与安全要求（</a:t>
            </a:r>
            <a:r>
              <a:rPr lang="en-US" altLang="zh-CN" sz="2000" dirty="0">
                <a:solidFill>
                  <a:schemeClr val="tx1"/>
                </a:solidFill>
                <a:latin typeface="Arial" panose="020B0604020202020204" pitchFamily="34" charset="0"/>
              </a:rPr>
              <a:t>RSIC</a:t>
            </a:r>
            <a:r>
              <a:rPr lang="zh-CN" altLang="en-US" sz="2000" dirty="0">
                <a:solidFill>
                  <a:schemeClr val="tx1"/>
                </a:solidFill>
                <a:latin typeface="Arial" panose="020B0604020202020204" pitchFamily="34" charset="0"/>
              </a:rPr>
              <a:t>）并有明确的</a:t>
            </a:r>
            <a:r>
              <a:rPr lang="en-US" altLang="zh-CN" sz="2000" dirty="0">
                <a:solidFill>
                  <a:schemeClr val="tx1"/>
                </a:solidFill>
                <a:latin typeface="Arial" panose="020B0604020202020204" pitchFamily="34" charset="0"/>
              </a:rPr>
              <a:t>KPI</a:t>
            </a:r>
            <a:endParaRPr lang="en-US" altLang="zh-CN" sz="2000" dirty="0">
              <a:solidFill>
                <a:schemeClr val="tx1"/>
              </a:solidFill>
              <a:latin typeface="Arial" panose="020B0604020202020204" pitchFamily="34" charset="0"/>
            </a:endParaRPr>
          </a:p>
          <a:p>
            <a:pPr marL="342900" indent="-342900" algn="l">
              <a:spcBef>
                <a:spcPct val="1000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将合同方视为安全发展上的合作者</a:t>
            </a:r>
            <a:endParaRPr lang="en-US" altLang="zh-CN" sz="2000" dirty="0">
              <a:solidFill>
                <a:schemeClr val="tx1"/>
              </a:solidFill>
              <a:latin typeface="Arial" panose="020B0604020202020204" pitchFamily="34" charset="0"/>
            </a:endParaRPr>
          </a:p>
          <a:p>
            <a:pPr marL="342900" indent="-342900" algn="l">
              <a:spcBef>
                <a:spcPts val="12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按照集团合同方安全管理流程来选择和确定新的合同方</a:t>
            </a:r>
            <a:endParaRPr lang="en-US" altLang="zh-CN" sz="2000" dirty="0">
              <a:solidFill>
                <a:schemeClr val="tx1"/>
              </a:solidFill>
              <a:latin typeface="Arial" panose="020B0604020202020204" pitchFamily="34" charset="0"/>
            </a:endParaRPr>
          </a:p>
          <a:p>
            <a:pPr marL="342900" indent="-342900" algn="l">
              <a:spcBef>
                <a:spcPts val="12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依照</a:t>
            </a:r>
            <a:r>
              <a:rPr lang="en-US" altLang="zh-CN" sz="2000" dirty="0">
                <a:solidFill>
                  <a:schemeClr val="tx1"/>
                </a:solidFill>
                <a:latin typeface="Arial" panose="020B0604020202020204" pitchFamily="34" charset="0"/>
              </a:rPr>
              <a:t>RSIC</a:t>
            </a:r>
            <a:r>
              <a:rPr lang="zh-CN" altLang="en-US" sz="2000" dirty="0">
                <a:solidFill>
                  <a:schemeClr val="tx1"/>
                </a:solidFill>
                <a:latin typeface="Arial" panose="020B0604020202020204" pitchFamily="34" charset="0"/>
              </a:rPr>
              <a:t> 为补充要求回顾已签订的合同</a:t>
            </a:r>
            <a:endParaRPr lang="en-US" altLang="zh-CN" sz="2000" dirty="0">
              <a:solidFill>
                <a:schemeClr val="tx1"/>
              </a:solidFill>
              <a:latin typeface="Arial" panose="020B0604020202020204" pitchFamily="34" charset="0"/>
            </a:endParaRPr>
          </a:p>
          <a:p>
            <a:pPr marL="342900" indent="-342900" algn="l">
              <a:spcBef>
                <a:spcPts val="12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确保合同方</a:t>
            </a:r>
            <a:r>
              <a:rPr lang="en-US" altLang="zh-CN" sz="2000" dirty="0">
                <a:solidFill>
                  <a:schemeClr val="tx1"/>
                </a:solidFill>
                <a:latin typeface="Arial" panose="020B0604020202020204" pitchFamily="34" charset="0"/>
              </a:rPr>
              <a:t>/</a:t>
            </a:r>
            <a:r>
              <a:rPr lang="zh-CN" altLang="en-US" sz="2000" dirty="0">
                <a:solidFill>
                  <a:schemeClr val="tx1"/>
                </a:solidFill>
                <a:latin typeface="Arial" panose="020B0604020202020204" pitchFamily="34" charset="0"/>
              </a:rPr>
              <a:t>车队的调控安排安全且有效，并与当地市场上最好的运输公司合作</a:t>
            </a:r>
            <a:endParaRPr lang="zh-CN" altLang="en-US" sz="2000" dirty="0">
              <a:solidFill>
                <a:schemeClr val="tx1"/>
              </a:solidFill>
              <a:latin typeface="Arial" panose="020B0604020202020204" pitchFamily="34" charset="0"/>
            </a:endParaRPr>
          </a:p>
          <a:p>
            <a:pPr marL="342900" indent="-342900" algn="l">
              <a:spcBef>
                <a:spcPts val="12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指派一位合同方负责人，有效的确保其符合各项要求</a:t>
            </a:r>
            <a:endParaRPr lang="zh-CN" altLang="en-US" sz="2000" dirty="0">
              <a:solidFill>
                <a:schemeClr val="tx1"/>
              </a:solidFill>
              <a:latin typeface="Arial" panose="020B0604020202020204" pitchFamily="34" charset="0"/>
            </a:endParaRPr>
          </a:p>
          <a:p>
            <a:pPr marL="342900" indent="-342900" algn="l">
              <a:spcBef>
                <a:spcPts val="1200"/>
              </a:spcBef>
              <a:buClr>
                <a:schemeClr val="accent2"/>
              </a:buClr>
              <a:buSzPct val="80000"/>
              <a:buFont typeface="Wingdings" panose="05000000000000000000" pitchFamily="2" charset="2"/>
              <a:buChar char="q"/>
            </a:pPr>
            <a:r>
              <a:rPr lang="zh-CN" altLang="en-US" sz="2000" dirty="0">
                <a:solidFill>
                  <a:schemeClr val="tx1"/>
                </a:solidFill>
                <a:latin typeface="Arial" panose="020B0604020202020204" pitchFamily="34" charset="0"/>
              </a:rPr>
              <a:t>在合同方联盟系统和奖励制度的基础上通过“</a:t>
            </a:r>
            <a:r>
              <a:rPr lang="en-US" altLang="zh-CN" sz="2000" dirty="0">
                <a:solidFill>
                  <a:schemeClr val="tx1"/>
                </a:solidFill>
                <a:latin typeface="Arial" panose="020B0604020202020204" pitchFamily="34" charset="0"/>
              </a:rPr>
              <a:t>5</a:t>
            </a:r>
            <a:r>
              <a:rPr lang="zh-CN" altLang="en-US" sz="2000" dirty="0">
                <a:solidFill>
                  <a:schemeClr val="tx1"/>
                </a:solidFill>
                <a:latin typeface="Arial" panose="020B0604020202020204" pitchFamily="34" charset="0"/>
              </a:rPr>
              <a:t>个支柱性审计工具”对合同方进行审计</a:t>
            </a:r>
            <a:endParaRPr lang="es-GT" altLang="zh-CN" sz="2000" dirty="0">
              <a:solidFill>
                <a:schemeClr val="tx1"/>
              </a:solidFill>
              <a:latin typeface="Arial" panose="020B0604020202020204" pitchFamily="34" charset="0"/>
            </a:endParaRPr>
          </a:p>
        </p:txBody>
      </p:sp>
      <p:sp>
        <p:nvSpPr>
          <p:cNvPr id="12292" name="TextBox 10"/>
          <p:cNvSpPr txBox="1"/>
          <p:nvPr/>
        </p:nvSpPr>
        <p:spPr>
          <a:xfrm>
            <a:off x="381000" y="1143000"/>
            <a:ext cx="7086600" cy="396875"/>
          </a:xfrm>
          <a:prstGeom prst="rect">
            <a:avLst/>
          </a:prstGeom>
          <a:noFill/>
          <a:ln w="9525">
            <a:noFill/>
          </a:ln>
        </p:spPr>
        <p:txBody>
          <a:bodyPr>
            <a:spAutoFit/>
          </a:bodyPr>
          <a:p>
            <a:pPr algn="l"/>
            <a:r>
              <a:rPr lang="zh-CN" altLang="en-US" sz="2000" dirty="0">
                <a:solidFill>
                  <a:schemeClr val="tx1"/>
                </a:solidFill>
                <a:latin typeface="Arial" panose="020B0604020202020204" pitchFamily="34" charset="0"/>
              </a:rPr>
              <a:t>合同方管理</a:t>
            </a:r>
            <a:endParaRPr lang="zh-CN" altLang="en-US" sz="2000" dirty="0">
              <a:solidFill>
                <a:schemeClr val="tx1"/>
              </a:solidFill>
              <a:latin typeface="Arial" panose="020B0604020202020204" pitchFamily="34" charset="0"/>
            </a:endParaRPr>
          </a:p>
        </p:txBody>
      </p:sp>
      <p:sp>
        <p:nvSpPr>
          <p:cNvPr id="12293" name="标题 1"/>
          <p:cNvSpPr>
            <a:spLocks noGrp="1"/>
          </p:cNvSpPr>
          <p:nvPr>
            <p:ph type="title"/>
          </p:nvPr>
        </p:nvSpPr>
        <p:spPr/>
        <p:txBody>
          <a:bodyPr vert="horz" wrap="square" lIns="91440" tIns="45720" rIns="91440" bIns="45720" anchor="ctr" anchorCtr="0"/>
          <a:p>
            <a:pPr marL="342900" indent="-342900"/>
            <a:r>
              <a:rPr lang="zh-CN" altLang="zh-CN" dirty="0"/>
              <a:t>业（车）主</a:t>
            </a:r>
            <a:r>
              <a:rPr lang="en-GB" altLang="zh-CN" dirty="0"/>
              <a:t>/</a:t>
            </a:r>
            <a:r>
              <a:rPr lang="zh-CN" altLang="zh-CN" dirty="0"/>
              <a:t>合同方</a:t>
            </a:r>
            <a:endParaRPr lang="zh-CN" altLang="en-US" dirty="0"/>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xfrm>
            <a:off x="1676400" y="228600"/>
            <a:ext cx="6477000" cy="715963"/>
          </a:xfrm>
        </p:spPr>
        <p:txBody>
          <a:bodyPr vert="horz" wrap="square" lIns="91440" tIns="45720" rIns="91440" bIns="45720" anchor="ctr" anchorCtr="0"/>
          <a:p>
            <a:pPr marL="342900" indent="-342900"/>
            <a:r>
              <a:rPr lang="zh-CN" altLang="zh-CN" dirty="0"/>
              <a:t>驾驶员</a:t>
            </a:r>
            <a:endParaRPr lang="zh-CN" altLang="en-US" dirty="0"/>
          </a:p>
        </p:txBody>
      </p:sp>
      <p:sp>
        <p:nvSpPr>
          <p:cNvPr id="13315" name="内容占位符 2"/>
          <p:cNvSpPr>
            <a:spLocks noGrp="1"/>
          </p:cNvSpPr>
          <p:nvPr>
            <p:ph idx="1"/>
          </p:nvPr>
        </p:nvSpPr>
        <p:spPr>
          <a:xfrm>
            <a:off x="533400" y="1371600"/>
            <a:ext cx="8305800" cy="5029200"/>
          </a:xfrm>
        </p:spPr>
        <p:txBody>
          <a:bodyPr vert="horz" wrap="square" lIns="91440" tIns="45720" rIns="91440" bIns="45720" anchor="t" anchorCtr="0"/>
          <a:p>
            <a:pPr>
              <a:buNone/>
            </a:pPr>
            <a:r>
              <a:rPr lang="zh-CN" altLang="en-US" dirty="0"/>
              <a:t>驾驶员选择：</a:t>
            </a:r>
            <a:endParaRPr lang="en-US" altLang="zh-CN" dirty="0"/>
          </a:p>
          <a:p>
            <a:pPr>
              <a:buFontTx/>
              <a:buAutoNum type="arabicPeriod"/>
            </a:pPr>
            <a:r>
              <a:rPr lang="zh-CN" altLang="zh-CN" sz="2000" dirty="0"/>
              <a:t>对驾照、保险证书进行检查</a:t>
            </a:r>
            <a:r>
              <a:rPr lang="zh-CN" altLang="en-US" sz="2000" dirty="0"/>
              <a:t>；</a:t>
            </a:r>
            <a:endParaRPr lang="en-US" altLang="zh-CN" sz="2000" dirty="0"/>
          </a:p>
          <a:p>
            <a:pPr>
              <a:buFontTx/>
              <a:buAutoNum type="arabicPeriod"/>
            </a:pPr>
            <a:r>
              <a:rPr lang="zh-CN" altLang="zh-CN" sz="2000" dirty="0"/>
              <a:t>评估道路驾驶水平和体检</a:t>
            </a:r>
            <a:r>
              <a:rPr lang="zh-CN" altLang="en-US" sz="2000" dirty="0"/>
              <a:t>；</a:t>
            </a:r>
            <a:endParaRPr lang="en-US" altLang="zh-CN" sz="2000" dirty="0"/>
          </a:p>
          <a:p>
            <a:pPr>
              <a:buFontTx/>
              <a:buAutoNum type="arabicPeriod"/>
            </a:pPr>
            <a:r>
              <a:rPr lang="zh-CN" altLang="zh-CN" sz="2000" dirty="0"/>
              <a:t>驾驶物料运输车辆的驾驶员必须</a:t>
            </a:r>
            <a:endParaRPr lang="en-US" altLang="zh-CN" sz="2000" dirty="0"/>
          </a:p>
          <a:p>
            <a:pPr>
              <a:buNone/>
            </a:pPr>
            <a:r>
              <a:rPr lang="zh-CN" altLang="zh-CN" sz="2000" dirty="0"/>
              <a:t>对同类车辆至少有</a:t>
            </a:r>
            <a:r>
              <a:rPr lang="en-US" altLang="zh-CN" sz="2000" dirty="0"/>
              <a:t>5</a:t>
            </a:r>
            <a:r>
              <a:rPr lang="zh-CN" altLang="zh-CN" sz="2000" dirty="0"/>
              <a:t>年的驾驶经验。</a:t>
            </a:r>
            <a:endParaRPr lang="en-US" altLang="zh-CN" sz="2000" dirty="0"/>
          </a:p>
          <a:p>
            <a:pPr>
              <a:buNone/>
            </a:pPr>
            <a:r>
              <a:rPr lang="zh-CN" altLang="zh-CN" sz="2000" b="1" u="sng" dirty="0"/>
              <a:t>驾驶员培训与评估</a:t>
            </a:r>
            <a:r>
              <a:rPr lang="zh-CN" altLang="en-US" sz="2000" b="1" u="sng" dirty="0"/>
              <a:t>：</a:t>
            </a:r>
            <a:endParaRPr lang="en-US" altLang="zh-CN" sz="2000" b="1" u="sng" dirty="0"/>
          </a:p>
          <a:p>
            <a:pPr>
              <a:buFontTx/>
              <a:buAutoNum type="arabicPeriod"/>
            </a:pPr>
            <a:r>
              <a:rPr lang="zh-CN" altLang="zh-CN" sz="2000" dirty="0"/>
              <a:t>在为拉法基业务单独执行驾驶前必须完成防御性驾驶的培训，并要有文档证明其在为拉法基开始正式执行驾驶作业前</a:t>
            </a:r>
            <a:r>
              <a:rPr lang="en-US" altLang="zh-CN" sz="2000" dirty="0"/>
              <a:t>12</a:t>
            </a:r>
            <a:r>
              <a:rPr lang="zh-CN" altLang="zh-CN" sz="2000" dirty="0"/>
              <a:t>个月内完成该培训。</a:t>
            </a:r>
            <a:endParaRPr lang="en-US" altLang="zh-CN" sz="2000" dirty="0"/>
          </a:p>
          <a:p>
            <a:pPr>
              <a:buFontTx/>
              <a:buAutoNum type="arabicPeriod"/>
            </a:pPr>
            <a:r>
              <a:rPr lang="zh-CN" altLang="zh-CN" sz="2000" dirty="0"/>
              <a:t>开始执行驾驶前对所需操作的车辆进行专门的熟悉了解。至少每月针对运输风险进行工前谈话。</a:t>
            </a:r>
            <a:endParaRPr lang="en-US" altLang="zh-CN" sz="2000" dirty="0"/>
          </a:p>
          <a:p>
            <a:pPr>
              <a:buFontTx/>
              <a:buAutoNum type="arabicPeriod"/>
            </a:pPr>
            <a:r>
              <a:rPr lang="zh-CN" altLang="zh-CN" sz="2000" dirty="0"/>
              <a:t>每年至少进行一次体检，或在病愈后进行一次体检（在法律许可的情况下）</a:t>
            </a:r>
            <a:endParaRPr lang="en-US" altLang="zh-CN" sz="2000" dirty="0"/>
          </a:p>
          <a:p>
            <a:pPr>
              <a:buFontTx/>
              <a:buAutoNum type="arabicPeriod"/>
            </a:pPr>
            <a:r>
              <a:rPr lang="zh-CN" altLang="zh-CN" sz="2000" dirty="0"/>
              <a:t>遵守交通规则</a:t>
            </a:r>
            <a:endParaRPr lang="en-US" altLang="zh-CN" sz="2000" dirty="0"/>
          </a:p>
          <a:p>
            <a:pPr>
              <a:buFontTx/>
              <a:buAutoNum type="arabicPeriod"/>
            </a:pPr>
            <a:r>
              <a:rPr lang="zh-CN" altLang="zh-CN" sz="2000" dirty="0"/>
              <a:t>药品和酒精</a:t>
            </a:r>
            <a:endParaRPr lang="en-US" altLang="zh-CN" sz="2000" dirty="0"/>
          </a:p>
          <a:p>
            <a:pPr>
              <a:buNone/>
            </a:pPr>
            <a:endParaRPr lang="en-US" altLang="zh-CN" sz="2000" dirty="0"/>
          </a:p>
          <a:p>
            <a:pPr>
              <a:buNone/>
            </a:pPr>
            <a:endParaRPr lang="zh-CN" altLang="en-US" sz="2000" dirty="0"/>
          </a:p>
        </p:txBody>
      </p:sp>
      <p:sp>
        <p:nvSpPr>
          <p:cNvPr id="13316" name="灯片编号占位符 3"/>
          <p:cNvSpPr txBox="1">
            <a:spLocks noGrp="1"/>
          </p:cNvSpPr>
          <p:nvPr>
            <p:ph type="sldNum" sz="quarter" idx="10"/>
          </p:nvPr>
        </p:nvSpPr>
        <p:spPr/>
        <p:txBody>
          <a:bodyPr/>
          <a:lstStyle>
            <a:lvl1pPr marL="0" lvl="0" indent="0" algn="ctr" defTabSz="914400" rtl="0" eaLnBrk="0" fontAlgn="base" latinLnBrk="0" hangingPunct="0">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pic>
        <p:nvPicPr>
          <p:cNvPr id="13317" name="Picture 3" descr="display_20060728_090539_0000DCC252F7_3080"/>
          <p:cNvPicPr>
            <a:picLocks noChangeAspect="1"/>
          </p:cNvPicPr>
          <p:nvPr/>
        </p:nvPicPr>
        <p:blipFill>
          <a:blip r:embed="rId1"/>
          <a:stretch>
            <a:fillRect/>
          </a:stretch>
        </p:blipFill>
        <p:spPr>
          <a:xfrm>
            <a:off x="4724400" y="1066800"/>
            <a:ext cx="4303713" cy="2667000"/>
          </a:xfrm>
          <a:prstGeom prst="rect">
            <a:avLst/>
          </a:prstGeom>
          <a:noFill/>
          <a:ln w="9525">
            <a:noFill/>
          </a:ln>
        </p:spPr>
      </p:pic>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4709</Words>
  <Application>WPS 演示</Application>
  <PresentationFormat>全屏显示(4:3)</PresentationFormat>
  <Paragraphs>439</Paragraphs>
  <Slides>31</Slides>
  <Notes>7</Notes>
  <HiddenSlides>4</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31</vt:i4>
      </vt:variant>
    </vt:vector>
  </HeadingPairs>
  <TitlesOfParts>
    <vt:vector size="42" baseType="lpstr">
      <vt:lpstr>Arial</vt:lpstr>
      <vt:lpstr>宋体</vt:lpstr>
      <vt:lpstr>Wingdings</vt:lpstr>
      <vt:lpstr>Arial Narrow</vt:lpstr>
      <vt:lpstr>汉仪旗黑-85S</vt:lpstr>
      <vt:lpstr>黑体</vt:lpstr>
      <vt:lpstr>微软雅黑</vt:lpstr>
      <vt:lpstr>楷体</vt:lpstr>
      <vt:lpstr>Times New Roman</vt:lpstr>
      <vt:lpstr>Arial Unicode MS</vt:lpstr>
      <vt:lpstr>博富特</vt:lpstr>
      <vt:lpstr>安全管理必备 工具--TPM概论</vt:lpstr>
      <vt:lpstr>PowerPoint 演示文稿</vt:lpstr>
      <vt:lpstr>主要内容</vt:lpstr>
      <vt:lpstr>术语定义</vt:lpstr>
      <vt:lpstr>业（车）主/合同方</vt:lpstr>
      <vt:lpstr>业（车）主/合同方</vt:lpstr>
      <vt:lpstr>合同管理流程</vt:lpstr>
      <vt:lpstr>业（车）主/合同方</vt:lpstr>
      <vt:lpstr>驾驶员</vt:lpstr>
      <vt:lpstr>驾驶员</vt:lpstr>
      <vt:lpstr>车辆</vt:lpstr>
      <vt:lpstr>车辆</vt:lpstr>
      <vt:lpstr>车辆</vt:lpstr>
      <vt:lpstr>车辆</vt:lpstr>
      <vt:lpstr>车辆</vt:lpstr>
      <vt:lpstr>汽车轮胎须知</vt:lpstr>
      <vt:lpstr>轮胎磨耗指数及牵引力级别</vt:lpstr>
      <vt:lpstr>PowerPoint 演示文稿</vt:lpstr>
      <vt:lpstr>生产日期 及轮胎寿命</vt:lpstr>
      <vt:lpstr>有效的路程管理流程</vt:lpstr>
      <vt:lpstr>路程</vt:lpstr>
      <vt:lpstr>路程</vt:lpstr>
      <vt:lpstr> 物料装载管理</vt:lpstr>
      <vt:lpstr>装载物固定不好的后果</vt:lpstr>
      <vt:lpstr>货物装载安全须知：</vt:lpstr>
      <vt:lpstr>货物装载安全须知：</vt:lpstr>
      <vt:lpstr> 物料装载管理--防止卡车后翻</vt:lpstr>
      <vt:lpstr> 物料装载管理--防止卡车后翻</vt:lpstr>
      <vt:lpstr> 物料装载管理--防止卡车后翻</vt:lpstr>
      <vt:lpstr> 物料装载管理--防止卡车后翻</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
  <cp:lastModifiedBy>玲俐</cp:lastModifiedBy>
  <cp:revision>559</cp:revision>
  <dcterms:created xsi:type="dcterms:W3CDTF">2024-05-28T07:34:00Z</dcterms:created>
  <dcterms:modified xsi:type="dcterms:W3CDTF">2024-06-28T05:24:22Z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46DBA0DC5E9A4DFC9D455490FBFB8048_13</vt:lpwstr>
  </property>
  <property fmtid="{D5CDD505-2E9C-101B-9397-08002B2CF9AE}" pid="4" name="KSOProductBuildVer">
    <vt:lpwstr>2052-12.1.0.16929</vt:lpwstr>
  </property>
</Properties>
</file>