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55" r:id="rId3"/>
    <p:sldId id="356" r:id="rId4"/>
    <p:sldId id="256" r:id="rId5"/>
    <p:sldId id="257" r:id="rId6"/>
    <p:sldId id="315" r:id="rId7"/>
    <p:sldId id="316" r:id="rId8"/>
    <p:sldId id="317" r:id="rId9"/>
    <p:sldId id="287" r:id="rId10"/>
    <p:sldId id="288" r:id="rId11"/>
    <p:sldId id="263" r:id="rId12"/>
    <p:sldId id="265" r:id="rId13"/>
    <p:sldId id="266" r:id="rId14"/>
    <p:sldId id="267" r:id="rId15"/>
    <p:sldId id="268" r:id="rId16"/>
    <p:sldId id="289" r:id="rId17"/>
    <p:sldId id="272" r:id="rId18"/>
    <p:sldId id="318" r:id="rId19"/>
    <p:sldId id="290" r:id="rId20"/>
    <p:sldId id="297" r:id="rId21"/>
    <p:sldId id="298" r:id="rId23"/>
    <p:sldId id="299" r:id="rId24"/>
    <p:sldId id="300" r:id="rId25"/>
    <p:sldId id="301" r:id="rId26"/>
    <p:sldId id="302" r:id="rId27"/>
    <p:sldId id="303" r:id="rId28"/>
    <p:sldId id="305" r:id="rId29"/>
    <p:sldId id="306" r:id="rId30"/>
    <p:sldId id="307" r:id="rId31"/>
    <p:sldId id="304" r:id="rId32"/>
    <p:sldId id="308" r:id="rId33"/>
    <p:sldId id="309" r:id="rId34"/>
    <p:sldId id="311" r:id="rId35"/>
    <p:sldId id="310" r:id="rId36"/>
    <p:sldId id="312" r:id="rId37"/>
    <p:sldId id="314" r:id="rId38"/>
    <p:sldId id="291" r:id="rId39"/>
    <p:sldId id="292" r:id="rId40"/>
    <p:sldId id="293" r:id="rId41"/>
    <p:sldId id="278" r:id="rId42"/>
    <p:sldId id="294" r:id="rId43"/>
    <p:sldId id="295" r:id="rId44"/>
    <p:sldId id="296" r:id="rId45"/>
    <p:sldId id="286" r:id="rId46"/>
    <p:sldId id="319" r:id="rId47"/>
    <p:sldId id="357" r:id="rId48"/>
  </p:sldIdLst>
  <p:sldSz cx="9144000" cy="6858000" type="screen4x3"/>
  <p:notesSz cx="6858000" cy="9144000"/>
  <p:custDataLst>
    <p:tags r:id="rId53"/>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2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noProof="1" dirty="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1F7ECE9-F80F-4B31-BA0C-678266D6A0C9}"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21507" name="Rectangle 28"/>
          <p:cNvSpPr txBox="1">
            <a:spLocks noGrp="1"/>
          </p:cNvSpPr>
          <p:nvPr/>
        </p:nvSpPr>
        <p:spPr>
          <a:xfrm>
            <a:off x="4687888" y="8589963"/>
            <a:ext cx="2130425" cy="460375"/>
          </a:xfrm>
          <a:prstGeom prst="rect">
            <a:avLst/>
          </a:prstGeom>
          <a:noFill/>
          <a:ln w="9525">
            <a:noFill/>
          </a:ln>
        </p:spPr>
        <p:txBody>
          <a:bodyPr lIns="95660" tIns="47830" rIns="95660" bIns="47830" anchor="b" anchorCtr="0"/>
          <a:p>
            <a:pPr lvl="0" algn="r" defTabSz="958850" eaLnBrk="1" hangingPunct="1"/>
            <a:fld id="{9A0DB2DC-4C9A-4742-B13C-FB6460FD3503}" type="slidenum">
              <a:rPr lang="fr-FR" altLang="zh-CN" sz="900" b="0" dirty="0">
                <a:solidFill>
                  <a:schemeClr val="bg2"/>
                </a:solidFill>
                <a:latin typeface="Lucida Sans" pitchFamily="34" charset="0"/>
              </a:rPr>
            </a:fld>
            <a:endParaRPr lang="fr-FR" altLang="zh-CN" sz="900" b="0" dirty="0">
              <a:solidFill>
                <a:schemeClr val="bg2"/>
              </a:solidFill>
              <a:latin typeface="Lucida Sans" pitchFamily="34" charset="0"/>
            </a:endParaRPr>
          </a:p>
        </p:txBody>
      </p:sp>
      <p:sp>
        <p:nvSpPr>
          <p:cNvPr id="21508" name="Rectangle 2"/>
          <p:cNvSpPr>
            <a:spLocks noRot="1" noChangeAspect="1" noTextEdit="1"/>
          </p:cNvSpPr>
          <p:nvPr>
            <p:ph type="sldImg"/>
          </p:nvPr>
        </p:nvSpPr>
        <p:spPr>
          <a:xfrm>
            <a:off x="1141413" y="685800"/>
            <a:ext cx="4572000" cy="3429000"/>
          </a:xfrm>
        </p:spPr>
      </p:sp>
      <p:sp>
        <p:nvSpPr>
          <p:cNvPr id="21509" name="Rectangle 3"/>
          <p:cNvSpPr/>
          <p:nvPr>
            <p:ph type="body"/>
          </p:nvPr>
        </p:nvSpPr>
        <p:spPr>
          <a:solidFill>
            <a:schemeClr val="accent1">
              <a:alpha val="100000"/>
            </a:schemeClr>
          </a:solidFill>
          <a:ln>
            <a:solidFill>
              <a:schemeClr val="tx1">
                <a:alpha val="100000"/>
              </a:schemeClr>
            </a:solidFill>
            <a:mite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23555" name="Rectangle 28"/>
          <p:cNvSpPr txBox="1">
            <a:spLocks noGrp="1"/>
          </p:cNvSpPr>
          <p:nvPr/>
        </p:nvSpPr>
        <p:spPr>
          <a:xfrm>
            <a:off x="4687888" y="8589963"/>
            <a:ext cx="2130425" cy="460375"/>
          </a:xfrm>
          <a:prstGeom prst="rect">
            <a:avLst/>
          </a:prstGeom>
          <a:noFill/>
          <a:ln w="9525">
            <a:noFill/>
          </a:ln>
        </p:spPr>
        <p:txBody>
          <a:bodyPr lIns="95660" tIns="47830" rIns="95660" bIns="47830" anchor="b" anchorCtr="0"/>
          <a:p>
            <a:pPr lvl="0" algn="r" defTabSz="958850" eaLnBrk="1" hangingPunct="1"/>
            <a:fld id="{9A0DB2DC-4C9A-4742-B13C-FB6460FD3503}" type="slidenum">
              <a:rPr lang="fr-FR" altLang="zh-CN" sz="900" b="0" dirty="0">
                <a:solidFill>
                  <a:schemeClr val="bg2"/>
                </a:solidFill>
                <a:latin typeface="Lucida Sans" pitchFamily="34" charset="0"/>
              </a:rPr>
            </a:fld>
            <a:endParaRPr lang="fr-FR" altLang="zh-CN" sz="900" b="0" dirty="0">
              <a:solidFill>
                <a:schemeClr val="bg2"/>
              </a:solidFill>
              <a:latin typeface="Lucida Sans" pitchFamily="34" charset="0"/>
            </a:endParaRPr>
          </a:p>
        </p:txBody>
      </p:sp>
      <p:sp>
        <p:nvSpPr>
          <p:cNvPr id="23556" name="Rectangle 2"/>
          <p:cNvSpPr>
            <a:spLocks noRot="1" noChangeAspect="1" noTextEdit="1"/>
          </p:cNvSpPr>
          <p:nvPr>
            <p:ph type="sldImg"/>
          </p:nvPr>
        </p:nvSpPr>
        <p:spPr>
          <a:xfrm>
            <a:off x="1141413" y="685800"/>
            <a:ext cx="4572000" cy="3429000"/>
          </a:xfrm>
        </p:spPr>
      </p:sp>
      <p:sp>
        <p:nvSpPr>
          <p:cNvPr id="23557" name="Rectangle 3"/>
          <p:cNvSpPr/>
          <p:nvPr>
            <p:ph type="body"/>
          </p:nvPr>
        </p:nvSpPr>
        <p:spPr>
          <a:solidFill>
            <a:schemeClr val="accent1">
              <a:alpha val="100000"/>
            </a:schemeClr>
          </a:solidFill>
          <a:ln>
            <a:solidFill>
              <a:schemeClr val="tx1">
                <a:alpha val="100000"/>
              </a:schemeClr>
            </a:solidFill>
            <a:mite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72" name="Rectangle 4"/>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noProof="1"/>
              <a:t>单击此处编辑母版标题样式</a:t>
            </a:r>
            <a:endParaRPr lang="zh-CN" altLang="en-US" noProof="1"/>
          </a:p>
        </p:txBody>
      </p:sp>
      <p:sp>
        <p:nvSpPr>
          <p:cNvPr id="7173" name="Rectangle 5"/>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noProof="1"/>
          </a:p>
        </p:txBody>
      </p:sp>
      <p:pic>
        <p:nvPicPr>
          <p:cNvPr id="8" name="图片 7" descr="09.02.1(1)"/>
          <p:cNvPicPr>
            <a:picLocks noChangeAspect="1"/>
          </p:cNvPicPr>
          <p:nvPr userDrawn="1"/>
        </p:nvPicPr>
        <p:blipFill>
          <a:blip r:embed="rId3"/>
          <a:stretch>
            <a:fillRect/>
          </a:stretch>
        </p:blipFill>
        <p:spPr>
          <a:xfrm>
            <a:off x="8001159" y="304800"/>
            <a:ext cx="928211" cy="625475"/>
          </a:xfrm>
          <a:prstGeom prst="rect">
            <a:avLst/>
          </a:prstGeom>
        </p:spPr>
      </p:pic>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灯片编号占位符 6"/>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灯片编号占位符 2"/>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Rectangle 4"/>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noProof="1" dirty="0">
                <a:solidFill>
                  <a:schemeClr val="tx1"/>
                </a:solidFill>
                <a:latin typeface="Arial Narrow"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037916A-D84D-4C6C-A7C2-0041FF2CEA94}"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4.wmf"/><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9.wmf"/><Relationship Id="rId1"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1.jpeg"/><Relationship Id="rId4" Type="http://schemas.openxmlformats.org/officeDocument/2006/relationships/tags" Target="../tags/tag18.xml"/><Relationship Id="rId3" Type="http://schemas.openxmlformats.org/officeDocument/2006/relationships/image" Target="../media/image30.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能量隔离</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1752600" y="381000"/>
            <a:ext cx="5888038" cy="442913"/>
          </a:xfrm>
        </p:spPr>
        <p:txBody>
          <a:bodyPr vert="horz" wrap="square" lIns="91440" tIns="45720" rIns="91440" bIns="45720" anchor="ctr" anchorCtr="0"/>
          <a:p>
            <a:pPr eaLnBrk="1" hangingPunct="1"/>
            <a:r>
              <a:rPr lang="zh-CN" altLang="en-US" dirty="0"/>
              <a:t>适用范围：</a:t>
            </a:r>
            <a:endParaRPr lang="zh-CN" altLang="en-US" dirty="0"/>
          </a:p>
        </p:txBody>
      </p:sp>
      <p:sp>
        <p:nvSpPr>
          <p:cNvPr id="11267" name="Rectangle 4"/>
          <p:cNvSpPr>
            <a:spLocks noGrp="1"/>
          </p:cNvSpPr>
          <p:nvPr>
            <p:ph idx="1"/>
          </p:nvPr>
        </p:nvSpPr>
        <p:spPr/>
        <p:txBody>
          <a:bodyPr vert="horz" wrap="square" lIns="91440" tIns="45720" rIns="91440" bIns="45720" anchor="t" anchorCtr="0"/>
          <a:p>
            <a:pPr marL="609600" indent="-609600" eaLnBrk="1" hangingPunct="1">
              <a:lnSpc>
                <a:spcPct val="80000"/>
              </a:lnSpc>
              <a:buNone/>
            </a:pPr>
            <a:r>
              <a:rPr lang="zh-CN" altLang="en-US" sz="2800" b="1" dirty="0"/>
              <a:t>   </a:t>
            </a:r>
            <a:r>
              <a:rPr lang="en-US" altLang="zh-CN" sz="2800" dirty="0"/>
              <a:t>《</a:t>
            </a:r>
            <a:r>
              <a:rPr lang="zh-CN" altLang="en-US" sz="2800" dirty="0"/>
              <a:t>能量隔离</a:t>
            </a:r>
            <a:r>
              <a:rPr lang="en-US" altLang="zh-CN" sz="2800" dirty="0"/>
              <a:t>》</a:t>
            </a:r>
            <a:r>
              <a:rPr lang="zh-CN" altLang="en-US" sz="2800" dirty="0"/>
              <a:t>：</a:t>
            </a:r>
            <a:endParaRPr lang="en-US" altLang="zh-CN" sz="2800" dirty="0"/>
          </a:p>
          <a:p>
            <a:pPr marL="609600" indent="-609600" eaLnBrk="1" hangingPunct="1">
              <a:lnSpc>
                <a:spcPct val="80000"/>
              </a:lnSpc>
              <a:buNone/>
            </a:pPr>
            <a:r>
              <a:rPr lang="en-US" altLang="zh-CN" sz="2800" dirty="0"/>
              <a:t>       1</a:t>
            </a:r>
            <a:r>
              <a:rPr lang="zh-CN" altLang="en-US" sz="2800" dirty="0"/>
              <a:t>、机械、设备、工艺系统上进行作业任务前，上锁</a:t>
            </a:r>
            <a:r>
              <a:rPr lang="en-US" altLang="zh-CN" sz="2800" dirty="0"/>
              <a:t>/</a:t>
            </a:r>
            <a:r>
              <a:rPr lang="zh-CN" altLang="en-US" sz="2800" dirty="0"/>
              <a:t>挂牌</a:t>
            </a:r>
            <a:r>
              <a:rPr lang="en-US" altLang="zh-CN" sz="2800" dirty="0"/>
              <a:t>/</a:t>
            </a:r>
            <a:r>
              <a:rPr lang="zh-CN" altLang="en-US" sz="2800" dirty="0"/>
              <a:t>验证（</a:t>
            </a:r>
            <a:r>
              <a:rPr lang="en-US" altLang="zh-CN" sz="2800" dirty="0"/>
              <a:t>LOTOTO</a:t>
            </a:r>
            <a:r>
              <a:rPr lang="zh-CN" altLang="en-US" sz="2800" dirty="0"/>
              <a:t>）是控制危险能量源并达到零能态的主要且首选的方法。以下情况要求实施</a:t>
            </a:r>
            <a:r>
              <a:rPr lang="en-US" altLang="zh-CN" sz="2800" dirty="0"/>
              <a:t>LOTOTO</a:t>
            </a:r>
            <a:r>
              <a:rPr lang="zh-CN" altLang="en-US" sz="2800" dirty="0"/>
              <a:t>：</a:t>
            </a:r>
            <a:endParaRPr lang="zh-CN" altLang="en-US" sz="2800" dirty="0"/>
          </a:p>
          <a:p>
            <a:pPr marL="990600" lvl="1" indent="-533400" eaLnBrk="1" hangingPunct="1">
              <a:lnSpc>
                <a:spcPct val="80000"/>
              </a:lnSpc>
            </a:pPr>
            <a:r>
              <a:rPr lang="zh-CN" altLang="en-US" sz="2400" dirty="0"/>
              <a:t>需要对机械设备、工艺系统的防护装置进行移除；人员在机械设备、工艺系统上进行作业任务时暴露于危险能量中。</a:t>
            </a:r>
            <a:endParaRPr lang="zh-CN" altLang="en-US" sz="2400" b="1" dirty="0"/>
          </a:p>
          <a:p>
            <a:pPr marL="990600" lvl="1" indent="-533400" eaLnBrk="1" hangingPunct="1">
              <a:lnSpc>
                <a:spcPct val="80000"/>
              </a:lnSpc>
            </a:pPr>
            <a:r>
              <a:rPr lang="zh-CN" altLang="en-US" sz="2400" dirty="0"/>
              <a:t>对于常规的、重复的、与生产过程密不可分的作业，或无法使用传统的</a:t>
            </a:r>
            <a:r>
              <a:rPr lang="en-US" altLang="zh-CN" sz="2400" dirty="0"/>
              <a:t>LOTOTO</a:t>
            </a:r>
            <a:r>
              <a:rPr lang="zh-CN" altLang="en-US" sz="2400" dirty="0"/>
              <a:t>方法来完成的作业，必须采取能够提供有效保护的替代控制方法。</a:t>
            </a:r>
            <a:endParaRPr lang="zh-CN" altLang="en-US" sz="2400" dirty="0"/>
          </a:p>
          <a:p>
            <a:pPr marL="609600" indent="-609600" eaLnBrk="1" hangingPunct="1">
              <a:lnSpc>
                <a:spcPct val="80000"/>
              </a:lnSpc>
              <a:buNone/>
            </a:pPr>
            <a:r>
              <a:rPr lang="en-US" altLang="zh-CN" sz="2800" dirty="0"/>
              <a:t>2</a:t>
            </a:r>
            <a:r>
              <a:rPr lang="zh-CN" altLang="en-US" sz="2800" dirty="0"/>
              <a:t>、本标准同样适用于移动设备相关作业。 </a:t>
            </a:r>
            <a:r>
              <a:rPr lang="zh-CN" altLang="en-US" sz="2400" dirty="0"/>
              <a:t> </a:t>
            </a:r>
            <a:endParaRPr lang="zh-CN" altLang="en-US" sz="2400" dirty="0"/>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p:txBody>
          <a:bodyPr vert="horz" wrap="square" lIns="91440" tIns="45720" rIns="91440" bIns="45720" anchor="ctr" anchorCtr="0"/>
          <a:p>
            <a:pPr eaLnBrk="1" hangingPunct="1"/>
            <a:r>
              <a:rPr lang="zh-CN" altLang="en-US" dirty="0"/>
              <a:t>基本术语</a:t>
            </a:r>
            <a:endParaRPr lang="zh-CN" altLang="en-US" dirty="0"/>
          </a:p>
        </p:txBody>
      </p:sp>
      <p:sp>
        <p:nvSpPr>
          <p:cNvPr id="12291" name="Rectangle 3"/>
          <p:cNvSpPr>
            <a:spLocks noGrp="1"/>
          </p:cNvSpPr>
          <p:nvPr>
            <p:ph idx="1"/>
          </p:nvPr>
        </p:nvSpPr>
        <p:spPr>
          <a:xfrm>
            <a:off x="1143000" y="1447800"/>
            <a:ext cx="2057400" cy="5257800"/>
          </a:xfrm>
        </p:spPr>
        <p:txBody>
          <a:bodyPr vert="horz" wrap="square" lIns="91440" tIns="45720" rIns="91440" bIns="45720" anchor="t" anchorCtr="0"/>
          <a:p>
            <a:pPr eaLnBrk="1" hangingPunct="1"/>
            <a:r>
              <a:rPr lang="zh-CN" altLang="en-US" sz="2800" b="1" dirty="0">
                <a:latin typeface="宋体" panose="02010600030101010101" pitchFamily="2" charset="-122"/>
              </a:rPr>
              <a:t>能量源</a:t>
            </a: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b="1" dirty="0">
                <a:latin typeface="宋体" panose="02010600030101010101" pitchFamily="2" charset="-122"/>
              </a:rPr>
              <a:t>危险能量</a:t>
            </a: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b="1" dirty="0">
                <a:latin typeface="宋体" panose="02010600030101010101" pitchFamily="2" charset="-122"/>
              </a:rPr>
              <a:t>零能态</a:t>
            </a: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b="1" dirty="0">
                <a:latin typeface="宋体" panose="02010600030101010101" pitchFamily="2" charset="-122"/>
              </a:rPr>
              <a:t>残留的（或储存的）能量</a:t>
            </a:r>
            <a:endParaRPr lang="zh-CN" altLang="en-US" sz="2800" b="1" dirty="0">
              <a:latin typeface="宋体" panose="02010600030101010101" pitchFamily="2" charset="-122"/>
            </a:endParaRPr>
          </a:p>
          <a:p>
            <a:pPr eaLnBrk="1" hangingPunct="1">
              <a:buNone/>
            </a:pP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b="1" dirty="0">
                <a:latin typeface="宋体" panose="02010600030101010101" pitchFamily="2" charset="-122"/>
              </a:rPr>
              <a:t>作业任务</a:t>
            </a:r>
            <a:r>
              <a:rPr lang="zh-CN" altLang="en-US" sz="2800" dirty="0">
                <a:latin typeface="宋体" panose="02010600030101010101" pitchFamily="2" charset="-122"/>
              </a:rPr>
              <a:t> </a:t>
            </a:r>
            <a:endParaRPr lang="zh-CN" altLang="en-US" sz="2800" dirty="0">
              <a:latin typeface="宋体" panose="02010600030101010101" pitchFamily="2" charset="-122"/>
            </a:endParaRPr>
          </a:p>
        </p:txBody>
      </p:sp>
      <p:sp>
        <p:nvSpPr>
          <p:cNvPr id="12292" name="Text Box 4"/>
          <p:cNvSpPr txBox="1"/>
          <p:nvPr/>
        </p:nvSpPr>
        <p:spPr>
          <a:xfrm>
            <a:off x="4114800" y="2209800"/>
            <a:ext cx="4267200" cy="488950"/>
          </a:xfrm>
          <a:prstGeom prst="rect">
            <a:avLst/>
          </a:prstGeom>
          <a:noFill/>
          <a:ln w="12700">
            <a:noFill/>
          </a:ln>
        </p:spPr>
        <p:txBody>
          <a:bodyPr lIns="0" tIns="0" rIns="0" bIns="0">
            <a:spAutoFit/>
          </a:bodyPr>
          <a:p>
            <a:pPr eaLnBrk="1" hangingPunct="1">
              <a:spcBef>
                <a:spcPct val="50000"/>
              </a:spcBef>
            </a:pPr>
            <a:r>
              <a:rPr lang="en-US" altLang="zh-CN" sz="1600" b="0" dirty="0">
                <a:solidFill>
                  <a:schemeClr val="tx1"/>
                </a:solidFill>
                <a:latin typeface="Arial" panose="020B0604020202020204" pitchFamily="34" charset="0"/>
              </a:rPr>
              <a:t>B</a:t>
            </a:r>
            <a:r>
              <a:rPr lang="zh-CN" altLang="en-US" sz="1600" b="0" dirty="0">
                <a:solidFill>
                  <a:schemeClr val="tx1"/>
                </a:solidFill>
                <a:latin typeface="Arial" panose="020B0604020202020204" pitchFamily="34" charset="0"/>
              </a:rPr>
              <a:t>、电源、机械能、水压、气压、化学能、热源或其他可能造成人员伤害的能量。</a:t>
            </a:r>
            <a:endParaRPr lang="zh-CN" altLang="en-US" sz="1600" b="0" dirty="0">
              <a:solidFill>
                <a:schemeClr val="tx1"/>
              </a:solidFill>
              <a:latin typeface="Arial" panose="020B0604020202020204" pitchFamily="34" charset="0"/>
            </a:endParaRPr>
          </a:p>
        </p:txBody>
      </p:sp>
      <p:sp>
        <p:nvSpPr>
          <p:cNvPr id="12293" name="Rectangle 5"/>
          <p:cNvSpPr/>
          <p:nvPr/>
        </p:nvSpPr>
        <p:spPr>
          <a:xfrm>
            <a:off x="4191000" y="1600200"/>
            <a:ext cx="3689350" cy="488950"/>
          </a:xfrm>
          <a:prstGeom prst="rect">
            <a:avLst/>
          </a:prstGeom>
          <a:noFill/>
          <a:ln w="12700">
            <a:noFill/>
          </a:ln>
        </p:spPr>
        <p:txBody>
          <a:bodyPr lIns="0" tIns="0" rIns="0" bIns="0" anchor="ctr" anchorCtr="0">
            <a:spAutoFit/>
          </a:bodyPr>
          <a:p>
            <a:pPr eaLnBrk="1" hangingPunct="1"/>
            <a:r>
              <a:rPr lang="en-US" altLang="zh-CN" sz="1600" b="0" dirty="0">
                <a:solidFill>
                  <a:schemeClr val="tx1"/>
                </a:solidFill>
                <a:latin typeface="Arial" panose="020B0604020202020204" pitchFamily="34" charset="0"/>
              </a:rPr>
              <a:t>A</a:t>
            </a:r>
            <a:r>
              <a:rPr lang="zh-CN" altLang="en-US" sz="1600" b="0" dirty="0">
                <a:solidFill>
                  <a:schemeClr val="tx1"/>
                </a:solidFill>
                <a:latin typeface="Arial" panose="020B0604020202020204" pitchFamily="34" charset="0"/>
              </a:rPr>
              <a:t>、指一旦意外释放就可导致人员伤害或财产损失的任何能量。 </a:t>
            </a:r>
            <a:endParaRPr lang="zh-CN" altLang="en-US" sz="1600" b="0" dirty="0">
              <a:solidFill>
                <a:schemeClr val="tx1"/>
              </a:solidFill>
              <a:latin typeface="Arial" panose="020B0604020202020204" pitchFamily="34" charset="0"/>
            </a:endParaRPr>
          </a:p>
        </p:txBody>
      </p:sp>
      <p:sp>
        <p:nvSpPr>
          <p:cNvPr id="20486" name="Line 6"/>
          <p:cNvSpPr/>
          <p:nvPr/>
        </p:nvSpPr>
        <p:spPr>
          <a:xfrm>
            <a:off x="3048000" y="1828800"/>
            <a:ext cx="838200" cy="457200"/>
          </a:xfrm>
          <a:prstGeom prst="line">
            <a:avLst/>
          </a:prstGeom>
          <a:ln w="57150" cap="flat" cmpd="sng">
            <a:solidFill>
              <a:srgbClr val="FF0000"/>
            </a:solidFill>
            <a:prstDash val="solid"/>
            <a:headEnd type="none" w="med" len="med"/>
            <a:tailEnd type="none" w="med" len="med"/>
          </a:ln>
        </p:spPr>
      </p:sp>
      <p:sp>
        <p:nvSpPr>
          <p:cNvPr id="12295" name="Rectangle 7"/>
          <p:cNvSpPr/>
          <p:nvPr/>
        </p:nvSpPr>
        <p:spPr>
          <a:xfrm>
            <a:off x="4114800" y="3657600"/>
            <a:ext cx="4718050" cy="519113"/>
          </a:xfrm>
          <a:prstGeom prst="rect">
            <a:avLst/>
          </a:prstGeom>
          <a:noFill/>
          <a:ln w="12700">
            <a:noFill/>
          </a:ln>
        </p:spPr>
        <p:txBody>
          <a:bodyPr lIns="0" tIns="0" rIns="0" bIns="0" anchor="ctr" anchorCtr="0">
            <a:spAutoFit/>
          </a:bodyPr>
          <a:p>
            <a:pPr eaLnBrk="1" hangingPunct="1"/>
            <a:r>
              <a:rPr lang="en-US" altLang="zh-CN" sz="1600" b="0" dirty="0">
                <a:solidFill>
                  <a:schemeClr val="tx1"/>
                </a:solidFill>
                <a:latin typeface="Arial" panose="020B0604020202020204" pitchFamily="34" charset="0"/>
              </a:rPr>
              <a:t>D</a:t>
            </a:r>
            <a:r>
              <a:rPr lang="zh-CN" altLang="en-US" sz="1600" b="0" dirty="0">
                <a:solidFill>
                  <a:schemeClr val="tx1"/>
                </a:solidFill>
                <a:latin typeface="Arial" panose="020B0604020202020204" pitchFamily="34" charset="0"/>
              </a:rPr>
              <a:t>、是指机械、设备与危险能量源完全分离，并且残留能量已经消散或受到限制的状态。</a:t>
            </a:r>
            <a:r>
              <a:rPr lang="zh-CN" altLang="en-US" sz="1800" b="0" dirty="0">
                <a:solidFill>
                  <a:schemeClr val="tx1"/>
                </a:solidFill>
                <a:latin typeface="Arial" panose="020B0604020202020204" pitchFamily="34" charset="0"/>
              </a:rPr>
              <a:t> </a:t>
            </a:r>
            <a:endParaRPr lang="zh-CN" altLang="en-US" sz="1800" b="0" dirty="0">
              <a:solidFill>
                <a:schemeClr val="tx1"/>
              </a:solidFill>
              <a:latin typeface="Arial" panose="020B0604020202020204" pitchFamily="34" charset="0"/>
            </a:endParaRPr>
          </a:p>
        </p:txBody>
      </p:sp>
      <p:sp>
        <p:nvSpPr>
          <p:cNvPr id="20488" name="Line 8"/>
          <p:cNvSpPr/>
          <p:nvPr/>
        </p:nvSpPr>
        <p:spPr>
          <a:xfrm>
            <a:off x="3200400" y="3048000"/>
            <a:ext cx="762000" cy="685800"/>
          </a:xfrm>
          <a:prstGeom prst="line">
            <a:avLst/>
          </a:prstGeom>
          <a:ln w="57150" cap="flat" cmpd="sng">
            <a:solidFill>
              <a:srgbClr val="FF0000"/>
            </a:solidFill>
            <a:prstDash val="solid"/>
            <a:headEnd type="none" w="med" len="med"/>
            <a:tailEnd type="none" w="med" len="med"/>
          </a:ln>
        </p:spPr>
      </p:sp>
      <p:sp>
        <p:nvSpPr>
          <p:cNvPr id="12297" name="Rectangle 9"/>
          <p:cNvSpPr/>
          <p:nvPr/>
        </p:nvSpPr>
        <p:spPr>
          <a:xfrm>
            <a:off x="4114800" y="2971800"/>
            <a:ext cx="4108450" cy="488950"/>
          </a:xfrm>
          <a:prstGeom prst="rect">
            <a:avLst/>
          </a:prstGeom>
          <a:noFill/>
          <a:ln w="12700">
            <a:noFill/>
          </a:ln>
        </p:spPr>
        <p:txBody>
          <a:bodyPr lIns="0" tIns="0" rIns="0" bIns="0" anchor="ctr" anchorCtr="0">
            <a:spAutoFit/>
          </a:bodyPr>
          <a:p>
            <a:pPr eaLnBrk="1" hangingPunct="1"/>
            <a:r>
              <a:rPr lang="en-US" altLang="zh-CN" sz="1600" b="0" dirty="0">
                <a:solidFill>
                  <a:schemeClr val="tx1"/>
                </a:solidFill>
                <a:latin typeface="Arial" panose="020B0604020202020204" pitchFamily="34" charset="0"/>
              </a:rPr>
              <a:t>C</a:t>
            </a:r>
            <a:r>
              <a:rPr lang="zh-CN" altLang="en-US" sz="1600" b="0" dirty="0">
                <a:solidFill>
                  <a:schemeClr val="tx1"/>
                </a:solidFill>
                <a:latin typeface="Arial" panose="020B0604020202020204" pitchFamily="34" charset="0"/>
              </a:rPr>
              <a:t>、是指在关断机器设备之后仍然保留其中的能量 （如储气罐里的压缩空气）。</a:t>
            </a:r>
            <a:endParaRPr lang="zh-CN" altLang="en-US" sz="1600" b="0" dirty="0">
              <a:solidFill>
                <a:schemeClr val="tx1"/>
              </a:solidFill>
              <a:latin typeface="Arial" panose="020B0604020202020204" pitchFamily="34" charset="0"/>
            </a:endParaRPr>
          </a:p>
        </p:txBody>
      </p:sp>
      <p:sp>
        <p:nvSpPr>
          <p:cNvPr id="20490" name="Line 10"/>
          <p:cNvSpPr/>
          <p:nvPr/>
        </p:nvSpPr>
        <p:spPr>
          <a:xfrm flipV="1">
            <a:off x="3124200" y="3276600"/>
            <a:ext cx="914400" cy="762000"/>
          </a:xfrm>
          <a:prstGeom prst="line">
            <a:avLst/>
          </a:prstGeom>
          <a:ln w="57150" cap="flat" cmpd="sng">
            <a:solidFill>
              <a:srgbClr val="FF0000"/>
            </a:solidFill>
            <a:prstDash val="solid"/>
            <a:headEnd type="none" w="med" len="med"/>
            <a:tailEnd type="none" w="med" len="med"/>
          </a:ln>
        </p:spPr>
      </p:sp>
      <p:sp>
        <p:nvSpPr>
          <p:cNvPr id="20491" name="Line 11"/>
          <p:cNvSpPr/>
          <p:nvPr/>
        </p:nvSpPr>
        <p:spPr>
          <a:xfrm>
            <a:off x="3200400" y="5029200"/>
            <a:ext cx="685800" cy="0"/>
          </a:xfrm>
          <a:prstGeom prst="line">
            <a:avLst/>
          </a:prstGeom>
          <a:ln w="57150" cap="flat" cmpd="sng">
            <a:solidFill>
              <a:srgbClr val="FF0000"/>
            </a:solidFill>
            <a:prstDash val="solid"/>
            <a:headEnd type="none" w="med" len="med"/>
            <a:tailEnd type="none" w="med" len="med"/>
          </a:ln>
        </p:spPr>
      </p:sp>
      <p:sp>
        <p:nvSpPr>
          <p:cNvPr id="12300" name="Rectangle 12"/>
          <p:cNvSpPr/>
          <p:nvPr/>
        </p:nvSpPr>
        <p:spPr>
          <a:xfrm>
            <a:off x="4038600" y="4419600"/>
            <a:ext cx="4724400" cy="977900"/>
          </a:xfrm>
          <a:prstGeom prst="rect">
            <a:avLst/>
          </a:prstGeom>
          <a:noFill/>
          <a:ln w="12700">
            <a:noFill/>
          </a:ln>
        </p:spPr>
        <p:txBody>
          <a:bodyPr lIns="0" tIns="0" rIns="0" bIns="0" anchor="ctr" anchorCtr="0">
            <a:spAutoFit/>
          </a:bodyPr>
          <a:p>
            <a:pPr eaLnBrk="1" hangingPunct="1"/>
            <a:r>
              <a:rPr lang="en-US" altLang="zh-CN" sz="1600" b="0" dirty="0">
                <a:solidFill>
                  <a:schemeClr val="tx1"/>
                </a:solidFill>
                <a:latin typeface="Arial" panose="020B0604020202020204" pitchFamily="34" charset="0"/>
              </a:rPr>
              <a:t>E</a:t>
            </a:r>
            <a:r>
              <a:rPr lang="zh-CN" altLang="en-US" sz="1600" b="0" dirty="0">
                <a:solidFill>
                  <a:schemeClr val="tx1"/>
                </a:solidFill>
                <a:latin typeface="Arial" panose="020B0604020202020204" pitchFamily="34" charset="0"/>
              </a:rPr>
              <a:t>、是指某项工作活动，包括但不限于：搭设、安装、建造、调试、修理、调整、检查、疏通、装配、排除故障、试验、清洁、拆卸、废除、维修、保养或者其他类似的与机械、设备、生产过程相关的工作。</a:t>
            </a:r>
            <a:endParaRPr lang="zh-CN" altLang="en-US" sz="1600" b="0" dirty="0">
              <a:solidFill>
                <a:schemeClr val="tx1"/>
              </a:solidFill>
              <a:latin typeface="Arial" panose="020B0604020202020204" pitchFamily="34" charset="0"/>
            </a:endParaRPr>
          </a:p>
        </p:txBody>
      </p:sp>
      <p:sp>
        <p:nvSpPr>
          <p:cNvPr id="20493" name="Line 13"/>
          <p:cNvSpPr/>
          <p:nvPr/>
        </p:nvSpPr>
        <p:spPr>
          <a:xfrm flipV="1">
            <a:off x="3124200" y="1828800"/>
            <a:ext cx="762000" cy="457200"/>
          </a:xfrm>
          <a:prstGeom prst="line">
            <a:avLst/>
          </a:prstGeom>
          <a:ln w="57150" cap="flat" cmpd="sng">
            <a:solidFill>
              <a:srgbClr val="FF0000"/>
            </a:solidFill>
            <a:prstDash val="solid"/>
            <a:headEnd type="none" w="med" len="med"/>
            <a:tailEnd type="none" w="med" len="med"/>
          </a:ln>
        </p:spPr>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3"/>
                                        </p:tgtEl>
                                        <p:attrNameLst>
                                          <p:attrName>style.visibility</p:attrName>
                                        </p:attrNameLst>
                                      </p:cBhvr>
                                      <p:to>
                                        <p:strVal val="visible"/>
                                      </p:to>
                                    </p:set>
                                    <p:anim calcmode="lin" valueType="num">
                                      <p:cBhvr additive="base">
                                        <p:cTn id="7" dur="500" fill="hold"/>
                                        <p:tgtEl>
                                          <p:spTgt spid="20493"/>
                                        </p:tgtEl>
                                        <p:attrNameLst>
                                          <p:attrName>ppt_x</p:attrName>
                                        </p:attrNameLst>
                                      </p:cBhvr>
                                      <p:tavLst>
                                        <p:tav tm="0">
                                          <p:val>
                                            <p:strVal val="#ppt_x"/>
                                          </p:val>
                                        </p:tav>
                                        <p:tav tm="100000">
                                          <p:val>
                                            <p:strVal val="#ppt_x"/>
                                          </p:val>
                                        </p:tav>
                                      </p:tavLst>
                                    </p:anim>
                                    <p:anim calcmode="lin" valueType="num">
                                      <p:cBhvr additive="base">
                                        <p:cTn id="8" dur="500" fill="hold"/>
                                        <p:tgtEl>
                                          <p:spTgt spid="204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additive="base">
                                        <p:cTn id="11" dur="500" fill="hold"/>
                                        <p:tgtEl>
                                          <p:spTgt spid="20486"/>
                                        </p:tgtEl>
                                        <p:attrNameLst>
                                          <p:attrName>ppt_x</p:attrName>
                                        </p:attrNameLst>
                                      </p:cBhvr>
                                      <p:tavLst>
                                        <p:tav tm="0">
                                          <p:val>
                                            <p:strVal val="#ppt_x"/>
                                          </p:val>
                                        </p:tav>
                                        <p:tav tm="100000">
                                          <p:val>
                                            <p:strVal val="#ppt_x"/>
                                          </p:val>
                                        </p:tav>
                                      </p:tavLst>
                                    </p:anim>
                                    <p:anim calcmode="lin" valueType="num">
                                      <p:cBhvr additive="base">
                                        <p:cTn id="12"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 calcmode="lin" valueType="num">
                                      <p:cBhvr additive="base">
                                        <p:cTn id="17" dur="500" fill="hold"/>
                                        <p:tgtEl>
                                          <p:spTgt spid="20488"/>
                                        </p:tgtEl>
                                        <p:attrNameLst>
                                          <p:attrName>ppt_x</p:attrName>
                                        </p:attrNameLst>
                                      </p:cBhvr>
                                      <p:tavLst>
                                        <p:tav tm="0">
                                          <p:val>
                                            <p:strVal val="#ppt_x"/>
                                          </p:val>
                                        </p:tav>
                                        <p:tav tm="100000">
                                          <p:val>
                                            <p:strVal val="#ppt_x"/>
                                          </p:val>
                                        </p:tav>
                                      </p:tavLst>
                                    </p:anim>
                                    <p:anim calcmode="lin" valueType="num">
                                      <p:cBhvr additive="base">
                                        <p:cTn id="18" dur="500" fill="hold"/>
                                        <p:tgtEl>
                                          <p:spTgt spid="2048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490"/>
                                        </p:tgtEl>
                                        <p:attrNameLst>
                                          <p:attrName>style.visibility</p:attrName>
                                        </p:attrNameLst>
                                      </p:cBhvr>
                                      <p:to>
                                        <p:strVal val="visible"/>
                                      </p:to>
                                    </p:set>
                                    <p:anim calcmode="lin" valueType="num">
                                      <p:cBhvr additive="base">
                                        <p:cTn id="21" dur="500" fill="hold"/>
                                        <p:tgtEl>
                                          <p:spTgt spid="20490"/>
                                        </p:tgtEl>
                                        <p:attrNameLst>
                                          <p:attrName>ppt_x</p:attrName>
                                        </p:attrNameLst>
                                      </p:cBhvr>
                                      <p:tavLst>
                                        <p:tav tm="0">
                                          <p:val>
                                            <p:strVal val="#ppt_x"/>
                                          </p:val>
                                        </p:tav>
                                        <p:tav tm="100000">
                                          <p:val>
                                            <p:strVal val="#ppt_x"/>
                                          </p:val>
                                        </p:tav>
                                      </p:tavLst>
                                    </p:anim>
                                    <p:anim calcmode="lin" valueType="num">
                                      <p:cBhvr additive="base">
                                        <p:cTn id="22"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91"/>
                                        </p:tgtEl>
                                        <p:attrNameLst>
                                          <p:attrName>style.visibility</p:attrName>
                                        </p:attrNameLst>
                                      </p:cBhvr>
                                      <p:to>
                                        <p:strVal val="visible"/>
                                      </p:to>
                                    </p:set>
                                    <p:anim calcmode="lin" valueType="num">
                                      <p:cBhvr additive="base">
                                        <p:cTn id="27" dur="500" fill="hold"/>
                                        <p:tgtEl>
                                          <p:spTgt spid="20491"/>
                                        </p:tgtEl>
                                        <p:attrNameLst>
                                          <p:attrName>ppt_x</p:attrName>
                                        </p:attrNameLst>
                                      </p:cBhvr>
                                      <p:tavLst>
                                        <p:tav tm="0">
                                          <p:val>
                                            <p:strVal val="#ppt_x"/>
                                          </p:val>
                                        </p:tav>
                                        <p:tav tm="100000">
                                          <p:val>
                                            <p:strVal val="#ppt_x"/>
                                          </p:val>
                                        </p:tav>
                                      </p:tavLst>
                                    </p:anim>
                                    <p:anim calcmode="lin" valueType="num">
                                      <p:cBhvr additive="base">
                                        <p:cTn id="28"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1676400" y="349250"/>
            <a:ext cx="5507038" cy="519113"/>
          </a:xfrm>
        </p:spPr>
        <p:txBody>
          <a:bodyPr vert="horz" wrap="square" lIns="91440" tIns="45720" rIns="91440" bIns="45720" anchor="ctr" anchorCtr="0"/>
          <a:p>
            <a:pPr eaLnBrk="1" hangingPunct="1"/>
            <a:r>
              <a:rPr lang="zh-CN" altLang="en-US" dirty="0"/>
              <a:t>基本术语</a:t>
            </a:r>
            <a:endParaRPr lang="zh-CN" altLang="en-US" dirty="0"/>
          </a:p>
        </p:txBody>
      </p:sp>
      <p:sp>
        <p:nvSpPr>
          <p:cNvPr id="13315" name="Rectangle 3"/>
          <p:cNvSpPr>
            <a:spLocks noGrp="1"/>
          </p:cNvSpPr>
          <p:nvPr>
            <p:ph idx="1"/>
          </p:nvPr>
        </p:nvSpPr>
        <p:spPr>
          <a:xfrm>
            <a:off x="838200" y="1143000"/>
            <a:ext cx="8077200" cy="5562600"/>
          </a:xfrm>
        </p:spPr>
        <p:txBody>
          <a:bodyPr vert="horz" wrap="square" lIns="91440" tIns="45720" rIns="91440" bIns="45720" anchor="t" anchorCtr="0"/>
          <a:p>
            <a:pPr eaLnBrk="1" hangingPunct="1">
              <a:lnSpc>
                <a:spcPct val="90000"/>
              </a:lnSpc>
            </a:pPr>
            <a:r>
              <a:rPr lang="en-US" altLang="zh-CN" sz="2800" b="1" dirty="0">
                <a:latin typeface="宋体" panose="02010600030101010101" pitchFamily="2" charset="-122"/>
              </a:rPr>
              <a:t>MEP</a:t>
            </a:r>
            <a:r>
              <a:rPr lang="zh-CN" altLang="en-US" sz="2800" b="1" dirty="0">
                <a:latin typeface="宋体" panose="02010600030101010101" pitchFamily="2" charset="-122"/>
              </a:rPr>
              <a:t>：</a:t>
            </a:r>
            <a:r>
              <a:rPr lang="zh-CN" altLang="en-US" sz="2800" dirty="0">
                <a:latin typeface="宋体" panose="02010600030101010101" pitchFamily="2" charset="-122"/>
              </a:rPr>
              <a:t>机械、设备、工艺的简称。</a:t>
            </a:r>
            <a:endParaRPr lang="zh-CN" altLang="en-US" sz="2800" b="1" dirty="0">
              <a:latin typeface="宋体" panose="02010600030101010101" pitchFamily="2" charset="-122"/>
            </a:endParaRPr>
          </a:p>
          <a:p>
            <a:pPr eaLnBrk="1" hangingPunct="1">
              <a:lnSpc>
                <a:spcPct val="90000"/>
              </a:lnSpc>
            </a:pPr>
            <a:r>
              <a:rPr lang="en-US" altLang="zh-CN" sz="2800" b="1" dirty="0">
                <a:latin typeface="宋体" panose="02010600030101010101" pitchFamily="2" charset="-122"/>
              </a:rPr>
              <a:t>HERA</a:t>
            </a:r>
            <a:r>
              <a:rPr lang="zh-CN" altLang="en-US" sz="2800" b="1" dirty="0">
                <a:latin typeface="宋体" panose="02010600030101010101" pitchFamily="2" charset="-122"/>
              </a:rPr>
              <a:t>：</a:t>
            </a:r>
            <a:r>
              <a:rPr lang="zh-CN" altLang="en-US" sz="2800" dirty="0">
                <a:latin typeface="宋体" panose="02010600030101010101" pitchFamily="2" charset="-122"/>
              </a:rPr>
              <a:t>危险能量风险分析</a:t>
            </a:r>
            <a:endParaRPr lang="zh-CN" altLang="en-US" sz="2800" b="1" dirty="0">
              <a:latin typeface="宋体" panose="02010600030101010101" pitchFamily="2" charset="-122"/>
            </a:endParaRPr>
          </a:p>
          <a:p>
            <a:pPr eaLnBrk="1" hangingPunct="1">
              <a:lnSpc>
                <a:spcPct val="90000"/>
              </a:lnSpc>
            </a:pPr>
            <a:r>
              <a:rPr lang="en-US" altLang="zh-CN" sz="2800" b="1" dirty="0">
                <a:latin typeface="宋体" panose="02010600030101010101" pitchFamily="2" charset="-122"/>
              </a:rPr>
              <a:t>HECP</a:t>
            </a:r>
            <a:r>
              <a:rPr lang="zh-CN" altLang="en-US" sz="2800" b="1" dirty="0">
                <a:latin typeface="宋体" panose="02010600030101010101" pitchFamily="2" charset="-122"/>
              </a:rPr>
              <a:t>：</a:t>
            </a:r>
            <a:r>
              <a:rPr lang="zh-CN" altLang="en-US" sz="2800" dirty="0">
                <a:latin typeface="宋体" panose="02010600030101010101" pitchFamily="2" charset="-122"/>
              </a:rPr>
              <a:t>危险能量控制程序</a:t>
            </a:r>
            <a:endParaRPr lang="zh-CN" altLang="en-US" sz="2800" dirty="0">
              <a:latin typeface="宋体" panose="02010600030101010101" pitchFamily="2" charset="-122"/>
            </a:endParaRPr>
          </a:p>
          <a:p>
            <a:pPr eaLnBrk="1" hangingPunct="1">
              <a:lnSpc>
                <a:spcPct val="90000"/>
              </a:lnSpc>
            </a:pPr>
            <a:r>
              <a:rPr lang="zh-CN" altLang="en-US" sz="2800" b="1" dirty="0">
                <a:latin typeface="宋体" panose="02010600030101010101" pitchFamily="2" charset="-122"/>
              </a:rPr>
              <a:t>负责人：</a:t>
            </a:r>
            <a:r>
              <a:rPr lang="zh-CN" altLang="en-US" sz="2800" dirty="0">
                <a:latin typeface="宋体" panose="02010600030101010101" pitchFamily="2" charset="-122"/>
              </a:rPr>
              <a:t>接受过适当培训的作业小组组长。负责任何复杂的、多重的上锁措施，并负责完成</a:t>
            </a:r>
            <a:r>
              <a:rPr lang="en-US" altLang="zh-CN" sz="2800" dirty="0">
                <a:latin typeface="宋体" panose="02010600030101010101" pitchFamily="2" charset="-122"/>
              </a:rPr>
              <a:t>LOTOTO</a:t>
            </a:r>
            <a:r>
              <a:rPr lang="zh-CN" altLang="en-US" sz="2800" dirty="0">
                <a:latin typeface="宋体" panose="02010600030101010101" pitchFamily="2" charset="-122"/>
              </a:rPr>
              <a:t>许可确保所有的受影响人和被授权人完全清楚相关的危险并遵守机械、设备、工艺的危险能量控制程序</a:t>
            </a:r>
            <a:r>
              <a:rPr lang="en-US" altLang="zh-CN" sz="2800" dirty="0">
                <a:latin typeface="宋体" panose="02010600030101010101" pitchFamily="2" charset="-122"/>
              </a:rPr>
              <a:t>(HECP)</a:t>
            </a:r>
            <a:r>
              <a:rPr lang="zh-CN" altLang="en-US" sz="2800" dirty="0">
                <a:latin typeface="宋体" panose="02010600030101010101" pitchFamily="2" charset="-122"/>
              </a:rPr>
              <a:t>，负责人既是执行</a:t>
            </a:r>
            <a:r>
              <a:rPr lang="en-US" altLang="zh-CN" sz="2800" dirty="0">
                <a:latin typeface="宋体" panose="02010600030101010101" pitchFamily="2" charset="-122"/>
              </a:rPr>
              <a:t>LOTOTO</a:t>
            </a:r>
            <a:r>
              <a:rPr lang="zh-CN" altLang="en-US" sz="2800" dirty="0">
                <a:latin typeface="宋体" panose="02010600030101010101" pitchFamily="2" charset="-122"/>
              </a:rPr>
              <a:t>的第一个人也是从集中上锁箱中移除个人锁具的最后一个人；负责人同样是授权人。</a:t>
            </a:r>
            <a:endParaRPr lang="zh-CN" altLang="en-US" sz="2800" dirty="0">
              <a:latin typeface="宋体" panose="02010600030101010101" pitchFamily="2" charset="-122"/>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idx="1"/>
          </p:nvPr>
        </p:nvSpPr>
        <p:spPr>
          <a:xfrm>
            <a:off x="381000" y="1066800"/>
            <a:ext cx="8229600" cy="5486400"/>
          </a:xfrm>
        </p:spPr>
        <p:txBody>
          <a:bodyPr vert="horz" wrap="square" lIns="91440" tIns="45720" rIns="91440" bIns="45720" anchor="t" anchorCtr="0"/>
          <a:p>
            <a:pPr eaLnBrk="1" hangingPunct="1"/>
            <a:r>
              <a:rPr lang="zh-CN" altLang="en-US" sz="2800" b="1" dirty="0"/>
              <a:t>授权人：</a:t>
            </a:r>
            <a:r>
              <a:rPr lang="zh-CN" altLang="en-US" sz="2800" dirty="0"/>
              <a:t>接受过适当培训的作业人员，负责对机械、设备、工艺实施危险能量隔离。</a:t>
            </a:r>
            <a:endParaRPr lang="zh-CN" altLang="en-US" sz="2800" b="1" dirty="0"/>
          </a:p>
          <a:p>
            <a:pPr eaLnBrk="1" hangingPunct="1"/>
            <a:r>
              <a:rPr lang="zh-CN" altLang="en-US" sz="2800" b="1" dirty="0"/>
              <a:t>受影响人：</a:t>
            </a:r>
            <a:r>
              <a:rPr lang="zh-CN" altLang="en-US" sz="2800" dirty="0"/>
              <a:t>接受过适当培训的作业现场其它人员，此人工作需要靠近或操作已被实施</a:t>
            </a:r>
            <a:r>
              <a:rPr lang="en-US" altLang="zh-CN" sz="2800" dirty="0"/>
              <a:t>LOTOTO</a:t>
            </a:r>
            <a:r>
              <a:rPr lang="zh-CN" altLang="en-US" sz="2800" dirty="0"/>
              <a:t>（或替代控制方法）的机械、设备、工艺或需要其在正在实施</a:t>
            </a:r>
            <a:r>
              <a:rPr lang="en-US" altLang="zh-CN" sz="2800" dirty="0"/>
              <a:t>LOTOTO</a:t>
            </a:r>
            <a:r>
              <a:rPr lang="zh-CN" altLang="en-US" sz="2800" dirty="0"/>
              <a:t>的区域进行作业。</a:t>
            </a:r>
            <a:endParaRPr lang="zh-CN" altLang="en-US" sz="2800" dirty="0"/>
          </a:p>
        </p:txBody>
      </p:sp>
      <p:sp>
        <p:nvSpPr>
          <p:cNvPr id="14339" name="Rectangle 3"/>
          <p:cNvSpPr>
            <a:spLocks noGrp="1"/>
          </p:cNvSpPr>
          <p:nvPr>
            <p:ph type="title"/>
          </p:nvPr>
        </p:nvSpPr>
        <p:spPr>
          <a:xfrm>
            <a:off x="1828800" y="319088"/>
            <a:ext cx="5507038" cy="579437"/>
          </a:xfrm>
        </p:spPr>
        <p:txBody>
          <a:bodyPr vert="horz" wrap="square" lIns="91440" tIns="45720" rIns="91440" bIns="45720" anchor="ctr" anchorCtr="0">
            <a:spAutoFit/>
          </a:bodyPr>
          <a:p>
            <a:pPr eaLnBrk="1" hangingPunct="1"/>
            <a:r>
              <a:rPr lang="zh-CN" altLang="en-US" dirty="0"/>
              <a:t>基本术语</a:t>
            </a:r>
            <a:endParaRPr lang="zh-CN" altLang="en-US" dirty="0"/>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p:cNvSpPr>
          <p:nvPr>
            <p:ph idx="1"/>
          </p:nvPr>
        </p:nvSpPr>
        <p:spPr>
          <a:xfrm>
            <a:off x="228600" y="1143000"/>
            <a:ext cx="8458200" cy="5715000"/>
          </a:xfrm>
        </p:spPr>
        <p:txBody>
          <a:bodyPr vert="horz" wrap="square" lIns="91440" tIns="45720" rIns="91440" bIns="45720" anchor="t" anchorCtr="0"/>
          <a:p>
            <a:pPr eaLnBrk="1" hangingPunct="1">
              <a:buNone/>
            </a:pPr>
            <a:r>
              <a:rPr lang="zh-CN" altLang="en-US" sz="2800" b="1" dirty="0">
                <a:latin typeface="宋体" panose="02010600030101010101" pitchFamily="2" charset="-122"/>
              </a:rPr>
              <a:t>控制风险原则（</a:t>
            </a:r>
            <a:r>
              <a:rPr lang="en-US" altLang="zh-CN" sz="2800" b="1" dirty="0">
                <a:latin typeface="宋体" panose="02010600030101010101" pitchFamily="2" charset="-122"/>
              </a:rPr>
              <a:t>HOC</a:t>
            </a:r>
            <a:r>
              <a:rPr lang="zh-CN" altLang="en-US" sz="2800" b="1" dirty="0">
                <a:latin typeface="宋体" panose="02010600030101010101" pitchFamily="2" charset="-122"/>
              </a:rPr>
              <a:t>）：</a:t>
            </a:r>
            <a:endParaRPr lang="zh-CN" altLang="en-US" sz="2800" dirty="0">
              <a:latin typeface="宋体" panose="02010600030101010101" pitchFamily="2" charset="-122"/>
            </a:endParaRPr>
          </a:p>
          <a:p>
            <a:pPr lvl="1" eaLnBrk="1" hangingPunct="1"/>
            <a:r>
              <a:rPr lang="zh-CN" altLang="en-US" sz="2200" b="1" dirty="0">
                <a:latin typeface="宋体" panose="02010600030101010101" pitchFamily="2" charset="-122"/>
              </a:rPr>
              <a:t>消除</a:t>
            </a:r>
            <a:r>
              <a:rPr lang="zh-CN" altLang="en-US" sz="2200" dirty="0">
                <a:latin typeface="宋体" panose="02010600030101010101" pitchFamily="2" charset="-122"/>
              </a:rPr>
              <a:t> </a:t>
            </a:r>
            <a:r>
              <a:rPr lang="en-US" altLang="zh-CN" sz="2200" dirty="0">
                <a:latin typeface="宋体" panose="02010600030101010101" pitchFamily="2" charset="-122"/>
              </a:rPr>
              <a:t>– </a:t>
            </a:r>
            <a:r>
              <a:rPr lang="zh-CN" altLang="en-US" sz="2200" dirty="0">
                <a:latin typeface="宋体" panose="02010600030101010101" pitchFamily="2" charset="-122"/>
              </a:rPr>
              <a:t>通过牢固的设计（如，安装远距离加油系统从而消除人员手工干预的需要）消除在机械设备、工艺系统上进行作业任务的需要，避免人员与危险能量的接触。</a:t>
            </a:r>
            <a:endParaRPr lang="zh-CN" altLang="en-US" sz="2200" b="1" dirty="0">
              <a:latin typeface="宋体" panose="02010600030101010101" pitchFamily="2" charset="-122"/>
            </a:endParaRPr>
          </a:p>
          <a:p>
            <a:pPr lvl="1" eaLnBrk="1" hangingPunct="1"/>
            <a:r>
              <a:rPr lang="zh-CN" altLang="en-US" sz="2200" b="1" dirty="0">
                <a:latin typeface="宋体" panose="02010600030101010101" pitchFamily="2" charset="-122"/>
              </a:rPr>
              <a:t>工程措施 </a:t>
            </a:r>
            <a:r>
              <a:rPr lang="en-US" altLang="zh-CN" sz="2200" dirty="0">
                <a:latin typeface="宋体" panose="02010600030101010101" pitchFamily="2" charset="-122"/>
              </a:rPr>
              <a:t>– </a:t>
            </a:r>
            <a:r>
              <a:rPr lang="zh-CN" altLang="en-US" sz="2200" dirty="0">
                <a:latin typeface="宋体" panose="02010600030101010101" pitchFamily="2" charset="-122"/>
              </a:rPr>
              <a:t>通过工程控制措施（如，物理防护，并确保所有的能量隔离装置都能够上锁等）来减少在机械设备、工艺系统上进行作业任务时暴露于危险能量的可能性。</a:t>
            </a:r>
            <a:endParaRPr lang="zh-CN" altLang="en-US" sz="2200" b="1" dirty="0">
              <a:latin typeface="宋体" panose="02010600030101010101" pitchFamily="2" charset="-122"/>
            </a:endParaRPr>
          </a:p>
          <a:p>
            <a:pPr lvl="1" eaLnBrk="1" hangingPunct="1"/>
            <a:r>
              <a:rPr lang="zh-CN" altLang="en-US" sz="2200" b="1" dirty="0">
                <a:latin typeface="宋体" panose="02010600030101010101" pitchFamily="2" charset="-122"/>
              </a:rPr>
              <a:t>管理 </a:t>
            </a:r>
            <a:r>
              <a:rPr lang="en-US" altLang="zh-CN" sz="2200" b="1" dirty="0">
                <a:latin typeface="宋体" panose="02010600030101010101" pitchFamily="2" charset="-122"/>
              </a:rPr>
              <a:t>– </a:t>
            </a:r>
            <a:r>
              <a:rPr lang="zh-CN" altLang="en-US" sz="2200" dirty="0">
                <a:latin typeface="宋体" panose="02010600030101010101" pitchFamily="2" charset="-122"/>
              </a:rPr>
              <a:t>通过管理控制措施（如，执行风险评估、建立安全作业程序、许可证、培训、监督等）使暴露于危险能量的可能性降至最低。</a:t>
            </a:r>
            <a:endParaRPr lang="zh-CN" altLang="en-US" sz="2200" b="1" dirty="0">
              <a:latin typeface="宋体" panose="02010600030101010101" pitchFamily="2" charset="-122"/>
            </a:endParaRPr>
          </a:p>
          <a:p>
            <a:pPr lvl="1" eaLnBrk="1" hangingPunct="1"/>
            <a:r>
              <a:rPr lang="zh-CN" altLang="en-US" sz="2200" b="1" dirty="0">
                <a:latin typeface="宋体" panose="02010600030101010101" pitchFamily="2" charset="-122"/>
              </a:rPr>
              <a:t>个人防护用品（</a:t>
            </a:r>
            <a:r>
              <a:rPr lang="en-US" altLang="zh-CN" sz="2200" b="1" dirty="0">
                <a:latin typeface="宋体" panose="02010600030101010101" pitchFamily="2" charset="-122"/>
              </a:rPr>
              <a:t>PPE</a:t>
            </a:r>
            <a:r>
              <a:rPr lang="zh-CN" altLang="en-US" sz="2200" b="1" dirty="0">
                <a:latin typeface="宋体" panose="02010600030101010101" pitchFamily="2" charset="-122"/>
              </a:rPr>
              <a:t>）</a:t>
            </a:r>
            <a:r>
              <a:rPr lang="zh-CN" altLang="en-US" sz="2200" dirty="0">
                <a:latin typeface="宋体" panose="02010600030101010101" pitchFamily="2" charset="-122"/>
              </a:rPr>
              <a:t> </a:t>
            </a:r>
            <a:r>
              <a:rPr lang="en-US" altLang="zh-CN" sz="2200" dirty="0">
                <a:latin typeface="宋体" panose="02010600030101010101" pitchFamily="2" charset="-122"/>
              </a:rPr>
              <a:t>– </a:t>
            </a:r>
            <a:r>
              <a:rPr lang="zh-CN" altLang="en-US" sz="2200" dirty="0">
                <a:latin typeface="宋体" panose="02010600030101010101" pitchFamily="2" charset="-122"/>
              </a:rPr>
              <a:t>使用个人防护用品（如，电弧防护服）将暴露于危险能量的可能性降至最低。</a:t>
            </a:r>
            <a:endParaRPr lang="zh-CN" altLang="en-US" sz="2200" dirty="0">
              <a:latin typeface="宋体" panose="02010600030101010101" pitchFamily="2" charset="-122"/>
            </a:endParaRPr>
          </a:p>
        </p:txBody>
      </p:sp>
      <p:sp>
        <p:nvSpPr>
          <p:cNvPr id="15363" name="Rectangle 3"/>
          <p:cNvSpPr>
            <a:spLocks noGrp="1"/>
          </p:cNvSpPr>
          <p:nvPr>
            <p:ph type="title"/>
          </p:nvPr>
        </p:nvSpPr>
        <p:spPr>
          <a:xfrm>
            <a:off x="1828800" y="319088"/>
            <a:ext cx="5507038" cy="579437"/>
          </a:xfrm>
        </p:spPr>
        <p:txBody>
          <a:bodyPr vert="horz" wrap="square" lIns="91440" tIns="45720" rIns="91440" bIns="45720" anchor="ctr" anchorCtr="0">
            <a:spAutoFit/>
          </a:bodyPr>
          <a:p>
            <a:pPr eaLnBrk="1" hangingPunct="1"/>
            <a:r>
              <a:rPr lang="zh-CN" altLang="en-US" dirty="0"/>
              <a:t>基本术语</a:t>
            </a:r>
            <a:endParaRPr lang="zh-CN" altLang="en-US" dirty="0"/>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p:cNvSpPr>
          <p:nvPr>
            <p:ph idx="1"/>
          </p:nvPr>
        </p:nvSpPr>
        <p:spPr/>
        <p:txBody>
          <a:bodyPr vert="horz" wrap="square" lIns="91440" tIns="45720" rIns="91440" bIns="45720" anchor="t" anchorCtr="0"/>
          <a:p>
            <a:pPr eaLnBrk="1" hangingPunct="1"/>
            <a:r>
              <a:rPr lang="zh-CN" altLang="en-US" sz="2800" b="1" dirty="0">
                <a:latin typeface="宋体" panose="02010600030101010101" pitchFamily="2" charset="-122"/>
              </a:rPr>
              <a:t>现场危险能量风险评估（</a:t>
            </a:r>
            <a:r>
              <a:rPr lang="en-US" altLang="zh-CN" sz="2800" b="1" dirty="0">
                <a:latin typeface="宋体" panose="02010600030101010101" pitchFamily="2" charset="-122"/>
              </a:rPr>
              <a:t>HERA</a:t>
            </a:r>
            <a:r>
              <a:rPr lang="zh-CN" altLang="en-US" sz="2800" b="1" dirty="0">
                <a:latin typeface="宋体" panose="02010600030101010101" pitchFamily="2" charset="-122"/>
              </a:rPr>
              <a:t>）</a:t>
            </a:r>
            <a:r>
              <a:rPr lang="en-US" altLang="zh-CN" sz="2800" dirty="0">
                <a:latin typeface="宋体" panose="02010600030101010101" pitchFamily="2" charset="-122"/>
              </a:rPr>
              <a:t>– </a:t>
            </a:r>
            <a:r>
              <a:rPr lang="zh-CN" altLang="en-US" sz="2800" dirty="0">
                <a:latin typeface="宋体" panose="02010600030101010101" pitchFamily="2" charset="-122"/>
              </a:rPr>
              <a:t>所有现场必须对在输送设备（如，皮带机、绞刀、拉链机、斗式输送机）上进行的作业和要求办理</a:t>
            </a:r>
            <a:r>
              <a:rPr lang="en-US" altLang="zh-CN" sz="2800" dirty="0">
                <a:latin typeface="宋体" panose="02010600030101010101" pitchFamily="2" charset="-122"/>
              </a:rPr>
              <a:t>LOTOTO</a:t>
            </a:r>
            <a:r>
              <a:rPr lang="zh-CN" altLang="en-US" sz="2800" dirty="0">
                <a:latin typeface="宋体" panose="02010600030101010101" pitchFamily="2" charset="-122"/>
              </a:rPr>
              <a:t>许可的作业开展</a:t>
            </a:r>
            <a:r>
              <a:rPr lang="en-US" altLang="zh-CN" sz="2800" dirty="0">
                <a:latin typeface="宋体" panose="02010600030101010101" pitchFamily="2" charset="-122"/>
              </a:rPr>
              <a:t>HERA</a:t>
            </a:r>
            <a:r>
              <a:rPr lang="zh-CN" altLang="en-US" sz="2800" dirty="0">
                <a:latin typeface="宋体" panose="02010600030101010101" pitchFamily="2" charset="-122"/>
              </a:rPr>
              <a:t>。</a:t>
            </a:r>
            <a:r>
              <a:rPr lang="en-US" altLang="zh-CN" sz="2800" dirty="0">
                <a:latin typeface="宋体" panose="02010600030101010101" pitchFamily="2" charset="-122"/>
              </a:rPr>
              <a:t>HERA</a:t>
            </a:r>
            <a:r>
              <a:rPr lang="zh-CN" altLang="en-US" sz="2800" dirty="0">
                <a:latin typeface="宋体" panose="02010600030101010101" pitchFamily="2" charset="-122"/>
              </a:rPr>
              <a:t>将作为制定设备、工艺系统的危险能量控制程序（</a:t>
            </a:r>
            <a:r>
              <a:rPr lang="en-US" altLang="zh-CN" sz="2800" dirty="0">
                <a:latin typeface="宋体" panose="02010600030101010101" pitchFamily="2" charset="-122"/>
              </a:rPr>
              <a:t>HECP</a:t>
            </a:r>
            <a:r>
              <a:rPr lang="zh-CN" altLang="en-US" sz="2800" dirty="0">
                <a:latin typeface="宋体" panose="02010600030101010101" pitchFamily="2" charset="-122"/>
              </a:rPr>
              <a:t>）的基础。必须使用适当的风险评估模版对</a:t>
            </a:r>
            <a:r>
              <a:rPr lang="en-US" altLang="zh-CN" sz="2800" dirty="0">
                <a:latin typeface="宋体" panose="02010600030101010101" pitchFamily="2" charset="-122"/>
              </a:rPr>
              <a:t>HERA</a:t>
            </a:r>
            <a:r>
              <a:rPr lang="zh-CN" altLang="en-US" sz="2800" dirty="0">
                <a:latin typeface="宋体" panose="02010600030101010101" pitchFamily="2" charset="-122"/>
              </a:rPr>
              <a:t>进行记录。</a:t>
            </a:r>
            <a:endParaRPr lang="zh-CN" altLang="en-US" sz="2800" b="1" dirty="0">
              <a:latin typeface="宋体" panose="02010600030101010101" pitchFamily="2" charset="-122"/>
              <a:sym typeface="Wingdings" panose="05000000000000000000" pitchFamily="2" charset="2"/>
            </a:endParaRPr>
          </a:p>
          <a:p>
            <a:pPr eaLnBrk="1" hangingPunct="1"/>
            <a:r>
              <a:rPr lang="zh-CN" altLang="en-US" sz="2800" b="1" dirty="0">
                <a:latin typeface="宋体" panose="02010600030101010101" pitchFamily="2" charset="-122"/>
              </a:rPr>
              <a:t>机械、设备、工艺系统的危险能量控制程序（</a:t>
            </a:r>
            <a:r>
              <a:rPr lang="en-US" altLang="zh-CN" sz="2800" b="1" dirty="0">
                <a:latin typeface="宋体" panose="02010600030101010101" pitchFamily="2" charset="-122"/>
              </a:rPr>
              <a:t>HECPs</a:t>
            </a:r>
            <a:r>
              <a:rPr lang="zh-CN" altLang="en-US" sz="2800" b="1" dirty="0">
                <a:latin typeface="宋体" panose="02010600030101010101" pitchFamily="2" charset="-122"/>
              </a:rPr>
              <a:t>）</a:t>
            </a:r>
            <a:r>
              <a:rPr lang="en-US" altLang="zh-CN" sz="2800" b="1" dirty="0">
                <a:latin typeface="宋体" panose="02010600030101010101" pitchFamily="2" charset="-122"/>
              </a:rPr>
              <a:t>– </a:t>
            </a:r>
            <a:r>
              <a:rPr lang="zh-CN" altLang="en-US" sz="2800" dirty="0">
                <a:latin typeface="宋体" panose="02010600030101010101" pitchFamily="2" charset="-122"/>
              </a:rPr>
              <a:t>在完成</a:t>
            </a:r>
            <a:r>
              <a:rPr lang="en-US" altLang="zh-CN" sz="2800" dirty="0">
                <a:latin typeface="宋体" panose="02010600030101010101" pitchFamily="2" charset="-122"/>
              </a:rPr>
              <a:t>HERA</a:t>
            </a:r>
            <a:r>
              <a:rPr lang="zh-CN" altLang="en-US" sz="2800" dirty="0">
                <a:latin typeface="宋体" panose="02010600030101010101" pitchFamily="2" charset="-122"/>
              </a:rPr>
              <a:t>后，现场必须制定一套具体的设备、工艺系统的</a:t>
            </a:r>
            <a:r>
              <a:rPr lang="en-US" altLang="zh-CN" sz="2800" dirty="0">
                <a:latin typeface="宋体" panose="02010600030101010101" pitchFamily="2" charset="-122"/>
              </a:rPr>
              <a:t>HECP</a:t>
            </a:r>
            <a:r>
              <a:rPr lang="zh-CN" altLang="en-US" sz="2800" dirty="0">
                <a:latin typeface="宋体" panose="02010600030101010101" pitchFamily="2" charset="-122"/>
              </a:rPr>
              <a:t>来明确地指出每个设备、工艺系统的危险能量源的安全隔离措施</a:t>
            </a:r>
            <a:r>
              <a:rPr lang="zh-CN" altLang="en-US" sz="2800" dirty="0"/>
              <a:t> 。</a:t>
            </a:r>
            <a:endParaRPr lang="zh-CN" altLang="en-US" sz="2800" dirty="0"/>
          </a:p>
        </p:txBody>
      </p:sp>
      <p:sp>
        <p:nvSpPr>
          <p:cNvPr id="16387" name="Rectangle 3"/>
          <p:cNvSpPr>
            <a:spLocks noGrp="1"/>
          </p:cNvSpPr>
          <p:nvPr>
            <p:ph type="title"/>
          </p:nvPr>
        </p:nvSpPr>
        <p:spPr>
          <a:xfrm>
            <a:off x="1828800" y="319088"/>
            <a:ext cx="5507038" cy="579437"/>
          </a:xfrm>
        </p:spPr>
        <p:txBody>
          <a:bodyPr vert="horz" wrap="square" lIns="91440" tIns="45720" rIns="91440" bIns="45720" anchor="ctr" anchorCtr="0">
            <a:spAutoFit/>
          </a:bodyPr>
          <a:p>
            <a:pPr eaLnBrk="1" hangingPunct="1"/>
            <a:r>
              <a:rPr lang="zh-CN" altLang="en-US" dirty="0"/>
              <a:t>基本术语</a:t>
            </a:r>
            <a:endParaRPr lang="zh-CN" altLang="en-US" dirty="0"/>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txBox="1"/>
          <p:nvPr/>
        </p:nvSpPr>
        <p:spPr>
          <a:xfrm>
            <a:off x="1524000" y="0"/>
            <a:ext cx="6553200" cy="1077913"/>
          </a:xfrm>
          <a:prstGeom prst="rect">
            <a:avLst/>
          </a:prstGeom>
          <a:noFill/>
          <a:ln w="9525">
            <a:noFill/>
          </a:ln>
        </p:spPr>
        <p:txBody>
          <a:bodyPr>
            <a:spAutoFit/>
          </a:bodyPr>
          <a:p>
            <a:pPr eaLnBrk="1" hangingPunct="1">
              <a:spcBef>
                <a:spcPct val="50000"/>
              </a:spcBef>
            </a:pPr>
            <a:r>
              <a:rPr lang="zh-CN" altLang="en-US" sz="3200" dirty="0">
                <a:solidFill>
                  <a:schemeClr val="tx1"/>
                </a:solidFill>
                <a:latin typeface="Arial" panose="020B0604020202020204" pitchFamily="34" charset="0"/>
              </a:rPr>
              <a:t>危险能量风险分析</a:t>
            </a:r>
            <a:r>
              <a:rPr lang="en-US" altLang="zh-CN" sz="3200" dirty="0">
                <a:solidFill>
                  <a:schemeClr val="tx1"/>
                </a:solidFill>
                <a:latin typeface="Arial" panose="020B0604020202020204" pitchFamily="34" charset="0"/>
              </a:rPr>
              <a:t>——HERA</a:t>
            </a:r>
            <a:r>
              <a:rPr lang="zh-CN" altLang="en-US" sz="3200" dirty="0">
                <a:solidFill>
                  <a:schemeClr val="tx1"/>
                </a:solidFill>
                <a:latin typeface="Arial" panose="020B0604020202020204" pitchFamily="34" charset="0"/>
              </a:rPr>
              <a:t>工作流程（图示）</a:t>
            </a:r>
            <a:endParaRPr lang="zh-CN" altLang="en-US" sz="3200" dirty="0">
              <a:solidFill>
                <a:schemeClr val="tx1"/>
              </a:solidFill>
              <a:latin typeface="Arial" panose="020B0604020202020204" pitchFamily="34" charset="0"/>
            </a:endParaRPr>
          </a:p>
        </p:txBody>
      </p:sp>
      <p:grpSp>
        <p:nvGrpSpPr>
          <p:cNvPr id="17411" name="Group 3"/>
          <p:cNvGrpSpPr/>
          <p:nvPr/>
        </p:nvGrpSpPr>
        <p:grpSpPr>
          <a:xfrm>
            <a:off x="1600200" y="1219200"/>
            <a:ext cx="7162800" cy="4802188"/>
            <a:chOff x="1341" y="9004"/>
            <a:chExt cx="9360" cy="5400"/>
          </a:xfrm>
        </p:grpSpPr>
        <p:sp>
          <p:nvSpPr>
            <p:cNvPr id="17413" name="AutoShape 4"/>
            <p:cNvSpPr/>
            <p:nvPr/>
          </p:nvSpPr>
          <p:spPr>
            <a:xfrm>
              <a:off x="1341" y="9004"/>
              <a:ext cx="2340" cy="1416"/>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对机械、设备、工艺系统的功能进行研究并辨识潜在危险（使用</a:t>
              </a:r>
              <a:r>
                <a:rPr lang="en-US" altLang="zh-CN" sz="900" b="0" dirty="0">
                  <a:solidFill>
                    <a:schemeClr val="tx1"/>
                  </a:solidFill>
                  <a:latin typeface="Arial" panose="020B0604020202020204" pitchFamily="34" charset="0"/>
                </a:rPr>
                <a:t>HERA</a:t>
              </a:r>
              <a:r>
                <a:rPr lang="zh-CN" altLang="en-US" sz="900" b="0" dirty="0">
                  <a:solidFill>
                    <a:schemeClr val="tx1"/>
                  </a:solidFill>
                  <a:latin typeface="Times New Roman" panose="02020603050405020304" pitchFamily="18" charset="0"/>
                </a:rPr>
                <a:t>表）</a:t>
              </a:r>
              <a:endParaRPr lang="zh-CN" altLang="en-US" sz="1800" b="0" dirty="0">
                <a:solidFill>
                  <a:schemeClr val="tx1"/>
                </a:solidFill>
                <a:latin typeface="Arial" panose="020B0604020202020204" pitchFamily="34" charset="0"/>
              </a:endParaRPr>
            </a:p>
          </p:txBody>
        </p:sp>
        <p:sp>
          <p:nvSpPr>
            <p:cNvPr id="17414" name="Text Box 5"/>
            <p:cNvSpPr txBox="1"/>
            <p:nvPr/>
          </p:nvSpPr>
          <p:spPr>
            <a:xfrm>
              <a:off x="4221" y="11884"/>
              <a:ext cx="720" cy="360"/>
            </a:xfrm>
            <a:prstGeom prst="rect">
              <a:avLst/>
            </a:prstGeom>
            <a:solidFill>
              <a:srgbClr val="FFFFFF"/>
            </a:solidFill>
            <a:ln w="9525" cap="flat" cmpd="sng">
              <a:solidFill>
                <a:srgbClr val="3366FF"/>
              </a:solidFill>
              <a:prstDash val="solid"/>
              <a:miter/>
              <a:headEnd type="none" w="med" len="med"/>
              <a:tailEnd type="none" w="med" len="med"/>
            </a:ln>
          </p:spPr>
          <p:txBody>
            <a:bodyPr/>
            <a:p>
              <a:pPr algn="just" eaLnBrk="1" hangingPunct="1"/>
              <a:r>
                <a:rPr lang="zh-CN" altLang="en-US" sz="900" dirty="0">
                  <a:solidFill>
                    <a:srgbClr val="339966"/>
                  </a:solidFill>
                  <a:latin typeface="Times New Roman" panose="02020603050405020304" pitchFamily="18" charset="0"/>
                </a:rPr>
                <a:t>现场</a:t>
              </a:r>
              <a:endParaRPr lang="zh-CN" altLang="en-US" sz="1800" b="0" dirty="0">
                <a:solidFill>
                  <a:schemeClr val="tx1"/>
                </a:solidFill>
                <a:latin typeface="Arial" panose="020B0604020202020204" pitchFamily="34" charset="0"/>
              </a:endParaRPr>
            </a:p>
          </p:txBody>
        </p:sp>
        <p:sp>
          <p:nvSpPr>
            <p:cNvPr id="17415" name="Text Box 6"/>
            <p:cNvSpPr txBox="1"/>
            <p:nvPr/>
          </p:nvSpPr>
          <p:spPr>
            <a:xfrm>
              <a:off x="4041" y="12964"/>
              <a:ext cx="900" cy="360"/>
            </a:xfrm>
            <a:prstGeom prst="rect">
              <a:avLst/>
            </a:prstGeom>
            <a:solidFill>
              <a:srgbClr val="FFFFFF"/>
            </a:solidFill>
            <a:ln w="9525" cap="flat" cmpd="sng">
              <a:solidFill>
                <a:srgbClr val="3366FF"/>
              </a:solidFill>
              <a:prstDash val="solid"/>
              <a:miter/>
              <a:headEnd type="none" w="med" len="med"/>
              <a:tailEnd type="none" w="med" len="med"/>
            </a:ln>
          </p:spPr>
          <p:txBody>
            <a:bodyPr/>
            <a:p>
              <a:pPr algn="just" eaLnBrk="1" hangingPunct="1"/>
              <a:r>
                <a:rPr lang="zh-CN" altLang="en-US" sz="900" dirty="0">
                  <a:solidFill>
                    <a:srgbClr val="339966"/>
                  </a:solidFill>
                  <a:latin typeface="Times New Roman" panose="02020603050405020304" pitchFamily="18" charset="0"/>
                </a:rPr>
                <a:t>办公室</a:t>
              </a:r>
              <a:endParaRPr lang="zh-CN" altLang="en-US" sz="1800" b="0" dirty="0">
                <a:solidFill>
                  <a:schemeClr val="tx1"/>
                </a:solidFill>
                <a:latin typeface="Arial" panose="020B0604020202020204" pitchFamily="34" charset="0"/>
              </a:endParaRPr>
            </a:p>
          </p:txBody>
        </p:sp>
        <p:sp>
          <p:nvSpPr>
            <p:cNvPr id="17416" name="Line 7"/>
            <p:cNvSpPr/>
            <p:nvPr/>
          </p:nvSpPr>
          <p:spPr>
            <a:xfrm>
              <a:off x="3501" y="9724"/>
              <a:ext cx="180" cy="0"/>
            </a:xfrm>
            <a:prstGeom prst="line">
              <a:avLst/>
            </a:prstGeom>
            <a:ln w="9525" cap="flat" cmpd="sng">
              <a:solidFill>
                <a:srgbClr val="000000"/>
              </a:solidFill>
              <a:prstDash val="solid"/>
              <a:headEnd type="none" w="med" len="med"/>
              <a:tailEnd type="triangle" w="med" len="med"/>
            </a:ln>
          </p:spPr>
        </p:sp>
        <p:sp>
          <p:nvSpPr>
            <p:cNvPr id="17417" name="AutoShape 8"/>
            <p:cNvSpPr/>
            <p:nvPr/>
          </p:nvSpPr>
          <p:spPr>
            <a:xfrm>
              <a:off x="3681" y="9004"/>
              <a:ext cx="2160" cy="144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拍摄机械、设备、工艺系统的现场照片，并记录下它们的控制方式</a:t>
              </a:r>
              <a:endParaRPr lang="zh-CN" altLang="en-US" sz="1800" b="0" dirty="0">
                <a:solidFill>
                  <a:schemeClr val="tx1"/>
                </a:solidFill>
                <a:latin typeface="Arial" panose="020B0604020202020204" pitchFamily="34" charset="0"/>
              </a:endParaRPr>
            </a:p>
          </p:txBody>
        </p:sp>
        <p:sp>
          <p:nvSpPr>
            <p:cNvPr id="17418" name="Line 9"/>
            <p:cNvSpPr/>
            <p:nvPr/>
          </p:nvSpPr>
          <p:spPr>
            <a:xfrm>
              <a:off x="5661" y="9724"/>
              <a:ext cx="180" cy="0"/>
            </a:xfrm>
            <a:prstGeom prst="line">
              <a:avLst/>
            </a:prstGeom>
            <a:ln w="9525" cap="flat" cmpd="sng">
              <a:solidFill>
                <a:srgbClr val="000000"/>
              </a:solidFill>
              <a:prstDash val="solid"/>
              <a:headEnd type="none" w="med" len="med"/>
              <a:tailEnd type="triangle" w="med" len="med"/>
            </a:ln>
          </p:spPr>
        </p:sp>
        <p:sp>
          <p:nvSpPr>
            <p:cNvPr id="17419" name="AutoShape 10"/>
            <p:cNvSpPr/>
            <p:nvPr/>
          </p:nvSpPr>
          <p:spPr>
            <a:xfrm>
              <a:off x="5841" y="9004"/>
              <a:ext cx="1260" cy="144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辨识并记录所有危险能量源</a:t>
              </a:r>
              <a:endParaRPr lang="zh-CN" altLang="en-US" sz="1800" b="0" dirty="0">
                <a:solidFill>
                  <a:schemeClr val="tx1"/>
                </a:solidFill>
                <a:latin typeface="Arial" panose="020B0604020202020204" pitchFamily="34" charset="0"/>
              </a:endParaRPr>
            </a:p>
          </p:txBody>
        </p:sp>
        <p:sp>
          <p:nvSpPr>
            <p:cNvPr id="17420" name="Line 11"/>
            <p:cNvSpPr/>
            <p:nvPr/>
          </p:nvSpPr>
          <p:spPr>
            <a:xfrm>
              <a:off x="6921" y="9724"/>
              <a:ext cx="180" cy="0"/>
            </a:xfrm>
            <a:prstGeom prst="line">
              <a:avLst/>
            </a:prstGeom>
            <a:ln w="9525" cap="flat" cmpd="sng">
              <a:solidFill>
                <a:srgbClr val="000000"/>
              </a:solidFill>
              <a:prstDash val="solid"/>
              <a:headEnd type="none" w="med" len="med"/>
              <a:tailEnd type="triangle" w="med" len="med"/>
            </a:ln>
          </p:spPr>
        </p:sp>
        <p:sp>
          <p:nvSpPr>
            <p:cNvPr id="17421" name="AutoShape 12"/>
            <p:cNvSpPr/>
            <p:nvPr/>
          </p:nvSpPr>
          <p:spPr>
            <a:xfrm>
              <a:off x="7101" y="9004"/>
              <a:ext cx="1440" cy="144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拍摄主要的现场能量隔离装置的照片</a:t>
              </a:r>
              <a:endParaRPr lang="zh-CN" altLang="en-US" sz="1800" b="0" dirty="0">
                <a:solidFill>
                  <a:schemeClr val="tx1"/>
                </a:solidFill>
                <a:latin typeface="Arial" panose="020B0604020202020204" pitchFamily="34" charset="0"/>
              </a:endParaRPr>
            </a:p>
          </p:txBody>
        </p:sp>
        <p:sp>
          <p:nvSpPr>
            <p:cNvPr id="17422" name="Line 13"/>
            <p:cNvSpPr/>
            <p:nvPr/>
          </p:nvSpPr>
          <p:spPr>
            <a:xfrm>
              <a:off x="8361" y="9724"/>
              <a:ext cx="180" cy="0"/>
            </a:xfrm>
            <a:prstGeom prst="line">
              <a:avLst/>
            </a:prstGeom>
            <a:ln w="9525" cap="flat" cmpd="sng">
              <a:solidFill>
                <a:srgbClr val="000000"/>
              </a:solidFill>
              <a:prstDash val="solid"/>
              <a:headEnd type="none" w="med" len="med"/>
              <a:tailEnd type="triangle" w="med" len="med"/>
            </a:ln>
          </p:spPr>
        </p:sp>
        <p:sp>
          <p:nvSpPr>
            <p:cNvPr id="17423" name="AutoShape 14"/>
            <p:cNvSpPr/>
            <p:nvPr/>
          </p:nvSpPr>
          <p:spPr>
            <a:xfrm>
              <a:off x="8541" y="9004"/>
              <a:ext cx="1980" cy="144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记录设备编号、断开方式、触电或电弧危险等其它问题</a:t>
              </a:r>
              <a:endParaRPr lang="zh-CN" altLang="en-US" sz="1800" b="0" dirty="0">
                <a:solidFill>
                  <a:schemeClr val="tx1"/>
                </a:solidFill>
                <a:latin typeface="Arial" panose="020B0604020202020204" pitchFamily="34" charset="0"/>
              </a:endParaRPr>
            </a:p>
          </p:txBody>
        </p:sp>
        <p:sp>
          <p:nvSpPr>
            <p:cNvPr id="17424" name="AutoShape 15"/>
            <p:cNvSpPr/>
            <p:nvPr/>
          </p:nvSpPr>
          <p:spPr>
            <a:xfrm>
              <a:off x="1341" y="10624"/>
              <a:ext cx="2700" cy="180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对某一具体的机械、设备、工艺系统进行评估（以工作风险分析、工艺系统和设备系统图、图表及其它向相关文件为参考）</a:t>
              </a:r>
              <a:endParaRPr lang="zh-CN" altLang="en-US" sz="1800" b="0" dirty="0">
                <a:solidFill>
                  <a:schemeClr val="tx1"/>
                </a:solidFill>
                <a:latin typeface="Arial" panose="020B0604020202020204" pitchFamily="34" charset="0"/>
              </a:endParaRPr>
            </a:p>
          </p:txBody>
        </p:sp>
        <p:sp>
          <p:nvSpPr>
            <p:cNvPr id="17425" name="Line 16"/>
            <p:cNvSpPr/>
            <p:nvPr/>
          </p:nvSpPr>
          <p:spPr>
            <a:xfrm flipV="1">
              <a:off x="2421" y="10444"/>
              <a:ext cx="0" cy="360"/>
            </a:xfrm>
            <a:prstGeom prst="line">
              <a:avLst/>
            </a:prstGeom>
            <a:ln w="9525" cap="flat" cmpd="sng">
              <a:solidFill>
                <a:srgbClr val="000000"/>
              </a:solidFill>
              <a:prstDash val="solid"/>
              <a:headEnd type="none" w="med" len="med"/>
              <a:tailEnd type="triangle" w="med" len="med"/>
            </a:ln>
          </p:spPr>
        </p:sp>
        <p:sp>
          <p:nvSpPr>
            <p:cNvPr id="17426" name="AutoShape 17"/>
            <p:cNvSpPr/>
            <p:nvPr/>
          </p:nvSpPr>
          <p:spPr>
            <a:xfrm>
              <a:off x="1341" y="12784"/>
              <a:ext cx="2520" cy="162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组建</a:t>
              </a:r>
              <a:r>
                <a:rPr lang="en-US" altLang="zh-CN" sz="900" b="0" dirty="0">
                  <a:solidFill>
                    <a:schemeClr val="tx1"/>
                  </a:solidFill>
                  <a:latin typeface="Arial" panose="020B0604020202020204" pitchFamily="34" charset="0"/>
                </a:rPr>
                <a:t>HERA</a:t>
              </a:r>
              <a:r>
                <a:rPr lang="zh-CN" altLang="en-US" sz="900" b="0" dirty="0">
                  <a:solidFill>
                    <a:schemeClr val="tx1"/>
                  </a:solidFill>
                  <a:latin typeface="Times New Roman" panose="02020603050405020304" pitchFamily="18" charset="0"/>
                </a:rPr>
                <a:t>团队、任命团队负责人，对</a:t>
              </a:r>
              <a:r>
                <a:rPr lang="en-US" altLang="zh-CN" sz="900" b="0" dirty="0">
                  <a:solidFill>
                    <a:schemeClr val="tx1"/>
                  </a:solidFill>
                  <a:latin typeface="Arial" panose="020B0604020202020204" pitchFamily="34" charset="0"/>
                </a:rPr>
                <a:t>HERA</a:t>
              </a:r>
              <a:r>
                <a:rPr lang="zh-CN" altLang="en-US" sz="900" b="0" dirty="0">
                  <a:solidFill>
                    <a:schemeClr val="tx1"/>
                  </a:solidFill>
                  <a:latin typeface="Times New Roman" panose="02020603050405020304" pitchFamily="18" charset="0"/>
                </a:rPr>
                <a:t>团队和负责人进行培训</a:t>
              </a:r>
              <a:endParaRPr lang="zh-CN" altLang="en-US" sz="1800" b="0" dirty="0">
                <a:solidFill>
                  <a:schemeClr val="tx1"/>
                </a:solidFill>
                <a:latin typeface="Arial" panose="020B0604020202020204" pitchFamily="34" charset="0"/>
              </a:endParaRPr>
            </a:p>
          </p:txBody>
        </p:sp>
        <p:sp>
          <p:nvSpPr>
            <p:cNvPr id="17427" name="AutoShape 18"/>
            <p:cNvSpPr/>
            <p:nvPr/>
          </p:nvSpPr>
          <p:spPr>
            <a:xfrm>
              <a:off x="5121" y="12784"/>
              <a:ext cx="1980" cy="162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以</a:t>
              </a:r>
              <a:r>
                <a:rPr lang="en-US" altLang="zh-CN" sz="900" b="0" dirty="0">
                  <a:solidFill>
                    <a:schemeClr val="tx1"/>
                  </a:solidFill>
                  <a:latin typeface="Arial" panose="020B0604020202020204" pitchFamily="34" charset="0"/>
                </a:rPr>
                <a:t>HERA</a:t>
              </a:r>
              <a:r>
                <a:rPr lang="zh-CN" altLang="en-US" sz="900" b="0" dirty="0">
                  <a:solidFill>
                    <a:schemeClr val="tx1"/>
                  </a:solidFill>
                  <a:latin typeface="Times New Roman" panose="02020603050405020304" pitchFamily="18" charset="0"/>
                </a:rPr>
                <a:t>为基础，制定机械、设备、工艺系统的</a:t>
              </a:r>
              <a:r>
                <a:rPr lang="en-US" altLang="zh-CN" sz="900" b="0" dirty="0">
                  <a:solidFill>
                    <a:schemeClr val="tx1"/>
                  </a:solidFill>
                  <a:latin typeface="Arial" panose="020B0604020202020204" pitchFamily="34" charset="0"/>
                </a:rPr>
                <a:t>HECP</a:t>
              </a:r>
              <a:r>
                <a:rPr lang="zh-CN" altLang="en-US" sz="900" b="0" dirty="0">
                  <a:solidFill>
                    <a:schemeClr val="tx1"/>
                  </a:solidFill>
                  <a:latin typeface="Arial" panose="020B0604020202020204" pitchFamily="34" charset="0"/>
                </a:rPr>
                <a:t>草稿</a:t>
              </a:r>
              <a:endParaRPr lang="zh-CN" altLang="en-US" sz="1800" b="0" dirty="0">
                <a:solidFill>
                  <a:schemeClr val="tx1"/>
                </a:solidFill>
                <a:latin typeface="Arial" panose="020B0604020202020204" pitchFamily="34" charset="0"/>
              </a:endParaRPr>
            </a:p>
          </p:txBody>
        </p:sp>
        <p:sp>
          <p:nvSpPr>
            <p:cNvPr id="17428" name="Line 19"/>
            <p:cNvSpPr/>
            <p:nvPr/>
          </p:nvSpPr>
          <p:spPr>
            <a:xfrm flipV="1">
              <a:off x="2421" y="12424"/>
              <a:ext cx="0" cy="540"/>
            </a:xfrm>
            <a:prstGeom prst="line">
              <a:avLst/>
            </a:prstGeom>
            <a:ln w="9525" cap="flat" cmpd="sng">
              <a:solidFill>
                <a:srgbClr val="000000"/>
              </a:solidFill>
              <a:prstDash val="solid"/>
              <a:headEnd type="none" w="med" len="med"/>
              <a:tailEnd type="triangle" w="med" len="med"/>
            </a:ln>
          </p:spPr>
        </p:sp>
        <p:sp>
          <p:nvSpPr>
            <p:cNvPr id="17429" name="Line 20"/>
            <p:cNvSpPr/>
            <p:nvPr/>
          </p:nvSpPr>
          <p:spPr>
            <a:xfrm flipH="1">
              <a:off x="9441" y="10444"/>
              <a:ext cx="0" cy="360"/>
            </a:xfrm>
            <a:prstGeom prst="line">
              <a:avLst/>
            </a:prstGeom>
            <a:ln w="9525" cap="flat" cmpd="sng">
              <a:solidFill>
                <a:srgbClr val="000000"/>
              </a:solidFill>
              <a:prstDash val="solid"/>
              <a:headEnd type="none" w="med" len="med"/>
              <a:tailEnd type="none" w="med" len="med"/>
            </a:ln>
          </p:spPr>
        </p:sp>
        <p:sp>
          <p:nvSpPr>
            <p:cNvPr id="17430" name="Line 21"/>
            <p:cNvSpPr/>
            <p:nvPr/>
          </p:nvSpPr>
          <p:spPr>
            <a:xfrm>
              <a:off x="6201" y="10804"/>
              <a:ext cx="3240" cy="0"/>
            </a:xfrm>
            <a:prstGeom prst="line">
              <a:avLst/>
            </a:prstGeom>
            <a:ln w="9525" cap="flat" cmpd="sng">
              <a:solidFill>
                <a:srgbClr val="000000"/>
              </a:solidFill>
              <a:prstDash val="solid"/>
              <a:headEnd type="none" w="med" len="med"/>
              <a:tailEnd type="none" w="med" len="med"/>
            </a:ln>
          </p:spPr>
        </p:sp>
        <p:sp>
          <p:nvSpPr>
            <p:cNvPr id="17431" name="Line 22"/>
            <p:cNvSpPr/>
            <p:nvPr/>
          </p:nvSpPr>
          <p:spPr>
            <a:xfrm>
              <a:off x="6201" y="10804"/>
              <a:ext cx="0" cy="2160"/>
            </a:xfrm>
            <a:prstGeom prst="line">
              <a:avLst/>
            </a:prstGeom>
            <a:ln w="9525" cap="flat" cmpd="sng">
              <a:solidFill>
                <a:srgbClr val="000000"/>
              </a:solidFill>
              <a:prstDash val="solid"/>
              <a:headEnd type="none" w="med" len="med"/>
              <a:tailEnd type="triangle" w="med" len="med"/>
            </a:ln>
          </p:spPr>
        </p:sp>
        <p:sp>
          <p:nvSpPr>
            <p:cNvPr id="17432" name="AutoShape 23"/>
            <p:cNvSpPr/>
            <p:nvPr/>
          </p:nvSpPr>
          <p:spPr>
            <a:xfrm>
              <a:off x="7101" y="12784"/>
              <a:ext cx="1440" cy="162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对草稿的逻辑性和一致性进行回顾</a:t>
              </a:r>
              <a:endParaRPr lang="zh-CN" altLang="en-US" sz="1800" b="0" dirty="0">
                <a:solidFill>
                  <a:schemeClr val="tx1"/>
                </a:solidFill>
                <a:latin typeface="Arial" panose="020B0604020202020204" pitchFamily="34" charset="0"/>
              </a:endParaRPr>
            </a:p>
          </p:txBody>
        </p:sp>
        <p:sp>
          <p:nvSpPr>
            <p:cNvPr id="17433" name="Line 24"/>
            <p:cNvSpPr/>
            <p:nvPr/>
          </p:nvSpPr>
          <p:spPr>
            <a:xfrm>
              <a:off x="6921" y="13684"/>
              <a:ext cx="180" cy="0"/>
            </a:xfrm>
            <a:prstGeom prst="line">
              <a:avLst/>
            </a:prstGeom>
            <a:ln w="9525" cap="flat" cmpd="sng">
              <a:solidFill>
                <a:srgbClr val="000000"/>
              </a:solidFill>
              <a:prstDash val="solid"/>
              <a:headEnd type="none" w="med" len="med"/>
              <a:tailEnd type="triangle" w="med" len="med"/>
            </a:ln>
          </p:spPr>
        </p:sp>
        <p:sp>
          <p:nvSpPr>
            <p:cNvPr id="17434" name="AutoShape 25"/>
            <p:cNvSpPr/>
            <p:nvPr/>
          </p:nvSpPr>
          <p:spPr>
            <a:xfrm>
              <a:off x="9261" y="10984"/>
              <a:ext cx="1440" cy="144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通过现场测试对草稿进行验证</a:t>
              </a:r>
              <a:endParaRPr lang="zh-CN" altLang="en-US" sz="1800" b="0" dirty="0">
                <a:solidFill>
                  <a:schemeClr val="tx1"/>
                </a:solidFill>
                <a:latin typeface="Arial" panose="020B0604020202020204" pitchFamily="34" charset="0"/>
              </a:endParaRPr>
            </a:p>
          </p:txBody>
        </p:sp>
        <p:sp>
          <p:nvSpPr>
            <p:cNvPr id="17435" name="AutoShape 26"/>
            <p:cNvSpPr/>
            <p:nvPr/>
          </p:nvSpPr>
          <p:spPr>
            <a:xfrm>
              <a:off x="9081" y="12784"/>
              <a:ext cx="1620" cy="1620"/>
            </a:xfrm>
            <a:prstGeom prst="cube">
              <a:avLst>
                <a:gd name="adj" fmla="val 25000"/>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zh-CN" altLang="en-US" sz="900" b="0" dirty="0">
                  <a:solidFill>
                    <a:schemeClr val="tx1"/>
                  </a:solidFill>
                  <a:latin typeface="Times New Roman" panose="02020603050405020304" pitchFamily="18" charset="0"/>
                </a:rPr>
                <a:t>完成必要的修改后，批准通过</a:t>
              </a:r>
              <a:r>
                <a:rPr lang="en-US" altLang="zh-CN" sz="900" b="0" dirty="0">
                  <a:solidFill>
                    <a:schemeClr val="tx1"/>
                  </a:solidFill>
                  <a:latin typeface="Times New Roman" panose="02020603050405020304" pitchFamily="18" charset="0"/>
                </a:rPr>
                <a:t>HECP</a:t>
              </a:r>
              <a:r>
                <a:rPr lang="zh-CN" altLang="en-US" sz="900" b="0" dirty="0">
                  <a:solidFill>
                    <a:schemeClr val="tx1"/>
                  </a:solidFill>
                  <a:latin typeface="Times New Roman" panose="02020603050405020304" pitchFamily="18" charset="0"/>
                </a:rPr>
                <a:t>的最终版</a:t>
              </a:r>
              <a:endParaRPr lang="zh-CN" altLang="en-US" sz="1800" b="0" dirty="0">
                <a:solidFill>
                  <a:schemeClr val="tx1"/>
                </a:solidFill>
                <a:latin typeface="Arial" panose="020B0604020202020204" pitchFamily="34" charset="0"/>
              </a:endParaRPr>
            </a:p>
          </p:txBody>
        </p:sp>
        <p:sp>
          <p:nvSpPr>
            <p:cNvPr id="17436" name="Line 27"/>
            <p:cNvSpPr/>
            <p:nvPr/>
          </p:nvSpPr>
          <p:spPr>
            <a:xfrm>
              <a:off x="8361" y="13684"/>
              <a:ext cx="360" cy="0"/>
            </a:xfrm>
            <a:prstGeom prst="line">
              <a:avLst/>
            </a:prstGeom>
            <a:ln w="9525" cap="flat" cmpd="sng">
              <a:solidFill>
                <a:srgbClr val="000000"/>
              </a:solidFill>
              <a:prstDash val="solid"/>
              <a:headEnd type="none" w="med" len="med"/>
              <a:tailEnd type="none" w="med" len="med"/>
            </a:ln>
          </p:spPr>
        </p:sp>
        <p:sp>
          <p:nvSpPr>
            <p:cNvPr id="17437" name="Line 28"/>
            <p:cNvSpPr/>
            <p:nvPr/>
          </p:nvSpPr>
          <p:spPr>
            <a:xfrm>
              <a:off x="8721" y="11884"/>
              <a:ext cx="0" cy="1800"/>
            </a:xfrm>
            <a:prstGeom prst="line">
              <a:avLst/>
            </a:prstGeom>
            <a:ln w="9525" cap="flat" cmpd="sng">
              <a:solidFill>
                <a:srgbClr val="000000"/>
              </a:solidFill>
              <a:prstDash val="solid"/>
              <a:headEnd type="none" w="med" len="med"/>
              <a:tailEnd type="none" w="med" len="med"/>
            </a:ln>
          </p:spPr>
        </p:sp>
        <p:sp>
          <p:nvSpPr>
            <p:cNvPr id="17438" name="Line 29"/>
            <p:cNvSpPr/>
            <p:nvPr/>
          </p:nvSpPr>
          <p:spPr>
            <a:xfrm>
              <a:off x="8721" y="11884"/>
              <a:ext cx="540" cy="0"/>
            </a:xfrm>
            <a:prstGeom prst="line">
              <a:avLst/>
            </a:prstGeom>
            <a:ln w="9525" cap="flat" cmpd="sng">
              <a:solidFill>
                <a:srgbClr val="000000"/>
              </a:solidFill>
              <a:prstDash val="solid"/>
              <a:headEnd type="none" w="med" len="med"/>
              <a:tailEnd type="triangle" w="med" len="med"/>
            </a:ln>
          </p:spPr>
        </p:sp>
        <p:sp>
          <p:nvSpPr>
            <p:cNvPr id="17439" name="Line 30"/>
            <p:cNvSpPr/>
            <p:nvPr/>
          </p:nvSpPr>
          <p:spPr>
            <a:xfrm>
              <a:off x="9801" y="12424"/>
              <a:ext cx="0" cy="540"/>
            </a:xfrm>
            <a:prstGeom prst="line">
              <a:avLst/>
            </a:prstGeom>
            <a:ln w="9525" cap="flat" cmpd="sng">
              <a:solidFill>
                <a:srgbClr val="000000"/>
              </a:solidFill>
              <a:prstDash val="solid"/>
              <a:headEnd type="none" w="med" len="med"/>
              <a:tailEnd type="triangle" w="med" len="med"/>
            </a:ln>
          </p:spPr>
        </p:sp>
      </p:grpSp>
      <p:sp>
        <p:nvSpPr>
          <p:cNvPr id="17412" name="Line 9"/>
          <p:cNvSpPr/>
          <p:nvPr/>
        </p:nvSpPr>
        <p:spPr>
          <a:xfrm flipV="1">
            <a:off x="838200" y="5486400"/>
            <a:ext cx="733425" cy="0"/>
          </a:xfrm>
          <a:prstGeom prst="line">
            <a:avLst/>
          </a:prstGeom>
          <a:ln w="9525" cap="flat" cmpd="sng">
            <a:solidFill>
              <a:srgbClr val="000000"/>
            </a:solidFill>
            <a:prstDash val="solid"/>
            <a:headEnd type="none" w="med" len="med"/>
            <a:tailEnd type="triangle" w="med" len="med"/>
          </a:ln>
        </p:spPr>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12"/>
          <p:cNvSpPr txBox="1"/>
          <p:nvPr/>
        </p:nvSpPr>
        <p:spPr>
          <a:xfrm>
            <a:off x="-304800" y="1524000"/>
            <a:ext cx="6248400" cy="641350"/>
          </a:xfrm>
          <a:prstGeom prst="rect">
            <a:avLst/>
          </a:prstGeom>
          <a:noFill/>
          <a:ln w="9525">
            <a:noFill/>
          </a:ln>
        </p:spPr>
        <p:txBody>
          <a:bodyPr>
            <a:spAutoFit/>
          </a:bodyPr>
          <a:p>
            <a:pPr algn="ctr" eaLnBrk="1" hangingPunct="1">
              <a:spcBef>
                <a:spcPct val="50000"/>
              </a:spcBef>
            </a:pPr>
            <a:r>
              <a:rPr lang="zh-CN" altLang="en-US" dirty="0">
                <a:solidFill>
                  <a:schemeClr val="tx1"/>
                </a:solidFill>
                <a:latin typeface="Arial" panose="020B0604020202020204" pitchFamily="34" charset="0"/>
              </a:rPr>
              <a:t>个人锁具与标牌</a:t>
            </a:r>
            <a:endParaRPr lang="zh-CN" altLang="en-US" dirty="0">
              <a:solidFill>
                <a:schemeClr val="tx1"/>
              </a:solidFill>
              <a:latin typeface="Arial" panose="020B0604020202020204" pitchFamily="34" charset="0"/>
            </a:endParaRPr>
          </a:p>
        </p:txBody>
      </p:sp>
      <p:pic>
        <p:nvPicPr>
          <p:cNvPr id="18435" name="Picture 4" descr="员工员工执行上锁挂牌"/>
          <p:cNvPicPr>
            <a:picLocks noChangeAspect="1"/>
          </p:cNvPicPr>
          <p:nvPr/>
        </p:nvPicPr>
        <p:blipFill>
          <a:blip r:embed="rId1"/>
          <a:stretch>
            <a:fillRect/>
          </a:stretch>
        </p:blipFill>
        <p:spPr>
          <a:xfrm>
            <a:off x="5257800" y="1524000"/>
            <a:ext cx="3276600" cy="4337050"/>
          </a:xfrm>
          <a:prstGeom prst="rect">
            <a:avLst/>
          </a:prstGeom>
          <a:noFill/>
          <a:ln w="9525">
            <a:noFill/>
          </a:ln>
        </p:spPr>
      </p:pic>
      <p:pic>
        <p:nvPicPr>
          <p:cNvPr id="18436" name="Picture 14" descr="2013-06-08 09"/>
          <p:cNvPicPr>
            <a:picLocks noChangeAspect="1"/>
          </p:cNvPicPr>
          <p:nvPr/>
        </p:nvPicPr>
        <p:blipFill>
          <a:blip r:embed="rId2"/>
          <a:stretch>
            <a:fillRect/>
          </a:stretch>
        </p:blipFill>
        <p:spPr>
          <a:xfrm>
            <a:off x="457200" y="2514600"/>
            <a:ext cx="4419600" cy="3314700"/>
          </a:xfrm>
          <a:prstGeom prst="rect">
            <a:avLst/>
          </a:prstGeom>
          <a:noFill/>
          <a:ln w="9525">
            <a:noFill/>
          </a:ln>
        </p:spPr>
      </p:pic>
      <p:sp>
        <p:nvSpPr>
          <p:cNvPr id="18437" name="矩形 4"/>
          <p:cNvSpPr/>
          <p:nvPr/>
        </p:nvSpPr>
        <p:spPr>
          <a:xfrm>
            <a:off x="3430588" y="304800"/>
            <a:ext cx="2655887" cy="485775"/>
          </a:xfrm>
          <a:prstGeom prst="rect">
            <a:avLst/>
          </a:prstGeom>
          <a:noFill/>
          <a:ln w="9525">
            <a:noFill/>
          </a:ln>
        </p:spPr>
        <p:txBody>
          <a:bodyPr wrap="none">
            <a:spAutoFit/>
          </a:bodyPr>
          <a:p>
            <a:pPr algn="ctr" eaLnBrk="1" hangingPunct="1">
              <a:lnSpc>
                <a:spcPct val="80000"/>
              </a:lnSpc>
            </a:pPr>
            <a:r>
              <a:rPr lang="zh-CN" altLang="en-US" sz="3200" dirty="0">
                <a:solidFill>
                  <a:schemeClr val="tx1"/>
                </a:solidFill>
                <a:latin typeface="宋体" panose="02010600030101010101" pitchFamily="2" charset="-122"/>
              </a:rPr>
              <a:t>能量隔离工具</a:t>
            </a:r>
            <a:endParaRPr lang="zh-CN" altLang="en-US" sz="3200" dirty="0">
              <a:solidFill>
                <a:schemeClr val="tx1"/>
              </a:solidFill>
              <a:latin typeface="宋体" panose="02010600030101010101" pitchFamily="2" charset="-122"/>
            </a:endParaRPr>
          </a:p>
        </p:txBody>
      </p:sp>
      <p:sp>
        <p:nvSpPr>
          <p:cNvPr id="18438" name="Text Box 12"/>
          <p:cNvSpPr txBox="1"/>
          <p:nvPr/>
        </p:nvSpPr>
        <p:spPr>
          <a:xfrm>
            <a:off x="3733800" y="6216650"/>
            <a:ext cx="6248400" cy="641350"/>
          </a:xfrm>
          <a:prstGeom prst="rect">
            <a:avLst/>
          </a:prstGeom>
          <a:noFill/>
          <a:ln w="9525">
            <a:noFill/>
          </a:ln>
        </p:spPr>
        <p:txBody>
          <a:bodyPr>
            <a:spAutoFit/>
          </a:bodyPr>
          <a:p>
            <a:pPr algn="ctr" eaLnBrk="1" hangingPunct="1">
              <a:spcBef>
                <a:spcPct val="50000"/>
              </a:spcBef>
            </a:pPr>
            <a:r>
              <a:rPr lang="zh-CN" altLang="en-US" dirty="0">
                <a:solidFill>
                  <a:schemeClr val="tx1"/>
                </a:solidFill>
                <a:latin typeface="Arial" panose="020B0604020202020204" pitchFamily="34" charset="0"/>
              </a:rPr>
              <a:t>现场集中上锁箱</a:t>
            </a:r>
            <a:endParaRPr lang="zh-CN" altLang="en-US" dirty="0">
              <a:solidFill>
                <a:schemeClr val="tx1"/>
              </a:solidFill>
              <a:latin typeface="Arial" panose="020B0604020202020204" pitchFamily="34" charset="0"/>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nchorCtr="0"/>
          <a:p>
            <a:pPr eaLnBrk="1" hangingPunct="1"/>
            <a:r>
              <a:rPr lang="en-US" altLang="zh-CN" dirty="0"/>
              <a:t>LOTOTO</a:t>
            </a:r>
            <a:r>
              <a:rPr lang="zh-CN" altLang="en-US" dirty="0"/>
              <a:t>许可 </a:t>
            </a:r>
            <a:endParaRPr lang="zh-CN" altLang="en-US" dirty="0"/>
          </a:p>
        </p:txBody>
      </p:sp>
      <p:sp>
        <p:nvSpPr>
          <p:cNvPr id="19459" name="Rectangle 3"/>
          <p:cNvSpPr>
            <a:spLocks noGrp="1"/>
          </p:cNvSpPr>
          <p:nvPr>
            <p:ph idx="1"/>
          </p:nvPr>
        </p:nvSpPr>
        <p:spPr/>
        <p:txBody>
          <a:bodyPr vert="horz" wrap="square" lIns="91440" tIns="45720" rIns="91440" bIns="45720" anchor="t" anchorCtr="0"/>
          <a:p>
            <a:pPr eaLnBrk="1" hangingPunct="1">
              <a:lnSpc>
                <a:spcPct val="80000"/>
              </a:lnSpc>
            </a:pPr>
            <a:r>
              <a:rPr lang="en-US" altLang="zh-CN" sz="2000" dirty="0"/>
              <a:t> </a:t>
            </a:r>
            <a:r>
              <a:rPr lang="en-US" altLang="zh-CN" sz="2400" b="1" dirty="0"/>
              <a:t>LOTOTO</a:t>
            </a:r>
            <a:r>
              <a:rPr lang="zh-CN" altLang="en-US" sz="2400" b="1" dirty="0"/>
              <a:t>许可</a:t>
            </a:r>
            <a:r>
              <a:rPr lang="zh-CN" altLang="en-US" sz="2400" dirty="0"/>
              <a:t> </a:t>
            </a:r>
            <a:r>
              <a:rPr lang="en-US" altLang="zh-CN" sz="2400" dirty="0"/>
              <a:t>– </a:t>
            </a:r>
            <a:r>
              <a:rPr lang="zh-CN" altLang="en-US" sz="2400" dirty="0"/>
              <a:t>以下情况必须办理</a:t>
            </a:r>
            <a:r>
              <a:rPr lang="en-US" altLang="zh-CN" sz="2400" dirty="0"/>
              <a:t>LOTOTO</a:t>
            </a:r>
            <a:r>
              <a:rPr lang="zh-CN" altLang="en-US" sz="2400" dirty="0"/>
              <a:t>许可：</a:t>
            </a:r>
            <a:endParaRPr lang="zh-CN" altLang="en-US" sz="2400" dirty="0"/>
          </a:p>
          <a:p>
            <a:pPr lvl="1" eaLnBrk="1" hangingPunct="1">
              <a:lnSpc>
                <a:spcPct val="80000"/>
              </a:lnSpc>
            </a:pPr>
            <a:r>
              <a:rPr lang="zh-CN" altLang="en-US" sz="2400" dirty="0"/>
              <a:t>零能态无法实现；</a:t>
            </a:r>
            <a:endParaRPr lang="zh-CN" altLang="en-US" sz="2400" dirty="0"/>
          </a:p>
          <a:p>
            <a:pPr lvl="1" eaLnBrk="1" hangingPunct="1">
              <a:lnSpc>
                <a:spcPct val="80000"/>
              </a:lnSpc>
            </a:pPr>
            <a:r>
              <a:rPr lang="zh-CN" altLang="en-US" sz="2400" dirty="0"/>
              <a:t>验证操作无法实施（如，隔离无法被验证）；</a:t>
            </a:r>
            <a:endParaRPr lang="zh-CN" altLang="en-US" sz="2400" dirty="0"/>
          </a:p>
          <a:p>
            <a:pPr lvl="1" eaLnBrk="1" hangingPunct="1">
              <a:lnSpc>
                <a:spcPct val="80000"/>
              </a:lnSpc>
            </a:pPr>
            <a:r>
              <a:rPr lang="zh-CN" altLang="en-US" sz="2400" dirty="0"/>
              <a:t>使用其它方法（如果风险评估要求）；</a:t>
            </a:r>
            <a:endParaRPr lang="zh-CN" altLang="en-US" sz="2400" dirty="0"/>
          </a:p>
          <a:p>
            <a:pPr lvl="1" eaLnBrk="1" hangingPunct="1">
              <a:lnSpc>
                <a:spcPct val="80000"/>
              </a:lnSpc>
            </a:pPr>
            <a:r>
              <a:rPr lang="zh-CN" altLang="en-US" sz="2400" dirty="0"/>
              <a:t>无法使用上锁装置。</a:t>
            </a:r>
            <a:endParaRPr lang="zh-CN" altLang="en-US" sz="2400" dirty="0"/>
          </a:p>
          <a:p>
            <a:pPr eaLnBrk="1" hangingPunct="1">
              <a:lnSpc>
                <a:spcPct val="80000"/>
              </a:lnSpc>
            </a:pPr>
            <a:r>
              <a:rPr lang="zh-CN" altLang="en-US" sz="2400" dirty="0"/>
              <a:t> 或者作业任务涉及下列情况时：</a:t>
            </a:r>
            <a:endParaRPr lang="zh-CN" altLang="en-US" sz="2400" dirty="0"/>
          </a:p>
          <a:p>
            <a:pPr lvl="1" eaLnBrk="1" hangingPunct="1">
              <a:lnSpc>
                <a:spcPct val="80000"/>
              </a:lnSpc>
            </a:pPr>
            <a:r>
              <a:rPr lang="zh-CN" altLang="en-US" sz="2400" dirty="0"/>
              <a:t>高电压、压力或温度（根据地方法律法规中的定义）；</a:t>
            </a:r>
            <a:endParaRPr lang="zh-CN" altLang="en-US" sz="2400" dirty="0"/>
          </a:p>
          <a:p>
            <a:pPr lvl="1" eaLnBrk="1" hangingPunct="1">
              <a:lnSpc>
                <a:spcPct val="80000"/>
              </a:lnSpc>
            </a:pPr>
            <a:r>
              <a:rPr lang="zh-CN" altLang="en-US" sz="2400" dirty="0"/>
              <a:t>重要设备（如，自动喷水灭火系统、应急装置）；</a:t>
            </a:r>
            <a:endParaRPr lang="zh-CN" altLang="en-US" sz="2400" dirty="0"/>
          </a:p>
          <a:p>
            <a:pPr lvl="1" eaLnBrk="1" hangingPunct="1">
              <a:lnSpc>
                <a:spcPct val="80000"/>
              </a:lnSpc>
            </a:pPr>
            <a:r>
              <a:rPr lang="zh-CN" altLang="en-US" sz="2400" dirty="0"/>
              <a:t>复杂</a:t>
            </a:r>
            <a:r>
              <a:rPr lang="en-US" altLang="zh-CN" sz="2400" dirty="0"/>
              <a:t>LOTOTO</a:t>
            </a:r>
            <a:r>
              <a:rPr lang="zh-CN" altLang="en-US" sz="2400" dirty="0"/>
              <a:t>；</a:t>
            </a:r>
            <a:endParaRPr lang="zh-CN" altLang="en-US" sz="2400" dirty="0"/>
          </a:p>
          <a:p>
            <a:pPr lvl="1" eaLnBrk="1" hangingPunct="1">
              <a:lnSpc>
                <a:spcPct val="80000"/>
              </a:lnSpc>
            </a:pPr>
            <a:r>
              <a:rPr lang="zh-CN" altLang="en-US" sz="2400" dirty="0"/>
              <a:t>电离辐射源。</a:t>
            </a:r>
            <a:endParaRPr lang="zh-CN" altLang="en-US" sz="2400" dirty="0"/>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2"/>
          <p:cNvSpPr txBox="1">
            <a:spLocks noGrp="1"/>
          </p:cNvSpPr>
          <p:nvPr/>
        </p:nvSpPr>
        <p:spPr>
          <a:xfrm>
            <a:off x="249238" y="6477000"/>
            <a:ext cx="1065212" cy="223838"/>
          </a:xfrm>
          <a:prstGeom prst="rect">
            <a:avLst/>
          </a:prstGeom>
          <a:noFill/>
          <a:ln w="9525">
            <a:noFill/>
          </a:ln>
        </p:spPr>
        <p:txBody>
          <a:bodyPr lIns="0" tIns="0" rIns="0" bIns="0"/>
          <a:p>
            <a:pPr eaLnBrk="1" hangingPunct="1"/>
            <a:fld id="{9A0DB2DC-4C9A-4742-B13C-FB6460FD3503}" type="slidenum">
              <a:rPr lang="fr-FR" altLang="zh-CN" sz="1000" b="0" dirty="0">
                <a:solidFill>
                  <a:schemeClr val="tx2"/>
                </a:solidFill>
                <a:latin typeface="Lucida Sans" pitchFamily="34" charset="0"/>
              </a:rPr>
            </a:fld>
            <a:endParaRPr lang="fr-FR" altLang="zh-CN" sz="1000" b="0" dirty="0">
              <a:solidFill>
                <a:schemeClr val="tx2"/>
              </a:solidFill>
              <a:latin typeface="Lucida Sans" pitchFamily="34" charset="0"/>
            </a:endParaRPr>
          </a:p>
        </p:txBody>
      </p:sp>
      <p:sp>
        <p:nvSpPr>
          <p:cNvPr id="20483" name="Rectangle 12"/>
          <p:cNvSpPr/>
          <p:nvPr/>
        </p:nvSpPr>
        <p:spPr>
          <a:xfrm>
            <a:off x="1524000" y="1981200"/>
            <a:ext cx="3621088" cy="3152775"/>
          </a:xfrm>
          <a:prstGeom prst="rect">
            <a:avLst/>
          </a:prstGeom>
          <a:noFill/>
          <a:ln w="6350">
            <a:noFill/>
          </a:ln>
        </p:spPr>
        <p:txBody>
          <a:bodyPr>
            <a:spAutoFit/>
          </a:bodyPr>
          <a:p>
            <a:pPr marL="571500" indent="-571500" eaLnBrk="1" hangingPunct="1"/>
            <a:r>
              <a:rPr lang="zh-CN" altLang="en-US" sz="1500" b="0" dirty="0">
                <a:solidFill>
                  <a:schemeClr val="tx1"/>
                </a:solidFill>
                <a:latin typeface="Arial" panose="020B0604020202020204" pitchFamily="34" charset="0"/>
              </a:rPr>
              <a:t>在下列情况下必须颁发</a:t>
            </a:r>
            <a:r>
              <a:rPr lang="en-US" altLang="zh-CN" sz="1500" b="0" dirty="0">
                <a:solidFill>
                  <a:schemeClr val="tx1"/>
                </a:solidFill>
                <a:latin typeface="Arial" panose="020B0604020202020204" pitchFamily="34" charset="0"/>
              </a:rPr>
              <a:t>LOTOTO</a:t>
            </a:r>
            <a:r>
              <a:rPr lang="zh-CN" altLang="en-US" sz="1500" b="0" dirty="0">
                <a:solidFill>
                  <a:schemeClr val="tx1"/>
                </a:solidFill>
                <a:latin typeface="Arial" panose="020B0604020202020204" pitchFamily="34" charset="0"/>
              </a:rPr>
              <a:t>许可证：</a:t>
            </a:r>
            <a:endParaRPr lang="en-US" altLang="zh-CN" sz="1500" b="0" dirty="0">
              <a:solidFill>
                <a:schemeClr val="tx1"/>
              </a:solidFill>
              <a:latin typeface="Arial" panose="020B0604020202020204" pitchFamily="34" charset="0"/>
            </a:endParaRPr>
          </a:p>
          <a:p>
            <a:pPr marL="571500" indent="-571500" eaLnBrk="1" hangingPunct="1">
              <a:buFont typeface="Wingdings" panose="05000000000000000000" pitchFamily="2" charset="2"/>
              <a:buChar char="ü"/>
            </a:pP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不能达到零能态</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不能进行验证</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使用替代控制方法</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不能使用上锁装置</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高压（电压、压力）或温度</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关键设备</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复杂的</a:t>
            </a:r>
            <a:r>
              <a:rPr lang="en-US" altLang="zh-CN" sz="1500" b="0" dirty="0">
                <a:solidFill>
                  <a:schemeClr val="tx1"/>
                </a:solidFill>
                <a:latin typeface="Arial" panose="020B0604020202020204" pitchFamily="34" charset="0"/>
              </a:rPr>
              <a:t> LOTOTO </a:t>
            </a:r>
            <a:endParaRPr lang="en-US" altLang="zh-CN" sz="1500" b="0" dirty="0">
              <a:solidFill>
                <a:schemeClr val="tx1"/>
              </a:solidFill>
              <a:latin typeface="Arial" panose="020B0604020202020204" pitchFamily="34" charset="0"/>
            </a:endParaRPr>
          </a:p>
          <a:p>
            <a:pPr marL="571500" indent="-5715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电离辐射源</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p:txBody>
      </p:sp>
      <p:sp>
        <p:nvSpPr>
          <p:cNvPr id="20484" name="Rectangle 14"/>
          <p:cNvSpPr/>
          <p:nvPr/>
        </p:nvSpPr>
        <p:spPr>
          <a:xfrm>
            <a:off x="7572375" y="5422900"/>
            <a:ext cx="1243013" cy="1282700"/>
          </a:xfrm>
          <a:prstGeom prst="rect">
            <a:avLst/>
          </a:prstGeom>
          <a:solidFill>
            <a:schemeClr val="bg1"/>
          </a:solidFill>
          <a:ln w="6350">
            <a:noFill/>
          </a:ln>
        </p:spPr>
        <p:txBody>
          <a:bodyPr wrap="none" anchor="ctr" anchorCtr="0"/>
          <a:p>
            <a:pPr algn="ctr" eaLnBrk="1" hangingPunct="1"/>
            <a:endParaRPr lang="zh-CN" altLang="zh-CN" sz="2400" b="0" dirty="0">
              <a:solidFill>
                <a:schemeClr val="tx1"/>
              </a:solidFill>
              <a:latin typeface="Lucida Sans" pitchFamily="34" charset="0"/>
            </a:endParaRPr>
          </a:p>
        </p:txBody>
      </p:sp>
      <p:sp>
        <p:nvSpPr>
          <p:cNvPr id="20485" name="Text Box 13"/>
          <p:cNvSpPr txBox="1"/>
          <p:nvPr/>
        </p:nvSpPr>
        <p:spPr>
          <a:xfrm>
            <a:off x="5257800" y="1600200"/>
            <a:ext cx="3589338" cy="3814763"/>
          </a:xfrm>
          <a:prstGeom prst="rect">
            <a:avLst/>
          </a:prstGeom>
          <a:noFill/>
          <a:ln w="9525">
            <a:noFill/>
          </a:ln>
        </p:spPr>
        <p:txBody>
          <a:bodyPr>
            <a:spAutoFit/>
          </a:bodyPr>
          <a:p>
            <a:pPr marL="114300" lvl="1" indent="0" algn="just" eaLnBrk="1" hangingPunct="1">
              <a:buClr>
                <a:schemeClr val="tx1"/>
              </a:buClr>
              <a:buSzPct val="100000"/>
              <a:buFont typeface="Symbol" panose="05050102010706020507" pitchFamily="18" charset="2"/>
            </a:pPr>
            <a:r>
              <a:rPr lang="zh-CN" altLang="en-US" sz="1500" b="0" dirty="0">
                <a:solidFill>
                  <a:schemeClr val="tx1"/>
                </a:solidFill>
                <a:latin typeface="Arial" panose="020B0604020202020204" pitchFamily="34" charset="0"/>
              </a:rPr>
              <a:t>内容至少包括：</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 lvl="1" indent="0" algn="just" eaLnBrk="1" hangingPunct="1">
              <a:buClr>
                <a:schemeClr val="tx1"/>
              </a:buClr>
              <a:buSzPct val="100000"/>
              <a:buFont typeface="Symbol" panose="05050102010706020507" pitchFamily="18" charset="2"/>
            </a:pPr>
            <a:endParaRPr lang="pt-BR"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日期和时间</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en-US" altLang="zh-CN" sz="1500" b="0" dirty="0">
                <a:solidFill>
                  <a:schemeClr val="tx1"/>
                </a:solidFill>
                <a:latin typeface="Arial" panose="020B0604020202020204" pitchFamily="34" charset="0"/>
              </a:rPr>
              <a:t>HECP </a:t>
            </a:r>
            <a:r>
              <a:rPr lang="zh-CN" altLang="en-US" sz="1500" b="0" dirty="0">
                <a:solidFill>
                  <a:schemeClr val="tx1"/>
                </a:solidFill>
                <a:latin typeface="Arial" panose="020B0604020202020204" pitchFamily="34" charset="0"/>
              </a:rPr>
              <a:t>参考号码</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设备标签</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需要隔离的能量</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锁具编号和所用锁具标牌</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作业负责人的姓名和签字</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作业人员姓名和签字</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作业领导签字</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a:p>
            <a:pPr marL="1143000" lvl="4" indent="-685800" eaLnBrk="1" hangingPunct="1">
              <a:lnSpc>
                <a:spcPct val="130000"/>
              </a:lnSpc>
              <a:buFont typeface="Wingdings" panose="05000000000000000000" pitchFamily="2" charset="2"/>
              <a:buChar char="ü"/>
            </a:pPr>
            <a:r>
              <a:rPr lang="zh-CN" altLang="en-US" sz="1500" b="0" dirty="0">
                <a:solidFill>
                  <a:schemeClr val="tx1"/>
                </a:solidFill>
                <a:latin typeface="Arial" panose="020B0604020202020204" pitchFamily="34" charset="0"/>
              </a:rPr>
              <a:t>负责人签字确认</a:t>
            </a:r>
            <a:r>
              <a:rPr lang="en-US" altLang="zh-CN" sz="1500" b="0" dirty="0">
                <a:solidFill>
                  <a:schemeClr val="tx1"/>
                </a:solidFill>
                <a:latin typeface="Arial" panose="020B0604020202020204" pitchFamily="34" charset="0"/>
              </a:rPr>
              <a:t>MEP</a:t>
            </a:r>
            <a:r>
              <a:rPr lang="zh-CN" altLang="en-US" sz="1500" b="0" dirty="0">
                <a:solidFill>
                  <a:schemeClr val="tx1"/>
                </a:solidFill>
                <a:latin typeface="Arial" panose="020B0604020202020204" pitchFamily="34" charset="0"/>
              </a:rPr>
              <a:t>已经恢复能量，完成工作和能量恢复后的日期和时间。</a:t>
            </a:r>
            <a:r>
              <a:rPr lang="en-US" altLang="zh-CN" sz="1500" b="0" dirty="0">
                <a:solidFill>
                  <a:schemeClr val="tx1"/>
                </a:solidFill>
                <a:latin typeface="Arial" panose="020B0604020202020204" pitchFamily="34" charset="0"/>
              </a:rPr>
              <a:t> </a:t>
            </a:r>
            <a:endParaRPr lang="en-US" altLang="zh-CN" sz="1500" b="0" dirty="0">
              <a:solidFill>
                <a:schemeClr val="tx1"/>
              </a:solidFill>
              <a:latin typeface="Arial" panose="020B0604020202020204" pitchFamily="34" charset="0"/>
            </a:endParaRPr>
          </a:p>
        </p:txBody>
      </p:sp>
      <p:sp>
        <p:nvSpPr>
          <p:cNvPr id="20486" name="Text Box 17"/>
          <p:cNvSpPr txBox="1"/>
          <p:nvPr/>
        </p:nvSpPr>
        <p:spPr>
          <a:xfrm>
            <a:off x="0" y="1219200"/>
            <a:ext cx="5783263" cy="519113"/>
          </a:xfrm>
          <a:prstGeom prst="rect">
            <a:avLst/>
          </a:prstGeom>
          <a:noFill/>
          <a:ln w="9525">
            <a:noFill/>
          </a:ln>
        </p:spPr>
        <p:txBody>
          <a:bodyPr>
            <a:spAutoFit/>
          </a:bodyPr>
          <a:p>
            <a:pPr eaLnBrk="1" hangingPunct="1"/>
            <a:r>
              <a:rPr lang="en-US" altLang="zh-CN" sz="2800" dirty="0">
                <a:solidFill>
                  <a:srgbClr val="0000FF"/>
                </a:solidFill>
                <a:latin typeface="Arial" panose="020B0604020202020204" pitchFamily="34" charset="0"/>
              </a:rPr>
              <a:t>LOTOTO </a:t>
            </a:r>
            <a:r>
              <a:rPr lang="zh-CN" altLang="en-US" sz="2800" dirty="0">
                <a:solidFill>
                  <a:srgbClr val="0000FF"/>
                </a:solidFill>
                <a:latin typeface="Arial" panose="020B0604020202020204" pitchFamily="34" charset="0"/>
              </a:rPr>
              <a:t>许可证</a:t>
            </a:r>
            <a:endParaRPr lang="en-US" altLang="zh-CN" sz="2800" dirty="0">
              <a:solidFill>
                <a:srgbClr val="0000FF"/>
              </a:solidFill>
              <a:latin typeface="Arial" panose="020B0604020202020204" pitchFamily="34" charset="0"/>
            </a:endParaRPr>
          </a:p>
        </p:txBody>
      </p:sp>
      <p:sp>
        <p:nvSpPr>
          <p:cNvPr id="20487" name="Rectangle 18"/>
          <p:cNvSpPr/>
          <p:nvPr/>
        </p:nvSpPr>
        <p:spPr>
          <a:xfrm>
            <a:off x="7467600" y="215900"/>
            <a:ext cx="1465263" cy="838200"/>
          </a:xfrm>
          <a:prstGeom prst="rect">
            <a:avLst/>
          </a:prstGeom>
          <a:solidFill>
            <a:schemeClr val="bg1"/>
          </a:solidFill>
          <a:ln w="6350">
            <a:noFill/>
          </a:ln>
        </p:spPr>
        <p:txBody>
          <a:bodyPr wrap="none" anchor="ctr" anchorCtr="0"/>
          <a:p>
            <a:pPr algn="ctr" eaLnBrk="1" hangingPunct="1"/>
            <a:endParaRPr lang="zh-CN" altLang="zh-CN" sz="2400" b="0" dirty="0">
              <a:solidFill>
                <a:schemeClr val="tx1"/>
              </a:solidFill>
              <a:latin typeface="Lucida Sans" pitchFamily="34" charset="0"/>
            </a:endParaRPr>
          </a:p>
        </p:txBody>
      </p:sp>
      <p:pic>
        <p:nvPicPr>
          <p:cNvPr id="20488" name="Picture 20" descr="Yes_check"/>
          <p:cNvPicPr>
            <a:picLocks noChangeAspect="1"/>
          </p:cNvPicPr>
          <p:nvPr>
            <p:ph idx="4294967295"/>
          </p:nvPr>
        </p:nvPicPr>
        <p:blipFill>
          <a:blip r:embed="rId1"/>
          <a:srcRect/>
          <a:stretch>
            <a:fillRect/>
          </a:stretch>
        </p:blipFill>
        <p:spPr>
          <a:xfrm>
            <a:off x="2963863" y="4424363"/>
            <a:ext cx="1981200" cy="2146300"/>
          </a:xfrm>
        </p:spPr>
      </p:pic>
      <p:sp>
        <p:nvSpPr>
          <p:cNvPr id="20489" name="Rectangle 2"/>
          <p:cNvSpPr txBox="1"/>
          <p:nvPr/>
        </p:nvSpPr>
        <p:spPr>
          <a:xfrm>
            <a:off x="1600200" y="228600"/>
            <a:ext cx="6477000" cy="715963"/>
          </a:xfrm>
          <a:prstGeom prst="rect">
            <a:avLst/>
          </a:prstGeom>
          <a:noFill/>
          <a:ln w="9525">
            <a:noFill/>
          </a:ln>
        </p:spPr>
        <p:txBody>
          <a:bodyPr/>
          <a:p>
            <a:pPr algn="ctr" eaLnBrk="1" hangingPunct="1"/>
            <a:r>
              <a:rPr lang="en-US" altLang="zh-CN" sz="3200" dirty="0">
                <a:solidFill>
                  <a:schemeClr val="tx2"/>
                </a:solidFill>
                <a:latin typeface="Arial" panose="020B0604020202020204" pitchFamily="34" charset="0"/>
              </a:rPr>
              <a:t>LOTOTO</a:t>
            </a:r>
            <a:r>
              <a:rPr lang="zh-CN" altLang="en-US" sz="3200" dirty="0">
                <a:solidFill>
                  <a:schemeClr val="tx2"/>
                </a:solidFill>
                <a:latin typeface="Arial" panose="020B0604020202020204" pitchFamily="34" charset="0"/>
              </a:rPr>
              <a:t>许可 </a:t>
            </a:r>
            <a:endParaRPr lang="zh-CN" altLang="en-US" sz="3200" dirty="0">
              <a:solidFill>
                <a:schemeClr val="tx2"/>
              </a:solidFill>
              <a:latin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967" y="161782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4958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57407" y="4495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610235"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5"/>
          <p:cNvSpPr txBox="1">
            <a:spLocks noGrp="1"/>
          </p:cNvSpPr>
          <p:nvPr/>
        </p:nvSpPr>
        <p:spPr>
          <a:xfrm>
            <a:off x="249238" y="6477000"/>
            <a:ext cx="1065212" cy="223838"/>
          </a:xfrm>
          <a:prstGeom prst="rect">
            <a:avLst/>
          </a:prstGeom>
          <a:noFill/>
          <a:ln w="9525">
            <a:noFill/>
          </a:ln>
        </p:spPr>
        <p:txBody>
          <a:bodyPr lIns="0" tIns="0" rIns="0" bIns="0"/>
          <a:p>
            <a:pPr eaLnBrk="1" hangingPunct="1"/>
            <a:fld id="{9A0DB2DC-4C9A-4742-B13C-FB6460FD3503}" type="slidenum">
              <a:rPr lang="fr-FR" altLang="zh-CN" sz="1000" b="0" dirty="0">
                <a:solidFill>
                  <a:schemeClr val="tx2"/>
                </a:solidFill>
                <a:latin typeface="Lucida Sans" pitchFamily="34" charset="0"/>
              </a:rPr>
            </a:fld>
            <a:endParaRPr lang="fr-FR" altLang="zh-CN" sz="1000" b="0" dirty="0">
              <a:solidFill>
                <a:schemeClr val="tx2"/>
              </a:solidFill>
              <a:latin typeface="Lucida Sans" pitchFamily="34" charset="0"/>
            </a:endParaRPr>
          </a:p>
        </p:txBody>
      </p:sp>
      <p:sp>
        <p:nvSpPr>
          <p:cNvPr id="22531" name="Text Box 2"/>
          <p:cNvSpPr txBox="1"/>
          <p:nvPr/>
        </p:nvSpPr>
        <p:spPr>
          <a:xfrm>
            <a:off x="1752600" y="228600"/>
            <a:ext cx="5783263" cy="584200"/>
          </a:xfrm>
          <a:prstGeom prst="rect">
            <a:avLst/>
          </a:prstGeom>
          <a:noFill/>
          <a:ln w="9525">
            <a:noFill/>
          </a:ln>
        </p:spPr>
        <p:txBody>
          <a:bodyPr>
            <a:spAutoFit/>
          </a:bodyPr>
          <a:p>
            <a:pPr algn="ctr" eaLnBrk="1" hangingPunct="1"/>
            <a:r>
              <a:rPr lang="en-US" altLang="zh-CN" sz="3200" dirty="0">
                <a:solidFill>
                  <a:schemeClr val="tx1"/>
                </a:solidFill>
                <a:latin typeface="Arial" panose="020B0604020202020204" pitchFamily="34" charset="0"/>
              </a:rPr>
              <a:t>LOTOTO</a:t>
            </a:r>
            <a:r>
              <a:rPr lang="zh-CN" altLang="en-US" sz="3200" dirty="0">
                <a:solidFill>
                  <a:schemeClr val="tx1"/>
                </a:solidFill>
                <a:latin typeface="Arial" panose="020B0604020202020204" pitchFamily="34" charset="0"/>
              </a:rPr>
              <a:t>许可证</a:t>
            </a:r>
            <a:r>
              <a:rPr lang="en-US" altLang="zh-CN" sz="3200" dirty="0">
                <a:solidFill>
                  <a:schemeClr val="tx1"/>
                </a:solidFill>
                <a:latin typeface="Arial" panose="020B0604020202020204" pitchFamily="34" charset="0"/>
              </a:rPr>
              <a:t>  </a:t>
            </a:r>
            <a:endParaRPr lang="en-US" altLang="zh-CN" sz="3200" dirty="0">
              <a:solidFill>
                <a:schemeClr val="tx1"/>
              </a:solidFill>
              <a:latin typeface="Arial" panose="020B0604020202020204" pitchFamily="34" charset="0"/>
            </a:endParaRPr>
          </a:p>
        </p:txBody>
      </p:sp>
      <p:pic>
        <p:nvPicPr>
          <p:cNvPr id="22532" name="Picture 18"/>
          <p:cNvPicPr>
            <a:picLocks noChangeAspect="1"/>
          </p:cNvPicPr>
          <p:nvPr>
            <p:ph sz="half" idx="4294967295"/>
          </p:nvPr>
        </p:nvPicPr>
        <p:blipFill>
          <a:blip r:embed="rId1"/>
          <a:srcRect/>
          <a:stretch>
            <a:fillRect/>
          </a:stretch>
        </p:blipFill>
        <p:spPr>
          <a:xfrm>
            <a:off x="1600200" y="1752600"/>
            <a:ext cx="5334000" cy="4294188"/>
          </a:xfrm>
        </p:spPr>
      </p:pic>
      <p:pic>
        <p:nvPicPr>
          <p:cNvPr id="22533" name="Picture 21" descr="EI icon"/>
          <p:cNvPicPr>
            <a:picLocks noChangeAspect="1"/>
          </p:cNvPicPr>
          <p:nvPr>
            <p:ph sz="quarter" idx="4294967295"/>
          </p:nvPr>
        </p:nvPicPr>
        <p:blipFill>
          <a:blip r:embed="rId2"/>
          <a:srcRect/>
          <a:stretch>
            <a:fillRect/>
          </a:stretch>
        </p:blipFill>
        <p:spPr>
          <a:xfrm>
            <a:off x="7918450" y="1384300"/>
            <a:ext cx="379413" cy="349250"/>
          </a:xfrm>
        </p:spPr>
      </p:pic>
      <p:sp>
        <p:nvSpPr>
          <p:cNvPr id="22534" name="Rectangle 20"/>
          <p:cNvSpPr/>
          <p:nvPr/>
        </p:nvSpPr>
        <p:spPr>
          <a:xfrm>
            <a:off x="7467600" y="215900"/>
            <a:ext cx="1465263" cy="838200"/>
          </a:xfrm>
          <a:prstGeom prst="rect">
            <a:avLst/>
          </a:prstGeom>
          <a:solidFill>
            <a:schemeClr val="bg1"/>
          </a:solidFill>
          <a:ln w="6350">
            <a:noFill/>
          </a:ln>
        </p:spPr>
        <p:txBody>
          <a:bodyPr wrap="none" anchor="ctr" anchorCtr="0"/>
          <a:p>
            <a:pPr algn="ctr" eaLnBrk="1" hangingPunct="1"/>
            <a:endParaRPr lang="zh-CN" altLang="zh-CN" sz="2400" b="0" dirty="0">
              <a:solidFill>
                <a:schemeClr val="tx1"/>
              </a:solidFill>
              <a:latin typeface="Lucida Sans" pitchFamily="34" charset="0"/>
            </a:endParaRPr>
          </a:p>
        </p:txBody>
      </p:sp>
      <p:pic>
        <p:nvPicPr>
          <p:cNvPr id="22535" name="Picture 27" descr="EI icon"/>
          <p:cNvPicPr>
            <a:picLocks noChangeAspect="1"/>
          </p:cNvPicPr>
          <p:nvPr>
            <p:ph sz="quarter" idx="4294967295"/>
          </p:nvPr>
        </p:nvPicPr>
        <p:blipFill>
          <a:blip r:embed="rId2"/>
          <a:srcRect/>
          <a:stretch>
            <a:fillRect/>
          </a:stretch>
        </p:blipFill>
        <p:spPr>
          <a:xfrm>
            <a:off x="4473575" y="1422400"/>
            <a:ext cx="379413" cy="350838"/>
          </a:xfrm>
        </p:spPr>
      </p:pic>
      <p:graphicFrame>
        <p:nvGraphicFramePr>
          <p:cNvPr id="22536" name="Object 8">
            <a:hlinkClick r:id="" action="ppaction://ole?verb="/>
          </p:cNvPr>
          <p:cNvGraphicFramePr/>
          <p:nvPr/>
        </p:nvGraphicFramePr>
        <p:xfrm>
          <a:off x="228600" y="3352800"/>
          <a:ext cx="1219200" cy="914400"/>
        </p:xfrm>
        <a:graphic>
          <a:graphicData uri="http://schemas.openxmlformats.org/presentationml/2006/ole">
            <mc:AlternateContent xmlns:mc="http://schemas.openxmlformats.org/markup-compatibility/2006">
              <mc:Choice xmlns:v="urn:schemas-microsoft-com:vml" Requires="v">
                <p:oleObj spid="_x0000_s3077" name="" showAsIcon="1" r:id="rId3" imgW="914400" imgH="685800" progId="PowerPoint.Show.8">
                  <p:embed/>
                </p:oleObj>
              </mc:Choice>
              <mc:Fallback>
                <p:oleObj name="" showAsIcon="1" r:id="rId3" imgW="914400" imgH="685800" progId="PowerPoint.Show.8">
                  <p:embed/>
                  <p:pic>
                    <p:nvPicPr>
                      <p:cNvPr id="0" name="图片 3076"/>
                      <p:cNvPicPr/>
                      <p:nvPr/>
                    </p:nvPicPr>
                    <p:blipFill>
                      <a:blip r:embed="rId4"/>
                      <a:stretch>
                        <a:fillRect/>
                      </a:stretch>
                    </p:blipFill>
                    <p:spPr>
                      <a:xfrm>
                        <a:off x="228600" y="3352800"/>
                        <a:ext cx="1219200" cy="914400"/>
                      </a:xfrm>
                      <a:prstGeom prst="rect">
                        <a:avLst/>
                      </a:prstGeom>
                      <a:noFill/>
                      <a:ln w="38100">
                        <a:noFill/>
                        <a:miter/>
                      </a:ln>
                    </p:spPr>
                  </p:pic>
                </p:oleObj>
              </mc:Fallback>
            </mc:AlternateContent>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nvSpPr>
        <p:spPr>
          <a:xfrm>
            <a:off x="5940425" y="6572250"/>
            <a:ext cx="2527300" cy="244475"/>
          </a:xfrm>
          <a:prstGeom prst="rect">
            <a:avLst/>
          </a:prstGeom>
          <a:noFill/>
          <a:ln w="9525">
            <a:noFill/>
          </a:ln>
        </p:spPr>
        <p:txBody>
          <a:bodyPr anchor="b" anchorCtr="0">
            <a:spAutoFit/>
          </a:bodyPr>
          <a:p>
            <a:pPr algn="r" eaLnBrk="1" hangingPunct="1"/>
            <a:r>
              <a:rPr lang="en-US" altLang="zh-CN" sz="1000" b="0" dirty="0">
                <a:solidFill>
                  <a:schemeClr val="tx1"/>
                </a:solidFill>
                <a:latin typeface="Arial" panose="020B0604020202020204" pitchFamily="34" charset="0"/>
              </a:rPr>
              <a:t>100217 EI T2 Standard content.ppt</a:t>
            </a:r>
            <a:endParaRPr lang="en-US" altLang="zh-CN" sz="1000" b="0" dirty="0">
              <a:solidFill>
                <a:schemeClr val="tx1"/>
              </a:solidFill>
              <a:latin typeface="Arial" panose="020B0604020202020204" pitchFamily="34" charset="0"/>
            </a:endParaRPr>
          </a:p>
        </p:txBody>
      </p:sp>
      <p:sp>
        <p:nvSpPr>
          <p:cNvPr id="24579" name="灯片编号占位符 4"/>
          <p:cNvSpPr txBox="1">
            <a:spLocks noGrp="1"/>
          </p:cNvSpPr>
          <p:nvPr/>
        </p:nvSpPr>
        <p:spPr>
          <a:xfrm>
            <a:off x="8670925" y="6572250"/>
            <a:ext cx="323850" cy="244475"/>
          </a:xfrm>
          <a:prstGeom prst="rect">
            <a:avLst/>
          </a:prstGeom>
          <a:noFill/>
          <a:ln w="9525">
            <a:noFill/>
          </a:ln>
        </p:spPr>
        <p:txBody>
          <a:bodyPr wrap="none" anchor="b" anchorCtr="0">
            <a:spAutoFit/>
          </a:bodyPr>
          <a:p>
            <a:pPr algn="ctr" eaLnBrk="1" hangingPunct="1"/>
            <a:fld id="{9A0DB2DC-4C9A-4742-B13C-FB6460FD3503}" type="slidenum">
              <a:rPr lang="en-US" altLang="zh-CN" sz="1000" b="0" dirty="0">
                <a:solidFill>
                  <a:schemeClr val="tx1"/>
                </a:solidFill>
                <a:latin typeface="Arial" panose="020B0604020202020204" pitchFamily="34" charset="0"/>
              </a:rPr>
            </a:fld>
            <a:endParaRPr lang="en-US" altLang="zh-CN" sz="1000" b="0" dirty="0">
              <a:solidFill>
                <a:schemeClr val="tx1"/>
              </a:solidFill>
              <a:latin typeface="Arial" panose="020B0604020202020204" pitchFamily="34" charset="0"/>
            </a:endParaRPr>
          </a:p>
        </p:txBody>
      </p:sp>
      <p:sp>
        <p:nvSpPr>
          <p:cNvPr id="24580" name="Rectangle 2"/>
          <p:cNvSpPr/>
          <p:nvPr/>
        </p:nvSpPr>
        <p:spPr>
          <a:xfrm>
            <a:off x="1752600" y="244475"/>
            <a:ext cx="5507038" cy="579438"/>
          </a:xfrm>
          <a:prstGeom prst="rect">
            <a:avLst/>
          </a:prstGeom>
          <a:noFill/>
          <a:ln w="9525">
            <a:noFill/>
          </a:ln>
        </p:spPr>
        <p:txBody>
          <a:bodyPr anchor="ctr" anchorCtr="0">
            <a:spAutoFit/>
          </a:bodyPr>
          <a:p>
            <a:pPr algn="ctr" eaLnBrk="1" hangingPunct="1"/>
            <a:r>
              <a:rPr lang="en-US" altLang="zh-CN" sz="3200" dirty="0">
                <a:solidFill>
                  <a:schemeClr val="tx2"/>
                </a:solidFill>
                <a:latin typeface="Arial" panose="020B0604020202020204" pitchFamily="34" charset="0"/>
              </a:rPr>
              <a:t>LOTOTO </a:t>
            </a:r>
            <a:r>
              <a:rPr lang="zh-CN" altLang="en-US" sz="3200" dirty="0">
                <a:solidFill>
                  <a:schemeClr val="tx2"/>
                </a:solidFill>
                <a:latin typeface="Arial" panose="020B0604020202020204" pitchFamily="34" charset="0"/>
              </a:rPr>
              <a:t>执行九步骤</a:t>
            </a:r>
            <a:endParaRPr lang="zh-CN" altLang="fr-FR" sz="3200" dirty="0">
              <a:solidFill>
                <a:schemeClr val="tx2"/>
              </a:solidFill>
              <a:latin typeface="Arial" panose="020B0604020202020204" pitchFamily="34" charset="0"/>
            </a:endParaRPr>
          </a:p>
        </p:txBody>
      </p:sp>
      <p:sp>
        <p:nvSpPr>
          <p:cNvPr id="24581" name="Rectangle 3"/>
          <p:cNvSpPr/>
          <p:nvPr/>
        </p:nvSpPr>
        <p:spPr>
          <a:xfrm>
            <a:off x="1655763" y="1484313"/>
            <a:ext cx="7115175" cy="4248150"/>
          </a:xfrm>
          <a:prstGeom prst="rect">
            <a:avLst/>
          </a:prstGeom>
          <a:noFill/>
          <a:ln w="9525">
            <a:noFill/>
          </a:ln>
        </p:spPr>
        <p:txBody>
          <a:bodyPr>
            <a:spAutoFit/>
          </a:bodyPr>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准备</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告知 </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关断</a:t>
            </a:r>
            <a:r>
              <a:rPr lang="en-US" altLang="zh-CN" sz="2400" b="0" dirty="0">
                <a:solidFill>
                  <a:schemeClr val="tx1"/>
                </a:solidFill>
                <a:latin typeface="Arial" panose="020B0604020202020204" pitchFamily="34" charset="0"/>
              </a:rPr>
              <a:t> </a:t>
            </a:r>
            <a:endParaRPr lang="en-US" altLang="zh-CN"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隔离</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上锁</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零能态 </a:t>
            </a:r>
            <a:endParaRPr lang="en-US" altLang="zh-CN"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验证</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执行作业</a:t>
            </a:r>
            <a:endParaRPr lang="zh-CN" altLang="en-US" sz="2400" b="0" dirty="0">
              <a:solidFill>
                <a:schemeClr val="tx1"/>
              </a:solidFill>
              <a:latin typeface="Arial" panose="020B0604020202020204" pitchFamily="34" charset="0"/>
            </a:endParaRPr>
          </a:p>
          <a:p>
            <a:pPr marL="174625" indent="-174625"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检查和恢复</a:t>
            </a:r>
            <a:r>
              <a:rPr lang="zh-CN" altLang="en-US" sz="1800" b="0" dirty="0">
                <a:solidFill>
                  <a:schemeClr val="tx1"/>
                </a:solidFill>
                <a:latin typeface="Arial" panose="020B0604020202020204" pitchFamily="34" charset="0"/>
              </a:rPr>
              <a:t> </a:t>
            </a:r>
            <a:endParaRPr lang="en-US" altLang="zh-CN" sz="1800" b="0" dirty="0">
              <a:solidFill>
                <a:schemeClr val="tx1"/>
              </a:solidFill>
              <a:latin typeface="Arial" panose="020B0604020202020204" pitchFamily="34" charset="0"/>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txBox="1"/>
          <p:nvPr/>
        </p:nvSpPr>
        <p:spPr>
          <a:xfrm>
            <a:off x="1676400" y="304800"/>
            <a:ext cx="5507038" cy="457200"/>
          </a:xfrm>
          <a:prstGeom prst="rect">
            <a:avLst/>
          </a:prstGeom>
          <a:noFill/>
          <a:ln w="9525">
            <a:noFill/>
          </a:ln>
        </p:spPr>
        <p:txBody>
          <a:bodyPr anchor="ctr" anchorCtr="0"/>
          <a:p>
            <a:pPr algn="ctr" eaLnBrk="1" hangingPunct="1"/>
            <a:r>
              <a:rPr lang="en-US" altLang="zh-CN" sz="3200" dirty="0">
                <a:solidFill>
                  <a:schemeClr val="tx2"/>
                </a:solidFill>
                <a:latin typeface="Arial" panose="020B0604020202020204" pitchFamily="34" charset="0"/>
              </a:rPr>
              <a:t>LOTOTO </a:t>
            </a:r>
            <a:r>
              <a:rPr lang="zh-CN" altLang="en-US" sz="3200" dirty="0">
                <a:solidFill>
                  <a:schemeClr val="tx2"/>
                </a:solidFill>
                <a:latin typeface="Arial" panose="020B0604020202020204" pitchFamily="34" charset="0"/>
              </a:rPr>
              <a:t>第一步 </a:t>
            </a:r>
            <a:r>
              <a:rPr lang="en-US" altLang="zh-CN" sz="3200" dirty="0">
                <a:solidFill>
                  <a:schemeClr val="tx2"/>
                </a:solidFill>
                <a:latin typeface="Arial" panose="020B0604020202020204" pitchFamily="34" charset="0"/>
              </a:rPr>
              <a:t>= </a:t>
            </a:r>
            <a:r>
              <a:rPr lang="zh-CN" altLang="en-US" sz="3200" dirty="0">
                <a:solidFill>
                  <a:schemeClr val="tx2"/>
                </a:solidFill>
                <a:latin typeface="Arial" panose="020B0604020202020204" pitchFamily="34" charset="0"/>
              </a:rPr>
              <a:t>准备</a:t>
            </a:r>
            <a:endParaRPr lang="zh-CN" altLang="en-US" sz="3200" dirty="0">
              <a:solidFill>
                <a:schemeClr val="tx2"/>
              </a:solidFill>
              <a:latin typeface="Arial" panose="020B0604020202020204" pitchFamily="34" charset="0"/>
            </a:endParaRPr>
          </a:p>
        </p:txBody>
      </p:sp>
      <p:sp>
        <p:nvSpPr>
          <p:cNvPr id="25603" name="Rectangle 3"/>
          <p:cNvSpPr txBox="1"/>
          <p:nvPr/>
        </p:nvSpPr>
        <p:spPr>
          <a:xfrm>
            <a:off x="1295400" y="1143000"/>
            <a:ext cx="7115175" cy="2838450"/>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400" b="0" dirty="0">
                <a:solidFill>
                  <a:schemeClr val="tx1"/>
                </a:solidFill>
                <a:latin typeface="Arial" panose="020B0604020202020204" pitchFamily="34" charset="0"/>
              </a:rPr>
              <a:t>授权人员</a:t>
            </a:r>
            <a:r>
              <a:rPr lang="en-US" altLang="zh-CN" sz="2400" b="0" dirty="0">
                <a:solidFill>
                  <a:schemeClr val="tx1"/>
                </a:solidFill>
                <a:latin typeface="Arial" panose="020B0604020202020204" pitchFamily="34" charset="0"/>
              </a:rPr>
              <a:t>:</a:t>
            </a:r>
            <a:endParaRPr lang="en-US" altLang="zh-CN"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检查工单。</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进行工作前的介绍。</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检查</a:t>
            </a:r>
            <a:r>
              <a:rPr lang="en-US" altLang="zh-CN" sz="2400" b="0" dirty="0">
                <a:solidFill>
                  <a:schemeClr val="tx1"/>
                </a:solidFill>
                <a:latin typeface="Arial" panose="020B0604020202020204" pitchFamily="34" charset="0"/>
              </a:rPr>
              <a:t>MEP-</a:t>
            </a:r>
            <a:r>
              <a:rPr lang="zh-CN" altLang="en-US" sz="2400" b="0" dirty="0">
                <a:solidFill>
                  <a:schemeClr val="tx1"/>
                </a:solidFill>
                <a:latin typeface="Arial" panose="020B0604020202020204" pitchFamily="34" charset="0"/>
              </a:rPr>
              <a:t>专门的</a:t>
            </a:r>
            <a:r>
              <a:rPr lang="en-US" altLang="zh-CN" sz="2400" b="0" dirty="0">
                <a:solidFill>
                  <a:schemeClr val="tx1"/>
                </a:solidFill>
                <a:latin typeface="Arial" panose="020B0604020202020204" pitchFamily="34" charset="0"/>
              </a:rPr>
              <a:t>HECP</a:t>
            </a:r>
            <a:r>
              <a:rPr lang="zh-CN" altLang="en-US" sz="2400" b="0" dirty="0">
                <a:solidFill>
                  <a:schemeClr val="tx1"/>
                </a:solidFill>
                <a:latin typeface="Arial" panose="020B0604020202020204" pitchFamily="34" charset="0"/>
              </a:rPr>
              <a:t>。</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到中控室负责该设备启停的操作员处的上锁本上登记并完成</a:t>
            </a:r>
            <a:r>
              <a:rPr lang="en-US" altLang="zh-CN" sz="2400" b="0" dirty="0">
                <a:solidFill>
                  <a:schemeClr val="tx1"/>
                </a:solidFill>
                <a:latin typeface="Arial" panose="020B0604020202020204" pitchFamily="34" charset="0"/>
              </a:rPr>
              <a:t>LOTOTO</a:t>
            </a:r>
            <a:r>
              <a:rPr lang="zh-CN" altLang="en-US" sz="2400" b="0" dirty="0">
                <a:solidFill>
                  <a:schemeClr val="tx1"/>
                </a:solidFill>
                <a:latin typeface="Arial" panose="020B0604020202020204" pitchFamily="34" charset="0"/>
              </a:rPr>
              <a:t>许可证的批准。	</a:t>
            </a:r>
            <a:endParaRPr lang="zh-CN" altLang="en-US" sz="2400" b="0" dirty="0">
              <a:solidFill>
                <a:schemeClr val="tx1"/>
              </a:solidFill>
              <a:latin typeface="Arial" panose="020B0604020202020204" pitchFamily="34" charset="0"/>
            </a:endParaRPr>
          </a:p>
        </p:txBody>
      </p:sp>
      <p:pic>
        <p:nvPicPr>
          <p:cNvPr id="25604" name="Picture 4" descr="UKPL000567"/>
          <p:cNvPicPr>
            <a:picLocks noChangeAspect="1"/>
          </p:cNvPicPr>
          <p:nvPr/>
        </p:nvPicPr>
        <p:blipFill>
          <a:blip r:embed="rId1"/>
          <a:stretch>
            <a:fillRect/>
          </a:stretch>
        </p:blipFill>
        <p:spPr>
          <a:xfrm>
            <a:off x="3708400" y="4076700"/>
            <a:ext cx="3168650" cy="2374900"/>
          </a:xfrm>
          <a:prstGeom prst="rect">
            <a:avLst/>
          </a:prstGeom>
          <a:noFill/>
          <a:ln w="9525">
            <a:noFill/>
          </a:ln>
        </p:spPr>
      </p:pic>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1676400" y="381000"/>
            <a:ext cx="5507038" cy="457200"/>
          </a:xfrm>
        </p:spPr>
        <p:txBody>
          <a:bodyPr vert="horz" wrap="square" lIns="91440" tIns="45720" rIns="91440" bIns="45720" anchor="ctr" anchorCtr="0"/>
          <a:p>
            <a:pPr eaLnBrk="1" hangingPunct="1"/>
            <a:r>
              <a:rPr lang="en-US" altLang="zh-CN" dirty="0"/>
              <a:t>LOTOTO </a:t>
            </a:r>
            <a:r>
              <a:rPr lang="zh-CN" altLang="en-US" dirty="0"/>
              <a:t>第二步 </a:t>
            </a:r>
            <a:r>
              <a:rPr lang="en-US" altLang="zh-CN" dirty="0"/>
              <a:t>= </a:t>
            </a:r>
            <a:r>
              <a:rPr lang="zh-CN" altLang="en-US" dirty="0"/>
              <a:t>告知</a:t>
            </a:r>
            <a:endParaRPr lang="zh-CN" altLang="en-US" dirty="0"/>
          </a:p>
        </p:txBody>
      </p:sp>
      <p:sp>
        <p:nvSpPr>
          <p:cNvPr id="26627" name="Rectangle 3"/>
          <p:cNvSpPr txBox="1"/>
          <p:nvPr/>
        </p:nvSpPr>
        <p:spPr>
          <a:xfrm>
            <a:off x="1619250" y="1916113"/>
            <a:ext cx="3995738" cy="1803400"/>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400" b="0" dirty="0">
                <a:solidFill>
                  <a:schemeClr val="tx1"/>
                </a:solidFill>
                <a:latin typeface="Arial" panose="020B0604020202020204" pitchFamily="34" charset="0"/>
              </a:rPr>
              <a:t>授权人</a:t>
            </a:r>
            <a:r>
              <a:rPr lang="en-US" altLang="zh-CN" sz="2400" b="0" dirty="0">
                <a:solidFill>
                  <a:schemeClr val="tx1"/>
                </a:solidFill>
                <a:latin typeface="Arial" panose="020B0604020202020204" pitchFamily="34" charset="0"/>
              </a:rPr>
              <a:t> / </a:t>
            </a:r>
            <a:r>
              <a:rPr lang="zh-CN" altLang="en-US" sz="2400" b="0" dirty="0">
                <a:solidFill>
                  <a:schemeClr val="tx1"/>
                </a:solidFill>
                <a:latin typeface="Arial" panose="020B0604020202020204" pitchFamily="34" charset="0"/>
              </a:rPr>
              <a:t>负责人告知相关的受影响人</a:t>
            </a:r>
            <a:endParaRPr lang="en-US" altLang="zh-CN"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告知</a:t>
            </a:r>
            <a:r>
              <a:rPr lang="en-US" altLang="zh-CN" sz="2400" b="0" dirty="0">
                <a:solidFill>
                  <a:schemeClr val="tx1"/>
                </a:solidFill>
                <a:latin typeface="Arial" panose="020B0604020202020204" pitchFamily="34" charset="0"/>
              </a:rPr>
              <a:t>MEP</a:t>
            </a:r>
            <a:r>
              <a:rPr lang="zh-CN" altLang="en-US" sz="2400" b="0" dirty="0">
                <a:solidFill>
                  <a:schemeClr val="tx1"/>
                </a:solidFill>
                <a:latin typeface="Arial" panose="020B0604020202020204" pitchFamily="34" charset="0"/>
              </a:rPr>
              <a:t>将要被隔离。</a:t>
            </a:r>
            <a:endParaRPr lang="en-US" altLang="zh-CN"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建议到安全的位置。</a:t>
            </a:r>
            <a:endParaRPr lang="en-US" altLang="zh-CN"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通知不要操作</a:t>
            </a:r>
            <a:r>
              <a:rPr lang="en-US" altLang="zh-CN" sz="2400" b="0" dirty="0">
                <a:solidFill>
                  <a:schemeClr val="tx1"/>
                </a:solidFill>
                <a:latin typeface="Arial" panose="020B0604020202020204" pitchFamily="34" charset="0"/>
              </a:rPr>
              <a:t>MEP</a:t>
            </a:r>
            <a:r>
              <a:rPr lang="zh-CN" altLang="en-US" sz="2400" b="0" dirty="0">
                <a:solidFill>
                  <a:schemeClr val="tx1"/>
                </a:solidFill>
                <a:latin typeface="Arial" panose="020B0604020202020204" pitchFamily="34" charset="0"/>
              </a:rPr>
              <a:t>。</a:t>
            </a:r>
            <a:endParaRPr lang="zh-CN" altLang="en-US" sz="2400" b="0" dirty="0">
              <a:solidFill>
                <a:schemeClr val="tx1"/>
              </a:solidFill>
              <a:latin typeface="Arial" panose="020B0604020202020204" pitchFamily="34" charset="0"/>
            </a:endParaRPr>
          </a:p>
        </p:txBody>
      </p:sp>
      <p:pic>
        <p:nvPicPr>
          <p:cNvPr id="26628" name="Picture 4" descr="PL011527"/>
          <p:cNvPicPr>
            <a:picLocks noChangeAspect="1"/>
          </p:cNvPicPr>
          <p:nvPr/>
        </p:nvPicPr>
        <p:blipFill>
          <a:blip r:embed="rId1"/>
          <a:stretch>
            <a:fillRect/>
          </a:stretch>
        </p:blipFill>
        <p:spPr>
          <a:xfrm>
            <a:off x="5740400" y="1268413"/>
            <a:ext cx="2700338" cy="4392612"/>
          </a:xfrm>
          <a:prstGeom prst="rect">
            <a:avLst/>
          </a:prstGeom>
          <a:noFill/>
          <a:ln w="9525">
            <a:noFill/>
          </a:ln>
        </p:spPr>
      </p:pic>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1447800" y="304800"/>
            <a:ext cx="6732588" cy="457200"/>
          </a:xfrm>
        </p:spPr>
        <p:txBody>
          <a:bodyPr vert="horz" wrap="square" lIns="91440" tIns="45720" rIns="91440" bIns="45720" anchor="ctr" anchorCtr="0"/>
          <a:p>
            <a:pPr eaLnBrk="1" hangingPunct="1"/>
            <a:r>
              <a:rPr lang="en-US" altLang="zh-CN" dirty="0"/>
              <a:t>LOTOTO </a:t>
            </a:r>
            <a:r>
              <a:rPr lang="zh-CN" altLang="en-US" dirty="0"/>
              <a:t>第三步 </a:t>
            </a:r>
            <a:r>
              <a:rPr lang="en-US" altLang="zh-CN" dirty="0"/>
              <a:t>= </a:t>
            </a:r>
            <a:r>
              <a:rPr lang="zh-CN" altLang="en-US" dirty="0"/>
              <a:t>关断</a:t>
            </a:r>
            <a:r>
              <a:rPr lang="en-US" altLang="zh-CN" dirty="0"/>
              <a:t> / </a:t>
            </a:r>
            <a:r>
              <a:rPr lang="zh-CN" altLang="en-US" dirty="0"/>
              <a:t>停止设备</a:t>
            </a:r>
            <a:endParaRPr lang="en-US" altLang="zh-CN" dirty="0"/>
          </a:p>
        </p:txBody>
      </p:sp>
      <p:sp>
        <p:nvSpPr>
          <p:cNvPr id="3" name="Rectangle 3"/>
          <p:cNvSpPr txBox="1">
            <a:spLocks noChangeArrowheads="1"/>
          </p:cNvSpPr>
          <p:nvPr/>
        </p:nvSpPr>
        <p:spPr bwMode="auto">
          <a:xfrm>
            <a:off x="1655763" y="1484313"/>
            <a:ext cx="7115175" cy="2198688"/>
          </a:xfrm>
          <a:prstGeom prst="rect">
            <a:avLst/>
          </a:prstGeom>
          <a:noFill/>
          <a:ln w="9525">
            <a:noFill/>
            <a:miter lim="800000"/>
          </a:ln>
        </p:spPr>
        <p:txBody>
          <a:bodyPr/>
          <a:lstStyle/>
          <a:p>
            <a:pPr marL="342900" marR="0" indent="-342900" defTabSz="914400" eaLnBrk="1" hangingPunct="1">
              <a:spcBef>
                <a:spcPct val="20000"/>
              </a:spcBef>
              <a:buClrTx/>
              <a:buSzTx/>
              <a:buFont typeface="Wingdings" panose="05000000000000000000" pitchFamily="2" charset="2"/>
              <a:buNone/>
              <a:defRPr/>
            </a:pPr>
            <a:r>
              <a:rPr kumimoji="0" lang="zh-CN" altLang="en-US" sz="2800" b="0" kern="0" cap="none" spc="0" normalizeH="0" baseline="0" noProof="0" dirty="0">
                <a:solidFill>
                  <a:schemeClr val="tx1"/>
                </a:solidFill>
                <a:latin typeface="+mn-lt"/>
                <a:ea typeface="宋体" panose="02010600030101010101" pitchFamily="2" charset="-122"/>
                <a:cs typeface="+mn-cs"/>
                <a:sym typeface="+mn-ea"/>
              </a:rPr>
              <a:t>授权人</a:t>
            </a:r>
            <a:endParaRPr kumimoji="0" lang="zh-CN" altLang="en-US" sz="2800" b="0" kern="0" cap="none" spc="0" normalizeH="0" baseline="0" noProof="0" dirty="0">
              <a:solidFill>
                <a:schemeClr val="tx1"/>
              </a:solidFill>
              <a:latin typeface="+mn-lt"/>
              <a:ea typeface="宋体" panose="02010600030101010101" pitchFamily="2" charset="-122"/>
              <a:cs typeface="+mn-cs"/>
              <a:sym typeface="+mn-ea"/>
            </a:endParaRPr>
          </a:p>
          <a:p>
            <a:pPr marL="342900" marR="0" indent="-342900" defTabSz="914400" eaLnBrk="1" hangingPunct="1">
              <a:spcBef>
                <a:spcPct val="20000"/>
              </a:spcBef>
              <a:buClrTx/>
              <a:buSzTx/>
              <a:buFontTx/>
              <a:buChar char="•"/>
              <a:defRPr/>
            </a:pPr>
            <a:r>
              <a:rPr kumimoji="0" lang="zh-CN" altLang="en-US" sz="2800" b="0" kern="0" cap="none" spc="0" normalizeH="0" baseline="0" noProof="0" dirty="0">
                <a:solidFill>
                  <a:schemeClr val="tx1"/>
                </a:solidFill>
                <a:latin typeface="+mn-lt"/>
                <a:ea typeface="宋体" panose="02010600030101010101" pitchFamily="2" charset="-122"/>
                <a:cs typeface="+mn-cs"/>
                <a:sym typeface="+mn-ea"/>
              </a:rPr>
              <a:t>关掉</a:t>
            </a:r>
            <a:r>
              <a:rPr kumimoji="0" lang="en-US" altLang="zh-CN" sz="2800" b="0" kern="0" cap="none" spc="0" normalizeH="0" baseline="0" noProof="0" dirty="0">
                <a:solidFill>
                  <a:schemeClr val="tx1"/>
                </a:solidFill>
                <a:latin typeface="+mn-lt"/>
                <a:ea typeface="宋体" panose="02010600030101010101" pitchFamily="2" charset="-122"/>
                <a:cs typeface="+mn-cs"/>
                <a:sym typeface="+mn-ea"/>
              </a:rPr>
              <a:t>/</a:t>
            </a:r>
            <a:r>
              <a:rPr kumimoji="0" lang="zh-CN" altLang="en-US" sz="2800" b="0" kern="0" cap="none" spc="0" normalizeH="0" baseline="0" noProof="0" dirty="0">
                <a:solidFill>
                  <a:schemeClr val="tx1"/>
                </a:solidFill>
                <a:latin typeface="+mn-lt"/>
                <a:ea typeface="宋体" panose="02010600030101010101" pitchFamily="2" charset="-122"/>
                <a:cs typeface="+mn-cs"/>
                <a:sym typeface="+mn-ea"/>
              </a:rPr>
              <a:t>停止设备</a:t>
            </a:r>
            <a:r>
              <a:rPr kumimoji="0" lang="en-US" altLang="zh-CN" sz="2800" b="0" kern="0" cap="none" spc="0" normalizeH="0" baseline="0" noProof="0" dirty="0">
                <a:solidFill>
                  <a:schemeClr val="tx1"/>
                </a:solidFill>
                <a:latin typeface="+mn-lt"/>
                <a:ea typeface="宋体" panose="02010600030101010101" pitchFamily="2" charset="-122"/>
                <a:cs typeface="+mn-cs"/>
                <a:sym typeface="+mn-ea"/>
              </a:rPr>
              <a:t>/ </a:t>
            </a:r>
            <a:r>
              <a:rPr kumimoji="0" lang="zh-CN" altLang="en-US" sz="2800" b="0" kern="0" cap="none" spc="0" normalizeH="0" baseline="0" noProof="0" dirty="0">
                <a:solidFill>
                  <a:schemeClr val="tx1"/>
                </a:solidFill>
                <a:latin typeface="+mn-lt"/>
                <a:ea typeface="宋体" panose="02010600030101010101" pitchFamily="2" charset="-122"/>
                <a:cs typeface="+mn-cs"/>
                <a:sym typeface="+mn-ea"/>
              </a:rPr>
              <a:t>切断电源：</a:t>
            </a:r>
            <a:endParaRPr kumimoji="0" lang="en-US" sz="2800" b="0" kern="0" cap="none" spc="0" normalizeH="0" baseline="0" noProof="0" dirty="0">
              <a:solidFill>
                <a:schemeClr val="tx1"/>
              </a:solidFill>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根据该设备的 </a:t>
            </a:r>
            <a:r>
              <a:rPr kumimoji="0" lang="en-US" altLang="zh-CN"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HECP </a:t>
            </a: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执行能量的关断作业</a:t>
            </a:r>
            <a:endParaRPr kumimoji="0" lang="en-US" sz="2800" b="0" i="0" u="none" strike="noStrike" kern="0" cap="none" spc="0" normalizeH="0" baseline="0" noProof="0" dirty="0">
              <a:ln>
                <a:noFill/>
              </a:ln>
              <a:solidFill>
                <a:schemeClr val="tx1"/>
              </a:solidFill>
              <a:effectLst/>
              <a:uLnTx/>
              <a:uFillTx/>
              <a:latin typeface="+mn-lt"/>
              <a:ea typeface="+mn-ea"/>
              <a:cs typeface="+mn-cs"/>
              <a:sym typeface="+mn-ea"/>
            </a:endParaRPr>
          </a:p>
        </p:txBody>
      </p:sp>
      <p:pic>
        <p:nvPicPr>
          <p:cNvPr id="27652" name="Picture 4" descr="PL018482"/>
          <p:cNvPicPr>
            <a:picLocks noChangeAspect="1"/>
          </p:cNvPicPr>
          <p:nvPr/>
        </p:nvPicPr>
        <p:blipFill>
          <a:blip r:embed="rId1"/>
          <a:stretch>
            <a:fillRect/>
          </a:stretch>
        </p:blipFill>
        <p:spPr>
          <a:xfrm>
            <a:off x="1835150" y="3933825"/>
            <a:ext cx="3511550" cy="2633663"/>
          </a:xfrm>
          <a:prstGeom prst="rect">
            <a:avLst/>
          </a:prstGeom>
          <a:noFill/>
          <a:ln w="9525">
            <a:noFill/>
          </a:ln>
        </p:spPr>
      </p:pic>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1828800" y="304800"/>
            <a:ext cx="5507038" cy="457200"/>
          </a:xfrm>
        </p:spPr>
        <p:txBody>
          <a:bodyPr vert="horz" wrap="square" lIns="91440" tIns="45720" rIns="91440" bIns="45720" anchor="ctr" anchorCtr="0"/>
          <a:p>
            <a:pPr eaLnBrk="1" hangingPunct="1"/>
            <a:r>
              <a:rPr lang="en-US" altLang="zh-CN" dirty="0"/>
              <a:t>LOTOTO </a:t>
            </a:r>
            <a:r>
              <a:rPr lang="zh-CN" altLang="en-US" dirty="0"/>
              <a:t>第四步 </a:t>
            </a:r>
            <a:r>
              <a:rPr lang="en-US" altLang="zh-CN" dirty="0"/>
              <a:t>= </a:t>
            </a:r>
            <a:r>
              <a:rPr lang="zh-CN" altLang="en-US" dirty="0"/>
              <a:t>隔离</a:t>
            </a:r>
            <a:endParaRPr lang="zh-CN" altLang="en-US" dirty="0"/>
          </a:p>
        </p:txBody>
      </p:sp>
      <p:sp>
        <p:nvSpPr>
          <p:cNvPr id="28675" name="Rectangle 3"/>
          <p:cNvSpPr txBox="1"/>
          <p:nvPr/>
        </p:nvSpPr>
        <p:spPr>
          <a:xfrm>
            <a:off x="1547813" y="2133600"/>
            <a:ext cx="4716462" cy="1803400"/>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400" dirty="0">
                <a:solidFill>
                  <a:srgbClr val="FF3300"/>
                </a:solidFill>
                <a:latin typeface="Arial" panose="020B0604020202020204" pitchFamily="34" charset="0"/>
              </a:rPr>
              <a:t>确定所有的能量隔离装置使</a:t>
            </a:r>
            <a:r>
              <a:rPr lang="en-US" altLang="zh-CN" sz="2400" dirty="0">
                <a:solidFill>
                  <a:srgbClr val="FF3300"/>
                </a:solidFill>
                <a:latin typeface="Arial" panose="020B0604020202020204" pitchFamily="34" charset="0"/>
              </a:rPr>
              <a:t>MEP</a:t>
            </a:r>
            <a:r>
              <a:rPr lang="zh-CN" altLang="en-US" sz="2400" dirty="0">
                <a:solidFill>
                  <a:srgbClr val="FF3300"/>
                </a:solidFill>
                <a:latin typeface="Arial" panose="020B0604020202020204" pitchFamily="34" charset="0"/>
              </a:rPr>
              <a:t>完全被隔离</a:t>
            </a:r>
            <a:r>
              <a:rPr lang="en-US" altLang="zh-CN" sz="2400" dirty="0">
                <a:solidFill>
                  <a:srgbClr val="FF3300"/>
                </a:solidFill>
                <a:latin typeface="Arial" panose="020B0604020202020204" pitchFamily="34" charset="0"/>
              </a:rPr>
              <a:t> </a:t>
            </a:r>
            <a:endParaRPr lang="en-US" altLang="zh-CN" sz="24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不要使用</a:t>
            </a:r>
            <a:r>
              <a:rPr lang="en-US" altLang="zh-CN" sz="2400" b="0" dirty="0">
                <a:solidFill>
                  <a:schemeClr val="tx1"/>
                </a:solidFill>
                <a:latin typeface="Arial" panose="020B0604020202020204" pitchFamily="34" charset="0"/>
              </a:rPr>
              <a:t>MEP</a:t>
            </a:r>
            <a:r>
              <a:rPr lang="zh-CN" altLang="en-US" sz="2400" b="0" dirty="0">
                <a:solidFill>
                  <a:schemeClr val="tx1"/>
                </a:solidFill>
                <a:latin typeface="Arial" panose="020B0604020202020204" pitchFamily="34" charset="0"/>
              </a:rPr>
              <a:t>操作手段进行隔离。</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隔离装置配备有上锁装置。</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目视检查隔离装置是否存在断开</a:t>
            </a:r>
            <a:r>
              <a:rPr lang="en-US" altLang="zh-CN" sz="2400" b="0" dirty="0">
                <a:solidFill>
                  <a:schemeClr val="tx1"/>
                </a:solidFill>
                <a:latin typeface="Arial" panose="020B0604020202020204" pitchFamily="34" charset="0"/>
              </a:rPr>
              <a:t>/</a:t>
            </a:r>
            <a:r>
              <a:rPr lang="zh-CN" altLang="en-US" sz="2400" b="0" dirty="0">
                <a:solidFill>
                  <a:schemeClr val="tx1"/>
                </a:solidFill>
                <a:latin typeface="Arial" panose="020B0604020202020204" pitchFamily="34" charset="0"/>
              </a:rPr>
              <a:t>没有隔离情况。</a:t>
            </a:r>
            <a:endParaRPr lang="en-US" altLang="zh-CN" sz="2400" b="0" dirty="0">
              <a:solidFill>
                <a:schemeClr val="tx1"/>
              </a:solidFill>
              <a:latin typeface="Arial" panose="020B0604020202020204" pitchFamily="34" charset="0"/>
            </a:endParaRPr>
          </a:p>
        </p:txBody>
      </p:sp>
      <p:pic>
        <p:nvPicPr>
          <p:cNvPr id="28676" name="Picture 4" descr="PL018437"/>
          <p:cNvPicPr>
            <a:picLocks noChangeAspect="1"/>
          </p:cNvPicPr>
          <p:nvPr/>
        </p:nvPicPr>
        <p:blipFill>
          <a:blip r:embed="rId1"/>
          <a:stretch>
            <a:fillRect/>
          </a:stretch>
        </p:blipFill>
        <p:spPr>
          <a:xfrm>
            <a:off x="6437313" y="1633538"/>
            <a:ext cx="2501900" cy="4041775"/>
          </a:xfrm>
          <a:prstGeom prst="rect">
            <a:avLst/>
          </a:prstGeom>
          <a:noFill/>
          <a:ln w="9525">
            <a:noFill/>
          </a:ln>
        </p:spPr>
      </p:pic>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1828800" y="304800"/>
            <a:ext cx="5507038" cy="457200"/>
          </a:xfrm>
        </p:spPr>
        <p:txBody>
          <a:bodyPr vert="horz" wrap="square" lIns="91440" tIns="45720" rIns="91440" bIns="45720" anchor="ctr" anchorCtr="0"/>
          <a:p>
            <a:pPr eaLnBrk="1" hangingPunct="1"/>
            <a:r>
              <a:rPr lang="en-US" altLang="zh-CN" dirty="0"/>
              <a:t>LOTOTO </a:t>
            </a:r>
            <a:r>
              <a:rPr lang="zh-CN" altLang="en-US" dirty="0"/>
              <a:t>第五步 </a:t>
            </a:r>
            <a:r>
              <a:rPr lang="en-US" altLang="zh-CN" dirty="0"/>
              <a:t>= </a:t>
            </a:r>
            <a:r>
              <a:rPr lang="zh-CN" altLang="en-US" dirty="0"/>
              <a:t>上锁</a:t>
            </a:r>
            <a:endParaRPr lang="zh-CN" altLang="en-US" dirty="0"/>
          </a:p>
        </p:txBody>
      </p:sp>
      <p:sp>
        <p:nvSpPr>
          <p:cNvPr id="29699" name="Rectangle 3"/>
          <p:cNvSpPr txBox="1"/>
          <p:nvPr/>
        </p:nvSpPr>
        <p:spPr>
          <a:xfrm>
            <a:off x="1655763" y="1484313"/>
            <a:ext cx="7115175" cy="2563812"/>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000" dirty="0">
                <a:solidFill>
                  <a:srgbClr val="FF3300"/>
                </a:solidFill>
                <a:latin typeface="Arial" panose="020B0604020202020204" pitchFamily="34" charset="0"/>
              </a:rPr>
              <a:t>一锁、一人、一个能量源</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Wingdings" panose="05000000000000000000" pitchFamily="2" charset="2"/>
            </a:pPr>
            <a:endParaRPr lang="en-US" altLang="zh-CN" sz="2000" dirty="0">
              <a:solidFill>
                <a:srgbClr val="FF3300"/>
              </a:solidFill>
              <a:latin typeface="Arial" panose="020B0604020202020204" pitchFamily="34" charset="0"/>
            </a:endParaRPr>
          </a:p>
          <a:p>
            <a:pPr marL="342900" indent="-342900" eaLnBrk="1" hangingPunct="1">
              <a:spcBef>
                <a:spcPct val="20000"/>
              </a:spcBef>
            </a:pPr>
            <a:r>
              <a:rPr lang="en-US" altLang="zh-CN" sz="2000" dirty="0">
                <a:solidFill>
                  <a:srgbClr val="FF3300"/>
                </a:solidFill>
                <a:latin typeface="Arial" panose="020B0604020202020204" pitchFamily="34" charset="0"/>
              </a:rPr>
              <a:t>1</a:t>
            </a:r>
            <a:r>
              <a:rPr lang="zh-CN" altLang="en-US" sz="2000" dirty="0">
                <a:solidFill>
                  <a:srgbClr val="FF3300"/>
                </a:solidFill>
                <a:latin typeface="Arial" panose="020B0604020202020204" pitchFamily="34" charset="0"/>
              </a:rPr>
              <a:t>、简单上锁：</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每个授权人员把自己锁具直接加在能量隔离装置</a:t>
            </a:r>
            <a:r>
              <a:rPr lang="en-US" altLang="zh-CN" sz="2000" b="0" dirty="0">
                <a:solidFill>
                  <a:schemeClr val="tx1"/>
                </a:solidFill>
                <a:latin typeface="Arial" panose="020B0604020202020204" pitchFamily="34" charset="0"/>
              </a:rPr>
              <a:t> </a:t>
            </a:r>
            <a:r>
              <a:rPr lang="zh-CN" altLang="en-US" sz="2000" b="0" dirty="0">
                <a:solidFill>
                  <a:schemeClr val="tx1"/>
                </a:solidFill>
                <a:latin typeface="Arial" panose="020B0604020202020204" pitchFamily="34" charset="0"/>
              </a:rPr>
              <a:t>处</a:t>
            </a:r>
            <a:r>
              <a:rPr lang="en-US" altLang="zh-CN" sz="2000" b="0" dirty="0">
                <a:solidFill>
                  <a:schemeClr val="tx1"/>
                </a:solidFill>
                <a:latin typeface="Arial" panose="020B0604020202020204" pitchFamily="34" charset="0"/>
              </a:rPr>
              <a:t> </a:t>
            </a:r>
            <a:r>
              <a:rPr lang="zh-CN" altLang="en-US" sz="2000" b="0" dirty="0">
                <a:solidFill>
                  <a:schemeClr val="tx1"/>
                </a:solidFill>
                <a:latin typeface="Arial" panose="020B0604020202020204" pitchFamily="34" charset="0"/>
              </a:rPr>
              <a:t>。</a:t>
            </a:r>
            <a:endParaRPr lang="zh-CN" altLang="en-US"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必须包括</a:t>
            </a:r>
            <a:r>
              <a:rPr lang="en-US" altLang="zh-CN" sz="2000" b="0" dirty="0">
                <a:solidFill>
                  <a:schemeClr val="tx1"/>
                </a:solidFill>
                <a:latin typeface="Arial" panose="020B0604020202020204" pitchFamily="34" charset="0"/>
              </a:rPr>
              <a:t>: </a:t>
            </a:r>
            <a:r>
              <a:rPr lang="zh-CN" altLang="en-US" sz="2000" b="0" dirty="0">
                <a:solidFill>
                  <a:schemeClr val="tx1"/>
                </a:solidFill>
                <a:latin typeface="Arial" panose="020B0604020202020204" pitchFamily="34" charset="0"/>
              </a:rPr>
              <a:t>每个授权人的锁具</a:t>
            </a:r>
            <a:r>
              <a:rPr lang="en-US" altLang="zh-CN" sz="2000" b="0" dirty="0">
                <a:solidFill>
                  <a:schemeClr val="tx1"/>
                </a:solidFill>
                <a:latin typeface="Arial" panose="020B0604020202020204" pitchFamily="34" charset="0"/>
              </a:rPr>
              <a:t>+ </a:t>
            </a:r>
            <a:r>
              <a:rPr lang="zh-CN" altLang="en-US" sz="2000" b="0" dirty="0">
                <a:solidFill>
                  <a:schemeClr val="tx1"/>
                </a:solidFill>
                <a:latin typeface="Arial" panose="020B0604020202020204" pitchFamily="34" charset="0"/>
              </a:rPr>
              <a:t>信息牌</a:t>
            </a:r>
            <a:r>
              <a:rPr lang="en-US" altLang="zh-CN" sz="2000" b="0" dirty="0">
                <a:solidFill>
                  <a:schemeClr val="tx1"/>
                </a:solidFill>
                <a:latin typeface="Arial" panose="020B0604020202020204" pitchFamily="34" charset="0"/>
              </a:rPr>
              <a:t> </a:t>
            </a:r>
            <a:r>
              <a:rPr lang="zh-CN" altLang="en-US" sz="2000" b="0" dirty="0">
                <a:solidFill>
                  <a:schemeClr val="tx1"/>
                </a:solidFill>
                <a:latin typeface="Arial" panose="020B0604020202020204" pitchFamily="34" charset="0"/>
              </a:rPr>
              <a:t>。</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Wingdings" panose="05000000000000000000" pitchFamily="2" charset="2"/>
            </a:pP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Wingdings" panose="05000000000000000000" pitchFamily="2" charset="2"/>
            </a:pPr>
            <a:r>
              <a:rPr lang="en-US" altLang="zh-CN" sz="2000" dirty="0">
                <a:solidFill>
                  <a:srgbClr val="FF3300"/>
                </a:solidFill>
                <a:latin typeface="Arial" panose="020B0604020202020204" pitchFamily="34" charset="0"/>
              </a:rPr>
              <a:t>2</a:t>
            </a:r>
            <a:r>
              <a:rPr lang="zh-CN" altLang="en-US" sz="2000" dirty="0">
                <a:solidFill>
                  <a:srgbClr val="FF3300"/>
                </a:solidFill>
                <a:latin typeface="Arial" panose="020B0604020202020204" pitchFamily="34" charset="0"/>
              </a:rPr>
              <a:t>、复杂上锁：</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dirty="0">
                <a:solidFill>
                  <a:srgbClr val="FF3300"/>
                </a:solidFill>
                <a:latin typeface="Arial" panose="020B0604020202020204" pitchFamily="34" charset="0"/>
              </a:rPr>
              <a:t>由现场作业负责人打开现场集中上锁箱，把</a:t>
            </a:r>
            <a:r>
              <a:rPr lang="en-US" altLang="zh-CN" sz="2000" dirty="0">
                <a:solidFill>
                  <a:srgbClr val="FF3300"/>
                </a:solidFill>
                <a:latin typeface="Arial" panose="020B0604020202020204" pitchFamily="34" charset="0"/>
              </a:rPr>
              <a:t>HECP</a:t>
            </a:r>
            <a:r>
              <a:rPr lang="zh-CN" altLang="en-US" sz="2000" dirty="0">
                <a:solidFill>
                  <a:srgbClr val="FF3300"/>
                </a:solidFill>
                <a:latin typeface="Arial" panose="020B0604020202020204" pitchFamily="34" charset="0"/>
              </a:rPr>
              <a:t>上要求的所有上锁点一一上锁（进入电气室需电工监督陪同）。</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dirty="0">
                <a:solidFill>
                  <a:srgbClr val="FF3300"/>
                </a:solidFill>
                <a:latin typeface="Arial" panose="020B0604020202020204" pitchFamily="34" charset="0"/>
              </a:rPr>
              <a:t>钥匙返回上锁箱，负责人将自己锁具锁在上锁箱处。</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dirty="0">
                <a:solidFill>
                  <a:srgbClr val="FF3300"/>
                </a:solidFill>
                <a:latin typeface="Arial" panose="020B0604020202020204" pitchFamily="34" charset="0"/>
              </a:rPr>
              <a:t>其余所有作业人员将个人锁具在上锁箱上上锁。</a:t>
            </a:r>
            <a:endParaRPr lang="en-US" altLang="zh-CN" sz="200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endParaRPr lang="zh-CN" altLang="en-US" sz="2000" b="0" dirty="0">
              <a:solidFill>
                <a:schemeClr val="tx1"/>
              </a:solidFill>
              <a:latin typeface="Arial" panose="020B0604020202020204" pitchFamily="34" charset="0"/>
            </a:endParaRPr>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PL015932"/>
          <p:cNvPicPr>
            <a:picLocks noChangeAspect="1"/>
          </p:cNvPicPr>
          <p:nvPr>
            <p:ph type="title"/>
          </p:nvPr>
        </p:nvPicPr>
        <p:blipFill>
          <a:blip r:embed="rId1"/>
          <a:srcRect/>
          <a:stretch>
            <a:fillRect/>
          </a:stretch>
        </p:blipFill>
        <p:spPr>
          <a:xfrm>
            <a:off x="5759450" y="4359275"/>
            <a:ext cx="1784350" cy="2460625"/>
          </a:xfrm>
        </p:spPr>
      </p:pic>
      <p:pic>
        <p:nvPicPr>
          <p:cNvPr id="30723" name="Picture 3" descr="PL018422"/>
          <p:cNvPicPr>
            <a:picLocks noChangeAspect="1"/>
          </p:cNvPicPr>
          <p:nvPr/>
        </p:nvPicPr>
        <p:blipFill>
          <a:blip r:embed="rId2"/>
          <a:stretch>
            <a:fillRect/>
          </a:stretch>
        </p:blipFill>
        <p:spPr>
          <a:xfrm>
            <a:off x="1987550" y="1177925"/>
            <a:ext cx="2592388" cy="2986088"/>
          </a:xfrm>
          <a:prstGeom prst="rect">
            <a:avLst/>
          </a:prstGeom>
          <a:noFill/>
          <a:ln w="9525">
            <a:noFill/>
          </a:ln>
        </p:spPr>
      </p:pic>
      <p:sp>
        <p:nvSpPr>
          <p:cNvPr id="30724" name="Rectangle 4"/>
          <p:cNvSpPr/>
          <p:nvPr/>
        </p:nvSpPr>
        <p:spPr>
          <a:xfrm>
            <a:off x="1797050" y="260350"/>
            <a:ext cx="6838950" cy="792163"/>
          </a:xfrm>
          <a:prstGeom prst="rect">
            <a:avLst/>
          </a:prstGeom>
          <a:noFill/>
          <a:ln w="9525">
            <a:noFill/>
          </a:ln>
        </p:spPr>
        <p:txBody>
          <a:bodyPr lIns="0" tIns="0" rIns="0" bIns="0" anchor="ctr" anchorCtr="0"/>
          <a:p>
            <a:pPr algn="ctr" eaLnBrk="1" hangingPunct="1"/>
            <a:r>
              <a:rPr lang="en-US" altLang="zh-CN" sz="3200" dirty="0">
                <a:solidFill>
                  <a:schemeClr val="tx1"/>
                </a:solidFill>
                <a:latin typeface="Arial" panose="020B0604020202020204" pitchFamily="34" charset="0"/>
              </a:rPr>
              <a:t>LOTOTO </a:t>
            </a:r>
            <a:r>
              <a:rPr lang="zh-CN" altLang="en-US" sz="3200" dirty="0">
                <a:solidFill>
                  <a:schemeClr val="tx1"/>
                </a:solidFill>
                <a:latin typeface="Arial" panose="020B0604020202020204" pitchFamily="34" charset="0"/>
              </a:rPr>
              <a:t>第五步 </a:t>
            </a:r>
            <a:r>
              <a:rPr lang="en-US" altLang="zh-CN" sz="3200" dirty="0">
                <a:solidFill>
                  <a:schemeClr val="tx1"/>
                </a:solidFill>
                <a:latin typeface="Arial" panose="020B0604020202020204" pitchFamily="34" charset="0"/>
              </a:rPr>
              <a:t>= </a:t>
            </a:r>
            <a:r>
              <a:rPr lang="zh-CN" altLang="en-US" sz="3200" dirty="0">
                <a:solidFill>
                  <a:schemeClr val="tx1"/>
                </a:solidFill>
                <a:latin typeface="Arial" panose="020B0604020202020204" pitchFamily="34" charset="0"/>
              </a:rPr>
              <a:t>上锁</a:t>
            </a:r>
            <a:endParaRPr lang="zh-CN" altLang="en-US" sz="3200" dirty="0">
              <a:solidFill>
                <a:schemeClr val="tx1"/>
              </a:solidFill>
              <a:latin typeface="Arial" panose="020B0604020202020204" pitchFamily="34" charset="0"/>
            </a:endParaRPr>
          </a:p>
        </p:txBody>
      </p:sp>
      <p:pic>
        <p:nvPicPr>
          <p:cNvPr id="30725" name="Picture 5" descr="Universal Ball Valve Lockout"/>
          <p:cNvPicPr>
            <a:picLocks noChangeAspect="1"/>
          </p:cNvPicPr>
          <p:nvPr/>
        </p:nvPicPr>
        <p:blipFill>
          <a:blip r:embed="rId3"/>
          <a:stretch>
            <a:fillRect/>
          </a:stretch>
        </p:blipFill>
        <p:spPr>
          <a:xfrm>
            <a:off x="2116138" y="4313238"/>
            <a:ext cx="2822575" cy="2301875"/>
          </a:xfrm>
          <a:prstGeom prst="rect">
            <a:avLst/>
          </a:prstGeom>
          <a:noFill/>
          <a:ln w="9525">
            <a:noFill/>
          </a:ln>
        </p:spPr>
      </p:pic>
      <p:pic>
        <p:nvPicPr>
          <p:cNvPr id="30726" name="Picture 6" descr="IMG_0033 peq"/>
          <p:cNvPicPr>
            <a:picLocks noChangeAspect="1"/>
          </p:cNvPicPr>
          <p:nvPr/>
        </p:nvPicPr>
        <p:blipFill>
          <a:blip r:embed="rId4"/>
          <a:stretch>
            <a:fillRect/>
          </a:stretch>
        </p:blipFill>
        <p:spPr>
          <a:xfrm>
            <a:off x="5557838" y="1190625"/>
            <a:ext cx="2711450" cy="2998788"/>
          </a:xfrm>
          <a:prstGeom prst="rect">
            <a:avLst/>
          </a:prstGeom>
          <a:noFill/>
          <a:ln w="9525">
            <a:noFill/>
          </a:ln>
        </p:spPr>
      </p:pic>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6"/>
          <p:cNvSpPr>
            <a:spLocks noGrp="1"/>
          </p:cNvSpPr>
          <p:nvPr>
            <p:ph type="title"/>
          </p:nvPr>
        </p:nvSpPr>
        <p:spPr>
          <a:xfrm>
            <a:off x="1905000" y="304800"/>
            <a:ext cx="5507038" cy="457200"/>
          </a:xfrm>
        </p:spPr>
        <p:txBody>
          <a:bodyPr vert="horz" wrap="square" lIns="91440" tIns="45720" rIns="91440" bIns="45720" anchor="ctr" anchorCtr="0"/>
          <a:p>
            <a:pPr eaLnBrk="1" hangingPunct="1"/>
            <a:r>
              <a:rPr lang="en-US" altLang="zh-CN" dirty="0"/>
              <a:t>LOTOTO </a:t>
            </a:r>
            <a:r>
              <a:rPr lang="zh-CN" altLang="en-US" dirty="0"/>
              <a:t>第五步 </a:t>
            </a:r>
            <a:r>
              <a:rPr lang="en-US" altLang="zh-CN" dirty="0"/>
              <a:t>= </a:t>
            </a:r>
            <a:r>
              <a:rPr lang="zh-CN" altLang="en-US" dirty="0"/>
              <a:t>上锁注意</a:t>
            </a:r>
            <a:r>
              <a:rPr lang="en-US" altLang="zh-CN" dirty="0"/>
              <a:t> </a:t>
            </a:r>
            <a:endParaRPr lang="fr-FR" altLang="zh-CN" dirty="0"/>
          </a:p>
        </p:txBody>
      </p:sp>
      <p:sp>
        <p:nvSpPr>
          <p:cNvPr id="3" name="Rectangle 7"/>
          <p:cNvSpPr txBox="1">
            <a:spLocks noChangeArrowheads="1"/>
          </p:cNvSpPr>
          <p:nvPr/>
        </p:nvSpPr>
        <p:spPr bwMode="auto">
          <a:xfrm>
            <a:off x="1371600" y="1066800"/>
            <a:ext cx="7115175" cy="5527675"/>
          </a:xfrm>
          <a:prstGeom prst="rect">
            <a:avLst/>
          </a:prstGeom>
          <a:noFill/>
          <a:ln w="9525">
            <a:noFill/>
            <a:miter lim="800000"/>
          </a:ln>
        </p:spPr>
        <p:txBody>
          <a:bodyPr/>
          <a:lstStyle/>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如果能量隔离装置不能够被锁上 </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 </a:t>
            </a:r>
            <a:endParaRPr kumimoji="0" lang="en-US" altLang="zh-CN" sz="2000" b="0" kern="0" cap="none" spc="0" normalizeH="0" baseline="0" noProof="0" dirty="0">
              <a:solidFill>
                <a:schemeClr val="tx1"/>
              </a:solidFill>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需要使用一个信息牌。 </a:t>
            </a:r>
            <a:endPar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只有被授权人才有权利解除</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被看作是一把锁，不得旁路、被忽略或被损坏</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需要另外的保护方法，比如：</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卸掉隔离电路的元件</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阻断或控制开关</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打开第二个断开装置</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卸掉阀门手柄</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r>
              <a:rPr kumimoji="0" lang="en-US" sz="2000" b="0" i="0" u="none" strike="noStrike" kern="0" cap="none" spc="0" normalizeH="0" baseline="0" noProof="0" dirty="0">
                <a:ln>
                  <a:noFill/>
                </a:ln>
                <a:solidFill>
                  <a:schemeClr val="tx1"/>
                </a:solidFill>
                <a:effectLst/>
                <a:uLnTx/>
                <a:uFillTx/>
                <a:latin typeface="+mn-lt"/>
                <a:ea typeface="+mn-ea"/>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锁上门</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其他有效的方法</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应该更换掉这样的</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E.I.D ( </a:t>
            </a: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现场专门的纠正行动计划</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a:t>
            </a: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a:t>
            </a:r>
            <a:endPar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对于能够上锁的</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E.I.D.</a:t>
            </a:r>
            <a:endParaRPr kumimoji="0" lang="en-US" altLang="zh-CN" sz="2000" b="0" kern="0" cap="none" spc="0" normalizeH="0" baseline="0" noProof="0" dirty="0">
              <a:solidFill>
                <a:schemeClr val="tx1"/>
              </a:solidFill>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上锁是唯一可以接受的首选方法</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a:t>
            </a:r>
            <a:endPar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禁止用挂牌代替上锁</a:t>
            </a:r>
            <a:r>
              <a:rPr kumimoji="0" lang="en-US" altLang="zh-CN"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r>
              <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a:t>
            </a:r>
            <a:endParaRPr kumimoji="0" lang="zh-CN" altLang="en-US" sz="20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en-US" sz="2000" b="0" i="0" u="none" strike="noStrike" kern="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p:cNvPicPr>
            <a:picLocks noChangeAspect="1"/>
          </p:cNvPicPr>
          <p:nvPr/>
        </p:nvPicPr>
        <p:blipFill>
          <a:blip r:embed="rId1"/>
          <a:stretch>
            <a:fillRect/>
          </a:stretch>
        </p:blipFill>
        <p:spPr>
          <a:xfrm>
            <a:off x="1563688" y="69850"/>
            <a:ext cx="4305300" cy="3498850"/>
          </a:xfrm>
          <a:prstGeom prst="rect">
            <a:avLst/>
          </a:prstGeom>
          <a:noFill/>
          <a:ln w="6350">
            <a:noFill/>
          </a:ln>
        </p:spPr>
      </p:pic>
      <p:pic>
        <p:nvPicPr>
          <p:cNvPr id="32771" name="Picture 3"/>
          <p:cNvPicPr>
            <a:picLocks noChangeAspect="1"/>
          </p:cNvPicPr>
          <p:nvPr/>
        </p:nvPicPr>
        <p:blipFill>
          <a:blip r:embed="rId2"/>
          <a:stretch>
            <a:fillRect/>
          </a:stretch>
        </p:blipFill>
        <p:spPr>
          <a:xfrm>
            <a:off x="4506913" y="3090863"/>
            <a:ext cx="4637087" cy="3767137"/>
          </a:xfrm>
          <a:prstGeom prst="rect">
            <a:avLst/>
          </a:prstGeom>
          <a:noFill/>
          <a:ln w="6350">
            <a:noFill/>
          </a:ln>
        </p:spPr>
      </p:pic>
      <p:sp>
        <p:nvSpPr>
          <p:cNvPr id="4" name="Text Box 4"/>
          <p:cNvSpPr txBox="1">
            <a:spLocks noChangeArrowheads="1"/>
          </p:cNvSpPr>
          <p:nvPr/>
        </p:nvSpPr>
        <p:spPr bwMode="auto">
          <a:xfrm>
            <a:off x="1700213" y="3876675"/>
            <a:ext cx="2598738" cy="1552575"/>
          </a:xfrm>
          <a:prstGeom prst="rect">
            <a:avLst/>
          </a:prstGeom>
          <a:noFill/>
          <a:ln w="6350"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2400" kern="1200" cap="none" spc="0" normalizeH="0" baseline="0" noProof="0">
                <a:solidFill>
                  <a:srgbClr val="003E00"/>
                </a:solidFill>
                <a:effectLst>
                  <a:outerShdw blurRad="38100" dist="38100" dir="2700000" algn="tl">
                    <a:srgbClr val="C0C0C0"/>
                  </a:outerShdw>
                </a:effectLst>
                <a:latin typeface="Lucida Sans" pitchFamily="34" charset="0"/>
                <a:ea typeface="宋体" panose="02010600030101010101" pitchFamily="2" charset="-122"/>
                <a:cs typeface="+mn-cs"/>
                <a:sym typeface="+mn-ea"/>
              </a:rPr>
              <a:t>在</a:t>
            </a:r>
            <a:r>
              <a:rPr kumimoji="0" lang="en-US" altLang="zh-CN" sz="2400" kern="1200" cap="none" spc="0" normalizeH="0" baseline="0" noProof="0">
                <a:solidFill>
                  <a:srgbClr val="003E00"/>
                </a:solidFill>
                <a:effectLst>
                  <a:outerShdw blurRad="38100" dist="38100" dir="2700000" algn="tl">
                    <a:srgbClr val="C0C0C0"/>
                  </a:outerShdw>
                </a:effectLst>
                <a:latin typeface="Lucida Sans" pitchFamily="34" charset="0"/>
                <a:ea typeface="宋体" panose="02010600030101010101" pitchFamily="2" charset="-122"/>
                <a:cs typeface="+mn-cs"/>
                <a:sym typeface="+mn-ea"/>
              </a:rPr>
              <a:t>EID</a:t>
            </a:r>
            <a:r>
              <a:rPr kumimoji="0" lang="zh-CN" altLang="en-US" sz="2400" kern="1200" cap="none" spc="0" normalizeH="0" baseline="0" noProof="0">
                <a:solidFill>
                  <a:srgbClr val="003E00"/>
                </a:solidFill>
                <a:effectLst>
                  <a:outerShdw blurRad="38100" dist="38100" dir="2700000" algn="tl">
                    <a:srgbClr val="C0C0C0"/>
                  </a:outerShdw>
                </a:effectLst>
                <a:latin typeface="Lucida Sans" pitchFamily="34" charset="0"/>
                <a:ea typeface="宋体" panose="02010600030101010101" pitchFamily="2" charset="-122"/>
                <a:cs typeface="+mn-cs"/>
                <a:sym typeface="+mn-ea"/>
              </a:rPr>
              <a:t>不能够上锁的时候一个有效的能量隔离方法举例。</a:t>
            </a:r>
            <a:endParaRPr kumimoji="0" lang="en-US" sz="2400" kern="1200" cap="none" spc="0" normalizeH="0" baseline="0" noProof="0">
              <a:solidFill>
                <a:srgbClr val="003E00"/>
              </a:solidFill>
              <a:effectLst>
                <a:outerShdw blurRad="38100" dist="38100" dir="2700000" algn="tl">
                  <a:srgbClr val="C0C0C0"/>
                </a:outerShdw>
              </a:effectLst>
              <a:latin typeface="Lucida Sans" pitchFamily="34" charset="0"/>
              <a:ea typeface="宋体" panose="02010600030101010101" pitchFamily="2" charset="-122"/>
              <a:cs typeface="+mn-cs"/>
              <a:sym typeface="+mn-ea"/>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txBox="1"/>
          <p:nvPr/>
        </p:nvSpPr>
        <p:spPr>
          <a:xfrm>
            <a:off x="2895600" y="3124200"/>
            <a:ext cx="5943600" cy="1470025"/>
          </a:xfrm>
          <a:prstGeom prst="rect">
            <a:avLst/>
          </a:prstGeom>
          <a:gradFill rotWithShape="1">
            <a:gsLst>
              <a:gs pos="0">
                <a:srgbClr val="6699FF">
                  <a:alpha val="49001"/>
                </a:srgbClr>
              </a:gs>
              <a:gs pos="100000">
                <a:srgbClr val="2F4776">
                  <a:alpha val="49001"/>
                </a:srgbClr>
              </a:gs>
            </a:gsLst>
            <a:lin ang="5400000" scaled="1"/>
            <a:tileRect/>
          </a:gradFill>
          <a:ln w="9525">
            <a:noFill/>
          </a:ln>
        </p:spPr>
        <p:txBody>
          <a:bodyPr anchor="ctr" anchorCtr="0"/>
          <a:p>
            <a:pPr algn="ctr" eaLnBrk="1" hangingPunct="1"/>
            <a:r>
              <a:rPr lang="zh-CN" altLang="en-US" dirty="0">
                <a:latin typeface="Arial" panose="020B0604020202020204" pitchFamily="34" charset="0"/>
              </a:rPr>
              <a:t>四川双马安全培训模型</a:t>
            </a:r>
            <a:br>
              <a:rPr lang="en-US" altLang="zh-CN" dirty="0">
                <a:latin typeface="Arial" panose="020B0604020202020204" pitchFamily="34" charset="0"/>
              </a:rPr>
            </a:br>
            <a:r>
              <a:rPr lang="en-US" altLang="zh-CN" dirty="0">
                <a:latin typeface="Arial" panose="020B0604020202020204" pitchFamily="34" charset="0"/>
              </a:rPr>
              <a:t>T4 – </a:t>
            </a:r>
            <a:r>
              <a:rPr lang="zh-CN" altLang="en-US" dirty="0">
                <a:latin typeface="Arial" panose="020B0604020202020204" pitchFamily="34" charset="0"/>
              </a:rPr>
              <a:t>能量隔离</a:t>
            </a:r>
            <a:endParaRPr lang="zh-CN" altLang="en-US" dirty="0">
              <a:latin typeface="Arial" panose="020B0604020202020204" pitchFamily="34" charset="0"/>
            </a:endParaRPr>
          </a:p>
        </p:txBody>
      </p:sp>
      <p:sp>
        <p:nvSpPr>
          <p:cNvPr id="4099" name="副标题 6"/>
          <p:cNvSpPr>
            <a:spLocks noGrp="1"/>
          </p:cNvSpPr>
          <p:nvPr>
            <p:ph type="subTitle" sz="quarter" idx="1"/>
          </p:nvPr>
        </p:nvSpPr>
        <p:spPr>
          <a:xfrm>
            <a:off x="5638800" y="6019800"/>
            <a:ext cx="2514600" cy="609600"/>
          </a:xfrm>
          <a:gradFill rotWithShape="1">
            <a:gsLst>
              <a:gs pos="0">
                <a:srgbClr val="5D8ED5">
                  <a:alpha val="49001"/>
                </a:srgbClr>
              </a:gs>
              <a:gs pos="100000">
                <a:srgbClr val="2B4263">
                  <a:alpha val="49001"/>
                </a:srgbClr>
              </a:gs>
            </a:gsLst>
            <a:lin ang="5400000" scaled="1"/>
            <a:tileRect/>
          </a:gradFill>
        </p:spPr>
        <p:txBody>
          <a:bodyPr vert="horz" wrap="square" lIns="91440" tIns="45720" rIns="91440" bIns="45720" anchor="t" anchorCtr="0"/>
          <a:p>
            <a:pPr>
              <a:buClrTx/>
              <a:buSzTx/>
            </a:pPr>
            <a:r>
              <a:rPr lang="en-US" altLang="zh-CN" dirty="0">
                <a:latin typeface="+mn-lt"/>
                <a:ea typeface="+mn-ea"/>
                <a:cs typeface="+mn-cs"/>
              </a:rPr>
              <a:t>2018</a:t>
            </a:r>
            <a:r>
              <a:rPr lang="zh-CN" altLang="en-US" dirty="0">
                <a:latin typeface="+mn-lt"/>
                <a:ea typeface="+mn-ea"/>
                <a:cs typeface="+mn-cs"/>
              </a:rPr>
              <a:t>年</a:t>
            </a:r>
            <a:r>
              <a:rPr lang="en-US" altLang="zh-CN" dirty="0">
                <a:latin typeface="+mn-lt"/>
                <a:ea typeface="+mn-ea"/>
                <a:cs typeface="+mn-cs"/>
              </a:rPr>
              <a:t>6</a:t>
            </a:r>
            <a:r>
              <a:rPr lang="zh-CN" altLang="en-US" dirty="0">
                <a:latin typeface="+mn-lt"/>
                <a:ea typeface="+mn-ea"/>
                <a:cs typeface="+mn-cs"/>
              </a:rPr>
              <a:t>月</a:t>
            </a:r>
            <a:endParaRPr lang="zh-CN" altLang="en-US" dirty="0">
              <a:latin typeface="+mn-lt"/>
              <a:ea typeface="+mn-ea"/>
              <a:cs typeface="+mn-cs"/>
            </a:endParaRP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1981200" y="304800"/>
            <a:ext cx="5507038" cy="457200"/>
          </a:xfrm>
        </p:spPr>
        <p:txBody>
          <a:bodyPr vert="horz" wrap="square" lIns="91440" tIns="45720" rIns="91440" bIns="45720" anchor="ctr" anchorCtr="0"/>
          <a:p>
            <a:pPr eaLnBrk="1" hangingPunct="1"/>
            <a:r>
              <a:rPr lang="en-US" altLang="zh-CN" dirty="0"/>
              <a:t>LOTOTO </a:t>
            </a:r>
            <a:r>
              <a:rPr lang="zh-CN" altLang="en-US" dirty="0"/>
              <a:t>第六步 </a:t>
            </a:r>
            <a:r>
              <a:rPr lang="en-US" altLang="zh-CN" dirty="0"/>
              <a:t>= </a:t>
            </a:r>
            <a:r>
              <a:rPr lang="zh-CN" altLang="en-US" dirty="0"/>
              <a:t>零能态</a:t>
            </a:r>
            <a:endParaRPr lang="zh-CN" altLang="fr-FR" dirty="0"/>
          </a:p>
        </p:txBody>
      </p:sp>
      <p:sp>
        <p:nvSpPr>
          <p:cNvPr id="5" name="Rectangle 3"/>
          <p:cNvSpPr txBox="1">
            <a:spLocks noChangeArrowheads="1"/>
          </p:cNvSpPr>
          <p:nvPr/>
        </p:nvSpPr>
        <p:spPr bwMode="auto">
          <a:xfrm>
            <a:off x="1655763" y="1484313"/>
            <a:ext cx="5364163" cy="4030663"/>
          </a:xfrm>
          <a:prstGeom prst="rect">
            <a:avLst/>
          </a:prstGeom>
          <a:noFill/>
          <a:ln w="9525">
            <a:noFill/>
            <a:miter lim="800000"/>
          </a:ln>
        </p:spPr>
        <p:txBody>
          <a:bodyPr/>
          <a:lstStyle/>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所有危险能量都被解除、封闭、释放、被限制或者处于安全状态</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 </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a:t>
            </a:r>
            <a:endParaRPr kumimoji="0" lang="zh-CN" altLang="en-US" sz="2000" b="0" kern="0" cap="none" spc="0" normalizeH="0" baseline="0" noProof="0" dirty="0">
              <a:solidFill>
                <a:schemeClr val="tx1"/>
              </a:solidFill>
              <a:latin typeface="+mn-lt"/>
              <a:ea typeface="宋体" panose="02010600030101010101" pitchFamily="2" charset="-122"/>
              <a:cs typeface="+mn-cs"/>
              <a:sym typeface="+mn-ea"/>
            </a:endParaRPr>
          </a:p>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如果存在重新积累的可能性，检查零能态，直到：</a:t>
            </a:r>
            <a:endParaRPr kumimoji="0" lang="en-US" sz="2000" b="0" kern="0" cap="none" spc="0" normalizeH="0" baseline="0" noProof="0" dirty="0">
              <a:solidFill>
                <a:schemeClr val="tx1"/>
              </a:solidFill>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作业结束</a:t>
            </a:r>
            <a:endParaRPr kumimoji="0" lang="en-US" sz="32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重新积累能量的可能性结束</a:t>
            </a:r>
            <a:r>
              <a:rPr kumimoji="0" lang="en-US" sz="3200" b="0" i="0" u="none" strike="noStrike" kern="0" cap="none" spc="0" normalizeH="0" baseline="0" noProof="0" dirty="0">
                <a:ln>
                  <a:noFill/>
                </a:ln>
                <a:solidFill>
                  <a:schemeClr val="tx1"/>
                </a:solidFill>
                <a:effectLst/>
                <a:uLnTx/>
                <a:uFillTx/>
                <a:latin typeface="+mn-lt"/>
                <a:ea typeface="+mn-ea"/>
                <a:cs typeface="+mn-cs"/>
                <a:sym typeface="+mn-ea"/>
              </a:rPr>
              <a:t> </a:t>
            </a:r>
            <a:endParaRPr kumimoji="0" lang="en-US" sz="3200" b="0" i="0" u="none" strike="noStrike" kern="0" cap="none" spc="0" normalizeH="0" baseline="0" noProof="0" dirty="0">
              <a:ln>
                <a:noFill/>
              </a:ln>
              <a:solidFill>
                <a:schemeClr val="tx1"/>
              </a:solidFill>
              <a:effectLst/>
              <a:uLnTx/>
              <a:uFillTx/>
              <a:latin typeface="+mn-lt"/>
              <a:ea typeface="+mn-ea"/>
              <a:cs typeface="+mn-cs"/>
              <a:sym typeface="+mn-ea"/>
            </a:endParaRPr>
          </a:p>
        </p:txBody>
      </p:sp>
      <p:pic>
        <p:nvPicPr>
          <p:cNvPr id="33796" name="Picture 4" descr="PL018504"/>
          <p:cNvPicPr>
            <a:picLocks noChangeAspect="1"/>
          </p:cNvPicPr>
          <p:nvPr/>
        </p:nvPicPr>
        <p:blipFill>
          <a:blip r:embed="rId1"/>
          <a:stretch>
            <a:fillRect/>
          </a:stretch>
        </p:blipFill>
        <p:spPr>
          <a:xfrm>
            <a:off x="7016750" y="1574800"/>
            <a:ext cx="2108200" cy="3840163"/>
          </a:xfrm>
          <a:prstGeom prst="rect">
            <a:avLst/>
          </a:prstGeom>
          <a:noFill/>
          <a:ln w="9525">
            <a:noFill/>
          </a:ln>
        </p:spPr>
      </p:pic>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1905000" y="381000"/>
            <a:ext cx="5507038" cy="457200"/>
          </a:xfrm>
        </p:spPr>
        <p:txBody>
          <a:bodyPr vert="horz" wrap="square" lIns="91440" tIns="45720" rIns="91440" bIns="45720" anchor="ctr" anchorCtr="0"/>
          <a:p>
            <a:pPr eaLnBrk="1" hangingPunct="1"/>
            <a:r>
              <a:rPr lang="en-US" altLang="zh-CN" dirty="0"/>
              <a:t>LOTOTO </a:t>
            </a:r>
            <a:r>
              <a:rPr lang="zh-CN" altLang="en-US" dirty="0"/>
              <a:t>第七步 </a:t>
            </a:r>
            <a:r>
              <a:rPr lang="en-US" altLang="zh-CN" dirty="0"/>
              <a:t>= </a:t>
            </a:r>
            <a:r>
              <a:rPr lang="zh-CN" altLang="en-US" dirty="0"/>
              <a:t>验证</a:t>
            </a:r>
            <a:endParaRPr lang="zh-CN" altLang="en-US" dirty="0"/>
          </a:p>
        </p:txBody>
      </p:sp>
      <p:sp>
        <p:nvSpPr>
          <p:cNvPr id="3" name="Rectangle 3"/>
          <p:cNvSpPr txBox="1">
            <a:spLocks noChangeArrowheads="1"/>
          </p:cNvSpPr>
          <p:nvPr/>
        </p:nvSpPr>
        <p:spPr bwMode="auto">
          <a:xfrm>
            <a:off x="1655763" y="1484313"/>
            <a:ext cx="7115175" cy="2932113"/>
          </a:xfrm>
          <a:prstGeom prst="rect">
            <a:avLst/>
          </a:prstGeom>
          <a:noFill/>
          <a:ln w="9525">
            <a:noFill/>
            <a:miter lim="800000"/>
          </a:ln>
        </p:spPr>
        <p:txBody>
          <a:bodyPr/>
          <a:lstStyle/>
          <a:p>
            <a:pPr marL="342900" marR="0" indent="-342900" defTabSz="914400" eaLnBrk="1" hangingPunct="1">
              <a:spcBef>
                <a:spcPct val="20000"/>
              </a:spcBef>
              <a:buClrTx/>
              <a:buSzTx/>
              <a:buFontTx/>
              <a:buChar char="•"/>
              <a:defRPr/>
            </a:pP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通过一般的控制方式操作</a:t>
            </a:r>
            <a:r>
              <a:rPr kumimoji="0" lang="en-US" altLang="zh-CN" sz="1800" b="0" kern="0" cap="none" spc="0" normalizeH="0" baseline="0" noProof="0" dirty="0">
                <a:solidFill>
                  <a:schemeClr val="tx1"/>
                </a:solidFill>
                <a:latin typeface="+mn-lt"/>
                <a:ea typeface="宋体" panose="02010600030101010101" pitchFamily="2" charset="-122"/>
                <a:cs typeface="+mn-cs"/>
                <a:sym typeface="+mn-ea"/>
              </a:rPr>
              <a:t>MEP</a:t>
            </a: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，保证</a:t>
            </a:r>
            <a:r>
              <a:rPr kumimoji="0" lang="en-US" altLang="zh-CN" sz="1800" b="0" kern="0" cap="none" spc="0" normalizeH="0" baseline="0" noProof="0" dirty="0">
                <a:solidFill>
                  <a:schemeClr val="tx1"/>
                </a:solidFill>
                <a:latin typeface="+mn-lt"/>
                <a:ea typeface="宋体" panose="02010600030101010101" pitchFamily="2" charset="-122"/>
                <a:cs typeface="+mn-cs"/>
                <a:sym typeface="+mn-ea"/>
              </a:rPr>
              <a:t>MEP </a:t>
            </a: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a:t>
            </a:r>
            <a:endParaRPr kumimoji="0" lang="zh-CN" altLang="en-US" sz="1800" b="0" kern="0" cap="none" spc="0" normalizeH="0" baseline="0" noProof="0" dirty="0">
              <a:solidFill>
                <a:schemeClr val="tx1"/>
              </a:solidFill>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已经与能量断开</a:t>
            </a:r>
            <a:endParaRPr kumimoji="0" lang="en-US" sz="28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不能被操作</a:t>
            </a:r>
            <a:r>
              <a:rPr kumimoji="0" lang="en-US" altLang="zh-CN"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en-US" sz="2800" b="0" i="0" u="none" strike="noStrike" kern="0" cap="none" spc="0" normalizeH="0" baseline="0" noProof="0" dirty="0">
              <a:ln>
                <a:noFill/>
              </a:ln>
              <a:solidFill>
                <a:schemeClr val="tx1"/>
              </a:solidFill>
              <a:effectLst/>
              <a:uLnTx/>
              <a:uFillTx/>
              <a:latin typeface="+mn-lt"/>
              <a:ea typeface="+mn-ea"/>
              <a:cs typeface="+mn-cs"/>
              <a:sym typeface="+mn-ea"/>
            </a:endParaRPr>
          </a:p>
          <a:p>
            <a:pPr marL="342900" marR="0" indent="-342900" defTabSz="914400" eaLnBrk="1" hangingPunct="1">
              <a:spcBef>
                <a:spcPct val="20000"/>
              </a:spcBef>
              <a:buClrTx/>
              <a:buSzTx/>
              <a:buFontTx/>
              <a:buChar char="•"/>
              <a:defRPr/>
            </a:pP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验证测试完毕后把操作控制返回到隔离位置。</a:t>
            </a:r>
            <a:r>
              <a:rPr kumimoji="0" lang="en-US" altLang="zh-CN" sz="1800" b="0" kern="0" cap="none" spc="0" normalizeH="0" baseline="0" noProof="0" dirty="0">
                <a:solidFill>
                  <a:schemeClr val="tx1"/>
                </a:solidFill>
                <a:latin typeface="+mn-lt"/>
                <a:ea typeface="宋体" panose="02010600030101010101" pitchFamily="2" charset="-122"/>
                <a:cs typeface="+mn-cs"/>
                <a:sym typeface="+mn-ea"/>
              </a:rPr>
              <a:t> </a:t>
            </a:r>
            <a:endParaRPr kumimoji="0" lang="en-US" sz="1800" b="0" kern="0" cap="none" spc="0" normalizeH="0" baseline="0" noProof="0" dirty="0">
              <a:solidFill>
                <a:schemeClr val="tx1"/>
              </a:solidFill>
              <a:latin typeface="+mn-lt"/>
              <a:ea typeface="+mn-ea"/>
              <a:cs typeface="+mn-cs"/>
              <a:sym typeface="+mn-ea"/>
            </a:endParaRPr>
          </a:p>
          <a:p>
            <a:pPr marL="342900" marR="0" indent="-342900" defTabSz="914400" eaLnBrk="1" hangingPunct="1">
              <a:spcBef>
                <a:spcPct val="20000"/>
              </a:spcBef>
              <a:buClrTx/>
              <a:buSzTx/>
              <a:buFontTx/>
              <a:buChar char="•"/>
              <a:defRPr/>
            </a:pP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如果 </a:t>
            </a:r>
            <a:r>
              <a:rPr kumimoji="0" lang="en-US" altLang="zh-CN" sz="1800" b="0" kern="0" cap="none" spc="0" normalizeH="0" baseline="0" noProof="0" dirty="0">
                <a:solidFill>
                  <a:schemeClr val="tx1"/>
                </a:solidFill>
                <a:latin typeface="+mn-lt"/>
                <a:ea typeface="宋体" panose="02010600030101010101" pitchFamily="2" charset="-122"/>
                <a:cs typeface="+mn-cs"/>
                <a:sym typeface="+mn-ea"/>
              </a:rPr>
              <a:t>MEP</a:t>
            </a:r>
            <a:r>
              <a:rPr kumimoji="0" lang="zh-CN" altLang="en-US" sz="1800" b="0" kern="0" cap="none" spc="0" normalizeH="0" baseline="0" noProof="0" dirty="0">
                <a:solidFill>
                  <a:schemeClr val="tx1"/>
                </a:solidFill>
                <a:latin typeface="+mn-lt"/>
                <a:ea typeface="宋体" panose="02010600030101010101" pitchFamily="2" charset="-122"/>
                <a:cs typeface="+mn-cs"/>
                <a:sym typeface="+mn-ea"/>
              </a:rPr>
              <a:t>运行：</a:t>
            </a:r>
            <a:endParaRPr kumimoji="0" lang="en-US" altLang="zh-CN" sz="1800" b="0" kern="0" cap="none" spc="0" normalizeH="0" baseline="0" noProof="0" dirty="0">
              <a:solidFill>
                <a:schemeClr val="tx1"/>
              </a:solidFill>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停止</a:t>
            </a:r>
            <a:r>
              <a:rPr kumimoji="0" lang="en-US" altLang="zh-CN"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MEP</a:t>
            </a:r>
            <a:endParaRPr kumimoji="0" lang="en-US" altLang="zh-CN"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通知主管</a:t>
            </a:r>
            <a:endParaRPr kumimoji="0" lang="en-US" sz="2800" b="0" i="0" u="none" strike="noStrike" kern="0" cap="none" spc="0" normalizeH="0" baseline="0" noProof="0" dirty="0">
              <a:ln>
                <a:noFill/>
              </a:ln>
              <a:solidFill>
                <a:schemeClr val="tx1"/>
              </a:solidFill>
              <a:effectLst/>
              <a:uLnTx/>
              <a:uFillTx/>
              <a:latin typeface="+mn-lt"/>
              <a:ea typeface="+mn-ea"/>
              <a:cs typeface="+mn-cs"/>
              <a:sym typeface="+mn-ea"/>
            </a:endParaRPr>
          </a:p>
        </p:txBody>
      </p:sp>
      <p:pic>
        <p:nvPicPr>
          <p:cNvPr id="34820" name="Picture 4" descr="PL018450"/>
          <p:cNvPicPr>
            <a:picLocks noChangeAspect="1"/>
          </p:cNvPicPr>
          <p:nvPr/>
        </p:nvPicPr>
        <p:blipFill>
          <a:blip r:embed="rId1"/>
          <a:stretch>
            <a:fillRect/>
          </a:stretch>
        </p:blipFill>
        <p:spPr>
          <a:xfrm>
            <a:off x="5003800" y="3573463"/>
            <a:ext cx="2952750" cy="2789237"/>
          </a:xfrm>
          <a:prstGeom prst="rect">
            <a:avLst/>
          </a:prstGeom>
          <a:noFill/>
          <a:ln w="9525">
            <a:noFill/>
          </a:ln>
        </p:spPr>
      </p:pic>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2133600" y="381000"/>
            <a:ext cx="5507038" cy="365125"/>
          </a:xfrm>
        </p:spPr>
        <p:txBody>
          <a:bodyPr vert="horz" wrap="square" lIns="0" tIns="0" rIns="0" bIns="0" anchor="ctr" anchorCtr="0"/>
          <a:p>
            <a:pPr eaLnBrk="1" hangingPunct="1"/>
            <a:r>
              <a:rPr lang="en-US" altLang="zh-CN" dirty="0"/>
              <a:t>LOTOTO </a:t>
            </a:r>
            <a:r>
              <a:rPr lang="zh-CN" altLang="en-US" dirty="0"/>
              <a:t>第八步 </a:t>
            </a:r>
            <a:r>
              <a:rPr lang="en-US" altLang="zh-CN" dirty="0"/>
              <a:t>= </a:t>
            </a:r>
            <a:r>
              <a:rPr lang="zh-CN" altLang="en-US" dirty="0"/>
              <a:t>执行作业</a:t>
            </a:r>
            <a:endParaRPr lang="zh-CN" altLang="en-US" dirty="0"/>
          </a:p>
        </p:txBody>
      </p:sp>
      <p:pic>
        <p:nvPicPr>
          <p:cNvPr id="35843" name="Picture 3"/>
          <p:cNvPicPr>
            <a:picLocks noChangeAspect="1"/>
          </p:cNvPicPr>
          <p:nvPr/>
        </p:nvPicPr>
        <p:blipFill>
          <a:blip r:embed="rId1"/>
          <a:stretch>
            <a:fillRect/>
          </a:stretch>
        </p:blipFill>
        <p:spPr>
          <a:xfrm>
            <a:off x="1547813" y="1362075"/>
            <a:ext cx="4824412" cy="3497263"/>
          </a:xfrm>
          <a:prstGeom prst="rect">
            <a:avLst/>
          </a:prstGeom>
          <a:noFill/>
          <a:ln w="9525">
            <a:noFill/>
          </a:ln>
        </p:spPr>
      </p:pic>
      <p:pic>
        <p:nvPicPr>
          <p:cNvPr id="35844" name="Picture 4" descr="ENFRIADOR''"/>
          <p:cNvPicPr>
            <a:picLocks noChangeAspect="1"/>
          </p:cNvPicPr>
          <p:nvPr/>
        </p:nvPicPr>
        <p:blipFill>
          <a:blip r:embed="rId2"/>
          <a:stretch>
            <a:fillRect/>
          </a:stretch>
        </p:blipFill>
        <p:spPr>
          <a:xfrm>
            <a:off x="6588125" y="2349500"/>
            <a:ext cx="2238375" cy="3232150"/>
          </a:xfrm>
          <a:prstGeom prst="rect">
            <a:avLst/>
          </a:prstGeom>
          <a:noFill/>
          <a:ln w="9525">
            <a:noFill/>
          </a:ln>
        </p:spPr>
      </p:pic>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xfrm>
            <a:off x="1676400" y="381000"/>
            <a:ext cx="6421438" cy="457200"/>
          </a:xfrm>
        </p:spPr>
        <p:txBody>
          <a:bodyPr vert="horz" wrap="square" lIns="91440" tIns="45720" rIns="91440" bIns="45720" anchor="ctr" anchorCtr="0"/>
          <a:p>
            <a:pPr eaLnBrk="1" hangingPunct="1"/>
            <a:r>
              <a:rPr lang="en-US" altLang="zh-CN" dirty="0"/>
              <a:t>LOTOTO </a:t>
            </a:r>
            <a:r>
              <a:rPr lang="zh-CN" altLang="en-US" dirty="0"/>
              <a:t>第九步 </a:t>
            </a:r>
            <a:r>
              <a:rPr lang="en-US" altLang="zh-CN" dirty="0"/>
              <a:t>= </a:t>
            </a:r>
            <a:r>
              <a:rPr lang="zh-CN" altLang="en-US" dirty="0"/>
              <a:t>检查和恢复</a:t>
            </a:r>
            <a:r>
              <a:rPr lang="en-US" altLang="zh-CN" dirty="0"/>
              <a:t> </a:t>
            </a:r>
            <a:endParaRPr lang="en-US" altLang="zh-CN" dirty="0"/>
          </a:p>
        </p:txBody>
      </p:sp>
      <p:sp>
        <p:nvSpPr>
          <p:cNvPr id="36867" name="Rectangle 3"/>
          <p:cNvSpPr txBox="1"/>
          <p:nvPr/>
        </p:nvSpPr>
        <p:spPr>
          <a:xfrm>
            <a:off x="1655763" y="1052513"/>
            <a:ext cx="7115175" cy="5584825"/>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000" b="0" dirty="0">
                <a:solidFill>
                  <a:schemeClr val="tx1"/>
                </a:solidFill>
                <a:latin typeface="Arial" panose="020B0604020202020204" pitchFamily="34" charset="0"/>
              </a:rPr>
              <a:t>授权人必须：</a:t>
            </a:r>
            <a:endParaRPr lang="zh-CN" altLang="en-US"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对这个区域进行目视检查。</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通知所有受影响人将要恢复能量。</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核实所有的人员都离开了</a:t>
            </a:r>
            <a:r>
              <a:rPr lang="en-US" altLang="zh-CN" sz="2000" b="0" dirty="0">
                <a:solidFill>
                  <a:schemeClr val="tx1"/>
                </a:solidFill>
                <a:latin typeface="Arial" panose="020B0604020202020204" pitchFamily="34" charset="0"/>
              </a:rPr>
              <a:t>MEP</a:t>
            </a:r>
            <a:r>
              <a:rPr lang="zh-CN" altLang="en-US" sz="2000" b="0" dirty="0">
                <a:solidFill>
                  <a:schemeClr val="tx1"/>
                </a:solidFill>
                <a:latin typeface="Arial" panose="020B0604020202020204" pitchFamily="34" charset="0"/>
              </a:rPr>
              <a:t>。</a:t>
            </a:r>
            <a:endParaRPr lang="zh-CN" altLang="en-US"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解除所有的上锁装置和标牌。</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Wingdings" panose="05000000000000000000" pitchFamily="2" charset="2"/>
            </a:pPr>
            <a:r>
              <a:rPr lang="zh-CN" altLang="en-US" sz="2000" b="0" dirty="0">
                <a:solidFill>
                  <a:srgbClr val="FF3300"/>
                </a:solidFill>
                <a:latin typeface="Arial" panose="020B0604020202020204" pitchFamily="34" charset="0"/>
              </a:rPr>
              <a:t>禁止解除另一个人的上锁装置和标牌。</a:t>
            </a:r>
            <a:endParaRPr lang="en-US" altLang="zh-CN" sz="2000" b="0" dirty="0">
              <a:solidFill>
                <a:srgbClr val="FF3300"/>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把所有的</a:t>
            </a:r>
            <a:r>
              <a:rPr lang="en-US" altLang="zh-CN" sz="2000" b="0" dirty="0">
                <a:solidFill>
                  <a:schemeClr val="tx1"/>
                </a:solidFill>
                <a:latin typeface="Arial" panose="020B0604020202020204" pitchFamily="34" charset="0"/>
              </a:rPr>
              <a:t>E.I.D.</a:t>
            </a:r>
            <a:r>
              <a:rPr lang="zh-CN" altLang="en-US" sz="2000" b="0" dirty="0">
                <a:solidFill>
                  <a:schemeClr val="tx1"/>
                </a:solidFill>
                <a:latin typeface="Arial" panose="020B0604020202020204" pitchFamily="34" charset="0"/>
              </a:rPr>
              <a:t>恢复到运行位置 。</a:t>
            </a:r>
            <a:endParaRPr lang="zh-CN" altLang="en-US"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检查确认</a:t>
            </a:r>
            <a:r>
              <a:rPr lang="en-US" altLang="zh-CN" sz="2000" b="0" dirty="0">
                <a:solidFill>
                  <a:schemeClr val="tx1"/>
                </a:solidFill>
                <a:latin typeface="Arial" panose="020B0604020202020204" pitchFamily="34" charset="0"/>
              </a:rPr>
              <a:t>MEP</a:t>
            </a:r>
            <a:r>
              <a:rPr lang="zh-CN" altLang="en-US" sz="2000" b="0" dirty="0">
                <a:solidFill>
                  <a:schemeClr val="tx1"/>
                </a:solidFill>
                <a:latin typeface="Arial" panose="020B0604020202020204" pitchFamily="34" charset="0"/>
              </a:rPr>
              <a:t>运行正常。 </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通知主管和设备操作员已经完成任务，</a:t>
            </a:r>
            <a:r>
              <a:rPr lang="en-US" altLang="zh-CN" sz="2000" b="0" dirty="0">
                <a:solidFill>
                  <a:schemeClr val="tx1"/>
                </a:solidFill>
                <a:latin typeface="Arial" panose="020B0604020202020204" pitchFamily="34" charset="0"/>
              </a:rPr>
              <a:t>MEP</a:t>
            </a:r>
            <a:r>
              <a:rPr lang="zh-CN" altLang="en-US" sz="2000" b="0" dirty="0">
                <a:solidFill>
                  <a:schemeClr val="tx1"/>
                </a:solidFill>
                <a:latin typeface="Arial" panose="020B0604020202020204" pitchFamily="34" charset="0"/>
              </a:rPr>
              <a:t>控制已经返回到生产状态。 </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000" b="0" dirty="0">
                <a:solidFill>
                  <a:schemeClr val="tx1"/>
                </a:solidFill>
                <a:latin typeface="Arial" panose="020B0604020202020204" pitchFamily="34" charset="0"/>
              </a:rPr>
              <a:t>保证</a:t>
            </a:r>
            <a:r>
              <a:rPr lang="en-US" altLang="zh-CN" sz="2000" b="0" dirty="0">
                <a:solidFill>
                  <a:schemeClr val="tx1"/>
                </a:solidFill>
                <a:latin typeface="Arial" panose="020B0604020202020204" pitchFamily="34" charset="0"/>
              </a:rPr>
              <a:t>MEP</a:t>
            </a:r>
            <a:r>
              <a:rPr lang="zh-CN" altLang="en-US" sz="2000" b="0" dirty="0">
                <a:solidFill>
                  <a:schemeClr val="tx1"/>
                </a:solidFill>
                <a:latin typeface="Arial" panose="020B0604020202020204" pitchFamily="34" charset="0"/>
              </a:rPr>
              <a:t>开始正常运行。</a:t>
            </a:r>
            <a:r>
              <a:rPr lang="en-US" altLang="zh-CN" sz="2000" b="0" dirty="0">
                <a:solidFill>
                  <a:schemeClr val="tx1"/>
                </a:solidFill>
                <a:latin typeface="Arial" panose="020B0604020202020204" pitchFamily="34" charset="0"/>
              </a:rPr>
              <a:t> </a:t>
            </a:r>
            <a:endParaRPr lang="en-US" altLang="zh-CN" sz="2000" b="0" dirty="0">
              <a:solidFill>
                <a:schemeClr val="tx1"/>
              </a:solidFill>
              <a:latin typeface="Arial" panose="020B0604020202020204" pitchFamily="34" charset="0"/>
            </a:endParaRPr>
          </a:p>
        </p:txBody>
      </p:sp>
      <p:sp>
        <p:nvSpPr>
          <p:cNvPr id="36868" name="AutoShape 4"/>
          <p:cNvSpPr/>
          <p:nvPr/>
        </p:nvSpPr>
        <p:spPr>
          <a:xfrm>
            <a:off x="1371600" y="4191000"/>
            <a:ext cx="360363" cy="431800"/>
          </a:xfrm>
          <a:prstGeom prst="triangle">
            <a:avLst>
              <a:gd name="adj" fmla="val 50000"/>
            </a:avLst>
          </a:prstGeom>
          <a:noFill/>
          <a:ln w="38100" cap="flat" cmpd="sng">
            <a:solidFill>
              <a:srgbClr val="FF3300"/>
            </a:solidFill>
            <a:prstDash val="solid"/>
            <a:miter/>
            <a:headEnd type="none" w="med" len="med"/>
            <a:tailEnd type="none" w="med" len="med"/>
          </a:ln>
        </p:spPr>
        <p:txBody>
          <a:bodyPr wrap="none" lIns="0" tIns="0" rIns="0" bIns="0" anchor="ctr" anchorCtr="0"/>
          <a:p>
            <a:pPr algn="ctr" eaLnBrk="1" hangingPunct="1"/>
            <a:r>
              <a:rPr lang="fr-FR" altLang="zh-CN" dirty="0">
                <a:solidFill>
                  <a:srgbClr val="FF3300"/>
                </a:solidFill>
                <a:latin typeface="Arial" panose="020B0604020202020204" pitchFamily="34" charset="0"/>
              </a:rPr>
              <a:t>!</a:t>
            </a:r>
            <a:endParaRPr lang="fr-FR" altLang="zh-CN" dirty="0">
              <a:solidFill>
                <a:srgbClr val="FF3300"/>
              </a:solidFill>
              <a:latin typeface="Arial" panose="020B0604020202020204" pitchFamily="34" charset="0"/>
            </a:endParaRPr>
          </a:p>
        </p:txBody>
      </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1752600" y="304800"/>
            <a:ext cx="6040438" cy="457200"/>
          </a:xfrm>
        </p:spPr>
        <p:txBody>
          <a:bodyPr vert="horz" wrap="square" lIns="91440" tIns="45720" rIns="91440" bIns="45720" anchor="ctr" anchorCtr="0"/>
          <a:p>
            <a:pPr eaLnBrk="1" hangingPunct="1"/>
            <a:r>
              <a:rPr lang="en-US" altLang="zh-CN" dirty="0"/>
              <a:t>LOTOTO </a:t>
            </a:r>
            <a:r>
              <a:rPr lang="zh-CN" altLang="en-US" dirty="0"/>
              <a:t>第九步 </a:t>
            </a:r>
            <a:r>
              <a:rPr lang="en-US" altLang="zh-CN" dirty="0"/>
              <a:t>= </a:t>
            </a:r>
            <a:r>
              <a:rPr lang="zh-CN" altLang="en-US" dirty="0"/>
              <a:t>检查和恢复</a:t>
            </a:r>
            <a:endParaRPr lang="en-US" altLang="zh-CN" dirty="0"/>
          </a:p>
        </p:txBody>
      </p:sp>
      <p:sp>
        <p:nvSpPr>
          <p:cNvPr id="37891" name="Rectangle 3"/>
          <p:cNvSpPr txBox="1"/>
          <p:nvPr/>
        </p:nvSpPr>
        <p:spPr>
          <a:xfrm>
            <a:off x="1655763" y="1484313"/>
            <a:ext cx="7115175" cy="1739900"/>
          </a:xfrm>
          <a:prstGeom prst="rect">
            <a:avLst/>
          </a:prstGeom>
          <a:noFill/>
          <a:ln w="9525">
            <a:noFill/>
          </a:ln>
        </p:spPr>
        <p:txBody>
          <a:bodyPr/>
          <a:p>
            <a:pPr marL="342900" indent="-342900" eaLnBrk="1" hangingPunct="1">
              <a:spcBef>
                <a:spcPct val="20000"/>
              </a:spcBef>
              <a:buFont typeface="Wingdings" panose="05000000000000000000" pitchFamily="2" charset="2"/>
            </a:pPr>
            <a:r>
              <a:rPr lang="zh-CN" altLang="en-US" sz="2400" b="0" dirty="0">
                <a:solidFill>
                  <a:schemeClr val="tx1"/>
                </a:solidFill>
                <a:latin typeface="Arial" panose="020B0604020202020204" pitchFamily="34" charset="0"/>
              </a:rPr>
              <a:t>授权人：</a:t>
            </a:r>
            <a:r>
              <a:rPr lang="en-US" altLang="zh-CN" sz="2400" b="0" dirty="0">
                <a:solidFill>
                  <a:schemeClr val="tx1"/>
                </a:solidFill>
                <a:latin typeface="Arial" panose="020B0604020202020204" pitchFamily="34" charset="0"/>
              </a:rPr>
              <a:t> </a:t>
            </a:r>
            <a:endParaRPr lang="en-US" altLang="zh-CN"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关闭上锁许可证。</a:t>
            </a:r>
            <a:endParaRPr lang="zh-CN" altLang="en-US" sz="2400" b="0" dirty="0">
              <a:solidFill>
                <a:schemeClr val="tx1"/>
              </a:solidFill>
              <a:latin typeface="Arial" panose="020B0604020202020204" pitchFamily="34" charset="0"/>
            </a:endParaRPr>
          </a:p>
          <a:p>
            <a:pPr marL="342900" indent="-342900" eaLnBrk="1" hangingPunct="1">
              <a:spcBef>
                <a:spcPct val="20000"/>
              </a:spcBef>
              <a:buFont typeface="Arial" panose="020B0604020202020204" pitchFamily="34" charset="0"/>
              <a:buChar char="•"/>
            </a:pPr>
            <a:r>
              <a:rPr lang="zh-CN" altLang="en-US" sz="2400" b="0" dirty="0">
                <a:solidFill>
                  <a:schemeClr val="tx1"/>
                </a:solidFill>
                <a:latin typeface="Arial" panose="020B0604020202020204" pitchFamily="34" charset="0"/>
              </a:rPr>
              <a:t>当</a:t>
            </a:r>
            <a:r>
              <a:rPr lang="en-US" altLang="zh-CN" sz="2400" b="0" dirty="0">
                <a:solidFill>
                  <a:schemeClr val="tx1"/>
                </a:solidFill>
                <a:latin typeface="Arial" panose="020B0604020202020204" pitchFamily="34" charset="0"/>
              </a:rPr>
              <a:t>LOTOTO</a:t>
            </a:r>
            <a:r>
              <a:rPr lang="zh-CN" altLang="en-US" sz="2400" b="0" dirty="0">
                <a:solidFill>
                  <a:schemeClr val="tx1"/>
                </a:solidFill>
                <a:latin typeface="Arial" panose="020B0604020202020204" pitchFamily="34" charset="0"/>
              </a:rPr>
              <a:t>不是由生产</a:t>
            </a:r>
            <a:r>
              <a:rPr lang="en-US" altLang="zh-CN" sz="2400" b="0" dirty="0">
                <a:solidFill>
                  <a:schemeClr val="tx1"/>
                </a:solidFill>
                <a:latin typeface="Arial" panose="020B0604020202020204" pitchFamily="34" charset="0"/>
              </a:rPr>
              <a:t>/</a:t>
            </a:r>
            <a:r>
              <a:rPr lang="zh-CN" altLang="en-US" sz="2400" b="0" dirty="0">
                <a:solidFill>
                  <a:schemeClr val="tx1"/>
                </a:solidFill>
                <a:latin typeface="Arial" panose="020B0604020202020204" pitchFamily="34" charset="0"/>
              </a:rPr>
              <a:t>运行部门执行时</a:t>
            </a:r>
            <a:r>
              <a:rPr lang="en-US" altLang="zh-CN" sz="2400" b="0" dirty="0">
                <a:solidFill>
                  <a:schemeClr val="tx1"/>
                </a:solidFill>
                <a:latin typeface="Arial" panose="020B0604020202020204" pitchFamily="34" charset="0"/>
              </a:rPr>
              <a:t>(</a:t>
            </a:r>
            <a:r>
              <a:rPr lang="zh-CN" altLang="en-US" sz="2400" b="0" dirty="0">
                <a:solidFill>
                  <a:schemeClr val="tx1"/>
                </a:solidFill>
                <a:latin typeface="Arial" panose="020B0604020202020204" pitchFamily="34" charset="0"/>
              </a:rPr>
              <a:t>如由维修部、合同方等）</a:t>
            </a:r>
            <a:r>
              <a:rPr lang="en-US" altLang="zh-CN" sz="2400" b="0" dirty="0">
                <a:solidFill>
                  <a:schemeClr val="tx1"/>
                </a:solidFill>
                <a:latin typeface="Arial" panose="020B0604020202020204" pitchFamily="34" charset="0"/>
              </a:rPr>
              <a:t>,</a:t>
            </a:r>
            <a:r>
              <a:rPr lang="zh-CN" altLang="en-US" sz="2400" b="0" dirty="0">
                <a:solidFill>
                  <a:schemeClr val="tx1"/>
                </a:solidFill>
                <a:latin typeface="Arial" panose="020B0604020202020204" pitchFamily="34" charset="0"/>
              </a:rPr>
              <a:t>应把</a:t>
            </a:r>
            <a:r>
              <a:rPr lang="en-US" altLang="zh-CN" sz="2400" b="0" dirty="0">
                <a:solidFill>
                  <a:schemeClr val="tx1"/>
                </a:solidFill>
                <a:latin typeface="Arial" panose="020B0604020202020204" pitchFamily="34" charset="0"/>
              </a:rPr>
              <a:t>MEP</a:t>
            </a:r>
            <a:r>
              <a:rPr lang="zh-CN" altLang="en-US" sz="2400" b="0" dirty="0">
                <a:solidFill>
                  <a:schemeClr val="tx1"/>
                </a:solidFill>
                <a:latin typeface="Arial" panose="020B0604020202020204" pitchFamily="34" charset="0"/>
              </a:rPr>
              <a:t>所有权移交给生产</a:t>
            </a:r>
            <a:r>
              <a:rPr lang="en-US" altLang="zh-CN" sz="2400" b="0" dirty="0">
                <a:solidFill>
                  <a:schemeClr val="tx1"/>
                </a:solidFill>
                <a:latin typeface="Arial" panose="020B0604020202020204" pitchFamily="34" charset="0"/>
              </a:rPr>
              <a:t>/</a:t>
            </a:r>
            <a:r>
              <a:rPr lang="zh-CN" altLang="en-US" sz="2400" b="0" dirty="0">
                <a:solidFill>
                  <a:schemeClr val="tx1"/>
                </a:solidFill>
                <a:latin typeface="Arial" panose="020B0604020202020204" pitchFamily="34" charset="0"/>
              </a:rPr>
              <a:t>运行部门。</a:t>
            </a:r>
            <a:endParaRPr lang="en-US" altLang="zh-CN" sz="2400" b="0" dirty="0">
              <a:solidFill>
                <a:schemeClr val="tx1"/>
              </a:solidFill>
              <a:latin typeface="Arial" panose="020B0604020202020204" pitchFamily="34" charset="0"/>
            </a:endParaRPr>
          </a:p>
        </p:txBody>
      </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1676400" y="304800"/>
            <a:ext cx="5964238" cy="457200"/>
          </a:xfrm>
        </p:spPr>
        <p:txBody>
          <a:bodyPr vert="horz" wrap="square" lIns="91440" tIns="45720" rIns="91440" bIns="45720" anchor="ctr" anchorCtr="0"/>
          <a:p>
            <a:pPr eaLnBrk="1" hangingPunct="1"/>
            <a:r>
              <a:rPr lang="en-US" altLang="zh-CN" dirty="0"/>
              <a:t>LOTOTO </a:t>
            </a:r>
            <a:r>
              <a:rPr lang="zh-CN" altLang="en-US" dirty="0"/>
              <a:t>第九步 </a:t>
            </a:r>
            <a:r>
              <a:rPr lang="en-US" altLang="zh-CN" dirty="0"/>
              <a:t>= </a:t>
            </a:r>
            <a:r>
              <a:rPr lang="zh-CN" altLang="en-US" dirty="0"/>
              <a:t>检查和恢复</a:t>
            </a:r>
            <a:r>
              <a:rPr lang="en-US" altLang="zh-CN" dirty="0"/>
              <a:t> </a:t>
            </a:r>
            <a:endParaRPr lang="en-US" altLang="zh-CN" dirty="0"/>
          </a:p>
        </p:txBody>
      </p:sp>
      <p:sp>
        <p:nvSpPr>
          <p:cNvPr id="3" name="Rectangle 3"/>
          <p:cNvSpPr txBox="1">
            <a:spLocks noChangeArrowheads="1"/>
          </p:cNvSpPr>
          <p:nvPr/>
        </p:nvSpPr>
        <p:spPr bwMode="auto">
          <a:xfrm>
            <a:off x="1655763" y="1484313"/>
            <a:ext cx="7115175" cy="2747963"/>
          </a:xfrm>
          <a:prstGeom prst="rect">
            <a:avLst/>
          </a:prstGeom>
          <a:noFill/>
          <a:ln w="9525">
            <a:noFill/>
            <a:miter lim="800000"/>
          </a:ln>
        </p:spPr>
        <p:txBody>
          <a:bodyPr/>
          <a:lstStyle/>
          <a:p>
            <a:pPr marL="342900" marR="0" indent="-342900" defTabSz="914400" eaLnBrk="1" hangingPunct="1">
              <a:spcBef>
                <a:spcPct val="20000"/>
              </a:spcBef>
              <a:buClrTx/>
              <a:buSzTx/>
              <a:buFont typeface="Wingdings" panose="05000000000000000000" pitchFamily="2" charset="2"/>
              <a:buNone/>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如果</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MEP</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的部件受到损坏或者丢失，对安全运行造成威胁：</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 </a:t>
            </a:r>
            <a:endParaRPr kumimoji="0" lang="en-US" sz="2000" b="0" kern="0" cap="none" spc="0" normalizeH="0" baseline="0" noProof="0" dirty="0">
              <a:solidFill>
                <a:schemeClr val="tx1"/>
              </a:solidFill>
              <a:latin typeface="+mn-lt"/>
              <a:ea typeface="+mn-ea"/>
              <a:cs typeface="+mn-cs"/>
              <a:sym typeface="+mn-ea"/>
            </a:endParaRPr>
          </a:p>
          <a:p>
            <a:pPr marL="342900" marR="0" indent="-342900" defTabSz="914400" eaLnBrk="1" hangingPunct="1">
              <a:spcBef>
                <a:spcPct val="20000"/>
              </a:spcBef>
              <a:buClrTx/>
              <a:buSzTx/>
              <a:buFontTx/>
              <a:buChar char="•"/>
              <a:defRPr/>
            </a:pP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MEP</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需要保持隔离和上锁状态。</a:t>
            </a:r>
            <a:r>
              <a:rPr kumimoji="0" lang="en-US" sz="2000" b="0" kern="0" cap="none" spc="0" normalizeH="0" baseline="0" noProof="0" dirty="0">
                <a:solidFill>
                  <a:schemeClr val="tx1"/>
                </a:solidFill>
                <a:latin typeface="+mn-lt"/>
                <a:ea typeface="+mn-ea"/>
                <a:cs typeface="+mn-cs"/>
                <a:sym typeface="+mn-ea"/>
              </a:rPr>
              <a:t> </a:t>
            </a:r>
            <a:endParaRPr kumimoji="0" lang="en-US" sz="2000" b="0" kern="0" cap="none" spc="0" normalizeH="0" baseline="0" noProof="0" dirty="0">
              <a:solidFill>
                <a:schemeClr val="tx1"/>
              </a:solidFill>
              <a:latin typeface="+mn-lt"/>
              <a:ea typeface="+mn-ea"/>
              <a:cs typeface="+mn-cs"/>
              <a:sym typeface="+mn-ea"/>
            </a:endParaRPr>
          </a:p>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负责人对</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EID</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进行挂牌上锁。</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 </a:t>
            </a:r>
            <a:endParaRPr kumimoji="0" lang="en-US" sz="2000" b="0" kern="0" cap="none" spc="0" normalizeH="0" baseline="0" noProof="0" dirty="0">
              <a:solidFill>
                <a:schemeClr val="tx1"/>
              </a:solidFill>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作为对操作员的警示</a:t>
            </a:r>
            <a:endParaRPr kumimoji="0" lang="en-US" sz="3200" b="0" i="0" u="none" strike="noStrike" kern="0" cap="none" spc="0" normalizeH="0" baseline="0" noProof="0" dirty="0">
              <a:ln>
                <a:noFill/>
              </a:ln>
              <a:solidFill>
                <a:schemeClr val="tx1"/>
              </a:solidFill>
              <a:effectLst/>
              <a:uLnTx/>
              <a:uFillTx/>
              <a:latin typeface="+mn-lt"/>
              <a:ea typeface="+mn-ea"/>
              <a:cs typeface="+mn-cs"/>
              <a:sym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避免无意中启动</a:t>
            </a:r>
            <a:r>
              <a:rPr kumimoji="0" lang="en-US" altLang="zh-CN"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MEP</a:t>
            </a:r>
            <a:r>
              <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rPr>
              <a:t>。  </a:t>
            </a:r>
            <a:endParaRPr kumimoji="0" lang="zh-CN" altLang="en-US" sz="3200" b="0" i="0" u="none" strike="noStrike" kern="0" cap="none" spc="0" normalizeH="0" baseline="0" noProof="0" dirty="0">
              <a:ln>
                <a:noFill/>
              </a:ln>
              <a:solidFill>
                <a:schemeClr val="tx1"/>
              </a:solidFill>
              <a:effectLst/>
              <a:uLnTx/>
              <a:uFillTx/>
              <a:latin typeface="+mn-lt"/>
              <a:ea typeface="宋体" panose="02010600030101010101" pitchFamily="2" charset="-122"/>
              <a:cs typeface="+mn-cs"/>
              <a:sym typeface="+mn-ea"/>
            </a:endParaRPr>
          </a:p>
          <a:p>
            <a:pPr marL="342900" marR="0" indent="-342900" defTabSz="914400" eaLnBrk="1" hangingPunct="1">
              <a:spcBef>
                <a:spcPct val="20000"/>
              </a:spcBef>
              <a:buClrTx/>
              <a:buSzTx/>
              <a:buFontTx/>
              <a:buChar char="•"/>
              <a:defRPr/>
            </a:pP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能量隔离装置保持在</a:t>
            </a:r>
            <a:r>
              <a:rPr kumimoji="0" lang="en-US" sz="2000" b="0" kern="0" cap="none" spc="0" normalizeH="0" baseline="0" noProof="0" dirty="0">
                <a:solidFill>
                  <a:schemeClr val="tx1"/>
                </a:solidFill>
                <a:latin typeface="+mn-lt"/>
                <a:ea typeface="+mn-ea"/>
                <a:cs typeface="+mn-cs"/>
                <a:sym typeface="+mn-ea"/>
              </a:rPr>
              <a:t> </a:t>
            </a:r>
            <a:r>
              <a:rPr kumimoji="0" lang="en-US" altLang="zh-CN" sz="2000" b="0" kern="0" cap="none" spc="0" normalizeH="0" baseline="0" noProof="0" dirty="0">
                <a:solidFill>
                  <a:schemeClr val="tx1"/>
                </a:solidFill>
                <a:latin typeface="+mn-lt"/>
                <a:ea typeface="宋体" panose="02010600030101010101" pitchFamily="2" charset="-122"/>
                <a:cs typeface="+mn-cs"/>
                <a:sym typeface="+mn-ea"/>
              </a:rPr>
              <a:t>“</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停”或</a:t>
            </a:r>
            <a:r>
              <a:rPr kumimoji="0" lang="en-US" sz="2000" b="0" kern="0" cap="none" spc="0" normalizeH="0" baseline="0" noProof="0" dirty="0">
                <a:solidFill>
                  <a:schemeClr val="tx1"/>
                </a:solidFill>
                <a:latin typeface="+mn-lt"/>
                <a:ea typeface="+mn-ea"/>
                <a:cs typeface="+mn-cs"/>
                <a:sym typeface="+mn-ea"/>
              </a:rPr>
              <a:t>“</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关</a:t>
            </a:r>
            <a:r>
              <a:rPr kumimoji="0" lang="en-US" sz="2000" b="0" kern="0" cap="none" spc="0" normalizeH="0" baseline="0" noProof="0" dirty="0">
                <a:solidFill>
                  <a:schemeClr val="tx1"/>
                </a:solidFill>
                <a:latin typeface="+mn-lt"/>
                <a:ea typeface="+mn-ea"/>
                <a:cs typeface="+mn-cs"/>
                <a:sym typeface="+mn-ea"/>
              </a:rPr>
              <a:t>”</a:t>
            </a:r>
            <a:r>
              <a:rPr kumimoji="0" lang="zh-CN" altLang="en-US" sz="2000" b="0" kern="0" cap="none" spc="0" normalizeH="0" baseline="0" noProof="0" dirty="0">
                <a:solidFill>
                  <a:schemeClr val="tx1"/>
                </a:solidFill>
                <a:latin typeface="+mn-lt"/>
                <a:ea typeface="宋体" panose="02010600030101010101" pitchFamily="2" charset="-122"/>
                <a:cs typeface="+mn-cs"/>
                <a:sym typeface="+mn-ea"/>
              </a:rPr>
              <a:t>位置。</a:t>
            </a:r>
            <a:endParaRPr kumimoji="0" lang="en-US" sz="2000" b="0" kern="0" cap="none" spc="0" normalizeH="0" baseline="0" noProof="0" dirty="0">
              <a:solidFill>
                <a:schemeClr val="tx1"/>
              </a:solidFill>
              <a:latin typeface="+mn-lt"/>
              <a:ea typeface="+mn-ea"/>
              <a:cs typeface="+mn-cs"/>
              <a:sym typeface="+mn-ea"/>
            </a:endParaRP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p:txBody>
          <a:bodyPr vert="horz" wrap="square" lIns="91440" tIns="45720" rIns="91440" bIns="45720" anchor="t" anchorCtr="0"/>
          <a:p>
            <a:pPr eaLnBrk="1" hangingPunct="1"/>
            <a:r>
              <a:rPr lang="zh-CN" altLang="en-US" sz="2800" b="1" dirty="0">
                <a:latin typeface="宋体" panose="02010600030101010101" pitchFamily="2" charset="-122"/>
              </a:rPr>
              <a:t>简单</a:t>
            </a:r>
            <a:r>
              <a:rPr lang="en-US" altLang="zh-CN" sz="2800" b="1" dirty="0">
                <a:latin typeface="宋体" panose="02010600030101010101" pitchFamily="2" charset="-122"/>
              </a:rPr>
              <a:t>LOTOTO</a:t>
            </a:r>
            <a:r>
              <a:rPr lang="zh-CN" altLang="en-US" sz="2800" b="1" dirty="0">
                <a:latin typeface="宋体" panose="02010600030101010101" pitchFamily="2" charset="-122"/>
              </a:rPr>
              <a:t>方法 </a:t>
            </a:r>
            <a:r>
              <a:rPr lang="en-US" altLang="zh-CN" sz="2800" b="1" dirty="0">
                <a:latin typeface="宋体" panose="02010600030101010101" pitchFamily="2" charset="-122"/>
              </a:rPr>
              <a:t>– </a:t>
            </a:r>
            <a:r>
              <a:rPr lang="zh-CN" altLang="en-US" sz="2800" dirty="0">
                <a:latin typeface="宋体" panose="02010600030101010101" pitchFamily="2" charset="-122"/>
              </a:rPr>
              <a:t>当一个或多个授权人需要在同一个带有一个或多个能量隔离装置的机械、设备、工艺系统上进行作业任务时，每一位授权人必须在所有的能量隔离装置上安放个人锁具和挂牌。如果能量隔离装置无法承担所有的锁具，那么授权人必须使用一个能够容纳所有锁具的搭扣，如多孔锁具。</a:t>
            </a:r>
            <a:r>
              <a:rPr lang="zh-CN" altLang="en-US" dirty="0"/>
              <a:t> </a:t>
            </a:r>
            <a:endParaRPr lang="zh-CN" altLang="en-US" dirty="0"/>
          </a:p>
        </p:txBody>
      </p:sp>
      <p:sp>
        <p:nvSpPr>
          <p:cNvPr id="39939"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457200" y="1143000"/>
            <a:ext cx="8305800" cy="5410200"/>
          </a:xfrm>
        </p:spPr>
        <p:txBody>
          <a:bodyPr vert="horz" wrap="square" lIns="91440" tIns="45720" rIns="91440" bIns="45720" anchor="t" anchorCtr="0"/>
          <a:p>
            <a:pPr eaLnBrk="1" hangingPunct="1">
              <a:lnSpc>
                <a:spcPct val="80000"/>
              </a:lnSpc>
            </a:pPr>
            <a:r>
              <a:rPr lang="zh-CN" altLang="en-US" sz="2800" b="1" dirty="0">
                <a:latin typeface="宋体" panose="02010600030101010101" pitchFamily="2" charset="-122"/>
              </a:rPr>
              <a:t>复杂</a:t>
            </a:r>
            <a:r>
              <a:rPr lang="en-US" altLang="zh-CN" sz="2800" b="1" dirty="0">
                <a:latin typeface="宋体" panose="02010600030101010101" pitchFamily="2" charset="-122"/>
              </a:rPr>
              <a:t>LOTOTO</a:t>
            </a:r>
            <a:r>
              <a:rPr lang="zh-CN" altLang="en-US" sz="2800" b="1" dirty="0">
                <a:latin typeface="宋体" panose="02010600030101010101" pitchFamily="2" charset="-122"/>
              </a:rPr>
              <a:t>方法 </a:t>
            </a:r>
            <a:r>
              <a:rPr lang="en-US" altLang="zh-CN" sz="2800" b="1" dirty="0">
                <a:latin typeface="宋体" panose="02010600030101010101" pitchFamily="2" charset="-122"/>
              </a:rPr>
              <a:t>– </a:t>
            </a:r>
            <a:r>
              <a:rPr lang="zh-CN" altLang="en-US" sz="2800" dirty="0">
                <a:latin typeface="宋体" panose="02010600030101010101" pitchFamily="2" charset="-122"/>
              </a:rPr>
              <a:t>当一个或多个授权人需要在同一个具备以下一个或多个条件的机械、设备、工艺系统上进行作业任务时，必须实施复杂</a:t>
            </a:r>
            <a:r>
              <a:rPr lang="en-US" altLang="zh-CN" sz="2800" dirty="0">
                <a:latin typeface="宋体" panose="02010600030101010101" pitchFamily="2" charset="-122"/>
              </a:rPr>
              <a:t>LOTOTO</a:t>
            </a:r>
            <a:r>
              <a:rPr lang="zh-CN" altLang="en-US" sz="2800" dirty="0">
                <a:latin typeface="宋体" panose="02010600030101010101" pitchFamily="2" charset="-122"/>
              </a:rPr>
              <a:t>方法：</a:t>
            </a:r>
            <a:endParaRPr lang="zh-CN" altLang="en-US" sz="2800" dirty="0">
              <a:latin typeface="宋体" panose="02010600030101010101" pitchFamily="2" charset="-122"/>
            </a:endParaRPr>
          </a:p>
          <a:p>
            <a:pPr lvl="1" eaLnBrk="1" hangingPunct="1">
              <a:lnSpc>
                <a:spcPct val="80000"/>
              </a:lnSpc>
            </a:pPr>
            <a:r>
              <a:rPr lang="zh-CN" altLang="en-US" sz="2600" dirty="0">
                <a:latin typeface="宋体" panose="02010600030101010101" pitchFamily="2" charset="-122"/>
              </a:rPr>
              <a:t>涉及大量的能量隔离装置或授权人；</a:t>
            </a:r>
            <a:endParaRPr lang="zh-CN" altLang="en-US" sz="2600" dirty="0">
              <a:latin typeface="宋体" panose="02010600030101010101" pitchFamily="2" charset="-122"/>
            </a:endParaRPr>
          </a:p>
          <a:p>
            <a:pPr lvl="1" eaLnBrk="1" hangingPunct="1">
              <a:lnSpc>
                <a:spcPct val="80000"/>
              </a:lnSpc>
            </a:pPr>
            <a:r>
              <a:rPr lang="zh-CN" altLang="en-US" sz="2600" dirty="0">
                <a:latin typeface="宋体" panose="02010600030101010101" pitchFamily="2" charset="-122"/>
              </a:rPr>
              <a:t>能量隔离的时间延长（如，超过一个班次的时间）；</a:t>
            </a:r>
            <a:endParaRPr lang="zh-CN" altLang="en-US" sz="2600" dirty="0">
              <a:latin typeface="宋体" panose="02010600030101010101" pitchFamily="2" charset="-122"/>
            </a:endParaRPr>
          </a:p>
          <a:p>
            <a:pPr lvl="1" eaLnBrk="1" hangingPunct="1">
              <a:lnSpc>
                <a:spcPct val="80000"/>
              </a:lnSpc>
            </a:pPr>
            <a:r>
              <a:rPr lang="zh-CN" altLang="en-US" sz="2600" dirty="0">
                <a:latin typeface="宋体" panose="02010600030101010101" pitchFamily="2" charset="-122"/>
              </a:rPr>
              <a:t>无法接触到能量隔离装置；</a:t>
            </a:r>
            <a:endParaRPr lang="zh-CN" altLang="en-US" sz="2600" dirty="0">
              <a:latin typeface="宋体" panose="02010600030101010101" pitchFamily="2" charset="-122"/>
            </a:endParaRPr>
          </a:p>
          <a:p>
            <a:pPr lvl="1" eaLnBrk="1" hangingPunct="1">
              <a:lnSpc>
                <a:spcPct val="80000"/>
              </a:lnSpc>
            </a:pPr>
            <a:r>
              <a:rPr lang="zh-CN" altLang="en-US" sz="2600" dirty="0">
                <a:latin typeface="宋体" panose="02010600030101010101" pitchFamily="2" charset="-122"/>
              </a:rPr>
              <a:t>机械、设备、工艺系统的部件存在相互依赖和相互关联。</a:t>
            </a:r>
            <a:endParaRPr lang="zh-CN" altLang="en-US" sz="2600" dirty="0">
              <a:latin typeface="宋体" panose="02010600030101010101" pitchFamily="2" charset="-122"/>
            </a:endParaRPr>
          </a:p>
          <a:p>
            <a:pPr eaLnBrk="1" hangingPunct="1">
              <a:lnSpc>
                <a:spcPct val="80000"/>
              </a:lnSpc>
            </a:pPr>
            <a:r>
              <a:rPr lang="zh-CN" altLang="en-US" sz="2800" dirty="0">
                <a:latin typeface="宋体" panose="02010600030101010101" pitchFamily="2" charset="-122"/>
              </a:rPr>
              <a:t>对于复杂</a:t>
            </a:r>
            <a:r>
              <a:rPr lang="en-US" altLang="zh-CN" sz="2800" dirty="0">
                <a:latin typeface="宋体" panose="02010600030101010101" pitchFamily="2" charset="-122"/>
              </a:rPr>
              <a:t>LOTOTO</a:t>
            </a:r>
            <a:r>
              <a:rPr lang="zh-CN" altLang="en-US" sz="2800" dirty="0">
                <a:latin typeface="宋体" panose="02010600030101010101" pitchFamily="2" charset="-122"/>
              </a:rPr>
              <a:t>方法，必须指定一名负责人对隔离作业进行全面责任并提供授权，而且必须确保上锁保护的连续性。这可能需要通过使用上锁箱或复杂隔离板系统来完成。</a:t>
            </a:r>
            <a:endParaRPr lang="zh-CN" altLang="en-US" sz="2800" dirty="0">
              <a:latin typeface="宋体" panose="02010600030101010101" pitchFamily="2" charset="-122"/>
            </a:endParaRPr>
          </a:p>
        </p:txBody>
      </p:sp>
      <p:sp>
        <p:nvSpPr>
          <p:cNvPr id="40963"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4"/>
          <p:cNvSpPr>
            <a:spLocks noGrp="1"/>
          </p:cNvSpPr>
          <p:nvPr>
            <p:ph idx="1"/>
          </p:nvPr>
        </p:nvSpPr>
        <p:spPr>
          <a:xfrm>
            <a:off x="457200" y="990600"/>
            <a:ext cx="8458200" cy="5715000"/>
          </a:xfrm>
        </p:spPr>
        <p:txBody>
          <a:bodyPr vert="horz" wrap="square" lIns="91440" tIns="45720" rIns="91440" bIns="45720" anchor="t" anchorCtr="0"/>
          <a:p>
            <a:pPr eaLnBrk="1" hangingPunct="1"/>
            <a:r>
              <a:rPr lang="zh-CN" altLang="en-US" sz="2400" b="1" dirty="0">
                <a:latin typeface="宋体" panose="02010600030101010101" pitchFamily="2" charset="-122"/>
              </a:rPr>
              <a:t>间断性操作：</a:t>
            </a:r>
            <a:r>
              <a:rPr lang="zh-CN" altLang="en-US" sz="2400" dirty="0">
                <a:latin typeface="宋体" panose="02010600030101010101" pitchFamily="2" charset="-122"/>
              </a:rPr>
              <a:t>需要进行测试、故障排除或调整机械、设备、工艺系统中部件的位置的作业时，应按照如下程序：</a:t>
            </a:r>
            <a:endParaRPr lang="zh-CN" altLang="en-US" sz="2400" dirty="0">
              <a:latin typeface="宋体" panose="02010600030101010101" pitchFamily="2" charset="-122"/>
            </a:endParaRPr>
          </a:p>
          <a:p>
            <a:pPr lvl="1" eaLnBrk="1" hangingPunct="1"/>
            <a:r>
              <a:rPr lang="zh-CN" altLang="en-US" sz="2400" dirty="0">
                <a:latin typeface="宋体" panose="02010600030101010101" pitchFamily="2" charset="-122"/>
              </a:rPr>
              <a:t>－ 按拟定的作业方式实施工作风险分析，并落实所有风险控制措施； </a:t>
            </a:r>
            <a:endParaRPr lang="zh-CN" altLang="en-US" sz="2400" dirty="0">
              <a:latin typeface="宋体" panose="02010600030101010101" pitchFamily="2" charset="-122"/>
            </a:endParaRPr>
          </a:p>
          <a:p>
            <a:pPr lvl="1" eaLnBrk="1" hangingPunct="1"/>
            <a:r>
              <a:rPr lang="zh-CN" altLang="en-US" sz="2400" dirty="0">
                <a:latin typeface="宋体" panose="02010600030101010101" pitchFamily="2" charset="-122"/>
              </a:rPr>
              <a:t>－ 按工作许可程序要求申请作业许可证；</a:t>
            </a:r>
            <a:endParaRPr lang="zh-CN" altLang="en-US" sz="2400" dirty="0">
              <a:latin typeface="宋体" panose="02010600030101010101" pitchFamily="2" charset="-122"/>
            </a:endParaRPr>
          </a:p>
          <a:p>
            <a:pPr lvl="1" eaLnBrk="1" hangingPunct="1"/>
            <a:r>
              <a:rPr lang="zh-CN" altLang="en-US" sz="2400" dirty="0">
                <a:latin typeface="宋体" panose="02010600030101010101" pitchFamily="2" charset="-122"/>
              </a:rPr>
              <a:t>－ 按</a:t>
            </a:r>
            <a:r>
              <a:rPr lang="en-US" altLang="zh-CN" sz="2400" dirty="0">
                <a:latin typeface="宋体" panose="02010600030101010101" pitchFamily="2" charset="-122"/>
              </a:rPr>
              <a:t>HECP</a:t>
            </a:r>
            <a:r>
              <a:rPr lang="zh-CN" altLang="en-US" sz="2400" dirty="0">
                <a:latin typeface="宋体" panose="02010600030101010101" pitchFamily="2" charset="-122"/>
              </a:rPr>
              <a:t>实施</a:t>
            </a:r>
            <a:r>
              <a:rPr lang="en-US" altLang="zh-CN" sz="2400" dirty="0">
                <a:latin typeface="宋体" panose="02010600030101010101" pitchFamily="2" charset="-122"/>
              </a:rPr>
              <a:t>LOTOTO</a:t>
            </a:r>
            <a:r>
              <a:rPr lang="zh-CN" altLang="en-US" sz="2400" dirty="0">
                <a:latin typeface="宋体" panose="02010600030101010101" pitchFamily="2" charset="-122"/>
              </a:rPr>
              <a:t>九个步骤。</a:t>
            </a:r>
            <a:endParaRPr lang="zh-CN" altLang="en-US" sz="2400" dirty="0">
              <a:latin typeface="宋体" panose="02010600030101010101" pitchFamily="2" charset="-122"/>
            </a:endParaRPr>
          </a:p>
          <a:p>
            <a:pPr eaLnBrk="1" hangingPunct="1"/>
            <a:r>
              <a:rPr lang="zh-CN" altLang="en-US" sz="2400" b="1" dirty="0">
                <a:latin typeface="宋体" panose="02010600030101010101" pitchFamily="2" charset="-122"/>
              </a:rPr>
              <a:t>交接班作业</a:t>
            </a:r>
            <a:r>
              <a:rPr lang="zh-CN" altLang="en-US" sz="2400" dirty="0">
                <a:latin typeface="宋体" panose="02010600030101010101" pitchFamily="2" charset="-122"/>
              </a:rPr>
              <a:t>：如果在一个工作班内检修任务还没完成，需移交给下一班次进行时，交班负责人应负责将目前的隔离状态，进行的工作以及相关信息告知接替者，交班人员应将能量隔离装置上的个人锁具一一解锁，接班人员需重复执行一遍以上上锁程序，然后才能开始工作； </a:t>
            </a:r>
            <a:endParaRPr lang="zh-CN" altLang="en-US" sz="2400" dirty="0">
              <a:latin typeface="宋体" panose="02010600030101010101" pitchFamily="2" charset="-122"/>
            </a:endParaRPr>
          </a:p>
        </p:txBody>
      </p:sp>
      <p:sp>
        <p:nvSpPr>
          <p:cNvPr id="41987"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idx="1"/>
          </p:nvPr>
        </p:nvSpPr>
        <p:spPr>
          <a:xfrm>
            <a:off x="381000" y="1066800"/>
            <a:ext cx="8305800" cy="5334000"/>
          </a:xfrm>
        </p:spPr>
        <p:txBody>
          <a:bodyPr vert="horz" wrap="square" lIns="91440" tIns="45720" rIns="91440" bIns="45720" anchor="t" anchorCtr="0"/>
          <a:p>
            <a:pPr eaLnBrk="1" hangingPunct="1"/>
            <a:r>
              <a:rPr lang="zh-CN" altLang="en-US" sz="2400" b="1" dirty="0"/>
              <a:t>交叉作业：</a:t>
            </a:r>
            <a:r>
              <a:rPr lang="zh-CN" altLang="en-US" sz="2400" dirty="0"/>
              <a:t>在出现两个不同的工作组对同一设备进行作业时，如某一组人员已对能量隔离装置进行了上锁，另一工作组负责人仍须对所有需上锁设备的实际上锁情况进行一一核对，然后监督本组人员按本程序上锁要求在相应的位置锁上相应的锁具。当其中一组先结束工作后，应将自己的个人锁具解开，最后一组人员在工作结束后实施第九步检查与恢复；</a:t>
            </a:r>
            <a:endParaRPr lang="zh-CN" altLang="en-US" sz="2400" dirty="0"/>
          </a:p>
          <a:p>
            <a:pPr eaLnBrk="1" hangingPunct="1"/>
            <a:r>
              <a:rPr lang="zh-CN" altLang="en-US" sz="2400" b="1" dirty="0">
                <a:latin typeface="宋体" panose="02010600030101010101" pitchFamily="2" charset="-122"/>
              </a:rPr>
              <a:t>合同方协调员（</a:t>
            </a:r>
            <a:r>
              <a:rPr lang="en-US" altLang="zh-CN" sz="2400" b="1" dirty="0">
                <a:latin typeface="宋体" panose="02010600030101010101" pitchFamily="2" charset="-122"/>
              </a:rPr>
              <a:t>LCC</a:t>
            </a:r>
            <a:r>
              <a:rPr lang="zh-CN" altLang="en-US" sz="2400" b="1" dirty="0">
                <a:latin typeface="宋体" panose="02010600030101010101" pitchFamily="2" charset="-122"/>
              </a:rPr>
              <a:t>）</a:t>
            </a:r>
            <a:r>
              <a:rPr lang="zh-CN" altLang="en-US" sz="2400" dirty="0">
                <a:latin typeface="宋体" panose="02010600030101010101" pitchFamily="2" charset="-122"/>
              </a:rPr>
              <a:t>：对于外包人员在现场的作业，相关负责部门指定的合同协调员应对外包作业涉及的能量隔离点进行上锁，并监督合同方人员上锁，在作业结束后，才能最后解锁。</a:t>
            </a:r>
            <a:endParaRPr lang="zh-CN" altLang="en-US" dirty="0"/>
          </a:p>
        </p:txBody>
      </p:sp>
      <p:sp>
        <p:nvSpPr>
          <p:cNvPr id="43011"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p:txBody>
          <a:bodyPr vert="horz" wrap="square" lIns="91440" tIns="45720" rIns="91440" bIns="45720" anchor="ctr" anchorCtr="0"/>
          <a:p>
            <a:pPr eaLnBrk="1" hangingPunct="1"/>
            <a:r>
              <a:rPr lang="zh-CN" altLang="en-US" dirty="0"/>
              <a:t>目     录</a:t>
            </a:r>
            <a:endParaRPr lang="zh-CN" altLang="en-US" dirty="0"/>
          </a:p>
        </p:txBody>
      </p:sp>
      <p:sp>
        <p:nvSpPr>
          <p:cNvPr id="5123" name="Text Box 4"/>
          <p:cNvSpPr/>
          <p:nvPr>
            <p:ph idx="1"/>
          </p:nvPr>
        </p:nvSpPr>
        <p:spPr/>
        <p:txBody>
          <a:bodyPr vert="horz" wrap="square" lIns="91440" tIns="45720" rIns="91440" bIns="45720" anchor="t" anchorCtr="0"/>
          <a:p>
            <a:pPr eaLnBrk="1" hangingPunct="1">
              <a:lnSpc>
                <a:spcPct val="80000"/>
              </a:lnSpc>
            </a:pPr>
            <a:r>
              <a:rPr lang="zh-CN" altLang="en-US" sz="2800" b="1" dirty="0">
                <a:latin typeface="宋体" panose="02010600030101010101" pitchFamily="2" charset="-122"/>
              </a:rPr>
              <a:t>前言</a:t>
            </a:r>
            <a:endParaRPr lang="en-US" altLang="zh-CN"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目的</a:t>
            </a:r>
            <a:endParaRPr lang="zh-CN" altLang="en-US"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适用范围</a:t>
            </a:r>
            <a:endParaRPr lang="zh-CN" altLang="en-US"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术语</a:t>
            </a:r>
            <a:endParaRPr lang="en-US" altLang="zh-CN"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能量隔离工具</a:t>
            </a:r>
            <a:endParaRPr lang="zh-CN" altLang="en-US" sz="2800" b="1" dirty="0">
              <a:latin typeface="宋体" panose="02010600030101010101" pitchFamily="2" charset="-122"/>
            </a:endParaRPr>
          </a:p>
          <a:p>
            <a:pPr eaLnBrk="1" hangingPunct="1">
              <a:lnSpc>
                <a:spcPct val="80000"/>
              </a:lnSpc>
            </a:pPr>
            <a:r>
              <a:rPr lang="en-US" altLang="zh-CN" sz="2800" b="1" dirty="0">
                <a:latin typeface="宋体" panose="02010600030101010101" pitchFamily="2" charset="-122"/>
              </a:rPr>
              <a:t>LOTOTO</a:t>
            </a:r>
            <a:r>
              <a:rPr lang="zh-CN" altLang="en-US" sz="2800" b="1" dirty="0">
                <a:latin typeface="宋体" panose="02010600030101010101" pitchFamily="2" charset="-122"/>
              </a:rPr>
              <a:t>许可</a:t>
            </a:r>
            <a:endParaRPr lang="zh-CN" altLang="en-US" sz="2800" b="1" dirty="0">
              <a:latin typeface="宋体" panose="02010600030101010101" pitchFamily="2" charset="-122"/>
            </a:endParaRPr>
          </a:p>
          <a:p>
            <a:pPr eaLnBrk="1" hangingPunct="1">
              <a:lnSpc>
                <a:spcPct val="80000"/>
              </a:lnSpc>
            </a:pPr>
            <a:r>
              <a:rPr lang="en-US" altLang="zh-CN" sz="2800" b="1" dirty="0">
                <a:latin typeface="宋体" panose="02010600030101010101" pitchFamily="2" charset="-122"/>
              </a:rPr>
              <a:t>LOTOTO</a:t>
            </a:r>
            <a:r>
              <a:rPr lang="zh-CN" altLang="en-US" sz="2800" b="1" dirty="0">
                <a:latin typeface="宋体" panose="02010600030101010101" pitchFamily="2" charset="-122"/>
              </a:rPr>
              <a:t>执行九步骤</a:t>
            </a:r>
            <a:endParaRPr lang="zh-CN" altLang="en-US"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特定情况下的能量隔离</a:t>
            </a:r>
            <a:endParaRPr lang="en-US" altLang="zh-CN" sz="2800" b="1" dirty="0">
              <a:latin typeface="宋体" panose="02010600030101010101" pitchFamily="2" charset="-122"/>
            </a:endParaRPr>
          </a:p>
          <a:p>
            <a:pPr eaLnBrk="1" hangingPunct="1">
              <a:lnSpc>
                <a:spcPct val="80000"/>
              </a:lnSpc>
            </a:pPr>
            <a:r>
              <a:rPr lang="zh-CN" altLang="en-US" sz="2800" b="1" dirty="0">
                <a:latin typeface="宋体" panose="02010600030101010101" pitchFamily="2" charset="-122"/>
              </a:rPr>
              <a:t>现场实践</a:t>
            </a:r>
            <a:endParaRPr lang="zh-CN" altLang="en-US" sz="2800" b="1" dirty="0">
              <a:latin typeface="宋体" panose="02010600030101010101" pitchFamily="2" charset="-122"/>
            </a:endParaRPr>
          </a:p>
        </p:txBody>
      </p:sp>
      <p:sp>
        <p:nvSpPr>
          <p:cNvPr id="5124" name="Text Box 5"/>
          <p:cNvSpPr txBox="1"/>
          <p:nvPr/>
        </p:nvSpPr>
        <p:spPr>
          <a:xfrm>
            <a:off x="1524000" y="5943600"/>
            <a:ext cx="7315200" cy="396875"/>
          </a:xfrm>
          <a:prstGeom prst="rect">
            <a:avLst/>
          </a:prstGeom>
          <a:noFill/>
          <a:ln w="9525">
            <a:noFill/>
          </a:ln>
        </p:spPr>
        <p:txBody>
          <a:bodyPr>
            <a:spAutoFit/>
          </a:bodyPr>
          <a:p>
            <a:pPr algn="r" eaLnBrk="1" hangingPunct="1">
              <a:spcBef>
                <a:spcPct val="50000"/>
              </a:spcBef>
            </a:pPr>
            <a:r>
              <a:rPr lang="en-US" altLang="zh-CN" sz="2000" dirty="0">
                <a:solidFill>
                  <a:schemeClr val="tx1"/>
                </a:solidFill>
                <a:latin typeface="宋体" panose="02010600030101010101" pitchFamily="2" charset="-122"/>
              </a:rPr>
              <a:t>—</a:t>
            </a:r>
            <a:r>
              <a:rPr lang="zh-CN" altLang="en-US" sz="2000" dirty="0">
                <a:solidFill>
                  <a:schemeClr val="tx1"/>
                </a:solidFill>
                <a:latin typeface="宋体" panose="02010600030101010101" pitchFamily="2" charset="-122"/>
              </a:rPr>
              <a:t>集团</a:t>
            </a:r>
            <a:r>
              <a:rPr lang="en-US" altLang="zh-CN" sz="2000" dirty="0">
                <a:solidFill>
                  <a:schemeClr val="tx1"/>
                </a:solidFill>
                <a:latin typeface="宋体" panose="02010600030101010101" pitchFamily="2" charset="-122"/>
              </a:rPr>
              <a:t>《</a:t>
            </a:r>
            <a:r>
              <a:rPr lang="zh-CN" altLang="en-US" sz="2000" dirty="0">
                <a:solidFill>
                  <a:schemeClr val="tx1"/>
                </a:solidFill>
                <a:latin typeface="宋体" panose="02010600030101010101" pitchFamily="2" charset="-122"/>
              </a:rPr>
              <a:t>能量隔离</a:t>
            </a:r>
            <a:r>
              <a:rPr lang="en-US" altLang="zh-CN" sz="2000" dirty="0">
                <a:solidFill>
                  <a:schemeClr val="tx1"/>
                </a:solidFill>
                <a:latin typeface="宋体" panose="02010600030101010101" pitchFamily="2" charset="-122"/>
              </a:rPr>
              <a:t>》2010</a:t>
            </a:r>
            <a:r>
              <a:rPr lang="zh-CN" altLang="en-US" sz="2000" dirty="0">
                <a:solidFill>
                  <a:schemeClr val="tx1"/>
                </a:solidFill>
                <a:latin typeface="宋体" panose="02010600030101010101" pitchFamily="2" charset="-122"/>
              </a:rPr>
              <a:t>年</a:t>
            </a:r>
            <a:r>
              <a:rPr lang="en-US" altLang="zh-CN" sz="2000" dirty="0">
                <a:solidFill>
                  <a:schemeClr val="tx1"/>
                </a:solidFill>
                <a:latin typeface="宋体" panose="02010600030101010101" pitchFamily="2" charset="-122"/>
              </a:rPr>
              <a:t>2</a:t>
            </a:r>
            <a:r>
              <a:rPr lang="zh-CN" altLang="en-US" sz="2000" dirty="0">
                <a:solidFill>
                  <a:schemeClr val="tx1"/>
                </a:solidFill>
                <a:latin typeface="宋体" panose="02010600030101010101" pitchFamily="2" charset="-122"/>
              </a:rPr>
              <a:t>月</a:t>
            </a:r>
            <a:endParaRPr lang="zh-CN" altLang="en-US" sz="2000" dirty="0">
              <a:solidFill>
                <a:schemeClr val="tx1"/>
              </a:solidFill>
              <a:latin typeface="宋体" panose="02010600030101010101" pitchFamily="2" charset="-122"/>
            </a:endParaRP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idx="1"/>
          </p:nvPr>
        </p:nvSpPr>
        <p:spPr>
          <a:xfrm>
            <a:off x="533400" y="1066800"/>
            <a:ext cx="8458200" cy="5791200"/>
          </a:xfrm>
        </p:spPr>
        <p:txBody>
          <a:bodyPr vert="horz" wrap="square" lIns="91440" tIns="45720" rIns="91440" bIns="45720" anchor="t" anchorCtr="0"/>
          <a:p>
            <a:pPr eaLnBrk="1" hangingPunct="1">
              <a:lnSpc>
                <a:spcPct val="80000"/>
              </a:lnSpc>
              <a:buNone/>
            </a:pPr>
            <a:r>
              <a:rPr lang="zh-CN" altLang="en-US" sz="2400" b="1" dirty="0">
                <a:latin typeface="宋体" panose="02010600030101010101" pitchFamily="2" charset="-122"/>
              </a:rPr>
              <a:t>替代控制方法</a:t>
            </a:r>
            <a:r>
              <a:rPr lang="zh-CN" altLang="en-US" sz="2400" dirty="0">
                <a:latin typeface="宋体" panose="02010600030101010101" pitchFamily="2" charset="-122"/>
              </a:rPr>
              <a:t> </a:t>
            </a:r>
            <a:r>
              <a:rPr lang="en-US" altLang="zh-CN" sz="2400" dirty="0">
                <a:latin typeface="宋体" panose="02010600030101010101" pitchFamily="2" charset="-122"/>
              </a:rPr>
              <a:t>– </a:t>
            </a:r>
            <a:r>
              <a:rPr lang="zh-CN" altLang="en-US" sz="2400" dirty="0">
                <a:latin typeface="宋体" panose="02010600030101010101" pitchFamily="2" charset="-122"/>
              </a:rPr>
              <a:t>对于常规的、重复的、及与生产过程密不可分的作业，或无法使用</a:t>
            </a:r>
            <a:r>
              <a:rPr lang="en-US" altLang="zh-CN" sz="2400" dirty="0">
                <a:latin typeface="宋体" panose="02010600030101010101" pitchFamily="2" charset="-122"/>
              </a:rPr>
              <a:t>LOTOTO</a:t>
            </a:r>
            <a:r>
              <a:rPr lang="zh-CN" altLang="en-US" sz="2400" dirty="0">
                <a:latin typeface="宋体" panose="02010600030101010101" pitchFamily="2" charset="-122"/>
              </a:rPr>
              <a:t>方法来完成的作业，必须采取替代控制方法来保护作业人员的安全。</a:t>
            </a:r>
            <a:endParaRPr lang="zh-CN" altLang="en-US" sz="2400" dirty="0">
              <a:latin typeface="宋体" panose="02010600030101010101" pitchFamily="2" charset="-122"/>
            </a:endParaRPr>
          </a:p>
          <a:p>
            <a:pPr eaLnBrk="1" hangingPunct="1">
              <a:lnSpc>
                <a:spcPct val="80000"/>
              </a:lnSpc>
            </a:pPr>
            <a:r>
              <a:rPr lang="zh-CN" altLang="en-US" sz="2400" b="1" dirty="0">
                <a:latin typeface="宋体" panose="02010600030101010101" pitchFamily="2" charset="-122"/>
              </a:rPr>
              <a:t>常规的、重复的、与生产密不可分的作业</a:t>
            </a:r>
            <a:r>
              <a:rPr lang="zh-CN" altLang="en-US" sz="2400" dirty="0">
                <a:latin typeface="宋体" panose="02010600030101010101" pitchFamily="2" charset="-122"/>
              </a:rPr>
              <a:t>通常表现出以下特点：</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时间短且工作相对简单；</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发生频繁或在倒班、日、周内定期发生；</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通常由操作、装配、维修或保养人员执行；</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不涉及大面积的拆卸；</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预先确定的周期性活动；</a:t>
            </a:r>
            <a:endParaRPr lang="zh-CN" altLang="en-US" sz="2400" dirty="0">
              <a:latin typeface="宋体" panose="02010600030101010101" pitchFamily="2" charset="-122"/>
            </a:endParaRPr>
          </a:p>
          <a:p>
            <a:pPr lvl="1" eaLnBrk="1" hangingPunct="1">
              <a:lnSpc>
                <a:spcPct val="80000"/>
              </a:lnSpc>
            </a:pPr>
            <a:r>
              <a:rPr lang="zh-CN" altLang="en-US" sz="2400" dirty="0">
                <a:latin typeface="宋体" panose="02010600030101010101" pitchFamily="2" charset="-122"/>
              </a:rPr>
              <a:t>最小程度上干扰生产过程。</a:t>
            </a:r>
            <a:endParaRPr lang="zh-CN" altLang="en-US" sz="2400" dirty="0">
              <a:latin typeface="宋体" panose="02010600030101010101" pitchFamily="2" charset="-122"/>
            </a:endParaRPr>
          </a:p>
        </p:txBody>
      </p:sp>
      <p:sp>
        <p:nvSpPr>
          <p:cNvPr id="44035"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idx="1"/>
          </p:nvPr>
        </p:nvSpPr>
        <p:spPr>
          <a:xfrm>
            <a:off x="533400" y="1143000"/>
            <a:ext cx="8458200" cy="5715000"/>
          </a:xfrm>
        </p:spPr>
        <p:txBody>
          <a:bodyPr vert="horz" wrap="square" lIns="91440" tIns="45720" rIns="91440" bIns="45720" anchor="t" anchorCtr="0"/>
          <a:p>
            <a:pPr eaLnBrk="1" hangingPunct="1">
              <a:lnSpc>
                <a:spcPct val="80000"/>
              </a:lnSpc>
              <a:buNone/>
            </a:pPr>
            <a:r>
              <a:rPr lang="en-US" altLang="zh-CN" sz="2800" dirty="0">
                <a:latin typeface="宋体" panose="02010600030101010101" pitchFamily="2" charset="-122"/>
              </a:rPr>
              <a:t> </a:t>
            </a:r>
            <a:r>
              <a:rPr lang="zh-CN" altLang="en-US" sz="2800" b="1" dirty="0">
                <a:latin typeface="宋体" panose="02010600030101010101" pitchFamily="2" charset="-122"/>
              </a:rPr>
              <a:t>锁具和挂牌的移除</a:t>
            </a:r>
            <a:r>
              <a:rPr lang="zh-CN" altLang="en-US" sz="2800" dirty="0">
                <a:latin typeface="宋体" panose="02010600030101010101" pitchFamily="2" charset="-122"/>
              </a:rPr>
              <a:t> </a:t>
            </a:r>
            <a:r>
              <a:rPr lang="en-US" altLang="zh-CN" sz="2800" dirty="0">
                <a:latin typeface="宋体" panose="02010600030101010101" pitchFamily="2" charset="-122"/>
              </a:rPr>
              <a:t>:</a:t>
            </a:r>
            <a:endParaRPr lang="en-US" altLang="zh-CN" sz="2800" dirty="0">
              <a:latin typeface="宋体" panose="02010600030101010101" pitchFamily="2" charset="-122"/>
            </a:endParaRPr>
          </a:p>
          <a:p>
            <a:pPr eaLnBrk="1" hangingPunct="1">
              <a:lnSpc>
                <a:spcPct val="80000"/>
              </a:lnSpc>
            </a:pPr>
            <a:r>
              <a:rPr lang="zh-CN" altLang="en-US" sz="2400" dirty="0">
                <a:latin typeface="宋体" panose="02010600030101010101" pitchFamily="2" charset="-122"/>
              </a:rPr>
              <a:t>当授权人没有妥善移除他的锁具和挂牌时，必须制订专门的方案。如果授权人不在现场，其主管需与授权人本人联系并让其返回工作岗位将锁具和挂牌移除。如果无法与授权人取得联系，主管人员必须与一个具备相应能力的人一起检查工作区域，以确保所有人员已经从机械、设备、工艺系统上离开且作业已经完成。</a:t>
            </a:r>
            <a:endParaRPr lang="zh-CN" altLang="en-US" sz="2400" dirty="0">
              <a:latin typeface="宋体" panose="02010600030101010101" pitchFamily="2" charset="-122"/>
            </a:endParaRPr>
          </a:p>
          <a:p>
            <a:pPr eaLnBrk="1" hangingPunct="1">
              <a:lnSpc>
                <a:spcPct val="80000"/>
              </a:lnSpc>
            </a:pPr>
            <a:r>
              <a:rPr lang="zh-CN" altLang="en-US" sz="2400" dirty="0">
                <a:latin typeface="宋体" panose="02010600030101010101" pitchFamily="2" charset="-122"/>
              </a:rPr>
              <a:t>如果所有人员已经从机械、设备、工艺系统上离开且作业已经完成，主管人员必须实施</a:t>
            </a:r>
            <a:r>
              <a:rPr lang="en-US" altLang="zh-CN" sz="2400" dirty="0">
                <a:latin typeface="宋体" panose="02010600030101010101" pitchFamily="2" charset="-122"/>
              </a:rPr>
              <a:t>LOTOTO</a:t>
            </a:r>
            <a:r>
              <a:rPr lang="zh-CN" altLang="en-US" sz="2400" dirty="0">
                <a:latin typeface="宋体" panose="02010600030101010101" pitchFamily="2" charset="-122"/>
              </a:rPr>
              <a:t>的第九步（检查和恢复）。然后，主管人员可以从能量隔离装置上移除（切断或破坏）锁具和挂牌。主管人员必须对机械、设备、工艺系统进行巡视以确保其操作的安全。在授权人的下一个班次前，必须告知其锁具和挂牌已被移除。当锁具和挂牌必须被切断和破坏时，应将此作为事故向现场经理进行报告并调查根本原因。现场必须制订具体的方案来解决与上锁挂牌装置移除有关的通告程序，。</a:t>
            </a:r>
            <a:endParaRPr lang="zh-CN" altLang="en-US" sz="2400" dirty="0">
              <a:latin typeface="宋体" panose="02010600030101010101" pitchFamily="2" charset="-122"/>
            </a:endParaRPr>
          </a:p>
        </p:txBody>
      </p:sp>
      <p:sp>
        <p:nvSpPr>
          <p:cNvPr id="45059"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p:txBody>
          <a:bodyPr vert="horz" wrap="square" lIns="91440" tIns="45720" rIns="91440" bIns="45720" anchor="t" anchorCtr="0"/>
          <a:p>
            <a:pPr eaLnBrk="1" hangingPunct="1">
              <a:buNone/>
            </a:pPr>
            <a:r>
              <a:rPr lang="zh-CN" altLang="en-US" sz="2800" b="1" dirty="0"/>
              <a:t>变更管理</a:t>
            </a:r>
            <a:r>
              <a:rPr lang="zh-CN" altLang="en-US" sz="2800" dirty="0"/>
              <a:t> </a:t>
            </a:r>
            <a:r>
              <a:rPr lang="en-US" altLang="zh-CN" sz="2800" dirty="0"/>
              <a:t>:</a:t>
            </a:r>
            <a:endParaRPr lang="en-US" altLang="zh-CN" sz="2800" dirty="0"/>
          </a:p>
          <a:p>
            <a:pPr eaLnBrk="1" hangingPunct="1"/>
            <a:r>
              <a:rPr lang="zh-CN" altLang="en-US" sz="2400" dirty="0"/>
              <a:t>所有现场管理层必须建立对机械、设备、工艺系统的改造或新建的相关风险进行管理的流程系统。 </a:t>
            </a:r>
            <a:endParaRPr lang="zh-CN" altLang="en-US" sz="2400" dirty="0"/>
          </a:p>
          <a:p>
            <a:pPr eaLnBrk="1" hangingPunct="1"/>
            <a:r>
              <a:rPr lang="zh-CN" altLang="en-US" sz="2400" dirty="0"/>
              <a:t>在新的机械、设备、工艺系统进行调试之前，必须完成机械、设备、工艺系统的危险能量控制程序（</a:t>
            </a:r>
            <a:r>
              <a:rPr lang="en-US" altLang="zh-CN" sz="2400" dirty="0"/>
              <a:t>HECP</a:t>
            </a:r>
            <a:r>
              <a:rPr lang="zh-CN" altLang="en-US" sz="2400" dirty="0"/>
              <a:t>）和培训。</a:t>
            </a:r>
            <a:endParaRPr lang="zh-CN" altLang="en-US" sz="2400" dirty="0"/>
          </a:p>
        </p:txBody>
      </p:sp>
      <p:sp>
        <p:nvSpPr>
          <p:cNvPr id="46083" name="矩形 4"/>
          <p:cNvSpPr/>
          <p:nvPr/>
        </p:nvSpPr>
        <p:spPr>
          <a:xfrm>
            <a:off x="2286000" y="381000"/>
            <a:ext cx="5410200" cy="485775"/>
          </a:xfrm>
          <a:prstGeom prst="rect">
            <a:avLst/>
          </a:prstGeom>
          <a:noFill/>
          <a:ln w="9525">
            <a:noFill/>
          </a:ln>
        </p:spPr>
        <p:txBody>
          <a:bodyPr>
            <a:spAutoFit/>
          </a:bodyPr>
          <a:p>
            <a:pPr algn="ctr" eaLnBrk="1" hangingPunct="1">
              <a:lnSpc>
                <a:spcPct val="80000"/>
              </a:lnSpc>
            </a:pPr>
            <a:r>
              <a:rPr lang="zh-CN" altLang="en-US" sz="3200" dirty="0">
                <a:solidFill>
                  <a:schemeClr val="tx1"/>
                </a:solidFill>
                <a:latin typeface="宋体" panose="02010600030101010101" pitchFamily="2" charset="-122"/>
              </a:rPr>
              <a:t>特定情况下的能量隔离</a:t>
            </a:r>
            <a:endParaRPr lang="zh-CN" altLang="en-US" sz="3200" dirty="0">
              <a:solidFill>
                <a:schemeClr val="tx1"/>
              </a:solidFill>
              <a:latin typeface="宋体" panose="02010600030101010101" pitchFamily="2" charset="-122"/>
            </a:endParaRPr>
          </a:p>
        </p:txBody>
      </p:sp>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xfrm>
            <a:off x="1905000" y="2286000"/>
            <a:ext cx="5507038" cy="519113"/>
          </a:xfrm>
        </p:spPr>
        <p:txBody>
          <a:bodyPr vert="horz" wrap="square" lIns="91440" tIns="45720" rIns="91440" bIns="45720" anchor="ctr" anchorCtr="0"/>
          <a:p>
            <a:pPr eaLnBrk="1" hangingPunct="1"/>
            <a:r>
              <a:rPr lang="zh-CN" altLang="en-US" dirty="0"/>
              <a:t>理论测试</a:t>
            </a:r>
            <a:r>
              <a:rPr lang="en-US" altLang="zh-CN" dirty="0"/>
              <a:t>———30</a:t>
            </a:r>
            <a:r>
              <a:rPr lang="zh-CN" altLang="en-US" dirty="0"/>
              <a:t>分钟</a:t>
            </a:r>
            <a:endParaRPr lang="zh-CN" altLang="en-US" dirty="0"/>
          </a:p>
        </p:txBody>
      </p:sp>
      <p:sp>
        <p:nvSpPr>
          <p:cNvPr id="47107" name="Text Box 3"/>
          <p:cNvSpPr txBox="1"/>
          <p:nvPr/>
        </p:nvSpPr>
        <p:spPr>
          <a:xfrm>
            <a:off x="2438400" y="5334000"/>
            <a:ext cx="4495800" cy="641350"/>
          </a:xfrm>
          <a:prstGeom prst="rect">
            <a:avLst/>
          </a:prstGeom>
          <a:noFill/>
          <a:ln w="9525">
            <a:noFill/>
          </a:ln>
        </p:spPr>
        <p:txBody>
          <a:bodyPr>
            <a:spAutoFit/>
          </a:bodyPr>
          <a:p>
            <a:pPr algn="ctr" eaLnBrk="1" hangingPunct="1">
              <a:spcBef>
                <a:spcPct val="50000"/>
              </a:spcBef>
            </a:pPr>
            <a:r>
              <a:rPr lang="en-US" altLang="zh-CN" dirty="0">
                <a:solidFill>
                  <a:schemeClr val="tx1"/>
                </a:solidFill>
                <a:latin typeface="Arial" panose="020B0604020202020204" pitchFamily="34" charset="0"/>
              </a:rPr>
              <a:t>THANK YOU!</a:t>
            </a:r>
            <a:endParaRPr lang="en-US" altLang="zh-CN" dirty="0">
              <a:solidFill>
                <a:schemeClr val="tx1"/>
              </a:solidFill>
              <a:latin typeface="Arial" panose="020B0604020202020204" pitchFamily="34" charset="0"/>
            </a:endParaRPr>
          </a:p>
        </p:txBody>
      </p:sp>
      <p:graphicFrame>
        <p:nvGraphicFramePr>
          <p:cNvPr id="47108" name="Object 4"/>
          <p:cNvGraphicFramePr/>
          <p:nvPr/>
        </p:nvGraphicFramePr>
        <p:xfrm>
          <a:off x="3505200" y="3352800"/>
          <a:ext cx="2209800" cy="1657350"/>
        </p:xfrm>
        <a:graphic>
          <a:graphicData uri="http://schemas.openxmlformats.org/presentationml/2006/ole">
            <mc:AlternateContent xmlns:mc="http://schemas.openxmlformats.org/markup-compatibility/2006">
              <mc:Choice xmlns:v="urn:schemas-microsoft-com:vml" Requires="v">
                <p:oleObj spid="_x0000_s3076" name="" showAsIcon="1" r:id="rId1" imgW="914400" imgH="685800" progId="Word.Document.8">
                  <p:embed/>
                </p:oleObj>
              </mc:Choice>
              <mc:Fallback>
                <p:oleObj name="" showAsIcon="1" r:id="rId1" imgW="914400" imgH="685800" progId="Word.Document.8">
                  <p:embed/>
                  <p:pic>
                    <p:nvPicPr>
                      <p:cNvPr id="0" name="图片 3075"/>
                      <p:cNvPicPr/>
                      <p:nvPr/>
                    </p:nvPicPr>
                    <p:blipFill>
                      <a:blip r:embed="rId2"/>
                      <a:stretch>
                        <a:fillRect/>
                      </a:stretch>
                    </p:blipFill>
                    <p:spPr>
                      <a:xfrm>
                        <a:off x="3505200" y="3352800"/>
                        <a:ext cx="2209800" cy="1657350"/>
                      </a:xfrm>
                      <a:prstGeom prst="rect">
                        <a:avLst/>
                      </a:prstGeom>
                      <a:noFill/>
                      <a:ln w="38100">
                        <a:noFill/>
                        <a:miter/>
                      </a:ln>
                    </p:spPr>
                  </p:pic>
                </p:oleObj>
              </mc:Fallback>
            </mc:AlternateContent>
          </a:graphicData>
        </a:graphic>
      </p:graphicFrame>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内容占位符 2"/>
          <p:cNvSpPr>
            <a:spLocks noGrp="1"/>
          </p:cNvSpPr>
          <p:nvPr>
            <p:ph idx="1"/>
          </p:nvPr>
        </p:nvSpPr>
        <p:spPr/>
        <p:txBody>
          <a:bodyPr vert="horz" wrap="square" lIns="91440" tIns="45720" rIns="91440" bIns="45720" anchor="t" anchorCtr="0"/>
          <a:p>
            <a:r>
              <a:rPr lang="zh-CN" altLang="en-US" dirty="0"/>
              <a:t>选择一个现场具体的作业任务，模拟练习作业前的能量隔离全过程。</a:t>
            </a:r>
            <a:endParaRPr lang="zh-CN" altLang="en-US" dirty="0"/>
          </a:p>
        </p:txBody>
      </p:sp>
      <p:sp>
        <p:nvSpPr>
          <p:cNvPr id="48131" name="TextBox 3"/>
          <p:cNvSpPr txBox="1"/>
          <p:nvPr/>
        </p:nvSpPr>
        <p:spPr>
          <a:xfrm>
            <a:off x="3429000" y="304800"/>
            <a:ext cx="2038350" cy="646113"/>
          </a:xfrm>
          <a:prstGeom prst="rect">
            <a:avLst/>
          </a:prstGeom>
          <a:noFill/>
          <a:ln w="9525">
            <a:noFill/>
          </a:ln>
        </p:spPr>
        <p:txBody>
          <a:bodyPr wrap="none">
            <a:spAutoFit/>
          </a:bodyPr>
          <a:p>
            <a:pPr algn="ctr" eaLnBrk="1" hangingPunct="1"/>
            <a:r>
              <a:rPr lang="zh-CN" altLang="en-US" dirty="0">
                <a:solidFill>
                  <a:schemeClr val="tx1"/>
                </a:solidFill>
                <a:latin typeface="Arial" panose="020B0604020202020204" pitchFamily="34" charset="0"/>
              </a:rPr>
              <a:t>现场实践</a:t>
            </a:r>
            <a:endParaRPr lang="zh-CN" altLang="en-US" dirty="0">
              <a:solidFill>
                <a:schemeClr val="tx1"/>
              </a:solidFill>
              <a:latin typeface="Arial" panose="020B0604020202020204" pitchFamily="34" charset="0"/>
            </a:endParaRPr>
          </a:p>
        </p:txBody>
      </p:sp>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1066800" y="1143000"/>
            <a:ext cx="7124700" cy="365125"/>
          </a:xfrm>
        </p:spPr>
        <p:txBody>
          <a:bodyPr vert="horz" wrap="square" lIns="0" tIns="0" rIns="0" bIns="0" anchor="ctr" anchorCtr="0"/>
          <a:p>
            <a:pPr eaLnBrk="1" hangingPunct="1"/>
            <a:r>
              <a:rPr lang="zh-CN" altLang="en-US" sz="2800" dirty="0">
                <a:solidFill>
                  <a:srgbClr val="003E00"/>
                </a:solidFill>
              </a:rPr>
              <a:t>危险能量的识别</a:t>
            </a:r>
            <a:endParaRPr lang="zh-CN" altLang="es-ES_tradnl" sz="2800" dirty="0">
              <a:solidFill>
                <a:srgbClr val="003E00"/>
              </a:solidFill>
            </a:endParaRPr>
          </a:p>
        </p:txBody>
      </p:sp>
      <p:graphicFrame>
        <p:nvGraphicFramePr>
          <p:cNvPr id="6147" name="内容占位符 6146"/>
          <p:cNvGraphicFramePr/>
          <p:nvPr>
            <p:ph idx="1"/>
          </p:nvPr>
        </p:nvGraphicFramePr>
        <p:xfrm>
          <a:off x="615950" y="1676400"/>
          <a:ext cx="8528050" cy="5181600"/>
        </p:xfrm>
        <a:graphic>
          <a:graphicData uri="http://schemas.openxmlformats.org/drawingml/2006/table">
            <a:tbl>
              <a:tblPr/>
              <a:tblGrid>
                <a:gridCol w="3625850"/>
                <a:gridCol w="1858963"/>
                <a:gridCol w="3043237"/>
              </a:tblGrid>
              <a:tr h="3048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400" dirty="0">
                          <a:solidFill>
                            <a:schemeClr val="tx1"/>
                          </a:solidFill>
                          <a:latin typeface="Arial" panose="020B0604020202020204" pitchFamily="34" charset="0"/>
                          <a:cs typeface="Times New Roman" panose="02020603050405020304" pitchFamily="18" charset="0"/>
                        </a:rPr>
                        <a:t>能量形式</a:t>
                      </a:r>
                      <a:endParaRPr lang="zh-CN" altLang="en-US" sz="1800" b="0" dirty="0">
                        <a:solidFill>
                          <a:schemeClr val="tx1"/>
                        </a:solidFill>
                        <a:latin typeface="Arial" panose="020B0604020202020204" pitchFamily="34" charset="0"/>
                        <a:ea typeface="Times New Roman" panose="02020603050405020304" pitchFamily="18" charset="0"/>
                      </a:endParaRPr>
                    </a:p>
                  </a:txBody>
                  <a:tcPr marT="45709" marB="45709"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folHlink"/>
                    </a:solid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400" dirty="0">
                          <a:solidFill>
                            <a:schemeClr val="tx1"/>
                          </a:solidFill>
                          <a:latin typeface="Arial" panose="020B0604020202020204" pitchFamily="34" charset="0"/>
                          <a:cs typeface="Times New Roman" panose="02020603050405020304" pitchFamily="18" charset="0"/>
                        </a:rPr>
                        <a:t>能量源</a:t>
                      </a:r>
                      <a:endParaRPr lang="zh-CN" altLang="en-US" sz="1800" b="0" dirty="0">
                        <a:solidFill>
                          <a:schemeClr val="tx1"/>
                        </a:solidFill>
                        <a:latin typeface="Arial" panose="020B0604020202020204" pitchFamily="34" charset="0"/>
                        <a:ea typeface="Times New Roman" panose="02020603050405020304" pitchFamily="18" charset="0"/>
                      </a:endParaRPr>
                    </a:p>
                  </a:txBody>
                  <a:tcPr marT="45709" marB="45709"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folHlink"/>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94456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endParaRPr lang="en-US" altLang="zh-CN" sz="1600" dirty="0">
                        <a:solidFill>
                          <a:srgbClr val="003300"/>
                        </a:solidFill>
                        <a:latin typeface="Arial" panose="020B0604020202020204" pitchFamily="34" charset="0"/>
                        <a:cs typeface="Times New Roman" panose="02020603050405020304" pitchFamily="18" charset="0"/>
                      </a:endParaRPr>
                    </a:p>
                    <a:p>
                      <a:pPr lvl="0" algn="ctr" eaLnBrk="1" hangingPunct="1">
                        <a:buFontTx/>
                        <a:buNone/>
                      </a:pPr>
                      <a:r>
                        <a:rPr lang="zh-CN" altLang="en-US" sz="1800" dirty="0">
                          <a:solidFill>
                            <a:srgbClr val="003300"/>
                          </a:solidFill>
                          <a:latin typeface="Arial" panose="020B0604020202020204" pitchFamily="34" charset="0"/>
                          <a:cs typeface="Times New Roman" panose="02020603050405020304" pitchFamily="18" charset="0"/>
                        </a:rPr>
                        <a:t>电能</a:t>
                      </a:r>
                      <a:endParaRPr lang="zh-CN" altLang="en-US" sz="1800" b="0" dirty="0">
                        <a:solidFill>
                          <a:srgbClr val="003300"/>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FontTx/>
                        <a:buNone/>
                        <a:tabLst>
                          <a:tab pos="228600" algn="l"/>
                        </a:tabLst>
                      </a:pPr>
                      <a:r>
                        <a:rPr lang="zh-CN" altLang="en-US" sz="1400" b="0" dirty="0">
                          <a:solidFill>
                            <a:schemeClr val="tx1"/>
                          </a:solidFill>
                          <a:latin typeface="Arial" panose="020B0604020202020204" pitchFamily="34" charset="0"/>
                        </a:rPr>
                        <a:t>电力输送</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电线和电缆</a:t>
                      </a:r>
                      <a:endParaRPr lang="en-US" altLang="zh-CN"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电机</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电磁圈</a:t>
                      </a:r>
                      <a:endParaRPr lang="zh-CN" altLang="en-US" sz="1400" b="0" dirty="0">
                        <a:solidFill>
                          <a:schemeClr val="tx1"/>
                        </a:solidFill>
                        <a:latin typeface="Arial" panose="020B0604020202020204" pitchFamily="34" charset="0"/>
                      </a:endParaRPr>
                    </a:p>
                  </a:txBody>
                  <a:tcPr marT="45709" marB="45709">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电容器</a:t>
                      </a:r>
                      <a:r>
                        <a:rPr lang="en-US" altLang="zh-CN" sz="1400" b="0" dirty="0">
                          <a:solidFill>
                            <a:schemeClr val="tx1"/>
                          </a:solidFill>
                          <a:latin typeface="Arial" panose="020B0604020202020204" pitchFamily="34" charset="0"/>
                          <a:cs typeface="Times New Roman" panose="02020603050405020304" pitchFamily="18" charset="0"/>
                        </a:rPr>
                        <a:t> (</a:t>
                      </a:r>
                      <a:r>
                        <a:rPr lang="zh-CN" altLang="en-US" sz="1400" b="0" dirty="0">
                          <a:solidFill>
                            <a:schemeClr val="tx1"/>
                          </a:solidFill>
                          <a:latin typeface="Arial" panose="020B0604020202020204" pitchFamily="34" charset="0"/>
                          <a:cs typeface="Times New Roman" panose="02020603050405020304" pitchFamily="18" charset="0"/>
                        </a:rPr>
                        <a:t>储存的电能</a:t>
                      </a:r>
                      <a:r>
                        <a:rPr lang="en-US" altLang="zh-CN" sz="1400" b="0" dirty="0">
                          <a:solidFill>
                            <a:schemeClr val="tx1"/>
                          </a:solidFill>
                          <a:latin typeface="Arial" panose="020B0604020202020204" pitchFamily="34" charset="0"/>
                          <a:cs typeface="Times New Roman" panose="02020603050405020304" pitchFamily="18" charset="0"/>
                        </a:rPr>
                        <a:t>)</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发电机</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电池</a:t>
                      </a:r>
                      <a:endParaRPr lang="zh-CN" altLang="en-US" sz="1800" b="0" dirty="0">
                        <a:solidFill>
                          <a:schemeClr val="tx1"/>
                        </a:solidFill>
                        <a:latin typeface="Arial" panose="020B0604020202020204" pitchFamily="34" charset="0"/>
                        <a:ea typeface="Times New Roman" panose="02020603050405020304" pitchFamily="18" charset="0"/>
                      </a:endParaRPr>
                    </a:p>
                  </a:txBody>
                  <a:tcPr marT="45709" marB="45709">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7318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en-US" altLang="zh-CN" sz="1600" dirty="0">
                          <a:solidFill>
                            <a:srgbClr val="003300"/>
                          </a:solidFill>
                          <a:latin typeface="Arial" panose="020B0604020202020204" pitchFamily="34" charset="0"/>
                          <a:cs typeface="Times New Roman" panose="02020603050405020304" pitchFamily="18" charset="0"/>
                        </a:rPr>
                        <a:t> </a:t>
                      </a:r>
                      <a:r>
                        <a:rPr lang="zh-CN" altLang="en-US" sz="1600" dirty="0">
                          <a:solidFill>
                            <a:srgbClr val="003300"/>
                          </a:solidFill>
                          <a:latin typeface="Arial" panose="020B0604020202020204" pitchFamily="34" charset="0"/>
                          <a:cs typeface="Times New Roman" panose="02020603050405020304" pitchFamily="18" charset="0"/>
                        </a:rPr>
                        <a:t>高压液体和气体</a:t>
                      </a:r>
                      <a:endParaRPr lang="en-US" altLang="zh-CN" sz="1800" b="0" dirty="0">
                        <a:solidFill>
                          <a:srgbClr val="003300"/>
                        </a:solidFill>
                        <a:latin typeface="Times New Roman" panose="02020603050405020304" pitchFamily="18" charset="0"/>
                        <a:cs typeface="Times New Roman" panose="02020603050405020304" pitchFamily="18" charset="0"/>
                      </a:endParaRPr>
                    </a:p>
                    <a:p>
                      <a:pPr lvl="0" algn="ctr">
                        <a:buFontTx/>
                        <a:buNone/>
                      </a:pPr>
                      <a:r>
                        <a:rPr lang="en-US" altLang="zh-CN" sz="1600" b="0" dirty="0">
                          <a:solidFill>
                            <a:srgbClr val="003300"/>
                          </a:solidFill>
                          <a:latin typeface="Arial" panose="020B0604020202020204" pitchFamily="34" charset="0"/>
                          <a:cs typeface="Times New Roman" panose="02020603050405020304" pitchFamily="18" charset="0"/>
                        </a:rPr>
                        <a:t>(</a:t>
                      </a:r>
                      <a:r>
                        <a:rPr lang="zh-CN" altLang="en-US" sz="1600" b="0" dirty="0">
                          <a:solidFill>
                            <a:srgbClr val="003300"/>
                          </a:solidFill>
                          <a:latin typeface="Arial" panose="020B0604020202020204" pitchFamily="34" charset="0"/>
                          <a:cs typeface="Times New Roman" panose="02020603050405020304" pitchFamily="18" charset="0"/>
                        </a:rPr>
                        <a:t>包括蒸汽、化学物品</a:t>
                      </a:r>
                      <a:r>
                        <a:rPr lang="en-US" altLang="zh-CN" sz="1600" b="0" dirty="0">
                          <a:solidFill>
                            <a:srgbClr val="003300"/>
                          </a:solidFill>
                          <a:latin typeface="Arial" panose="020B0604020202020204" pitchFamily="34" charset="0"/>
                          <a:cs typeface="Times New Roman" panose="02020603050405020304" pitchFamily="18" charset="0"/>
                        </a:rPr>
                        <a:t>)</a:t>
                      </a:r>
                      <a:endParaRPr lang="en-US" altLang="zh-CN" sz="1600" b="0" dirty="0">
                        <a:solidFill>
                          <a:srgbClr val="003300"/>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FontTx/>
                        <a:buNone/>
                        <a:tabLst>
                          <a:tab pos="228600" algn="l"/>
                        </a:tabLst>
                      </a:pPr>
                      <a:r>
                        <a:rPr lang="zh-CN" altLang="en-US" sz="1400" b="0" dirty="0">
                          <a:solidFill>
                            <a:schemeClr val="tx1"/>
                          </a:solidFill>
                          <a:latin typeface="Arial" panose="020B0604020202020204" pitchFamily="34" charset="0"/>
                        </a:rPr>
                        <a:t>压力</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撞击力</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液压缸</a:t>
                      </a:r>
                      <a:endParaRPr lang="zh-CN" altLang="en-US" sz="1400" b="0" dirty="0">
                        <a:solidFill>
                          <a:schemeClr val="tx1"/>
                        </a:solidFill>
                        <a:latin typeface="Arial" panose="020B0604020202020204" pitchFamily="34" charset="0"/>
                      </a:endParaRPr>
                    </a:p>
                  </a:txBody>
                  <a:tcPr marT="45709" marB="45709">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管道</a:t>
                      </a:r>
                      <a:endParaRPr lang="zh-CN" altLang="en-US"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储存罐和容器</a:t>
                      </a:r>
                      <a:r>
                        <a:rPr lang="en-US" altLang="zh-CN" sz="1400" b="0" dirty="0">
                          <a:solidFill>
                            <a:schemeClr val="tx1"/>
                          </a:solidFill>
                          <a:latin typeface="Arial" panose="020B0604020202020204" pitchFamily="34" charset="0"/>
                          <a:cs typeface="Times New Roman" panose="02020603050405020304" pitchFamily="18" charset="0"/>
                        </a:rPr>
                        <a:t>  </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蓄能器</a:t>
                      </a:r>
                      <a:endParaRPr lang="zh-CN" altLang="en-US" sz="1800" b="0" dirty="0">
                        <a:solidFill>
                          <a:schemeClr val="tx1"/>
                        </a:solidFill>
                        <a:latin typeface="Arial" panose="020B0604020202020204" pitchFamily="34" charset="0"/>
                        <a:ea typeface="Times New Roman" panose="02020603050405020304" pitchFamily="18" charset="0"/>
                      </a:endParaRPr>
                    </a:p>
                  </a:txBody>
                  <a:tcPr marT="45709" marB="45709">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79216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800" dirty="0">
                          <a:solidFill>
                            <a:srgbClr val="003300"/>
                          </a:solidFill>
                          <a:latin typeface="Arial" panose="020B0604020202020204" pitchFamily="34" charset="0"/>
                          <a:cs typeface="Times New Roman" panose="02020603050405020304" pitchFamily="18" charset="0"/>
                        </a:rPr>
                        <a:t>动能</a:t>
                      </a:r>
                      <a:endParaRPr lang="zh-CN" altLang="en-US" sz="1800" b="0" dirty="0">
                        <a:solidFill>
                          <a:srgbClr val="003300"/>
                        </a:solidFill>
                        <a:latin typeface="Times New Roman" panose="02020603050405020304" pitchFamily="18" charset="0"/>
                        <a:cs typeface="Times New Roman" panose="02020603050405020304" pitchFamily="18" charset="0"/>
                      </a:endParaRPr>
                    </a:p>
                    <a:p>
                      <a:pPr lvl="0" algn="ctr">
                        <a:buFontTx/>
                        <a:buNone/>
                      </a:pPr>
                      <a:r>
                        <a:rPr lang="en-US" altLang="zh-CN" sz="1400" b="0" dirty="0">
                          <a:solidFill>
                            <a:srgbClr val="003300"/>
                          </a:solidFill>
                          <a:latin typeface="Arial" panose="020B0604020202020204" pitchFamily="34" charset="0"/>
                          <a:cs typeface="Times New Roman" panose="02020603050405020304" pitchFamily="18" charset="0"/>
                        </a:rPr>
                        <a:t>(</a:t>
                      </a:r>
                      <a:r>
                        <a:rPr lang="zh-CN" altLang="en-US" sz="1400" b="0" dirty="0">
                          <a:solidFill>
                            <a:srgbClr val="003300"/>
                          </a:solidFill>
                          <a:latin typeface="Arial" panose="020B0604020202020204" pitchFamily="34" charset="0"/>
                          <a:cs typeface="Times New Roman" panose="02020603050405020304" pitchFamily="18" charset="0"/>
                        </a:rPr>
                        <a:t>运动的物体或物质的能量</a:t>
                      </a:r>
                      <a:r>
                        <a:rPr lang="en-US" altLang="zh-CN" sz="1400" b="0" dirty="0">
                          <a:solidFill>
                            <a:srgbClr val="003300"/>
                          </a:solidFill>
                          <a:latin typeface="Arial" panose="020B0604020202020204" pitchFamily="34" charset="0"/>
                          <a:cs typeface="Times New Roman" panose="02020603050405020304" pitchFamily="18" charset="0"/>
                        </a:rPr>
                        <a:t> – </a:t>
                      </a:r>
                      <a:r>
                        <a:rPr lang="zh-CN" altLang="en-US" sz="1400" b="0" dirty="0">
                          <a:solidFill>
                            <a:srgbClr val="003300"/>
                          </a:solidFill>
                          <a:latin typeface="Arial" panose="020B0604020202020204" pitchFamily="34" charset="0"/>
                          <a:cs typeface="Times New Roman" panose="02020603050405020304" pitchFamily="18" charset="0"/>
                        </a:rPr>
                        <a:t>运动的物体可能是以电为动力的</a:t>
                      </a:r>
                      <a:r>
                        <a:rPr lang="en-US" altLang="zh-CN" sz="1400" b="0" dirty="0">
                          <a:solidFill>
                            <a:srgbClr val="003300"/>
                          </a:solidFill>
                          <a:latin typeface="Arial" panose="020B0604020202020204" pitchFamily="34" charset="0"/>
                          <a:cs typeface="Times New Roman" panose="02020603050405020304" pitchFamily="18" charset="0"/>
                        </a:rPr>
                        <a:t>)</a:t>
                      </a:r>
                      <a:endParaRPr lang="en-US" altLang="zh-CN" sz="1400" b="0" dirty="0">
                        <a:solidFill>
                          <a:srgbClr val="003300"/>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叶片</a:t>
                      </a:r>
                      <a:endParaRPr lang="zh-CN" altLang="en-US"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飞轮</a:t>
                      </a:r>
                      <a:endParaRPr lang="zh-CN" altLang="en-US"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料仓或料库管道中的物料</a:t>
                      </a:r>
                      <a:r>
                        <a:rPr lang="en-US" altLang="zh-CN" sz="1400" b="0" dirty="0">
                          <a:solidFill>
                            <a:schemeClr val="tx1"/>
                          </a:solidFill>
                          <a:latin typeface="Arial" panose="020B0604020202020204" pitchFamily="34" charset="0"/>
                          <a:cs typeface="Times New Roman" panose="02020603050405020304" pitchFamily="18" charset="0"/>
                        </a:rPr>
                        <a:t> </a:t>
                      </a:r>
                      <a:endParaRPr lang="en-US" altLang="zh-CN" sz="1800" b="0" dirty="0">
                        <a:solidFill>
                          <a:schemeClr val="tx1"/>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1588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endParaRPr lang="en-US" altLang="zh-CN" sz="1600" dirty="0">
                        <a:solidFill>
                          <a:srgbClr val="003300"/>
                        </a:solidFill>
                        <a:latin typeface="Arial" panose="020B0604020202020204" pitchFamily="34" charset="0"/>
                        <a:cs typeface="Times New Roman" panose="02020603050405020304" pitchFamily="18" charset="0"/>
                      </a:endParaRPr>
                    </a:p>
                    <a:p>
                      <a:pPr lvl="0" algn="ctr" eaLnBrk="1" hangingPunct="1">
                        <a:buFontTx/>
                        <a:buNone/>
                      </a:pPr>
                      <a:r>
                        <a:rPr lang="zh-CN" altLang="en-US" sz="1800" dirty="0">
                          <a:solidFill>
                            <a:srgbClr val="003300"/>
                          </a:solidFill>
                          <a:latin typeface="Arial" panose="020B0604020202020204" pitchFamily="34" charset="0"/>
                          <a:cs typeface="Times New Roman" panose="02020603050405020304" pitchFamily="18" charset="0"/>
                        </a:rPr>
                        <a:t>势能</a:t>
                      </a:r>
                      <a:endParaRPr lang="zh-CN" altLang="en-US" sz="1800" b="0" dirty="0">
                        <a:solidFill>
                          <a:srgbClr val="003300"/>
                        </a:solidFill>
                        <a:latin typeface="Times New Roman" panose="02020603050405020304" pitchFamily="18" charset="0"/>
                        <a:cs typeface="Times New Roman" panose="02020603050405020304" pitchFamily="18" charset="0"/>
                      </a:endParaRPr>
                    </a:p>
                    <a:p>
                      <a:pPr lvl="0" algn="ctr">
                        <a:buFontTx/>
                        <a:buNone/>
                      </a:pPr>
                      <a:r>
                        <a:rPr lang="en-US" altLang="zh-CN" sz="1600" b="0" dirty="0">
                          <a:solidFill>
                            <a:srgbClr val="003300"/>
                          </a:solidFill>
                          <a:latin typeface="Arial" panose="020B0604020202020204" pitchFamily="34" charset="0"/>
                          <a:cs typeface="Times New Roman" panose="02020603050405020304" pitchFamily="18" charset="0"/>
                        </a:rPr>
                        <a:t>(</a:t>
                      </a:r>
                      <a:r>
                        <a:rPr lang="zh-CN" altLang="en-US" sz="1600" b="0" dirty="0">
                          <a:solidFill>
                            <a:srgbClr val="003300"/>
                          </a:solidFill>
                          <a:latin typeface="Arial" panose="020B0604020202020204" pitchFamily="34" charset="0"/>
                          <a:cs typeface="Times New Roman" panose="02020603050405020304" pitchFamily="18" charset="0"/>
                        </a:rPr>
                        <a:t>储存的能量和重力</a:t>
                      </a:r>
                      <a:r>
                        <a:rPr lang="en-US" altLang="zh-CN" sz="1600" b="0" dirty="0">
                          <a:solidFill>
                            <a:srgbClr val="003300"/>
                          </a:solidFill>
                          <a:latin typeface="Arial" panose="020B0604020202020204" pitchFamily="34" charset="0"/>
                          <a:cs typeface="Times New Roman" panose="02020603050405020304" pitchFamily="18" charset="0"/>
                        </a:rPr>
                        <a:t>)</a:t>
                      </a:r>
                      <a:endParaRPr lang="en-US" altLang="zh-CN" sz="1600" b="0" dirty="0">
                        <a:solidFill>
                          <a:srgbClr val="003300"/>
                        </a:solidFill>
                        <a:latin typeface="Times New Roman" panose="02020603050405020304" pitchFamily="18"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FontTx/>
                        <a:buNone/>
                        <a:tabLst>
                          <a:tab pos="228600" algn="l"/>
                        </a:tabLst>
                      </a:pPr>
                      <a:r>
                        <a:rPr lang="zh-CN" altLang="en-US" sz="1400" b="0" dirty="0">
                          <a:solidFill>
                            <a:schemeClr val="tx1"/>
                          </a:solidFill>
                          <a:latin typeface="Arial" panose="020B0604020202020204" pitchFamily="34" charset="0"/>
                        </a:rPr>
                        <a:t>弹簧</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平衡块</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提起的重物</a:t>
                      </a:r>
                      <a:endParaRPr lang="zh-CN" altLang="en-US" sz="1400" b="0" dirty="0">
                        <a:solidFill>
                          <a:schemeClr val="tx1"/>
                        </a:solidFill>
                        <a:latin typeface="Arial" panose="020B0604020202020204" pitchFamily="34" charset="0"/>
                      </a:endParaRPr>
                    </a:p>
                    <a:p>
                      <a:pPr lvl="0" defTabSz="0" eaLnBrk="1" hangingPunct="1">
                        <a:buFontTx/>
                        <a:buNone/>
                        <a:tabLst>
                          <a:tab pos="228600" algn="l"/>
                        </a:tabLst>
                      </a:pPr>
                      <a:r>
                        <a:rPr lang="zh-CN" altLang="en-US" sz="1400" b="0" dirty="0">
                          <a:solidFill>
                            <a:schemeClr val="tx1"/>
                          </a:solidFill>
                          <a:latin typeface="Arial" panose="020B0604020202020204" pitchFamily="34" charset="0"/>
                        </a:rPr>
                        <a:t>受压或吊起装置顶部或可以活动的部分</a:t>
                      </a:r>
                      <a:endParaRPr lang="en-US" altLang="zh-CN" sz="1400" b="0" dirty="0">
                        <a:solidFill>
                          <a:schemeClr val="tx1"/>
                        </a:solidFill>
                        <a:latin typeface="Arial" panose="020B0604020202020204" pitchFamily="34" charset="0"/>
                      </a:endParaRPr>
                    </a:p>
                  </a:txBody>
                  <a:tcPr marT="45709" marB="45709">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被堵住设备</a:t>
                      </a:r>
                      <a:r>
                        <a:rPr lang="en-US" altLang="zh-CN" sz="1400" b="0" dirty="0">
                          <a:solidFill>
                            <a:schemeClr val="tx1"/>
                          </a:solidFill>
                          <a:latin typeface="Arial" panose="020B0604020202020204" pitchFamily="34" charset="0"/>
                          <a:cs typeface="Times New Roman" panose="02020603050405020304" pitchFamily="18" charset="0"/>
                        </a:rPr>
                        <a:t> </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None/>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在存库内积累的物料</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拉紧的皮带或物质</a:t>
                      </a:r>
                      <a:endParaRPr lang="en-US" altLang="zh-CN" sz="1800" b="0" dirty="0">
                        <a:solidFill>
                          <a:schemeClr val="tx1"/>
                        </a:solidFill>
                        <a:latin typeface="Arial" panose="020B0604020202020204" pitchFamily="34" charset="0"/>
                        <a:ea typeface="Times New Roman" panose="02020603050405020304" pitchFamily="18" charset="0"/>
                      </a:endParaRPr>
                    </a:p>
                  </a:txBody>
                  <a:tcPr marT="45709" marB="45709">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517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800" dirty="0">
                          <a:solidFill>
                            <a:srgbClr val="003300"/>
                          </a:solidFill>
                          <a:latin typeface="Arial" panose="020B0604020202020204" pitchFamily="34" charset="0"/>
                          <a:cs typeface="Times New Roman" panose="02020603050405020304" pitchFamily="18" charset="0"/>
                        </a:rPr>
                        <a:t>热能</a:t>
                      </a:r>
                      <a:endParaRPr lang="zh-CN" altLang="en-US" sz="1800" b="0" dirty="0">
                        <a:solidFill>
                          <a:srgbClr val="003300"/>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锅炉和窑的热表面</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热水、蒸汽和火</a:t>
                      </a:r>
                      <a:endParaRPr lang="en-US" altLang="zh-CN" sz="1800" b="0" dirty="0">
                        <a:solidFill>
                          <a:schemeClr val="tx1"/>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318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ctr" eaLnBrk="1" hangingPunct="1">
                        <a:buFontTx/>
                        <a:buNone/>
                      </a:pPr>
                      <a:r>
                        <a:rPr lang="zh-CN" altLang="en-US" sz="1800" dirty="0">
                          <a:solidFill>
                            <a:srgbClr val="003300"/>
                          </a:solidFill>
                          <a:latin typeface="Arial" panose="020B0604020202020204" pitchFamily="34" charset="0"/>
                          <a:cs typeface="Times New Roman" panose="02020603050405020304" pitchFamily="18" charset="0"/>
                        </a:rPr>
                        <a:t>辐射能量</a:t>
                      </a:r>
                      <a:r>
                        <a:rPr lang="en-US" altLang="zh-CN" sz="1800" dirty="0">
                          <a:solidFill>
                            <a:srgbClr val="003300"/>
                          </a:solidFill>
                          <a:latin typeface="Arial" panose="020B0604020202020204" pitchFamily="34" charset="0"/>
                          <a:cs typeface="Times New Roman" panose="02020603050405020304" pitchFamily="18" charset="0"/>
                        </a:rPr>
                        <a:t> </a:t>
                      </a:r>
                      <a:endParaRPr lang="en-US" altLang="zh-CN" sz="1800" b="0" dirty="0">
                        <a:solidFill>
                          <a:srgbClr val="003300"/>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defTabSz="0" eaLnBrk="1" hangingPunct="1">
                        <a:buClr>
                          <a:srgbClr val="008000"/>
                        </a:buClr>
                        <a:buFont typeface="Wingdings" panose="05000000000000000000" pitchFamily="2" charset="2"/>
                        <a:buNone/>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比如：料库内测量料位的探头</a:t>
                      </a:r>
                      <a:r>
                        <a:rPr lang="en-US" altLang="zh-CN" sz="1400" b="0" dirty="0">
                          <a:solidFill>
                            <a:schemeClr val="tx1"/>
                          </a:solidFill>
                          <a:latin typeface="Arial" panose="020B0604020202020204" pitchFamily="34" charset="0"/>
                          <a:cs typeface="Times New Roman" panose="02020603050405020304" pitchFamily="18" charset="0"/>
                        </a:rPr>
                        <a:t> </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皮带秤</a:t>
                      </a:r>
                      <a:r>
                        <a:rPr lang="en-US" altLang="zh-CN" sz="1400" b="0" dirty="0">
                          <a:solidFill>
                            <a:schemeClr val="tx1"/>
                          </a:solidFill>
                          <a:latin typeface="Arial" panose="020B0604020202020204" pitchFamily="34" charset="0"/>
                          <a:cs typeface="Times New Roman" panose="02020603050405020304" pitchFamily="18" charset="0"/>
                        </a:rPr>
                        <a:t>/</a:t>
                      </a:r>
                      <a:r>
                        <a:rPr lang="zh-CN" altLang="en-US" sz="1400" b="0" dirty="0">
                          <a:solidFill>
                            <a:schemeClr val="tx1"/>
                          </a:solidFill>
                          <a:latin typeface="Arial" panose="020B0604020202020204" pitchFamily="34" charset="0"/>
                          <a:cs typeface="Times New Roman" panose="02020603050405020304" pitchFamily="18" charset="0"/>
                        </a:rPr>
                        <a:t>皮带喂料秤</a:t>
                      </a:r>
                      <a:endParaRPr lang="en-US" altLang="zh-CN" sz="1000" b="0" dirty="0">
                        <a:solidFill>
                          <a:schemeClr val="tx1"/>
                        </a:solidFill>
                        <a:latin typeface="Times New Roman" panose="02020603050405020304" pitchFamily="18" charset="0"/>
                        <a:cs typeface="Times New Roman" panose="02020603050405020304" pitchFamily="18" charset="0"/>
                      </a:endParaRPr>
                    </a:p>
                    <a:p>
                      <a:pPr lvl="0" defTabSz="0">
                        <a:buClr>
                          <a:srgbClr val="008000"/>
                        </a:buClr>
                        <a:buFont typeface="Wingdings" panose="05000000000000000000" pitchFamily="2" charset="2"/>
                        <a:buChar char=""/>
                        <a:tabLst>
                          <a:tab pos="228600" algn="l"/>
                        </a:tabLst>
                      </a:pPr>
                      <a:r>
                        <a:rPr lang="zh-CN" altLang="en-US" sz="1400" b="0" dirty="0">
                          <a:solidFill>
                            <a:schemeClr val="tx1"/>
                          </a:solidFill>
                          <a:latin typeface="Arial" panose="020B0604020202020204" pitchFamily="34" charset="0"/>
                          <a:cs typeface="Times New Roman" panose="02020603050405020304" pitchFamily="18" charset="0"/>
                        </a:rPr>
                        <a:t>静噪滤波器</a:t>
                      </a:r>
                      <a:r>
                        <a:rPr lang="en-US" altLang="zh-CN" sz="1400" b="0" dirty="0">
                          <a:solidFill>
                            <a:schemeClr val="tx1"/>
                          </a:solidFill>
                          <a:latin typeface="Arial" panose="020B0604020202020204" pitchFamily="34" charset="0"/>
                          <a:cs typeface="Times New Roman" panose="02020603050405020304" pitchFamily="18" charset="0"/>
                        </a:rPr>
                        <a:t> </a:t>
                      </a:r>
                      <a:endParaRPr lang="en-US" altLang="zh-CN" sz="1800" b="0" dirty="0">
                        <a:solidFill>
                          <a:schemeClr val="tx1"/>
                        </a:solidFill>
                        <a:latin typeface="Arial" panose="020B0604020202020204" pitchFamily="34" charset="0"/>
                        <a:ea typeface="Times New Roman" panose="02020603050405020304" pitchFamily="18" charset="0"/>
                      </a:endParaRPr>
                    </a:p>
                  </a:txBody>
                  <a:tcPr marT="45709" marB="45709">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6176" name="矩形 5"/>
          <p:cNvSpPr/>
          <p:nvPr/>
        </p:nvSpPr>
        <p:spPr>
          <a:xfrm>
            <a:off x="3784600" y="304800"/>
            <a:ext cx="1009650" cy="485775"/>
          </a:xfrm>
          <a:prstGeom prst="rect">
            <a:avLst/>
          </a:prstGeom>
          <a:noFill/>
          <a:ln w="9525">
            <a:noFill/>
          </a:ln>
        </p:spPr>
        <p:txBody>
          <a:bodyPr wrap="none">
            <a:spAutoFit/>
          </a:bodyPr>
          <a:p>
            <a:pPr algn="ctr" eaLnBrk="1" hangingPunct="1">
              <a:lnSpc>
                <a:spcPct val="80000"/>
              </a:lnSpc>
            </a:pPr>
            <a:r>
              <a:rPr lang="zh-CN" altLang="en-US" sz="3200" dirty="0">
                <a:solidFill>
                  <a:schemeClr val="tx1"/>
                </a:solidFill>
                <a:latin typeface="宋体" panose="02010600030101010101" pitchFamily="2" charset="-122"/>
              </a:rPr>
              <a:t>前言</a:t>
            </a:r>
            <a:endParaRPr lang="en-US" altLang="zh-CN" sz="3200" dirty="0">
              <a:solidFill>
                <a:schemeClr val="tx1"/>
              </a:solidFill>
              <a:latin typeface="宋体" panose="02010600030101010101" pitchFamily="2" charset="-122"/>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Picture6"/>
          <p:cNvPicPr>
            <a:picLocks noChangeAspect="1"/>
          </p:cNvPicPr>
          <p:nvPr>
            <p:ph type="title"/>
          </p:nvPr>
        </p:nvPicPr>
        <p:blipFill>
          <a:blip r:embed="rId1"/>
          <a:srcRect/>
          <a:stretch>
            <a:fillRect/>
          </a:stretch>
        </p:blipFill>
        <p:spPr>
          <a:xfrm>
            <a:off x="0" y="0"/>
            <a:ext cx="9144000" cy="6859588"/>
          </a:xfrm>
        </p:spPr>
      </p:pic>
      <p:sp>
        <p:nvSpPr>
          <p:cNvPr id="3" name="AutoShape 3"/>
          <p:cNvSpPr/>
          <p:nvPr/>
        </p:nvSpPr>
        <p:spPr>
          <a:xfrm rot="9244506">
            <a:off x="3870325" y="6048375"/>
            <a:ext cx="638175" cy="509588"/>
          </a:xfrm>
          <a:prstGeom prst="rightArrow">
            <a:avLst>
              <a:gd name="adj1" fmla="val 50000"/>
              <a:gd name="adj2" fmla="val 31302"/>
            </a:avLst>
          </a:prstGeom>
          <a:solidFill>
            <a:srgbClr val="FF0000"/>
          </a:solidFill>
          <a:ln w="6350" cap="flat" cmpd="sng">
            <a:solidFill>
              <a:srgbClr val="22822B"/>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4" name="AutoShape 4"/>
          <p:cNvSpPr/>
          <p:nvPr/>
        </p:nvSpPr>
        <p:spPr>
          <a:xfrm rot="-8780159">
            <a:off x="5684838" y="4800600"/>
            <a:ext cx="638175" cy="509588"/>
          </a:xfrm>
          <a:prstGeom prst="rightArrow">
            <a:avLst>
              <a:gd name="adj1" fmla="val 50000"/>
              <a:gd name="adj2" fmla="val 31302"/>
            </a:avLst>
          </a:prstGeom>
          <a:solidFill>
            <a:srgbClr val="FF0000"/>
          </a:solidFill>
          <a:ln w="6350" cap="flat" cmpd="sng">
            <a:solidFill>
              <a:srgbClr val="22822B"/>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5" name="AutoShape 5"/>
          <p:cNvSpPr/>
          <p:nvPr/>
        </p:nvSpPr>
        <p:spPr>
          <a:xfrm rot="10588482">
            <a:off x="4068763" y="2489200"/>
            <a:ext cx="639762" cy="509588"/>
          </a:xfrm>
          <a:prstGeom prst="rightArrow">
            <a:avLst>
              <a:gd name="adj1" fmla="val 50000"/>
              <a:gd name="adj2" fmla="val 31380"/>
            </a:avLst>
          </a:prstGeom>
          <a:solidFill>
            <a:srgbClr val="FF0000"/>
          </a:solidFill>
          <a:ln w="6350" cap="flat" cmpd="sng">
            <a:solidFill>
              <a:srgbClr val="22822B"/>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6" name="AutoShape 6"/>
          <p:cNvSpPr/>
          <p:nvPr/>
        </p:nvSpPr>
        <p:spPr>
          <a:xfrm rot="-9305296">
            <a:off x="2103438" y="1092200"/>
            <a:ext cx="638175" cy="509588"/>
          </a:xfrm>
          <a:prstGeom prst="rightArrow">
            <a:avLst>
              <a:gd name="adj1" fmla="val 50000"/>
              <a:gd name="adj2" fmla="val 31302"/>
            </a:avLst>
          </a:prstGeom>
          <a:solidFill>
            <a:srgbClr val="FF0000"/>
          </a:solidFill>
          <a:ln w="6350" cap="flat" cmpd="sng">
            <a:solidFill>
              <a:srgbClr val="22822B"/>
            </a:solidFill>
            <a:prstDash val="solid"/>
            <a:miter/>
            <a:headEnd type="none" w="med" len="med"/>
            <a:tailEnd type="none" w="med" len="med"/>
          </a:ln>
        </p:spPr>
        <p:txBody>
          <a:bodyPr wrap="none" anchor="ctr" anchorCtr="0"/>
          <a:p>
            <a:pPr algn="ctr" eaLnBrk="1" hangingPunct="1"/>
            <a:endParaRPr lang="zh-CN" altLang="en-US" dirty="0">
              <a:latin typeface="Arial" panose="020B0604020202020204" pitchFamily="34" charset="0"/>
            </a:endParaRPr>
          </a:p>
        </p:txBody>
      </p:sp>
      <p:sp>
        <p:nvSpPr>
          <p:cNvPr id="7" name="Text Box 7"/>
          <p:cNvSpPr txBox="1">
            <a:spLocks noChangeArrowheads="1"/>
          </p:cNvSpPr>
          <p:nvPr/>
        </p:nvSpPr>
        <p:spPr bwMode="auto">
          <a:xfrm>
            <a:off x="842963" y="163513"/>
            <a:ext cx="7227888" cy="396875"/>
          </a:xfrm>
          <a:prstGeom prst="rect">
            <a:avLst/>
          </a:prstGeom>
          <a:noFill/>
          <a:ln w="6350"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你能够识别作业中出现的危险能量吗</a:t>
            </a:r>
            <a:r>
              <a:rPr kumimoji="0" lang="en-US" altLang="zh-CN"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 </a:t>
            </a:r>
            <a:r>
              <a:rPr kumimoji="0" lang="en-US"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 </a:t>
            </a:r>
            <a:r>
              <a:rPr kumimoji="0" lang="en-US" altLang="zh-CN"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 </a:t>
            </a:r>
            <a:r>
              <a:rPr kumimoji="0" lang="zh-CN" altLang="en-US"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破碎机锤头更换</a:t>
            </a:r>
            <a:r>
              <a:rPr kumimoji="0" lang="en-US" altLang="zh-CN"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rPr>
              <a:t>)</a:t>
            </a:r>
            <a:endParaRPr kumimoji="0" lang="en-US" altLang="zh-CN" sz="2000" kern="1200" cap="none" spc="0" normalizeH="0" baseline="0" noProof="0">
              <a:solidFill>
                <a:srgbClr val="E21808"/>
              </a:solidFill>
              <a:effectLst>
                <a:outerShdw blurRad="38100" dist="38100" dir="2700000" algn="tl">
                  <a:srgbClr val="C0C0C0"/>
                </a:outerShdw>
              </a:effectLst>
              <a:latin typeface="Lucida Sans" pitchFamily="34" charset="0"/>
              <a:ea typeface="宋体" panose="02010600030101010101" pitchFamily="2" charset="-122"/>
              <a:cs typeface="+mn-cs"/>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3" descr="Picture11"/>
          <p:cNvPicPr>
            <a:picLocks noChangeAspect="1"/>
          </p:cNvPicPr>
          <p:nvPr/>
        </p:nvPicPr>
        <p:blipFill>
          <a:blip r:embed="rId1">
            <a:lum contrast="12000"/>
          </a:blip>
          <a:stretch>
            <a:fillRect/>
          </a:stretch>
        </p:blipFill>
        <p:spPr>
          <a:xfrm>
            <a:off x="5167313" y="903288"/>
            <a:ext cx="3509962" cy="2633662"/>
          </a:xfrm>
          <a:prstGeom prst="rect">
            <a:avLst/>
          </a:prstGeom>
          <a:noFill/>
          <a:ln w="9525">
            <a:noFill/>
          </a:ln>
        </p:spPr>
      </p:pic>
      <p:pic>
        <p:nvPicPr>
          <p:cNvPr id="8195" name="Picture 4" descr="Picture10"/>
          <p:cNvPicPr>
            <a:picLocks noChangeAspect="1"/>
          </p:cNvPicPr>
          <p:nvPr/>
        </p:nvPicPr>
        <p:blipFill>
          <a:blip r:embed="rId2"/>
          <a:stretch>
            <a:fillRect/>
          </a:stretch>
        </p:blipFill>
        <p:spPr>
          <a:xfrm>
            <a:off x="1576388" y="887413"/>
            <a:ext cx="3540125" cy="2647950"/>
          </a:xfrm>
          <a:prstGeom prst="rect">
            <a:avLst/>
          </a:prstGeom>
          <a:noFill/>
          <a:ln w="9525">
            <a:noFill/>
          </a:ln>
        </p:spPr>
      </p:pic>
      <p:pic>
        <p:nvPicPr>
          <p:cNvPr id="8196" name="Picture 5" descr="Picture5"/>
          <p:cNvPicPr>
            <a:picLocks noChangeAspect="1"/>
          </p:cNvPicPr>
          <p:nvPr/>
        </p:nvPicPr>
        <p:blipFill>
          <a:blip r:embed="rId3"/>
          <a:stretch>
            <a:fillRect/>
          </a:stretch>
        </p:blipFill>
        <p:spPr>
          <a:xfrm>
            <a:off x="3084513" y="3594100"/>
            <a:ext cx="3767137" cy="2833688"/>
          </a:xfrm>
          <a:prstGeom prst="rect">
            <a:avLst/>
          </a:prstGeom>
          <a:noFill/>
          <a:ln w="9525">
            <a:noFill/>
          </a:ln>
        </p:spPr>
      </p:pic>
      <p:sp>
        <p:nvSpPr>
          <p:cNvPr id="8197" name="Rectangle 6"/>
          <p:cNvSpPr/>
          <p:nvPr/>
        </p:nvSpPr>
        <p:spPr>
          <a:xfrm>
            <a:off x="5426075" y="2873375"/>
            <a:ext cx="3135313" cy="541338"/>
          </a:xfrm>
          <a:prstGeom prst="rect">
            <a:avLst/>
          </a:prstGeom>
          <a:solidFill>
            <a:schemeClr val="bg1"/>
          </a:solidFill>
          <a:ln w="6350" cap="flat" cmpd="sng">
            <a:solidFill>
              <a:srgbClr val="22822B"/>
            </a:solidFill>
            <a:prstDash val="solid"/>
            <a:miter/>
            <a:headEnd type="none" w="med" len="med"/>
            <a:tailEnd type="none" w="med" len="med"/>
          </a:ln>
        </p:spPr>
        <p:txBody>
          <a:bodyPr wrap="none" anchor="ctr" anchorCtr="0"/>
          <a:p>
            <a:pPr algn="ctr" eaLnBrk="1" hangingPunct="1"/>
            <a:r>
              <a:rPr lang="zh-CN" altLang="en-US" sz="1400" dirty="0">
                <a:solidFill>
                  <a:schemeClr val="tx1"/>
                </a:solidFill>
                <a:latin typeface="Lucida Sans" pitchFamily="34" charset="0"/>
              </a:rPr>
              <a:t>你能够识别出不安全的潜在能量源吗</a:t>
            </a:r>
            <a:r>
              <a:rPr lang="en-US" altLang="zh-CN" sz="1400" dirty="0">
                <a:solidFill>
                  <a:schemeClr val="tx1"/>
                </a:solidFill>
                <a:latin typeface="Lucida Sans" pitchFamily="34" charset="0"/>
              </a:rPr>
              <a:t>?</a:t>
            </a:r>
            <a:endParaRPr lang="en-US" altLang="zh-CN" sz="1400" dirty="0">
              <a:solidFill>
                <a:schemeClr val="tx1"/>
              </a:solidFill>
              <a:latin typeface="Lucida Sans" pitchFamily="34" charset="0"/>
            </a:endParaRPr>
          </a:p>
        </p:txBody>
      </p:sp>
      <p:sp>
        <p:nvSpPr>
          <p:cNvPr id="8198" name="Line 7"/>
          <p:cNvSpPr/>
          <p:nvPr/>
        </p:nvSpPr>
        <p:spPr>
          <a:xfrm flipH="1" flipV="1">
            <a:off x="6011863" y="2613025"/>
            <a:ext cx="52387" cy="279400"/>
          </a:xfrm>
          <a:prstGeom prst="line">
            <a:avLst/>
          </a:prstGeom>
          <a:ln w="38100" cap="flat" cmpd="sng">
            <a:solidFill>
              <a:srgbClr val="E21808"/>
            </a:solidFill>
            <a:prstDash val="solid"/>
            <a:headEnd type="none" w="med" len="med"/>
            <a:tailEnd type="triangle" w="med" len="med"/>
          </a:ln>
        </p:spPr>
      </p:sp>
      <p:sp>
        <p:nvSpPr>
          <p:cNvPr id="8199" name="Line 9"/>
          <p:cNvSpPr/>
          <p:nvPr/>
        </p:nvSpPr>
        <p:spPr>
          <a:xfrm flipV="1">
            <a:off x="7207250" y="2684463"/>
            <a:ext cx="204788" cy="187325"/>
          </a:xfrm>
          <a:prstGeom prst="line">
            <a:avLst/>
          </a:prstGeom>
          <a:ln w="38100" cap="flat" cmpd="sng">
            <a:solidFill>
              <a:srgbClr val="E21808"/>
            </a:solidFill>
            <a:prstDash val="solid"/>
            <a:headEnd type="none" w="med" len="med"/>
            <a:tailEnd type="triangle" w="med" len="med"/>
          </a:ln>
        </p:spPr>
      </p:sp>
      <p:sp>
        <p:nvSpPr>
          <p:cNvPr id="8200" name="Rectangle 10"/>
          <p:cNvSpPr/>
          <p:nvPr/>
        </p:nvSpPr>
        <p:spPr>
          <a:xfrm>
            <a:off x="1600200" y="2971800"/>
            <a:ext cx="2063750" cy="541338"/>
          </a:xfrm>
          <a:prstGeom prst="rect">
            <a:avLst/>
          </a:prstGeom>
          <a:solidFill>
            <a:schemeClr val="bg1"/>
          </a:solidFill>
          <a:ln w="6350" cap="flat" cmpd="sng">
            <a:solidFill>
              <a:srgbClr val="22822B"/>
            </a:solidFill>
            <a:prstDash val="solid"/>
            <a:miter/>
            <a:headEnd type="none" w="med" len="med"/>
            <a:tailEnd type="none" w="med" len="med"/>
          </a:ln>
        </p:spPr>
        <p:txBody>
          <a:bodyPr wrap="none" anchor="ctr" anchorCtr="0"/>
          <a:p>
            <a:pPr algn="ctr" eaLnBrk="1" hangingPunct="1"/>
            <a:r>
              <a:rPr lang="zh-CN" altLang="en-US" sz="1400" dirty="0">
                <a:solidFill>
                  <a:schemeClr val="tx1"/>
                </a:solidFill>
                <a:latin typeface="Lucida Sans" pitchFamily="34" charset="0"/>
              </a:rPr>
              <a:t>一般被人们忽略的能量源</a:t>
            </a:r>
            <a:endParaRPr lang="en-US" altLang="zh-CN" sz="1400" dirty="0">
              <a:solidFill>
                <a:schemeClr val="tx1"/>
              </a:solidFill>
              <a:latin typeface="Lucida Sans" pitchFamily="34" charset="0"/>
            </a:endParaRPr>
          </a:p>
        </p:txBody>
      </p:sp>
      <p:sp>
        <p:nvSpPr>
          <p:cNvPr id="8201" name="Line 11"/>
          <p:cNvSpPr/>
          <p:nvPr/>
        </p:nvSpPr>
        <p:spPr>
          <a:xfrm flipH="1" flipV="1">
            <a:off x="3311525" y="2112963"/>
            <a:ext cx="138113" cy="866775"/>
          </a:xfrm>
          <a:prstGeom prst="line">
            <a:avLst/>
          </a:prstGeom>
          <a:ln w="38100" cap="flat" cmpd="sng">
            <a:solidFill>
              <a:srgbClr val="E21808"/>
            </a:solidFill>
            <a:prstDash val="solid"/>
            <a:headEnd type="none" w="med" len="med"/>
            <a:tailEnd type="triangle" w="med" len="med"/>
          </a:ln>
        </p:spPr>
      </p:sp>
      <p:sp>
        <p:nvSpPr>
          <p:cNvPr id="8202" name="Rectangle 12"/>
          <p:cNvSpPr/>
          <p:nvPr/>
        </p:nvSpPr>
        <p:spPr>
          <a:xfrm>
            <a:off x="3460750" y="5784850"/>
            <a:ext cx="3135313" cy="541338"/>
          </a:xfrm>
          <a:prstGeom prst="rect">
            <a:avLst/>
          </a:prstGeom>
          <a:solidFill>
            <a:schemeClr val="bg1"/>
          </a:solidFill>
          <a:ln w="6350" cap="flat" cmpd="sng">
            <a:solidFill>
              <a:srgbClr val="22822B"/>
            </a:solidFill>
            <a:prstDash val="solid"/>
            <a:miter/>
            <a:headEnd type="none" w="med" len="med"/>
            <a:tailEnd type="none" w="med" len="med"/>
          </a:ln>
        </p:spPr>
        <p:txBody>
          <a:bodyPr wrap="none" anchor="ctr" anchorCtr="0"/>
          <a:p>
            <a:pPr algn="ctr" eaLnBrk="1" hangingPunct="1"/>
            <a:r>
              <a:rPr lang="zh-CN" altLang="en-US" sz="1400" dirty="0">
                <a:solidFill>
                  <a:schemeClr val="tx1"/>
                </a:solidFill>
                <a:latin typeface="Lucida Sans" pitchFamily="34" charset="0"/>
              </a:rPr>
              <a:t>移动设备的关键部件的隔离</a:t>
            </a:r>
            <a:endParaRPr lang="en-US" altLang="zh-CN" sz="1400" dirty="0">
              <a:solidFill>
                <a:schemeClr val="tx1"/>
              </a:solidFill>
              <a:latin typeface="Lucida Sans" pitchFamily="34" charset="0"/>
            </a:endParaRPr>
          </a:p>
        </p:txBody>
      </p:sp>
      <p:sp>
        <p:nvSpPr>
          <p:cNvPr id="8203" name="Line 13"/>
          <p:cNvSpPr/>
          <p:nvPr/>
        </p:nvSpPr>
        <p:spPr>
          <a:xfrm flipV="1">
            <a:off x="5314950" y="5483225"/>
            <a:ext cx="609600" cy="279400"/>
          </a:xfrm>
          <a:prstGeom prst="line">
            <a:avLst/>
          </a:prstGeom>
          <a:ln w="38100" cap="flat" cmpd="sng">
            <a:solidFill>
              <a:srgbClr val="E21808"/>
            </a:solidFill>
            <a:prstDash val="solid"/>
            <a:headEnd type="none" w="med" len="med"/>
            <a:tailEnd type="triangle" w="med" len="med"/>
          </a:ln>
        </p:spPr>
      </p:sp>
      <p:sp>
        <p:nvSpPr>
          <p:cNvPr id="8204" name="Line 14"/>
          <p:cNvSpPr/>
          <p:nvPr/>
        </p:nvSpPr>
        <p:spPr>
          <a:xfrm flipH="1" flipV="1">
            <a:off x="4365625" y="5316538"/>
            <a:ext cx="495300" cy="446087"/>
          </a:xfrm>
          <a:prstGeom prst="line">
            <a:avLst/>
          </a:prstGeom>
          <a:ln w="38100" cap="flat" cmpd="sng">
            <a:solidFill>
              <a:srgbClr val="E21808"/>
            </a:solidFill>
            <a:prstDash val="solid"/>
            <a:headEnd type="none" w="med" len="med"/>
            <a:tailEnd type="triangle" w="med" len="med"/>
          </a:ln>
        </p:spPr>
      </p:sp>
      <p:sp>
        <p:nvSpPr>
          <p:cNvPr id="8205" name="Line 15"/>
          <p:cNvSpPr/>
          <p:nvPr/>
        </p:nvSpPr>
        <p:spPr>
          <a:xfrm flipH="1" flipV="1">
            <a:off x="3825875" y="5387975"/>
            <a:ext cx="127000" cy="398463"/>
          </a:xfrm>
          <a:prstGeom prst="line">
            <a:avLst/>
          </a:prstGeom>
          <a:ln w="38100" cap="flat" cmpd="sng">
            <a:solidFill>
              <a:srgbClr val="E21808"/>
            </a:solidFill>
            <a:prstDash val="solid"/>
            <a:headEnd type="none" w="med" len="med"/>
            <a:tailEnd type="triangle" w="med" len="med"/>
          </a:ln>
        </p:spPr>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nchorCtr="0"/>
          <a:p>
            <a:pPr eaLnBrk="1" hangingPunct="1"/>
            <a:r>
              <a:rPr lang="zh-CN" altLang="en-US" dirty="0"/>
              <a:t>目的</a:t>
            </a:r>
            <a:endParaRPr lang="zh-CN" altLang="en-US" dirty="0"/>
          </a:p>
        </p:txBody>
      </p:sp>
      <p:sp>
        <p:nvSpPr>
          <p:cNvPr id="9219" name="Rectangle 3"/>
          <p:cNvSpPr>
            <a:spLocks noGrp="1"/>
          </p:cNvSpPr>
          <p:nvPr>
            <p:ph idx="1"/>
          </p:nvPr>
        </p:nvSpPr>
        <p:spPr/>
        <p:txBody>
          <a:bodyPr vert="horz" wrap="square" lIns="91440" tIns="45720" rIns="91440" bIns="45720" anchor="t" anchorCtr="0"/>
          <a:p>
            <a:pPr eaLnBrk="1" hangingPunct="1">
              <a:buNone/>
            </a:pPr>
            <a:r>
              <a:rPr lang="en-US" altLang="zh-CN" dirty="0"/>
              <a:t>《</a:t>
            </a:r>
            <a:r>
              <a:rPr lang="zh-CN" altLang="en-US" dirty="0"/>
              <a:t>能量隔离</a:t>
            </a:r>
            <a:r>
              <a:rPr lang="en-US" altLang="zh-CN" dirty="0"/>
              <a:t>》</a:t>
            </a:r>
            <a:r>
              <a:rPr lang="zh-CN" altLang="en-US" dirty="0"/>
              <a:t>标准</a:t>
            </a:r>
            <a:r>
              <a:rPr lang="en-US" altLang="zh-CN" dirty="0"/>
              <a:t>-</a:t>
            </a:r>
            <a:r>
              <a:rPr lang="zh-CN" altLang="en-US" dirty="0"/>
              <a:t>拉法基健康与安全操作标准 </a:t>
            </a:r>
            <a:endParaRPr lang="en-US" altLang="zh-CN" dirty="0"/>
          </a:p>
          <a:p>
            <a:pPr eaLnBrk="1" hangingPunct="1">
              <a:buNone/>
            </a:pPr>
            <a:r>
              <a:rPr lang="en-US" altLang="zh-CN" dirty="0"/>
              <a:t>   1</a:t>
            </a:r>
            <a:r>
              <a:rPr lang="zh-CN" altLang="en-US" dirty="0"/>
              <a:t>、标准规定了与机械、设备、工艺系统（</a:t>
            </a:r>
            <a:r>
              <a:rPr lang="en-US" altLang="zh-CN" dirty="0"/>
              <a:t>MEP</a:t>
            </a:r>
            <a:r>
              <a:rPr lang="zh-CN" altLang="en-US" dirty="0"/>
              <a:t>）相关的危险能量源控制的集团职业健康和安全的最低要求。</a:t>
            </a:r>
            <a:endParaRPr lang="zh-CN" altLang="en-US" dirty="0"/>
          </a:p>
          <a:p>
            <a:pPr lvl="1" eaLnBrk="1" hangingPunct="1">
              <a:buNone/>
            </a:pPr>
            <a:r>
              <a:rPr lang="en-US" altLang="zh-CN" dirty="0"/>
              <a:t>2</a:t>
            </a:r>
            <a:r>
              <a:rPr lang="zh-CN" altLang="en-US" dirty="0"/>
              <a:t>、本标准建立了一套通用而系统的方法来消除在机械、设备、工艺系统上进行作业任务时可能由于危险能量的意外恢复、启动或释放所引起的事故风险。</a:t>
            </a:r>
            <a:endParaRPr lang="zh-CN" altLang="en-US" dirty="0"/>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4"/>
          <p:cNvSpPr/>
          <p:nvPr>
            <p:ph idx="1"/>
          </p:nvPr>
        </p:nvSpPr>
        <p:spPr/>
        <p:txBody>
          <a:bodyPr vert="horz" wrap="square" lIns="91440" tIns="45720" rIns="91440" bIns="45720" anchor="t" anchorCtr="0"/>
          <a:p>
            <a:pPr eaLnBrk="1" hangingPunct="1">
              <a:spcBef>
                <a:spcPct val="0"/>
              </a:spcBef>
              <a:buNone/>
            </a:pPr>
            <a:r>
              <a:rPr lang="en-US" altLang="zh-CN" sz="2800" b="1" dirty="0"/>
              <a:t>          </a:t>
            </a:r>
            <a:r>
              <a:rPr lang="zh-CN" altLang="en-US" sz="2800" b="1" dirty="0"/>
              <a:t>该标准为集团强制性执行标准，适用于拉法基所有业务范围和拉法基作为控股方或管理方的合资公司。该标准适用于所有个人（即员工、合同方、承运商、供应商及来访者）、现场、现场、施工项目和办公室。</a:t>
            </a:r>
            <a:r>
              <a:rPr lang="zh-CN" altLang="en-US" dirty="0"/>
              <a:t> </a:t>
            </a:r>
            <a:endParaRPr lang="zh-CN" altLang="en-US" dirty="0"/>
          </a:p>
        </p:txBody>
      </p:sp>
      <p:sp>
        <p:nvSpPr>
          <p:cNvPr id="10243" name="Rectangle 5"/>
          <p:cNvSpPr>
            <a:spLocks noGrp="1"/>
          </p:cNvSpPr>
          <p:nvPr>
            <p:ph type="title"/>
          </p:nvPr>
        </p:nvSpPr>
        <p:spPr/>
        <p:txBody>
          <a:bodyPr vert="horz" wrap="square" lIns="91440" tIns="45720" rIns="91440" bIns="45720" anchor="ctr" anchorCtr="0"/>
          <a:p>
            <a:pPr eaLnBrk="1" hangingPunct="1"/>
            <a:r>
              <a:rPr lang="zh-CN" altLang="en-US" dirty="0"/>
              <a:t>适用范围</a:t>
            </a:r>
            <a:endParaRPr lang="zh-CN" altLang="en-US" dirty="0"/>
          </a:p>
        </p:txBody>
      </p:sp>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母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母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母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母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母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母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母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母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母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母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母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母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母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母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母版</Template>
  <TotalTime>0</TotalTime>
  <Words>6151</Words>
  <Application>WPS 演示</Application>
  <PresentationFormat>全屏显示(4:3)</PresentationFormat>
  <Paragraphs>463</Paragraphs>
  <Slides>45</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45</vt:i4>
      </vt:variant>
    </vt:vector>
  </HeadingPairs>
  <TitlesOfParts>
    <vt:vector size="61" baseType="lpstr">
      <vt:lpstr>Arial</vt:lpstr>
      <vt:lpstr>宋体</vt:lpstr>
      <vt:lpstr>Wingdings</vt:lpstr>
      <vt:lpstr>Arial Narrow</vt:lpstr>
      <vt:lpstr>汉仪旗黑-85S</vt:lpstr>
      <vt:lpstr>黑体</vt:lpstr>
      <vt:lpstr>微软雅黑</vt:lpstr>
      <vt:lpstr>楷体</vt:lpstr>
      <vt:lpstr>Times New Roman</vt:lpstr>
      <vt:lpstr>Lucida Sans</vt:lpstr>
      <vt:lpstr>Lucida Sans Unicode</vt:lpstr>
      <vt:lpstr>Arial Unicode MS</vt:lpstr>
      <vt:lpstr>Symbol</vt:lpstr>
      <vt:lpstr>博富特</vt:lpstr>
      <vt:lpstr>PowerPoint.Show.8</vt:lpstr>
      <vt:lpstr>Word.Document.8</vt:lpstr>
      <vt:lpstr>安全管理必备 工具--TPM概论</vt:lpstr>
      <vt:lpstr>PowerPoint 演示文稿</vt:lpstr>
      <vt:lpstr>PowerPoint 演示文稿</vt:lpstr>
      <vt:lpstr>目     录</vt:lpstr>
      <vt:lpstr>危险能量的识别</vt:lpstr>
      <vt:lpstr>PowerPoint 演示文稿</vt:lpstr>
      <vt:lpstr>PowerPoint 演示文稿</vt:lpstr>
      <vt:lpstr>目的</vt:lpstr>
      <vt:lpstr>适用范围</vt:lpstr>
      <vt:lpstr>适用范围：</vt:lpstr>
      <vt:lpstr>基本术语</vt:lpstr>
      <vt:lpstr>基本术语</vt:lpstr>
      <vt:lpstr>基本术语</vt:lpstr>
      <vt:lpstr>基本术语</vt:lpstr>
      <vt:lpstr>基本术语</vt:lpstr>
      <vt:lpstr>PowerPoint 演示文稿</vt:lpstr>
      <vt:lpstr>PowerPoint 演示文稿</vt:lpstr>
      <vt:lpstr>LOTOTO许可 </vt:lpstr>
      <vt:lpstr>PowerPoint 演示文稿</vt:lpstr>
      <vt:lpstr>PowerPoint 演示文稿</vt:lpstr>
      <vt:lpstr>PowerPoint 演示文稿</vt:lpstr>
      <vt:lpstr>PowerPoint 演示文稿</vt:lpstr>
      <vt:lpstr>LOTOTO 第二步 = 告知</vt:lpstr>
      <vt:lpstr>LOTOTO 第三步 = 关断 / 停止设备</vt:lpstr>
      <vt:lpstr>LOTOTO 第四步 = 隔离</vt:lpstr>
      <vt:lpstr>LOTOTO 第五步 = 上锁</vt:lpstr>
      <vt:lpstr>PowerPoint 演示文稿</vt:lpstr>
      <vt:lpstr>LOTOTO 第五步 = 上锁注意 </vt:lpstr>
      <vt:lpstr>PowerPoint 演示文稿</vt:lpstr>
      <vt:lpstr>LOTOTO 第六步 = 零能态</vt:lpstr>
      <vt:lpstr>LOTOTO 第七步 = 验证</vt:lpstr>
      <vt:lpstr>LOTOTO 第八步 = 执行作业</vt:lpstr>
      <vt:lpstr>LOTOTO 第九步 = 检查和恢复 </vt:lpstr>
      <vt:lpstr>LOTOTO 第九步 = 检查和恢复</vt:lpstr>
      <vt:lpstr>LOTOTO 第九步 = 检查和恢复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理论测试———30分钟</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玲俐</cp:lastModifiedBy>
  <cp:revision>33</cp:revision>
  <dcterms:created xsi:type="dcterms:W3CDTF">2018-07-01T11:39:00Z</dcterms:created>
  <dcterms:modified xsi:type="dcterms:W3CDTF">2024-06-28T05:21:40Z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D5E79F409E664DB0B315F7891A138FF6_13</vt:lpwstr>
  </property>
</Properties>
</file>