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43"/>
  </p:handoutMasterIdLst>
  <p:sldIdLst>
    <p:sldId id="375" r:id="rId3"/>
    <p:sldId id="376" r:id="rId4"/>
    <p:sldId id="259" r:id="rId5"/>
    <p:sldId id="260" r:id="rId7"/>
    <p:sldId id="261" r:id="rId8"/>
    <p:sldId id="262" r:id="rId9"/>
    <p:sldId id="263" r:id="rId10"/>
    <p:sldId id="266" r:id="rId11"/>
    <p:sldId id="344" r:id="rId12"/>
    <p:sldId id="345" r:id="rId13"/>
    <p:sldId id="272" r:id="rId14"/>
    <p:sldId id="273" r:id="rId15"/>
    <p:sldId id="276" r:id="rId16"/>
    <p:sldId id="280" r:id="rId17"/>
    <p:sldId id="281" r:id="rId18"/>
    <p:sldId id="282" r:id="rId19"/>
    <p:sldId id="283" r:id="rId20"/>
    <p:sldId id="284" r:id="rId21"/>
    <p:sldId id="289" r:id="rId22"/>
    <p:sldId id="293" r:id="rId23"/>
    <p:sldId id="294" r:id="rId24"/>
    <p:sldId id="295" r:id="rId25"/>
    <p:sldId id="297" r:id="rId26"/>
    <p:sldId id="337" r:id="rId27"/>
    <p:sldId id="338" r:id="rId28"/>
    <p:sldId id="339" r:id="rId29"/>
    <p:sldId id="340" r:id="rId30"/>
    <p:sldId id="341" r:id="rId31"/>
    <p:sldId id="301" r:id="rId32"/>
    <p:sldId id="302" r:id="rId33"/>
    <p:sldId id="305" r:id="rId34"/>
    <p:sldId id="311" r:id="rId35"/>
    <p:sldId id="314" r:id="rId36"/>
    <p:sldId id="315" r:id="rId37"/>
    <p:sldId id="318" r:id="rId38"/>
    <p:sldId id="319" r:id="rId39"/>
    <p:sldId id="320" r:id="rId40"/>
    <p:sldId id="323" r:id="rId41"/>
    <p:sldId id="377" r:id="rId42"/>
  </p:sldIdLst>
  <p:sldSz cx="9144000" cy="6858000" type="screen4x3"/>
  <p:notesSz cx="6781800" cy="9918700"/>
  <p:custDataLst>
    <p:tags r:id="rId48"/>
  </p:custDataLst>
  <p:defaultTextStyle>
    <a:defPPr>
      <a:defRPr lang="zh-CN"/>
    </a:defPPr>
    <a:lvl1pPr marL="0" lvl="0"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8ED5"/>
    <a:srgbClr val="B3CAEB"/>
    <a:srgbClr val="3399FF"/>
    <a:srgbClr val="FFFF66"/>
    <a:srgbClr val="0000FF"/>
    <a:srgbClr val="6699FF"/>
    <a:srgbClr val="0066FF"/>
    <a:srgbClr val="506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96"/>
    <p:restoredTop sz="99452"/>
  </p:normalViewPr>
  <p:slideViewPr>
    <p:cSldViewPr showGuides="1">
      <p:cViewPr>
        <p:scale>
          <a:sx n="66" d="100"/>
          <a:sy n="66" d="100"/>
        </p:scale>
        <p:origin x="-1452" y="-21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8" Type="http://schemas.openxmlformats.org/officeDocument/2006/relationships/tags" Target="tags/tag21.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F14D57-95EF-4AD6-8B9F-CCEC5B6A440A}"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C62F513-4859-4611-98C1-8D315025802C}"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88" name="Rectangle 4"/>
          <p:cNvSpPr>
            <a:spLocks noRot="1" noTextEdit="1"/>
          </p:cNvSpPr>
          <p:nvPr>
            <p:ph type="sldImg" idx="2"/>
          </p:nvPr>
        </p:nvSpPr>
        <p:spPr>
          <a:xfrm>
            <a:off x="911225" y="744538"/>
            <a:ext cx="4959350" cy="3719512"/>
          </a:xfrm>
          <a:prstGeom prst="rect">
            <a:avLst/>
          </a:prstGeom>
          <a:noFill/>
          <a:ln w="9525" cap="flat" cmpd="sng">
            <a:solidFill>
              <a:srgbClr val="000000"/>
            </a:solidFill>
            <a:prstDash val="solid"/>
            <a:miter/>
            <a:headEnd type="none" w="med" len="med"/>
            <a:tailEnd type="none" w="med" len="med"/>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p:txBody>
          <a:bodyPr wrap="square" lIns="91440" tIns="45720" rIns="91440" bIns="45720" anchor="t" anchorCtr="0"/>
          <a:p>
            <a:pPr lvl="0"/>
            <a:endParaRPr lang="zh-CN" altLang="en-US" dirty="0"/>
          </a:p>
        </p:txBody>
      </p:sp>
      <p:sp>
        <p:nvSpPr>
          <p:cNvPr id="43012" name="日期占位符 3"/>
          <p:cNvSpPr txBox="1">
            <a:spLocks noGrp="1"/>
          </p:cNvSpPr>
          <p:nvPr>
            <p:ph type="dt" sz="half"/>
          </p:nvPr>
        </p:nvSpPr>
        <p:spPr>
          <a:xfrm>
            <a:off x="3841750" y="0"/>
            <a:ext cx="2938463" cy="495300"/>
          </a:xfrm>
          <a:prstGeom prst="rect">
            <a:avLst/>
          </a:prstGeom>
          <a:noFill/>
          <a:ln w="9525">
            <a:noFill/>
          </a:ln>
        </p:spPr>
        <p:txBody>
          <a:bodyPr/>
          <a:p>
            <a:pPr lvl="0" algn="r" eaLnBrk="1" hangingPunct="1"/>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43013" name="灯片编号占位符 4"/>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p:txBody>
          <a:bodyPr wrap="square" lIns="91440" tIns="45720" rIns="91440" bIns="45720" anchor="t" anchorCtr="0"/>
          <a:p>
            <a:pPr lvl="0"/>
            <a:endParaRPr lang="zh-CN" altLang="en-US" dirty="0"/>
          </a:p>
        </p:txBody>
      </p:sp>
      <p:sp>
        <p:nvSpPr>
          <p:cNvPr id="44036" name="日期占位符 3"/>
          <p:cNvSpPr txBox="1">
            <a:spLocks noGrp="1"/>
          </p:cNvSpPr>
          <p:nvPr>
            <p:ph type="dt" sz="half"/>
          </p:nvPr>
        </p:nvSpPr>
        <p:spPr>
          <a:xfrm>
            <a:off x="3841750" y="0"/>
            <a:ext cx="2938463" cy="495300"/>
          </a:xfrm>
          <a:prstGeom prst="rect">
            <a:avLst/>
          </a:prstGeom>
          <a:noFill/>
          <a:ln w="9525">
            <a:noFill/>
          </a:ln>
        </p:spPr>
        <p:txBody>
          <a:bodyPr/>
          <a:p>
            <a:pPr lvl="0" algn="r" eaLnBrk="1" hangingPunct="1"/>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44037" name="灯片编号占位符 4"/>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45058" name="Rectangle 2"/>
          <p:cNvSpPr>
            <a:spLocks noTextEdit="1"/>
          </p:cNvSpPr>
          <p:nvPr>
            <p:ph type="sldImg"/>
          </p:nvPr>
        </p:nvSpPr>
        <p:spPr/>
      </p:sp>
      <p:sp>
        <p:nvSpPr>
          <p:cNvPr id="45059" name="Rectangle 3"/>
          <p:cNvSpPr/>
          <p:nvPr>
            <p:ph type="body" idx="1"/>
          </p:nvPr>
        </p:nvSpPr>
        <p:spPr/>
        <p:txBody>
          <a:bodyPr wrap="square" lIns="91440" tIns="45720" rIns="91440" bIns="45720" anchor="t" anchorCtr="0"/>
          <a:p>
            <a:pPr lvl="0" eaLnBrk="1" hangingPunct="1"/>
            <a:r>
              <a:rPr lang="de-AT" altLang="zh-CN" dirty="0"/>
              <a:t>„Requirement“ – As far as I know it is not (yet) a requirement as such, it is rather an advisory, but certainly not (yet) compulsary;</a:t>
            </a:r>
            <a:endParaRPr lang="de-AT" altLang="zh-CN" dirty="0"/>
          </a:p>
          <a:p>
            <a:pPr lvl="0" eaLnBrk="1" hangingPunct="1"/>
            <a:r>
              <a:rPr lang="de-AT" altLang="zh-CN" dirty="0"/>
              <a:t>So rather saying recommended would fit better (status Sep./Oct. 2008)</a:t>
            </a:r>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r>
              <a:rPr lang="zh-CN" altLang="en-US"/>
              <a:t>单击此处编辑母版标题样式</a:t>
            </a:r>
            <a:endParaRPr lang="zh-CN" altLang="en-US"/>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endParaRPr lang="zh-CN" altLang="zh-CN"/>
          </a:p>
        </p:txBody>
      </p:sp>
      <p:sp>
        <p:nvSpPr>
          <p:cNvPr id="11" name="Rectangle 7"/>
          <p:cNvSpPr>
            <a:spLocks noGrp="1" noChangeArrowheads="1"/>
          </p:cNvSpPr>
          <p:nvPr>
            <p:ph type="dt" sz="quarter" idx="2"/>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defRPr sz="2400">
                <a:latin typeface="Arial Narrow"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F33C8E5-A0DD-45B4-A97D-FB0FF466AEE3}" type="datetime1">
              <a:rPr kumimoji="0" lang="zh-CN" altLang="en-US"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endParaRPr>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228600"/>
            <a:ext cx="6019800" cy="56689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7"/>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18"/>
          <p:cNvSpPr>
            <a:spLocks noGrp="1"/>
          </p:cNvSpPr>
          <p:nvPr>
            <p:ph type="body" idx="1"/>
          </p:nvPr>
        </p:nvSpPr>
        <p:spPr>
          <a:xfrm>
            <a:off x="533400" y="13716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4.jpeg"/><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6.jpeg"/><Relationship Id="rId1"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jpeg"/><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9.jpe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44.jpeg"/><Relationship Id="rId4" Type="http://schemas.openxmlformats.org/officeDocument/2006/relationships/tags" Target="../tags/tag18.xml"/><Relationship Id="rId3" Type="http://schemas.openxmlformats.org/officeDocument/2006/relationships/image" Target="../media/image43.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 矿山安全管理</a:t>
            </a:r>
            <a:endParaRPr lang="zh-CN" altLang="en-US" sz="3840" smtClean="0">
              <a:solidFill>
                <a:srgbClr val="1E6FAD"/>
              </a:solidFill>
              <a:latin typeface="微软雅黑" panose="020B0503020204020204" charset="-122"/>
              <a:ea typeface="微软雅黑" panose="020B0503020204020204" charset="-122"/>
              <a:cs typeface="+mn-cs"/>
              <a:sym typeface="+mn-ea"/>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全面</a:t>
            </a:r>
            <a:endParaRPr lang="zh-CN" altLang="en-US" sz="27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实用</a:t>
            </a:r>
            <a:endParaRPr lang="zh-CN" altLang="en-US" sz="27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内容占位符 2"/>
          <p:cNvSpPr>
            <a:spLocks noGrp="1"/>
          </p:cNvSpPr>
          <p:nvPr>
            <p:ph idx="1"/>
          </p:nvPr>
        </p:nvSpPr>
        <p:spPr>
          <a:xfrm>
            <a:off x="685800" y="1066800"/>
            <a:ext cx="7950200" cy="5410200"/>
          </a:xfrm>
        </p:spPr>
        <p:txBody>
          <a:bodyPr vert="horz" wrap="square" lIns="91440" tIns="45720" rIns="91440" bIns="45720" anchor="t" anchorCtr="0"/>
          <a:p>
            <a:pPr eaLnBrk="1" hangingPunct="1"/>
            <a:r>
              <a:rPr lang="zh-CN" altLang="zh-CN" sz="2400" b="1" dirty="0"/>
              <a:t>急救和应急准备</a:t>
            </a:r>
            <a:r>
              <a:rPr lang="en-US" altLang="zh-CN" sz="2400" b="1" dirty="0"/>
              <a:t>(EP)</a:t>
            </a:r>
            <a:endParaRPr lang="zh-CN" altLang="zh-CN" sz="2400" b="1" dirty="0"/>
          </a:p>
          <a:p>
            <a:pPr eaLnBrk="1" hangingPunct="1"/>
            <a:r>
              <a:rPr lang="zh-CN" altLang="zh-CN" sz="2400" dirty="0"/>
              <a:t>应有适当数量的矿山员工接受急救训练（每</a:t>
            </a:r>
            <a:r>
              <a:rPr lang="en-US" altLang="zh-CN" sz="2400" dirty="0"/>
              <a:t>4</a:t>
            </a:r>
            <a:r>
              <a:rPr lang="zh-CN" altLang="zh-CN" sz="2400" dirty="0"/>
              <a:t>位员工有一位急救员，但至少有</a:t>
            </a:r>
            <a:r>
              <a:rPr lang="en-US" altLang="zh-CN" sz="2400" dirty="0"/>
              <a:t>2</a:t>
            </a:r>
            <a:r>
              <a:rPr lang="zh-CN" altLang="zh-CN" sz="2400" dirty="0"/>
              <a:t>名急救员）。每一个班次都应确保有急救员。</a:t>
            </a:r>
            <a:endParaRPr lang="zh-CN" altLang="zh-CN" sz="2400" dirty="0"/>
          </a:p>
          <a:p>
            <a:pPr eaLnBrk="1" hangingPunct="1"/>
            <a:r>
              <a:rPr lang="zh-CN" altLang="zh-CN" sz="2400" dirty="0"/>
              <a:t>每一个现场都配备有装备完善的急救箱以及能确保能快速到达偏远地点的车辆。</a:t>
            </a:r>
            <a:endParaRPr lang="zh-CN" altLang="zh-CN" sz="2400" dirty="0"/>
          </a:p>
          <a:p>
            <a:pPr eaLnBrk="1" hangingPunct="1"/>
            <a:r>
              <a:rPr lang="zh-CN" altLang="zh-CN" sz="2400" dirty="0"/>
              <a:t>所有的拉法基矿山应对应急准备进行评估并实施应急准备计划（包括营救计划）。</a:t>
            </a:r>
            <a:endParaRPr lang="zh-CN" altLang="zh-CN" sz="2400" dirty="0"/>
          </a:p>
          <a:p>
            <a:pPr eaLnBrk="1" hangingPunct="1"/>
            <a:r>
              <a:rPr lang="zh-CN" altLang="zh-CN" sz="2400" dirty="0"/>
              <a:t>应急准备计划应涉及当地相关机构和急救服务中心。</a:t>
            </a:r>
            <a:endParaRPr lang="zh-CN" altLang="zh-CN" sz="2400" dirty="0"/>
          </a:p>
          <a:p>
            <a:pPr eaLnBrk="1" hangingPunct="1"/>
            <a:endParaRPr lang="zh-CN" altLang="en-US" sz="2400" dirty="0"/>
          </a:p>
        </p:txBody>
      </p:sp>
      <p:sp>
        <p:nvSpPr>
          <p:cNvPr id="11267"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11268" name="矩形 3"/>
          <p:cNvSpPr/>
          <p:nvPr/>
        </p:nvSpPr>
        <p:spPr>
          <a:xfrm>
            <a:off x="28956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xfrm>
            <a:off x="457200" y="914400"/>
            <a:ext cx="6172200" cy="715963"/>
          </a:xfrm>
        </p:spPr>
        <p:txBody>
          <a:bodyPr vert="horz" wrap="square" lIns="91440" tIns="45720" rIns="91440" bIns="45720" anchor="ctr" anchorCtr="0"/>
          <a:p>
            <a:pPr algn="l" eaLnBrk="1" hangingPunct="1"/>
            <a:r>
              <a:rPr lang="zh-CN" altLang="zh-CN" sz="2400" dirty="0">
                <a:solidFill>
                  <a:schemeClr val="tx1"/>
                </a:solidFill>
              </a:rPr>
              <a:t>视觉</a:t>
            </a:r>
            <a:r>
              <a:rPr lang="en-US" altLang="zh-CN" sz="2400" dirty="0">
                <a:solidFill>
                  <a:schemeClr val="tx1"/>
                </a:solidFill>
              </a:rPr>
              <a:t>交流</a:t>
            </a:r>
            <a:r>
              <a:rPr lang="zh-CN" altLang="zh-CN" sz="2400" dirty="0">
                <a:solidFill>
                  <a:schemeClr val="tx1"/>
                </a:solidFill>
              </a:rPr>
              <a:t>与</a:t>
            </a:r>
            <a:r>
              <a:rPr lang="en-US" altLang="zh-CN" sz="2400" dirty="0">
                <a:solidFill>
                  <a:schemeClr val="tx1"/>
                </a:solidFill>
              </a:rPr>
              <a:t>矿山标识</a:t>
            </a:r>
            <a:endParaRPr lang="zh-CN" altLang="en-US" sz="2400" dirty="0"/>
          </a:p>
        </p:txBody>
      </p:sp>
      <p:sp>
        <p:nvSpPr>
          <p:cNvPr id="12291" name="内容占位符 2"/>
          <p:cNvSpPr>
            <a:spLocks noGrp="1"/>
          </p:cNvSpPr>
          <p:nvPr>
            <p:ph idx="1"/>
          </p:nvPr>
        </p:nvSpPr>
        <p:spPr>
          <a:xfrm>
            <a:off x="304800" y="1524000"/>
            <a:ext cx="5791200" cy="3859213"/>
          </a:xfrm>
        </p:spPr>
        <p:txBody>
          <a:bodyPr vert="horz" wrap="square" lIns="91440" tIns="45720" rIns="91440" bIns="45720" anchor="t" anchorCtr="0"/>
          <a:p>
            <a:pPr eaLnBrk="1" hangingPunct="1"/>
            <a:r>
              <a:rPr lang="zh-CN" altLang="zh-CN" sz="2000" dirty="0"/>
              <a:t>矿山所有入口处都必须有安全提示标识，包括以下内容：</a:t>
            </a:r>
            <a:endParaRPr lang="zh-CN" altLang="zh-CN" sz="2000" dirty="0"/>
          </a:p>
          <a:p>
            <a:pPr lvl="1" eaLnBrk="1" hangingPunct="1"/>
            <a:r>
              <a:rPr lang="zh-CN" altLang="zh-CN" sz="2000" dirty="0"/>
              <a:t>矿山入口；仅得到许可的人员方可进入；访问登记；</a:t>
            </a:r>
            <a:r>
              <a:rPr lang="en-US" altLang="zh-CN" sz="2000" dirty="0"/>
              <a:t>PPE</a:t>
            </a:r>
            <a:r>
              <a:rPr lang="zh-CN" altLang="zh-CN" sz="2000" dirty="0"/>
              <a:t>要求；现场联系方式；拉法基紧急联系方式。</a:t>
            </a:r>
            <a:endParaRPr lang="zh-CN" altLang="zh-CN" sz="2000" dirty="0"/>
          </a:p>
          <a:p>
            <a:pPr lvl="1" eaLnBrk="1" hangingPunct="1"/>
            <a:r>
              <a:rPr lang="zh-CN" altLang="zh-CN" sz="2000" dirty="0"/>
              <a:t>所有的标识必须符合拉法基集团健康与安全交流标识图表规范。</a:t>
            </a:r>
            <a:endParaRPr lang="zh-CN" altLang="zh-CN" sz="2000" dirty="0"/>
          </a:p>
          <a:p>
            <a:pPr lvl="1" eaLnBrk="1" hangingPunct="1"/>
            <a:r>
              <a:rPr lang="zh-CN" altLang="zh-CN" sz="2000" dirty="0"/>
              <a:t>交通标识应该符合公路标准和安全标准。</a:t>
            </a:r>
            <a:endParaRPr lang="zh-CN" altLang="zh-CN" sz="2000" dirty="0"/>
          </a:p>
          <a:p>
            <a:pPr lvl="1" eaLnBrk="1" hangingPunct="1"/>
            <a:r>
              <a:rPr lang="zh-CN" altLang="zh-CN" sz="2000" dirty="0"/>
              <a:t>应避免左行驶与右行驶规则变换。</a:t>
            </a:r>
            <a:endParaRPr lang="zh-CN" altLang="zh-CN" sz="2000" dirty="0"/>
          </a:p>
          <a:p>
            <a:pPr lvl="1" eaLnBrk="1" hangingPunct="1"/>
            <a:r>
              <a:rPr lang="zh-CN" altLang="zh-CN" sz="2000" dirty="0"/>
              <a:t>应清楚张贴矿区道路优先使用权。</a:t>
            </a:r>
            <a:endParaRPr lang="zh-CN" altLang="zh-CN" sz="2000" dirty="0"/>
          </a:p>
          <a:p>
            <a:pPr lvl="1" eaLnBrk="1" hangingPunct="1"/>
            <a:r>
              <a:rPr lang="zh-CN" altLang="zh-CN" sz="2000" dirty="0"/>
              <a:t>每一个人必须遵守交通管理标识，并加强对此的管理。</a:t>
            </a:r>
            <a:endParaRPr lang="zh-CN" altLang="zh-CN" sz="2000" dirty="0"/>
          </a:p>
          <a:p>
            <a:pPr lvl="1" eaLnBrk="1" hangingPunct="1"/>
            <a:r>
              <a:rPr lang="zh-CN" altLang="zh-CN" sz="2000" dirty="0"/>
              <a:t>必须明确标识限制区域、隔离不得进入。</a:t>
            </a:r>
            <a:endParaRPr lang="zh-CN" altLang="zh-CN" sz="2000" dirty="0"/>
          </a:p>
          <a:p>
            <a:pPr eaLnBrk="1" hangingPunct="1"/>
            <a:endParaRPr lang="zh-CN" altLang="en-US" sz="2400" dirty="0"/>
          </a:p>
        </p:txBody>
      </p:sp>
      <p:sp>
        <p:nvSpPr>
          <p:cNvPr id="12292"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12293" name="矩形 4"/>
          <p:cNvSpPr/>
          <p:nvPr/>
        </p:nvSpPr>
        <p:spPr>
          <a:xfrm>
            <a:off x="28956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pic>
        <p:nvPicPr>
          <p:cNvPr id="12294" name="Picture 7"/>
          <p:cNvPicPr>
            <a:picLocks noChangeAspect="1"/>
          </p:cNvPicPr>
          <p:nvPr/>
        </p:nvPicPr>
        <p:blipFill>
          <a:blip r:embed="rId1"/>
          <a:stretch>
            <a:fillRect/>
          </a:stretch>
        </p:blipFill>
        <p:spPr>
          <a:xfrm>
            <a:off x="5943600" y="3276600"/>
            <a:ext cx="3330575" cy="2743200"/>
          </a:xfrm>
          <a:prstGeom prst="rect">
            <a:avLst/>
          </a:prstGeom>
          <a:noFill/>
          <a:ln w="9525">
            <a:noFill/>
          </a:ln>
        </p:spPr>
      </p:pic>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xfrm>
            <a:off x="990600" y="1066800"/>
            <a:ext cx="1676400" cy="258763"/>
          </a:xfrm>
        </p:spPr>
        <p:txBody>
          <a:bodyPr vert="horz" wrap="square" lIns="91440" tIns="45720" rIns="91440" bIns="45720" anchor="ctr" anchorCtr="0"/>
          <a:p>
            <a:pPr algn="l" eaLnBrk="1" hangingPunct="1"/>
            <a:r>
              <a:rPr lang="en-US" altLang="zh-CN" sz="2400" dirty="0">
                <a:solidFill>
                  <a:schemeClr val="tx1"/>
                </a:solidFill>
              </a:rPr>
              <a:t>行人</a:t>
            </a:r>
            <a:endParaRPr lang="zh-CN" altLang="en-US" sz="2400" dirty="0"/>
          </a:p>
        </p:txBody>
      </p:sp>
      <p:sp>
        <p:nvSpPr>
          <p:cNvPr id="13315" name="内容占位符 2"/>
          <p:cNvSpPr>
            <a:spLocks noGrp="1"/>
          </p:cNvSpPr>
          <p:nvPr>
            <p:ph idx="1"/>
          </p:nvPr>
        </p:nvSpPr>
        <p:spPr/>
        <p:txBody>
          <a:bodyPr vert="horz" wrap="square" lIns="91440" tIns="45720" rIns="91440" bIns="45720" anchor="t" anchorCtr="0"/>
          <a:p>
            <a:pPr eaLnBrk="1" hangingPunct="1"/>
            <a:r>
              <a:rPr lang="zh-CN" altLang="zh-CN" sz="2000" dirty="0"/>
              <a:t>员工、合同方和现场访问者必须被告知现场的道路布置图以及矿山和交通规定。</a:t>
            </a:r>
            <a:endParaRPr lang="zh-CN" altLang="zh-CN" sz="2000" dirty="0"/>
          </a:p>
          <a:p>
            <a:pPr eaLnBrk="1" hangingPunct="1"/>
            <a:r>
              <a:rPr lang="zh-CN" altLang="zh-CN" sz="2000" dirty="0"/>
              <a:t>只有批准的交通工具才能进入矿山。只有经矿山经理批准的行人才能进入矿山。</a:t>
            </a:r>
            <a:r>
              <a:rPr lang="en-US" altLang="zh-CN" sz="2000" dirty="0"/>
              <a:t> </a:t>
            </a:r>
            <a:endParaRPr lang="zh-CN" altLang="zh-CN" sz="2000" dirty="0"/>
          </a:p>
          <a:p>
            <a:pPr eaLnBrk="1" hangingPunct="1"/>
            <a:r>
              <a:rPr lang="zh-CN" altLang="zh-CN" sz="2000" dirty="0"/>
              <a:t>必须要有明确的人车分离的界线，在任何情况下，行人必须使用隔离的道路，例如，行人专用道或安全通道。推荐的良好实践是在访客和员工的停车场和办公楼附近规划</a:t>
            </a:r>
            <a:r>
              <a:rPr lang="en-US" altLang="zh-CN" sz="2000" dirty="0"/>
              <a:t>“</a:t>
            </a:r>
            <a:r>
              <a:rPr lang="zh-CN" altLang="zh-CN" sz="2000" dirty="0"/>
              <a:t>绿色地带</a:t>
            </a:r>
            <a:r>
              <a:rPr lang="en-US" altLang="zh-CN" sz="2000" dirty="0"/>
              <a:t>”</a:t>
            </a:r>
            <a:r>
              <a:rPr lang="zh-CN" altLang="zh-CN" sz="2000" dirty="0"/>
              <a:t>（有防护且不需要穿戴</a:t>
            </a:r>
            <a:r>
              <a:rPr lang="en-US" altLang="zh-CN" sz="2000" dirty="0"/>
              <a:t>PPE</a:t>
            </a:r>
            <a:r>
              <a:rPr lang="zh-CN" altLang="zh-CN" sz="2000" dirty="0"/>
              <a:t>）</a:t>
            </a:r>
            <a:endParaRPr lang="zh-CN" altLang="zh-CN" sz="2000" dirty="0"/>
          </a:p>
          <a:p>
            <a:pPr eaLnBrk="1" hangingPunct="1"/>
            <a:r>
              <a:rPr lang="zh-CN" altLang="zh-CN" sz="2000" dirty="0"/>
              <a:t>应该明确划分人行道并且与移动设备保持安全距离。</a:t>
            </a:r>
            <a:endParaRPr lang="zh-CN" altLang="zh-CN" sz="2000" dirty="0"/>
          </a:p>
          <a:p>
            <a:pPr eaLnBrk="1" hangingPunct="1">
              <a:buFont typeface="Webdings" panose="05030102010509060703" pitchFamily="18" charset="2"/>
              <a:buNone/>
            </a:pPr>
            <a:endParaRPr lang="zh-CN" altLang="en-US" sz="2000" dirty="0"/>
          </a:p>
        </p:txBody>
      </p:sp>
      <p:sp>
        <p:nvSpPr>
          <p:cNvPr id="13316"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13317" name="矩形 4"/>
          <p:cNvSpPr/>
          <p:nvPr/>
        </p:nvSpPr>
        <p:spPr>
          <a:xfrm>
            <a:off x="28956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pic>
        <p:nvPicPr>
          <p:cNvPr id="13318" name="Picture 14"/>
          <p:cNvPicPr>
            <a:picLocks noChangeAspect="1"/>
          </p:cNvPicPr>
          <p:nvPr/>
        </p:nvPicPr>
        <p:blipFill>
          <a:blip r:embed="rId1"/>
          <a:stretch>
            <a:fillRect/>
          </a:stretch>
        </p:blipFill>
        <p:spPr>
          <a:xfrm>
            <a:off x="5791200" y="4724400"/>
            <a:ext cx="3044825" cy="1865313"/>
          </a:xfrm>
          <a:prstGeom prst="rect">
            <a:avLst/>
          </a:prstGeom>
          <a:noFill/>
          <a:ln w="9525" cap="flat" cmpd="sng">
            <a:solidFill>
              <a:srgbClr val="231F20"/>
            </a:solidFill>
            <a:prstDash val="solid"/>
            <a:miter/>
            <a:headEnd type="none" w="med" len="med"/>
            <a:tailEnd type="none" w="med" len="med"/>
          </a:ln>
        </p:spPr>
      </p:pic>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xfrm>
            <a:off x="1371600" y="990600"/>
            <a:ext cx="6477000" cy="715963"/>
          </a:xfrm>
        </p:spPr>
        <p:txBody>
          <a:bodyPr vert="horz" wrap="square" lIns="91440" tIns="45720" rIns="91440" bIns="45720" anchor="ctr" anchorCtr="0"/>
          <a:p>
            <a:pPr algn="l" eaLnBrk="1" hangingPunct="1"/>
            <a:r>
              <a:rPr lang="zh-CN" altLang="zh-CN" sz="2400" dirty="0">
                <a:solidFill>
                  <a:schemeClr val="tx1"/>
                </a:solidFill>
              </a:rPr>
              <a:t>台段、矿山道路设计和避险车道</a:t>
            </a:r>
            <a:endParaRPr lang="zh-CN" altLang="en-US" sz="2400" dirty="0"/>
          </a:p>
        </p:txBody>
      </p:sp>
      <p:sp>
        <p:nvSpPr>
          <p:cNvPr id="14339" name="内容占位符 2"/>
          <p:cNvSpPr>
            <a:spLocks noGrp="1"/>
          </p:cNvSpPr>
          <p:nvPr>
            <p:ph idx="1"/>
          </p:nvPr>
        </p:nvSpPr>
        <p:spPr>
          <a:xfrm>
            <a:off x="990600" y="1676400"/>
            <a:ext cx="7645400" cy="4489450"/>
          </a:xfrm>
        </p:spPr>
        <p:txBody>
          <a:bodyPr vert="horz" wrap="square" lIns="91440" tIns="45720" rIns="91440" bIns="45720" anchor="t" anchorCtr="0"/>
          <a:p>
            <a:pPr eaLnBrk="1" hangingPunct="1"/>
            <a:r>
              <a:rPr lang="zh-CN" altLang="zh-CN" sz="2000" dirty="0"/>
              <a:t>单车道路段的路面宽度应为最宽车辆宽度的</a:t>
            </a:r>
            <a:r>
              <a:rPr lang="en-US" altLang="zh-CN" sz="2000" dirty="0"/>
              <a:t>2.5</a:t>
            </a:r>
            <a:r>
              <a:rPr lang="zh-CN" altLang="zh-CN" sz="2000" dirty="0"/>
              <a:t>倍。双车道路段的路面宽度应为最宽车辆宽度的</a:t>
            </a:r>
            <a:r>
              <a:rPr lang="en-US" altLang="zh-CN" sz="2000" dirty="0"/>
              <a:t>3.5</a:t>
            </a:r>
            <a:r>
              <a:rPr lang="zh-CN" altLang="zh-CN" sz="2000" dirty="0"/>
              <a:t>倍，弯曲和转弯路段应为</a:t>
            </a:r>
            <a:r>
              <a:rPr lang="en-GB" altLang="zh-CN" sz="2000" dirty="0"/>
              <a:t>4</a:t>
            </a:r>
            <a:r>
              <a:rPr lang="zh-CN" altLang="zh-CN" sz="2000" dirty="0"/>
              <a:t>倍，水沟或路垄的宽度另计。</a:t>
            </a:r>
            <a:endParaRPr lang="zh-CN" altLang="zh-CN" sz="2000" dirty="0"/>
          </a:p>
          <a:p>
            <a:pPr eaLnBrk="1" hangingPunct="1"/>
            <a:r>
              <a:rPr lang="zh-CN" altLang="zh-CN" sz="2000" dirty="0"/>
              <a:t>一般情况下，运输道路的最大安全坡度为</a:t>
            </a:r>
            <a:r>
              <a:rPr lang="en-US" altLang="zh-CN" sz="2000" dirty="0"/>
              <a:t>10%</a:t>
            </a:r>
            <a:r>
              <a:rPr lang="zh-CN" altLang="zh-CN" sz="2000" dirty="0"/>
              <a:t>。很短距离运输道路的最大安全坡度可放至</a:t>
            </a:r>
            <a:r>
              <a:rPr lang="en-US" altLang="zh-CN" sz="2000" dirty="0"/>
              <a:t>15%</a:t>
            </a:r>
            <a:r>
              <a:rPr lang="zh-CN" altLang="zh-CN" sz="2000" dirty="0"/>
              <a:t>，例如钻机的移动或推土机清场。坡度的测量以弯度的内侧边缘为准。道路坡度超过</a:t>
            </a:r>
            <a:r>
              <a:rPr lang="en-US" altLang="zh-CN" sz="2000" dirty="0"/>
              <a:t>15%</a:t>
            </a:r>
            <a:r>
              <a:rPr lang="zh-CN" altLang="zh-CN" sz="2000" dirty="0"/>
              <a:t>是不允许的。</a:t>
            </a:r>
            <a:endParaRPr lang="zh-CN" altLang="zh-CN" sz="2000" dirty="0"/>
          </a:p>
          <a:p>
            <a:pPr eaLnBrk="1" hangingPunct="1"/>
            <a:r>
              <a:rPr lang="zh-CN" altLang="zh-CN" sz="2000" dirty="0"/>
              <a:t>边缘保护与安全档和车档的高度应该为运行设备最大轮胎半径的一半、但不低于</a:t>
            </a:r>
            <a:r>
              <a:rPr lang="en-US" altLang="zh-CN" sz="2000" dirty="0"/>
              <a:t>1.5</a:t>
            </a:r>
            <a:r>
              <a:rPr lang="zh-CN" altLang="zh-CN" sz="2000" dirty="0"/>
              <a:t>米。安全档和车档应当是连续的、由坚固的粗颗粒物料和细颗粒物料构建而成、而非仅仅由大块构建而成。在任何情况下，安全档与车档应能阻挡移动设备跨越，详细内容请参考移动设备安全管理规定。</a:t>
            </a:r>
            <a:endParaRPr lang="zh-CN" altLang="zh-CN" sz="2000" dirty="0"/>
          </a:p>
          <a:p>
            <a:pPr eaLnBrk="1" hangingPunct="1"/>
            <a:endParaRPr lang="zh-CN" altLang="en-US" sz="2000" dirty="0"/>
          </a:p>
        </p:txBody>
      </p:sp>
      <p:sp>
        <p:nvSpPr>
          <p:cNvPr id="14340"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5" name="内容占位符 7"/>
          <p:cNvPicPr>
            <a:picLocks noChangeAspect="1"/>
          </p:cNvPicPr>
          <p:nvPr/>
        </p:nvPicPr>
        <p:blipFill>
          <a:blip r:embed="rId1"/>
          <a:stretch>
            <a:fillRect/>
          </a:stretch>
        </p:blipFill>
        <p:spPr>
          <a:xfrm>
            <a:off x="6019800" y="5257800"/>
            <a:ext cx="2514600" cy="1600200"/>
          </a:xfrm>
          <a:prstGeom prst="rect">
            <a:avLst/>
          </a:prstGeom>
          <a:noFill/>
          <a:ln w="9525">
            <a:noFill/>
          </a:ln>
        </p:spPr>
      </p:pic>
      <p:sp>
        <p:nvSpPr>
          <p:cNvPr id="14342" name="矩形 5"/>
          <p:cNvSpPr/>
          <p:nvPr/>
        </p:nvSpPr>
        <p:spPr>
          <a:xfrm>
            <a:off x="28956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xfrm>
            <a:off x="914400" y="990600"/>
            <a:ext cx="6248400" cy="457200"/>
          </a:xfrm>
        </p:spPr>
        <p:txBody>
          <a:bodyPr vert="horz" wrap="square" lIns="91440" tIns="45720" rIns="91440" bIns="45720" anchor="ctr" anchorCtr="0"/>
          <a:p>
            <a:pPr algn="l" eaLnBrk="1" hangingPunct="1"/>
            <a:r>
              <a:rPr lang="zh-CN" altLang="zh-CN" sz="2400" dirty="0">
                <a:solidFill>
                  <a:schemeClr val="tx1"/>
                </a:solidFill>
              </a:rPr>
              <a:t>临近坡顶线作业</a:t>
            </a:r>
            <a:r>
              <a:rPr lang="en-US" altLang="zh-CN" sz="2400" dirty="0">
                <a:solidFill>
                  <a:schemeClr val="tx1"/>
                </a:solidFill>
              </a:rPr>
              <a:t> </a:t>
            </a:r>
            <a:endParaRPr lang="zh-CN" altLang="en-US" sz="2400" dirty="0"/>
          </a:p>
        </p:txBody>
      </p:sp>
      <p:sp>
        <p:nvSpPr>
          <p:cNvPr id="15363" name="内容占位符 2"/>
          <p:cNvSpPr>
            <a:spLocks noGrp="1"/>
          </p:cNvSpPr>
          <p:nvPr>
            <p:ph idx="1"/>
          </p:nvPr>
        </p:nvSpPr>
        <p:spPr/>
        <p:txBody>
          <a:bodyPr vert="horz" wrap="square" lIns="91440" tIns="45720" rIns="91440" bIns="45720" anchor="t" anchorCtr="0"/>
          <a:p>
            <a:pPr eaLnBrk="1" hangingPunct="1"/>
            <a:r>
              <a:rPr lang="zh-CN" altLang="zh-CN" sz="2400" dirty="0"/>
              <a:t>临近坡顶线或边坡边缘作业时应特别注意，特别是高度超过</a:t>
            </a:r>
            <a:r>
              <a:rPr lang="en-US" altLang="zh-CN" sz="2400" dirty="0">
                <a:solidFill>
                  <a:srgbClr val="00B050"/>
                </a:solidFill>
              </a:rPr>
              <a:t>1.8</a:t>
            </a:r>
            <a:r>
              <a:rPr lang="zh-CN" altLang="zh-CN" sz="2400" dirty="0">
                <a:solidFill>
                  <a:srgbClr val="00B050"/>
                </a:solidFill>
              </a:rPr>
              <a:t>米</a:t>
            </a:r>
            <a:r>
              <a:rPr lang="zh-CN" altLang="zh-CN" sz="2400" dirty="0"/>
              <a:t>的情况下。如果超过了</a:t>
            </a:r>
            <a:r>
              <a:rPr lang="en-US" altLang="zh-CN" sz="2400" dirty="0"/>
              <a:t>1.8</a:t>
            </a:r>
            <a:r>
              <a:rPr lang="zh-CN" altLang="zh-CN" sz="2400" dirty="0"/>
              <a:t>米，必须先进行风险分析以决定是否需要安装边缘保护。</a:t>
            </a:r>
            <a:endParaRPr lang="zh-CN" altLang="zh-CN" sz="2400" dirty="0"/>
          </a:p>
          <a:p>
            <a:pPr eaLnBrk="1" hangingPunct="1"/>
            <a:r>
              <a:rPr lang="zh-CN" altLang="zh-CN" sz="2400" dirty="0"/>
              <a:t>为了防止从高度超过</a:t>
            </a:r>
            <a:r>
              <a:rPr lang="en-US" altLang="zh-CN" sz="2400" dirty="0"/>
              <a:t>1.8</a:t>
            </a:r>
            <a:r>
              <a:rPr lang="zh-CN" altLang="zh-CN" sz="2400" dirty="0"/>
              <a:t>米的边坡坠落，应该有带锚固点、系索、全身式安全带的防坠落保护系统。请参考关于这类防护的良好实践。</a:t>
            </a:r>
            <a:endParaRPr lang="zh-CN" altLang="zh-CN" sz="2400" dirty="0"/>
          </a:p>
          <a:p>
            <a:pPr eaLnBrk="1" hangingPunct="1"/>
            <a:r>
              <a:rPr lang="zh-CN" altLang="zh-CN" sz="2400" dirty="0"/>
              <a:t>对于无法使用永久边缘防护的作业平台，应在离边缘至少</a:t>
            </a:r>
            <a:r>
              <a:rPr lang="en-US" altLang="zh-CN" sz="2400" dirty="0"/>
              <a:t>1.8</a:t>
            </a:r>
            <a:r>
              <a:rPr lang="zh-CN" altLang="zh-CN" sz="2400" dirty="0"/>
              <a:t>米处设立活动式栅栏，以防止无合适防护的员工靠近。</a:t>
            </a:r>
            <a:endParaRPr lang="zh-CN" altLang="zh-CN" sz="2400" dirty="0"/>
          </a:p>
          <a:p>
            <a:pPr eaLnBrk="1" hangingPunct="1"/>
            <a:r>
              <a:rPr lang="zh-CN" altLang="zh-CN" sz="2400" dirty="0"/>
              <a:t>除非已实施高空作业风险分析并采取防坠落措施，任何人不得靠近边坡或水源边缘小于</a:t>
            </a:r>
            <a:r>
              <a:rPr lang="en-US" altLang="zh-CN" sz="2400" dirty="0"/>
              <a:t>1.8</a:t>
            </a:r>
            <a:r>
              <a:rPr lang="zh-CN" altLang="zh-CN" sz="2400" dirty="0"/>
              <a:t>米。</a:t>
            </a:r>
            <a:endParaRPr lang="zh-CN" altLang="zh-CN" sz="2400" dirty="0"/>
          </a:p>
          <a:p>
            <a:pPr eaLnBrk="1" hangingPunct="1">
              <a:buFont typeface="Webdings" panose="05030102010509060703" pitchFamily="18" charset="2"/>
              <a:buNone/>
            </a:pPr>
            <a:endParaRPr lang="zh-CN" altLang="en-US" sz="2400" dirty="0"/>
          </a:p>
        </p:txBody>
      </p:sp>
      <p:sp>
        <p:nvSpPr>
          <p:cNvPr id="15364"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5" name="图片 7"/>
          <p:cNvPicPr>
            <a:picLocks noChangeAspect="1"/>
          </p:cNvPicPr>
          <p:nvPr/>
        </p:nvPicPr>
        <p:blipFill>
          <a:blip r:embed="rId1"/>
          <a:stretch>
            <a:fillRect/>
          </a:stretch>
        </p:blipFill>
        <p:spPr>
          <a:xfrm>
            <a:off x="6400800" y="5072063"/>
            <a:ext cx="2381250" cy="1785937"/>
          </a:xfrm>
          <a:prstGeom prst="rect">
            <a:avLst/>
          </a:prstGeom>
          <a:noFill/>
          <a:ln w="9525">
            <a:noFill/>
          </a:ln>
        </p:spPr>
      </p:pic>
      <p:sp>
        <p:nvSpPr>
          <p:cNvPr id="15366" name="矩形 5"/>
          <p:cNvSpPr/>
          <p:nvPr/>
        </p:nvSpPr>
        <p:spPr>
          <a:xfrm>
            <a:off x="28956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a:xfrm>
            <a:off x="685800" y="762000"/>
            <a:ext cx="5867400" cy="715963"/>
          </a:xfrm>
        </p:spPr>
        <p:txBody>
          <a:bodyPr vert="horz" wrap="square" lIns="91440" tIns="45720" rIns="91440" bIns="45720" anchor="ctr" anchorCtr="0"/>
          <a:p>
            <a:pPr algn="l" eaLnBrk="1" hangingPunct="1"/>
            <a:r>
              <a:rPr lang="zh-CN" altLang="zh-CN" sz="2400" dirty="0">
                <a:solidFill>
                  <a:schemeClr val="tx1"/>
                </a:solidFill>
              </a:rPr>
              <a:t>坚硬的采场底板</a:t>
            </a:r>
            <a:endParaRPr lang="zh-CN" altLang="en-US" sz="2400" dirty="0"/>
          </a:p>
        </p:txBody>
      </p:sp>
      <p:sp>
        <p:nvSpPr>
          <p:cNvPr id="16387" name="内容占位符 2"/>
          <p:cNvSpPr>
            <a:spLocks noGrp="1"/>
          </p:cNvSpPr>
          <p:nvPr>
            <p:ph idx="1"/>
          </p:nvPr>
        </p:nvSpPr>
        <p:spPr/>
        <p:txBody>
          <a:bodyPr vert="horz" wrap="square" lIns="91440" tIns="45720" rIns="91440" bIns="45720" anchor="t" anchorCtr="0"/>
          <a:p>
            <a:pPr eaLnBrk="1" hangingPunct="1"/>
            <a:r>
              <a:rPr lang="zh-CN" altLang="zh-CN" sz="2000" dirty="0"/>
              <a:t>应严格控制穿孔深度和爆破设计，以达到平整的采场底板。</a:t>
            </a:r>
            <a:endParaRPr lang="zh-CN" altLang="zh-CN" sz="2000" dirty="0"/>
          </a:p>
          <a:p>
            <a:pPr eaLnBrk="1" hangingPunct="1"/>
            <a:r>
              <a:rPr lang="zh-CN" altLang="zh-CN" sz="2000" dirty="0"/>
              <a:t>采场应及时排水、经行有效的排水管理确保底板干燥，防止移动设备在水里作业。</a:t>
            </a:r>
            <a:endParaRPr lang="zh-CN" altLang="zh-CN" sz="2000" dirty="0"/>
          </a:p>
          <a:p>
            <a:pPr eaLnBrk="1" hangingPunct="1"/>
            <a:r>
              <a:rPr lang="zh-CN" altLang="zh-CN" sz="2000" dirty="0"/>
              <a:t>采场底板、尤其是矿车运行路线应采用优质材料定期进行维护。</a:t>
            </a:r>
            <a:endParaRPr lang="zh-CN" altLang="zh-CN" sz="2000" dirty="0"/>
          </a:p>
          <a:p>
            <a:pPr eaLnBrk="1" hangingPunct="1">
              <a:buFont typeface="Webdings" panose="05030102010509060703" pitchFamily="18" charset="2"/>
              <a:buNone/>
            </a:pPr>
            <a:endParaRPr lang="zh-CN" altLang="en-US" sz="2000" dirty="0"/>
          </a:p>
        </p:txBody>
      </p:sp>
      <p:sp>
        <p:nvSpPr>
          <p:cNvPr id="16388"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5" name="内容占位符 4"/>
          <p:cNvPicPr>
            <a:picLocks noChangeAspect="1"/>
          </p:cNvPicPr>
          <p:nvPr/>
        </p:nvPicPr>
        <p:blipFill>
          <a:blip r:embed="rId1"/>
          <a:stretch>
            <a:fillRect/>
          </a:stretch>
        </p:blipFill>
        <p:spPr>
          <a:xfrm>
            <a:off x="228600" y="3276600"/>
            <a:ext cx="4325938" cy="3244850"/>
          </a:xfrm>
          <a:prstGeom prst="rect">
            <a:avLst/>
          </a:prstGeom>
          <a:noFill/>
          <a:ln w="9525">
            <a:noFill/>
          </a:ln>
        </p:spPr>
      </p:pic>
      <p:pic>
        <p:nvPicPr>
          <p:cNvPr id="6" name="图片 2"/>
          <p:cNvPicPr>
            <a:picLocks noChangeAspect="1"/>
          </p:cNvPicPr>
          <p:nvPr/>
        </p:nvPicPr>
        <p:blipFill>
          <a:blip r:embed="rId2"/>
          <a:stretch>
            <a:fillRect/>
          </a:stretch>
        </p:blipFill>
        <p:spPr>
          <a:xfrm>
            <a:off x="4724400" y="3276600"/>
            <a:ext cx="4267200" cy="3200400"/>
          </a:xfrm>
          <a:prstGeom prst="rect">
            <a:avLst/>
          </a:prstGeom>
          <a:noFill/>
          <a:ln w="9525">
            <a:noFill/>
          </a:ln>
        </p:spPr>
      </p:pic>
      <p:sp>
        <p:nvSpPr>
          <p:cNvPr id="16391" name="矩形 6"/>
          <p:cNvSpPr/>
          <p:nvPr/>
        </p:nvSpPr>
        <p:spPr>
          <a:xfrm>
            <a:off x="28956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p:txBody>
          <a:bodyPr vert="horz" wrap="square" lIns="91440" tIns="45720" rIns="91440" bIns="45720" anchor="ctr" anchorCtr="0"/>
          <a:p>
            <a:pPr eaLnBrk="1" hangingPunct="1"/>
            <a:r>
              <a:rPr lang="en-US" altLang="zh-CN" sz="2800" dirty="0"/>
              <a:t>3 - </a:t>
            </a:r>
            <a:r>
              <a:rPr lang="zh-CN" altLang="zh-CN" sz="2800" dirty="0"/>
              <a:t>矿山移动设备 </a:t>
            </a:r>
            <a:endParaRPr lang="zh-CN" altLang="en-US" sz="2800" dirty="0"/>
          </a:p>
        </p:txBody>
      </p:sp>
      <p:sp>
        <p:nvSpPr>
          <p:cNvPr id="17411" name="内容占位符 2"/>
          <p:cNvSpPr>
            <a:spLocks noGrp="1"/>
          </p:cNvSpPr>
          <p:nvPr>
            <p:ph idx="1"/>
          </p:nvPr>
        </p:nvSpPr>
        <p:spPr>
          <a:xfrm>
            <a:off x="533400" y="1143000"/>
            <a:ext cx="8229600" cy="4525963"/>
          </a:xfrm>
        </p:spPr>
        <p:txBody>
          <a:bodyPr vert="horz" wrap="square" lIns="91440" tIns="45720" rIns="91440" bIns="45720" anchor="t" anchorCtr="0"/>
          <a:p>
            <a:pPr eaLnBrk="1" hangingPunct="1"/>
            <a:r>
              <a:rPr lang="zh-CN" altLang="zh-CN" sz="2000" dirty="0"/>
              <a:t>所有工厂都必须全面执行工厂移动设备管理规定：</a:t>
            </a:r>
            <a:endParaRPr lang="zh-CN" altLang="zh-CN" sz="2000" dirty="0"/>
          </a:p>
          <a:p>
            <a:pPr eaLnBrk="1" hangingPunct="1"/>
            <a:r>
              <a:rPr lang="zh-CN" altLang="zh-CN" sz="2000" dirty="0"/>
              <a:t>禁止在铲装设备的铲斗、机架或皮卡车的货斗和平板车上搭乘。</a:t>
            </a:r>
            <a:endParaRPr lang="zh-CN" altLang="zh-CN" sz="2000" dirty="0"/>
          </a:p>
          <a:p>
            <a:pPr eaLnBrk="1" hangingPunct="1"/>
            <a:r>
              <a:rPr lang="zh-CN" altLang="zh-CN" sz="2000" dirty="0"/>
              <a:t>移动设备必须配有合适的座位和安全带。</a:t>
            </a:r>
            <a:endParaRPr lang="zh-CN" altLang="zh-CN" sz="2000" dirty="0"/>
          </a:p>
          <a:p>
            <a:pPr eaLnBrk="1" hangingPunct="1"/>
            <a:r>
              <a:rPr lang="zh-CN" altLang="zh-CN" sz="2000" dirty="0"/>
              <a:t>未经许可任何人不得乘坐拉法基或合同方的车辆。</a:t>
            </a:r>
            <a:r>
              <a:rPr lang="en-US" altLang="zh-CN" sz="2000" dirty="0"/>
              <a:t> </a:t>
            </a:r>
            <a:endParaRPr lang="zh-CN" altLang="zh-CN" sz="2000" dirty="0"/>
          </a:p>
          <a:p>
            <a:pPr eaLnBrk="1" hangingPunct="1"/>
            <a:r>
              <a:rPr lang="zh-CN" altLang="zh-CN" sz="2000" dirty="0"/>
              <a:t>在拉法基移动设备上进行操作人员培训或其它特殊情形必须经矿山经理批准，而且必须有合适的座椅和安全带的情况下允许除司机外的一个人搭乘。</a:t>
            </a:r>
            <a:endParaRPr lang="zh-CN" altLang="zh-CN" sz="2000" dirty="0"/>
          </a:p>
          <a:p>
            <a:pPr eaLnBrk="1" hangingPunct="1"/>
            <a:r>
              <a:rPr lang="zh-CN" altLang="zh-CN" sz="2000" dirty="0"/>
              <a:t>当驾驶员不在驾驶室内时，移动设备应处于熄火与隔离状态。</a:t>
            </a:r>
            <a:endParaRPr lang="zh-CN" altLang="zh-CN" sz="2000" dirty="0"/>
          </a:p>
          <a:p>
            <a:pPr eaLnBrk="1" hangingPunct="1"/>
            <a:r>
              <a:rPr lang="zh-CN" altLang="zh-CN" sz="2000" dirty="0"/>
              <a:t>移动设备的后方不得停放任何车辆。</a:t>
            </a:r>
            <a:endParaRPr lang="zh-CN" altLang="zh-CN" sz="2000" dirty="0"/>
          </a:p>
          <a:p>
            <a:pPr eaLnBrk="1" hangingPunct="1">
              <a:buFont typeface="Webdings" panose="05030102010509060703" pitchFamily="18" charset="2"/>
              <a:buNone/>
            </a:pPr>
            <a:endParaRPr lang="zh-CN" altLang="en-US" sz="2000" dirty="0"/>
          </a:p>
        </p:txBody>
      </p:sp>
      <p:sp>
        <p:nvSpPr>
          <p:cNvPr id="17412"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6" name="内容占位符 6"/>
          <p:cNvPicPr>
            <a:picLocks noChangeAspect="1"/>
          </p:cNvPicPr>
          <p:nvPr/>
        </p:nvPicPr>
        <p:blipFill>
          <a:blip r:embed="rId1"/>
          <a:stretch>
            <a:fillRect/>
          </a:stretch>
        </p:blipFill>
        <p:spPr>
          <a:xfrm>
            <a:off x="6096000" y="4476750"/>
            <a:ext cx="2855913" cy="2141538"/>
          </a:xfrm>
          <a:prstGeom prst="rect">
            <a:avLst/>
          </a:prstGeom>
          <a:noFill/>
          <a:ln w="9525">
            <a:noFill/>
          </a:ln>
        </p:spPr>
      </p:pic>
      <p:pic>
        <p:nvPicPr>
          <p:cNvPr id="7" name="图片 3"/>
          <p:cNvPicPr>
            <a:picLocks noChangeAspect="1"/>
          </p:cNvPicPr>
          <p:nvPr/>
        </p:nvPicPr>
        <p:blipFill>
          <a:blip r:embed="rId2"/>
          <a:stretch>
            <a:fillRect/>
          </a:stretch>
        </p:blipFill>
        <p:spPr>
          <a:xfrm>
            <a:off x="3200400" y="4495800"/>
            <a:ext cx="2743200" cy="2133600"/>
          </a:xfrm>
          <a:prstGeom prst="rect">
            <a:avLst/>
          </a:prstGeom>
          <a:noFill/>
          <a:ln w="9525">
            <a:noFill/>
          </a:ln>
        </p:spPr>
      </p:pic>
      <p:pic>
        <p:nvPicPr>
          <p:cNvPr id="8" name="图片 1"/>
          <p:cNvPicPr>
            <a:picLocks noChangeAspect="1"/>
          </p:cNvPicPr>
          <p:nvPr/>
        </p:nvPicPr>
        <p:blipFill>
          <a:blip r:embed="rId3"/>
          <a:stretch>
            <a:fillRect/>
          </a:stretch>
        </p:blipFill>
        <p:spPr>
          <a:xfrm>
            <a:off x="228600" y="4495800"/>
            <a:ext cx="2819400" cy="211455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000000"/>
                                          </p:val>
                                        </p:tav>
                                        <p:tav tm="100000">
                                          <p:val>
                                            <p:strVal val="#ppt_w"/>
                                          </p:val>
                                        </p:tav>
                                      </p:tavLst>
                                    </p:anim>
                                    <p:anim calcmode="lin" valueType="num">
                                      <p:cBhvr>
                                        <p:cTn id="16" dur="1000" fill="hold"/>
                                        <p:tgtEl>
                                          <p:spTgt spid="7"/>
                                        </p:tgtEl>
                                        <p:attrNameLst>
                                          <p:attrName>ppt_h</p:attrName>
                                        </p:attrNameLst>
                                      </p:cBhvr>
                                      <p:tavLst>
                                        <p:tav tm="0">
                                          <p:val>
                                            <p:fltVal val="0.00000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838200" y="914400"/>
            <a:ext cx="2590800" cy="715963"/>
          </a:xfrm>
        </p:spPr>
        <p:txBody>
          <a:bodyPr vert="horz" wrap="square" lIns="91440" tIns="45720" rIns="91440" bIns="45720" anchor="ctr" anchorCtr="0"/>
          <a:p>
            <a:pPr algn="l" eaLnBrk="1" hangingPunct="1"/>
            <a:r>
              <a:rPr lang="en-US" altLang="zh-CN" sz="2400" dirty="0">
                <a:solidFill>
                  <a:schemeClr val="tx1"/>
                </a:solidFill>
              </a:rPr>
              <a:t>运行前的检查</a:t>
            </a:r>
            <a:endParaRPr lang="zh-CN" altLang="en-US" sz="2400" dirty="0"/>
          </a:p>
        </p:txBody>
      </p:sp>
      <p:sp>
        <p:nvSpPr>
          <p:cNvPr id="18435" name="内容占位符 2"/>
          <p:cNvSpPr>
            <a:spLocks noGrp="1"/>
          </p:cNvSpPr>
          <p:nvPr>
            <p:ph idx="1"/>
          </p:nvPr>
        </p:nvSpPr>
        <p:spPr>
          <a:xfrm>
            <a:off x="533400" y="1524000"/>
            <a:ext cx="8229600" cy="4373563"/>
          </a:xfrm>
        </p:spPr>
        <p:txBody>
          <a:bodyPr vert="horz" wrap="square" lIns="91440" tIns="45720" rIns="91440" bIns="45720" anchor="t" anchorCtr="0"/>
          <a:p>
            <a:pPr eaLnBrk="1" hangingPunct="1"/>
            <a:r>
              <a:rPr lang="zh-CN" altLang="zh-CN" sz="2400" dirty="0"/>
              <a:t>在操作移动设备前必须对其进行日常检查并做好记录。检查的清单应至少包括反光镜、刹车、轮胎、倒车警报、冷却水位和油位、挡风玻璃和车灯。</a:t>
            </a:r>
            <a:endParaRPr lang="zh-CN" altLang="zh-CN" sz="2400" dirty="0"/>
          </a:p>
          <a:p>
            <a:pPr eaLnBrk="1" hangingPunct="1"/>
            <a:r>
              <a:rPr lang="zh-CN" altLang="zh-CN" sz="2400" dirty="0"/>
              <a:t>当移动设备出现任何与安全相关的问题并需要维修时应该停止作业并立即维修。在等待维修的过程中，必须停放在指定的区域，贴有合适标识，放置轮胎楔垫，并取走车钥匙。</a:t>
            </a:r>
            <a:endParaRPr lang="zh-CN" altLang="zh-CN" sz="2400" dirty="0"/>
          </a:p>
          <a:p>
            <a:pPr eaLnBrk="1" hangingPunct="1"/>
            <a:r>
              <a:rPr lang="zh-CN" altLang="zh-CN" sz="2400" dirty="0"/>
              <a:t>发现移动设备有安全问题时，驾驶员有权随时停止驾驶工作。</a:t>
            </a:r>
            <a:endParaRPr lang="zh-CN" altLang="zh-CN" sz="2400" dirty="0"/>
          </a:p>
          <a:p>
            <a:pPr eaLnBrk="1" hangingPunct="1">
              <a:buFont typeface="Webdings" panose="05030102010509060703" pitchFamily="18" charset="2"/>
              <a:buNone/>
            </a:pPr>
            <a:endParaRPr lang="zh-CN" altLang="en-US" sz="2400" dirty="0"/>
          </a:p>
        </p:txBody>
      </p:sp>
      <p:sp>
        <p:nvSpPr>
          <p:cNvPr id="18436"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18437" name="矩形 4"/>
          <p:cNvSpPr/>
          <p:nvPr/>
        </p:nvSpPr>
        <p:spPr>
          <a:xfrm>
            <a:off x="2743200" y="228600"/>
            <a:ext cx="3092450"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矿山移动设备 </a:t>
            </a:r>
            <a:endParaRPr lang="zh-CN" altLang="en-US" dirty="0">
              <a:solidFill>
                <a:schemeClr val="tx1"/>
              </a:solidFill>
              <a:latin typeface="Arial" panose="020B0604020202020204" pitchFamily="34" charset="0"/>
            </a:endParaRPr>
          </a:p>
        </p:txBody>
      </p:sp>
      <p:pic>
        <p:nvPicPr>
          <p:cNvPr id="18438" name="Picture 13" descr="DSC09435"/>
          <p:cNvPicPr>
            <a:picLocks noChangeAspect="1"/>
          </p:cNvPicPr>
          <p:nvPr/>
        </p:nvPicPr>
        <p:blipFill>
          <a:blip r:embed="rId1"/>
          <a:stretch>
            <a:fillRect/>
          </a:stretch>
        </p:blipFill>
        <p:spPr>
          <a:xfrm>
            <a:off x="7010400" y="4800600"/>
            <a:ext cx="1514475" cy="1905000"/>
          </a:xfrm>
          <a:prstGeom prst="rect">
            <a:avLst/>
          </a:prstGeom>
          <a:noFill/>
          <a:ln w="9525">
            <a:noFill/>
          </a:ln>
        </p:spPr>
      </p:pic>
      <p:pic>
        <p:nvPicPr>
          <p:cNvPr id="18439" name="Picture 11" descr="DSC09431"/>
          <p:cNvPicPr>
            <a:picLocks noChangeAspect="1"/>
          </p:cNvPicPr>
          <p:nvPr/>
        </p:nvPicPr>
        <p:blipFill>
          <a:blip r:embed="rId2"/>
          <a:stretch>
            <a:fillRect/>
          </a:stretch>
        </p:blipFill>
        <p:spPr>
          <a:xfrm>
            <a:off x="4876800" y="4800600"/>
            <a:ext cx="1590675" cy="1905000"/>
          </a:xfrm>
          <a:prstGeom prst="rect">
            <a:avLst/>
          </a:prstGeom>
          <a:noFill/>
          <a:ln w="9525">
            <a:noFill/>
          </a:ln>
        </p:spPr>
      </p:pic>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内容占位符 2"/>
          <p:cNvSpPr>
            <a:spLocks noGrp="1"/>
          </p:cNvSpPr>
          <p:nvPr>
            <p:ph idx="1"/>
          </p:nvPr>
        </p:nvSpPr>
        <p:spPr>
          <a:xfrm>
            <a:off x="228600" y="914400"/>
            <a:ext cx="8763000" cy="5943600"/>
          </a:xfrm>
        </p:spPr>
        <p:txBody>
          <a:bodyPr vert="horz" wrap="square" lIns="91440" tIns="45720" rIns="91440" bIns="45720" anchor="t" anchorCtr="0"/>
          <a:p>
            <a:pPr eaLnBrk="1" hangingPunct="1">
              <a:buNone/>
            </a:pPr>
            <a:r>
              <a:rPr lang="zh-CN" altLang="zh-CN" sz="2400" b="1" dirty="0"/>
              <a:t>驾驶员基本资质与要求</a:t>
            </a:r>
            <a:endParaRPr lang="zh-CN" altLang="zh-CN" sz="2400" b="1" dirty="0"/>
          </a:p>
          <a:p>
            <a:pPr eaLnBrk="1" hangingPunct="1"/>
            <a:r>
              <a:rPr lang="zh-CN" altLang="zh-CN" sz="1800" dirty="0"/>
              <a:t>工厂管理层需确保所有移动设备驾驶员、员工和合同方都具备相应的资质和能力：</a:t>
            </a:r>
            <a:endParaRPr lang="zh-CN" altLang="zh-CN" sz="1800" dirty="0"/>
          </a:p>
          <a:p>
            <a:pPr lvl="4" eaLnBrk="1" hangingPunct="1"/>
            <a:r>
              <a:rPr lang="zh-CN" altLang="zh-CN" sz="1800" dirty="0"/>
              <a:t>所有的驾驶员应该持有有效的驾驶执照。</a:t>
            </a:r>
            <a:r>
              <a:rPr lang="en-GB" altLang="zh-CN" sz="1800" dirty="0"/>
              <a:t> </a:t>
            </a:r>
            <a:endParaRPr lang="zh-CN" altLang="zh-CN" sz="1800" dirty="0"/>
          </a:p>
          <a:p>
            <a:pPr lvl="4" eaLnBrk="1" hangingPunct="1"/>
            <a:r>
              <a:rPr lang="zh-CN" altLang="zh-CN" sz="1800" dirty="0">
                <a:solidFill>
                  <a:srgbClr val="00B050"/>
                </a:solidFill>
              </a:rPr>
              <a:t>驾驶员应该得到适当休息。每班工作时间最长为</a:t>
            </a:r>
            <a:r>
              <a:rPr lang="en-GB" altLang="zh-CN" sz="1800" dirty="0">
                <a:solidFill>
                  <a:srgbClr val="00B050"/>
                </a:solidFill>
              </a:rPr>
              <a:t>12</a:t>
            </a:r>
            <a:r>
              <a:rPr lang="zh-CN" altLang="zh-CN" sz="1800" dirty="0">
                <a:solidFill>
                  <a:srgbClr val="00B050"/>
                </a:solidFill>
              </a:rPr>
              <a:t>个小时，开始下一个班次前的休息时间最少为</a:t>
            </a:r>
            <a:r>
              <a:rPr lang="en-GB" altLang="zh-CN" sz="1800" dirty="0">
                <a:solidFill>
                  <a:srgbClr val="00B050"/>
                </a:solidFill>
              </a:rPr>
              <a:t>12</a:t>
            </a:r>
            <a:r>
              <a:rPr lang="zh-CN" altLang="zh-CN" sz="1800" dirty="0">
                <a:solidFill>
                  <a:srgbClr val="00B050"/>
                </a:solidFill>
              </a:rPr>
              <a:t>个小时。</a:t>
            </a:r>
            <a:r>
              <a:rPr lang="en-GB" altLang="zh-CN" sz="1800" dirty="0">
                <a:solidFill>
                  <a:srgbClr val="00B050"/>
                </a:solidFill>
              </a:rPr>
              <a:t> </a:t>
            </a:r>
            <a:endParaRPr lang="zh-CN" altLang="zh-CN" sz="1800" dirty="0">
              <a:solidFill>
                <a:srgbClr val="00B050"/>
              </a:solidFill>
            </a:endParaRPr>
          </a:p>
          <a:p>
            <a:pPr lvl="4" eaLnBrk="1" hangingPunct="1"/>
            <a:r>
              <a:rPr lang="zh-CN" altLang="zh-CN" sz="1800" dirty="0"/>
              <a:t>所有的工厂都必须开展移动设备的培训项目，内容包括：设备运行前的检查要求、车辆操作、政策、防御性驾驶、安全上下车和应急处理程序等。</a:t>
            </a:r>
            <a:endParaRPr lang="zh-CN" altLang="zh-CN" sz="1800" dirty="0"/>
          </a:p>
          <a:p>
            <a:pPr lvl="4" eaLnBrk="1" hangingPunct="1"/>
            <a:r>
              <a:rPr lang="zh-CN" altLang="zh-CN" sz="1800" dirty="0"/>
              <a:t>在入职培训以及再培训之后必须对每个移动设备驾驶员进行评估（包括现场观察）。</a:t>
            </a:r>
            <a:r>
              <a:rPr lang="en-GB" altLang="zh-CN" sz="1800" dirty="0"/>
              <a:t> </a:t>
            </a:r>
            <a:endParaRPr lang="zh-CN" altLang="zh-CN" sz="1800" dirty="0"/>
          </a:p>
          <a:p>
            <a:pPr lvl="4" eaLnBrk="1" hangingPunct="1"/>
            <a:r>
              <a:rPr lang="zh-CN" altLang="zh-CN" sz="1800" dirty="0"/>
              <a:t>员工只能操作受过专门培训的、并经授权操作的特定移动设备。</a:t>
            </a:r>
            <a:r>
              <a:rPr lang="en-GB" altLang="zh-CN" sz="1800" dirty="0"/>
              <a:t> </a:t>
            </a:r>
            <a:endParaRPr lang="zh-CN" altLang="zh-CN" sz="1800" dirty="0"/>
          </a:p>
          <a:p>
            <a:pPr lvl="4" eaLnBrk="1" hangingPunct="1"/>
            <a:r>
              <a:rPr lang="zh-CN" altLang="zh-CN" sz="1800" dirty="0"/>
              <a:t>根据健康评估标准操作流程的要求，移动设备驾驶员必须接受年度体检。</a:t>
            </a:r>
            <a:endParaRPr lang="zh-CN" altLang="zh-CN" sz="1800" dirty="0"/>
          </a:p>
          <a:p>
            <a:pPr lvl="1" eaLnBrk="1" hangingPunct="1"/>
            <a:r>
              <a:rPr lang="zh-CN" altLang="zh-CN" sz="1800" dirty="0"/>
              <a:t>移动设备的生产商可以为驾驶员提供培训（或培训培训师项目）。也可由能够提供公认资质（获得必要的证书）的第三方来进行培训。</a:t>
            </a:r>
            <a:endParaRPr lang="zh-CN" altLang="zh-CN" sz="1800" dirty="0"/>
          </a:p>
          <a:p>
            <a:pPr eaLnBrk="1" hangingPunct="1">
              <a:buNone/>
            </a:pPr>
            <a:endParaRPr lang="zh-CN" altLang="en-US" sz="1800" dirty="0"/>
          </a:p>
        </p:txBody>
      </p:sp>
      <p:sp>
        <p:nvSpPr>
          <p:cNvPr id="19459"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19460" name="矩形 3"/>
          <p:cNvSpPr/>
          <p:nvPr/>
        </p:nvSpPr>
        <p:spPr>
          <a:xfrm>
            <a:off x="2743200" y="228600"/>
            <a:ext cx="3092450"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矿山移动设备 </a:t>
            </a:r>
            <a:endParaRPr lang="zh-CN" altLang="en-US" dirty="0">
              <a:solidFill>
                <a:schemeClr val="tx1"/>
              </a:solidFill>
              <a:latin typeface="Arial" panose="020B0604020202020204" pitchFamily="34" charset="0"/>
            </a:endParaRP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p:txBody>
          <a:bodyPr vert="horz" wrap="square" lIns="91440" tIns="45720" rIns="91440" bIns="45720" anchor="ctr" anchorCtr="0"/>
          <a:p>
            <a:pPr eaLnBrk="1" hangingPunct="1"/>
            <a:r>
              <a:rPr lang="zh-CN" altLang="zh-CN" dirty="0">
                <a:solidFill>
                  <a:schemeClr val="tx1"/>
                </a:solidFill>
              </a:rPr>
              <a:t>矿山移动设备 </a:t>
            </a:r>
            <a:endParaRPr lang="zh-CN" altLang="en-US" dirty="0"/>
          </a:p>
        </p:txBody>
      </p:sp>
      <p:sp>
        <p:nvSpPr>
          <p:cNvPr id="20483" name="内容占位符 2"/>
          <p:cNvSpPr>
            <a:spLocks noGrp="1"/>
          </p:cNvSpPr>
          <p:nvPr>
            <p:ph idx="1"/>
          </p:nvPr>
        </p:nvSpPr>
        <p:spPr>
          <a:xfrm>
            <a:off x="685800" y="1066800"/>
            <a:ext cx="7950200" cy="4724400"/>
          </a:xfrm>
        </p:spPr>
        <p:txBody>
          <a:bodyPr vert="horz" wrap="square" lIns="91440" tIns="45720" rIns="91440" bIns="45720" anchor="t" anchorCtr="0"/>
          <a:p>
            <a:pPr eaLnBrk="1" hangingPunct="1">
              <a:buNone/>
            </a:pPr>
            <a:r>
              <a:rPr lang="zh-CN" altLang="zh-CN" sz="2000" b="1" dirty="0"/>
              <a:t>上下移动设备</a:t>
            </a:r>
            <a:r>
              <a:rPr lang="en-US" altLang="zh-CN" sz="2000" b="1" dirty="0"/>
              <a:t> </a:t>
            </a:r>
            <a:endParaRPr lang="zh-CN" altLang="zh-CN" sz="2000" b="1" dirty="0"/>
          </a:p>
          <a:p>
            <a:pPr eaLnBrk="1" hangingPunct="1"/>
            <a:r>
              <a:rPr lang="zh-CN" altLang="zh-CN" sz="2000" dirty="0"/>
              <a:t>对于高大的移动设备，应该提供适当的上下通道：</a:t>
            </a:r>
            <a:endParaRPr lang="en-US" altLang="zh-CN" sz="2000" dirty="0"/>
          </a:p>
          <a:p>
            <a:pPr eaLnBrk="1" hangingPunct="1"/>
            <a:r>
              <a:rPr lang="zh-CN" altLang="zh-CN" sz="2000" dirty="0"/>
              <a:t>上下移动设备应保持三点接触。</a:t>
            </a:r>
            <a:endParaRPr lang="en-US" altLang="zh-CN" sz="2000" dirty="0"/>
          </a:p>
          <a:p>
            <a:pPr eaLnBrk="1" hangingPunct="1"/>
            <a:r>
              <a:rPr lang="zh-CN" altLang="zh-CN" sz="2000" dirty="0"/>
              <a:t>驾驶员在上下移动设备的时候应该面向设备，除非有楼梯。</a:t>
            </a:r>
            <a:endParaRPr lang="en-US" altLang="zh-CN" sz="2000" dirty="0"/>
          </a:p>
          <a:p>
            <a:pPr eaLnBrk="1" hangingPunct="1"/>
            <a:r>
              <a:rPr lang="zh-CN" altLang="zh-CN" sz="2000" dirty="0"/>
              <a:t>驾驶员离开驾驶室之后必须遵守行人的相关规定并穿戴好强制性</a:t>
            </a:r>
            <a:r>
              <a:rPr lang="en-US" altLang="zh-CN" sz="2000" dirty="0"/>
              <a:t>PPE</a:t>
            </a:r>
            <a:r>
              <a:rPr lang="zh-CN" altLang="zh-CN" sz="2000" dirty="0"/>
              <a:t>。</a:t>
            </a:r>
            <a:endParaRPr lang="en-US" altLang="zh-CN" sz="2000" dirty="0"/>
          </a:p>
          <a:p>
            <a:pPr eaLnBrk="1" hangingPunct="1"/>
            <a:r>
              <a:rPr lang="zh-CN" altLang="zh-CN" sz="2000" dirty="0"/>
              <a:t>设备不使用时应取走钥匙，当操作人员离开车辆时应该取走钥匙并锁好门。</a:t>
            </a:r>
            <a:r>
              <a:rPr lang="en-US" altLang="zh-CN" sz="2000" dirty="0"/>
              <a:t> </a:t>
            </a:r>
            <a:endParaRPr lang="en-US" altLang="zh-CN" sz="2000" dirty="0"/>
          </a:p>
          <a:p>
            <a:pPr eaLnBrk="1" hangingPunct="1"/>
            <a:r>
              <a:rPr lang="zh-CN" altLang="zh-CN" sz="2000" dirty="0"/>
              <a:t>驾驶员不得跳出驾驶室，应小心的踩踏到地面。</a:t>
            </a:r>
            <a:endParaRPr lang="en-US" altLang="zh-CN" sz="2000" dirty="0"/>
          </a:p>
          <a:p>
            <a:pPr eaLnBrk="1" hangingPunct="1"/>
            <a:r>
              <a:rPr lang="zh-CN" altLang="zh-CN" sz="2000" dirty="0"/>
              <a:t>上下车的区域应保持：</a:t>
            </a:r>
            <a:endParaRPr lang="en-US" altLang="zh-CN" sz="2000" dirty="0"/>
          </a:p>
          <a:p>
            <a:pPr eaLnBrk="1" hangingPunct="1"/>
            <a:r>
              <a:rPr lang="zh-CN" altLang="zh-CN" sz="2000" dirty="0"/>
              <a:t>没有油污、泥土或杂物；</a:t>
            </a:r>
            <a:endParaRPr lang="en-US" altLang="zh-CN" sz="2000" dirty="0"/>
          </a:p>
          <a:p>
            <a:pPr eaLnBrk="1" hangingPunct="1"/>
            <a:r>
              <a:rPr lang="zh-CN" altLang="zh-CN" sz="2000" dirty="0"/>
              <a:t>事先清理鞋子上的泥土，雪或冰；</a:t>
            </a:r>
            <a:endParaRPr lang="en-US" altLang="zh-CN" sz="2000" dirty="0"/>
          </a:p>
          <a:p>
            <a:pPr eaLnBrk="1" hangingPunct="1"/>
            <a:r>
              <a:rPr lang="zh-CN" altLang="zh-CN" sz="2000" dirty="0"/>
              <a:t>在潮湿的、泥泞的、冰雪天气情况下，应格外小心。</a:t>
            </a:r>
            <a:endParaRPr lang="en-US" altLang="zh-CN" sz="2000" dirty="0"/>
          </a:p>
          <a:p>
            <a:pPr eaLnBrk="1" hangingPunct="1"/>
            <a:r>
              <a:rPr lang="zh-CN" altLang="zh-CN" sz="2000" dirty="0"/>
              <a:t>任何人不得在移动设备移动时上下车。</a:t>
            </a:r>
            <a:endParaRPr lang="zh-CN" altLang="zh-CN" sz="2000" dirty="0"/>
          </a:p>
          <a:p>
            <a:pPr eaLnBrk="1" hangingPunct="1"/>
            <a:endParaRPr lang="zh-CN" altLang="en-US" sz="2000" dirty="0"/>
          </a:p>
        </p:txBody>
      </p:sp>
      <p:sp>
        <p:nvSpPr>
          <p:cNvPr id="20484"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20485" name="Picture 2" descr="IMG20130522005"/>
          <p:cNvPicPr>
            <a:picLocks noChangeAspect="1"/>
          </p:cNvPicPr>
          <p:nvPr/>
        </p:nvPicPr>
        <p:blipFill>
          <a:blip r:embed="rId1"/>
          <a:stretch>
            <a:fillRect/>
          </a:stretch>
        </p:blipFill>
        <p:spPr>
          <a:xfrm>
            <a:off x="6934200" y="5326063"/>
            <a:ext cx="2043113" cy="1531937"/>
          </a:xfrm>
          <a:prstGeom prst="rect">
            <a:avLst/>
          </a:prstGeom>
          <a:noFill/>
          <a:ln w="9525">
            <a:noFill/>
          </a:ln>
        </p:spPr>
      </p:pic>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42" y="121904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3434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4242" y="3962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943680" y="1371600"/>
            <a:ext cx="2809399" cy="1872615"/>
          </a:xfrm>
          <a:prstGeom prst="rect">
            <a:avLst/>
          </a:prstGeom>
        </p:spPr>
      </p:pic>
      <p:sp>
        <p:nvSpPr>
          <p:cNvPr id="6" name="标题 3"/>
          <p:cNvSpPr txBox="1"/>
          <p:nvPr/>
        </p:nvSpPr>
        <p:spPr>
          <a:xfrm>
            <a:off x="3810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p:txBody>
          <a:bodyPr vert="horz" wrap="square" lIns="91440" tIns="45720" rIns="91440" bIns="45720" anchor="ctr" anchorCtr="0"/>
          <a:p>
            <a:pPr eaLnBrk="1" hangingPunct="1"/>
            <a:r>
              <a:rPr lang="zh-CN" altLang="zh-CN" dirty="0">
                <a:solidFill>
                  <a:schemeClr val="tx1"/>
                </a:solidFill>
              </a:rPr>
              <a:t>矿山移动设备 </a:t>
            </a:r>
            <a:endParaRPr lang="zh-CN" altLang="en-US" dirty="0"/>
          </a:p>
        </p:txBody>
      </p:sp>
      <p:sp>
        <p:nvSpPr>
          <p:cNvPr id="21507" name="内容占位符 2"/>
          <p:cNvSpPr>
            <a:spLocks noGrp="1"/>
          </p:cNvSpPr>
          <p:nvPr>
            <p:ph idx="1"/>
          </p:nvPr>
        </p:nvSpPr>
        <p:spPr/>
        <p:txBody>
          <a:bodyPr vert="horz" wrap="square" lIns="91440" tIns="45720" rIns="91440" bIns="45720" anchor="t" anchorCtr="0"/>
          <a:p>
            <a:pPr eaLnBrk="1" hangingPunct="1">
              <a:buNone/>
            </a:pPr>
            <a:r>
              <a:rPr lang="zh-CN" altLang="zh-CN" sz="2000" b="1" dirty="0"/>
              <a:t>故障车辆牵引，下陷车辆拖出</a:t>
            </a:r>
            <a:endParaRPr lang="zh-CN" altLang="zh-CN" sz="2000" b="1" dirty="0"/>
          </a:p>
          <a:p>
            <a:pPr eaLnBrk="1" hangingPunct="1"/>
            <a:r>
              <a:rPr lang="zh-CN" altLang="zh-CN" sz="2000" dirty="0"/>
              <a:t>牵引故障车辆之前，应该进行风险评估、必须坚持集团牵引良好实践政策。</a:t>
            </a:r>
            <a:endParaRPr lang="zh-CN" altLang="zh-CN" sz="2000" dirty="0"/>
          </a:p>
          <a:p>
            <a:pPr eaLnBrk="1" hangingPunct="1"/>
            <a:r>
              <a:rPr lang="zh-CN" altLang="zh-CN" sz="2000" dirty="0"/>
              <a:t>风险评估应该考虑：</a:t>
            </a:r>
            <a:endParaRPr lang="en-US" altLang="zh-CN" sz="2000" dirty="0"/>
          </a:p>
          <a:p>
            <a:pPr eaLnBrk="1" hangingPunct="1"/>
            <a:r>
              <a:rPr lang="zh-CN" altLang="zh-CN" sz="2000" dirty="0"/>
              <a:t>是否有合适的牵引车辆和工具</a:t>
            </a:r>
            <a:endParaRPr lang="en-US" altLang="zh-CN" sz="2000" dirty="0"/>
          </a:p>
          <a:p>
            <a:pPr eaLnBrk="1" hangingPunct="1"/>
            <a:r>
              <a:rPr lang="zh-CN" altLang="zh-CN" sz="2000" dirty="0"/>
              <a:t>牵引与被牵引的车辆是否有合适的连接点</a:t>
            </a:r>
            <a:endParaRPr lang="en-US" altLang="zh-CN" sz="2000" dirty="0"/>
          </a:p>
          <a:p>
            <a:pPr eaLnBrk="1" hangingPunct="1"/>
            <a:r>
              <a:rPr lang="zh-CN" altLang="zh-CN" sz="2000" dirty="0"/>
              <a:t>周边相关因素的情况（坡度，作业面，道路等）</a:t>
            </a:r>
            <a:endParaRPr lang="en-US" altLang="zh-CN" sz="2000" dirty="0"/>
          </a:p>
          <a:p>
            <a:pPr eaLnBrk="1" hangingPunct="1"/>
            <a:r>
              <a:rPr lang="zh-CN" altLang="zh-CN" sz="2000" dirty="0"/>
              <a:t>实施牵引操作的人员是否合格</a:t>
            </a:r>
            <a:endParaRPr lang="en-US" altLang="zh-CN" sz="2000" dirty="0"/>
          </a:p>
          <a:p>
            <a:pPr eaLnBrk="1" hangingPunct="1"/>
            <a:r>
              <a:rPr lang="zh-CN" altLang="zh-CN" sz="2000" dirty="0"/>
              <a:t>牵引作业周围“安全隔离区”范围</a:t>
            </a:r>
            <a:endParaRPr lang="en-US" altLang="zh-CN" sz="2000" dirty="0"/>
          </a:p>
          <a:p>
            <a:pPr eaLnBrk="1" hangingPunct="1"/>
            <a:r>
              <a:rPr lang="zh-CN" altLang="zh-CN" sz="2000" dirty="0"/>
              <a:t>牵引作业过程中合适的沟通方式</a:t>
            </a:r>
            <a:endParaRPr lang="en-US" altLang="zh-CN" sz="2000" dirty="0"/>
          </a:p>
          <a:p>
            <a:pPr eaLnBrk="1" hangingPunct="1"/>
            <a:r>
              <a:rPr lang="zh-CN" altLang="zh-CN" sz="2000" dirty="0"/>
              <a:t>考虑天气以及路面情况</a:t>
            </a:r>
            <a:endParaRPr lang="en-US" altLang="zh-CN" sz="2000" dirty="0"/>
          </a:p>
          <a:p>
            <a:pPr eaLnBrk="1" hangingPunct="1"/>
            <a:r>
              <a:rPr lang="zh-CN" altLang="zh-CN" sz="2000" dirty="0"/>
              <a:t>其它与该作业相关的风险（例如：车身位置等等）</a:t>
            </a:r>
            <a:endParaRPr lang="zh-CN" altLang="zh-CN" sz="2000" dirty="0"/>
          </a:p>
        </p:txBody>
      </p:sp>
      <p:sp>
        <p:nvSpPr>
          <p:cNvPr id="21508"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1600200" y="228600"/>
            <a:ext cx="5638800" cy="715963"/>
          </a:xfrm>
        </p:spPr>
        <p:txBody>
          <a:bodyPr vert="horz" wrap="square" lIns="91440" tIns="45720" rIns="91440" bIns="45720" anchor="ctr" anchorCtr="0"/>
          <a:p>
            <a:pPr eaLnBrk="1" hangingPunct="1"/>
            <a:r>
              <a:rPr lang="zh-CN" altLang="zh-CN" dirty="0">
                <a:solidFill>
                  <a:schemeClr val="tx1"/>
                </a:solidFill>
              </a:rPr>
              <a:t>矿山移动设备 </a:t>
            </a:r>
            <a:endParaRPr lang="zh-CN" altLang="en-US" dirty="0"/>
          </a:p>
        </p:txBody>
      </p:sp>
      <p:sp>
        <p:nvSpPr>
          <p:cNvPr id="3" name="内容占位符 2"/>
          <p:cNvSpPr>
            <a:spLocks noGrp="1"/>
          </p:cNvSpPr>
          <p:nvPr>
            <p:ph idx="1"/>
          </p:nvPr>
        </p:nvSpPr>
        <p:spPr bwMode="auto">
          <a:xfrm>
            <a:off x="533400" y="1066800"/>
            <a:ext cx="8229600" cy="4830763"/>
          </a:xfrm>
          <a:ln>
            <a:miter lim="800000"/>
          </a:ln>
          <a:effectLst/>
          <a:scene3d>
            <a:camera prst="orthographicFront"/>
            <a:lightRig rig="balanced" dir="t"/>
          </a:scene3d>
          <a:sp3d prstMaterial="plastic"/>
        </p:spPr>
        <p:txBody>
          <a:bodyPr vert="horz" wrap="square" lIns="91440" tIns="45720" rIns="91440" bIns="45720" numCol="1" anchor="t" anchorCtr="0" compatLnSpc="1"/>
          <a:lstStyle/>
          <a:p>
            <a:pPr marL="2971800" marR="0" lvl="6" indent="-228600" algn="l" defTabSz="914400" rtl="0" eaLnBrk="1" fontAlgn="base" latinLnBrk="0" hangingPunct="1">
              <a:lnSpc>
                <a:spcPct val="100000"/>
              </a:lnSpc>
              <a:spcBef>
                <a:spcPct val="20000"/>
              </a:spcBef>
              <a:spcAft>
                <a:spcPct val="0"/>
              </a:spcAft>
              <a:buClrTx/>
              <a:buSzTx/>
              <a:buFont typeface="Webdings" panose="05030102010509060703" pitchFamily="18" charset="2"/>
              <a:buNone/>
              <a:defRPr/>
            </a:pPr>
            <a:endParaRPr kumimoji="0" lang="zh-CN" altLang="zh-CN" sz="20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任何人不得站在牵引车与被牵引的车辆之间，无论是否已经连接。</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必须使用合格的经过定期检查的绳索（不能用钢绳）</a:t>
            </a:r>
            <a:r>
              <a:rPr kumimoji="0" lang="en-GB"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牵引索和挂钩。这类工具的承受能力必须至少超出车辆最大重量</a:t>
            </a:r>
            <a:r>
              <a:rPr kumimoji="0" lang="en-GB" altLang="zh-CN" sz="2000" b="0" i="0" u="none" strike="noStrike" kern="0" cap="none" spc="0" normalizeH="0" baseline="0" noProof="0" dirty="0" smtClean="0">
                <a:ln>
                  <a:noFill/>
                </a:ln>
                <a:solidFill>
                  <a:schemeClr val="tx1"/>
                </a:solidFill>
                <a:effectLst/>
                <a:uLnTx/>
                <a:uFillTx/>
                <a:latin typeface="+mn-lt"/>
                <a:ea typeface="+mn-ea"/>
                <a:cs typeface="+mn-cs"/>
              </a:rPr>
              <a:t>50</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％，同时还需考虑地面的状况会增加最大拉应力。</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损坏的和出现故障的设备的操作人员或由于路况不好而陷入的车辆的驾驶员应该：</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rPr>
              <a:t>开启四面可见的闪光灯（危险警示灯）；</a:t>
            </a:r>
            <a:endParaRPr kumimoji="0" lang="zh-CN" altLang="zh-CN" sz="20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rPr>
              <a:t>通过无线电将自己的位置通知给矿山工作人员；</a:t>
            </a:r>
            <a:endParaRPr kumimoji="0" lang="zh-CN" altLang="zh-CN" sz="20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rPr>
              <a:t>不要离开故障车辆使其无人值守；</a:t>
            </a:r>
            <a:endParaRPr kumimoji="0" lang="zh-CN" altLang="zh-CN" sz="20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rPr>
              <a:t>不要下车。</a:t>
            </a:r>
            <a:endParaRPr kumimoji="0" lang="zh-CN" altLang="zh-CN" sz="20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操作人员应该寻求帮助并留在驾驶室内保持系好安全带。当救援人员到达时，方可下车并放置好轮胎楔垫。</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2532"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p:txBody>
          <a:bodyPr vert="horz" wrap="square" lIns="91440" tIns="45720" rIns="91440" bIns="45720" anchor="ctr" anchorCtr="0"/>
          <a:p>
            <a:pPr eaLnBrk="1" hangingPunct="1"/>
            <a:r>
              <a:rPr lang="zh-CN" altLang="zh-CN" dirty="0">
                <a:solidFill>
                  <a:schemeClr val="tx1"/>
                </a:solidFill>
              </a:rPr>
              <a:t>矿山移动设备 </a:t>
            </a:r>
            <a:endParaRPr lang="zh-CN" altLang="en-US" dirty="0"/>
          </a:p>
        </p:txBody>
      </p:sp>
      <p:sp>
        <p:nvSpPr>
          <p:cNvPr id="23555" name="内容占位符 2"/>
          <p:cNvSpPr>
            <a:spLocks noGrp="1"/>
          </p:cNvSpPr>
          <p:nvPr>
            <p:ph idx="1"/>
          </p:nvPr>
        </p:nvSpPr>
        <p:spPr>
          <a:xfrm>
            <a:off x="533400" y="990600"/>
            <a:ext cx="8229600" cy="4906963"/>
          </a:xfrm>
        </p:spPr>
        <p:txBody>
          <a:bodyPr vert="horz" wrap="square" lIns="91440" tIns="45720" rIns="91440" bIns="45720" anchor="t" anchorCtr="0"/>
          <a:p>
            <a:pPr eaLnBrk="1" hangingPunct="1">
              <a:buNone/>
            </a:pPr>
            <a:r>
              <a:rPr lang="zh-CN" altLang="zh-CN" sz="2400" b="1" dirty="0"/>
              <a:t>在架空和埋地输电线附近作业</a:t>
            </a:r>
            <a:endParaRPr lang="zh-CN" altLang="zh-CN" sz="2400" b="1" dirty="0"/>
          </a:p>
          <a:p>
            <a:pPr eaLnBrk="1" hangingPunct="1"/>
            <a:r>
              <a:rPr lang="zh-CN" altLang="zh-CN" sz="2000" dirty="0"/>
              <a:t>在架空和下埋输电线附近作业，只能白天进行。</a:t>
            </a:r>
            <a:endParaRPr lang="zh-CN" altLang="zh-CN" sz="2000" dirty="0"/>
          </a:p>
          <a:p>
            <a:pPr eaLnBrk="1" hangingPunct="1"/>
            <a:r>
              <a:rPr lang="zh-CN" altLang="zh-CN" sz="2000" dirty="0"/>
              <a:t>永久性绝缘高架线应该用电线杆竖立起来并在两侧</a:t>
            </a:r>
            <a:r>
              <a:rPr lang="en-GB" altLang="zh-CN" sz="2000" dirty="0"/>
              <a:t>7</a:t>
            </a:r>
            <a:r>
              <a:rPr lang="zh-CN" altLang="zh-CN" sz="2000" dirty="0"/>
              <a:t>米处和线路最低处设置警告标志《危险架空电线》，并明确安全间距。</a:t>
            </a:r>
            <a:endParaRPr lang="zh-CN" altLang="zh-CN" sz="2000" dirty="0"/>
          </a:p>
          <a:p>
            <a:pPr eaLnBrk="1" hangingPunct="1"/>
            <a:r>
              <a:rPr lang="zh-CN" altLang="zh-CN" sz="2000" dirty="0"/>
              <a:t>靠近动力线路进行移动设备作业时，应该按照不同的电压保持不同的安全隔离区（至少</a:t>
            </a:r>
            <a:r>
              <a:rPr lang="en-GB" altLang="zh-CN" sz="2000" dirty="0"/>
              <a:t>3</a:t>
            </a:r>
            <a:r>
              <a:rPr lang="zh-CN" altLang="zh-CN" sz="2000" dirty="0"/>
              <a:t>米）。</a:t>
            </a:r>
            <a:endParaRPr lang="zh-CN" altLang="zh-CN" sz="2000" dirty="0"/>
          </a:p>
          <a:p>
            <a:pPr eaLnBrk="1" hangingPunct="1"/>
            <a:r>
              <a:rPr lang="zh-CN" altLang="zh-CN" sz="2000" dirty="0"/>
              <a:t>永久性埋地线路及地下跨越点应该注明掩埋的深度。在下埋线路和气路两侧</a:t>
            </a:r>
            <a:r>
              <a:rPr lang="en-US" altLang="zh-CN" sz="2000" dirty="0"/>
              <a:t>7</a:t>
            </a:r>
            <a:r>
              <a:rPr lang="zh-CN" altLang="zh-CN" sz="2000" dirty="0"/>
              <a:t>米处设置 “危险”警示标志。</a:t>
            </a:r>
            <a:endParaRPr lang="zh-CN" altLang="zh-CN" sz="2000" dirty="0"/>
          </a:p>
          <a:p>
            <a:pPr eaLnBrk="1" hangingPunct="1"/>
            <a:r>
              <a:rPr lang="zh-CN" altLang="zh-CN" sz="2000" dirty="0"/>
              <a:t>在矿山，地面不应有动力线路。在采用电动重型移动设备的矿山，设备电缆必须是铠装电缆、并且应远离地表的水体。</a:t>
            </a:r>
            <a:endParaRPr lang="zh-CN" altLang="zh-CN" sz="2000" dirty="0"/>
          </a:p>
          <a:p>
            <a:pPr eaLnBrk="1" hangingPunct="1"/>
            <a:endParaRPr lang="zh-CN" altLang="en-US" sz="2400" dirty="0"/>
          </a:p>
        </p:txBody>
      </p:sp>
      <p:sp>
        <p:nvSpPr>
          <p:cNvPr id="23556"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p:txBody>
          <a:bodyPr vert="horz" wrap="square" lIns="91440" tIns="45720" rIns="91440" bIns="45720" anchor="ctr" anchorCtr="0"/>
          <a:p>
            <a:pPr eaLnBrk="1" hangingPunct="1"/>
            <a:r>
              <a:rPr lang="en-US" altLang="zh-CN" dirty="0">
                <a:solidFill>
                  <a:schemeClr val="tx1"/>
                </a:solidFill>
              </a:rPr>
              <a:t>4- </a:t>
            </a:r>
            <a:r>
              <a:rPr lang="zh-CN" altLang="zh-CN" dirty="0">
                <a:solidFill>
                  <a:schemeClr val="tx1"/>
                </a:solidFill>
              </a:rPr>
              <a:t>穿孔与爆破</a:t>
            </a:r>
            <a:endParaRPr lang="zh-CN" altLang="en-US" dirty="0"/>
          </a:p>
        </p:txBody>
      </p:sp>
      <p:sp>
        <p:nvSpPr>
          <p:cNvPr id="24579" name="内容占位符 2"/>
          <p:cNvSpPr>
            <a:spLocks noGrp="1"/>
          </p:cNvSpPr>
          <p:nvPr>
            <p:ph idx="1"/>
          </p:nvPr>
        </p:nvSpPr>
        <p:spPr>
          <a:xfrm>
            <a:off x="609600" y="381000"/>
            <a:ext cx="8026400" cy="6477000"/>
          </a:xfrm>
        </p:spPr>
        <p:txBody>
          <a:bodyPr vert="horz" wrap="square" lIns="91440" tIns="45720" rIns="91440" bIns="45720" anchor="t" anchorCtr="0"/>
          <a:p>
            <a:pPr eaLnBrk="1" hangingPunct="1">
              <a:buFont typeface="Webdings" panose="05030102010509060703" pitchFamily="18" charset="2"/>
              <a:buNone/>
            </a:pPr>
            <a:r>
              <a:rPr lang="en-US" altLang="zh-CN" dirty="0"/>
              <a:t> </a:t>
            </a:r>
            <a:endParaRPr lang="zh-CN" altLang="zh-CN" dirty="0"/>
          </a:p>
          <a:p>
            <a:pPr eaLnBrk="1" hangingPunct="1">
              <a:buNone/>
            </a:pPr>
            <a:r>
              <a:rPr lang="zh-CN" altLang="zh-CN" sz="2400" b="1" dirty="0"/>
              <a:t>穿孔作业</a:t>
            </a:r>
            <a:endParaRPr lang="zh-CN" altLang="zh-CN" sz="2400" b="1" dirty="0"/>
          </a:p>
          <a:p>
            <a:pPr eaLnBrk="1" hangingPunct="1">
              <a:buChar char="•"/>
            </a:pPr>
            <a:r>
              <a:rPr lang="zh-CN" altLang="zh-CN" sz="2000" dirty="0"/>
              <a:t>进行穿孔作业时，应对穿孔作业区进行控制和安全隔离。</a:t>
            </a:r>
            <a:endParaRPr lang="zh-CN" altLang="zh-CN" sz="2000" dirty="0"/>
          </a:p>
          <a:p>
            <a:pPr eaLnBrk="1" hangingPunct="1">
              <a:buChar char="•"/>
            </a:pPr>
            <a:r>
              <a:rPr lang="zh-CN" altLang="zh-CN" sz="2000" dirty="0"/>
              <a:t>尽量对作业面进行场地平整，让人能够在场地上安全行走、将滑倒、跌倒和摔倒的风险减到最少。</a:t>
            </a:r>
            <a:endParaRPr lang="zh-CN" altLang="zh-CN" sz="2000" dirty="0"/>
          </a:p>
          <a:p>
            <a:pPr eaLnBrk="1" hangingPunct="1">
              <a:buChar char="•"/>
            </a:pPr>
            <a:r>
              <a:rPr lang="zh-CN" altLang="zh-CN" sz="2000" dirty="0"/>
              <a:t>禁止行人入内。只有经许可的人员可进入到离钻孔作业小于</a:t>
            </a:r>
            <a:r>
              <a:rPr lang="en-GB" altLang="zh-CN" sz="2000" dirty="0"/>
              <a:t>100</a:t>
            </a:r>
            <a:r>
              <a:rPr lang="zh-CN" altLang="zh-CN" sz="2000" dirty="0"/>
              <a:t>米的范围，否则钻孔作业必须停止。</a:t>
            </a:r>
            <a:endParaRPr lang="zh-CN" altLang="zh-CN" sz="2000" dirty="0"/>
          </a:p>
          <a:p>
            <a:pPr eaLnBrk="1" hangingPunct="1">
              <a:buChar char="•"/>
            </a:pPr>
            <a:r>
              <a:rPr lang="zh-CN" altLang="zh-CN" sz="2000" dirty="0"/>
              <a:t>应设立边缘防护。</a:t>
            </a:r>
            <a:endParaRPr lang="zh-CN" altLang="zh-CN" sz="2000" dirty="0"/>
          </a:p>
          <a:p>
            <a:pPr eaLnBrk="1" hangingPunct="1">
              <a:buChar char="•"/>
            </a:pPr>
            <a:r>
              <a:rPr lang="zh-CN" altLang="zh-CN" sz="2000" dirty="0"/>
              <a:t>必须消除作业面坠落的风险。</a:t>
            </a:r>
            <a:endParaRPr lang="zh-CN" altLang="zh-CN" sz="2000" dirty="0"/>
          </a:p>
          <a:p>
            <a:pPr eaLnBrk="1" hangingPunct="1">
              <a:buChar char="•"/>
            </a:pPr>
            <a:r>
              <a:rPr lang="zh-CN" altLang="zh-CN" sz="2000" dirty="0"/>
              <a:t>噪音应控制在</a:t>
            </a:r>
            <a:r>
              <a:rPr lang="en-US" altLang="zh-CN" sz="2000" dirty="0"/>
              <a:t>120dB</a:t>
            </a:r>
            <a:r>
              <a:rPr lang="zh-CN" altLang="zh-CN" sz="2000" dirty="0"/>
              <a:t>以内。控制压缩空气管线。当噪音超过</a:t>
            </a:r>
            <a:r>
              <a:rPr lang="en-US" altLang="zh-CN" sz="2000" dirty="0"/>
              <a:t>85dB</a:t>
            </a:r>
            <a:r>
              <a:rPr lang="zh-CN" altLang="zh-CN" sz="2000" dirty="0"/>
              <a:t>时，必须使用耳塞。</a:t>
            </a:r>
            <a:endParaRPr lang="zh-CN" altLang="zh-CN" sz="2000" dirty="0"/>
          </a:p>
          <a:p>
            <a:pPr eaLnBrk="1" hangingPunct="1">
              <a:buChar char="•"/>
            </a:pPr>
            <a:r>
              <a:rPr lang="zh-CN" altLang="zh-CN" sz="2000" dirty="0"/>
              <a:t>钻机离坡顶线不得小于</a:t>
            </a:r>
            <a:r>
              <a:rPr lang="en-US" altLang="zh-CN" sz="2000" dirty="0"/>
              <a:t>1.8</a:t>
            </a:r>
            <a:r>
              <a:rPr lang="zh-CN" altLang="zh-CN" sz="2000" dirty="0"/>
              <a:t>米。否则必须进行风险评估。</a:t>
            </a:r>
            <a:endParaRPr lang="zh-CN" altLang="zh-CN" sz="2000" dirty="0"/>
          </a:p>
          <a:p>
            <a:pPr eaLnBrk="1" hangingPunct="1">
              <a:buChar char="•"/>
            </a:pPr>
            <a:r>
              <a:rPr lang="zh-CN" altLang="zh-CN" sz="2000" dirty="0"/>
              <a:t>钻机位置必须布置适当、长边垂直于坡顶线；尤其是钻凿离坡顶线最近的钻孔－这种情况下，操作人员不得背对坡顶线。</a:t>
            </a:r>
            <a:endParaRPr lang="zh-CN" altLang="zh-CN" sz="2000" dirty="0"/>
          </a:p>
          <a:p>
            <a:pPr eaLnBrk="1" hangingPunct="1">
              <a:buChar char="•"/>
            </a:pPr>
            <a:r>
              <a:rPr lang="zh-CN" altLang="zh-CN" sz="2000" dirty="0"/>
              <a:t>千万不要在已经装药的钻孔附近进行穿孔作业。作为拒爆处理的最后手段，只有进行了风险评估、并获得矿山经理批准的情况下，才可以在靠近先前爆破孔附近进行穿孔作业。</a:t>
            </a:r>
            <a:endParaRPr lang="zh-CN" altLang="en-US" sz="2000" dirty="0"/>
          </a:p>
        </p:txBody>
      </p:sp>
      <p:sp>
        <p:nvSpPr>
          <p:cNvPr id="24580"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5" name="内容占位符 6"/>
          <p:cNvPicPr>
            <a:picLocks noGrp="1" noChangeAspect="1"/>
          </p:cNvPicPr>
          <p:nvPr>
            <p:ph sz="half" idx="2"/>
          </p:nvPr>
        </p:nvPicPr>
        <p:blipFill>
          <a:blip r:embed="rId1"/>
          <a:srcRect/>
          <a:stretch>
            <a:fillRect/>
          </a:stretch>
        </p:blipFill>
        <p:spPr>
          <a:xfrm>
            <a:off x="0" y="1524000"/>
            <a:ext cx="4508500" cy="4343400"/>
          </a:xfrm>
        </p:spPr>
      </p:pic>
      <p:pic>
        <p:nvPicPr>
          <p:cNvPr id="38917" name="内容占位符 7"/>
          <p:cNvPicPr>
            <a:picLocks noGrp="1" noChangeAspect="1"/>
          </p:cNvPicPr>
          <p:nvPr>
            <p:ph sz="quarter" idx="4"/>
          </p:nvPr>
        </p:nvPicPr>
        <p:blipFill>
          <a:blip r:embed="rId2"/>
          <a:srcRect/>
          <a:stretch>
            <a:fillRect/>
          </a:stretch>
        </p:blipFill>
        <p:spPr>
          <a:xfrm>
            <a:off x="4572000" y="1484313"/>
            <a:ext cx="4572000" cy="4306887"/>
          </a:xfrm>
        </p:spPr>
      </p:pic>
      <p:sp>
        <p:nvSpPr>
          <p:cNvPr id="9" name="标题 1"/>
          <p:cNvSpPr>
            <a:spLocks noGrp="1"/>
          </p:cNvSpPr>
          <p:nvPr>
            <p:ph type="title"/>
          </p:nvPr>
        </p:nvSpPr>
        <p:spPr>
          <a:xfrm>
            <a:off x="468313" y="260350"/>
            <a:ext cx="8229600" cy="882650"/>
          </a:xfrm>
        </p:spPr>
        <p:txBody>
          <a:bodyPr vert="horz" wrap="square" lIns="91440" tIns="45720" rIns="91440" bIns="45720" anchor="ctr" anchorCtr="0"/>
          <a:p>
            <a:pPr eaLnBrk="1" hangingPunct="1"/>
            <a:r>
              <a:rPr lang="zh-CN" altLang="en-US" dirty="0">
                <a:latin typeface="+mj-lt"/>
                <a:ea typeface="+mj-ea"/>
                <a:cs typeface="+mj-cs"/>
              </a:rPr>
              <a:t>穿孔</a:t>
            </a:r>
            <a:endParaRPr lang="zh-CN" altLang="en-US" dirty="0">
              <a:latin typeface="+mj-lt"/>
              <a:ea typeface="+mj-ea"/>
              <a:cs typeface="+mj-cs"/>
            </a:endParaRPr>
          </a:p>
        </p:txBody>
      </p:sp>
      <p:sp>
        <p:nvSpPr>
          <p:cNvPr id="2" name="TextBox 1"/>
          <p:cNvSpPr txBox="1"/>
          <p:nvPr/>
        </p:nvSpPr>
        <p:spPr>
          <a:xfrm>
            <a:off x="222250" y="4797425"/>
            <a:ext cx="3960813" cy="461963"/>
          </a:xfrm>
          <a:prstGeom prst="rect">
            <a:avLst/>
          </a:prstGeom>
          <a:noFill/>
        </p:spPr>
        <p:txBody>
          <a:bodyPr>
            <a:spAutoFit/>
          </a:bodyPr>
          <a:lstStyle/>
          <a:p>
            <a:pPr marR="0" defTabSz="914400">
              <a:buClrTx/>
              <a:buSzTx/>
              <a:buFontTx/>
              <a:buNone/>
              <a:defRPr/>
            </a:pPr>
            <a:r>
              <a:rPr kumimoji="0" lang="zh-CN" altLang="en-US" sz="2400" kern="1200" cap="none" spc="0" normalizeH="0" baseline="0" noProof="0" dirty="0">
                <a:latin typeface="+mn-lt"/>
                <a:ea typeface="+mn-ea"/>
                <a:cs typeface="+mn-cs"/>
              </a:rPr>
              <a:t>钻机</a:t>
            </a:r>
            <a:endParaRPr kumimoji="0" lang="zh-CN" altLang="en-US" sz="2400" kern="1200" cap="none" spc="0" normalizeH="0" baseline="0" noProof="0" dirty="0">
              <a:latin typeface="+mn-lt"/>
              <a:ea typeface="+mn-ea"/>
              <a:cs typeface="+mn-cs"/>
            </a:endParaRPr>
          </a:p>
        </p:txBody>
      </p:sp>
      <p:sp>
        <p:nvSpPr>
          <p:cNvPr id="4" name="TextBox 3"/>
          <p:cNvSpPr txBox="1"/>
          <p:nvPr/>
        </p:nvSpPr>
        <p:spPr>
          <a:xfrm>
            <a:off x="4643438" y="4797425"/>
            <a:ext cx="3960813" cy="461963"/>
          </a:xfrm>
          <a:prstGeom prst="rect">
            <a:avLst/>
          </a:prstGeom>
          <a:noFill/>
        </p:spPr>
        <p:txBody>
          <a:bodyPr>
            <a:spAutoFit/>
          </a:bodyPr>
          <a:lstStyle/>
          <a:p>
            <a:pPr marR="0" defTabSz="914400">
              <a:buClrTx/>
              <a:buSzTx/>
              <a:buFontTx/>
              <a:buNone/>
              <a:defRPr/>
            </a:pPr>
            <a:r>
              <a:rPr kumimoji="0" lang="zh-CN" altLang="en-US" sz="2400" kern="1200" cap="none" spc="0" normalizeH="0" baseline="0" noProof="0" dirty="0">
                <a:latin typeface="+mn-lt"/>
                <a:ea typeface="+mn-ea"/>
                <a:cs typeface="+mn-cs"/>
              </a:rPr>
              <a:t>钻机</a:t>
            </a:r>
            <a:endParaRPr kumimoji="0" lang="zh-CN" altLang="en-US" sz="2400" kern="1200" cap="none" spc="0" normalizeH="0" baseline="0" noProof="0" dirty="0">
              <a:latin typeface="+mn-lt"/>
              <a:ea typeface="+mn-ea"/>
              <a:cs typeface="+mn-cs"/>
            </a:endParaRPr>
          </a:p>
        </p:txBody>
      </p:sp>
      <p:sp>
        <p:nvSpPr>
          <p:cNvPr id="25607" name="文本占位符 9"/>
          <p:cNvSpPr>
            <a:spLocks noGrp="1"/>
          </p:cNvSpPr>
          <p:nvPr>
            <p:ph type="body" idx="1"/>
          </p:nvPr>
        </p:nvSpPr>
        <p:spPr/>
        <p:txBody>
          <a:bodyPr vert="horz" wrap="square" lIns="91440" tIns="45720" rIns="91440" bIns="45720" anchor="b" anchorCtr="0"/>
          <a:p>
            <a:endParaRPr lang="zh-CN" altLang="en-US" dirty="0">
              <a:latin typeface="+mn-lt"/>
              <a:ea typeface="+mn-ea"/>
              <a:cs typeface="+mn-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fade">
                                      <p:cBhvr>
                                        <p:cTn id="12" dur="1000"/>
                                        <p:tgtEl>
                                          <p:spTgt spid="38915"/>
                                        </p:tgtEl>
                                      </p:cBhvr>
                                    </p:animEffect>
                                    <p:anim calcmode="lin" valueType="num">
                                      <p:cBhvr>
                                        <p:cTn id="13" dur="1000" fill="hold"/>
                                        <p:tgtEl>
                                          <p:spTgt spid="38915"/>
                                        </p:tgtEl>
                                        <p:attrNameLst>
                                          <p:attrName>ppt_x</p:attrName>
                                        </p:attrNameLst>
                                      </p:cBhvr>
                                      <p:tavLst>
                                        <p:tav tm="0">
                                          <p:val>
                                            <p:strVal val="#ppt_x"/>
                                          </p:val>
                                        </p:tav>
                                        <p:tav tm="100000">
                                          <p:val>
                                            <p:strVal val="#ppt_x"/>
                                          </p:val>
                                        </p:tav>
                                      </p:tavLst>
                                    </p:anim>
                                    <p:anim calcmode="lin" valueType="num">
                                      <p:cBhvr>
                                        <p:cTn id="14" dur="900" decel="100000" fill="hold"/>
                                        <p:tgtEl>
                                          <p:spTgt spid="389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900" decel="100000" fill="hold"/>
                                        <p:tgtEl>
                                          <p:spTgt spid="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wedge">
                                      <p:cBhvr>
                                        <p:cTn id="26" dur="2000"/>
                                        <p:tgtEl>
                                          <p:spTgt spid="38917"/>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edg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占位符 2"/>
          <p:cNvSpPr>
            <a:spLocks noGrp="1"/>
          </p:cNvSpPr>
          <p:nvPr>
            <p:ph type="body" idx="1"/>
          </p:nvPr>
        </p:nvSpPr>
        <p:spPr>
          <a:xfrm>
            <a:off x="685800" y="304800"/>
            <a:ext cx="4040188" cy="639763"/>
          </a:xfrm>
        </p:spPr>
        <p:txBody>
          <a:bodyPr vert="horz" wrap="square" lIns="91440" tIns="45720" rIns="91440" bIns="45720" anchor="b" anchorCtr="0"/>
          <a:p>
            <a:pPr algn="ctr"/>
            <a:r>
              <a:rPr lang="zh-CN" altLang="en-US" dirty="0">
                <a:latin typeface="+mn-lt"/>
                <a:ea typeface="+mn-ea"/>
                <a:cs typeface="+mn-cs"/>
              </a:rPr>
              <a:t>待爆破区域</a:t>
            </a:r>
            <a:endParaRPr lang="zh-CN" altLang="en-US" dirty="0">
              <a:latin typeface="+mn-lt"/>
              <a:ea typeface="+mn-ea"/>
              <a:cs typeface="+mn-cs"/>
            </a:endParaRPr>
          </a:p>
        </p:txBody>
      </p:sp>
      <p:sp>
        <p:nvSpPr>
          <p:cNvPr id="39939" name="文本占位符 4"/>
          <p:cNvSpPr>
            <a:spLocks noGrp="1"/>
          </p:cNvSpPr>
          <p:nvPr>
            <p:ph type="body" sz="quarter" idx="3"/>
          </p:nvPr>
        </p:nvSpPr>
        <p:spPr>
          <a:xfrm>
            <a:off x="4572000" y="304800"/>
            <a:ext cx="4041775" cy="639763"/>
          </a:xfrm>
        </p:spPr>
        <p:txBody>
          <a:bodyPr vert="horz" wrap="square" lIns="91440" tIns="45720" rIns="91440" bIns="45720" anchor="b" anchorCtr="0"/>
          <a:p>
            <a:pPr algn="ctr">
              <a:buClrTx/>
              <a:buSzTx/>
              <a:buFontTx/>
            </a:pPr>
            <a:r>
              <a:rPr lang="zh-CN" altLang="en-US" dirty="0">
                <a:latin typeface="+mn-lt"/>
                <a:ea typeface="+mn-ea"/>
                <a:cs typeface="+mn-cs"/>
              </a:rPr>
              <a:t>装药过程</a:t>
            </a:r>
            <a:endParaRPr lang="zh-CN" altLang="en-US" dirty="0">
              <a:latin typeface="+mn-lt"/>
              <a:ea typeface="+mn-ea"/>
              <a:cs typeface="+mn-cs"/>
            </a:endParaRPr>
          </a:p>
        </p:txBody>
      </p:sp>
      <p:pic>
        <p:nvPicPr>
          <p:cNvPr id="39940" name="内容占位符 9"/>
          <p:cNvPicPr>
            <a:picLocks noGrp="1" noChangeAspect="1"/>
          </p:cNvPicPr>
          <p:nvPr>
            <p:ph sz="quarter" idx="4"/>
          </p:nvPr>
        </p:nvPicPr>
        <p:blipFill>
          <a:blip r:embed="rId1"/>
          <a:srcRect/>
          <a:stretch>
            <a:fillRect/>
          </a:stretch>
        </p:blipFill>
        <p:spPr>
          <a:xfrm>
            <a:off x="4645025" y="1357313"/>
            <a:ext cx="4498975" cy="3375025"/>
          </a:xfrm>
        </p:spPr>
      </p:pic>
      <p:pic>
        <p:nvPicPr>
          <p:cNvPr id="39941" name="Picture 9" descr="SNV32607"/>
          <p:cNvPicPr>
            <a:picLocks noGrp="1" noChangeAspect="1"/>
          </p:cNvPicPr>
          <p:nvPr>
            <p:ph sz="half" idx="2"/>
          </p:nvPr>
        </p:nvPicPr>
        <p:blipFill>
          <a:blip r:embed="rId2"/>
          <a:srcRect/>
          <a:stretch>
            <a:fillRect/>
          </a:stretch>
        </p:blipFill>
        <p:spPr>
          <a:xfrm>
            <a:off x="0" y="1357313"/>
            <a:ext cx="4497388" cy="3367087"/>
          </a:xfrm>
        </p:spPr>
      </p:pic>
      <p:sp>
        <p:nvSpPr>
          <p:cNvPr id="40966" name="TextBox 10"/>
          <p:cNvSpPr txBox="1">
            <a:spLocks noChangeArrowheads="1"/>
          </p:cNvSpPr>
          <p:nvPr/>
        </p:nvSpPr>
        <p:spPr bwMode="auto">
          <a:xfrm>
            <a:off x="381000" y="5229225"/>
            <a:ext cx="8382000" cy="708025"/>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mn-ea"/>
                <a:ea typeface="+mn-ea"/>
                <a:cs typeface="+mn-cs"/>
              </a:rPr>
              <a:t>1</a:t>
            </a:r>
            <a:r>
              <a:rPr kumimoji="0" lang="zh-CN" altLang="en-US" sz="2000" b="1" i="0" u="none" strike="noStrike" kern="1200" cap="none" spc="0" normalizeH="0" baseline="0" noProof="0" dirty="0" smtClean="0">
                <a:ln>
                  <a:noFill/>
                </a:ln>
                <a:solidFill>
                  <a:schemeClr val="tx1"/>
                </a:solidFill>
                <a:effectLst/>
                <a:uLnTx/>
                <a:uFillTx/>
                <a:latin typeface="+mn-ea"/>
                <a:ea typeface="+mn-ea"/>
                <a:cs typeface="+mn-cs"/>
              </a:rPr>
              <a:t>、孔网成三角形或梅花状。</a:t>
            </a:r>
            <a:endParaRPr kumimoji="0" lang="en-US" altLang="zh-CN" sz="2000" b="1" i="0" u="none" strike="noStrike" kern="120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mn-ea"/>
                <a:ea typeface="+mn-ea"/>
                <a:cs typeface="+mn-cs"/>
              </a:rPr>
              <a:t>2</a:t>
            </a:r>
            <a:r>
              <a:rPr kumimoji="0" lang="zh-CN" altLang="en-US" sz="2000" b="1" i="0" u="none" strike="noStrike" kern="1200" cap="none" spc="0" normalizeH="0" baseline="0" noProof="0" dirty="0" smtClean="0">
                <a:ln>
                  <a:noFill/>
                </a:ln>
                <a:solidFill>
                  <a:schemeClr val="tx1"/>
                </a:solidFill>
                <a:effectLst/>
                <a:uLnTx/>
                <a:uFillTx/>
                <a:latin typeface="+mn-ea"/>
                <a:ea typeface="+mn-ea"/>
                <a:cs typeface="+mn-cs"/>
              </a:rPr>
              <a:t>、采取中深孔爆破，非电导爆系统逐孔微差起爆</a:t>
            </a:r>
            <a:endParaRPr kumimoji="0" lang="zh-CN" altLang="en-US" sz="2000" b="1" i="0" u="none" strike="noStrike" kern="1200" cap="none" spc="0" normalizeH="0" baseline="0" noProof="0" dirty="0" smtClean="0">
              <a:ln>
                <a:noFill/>
              </a:ln>
              <a:solidFill>
                <a:schemeClr val="tx1"/>
              </a:solidFill>
              <a:effectLst/>
              <a:uLnTx/>
              <a:uFillTx/>
              <a:latin typeface="+mn-ea"/>
              <a:ea typeface="+mn-ea"/>
              <a:cs typeface="+mn-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938">
                                            <p:txEl>
                                              <p:charRg st="0" end="6"/>
                                            </p:txEl>
                                          </p:spTgt>
                                        </p:tgtEl>
                                        <p:attrNameLst>
                                          <p:attrName>style.visibility</p:attrName>
                                        </p:attrNameLst>
                                      </p:cBhvr>
                                      <p:to>
                                        <p:strVal val="visible"/>
                                      </p:to>
                                    </p:set>
                                    <p:animScale>
                                      <p:cBhvr>
                                        <p:cTn id="7" dur="1000" decel="50000" fill="hold">
                                          <p:stCondLst>
                                            <p:cond delay="0"/>
                                          </p:stCondLst>
                                        </p:cTn>
                                        <p:tgtEl>
                                          <p:spTgt spid="39938">
                                            <p:txEl>
                                              <p:charRg st="0"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39938">
                                            <p:txEl>
                                              <p:charRg st="0" end="6"/>
                                            </p:txEl>
                                          </p:spTgt>
                                        </p:tgtEl>
                                        <p:attrNameLst>
                                          <p:attrName>ppt_x</p:attrName>
                                          <p:attrName>ppt_y</p:attrName>
                                        </p:attrNameLst>
                                      </p:cBhvr>
                                    </p:animMotion>
                                    <p:animEffect transition="in" filter="fade">
                                      <p:cBhvr>
                                        <p:cTn id="9" dur="1000"/>
                                        <p:tgtEl>
                                          <p:spTgt spid="39938">
                                            <p:txEl>
                                              <p:charRg st="0" end="6"/>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9941"/>
                                        </p:tgtEl>
                                        <p:attrNameLst>
                                          <p:attrName>style.visibility</p:attrName>
                                        </p:attrNameLst>
                                      </p:cBhvr>
                                      <p:to>
                                        <p:strVal val="visible"/>
                                      </p:to>
                                    </p:set>
                                    <p:animScale>
                                      <p:cBhvr>
                                        <p:cTn id="12" dur="1000" decel="50000" fill="hold">
                                          <p:stCondLst>
                                            <p:cond delay="0"/>
                                          </p:stCondLst>
                                        </p:cTn>
                                        <p:tgtEl>
                                          <p:spTgt spid="399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3" dur="1000" decel="50000" fill="hold">
                                          <p:stCondLst>
                                            <p:cond delay="0"/>
                                          </p:stCondLst>
                                        </p:cTn>
                                        <p:tgtEl>
                                          <p:spTgt spid="39941"/>
                                        </p:tgtEl>
                                        <p:attrNameLst>
                                          <p:attrName>ppt_x</p:attrName>
                                          <p:attrName>ppt_y</p:attrName>
                                        </p:attrNameLst>
                                      </p:cBhvr>
                                    </p:animMotion>
                                    <p:animEffect transition="in" filter="fade">
                                      <p:cBhvr>
                                        <p:cTn id="14" dur="1000"/>
                                        <p:tgtEl>
                                          <p:spTgt spid="39941"/>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39">
                                            <p:txEl>
                                              <p:charRg st="0" end="5"/>
                                            </p:txEl>
                                          </p:spTgt>
                                        </p:tgtEl>
                                        <p:attrNameLst>
                                          <p:attrName>style.visibility</p:attrName>
                                        </p:attrNameLst>
                                      </p:cBhvr>
                                      <p:to>
                                        <p:strVal val="visible"/>
                                      </p:to>
                                    </p:set>
                                    <p:anim calcmode="lin" valueType="num">
                                      <p:cBhvr>
                                        <p:cTn id="19" dur="500" fill="hold"/>
                                        <p:tgtEl>
                                          <p:spTgt spid="39939">
                                            <p:txEl>
                                              <p:charRg st="0" end="5"/>
                                            </p:txEl>
                                          </p:spTgt>
                                        </p:tgtEl>
                                        <p:attrNameLst>
                                          <p:attrName>ppt_w</p:attrName>
                                        </p:attrNameLst>
                                      </p:cBhvr>
                                      <p:tavLst>
                                        <p:tav tm="0">
                                          <p:val>
                                            <p:fltVal val="0.000000"/>
                                          </p:val>
                                        </p:tav>
                                        <p:tav tm="100000">
                                          <p:val>
                                            <p:strVal val="#ppt_w"/>
                                          </p:val>
                                        </p:tav>
                                      </p:tavLst>
                                    </p:anim>
                                    <p:anim calcmode="lin" valueType="num">
                                      <p:cBhvr>
                                        <p:cTn id="20" dur="500" fill="hold"/>
                                        <p:tgtEl>
                                          <p:spTgt spid="39939">
                                            <p:txEl>
                                              <p:charRg st="0" end="5"/>
                                            </p:txEl>
                                          </p:spTgt>
                                        </p:tgtEl>
                                        <p:attrNameLst>
                                          <p:attrName>ppt_h</p:attrName>
                                        </p:attrNameLst>
                                      </p:cBhvr>
                                      <p:tavLst>
                                        <p:tav tm="0">
                                          <p:val>
                                            <p:fltVal val="0.00000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9940"/>
                                        </p:tgtEl>
                                        <p:attrNameLst>
                                          <p:attrName>style.visibility</p:attrName>
                                        </p:attrNameLst>
                                      </p:cBhvr>
                                      <p:to>
                                        <p:strVal val="visible"/>
                                      </p:to>
                                    </p:set>
                                    <p:anim calcmode="lin" valueType="num">
                                      <p:cBhvr>
                                        <p:cTn id="23" dur="500" fill="hold"/>
                                        <p:tgtEl>
                                          <p:spTgt spid="39940"/>
                                        </p:tgtEl>
                                        <p:attrNameLst>
                                          <p:attrName>ppt_w</p:attrName>
                                        </p:attrNameLst>
                                      </p:cBhvr>
                                      <p:tavLst>
                                        <p:tav tm="0">
                                          <p:val>
                                            <p:fltVal val="0.000000"/>
                                          </p:val>
                                        </p:tav>
                                        <p:tav tm="100000">
                                          <p:val>
                                            <p:strVal val="#ppt_w"/>
                                          </p:val>
                                        </p:tav>
                                      </p:tavLst>
                                    </p:anim>
                                    <p:anim calcmode="lin" valueType="num">
                                      <p:cBhvr>
                                        <p:cTn id="24" dur="500" fill="hold"/>
                                        <p:tgtEl>
                                          <p:spTgt spid="39940"/>
                                        </p:tgtEl>
                                        <p:attrNameLst>
                                          <p:attrName>ppt_h</p:attrName>
                                        </p:attrNameLst>
                                      </p:cBhvr>
                                      <p:tavLst>
                                        <p:tav tm="0">
                                          <p:val>
                                            <p:fltVal val="0.00000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0966"/>
                                        </p:tgtEl>
                                        <p:attrNameLst>
                                          <p:attrName>style.visibility</p:attrName>
                                        </p:attrNameLst>
                                      </p:cBhvr>
                                      <p:to>
                                        <p:strVal val="visible"/>
                                      </p:to>
                                    </p:set>
                                    <p:anim calcmode="lin" valueType="num">
                                      <p:cBhvr>
                                        <p:cTn id="29" dur="500" fill="hold"/>
                                        <p:tgtEl>
                                          <p:spTgt spid="40966"/>
                                        </p:tgtEl>
                                        <p:attrNameLst>
                                          <p:attrName>ppt_w</p:attrName>
                                        </p:attrNameLst>
                                      </p:cBhvr>
                                      <p:tavLst>
                                        <p:tav tm="0">
                                          <p:val>
                                            <p:fltVal val="0.000000"/>
                                          </p:val>
                                        </p:tav>
                                        <p:tav tm="100000">
                                          <p:val>
                                            <p:strVal val="#ppt_w"/>
                                          </p:val>
                                        </p:tav>
                                      </p:tavLst>
                                    </p:anim>
                                    <p:anim calcmode="lin" valueType="num">
                                      <p:cBhvr>
                                        <p:cTn id="30" dur="500" fill="hold"/>
                                        <p:tgtEl>
                                          <p:spTgt spid="4096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9939" grpId="0" build="p"/>
      <p:bldP spid="409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内容占位符 1"/>
          <p:cNvPicPr>
            <a:picLocks noGrp="1" noChangeAspect="1"/>
          </p:cNvPicPr>
          <p:nvPr>
            <p:ph sz="half" idx="2"/>
          </p:nvPr>
        </p:nvPicPr>
        <p:blipFill>
          <a:blip r:embed="rId1"/>
          <a:srcRect/>
          <a:stretch>
            <a:fillRect/>
          </a:stretch>
        </p:blipFill>
        <p:spPr>
          <a:xfrm>
            <a:off x="-4762" y="990600"/>
            <a:ext cx="9148762" cy="5867400"/>
          </a:xfrm>
        </p:spPr>
      </p:pic>
      <p:sp>
        <p:nvSpPr>
          <p:cNvPr id="27651" name="标题 1"/>
          <p:cNvSpPr>
            <a:spLocks noGrp="1"/>
          </p:cNvSpPr>
          <p:nvPr>
            <p:ph type="title"/>
          </p:nvPr>
        </p:nvSpPr>
        <p:spPr>
          <a:xfrm>
            <a:off x="457200" y="274638"/>
            <a:ext cx="8229600" cy="639762"/>
          </a:xfrm>
        </p:spPr>
        <p:txBody>
          <a:bodyPr vert="horz" wrap="square" lIns="91440" tIns="45720" rIns="91440" bIns="45720" anchor="ctr" anchorCtr="0"/>
          <a:p>
            <a:r>
              <a:rPr lang="zh-CN" altLang="en-US" dirty="0">
                <a:latin typeface="+mj-lt"/>
                <a:ea typeface="+mj-ea"/>
                <a:cs typeface="+mj-cs"/>
              </a:rPr>
              <a:t>爆破前</a:t>
            </a:r>
            <a:endParaRPr lang="zh-CN" altLang="en-US" dirty="0">
              <a:latin typeface="+mj-lt"/>
              <a:ea typeface="+mj-ea"/>
              <a:cs typeface="+mj-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000000"/>
                                          </p:val>
                                        </p:tav>
                                        <p:tav tm="100000">
                                          <p:val>
                                            <p:strVal val="#ppt_w"/>
                                          </p:val>
                                        </p:tav>
                                      </p:tavLst>
                                    </p:anim>
                                    <p:anim calcmode="lin" valueType="num">
                                      <p:cBhvr>
                                        <p:cTn id="8" dur="1000" fill="hold"/>
                                        <p:tgtEl>
                                          <p:spTgt spid="40962"/>
                                        </p:tgtEl>
                                        <p:attrNameLst>
                                          <p:attrName>ppt_h</p:attrName>
                                        </p:attrNameLst>
                                      </p:cBhvr>
                                      <p:tavLst>
                                        <p:tav tm="0">
                                          <p:val>
                                            <p:fltVal val="0.00000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4096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内容占位符 1">
            <a:hlinkClick r:id="" action="ppaction://noaction">
              <a:snd r:embed="rId1" name="explode.wav"/>
            </a:hlinkClick>
          </p:cNvPr>
          <p:cNvPicPr>
            <a:picLocks noGrp="1" noChangeAspect="1"/>
          </p:cNvPicPr>
          <p:nvPr>
            <p:ph sz="half" idx="2"/>
          </p:nvPr>
        </p:nvPicPr>
        <p:blipFill>
          <a:blip r:embed="rId2"/>
          <a:srcRect/>
          <a:stretch>
            <a:fillRect/>
          </a:stretch>
        </p:blipFill>
        <p:spPr>
          <a:xfrm>
            <a:off x="0" y="990600"/>
            <a:ext cx="9144000" cy="5867400"/>
          </a:xfrm>
        </p:spPr>
      </p:pic>
      <p:sp>
        <p:nvSpPr>
          <p:cNvPr id="28675" name="标题 1"/>
          <p:cNvSpPr>
            <a:spLocks noGrp="1"/>
          </p:cNvSpPr>
          <p:nvPr>
            <p:ph type="title"/>
          </p:nvPr>
        </p:nvSpPr>
        <p:spPr>
          <a:xfrm>
            <a:off x="457200" y="274638"/>
            <a:ext cx="8229600" cy="715962"/>
          </a:xfrm>
        </p:spPr>
        <p:txBody>
          <a:bodyPr vert="horz" wrap="square" lIns="91440" tIns="45720" rIns="91440" bIns="45720" anchor="ctr" anchorCtr="0"/>
          <a:p>
            <a:r>
              <a:rPr lang="zh-CN" altLang="en-US" dirty="0">
                <a:latin typeface="+mj-lt"/>
                <a:ea typeface="+mj-ea"/>
                <a:cs typeface="+mj-cs"/>
              </a:rPr>
              <a:t>爆破中</a:t>
            </a:r>
            <a:endParaRPr lang="zh-CN" altLang="en-US" dirty="0">
              <a:latin typeface="+mj-lt"/>
              <a:ea typeface="+mj-ea"/>
              <a:cs typeface="+mj-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anim calcmode="lin" valueType="num">
                                      <p:cBhvr>
                                        <p:cTn id="8" dur="2000" fill="hold"/>
                                        <p:tgtEl>
                                          <p:spTgt spid="41986"/>
                                        </p:tgtEl>
                                        <p:attrNameLst>
                                          <p:attrName>style.rotation</p:attrName>
                                        </p:attrNameLst>
                                      </p:cBhvr>
                                      <p:tavLst>
                                        <p:tav tm="0">
                                          <p:val>
                                            <p:fltVal val="720.000000"/>
                                          </p:val>
                                        </p:tav>
                                        <p:tav tm="100000">
                                          <p:val>
                                            <p:fltVal val="0.000000"/>
                                          </p:val>
                                        </p:tav>
                                      </p:tavLst>
                                    </p:anim>
                                    <p:anim calcmode="lin" valueType="num">
                                      <p:cBhvr>
                                        <p:cTn id="9" dur="2000" fill="hold"/>
                                        <p:tgtEl>
                                          <p:spTgt spid="41986"/>
                                        </p:tgtEl>
                                        <p:attrNameLst>
                                          <p:attrName>ppt_h</p:attrName>
                                        </p:attrNameLst>
                                      </p:cBhvr>
                                      <p:tavLst>
                                        <p:tav tm="0">
                                          <p:val>
                                            <p:fltVal val="0.000000"/>
                                          </p:val>
                                        </p:tav>
                                        <p:tav tm="100000">
                                          <p:val>
                                            <p:strVal val="#ppt_h"/>
                                          </p:val>
                                        </p:tav>
                                      </p:tavLst>
                                    </p:anim>
                                    <p:anim calcmode="lin" valueType="num">
                                      <p:cBhvr>
                                        <p:cTn id="10" dur="2000" fill="hold"/>
                                        <p:tgtEl>
                                          <p:spTgt spid="41986"/>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内容占位符 1"/>
          <p:cNvPicPr>
            <a:picLocks noGrp="1" noChangeAspect="1"/>
          </p:cNvPicPr>
          <p:nvPr>
            <p:ph sz="half" idx="2"/>
          </p:nvPr>
        </p:nvPicPr>
        <p:blipFill>
          <a:blip r:embed="rId1"/>
          <a:srcRect/>
          <a:stretch>
            <a:fillRect/>
          </a:stretch>
        </p:blipFill>
        <p:spPr>
          <a:xfrm>
            <a:off x="0" y="990600"/>
            <a:ext cx="9144000" cy="5867400"/>
          </a:xfrm>
        </p:spPr>
      </p:pic>
      <p:sp>
        <p:nvSpPr>
          <p:cNvPr id="29699" name="标题 1"/>
          <p:cNvSpPr>
            <a:spLocks noGrp="1"/>
          </p:cNvSpPr>
          <p:nvPr>
            <p:ph type="title"/>
          </p:nvPr>
        </p:nvSpPr>
        <p:spPr>
          <a:xfrm>
            <a:off x="457200" y="274638"/>
            <a:ext cx="8229600" cy="792162"/>
          </a:xfrm>
        </p:spPr>
        <p:txBody>
          <a:bodyPr vert="horz" wrap="square" lIns="91440" tIns="45720" rIns="91440" bIns="45720" anchor="ctr" anchorCtr="0"/>
          <a:p>
            <a:r>
              <a:rPr lang="zh-CN" altLang="en-US" dirty="0">
                <a:latin typeface="+mj-lt"/>
                <a:ea typeface="+mj-ea"/>
                <a:cs typeface="+mj-cs"/>
              </a:rPr>
              <a:t>爆破后</a:t>
            </a:r>
            <a:endParaRPr lang="zh-CN" altLang="en-US" dirty="0">
              <a:latin typeface="+mj-lt"/>
              <a:ea typeface="+mj-ea"/>
              <a:cs typeface="+mj-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0" fill="hold"/>
                                        <p:tgtEl>
                                          <p:spTgt spid="43010"/>
                                        </p:tgtEl>
                                        <p:attrNameLst>
                                          <p:attrName>ppt_w</p:attrName>
                                        </p:attrNameLst>
                                      </p:cBhvr>
                                      <p:tavLst>
                                        <p:tav tm="0" fmla="#ppt_w*sin(2.5*pi*$)">
                                          <p:val>
                                            <p:fltVal val="0.000000"/>
                                          </p:val>
                                        </p:tav>
                                        <p:tav tm="100000">
                                          <p:val>
                                            <p:fltVal val="1.000000"/>
                                          </p:val>
                                        </p:tav>
                                      </p:tavLst>
                                    </p:anim>
                                    <p:anim calcmode="lin" valueType="num">
                                      <p:cBhvr>
                                        <p:cTn id="8" dur="5000" fill="hold"/>
                                        <p:tgtEl>
                                          <p:spTgt spid="430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p:txBody>
          <a:bodyPr vert="horz" wrap="square" lIns="91440" tIns="45720" rIns="91440" bIns="45720" anchor="ctr" anchorCtr="0"/>
          <a:p>
            <a:pPr eaLnBrk="1" hangingPunct="1"/>
            <a:r>
              <a:rPr lang="en-US" altLang="zh-CN" dirty="0">
                <a:solidFill>
                  <a:schemeClr val="tx1"/>
                </a:solidFill>
              </a:rPr>
              <a:t>5 – </a:t>
            </a:r>
            <a:r>
              <a:rPr lang="zh-CN" altLang="zh-CN" dirty="0">
                <a:solidFill>
                  <a:schemeClr val="tx1"/>
                </a:solidFill>
              </a:rPr>
              <a:t>铲装与运输</a:t>
            </a:r>
            <a:endParaRPr lang="zh-CN" altLang="en-US" dirty="0"/>
          </a:p>
        </p:txBody>
      </p:sp>
      <p:sp>
        <p:nvSpPr>
          <p:cNvPr id="30723" name="内容占位符 2"/>
          <p:cNvSpPr>
            <a:spLocks noGrp="1"/>
          </p:cNvSpPr>
          <p:nvPr>
            <p:ph idx="1"/>
          </p:nvPr>
        </p:nvSpPr>
        <p:spPr/>
        <p:txBody>
          <a:bodyPr vert="horz" wrap="square" lIns="91440" tIns="45720" rIns="91440" bIns="45720" anchor="t" anchorCtr="0"/>
          <a:p>
            <a:pPr eaLnBrk="1" hangingPunct="1"/>
            <a:r>
              <a:rPr lang="zh-CN" altLang="zh-CN" sz="2400" dirty="0"/>
              <a:t>应由一名合格的人员实施班前检查，确保作业面附近的稳固和运输线路的安全。</a:t>
            </a:r>
            <a:endParaRPr lang="zh-CN" altLang="zh-CN" sz="2400" dirty="0"/>
          </a:p>
          <a:p>
            <a:pPr eaLnBrk="1" hangingPunct="1"/>
            <a:r>
              <a:rPr lang="zh-CN" altLang="zh-CN" sz="2400" dirty="0"/>
              <a:t>应该确定操作人员与高边坡的最小安全距离并执行。</a:t>
            </a:r>
            <a:endParaRPr lang="zh-CN" altLang="zh-CN" sz="2400" dirty="0"/>
          </a:p>
          <a:p>
            <a:pPr eaLnBrk="1" hangingPunct="1"/>
            <a:endParaRPr lang="zh-CN" altLang="en-US" dirty="0"/>
          </a:p>
        </p:txBody>
      </p:sp>
      <p:sp>
        <p:nvSpPr>
          <p:cNvPr id="30724"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5" name="图片 3"/>
          <p:cNvPicPr>
            <a:picLocks noChangeAspect="1"/>
          </p:cNvPicPr>
          <p:nvPr/>
        </p:nvPicPr>
        <p:blipFill>
          <a:blip r:embed="rId1"/>
          <a:stretch>
            <a:fillRect/>
          </a:stretch>
        </p:blipFill>
        <p:spPr>
          <a:xfrm>
            <a:off x="381000" y="4038600"/>
            <a:ext cx="2789238" cy="2362200"/>
          </a:xfrm>
          <a:prstGeom prst="rect">
            <a:avLst/>
          </a:prstGeom>
          <a:noFill/>
          <a:ln w="9525">
            <a:noFill/>
          </a:ln>
        </p:spPr>
      </p:pic>
      <p:pic>
        <p:nvPicPr>
          <p:cNvPr id="6" name="图片 7"/>
          <p:cNvPicPr>
            <a:picLocks noChangeAspect="1"/>
          </p:cNvPicPr>
          <p:nvPr/>
        </p:nvPicPr>
        <p:blipFill>
          <a:blip r:embed="rId2"/>
          <a:stretch>
            <a:fillRect/>
          </a:stretch>
        </p:blipFill>
        <p:spPr>
          <a:xfrm>
            <a:off x="3276600" y="3962400"/>
            <a:ext cx="2725738" cy="2438400"/>
          </a:xfrm>
          <a:prstGeom prst="rect">
            <a:avLst/>
          </a:prstGeom>
          <a:noFill/>
          <a:ln w="9525">
            <a:noFill/>
          </a:ln>
        </p:spPr>
      </p:pic>
      <p:pic>
        <p:nvPicPr>
          <p:cNvPr id="7" name="图片 1"/>
          <p:cNvPicPr>
            <a:picLocks noChangeAspect="1"/>
          </p:cNvPicPr>
          <p:nvPr/>
        </p:nvPicPr>
        <p:blipFill>
          <a:blip r:embed="rId3"/>
          <a:stretch>
            <a:fillRect/>
          </a:stretch>
        </p:blipFill>
        <p:spPr>
          <a:xfrm>
            <a:off x="6172200" y="3962400"/>
            <a:ext cx="2667000" cy="243205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000000"/>
                                          </p:val>
                                        </p:tav>
                                        <p:tav tm="100000">
                                          <p:val>
                                            <p:strVal val="#ppt_w"/>
                                          </p:val>
                                        </p:tav>
                                      </p:tavLst>
                                    </p:anim>
                                    <p:anim calcmode="lin" valueType="num">
                                      <p:cBhvr>
                                        <p:cTn id="8" dur="1000" fill="hold"/>
                                        <p:tgtEl>
                                          <p:spTgt spid="5"/>
                                        </p:tgtEl>
                                        <p:attrNameLst>
                                          <p:attrName>ppt_h</p:attrName>
                                        </p:attrNameLst>
                                      </p:cBhvr>
                                      <p:tavLst>
                                        <p:tav tm="0">
                                          <p:val>
                                            <p:fltVal val="0.00000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000000"/>
                                          </p:val>
                                        </p:tav>
                                        <p:tav tm="100000">
                                          <p:val>
                                            <p:fltVal val="0.00000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p:txBody>
          <a:bodyPr vert="horz" wrap="square" lIns="91440" tIns="45720" rIns="91440" bIns="45720" anchor="ctr" anchorCtr="0"/>
          <a:p>
            <a:pPr eaLnBrk="1" hangingPunct="1"/>
            <a:r>
              <a:rPr lang="zh-CN" altLang="en-US" dirty="0">
                <a:solidFill>
                  <a:schemeClr val="tx1"/>
                </a:solidFill>
              </a:rPr>
              <a:t>主要内容</a:t>
            </a:r>
            <a:r>
              <a:rPr lang="zh-CN" altLang="zh-CN" dirty="0">
                <a:solidFill>
                  <a:schemeClr val="tx1"/>
                </a:solidFill>
              </a:rPr>
              <a:t>： </a:t>
            </a:r>
            <a:endParaRPr lang="zh-CN" altLang="en-US" dirty="0"/>
          </a:p>
        </p:txBody>
      </p:sp>
      <p:sp>
        <p:nvSpPr>
          <p:cNvPr id="4099" name="内容占位符 2"/>
          <p:cNvSpPr>
            <a:spLocks noGrp="1"/>
          </p:cNvSpPr>
          <p:nvPr>
            <p:ph idx="1"/>
          </p:nvPr>
        </p:nvSpPr>
        <p:spPr>
          <a:xfrm>
            <a:off x="685800" y="762000"/>
            <a:ext cx="6897688" cy="5638800"/>
          </a:xfrm>
        </p:spPr>
        <p:txBody>
          <a:bodyPr vert="horz" wrap="square" lIns="91440" tIns="45720" rIns="91440" bIns="45720" anchor="t" anchorCtr="0"/>
          <a:p>
            <a:pPr eaLnBrk="1" hangingPunct="1">
              <a:buFont typeface="Webdings" panose="05030102010509060703" pitchFamily="18" charset="2"/>
              <a:buNone/>
            </a:pPr>
            <a:r>
              <a:rPr lang="en-US" altLang="zh-CN" dirty="0"/>
              <a:t> </a:t>
            </a:r>
            <a:endParaRPr lang="zh-CN" altLang="zh-CN" dirty="0"/>
          </a:p>
          <a:p>
            <a:pPr eaLnBrk="1" hangingPunct="1">
              <a:buChar char="•"/>
            </a:pPr>
            <a:r>
              <a:rPr lang="zh-CN" altLang="en-US" sz="2000" dirty="0"/>
              <a:t>一、矿山安全管理 </a:t>
            </a:r>
            <a:endParaRPr lang="en-US" altLang="zh-CN" sz="2000" dirty="0"/>
          </a:p>
          <a:p>
            <a:pPr eaLnBrk="1" hangingPunct="1">
              <a:buChar char="•"/>
            </a:pPr>
            <a:r>
              <a:rPr lang="en-GB" altLang="zh-CN" sz="2000" dirty="0"/>
              <a:t>1-</a:t>
            </a:r>
            <a:r>
              <a:rPr lang="zh-CN" altLang="zh-CN" sz="2000" dirty="0"/>
              <a:t>矿山管理组织</a:t>
            </a:r>
            <a:r>
              <a:rPr lang="en-GB" altLang="zh-CN" sz="2000" dirty="0"/>
              <a:t>			</a:t>
            </a:r>
            <a:endParaRPr lang="zh-CN" altLang="zh-CN" sz="2000" dirty="0"/>
          </a:p>
          <a:p>
            <a:pPr eaLnBrk="1" hangingPunct="1">
              <a:buChar char="•"/>
            </a:pPr>
            <a:r>
              <a:rPr lang="en-GB" altLang="zh-CN" sz="2000" dirty="0"/>
              <a:t>2- </a:t>
            </a:r>
            <a:r>
              <a:rPr lang="zh-CN" altLang="zh-CN" sz="2000" dirty="0"/>
              <a:t>矿山开采作业</a:t>
            </a:r>
            <a:r>
              <a:rPr lang="en-GB" altLang="zh-CN" sz="2000" dirty="0"/>
              <a:t>				</a:t>
            </a:r>
            <a:endParaRPr lang="en-GB" altLang="zh-CN" sz="2000" dirty="0"/>
          </a:p>
          <a:p>
            <a:pPr eaLnBrk="1" hangingPunct="1">
              <a:buChar char="•"/>
            </a:pPr>
            <a:r>
              <a:rPr lang="en-US" altLang="zh-CN" sz="2000" dirty="0"/>
              <a:t>3-</a:t>
            </a:r>
            <a:r>
              <a:rPr lang="zh-CN" altLang="zh-CN" sz="2000" dirty="0"/>
              <a:t>矿山移动设备 </a:t>
            </a:r>
            <a:r>
              <a:rPr lang="en-GB" altLang="zh-CN" sz="2000" dirty="0"/>
              <a:t> 					</a:t>
            </a:r>
            <a:endParaRPr lang="zh-CN" altLang="zh-CN" sz="2000" dirty="0"/>
          </a:p>
          <a:p>
            <a:pPr eaLnBrk="1" hangingPunct="1">
              <a:buChar char="•"/>
            </a:pPr>
            <a:r>
              <a:rPr lang="en-GB" altLang="zh-CN" sz="2000" dirty="0"/>
              <a:t>4- </a:t>
            </a:r>
            <a:r>
              <a:rPr lang="zh-CN" altLang="zh-CN" sz="2000" dirty="0"/>
              <a:t>穿孔与爆破</a:t>
            </a:r>
            <a:r>
              <a:rPr lang="en-GB" altLang="zh-CN" sz="2000" dirty="0"/>
              <a:t>				</a:t>
            </a:r>
            <a:endParaRPr lang="zh-CN" altLang="zh-CN" sz="2000" dirty="0"/>
          </a:p>
          <a:p>
            <a:pPr eaLnBrk="1" hangingPunct="1">
              <a:buChar char="•"/>
            </a:pPr>
            <a:r>
              <a:rPr lang="en-GB" altLang="zh-CN" sz="2000" dirty="0"/>
              <a:t>5- </a:t>
            </a:r>
            <a:r>
              <a:rPr lang="zh-CN" altLang="zh-CN" sz="2000" dirty="0"/>
              <a:t>铲装与运输</a:t>
            </a:r>
            <a:r>
              <a:rPr lang="en-GB" altLang="zh-CN" sz="2000" dirty="0"/>
              <a:t>				</a:t>
            </a:r>
            <a:endParaRPr lang="zh-CN" altLang="zh-CN" sz="2000" dirty="0"/>
          </a:p>
          <a:p>
            <a:pPr eaLnBrk="1" hangingPunct="1">
              <a:buChar char="•"/>
            </a:pPr>
            <a:r>
              <a:rPr lang="en-GB" altLang="zh-CN" sz="2000" dirty="0"/>
              <a:t>6- </a:t>
            </a:r>
            <a:r>
              <a:rPr lang="zh-CN" altLang="zh-CN" sz="2000" dirty="0"/>
              <a:t>移动设备车间与保养</a:t>
            </a:r>
            <a:endParaRPr lang="zh-CN" altLang="zh-CN" sz="2000" dirty="0"/>
          </a:p>
          <a:p>
            <a:pPr eaLnBrk="1" hangingPunct="1">
              <a:buChar char="•"/>
            </a:pPr>
            <a:r>
              <a:rPr lang="en-GB" altLang="zh-CN" sz="2000" dirty="0"/>
              <a:t>7- </a:t>
            </a:r>
            <a:r>
              <a:rPr lang="zh-CN" altLang="zh-CN" sz="2000" dirty="0"/>
              <a:t>破碎与输送</a:t>
            </a:r>
            <a:r>
              <a:rPr lang="en-GB" altLang="zh-CN" sz="2000" dirty="0"/>
              <a:t>	</a:t>
            </a:r>
            <a:endParaRPr lang="zh-CN" altLang="zh-CN" sz="2000" dirty="0"/>
          </a:p>
          <a:p>
            <a:pPr eaLnBrk="1" hangingPunct="1">
              <a:buChar char="•"/>
            </a:pPr>
            <a:r>
              <a:rPr lang="en-GB" altLang="zh-CN" sz="2000" dirty="0"/>
              <a:t>8- </a:t>
            </a:r>
            <a:r>
              <a:rPr lang="zh-CN" altLang="zh-CN" sz="2000" dirty="0"/>
              <a:t>料堆作业与边坡稳定性</a:t>
            </a:r>
            <a:r>
              <a:rPr lang="en-GB" altLang="zh-CN" sz="2000" dirty="0"/>
              <a:t>		</a:t>
            </a:r>
            <a:endParaRPr lang="zh-CN" altLang="zh-CN" sz="2000" dirty="0"/>
          </a:p>
          <a:p>
            <a:pPr eaLnBrk="1" hangingPunct="1">
              <a:buChar char="•"/>
            </a:pPr>
            <a:r>
              <a:rPr lang="en-GB" altLang="zh-CN" sz="2000" dirty="0"/>
              <a:t>9- </a:t>
            </a:r>
            <a:r>
              <a:rPr lang="zh-CN" altLang="zh-CN" sz="2000" dirty="0"/>
              <a:t>矿山恢复</a:t>
            </a:r>
            <a:endParaRPr lang="en-US" altLang="zh-CN" sz="2000" dirty="0"/>
          </a:p>
          <a:p>
            <a:pPr eaLnBrk="1" hangingPunct="1">
              <a:buChar char="•"/>
            </a:pPr>
            <a:r>
              <a:rPr lang="zh-CN" altLang="en-US" sz="2000" dirty="0"/>
              <a:t>二、</a:t>
            </a:r>
            <a:r>
              <a:rPr lang="zh-CN" altLang="fr-FR" sz="2000" dirty="0"/>
              <a:t>矿山健康和安全文件</a:t>
            </a:r>
            <a:endParaRPr lang="zh-CN" altLang="en-US" sz="2000" dirty="0"/>
          </a:p>
          <a:p>
            <a:pPr eaLnBrk="1" hangingPunct="1">
              <a:buChar char="•"/>
            </a:pPr>
            <a:endParaRPr lang="en-US" altLang="zh-CN" sz="2000" dirty="0"/>
          </a:p>
          <a:p>
            <a:pPr eaLnBrk="1" hangingPunct="1">
              <a:buChar char="•"/>
            </a:pPr>
            <a:endParaRPr lang="zh-CN" altLang="en-US" sz="2000" dirty="0"/>
          </a:p>
        </p:txBody>
      </p:sp>
      <p:sp>
        <p:nvSpPr>
          <p:cNvPr id="4100"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4101" name="Picture 13"/>
          <p:cNvPicPr>
            <a:picLocks noChangeAspect="1"/>
          </p:cNvPicPr>
          <p:nvPr/>
        </p:nvPicPr>
        <p:blipFill>
          <a:blip r:embed="rId1"/>
          <a:stretch>
            <a:fillRect/>
          </a:stretch>
        </p:blipFill>
        <p:spPr>
          <a:xfrm>
            <a:off x="6096000" y="1163638"/>
            <a:ext cx="2247900" cy="1474787"/>
          </a:xfrm>
          <a:prstGeom prst="rect">
            <a:avLst/>
          </a:prstGeom>
          <a:noFill/>
          <a:ln w="9525">
            <a:noFill/>
          </a:ln>
        </p:spPr>
      </p:pic>
      <p:pic>
        <p:nvPicPr>
          <p:cNvPr id="4102" name="Picture 12"/>
          <p:cNvPicPr>
            <a:picLocks noChangeAspect="1"/>
          </p:cNvPicPr>
          <p:nvPr/>
        </p:nvPicPr>
        <p:blipFill>
          <a:blip r:embed="rId2"/>
          <a:stretch>
            <a:fillRect/>
          </a:stretch>
        </p:blipFill>
        <p:spPr>
          <a:xfrm>
            <a:off x="6096000" y="2763838"/>
            <a:ext cx="2247900" cy="1465262"/>
          </a:xfrm>
          <a:prstGeom prst="rect">
            <a:avLst/>
          </a:prstGeom>
          <a:noFill/>
          <a:ln w="9525">
            <a:noFill/>
          </a:ln>
        </p:spPr>
      </p:pic>
      <p:pic>
        <p:nvPicPr>
          <p:cNvPr id="4103" name="Picture 11"/>
          <p:cNvPicPr>
            <a:picLocks noChangeAspect="1"/>
          </p:cNvPicPr>
          <p:nvPr/>
        </p:nvPicPr>
        <p:blipFill>
          <a:blip r:embed="rId3"/>
          <a:srcRect l="4932"/>
          <a:stretch>
            <a:fillRect/>
          </a:stretch>
        </p:blipFill>
        <p:spPr>
          <a:xfrm>
            <a:off x="6248400" y="5375275"/>
            <a:ext cx="2203450" cy="1482725"/>
          </a:xfrm>
          <a:prstGeom prst="rect">
            <a:avLst/>
          </a:prstGeom>
          <a:noFill/>
          <a:ln w="9525">
            <a:noFill/>
          </a:ln>
        </p:spPr>
      </p:pic>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p:txBody>
          <a:bodyPr vert="horz" wrap="square" lIns="91440" tIns="45720" rIns="91440" bIns="45720" anchor="ctr" anchorCtr="0"/>
          <a:p>
            <a:pPr eaLnBrk="1" hangingPunct="1"/>
            <a:r>
              <a:rPr lang="zh-CN" altLang="zh-CN" dirty="0">
                <a:solidFill>
                  <a:schemeClr val="tx1"/>
                </a:solidFill>
              </a:rPr>
              <a:t>铲装与运输</a:t>
            </a:r>
            <a:endParaRPr lang="zh-CN" altLang="en-US" dirty="0"/>
          </a:p>
        </p:txBody>
      </p:sp>
      <p:sp>
        <p:nvSpPr>
          <p:cNvPr id="31747" name="内容占位符 2"/>
          <p:cNvSpPr>
            <a:spLocks noGrp="1"/>
          </p:cNvSpPr>
          <p:nvPr>
            <p:ph idx="1"/>
          </p:nvPr>
        </p:nvSpPr>
        <p:spPr>
          <a:xfrm>
            <a:off x="533400" y="1143000"/>
            <a:ext cx="8229600" cy="4754563"/>
          </a:xfrm>
        </p:spPr>
        <p:txBody>
          <a:bodyPr vert="horz" wrap="square" lIns="91440" tIns="45720" rIns="91440" bIns="45720" anchor="t" anchorCtr="0"/>
          <a:p>
            <a:pPr eaLnBrk="1" hangingPunct="1">
              <a:buNone/>
            </a:pPr>
            <a:r>
              <a:rPr lang="zh-CN" altLang="zh-CN" sz="2000" b="1" dirty="0"/>
              <a:t>铲装作业</a:t>
            </a:r>
            <a:endParaRPr lang="zh-CN" altLang="zh-CN" sz="2000" b="1" dirty="0"/>
          </a:p>
          <a:p>
            <a:pPr eaLnBrk="1" hangingPunct="1"/>
            <a:r>
              <a:rPr lang="zh-CN" altLang="zh-CN" sz="2000" dirty="0"/>
              <a:t>必须对铲装作业区域周围的潜在风险进行管理，包括装载机、电铲和挖掘机周围的所有作业</a:t>
            </a:r>
            <a:endParaRPr lang="zh-CN" altLang="zh-CN" sz="2000" dirty="0"/>
          </a:p>
          <a:p>
            <a:pPr eaLnBrk="1" hangingPunct="1"/>
            <a:r>
              <a:rPr lang="zh-CN" altLang="zh-CN" sz="2000" dirty="0"/>
              <a:t>应对开采面进行日常检查，尤其是在雨雪天气之后。</a:t>
            </a:r>
            <a:endParaRPr lang="zh-CN" altLang="zh-CN" sz="2000" dirty="0"/>
          </a:p>
          <a:p>
            <a:pPr eaLnBrk="1" hangingPunct="1"/>
            <a:r>
              <a:rPr lang="zh-CN" altLang="zh-CN" sz="2000" dirty="0"/>
              <a:t>开始沿着作业面作业之前，应该清理浮石。</a:t>
            </a:r>
            <a:endParaRPr lang="zh-CN" altLang="zh-CN" sz="2000" dirty="0"/>
          </a:p>
          <a:p>
            <a:pPr eaLnBrk="1" hangingPunct="1"/>
            <a:r>
              <a:rPr lang="zh-CN" altLang="zh-CN" sz="2000" dirty="0"/>
              <a:t>利用截石沟避免被滚石淹没的作业面工作程序必须实施。</a:t>
            </a:r>
            <a:endParaRPr lang="zh-CN" altLang="zh-CN" sz="2000" dirty="0"/>
          </a:p>
          <a:p>
            <a:pPr eaLnBrk="1" hangingPunct="1"/>
            <a:r>
              <a:rPr lang="en-US" altLang="zh-CN" sz="2000" dirty="0"/>
              <a:t>	</a:t>
            </a:r>
            <a:endParaRPr lang="zh-CN" altLang="zh-CN" sz="2000" dirty="0"/>
          </a:p>
          <a:p>
            <a:pPr eaLnBrk="1" hangingPunct="1"/>
            <a:r>
              <a:rPr lang="zh-CN" altLang="zh-CN" sz="2000" dirty="0"/>
              <a:t>高于</a:t>
            </a:r>
            <a:r>
              <a:rPr lang="en-US" altLang="zh-CN" sz="2000" dirty="0"/>
              <a:t>1.8</a:t>
            </a:r>
            <a:r>
              <a:rPr lang="zh-CN" altLang="zh-CN" sz="2000" dirty="0"/>
              <a:t>米的边坡需要安装边缘保护。</a:t>
            </a:r>
            <a:endParaRPr lang="zh-CN" altLang="zh-CN" sz="2000" dirty="0"/>
          </a:p>
          <a:p>
            <a:pPr eaLnBrk="1" hangingPunct="1"/>
            <a:r>
              <a:rPr lang="zh-CN" altLang="zh-CN" sz="2000" dirty="0"/>
              <a:t>靠近边坡底部时，铲装或出矿作业必须垂直于高边坡。铲装作业设备必须垂直于作业面。如果在冲击范围内作业必须进行风险评估。</a:t>
            </a:r>
            <a:endParaRPr lang="zh-CN" altLang="zh-CN" sz="2000" dirty="0"/>
          </a:p>
          <a:p>
            <a:pPr eaLnBrk="1" hangingPunct="1"/>
            <a:r>
              <a:rPr lang="zh-CN" altLang="zh-CN" sz="2000" dirty="0"/>
              <a:t>在铲装作业区域，铲装设备驾驶员和自卸车驾驶员应该留在他们的驾驶室内，并系好安全带。</a:t>
            </a:r>
            <a:endParaRPr lang="zh-CN" altLang="zh-CN" sz="2000" dirty="0"/>
          </a:p>
          <a:p>
            <a:pPr eaLnBrk="1" hangingPunct="1"/>
            <a:r>
              <a:rPr lang="zh-CN" altLang="zh-CN" sz="2000" dirty="0"/>
              <a:t>装载机驾驶员应为自卸车预留一段没有石头的平整区域，以降低其爆胎的风险。</a:t>
            </a:r>
            <a:endParaRPr lang="zh-CN" altLang="zh-CN" sz="2000" dirty="0"/>
          </a:p>
          <a:p>
            <a:pPr eaLnBrk="1" hangingPunct="1"/>
            <a:endParaRPr lang="zh-CN" altLang="en-US" sz="2000" dirty="0"/>
          </a:p>
        </p:txBody>
      </p:sp>
      <p:sp>
        <p:nvSpPr>
          <p:cNvPr id="31748"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a:spLocks noGrp="1"/>
          </p:cNvSpPr>
          <p:nvPr>
            <p:ph type="title"/>
          </p:nvPr>
        </p:nvSpPr>
        <p:spPr/>
        <p:txBody>
          <a:bodyPr vert="horz" wrap="square" lIns="91440" tIns="45720" rIns="91440" bIns="45720" anchor="ctr" anchorCtr="0"/>
          <a:p>
            <a:pPr eaLnBrk="1" hangingPunct="1"/>
            <a:r>
              <a:rPr lang="en-US" altLang="zh-CN" dirty="0"/>
              <a:t>6 - </a:t>
            </a:r>
            <a:r>
              <a:rPr lang="zh-CN" altLang="zh-CN" dirty="0"/>
              <a:t>移动设备车间和维修保养</a:t>
            </a:r>
            <a:endParaRPr lang="zh-CN" altLang="en-US" dirty="0"/>
          </a:p>
        </p:txBody>
      </p:sp>
      <p:sp>
        <p:nvSpPr>
          <p:cNvPr id="32771" name="内容占位符 2"/>
          <p:cNvSpPr>
            <a:spLocks noGrp="1"/>
          </p:cNvSpPr>
          <p:nvPr>
            <p:ph idx="1"/>
          </p:nvPr>
        </p:nvSpPr>
        <p:spPr/>
        <p:txBody>
          <a:bodyPr vert="horz" wrap="square" lIns="91440" tIns="45720" rIns="91440" bIns="45720" anchor="t" anchorCtr="0"/>
          <a:p>
            <a:pPr eaLnBrk="1" hangingPunct="1"/>
            <a:r>
              <a:rPr lang="zh-CN" altLang="zh-CN" sz="2400" dirty="0"/>
              <a:t>一般来说，在移动设备车间和维修期间对潜在风险进行管理和隔离十分重要：</a:t>
            </a:r>
            <a:endParaRPr lang="zh-CN" altLang="zh-CN" sz="2400" dirty="0"/>
          </a:p>
          <a:p>
            <a:pPr eaLnBrk="1" hangingPunct="1"/>
            <a:r>
              <a:rPr lang="zh-CN" altLang="zh-CN" sz="2400" dirty="0"/>
              <a:t>当维护修理的工作平台高度超过</a:t>
            </a:r>
            <a:r>
              <a:rPr lang="en-GB" altLang="zh-CN" sz="2400" dirty="0"/>
              <a:t>1.8</a:t>
            </a:r>
            <a:r>
              <a:rPr lang="zh-CN" altLang="zh-CN" sz="2400" dirty="0"/>
              <a:t>米的时候，应按照高空作业标准来执行。</a:t>
            </a:r>
            <a:endParaRPr lang="zh-CN" altLang="zh-CN" sz="2400" dirty="0"/>
          </a:p>
          <a:p>
            <a:pPr eaLnBrk="1" hangingPunct="1"/>
            <a:r>
              <a:rPr lang="zh-CN" altLang="zh-CN" sz="2400" dirty="0"/>
              <a:t>只有相关资质并经过认证的人员才可以对移动设备实行维修作业。</a:t>
            </a:r>
            <a:endParaRPr lang="zh-CN" altLang="zh-CN" sz="2400" dirty="0"/>
          </a:p>
          <a:p>
            <a:pPr eaLnBrk="1" hangingPunct="1"/>
            <a:r>
              <a:rPr lang="zh-CN" altLang="zh-CN" sz="2400" dirty="0"/>
              <a:t>在进行移动设备维修作业时安全隔离液压能、机械能和重能，对所有的能量源实施上锁挂牌验证（</a:t>
            </a:r>
            <a:r>
              <a:rPr lang="en-GB" altLang="zh-CN" sz="2400" dirty="0"/>
              <a:t>LOTOTO</a:t>
            </a:r>
            <a:r>
              <a:rPr lang="zh-CN" altLang="zh-CN" sz="2400" dirty="0"/>
              <a:t>）规定。</a:t>
            </a:r>
            <a:endParaRPr lang="zh-CN" altLang="zh-CN" sz="2400" dirty="0"/>
          </a:p>
          <a:p>
            <a:pPr eaLnBrk="1" hangingPunct="1"/>
            <a:r>
              <a:rPr lang="zh-CN" altLang="zh-CN" sz="2400" dirty="0"/>
              <a:t>处于维护或维修之中的移动设备，确保安全通道有充分空间，人行道、车行道和工作区都干净整洁。</a:t>
            </a:r>
            <a:endParaRPr lang="zh-CN" altLang="zh-CN" sz="2400" dirty="0"/>
          </a:p>
          <a:p>
            <a:pPr eaLnBrk="1" hangingPunct="1">
              <a:buFont typeface="Webdings" panose="05030102010509060703" pitchFamily="18" charset="2"/>
              <a:buNone/>
            </a:pPr>
            <a:endParaRPr lang="zh-CN" altLang="zh-CN" sz="2400" dirty="0"/>
          </a:p>
        </p:txBody>
      </p:sp>
      <p:sp>
        <p:nvSpPr>
          <p:cNvPr id="32772"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p:txBody>
          <a:bodyPr vert="horz" wrap="square" lIns="91440" tIns="45720" rIns="91440" bIns="45720" anchor="ctr" anchorCtr="0"/>
          <a:p>
            <a:pPr eaLnBrk="1" hangingPunct="1"/>
            <a:r>
              <a:rPr lang="en-US" altLang="zh-CN" sz="3600" dirty="0"/>
              <a:t>7- 破碎和输送</a:t>
            </a:r>
            <a:endParaRPr lang="zh-CN" altLang="en-US" sz="3600" dirty="0"/>
          </a:p>
        </p:txBody>
      </p:sp>
      <p:sp>
        <p:nvSpPr>
          <p:cNvPr id="33795" name="内容占位符 2"/>
          <p:cNvSpPr>
            <a:spLocks noGrp="1"/>
          </p:cNvSpPr>
          <p:nvPr>
            <p:ph idx="1"/>
          </p:nvPr>
        </p:nvSpPr>
        <p:spPr>
          <a:xfrm>
            <a:off x="533400" y="1371600"/>
            <a:ext cx="8458200" cy="4525963"/>
          </a:xfrm>
        </p:spPr>
        <p:txBody>
          <a:bodyPr vert="horz" wrap="square" lIns="91440" tIns="45720" rIns="91440" bIns="45720" anchor="t" anchorCtr="0"/>
          <a:p>
            <a:pPr eaLnBrk="1" hangingPunct="1">
              <a:buNone/>
            </a:pPr>
            <a:r>
              <a:rPr lang="zh-CN" altLang="zh-CN" sz="2400" b="1" dirty="0"/>
              <a:t>破碎和输送作业必须得到管理控制并符合输送设备管理规定。</a:t>
            </a:r>
            <a:endParaRPr lang="en-US" altLang="zh-CN" sz="2400" b="1" dirty="0"/>
          </a:p>
          <a:p>
            <a:pPr eaLnBrk="1" hangingPunct="1"/>
            <a:endParaRPr lang="zh-CN" altLang="zh-CN" sz="2400" dirty="0"/>
          </a:p>
          <a:p>
            <a:pPr eaLnBrk="1" hangingPunct="1">
              <a:buNone/>
            </a:pPr>
            <a:r>
              <a:rPr lang="zh-CN" altLang="zh-CN" sz="2400" b="1" dirty="0"/>
              <a:t>破碎机喂料</a:t>
            </a:r>
            <a:endParaRPr lang="zh-CN" altLang="zh-CN" sz="2400" b="1" dirty="0"/>
          </a:p>
          <a:p>
            <a:pPr eaLnBrk="1" hangingPunct="1"/>
            <a:r>
              <a:rPr lang="zh-CN" altLang="zh-CN" sz="2000" dirty="0"/>
              <a:t>操作人员必须受过为破碎机或料斗安全喂料的培训并具备相关能力。</a:t>
            </a:r>
            <a:endParaRPr lang="zh-CN" altLang="zh-CN" sz="2000" dirty="0"/>
          </a:p>
          <a:p>
            <a:pPr eaLnBrk="1" hangingPunct="1"/>
            <a:r>
              <a:rPr lang="zh-CN" altLang="zh-CN" sz="2000" dirty="0"/>
              <a:t>卡车应该垂直于破碎机喂料口卸料。</a:t>
            </a:r>
            <a:endParaRPr lang="zh-CN" altLang="zh-CN" sz="2000" dirty="0"/>
          </a:p>
          <a:p>
            <a:pPr eaLnBrk="1" hangingPunct="1"/>
            <a:r>
              <a:rPr lang="zh-CN" altLang="zh-CN" sz="2000" dirty="0"/>
              <a:t>避免将超过规定大小的物料喂料到破碎机中。</a:t>
            </a:r>
            <a:endParaRPr lang="zh-CN" altLang="zh-CN" sz="2000" dirty="0"/>
          </a:p>
          <a:p>
            <a:pPr eaLnBrk="1" hangingPunct="1"/>
            <a:r>
              <a:rPr lang="zh-CN" altLang="zh-CN" sz="2000" dirty="0"/>
              <a:t>维修期间应在下料口周边做好隔离措施，以防物料进入。</a:t>
            </a:r>
            <a:endParaRPr lang="zh-CN" altLang="zh-CN" sz="2000" dirty="0"/>
          </a:p>
          <a:p>
            <a:pPr eaLnBrk="1" hangingPunct="1"/>
            <a:r>
              <a:rPr lang="zh-CN" altLang="zh-CN" sz="2000" dirty="0"/>
              <a:t>必须要有破碎机堵塞清理程序以减少暴露在坠物风险之下、或被物料挤压的风险。 程序中应指明用于清赌的机械工具，并避免员工进入破碎机或站在物料上。</a:t>
            </a:r>
            <a:endParaRPr lang="zh-CN" altLang="zh-CN" sz="2000" dirty="0"/>
          </a:p>
          <a:p>
            <a:pPr eaLnBrk="1" hangingPunct="1"/>
            <a:endParaRPr lang="zh-CN" altLang="en-US" sz="2400" dirty="0"/>
          </a:p>
        </p:txBody>
      </p:sp>
      <p:sp>
        <p:nvSpPr>
          <p:cNvPr id="33796"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内容占位符 2"/>
          <p:cNvSpPr>
            <a:spLocks noGrp="1"/>
          </p:cNvSpPr>
          <p:nvPr>
            <p:ph idx="1"/>
          </p:nvPr>
        </p:nvSpPr>
        <p:spPr/>
        <p:txBody>
          <a:bodyPr vert="horz" wrap="square" lIns="91440" tIns="45720" rIns="91440" bIns="45720" anchor="t" anchorCtr="0"/>
          <a:p>
            <a:pPr eaLnBrk="1" hangingPunct="1">
              <a:buNone/>
            </a:pPr>
            <a:r>
              <a:rPr lang="en-US" altLang="zh-CN" sz="2400" b="1" dirty="0"/>
              <a:t>输送系统</a:t>
            </a:r>
            <a:endParaRPr lang="zh-CN" altLang="zh-CN" sz="2400" b="1" dirty="0"/>
          </a:p>
          <a:p>
            <a:pPr eaLnBrk="1" hangingPunct="1"/>
            <a:r>
              <a:rPr lang="zh-CN" altLang="zh-CN" sz="2400" dirty="0"/>
              <a:t>必须遵守输送设备管理规定。</a:t>
            </a:r>
            <a:r>
              <a:rPr lang="en-US" altLang="zh-CN" sz="2400" dirty="0"/>
              <a:t>LO (Lafarge On-line)</a:t>
            </a:r>
            <a:r>
              <a:rPr lang="zh-CN" altLang="zh-CN" sz="2400" dirty="0"/>
              <a:t>上的输送系统指南也能起到指导作用。</a:t>
            </a:r>
            <a:endParaRPr lang="zh-CN" altLang="zh-CN" sz="2400" dirty="0"/>
          </a:p>
          <a:p>
            <a:pPr eaLnBrk="1" hangingPunct="1"/>
            <a:r>
              <a:rPr lang="zh-CN" altLang="zh-CN" sz="2400" dirty="0"/>
              <a:t>必要时对所有的能量源按照</a:t>
            </a:r>
            <a:r>
              <a:rPr lang="en-US" altLang="zh-CN" sz="2400" dirty="0"/>
              <a:t>LOTOTO</a:t>
            </a:r>
            <a:r>
              <a:rPr lang="zh-CN" altLang="zh-CN" sz="2400" dirty="0"/>
              <a:t>管理规定采取相关措施。</a:t>
            </a:r>
            <a:endParaRPr lang="zh-CN" altLang="zh-CN" sz="2400" dirty="0"/>
          </a:p>
          <a:p>
            <a:pPr eaLnBrk="1" hangingPunct="1"/>
            <a:r>
              <a:rPr lang="zh-CN" altLang="zh-CN" sz="2400" dirty="0"/>
              <a:t>避免衣服、工具、身体部位包括松散的头发靠近运作中的机器设备。</a:t>
            </a:r>
            <a:endParaRPr lang="zh-CN" altLang="zh-CN" sz="2400" dirty="0"/>
          </a:p>
          <a:p>
            <a:pPr eaLnBrk="1" hangingPunct="1"/>
            <a:r>
              <a:rPr lang="zh-CN" altLang="zh-CN" sz="2400" dirty="0"/>
              <a:t>相关人员必须接受过输送设备操作和维护的培训，并能报告和解决不安全的环境和行为。</a:t>
            </a:r>
            <a:endParaRPr lang="zh-CN" altLang="zh-CN" sz="2400" dirty="0"/>
          </a:p>
          <a:p>
            <a:pPr eaLnBrk="1" hangingPunct="1"/>
            <a:endParaRPr lang="zh-CN" altLang="en-US" sz="2400" dirty="0"/>
          </a:p>
        </p:txBody>
      </p:sp>
      <p:sp>
        <p:nvSpPr>
          <p:cNvPr id="34819"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34820" name="标题 4"/>
          <p:cNvSpPr>
            <a:spLocks noGrp="1"/>
          </p:cNvSpPr>
          <p:nvPr>
            <p:ph type="title"/>
          </p:nvPr>
        </p:nvSpPr>
        <p:spPr/>
        <p:txBody>
          <a:bodyPr vert="horz" wrap="square" lIns="91440" tIns="45720" rIns="91440" bIns="45720" anchor="ctr" anchorCtr="0">
            <a:spAutoFit/>
          </a:bodyPr>
          <a:p>
            <a:r>
              <a:rPr lang="en-US" altLang="zh-CN" dirty="0">
                <a:solidFill>
                  <a:schemeClr val="tx1"/>
                </a:solidFill>
              </a:rPr>
              <a:t>破碎和输送</a:t>
            </a:r>
            <a:endParaRPr lang="zh-CN" altLang="en-US" dirty="0">
              <a:solidFill>
                <a:schemeClr val="tx1"/>
              </a:solidFill>
            </a:endParaRPr>
          </a:p>
        </p:txBody>
      </p:sp>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p:txBody>
          <a:bodyPr vert="horz" wrap="square" lIns="91440" tIns="45720" rIns="91440" bIns="45720" anchor="ctr" anchorCtr="0"/>
          <a:p>
            <a:pPr eaLnBrk="1" hangingPunct="1"/>
            <a:r>
              <a:rPr lang="en-US" altLang="zh-CN" dirty="0"/>
              <a:t>8 - </a:t>
            </a:r>
            <a:r>
              <a:rPr lang="zh-CN" altLang="zh-CN" dirty="0"/>
              <a:t>料堆作业与边坡稳定性</a:t>
            </a:r>
            <a:endParaRPr lang="zh-CN" altLang="en-US" dirty="0"/>
          </a:p>
        </p:txBody>
      </p:sp>
      <p:sp>
        <p:nvSpPr>
          <p:cNvPr id="35843" name="内容占位符 2"/>
          <p:cNvSpPr>
            <a:spLocks noGrp="1"/>
          </p:cNvSpPr>
          <p:nvPr>
            <p:ph idx="1"/>
          </p:nvPr>
        </p:nvSpPr>
        <p:spPr>
          <a:xfrm>
            <a:off x="533400" y="1143000"/>
            <a:ext cx="8229600" cy="4754563"/>
          </a:xfrm>
        </p:spPr>
        <p:txBody>
          <a:bodyPr vert="horz" wrap="square" lIns="91440" tIns="45720" rIns="91440" bIns="45720" anchor="t" anchorCtr="0"/>
          <a:p>
            <a:pPr eaLnBrk="1" hangingPunct="1">
              <a:buNone/>
            </a:pPr>
            <a:endParaRPr lang="zh-CN" altLang="zh-CN" sz="2000" b="1" dirty="0"/>
          </a:p>
          <a:p>
            <a:pPr eaLnBrk="1" hangingPunct="1"/>
            <a:r>
              <a:rPr lang="zh-CN" altLang="zh-CN" sz="2000" dirty="0"/>
              <a:t>料堆作业应遵循料堆作业安全管理规定。</a:t>
            </a:r>
            <a:endParaRPr lang="zh-CN" altLang="zh-CN" sz="2000" dirty="0"/>
          </a:p>
          <a:p>
            <a:pPr eaLnBrk="1" hangingPunct="1"/>
            <a:r>
              <a:rPr lang="zh-CN" altLang="zh-CN" sz="2000" dirty="0"/>
              <a:t>大家应该知道并见识到料堆有稳定性差的特点。</a:t>
            </a:r>
            <a:endParaRPr lang="zh-CN" altLang="zh-CN" sz="2000" dirty="0"/>
          </a:p>
          <a:p>
            <a:pPr eaLnBrk="1" hangingPunct="1"/>
            <a:r>
              <a:rPr lang="zh-CN" altLang="zh-CN" sz="2000" dirty="0"/>
              <a:t>料堆坡面（特定的角度）应该根据物料的形状与等级来调整。</a:t>
            </a:r>
            <a:endParaRPr lang="zh-CN" altLang="zh-CN" sz="2000" dirty="0"/>
          </a:p>
          <a:p>
            <a:pPr eaLnBrk="1" hangingPunct="1"/>
            <a:r>
              <a:rPr lang="zh-CN" altLang="zh-CN" sz="2000" dirty="0"/>
              <a:t>当料堆作业过程中需要使用移动设备时，要做好安全工作实践和风险控制。</a:t>
            </a:r>
            <a:endParaRPr lang="zh-CN" altLang="zh-CN" sz="2000" dirty="0"/>
          </a:p>
          <a:p>
            <a:pPr eaLnBrk="1" hangingPunct="1"/>
            <a:r>
              <a:rPr lang="zh-CN" altLang="zh-CN" sz="2000" dirty="0"/>
              <a:t>使用移动设备在料堆上作业时，必须注意操作方式，降低设备陷入物料或发生翻车的风险。</a:t>
            </a:r>
            <a:endParaRPr lang="zh-CN" altLang="zh-CN" sz="2000" dirty="0"/>
          </a:p>
          <a:p>
            <a:pPr eaLnBrk="1" hangingPunct="1"/>
            <a:r>
              <a:rPr lang="zh-CN" altLang="zh-CN" sz="2000" dirty="0"/>
              <a:t>堆场料堆的边缘上应设置挡墙并经常维护。</a:t>
            </a:r>
            <a:endParaRPr lang="zh-CN" altLang="zh-CN" sz="2000" dirty="0"/>
          </a:p>
          <a:p>
            <a:pPr eaLnBrk="1" hangingPunct="1"/>
            <a:r>
              <a:rPr lang="zh-CN" altLang="zh-CN" sz="2000" dirty="0"/>
              <a:t>严禁行人爬上料堆。</a:t>
            </a:r>
            <a:endParaRPr lang="zh-CN" altLang="zh-CN" sz="2000" dirty="0"/>
          </a:p>
          <a:p>
            <a:pPr eaLnBrk="1" hangingPunct="1"/>
            <a:r>
              <a:rPr lang="zh-CN" altLang="zh-CN" sz="2000" dirty="0">
                <a:solidFill>
                  <a:srgbClr val="00B050"/>
                </a:solidFill>
              </a:rPr>
              <a:t>行人与料堆作业面的安全距离至少为</a:t>
            </a:r>
            <a:r>
              <a:rPr lang="en-GB" altLang="zh-CN" sz="2000" dirty="0">
                <a:solidFill>
                  <a:srgbClr val="00B050"/>
                </a:solidFill>
              </a:rPr>
              <a:t>10</a:t>
            </a:r>
            <a:r>
              <a:rPr lang="zh-CN" altLang="zh-CN" sz="2000" dirty="0">
                <a:solidFill>
                  <a:srgbClr val="00B050"/>
                </a:solidFill>
              </a:rPr>
              <a:t>米。</a:t>
            </a:r>
            <a:endParaRPr lang="zh-CN" altLang="zh-CN" sz="2000" dirty="0">
              <a:solidFill>
                <a:srgbClr val="00B050"/>
              </a:solidFill>
            </a:endParaRPr>
          </a:p>
          <a:p>
            <a:pPr eaLnBrk="1" hangingPunct="1"/>
            <a:r>
              <a:rPr lang="zh-CN" altLang="zh-CN" sz="2000" dirty="0"/>
              <a:t>当料堆底脚的物料被移除时，禁止移动设备在料堆上行驶。需要在料堆上行驶之前要确保料堆的稳定性。</a:t>
            </a:r>
            <a:endParaRPr lang="zh-CN" altLang="zh-CN" sz="2000" dirty="0"/>
          </a:p>
          <a:p>
            <a:pPr eaLnBrk="1" hangingPunct="1"/>
            <a:endParaRPr lang="zh-CN" altLang="en-US" sz="2000" dirty="0"/>
          </a:p>
        </p:txBody>
      </p:sp>
      <p:sp>
        <p:nvSpPr>
          <p:cNvPr id="35844"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
          <p:cNvSpPr>
            <a:spLocks noGrp="1"/>
          </p:cNvSpPr>
          <p:nvPr>
            <p:ph type="title"/>
          </p:nvPr>
        </p:nvSpPr>
        <p:spPr>
          <a:xfrm>
            <a:off x="1600200" y="533400"/>
            <a:ext cx="6477000" cy="411163"/>
          </a:xfrm>
        </p:spPr>
        <p:txBody>
          <a:bodyPr vert="horz" wrap="square" lIns="91440" tIns="45720" rIns="91440" bIns="45720" anchor="ctr" anchorCtr="0"/>
          <a:p>
            <a:pPr eaLnBrk="1" hangingPunct="1"/>
            <a:r>
              <a:rPr lang="en-US" altLang="zh-CN" dirty="0">
                <a:solidFill>
                  <a:schemeClr val="tx1"/>
                </a:solidFill>
              </a:rPr>
              <a:t>9 - </a:t>
            </a:r>
            <a:r>
              <a:rPr lang="zh-CN" altLang="zh-CN" dirty="0">
                <a:solidFill>
                  <a:schemeClr val="tx1"/>
                </a:solidFill>
              </a:rPr>
              <a:t>矿山恢</a:t>
            </a:r>
            <a:r>
              <a:rPr lang="en-US" altLang="zh-CN" dirty="0">
                <a:solidFill>
                  <a:schemeClr val="tx1"/>
                </a:solidFill>
              </a:rPr>
              <a:t>复</a:t>
            </a:r>
            <a:br>
              <a:rPr lang="zh-CN" altLang="zh-CN" dirty="0">
                <a:solidFill>
                  <a:schemeClr val="tx1"/>
                </a:solidFill>
              </a:rPr>
            </a:br>
            <a:endParaRPr lang="zh-CN" altLang="en-US" dirty="0"/>
          </a:p>
        </p:txBody>
      </p:sp>
      <p:sp>
        <p:nvSpPr>
          <p:cNvPr id="36867" name="内容占位符 2"/>
          <p:cNvSpPr>
            <a:spLocks noGrp="1"/>
          </p:cNvSpPr>
          <p:nvPr>
            <p:ph idx="1"/>
          </p:nvPr>
        </p:nvSpPr>
        <p:spPr>
          <a:xfrm>
            <a:off x="533400" y="1066800"/>
            <a:ext cx="8229600" cy="4830763"/>
          </a:xfrm>
        </p:spPr>
        <p:txBody>
          <a:bodyPr vert="horz" wrap="square" lIns="91440" tIns="45720" rIns="91440" bIns="45720" anchor="t" anchorCtr="0"/>
          <a:p>
            <a:pPr eaLnBrk="1" hangingPunct="1"/>
            <a:r>
              <a:rPr lang="zh-CN" altLang="zh-CN" sz="2400" dirty="0"/>
              <a:t>矿山资源消耗完毕时必须实施矿山恢复，并在恢复过程中管理和隔离所有潜在风险。</a:t>
            </a:r>
            <a:endParaRPr lang="zh-CN" altLang="zh-CN" sz="2400" dirty="0"/>
          </a:p>
          <a:p>
            <a:pPr eaLnBrk="1" hangingPunct="1"/>
            <a:r>
              <a:rPr lang="zh-CN" altLang="zh-CN" sz="2400" dirty="0"/>
              <a:t>矿山恢复过程中涉及的泥土、表土、岩石或其它剥离层和资源的堆放必须符合料堆作业安全管理规定。</a:t>
            </a:r>
            <a:endParaRPr lang="zh-CN" altLang="zh-CN" sz="2400" dirty="0"/>
          </a:p>
          <a:p>
            <a:pPr eaLnBrk="1" hangingPunct="1"/>
            <a:r>
              <a:rPr lang="zh-CN" altLang="zh-CN" sz="2400" dirty="0"/>
              <a:t>矿山恢复的安全标准应至少包括当地法规的最低要求。</a:t>
            </a:r>
            <a:endParaRPr lang="zh-CN" altLang="zh-CN" sz="2400" dirty="0"/>
          </a:p>
          <a:p>
            <a:pPr eaLnBrk="1" hangingPunct="1">
              <a:buNone/>
            </a:pPr>
            <a:endParaRPr lang="zh-CN" altLang="zh-CN" sz="2400" dirty="0"/>
          </a:p>
          <a:p>
            <a:pPr eaLnBrk="1" hangingPunct="1"/>
            <a:r>
              <a:rPr lang="zh-CN" altLang="zh-CN" sz="2400" dirty="0"/>
              <a:t>在降雨量较大、容易发生洪水或季雨频繁的地区，以及地震多发地带或有可能出现山体滑坡的地区进行矿山开采时，必须采用特定的地质技术和保护措施。</a:t>
            </a:r>
            <a:endParaRPr lang="zh-CN" altLang="zh-CN" sz="2400" dirty="0"/>
          </a:p>
          <a:p>
            <a:pPr eaLnBrk="1" hangingPunct="1">
              <a:buFont typeface="Webdings" panose="05030102010509060703" pitchFamily="18" charset="2"/>
              <a:buNone/>
            </a:pPr>
            <a:endParaRPr lang="zh-CN" altLang="zh-CN" sz="2400" b="1" dirty="0"/>
          </a:p>
        </p:txBody>
      </p:sp>
      <p:sp>
        <p:nvSpPr>
          <p:cNvPr id="36868"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36869" name="Picture 11"/>
          <p:cNvPicPr>
            <a:picLocks noChangeAspect="1"/>
          </p:cNvPicPr>
          <p:nvPr/>
        </p:nvPicPr>
        <p:blipFill>
          <a:blip r:embed="rId1"/>
          <a:srcRect l="4932"/>
          <a:stretch>
            <a:fillRect/>
          </a:stretch>
        </p:blipFill>
        <p:spPr>
          <a:xfrm>
            <a:off x="5638800" y="4756150"/>
            <a:ext cx="3124200" cy="2101850"/>
          </a:xfrm>
          <a:prstGeom prst="rect">
            <a:avLst/>
          </a:prstGeom>
          <a:noFill/>
          <a:ln w="9525">
            <a:noFill/>
          </a:ln>
        </p:spPr>
      </p:pic>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title"/>
          </p:nvPr>
        </p:nvSpPr>
        <p:spPr/>
        <p:txBody>
          <a:bodyPr vert="horz" wrap="square" lIns="91440" tIns="45720" rIns="91440" bIns="45720" anchor="ctr" anchorCtr="0"/>
          <a:p>
            <a:pPr eaLnBrk="1" hangingPunct="1"/>
            <a:r>
              <a:rPr lang="zh-CN" altLang="zh-CN" dirty="0">
                <a:solidFill>
                  <a:schemeClr val="bg1"/>
                </a:solidFill>
              </a:rPr>
              <a:t>矿山健康和安全文件 </a:t>
            </a:r>
            <a:br>
              <a:rPr lang="zh-CN" altLang="zh-CN" sz="2000" i="1" dirty="0">
                <a:solidFill>
                  <a:schemeClr val="bg1"/>
                </a:solidFill>
              </a:rPr>
            </a:br>
            <a:endParaRPr lang="zh-CN" altLang="en-US" dirty="0"/>
          </a:p>
        </p:txBody>
      </p:sp>
      <p:sp>
        <p:nvSpPr>
          <p:cNvPr id="37891" name="内容占位符 2"/>
          <p:cNvSpPr>
            <a:spLocks noGrp="1"/>
          </p:cNvSpPr>
          <p:nvPr>
            <p:ph idx="1"/>
          </p:nvPr>
        </p:nvSpPr>
        <p:spPr>
          <a:xfrm>
            <a:off x="1143000" y="2133600"/>
            <a:ext cx="7239000" cy="2925763"/>
          </a:xfrm>
        </p:spPr>
        <p:txBody>
          <a:bodyPr vert="horz" wrap="square" lIns="91440" tIns="45720" rIns="91440" bIns="45720" anchor="t" anchorCtr="0"/>
          <a:p>
            <a:pPr eaLnBrk="1" hangingPunct="1">
              <a:buFont typeface="Webdings" panose="05030102010509060703" pitchFamily="18" charset="2"/>
              <a:buNone/>
            </a:pPr>
            <a:r>
              <a:rPr lang="zh-CN" altLang="en-US" sz="4800" b="1" dirty="0">
                <a:solidFill>
                  <a:srgbClr val="00B050"/>
                </a:solidFill>
              </a:rPr>
              <a:t>二、</a:t>
            </a:r>
            <a:r>
              <a:rPr lang="zh-CN" altLang="fr-FR" sz="4800" b="1" dirty="0">
                <a:solidFill>
                  <a:srgbClr val="00B050"/>
                </a:solidFill>
              </a:rPr>
              <a:t>矿山健康和安全文件</a:t>
            </a:r>
            <a:endParaRPr lang="zh-CN" altLang="en-US" sz="4800" b="1" dirty="0">
              <a:solidFill>
                <a:srgbClr val="00B050"/>
              </a:solidFill>
            </a:endParaRPr>
          </a:p>
        </p:txBody>
      </p:sp>
      <p:sp>
        <p:nvSpPr>
          <p:cNvPr id="37892"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灯片编号占位符 5"/>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38915" name="Rectangle 2"/>
          <p:cNvSpPr/>
          <p:nvPr>
            <p:ph type="title"/>
          </p:nvPr>
        </p:nvSpPr>
        <p:spPr>
          <a:xfrm>
            <a:off x="1439863" y="0"/>
            <a:ext cx="5799137" cy="792163"/>
          </a:xfrm>
        </p:spPr>
        <p:txBody>
          <a:bodyPr vert="horz" wrap="square" lIns="91440" tIns="45720" rIns="91440" bIns="45720" anchor="ctr" anchorCtr="0"/>
          <a:p>
            <a:pPr eaLnBrk="1" hangingPunct="1"/>
            <a:r>
              <a:rPr lang="zh-CN" altLang="fr-FR" sz="3600" dirty="0"/>
              <a:t> 矿山健康和安全文件</a:t>
            </a:r>
            <a:endParaRPr lang="zh-CN" altLang="fr-FR" sz="3600" dirty="0"/>
          </a:p>
        </p:txBody>
      </p:sp>
      <p:sp>
        <p:nvSpPr>
          <p:cNvPr id="38916" name="Rectangle 3"/>
          <p:cNvSpPr/>
          <p:nvPr>
            <p:ph idx="1"/>
          </p:nvPr>
        </p:nvSpPr>
        <p:spPr>
          <a:xfrm>
            <a:off x="1066800" y="1143000"/>
            <a:ext cx="7345363" cy="4537075"/>
          </a:xfrm>
        </p:spPr>
        <p:txBody>
          <a:bodyPr vert="horz" wrap="square" lIns="91440" tIns="45720" rIns="91440" bIns="45720" anchor="t" anchorCtr="0"/>
          <a:p>
            <a:pPr eaLnBrk="1" hangingPunct="1">
              <a:buFont typeface="Webdings" panose="05030102010509060703" pitchFamily="18" charset="2"/>
              <a:buNone/>
            </a:pPr>
            <a:r>
              <a:rPr lang="zh-CN" altLang="en-US" sz="2200" dirty="0"/>
              <a:t>理解下列问题： </a:t>
            </a:r>
            <a:endParaRPr lang="zh-CN" altLang="en-US" sz="2200" dirty="0"/>
          </a:p>
          <a:p>
            <a:pPr eaLnBrk="1" hangingPunct="1">
              <a:buFont typeface="Webdings" panose="05030102010509060703" pitchFamily="18" charset="2"/>
              <a:buNone/>
            </a:pPr>
            <a:endParaRPr lang="zh-CN" altLang="zh-CN" sz="2400" dirty="0"/>
          </a:p>
          <a:p>
            <a:pPr eaLnBrk="1" hangingPunct="1">
              <a:buChar char="•"/>
            </a:pPr>
            <a:r>
              <a:rPr lang="zh-CN" altLang="en-US" sz="2000" dirty="0"/>
              <a:t>拉法基集团的要求 </a:t>
            </a:r>
            <a:endParaRPr lang="zh-CN" altLang="en-US" sz="2000" dirty="0"/>
          </a:p>
          <a:p>
            <a:pPr eaLnBrk="1" hangingPunct="1">
              <a:buChar char="•"/>
            </a:pPr>
            <a:endParaRPr lang="en-GB" altLang="zh-CN" sz="2000" dirty="0"/>
          </a:p>
          <a:p>
            <a:pPr eaLnBrk="1" hangingPunct="1">
              <a:buChar char="•"/>
            </a:pPr>
            <a:r>
              <a:rPr lang="zh-CN" altLang="en-US" sz="2000" dirty="0"/>
              <a:t>什么是</a:t>
            </a:r>
            <a:r>
              <a:rPr lang="en-GB" altLang="zh-CN" sz="2000" dirty="0"/>
              <a:t>矿山健康和安全文件 ?</a:t>
            </a:r>
            <a:endParaRPr lang="en-GB" altLang="zh-CN" sz="2000" dirty="0"/>
          </a:p>
          <a:p>
            <a:pPr eaLnBrk="1" hangingPunct="1">
              <a:buChar char="•"/>
            </a:pPr>
            <a:endParaRPr lang="en-GB" altLang="zh-CN" sz="2000" dirty="0"/>
          </a:p>
          <a:p>
            <a:pPr eaLnBrk="1" hangingPunct="1">
              <a:buChar char="•"/>
            </a:pPr>
            <a:r>
              <a:rPr lang="zh-CN" altLang="en-US" sz="2000" dirty="0"/>
              <a:t>文件包含的内容是什么 </a:t>
            </a:r>
            <a:r>
              <a:rPr lang="en-GB" altLang="zh-CN" sz="2000" dirty="0"/>
              <a:t>?</a:t>
            </a:r>
            <a:endParaRPr lang="en-GB" altLang="zh-CN" sz="2000" dirty="0"/>
          </a:p>
          <a:p>
            <a:pPr eaLnBrk="1" hangingPunct="1">
              <a:buChar char="•"/>
            </a:pPr>
            <a:endParaRPr lang="en-GB" altLang="zh-CN" sz="2000" dirty="0"/>
          </a:p>
          <a:p>
            <a:pPr eaLnBrk="1" hangingPunct="1">
              <a:buChar char="•"/>
            </a:pPr>
            <a:r>
              <a:rPr lang="zh-CN" altLang="en-US" sz="2000" dirty="0"/>
              <a:t>谁对这个文件负责和谁使用</a:t>
            </a:r>
            <a:r>
              <a:rPr lang="en-GB" altLang="zh-CN" sz="2000" dirty="0"/>
              <a:t> ?</a:t>
            </a:r>
            <a:endParaRPr lang="en-GB" altLang="zh-CN" sz="2000" dirty="0"/>
          </a:p>
          <a:p>
            <a:pPr eaLnBrk="1" hangingPunct="1">
              <a:buChar char="•"/>
            </a:pPr>
            <a:endParaRPr lang="en-GB" altLang="zh-CN" sz="2000" dirty="0"/>
          </a:p>
          <a:p>
            <a:pPr eaLnBrk="1" hangingPunct="1">
              <a:buChar char="•"/>
            </a:pPr>
            <a:r>
              <a:rPr lang="zh-CN" altLang="en-US" sz="2000" dirty="0"/>
              <a:t>文件保存在什么地方</a:t>
            </a:r>
            <a:r>
              <a:rPr lang="en-GB" altLang="zh-CN" sz="2000" dirty="0"/>
              <a:t> ?</a:t>
            </a:r>
            <a:endParaRPr lang="zh-CN" altLang="zh-CN" dirty="0"/>
          </a:p>
          <a:p>
            <a:pPr eaLnBrk="1" hangingPunct="1">
              <a:buFont typeface="Webdings" panose="05030102010509060703" pitchFamily="18" charset="2"/>
              <a:buNone/>
            </a:pPr>
            <a:endParaRPr lang="zh-CN" altLang="zh-CN" dirty="0"/>
          </a:p>
        </p:txBody>
      </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灯片编号占位符 5"/>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sp>
        <p:nvSpPr>
          <p:cNvPr id="39939" name="Rectangle 2"/>
          <p:cNvSpPr/>
          <p:nvPr>
            <p:ph idx="1"/>
          </p:nvPr>
        </p:nvSpPr>
        <p:spPr>
          <a:xfrm>
            <a:off x="1619250" y="1484313"/>
            <a:ext cx="7129463" cy="4537075"/>
          </a:xfrm>
        </p:spPr>
        <p:txBody>
          <a:bodyPr vert="horz" wrap="square" lIns="91440" tIns="45720" rIns="91440" bIns="45720" anchor="t" anchorCtr="0"/>
          <a:p>
            <a:pPr eaLnBrk="1" hangingPunct="1">
              <a:lnSpc>
                <a:spcPct val="90000"/>
              </a:lnSpc>
            </a:pPr>
            <a:r>
              <a:rPr lang="zh-CN" altLang="en-US" sz="2200" dirty="0"/>
              <a:t>文件内容是什么  </a:t>
            </a:r>
            <a:r>
              <a:rPr lang="zh-CN" altLang="zh-CN" sz="2200" dirty="0"/>
              <a:t>?</a:t>
            </a:r>
            <a:endParaRPr lang="zh-CN" altLang="zh-CN" sz="2200" dirty="0"/>
          </a:p>
          <a:p>
            <a:pPr eaLnBrk="1" hangingPunct="1">
              <a:lnSpc>
                <a:spcPct val="90000"/>
              </a:lnSpc>
            </a:pPr>
            <a:endParaRPr lang="zh-CN" altLang="zh-CN" sz="2200" dirty="0"/>
          </a:p>
          <a:p>
            <a:pPr lvl="1" eaLnBrk="1" hangingPunct="1">
              <a:lnSpc>
                <a:spcPct val="90000"/>
              </a:lnSpc>
            </a:pPr>
            <a:r>
              <a:rPr lang="zh-CN" altLang="en-US" sz="2000" dirty="0"/>
              <a:t>具体举例应该包含以下的主题</a:t>
            </a:r>
            <a:r>
              <a:rPr lang="en-GB" altLang="zh-CN" sz="2000" dirty="0"/>
              <a:t>;</a:t>
            </a:r>
            <a:endParaRPr lang="en-GB" altLang="zh-CN" sz="2000" dirty="0"/>
          </a:p>
          <a:p>
            <a:pPr lvl="2" eaLnBrk="1" hangingPunct="1">
              <a:lnSpc>
                <a:spcPct val="90000"/>
              </a:lnSpc>
            </a:pPr>
            <a:r>
              <a:rPr lang="zh-CN" altLang="en-US" sz="2000" dirty="0"/>
              <a:t>管理结构 </a:t>
            </a:r>
            <a:endParaRPr lang="zh-CN" altLang="en-US" sz="2000" dirty="0"/>
          </a:p>
          <a:p>
            <a:pPr lvl="2" eaLnBrk="1" hangingPunct="1">
              <a:lnSpc>
                <a:spcPct val="90000"/>
              </a:lnSpc>
            </a:pPr>
            <a:r>
              <a:rPr lang="zh-CN" altLang="en-US" sz="2000" dirty="0"/>
              <a:t>健康和安全的测评 </a:t>
            </a:r>
            <a:endParaRPr lang="zh-CN" altLang="en-US" sz="2000" dirty="0"/>
          </a:p>
          <a:p>
            <a:pPr lvl="2" eaLnBrk="1" hangingPunct="1">
              <a:lnSpc>
                <a:spcPct val="90000"/>
              </a:lnSpc>
            </a:pPr>
            <a:r>
              <a:rPr lang="zh-CN" altLang="en-US" sz="2000" dirty="0"/>
              <a:t>风险评估 </a:t>
            </a:r>
            <a:endParaRPr lang="zh-CN" altLang="en-US" sz="2000" dirty="0"/>
          </a:p>
          <a:p>
            <a:pPr lvl="2" eaLnBrk="1" hangingPunct="1">
              <a:lnSpc>
                <a:spcPct val="90000"/>
              </a:lnSpc>
            </a:pPr>
            <a:r>
              <a:rPr lang="zh-CN" altLang="en-US" sz="2000" dirty="0"/>
              <a:t>爆炸风险控制计划 </a:t>
            </a:r>
            <a:endParaRPr lang="zh-CN" altLang="en-US" sz="2000" dirty="0"/>
          </a:p>
          <a:p>
            <a:pPr lvl="2" eaLnBrk="1" hangingPunct="1">
              <a:lnSpc>
                <a:spcPct val="90000"/>
              </a:lnSpc>
            </a:pPr>
            <a:r>
              <a:rPr lang="zh-CN" altLang="en-US" sz="2000" dirty="0"/>
              <a:t>毒气预防计划 </a:t>
            </a:r>
            <a:endParaRPr lang="zh-CN" altLang="en-US" sz="2000" dirty="0"/>
          </a:p>
          <a:p>
            <a:pPr lvl="2" eaLnBrk="1" hangingPunct="1">
              <a:lnSpc>
                <a:spcPct val="90000"/>
              </a:lnSpc>
            </a:pPr>
            <a:r>
              <a:rPr lang="zh-CN" altLang="en-US" sz="2000" dirty="0"/>
              <a:t>检查方案 </a:t>
            </a:r>
            <a:endParaRPr lang="zh-CN" altLang="en-US" sz="2000" dirty="0"/>
          </a:p>
          <a:p>
            <a:pPr lvl="2" eaLnBrk="1" hangingPunct="1">
              <a:lnSpc>
                <a:spcPct val="90000"/>
              </a:lnSpc>
            </a:pPr>
            <a:r>
              <a:rPr lang="zh-CN" altLang="en-US" sz="2000" dirty="0"/>
              <a:t>交通安全规定 </a:t>
            </a:r>
            <a:endParaRPr lang="zh-CN" altLang="en-US" sz="2000" dirty="0"/>
          </a:p>
          <a:p>
            <a:pPr lvl="2" eaLnBrk="1" hangingPunct="1">
              <a:lnSpc>
                <a:spcPct val="90000"/>
              </a:lnSpc>
            </a:pPr>
            <a:r>
              <a:rPr lang="zh-CN" altLang="en-GB" sz="2000" dirty="0"/>
              <a:t>起爆作业规定</a:t>
            </a:r>
            <a:endParaRPr lang="zh-CN" altLang="en-GB" sz="2000" dirty="0"/>
          </a:p>
          <a:p>
            <a:pPr lvl="2" eaLnBrk="1" hangingPunct="1">
              <a:lnSpc>
                <a:spcPct val="90000"/>
              </a:lnSpc>
            </a:pPr>
            <a:r>
              <a:rPr lang="zh-CN" altLang="en-US" sz="2000" dirty="0"/>
              <a:t>挖掘和倒料规定</a:t>
            </a:r>
            <a:r>
              <a:rPr lang="en-GB" altLang="zh-CN" sz="2000" dirty="0">
                <a:solidFill>
                  <a:srgbClr val="FF3300"/>
                </a:solidFill>
              </a:rPr>
              <a:t> </a:t>
            </a:r>
            <a:endParaRPr lang="en-GB" altLang="zh-CN" sz="2000" dirty="0">
              <a:solidFill>
                <a:srgbClr val="FF3300"/>
              </a:solidFill>
            </a:endParaRPr>
          </a:p>
          <a:p>
            <a:pPr lvl="2" eaLnBrk="1" hangingPunct="1">
              <a:lnSpc>
                <a:spcPct val="90000"/>
              </a:lnSpc>
            </a:pPr>
            <a:r>
              <a:rPr lang="en-GB" altLang="zh-CN" sz="2000" dirty="0"/>
              <a:t>…</a:t>
            </a:r>
            <a:endParaRPr lang="en-GB" altLang="zh-CN" sz="2000" dirty="0"/>
          </a:p>
        </p:txBody>
      </p:sp>
      <p:sp>
        <p:nvSpPr>
          <p:cNvPr id="39940" name="Rectangle 3"/>
          <p:cNvSpPr/>
          <p:nvPr>
            <p:ph type="title"/>
          </p:nvPr>
        </p:nvSpPr>
        <p:spPr>
          <a:xfrm>
            <a:off x="1439863" y="0"/>
            <a:ext cx="6027737" cy="914400"/>
          </a:xfrm>
        </p:spPr>
        <p:txBody>
          <a:bodyPr vert="horz" wrap="square" lIns="91440" tIns="45720" rIns="91440" bIns="45720" anchor="ctr" anchorCtr="0"/>
          <a:p>
            <a:pPr eaLnBrk="1" hangingPunct="1"/>
            <a:r>
              <a:rPr lang="zh-CN" altLang="fr-FR" dirty="0"/>
              <a:t> </a:t>
            </a:r>
            <a:r>
              <a:rPr lang="zh-CN" altLang="fr-FR" sz="3600" dirty="0"/>
              <a:t>矿山健康和安全文件</a:t>
            </a:r>
            <a:endParaRPr lang="zh-CN" altLang="fr-FR" sz="3600" dirty="0"/>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838200" y="1371600"/>
            <a:ext cx="6705600" cy="3108325"/>
          </a:xfrm>
          <a:prstGeom prst="rect">
            <a:avLst/>
          </a:prstGeom>
          <a:noFill/>
          <a:ln w="9525">
            <a:noFill/>
          </a:ln>
        </p:spPr>
        <p:txBody>
          <a:bodyPr>
            <a:spAutoFit/>
          </a:bodyPr>
          <a:p>
            <a:r>
              <a:rPr lang="zh-CN" altLang="en-US" sz="2800" dirty="0">
                <a:solidFill>
                  <a:srgbClr val="183F17"/>
                </a:solidFill>
                <a:latin typeface="Lucida Sans" pitchFamily="34" charset="0"/>
              </a:rPr>
              <a:t>矿山作业有哪些主要危险源？</a:t>
            </a:r>
            <a:endParaRPr lang="en-US" altLang="zh-CN" sz="2800" dirty="0">
              <a:solidFill>
                <a:srgbClr val="183F17"/>
              </a:solidFill>
              <a:latin typeface="Lucida Sans" pitchFamily="34" charset="0"/>
            </a:endParaRPr>
          </a:p>
          <a:p>
            <a:endParaRPr lang="en-US" altLang="zh-CN" sz="2800" dirty="0">
              <a:solidFill>
                <a:srgbClr val="183F17"/>
              </a:solidFill>
              <a:latin typeface="Lucida Sans" pitchFamily="34" charset="0"/>
            </a:endParaRPr>
          </a:p>
          <a:p>
            <a:pPr algn="l"/>
            <a:r>
              <a:rPr lang="zh-CN" altLang="en-US" sz="2800" dirty="0">
                <a:solidFill>
                  <a:srgbClr val="0000FF"/>
                </a:solidFill>
                <a:latin typeface="Times New Roman" panose="02020603050405020304" pitchFamily="18" charset="0"/>
              </a:rPr>
              <a:t>采场爆破、滑坡、滚石、边坡作业、移动设备伤害</a:t>
            </a:r>
            <a:r>
              <a:rPr lang="en-US" altLang="zh-CN" sz="2800" dirty="0">
                <a:solidFill>
                  <a:srgbClr val="0000FF"/>
                </a:solidFill>
                <a:latin typeface="Times New Roman" panose="02020603050405020304" pitchFamily="18" charset="0"/>
              </a:rPr>
              <a:t>…..</a:t>
            </a:r>
            <a:endParaRPr lang="en-US" altLang="zh-CN" sz="2800" dirty="0">
              <a:solidFill>
                <a:srgbClr val="183F17"/>
              </a:solidFill>
              <a:latin typeface="Lucida Sans" pitchFamily="34" charset="0"/>
            </a:endParaRPr>
          </a:p>
          <a:p>
            <a:endParaRPr lang="en-US" altLang="zh-CN" sz="2800" dirty="0">
              <a:solidFill>
                <a:srgbClr val="183F17"/>
              </a:solidFill>
              <a:latin typeface="Lucida Sans" pitchFamily="34" charset="0"/>
            </a:endParaRPr>
          </a:p>
          <a:p>
            <a:endParaRPr lang="en-US" altLang="zh-CN" sz="2800" dirty="0">
              <a:solidFill>
                <a:srgbClr val="183F17"/>
              </a:solidFill>
              <a:latin typeface="Lucida Sans" pitchFamily="34" charset="0"/>
            </a:endParaRPr>
          </a:p>
          <a:p>
            <a:endParaRPr lang="zh-CN" altLang="en-US" sz="2800" dirty="0">
              <a:latin typeface="Arial" panose="020B0604020202020204"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charRg st="0" end="14"/>
                                            </p:txEl>
                                          </p:spTgt>
                                        </p:tgtEl>
                                        <p:attrNameLst>
                                          <p:attrName>style.visibility</p:attrName>
                                        </p:attrNameLst>
                                      </p:cBhvr>
                                      <p:to>
                                        <p:strVal val="visible"/>
                                      </p:to>
                                    </p:set>
                                    <p:anim calcmode="lin" valueType="num">
                                      <p:cBhvr additive="base">
                                        <p:cTn id="7" dur="500" fill="hold"/>
                                        <p:tgtEl>
                                          <p:spTgt spid="4">
                                            <p:txEl>
                                              <p:charRg st="0"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charRg st="0" end="1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charRg st="15" end="41"/>
                                            </p:txEl>
                                          </p:spTgt>
                                        </p:tgtEl>
                                        <p:attrNameLst>
                                          <p:attrName>style.visibility</p:attrName>
                                        </p:attrNameLst>
                                      </p:cBhvr>
                                      <p:to>
                                        <p:strVal val="visible"/>
                                      </p:to>
                                    </p:set>
                                    <p:anim calcmode="lin" valueType="num">
                                      <p:cBhvr additive="base">
                                        <p:cTn id="13" dur="500" fill="hold"/>
                                        <p:tgtEl>
                                          <p:spTgt spid="4">
                                            <p:txEl>
                                              <p:charRg st="15" end="4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charRg st="15" end="4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a:xfrm>
            <a:off x="1524000" y="533400"/>
            <a:ext cx="6096000" cy="792163"/>
          </a:xfrm>
        </p:spPr>
        <p:txBody>
          <a:bodyPr vert="horz" wrap="square" lIns="91440" tIns="45720" rIns="91440" bIns="45720" anchor="ctr" anchorCtr="0"/>
          <a:p>
            <a:pPr eaLnBrk="1" hangingPunct="1"/>
            <a:r>
              <a:rPr lang="en-US" altLang="zh-CN" sz="3600" dirty="0">
                <a:solidFill>
                  <a:schemeClr val="tx1"/>
                </a:solidFill>
              </a:rPr>
              <a:t>1</a:t>
            </a:r>
            <a:r>
              <a:rPr lang="zh-CN" altLang="en-US" sz="3600" dirty="0">
                <a:solidFill>
                  <a:schemeClr val="tx1"/>
                </a:solidFill>
              </a:rPr>
              <a:t>、</a:t>
            </a:r>
            <a:r>
              <a:rPr lang="zh-CN" altLang="zh-CN" sz="3600" dirty="0">
                <a:solidFill>
                  <a:schemeClr val="tx1"/>
                </a:solidFill>
              </a:rPr>
              <a:t>矿山管理组织</a:t>
            </a:r>
            <a:br>
              <a:rPr lang="zh-CN" altLang="zh-CN" dirty="0">
                <a:solidFill>
                  <a:schemeClr val="tx1"/>
                </a:solidFill>
              </a:rPr>
            </a:br>
            <a:endParaRPr lang="zh-CN" altLang="en-US" dirty="0"/>
          </a:p>
        </p:txBody>
      </p:sp>
      <p:sp>
        <p:nvSpPr>
          <p:cNvPr id="6147" name="内容占位符 2"/>
          <p:cNvSpPr>
            <a:spLocks noGrp="1"/>
          </p:cNvSpPr>
          <p:nvPr>
            <p:ph idx="1"/>
          </p:nvPr>
        </p:nvSpPr>
        <p:spPr>
          <a:xfrm>
            <a:off x="838200" y="1600200"/>
            <a:ext cx="7797800" cy="3052763"/>
          </a:xfrm>
        </p:spPr>
        <p:txBody>
          <a:bodyPr vert="horz" wrap="square" lIns="91440" tIns="45720" rIns="91440" bIns="45720" anchor="t" anchorCtr="0"/>
          <a:p>
            <a:pPr eaLnBrk="1" hangingPunct="1"/>
            <a:r>
              <a:rPr lang="zh-CN" altLang="zh-CN" sz="2400" dirty="0"/>
              <a:t>拉法基矿山部门由</a:t>
            </a:r>
            <a:r>
              <a:rPr lang="zh-CN" altLang="zh-CN" sz="2400" b="1" dirty="0">
                <a:solidFill>
                  <a:srgbClr val="00B050"/>
                </a:solidFill>
              </a:rPr>
              <a:t>矿山经理</a:t>
            </a:r>
            <a:r>
              <a:rPr lang="zh-CN" altLang="zh-CN" sz="2400" dirty="0"/>
              <a:t>负责矿区的健康与安全。</a:t>
            </a:r>
            <a:r>
              <a:rPr lang="zh-CN" altLang="zh-CN" sz="2400" b="1" dirty="0"/>
              <a:t>责任对象</a:t>
            </a:r>
            <a:r>
              <a:rPr lang="zh-CN" altLang="zh-CN" sz="2400" dirty="0"/>
              <a:t>包括拉法基员工、合同方、来访者和其它社会公众。</a:t>
            </a:r>
            <a:r>
              <a:rPr lang="en-US" altLang="zh-CN" sz="2400" dirty="0"/>
              <a:t> </a:t>
            </a:r>
            <a:endParaRPr lang="zh-CN" altLang="zh-CN" sz="2400" dirty="0"/>
          </a:p>
          <a:p>
            <a:pPr eaLnBrk="1" hangingPunct="1"/>
            <a:r>
              <a:rPr lang="zh-CN" altLang="zh-CN" sz="2400" dirty="0"/>
              <a:t>矿山管理团队负责按照该管理规定的要求为所有的经理、主管、矿山员工、合同方、运输人员和来访者提供培训并保存书面培训记录。</a:t>
            </a:r>
            <a:endParaRPr lang="zh-CN" altLang="en-US" sz="2400" dirty="0"/>
          </a:p>
        </p:txBody>
      </p:sp>
      <p:sp>
        <p:nvSpPr>
          <p:cNvPr id="6148"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6149" name="Picture 7"/>
          <p:cNvPicPr>
            <a:picLocks noChangeAspect="1"/>
          </p:cNvPicPr>
          <p:nvPr/>
        </p:nvPicPr>
        <p:blipFill>
          <a:blip r:embed="rId1"/>
          <a:stretch>
            <a:fillRect/>
          </a:stretch>
        </p:blipFill>
        <p:spPr>
          <a:xfrm>
            <a:off x="5137150" y="4210050"/>
            <a:ext cx="3322638" cy="2490788"/>
          </a:xfrm>
          <a:prstGeom prst="rect">
            <a:avLst/>
          </a:prstGeom>
          <a:noFill/>
          <a:ln w="9525">
            <a:noFill/>
          </a:ln>
        </p:spPr>
      </p:pic>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a:xfrm>
            <a:off x="1600200" y="228600"/>
            <a:ext cx="5791200" cy="715963"/>
          </a:xfrm>
        </p:spPr>
        <p:txBody>
          <a:bodyPr vert="horz" wrap="square" lIns="91440" tIns="45720" rIns="91440" bIns="45720" anchor="ctr" anchorCtr="0"/>
          <a:p>
            <a:pPr eaLnBrk="1" hangingPunct="1"/>
            <a:r>
              <a:rPr lang="zh-CN" altLang="zh-CN" sz="3600" dirty="0">
                <a:solidFill>
                  <a:schemeClr val="tx1"/>
                </a:solidFill>
              </a:rPr>
              <a:t>矿山整洁</a:t>
            </a:r>
            <a:endParaRPr lang="zh-CN" altLang="en-US" sz="3600" dirty="0"/>
          </a:p>
        </p:txBody>
      </p:sp>
      <p:sp>
        <p:nvSpPr>
          <p:cNvPr id="7171" name="内容占位符 2"/>
          <p:cNvSpPr>
            <a:spLocks noGrp="1"/>
          </p:cNvSpPr>
          <p:nvPr>
            <p:ph idx="1"/>
          </p:nvPr>
        </p:nvSpPr>
        <p:spPr>
          <a:xfrm>
            <a:off x="609600" y="1052513"/>
            <a:ext cx="8026400" cy="4724400"/>
          </a:xfrm>
        </p:spPr>
        <p:txBody>
          <a:bodyPr vert="horz" wrap="square" lIns="91440" tIns="45720" rIns="91440" bIns="45720" anchor="t" anchorCtr="0"/>
          <a:p>
            <a:pPr eaLnBrk="1" hangingPunct="1"/>
            <a:r>
              <a:rPr lang="zh-CN" altLang="zh-CN" sz="2000" dirty="0"/>
              <a:t>良好的矿山工作环境会提高员工的积极性和自豪感，并让他们的工作更加安全和有效。将作业所需的工具和材料准备好对确保有效的工作而言很有必要。</a:t>
            </a:r>
            <a:endParaRPr lang="zh-CN" altLang="zh-CN" sz="2000" dirty="0"/>
          </a:p>
          <a:p>
            <a:pPr eaLnBrk="1" hangingPunct="1">
              <a:buFont typeface="Webdings" panose="05030102010509060703" pitchFamily="18" charset="2"/>
              <a:buNone/>
            </a:pPr>
            <a:endParaRPr lang="zh-CN" altLang="zh-CN" sz="2000" dirty="0"/>
          </a:p>
          <a:p>
            <a:pPr eaLnBrk="1" hangingPunct="1"/>
            <a:r>
              <a:rPr lang="zh-CN" altLang="zh-CN" sz="2000" dirty="0"/>
              <a:t>另外，越来越多的客户倾向于通过访问和审计供应商来确保他们以一贯的标准为其提供产品。我们应向客户展示从容有效的良好印象使其对我们的产品有足够的信心。</a:t>
            </a:r>
            <a:endParaRPr lang="zh-CN" altLang="zh-CN" sz="2000" dirty="0"/>
          </a:p>
          <a:p>
            <a:pPr eaLnBrk="1" hangingPunct="1">
              <a:buFont typeface="Webdings" panose="05030102010509060703" pitchFamily="18" charset="2"/>
              <a:buNone/>
            </a:pPr>
            <a:endParaRPr lang="zh-CN" altLang="zh-CN" sz="2000" dirty="0"/>
          </a:p>
          <a:p>
            <a:pPr eaLnBrk="1" hangingPunct="1"/>
            <a:r>
              <a:rPr lang="zh-CN" altLang="zh-CN" sz="2000" dirty="0"/>
              <a:t>最后，当有紧急情况或事故发生时，保持现场进出口的安全与畅通十分关键，同时也要准备好相关的应急设备（例如灭火器和急救设施）。应急设备应该能够轻易获取，急救机构应能够迅速的赶到事发现场，不会受到任何阻碍和耽误。</a:t>
            </a:r>
            <a:endParaRPr lang="zh-CN" altLang="zh-CN" sz="2000" dirty="0"/>
          </a:p>
          <a:p>
            <a:pPr eaLnBrk="1" hangingPunct="1"/>
            <a:endParaRPr lang="zh-CN" altLang="en-US" dirty="0"/>
          </a:p>
        </p:txBody>
      </p:sp>
      <p:pic>
        <p:nvPicPr>
          <p:cNvPr id="7172" name="Picture 7"/>
          <p:cNvPicPr>
            <a:picLocks noChangeAspect="1"/>
          </p:cNvPicPr>
          <p:nvPr/>
        </p:nvPicPr>
        <p:blipFill>
          <a:blip r:embed="rId1"/>
          <a:stretch>
            <a:fillRect/>
          </a:stretch>
        </p:blipFill>
        <p:spPr>
          <a:xfrm>
            <a:off x="6019800" y="5105400"/>
            <a:ext cx="2119313" cy="1589088"/>
          </a:xfrm>
          <a:prstGeom prst="rect">
            <a:avLst/>
          </a:prstGeom>
          <a:noFill/>
          <a:ln w="9525">
            <a:noFill/>
          </a:ln>
        </p:spPr>
      </p:pic>
      <p:pic>
        <p:nvPicPr>
          <p:cNvPr id="7173" name="Picture 7" descr="_1203058"/>
          <p:cNvPicPr>
            <a:picLocks noChangeAspect="1"/>
          </p:cNvPicPr>
          <p:nvPr/>
        </p:nvPicPr>
        <p:blipFill>
          <a:blip r:embed="rId2"/>
          <a:stretch>
            <a:fillRect/>
          </a:stretch>
        </p:blipFill>
        <p:spPr>
          <a:xfrm>
            <a:off x="2895600" y="5105400"/>
            <a:ext cx="2590800" cy="1536700"/>
          </a:xfrm>
          <a:prstGeom prst="rect">
            <a:avLst/>
          </a:prstGeom>
          <a:noFill/>
          <a:ln w="9525">
            <a:noFill/>
          </a:ln>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a:xfrm>
            <a:off x="1600200" y="228600"/>
            <a:ext cx="5791200" cy="715963"/>
          </a:xfrm>
        </p:spPr>
        <p:txBody>
          <a:bodyPr vert="horz" wrap="square" lIns="91440" tIns="45720" rIns="91440" bIns="45720" anchor="ctr" anchorCtr="0"/>
          <a:p>
            <a:pPr eaLnBrk="1" hangingPunct="1"/>
            <a:r>
              <a:rPr lang="zh-CN" altLang="zh-CN" sz="3600" dirty="0">
                <a:solidFill>
                  <a:schemeClr val="tx1"/>
                </a:solidFill>
              </a:rPr>
              <a:t>矿山作业条件</a:t>
            </a:r>
            <a:endParaRPr lang="zh-CN" altLang="en-US" sz="3600" dirty="0"/>
          </a:p>
        </p:txBody>
      </p:sp>
      <p:sp>
        <p:nvSpPr>
          <p:cNvPr id="8195" name="内容占位符 2"/>
          <p:cNvSpPr>
            <a:spLocks noGrp="1"/>
          </p:cNvSpPr>
          <p:nvPr>
            <p:ph idx="1"/>
          </p:nvPr>
        </p:nvSpPr>
        <p:spPr/>
        <p:txBody>
          <a:bodyPr vert="horz" wrap="square" lIns="91440" tIns="45720" rIns="91440" bIns="45720" anchor="t" anchorCtr="0"/>
          <a:p>
            <a:pPr eaLnBrk="1" hangingPunct="1"/>
            <a:r>
              <a:rPr lang="zh-CN" altLang="zh-CN" sz="2400" dirty="0"/>
              <a:t>矿山作业条件会影响矿山安全问题，例如矿山的布局与设计；所有工作区域的安全通道；对所有操作人员的培训；矿山道路状况、开采平台、边档与车档、边缘防护、台阶、底板、作业面与坡面的状况。矿山作业条件同样会影响移动和固定设备的类型和状况，以及对炸药与雷管等危险物品的处理。</a:t>
            </a:r>
            <a:endParaRPr lang="zh-CN" altLang="zh-CN" sz="2400" dirty="0"/>
          </a:p>
          <a:p>
            <a:pPr eaLnBrk="1" hangingPunct="1">
              <a:buFont typeface="Webdings" panose="05030102010509060703" pitchFamily="18" charset="2"/>
              <a:buNone/>
            </a:pPr>
            <a:endParaRPr lang="zh-CN" altLang="zh-CN" dirty="0"/>
          </a:p>
        </p:txBody>
      </p:sp>
      <p:sp>
        <p:nvSpPr>
          <p:cNvPr id="8196"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8197" name="Picture 16" descr="20120226130"/>
          <p:cNvPicPr>
            <a:picLocks noChangeAspect="1"/>
          </p:cNvPicPr>
          <p:nvPr/>
        </p:nvPicPr>
        <p:blipFill>
          <a:blip r:embed="rId1"/>
          <a:stretch>
            <a:fillRect/>
          </a:stretch>
        </p:blipFill>
        <p:spPr>
          <a:xfrm>
            <a:off x="5029200" y="3886200"/>
            <a:ext cx="3565525" cy="2674938"/>
          </a:xfrm>
          <a:prstGeom prst="rect">
            <a:avLst/>
          </a:prstGeom>
          <a:noFill/>
          <a:ln w="9525">
            <a:noFill/>
          </a:ln>
        </p:spPr>
      </p:pic>
      <p:pic>
        <p:nvPicPr>
          <p:cNvPr id="8198" name="Picture 10"/>
          <p:cNvPicPr>
            <a:picLocks noChangeAspect="1"/>
          </p:cNvPicPr>
          <p:nvPr/>
        </p:nvPicPr>
        <p:blipFill>
          <a:blip r:embed="rId2"/>
          <a:stretch>
            <a:fillRect/>
          </a:stretch>
        </p:blipFill>
        <p:spPr>
          <a:xfrm>
            <a:off x="1103313" y="3886200"/>
            <a:ext cx="3657600" cy="2667000"/>
          </a:xfrm>
          <a:prstGeom prst="rect">
            <a:avLst/>
          </a:prstGeom>
          <a:noFill/>
          <a:ln w="9525">
            <a:noFill/>
          </a:ln>
        </p:spPr>
      </p:pic>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91440" tIns="45720" rIns="91440" bIns="45720" anchor="ctr" anchorCtr="0"/>
          <a:p>
            <a:pPr eaLnBrk="1" hangingPunct="1"/>
            <a:r>
              <a:rPr lang="en-US" altLang="zh-CN" dirty="0">
                <a:solidFill>
                  <a:schemeClr val="tx1"/>
                </a:solidFill>
              </a:rPr>
              <a:t>2 </a:t>
            </a:r>
            <a:r>
              <a:rPr lang="en-US" altLang="zh-CN" sz="2800" dirty="0">
                <a:solidFill>
                  <a:schemeClr val="tx1"/>
                </a:solidFill>
              </a:rPr>
              <a:t>- </a:t>
            </a:r>
            <a:r>
              <a:rPr lang="zh-CN" altLang="zh-CN" sz="2800" dirty="0">
                <a:solidFill>
                  <a:schemeClr val="tx1"/>
                </a:solidFill>
              </a:rPr>
              <a:t>矿山开采作业</a:t>
            </a:r>
            <a:endParaRPr lang="zh-CN" altLang="en-US" sz="2800" dirty="0"/>
          </a:p>
        </p:txBody>
      </p:sp>
      <p:sp>
        <p:nvSpPr>
          <p:cNvPr id="9219" name="内容占位符 2"/>
          <p:cNvSpPr>
            <a:spLocks noGrp="1"/>
          </p:cNvSpPr>
          <p:nvPr>
            <p:ph idx="1"/>
          </p:nvPr>
        </p:nvSpPr>
        <p:spPr>
          <a:xfrm>
            <a:off x="609600" y="1268413"/>
            <a:ext cx="8026400" cy="4724400"/>
          </a:xfrm>
        </p:spPr>
        <p:txBody>
          <a:bodyPr vert="horz" wrap="square" lIns="91440" tIns="45720" rIns="91440" bIns="45720" anchor="t" anchorCtr="0"/>
          <a:p>
            <a:pPr eaLnBrk="1" hangingPunct="1">
              <a:buNone/>
            </a:pPr>
            <a:endParaRPr lang="zh-CN" altLang="zh-CN" sz="2400" dirty="0"/>
          </a:p>
          <a:p>
            <a:pPr eaLnBrk="1" hangingPunct="1"/>
            <a:r>
              <a:rPr lang="en-US" altLang="zh-CN" sz="2400" b="1" dirty="0"/>
              <a:t>合同方</a:t>
            </a:r>
            <a:endParaRPr lang="zh-CN" altLang="zh-CN" sz="2400" b="1" dirty="0"/>
          </a:p>
          <a:p>
            <a:pPr eaLnBrk="1" hangingPunct="1"/>
            <a:r>
              <a:rPr lang="zh-CN" altLang="zh-CN" sz="2400" dirty="0"/>
              <a:t>矿山合同方必须符合拉法基合同方安全管理标准并且必须遵守所有拉法基的标准、管理规定和良好实践。所有在矿山工作的合同方个人都必须接受适当的培训。应指定一名拉法基合同方协调员按照合同方安全管理标准管理现场合同方。</a:t>
            </a:r>
            <a:endParaRPr lang="zh-CN" altLang="zh-CN" sz="2400" dirty="0"/>
          </a:p>
        </p:txBody>
      </p:sp>
      <p:sp>
        <p:nvSpPr>
          <p:cNvPr id="9220" name="灯片编号占位符 3"/>
          <p:cNvSpPr txBox="1">
            <a:spLocks noGrp="1"/>
          </p:cNvSpPr>
          <p:nvPr>
            <p:ph type="sldNum" sz="quarter" idx="10"/>
          </p:nvPr>
        </p:nvSpPr>
        <p:spPr>
          <a:xfrm>
            <a:off x="250825" y="6477000"/>
            <a:ext cx="360363" cy="223838"/>
          </a:xfrm>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fr-FR" sz="1400" dirty="0">
                <a:solidFill>
                  <a:schemeClr val="tx1"/>
                </a:solidFill>
                <a:latin typeface="Arial Narrow" pitchFamily="34" charset="0"/>
              </a:rPr>
            </a:fld>
            <a:endParaRPr lang="zh-CN" altLang="fr-FR" sz="1400" dirty="0">
              <a:solidFill>
                <a:schemeClr val="tx1"/>
              </a:solidFill>
              <a:latin typeface="Arial Narrow" pitchFamily="34" charset="0"/>
            </a:endParaRPr>
          </a:p>
        </p:txBody>
      </p:sp>
      <p:pic>
        <p:nvPicPr>
          <p:cNvPr id="9221" name="Picture 11"/>
          <p:cNvPicPr>
            <a:picLocks noChangeAspect="1"/>
          </p:cNvPicPr>
          <p:nvPr/>
        </p:nvPicPr>
        <p:blipFill>
          <a:blip r:embed="rId1"/>
          <a:stretch>
            <a:fillRect/>
          </a:stretch>
        </p:blipFill>
        <p:spPr>
          <a:xfrm>
            <a:off x="4572000" y="4256088"/>
            <a:ext cx="3740150" cy="2297112"/>
          </a:xfrm>
          <a:prstGeom prst="rect">
            <a:avLst/>
          </a:prstGeom>
          <a:noFill/>
          <a:ln w="9525">
            <a:noFill/>
          </a:ln>
        </p:spPr>
      </p:pic>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内容占位符 2"/>
          <p:cNvSpPr>
            <a:spLocks noGrp="1"/>
          </p:cNvSpPr>
          <p:nvPr>
            <p:ph idx="1"/>
          </p:nvPr>
        </p:nvSpPr>
        <p:spPr>
          <a:xfrm>
            <a:off x="762000" y="1066800"/>
            <a:ext cx="7874000" cy="3962400"/>
          </a:xfrm>
        </p:spPr>
        <p:txBody>
          <a:bodyPr vert="horz" wrap="square" lIns="91440" tIns="45720" rIns="91440" bIns="45720" anchor="t" anchorCtr="0"/>
          <a:p>
            <a:pPr eaLnBrk="1" hangingPunct="1">
              <a:buFont typeface="Webdings" panose="05030102010509060703" pitchFamily="18" charset="2"/>
              <a:buNone/>
            </a:pPr>
            <a:endParaRPr lang="zh-CN" altLang="zh-CN" sz="2000" dirty="0"/>
          </a:p>
          <a:p>
            <a:pPr eaLnBrk="1" hangingPunct="1"/>
            <a:r>
              <a:rPr lang="en-US" altLang="zh-CN" sz="2400" b="1" dirty="0"/>
              <a:t>个人</a:t>
            </a:r>
            <a:r>
              <a:rPr lang="zh-CN" altLang="zh-CN" sz="2400" b="1" dirty="0"/>
              <a:t>防护用</a:t>
            </a:r>
            <a:r>
              <a:rPr lang="en-US" altLang="zh-CN" sz="2400" b="1" dirty="0"/>
              <a:t>品 (PPE)</a:t>
            </a:r>
            <a:endParaRPr lang="zh-CN" altLang="zh-CN" sz="2400" b="1" dirty="0"/>
          </a:p>
          <a:p>
            <a:pPr eaLnBrk="1" hangingPunct="1"/>
            <a:r>
              <a:rPr lang="zh-CN" altLang="zh-CN" sz="2400" dirty="0"/>
              <a:t>必须遵守集团个人防护用品</a:t>
            </a:r>
            <a:r>
              <a:rPr lang="en-US" altLang="zh-CN" sz="2400" dirty="0"/>
              <a:t> (PPE)</a:t>
            </a:r>
            <a:r>
              <a:rPr lang="zh-CN" altLang="zh-CN" sz="2400" dirty="0"/>
              <a:t>标准：</a:t>
            </a:r>
            <a:endParaRPr lang="zh-CN" altLang="zh-CN" sz="2400" dirty="0"/>
          </a:p>
          <a:p>
            <a:pPr lvl="1" eaLnBrk="1" hangingPunct="1"/>
            <a:r>
              <a:rPr lang="en-US" altLang="zh-CN" sz="2400" dirty="0"/>
              <a:t>PPE</a:t>
            </a:r>
            <a:r>
              <a:rPr lang="zh-CN" altLang="zh-CN" sz="2400" dirty="0"/>
              <a:t>最低要求：安全帽、安全眼镜（护目镜）、高可视性衣服和安全鞋（带钢头）。在车辆中必须保持系好安全带；安全带必须能够贴身环绕肩膀和腰部以保证安全带伤害的风险最小化。</a:t>
            </a:r>
            <a:endParaRPr lang="zh-CN" altLang="zh-CN" sz="2400" dirty="0"/>
          </a:p>
          <a:p>
            <a:pPr lvl="1" eaLnBrk="1" hangingPunct="1"/>
            <a:r>
              <a:rPr lang="zh-CN" altLang="zh-CN" sz="2400" dirty="0"/>
              <a:t>其它</a:t>
            </a:r>
            <a:r>
              <a:rPr lang="en-US" altLang="zh-CN" sz="2400" dirty="0"/>
              <a:t>PPE</a:t>
            </a:r>
            <a:r>
              <a:rPr lang="zh-CN" altLang="zh-CN" sz="2400" dirty="0"/>
              <a:t>例如听力防护、呼吸防护和手部防护应该根据工作现场的环境风险评估配戴。</a:t>
            </a:r>
            <a:endParaRPr lang="zh-CN" altLang="zh-CN" sz="2400" dirty="0"/>
          </a:p>
          <a:p>
            <a:pPr eaLnBrk="1" hangingPunct="1"/>
            <a:endParaRPr lang="zh-CN" altLang="en-US" sz="2400" dirty="0"/>
          </a:p>
        </p:txBody>
      </p:sp>
      <p:sp>
        <p:nvSpPr>
          <p:cNvPr id="10243" name="矩形 2"/>
          <p:cNvSpPr/>
          <p:nvPr/>
        </p:nvSpPr>
        <p:spPr>
          <a:xfrm>
            <a:off x="3048000" y="228600"/>
            <a:ext cx="2963863" cy="646113"/>
          </a:xfrm>
          <a:prstGeom prst="rect">
            <a:avLst/>
          </a:prstGeom>
          <a:noFill/>
          <a:ln w="9525">
            <a:noFill/>
          </a:ln>
        </p:spPr>
        <p:txBody>
          <a:bodyPr wrap="none">
            <a:spAutoFit/>
          </a:bodyPr>
          <a:p>
            <a:r>
              <a:rPr lang="zh-CN" altLang="zh-CN" dirty="0">
                <a:solidFill>
                  <a:schemeClr val="tx1"/>
                </a:solidFill>
                <a:latin typeface="Arial" panose="020B0604020202020204" pitchFamily="34" charset="0"/>
              </a:rPr>
              <a:t>矿山开采作业</a:t>
            </a:r>
            <a:endParaRPr lang="zh-CN" altLang="en-US" dirty="0">
              <a:latin typeface="Arial" panose="020B0604020202020204" pitchFamily="34" charset="0"/>
            </a:endParaRPr>
          </a:p>
        </p:txBody>
      </p:sp>
      <p:pic>
        <p:nvPicPr>
          <p:cNvPr id="10244" name="Picture 24" descr="E:\日常工作\2013\2013.5\2013-05-16_150124.jpg"/>
          <p:cNvPicPr>
            <a:picLocks noChangeAspect="1"/>
          </p:cNvPicPr>
          <p:nvPr/>
        </p:nvPicPr>
        <p:blipFill>
          <a:blip r:embed="rId1"/>
          <a:stretch>
            <a:fillRect/>
          </a:stretch>
        </p:blipFill>
        <p:spPr>
          <a:xfrm>
            <a:off x="457200" y="4724400"/>
            <a:ext cx="1524000" cy="2133600"/>
          </a:xfrm>
          <a:prstGeom prst="rect">
            <a:avLst/>
          </a:prstGeom>
          <a:noFill/>
          <a:ln w="9525">
            <a:noFill/>
          </a:ln>
        </p:spPr>
      </p:pic>
      <p:pic>
        <p:nvPicPr>
          <p:cNvPr id="10245" name="Picture 26" descr="E:\日常工作\2013\2013.5\2013-05-16_150244.jpg"/>
          <p:cNvPicPr>
            <a:picLocks noChangeAspect="1"/>
          </p:cNvPicPr>
          <p:nvPr/>
        </p:nvPicPr>
        <p:blipFill>
          <a:blip r:embed="rId2"/>
          <a:stretch>
            <a:fillRect/>
          </a:stretch>
        </p:blipFill>
        <p:spPr>
          <a:xfrm>
            <a:off x="2286000" y="4981575"/>
            <a:ext cx="1398588" cy="1876425"/>
          </a:xfrm>
          <a:prstGeom prst="rect">
            <a:avLst/>
          </a:prstGeom>
          <a:noFill/>
          <a:ln w="9525">
            <a:noFill/>
          </a:ln>
        </p:spPr>
      </p:pic>
      <p:pic>
        <p:nvPicPr>
          <p:cNvPr id="10246" name="Picture 25" descr="E:\日常工作\2013\2013.5\2013-05-16_150307.jpg"/>
          <p:cNvPicPr>
            <a:picLocks noChangeAspect="1"/>
          </p:cNvPicPr>
          <p:nvPr/>
        </p:nvPicPr>
        <p:blipFill>
          <a:blip r:embed="rId3"/>
          <a:stretch>
            <a:fillRect/>
          </a:stretch>
        </p:blipFill>
        <p:spPr>
          <a:xfrm>
            <a:off x="4114800" y="5008563"/>
            <a:ext cx="1428750" cy="1849437"/>
          </a:xfrm>
          <a:prstGeom prst="rect">
            <a:avLst/>
          </a:prstGeom>
          <a:noFill/>
          <a:ln w="9525">
            <a:noFill/>
          </a:ln>
        </p:spPr>
      </p:pic>
      <p:grpSp>
        <p:nvGrpSpPr>
          <p:cNvPr id="10247" name="Group 10"/>
          <p:cNvGrpSpPr/>
          <p:nvPr/>
        </p:nvGrpSpPr>
        <p:grpSpPr>
          <a:xfrm>
            <a:off x="6324600" y="5181600"/>
            <a:ext cx="2106613" cy="1676400"/>
            <a:chOff x="3237" y="495"/>
            <a:chExt cx="1624" cy="1599"/>
          </a:xfrm>
        </p:grpSpPr>
        <p:pic>
          <p:nvPicPr>
            <p:cNvPr id="10248" name="Picture 8"/>
            <p:cNvPicPr>
              <a:picLocks noChangeAspect="1"/>
            </p:cNvPicPr>
            <p:nvPr/>
          </p:nvPicPr>
          <p:blipFill>
            <a:blip r:embed="rId4"/>
            <a:stretch>
              <a:fillRect/>
            </a:stretch>
          </p:blipFill>
          <p:spPr>
            <a:xfrm>
              <a:off x="3240" y="1299"/>
              <a:ext cx="804" cy="795"/>
            </a:xfrm>
            <a:prstGeom prst="rect">
              <a:avLst/>
            </a:prstGeom>
            <a:noFill/>
            <a:ln w="38100" cap="flat" cmpd="sng">
              <a:solidFill>
                <a:srgbClr val="FF0000"/>
              </a:solidFill>
              <a:prstDash val="solid"/>
              <a:miter/>
              <a:headEnd type="none" w="sm" len="sm"/>
              <a:tailEnd type="none" w="sm" len="sm"/>
            </a:ln>
          </p:spPr>
        </p:pic>
        <p:pic>
          <p:nvPicPr>
            <p:cNvPr id="10249" name="Picture 6" descr="P9260057"/>
            <p:cNvPicPr>
              <a:picLocks noChangeAspect="1"/>
            </p:cNvPicPr>
            <p:nvPr/>
          </p:nvPicPr>
          <p:blipFill>
            <a:blip r:embed="rId5">
              <a:lum bright="6000"/>
            </a:blip>
            <a:stretch>
              <a:fillRect/>
            </a:stretch>
          </p:blipFill>
          <p:spPr>
            <a:xfrm>
              <a:off x="4067" y="1308"/>
              <a:ext cx="794" cy="783"/>
            </a:xfrm>
            <a:prstGeom prst="rect">
              <a:avLst/>
            </a:prstGeom>
            <a:noFill/>
            <a:ln w="38100" cap="flat" cmpd="sng">
              <a:solidFill>
                <a:srgbClr val="FF0000"/>
              </a:solidFill>
              <a:prstDash val="solid"/>
              <a:miter/>
              <a:headEnd type="none" w="med" len="med"/>
              <a:tailEnd type="none" w="med" len="med"/>
            </a:ln>
          </p:spPr>
        </p:pic>
        <p:pic>
          <p:nvPicPr>
            <p:cNvPr id="10250" name="Picture 6" descr="P1010288"/>
            <p:cNvPicPr>
              <a:picLocks noChangeAspect="1"/>
            </p:cNvPicPr>
            <p:nvPr/>
          </p:nvPicPr>
          <p:blipFill>
            <a:blip r:embed="rId6"/>
            <a:stretch>
              <a:fillRect/>
            </a:stretch>
          </p:blipFill>
          <p:spPr>
            <a:xfrm>
              <a:off x="3237" y="497"/>
              <a:ext cx="807" cy="779"/>
            </a:xfrm>
            <a:prstGeom prst="rect">
              <a:avLst/>
            </a:prstGeom>
            <a:noFill/>
            <a:ln w="38100" cap="flat" cmpd="sng">
              <a:solidFill>
                <a:srgbClr val="FF0000"/>
              </a:solidFill>
              <a:prstDash val="solid"/>
              <a:miter/>
              <a:headEnd type="none" w="med" len="med"/>
              <a:tailEnd type="none" w="med" len="med"/>
            </a:ln>
          </p:spPr>
        </p:pic>
        <p:pic>
          <p:nvPicPr>
            <p:cNvPr id="10251" name="Picture 8" descr="P1010294"/>
            <p:cNvPicPr>
              <a:picLocks noChangeAspect="1"/>
            </p:cNvPicPr>
            <p:nvPr/>
          </p:nvPicPr>
          <p:blipFill>
            <a:blip r:embed="rId7"/>
            <a:stretch>
              <a:fillRect/>
            </a:stretch>
          </p:blipFill>
          <p:spPr>
            <a:xfrm>
              <a:off x="4065" y="495"/>
              <a:ext cx="796" cy="774"/>
            </a:xfrm>
            <a:prstGeom prst="rect">
              <a:avLst/>
            </a:prstGeom>
            <a:noFill/>
            <a:ln w="38100" cap="flat" cmpd="sng">
              <a:solidFill>
                <a:srgbClr val="FF0000"/>
              </a:solidFill>
              <a:prstDash val="solid"/>
              <a:miter/>
              <a:headEnd type="none" w="med" len="med"/>
              <a:tailEnd type="none" w="med" len="med"/>
            </a:ln>
          </p:spPr>
        </p:pic>
      </p:grpSp>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6150</Words>
  <Application>WPS 演示</Application>
  <PresentationFormat>全屏显示(4:3)</PresentationFormat>
  <Paragraphs>433</Paragraphs>
  <Slides>39</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Arial Narrow</vt:lpstr>
      <vt:lpstr>汉仪旗黑-85S</vt:lpstr>
      <vt:lpstr>黑体</vt:lpstr>
      <vt:lpstr>微软雅黑</vt:lpstr>
      <vt:lpstr>楷体</vt:lpstr>
      <vt:lpstr>Webdings</vt:lpstr>
      <vt:lpstr>Lucida Sans</vt:lpstr>
      <vt:lpstr>Lucida Sans Unicode</vt:lpstr>
      <vt:lpstr>Times New Roman</vt:lpstr>
      <vt:lpstr>Arial Unicode MS</vt:lpstr>
      <vt:lpstr>Calibri</vt:lpstr>
      <vt:lpstr>博富特</vt:lpstr>
      <vt:lpstr>安全管理必备 工具--TPM概论</vt:lpstr>
      <vt:lpstr>PowerPoint 演示文稿</vt:lpstr>
      <vt:lpstr>主要内容： </vt:lpstr>
      <vt:lpstr>PowerPoint 演示文稿</vt:lpstr>
      <vt:lpstr>1、矿山管理组织 </vt:lpstr>
      <vt:lpstr>矿山整洁</vt:lpstr>
      <vt:lpstr>矿山作业条件</vt:lpstr>
      <vt:lpstr>2 - 矿山开采作业</vt:lpstr>
      <vt:lpstr>PowerPoint 演示文稿</vt:lpstr>
      <vt:lpstr>PowerPoint 演示文稿</vt:lpstr>
      <vt:lpstr>视觉交流与矿山标识</vt:lpstr>
      <vt:lpstr>行人</vt:lpstr>
      <vt:lpstr>台段、矿山道路设计和避险车道</vt:lpstr>
      <vt:lpstr>临近坡顶线作业 </vt:lpstr>
      <vt:lpstr>坚硬的采场底板</vt:lpstr>
      <vt:lpstr>3 - 矿山移动设备 </vt:lpstr>
      <vt:lpstr>运行前的检查</vt:lpstr>
      <vt:lpstr>PowerPoint 演示文稿</vt:lpstr>
      <vt:lpstr>矿山移动设备 </vt:lpstr>
      <vt:lpstr>矿山移动设备 </vt:lpstr>
      <vt:lpstr>矿山移动设备 </vt:lpstr>
      <vt:lpstr>矿山移动设备 </vt:lpstr>
      <vt:lpstr>4- 穿孔与爆破</vt:lpstr>
      <vt:lpstr>穿孔</vt:lpstr>
      <vt:lpstr>PowerPoint 演示文稿</vt:lpstr>
      <vt:lpstr>爆破前</vt:lpstr>
      <vt:lpstr>爆破中</vt:lpstr>
      <vt:lpstr>爆破后</vt:lpstr>
      <vt:lpstr>5 – 铲装与运输</vt:lpstr>
      <vt:lpstr>铲装与运输</vt:lpstr>
      <vt:lpstr>6 - 移动设备车间和维修保养</vt:lpstr>
      <vt:lpstr>7- 破碎和输送</vt:lpstr>
      <vt:lpstr>破碎和输送</vt:lpstr>
      <vt:lpstr>8 - 料堆作业与边坡稳定性</vt:lpstr>
      <vt:lpstr>9 - 矿山恢复 </vt:lpstr>
      <vt:lpstr>矿山健康和安全文件  </vt:lpstr>
      <vt:lpstr> 矿山健康和安全文件</vt:lpstr>
      <vt:lpstr> 矿山健康和安全文件</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
  <cp:lastModifiedBy>玲俐</cp:lastModifiedBy>
  <cp:revision>578</cp:revision>
  <dcterms:created xsi:type="dcterms:W3CDTF">2024-05-28T08:08:00Z</dcterms:created>
  <dcterms:modified xsi:type="dcterms:W3CDTF">2024-06-28T05:26:06Z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079715D19CD645FCA40CECA3C9311E89_13</vt:lpwstr>
  </property>
  <property fmtid="{D5CDD505-2E9C-101B-9397-08002B2CF9AE}" pid="4" name="KSOProductBuildVer">
    <vt:lpwstr>2052-12.1.0.16929</vt:lpwstr>
  </property>
</Properties>
</file>