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handoutMasterIdLst>
    <p:handoutMasterId r:id="rId52"/>
  </p:handoutMasterIdLst>
  <p:sldIdLst>
    <p:sldId id="302" r:id="rId4"/>
    <p:sldId id="347" r:id="rId5"/>
    <p:sldId id="258" r:id="rId6"/>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49" r:id="rId51"/>
  </p:sldIdLst>
  <p:sldSz cx="9144000" cy="6858000" type="screen4x3"/>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userDrawn="1">
          <p15:clr>
            <a:srgbClr val="A4A3A4"/>
          </p15:clr>
        </p15:guide>
        <p15:guide id="2" pos="288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1500" y="52"/>
      </p:cViewPr>
      <p:guideLst>
        <p:guide orient="horz" pos="2201"/>
        <p:guide pos="28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7" Type="http://schemas.openxmlformats.org/officeDocument/2006/relationships/tags" Target="tags/tag79.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10">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1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1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1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1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15">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16">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17">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18">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19">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5">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6">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7">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8">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9">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2E32FF7-B1B3-4AE7-A8FE-DABBFE4CCD14}" type="doc">
      <dgm:prSet loTypeId="urn:microsoft.com/office/officeart/2005/8/layout/list1#1" loCatId="list" qsTypeId="urn:microsoft.com/office/officeart/2005/8/quickstyle/simple1#2" qsCatId="simple" csTypeId="urn:microsoft.com/office/officeart/2005/8/colors/colorful2#1" csCatId="colorful" phldr="1"/>
      <dgm:spPr/>
      <dgm:t>
        <a:bodyPr/>
        <a:lstStyle/>
        <a:p>
          <a:endParaRPr lang="zh-CN" altLang="en-US"/>
        </a:p>
      </dgm:t>
    </dgm:pt>
    <dgm:pt modelId="{65BBA9DD-875C-427C-9957-5366206875CF}">
      <dgm:prSet/>
      <dgm:spPr/>
      <dgm:t>
        <a:bodyPr/>
        <a:lstStyle/>
        <a:p>
          <a:pPr rtl="0"/>
          <a:r>
            <a:rPr lang="zh-CN" dirty="0"/>
            <a:t>技术层面</a:t>
          </a:r>
        </a:p>
      </dgm:t>
    </dgm:pt>
    <dgm:pt modelId="{C9D80F5D-4CFB-4B0F-9225-7A8445C17AD7}" cxnId="{CFC73723-93AD-4494-B09E-C214D861A330}" type="parTrans">
      <dgm:prSet/>
      <dgm:spPr/>
      <dgm:t>
        <a:bodyPr/>
        <a:lstStyle/>
        <a:p>
          <a:endParaRPr lang="zh-CN" altLang="en-US"/>
        </a:p>
      </dgm:t>
    </dgm:pt>
    <dgm:pt modelId="{F2AB4508-F772-4ED7-BF9B-82FA92E49F16}" cxnId="{CFC73723-93AD-4494-B09E-C214D861A330}" type="sibTrans">
      <dgm:prSet/>
      <dgm:spPr/>
      <dgm:t>
        <a:bodyPr/>
        <a:lstStyle/>
        <a:p>
          <a:endParaRPr lang="zh-CN" altLang="en-US"/>
        </a:p>
      </dgm:t>
    </dgm:pt>
    <dgm:pt modelId="{4CE55E04-8D17-4EE1-B90B-DBEA997D214C}">
      <dgm:prSet/>
      <dgm:spPr/>
      <dgm:t>
        <a:bodyPr anchor="ctr" anchorCtr="0"/>
        <a:lstStyle/>
        <a:p>
          <a:pPr algn="l" rtl="0"/>
          <a:r>
            <a:rPr lang="zh-CN"/>
            <a:t>首先，</a:t>
          </a:r>
          <a:r>
            <a:rPr lang="en-US"/>
            <a:t>MSDS</a:t>
          </a:r>
          <a:r>
            <a:rPr lang="zh-CN"/>
            <a:t>：</a:t>
          </a:r>
        </a:p>
      </dgm:t>
    </dgm:pt>
    <dgm:pt modelId="{D4AD06A7-234F-40BB-B757-622CE6E120C9}" cxnId="{BACDD392-87BE-489D-94E5-14A189FB71EC}" type="parTrans">
      <dgm:prSet/>
      <dgm:spPr/>
      <dgm:t>
        <a:bodyPr/>
        <a:lstStyle/>
        <a:p>
          <a:endParaRPr lang="zh-CN" altLang="en-US"/>
        </a:p>
      </dgm:t>
    </dgm:pt>
    <dgm:pt modelId="{0A69C4C7-549B-4C28-8F5D-7AC678866870}" cxnId="{BACDD392-87BE-489D-94E5-14A189FB71EC}" type="sibTrans">
      <dgm:prSet/>
      <dgm:spPr/>
      <dgm:t>
        <a:bodyPr/>
        <a:lstStyle/>
        <a:p>
          <a:endParaRPr lang="zh-CN" altLang="en-US"/>
        </a:p>
      </dgm:t>
    </dgm:pt>
    <dgm:pt modelId="{2D3AB0A2-7844-4F4D-A55A-55F9D80340DD}">
      <dgm:prSet/>
      <dgm:spPr/>
      <dgm:t>
        <a:bodyPr anchor="ctr" anchorCtr="0"/>
        <a:lstStyle/>
        <a:p>
          <a:pPr algn="l" rtl="0"/>
          <a:r>
            <a:rPr lang="zh-CN" dirty="0"/>
            <a:t>从技术层面上，危险化学品的管理首先从危害的识别开始，危害识别的最重要工具就是</a:t>
          </a:r>
          <a:r>
            <a:rPr lang="en-US" dirty="0"/>
            <a:t>MSDS</a:t>
          </a:r>
          <a:r>
            <a:rPr lang="zh-CN" dirty="0"/>
            <a:t>（化学品安全技术说明书）。一份</a:t>
          </a:r>
          <a:r>
            <a:rPr lang="en-US" dirty="0"/>
            <a:t>MSDS</a:t>
          </a:r>
          <a:r>
            <a:rPr lang="zh-CN" dirty="0"/>
            <a:t>包括：</a:t>
          </a:r>
        </a:p>
      </dgm:t>
    </dgm:pt>
    <dgm:pt modelId="{B952EEE7-EF3A-4311-BE33-F24C9F700714}" cxnId="{30954D98-7865-4112-A4B2-7E26302E30E4}" type="parTrans">
      <dgm:prSet/>
      <dgm:spPr/>
      <dgm:t>
        <a:bodyPr/>
        <a:lstStyle/>
        <a:p>
          <a:endParaRPr lang="zh-CN" altLang="en-US"/>
        </a:p>
      </dgm:t>
    </dgm:pt>
    <dgm:pt modelId="{D793EB12-A385-4A30-9214-C94E56AF09CA}" cxnId="{30954D98-7865-4112-A4B2-7E26302E30E4}" type="sibTrans">
      <dgm:prSet/>
      <dgm:spPr/>
      <dgm:t>
        <a:bodyPr/>
        <a:lstStyle/>
        <a:p>
          <a:endParaRPr lang="zh-CN" altLang="en-US"/>
        </a:p>
      </dgm:t>
    </dgm:pt>
    <dgm:pt modelId="{DF012C7D-48E5-4C3D-9758-3AA050BF5232}">
      <dgm:prSet/>
      <dgm:spPr/>
      <dgm:t>
        <a:bodyPr anchor="ctr" anchorCtr="0"/>
        <a:lstStyle/>
        <a:p>
          <a:pPr algn="l" rtl="0"/>
          <a:r>
            <a:rPr lang="en-US" dirty="0"/>
            <a:t>1.</a:t>
          </a:r>
          <a:r>
            <a:rPr lang="zh-CN" dirty="0"/>
            <a:t>化学品及企业标示</a:t>
          </a:r>
          <a:r>
            <a:rPr lang="en-US" altLang="zh-CN" dirty="0"/>
            <a:t> </a:t>
          </a:r>
          <a:r>
            <a:rPr lang="en-US" dirty="0"/>
            <a:t> 2.</a:t>
          </a:r>
          <a:r>
            <a:rPr lang="zh-CN" dirty="0"/>
            <a:t>危险性概述</a:t>
          </a:r>
          <a:r>
            <a:rPr lang="en-US" dirty="0"/>
            <a:t> </a:t>
          </a:r>
          <a:endParaRPr lang="zh-CN" dirty="0"/>
        </a:p>
      </dgm:t>
    </dgm:pt>
    <dgm:pt modelId="{5405B97C-4C8C-4FFF-A32E-3D705E27089A}" cxnId="{FC559DD6-132B-4515-A20B-316D233E3E5B}" type="parTrans">
      <dgm:prSet/>
      <dgm:spPr/>
      <dgm:t>
        <a:bodyPr/>
        <a:lstStyle/>
        <a:p>
          <a:endParaRPr lang="zh-CN" altLang="en-US"/>
        </a:p>
      </dgm:t>
    </dgm:pt>
    <dgm:pt modelId="{046674CD-618D-4DBA-9474-F4B903A71A7D}" cxnId="{FC559DD6-132B-4515-A20B-316D233E3E5B}" type="sibTrans">
      <dgm:prSet/>
      <dgm:spPr/>
      <dgm:t>
        <a:bodyPr/>
        <a:lstStyle/>
        <a:p>
          <a:endParaRPr lang="zh-CN" altLang="en-US"/>
        </a:p>
      </dgm:t>
    </dgm:pt>
    <dgm:pt modelId="{32934B19-490A-4B68-A922-2A4CDA4CFC22}">
      <dgm:prSet/>
      <dgm:spPr/>
      <dgm:t>
        <a:bodyPr anchor="ctr" anchorCtr="0"/>
        <a:lstStyle/>
        <a:p>
          <a:pPr algn="l" rtl="0"/>
          <a:r>
            <a:rPr lang="en-US" dirty="0"/>
            <a:t>3.</a:t>
          </a:r>
          <a:r>
            <a:rPr lang="zh-CN" dirty="0"/>
            <a:t>成分</a:t>
          </a:r>
          <a:r>
            <a:rPr lang="en-US" dirty="0"/>
            <a:t>/</a:t>
          </a:r>
          <a:r>
            <a:rPr lang="zh-CN" dirty="0"/>
            <a:t>组成信息</a:t>
          </a:r>
          <a:r>
            <a:rPr lang="en-US" dirty="0"/>
            <a:t>4.</a:t>
          </a:r>
          <a:r>
            <a:rPr lang="zh-CN" dirty="0"/>
            <a:t>紧急措施</a:t>
          </a:r>
        </a:p>
      </dgm:t>
    </dgm:pt>
    <dgm:pt modelId="{0A5B13B0-8A95-4E19-8703-B567CE7E8F7C}" cxnId="{78A47F5E-97DF-43F0-9F1C-07A8DA378154}" type="parTrans">
      <dgm:prSet/>
      <dgm:spPr/>
      <dgm:t>
        <a:bodyPr/>
        <a:lstStyle/>
        <a:p>
          <a:endParaRPr lang="zh-CN" altLang="en-US"/>
        </a:p>
      </dgm:t>
    </dgm:pt>
    <dgm:pt modelId="{8AF61A4E-42D5-4547-8F8F-FAE14EF673F1}" cxnId="{78A47F5E-97DF-43F0-9F1C-07A8DA378154}" type="sibTrans">
      <dgm:prSet/>
      <dgm:spPr/>
      <dgm:t>
        <a:bodyPr/>
        <a:lstStyle/>
        <a:p>
          <a:endParaRPr lang="zh-CN" altLang="en-US"/>
        </a:p>
      </dgm:t>
    </dgm:pt>
    <dgm:pt modelId="{A382B15B-3805-4415-866F-F57D6B7A2F0B}">
      <dgm:prSet/>
      <dgm:spPr/>
      <dgm:t>
        <a:bodyPr anchor="ctr" anchorCtr="0"/>
        <a:lstStyle/>
        <a:p>
          <a:pPr algn="l" rtl="0"/>
          <a:r>
            <a:rPr lang="en-US" dirty="0"/>
            <a:t>5.</a:t>
          </a:r>
          <a:r>
            <a:rPr lang="zh-CN" dirty="0"/>
            <a:t>消防措施</a:t>
          </a:r>
          <a:r>
            <a:rPr lang="en-US" dirty="0"/>
            <a:t>6.</a:t>
          </a:r>
          <a:r>
            <a:rPr lang="zh-CN" dirty="0"/>
            <a:t>泄漏应急处理</a:t>
          </a:r>
          <a:r>
            <a:rPr lang="en-US" dirty="0"/>
            <a:t> </a:t>
          </a:r>
          <a:endParaRPr lang="zh-CN" dirty="0"/>
        </a:p>
      </dgm:t>
    </dgm:pt>
    <dgm:pt modelId="{C99CD017-4D8E-4F25-841B-726B81F3FAA6}" cxnId="{DA776541-0EE7-4AD7-995B-95258B5A94E1}" type="parTrans">
      <dgm:prSet/>
      <dgm:spPr/>
      <dgm:t>
        <a:bodyPr/>
        <a:lstStyle/>
        <a:p>
          <a:endParaRPr lang="zh-CN" altLang="en-US"/>
        </a:p>
      </dgm:t>
    </dgm:pt>
    <dgm:pt modelId="{867172B1-CE7C-4603-BF48-AFB183821D68}" cxnId="{DA776541-0EE7-4AD7-995B-95258B5A94E1}" type="sibTrans">
      <dgm:prSet/>
      <dgm:spPr/>
      <dgm:t>
        <a:bodyPr/>
        <a:lstStyle/>
        <a:p>
          <a:endParaRPr lang="zh-CN" altLang="en-US"/>
        </a:p>
      </dgm:t>
    </dgm:pt>
    <dgm:pt modelId="{DB1F41F0-5EA4-4B05-9463-E117B0F61A11}">
      <dgm:prSet/>
      <dgm:spPr/>
      <dgm:t>
        <a:bodyPr anchor="ctr" anchorCtr="0"/>
        <a:lstStyle/>
        <a:p>
          <a:pPr algn="l" rtl="0"/>
          <a:r>
            <a:rPr lang="en-US" dirty="0"/>
            <a:t>7.</a:t>
          </a:r>
          <a:r>
            <a:rPr lang="zh-CN" dirty="0"/>
            <a:t>操作处置和储存</a:t>
          </a:r>
          <a:r>
            <a:rPr lang="en-US" dirty="0"/>
            <a:t> 8.</a:t>
          </a:r>
          <a:r>
            <a:rPr lang="zh-CN" dirty="0"/>
            <a:t>接触控制和个体防护</a:t>
          </a:r>
          <a:r>
            <a:rPr lang="en-US" dirty="0"/>
            <a:t> </a:t>
          </a:r>
          <a:endParaRPr lang="zh-CN" dirty="0"/>
        </a:p>
      </dgm:t>
    </dgm:pt>
    <dgm:pt modelId="{7A31EEB4-817A-4286-BBD4-67A6384279A8}" cxnId="{725303B3-3EED-4EFD-AEDC-9126C82D1A09}" type="parTrans">
      <dgm:prSet/>
      <dgm:spPr/>
      <dgm:t>
        <a:bodyPr/>
        <a:lstStyle/>
        <a:p>
          <a:endParaRPr lang="zh-CN" altLang="en-US"/>
        </a:p>
      </dgm:t>
    </dgm:pt>
    <dgm:pt modelId="{582CC34D-64D5-4BF1-AAAF-5B7D08AF3768}" cxnId="{725303B3-3EED-4EFD-AEDC-9126C82D1A09}" type="sibTrans">
      <dgm:prSet/>
      <dgm:spPr/>
      <dgm:t>
        <a:bodyPr/>
        <a:lstStyle/>
        <a:p>
          <a:endParaRPr lang="zh-CN" altLang="en-US"/>
        </a:p>
      </dgm:t>
    </dgm:pt>
    <dgm:pt modelId="{CB7977E7-E4F3-4D0A-B938-0F305FF47B6A}">
      <dgm:prSet/>
      <dgm:spPr/>
      <dgm:t>
        <a:bodyPr anchor="ctr" anchorCtr="0"/>
        <a:lstStyle/>
        <a:p>
          <a:pPr algn="l" rtl="0"/>
          <a:r>
            <a:rPr lang="en-US" dirty="0"/>
            <a:t>9.</a:t>
          </a:r>
          <a:r>
            <a:rPr lang="zh-CN" dirty="0"/>
            <a:t>理化特性</a:t>
          </a:r>
          <a:r>
            <a:rPr lang="en-US" dirty="0"/>
            <a:t>10.</a:t>
          </a:r>
          <a:r>
            <a:rPr lang="zh-CN" dirty="0"/>
            <a:t>稳定性和反应性</a:t>
          </a:r>
        </a:p>
      </dgm:t>
    </dgm:pt>
    <dgm:pt modelId="{8EEEE2E3-3DA4-42B4-BDC5-99F5663543A1}" cxnId="{82EFFA04-AD20-43E3-98B0-F0A1C4E07E8A}" type="parTrans">
      <dgm:prSet/>
      <dgm:spPr/>
      <dgm:t>
        <a:bodyPr/>
        <a:lstStyle/>
        <a:p>
          <a:endParaRPr lang="zh-CN" altLang="en-US"/>
        </a:p>
      </dgm:t>
    </dgm:pt>
    <dgm:pt modelId="{49AC33DB-D914-4F7F-8A0F-B9B9B6B555CB}" cxnId="{82EFFA04-AD20-43E3-98B0-F0A1C4E07E8A}" type="sibTrans">
      <dgm:prSet/>
      <dgm:spPr/>
      <dgm:t>
        <a:bodyPr/>
        <a:lstStyle/>
        <a:p>
          <a:endParaRPr lang="zh-CN" altLang="en-US"/>
        </a:p>
      </dgm:t>
    </dgm:pt>
    <dgm:pt modelId="{CEB331F2-646C-44A8-932C-5925FED5A149}">
      <dgm:prSet/>
      <dgm:spPr/>
      <dgm:t>
        <a:bodyPr anchor="ctr" anchorCtr="0"/>
        <a:lstStyle/>
        <a:p>
          <a:pPr algn="l" rtl="0"/>
          <a:r>
            <a:rPr lang="en-US" dirty="0"/>
            <a:t>11.</a:t>
          </a:r>
          <a:r>
            <a:rPr lang="zh-CN" dirty="0"/>
            <a:t>毒理学信息</a:t>
          </a:r>
          <a:r>
            <a:rPr lang="en-US" dirty="0"/>
            <a:t> 12.</a:t>
          </a:r>
          <a:r>
            <a:rPr lang="zh-CN" dirty="0"/>
            <a:t>生态学信息</a:t>
          </a:r>
        </a:p>
      </dgm:t>
    </dgm:pt>
    <dgm:pt modelId="{F6B43B42-02B5-407F-B586-2FCEE7F0CB5A}" cxnId="{CC8AF89E-E83E-4C03-BD65-24FA8027C62D}" type="parTrans">
      <dgm:prSet/>
      <dgm:spPr/>
      <dgm:t>
        <a:bodyPr/>
        <a:lstStyle/>
        <a:p>
          <a:endParaRPr lang="zh-CN" altLang="en-US"/>
        </a:p>
      </dgm:t>
    </dgm:pt>
    <dgm:pt modelId="{9A10888B-62FB-48CE-BB6A-70759A49B7E0}" cxnId="{CC8AF89E-E83E-4C03-BD65-24FA8027C62D}" type="sibTrans">
      <dgm:prSet/>
      <dgm:spPr/>
      <dgm:t>
        <a:bodyPr/>
        <a:lstStyle/>
        <a:p>
          <a:endParaRPr lang="zh-CN" altLang="en-US"/>
        </a:p>
      </dgm:t>
    </dgm:pt>
    <dgm:pt modelId="{9659CB8F-18D9-4F6C-912B-C5C61866DDEB}">
      <dgm:prSet/>
      <dgm:spPr/>
      <dgm:t>
        <a:bodyPr anchor="ctr" anchorCtr="0"/>
        <a:lstStyle/>
        <a:p>
          <a:pPr algn="l" rtl="0"/>
          <a:r>
            <a:rPr lang="en-US" dirty="0"/>
            <a:t>13.</a:t>
          </a:r>
          <a:r>
            <a:rPr lang="zh-CN" dirty="0"/>
            <a:t>废弃处置</a:t>
          </a:r>
          <a:r>
            <a:rPr lang="en-US" dirty="0"/>
            <a:t>14.</a:t>
          </a:r>
          <a:r>
            <a:rPr lang="zh-CN" dirty="0"/>
            <a:t>运输信息</a:t>
          </a:r>
        </a:p>
      </dgm:t>
    </dgm:pt>
    <dgm:pt modelId="{F6775B18-408A-4E63-BDB7-D27AD617F42E}" cxnId="{8E68C9DE-FB70-4A08-8948-A73B736DBA1D}" type="parTrans">
      <dgm:prSet/>
      <dgm:spPr/>
      <dgm:t>
        <a:bodyPr/>
        <a:lstStyle/>
        <a:p>
          <a:endParaRPr lang="zh-CN" altLang="en-US"/>
        </a:p>
      </dgm:t>
    </dgm:pt>
    <dgm:pt modelId="{1F12DE9A-2FF1-4A04-8200-023BE17D0E53}" cxnId="{8E68C9DE-FB70-4A08-8948-A73B736DBA1D}" type="sibTrans">
      <dgm:prSet/>
      <dgm:spPr/>
      <dgm:t>
        <a:bodyPr/>
        <a:lstStyle/>
        <a:p>
          <a:endParaRPr lang="zh-CN" altLang="en-US"/>
        </a:p>
      </dgm:t>
    </dgm:pt>
    <dgm:pt modelId="{2860F094-104E-4605-B192-FFB566B0615D}">
      <dgm:prSet/>
      <dgm:spPr/>
      <dgm:t>
        <a:bodyPr anchor="ctr" anchorCtr="0"/>
        <a:lstStyle/>
        <a:p>
          <a:pPr algn="l" rtl="0"/>
          <a:r>
            <a:rPr lang="en-US" dirty="0"/>
            <a:t>15.</a:t>
          </a:r>
          <a:r>
            <a:rPr lang="zh-CN" dirty="0"/>
            <a:t>法规信息</a:t>
          </a:r>
          <a:r>
            <a:rPr lang="en-US" dirty="0"/>
            <a:t> 16.</a:t>
          </a:r>
          <a:r>
            <a:rPr lang="zh-CN" dirty="0"/>
            <a:t>其他信息</a:t>
          </a:r>
        </a:p>
      </dgm:t>
    </dgm:pt>
    <dgm:pt modelId="{1CC3562F-205B-4C55-8EEB-150DA1E56D03}" cxnId="{795EB94C-69BA-4258-8FF3-57116DED42D3}" type="parTrans">
      <dgm:prSet/>
      <dgm:spPr/>
      <dgm:t>
        <a:bodyPr/>
        <a:lstStyle/>
        <a:p>
          <a:endParaRPr lang="zh-CN" altLang="en-US"/>
        </a:p>
      </dgm:t>
    </dgm:pt>
    <dgm:pt modelId="{CE80614D-CDEA-465B-B7EE-E112D0ECA0B0}" cxnId="{795EB94C-69BA-4258-8FF3-57116DED42D3}" type="sibTrans">
      <dgm:prSet/>
      <dgm:spPr/>
      <dgm:t>
        <a:bodyPr/>
        <a:lstStyle/>
        <a:p>
          <a:endParaRPr lang="zh-CN" altLang="en-US"/>
        </a:p>
      </dgm:t>
    </dgm:pt>
    <dgm:pt modelId="{13A0108B-A0E4-4F9D-B3F7-41CFB7998BE2}" type="pres">
      <dgm:prSet presAssocID="{92E32FF7-B1B3-4AE7-A8FE-DABBFE4CCD14}" presName="linear" presStyleCnt="0">
        <dgm:presLayoutVars>
          <dgm:dir/>
          <dgm:animLvl val="lvl"/>
          <dgm:resizeHandles val="exact"/>
        </dgm:presLayoutVars>
      </dgm:prSet>
      <dgm:spPr/>
    </dgm:pt>
    <dgm:pt modelId="{EE7F3DF9-02A3-4569-9E35-68FABD9D3ECC}" type="pres">
      <dgm:prSet presAssocID="{65BBA9DD-875C-427C-9957-5366206875CF}" presName="parentLin" presStyleCnt="0"/>
      <dgm:spPr/>
    </dgm:pt>
    <dgm:pt modelId="{D9D3F244-D34A-4008-9455-CE1ACAF2ED81}" type="pres">
      <dgm:prSet presAssocID="{65BBA9DD-875C-427C-9957-5366206875CF}" presName="parentLeftMargin" presStyleLbl="node1" presStyleIdx="0" presStyleCnt="1"/>
      <dgm:spPr/>
    </dgm:pt>
    <dgm:pt modelId="{8425950D-11FA-4A11-B4DC-F99C4B6D9F6A}" type="pres">
      <dgm:prSet presAssocID="{65BBA9DD-875C-427C-9957-5366206875CF}" presName="parentText" presStyleLbl="node1" presStyleIdx="0" presStyleCnt="1">
        <dgm:presLayoutVars>
          <dgm:chMax val="0"/>
          <dgm:bulletEnabled val="1"/>
        </dgm:presLayoutVars>
      </dgm:prSet>
      <dgm:spPr/>
    </dgm:pt>
    <dgm:pt modelId="{E6A84327-FC35-4CB5-BC26-90B6C03F840C}" type="pres">
      <dgm:prSet presAssocID="{65BBA9DD-875C-427C-9957-5366206875CF}" presName="negativeSpace" presStyleCnt="0"/>
      <dgm:spPr/>
    </dgm:pt>
    <dgm:pt modelId="{D9E8E8A7-5F53-4D15-B208-41C84CCA4D94}" type="pres">
      <dgm:prSet presAssocID="{65BBA9DD-875C-427C-9957-5366206875CF}" presName="childText" presStyleLbl="conFgAcc1" presStyleIdx="0" presStyleCnt="1">
        <dgm:presLayoutVars>
          <dgm:bulletEnabled val="1"/>
        </dgm:presLayoutVars>
      </dgm:prSet>
      <dgm:spPr>
        <a:prstGeom prst="flowChartAlternateProcess">
          <a:avLst/>
        </a:prstGeom>
      </dgm:spPr>
    </dgm:pt>
  </dgm:ptLst>
  <dgm:cxnLst>
    <dgm:cxn modelId="{58B54502-B146-4CE3-8BEC-4D264556A681}" type="presOf" srcId="{DF012C7D-48E5-4C3D-9758-3AA050BF5232}" destId="{D9E8E8A7-5F53-4D15-B208-41C84CCA4D94}" srcOrd="0" destOrd="2" presId="urn:microsoft.com/office/officeart/2005/8/layout/list1#1"/>
    <dgm:cxn modelId="{82EFFA04-AD20-43E3-98B0-F0A1C4E07E8A}" srcId="{65BBA9DD-875C-427C-9957-5366206875CF}" destId="{CB7977E7-E4F3-4D0A-B938-0F305FF47B6A}" srcOrd="6" destOrd="0" parTransId="{8EEEE2E3-3DA4-42B4-BDC5-99F5663543A1}" sibTransId="{49AC33DB-D914-4F7F-8A0F-B9B9B6B555CB}"/>
    <dgm:cxn modelId="{CFC73723-93AD-4494-B09E-C214D861A330}" srcId="{92E32FF7-B1B3-4AE7-A8FE-DABBFE4CCD14}" destId="{65BBA9DD-875C-427C-9957-5366206875CF}" srcOrd="0" destOrd="0" parTransId="{C9D80F5D-4CFB-4B0F-9225-7A8445C17AD7}" sibTransId="{F2AB4508-F772-4ED7-BF9B-82FA92E49F16}"/>
    <dgm:cxn modelId="{5580752B-C4C5-43CC-8D84-273F7B57D270}" type="presOf" srcId="{9659CB8F-18D9-4F6C-912B-C5C61866DDEB}" destId="{D9E8E8A7-5F53-4D15-B208-41C84CCA4D94}" srcOrd="0" destOrd="8" presId="urn:microsoft.com/office/officeart/2005/8/layout/list1#1"/>
    <dgm:cxn modelId="{78A47F5E-97DF-43F0-9F1C-07A8DA378154}" srcId="{65BBA9DD-875C-427C-9957-5366206875CF}" destId="{32934B19-490A-4B68-A922-2A4CDA4CFC22}" srcOrd="3" destOrd="0" parTransId="{0A5B13B0-8A95-4E19-8703-B567CE7E8F7C}" sibTransId="{8AF61A4E-42D5-4547-8F8F-FAE14EF673F1}"/>
    <dgm:cxn modelId="{DA776541-0EE7-4AD7-995B-95258B5A94E1}" srcId="{65BBA9DD-875C-427C-9957-5366206875CF}" destId="{A382B15B-3805-4415-866F-F57D6B7A2F0B}" srcOrd="4" destOrd="0" parTransId="{C99CD017-4D8E-4F25-841B-726B81F3FAA6}" sibTransId="{867172B1-CE7C-4603-BF48-AFB183821D68}"/>
    <dgm:cxn modelId="{65660348-B3EA-4D8D-9B32-710052C40E71}" type="presOf" srcId="{A382B15B-3805-4415-866F-F57D6B7A2F0B}" destId="{D9E8E8A7-5F53-4D15-B208-41C84CCA4D94}" srcOrd="0" destOrd="4" presId="urn:microsoft.com/office/officeart/2005/8/layout/list1#1"/>
    <dgm:cxn modelId="{E878B168-3068-40DC-BCF2-0260ACE9B694}" type="presOf" srcId="{65BBA9DD-875C-427C-9957-5366206875CF}" destId="{D9D3F244-D34A-4008-9455-CE1ACAF2ED81}" srcOrd="0" destOrd="0" presId="urn:microsoft.com/office/officeart/2005/8/layout/list1#1"/>
    <dgm:cxn modelId="{2C53564C-EE78-48F7-8024-28D43A8D0553}" type="presOf" srcId="{DB1F41F0-5EA4-4B05-9463-E117B0F61A11}" destId="{D9E8E8A7-5F53-4D15-B208-41C84CCA4D94}" srcOrd="0" destOrd="5" presId="urn:microsoft.com/office/officeart/2005/8/layout/list1#1"/>
    <dgm:cxn modelId="{795EB94C-69BA-4258-8FF3-57116DED42D3}" srcId="{65BBA9DD-875C-427C-9957-5366206875CF}" destId="{2860F094-104E-4605-B192-FFB566B0615D}" srcOrd="9" destOrd="0" parTransId="{1CC3562F-205B-4C55-8EEB-150DA1E56D03}" sibTransId="{CE80614D-CDEA-465B-B7EE-E112D0ECA0B0}"/>
    <dgm:cxn modelId="{88309E91-EF26-4B39-9D2E-24364DEB265D}" type="presOf" srcId="{32934B19-490A-4B68-A922-2A4CDA4CFC22}" destId="{D9E8E8A7-5F53-4D15-B208-41C84CCA4D94}" srcOrd="0" destOrd="3" presId="urn:microsoft.com/office/officeart/2005/8/layout/list1#1"/>
    <dgm:cxn modelId="{BACDD392-87BE-489D-94E5-14A189FB71EC}" srcId="{65BBA9DD-875C-427C-9957-5366206875CF}" destId="{4CE55E04-8D17-4EE1-B90B-DBEA997D214C}" srcOrd="0" destOrd="0" parTransId="{D4AD06A7-234F-40BB-B757-622CE6E120C9}" sibTransId="{0A69C4C7-549B-4C28-8F5D-7AC678866870}"/>
    <dgm:cxn modelId="{8CFF3298-F508-4D22-8E61-2091EC231C8F}" type="presOf" srcId="{CB7977E7-E4F3-4D0A-B938-0F305FF47B6A}" destId="{D9E8E8A7-5F53-4D15-B208-41C84CCA4D94}" srcOrd="0" destOrd="6" presId="urn:microsoft.com/office/officeart/2005/8/layout/list1#1"/>
    <dgm:cxn modelId="{30954D98-7865-4112-A4B2-7E26302E30E4}" srcId="{65BBA9DD-875C-427C-9957-5366206875CF}" destId="{2D3AB0A2-7844-4F4D-A55A-55F9D80340DD}" srcOrd="1" destOrd="0" parTransId="{B952EEE7-EF3A-4311-BE33-F24C9F700714}" sibTransId="{D793EB12-A385-4A30-9214-C94E56AF09CA}"/>
    <dgm:cxn modelId="{CC8AF89E-E83E-4C03-BD65-24FA8027C62D}" srcId="{65BBA9DD-875C-427C-9957-5366206875CF}" destId="{CEB331F2-646C-44A8-932C-5925FED5A149}" srcOrd="7" destOrd="0" parTransId="{F6B43B42-02B5-407F-B586-2FCEE7F0CB5A}" sibTransId="{9A10888B-62FB-48CE-BB6A-70759A49B7E0}"/>
    <dgm:cxn modelId="{415804A4-A57B-4B52-A448-87634852BE52}" type="presOf" srcId="{92E32FF7-B1B3-4AE7-A8FE-DABBFE4CCD14}" destId="{13A0108B-A0E4-4F9D-B3F7-41CFB7998BE2}" srcOrd="0" destOrd="0" presId="urn:microsoft.com/office/officeart/2005/8/layout/list1#1"/>
    <dgm:cxn modelId="{725303B3-3EED-4EFD-AEDC-9126C82D1A09}" srcId="{65BBA9DD-875C-427C-9957-5366206875CF}" destId="{DB1F41F0-5EA4-4B05-9463-E117B0F61A11}" srcOrd="5" destOrd="0" parTransId="{7A31EEB4-817A-4286-BBD4-67A6384279A8}" sibTransId="{582CC34D-64D5-4BF1-AAAF-5B7D08AF3768}"/>
    <dgm:cxn modelId="{258B3CBC-845A-41AA-B10D-C323E1F7C2A5}" type="presOf" srcId="{2D3AB0A2-7844-4F4D-A55A-55F9D80340DD}" destId="{D9E8E8A7-5F53-4D15-B208-41C84CCA4D94}" srcOrd="0" destOrd="1" presId="urn:microsoft.com/office/officeart/2005/8/layout/list1#1"/>
    <dgm:cxn modelId="{5A2E30D2-9100-41CD-A1A4-BDFE7E6B2373}" type="presOf" srcId="{4CE55E04-8D17-4EE1-B90B-DBEA997D214C}" destId="{D9E8E8A7-5F53-4D15-B208-41C84CCA4D94}" srcOrd="0" destOrd="0" presId="urn:microsoft.com/office/officeart/2005/8/layout/list1#1"/>
    <dgm:cxn modelId="{FC559DD6-132B-4515-A20B-316D233E3E5B}" srcId="{65BBA9DD-875C-427C-9957-5366206875CF}" destId="{DF012C7D-48E5-4C3D-9758-3AA050BF5232}" srcOrd="2" destOrd="0" parTransId="{5405B97C-4C8C-4FFF-A32E-3D705E27089A}" sibTransId="{046674CD-618D-4DBA-9474-F4B903A71A7D}"/>
    <dgm:cxn modelId="{8E68C9DE-FB70-4A08-8948-A73B736DBA1D}" srcId="{65BBA9DD-875C-427C-9957-5366206875CF}" destId="{9659CB8F-18D9-4F6C-912B-C5C61866DDEB}" srcOrd="8" destOrd="0" parTransId="{F6775B18-408A-4E63-BDB7-D27AD617F42E}" sibTransId="{1F12DE9A-2FF1-4A04-8200-023BE17D0E53}"/>
    <dgm:cxn modelId="{D6153DE0-4B4B-4082-9262-AAD30592E524}" type="presOf" srcId="{65BBA9DD-875C-427C-9957-5366206875CF}" destId="{8425950D-11FA-4A11-B4DC-F99C4B6D9F6A}" srcOrd="1" destOrd="0" presId="urn:microsoft.com/office/officeart/2005/8/layout/list1#1"/>
    <dgm:cxn modelId="{4A0D32E1-BEAF-4A47-8DF1-7A603B5F0B24}" type="presOf" srcId="{CEB331F2-646C-44A8-932C-5925FED5A149}" destId="{D9E8E8A7-5F53-4D15-B208-41C84CCA4D94}" srcOrd="0" destOrd="7" presId="urn:microsoft.com/office/officeart/2005/8/layout/list1#1"/>
    <dgm:cxn modelId="{BCB26AE1-B233-43A4-9901-60DD9059CCA0}" type="presOf" srcId="{2860F094-104E-4605-B192-FFB566B0615D}" destId="{D9E8E8A7-5F53-4D15-B208-41C84CCA4D94}" srcOrd="0" destOrd="9" presId="urn:microsoft.com/office/officeart/2005/8/layout/list1#1"/>
    <dgm:cxn modelId="{F717A3B3-0196-43A1-8D17-60826E88CA2B}" type="presParOf" srcId="{13A0108B-A0E4-4F9D-B3F7-41CFB7998BE2}" destId="{EE7F3DF9-02A3-4569-9E35-68FABD9D3ECC}" srcOrd="0" destOrd="0" presId="urn:microsoft.com/office/officeart/2005/8/layout/list1#1"/>
    <dgm:cxn modelId="{ECD7939B-23AA-4D4C-AE5D-E46C7F020507}" type="presParOf" srcId="{EE7F3DF9-02A3-4569-9E35-68FABD9D3ECC}" destId="{D9D3F244-D34A-4008-9455-CE1ACAF2ED81}" srcOrd="0" destOrd="0" presId="urn:microsoft.com/office/officeart/2005/8/layout/list1#1"/>
    <dgm:cxn modelId="{16570F79-E1DE-414B-838D-4E29B12EFAD9}" type="presParOf" srcId="{EE7F3DF9-02A3-4569-9E35-68FABD9D3ECC}" destId="{8425950D-11FA-4A11-B4DC-F99C4B6D9F6A}" srcOrd="1" destOrd="0" presId="urn:microsoft.com/office/officeart/2005/8/layout/list1#1"/>
    <dgm:cxn modelId="{4ECDEEFA-087A-4F31-8BE4-ED98F7A6F231}" type="presParOf" srcId="{13A0108B-A0E4-4F9D-B3F7-41CFB7998BE2}" destId="{E6A84327-FC35-4CB5-BC26-90B6C03F840C}" srcOrd="1" destOrd="0" presId="urn:microsoft.com/office/officeart/2005/8/layout/list1#1"/>
    <dgm:cxn modelId="{B48C0E2C-3EB6-4732-B009-915C3E7D50B2}" type="presParOf" srcId="{13A0108B-A0E4-4F9D-B3F7-41CFB7998BE2}" destId="{D9E8E8A7-5F53-4D15-B208-41C84CCA4D94}" srcOrd="2"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1B80E3-D642-4888-A40B-F0440F399F97}" type="doc">
      <dgm:prSet loTypeId="urn:microsoft.com/office/officeart/2005/8/layout/list1#10" loCatId="list" qsTypeId="urn:microsoft.com/office/officeart/2005/8/quickstyle/simple1#11" qsCatId="simple" csTypeId="urn:microsoft.com/office/officeart/2005/8/colors/colorful2#10" csCatId="colorful" phldr="1"/>
      <dgm:spPr/>
      <dgm:t>
        <a:bodyPr/>
        <a:lstStyle/>
        <a:p>
          <a:endParaRPr lang="zh-CN" altLang="en-US"/>
        </a:p>
      </dgm:t>
    </dgm:pt>
    <dgm:pt modelId="{D160F752-15CF-41E9-B92F-B4FE75CF0B4B}">
      <dgm:prSet/>
      <dgm:spPr/>
      <dgm:t>
        <a:bodyPr/>
        <a:lstStyle/>
        <a:p>
          <a:pPr rtl="0"/>
          <a:r>
            <a:rPr lang="zh-CN" dirty="0"/>
            <a:t>中毒危险</a:t>
          </a:r>
        </a:p>
      </dgm:t>
    </dgm:pt>
    <dgm:pt modelId="{A190F45D-7130-423A-8575-39469984E7BB}" cxnId="{25112D29-0458-40CD-86A3-57D612CB6CA4}" type="parTrans">
      <dgm:prSet/>
      <dgm:spPr/>
      <dgm:t>
        <a:bodyPr/>
        <a:lstStyle/>
        <a:p>
          <a:endParaRPr lang="zh-CN" altLang="en-US"/>
        </a:p>
      </dgm:t>
    </dgm:pt>
    <dgm:pt modelId="{682B05B9-9E58-4E0C-B3C5-8BBA9488039F}" cxnId="{25112D29-0458-40CD-86A3-57D612CB6CA4}" type="sibTrans">
      <dgm:prSet/>
      <dgm:spPr/>
      <dgm:t>
        <a:bodyPr/>
        <a:lstStyle/>
        <a:p>
          <a:endParaRPr lang="zh-CN" altLang="en-US"/>
        </a:p>
      </dgm:t>
    </dgm:pt>
    <dgm:pt modelId="{4A2B844C-F130-43B5-AE34-414F3AAD8845}">
      <dgm:prSet/>
      <dgm:spPr/>
      <dgm:t>
        <a:bodyPr/>
        <a:lstStyle/>
        <a:p>
          <a:pPr rtl="0"/>
          <a:r>
            <a:rPr lang="zh-CN" dirty="0"/>
            <a:t>绝大多数危险化学品对人畜有毒害作用，主要通过吸入、食入或皮肤接触等途径，造成中毒事故的发生。其原因主要包括：</a:t>
          </a:r>
        </a:p>
      </dgm:t>
    </dgm:pt>
    <dgm:pt modelId="{CF59F514-7CD3-4B08-A1AA-0D85B6FC7434}" cxnId="{0707F448-BEC3-450F-AC42-0C9169231CDA}" type="parTrans">
      <dgm:prSet/>
      <dgm:spPr/>
      <dgm:t>
        <a:bodyPr/>
        <a:lstStyle/>
        <a:p>
          <a:endParaRPr lang="zh-CN" altLang="en-US"/>
        </a:p>
      </dgm:t>
    </dgm:pt>
    <dgm:pt modelId="{3E88E9F4-3D18-44DD-8022-A2A606DD7E61}" cxnId="{0707F448-BEC3-450F-AC42-0C9169231CDA}" type="sibTrans">
      <dgm:prSet/>
      <dgm:spPr/>
      <dgm:t>
        <a:bodyPr/>
        <a:lstStyle/>
        <a:p>
          <a:endParaRPr lang="zh-CN" altLang="en-US"/>
        </a:p>
      </dgm:t>
    </dgm:pt>
    <dgm:pt modelId="{5F5910EB-A9B9-4830-99CA-79747E8D755D}">
      <dgm:prSet/>
      <dgm:spPr/>
      <dgm:t>
        <a:bodyPr/>
        <a:lstStyle/>
        <a:p>
          <a:r>
            <a:rPr lang="en-US" dirty="0"/>
            <a:t>a) </a:t>
          </a:r>
          <a:r>
            <a:rPr lang="zh-CN" dirty="0"/>
            <a:t>作业工人不了解危险化学品的性质，没有佩戴必要的防护用品；</a:t>
          </a:r>
        </a:p>
      </dgm:t>
    </dgm:pt>
    <dgm:pt modelId="{D34603B2-3671-4824-95F1-31BF57E409B0}" cxnId="{662B4ADE-017C-422C-8D7F-1574299A65D0}" type="parTrans">
      <dgm:prSet/>
      <dgm:spPr/>
      <dgm:t>
        <a:bodyPr/>
        <a:lstStyle/>
        <a:p>
          <a:endParaRPr lang="zh-CN" altLang="en-US"/>
        </a:p>
      </dgm:t>
    </dgm:pt>
    <dgm:pt modelId="{B429E74C-AC2A-41CB-B238-FCA976DB425E}" cxnId="{662B4ADE-017C-422C-8D7F-1574299A65D0}" type="sibTrans">
      <dgm:prSet/>
      <dgm:spPr/>
      <dgm:t>
        <a:bodyPr/>
        <a:lstStyle/>
        <a:p>
          <a:endParaRPr lang="zh-CN" altLang="en-US"/>
        </a:p>
      </dgm:t>
    </dgm:pt>
    <dgm:pt modelId="{A1E30134-B872-467B-B6B5-74E57784E94F}">
      <dgm:prSet/>
      <dgm:spPr/>
      <dgm:t>
        <a:bodyPr/>
        <a:lstStyle/>
        <a:p>
          <a:r>
            <a:rPr lang="en-US" dirty="0"/>
            <a:t>b) </a:t>
          </a:r>
          <a:r>
            <a:rPr lang="zh-CN" dirty="0"/>
            <a:t>在火场上和处置毒害品泄漏的过程中，接触毒品的时间较长，现场抢险人员的活动量大因而呼吸量也大，很容易引起呼吸中毒。</a:t>
          </a:r>
          <a:endParaRPr lang="zh-CN" altLang="en-US" dirty="0"/>
        </a:p>
      </dgm:t>
    </dgm:pt>
    <dgm:pt modelId="{2F5ACAD7-C425-4F89-8AC2-86D4568F7780}" cxnId="{00F5E7D7-EAFC-4CC6-A15F-A31C59BBCB65}" type="parTrans">
      <dgm:prSet/>
      <dgm:spPr/>
      <dgm:t>
        <a:bodyPr/>
        <a:lstStyle/>
        <a:p>
          <a:endParaRPr lang="zh-CN" altLang="en-US"/>
        </a:p>
      </dgm:t>
    </dgm:pt>
    <dgm:pt modelId="{18C79D4D-43A2-4795-83FE-4EE7E640ADDC}" cxnId="{00F5E7D7-EAFC-4CC6-A15F-A31C59BBCB65}" type="sibTrans">
      <dgm:prSet/>
      <dgm:spPr/>
      <dgm:t>
        <a:bodyPr/>
        <a:lstStyle/>
        <a:p>
          <a:endParaRPr lang="zh-CN" altLang="en-US"/>
        </a:p>
      </dgm:t>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5DB0F30D-49BC-4A3E-906A-B7DE3032C671}" type="presOf" srcId="{111B80E3-D642-4888-A40B-F0440F399F97}" destId="{0B028B0A-C68E-4147-983C-99D6CCAA7659}" srcOrd="0" destOrd="0" presId="urn:microsoft.com/office/officeart/2005/8/layout/list1#10"/>
    <dgm:cxn modelId="{0FC3900F-614A-4C6C-8259-4933DE1780B4}" type="presOf" srcId="{5F5910EB-A9B9-4830-99CA-79747E8D755D}" destId="{3CF5C349-4198-4516-AD0F-94303D761248}" srcOrd="0" destOrd="1" presId="urn:microsoft.com/office/officeart/2005/8/layout/list1#10"/>
    <dgm:cxn modelId="{358A0723-9C91-4981-A0F7-76FC10DFEAC1}" type="presOf" srcId="{4A2B844C-F130-43B5-AE34-414F3AAD8845}" destId="{3CF5C349-4198-4516-AD0F-94303D761248}" srcOrd="0" destOrd="0" presId="urn:microsoft.com/office/officeart/2005/8/layout/list1#10"/>
    <dgm:cxn modelId="{25112D29-0458-40CD-86A3-57D612CB6CA4}" srcId="{111B80E3-D642-4888-A40B-F0440F399F97}" destId="{D160F752-15CF-41E9-B92F-B4FE75CF0B4B}" srcOrd="0" destOrd="0" parTransId="{A190F45D-7130-423A-8575-39469984E7BB}" sibTransId="{682B05B9-9E58-4E0C-B3C5-8BBA9488039F}"/>
    <dgm:cxn modelId="{0707F448-BEC3-450F-AC42-0C9169231CDA}" srcId="{D160F752-15CF-41E9-B92F-B4FE75CF0B4B}" destId="{4A2B844C-F130-43B5-AE34-414F3AAD8845}" srcOrd="0" destOrd="0" parTransId="{CF59F514-7CD3-4B08-A1AA-0D85B6FC7434}" sibTransId="{3E88E9F4-3D18-44DD-8022-A2A606DD7E61}"/>
    <dgm:cxn modelId="{F5E39783-0AD6-4C86-B984-D22CF974F268}" type="presOf" srcId="{D160F752-15CF-41E9-B92F-B4FE75CF0B4B}" destId="{8B49C1D8-7F9D-444E-B4F5-0F5B5284F8D8}" srcOrd="0" destOrd="0" presId="urn:microsoft.com/office/officeart/2005/8/layout/list1#10"/>
    <dgm:cxn modelId="{995771C0-10BE-4EBB-BD4A-05A06B7BC10F}" type="presOf" srcId="{D160F752-15CF-41E9-B92F-B4FE75CF0B4B}" destId="{77BB9034-7F06-41E7-9831-EEF80F56504C}" srcOrd="1" destOrd="0" presId="urn:microsoft.com/office/officeart/2005/8/layout/list1#10"/>
    <dgm:cxn modelId="{00F5E7D7-EAFC-4CC6-A15F-A31C59BBCB65}" srcId="{D160F752-15CF-41E9-B92F-B4FE75CF0B4B}" destId="{A1E30134-B872-467B-B6B5-74E57784E94F}" srcOrd="2" destOrd="0" parTransId="{2F5ACAD7-C425-4F89-8AC2-86D4568F7780}" sibTransId="{18C79D4D-43A2-4795-83FE-4EE7E640ADDC}"/>
    <dgm:cxn modelId="{8D8D4BD9-9E66-45F4-B1F3-BAF10B4A3253}" type="presOf" srcId="{A1E30134-B872-467B-B6B5-74E57784E94F}" destId="{3CF5C349-4198-4516-AD0F-94303D761248}" srcOrd="0" destOrd="2" presId="urn:microsoft.com/office/officeart/2005/8/layout/list1#10"/>
    <dgm:cxn modelId="{662B4ADE-017C-422C-8D7F-1574299A65D0}" srcId="{D160F752-15CF-41E9-B92F-B4FE75CF0B4B}" destId="{5F5910EB-A9B9-4830-99CA-79747E8D755D}" srcOrd="1" destOrd="0" parTransId="{D34603B2-3671-4824-95F1-31BF57E409B0}" sibTransId="{B429E74C-AC2A-41CB-B238-FCA976DB425E}"/>
    <dgm:cxn modelId="{0A2169CA-63AE-445C-90D0-858DDC169473}" type="presParOf" srcId="{0B028B0A-C68E-4147-983C-99D6CCAA7659}" destId="{170E78C9-DED8-4FD3-B700-29285F595BD0}" srcOrd="0" destOrd="0" presId="urn:microsoft.com/office/officeart/2005/8/layout/list1#10"/>
    <dgm:cxn modelId="{36B706B1-1F0D-4BDA-90AF-5BF20116D883}" type="presParOf" srcId="{170E78C9-DED8-4FD3-B700-29285F595BD0}" destId="{8B49C1D8-7F9D-444E-B4F5-0F5B5284F8D8}" srcOrd="0" destOrd="0" presId="urn:microsoft.com/office/officeart/2005/8/layout/list1#10"/>
    <dgm:cxn modelId="{D0113F42-90B9-4065-8F1C-FD21552D4E2D}" type="presParOf" srcId="{170E78C9-DED8-4FD3-B700-29285F595BD0}" destId="{77BB9034-7F06-41E7-9831-EEF80F56504C}" srcOrd="1" destOrd="0" presId="urn:microsoft.com/office/officeart/2005/8/layout/list1#10"/>
    <dgm:cxn modelId="{96F161A4-DEC4-43F0-831E-29F92BA3A7AA}" type="presParOf" srcId="{0B028B0A-C68E-4147-983C-99D6CCAA7659}" destId="{3846420A-EC07-4687-A6DF-BD9764E29D11}" srcOrd="1" destOrd="0" presId="urn:microsoft.com/office/officeart/2005/8/layout/list1#10"/>
    <dgm:cxn modelId="{EAB1A884-B481-4908-9C6B-2B35BFFBF940}" type="presParOf" srcId="{0B028B0A-C68E-4147-983C-99D6CCAA7659}" destId="{3CF5C349-4198-4516-AD0F-94303D761248}" srcOrd="2" destOrd="0" presId="urn:microsoft.com/office/officeart/2005/8/layout/list1#10"/>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1B80E3-D642-4888-A40B-F0440F399F97}" type="doc">
      <dgm:prSet loTypeId="urn:microsoft.com/office/officeart/2005/8/layout/list1#11" loCatId="list" qsTypeId="urn:microsoft.com/office/officeart/2005/8/quickstyle/simple1#12" qsCatId="simple" csTypeId="urn:microsoft.com/office/officeart/2005/8/colors/colorful2#11" csCatId="colorful" phldr="1"/>
      <dgm:spPr/>
      <dgm:t>
        <a:bodyPr/>
        <a:lstStyle/>
        <a:p>
          <a:endParaRPr lang="zh-CN" altLang="en-US"/>
        </a:p>
      </dgm:t>
    </dgm:pt>
    <dgm:pt modelId="{D160F752-15CF-41E9-B92F-B4FE75CF0B4B}">
      <dgm:prSet/>
      <dgm:spPr/>
      <dgm:t>
        <a:bodyPr/>
        <a:lstStyle/>
        <a:p>
          <a:pPr rtl="0"/>
          <a:r>
            <a:rPr lang="zh-CN" dirty="0"/>
            <a:t>灼伤危险</a:t>
          </a:r>
        </a:p>
      </dgm:t>
    </dgm:pt>
    <dgm:pt modelId="{A190F45D-7130-423A-8575-39469984E7BB}" cxnId="{25112D29-0458-40CD-86A3-57D612CB6CA4}" type="parTrans">
      <dgm:prSet/>
      <dgm:spPr/>
      <dgm:t>
        <a:bodyPr/>
        <a:lstStyle/>
        <a:p>
          <a:endParaRPr lang="zh-CN" altLang="en-US"/>
        </a:p>
      </dgm:t>
    </dgm:pt>
    <dgm:pt modelId="{682B05B9-9E58-4E0C-B3C5-8BBA9488039F}" cxnId="{25112D29-0458-40CD-86A3-57D612CB6CA4}" type="sibTrans">
      <dgm:prSet/>
      <dgm:spPr/>
      <dgm:t>
        <a:bodyPr/>
        <a:lstStyle/>
        <a:p>
          <a:endParaRPr lang="zh-CN" altLang="en-US"/>
        </a:p>
      </dgm:t>
    </dgm:pt>
    <dgm:pt modelId="{4A2B844C-F130-43B5-AE34-414F3AAD8845}">
      <dgm:prSet/>
      <dgm:spPr/>
      <dgm:t>
        <a:bodyPr/>
        <a:lstStyle/>
        <a:p>
          <a:pPr rtl="0"/>
          <a:r>
            <a:rPr lang="zh-CN" dirty="0"/>
            <a:t>腐蚀性物品包括酸、碱性及其它腐蚀性物品。该类物品在储存过程中易于发生容器破损、商品泄漏等事故，同时如果操作人员又未穿戴齐全的劳动防护用品，就会发生化学灼伤事故。</a:t>
          </a:r>
        </a:p>
      </dgm:t>
    </dgm:pt>
    <dgm:pt modelId="{CF59F514-7CD3-4B08-A1AA-0D85B6FC7434}" cxnId="{0707F448-BEC3-450F-AC42-0C9169231CDA}" type="parTrans">
      <dgm:prSet/>
      <dgm:spPr/>
      <dgm:t>
        <a:bodyPr/>
        <a:lstStyle/>
        <a:p>
          <a:endParaRPr lang="zh-CN" altLang="en-US"/>
        </a:p>
      </dgm:t>
    </dgm:pt>
    <dgm:pt modelId="{3E88E9F4-3D18-44DD-8022-A2A606DD7E61}" cxnId="{0707F448-BEC3-450F-AC42-0C9169231CDA}" type="sibTrans">
      <dgm:prSet/>
      <dgm:spPr/>
      <dgm:t>
        <a:bodyPr/>
        <a:lstStyle/>
        <a:p>
          <a:endParaRPr lang="zh-CN" altLang="en-US"/>
        </a:p>
      </dgm:t>
    </dgm:pt>
    <dgm:pt modelId="{DA58030A-9BE3-44D6-8502-52318D83D4A0}">
      <dgm:prSet/>
      <dgm:spPr/>
      <dgm:t>
        <a:bodyPr/>
        <a:lstStyle/>
        <a:p>
          <a:pPr rtl="0"/>
          <a:endParaRPr lang="zh-CN" dirty="0"/>
        </a:p>
      </dgm:t>
    </dgm:pt>
    <dgm:pt modelId="{1C3F48A8-5AC6-49E0-BB60-D7B88DCF1891}" cxnId="{B16CEF8F-6EA1-403B-9A57-BF728BA35F8A}" type="parTrans">
      <dgm:prSet/>
      <dgm:spPr/>
      <dgm:t>
        <a:bodyPr/>
        <a:lstStyle/>
        <a:p>
          <a:endParaRPr lang="zh-CN" altLang="en-US"/>
        </a:p>
      </dgm:t>
    </dgm:pt>
    <dgm:pt modelId="{43A291AD-7B0A-4022-919F-1130CFEBC393}" cxnId="{B16CEF8F-6EA1-403B-9A57-BF728BA35F8A}" type="sibTrans">
      <dgm:prSet/>
      <dgm:spPr/>
      <dgm:t>
        <a:bodyPr/>
        <a:lstStyle/>
        <a:p>
          <a:endParaRPr lang="zh-CN" altLang="en-US"/>
        </a:p>
      </dgm:t>
    </dgm:pt>
    <dgm:pt modelId="{D950091A-C295-474F-949D-EC367E8AF180}">
      <dgm:prSet/>
      <dgm:spPr/>
      <dgm:t>
        <a:bodyPr/>
        <a:lstStyle/>
        <a:p>
          <a:pPr rtl="0"/>
          <a:endParaRPr lang="zh-CN" dirty="0"/>
        </a:p>
      </dgm:t>
    </dgm:pt>
    <dgm:pt modelId="{D496E751-6797-4F0F-930C-A5A98448D22C}" cxnId="{3083BE50-5461-4BF7-A627-AE2340782616}" type="parTrans">
      <dgm:prSet/>
      <dgm:spPr/>
      <dgm:t>
        <a:bodyPr/>
        <a:lstStyle/>
        <a:p>
          <a:endParaRPr lang="zh-CN" altLang="en-US"/>
        </a:p>
      </dgm:t>
    </dgm:pt>
    <dgm:pt modelId="{E31C3F9E-8AD8-4A0B-A1F7-A278F559A05E}" cxnId="{3083BE50-5461-4BF7-A627-AE2340782616}" type="sibTrans">
      <dgm:prSet/>
      <dgm:spPr/>
      <dgm:t>
        <a:bodyPr/>
        <a:lstStyle/>
        <a:p>
          <a:endParaRPr lang="zh-CN" altLang="en-US"/>
        </a:p>
      </dgm:t>
    </dgm:pt>
    <dgm:pt modelId="{A4805A8E-3C61-4E5B-B529-3F0EC9EF2F5A}">
      <dgm:prSet/>
      <dgm:spPr/>
      <dgm:t>
        <a:bodyPr/>
        <a:lstStyle/>
        <a:p>
          <a:pPr rtl="0"/>
          <a:endParaRPr lang="zh-CN" dirty="0"/>
        </a:p>
      </dgm:t>
    </dgm:pt>
    <dgm:pt modelId="{02EC5F1C-B84B-4D55-A94F-77289E4B4934}" cxnId="{3CC6ACC2-9A04-427D-8219-7B5C928564E0}" type="parTrans">
      <dgm:prSet/>
      <dgm:spPr/>
      <dgm:t>
        <a:bodyPr/>
        <a:lstStyle/>
        <a:p>
          <a:endParaRPr lang="zh-CN" altLang="en-US"/>
        </a:p>
      </dgm:t>
    </dgm:pt>
    <dgm:pt modelId="{EDC3021E-5094-43D4-A916-5C32130E6B8B}" cxnId="{3CC6ACC2-9A04-427D-8219-7B5C928564E0}" type="sibTrans">
      <dgm:prSet/>
      <dgm:spPr/>
      <dgm:t>
        <a:bodyPr/>
        <a:lstStyle/>
        <a:p>
          <a:endParaRPr lang="zh-CN" altLang="en-US"/>
        </a:p>
      </dgm:t>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FF26010D-598C-4256-B2C8-337BD26CCA7F}" type="presOf" srcId="{111B80E3-D642-4888-A40B-F0440F399F97}" destId="{0B028B0A-C68E-4147-983C-99D6CCAA7659}" srcOrd="0" destOrd="0" presId="urn:microsoft.com/office/officeart/2005/8/layout/list1#11"/>
    <dgm:cxn modelId="{61575524-BEC5-4730-B998-DB412DD6A85C}" type="presOf" srcId="{D160F752-15CF-41E9-B92F-B4FE75CF0B4B}" destId="{77BB9034-7F06-41E7-9831-EEF80F56504C}" srcOrd="1" destOrd="0" presId="urn:microsoft.com/office/officeart/2005/8/layout/list1#11"/>
    <dgm:cxn modelId="{25112D29-0458-40CD-86A3-57D612CB6CA4}" srcId="{111B80E3-D642-4888-A40B-F0440F399F97}" destId="{D160F752-15CF-41E9-B92F-B4FE75CF0B4B}" srcOrd="0" destOrd="0" parTransId="{A190F45D-7130-423A-8575-39469984E7BB}" sibTransId="{682B05B9-9E58-4E0C-B3C5-8BBA9488039F}"/>
    <dgm:cxn modelId="{A8B5B243-D48E-4015-997B-CA6D6C3D2C8D}" type="presOf" srcId="{DA58030A-9BE3-44D6-8502-52318D83D4A0}" destId="{3CF5C349-4198-4516-AD0F-94303D761248}" srcOrd="0" destOrd="3" presId="urn:microsoft.com/office/officeart/2005/8/layout/list1#11"/>
    <dgm:cxn modelId="{0707F448-BEC3-450F-AC42-0C9169231CDA}" srcId="{D160F752-15CF-41E9-B92F-B4FE75CF0B4B}" destId="{4A2B844C-F130-43B5-AE34-414F3AAD8845}" srcOrd="0" destOrd="0" parTransId="{CF59F514-7CD3-4B08-A1AA-0D85B6FC7434}" sibTransId="{3E88E9F4-3D18-44DD-8022-A2A606DD7E61}"/>
    <dgm:cxn modelId="{3083BE50-5461-4BF7-A627-AE2340782616}" srcId="{D160F752-15CF-41E9-B92F-B4FE75CF0B4B}" destId="{D950091A-C295-474F-949D-EC367E8AF180}" srcOrd="1" destOrd="0" parTransId="{D496E751-6797-4F0F-930C-A5A98448D22C}" sibTransId="{E31C3F9E-8AD8-4A0B-A1F7-A278F559A05E}"/>
    <dgm:cxn modelId="{80AD1C59-1545-4A9B-A677-1EB64B39BBBD}" type="presOf" srcId="{D950091A-C295-474F-949D-EC367E8AF180}" destId="{3CF5C349-4198-4516-AD0F-94303D761248}" srcOrd="0" destOrd="1" presId="urn:microsoft.com/office/officeart/2005/8/layout/list1#11"/>
    <dgm:cxn modelId="{B16CEF8F-6EA1-403B-9A57-BF728BA35F8A}" srcId="{D160F752-15CF-41E9-B92F-B4FE75CF0B4B}" destId="{DA58030A-9BE3-44D6-8502-52318D83D4A0}" srcOrd="3" destOrd="0" parTransId="{1C3F48A8-5AC6-49E0-BB60-D7B88DCF1891}" sibTransId="{43A291AD-7B0A-4022-919F-1130CFEBC393}"/>
    <dgm:cxn modelId="{23CA92A2-5704-46BB-8491-88E6710D2C8B}" type="presOf" srcId="{A4805A8E-3C61-4E5B-B529-3F0EC9EF2F5A}" destId="{3CF5C349-4198-4516-AD0F-94303D761248}" srcOrd="0" destOrd="2" presId="urn:microsoft.com/office/officeart/2005/8/layout/list1#11"/>
    <dgm:cxn modelId="{6A2204A8-BD7F-4772-B288-0CA00711CD06}" type="presOf" srcId="{4A2B844C-F130-43B5-AE34-414F3AAD8845}" destId="{3CF5C349-4198-4516-AD0F-94303D761248}" srcOrd="0" destOrd="0" presId="urn:microsoft.com/office/officeart/2005/8/layout/list1#11"/>
    <dgm:cxn modelId="{3CC6ACC2-9A04-427D-8219-7B5C928564E0}" srcId="{D160F752-15CF-41E9-B92F-B4FE75CF0B4B}" destId="{A4805A8E-3C61-4E5B-B529-3F0EC9EF2F5A}" srcOrd="2" destOrd="0" parTransId="{02EC5F1C-B84B-4D55-A94F-77289E4B4934}" sibTransId="{EDC3021E-5094-43D4-A916-5C32130E6B8B}"/>
    <dgm:cxn modelId="{D73ECCEC-86ED-4632-AF41-8B6DE9AE0C24}" type="presOf" srcId="{D160F752-15CF-41E9-B92F-B4FE75CF0B4B}" destId="{8B49C1D8-7F9D-444E-B4F5-0F5B5284F8D8}" srcOrd="0" destOrd="0" presId="urn:microsoft.com/office/officeart/2005/8/layout/list1#11"/>
    <dgm:cxn modelId="{3A994D44-8982-48A8-B47D-1F1A6412395E}" type="presParOf" srcId="{0B028B0A-C68E-4147-983C-99D6CCAA7659}" destId="{170E78C9-DED8-4FD3-B700-29285F595BD0}" srcOrd="0" destOrd="0" presId="urn:microsoft.com/office/officeart/2005/8/layout/list1#11"/>
    <dgm:cxn modelId="{76072442-4423-4C14-8DC2-5A3F12AA2E3E}" type="presParOf" srcId="{170E78C9-DED8-4FD3-B700-29285F595BD0}" destId="{8B49C1D8-7F9D-444E-B4F5-0F5B5284F8D8}" srcOrd="0" destOrd="0" presId="urn:microsoft.com/office/officeart/2005/8/layout/list1#11"/>
    <dgm:cxn modelId="{EEAF4B21-56F7-4A9D-9FA5-1C8029ADCD35}" type="presParOf" srcId="{170E78C9-DED8-4FD3-B700-29285F595BD0}" destId="{77BB9034-7F06-41E7-9831-EEF80F56504C}" srcOrd="1" destOrd="0" presId="urn:microsoft.com/office/officeart/2005/8/layout/list1#11"/>
    <dgm:cxn modelId="{B9944794-C39C-4DC2-87D4-5995DF4E279B}" type="presParOf" srcId="{0B028B0A-C68E-4147-983C-99D6CCAA7659}" destId="{3846420A-EC07-4687-A6DF-BD9764E29D11}" srcOrd="1" destOrd="0" presId="urn:microsoft.com/office/officeart/2005/8/layout/list1#11"/>
    <dgm:cxn modelId="{CFCE0818-EB5C-4D4E-A7C8-B1652F111AF1}" type="presParOf" srcId="{0B028B0A-C68E-4147-983C-99D6CCAA7659}" destId="{3CF5C349-4198-4516-AD0F-94303D761248}" srcOrd="2" destOrd="0" presId="urn:microsoft.com/office/officeart/2005/8/layout/list1#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1B80E3-D642-4888-A40B-F0440F399F97}" type="doc">
      <dgm:prSet loTypeId="urn:microsoft.com/office/officeart/2005/8/layout/list1#12" loCatId="list" qsTypeId="urn:microsoft.com/office/officeart/2005/8/quickstyle/simple1#13" qsCatId="simple" csTypeId="urn:microsoft.com/office/officeart/2005/8/colors/colorful2#12" csCatId="colorful" phldr="1"/>
      <dgm:spPr/>
      <dgm:t>
        <a:bodyPr/>
        <a:lstStyle/>
        <a:p>
          <a:endParaRPr lang="zh-CN" altLang="en-US"/>
        </a:p>
      </dgm:t>
    </dgm:pt>
    <dgm:pt modelId="{D160F752-15CF-41E9-B92F-B4FE75CF0B4B}">
      <dgm:prSet/>
      <dgm:spPr/>
      <dgm:t>
        <a:bodyPr/>
        <a:lstStyle/>
        <a:p>
          <a:pPr rtl="0"/>
          <a:r>
            <a:rPr lang="zh-CN" dirty="0"/>
            <a:t>触电危险</a:t>
          </a:r>
        </a:p>
      </dgm:t>
    </dgm:pt>
    <dgm:pt modelId="{A190F45D-7130-423A-8575-39469984E7BB}" cxnId="{25112D29-0458-40CD-86A3-57D612CB6CA4}" type="parTrans">
      <dgm:prSet/>
      <dgm:spPr/>
      <dgm:t>
        <a:bodyPr/>
        <a:lstStyle/>
        <a:p>
          <a:endParaRPr lang="zh-CN" altLang="en-US"/>
        </a:p>
      </dgm:t>
    </dgm:pt>
    <dgm:pt modelId="{682B05B9-9E58-4E0C-B3C5-8BBA9488039F}" cxnId="{25112D29-0458-40CD-86A3-57D612CB6CA4}" type="sibTrans">
      <dgm:prSet/>
      <dgm:spPr/>
      <dgm:t>
        <a:bodyPr/>
        <a:lstStyle/>
        <a:p>
          <a:endParaRPr lang="zh-CN" altLang="en-US"/>
        </a:p>
      </dgm:t>
    </dgm:pt>
    <dgm:pt modelId="{4A2B844C-F130-43B5-AE34-414F3AAD8845}">
      <dgm:prSet/>
      <dgm:spPr/>
      <dgm:t>
        <a:bodyPr/>
        <a:lstStyle/>
        <a:p>
          <a:pPr rtl="0"/>
          <a:r>
            <a:rPr lang="zh-CN" dirty="0"/>
            <a:t>发生触电危险的主要原因除设备、设施缺陷、内在质量差、安装不规范、线路陈旧老化、设计不周等原因外，还包括：缺少警示标志或标志不明；</a:t>
          </a:r>
        </a:p>
      </dgm:t>
    </dgm:pt>
    <dgm:pt modelId="{CF59F514-7CD3-4B08-A1AA-0D85B6FC7434}" cxnId="{0707F448-BEC3-450F-AC42-0C9169231CDA}" type="parTrans">
      <dgm:prSet/>
      <dgm:spPr/>
      <dgm:t>
        <a:bodyPr/>
        <a:lstStyle/>
        <a:p>
          <a:endParaRPr lang="zh-CN" altLang="en-US"/>
        </a:p>
      </dgm:t>
    </dgm:pt>
    <dgm:pt modelId="{3E88E9F4-3D18-44DD-8022-A2A606DD7E61}" cxnId="{0707F448-BEC3-450F-AC42-0C9169231CDA}" type="sibTrans">
      <dgm:prSet/>
      <dgm:spPr/>
      <dgm:t>
        <a:bodyPr/>
        <a:lstStyle/>
        <a:p>
          <a:endParaRPr lang="zh-CN" altLang="en-US"/>
        </a:p>
      </dgm:t>
    </dgm:pt>
    <dgm:pt modelId="{07D16FB0-0E21-4B11-B740-FE34AB32630B}">
      <dgm:prSet/>
      <dgm:spPr/>
      <dgm:t>
        <a:bodyPr/>
        <a:lstStyle/>
        <a:p>
          <a:r>
            <a:rPr lang="zh-CN"/>
            <a:t>需要用防爆型设备，而未采用防爆型设备、设施；</a:t>
          </a:r>
        </a:p>
      </dgm:t>
    </dgm:pt>
    <dgm:pt modelId="{60A1A85A-A6E5-4294-8785-61ED98C0CAA1}" cxnId="{086A5533-1553-4B10-963D-2D116D84C02A}" type="parTrans">
      <dgm:prSet/>
      <dgm:spPr/>
      <dgm:t>
        <a:bodyPr/>
        <a:lstStyle/>
        <a:p>
          <a:endParaRPr lang="zh-CN" altLang="en-US"/>
        </a:p>
      </dgm:t>
    </dgm:pt>
    <dgm:pt modelId="{4E2FCB4B-22C3-42A3-8D20-2C23B4BC1EEC}" cxnId="{086A5533-1553-4B10-963D-2D116D84C02A}" type="sibTrans">
      <dgm:prSet/>
      <dgm:spPr/>
      <dgm:t>
        <a:bodyPr/>
        <a:lstStyle/>
        <a:p>
          <a:endParaRPr lang="zh-CN" altLang="en-US"/>
        </a:p>
      </dgm:t>
    </dgm:pt>
    <dgm:pt modelId="{E88257F9-7446-4FF9-86BD-7715ADC93606}">
      <dgm:prSet/>
      <dgm:spPr/>
      <dgm:t>
        <a:bodyPr/>
        <a:lstStyle/>
        <a:p>
          <a:r>
            <a:rPr lang="zh-CN" dirty="0"/>
            <a:t>电气作业安全管理工作存在漏洞等。</a:t>
          </a:r>
          <a:endParaRPr lang="zh-CN" altLang="en-US" dirty="0"/>
        </a:p>
      </dgm:t>
    </dgm:pt>
    <dgm:pt modelId="{BA6BAA11-395E-420B-AA23-E80D4CA7CB63}" cxnId="{9B40EAE7-A5A8-49F4-BADF-B5BCD71035FC}" type="parTrans">
      <dgm:prSet/>
      <dgm:spPr/>
      <dgm:t>
        <a:bodyPr/>
        <a:lstStyle/>
        <a:p>
          <a:endParaRPr lang="zh-CN" altLang="en-US"/>
        </a:p>
      </dgm:t>
    </dgm:pt>
    <dgm:pt modelId="{4B61A261-7D72-415F-87ED-EE2A6FCD4E59}" cxnId="{9B40EAE7-A5A8-49F4-BADF-B5BCD71035FC}" type="sibTrans">
      <dgm:prSet/>
      <dgm:spPr/>
      <dgm:t>
        <a:bodyPr/>
        <a:lstStyle/>
        <a:p>
          <a:endParaRPr lang="zh-CN" altLang="en-US"/>
        </a:p>
      </dgm:t>
    </dgm:pt>
    <dgm:pt modelId="{2A0A0719-7E67-42C2-B2EF-CDF0581D0573}">
      <dgm:prSet/>
      <dgm:spPr/>
      <dgm:t>
        <a:bodyPr/>
        <a:lstStyle/>
        <a:p>
          <a:endParaRPr lang="zh-CN" altLang="en-US" dirty="0"/>
        </a:p>
      </dgm:t>
    </dgm:pt>
    <dgm:pt modelId="{68E1021A-AEBA-4C72-ACE6-893753945B72}" cxnId="{B0D02885-64DC-4C87-A9F7-01AF98D89864}" type="parTrans">
      <dgm:prSet/>
      <dgm:spPr/>
      <dgm:t>
        <a:bodyPr/>
        <a:lstStyle/>
        <a:p>
          <a:endParaRPr lang="zh-CN" altLang="en-US"/>
        </a:p>
      </dgm:t>
    </dgm:pt>
    <dgm:pt modelId="{90D8E9AF-22FF-4391-BFAE-1EE4A6FB8E8E}" cxnId="{B0D02885-64DC-4C87-A9F7-01AF98D89864}" type="sibTrans">
      <dgm:prSet/>
      <dgm:spPr/>
      <dgm:t>
        <a:bodyPr/>
        <a:lstStyle/>
        <a:p>
          <a:endParaRPr lang="zh-CN" altLang="en-US"/>
        </a:p>
      </dgm:t>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25112D29-0458-40CD-86A3-57D612CB6CA4}" srcId="{111B80E3-D642-4888-A40B-F0440F399F97}" destId="{D160F752-15CF-41E9-B92F-B4FE75CF0B4B}" srcOrd="0" destOrd="0" parTransId="{A190F45D-7130-423A-8575-39469984E7BB}" sibTransId="{682B05B9-9E58-4E0C-B3C5-8BBA9488039F}"/>
    <dgm:cxn modelId="{F71B4C2C-9D1B-405F-8863-2D4C8017E40E}" type="presOf" srcId="{07D16FB0-0E21-4B11-B740-FE34AB32630B}" destId="{3CF5C349-4198-4516-AD0F-94303D761248}" srcOrd="0" destOrd="1" presId="urn:microsoft.com/office/officeart/2005/8/layout/list1#12"/>
    <dgm:cxn modelId="{086A5533-1553-4B10-963D-2D116D84C02A}" srcId="{D160F752-15CF-41E9-B92F-B4FE75CF0B4B}" destId="{07D16FB0-0E21-4B11-B740-FE34AB32630B}" srcOrd="1" destOrd="0" parTransId="{60A1A85A-A6E5-4294-8785-61ED98C0CAA1}" sibTransId="{4E2FCB4B-22C3-42A3-8D20-2C23B4BC1EEC}"/>
    <dgm:cxn modelId="{3CA3883D-88E8-45B1-8992-293D7C171144}" type="presOf" srcId="{D160F752-15CF-41E9-B92F-B4FE75CF0B4B}" destId="{77BB9034-7F06-41E7-9831-EEF80F56504C}" srcOrd="1" destOrd="0" presId="urn:microsoft.com/office/officeart/2005/8/layout/list1#12"/>
    <dgm:cxn modelId="{0707F448-BEC3-450F-AC42-0C9169231CDA}" srcId="{D160F752-15CF-41E9-B92F-B4FE75CF0B4B}" destId="{4A2B844C-F130-43B5-AE34-414F3AAD8845}" srcOrd="0" destOrd="0" parTransId="{CF59F514-7CD3-4B08-A1AA-0D85B6FC7434}" sibTransId="{3E88E9F4-3D18-44DD-8022-A2A606DD7E61}"/>
    <dgm:cxn modelId="{B0D02885-64DC-4C87-A9F7-01AF98D89864}" srcId="{D160F752-15CF-41E9-B92F-B4FE75CF0B4B}" destId="{2A0A0719-7E67-42C2-B2EF-CDF0581D0573}" srcOrd="3" destOrd="0" parTransId="{68E1021A-AEBA-4C72-ACE6-893753945B72}" sibTransId="{90D8E9AF-22FF-4391-BFAE-1EE4A6FB8E8E}"/>
    <dgm:cxn modelId="{6F249C89-5934-4D0E-BB71-79101FF52850}" type="presOf" srcId="{4A2B844C-F130-43B5-AE34-414F3AAD8845}" destId="{3CF5C349-4198-4516-AD0F-94303D761248}" srcOrd="0" destOrd="0" presId="urn:microsoft.com/office/officeart/2005/8/layout/list1#12"/>
    <dgm:cxn modelId="{8B6DDD8F-1077-447F-A2BA-3D057773F365}" type="presOf" srcId="{E88257F9-7446-4FF9-86BD-7715ADC93606}" destId="{3CF5C349-4198-4516-AD0F-94303D761248}" srcOrd="0" destOrd="2" presId="urn:microsoft.com/office/officeart/2005/8/layout/list1#12"/>
    <dgm:cxn modelId="{14EECAB3-8A7A-45C7-A36E-86AACA018D13}" type="presOf" srcId="{111B80E3-D642-4888-A40B-F0440F399F97}" destId="{0B028B0A-C68E-4147-983C-99D6CCAA7659}" srcOrd="0" destOrd="0" presId="urn:microsoft.com/office/officeart/2005/8/layout/list1#12"/>
    <dgm:cxn modelId="{0518C6C6-6452-446F-9462-A19BB53FE2B2}" type="presOf" srcId="{2A0A0719-7E67-42C2-B2EF-CDF0581D0573}" destId="{3CF5C349-4198-4516-AD0F-94303D761248}" srcOrd="0" destOrd="3" presId="urn:microsoft.com/office/officeart/2005/8/layout/list1#12"/>
    <dgm:cxn modelId="{9B40EAE7-A5A8-49F4-BADF-B5BCD71035FC}" srcId="{D160F752-15CF-41E9-B92F-B4FE75CF0B4B}" destId="{E88257F9-7446-4FF9-86BD-7715ADC93606}" srcOrd="2" destOrd="0" parTransId="{BA6BAA11-395E-420B-AA23-E80D4CA7CB63}" sibTransId="{4B61A261-7D72-415F-87ED-EE2A6FCD4E59}"/>
    <dgm:cxn modelId="{6ACA45EB-0B83-47C0-ABB4-73641B655D32}" type="presOf" srcId="{D160F752-15CF-41E9-B92F-B4FE75CF0B4B}" destId="{8B49C1D8-7F9D-444E-B4F5-0F5B5284F8D8}" srcOrd="0" destOrd="0" presId="urn:microsoft.com/office/officeart/2005/8/layout/list1#12"/>
    <dgm:cxn modelId="{75EBE953-FF3E-43FF-998E-3CEAAD458077}" type="presParOf" srcId="{0B028B0A-C68E-4147-983C-99D6CCAA7659}" destId="{170E78C9-DED8-4FD3-B700-29285F595BD0}" srcOrd="0" destOrd="0" presId="urn:microsoft.com/office/officeart/2005/8/layout/list1#12"/>
    <dgm:cxn modelId="{65404DB7-94F4-49D2-A0C3-05CE2B6E04A5}" type="presParOf" srcId="{170E78C9-DED8-4FD3-B700-29285F595BD0}" destId="{8B49C1D8-7F9D-444E-B4F5-0F5B5284F8D8}" srcOrd="0" destOrd="0" presId="urn:microsoft.com/office/officeart/2005/8/layout/list1#12"/>
    <dgm:cxn modelId="{9A385650-F75D-43CE-8054-3FB3E193DCEA}" type="presParOf" srcId="{170E78C9-DED8-4FD3-B700-29285F595BD0}" destId="{77BB9034-7F06-41E7-9831-EEF80F56504C}" srcOrd="1" destOrd="0" presId="urn:microsoft.com/office/officeart/2005/8/layout/list1#12"/>
    <dgm:cxn modelId="{E7F81AE1-F9DB-45CC-843A-47631A2FA446}" type="presParOf" srcId="{0B028B0A-C68E-4147-983C-99D6CCAA7659}" destId="{3846420A-EC07-4687-A6DF-BD9764E29D11}" srcOrd="1" destOrd="0" presId="urn:microsoft.com/office/officeart/2005/8/layout/list1#12"/>
    <dgm:cxn modelId="{382A485D-1F7A-4146-B39B-D0DB0D424009}" type="presParOf" srcId="{0B028B0A-C68E-4147-983C-99D6CCAA7659}" destId="{3CF5C349-4198-4516-AD0F-94303D761248}" srcOrd="2" destOrd="0" presId="urn:microsoft.com/office/officeart/2005/8/layout/list1#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11B80E3-D642-4888-A40B-F0440F399F97}" type="doc">
      <dgm:prSet loTypeId="urn:microsoft.com/office/officeart/2005/8/layout/list1#13" loCatId="list" qsTypeId="urn:microsoft.com/office/officeart/2005/8/quickstyle/simple1#14" qsCatId="simple" csTypeId="urn:microsoft.com/office/officeart/2005/8/colors/colorful2#13" csCatId="colorful" phldr="1"/>
      <dgm:spPr/>
      <dgm:t>
        <a:bodyPr/>
        <a:lstStyle/>
        <a:p>
          <a:endParaRPr lang="zh-CN" altLang="en-US"/>
        </a:p>
      </dgm:t>
    </dgm:pt>
    <dgm:pt modelId="{D160F752-15CF-41E9-B92F-B4FE75CF0B4B}">
      <dgm:prSet/>
      <dgm:spPr/>
      <dgm:t>
        <a:bodyPr/>
        <a:lstStyle/>
        <a:p>
          <a:pPr rtl="0"/>
          <a:r>
            <a:rPr lang="zh-CN" dirty="0"/>
            <a:t>起重伤害</a:t>
          </a:r>
        </a:p>
      </dgm:t>
    </dgm:pt>
    <dgm:pt modelId="{A190F45D-7130-423A-8575-39469984E7BB}" cxnId="{25112D29-0458-40CD-86A3-57D612CB6CA4}" type="parTrans">
      <dgm:prSet/>
      <dgm:spPr/>
      <dgm:t>
        <a:bodyPr/>
        <a:lstStyle/>
        <a:p>
          <a:endParaRPr lang="zh-CN" altLang="en-US"/>
        </a:p>
      </dgm:t>
    </dgm:pt>
    <dgm:pt modelId="{682B05B9-9E58-4E0C-B3C5-8BBA9488039F}" cxnId="{25112D29-0458-40CD-86A3-57D612CB6CA4}" type="sibTrans">
      <dgm:prSet/>
      <dgm:spPr/>
      <dgm:t>
        <a:bodyPr/>
        <a:lstStyle/>
        <a:p>
          <a:endParaRPr lang="zh-CN" altLang="en-US"/>
        </a:p>
      </dgm:t>
    </dgm:pt>
    <dgm:pt modelId="{4A2B844C-F130-43B5-AE34-414F3AAD8845}">
      <dgm:prSet/>
      <dgm:spPr/>
      <dgm:t>
        <a:bodyPr/>
        <a:lstStyle/>
        <a:p>
          <a:pPr rtl="0"/>
          <a:r>
            <a:rPr lang="zh-CN" dirty="0"/>
            <a:t>危险品储存企业，使用起重机、吊车处较多，起重过程中，一旦起重设备、附属的电气设施、仪表或线路等发生故障，则会发生重物坠落造成起重伤害，如果重物是易燃液体或不稳定商品等危险品则会发生次生火灾、爆炸、中毒等危险。</a:t>
          </a:r>
        </a:p>
      </dgm:t>
    </dgm:pt>
    <dgm:pt modelId="{CF59F514-7CD3-4B08-A1AA-0D85B6FC7434}" cxnId="{0707F448-BEC3-450F-AC42-0C9169231CDA}" type="parTrans">
      <dgm:prSet/>
      <dgm:spPr/>
      <dgm:t>
        <a:bodyPr/>
        <a:lstStyle/>
        <a:p>
          <a:endParaRPr lang="zh-CN" altLang="en-US"/>
        </a:p>
      </dgm:t>
    </dgm:pt>
    <dgm:pt modelId="{3E88E9F4-3D18-44DD-8022-A2A606DD7E61}" cxnId="{0707F448-BEC3-450F-AC42-0C9169231CDA}" type="sibTrans">
      <dgm:prSet/>
      <dgm:spPr/>
      <dgm:t>
        <a:bodyPr/>
        <a:lstStyle/>
        <a:p>
          <a:endParaRPr lang="zh-CN" altLang="en-US"/>
        </a:p>
      </dgm:t>
    </dgm:pt>
    <dgm:pt modelId="{6A1F2FB3-46AE-44C5-8540-03783A92223B}">
      <dgm:prSet/>
      <dgm:spPr/>
      <dgm:t>
        <a:bodyPr/>
        <a:lstStyle/>
        <a:p>
          <a:pPr rtl="0"/>
          <a:endParaRPr lang="zh-CN" dirty="0"/>
        </a:p>
      </dgm:t>
    </dgm:pt>
    <dgm:pt modelId="{4B6537AD-5678-4E6A-9EE6-9FF86CBDE81E}" cxnId="{F0621E61-1DCB-42D0-8B41-851BA87DFCE5}" type="parTrans">
      <dgm:prSet/>
      <dgm:spPr/>
      <dgm:t>
        <a:bodyPr/>
        <a:lstStyle/>
        <a:p>
          <a:endParaRPr lang="zh-CN" altLang="en-US"/>
        </a:p>
      </dgm:t>
    </dgm:pt>
    <dgm:pt modelId="{03A274F0-D50C-4EF5-8F82-D01106E3BEFF}" cxnId="{F0621E61-1DCB-42D0-8B41-851BA87DFCE5}" type="sibTrans">
      <dgm:prSet/>
      <dgm:spPr/>
      <dgm:t>
        <a:bodyPr/>
        <a:lstStyle/>
        <a:p>
          <a:endParaRPr lang="zh-CN" altLang="en-US"/>
        </a:p>
      </dgm:t>
    </dgm:pt>
    <dgm:pt modelId="{F01D4DB1-8E48-4197-863C-C9278B316F53}">
      <dgm:prSet/>
      <dgm:spPr/>
      <dgm:t>
        <a:bodyPr/>
        <a:lstStyle/>
        <a:p>
          <a:pPr rtl="0"/>
          <a:endParaRPr lang="zh-CN" dirty="0"/>
        </a:p>
      </dgm:t>
    </dgm:pt>
    <dgm:pt modelId="{31C917CA-D990-4A16-9F47-DD50F614A010}" cxnId="{53026E25-D867-44B0-97F5-973C466A1E7C}" type="parTrans">
      <dgm:prSet/>
      <dgm:spPr/>
      <dgm:t>
        <a:bodyPr/>
        <a:lstStyle/>
        <a:p>
          <a:endParaRPr lang="zh-CN" altLang="en-US"/>
        </a:p>
      </dgm:t>
    </dgm:pt>
    <dgm:pt modelId="{28881423-DA90-4678-B12D-E76F22BB9365}" cxnId="{53026E25-D867-44B0-97F5-973C466A1E7C}" type="sibTrans">
      <dgm:prSet/>
      <dgm:spPr/>
      <dgm:t>
        <a:bodyPr/>
        <a:lstStyle/>
        <a:p>
          <a:endParaRPr lang="zh-CN" altLang="en-US"/>
        </a:p>
      </dgm:t>
    </dgm:pt>
    <dgm:pt modelId="{C780669D-EFE4-4956-9D6D-B46F3668B3A9}">
      <dgm:prSet/>
      <dgm:spPr/>
      <dgm:t>
        <a:bodyPr/>
        <a:lstStyle/>
        <a:p>
          <a:pPr rtl="0"/>
          <a:endParaRPr lang="zh-CN" dirty="0"/>
        </a:p>
      </dgm:t>
    </dgm:pt>
    <dgm:pt modelId="{B7297590-676F-4DA2-BA02-2E27B13725F3}" cxnId="{735BD248-6C9E-484B-AA79-47E814804A5E}" type="parTrans">
      <dgm:prSet/>
      <dgm:spPr/>
    </dgm:pt>
    <dgm:pt modelId="{0BF89785-E9FC-4CA3-ACB6-B7A8ED7141B9}" cxnId="{735BD248-6C9E-484B-AA79-47E814804A5E}" type="sibTrans">
      <dgm:prSet/>
      <dgm:spPr/>
    </dgm:pt>
    <dgm:pt modelId="{CBCE83CC-5764-47E7-81E2-975F07241583}">
      <dgm:prSet/>
      <dgm:spPr/>
      <dgm:t>
        <a:bodyPr/>
        <a:lstStyle/>
        <a:p>
          <a:pPr rtl="0"/>
          <a:endParaRPr lang="zh-CN" dirty="0"/>
        </a:p>
      </dgm:t>
    </dgm:pt>
    <dgm:pt modelId="{9ACED086-60A4-47EF-8E33-A30340AEF0F3}" cxnId="{974424F4-D90F-4BE5-95CA-F6FA4AB145BB}" type="parTrans">
      <dgm:prSet/>
      <dgm:spPr/>
    </dgm:pt>
    <dgm:pt modelId="{9AF7282A-7CAE-4D40-A223-D86F577C18B6}" cxnId="{974424F4-D90F-4BE5-95CA-F6FA4AB145BB}" type="sibTrans">
      <dgm:prSet/>
      <dgm:spPr/>
    </dgm:pt>
    <dgm:pt modelId="{DDA27FF1-C70A-4B9D-9235-E9AFE2C0E48E}">
      <dgm:prSet/>
      <dgm:spPr/>
      <dgm:t>
        <a:bodyPr/>
        <a:lstStyle/>
        <a:p>
          <a:pPr rtl="0"/>
          <a:endParaRPr lang="zh-CN" dirty="0"/>
        </a:p>
      </dgm:t>
    </dgm:pt>
    <dgm:pt modelId="{0D95BFD5-5B45-41FA-BACB-230CCBC8206A}" cxnId="{BA034165-957E-49A1-A5EF-F1EFACEE4674}" type="parTrans">
      <dgm:prSet/>
      <dgm:spPr/>
    </dgm:pt>
    <dgm:pt modelId="{65E1CFEA-2BA5-41E7-97A4-3F288C70FCA5}" cxnId="{BA034165-957E-49A1-A5EF-F1EFACEE4674}" type="sibTrans">
      <dgm:prSet/>
      <dgm:spPr/>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53026E25-D867-44B0-97F5-973C466A1E7C}" srcId="{D160F752-15CF-41E9-B92F-B4FE75CF0B4B}" destId="{F01D4DB1-8E48-4197-863C-C9278B316F53}" srcOrd="4" destOrd="0" parTransId="{31C917CA-D990-4A16-9F47-DD50F614A010}" sibTransId="{28881423-DA90-4678-B12D-E76F22BB9365}"/>
    <dgm:cxn modelId="{F0532E27-4365-4C0E-9EDF-898572073518}" type="presOf" srcId="{4A2B844C-F130-43B5-AE34-414F3AAD8845}" destId="{3CF5C349-4198-4516-AD0F-94303D761248}" srcOrd="0" destOrd="0" presId="urn:microsoft.com/office/officeart/2005/8/layout/list1#13"/>
    <dgm:cxn modelId="{25112D29-0458-40CD-86A3-57D612CB6CA4}" srcId="{111B80E3-D642-4888-A40B-F0440F399F97}" destId="{D160F752-15CF-41E9-B92F-B4FE75CF0B4B}" srcOrd="0" destOrd="0" parTransId="{A190F45D-7130-423A-8575-39469984E7BB}" sibTransId="{682B05B9-9E58-4E0C-B3C5-8BBA9488039F}"/>
    <dgm:cxn modelId="{EB5E6C2D-0F55-4B88-9FBA-EB47BF887F9B}" type="presOf" srcId="{C780669D-EFE4-4956-9D6D-B46F3668B3A9}" destId="{3CF5C349-4198-4516-AD0F-94303D761248}" srcOrd="0" destOrd="3" presId="urn:microsoft.com/office/officeart/2005/8/layout/list1#13"/>
    <dgm:cxn modelId="{E9F95440-142C-477F-97D9-502BAF2B4EFD}" type="presOf" srcId="{F01D4DB1-8E48-4197-863C-C9278B316F53}" destId="{3CF5C349-4198-4516-AD0F-94303D761248}" srcOrd="0" destOrd="4" presId="urn:microsoft.com/office/officeart/2005/8/layout/list1#13"/>
    <dgm:cxn modelId="{F0621E61-1DCB-42D0-8B41-851BA87DFCE5}" srcId="{D160F752-15CF-41E9-B92F-B4FE75CF0B4B}" destId="{6A1F2FB3-46AE-44C5-8540-03783A92223B}" srcOrd="5" destOrd="0" parTransId="{4B6537AD-5678-4E6A-9EE6-9FF86CBDE81E}" sibTransId="{03A274F0-D50C-4EF5-8F82-D01106E3BEFF}"/>
    <dgm:cxn modelId="{BA034165-957E-49A1-A5EF-F1EFACEE4674}" srcId="{D160F752-15CF-41E9-B92F-B4FE75CF0B4B}" destId="{DDA27FF1-C70A-4B9D-9235-E9AFE2C0E48E}" srcOrd="2" destOrd="0" parTransId="{0D95BFD5-5B45-41FA-BACB-230CCBC8206A}" sibTransId="{65E1CFEA-2BA5-41E7-97A4-3F288C70FCA5}"/>
    <dgm:cxn modelId="{735BD248-6C9E-484B-AA79-47E814804A5E}" srcId="{D160F752-15CF-41E9-B92F-B4FE75CF0B4B}" destId="{C780669D-EFE4-4956-9D6D-B46F3668B3A9}" srcOrd="3" destOrd="0" parTransId="{B7297590-676F-4DA2-BA02-2E27B13725F3}" sibTransId="{0BF89785-E9FC-4CA3-ACB6-B7A8ED7141B9}"/>
    <dgm:cxn modelId="{0707F448-BEC3-450F-AC42-0C9169231CDA}" srcId="{D160F752-15CF-41E9-B92F-B4FE75CF0B4B}" destId="{4A2B844C-F130-43B5-AE34-414F3AAD8845}" srcOrd="0" destOrd="0" parTransId="{CF59F514-7CD3-4B08-A1AA-0D85B6FC7434}" sibTransId="{3E88E9F4-3D18-44DD-8022-A2A606DD7E61}"/>
    <dgm:cxn modelId="{E8F9B94D-C457-4D49-AB66-D41AEDAE3CB6}" type="presOf" srcId="{111B80E3-D642-4888-A40B-F0440F399F97}" destId="{0B028B0A-C68E-4147-983C-99D6CCAA7659}" srcOrd="0" destOrd="0" presId="urn:microsoft.com/office/officeart/2005/8/layout/list1#13"/>
    <dgm:cxn modelId="{BD0BCD6E-19B7-4DB3-9132-FF9DE7B59277}" type="presOf" srcId="{DDA27FF1-C70A-4B9D-9235-E9AFE2C0E48E}" destId="{3CF5C349-4198-4516-AD0F-94303D761248}" srcOrd="0" destOrd="2" presId="urn:microsoft.com/office/officeart/2005/8/layout/list1#13"/>
    <dgm:cxn modelId="{8483F477-77DF-4029-87F7-308E838B610D}" type="presOf" srcId="{D160F752-15CF-41E9-B92F-B4FE75CF0B4B}" destId="{77BB9034-7F06-41E7-9831-EEF80F56504C}" srcOrd="1" destOrd="0" presId="urn:microsoft.com/office/officeart/2005/8/layout/list1#13"/>
    <dgm:cxn modelId="{9830D38D-7445-4770-9D44-449F17CD49F5}" type="presOf" srcId="{CBCE83CC-5764-47E7-81E2-975F07241583}" destId="{3CF5C349-4198-4516-AD0F-94303D761248}" srcOrd="0" destOrd="1" presId="urn:microsoft.com/office/officeart/2005/8/layout/list1#13"/>
    <dgm:cxn modelId="{659B18B6-1313-49B6-BC17-F67E37261D95}" type="presOf" srcId="{D160F752-15CF-41E9-B92F-B4FE75CF0B4B}" destId="{8B49C1D8-7F9D-444E-B4F5-0F5B5284F8D8}" srcOrd="0" destOrd="0" presId="urn:microsoft.com/office/officeart/2005/8/layout/list1#13"/>
    <dgm:cxn modelId="{9FD739C9-6EB3-48D5-8D66-C9B4FF628F72}" type="presOf" srcId="{6A1F2FB3-46AE-44C5-8540-03783A92223B}" destId="{3CF5C349-4198-4516-AD0F-94303D761248}" srcOrd="0" destOrd="5" presId="urn:microsoft.com/office/officeart/2005/8/layout/list1#13"/>
    <dgm:cxn modelId="{974424F4-D90F-4BE5-95CA-F6FA4AB145BB}" srcId="{D160F752-15CF-41E9-B92F-B4FE75CF0B4B}" destId="{CBCE83CC-5764-47E7-81E2-975F07241583}" srcOrd="1" destOrd="0" parTransId="{9ACED086-60A4-47EF-8E33-A30340AEF0F3}" sibTransId="{9AF7282A-7CAE-4D40-A223-D86F577C18B6}"/>
    <dgm:cxn modelId="{B7429AD5-E5C7-4CF0-809C-955B4ED7F148}" type="presParOf" srcId="{0B028B0A-C68E-4147-983C-99D6CCAA7659}" destId="{170E78C9-DED8-4FD3-B700-29285F595BD0}" srcOrd="0" destOrd="0" presId="urn:microsoft.com/office/officeart/2005/8/layout/list1#13"/>
    <dgm:cxn modelId="{C2A55EA1-969E-4132-8E8A-647896C5D3DB}" type="presParOf" srcId="{170E78C9-DED8-4FD3-B700-29285F595BD0}" destId="{8B49C1D8-7F9D-444E-B4F5-0F5B5284F8D8}" srcOrd="0" destOrd="0" presId="urn:microsoft.com/office/officeart/2005/8/layout/list1#13"/>
    <dgm:cxn modelId="{C877E82C-EE7B-4474-9F58-ADBF2DA4AD38}" type="presParOf" srcId="{170E78C9-DED8-4FD3-B700-29285F595BD0}" destId="{77BB9034-7F06-41E7-9831-EEF80F56504C}" srcOrd="1" destOrd="0" presId="urn:microsoft.com/office/officeart/2005/8/layout/list1#13"/>
    <dgm:cxn modelId="{41447680-B425-487B-A5F3-B003DB818AA7}" type="presParOf" srcId="{0B028B0A-C68E-4147-983C-99D6CCAA7659}" destId="{3846420A-EC07-4687-A6DF-BD9764E29D11}" srcOrd="1" destOrd="0" presId="urn:microsoft.com/office/officeart/2005/8/layout/list1#13"/>
    <dgm:cxn modelId="{04EC85E1-9FCE-45F8-8950-8013EEEE3696}" type="presParOf" srcId="{0B028B0A-C68E-4147-983C-99D6CCAA7659}" destId="{3CF5C349-4198-4516-AD0F-94303D761248}" srcOrd="2" destOrd="0" presId="urn:microsoft.com/office/officeart/2005/8/layout/list1#1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11B80E3-D642-4888-A40B-F0440F399F97}" type="doc">
      <dgm:prSet loTypeId="urn:microsoft.com/office/officeart/2005/8/layout/list1#14" loCatId="list" qsTypeId="urn:microsoft.com/office/officeart/2005/8/quickstyle/simple1#15" qsCatId="simple" csTypeId="urn:microsoft.com/office/officeart/2005/8/colors/colorful2#14" csCatId="colorful" phldr="1"/>
      <dgm:spPr/>
      <dgm:t>
        <a:bodyPr/>
        <a:lstStyle/>
        <a:p>
          <a:endParaRPr lang="zh-CN" altLang="en-US"/>
        </a:p>
      </dgm:t>
    </dgm:pt>
    <dgm:pt modelId="{D160F752-15CF-41E9-B92F-B4FE75CF0B4B}">
      <dgm:prSet/>
      <dgm:spPr/>
      <dgm:t>
        <a:bodyPr/>
        <a:lstStyle/>
        <a:p>
          <a:pPr rtl="0"/>
          <a:r>
            <a:rPr lang="zh-CN"/>
            <a:t>车辆伤害</a:t>
          </a:r>
          <a:endParaRPr lang="zh-CN" dirty="0"/>
        </a:p>
      </dgm:t>
    </dgm:pt>
    <dgm:pt modelId="{A190F45D-7130-423A-8575-39469984E7BB}" cxnId="{25112D29-0458-40CD-86A3-57D612CB6CA4}" type="parTrans">
      <dgm:prSet/>
      <dgm:spPr/>
      <dgm:t>
        <a:bodyPr/>
        <a:lstStyle/>
        <a:p>
          <a:endParaRPr lang="zh-CN" altLang="en-US"/>
        </a:p>
      </dgm:t>
    </dgm:pt>
    <dgm:pt modelId="{682B05B9-9E58-4E0C-B3C5-8BBA9488039F}" cxnId="{25112D29-0458-40CD-86A3-57D612CB6CA4}" type="sibTrans">
      <dgm:prSet/>
      <dgm:spPr/>
      <dgm:t>
        <a:bodyPr/>
        <a:lstStyle/>
        <a:p>
          <a:endParaRPr lang="zh-CN" altLang="en-US"/>
        </a:p>
      </dgm:t>
    </dgm:pt>
    <dgm:pt modelId="{4A2B844C-F130-43B5-AE34-414F3AAD8845}">
      <dgm:prSet/>
      <dgm:spPr/>
      <dgm:t>
        <a:bodyPr/>
        <a:lstStyle/>
        <a:p>
          <a:pPr rtl="0"/>
          <a:r>
            <a:rPr lang="zh-CN" dirty="0"/>
            <a:t>危险品储存企业，在储存、装卸过程中必然有较多的车辆来往，因此可能造成车辆伤害。</a:t>
          </a:r>
        </a:p>
      </dgm:t>
    </dgm:pt>
    <dgm:pt modelId="{CF59F514-7CD3-4B08-A1AA-0D85B6FC7434}" cxnId="{0707F448-BEC3-450F-AC42-0C9169231CDA}" type="parTrans">
      <dgm:prSet/>
      <dgm:spPr/>
      <dgm:t>
        <a:bodyPr/>
        <a:lstStyle/>
        <a:p>
          <a:endParaRPr lang="zh-CN" altLang="en-US"/>
        </a:p>
      </dgm:t>
    </dgm:pt>
    <dgm:pt modelId="{3E88E9F4-3D18-44DD-8022-A2A606DD7E61}" cxnId="{0707F448-BEC3-450F-AC42-0C9169231CDA}" type="sibTrans">
      <dgm:prSet/>
      <dgm:spPr/>
      <dgm:t>
        <a:bodyPr/>
        <a:lstStyle/>
        <a:p>
          <a:endParaRPr lang="zh-CN" altLang="en-US"/>
        </a:p>
      </dgm:t>
    </dgm:pt>
    <dgm:pt modelId="{175BC9F7-A016-43D9-B3AD-AD3767A30C72}">
      <dgm:prSet/>
      <dgm:spPr/>
      <dgm:t>
        <a:bodyPr/>
        <a:lstStyle/>
        <a:p>
          <a:pPr rtl="0"/>
          <a:endParaRPr lang="zh-CN" dirty="0"/>
        </a:p>
      </dgm:t>
    </dgm:pt>
    <dgm:pt modelId="{464964C3-A497-44FD-96ED-8B712CF87FC2}" cxnId="{B3C169DA-B01F-440D-89A1-45FF1812533C}" type="parTrans">
      <dgm:prSet/>
      <dgm:spPr/>
      <dgm:t>
        <a:bodyPr/>
        <a:lstStyle/>
        <a:p>
          <a:endParaRPr lang="zh-CN" altLang="en-US"/>
        </a:p>
      </dgm:t>
    </dgm:pt>
    <dgm:pt modelId="{8BB30998-0399-4382-B326-85A92BF5FB23}" cxnId="{B3C169DA-B01F-440D-89A1-45FF1812533C}" type="sibTrans">
      <dgm:prSet/>
      <dgm:spPr/>
      <dgm:t>
        <a:bodyPr/>
        <a:lstStyle/>
        <a:p>
          <a:endParaRPr lang="zh-CN" altLang="en-US"/>
        </a:p>
      </dgm:t>
    </dgm:pt>
    <dgm:pt modelId="{49626391-9D6F-43D9-B718-FB01FCCBEF03}">
      <dgm:prSet/>
      <dgm:spPr/>
      <dgm:t>
        <a:bodyPr/>
        <a:lstStyle/>
        <a:p>
          <a:pPr rtl="0"/>
          <a:endParaRPr lang="zh-CN" dirty="0"/>
        </a:p>
      </dgm:t>
    </dgm:pt>
    <dgm:pt modelId="{0EC6A5E0-7ECB-4E77-8055-67218C7DFAAF}" cxnId="{E05A1D83-C71D-4A9E-8F8D-BE43975BE3D6}" type="parTrans">
      <dgm:prSet/>
      <dgm:spPr/>
      <dgm:t>
        <a:bodyPr/>
        <a:lstStyle/>
        <a:p>
          <a:endParaRPr lang="zh-CN" altLang="en-US"/>
        </a:p>
      </dgm:t>
    </dgm:pt>
    <dgm:pt modelId="{A2812E96-C860-4A05-BE01-826A088DA8D0}" cxnId="{E05A1D83-C71D-4A9E-8F8D-BE43975BE3D6}" type="sibTrans">
      <dgm:prSet/>
      <dgm:spPr/>
      <dgm:t>
        <a:bodyPr/>
        <a:lstStyle/>
        <a:p>
          <a:endParaRPr lang="zh-CN" altLang="en-US"/>
        </a:p>
      </dgm:t>
    </dgm:pt>
    <dgm:pt modelId="{B6971D14-20DC-4F5A-ABE2-8EDEDF933D18}">
      <dgm:prSet/>
      <dgm:spPr/>
      <dgm:t>
        <a:bodyPr/>
        <a:lstStyle/>
        <a:p>
          <a:pPr rtl="0"/>
          <a:endParaRPr lang="zh-CN" dirty="0"/>
        </a:p>
      </dgm:t>
    </dgm:pt>
    <dgm:pt modelId="{867CC577-E782-42F2-B085-59E662599A39}" cxnId="{122ABF7B-024F-41A1-9230-2A8D3ACBB00D}" type="parTrans">
      <dgm:prSet/>
      <dgm:spPr/>
      <dgm:t>
        <a:bodyPr/>
        <a:lstStyle/>
        <a:p>
          <a:endParaRPr lang="zh-CN" altLang="en-US"/>
        </a:p>
      </dgm:t>
    </dgm:pt>
    <dgm:pt modelId="{A44CD428-454E-46C9-8EF8-8B2BCB29339D}" cxnId="{122ABF7B-024F-41A1-9230-2A8D3ACBB00D}" type="sibTrans">
      <dgm:prSet/>
      <dgm:spPr/>
      <dgm:t>
        <a:bodyPr/>
        <a:lstStyle/>
        <a:p>
          <a:endParaRPr lang="zh-CN" altLang="en-US"/>
        </a:p>
      </dgm:t>
    </dgm:pt>
    <dgm:pt modelId="{D2AA8681-F4A3-4E7F-A6C3-291ADFEB539B}">
      <dgm:prSet/>
      <dgm:spPr/>
      <dgm:t>
        <a:bodyPr/>
        <a:lstStyle/>
        <a:p>
          <a:pPr rtl="0"/>
          <a:endParaRPr lang="zh-CN" dirty="0"/>
        </a:p>
      </dgm:t>
    </dgm:pt>
    <dgm:pt modelId="{7AFBEBB4-B31E-4FF6-8CB3-36F436C11441}" cxnId="{07F11452-DA6C-45FD-AD6E-29D5F707224D}" type="parTrans">
      <dgm:prSet/>
      <dgm:spPr/>
      <dgm:t>
        <a:bodyPr/>
        <a:lstStyle/>
        <a:p>
          <a:endParaRPr lang="zh-CN" altLang="en-US"/>
        </a:p>
      </dgm:t>
    </dgm:pt>
    <dgm:pt modelId="{7C09072E-9AA1-4A74-8B20-9DA79E124E8A}" cxnId="{07F11452-DA6C-45FD-AD6E-29D5F707224D}" type="sibTrans">
      <dgm:prSet/>
      <dgm:spPr/>
      <dgm:t>
        <a:bodyPr/>
        <a:lstStyle/>
        <a:p>
          <a:endParaRPr lang="zh-CN" altLang="en-US"/>
        </a:p>
      </dgm:t>
    </dgm:pt>
    <dgm:pt modelId="{BDDBE536-282C-4ECB-813F-71F87E1DE744}">
      <dgm:prSet/>
      <dgm:spPr/>
      <dgm:t>
        <a:bodyPr/>
        <a:lstStyle/>
        <a:p>
          <a:pPr rtl="0"/>
          <a:endParaRPr lang="zh-CN" dirty="0"/>
        </a:p>
      </dgm:t>
    </dgm:pt>
    <dgm:pt modelId="{48EAE408-59CF-4BAC-8B0C-9B5FCA68C794}" cxnId="{F38EF33E-99CB-4B2E-92A6-26158CA80CB1}" type="parTrans">
      <dgm:prSet/>
      <dgm:spPr/>
      <dgm:t>
        <a:bodyPr/>
        <a:lstStyle/>
        <a:p>
          <a:endParaRPr lang="zh-CN" altLang="en-US"/>
        </a:p>
      </dgm:t>
    </dgm:pt>
    <dgm:pt modelId="{D996BAEE-450C-40CD-AC21-57DD8E3F5806}" cxnId="{F38EF33E-99CB-4B2E-92A6-26158CA80CB1}" type="sibTrans">
      <dgm:prSet/>
      <dgm:spPr/>
      <dgm:t>
        <a:bodyPr/>
        <a:lstStyle/>
        <a:p>
          <a:endParaRPr lang="zh-CN" altLang="en-US"/>
        </a:p>
      </dgm:t>
    </dgm:pt>
    <dgm:pt modelId="{709F5632-10DB-48E0-AE7A-84E8DF6E880B}">
      <dgm:prSet/>
      <dgm:spPr/>
      <dgm:t>
        <a:bodyPr/>
        <a:lstStyle/>
        <a:p>
          <a:pPr rtl="0"/>
          <a:endParaRPr lang="zh-CN" dirty="0"/>
        </a:p>
      </dgm:t>
    </dgm:pt>
    <dgm:pt modelId="{15293BFD-589E-4E0C-A3F6-4D451D17900C}" cxnId="{1C8BE990-02BD-4849-B8F5-B2616A78930F}" type="parTrans">
      <dgm:prSet/>
      <dgm:spPr/>
      <dgm:t>
        <a:bodyPr/>
        <a:lstStyle/>
        <a:p>
          <a:endParaRPr lang="zh-CN" altLang="en-US"/>
        </a:p>
      </dgm:t>
    </dgm:pt>
    <dgm:pt modelId="{197CB6DD-8961-41D7-B209-9B393C15C419}" cxnId="{1C8BE990-02BD-4849-B8F5-B2616A78930F}" type="sibTrans">
      <dgm:prSet/>
      <dgm:spPr/>
      <dgm:t>
        <a:bodyPr/>
        <a:lstStyle/>
        <a:p>
          <a:endParaRPr lang="zh-CN" altLang="en-US"/>
        </a:p>
      </dgm:t>
    </dgm:pt>
    <dgm:pt modelId="{4D2F3A02-97C0-4F6F-B93D-41C7334AD3E5}">
      <dgm:prSet/>
      <dgm:spPr/>
      <dgm:t>
        <a:bodyPr/>
        <a:lstStyle/>
        <a:p>
          <a:pPr rtl="0"/>
          <a:endParaRPr lang="zh-CN" dirty="0"/>
        </a:p>
      </dgm:t>
    </dgm:pt>
    <dgm:pt modelId="{53FF2C74-B9D6-4745-A8FF-6F3EF1623AEE}" cxnId="{3B52757D-9409-4992-A805-4BB0A8C33961}" type="parTrans">
      <dgm:prSet/>
      <dgm:spPr/>
    </dgm:pt>
    <dgm:pt modelId="{244DF39E-3CB5-41E4-BF48-97968B4A0A5B}" cxnId="{3B52757D-9409-4992-A805-4BB0A8C33961}" type="sibTrans">
      <dgm:prSet/>
      <dgm:spPr/>
    </dgm:pt>
    <dgm:pt modelId="{3E6C2C58-41F8-44F9-9C2B-1B711E8F42CC}">
      <dgm:prSet/>
      <dgm:spPr/>
      <dgm:t>
        <a:bodyPr/>
        <a:lstStyle/>
        <a:p>
          <a:pPr rtl="0"/>
          <a:endParaRPr lang="zh-CN" dirty="0"/>
        </a:p>
      </dgm:t>
    </dgm:pt>
    <dgm:pt modelId="{A03A12BA-B183-4982-8708-FEDB63DFE0CE}" cxnId="{FF24E2C0-2B3A-4F3D-A52F-11522B0E33DA}" type="parTrans">
      <dgm:prSet/>
      <dgm:spPr/>
    </dgm:pt>
    <dgm:pt modelId="{3328A5BD-DE36-441F-9460-F353AD0D2E44}" cxnId="{FF24E2C0-2B3A-4F3D-A52F-11522B0E33DA}" type="sibTrans">
      <dgm:prSet/>
      <dgm:spPr/>
    </dgm:pt>
    <dgm:pt modelId="{EAA046D6-E06D-4774-866E-BC22D8AE9E39}">
      <dgm:prSet/>
      <dgm:spPr/>
      <dgm:t>
        <a:bodyPr/>
        <a:lstStyle/>
        <a:p>
          <a:pPr rtl="0"/>
          <a:endParaRPr lang="zh-CN" dirty="0"/>
        </a:p>
      </dgm:t>
    </dgm:pt>
    <dgm:pt modelId="{438A0B23-CC53-49AB-AC0E-C1B1FDA66D38}" cxnId="{AFAC1ED6-C7C9-497B-A227-BE8AD55950F3}" type="parTrans">
      <dgm:prSet/>
      <dgm:spPr/>
    </dgm:pt>
    <dgm:pt modelId="{18931EB2-D78E-4E6B-8D4A-6471B6AF29B7}" cxnId="{AFAC1ED6-C7C9-497B-A227-BE8AD55950F3}" type="sibTrans">
      <dgm:prSet/>
      <dgm:spPr/>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C808FD00-246E-4220-9E9B-E97DF16BC1A9}" type="presOf" srcId="{D160F752-15CF-41E9-B92F-B4FE75CF0B4B}" destId="{77BB9034-7F06-41E7-9831-EEF80F56504C}" srcOrd="1" destOrd="0" presId="urn:microsoft.com/office/officeart/2005/8/layout/list1#14"/>
    <dgm:cxn modelId="{C42C050A-27F8-42EA-B460-2954BF043ACE}" type="presOf" srcId="{175BC9F7-A016-43D9-B3AD-AD3767A30C72}" destId="{3CF5C349-4198-4516-AD0F-94303D761248}" srcOrd="0" destOrd="9" presId="urn:microsoft.com/office/officeart/2005/8/layout/list1#14"/>
    <dgm:cxn modelId="{3643C710-E371-428F-976F-606AE4CC807F}" type="presOf" srcId="{D160F752-15CF-41E9-B92F-B4FE75CF0B4B}" destId="{8B49C1D8-7F9D-444E-B4F5-0F5B5284F8D8}" srcOrd="0" destOrd="0" presId="urn:microsoft.com/office/officeart/2005/8/layout/list1#14"/>
    <dgm:cxn modelId="{1D7A1820-462F-47E7-A6A8-A892E0275147}" type="presOf" srcId="{111B80E3-D642-4888-A40B-F0440F399F97}" destId="{0B028B0A-C68E-4147-983C-99D6CCAA7659}" srcOrd="0" destOrd="0" presId="urn:microsoft.com/office/officeart/2005/8/layout/list1#14"/>
    <dgm:cxn modelId="{25112D29-0458-40CD-86A3-57D612CB6CA4}" srcId="{111B80E3-D642-4888-A40B-F0440F399F97}" destId="{D160F752-15CF-41E9-B92F-B4FE75CF0B4B}" srcOrd="0" destOrd="0" parTransId="{A190F45D-7130-423A-8575-39469984E7BB}" sibTransId="{682B05B9-9E58-4E0C-B3C5-8BBA9488039F}"/>
    <dgm:cxn modelId="{A8348F3D-ED2B-4D41-9E41-A5A67F209A41}" type="presOf" srcId="{4A2B844C-F130-43B5-AE34-414F3AAD8845}" destId="{3CF5C349-4198-4516-AD0F-94303D761248}" srcOrd="0" destOrd="0" presId="urn:microsoft.com/office/officeart/2005/8/layout/list1#14"/>
    <dgm:cxn modelId="{F38EF33E-99CB-4B2E-92A6-26158CA80CB1}" srcId="{D160F752-15CF-41E9-B92F-B4FE75CF0B4B}" destId="{BDDBE536-282C-4ECB-813F-71F87E1DE744}" srcOrd="7" destOrd="0" parTransId="{48EAE408-59CF-4BAC-8B0C-9B5FCA68C794}" sibTransId="{D996BAEE-450C-40CD-AC21-57DD8E3F5806}"/>
    <dgm:cxn modelId="{D2DC7D42-7205-4BDE-9B77-DC9259D062FF}" type="presOf" srcId="{709F5632-10DB-48E0-AE7A-84E8DF6E880B}" destId="{3CF5C349-4198-4516-AD0F-94303D761248}" srcOrd="0" destOrd="8" presId="urn:microsoft.com/office/officeart/2005/8/layout/list1#14"/>
    <dgm:cxn modelId="{0707F448-BEC3-450F-AC42-0C9169231CDA}" srcId="{D160F752-15CF-41E9-B92F-B4FE75CF0B4B}" destId="{4A2B844C-F130-43B5-AE34-414F3AAD8845}" srcOrd="0" destOrd="0" parTransId="{CF59F514-7CD3-4B08-A1AA-0D85B6FC7434}" sibTransId="{3E88E9F4-3D18-44DD-8022-A2A606DD7E61}"/>
    <dgm:cxn modelId="{07F11452-DA6C-45FD-AD6E-29D5F707224D}" srcId="{D160F752-15CF-41E9-B92F-B4FE75CF0B4B}" destId="{D2AA8681-F4A3-4E7F-A6C3-291ADFEB539B}" srcOrd="6" destOrd="0" parTransId="{7AFBEBB4-B31E-4FF6-8CB3-36F436C11441}" sibTransId="{7C09072E-9AA1-4A74-8B20-9DA79E124E8A}"/>
    <dgm:cxn modelId="{7B266974-0350-49EC-BEDE-7C71954E9057}" type="presOf" srcId="{B6971D14-20DC-4F5A-ABE2-8EDEDF933D18}" destId="{3CF5C349-4198-4516-AD0F-94303D761248}" srcOrd="0" destOrd="2" presId="urn:microsoft.com/office/officeart/2005/8/layout/list1#14"/>
    <dgm:cxn modelId="{122ABF7B-024F-41A1-9230-2A8D3ACBB00D}" srcId="{D160F752-15CF-41E9-B92F-B4FE75CF0B4B}" destId="{B6971D14-20DC-4F5A-ABE2-8EDEDF933D18}" srcOrd="2" destOrd="0" parTransId="{867CC577-E782-42F2-B085-59E662599A39}" sibTransId="{A44CD428-454E-46C9-8EF8-8B2BCB29339D}"/>
    <dgm:cxn modelId="{869D977C-B44B-4468-BDD4-73E2C398148D}" type="presOf" srcId="{EAA046D6-E06D-4774-866E-BC22D8AE9E39}" destId="{3CF5C349-4198-4516-AD0F-94303D761248}" srcOrd="0" destOrd="5" presId="urn:microsoft.com/office/officeart/2005/8/layout/list1#14"/>
    <dgm:cxn modelId="{3B52757D-9409-4992-A805-4BB0A8C33961}" srcId="{D160F752-15CF-41E9-B92F-B4FE75CF0B4B}" destId="{4D2F3A02-97C0-4F6F-B93D-41C7334AD3E5}" srcOrd="3" destOrd="0" parTransId="{53FF2C74-B9D6-4745-A8FF-6F3EF1623AEE}" sibTransId="{244DF39E-3CB5-41E4-BF48-97968B4A0A5B}"/>
    <dgm:cxn modelId="{E05A1D83-C71D-4A9E-8F8D-BE43975BE3D6}" srcId="{D160F752-15CF-41E9-B92F-B4FE75CF0B4B}" destId="{49626391-9D6F-43D9-B718-FB01FCCBEF03}" srcOrd="1" destOrd="0" parTransId="{0EC6A5E0-7ECB-4E77-8055-67218C7DFAAF}" sibTransId="{A2812E96-C860-4A05-BE01-826A088DA8D0}"/>
    <dgm:cxn modelId="{B1EE4989-CD0E-4FEF-A3BC-DF316959BB5E}" type="presOf" srcId="{4D2F3A02-97C0-4F6F-B93D-41C7334AD3E5}" destId="{3CF5C349-4198-4516-AD0F-94303D761248}" srcOrd="0" destOrd="3" presId="urn:microsoft.com/office/officeart/2005/8/layout/list1#14"/>
    <dgm:cxn modelId="{1C8BE990-02BD-4849-B8F5-B2616A78930F}" srcId="{D160F752-15CF-41E9-B92F-B4FE75CF0B4B}" destId="{709F5632-10DB-48E0-AE7A-84E8DF6E880B}" srcOrd="8" destOrd="0" parTransId="{15293BFD-589E-4E0C-A3F6-4D451D17900C}" sibTransId="{197CB6DD-8961-41D7-B209-9B393C15C419}"/>
    <dgm:cxn modelId="{E941FEAF-E7DC-4184-8EF4-A74EBC53DF01}" type="presOf" srcId="{BDDBE536-282C-4ECB-813F-71F87E1DE744}" destId="{3CF5C349-4198-4516-AD0F-94303D761248}" srcOrd="0" destOrd="7" presId="urn:microsoft.com/office/officeart/2005/8/layout/list1#14"/>
    <dgm:cxn modelId="{FF24E2C0-2B3A-4F3D-A52F-11522B0E33DA}" srcId="{D160F752-15CF-41E9-B92F-B4FE75CF0B4B}" destId="{3E6C2C58-41F8-44F9-9C2B-1B711E8F42CC}" srcOrd="4" destOrd="0" parTransId="{A03A12BA-B183-4982-8708-FEDB63DFE0CE}" sibTransId="{3328A5BD-DE36-441F-9460-F353AD0D2E44}"/>
    <dgm:cxn modelId="{4AA3DEC2-F536-4B96-B14C-79ABC4FC7801}" type="presOf" srcId="{3E6C2C58-41F8-44F9-9C2B-1B711E8F42CC}" destId="{3CF5C349-4198-4516-AD0F-94303D761248}" srcOrd="0" destOrd="4" presId="urn:microsoft.com/office/officeart/2005/8/layout/list1#14"/>
    <dgm:cxn modelId="{0BB718CA-E629-4780-8694-452F17BAE44F}" type="presOf" srcId="{D2AA8681-F4A3-4E7F-A6C3-291ADFEB539B}" destId="{3CF5C349-4198-4516-AD0F-94303D761248}" srcOrd="0" destOrd="6" presId="urn:microsoft.com/office/officeart/2005/8/layout/list1#14"/>
    <dgm:cxn modelId="{AFAC1ED6-C7C9-497B-A227-BE8AD55950F3}" srcId="{D160F752-15CF-41E9-B92F-B4FE75CF0B4B}" destId="{EAA046D6-E06D-4774-866E-BC22D8AE9E39}" srcOrd="5" destOrd="0" parTransId="{438A0B23-CC53-49AB-AC0E-C1B1FDA66D38}" sibTransId="{18931EB2-D78E-4E6B-8D4A-6471B6AF29B7}"/>
    <dgm:cxn modelId="{B92DE5D7-D290-4389-BEC6-D83D98E7C3A0}" type="presOf" srcId="{49626391-9D6F-43D9-B718-FB01FCCBEF03}" destId="{3CF5C349-4198-4516-AD0F-94303D761248}" srcOrd="0" destOrd="1" presId="urn:microsoft.com/office/officeart/2005/8/layout/list1#14"/>
    <dgm:cxn modelId="{B3C169DA-B01F-440D-89A1-45FF1812533C}" srcId="{D160F752-15CF-41E9-B92F-B4FE75CF0B4B}" destId="{175BC9F7-A016-43D9-B3AD-AD3767A30C72}" srcOrd="9" destOrd="0" parTransId="{464964C3-A497-44FD-96ED-8B712CF87FC2}" sibTransId="{8BB30998-0399-4382-B326-85A92BF5FB23}"/>
    <dgm:cxn modelId="{51591D36-D3AE-428A-B9DB-F3F4DE56B5CD}" type="presParOf" srcId="{0B028B0A-C68E-4147-983C-99D6CCAA7659}" destId="{170E78C9-DED8-4FD3-B700-29285F595BD0}" srcOrd="0" destOrd="0" presId="urn:microsoft.com/office/officeart/2005/8/layout/list1#14"/>
    <dgm:cxn modelId="{BA247F09-B354-4420-A285-A3C46AA137F4}" type="presParOf" srcId="{170E78C9-DED8-4FD3-B700-29285F595BD0}" destId="{8B49C1D8-7F9D-444E-B4F5-0F5B5284F8D8}" srcOrd="0" destOrd="0" presId="urn:microsoft.com/office/officeart/2005/8/layout/list1#14"/>
    <dgm:cxn modelId="{6F5ED8F6-F903-400D-8125-F9EB9274A005}" type="presParOf" srcId="{170E78C9-DED8-4FD3-B700-29285F595BD0}" destId="{77BB9034-7F06-41E7-9831-EEF80F56504C}" srcOrd="1" destOrd="0" presId="urn:microsoft.com/office/officeart/2005/8/layout/list1#14"/>
    <dgm:cxn modelId="{F6DB28E4-6C35-4803-8212-73E0EA7C6A37}" type="presParOf" srcId="{0B028B0A-C68E-4147-983C-99D6CCAA7659}" destId="{3846420A-EC07-4687-A6DF-BD9764E29D11}" srcOrd="1" destOrd="0" presId="urn:microsoft.com/office/officeart/2005/8/layout/list1#14"/>
    <dgm:cxn modelId="{44179BFF-255C-4542-AA32-1EA747C3E66E}" type="presParOf" srcId="{0B028B0A-C68E-4147-983C-99D6CCAA7659}" destId="{3CF5C349-4198-4516-AD0F-94303D761248}" srcOrd="2" destOrd="0" presId="urn:microsoft.com/office/officeart/2005/8/layout/list1#1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1B80E3-D642-4888-A40B-F0440F399F97}" type="doc">
      <dgm:prSet loTypeId="urn:microsoft.com/office/officeart/2005/8/layout/list1#15" loCatId="list" qsTypeId="urn:microsoft.com/office/officeart/2005/8/quickstyle/simple1#16" qsCatId="simple" csTypeId="urn:microsoft.com/office/officeart/2005/8/colors/colorful2#15" csCatId="colorful" phldr="1"/>
      <dgm:spPr/>
      <dgm:t>
        <a:bodyPr/>
        <a:lstStyle/>
        <a:p>
          <a:endParaRPr lang="zh-CN" altLang="en-US"/>
        </a:p>
      </dgm:t>
    </dgm:pt>
    <dgm:pt modelId="{D160F752-15CF-41E9-B92F-B4FE75CF0B4B}">
      <dgm:prSet/>
      <dgm:spPr/>
      <dgm:t>
        <a:bodyPr/>
        <a:lstStyle/>
        <a:p>
          <a:pPr rtl="0"/>
          <a:r>
            <a:rPr lang="zh-CN" dirty="0"/>
            <a:t>危险化学品的存放</a:t>
          </a:r>
        </a:p>
      </dgm:t>
    </dgm:pt>
    <dgm:pt modelId="{A190F45D-7130-423A-8575-39469984E7BB}" cxnId="{71F154AF-AE1C-4975-A067-54B746497807}" type="parTrans">
      <dgm:prSet/>
      <dgm:spPr/>
      <dgm:t>
        <a:bodyPr/>
        <a:lstStyle/>
        <a:p>
          <a:endParaRPr lang="zh-CN" altLang="en-US"/>
        </a:p>
      </dgm:t>
    </dgm:pt>
    <dgm:pt modelId="{682B05B9-9E58-4E0C-B3C5-8BBA9488039F}" cxnId="{71F154AF-AE1C-4975-A067-54B746497807}" type="sibTrans">
      <dgm:prSet/>
      <dgm:spPr/>
      <dgm:t>
        <a:bodyPr/>
        <a:lstStyle/>
        <a:p>
          <a:endParaRPr lang="zh-CN" altLang="en-US"/>
        </a:p>
      </dgm:t>
    </dgm:pt>
    <dgm:pt modelId="{4A2B844C-F130-43B5-AE34-414F3AAD8845}">
      <dgm:prSet phldr="0" custT="1"/>
      <dgm:spPr/>
      <dgm:t>
        <a:bodyPr vert="horz" wrap="square"/>
        <a:lstStyle/>
        <a:p>
          <a:pPr rtl="0">
            <a:lnSpc>
              <a:spcPct val="100000"/>
            </a:lnSpc>
            <a:spcBef>
              <a:spcPct val="0"/>
            </a:spcBef>
            <a:spcAft>
              <a:spcPct val="15000"/>
            </a:spcAft>
          </a:pPr>
          <a:r>
            <a:rPr lang="en-US" sz="1400" dirty="0"/>
            <a:t>1</a:t>
          </a:r>
          <a:r>
            <a:rPr lang="zh-CN" sz="1400" dirty="0"/>
            <a:t>）危险化学品分类隔离存放，做到专场专库、定点定位定置分区，专人管理，专车专运。</a:t>
          </a:r>
        </a:p>
      </dgm:t>
    </dgm:pt>
    <dgm:pt modelId="{CF59F514-7CD3-4B08-A1AA-0D85B6FC7434}" cxnId="{1813633E-B90D-4024-AE8B-E4F9D542B7A8}" type="parTrans">
      <dgm:prSet/>
      <dgm:spPr/>
      <dgm:t>
        <a:bodyPr/>
        <a:lstStyle/>
        <a:p>
          <a:endParaRPr lang="zh-CN" altLang="en-US"/>
        </a:p>
      </dgm:t>
    </dgm:pt>
    <dgm:pt modelId="{3E88E9F4-3D18-44DD-8022-A2A606DD7E61}" cxnId="{1813633E-B90D-4024-AE8B-E4F9D542B7A8}" type="sibTrans">
      <dgm:prSet/>
      <dgm:spPr/>
      <dgm:t>
        <a:bodyPr/>
        <a:lstStyle/>
        <a:p>
          <a:endParaRPr lang="zh-CN" altLang="en-US"/>
        </a:p>
      </dgm:t>
    </dgm:pt>
    <dgm:pt modelId="{3DA24119-5476-47DB-A227-F4B7F2EBE051}">
      <dgm:prSet phldr="0" custT="1"/>
      <dgm:spPr/>
      <dgm:t>
        <a:bodyPr vert="horz" wrap="square"/>
        <a:lstStyle/>
        <a:p>
          <a:pPr rtl="0">
            <a:lnSpc>
              <a:spcPct val="100000"/>
            </a:lnSpc>
            <a:spcBef>
              <a:spcPct val="0"/>
            </a:spcBef>
            <a:spcAft>
              <a:spcPct val="15000"/>
            </a:spcAft>
          </a:pPr>
          <a:r>
            <a:rPr lang="en-US" sz="1400" dirty="0"/>
            <a:t>2</a:t>
          </a:r>
          <a:r>
            <a:rPr lang="zh-CN" sz="1400" dirty="0"/>
            <a:t>）包装物、容器由政府管理部门审查合格的专业生产企业定点生产，并经国务院质检部门认可的专业检测、检验机构检测、检验合格，且包装外形无明显外伤</a:t>
          </a:r>
          <a:r>
            <a:rPr lang="en-US" sz="1400" dirty="0"/>
            <a:t>,</a:t>
          </a:r>
          <a:r>
            <a:rPr lang="zh-CN" sz="1400" dirty="0"/>
            <a:t>附件齐全</a:t>
          </a:r>
          <a:r>
            <a:rPr lang="en-US" sz="1400" dirty="0"/>
            <a:t>,</a:t>
          </a:r>
          <a:r>
            <a:rPr lang="zh-CN" sz="1400" dirty="0"/>
            <a:t>封闭紧密</a:t>
          </a:r>
          <a:r>
            <a:rPr lang="en-US" sz="1400" dirty="0"/>
            <a:t>,</a:t>
          </a:r>
          <a:r>
            <a:rPr lang="zh-CN" sz="1400" dirty="0"/>
            <a:t>无跑、冒、漏、滴、蒸发现象，使用期在试压规定期内。</a:t>
          </a:r>
        </a:p>
      </dgm:t>
    </dgm:pt>
    <dgm:pt modelId="{C09E8F4D-103C-4827-AEE3-CFD975EA6390}" cxnId="{C820CA8C-27EE-472D-8DB3-E9E5F608DCD8}" type="parTrans">
      <dgm:prSet/>
      <dgm:spPr/>
    </dgm:pt>
    <dgm:pt modelId="{749C992C-B118-457B-9121-CAABCB3C2FF1}" cxnId="{C820CA8C-27EE-472D-8DB3-E9E5F608DCD8}" type="sibTrans">
      <dgm:prSet/>
      <dgm:spPr/>
    </dgm:pt>
    <dgm:pt modelId="{40729EE7-7426-4DFE-B3BB-8B1EA155720A}">
      <dgm:prSet phldr="0" custT="1"/>
      <dgm:spPr/>
      <dgm:t>
        <a:bodyPr vert="horz" wrap="square"/>
        <a:lstStyle/>
        <a:p>
          <a:pPr rtl="0">
            <a:lnSpc>
              <a:spcPct val="100000"/>
            </a:lnSpc>
            <a:spcBef>
              <a:spcPct val="0"/>
            </a:spcBef>
            <a:spcAft>
              <a:spcPct val="15000"/>
            </a:spcAft>
          </a:pPr>
          <a:r>
            <a:rPr lang="en-US" sz="1400" dirty="0"/>
            <a:t>3</a:t>
          </a:r>
          <a:r>
            <a:rPr lang="zh-CN" sz="1400" dirty="0"/>
            <a:t>）易爆品储存•易爆品仓库为单层建筑并装设避雷针。库房阴凉通风</a:t>
          </a:r>
          <a:r>
            <a:rPr lang="en-US" sz="1400" dirty="0"/>
            <a:t>,</a:t>
          </a:r>
          <a:r>
            <a:rPr lang="zh-CN" sz="1400" dirty="0"/>
            <a:t>远离火种、热源，防止阳光直射。库温控制在</a:t>
          </a:r>
          <a:r>
            <a:rPr lang="en-US" sz="1400" dirty="0"/>
            <a:t>15</a:t>
          </a:r>
          <a:r>
            <a:rPr lang="zh-CN" sz="1400" dirty="0"/>
            <a:t>℃～</a:t>
          </a:r>
          <a:r>
            <a:rPr lang="en-US" sz="1400" dirty="0"/>
            <a:t>30</a:t>
          </a:r>
          <a:r>
            <a:rPr lang="zh-CN" sz="1400" dirty="0"/>
            <a:t>℃为宜，相对湿度一般控制在</a:t>
          </a:r>
          <a:r>
            <a:rPr lang="en-US" sz="1400" dirty="0"/>
            <a:t>65%</a:t>
          </a:r>
          <a:r>
            <a:rPr lang="zh-CN" sz="1400" dirty="0"/>
            <a:t>～</a:t>
          </a:r>
          <a:r>
            <a:rPr lang="en-US" sz="1400" dirty="0"/>
            <a:t>75%</a:t>
          </a:r>
          <a:r>
            <a:rPr lang="zh-CN" sz="1400" dirty="0"/>
            <a:t>，库房内部照明采用防爆型灯具，开关设于库外；•堆放牢固、稳妥、整齐，防止倒垛，便于搬运，利于通风、防潮、降温。易爆品包装底铺垫</a:t>
          </a:r>
          <a:r>
            <a:rPr lang="en-US" sz="1400" dirty="0"/>
            <a:t>20cm</a:t>
          </a:r>
          <a:r>
            <a:rPr lang="zh-CN" sz="1400" dirty="0"/>
            <a:t>左右方木或垫板，不用受撞击、摩擦容易产生火花的石块、水泥块或钢材等铺垫。堆垛高度、密度、长度、间距、墙距、柱距、顶距等均需慎重考虑，不得超量储存。</a:t>
          </a:r>
        </a:p>
      </dgm:t>
    </dgm:pt>
    <dgm:pt modelId="{300B264C-3211-46F9-A984-6DE2ACA5CDD7}" cxnId="{557BD899-D7E8-4BEF-BF88-5557D384F708}" type="parTrans">
      <dgm:prSet/>
      <dgm:spPr/>
    </dgm:pt>
    <dgm:pt modelId="{B3309BF6-4AFA-4DDF-A25F-37080A9AAC12}" cxnId="{557BD899-D7E8-4BEF-BF88-5557D384F708}" type="sibTrans">
      <dgm:prSet/>
      <dgm:spPr/>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1813633E-B90D-4024-AE8B-E4F9D542B7A8}" srcId="{D160F752-15CF-41E9-B92F-B4FE75CF0B4B}" destId="{4A2B844C-F130-43B5-AE34-414F3AAD8845}" srcOrd="0" destOrd="0" parTransId="{CF59F514-7CD3-4B08-A1AA-0D85B6FC7434}" sibTransId="{3E88E9F4-3D18-44DD-8022-A2A606DD7E61}"/>
    <dgm:cxn modelId="{C820CA8C-27EE-472D-8DB3-E9E5F608DCD8}" srcId="{D160F752-15CF-41E9-B92F-B4FE75CF0B4B}" destId="{3DA24119-5476-47DB-A227-F4B7F2EBE051}" srcOrd="1" destOrd="0" parTransId="{C09E8F4D-103C-4827-AEE3-CFD975EA6390}" sibTransId="{749C992C-B118-457B-9121-CAABCB3C2FF1}"/>
    <dgm:cxn modelId="{557BD899-D7E8-4BEF-BF88-5557D384F708}" srcId="{D160F752-15CF-41E9-B92F-B4FE75CF0B4B}" destId="{40729EE7-7426-4DFE-B3BB-8B1EA155720A}" srcOrd="2" destOrd="0" parTransId="{300B264C-3211-46F9-A984-6DE2ACA5CDD7}" sibTransId="{B3309BF6-4AFA-4DDF-A25F-37080A9AAC12}"/>
    <dgm:cxn modelId="{AF1765A0-7ED9-4983-B7CA-5DCD4BCB020F}" type="presOf" srcId="{3DA24119-5476-47DB-A227-F4B7F2EBE051}" destId="{3CF5C349-4198-4516-AD0F-94303D761248}" srcOrd="0" destOrd="1" presId="urn:microsoft.com/office/officeart/2005/8/layout/list1#15"/>
    <dgm:cxn modelId="{0A41DCA2-4F92-47C7-B569-E3F521B5DB7D}" type="presOf" srcId="{111B80E3-D642-4888-A40B-F0440F399F97}" destId="{0B028B0A-C68E-4147-983C-99D6CCAA7659}" srcOrd="0" destOrd="0" presId="urn:microsoft.com/office/officeart/2005/8/layout/list1#15"/>
    <dgm:cxn modelId="{CA62ECA4-2F18-4B70-BAA2-405C42FD0AAA}" type="presOf" srcId="{D160F752-15CF-41E9-B92F-B4FE75CF0B4B}" destId="{77BB9034-7F06-41E7-9831-EEF80F56504C}" srcOrd="1" destOrd="0" presId="urn:microsoft.com/office/officeart/2005/8/layout/list1#15"/>
    <dgm:cxn modelId="{51126EAB-3180-4066-996E-59E7CC60FB59}" type="presOf" srcId="{4A2B844C-F130-43B5-AE34-414F3AAD8845}" destId="{3CF5C349-4198-4516-AD0F-94303D761248}" srcOrd="0" destOrd="0" presId="urn:microsoft.com/office/officeart/2005/8/layout/list1#15"/>
    <dgm:cxn modelId="{71F154AF-AE1C-4975-A067-54B746497807}" srcId="{111B80E3-D642-4888-A40B-F0440F399F97}" destId="{D160F752-15CF-41E9-B92F-B4FE75CF0B4B}" srcOrd="0" destOrd="0" parTransId="{A190F45D-7130-423A-8575-39469984E7BB}" sibTransId="{682B05B9-9E58-4E0C-B3C5-8BBA9488039F}"/>
    <dgm:cxn modelId="{75CBFCB3-D418-4C12-87C3-C763AF14692F}" type="presOf" srcId="{D160F752-15CF-41E9-B92F-B4FE75CF0B4B}" destId="{8B49C1D8-7F9D-444E-B4F5-0F5B5284F8D8}" srcOrd="0" destOrd="0" presId="urn:microsoft.com/office/officeart/2005/8/layout/list1#15"/>
    <dgm:cxn modelId="{5ADAC5BC-0621-44B3-9200-93A50F3D9564}" type="presOf" srcId="{40729EE7-7426-4DFE-B3BB-8B1EA155720A}" destId="{3CF5C349-4198-4516-AD0F-94303D761248}" srcOrd="0" destOrd="2" presId="urn:microsoft.com/office/officeart/2005/8/layout/list1#15"/>
    <dgm:cxn modelId="{E9349F02-20E0-4A86-81D6-FECD88B8F01F}" type="presParOf" srcId="{0B028B0A-C68E-4147-983C-99D6CCAA7659}" destId="{170E78C9-DED8-4FD3-B700-29285F595BD0}" srcOrd="0" destOrd="0" presId="urn:microsoft.com/office/officeart/2005/8/layout/list1#15"/>
    <dgm:cxn modelId="{0CD83B2E-B76A-4093-BA85-4F92134FAA57}" type="presParOf" srcId="{170E78C9-DED8-4FD3-B700-29285F595BD0}" destId="{8B49C1D8-7F9D-444E-B4F5-0F5B5284F8D8}" srcOrd="0" destOrd="0" presId="urn:microsoft.com/office/officeart/2005/8/layout/list1#15"/>
    <dgm:cxn modelId="{D1F61E6E-EE48-4603-B908-BAC7CE310F91}" type="presParOf" srcId="{170E78C9-DED8-4FD3-B700-29285F595BD0}" destId="{77BB9034-7F06-41E7-9831-EEF80F56504C}" srcOrd="1" destOrd="0" presId="urn:microsoft.com/office/officeart/2005/8/layout/list1#15"/>
    <dgm:cxn modelId="{E6EF7682-CB62-42F6-965C-50F1DFDD883C}" type="presParOf" srcId="{0B028B0A-C68E-4147-983C-99D6CCAA7659}" destId="{3846420A-EC07-4687-A6DF-BD9764E29D11}" srcOrd="1" destOrd="0" presId="urn:microsoft.com/office/officeart/2005/8/layout/list1#15"/>
    <dgm:cxn modelId="{E067B866-E0BB-4912-A497-2D0FF965AD8A}" type="presParOf" srcId="{0B028B0A-C68E-4147-983C-99D6CCAA7659}" destId="{3CF5C349-4198-4516-AD0F-94303D761248}" srcOrd="2" destOrd="0" presId="urn:microsoft.com/office/officeart/2005/8/layout/list1#1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1B80E3-D642-4888-A40B-F0440F399F97}" type="doc">
      <dgm:prSet loTypeId="urn:microsoft.com/office/officeart/2005/8/layout/list1#16" loCatId="list" qsTypeId="urn:microsoft.com/office/officeart/2005/8/quickstyle/simple1#17" qsCatId="simple" csTypeId="urn:microsoft.com/office/officeart/2005/8/colors/colorful2#16" csCatId="colorful" phldr="1"/>
      <dgm:spPr/>
      <dgm:t>
        <a:bodyPr/>
        <a:lstStyle/>
        <a:p>
          <a:endParaRPr lang="zh-CN" altLang="en-US"/>
        </a:p>
      </dgm:t>
    </dgm:pt>
    <dgm:pt modelId="{D160F752-15CF-41E9-B92F-B4FE75CF0B4B}">
      <dgm:prSet/>
      <dgm:spPr/>
      <dgm:t>
        <a:bodyPr/>
        <a:lstStyle/>
        <a:p>
          <a:pPr rtl="0"/>
          <a:r>
            <a:rPr lang="zh-CN" dirty="0"/>
            <a:t>危险化学品的存放</a:t>
          </a:r>
        </a:p>
      </dgm:t>
    </dgm:pt>
    <dgm:pt modelId="{A190F45D-7130-423A-8575-39469984E7BB}" cxnId="{03F96F4A-8C24-4115-92A1-58E2182D5E23}" type="parTrans">
      <dgm:prSet/>
      <dgm:spPr/>
      <dgm:t>
        <a:bodyPr/>
        <a:lstStyle/>
        <a:p>
          <a:endParaRPr lang="zh-CN" altLang="en-US"/>
        </a:p>
      </dgm:t>
    </dgm:pt>
    <dgm:pt modelId="{682B05B9-9E58-4E0C-B3C5-8BBA9488039F}" cxnId="{03F96F4A-8C24-4115-92A1-58E2182D5E23}" type="sibTrans">
      <dgm:prSet/>
      <dgm:spPr/>
      <dgm:t>
        <a:bodyPr/>
        <a:lstStyle/>
        <a:p>
          <a:endParaRPr lang="zh-CN" altLang="en-US"/>
        </a:p>
      </dgm:t>
    </dgm:pt>
    <dgm:pt modelId="{4A2B844C-F130-43B5-AE34-414F3AAD8845}">
      <dgm:prSet phldr="0" custT="1"/>
      <dgm:spPr/>
      <dgm:t>
        <a:bodyPr vert="horz" wrap="square"/>
        <a:lstStyle/>
        <a:p>
          <a:pPr rtl="0">
            <a:lnSpc>
              <a:spcPct val="100000"/>
            </a:lnSpc>
            <a:spcBef>
              <a:spcPct val="0"/>
            </a:spcBef>
            <a:spcAft>
              <a:spcPct val="15000"/>
            </a:spcAft>
          </a:pPr>
          <a:r>
            <a:rPr lang="en-US" sz="1400" dirty="0"/>
            <a:t>4</a:t>
          </a:r>
          <a:r>
            <a:rPr lang="zh-CN" sz="1400" dirty="0"/>
            <a:t>）易燃液体储存•易燃液体储存于阴凉通风库房，远离火种、热源、氧化剂及氧化性酸类；•闪点低于</a:t>
          </a:r>
          <a:r>
            <a:rPr lang="en-US" sz="1400" dirty="0"/>
            <a:t>23</a:t>
          </a:r>
          <a:r>
            <a:rPr lang="zh-CN" sz="1400" dirty="0"/>
            <a:t>℃的易燃液体，其仓库温度一般不得超过</a:t>
          </a:r>
          <a:r>
            <a:rPr lang="en-US" sz="1400" dirty="0"/>
            <a:t>30</a:t>
          </a:r>
          <a:r>
            <a:rPr lang="zh-CN" sz="1400" dirty="0"/>
            <a:t>℃，低沸点品种须采取降温式冷藏措施，露天储罐如气温在</a:t>
          </a:r>
          <a:r>
            <a:rPr lang="en-US" sz="1400" dirty="0"/>
            <a:t>30</a:t>
          </a:r>
          <a:r>
            <a:rPr lang="zh-CN" sz="1400" dirty="0"/>
            <a:t>℃以上时采取降温措施；•储罐存放如苯、醇等商品时，其机械设备必须防爆，并有导静电的接地装置。</a:t>
          </a:r>
        </a:p>
      </dgm:t>
    </dgm:pt>
    <dgm:pt modelId="{CF59F514-7CD3-4B08-A1AA-0D85B6FC7434}" cxnId="{2057DDF2-BDB0-4EC2-9C7B-313D332E09A4}" type="parTrans">
      <dgm:prSet/>
      <dgm:spPr/>
      <dgm:t>
        <a:bodyPr/>
        <a:lstStyle/>
        <a:p>
          <a:endParaRPr lang="zh-CN" altLang="en-US"/>
        </a:p>
      </dgm:t>
    </dgm:pt>
    <dgm:pt modelId="{3E88E9F4-3D18-44DD-8022-A2A606DD7E61}" cxnId="{2057DDF2-BDB0-4EC2-9C7B-313D332E09A4}" type="sibTrans">
      <dgm:prSet/>
      <dgm:spPr/>
      <dgm:t>
        <a:bodyPr/>
        <a:lstStyle/>
        <a:p>
          <a:endParaRPr lang="zh-CN" altLang="en-US"/>
        </a:p>
      </dgm:t>
    </dgm:pt>
    <dgm:pt modelId="{4CD5EE97-1CCA-451C-94DF-453634EE730A}">
      <dgm:prSet phldr="0" custT="1"/>
      <dgm:spPr/>
      <dgm:t>
        <a:bodyPr vert="horz" wrap="square"/>
        <a:lstStyle/>
        <a:p>
          <a:pPr rtl="0">
            <a:lnSpc>
              <a:spcPct val="100000"/>
            </a:lnSpc>
            <a:spcBef>
              <a:spcPct val="0"/>
            </a:spcBef>
            <a:spcAft>
              <a:spcPct val="15000"/>
            </a:spcAft>
          </a:pPr>
          <a:r>
            <a:rPr lang="en-US" sz="1400" dirty="0"/>
            <a:t>5</a:t>
          </a:r>
          <a:r>
            <a:rPr lang="zh-CN" sz="1400" dirty="0"/>
            <a:t>）剧毒化学品贮存•做到“五双制”，即双把锁、双人取、双人用、双本账、双人管，并按期核对账目。•剧毒化学品销售量、流向、储存量如实记录，防止剧毒化学品被盗、丢失或者误售、误用，如发现上述情况立即报告当地公安部门。•建立易制毒化学品销售台账，如实记录销售品种、数量、日期、购买方等情况，其台账和证明财料保存</a:t>
          </a:r>
          <a:r>
            <a:rPr lang="en-US" sz="1400" dirty="0"/>
            <a:t>2</a:t>
          </a:r>
          <a:r>
            <a:rPr lang="zh-CN" sz="1400" dirty="0"/>
            <a:t>年。</a:t>
          </a:r>
        </a:p>
      </dgm:t>
    </dgm:pt>
    <dgm:pt modelId="{5093B40B-CBA6-425E-86D5-207154037C46}" cxnId="{1F846B6D-496D-4C3F-BE42-6F9F6A9BA53F}" type="parTrans">
      <dgm:prSet/>
      <dgm:spPr/>
    </dgm:pt>
    <dgm:pt modelId="{599AD385-8E55-4DE5-B861-01B2E09E09B5}" cxnId="{1F846B6D-496D-4C3F-BE42-6F9F6A9BA53F}" type="sibTrans">
      <dgm:prSet/>
      <dgm:spPr/>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B5612043-26C4-439D-8575-1C0BD5D2FBB3}" type="presOf" srcId="{4A2B844C-F130-43B5-AE34-414F3AAD8845}" destId="{3CF5C349-4198-4516-AD0F-94303D761248}" srcOrd="0" destOrd="0" presId="urn:microsoft.com/office/officeart/2005/8/layout/list1#16"/>
    <dgm:cxn modelId="{03F96F4A-8C24-4115-92A1-58E2182D5E23}" srcId="{111B80E3-D642-4888-A40B-F0440F399F97}" destId="{D160F752-15CF-41E9-B92F-B4FE75CF0B4B}" srcOrd="0" destOrd="0" parTransId="{A190F45D-7130-423A-8575-39469984E7BB}" sibTransId="{682B05B9-9E58-4E0C-B3C5-8BBA9488039F}"/>
    <dgm:cxn modelId="{7D7F0D4D-CE94-43D6-B870-11343CFB18E1}" type="presOf" srcId="{4CD5EE97-1CCA-451C-94DF-453634EE730A}" destId="{3CF5C349-4198-4516-AD0F-94303D761248}" srcOrd="0" destOrd="1" presId="urn:microsoft.com/office/officeart/2005/8/layout/list1#16"/>
    <dgm:cxn modelId="{1F846B6D-496D-4C3F-BE42-6F9F6A9BA53F}" srcId="{D160F752-15CF-41E9-B92F-B4FE75CF0B4B}" destId="{4CD5EE97-1CCA-451C-94DF-453634EE730A}" srcOrd="1" destOrd="0" parTransId="{5093B40B-CBA6-425E-86D5-207154037C46}" sibTransId="{599AD385-8E55-4DE5-B861-01B2E09E09B5}"/>
    <dgm:cxn modelId="{AC20BF78-28A9-4DAD-A122-97B571A389F0}" type="presOf" srcId="{D160F752-15CF-41E9-B92F-B4FE75CF0B4B}" destId="{77BB9034-7F06-41E7-9831-EEF80F56504C}" srcOrd="1" destOrd="0" presId="urn:microsoft.com/office/officeart/2005/8/layout/list1#16"/>
    <dgm:cxn modelId="{87118E8D-0D57-4E82-BDBC-98BE94110544}" type="presOf" srcId="{111B80E3-D642-4888-A40B-F0440F399F97}" destId="{0B028B0A-C68E-4147-983C-99D6CCAA7659}" srcOrd="0" destOrd="0" presId="urn:microsoft.com/office/officeart/2005/8/layout/list1#16"/>
    <dgm:cxn modelId="{8595CAAB-30F1-4A9D-A217-9BDA00138D63}" type="presOf" srcId="{D160F752-15CF-41E9-B92F-B4FE75CF0B4B}" destId="{8B49C1D8-7F9D-444E-B4F5-0F5B5284F8D8}" srcOrd="0" destOrd="0" presId="urn:microsoft.com/office/officeart/2005/8/layout/list1#16"/>
    <dgm:cxn modelId="{2057DDF2-BDB0-4EC2-9C7B-313D332E09A4}" srcId="{D160F752-15CF-41E9-B92F-B4FE75CF0B4B}" destId="{4A2B844C-F130-43B5-AE34-414F3AAD8845}" srcOrd="0" destOrd="0" parTransId="{CF59F514-7CD3-4B08-A1AA-0D85B6FC7434}" sibTransId="{3E88E9F4-3D18-44DD-8022-A2A606DD7E61}"/>
    <dgm:cxn modelId="{407519FB-D0B4-4D94-B9AD-6554656FD662}" type="presParOf" srcId="{0B028B0A-C68E-4147-983C-99D6CCAA7659}" destId="{170E78C9-DED8-4FD3-B700-29285F595BD0}" srcOrd="0" destOrd="0" presId="urn:microsoft.com/office/officeart/2005/8/layout/list1#16"/>
    <dgm:cxn modelId="{22AB3A6B-15AE-4A78-BBFF-8AFF5524E805}" type="presParOf" srcId="{170E78C9-DED8-4FD3-B700-29285F595BD0}" destId="{8B49C1D8-7F9D-444E-B4F5-0F5B5284F8D8}" srcOrd="0" destOrd="0" presId="urn:microsoft.com/office/officeart/2005/8/layout/list1#16"/>
    <dgm:cxn modelId="{95C15B39-66EB-4FFF-AF7B-679E113B09F9}" type="presParOf" srcId="{170E78C9-DED8-4FD3-B700-29285F595BD0}" destId="{77BB9034-7F06-41E7-9831-EEF80F56504C}" srcOrd="1" destOrd="0" presId="urn:microsoft.com/office/officeart/2005/8/layout/list1#16"/>
    <dgm:cxn modelId="{24B7511B-B8C7-48CE-885B-B7F5C48F9447}" type="presParOf" srcId="{0B028B0A-C68E-4147-983C-99D6CCAA7659}" destId="{3846420A-EC07-4687-A6DF-BD9764E29D11}" srcOrd="1" destOrd="0" presId="urn:microsoft.com/office/officeart/2005/8/layout/list1#16"/>
    <dgm:cxn modelId="{DDDFD463-388D-4D83-9841-751CA47E984F}" type="presParOf" srcId="{0B028B0A-C68E-4147-983C-99D6CCAA7659}" destId="{3CF5C349-4198-4516-AD0F-94303D761248}" srcOrd="2" destOrd="0" presId="urn:microsoft.com/office/officeart/2005/8/layout/list1#1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11B80E3-D642-4888-A40B-F0440F399F97}" type="doc">
      <dgm:prSet loTypeId="urn:microsoft.com/office/officeart/2005/8/layout/list1#17" loCatId="list" qsTypeId="urn:microsoft.com/office/officeart/2005/8/quickstyle/simple1#18" qsCatId="simple" csTypeId="urn:microsoft.com/office/officeart/2005/8/colors/colorful2#17" csCatId="colorful" phldr="1"/>
      <dgm:spPr/>
      <dgm:t>
        <a:bodyPr/>
        <a:lstStyle/>
        <a:p>
          <a:endParaRPr lang="zh-CN" altLang="en-US"/>
        </a:p>
      </dgm:t>
    </dgm:pt>
    <dgm:pt modelId="{D160F752-15CF-41E9-B92F-B4FE75CF0B4B}">
      <dgm:prSet/>
      <dgm:spPr/>
      <dgm:t>
        <a:bodyPr/>
        <a:lstStyle/>
        <a:p>
          <a:pPr rtl="0"/>
          <a:r>
            <a:rPr lang="zh-CN" dirty="0"/>
            <a:t>危险化学品的存放</a:t>
          </a:r>
        </a:p>
      </dgm:t>
    </dgm:pt>
    <dgm:pt modelId="{A190F45D-7130-423A-8575-39469984E7BB}" cxnId="{25112D29-0458-40CD-86A3-57D612CB6CA4}" type="parTrans">
      <dgm:prSet/>
      <dgm:spPr/>
      <dgm:t>
        <a:bodyPr/>
        <a:lstStyle/>
        <a:p>
          <a:endParaRPr lang="zh-CN" altLang="en-US"/>
        </a:p>
      </dgm:t>
    </dgm:pt>
    <dgm:pt modelId="{682B05B9-9E58-4E0C-B3C5-8BBA9488039F}" cxnId="{25112D29-0458-40CD-86A3-57D612CB6CA4}" type="sibTrans">
      <dgm:prSet/>
      <dgm:spPr/>
      <dgm:t>
        <a:bodyPr/>
        <a:lstStyle/>
        <a:p>
          <a:endParaRPr lang="zh-CN" altLang="en-US"/>
        </a:p>
      </dgm:t>
    </dgm:pt>
    <dgm:pt modelId="{4A2B844C-F130-43B5-AE34-414F3AAD8845}">
      <dgm:prSet/>
      <dgm:spPr/>
      <dgm:t>
        <a:bodyPr/>
        <a:lstStyle/>
        <a:p>
          <a:pPr rtl="0"/>
          <a:r>
            <a:rPr lang="en-US" dirty="0"/>
            <a:t>6</a:t>
          </a:r>
          <a:r>
            <a:rPr lang="zh-CN" dirty="0"/>
            <a:t>）罐、桶装危险化学品不超储，瓶内气体不得用尽，一般保留</a:t>
          </a:r>
          <a:r>
            <a:rPr lang="en-US" dirty="0"/>
            <a:t>0.2MPa</a:t>
          </a:r>
          <a:r>
            <a:rPr lang="zh-CN" dirty="0"/>
            <a:t>的余压。</a:t>
          </a:r>
        </a:p>
      </dgm:t>
    </dgm:pt>
    <dgm:pt modelId="{CF59F514-7CD3-4B08-A1AA-0D85B6FC7434}" cxnId="{0707F448-BEC3-450F-AC42-0C9169231CDA}" type="parTrans">
      <dgm:prSet/>
      <dgm:spPr/>
      <dgm:t>
        <a:bodyPr/>
        <a:lstStyle/>
        <a:p>
          <a:endParaRPr lang="zh-CN" altLang="en-US"/>
        </a:p>
      </dgm:t>
    </dgm:pt>
    <dgm:pt modelId="{3E88E9F4-3D18-44DD-8022-A2A606DD7E61}" cxnId="{0707F448-BEC3-450F-AC42-0C9169231CDA}" type="sibTrans">
      <dgm:prSet/>
      <dgm:spPr/>
      <dgm:t>
        <a:bodyPr/>
        <a:lstStyle/>
        <a:p>
          <a:endParaRPr lang="zh-CN" altLang="en-US"/>
        </a:p>
      </dgm:t>
    </dgm:pt>
    <dgm:pt modelId="{0FE6A4B6-52EA-467A-AB61-5E890068213E}">
      <dgm:prSet/>
      <dgm:spPr/>
      <dgm:t>
        <a:bodyPr/>
        <a:lstStyle/>
        <a:p>
          <a:pPr rtl="0"/>
          <a:r>
            <a:rPr lang="en-US" dirty="0"/>
            <a:t>7</a:t>
          </a:r>
          <a:r>
            <a:rPr lang="zh-CN" dirty="0"/>
            <a:t>）每种物品注明物品名称、数量、特性及扑救方法</a:t>
          </a:r>
          <a:r>
            <a:rPr lang="zh-CN" altLang="en-US" dirty="0"/>
            <a:t>。</a:t>
          </a:r>
          <a:endParaRPr lang="zh-CN" dirty="0"/>
        </a:p>
      </dgm:t>
    </dgm:pt>
    <dgm:pt modelId="{7F187216-2375-4906-B6A5-350C035203AB}" cxnId="{9EBE022D-B0EC-4FA3-A7E6-920B85B7A45F}" type="parTrans">
      <dgm:prSet/>
      <dgm:spPr/>
      <dgm:t>
        <a:bodyPr/>
        <a:lstStyle/>
        <a:p>
          <a:endParaRPr lang="zh-CN" altLang="en-US"/>
        </a:p>
      </dgm:t>
    </dgm:pt>
    <dgm:pt modelId="{1FEA7E7D-088A-4451-93A1-9468B0836901}" cxnId="{9EBE022D-B0EC-4FA3-A7E6-920B85B7A45F}" type="sibTrans">
      <dgm:prSet/>
      <dgm:spPr/>
      <dgm:t>
        <a:bodyPr/>
        <a:lstStyle/>
        <a:p>
          <a:endParaRPr lang="zh-CN" altLang="en-US"/>
        </a:p>
      </dgm:t>
    </dgm:pt>
    <dgm:pt modelId="{84FEDA5A-7FE8-49DC-AAE0-313B2F759422}">
      <dgm:prSet/>
      <dgm:spPr/>
      <dgm:t>
        <a:bodyPr/>
        <a:lstStyle/>
        <a:p>
          <a:pPr rtl="0"/>
          <a:r>
            <a:rPr lang="en-US" dirty="0"/>
            <a:t>8</a:t>
          </a:r>
          <a:r>
            <a:rPr lang="zh-CN" dirty="0"/>
            <a:t>）符合有关安全、防火规定，并根据物品的种类、性质，设置相应的通风、防爆、泄压、防火、防雷、报警、灭火、防晒、调温、消除静电、防护围堤等安全设施。</a:t>
          </a:r>
        </a:p>
      </dgm:t>
    </dgm:pt>
    <dgm:pt modelId="{94442780-7D8C-4FCA-AF9B-E1325E1A7A58}" cxnId="{67A12C9A-7020-4838-A19B-3DA4471D0007}" type="parTrans">
      <dgm:prSet/>
      <dgm:spPr/>
      <dgm:t>
        <a:bodyPr/>
        <a:lstStyle/>
        <a:p>
          <a:endParaRPr lang="zh-CN" altLang="en-US"/>
        </a:p>
      </dgm:t>
    </dgm:pt>
    <dgm:pt modelId="{D7B2A0E6-46E9-46F0-BDF3-6BD289360D8C}" cxnId="{67A12C9A-7020-4838-A19B-3DA4471D0007}" type="sibTrans">
      <dgm:prSet/>
      <dgm:spPr/>
      <dgm:t>
        <a:bodyPr/>
        <a:lstStyle/>
        <a:p>
          <a:endParaRPr lang="zh-CN" altLang="en-US"/>
        </a:p>
      </dgm:t>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25112D29-0458-40CD-86A3-57D612CB6CA4}" srcId="{111B80E3-D642-4888-A40B-F0440F399F97}" destId="{D160F752-15CF-41E9-B92F-B4FE75CF0B4B}" srcOrd="0" destOrd="0" parTransId="{A190F45D-7130-423A-8575-39469984E7BB}" sibTransId="{682B05B9-9E58-4E0C-B3C5-8BBA9488039F}"/>
    <dgm:cxn modelId="{9EBE022D-B0EC-4FA3-A7E6-920B85B7A45F}" srcId="{D160F752-15CF-41E9-B92F-B4FE75CF0B4B}" destId="{0FE6A4B6-52EA-467A-AB61-5E890068213E}" srcOrd="1" destOrd="0" parTransId="{7F187216-2375-4906-B6A5-350C035203AB}" sibTransId="{1FEA7E7D-088A-4451-93A1-9468B0836901}"/>
    <dgm:cxn modelId="{A828162E-5D3C-49B1-80BC-77DA6610260F}" type="presOf" srcId="{111B80E3-D642-4888-A40B-F0440F399F97}" destId="{0B028B0A-C68E-4147-983C-99D6CCAA7659}" srcOrd="0" destOrd="0" presId="urn:microsoft.com/office/officeart/2005/8/layout/list1#17"/>
    <dgm:cxn modelId="{31736A45-10EA-4B5D-978F-13FBA3835D51}" type="presOf" srcId="{4A2B844C-F130-43B5-AE34-414F3AAD8845}" destId="{3CF5C349-4198-4516-AD0F-94303D761248}" srcOrd="0" destOrd="0" presId="urn:microsoft.com/office/officeart/2005/8/layout/list1#17"/>
    <dgm:cxn modelId="{0707F448-BEC3-450F-AC42-0C9169231CDA}" srcId="{D160F752-15CF-41E9-B92F-B4FE75CF0B4B}" destId="{4A2B844C-F130-43B5-AE34-414F3AAD8845}" srcOrd="0" destOrd="0" parTransId="{CF59F514-7CD3-4B08-A1AA-0D85B6FC7434}" sibTransId="{3E88E9F4-3D18-44DD-8022-A2A606DD7E61}"/>
    <dgm:cxn modelId="{86FEDB57-1AF8-413F-B129-CDE4A46B5804}" type="presOf" srcId="{D160F752-15CF-41E9-B92F-B4FE75CF0B4B}" destId="{77BB9034-7F06-41E7-9831-EEF80F56504C}" srcOrd="1" destOrd="0" presId="urn:microsoft.com/office/officeart/2005/8/layout/list1#17"/>
    <dgm:cxn modelId="{08245C78-88AC-44AA-B325-B58F0400553C}" type="presOf" srcId="{D160F752-15CF-41E9-B92F-B4FE75CF0B4B}" destId="{8B49C1D8-7F9D-444E-B4F5-0F5B5284F8D8}" srcOrd="0" destOrd="0" presId="urn:microsoft.com/office/officeart/2005/8/layout/list1#17"/>
    <dgm:cxn modelId="{67A12C9A-7020-4838-A19B-3DA4471D0007}" srcId="{D160F752-15CF-41E9-B92F-B4FE75CF0B4B}" destId="{84FEDA5A-7FE8-49DC-AAE0-313B2F759422}" srcOrd="2" destOrd="0" parTransId="{94442780-7D8C-4FCA-AF9B-E1325E1A7A58}" sibTransId="{D7B2A0E6-46E9-46F0-BDF3-6BD289360D8C}"/>
    <dgm:cxn modelId="{7DF44FC4-91B3-4D2A-80ED-1C8EAED37F73}" type="presOf" srcId="{0FE6A4B6-52EA-467A-AB61-5E890068213E}" destId="{3CF5C349-4198-4516-AD0F-94303D761248}" srcOrd="0" destOrd="1" presId="urn:microsoft.com/office/officeart/2005/8/layout/list1#17"/>
    <dgm:cxn modelId="{869D09C7-3103-4D22-A7D0-BD5DA428BDFB}" type="presOf" srcId="{84FEDA5A-7FE8-49DC-AAE0-313B2F759422}" destId="{3CF5C349-4198-4516-AD0F-94303D761248}" srcOrd="0" destOrd="2" presId="urn:microsoft.com/office/officeart/2005/8/layout/list1#17"/>
    <dgm:cxn modelId="{B33D7836-9FF2-4879-BF55-9B5DEDE40884}" type="presParOf" srcId="{0B028B0A-C68E-4147-983C-99D6CCAA7659}" destId="{170E78C9-DED8-4FD3-B700-29285F595BD0}" srcOrd="0" destOrd="0" presId="urn:microsoft.com/office/officeart/2005/8/layout/list1#17"/>
    <dgm:cxn modelId="{E9BDF659-C06C-484C-9D15-3BC319D2D9F7}" type="presParOf" srcId="{170E78C9-DED8-4FD3-B700-29285F595BD0}" destId="{8B49C1D8-7F9D-444E-B4F5-0F5B5284F8D8}" srcOrd="0" destOrd="0" presId="urn:microsoft.com/office/officeart/2005/8/layout/list1#17"/>
    <dgm:cxn modelId="{0C577500-BDE2-4698-B02A-D937F54C0602}" type="presParOf" srcId="{170E78C9-DED8-4FD3-B700-29285F595BD0}" destId="{77BB9034-7F06-41E7-9831-EEF80F56504C}" srcOrd="1" destOrd="0" presId="urn:microsoft.com/office/officeart/2005/8/layout/list1#17"/>
    <dgm:cxn modelId="{50155B57-FC81-4555-8028-0B24F9768E8D}" type="presParOf" srcId="{0B028B0A-C68E-4147-983C-99D6CCAA7659}" destId="{3846420A-EC07-4687-A6DF-BD9764E29D11}" srcOrd="1" destOrd="0" presId="urn:microsoft.com/office/officeart/2005/8/layout/list1#17"/>
    <dgm:cxn modelId="{92533B62-CD4E-4FF3-BF99-FAF1A572F865}" type="presParOf" srcId="{0B028B0A-C68E-4147-983C-99D6CCAA7659}" destId="{3CF5C349-4198-4516-AD0F-94303D761248}" srcOrd="2" destOrd="0" presId="urn:microsoft.com/office/officeart/2005/8/layout/list1#17"/>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11B80E3-D642-4888-A40B-F0440F399F97}" type="doc">
      <dgm:prSet loTypeId="urn:microsoft.com/office/officeart/2005/8/layout/list1#18" loCatId="list" qsTypeId="urn:microsoft.com/office/officeart/2005/8/quickstyle/simple1#19" qsCatId="simple" csTypeId="urn:microsoft.com/office/officeart/2005/8/colors/colorful2#18" csCatId="colorful" phldr="1"/>
      <dgm:spPr/>
      <dgm:t>
        <a:bodyPr/>
        <a:lstStyle/>
        <a:p>
          <a:endParaRPr lang="zh-CN" altLang="en-US"/>
        </a:p>
      </dgm:t>
    </dgm:pt>
    <dgm:pt modelId="{D160F752-15CF-41E9-B92F-B4FE75CF0B4B}">
      <dgm:prSet/>
      <dgm:spPr/>
      <dgm:t>
        <a:bodyPr/>
        <a:lstStyle/>
        <a:p>
          <a:pPr rtl="0"/>
          <a:r>
            <a:rPr lang="zh-CN" dirty="0"/>
            <a:t>危险化学品的存放</a:t>
          </a:r>
        </a:p>
      </dgm:t>
    </dgm:pt>
    <dgm:pt modelId="{A190F45D-7130-423A-8575-39469984E7BB}" cxnId="{25112D29-0458-40CD-86A3-57D612CB6CA4}" type="parTrans">
      <dgm:prSet/>
      <dgm:spPr/>
      <dgm:t>
        <a:bodyPr/>
        <a:lstStyle/>
        <a:p>
          <a:endParaRPr lang="zh-CN" altLang="en-US"/>
        </a:p>
      </dgm:t>
    </dgm:pt>
    <dgm:pt modelId="{682B05B9-9E58-4E0C-B3C5-8BBA9488039F}" cxnId="{25112D29-0458-40CD-86A3-57D612CB6CA4}" type="sibTrans">
      <dgm:prSet/>
      <dgm:spPr/>
      <dgm:t>
        <a:bodyPr/>
        <a:lstStyle/>
        <a:p>
          <a:endParaRPr lang="zh-CN" altLang="en-US"/>
        </a:p>
      </dgm:t>
    </dgm:pt>
    <dgm:pt modelId="{4A2B844C-F130-43B5-AE34-414F3AAD8845}">
      <dgm:prSet/>
      <dgm:spPr/>
      <dgm:t>
        <a:bodyPr/>
        <a:lstStyle/>
        <a:p>
          <a:pPr rtl="0"/>
          <a:r>
            <a:rPr lang="en-US" dirty="0"/>
            <a:t>9</a:t>
          </a:r>
          <a:r>
            <a:rPr lang="zh-CN" dirty="0"/>
            <a:t>）电气设施根据贮存危险物品种类分级分区，库内照明采用防爆照明灯，库房周围不堆放可燃材料。</a:t>
          </a:r>
        </a:p>
      </dgm:t>
    </dgm:pt>
    <dgm:pt modelId="{CF59F514-7CD3-4B08-A1AA-0D85B6FC7434}" cxnId="{0707F448-BEC3-450F-AC42-0C9169231CDA}" type="parTrans">
      <dgm:prSet/>
      <dgm:spPr/>
      <dgm:t>
        <a:bodyPr/>
        <a:lstStyle/>
        <a:p>
          <a:endParaRPr lang="zh-CN" altLang="en-US"/>
        </a:p>
      </dgm:t>
    </dgm:pt>
    <dgm:pt modelId="{3E88E9F4-3D18-44DD-8022-A2A606DD7E61}" cxnId="{0707F448-BEC3-450F-AC42-0C9169231CDA}" type="sibTrans">
      <dgm:prSet/>
      <dgm:spPr/>
      <dgm:t>
        <a:bodyPr/>
        <a:lstStyle/>
        <a:p>
          <a:endParaRPr lang="zh-CN" altLang="en-US"/>
        </a:p>
      </dgm:t>
    </dgm:pt>
    <dgm:pt modelId="{55A21714-4C0D-4DE2-9587-3579992BA1A8}">
      <dgm:prSet/>
      <dgm:spPr/>
      <dgm:t>
        <a:bodyPr/>
        <a:lstStyle/>
        <a:p>
          <a:pPr rtl="0"/>
          <a:r>
            <a:rPr lang="en-US" dirty="0"/>
            <a:t>10</a:t>
          </a:r>
          <a:r>
            <a:rPr lang="zh-CN" dirty="0"/>
            <a:t>）从事销售、储存、运输危险化学品活动人员，进行有关法律、法规、规章和安全知识、专业技术、职业卫生防护和应急救援知识培训，并考核合格后上岗作业。</a:t>
          </a:r>
        </a:p>
      </dgm:t>
    </dgm:pt>
    <dgm:pt modelId="{C3E89BDA-BA43-48D6-9272-A32AF313DA4C}" cxnId="{F2E2AAE6-FB99-4B86-AE58-BBD1E941358B}" type="parTrans">
      <dgm:prSet/>
      <dgm:spPr/>
      <dgm:t>
        <a:bodyPr/>
        <a:lstStyle/>
        <a:p>
          <a:endParaRPr lang="zh-CN" altLang="en-US"/>
        </a:p>
      </dgm:t>
    </dgm:pt>
    <dgm:pt modelId="{55A2A71B-4243-4972-BE7A-45DB62E1C102}" cxnId="{F2E2AAE6-FB99-4B86-AE58-BBD1E941358B}" type="sibTrans">
      <dgm:prSet/>
      <dgm:spPr/>
      <dgm:t>
        <a:bodyPr/>
        <a:lstStyle/>
        <a:p>
          <a:endParaRPr lang="zh-CN" altLang="en-US"/>
        </a:p>
      </dgm:t>
    </dgm:pt>
    <dgm:pt modelId="{62F2CCE3-1C64-45AC-B937-5944A10506A0}">
      <dgm:prSet/>
      <dgm:spPr/>
      <dgm:t>
        <a:bodyPr/>
        <a:lstStyle/>
        <a:p>
          <a:pPr rtl="0"/>
          <a:r>
            <a:rPr lang="en-US" dirty="0"/>
            <a:t>11</a:t>
          </a:r>
          <a:r>
            <a:rPr lang="zh-CN" dirty="0"/>
            <a:t>）储存装置每年进行一次安全评价，对库区和使用场所设置的通讯、报警装置，进行全面检查，保证在任何情况下处于正常适用状态，确保公司安全营运。</a:t>
          </a:r>
        </a:p>
      </dgm:t>
    </dgm:pt>
    <dgm:pt modelId="{303E646C-42C5-4941-898D-5C55E496F52B}" cxnId="{7622D825-2C44-4389-880E-721B41FE5C45}" type="parTrans">
      <dgm:prSet/>
      <dgm:spPr/>
      <dgm:t>
        <a:bodyPr/>
        <a:lstStyle/>
        <a:p>
          <a:endParaRPr lang="zh-CN" altLang="en-US"/>
        </a:p>
      </dgm:t>
    </dgm:pt>
    <dgm:pt modelId="{9E11A320-BEC5-4D82-B5A4-66FFB984E970}" cxnId="{7622D825-2C44-4389-880E-721B41FE5C45}" type="sibTrans">
      <dgm:prSet/>
      <dgm:spPr/>
      <dgm:t>
        <a:bodyPr/>
        <a:lstStyle/>
        <a:p>
          <a:endParaRPr lang="zh-CN" altLang="en-US"/>
        </a:p>
      </dgm:t>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9EF66811-5A5C-40FE-B210-AB894526FCBB}" type="presOf" srcId="{4A2B844C-F130-43B5-AE34-414F3AAD8845}" destId="{3CF5C349-4198-4516-AD0F-94303D761248}" srcOrd="0" destOrd="0" presId="urn:microsoft.com/office/officeart/2005/8/layout/list1#18"/>
    <dgm:cxn modelId="{5FB1BA22-5756-4B24-AD07-C17DD07E0C20}" type="presOf" srcId="{62F2CCE3-1C64-45AC-B937-5944A10506A0}" destId="{3CF5C349-4198-4516-AD0F-94303D761248}" srcOrd="0" destOrd="2" presId="urn:microsoft.com/office/officeart/2005/8/layout/list1#18"/>
    <dgm:cxn modelId="{7622D825-2C44-4389-880E-721B41FE5C45}" srcId="{D160F752-15CF-41E9-B92F-B4FE75CF0B4B}" destId="{62F2CCE3-1C64-45AC-B937-5944A10506A0}" srcOrd="2" destOrd="0" parTransId="{303E646C-42C5-4941-898D-5C55E496F52B}" sibTransId="{9E11A320-BEC5-4D82-B5A4-66FFB984E970}"/>
    <dgm:cxn modelId="{25112D29-0458-40CD-86A3-57D612CB6CA4}" srcId="{111B80E3-D642-4888-A40B-F0440F399F97}" destId="{D160F752-15CF-41E9-B92F-B4FE75CF0B4B}" srcOrd="0" destOrd="0" parTransId="{A190F45D-7130-423A-8575-39469984E7BB}" sibTransId="{682B05B9-9E58-4E0C-B3C5-8BBA9488039F}"/>
    <dgm:cxn modelId="{44DEA044-FFBD-4F15-BE54-B920ADBE3934}" type="presOf" srcId="{D160F752-15CF-41E9-B92F-B4FE75CF0B4B}" destId="{8B49C1D8-7F9D-444E-B4F5-0F5B5284F8D8}" srcOrd="0" destOrd="0" presId="urn:microsoft.com/office/officeart/2005/8/layout/list1#18"/>
    <dgm:cxn modelId="{0707F448-BEC3-450F-AC42-0C9169231CDA}" srcId="{D160F752-15CF-41E9-B92F-B4FE75CF0B4B}" destId="{4A2B844C-F130-43B5-AE34-414F3AAD8845}" srcOrd="0" destOrd="0" parTransId="{CF59F514-7CD3-4B08-A1AA-0D85B6FC7434}" sibTransId="{3E88E9F4-3D18-44DD-8022-A2A606DD7E61}"/>
    <dgm:cxn modelId="{6C239972-DC33-406C-A539-B68C4809278C}" type="presOf" srcId="{55A21714-4C0D-4DE2-9587-3579992BA1A8}" destId="{3CF5C349-4198-4516-AD0F-94303D761248}" srcOrd="0" destOrd="1" presId="urn:microsoft.com/office/officeart/2005/8/layout/list1#18"/>
    <dgm:cxn modelId="{889B5DC6-B3D5-4D17-AC8F-355AAFDE49C9}" type="presOf" srcId="{D160F752-15CF-41E9-B92F-B4FE75CF0B4B}" destId="{77BB9034-7F06-41E7-9831-EEF80F56504C}" srcOrd="1" destOrd="0" presId="urn:microsoft.com/office/officeart/2005/8/layout/list1#18"/>
    <dgm:cxn modelId="{0D4F60C9-958C-4F36-B693-00490614C2AB}" type="presOf" srcId="{111B80E3-D642-4888-A40B-F0440F399F97}" destId="{0B028B0A-C68E-4147-983C-99D6CCAA7659}" srcOrd="0" destOrd="0" presId="urn:microsoft.com/office/officeart/2005/8/layout/list1#18"/>
    <dgm:cxn modelId="{F2E2AAE6-FB99-4B86-AE58-BBD1E941358B}" srcId="{D160F752-15CF-41E9-B92F-B4FE75CF0B4B}" destId="{55A21714-4C0D-4DE2-9587-3579992BA1A8}" srcOrd="1" destOrd="0" parTransId="{C3E89BDA-BA43-48D6-9272-A32AF313DA4C}" sibTransId="{55A2A71B-4243-4972-BE7A-45DB62E1C102}"/>
    <dgm:cxn modelId="{638FFF38-54A2-4A4E-8583-78ACEA7A1514}" type="presParOf" srcId="{0B028B0A-C68E-4147-983C-99D6CCAA7659}" destId="{170E78C9-DED8-4FD3-B700-29285F595BD0}" srcOrd="0" destOrd="0" presId="urn:microsoft.com/office/officeart/2005/8/layout/list1#18"/>
    <dgm:cxn modelId="{7D6E362D-14E1-4B49-8CAA-B9584120B37D}" type="presParOf" srcId="{170E78C9-DED8-4FD3-B700-29285F595BD0}" destId="{8B49C1D8-7F9D-444E-B4F5-0F5B5284F8D8}" srcOrd="0" destOrd="0" presId="urn:microsoft.com/office/officeart/2005/8/layout/list1#18"/>
    <dgm:cxn modelId="{F0F830DB-056D-44A1-BA3C-B81D395D2645}" type="presParOf" srcId="{170E78C9-DED8-4FD3-B700-29285F595BD0}" destId="{77BB9034-7F06-41E7-9831-EEF80F56504C}" srcOrd="1" destOrd="0" presId="urn:microsoft.com/office/officeart/2005/8/layout/list1#18"/>
    <dgm:cxn modelId="{51107809-CA9B-46BA-AF09-6AD4C24985EC}" type="presParOf" srcId="{0B028B0A-C68E-4147-983C-99D6CCAA7659}" destId="{3846420A-EC07-4687-A6DF-BD9764E29D11}" srcOrd="1" destOrd="0" presId="urn:microsoft.com/office/officeart/2005/8/layout/list1#18"/>
    <dgm:cxn modelId="{CB18B2FB-4FB3-48E8-A216-E436E8F5C9EB}" type="presParOf" srcId="{0B028B0A-C68E-4147-983C-99D6CCAA7659}" destId="{3CF5C349-4198-4516-AD0F-94303D761248}" srcOrd="2" destOrd="0" presId="urn:microsoft.com/office/officeart/2005/8/layout/list1#1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1B80E3-D642-4888-A40B-F0440F399F97}" type="doc">
      <dgm:prSet loTypeId="urn:microsoft.com/office/officeart/2005/8/layout/list1#19" loCatId="list" qsTypeId="urn:microsoft.com/office/officeart/2005/8/quickstyle/simple1#20" qsCatId="simple" csTypeId="urn:microsoft.com/office/officeart/2005/8/colors/colorful2#19" csCatId="colorful" phldr="1"/>
      <dgm:spPr/>
      <dgm:t>
        <a:bodyPr/>
        <a:lstStyle/>
        <a:p>
          <a:endParaRPr lang="zh-CN" altLang="en-US"/>
        </a:p>
      </dgm:t>
    </dgm:pt>
    <dgm:pt modelId="{D160F752-15CF-41E9-B92F-B4FE75CF0B4B}">
      <dgm:prSet/>
      <dgm:spPr/>
      <dgm:t>
        <a:bodyPr/>
        <a:lstStyle/>
        <a:p>
          <a:pPr rtl="0"/>
          <a:r>
            <a:rPr lang="zh-CN" dirty="0"/>
            <a:t>危险化学品的存放</a:t>
          </a:r>
        </a:p>
      </dgm:t>
    </dgm:pt>
    <dgm:pt modelId="{A190F45D-7130-423A-8575-39469984E7BB}" cxnId="{25112D29-0458-40CD-86A3-57D612CB6CA4}" type="parTrans">
      <dgm:prSet/>
      <dgm:spPr/>
      <dgm:t>
        <a:bodyPr/>
        <a:lstStyle/>
        <a:p>
          <a:endParaRPr lang="zh-CN" altLang="en-US"/>
        </a:p>
      </dgm:t>
    </dgm:pt>
    <dgm:pt modelId="{682B05B9-9E58-4E0C-B3C5-8BBA9488039F}" cxnId="{25112D29-0458-40CD-86A3-57D612CB6CA4}" type="sibTrans">
      <dgm:prSet/>
      <dgm:spPr/>
      <dgm:t>
        <a:bodyPr/>
        <a:lstStyle/>
        <a:p>
          <a:endParaRPr lang="zh-CN" altLang="en-US"/>
        </a:p>
      </dgm:t>
    </dgm:pt>
    <dgm:pt modelId="{4A2B844C-F130-43B5-AE34-414F3AAD8845}">
      <dgm:prSet/>
      <dgm:spPr/>
      <dgm:t>
        <a:bodyPr/>
        <a:lstStyle/>
        <a:p>
          <a:pPr rtl="0"/>
          <a:r>
            <a:rPr lang="en-US" dirty="0"/>
            <a:t>12</a:t>
          </a:r>
          <a:r>
            <a:rPr lang="zh-CN" dirty="0"/>
            <a:t>）重复使用的危险化学品包装物、容器使用前进行检查，并做出记录，检查记录至少保存</a:t>
          </a:r>
          <a:r>
            <a:rPr lang="en-US" dirty="0"/>
            <a:t>2</a:t>
          </a:r>
          <a:r>
            <a:rPr lang="zh-CN" dirty="0"/>
            <a:t>年。</a:t>
          </a:r>
        </a:p>
      </dgm:t>
    </dgm:pt>
    <dgm:pt modelId="{CF59F514-7CD3-4B08-A1AA-0D85B6FC7434}" cxnId="{0707F448-BEC3-450F-AC42-0C9169231CDA}" type="parTrans">
      <dgm:prSet/>
      <dgm:spPr/>
      <dgm:t>
        <a:bodyPr/>
        <a:lstStyle/>
        <a:p>
          <a:endParaRPr lang="zh-CN" altLang="en-US"/>
        </a:p>
      </dgm:t>
    </dgm:pt>
    <dgm:pt modelId="{3E88E9F4-3D18-44DD-8022-A2A606DD7E61}" cxnId="{0707F448-BEC3-450F-AC42-0C9169231CDA}" type="sibTrans">
      <dgm:prSet/>
      <dgm:spPr/>
      <dgm:t>
        <a:bodyPr/>
        <a:lstStyle/>
        <a:p>
          <a:endParaRPr lang="zh-CN" altLang="en-US"/>
        </a:p>
      </dgm:t>
    </dgm:pt>
    <dgm:pt modelId="{9AE7F3C3-C160-47AC-B0F3-E0DABDE4B5E1}">
      <dgm:prSet/>
      <dgm:spPr/>
      <dgm:t>
        <a:bodyPr/>
        <a:lstStyle/>
        <a:p>
          <a:pPr rtl="0"/>
          <a:r>
            <a:rPr lang="en-US" dirty="0"/>
            <a:t>13</a:t>
          </a:r>
          <a:r>
            <a:rPr lang="zh-CN" dirty="0"/>
            <a:t>）不同品种、不同性质、不同批次的货物，严禁混存混放。对库存货物，要定期抽样检测，如有变化，要及时采取处理措施。</a:t>
          </a:r>
        </a:p>
      </dgm:t>
    </dgm:pt>
    <dgm:pt modelId="{78299584-4B73-4FB5-85FF-616630081B65}" cxnId="{AFF043DC-5308-4F14-ABEA-02E75121F677}" type="parTrans">
      <dgm:prSet/>
      <dgm:spPr/>
      <dgm:t>
        <a:bodyPr/>
        <a:lstStyle/>
        <a:p>
          <a:endParaRPr lang="zh-CN" altLang="en-US"/>
        </a:p>
      </dgm:t>
    </dgm:pt>
    <dgm:pt modelId="{441847CB-AEC0-482A-85B1-D6610A8FCDBA}" cxnId="{AFF043DC-5308-4F14-ABEA-02E75121F677}" type="sibTrans">
      <dgm:prSet/>
      <dgm:spPr/>
      <dgm:t>
        <a:bodyPr/>
        <a:lstStyle/>
        <a:p>
          <a:endParaRPr lang="zh-CN" altLang="en-US"/>
        </a:p>
      </dgm:t>
    </dgm:pt>
    <dgm:pt modelId="{F15338C6-3FA0-4A7B-A16C-D3850E08D3CD}">
      <dgm:prSet/>
      <dgm:spPr/>
      <dgm:t>
        <a:bodyPr/>
        <a:lstStyle/>
        <a:p>
          <a:pPr rtl="0"/>
          <a:r>
            <a:rPr lang="en-US" dirty="0"/>
            <a:t>14</a:t>
          </a:r>
          <a:r>
            <a:rPr lang="zh-CN" dirty="0"/>
            <a:t>）进出货物时，技术说明书、检测报告，要随货同行，否则拒绝出入库。</a:t>
          </a:r>
        </a:p>
      </dgm:t>
    </dgm:pt>
    <dgm:pt modelId="{4BDE6BA9-2E3B-4AFC-9F4A-F8477E215FF9}" cxnId="{A45C4871-FA81-4CE5-A33E-827B4F87C087}" type="parTrans">
      <dgm:prSet/>
      <dgm:spPr/>
      <dgm:t>
        <a:bodyPr/>
        <a:lstStyle/>
        <a:p>
          <a:endParaRPr lang="zh-CN" altLang="en-US"/>
        </a:p>
      </dgm:t>
    </dgm:pt>
    <dgm:pt modelId="{7EE992AA-7966-46DC-A0E5-4977C7E64035}" cxnId="{A45C4871-FA81-4CE5-A33E-827B4F87C087}" type="sibTrans">
      <dgm:prSet/>
      <dgm:spPr/>
      <dgm:t>
        <a:bodyPr/>
        <a:lstStyle/>
        <a:p>
          <a:endParaRPr lang="zh-CN" altLang="en-US"/>
        </a:p>
      </dgm:t>
    </dgm:pt>
    <dgm:pt modelId="{5C73755D-271A-4829-AF73-13B2275C0ECC}">
      <dgm:prSet/>
      <dgm:spPr/>
      <dgm:t>
        <a:bodyPr/>
        <a:lstStyle/>
        <a:p>
          <a:pPr rtl="0"/>
          <a:endParaRPr lang="zh-CN" dirty="0"/>
        </a:p>
      </dgm:t>
    </dgm:pt>
    <dgm:pt modelId="{F7CB3C80-6936-4CB8-9C74-41D5625D17E3}" cxnId="{BB09D903-EFCE-436F-B59C-C8E1645FBF72}" type="parTrans">
      <dgm:prSet/>
      <dgm:spPr/>
    </dgm:pt>
    <dgm:pt modelId="{A1EDDD6A-26A9-4771-8D7F-3ED472BACE13}" cxnId="{BB09D903-EFCE-436F-B59C-C8E1645FBF72}" type="sibTrans">
      <dgm:prSet/>
      <dgm:spPr/>
    </dgm:pt>
    <dgm:pt modelId="{1200776D-652A-4095-AA2B-337921BA4085}">
      <dgm:prSet/>
      <dgm:spPr/>
      <dgm:t>
        <a:bodyPr/>
        <a:lstStyle/>
        <a:p>
          <a:pPr rtl="0"/>
          <a:endParaRPr lang="zh-CN" dirty="0"/>
        </a:p>
      </dgm:t>
    </dgm:pt>
    <dgm:pt modelId="{F7F8A36C-15DE-4184-8D59-A427BFCD8623}" cxnId="{6541004E-52AF-4B53-8FA7-7FF73C272D37}" type="parTrans">
      <dgm:prSet/>
      <dgm:spPr/>
    </dgm:pt>
    <dgm:pt modelId="{E64FE0F2-EB10-4BAD-B0E7-EA3DACC54A62}" cxnId="{6541004E-52AF-4B53-8FA7-7FF73C272D37}" type="sibTrans">
      <dgm:prSet/>
      <dgm:spPr/>
    </dgm:pt>
    <dgm:pt modelId="{81C2C487-D491-4AEB-9559-C6871BEA9016}">
      <dgm:prSet/>
      <dgm:spPr/>
      <dgm:t>
        <a:bodyPr/>
        <a:lstStyle/>
        <a:p>
          <a:pPr rtl="0"/>
          <a:endParaRPr lang="zh-CN" dirty="0"/>
        </a:p>
      </dgm:t>
    </dgm:pt>
    <dgm:pt modelId="{ED7E6318-F8F7-47D8-852E-AD08F94D69C7}" cxnId="{8D42231D-43F9-44AC-B73E-D369FCCD5D33}" type="parTrans">
      <dgm:prSet/>
      <dgm:spPr/>
    </dgm:pt>
    <dgm:pt modelId="{254BE4C1-16CB-47F7-A040-89C56DFF4143}" cxnId="{8D42231D-43F9-44AC-B73E-D369FCCD5D33}" type="sibTrans">
      <dgm:prSet/>
      <dgm:spPr/>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custLinFactNeighborY="-10970">
        <dgm:presLayoutVars>
          <dgm:bulletEnabled val="1"/>
        </dgm:presLayoutVars>
      </dgm:prSet>
      <dgm:spPr>
        <a:prstGeom prst="flowChartAlternateProcess">
          <a:avLst/>
        </a:prstGeom>
      </dgm:spPr>
    </dgm:pt>
  </dgm:ptLst>
  <dgm:cxnLst>
    <dgm:cxn modelId="{BB09D903-EFCE-436F-B59C-C8E1645FBF72}" srcId="{D160F752-15CF-41E9-B92F-B4FE75CF0B4B}" destId="{5C73755D-271A-4829-AF73-13B2275C0ECC}" srcOrd="5" destOrd="0" parTransId="{F7CB3C80-6936-4CB8-9C74-41D5625D17E3}" sibTransId="{A1EDDD6A-26A9-4771-8D7F-3ED472BACE13}"/>
    <dgm:cxn modelId="{8D42231D-43F9-44AC-B73E-D369FCCD5D33}" srcId="{D160F752-15CF-41E9-B92F-B4FE75CF0B4B}" destId="{81C2C487-D491-4AEB-9559-C6871BEA9016}" srcOrd="4" destOrd="0" parTransId="{ED7E6318-F8F7-47D8-852E-AD08F94D69C7}" sibTransId="{254BE4C1-16CB-47F7-A040-89C56DFF4143}"/>
    <dgm:cxn modelId="{E8072E23-FFBF-4C3A-9474-EACB728E563E}" type="presOf" srcId="{F15338C6-3FA0-4A7B-A16C-D3850E08D3CD}" destId="{3CF5C349-4198-4516-AD0F-94303D761248}" srcOrd="0" destOrd="2" presId="urn:microsoft.com/office/officeart/2005/8/layout/list1#19"/>
    <dgm:cxn modelId="{25112D29-0458-40CD-86A3-57D612CB6CA4}" srcId="{111B80E3-D642-4888-A40B-F0440F399F97}" destId="{D160F752-15CF-41E9-B92F-B4FE75CF0B4B}" srcOrd="0" destOrd="0" parTransId="{A190F45D-7130-423A-8575-39469984E7BB}" sibTransId="{682B05B9-9E58-4E0C-B3C5-8BBA9488039F}"/>
    <dgm:cxn modelId="{0707F448-BEC3-450F-AC42-0C9169231CDA}" srcId="{D160F752-15CF-41E9-B92F-B4FE75CF0B4B}" destId="{4A2B844C-F130-43B5-AE34-414F3AAD8845}" srcOrd="0" destOrd="0" parTransId="{CF59F514-7CD3-4B08-A1AA-0D85B6FC7434}" sibTransId="{3E88E9F4-3D18-44DD-8022-A2A606DD7E61}"/>
    <dgm:cxn modelId="{EE067C49-F7D8-4427-9230-414CD9D56E64}" type="presOf" srcId="{81C2C487-D491-4AEB-9559-C6871BEA9016}" destId="{3CF5C349-4198-4516-AD0F-94303D761248}" srcOrd="0" destOrd="4" presId="urn:microsoft.com/office/officeart/2005/8/layout/list1#19"/>
    <dgm:cxn modelId="{6541004E-52AF-4B53-8FA7-7FF73C272D37}" srcId="{D160F752-15CF-41E9-B92F-B4FE75CF0B4B}" destId="{1200776D-652A-4095-AA2B-337921BA4085}" srcOrd="3" destOrd="0" parTransId="{F7F8A36C-15DE-4184-8D59-A427BFCD8623}" sibTransId="{E64FE0F2-EB10-4BAD-B0E7-EA3DACC54A62}"/>
    <dgm:cxn modelId="{A45C4871-FA81-4CE5-A33E-827B4F87C087}" srcId="{D160F752-15CF-41E9-B92F-B4FE75CF0B4B}" destId="{F15338C6-3FA0-4A7B-A16C-D3850E08D3CD}" srcOrd="2" destOrd="0" parTransId="{4BDE6BA9-2E3B-4AFC-9F4A-F8477E215FF9}" sibTransId="{7EE992AA-7966-46DC-A0E5-4977C7E64035}"/>
    <dgm:cxn modelId="{7678DA74-ABA8-4616-9E58-CA2B5CA21493}" type="presOf" srcId="{D160F752-15CF-41E9-B92F-B4FE75CF0B4B}" destId="{8B49C1D8-7F9D-444E-B4F5-0F5B5284F8D8}" srcOrd="0" destOrd="0" presId="urn:microsoft.com/office/officeart/2005/8/layout/list1#19"/>
    <dgm:cxn modelId="{6814D592-0C82-4623-BF12-DC7C8529ECEA}" type="presOf" srcId="{1200776D-652A-4095-AA2B-337921BA4085}" destId="{3CF5C349-4198-4516-AD0F-94303D761248}" srcOrd="0" destOrd="3" presId="urn:microsoft.com/office/officeart/2005/8/layout/list1#19"/>
    <dgm:cxn modelId="{7FD247A2-327B-49CA-8C01-BC264C655B39}" type="presOf" srcId="{D160F752-15CF-41E9-B92F-B4FE75CF0B4B}" destId="{77BB9034-7F06-41E7-9831-EEF80F56504C}" srcOrd="1" destOrd="0" presId="urn:microsoft.com/office/officeart/2005/8/layout/list1#19"/>
    <dgm:cxn modelId="{C204A5C1-73D1-478C-AE15-65711933AB09}" type="presOf" srcId="{9AE7F3C3-C160-47AC-B0F3-E0DABDE4B5E1}" destId="{3CF5C349-4198-4516-AD0F-94303D761248}" srcOrd="0" destOrd="1" presId="urn:microsoft.com/office/officeart/2005/8/layout/list1#19"/>
    <dgm:cxn modelId="{B11D8FD3-E999-47A2-A9FB-7CE49A02AC0B}" type="presOf" srcId="{5C73755D-271A-4829-AF73-13B2275C0ECC}" destId="{3CF5C349-4198-4516-AD0F-94303D761248}" srcOrd="0" destOrd="5" presId="urn:microsoft.com/office/officeart/2005/8/layout/list1#19"/>
    <dgm:cxn modelId="{AFF043DC-5308-4F14-ABEA-02E75121F677}" srcId="{D160F752-15CF-41E9-B92F-B4FE75CF0B4B}" destId="{9AE7F3C3-C160-47AC-B0F3-E0DABDE4B5E1}" srcOrd="1" destOrd="0" parTransId="{78299584-4B73-4FB5-85FF-616630081B65}" sibTransId="{441847CB-AEC0-482A-85B1-D6610A8FCDBA}"/>
    <dgm:cxn modelId="{2629A9DF-C218-41E0-8174-5B4B61DB690D}" type="presOf" srcId="{4A2B844C-F130-43B5-AE34-414F3AAD8845}" destId="{3CF5C349-4198-4516-AD0F-94303D761248}" srcOrd="0" destOrd="0" presId="urn:microsoft.com/office/officeart/2005/8/layout/list1#19"/>
    <dgm:cxn modelId="{D2F6DEF8-3DFE-49EB-BE42-B623681E460F}" type="presOf" srcId="{111B80E3-D642-4888-A40B-F0440F399F97}" destId="{0B028B0A-C68E-4147-983C-99D6CCAA7659}" srcOrd="0" destOrd="0" presId="urn:microsoft.com/office/officeart/2005/8/layout/list1#19"/>
    <dgm:cxn modelId="{E2FBC1AD-D6E1-40B7-91FC-7E50EBEBFAD8}" type="presParOf" srcId="{0B028B0A-C68E-4147-983C-99D6CCAA7659}" destId="{170E78C9-DED8-4FD3-B700-29285F595BD0}" srcOrd="0" destOrd="0" presId="urn:microsoft.com/office/officeart/2005/8/layout/list1#19"/>
    <dgm:cxn modelId="{742761BF-451B-458E-9A21-69776B8523E3}" type="presParOf" srcId="{170E78C9-DED8-4FD3-B700-29285F595BD0}" destId="{8B49C1D8-7F9D-444E-B4F5-0F5B5284F8D8}" srcOrd="0" destOrd="0" presId="urn:microsoft.com/office/officeart/2005/8/layout/list1#19"/>
    <dgm:cxn modelId="{260CC393-9E3E-40C7-A81C-C332464CD0BD}" type="presParOf" srcId="{170E78C9-DED8-4FD3-B700-29285F595BD0}" destId="{77BB9034-7F06-41E7-9831-EEF80F56504C}" srcOrd="1" destOrd="0" presId="urn:microsoft.com/office/officeart/2005/8/layout/list1#19"/>
    <dgm:cxn modelId="{89234F0F-E0E3-4CDB-B6F7-184EAEC5FDB1}" type="presParOf" srcId="{0B028B0A-C68E-4147-983C-99D6CCAA7659}" destId="{3846420A-EC07-4687-A6DF-BD9764E29D11}" srcOrd="1" destOrd="0" presId="urn:microsoft.com/office/officeart/2005/8/layout/list1#19"/>
    <dgm:cxn modelId="{52BFA7EA-BD48-47FA-93CA-1838D9AEB182}" type="presParOf" srcId="{0B028B0A-C68E-4147-983C-99D6CCAA7659}" destId="{3CF5C349-4198-4516-AD0F-94303D761248}" srcOrd="2" destOrd="0" presId="urn:microsoft.com/office/officeart/2005/8/layout/list1#1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D6363E-9E11-48FD-9119-F995A7868AE8}" type="doc">
      <dgm:prSet loTypeId="urn:microsoft.com/office/officeart/2005/8/layout/list1#2" loCatId="list" qsTypeId="urn:microsoft.com/office/officeart/2005/8/quickstyle/simple1#3" qsCatId="simple" csTypeId="urn:microsoft.com/office/officeart/2005/8/colors/colorful2#2" csCatId="colorful" phldr="1"/>
      <dgm:spPr/>
      <dgm:t>
        <a:bodyPr/>
        <a:lstStyle/>
        <a:p>
          <a:endParaRPr lang="zh-CN" altLang="en-US"/>
        </a:p>
      </dgm:t>
    </dgm:pt>
    <dgm:pt modelId="{04C0E318-30A0-4447-9FBC-E66035B5BDD3}">
      <dgm:prSet/>
      <dgm:spPr/>
      <dgm:t>
        <a:bodyPr/>
        <a:lstStyle/>
        <a:p>
          <a:pPr rtl="0"/>
          <a:r>
            <a:rPr lang="zh-CN"/>
            <a:t>技术层面</a:t>
          </a:r>
        </a:p>
      </dgm:t>
    </dgm:pt>
    <dgm:pt modelId="{E3E9828D-844A-4EC1-BA01-BAC9D13D289B}" cxnId="{5367344E-EB87-4C7F-B318-169B72DFF79B}" type="parTrans">
      <dgm:prSet/>
      <dgm:spPr/>
      <dgm:t>
        <a:bodyPr/>
        <a:lstStyle/>
        <a:p>
          <a:endParaRPr lang="zh-CN" altLang="en-US"/>
        </a:p>
      </dgm:t>
    </dgm:pt>
    <dgm:pt modelId="{49E0073A-38C2-4FE0-9AB3-BEB868DE3983}" cxnId="{5367344E-EB87-4C7F-B318-169B72DFF79B}" type="sibTrans">
      <dgm:prSet/>
      <dgm:spPr/>
      <dgm:t>
        <a:bodyPr/>
        <a:lstStyle/>
        <a:p>
          <a:endParaRPr lang="zh-CN" altLang="en-US"/>
        </a:p>
      </dgm:t>
    </dgm:pt>
    <dgm:pt modelId="{25129208-97D5-4EE8-A189-DF7B614F716D}">
      <dgm:prSet/>
      <dgm:spPr/>
      <dgm:t>
        <a:bodyPr/>
        <a:lstStyle/>
        <a:p>
          <a:pPr rtl="0"/>
          <a:r>
            <a:rPr lang="zh-CN" dirty="0"/>
            <a:t>可以说一份</a:t>
          </a:r>
          <a:r>
            <a:rPr lang="en-US" dirty="0"/>
            <a:t>MSDS</a:t>
          </a:r>
          <a:r>
            <a:rPr lang="zh-CN" dirty="0"/>
            <a:t>中凝聚了大量的</a:t>
          </a:r>
          <a:r>
            <a:rPr lang="en-US" dirty="0"/>
            <a:t>EHS</a:t>
          </a:r>
          <a:r>
            <a:rPr lang="zh-CN" dirty="0"/>
            <a:t>信息。有了危害识别，再分析各种暴露的情形，就可以有效的进行风险管理。</a:t>
          </a:r>
        </a:p>
      </dgm:t>
    </dgm:pt>
    <dgm:pt modelId="{61F18126-C9D8-45B1-A674-FB87EC055057}" cxnId="{0A3CFC17-FBC9-431C-AEDE-EC9CE3C739E9}" type="parTrans">
      <dgm:prSet/>
      <dgm:spPr/>
      <dgm:t>
        <a:bodyPr/>
        <a:lstStyle/>
        <a:p>
          <a:endParaRPr lang="zh-CN" altLang="en-US"/>
        </a:p>
      </dgm:t>
    </dgm:pt>
    <dgm:pt modelId="{5A8A3E96-A579-4112-AEF3-281317AA889A}" cxnId="{0A3CFC17-FBC9-431C-AEDE-EC9CE3C739E9}" type="sibTrans">
      <dgm:prSet/>
      <dgm:spPr/>
      <dgm:t>
        <a:bodyPr/>
        <a:lstStyle/>
        <a:p>
          <a:endParaRPr lang="zh-CN" altLang="en-US"/>
        </a:p>
      </dgm:t>
    </dgm:pt>
    <dgm:pt modelId="{96F447F7-D01C-4379-9756-907BDDF27D1F}">
      <dgm:prSet/>
      <dgm:spPr/>
      <dgm:t>
        <a:bodyPr/>
        <a:lstStyle/>
        <a:p>
          <a:pPr rtl="0"/>
          <a:r>
            <a:rPr lang="zh-CN" dirty="0"/>
            <a:t>强调的是，在不同环节中，关注的</a:t>
          </a:r>
          <a:r>
            <a:rPr lang="en-US" dirty="0"/>
            <a:t>MSDS</a:t>
          </a:r>
          <a:r>
            <a:rPr lang="zh-CN" dirty="0"/>
            <a:t>内容是不一样的。比如：</a:t>
          </a:r>
        </a:p>
      </dgm:t>
    </dgm:pt>
    <dgm:pt modelId="{4B758359-5BFA-441B-8F18-EF1A5C5ADD08}" cxnId="{DE992A6C-D8DE-41B1-87E5-B84209902AFF}" type="parTrans">
      <dgm:prSet/>
      <dgm:spPr/>
      <dgm:t>
        <a:bodyPr/>
        <a:lstStyle/>
        <a:p>
          <a:endParaRPr lang="zh-CN" altLang="en-US"/>
        </a:p>
      </dgm:t>
    </dgm:pt>
    <dgm:pt modelId="{40F80905-1CD1-40FD-A2C6-F3E077B2FB0C}" cxnId="{DE992A6C-D8DE-41B1-87E5-B84209902AFF}" type="sibTrans">
      <dgm:prSet/>
      <dgm:spPr/>
      <dgm:t>
        <a:bodyPr/>
        <a:lstStyle/>
        <a:p>
          <a:endParaRPr lang="zh-CN" altLang="en-US"/>
        </a:p>
      </dgm:t>
    </dgm:pt>
    <dgm:pt modelId="{D895E1F5-A50F-437F-86EE-1EA35F211A66}">
      <dgm:prSet/>
      <dgm:spPr/>
      <dgm:t>
        <a:bodyPr/>
        <a:lstStyle/>
        <a:p>
          <a:pPr rtl="0"/>
          <a:r>
            <a:rPr lang="zh-CN" dirty="0"/>
            <a:t>生产使用时，就要对化学品的毒理学信息（</a:t>
          </a:r>
          <a:r>
            <a:rPr lang="en-US" dirty="0"/>
            <a:t>MSDS </a:t>
          </a:r>
          <a:r>
            <a:rPr lang="zh-CN" dirty="0"/>
            <a:t>第</a:t>
          </a:r>
          <a:r>
            <a:rPr lang="en-US" dirty="0"/>
            <a:t>11</a:t>
          </a:r>
          <a:r>
            <a:rPr lang="zh-CN" dirty="0"/>
            <a:t>项）特别关注；</a:t>
          </a:r>
        </a:p>
      </dgm:t>
    </dgm:pt>
    <dgm:pt modelId="{698BF989-F6F8-415A-820A-F057F2567A9F}" cxnId="{B892F46E-A6DE-4344-94CB-5FA66475D60D}" type="parTrans">
      <dgm:prSet/>
      <dgm:spPr/>
      <dgm:t>
        <a:bodyPr/>
        <a:lstStyle/>
        <a:p>
          <a:endParaRPr lang="zh-CN" altLang="en-US"/>
        </a:p>
      </dgm:t>
    </dgm:pt>
    <dgm:pt modelId="{53D915CA-0E79-4A46-BBB1-105A8BD4DDAE}" cxnId="{B892F46E-A6DE-4344-94CB-5FA66475D60D}" type="sibTrans">
      <dgm:prSet/>
      <dgm:spPr/>
      <dgm:t>
        <a:bodyPr/>
        <a:lstStyle/>
        <a:p>
          <a:endParaRPr lang="zh-CN" altLang="en-US"/>
        </a:p>
      </dgm:t>
    </dgm:pt>
    <dgm:pt modelId="{70EBDB10-C432-43AC-BC8A-2D0C628C0B17}">
      <dgm:prSet/>
      <dgm:spPr/>
      <dgm:t>
        <a:bodyPr/>
        <a:lstStyle/>
        <a:p>
          <a:pPr rtl="0"/>
          <a:r>
            <a:rPr lang="zh-CN" dirty="0"/>
            <a:t>回收处置过程中，关注化学品的生态学信息（</a:t>
          </a:r>
          <a:r>
            <a:rPr lang="en-US" dirty="0"/>
            <a:t>MSDS</a:t>
          </a:r>
          <a:r>
            <a:rPr lang="zh-CN" dirty="0"/>
            <a:t>第</a:t>
          </a:r>
          <a:r>
            <a:rPr lang="en-US" dirty="0"/>
            <a:t>12</a:t>
          </a:r>
          <a:r>
            <a:rPr lang="zh-CN" dirty="0"/>
            <a:t>项）；</a:t>
          </a:r>
        </a:p>
      </dgm:t>
    </dgm:pt>
    <dgm:pt modelId="{BB14AAE4-FECF-4FCD-821D-76CD0FDEE336}" cxnId="{129D9321-AB40-462D-A862-9C89B19B2B29}" type="parTrans">
      <dgm:prSet/>
      <dgm:spPr/>
      <dgm:t>
        <a:bodyPr/>
        <a:lstStyle/>
        <a:p>
          <a:endParaRPr lang="zh-CN" altLang="en-US"/>
        </a:p>
      </dgm:t>
    </dgm:pt>
    <dgm:pt modelId="{0DE858EA-351E-48E2-9DBB-5BF992FDE529}" cxnId="{129D9321-AB40-462D-A862-9C89B19B2B29}" type="sibTrans">
      <dgm:prSet/>
      <dgm:spPr/>
      <dgm:t>
        <a:bodyPr/>
        <a:lstStyle/>
        <a:p>
          <a:endParaRPr lang="zh-CN" altLang="en-US"/>
        </a:p>
      </dgm:t>
    </dgm:pt>
    <dgm:pt modelId="{1D18900A-139B-46CF-973C-3B8816FF16A3}">
      <dgm:prSet/>
      <dgm:spPr/>
      <dgm:t>
        <a:bodyPr/>
        <a:lstStyle/>
        <a:p>
          <a:pPr rtl="0"/>
          <a:r>
            <a:rPr lang="zh-CN" dirty="0">
              <a:solidFill>
                <a:srgbClr val="0000FF"/>
              </a:solidFill>
            </a:rPr>
            <a:t>仓储物流环节，要特别关注危险性概述和运输信息（</a:t>
          </a:r>
          <a:r>
            <a:rPr lang="en-US" dirty="0">
              <a:solidFill>
                <a:srgbClr val="0000FF"/>
              </a:solidFill>
            </a:rPr>
            <a:t>MSDS</a:t>
          </a:r>
          <a:r>
            <a:rPr lang="zh-CN" dirty="0">
              <a:solidFill>
                <a:srgbClr val="0000FF"/>
              </a:solidFill>
            </a:rPr>
            <a:t>第</a:t>
          </a:r>
          <a:r>
            <a:rPr lang="en-US" dirty="0">
              <a:solidFill>
                <a:srgbClr val="0000FF"/>
              </a:solidFill>
            </a:rPr>
            <a:t>2</a:t>
          </a:r>
          <a:r>
            <a:rPr lang="zh-CN" dirty="0">
              <a:solidFill>
                <a:srgbClr val="0000FF"/>
              </a:solidFill>
            </a:rPr>
            <a:t>、</a:t>
          </a:r>
          <a:r>
            <a:rPr lang="en-US" dirty="0">
              <a:solidFill>
                <a:srgbClr val="0000FF"/>
              </a:solidFill>
            </a:rPr>
            <a:t>14</a:t>
          </a:r>
          <a:r>
            <a:rPr lang="zh-CN" dirty="0">
              <a:solidFill>
                <a:srgbClr val="0000FF"/>
              </a:solidFill>
            </a:rPr>
            <a:t>项）；</a:t>
          </a:r>
        </a:p>
      </dgm:t>
    </dgm:pt>
    <dgm:pt modelId="{E405194D-B7A4-42E0-88E8-100F3264FF08}" cxnId="{3480A313-1B9A-4E00-8D95-696F68DF5730}" type="parTrans">
      <dgm:prSet/>
      <dgm:spPr/>
      <dgm:t>
        <a:bodyPr/>
        <a:lstStyle/>
        <a:p>
          <a:endParaRPr lang="zh-CN" altLang="en-US"/>
        </a:p>
      </dgm:t>
    </dgm:pt>
    <dgm:pt modelId="{17292723-9EFD-439E-BF45-CF0730203479}" cxnId="{3480A313-1B9A-4E00-8D95-696F68DF5730}" type="sibTrans">
      <dgm:prSet/>
      <dgm:spPr/>
      <dgm:t>
        <a:bodyPr/>
        <a:lstStyle/>
        <a:p>
          <a:endParaRPr lang="zh-CN" altLang="en-US"/>
        </a:p>
      </dgm:t>
    </dgm:pt>
    <dgm:pt modelId="{A0396B1F-97FA-485D-954F-54D3B0E36670}">
      <dgm:prSet/>
      <dgm:spPr/>
      <dgm:t>
        <a:bodyPr/>
        <a:lstStyle/>
        <a:p>
          <a:pPr rtl="0"/>
          <a:r>
            <a:rPr lang="zh-CN" dirty="0">
              <a:solidFill>
                <a:srgbClr val="0000FF"/>
              </a:solidFill>
            </a:rPr>
            <a:t>消防、消防设施信息（</a:t>
          </a:r>
          <a:r>
            <a:rPr lang="en-US" dirty="0">
              <a:solidFill>
                <a:srgbClr val="0000FF"/>
              </a:solidFill>
            </a:rPr>
            <a:t>MSDS</a:t>
          </a:r>
          <a:r>
            <a:rPr lang="zh-CN" dirty="0">
              <a:solidFill>
                <a:srgbClr val="0000FF"/>
              </a:solidFill>
            </a:rPr>
            <a:t>第</a:t>
          </a:r>
          <a:r>
            <a:rPr lang="en-US" dirty="0">
              <a:solidFill>
                <a:srgbClr val="0000FF"/>
              </a:solidFill>
            </a:rPr>
            <a:t>5</a:t>
          </a:r>
          <a:r>
            <a:rPr lang="zh-CN" dirty="0">
              <a:solidFill>
                <a:srgbClr val="0000FF"/>
              </a:solidFill>
            </a:rPr>
            <a:t>项）提供了非常关键的消防判断依据。</a:t>
          </a:r>
        </a:p>
      </dgm:t>
    </dgm:pt>
    <dgm:pt modelId="{DB1038E9-017C-4BBE-9227-420EFE1D2CFC}" cxnId="{B422F702-A102-4EE1-815C-878F81D6346E}" type="parTrans">
      <dgm:prSet/>
      <dgm:spPr/>
      <dgm:t>
        <a:bodyPr/>
        <a:lstStyle/>
        <a:p>
          <a:endParaRPr lang="zh-CN" altLang="en-US"/>
        </a:p>
      </dgm:t>
    </dgm:pt>
    <dgm:pt modelId="{CB8CA97B-7FE8-43E1-B730-55820AF9C44A}" cxnId="{B422F702-A102-4EE1-815C-878F81D6346E}" type="sibTrans">
      <dgm:prSet/>
      <dgm:spPr/>
      <dgm:t>
        <a:bodyPr/>
        <a:lstStyle/>
        <a:p>
          <a:endParaRPr lang="zh-CN" altLang="en-US"/>
        </a:p>
      </dgm:t>
    </dgm:pt>
    <dgm:pt modelId="{DC53C476-60AC-4E5B-BA2A-6D650FB63F89}">
      <dgm:prSet/>
      <dgm:spPr/>
      <dgm:t>
        <a:bodyPr/>
        <a:lstStyle/>
        <a:p>
          <a:pPr rtl="0"/>
          <a:r>
            <a:rPr lang="zh-CN" dirty="0"/>
            <a:t>目前很多企业在销售危险化学品时不能提供产品的</a:t>
          </a:r>
          <a:r>
            <a:rPr lang="en-US" dirty="0"/>
            <a:t>MSDS</a:t>
          </a:r>
          <a:r>
            <a:rPr lang="zh-CN" dirty="0"/>
            <a:t>。</a:t>
          </a:r>
        </a:p>
      </dgm:t>
    </dgm:pt>
    <dgm:pt modelId="{19F4014A-4F58-407D-84D8-37FE39556FD9}" cxnId="{00B6E27D-DE24-48F2-80B8-4C65260A17E7}" type="parTrans">
      <dgm:prSet/>
      <dgm:spPr/>
      <dgm:t>
        <a:bodyPr/>
        <a:lstStyle/>
        <a:p>
          <a:endParaRPr lang="zh-CN" altLang="en-US"/>
        </a:p>
      </dgm:t>
    </dgm:pt>
    <dgm:pt modelId="{68515623-FCBA-4DA3-8B77-423135198CEA}" cxnId="{00B6E27D-DE24-48F2-80B8-4C65260A17E7}" type="sibTrans">
      <dgm:prSet/>
      <dgm:spPr/>
      <dgm:t>
        <a:bodyPr/>
        <a:lstStyle/>
        <a:p>
          <a:endParaRPr lang="zh-CN" altLang="en-US"/>
        </a:p>
      </dgm:t>
    </dgm:pt>
    <dgm:pt modelId="{A9679A93-B1C6-43B9-A08D-5E59388826D9}">
      <dgm:prSet/>
      <dgm:spPr/>
      <dgm:t>
        <a:bodyPr/>
        <a:lstStyle/>
        <a:p>
          <a:pPr rtl="0"/>
          <a:endParaRPr lang="zh-CN" dirty="0"/>
        </a:p>
      </dgm:t>
    </dgm:pt>
    <dgm:pt modelId="{0A7C8C8B-A85B-4F73-8848-51EACF9BEE1D}" cxnId="{001ABFBC-34D7-4AFB-9CCF-48AC46DD4B8B}" type="parTrans">
      <dgm:prSet/>
      <dgm:spPr/>
      <dgm:t>
        <a:bodyPr/>
        <a:lstStyle/>
        <a:p>
          <a:endParaRPr lang="zh-CN" altLang="en-US"/>
        </a:p>
      </dgm:t>
    </dgm:pt>
    <dgm:pt modelId="{A56ED55B-8798-480B-AFD7-3148BF62A63D}" cxnId="{001ABFBC-34D7-4AFB-9CCF-48AC46DD4B8B}" type="sibTrans">
      <dgm:prSet/>
      <dgm:spPr/>
      <dgm:t>
        <a:bodyPr/>
        <a:lstStyle/>
        <a:p>
          <a:endParaRPr lang="zh-CN" altLang="en-US"/>
        </a:p>
      </dgm:t>
    </dgm:pt>
    <dgm:pt modelId="{22462ADF-8A7A-486B-8604-7B5947A89B39}" type="pres">
      <dgm:prSet presAssocID="{7BD6363E-9E11-48FD-9119-F995A7868AE8}" presName="linear" presStyleCnt="0">
        <dgm:presLayoutVars>
          <dgm:dir/>
          <dgm:animLvl val="lvl"/>
          <dgm:resizeHandles val="exact"/>
        </dgm:presLayoutVars>
      </dgm:prSet>
      <dgm:spPr/>
    </dgm:pt>
    <dgm:pt modelId="{DBD9A804-C3A5-4286-98C0-EF93B42F13EF}" type="pres">
      <dgm:prSet presAssocID="{04C0E318-30A0-4447-9FBC-E66035B5BDD3}" presName="parentLin" presStyleCnt="0"/>
      <dgm:spPr/>
    </dgm:pt>
    <dgm:pt modelId="{6F8A0EF6-4B93-406F-9C56-C56FAE71D485}" type="pres">
      <dgm:prSet presAssocID="{04C0E318-30A0-4447-9FBC-E66035B5BDD3}" presName="parentLeftMargin" presStyleLbl="node1" presStyleIdx="0" presStyleCnt="1"/>
      <dgm:spPr/>
    </dgm:pt>
    <dgm:pt modelId="{EC6DA073-FA01-449A-948D-8AD42C3A7618}" type="pres">
      <dgm:prSet presAssocID="{04C0E318-30A0-4447-9FBC-E66035B5BDD3}" presName="parentText" presStyleLbl="node1" presStyleIdx="0" presStyleCnt="1">
        <dgm:presLayoutVars>
          <dgm:chMax val="0"/>
          <dgm:bulletEnabled val="1"/>
        </dgm:presLayoutVars>
      </dgm:prSet>
      <dgm:spPr>
        <a:prstGeom prst="flowChartAlternateProcess">
          <a:avLst/>
        </a:prstGeom>
      </dgm:spPr>
    </dgm:pt>
    <dgm:pt modelId="{91034CAB-FA74-4F1D-9CC6-10A3F0D736BE}" type="pres">
      <dgm:prSet presAssocID="{04C0E318-30A0-4447-9FBC-E66035B5BDD3}" presName="negativeSpace" presStyleCnt="0"/>
      <dgm:spPr/>
    </dgm:pt>
    <dgm:pt modelId="{74D12F98-F3BA-457C-83C5-0F67C9E38E2A}" type="pres">
      <dgm:prSet presAssocID="{04C0E318-30A0-4447-9FBC-E66035B5BDD3}" presName="childText" presStyleLbl="conFgAcc1" presStyleIdx="0" presStyleCnt="1" custLinFactNeighborY="-55845">
        <dgm:presLayoutVars>
          <dgm:bulletEnabled val="1"/>
        </dgm:presLayoutVars>
      </dgm:prSet>
      <dgm:spPr>
        <a:prstGeom prst="flowChartAlternateProcess">
          <a:avLst/>
        </a:prstGeom>
      </dgm:spPr>
    </dgm:pt>
  </dgm:ptLst>
  <dgm:cxnLst>
    <dgm:cxn modelId="{B422F702-A102-4EE1-815C-878F81D6346E}" srcId="{96F447F7-D01C-4379-9756-907BDDF27D1F}" destId="{A0396B1F-97FA-485D-954F-54D3B0E36670}" srcOrd="3" destOrd="0" parTransId="{DB1038E9-017C-4BBE-9227-420EFE1D2CFC}" sibTransId="{CB8CA97B-7FE8-43E1-B730-55820AF9C44A}"/>
    <dgm:cxn modelId="{8B0F4203-D903-4D55-A142-95FC35BCC961}" type="presOf" srcId="{04C0E318-30A0-4447-9FBC-E66035B5BDD3}" destId="{EC6DA073-FA01-449A-948D-8AD42C3A7618}" srcOrd="1" destOrd="0" presId="urn:microsoft.com/office/officeart/2005/8/layout/list1#2"/>
    <dgm:cxn modelId="{3480A313-1B9A-4E00-8D95-696F68DF5730}" srcId="{96F447F7-D01C-4379-9756-907BDDF27D1F}" destId="{1D18900A-139B-46CF-973C-3B8816FF16A3}" srcOrd="2" destOrd="0" parTransId="{E405194D-B7A4-42E0-88E8-100F3264FF08}" sibTransId="{17292723-9EFD-439E-BF45-CF0730203479}"/>
    <dgm:cxn modelId="{0A3CFC17-FBC9-431C-AEDE-EC9CE3C739E9}" srcId="{04C0E318-30A0-4447-9FBC-E66035B5BDD3}" destId="{25129208-97D5-4EE8-A189-DF7B614F716D}" srcOrd="0" destOrd="0" parTransId="{61F18126-C9D8-45B1-A674-FB87EC055057}" sibTransId="{5A8A3E96-A579-4112-AEF3-281317AA889A}"/>
    <dgm:cxn modelId="{DDE7171C-E27E-4D29-8A12-4FFB6D0610ED}" type="presOf" srcId="{96F447F7-D01C-4379-9756-907BDDF27D1F}" destId="{74D12F98-F3BA-457C-83C5-0F67C9E38E2A}" srcOrd="0" destOrd="1" presId="urn:microsoft.com/office/officeart/2005/8/layout/list1#2"/>
    <dgm:cxn modelId="{129D9321-AB40-462D-A862-9C89B19B2B29}" srcId="{96F447F7-D01C-4379-9756-907BDDF27D1F}" destId="{70EBDB10-C432-43AC-BC8A-2D0C628C0B17}" srcOrd="1" destOrd="0" parTransId="{BB14AAE4-FECF-4FCD-821D-76CD0FDEE336}" sibTransId="{0DE858EA-351E-48E2-9DBB-5BF992FDE529}"/>
    <dgm:cxn modelId="{117EB037-6135-4DBD-9202-4BF95CA9D8B2}" type="presOf" srcId="{25129208-97D5-4EE8-A189-DF7B614F716D}" destId="{74D12F98-F3BA-457C-83C5-0F67C9E38E2A}" srcOrd="0" destOrd="0" presId="urn:microsoft.com/office/officeart/2005/8/layout/list1#2"/>
    <dgm:cxn modelId="{A699F440-5835-4876-B055-275FCC381A18}" type="presOf" srcId="{A0396B1F-97FA-485D-954F-54D3B0E36670}" destId="{74D12F98-F3BA-457C-83C5-0F67C9E38E2A}" srcOrd="0" destOrd="5" presId="urn:microsoft.com/office/officeart/2005/8/layout/list1#2"/>
    <dgm:cxn modelId="{0DDD8760-86F4-4742-A614-955585D8183A}" type="presOf" srcId="{70EBDB10-C432-43AC-BC8A-2D0C628C0B17}" destId="{74D12F98-F3BA-457C-83C5-0F67C9E38E2A}" srcOrd="0" destOrd="3" presId="urn:microsoft.com/office/officeart/2005/8/layout/list1#2"/>
    <dgm:cxn modelId="{496D8B43-D8BF-493C-9532-57CA96E4A584}" type="presOf" srcId="{D895E1F5-A50F-437F-86EE-1EA35F211A66}" destId="{74D12F98-F3BA-457C-83C5-0F67C9E38E2A}" srcOrd="0" destOrd="2" presId="urn:microsoft.com/office/officeart/2005/8/layout/list1#2"/>
    <dgm:cxn modelId="{3BEE4F67-3ECF-4133-B4A4-AB319195CA7E}" type="presOf" srcId="{DC53C476-60AC-4E5B-BA2A-6D650FB63F89}" destId="{74D12F98-F3BA-457C-83C5-0F67C9E38E2A}" srcOrd="0" destOrd="6" presId="urn:microsoft.com/office/officeart/2005/8/layout/list1#2"/>
    <dgm:cxn modelId="{DE992A6C-D8DE-41B1-87E5-B84209902AFF}" srcId="{04C0E318-30A0-4447-9FBC-E66035B5BDD3}" destId="{96F447F7-D01C-4379-9756-907BDDF27D1F}" srcOrd="1" destOrd="0" parTransId="{4B758359-5BFA-441B-8F18-EF1A5C5ADD08}" sibTransId="{40F80905-1CD1-40FD-A2C6-F3E077B2FB0C}"/>
    <dgm:cxn modelId="{5367344E-EB87-4C7F-B318-169B72DFF79B}" srcId="{7BD6363E-9E11-48FD-9119-F995A7868AE8}" destId="{04C0E318-30A0-4447-9FBC-E66035B5BDD3}" srcOrd="0" destOrd="0" parTransId="{E3E9828D-844A-4EC1-BA01-BAC9D13D289B}" sibTransId="{49E0073A-38C2-4FE0-9AB3-BEB868DE3983}"/>
    <dgm:cxn modelId="{B892F46E-A6DE-4344-94CB-5FA66475D60D}" srcId="{96F447F7-D01C-4379-9756-907BDDF27D1F}" destId="{D895E1F5-A50F-437F-86EE-1EA35F211A66}" srcOrd="0" destOrd="0" parTransId="{698BF989-F6F8-415A-820A-F057F2567A9F}" sibTransId="{53D915CA-0E79-4A46-BBB1-105A8BD4DDAE}"/>
    <dgm:cxn modelId="{83BA2E73-5185-4359-A1D1-1F812CAB8D53}" type="presOf" srcId="{A9679A93-B1C6-43B9-A08D-5E59388826D9}" destId="{74D12F98-F3BA-457C-83C5-0F67C9E38E2A}" srcOrd="0" destOrd="7" presId="urn:microsoft.com/office/officeart/2005/8/layout/list1#2"/>
    <dgm:cxn modelId="{00B6E27D-DE24-48F2-80B8-4C65260A17E7}" srcId="{04C0E318-30A0-4447-9FBC-E66035B5BDD3}" destId="{DC53C476-60AC-4E5B-BA2A-6D650FB63F89}" srcOrd="2" destOrd="0" parTransId="{19F4014A-4F58-407D-84D8-37FE39556FD9}" sibTransId="{68515623-FCBA-4DA3-8B77-423135198CEA}"/>
    <dgm:cxn modelId="{5C7456A2-30B2-4578-B848-F5D288F7C83E}" type="presOf" srcId="{7BD6363E-9E11-48FD-9119-F995A7868AE8}" destId="{22462ADF-8A7A-486B-8604-7B5947A89B39}" srcOrd="0" destOrd="0" presId="urn:microsoft.com/office/officeart/2005/8/layout/list1#2"/>
    <dgm:cxn modelId="{9B0A79AC-6DF3-49B8-8289-9B3362037A09}" type="presOf" srcId="{1D18900A-139B-46CF-973C-3B8816FF16A3}" destId="{74D12F98-F3BA-457C-83C5-0F67C9E38E2A}" srcOrd="0" destOrd="4" presId="urn:microsoft.com/office/officeart/2005/8/layout/list1#2"/>
    <dgm:cxn modelId="{001ABFBC-34D7-4AFB-9CCF-48AC46DD4B8B}" srcId="{04C0E318-30A0-4447-9FBC-E66035B5BDD3}" destId="{A9679A93-B1C6-43B9-A08D-5E59388826D9}" srcOrd="3" destOrd="0" parTransId="{0A7C8C8B-A85B-4F73-8848-51EACF9BEE1D}" sibTransId="{A56ED55B-8798-480B-AFD7-3148BF62A63D}"/>
    <dgm:cxn modelId="{3ABE01CA-029D-4CA0-9BC4-CE184DCB2AC9}" type="presOf" srcId="{04C0E318-30A0-4447-9FBC-E66035B5BDD3}" destId="{6F8A0EF6-4B93-406F-9C56-C56FAE71D485}" srcOrd="0" destOrd="0" presId="urn:microsoft.com/office/officeart/2005/8/layout/list1#2"/>
    <dgm:cxn modelId="{A3B3B35F-836B-43BD-8A0E-8FB3481DD1A7}" type="presParOf" srcId="{22462ADF-8A7A-486B-8604-7B5947A89B39}" destId="{DBD9A804-C3A5-4286-98C0-EF93B42F13EF}" srcOrd="0" destOrd="0" presId="urn:microsoft.com/office/officeart/2005/8/layout/list1#2"/>
    <dgm:cxn modelId="{45655098-BA2C-4C99-ADE4-55476C910ED0}" type="presParOf" srcId="{DBD9A804-C3A5-4286-98C0-EF93B42F13EF}" destId="{6F8A0EF6-4B93-406F-9C56-C56FAE71D485}" srcOrd="0" destOrd="0" presId="urn:microsoft.com/office/officeart/2005/8/layout/list1#2"/>
    <dgm:cxn modelId="{D78EEEE5-DF31-4363-978D-54ACAF53EA5F}" type="presParOf" srcId="{DBD9A804-C3A5-4286-98C0-EF93B42F13EF}" destId="{EC6DA073-FA01-449A-948D-8AD42C3A7618}" srcOrd="1" destOrd="0" presId="urn:microsoft.com/office/officeart/2005/8/layout/list1#2"/>
    <dgm:cxn modelId="{E4145662-BC38-496B-8C3A-1ABC3A4A6953}" type="presParOf" srcId="{22462ADF-8A7A-486B-8604-7B5947A89B39}" destId="{91034CAB-FA74-4F1D-9CC6-10A3F0D736BE}" srcOrd="1" destOrd="0" presId="urn:microsoft.com/office/officeart/2005/8/layout/list1#2"/>
    <dgm:cxn modelId="{F0DD0D7D-F3CB-4B27-80E0-5AA8B03CD9C8}" type="presParOf" srcId="{22462ADF-8A7A-486B-8604-7B5947A89B39}" destId="{74D12F98-F3BA-457C-83C5-0F67C9E38E2A}" srcOrd="2" destOrd="0" presId="urn:microsoft.com/office/officeart/2005/8/layout/lis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4F3D8-36B5-429B-BE4E-79BFCFDD7DDD}" type="doc">
      <dgm:prSet loTypeId="urn:microsoft.com/office/officeart/2005/8/layout/list1#3" loCatId="list" qsTypeId="urn:microsoft.com/office/officeart/2005/8/quickstyle/simple1#4" qsCatId="simple" csTypeId="urn:microsoft.com/office/officeart/2005/8/colors/colorful2#3" csCatId="colorful" phldr="1"/>
      <dgm:spPr/>
      <dgm:t>
        <a:bodyPr/>
        <a:lstStyle/>
        <a:p>
          <a:endParaRPr lang="zh-CN" altLang="en-US"/>
        </a:p>
      </dgm:t>
    </dgm:pt>
    <dgm:pt modelId="{E520B4AF-100B-4957-AABD-C8C0082CDDB9}">
      <dgm:prSet/>
      <dgm:spPr/>
      <dgm:t>
        <a:bodyPr/>
        <a:lstStyle/>
        <a:p>
          <a:pPr rtl="0"/>
          <a:r>
            <a:rPr lang="zh-CN"/>
            <a:t>技术层面</a:t>
          </a:r>
        </a:p>
      </dgm:t>
    </dgm:pt>
    <dgm:pt modelId="{838DFEB9-D49F-4B46-9CB6-98E2C7D3F248}" cxnId="{639A7CAC-0B52-4BD9-B682-EE84B72B4887}" type="parTrans">
      <dgm:prSet/>
      <dgm:spPr/>
      <dgm:t>
        <a:bodyPr/>
        <a:lstStyle/>
        <a:p>
          <a:endParaRPr lang="zh-CN" altLang="en-US"/>
        </a:p>
      </dgm:t>
    </dgm:pt>
    <dgm:pt modelId="{5CF52A65-74D2-40A7-B524-C0B732786400}" cxnId="{639A7CAC-0B52-4BD9-B682-EE84B72B4887}" type="sibTrans">
      <dgm:prSet/>
      <dgm:spPr/>
      <dgm:t>
        <a:bodyPr/>
        <a:lstStyle/>
        <a:p>
          <a:endParaRPr lang="zh-CN" altLang="en-US"/>
        </a:p>
      </dgm:t>
    </dgm:pt>
    <dgm:pt modelId="{D44AC26F-42F5-41D5-9160-03E1139F2F46}">
      <dgm:prSet/>
      <dgm:spPr/>
      <dgm:t>
        <a:bodyPr/>
        <a:lstStyle/>
        <a:p>
          <a:pPr rtl="0"/>
          <a:r>
            <a:rPr lang="zh-CN" dirty="0"/>
            <a:t>其次，技术层面上</a:t>
          </a:r>
          <a:r>
            <a:rPr lang="zh-CN" altLang="en-US" dirty="0"/>
            <a:t>要</a:t>
          </a:r>
          <a:r>
            <a:rPr lang="zh-CN" dirty="0"/>
            <a:t>特别提出“危险化学品分类”的问题。</a:t>
          </a:r>
        </a:p>
      </dgm:t>
    </dgm:pt>
    <dgm:pt modelId="{690522FC-FC93-4F62-BA0E-9A2F99F6480E}" cxnId="{2DE62E71-0B0C-4B8B-BF72-4029C4E11082}" type="parTrans">
      <dgm:prSet/>
      <dgm:spPr/>
      <dgm:t>
        <a:bodyPr/>
        <a:lstStyle/>
        <a:p>
          <a:endParaRPr lang="zh-CN" altLang="en-US"/>
        </a:p>
      </dgm:t>
    </dgm:pt>
    <dgm:pt modelId="{AEB09941-7100-4892-9C4B-455B19E99C20}" cxnId="{2DE62E71-0B0C-4B8B-BF72-4029C4E11082}" type="sibTrans">
      <dgm:prSet/>
      <dgm:spPr/>
      <dgm:t>
        <a:bodyPr/>
        <a:lstStyle/>
        <a:p>
          <a:endParaRPr lang="zh-CN" altLang="en-US"/>
        </a:p>
      </dgm:t>
    </dgm:pt>
    <dgm:pt modelId="{A303797F-8DCB-4F7D-8312-561AD2D4517E}">
      <dgm:prSet/>
      <dgm:spPr/>
      <dgm:t>
        <a:bodyPr/>
        <a:lstStyle/>
        <a:p>
          <a:pPr rtl="0"/>
          <a:r>
            <a:rPr lang="zh-CN" dirty="0"/>
            <a:t>国际上有两本重要的化学品管理书目。一本是紫皮书（全球化学品统一分类和标签制度</a:t>
          </a:r>
          <a:r>
            <a:rPr lang="en-US" dirty="0"/>
            <a:t>/GHS</a:t>
          </a:r>
          <a:r>
            <a:rPr lang="zh-CN" dirty="0"/>
            <a:t>），有</a:t>
          </a:r>
          <a:r>
            <a:rPr lang="en-US" dirty="0"/>
            <a:t>28</a:t>
          </a:r>
          <a:r>
            <a:rPr lang="zh-CN" dirty="0"/>
            <a:t>类。另一本是橙皮书（关于危险货物运输的建议书），有</a:t>
          </a:r>
          <a:r>
            <a:rPr lang="en-US" dirty="0"/>
            <a:t>9</a:t>
          </a:r>
          <a:r>
            <a:rPr lang="zh-CN" dirty="0"/>
            <a:t>大类，包括： </a:t>
          </a:r>
        </a:p>
      </dgm:t>
    </dgm:pt>
    <dgm:pt modelId="{3FF708E9-E8AB-4F19-BC88-34AAC381DB95}" cxnId="{DFDC11B6-C678-4E53-A14D-70EFDE19C6B0}" type="parTrans">
      <dgm:prSet/>
      <dgm:spPr/>
      <dgm:t>
        <a:bodyPr/>
        <a:lstStyle/>
        <a:p>
          <a:endParaRPr lang="zh-CN" altLang="en-US"/>
        </a:p>
      </dgm:t>
    </dgm:pt>
    <dgm:pt modelId="{1FCF365F-5AD2-44A5-9677-3CD1D0B5F529}" cxnId="{DFDC11B6-C678-4E53-A14D-70EFDE19C6B0}" type="sibTrans">
      <dgm:prSet/>
      <dgm:spPr/>
      <dgm:t>
        <a:bodyPr/>
        <a:lstStyle/>
        <a:p>
          <a:endParaRPr lang="zh-CN" altLang="en-US"/>
        </a:p>
      </dgm:t>
    </dgm:pt>
    <dgm:pt modelId="{A27D4C5F-48BA-433C-B384-6FB13862BE17}">
      <dgm:prSet/>
      <dgm:spPr/>
      <dgm:t>
        <a:bodyPr/>
        <a:lstStyle/>
        <a:p>
          <a:pPr rtl="0"/>
          <a:r>
            <a:rPr lang="en-US"/>
            <a:t>1.</a:t>
          </a:r>
          <a:r>
            <a:rPr lang="zh-CN"/>
            <a:t>爆炸品； </a:t>
          </a:r>
        </a:p>
      </dgm:t>
    </dgm:pt>
    <dgm:pt modelId="{9086DA23-C840-45FD-A4E4-A1C418E3E591}" cxnId="{406755A1-EDF9-4A06-BB82-E0C6B8F92603}" type="parTrans">
      <dgm:prSet/>
      <dgm:spPr/>
      <dgm:t>
        <a:bodyPr/>
        <a:lstStyle/>
        <a:p>
          <a:endParaRPr lang="zh-CN" altLang="en-US"/>
        </a:p>
      </dgm:t>
    </dgm:pt>
    <dgm:pt modelId="{BA402929-3868-4C1C-BC82-F089ACFE2ED2}" cxnId="{406755A1-EDF9-4A06-BB82-E0C6B8F92603}" type="sibTrans">
      <dgm:prSet/>
      <dgm:spPr/>
      <dgm:t>
        <a:bodyPr/>
        <a:lstStyle/>
        <a:p>
          <a:endParaRPr lang="zh-CN" altLang="en-US"/>
        </a:p>
      </dgm:t>
    </dgm:pt>
    <dgm:pt modelId="{859A74CF-7561-49BE-8346-2779E84DB538}">
      <dgm:prSet/>
      <dgm:spPr/>
      <dgm:t>
        <a:bodyPr/>
        <a:lstStyle/>
        <a:p>
          <a:pPr rtl="0"/>
          <a:r>
            <a:rPr lang="en-US"/>
            <a:t>2.</a:t>
          </a:r>
          <a:r>
            <a:rPr lang="zh-CN"/>
            <a:t>气体； </a:t>
          </a:r>
        </a:p>
      </dgm:t>
    </dgm:pt>
    <dgm:pt modelId="{748C1A66-6AE0-402C-8022-8369B62563D6}" cxnId="{F90916DE-857A-474B-A1BF-CEA905636797}" type="parTrans">
      <dgm:prSet/>
      <dgm:spPr/>
      <dgm:t>
        <a:bodyPr/>
        <a:lstStyle/>
        <a:p>
          <a:endParaRPr lang="zh-CN" altLang="en-US"/>
        </a:p>
      </dgm:t>
    </dgm:pt>
    <dgm:pt modelId="{63CF0723-C062-46DB-9C12-0454F4BA46A9}" cxnId="{F90916DE-857A-474B-A1BF-CEA905636797}" type="sibTrans">
      <dgm:prSet/>
      <dgm:spPr/>
      <dgm:t>
        <a:bodyPr/>
        <a:lstStyle/>
        <a:p>
          <a:endParaRPr lang="zh-CN" altLang="en-US"/>
        </a:p>
      </dgm:t>
    </dgm:pt>
    <dgm:pt modelId="{D9E89AF4-C3E7-4A45-A9B1-9FC47760D9AE}">
      <dgm:prSet/>
      <dgm:spPr/>
      <dgm:t>
        <a:bodyPr/>
        <a:lstStyle/>
        <a:p>
          <a:pPr rtl="0"/>
          <a:r>
            <a:rPr lang="en-US" dirty="0"/>
            <a:t>3.</a:t>
          </a:r>
          <a:r>
            <a:rPr lang="zh-CN" dirty="0"/>
            <a:t>易燃液体；</a:t>
          </a:r>
        </a:p>
      </dgm:t>
    </dgm:pt>
    <dgm:pt modelId="{CD7B31FD-4697-4987-A6A7-38EC645B7796}" cxnId="{8C25E8B8-B8CA-4C87-B2E7-B7B69E279E86}" type="parTrans">
      <dgm:prSet/>
      <dgm:spPr/>
      <dgm:t>
        <a:bodyPr/>
        <a:lstStyle/>
        <a:p>
          <a:endParaRPr lang="zh-CN" altLang="en-US"/>
        </a:p>
      </dgm:t>
    </dgm:pt>
    <dgm:pt modelId="{3143BC3D-3D60-412D-9A66-BC990713DFB0}" cxnId="{8C25E8B8-B8CA-4C87-B2E7-B7B69E279E86}" type="sibTrans">
      <dgm:prSet/>
      <dgm:spPr/>
      <dgm:t>
        <a:bodyPr/>
        <a:lstStyle/>
        <a:p>
          <a:endParaRPr lang="zh-CN" altLang="en-US"/>
        </a:p>
      </dgm:t>
    </dgm:pt>
    <dgm:pt modelId="{56B2B0AF-030A-4FCA-86D6-6F42270E88C1}">
      <dgm:prSet/>
      <dgm:spPr/>
      <dgm:t>
        <a:bodyPr/>
        <a:lstStyle/>
        <a:p>
          <a:pPr rtl="0"/>
          <a:r>
            <a:rPr lang="en-US"/>
            <a:t>4.</a:t>
          </a:r>
          <a:r>
            <a:rPr lang="zh-CN"/>
            <a:t>易燃固体，易于自燃的物质，遇水放出易燃气体的物质；</a:t>
          </a:r>
        </a:p>
      </dgm:t>
    </dgm:pt>
    <dgm:pt modelId="{07D4362F-42F7-431E-9C11-4F59330DB0C1}" cxnId="{14D552A2-387B-4BB2-81B5-6D1024EC0207}" type="parTrans">
      <dgm:prSet/>
      <dgm:spPr/>
      <dgm:t>
        <a:bodyPr/>
        <a:lstStyle/>
        <a:p>
          <a:endParaRPr lang="zh-CN" altLang="en-US"/>
        </a:p>
      </dgm:t>
    </dgm:pt>
    <dgm:pt modelId="{0A2E056C-0972-40C1-AFD7-78386BFC7A43}" cxnId="{14D552A2-387B-4BB2-81B5-6D1024EC0207}" type="sibTrans">
      <dgm:prSet/>
      <dgm:spPr/>
      <dgm:t>
        <a:bodyPr/>
        <a:lstStyle/>
        <a:p>
          <a:endParaRPr lang="zh-CN" altLang="en-US"/>
        </a:p>
      </dgm:t>
    </dgm:pt>
    <dgm:pt modelId="{2731AFCE-2EDC-418E-AA4F-EE27C0D11DCB}">
      <dgm:prSet/>
      <dgm:spPr/>
      <dgm:t>
        <a:bodyPr/>
        <a:lstStyle/>
        <a:p>
          <a:pPr rtl="0"/>
          <a:r>
            <a:rPr lang="en-US"/>
            <a:t>5.</a:t>
          </a:r>
          <a:r>
            <a:rPr lang="zh-CN"/>
            <a:t>氧化性物质和有机过氧化物；</a:t>
          </a:r>
        </a:p>
      </dgm:t>
    </dgm:pt>
    <dgm:pt modelId="{DA9ADEDD-CA8E-40C8-85E6-0957B422CD79}" cxnId="{4C1936D9-4C59-4587-95EC-50F8B1388C39}" type="parTrans">
      <dgm:prSet/>
      <dgm:spPr/>
      <dgm:t>
        <a:bodyPr/>
        <a:lstStyle/>
        <a:p>
          <a:endParaRPr lang="zh-CN" altLang="en-US"/>
        </a:p>
      </dgm:t>
    </dgm:pt>
    <dgm:pt modelId="{D618362C-FE2B-41CF-A731-30F2957ED3DC}" cxnId="{4C1936D9-4C59-4587-95EC-50F8B1388C39}" type="sibTrans">
      <dgm:prSet/>
      <dgm:spPr/>
      <dgm:t>
        <a:bodyPr/>
        <a:lstStyle/>
        <a:p>
          <a:endParaRPr lang="zh-CN" altLang="en-US"/>
        </a:p>
      </dgm:t>
    </dgm:pt>
    <dgm:pt modelId="{A2CD9053-3689-49CC-BCA4-66A2D85BE892}">
      <dgm:prSet/>
      <dgm:spPr/>
      <dgm:t>
        <a:bodyPr/>
        <a:lstStyle/>
        <a:p>
          <a:pPr rtl="0"/>
          <a:r>
            <a:rPr lang="en-US" dirty="0"/>
            <a:t>6.</a:t>
          </a:r>
          <a:r>
            <a:rPr lang="zh-CN" dirty="0"/>
            <a:t>毒性物质和感染性物质；</a:t>
          </a:r>
        </a:p>
      </dgm:t>
    </dgm:pt>
    <dgm:pt modelId="{A9898C64-D967-4ADC-8C52-021198C90E97}" cxnId="{B550F067-0142-4680-9DC3-D2F03508FDD9}" type="parTrans">
      <dgm:prSet/>
      <dgm:spPr/>
      <dgm:t>
        <a:bodyPr/>
        <a:lstStyle/>
        <a:p>
          <a:endParaRPr lang="zh-CN" altLang="en-US"/>
        </a:p>
      </dgm:t>
    </dgm:pt>
    <dgm:pt modelId="{098909B4-F479-49DF-91D3-60053945C3B0}" cxnId="{B550F067-0142-4680-9DC3-D2F03508FDD9}" type="sibTrans">
      <dgm:prSet/>
      <dgm:spPr/>
      <dgm:t>
        <a:bodyPr/>
        <a:lstStyle/>
        <a:p>
          <a:endParaRPr lang="zh-CN" altLang="en-US"/>
        </a:p>
      </dgm:t>
    </dgm:pt>
    <dgm:pt modelId="{2F9A77FD-E0B3-49A2-819B-4C5C87BA941F}">
      <dgm:prSet/>
      <dgm:spPr/>
      <dgm:t>
        <a:bodyPr/>
        <a:lstStyle/>
        <a:p>
          <a:pPr rtl="0"/>
          <a:r>
            <a:rPr lang="en-US"/>
            <a:t>7.</a:t>
          </a:r>
          <a:r>
            <a:rPr lang="zh-CN"/>
            <a:t>放射性物质；</a:t>
          </a:r>
        </a:p>
      </dgm:t>
    </dgm:pt>
    <dgm:pt modelId="{7448577A-C594-4561-8E18-ECFFE8D2E17F}" cxnId="{44C9518E-F9B4-4BC0-A3CE-6DBC47B6F357}" type="parTrans">
      <dgm:prSet/>
      <dgm:spPr/>
      <dgm:t>
        <a:bodyPr/>
        <a:lstStyle/>
        <a:p>
          <a:endParaRPr lang="zh-CN" altLang="en-US"/>
        </a:p>
      </dgm:t>
    </dgm:pt>
    <dgm:pt modelId="{E88060B1-D4DB-4D23-9026-C6D00278A7C5}" cxnId="{44C9518E-F9B4-4BC0-A3CE-6DBC47B6F357}" type="sibTrans">
      <dgm:prSet/>
      <dgm:spPr/>
      <dgm:t>
        <a:bodyPr/>
        <a:lstStyle/>
        <a:p>
          <a:endParaRPr lang="zh-CN" altLang="en-US"/>
        </a:p>
      </dgm:t>
    </dgm:pt>
    <dgm:pt modelId="{016676FE-2689-4A02-B36A-09298CB4520F}">
      <dgm:prSet/>
      <dgm:spPr/>
      <dgm:t>
        <a:bodyPr/>
        <a:lstStyle/>
        <a:p>
          <a:pPr rtl="0"/>
          <a:r>
            <a:rPr lang="en-US"/>
            <a:t>8.</a:t>
          </a:r>
          <a:r>
            <a:rPr lang="zh-CN"/>
            <a:t>腐蚀性物质；</a:t>
          </a:r>
        </a:p>
      </dgm:t>
    </dgm:pt>
    <dgm:pt modelId="{90CCF1ED-2FEC-4A1E-869A-49793BB51D7D}" cxnId="{AE4BB2BB-5B94-4835-8674-DC89F92BACD0}" type="parTrans">
      <dgm:prSet/>
      <dgm:spPr/>
      <dgm:t>
        <a:bodyPr/>
        <a:lstStyle/>
        <a:p>
          <a:endParaRPr lang="zh-CN" altLang="en-US"/>
        </a:p>
      </dgm:t>
    </dgm:pt>
    <dgm:pt modelId="{BA0BF38B-E695-469B-A6FD-3F02E1A886D9}" cxnId="{AE4BB2BB-5B94-4835-8674-DC89F92BACD0}" type="sibTrans">
      <dgm:prSet/>
      <dgm:spPr/>
      <dgm:t>
        <a:bodyPr/>
        <a:lstStyle/>
        <a:p>
          <a:endParaRPr lang="zh-CN" altLang="en-US"/>
        </a:p>
      </dgm:t>
    </dgm:pt>
    <dgm:pt modelId="{D48EFD75-0B27-4838-A8F6-34289C574BD7}">
      <dgm:prSet/>
      <dgm:spPr/>
      <dgm:t>
        <a:bodyPr/>
        <a:lstStyle/>
        <a:p>
          <a:pPr rtl="0"/>
          <a:r>
            <a:rPr lang="en-US"/>
            <a:t>9.</a:t>
          </a:r>
          <a:r>
            <a:rPr lang="zh-CN"/>
            <a:t>杂项危险物质和物品。</a:t>
          </a:r>
        </a:p>
      </dgm:t>
    </dgm:pt>
    <dgm:pt modelId="{AAC60590-1C76-4963-8EAA-20DB85BE9372}" cxnId="{33EA65E6-242A-4CD9-A4CC-6D093F1E3A22}" type="parTrans">
      <dgm:prSet/>
      <dgm:spPr/>
      <dgm:t>
        <a:bodyPr/>
        <a:lstStyle/>
        <a:p>
          <a:endParaRPr lang="zh-CN" altLang="en-US"/>
        </a:p>
      </dgm:t>
    </dgm:pt>
    <dgm:pt modelId="{07960581-6453-4D76-9CD9-5DCFBF91D53C}" cxnId="{33EA65E6-242A-4CD9-A4CC-6D093F1E3A22}" type="sibTrans">
      <dgm:prSet/>
      <dgm:spPr/>
      <dgm:t>
        <a:bodyPr/>
        <a:lstStyle/>
        <a:p>
          <a:endParaRPr lang="zh-CN" altLang="en-US"/>
        </a:p>
      </dgm:t>
    </dgm:pt>
    <dgm:pt modelId="{39AC9D99-C6AE-4345-B653-419E78A60266}" type="pres">
      <dgm:prSet presAssocID="{0244F3D8-36B5-429B-BE4E-79BFCFDD7DDD}" presName="linear" presStyleCnt="0">
        <dgm:presLayoutVars>
          <dgm:dir/>
          <dgm:animLvl val="lvl"/>
          <dgm:resizeHandles val="exact"/>
        </dgm:presLayoutVars>
      </dgm:prSet>
      <dgm:spPr/>
    </dgm:pt>
    <dgm:pt modelId="{5AE84312-23E9-4F94-8F7E-E4E720D9B562}" type="pres">
      <dgm:prSet presAssocID="{E520B4AF-100B-4957-AABD-C8C0082CDDB9}" presName="parentLin" presStyleCnt="0"/>
      <dgm:spPr/>
    </dgm:pt>
    <dgm:pt modelId="{494BAF6A-33A1-4132-9642-A98047801D80}" type="pres">
      <dgm:prSet presAssocID="{E520B4AF-100B-4957-AABD-C8C0082CDDB9}" presName="parentLeftMargin" presStyleLbl="node1" presStyleIdx="0" presStyleCnt="1"/>
      <dgm:spPr/>
    </dgm:pt>
    <dgm:pt modelId="{F79082F1-3C6D-4805-A859-339ABE0F1416}" type="pres">
      <dgm:prSet presAssocID="{E520B4AF-100B-4957-AABD-C8C0082CDDB9}" presName="parentText" presStyleLbl="node1" presStyleIdx="0" presStyleCnt="1">
        <dgm:presLayoutVars>
          <dgm:chMax val="0"/>
          <dgm:bulletEnabled val="1"/>
        </dgm:presLayoutVars>
      </dgm:prSet>
      <dgm:spPr/>
    </dgm:pt>
    <dgm:pt modelId="{1FEA64E5-883E-4A18-8EC5-1E4BD9BE0A30}" type="pres">
      <dgm:prSet presAssocID="{E520B4AF-100B-4957-AABD-C8C0082CDDB9}" presName="negativeSpace" presStyleCnt="0"/>
      <dgm:spPr/>
    </dgm:pt>
    <dgm:pt modelId="{2F915A13-C914-4185-B105-64B68A3355BA}" type="pres">
      <dgm:prSet presAssocID="{E520B4AF-100B-4957-AABD-C8C0082CDDB9}" presName="childText" presStyleLbl="conFgAcc1" presStyleIdx="0" presStyleCnt="1">
        <dgm:presLayoutVars>
          <dgm:bulletEnabled val="1"/>
        </dgm:presLayoutVars>
      </dgm:prSet>
      <dgm:spPr>
        <a:prstGeom prst="flowChartAlternateProcess">
          <a:avLst/>
        </a:prstGeom>
      </dgm:spPr>
    </dgm:pt>
  </dgm:ptLst>
  <dgm:cxnLst>
    <dgm:cxn modelId="{92C0EA17-507C-4E8C-84B5-70B101EBEBA7}" type="presOf" srcId="{859A74CF-7561-49BE-8346-2779E84DB538}" destId="{2F915A13-C914-4185-B105-64B68A3355BA}" srcOrd="0" destOrd="3" presId="urn:microsoft.com/office/officeart/2005/8/layout/list1#3"/>
    <dgm:cxn modelId="{87936027-19F6-40BF-BCA0-EAF394F4E1B5}" type="presOf" srcId="{A27D4C5F-48BA-433C-B384-6FB13862BE17}" destId="{2F915A13-C914-4185-B105-64B68A3355BA}" srcOrd="0" destOrd="2" presId="urn:microsoft.com/office/officeart/2005/8/layout/list1#3"/>
    <dgm:cxn modelId="{92D5145C-F7C8-495F-8C4D-1C7B4A719E9F}" type="presOf" srcId="{D48EFD75-0B27-4838-A8F6-34289C574BD7}" destId="{2F915A13-C914-4185-B105-64B68A3355BA}" srcOrd="0" destOrd="10" presId="urn:microsoft.com/office/officeart/2005/8/layout/list1#3"/>
    <dgm:cxn modelId="{64F98A41-B013-4A6C-BE5A-281C3374CC78}" type="presOf" srcId="{56B2B0AF-030A-4FCA-86D6-6F42270E88C1}" destId="{2F915A13-C914-4185-B105-64B68A3355BA}" srcOrd="0" destOrd="5" presId="urn:microsoft.com/office/officeart/2005/8/layout/list1#3"/>
    <dgm:cxn modelId="{B550F067-0142-4680-9DC3-D2F03508FDD9}" srcId="{A303797F-8DCB-4F7D-8312-561AD2D4517E}" destId="{A2CD9053-3689-49CC-BCA4-66A2D85BE892}" srcOrd="5" destOrd="0" parTransId="{A9898C64-D967-4ADC-8C52-021198C90E97}" sibTransId="{098909B4-F479-49DF-91D3-60053945C3B0}"/>
    <dgm:cxn modelId="{E971916D-2EB6-4784-A1FB-E95746C8C8E1}" type="presOf" srcId="{E520B4AF-100B-4957-AABD-C8C0082CDDB9}" destId="{F79082F1-3C6D-4805-A859-339ABE0F1416}" srcOrd="1" destOrd="0" presId="urn:microsoft.com/office/officeart/2005/8/layout/list1#3"/>
    <dgm:cxn modelId="{F561B270-39BE-44DC-BE2E-E7F051D4A6BF}" type="presOf" srcId="{E520B4AF-100B-4957-AABD-C8C0082CDDB9}" destId="{494BAF6A-33A1-4132-9642-A98047801D80}" srcOrd="0" destOrd="0" presId="urn:microsoft.com/office/officeart/2005/8/layout/list1#3"/>
    <dgm:cxn modelId="{2DE62E71-0B0C-4B8B-BF72-4029C4E11082}" srcId="{E520B4AF-100B-4957-AABD-C8C0082CDDB9}" destId="{D44AC26F-42F5-41D5-9160-03E1139F2F46}" srcOrd="0" destOrd="0" parTransId="{690522FC-FC93-4F62-BA0E-9A2F99F6480E}" sibTransId="{AEB09941-7100-4892-9C4B-455B19E99C20}"/>
    <dgm:cxn modelId="{7C24AC8C-556D-4223-A0E0-492A6A6C7132}" type="presOf" srcId="{2731AFCE-2EDC-418E-AA4F-EE27C0D11DCB}" destId="{2F915A13-C914-4185-B105-64B68A3355BA}" srcOrd="0" destOrd="6" presId="urn:microsoft.com/office/officeart/2005/8/layout/list1#3"/>
    <dgm:cxn modelId="{44C9518E-F9B4-4BC0-A3CE-6DBC47B6F357}" srcId="{A303797F-8DCB-4F7D-8312-561AD2D4517E}" destId="{2F9A77FD-E0B3-49A2-819B-4C5C87BA941F}" srcOrd="6" destOrd="0" parTransId="{7448577A-C594-4561-8E18-ECFFE8D2E17F}" sibTransId="{E88060B1-D4DB-4D23-9026-C6D00278A7C5}"/>
    <dgm:cxn modelId="{406755A1-EDF9-4A06-BB82-E0C6B8F92603}" srcId="{A303797F-8DCB-4F7D-8312-561AD2D4517E}" destId="{A27D4C5F-48BA-433C-B384-6FB13862BE17}" srcOrd="0" destOrd="0" parTransId="{9086DA23-C840-45FD-A4E4-A1C418E3E591}" sibTransId="{BA402929-3868-4C1C-BC82-F089ACFE2ED2}"/>
    <dgm:cxn modelId="{14D552A2-387B-4BB2-81B5-6D1024EC0207}" srcId="{A303797F-8DCB-4F7D-8312-561AD2D4517E}" destId="{56B2B0AF-030A-4FCA-86D6-6F42270E88C1}" srcOrd="3" destOrd="0" parTransId="{07D4362F-42F7-431E-9C11-4F59330DB0C1}" sibTransId="{0A2E056C-0972-40C1-AFD7-78386BFC7A43}"/>
    <dgm:cxn modelId="{EDBECCA2-F991-4E8D-AB61-424AF4B8D2D3}" type="presOf" srcId="{D9E89AF4-C3E7-4A45-A9B1-9FC47760D9AE}" destId="{2F915A13-C914-4185-B105-64B68A3355BA}" srcOrd="0" destOrd="4" presId="urn:microsoft.com/office/officeart/2005/8/layout/list1#3"/>
    <dgm:cxn modelId="{0DC252AA-C1C9-4BA2-9F04-571A0D7E91D4}" type="presOf" srcId="{A303797F-8DCB-4F7D-8312-561AD2D4517E}" destId="{2F915A13-C914-4185-B105-64B68A3355BA}" srcOrd="0" destOrd="1" presId="urn:microsoft.com/office/officeart/2005/8/layout/list1#3"/>
    <dgm:cxn modelId="{69D554AB-57E0-4B4D-BA48-6CFDE0F7D06C}" type="presOf" srcId="{0244F3D8-36B5-429B-BE4E-79BFCFDD7DDD}" destId="{39AC9D99-C6AE-4345-B653-419E78A60266}" srcOrd="0" destOrd="0" presId="urn:microsoft.com/office/officeart/2005/8/layout/list1#3"/>
    <dgm:cxn modelId="{639A7CAC-0B52-4BD9-B682-EE84B72B4887}" srcId="{0244F3D8-36B5-429B-BE4E-79BFCFDD7DDD}" destId="{E520B4AF-100B-4957-AABD-C8C0082CDDB9}" srcOrd="0" destOrd="0" parTransId="{838DFEB9-D49F-4B46-9CB6-98E2C7D3F248}" sibTransId="{5CF52A65-74D2-40A7-B524-C0B732786400}"/>
    <dgm:cxn modelId="{DFDC11B6-C678-4E53-A14D-70EFDE19C6B0}" srcId="{E520B4AF-100B-4957-AABD-C8C0082CDDB9}" destId="{A303797F-8DCB-4F7D-8312-561AD2D4517E}" srcOrd="1" destOrd="0" parTransId="{3FF708E9-E8AB-4F19-BC88-34AAC381DB95}" sibTransId="{1FCF365F-5AD2-44A5-9677-3CD1D0B5F529}"/>
    <dgm:cxn modelId="{8C25E8B8-B8CA-4C87-B2E7-B7B69E279E86}" srcId="{A303797F-8DCB-4F7D-8312-561AD2D4517E}" destId="{D9E89AF4-C3E7-4A45-A9B1-9FC47760D9AE}" srcOrd="2" destOrd="0" parTransId="{CD7B31FD-4697-4987-A6A7-38EC645B7796}" sibTransId="{3143BC3D-3D60-412D-9A66-BC990713DFB0}"/>
    <dgm:cxn modelId="{BF9373B9-44C1-43DD-B379-D59BCA7B3C11}" type="presOf" srcId="{A2CD9053-3689-49CC-BCA4-66A2D85BE892}" destId="{2F915A13-C914-4185-B105-64B68A3355BA}" srcOrd="0" destOrd="7" presId="urn:microsoft.com/office/officeart/2005/8/layout/list1#3"/>
    <dgm:cxn modelId="{AE4BB2BB-5B94-4835-8674-DC89F92BACD0}" srcId="{A303797F-8DCB-4F7D-8312-561AD2D4517E}" destId="{016676FE-2689-4A02-B36A-09298CB4520F}" srcOrd="7" destOrd="0" parTransId="{90CCF1ED-2FEC-4A1E-869A-49793BB51D7D}" sibTransId="{BA0BF38B-E695-469B-A6FD-3F02E1A886D9}"/>
    <dgm:cxn modelId="{EECD08C9-D73C-4A20-A933-2275B87B5A0D}" type="presOf" srcId="{2F9A77FD-E0B3-49A2-819B-4C5C87BA941F}" destId="{2F915A13-C914-4185-B105-64B68A3355BA}" srcOrd="0" destOrd="8" presId="urn:microsoft.com/office/officeart/2005/8/layout/list1#3"/>
    <dgm:cxn modelId="{2C7BE4CB-2435-4820-8B64-604ED9131D5C}" type="presOf" srcId="{016676FE-2689-4A02-B36A-09298CB4520F}" destId="{2F915A13-C914-4185-B105-64B68A3355BA}" srcOrd="0" destOrd="9" presId="urn:microsoft.com/office/officeart/2005/8/layout/list1#3"/>
    <dgm:cxn modelId="{6E7223D4-5E07-4CC5-A918-108765E0DA81}" type="presOf" srcId="{D44AC26F-42F5-41D5-9160-03E1139F2F46}" destId="{2F915A13-C914-4185-B105-64B68A3355BA}" srcOrd="0" destOrd="0" presId="urn:microsoft.com/office/officeart/2005/8/layout/list1#3"/>
    <dgm:cxn modelId="{4C1936D9-4C59-4587-95EC-50F8B1388C39}" srcId="{A303797F-8DCB-4F7D-8312-561AD2D4517E}" destId="{2731AFCE-2EDC-418E-AA4F-EE27C0D11DCB}" srcOrd="4" destOrd="0" parTransId="{DA9ADEDD-CA8E-40C8-85E6-0957B422CD79}" sibTransId="{D618362C-FE2B-41CF-A731-30F2957ED3DC}"/>
    <dgm:cxn modelId="{F90916DE-857A-474B-A1BF-CEA905636797}" srcId="{A303797F-8DCB-4F7D-8312-561AD2D4517E}" destId="{859A74CF-7561-49BE-8346-2779E84DB538}" srcOrd="1" destOrd="0" parTransId="{748C1A66-6AE0-402C-8022-8369B62563D6}" sibTransId="{63CF0723-C062-46DB-9C12-0454F4BA46A9}"/>
    <dgm:cxn modelId="{33EA65E6-242A-4CD9-A4CC-6D093F1E3A22}" srcId="{A303797F-8DCB-4F7D-8312-561AD2D4517E}" destId="{D48EFD75-0B27-4838-A8F6-34289C574BD7}" srcOrd="8" destOrd="0" parTransId="{AAC60590-1C76-4963-8EAA-20DB85BE9372}" sibTransId="{07960581-6453-4D76-9CD9-5DCFBF91D53C}"/>
    <dgm:cxn modelId="{3BCD3795-D51F-4142-93A8-E489A69084F4}" type="presParOf" srcId="{39AC9D99-C6AE-4345-B653-419E78A60266}" destId="{5AE84312-23E9-4F94-8F7E-E4E720D9B562}" srcOrd="0" destOrd="0" presId="urn:microsoft.com/office/officeart/2005/8/layout/list1#3"/>
    <dgm:cxn modelId="{7DA1C5AF-3DA2-4EC2-8C69-87E30A9A70C5}" type="presParOf" srcId="{5AE84312-23E9-4F94-8F7E-E4E720D9B562}" destId="{494BAF6A-33A1-4132-9642-A98047801D80}" srcOrd="0" destOrd="0" presId="urn:microsoft.com/office/officeart/2005/8/layout/list1#3"/>
    <dgm:cxn modelId="{5FB14E64-2580-4E46-A5BB-2233629E6EB3}" type="presParOf" srcId="{5AE84312-23E9-4F94-8F7E-E4E720D9B562}" destId="{F79082F1-3C6D-4805-A859-339ABE0F1416}" srcOrd="1" destOrd="0" presId="urn:microsoft.com/office/officeart/2005/8/layout/list1#3"/>
    <dgm:cxn modelId="{282358A9-D913-4398-AE98-8F4217D1CB63}" type="presParOf" srcId="{39AC9D99-C6AE-4345-B653-419E78A60266}" destId="{1FEA64E5-883E-4A18-8EC5-1E4BD9BE0A30}" srcOrd="1" destOrd="0" presId="urn:microsoft.com/office/officeart/2005/8/layout/list1#3"/>
    <dgm:cxn modelId="{61A723D4-2218-4396-848C-83A32C157530}" type="presParOf" srcId="{39AC9D99-C6AE-4345-B653-419E78A60266}" destId="{2F915A13-C914-4185-B105-64B68A3355BA}" srcOrd="2" destOrd="0" presId="urn:microsoft.com/office/officeart/2005/8/layout/list1#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AB7D7F-7E9E-495A-8403-E8AD2160D51F}" type="doc">
      <dgm:prSet loTypeId="urn:microsoft.com/office/officeart/2005/8/layout/list1#4" loCatId="list" qsTypeId="urn:microsoft.com/office/officeart/2005/8/quickstyle/simple1#5" qsCatId="simple" csTypeId="urn:microsoft.com/office/officeart/2005/8/colors/colorful2#4" csCatId="colorful" phldr="1"/>
      <dgm:spPr/>
      <dgm:t>
        <a:bodyPr/>
        <a:lstStyle/>
        <a:p>
          <a:endParaRPr lang="zh-CN" altLang="en-US"/>
        </a:p>
      </dgm:t>
    </dgm:pt>
    <dgm:pt modelId="{0228E007-731A-40E7-B324-A4701FB2D8AB}">
      <dgm:prSet/>
      <dgm:spPr/>
      <dgm:t>
        <a:bodyPr/>
        <a:lstStyle/>
        <a:p>
          <a:pPr rtl="0"/>
          <a:r>
            <a:rPr lang="zh-CN"/>
            <a:t>技术层面</a:t>
          </a:r>
        </a:p>
      </dgm:t>
    </dgm:pt>
    <dgm:pt modelId="{28F00305-2F10-41C9-8965-E42410B5E8F0}" cxnId="{4A2FF983-33EF-4121-A835-2646C8454E8B}" type="parTrans">
      <dgm:prSet/>
      <dgm:spPr/>
      <dgm:t>
        <a:bodyPr/>
        <a:lstStyle/>
        <a:p>
          <a:endParaRPr lang="zh-CN" altLang="en-US"/>
        </a:p>
      </dgm:t>
    </dgm:pt>
    <dgm:pt modelId="{A31EDDD7-4293-44BC-94BF-595B51ACA586}" cxnId="{4A2FF983-33EF-4121-A835-2646C8454E8B}" type="sibTrans">
      <dgm:prSet/>
      <dgm:spPr/>
      <dgm:t>
        <a:bodyPr/>
        <a:lstStyle/>
        <a:p>
          <a:endParaRPr lang="zh-CN" altLang="en-US"/>
        </a:p>
      </dgm:t>
    </dgm:pt>
    <dgm:pt modelId="{FF6452CA-C1B5-4927-A29F-C2C284F5CAC3}">
      <dgm:prSet/>
      <dgm:spPr/>
      <dgm:t>
        <a:bodyPr/>
        <a:lstStyle/>
        <a:p>
          <a:pPr rtl="0"/>
          <a:r>
            <a:rPr lang="zh-CN" altLang="en-US" dirty="0"/>
            <a:t>一般</a:t>
          </a:r>
          <a:r>
            <a:rPr lang="zh-CN" dirty="0"/>
            <a:t>将以上橙皮书的范围称为危险（</a:t>
          </a:r>
          <a:r>
            <a:rPr lang="en-US" dirty="0"/>
            <a:t>Danger</a:t>
          </a:r>
          <a:r>
            <a:rPr lang="zh-CN" dirty="0"/>
            <a:t>）化学品，而将紫皮书的范围称为有害（</a:t>
          </a:r>
          <a:r>
            <a:rPr lang="en-US" dirty="0"/>
            <a:t>Hazard</a:t>
          </a:r>
          <a:r>
            <a:rPr lang="zh-CN" dirty="0"/>
            <a:t>）化学品。</a:t>
          </a:r>
        </a:p>
      </dgm:t>
    </dgm:pt>
    <dgm:pt modelId="{3775B38B-8786-4172-B545-F61FF7210581}" cxnId="{3D20963C-12FC-4834-B716-48356E575BF9}" type="parTrans">
      <dgm:prSet/>
      <dgm:spPr/>
      <dgm:t>
        <a:bodyPr/>
        <a:lstStyle/>
        <a:p>
          <a:endParaRPr lang="zh-CN" altLang="en-US"/>
        </a:p>
      </dgm:t>
    </dgm:pt>
    <dgm:pt modelId="{D3FD1DDD-03FD-4F94-9C5F-3C031ACB7FD9}" cxnId="{3D20963C-12FC-4834-B716-48356E575BF9}" type="sibTrans">
      <dgm:prSet/>
      <dgm:spPr/>
      <dgm:t>
        <a:bodyPr/>
        <a:lstStyle/>
        <a:p>
          <a:endParaRPr lang="zh-CN" altLang="en-US"/>
        </a:p>
      </dgm:t>
    </dgm:pt>
    <dgm:pt modelId="{5844F458-C1C5-4216-8CCF-B8976270D561}">
      <dgm:prSet/>
      <dgm:spPr/>
      <dgm:t>
        <a:bodyPr/>
        <a:lstStyle/>
        <a:p>
          <a:pPr rtl="0"/>
          <a:r>
            <a:rPr lang="zh-CN" dirty="0"/>
            <a:t>危险化学品的范围应该侧重考虑燃烧、爆炸、剧毒、腐蚀。所以，这一部分化学品的危险性，我们可以描述为“快速危” 或者“重点危”。</a:t>
          </a:r>
          <a:r>
            <a:rPr lang="zh-CN" dirty="0">
              <a:solidFill>
                <a:srgbClr val="0000FF"/>
              </a:solidFill>
            </a:rPr>
            <a:t>它们其实才是仓储和运输环节需要特别关注的化学品类型。</a:t>
          </a:r>
        </a:p>
      </dgm:t>
    </dgm:pt>
    <dgm:pt modelId="{01B57B2A-DFAC-4BFD-A2B7-D97100E043CC}" cxnId="{990C04A3-1E7F-431C-B33D-7C4790FFD104}" type="parTrans">
      <dgm:prSet/>
      <dgm:spPr/>
      <dgm:t>
        <a:bodyPr/>
        <a:lstStyle/>
        <a:p>
          <a:endParaRPr lang="zh-CN" altLang="en-US"/>
        </a:p>
      </dgm:t>
    </dgm:pt>
    <dgm:pt modelId="{742D6280-3AFA-4E1C-877F-D3D82043B78F}" cxnId="{990C04A3-1E7F-431C-B33D-7C4790FFD104}" type="sibTrans">
      <dgm:prSet/>
      <dgm:spPr/>
      <dgm:t>
        <a:bodyPr/>
        <a:lstStyle/>
        <a:p>
          <a:endParaRPr lang="zh-CN" altLang="en-US"/>
        </a:p>
      </dgm:t>
    </dgm:pt>
    <dgm:pt modelId="{FB381666-0B53-42E0-9603-5204A6248E01}">
      <dgm:prSet/>
      <dgm:spPr/>
      <dgm:t>
        <a:bodyPr/>
        <a:lstStyle/>
        <a:p>
          <a:pPr rtl="0"/>
          <a:r>
            <a:rPr lang="zh-CN" dirty="0"/>
            <a:t>而“有害”化学品，即具备紫皮书中“重点危” 以外的有害特性的物质，对于生产使用等其他环节更为重要。 例如而在食品添加剂的管理中，致癌致畸致突变是坚决不能带入食品中的。</a:t>
          </a:r>
        </a:p>
      </dgm:t>
    </dgm:pt>
    <dgm:pt modelId="{AC7E400A-2BF1-4C09-8A03-27F3575B6CE1}" cxnId="{348DAA78-2B52-40A9-97AD-33CD5BBAA59C}" type="parTrans">
      <dgm:prSet/>
      <dgm:spPr/>
      <dgm:t>
        <a:bodyPr/>
        <a:lstStyle/>
        <a:p>
          <a:endParaRPr lang="zh-CN" altLang="en-US"/>
        </a:p>
      </dgm:t>
    </dgm:pt>
    <dgm:pt modelId="{A1F85AF9-65C4-4F19-BF9F-3554F21988D2}" cxnId="{348DAA78-2B52-40A9-97AD-33CD5BBAA59C}" type="sibTrans">
      <dgm:prSet/>
      <dgm:spPr/>
      <dgm:t>
        <a:bodyPr/>
        <a:lstStyle/>
        <a:p>
          <a:endParaRPr lang="zh-CN" altLang="en-US"/>
        </a:p>
      </dgm:t>
    </dgm:pt>
    <dgm:pt modelId="{D4E6CB2D-C3FA-4185-9D3D-052A098A70A8}" type="pres">
      <dgm:prSet presAssocID="{E6AB7D7F-7E9E-495A-8403-E8AD2160D51F}" presName="linear" presStyleCnt="0">
        <dgm:presLayoutVars>
          <dgm:dir/>
          <dgm:animLvl val="lvl"/>
          <dgm:resizeHandles val="exact"/>
        </dgm:presLayoutVars>
      </dgm:prSet>
      <dgm:spPr/>
    </dgm:pt>
    <dgm:pt modelId="{2170656D-EE27-4822-AD0C-21CE72B7EA8E}" type="pres">
      <dgm:prSet presAssocID="{0228E007-731A-40E7-B324-A4701FB2D8AB}" presName="parentLin" presStyleCnt="0"/>
      <dgm:spPr/>
    </dgm:pt>
    <dgm:pt modelId="{CFDEDAF8-84AD-4726-BC3F-7E3FBAF0BDDA}" type="pres">
      <dgm:prSet presAssocID="{0228E007-731A-40E7-B324-A4701FB2D8AB}" presName="parentLeftMargin" presStyleLbl="node1" presStyleIdx="0" presStyleCnt="1"/>
      <dgm:spPr/>
    </dgm:pt>
    <dgm:pt modelId="{86FACAB1-0CCB-4F20-96EC-D72263D6CD0F}" type="pres">
      <dgm:prSet presAssocID="{0228E007-731A-40E7-B324-A4701FB2D8AB}" presName="parentText" presStyleLbl="node1" presStyleIdx="0" presStyleCnt="1">
        <dgm:presLayoutVars>
          <dgm:chMax val="0"/>
          <dgm:bulletEnabled val="1"/>
        </dgm:presLayoutVars>
      </dgm:prSet>
      <dgm:spPr>
        <a:prstGeom prst="flowChartAlternateProcess">
          <a:avLst/>
        </a:prstGeom>
      </dgm:spPr>
    </dgm:pt>
    <dgm:pt modelId="{5C1CBA6C-D507-413B-83BE-8E9CCD2299F7}" type="pres">
      <dgm:prSet presAssocID="{0228E007-731A-40E7-B324-A4701FB2D8AB}" presName="negativeSpace" presStyleCnt="0"/>
      <dgm:spPr/>
    </dgm:pt>
    <dgm:pt modelId="{114EB445-0EDC-4E74-9D86-38C4FF3A7082}" type="pres">
      <dgm:prSet presAssocID="{0228E007-731A-40E7-B324-A4701FB2D8AB}" presName="childText" presStyleLbl="conFgAcc1" presStyleIdx="0" presStyleCnt="1">
        <dgm:presLayoutVars>
          <dgm:bulletEnabled val="1"/>
        </dgm:presLayoutVars>
      </dgm:prSet>
      <dgm:spPr>
        <a:prstGeom prst="flowChartAlternateProcess">
          <a:avLst/>
        </a:prstGeom>
      </dgm:spPr>
    </dgm:pt>
  </dgm:ptLst>
  <dgm:cxnLst>
    <dgm:cxn modelId="{9801C712-517B-45D8-B703-FD038BDC4960}" type="presOf" srcId="{5844F458-C1C5-4216-8CCF-B8976270D561}" destId="{114EB445-0EDC-4E74-9D86-38C4FF3A7082}" srcOrd="0" destOrd="1" presId="urn:microsoft.com/office/officeart/2005/8/layout/list1#4"/>
    <dgm:cxn modelId="{92D71B33-30B6-41AF-ACA6-F8B15B144B8F}" type="presOf" srcId="{0228E007-731A-40E7-B324-A4701FB2D8AB}" destId="{CFDEDAF8-84AD-4726-BC3F-7E3FBAF0BDDA}" srcOrd="0" destOrd="0" presId="urn:microsoft.com/office/officeart/2005/8/layout/list1#4"/>
    <dgm:cxn modelId="{3D20963C-12FC-4834-B716-48356E575BF9}" srcId="{0228E007-731A-40E7-B324-A4701FB2D8AB}" destId="{FF6452CA-C1B5-4927-A29F-C2C284F5CAC3}" srcOrd="0" destOrd="0" parTransId="{3775B38B-8786-4172-B545-F61FF7210581}" sibTransId="{D3FD1DDD-03FD-4F94-9C5F-3C031ACB7FD9}"/>
    <dgm:cxn modelId="{6FC23E5B-51CC-4849-8A33-D69CFF7B36B0}" type="presOf" srcId="{FF6452CA-C1B5-4927-A29F-C2C284F5CAC3}" destId="{114EB445-0EDC-4E74-9D86-38C4FF3A7082}" srcOrd="0" destOrd="0" presId="urn:microsoft.com/office/officeart/2005/8/layout/list1#4"/>
    <dgm:cxn modelId="{348DAA78-2B52-40A9-97AD-33CD5BBAA59C}" srcId="{FF6452CA-C1B5-4927-A29F-C2C284F5CAC3}" destId="{FB381666-0B53-42E0-9603-5204A6248E01}" srcOrd="1" destOrd="0" parTransId="{AC7E400A-2BF1-4C09-8A03-27F3575B6CE1}" sibTransId="{A1F85AF9-65C4-4F19-BF9F-3554F21988D2}"/>
    <dgm:cxn modelId="{4A2FF983-33EF-4121-A835-2646C8454E8B}" srcId="{E6AB7D7F-7E9E-495A-8403-E8AD2160D51F}" destId="{0228E007-731A-40E7-B324-A4701FB2D8AB}" srcOrd="0" destOrd="0" parTransId="{28F00305-2F10-41C9-8965-E42410B5E8F0}" sibTransId="{A31EDDD7-4293-44BC-94BF-595B51ACA586}"/>
    <dgm:cxn modelId="{5D364D8A-A32D-4558-A63A-0F24E51457C6}" type="presOf" srcId="{FB381666-0B53-42E0-9603-5204A6248E01}" destId="{114EB445-0EDC-4E74-9D86-38C4FF3A7082}" srcOrd="0" destOrd="2" presId="urn:microsoft.com/office/officeart/2005/8/layout/list1#4"/>
    <dgm:cxn modelId="{990C04A3-1E7F-431C-B33D-7C4790FFD104}" srcId="{FF6452CA-C1B5-4927-A29F-C2C284F5CAC3}" destId="{5844F458-C1C5-4216-8CCF-B8976270D561}" srcOrd="0" destOrd="0" parTransId="{01B57B2A-DFAC-4BFD-A2B7-D97100E043CC}" sibTransId="{742D6280-3AFA-4E1C-877F-D3D82043B78F}"/>
    <dgm:cxn modelId="{8F6C6ACE-CE8A-4130-8FC8-6A4D429D5D8F}" type="presOf" srcId="{0228E007-731A-40E7-B324-A4701FB2D8AB}" destId="{86FACAB1-0CCB-4F20-96EC-D72263D6CD0F}" srcOrd="1" destOrd="0" presId="urn:microsoft.com/office/officeart/2005/8/layout/list1#4"/>
    <dgm:cxn modelId="{7F615BE7-E40F-49FB-AA72-EE1F4D1EBC9E}" type="presOf" srcId="{E6AB7D7F-7E9E-495A-8403-E8AD2160D51F}" destId="{D4E6CB2D-C3FA-4185-9D3D-052A098A70A8}" srcOrd="0" destOrd="0" presId="urn:microsoft.com/office/officeart/2005/8/layout/list1#4"/>
    <dgm:cxn modelId="{37AA0EE4-F13B-4494-B324-8CA0D842060E}" type="presParOf" srcId="{D4E6CB2D-C3FA-4185-9D3D-052A098A70A8}" destId="{2170656D-EE27-4822-AD0C-21CE72B7EA8E}" srcOrd="0" destOrd="0" presId="urn:microsoft.com/office/officeart/2005/8/layout/list1#4"/>
    <dgm:cxn modelId="{D0CF367A-2654-4498-A2B8-CF722FD8458B}" type="presParOf" srcId="{2170656D-EE27-4822-AD0C-21CE72B7EA8E}" destId="{CFDEDAF8-84AD-4726-BC3F-7E3FBAF0BDDA}" srcOrd="0" destOrd="0" presId="urn:microsoft.com/office/officeart/2005/8/layout/list1#4"/>
    <dgm:cxn modelId="{6C114858-9E73-4F3B-8929-DBF4D5F5F7FE}" type="presParOf" srcId="{2170656D-EE27-4822-AD0C-21CE72B7EA8E}" destId="{86FACAB1-0CCB-4F20-96EC-D72263D6CD0F}" srcOrd="1" destOrd="0" presId="urn:microsoft.com/office/officeart/2005/8/layout/list1#4"/>
    <dgm:cxn modelId="{761C63D4-C40A-4CAB-9813-F7AA6B10358E}" type="presParOf" srcId="{D4E6CB2D-C3FA-4185-9D3D-052A098A70A8}" destId="{5C1CBA6C-D507-413B-83BE-8E9CCD2299F7}" srcOrd="1" destOrd="0" presId="urn:microsoft.com/office/officeart/2005/8/layout/list1#4"/>
    <dgm:cxn modelId="{D2AC8AA8-30A7-4A50-AB97-284A3BFD68F7}" type="presParOf" srcId="{D4E6CB2D-C3FA-4185-9D3D-052A098A70A8}" destId="{114EB445-0EDC-4E74-9D86-38C4FF3A7082}" srcOrd="2" destOrd="0" presId="urn:microsoft.com/office/officeart/2005/8/layout/list1#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67D3B-94DF-4076-9677-06D17FED887A}" type="doc">
      <dgm:prSet loTypeId="urn:microsoft.com/office/officeart/2005/8/layout/list1#5" loCatId="list" qsTypeId="urn:microsoft.com/office/officeart/2005/8/quickstyle/simple1#6" qsCatId="simple" csTypeId="urn:microsoft.com/office/officeart/2005/8/colors/colorful2#5" csCatId="colorful"/>
      <dgm:spPr/>
      <dgm:t>
        <a:bodyPr/>
        <a:lstStyle/>
        <a:p>
          <a:endParaRPr lang="zh-CN" altLang="en-US"/>
        </a:p>
      </dgm:t>
    </dgm:pt>
    <dgm:pt modelId="{3B85F411-56E7-4C69-A0D9-0F2EEDD80E06}">
      <dgm:prSet/>
      <dgm:spPr/>
      <dgm:t>
        <a:bodyPr/>
        <a:lstStyle/>
        <a:p>
          <a:pPr rtl="0"/>
          <a:r>
            <a:rPr lang="zh-CN"/>
            <a:t>技术层面</a:t>
          </a:r>
        </a:p>
      </dgm:t>
    </dgm:pt>
    <dgm:pt modelId="{0156BFB5-2A51-4AD0-8D4C-5B6F6F91AE3C}" cxnId="{AB241196-81F4-4AB2-861E-6105C602D90C}" type="parTrans">
      <dgm:prSet/>
      <dgm:spPr/>
      <dgm:t>
        <a:bodyPr/>
        <a:lstStyle/>
        <a:p>
          <a:endParaRPr lang="zh-CN" altLang="en-US"/>
        </a:p>
      </dgm:t>
    </dgm:pt>
    <dgm:pt modelId="{A473EE8B-1C46-4407-8851-E74DB316DBF9}" cxnId="{AB241196-81F4-4AB2-861E-6105C602D90C}" type="sibTrans">
      <dgm:prSet/>
      <dgm:spPr/>
      <dgm:t>
        <a:bodyPr/>
        <a:lstStyle/>
        <a:p>
          <a:endParaRPr lang="zh-CN" altLang="en-US"/>
        </a:p>
      </dgm:t>
    </dgm:pt>
    <dgm:pt modelId="{68F68766-AE8E-406C-B360-AFE9A54C6C12}">
      <dgm:prSet/>
      <dgm:spPr/>
      <dgm:t>
        <a:bodyPr/>
        <a:lstStyle/>
        <a:p>
          <a:pPr rtl="0"/>
          <a:r>
            <a:rPr lang="zh-CN" dirty="0"/>
            <a:t>我国最主要的危险化学品管理法规</a:t>
          </a:r>
          <a:r>
            <a:rPr lang="en-US" dirty="0"/>
            <a:t>《</a:t>
          </a:r>
          <a:r>
            <a:rPr lang="zh-CN" dirty="0"/>
            <a:t>危险化学品安全管理条例</a:t>
          </a:r>
          <a:r>
            <a:rPr lang="en-US" dirty="0"/>
            <a:t>》</a:t>
          </a:r>
          <a:r>
            <a:rPr lang="zh-CN" dirty="0"/>
            <a:t>（</a:t>
          </a:r>
          <a:r>
            <a:rPr lang="en-US" dirty="0"/>
            <a:t>591</a:t>
          </a:r>
          <a:r>
            <a:rPr lang="zh-CN" dirty="0"/>
            <a:t>号令）中对危险化学品的管理依照危险化学品名录进行。目前更新的危化品名录涵盖</a:t>
          </a:r>
          <a:r>
            <a:rPr lang="en-US" dirty="0"/>
            <a:t>GHS</a:t>
          </a:r>
          <a:r>
            <a:rPr lang="zh-CN" dirty="0"/>
            <a:t>中全部的危害特性（</a:t>
          </a:r>
          <a:r>
            <a:rPr lang="en-US" dirty="0"/>
            <a:t>28</a:t>
          </a:r>
          <a:r>
            <a:rPr lang="zh-CN" dirty="0"/>
            <a:t>类</a:t>
          </a:r>
          <a:r>
            <a:rPr lang="en-US" dirty="0"/>
            <a:t>)</a:t>
          </a:r>
          <a:r>
            <a:rPr lang="zh-CN" dirty="0"/>
            <a:t>，包含的危险化学品不仅考虑燃烧、爆炸、剧毒、腐蚀，同时包括致癌致畸，致突变等健康和环境危害。</a:t>
          </a:r>
        </a:p>
      </dgm:t>
    </dgm:pt>
    <dgm:pt modelId="{09F3F606-C869-437D-BCE9-B2A020A15EC8}" cxnId="{85E5E71D-CF2F-4B42-8450-9EF3F2B05F51}" type="parTrans">
      <dgm:prSet/>
      <dgm:spPr/>
      <dgm:t>
        <a:bodyPr/>
        <a:lstStyle/>
        <a:p>
          <a:endParaRPr lang="zh-CN" altLang="en-US"/>
        </a:p>
      </dgm:t>
    </dgm:pt>
    <dgm:pt modelId="{3201176A-199E-4B23-B4F3-D4F539FB0786}" cxnId="{85E5E71D-CF2F-4B42-8450-9EF3F2B05F51}" type="sibTrans">
      <dgm:prSet/>
      <dgm:spPr/>
      <dgm:t>
        <a:bodyPr/>
        <a:lstStyle/>
        <a:p>
          <a:endParaRPr lang="zh-CN" altLang="en-US"/>
        </a:p>
      </dgm:t>
    </dgm:pt>
    <dgm:pt modelId="{38258669-8A20-4580-B887-057B0B1B1A0F}">
      <dgm:prSet/>
      <dgm:spPr/>
      <dgm:t>
        <a:bodyPr/>
        <a:lstStyle/>
        <a:p>
          <a:pPr rtl="0"/>
          <a:r>
            <a:rPr lang="zh-CN" dirty="0"/>
            <a:t>这样，危险化学品和有害化学品同一标准，不仅会造成管理成本的增加，</a:t>
          </a:r>
          <a:r>
            <a:rPr lang="zh-CN" dirty="0">
              <a:solidFill>
                <a:srgbClr val="0000FF"/>
              </a:solidFill>
            </a:rPr>
            <a:t>而在具体仓储和运输环节，管理和操作人员面对大量的统一称为“危险化学品”的存储物料，对于需要特殊关注的“重点危”就有可能没有充分突出出来。</a:t>
          </a:r>
        </a:p>
      </dgm:t>
    </dgm:pt>
    <dgm:pt modelId="{7678C690-CAB4-4083-8601-E1B4C6EDFFC5}" cxnId="{0EF3B166-CF48-4B1B-8476-D9E5DFF5D97E}" type="parTrans">
      <dgm:prSet/>
      <dgm:spPr/>
      <dgm:t>
        <a:bodyPr/>
        <a:lstStyle/>
        <a:p>
          <a:endParaRPr lang="zh-CN" altLang="en-US"/>
        </a:p>
      </dgm:t>
    </dgm:pt>
    <dgm:pt modelId="{136D943A-BD5B-4DCD-958B-53A188CBB45C}" cxnId="{0EF3B166-CF48-4B1B-8476-D9E5DFF5D97E}" type="sibTrans">
      <dgm:prSet/>
      <dgm:spPr/>
      <dgm:t>
        <a:bodyPr/>
        <a:lstStyle/>
        <a:p>
          <a:endParaRPr lang="zh-CN" altLang="en-US"/>
        </a:p>
      </dgm:t>
    </dgm:pt>
    <dgm:pt modelId="{9365F238-0F6C-4348-A399-9AABC82024CE}" type="pres">
      <dgm:prSet presAssocID="{E8067D3B-94DF-4076-9677-06D17FED887A}" presName="linear" presStyleCnt="0">
        <dgm:presLayoutVars>
          <dgm:dir/>
          <dgm:animLvl val="lvl"/>
          <dgm:resizeHandles val="exact"/>
        </dgm:presLayoutVars>
      </dgm:prSet>
      <dgm:spPr/>
    </dgm:pt>
    <dgm:pt modelId="{1E889458-D2A5-4FBD-A852-3314347B255C}" type="pres">
      <dgm:prSet presAssocID="{3B85F411-56E7-4C69-A0D9-0F2EEDD80E06}" presName="parentLin" presStyleCnt="0"/>
      <dgm:spPr/>
    </dgm:pt>
    <dgm:pt modelId="{5741F418-203B-4E19-9073-E29265E0412D}" type="pres">
      <dgm:prSet presAssocID="{3B85F411-56E7-4C69-A0D9-0F2EEDD80E06}" presName="parentLeftMargin" presStyleLbl="node1" presStyleIdx="0" presStyleCnt="1"/>
      <dgm:spPr/>
    </dgm:pt>
    <dgm:pt modelId="{CC89D043-0807-404F-86C9-3EAEBDD31396}" type="pres">
      <dgm:prSet presAssocID="{3B85F411-56E7-4C69-A0D9-0F2EEDD80E06}" presName="parentText" presStyleLbl="node1" presStyleIdx="0" presStyleCnt="1">
        <dgm:presLayoutVars>
          <dgm:chMax val="0"/>
          <dgm:bulletEnabled val="1"/>
        </dgm:presLayoutVars>
      </dgm:prSet>
      <dgm:spPr/>
    </dgm:pt>
    <dgm:pt modelId="{B38EC2FF-5C8A-4D62-8476-DD305B7332D6}" type="pres">
      <dgm:prSet presAssocID="{3B85F411-56E7-4C69-A0D9-0F2EEDD80E06}" presName="negativeSpace" presStyleCnt="0"/>
      <dgm:spPr/>
    </dgm:pt>
    <dgm:pt modelId="{C8798B7B-3DA5-4739-A6A7-7CEB15204760}" type="pres">
      <dgm:prSet presAssocID="{3B85F411-56E7-4C69-A0D9-0F2EEDD80E06}" presName="childText" presStyleLbl="conFgAcc1" presStyleIdx="0" presStyleCnt="1">
        <dgm:presLayoutVars>
          <dgm:bulletEnabled val="1"/>
        </dgm:presLayoutVars>
      </dgm:prSet>
      <dgm:spPr>
        <a:prstGeom prst="flowChartAlternateProcess">
          <a:avLst/>
        </a:prstGeom>
      </dgm:spPr>
    </dgm:pt>
  </dgm:ptLst>
  <dgm:cxnLst>
    <dgm:cxn modelId="{5304E714-E627-4ABF-984B-6766656F6D51}" type="presOf" srcId="{3B85F411-56E7-4C69-A0D9-0F2EEDD80E06}" destId="{CC89D043-0807-404F-86C9-3EAEBDD31396}" srcOrd="1" destOrd="0" presId="urn:microsoft.com/office/officeart/2005/8/layout/list1#5"/>
    <dgm:cxn modelId="{85E5E71D-CF2F-4B42-8450-9EF3F2B05F51}" srcId="{3B85F411-56E7-4C69-A0D9-0F2EEDD80E06}" destId="{68F68766-AE8E-406C-B360-AFE9A54C6C12}" srcOrd="0" destOrd="0" parTransId="{09F3F606-C869-437D-BCE9-B2A020A15EC8}" sibTransId="{3201176A-199E-4B23-B4F3-D4F539FB0786}"/>
    <dgm:cxn modelId="{CC43A05E-C684-41A7-BF50-396442F4655D}" type="presOf" srcId="{38258669-8A20-4580-B887-057B0B1B1A0F}" destId="{C8798B7B-3DA5-4739-A6A7-7CEB15204760}" srcOrd="0" destOrd="1" presId="urn:microsoft.com/office/officeart/2005/8/layout/list1#5"/>
    <dgm:cxn modelId="{0EF3B166-CF48-4B1B-8476-D9E5DFF5D97E}" srcId="{3B85F411-56E7-4C69-A0D9-0F2EEDD80E06}" destId="{38258669-8A20-4580-B887-057B0B1B1A0F}" srcOrd="1" destOrd="0" parTransId="{7678C690-CAB4-4083-8601-E1B4C6EDFFC5}" sibTransId="{136D943A-BD5B-4DCD-958B-53A188CBB45C}"/>
    <dgm:cxn modelId="{85E5A289-EFEC-4891-BDCE-20218B52F939}" type="presOf" srcId="{E8067D3B-94DF-4076-9677-06D17FED887A}" destId="{9365F238-0F6C-4348-A399-9AABC82024CE}" srcOrd="0" destOrd="0" presId="urn:microsoft.com/office/officeart/2005/8/layout/list1#5"/>
    <dgm:cxn modelId="{96A7DC8F-70F2-44FE-8DFA-0B68255B11AA}" type="presOf" srcId="{3B85F411-56E7-4C69-A0D9-0F2EEDD80E06}" destId="{5741F418-203B-4E19-9073-E29265E0412D}" srcOrd="0" destOrd="0" presId="urn:microsoft.com/office/officeart/2005/8/layout/list1#5"/>
    <dgm:cxn modelId="{AB241196-81F4-4AB2-861E-6105C602D90C}" srcId="{E8067D3B-94DF-4076-9677-06D17FED887A}" destId="{3B85F411-56E7-4C69-A0D9-0F2EEDD80E06}" srcOrd="0" destOrd="0" parTransId="{0156BFB5-2A51-4AD0-8D4C-5B6F6F91AE3C}" sibTransId="{A473EE8B-1C46-4407-8851-E74DB316DBF9}"/>
    <dgm:cxn modelId="{9FA4D3D9-8CB7-495F-94A7-710CD0EACA50}" type="presOf" srcId="{68F68766-AE8E-406C-B360-AFE9A54C6C12}" destId="{C8798B7B-3DA5-4739-A6A7-7CEB15204760}" srcOrd="0" destOrd="0" presId="urn:microsoft.com/office/officeart/2005/8/layout/list1#5"/>
    <dgm:cxn modelId="{2DAE3020-1AC2-460B-BDD6-65BFCE19D300}" type="presParOf" srcId="{9365F238-0F6C-4348-A399-9AABC82024CE}" destId="{1E889458-D2A5-4FBD-A852-3314347B255C}" srcOrd="0" destOrd="0" presId="urn:microsoft.com/office/officeart/2005/8/layout/list1#5"/>
    <dgm:cxn modelId="{39F0C4C7-AB8B-4137-9ADF-EA01504F734A}" type="presParOf" srcId="{1E889458-D2A5-4FBD-A852-3314347B255C}" destId="{5741F418-203B-4E19-9073-E29265E0412D}" srcOrd="0" destOrd="0" presId="urn:microsoft.com/office/officeart/2005/8/layout/list1#5"/>
    <dgm:cxn modelId="{094A647C-44D5-4AE4-A134-EFC17F72D435}" type="presParOf" srcId="{1E889458-D2A5-4FBD-A852-3314347B255C}" destId="{CC89D043-0807-404F-86C9-3EAEBDD31396}" srcOrd="1" destOrd="0" presId="urn:microsoft.com/office/officeart/2005/8/layout/list1#5"/>
    <dgm:cxn modelId="{E68367E8-1A6D-4B2D-878D-54BB7B7429C0}" type="presParOf" srcId="{9365F238-0F6C-4348-A399-9AABC82024CE}" destId="{B38EC2FF-5C8A-4D62-8476-DD305B7332D6}" srcOrd="1" destOrd="0" presId="urn:microsoft.com/office/officeart/2005/8/layout/list1#5"/>
    <dgm:cxn modelId="{D32FBE88-0C2B-4FB8-9DCE-10D48869F09F}" type="presParOf" srcId="{9365F238-0F6C-4348-A399-9AABC82024CE}" destId="{C8798B7B-3DA5-4739-A6A7-7CEB15204760}" srcOrd="2" destOrd="0" presId="urn:microsoft.com/office/officeart/2005/8/layout/list1#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BA0CE3-6073-4664-B751-6D5F08483F44}" type="doc">
      <dgm:prSet loTypeId="urn:microsoft.com/office/officeart/2005/8/layout/list1#6" loCatId="list" qsTypeId="urn:microsoft.com/office/officeart/2005/8/quickstyle/simple1#7" qsCatId="simple" csTypeId="urn:microsoft.com/office/officeart/2005/8/colors/colorful2#6" csCatId="colorful" phldr="1"/>
      <dgm:spPr/>
      <dgm:t>
        <a:bodyPr/>
        <a:lstStyle/>
        <a:p>
          <a:endParaRPr lang="zh-CN" altLang="en-US"/>
        </a:p>
      </dgm:t>
    </dgm:pt>
    <dgm:pt modelId="{E6E1CBA9-4C8C-4436-B18D-DF2749F5CA0A}">
      <dgm:prSet/>
      <dgm:spPr/>
      <dgm:t>
        <a:bodyPr/>
        <a:lstStyle/>
        <a:p>
          <a:pPr rtl="0"/>
          <a:r>
            <a:rPr lang="zh-CN"/>
            <a:t>技术层面</a:t>
          </a:r>
        </a:p>
      </dgm:t>
    </dgm:pt>
    <dgm:pt modelId="{08C3F6F1-8361-47FC-B57C-5C7C6398B30D}" cxnId="{7EAB36E8-D2D0-4860-AE50-83488C24D496}" type="parTrans">
      <dgm:prSet/>
      <dgm:spPr/>
      <dgm:t>
        <a:bodyPr/>
        <a:lstStyle/>
        <a:p>
          <a:endParaRPr lang="zh-CN" altLang="en-US"/>
        </a:p>
      </dgm:t>
    </dgm:pt>
    <dgm:pt modelId="{AFEBD2E4-913F-4A1F-B9C3-993DF31260F5}" cxnId="{7EAB36E8-D2D0-4860-AE50-83488C24D496}" type="sibTrans">
      <dgm:prSet/>
      <dgm:spPr/>
      <dgm:t>
        <a:bodyPr/>
        <a:lstStyle/>
        <a:p>
          <a:endParaRPr lang="zh-CN" altLang="en-US"/>
        </a:p>
      </dgm:t>
    </dgm:pt>
    <dgm:pt modelId="{5E559403-4FF5-453C-A43F-47C0A30A3216}">
      <dgm:prSet/>
      <dgm:spPr/>
      <dgm:t>
        <a:bodyPr/>
        <a:lstStyle/>
        <a:p>
          <a:pPr rtl="0"/>
          <a:r>
            <a:rPr lang="zh-CN" dirty="0"/>
            <a:t>一个仓库，</a:t>
          </a:r>
          <a:r>
            <a:rPr lang="zh-CN" dirty="0">
              <a:solidFill>
                <a:srgbClr val="0000FF"/>
              </a:solidFill>
            </a:rPr>
            <a:t>最关键就是要知道存放物料是不是易燃，是不是会爆炸，是不是遇水反应。</a:t>
          </a:r>
          <a:r>
            <a:rPr lang="zh-CN" dirty="0"/>
            <a:t>这些物料特性决定了仓库的设计和消防准备。对于不可用水灭火的物料，现场就不能提供水灭火系统，还要有特别标注的“遇水反应”或者“不可用水灭火”的标识。</a:t>
          </a:r>
        </a:p>
      </dgm:t>
    </dgm:pt>
    <dgm:pt modelId="{7532FA24-96AE-4EC5-84D2-583E30F6F35D}" cxnId="{68D99B35-8BA4-4519-B964-B50714107A28}" type="parTrans">
      <dgm:prSet/>
      <dgm:spPr/>
      <dgm:t>
        <a:bodyPr/>
        <a:lstStyle/>
        <a:p>
          <a:endParaRPr lang="zh-CN" altLang="en-US"/>
        </a:p>
      </dgm:t>
    </dgm:pt>
    <dgm:pt modelId="{7CA71ABF-9FBC-4D01-8CB8-B58F017EE1F9}" cxnId="{68D99B35-8BA4-4519-B964-B50714107A28}" type="sibTrans">
      <dgm:prSet/>
      <dgm:spPr/>
      <dgm:t>
        <a:bodyPr/>
        <a:lstStyle/>
        <a:p>
          <a:endParaRPr lang="zh-CN" altLang="en-US"/>
        </a:p>
      </dgm:t>
    </dgm:pt>
    <dgm:pt modelId="{96256023-9900-48C9-9C56-401020563B42}">
      <dgm:prSet/>
      <dgm:spPr/>
      <dgm:t>
        <a:bodyPr/>
        <a:lstStyle/>
        <a:p>
          <a:pPr rtl="0"/>
          <a:r>
            <a:rPr lang="en-US" dirty="0"/>
            <a:t>MSDS</a:t>
          </a:r>
          <a:r>
            <a:rPr lang="zh-CN" dirty="0"/>
            <a:t>的传递问题，消防应急指挥是要到每一个具体现场，根据当时情形做决定的。所以，这些对于普通人而言不了解的，违反大多人常识（用水灭火）的物料特性，就要在外围醒目的标出来，才能让指挥人员有可能做出正确决断。</a:t>
          </a:r>
        </a:p>
      </dgm:t>
    </dgm:pt>
    <dgm:pt modelId="{53135289-7FCA-41D2-99CF-F0AA010B1AC5}" cxnId="{6EF76BB8-000C-4FF4-8C92-809B61F49920}" type="parTrans">
      <dgm:prSet/>
      <dgm:spPr/>
      <dgm:t>
        <a:bodyPr/>
        <a:lstStyle/>
        <a:p>
          <a:endParaRPr lang="zh-CN" altLang="en-US"/>
        </a:p>
      </dgm:t>
    </dgm:pt>
    <dgm:pt modelId="{6690F37B-5671-4CC3-BA7C-5A4FC6258A52}" cxnId="{6EF76BB8-000C-4FF4-8C92-809B61F49920}" type="sibTrans">
      <dgm:prSet/>
      <dgm:spPr/>
      <dgm:t>
        <a:bodyPr/>
        <a:lstStyle/>
        <a:p>
          <a:endParaRPr lang="zh-CN" altLang="en-US"/>
        </a:p>
      </dgm:t>
    </dgm:pt>
    <dgm:pt modelId="{BEC40049-49B8-426A-B31A-97831913E14B}">
      <dgm:prSet/>
      <dgm:spPr/>
      <dgm:t>
        <a:bodyPr/>
        <a:lstStyle/>
        <a:p>
          <a:pPr rtl="0"/>
          <a:endParaRPr lang="zh-CN" dirty="0"/>
        </a:p>
      </dgm:t>
    </dgm:pt>
    <dgm:pt modelId="{6C40C2F3-0D70-4940-A8A4-8D35F573A0A3}" cxnId="{F151CC77-2A77-40F7-953E-36136AFD7BCE}" type="parTrans">
      <dgm:prSet/>
      <dgm:spPr/>
      <dgm:t>
        <a:bodyPr/>
        <a:lstStyle/>
        <a:p>
          <a:endParaRPr lang="zh-CN" altLang="en-US"/>
        </a:p>
      </dgm:t>
    </dgm:pt>
    <dgm:pt modelId="{BB051911-A6D2-49A3-9833-6C8F639560B5}" cxnId="{F151CC77-2A77-40F7-953E-36136AFD7BCE}" type="sibTrans">
      <dgm:prSet/>
      <dgm:spPr/>
      <dgm:t>
        <a:bodyPr/>
        <a:lstStyle/>
        <a:p>
          <a:endParaRPr lang="zh-CN" altLang="en-US"/>
        </a:p>
      </dgm:t>
    </dgm:pt>
    <dgm:pt modelId="{9E51095C-7F34-4CB8-BEEB-2056D23A17C5}" type="pres">
      <dgm:prSet presAssocID="{C7BA0CE3-6073-4664-B751-6D5F08483F44}" presName="linear" presStyleCnt="0">
        <dgm:presLayoutVars>
          <dgm:dir/>
          <dgm:animLvl val="lvl"/>
          <dgm:resizeHandles val="exact"/>
        </dgm:presLayoutVars>
      </dgm:prSet>
      <dgm:spPr/>
    </dgm:pt>
    <dgm:pt modelId="{F44418C4-B29E-4605-AB19-7DC983F898F9}" type="pres">
      <dgm:prSet presAssocID="{E6E1CBA9-4C8C-4436-B18D-DF2749F5CA0A}" presName="parentLin" presStyleCnt="0"/>
      <dgm:spPr/>
    </dgm:pt>
    <dgm:pt modelId="{532DCE6D-A5D7-4E60-B62C-1C85D3605450}" type="pres">
      <dgm:prSet presAssocID="{E6E1CBA9-4C8C-4436-B18D-DF2749F5CA0A}" presName="parentLeftMargin" presStyleLbl="node1" presStyleIdx="0" presStyleCnt="1"/>
      <dgm:spPr/>
    </dgm:pt>
    <dgm:pt modelId="{8AB2F5EE-2AEF-40C4-B7A3-652E7295C450}" type="pres">
      <dgm:prSet presAssocID="{E6E1CBA9-4C8C-4436-B18D-DF2749F5CA0A}" presName="parentText" presStyleLbl="node1" presStyleIdx="0" presStyleCnt="1">
        <dgm:presLayoutVars>
          <dgm:chMax val="0"/>
          <dgm:bulletEnabled val="1"/>
        </dgm:presLayoutVars>
      </dgm:prSet>
      <dgm:spPr>
        <a:prstGeom prst="flowChartAlternateProcess">
          <a:avLst/>
        </a:prstGeom>
      </dgm:spPr>
    </dgm:pt>
    <dgm:pt modelId="{ABF41007-FA26-4D80-B733-8AA1A2B10463}" type="pres">
      <dgm:prSet presAssocID="{E6E1CBA9-4C8C-4436-B18D-DF2749F5CA0A}" presName="negativeSpace" presStyleCnt="0"/>
      <dgm:spPr/>
    </dgm:pt>
    <dgm:pt modelId="{7C38FEE1-FE78-491D-95EA-2D6CDE0BB1F8}" type="pres">
      <dgm:prSet presAssocID="{E6E1CBA9-4C8C-4436-B18D-DF2749F5CA0A}" presName="childText" presStyleLbl="conFgAcc1" presStyleIdx="0" presStyleCnt="1">
        <dgm:presLayoutVars>
          <dgm:bulletEnabled val="1"/>
        </dgm:presLayoutVars>
      </dgm:prSet>
      <dgm:spPr>
        <a:prstGeom prst="flowChartAlternateProcess">
          <a:avLst/>
        </a:prstGeom>
      </dgm:spPr>
    </dgm:pt>
  </dgm:ptLst>
  <dgm:cxnLst>
    <dgm:cxn modelId="{68D99B35-8BA4-4519-B964-B50714107A28}" srcId="{E6E1CBA9-4C8C-4436-B18D-DF2749F5CA0A}" destId="{5E559403-4FF5-453C-A43F-47C0A30A3216}" srcOrd="0" destOrd="0" parTransId="{7532FA24-96AE-4EC5-84D2-583E30F6F35D}" sibTransId="{7CA71ABF-9FBC-4D01-8CB8-B58F017EE1F9}"/>
    <dgm:cxn modelId="{6CBA3C48-070F-4304-B14E-CCAB0DCF5943}" type="presOf" srcId="{E6E1CBA9-4C8C-4436-B18D-DF2749F5CA0A}" destId="{532DCE6D-A5D7-4E60-B62C-1C85D3605450}" srcOrd="0" destOrd="0" presId="urn:microsoft.com/office/officeart/2005/8/layout/list1#6"/>
    <dgm:cxn modelId="{F151CC77-2A77-40F7-953E-36136AFD7BCE}" srcId="{E6E1CBA9-4C8C-4436-B18D-DF2749F5CA0A}" destId="{BEC40049-49B8-426A-B31A-97831913E14B}" srcOrd="2" destOrd="0" parTransId="{6C40C2F3-0D70-4940-A8A4-8D35F573A0A3}" sibTransId="{BB051911-A6D2-49A3-9833-6C8F639560B5}"/>
    <dgm:cxn modelId="{B96E427D-4587-4DE8-B2B4-CDA1CEF5E9B2}" type="presOf" srcId="{C7BA0CE3-6073-4664-B751-6D5F08483F44}" destId="{9E51095C-7F34-4CB8-BEEB-2056D23A17C5}" srcOrd="0" destOrd="0" presId="urn:microsoft.com/office/officeart/2005/8/layout/list1#6"/>
    <dgm:cxn modelId="{AEFB557F-D019-4BEE-80CD-D3DF162DF905}" type="presOf" srcId="{5E559403-4FF5-453C-A43F-47C0A30A3216}" destId="{7C38FEE1-FE78-491D-95EA-2D6CDE0BB1F8}" srcOrd="0" destOrd="0" presId="urn:microsoft.com/office/officeart/2005/8/layout/list1#6"/>
    <dgm:cxn modelId="{8B237584-99FE-460A-B867-85DC75E05016}" type="presOf" srcId="{96256023-9900-48C9-9C56-401020563B42}" destId="{7C38FEE1-FE78-491D-95EA-2D6CDE0BB1F8}" srcOrd="0" destOrd="1" presId="urn:microsoft.com/office/officeart/2005/8/layout/list1#6"/>
    <dgm:cxn modelId="{6EF76BB8-000C-4FF4-8C92-809B61F49920}" srcId="{E6E1CBA9-4C8C-4436-B18D-DF2749F5CA0A}" destId="{96256023-9900-48C9-9C56-401020563B42}" srcOrd="1" destOrd="0" parTransId="{53135289-7FCA-41D2-99CF-F0AA010B1AC5}" sibTransId="{6690F37B-5671-4CC3-BA7C-5A4FC6258A52}"/>
    <dgm:cxn modelId="{11D369D2-B7C2-470B-8CEB-03B59A37F8F8}" type="presOf" srcId="{E6E1CBA9-4C8C-4436-B18D-DF2749F5CA0A}" destId="{8AB2F5EE-2AEF-40C4-B7A3-652E7295C450}" srcOrd="1" destOrd="0" presId="urn:microsoft.com/office/officeart/2005/8/layout/list1#6"/>
    <dgm:cxn modelId="{9C3E72D6-4D06-4B8B-B563-D5EBD0CCF011}" type="presOf" srcId="{BEC40049-49B8-426A-B31A-97831913E14B}" destId="{7C38FEE1-FE78-491D-95EA-2D6CDE0BB1F8}" srcOrd="0" destOrd="2" presId="urn:microsoft.com/office/officeart/2005/8/layout/list1#6"/>
    <dgm:cxn modelId="{7EAB36E8-D2D0-4860-AE50-83488C24D496}" srcId="{C7BA0CE3-6073-4664-B751-6D5F08483F44}" destId="{E6E1CBA9-4C8C-4436-B18D-DF2749F5CA0A}" srcOrd="0" destOrd="0" parTransId="{08C3F6F1-8361-47FC-B57C-5C7C6398B30D}" sibTransId="{AFEBD2E4-913F-4A1F-B9C3-993DF31260F5}"/>
    <dgm:cxn modelId="{E04FFCAE-EE60-4C18-8003-C4A9CE374EF1}" type="presParOf" srcId="{9E51095C-7F34-4CB8-BEEB-2056D23A17C5}" destId="{F44418C4-B29E-4605-AB19-7DC983F898F9}" srcOrd="0" destOrd="0" presId="urn:microsoft.com/office/officeart/2005/8/layout/list1#6"/>
    <dgm:cxn modelId="{93D19D12-4666-4F77-8B49-CF93D1708DA8}" type="presParOf" srcId="{F44418C4-B29E-4605-AB19-7DC983F898F9}" destId="{532DCE6D-A5D7-4E60-B62C-1C85D3605450}" srcOrd="0" destOrd="0" presId="urn:microsoft.com/office/officeart/2005/8/layout/list1#6"/>
    <dgm:cxn modelId="{F0A557DF-C8F2-4BDF-A050-7C7C5C6968A7}" type="presParOf" srcId="{F44418C4-B29E-4605-AB19-7DC983F898F9}" destId="{8AB2F5EE-2AEF-40C4-B7A3-652E7295C450}" srcOrd="1" destOrd="0" presId="urn:microsoft.com/office/officeart/2005/8/layout/list1#6"/>
    <dgm:cxn modelId="{09358A79-3436-47DD-8198-E0043E80DE04}" type="presParOf" srcId="{9E51095C-7F34-4CB8-BEEB-2056D23A17C5}" destId="{ABF41007-FA26-4D80-B733-8AA1A2B10463}" srcOrd="1" destOrd="0" presId="urn:microsoft.com/office/officeart/2005/8/layout/list1#6"/>
    <dgm:cxn modelId="{30C7C73C-BBEF-4EBF-98AA-B4C69EBC9D2E}" type="presParOf" srcId="{9E51095C-7F34-4CB8-BEEB-2056D23A17C5}" destId="{7C38FEE1-FE78-491D-95EA-2D6CDE0BB1F8}" srcOrd="2" destOrd="0" presId="urn:microsoft.com/office/officeart/2005/8/layout/list1#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A08134-AD3F-4235-B8A3-4725204DF9D7}" type="doc">
      <dgm:prSet loTypeId="urn:microsoft.com/office/officeart/2005/8/layout/list1#7" loCatId="list" qsTypeId="urn:microsoft.com/office/officeart/2005/8/quickstyle/simple1#8" qsCatId="simple" csTypeId="urn:microsoft.com/office/officeart/2005/8/colors/colorful2#7" csCatId="colorful" phldr="1"/>
      <dgm:spPr/>
      <dgm:t>
        <a:bodyPr/>
        <a:lstStyle/>
        <a:p>
          <a:endParaRPr lang="zh-CN" altLang="en-US"/>
        </a:p>
      </dgm:t>
    </dgm:pt>
    <dgm:pt modelId="{FE90D64D-2256-418B-A76C-0045ECCE6B59}">
      <dgm:prSet/>
      <dgm:spPr/>
      <dgm:t>
        <a:bodyPr/>
        <a:lstStyle/>
        <a:p>
          <a:pPr rtl="0"/>
          <a:r>
            <a:rPr lang="zh-CN"/>
            <a:t>管理层面</a:t>
          </a:r>
        </a:p>
      </dgm:t>
    </dgm:pt>
    <dgm:pt modelId="{67309B62-B735-46B2-AAFA-64F1B2BCD211}" cxnId="{18700AEF-3A0B-417F-B8AE-F32A61BD83F4}" type="parTrans">
      <dgm:prSet/>
      <dgm:spPr/>
      <dgm:t>
        <a:bodyPr/>
        <a:lstStyle/>
        <a:p>
          <a:endParaRPr lang="zh-CN" altLang="en-US"/>
        </a:p>
      </dgm:t>
    </dgm:pt>
    <dgm:pt modelId="{D3BD4D05-5E9B-45BC-A479-FC41175E9144}" cxnId="{18700AEF-3A0B-417F-B8AE-F32A61BD83F4}" type="sibTrans">
      <dgm:prSet/>
      <dgm:spPr/>
      <dgm:t>
        <a:bodyPr/>
        <a:lstStyle/>
        <a:p>
          <a:endParaRPr lang="zh-CN" altLang="en-US"/>
        </a:p>
      </dgm:t>
    </dgm:pt>
    <dgm:pt modelId="{DA585734-7158-44AE-BF38-22001A01B475}">
      <dgm:prSet phldr="0" custT="1"/>
      <dgm:spPr/>
      <dgm:t>
        <a:bodyPr vert="horz" wrap="square"/>
        <a:lstStyle/>
        <a:p>
          <a:pPr rtl="0">
            <a:lnSpc>
              <a:spcPct val="100000"/>
            </a:lnSpc>
            <a:spcBef>
              <a:spcPct val="0"/>
            </a:spcBef>
            <a:spcAft>
              <a:spcPct val="15000"/>
            </a:spcAft>
          </a:pPr>
          <a:r>
            <a:rPr lang="zh-CN" sz="1900" dirty="0"/>
            <a:t>仓库管理上，首先是领导的重视，最直观的表现就是，是否任用了安全管理人员（</a:t>
          </a:r>
          <a:r>
            <a:rPr lang="en-US" sz="1900" dirty="0"/>
            <a:t>EHS</a:t>
          </a:r>
          <a:r>
            <a:rPr lang="zh-CN" sz="1900" dirty="0"/>
            <a:t>），包括产品安全监管</a:t>
          </a:r>
          <a:r>
            <a:rPr lang="en-US" sz="1900" dirty="0"/>
            <a:t>/MSDS</a:t>
          </a:r>
          <a:r>
            <a:rPr lang="zh-CN" sz="1900" dirty="0"/>
            <a:t>的管理人员。</a:t>
          </a:r>
        </a:p>
      </dgm:t>
    </dgm:pt>
    <dgm:pt modelId="{0DDABA4D-1D80-487A-9DAA-B771CEA6A353}" cxnId="{A25812C0-D676-40D0-B9AC-7BFC00ABA9A4}" type="parTrans">
      <dgm:prSet/>
      <dgm:spPr/>
      <dgm:t>
        <a:bodyPr/>
        <a:lstStyle/>
        <a:p>
          <a:endParaRPr lang="zh-CN" altLang="en-US"/>
        </a:p>
      </dgm:t>
    </dgm:pt>
    <dgm:pt modelId="{DBBCA3A4-2155-41F0-B2BB-52F168967B6A}" cxnId="{A25812C0-D676-40D0-B9AC-7BFC00ABA9A4}" type="sibTrans">
      <dgm:prSet/>
      <dgm:spPr/>
      <dgm:t>
        <a:bodyPr/>
        <a:lstStyle/>
        <a:p>
          <a:endParaRPr lang="zh-CN" altLang="en-US"/>
        </a:p>
      </dgm:t>
    </dgm:pt>
    <dgm:pt modelId="{D8312E71-B6BE-4E97-B18E-AE3DE443CED1}">
      <dgm:prSet phldr="0" custT="1"/>
      <dgm:spPr/>
      <dgm:t>
        <a:bodyPr vert="horz" wrap="square"/>
        <a:lstStyle/>
        <a:p>
          <a:pPr rtl="0">
            <a:lnSpc>
              <a:spcPct val="100000"/>
            </a:lnSpc>
            <a:spcBef>
              <a:spcPct val="0"/>
            </a:spcBef>
            <a:spcAft>
              <a:spcPct val="15000"/>
            </a:spcAft>
          </a:pPr>
          <a:r>
            <a:rPr lang="zh-CN" sz="1900" dirty="0"/>
            <a:t>一个产品安全监管人员，必须要掌握一定的化学知识，而他要负的最基本的责任就是</a:t>
          </a:r>
          <a:r>
            <a:rPr lang="en-US" sz="1900" dirty="0"/>
            <a:t>MSDS</a:t>
          </a:r>
          <a:r>
            <a:rPr lang="zh-CN" sz="1900" dirty="0"/>
            <a:t>的制作、收集和传递。</a:t>
          </a:r>
        </a:p>
      </dgm:t>
    </dgm:pt>
    <dgm:pt modelId="{E6F16036-EFF9-468F-8224-5F6CFAE81C91}" cxnId="{A00D6E3D-DC2F-4A8E-97CB-69C670D2329A}" type="parTrans">
      <dgm:prSet/>
      <dgm:spPr/>
    </dgm:pt>
    <dgm:pt modelId="{9FC03909-B06A-4F98-B863-1791565C1289}" cxnId="{A00D6E3D-DC2F-4A8E-97CB-69C670D2329A}" type="sibTrans">
      <dgm:prSet/>
      <dgm:spPr/>
    </dgm:pt>
    <dgm:pt modelId="{8B7E936E-C578-4A95-ACF5-0E7B0B1A0B08}">
      <dgm:prSet phldr="0" custT="1"/>
      <dgm:spPr/>
      <dgm:t>
        <a:bodyPr vert="horz" wrap="square"/>
        <a:lstStyle/>
        <a:p>
          <a:pPr rtl="0">
            <a:lnSpc>
              <a:spcPct val="100000"/>
            </a:lnSpc>
            <a:spcBef>
              <a:spcPct val="0"/>
            </a:spcBef>
            <a:spcAft>
              <a:spcPct val="15000"/>
            </a:spcAft>
          </a:pPr>
          <a:r>
            <a:rPr lang="zh-CN" sz="1900" dirty="0"/>
            <a:t>对于仓储物流行业，不需要进行</a:t>
          </a:r>
          <a:r>
            <a:rPr lang="en-US" sz="1900" dirty="0"/>
            <a:t>MSDS</a:t>
          </a:r>
          <a:r>
            <a:rPr lang="zh-CN" sz="1900" dirty="0"/>
            <a:t>的制作，但是收集索取到存储物料</a:t>
          </a:r>
          <a:r>
            <a:rPr lang="en-US" sz="1900" dirty="0"/>
            <a:t>MSDS</a:t>
          </a:r>
          <a:r>
            <a:rPr lang="zh-CN" sz="1900" dirty="0"/>
            <a:t>，并且要把它及时传递出去。</a:t>
          </a:r>
        </a:p>
      </dgm:t>
    </dgm:pt>
    <dgm:pt modelId="{712A683E-D198-48B0-B1F2-844CB824ED63}" cxnId="{70B712EE-F993-4FFD-9C1C-24492F4137DD}" type="parTrans">
      <dgm:prSet/>
      <dgm:spPr/>
    </dgm:pt>
    <dgm:pt modelId="{1CC0F4CE-E5E1-473A-B8DC-130ACA3C9D8D}" cxnId="{70B712EE-F993-4FFD-9C1C-24492F4137DD}" type="sibTrans">
      <dgm:prSet/>
      <dgm:spPr/>
    </dgm:pt>
    <dgm:pt modelId="{A0F585FD-D055-4D76-8FFD-9542210A87E8}">
      <dgm:prSet phldr="0" custT="1"/>
      <dgm:spPr/>
      <dgm:t>
        <a:bodyPr vert="horz" wrap="square"/>
        <a:lstStyle/>
        <a:p>
          <a:pPr>
            <a:lnSpc>
              <a:spcPct val="100000"/>
            </a:lnSpc>
            <a:spcBef>
              <a:spcPct val="0"/>
            </a:spcBef>
            <a:spcAft>
              <a:spcPct val="15000"/>
            </a:spcAft>
          </a:pPr>
          <a:r>
            <a:rPr lang="zh-CN" sz="1900" dirty="0"/>
            <a:t>传递的对象不仅包括接触危险化学品的仓储操作人员，当然也要包括负责消防应急的人员，甚至要专门培训消防应急人员。仓库外围必须要有简明易懂的安全标示，这也是危害信息交流的最基本最简单的模式。</a:t>
          </a:r>
        </a:p>
      </dgm:t>
    </dgm:pt>
    <dgm:pt modelId="{9D63A12E-CF01-46C7-A3A9-8FD176856AF2}" cxnId="{FF1AB99F-6D43-4AAE-9CE2-F8119A39F547}" type="parTrans">
      <dgm:prSet/>
      <dgm:spPr/>
    </dgm:pt>
    <dgm:pt modelId="{CBCA7BC6-6791-4410-932F-791F06C34EDF}" cxnId="{FF1AB99F-6D43-4AAE-9CE2-F8119A39F547}" type="sibTrans">
      <dgm:prSet/>
      <dgm:spPr/>
    </dgm:pt>
    <dgm:pt modelId="{5FCE3F82-859A-4F2E-8658-2C7C8E16A849}" type="pres">
      <dgm:prSet presAssocID="{44A08134-AD3F-4235-B8A3-4725204DF9D7}" presName="linear" presStyleCnt="0">
        <dgm:presLayoutVars>
          <dgm:dir/>
          <dgm:animLvl val="lvl"/>
          <dgm:resizeHandles val="exact"/>
        </dgm:presLayoutVars>
      </dgm:prSet>
      <dgm:spPr/>
    </dgm:pt>
    <dgm:pt modelId="{925A6BA0-3B44-437A-9EAF-AC5F47E66CE8}" type="pres">
      <dgm:prSet presAssocID="{FE90D64D-2256-418B-A76C-0045ECCE6B59}" presName="parentLin" presStyleCnt="0"/>
      <dgm:spPr/>
    </dgm:pt>
    <dgm:pt modelId="{96962E7E-7917-49E7-B35E-48522199B3B5}" type="pres">
      <dgm:prSet presAssocID="{FE90D64D-2256-418B-A76C-0045ECCE6B59}" presName="parentLeftMargin" presStyleLbl="node1" presStyleIdx="0" presStyleCnt="1"/>
      <dgm:spPr/>
    </dgm:pt>
    <dgm:pt modelId="{52BE1FC4-9682-4FA7-8A93-42E6675038E8}" type="pres">
      <dgm:prSet presAssocID="{FE90D64D-2256-418B-A76C-0045ECCE6B59}" presName="parentText" presStyleLbl="node1" presStyleIdx="0" presStyleCnt="1">
        <dgm:presLayoutVars>
          <dgm:chMax val="0"/>
          <dgm:bulletEnabled val="1"/>
        </dgm:presLayoutVars>
      </dgm:prSet>
      <dgm:spPr/>
    </dgm:pt>
    <dgm:pt modelId="{A85DC556-D5CB-451B-AF2E-6D7A5EDA361A}" type="pres">
      <dgm:prSet presAssocID="{FE90D64D-2256-418B-A76C-0045ECCE6B59}" presName="negativeSpace" presStyleCnt="0"/>
      <dgm:spPr/>
    </dgm:pt>
    <dgm:pt modelId="{F11A4BBA-4CBA-40CC-9970-F031CEA5550C}" type="pres">
      <dgm:prSet presAssocID="{FE90D64D-2256-418B-A76C-0045ECCE6B59}" presName="childText" presStyleLbl="conFgAcc1" presStyleIdx="0" presStyleCnt="1">
        <dgm:presLayoutVars>
          <dgm:bulletEnabled val="1"/>
        </dgm:presLayoutVars>
      </dgm:prSet>
      <dgm:spPr>
        <a:prstGeom prst="flowChartAlternateProcess">
          <a:avLst/>
        </a:prstGeom>
      </dgm:spPr>
    </dgm:pt>
  </dgm:ptLst>
  <dgm:cxnLst>
    <dgm:cxn modelId="{C2AE343D-89D2-43FF-A95F-21E417F7CA84}" type="presOf" srcId="{44A08134-AD3F-4235-B8A3-4725204DF9D7}" destId="{5FCE3F82-859A-4F2E-8658-2C7C8E16A849}" srcOrd="0" destOrd="0" presId="urn:microsoft.com/office/officeart/2005/8/layout/list1#7"/>
    <dgm:cxn modelId="{A00D6E3D-DC2F-4A8E-97CB-69C670D2329A}" srcId="{FE90D64D-2256-418B-A76C-0045ECCE6B59}" destId="{D8312E71-B6BE-4E97-B18E-AE3DE443CED1}" srcOrd="1" destOrd="0" parTransId="{E6F16036-EFF9-468F-8224-5F6CFAE81C91}" sibTransId="{9FC03909-B06A-4F98-B863-1791565C1289}"/>
    <dgm:cxn modelId="{B4C33E48-ACE0-4493-8359-4601B002598D}" type="presOf" srcId="{D8312E71-B6BE-4E97-B18E-AE3DE443CED1}" destId="{F11A4BBA-4CBA-40CC-9970-F031CEA5550C}" srcOrd="0" destOrd="1" presId="urn:microsoft.com/office/officeart/2005/8/layout/list1#7"/>
    <dgm:cxn modelId="{022D1473-5D5D-4F35-846D-57829C26E98B}" type="presOf" srcId="{8B7E936E-C578-4A95-ACF5-0E7B0B1A0B08}" destId="{F11A4BBA-4CBA-40CC-9970-F031CEA5550C}" srcOrd="0" destOrd="2" presId="urn:microsoft.com/office/officeart/2005/8/layout/list1#7"/>
    <dgm:cxn modelId="{2EC35376-2B1A-47F4-9DF6-C1C2CA2468CC}" type="presOf" srcId="{FE90D64D-2256-418B-A76C-0045ECCE6B59}" destId="{52BE1FC4-9682-4FA7-8A93-42E6675038E8}" srcOrd="1" destOrd="0" presId="urn:microsoft.com/office/officeart/2005/8/layout/list1#7"/>
    <dgm:cxn modelId="{84347C95-9CDD-434F-B3A6-7AF3CFE31762}" type="presOf" srcId="{DA585734-7158-44AE-BF38-22001A01B475}" destId="{F11A4BBA-4CBA-40CC-9970-F031CEA5550C}" srcOrd="0" destOrd="0" presId="urn:microsoft.com/office/officeart/2005/8/layout/list1#7"/>
    <dgm:cxn modelId="{4E53D29D-EB10-4923-AA7A-C644D6A1E5E2}" type="presOf" srcId="{A0F585FD-D055-4D76-8FFD-9542210A87E8}" destId="{F11A4BBA-4CBA-40CC-9970-F031CEA5550C}" srcOrd="0" destOrd="3" presId="urn:microsoft.com/office/officeart/2005/8/layout/list1#7"/>
    <dgm:cxn modelId="{FF1AB99F-6D43-4AAE-9CE2-F8119A39F547}" srcId="{FE90D64D-2256-418B-A76C-0045ECCE6B59}" destId="{A0F585FD-D055-4D76-8FFD-9542210A87E8}" srcOrd="3" destOrd="0" parTransId="{9D63A12E-CF01-46C7-A3A9-8FD176856AF2}" sibTransId="{CBCA7BC6-6791-4410-932F-791F06C34EDF}"/>
    <dgm:cxn modelId="{A25812C0-D676-40D0-B9AC-7BFC00ABA9A4}" srcId="{FE90D64D-2256-418B-A76C-0045ECCE6B59}" destId="{DA585734-7158-44AE-BF38-22001A01B475}" srcOrd="0" destOrd="0" parTransId="{0DDABA4D-1D80-487A-9DAA-B771CEA6A353}" sibTransId="{DBBCA3A4-2155-41F0-B2BB-52F168967B6A}"/>
    <dgm:cxn modelId="{88C573E8-013E-4483-933A-6B78FB1EEC62}" type="presOf" srcId="{FE90D64D-2256-418B-A76C-0045ECCE6B59}" destId="{96962E7E-7917-49E7-B35E-48522199B3B5}" srcOrd="0" destOrd="0" presId="urn:microsoft.com/office/officeart/2005/8/layout/list1#7"/>
    <dgm:cxn modelId="{70B712EE-F993-4FFD-9C1C-24492F4137DD}" srcId="{FE90D64D-2256-418B-A76C-0045ECCE6B59}" destId="{8B7E936E-C578-4A95-ACF5-0E7B0B1A0B08}" srcOrd="2" destOrd="0" parTransId="{712A683E-D198-48B0-B1F2-844CB824ED63}" sibTransId="{1CC0F4CE-E5E1-473A-B8DC-130ACA3C9D8D}"/>
    <dgm:cxn modelId="{18700AEF-3A0B-417F-B8AE-F32A61BD83F4}" srcId="{44A08134-AD3F-4235-B8A3-4725204DF9D7}" destId="{FE90D64D-2256-418B-A76C-0045ECCE6B59}" srcOrd="0" destOrd="0" parTransId="{67309B62-B735-46B2-AAFA-64F1B2BCD211}" sibTransId="{D3BD4D05-5E9B-45BC-A479-FC41175E9144}"/>
    <dgm:cxn modelId="{9234EC36-392A-4A87-8C24-1921B188124D}" type="presParOf" srcId="{5FCE3F82-859A-4F2E-8658-2C7C8E16A849}" destId="{925A6BA0-3B44-437A-9EAF-AC5F47E66CE8}" srcOrd="0" destOrd="0" presId="urn:microsoft.com/office/officeart/2005/8/layout/list1#7"/>
    <dgm:cxn modelId="{7815C9A3-6E8E-4831-8D83-46B93D29FD94}" type="presParOf" srcId="{925A6BA0-3B44-437A-9EAF-AC5F47E66CE8}" destId="{96962E7E-7917-49E7-B35E-48522199B3B5}" srcOrd="0" destOrd="0" presId="urn:microsoft.com/office/officeart/2005/8/layout/list1#7"/>
    <dgm:cxn modelId="{861167A7-6F86-4145-A739-A6DC8BD42C32}" type="presParOf" srcId="{925A6BA0-3B44-437A-9EAF-AC5F47E66CE8}" destId="{52BE1FC4-9682-4FA7-8A93-42E6675038E8}" srcOrd="1" destOrd="0" presId="urn:microsoft.com/office/officeart/2005/8/layout/list1#7"/>
    <dgm:cxn modelId="{13B09E7B-AFA2-48A1-BE1D-CDD31B5D5AAF}" type="presParOf" srcId="{5FCE3F82-859A-4F2E-8658-2C7C8E16A849}" destId="{A85DC556-D5CB-451B-AF2E-6D7A5EDA361A}" srcOrd="1" destOrd="0" presId="urn:microsoft.com/office/officeart/2005/8/layout/list1#7"/>
    <dgm:cxn modelId="{0280A8B6-DAF3-4FFF-A0C0-542E88A41A78}" type="presParOf" srcId="{5FCE3F82-859A-4F2E-8658-2C7C8E16A849}" destId="{F11A4BBA-4CBA-40CC-9970-F031CEA5550C}" srcOrd="2" destOrd="0" presId="urn:microsoft.com/office/officeart/2005/8/layout/list1#7"/>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9FD9E-A129-4E7B-AF7D-5482F5D52CA0}" type="doc">
      <dgm:prSet loTypeId="urn:microsoft.com/office/officeart/2005/8/layout/list1#8" loCatId="list" qsTypeId="urn:microsoft.com/office/officeart/2005/8/quickstyle/simple1#9" qsCatId="simple" csTypeId="urn:microsoft.com/office/officeart/2005/8/colors/colorful2#8" csCatId="colorful" phldr="1"/>
      <dgm:spPr/>
      <dgm:t>
        <a:bodyPr/>
        <a:lstStyle/>
        <a:p>
          <a:endParaRPr lang="zh-CN" altLang="en-US"/>
        </a:p>
      </dgm:t>
    </dgm:pt>
    <dgm:pt modelId="{D7B3A393-A08D-4DE3-928D-AB9DD4CC511E}">
      <dgm:prSet/>
      <dgm:spPr/>
      <dgm:t>
        <a:bodyPr/>
        <a:lstStyle/>
        <a:p>
          <a:pPr rtl="0"/>
          <a:r>
            <a:rPr lang="zh-CN" dirty="0"/>
            <a:t>火灾、爆炸危险</a:t>
          </a:r>
        </a:p>
      </dgm:t>
    </dgm:pt>
    <dgm:pt modelId="{A30A2105-ECE6-4CC8-9172-7EF3BF482FC4}" cxnId="{003A626C-B866-4AC2-9239-9158D9BCF1A7}" type="parTrans">
      <dgm:prSet/>
      <dgm:spPr/>
      <dgm:t>
        <a:bodyPr/>
        <a:lstStyle/>
        <a:p>
          <a:endParaRPr lang="zh-CN" altLang="en-US"/>
        </a:p>
      </dgm:t>
    </dgm:pt>
    <dgm:pt modelId="{DB6D4871-ECEE-4CF0-B93D-342AA06D7A45}" cxnId="{003A626C-B866-4AC2-9239-9158D9BCF1A7}" type="sibTrans">
      <dgm:prSet/>
      <dgm:spPr/>
      <dgm:t>
        <a:bodyPr/>
        <a:lstStyle/>
        <a:p>
          <a:endParaRPr lang="zh-CN" altLang="en-US"/>
        </a:p>
      </dgm:t>
    </dgm:pt>
    <dgm:pt modelId="{13A2280B-FCDD-4FD2-BAAA-24A3780F953F}">
      <dgm:prSet/>
      <dgm:spPr/>
      <dgm:t>
        <a:bodyPr/>
        <a:lstStyle/>
        <a:p>
          <a:pPr rtl="0"/>
          <a:r>
            <a:rPr lang="zh-CN" dirty="0"/>
            <a:t>火灾、爆炸危险是危险化学品储存企业面临的最大危险之一，发生频率较高，分析其原因主要包括以下几个方面。</a:t>
          </a:r>
        </a:p>
      </dgm:t>
    </dgm:pt>
    <dgm:pt modelId="{45A0043B-2DD6-42D1-A277-39D049D36472}" cxnId="{D43C13DE-DF17-42E6-9367-79CACF507921}" type="parTrans">
      <dgm:prSet/>
      <dgm:spPr/>
      <dgm:t>
        <a:bodyPr/>
        <a:lstStyle/>
        <a:p>
          <a:endParaRPr lang="zh-CN" altLang="en-US"/>
        </a:p>
      </dgm:t>
    </dgm:pt>
    <dgm:pt modelId="{62258C48-80FD-413F-B8CF-A2585CC4B80A}" cxnId="{D43C13DE-DF17-42E6-9367-79CACF507921}" type="sibTrans">
      <dgm:prSet/>
      <dgm:spPr/>
      <dgm:t>
        <a:bodyPr/>
        <a:lstStyle/>
        <a:p>
          <a:endParaRPr lang="zh-CN" altLang="en-US"/>
        </a:p>
      </dgm:t>
    </dgm:pt>
    <dgm:pt modelId="{6F10A817-D3A9-45C5-A0CE-C5B2AC16A45C}">
      <dgm:prSet/>
      <dgm:spPr/>
      <dgm:t>
        <a:bodyPr/>
        <a:lstStyle/>
        <a:p>
          <a:pPr rtl="0"/>
          <a:r>
            <a:rPr lang="en-US"/>
            <a:t>a) </a:t>
          </a:r>
          <a:r>
            <a:rPr lang="zh-CN"/>
            <a:t>明火源引起。如违章动火；吸烟；作业车辆、外来车辆不防爆、未带防火帽等。</a:t>
          </a:r>
        </a:p>
      </dgm:t>
    </dgm:pt>
    <dgm:pt modelId="{162BF006-170E-48E1-AEFF-61529CEFB9F2}" cxnId="{909A0BF0-68A3-4117-818B-7D8A7A8CBC97}" type="parTrans">
      <dgm:prSet/>
      <dgm:spPr/>
      <dgm:t>
        <a:bodyPr/>
        <a:lstStyle/>
        <a:p>
          <a:endParaRPr lang="zh-CN" altLang="en-US"/>
        </a:p>
      </dgm:t>
    </dgm:pt>
    <dgm:pt modelId="{008BB824-4E8C-4ED0-8E6F-8047C1381701}" cxnId="{909A0BF0-68A3-4117-818B-7D8A7A8CBC97}" type="sibTrans">
      <dgm:prSet/>
      <dgm:spPr/>
      <dgm:t>
        <a:bodyPr/>
        <a:lstStyle/>
        <a:p>
          <a:endParaRPr lang="zh-CN" altLang="en-US"/>
        </a:p>
      </dgm:t>
    </dgm:pt>
    <dgm:pt modelId="{A7395DC9-22BB-491E-A6FB-C1426B944E4E}">
      <dgm:prSet/>
      <dgm:spPr/>
      <dgm:t>
        <a:bodyPr/>
        <a:lstStyle/>
        <a:p>
          <a:pPr rtl="0"/>
          <a:r>
            <a:rPr lang="en-US" dirty="0"/>
            <a:t>b) </a:t>
          </a:r>
          <a:r>
            <a:rPr lang="zh-CN" dirty="0"/>
            <a:t>火花引起。如操作人员用钢制工具敲打设备、管线、容器；电气设施老化、短路、设备接地措施缺陷或发生故障，产生电弧或电气火花；撞击、拖动容器等。</a:t>
          </a:r>
        </a:p>
      </dgm:t>
    </dgm:pt>
    <dgm:pt modelId="{68B85078-A1BD-46AC-834C-093C6D8A0FC9}" cxnId="{CB6DB022-B4AF-4768-BA16-9CB189D09A78}" type="parTrans">
      <dgm:prSet/>
      <dgm:spPr/>
      <dgm:t>
        <a:bodyPr/>
        <a:lstStyle/>
        <a:p>
          <a:endParaRPr lang="zh-CN" altLang="en-US"/>
        </a:p>
      </dgm:t>
    </dgm:pt>
    <dgm:pt modelId="{49A7DA27-2F06-41CB-8366-B5423067ED4B}" cxnId="{CB6DB022-B4AF-4768-BA16-9CB189D09A78}" type="sibTrans">
      <dgm:prSet/>
      <dgm:spPr/>
      <dgm:t>
        <a:bodyPr/>
        <a:lstStyle/>
        <a:p>
          <a:endParaRPr lang="zh-CN" altLang="en-US"/>
        </a:p>
      </dgm:t>
    </dgm:pt>
    <dgm:pt modelId="{92E66F6B-9FA3-4359-B188-12BB82D7E5CA}">
      <dgm:prSet/>
      <dgm:spPr/>
      <dgm:t>
        <a:bodyPr/>
        <a:lstStyle/>
        <a:p>
          <a:pPr rtl="0"/>
          <a:r>
            <a:rPr lang="en-US"/>
            <a:t>c) </a:t>
          </a:r>
          <a:r>
            <a:rPr lang="zh-CN"/>
            <a:t>静电放电引起。当进入作业场所人员身着易产生静电的衣物时，在特定条件下会产生静电，一旦有易燃易爆气体存在，有可能发生火灾爆炸危险。</a:t>
          </a:r>
        </a:p>
      </dgm:t>
    </dgm:pt>
    <dgm:pt modelId="{50F7E970-C4A1-4D31-BC66-076837BDDFE3}" cxnId="{6A5337E8-858A-4215-9B97-746D252BEF04}" type="parTrans">
      <dgm:prSet/>
      <dgm:spPr/>
      <dgm:t>
        <a:bodyPr/>
        <a:lstStyle/>
        <a:p>
          <a:endParaRPr lang="zh-CN" altLang="en-US"/>
        </a:p>
      </dgm:t>
    </dgm:pt>
    <dgm:pt modelId="{96FDC8D8-C5CA-41CF-8CAE-3B800857AF93}" cxnId="{6A5337E8-858A-4215-9B97-746D252BEF04}" type="sibTrans">
      <dgm:prSet/>
      <dgm:spPr/>
      <dgm:t>
        <a:bodyPr/>
        <a:lstStyle/>
        <a:p>
          <a:endParaRPr lang="zh-CN" altLang="en-US"/>
        </a:p>
      </dgm:t>
    </dgm:pt>
    <dgm:pt modelId="{F69302E4-0366-445A-93E6-FE4004816539}">
      <dgm:prSet/>
      <dgm:spPr/>
      <dgm:t>
        <a:bodyPr/>
        <a:lstStyle/>
        <a:p>
          <a:pPr rtl="0"/>
          <a:r>
            <a:rPr lang="en-US"/>
            <a:t>d) </a:t>
          </a:r>
          <a:r>
            <a:rPr lang="zh-CN"/>
            <a:t>性质相互抵触的物品混存。性质相抵触的危险化学品往往由于保管人员缺乏知识或者是有的企业因缺少储存场地而任意临时混存。</a:t>
          </a:r>
        </a:p>
      </dgm:t>
    </dgm:pt>
    <dgm:pt modelId="{272EF276-920C-492A-84BD-B269F0F5F664}" cxnId="{F45B4A87-1A32-4191-A9DE-31B9FB76FCAF}" type="parTrans">
      <dgm:prSet/>
      <dgm:spPr/>
      <dgm:t>
        <a:bodyPr/>
        <a:lstStyle/>
        <a:p>
          <a:endParaRPr lang="zh-CN" altLang="en-US"/>
        </a:p>
      </dgm:t>
    </dgm:pt>
    <dgm:pt modelId="{621FBE00-7502-4D75-858B-47544F15B396}" cxnId="{F45B4A87-1A32-4191-A9DE-31B9FB76FCAF}" type="sibTrans">
      <dgm:prSet/>
      <dgm:spPr/>
      <dgm:t>
        <a:bodyPr/>
        <a:lstStyle/>
        <a:p>
          <a:endParaRPr lang="zh-CN" altLang="en-US"/>
        </a:p>
      </dgm:t>
    </dgm:pt>
    <dgm:pt modelId="{18D3FCE8-DC8E-48B3-811D-6AC5B3F8E8DE}">
      <dgm:prSet/>
      <dgm:spPr/>
      <dgm:t>
        <a:bodyPr/>
        <a:lstStyle/>
        <a:p>
          <a:pPr rtl="0"/>
          <a:r>
            <a:rPr lang="en-US" dirty="0"/>
            <a:t>e) </a:t>
          </a:r>
          <a:r>
            <a:rPr lang="zh-CN" dirty="0"/>
            <a:t>产品变质。有些危险化学品已经长期不用或产品不合格，仍废置在仓库中，如不及时处理，往往会因变质而引起事故。</a:t>
          </a:r>
        </a:p>
      </dgm:t>
    </dgm:pt>
    <dgm:pt modelId="{215B4C6E-CD4D-4A48-8DAF-8F570B264B9C}" cxnId="{1FE0D78A-6D25-4A5E-9582-5CEF2C0E36F0}" type="parTrans">
      <dgm:prSet/>
      <dgm:spPr/>
      <dgm:t>
        <a:bodyPr/>
        <a:lstStyle/>
        <a:p>
          <a:endParaRPr lang="zh-CN" altLang="en-US"/>
        </a:p>
      </dgm:t>
    </dgm:pt>
    <dgm:pt modelId="{8DA73800-2AE6-4B39-A46D-BFC746176F53}" cxnId="{1FE0D78A-6D25-4A5E-9582-5CEF2C0E36F0}" type="sibTrans">
      <dgm:prSet/>
      <dgm:spPr/>
      <dgm:t>
        <a:bodyPr/>
        <a:lstStyle/>
        <a:p>
          <a:endParaRPr lang="zh-CN" altLang="en-US"/>
        </a:p>
      </dgm:t>
    </dgm:pt>
    <dgm:pt modelId="{63824B41-ED4B-43B6-BC25-FCF9FCE51B93}">
      <dgm:prSet/>
      <dgm:spPr/>
      <dgm:t>
        <a:bodyPr/>
        <a:lstStyle/>
        <a:p>
          <a:pPr rtl="0"/>
          <a:r>
            <a:rPr lang="en-US" dirty="0"/>
            <a:t>f) </a:t>
          </a:r>
          <a:r>
            <a:rPr lang="zh-CN" dirty="0"/>
            <a:t>着火扑救不当。着火时因不熟悉危险化学品的性能，灭火方法和灭火器材使用不当而造成严重的后果。</a:t>
          </a:r>
        </a:p>
      </dgm:t>
    </dgm:pt>
    <dgm:pt modelId="{CAA0CFA5-6B6E-46F5-8C2C-62ECB115D0C0}" cxnId="{D1A181BB-97C6-4D42-9AE2-27B67CF4BB59}" type="parTrans">
      <dgm:prSet/>
      <dgm:spPr/>
      <dgm:t>
        <a:bodyPr/>
        <a:lstStyle/>
        <a:p>
          <a:endParaRPr lang="zh-CN" altLang="en-US"/>
        </a:p>
      </dgm:t>
    </dgm:pt>
    <dgm:pt modelId="{B4DCE773-CDEE-4242-81A9-51F5B814F590}" cxnId="{D1A181BB-97C6-4D42-9AE2-27B67CF4BB59}" type="sibTrans">
      <dgm:prSet/>
      <dgm:spPr/>
      <dgm:t>
        <a:bodyPr/>
        <a:lstStyle/>
        <a:p>
          <a:endParaRPr lang="zh-CN" altLang="en-US"/>
        </a:p>
      </dgm:t>
    </dgm:pt>
    <dgm:pt modelId="{A9E21D9C-C28A-43E3-B125-8ABAF79FB77C}">
      <dgm:prSet/>
      <dgm:spPr/>
      <dgm:t>
        <a:bodyPr/>
        <a:lstStyle/>
        <a:p>
          <a:pPr rtl="0"/>
          <a:r>
            <a:rPr lang="en-US" dirty="0"/>
            <a:t>g) </a:t>
          </a:r>
          <a:r>
            <a:rPr lang="zh-CN" dirty="0"/>
            <a:t>养护管理不善。如保管不善，仓库漏雨进水使物品受潮或盛装的容器破陋，使物品接触空气都有引起火灾或爆炸的危险。</a:t>
          </a:r>
        </a:p>
      </dgm:t>
    </dgm:pt>
    <dgm:pt modelId="{C4995059-8236-4283-87D3-933E1D27FA98}" cxnId="{49B4A29D-CDF0-459D-874C-4E62F2ED103F}" type="parTrans">
      <dgm:prSet/>
      <dgm:spPr/>
      <dgm:t>
        <a:bodyPr/>
        <a:lstStyle/>
        <a:p>
          <a:endParaRPr lang="zh-CN" altLang="en-US"/>
        </a:p>
      </dgm:t>
    </dgm:pt>
    <dgm:pt modelId="{C442ECEB-8F7D-4C18-B903-BB2B908C8D56}" cxnId="{49B4A29D-CDF0-459D-874C-4E62F2ED103F}" type="sibTrans">
      <dgm:prSet/>
      <dgm:spPr/>
      <dgm:t>
        <a:bodyPr/>
        <a:lstStyle/>
        <a:p>
          <a:endParaRPr lang="zh-CN" altLang="en-US"/>
        </a:p>
      </dgm:t>
    </dgm:pt>
    <dgm:pt modelId="{8959B906-281D-41A5-A4FA-EE9C5E3F1924}" type="pres">
      <dgm:prSet presAssocID="{BA69FD9E-A129-4E7B-AF7D-5482F5D52CA0}" presName="linear" presStyleCnt="0">
        <dgm:presLayoutVars>
          <dgm:dir/>
          <dgm:animLvl val="lvl"/>
          <dgm:resizeHandles val="exact"/>
        </dgm:presLayoutVars>
      </dgm:prSet>
      <dgm:spPr/>
    </dgm:pt>
    <dgm:pt modelId="{722C0496-F258-414C-BE0E-EF52F5131BBC}" type="pres">
      <dgm:prSet presAssocID="{D7B3A393-A08D-4DE3-928D-AB9DD4CC511E}" presName="parentLin" presStyleCnt="0"/>
      <dgm:spPr/>
    </dgm:pt>
    <dgm:pt modelId="{42A83737-75DA-4839-BF43-6D43B8D011A7}" type="pres">
      <dgm:prSet presAssocID="{D7B3A393-A08D-4DE3-928D-AB9DD4CC511E}" presName="parentLeftMargin" presStyleLbl="node1" presStyleIdx="0" presStyleCnt="1"/>
      <dgm:spPr/>
    </dgm:pt>
    <dgm:pt modelId="{6E80EB98-12BC-49CC-B04F-D44AFA481092}" type="pres">
      <dgm:prSet presAssocID="{D7B3A393-A08D-4DE3-928D-AB9DD4CC511E}" presName="parentText" presStyleLbl="node1" presStyleIdx="0" presStyleCnt="1">
        <dgm:presLayoutVars>
          <dgm:chMax val="0"/>
          <dgm:bulletEnabled val="1"/>
        </dgm:presLayoutVars>
      </dgm:prSet>
      <dgm:spPr/>
    </dgm:pt>
    <dgm:pt modelId="{6947C170-820F-4E97-8049-DD9D8B8E3C43}" type="pres">
      <dgm:prSet presAssocID="{D7B3A393-A08D-4DE3-928D-AB9DD4CC511E}" presName="negativeSpace" presStyleCnt="0"/>
      <dgm:spPr/>
    </dgm:pt>
    <dgm:pt modelId="{A5B0D523-ED27-4ACB-9A13-12EC301FCB92}" type="pres">
      <dgm:prSet presAssocID="{D7B3A393-A08D-4DE3-928D-AB9DD4CC511E}" presName="childText" presStyleLbl="conFgAcc1" presStyleIdx="0" presStyleCnt="1">
        <dgm:presLayoutVars>
          <dgm:bulletEnabled val="1"/>
        </dgm:presLayoutVars>
      </dgm:prSet>
      <dgm:spPr>
        <a:prstGeom prst="flowChartAlternateProcess">
          <a:avLst/>
        </a:prstGeom>
      </dgm:spPr>
    </dgm:pt>
  </dgm:ptLst>
  <dgm:cxnLst>
    <dgm:cxn modelId="{CC11631A-59E2-4F0D-AB86-848DF9EC0712}" type="presOf" srcId="{6F10A817-D3A9-45C5-A0CE-C5B2AC16A45C}" destId="{A5B0D523-ED27-4ACB-9A13-12EC301FCB92}" srcOrd="0" destOrd="1" presId="urn:microsoft.com/office/officeart/2005/8/layout/list1#8"/>
    <dgm:cxn modelId="{CB6DB022-B4AF-4768-BA16-9CB189D09A78}" srcId="{13A2280B-FCDD-4FD2-BAAA-24A3780F953F}" destId="{A7395DC9-22BB-491E-A6FB-C1426B944E4E}" srcOrd="1" destOrd="0" parTransId="{68B85078-A1BD-46AC-834C-093C6D8A0FC9}" sibTransId="{49A7DA27-2F06-41CB-8366-B5423067ED4B}"/>
    <dgm:cxn modelId="{3D5B4223-48E2-473A-91D7-B2A315A343D1}" type="presOf" srcId="{63824B41-ED4B-43B6-BC25-FCF9FCE51B93}" destId="{A5B0D523-ED27-4ACB-9A13-12EC301FCB92}" srcOrd="0" destOrd="6" presId="urn:microsoft.com/office/officeart/2005/8/layout/list1#8"/>
    <dgm:cxn modelId="{5CE4FE3E-D29D-4BAE-8EAF-E1521E6CD640}" type="presOf" srcId="{A7395DC9-22BB-491E-A6FB-C1426B944E4E}" destId="{A5B0D523-ED27-4ACB-9A13-12EC301FCB92}" srcOrd="0" destOrd="2" presId="urn:microsoft.com/office/officeart/2005/8/layout/list1#8"/>
    <dgm:cxn modelId="{B5B06D5D-8C8A-4173-8DBA-F48D769E7643}" type="presOf" srcId="{D7B3A393-A08D-4DE3-928D-AB9DD4CC511E}" destId="{6E80EB98-12BC-49CC-B04F-D44AFA481092}" srcOrd="1" destOrd="0" presId="urn:microsoft.com/office/officeart/2005/8/layout/list1#8"/>
    <dgm:cxn modelId="{B496AB63-1C2C-4C59-B032-5CCC6EDBE1AE}" type="presOf" srcId="{F69302E4-0366-445A-93E6-FE4004816539}" destId="{A5B0D523-ED27-4ACB-9A13-12EC301FCB92}" srcOrd="0" destOrd="4" presId="urn:microsoft.com/office/officeart/2005/8/layout/list1#8"/>
    <dgm:cxn modelId="{003A626C-B866-4AC2-9239-9158D9BCF1A7}" srcId="{BA69FD9E-A129-4E7B-AF7D-5482F5D52CA0}" destId="{D7B3A393-A08D-4DE3-928D-AB9DD4CC511E}" srcOrd="0" destOrd="0" parTransId="{A30A2105-ECE6-4CC8-9172-7EF3BF482FC4}" sibTransId="{DB6D4871-ECEE-4CF0-B93D-342AA06D7A45}"/>
    <dgm:cxn modelId="{F45B4A87-1A32-4191-A9DE-31B9FB76FCAF}" srcId="{13A2280B-FCDD-4FD2-BAAA-24A3780F953F}" destId="{F69302E4-0366-445A-93E6-FE4004816539}" srcOrd="3" destOrd="0" parTransId="{272EF276-920C-492A-84BD-B269F0F5F664}" sibTransId="{621FBE00-7502-4D75-858B-47544F15B396}"/>
    <dgm:cxn modelId="{1FE0D78A-6D25-4A5E-9582-5CEF2C0E36F0}" srcId="{13A2280B-FCDD-4FD2-BAAA-24A3780F953F}" destId="{18D3FCE8-DC8E-48B3-811D-6AC5B3F8E8DE}" srcOrd="4" destOrd="0" parTransId="{215B4C6E-CD4D-4A48-8DAF-8F570B264B9C}" sibTransId="{8DA73800-2AE6-4B39-A46D-BFC746176F53}"/>
    <dgm:cxn modelId="{4125D88E-C56F-4A5F-92BC-6087FC55D763}" type="presOf" srcId="{13A2280B-FCDD-4FD2-BAAA-24A3780F953F}" destId="{A5B0D523-ED27-4ACB-9A13-12EC301FCB92}" srcOrd="0" destOrd="0" presId="urn:microsoft.com/office/officeart/2005/8/layout/list1#8"/>
    <dgm:cxn modelId="{49B4A29D-CDF0-459D-874C-4E62F2ED103F}" srcId="{13A2280B-FCDD-4FD2-BAAA-24A3780F953F}" destId="{A9E21D9C-C28A-43E3-B125-8ABAF79FB77C}" srcOrd="6" destOrd="0" parTransId="{C4995059-8236-4283-87D3-933E1D27FA98}" sibTransId="{C442ECEB-8F7D-4C18-B903-BB2B908C8D56}"/>
    <dgm:cxn modelId="{510D36AA-3C51-4ED7-88A6-422E94E7F7F7}" type="presOf" srcId="{A9E21D9C-C28A-43E3-B125-8ABAF79FB77C}" destId="{A5B0D523-ED27-4ACB-9A13-12EC301FCB92}" srcOrd="0" destOrd="7" presId="urn:microsoft.com/office/officeart/2005/8/layout/list1#8"/>
    <dgm:cxn modelId="{D1A181BB-97C6-4D42-9AE2-27B67CF4BB59}" srcId="{13A2280B-FCDD-4FD2-BAAA-24A3780F953F}" destId="{63824B41-ED4B-43B6-BC25-FCF9FCE51B93}" srcOrd="5" destOrd="0" parTransId="{CAA0CFA5-6B6E-46F5-8C2C-62ECB115D0C0}" sibTransId="{B4DCE773-CDEE-4242-81A9-51F5B814F590}"/>
    <dgm:cxn modelId="{C50B7AC0-28FE-4FD4-B877-22DFC1DD44CC}" type="presOf" srcId="{18D3FCE8-DC8E-48B3-811D-6AC5B3F8E8DE}" destId="{A5B0D523-ED27-4ACB-9A13-12EC301FCB92}" srcOrd="0" destOrd="5" presId="urn:microsoft.com/office/officeart/2005/8/layout/list1#8"/>
    <dgm:cxn modelId="{4686FAD5-137D-48DB-87C4-A4AF2B4E4A39}" type="presOf" srcId="{BA69FD9E-A129-4E7B-AF7D-5482F5D52CA0}" destId="{8959B906-281D-41A5-A4FA-EE9C5E3F1924}" srcOrd="0" destOrd="0" presId="urn:microsoft.com/office/officeart/2005/8/layout/list1#8"/>
    <dgm:cxn modelId="{D43C13DE-DF17-42E6-9367-79CACF507921}" srcId="{D7B3A393-A08D-4DE3-928D-AB9DD4CC511E}" destId="{13A2280B-FCDD-4FD2-BAAA-24A3780F953F}" srcOrd="0" destOrd="0" parTransId="{45A0043B-2DD6-42D1-A277-39D049D36472}" sibTransId="{62258C48-80FD-413F-B8CF-A2585CC4B80A}"/>
    <dgm:cxn modelId="{892D0EDF-135C-4839-9ACC-86ADC1D40501}" type="presOf" srcId="{92E66F6B-9FA3-4359-B188-12BB82D7E5CA}" destId="{A5B0D523-ED27-4ACB-9A13-12EC301FCB92}" srcOrd="0" destOrd="3" presId="urn:microsoft.com/office/officeart/2005/8/layout/list1#8"/>
    <dgm:cxn modelId="{6A5337E8-858A-4215-9B97-746D252BEF04}" srcId="{13A2280B-FCDD-4FD2-BAAA-24A3780F953F}" destId="{92E66F6B-9FA3-4359-B188-12BB82D7E5CA}" srcOrd="2" destOrd="0" parTransId="{50F7E970-C4A1-4D31-BC66-076837BDDFE3}" sibTransId="{96FDC8D8-C5CA-41CF-8CAE-3B800857AF93}"/>
    <dgm:cxn modelId="{909A0BF0-68A3-4117-818B-7D8A7A8CBC97}" srcId="{13A2280B-FCDD-4FD2-BAAA-24A3780F953F}" destId="{6F10A817-D3A9-45C5-A0CE-C5B2AC16A45C}" srcOrd="0" destOrd="0" parTransId="{162BF006-170E-48E1-AEFF-61529CEFB9F2}" sibTransId="{008BB824-4E8C-4ED0-8E6F-8047C1381701}"/>
    <dgm:cxn modelId="{AC3793F8-D5CE-4952-9A81-7A18B304DDE4}" type="presOf" srcId="{D7B3A393-A08D-4DE3-928D-AB9DD4CC511E}" destId="{42A83737-75DA-4839-BF43-6D43B8D011A7}" srcOrd="0" destOrd="0" presId="urn:microsoft.com/office/officeart/2005/8/layout/list1#8"/>
    <dgm:cxn modelId="{D3A880AC-B236-489E-9088-6D498F2DE580}" type="presParOf" srcId="{8959B906-281D-41A5-A4FA-EE9C5E3F1924}" destId="{722C0496-F258-414C-BE0E-EF52F5131BBC}" srcOrd="0" destOrd="0" presId="urn:microsoft.com/office/officeart/2005/8/layout/list1#8"/>
    <dgm:cxn modelId="{80F83749-535E-414F-9C5A-CB61E6513AE6}" type="presParOf" srcId="{722C0496-F258-414C-BE0E-EF52F5131BBC}" destId="{42A83737-75DA-4839-BF43-6D43B8D011A7}" srcOrd="0" destOrd="0" presId="urn:microsoft.com/office/officeart/2005/8/layout/list1#8"/>
    <dgm:cxn modelId="{3AA04479-34C3-4EA3-A9FB-78C72D347AED}" type="presParOf" srcId="{722C0496-F258-414C-BE0E-EF52F5131BBC}" destId="{6E80EB98-12BC-49CC-B04F-D44AFA481092}" srcOrd="1" destOrd="0" presId="urn:microsoft.com/office/officeart/2005/8/layout/list1#8"/>
    <dgm:cxn modelId="{B850B5CF-5F1E-4866-816C-F26B9922AAB6}" type="presParOf" srcId="{8959B906-281D-41A5-A4FA-EE9C5E3F1924}" destId="{6947C170-820F-4E97-8049-DD9D8B8E3C43}" srcOrd="1" destOrd="0" presId="urn:microsoft.com/office/officeart/2005/8/layout/list1#8"/>
    <dgm:cxn modelId="{DC65BF04-5889-4088-9072-8FCB42E9690F}" type="presParOf" srcId="{8959B906-281D-41A5-A4FA-EE9C5E3F1924}" destId="{A5B0D523-ED27-4ACB-9A13-12EC301FCB92}" srcOrd="2" destOrd="0" presId="urn:microsoft.com/office/officeart/2005/8/layout/list1#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1B80E3-D642-4888-A40B-F0440F399F97}" type="doc">
      <dgm:prSet loTypeId="urn:microsoft.com/office/officeart/2005/8/layout/list1#9" loCatId="list" qsTypeId="urn:microsoft.com/office/officeart/2005/8/quickstyle/simple1#10" qsCatId="simple" csTypeId="urn:microsoft.com/office/officeart/2005/8/colors/colorful2#9" csCatId="colorful"/>
      <dgm:spPr/>
      <dgm:t>
        <a:bodyPr/>
        <a:lstStyle/>
        <a:p>
          <a:endParaRPr lang="zh-CN" altLang="en-US"/>
        </a:p>
      </dgm:t>
    </dgm:pt>
    <dgm:pt modelId="{D160F752-15CF-41E9-B92F-B4FE75CF0B4B}">
      <dgm:prSet/>
      <dgm:spPr/>
      <dgm:t>
        <a:bodyPr/>
        <a:lstStyle/>
        <a:p>
          <a:pPr rtl="0"/>
          <a:r>
            <a:rPr lang="zh-CN"/>
            <a:t>泄漏危险</a:t>
          </a:r>
        </a:p>
      </dgm:t>
    </dgm:pt>
    <dgm:pt modelId="{A190F45D-7130-423A-8575-39469984E7BB}" cxnId="{25112D29-0458-40CD-86A3-57D612CB6CA4}" type="parTrans">
      <dgm:prSet/>
      <dgm:spPr/>
      <dgm:t>
        <a:bodyPr/>
        <a:lstStyle/>
        <a:p>
          <a:endParaRPr lang="zh-CN" altLang="en-US"/>
        </a:p>
      </dgm:t>
    </dgm:pt>
    <dgm:pt modelId="{682B05B9-9E58-4E0C-B3C5-8BBA9488039F}" cxnId="{25112D29-0458-40CD-86A3-57D612CB6CA4}" type="sibTrans">
      <dgm:prSet/>
      <dgm:spPr/>
      <dgm:t>
        <a:bodyPr/>
        <a:lstStyle/>
        <a:p>
          <a:endParaRPr lang="zh-CN" altLang="en-US"/>
        </a:p>
      </dgm:t>
    </dgm:pt>
    <dgm:pt modelId="{4A2B844C-F130-43B5-AE34-414F3AAD8845}">
      <dgm:prSet/>
      <dgm:spPr/>
      <dgm:t>
        <a:bodyPr/>
        <a:lstStyle/>
        <a:p>
          <a:pPr rtl="0"/>
          <a:r>
            <a:rPr lang="zh-CN"/>
            <a:t>泄漏危险是危险化学品储存企业面临的最大危险之一，发生频率较高。对于有毒的液体或气体泄漏，往往造成非常严重的后果。分析其原因主要包括以下几个方面。</a:t>
          </a:r>
        </a:p>
      </dgm:t>
    </dgm:pt>
    <dgm:pt modelId="{CF59F514-7CD3-4B08-A1AA-0D85B6FC7434}" cxnId="{0707F448-BEC3-450F-AC42-0C9169231CDA}" type="parTrans">
      <dgm:prSet/>
      <dgm:spPr/>
      <dgm:t>
        <a:bodyPr/>
        <a:lstStyle/>
        <a:p>
          <a:endParaRPr lang="zh-CN" altLang="en-US"/>
        </a:p>
      </dgm:t>
    </dgm:pt>
    <dgm:pt modelId="{3E88E9F4-3D18-44DD-8022-A2A606DD7E61}" cxnId="{0707F448-BEC3-450F-AC42-0C9169231CDA}" type="sibTrans">
      <dgm:prSet/>
      <dgm:spPr/>
      <dgm:t>
        <a:bodyPr/>
        <a:lstStyle/>
        <a:p>
          <a:endParaRPr lang="zh-CN" altLang="en-US"/>
        </a:p>
      </dgm:t>
    </dgm:pt>
    <dgm:pt modelId="{46FCF844-DEFA-4F78-BFD7-598335062452}">
      <dgm:prSet/>
      <dgm:spPr/>
      <dgm:t>
        <a:bodyPr/>
        <a:lstStyle/>
        <a:p>
          <a:pPr rtl="0"/>
          <a:r>
            <a:rPr lang="en-US"/>
            <a:t>a) </a:t>
          </a:r>
          <a:r>
            <a:rPr lang="zh-CN"/>
            <a:t>违反操作规程。如搬运危险化学品没有轻装轻卸，野蛮作业致使容器破损；堆垛过高不稳，发生倒桩。</a:t>
          </a:r>
        </a:p>
      </dgm:t>
    </dgm:pt>
    <dgm:pt modelId="{C0DEB2D0-D3E2-46F4-ADA9-BE7D307949C0}" cxnId="{EC5886DF-D6BC-4FAE-9E59-CEDF69DE8C43}" type="parTrans">
      <dgm:prSet/>
      <dgm:spPr/>
      <dgm:t>
        <a:bodyPr/>
        <a:lstStyle/>
        <a:p>
          <a:endParaRPr lang="zh-CN" altLang="en-US"/>
        </a:p>
      </dgm:t>
    </dgm:pt>
    <dgm:pt modelId="{7658CD60-9850-4E91-BDA3-FE6E911DE6A4}" cxnId="{EC5886DF-D6BC-4FAE-9E59-CEDF69DE8C43}" type="sibTrans">
      <dgm:prSet/>
      <dgm:spPr/>
      <dgm:t>
        <a:bodyPr/>
        <a:lstStyle/>
        <a:p>
          <a:endParaRPr lang="zh-CN" altLang="en-US"/>
        </a:p>
      </dgm:t>
    </dgm:pt>
    <dgm:pt modelId="{2A823F19-5781-49EB-965E-637D5A0227CD}">
      <dgm:prSet/>
      <dgm:spPr/>
      <dgm:t>
        <a:bodyPr/>
        <a:lstStyle/>
        <a:p>
          <a:pPr rtl="0"/>
          <a:r>
            <a:rPr lang="en-US" dirty="0"/>
            <a:t>b) </a:t>
          </a:r>
          <a:r>
            <a:rPr lang="zh-CN" dirty="0"/>
            <a:t>包装损坏或不符合要求。危险化学品容器包装损坏、或者出厂的包装不符合安全要求，都会引起泄漏事故。</a:t>
          </a:r>
        </a:p>
      </dgm:t>
    </dgm:pt>
    <dgm:pt modelId="{6E0B531C-8529-4B42-B7A5-FD212CFF60E0}" cxnId="{4500AB40-87FF-4AB2-B3D2-7AA3DEDCF185}" type="parTrans">
      <dgm:prSet/>
      <dgm:spPr/>
      <dgm:t>
        <a:bodyPr/>
        <a:lstStyle/>
        <a:p>
          <a:endParaRPr lang="zh-CN" altLang="en-US"/>
        </a:p>
      </dgm:t>
    </dgm:pt>
    <dgm:pt modelId="{C2BF5D98-6877-409C-A7FA-4B72C6D523D0}" cxnId="{4500AB40-87FF-4AB2-B3D2-7AA3DEDCF185}" type="sibTrans">
      <dgm:prSet/>
      <dgm:spPr/>
      <dgm:t>
        <a:bodyPr/>
        <a:lstStyle/>
        <a:p>
          <a:endParaRPr lang="zh-CN" altLang="en-US"/>
        </a:p>
      </dgm:t>
    </dgm:pt>
    <dgm:pt modelId="{0B028B0A-C68E-4147-983C-99D6CCAA7659}" type="pres">
      <dgm:prSet presAssocID="{111B80E3-D642-4888-A40B-F0440F399F97}" presName="linear" presStyleCnt="0">
        <dgm:presLayoutVars>
          <dgm:dir/>
          <dgm:animLvl val="lvl"/>
          <dgm:resizeHandles val="exact"/>
        </dgm:presLayoutVars>
      </dgm:prSet>
      <dgm:spPr/>
    </dgm:pt>
    <dgm:pt modelId="{170E78C9-DED8-4FD3-B700-29285F595BD0}" type="pres">
      <dgm:prSet presAssocID="{D160F752-15CF-41E9-B92F-B4FE75CF0B4B}" presName="parentLin" presStyleCnt="0"/>
      <dgm:spPr/>
    </dgm:pt>
    <dgm:pt modelId="{8B49C1D8-7F9D-444E-B4F5-0F5B5284F8D8}" type="pres">
      <dgm:prSet presAssocID="{D160F752-15CF-41E9-B92F-B4FE75CF0B4B}" presName="parentLeftMargin" presStyleLbl="node1" presStyleIdx="0" presStyleCnt="1"/>
      <dgm:spPr/>
    </dgm:pt>
    <dgm:pt modelId="{77BB9034-7F06-41E7-9831-EEF80F56504C}" type="pres">
      <dgm:prSet presAssocID="{D160F752-15CF-41E9-B92F-B4FE75CF0B4B}" presName="parentText" presStyleLbl="node1" presStyleIdx="0" presStyleCnt="1">
        <dgm:presLayoutVars>
          <dgm:chMax val="0"/>
          <dgm:bulletEnabled val="1"/>
        </dgm:presLayoutVars>
      </dgm:prSet>
      <dgm:spPr/>
    </dgm:pt>
    <dgm:pt modelId="{3846420A-EC07-4687-A6DF-BD9764E29D11}" type="pres">
      <dgm:prSet presAssocID="{D160F752-15CF-41E9-B92F-B4FE75CF0B4B}" presName="negativeSpace" presStyleCnt="0"/>
      <dgm:spPr/>
    </dgm:pt>
    <dgm:pt modelId="{3CF5C349-4198-4516-AD0F-94303D761248}" type="pres">
      <dgm:prSet presAssocID="{D160F752-15CF-41E9-B92F-B4FE75CF0B4B}" presName="childText" presStyleLbl="conFgAcc1" presStyleIdx="0" presStyleCnt="1">
        <dgm:presLayoutVars>
          <dgm:bulletEnabled val="1"/>
        </dgm:presLayoutVars>
      </dgm:prSet>
      <dgm:spPr>
        <a:prstGeom prst="flowChartAlternateProcess">
          <a:avLst/>
        </a:prstGeom>
      </dgm:spPr>
    </dgm:pt>
  </dgm:ptLst>
  <dgm:cxnLst>
    <dgm:cxn modelId="{DE866907-A63E-4B54-B360-50201ADDBEDE}" type="presOf" srcId="{2A823F19-5781-49EB-965E-637D5A0227CD}" destId="{3CF5C349-4198-4516-AD0F-94303D761248}" srcOrd="0" destOrd="2" presId="urn:microsoft.com/office/officeart/2005/8/layout/list1#9"/>
    <dgm:cxn modelId="{169DE71F-A6F8-42A5-9056-8C8E051537CE}" type="presOf" srcId="{D160F752-15CF-41E9-B92F-B4FE75CF0B4B}" destId="{8B49C1D8-7F9D-444E-B4F5-0F5B5284F8D8}" srcOrd="0" destOrd="0" presId="urn:microsoft.com/office/officeart/2005/8/layout/list1#9"/>
    <dgm:cxn modelId="{25112D29-0458-40CD-86A3-57D612CB6CA4}" srcId="{111B80E3-D642-4888-A40B-F0440F399F97}" destId="{D160F752-15CF-41E9-B92F-B4FE75CF0B4B}" srcOrd="0" destOrd="0" parTransId="{A190F45D-7130-423A-8575-39469984E7BB}" sibTransId="{682B05B9-9E58-4E0C-B3C5-8BBA9488039F}"/>
    <dgm:cxn modelId="{9C32BE37-A258-42F3-9312-0DB90C8D417D}" type="presOf" srcId="{D160F752-15CF-41E9-B92F-B4FE75CF0B4B}" destId="{77BB9034-7F06-41E7-9831-EEF80F56504C}" srcOrd="1" destOrd="0" presId="urn:microsoft.com/office/officeart/2005/8/layout/list1#9"/>
    <dgm:cxn modelId="{4500AB40-87FF-4AB2-B3D2-7AA3DEDCF185}" srcId="{4A2B844C-F130-43B5-AE34-414F3AAD8845}" destId="{2A823F19-5781-49EB-965E-637D5A0227CD}" srcOrd="1" destOrd="0" parTransId="{6E0B531C-8529-4B42-B7A5-FD212CFF60E0}" sibTransId="{C2BF5D98-6877-409C-A7FA-4B72C6D523D0}"/>
    <dgm:cxn modelId="{2E20DE42-EE14-46B9-9B87-1AFD82353917}" type="presOf" srcId="{4A2B844C-F130-43B5-AE34-414F3AAD8845}" destId="{3CF5C349-4198-4516-AD0F-94303D761248}" srcOrd="0" destOrd="0" presId="urn:microsoft.com/office/officeart/2005/8/layout/list1#9"/>
    <dgm:cxn modelId="{0707F448-BEC3-450F-AC42-0C9169231CDA}" srcId="{D160F752-15CF-41E9-B92F-B4FE75CF0B4B}" destId="{4A2B844C-F130-43B5-AE34-414F3AAD8845}" srcOrd="0" destOrd="0" parTransId="{CF59F514-7CD3-4B08-A1AA-0D85B6FC7434}" sibTransId="{3E88E9F4-3D18-44DD-8022-A2A606DD7E61}"/>
    <dgm:cxn modelId="{94D7D273-340B-4463-B8A9-1427A8FCAF8B}" type="presOf" srcId="{111B80E3-D642-4888-A40B-F0440F399F97}" destId="{0B028B0A-C68E-4147-983C-99D6CCAA7659}" srcOrd="0" destOrd="0" presId="urn:microsoft.com/office/officeart/2005/8/layout/list1#9"/>
    <dgm:cxn modelId="{EAF5C59D-DD70-4A08-B220-2F13D7ACFFD1}" type="presOf" srcId="{46FCF844-DEFA-4F78-BFD7-598335062452}" destId="{3CF5C349-4198-4516-AD0F-94303D761248}" srcOrd="0" destOrd="1" presId="urn:microsoft.com/office/officeart/2005/8/layout/list1#9"/>
    <dgm:cxn modelId="{EC5886DF-D6BC-4FAE-9E59-CEDF69DE8C43}" srcId="{4A2B844C-F130-43B5-AE34-414F3AAD8845}" destId="{46FCF844-DEFA-4F78-BFD7-598335062452}" srcOrd="0" destOrd="0" parTransId="{C0DEB2D0-D3E2-46F4-ADA9-BE7D307949C0}" sibTransId="{7658CD60-9850-4E91-BDA3-FE6E911DE6A4}"/>
    <dgm:cxn modelId="{139F075B-911A-47FC-80DB-872A8D4E1480}" type="presParOf" srcId="{0B028B0A-C68E-4147-983C-99D6CCAA7659}" destId="{170E78C9-DED8-4FD3-B700-29285F595BD0}" srcOrd="0" destOrd="0" presId="urn:microsoft.com/office/officeart/2005/8/layout/list1#9"/>
    <dgm:cxn modelId="{98D75C58-C6F7-4D5A-8236-DB0E54E9E019}" type="presParOf" srcId="{170E78C9-DED8-4FD3-B700-29285F595BD0}" destId="{8B49C1D8-7F9D-444E-B4F5-0F5B5284F8D8}" srcOrd="0" destOrd="0" presId="urn:microsoft.com/office/officeart/2005/8/layout/list1#9"/>
    <dgm:cxn modelId="{8F070546-B45D-45E3-A53E-EB7972178CD4}" type="presParOf" srcId="{170E78C9-DED8-4FD3-B700-29285F595BD0}" destId="{77BB9034-7F06-41E7-9831-EEF80F56504C}" srcOrd="1" destOrd="0" presId="urn:microsoft.com/office/officeart/2005/8/layout/list1#9"/>
    <dgm:cxn modelId="{AE89A8DB-C46C-46C0-A7EE-390F429DB21D}" type="presParOf" srcId="{0B028B0A-C68E-4147-983C-99D6CCAA7659}" destId="{3846420A-EC07-4687-A6DF-BD9764E29D11}" srcOrd="1" destOrd="0" presId="urn:microsoft.com/office/officeart/2005/8/layout/list1#9"/>
    <dgm:cxn modelId="{652F747D-CC5E-45B0-ABB2-B74FFBA7566B}" type="presParOf" srcId="{0B028B0A-C68E-4147-983C-99D6CCAA7659}" destId="{3CF5C349-4198-4516-AD0F-94303D761248}" srcOrd="2" destOrd="0" presId="urn:microsoft.com/office/officeart/2005/8/layout/list1#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D9E8E8A7-5F53-4D15-B208-41C84CCA4D94}">
      <dsp:nvSpPr>
        <dsp:cNvPr id="5" name="流程图: 可选过程 4"/>
        <dsp:cNvSpPr/>
      </dsp:nvSpPr>
      <dsp:spPr bwMode="white">
        <a:xfrm>
          <a:off x="0" y="460504"/>
          <a:ext cx="8229600" cy="3841115"/>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33248" rIns="638708" bIns="113792" anchor="ctr" anchorCtr="0"/>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gn="l" rtl="0">
            <a:lnSpc>
              <a:spcPct val="100000"/>
            </a:lnSpc>
            <a:spcBef>
              <a:spcPct val="0"/>
            </a:spcBef>
            <a:spcAft>
              <a:spcPct val="15000"/>
            </a:spcAft>
            <a:buChar char="•"/>
          </a:pPr>
          <a:r>
            <a:rPr lang="zh-CN">
              <a:solidFill>
                <a:schemeClr val="dk1"/>
              </a:solidFill>
            </a:rPr>
            <a:t>首先，</a:t>
          </a:r>
          <a:r>
            <a:rPr lang="en-US">
              <a:solidFill>
                <a:schemeClr val="dk1"/>
              </a:solidFill>
            </a:rPr>
            <a:t>MSDS</a:t>
          </a:r>
          <a:r>
            <a:rPr lang="zh-CN">
              <a:solidFill>
                <a:schemeClr val="dk1"/>
              </a:solidFill>
            </a:rPr>
            <a:t>：</a:t>
          </a:r>
          <a:endParaRPr lang="zh-CN">
            <a:solidFill>
              <a:schemeClr val="dk1"/>
            </a:solidFill>
          </a:endParaRPr>
        </a:p>
        <a:p>
          <a:pPr lvl="1" algn="l" rtl="0">
            <a:lnSpc>
              <a:spcPct val="100000"/>
            </a:lnSpc>
            <a:spcBef>
              <a:spcPct val="0"/>
            </a:spcBef>
            <a:spcAft>
              <a:spcPct val="15000"/>
            </a:spcAft>
            <a:buChar char="•"/>
          </a:pPr>
          <a:r>
            <a:rPr lang="zh-CN" dirty="0">
              <a:solidFill>
                <a:schemeClr val="dk1"/>
              </a:solidFill>
            </a:rPr>
            <a:t>从技术层面上，危险化学品的管理首先从危害的识别开始，危害识别的最重要工具就是</a:t>
          </a:r>
          <a:r>
            <a:rPr lang="en-US" dirty="0">
              <a:solidFill>
                <a:schemeClr val="dk1"/>
              </a:solidFill>
            </a:rPr>
            <a:t>MSDS</a:t>
          </a:r>
          <a:r>
            <a:rPr lang="zh-CN" dirty="0">
              <a:solidFill>
                <a:schemeClr val="dk1"/>
              </a:solidFill>
            </a:rPr>
            <a:t>（化学品安全技术说明书）。一份</a:t>
          </a:r>
          <a:r>
            <a:rPr lang="en-US" dirty="0">
              <a:solidFill>
                <a:schemeClr val="dk1"/>
              </a:solidFill>
            </a:rPr>
            <a:t>MSDS</a:t>
          </a:r>
          <a:r>
            <a:rPr lang="zh-CN" dirty="0">
              <a:solidFill>
                <a:schemeClr val="dk1"/>
              </a:solidFill>
            </a:rPr>
            <a:t>包括：</a:t>
          </a:r>
          <a:endParaRPr lang="zh-CN" dirty="0">
            <a:solidFill>
              <a:schemeClr val="dk1"/>
            </a:solidFill>
          </a:endParaRPr>
        </a:p>
        <a:p>
          <a:pPr lvl="1" algn="l" rtl="0">
            <a:lnSpc>
              <a:spcPct val="100000"/>
            </a:lnSpc>
            <a:spcBef>
              <a:spcPct val="0"/>
            </a:spcBef>
            <a:spcAft>
              <a:spcPct val="15000"/>
            </a:spcAft>
            <a:buChar char="•"/>
          </a:pPr>
          <a:r>
            <a:rPr lang="en-US" dirty="0">
              <a:solidFill>
                <a:schemeClr val="dk1"/>
              </a:solidFill>
            </a:rPr>
            <a:t>1.</a:t>
          </a:r>
          <a:r>
            <a:rPr lang="zh-CN" dirty="0">
              <a:solidFill>
                <a:schemeClr val="dk1"/>
              </a:solidFill>
            </a:rPr>
            <a:t>化学品及企业标示</a:t>
          </a:r>
          <a:r>
            <a:rPr lang="en-US" altLang="zh-CN" dirty="0">
              <a:solidFill>
                <a:schemeClr val="dk1"/>
              </a:solidFill>
            </a:rPr>
            <a:t> </a:t>
          </a:r>
          <a:r>
            <a:rPr lang="en-US" dirty="0">
              <a:solidFill>
                <a:schemeClr val="dk1"/>
              </a:solidFill>
            </a:rPr>
            <a:t> 2.</a:t>
          </a:r>
          <a:r>
            <a:rPr lang="zh-CN" dirty="0">
              <a:solidFill>
                <a:schemeClr val="dk1"/>
              </a:solidFill>
            </a:rPr>
            <a:t>危险性概述</a:t>
          </a:r>
          <a:r>
            <a:rPr lang="en-US" dirty="0">
              <a:solidFill>
                <a:schemeClr val="dk1"/>
              </a:solidFill>
            </a:rPr>
            <a:t> </a:t>
          </a:r>
          <a:endParaRPr lang="zh-CN" dirty="0">
            <a:solidFill>
              <a:schemeClr val="dk1"/>
            </a:solidFill>
          </a:endParaRPr>
        </a:p>
        <a:p>
          <a:pPr lvl="1" algn="l" rtl="0">
            <a:lnSpc>
              <a:spcPct val="100000"/>
            </a:lnSpc>
            <a:spcBef>
              <a:spcPct val="0"/>
            </a:spcBef>
            <a:spcAft>
              <a:spcPct val="15000"/>
            </a:spcAft>
            <a:buChar char="•"/>
          </a:pPr>
          <a:r>
            <a:rPr lang="en-US" dirty="0">
              <a:solidFill>
                <a:schemeClr val="dk1"/>
              </a:solidFill>
            </a:rPr>
            <a:t>3.</a:t>
          </a:r>
          <a:r>
            <a:rPr lang="zh-CN" dirty="0">
              <a:solidFill>
                <a:schemeClr val="dk1"/>
              </a:solidFill>
            </a:rPr>
            <a:t>成分</a:t>
          </a:r>
          <a:r>
            <a:rPr lang="en-US" dirty="0">
              <a:solidFill>
                <a:schemeClr val="dk1"/>
              </a:solidFill>
            </a:rPr>
            <a:t>/</a:t>
          </a:r>
          <a:r>
            <a:rPr lang="zh-CN" dirty="0">
              <a:solidFill>
                <a:schemeClr val="dk1"/>
              </a:solidFill>
            </a:rPr>
            <a:t>组成信息</a:t>
          </a:r>
          <a:r>
            <a:rPr lang="en-US" dirty="0">
              <a:solidFill>
                <a:schemeClr val="dk1"/>
              </a:solidFill>
            </a:rPr>
            <a:t>4.</a:t>
          </a:r>
          <a:r>
            <a:rPr lang="zh-CN" dirty="0">
              <a:solidFill>
                <a:schemeClr val="dk1"/>
              </a:solidFill>
            </a:rPr>
            <a:t>紧急措施</a:t>
          </a:r>
          <a:endParaRPr lang="zh-CN" dirty="0">
            <a:solidFill>
              <a:schemeClr val="dk1"/>
            </a:solidFill>
          </a:endParaRPr>
        </a:p>
        <a:p>
          <a:pPr lvl="1" algn="l" rtl="0">
            <a:lnSpc>
              <a:spcPct val="100000"/>
            </a:lnSpc>
            <a:spcBef>
              <a:spcPct val="0"/>
            </a:spcBef>
            <a:spcAft>
              <a:spcPct val="15000"/>
            </a:spcAft>
            <a:buChar char="•"/>
          </a:pPr>
          <a:r>
            <a:rPr lang="en-US" dirty="0">
              <a:solidFill>
                <a:schemeClr val="dk1"/>
              </a:solidFill>
            </a:rPr>
            <a:t>5.</a:t>
          </a:r>
          <a:r>
            <a:rPr lang="zh-CN" dirty="0">
              <a:solidFill>
                <a:schemeClr val="dk1"/>
              </a:solidFill>
            </a:rPr>
            <a:t>消防措施</a:t>
          </a:r>
          <a:r>
            <a:rPr lang="en-US" dirty="0">
              <a:solidFill>
                <a:schemeClr val="dk1"/>
              </a:solidFill>
            </a:rPr>
            <a:t>6.</a:t>
          </a:r>
          <a:r>
            <a:rPr lang="zh-CN" dirty="0">
              <a:solidFill>
                <a:schemeClr val="dk1"/>
              </a:solidFill>
            </a:rPr>
            <a:t>泄漏应急处理</a:t>
          </a:r>
          <a:r>
            <a:rPr lang="en-US" dirty="0">
              <a:solidFill>
                <a:schemeClr val="dk1"/>
              </a:solidFill>
            </a:rPr>
            <a:t> </a:t>
          </a:r>
          <a:endParaRPr lang="zh-CN" dirty="0">
            <a:solidFill>
              <a:schemeClr val="dk1"/>
            </a:solidFill>
          </a:endParaRPr>
        </a:p>
        <a:p>
          <a:pPr lvl="1" algn="l" rtl="0">
            <a:lnSpc>
              <a:spcPct val="100000"/>
            </a:lnSpc>
            <a:spcBef>
              <a:spcPct val="0"/>
            </a:spcBef>
            <a:spcAft>
              <a:spcPct val="15000"/>
            </a:spcAft>
            <a:buChar char="•"/>
          </a:pPr>
          <a:r>
            <a:rPr lang="en-US" dirty="0">
              <a:solidFill>
                <a:schemeClr val="dk1"/>
              </a:solidFill>
            </a:rPr>
            <a:t>7.</a:t>
          </a:r>
          <a:r>
            <a:rPr lang="zh-CN" dirty="0">
              <a:solidFill>
                <a:schemeClr val="dk1"/>
              </a:solidFill>
            </a:rPr>
            <a:t>操作处置和储存</a:t>
          </a:r>
          <a:r>
            <a:rPr lang="en-US" dirty="0">
              <a:solidFill>
                <a:schemeClr val="dk1"/>
              </a:solidFill>
            </a:rPr>
            <a:t> 8.</a:t>
          </a:r>
          <a:r>
            <a:rPr lang="zh-CN" dirty="0">
              <a:solidFill>
                <a:schemeClr val="dk1"/>
              </a:solidFill>
            </a:rPr>
            <a:t>接触控制和个体防护</a:t>
          </a:r>
          <a:r>
            <a:rPr lang="en-US" dirty="0">
              <a:solidFill>
                <a:schemeClr val="dk1"/>
              </a:solidFill>
            </a:rPr>
            <a:t> </a:t>
          </a:r>
          <a:endParaRPr lang="zh-CN" dirty="0">
            <a:solidFill>
              <a:schemeClr val="dk1"/>
            </a:solidFill>
          </a:endParaRPr>
        </a:p>
        <a:p>
          <a:pPr lvl="1" algn="l" rtl="0">
            <a:lnSpc>
              <a:spcPct val="100000"/>
            </a:lnSpc>
            <a:spcBef>
              <a:spcPct val="0"/>
            </a:spcBef>
            <a:spcAft>
              <a:spcPct val="15000"/>
            </a:spcAft>
            <a:buChar char="•"/>
          </a:pPr>
          <a:r>
            <a:rPr lang="en-US" dirty="0">
              <a:solidFill>
                <a:schemeClr val="dk1"/>
              </a:solidFill>
            </a:rPr>
            <a:t>9.</a:t>
          </a:r>
          <a:r>
            <a:rPr lang="zh-CN" dirty="0">
              <a:solidFill>
                <a:schemeClr val="dk1"/>
              </a:solidFill>
            </a:rPr>
            <a:t>理化特性</a:t>
          </a:r>
          <a:r>
            <a:rPr lang="en-US" dirty="0">
              <a:solidFill>
                <a:schemeClr val="dk1"/>
              </a:solidFill>
            </a:rPr>
            <a:t>10.</a:t>
          </a:r>
          <a:r>
            <a:rPr lang="zh-CN" dirty="0">
              <a:solidFill>
                <a:schemeClr val="dk1"/>
              </a:solidFill>
            </a:rPr>
            <a:t>稳定性和反应性</a:t>
          </a:r>
          <a:endParaRPr lang="zh-CN" dirty="0">
            <a:solidFill>
              <a:schemeClr val="dk1"/>
            </a:solidFill>
          </a:endParaRPr>
        </a:p>
        <a:p>
          <a:pPr lvl="1" algn="l" rtl="0">
            <a:lnSpc>
              <a:spcPct val="100000"/>
            </a:lnSpc>
            <a:spcBef>
              <a:spcPct val="0"/>
            </a:spcBef>
            <a:spcAft>
              <a:spcPct val="15000"/>
            </a:spcAft>
            <a:buChar char="•"/>
          </a:pPr>
          <a:r>
            <a:rPr lang="en-US" dirty="0">
              <a:solidFill>
                <a:schemeClr val="dk1"/>
              </a:solidFill>
            </a:rPr>
            <a:t>11.</a:t>
          </a:r>
          <a:r>
            <a:rPr lang="zh-CN" dirty="0">
              <a:solidFill>
                <a:schemeClr val="dk1"/>
              </a:solidFill>
            </a:rPr>
            <a:t>毒理学信息</a:t>
          </a:r>
          <a:r>
            <a:rPr lang="en-US" dirty="0">
              <a:solidFill>
                <a:schemeClr val="dk1"/>
              </a:solidFill>
            </a:rPr>
            <a:t> 12.</a:t>
          </a:r>
          <a:r>
            <a:rPr lang="zh-CN" dirty="0">
              <a:solidFill>
                <a:schemeClr val="dk1"/>
              </a:solidFill>
            </a:rPr>
            <a:t>生态学信息</a:t>
          </a:r>
          <a:endParaRPr lang="zh-CN" dirty="0">
            <a:solidFill>
              <a:schemeClr val="dk1"/>
            </a:solidFill>
          </a:endParaRPr>
        </a:p>
        <a:p>
          <a:pPr lvl="1" algn="l" rtl="0">
            <a:lnSpc>
              <a:spcPct val="100000"/>
            </a:lnSpc>
            <a:spcBef>
              <a:spcPct val="0"/>
            </a:spcBef>
            <a:spcAft>
              <a:spcPct val="15000"/>
            </a:spcAft>
            <a:buChar char="•"/>
          </a:pPr>
          <a:r>
            <a:rPr lang="en-US" dirty="0">
              <a:solidFill>
                <a:schemeClr val="dk1"/>
              </a:solidFill>
            </a:rPr>
            <a:t>13.</a:t>
          </a:r>
          <a:r>
            <a:rPr lang="zh-CN" dirty="0">
              <a:solidFill>
                <a:schemeClr val="dk1"/>
              </a:solidFill>
            </a:rPr>
            <a:t>废弃处置</a:t>
          </a:r>
          <a:r>
            <a:rPr lang="en-US" dirty="0">
              <a:solidFill>
                <a:schemeClr val="dk1"/>
              </a:solidFill>
            </a:rPr>
            <a:t>14.</a:t>
          </a:r>
          <a:r>
            <a:rPr lang="zh-CN" dirty="0">
              <a:solidFill>
                <a:schemeClr val="dk1"/>
              </a:solidFill>
            </a:rPr>
            <a:t>运输信息</a:t>
          </a:r>
          <a:endParaRPr lang="zh-CN" dirty="0">
            <a:solidFill>
              <a:schemeClr val="dk1"/>
            </a:solidFill>
          </a:endParaRPr>
        </a:p>
        <a:p>
          <a:pPr lvl="1" algn="l" rtl="0">
            <a:lnSpc>
              <a:spcPct val="100000"/>
            </a:lnSpc>
            <a:spcBef>
              <a:spcPct val="0"/>
            </a:spcBef>
            <a:spcAft>
              <a:spcPct val="15000"/>
            </a:spcAft>
            <a:buChar char="•"/>
          </a:pPr>
          <a:r>
            <a:rPr lang="en-US" dirty="0">
              <a:solidFill>
                <a:schemeClr val="dk1"/>
              </a:solidFill>
            </a:rPr>
            <a:t>15.</a:t>
          </a:r>
          <a:r>
            <a:rPr lang="zh-CN" dirty="0">
              <a:solidFill>
                <a:schemeClr val="dk1"/>
              </a:solidFill>
            </a:rPr>
            <a:t>法规信息</a:t>
          </a:r>
          <a:r>
            <a:rPr lang="en-US" dirty="0">
              <a:solidFill>
                <a:schemeClr val="dk1"/>
              </a:solidFill>
            </a:rPr>
            <a:t> 16.</a:t>
          </a:r>
          <a:r>
            <a:rPr lang="zh-CN" dirty="0">
              <a:solidFill>
                <a:schemeClr val="dk1"/>
              </a:solidFill>
            </a:rPr>
            <a:t>其他信息</a:t>
          </a:r>
          <a:endParaRPr>
            <a:solidFill>
              <a:schemeClr val="dk1"/>
            </a:solidFill>
          </a:endParaRPr>
        </a:p>
      </dsp:txBody>
      <dsp:txXfrm>
        <a:off x="0" y="460504"/>
        <a:ext cx="8229600" cy="3841115"/>
      </dsp:txXfrm>
    </dsp:sp>
    <dsp:sp modelId="{8425950D-11FA-4A11-B4DC-F99C4B6D9F6A}">
      <dsp:nvSpPr>
        <dsp:cNvPr id="4" name="圆角矩形 3"/>
        <dsp:cNvSpPr/>
      </dsp:nvSpPr>
      <dsp:spPr bwMode="white">
        <a:xfrm>
          <a:off x="411480" y="224344"/>
          <a:ext cx="5760720" cy="47232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rtl="0">
            <a:lnSpc>
              <a:spcPct val="100000"/>
            </a:lnSpc>
            <a:spcBef>
              <a:spcPct val="0"/>
            </a:spcBef>
            <a:spcAft>
              <a:spcPct val="35000"/>
            </a:spcAft>
          </a:pPr>
          <a:r>
            <a:rPr lang="zh-CN" dirty="0"/>
            <a:t>技术层面</a:t>
          </a:r>
        </a:p>
      </dsp:txBody>
      <dsp:txXfrm>
        <a:off x="411480" y="224344"/>
        <a:ext cx="5760720" cy="472320"/>
      </dsp:txXfrm>
    </dsp:sp>
    <dsp:sp modelId="{D9D3F244-D34A-4008-9455-CE1ACAF2ED81}">
      <dsp:nvSpPr>
        <dsp:cNvPr id="3" name="矩形 2" hidden="1"/>
        <dsp:cNvSpPr/>
      </dsp:nvSpPr>
      <dsp:spPr>
        <a:xfrm>
          <a:off x="0" y="224344"/>
          <a:ext cx="411480" cy="472320"/>
        </a:xfrm>
        <a:prstGeom prst="rect">
          <a:avLst/>
        </a:prstGeom>
      </dsp:spPr>
      <dsp:txXfrm>
        <a:off x="0" y="224344"/>
        <a:ext cx="411480" cy="4723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384606"/>
          <a:ext cx="8229600" cy="411099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499872" rIns="638708" bIns="170688" anchor="t"/>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rtl="0">
            <a:lnSpc>
              <a:spcPct val="100000"/>
            </a:lnSpc>
            <a:spcBef>
              <a:spcPct val="0"/>
            </a:spcBef>
            <a:spcAft>
              <a:spcPct val="15000"/>
            </a:spcAft>
            <a:buChar char="•"/>
          </a:pPr>
          <a:r>
            <a:rPr lang="zh-CN" dirty="0">
              <a:solidFill>
                <a:schemeClr val="dk1"/>
              </a:solidFill>
            </a:rPr>
            <a:t>绝大多数危险化学品对人畜有毒害作用，主要通过吸入、食入或皮肤接触等途径，造成中毒事故的发生。其原因主要包括：</a:t>
          </a:r>
          <a:endParaRPr lang="zh-CN" dirty="0">
            <a:solidFill>
              <a:schemeClr val="dk1"/>
            </a:solidFill>
          </a:endParaRPr>
        </a:p>
        <a:p>
          <a:pPr lvl="1">
            <a:lnSpc>
              <a:spcPct val="100000"/>
            </a:lnSpc>
            <a:spcBef>
              <a:spcPct val="0"/>
            </a:spcBef>
            <a:spcAft>
              <a:spcPct val="15000"/>
            </a:spcAft>
            <a:buChar char="•"/>
          </a:pPr>
          <a:r>
            <a:rPr lang="en-US" dirty="0">
              <a:solidFill>
                <a:schemeClr val="dk1"/>
              </a:solidFill>
            </a:rPr>
            <a:t>a) </a:t>
          </a:r>
          <a:r>
            <a:rPr lang="zh-CN" dirty="0">
              <a:solidFill>
                <a:schemeClr val="dk1"/>
              </a:solidFill>
            </a:rPr>
            <a:t>作业工人不了解危险化学品的性质，没有佩戴必要的防护用品；</a:t>
          </a:r>
          <a:endParaRPr lang="zh-CN" dirty="0">
            <a:solidFill>
              <a:schemeClr val="dk1"/>
            </a:solidFill>
          </a:endParaRPr>
        </a:p>
        <a:p>
          <a:pPr lvl="1">
            <a:lnSpc>
              <a:spcPct val="100000"/>
            </a:lnSpc>
            <a:spcBef>
              <a:spcPct val="0"/>
            </a:spcBef>
            <a:spcAft>
              <a:spcPct val="15000"/>
            </a:spcAft>
            <a:buChar char="•"/>
          </a:pPr>
          <a:r>
            <a:rPr lang="en-US" dirty="0">
              <a:solidFill>
                <a:schemeClr val="dk1"/>
              </a:solidFill>
            </a:rPr>
            <a:t>b) </a:t>
          </a:r>
          <a:r>
            <a:rPr lang="zh-CN" dirty="0">
              <a:solidFill>
                <a:schemeClr val="dk1"/>
              </a:solidFill>
            </a:rPr>
            <a:t>在火场上和处置毒害品泄漏的过程中，接触毒品的时间较长，现场抢险人员的活动量大因而呼吸量也大，很容易引起呼吸中毒。</a:t>
          </a:r>
          <a:endParaRPr lang="zh-CN" altLang="en-US" dirty="0">
            <a:solidFill>
              <a:schemeClr val="dk1"/>
            </a:solidFill>
          </a:endParaRPr>
        </a:p>
      </dsp:txBody>
      <dsp:txXfrm>
        <a:off x="0" y="384606"/>
        <a:ext cx="8229600" cy="4110990"/>
      </dsp:txXfrm>
    </dsp:sp>
    <dsp:sp modelId="{77BB9034-7F06-41E7-9831-EEF80F56504C}">
      <dsp:nvSpPr>
        <dsp:cNvPr id="4" name="圆角矩形 3"/>
        <dsp:cNvSpPr/>
      </dsp:nvSpPr>
      <dsp:spPr bwMode="white">
        <a:xfrm>
          <a:off x="411480" y="30366"/>
          <a:ext cx="5760720" cy="70848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rtl="0">
            <a:lnSpc>
              <a:spcPct val="100000"/>
            </a:lnSpc>
            <a:spcBef>
              <a:spcPct val="0"/>
            </a:spcBef>
            <a:spcAft>
              <a:spcPct val="35000"/>
            </a:spcAft>
          </a:pPr>
          <a:r>
            <a:rPr lang="zh-CN" dirty="0"/>
            <a:t>中毒危险</a:t>
          </a:r>
        </a:p>
      </dsp:txBody>
      <dsp:txXfrm>
        <a:off x="411480" y="30366"/>
        <a:ext cx="5760720" cy="708480"/>
      </dsp:txXfrm>
    </dsp:sp>
    <dsp:sp modelId="{8B49C1D8-7F9D-444E-B4F5-0F5B5284F8D8}">
      <dsp:nvSpPr>
        <dsp:cNvPr id="3" name="矩形 2" hidden="1"/>
        <dsp:cNvSpPr/>
      </dsp:nvSpPr>
      <dsp:spPr>
        <a:xfrm>
          <a:off x="0" y="30366"/>
          <a:ext cx="411480" cy="708480"/>
        </a:xfrm>
        <a:prstGeom prst="rect">
          <a:avLst/>
        </a:prstGeom>
      </dsp:spPr>
      <dsp:txXfrm>
        <a:off x="0" y="30366"/>
        <a:ext cx="411480" cy="7084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556056"/>
          <a:ext cx="8229600" cy="376809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499872" rIns="638708" bIns="170688" anchor="t"/>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rtl="0">
            <a:lnSpc>
              <a:spcPct val="100000"/>
            </a:lnSpc>
            <a:spcBef>
              <a:spcPct val="0"/>
            </a:spcBef>
            <a:spcAft>
              <a:spcPct val="15000"/>
            </a:spcAft>
            <a:buChar char="•"/>
          </a:pPr>
          <a:r>
            <a:rPr lang="zh-CN" dirty="0">
              <a:solidFill>
                <a:schemeClr val="dk1"/>
              </a:solidFill>
            </a:rPr>
            <a:t>腐蚀性物品包括酸、碱性及其它腐蚀性物品。该类物品在储存过程中易于发生容器破损、商品泄漏等事故，同时如果操作人员又未穿戴齐全的劳动防护用品，就会发生化学灼伤事故。</a:t>
          </a: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dsp:txBody>
      <dsp:txXfrm>
        <a:off x="0" y="556056"/>
        <a:ext cx="8229600" cy="3768090"/>
      </dsp:txXfrm>
    </dsp:sp>
    <dsp:sp modelId="{77BB9034-7F06-41E7-9831-EEF80F56504C}">
      <dsp:nvSpPr>
        <dsp:cNvPr id="4" name="圆角矩形 3"/>
        <dsp:cNvSpPr/>
      </dsp:nvSpPr>
      <dsp:spPr bwMode="white">
        <a:xfrm>
          <a:off x="411480" y="201816"/>
          <a:ext cx="5760720" cy="70848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rtl="0">
            <a:lnSpc>
              <a:spcPct val="100000"/>
            </a:lnSpc>
            <a:spcBef>
              <a:spcPct val="0"/>
            </a:spcBef>
            <a:spcAft>
              <a:spcPct val="35000"/>
            </a:spcAft>
          </a:pPr>
          <a:r>
            <a:rPr lang="zh-CN" dirty="0"/>
            <a:t>灼伤危险</a:t>
          </a:r>
        </a:p>
      </dsp:txBody>
      <dsp:txXfrm>
        <a:off x="411480" y="201816"/>
        <a:ext cx="5760720" cy="708480"/>
      </dsp:txXfrm>
    </dsp:sp>
    <dsp:sp modelId="{8B49C1D8-7F9D-444E-B4F5-0F5B5284F8D8}">
      <dsp:nvSpPr>
        <dsp:cNvPr id="3" name="矩形 2" hidden="1"/>
        <dsp:cNvSpPr/>
      </dsp:nvSpPr>
      <dsp:spPr>
        <a:xfrm>
          <a:off x="0" y="201816"/>
          <a:ext cx="411480" cy="708480"/>
        </a:xfrm>
        <a:prstGeom prst="rect">
          <a:avLst/>
        </a:prstGeom>
      </dsp:spPr>
      <dsp:txXfrm>
        <a:off x="0" y="201816"/>
        <a:ext cx="411480" cy="7084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821726"/>
          <a:ext cx="8229600" cy="322199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95731" rIns="638708" bIns="135128" anchor="t"/>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rtl="0">
            <a:lnSpc>
              <a:spcPct val="100000"/>
            </a:lnSpc>
            <a:spcBef>
              <a:spcPct val="0"/>
            </a:spcBef>
            <a:spcAft>
              <a:spcPct val="15000"/>
            </a:spcAft>
            <a:buChar char="•"/>
          </a:pPr>
          <a:r>
            <a:rPr lang="zh-CN" dirty="0">
              <a:solidFill>
                <a:schemeClr val="dk1"/>
              </a:solidFill>
            </a:rPr>
            <a:t>发生触电危险的主要原因除设备、设施缺陷、内在质量差、安装不规范、线路陈旧老化、设计不周等原因外，还包括：缺少警示标志或标志不明；</a:t>
          </a:r>
          <a:endParaRPr lang="zh-CN" dirty="0">
            <a:solidFill>
              <a:schemeClr val="dk1"/>
            </a:solidFill>
          </a:endParaRPr>
        </a:p>
        <a:p>
          <a:pPr lvl="1">
            <a:lnSpc>
              <a:spcPct val="100000"/>
            </a:lnSpc>
            <a:spcBef>
              <a:spcPct val="0"/>
            </a:spcBef>
            <a:spcAft>
              <a:spcPct val="15000"/>
            </a:spcAft>
            <a:buChar char="•"/>
          </a:pPr>
          <a:r>
            <a:rPr lang="zh-CN">
              <a:solidFill>
                <a:schemeClr val="dk1"/>
              </a:solidFill>
            </a:rPr>
            <a:t>需要用防爆型设备，而未采用防爆型设备、设施；</a:t>
          </a:r>
          <a:endParaRPr lang="zh-CN">
            <a:solidFill>
              <a:schemeClr val="dk1"/>
            </a:solidFill>
          </a:endParaRPr>
        </a:p>
        <a:p>
          <a:pPr lvl="1">
            <a:lnSpc>
              <a:spcPct val="100000"/>
            </a:lnSpc>
            <a:spcBef>
              <a:spcPct val="0"/>
            </a:spcBef>
            <a:spcAft>
              <a:spcPct val="15000"/>
            </a:spcAft>
            <a:buChar char="•"/>
          </a:pPr>
          <a:r>
            <a:rPr lang="zh-CN" dirty="0">
              <a:solidFill>
                <a:schemeClr val="dk1"/>
              </a:solidFill>
            </a:rPr>
            <a:t>电气作业安全管理工作存在漏洞等。</a:t>
          </a:r>
          <a:endParaRPr lang="zh-CN" altLang="en-US" dirty="0">
            <a:solidFill>
              <a:schemeClr val="dk1"/>
            </a:solidFill>
          </a:endParaRPr>
        </a:p>
        <a:p>
          <a:pPr lvl="1">
            <a:lnSpc>
              <a:spcPct val="100000"/>
            </a:lnSpc>
            <a:spcBef>
              <a:spcPct val="0"/>
            </a:spcBef>
            <a:spcAft>
              <a:spcPct val="15000"/>
            </a:spcAft>
            <a:buChar char="•"/>
          </a:pPr>
          <a:endParaRPr lang="zh-CN" altLang="en-US" dirty="0">
            <a:solidFill>
              <a:schemeClr val="dk1"/>
            </a:solidFill>
          </a:endParaRPr>
        </a:p>
      </dsp:txBody>
      <dsp:txXfrm>
        <a:off x="0" y="821726"/>
        <a:ext cx="8229600" cy="3221990"/>
      </dsp:txXfrm>
    </dsp:sp>
    <dsp:sp modelId="{77BB9034-7F06-41E7-9831-EEF80F56504C}">
      <dsp:nvSpPr>
        <dsp:cNvPr id="4" name="圆角矩形 3"/>
        <dsp:cNvSpPr/>
      </dsp:nvSpPr>
      <dsp:spPr bwMode="white">
        <a:xfrm>
          <a:off x="411480" y="482246"/>
          <a:ext cx="5760720" cy="67896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zh-CN" dirty="0"/>
            <a:t>触电危险</a:t>
          </a:r>
        </a:p>
      </dsp:txBody>
      <dsp:txXfrm>
        <a:off x="411480" y="482246"/>
        <a:ext cx="5760720" cy="678960"/>
      </dsp:txXfrm>
    </dsp:sp>
    <dsp:sp modelId="{8B49C1D8-7F9D-444E-B4F5-0F5B5284F8D8}">
      <dsp:nvSpPr>
        <dsp:cNvPr id="3" name="矩形 2" hidden="1"/>
        <dsp:cNvSpPr/>
      </dsp:nvSpPr>
      <dsp:spPr>
        <a:xfrm>
          <a:off x="0" y="482246"/>
          <a:ext cx="411480" cy="678960"/>
        </a:xfrm>
        <a:prstGeom prst="rect">
          <a:avLst/>
        </a:prstGeom>
      </dsp:spPr>
      <dsp:txXfrm>
        <a:off x="0" y="482246"/>
        <a:ext cx="411480" cy="6789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542017"/>
          <a:ext cx="8229600" cy="372237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95731" rIns="638708" bIns="135128" anchor="t"/>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rtl="0">
            <a:lnSpc>
              <a:spcPct val="100000"/>
            </a:lnSpc>
            <a:spcBef>
              <a:spcPct val="0"/>
            </a:spcBef>
            <a:spcAft>
              <a:spcPct val="15000"/>
            </a:spcAft>
            <a:buChar char="•"/>
          </a:pPr>
          <a:r>
            <a:rPr lang="zh-CN" dirty="0">
              <a:solidFill>
                <a:schemeClr val="dk1"/>
              </a:solidFill>
            </a:rPr>
            <a:t>危险品储存企业，使用起重机、吊车处较多，起重过程中，一旦起重设备、附属的电气设施、仪表或线路等发生故障，则会发生重物坠落造成起重伤害，如果重物是易燃液体或不稳定商品等危险品则会发生次生火灾、爆炸、中毒等危险。</a:t>
          </a: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dsp:txBody>
      <dsp:txXfrm>
        <a:off x="0" y="542017"/>
        <a:ext cx="8229600" cy="3722370"/>
      </dsp:txXfrm>
    </dsp:sp>
    <dsp:sp modelId="{77BB9034-7F06-41E7-9831-EEF80F56504C}">
      <dsp:nvSpPr>
        <dsp:cNvPr id="4" name="圆角矩形 3"/>
        <dsp:cNvSpPr/>
      </dsp:nvSpPr>
      <dsp:spPr bwMode="white">
        <a:xfrm>
          <a:off x="411480" y="261577"/>
          <a:ext cx="5760720" cy="56088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zh-CN" dirty="0"/>
            <a:t>起重伤害</a:t>
          </a:r>
        </a:p>
      </dsp:txBody>
      <dsp:txXfrm>
        <a:off x="411480" y="261577"/>
        <a:ext cx="5760720" cy="560880"/>
      </dsp:txXfrm>
    </dsp:sp>
    <dsp:sp modelId="{8B49C1D8-7F9D-444E-B4F5-0F5B5284F8D8}">
      <dsp:nvSpPr>
        <dsp:cNvPr id="3" name="矩形 2" hidden="1"/>
        <dsp:cNvSpPr/>
      </dsp:nvSpPr>
      <dsp:spPr>
        <a:xfrm>
          <a:off x="0" y="261577"/>
          <a:ext cx="411480" cy="560880"/>
        </a:xfrm>
        <a:prstGeom prst="rect">
          <a:avLst/>
        </a:prstGeom>
      </dsp:spPr>
      <dsp:txXfrm>
        <a:off x="0" y="261577"/>
        <a:ext cx="411480" cy="5608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346599"/>
          <a:ext cx="8229600" cy="4083685"/>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54076" rIns="638708" bIns="120904"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rtl="0">
            <a:lnSpc>
              <a:spcPct val="100000"/>
            </a:lnSpc>
            <a:spcBef>
              <a:spcPct val="0"/>
            </a:spcBef>
            <a:spcAft>
              <a:spcPct val="15000"/>
            </a:spcAft>
            <a:buChar char="•"/>
          </a:pPr>
          <a:r>
            <a:rPr lang="zh-CN" dirty="0">
              <a:solidFill>
                <a:schemeClr val="dk1"/>
              </a:solidFill>
            </a:rPr>
            <a:t>危险品储存企业，在储存、装卸过程中必然有较多的车辆来往，因此可能造成车辆伤害。</a:t>
          </a: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dsp:txBody>
      <dsp:txXfrm>
        <a:off x="0" y="346599"/>
        <a:ext cx="8229600" cy="4083685"/>
      </dsp:txXfrm>
    </dsp:sp>
    <dsp:sp modelId="{77BB9034-7F06-41E7-9831-EEF80F56504C}">
      <dsp:nvSpPr>
        <dsp:cNvPr id="4" name="圆角矩形 3"/>
        <dsp:cNvSpPr/>
      </dsp:nvSpPr>
      <dsp:spPr bwMode="white">
        <a:xfrm>
          <a:off x="411480" y="95679"/>
          <a:ext cx="5760720" cy="50184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rtl="0">
            <a:lnSpc>
              <a:spcPct val="100000"/>
            </a:lnSpc>
            <a:spcBef>
              <a:spcPct val="0"/>
            </a:spcBef>
            <a:spcAft>
              <a:spcPct val="35000"/>
            </a:spcAft>
          </a:pPr>
          <a:r>
            <a:rPr lang="zh-CN"/>
            <a:t>车辆伤害</a:t>
          </a:r>
          <a:endParaRPr lang="zh-CN" dirty="0"/>
        </a:p>
      </dsp:txBody>
      <dsp:txXfrm>
        <a:off x="411480" y="95679"/>
        <a:ext cx="5760720" cy="501840"/>
      </dsp:txXfrm>
    </dsp:sp>
    <dsp:sp modelId="{8B49C1D8-7F9D-444E-B4F5-0F5B5284F8D8}">
      <dsp:nvSpPr>
        <dsp:cNvPr id="3" name="矩形 2" hidden="1"/>
        <dsp:cNvSpPr/>
      </dsp:nvSpPr>
      <dsp:spPr>
        <a:xfrm>
          <a:off x="0" y="95679"/>
          <a:ext cx="411480" cy="501840"/>
        </a:xfrm>
        <a:prstGeom prst="rect">
          <a:avLst/>
        </a:prstGeom>
      </dsp:spPr>
      <dsp:txXfrm>
        <a:off x="0" y="95679"/>
        <a:ext cx="411480" cy="5018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679681"/>
          <a:ext cx="8229600" cy="384556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vert="horz" wrap="square" lIns="638708" tIns="958088" rIns="638708" bIns="99568" anchor="t"/>
        <a:lstStyle>
          <a:lvl1pPr algn="l">
            <a:defRPr sz="4600"/>
          </a:lvl1pPr>
          <a:lvl2pPr marL="285750" indent="-285750" algn="l">
            <a:defRPr sz="4600"/>
          </a:lvl2pPr>
          <a:lvl3pPr marL="571500" indent="-285750" algn="l">
            <a:defRPr sz="4600"/>
          </a:lvl3pPr>
          <a:lvl4pPr marL="857250" indent="-285750" algn="l">
            <a:defRPr sz="4600"/>
          </a:lvl4pPr>
          <a:lvl5pPr marL="1143000" indent="-285750" algn="l">
            <a:defRPr sz="4600"/>
          </a:lvl5pPr>
          <a:lvl6pPr marL="1428750" indent="-285750" algn="l">
            <a:defRPr sz="4600"/>
          </a:lvl6pPr>
          <a:lvl7pPr marL="1714500" indent="-285750" algn="l">
            <a:defRPr sz="4600"/>
          </a:lvl7pPr>
          <a:lvl8pPr marL="2000250" indent="-285750" algn="l">
            <a:defRPr sz="4600"/>
          </a:lvl8pPr>
          <a:lvl9pPr marL="2286000" indent="-285750" algn="l">
            <a:defRPr sz="4600"/>
          </a:lvl9pPr>
        </a:lstStyle>
        <a:p>
          <a:pPr marL="114300" lvl="1" indent="-114300" rtl="0">
            <a:lnSpc>
              <a:spcPct val="100000"/>
            </a:lnSpc>
            <a:spcBef>
              <a:spcPct val="0"/>
            </a:spcBef>
            <a:spcAft>
              <a:spcPct val="15000"/>
            </a:spcAft>
            <a:buChar char="•"/>
          </a:pPr>
          <a:r>
            <a:rPr lang="en-US" sz="1400" dirty="0">
              <a:solidFill>
                <a:schemeClr val="dk1"/>
              </a:solidFill>
            </a:rPr>
            <a:t>1</a:t>
          </a:r>
          <a:r>
            <a:rPr lang="zh-CN" sz="1400" dirty="0">
              <a:solidFill>
                <a:schemeClr val="dk1"/>
              </a:solidFill>
            </a:rPr>
            <a:t>）危险化学品分类隔离存放，做到专场专库、定点定位定置分区，专人管理，专车专运。</a:t>
          </a:r>
          <a:endParaRPr lang="zh-CN" sz="1400" dirty="0">
            <a:solidFill>
              <a:schemeClr val="dk1"/>
            </a:solidFill>
          </a:endParaRPr>
        </a:p>
        <a:p>
          <a:pPr marL="114300" lvl="1" indent="-114300" rtl="0">
            <a:lnSpc>
              <a:spcPct val="100000"/>
            </a:lnSpc>
            <a:spcBef>
              <a:spcPct val="0"/>
            </a:spcBef>
            <a:spcAft>
              <a:spcPct val="15000"/>
            </a:spcAft>
            <a:buChar char="•"/>
          </a:pPr>
          <a:r>
            <a:rPr lang="en-US" sz="1400" dirty="0">
              <a:solidFill>
                <a:schemeClr val="dk1"/>
              </a:solidFill>
            </a:rPr>
            <a:t>2</a:t>
          </a:r>
          <a:r>
            <a:rPr lang="zh-CN" sz="1400" dirty="0">
              <a:solidFill>
                <a:schemeClr val="dk1"/>
              </a:solidFill>
            </a:rPr>
            <a:t>）包装物、容器由政府管理部门审查合格的专业生产企业定点生产，并经国务院质检部门认可的专业检测、检验机构检测、检验合格，且包装外形无明显外伤</a:t>
          </a:r>
          <a:r>
            <a:rPr lang="en-US" sz="1400" dirty="0">
              <a:solidFill>
                <a:schemeClr val="dk1"/>
              </a:solidFill>
            </a:rPr>
            <a:t>,</a:t>
          </a:r>
          <a:r>
            <a:rPr lang="zh-CN" sz="1400" dirty="0">
              <a:solidFill>
                <a:schemeClr val="dk1"/>
              </a:solidFill>
            </a:rPr>
            <a:t>附件齐全</a:t>
          </a:r>
          <a:r>
            <a:rPr lang="en-US" sz="1400" dirty="0">
              <a:solidFill>
                <a:schemeClr val="dk1"/>
              </a:solidFill>
            </a:rPr>
            <a:t>,</a:t>
          </a:r>
          <a:r>
            <a:rPr lang="zh-CN" sz="1400" dirty="0">
              <a:solidFill>
                <a:schemeClr val="dk1"/>
              </a:solidFill>
            </a:rPr>
            <a:t>封闭紧密</a:t>
          </a:r>
          <a:r>
            <a:rPr lang="en-US" sz="1400" dirty="0">
              <a:solidFill>
                <a:schemeClr val="dk1"/>
              </a:solidFill>
            </a:rPr>
            <a:t>,</a:t>
          </a:r>
          <a:r>
            <a:rPr lang="zh-CN" sz="1400" dirty="0">
              <a:solidFill>
                <a:schemeClr val="dk1"/>
              </a:solidFill>
            </a:rPr>
            <a:t>无跑、冒、漏、滴、蒸发现象，使用期在试压规定期内。</a:t>
          </a:r>
          <a:endParaRPr lang="zh-CN" sz="1400" dirty="0">
            <a:solidFill>
              <a:schemeClr val="dk1"/>
            </a:solidFill>
          </a:endParaRPr>
        </a:p>
        <a:p>
          <a:pPr marL="114300" lvl="1" indent="-114300" rtl="0">
            <a:lnSpc>
              <a:spcPct val="100000"/>
            </a:lnSpc>
            <a:spcBef>
              <a:spcPct val="0"/>
            </a:spcBef>
            <a:spcAft>
              <a:spcPct val="15000"/>
            </a:spcAft>
            <a:buChar char="•"/>
          </a:pPr>
          <a:r>
            <a:rPr lang="en-US" sz="1400" dirty="0">
              <a:solidFill>
                <a:schemeClr val="dk1"/>
              </a:solidFill>
            </a:rPr>
            <a:t>3</a:t>
          </a:r>
          <a:r>
            <a:rPr lang="zh-CN" sz="1400" dirty="0">
              <a:solidFill>
                <a:schemeClr val="dk1"/>
              </a:solidFill>
            </a:rPr>
            <a:t>）易爆品储存•易爆品仓库为单层建筑并装设避雷针。库房阴凉通风</a:t>
          </a:r>
          <a:r>
            <a:rPr lang="en-US" sz="1400" dirty="0">
              <a:solidFill>
                <a:schemeClr val="dk1"/>
              </a:solidFill>
            </a:rPr>
            <a:t>,</a:t>
          </a:r>
          <a:r>
            <a:rPr lang="zh-CN" sz="1400" dirty="0">
              <a:solidFill>
                <a:schemeClr val="dk1"/>
              </a:solidFill>
            </a:rPr>
            <a:t>远离火种、热源，防止阳光直射。库温控制在</a:t>
          </a:r>
          <a:r>
            <a:rPr lang="en-US" sz="1400" dirty="0">
              <a:solidFill>
                <a:schemeClr val="dk1"/>
              </a:solidFill>
            </a:rPr>
            <a:t>15</a:t>
          </a:r>
          <a:r>
            <a:rPr lang="zh-CN" sz="1400" dirty="0">
              <a:solidFill>
                <a:schemeClr val="dk1"/>
              </a:solidFill>
            </a:rPr>
            <a:t>℃～</a:t>
          </a:r>
          <a:r>
            <a:rPr lang="en-US" sz="1400" dirty="0">
              <a:solidFill>
                <a:schemeClr val="dk1"/>
              </a:solidFill>
            </a:rPr>
            <a:t>30</a:t>
          </a:r>
          <a:r>
            <a:rPr lang="zh-CN" sz="1400" dirty="0">
              <a:solidFill>
                <a:schemeClr val="dk1"/>
              </a:solidFill>
            </a:rPr>
            <a:t>℃为宜，相对湿度一般控制在</a:t>
          </a:r>
          <a:r>
            <a:rPr lang="en-US" sz="1400" dirty="0">
              <a:solidFill>
                <a:schemeClr val="dk1"/>
              </a:solidFill>
            </a:rPr>
            <a:t>65%</a:t>
          </a:r>
          <a:r>
            <a:rPr lang="zh-CN" sz="1400" dirty="0">
              <a:solidFill>
                <a:schemeClr val="dk1"/>
              </a:solidFill>
            </a:rPr>
            <a:t>～</a:t>
          </a:r>
          <a:r>
            <a:rPr lang="en-US" sz="1400" dirty="0">
              <a:solidFill>
                <a:schemeClr val="dk1"/>
              </a:solidFill>
            </a:rPr>
            <a:t>75%</a:t>
          </a:r>
          <a:r>
            <a:rPr lang="zh-CN" sz="1400" dirty="0">
              <a:solidFill>
                <a:schemeClr val="dk1"/>
              </a:solidFill>
            </a:rPr>
            <a:t>，库房内部照明采用防爆型灯具，开关设于库外；•堆放牢固、稳妥、整齐，防止倒垛，便于搬运，利于通风、防潮、降温。易爆品包装底铺垫</a:t>
          </a:r>
          <a:r>
            <a:rPr lang="en-US" sz="1400" dirty="0">
              <a:solidFill>
                <a:schemeClr val="dk1"/>
              </a:solidFill>
            </a:rPr>
            <a:t>20cm</a:t>
          </a:r>
          <a:r>
            <a:rPr lang="zh-CN" sz="1400" dirty="0">
              <a:solidFill>
                <a:schemeClr val="dk1"/>
              </a:solidFill>
            </a:rPr>
            <a:t>左右方木或垫板，不用受撞击、摩擦容易产生火花的石块、水泥块或钢材等铺垫。堆垛高度、密度、长度、间距、墙距、柱距、顶距等均需慎重考虑，不得超量储存。</a:t>
          </a:r>
          <a:endParaRPr>
            <a:solidFill>
              <a:schemeClr val="dk1"/>
            </a:solidFill>
          </a:endParaRPr>
        </a:p>
      </dsp:txBody>
      <dsp:txXfrm>
        <a:off x="0" y="679681"/>
        <a:ext cx="8229600" cy="3845560"/>
      </dsp:txXfrm>
    </dsp:sp>
    <dsp:sp modelId="{77BB9034-7F06-41E7-9831-EEF80F56504C}">
      <dsp:nvSpPr>
        <dsp:cNvPr id="4" name="圆角矩形 3"/>
        <dsp:cNvSpPr/>
      </dsp:nvSpPr>
      <dsp:spPr bwMode="white">
        <a:xfrm>
          <a:off x="411480" y="721"/>
          <a:ext cx="5760720" cy="135792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4600"/>
          </a:lvl1pPr>
          <a:lvl2pPr marL="285750" indent="-285750" algn="l">
            <a:defRPr sz="3500"/>
          </a:lvl2pPr>
          <a:lvl3pPr marL="571500" indent="-285750" algn="l">
            <a:defRPr sz="3500"/>
          </a:lvl3pPr>
          <a:lvl4pPr marL="857250" indent="-285750" algn="l">
            <a:defRPr sz="3500"/>
          </a:lvl4pPr>
          <a:lvl5pPr marL="1143000" indent="-285750" algn="l">
            <a:defRPr sz="3500"/>
          </a:lvl5pPr>
          <a:lvl6pPr marL="1428750" indent="-285750" algn="l">
            <a:defRPr sz="3500"/>
          </a:lvl6pPr>
          <a:lvl7pPr marL="1714500" indent="-285750" algn="l">
            <a:defRPr sz="3500"/>
          </a:lvl7pPr>
          <a:lvl8pPr marL="2000250" indent="-285750" algn="l">
            <a:defRPr sz="3500"/>
          </a:lvl8pPr>
          <a:lvl9pPr marL="2286000" indent="-285750" algn="l">
            <a:defRPr sz="3500"/>
          </a:lvl9pPr>
        </a:lstStyle>
        <a:p>
          <a:pPr lvl="0" rtl="0">
            <a:lnSpc>
              <a:spcPct val="100000"/>
            </a:lnSpc>
            <a:spcBef>
              <a:spcPct val="0"/>
            </a:spcBef>
            <a:spcAft>
              <a:spcPct val="35000"/>
            </a:spcAft>
          </a:pPr>
          <a:r>
            <a:rPr lang="zh-CN" dirty="0"/>
            <a:t>危险化学品的存放</a:t>
          </a:r>
        </a:p>
      </dsp:txBody>
      <dsp:txXfrm>
        <a:off x="411480" y="721"/>
        <a:ext cx="5760720" cy="1357920"/>
      </dsp:txXfrm>
    </dsp:sp>
    <dsp:sp modelId="{8B49C1D8-7F9D-444E-B4F5-0F5B5284F8D8}">
      <dsp:nvSpPr>
        <dsp:cNvPr id="3" name="矩形 2" hidden="1"/>
        <dsp:cNvSpPr/>
      </dsp:nvSpPr>
      <dsp:spPr>
        <a:xfrm>
          <a:off x="0" y="721"/>
          <a:ext cx="411480" cy="1357920"/>
        </a:xfrm>
        <a:prstGeom prst="rect">
          <a:avLst/>
        </a:prstGeom>
      </dsp:spPr>
      <dsp:txXfrm>
        <a:off x="0" y="721"/>
        <a:ext cx="411480" cy="13579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917481"/>
          <a:ext cx="8229600" cy="342900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vert="horz" wrap="square" lIns="638708" tIns="1041400" rIns="638708" bIns="99568" anchor="t"/>
        <a:lstStyle>
          <a:lvl1pPr algn="l">
            <a:defRPr sz="50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14300" lvl="1" indent="-114300" rtl="0">
            <a:lnSpc>
              <a:spcPct val="100000"/>
            </a:lnSpc>
            <a:spcBef>
              <a:spcPct val="0"/>
            </a:spcBef>
            <a:spcAft>
              <a:spcPct val="15000"/>
            </a:spcAft>
            <a:buChar char="•"/>
          </a:pPr>
          <a:r>
            <a:rPr lang="en-US" sz="1400" dirty="0">
              <a:solidFill>
                <a:schemeClr val="dk1"/>
              </a:solidFill>
            </a:rPr>
            <a:t>4</a:t>
          </a:r>
          <a:r>
            <a:rPr lang="zh-CN" sz="1400" dirty="0">
              <a:solidFill>
                <a:schemeClr val="dk1"/>
              </a:solidFill>
            </a:rPr>
            <a:t>）易燃液体储存•易燃液体储存于阴凉通风库房，远离火种、热源、氧化剂及氧化性酸类；•闪点低于</a:t>
          </a:r>
          <a:r>
            <a:rPr lang="en-US" sz="1400" dirty="0">
              <a:solidFill>
                <a:schemeClr val="dk1"/>
              </a:solidFill>
            </a:rPr>
            <a:t>23</a:t>
          </a:r>
          <a:r>
            <a:rPr lang="zh-CN" sz="1400" dirty="0">
              <a:solidFill>
                <a:schemeClr val="dk1"/>
              </a:solidFill>
            </a:rPr>
            <a:t>℃的易燃液体，其仓库温度一般不得超过</a:t>
          </a:r>
          <a:r>
            <a:rPr lang="en-US" sz="1400" dirty="0">
              <a:solidFill>
                <a:schemeClr val="dk1"/>
              </a:solidFill>
            </a:rPr>
            <a:t>30</a:t>
          </a:r>
          <a:r>
            <a:rPr lang="zh-CN" sz="1400" dirty="0">
              <a:solidFill>
                <a:schemeClr val="dk1"/>
              </a:solidFill>
            </a:rPr>
            <a:t>℃，低沸点品种须采取降温式冷藏措施，露天储罐如气温在</a:t>
          </a:r>
          <a:r>
            <a:rPr lang="en-US" sz="1400" dirty="0">
              <a:solidFill>
                <a:schemeClr val="dk1"/>
              </a:solidFill>
            </a:rPr>
            <a:t>30</a:t>
          </a:r>
          <a:r>
            <a:rPr lang="zh-CN" sz="1400" dirty="0">
              <a:solidFill>
                <a:schemeClr val="dk1"/>
              </a:solidFill>
            </a:rPr>
            <a:t>℃以上时采取降温措施；•储罐存放如苯、醇等商品时，其机械设备必须防爆，并有导静电的接地装置。</a:t>
          </a:r>
          <a:endParaRPr lang="zh-CN" sz="1400" dirty="0">
            <a:solidFill>
              <a:schemeClr val="dk1"/>
            </a:solidFill>
          </a:endParaRPr>
        </a:p>
        <a:p>
          <a:pPr marL="114300" lvl="1" indent="-114300" rtl="0">
            <a:lnSpc>
              <a:spcPct val="100000"/>
            </a:lnSpc>
            <a:spcBef>
              <a:spcPct val="0"/>
            </a:spcBef>
            <a:spcAft>
              <a:spcPct val="15000"/>
            </a:spcAft>
            <a:buChar char="•"/>
          </a:pPr>
          <a:r>
            <a:rPr lang="en-US" sz="1400" dirty="0">
              <a:solidFill>
                <a:schemeClr val="dk1"/>
              </a:solidFill>
            </a:rPr>
            <a:t>5</a:t>
          </a:r>
          <a:r>
            <a:rPr lang="zh-CN" sz="1400" dirty="0">
              <a:solidFill>
                <a:schemeClr val="dk1"/>
              </a:solidFill>
            </a:rPr>
            <a:t>）剧毒化学品贮存•做到“五双制”，即双把锁、双人取、双人用、双本账、双人管，并按期核对账目。•剧毒化学品销售量、流向、储存量如实记录，防止剧毒化学品被盗、丢失或者误售、误用，如发现上述情况立即报告当地公安部门。•建立易制毒化学品销售台账，如实记录销售品种、数量、日期、购买方等情况，其台账和证明财料保存</a:t>
          </a:r>
          <a:r>
            <a:rPr lang="en-US" sz="1400" dirty="0">
              <a:solidFill>
                <a:schemeClr val="dk1"/>
              </a:solidFill>
            </a:rPr>
            <a:t>2</a:t>
          </a:r>
          <a:r>
            <a:rPr lang="zh-CN" sz="1400" dirty="0">
              <a:solidFill>
                <a:schemeClr val="dk1"/>
              </a:solidFill>
            </a:rPr>
            <a:t>年。</a:t>
          </a:r>
          <a:endParaRPr>
            <a:solidFill>
              <a:schemeClr val="dk1"/>
            </a:solidFill>
          </a:endParaRPr>
        </a:p>
      </dsp:txBody>
      <dsp:txXfrm>
        <a:off x="0" y="917481"/>
        <a:ext cx="8229600" cy="3429000"/>
      </dsp:txXfrm>
    </dsp:sp>
    <dsp:sp modelId="{77BB9034-7F06-41E7-9831-EEF80F56504C}">
      <dsp:nvSpPr>
        <dsp:cNvPr id="4" name="圆角矩形 3"/>
        <dsp:cNvSpPr/>
      </dsp:nvSpPr>
      <dsp:spPr bwMode="white">
        <a:xfrm>
          <a:off x="411480" y="179481"/>
          <a:ext cx="5760720" cy="147600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5000"/>
          </a:lvl1pPr>
          <a:lvl2pPr marL="285750" indent="-285750" algn="l">
            <a:defRPr sz="3900"/>
          </a:lvl2pPr>
          <a:lvl3pPr marL="571500" indent="-285750" algn="l">
            <a:defRPr sz="3900"/>
          </a:lvl3pPr>
          <a:lvl4pPr marL="857250" indent="-285750" algn="l">
            <a:defRPr sz="3900"/>
          </a:lvl4pPr>
          <a:lvl5pPr marL="1143000" indent="-285750" algn="l">
            <a:defRPr sz="3900"/>
          </a:lvl5pPr>
          <a:lvl6pPr marL="1428750" indent="-285750" algn="l">
            <a:defRPr sz="3900"/>
          </a:lvl6pPr>
          <a:lvl7pPr marL="1714500" indent="-285750" algn="l">
            <a:defRPr sz="3900"/>
          </a:lvl7pPr>
          <a:lvl8pPr marL="2000250" indent="-285750" algn="l">
            <a:defRPr sz="3900"/>
          </a:lvl8pPr>
          <a:lvl9pPr marL="2286000" indent="-285750" algn="l">
            <a:defRPr sz="3900"/>
          </a:lvl9pPr>
        </a:lstStyle>
        <a:p>
          <a:pPr lvl="0" rtl="0">
            <a:lnSpc>
              <a:spcPct val="100000"/>
            </a:lnSpc>
            <a:spcBef>
              <a:spcPct val="0"/>
            </a:spcBef>
            <a:spcAft>
              <a:spcPct val="35000"/>
            </a:spcAft>
          </a:pPr>
          <a:r>
            <a:rPr lang="zh-CN" dirty="0"/>
            <a:t>危险化学品的存放</a:t>
          </a:r>
        </a:p>
      </dsp:txBody>
      <dsp:txXfrm>
        <a:off x="411480" y="179481"/>
        <a:ext cx="5760720" cy="1476000"/>
      </dsp:txXfrm>
    </dsp:sp>
    <dsp:sp modelId="{8B49C1D8-7F9D-444E-B4F5-0F5B5284F8D8}">
      <dsp:nvSpPr>
        <dsp:cNvPr id="3" name="矩形 2" hidden="1"/>
        <dsp:cNvSpPr/>
      </dsp:nvSpPr>
      <dsp:spPr>
        <a:xfrm>
          <a:off x="0" y="179481"/>
          <a:ext cx="411480" cy="1476000"/>
        </a:xfrm>
        <a:prstGeom prst="rect">
          <a:avLst/>
        </a:prstGeom>
      </dsp:spPr>
      <dsp:txXfrm>
        <a:off x="0" y="179481"/>
        <a:ext cx="411480" cy="1476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384606"/>
          <a:ext cx="8229600" cy="411099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499872" rIns="638708" bIns="170688" anchor="t"/>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rtl="0">
            <a:lnSpc>
              <a:spcPct val="100000"/>
            </a:lnSpc>
            <a:spcBef>
              <a:spcPct val="0"/>
            </a:spcBef>
            <a:spcAft>
              <a:spcPct val="15000"/>
            </a:spcAft>
            <a:buChar char="•"/>
          </a:pPr>
          <a:r>
            <a:rPr lang="en-US" dirty="0">
              <a:solidFill>
                <a:schemeClr val="dk1"/>
              </a:solidFill>
            </a:rPr>
            <a:t>6</a:t>
          </a:r>
          <a:r>
            <a:rPr lang="zh-CN" dirty="0">
              <a:solidFill>
                <a:schemeClr val="dk1"/>
              </a:solidFill>
            </a:rPr>
            <a:t>）罐、桶装危险化学品不超储，瓶内气体不得用尽，一般保留</a:t>
          </a:r>
          <a:r>
            <a:rPr lang="en-US" dirty="0">
              <a:solidFill>
                <a:schemeClr val="dk1"/>
              </a:solidFill>
            </a:rPr>
            <a:t>0.2MPa</a:t>
          </a:r>
          <a:r>
            <a:rPr lang="zh-CN" dirty="0">
              <a:solidFill>
                <a:schemeClr val="dk1"/>
              </a:solidFill>
            </a:rPr>
            <a:t>的余压。</a:t>
          </a:r>
          <a:endParaRPr lang="zh-CN" dirty="0">
            <a:solidFill>
              <a:schemeClr val="dk1"/>
            </a:solidFill>
          </a:endParaRPr>
        </a:p>
        <a:p>
          <a:pPr lvl="1" rtl="0">
            <a:lnSpc>
              <a:spcPct val="100000"/>
            </a:lnSpc>
            <a:spcBef>
              <a:spcPct val="0"/>
            </a:spcBef>
            <a:spcAft>
              <a:spcPct val="15000"/>
            </a:spcAft>
            <a:buChar char="•"/>
          </a:pPr>
          <a:r>
            <a:rPr lang="en-US" dirty="0">
              <a:solidFill>
                <a:schemeClr val="dk1"/>
              </a:solidFill>
            </a:rPr>
            <a:t>7</a:t>
          </a:r>
          <a:r>
            <a:rPr lang="zh-CN" dirty="0">
              <a:solidFill>
                <a:schemeClr val="dk1"/>
              </a:solidFill>
            </a:rPr>
            <a:t>）每种物品注明物品名称、数量、特性及扑救方法</a:t>
          </a:r>
          <a:r>
            <a:rPr lang="zh-CN" altLang="en-US" dirty="0">
              <a:solidFill>
                <a:schemeClr val="dk1"/>
              </a:solidFill>
            </a:rPr>
            <a:t>。</a:t>
          </a:r>
          <a:endParaRPr lang="zh-CN" dirty="0">
            <a:solidFill>
              <a:schemeClr val="dk1"/>
            </a:solidFill>
          </a:endParaRPr>
        </a:p>
        <a:p>
          <a:pPr lvl="1" rtl="0">
            <a:lnSpc>
              <a:spcPct val="100000"/>
            </a:lnSpc>
            <a:spcBef>
              <a:spcPct val="0"/>
            </a:spcBef>
            <a:spcAft>
              <a:spcPct val="15000"/>
            </a:spcAft>
            <a:buChar char="•"/>
          </a:pPr>
          <a:r>
            <a:rPr lang="en-US" dirty="0">
              <a:solidFill>
                <a:schemeClr val="dk1"/>
              </a:solidFill>
            </a:rPr>
            <a:t>8</a:t>
          </a:r>
          <a:r>
            <a:rPr lang="zh-CN" dirty="0">
              <a:solidFill>
                <a:schemeClr val="dk1"/>
              </a:solidFill>
            </a:rPr>
            <a:t>）符合有关安全、防火规定，并根据物品的种类、性质，设置相应的通风、防爆、泄压、防火、防雷、报警、灭火、防晒、调温、消除静电、防护围堤等安全设施。</a:t>
          </a:r>
          <a:endParaRPr>
            <a:solidFill>
              <a:schemeClr val="dk1"/>
            </a:solidFill>
          </a:endParaRPr>
        </a:p>
      </dsp:txBody>
      <dsp:txXfrm>
        <a:off x="0" y="384606"/>
        <a:ext cx="8229600" cy="4110990"/>
      </dsp:txXfrm>
    </dsp:sp>
    <dsp:sp modelId="{77BB9034-7F06-41E7-9831-EEF80F56504C}">
      <dsp:nvSpPr>
        <dsp:cNvPr id="4" name="圆角矩形 3"/>
        <dsp:cNvSpPr/>
      </dsp:nvSpPr>
      <dsp:spPr bwMode="white">
        <a:xfrm>
          <a:off x="411480" y="30366"/>
          <a:ext cx="5760720" cy="70848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rtl="0">
            <a:lnSpc>
              <a:spcPct val="100000"/>
            </a:lnSpc>
            <a:spcBef>
              <a:spcPct val="0"/>
            </a:spcBef>
            <a:spcAft>
              <a:spcPct val="35000"/>
            </a:spcAft>
          </a:pPr>
          <a:r>
            <a:rPr lang="zh-CN" dirty="0"/>
            <a:t>危险化学品的存放</a:t>
          </a:r>
        </a:p>
      </dsp:txBody>
      <dsp:txXfrm>
        <a:off x="411480" y="30366"/>
        <a:ext cx="5760720" cy="708480"/>
      </dsp:txXfrm>
    </dsp:sp>
    <dsp:sp modelId="{8B49C1D8-7F9D-444E-B4F5-0F5B5284F8D8}">
      <dsp:nvSpPr>
        <dsp:cNvPr id="3" name="矩形 2" hidden="1"/>
        <dsp:cNvSpPr/>
      </dsp:nvSpPr>
      <dsp:spPr>
        <a:xfrm>
          <a:off x="0" y="30366"/>
          <a:ext cx="411480" cy="708480"/>
        </a:xfrm>
        <a:prstGeom prst="rect">
          <a:avLst/>
        </a:prstGeom>
      </dsp:spPr>
      <dsp:txXfrm>
        <a:off x="0" y="30366"/>
        <a:ext cx="411480" cy="7084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442159"/>
          <a:ext cx="8229600" cy="3951605"/>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437388" rIns="638708"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rtl="0">
            <a:lnSpc>
              <a:spcPct val="100000"/>
            </a:lnSpc>
            <a:spcBef>
              <a:spcPct val="0"/>
            </a:spcBef>
            <a:spcAft>
              <a:spcPct val="15000"/>
            </a:spcAft>
            <a:buChar char="•"/>
          </a:pPr>
          <a:r>
            <a:rPr lang="en-US" dirty="0">
              <a:solidFill>
                <a:schemeClr val="dk1"/>
              </a:solidFill>
            </a:rPr>
            <a:t>9</a:t>
          </a:r>
          <a:r>
            <a:rPr lang="zh-CN" dirty="0">
              <a:solidFill>
                <a:schemeClr val="dk1"/>
              </a:solidFill>
            </a:rPr>
            <a:t>）电气设施根据贮存危险物品种类分级分区，库内照明采用防爆照明灯，库房周围不堆放可燃材料。</a:t>
          </a:r>
          <a:endParaRPr lang="zh-CN" dirty="0">
            <a:solidFill>
              <a:schemeClr val="dk1"/>
            </a:solidFill>
          </a:endParaRPr>
        </a:p>
        <a:p>
          <a:pPr lvl="1" rtl="0">
            <a:lnSpc>
              <a:spcPct val="100000"/>
            </a:lnSpc>
            <a:spcBef>
              <a:spcPct val="0"/>
            </a:spcBef>
            <a:spcAft>
              <a:spcPct val="15000"/>
            </a:spcAft>
            <a:buChar char="•"/>
          </a:pPr>
          <a:r>
            <a:rPr lang="en-US" dirty="0">
              <a:solidFill>
                <a:schemeClr val="dk1"/>
              </a:solidFill>
            </a:rPr>
            <a:t>10</a:t>
          </a:r>
          <a:r>
            <a:rPr lang="zh-CN" dirty="0">
              <a:solidFill>
                <a:schemeClr val="dk1"/>
              </a:solidFill>
            </a:rPr>
            <a:t>）从事销售、储存、运输危险化学品活动人员，进行有关法律、法规、规章和安全知识、专业技术、职业卫生防护和应急救援知识培训，并考核合格后上岗作业。</a:t>
          </a:r>
          <a:endParaRPr lang="zh-CN" dirty="0">
            <a:solidFill>
              <a:schemeClr val="dk1"/>
            </a:solidFill>
          </a:endParaRPr>
        </a:p>
        <a:p>
          <a:pPr lvl="1" rtl="0">
            <a:lnSpc>
              <a:spcPct val="100000"/>
            </a:lnSpc>
            <a:spcBef>
              <a:spcPct val="0"/>
            </a:spcBef>
            <a:spcAft>
              <a:spcPct val="15000"/>
            </a:spcAft>
            <a:buChar char="•"/>
          </a:pPr>
          <a:r>
            <a:rPr lang="en-US" dirty="0">
              <a:solidFill>
                <a:schemeClr val="dk1"/>
              </a:solidFill>
            </a:rPr>
            <a:t>11</a:t>
          </a:r>
          <a:r>
            <a:rPr lang="zh-CN" dirty="0">
              <a:solidFill>
                <a:schemeClr val="dk1"/>
              </a:solidFill>
            </a:rPr>
            <a:t>）储存装置每年进行一次安全评价，对库区和使用场所设置的通讯、报警装置，进行全面检查，保证在任何情况下处于正常适用状态，确保公司安全营运。</a:t>
          </a:r>
          <a:endParaRPr>
            <a:solidFill>
              <a:schemeClr val="dk1"/>
            </a:solidFill>
          </a:endParaRPr>
        </a:p>
      </dsp:txBody>
      <dsp:txXfrm>
        <a:off x="0" y="442159"/>
        <a:ext cx="8229600" cy="3951605"/>
      </dsp:txXfrm>
    </dsp:sp>
    <dsp:sp modelId="{77BB9034-7F06-41E7-9831-EEF80F56504C}">
      <dsp:nvSpPr>
        <dsp:cNvPr id="4" name="圆角矩形 3"/>
        <dsp:cNvSpPr/>
      </dsp:nvSpPr>
      <dsp:spPr bwMode="white">
        <a:xfrm>
          <a:off x="411480" y="132199"/>
          <a:ext cx="5760720" cy="61992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dirty="0"/>
            <a:t>危险化学品的存放</a:t>
          </a:r>
        </a:p>
      </dsp:txBody>
      <dsp:txXfrm>
        <a:off x="411480" y="132199"/>
        <a:ext cx="5760720" cy="619920"/>
      </dsp:txXfrm>
    </dsp:sp>
    <dsp:sp modelId="{8B49C1D8-7F9D-444E-B4F5-0F5B5284F8D8}">
      <dsp:nvSpPr>
        <dsp:cNvPr id="3" name="矩形 2" hidden="1"/>
        <dsp:cNvSpPr/>
      </dsp:nvSpPr>
      <dsp:spPr>
        <a:xfrm>
          <a:off x="0" y="132199"/>
          <a:ext cx="411480" cy="619920"/>
        </a:xfrm>
        <a:prstGeom prst="rect">
          <a:avLst/>
        </a:prstGeom>
      </dsp:spPr>
      <dsp:txXfrm>
        <a:off x="0" y="132199"/>
        <a:ext cx="411480" cy="6199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350915"/>
          <a:ext cx="8229600" cy="4043045"/>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74904" rIns="638708"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rtl="0">
            <a:lnSpc>
              <a:spcPct val="100000"/>
            </a:lnSpc>
            <a:spcBef>
              <a:spcPct val="0"/>
            </a:spcBef>
            <a:spcAft>
              <a:spcPct val="15000"/>
            </a:spcAft>
            <a:buChar char="•"/>
          </a:pPr>
          <a:r>
            <a:rPr lang="en-US" dirty="0">
              <a:solidFill>
                <a:schemeClr val="dk1"/>
              </a:solidFill>
            </a:rPr>
            <a:t>12</a:t>
          </a:r>
          <a:r>
            <a:rPr lang="zh-CN" dirty="0">
              <a:solidFill>
                <a:schemeClr val="dk1"/>
              </a:solidFill>
            </a:rPr>
            <a:t>）重复使用的危险化学品包装物、容器使用前进行检查，并做出记录，检查记录至少保存</a:t>
          </a:r>
          <a:r>
            <a:rPr lang="en-US" dirty="0">
              <a:solidFill>
                <a:schemeClr val="dk1"/>
              </a:solidFill>
            </a:rPr>
            <a:t>2</a:t>
          </a:r>
          <a:r>
            <a:rPr lang="zh-CN" dirty="0">
              <a:solidFill>
                <a:schemeClr val="dk1"/>
              </a:solidFill>
            </a:rPr>
            <a:t>年。</a:t>
          </a:r>
          <a:endParaRPr lang="zh-CN" dirty="0">
            <a:solidFill>
              <a:schemeClr val="dk1"/>
            </a:solidFill>
          </a:endParaRPr>
        </a:p>
        <a:p>
          <a:pPr lvl="1" rtl="0">
            <a:lnSpc>
              <a:spcPct val="100000"/>
            </a:lnSpc>
            <a:spcBef>
              <a:spcPct val="0"/>
            </a:spcBef>
            <a:spcAft>
              <a:spcPct val="15000"/>
            </a:spcAft>
            <a:buChar char="•"/>
          </a:pPr>
          <a:r>
            <a:rPr lang="en-US" dirty="0">
              <a:solidFill>
                <a:schemeClr val="dk1"/>
              </a:solidFill>
            </a:rPr>
            <a:t>13</a:t>
          </a:r>
          <a:r>
            <a:rPr lang="zh-CN" dirty="0">
              <a:solidFill>
                <a:schemeClr val="dk1"/>
              </a:solidFill>
            </a:rPr>
            <a:t>）不同品种、不同性质、不同批次的货物，严禁混存混放。对库存货物，要定期抽样检测，如有变化，要及时采取处理措施。</a:t>
          </a:r>
          <a:endParaRPr lang="zh-CN" dirty="0">
            <a:solidFill>
              <a:schemeClr val="dk1"/>
            </a:solidFill>
          </a:endParaRPr>
        </a:p>
        <a:p>
          <a:pPr lvl="1" rtl="0">
            <a:lnSpc>
              <a:spcPct val="100000"/>
            </a:lnSpc>
            <a:spcBef>
              <a:spcPct val="0"/>
            </a:spcBef>
            <a:spcAft>
              <a:spcPct val="15000"/>
            </a:spcAft>
            <a:buChar char="•"/>
          </a:pPr>
          <a:r>
            <a:rPr lang="en-US" dirty="0">
              <a:solidFill>
                <a:schemeClr val="dk1"/>
              </a:solidFill>
            </a:rPr>
            <a:t>14</a:t>
          </a:r>
          <a:r>
            <a:rPr lang="zh-CN" dirty="0">
              <a:solidFill>
                <a:schemeClr val="dk1"/>
              </a:solidFill>
            </a:rPr>
            <a:t>）进出货物时，技术说明书、检测报告，要随货同行，否则拒绝出入库。</a:t>
          </a: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dsp:txBody>
      <dsp:txXfrm>
        <a:off x="0" y="350915"/>
        <a:ext cx="8229600" cy="4043045"/>
      </dsp:txXfrm>
    </dsp:sp>
    <dsp:sp modelId="{77BB9034-7F06-41E7-9831-EEF80F56504C}">
      <dsp:nvSpPr>
        <dsp:cNvPr id="4" name="圆角矩形 3"/>
        <dsp:cNvSpPr/>
      </dsp:nvSpPr>
      <dsp:spPr bwMode="white">
        <a:xfrm>
          <a:off x="411480" y="101239"/>
          <a:ext cx="5760720" cy="56088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zh-CN" dirty="0"/>
            <a:t>危险化学品的存放</a:t>
          </a:r>
        </a:p>
      </dsp:txBody>
      <dsp:txXfrm>
        <a:off x="411480" y="101239"/>
        <a:ext cx="5760720" cy="560880"/>
      </dsp:txXfrm>
    </dsp:sp>
    <dsp:sp modelId="{8B49C1D8-7F9D-444E-B4F5-0F5B5284F8D8}">
      <dsp:nvSpPr>
        <dsp:cNvPr id="3" name="矩形 2" hidden="1"/>
        <dsp:cNvSpPr/>
      </dsp:nvSpPr>
      <dsp:spPr>
        <a:xfrm>
          <a:off x="0" y="101239"/>
          <a:ext cx="411480" cy="560880"/>
        </a:xfrm>
        <a:prstGeom prst="rect">
          <a:avLst/>
        </a:prstGeom>
      </dsp:spPr>
      <dsp:txXfrm>
        <a:off x="0" y="101239"/>
        <a:ext cx="411480" cy="56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74D12F98-F3BA-457C-83C5-0F67C9E38E2A}">
      <dsp:nvSpPr>
        <dsp:cNvPr id="5" name="流程图: 可选过程 4"/>
        <dsp:cNvSpPr/>
      </dsp:nvSpPr>
      <dsp:spPr bwMode="white">
        <a:xfrm>
          <a:off x="0" y="640405"/>
          <a:ext cx="8229600" cy="3217545"/>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12420" rIns="638708" bIns="106680"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rtl="0">
            <a:lnSpc>
              <a:spcPct val="100000"/>
            </a:lnSpc>
            <a:spcBef>
              <a:spcPct val="0"/>
            </a:spcBef>
            <a:spcAft>
              <a:spcPct val="15000"/>
            </a:spcAft>
            <a:buChar char="•"/>
          </a:pPr>
          <a:r>
            <a:rPr lang="zh-CN" dirty="0">
              <a:solidFill>
                <a:schemeClr val="dk1"/>
              </a:solidFill>
            </a:rPr>
            <a:t>可以说一份</a:t>
          </a:r>
          <a:r>
            <a:rPr lang="en-US" dirty="0">
              <a:solidFill>
                <a:schemeClr val="dk1"/>
              </a:solidFill>
            </a:rPr>
            <a:t>MSDS</a:t>
          </a:r>
          <a:r>
            <a:rPr lang="zh-CN" dirty="0">
              <a:solidFill>
                <a:schemeClr val="dk1"/>
              </a:solidFill>
            </a:rPr>
            <a:t>中凝聚了大量的</a:t>
          </a:r>
          <a:r>
            <a:rPr lang="en-US" dirty="0">
              <a:solidFill>
                <a:schemeClr val="dk1"/>
              </a:solidFill>
            </a:rPr>
            <a:t>EHS</a:t>
          </a:r>
          <a:r>
            <a:rPr lang="zh-CN" dirty="0">
              <a:solidFill>
                <a:schemeClr val="dk1"/>
              </a:solidFill>
            </a:rPr>
            <a:t>信息。有了危害识别，再分析各种暴露的情形，就可以有效的进行风险管理。</a:t>
          </a:r>
          <a:endParaRPr lang="zh-CN" dirty="0">
            <a:solidFill>
              <a:schemeClr val="dk1"/>
            </a:solidFill>
          </a:endParaRPr>
        </a:p>
        <a:p>
          <a:pPr lvl="1" rtl="0">
            <a:lnSpc>
              <a:spcPct val="100000"/>
            </a:lnSpc>
            <a:spcBef>
              <a:spcPct val="0"/>
            </a:spcBef>
            <a:spcAft>
              <a:spcPct val="15000"/>
            </a:spcAft>
            <a:buChar char="•"/>
          </a:pPr>
          <a:r>
            <a:rPr lang="zh-CN" dirty="0">
              <a:solidFill>
                <a:schemeClr val="dk1"/>
              </a:solidFill>
            </a:rPr>
            <a:t>强调的是，在不同环节中，关注的</a:t>
          </a:r>
          <a:r>
            <a:rPr lang="en-US" dirty="0">
              <a:solidFill>
                <a:schemeClr val="dk1"/>
              </a:solidFill>
            </a:rPr>
            <a:t>MSDS</a:t>
          </a:r>
          <a:r>
            <a:rPr lang="zh-CN" dirty="0">
              <a:solidFill>
                <a:schemeClr val="dk1"/>
              </a:solidFill>
            </a:rPr>
            <a:t>内容是不一样的。比如：</a:t>
          </a:r>
          <a:endParaRPr lang="zh-CN" dirty="0">
            <a:solidFill>
              <a:schemeClr val="dk1"/>
            </a:solidFill>
          </a:endParaRPr>
        </a:p>
        <a:p>
          <a:pPr lvl="2" rtl="0">
            <a:lnSpc>
              <a:spcPct val="100000"/>
            </a:lnSpc>
            <a:spcBef>
              <a:spcPct val="0"/>
            </a:spcBef>
            <a:spcAft>
              <a:spcPct val="15000"/>
            </a:spcAft>
            <a:buChar char="•"/>
          </a:pPr>
          <a:r>
            <a:rPr lang="zh-CN" dirty="0">
              <a:solidFill>
                <a:schemeClr val="dk1"/>
              </a:solidFill>
            </a:rPr>
            <a:t>生产使用时，就要对化学品的毒理学信息（</a:t>
          </a:r>
          <a:r>
            <a:rPr lang="en-US" dirty="0">
              <a:solidFill>
                <a:schemeClr val="dk1"/>
              </a:solidFill>
            </a:rPr>
            <a:t>MSDS </a:t>
          </a:r>
          <a:r>
            <a:rPr lang="zh-CN" dirty="0">
              <a:solidFill>
                <a:schemeClr val="dk1"/>
              </a:solidFill>
            </a:rPr>
            <a:t>第</a:t>
          </a:r>
          <a:r>
            <a:rPr lang="en-US" dirty="0">
              <a:solidFill>
                <a:schemeClr val="dk1"/>
              </a:solidFill>
            </a:rPr>
            <a:t>11</a:t>
          </a:r>
          <a:r>
            <a:rPr lang="zh-CN" dirty="0">
              <a:solidFill>
                <a:schemeClr val="dk1"/>
              </a:solidFill>
            </a:rPr>
            <a:t>项）特别关注；</a:t>
          </a:r>
          <a:endParaRPr lang="zh-CN" dirty="0">
            <a:solidFill>
              <a:schemeClr val="dk1"/>
            </a:solidFill>
          </a:endParaRPr>
        </a:p>
        <a:p>
          <a:pPr lvl="2" rtl="0">
            <a:lnSpc>
              <a:spcPct val="100000"/>
            </a:lnSpc>
            <a:spcBef>
              <a:spcPct val="0"/>
            </a:spcBef>
            <a:spcAft>
              <a:spcPct val="15000"/>
            </a:spcAft>
            <a:buChar char="•"/>
          </a:pPr>
          <a:r>
            <a:rPr lang="zh-CN" dirty="0">
              <a:solidFill>
                <a:schemeClr val="dk1"/>
              </a:solidFill>
            </a:rPr>
            <a:t>回收处置过程中，关注化学品的生态学信息（</a:t>
          </a:r>
          <a:r>
            <a:rPr lang="en-US" dirty="0">
              <a:solidFill>
                <a:schemeClr val="dk1"/>
              </a:solidFill>
            </a:rPr>
            <a:t>MSDS</a:t>
          </a:r>
          <a:r>
            <a:rPr lang="zh-CN" dirty="0">
              <a:solidFill>
                <a:schemeClr val="dk1"/>
              </a:solidFill>
            </a:rPr>
            <a:t>第</a:t>
          </a:r>
          <a:r>
            <a:rPr lang="en-US" dirty="0">
              <a:solidFill>
                <a:schemeClr val="dk1"/>
              </a:solidFill>
            </a:rPr>
            <a:t>12</a:t>
          </a:r>
          <a:r>
            <a:rPr lang="zh-CN" dirty="0">
              <a:solidFill>
                <a:schemeClr val="dk1"/>
              </a:solidFill>
            </a:rPr>
            <a:t>项）；</a:t>
          </a:r>
          <a:endParaRPr lang="zh-CN" dirty="0">
            <a:solidFill>
              <a:schemeClr val="dk1"/>
            </a:solidFill>
          </a:endParaRPr>
        </a:p>
        <a:p>
          <a:pPr lvl="2" rtl="0">
            <a:lnSpc>
              <a:spcPct val="100000"/>
            </a:lnSpc>
            <a:spcBef>
              <a:spcPct val="0"/>
            </a:spcBef>
            <a:spcAft>
              <a:spcPct val="15000"/>
            </a:spcAft>
            <a:buChar char="•"/>
          </a:pPr>
          <a:r>
            <a:rPr lang="zh-CN" dirty="0">
              <a:solidFill>
                <a:srgbClr val="0000FF"/>
              </a:solidFill>
            </a:rPr>
            <a:t>仓储物流环节，要特别关注危险性概述和运输信息（</a:t>
          </a:r>
          <a:r>
            <a:rPr lang="en-US" dirty="0">
              <a:solidFill>
                <a:srgbClr val="0000FF"/>
              </a:solidFill>
            </a:rPr>
            <a:t>MSDS</a:t>
          </a:r>
          <a:r>
            <a:rPr lang="zh-CN" dirty="0">
              <a:solidFill>
                <a:srgbClr val="0000FF"/>
              </a:solidFill>
            </a:rPr>
            <a:t>第</a:t>
          </a:r>
          <a:r>
            <a:rPr lang="en-US" dirty="0">
              <a:solidFill>
                <a:srgbClr val="0000FF"/>
              </a:solidFill>
            </a:rPr>
            <a:t>2</a:t>
          </a:r>
          <a:r>
            <a:rPr lang="zh-CN" dirty="0">
              <a:solidFill>
                <a:srgbClr val="0000FF"/>
              </a:solidFill>
            </a:rPr>
            <a:t>、</a:t>
          </a:r>
          <a:r>
            <a:rPr lang="en-US" dirty="0">
              <a:solidFill>
                <a:srgbClr val="0000FF"/>
              </a:solidFill>
            </a:rPr>
            <a:t>14</a:t>
          </a:r>
          <a:r>
            <a:rPr lang="zh-CN" dirty="0">
              <a:solidFill>
                <a:srgbClr val="0000FF"/>
              </a:solidFill>
            </a:rPr>
            <a:t>项）；</a:t>
          </a:r>
          <a:endParaRPr lang="zh-CN" dirty="0">
            <a:solidFill>
              <a:srgbClr val="0000FF"/>
            </a:solidFill>
          </a:endParaRPr>
        </a:p>
        <a:p>
          <a:pPr lvl="2" rtl="0">
            <a:lnSpc>
              <a:spcPct val="100000"/>
            </a:lnSpc>
            <a:spcBef>
              <a:spcPct val="0"/>
            </a:spcBef>
            <a:spcAft>
              <a:spcPct val="15000"/>
            </a:spcAft>
            <a:buChar char="•"/>
          </a:pPr>
          <a:r>
            <a:rPr lang="zh-CN" dirty="0">
              <a:solidFill>
                <a:srgbClr val="0000FF"/>
              </a:solidFill>
            </a:rPr>
            <a:t>消防、消防设施信息（</a:t>
          </a:r>
          <a:r>
            <a:rPr lang="en-US" dirty="0">
              <a:solidFill>
                <a:srgbClr val="0000FF"/>
              </a:solidFill>
            </a:rPr>
            <a:t>MSDS</a:t>
          </a:r>
          <a:r>
            <a:rPr lang="zh-CN" dirty="0">
              <a:solidFill>
                <a:srgbClr val="0000FF"/>
              </a:solidFill>
            </a:rPr>
            <a:t>第</a:t>
          </a:r>
          <a:r>
            <a:rPr lang="en-US" dirty="0">
              <a:solidFill>
                <a:srgbClr val="0000FF"/>
              </a:solidFill>
            </a:rPr>
            <a:t>5</a:t>
          </a:r>
          <a:r>
            <a:rPr lang="zh-CN" dirty="0">
              <a:solidFill>
                <a:srgbClr val="0000FF"/>
              </a:solidFill>
            </a:rPr>
            <a:t>项）提供了非常关键的消防判断依据。</a:t>
          </a:r>
          <a:endParaRPr lang="zh-CN" dirty="0">
            <a:solidFill>
              <a:srgbClr val="0000FF"/>
            </a:solidFill>
          </a:endParaRPr>
        </a:p>
        <a:p>
          <a:pPr lvl="1" rtl="0">
            <a:lnSpc>
              <a:spcPct val="100000"/>
            </a:lnSpc>
            <a:spcBef>
              <a:spcPct val="0"/>
            </a:spcBef>
            <a:spcAft>
              <a:spcPct val="15000"/>
            </a:spcAft>
            <a:buChar char="•"/>
          </a:pPr>
          <a:r>
            <a:rPr lang="zh-CN" dirty="0">
              <a:solidFill>
                <a:schemeClr val="dk1"/>
              </a:solidFill>
            </a:rPr>
            <a:t>目前很多企业在销售危险化学品时不能提供产品的</a:t>
          </a:r>
          <a:r>
            <a:rPr lang="en-US" dirty="0">
              <a:solidFill>
                <a:schemeClr val="dk1"/>
              </a:solidFill>
            </a:rPr>
            <a:t>MSDS</a:t>
          </a:r>
          <a:r>
            <a:rPr lang="zh-CN" dirty="0">
              <a:solidFill>
                <a:schemeClr val="dk1"/>
              </a:solidFill>
            </a:rPr>
            <a:t>。</a:t>
          </a: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dsp:txBody>
      <dsp:txXfrm>
        <a:off x="0" y="640405"/>
        <a:ext cx="8229600" cy="3217545"/>
      </dsp:txXfrm>
    </dsp:sp>
    <dsp:sp modelId="{EC6DA073-FA01-449A-948D-8AD42C3A7618}">
      <dsp:nvSpPr>
        <dsp:cNvPr id="4" name="流程图: 可选过程 3"/>
        <dsp:cNvSpPr/>
      </dsp:nvSpPr>
      <dsp:spPr bwMode="white">
        <a:xfrm>
          <a:off x="411480" y="536129"/>
          <a:ext cx="5760720" cy="472320"/>
        </a:xfrm>
        <a:prstGeom prst="flowChartAlternateProcess">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rtl="0">
            <a:lnSpc>
              <a:spcPct val="100000"/>
            </a:lnSpc>
            <a:spcBef>
              <a:spcPct val="0"/>
            </a:spcBef>
            <a:spcAft>
              <a:spcPct val="35000"/>
            </a:spcAft>
          </a:pPr>
          <a:r>
            <a:rPr lang="zh-CN"/>
            <a:t>技术层面</a:t>
          </a:r>
        </a:p>
      </dsp:txBody>
      <dsp:txXfrm>
        <a:off x="411480" y="536129"/>
        <a:ext cx="5760720" cy="472320"/>
      </dsp:txXfrm>
    </dsp:sp>
    <dsp:sp modelId="{6F8A0EF6-4B93-406F-9C56-C56FAE71D485}">
      <dsp:nvSpPr>
        <dsp:cNvPr id="3" name="矩形 2" hidden="1"/>
        <dsp:cNvSpPr/>
      </dsp:nvSpPr>
      <dsp:spPr>
        <a:xfrm>
          <a:off x="0" y="536129"/>
          <a:ext cx="411480" cy="472320"/>
        </a:xfrm>
        <a:prstGeom prst="rect">
          <a:avLst/>
        </a:prstGeom>
      </dsp:spPr>
      <dsp:txXfrm>
        <a:off x="0" y="536129"/>
        <a:ext cx="411480" cy="472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2F915A13-C914-4185-B105-64B68A3355BA}">
      <dsp:nvSpPr>
        <dsp:cNvPr id="5" name="流程图: 可选过程 4"/>
        <dsp:cNvSpPr/>
      </dsp:nvSpPr>
      <dsp:spPr bwMode="white">
        <a:xfrm>
          <a:off x="0" y="301042"/>
          <a:ext cx="8229600" cy="414528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12420" rIns="638708" bIns="106680"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rtl="0">
            <a:lnSpc>
              <a:spcPct val="100000"/>
            </a:lnSpc>
            <a:spcBef>
              <a:spcPct val="0"/>
            </a:spcBef>
            <a:spcAft>
              <a:spcPct val="15000"/>
            </a:spcAft>
            <a:buChar char="•"/>
          </a:pPr>
          <a:r>
            <a:rPr lang="zh-CN" dirty="0">
              <a:solidFill>
                <a:schemeClr val="dk1"/>
              </a:solidFill>
            </a:rPr>
            <a:t>其次，技术层面上</a:t>
          </a:r>
          <a:r>
            <a:rPr lang="zh-CN" altLang="en-US" dirty="0">
              <a:solidFill>
                <a:schemeClr val="dk1"/>
              </a:solidFill>
            </a:rPr>
            <a:t>要</a:t>
          </a:r>
          <a:r>
            <a:rPr lang="zh-CN" dirty="0">
              <a:solidFill>
                <a:schemeClr val="dk1"/>
              </a:solidFill>
            </a:rPr>
            <a:t>特别提出“危险化学品分类”的问题。</a:t>
          </a:r>
          <a:endParaRPr lang="zh-CN" dirty="0">
            <a:solidFill>
              <a:schemeClr val="dk1"/>
            </a:solidFill>
          </a:endParaRPr>
        </a:p>
        <a:p>
          <a:pPr lvl="1" rtl="0">
            <a:lnSpc>
              <a:spcPct val="100000"/>
            </a:lnSpc>
            <a:spcBef>
              <a:spcPct val="0"/>
            </a:spcBef>
            <a:spcAft>
              <a:spcPct val="15000"/>
            </a:spcAft>
            <a:buChar char="•"/>
          </a:pPr>
          <a:r>
            <a:rPr lang="zh-CN" dirty="0">
              <a:solidFill>
                <a:schemeClr val="dk1"/>
              </a:solidFill>
            </a:rPr>
            <a:t>国际上有两本重要的化学品管理书目。一本是紫皮书（全球化学品统一分类和标签制度</a:t>
          </a:r>
          <a:r>
            <a:rPr lang="en-US" dirty="0">
              <a:solidFill>
                <a:schemeClr val="dk1"/>
              </a:solidFill>
            </a:rPr>
            <a:t>/GHS</a:t>
          </a:r>
          <a:r>
            <a:rPr lang="zh-CN" dirty="0">
              <a:solidFill>
                <a:schemeClr val="dk1"/>
              </a:solidFill>
            </a:rPr>
            <a:t>），有</a:t>
          </a:r>
          <a:r>
            <a:rPr lang="en-US" dirty="0">
              <a:solidFill>
                <a:schemeClr val="dk1"/>
              </a:solidFill>
            </a:rPr>
            <a:t>28</a:t>
          </a:r>
          <a:r>
            <a:rPr lang="zh-CN" dirty="0">
              <a:solidFill>
                <a:schemeClr val="dk1"/>
              </a:solidFill>
            </a:rPr>
            <a:t>类。另一本是橙皮书（关于危险货物运输的建议书），有</a:t>
          </a:r>
          <a:r>
            <a:rPr lang="en-US" dirty="0">
              <a:solidFill>
                <a:schemeClr val="dk1"/>
              </a:solidFill>
            </a:rPr>
            <a:t>9</a:t>
          </a:r>
          <a:r>
            <a:rPr lang="zh-CN" dirty="0">
              <a:solidFill>
                <a:schemeClr val="dk1"/>
              </a:solidFill>
            </a:rPr>
            <a:t>大类，包括： </a:t>
          </a:r>
          <a:endParaRPr lang="zh-CN" dirty="0">
            <a:solidFill>
              <a:schemeClr val="dk1"/>
            </a:solidFill>
          </a:endParaRPr>
        </a:p>
        <a:p>
          <a:pPr lvl="2" rtl="0">
            <a:lnSpc>
              <a:spcPct val="100000"/>
            </a:lnSpc>
            <a:spcBef>
              <a:spcPct val="0"/>
            </a:spcBef>
            <a:spcAft>
              <a:spcPct val="15000"/>
            </a:spcAft>
            <a:buChar char="•"/>
          </a:pPr>
          <a:r>
            <a:rPr lang="en-US">
              <a:solidFill>
                <a:schemeClr val="dk1"/>
              </a:solidFill>
            </a:rPr>
            <a:t>1.</a:t>
          </a:r>
          <a:r>
            <a:rPr lang="zh-CN">
              <a:solidFill>
                <a:schemeClr val="dk1"/>
              </a:solidFill>
            </a:rPr>
            <a:t>爆炸品； </a:t>
          </a:r>
          <a:endParaRPr lang="zh-CN">
            <a:solidFill>
              <a:schemeClr val="dk1"/>
            </a:solidFill>
          </a:endParaRPr>
        </a:p>
        <a:p>
          <a:pPr lvl="2" rtl="0">
            <a:lnSpc>
              <a:spcPct val="100000"/>
            </a:lnSpc>
            <a:spcBef>
              <a:spcPct val="0"/>
            </a:spcBef>
            <a:spcAft>
              <a:spcPct val="15000"/>
            </a:spcAft>
            <a:buChar char="•"/>
          </a:pPr>
          <a:r>
            <a:rPr lang="en-US">
              <a:solidFill>
                <a:schemeClr val="dk1"/>
              </a:solidFill>
            </a:rPr>
            <a:t>2.</a:t>
          </a:r>
          <a:r>
            <a:rPr lang="zh-CN">
              <a:solidFill>
                <a:schemeClr val="dk1"/>
              </a:solidFill>
            </a:rPr>
            <a:t>气体； </a:t>
          </a:r>
          <a:endParaRPr lang="zh-CN">
            <a:solidFill>
              <a:schemeClr val="dk1"/>
            </a:solidFill>
          </a:endParaRPr>
        </a:p>
        <a:p>
          <a:pPr lvl="2" rtl="0">
            <a:lnSpc>
              <a:spcPct val="100000"/>
            </a:lnSpc>
            <a:spcBef>
              <a:spcPct val="0"/>
            </a:spcBef>
            <a:spcAft>
              <a:spcPct val="15000"/>
            </a:spcAft>
            <a:buChar char="•"/>
          </a:pPr>
          <a:r>
            <a:rPr lang="en-US" dirty="0">
              <a:solidFill>
                <a:schemeClr val="dk1"/>
              </a:solidFill>
            </a:rPr>
            <a:t>3.</a:t>
          </a:r>
          <a:r>
            <a:rPr lang="zh-CN" dirty="0">
              <a:solidFill>
                <a:schemeClr val="dk1"/>
              </a:solidFill>
            </a:rPr>
            <a:t>易燃液体；</a:t>
          </a:r>
          <a:endParaRPr lang="zh-CN" dirty="0">
            <a:solidFill>
              <a:schemeClr val="dk1"/>
            </a:solidFill>
          </a:endParaRPr>
        </a:p>
        <a:p>
          <a:pPr lvl="2" rtl="0">
            <a:lnSpc>
              <a:spcPct val="100000"/>
            </a:lnSpc>
            <a:spcBef>
              <a:spcPct val="0"/>
            </a:spcBef>
            <a:spcAft>
              <a:spcPct val="15000"/>
            </a:spcAft>
            <a:buChar char="•"/>
          </a:pPr>
          <a:r>
            <a:rPr lang="en-US">
              <a:solidFill>
                <a:schemeClr val="dk1"/>
              </a:solidFill>
            </a:rPr>
            <a:t>4.</a:t>
          </a:r>
          <a:r>
            <a:rPr lang="zh-CN">
              <a:solidFill>
                <a:schemeClr val="dk1"/>
              </a:solidFill>
            </a:rPr>
            <a:t>易燃固体，易于自燃的物质，遇水放出易燃气体的物质；</a:t>
          </a:r>
          <a:endParaRPr lang="zh-CN">
            <a:solidFill>
              <a:schemeClr val="dk1"/>
            </a:solidFill>
          </a:endParaRPr>
        </a:p>
        <a:p>
          <a:pPr lvl="2" rtl="0">
            <a:lnSpc>
              <a:spcPct val="100000"/>
            </a:lnSpc>
            <a:spcBef>
              <a:spcPct val="0"/>
            </a:spcBef>
            <a:spcAft>
              <a:spcPct val="15000"/>
            </a:spcAft>
            <a:buChar char="•"/>
          </a:pPr>
          <a:r>
            <a:rPr lang="en-US">
              <a:solidFill>
                <a:schemeClr val="dk1"/>
              </a:solidFill>
            </a:rPr>
            <a:t>5.</a:t>
          </a:r>
          <a:r>
            <a:rPr lang="zh-CN">
              <a:solidFill>
                <a:schemeClr val="dk1"/>
              </a:solidFill>
            </a:rPr>
            <a:t>氧化性物质和有机过氧化物；</a:t>
          </a:r>
          <a:endParaRPr lang="zh-CN">
            <a:solidFill>
              <a:schemeClr val="dk1"/>
            </a:solidFill>
          </a:endParaRPr>
        </a:p>
        <a:p>
          <a:pPr lvl="2" rtl="0">
            <a:lnSpc>
              <a:spcPct val="100000"/>
            </a:lnSpc>
            <a:spcBef>
              <a:spcPct val="0"/>
            </a:spcBef>
            <a:spcAft>
              <a:spcPct val="15000"/>
            </a:spcAft>
            <a:buChar char="•"/>
          </a:pPr>
          <a:r>
            <a:rPr lang="en-US" dirty="0">
              <a:solidFill>
                <a:schemeClr val="dk1"/>
              </a:solidFill>
            </a:rPr>
            <a:t>6.</a:t>
          </a:r>
          <a:r>
            <a:rPr lang="zh-CN" dirty="0">
              <a:solidFill>
                <a:schemeClr val="dk1"/>
              </a:solidFill>
            </a:rPr>
            <a:t>毒性物质和感染性物质；</a:t>
          </a:r>
          <a:endParaRPr lang="zh-CN" dirty="0">
            <a:solidFill>
              <a:schemeClr val="dk1"/>
            </a:solidFill>
          </a:endParaRPr>
        </a:p>
        <a:p>
          <a:pPr lvl="2" rtl="0">
            <a:lnSpc>
              <a:spcPct val="100000"/>
            </a:lnSpc>
            <a:spcBef>
              <a:spcPct val="0"/>
            </a:spcBef>
            <a:spcAft>
              <a:spcPct val="15000"/>
            </a:spcAft>
            <a:buChar char="•"/>
          </a:pPr>
          <a:r>
            <a:rPr lang="en-US">
              <a:solidFill>
                <a:schemeClr val="dk1"/>
              </a:solidFill>
            </a:rPr>
            <a:t>7.</a:t>
          </a:r>
          <a:r>
            <a:rPr lang="zh-CN">
              <a:solidFill>
                <a:schemeClr val="dk1"/>
              </a:solidFill>
            </a:rPr>
            <a:t>放射性物质；</a:t>
          </a:r>
          <a:endParaRPr lang="zh-CN">
            <a:solidFill>
              <a:schemeClr val="dk1"/>
            </a:solidFill>
          </a:endParaRPr>
        </a:p>
        <a:p>
          <a:pPr lvl="2" rtl="0">
            <a:lnSpc>
              <a:spcPct val="100000"/>
            </a:lnSpc>
            <a:spcBef>
              <a:spcPct val="0"/>
            </a:spcBef>
            <a:spcAft>
              <a:spcPct val="15000"/>
            </a:spcAft>
            <a:buChar char="•"/>
          </a:pPr>
          <a:r>
            <a:rPr lang="en-US">
              <a:solidFill>
                <a:schemeClr val="dk1"/>
              </a:solidFill>
            </a:rPr>
            <a:t>8.</a:t>
          </a:r>
          <a:r>
            <a:rPr lang="zh-CN">
              <a:solidFill>
                <a:schemeClr val="dk1"/>
              </a:solidFill>
            </a:rPr>
            <a:t>腐蚀性物质；</a:t>
          </a:r>
          <a:endParaRPr lang="zh-CN">
            <a:solidFill>
              <a:schemeClr val="dk1"/>
            </a:solidFill>
          </a:endParaRPr>
        </a:p>
        <a:p>
          <a:pPr lvl="2" rtl="0">
            <a:lnSpc>
              <a:spcPct val="100000"/>
            </a:lnSpc>
            <a:spcBef>
              <a:spcPct val="0"/>
            </a:spcBef>
            <a:spcAft>
              <a:spcPct val="15000"/>
            </a:spcAft>
            <a:buChar char="•"/>
          </a:pPr>
          <a:r>
            <a:rPr lang="en-US">
              <a:solidFill>
                <a:schemeClr val="dk1"/>
              </a:solidFill>
            </a:rPr>
            <a:t>9.</a:t>
          </a:r>
          <a:r>
            <a:rPr lang="zh-CN">
              <a:solidFill>
                <a:schemeClr val="dk1"/>
              </a:solidFill>
            </a:rPr>
            <a:t>杂项危险物质和物品。</a:t>
          </a:r>
          <a:endParaRPr>
            <a:solidFill>
              <a:schemeClr val="dk1"/>
            </a:solidFill>
          </a:endParaRPr>
        </a:p>
      </dsp:txBody>
      <dsp:txXfrm>
        <a:off x="0" y="301042"/>
        <a:ext cx="8229600" cy="4145280"/>
      </dsp:txXfrm>
    </dsp:sp>
    <dsp:sp modelId="{F79082F1-3C6D-4805-A859-339ABE0F1416}">
      <dsp:nvSpPr>
        <dsp:cNvPr id="4" name="圆角矩形 3"/>
        <dsp:cNvSpPr/>
      </dsp:nvSpPr>
      <dsp:spPr bwMode="white">
        <a:xfrm>
          <a:off x="411480" y="79641"/>
          <a:ext cx="5760720" cy="44280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rtl="0">
            <a:lnSpc>
              <a:spcPct val="100000"/>
            </a:lnSpc>
            <a:spcBef>
              <a:spcPct val="0"/>
            </a:spcBef>
            <a:spcAft>
              <a:spcPct val="35000"/>
            </a:spcAft>
          </a:pPr>
          <a:r>
            <a:rPr lang="zh-CN"/>
            <a:t>技术层面</a:t>
          </a:r>
        </a:p>
      </dsp:txBody>
      <dsp:txXfrm>
        <a:off x="411480" y="79641"/>
        <a:ext cx="5760720" cy="442800"/>
      </dsp:txXfrm>
    </dsp:sp>
    <dsp:sp modelId="{494BAF6A-33A1-4132-9642-A98047801D80}">
      <dsp:nvSpPr>
        <dsp:cNvPr id="3" name="矩形 2" hidden="1"/>
        <dsp:cNvSpPr/>
      </dsp:nvSpPr>
      <dsp:spPr>
        <a:xfrm>
          <a:off x="0" y="79641"/>
          <a:ext cx="411480" cy="442800"/>
        </a:xfrm>
        <a:prstGeom prst="rect">
          <a:avLst/>
        </a:prstGeom>
      </dsp:spPr>
      <dsp:txXfrm>
        <a:off x="0" y="79641"/>
        <a:ext cx="411480" cy="442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114EB445-0EDC-4E74-9D86-38C4FF3A7082}">
      <dsp:nvSpPr>
        <dsp:cNvPr id="5" name="流程图: 可选过程 4"/>
        <dsp:cNvSpPr/>
      </dsp:nvSpPr>
      <dsp:spPr bwMode="white">
        <a:xfrm>
          <a:off x="0" y="360167"/>
          <a:ext cx="8229600" cy="410083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416559" rIns="638708" bIns="14224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rtl="0">
            <a:lnSpc>
              <a:spcPct val="100000"/>
            </a:lnSpc>
            <a:spcBef>
              <a:spcPct val="0"/>
            </a:spcBef>
            <a:spcAft>
              <a:spcPct val="15000"/>
            </a:spcAft>
            <a:buChar char="•"/>
          </a:pPr>
          <a:r>
            <a:rPr lang="zh-CN" altLang="en-US" dirty="0">
              <a:solidFill>
                <a:schemeClr val="dk1"/>
              </a:solidFill>
            </a:rPr>
            <a:t>一般</a:t>
          </a:r>
          <a:r>
            <a:rPr lang="zh-CN" dirty="0">
              <a:solidFill>
                <a:schemeClr val="dk1"/>
              </a:solidFill>
            </a:rPr>
            <a:t>将以上橙皮书的范围称为危险（</a:t>
          </a:r>
          <a:r>
            <a:rPr lang="en-US" dirty="0">
              <a:solidFill>
                <a:schemeClr val="dk1"/>
              </a:solidFill>
            </a:rPr>
            <a:t>Danger</a:t>
          </a:r>
          <a:r>
            <a:rPr lang="zh-CN" dirty="0">
              <a:solidFill>
                <a:schemeClr val="dk1"/>
              </a:solidFill>
            </a:rPr>
            <a:t>）化学品，而将紫皮书的范围称为有害（</a:t>
          </a:r>
          <a:r>
            <a:rPr lang="en-US" dirty="0">
              <a:solidFill>
                <a:schemeClr val="dk1"/>
              </a:solidFill>
            </a:rPr>
            <a:t>Hazard</a:t>
          </a:r>
          <a:r>
            <a:rPr lang="zh-CN" dirty="0">
              <a:solidFill>
                <a:schemeClr val="dk1"/>
              </a:solidFill>
            </a:rPr>
            <a:t>）化学品。</a:t>
          </a:r>
          <a:endParaRPr lang="zh-CN" dirty="0">
            <a:solidFill>
              <a:schemeClr val="dk1"/>
            </a:solidFill>
          </a:endParaRPr>
        </a:p>
        <a:p>
          <a:pPr lvl="2" rtl="0">
            <a:lnSpc>
              <a:spcPct val="100000"/>
            </a:lnSpc>
            <a:spcBef>
              <a:spcPct val="0"/>
            </a:spcBef>
            <a:spcAft>
              <a:spcPct val="15000"/>
            </a:spcAft>
            <a:buChar char="•"/>
          </a:pPr>
          <a:r>
            <a:rPr lang="zh-CN" dirty="0">
              <a:solidFill>
                <a:schemeClr val="dk1"/>
              </a:solidFill>
            </a:rPr>
            <a:t>危险化学品的范围应该侧重考虑燃烧、爆炸、剧毒、腐蚀。所以，这一部分化学品的危险性，我们可以描述为“快速危” 或者“重点危”。</a:t>
          </a:r>
          <a:r>
            <a:rPr lang="zh-CN" dirty="0">
              <a:solidFill>
                <a:srgbClr val="0000FF"/>
              </a:solidFill>
            </a:rPr>
            <a:t>它们其实才是仓储和运输环节需要特别关注的化学品类型。</a:t>
          </a:r>
          <a:endParaRPr lang="zh-CN" dirty="0">
            <a:solidFill>
              <a:srgbClr val="0000FF"/>
            </a:solidFill>
          </a:endParaRPr>
        </a:p>
        <a:p>
          <a:pPr lvl="2" rtl="0">
            <a:lnSpc>
              <a:spcPct val="100000"/>
            </a:lnSpc>
            <a:spcBef>
              <a:spcPct val="0"/>
            </a:spcBef>
            <a:spcAft>
              <a:spcPct val="15000"/>
            </a:spcAft>
            <a:buChar char="•"/>
          </a:pPr>
          <a:r>
            <a:rPr lang="zh-CN" dirty="0">
              <a:solidFill>
                <a:schemeClr val="dk1"/>
              </a:solidFill>
            </a:rPr>
            <a:t>而“有害”化学品，即具备紫皮书中“重点危” 以外的有害特性的物质，对于生产使用等其他环节更为重要。 例如而在食品添加剂的管理中，致癌致畸致突变是坚决不能带入食品中的。</a:t>
          </a:r>
          <a:endParaRPr>
            <a:solidFill>
              <a:schemeClr val="dk1"/>
            </a:solidFill>
          </a:endParaRPr>
        </a:p>
      </dsp:txBody>
      <dsp:txXfrm>
        <a:off x="0" y="360167"/>
        <a:ext cx="8229600" cy="4100830"/>
      </dsp:txXfrm>
    </dsp:sp>
    <dsp:sp modelId="{86FACAB1-0CCB-4F20-96EC-D72263D6CD0F}">
      <dsp:nvSpPr>
        <dsp:cNvPr id="4" name="流程图: 可选过程 3"/>
        <dsp:cNvSpPr/>
      </dsp:nvSpPr>
      <dsp:spPr bwMode="white">
        <a:xfrm>
          <a:off x="411480" y="64967"/>
          <a:ext cx="5760720" cy="590400"/>
        </a:xfrm>
        <a:prstGeom prst="flowChartAlternateProcess">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rtl="0">
            <a:lnSpc>
              <a:spcPct val="100000"/>
            </a:lnSpc>
            <a:spcBef>
              <a:spcPct val="0"/>
            </a:spcBef>
            <a:spcAft>
              <a:spcPct val="35000"/>
            </a:spcAft>
          </a:pPr>
          <a:r>
            <a:rPr lang="zh-CN"/>
            <a:t>技术层面</a:t>
          </a:r>
        </a:p>
      </dsp:txBody>
      <dsp:txXfrm>
        <a:off x="411480" y="64967"/>
        <a:ext cx="5760720" cy="590400"/>
      </dsp:txXfrm>
    </dsp:sp>
    <dsp:sp modelId="{CFDEDAF8-84AD-4726-BC3F-7E3FBAF0BDDA}">
      <dsp:nvSpPr>
        <dsp:cNvPr id="3" name="矩形 2" hidden="1"/>
        <dsp:cNvSpPr/>
      </dsp:nvSpPr>
      <dsp:spPr>
        <a:xfrm>
          <a:off x="0" y="64967"/>
          <a:ext cx="411480" cy="590400"/>
        </a:xfrm>
        <a:prstGeom prst="rect">
          <a:avLst/>
        </a:prstGeom>
      </dsp:spPr>
      <dsp:txXfrm>
        <a:off x="0" y="64967"/>
        <a:ext cx="411480" cy="590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C8798B7B-3DA5-4739-A6A7-7CEB15204760}">
      <dsp:nvSpPr>
        <dsp:cNvPr id="5" name="流程图: 可选过程 4"/>
        <dsp:cNvSpPr/>
      </dsp:nvSpPr>
      <dsp:spPr bwMode="white">
        <a:xfrm>
          <a:off x="0" y="640442"/>
          <a:ext cx="8229600" cy="352552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95731" rIns="638708" bIns="135128" anchor="t"/>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rtl="0">
            <a:lnSpc>
              <a:spcPct val="100000"/>
            </a:lnSpc>
            <a:spcBef>
              <a:spcPct val="0"/>
            </a:spcBef>
            <a:spcAft>
              <a:spcPct val="15000"/>
            </a:spcAft>
            <a:buChar char="•"/>
          </a:pPr>
          <a:r>
            <a:rPr lang="zh-CN" dirty="0">
              <a:solidFill>
                <a:schemeClr val="dk1"/>
              </a:solidFill>
            </a:rPr>
            <a:t>我国最主要的危险化学品管理法规</a:t>
          </a:r>
          <a:r>
            <a:rPr lang="en-US" dirty="0">
              <a:solidFill>
                <a:schemeClr val="dk1"/>
              </a:solidFill>
            </a:rPr>
            <a:t>《</a:t>
          </a:r>
          <a:r>
            <a:rPr lang="zh-CN" dirty="0">
              <a:solidFill>
                <a:schemeClr val="dk1"/>
              </a:solidFill>
            </a:rPr>
            <a:t>危险化学品安全管理条例</a:t>
          </a:r>
          <a:r>
            <a:rPr lang="en-US" dirty="0">
              <a:solidFill>
                <a:schemeClr val="dk1"/>
              </a:solidFill>
            </a:rPr>
            <a:t>》</a:t>
          </a:r>
          <a:r>
            <a:rPr lang="zh-CN" dirty="0">
              <a:solidFill>
                <a:schemeClr val="dk1"/>
              </a:solidFill>
            </a:rPr>
            <a:t>（</a:t>
          </a:r>
          <a:r>
            <a:rPr lang="en-US" dirty="0">
              <a:solidFill>
                <a:schemeClr val="dk1"/>
              </a:solidFill>
            </a:rPr>
            <a:t>591</a:t>
          </a:r>
          <a:r>
            <a:rPr lang="zh-CN" dirty="0">
              <a:solidFill>
                <a:schemeClr val="dk1"/>
              </a:solidFill>
            </a:rPr>
            <a:t>号令）中对危险化学品的管理依照危险化学品名录进行。目前更新的危化品名录涵盖</a:t>
          </a:r>
          <a:r>
            <a:rPr lang="en-US" dirty="0">
              <a:solidFill>
                <a:schemeClr val="dk1"/>
              </a:solidFill>
            </a:rPr>
            <a:t>GHS</a:t>
          </a:r>
          <a:r>
            <a:rPr lang="zh-CN" dirty="0">
              <a:solidFill>
                <a:schemeClr val="dk1"/>
              </a:solidFill>
            </a:rPr>
            <a:t>中全部的危害特性（</a:t>
          </a:r>
          <a:r>
            <a:rPr lang="en-US" dirty="0">
              <a:solidFill>
                <a:schemeClr val="dk1"/>
              </a:solidFill>
            </a:rPr>
            <a:t>28</a:t>
          </a:r>
          <a:r>
            <a:rPr lang="zh-CN" dirty="0">
              <a:solidFill>
                <a:schemeClr val="dk1"/>
              </a:solidFill>
            </a:rPr>
            <a:t>类</a:t>
          </a:r>
          <a:r>
            <a:rPr lang="en-US" dirty="0">
              <a:solidFill>
                <a:schemeClr val="dk1"/>
              </a:solidFill>
            </a:rPr>
            <a:t>)</a:t>
          </a:r>
          <a:r>
            <a:rPr lang="zh-CN" dirty="0">
              <a:solidFill>
                <a:schemeClr val="dk1"/>
              </a:solidFill>
            </a:rPr>
            <a:t>，包含的危险化学品不仅考虑燃烧、爆炸、剧毒、腐蚀，同时包括致癌致畸，致突变等健康和环境危害。</a:t>
          </a:r>
          <a:endParaRPr lang="zh-CN" dirty="0">
            <a:solidFill>
              <a:schemeClr val="dk1"/>
            </a:solidFill>
          </a:endParaRPr>
        </a:p>
        <a:p>
          <a:pPr lvl="1" rtl="0">
            <a:lnSpc>
              <a:spcPct val="100000"/>
            </a:lnSpc>
            <a:spcBef>
              <a:spcPct val="0"/>
            </a:spcBef>
            <a:spcAft>
              <a:spcPct val="15000"/>
            </a:spcAft>
            <a:buChar char="•"/>
          </a:pPr>
          <a:r>
            <a:rPr lang="zh-CN" dirty="0">
              <a:solidFill>
                <a:schemeClr val="dk1"/>
              </a:solidFill>
            </a:rPr>
            <a:t>这样，危险化学品和有害化学品同一标准，不仅会造成管理成本的增加，</a:t>
          </a:r>
          <a:r>
            <a:rPr lang="zh-CN" dirty="0">
              <a:solidFill>
                <a:srgbClr val="0000FF"/>
              </a:solidFill>
            </a:rPr>
            <a:t>而在具体仓储和运输环节，管理和操作人员面对大量的统一称为“危险化学品”的存储物料，对于需要特殊关注的“重点危”就有可能没有充分突出出来。</a:t>
          </a:r>
          <a:endParaRPr>
            <a:solidFill>
              <a:schemeClr val="dk1"/>
            </a:solidFill>
          </a:endParaRPr>
        </a:p>
      </dsp:txBody>
      <dsp:txXfrm>
        <a:off x="0" y="640442"/>
        <a:ext cx="8229600" cy="3525520"/>
      </dsp:txXfrm>
    </dsp:sp>
    <dsp:sp modelId="{CC89D043-0807-404F-86C9-3EAEBDD31396}">
      <dsp:nvSpPr>
        <dsp:cNvPr id="4" name="圆角矩形 3"/>
        <dsp:cNvSpPr/>
      </dsp:nvSpPr>
      <dsp:spPr bwMode="white">
        <a:xfrm>
          <a:off x="411480" y="360002"/>
          <a:ext cx="5760720" cy="56088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zh-CN"/>
            <a:t>技术层面</a:t>
          </a:r>
        </a:p>
      </dsp:txBody>
      <dsp:txXfrm>
        <a:off x="411480" y="360002"/>
        <a:ext cx="5760720" cy="560880"/>
      </dsp:txXfrm>
    </dsp:sp>
    <dsp:sp modelId="{5741F418-203B-4E19-9073-E29265E0412D}">
      <dsp:nvSpPr>
        <dsp:cNvPr id="3" name="矩形 2" hidden="1"/>
        <dsp:cNvSpPr/>
      </dsp:nvSpPr>
      <dsp:spPr>
        <a:xfrm>
          <a:off x="0" y="360002"/>
          <a:ext cx="411480" cy="560880"/>
        </a:xfrm>
        <a:prstGeom prst="rect">
          <a:avLst/>
        </a:prstGeom>
      </dsp:spPr>
      <dsp:txXfrm>
        <a:off x="0" y="360002"/>
        <a:ext cx="411480" cy="560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7C38FEE1-FE78-491D-95EA-2D6CDE0BB1F8}">
      <dsp:nvSpPr>
        <dsp:cNvPr id="5" name="流程图: 可选过程 4"/>
        <dsp:cNvSpPr/>
      </dsp:nvSpPr>
      <dsp:spPr bwMode="white">
        <a:xfrm>
          <a:off x="0" y="455339"/>
          <a:ext cx="8229600" cy="3895725"/>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33248" rIns="638708"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rtl="0">
            <a:lnSpc>
              <a:spcPct val="100000"/>
            </a:lnSpc>
            <a:spcBef>
              <a:spcPct val="0"/>
            </a:spcBef>
            <a:spcAft>
              <a:spcPct val="15000"/>
            </a:spcAft>
            <a:buChar char="•"/>
          </a:pPr>
          <a:r>
            <a:rPr lang="zh-CN" dirty="0">
              <a:solidFill>
                <a:schemeClr val="dk1"/>
              </a:solidFill>
            </a:rPr>
            <a:t>一个仓库，</a:t>
          </a:r>
          <a:r>
            <a:rPr lang="zh-CN" dirty="0">
              <a:solidFill>
                <a:srgbClr val="0000FF"/>
              </a:solidFill>
            </a:rPr>
            <a:t>最关键就是要知道存放物料是不是易燃，是不是会爆炸，是不是遇水反应。</a:t>
          </a:r>
          <a:r>
            <a:rPr lang="zh-CN" dirty="0">
              <a:solidFill>
                <a:schemeClr val="dk1"/>
              </a:solidFill>
            </a:rPr>
            <a:t>这些物料特性决定了仓库的设计和消防准备。对于不可用水灭火的物料，现场就不能提供水灭火系统，还要有特别标注的“遇水反应”或者“不可用水灭火”的标识。</a:t>
          </a:r>
          <a:endParaRPr lang="zh-CN" dirty="0">
            <a:solidFill>
              <a:schemeClr val="dk1"/>
            </a:solidFill>
          </a:endParaRPr>
        </a:p>
        <a:p>
          <a:pPr lvl="1" rtl="0">
            <a:lnSpc>
              <a:spcPct val="100000"/>
            </a:lnSpc>
            <a:spcBef>
              <a:spcPct val="0"/>
            </a:spcBef>
            <a:spcAft>
              <a:spcPct val="15000"/>
            </a:spcAft>
            <a:buChar char="•"/>
          </a:pPr>
          <a:r>
            <a:rPr lang="en-US" dirty="0">
              <a:solidFill>
                <a:schemeClr val="dk1"/>
              </a:solidFill>
            </a:rPr>
            <a:t>MSDS</a:t>
          </a:r>
          <a:r>
            <a:rPr lang="zh-CN" dirty="0">
              <a:solidFill>
                <a:schemeClr val="dk1"/>
              </a:solidFill>
            </a:rPr>
            <a:t>的传递问题，消防应急指挥是要到每一个具体现场，根据当时情形做决定的。所以，这些对于普通人而言不了解的，违反大多人常识（用水灭火）的物料特性，就要在外围醒目的标出来，才能让指挥人员有可能做出正确决断。</a:t>
          </a:r>
          <a:endParaRPr lang="zh-CN" dirty="0">
            <a:solidFill>
              <a:schemeClr val="dk1"/>
            </a:solidFill>
          </a:endParaRPr>
        </a:p>
        <a:p>
          <a:pPr lvl="1" rtl="0">
            <a:lnSpc>
              <a:spcPct val="100000"/>
            </a:lnSpc>
            <a:spcBef>
              <a:spcPct val="0"/>
            </a:spcBef>
            <a:spcAft>
              <a:spcPct val="15000"/>
            </a:spcAft>
            <a:buChar char="•"/>
          </a:pPr>
          <a:endParaRPr lang="zh-CN" dirty="0">
            <a:solidFill>
              <a:schemeClr val="dk1"/>
            </a:solidFill>
          </a:endParaRPr>
        </a:p>
      </dsp:txBody>
      <dsp:txXfrm>
        <a:off x="0" y="455339"/>
        <a:ext cx="8229600" cy="3895725"/>
      </dsp:txXfrm>
    </dsp:sp>
    <dsp:sp modelId="{8AB2F5EE-2AEF-40C4-B7A3-652E7295C450}">
      <dsp:nvSpPr>
        <dsp:cNvPr id="4" name="流程图: 可选过程 3"/>
        <dsp:cNvSpPr/>
      </dsp:nvSpPr>
      <dsp:spPr bwMode="white">
        <a:xfrm>
          <a:off x="411480" y="174899"/>
          <a:ext cx="5760720" cy="560880"/>
        </a:xfrm>
        <a:prstGeom prst="flowChartAlternateProcess">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rtl="0">
            <a:lnSpc>
              <a:spcPct val="100000"/>
            </a:lnSpc>
            <a:spcBef>
              <a:spcPct val="0"/>
            </a:spcBef>
            <a:spcAft>
              <a:spcPct val="35000"/>
            </a:spcAft>
          </a:pPr>
          <a:r>
            <a:rPr lang="zh-CN"/>
            <a:t>技术层面</a:t>
          </a:r>
        </a:p>
      </dsp:txBody>
      <dsp:txXfrm>
        <a:off x="411480" y="174899"/>
        <a:ext cx="5760720" cy="560880"/>
      </dsp:txXfrm>
    </dsp:sp>
    <dsp:sp modelId="{532DCE6D-A5D7-4E60-B62C-1C85D3605450}">
      <dsp:nvSpPr>
        <dsp:cNvPr id="3" name="矩形 2" hidden="1"/>
        <dsp:cNvSpPr/>
      </dsp:nvSpPr>
      <dsp:spPr>
        <a:xfrm>
          <a:off x="0" y="174899"/>
          <a:ext cx="411480" cy="560880"/>
        </a:xfrm>
        <a:prstGeom prst="rect">
          <a:avLst/>
        </a:prstGeom>
      </dsp:spPr>
      <dsp:txXfrm>
        <a:off x="0" y="174899"/>
        <a:ext cx="411480" cy="560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F11A4BBA-4CBA-40CC-9970-F031CEA5550C}">
      <dsp:nvSpPr>
        <dsp:cNvPr id="5" name="流程图: 可选过程 4"/>
        <dsp:cNvSpPr/>
      </dsp:nvSpPr>
      <dsp:spPr bwMode="white">
        <a:xfrm>
          <a:off x="0" y="274604"/>
          <a:ext cx="8229600" cy="4242435"/>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vert="horz" wrap="square" lIns="638708" tIns="374904" rIns="638708" bIns="135128"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marL="171450" lvl="1" indent="-171450" rtl="0">
            <a:lnSpc>
              <a:spcPct val="100000"/>
            </a:lnSpc>
            <a:spcBef>
              <a:spcPct val="0"/>
            </a:spcBef>
            <a:spcAft>
              <a:spcPct val="15000"/>
            </a:spcAft>
            <a:buChar char="•"/>
          </a:pPr>
          <a:r>
            <a:rPr lang="zh-CN" sz="1900" dirty="0">
              <a:solidFill>
                <a:schemeClr val="dk1"/>
              </a:solidFill>
            </a:rPr>
            <a:t>仓库管理上，首先是领导的重视，最直观的表现就是，是否任用了安全管理人员（</a:t>
          </a:r>
          <a:r>
            <a:rPr lang="en-US" sz="1900" dirty="0">
              <a:solidFill>
                <a:schemeClr val="dk1"/>
              </a:solidFill>
            </a:rPr>
            <a:t>EHS</a:t>
          </a:r>
          <a:r>
            <a:rPr lang="zh-CN" sz="1900" dirty="0">
              <a:solidFill>
                <a:schemeClr val="dk1"/>
              </a:solidFill>
            </a:rPr>
            <a:t>），包括产品安全监管</a:t>
          </a:r>
          <a:r>
            <a:rPr lang="en-US" sz="1900" dirty="0">
              <a:solidFill>
                <a:schemeClr val="dk1"/>
              </a:solidFill>
            </a:rPr>
            <a:t>/MSDS</a:t>
          </a:r>
          <a:r>
            <a:rPr lang="zh-CN" sz="1900" dirty="0">
              <a:solidFill>
                <a:schemeClr val="dk1"/>
              </a:solidFill>
            </a:rPr>
            <a:t>的管理人员。</a:t>
          </a:r>
          <a:endParaRPr lang="zh-CN" sz="1900" dirty="0">
            <a:solidFill>
              <a:schemeClr val="dk1"/>
            </a:solidFill>
          </a:endParaRPr>
        </a:p>
        <a:p>
          <a:pPr marL="171450" lvl="1" indent="-171450" rtl="0">
            <a:lnSpc>
              <a:spcPct val="100000"/>
            </a:lnSpc>
            <a:spcBef>
              <a:spcPct val="0"/>
            </a:spcBef>
            <a:spcAft>
              <a:spcPct val="15000"/>
            </a:spcAft>
            <a:buChar char="•"/>
          </a:pPr>
          <a:r>
            <a:rPr lang="zh-CN" sz="1900" dirty="0">
              <a:solidFill>
                <a:schemeClr val="dk1"/>
              </a:solidFill>
            </a:rPr>
            <a:t>一个产品安全监管人员，必须要掌握一定的化学知识，而他要负的最基本的责任就是</a:t>
          </a:r>
          <a:r>
            <a:rPr lang="en-US" sz="1900" dirty="0">
              <a:solidFill>
                <a:schemeClr val="dk1"/>
              </a:solidFill>
            </a:rPr>
            <a:t>MSDS</a:t>
          </a:r>
          <a:r>
            <a:rPr lang="zh-CN" sz="1900" dirty="0">
              <a:solidFill>
                <a:schemeClr val="dk1"/>
              </a:solidFill>
            </a:rPr>
            <a:t>的制作、收集和传递。</a:t>
          </a:r>
          <a:endParaRPr lang="zh-CN" sz="1900" dirty="0">
            <a:solidFill>
              <a:schemeClr val="dk1"/>
            </a:solidFill>
          </a:endParaRPr>
        </a:p>
        <a:p>
          <a:pPr marL="171450" lvl="1" indent="-171450" rtl="0">
            <a:lnSpc>
              <a:spcPct val="100000"/>
            </a:lnSpc>
            <a:spcBef>
              <a:spcPct val="0"/>
            </a:spcBef>
            <a:spcAft>
              <a:spcPct val="15000"/>
            </a:spcAft>
            <a:buChar char="•"/>
          </a:pPr>
          <a:r>
            <a:rPr lang="zh-CN" sz="1900" dirty="0">
              <a:solidFill>
                <a:schemeClr val="dk1"/>
              </a:solidFill>
            </a:rPr>
            <a:t>对于仓储物流行业，不需要进行</a:t>
          </a:r>
          <a:r>
            <a:rPr lang="en-US" sz="1900" dirty="0">
              <a:solidFill>
                <a:schemeClr val="dk1"/>
              </a:solidFill>
            </a:rPr>
            <a:t>MSDS</a:t>
          </a:r>
          <a:r>
            <a:rPr lang="zh-CN" sz="1900" dirty="0">
              <a:solidFill>
                <a:schemeClr val="dk1"/>
              </a:solidFill>
            </a:rPr>
            <a:t>的制作，但是收集索取到存储物料</a:t>
          </a:r>
          <a:r>
            <a:rPr lang="en-US" sz="1900" dirty="0">
              <a:solidFill>
                <a:schemeClr val="dk1"/>
              </a:solidFill>
            </a:rPr>
            <a:t>MSDS</a:t>
          </a:r>
          <a:r>
            <a:rPr lang="zh-CN" sz="1900" dirty="0">
              <a:solidFill>
                <a:schemeClr val="dk1"/>
              </a:solidFill>
            </a:rPr>
            <a:t>，并且要把它及时传递出去。</a:t>
          </a:r>
          <a:endParaRPr lang="zh-CN" sz="1900" dirty="0">
            <a:solidFill>
              <a:schemeClr val="dk1"/>
            </a:solidFill>
          </a:endParaRPr>
        </a:p>
        <a:p>
          <a:pPr marL="171450" lvl="1" indent="-171450">
            <a:lnSpc>
              <a:spcPct val="100000"/>
            </a:lnSpc>
            <a:spcBef>
              <a:spcPct val="0"/>
            </a:spcBef>
            <a:spcAft>
              <a:spcPct val="15000"/>
            </a:spcAft>
            <a:buChar char="•"/>
          </a:pPr>
          <a:r>
            <a:rPr lang="zh-CN" sz="1900" dirty="0">
              <a:solidFill>
                <a:schemeClr val="dk1"/>
              </a:solidFill>
            </a:rPr>
            <a:t>传递的对象不仅包括接触危险化学品的仓储操作人员，当然也要包括负责消防应急的人员，甚至要专门培训消防应急人员。仓库外围必须要有简明易懂的安全标示，这也是危害信息交流的最基本最简单的模式。</a:t>
          </a:r>
          <a:endParaRPr>
            <a:solidFill>
              <a:schemeClr val="dk1"/>
            </a:solidFill>
          </a:endParaRPr>
        </a:p>
      </dsp:txBody>
      <dsp:txXfrm>
        <a:off x="0" y="274604"/>
        <a:ext cx="8229600" cy="4242435"/>
      </dsp:txXfrm>
    </dsp:sp>
    <dsp:sp modelId="{52BE1FC4-9682-4FA7-8A93-42E6675038E8}">
      <dsp:nvSpPr>
        <dsp:cNvPr id="4" name="圆角矩形 3"/>
        <dsp:cNvSpPr/>
      </dsp:nvSpPr>
      <dsp:spPr bwMode="white">
        <a:xfrm>
          <a:off x="411480" y="8924"/>
          <a:ext cx="5760720" cy="53136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zh-CN"/>
            <a:t>管理层面</a:t>
          </a:r>
        </a:p>
      </dsp:txBody>
      <dsp:txXfrm>
        <a:off x="411480" y="8924"/>
        <a:ext cx="5760720" cy="531360"/>
      </dsp:txXfrm>
    </dsp:sp>
    <dsp:sp modelId="{96962E7E-7917-49E7-B35E-48522199B3B5}">
      <dsp:nvSpPr>
        <dsp:cNvPr id="3" name="矩形 2" hidden="1"/>
        <dsp:cNvSpPr/>
      </dsp:nvSpPr>
      <dsp:spPr>
        <a:xfrm>
          <a:off x="0" y="8924"/>
          <a:ext cx="411480" cy="531360"/>
        </a:xfrm>
        <a:prstGeom prst="rect">
          <a:avLst/>
        </a:prstGeom>
      </dsp:spPr>
      <dsp:txXfrm>
        <a:off x="0" y="8924"/>
        <a:ext cx="411480" cy="531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A5B0D523-ED27-4ACB-9A13-12EC301FCB92}">
      <dsp:nvSpPr>
        <dsp:cNvPr id="5" name="流程图: 可选过程 4"/>
        <dsp:cNvSpPr/>
      </dsp:nvSpPr>
      <dsp:spPr bwMode="white">
        <a:xfrm>
          <a:off x="0" y="392961"/>
          <a:ext cx="8229600" cy="3931920"/>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270764" rIns="638708"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rtl="0">
            <a:lnSpc>
              <a:spcPct val="100000"/>
            </a:lnSpc>
            <a:spcBef>
              <a:spcPct val="0"/>
            </a:spcBef>
            <a:spcAft>
              <a:spcPct val="15000"/>
            </a:spcAft>
            <a:buChar char="•"/>
          </a:pPr>
          <a:r>
            <a:rPr lang="zh-CN" dirty="0">
              <a:solidFill>
                <a:schemeClr val="dk1"/>
              </a:solidFill>
            </a:rPr>
            <a:t>火灾、爆炸危险是危险化学品储存企业面临的最大危险之一，发生频率较高，分析其原因主要包括以下几个方面。</a:t>
          </a:r>
          <a:endParaRPr lang="zh-CN" dirty="0">
            <a:solidFill>
              <a:schemeClr val="dk1"/>
            </a:solidFill>
          </a:endParaRPr>
        </a:p>
        <a:p>
          <a:pPr lvl="2" rtl="0">
            <a:lnSpc>
              <a:spcPct val="100000"/>
            </a:lnSpc>
            <a:spcBef>
              <a:spcPct val="0"/>
            </a:spcBef>
            <a:spcAft>
              <a:spcPct val="15000"/>
            </a:spcAft>
            <a:buChar char="•"/>
          </a:pPr>
          <a:r>
            <a:rPr lang="en-US">
              <a:solidFill>
                <a:schemeClr val="dk1"/>
              </a:solidFill>
            </a:rPr>
            <a:t>a) </a:t>
          </a:r>
          <a:r>
            <a:rPr lang="zh-CN">
              <a:solidFill>
                <a:schemeClr val="dk1"/>
              </a:solidFill>
            </a:rPr>
            <a:t>明火源引起。如违章动火；吸烟；作业车辆、外来车辆不防爆、未带防火帽等。</a:t>
          </a:r>
          <a:endParaRPr lang="zh-CN">
            <a:solidFill>
              <a:schemeClr val="dk1"/>
            </a:solidFill>
          </a:endParaRPr>
        </a:p>
        <a:p>
          <a:pPr lvl="2" rtl="0">
            <a:lnSpc>
              <a:spcPct val="100000"/>
            </a:lnSpc>
            <a:spcBef>
              <a:spcPct val="0"/>
            </a:spcBef>
            <a:spcAft>
              <a:spcPct val="15000"/>
            </a:spcAft>
            <a:buChar char="•"/>
          </a:pPr>
          <a:r>
            <a:rPr lang="en-US" dirty="0">
              <a:solidFill>
                <a:schemeClr val="dk1"/>
              </a:solidFill>
            </a:rPr>
            <a:t>b) </a:t>
          </a:r>
          <a:r>
            <a:rPr lang="zh-CN" dirty="0">
              <a:solidFill>
                <a:schemeClr val="dk1"/>
              </a:solidFill>
            </a:rPr>
            <a:t>火花引起。如操作人员用钢制工具敲打设备、管线、容器；电气设施老化、短路、设备接地措施缺陷或发生故障，产生电弧或电气火花；撞击、拖动容器等。</a:t>
          </a:r>
          <a:endParaRPr lang="zh-CN" dirty="0">
            <a:solidFill>
              <a:schemeClr val="dk1"/>
            </a:solidFill>
          </a:endParaRPr>
        </a:p>
        <a:p>
          <a:pPr lvl="2" rtl="0">
            <a:lnSpc>
              <a:spcPct val="100000"/>
            </a:lnSpc>
            <a:spcBef>
              <a:spcPct val="0"/>
            </a:spcBef>
            <a:spcAft>
              <a:spcPct val="15000"/>
            </a:spcAft>
            <a:buChar char="•"/>
          </a:pPr>
          <a:r>
            <a:rPr lang="en-US">
              <a:solidFill>
                <a:schemeClr val="dk1"/>
              </a:solidFill>
            </a:rPr>
            <a:t>c) </a:t>
          </a:r>
          <a:r>
            <a:rPr lang="zh-CN">
              <a:solidFill>
                <a:schemeClr val="dk1"/>
              </a:solidFill>
            </a:rPr>
            <a:t>静电放电引起。当进入作业场所人员身着易产生静电的衣物时，在特定条件下会产生静电，一旦有易燃易爆气体存在，有可能发生火灾爆炸危险。</a:t>
          </a:r>
          <a:endParaRPr lang="zh-CN">
            <a:solidFill>
              <a:schemeClr val="dk1"/>
            </a:solidFill>
          </a:endParaRPr>
        </a:p>
        <a:p>
          <a:pPr lvl="2" rtl="0">
            <a:lnSpc>
              <a:spcPct val="100000"/>
            </a:lnSpc>
            <a:spcBef>
              <a:spcPct val="0"/>
            </a:spcBef>
            <a:spcAft>
              <a:spcPct val="15000"/>
            </a:spcAft>
            <a:buChar char="•"/>
          </a:pPr>
          <a:r>
            <a:rPr lang="en-US">
              <a:solidFill>
                <a:schemeClr val="dk1"/>
              </a:solidFill>
            </a:rPr>
            <a:t>d) </a:t>
          </a:r>
          <a:r>
            <a:rPr lang="zh-CN">
              <a:solidFill>
                <a:schemeClr val="dk1"/>
              </a:solidFill>
            </a:rPr>
            <a:t>性质相互抵触的物品混存。性质相抵触的危险化学品往往由于保管人员缺乏知识或者是有的企业因缺少储存场地而任意临时混存。</a:t>
          </a:r>
          <a:endParaRPr lang="zh-CN">
            <a:solidFill>
              <a:schemeClr val="dk1"/>
            </a:solidFill>
          </a:endParaRPr>
        </a:p>
        <a:p>
          <a:pPr lvl="2" rtl="0">
            <a:lnSpc>
              <a:spcPct val="100000"/>
            </a:lnSpc>
            <a:spcBef>
              <a:spcPct val="0"/>
            </a:spcBef>
            <a:spcAft>
              <a:spcPct val="15000"/>
            </a:spcAft>
            <a:buChar char="•"/>
          </a:pPr>
          <a:r>
            <a:rPr lang="en-US" dirty="0">
              <a:solidFill>
                <a:schemeClr val="dk1"/>
              </a:solidFill>
            </a:rPr>
            <a:t>e) </a:t>
          </a:r>
          <a:r>
            <a:rPr lang="zh-CN" dirty="0">
              <a:solidFill>
                <a:schemeClr val="dk1"/>
              </a:solidFill>
            </a:rPr>
            <a:t>产品变质。有些危险化学品已经长期不用或产品不合格，仍废置在仓库中，如不及时处理，往往会因变质而引起事故。</a:t>
          </a:r>
          <a:endParaRPr lang="zh-CN" dirty="0">
            <a:solidFill>
              <a:schemeClr val="dk1"/>
            </a:solidFill>
          </a:endParaRPr>
        </a:p>
        <a:p>
          <a:pPr lvl="2" rtl="0">
            <a:lnSpc>
              <a:spcPct val="100000"/>
            </a:lnSpc>
            <a:spcBef>
              <a:spcPct val="0"/>
            </a:spcBef>
            <a:spcAft>
              <a:spcPct val="15000"/>
            </a:spcAft>
            <a:buChar char="•"/>
          </a:pPr>
          <a:r>
            <a:rPr lang="en-US" dirty="0">
              <a:solidFill>
                <a:schemeClr val="dk1"/>
              </a:solidFill>
            </a:rPr>
            <a:t>f) </a:t>
          </a:r>
          <a:r>
            <a:rPr lang="zh-CN" dirty="0">
              <a:solidFill>
                <a:schemeClr val="dk1"/>
              </a:solidFill>
            </a:rPr>
            <a:t>着火扑救不当。着火时因不熟悉危险化学品的性能，灭火方法和灭火器材使用不当而造成严重的后果。</a:t>
          </a:r>
          <a:endParaRPr lang="zh-CN" dirty="0">
            <a:solidFill>
              <a:schemeClr val="dk1"/>
            </a:solidFill>
          </a:endParaRPr>
        </a:p>
        <a:p>
          <a:pPr lvl="2" rtl="0">
            <a:lnSpc>
              <a:spcPct val="100000"/>
            </a:lnSpc>
            <a:spcBef>
              <a:spcPct val="0"/>
            </a:spcBef>
            <a:spcAft>
              <a:spcPct val="15000"/>
            </a:spcAft>
            <a:buChar char="•"/>
          </a:pPr>
          <a:r>
            <a:rPr lang="en-US" dirty="0">
              <a:solidFill>
                <a:schemeClr val="dk1"/>
              </a:solidFill>
            </a:rPr>
            <a:t>g) </a:t>
          </a:r>
          <a:r>
            <a:rPr lang="zh-CN" dirty="0">
              <a:solidFill>
                <a:schemeClr val="dk1"/>
              </a:solidFill>
            </a:rPr>
            <a:t>养护管理不善。如保管不善，仓库漏雨进水使物品受潮或盛装的容器破陋，使物品接触空气都有引起火灾或爆炸的危险。</a:t>
          </a:r>
          <a:endParaRPr>
            <a:solidFill>
              <a:schemeClr val="dk1"/>
            </a:solidFill>
          </a:endParaRPr>
        </a:p>
      </dsp:txBody>
      <dsp:txXfrm>
        <a:off x="0" y="392961"/>
        <a:ext cx="8229600" cy="3931920"/>
      </dsp:txXfrm>
    </dsp:sp>
    <dsp:sp modelId="{6E80EB98-12BC-49CC-B04F-D44AFA481092}">
      <dsp:nvSpPr>
        <dsp:cNvPr id="4" name="圆角矩形 3"/>
        <dsp:cNvSpPr/>
      </dsp:nvSpPr>
      <dsp:spPr bwMode="white">
        <a:xfrm>
          <a:off x="411480" y="201081"/>
          <a:ext cx="5760720" cy="38376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rtl="0">
            <a:lnSpc>
              <a:spcPct val="100000"/>
            </a:lnSpc>
            <a:spcBef>
              <a:spcPct val="0"/>
            </a:spcBef>
            <a:spcAft>
              <a:spcPct val="35000"/>
            </a:spcAft>
          </a:pPr>
          <a:r>
            <a:rPr lang="zh-CN" dirty="0"/>
            <a:t>火灾、爆炸危险</a:t>
          </a:r>
        </a:p>
      </dsp:txBody>
      <dsp:txXfrm>
        <a:off x="411480" y="201081"/>
        <a:ext cx="5760720" cy="383760"/>
      </dsp:txXfrm>
    </dsp:sp>
    <dsp:sp modelId="{42A83737-75DA-4839-BF43-6D43B8D011A7}">
      <dsp:nvSpPr>
        <dsp:cNvPr id="3" name="矩形 2" hidden="1"/>
        <dsp:cNvSpPr/>
      </dsp:nvSpPr>
      <dsp:spPr>
        <a:xfrm>
          <a:off x="0" y="201081"/>
          <a:ext cx="411480" cy="383760"/>
        </a:xfrm>
        <a:prstGeom prst="rect">
          <a:avLst/>
        </a:prstGeom>
      </dsp:spPr>
      <dsp:txXfrm>
        <a:off x="0" y="201081"/>
        <a:ext cx="411480" cy="383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3CF5C349-4198-4516-AD0F-94303D761248}">
      <dsp:nvSpPr>
        <dsp:cNvPr id="5" name="流程图: 可选过程 4"/>
        <dsp:cNvSpPr/>
      </dsp:nvSpPr>
      <dsp:spPr bwMode="white">
        <a:xfrm>
          <a:off x="0" y="442159"/>
          <a:ext cx="8229600" cy="3951605"/>
        </a:xfrm>
        <a:prstGeom prst="flowChartAlternateProcess">
          <a:avLst/>
        </a:prstGeom>
      </dsp:spPr>
      <dsp:style>
        <a:lnRef idx="2">
          <a:schemeClr val="accent2"/>
        </a:lnRef>
        <a:fillRef idx="1">
          <a:schemeClr val="lt1">
            <a:alpha val="90000"/>
          </a:schemeClr>
        </a:fillRef>
        <a:effectRef idx="0">
          <a:scrgbClr r="0" g="0" b="0"/>
        </a:effectRef>
        <a:fontRef idx="minor"/>
      </dsp:style>
      <dsp:txBody>
        <a:bodyPr lIns="638708" tIns="395731" rIns="638708" bIns="135128" anchor="t"/>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rtl="0">
            <a:lnSpc>
              <a:spcPct val="100000"/>
            </a:lnSpc>
            <a:spcBef>
              <a:spcPct val="0"/>
            </a:spcBef>
            <a:spcAft>
              <a:spcPct val="15000"/>
            </a:spcAft>
            <a:buChar char="•"/>
          </a:pPr>
          <a:r>
            <a:rPr lang="zh-CN">
              <a:solidFill>
                <a:schemeClr val="dk1"/>
              </a:solidFill>
            </a:rPr>
            <a:t>泄漏危险是危险化学品储存企业面临的最大危险之一，发生频率较高。对于有毒的液体或气体泄漏，往往造成非常严重的后果。分析其原因主要包括以下几个方面。</a:t>
          </a:r>
          <a:endParaRPr lang="zh-CN">
            <a:solidFill>
              <a:schemeClr val="dk1"/>
            </a:solidFill>
          </a:endParaRPr>
        </a:p>
        <a:p>
          <a:pPr lvl="2" rtl="0">
            <a:lnSpc>
              <a:spcPct val="100000"/>
            </a:lnSpc>
            <a:spcBef>
              <a:spcPct val="0"/>
            </a:spcBef>
            <a:spcAft>
              <a:spcPct val="15000"/>
            </a:spcAft>
            <a:buChar char="•"/>
          </a:pPr>
          <a:r>
            <a:rPr lang="en-US">
              <a:solidFill>
                <a:schemeClr val="dk1"/>
              </a:solidFill>
            </a:rPr>
            <a:t>a) </a:t>
          </a:r>
          <a:r>
            <a:rPr lang="zh-CN">
              <a:solidFill>
                <a:schemeClr val="dk1"/>
              </a:solidFill>
            </a:rPr>
            <a:t>违反操作规程。如搬运危险化学品没有轻装轻卸，野蛮作业致使容器破损；堆垛过高不稳，发生倒桩。</a:t>
          </a:r>
          <a:endParaRPr lang="zh-CN">
            <a:solidFill>
              <a:schemeClr val="dk1"/>
            </a:solidFill>
          </a:endParaRPr>
        </a:p>
        <a:p>
          <a:pPr lvl="2" rtl="0">
            <a:lnSpc>
              <a:spcPct val="100000"/>
            </a:lnSpc>
            <a:spcBef>
              <a:spcPct val="0"/>
            </a:spcBef>
            <a:spcAft>
              <a:spcPct val="15000"/>
            </a:spcAft>
            <a:buChar char="•"/>
          </a:pPr>
          <a:r>
            <a:rPr lang="en-US" dirty="0">
              <a:solidFill>
                <a:schemeClr val="dk1"/>
              </a:solidFill>
            </a:rPr>
            <a:t>b) </a:t>
          </a:r>
          <a:r>
            <a:rPr lang="zh-CN" dirty="0">
              <a:solidFill>
                <a:schemeClr val="dk1"/>
              </a:solidFill>
            </a:rPr>
            <a:t>包装损坏或不符合要求。危险化学品容器包装损坏、或者出厂的包装不符合安全要求，都会引起泄漏事故。</a:t>
          </a:r>
          <a:endParaRPr>
            <a:solidFill>
              <a:schemeClr val="dk1"/>
            </a:solidFill>
          </a:endParaRPr>
        </a:p>
      </dsp:txBody>
      <dsp:txXfrm>
        <a:off x="0" y="442159"/>
        <a:ext cx="8229600" cy="3951605"/>
      </dsp:txXfrm>
    </dsp:sp>
    <dsp:sp modelId="{77BB9034-7F06-41E7-9831-EEF80F56504C}">
      <dsp:nvSpPr>
        <dsp:cNvPr id="4" name="圆角矩形 3"/>
        <dsp:cNvSpPr/>
      </dsp:nvSpPr>
      <dsp:spPr bwMode="white">
        <a:xfrm>
          <a:off x="411480" y="132199"/>
          <a:ext cx="5760720" cy="619920"/>
        </a:xfrm>
        <a:prstGeom prst="roundRect">
          <a:avLst/>
        </a:prstGeom>
      </dsp:spPr>
      <dsp:style>
        <a:lnRef idx="2">
          <a:schemeClr val="lt1"/>
        </a:lnRef>
        <a:fillRef idx="1">
          <a:schemeClr val="accent2"/>
        </a:fillRef>
        <a:effectRef idx="0">
          <a:scrgbClr r="0" g="0" b="0"/>
        </a:effectRef>
        <a:fontRef idx="minor">
          <a:schemeClr val="lt1"/>
        </a:fontRef>
      </dsp:style>
      <dsp:txBody>
        <a:bodyPr lIns="217741" tIns="0" rIns="217741" bIns="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zh-CN"/>
            <a:t>泄漏危险</a:t>
          </a:r>
        </a:p>
      </dsp:txBody>
      <dsp:txXfrm>
        <a:off x="411480" y="132199"/>
        <a:ext cx="5760720" cy="619920"/>
      </dsp:txXfrm>
    </dsp:sp>
    <dsp:sp modelId="{8B49C1D8-7F9D-444E-B4F5-0F5B5284F8D8}">
      <dsp:nvSpPr>
        <dsp:cNvPr id="3" name="矩形 2" hidden="1"/>
        <dsp:cNvSpPr/>
      </dsp:nvSpPr>
      <dsp:spPr>
        <a:xfrm>
          <a:off x="0" y="132199"/>
          <a:ext cx="411480" cy="619920"/>
        </a:xfrm>
        <a:prstGeom prst="rect">
          <a:avLst/>
        </a:prstGeom>
      </dsp:spPr>
      <dsp:txXfrm>
        <a:off x="0" y="132199"/>
        <a:ext cx="411480"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10">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16">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17">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18">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19">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6">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7">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8">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9">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87B5A-7FE3-4DF1-8BC0-BD1A969002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2155CA-0043-4A12-8A4A-FB9AC96C67A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zh-CN" dirty="0"/>
          </a:p>
        </p:txBody>
      </p:sp>
      <p:sp>
        <p:nvSpPr>
          <p:cNvPr id="50180"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CA49458-8B06-4CC3-8E54-DB564B0F50D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370205" y="1216660"/>
            <a:ext cx="4610100" cy="4989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5688330"/>
            <a:ext cx="5297903" cy="4743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166099" y="332740"/>
            <a:ext cx="6811328" cy="60483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166099" y="332740"/>
            <a:ext cx="6811328" cy="604837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endParaRPr kumimoji="0"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endParaRPr kumimoji="0"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a:t>单击此处编辑母版文本样式</a:t>
            </a:r>
            <a:endParaRPr kumimoji="0" lang="zh-CN" altLang="en-US"/>
          </a:p>
          <a:p>
            <a:pPr lvl="1" eaLnBrk="1" latinLnBrk="0" hangingPunct="1"/>
            <a:r>
              <a:rPr kumimoji="0" lang="zh-CN" altLang="en-US"/>
              <a:t>第二级</a:t>
            </a:r>
            <a:endParaRPr kumimoji="0" lang="zh-CN" altLang="en-US"/>
          </a:p>
          <a:p>
            <a:pPr lvl="2" eaLnBrk="1" latinLnBrk="0" hangingPunct="1"/>
            <a:r>
              <a:rPr kumimoji="0" lang="zh-CN" altLang="en-US"/>
              <a:t>第三级</a:t>
            </a:r>
            <a:endParaRPr kumimoji="0" lang="zh-CN" altLang="en-US"/>
          </a:p>
          <a:p>
            <a:pPr lvl="3" eaLnBrk="1" latinLnBrk="0" hangingPunct="1"/>
            <a:r>
              <a:rPr kumimoji="0" lang="zh-CN" altLang="en-US"/>
              <a:t>第四级</a:t>
            </a:r>
            <a:endParaRPr kumimoji="0" lang="zh-CN" altLang="en-US"/>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fld>
            <a:endParaRPr lang="zh-CN" altLang="en-US"/>
          </a:p>
        </p:txBody>
      </p:sp>
      <p:sp>
        <p:nvSpPr>
          <p:cNvPr id="8" name="矩形 7"/>
          <p:cNvSpPr/>
          <p:nvPr userDrawn="1"/>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pic>
        <p:nvPicPr>
          <p:cNvPr id="9" name="图片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9" Type="http://schemas.openxmlformats.org/officeDocument/2006/relationships/hyperlink" Target="http://baike.baidu.com/view/645763.htm" TargetMode="External"/><Relationship Id="rId8" Type="http://schemas.openxmlformats.org/officeDocument/2006/relationships/hyperlink" Target="http://baike.baidu.com/view/11141.htm" TargetMode="External"/><Relationship Id="rId7" Type="http://schemas.openxmlformats.org/officeDocument/2006/relationships/hyperlink" Target="http://baike.baidu.com/view/77546.htm" TargetMode="External"/><Relationship Id="rId6" Type="http://schemas.openxmlformats.org/officeDocument/2006/relationships/hyperlink" Target="http://baike.baidu.com/view/402745.htm" TargetMode="External"/><Relationship Id="rId5" Type="http://schemas.openxmlformats.org/officeDocument/2006/relationships/hyperlink" Target="http://baike.baidu.com/view/323925.htm" TargetMode="External"/><Relationship Id="rId4" Type="http://schemas.openxmlformats.org/officeDocument/2006/relationships/hyperlink" Target="http://baike.baidu.com/view/27394.htm" TargetMode="External"/><Relationship Id="rId3" Type="http://schemas.openxmlformats.org/officeDocument/2006/relationships/hyperlink" Target="http://baike.baidu.com/view/90520.htm" TargetMode="External"/><Relationship Id="rId24" Type="http://schemas.openxmlformats.org/officeDocument/2006/relationships/slideLayout" Target="../slideLayouts/slideLayout4.xml"/><Relationship Id="rId23" Type="http://schemas.openxmlformats.org/officeDocument/2006/relationships/hyperlink" Target="http://baike.baidu.com/subview/9985/5369028.htm" TargetMode="External"/><Relationship Id="rId22" Type="http://schemas.openxmlformats.org/officeDocument/2006/relationships/hyperlink" Target="http://baike.baidu.com/view/53663.htm" TargetMode="External"/><Relationship Id="rId21" Type="http://schemas.openxmlformats.org/officeDocument/2006/relationships/hyperlink" Target="http://baike.baidu.com/view/1264043.htm" TargetMode="External"/><Relationship Id="rId20" Type="http://schemas.openxmlformats.org/officeDocument/2006/relationships/hyperlink" Target="http://baike.baidu.com/view/450426.htm" TargetMode="External"/><Relationship Id="rId2" Type="http://schemas.openxmlformats.org/officeDocument/2006/relationships/hyperlink" Target="http://baike.baidu.com/view/54962.htm" TargetMode="External"/><Relationship Id="rId19" Type="http://schemas.openxmlformats.org/officeDocument/2006/relationships/hyperlink" Target="http://baike.baidu.com/view/6927125.htm" TargetMode="External"/><Relationship Id="rId18" Type="http://schemas.openxmlformats.org/officeDocument/2006/relationships/hyperlink" Target="http://baike.baidu.com/view/155962.htm" TargetMode="External"/><Relationship Id="rId17" Type="http://schemas.openxmlformats.org/officeDocument/2006/relationships/hyperlink" Target="http://baike.baidu.com/view/487100.htm" TargetMode="External"/><Relationship Id="rId16" Type="http://schemas.openxmlformats.org/officeDocument/2006/relationships/hyperlink" Target="http://baike.baidu.com/view/1731.htm" TargetMode="External"/><Relationship Id="rId15" Type="http://schemas.openxmlformats.org/officeDocument/2006/relationships/hyperlink" Target="http://baike.baidu.com/view/95517.htm" TargetMode="External"/><Relationship Id="rId14" Type="http://schemas.openxmlformats.org/officeDocument/2006/relationships/hyperlink" Target="http://baike.baidu.com/view/141856.htm" TargetMode="External"/><Relationship Id="rId13" Type="http://schemas.openxmlformats.org/officeDocument/2006/relationships/hyperlink" Target="http://baike.baidu.com/view/4261879.htm" TargetMode="External"/><Relationship Id="rId12" Type="http://schemas.openxmlformats.org/officeDocument/2006/relationships/hyperlink" Target="http://baike.baidu.com/view/446767.htm" TargetMode="External"/><Relationship Id="rId11" Type="http://schemas.openxmlformats.org/officeDocument/2006/relationships/hyperlink" Target="http://baike.baidu.com/view/169535.htm" TargetMode="External"/><Relationship Id="rId10" Type="http://schemas.openxmlformats.org/officeDocument/2006/relationships/hyperlink" Target="http://baike.baidu.com/view/1290449.htm" TargetMode="External"/><Relationship Id="rId1" Type="http://schemas.openxmlformats.org/officeDocument/2006/relationships/hyperlink" Target="http://baike.baidu.com/view/88894.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2.xml"/><Relationship Id="rId4" Type="http://schemas.openxmlformats.org/officeDocument/2006/relationships/image" Target="../media/image2.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9.png"/><Relationship Id="rId6" Type="http://schemas.openxmlformats.org/officeDocument/2006/relationships/tags" Target="../tags/tag73.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 Type="http://schemas.openxmlformats.org/officeDocument/2006/relationships/diagramData" Target="../diagrams/data16.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 Type="http://schemas.openxmlformats.org/officeDocument/2006/relationships/diagramData" Target="../diagrams/data1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8.xml"/><Relationship Id="rId4" Type="http://schemas.openxmlformats.org/officeDocument/2006/relationships/diagramColors" Target="../diagrams/colors18.xml"/><Relationship Id="rId3" Type="http://schemas.openxmlformats.org/officeDocument/2006/relationships/diagramQuickStyle" Target="../diagrams/quickStyle18.xml"/><Relationship Id="rId2" Type="http://schemas.openxmlformats.org/officeDocument/2006/relationships/diagramLayout" Target="../diagrams/layout18.xml"/><Relationship Id="rId1" Type="http://schemas.openxmlformats.org/officeDocument/2006/relationships/diagramData" Target="../diagrams/data18.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9.xml"/><Relationship Id="rId4" Type="http://schemas.openxmlformats.org/officeDocument/2006/relationships/diagramColors" Target="../diagrams/colors19.xml"/><Relationship Id="rId3" Type="http://schemas.openxmlformats.org/officeDocument/2006/relationships/diagramQuickStyle" Target="../diagrams/quickStyle19.xml"/><Relationship Id="rId2" Type="http://schemas.openxmlformats.org/officeDocument/2006/relationships/diagramLayout" Target="../diagrams/layout19.xml"/><Relationship Id="rId1" Type="http://schemas.openxmlformats.org/officeDocument/2006/relationships/diagramData" Target="../diagrams/data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78.xml"/><Relationship Id="rId7" Type="http://schemas.openxmlformats.org/officeDocument/2006/relationships/hyperlink" Target="http://www.bofety.com/" TargetMode="External"/><Relationship Id="rId6" Type="http://schemas.openxmlformats.org/officeDocument/2006/relationships/tags" Target="../tags/tag77.xml"/><Relationship Id="rId5" Type="http://schemas.openxmlformats.org/officeDocument/2006/relationships/image" Target="../media/image21.jpeg"/><Relationship Id="rId4" Type="http://schemas.openxmlformats.org/officeDocument/2006/relationships/tags" Target="../tags/tag76.xml"/><Relationship Id="rId3" Type="http://schemas.openxmlformats.org/officeDocument/2006/relationships/image" Target="../media/image20.jpeg"/><Relationship Id="rId2" Type="http://schemas.openxmlformats.org/officeDocument/2006/relationships/tags" Target="../tags/tag75.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baike.baidu.com/view/25549.htm" TargetMode="External"/><Relationship Id="rId4" Type="http://schemas.openxmlformats.org/officeDocument/2006/relationships/hyperlink" Target="http://baike.baidu.com/view/16482.htm" TargetMode="External"/><Relationship Id="rId3" Type="http://schemas.openxmlformats.org/officeDocument/2006/relationships/hyperlink" Target="http://baike.baidu.com/view/1810082.htm" TargetMode="External"/><Relationship Id="rId2" Type="http://schemas.openxmlformats.org/officeDocument/2006/relationships/hyperlink" Target="http://baike.baidu.com/subview/36364/14764243.htm" TargetMode="Externa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4.jpe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35" y="2355215"/>
            <a:ext cx="9143365" cy="1610360"/>
          </a:xfrm>
          <a:prstGeom prst="rect">
            <a:avLst/>
          </a:prstGeom>
          <a:gradFill>
            <a:gsLst>
              <a:gs pos="0">
                <a:srgbClr val="E30000"/>
              </a:gs>
              <a:gs pos="100000">
                <a:srgbClr val="760303"/>
              </a:gs>
            </a:gsLst>
            <a:lin ang="5400000" scaled="0"/>
          </a:gradFill>
        </p:spPr>
        <p:txBody>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危险化学品仓库安全</a:t>
            </a:r>
            <a:b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br>
            <a:r>
              <a:rPr lang="en-US" altLang="zh-CN"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Safety  Storage  Of  Hazardous Chemicals</a:t>
            </a:r>
            <a:br>
              <a:rPr lang="en-US" altLang="zh-CN" sz="36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br>
            <a:br>
              <a:rPr lang="en-US" altLang="zh-CN" sz="40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br>
            <a:endParaRPr lang="en-US" altLang="zh-CN" sz="40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796439" y="42205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458939" y="51565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391275" y="51569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323611" y="51565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noGrp="1"/>
          </p:cNvSpPr>
          <p:nvPr>
            <p:ph type="title"/>
          </p:nvPr>
        </p:nvSpPr>
        <p:spPr bwMode="gray">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457200" indent="-457200" algn="l" rtl="0" eaLnBrk="1" fontAlgn="base" hangingPunct="1">
              <a:spcBef>
                <a:spcPct val="0"/>
              </a:spcBef>
              <a:spcAft>
                <a:spcPct val="0"/>
              </a:spcAft>
              <a:defRPr sz="2400" b="1">
                <a:solidFill>
                  <a:schemeClr val="hlink"/>
                </a:solidFill>
                <a:latin typeface="+mj-lt"/>
                <a:ea typeface="+mj-ea"/>
                <a:cs typeface="+mj-cs"/>
              </a:defRPr>
            </a:lvl1pPr>
            <a:lvl2pPr marL="457200" indent="-457200" algn="l" rtl="0" eaLnBrk="1" fontAlgn="base" hangingPunct="1">
              <a:spcBef>
                <a:spcPct val="0"/>
              </a:spcBef>
              <a:spcAft>
                <a:spcPct val="0"/>
              </a:spcAft>
              <a:defRPr sz="2400" b="1">
                <a:solidFill>
                  <a:schemeClr val="hlink"/>
                </a:solidFill>
                <a:latin typeface="Arial" panose="020B0604020202020204" pitchFamily="34" charset="0"/>
              </a:defRPr>
            </a:lvl2pPr>
            <a:lvl3pPr marL="457200" indent="-457200" algn="l" rtl="0" eaLnBrk="1" fontAlgn="base" hangingPunct="1">
              <a:spcBef>
                <a:spcPct val="0"/>
              </a:spcBef>
              <a:spcAft>
                <a:spcPct val="0"/>
              </a:spcAft>
              <a:defRPr sz="2400" b="1">
                <a:solidFill>
                  <a:schemeClr val="hlink"/>
                </a:solidFill>
                <a:latin typeface="Arial" panose="020B0604020202020204" pitchFamily="34" charset="0"/>
              </a:defRPr>
            </a:lvl3pPr>
            <a:lvl4pPr marL="457200" indent="-457200" algn="l" rtl="0" eaLnBrk="1" fontAlgn="base" hangingPunct="1">
              <a:spcBef>
                <a:spcPct val="0"/>
              </a:spcBef>
              <a:spcAft>
                <a:spcPct val="0"/>
              </a:spcAft>
              <a:defRPr sz="2400" b="1">
                <a:solidFill>
                  <a:schemeClr val="hlink"/>
                </a:solidFill>
                <a:latin typeface="Arial" panose="020B0604020202020204" pitchFamily="34" charset="0"/>
              </a:defRPr>
            </a:lvl4pPr>
            <a:lvl5pPr marL="457200" indent="-457200" algn="l" rtl="0" eaLnBrk="1" fontAlgn="base" hangingPunct="1">
              <a:spcBef>
                <a:spcPct val="0"/>
              </a:spcBef>
              <a:spcAft>
                <a:spcPct val="0"/>
              </a:spcAft>
              <a:defRPr sz="2400" b="1">
                <a:solidFill>
                  <a:schemeClr val="hlink"/>
                </a:solidFill>
                <a:latin typeface="Arial" panose="020B0604020202020204" pitchFamily="34" charset="0"/>
              </a:defRPr>
            </a:lvl5pPr>
            <a:lvl6pPr marL="914400" indent="-457200" algn="l" rtl="0" eaLnBrk="1" fontAlgn="base" hangingPunct="1">
              <a:spcBef>
                <a:spcPct val="0"/>
              </a:spcBef>
              <a:spcAft>
                <a:spcPct val="0"/>
              </a:spcAft>
              <a:defRPr sz="2400" b="1">
                <a:solidFill>
                  <a:schemeClr val="hlink"/>
                </a:solidFill>
                <a:latin typeface="Arial" panose="020B0604020202020204" pitchFamily="34" charset="0"/>
              </a:defRPr>
            </a:lvl6pPr>
            <a:lvl7pPr marL="1371600" indent="-457200" algn="l" rtl="0" eaLnBrk="1" fontAlgn="base" hangingPunct="1">
              <a:spcBef>
                <a:spcPct val="0"/>
              </a:spcBef>
              <a:spcAft>
                <a:spcPct val="0"/>
              </a:spcAft>
              <a:defRPr sz="2400" b="1">
                <a:solidFill>
                  <a:schemeClr val="hlink"/>
                </a:solidFill>
                <a:latin typeface="Arial" panose="020B0604020202020204" pitchFamily="34" charset="0"/>
              </a:defRPr>
            </a:lvl7pPr>
            <a:lvl8pPr marL="1828800" indent="-457200" algn="l" rtl="0" eaLnBrk="1" fontAlgn="base" hangingPunct="1">
              <a:spcBef>
                <a:spcPct val="0"/>
              </a:spcBef>
              <a:spcAft>
                <a:spcPct val="0"/>
              </a:spcAft>
              <a:defRPr sz="2400" b="1">
                <a:solidFill>
                  <a:schemeClr val="hlink"/>
                </a:solidFill>
                <a:latin typeface="Arial" panose="020B0604020202020204" pitchFamily="34" charset="0"/>
              </a:defRPr>
            </a:lvl8pPr>
            <a:lvl9pPr marL="2286000" indent="-457200" algn="l" rtl="0" eaLnBrk="1" fontAlgn="base" hangingPunct="1">
              <a:spcBef>
                <a:spcPct val="0"/>
              </a:spcBef>
              <a:spcAft>
                <a:spcPct val="0"/>
              </a:spcAft>
              <a:defRPr sz="2400" b="1">
                <a:solidFill>
                  <a:schemeClr val="hlink"/>
                </a:solidFill>
                <a:latin typeface="Arial" panose="020B0604020202020204" pitchFamily="34" charset="0"/>
              </a:defRPr>
            </a:lvl9pPr>
          </a:lstStyle>
          <a:p>
            <a:r>
              <a:rPr lang="en-US" altLang="zh-CN" dirty="0"/>
              <a:t>1.</a:t>
            </a:r>
            <a:r>
              <a:rPr lang="zh-CN" altLang="en-US" dirty="0"/>
              <a:t>危化品案例介绍</a:t>
            </a:r>
            <a:r>
              <a:rPr lang="en-US" altLang="zh-CN" dirty="0"/>
              <a:t>——</a:t>
            </a:r>
            <a:r>
              <a:rPr lang="zh-CN" altLang="en-US" dirty="0"/>
              <a:t>天津瑞海危化品爆炸事故分析</a:t>
            </a:r>
            <a:endParaRPr lang="zh-CN" altLang="en-US" dirty="0"/>
          </a:p>
        </p:txBody>
      </p:sp>
      <p:sp>
        <p:nvSpPr>
          <p:cNvPr id="3" name="内容占位符 2"/>
          <p:cNvSpPr>
            <a:spLocks noGrp="1"/>
          </p:cNvSpPr>
          <p:nvPr>
            <p:ph sz="half" idx="1"/>
          </p:nvPr>
        </p:nvSpPr>
        <p:spPr>
          <a:xfrm>
            <a:off x="467544" y="1196752"/>
            <a:ext cx="4038600" cy="4525963"/>
          </a:xfrm>
        </p:spPr>
        <p:txBody>
          <a:bodyPr>
            <a:noAutofit/>
          </a:bodyPr>
          <a:lstStyle/>
          <a:p>
            <a:pPr>
              <a:lnSpc>
                <a:spcPct val="100000"/>
              </a:lnSpc>
            </a:pPr>
            <a:r>
              <a:rPr lang="en-US" altLang="zh-CN" sz="1800" dirty="0"/>
              <a:t>B </a:t>
            </a:r>
            <a:r>
              <a:rPr lang="zh-CN" altLang="zh-CN" sz="1800" dirty="0"/>
              <a:t>管理紊乱</a:t>
            </a:r>
            <a:r>
              <a:rPr lang="en-US" altLang="zh-CN" sz="1800" dirty="0"/>
              <a:t>——</a:t>
            </a:r>
            <a:r>
              <a:rPr lang="zh-CN" altLang="zh-CN" sz="1800" dirty="0"/>
              <a:t>现场集装箱堆积如山。</a:t>
            </a:r>
            <a:endParaRPr lang="en-US" altLang="zh-CN" sz="1800" dirty="0"/>
          </a:p>
          <a:p>
            <a:pPr lvl="1">
              <a:lnSpc>
                <a:spcPct val="100000"/>
              </a:lnSpc>
            </a:pPr>
            <a:r>
              <a:rPr lang="zh-CN" altLang="zh-CN" sz="1600" dirty="0"/>
              <a:t>瑞海国际物流有限公司堆场分布：重箱区（北侧）、装箱区（西北侧）、空箱区、拆装区和仓库区。而实际上仓库区位于南侧和西南侧，重箱区与仓库一仅隔一条运输通道一南一北。</a:t>
            </a:r>
            <a:endParaRPr lang="en-US" altLang="zh-CN" sz="1600" dirty="0"/>
          </a:p>
          <a:p>
            <a:pPr lvl="1">
              <a:lnSpc>
                <a:spcPct val="100000"/>
              </a:lnSpc>
            </a:pPr>
            <a:r>
              <a:rPr lang="zh-CN" altLang="zh-CN" sz="1600" dirty="0"/>
              <a:t>通过现场以往图片及爆炸后的图片显示，集装箱日常运输和存储存在化学物品混装混放的可能，且不满足相关安全距离规定。</a:t>
            </a:r>
            <a:endParaRPr lang="en-US" altLang="zh-CN" sz="1600" dirty="0"/>
          </a:p>
          <a:p>
            <a:pPr lvl="1">
              <a:lnSpc>
                <a:spcPct val="100000"/>
              </a:lnSpc>
            </a:pPr>
            <a:r>
              <a:rPr lang="zh-CN" altLang="en-US" sz="1600" dirty="0">
                <a:solidFill>
                  <a:srgbClr val="FF0000"/>
                </a:solidFill>
              </a:rPr>
              <a:t>备注：</a:t>
            </a:r>
            <a:r>
              <a:rPr lang="zh-CN" altLang="zh-CN" sz="1600" dirty="0">
                <a:solidFill>
                  <a:srgbClr val="FF0000"/>
                </a:solidFill>
              </a:rPr>
              <a:t>依据《危险化学品安全管理条例》相关规定：</a:t>
            </a:r>
            <a:br>
              <a:rPr lang="en-US" altLang="zh-CN" sz="1600" dirty="0">
                <a:solidFill>
                  <a:srgbClr val="FF0000"/>
                </a:solidFill>
              </a:rPr>
            </a:br>
            <a:r>
              <a:rPr lang="zh-CN" altLang="zh-CN" sz="1600" dirty="0">
                <a:solidFill>
                  <a:srgbClr val="FF0000"/>
                </a:solidFill>
              </a:rPr>
              <a:t>危险化学品专用仓库应当符合国家标准、行业标准的要求，并设置明显的标志。</a:t>
            </a:r>
            <a:br>
              <a:rPr lang="en-US" altLang="zh-CN" sz="1600" dirty="0">
                <a:solidFill>
                  <a:srgbClr val="FF0000"/>
                </a:solidFill>
              </a:rPr>
            </a:br>
            <a:r>
              <a:rPr lang="zh-CN" altLang="zh-CN" sz="1600" dirty="0">
                <a:solidFill>
                  <a:srgbClr val="FF0000"/>
                </a:solidFill>
              </a:rPr>
              <a:t>储存剧毒化学品、易制爆危险化学品的专用仓库，应当按照国家有关规定设置相应的技术防范设施。</a:t>
            </a:r>
            <a:endParaRPr lang="zh-CN" altLang="en-US" sz="1600" dirty="0">
              <a:solidFill>
                <a:srgbClr val="FF0000"/>
              </a:solidFill>
            </a:endParaRPr>
          </a:p>
        </p:txBody>
      </p:sp>
      <p:graphicFrame>
        <p:nvGraphicFramePr>
          <p:cNvPr id="6" name="内容占位符 4"/>
          <p:cNvGraphicFramePr>
            <a:graphicFrameLocks noGrp="1"/>
          </p:cNvGraphicFramePr>
          <p:nvPr>
            <p:ph sz="half" idx="2"/>
          </p:nvPr>
        </p:nvGraphicFramePr>
        <p:xfrm>
          <a:off x="4644008" y="1124744"/>
          <a:ext cx="4104455" cy="4488822"/>
        </p:xfrm>
        <a:graphic>
          <a:graphicData uri="http://schemas.openxmlformats.org/drawingml/2006/table">
            <a:tbl>
              <a:tblPr firstRow="1" firstCol="1" bandRow="1">
                <a:tableStyleId>{BC89EF96-8CEA-46FF-86C4-4CE0E7609802}</a:tableStyleId>
              </a:tblPr>
              <a:tblGrid>
                <a:gridCol w="1966926"/>
                <a:gridCol w="2137529"/>
              </a:tblGrid>
              <a:tr h="149159">
                <a:tc>
                  <a:txBody>
                    <a:bodyPr/>
                    <a:lstStyle/>
                    <a:p>
                      <a:pPr algn="l">
                        <a:lnSpc>
                          <a:spcPts val="1650"/>
                        </a:lnSpc>
                        <a:spcAft>
                          <a:spcPts val="0"/>
                        </a:spcAft>
                      </a:pPr>
                      <a:r>
                        <a:rPr lang="en-US" sz="1400" u="none" strike="noStrike" kern="0" dirty="0" err="1">
                          <a:effectLst/>
                          <a:hlinkClick r:id="rId1"/>
                        </a:rPr>
                        <a:t>氰化钠</a:t>
                      </a:r>
                      <a:r>
                        <a:rPr lang="zh-CN" sz="1400" kern="0" dirty="0">
                          <a:effectLst/>
                        </a:rPr>
                        <a:t>（约</a:t>
                      </a:r>
                      <a:r>
                        <a:rPr lang="en-US" sz="1400" kern="0" dirty="0">
                          <a:effectLst/>
                        </a:rPr>
                        <a:t>700</a:t>
                      </a:r>
                      <a:r>
                        <a:rPr lang="zh-CN" sz="1400" kern="0" dirty="0">
                          <a:effectLst/>
                        </a:rPr>
                        <a:t>吨）（运抵库）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a:effectLst/>
                          <a:hlinkClick r:id="rId2"/>
                        </a:rPr>
                        <a:t>硝酸铵</a:t>
                      </a:r>
                      <a:r>
                        <a:rPr lang="zh-CN" sz="1400" kern="0">
                          <a:effectLst/>
                        </a:rPr>
                        <a:t>（约</a:t>
                      </a:r>
                      <a:r>
                        <a:rPr lang="en-US" sz="1400" kern="0">
                          <a:effectLst/>
                        </a:rPr>
                        <a:t>800</a:t>
                      </a:r>
                      <a:r>
                        <a:rPr lang="zh-CN" sz="1400" kern="0">
                          <a:effectLst/>
                        </a:rPr>
                        <a:t>吨）（运抵库）</a:t>
                      </a:r>
                      <a:endParaRPr lang="zh-CN" sz="1800" b="0" kern="10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dirty="0" err="1">
                          <a:effectLst/>
                          <a:hlinkClick r:id="rId3"/>
                        </a:rPr>
                        <a:t>硝酸钾</a:t>
                      </a:r>
                      <a:r>
                        <a:rPr lang="zh-CN" sz="1400" kern="0" dirty="0">
                          <a:effectLst/>
                        </a:rPr>
                        <a:t>（</a:t>
                      </a:r>
                      <a:r>
                        <a:rPr lang="en-US" sz="1400" kern="0" dirty="0">
                          <a:effectLst/>
                        </a:rPr>
                        <a:t>500</a:t>
                      </a:r>
                      <a:r>
                        <a:rPr lang="zh-CN" sz="1400" kern="0" dirty="0">
                          <a:effectLst/>
                        </a:rPr>
                        <a:t>吨）（运抵库）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err="1">
                          <a:effectLst/>
                          <a:hlinkClick r:id="rId4"/>
                        </a:rPr>
                        <a:t>二氯甲烷</a:t>
                      </a:r>
                      <a:r>
                        <a:rPr lang="zh-CN" sz="1400" kern="0" dirty="0">
                          <a:effectLst/>
                        </a:rPr>
                        <a:t>（重箱区）</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a:effectLst/>
                          <a:hlinkClick r:id="rId5"/>
                        </a:rPr>
                        <a:t>三氯甲烷</a:t>
                      </a:r>
                      <a:r>
                        <a:rPr lang="zh-CN" sz="1400" kern="0">
                          <a:effectLst/>
                        </a:rPr>
                        <a:t>（重箱区）</a:t>
                      </a:r>
                      <a:endParaRPr lang="zh-CN" sz="1800" b="0" kern="10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err="1">
                          <a:effectLst/>
                          <a:hlinkClick r:id="rId6"/>
                        </a:rPr>
                        <a:t>四氯化钛</a:t>
                      </a:r>
                      <a:r>
                        <a:rPr lang="zh-CN" sz="1400" kern="0" dirty="0">
                          <a:effectLst/>
                        </a:rPr>
                        <a:t>（重箱区）</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dirty="0" err="1">
                          <a:effectLst/>
                          <a:hlinkClick r:id="rId7"/>
                        </a:rPr>
                        <a:t>甲酸</a:t>
                      </a:r>
                      <a:r>
                        <a:rPr lang="zh-CN" sz="1400" kern="0" dirty="0">
                          <a:effectLst/>
                        </a:rPr>
                        <a:t>（重箱区）</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err="1">
                          <a:effectLst/>
                          <a:hlinkClick r:id="rId8"/>
                        </a:rPr>
                        <a:t>乙酸</a:t>
                      </a:r>
                      <a:r>
                        <a:rPr lang="zh-CN" sz="1400" kern="0" dirty="0">
                          <a:effectLst/>
                        </a:rPr>
                        <a:t>（重箱区）</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dirty="0" err="1">
                          <a:effectLst/>
                          <a:hlinkClick r:id="rId9"/>
                        </a:rPr>
                        <a:t>氢碘酸</a:t>
                      </a:r>
                      <a:r>
                        <a:rPr lang="zh-CN" sz="1400" kern="0" dirty="0">
                          <a:effectLst/>
                        </a:rPr>
                        <a:t>（重箱区）</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err="1">
                          <a:effectLst/>
                          <a:hlinkClick r:id="rId10"/>
                        </a:rPr>
                        <a:t>甲基磺酸</a:t>
                      </a:r>
                      <a:r>
                        <a:rPr lang="zh-CN" sz="1400" kern="0" dirty="0">
                          <a:effectLst/>
                        </a:rPr>
                        <a:t>（重箱区）</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dirty="0" err="1">
                          <a:effectLst/>
                          <a:hlinkClick r:id="rId11"/>
                        </a:rPr>
                        <a:t>电石</a:t>
                      </a:r>
                      <a:r>
                        <a:rPr lang="zh-CN" sz="1400" kern="0" dirty="0">
                          <a:effectLst/>
                        </a:rPr>
                        <a:t>（重箱区）</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err="1">
                          <a:effectLst/>
                          <a:hlinkClick r:id="rId12"/>
                        </a:rPr>
                        <a:t>对苯二胺</a:t>
                      </a:r>
                      <a:r>
                        <a:rPr lang="zh-CN" sz="1400" kern="0" dirty="0">
                          <a:effectLst/>
                        </a:rPr>
                        <a:t>（运抵库）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dirty="0" err="1">
                          <a:effectLst/>
                          <a:hlinkClick r:id="rId13"/>
                        </a:rPr>
                        <a:t>二甲基苯胺</a:t>
                      </a:r>
                      <a:r>
                        <a:rPr lang="zh-CN" sz="1400" kern="0" dirty="0">
                          <a:effectLst/>
                        </a:rPr>
                        <a:t>（运抵库）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a:effectLst/>
                          <a:hlinkClick r:id="rId14"/>
                        </a:rPr>
                        <a:t>氢化钠</a:t>
                      </a:r>
                      <a:r>
                        <a:rPr lang="en-US" sz="1400" kern="0" dirty="0">
                          <a:effectLst/>
                        </a:rPr>
                        <a:t>14</a:t>
                      </a:r>
                      <a:r>
                        <a:rPr lang="zh-CN" sz="1400" kern="0" dirty="0">
                          <a:effectLst/>
                        </a:rPr>
                        <a:t>吨（中转仓库）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dirty="0">
                          <a:effectLst/>
                          <a:hlinkClick r:id="rId15"/>
                        </a:rPr>
                        <a:t>硫化钠</a:t>
                      </a:r>
                      <a:r>
                        <a:rPr lang="en-US" sz="1400" kern="0" dirty="0">
                          <a:effectLst/>
                        </a:rPr>
                        <a:t>14</a:t>
                      </a:r>
                      <a:r>
                        <a:rPr lang="zh-CN" sz="1400" kern="0" dirty="0">
                          <a:effectLst/>
                        </a:rPr>
                        <a:t>吨（中转仓库）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a:effectLst/>
                          <a:hlinkClick r:id="rId16"/>
                        </a:rPr>
                        <a:t>氢氧化钠</a:t>
                      </a:r>
                      <a:r>
                        <a:rPr lang="en-US" sz="1400" kern="0" dirty="0">
                          <a:effectLst/>
                        </a:rPr>
                        <a:t>74</a:t>
                      </a:r>
                      <a:r>
                        <a:rPr lang="zh-CN" sz="1400" kern="0" dirty="0">
                          <a:effectLst/>
                        </a:rPr>
                        <a:t>吨（中转仓库）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dirty="0">
                          <a:effectLst/>
                          <a:hlinkClick r:id="rId17"/>
                        </a:rPr>
                        <a:t>马来酸酐</a:t>
                      </a:r>
                      <a:r>
                        <a:rPr lang="en-US" sz="1400" kern="0" dirty="0">
                          <a:effectLst/>
                        </a:rPr>
                        <a:t>100</a:t>
                      </a:r>
                      <a:r>
                        <a:rPr lang="zh-CN" sz="1400" kern="0" dirty="0">
                          <a:effectLst/>
                        </a:rPr>
                        <a:t>吨（中转仓库）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a:effectLst/>
                          <a:hlinkClick r:id="rId9"/>
                        </a:rPr>
                        <a:t>氢碘酸</a:t>
                      </a:r>
                      <a:r>
                        <a:rPr lang="en-US" sz="1400" kern="0" dirty="0">
                          <a:effectLst/>
                        </a:rPr>
                        <a:t>7.2</a:t>
                      </a:r>
                      <a:r>
                        <a:rPr lang="zh-CN" sz="1400" kern="0" dirty="0">
                          <a:effectLst/>
                        </a:rPr>
                        <a:t>吨（中转仓库）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a:effectLst/>
                          <a:hlinkClick r:id="rId18"/>
                        </a:rPr>
                        <a:t>硝酸钠</a:t>
                      </a:r>
                      <a:r>
                        <a:rPr lang="zh-CN" sz="1400" kern="0">
                          <a:effectLst/>
                        </a:rPr>
                        <a:t>（危化品仓库）</a:t>
                      </a:r>
                      <a:endParaRPr lang="zh-CN" sz="1800" b="0" kern="10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err="1">
                          <a:effectLst/>
                          <a:hlinkClick r:id="rId19"/>
                        </a:rPr>
                        <a:t>硅化钙</a:t>
                      </a:r>
                      <a:r>
                        <a:rPr lang="zh-CN" sz="1400" kern="0" dirty="0">
                          <a:effectLst/>
                        </a:rPr>
                        <a:t>（危化品仓库）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a:effectLst/>
                          <a:hlinkClick r:id="rId15"/>
                        </a:rPr>
                        <a:t>硫化钠</a:t>
                      </a:r>
                      <a:r>
                        <a:rPr lang="zh-CN" sz="1400" kern="0">
                          <a:effectLst/>
                        </a:rPr>
                        <a:t>（危化品仓库）</a:t>
                      </a:r>
                      <a:endParaRPr lang="zh-CN" sz="1800" b="0" kern="10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err="1">
                          <a:effectLst/>
                          <a:hlinkClick r:id="rId10"/>
                        </a:rPr>
                        <a:t>甲基磺酸</a:t>
                      </a:r>
                      <a:r>
                        <a:rPr lang="zh-CN" sz="1400" kern="0" dirty="0">
                          <a:effectLst/>
                        </a:rPr>
                        <a:t>（危化品仓库）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dirty="0" err="1">
                          <a:effectLst/>
                          <a:hlinkClick r:id="rId20"/>
                        </a:rPr>
                        <a:t>氰基乙酸</a:t>
                      </a:r>
                      <a:r>
                        <a:rPr lang="zh-CN" sz="1400" kern="0" dirty="0">
                          <a:effectLst/>
                        </a:rPr>
                        <a:t>（危化品仓库）</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err="1">
                          <a:effectLst/>
                          <a:hlinkClick r:id="rId21"/>
                        </a:rPr>
                        <a:t>十二烷基苯磺酸</a:t>
                      </a:r>
                      <a:r>
                        <a:rPr lang="zh-CN" sz="1400" kern="0" dirty="0">
                          <a:effectLst/>
                        </a:rPr>
                        <a:t>（危化品仓库）等</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a:txBody>
                    <a:bodyPr/>
                    <a:lstStyle/>
                    <a:p>
                      <a:pPr algn="l">
                        <a:lnSpc>
                          <a:spcPts val="1650"/>
                        </a:lnSpc>
                        <a:spcAft>
                          <a:spcPts val="0"/>
                        </a:spcAft>
                      </a:pPr>
                      <a:r>
                        <a:rPr lang="en-US" sz="1400" u="none" strike="noStrike" kern="0" dirty="0">
                          <a:effectLst/>
                          <a:hlinkClick r:id="rId22"/>
                        </a:rPr>
                        <a:t>油漆</a:t>
                      </a:r>
                      <a:r>
                        <a:rPr lang="en-US" sz="1400" kern="0" dirty="0">
                          <a:effectLst/>
                        </a:rPr>
                        <a:t>630</a:t>
                      </a:r>
                      <a:r>
                        <a:rPr lang="zh-CN" sz="1400" kern="0" dirty="0">
                          <a:effectLst/>
                        </a:rPr>
                        <a:t>桶</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a:txBody>
                    <a:bodyPr/>
                    <a:lstStyle/>
                    <a:p>
                      <a:pPr algn="l">
                        <a:lnSpc>
                          <a:spcPts val="1650"/>
                        </a:lnSpc>
                        <a:spcAft>
                          <a:spcPts val="0"/>
                        </a:spcAft>
                      </a:pPr>
                      <a:r>
                        <a:rPr lang="en-US" sz="1400" u="none" strike="noStrike" kern="0" dirty="0">
                          <a:effectLst/>
                          <a:hlinkClick r:id="rId23"/>
                        </a:rPr>
                        <a:t>火柴</a:t>
                      </a:r>
                      <a:r>
                        <a:rPr lang="en-US" sz="1400" kern="0" dirty="0">
                          <a:effectLst/>
                        </a:rPr>
                        <a:t>10</a:t>
                      </a:r>
                      <a:r>
                        <a:rPr lang="zh-CN" sz="1400" kern="0" dirty="0">
                          <a:effectLst/>
                        </a:rPr>
                        <a:t>吨</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r>
              <a:tr h="149159">
                <a:tc gridSpan="2">
                  <a:txBody>
                    <a:bodyPr/>
                    <a:lstStyle/>
                    <a:p>
                      <a:pPr algn="l">
                        <a:lnSpc>
                          <a:spcPts val="1650"/>
                        </a:lnSpc>
                        <a:spcAft>
                          <a:spcPts val="0"/>
                        </a:spcAft>
                      </a:pPr>
                      <a:r>
                        <a:rPr lang="en-US" sz="1400" u="none" strike="noStrike" kern="0" dirty="0">
                          <a:effectLst/>
                          <a:hlinkClick r:id="rId19"/>
                        </a:rPr>
                        <a:t>硅化钙</a:t>
                      </a:r>
                      <a:r>
                        <a:rPr lang="en-US" sz="1400" kern="0" dirty="0">
                          <a:effectLst/>
                        </a:rPr>
                        <a:t>94</a:t>
                      </a:r>
                      <a:r>
                        <a:rPr lang="zh-CN" sz="1400" kern="0" dirty="0">
                          <a:effectLst/>
                        </a:rPr>
                        <a:t>吨</a:t>
                      </a:r>
                      <a:endParaRPr lang="zh-CN" sz="1800" b="0" kern="100" dirty="0">
                        <a:effectLst/>
                        <a:latin typeface="Calibri" panose="020F0502020204030204"/>
                        <a:ea typeface="宋体" panose="02010600030101010101" pitchFamily="2" charset="-122"/>
                        <a:cs typeface="Times New Roman" panose="02020603050405020304"/>
                      </a:endParaRPr>
                    </a:p>
                  </a:txBody>
                  <a:tcPr marL="123228" marR="123228" marT="19050" marB="19050"/>
                </a:tc>
                <a:tc hMerge="1">
                  <a:tcPr/>
                </a:tc>
              </a:tr>
            </a:tbl>
          </a:graphicData>
        </a:graphic>
      </p:graphicFrame>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lstStyle/>
          <a:p>
            <a:r>
              <a:rPr lang="en-US" altLang="zh-CN" kern="1200" dirty="0"/>
              <a:t>2.</a:t>
            </a:r>
            <a:r>
              <a:rPr lang="zh-CN" altLang="en-US" kern="1200" dirty="0"/>
              <a:t>适用于危化品仓储的法律</a:t>
            </a:r>
            <a:endParaRPr lang="zh-CN" altLang="en-US" kern="1200" dirty="0"/>
          </a:p>
        </p:txBody>
      </p:sp>
      <p:sp>
        <p:nvSpPr>
          <p:cNvPr id="3" name="内容占位符 2"/>
          <p:cNvSpPr>
            <a:spLocks noGrp="1"/>
          </p:cNvSpPr>
          <p:nvPr>
            <p:ph idx="1"/>
          </p:nvPr>
        </p:nvSpPr>
        <p:spPr/>
        <p:txBody>
          <a:bodyPr>
            <a:normAutofit/>
          </a:bodyPr>
          <a:lstStyle/>
          <a:p>
            <a:r>
              <a:rPr lang="zh-CN" altLang="en-US" dirty="0"/>
              <a:t>危险品必须储存在经安监部门审查批准的危险品仓库（专用仓库）中，未经批准不得随意设置危险品储存仓库。储存危险品必须遵照国家法律、法规和其他有关的规定。</a:t>
            </a:r>
            <a:r>
              <a:rPr lang="zh-CN" altLang="en-US" dirty="0">
                <a:solidFill>
                  <a:srgbClr val="FF0000"/>
                </a:solidFill>
              </a:rPr>
              <a:t>目前我国没有对仓储单独立法，</a:t>
            </a:r>
            <a:r>
              <a:rPr lang="zh-CN" altLang="en-US" dirty="0"/>
              <a:t>管理办法依据</a:t>
            </a:r>
            <a:r>
              <a:rPr lang="en-US" altLang="zh-CN" dirty="0"/>
              <a:t>《</a:t>
            </a:r>
            <a:r>
              <a:rPr lang="zh-CN" altLang="en-US" dirty="0"/>
              <a:t>危险化学品安全管理条例</a:t>
            </a:r>
            <a:r>
              <a:rPr lang="en-US" altLang="zh-CN" dirty="0"/>
              <a:t>》</a:t>
            </a:r>
            <a:r>
              <a:rPr lang="zh-CN" altLang="en-US" dirty="0"/>
              <a:t>，及与之配套执行危险品仓储的国标。</a:t>
            </a:r>
            <a:endParaRPr lang="en-US" altLang="zh-CN" dirty="0"/>
          </a:p>
          <a:p>
            <a:r>
              <a:rPr lang="zh-CN" altLang="en-US" dirty="0"/>
              <a:t>法规制度中对于危险品储存的安全要求主要集中在以下几方面：</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lstStyle/>
          <a:p>
            <a:r>
              <a:rPr lang="en-US" altLang="zh-CN" kern="1200" dirty="0"/>
              <a:t>2.</a:t>
            </a:r>
            <a:r>
              <a:rPr lang="zh-CN" altLang="en-US" kern="1200" dirty="0"/>
              <a:t>适用于危化品仓储的法律</a:t>
            </a:r>
            <a:endParaRPr lang="zh-CN" altLang="en-US" kern="1200" dirty="0"/>
          </a:p>
        </p:txBody>
      </p:sp>
      <p:sp>
        <p:nvSpPr>
          <p:cNvPr id="3" name="内容占位符 2"/>
          <p:cNvSpPr>
            <a:spLocks noGrp="1"/>
          </p:cNvSpPr>
          <p:nvPr>
            <p:ph idx="1"/>
          </p:nvPr>
        </p:nvSpPr>
        <p:spPr/>
        <p:txBody>
          <a:bodyPr>
            <a:normAutofit fontScale="85000" lnSpcReduction="20000"/>
          </a:bodyPr>
          <a:lstStyle/>
          <a:p>
            <a:pPr lvl="1">
              <a:lnSpc>
                <a:spcPct val="100000"/>
              </a:lnSpc>
              <a:spcBef>
                <a:spcPts val="0"/>
              </a:spcBef>
            </a:pPr>
            <a:r>
              <a:rPr lang="zh-CN" altLang="zh-CN" sz="2000" dirty="0">
                <a:solidFill>
                  <a:srgbClr val="00B050"/>
                </a:solidFill>
              </a:rPr>
              <a:t>危险化学品安全管理条例（国务院令第</a:t>
            </a:r>
            <a:r>
              <a:rPr lang="en-US" altLang="zh-CN" sz="2000" dirty="0">
                <a:solidFill>
                  <a:srgbClr val="00B050"/>
                </a:solidFill>
              </a:rPr>
              <a:t>591</a:t>
            </a:r>
            <a:r>
              <a:rPr lang="zh-CN" altLang="zh-CN" sz="2000" dirty="0">
                <a:solidFill>
                  <a:srgbClr val="00B050"/>
                </a:solidFill>
              </a:rPr>
              <a:t>号）</a:t>
            </a:r>
            <a:endParaRPr lang="zh-CN" altLang="zh-CN" sz="2000" dirty="0">
              <a:solidFill>
                <a:srgbClr val="00B050"/>
              </a:solidFill>
            </a:endParaRPr>
          </a:p>
          <a:p>
            <a:pPr lvl="1">
              <a:lnSpc>
                <a:spcPct val="100000"/>
              </a:lnSpc>
              <a:spcBef>
                <a:spcPts val="0"/>
              </a:spcBef>
            </a:pPr>
            <a:r>
              <a:rPr lang="zh-CN" altLang="zh-CN" sz="2000" dirty="0">
                <a:solidFill>
                  <a:srgbClr val="00B050"/>
                </a:solidFill>
              </a:rPr>
              <a:t>通用仓库等级</a:t>
            </a:r>
            <a:r>
              <a:rPr lang="en-US" altLang="zh-CN" sz="2000" dirty="0">
                <a:solidFill>
                  <a:srgbClr val="00B050"/>
                </a:solidFill>
              </a:rPr>
              <a:t>GB/T214072</a:t>
            </a:r>
            <a:endParaRPr lang="zh-CN" altLang="zh-CN" sz="2000" dirty="0">
              <a:solidFill>
                <a:srgbClr val="00B050"/>
              </a:solidFill>
            </a:endParaRPr>
          </a:p>
          <a:p>
            <a:pPr lvl="1">
              <a:lnSpc>
                <a:spcPct val="100000"/>
              </a:lnSpc>
              <a:spcBef>
                <a:spcPts val="0"/>
              </a:spcBef>
            </a:pPr>
            <a:r>
              <a:rPr lang="zh-CN" altLang="zh-CN" sz="2000" dirty="0">
                <a:solidFill>
                  <a:srgbClr val="00B050"/>
                </a:solidFill>
              </a:rPr>
              <a:t>建筑设计防火规范</a:t>
            </a:r>
            <a:r>
              <a:rPr lang="en-US" altLang="zh-CN" sz="2000" dirty="0">
                <a:solidFill>
                  <a:srgbClr val="00B050"/>
                </a:solidFill>
              </a:rPr>
              <a:t>GB50016-2006</a:t>
            </a:r>
            <a:endParaRPr lang="zh-CN" altLang="zh-CN" sz="2000" dirty="0">
              <a:solidFill>
                <a:srgbClr val="00B050"/>
              </a:solidFill>
            </a:endParaRPr>
          </a:p>
          <a:p>
            <a:pPr lvl="1">
              <a:lnSpc>
                <a:spcPct val="100000"/>
              </a:lnSpc>
              <a:spcBef>
                <a:spcPts val="0"/>
              </a:spcBef>
            </a:pPr>
            <a:r>
              <a:rPr lang="zh-CN" altLang="zh-CN" sz="2000" dirty="0">
                <a:solidFill>
                  <a:srgbClr val="00B050"/>
                </a:solidFill>
              </a:rPr>
              <a:t>仓库防火安全管理规则（公安部第</a:t>
            </a:r>
            <a:r>
              <a:rPr lang="en-US" altLang="zh-CN" sz="2000" dirty="0">
                <a:solidFill>
                  <a:srgbClr val="00B050"/>
                </a:solidFill>
              </a:rPr>
              <a:t>6</a:t>
            </a:r>
            <a:r>
              <a:rPr lang="zh-CN" altLang="zh-CN" sz="2000" dirty="0">
                <a:solidFill>
                  <a:srgbClr val="00B050"/>
                </a:solidFill>
              </a:rPr>
              <a:t>号令）</a:t>
            </a:r>
            <a:endParaRPr lang="en-US" altLang="zh-CN" sz="2000" dirty="0">
              <a:solidFill>
                <a:srgbClr val="00B050"/>
              </a:solidFill>
            </a:endParaRPr>
          </a:p>
          <a:p>
            <a:pPr lvl="1">
              <a:lnSpc>
                <a:spcPct val="100000"/>
              </a:lnSpc>
              <a:spcBef>
                <a:spcPts val="0"/>
              </a:spcBef>
            </a:pPr>
            <a:r>
              <a:rPr lang="zh-CN" altLang="zh-CN" sz="2000" dirty="0">
                <a:solidFill>
                  <a:srgbClr val="00B050"/>
                </a:solidFill>
              </a:rPr>
              <a:t>爆炸和火灾环境电力装置设计规范</a:t>
            </a:r>
            <a:r>
              <a:rPr lang="en-US" altLang="zh-CN" sz="2000" dirty="0">
                <a:solidFill>
                  <a:srgbClr val="00B050"/>
                </a:solidFill>
              </a:rPr>
              <a:t>GB50058</a:t>
            </a:r>
            <a:endParaRPr lang="zh-CN" altLang="zh-CN" sz="2000" dirty="0">
              <a:solidFill>
                <a:srgbClr val="00B050"/>
              </a:solidFill>
            </a:endParaRPr>
          </a:p>
          <a:p>
            <a:pPr lvl="1">
              <a:lnSpc>
                <a:spcPct val="100000"/>
              </a:lnSpc>
              <a:spcBef>
                <a:spcPts val="0"/>
              </a:spcBef>
            </a:pPr>
            <a:r>
              <a:rPr lang="zh-CN" altLang="zh-CN" sz="2000" dirty="0">
                <a:solidFill>
                  <a:srgbClr val="00B050"/>
                </a:solidFill>
              </a:rPr>
              <a:t>建筑物防雷设计规范</a:t>
            </a:r>
            <a:r>
              <a:rPr lang="en-US" altLang="zh-CN" sz="2000" dirty="0">
                <a:solidFill>
                  <a:srgbClr val="00B050"/>
                </a:solidFill>
              </a:rPr>
              <a:t>GB50057</a:t>
            </a:r>
            <a:endParaRPr lang="zh-CN" altLang="zh-CN" sz="2000" dirty="0">
              <a:solidFill>
                <a:srgbClr val="00B050"/>
              </a:solidFill>
            </a:endParaRPr>
          </a:p>
          <a:p>
            <a:pPr lvl="1">
              <a:lnSpc>
                <a:spcPct val="100000"/>
              </a:lnSpc>
              <a:spcBef>
                <a:spcPts val="0"/>
              </a:spcBef>
            </a:pPr>
            <a:r>
              <a:rPr lang="zh-CN" altLang="en-US" sz="2000" dirty="0">
                <a:solidFill>
                  <a:srgbClr val="00B050"/>
                </a:solidFill>
              </a:rPr>
              <a:t>危险化学品仓库建设及储存安全规范</a:t>
            </a:r>
            <a:r>
              <a:rPr lang="en-US" altLang="zh-CN" sz="2000" dirty="0">
                <a:solidFill>
                  <a:srgbClr val="00B050"/>
                </a:solidFill>
              </a:rPr>
              <a:t>DB11/755-2010</a:t>
            </a:r>
            <a:endParaRPr lang="zh-CN" altLang="zh-CN" sz="2000" dirty="0">
              <a:solidFill>
                <a:srgbClr val="00B050"/>
              </a:solidFill>
            </a:endParaRPr>
          </a:p>
          <a:p>
            <a:pPr lvl="1">
              <a:lnSpc>
                <a:spcPct val="100000"/>
              </a:lnSpc>
              <a:spcBef>
                <a:spcPts val="0"/>
              </a:spcBef>
            </a:pPr>
            <a:r>
              <a:rPr lang="zh-CN" altLang="zh-CN" sz="2000" dirty="0">
                <a:solidFill>
                  <a:srgbClr val="00B050"/>
                </a:solidFill>
              </a:rPr>
              <a:t>危险化学品企业经营开业条件和技术要求</a:t>
            </a:r>
            <a:r>
              <a:rPr lang="en-US" altLang="zh-CN" sz="2000" dirty="0">
                <a:solidFill>
                  <a:srgbClr val="00B050"/>
                </a:solidFill>
              </a:rPr>
              <a:t>GB18265-2002 </a:t>
            </a:r>
            <a:endParaRPr lang="zh-CN" altLang="zh-CN" sz="2000" dirty="0">
              <a:solidFill>
                <a:srgbClr val="00B050"/>
              </a:solidFill>
            </a:endParaRPr>
          </a:p>
          <a:p>
            <a:pPr lvl="1">
              <a:lnSpc>
                <a:spcPct val="100000"/>
              </a:lnSpc>
              <a:spcBef>
                <a:spcPts val="0"/>
              </a:spcBef>
            </a:pPr>
            <a:r>
              <a:rPr lang="zh-CN" altLang="zh-CN" sz="2000" dirty="0">
                <a:solidFill>
                  <a:srgbClr val="00B050"/>
                </a:solidFill>
              </a:rPr>
              <a:t>常用危险化学品储存通则</a:t>
            </a:r>
            <a:r>
              <a:rPr lang="en-US" altLang="zh-CN" sz="2000" dirty="0">
                <a:solidFill>
                  <a:srgbClr val="00B050"/>
                </a:solidFill>
              </a:rPr>
              <a:t>GB15603-1995</a:t>
            </a:r>
            <a:endParaRPr lang="zh-CN" altLang="zh-CN" sz="2000" dirty="0">
              <a:solidFill>
                <a:srgbClr val="00B050"/>
              </a:solidFill>
            </a:endParaRPr>
          </a:p>
          <a:p>
            <a:pPr lvl="1">
              <a:lnSpc>
                <a:spcPct val="100000"/>
              </a:lnSpc>
              <a:spcBef>
                <a:spcPts val="0"/>
              </a:spcBef>
            </a:pPr>
            <a:r>
              <a:rPr lang="zh-CN" altLang="zh-CN" sz="2000" dirty="0">
                <a:solidFill>
                  <a:srgbClr val="00B050"/>
                </a:solidFill>
              </a:rPr>
              <a:t>毒害性商品储藏养护技术条件</a:t>
            </a:r>
            <a:r>
              <a:rPr lang="en-US" altLang="zh-CN" sz="2000" dirty="0">
                <a:solidFill>
                  <a:srgbClr val="00B050"/>
                </a:solidFill>
              </a:rPr>
              <a:t>GB17916-2013</a:t>
            </a:r>
            <a:endParaRPr lang="zh-CN" altLang="zh-CN" sz="2000" dirty="0">
              <a:solidFill>
                <a:srgbClr val="00B050"/>
              </a:solidFill>
            </a:endParaRPr>
          </a:p>
          <a:p>
            <a:pPr lvl="1">
              <a:lnSpc>
                <a:spcPct val="100000"/>
              </a:lnSpc>
              <a:spcBef>
                <a:spcPts val="0"/>
              </a:spcBef>
            </a:pPr>
            <a:r>
              <a:rPr lang="zh-CN" altLang="zh-CN" sz="2000" dirty="0">
                <a:solidFill>
                  <a:srgbClr val="00B050"/>
                </a:solidFill>
              </a:rPr>
              <a:t>腐蚀性商品储藏养护技术条件</a:t>
            </a:r>
            <a:r>
              <a:rPr lang="en-US" altLang="zh-CN" sz="2000" dirty="0">
                <a:solidFill>
                  <a:srgbClr val="00B050"/>
                </a:solidFill>
              </a:rPr>
              <a:t>GB17915-2013</a:t>
            </a:r>
            <a:endParaRPr lang="zh-CN" altLang="zh-CN" sz="2000" dirty="0">
              <a:solidFill>
                <a:srgbClr val="00B050"/>
              </a:solidFill>
            </a:endParaRPr>
          </a:p>
          <a:p>
            <a:pPr lvl="1">
              <a:lnSpc>
                <a:spcPct val="100000"/>
              </a:lnSpc>
              <a:spcBef>
                <a:spcPts val="0"/>
              </a:spcBef>
            </a:pPr>
            <a:r>
              <a:rPr lang="zh-CN" altLang="zh-CN" sz="2000" dirty="0">
                <a:solidFill>
                  <a:srgbClr val="00B050"/>
                </a:solidFill>
              </a:rPr>
              <a:t>易燃、易爆性商品储藏养护技术条件</a:t>
            </a:r>
            <a:r>
              <a:rPr lang="en-US" altLang="zh-CN" sz="2000" dirty="0">
                <a:solidFill>
                  <a:srgbClr val="00B050"/>
                </a:solidFill>
              </a:rPr>
              <a:t>GB17914-2013</a:t>
            </a:r>
            <a:endParaRPr lang="zh-CN" altLang="zh-CN" sz="2000" dirty="0">
              <a:solidFill>
                <a:srgbClr val="00B050"/>
              </a:solidFill>
            </a:endParaRPr>
          </a:p>
          <a:p>
            <a:pPr lvl="1">
              <a:lnSpc>
                <a:spcPct val="100000"/>
              </a:lnSpc>
              <a:spcBef>
                <a:spcPts val="0"/>
              </a:spcBef>
            </a:pPr>
            <a:r>
              <a:rPr lang="zh-CN" altLang="zh-CN" sz="2000" dirty="0">
                <a:solidFill>
                  <a:srgbClr val="00B050"/>
                </a:solidFill>
              </a:rPr>
              <a:t>易制毒化学品管理条例（国务院令第</a:t>
            </a:r>
            <a:r>
              <a:rPr lang="en-US" altLang="zh-CN" sz="2000" dirty="0">
                <a:solidFill>
                  <a:srgbClr val="00B050"/>
                </a:solidFill>
              </a:rPr>
              <a:t>445</a:t>
            </a:r>
            <a:r>
              <a:rPr lang="zh-CN" altLang="zh-CN" sz="2000" dirty="0">
                <a:solidFill>
                  <a:srgbClr val="00B050"/>
                </a:solidFill>
              </a:rPr>
              <a:t>号）</a:t>
            </a:r>
            <a:endParaRPr lang="zh-CN" altLang="zh-CN" sz="2000" dirty="0">
              <a:solidFill>
                <a:srgbClr val="00B050"/>
              </a:solidFill>
            </a:endParaRPr>
          </a:p>
          <a:p>
            <a:pPr lvl="1">
              <a:lnSpc>
                <a:spcPct val="100000"/>
              </a:lnSpc>
              <a:spcBef>
                <a:spcPts val="0"/>
              </a:spcBef>
            </a:pPr>
            <a:r>
              <a:rPr lang="zh-CN" altLang="zh-CN" sz="2000" dirty="0">
                <a:solidFill>
                  <a:srgbClr val="00B050"/>
                </a:solidFill>
              </a:rPr>
              <a:t>仓储从业人员资质</a:t>
            </a:r>
            <a:r>
              <a:rPr lang="en-US" altLang="zh-CN" sz="2000" dirty="0">
                <a:solidFill>
                  <a:srgbClr val="00B050"/>
                </a:solidFill>
              </a:rPr>
              <a:t>GB/T214070</a:t>
            </a:r>
            <a:endParaRPr lang="en-US" altLang="zh-CN" sz="2000" dirty="0">
              <a:solidFill>
                <a:srgbClr val="00B050"/>
              </a:solidFill>
            </a:endParaRPr>
          </a:p>
          <a:p>
            <a:pPr lvl="1">
              <a:lnSpc>
                <a:spcPct val="100000"/>
              </a:lnSpc>
              <a:spcBef>
                <a:spcPts val="0"/>
              </a:spcBef>
            </a:pPr>
            <a:r>
              <a:rPr lang="zh-CN" altLang="zh-CN" sz="2000" dirty="0">
                <a:solidFill>
                  <a:srgbClr val="00B050"/>
                </a:solidFill>
              </a:rPr>
              <a:t>仓储服务人员质量要求</a:t>
            </a:r>
            <a:r>
              <a:rPr lang="en-US" altLang="zh-CN" sz="2000" dirty="0">
                <a:solidFill>
                  <a:srgbClr val="00B050"/>
                </a:solidFill>
              </a:rPr>
              <a:t>GB/T214071</a:t>
            </a:r>
            <a:endParaRPr lang="en-US" altLang="zh-CN" sz="2000" dirty="0">
              <a:solidFill>
                <a:srgbClr val="00B050"/>
              </a:solidFill>
            </a:endParaRPr>
          </a:p>
          <a:p>
            <a:pPr lvl="1">
              <a:lnSpc>
                <a:spcPct val="100000"/>
              </a:lnSpc>
            </a:pPr>
            <a:r>
              <a:rPr lang="zh-CN" altLang="en-US" dirty="0">
                <a:solidFill>
                  <a:srgbClr val="FF0000"/>
                </a:solidFill>
              </a:rPr>
              <a:t>备注：尽管有这些法律法规和国家标准</a:t>
            </a:r>
            <a:r>
              <a:rPr lang="en-US" altLang="zh-CN" dirty="0">
                <a:solidFill>
                  <a:srgbClr val="FF0000"/>
                </a:solidFill>
              </a:rPr>
              <a:t>, </a:t>
            </a:r>
            <a:r>
              <a:rPr lang="zh-CN" altLang="en-US" dirty="0">
                <a:solidFill>
                  <a:srgbClr val="FF0000"/>
                </a:solidFill>
              </a:rPr>
              <a:t>但是如何将危险化学品的安全储存问题进行有机整合</a:t>
            </a:r>
            <a:r>
              <a:rPr lang="en-US" altLang="zh-CN" dirty="0">
                <a:solidFill>
                  <a:srgbClr val="FF0000"/>
                </a:solidFill>
              </a:rPr>
              <a:t>, </a:t>
            </a:r>
            <a:r>
              <a:rPr lang="zh-CN" altLang="en-US" dirty="0">
                <a:solidFill>
                  <a:srgbClr val="FF0000"/>
                </a:solidFill>
              </a:rPr>
              <a:t>却难以把握</a:t>
            </a:r>
            <a:r>
              <a:rPr lang="en-US" altLang="zh-CN" dirty="0">
                <a:solidFill>
                  <a:srgbClr val="FF0000"/>
                </a:solidFill>
              </a:rPr>
              <a:t>, </a:t>
            </a:r>
            <a:r>
              <a:rPr lang="zh-CN" altLang="en-US" dirty="0">
                <a:solidFill>
                  <a:srgbClr val="FF0000"/>
                </a:solidFill>
              </a:rPr>
              <a:t>这样就容易造成整个危险化学品储存秩序的紊乱和安全工作的失控</a:t>
            </a:r>
            <a:r>
              <a:rPr lang="zh-CN" altLang="en-US" dirty="0">
                <a:solidFill>
                  <a:srgbClr val="00B050"/>
                </a:solidFill>
              </a:rPr>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lstStyle/>
          <a:p>
            <a:r>
              <a:rPr lang="en-US" altLang="zh-CN" kern="1200" dirty="0"/>
              <a:t>2.</a:t>
            </a:r>
            <a:r>
              <a:rPr lang="zh-CN" altLang="en-US" kern="1200" dirty="0"/>
              <a:t>适用于危化品仓储的法律</a:t>
            </a:r>
            <a:endParaRPr lang="zh-CN" altLang="en-US" kern="1200" dirty="0"/>
          </a:p>
        </p:txBody>
      </p:sp>
      <p:sp>
        <p:nvSpPr>
          <p:cNvPr id="3" name="内容占位符 2"/>
          <p:cNvSpPr>
            <a:spLocks noGrp="1"/>
          </p:cNvSpPr>
          <p:nvPr>
            <p:ph idx="1"/>
          </p:nvPr>
        </p:nvSpPr>
        <p:spPr/>
        <p:txBody>
          <a:bodyPr>
            <a:normAutofit fontScale="77500" lnSpcReduction="20000"/>
          </a:bodyPr>
          <a:lstStyle/>
          <a:p>
            <a:r>
              <a:rPr lang="zh-CN" altLang="en-US" b="1" dirty="0"/>
              <a:t>危化品仓库建设</a:t>
            </a:r>
            <a:endParaRPr lang="en-US" altLang="zh-CN" b="1" dirty="0"/>
          </a:p>
          <a:p>
            <a:pPr lvl="1"/>
            <a:r>
              <a:rPr lang="zh-CN" altLang="en-US" dirty="0"/>
              <a:t>危险品专用仓库，应当符合国家对安全及消防的要求，并设置明显标志，其储存设备和安全设施应当定期检测，储存方式、方法与储存数量必须符合国家标准，并由专人管理。危险品仓库选址时应依据当地政府的总体市政布局，一般选择在城镇市郊较为空旷的地方，远离居民区、供水地、主要交通干线、农田、河流和湖泊等。危险品库房应符合</a:t>
            </a:r>
            <a:r>
              <a:rPr lang="en-US" altLang="zh-CN" dirty="0"/>
              <a:t>《</a:t>
            </a:r>
            <a:r>
              <a:rPr lang="zh-CN" altLang="en-US" dirty="0"/>
              <a:t>建筑设计防火规范</a:t>
            </a:r>
            <a:r>
              <a:rPr lang="en-US" altLang="zh-CN" dirty="0"/>
              <a:t>》</a:t>
            </a:r>
            <a:r>
              <a:rPr lang="zh-CN" altLang="en-US" dirty="0"/>
              <a:t>的要求，根据各类商品的不同性质、库房条件、灭火方法等进行严格的分区、分类、分库存放。如爆炸品宜储藏于一级轻顶耐火建筑的库房内；低、中闪点液体、一级易燃固体、自燃物品、压缩气体和液化气体宜储藏于一级耐火建筑的库房内；遇湿易燃物品、氧化剂和有机过氧化物可储藏于一、二级耐火建筑的库房内；二级易燃固体、高闪点液体可储藏于耐火等级不低于三级的库房内。另外，根据不同危险品的特殊性质，危险品专用仓库还应注意通风与温度调节等。</a:t>
            </a:r>
            <a:endParaRPr lang="zh-CN" altLang="en-US"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lstStyle/>
          <a:p>
            <a:r>
              <a:rPr lang="en-US" altLang="zh-CN" kern="1200" dirty="0"/>
              <a:t>2.</a:t>
            </a:r>
            <a:r>
              <a:rPr lang="zh-CN" altLang="en-US" kern="1200" dirty="0"/>
              <a:t>适用于危化品仓储的法律</a:t>
            </a:r>
            <a:endParaRPr lang="zh-CN" altLang="en-US" kern="1200" dirty="0"/>
          </a:p>
        </p:txBody>
      </p:sp>
      <p:sp>
        <p:nvSpPr>
          <p:cNvPr id="3" name="内容占位符 2"/>
          <p:cNvSpPr>
            <a:spLocks noGrp="1"/>
          </p:cNvSpPr>
          <p:nvPr>
            <p:ph idx="1"/>
          </p:nvPr>
        </p:nvSpPr>
        <p:spPr/>
        <p:txBody>
          <a:bodyPr>
            <a:normAutofit/>
          </a:bodyPr>
          <a:lstStyle/>
          <a:p>
            <a:r>
              <a:rPr lang="zh-CN" altLang="en-US" sz="1600" dirty="0"/>
              <a:t>危化品库存管理</a:t>
            </a:r>
            <a:endParaRPr lang="en-US" altLang="zh-CN" sz="1600" dirty="0"/>
          </a:p>
          <a:p>
            <a:pPr lvl="1"/>
            <a:r>
              <a:rPr lang="zh-CN" altLang="en-US" sz="1400" dirty="0"/>
              <a:t>危险品入库验收前</a:t>
            </a:r>
            <a:endParaRPr lang="zh-CN" altLang="en-US" sz="1400" dirty="0"/>
          </a:p>
          <a:p>
            <a:pPr lvl="2"/>
            <a:r>
              <a:rPr lang="zh-CN" altLang="en-US" sz="1400" dirty="0"/>
              <a:t>仓储工作人员必须学习了解危险品特性，简而言之就是要充分阅读和熟悉危险品</a:t>
            </a:r>
            <a:r>
              <a:rPr lang="en-US" altLang="zh-CN" sz="1400" dirty="0"/>
              <a:t>SDS</a:t>
            </a:r>
            <a:r>
              <a:rPr lang="zh-CN" altLang="en-US" sz="1400" dirty="0"/>
              <a:t>上的内容，根据危险品性质做好到库验收场地、器材、个人防护等方面的准备。</a:t>
            </a:r>
            <a:endParaRPr lang="zh-CN" altLang="en-US" sz="1400" dirty="0"/>
          </a:p>
          <a:p>
            <a:pPr lvl="1"/>
            <a:r>
              <a:rPr lang="zh-CN" altLang="en-US" sz="1400" dirty="0"/>
              <a:t>危险品验收入库时</a:t>
            </a:r>
            <a:endParaRPr lang="en-US" altLang="zh-CN" sz="1400" dirty="0"/>
          </a:p>
          <a:p>
            <a:pPr lvl="2"/>
            <a:r>
              <a:rPr lang="zh-CN" altLang="en-US" sz="1400" dirty="0"/>
              <a:t>应严格检查包装的整洁性和严密性，以及危险品本身的质量检验。如果在验收过程中发现问题，验收专员应及时采取相应措施予以妥善处理。另外，由于某些危险品的特殊性质，在检验储运入库时应特别注意，如爆炸品在储运时应避免摩擦、撞击、颠簸、震荡，严禁与氧化剂、酸、碱、盐类、金属粉末和钢材料器具等混储混运，易燃液体在储运时应严禁烟火，远离火种、热源，禁止使用易发生火花的铁制工具及穿带铁钉的鞋，易燃固体在储运时应特别注意粉尘爆炸等。</a:t>
            </a:r>
            <a:endParaRPr lang="zh-CN" altLang="en-US" sz="1400" dirty="0"/>
          </a:p>
          <a:p>
            <a:r>
              <a:rPr lang="zh-CN" altLang="en-US" sz="1600" dirty="0"/>
              <a:t>危险品验收入库后</a:t>
            </a:r>
            <a:endParaRPr lang="en-US" altLang="zh-CN" sz="1600" dirty="0"/>
          </a:p>
          <a:p>
            <a:pPr lvl="2"/>
            <a:r>
              <a:rPr lang="zh-CN" altLang="en-US" sz="1400" dirty="0"/>
              <a:t>由于其品种繁多，理化性质各异，应按照分类、分区、分品种、定数量、定库房、定专人进行储存管理。化学性能互相抵触能引起燃烧或爆炸的物品、使用不同灭火剂的物品不准同库储存。理化性质近似的物品同库房存放，也要尽量按类、分间、分堆存放。</a:t>
            </a:r>
            <a:endParaRPr lang="zh-CN" altLang="en-US" sz="1400" dirty="0"/>
          </a:p>
          <a:p>
            <a:r>
              <a:rPr lang="zh-CN" altLang="en-US" sz="1600" dirty="0"/>
              <a:t>总之，危险品专用仓库应必须建立一套严格的出入库管理制度，出入库时必须进行核查登记，同时库存危险品应当定期检查。</a:t>
            </a:r>
            <a:endParaRPr lang="zh-CN" altLang="en-US" sz="1600" dirty="0"/>
          </a:p>
          <a:p>
            <a:pPr marL="0" indent="0">
              <a:buNone/>
            </a:pP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lstStyle/>
          <a:p>
            <a:r>
              <a:rPr lang="en-US" altLang="zh-CN" kern="1200" dirty="0"/>
              <a:t>2.</a:t>
            </a:r>
            <a:r>
              <a:rPr lang="zh-CN" altLang="en-US" kern="1200" dirty="0"/>
              <a:t>适用于危化品仓储的法律</a:t>
            </a:r>
            <a:endParaRPr lang="zh-CN" altLang="en-US" kern="1200" dirty="0"/>
          </a:p>
        </p:txBody>
      </p:sp>
      <p:sp>
        <p:nvSpPr>
          <p:cNvPr id="3" name="内容占位符 2"/>
          <p:cNvSpPr>
            <a:spLocks noGrp="1"/>
          </p:cNvSpPr>
          <p:nvPr>
            <p:ph idx="1"/>
          </p:nvPr>
        </p:nvSpPr>
        <p:spPr/>
        <p:txBody>
          <a:bodyPr/>
          <a:lstStyle/>
          <a:p>
            <a:r>
              <a:rPr lang="zh-CN" altLang="en-US" sz="1900" dirty="0"/>
              <a:t>仓储的应急处置</a:t>
            </a:r>
            <a:endParaRPr lang="en-US" altLang="zh-CN" sz="1900" dirty="0"/>
          </a:p>
          <a:p>
            <a:r>
              <a:rPr lang="zh-CN" altLang="en-US" sz="1900" dirty="0"/>
              <a:t>危险品储存单位应当制定本单位事故应急救援预案，配备应急救援人员和必要的应急救援器材、设备，并定期组织演练。危险化学品事故应急救援预案应当报设区的市级人民政府负责危险化学品安全监督管理综合工作的部门备案。</a:t>
            </a:r>
            <a:endParaRPr lang="zh-CN" altLang="en-US" sz="1900" dirty="0"/>
          </a:p>
          <a:p>
            <a:pPr marL="0" indent="0">
              <a:buNone/>
            </a:pPr>
            <a:endParaRPr lang="zh-CN" altLang="en-US" sz="1900"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lstStyle/>
          <a:p>
            <a:r>
              <a:rPr lang="en-US" altLang="zh-CN" kern="1200" dirty="0"/>
              <a:t>2.</a:t>
            </a:r>
            <a:r>
              <a:rPr lang="zh-CN" altLang="en-US" kern="1200" dirty="0"/>
              <a:t>适用于危化品仓储的法律</a:t>
            </a:r>
            <a:endParaRPr lang="zh-CN" altLang="en-US" kern="1200" dirty="0"/>
          </a:p>
        </p:txBody>
      </p:sp>
      <p:sp>
        <p:nvSpPr>
          <p:cNvPr id="3" name="内容占位符 2"/>
          <p:cNvSpPr>
            <a:spLocks noGrp="1"/>
          </p:cNvSpPr>
          <p:nvPr>
            <p:ph idx="1"/>
          </p:nvPr>
        </p:nvSpPr>
        <p:spPr/>
        <p:txBody>
          <a:bodyPr/>
          <a:lstStyle/>
          <a:p>
            <a:r>
              <a:rPr lang="zh-CN" altLang="en-US" sz="1900" dirty="0"/>
              <a:t>从业人员培训</a:t>
            </a:r>
            <a:endParaRPr lang="en-US" altLang="zh-CN" sz="1900" dirty="0"/>
          </a:p>
          <a:p>
            <a:r>
              <a:rPr lang="zh-CN" altLang="en-US" sz="1900" dirty="0"/>
              <a:t>储存危险品的仓库必须配备具有专业知识的技术人员，其库房应设有专人管理，管理人员必须配备可靠地个人防护用品。这些危险品仓库工作人员都应进行必要的教育使其按照有关规定进行操作，经考核合格后持证上岗。除了具有一般消防知识之外，他们还应熟悉各区域储存的危险品种类、特性、储存地点、发生事故后的初级应急处置程序及方法等。</a:t>
            </a:r>
            <a:endParaRPr lang="zh-CN" altLang="en-US" sz="1900" dirty="0"/>
          </a:p>
          <a:p>
            <a:endParaRPr lang="zh-CN" altLang="en-US" sz="1900" dirty="0"/>
          </a:p>
          <a:p>
            <a:pPr marL="0" indent="0">
              <a:buNone/>
            </a:pPr>
            <a:endParaRPr lang="zh-CN" altLang="en-US" sz="1900"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lstStyle/>
          <a:p>
            <a:r>
              <a:rPr lang="en-US" altLang="zh-CN" kern="1200" dirty="0"/>
              <a:t>3.</a:t>
            </a:r>
            <a:r>
              <a:rPr lang="zh-CN" altLang="en-US" kern="1200" dirty="0"/>
              <a:t>危化品的安全管理</a:t>
            </a:r>
            <a:r>
              <a:rPr lang="en-US" altLang="zh-CN" kern="1200" dirty="0"/>
              <a:t>——</a:t>
            </a:r>
            <a:r>
              <a:rPr lang="zh-CN" altLang="en-US" kern="1200" dirty="0"/>
              <a:t>概述</a:t>
            </a:r>
            <a:endParaRPr lang="en-US" altLang="zh-CN" kern="1200" dirty="0"/>
          </a:p>
        </p:txBody>
      </p:sp>
      <p:sp>
        <p:nvSpPr>
          <p:cNvPr id="3" name="内容占位符 2"/>
          <p:cNvSpPr>
            <a:spLocks noGrp="1"/>
          </p:cNvSpPr>
          <p:nvPr>
            <p:ph idx="1"/>
          </p:nvPr>
        </p:nvSpPr>
        <p:spPr/>
        <p:txBody>
          <a:bodyPr>
            <a:normAutofit fontScale="92500"/>
          </a:bodyPr>
          <a:lstStyle/>
          <a:p>
            <a:r>
              <a:rPr lang="zh-CN" altLang="zh-CN" dirty="0"/>
              <a:t>危险化学品仓库是什么概念？</a:t>
            </a:r>
            <a:endParaRPr lang="en-US" altLang="zh-CN" dirty="0"/>
          </a:p>
          <a:p>
            <a:pPr lvl="1"/>
            <a:r>
              <a:rPr lang="zh-CN" altLang="zh-CN" dirty="0"/>
              <a:t>几十种几百种不同种类的化学品</a:t>
            </a:r>
            <a:r>
              <a:rPr lang="zh-CN" altLang="en-US" dirty="0"/>
              <a:t>进出；</a:t>
            </a:r>
            <a:endParaRPr lang="en-US" altLang="zh-CN" dirty="0"/>
          </a:p>
          <a:p>
            <a:pPr lvl="1"/>
            <a:r>
              <a:rPr lang="zh-CN" altLang="zh-CN" dirty="0"/>
              <a:t>不同的危险化学品的，处理起来的原则决定不同</a:t>
            </a:r>
            <a:r>
              <a:rPr lang="zh-CN" altLang="en-US" dirty="0"/>
              <a:t>；</a:t>
            </a:r>
            <a:endParaRPr lang="en-US" altLang="zh-CN" dirty="0"/>
          </a:p>
          <a:p>
            <a:pPr lvl="2"/>
            <a:r>
              <a:rPr lang="zh-CN" altLang="zh-CN" dirty="0"/>
              <a:t>比如</a:t>
            </a:r>
            <a:r>
              <a:rPr lang="zh-CN" altLang="en-US" dirty="0"/>
              <a:t>：</a:t>
            </a:r>
            <a:r>
              <a:rPr lang="zh-CN" altLang="zh-CN" dirty="0"/>
              <a:t>同是易燃易爆物品，电石遇水就炸，水浇得越多炸得越快，而硝酸钾如果引起火灾，可以拿大量的水扑灭。</a:t>
            </a:r>
            <a:endParaRPr lang="en-US" altLang="zh-CN" dirty="0"/>
          </a:p>
          <a:p>
            <a:pPr lvl="2"/>
            <a:r>
              <a:rPr lang="zh-CN" altLang="zh-CN" dirty="0"/>
              <a:t>再</a:t>
            </a:r>
            <a:r>
              <a:rPr lang="zh-CN" altLang="en-US" dirty="0"/>
              <a:t>如：</a:t>
            </a:r>
            <a:r>
              <a:rPr lang="zh-CN" altLang="zh-CN" dirty="0"/>
              <a:t>金属钠</a:t>
            </a:r>
            <a:r>
              <a:rPr lang="zh-CN" altLang="en-US" dirty="0"/>
              <a:t>放在</a:t>
            </a:r>
            <a:r>
              <a:rPr lang="zh-CN" altLang="zh-CN" dirty="0"/>
              <a:t>煤油</a:t>
            </a:r>
            <a:r>
              <a:rPr lang="zh-CN" altLang="en-US" dirty="0"/>
              <a:t>保存</a:t>
            </a:r>
            <a:r>
              <a:rPr lang="zh-CN" altLang="zh-CN" dirty="0"/>
              <a:t>，而煤油遇到硝酸钾极易失火，</a:t>
            </a:r>
            <a:r>
              <a:rPr lang="zh-CN" altLang="en-US" dirty="0"/>
              <a:t>因此类似的</a:t>
            </a:r>
            <a:r>
              <a:rPr lang="zh-CN" altLang="zh-CN" dirty="0"/>
              <a:t>要尽可能分开。</a:t>
            </a:r>
            <a:endParaRPr lang="en-US" altLang="zh-CN" dirty="0"/>
          </a:p>
          <a:p>
            <a:pPr lvl="0"/>
            <a:r>
              <a:rPr lang="zh-CN" altLang="zh-CN" dirty="0"/>
              <a:t>如果管理一种危险化学品的难度是</a:t>
            </a:r>
            <a:r>
              <a:rPr lang="en-US" altLang="zh-CN" dirty="0"/>
              <a:t>1</a:t>
            </a:r>
            <a:r>
              <a:rPr lang="zh-CN" altLang="zh-CN" dirty="0"/>
              <a:t>，那么管理</a:t>
            </a:r>
            <a:r>
              <a:rPr lang="en-US" altLang="zh-CN" dirty="0"/>
              <a:t>100</a:t>
            </a:r>
            <a:r>
              <a:rPr lang="zh-CN" altLang="zh-CN" dirty="0"/>
              <a:t>种危险化学品的管理难度至少是</a:t>
            </a:r>
            <a:r>
              <a:rPr lang="en-US" altLang="zh-CN" dirty="0"/>
              <a:t>500</a:t>
            </a:r>
            <a:r>
              <a:rPr lang="zh-CN" altLang="zh-CN" dirty="0"/>
              <a:t>。</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lstStyle/>
          <a:p>
            <a:r>
              <a:rPr lang="en-US" altLang="zh-CN" kern="1200" dirty="0"/>
              <a:t>3.</a:t>
            </a:r>
            <a:r>
              <a:rPr lang="zh-CN" altLang="en-US" kern="1200" dirty="0"/>
              <a:t>危化品的安全管理</a:t>
            </a:r>
            <a:r>
              <a:rPr lang="en-US" altLang="zh-CN" kern="1200" dirty="0"/>
              <a:t>——</a:t>
            </a:r>
            <a:r>
              <a:rPr lang="zh-CN" altLang="en-US" kern="1200" dirty="0"/>
              <a:t>概述</a:t>
            </a:r>
            <a:endParaRPr lang="en-US" altLang="zh-CN" kern="1200" dirty="0"/>
          </a:p>
        </p:txBody>
      </p:sp>
      <p:sp>
        <p:nvSpPr>
          <p:cNvPr id="3" name="内容占位符 2"/>
          <p:cNvSpPr>
            <a:spLocks noGrp="1"/>
          </p:cNvSpPr>
          <p:nvPr>
            <p:ph idx="1"/>
          </p:nvPr>
        </p:nvSpPr>
        <p:spPr/>
        <p:txBody>
          <a:bodyPr/>
          <a:lstStyle/>
          <a:p>
            <a:r>
              <a:rPr lang="zh-CN" altLang="zh-CN" dirty="0"/>
              <a:t>一般化工厂生产的产品很少，</a:t>
            </a:r>
            <a:r>
              <a:rPr lang="zh-CN" altLang="en-US" dirty="0"/>
              <a:t>即便</a:t>
            </a:r>
            <a:r>
              <a:rPr lang="zh-CN" altLang="zh-CN" dirty="0"/>
              <a:t>涉及到中间体，</a:t>
            </a:r>
            <a:r>
              <a:rPr lang="zh-CN" altLang="en-US" dirty="0"/>
              <a:t>也</a:t>
            </a:r>
            <a:r>
              <a:rPr lang="zh-CN" altLang="zh-CN" dirty="0"/>
              <a:t>就几种。真正危险比较大的，可能也就两三种，针对这少数两三种危险品，培训工作很好做，清洁大妈都很容易知道出问题了怎么处理。</a:t>
            </a:r>
            <a:endParaRPr lang="zh-CN" altLang="en-US" dirty="0"/>
          </a:p>
          <a:p>
            <a:r>
              <a:rPr lang="zh-CN" altLang="en-US" dirty="0"/>
              <a:t>所以</a:t>
            </a:r>
            <a:r>
              <a:rPr lang="zh-CN" altLang="zh-CN" dirty="0"/>
              <a:t>危险化学品仓库，比化工厂还危险！</a:t>
            </a:r>
            <a:endParaRPr lang="zh-CN" altLang="zh-CN"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893050" cy="654050"/>
          </a:xfrm>
        </p:spPr>
        <p:txBody>
          <a:bodyPr>
            <a:noAutofit/>
          </a:bodyPr>
          <a:lstStyle/>
          <a:p>
            <a:pPr algn="ctr"/>
            <a:r>
              <a:rPr lang="zh-CN" altLang="en-US" sz="1800" dirty="0"/>
              <a:t>危化品存储的一般影响和风险 </a:t>
            </a:r>
            <a:endParaRPr lang="zh-CN" altLang="en-US" dirty="0"/>
          </a:p>
        </p:txBody>
      </p:sp>
      <p:pic>
        <p:nvPicPr>
          <p:cNvPr id="5" name="Picture 295"/>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966787" y="1738312"/>
            <a:ext cx="721042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1"/>
          <p:cNvSpPr txBox="1"/>
          <p:nvPr/>
        </p:nvSpPr>
        <p:spPr bwMode="gray">
          <a:xfrm>
            <a:off x="252413" y="101600"/>
            <a:ext cx="7893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457200" indent="-457200" fontAlgn="base">
              <a:spcBef>
                <a:spcPct val="0"/>
              </a:spcBef>
              <a:spcAft>
                <a:spcPct val="0"/>
              </a:spcAft>
              <a:defRPr sz="2400" b="1">
                <a:solidFill>
                  <a:schemeClr val="hlink"/>
                </a:solidFill>
                <a:latin typeface="+mj-lt"/>
                <a:ea typeface="+mj-ea"/>
                <a:cs typeface="+mj-cs"/>
              </a:defRPr>
            </a:lvl1pPr>
            <a:lvl2pPr indent="-457200" fontAlgn="base">
              <a:spcBef>
                <a:spcPct val="0"/>
              </a:spcBef>
              <a:spcAft>
                <a:spcPct val="0"/>
              </a:spcAft>
              <a:defRPr sz="2400" b="1">
                <a:solidFill>
                  <a:schemeClr val="hlink"/>
                </a:solidFill>
                <a:latin typeface="Arial" panose="020B0604020202020204" pitchFamily="34" charset="0"/>
              </a:defRPr>
            </a:lvl2pPr>
            <a:lvl3pPr marL="457200" indent="-457200" fontAlgn="base">
              <a:spcBef>
                <a:spcPct val="0"/>
              </a:spcBef>
              <a:spcAft>
                <a:spcPct val="0"/>
              </a:spcAft>
              <a:defRPr sz="2400" b="1">
                <a:solidFill>
                  <a:schemeClr val="hlink"/>
                </a:solidFill>
                <a:latin typeface="Arial" panose="020B0604020202020204" pitchFamily="34" charset="0"/>
              </a:defRPr>
            </a:lvl3pPr>
            <a:lvl4pPr marL="457200" indent="-457200" fontAlgn="base">
              <a:spcBef>
                <a:spcPct val="0"/>
              </a:spcBef>
              <a:spcAft>
                <a:spcPct val="0"/>
              </a:spcAft>
              <a:defRPr sz="2400" b="1">
                <a:solidFill>
                  <a:schemeClr val="hlink"/>
                </a:solidFill>
                <a:latin typeface="Arial" panose="020B0604020202020204" pitchFamily="34" charset="0"/>
              </a:defRPr>
            </a:lvl4pPr>
            <a:lvl5pPr marL="457200" indent="-457200" fontAlgn="base">
              <a:spcBef>
                <a:spcPct val="0"/>
              </a:spcBef>
              <a:spcAft>
                <a:spcPct val="0"/>
              </a:spcAft>
              <a:defRPr sz="2400" b="1">
                <a:solidFill>
                  <a:schemeClr val="hlink"/>
                </a:solidFill>
                <a:latin typeface="Arial" panose="020B0604020202020204" pitchFamily="34" charset="0"/>
              </a:defRPr>
            </a:lvl5pPr>
            <a:lvl6pPr marL="914400" indent="-457200" fontAlgn="base">
              <a:spcBef>
                <a:spcPct val="0"/>
              </a:spcBef>
              <a:spcAft>
                <a:spcPct val="0"/>
              </a:spcAft>
              <a:defRPr sz="2400" b="1">
                <a:solidFill>
                  <a:schemeClr val="hlink"/>
                </a:solidFill>
                <a:latin typeface="Arial" panose="020B0604020202020204" pitchFamily="34" charset="0"/>
              </a:defRPr>
            </a:lvl6pPr>
            <a:lvl7pPr marL="1371600" indent="-457200" fontAlgn="base">
              <a:spcBef>
                <a:spcPct val="0"/>
              </a:spcBef>
              <a:spcAft>
                <a:spcPct val="0"/>
              </a:spcAft>
              <a:defRPr sz="2400" b="1">
                <a:solidFill>
                  <a:schemeClr val="hlink"/>
                </a:solidFill>
                <a:latin typeface="Arial" panose="020B0604020202020204" pitchFamily="34" charset="0"/>
              </a:defRPr>
            </a:lvl7pPr>
            <a:lvl8pPr marL="1828800" indent="-457200" fontAlgn="base">
              <a:spcBef>
                <a:spcPct val="0"/>
              </a:spcBef>
              <a:spcAft>
                <a:spcPct val="0"/>
              </a:spcAft>
              <a:defRPr sz="2400" b="1">
                <a:solidFill>
                  <a:schemeClr val="hlink"/>
                </a:solidFill>
                <a:latin typeface="Arial" panose="020B0604020202020204" pitchFamily="34" charset="0"/>
              </a:defRPr>
            </a:lvl8pPr>
            <a:lvl9pPr marL="2286000" indent="-457200" fontAlgn="base">
              <a:spcBef>
                <a:spcPct val="0"/>
              </a:spcBef>
              <a:spcAft>
                <a:spcPct val="0"/>
              </a:spcAft>
              <a:defRPr sz="2400" b="1">
                <a:solidFill>
                  <a:schemeClr val="hlink"/>
                </a:solidFill>
                <a:latin typeface="Arial" panose="020B0604020202020204" pitchFamily="34" charset="0"/>
              </a:defRPr>
            </a:lvl9pPr>
          </a:lstStyle>
          <a:p>
            <a:r>
              <a:rPr lang="en-US" altLang="zh-CN" dirty="0"/>
              <a:t>3.</a:t>
            </a:r>
            <a:r>
              <a:rPr lang="zh-CN" altLang="en-US" dirty="0"/>
              <a:t>危化品的安全管理</a:t>
            </a:r>
            <a:r>
              <a:rPr lang="en-US" altLang="zh-CN" dirty="0"/>
              <a:t>——</a:t>
            </a:r>
            <a:r>
              <a:rPr lang="zh-CN" altLang="en-US" dirty="0"/>
              <a:t>概述</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0674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908720"/>
            <a:ext cx="7893050" cy="654050"/>
          </a:xfrm>
        </p:spPr>
        <p:txBody>
          <a:bodyPr>
            <a:normAutofit fontScale="90000"/>
          </a:bodyPr>
          <a:lstStyle/>
          <a:p>
            <a:pPr algn="ctr"/>
            <a:r>
              <a:rPr lang="zh-CN" altLang="en-US" dirty="0"/>
              <a:t>危化品仓库基本安全设置图示</a:t>
            </a:r>
            <a:endParaRPr lang="zh-CN" altLang="en-US" sz="3600" dirty="0"/>
          </a:p>
        </p:txBody>
      </p:sp>
      <p:pic>
        <p:nvPicPr>
          <p:cNvPr id="7" name="Picture 2"/>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tretch>
            <a:fillRect/>
          </a:stretch>
        </p:blipFill>
        <p:spPr bwMode="auto">
          <a:xfrm>
            <a:off x="395536" y="1628800"/>
            <a:ext cx="418261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内容占位符 3"/>
          <p:cNvGraphicFramePr>
            <a:graphicFrameLocks noGrp="1"/>
          </p:cNvGraphicFramePr>
          <p:nvPr>
            <p:ph sz="half" idx="2"/>
          </p:nvPr>
        </p:nvGraphicFramePr>
        <p:xfrm>
          <a:off x="4648200" y="1600200"/>
          <a:ext cx="4220210" cy="4349079"/>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2200910"/>
                <a:gridCol w="2019300"/>
              </a:tblGrid>
              <a:tr h="401724">
                <a:tc>
                  <a:txBody>
                    <a:bodyPr/>
                    <a:lstStyle/>
                    <a:p>
                      <a:r>
                        <a:rPr lang="en-US" altLang="zh-CN" sz="1400" b="0" dirty="0">
                          <a:solidFill>
                            <a:srgbClr val="231F20"/>
                          </a:solidFill>
                          <a:effectLst/>
                          <a:latin typeface="Arial" panose="020B0604020202020204"/>
                          <a:ea typeface="Arial" panose="020B0604020202020204"/>
                        </a:rPr>
                        <a:t>A </a:t>
                      </a:r>
                      <a:r>
                        <a:rPr lang="en-US" altLang="zh-CN" sz="1400" b="0" spc="60" dirty="0">
                          <a:solidFill>
                            <a:srgbClr val="231F20"/>
                          </a:solidFill>
                          <a:effectLst/>
                          <a:latin typeface="Arial" panose="020B0604020202020204"/>
                          <a:ea typeface="Arial" panose="020B0604020202020204"/>
                        </a:rPr>
                        <a:t> </a:t>
                      </a:r>
                      <a:r>
                        <a:rPr lang="zh-CN" altLang="zh-CN" sz="1400" b="0" dirty="0">
                          <a:solidFill>
                            <a:srgbClr val="231F20"/>
                          </a:solidFill>
                          <a:effectLst/>
                          <a:latin typeface="Arial" panose="020B0604020202020204"/>
                          <a:ea typeface="+mn-ea"/>
                          <a:cs typeface="Arial" panose="020B0604020202020204"/>
                        </a:rPr>
                        <a:t>建筑物耐火等级</a:t>
                      </a:r>
                      <a:r>
                        <a:rPr lang="zh-CN" altLang="zh-CN" sz="1400" b="0" dirty="0">
                          <a:solidFill>
                            <a:srgbClr val="231F20"/>
                          </a:solidFill>
                          <a:effectLst/>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0" dirty="0">
                          <a:solidFill>
                            <a:srgbClr val="231F20"/>
                          </a:solidFill>
                          <a:effectLst/>
                          <a:latin typeface="Arial" panose="020B0604020202020204"/>
                          <a:ea typeface="Arial" panose="020B0604020202020204"/>
                        </a:rPr>
                        <a:t>H </a:t>
                      </a:r>
                      <a:r>
                        <a:rPr lang="en-US" altLang="zh-CN" sz="1400" b="0" spc="60" dirty="0">
                          <a:solidFill>
                            <a:srgbClr val="231F20"/>
                          </a:solidFill>
                          <a:effectLst/>
                          <a:latin typeface="Arial" panose="020B0604020202020204"/>
                          <a:ea typeface="Arial" panose="020B0604020202020204"/>
                        </a:rPr>
                        <a:t> </a:t>
                      </a:r>
                      <a:r>
                        <a:rPr lang="en-US" altLang="zh-CN" sz="1400" b="0" dirty="0">
                          <a:solidFill>
                            <a:srgbClr val="231F20"/>
                          </a:solidFill>
                          <a:effectLst/>
                          <a:latin typeface="Arial" panose="020B0604020202020204"/>
                          <a:ea typeface="Arial" panose="020B0604020202020204"/>
                        </a:rPr>
                        <a:t>CSDS</a:t>
                      </a:r>
                      <a:r>
                        <a:rPr lang="en-US" altLang="zh-CN" sz="1400" b="0" spc="-60" dirty="0">
                          <a:solidFill>
                            <a:srgbClr val="231F20"/>
                          </a:solidFill>
                          <a:effectLst/>
                          <a:latin typeface="Arial" panose="020B0604020202020204"/>
                          <a:ea typeface="Arial" panose="020B0604020202020204"/>
                        </a:rPr>
                        <a:t>’</a:t>
                      </a:r>
                      <a:r>
                        <a:rPr lang="en-US" altLang="zh-CN" sz="1400" b="0" dirty="0">
                          <a:solidFill>
                            <a:srgbClr val="231F20"/>
                          </a:solidFill>
                          <a:effectLst/>
                          <a:latin typeface="Arial" panose="020B0604020202020204"/>
                          <a:ea typeface="Arial" panose="020B0604020202020204"/>
                        </a:rPr>
                        <a:t>s</a:t>
                      </a:r>
                      <a:r>
                        <a:rPr lang="en-US" altLang="zh-CN" sz="1400" b="0" spc="25" dirty="0">
                          <a:solidFill>
                            <a:srgbClr val="231F20"/>
                          </a:solidFill>
                          <a:effectLst/>
                          <a:latin typeface="Arial" panose="020B0604020202020204"/>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r>
                        <a:rPr lang="en-US" altLang="zh-CN" sz="1400" b="0" spc="75" dirty="0">
                          <a:solidFill>
                            <a:srgbClr val="EF412F"/>
                          </a:solidFill>
                          <a:effectLst/>
                          <a:latin typeface="Times New Roman" panose="02020603050405020304"/>
                          <a:ea typeface="Times New Roman" panose="02020603050405020304"/>
                        </a:rPr>
                        <a:t> </a:t>
                      </a:r>
                      <a:r>
                        <a:rPr lang="en-US" altLang="zh-CN" sz="1400" b="0" dirty="0">
                          <a:solidFill>
                            <a:srgbClr val="007DC5"/>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724">
                <a:tc>
                  <a:txBody>
                    <a:bodyPr/>
                    <a:lstStyle/>
                    <a:p>
                      <a:r>
                        <a:rPr lang="en-US" altLang="zh-CN" sz="1400" b="0" dirty="0">
                          <a:solidFill>
                            <a:srgbClr val="231F20"/>
                          </a:solidFill>
                          <a:effectLst/>
                          <a:latin typeface="Arial" panose="020B0604020202020204"/>
                          <a:ea typeface="Arial" panose="020B0604020202020204"/>
                        </a:rPr>
                        <a:t>B</a:t>
                      </a:r>
                      <a:r>
                        <a:rPr lang="en-US" altLang="zh-CN" sz="1400" b="0" spc="265" dirty="0">
                          <a:solidFill>
                            <a:srgbClr val="231F20"/>
                          </a:solidFill>
                          <a:effectLst/>
                          <a:latin typeface="Arial" panose="020B0604020202020204"/>
                          <a:ea typeface="Arial" panose="020B0604020202020204"/>
                        </a:rPr>
                        <a:t> </a:t>
                      </a:r>
                      <a:r>
                        <a:rPr lang="zh-CN" altLang="zh-CN" sz="1400" b="0" dirty="0">
                          <a:solidFill>
                            <a:srgbClr val="231F20"/>
                          </a:solidFill>
                          <a:effectLst/>
                          <a:latin typeface="Arial" panose="020B0604020202020204"/>
                          <a:ea typeface="+mn-ea"/>
                          <a:cs typeface="Arial" panose="020B0604020202020204"/>
                        </a:rPr>
                        <a:t>感烟自动探测系统</a:t>
                      </a:r>
                      <a:r>
                        <a:rPr lang="zh-CN" altLang="zh-CN" sz="1400" b="0" dirty="0">
                          <a:solidFill>
                            <a:srgbClr val="231F20"/>
                          </a:solidFill>
                          <a:effectLst/>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0" dirty="0">
                          <a:solidFill>
                            <a:srgbClr val="231F20"/>
                          </a:solidFill>
                          <a:effectLst/>
                          <a:latin typeface="Arial" panose="020B0604020202020204"/>
                          <a:ea typeface="Arial" panose="020B0604020202020204"/>
                        </a:rPr>
                        <a:t>I </a:t>
                      </a:r>
                      <a:r>
                        <a:rPr lang="en-US" altLang="zh-CN" sz="1400" b="0" spc="300" dirty="0">
                          <a:solidFill>
                            <a:srgbClr val="231F20"/>
                          </a:solidFill>
                          <a:effectLst/>
                          <a:latin typeface="Arial" panose="020B0604020202020204"/>
                          <a:ea typeface="Arial" panose="020B0604020202020204"/>
                        </a:rPr>
                        <a:t> </a:t>
                      </a:r>
                      <a:r>
                        <a:rPr lang="zh-CN" altLang="zh-CN" sz="1400" b="0" dirty="0">
                          <a:solidFill>
                            <a:srgbClr val="231F20"/>
                          </a:solidFill>
                          <a:effectLst/>
                          <a:latin typeface="Arial" panose="020B0604020202020204"/>
                          <a:ea typeface="+mn-ea"/>
                          <a:cs typeface="Arial" panose="020B0604020202020204"/>
                        </a:rPr>
                        <a:t>自动防火门</a:t>
                      </a:r>
                      <a:r>
                        <a:rPr lang="zh-CN" altLang="zh-CN" sz="1400" b="0" dirty="0">
                          <a:solidFill>
                            <a:srgbClr val="231F20"/>
                          </a:solidFill>
                          <a:effectLst/>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314">
                <a:tc>
                  <a:txBody>
                    <a:bodyPr/>
                    <a:lstStyle/>
                    <a:p>
                      <a:r>
                        <a:rPr lang="en-US" altLang="zh-CN" sz="1400" b="0" dirty="0">
                          <a:solidFill>
                            <a:srgbClr val="231F20"/>
                          </a:solidFill>
                          <a:effectLst/>
                          <a:latin typeface="Arial" panose="020B0604020202020204"/>
                          <a:ea typeface="Arial" panose="020B0604020202020204"/>
                        </a:rPr>
                        <a:t>C</a:t>
                      </a:r>
                      <a:r>
                        <a:rPr lang="en-US" altLang="zh-CN" sz="1400" b="0" spc="300" dirty="0">
                          <a:solidFill>
                            <a:srgbClr val="231F20"/>
                          </a:solidFill>
                          <a:effectLst/>
                          <a:latin typeface="Arial" panose="020B0604020202020204"/>
                          <a:ea typeface="Arial" panose="020B0604020202020204"/>
                        </a:rPr>
                        <a:t> </a:t>
                      </a:r>
                      <a:r>
                        <a:rPr lang="zh-CN" altLang="zh-CN" sz="1400" b="0" dirty="0">
                          <a:solidFill>
                            <a:srgbClr val="231F20"/>
                          </a:solidFill>
                          <a:effectLst/>
                          <a:latin typeface="Arial" panose="020B0604020202020204"/>
                          <a:ea typeface="+mn-ea"/>
                          <a:cs typeface="Arial" panose="020B0604020202020204"/>
                        </a:rPr>
                        <a:t>防爆灯</a:t>
                      </a:r>
                      <a:r>
                        <a:rPr lang="zh-CN" altLang="zh-CN" sz="1400" b="0" dirty="0">
                          <a:solidFill>
                            <a:srgbClr val="231F20"/>
                          </a:solidFill>
                          <a:effectLst/>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0" dirty="0">
                          <a:solidFill>
                            <a:srgbClr val="231F20"/>
                          </a:solidFill>
                          <a:effectLst/>
                          <a:latin typeface="Arial" panose="020B0604020202020204"/>
                          <a:ea typeface="Arial" panose="020B0604020202020204"/>
                        </a:rPr>
                        <a:t>J </a:t>
                      </a:r>
                      <a:r>
                        <a:rPr lang="en-US" altLang="zh-CN" sz="1400" b="0" spc="190" dirty="0">
                          <a:solidFill>
                            <a:srgbClr val="231F20"/>
                          </a:solidFill>
                          <a:effectLst/>
                          <a:latin typeface="Arial" panose="020B0604020202020204"/>
                          <a:ea typeface="Arial" panose="020B0604020202020204"/>
                        </a:rPr>
                        <a:t> </a:t>
                      </a:r>
                      <a:r>
                        <a:rPr lang="zh-CN" altLang="zh-CN" sz="1400" b="0" dirty="0">
                          <a:solidFill>
                            <a:srgbClr val="231F20"/>
                          </a:solidFill>
                          <a:effectLst/>
                          <a:ea typeface="+mn-ea"/>
                          <a:cs typeface="宋体" panose="02010600030101010101" pitchFamily="2" charset="-122"/>
                        </a:rPr>
                        <a:t>灭火器或恰当的固定灭火系统</a:t>
                      </a:r>
                      <a:r>
                        <a:rPr lang="en-US" altLang="zh-CN" sz="1400" b="0" dirty="0">
                          <a:solidFill>
                            <a:srgbClr val="EF412F"/>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3572">
                <a:tc>
                  <a:txBody>
                    <a:bodyPr/>
                    <a:lstStyle/>
                    <a:p>
                      <a:r>
                        <a:rPr lang="en-US" altLang="zh-CN" sz="1400" b="0" dirty="0"/>
                        <a:t>D </a:t>
                      </a:r>
                      <a:r>
                        <a:rPr lang="zh-CN" altLang="en-US" sz="1400" b="0" dirty="0"/>
                        <a:t>容器</a:t>
                      </a:r>
                      <a:r>
                        <a:rPr lang="en-US" altLang="zh-CN" sz="1400" b="0" dirty="0"/>
                        <a:t>:</a:t>
                      </a:r>
                      <a:endParaRPr lang="en-US" altLang="zh-CN" sz="1400" b="0" dirty="0"/>
                    </a:p>
                    <a:p>
                      <a:r>
                        <a:rPr lang="en-US" altLang="zh-CN" sz="1400" b="0" dirty="0"/>
                        <a:t>• grounded / bonded  </a:t>
                      </a:r>
                      <a:r>
                        <a:rPr lang="zh-CN" altLang="zh-CN" sz="1400" b="0" spc="5" dirty="0">
                          <a:solidFill>
                            <a:srgbClr val="231F20"/>
                          </a:solidFill>
                          <a:effectLst/>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endParaRPr lang="en-US" altLang="zh-CN" sz="1400" b="0" dirty="0"/>
                    </a:p>
                    <a:p>
                      <a:r>
                        <a:rPr lang="en-US" altLang="zh-CN" sz="1400" b="0" dirty="0"/>
                        <a:t>• </a:t>
                      </a:r>
                      <a:r>
                        <a:rPr lang="zh-CN" altLang="en-US" sz="1400" b="0" dirty="0"/>
                        <a:t>密封</a:t>
                      </a:r>
                      <a:r>
                        <a:rPr lang="en-US" altLang="zh-CN" sz="1400" b="0" dirty="0"/>
                        <a:t>	</a:t>
                      </a:r>
                      <a:r>
                        <a:rPr lang="en-US" altLang="zh-CN" sz="1400" b="0" dirty="0">
                          <a:solidFill>
                            <a:srgbClr val="EF412F"/>
                          </a:solidFill>
                          <a:effectLst/>
                          <a:latin typeface="MS PMincho" panose="02020600040205080304" charset="-128"/>
                          <a:cs typeface="MS PMincho" panose="02020600040205080304" charset="-128"/>
                        </a:rPr>
                        <a:t>●</a:t>
                      </a:r>
                      <a:r>
                        <a:rPr lang="en-US" altLang="zh-CN" sz="1400" b="0" spc="75" dirty="0">
                          <a:solidFill>
                            <a:srgbClr val="EF412F"/>
                          </a:solidFill>
                          <a:effectLst/>
                          <a:latin typeface="Times New Roman" panose="02020603050405020304"/>
                          <a:ea typeface="Times New Roman" panose="02020603050405020304"/>
                        </a:rPr>
                        <a:t> </a:t>
                      </a:r>
                      <a:r>
                        <a:rPr lang="en-US" altLang="zh-CN" sz="1400" b="0" dirty="0">
                          <a:solidFill>
                            <a:srgbClr val="007DC5"/>
                          </a:solidFill>
                          <a:effectLst/>
                          <a:latin typeface="MS PMincho" panose="02020600040205080304" charset="-128"/>
                          <a:cs typeface="MS PMincho" panose="02020600040205080304" charset="-128"/>
                        </a:rPr>
                        <a:t>●</a:t>
                      </a:r>
                      <a:endParaRPr lang="en-US" altLang="zh-CN" sz="1400" b="0" dirty="0"/>
                    </a:p>
                    <a:p>
                      <a:r>
                        <a:rPr lang="en-US" altLang="zh-CN" sz="1400" b="0" dirty="0"/>
                        <a:t>• </a:t>
                      </a:r>
                      <a:r>
                        <a:rPr lang="zh-CN" altLang="en-US" sz="1400" b="0" dirty="0"/>
                        <a:t>标签</a:t>
                      </a:r>
                      <a:r>
                        <a:rPr lang="en-US" altLang="zh-CN" sz="1400" b="0" dirty="0"/>
                        <a:t>	</a:t>
                      </a:r>
                      <a:r>
                        <a:rPr lang="en-US" altLang="zh-CN" sz="1400" b="0" dirty="0">
                          <a:solidFill>
                            <a:srgbClr val="EF412F"/>
                          </a:solidFill>
                          <a:effectLst/>
                          <a:latin typeface="MS PMincho" panose="02020600040205080304" charset="-128"/>
                          <a:cs typeface="MS PMincho" panose="02020600040205080304" charset="-128"/>
                        </a:rPr>
                        <a:t>●</a:t>
                      </a:r>
                      <a:r>
                        <a:rPr lang="en-US" altLang="zh-CN" sz="1400" b="0" spc="75" dirty="0">
                          <a:solidFill>
                            <a:srgbClr val="EF412F"/>
                          </a:solidFill>
                          <a:effectLst/>
                          <a:latin typeface="Times New Roman" panose="02020603050405020304"/>
                          <a:ea typeface="Times New Roman" panose="02020603050405020304"/>
                        </a:rPr>
                        <a:t> </a:t>
                      </a:r>
                      <a:r>
                        <a:rPr lang="en-US" altLang="zh-CN" sz="1400" b="0" dirty="0">
                          <a:solidFill>
                            <a:srgbClr val="007DC5"/>
                          </a:solidFill>
                          <a:effectLst/>
                          <a:latin typeface="MS PMincho" panose="02020600040205080304" charset="-128"/>
                          <a:cs typeface="MS PMincho" panose="02020600040205080304" charset="-128"/>
                        </a:rPr>
                        <a:t>●</a:t>
                      </a:r>
                      <a:endParaRPr lang="en-US" altLang="zh-CN"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0" dirty="0">
                          <a:solidFill>
                            <a:srgbClr val="231F20"/>
                          </a:solidFill>
                          <a:effectLst/>
                          <a:latin typeface="Arial" panose="020B0604020202020204"/>
                          <a:ea typeface="Arial" panose="020B0604020202020204"/>
                        </a:rPr>
                        <a:t>K </a:t>
                      </a:r>
                      <a:r>
                        <a:rPr lang="en-US" altLang="zh-CN" sz="1400" b="0" spc="25" dirty="0">
                          <a:solidFill>
                            <a:srgbClr val="231F20"/>
                          </a:solidFill>
                          <a:effectLst/>
                          <a:latin typeface="Arial" panose="020B0604020202020204"/>
                          <a:ea typeface="Arial" panose="020B0604020202020204"/>
                        </a:rPr>
                        <a:t> </a:t>
                      </a:r>
                      <a:r>
                        <a:rPr lang="zh-CN" altLang="zh-CN" sz="1400" b="0" dirty="0">
                          <a:solidFill>
                            <a:srgbClr val="231F20"/>
                          </a:solidFill>
                          <a:effectLst/>
                          <a:latin typeface="Arial" panose="020B0604020202020204"/>
                          <a:ea typeface="+mn-ea"/>
                          <a:cs typeface="Arial" panose="020B0604020202020204"/>
                        </a:rPr>
                        <a:t>防爆灯开关</a:t>
                      </a:r>
                      <a:r>
                        <a:rPr lang="zh-CN" altLang="zh-CN" sz="1400" b="0" dirty="0">
                          <a:solidFill>
                            <a:srgbClr val="231F20"/>
                          </a:solidFill>
                          <a:effectLst/>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724">
                <a:tc>
                  <a:txBody>
                    <a:bodyPr/>
                    <a:lstStyle/>
                    <a:p>
                      <a:r>
                        <a:rPr lang="en-US" altLang="zh-CN" sz="1400" b="0" dirty="0">
                          <a:solidFill>
                            <a:srgbClr val="231F20"/>
                          </a:solidFill>
                          <a:effectLst/>
                          <a:latin typeface="Arial" panose="020B0604020202020204"/>
                          <a:ea typeface="Arial" panose="020B0604020202020204"/>
                        </a:rPr>
                        <a:t>E </a:t>
                      </a:r>
                      <a:r>
                        <a:rPr lang="en-US" altLang="zh-CN" sz="1400" b="0" spc="10" dirty="0">
                          <a:solidFill>
                            <a:srgbClr val="231F20"/>
                          </a:solidFill>
                          <a:effectLst/>
                          <a:latin typeface="Arial" panose="020B0604020202020204"/>
                          <a:ea typeface="Arial" panose="020B0604020202020204"/>
                        </a:rPr>
                        <a:t> </a:t>
                      </a:r>
                      <a:r>
                        <a:rPr lang="zh-CN" altLang="zh-CN" sz="1400" b="0" dirty="0">
                          <a:solidFill>
                            <a:srgbClr val="231F20"/>
                          </a:solidFill>
                          <a:effectLst/>
                          <a:latin typeface="Arial" panose="020B0604020202020204"/>
                          <a:ea typeface="+mn-ea"/>
                          <a:cs typeface="Arial" panose="020B0604020202020204"/>
                        </a:rPr>
                        <a:t>二次容器</a:t>
                      </a:r>
                      <a:r>
                        <a:rPr lang="zh-CN" altLang="zh-CN" sz="1400" b="0" spc="-60" dirty="0">
                          <a:solidFill>
                            <a:srgbClr val="231F20"/>
                          </a:solidFill>
                          <a:effectLst/>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r>
                        <a:rPr lang="en-US" altLang="zh-CN" sz="1400" b="0" spc="75" dirty="0">
                          <a:solidFill>
                            <a:srgbClr val="EF412F"/>
                          </a:solidFill>
                          <a:effectLst/>
                          <a:latin typeface="Times New Roman" panose="02020603050405020304"/>
                          <a:ea typeface="Times New Roman" panose="02020603050405020304"/>
                        </a:rPr>
                        <a:t> </a:t>
                      </a:r>
                      <a:r>
                        <a:rPr lang="en-US" altLang="zh-CN" sz="1400" b="0" dirty="0">
                          <a:solidFill>
                            <a:srgbClr val="007DC5"/>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0" dirty="0">
                          <a:solidFill>
                            <a:srgbClr val="231F20"/>
                          </a:solidFill>
                          <a:effectLst/>
                          <a:latin typeface="Arial" panose="020B0604020202020204"/>
                          <a:ea typeface="Arial" panose="020B0604020202020204"/>
                        </a:rPr>
                        <a:t>L </a:t>
                      </a:r>
                      <a:r>
                        <a:rPr lang="en-US" altLang="zh-CN" sz="1400" b="0" spc="30" dirty="0">
                          <a:solidFill>
                            <a:srgbClr val="231F20"/>
                          </a:solidFill>
                          <a:effectLst/>
                          <a:latin typeface="Arial" panose="020B0604020202020204"/>
                          <a:ea typeface="Arial" panose="020B0604020202020204"/>
                        </a:rPr>
                        <a:t> </a:t>
                      </a:r>
                      <a:r>
                        <a:rPr lang="zh-CN" altLang="zh-CN" sz="1400" b="0" dirty="0">
                          <a:solidFill>
                            <a:srgbClr val="231F20"/>
                          </a:solidFill>
                          <a:effectLst/>
                          <a:latin typeface="Arial" panose="020B0604020202020204"/>
                          <a:ea typeface="+mn-ea"/>
                          <a:cs typeface="Arial" panose="020B0604020202020204"/>
                        </a:rPr>
                        <a:t>警示标识</a:t>
                      </a:r>
                      <a:r>
                        <a:rPr lang="en-US" altLang="zh-CN" sz="1400" b="0" dirty="0">
                          <a:solidFill>
                            <a:srgbClr val="231F20"/>
                          </a:solidFill>
                          <a:effectLst/>
                          <a:latin typeface="Arial" panose="020B0604020202020204"/>
                          <a:ea typeface="+mn-ea"/>
                        </a:rPr>
                        <a:t>         </a:t>
                      </a:r>
                      <a:r>
                        <a:rPr lang="en-US" altLang="zh-CN" sz="1400" b="0" dirty="0">
                          <a:solidFill>
                            <a:srgbClr val="EF412F"/>
                          </a:solidFill>
                          <a:effectLst/>
                          <a:latin typeface="MS PMincho" panose="02020600040205080304" charset="-128"/>
                          <a:cs typeface="MS PMincho" panose="02020600040205080304" charset="-128"/>
                        </a:rPr>
                        <a:t>●</a:t>
                      </a:r>
                      <a:r>
                        <a:rPr lang="en-US" altLang="zh-CN" sz="1400" b="0" spc="75" dirty="0">
                          <a:solidFill>
                            <a:srgbClr val="EF412F"/>
                          </a:solidFill>
                          <a:effectLst/>
                          <a:latin typeface="Times New Roman" panose="02020603050405020304"/>
                          <a:ea typeface="Times New Roman" panose="02020603050405020304"/>
                        </a:rPr>
                        <a:t> </a:t>
                      </a:r>
                      <a:r>
                        <a:rPr lang="en-US" altLang="zh-CN" sz="1400" b="0" dirty="0">
                          <a:solidFill>
                            <a:srgbClr val="007DC5"/>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314">
                <a:tc>
                  <a:txBody>
                    <a:bodyPr/>
                    <a:lstStyle/>
                    <a:p>
                      <a:r>
                        <a:rPr lang="en-US" altLang="zh-CN" sz="1400" b="0" dirty="0">
                          <a:solidFill>
                            <a:srgbClr val="231F20"/>
                          </a:solidFill>
                          <a:effectLst/>
                          <a:latin typeface="Arial" panose="020B0604020202020204"/>
                          <a:ea typeface="Arial" panose="020B0604020202020204"/>
                        </a:rPr>
                        <a:t>F </a:t>
                      </a:r>
                      <a:r>
                        <a:rPr lang="en-US" altLang="zh-CN" sz="1400" b="0" spc="45" dirty="0">
                          <a:solidFill>
                            <a:srgbClr val="231F20"/>
                          </a:solidFill>
                          <a:effectLst/>
                          <a:latin typeface="Arial" panose="020B0604020202020204"/>
                          <a:ea typeface="Arial" panose="020B0604020202020204"/>
                        </a:rPr>
                        <a:t> </a:t>
                      </a:r>
                      <a:r>
                        <a:rPr lang="zh-CN" altLang="zh-CN" sz="1400" b="0" dirty="0">
                          <a:solidFill>
                            <a:srgbClr val="231F20"/>
                          </a:solidFill>
                          <a:effectLst/>
                          <a:latin typeface="Arial" panose="020B0604020202020204"/>
                          <a:ea typeface="+mn-ea"/>
                          <a:cs typeface="Arial" panose="020B0604020202020204"/>
                        </a:rPr>
                        <a:t>通风系统</a:t>
                      </a:r>
                      <a:r>
                        <a:rPr lang="zh-CN" altLang="zh-CN" sz="1400" b="0" dirty="0">
                          <a:solidFill>
                            <a:srgbClr val="231F20"/>
                          </a:solidFill>
                          <a:effectLst/>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r>
                        <a:rPr lang="en-US" altLang="zh-CN" sz="1400" b="0" spc="75" dirty="0">
                          <a:solidFill>
                            <a:srgbClr val="EF412F"/>
                          </a:solidFill>
                          <a:effectLst/>
                          <a:latin typeface="Times New Roman" panose="02020603050405020304"/>
                          <a:ea typeface="Times New Roman" panose="02020603050405020304"/>
                        </a:rPr>
                        <a:t> </a:t>
                      </a:r>
                      <a:r>
                        <a:rPr lang="en-US" altLang="zh-CN" sz="1400" b="0" dirty="0">
                          <a:solidFill>
                            <a:srgbClr val="007DC5"/>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0" dirty="0">
                          <a:solidFill>
                            <a:srgbClr val="231F20"/>
                          </a:solidFill>
                          <a:effectLst/>
                          <a:latin typeface="Arial" panose="020B0604020202020204"/>
                          <a:ea typeface="Arial" panose="020B0604020202020204"/>
                        </a:rPr>
                        <a:t>M</a:t>
                      </a:r>
                      <a:r>
                        <a:rPr lang="zh-CN" altLang="zh-CN" sz="1400" b="0" dirty="0">
                          <a:solidFill>
                            <a:srgbClr val="231F20"/>
                          </a:solidFill>
                          <a:effectLst/>
                          <a:ea typeface="+mn-ea"/>
                          <a:cs typeface="宋体" panose="02010600030101010101" pitchFamily="2" charset="-122"/>
                        </a:rPr>
                        <a:t>紧急淋浴和洗眼设施</a:t>
                      </a:r>
                      <a:r>
                        <a:rPr lang="en-US" altLang="zh-CN" sz="1400" b="0" dirty="0">
                          <a:solidFill>
                            <a:srgbClr val="EF412F"/>
                          </a:solidFill>
                          <a:effectLst/>
                          <a:latin typeface="MS PMincho" panose="02020600040205080304" charset="-128"/>
                          <a:cs typeface="MS PMincho" panose="02020600040205080304" charset="-128"/>
                        </a:rPr>
                        <a:t>●</a:t>
                      </a:r>
                      <a:r>
                        <a:rPr lang="en-US" altLang="zh-CN" sz="1400" b="0" spc="75" dirty="0">
                          <a:solidFill>
                            <a:srgbClr val="EF412F"/>
                          </a:solidFill>
                          <a:effectLst/>
                          <a:latin typeface="Times New Roman" panose="02020603050405020304"/>
                          <a:ea typeface="Times New Roman" panose="02020603050405020304"/>
                        </a:rPr>
                        <a:t> </a:t>
                      </a:r>
                      <a:r>
                        <a:rPr lang="en-US" altLang="zh-CN" sz="1400" b="0" dirty="0">
                          <a:solidFill>
                            <a:srgbClr val="007DC5"/>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724">
                <a:tc>
                  <a:txBody>
                    <a:bodyPr/>
                    <a:lstStyle/>
                    <a:p>
                      <a:r>
                        <a:rPr lang="en-US" altLang="zh-CN" sz="1400" b="0" dirty="0">
                          <a:solidFill>
                            <a:srgbClr val="231F20"/>
                          </a:solidFill>
                          <a:effectLst/>
                          <a:latin typeface="Arial" panose="020B0604020202020204"/>
                          <a:ea typeface="Arial" panose="020B0604020202020204"/>
                        </a:rPr>
                        <a:t>G</a:t>
                      </a:r>
                      <a:r>
                        <a:rPr lang="en-US" altLang="zh-CN" sz="1400" b="0" spc="315" dirty="0">
                          <a:solidFill>
                            <a:srgbClr val="231F20"/>
                          </a:solidFill>
                          <a:effectLst/>
                          <a:latin typeface="Arial" panose="020B0604020202020204"/>
                          <a:ea typeface="Arial" panose="020B0604020202020204"/>
                        </a:rPr>
                        <a:t> </a:t>
                      </a:r>
                      <a:r>
                        <a:rPr lang="zh-CN" altLang="zh-CN" sz="1400" b="0" dirty="0">
                          <a:solidFill>
                            <a:srgbClr val="231F20"/>
                          </a:solidFill>
                          <a:effectLst/>
                          <a:latin typeface="Arial" panose="020B0604020202020204"/>
                          <a:ea typeface="+mn-ea"/>
                          <a:cs typeface="Arial" panose="020B0604020202020204"/>
                        </a:rPr>
                        <a:t>地漏</a:t>
                      </a:r>
                      <a:r>
                        <a:rPr lang="zh-CN" altLang="zh-CN" sz="1400" b="0" spc="-75" dirty="0">
                          <a:solidFill>
                            <a:srgbClr val="231F20"/>
                          </a:solidFill>
                          <a:effectLst/>
                          <a:ea typeface="Arial" panose="020B0604020202020204"/>
                        </a:rPr>
                        <a:t> </a:t>
                      </a:r>
                      <a:r>
                        <a:rPr lang="en-US" altLang="zh-CN" sz="1400" b="0" dirty="0">
                          <a:solidFill>
                            <a:srgbClr val="EF412F"/>
                          </a:solidFill>
                          <a:effectLst/>
                          <a:latin typeface="MS PMincho" panose="02020600040205080304" charset="-128"/>
                          <a:cs typeface="MS PMincho" panose="02020600040205080304" charset="-128"/>
                        </a:rPr>
                        <a:t>●</a:t>
                      </a:r>
                      <a:r>
                        <a:rPr lang="en-US" altLang="zh-CN" sz="1400" b="0" spc="75" dirty="0">
                          <a:solidFill>
                            <a:srgbClr val="EF412F"/>
                          </a:solidFill>
                          <a:effectLst/>
                          <a:latin typeface="Times New Roman" panose="02020603050405020304"/>
                          <a:ea typeface="Times New Roman" panose="02020603050405020304"/>
                        </a:rPr>
                        <a:t> </a:t>
                      </a:r>
                      <a:r>
                        <a:rPr lang="en-US" altLang="zh-CN" sz="1400" b="0" dirty="0">
                          <a:solidFill>
                            <a:srgbClr val="007DC5"/>
                          </a:solidFill>
                          <a:effectLst/>
                          <a:latin typeface="MS PMincho" panose="02020600040205080304" charset="-128"/>
                          <a:cs typeface="MS PMincho" panose="02020600040205080304" charset="-128"/>
                        </a:rPr>
                        <a:t>●</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983">
                <a:tc gridSpan="2">
                  <a:txBody>
                    <a:bodyPr/>
                    <a:lstStyle/>
                    <a:p>
                      <a:pPr>
                        <a:lnSpc>
                          <a:spcPct val="115000"/>
                        </a:lnSpc>
                        <a:spcBef>
                          <a:spcPts val="50"/>
                        </a:spcBef>
                        <a:spcAft>
                          <a:spcPts val="0"/>
                        </a:spcAft>
                      </a:pPr>
                      <a:r>
                        <a:rPr lang="en-US" altLang="zh-CN" sz="1400" b="0" dirty="0">
                          <a:solidFill>
                            <a:srgbClr val="EF412F"/>
                          </a:solidFill>
                          <a:effectLst/>
                          <a:latin typeface="MS PMincho" panose="02020600040205080304" charset="-128"/>
                          <a:ea typeface="+mn-ea"/>
                          <a:cs typeface="MS PMincho" panose="02020600040205080304" charset="-128"/>
                        </a:rPr>
                        <a:t>●</a:t>
                      </a:r>
                      <a:r>
                        <a:rPr lang="zh-CN" altLang="zh-CN" sz="1400" b="0" dirty="0">
                          <a:solidFill>
                            <a:srgbClr val="231F20"/>
                          </a:solidFill>
                          <a:effectLst/>
                          <a:latin typeface="+mn-lt"/>
                          <a:ea typeface="+mn-ea"/>
                          <a:cs typeface="宋体" panose="02010600030101010101" pitchFamily="2" charset="-122"/>
                        </a:rPr>
                        <a:t>储存易燃化学品所需</a:t>
                      </a:r>
                      <a:endParaRPr lang="zh-CN" altLang="zh-CN" sz="1400" b="0" dirty="0">
                        <a:effectLst/>
                        <a:latin typeface="+mn-lt"/>
                        <a:ea typeface="+mn-ea"/>
                        <a:cs typeface="Times New Roman" panose="02020603050405020304"/>
                      </a:endParaRPr>
                    </a:p>
                    <a:p>
                      <a:r>
                        <a:rPr lang="en-US" altLang="zh-CN" sz="1400" b="0" dirty="0">
                          <a:solidFill>
                            <a:srgbClr val="007DC5"/>
                          </a:solidFill>
                          <a:effectLst/>
                          <a:latin typeface="MS PMincho" panose="02020600040205080304" charset="-128"/>
                          <a:cs typeface="MS PMincho" panose="02020600040205080304" charset="-128"/>
                        </a:rPr>
                        <a:t>●</a:t>
                      </a:r>
                      <a:r>
                        <a:rPr lang="zh-CN" altLang="zh-CN" sz="1400" b="0" dirty="0">
                          <a:solidFill>
                            <a:srgbClr val="231F20"/>
                          </a:solidFill>
                          <a:effectLst/>
                          <a:ea typeface="+mn-ea"/>
                          <a:cs typeface="宋体" panose="02010600030101010101" pitchFamily="2" charset="-122"/>
                        </a:rPr>
                        <a:t>储存其他危险化学品所需的</a:t>
                      </a:r>
                      <a:endParaRPr lang="zh-CN" alt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bl>
          </a:graphicData>
        </a:graphic>
      </p:graphicFrame>
      <p:sp>
        <p:nvSpPr>
          <p:cNvPr id="5" name="标题 1"/>
          <p:cNvSpPr txBox="1"/>
          <p:nvPr/>
        </p:nvSpPr>
        <p:spPr bwMode="gray">
          <a:xfrm>
            <a:off x="252413" y="101600"/>
            <a:ext cx="7893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457200" indent="-457200" fontAlgn="base">
              <a:spcBef>
                <a:spcPct val="0"/>
              </a:spcBef>
              <a:spcAft>
                <a:spcPct val="0"/>
              </a:spcAft>
              <a:defRPr sz="2400" b="1">
                <a:solidFill>
                  <a:schemeClr val="hlink"/>
                </a:solidFill>
                <a:latin typeface="+mj-lt"/>
                <a:ea typeface="+mj-ea"/>
                <a:cs typeface="+mj-cs"/>
              </a:defRPr>
            </a:lvl1pPr>
            <a:lvl2pPr indent="-457200" fontAlgn="base">
              <a:spcBef>
                <a:spcPct val="0"/>
              </a:spcBef>
              <a:spcAft>
                <a:spcPct val="0"/>
              </a:spcAft>
              <a:defRPr sz="2400" b="1">
                <a:solidFill>
                  <a:schemeClr val="hlink"/>
                </a:solidFill>
                <a:latin typeface="Arial" panose="020B0604020202020204" pitchFamily="34" charset="0"/>
              </a:defRPr>
            </a:lvl2pPr>
            <a:lvl3pPr marL="457200" indent="-457200" fontAlgn="base">
              <a:spcBef>
                <a:spcPct val="0"/>
              </a:spcBef>
              <a:spcAft>
                <a:spcPct val="0"/>
              </a:spcAft>
              <a:defRPr sz="2400" b="1">
                <a:solidFill>
                  <a:schemeClr val="hlink"/>
                </a:solidFill>
                <a:latin typeface="Arial" panose="020B0604020202020204" pitchFamily="34" charset="0"/>
              </a:defRPr>
            </a:lvl3pPr>
            <a:lvl4pPr marL="457200" indent="-457200" fontAlgn="base">
              <a:spcBef>
                <a:spcPct val="0"/>
              </a:spcBef>
              <a:spcAft>
                <a:spcPct val="0"/>
              </a:spcAft>
              <a:defRPr sz="2400" b="1">
                <a:solidFill>
                  <a:schemeClr val="hlink"/>
                </a:solidFill>
                <a:latin typeface="Arial" panose="020B0604020202020204" pitchFamily="34" charset="0"/>
              </a:defRPr>
            </a:lvl4pPr>
            <a:lvl5pPr marL="457200" indent="-457200" fontAlgn="base">
              <a:spcBef>
                <a:spcPct val="0"/>
              </a:spcBef>
              <a:spcAft>
                <a:spcPct val="0"/>
              </a:spcAft>
              <a:defRPr sz="2400" b="1">
                <a:solidFill>
                  <a:schemeClr val="hlink"/>
                </a:solidFill>
                <a:latin typeface="Arial" panose="020B0604020202020204" pitchFamily="34" charset="0"/>
              </a:defRPr>
            </a:lvl5pPr>
            <a:lvl6pPr marL="914400" indent="-457200" fontAlgn="base">
              <a:spcBef>
                <a:spcPct val="0"/>
              </a:spcBef>
              <a:spcAft>
                <a:spcPct val="0"/>
              </a:spcAft>
              <a:defRPr sz="2400" b="1">
                <a:solidFill>
                  <a:schemeClr val="hlink"/>
                </a:solidFill>
                <a:latin typeface="Arial" panose="020B0604020202020204" pitchFamily="34" charset="0"/>
              </a:defRPr>
            </a:lvl6pPr>
            <a:lvl7pPr marL="1371600" indent="-457200" fontAlgn="base">
              <a:spcBef>
                <a:spcPct val="0"/>
              </a:spcBef>
              <a:spcAft>
                <a:spcPct val="0"/>
              </a:spcAft>
              <a:defRPr sz="2400" b="1">
                <a:solidFill>
                  <a:schemeClr val="hlink"/>
                </a:solidFill>
                <a:latin typeface="Arial" panose="020B0604020202020204" pitchFamily="34" charset="0"/>
              </a:defRPr>
            </a:lvl7pPr>
            <a:lvl8pPr marL="1828800" indent="-457200" fontAlgn="base">
              <a:spcBef>
                <a:spcPct val="0"/>
              </a:spcBef>
              <a:spcAft>
                <a:spcPct val="0"/>
              </a:spcAft>
              <a:defRPr sz="2400" b="1">
                <a:solidFill>
                  <a:schemeClr val="hlink"/>
                </a:solidFill>
                <a:latin typeface="Arial" panose="020B0604020202020204" pitchFamily="34" charset="0"/>
              </a:defRPr>
            </a:lvl8pPr>
            <a:lvl9pPr marL="2286000" indent="-457200" fontAlgn="base">
              <a:spcBef>
                <a:spcPct val="0"/>
              </a:spcBef>
              <a:spcAft>
                <a:spcPct val="0"/>
              </a:spcAft>
              <a:defRPr sz="2400" b="1">
                <a:solidFill>
                  <a:schemeClr val="hlink"/>
                </a:solidFill>
                <a:latin typeface="Arial" panose="020B0604020202020204" pitchFamily="34" charset="0"/>
              </a:defRPr>
            </a:lvl9pPr>
          </a:lstStyle>
          <a:p>
            <a:r>
              <a:rPr lang="en-US" altLang="zh-CN" dirty="0"/>
              <a:t>3.</a:t>
            </a:r>
            <a:r>
              <a:rPr lang="zh-CN" altLang="en-US" dirty="0"/>
              <a:t>危化品的安全管理</a:t>
            </a:r>
            <a:r>
              <a:rPr lang="en-US" altLang="zh-CN" dirty="0"/>
              <a:t>——</a:t>
            </a:r>
            <a:r>
              <a:rPr lang="zh-CN" altLang="en-US" dirty="0"/>
              <a:t>概述</a:t>
            </a:r>
            <a:endParaRPr lang="en-US" altLang="zh-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08720"/>
            <a:ext cx="3008313" cy="526380"/>
          </a:xfrm>
        </p:spPr>
        <p:txBody>
          <a:bodyPr>
            <a:normAutofit fontScale="90000"/>
          </a:bodyPr>
          <a:lstStyle/>
          <a:p>
            <a:r>
              <a:rPr lang="zh-CN" altLang="en-US" dirty="0"/>
              <a:t>储存原则</a:t>
            </a:r>
            <a:r>
              <a:rPr lang="en-US" altLang="zh-CN" dirty="0"/>
              <a:t>——</a:t>
            </a:r>
            <a:r>
              <a:rPr lang="zh-CN" altLang="en-US" dirty="0"/>
              <a:t>隔离储存</a:t>
            </a:r>
            <a:endParaRPr lang="zh-CN" altLang="en-US" dirty="0"/>
          </a:p>
        </p:txBody>
      </p:sp>
      <p:pic>
        <p:nvPicPr>
          <p:cNvPr id="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3231356" y="1704975"/>
            <a:ext cx="501015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占位符 3"/>
          <p:cNvSpPr>
            <a:spLocks noGrp="1"/>
          </p:cNvSpPr>
          <p:nvPr>
            <p:ph type="body" sz="half" idx="2"/>
          </p:nvPr>
        </p:nvSpPr>
        <p:spPr/>
        <p:txBody>
          <a:bodyPr/>
          <a:lstStyle/>
          <a:p>
            <a:r>
              <a:rPr lang="zh-CN" altLang="en-US" dirty="0"/>
              <a:t>为了将火灾对人和环境的影响减到最小。有毒和易燃化学品存储在一起。</a:t>
            </a:r>
            <a:endParaRPr lang="en-US" altLang="zh-CN" dirty="0"/>
          </a:p>
          <a:p>
            <a:r>
              <a:rPr lang="zh-CN" altLang="en-US" dirty="0"/>
              <a:t>在易燃和有毒化学品存储中，易燃化学品造成的火灾，可以在很大的区域运输有毒物质。</a:t>
            </a:r>
            <a:endParaRPr lang="en-US" altLang="zh-CN" dirty="0"/>
          </a:p>
          <a:p>
            <a:r>
              <a:rPr lang="zh-CN" altLang="en-US" dirty="0"/>
              <a:t>注意事项：必须注意不要将相互反应危险化学品储存在一起。</a:t>
            </a:r>
            <a:endParaRPr lang="zh-CN" altLang="en-US" dirty="0"/>
          </a:p>
        </p:txBody>
      </p:sp>
      <p:sp>
        <p:nvSpPr>
          <p:cNvPr id="5" name="标题 1"/>
          <p:cNvSpPr txBox="1"/>
          <p:nvPr/>
        </p:nvSpPr>
        <p:spPr bwMode="gray">
          <a:xfrm>
            <a:off x="252413" y="101600"/>
            <a:ext cx="7893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457200" indent="-457200" fontAlgn="base">
              <a:spcBef>
                <a:spcPct val="0"/>
              </a:spcBef>
              <a:spcAft>
                <a:spcPct val="0"/>
              </a:spcAft>
              <a:defRPr sz="2400" b="1">
                <a:solidFill>
                  <a:schemeClr val="hlink"/>
                </a:solidFill>
                <a:latin typeface="+mj-lt"/>
                <a:ea typeface="+mj-ea"/>
                <a:cs typeface="+mj-cs"/>
              </a:defRPr>
            </a:lvl1pPr>
            <a:lvl2pPr indent="-457200" fontAlgn="base">
              <a:spcBef>
                <a:spcPct val="0"/>
              </a:spcBef>
              <a:spcAft>
                <a:spcPct val="0"/>
              </a:spcAft>
              <a:defRPr sz="2400" b="1">
                <a:solidFill>
                  <a:schemeClr val="hlink"/>
                </a:solidFill>
                <a:latin typeface="Arial" panose="020B0604020202020204" pitchFamily="34" charset="0"/>
              </a:defRPr>
            </a:lvl2pPr>
            <a:lvl3pPr marL="457200" indent="-457200" fontAlgn="base">
              <a:spcBef>
                <a:spcPct val="0"/>
              </a:spcBef>
              <a:spcAft>
                <a:spcPct val="0"/>
              </a:spcAft>
              <a:defRPr sz="2400" b="1">
                <a:solidFill>
                  <a:schemeClr val="hlink"/>
                </a:solidFill>
                <a:latin typeface="Arial" panose="020B0604020202020204" pitchFamily="34" charset="0"/>
              </a:defRPr>
            </a:lvl3pPr>
            <a:lvl4pPr marL="457200" indent="-457200" fontAlgn="base">
              <a:spcBef>
                <a:spcPct val="0"/>
              </a:spcBef>
              <a:spcAft>
                <a:spcPct val="0"/>
              </a:spcAft>
              <a:defRPr sz="2400" b="1">
                <a:solidFill>
                  <a:schemeClr val="hlink"/>
                </a:solidFill>
                <a:latin typeface="Arial" panose="020B0604020202020204" pitchFamily="34" charset="0"/>
              </a:defRPr>
            </a:lvl4pPr>
            <a:lvl5pPr marL="457200" indent="-457200" fontAlgn="base">
              <a:spcBef>
                <a:spcPct val="0"/>
              </a:spcBef>
              <a:spcAft>
                <a:spcPct val="0"/>
              </a:spcAft>
              <a:defRPr sz="2400" b="1">
                <a:solidFill>
                  <a:schemeClr val="hlink"/>
                </a:solidFill>
                <a:latin typeface="Arial" panose="020B0604020202020204" pitchFamily="34" charset="0"/>
              </a:defRPr>
            </a:lvl5pPr>
            <a:lvl6pPr marL="914400" indent="-457200" fontAlgn="base">
              <a:spcBef>
                <a:spcPct val="0"/>
              </a:spcBef>
              <a:spcAft>
                <a:spcPct val="0"/>
              </a:spcAft>
              <a:defRPr sz="2400" b="1">
                <a:solidFill>
                  <a:schemeClr val="hlink"/>
                </a:solidFill>
                <a:latin typeface="Arial" panose="020B0604020202020204" pitchFamily="34" charset="0"/>
              </a:defRPr>
            </a:lvl6pPr>
            <a:lvl7pPr marL="1371600" indent="-457200" fontAlgn="base">
              <a:spcBef>
                <a:spcPct val="0"/>
              </a:spcBef>
              <a:spcAft>
                <a:spcPct val="0"/>
              </a:spcAft>
              <a:defRPr sz="2400" b="1">
                <a:solidFill>
                  <a:schemeClr val="hlink"/>
                </a:solidFill>
                <a:latin typeface="Arial" panose="020B0604020202020204" pitchFamily="34" charset="0"/>
              </a:defRPr>
            </a:lvl7pPr>
            <a:lvl8pPr marL="1828800" indent="-457200" fontAlgn="base">
              <a:spcBef>
                <a:spcPct val="0"/>
              </a:spcBef>
              <a:spcAft>
                <a:spcPct val="0"/>
              </a:spcAft>
              <a:defRPr sz="2400" b="1">
                <a:solidFill>
                  <a:schemeClr val="hlink"/>
                </a:solidFill>
                <a:latin typeface="Arial" panose="020B0604020202020204" pitchFamily="34" charset="0"/>
              </a:defRPr>
            </a:lvl8pPr>
            <a:lvl9pPr marL="2286000" indent="-457200" fontAlgn="base">
              <a:spcBef>
                <a:spcPct val="0"/>
              </a:spcBef>
              <a:spcAft>
                <a:spcPct val="0"/>
              </a:spcAft>
              <a:defRPr sz="2400" b="1">
                <a:solidFill>
                  <a:schemeClr val="hlink"/>
                </a:solidFill>
                <a:latin typeface="Arial" panose="020B0604020202020204" pitchFamily="34" charset="0"/>
              </a:defRPr>
            </a:lvl9pPr>
          </a:lstStyle>
          <a:p>
            <a:r>
              <a:rPr lang="en-US" altLang="zh-CN" dirty="0"/>
              <a:t>3.</a:t>
            </a:r>
            <a:r>
              <a:rPr lang="zh-CN" altLang="en-US" dirty="0"/>
              <a:t>危化品的安全管理</a:t>
            </a:r>
            <a:r>
              <a:rPr lang="en-US" altLang="zh-CN" dirty="0"/>
              <a:t>——</a:t>
            </a:r>
            <a:r>
              <a:rPr lang="zh-CN" altLang="en-US" dirty="0"/>
              <a:t>概述</a:t>
            </a:r>
            <a:endParaRPr lang="en-US" altLang="zh-C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4813" y="917106"/>
            <a:ext cx="7893050" cy="654050"/>
          </a:xfrm>
        </p:spPr>
        <p:txBody>
          <a:bodyPr>
            <a:normAutofit fontScale="90000"/>
          </a:bodyPr>
          <a:lstStyle/>
          <a:p>
            <a:pPr algn="ctr"/>
            <a:r>
              <a:rPr lang="zh-CN" altLang="en-US" dirty="0"/>
              <a:t>储存容器原则</a:t>
            </a:r>
            <a:endParaRPr lang="zh-CN" altLang="en-US" dirty="0"/>
          </a:p>
        </p:txBody>
      </p:sp>
      <p:pic>
        <p:nvPicPr>
          <p:cNvPr id="7"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2490787" y="2671762"/>
            <a:ext cx="41624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标题 1"/>
          <p:cNvSpPr txBox="1"/>
          <p:nvPr/>
        </p:nvSpPr>
        <p:spPr bwMode="gray">
          <a:xfrm>
            <a:off x="107504" y="116632"/>
            <a:ext cx="7893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457200" indent="-457200" fontAlgn="base">
              <a:spcBef>
                <a:spcPct val="0"/>
              </a:spcBef>
              <a:spcAft>
                <a:spcPct val="0"/>
              </a:spcAft>
              <a:defRPr sz="2400" b="1">
                <a:solidFill>
                  <a:schemeClr val="hlink"/>
                </a:solidFill>
                <a:latin typeface="+mj-lt"/>
                <a:ea typeface="+mj-ea"/>
                <a:cs typeface="+mj-cs"/>
              </a:defRPr>
            </a:lvl1pPr>
            <a:lvl2pPr indent="-457200" fontAlgn="base">
              <a:spcBef>
                <a:spcPct val="0"/>
              </a:spcBef>
              <a:spcAft>
                <a:spcPct val="0"/>
              </a:spcAft>
              <a:defRPr sz="2400" b="1">
                <a:solidFill>
                  <a:schemeClr val="hlink"/>
                </a:solidFill>
                <a:latin typeface="Arial" panose="020B0604020202020204" pitchFamily="34" charset="0"/>
              </a:defRPr>
            </a:lvl2pPr>
            <a:lvl3pPr marL="457200" indent="-457200" fontAlgn="base">
              <a:spcBef>
                <a:spcPct val="0"/>
              </a:spcBef>
              <a:spcAft>
                <a:spcPct val="0"/>
              </a:spcAft>
              <a:defRPr sz="2400" b="1">
                <a:solidFill>
                  <a:schemeClr val="hlink"/>
                </a:solidFill>
                <a:latin typeface="Arial" panose="020B0604020202020204" pitchFamily="34" charset="0"/>
              </a:defRPr>
            </a:lvl3pPr>
            <a:lvl4pPr marL="457200" indent="-457200" fontAlgn="base">
              <a:spcBef>
                <a:spcPct val="0"/>
              </a:spcBef>
              <a:spcAft>
                <a:spcPct val="0"/>
              </a:spcAft>
              <a:defRPr sz="2400" b="1">
                <a:solidFill>
                  <a:schemeClr val="hlink"/>
                </a:solidFill>
                <a:latin typeface="Arial" panose="020B0604020202020204" pitchFamily="34" charset="0"/>
              </a:defRPr>
            </a:lvl4pPr>
            <a:lvl5pPr marL="457200" indent="-457200" fontAlgn="base">
              <a:spcBef>
                <a:spcPct val="0"/>
              </a:spcBef>
              <a:spcAft>
                <a:spcPct val="0"/>
              </a:spcAft>
              <a:defRPr sz="2400" b="1">
                <a:solidFill>
                  <a:schemeClr val="hlink"/>
                </a:solidFill>
                <a:latin typeface="Arial" panose="020B0604020202020204" pitchFamily="34" charset="0"/>
              </a:defRPr>
            </a:lvl5pPr>
            <a:lvl6pPr marL="914400" indent="-457200" fontAlgn="base">
              <a:spcBef>
                <a:spcPct val="0"/>
              </a:spcBef>
              <a:spcAft>
                <a:spcPct val="0"/>
              </a:spcAft>
              <a:defRPr sz="2400" b="1">
                <a:solidFill>
                  <a:schemeClr val="hlink"/>
                </a:solidFill>
                <a:latin typeface="Arial" panose="020B0604020202020204" pitchFamily="34" charset="0"/>
              </a:defRPr>
            </a:lvl6pPr>
            <a:lvl7pPr marL="1371600" indent="-457200" fontAlgn="base">
              <a:spcBef>
                <a:spcPct val="0"/>
              </a:spcBef>
              <a:spcAft>
                <a:spcPct val="0"/>
              </a:spcAft>
              <a:defRPr sz="2400" b="1">
                <a:solidFill>
                  <a:schemeClr val="hlink"/>
                </a:solidFill>
                <a:latin typeface="Arial" panose="020B0604020202020204" pitchFamily="34" charset="0"/>
              </a:defRPr>
            </a:lvl7pPr>
            <a:lvl8pPr marL="1828800" indent="-457200" fontAlgn="base">
              <a:spcBef>
                <a:spcPct val="0"/>
              </a:spcBef>
              <a:spcAft>
                <a:spcPct val="0"/>
              </a:spcAft>
              <a:defRPr sz="2400" b="1">
                <a:solidFill>
                  <a:schemeClr val="hlink"/>
                </a:solidFill>
                <a:latin typeface="Arial" panose="020B0604020202020204" pitchFamily="34" charset="0"/>
              </a:defRPr>
            </a:lvl8pPr>
            <a:lvl9pPr marL="2286000" indent="-457200" fontAlgn="base">
              <a:spcBef>
                <a:spcPct val="0"/>
              </a:spcBef>
              <a:spcAft>
                <a:spcPct val="0"/>
              </a:spcAft>
              <a:defRPr sz="2400" b="1">
                <a:solidFill>
                  <a:schemeClr val="hlink"/>
                </a:solidFill>
                <a:latin typeface="Arial" panose="020B0604020202020204" pitchFamily="34" charset="0"/>
              </a:defRPr>
            </a:lvl9pPr>
          </a:lstStyle>
          <a:p>
            <a:r>
              <a:rPr lang="en-US" altLang="zh-CN" dirty="0"/>
              <a:t>3.</a:t>
            </a:r>
            <a:r>
              <a:rPr lang="zh-CN" altLang="en-US" dirty="0"/>
              <a:t>危化品的安全管理</a:t>
            </a:r>
            <a:r>
              <a:rPr lang="en-US" altLang="zh-CN" dirty="0"/>
              <a:t>——</a:t>
            </a:r>
            <a:r>
              <a:rPr lang="zh-CN" altLang="en-US" dirty="0"/>
              <a:t>概述</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normAutofit/>
          </a:bodyPr>
          <a:lstStyle/>
          <a:p>
            <a:r>
              <a:rPr lang="en-US" altLang="zh-CN" kern="1200" dirty="0"/>
              <a:t>3.</a:t>
            </a:r>
            <a:r>
              <a:rPr lang="zh-CN" altLang="en-US" kern="1200" dirty="0"/>
              <a:t>危化品的安全管理</a:t>
            </a:r>
            <a:r>
              <a:rPr lang="en-US" altLang="zh-CN" kern="1200" dirty="0"/>
              <a:t>——</a:t>
            </a:r>
            <a:r>
              <a:rPr lang="zh-CN" altLang="en-US" kern="1200" dirty="0"/>
              <a:t>技术层面</a:t>
            </a:r>
            <a:endParaRPr lang="zh-CN" altLang="en-US" kern="1200" dirty="0"/>
          </a:p>
        </p:txBody>
      </p:sp>
      <p:graphicFrame>
        <p:nvGraphicFramePr>
          <p:cNvPr id="4" name="内容占位符 3"/>
          <p:cNvGraphicFramePr>
            <a:graphicFrameLocks noGrp="1"/>
          </p:cNvGraphicFramePr>
          <p:nvPr>
            <p:ph idx="1"/>
          </p:nvPr>
        </p:nvGraphicFramePr>
        <p:xfrm>
          <a:off x="467544" y="1052736"/>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p:spPr>
        <p:txBody>
          <a:bodyPr vert="horz" wrap="square" lIns="91440" tIns="45720" rIns="91440" bIns="45720" numCol="1" anchor="ctr" anchorCtr="0" compatLnSpc="1">
            <a:normAutofit/>
          </a:bodyPr>
          <a:lstStyle/>
          <a:p>
            <a:r>
              <a:rPr lang="en-US" altLang="zh-CN" kern="1200" dirty="0"/>
              <a:t>3.</a:t>
            </a:r>
            <a:r>
              <a:rPr lang="zh-CN" altLang="en-US" kern="1200" dirty="0"/>
              <a:t>危化品的安全管理</a:t>
            </a:r>
            <a:r>
              <a:rPr lang="en-US" altLang="zh-CN" kern="1200" dirty="0"/>
              <a:t>——</a:t>
            </a:r>
            <a:r>
              <a:rPr lang="zh-CN" altLang="en-US" kern="1200" dirty="0"/>
              <a:t>技术层面</a:t>
            </a:r>
            <a:endParaRPr lang="zh-CN" altLang="en-US" kern="1200" dirty="0"/>
          </a:p>
        </p:txBody>
      </p:sp>
      <p:graphicFrame>
        <p:nvGraphicFramePr>
          <p:cNvPr id="5" name="内容占位符 4"/>
          <p:cNvGraphicFramePr>
            <a:graphicFrameLocks noGrp="1"/>
          </p:cNvGraphicFramePr>
          <p:nvPr>
            <p:ph idx="1"/>
          </p:nvPr>
        </p:nvGraphicFramePr>
        <p:xfrm>
          <a:off x="467544" y="980728"/>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技术层面</a:t>
            </a:r>
            <a:endParaRPr lang="zh-CN" altLang="en-US" dirty="0"/>
          </a:p>
        </p:txBody>
      </p:sp>
      <p:graphicFrame>
        <p:nvGraphicFramePr>
          <p:cNvPr id="4" name="内容占位符 3"/>
          <p:cNvGraphicFramePr>
            <a:graphicFrameLocks noGrp="1"/>
          </p:cNvGraphicFramePr>
          <p:nvPr>
            <p:ph idx="1"/>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技术层面</a:t>
            </a:r>
            <a:endParaRPr lang="zh-CN" altLang="en-US" dirty="0"/>
          </a:p>
        </p:txBody>
      </p:sp>
      <p:graphicFrame>
        <p:nvGraphicFramePr>
          <p:cNvPr id="4" name="内容占位符 3"/>
          <p:cNvGraphicFramePr>
            <a:graphicFrameLocks noGrp="1"/>
          </p:cNvGraphicFramePr>
          <p:nvPr>
            <p:ph idx="1"/>
          </p:nvPr>
        </p:nvGraphicFramePr>
        <p:xfrm>
          <a:off x="467544" y="1124744"/>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技术层面</a:t>
            </a:r>
            <a:endParaRPr lang="zh-CN" altLang="en-US" dirty="0"/>
          </a:p>
        </p:txBody>
      </p:sp>
      <p:graphicFrame>
        <p:nvGraphicFramePr>
          <p:cNvPr id="4" name="内容占位符 3"/>
          <p:cNvGraphicFramePr>
            <a:graphicFrameLocks noGrp="1"/>
          </p:cNvGraphicFramePr>
          <p:nvPr>
            <p:ph idx="1"/>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技术层面</a:t>
            </a:r>
            <a:endParaRPr lang="zh-CN" altLang="en-US" dirty="0"/>
          </a:p>
        </p:txBody>
      </p:sp>
      <p:graphicFrame>
        <p:nvGraphicFramePr>
          <p:cNvPr id="4" name="内容占位符 3"/>
          <p:cNvGraphicFramePr>
            <a:graphicFrameLocks noGrp="1"/>
          </p:cNvGraphicFramePr>
          <p:nvPr>
            <p:ph idx="1"/>
          </p:nvPr>
        </p:nvGraphicFramePr>
        <p:xfrm>
          <a:off x="467544" y="126876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5780" y="257493"/>
            <a:ext cx="8229600" cy="1143000"/>
          </a:xfrm>
        </p:spPr>
        <p:txBody>
          <a:bodyPr>
            <a:normAutofit/>
          </a:bodyPr>
          <a:lstStyle/>
          <a:p>
            <a:r>
              <a:rPr lang="en-US" altLang="zh-CN" dirty="0"/>
              <a:t>3.</a:t>
            </a:r>
            <a:r>
              <a:rPr lang="zh-CN" altLang="en-US" dirty="0"/>
              <a:t>危化品的安全管理</a:t>
            </a:r>
            <a:r>
              <a:rPr lang="en-US" altLang="zh-CN" kern="1200" dirty="0"/>
              <a:t>——</a:t>
            </a:r>
            <a:r>
              <a:rPr lang="zh-CN" altLang="en-US" kern="1200" dirty="0"/>
              <a:t>管理层面</a:t>
            </a:r>
            <a:endParaRPr lang="zh-CN" altLang="en-US" dirty="0"/>
          </a:p>
        </p:txBody>
      </p:sp>
      <p:graphicFrame>
        <p:nvGraphicFramePr>
          <p:cNvPr id="4" name="内容占位符 3"/>
          <p:cNvGraphicFramePr>
            <a:graphicFrameLocks noGrp="1"/>
          </p:cNvGraphicFramePr>
          <p:nvPr>
            <p:ph idx="1"/>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3"/>
          <p:cNvSpPr txBox="1">
            <a:spLocks noChangeArrowheads="1"/>
          </p:cNvSpPr>
          <p:nvPr/>
        </p:nvSpPr>
        <p:spPr bwMode="gray">
          <a:xfrm>
            <a:off x="2025650" y="2122488"/>
            <a:ext cx="354013" cy="457200"/>
          </a:xfrm>
          <a:prstGeom prst="rect">
            <a:avLst/>
          </a:prstGeom>
          <a:noFill/>
          <a:ln w="9525" algn="ctr">
            <a:noFill/>
            <a:miter lim="800000"/>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a:gradFill>
                  <a:gsLst>
                    <a:gs pos="0">
                      <a:srgbClr val="012D86"/>
                    </a:gs>
                    <a:gs pos="100000">
                      <a:srgbClr val="0E2557"/>
                    </a:gs>
                  </a:gsLst>
                  <a:lin scaled="0"/>
                </a:gradFill>
                <a:latin typeface="Calibri" panose="020F0502020204030204" pitchFamily="34" charset="0"/>
              </a:rPr>
              <a:t>1</a:t>
            </a:r>
            <a:endParaRPr lang="en-US" altLang="zh-CN" sz="2400" b="1">
              <a:gradFill>
                <a:gsLst>
                  <a:gs pos="0">
                    <a:srgbClr val="012D86"/>
                  </a:gs>
                  <a:gs pos="100000">
                    <a:srgbClr val="0E2557"/>
                  </a:gs>
                </a:gsLst>
                <a:lin scaled="0"/>
              </a:gradFill>
              <a:latin typeface="Calibri" panose="020F0502020204030204" pitchFamily="34" charset="0"/>
            </a:endParaRPr>
          </a:p>
        </p:txBody>
      </p:sp>
      <p:sp>
        <p:nvSpPr>
          <p:cNvPr id="46" name="Text Box 16"/>
          <p:cNvSpPr txBox="1">
            <a:spLocks noChangeArrowheads="1"/>
          </p:cNvSpPr>
          <p:nvPr/>
        </p:nvSpPr>
        <p:spPr bwMode="gray">
          <a:xfrm>
            <a:off x="2025650" y="3036888"/>
            <a:ext cx="354013" cy="457200"/>
          </a:xfrm>
          <a:prstGeom prst="rect">
            <a:avLst/>
          </a:prstGeom>
          <a:noFill/>
          <a:ln w="9525" algn="ctr">
            <a:noFill/>
            <a:miter lim="800000"/>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dirty="0">
                <a:gradFill>
                  <a:gsLst>
                    <a:gs pos="0">
                      <a:srgbClr val="012D86"/>
                    </a:gs>
                    <a:gs pos="100000">
                      <a:srgbClr val="0E2557"/>
                    </a:gs>
                  </a:gsLst>
                  <a:lin scaled="0"/>
                </a:gradFill>
                <a:latin typeface="Calibri" panose="020F0502020204030204" pitchFamily="34" charset="0"/>
              </a:rPr>
              <a:t>2</a:t>
            </a:r>
            <a:endParaRPr lang="en-US" altLang="zh-CN" sz="2400" b="1" dirty="0">
              <a:gradFill>
                <a:gsLst>
                  <a:gs pos="0">
                    <a:srgbClr val="012D86"/>
                  </a:gs>
                  <a:gs pos="100000">
                    <a:srgbClr val="0E2557"/>
                  </a:gs>
                </a:gsLst>
                <a:lin scaled="0"/>
              </a:gradFill>
              <a:latin typeface="Calibri" panose="020F0502020204030204" pitchFamily="34" charset="0"/>
            </a:endParaRPr>
          </a:p>
        </p:txBody>
      </p:sp>
      <p:sp>
        <p:nvSpPr>
          <p:cNvPr id="57" name="Text Box 27"/>
          <p:cNvSpPr txBox="1">
            <a:spLocks noChangeArrowheads="1"/>
          </p:cNvSpPr>
          <p:nvPr/>
        </p:nvSpPr>
        <p:spPr bwMode="gray">
          <a:xfrm>
            <a:off x="2025650" y="3929063"/>
            <a:ext cx="354013" cy="457200"/>
          </a:xfrm>
          <a:prstGeom prst="rect">
            <a:avLst/>
          </a:prstGeom>
          <a:noFill/>
          <a:ln w="9525" algn="ctr">
            <a:noFill/>
            <a:miter lim="800000"/>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a:gradFill>
                  <a:gsLst>
                    <a:gs pos="0">
                      <a:srgbClr val="012D86"/>
                    </a:gs>
                    <a:gs pos="100000">
                      <a:srgbClr val="0E2557"/>
                    </a:gs>
                  </a:gsLst>
                  <a:lin scaled="0"/>
                </a:gradFill>
                <a:latin typeface="Calibri" panose="020F0502020204030204" pitchFamily="34" charset="0"/>
              </a:rPr>
              <a:t>3</a:t>
            </a:r>
            <a:endParaRPr lang="en-US" altLang="zh-CN" sz="2400" b="1">
              <a:gradFill>
                <a:gsLst>
                  <a:gs pos="0">
                    <a:srgbClr val="012D86"/>
                  </a:gs>
                  <a:gs pos="100000">
                    <a:srgbClr val="0E2557"/>
                  </a:gs>
                </a:gsLst>
                <a:lin scaled="0"/>
              </a:gradFill>
              <a:latin typeface="Calibri" panose="020F0502020204030204" pitchFamily="34" charset="0"/>
            </a:endParaRPr>
          </a:p>
        </p:txBody>
      </p:sp>
      <p:sp>
        <p:nvSpPr>
          <p:cNvPr id="4110" name="标题 1"/>
          <p:cNvSpPr>
            <a:spLocks noGrp="1"/>
          </p:cNvSpPr>
          <p:nvPr>
            <p:ph type="title"/>
          </p:nvPr>
        </p:nvSpPr>
        <p:spPr>
          <a:xfrm>
            <a:off x="3095872" y="268288"/>
            <a:ext cx="2774950" cy="454025"/>
          </a:xfrm>
        </p:spPr>
        <p:txBody>
          <a:bodyPr>
            <a:normAutofit fontScale="90000"/>
          </a:bodyPr>
          <a:lstStyle/>
          <a:p>
            <a:pPr marL="571500" indent="-571500" algn="ctr">
              <a:spcBef>
                <a:spcPct val="20000"/>
              </a:spcBef>
            </a:pPr>
            <a:r>
              <a:rPr lang="zh-CN" altLang="en-US" sz="2800" dirty="0">
                <a:solidFill>
                  <a:srgbClr val="000000"/>
                </a:solidFill>
                <a:latin typeface="华文楷体" pitchFamily="2" charset="-122"/>
                <a:ea typeface="华文楷体" pitchFamily="2" charset="-122"/>
              </a:rPr>
              <a:t>目录</a:t>
            </a:r>
            <a:endParaRPr lang="en-US" altLang="zh-CN" sz="2800" dirty="0">
              <a:solidFill>
                <a:srgbClr val="000000"/>
              </a:solidFill>
              <a:latin typeface="华文楷体" pitchFamily="2" charset="-122"/>
              <a:ea typeface="华文楷体" pitchFamily="2" charset="-122"/>
            </a:endParaRPr>
          </a:p>
        </p:txBody>
      </p:sp>
      <p:sp>
        <p:nvSpPr>
          <p:cNvPr id="47"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51" name="AutoShape 46"/>
          <p:cNvSpPr>
            <a:spLocks noChangeArrowheads="1"/>
          </p:cNvSpPr>
          <p:nvPr/>
        </p:nvSpPr>
        <p:spPr bwMode="ltGray">
          <a:xfrm rot="5400000">
            <a:off x="-535781" y="1535906"/>
            <a:ext cx="4357688" cy="471487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sp>
        <p:nvSpPr>
          <p:cNvPr id="52" name="AutoShape 47"/>
          <p:cNvSpPr>
            <a:spLocks noChangeArrowheads="1"/>
          </p:cNvSpPr>
          <p:nvPr/>
        </p:nvSpPr>
        <p:spPr bwMode="ltGray">
          <a:xfrm rot="5400000" flipH="1">
            <a:off x="-51593" y="1934368"/>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w="0" algn="ctr">
            <a:noFill/>
            <a:miter lim="800000"/>
          </a:ln>
          <a:effectLst/>
        </p:spPr>
        <p:txBody>
          <a:bodyPr wrap="none" anchor="ctr"/>
          <a:lstStyle/>
          <a:p>
            <a:pPr>
              <a:defRPr/>
            </a:pPr>
            <a:endParaRPr lang="zh-CN" altLang="en-US">
              <a:solidFill>
                <a:srgbClr val="FF0000"/>
              </a:solidFill>
              <a:latin typeface="Arial" panose="020B0604020202020204" pitchFamily="34" charset="0"/>
              <a:ea typeface="宋体" panose="02010600030101010101" pitchFamily="2" charset="-122"/>
            </a:endParaRPr>
          </a:p>
        </p:txBody>
      </p:sp>
      <p:sp>
        <p:nvSpPr>
          <p:cNvPr id="53" name="AutoShape 49"/>
          <p:cNvSpPr>
            <a:spLocks noChangeArrowheads="1"/>
          </p:cNvSpPr>
          <p:nvPr/>
        </p:nvSpPr>
        <p:spPr bwMode="gray">
          <a:xfrm>
            <a:off x="4331331" y="3720310"/>
            <a:ext cx="4419600" cy="508000"/>
          </a:xfrm>
          <a:prstGeom prst="roundRect">
            <a:avLst>
              <a:gd name="adj" fmla="val 50000"/>
            </a:avLst>
          </a:prstGeom>
          <a:noFill/>
          <a:ln w="28575" algn="ctr">
            <a:solidFill>
              <a:schemeClr val="bg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solidFill>
                  <a:srgbClr val="C00000"/>
                </a:solidFill>
                <a:latin typeface="黑体" panose="02010609060101010101" pitchFamily="49" charset="-122"/>
                <a:ea typeface="黑体" panose="02010609060101010101" pitchFamily="49" charset="-122"/>
              </a:rPr>
              <a:t>3.</a:t>
            </a:r>
            <a:r>
              <a:rPr lang="zh-CN" altLang="en-US" dirty="0">
                <a:solidFill>
                  <a:srgbClr val="C00000"/>
                </a:solidFill>
                <a:latin typeface="黑体" panose="02010609060101010101" pitchFamily="49" charset="-122"/>
                <a:ea typeface="黑体" panose="02010609060101010101" pitchFamily="49" charset="-122"/>
              </a:rPr>
              <a:t>危化品的安全管理</a:t>
            </a:r>
            <a:endParaRPr lang="en-US" altLang="zh-CN" dirty="0">
              <a:solidFill>
                <a:srgbClr val="C00000"/>
              </a:solidFill>
              <a:latin typeface="黑体" panose="02010609060101010101" pitchFamily="49" charset="-122"/>
              <a:ea typeface="黑体" panose="02010609060101010101" pitchFamily="49" charset="-122"/>
            </a:endParaRPr>
          </a:p>
        </p:txBody>
      </p:sp>
      <p:sp>
        <p:nvSpPr>
          <p:cNvPr id="54" name="AutoShape 51"/>
          <p:cNvSpPr>
            <a:spLocks noChangeArrowheads="1"/>
          </p:cNvSpPr>
          <p:nvPr/>
        </p:nvSpPr>
        <p:spPr bwMode="gray">
          <a:xfrm>
            <a:off x="4000501" y="2492514"/>
            <a:ext cx="4419600" cy="508000"/>
          </a:xfrm>
          <a:prstGeom prst="roundRect">
            <a:avLst>
              <a:gd name="adj" fmla="val 50000"/>
            </a:avLst>
          </a:prstGeom>
          <a:noFill/>
          <a:ln w="28575" algn="ctr">
            <a:solidFill>
              <a:schemeClr val="bg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solidFill>
                  <a:srgbClr val="C00000"/>
                </a:solidFill>
                <a:latin typeface="黑体" panose="02010609060101010101" pitchFamily="49" charset="-122"/>
                <a:ea typeface="黑体" panose="02010609060101010101" pitchFamily="49" charset="-122"/>
              </a:rPr>
              <a:t>2.</a:t>
            </a:r>
            <a:r>
              <a:rPr lang="zh-CN" altLang="en-US" dirty="0">
                <a:solidFill>
                  <a:srgbClr val="C00000"/>
                </a:solidFill>
                <a:latin typeface="黑体" panose="02010609060101010101" pitchFamily="49" charset="-122"/>
                <a:ea typeface="黑体" panose="02010609060101010101" pitchFamily="49" charset="-122"/>
              </a:rPr>
              <a:t>适用于危化品仓储的法律</a:t>
            </a:r>
            <a:endParaRPr lang="en-US" altLang="zh-CN" dirty="0">
              <a:solidFill>
                <a:srgbClr val="C00000"/>
              </a:solidFill>
              <a:latin typeface="黑体" panose="02010609060101010101" pitchFamily="49" charset="-122"/>
              <a:ea typeface="黑体" panose="02010609060101010101" pitchFamily="49" charset="-122"/>
            </a:endParaRPr>
          </a:p>
        </p:txBody>
      </p:sp>
      <p:sp>
        <p:nvSpPr>
          <p:cNvPr id="58" name="AutoShape 52"/>
          <p:cNvSpPr>
            <a:spLocks noChangeArrowheads="1"/>
          </p:cNvSpPr>
          <p:nvPr/>
        </p:nvSpPr>
        <p:spPr bwMode="gray">
          <a:xfrm>
            <a:off x="2769067" y="1460145"/>
            <a:ext cx="4419600" cy="508000"/>
          </a:xfrm>
          <a:prstGeom prst="roundRect">
            <a:avLst>
              <a:gd name="adj" fmla="val 50000"/>
            </a:avLst>
          </a:prstGeom>
          <a:noFill/>
          <a:ln w="28575" algn="ctr">
            <a:solidFill>
              <a:schemeClr val="bg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ClrTx/>
              <a:buSzTx/>
              <a:buFontTx/>
            </a:pPr>
            <a:r>
              <a:rPr lang="en-US" altLang="zh-CN" dirty="0">
                <a:solidFill>
                  <a:srgbClr val="C00000"/>
                </a:solidFill>
                <a:latin typeface="黑体" panose="02010609060101010101" pitchFamily="49" charset="-122"/>
                <a:ea typeface="黑体" panose="02010609060101010101" pitchFamily="49" charset="-122"/>
              </a:rPr>
              <a:t>1.</a:t>
            </a:r>
            <a:r>
              <a:rPr lang="zh-CN" altLang="en-US" dirty="0">
                <a:solidFill>
                  <a:srgbClr val="C00000"/>
                </a:solidFill>
                <a:latin typeface="黑体" panose="02010609060101010101" pitchFamily="49" charset="-122"/>
                <a:ea typeface="黑体" panose="02010609060101010101" pitchFamily="49" charset="-122"/>
              </a:rPr>
              <a:t>危化品案例介绍</a:t>
            </a:r>
            <a:endParaRPr lang="zh-CN" altLang="en-US" dirty="0">
              <a:solidFill>
                <a:srgbClr val="C00000"/>
              </a:solidFill>
              <a:latin typeface="黑体" panose="02010609060101010101" pitchFamily="49" charset="-122"/>
              <a:ea typeface="黑体" panose="02010609060101010101" pitchFamily="49" charset="-122"/>
            </a:endParaRPr>
          </a:p>
        </p:txBody>
      </p:sp>
      <p:grpSp>
        <p:nvGrpSpPr>
          <p:cNvPr id="59" name="Group 53"/>
          <p:cNvGrpSpPr/>
          <p:nvPr/>
        </p:nvGrpSpPr>
        <p:grpSpPr bwMode="auto">
          <a:xfrm>
            <a:off x="2388067" y="1523999"/>
            <a:ext cx="381000" cy="381000"/>
            <a:chOff x="2078" y="1680"/>
            <a:chExt cx="1615" cy="1615"/>
          </a:xfrm>
        </p:grpSpPr>
        <p:sp>
          <p:nvSpPr>
            <p:cNvPr id="60"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1"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latin typeface="Arial" panose="020B0604020202020204" pitchFamily="34" charset="0"/>
                <a:ea typeface="宋体" panose="02010600030101010101" pitchFamily="2" charset="-122"/>
              </a:endParaRPr>
            </a:p>
          </p:txBody>
        </p:sp>
        <p:sp>
          <p:nvSpPr>
            <p:cNvPr id="63"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4"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latin typeface="Arial" panose="020B0604020202020204" pitchFamily="34" charset="0"/>
                <a:ea typeface="宋体" panose="02010600030101010101" pitchFamily="2" charset="-122"/>
              </a:endParaRPr>
            </a:p>
          </p:txBody>
        </p:sp>
        <p:sp>
          <p:nvSpPr>
            <p:cNvPr id="65"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66" name="Group 60"/>
          <p:cNvGrpSpPr/>
          <p:nvPr/>
        </p:nvGrpSpPr>
        <p:grpSpPr bwMode="auto">
          <a:xfrm>
            <a:off x="3619501" y="2595934"/>
            <a:ext cx="381000" cy="381000"/>
            <a:chOff x="2078" y="1680"/>
            <a:chExt cx="1615" cy="1615"/>
          </a:xfrm>
        </p:grpSpPr>
        <p:sp>
          <p:nvSpPr>
            <p:cNvPr id="67"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8"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9"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latin typeface="Arial" panose="020B0604020202020204" pitchFamily="34" charset="0"/>
                <a:ea typeface="宋体" panose="02010600030101010101" pitchFamily="2" charset="-122"/>
              </a:endParaRPr>
            </a:p>
          </p:txBody>
        </p:sp>
        <p:sp>
          <p:nvSpPr>
            <p:cNvPr id="70"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1"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latin typeface="Arial" panose="020B0604020202020204" pitchFamily="34" charset="0"/>
                <a:ea typeface="宋体" panose="02010600030101010101" pitchFamily="2" charset="-122"/>
              </a:endParaRPr>
            </a:p>
          </p:txBody>
        </p:sp>
        <p:sp>
          <p:nvSpPr>
            <p:cNvPr id="72"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73" name="Group 74"/>
          <p:cNvGrpSpPr/>
          <p:nvPr/>
        </p:nvGrpSpPr>
        <p:grpSpPr bwMode="auto">
          <a:xfrm>
            <a:off x="3946876" y="3758489"/>
            <a:ext cx="381000" cy="381000"/>
            <a:chOff x="2078" y="1680"/>
            <a:chExt cx="1615" cy="1615"/>
          </a:xfrm>
        </p:grpSpPr>
        <p:sp>
          <p:nvSpPr>
            <p:cNvPr id="74"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5"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6"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latin typeface="Arial" panose="020B0604020202020204" pitchFamily="34" charset="0"/>
                <a:ea typeface="宋体" panose="02010600030101010101" pitchFamily="2" charset="-122"/>
              </a:endParaRPr>
            </a:p>
          </p:txBody>
        </p:sp>
        <p:sp>
          <p:nvSpPr>
            <p:cNvPr id="77"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8"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latin typeface="Arial" panose="020B0604020202020204" pitchFamily="34" charset="0"/>
                <a:ea typeface="宋体" panose="02010600030101010101" pitchFamily="2" charset="-122"/>
              </a:endParaRPr>
            </a:p>
          </p:txBody>
        </p:sp>
        <p:sp>
          <p:nvSpPr>
            <p:cNvPr id="79" name="Oval 80"/>
            <p:cNvSpPr>
              <a:spLocks noChangeArrowheads="1"/>
            </p:cNvSpPr>
            <p:nvPr/>
          </p:nvSpPr>
          <p:spPr bwMode="gray">
            <a:xfrm>
              <a:off x="2337" y="1939"/>
              <a:ext cx="1096" cy="1098"/>
            </a:xfrm>
            <a:prstGeom prst="ellipse">
              <a:avLst/>
            </a:prstGeom>
            <a:solidFill>
              <a:srgbClr val="FFFF00"/>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34" name="Group 74"/>
          <p:cNvGrpSpPr/>
          <p:nvPr/>
        </p:nvGrpSpPr>
        <p:grpSpPr bwMode="auto">
          <a:xfrm>
            <a:off x="3432148" y="5096327"/>
            <a:ext cx="381000" cy="381000"/>
            <a:chOff x="2078" y="1680"/>
            <a:chExt cx="1615" cy="1615"/>
          </a:xfrm>
          <a:solidFill>
            <a:srgbClr val="92D050"/>
          </a:solidFill>
        </p:grpSpPr>
        <p:sp>
          <p:nvSpPr>
            <p:cNvPr id="35" name="Oval 75"/>
            <p:cNvSpPr>
              <a:spLocks noChangeArrowheads="1"/>
            </p:cNvSpPr>
            <p:nvPr/>
          </p:nvSpPr>
          <p:spPr bwMode="gray">
            <a:xfrm>
              <a:off x="2078" y="1680"/>
              <a:ext cx="1615" cy="1615"/>
            </a:xfrm>
            <a:prstGeom prst="ellipse">
              <a:avLst/>
            </a:prstGeom>
            <a:grpFill/>
            <a:ln>
              <a:noFill/>
            </a:ln>
            <a:extLst>
              <a:ext uri="{91240B29-F687-4F45-9708-019B960494DF}">
                <a14:hiddenLine xmlns:a14="http://schemas.microsoft.com/office/drawing/2010/main" w="57150">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 name="Oval 76"/>
            <p:cNvSpPr>
              <a:spLocks noChangeArrowheads="1"/>
            </p:cNvSpPr>
            <p:nvPr/>
          </p:nvSpPr>
          <p:spPr bwMode="gray">
            <a:xfrm>
              <a:off x="2170" y="1771"/>
              <a:ext cx="1430" cy="14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 name="Oval 77"/>
            <p:cNvSpPr>
              <a:spLocks noChangeArrowheads="1"/>
            </p:cNvSpPr>
            <p:nvPr/>
          </p:nvSpPr>
          <p:spPr bwMode="gray">
            <a:xfrm>
              <a:off x="2253" y="1855"/>
              <a:ext cx="1265" cy="1265"/>
            </a:xfrm>
            <a:prstGeom prst="ellipse">
              <a:avLst/>
            </a:prstGeom>
            <a:grpFill/>
            <a:ln w="38100" algn="ctr">
              <a:noFill/>
              <a:round/>
            </a:ln>
            <a:effectLst/>
          </p:spPr>
          <p:txBody>
            <a:bodyPr wrap="none" anchor="ctr">
              <a:spAutoFit/>
            </a:bodyPr>
            <a:lstStyle/>
            <a:p>
              <a:pPr>
                <a:defRPr/>
              </a:pPr>
              <a:endParaRPr lang="zh-CN" altLang="en-US">
                <a:latin typeface="Arial" panose="020B0604020202020204" pitchFamily="34" charset="0"/>
                <a:ea typeface="宋体" panose="02010600030101010101" pitchFamily="2" charset="-122"/>
              </a:endParaRPr>
            </a:p>
          </p:txBody>
        </p:sp>
        <p:sp>
          <p:nvSpPr>
            <p:cNvPr id="38" name="Oval 78"/>
            <p:cNvSpPr>
              <a:spLocks noChangeArrowheads="1"/>
            </p:cNvSpPr>
            <p:nvPr/>
          </p:nvSpPr>
          <p:spPr bwMode="gray">
            <a:xfrm>
              <a:off x="2254" y="1856"/>
              <a:ext cx="1262" cy="1264"/>
            </a:xfrm>
            <a:prstGeom prst="ellipse">
              <a:avLst/>
            </a:prstGeom>
            <a:grpFill/>
            <a:ln>
              <a:noFill/>
            </a:ln>
            <a:extLst>
              <a:ext uri="{91240B29-F687-4F45-9708-019B960494DF}">
                <a14:hiddenLine xmlns:a14="http://schemas.microsoft.com/office/drawing/2010/main" w="38100">
                  <a:solidFill>
                    <a:srgbClr val="000000"/>
                  </a:solidFill>
                  <a:rou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 name="Oval 79"/>
            <p:cNvSpPr>
              <a:spLocks noChangeArrowheads="1"/>
            </p:cNvSpPr>
            <p:nvPr/>
          </p:nvSpPr>
          <p:spPr bwMode="gray">
            <a:xfrm>
              <a:off x="2334" y="1936"/>
              <a:ext cx="1097" cy="1104"/>
            </a:xfrm>
            <a:prstGeom prst="ellipse">
              <a:avLst/>
            </a:prstGeom>
            <a:grpFill/>
            <a:ln w="38100" algn="ctr">
              <a:noFill/>
              <a:round/>
            </a:ln>
            <a:effectLst/>
          </p:spPr>
          <p:txBody>
            <a:bodyPr anchor="ctr">
              <a:spAutoFit/>
            </a:bodyPr>
            <a:lstStyle/>
            <a:p>
              <a:pPr>
                <a:defRPr/>
              </a:pPr>
              <a:endParaRPr lang="zh-CN" altLang="en-US">
                <a:latin typeface="Arial" panose="020B0604020202020204" pitchFamily="34" charset="0"/>
                <a:ea typeface="宋体" panose="02010600030101010101" pitchFamily="2" charset="-122"/>
              </a:endParaRPr>
            </a:p>
          </p:txBody>
        </p:sp>
        <p:sp>
          <p:nvSpPr>
            <p:cNvPr id="40" name="Oval 80"/>
            <p:cNvSpPr>
              <a:spLocks noChangeArrowheads="1"/>
            </p:cNvSpPr>
            <p:nvPr/>
          </p:nvSpPr>
          <p:spPr bwMode="gray">
            <a:xfrm>
              <a:off x="2337" y="1939"/>
              <a:ext cx="1096" cy="1098"/>
            </a:xfrm>
            <a:prstGeom prst="ellipse">
              <a:avLst/>
            </a:prstGeom>
            <a:solidFill>
              <a:srgbClr val="FF5050"/>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41" name="AutoShape 49"/>
          <p:cNvSpPr>
            <a:spLocks noChangeArrowheads="1"/>
          </p:cNvSpPr>
          <p:nvPr/>
        </p:nvSpPr>
        <p:spPr bwMode="gray">
          <a:xfrm>
            <a:off x="3836641" y="4988907"/>
            <a:ext cx="4419600" cy="508000"/>
          </a:xfrm>
          <a:prstGeom prst="roundRect">
            <a:avLst>
              <a:gd name="adj" fmla="val 50000"/>
            </a:avLst>
          </a:prstGeom>
          <a:noFill/>
          <a:ln w="28575" algn="ctr">
            <a:solidFill>
              <a:schemeClr val="bg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solidFill>
                  <a:srgbClr val="C00000"/>
                </a:solidFill>
                <a:latin typeface="+mn-ea"/>
                <a:ea typeface="+mn-ea"/>
                <a:cs typeface="+mn-ea"/>
              </a:rPr>
              <a:t>4.</a:t>
            </a:r>
            <a:r>
              <a:rPr lang="zh-CN" altLang="en-US" dirty="0">
                <a:solidFill>
                  <a:srgbClr val="C00000"/>
                </a:solidFill>
                <a:latin typeface="+mn-ea"/>
                <a:ea typeface="+mn-ea"/>
                <a:cs typeface="+mn-ea"/>
              </a:rPr>
              <a:t>他山之石</a:t>
            </a:r>
            <a:r>
              <a:rPr lang="en-US" altLang="zh-CN" dirty="0">
                <a:solidFill>
                  <a:srgbClr val="C00000"/>
                </a:solidFill>
                <a:latin typeface="+mn-ea"/>
                <a:ea typeface="+mn-ea"/>
                <a:cs typeface="+mn-ea"/>
              </a:rPr>
              <a:t>——</a:t>
            </a:r>
            <a:r>
              <a:rPr lang="zh-CN" altLang="en-US" dirty="0">
                <a:solidFill>
                  <a:srgbClr val="C00000"/>
                </a:solidFill>
                <a:latin typeface="+mn-ea"/>
                <a:ea typeface="+mn-ea"/>
                <a:cs typeface="+mn-ea"/>
              </a:rPr>
              <a:t>国外危化品借鉴</a:t>
            </a:r>
            <a:endParaRPr lang="en-US" altLang="zh-CN" dirty="0">
              <a:solidFill>
                <a:srgbClr val="C00000"/>
              </a:solidFill>
              <a:latin typeface="+mn-ea"/>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风险分析</a:t>
            </a:r>
            <a:endParaRPr lang="zh-CN" altLang="en-US" dirty="0"/>
          </a:p>
        </p:txBody>
      </p:sp>
      <p:graphicFrame>
        <p:nvGraphicFramePr>
          <p:cNvPr id="4" name="内容占位符 3"/>
          <p:cNvGraphicFramePr>
            <a:graphicFrameLocks noGrp="1"/>
          </p:cNvGraphicFramePr>
          <p:nvPr>
            <p:ph idx="1"/>
          </p:nvPr>
        </p:nvGraphicFramePr>
        <p:xfrm>
          <a:off x="467544" y="1124744"/>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图片 5" descr="1"/>
          <p:cNvPicPr>
            <a:picLocks noChangeAspect="1"/>
          </p:cNvPicPr>
          <p:nvPr>
            <p:custDataLst>
              <p:tags r:id="rId6"/>
            </p:custDataLst>
          </p:nvPr>
        </p:nvPicPr>
        <p:blipFill>
          <a:blip r:embed="rId7"/>
          <a:stretch>
            <a:fillRect/>
          </a:stretch>
        </p:blipFill>
        <p:spPr>
          <a:xfrm>
            <a:off x="2371725" y="2486025"/>
            <a:ext cx="1762125" cy="191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风险分析</a:t>
            </a:r>
            <a:endParaRPr lang="zh-CN" altLang="en-US" dirty="0"/>
          </a:p>
        </p:txBody>
      </p:sp>
      <p:graphicFrame>
        <p:nvGraphicFramePr>
          <p:cNvPr id="4" name="内容占位符 3"/>
          <p:cNvGraphicFramePr>
            <a:graphicFrameLocks noGrp="1"/>
          </p:cNvGraphicFramePr>
          <p:nvPr>
            <p:ph idx="1"/>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风险分析</a:t>
            </a:r>
            <a:endParaRPr lang="zh-CN" altLang="en-US" dirty="0"/>
          </a:p>
        </p:txBody>
      </p:sp>
      <p:graphicFrame>
        <p:nvGraphicFramePr>
          <p:cNvPr id="4" name="内容占位符 3"/>
          <p:cNvGraphicFramePr>
            <a:graphicFrameLocks noGrp="1"/>
          </p:cNvGraphicFramePr>
          <p:nvPr>
            <p:ph idx="1"/>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风险分析</a:t>
            </a:r>
            <a:endParaRPr lang="zh-CN" altLang="en-US" dirty="0"/>
          </a:p>
        </p:txBody>
      </p:sp>
      <p:graphicFrame>
        <p:nvGraphicFramePr>
          <p:cNvPr id="4" name="内容占位符 3"/>
          <p:cNvGraphicFramePr>
            <a:graphicFrameLocks noGrp="1"/>
          </p:cNvGraphicFramePr>
          <p:nvPr>
            <p:ph idx="1"/>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风险分析</a:t>
            </a:r>
            <a:endParaRPr lang="zh-CN" altLang="en-US" dirty="0"/>
          </a:p>
        </p:txBody>
      </p:sp>
      <p:graphicFrame>
        <p:nvGraphicFramePr>
          <p:cNvPr id="4" name="内容占位符 3"/>
          <p:cNvGraphicFramePr>
            <a:graphicFrameLocks noGrp="1"/>
          </p:cNvGraphicFramePr>
          <p:nvPr>
            <p:ph idx="1"/>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风险分析</a:t>
            </a:r>
            <a:endParaRPr lang="zh-CN" altLang="en-US" dirty="0"/>
          </a:p>
        </p:txBody>
      </p:sp>
      <p:graphicFrame>
        <p:nvGraphicFramePr>
          <p:cNvPr id="4" name="内容占位符 3"/>
          <p:cNvGraphicFramePr>
            <a:graphicFrameLocks noGrp="1"/>
          </p:cNvGraphicFramePr>
          <p:nvPr>
            <p:ph idx="1"/>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风险分析</a:t>
            </a:r>
            <a:endParaRPr lang="zh-CN" altLang="en-US" dirty="0"/>
          </a:p>
        </p:txBody>
      </p:sp>
      <p:graphicFrame>
        <p:nvGraphicFramePr>
          <p:cNvPr id="4" name="内容占位符 3"/>
          <p:cNvGraphicFramePr>
            <a:graphicFrameLocks noGrp="1"/>
          </p:cNvGraphicFramePr>
          <p:nvPr>
            <p:ph idx="1"/>
          </p:nvPr>
        </p:nvGraphicFramePr>
        <p:xfrm>
          <a:off x="467544" y="1268760"/>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a:t>
            </a:r>
            <a:r>
              <a:rPr lang="zh-CN" altLang="en-US" dirty="0"/>
              <a:t>危化品的安全管理</a:t>
            </a:r>
            <a:r>
              <a:rPr lang="en-US" altLang="zh-CN" kern="1200" dirty="0"/>
              <a:t>——</a:t>
            </a:r>
            <a:r>
              <a:rPr lang="zh-CN" altLang="en-US" kern="1200" dirty="0"/>
              <a:t>存放安全</a:t>
            </a:r>
            <a:endParaRPr lang="zh-CN" altLang="en-US" dirty="0"/>
          </a:p>
        </p:txBody>
      </p:sp>
      <p:graphicFrame>
        <p:nvGraphicFramePr>
          <p:cNvPr id="4" name="内容占位符 3"/>
          <p:cNvGraphicFramePr>
            <a:graphicFrameLocks noGrp="1"/>
          </p:cNvGraphicFramePr>
          <p:nvPr>
            <p:ph idx="1"/>
          </p:nvPr>
        </p:nvGraphicFramePr>
        <p:xfrm>
          <a:off x="467544" y="1124744"/>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危化品的安全管理</a:t>
            </a:r>
            <a:r>
              <a:rPr lang="en-US" altLang="zh-CN" kern="1200" dirty="0"/>
              <a:t>——</a:t>
            </a:r>
            <a:r>
              <a:rPr lang="zh-CN" altLang="en-US" kern="1200" dirty="0"/>
              <a:t>存放安全</a:t>
            </a:r>
            <a:endParaRPr lang="zh-CN" altLang="en-US" dirty="0"/>
          </a:p>
        </p:txBody>
      </p:sp>
      <p:graphicFrame>
        <p:nvGraphicFramePr>
          <p:cNvPr id="4" name="内容占位符 3"/>
          <p:cNvGraphicFramePr>
            <a:graphicFrameLocks noGrp="1"/>
          </p:cNvGraphicFramePr>
          <p:nvPr>
            <p:ph idx="1"/>
          </p:nvPr>
        </p:nvGraphicFramePr>
        <p:xfrm>
          <a:off x="467544" y="1052736"/>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危化品的安全管理</a:t>
            </a:r>
            <a:r>
              <a:rPr lang="en-US" altLang="zh-CN" kern="1200" dirty="0"/>
              <a:t>——</a:t>
            </a:r>
            <a:r>
              <a:rPr lang="zh-CN" altLang="en-US" kern="1200" dirty="0"/>
              <a:t>存放安全</a:t>
            </a:r>
            <a:endParaRPr lang="zh-CN" altLang="en-US" dirty="0"/>
          </a:p>
        </p:txBody>
      </p:sp>
      <p:graphicFrame>
        <p:nvGraphicFramePr>
          <p:cNvPr id="4" name="内容占位符 3"/>
          <p:cNvGraphicFramePr>
            <a:graphicFrameLocks noGrp="1"/>
          </p:cNvGraphicFramePr>
          <p:nvPr>
            <p:ph idx="1"/>
          </p:nvPr>
        </p:nvGraphicFramePr>
        <p:xfrm>
          <a:off x="467544" y="1052736"/>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0"/>
            <a:r>
              <a:rPr lang="en-US" altLang="zh-CN" dirty="0"/>
              <a:t>1.</a:t>
            </a:r>
            <a:r>
              <a:rPr lang="zh-CN" altLang="en-US" dirty="0"/>
              <a:t>危化品案例介绍</a:t>
            </a:r>
            <a:r>
              <a:rPr lang="en-US" altLang="zh-CN" dirty="0"/>
              <a:t>——</a:t>
            </a:r>
            <a:r>
              <a:rPr lang="zh-CN" altLang="zh-CN" dirty="0"/>
              <a:t>美国得克萨斯州化肥厂爆炸案</a:t>
            </a:r>
            <a:endParaRPr lang="zh-CN" altLang="en-US" dirty="0"/>
          </a:p>
        </p:txBody>
      </p:sp>
      <p:pic>
        <p:nvPicPr>
          <p:cNvPr id="5" name="内容占位符 4" descr="国外如何管理危化品？"/>
          <p:cNvPicPr>
            <a:picLocks noGrp="1"/>
          </p:cNvPicPr>
          <p:nvPr>
            <p:ph sz="half" idx="1"/>
          </p:nvPr>
        </p:nvPicPr>
        <p:blipFill>
          <a:blip r:embed="rId1">
            <a:extLst>
              <a:ext uri="{28A0092B-C50C-407E-A947-70E740481C1C}">
                <a14:useLocalDpi xmlns:a14="http://schemas.microsoft.com/office/drawing/2010/main" val="0"/>
              </a:ext>
            </a:extLst>
          </a:blip>
          <a:stretch>
            <a:fillRect/>
          </a:stretch>
        </p:blipFill>
        <p:spPr bwMode="auto">
          <a:xfrm>
            <a:off x="457200" y="2654967"/>
            <a:ext cx="4038600" cy="2416429"/>
          </a:xfrm>
          <a:prstGeom prst="rect">
            <a:avLst/>
          </a:prstGeom>
          <a:noFill/>
          <a:ln>
            <a:noFill/>
          </a:ln>
        </p:spPr>
      </p:pic>
      <p:sp>
        <p:nvSpPr>
          <p:cNvPr id="4" name="文本占位符 3"/>
          <p:cNvSpPr>
            <a:spLocks noGrp="1"/>
          </p:cNvSpPr>
          <p:nvPr>
            <p:ph sz="half" idx="2"/>
          </p:nvPr>
        </p:nvSpPr>
        <p:spPr/>
        <p:txBody>
          <a:bodyPr>
            <a:noAutofit/>
          </a:bodyPr>
          <a:lstStyle/>
          <a:p>
            <a:r>
              <a:rPr lang="zh-CN" altLang="zh-CN" sz="1600" b="1" dirty="0"/>
              <a:t>时间：</a:t>
            </a:r>
            <a:r>
              <a:rPr lang="en-US" altLang="zh-CN" sz="1600" dirty="0"/>
              <a:t>2013</a:t>
            </a:r>
            <a:r>
              <a:rPr lang="zh-CN" altLang="zh-CN" sz="1600" dirty="0"/>
              <a:t>年</a:t>
            </a:r>
            <a:r>
              <a:rPr lang="en-US" altLang="zh-CN" sz="1600" dirty="0"/>
              <a:t>4</a:t>
            </a:r>
            <a:r>
              <a:rPr lang="zh-CN" altLang="zh-CN" sz="1600" dirty="0"/>
              <a:t>月</a:t>
            </a:r>
            <a:r>
              <a:rPr lang="en-US" altLang="zh-CN" sz="1600" dirty="0"/>
              <a:t>17</a:t>
            </a:r>
            <a:r>
              <a:rPr lang="zh-CN" altLang="zh-CN" sz="1600" dirty="0"/>
              <a:t>日</a:t>
            </a:r>
            <a:r>
              <a:rPr lang="en-US" altLang="zh-CN" sz="1600" dirty="0"/>
              <a:t>19</a:t>
            </a:r>
            <a:r>
              <a:rPr lang="zh-CN" altLang="zh-CN" sz="1600" dirty="0"/>
              <a:t>时</a:t>
            </a:r>
            <a:r>
              <a:rPr lang="en-US" altLang="zh-CN" sz="1600" dirty="0"/>
              <a:t>50</a:t>
            </a:r>
            <a:r>
              <a:rPr lang="zh-CN" altLang="zh-CN" sz="1600" dirty="0"/>
              <a:t>分</a:t>
            </a:r>
            <a:endParaRPr lang="zh-CN" altLang="zh-CN" sz="1600" dirty="0"/>
          </a:p>
          <a:p>
            <a:r>
              <a:rPr lang="zh-CN" altLang="zh-CN" sz="1600" b="1" dirty="0"/>
              <a:t>地点：</a:t>
            </a:r>
            <a:r>
              <a:rPr lang="zh-CN" altLang="zh-CN" sz="1600" dirty="0"/>
              <a:t>美国得克萨斯州韦斯特地区，人口</a:t>
            </a:r>
            <a:r>
              <a:rPr lang="en-US" altLang="zh-CN" sz="1600" dirty="0"/>
              <a:t>2800</a:t>
            </a:r>
            <a:r>
              <a:rPr lang="zh-CN" altLang="zh-CN" sz="1600" dirty="0"/>
              <a:t>人。南距达拉斯</a:t>
            </a:r>
            <a:r>
              <a:rPr lang="en-US" altLang="zh-CN" sz="1600" dirty="0"/>
              <a:t>75</a:t>
            </a:r>
            <a:r>
              <a:rPr lang="zh-CN" altLang="zh-CN" sz="1600" dirty="0"/>
              <a:t>英里，北距奥斯丁</a:t>
            </a:r>
            <a:r>
              <a:rPr lang="en-US" altLang="zh-CN" sz="1600" dirty="0"/>
              <a:t>120</a:t>
            </a:r>
            <a:r>
              <a:rPr lang="zh-CN" altLang="zh-CN" sz="1600" dirty="0"/>
              <a:t>英里，是麦克伦南县</a:t>
            </a:r>
            <a:r>
              <a:rPr lang="en-US" altLang="zh-CN" sz="1600" dirty="0"/>
              <a:t>22</a:t>
            </a:r>
            <a:r>
              <a:rPr lang="zh-CN" altLang="zh-CN" sz="1600" dirty="0"/>
              <a:t>个区之一。</a:t>
            </a:r>
            <a:endParaRPr lang="zh-CN" altLang="zh-CN" sz="1600" dirty="0"/>
          </a:p>
          <a:p>
            <a:r>
              <a:rPr lang="zh-CN" altLang="zh-CN" sz="1600" b="1" dirty="0"/>
              <a:t>概况：</a:t>
            </a:r>
            <a:r>
              <a:rPr lang="zh-CN" altLang="zh-CN" sz="1600" dirty="0"/>
              <a:t>造成至少</a:t>
            </a:r>
            <a:r>
              <a:rPr lang="en-US" altLang="zh-CN" sz="1600" dirty="0"/>
              <a:t>10</a:t>
            </a:r>
            <a:r>
              <a:rPr lang="zh-CN" altLang="zh-CN" sz="1600" dirty="0"/>
              <a:t>栋建筑起火，</a:t>
            </a:r>
            <a:r>
              <a:rPr lang="en-US" altLang="zh-CN" sz="1600" dirty="0"/>
              <a:t>35</a:t>
            </a:r>
            <a:r>
              <a:rPr lang="zh-CN" altLang="zh-CN" sz="1600" dirty="0"/>
              <a:t>人死亡，超过</a:t>
            </a:r>
            <a:r>
              <a:rPr lang="en-US" altLang="zh-CN" sz="1600" dirty="0"/>
              <a:t>160</a:t>
            </a:r>
            <a:r>
              <a:rPr lang="zh-CN" altLang="zh-CN" sz="1600" dirty="0"/>
              <a:t>人受伤，约</a:t>
            </a:r>
            <a:r>
              <a:rPr lang="en-US" altLang="zh-CN" sz="1600" dirty="0"/>
              <a:t>70</a:t>
            </a:r>
            <a:r>
              <a:rPr lang="zh-CN" altLang="zh-CN" sz="1600" dirty="0"/>
              <a:t>栋民宅被毁。由于爆炸产生的震撼力之大，美国地质调查局将其定为一个</a:t>
            </a:r>
            <a:r>
              <a:rPr lang="en-US" altLang="zh-CN" sz="1600" dirty="0"/>
              <a:t>2.1</a:t>
            </a:r>
            <a:r>
              <a:rPr lang="zh-CN" altLang="zh-CN" sz="1600" dirty="0"/>
              <a:t>级的地震。最终调查认为这是一起工业事故，很可能是硝酸铵发生化学反应，触发爆炸。但事发化肥厂的危险品储量超过政府规定上报最低限量的</a:t>
            </a:r>
            <a:r>
              <a:rPr lang="en-US" altLang="zh-CN" sz="1600" dirty="0"/>
              <a:t>1350</a:t>
            </a:r>
            <a:r>
              <a:rPr lang="zh-CN" altLang="zh-CN" sz="1600" dirty="0"/>
              <a:t>倍，却没有按照要求向国土安全部上报。</a:t>
            </a:r>
            <a:endParaRPr lang="zh-CN" altLang="zh-CN" sz="1600" dirty="0"/>
          </a:p>
          <a:p>
            <a:r>
              <a:rPr lang="zh-CN" altLang="zh-CN" sz="1600" b="1" dirty="0"/>
              <a:t>影响：</a:t>
            </a:r>
            <a:r>
              <a:rPr lang="zh-CN" altLang="zh-CN" sz="1600" dirty="0"/>
              <a:t>两年之后，事发小镇仍在进行灾后重建，事故促使美国危化品企业、国家监管部门和社会团体开始加强各自职责管理的意识。</a:t>
            </a:r>
            <a:endParaRPr lang="zh-CN" altLang="en-US" sz="1600" dirty="0"/>
          </a:p>
          <a:p>
            <a:endParaRPr lang="zh-CN" altLang="en-US"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危化品的安全管理</a:t>
            </a:r>
            <a:r>
              <a:rPr lang="en-US" altLang="zh-CN" kern="1200" dirty="0"/>
              <a:t>——</a:t>
            </a:r>
            <a:r>
              <a:rPr lang="zh-CN" altLang="en-US" kern="1200" dirty="0"/>
              <a:t>存放安全</a:t>
            </a:r>
            <a:endParaRPr lang="zh-CN" altLang="en-US" dirty="0"/>
          </a:p>
        </p:txBody>
      </p:sp>
      <p:graphicFrame>
        <p:nvGraphicFramePr>
          <p:cNvPr id="4" name="内容占位符 3"/>
          <p:cNvGraphicFramePr>
            <a:graphicFrameLocks noGrp="1"/>
          </p:cNvGraphicFramePr>
          <p:nvPr>
            <p:ph idx="1"/>
          </p:nvPr>
        </p:nvGraphicFramePr>
        <p:xfrm>
          <a:off x="467544" y="1124744"/>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危化品的安全管理</a:t>
            </a:r>
            <a:r>
              <a:rPr lang="en-US" altLang="zh-CN" kern="1200" dirty="0"/>
              <a:t>——</a:t>
            </a:r>
            <a:r>
              <a:rPr lang="zh-CN" altLang="en-US" kern="1200" dirty="0"/>
              <a:t>存放安全</a:t>
            </a:r>
            <a:endParaRPr lang="zh-CN" altLang="en-US" dirty="0"/>
          </a:p>
        </p:txBody>
      </p:sp>
      <p:graphicFrame>
        <p:nvGraphicFramePr>
          <p:cNvPr id="4" name="内容占位符 3"/>
          <p:cNvGraphicFramePr>
            <a:graphicFrameLocks noGrp="1"/>
          </p:cNvGraphicFramePr>
          <p:nvPr>
            <p:ph idx="1"/>
          </p:nvPr>
        </p:nvGraphicFramePr>
        <p:xfrm>
          <a:off x="467544" y="1124744"/>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 </a:t>
            </a:r>
            <a:r>
              <a:rPr lang="zh-CN" altLang="en-US" dirty="0">
                <a:solidFill>
                  <a:srgbClr val="C00000"/>
                </a:solidFill>
              </a:rPr>
              <a:t>他山之石</a:t>
            </a:r>
            <a:r>
              <a:rPr lang="en-US" altLang="zh-CN" dirty="0">
                <a:solidFill>
                  <a:srgbClr val="C00000"/>
                </a:solidFill>
              </a:rPr>
              <a:t>——</a:t>
            </a:r>
            <a:r>
              <a:rPr lang="zh-CN" altLang="en-US" dirty="0">
                <a:solidFill>
                  <a:srgbClr val="C00000"/>
                </a:solidFill>
              </a:rPr>
              <a:t>国外危化品借鉴</a:t>
            </a:r>
            <a:endParaRPr lang="zh-CN" altLang="en-US" dirty="0"/>
          </a:p>
        </p:txBody>
      </p:sp>
      <p:sp>
        <p:nvSpPr>
          <p:cNvPr id="3" name="内容占位符 2"/>
          <p:cNvSpPr>
            <a:spLocks noGrp="1"/>
          </p:cNvSpPr>
          <p:nvPr>
            <p:ph idx="1"/>
          </p:nvPr>
        </p:nvSpPr>
        <p:spPr/>
        <p:txBody>
          <a:bodyPr>
            <a:normAutofit fontScale="70000" lnSpcReduction="20000"/>
          </a:bodyPr>
          <a:lstStyle/>
          <a:p>
            <a:pPr latinLnBrk="1"/>
            <a:r>
              <a:rPr lang="zh-CN" altLang="zh-CN" dirty="0"/>
              <a:t>【美国】</a:t>
            </a:r>
            <a:endParaRPr lang="zh-CN" altLang="zh-CN" dirty="0"/>
          </a:p>
          <a:p>
            <a:pPr latinLnBrk="1"/>
            <a:r>
              <a:rPr lang="zh-CN" altLang="zh-CN" dirty="0"/>
              <a:t>储存企业须公开危化品种类</a:t>
            </a:r>
            <a:endParaRPr lang="zh-CN" altLang="zh-CN" dirty="0"/>
          </a:p>
          <a:p>
            <a:pPr latinLnBrk="1"/>
            <a:r>
              <a:rPr lang="zh-CN" altLang="zh-CN" b="1" dirty="0">
                <a:solidFill>
                  <a:srgbClr val="FF0000"/>
                </a:solidFill>
              </a:rPr>
              <a:t>分级：</a:t>
            </a:r>
            <a:r>
              <a:rPr lang="zh-CN" altLang="zh-CN" dirty="0"/>
              <a:t>将危化品的危险等级由低到高分为三类，按照不同安全级别施行依次增强的包装、运输、储存办法。</a:t>
            </a:r>
            <a:endParaRPr lang="zh-CN" altLang="zh-CN" dirty="0"/>
          </a:p>
          <a:p>
            <a:pPr latinLnBrk="1"/>
            <a:r>
              <a:rPr lang="zh-CN" altLang="zh-CN" b="1" dirty="0">
                <a:solidFill>
                  <a:srgbClr val="FF0000"/>
                </a:solidFill>
              </a:rPr>
              <a:t>运输：</a:t>
            </a:r>
            <a:r>
              <a:rPr lang="en-US" altLang="zh-CN" dirty="0"/>
              <a:t>1994</a:t>
            </a:r>
            <a:r>
              <a:rPr lang="zh-CN" altLang="zh-CN" dirty="0"/>
              <a:t>年美国成立运输事故应急委员会。委员会内包括企业、运输商、分销商、政府等，专门向危化品运输途中经过地区提供应急救援信息和技术援助。</a:t>
            </a:r>
            <a:endParaRPr lang="zh-CN" altLang="zh-CN" dirty="0"/>
          </a:p>
          <a:p>
            <a:pPr latinLnBrk="1"/>
            <a:r>
              <a:rPr lang="zh-CN" altLang="zh-CN" b="1" dirty="0">
                <a:solidFill>
                  <a:srgbClr val="FF0000"/>
                </a:solidFill>
              </a:rPr>
              <a:t>存储：</a:t>
            </a:r>
            <a:r>
              <a:rPr lang="zh-CN" altLang="zh-CN" dirty="0"/>
              <a:t>当地政府、消防要与存储、使用危化品的企业保持密切沟通。企业必须清楚并公布自己公司内存储的危化品种类及属性。当地消防要知道哪些企业有危化品，并且要掌握存储危险品的关键位置和设备。</a:t>
            </a:r>
            <a:endParaRPr lang="zh-CN" altLang="zh-CN" dirty="0"/>
          </a:p>
          <a:p>
            <a:r>
              <a:rPr lang="zh-CN" altLang="zh-CN" b="1" dirty="0">
                <a:solidFill>
                  <a:srgbClr val="FF0000"/>
                </a:solidFill>
              </a:rPr>
              <a:t>培训：</a:t>
            </a:r>
            <a:r>
              <a:rPr lang="zh-CN" altLang="zh-CN" dirty="0"/>
              <a:t>确保接触危化品的每一个员工知道自己接触的危化物的毒性、最大允许暴露值、稳定性等属性，一旦发生意外应如何处置。</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 </a:t>
            </a:r>
            <a:r>
              <a:rPr lang="zh-CN" altLang="en-US" dirty="0">
                <a:solidFill>
                  <a:srgbClr val="C00000"/>
                </a:solidFill>
              </a:rPr>
              <a:t>他山之石</a:t>
            </a:r>
            <a:r>
              <a:rPr lang="en-US" altLang="zh-CN" dirty="0">
                <a:solidFill>
                  <a:srgbClr val="C00000"/>
                </a:solidFill>
              </a:rPr>
              <a:t>——</a:t>
            </a:r>
            <a:r>
              <a:rPr lang="zh-CN" altLang="en-US" dirty="0">
                <a:solidFill>
                  <a:srgbClr val="C00000"/>
                </a:solidFill>
              </a:rPr>
              <a:t>国外危化品借鉴</a:t>
            </a:r>
            <a:endParaRPr lang="zh-CN" altLang="en-US" dirty="0"/>
          </a:p>
        </p:txBody>
      </p:sp>
      <p:sp>
        <p:nvSpPr>
          <p:cNvPr id="3" name="内容占位符 2"/>
          <p:cNvSpPr>
            <a:spLocks noGrp="1"/>
          </p:cNvSpPr>
          <p:nvPr>
            <p:ph idx="1"/>
          </p:nvPr>
        </p:nvSpPr>
        <p:spPr/>
        <p:txBody>
          <a:bodyPr>
            <a:normAutofit fontScale="85000" lnSpcReduction="10000"/>
          </a:bodyPr>
          <a:lstStyle/>
          <a:p>
            <a:pPr latinLnBrk="1"/>
            <a:r>
              <a:rPr lang="zh-CN" altLang="zh-CN" dirty="0"/>
              <a:t>【英国】</a:t>
            </a:r>
            <a:endParaRPr lang="zh-CN" altLang="zh-CN" dirty="0"/>
          </a:p>
          <a:p>
            <a:pPr latinLnBrk="1"/>
            <a:r>
              <a:rPr lang="zh-CN" altLang="zh-CN" dirty="0"/>
              <a:t>成立国家化学事故应急咨询中心</a:t>
            </a:r>
            <a:endParaRPr lang="zh-CN" altLang="zh-CN" dirty="0"/>
          </a:p>
          <a:p>
            <a:pPr latinLnBrk="1"/>
            <a:r>
              <a:rPr lang="zh-CN" altLang="zh-CN" b="1" dirty="0">
                <a:solidFill>
                  <a:srgbClr val="FF0000"/>
                </a:solidFill>
              </a:rPr>
              <a:t>运输：</a:t>
            </a:r>
            <a:r>
              <a:rPr lang="zh-CN" altLang="zh-CN" dirty="0"/>
              <a:t>运输危化品的司机应经过培训，熟知危化品的属性，运输中保持中速行车。</a:t>
            </a:r>
            <a:endParaRPr lang="zh-CN" altLang="zh-CN" dirty="0"/>
          </a:p>
          <a:p>
            <a:pPr latinLnBrk="1"/>
            <a:r>
              <a:rPr lang="zh-CN" altLang="zh-CN" dirty="0"/>
              <a:t>驾驶员经培训合格后发放危险货物运输车辆驾驶证书，证书有效期为五年，每五年要培训、认证一次。</a:t>
            </a:r>
            <a:endParaRPr lang="zh-CN" altLang="zh-CN" dirty="0"/>
          </a:p>
          <a:p>
            <a:r>
              <a:rPr lang="zh-CN" altLang="zh-CN" b="1" dirty="0">
                <a:solidFill>
                  <a:srgbClr val="FF0000"/>
                </a:solidFill>
              </a:rPr>
              <a:t>专业咨询电话：</a:t>
            </a:r>
            <a:r>
              <a:rPr lang="en-US" altLang="zh-CN" dirty="0"/>
              <a:t>1973</a:t>
            </a:r>
            <a:r>
              <a:rPr lang="zh-CN" altLang="zh-CN" dirty="0"/>
              <a:t>年成立国家化学事故应急咨询中心，该中心设立危化品</a:t>
            </a:r>
            <a:r>
              <a:rPr lang="en-US" altLang="zh-CN" dirty="0"/>
              <a:t>24</a:t>
            </a:r>
            <a:r>
              <a:rPr lang="zh-CN" altLang="zh-CN" dirty="0"/>
              <a:t>小时应急专家电话。向消防、公安、医疗等系统提供危化品存储、运输、事故处理等相关问题的专业意见和技术援助。</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4.</a:t>
            </a:r>
            <a:r>
              <a:rPr lang="zh-CN" altLang="en-US" dirty="0"/>
              <a:t> </a:t>
            </a:r>
            <a:r>
              <a:rPr lang="zh-CN" altLang="en-US" dirty="0">
                <a:solidFill>
                  <a:srgbClr val="C00000"/>
                </a:solidFill>
              </a:rPr>
              <a:t>他山之石</a:t>
            </a:r>
            <a:r>
              <a:rPr lang="en-US" altLang="zh-CN" dirty="0">
                <a:solidFill>
                  <a:srgbClr val="C00000"/>
                </a:solidFill>
              </a:rPr>
              <a:t>——</a:t>
            </a:r>
            <a:r>
              <a:rPr lang="zh-CN" altLang="en-US" dirty="0">
                <a:solidFill>
                  <a:srgbClr val="C00000"/>
                </a:solidFill>
              </a:rPr>
              <a:t>国外危化品借鉴</a:t>
            </a:r>
            <a:endParaRPr lang="zh-CN" altLang="en-US" dirty="0"/>
          </a:p>
        </p:txBody>
      </p:sp>
      <p:sp>
        <p:nvSpPr>
          <p:cNvPr id="3" name="内容占位符 2"/>
          <p:cNvSpPr>
            <a:spLocks noGrp="1"/>
          </p:cNvSpPr>
          <p:nvPr>
            <p:ph idx="1"/>
          </p:nvPr>
        </p:nvSpPr>
        <p:spPr/>
        <p:txBody>
          <a:bodyPr>
            <a:normAutofit fontScale="70000" lnSpcReduction="20000"/>
          </a:bodyPr>
          <a:lstStyle/>
          <a:p>
            <a:pPr latinLnBrk="1"/>
            <a:r>
              <a:rPr lang="zh-CN" altLang="zh-CN" dirty="0"/>
              <a:t>【德国】</a:t>
            </a:r>
            <a:endParaRPr lang="zh-CN" altLang="zh-CN" dirty="0"/>
          </a:p>
          <a:p>
            <a:pPr latinLnBrk="1"/>
            <a:r>
              <a:rPr lang="zh-CN" altLang="zh-CN" dirty="0"/>
              <a:t>危化品集装箱设自动消防装置</a:t>
            </a:r>
            <a:endParaRPr lang="zh-CN" altLang="zh-CN" dirty="0"/>
          </a:p>
          <a:p>
            <a:pPr latinLnBrk="1"/>
            <a:r>
              <a:rPr lang="zh-CN" altLang="zh-CN" b="1" dirty="0">
                <a:solidFill>
                  <a:srgbClr val="FF0000"/>
                </a:solidFill>
              </a:rPr>
              <a:t>包装：</a:t>
            </a:r>
            <a:r>
              <a:rPr lang="zh-CN" altLang="zh-CN" dirty="0"/>
              <a:t>采用罐式集装箱包装，像装甲一样防止泄漏及引燃引爆。</a:t>
            </a:r>
            <a:endParaRPr lang="zh-CN" altLang="zh-CN" dirty="0"/>
          </a:p>
          <a:p>
            <a:pPr latinLnBrk="1"/>
            <a:r>
              <a:rPr lang="zh-CN" altLang="zh-CN" b="1" dirty="0">
                <a:solidFill>
                  <a:srgbClr val="FF0000"/>
                </a:solidFill>
              </a:rPr>
              <a:t>运输：</a:t>
            </a:r>
            <a:r>
              <a:rPr lang="zh-CN" altLang="zh-CN" dirty="0"/>
              <a:t>集装箱中转站遍布消防水龙头，消防泡沫罐等消防设施。根据危险品种类，有的还有自动消防装置，保证几十秒甚至几秒内能自动启动救灾。</a:t>
            </a:r>
            <a:endParaRPr lang="zh-CN" altLang="zh-CN" dirty="0"/>
          </a:p>
          <a:p>
            <a:pPr latinLnBrk="1"/>
            <a:r>
              <a:rPr lang="zh-CN" altLang="zh-CN" b="1" dirty="0">
                <a:solidFill>
                  <a:srgbClr val="FF0000"/>
                </a:solidFill>
              </a:rPr>
              <a:t>存储：</a:t>
            </a:r>
            <a:r>
              <a:rPr lang="zh-CN" altLang="zh-CN" dirty="0"/>
              <a:t>存储地设置最低排水口，排水口通向特定集水池。一旦发生泄漏，保证存储地所有的危险品都排向此集水池，防止危险品漫流散布。</a:t>
            </a:r>
            <a:endParaRPr lang="zh-CN" altLang="zh-CN" dirty="0"/>
          </a:p>
          <a:p>
            <a:r>
              <a:rPr lang="zh-CN" altLang="zh-CN" b="1" dirty="0">
                <a:solidFill>
                  <a:srgbClr val="FF0000"/>
                </a:solidFill>
              </a:rPr>
              <a:t>安全培训：</a:t>
            </a:r>
            <a:r>
              <a:rPr lang="zh-CN" altLang="zh-CN" dirty="0"/>
              <a:t>对员工、客户和辅助人员进行情况通报和安全教育，提供紧急情况下应采取的措施。确保接触危险品每个环节的工作人员熟知化学品种类、属性及应急措施。</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4.</a:t>
            </a:r>
            <a:r>
              <a:rPr lang="zh-CN" altLang="en-US" dirty="0"/>
              <a:t> </a:t>
            </a:r>
            <a:r>
              <a:rPr lang="zh-CN" altLang="en-US" dirty="0">
                <a:solidFill>
                  <a:srgbClr val="C00000"/>
                </a:solidFill>
              </a:rPr>
              <a:t>他山之石</a:t>
            </a:r>
            <a:r>
              <a:rPr lang="en-US" altLang="zh-CN" dirty="0">
                <a:solidFill>
                  <a:srgbClr val="C00000"/>
                </a:solidFill>
              </a:rPr>
              <a:t>——</a:t>
            </a:r>
            <a:r>
              <a:rPr lang="zh-CN" altLang="en-US" dirty="0">
                <a:solidFill>
                  <a:srgbClr val="C00000"/>
                </a:solidFill>
              </a:rPr>
              <a:t>国外危化品借鉴</a:t>
            </a:r>
            <a:endParaRPr lang="zh-CN" altLang="en-US" dirty="0"/>
          </a:p>
        </p:txBody>
      </p:sp>
      <p:sp>
        <p:nvSpPr>
          <p:cNvPr id="3" name="内容占位符 2"/>
          <p:cNvSpPr>
            <a:spLocks noGrp="1"/>
          </p:cNvSpPr>
          <p:nvPr>
            <p:ph idx="1"/>
          </p:nvPr>
        </p:nvSpPr>
        <p:spPr/>
        <p:txBody>
          <a:bodyPr>
            <a:normAutofit fontScale="70000" lnSpcReduction="20000"/>
          </a:bodyPr>
          <a:lstStyle/>
          <a:p>
            <a:pPr latinLnBrk="1"/>
            <a:r>
              <a:rPr lang="zh-CN" altLang="zh-CN" dirty="0"/>
              <a:t>【德国】</a:t>
            </a:r>
            <a:endParaRPr lang="zh-CN" altLang="zh-CN" dirty="0"/>
          </a:p>
          <a:p>
            <a:pPr latinLnBrk="1"/>
            <a:r>
              <a:rPr lang="zh-CN" altLang="zh-CN" dirty="0"/>
              <a:t>危化品集装箱设自动消防装置</a:t>
            </a:r>
            <a:endParaRPr lang="zh-CN" altLang="zh-CN" dirty="0"/>
          </a:p>
          <a:p>
            <a:pPr latinLnBrk="1"/>
            <a:r>
              <a:rPr lang="zh-CN" altLang="zh-CN" b="1" dirty="0">
                <a:solidFill>
                  <a:srgbClr val="FF0000"/>
                </a:solidFill>
              </a:rPr>
              <a:t>包装：</a:t>
            </a:r>
            <a:r>
              <a:rPr lang="zh-CN" altLang="zh-CN" dirty="0"/>
              <a:t>采用罐式集装箱包装，像装甲一样防止泄漏及引燃引爆。</a:t>
            </a:r>
            <a:endParaRPr lang="zh-CN" altLang="zh-CN" dirty="0"/>
          </a:p>
          <a:p>
            <a:pPr latinLnBrk="1"/>
            <a:r>
              <a:rPr lang="zh-CN" altLang="zh-CN" b="1" dirty="0">
                <a:solidFill>
                  <a:srgbClr val="FF0000"/>
                </a:solidFill>
              </a:rPr>
              <a:t>运输：</a:t>
            </a:r>
            <a:r>
              <a:rPr lang="zh-CN" altLang="zh-CN" dirty="0"/>
              <a:t>集装箱中转站遍布消防水龙头，消防泡沫罐等消防设施。根据危险品种类，有的还有自动消防装置，保证几十秒甚至几秒内能自动启动救灾。</a:t>
            </a:r>
            <a:endParaRPr lang="zh-CN" altLang="zh-CN" dirty="0"/>
          </a:p>
          <a:p>
            <a:pPr latinLnBrk="1"/>
            <a:r>
              <a:rPr lang="zh-CN" altLang="zh-CN" b="1" dirty="0">
                <a:solidFill>
                  <a:srgbClr val="FF0000"/>
                </a:solidFill>
              </a:rPr>
              <a:t>存储：</a:t>
            </a:r>
            <a:r>
              <a:rPr lang="zh-CN" altLang="zh-CN" dirty="0"/>
              <a:t>存储地设置最低排水口，排水口通向特定集水池。一旦发生泄漏，保证存储地所有的危险品都排向此集水池，防止危险品漫流散布。</a:t>
            </a:r>
            <a:endParaRPr lang="zh-CN" altLang="zh-CN" dirty="0"/>
          </a:p>
          <a:p>
            <a:r>
              <a:rPr lang="zh-CN" altLang="zh-CN" b="1" dirty="0">
                <a:solidFill>
                  <a:srgbClr val="FF0000"/>
                </a:solidFill>
              </a:rPr>
              <a:t>安全培训：</a:t>
            </a:r>
            <a:r>
              <a:rPr lang="zh-CN" altLang="zh-CN" dirty="0"/>
              <a:t>对员工、客户和辅助人员进行情况通报和安全教育，提供紧急情况下应采取的措施。确保接触危险品每个环节的工作人员熟知化学品种类、属性及应急措施。</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4.</a:t>
            </a:r>
            <a:r>
              <a:rPr lang="zh-CN" altLang="en-US" dirty="0"/>
              <a:t> </a:t>
            </a:r>
            <a:r>
              <a:rPr lang="zh-CN" altLang="en-US" dirty="0">
                <a:solidFill>
                  <a:srgbClr val="C00000"/>
                </a:solidFill>
              </a:rPr>
              <a:t>他山之石</a:t>
            </a:r>
            <a:r>
              <a:rPr lang="en-US" altLang="zh-CN" dirty="0">
                <a:solidFill>
                  <a:srgbClr val="C00000"/>
                </a:solidFill>
              </a:rPr>
              <a:t>——</a:t>
            </a:r>
            <a:r>
              <a:rPr lang="zh-CN" altLang="en-US" dirty="0">
                <a:solidFill>
                  <a:srgbClr val="C00000"/>
                </a:solidFill>
              </a:rPr>
              <a:t>国外危化品借鉴</a:t>
            </a:r>
            <a:endParaRPr lang="zh-CN" altLang="en-US" dirty="0"/>
          </a:p>
        </p:txBody>
      </p:sp>
      <p:sp>
        <p:nvSpPr>
          <p:cNvPr id="3" name="内容占位符 2"/>
          <p:cNvSpPr>
            <a:spLocks noGrp="1"/>
          </p:cNvSpPr>
          <p:nvPr>
            <p:ph idx="1"/>
          </p:nvPr>
        </p:nvSpPr>
        <p:spPr/>
        <p:txBody>
          <a:bodyPr>
            <a:normAutofit fontScale="77500" lnSpcReduction="20000"/>
          </a:bodyPr>
          <a:lstStyle/>
          <a:p>
            <a:pPr latinLnBrk="1"/>
            <a:r>
              <a:rPr lang="zh-CN" altLang="zh-CN" dirty="0"/>
              <a:t>【日本】</a:t>
            </a:r>
            <a:endParaRPr lang="zh-CN" altLang="zh-CN" dirty="0"/>
          </a:p>
          <a:p>
            <a:pPr latinLnBrk="1"/>
            <a:r>
              <a:rPr lang="zh-CN" altLang="zh-CN" dirty="0"/>
              <a:t>危化品工作人员须持证上岗</a:t>
            </a:r>
            <a:endParaRPr lang="zh-CN" altLang="zh-CN" dirty="0"/>
          </a:p>
          <a:p>
            <a:pPr latinLnBrk="1"/>
            <a:r>
              <a:rPr lang="zh-CN" altLang="zh-CN" dirty="0"/>
              <a:t>存储管理：从事危险化学品行业的工作人员要持证上岗，将危化品分为甲乙丙三种，甲种危险品从业者除了要有资格证还需要具有</a:t>
            </a:r>
            <a:r>
              <a:rPr lang="en-US" altLang="zh-CN" dirty="0"/>
              <a:t>2</a:t>
            </a:r>
            <a:r>
              <a:rPr lang="zh-CN" altLang="zh-CN" dirty="0"/>
              <a:t>年以上危险物品处理经验。所有危险品相关从业者每</a:t>
            </a:r>
            <a:r>
              <a:rPr lang="en-US" altLang="zh-CN" dirty="0"/>
              <a:t>3</a:t>
            </a:r>
            <a:r>
              <a:rPr lang="zh-CN" altLang="zh-CN" dirty="0"/>
              <a:t>年要进行一次集中培训，更新危化品处理知识与技能。</a:t>
            </a:r>
            <a:endParaRPr lang="zh-CN" altLang="zh-CN" dirty="0"/>
          </a:p>
          <a:p>
            <a:pPr latinLnBrk="1"/>
            <a:r>
              <a:rPr lang="zh-CN" altLang="zh-CN" dirty="0"/>
              <a:t>运输：规定驾驶员每</a:t>
            </a:r>
            <a:r>
              <a:rPr lang="en-US" altLang="zh-CN" dirty="0"/>
              <a:t>4</a:t>
            </a:r>
            <a:r>
              <a:rPr lang="zh-CN" altLang="zh-CN" dirty="0"/>
              <a:t>小时运送作业中</a:t>
            </a:r>
            <a:r>
              <a:rPr lang="en-US" altLang="zh-CN" dirty="0"/>
              <a:t>30</a:t>
            </a:r>
            <a:r>
              <a:rPr lang="zh-CN" altLang="zh-CN" dirty="0"/>
              <a:t>分钟休息时间，要填写驾驶时间记录。对从事危险品运输的驾驶员实行驾驶员确认制度，要求驾驶员负责确认危险品的品名、数量、注意事项、灭火器捆绑等是否完备。</a:t>
            </a:r>
            <a:endParaRPr lang="zh-CN" altLang="zh-CN" dirty="0"/>
          </a:p>
          <a:p>
            <a:r>
              <a:rPr lang="zh-CN" altLang="zh-CN" dirty="0"/>
              <a:t>应对：日本化学工业协会在各条重要运输线路途中设立紧急联络地点。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611754" y="2220361"/>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2320" y="3968750"/>
            <a:ext cx="29667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9465" y="4231005"/>
            <a:ext cx="10140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098266" y="432643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413828" y="335451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97065" y="4907915"/>
            <a:ext cx="76136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p:txBody>
          <a:bodyPr>
            <a:normAutofit fontScale="90000"/>
          </a:bodyPr>
          <a:lstStyle/>
          <a:p>
            <a:pPr lvl="0"/>
            <a:r>
              <a:rPr lang="en-US" altLang="zh-CN" dirty="0"/>
              <a:t>1.</a:t>
            </a:r>
            <a:r>
              <a:rPr lang="zh-CN" altLang="en-US" dirty="0"/>
              <a:t>危化品案例介绍</a:t>
            </a:r>
            <a:r>
              <a:rPr lang="en-US" altLang="zh-CN" dirty="0"/>
              <a:t>——</a:t>
            </a:r>
            <a:r>
              <a:rPr lang="zh-CN" altLang="zh-CN" dirty="0"/>
              <a:t>意大利塞维索化学污染事故</a:t>
            </a:r>
            <a:endParaRPr lang="zh-CN" altLang="en-US" dirty="0"/>
          </a:p>
        </p:txBody>
      </p:sp>
      <p:pic>
        <p:nvPicPr>
          <p:cNvPr id="6" name="内容占位符 5" descr="国外如何管理危化品？"/>
          <p:cNvPicPr>
            <a:picLocks noGrp="1"/>
          </p:cNvPicPr>
          <p:nvPr>
            <p:ph sz="half" idx="1"/>
          </p:nvPr>
        </p:nvPicPr>
        <p:blipFill>
          <a:blip r:embed="rId1">
            <a:extLst>
              <a:ext uri="{28A0092B-C50C-407E-A947-70E740481C1C}">
                <a14:useLocalDpi xmlns:a14="http://schemas.microsoft.com/office/drawing/2010/main" val="0"/>
              </a:ext>
            </a:extLst>
          </a:blip>
          <a:stretch>
            <a:fillRect/>
          </a:stretch>
        </p:blipFill>
        <p:spPr bwMode="auto">
          <a:xfrm>
            <a:off x="457200" y="2725642"/>
            <a:ext cx="4038600" cy="2275078"/>
          </a:xfrm>
          <a:prstGeom prst="rect">
            <a:avLst/>
          </a:prstGeom>
          <a:noFill/>
          <a:ln>
            <a:noFill/>
          </a:ln>
        </p:spPr>
      </p:pic>
      <p:sp>
        <p:nvSpPr>
          <p:cNvPr id="4" name="文本占位符 3"/>
          <p:cNvSpPr>
            <a:spLocks noGrp="1"/>
          </p:cNvSpPr>
          <p:nvPr>
            <p:ph sz="half" idx="2"/>
          </p:nvPr>
        </p:nvSpPr>
        <p:spPr/>
        <p:txBody>
          <a:bodyPr>
            <a:noAutofit/>
          </a:bodyPr>
          <a:lstStyle/>
          <a:p>
            <a:r>
              <a:rPr lang="zh-CN" altLang="zh-CN" sz="1600" b="1" dirty="0"/>
              <a:t>时间：</a:t>
            </a:r>
            <a:r>
              <a:rPr lang="en-US" altLang="zh-CN" sz="1600" dirty="0"/>
              <a:t>1976</a:t>
            </a:r>
            <a:r>
              <a:rPr lang="zh-CN" altLang="zh-CN" sz="1600" dirty="0"/>
              <a:t>年</a:t>
            </a:r>
            <a:r>
              <a:rPr lang="en-US" altLang="zh-CN" sz="1600" dirty="0"/>
              <a:t>7</a:t>
            </a:r>
            <a:r>
              <a:rPr lang="zh-CN" altLang="zh-CN" sz="1600" dirty="0"/>
              <a:t>月</a:t>
            </a:r>
            <a:r>
              <a:rPr lang="en-US" altLang="zh-CN" sz="1600" dirty="0"/>
              <a:t>10</a:t>
            </a:r>
            <a:r>
              <a:rPr lang="zh-CN" altLang="zh-CN" sz="1600" dirty="0"/>
              <a:t>日</a:t>
            </a:r>
            <a:endParaRPr lang="zh-CN" altLang="zh-CN" sz="1600" dirty="0"/>
          </a:p>
          <a:p>
            <a:r>
              <a:rPr lang="zh-CN" altLang="zh-CN" sz="1600" b="1" dirty="0"/>
              <a:t>地点：</a:t>
            </a:r>
            <a:r>
              <a:rPr lang="zh-CN" altLang="zh-CN" sz="1600" dirty="0"/>
              <a:t>意大利米兰以北</a:t>
            </a:r>
            <a:r>
              <a:rPr lang="en-US" altLang="zh-CN" sz="1600" dirty="0"/>
              <a:t>15</a:t>
            </a:r>
            <a:r>
              <a:rPr lang="zh-CN" altLang="zh-CN" sz="1600" dirty="0"/>
              <a:t>公里的塞维索市附近的</a:t>
            </a:r>
            <a:r>
              <a:rPr lang="en-US" altLang="zh-CN" sz="1600" dirty="0"/>
              <a:t>ICMESA</a:t>
            </a:r>
            <a:r>
              <a:rPr lang="zh-CN" altLang="zh-CN" sz="1600" dirty="0"/>
              <a:t>化工厂，隶属于总部设在瑞士日内瓦的</a:t>
            </a:r>
            <a:r>
              <a:rPr lang="en-US" altLang="zh-CN" sz="1600" dirty="0" err="1"/>
              <a:t>Givaudan</a:t>
            </a:r>
            <a:r>
              <a:rPr lang="en-US" altLang="zh-CN" sz="1600" dirty="0"/>
              <a:t> S.A.</a:t>
            </a:r>
            <a:r>
              <a:rPr lang="zh-CN" altLang="zh-CN" sz="1600" dirty="0"/>
              <a:t>公司。</a:t>
            </a:r>
            <a:endParaRPr lang="zh-CN" altLang="zh-CN" sz="1600" dirty="0"/>
          </a:p>
          <a:p>
            <a:r>
              <a:rPr lang="zh-CN" altLang="zh-CN" sz="1600" b="1" dirty="0"/>
              <a:t>概况：</a:t>
            </a:r>
            <a:r>
              <a:rPr lang="en-US" altLang="zh-CN" sz="1600" dirty="0"/>
              <a:t>1976</a:t>
            </a:r>
            <a:r>
              <a:rPr lang="zh-CN" altLang="zh-CN" sz="1600" dirty="0"/>
              <a:t>年，意大利北部塞维索市（</a:t>
            </a:r>
            <a:r>
              <a:rPr lang="en-US" altLang="zh-CN" sz="1600" dirty="0" err="1"/>
              <a:t>Seveso</a:t>
            </a:r>
            <a:r>
              <a:rPr lang="zh-CN" altLang="zh-CN" sz="1600" dirty="0"/>
              <a:t>）附近一家化工厂发生二噁英</a:t>
            </a:r>
            <a:r>
              <a:rPr lang="en-US" altLang="zh-CN" sz="1600" dirty="0"/>
              <a:t>(</a:t>
            </a:r>
            <a:r>
              <a:rPr lang="zh-CN" altLang="zh-CN" sz="1600" dirty="0"/>
              <a:t>简称</a:t>
            </a:r>
            <a:r>
              <a:rPr lang="en-US" altLang="zh-CN" sz="1600" dirty="0"/>
              <a:t>TCDD)</a:t>
            </a:r>
            <a:r>
              <a:rPr lang="zh-CN" altLang="zh-CN" sz="1600" dirty="0"/>
              <a:t>泄漏事故，造成约</a:t>
            </a:r>
            <a:r>
              <a:rPr lang="en-US" altLang="zh-CN" sz="1600" dirty="0"/>
              <a:t>2</a:t>
            </a:r>
            <a:r>
              <a:rPr lang="zh-CN" altLang="zh-CN" sz="1600" dirty="0"/>
              <a:t>吨化学药品扩散到周围地区。当地居民产生热疹、头痛、腹泻和呕吐等症状，许多飞禽和动物被污染致死。</a:t>
            </a:r>
            <a:endParaRPr lang="zh-CN" altLang="zh-CN" sz="1600" dirty="0"/>
          </a:p>
          <a:p>
            <a:r>
              <a:rPr lang="zh-CN" altLang="zh-CN" sz="1600" b="1" dirty="0"/>
              <a:t>影响：</a:t>
            </a:r>
            <a:r>
              <a:rPr lang="zh-CN" altLang="zh-CN" sz="1600" dirty="0"/>
              <a:t>二噁英毒性有致癌和致畸作用。事隔多年后，当地居民中畸形儿出生率仍高居不下。</a:t>
            </a:r>
            <a:endParaRPr lang="zh-CN" altLang="zh-CN" sz="1600" dirty="0"/>
          </a:p>
          <a:p>
            <a:r>
              <a:rPr lang="zh-CN" altLang="zh-CN" sz="1600" dirty="0"/>
              <a:t>针对此次事故，欧共体</a:t>
            </a:r>
            <a:r>
              <a:rPr lang="en-US" altLang="zh-CN" sz="1600" dirty="0"/>
              <a:t>1982</a:t>
            </a:r>
            <a:r>
              <a:rPr lang="zh-CN" altLang="zh-CN" sz="1600" dirty="0"/>
              <a:t>年颁布《工业活动中重大事故危险法令》，列出了</a:t>
            </a:r>
            <a:r>
              <a:rPr lang="en-US" altLang="zh-CN" sz="1600" dirty="0"/>
              <a:t>180</a:t>
            </a:r>
            <a:r>
              <a:rPr lang="zh-CN" altLang="zh-CN" sz="1600" dirty="0"/>
              <a:t>种危险化学品物质及其临界量标准。</a:t>
            </a:r>
            <a:endParaRPr lang="zh-CN" altLang="zh-CN"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p:txBody>
          <a:bodyPr>
            <a:normAutofit fontScale="90000"/>
          </a:bodyPr>
          <a:lstStyle/>
          <a:p>
            <a:pPr lvl="0"/>
            <a:r>
              <a:rPr lang="en-US" altLang="zh-CN" dirty="0"/>
              <a:t>1.</a:t>
            </a:r>
            <a:r>
              <a:rPr lang="zh-CN" altLang="en-US" dirty="0"/>
              <a:t>危化品案例介绍</a:t>
            </a:r>
            <a:r>
              <a:rPr lang="en-US" altLang="zh-CN" dirty="0"/>
              <a:t>——</a:t>
            </a:r>
            <a:r>
              <a:rPr lang="zh-CN" altLang="zh-CN" dirty="0"/>
              <a:t>法国南部图卢兹爆炸案</a:t>
            </a:r>
            <a:endParaRPr lang="zh-CN" altLang="en-US" dirty="0"/>
          </a:p>
        </p:txBody>
      </p:sp>
      <p:pic>
        <p:nvPicPr>
          <p:cNvPr id="8" name="内容占位符 7" descr="国外如何管理危化品？"/>
          <p:cNvPicPr>
            <a:picLocks noGrp="1"/>
          </p:cNvPicPr>
          <p:nvPr>
            <p:ph sz="half" idx="1"/>
          </p:nvPr>
        </p:nvPicPr>
        <p:blipFill>
          <a:blip r:embed="rId1">
            <a:extLst>
              <a:ext uri="{28A0092B-C50C-407E-A947-70E740481C1C}">
                <a14:useLocalDpi xmlns:a14="http://schemas.microsoft.com/office/drawing/2010/main" val="0"/>
              </a:ext>
            </a:extLst>
          </a:blip>
          <a:stretch>
            <a:fillRect/>
          </a:stretch>
        </p:blipFill>
        <p:spPr bwMode="auto">
          <a:xfrm>
            <a:off x="457200" y="2503519"/>
            <a:ext cx="4038600" cy="2719324"/>
          </a:xfrm>
          <a:prstGeom prst="rect">
            <a:avLst/>
          </a:prstGeom>
          <a:noFill/>
          <a:ln>
            <a:noFill/>
          </a:ln>
        </p:spPr>
      </p:pic>
      <p:sp>
        <p:nvSpPr>
          <p:cNvPr id="4" name="文本占位符 3"/>
          <p:cNvSpPr>
            <a:spLocks noGrp="1"/>
          </p:cNvSpPr>
          <p:nvPr>
            <p:ph sz="half" idx="2"/>
          </p:nvPr>
        </p:nvSpPr>
        <p:spPr/>
        <p:txBody>
          <a:bodyPr>
            <a:noAutofit/>
          </a:bodyPr>
          <a:lstStyle/>
          <a:p>
            <a:r>
              <a:rPr lang="zh-CN" altLang="zh-CN" sz="1600" b="1" dirty="0"/>
              <a:t>时间：</a:t>
            </a:r>
            <a:r>
              <a:rPr lang="en-US" altLang="zh-CN" sz="1600" dirty="0"/>
              <a:t>2001</a:t>
            </a:r>
            <a:r>
              <a:rPr lang="zh-CN" altLang="zh-CN" sz="1600" dirty="0"/>
              <a:t>年</a:t>
            </a:r>
            <a:r>
              <a:rPr lang="en-US" altLang="zh-CN" sz="1600" dirty="0"/>
              <a:t>9</a:t>
            </a:r>
            <a:r>
              <a:rPr lang="zh-CN" altLang="zh-CN" sz="1600" dirty="0"/>
              <a:t>月</a:t>
            </a:r>
            <a:r>
              <a:rPr lang="en-US" altLang="zh-CN" sz="1600" dirty="0"/>
              <a:t>21</a:t>
            </a:r>
            <a:r>
              <a:rPr lang="zh-CN" altLang="zh-CN" sz="1600" dirty="0"/>
              <a:t>日</a:t>
            </a:r>
            <a:endParaRPr lang="zh-CN" altLang="zh-CN" sz="1600" dirty="0"/>
          </a:p>
          <a:p>
            <a:r>
              <a:rPr lang="zh-CN" altLang="zh-CN" sz="1600" dirty="0"/>
              <a:t>地点：法国西南部工业城市图卢兹（</a:t>
            </a:r>
            <a:r>
              <a:rPr lang="en-US" altLang="zh-CN" sz="1600" dirty="0"/>
              <a:t>Toulouse</a:t>
            </a:r>
            <a:r>
              <a:rPr lang="zh-CN" altLang="zh-CN" sz="1600" dirty="0"/>
              <a:t>）化工厂</a:t>
            </a:r>
            <a:r>
              <a:rPr lang="en-US" altLang="zh-CN" sz="1600" dirty="0"/>
              <a:t>AZF</a:t>
            </a:r>
            <a:endParaRPr lang="zh-CN" altLang="zh-CN" sz="1600" dirty="0"/>
          </a:p>
          <a:p>
            <a:r>
              <a:rPr lang="zh-CN" altLang="zh-CN" sz="1600" b="1" dirty="0"/>
              <a:t>概况：</a:t>
            </a:r>
            <a:r>
              <a:rPr lang="zh-CN" altLang="zh-CN" sz="1600" dirty="0"/>
              <a:t>事故所在的化工厂，约</a:t>
            </a:r>
            <a:r>
              <a:rPr lang="en-US" altLang="zh-CN" sz="1600" dirty="0"/>
              <a:t>300-400</a:t>
            </a:r>
            <a:r>
              <a:rPr lang="zh-CN" altLang="zh-CN" sz="1600" dirty="0"/>
              <a:t>吨粒状硝酸铵爆炸，</a:t>
            </a:r>
            <a:r>
              <a:rPr lang="en-US" altLang="zh-CN" sz="1600" dirty="0"/>
              <a:t>29</a:t>
            </a:r>
            <a:r>
              <a:rPr lang="zh-CN" altLang="zh-CN" sz="1600" dirty="0"/>
              <a:t>人死亡，约</a:t>
            </a:r>
            <a:r>
              <a:rPr lang="en-US" altLang="zh-CN" sz="1600" dirty="0"/>
              <a:t>2500</a:t>
            </a:r>
            <a:r>
              <a:rPr lang="zh-CN" altLang="zh-CN" sz="1600" dirty="0"/>
              <a:t>人受伤。事故不仅毁坏大部分厂房，也使方圆几公里的建筑遭受损坏。直接经济损失达</a:t>
            </a:r>
            <a:r>
              <a:rPr lang="en-US" altLang="zh-CN" sz="1600" dirty="0"/>
              <a:t>23</a:t>
            </a:r>
            <a:r>
              <a:rPr lang="zh-CN" altLang="zh-CN" sz="1600" dirty="0"/>
              <a:t>亿欧元。</a:t>
            </a:r>
            <a:endParaRPr lang="zh-CN" altLang="zh-CN" sz="1600" dirty="0"/>
          </a:p>
          <a:p>
            <a:r>
              <a:rPr lang="zh-CN" altLang="zh-CN" sz="1600" dirty="0"/>
              <a:t>这次爆炸引起的地震波相当于一次</a:t>
            </a:r>
            <a:r>
              <a:rPr lang="en-US" altLang="zh-CN" sz="1600" dirty="0"/>
              <a:t>3.4</a:t>
            </a:r>
            <a:r>
              <a:rPr lang="zh-CN" altLang="zh-CN" sz="1600" dirty="0"/>
              <a:t>级地震，爆炸的气浪炸毁了周围</a:t>
            </a:r>
            <a:r>
              <a:rPr lang="en-US" altLang="zh-CN" sz="1600" dirty="0"/>
              <a:t>6</a:t>
            </a:r>
            <a:r>
              <a:rPr lang="zh-CN" altLang="zh-CN" sz="1600" dirty="0"/>
              <a:t>公里半径内将近</a:t>
            </a:r>
            <a:r>
              <a:rPr lang="en-US" altLang="zh-CN" sz="1600" dirty="0"/>
              <a:t>3</a:t>
            </a:r>
            <a:r>
              <a:rPr lang="zh-CN" altLang="zh-CN" sz="1600" dirty="0"/>
              <a:t>万套住房。</a:t>
            </a:r>
            <a:endParaRPr lang="zh-CN" altLang="zh-CN" sz="1600" dirty="0"/>
          </a:p>
          <a:p>
            <a:r>
              <a:rPr lang="zh-CN" altLang="zh-CN" sz="1600" b="1" dirty="0"/>
              <a:t>影响：</a:t>
            </a:r>
            <a:r>
              <a:rPr lang="zh-CN" altLang="zh-CN" sz="1600" dirty="0"/>
              <a:t>爆炸案发生后，图卢兹市长提议所有法国人对如何处理居民区附近的化工企业做大讨论，称“法国人不应该和炸弹共眠”，以及“不能再让市民在工作与生命之间做出选择”。很快，图卢兹剩余的四家危险企业被清出了该市。</a:t>
            </a:r>
            <a:endParaRPr lang="zh-CN" altLang="zh-CN"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p:txBody>
          <a:bodyPr>
            <a:normAutofit fontScale="90000"/>
          </a:bodyPr>
          <a:lstStyle/>
          <a:p>
            <a:r>
              <a:rPr lang="en-US" altLang="zh-CN" dirty="0"/>
              <a:t>1.</a:t>
            </a:r>
            <a:r>
              <a:rPr lang="zh-CN" altLang="en-US" dirty="0"/>
              <a:t>危化品案例介绍</a:t>
            </a:r>
            <a:r>
              <a:rPr lang="en-US" altLang="zh-CN" dirty="0"/>
              <a:t>——</a:t>
            </a:r>
            <a:r>
              <a:rPr lang="zh-CN" altLang="en-US" dirty="0"/>
              <a:t>天津瑞海危化品爆炸事故分析</a:t>
            </a:r>
            <a:endParaRPr lang="zh-CN" altLang="en-US" dirty="0"/>
          </a:p>
        </p:txBody>
      </p:sp>
      <p:pic>
        <p:nvPicPr>
          <p:cNvPr id="4" name="内容占位符 3" descr="1724138052.jpg (600×400)"/>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95536" y="1700808"/>
            <a:ext cx="4032448" cy="3024336"/>
          </a:xfrm>
          <a:prstGeom prst="rect">
            <a:avLst/>
          </a:prstGeom>
          <a:noFill/>
          <a:ln>
            <a:noFill/>
          </a:ln>
        </p:spPr>
      </p:pic>
      <p:sp>
        <p:nvSpPr>
          <p:cNvPr id="8" name="文本占位符 3"/>
          <p:cNvSpPr txBox="1"/>
          <p:nvPr/>
        </p:nvSpPr>
        <p:spPr>
          <a:xfrm>
            <a:off x="4669069" y="1340768"/>
            <a:ext cx="4038600" cy="5184576"/>
          </a:xfrm>
          <a:prstGeom prst="rect">
            <a:avLst/>
          </a:prstGeom>
        </p:spPr>
        <p:txBody>
          <a:bodyPr>
            <a:noAutofit/>
          </a:bodyPr>
          <a:lstStyle>
            <a:lvl1pPr marL="262255" indent="-262255" algn="l" rtl="0" eaLnBrk="1" fontAlgn="base" hangingPunct="1">
              <a:lnSpc>
                <a:spcPct val="90000"/>
              </a:lnSpc>
              <a:spcBef>
                <a:spcPct val="70000"/>
              </a:spcBef>
              <a:spcAft>
                <a:spcPct val="0"/>
              </a:spcAft>
              <a:buClr>
                <a:schemeClr val="hlink"/>
              </a:buClr>
              <a:buSzPct val="85000"/>
              <a:buFont typeface="Arial" panose="020B0604020202020204" pitchFamily="34" charset="0"/>
              <a:buChar char="►"/>
              <a:defRPr sz="2000">
                <a:solidFill>
                  <a:schemeClr val="tx1"/>
                </a:solidFill>
                <a:latin typeface="+mn-lt"/>
                <a:ea typeface="+mn-ea"/>
                <a:cs typeface="+mn-cs"/>
              </a:defRPr>
            </a:lvl1pPr>
            <a:lvl2pPr marL="438150" indent="-174625" algn="l" rtl="0" eaLnBrk="1" fontAlgn="base" hangingPunct="1">
              <a:lnSpc>
                <a:spcPct val="90000"/>
              </a:lnSpc>
              <a:spcBef>
                <a:spcPct val="70000"/>
              </a:spcBef>
              <a:spcAft>
                <a:spcPct val="0"/>
              </a:spcAft>
              <a:buClr>
                <a:schemeClr val="accent1"/>
              </a:buClr>
              <a:buSzPct val="50000"/>
              <a:buFont typeface="Wingdings" panose="05000000000000000000" pitchFamily="2" charset="2"/>
              <a:buChar char="l"/>
              <a:defRPr>
                <a:solidFill>
                  <a:schemeClr val="tx1"/>
                </a:solidFill>
                <a:latin typeface="+mn-lt"/>
              </a:defRPr>
            </a:lvl2pPr>
            <a:lvl3pPr marL="860425" indent="-288925" algn="l" rtl="0" eaLnBrk="1" fontAlgn="base" hangingPunct="1">
              <a:lnSpc>
                <a:spcPct val="90000"/>
              </a:lnSpc>
              <a:spcBef>
                <a:spcPct val="70000"/>
              </a:spcBef>
              <a:spcAft>
                <a:spcPct val="0"/>
              </a:spcAft>
              <a:buChar char="•"/>
              <a:defRPr>
                <a:solidFill>
                  <a:schemeClr val="tx1"/>
                </a:solidFill>
                <a:latin typeface="+mn-lt"/>
              </a:defRPr>
            </a:lvl3pPr>
            <a:lvl4pPr marL="1141730" indent="-279400" algn="l" rtl="0" eaLnBrk="1" fontAlgn="base" hangingPunct="1">
              <a:lnSpc>
                <a:spcPct val="90000"/>
              </a:lnSpc>
              <a:spcBef>
                <a:spcPct val="70000"/>
              </a:spcBef>
              <a:spcAft>
                <a:spcPct val="0"/>
              </a:spcAft>
              <a:buChar char="•"/>
              <a:defRPr sz="1600">
                <a:solidFill>
                  <a:schemeClr val="tx1"/>
                </a:solidFill>
                <a:latin typeface="+mn-lt"/>
              </a:defRPr>
            </a:lvl4pPr>
            <a:lvl5pPr marL="1457325" indent="-314325" algn="l" rtl="0" eaLnBrk="1" fontAlgn="base" hangingPunct="1">
              <a:lnSpc>
                <a:spcPct val="90000"/>
              </a:lnSpc>
              <a:spcBef>
                <a:spcPct val="70000"/>
              </a:spcBef>
              <a:spcAft>
                <a:spcPct val="0"/>
              </a:spcAft>
              <a:buChar char="•"/>
              <a:defRPr sz="1600">
                <a:solidFill>
                  <a:schemeClr val="tx1"/>
                </a:solidFill>
                <a:latin typeface="+mn-lt"/>
              </a:defRPr>
            </a:lvl5pPr>
            <a:lvl6pPr marL="1914525" indent="-314325" algn="l" rtl="0" eaLnBrk="1" fontAlgn="base" hangingPunct="1">
              <a:lnSpc>
                <a:spcPct val="90000"/>
              </a:lnSpc>
              <a:spcBef>
                <a:spcPct val="70000"/>
              </a:spcBef>
              <a:spcAft>
                <a:spcPct val="0"/>
              </a:spcAft>
              <a:buChar char="•"/>
              <a:defRPr sz="1600">
                <a:solidFill>
                  <a:schemeClr val="tx1"/>
                </a:solidFill>
                <a:latin typeface="+mn-lt"/>
              </a:defRPr>
            </a:lvl6pPr>
            <a:lvl7pPr marL="2371725" indent="-314325" algn="l" rtl="0" eaLnBrk="1" fontAlgn="base" hangingPunct="1">
              <a:lnSpc>
                <a:spcPct val="90000"/>
              </a:lnSpc>
              <a:spcBef>
                <a:spcPct val="70000"/>
              </a:spcBef>
              <a:spcAft>
                <a:spcPct val="0"/>
              </a:spcAft>
              <a:buChar char="•"/>
              <a:defRPr sz="1600">
                <a:solidFill>
                  <a:schemeClr val="tx1"/>
                </a:solidFill>
                <a:latin typeface="+mn-lt"/>
              </a:defRPr>
            </a:lvl7pPr>
            <a:lvl8pPr marL="2828925" indent="-314325" algn="l" rtl="0" eaLnBrk="1" fontAlgn="base" hangingPunct="1">
              <a:lnSpc>
                <a:spcPct val="90000"/>
              </a:lnSpc>
              <a:spcBef>
                <a:spcPct val="70000"/>
              </a:spcBef>
              <a:spcAft>
                <a:spcPct val="0"/>
              </a:spcAft>
              <a:buChar char="•"/>
              <a:defRPr sz="1600">
                <a:solidFill>
                  <a:schemeClr val="tx1"/>
                </a:solidFill>
                <a:latin typeface="+mn-lt"/>
              </a:defRPr>
            </a:lvl8pPr>
            <a:lvl9pPr marL="3286125" indent="-314325" algn="l" rtl="0" eaLnBrk="1" fontAlgn="base" hangingPunct="1">
              <a:lnSpc>
                <a:spcPct val="90000"/>
              </a:lnSpc>
              <a:spcBef>
                <a:spcPct val="70000"/>
              </a:spcBef>
              <a:spcAft>
                <a:spcPct val="0"/>
              </a:spcAft>
              <a:buChar char="•"/>
              <a:defRPr sz="1600">
                <a:solidFill>
                  <a:schemeClr val="tx1"/>
                </a:solidFill>
                <a:latin typeface="+mn-lt"/>
              </a:defRPr>
            </a:lvl9pPr>
          </a:lstStyle>
          <a:p>
            <a:r>
              <a:rPr lang="zh-CN" altLang="zh-CN" sz="1600" b="1" dirty="0"/>
              <a:t>时间：</a:t>
            </a:r>
            <a:r>
              <a:rPr lang="en-US" altLang="zh-CN" sz="1600" dirty="0"/>
              <a:t>2015</a:t>
            </a:r>
            <a:r>
              <a:rPr lang="zh-CN" altLang="zh-CN" sz="1600" dirty="0"/>
              <a:t>年</a:t>
            </a:r>
            <a:r>
              <a:rPr lang="en-US" altLang="zh-CN" sz="1600" dirty="0"/>
              <a:t>8</a:t>
            </a:r>
            <a:r>
              <a:rPr lang="zh-CN" altLang="zh-CN" sz="1600" dirty="0"/>
              <a:t>月</a:t>
            </a:r>
            <a:r>
              <a:rPr lang="en-US" altLang="zh-CN" sz="1600" dirty="0"/>
              <a:t>12</a:t>
            </a:r>
            <a:r>
              <a:rPr lang="zh-CN" altLang="zh-CN" sz="1600" dirty="0"/>
              <a:t>日</a:t>
            </a:r>
            <a:endParaRPr lang="zh-CN" altLang="zh-CN" sz="1600" dirty="0"/>
          </a:p>
          <a:p>
            <a:r>
              <a:rPr lang="zh-CN" altLang="zh-CN" sz="1600" b="1" dirty="0"/>
              <a:t>地点：</a:t>
            </a:r>
            <a:r>
              <a:rPr lang="zh-CN" altLang="zh-CN" sz="1600" dirty="0"/>
              <a:t>天津滨海新区塘沽开发区的天津东疆保税港区</a:t>
            </a:r>
            <a:endParaRPr lang="zh-CN" altLang="zh-CN" sz="1600" dirty="0"/>
          </a:p>
          <a:p>
            <a:r>
              <a:rPr lang="zh-CN" altLang="zh-CN" sz="1600" b="1" dirty="0"/>
              <a:t>概况：</a:t>
            </a:r>
            <a:r>
              <a:rPr lang="zh-CN" altLang="zh-CN" sz="1600" dirty="0"/>
              <a:t>第一次爆炸发生在</a:t>
            </a:r>
            <a:r>
              <a:rPr lang="en-US" altLang="zh-CN" sz="1600" dirty="0"/>
              <a:t>2015</a:t>
            </a:r>
            <a:r>
              <a:rPr lang="zh-CN" altLang="zh-CN" sz="1600" dirty="0"/>
              <a:t>年</a:t>
            </a:r>
            <a:r>
              <a:rPr lang="en-US" altLang="zh-CN" sz="1600" dirty="0"/>
              <a:t>8</a:t>
            </a:r>
            <a:r>
              <a:rPr lang="zh-CN" altLang="zh-CN" sz="1600" dirty="0"/>
              <a:t>月</a:t>
            </a:r>
            <a:r>
              <a:rPr lang="en-US" altLang="zh-CN" sz="1600" dirty="0"/>
              <a:t>12</a:t>
            </a:r>
            <a:r>
              <a:rPr lang="zh-CN" altLang="zh-CN" sz="1600" dirty="0"/>
              <a:t>日</a:t>
            </a:r>
            <a:r>
              <a:rPr lang="en-US" altLang="zh-CN" sz="1600" dirty="0"/>
              <a:t>23</a:t>
            </a:r>
            <a:r>
              <a:rPr lang="zh-CN" altLang="zh-CN" sz="1600" dirty="0"/>
              <a:t>时</a:t>
            </a:r>
            <a:r>
              <a:rPr lang="en-US" altLang="zh-CN" sz="1600" dirty="0"/>
              <a:t>34</a:t>
            </a:r>
            <a:r>
              <a:rPr lang="zh-CN" altLang="zh-CN" sz="1600" dirty="0"/>
              <a:t>分</a:t>
            </a:r>
            <a:r>
              <a:rPr lang="en-US" altLang="zh-CN" sz="1600" dirty="0"/>
              <a:t>6</a:t>
            </a:r>
            <a:r>
              <a:rPr lang="zh-CN" altLang="zh-CN" sz="1600" dirty="0"/>
              <a:t>秒，近震震级</a:t>
            </a:r>
            <a:r>
              <a:rPr lang="en-US" altLang="zh-CN" sz="1600" dirty="0"/>
              <a:t>ML</a:t>
            </a:r>
            <a:r>
              <a:rPr lang="zh-CN" altLang="zh-CN" sz="1600" dirty="0"/>
              <a:t>约</a:t>
            </a:r>
            <a:r>
              <a:rPr lang="en-US" altLang="zh-CN" sz="1600" dirty="0"/>
              <a:t>2.3</a:t>
            </a:r>
            <a:r>
              <a:rPr lang="zh-CN" altLang="zh-CN" sz="1600" dirty="0"/>
              <a:t>级，相当于</a:t>
            </a:r>
            <a:r>
              <a:rPr lang="en-US" altLang="zh-CN" sz="1600" dirty="0"/>
              <a:t>3</a:t>
            </a:r>
            <a:r>
              <a:rPr lang="zh-CN" altLang="zh-CN" sz="1600" dirty="0"/>
              <a:t>吨</a:t>
            </a:r>
            <a:r>
              <a:rPr lang="en-US" altLang="zh-CN" sz="1600" u="sng" dirty="0">
                <a:hlinkClick r:id="rId2"/>
              </a:rPr>
              <a:t>TNT</a:t>
            </a:r>
            <a:r>
              <a:rPr lang="zh-CN" altLang="zh-CN" sz="1600" dirty="0"/>
              <a:t>；第二次爆炸发生在</a:t>
            </a:r>
            <a:r>
              <a:rPr lang="en-US" altLang="zh-CN" sz="1600" dirty="0"/>
              <a:t>30</a:t>
            </a:r>
            <a:r>
              <a:rPr lang="zh-CN" altLang="zh-CN" sz="1600" dirty="0"/>
              <a:t>秒钟后，近震震级</a:t>
            </a:r>
            <a:r>
              <a:rPr lang="en-US" altLang="zh-CN" sz="1600" dirty="0"/>
              <a:t>ML</a:t>
            </a:r>
            <a:r>
              <a:rPr lang="zh-CN" altLang="zh-CN" sz="1600" dirty="0"/>
              <a:t>约</a:t>
            </a:r>
            <a:r>
              <a:rPr lang="en-US" altLang="zh-CN" sz="1600" dirty="0"/>
              <a:t>2.9</a:t>
            </a:r>
            <a:r>
              <a:rPr lang="zh-CN" altLang="zh-CN" sz="1600" dirty="0"/>
              <a:t>级，相当于</a:t>
            </a:r>
            <a:r>
              <a:rPr lang="en-US" altLang="zh-CN" sz="1600" dirty="0"/>
              <a:t>21</a:t>
            </a:r>
            <a:r>
              <a:rPr lang="zh-CN" altLang="zh-CN" sz="1600" dirty="0"/>
              <a:t>吨</a:t>
            </a:r>
            <a:r>
              <a:rPr lang="en-US" altLang="zh-CN" sz="1600" u="sng" dirty="0">
                <a:hlinkClick r:id="rId2"/>
              </a:rPr>
              <a:t>TNT</a:t>
            </a:r>
            <a:r>
              <a:rPr lang="zh-CN" altLang="zh-CN" sz="1600" dirty="0"/>
              <a:t>。这次爆炸引起的地震波相当于一次</a:t>
            </a:r>
            <a:r>
              <a:rPr lang="en-US" altLang="zh-CN" sz="1600" dirty="0"/>
              <a:t>3.4</a:t>
            </a:r>
            <a:r>
              <a:rPr lang="zh-CN" altLang="zh-CN" sz="1600" dirty="0"/>
              <a:t>级地震，爆炸的气浪炸毁了周围</a:t>
            </a:r>
            <a:r>
              <a:rPr lang="en-US" altLang="zh-CN" sz="1600" dirty="0"/>
              <a:t>6</a:t>
            </a:r>
            <a:r>
              <a:rPr lang="zh-CN" altLang="zh-CN" sz="1600" dirty="0"/>
              <a:t>公里半径内将近</a:t>
            </a:r>
            <a:r>
              <a:rPr lang="en-US" altLang="zh-CN" sz="1600" dirty="0"/>
              <a:t>3</a:t>
            </a:r>
            <a:r>
              <a:rPr lang="zh-CN" altLang="zh-CN" sz="1600" dirty="0"/>
              <a:t>万套住房。</a:t>
            </a:r>
            <a:endParaRPr lang="zh-CN" altLang="zh-CN" sz="1600" dirty="0"/>
          </a:p>
          <a:p>
            <a:r>
              <a:rPr lang="zh-CN" altLang="en-US" sz="1600" b="1" dirty="0"/>
              <a:t>损失</a:t>
            </a:r>
            <a:r>
              <a:rPr lang="zh-CN" altLang="zh-CN" sz="1600" b="1" dirty="0"/>
              <a:t>：</a:t>
            </a:r>
            <a:r>
              <a:rPr lang="zh-CN" altLang="zh-CN" sz="1600" dirty="0"/>
              <a:t>截至</a:t>
            </a:r>
            <a:r>
              <a:rPr lang="en-US" altLang="zh-CN" sz="1600" dirty="0"/>
              <a:t>2015</a:t>
            </a:r>
            <a:r>
              <a:rPr lang="zh-CN" altLang="zh-CN" sz="1600" dirty="0"/>
              <a:t>年</a:t>
            </a:r>
            <a:r>
              <a:rPr lang="en-US" altLang="zh-CN" sz="1600" dirty="0"/>
              <a:t>9</a:t>
            </a:r>
            <a:r>
              <a:rPr lang="zh-CN" altLang="zh-CN" sz="1600" dirty="0"/>
              <a:t>月</a:t>
            </a:r>
            <a:r>
              <a:rPr lang="en-US" altLang="zh-CN" sz="1600" dirty="0"/>
              <a:t>11</a:t>
            </a:r>
            <a:r>
              <a:rPr lang="zh-CN" altLang="zh-CN" sz="1600" dirty="0"/>
              <a:t>日下午</a:t>
            </a:r>
            <a:r>
              <a:rPr lang="en-US" altLang="zh-CN" sz="1600" dirty="0"/>
              <a:t>3</a:t>
            </a:r>
            <a:r>
              <a:rPr lang="zh-CN" altLang="zh-CN" sz="1600" dirty="0"/>
              <a:t>点，天津港“</a:t>
            </a:r>
            <a:r>
              <a:rPr lang="en-US" altLang="zh-CN" sz="1600" dirty="0"/>
              <a:t>8</a:t>
            </a:r>
            <a:r>
              <a:rPr lang="zh-CN" altLang="zh-CN" sz="1600" dirty="0"/>
              <a:t>·</a:t>
            </a:r>
            <a:r>
              <a:rPr lang="en-US" altLang="zh-CN" sz="1600" dirty="0"/>
              <a:t>12</a:t>
            </a:r>
            <a:r>
              <a:rPr lang="zh-CN" altLang="zh-CN" sz="1600" dirty="0"/>
              <a:t>”爆炸共发现遇难者总人数升至</a:t>
            </a:r>
            <a:r>
              <a:rPr lang="en-US" altLang="zh-CN" sz="1600" dirty="0"/>
              <a:t>165</a:t>
            </a:r>
            <a:r>
              <a:rPr lang="zh-CN" altLang="zh-CN" sz="1600" dirty="0"/>
              <a:t>人，仍有</a:t>
            </a:r>
            <a:r>
              <a:rPr lang="en-US" altLang="zh-CN" sz="1600" dirty="0"/>
              <a:t>8</a:t>
            </a:r>
            <a:r>
              <a:rPr lang="zh-CN" altLang="zh-CN" sz="1600" dirty="0"/>
              <a:t>人失联。其中公安消防人员</a:t>
            </a:r>
            <a:r>
              <a:rPr lang="en-US" altLang="zh-CN" sz="1600" dirty="0"/>
              <a:t>24</a:t>
            </a:r>
            <a:r>
              <a:rPr lang="zh-CN" altLang="zh-CN" sz="1600" dirty="0"/>
              <a:t>人，天津港消防人员</a:t>
            </a:r>
            <a:r>
              <a:rPr lang="en-US" altLang="zh-CN" sz="1600" dirty="0"/>
              <a:t>75</a:t>
            </a:r>
            <a:r>
              <a:rPr lang="zh-CN" altLang="zh-CN" sz="1600" dirty="0"/>
              <a:t>人，民警</a:t>
            </a:r>
            <a:r>
              <a:rPr lang="en-US" altLang="zh-CN" sz="1600" dirty="0"/>
              <a:t>11</a:t>
            </a:r>
            <a:r>
              <a:rPr lang="zh-CN" altLang="zh-CN" sz="1600" dirty="0"/>
              <a:t>人，其他人员</a:t>
            </a:r>
            <a:r>
              <a:rPr lang="en-US" altLang="zh-CN" sz="1600" dirty="0"/>
              <a:t>55</a:t>
            </a:r>
            <a:r>
              <a:rPr lang="zh-CN" altLang="zh-CN" sz="1600" dirty="0"/>
              <a:t>人。</a:t>
            </a:r>
            <a:endParaRPr lang="en-US" altLang="zh-CN" sz="1600" dirty="0"/>
          </a:p>
          <a:p>
            <a:r>
              <a:rPr lang="zh-CN" altLang="zh-CN" sz="1600" b="1" dirty="0"/>
              <a:t>影响：</a:t>
            </a:r>
            <a:r>
              <a:rPr lang="zh-CN" altLang="zh-CN" sz="1600" dirty="0"/>
              <a:t>评级机构</a:t>
            </a:r>
            <a:r>
              <a:rPr lang="en-US" altLang="zh-CN" sz="1600" dirty="0" err="1">
                <a:hlinkClick r:id="rId3"/>
              </a:rPr>
              <a:t>惠誉</a:t>
            </a:r>
            <a:r>
              <a:rPr lang="zh-CN" altLang="zh-CN" sz="1600" dirty="0"/>
              <a:t>警告，震撼中国港口城市天津的爆炸的</a:t>
            </a:r>
            <a:r>
              <a:rPr lang="en-US" altLang="zh-CN" sz="1600" dirty="0" err="1">
                <a:hlinkClick r:id="rId4"/>
              </a:rPr>
              <a:t>保险</a:t>
            </a:r>
            <a:r>
              <a:rPr lang="zh-CN" altLang="zh-CN" sz="1600" dirty="0"/>
              <a:t>损失可能高达</a:t>
            </a:r>
            <a:r>
              <a:rPr lang="en-US" altLang="zh-CN" sz="1600" dirty="0"/>
              <a:t>15</a:t>
            </a:r>
            <a:r>
              <a:rPr lang="zh-CN" altLang="zh-CN" sz="1600" dirty="0"/>
              <a:t>亿</a:t>
            </a:r>
            <a:r>
              <a:rPr lang="en-US" altLang="zh-CN" sz="1600" dirty="0" err="1">
                <a:hlinkClick r:id="rId5"/>
              </a:rPr>
              <a:t>美元</a:t>
            </a:r>
            <a:r>
              <a:rPr lang="zh-CN" altLang="zh-CN" sz="1600" dirty="0"/>
              <a:t>，使其成为中国近年来代价最高的灾难事件。</a:t>
            </a:r>
            <a:endParaRPr lang="zh-CN" altLang="zh-CN" sz="1600"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zh-CN" altLang="zh-CN" dirty="0"/>
              <a:t>爆炸码头平面图</a:t>
            </a:r>
            <a:endParaRPr lang="zh-CN" altLang="zh-CN" dirty="0"/>
          </a:p>
        </p:txBody>
      </p:sp>
      <p:pic>
        <p:nvPicPr>
          <p:cNvPr id="1026" name="Picture 2"/>
          <p:cNvPicPr>
            <a:picLocks noGrp="1" noChangeAspect="1" noChangeArrowheads="1"/>
          </p:cNvPicPr>
          <p:nvPr>
            <p:ph sz="half" idx="2"/>
          </p:nvPr>
        </p:nvPicPr>
        <p:blipFill>
          <a:blip r:embed="rId1">
            <a:extLst>
              <a:ext uri="{28A0092B-C50C-407E-A947-70E740481C1C}">
                <a14:useLocalDpi xmlns:a14="http://schemas.microsoft.com/office/drawing/2010/main" val="0"/>
              </a:ext>
            </a:extLst>
          </a:blip>
          <a:stretch>
            <a:fillRect/>
          </a:stretch>
        </p:blipFill>
        <p:spPr bwMode="auto">
          <a:xfrm>
            <a:off x="457200" y="2936114"/>
            <a:ext cx="4040188" cy="242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占位符 4"/>
          <p:cNvSpPr>
            <a:spLocks noGrp="1"/>
          </p:cNvSpPr>
          <p:nvPr>
            <p:ph type="body" sz="quarter" idx="3"/>
          </p:nvPr>
        </p:nvSpPr>
        <p:spPr/>
        <p:txBody>
          <a:bodyPr>
            <a:normAutofit/>
          </a:bodyPr>
          <a:lstStyle/>
          <a:p>
            <a:r>
              <a:rPr lang="zh-CN" altLang="zh-CN" dirty="0"/>
              <a:t>爆炸现场大坑</a:t>
            </a:r>
            <a:endParaRPr lang="en-US" altLang="zh-CN" dirty="0"/>
          </a:p>
        </p:txBody>
      </p:sp>
      <p:pic>
        <p:nvPicPr>
          <p:cNvPr id="8" name="内容占位符 7" descr="http://bbs.hongxiu.com/pic/2015/8/14/14252067146.jpg"/>
          <p:cNvPicPr>
            <a:picLocks noGrp="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649720" y="2712094"/>
            <a:ext cx="4041775" cy="2034010"/>
          </a:xfrm>
          <a:prstGeom prst="rect">
            <a:avLst/>
          </a:prstGeom>
          <a:noFill/>
          <a:ln>
            <a:noFill/>
          </a:ln>
        </p:spPr>
      </p:pic>
      <p:sp>
        <p:nvSpPr>
          <p:cNvPr id="7" name="矩形 6"/>
          <p:cNvSpPr/>
          <p:nvPr/>
        </p:nvSpPr>
        <p:spPr>
          <a:xfrm>
            <a:off x="4600632" y="4725144"/>
            <a:ext cx="4139952" cy="1198880"/>
          </a:xfrm>
          <a:prstGeom prst="rect">
            <a:avLst/>
          </a:prstGeom>
        </p:spPr>
        <p:txBody>
          <a:bodyPr wrap="square">
            <a:spAutoFit/>
          </a:bodyPr>
          <a:lstStyle/>
          <a:p>
            <a:r>
              <a:rPr lang="zh-CN" altLang="zh-CN" dirty="0"/>
              <a:t>这个航拍照片，可以看出这是一块“飞地”</a:t>
            </a:r>
            <a:r>
              <a:rPr lang="en-US" altLang="zh-CN" dirty="0"/>
              <a:t>,</a:t>
            </a:r>
            <a:r>
              <a:rPr lang="zh-CN" altLang="zh-CN" dirty="0"/>
              <a:t>远离港口码头约一公里，这种远离码头的陆域堆放场，而且是危险品堆放场，规划就存在明显问题。</a:t>
            </a:r>
            <a:endParaRPr lang="zh-CN" altLang="en-US" dirty="0"/>
          </a:p>
        </p:txBody>
      </p:sp>
      <p:sp>
        <p:nvSpPr>
          <p:cNvPr id="9" name="标题 1"/>
          <p:cNvSpPr txBox="1"/>
          <p:nvPr/>
        </p:nvSpPr>
        <p:spPr bwMode="gray">
          <a:xfrm>
            <a:off x="107504" y="116632"/>
            <a:ext cx="7893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457200" indent="-457200" algn="l" rtl="0" eaLnBrk="1" fontAlgn="base" hangingPunct="1">
              <a:spcBef>
                <a:spcPct val="0"/>
              </a:spcBef>
              <a:spcAft>
                <a:spcPct val="0"/>
              </a:spcAft>
              <a:defRPr sz="2400" b="1">
                <a:solidFill>
                  <a:schemeClr val="hlink"/>
                </a:solidFill>
                <a:latin typeface="+mj-lt"/>
                <a:ea typeface="+mj-ea"/>
                <a:cs typeface="+mj-cs"/>
              </a:defRPr>
            </a:lvl1pPr>
            <a:lvl2pPr marL="457200" indent="-457200" algn="l" rtl="0" eaLnBrk="1" fontAlgn="base" hangingPunct="1">
              <a:spcBef>
                <a:spcPct val="0"/>
              </a:spcBef>
              <a:spcAft>
                <a:spcPct val="0"/>
              </a:spcAft>
              <a:defRPr sz="2400" b="1">
                <a:solidFill>
                  <a:schemeClr val="hlink"/>
                </a:solidFill>
                <a:latin typeface="Arial" panose="020B0604020202020204" pitchFamily="34" charset="0"/>
              </a:defRPr>
            </a:lvl2pPr>
            <a:lvl3pPr marL="457200" indent="-457200" algn="l" rtl="0" eaLnBrk="1" fontAlgn="base" hangingPunct="1">
              <a:spcBef>
                <a:spcPct val="0"/>
              </a:spcBef>
              <a:spcAft>
                <a:spcPct val="0"/>
              </a:spcAft>
              <a:defRPr sz="2400" b="1">
                <a:solidFill>
                  <a:schemeClr val="hlink"/>
                </a:solidFill>
                <a:latin typeface="Arial" panose="020B0604020202020204" pitchFamily="34" charset="0"/>
              </a:defRPr>
            </a:lvl3pPr>
            <a:lvl4pPr marL="457200" indent="-457200" algn="l" rtl="0" eaLnBrk="1" fontAlgn="base" hangingPunct="1">
              <a:spcBef>
                <a:spcPct val="0"/>
              </a:spcBef>
              <a:spcAft>
                <a:spcPct val="0"/>
              </a:spcAft>
              <a:defRPr sz="2400" b="1">
                <a:solidFill>
                  <a:schemeClr val="hlink"/>
                </a:solidFill>
                <a:latin typeface="Arial" panose="020B0604020202020204" pitchFamily="34" charset="0"/>
              </a:defRPr>
            </a:lvl4pPr>
            <a:lvl5pPr marL="457200" indent="-457200" algn="l" rtl="0" eaLnBrk="1" fontAlgn="base" hangingPunct="1">
              <a:spcBef>
                <a:spcPct val="0"/>
              </a:spcBef>
              <a:spcAft>
                <a:spcPct val="0"/>
              </a:spcAft>
              <a:defRPr sz="2400" b="1">
                <a:solidFill>
                  <a:schemeClr val="hlink"/>
                </a:solidFill>
                <a:latin typeface="Arial" panose="020B0604020202020204" pitchFamily="34" charset="0"/>
              </a:defRPr>
            </a:lvl5pPr>
            <a:lvl6pPr marL="914400" indent="-457200" algn="l" rtl="0" eaLnBrk="1" fontAlgn="base" hangingPunct="1">
              <a:spcBef>
                <a:spcPct val="0"/>
              </a:spcBef>
              <a:spcAft>
                <a:spcPct val="0"/>
              </a:spcAft>
              <a:defRPr sz="2400" b="1">
                <a:solidFill>
                  <a:schemeClr val="hlink"/>
                </a:solidFill>
                <a:latin typeface="Arial" panose="020B0604020202020204" pitchFamily="34" charset="0"/>
              </a:defRPr>
            </a:lvl6pPr>
            <a:lvl7pPr marL="1371600" indent="-457200" algn="l" rtl="0" eaLnBrk="1" fontAlgn="base" hangingPunct="1">
              <a:spcBef>
                <a:spcPct val="0"/>
              </a:spcBef>
              <a:spcAft>
                <a:spcPct val="0"/>
              </a:spcAft>
              <a:defRPr sz="2400" b="1">
                <a:solidFill>
                  <a:schemeClr val="hlink"/>
                </a:solidFill>
                <a:latin typeface="Arial" panose="020B0604020202020204" pitchFamily="34" charset="0"/>
              </a:defRPr>
            </a:lvl7pPr>
            <a:lvl8pPr marL="1828800" indent="-457200" algn="l" rtl="0" eaLnBrk="1" fontAlgn="base" hangingPunct="1">
              <a:spcBef>
                <a:spcPct val="0"/>
              </a:spcBef>
              <a:spcAft>
                <a:spcPct val="0"/>
              </a:spcAft>
              <a:defRPr sz="2400" b="1">
                <a:solidFill>
                  <a:schemeClr val="hlink"/>
                </a:solidFill>
                <a:latin typeface="Arial" panose="020B0604020202020204" pitchFamily="34" charset="0"/>
              </a:defRPr>
            </a:lvl8pPr>
            <a:lvl9pPr marL="2286000" indent="-457200" algn="l" rtl="0" eaLnBrk="1" fontAlgn="base" hangingPunct="1">
              <a:spcBef>
                <a:spcPct val="0"/>
              </a:spcBef>
              <a:spcAft>
                <a:spcPct val="0"/>
              </a:spcAft>
              <a:defRPr sz="2400" b="1">
                <a:solidFill>
                  <a:schemeClr val="hlink"/>
                </a:solidFill>
                <a:latin typeface="Arial" panose="020B0604020202020204" pitchFamily="34" charset="0"/>
              </a:defRPr>
            </a:lvl9pPr>
          </a:lstStyle>
          <a:p>
            <a:r>
              <a:rPr lang="en-US" altLang="zh-CN" dirty="0"/>
              <a:t>1.</a:t>
            </a:r>
            <a:r>
              <a:rPr lang="zh-CN" altLang="en-US" dirty="0"/>
              <a:t>危化品案例介绍</a:t>
            </a:r>
            <a:r>
              <a:rPr lang="en-US" altLang="zh-CN" dirty="0"/>
              <a:t>——</a:t>
            </a:r>
            <a:r>
              <a:rPr lang="zh-CN" altLang="en-US" dirty="0"/>
              <a:t>天津瑞海危化品爆炸事故分析</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noGrp="1"/>
          </p:cNvSpPr>
          <p:nvPr>
            <p:ph type="title"/>
          </p:nvPr>
        </p:nvSpPr>
        <p:spPr bwMode="gray">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457200" indent="-457200" algn="l" rtl="0" eaLnBrk="1" fontAlgn="base" hangingPunct="1">
              <a:spcBef>
                <a:spcPct val="0"/>
              </a:spcBef>
              <a:spcAft>
                <a:spcPct val="0"/>
              </a:spcAft>
              <a:defRPr sz="2400" b="1">
                <a:solidFill>
                  <a:schemeClr val="hlink"/>
                </a:solidFill>
                <a:latin typeface="+mj-lt"/>
                <a:ea typeface="+mj-ea"/>
                <a:cs typeface="+mj-cs"/>
              </a:defRPr>
            </a:lvl1pPr>
            <a:lvl2pPr marL="457200" indent="-457200" algn="l" rtl="0" eaLnBrk="1" fontAlgn="base" hangingPunct="1">
              <a:spcBef>
                <a:spcPct val="0"/>
              </a:spcBef>
              <a:spcAft>
                <a:spcPct val="0"/>
              </a:spcAft>
              <a:defRPr sz="2400" b="1">
                <a:solidFill>
                  <a:schemeClr val="hlink"/>
                </a:solidFill>
                <a:latin typeface="Arial" panose="020B0604020202020204" pitchFamily="34" charset="0"/>
              </a:defRPr>
            </a:lvl2pPr>
            <a:lvl3pPr marL="457200" indent="-457200" algn="l" rtl="0" eaLnBrk="1" fontAlgn="base" hangingPunct="1">
              <a:spcBef>
                <a:spcPct val="0"/>
              </a:spcBef>
              <a:spcAft>
                <a:spcPct val="0"/>
              </a:spcAft>
              <a:defRPr sz="2400" b="1">
                <a:solidFill>
                  <a:schemeClr val="hlink"/>
                </a:solidFill>
                <a:latin typeface="Arial" panose="020B0604020202020204" pitchFamily="34" charset="0"/>
              </a:defRPr>
            </a:lvl3pPr>
            <a:lvl4pPr marL="457200" indent="-457200" algn="l" rtl="0" eaLnBrk="1" fontAlgn="base" hangingPunct="1">
              <a:spcBef>
                <a:spcPct val="0"/>
              </a:spcBef>
              <a:spcAft>
                <a:spcPct val="0"/>
              </a:spcAft>
              <a:defRPr sz="2400" b="1">
                <a:solidFill>
                  <a:schemeClr val="hlink"/>
                </a:solidFill>
                <a:latin typeface="Arial" panose="020B0604020202020204" pitchFamily="34" charset="0"/>
              </a:defRPr>
            </a:lvl4pPr>
            <a:lvl5pPr marL="457200" indent="-457200" algn="l" rtl="0" eaLnBrk="1" fontAlgn="base" hangingPunct="1">
              <a:spcBef>
                <a:spcPct val="0"/>
              </a:spcBef>
              <a:spcAft>
                <a:spcPct val="0"/>
              </a:spcAft>
              <a:defRPr sz="2400" b="1">
                <a:solidFill>
                  <a:schemeClr val="hlink"/>
                </a:solidFill>
                <a:latin typeface="Arial" panose="020B0604020202020204" pitchFamily="34" charset="0"/>
              </a:defRPr>
            </a:lvl5pPr>
            <a:lvl6pPr marL="914400" indent="-457200" algn="l" rtl="0" eaLnBrk="1" fontAlgn="base" hangingPunct="1">
              <a:spcBef>
                <a:spcPct val="0"/>
              </a:spcBef>
              <a:spcAft>
                <a:spcPct val="0"/>
              </a:spcAft>
              <a:defRPr sz="2400" b="1">
                <a:solidFill>
                  <a:schemeClr val="hlink"/>
                </a:solidFill>
                <a:latin typeface="Arial" panose="020B0604020202020204" pitchFamily="34" charset="0"/>
              </a:defRPr>
            </a:lvl6pPr>
            <a:lvl7pPr marL="1371600" indent="-457200" algn="l" rtl="0" eaLnBrk="1" fontAlgn="base" hangingPunct="1">
              <a:spcBef>
                <a:spcPct val="0"/>
              </a:spcBef>
              <a:spcAft>
                <a:spcPct val="0"/>
              </a:spcAft>
              <a:defRPr sz="2400" b="1">
                <a:solidFill>
                  <a:schemeClr val="hlink"/>
                </a:solidFill>
                <a:latin typeface="Arial" panose="020B0604020202020204" pitchFamily="34" charset="0"/>
              </a:defRPr>
            </a:lvl7pPr>
            <a:lvl8pPr marL="1828800" indent="-457200" algn="l" rtl="0" eaLnBrk="1" fontAlgn="base" hangingPunct="1">
              <a:spcBef>
                <a:spcPct val="0"/>
              </a:spcBef>
              <a:spcAft>
                <a:spcPct val="0"/>
              </a:spcAft>
              <a:defRPr sz="2400" b="1">
                <a:solidFill>
                  <a:schemeClr val="hlink"/>
                </a:solidFill>
                <a:latin typeface="Arial" panose="020B0604020202020204" pitchFamily="34" charset="0"/>
              </a:defRPr>
            </a:lvl8pPr>
            <a:lvl9pPr marL="2286000" indent="-457200" algn="l" rtl="0" eaLnBrk="1" fontAlgn="base" hangingPunct="1">
              <a:spcBef>
                <a:spcPct val="0"/>
              </a:spcBef>
              <a:spcAft>
                <a:spcPct val="0"/>
              </a:spcAft>
              <a:defRPr sz="2400" b="1">
                <a:solidFill>
                  <a:schemeClr val="hlink"/>
                </a:solidFill>
                <a:latin typeface="Arial" panose="020B0604020202020204" pitchFamily="34" charset="0"/>
              </a:defRPr>
            </a:lvl9pPr>
          </a:lstStyle>
          <a:p>
            <a:r>
              <a:rPr lang="en-US" altLang="zh-CN" dirty="0"/>
              <a:t>1.</a:t>
            </a:r>
            <a:r>
              <a:rPr lang="zh-CN" altLang="en-US" dirty="0"/>
              <a:t>危化品案例介绍</a:t>
            </a:r>
            <a:r>
              <a:rPr lang="en-US" altLang="zh-CN" dirty="0"/>
              <a:t>——</a:t>
            </a:r>
            <a:r>
              <a:rPr lang="zh-CN" altLang="en-US" dirty="0"/>
              <a:t>天津瑞海危化品爆炸事故分析</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a:t>A  </a:t>
            </a:r>
            <a:r>
              <a:rPr lang="zh-CN" altLang="zh-CN" dirty="0"/>
              <a:t>规划布局</a:t>
            </a:r>
            <a:endParaRPr lang="en-US" altLang="zh-CN" dirty="0"/>
          </a:p>
          <a:p>
            <a:pPr lvl="1"/>
            <a:r>
              <a:rPr lang="zh-CN" altLang="zh-CN" dirty="0"/>
              <a:t>爆炸地点位于渤海海运物流枢纽港口滨海新区第五大街集装箱码头，周边有多家物流公司，并有居民小区，距离事故现场不足一公里。</a:t>
            </a:r>
            <a:endParaRPr lang="en-US" altLang="zh-CN" dirty="0"/>
          </a:p>
          <a:p>
            <a:pPr lvl="1"/>
            <a:r>
              <a:rPr lang="zh-CN" altLang="zh-CN" dirty="0"/>
              <a:t>瑞海国际堆场占地面积</a:t>
            </a:r>
            <a:r>
              <a:rPr lang="en-US" altLang="zh-CN" dirty="0"/>
              <a:t>46226.8</a:t>
            </a:r>
            <a:r>
              <a:rPr lang="zh-CN" altLang="zh-CN" dirty="0"/>
              <a:t>平方米，规定要求</a:t>
            </a:r>
            <a:r>
              <a:rPr lang="en-US" altLang="zh-CN" dirty="0"/>
              <a:t>9000</a:t>
            </a:r>
            <a:r>
              <a:rPr lang="zh-CN" altLang="zh-CN" dirty="0"/>
              <a:t>平方米以上即属于大型仓库范围，建筑安全距离应执行</a:t>
            </a:r>
            <a:r>
              <a:rPr lang="en-US" altLang="zh-CN" dirty="0"/>
              <a:t>1000</a:t>
            </a:r>
            <a:r>
              <a:rPr lang="zh-CN" altLang="zh-CN" dirty="0"/>
              <a:t>米红线规定。而实际爆炸点仓库</a:t>
            </a:r>
            <a:r>
              <a:rPr lang="en-US" altLang="zh-CN" dirty="0"/>
              <a:t>500</a:t>
            </a:r>
            <a:r>
              <a:rPr lang="zh-CN" altLang="zh-CN" dirty="0"/>
              <a:t>多米距离处，就是海滨高速、津滨轻轨，</a:t>
            </a:r>
            <a:r>
              <a:rPr lang="en-US" altLang="zh-CN" dirty="0"/>
              <a:t>600</a:t>
            </a:r>
            <a:r>
              <a:rPr lang="zh-CN" altLang="zh-CN" dirty="0"/>
              <a:t>多米处，则是万科海港城三期居民楼，事故发生时，居民窗户玻璃全被震碎，一片狼藉。</a:t>
            </a:r>
            <a:endParaRPr lang="en-US" altLang="zh-CN" dirty="0"/>
          </a:p>
          <a:p>
            <a:pPr lvl="1"/>
            <a:r>
              <a:rPr lang="zh-CN" altLang="en-US" dirty="0">
                <a:solidFill>
                  <a:srgbClr val="FF0000"/>
                </a:solidFill>
              </a:rPr>
              <a:t>备注：</a:t>
            </a:r>
            <a:r>
              <a:rPr lang="en-US" altLang="zh-CN" dirty="0">
                <a:solidFill>
                  <a:srgbClr val="FF0000"/>
                </a:solidFill>
              </a:rPr>
              <a:t>2001</a:t>
            </a:r>
            <a:r>
              <a:rPr lang="zh-CN" altLang="zh-CN" dirty="0">
                <a:solidFill>
                  <a:srgbClr val="FF0000"/>
                </a:solidFill>
              </a:rPr>
              <a:t>年，国家安监局就颁布《危险化学品经营企业开业条件和技术要求》，明确规定大中型危险化学品仓库应与周围公共建筑物、交通干线（公路、铁路、水路）、工矿企业等距离至少保持</a:t>
            </a:r>
            <a:r>
              <a:rPr lang="en-US" altLang="zh-CN" dirty="0">
                <a:solidFill>
                  <a:srgbClr val="FF0000"/>
                </a:solidFill>
              </a:rPr>
              <a:t>1000m</a:t>
            </a:r>
            <a:r>
              <a:rPr lang="zh-CN" altLang="zh-CN" dirty="0">
                <a:solidFill>
                  <a:srgbClr val="FF0000"/>
                </a:solidFill>
              </a:rPr>
              <a:t>。</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7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7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79.xml><?xml version="1.0" encoding="utf-8"?>
<p:tagLst xmlns:p="http://schemas.openxmlformats.org/presentationml/2006/main">
  <p:tag name="KSO_WPP_MARK_KEY" val="d17216c4-3c60-4596-a27c-cd5921a58508"/>
  <p:tag name="COMMONDATA" val="eyJoZGlkIjoiZDYyZWEzMGEyOTgzNjMyODIwYmE0OTZmMjRkNDUyMDEifQ=="/>
  <p:tag name="commondata" val="eyJoZGlkIjoiZTVlNmE2ZmI1ZjYwNzY0MzcxMzc3ZmQ0YThkN2JhMWY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bofet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6795</Words>
  <Application>WPS 演示</Application>
  <PresentationFormat>全屏显示(4:3)</PresentationFormat>
  <Paragraphs>365</Paragraphs>
  <Slides>47</Slides>
  <Notes>1</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47</vt:i4>
      </vt:variant>
    </vt:vector>
  </HeadingPairs>
  <TitlesOfParts>
    <vt:vector size="67" baseType="lpstr">
      <vt:lpstr>Arial</vt:lpstr>
      <vt:lpstr>宋体</vt:lpstr>
      <vt:lpstr>Wingdings</vt:lpstr>
      <vt:lpstr>Wingdings 2</vt:lpstr>
      <vt:lpstr>Wingdings</vt:lpstr>
      <vt:lpstr>Arial</vt:lpstr>
      <vt:lpstr>微软雅黑</vt:lpstr>
      <vt:lpstr>Calibri</vt:lpstr>
      <vt:lpstr>华文楷体</vt:lpstr>
      <vt:lpstr>黑体</vt:lpstr>
      <vt:lpstr>Calibri</vt:lpstr>
      <vt:lpstr>Times New Roman</vt:lpstr>
      <vt:lpstr>Franklin Gothic Book</vt:lpstr>
      <vt:lpstr>Arial Unicode MS</vt:lpstr>
      <vt:lpstr>Franklin Gothic Medium</vt:lpstr>
      <vt:lpstr>MS PMincho</vt:lpstr>
      <vt:lpstr>楷体</vt:lpstr>
      <vt:lpstr>汉仪旗黑-85S</vt:lpstr>
      <vt:lpstr>bofety</vt:lpstr>
      <vt:lpstr>免费资料关注公众号: 安全生产管理</vt:lpstr>
      <vt:lpstr>PowerPoint 演示文稿</vt:lpstr>
      <vt:lpstr>PowerPoint 演示文稿</vt:lpstr>
      <vt:lpstr>目录</vt:lpstr>
      <vt:lpstr>1.危化品案例介绍——美国得克萨斯州化肥厂爆炸案</vt:lpstr>
      <vt:lpstr>1.危化品案例介绍——意大利塞维索化学污染事故</vt:lpstr>
      <vt:lpstr>1.危化品案例介绍——法国南部图卢兹爆炸案</vt:lpstr>
      <vt:lpstr>1.危化品案例介绍——天津瑞海危化品爆炸事故分析</vt:lpstr>
      <vt:lpstr>PowerPoint 演示文稿</vt:lpstr>
      <vt:lpstr>1.危化品案例介绍——天津瑞海危化品爆炸事故分析</vt:lpstr>
      <vt:lpstr>1.危化品案例介绍——天津瑞海危化品爆炸事故分析</vt:lpstr>
      <vt:lpstr>2.适用于危化品仓储的法律</vt:lpstr>
      <vt:lpstr>2.适用于危化品仓储的法律</vt:lpstr>
      <vt:lpstr>2.适用于危化品仓储的法律</vt:lpstr>
      <vt:lpstr>2.适用于危化品仓储的法律</vt:lpstr>
      <vt:lpstr>2.适用于危化品仓储的法律</vt:lpstr>
      <vt:lpstr>2.适用于危化品仓储的法律</vt:lpstr>
      <vt:lpstr>3.危化品的安全管理——概述</vt:lpstr>
      <vt:lpstr>3.危化品的安全管理——概述</vt:lpstr>
      <vt:lpstr>危化品存储的一般影响和风险 </vt:lpstr>
      <vt:lpstr>危化品仓库基本安全设置图示</vt:lpstr>
      <vt:lpstr>储存原则——隔离储存</vt:lpstr>
      <vt:lpstr>储存容器原则</vt:lpstr>
      <vt:lpstr>3.危化品的安全管理——技术层面</vt:lpstr>
      <vt:lpstr>3.危化品的安全管理——技术层面</vt:lpstr>
      <vt:lpstr>3.危化品的安全管理——技术层面</vt:lpstr>
      <vt:lpstr>3.危化品的安全管理——技术层面</vt:lpstr>
      <vt:lpstr>3.危化品的安全管理——技术层面</vt:lpstr>
      <vt:lpstr>3.危化品的安全管理——技术层面</vt:lpstr>
      <vt:lpstr>3.危化品的安全管理——管理层面</vt:lpstr>
      <vt:lpstr>3.危化品的安全管理——风险分析</vt:lpstr>
      <vt:lpstr>3.危化品的安全管理——风险分析</vt:lpstr>
      <vt:lpstr>3.危化品的安全管理——风险分析</vt:lpstr>
      <vt:lpstr>3.危化品的安全管理——风险分析</vt:lpstr>
      <vt:lpstr>3.危化品的安全管理——风险分析</vt:lpstr>
      <vt:lpstr>3.危化品的安全管理——风险分析</vt:lpstr>
      <vt:lpstr>3.危化品的安全管理——风险分析</vt:lpstr>
      <vt:lpstr>3.危化品的安全管理——存放安全</vt:lpstr>
      <vt:lpstr>3.危化品的安全管理——存放安全</vt:lpstr>
      <vt:lpstr>3.危化品的安全管理——存放安全</vt:lpstr>
      <vt:lpstr>3.危化品的安全管理——存放安全</vt:lpstr>
      <vt:lpstr>3.危化品的安全管理——存放安全</vt:lpstr>
      <vt:lpstr>4. 他山之石——国外危化品借鉴</vt:lpstr>
      <vt:lpstr>4. 他山之石——国外危化品借鉴</vt:lpstr>
      <vt:lpstr>4. 他山之石——国外危化品借鉴</vt:lpstr>
      <vt:lpstr>4. 他山之石——国外危化品借鉴</vt:lpstr>
      <vt:lpstr>4. 他山之石——国外危化品借鉴</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免费资料关注公众号:安全生产管理; 微信公众号:安全生产管理</cp:keywords>
  <dc:description>海量安全资料加入知识星球:安全精品资料库</dc:description>
  <dc:subject>海量安全资料加入知识星球:安全精品资料库</dc:subject>
  <cp:category>微信公众号:安全生产管理</cp:category>
  <cp:lastModifiedBy>little fairy</cp:lastModifiedBy>
  <cp:revision>11</cp:revision>
  <dcterms:created xsi:type="dcterms:W3CDTF">2016-07-30T04:11:00Z</dcterms:created>
  <dcterms:modified xsi:type="dcterms:W3CDTF">2024-06-14T06:14:21Z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DEE9C3A98578459C8DA79026DF3E0608_13</vt:lpwstr>
  </property>
  <property fmtid="{D5CDD505-2E9C-101B-9397-08002B2CF9AE}" pid="3" name="KSOProductBuildVer">
    <vt:lpwstr>2052-12.1.0.17133</vt:lpwstr>
  </property>
</Properties>
</file>