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FF6600"/>
    <a:srgbClr val="6351AF"/>
    <a:srgbClr val="C6E123"/>
    <a:srgbClr val="D660C5"/>
    <a:srgbClr val="CCDB39"/>
    <a:srgbClr val="7C9C56"/>
    <a:srgbClr val="BED33D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4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6"/>
            <p:cNvGrpSpPr/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260191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 userDrawn="1"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899" name="Rectangle 3"/>
          <p:cNvSpPr>
            <a:spLocks noChangeArrowheads="1"/>
          </p:cNvSpPr>
          <p:nvPr userDrawn="1"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0" name="Rectangle 4"/>
          <p:cNvSpPr>
            <a:spLocks noChangeArrowheads="1"/>
          </p:cNvSpPr>
          <p:nvPr userDrawn="1"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1" name="Rectangle 5"/>
          <p:cNvSpPr>
            <a:spLocks noChangeArrowheads="1"/>
          </p:cNvSpPr>
          <p:nvPr userDrawn="1"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2" name="Rectangle 6"/>
          <p:cNvSpPr>
            <a:spLocks noChangeArrowheads="1"/>
          </p:cNvSpPr>
          <p:nvPr userDrawn="1"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3" name="Rectangle 7"/>
          <p:cNvSpPr>
            <a:spLocks noChangeArrowheads="1"/>
          </p:cNvSpPr>
          <p:nvPr userDrawn="1"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4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endParaRPr kumimoji="1" lang="zh-CN" altLang="zh-CN" sz="240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26019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10.jpeg"/><Relationship Id="rId4" Type="http://schemas.openxmlformats.org/officeDocument/2006/relationships/tags" Target="../tags/tag16.xml"/><Relationship Id="rId3" Type="http://schemas.openxmlformats.org/officeDocument/2006/relationships/image" Target="../media/image9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6781800" cy="1080120"/>
          </a:xfrm>
        </p:spPr>
        <p:txBody>
          <a:bodyPr/>
          <a:lstStyle/>
          <a:p>
            <a:pPr algn="ctr"/>
            <a:r>
              <a:rPr lang="zh-CN" altLang="en-US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</a:t>
            </a:r>
            <a:r>
              <a:rPr lang="zh-CN" altLang="en-US" sz="4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险废物管理及应急处置</a:t>
            </a:r>
            <a:endParaRPr lang="zh-CN" altLang="en-US" sz="4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724049" y="400468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386549" y="494063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318885" y="494109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251221" y="494063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88840"/>
            <a:ext cx="8775576" cy="4435623"/>
          </a:xfrm>
        </p:spPr>
        <p:txBody>
          <a:bodyPr/>
          <a:lstStyle/>
          <a:p>
            <a:pPr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             处置流程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150938" y="980728"/>
            <a:ext cx="7793037" cy="695672"/>
          </a:xfrm>
        </p:spPr>
        <p:txBody>
          <a:bodyPr/>
          <a:lstStyle/>
          <a:p>
            <a:r>
              <a:rPr lang="zh-CN" altLang="en-US" sz="30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泄露应急处置</a:t>
            </a:r>
            <a:endParaRPr lang="zh-CN" altLang="en-US" sz="30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51520" y="3501008"/>
            <a:ext cx="100811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发现泄漏</a:t>
            </a:r>
            <a:endParaRPr lang="en-US" altLang="zh-CN" sz="1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立即报告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1259632" y="3717032"/>
            <a:ext cx="360040" cy="1440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charset="0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1619672" y="3140968"/>
            <a:ext cx="0" cy="13681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接箭头连接符 18"/>
          <p:cNvCxnSpPr/>
          <p:nvPr/>
        </p:nvCxnSpPr>
        <p:spPr bwMode="auto">
          <a:xfrm>
            <a:off x="1619672" y="3140968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直接箭头连接符 19"/>
          <p:cNvCxnSpPr/>
          <p:nvPr/>
        </p:nvCxnSpPr>
        <p:spPr bwMode="auto">
          <a:xfrm>
            <a:off x="1619672" y="4509120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矩形 20"/>
          <p:cNvSpPr/>
          <p:nvPr/>
        </p:nvSpPr>
        <p:spPr bwMode="auto">
          <a:xfrm>
            <a:off x="2195736" y="2924944"/>
            <a:ext cx="86409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EHS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2195736" y="4221088"/>
            <a:ext cx="100811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上级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领导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3059832" y="3140968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矩形 24"/>
          <p:cNvSpPr/>
          <p:nvPr/>
        </p:nvSpPr>
        <p:spPr bwMode="auto">
          <a:xfrm>
            <a:off x="3635896" y="2780928"/>
            <a:ext cx="1008112" cy="720080"/>
          </a:xfrm>
          <a:prstGeom prst="rect">
            <a:avLst/>
          </a:prstGeom>
          <a:solidFill>
            <a:srgbClr val="C6E1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组织人员实施抢险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/>
          <p:cNvCxnSpPr>
            <a:endCxn id="25" idx="2"/>
          </p:cNvCxnSpPr>
          <p:nvPr/>
        </p:nvCxnSpPr>
        <p:spPr bwMode="auto">
          <a:xfrm flipV="1">
            <a:off x="3203848" y="3501008"/>
            <a:ext cx="936104" cy="1008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接箭头连接符 27"/>
          <p:cNvCxnSpPr/>
          <p:nvPr/>
        </p:nvCxnSpPr>
        <p:spPr bwMode="auto">
          <a:xfrm>
            <a:off x="4644008" y="3140968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矩形 28"/>
          <p:cNvSpPr/>
          <p:nvPr/>
        </p:nvSpPr>
        <p:spPr bwMode="auto">
          <a:xfrm>
            <a:off x="5220072" y="2780928"/>
            <a:ext cx="1008112" cy="72008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立即封堵泄漏源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5724128" y="3501008"/>
            <a:ext cx="0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矩形 31"/>
          <p:cNvSpPr/>
          <p:nvPr/>
        </p:nvSpPr>
        <p:spPr bwMode="auto">
          <a:xfrm>
            <a:off x="4860032" y="4149080"/>
            <a:ext cx="1656184" cy="648072"/>
          </a:xfrm>
          <a:prstGeom prst="rect">
            <a:avLst/>
          </a:prstGeom>
          <a:solidFill>
            <a:srgbClr val="D660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围堵泄漏物质，防止流入下水道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 flipH="1">
            <a:off x="5724128" y="4797152"/>
            <a:ext cx="8384" cy="5676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矩形 37"/>
          <p:cNvSpPr/>
          <p:nvPr/>
        </p:nvSpPr>
        <p:spPr bwMode="auto">
          <a:xfrm>
            <a:off x="5004048" y="5373216"/>
            <a:ext cx="1440160" cy="648072"/>
          </a:xfrm>
          <a:prstGeom prst="rect">
            <a:avLst/>
          </a:prstGeom>
          <a:solidFill>
            <a:srgbClr val="7C9C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采用吸附棉等吸附泄漏物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>
            <a:off x="6444208" y="5661248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矩形 39"/>
          <p:cNvSpPr/>
          <p:nvPr/>
        </p:nvSpPr>
        <p:spPr bwMode="auto">
          <a:xfrm>
            <a:off x="7020272" y="5373216"/>
            <a:ext cx="1440160" cy="57606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收集到废物桶内集中处理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 flipH="1">
            <a:off x="8460432" y="5661248"/>
            <a:ext cx="440432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直接连接符 48"/>
          <p:cNvCxnSpPr>
            <a:stCxn id="40" idx="3"/>
          </p:cNvCxnSpPr>
          <p:nvPr/>
        </p:nvCxnSpPr>
        <p:spPr bwMode="auto">
          <a:xfrm>
            <a:off x="8460432" y="5661248"/>
            <a:ext cx="43204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矩形 49"/>
          <p:cNvSpPr/>
          <p:nvPr/>
        </p:nvSpPr>
        <p:spPr bwMode="auto">
          <a:xfrm>
            <a:off x="7164288" y="6237312"/>
            <a:ext cx="1728192" cy="432048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调查泄漏原因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214499852_dd0094987a3a5e07e8725df2bf037ef0.310x31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67744" y="5373216"/>
            <a:ext cx="1440160" cy="1231104"/>
          </a:xfrm>
          <a:prstGeom prst="rect">
            <a:avLst/>
          </a:prstGeom>
          <a:noFill/>
        </p:spPr>
      </p:pic>
      <p:cxnSp>
        <p:nvCxnSpPr>
          <p:cNvPr id="54" name="曲线连接符 53"/>
          <p:cNvCxnSpPr/>
          <p:nvPr/>
        </p:nvCxnSpPr>
        <p:spPr bwMode="auto">
          <a:xfrm rot="10800000" flipV="1">
            <a:off x="3779912" y="5589240"/>
            <a:ext cx="1152128" cy="50405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矩形 56"/>
          <p:cNvSpPr/>
          <p:nvPr/>
        </p:nvSpPr>
        <p:spPr bwMode="auto">
          <a:xfrm>
            <a:off x="3851920" y="5301208"/>
            <a:ext cx="1008112" cy="288032"/>
          </a:xfrm>
          <a:prstGeom prst="rect">
            <a:avLst/>
          </a:prstGeom>
          <a:ln>
            <a:noFill/>
            <a:prstDash val="dash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建议购买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1" name="Picture 3" descr="C:\Users\Administrator\Desktop\u=4020748673,954257643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301208"/>
            <a:ext cx="1282395" cy="1205671"/>
          </a:xfrm>
          <a:prstGeom prst="rect">
            <a:avLst/>
          </a:prstGeom>
          <a:noFill/>
        </p:spPr>
      </p:pic>
      <p:sp>
        <p:nvSpPr>
          <p:cNvPr id="33" name="Freeform 101">
            <a:hlinkClick r:id="" action="ppaction://noaction"/>
          </p:cNvPr>
          <p:cNvSpPr/>
          <p:nvPr/>
        </p:nvSpPr>
        <p:spPr bwMode="black">
          <a:xfrm>
            <a:off x="1115616" y="5949280"/>
            <a:ext cx="356795" cy="299642"/>
          </a:xfrm>
          <a:custGeom>
            <a:avLst/>
            <a:gdLst>
              <a:gd name="T0" fmla="*/ 66 w 363"/>
              <a:gd name="T1" fmla="*/ 1104 h 361"/>
              <a:gd name="T2" fmla="*/ 743 w 363"/>
              <a:gd name="T3" fmla="*/ 1851 h 361"/>
              <a:gd name="T4" fmla="*/ 1154 w 363"/>
              <a:gd name="T5" fmla="*/ 1624 h 361"/>
              <a:gd name="T6" fmla="*/ 3035 w 363"/>
              <a:gd name="T7" fmla="*/ 67 h 361"/>
              <a:gd name="T8" fmla="*/ 2955 w 363"/>
              <a:gd name="T9" fmla="*/ 0 h 361"/>
              <a:gd name="T10" fmla="*/ 901 w 363"/>
              <a:gd name="T11" fmla="*/ 1353 h 361"/>
              <a:gd name="T12" fmla="*/ 549 w 363"/>
              <a:gd name="T13" fmla="*/ 967 h 361"/>
              <a:gd name="T14" fmla="*/ 66 w 363"/>
              <a:gd name="T15" fmla="*/ 1104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008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Freeform 101">
            <a:hlinkClick r:id="" action="ppaction://noaction"/>
          </p:cNvPr>
          <p:cNvSpPr/>
          <p:nvPr/>
        </p:nvSpPr>
        <p:spPr bwMode="black">
          <a:xfrm>
            <a:off x="2843808" y="5877272"/>
            <a:ext cx="356795" cy="299642"/>
          </a:xfrm>
          <a:custGeom>
            <a:avLst/>
            <a:gdLst>
              <a:gd name="T0" fmla="*/ 66 w 363"/>
              <a:gd name="T1" fmla="*/ 1104 h 361"/>
              <a:gd name="T2" fmla="*/ 743 w 363"/>
              <a:gd name="T3" fmla="*/ 1851 h 361"/>
              <a:gd name="T4" fmla="*/ 1154 w 363"/>
              <a:gd name="T5" fmla="*/ 1624 h 361"/>
              <a:gd name="T6" fmla="*/ 3035 w 363"/>
              <a:gd name="T7" fmla="*/ 67 h 361"/>
              <a:gd name="T8" fmla="*/ 2955 w 363"/>
              <a:gd name="T9" fmla="*/ 0 h 361"/>
              <a:gd name="T10" fmla="*/ 901 w 363"/>
              <a:gd name="T11" fmla="*/ 1353 h 361"/>
              <a:gd name="T12" fmla="*/ 549 w 363"/>
              <a:gd name="T13" fmla="*/ 967 h 361"/>
              <a:gd name="T14" fmla="*/ 66 w 363"/>
              <a:gd name="T15" fmla="*/ 1104 h 3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3"/>
              <a:gd name="T25" fmla="*/ 0 h 361"/>
              <a:gd name="T26" fmla="*/ 363 w 363"/>
              <a:gd name="T27" fmla="*/ 361 h 3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3" h="361">
                <a:moveTo>
                  <a:pt x="8" y="206"/>
                </a:moveTo>
                <a:cubicBezTo>
                  <a:pt x="61" y="246"/>
                  <a:pt x="67" y="329"/>
                  <a:pt x="89" y="345"/>
                </a:cubicBezTo>
                <a:cubicBezTo>
                  <a:pt x="111" y="361"/>
                  <a:pt x="124" y="334"/>
                  <a:pt x="138" y="303"/>
                </a:cubicBezTo>
                <a:cubicBezTo>
                  <a:pt x="212" y="147"/>
                  <a:pt x="327" y="62"/>
                  <a:pt x="363" y="12"/>
                </a:cubicBezTo>
                <a:cubicBezTo>
                  <a:pt x="363" y="12"/>
                  <a:pt x="354" y="0"/>
                  <a:pt x="354" y="0"/>
                </a:cubicBezTo>
                <a:cubicBezTo>
                  <a:pt x="186" y="105"/>
                  <a:pt x="128" y="254"/>
                  <a:pt x="108" y="252"/>
                </a:cubicBezTo>
                <a:cubicBezTo>
                  <a:pt x="88" y="250"/>
                  <a:pt x="83" y="188"/>
                  <a:pt x="66" y="180"/>
                </a:cubicBezTo>
                <a:cubicBezTo>
                  <a:pt x="49" y="172"/>
                  <a:pt x="0" y="201"/>
                  <a:pt x="8" y="20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rgbClr val="00008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150938" y="908720"/>
            <a:ext cx="7793037" cy="767680"/>
          </a:xfrm>
        </p:spPr>
        <p:txBody>
          <a:bodyPr/>
          <a:lstStyle/>
          <a:p>
            <a:r>
              <a:rPr lang="zh-CN" altLang="en-US" sz="3000" b="1" dirty="0" smtClean="0"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火灾应急处置</a:t>
            </a:r>
            <a:endParaRPr lang="zh-CN" altLang="en-US" sz="3000" b="1" dirty="0"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9512" y="3573016"/>
            <a:ext cx="1152128" cy="648072"/>
          </a:xfrm>
          <a:prstGeom prst="roundRect">
            <a:avLst/>
          </a:prstGeom>
          <a:solidFill>
            <a:srgbClr val="CCDB3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发现火灾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立即报告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燕尾形箭头 6"/>
          <p:cNvSpPr/>
          <p:nvPr/>
        </p:nvSpPr>
        <p:spPr bwMode="auto">
          <a:xfrm>
            <a:off x="1331640" y="3789040"/>
            <a:ext cx="432048" cy="216024"/>
          </a:xfrm>
          <a:prstGeom prst="notch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charset="0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835696" y="2852936"/>
            <a:ext cx="0" cy="20162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>
            <a:off x="1835696" y="2852936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接箭头连接符 9"/>
          <p:cNvCxnSpPr/>
          <p:nvPr/>
        </p:nvCxnSpPr>
        <p:spPr bwMode="auto">
          <a:xfrm>
            <a:off x="1835696" y="4869160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矩形 10"/>
          <p:cNvSpPr/>
          <p:nvPr/>
        </p:nvSpPr>
        <p:spPr bwMode="auto">
          <a:xfrm>
            <a:off x="2411760" y="2636912"/>
            <a:ext cx="86409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charset="0"/>
              </a:rPr>
              <a:t>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EHS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411760" y="4653136"/>
            <a:ext cx="1008112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上级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领导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3275856" y="2852936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矩形 13"/>
          <p:cNvSpPr/>
          <p:nvPr/>
        </p:nvSpPr>
        <p:spPr bwMode="auto">
          <a:xfrm>
            <a:off x="4355976" y="2060848"/>
            <a:ext cx="1008112" cy="64807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组织疏散周边人群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>
            <a:endCxn id="27" idx="2"/>
          </p:cNvCxnSpPr>
          <p:nvPr/>
        </p:nvCxnSpPr>
        <p:spPr bwMode="auto">
          <a:xfrm flipV="1">
            <a:off x="3419872" y="3717032"/>
            <a:ext cx="1800200" cy="11521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直接连接符 18"/>
          <p:cNvCxnSpPr/>
          <p:nvPr/>
        </p:nvCxnSpPr>
        <p:spPr bwMode="auto">
          <a:xfrm>
            <a:off x="3851920" y="2348880"/>
            <a:ext cx="0" cy="10801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>
            <a:off x="3851920" y="2348880"/>
            <a:ext cx="5040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>
            <a:off x="3851920" y="3429000"/>
            <a:ext cx="5040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矩形 23"/>
          <p:cNvSpPr/>
          <p:nvPr/>
        </p:nvSpPr>
        <p:spPr bwMode="auto">
          <a:xfrm>
            <a:off x="6660232" y="3068960"/>
            <a:ext cx="1728192" cy="64807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利用灭火器材尽可能的控制火势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/>
          <p:cNvCxnSpPr/>
          <p:nvPr/>
        </p:nvCxnSpPr>
        <p:spPr bwMode="auto">
          <a:xfrm>
            <a:off x="6084168" y="3356992"/>
            <a:ext cx="5760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矩形 26"/>
          <p:cNvSpPr/>
          <p:nvPr/>
        </p:nvSpPr>
        <p:spPr bwMode="auto">
          <a:xfrm>
            <a:off x="4355976" y="3068960"/>
            <a:ext cx="1728192" cy="648072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转移周边可燃溶剂、易燃物质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>
            <a:off x="7452320" y="3717032"/>
            <a:ext cx="0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矩形 29"/>
          <p:cNvSpPr/>
          <p:nvPr/>
        </p:nvSpPr>
        <p:spPr bwMode="auto">
          <a:xfrm>
            <a:off x="6588224" y="4365104"/>
            <a:ext cx="1728192" cy="792088"/>
          </a:xfrm>
          <a:prstGeom prst="rect">
            <a:avLst/>
          </a:prstGeom>
          <a:solidFill>
            <a:srgbClr val="D660C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布置火区警戒线，禁止无关人员入内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 bwMode="auto">
          <a:xfrm flipH="1">
            <a:off x="7452320" y="5157192"/>
            <a:ext cx="8384" cy="5676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矩形 31"/>
          <p:cNvSpPr/>
          <p:nvPr/>
        </p:nvSpPr>
        <p:spPr bwMode="auto">
          <a:xfrm>
            <a:off x="6588224" y="5733256"/>
            <a:ext cx="1656184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charset="0"/>
              </a:rPr>
              <a:t>火势无法控制时，立即打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charset="0"/>
              </a:rPr>
              <a:t>119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charset="0"/>
              </a:rPr>
              <a:t>求助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charset="0"/>
            </a:endParaRPr>
          </a:p>
        </p:txBody>
      </p:sp>
      <p:cxnSp>
        <p:nvCxnSpPr>
          <p:cNvPr id="33" name="直接箭头连接符 32"/>
          <p:cNvCxnSpPr/>
          <p:nvPr/>
        </p:nvCxnSpPr>
        <p:spPr bwMode="auto">
          <a:xfrm flipH="1">
            <a:off x="5724128" y="6165304"/>
            <a:ext cx="79208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椭圆 34"/>
          <p:cNvSpPr/>
          <p:nvPr/>
        </p:nvSpPr>
        <p:spPr bwMode="auto">
          <a:xfrm>
            <a:off x="4067944" y="5805264"/>
            <a:ext cx="1656184" cy="720080"/>
          </a:xfrm>
          <a:prstGeom prst="ellipse">
            <a:avLst/>
          </a:prstGeom>
          <a:solidFill>
            <a:srgbClr val="6351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开展事故调查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4" name="Picture 2" descr="C:\Users\Administrator\Desktop\10670338_204433187394_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60232" y="0"/>
            <a:ext cx="248376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98820" y="3968750"/>
            <a:ext cx="303022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00090" y="4215765"/>
            <a:ext cx="109347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917065"/>
            <a:ext cx="578675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46" y="26019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93037" cy="983704"/>
          </a:xfrm>
        </p:spPr>
        <p:txBody>
          <a:bodyPr/>
          <a:lstStyle/>
          <a:p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危险废物管理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844824"/>
            <a:ext cx="8064896" cy="4392488"/>
          </a:xfrm>
        </p:spPr>
        <p:txBody>
          <a:bodyPr/>
          <a:lstStyle/>
          <a:p>
            <a:pPr>
              <a:buNone/>
            </a:pPr>
            <a:r>
              <a:rPr lang="zh-CN" altLang="en-US" sz="3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分类要求</a:t>
            </a:r>
            <a:endParaRPr lang="en-US" altLang="zh-CN" sz="30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None/>
            </a:pP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467544" y="3789040"/>
            <a:ext cx="1440160" cy="6480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charset="0"/>
              </a:rPr>
              <a:t>   </a:t>
            </a:r>
            <a:r>
              <a:rPr lang="zh-CN" altLang="en-US" b="1" dirty="0" smtClean="0">
                <a:solidFill>
                  <a:srgbClr val="FF0000"/>
                </a:solidFill>
                <a:latin typeface="Tahoma" panose="020B0604030504040204" charset="0"/>
              </a:rPr>
              <a:t>种类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anose="020B0604030504040204" charset="0"/>
            </a:endParaRPr>
          </a:p>
        </p:txBody>
      </p:sp>
      <p:sp>
        <p:nvSpPr>
          <p:cNvPr id="5" name="燕尾形箭头 4"/>
          <p:cNvSpPr/>
          <p:nvPr/>
        </p:nvSpPr>
        <p:spPr bwMode="auto">
          <a:xfrm>
            <a:off x="1979712" y="3933056"/>
            <a:ext cx="936104" cy="432048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charset="0"/>
            </a:endParaRPr>
          </a:p>
        </p:txBody>
      </p:sp>
      <p:sp>
        <p:nvSpPr>
          <p:cNvPr id="6" name="AutoShape 4"/>
          <p:cNvSpPr/>
          <p:nvPr/>
        </p:nvSpPr>
        <p:spPr bwMode="auto">
          <a:xfrm>
            <a:off x="2987824" y="2492896"/>
            <a:ext cx="432048" cy="3240360"/>
          </a:xfrm>
          <a:prstGeom prst="leftBrace">
            <a:avLst>
              <a:gd name="adj1" fmla="val 363039"/>
              <a:gd name="adj2" fmla="val 50000"/>
            </a:avLst>
          </a:prstGeom>
          <a:noFill/>
          <a:ln w="57150">
            <a:solidFill>
              <a:schemeClr val="accent2">
                <a:lumMod val="75000"/>
              </a:schemeClr>
            </a:solidFill>
            <a:rou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7" name="流程图: 可选过程 6"/>
          <p:cNvSpPr/>
          <p:nvPr/>
        </p:nvSpPr>
        <p:spPr bwMode="auto">
          <a:xfrm>
            <a:off x="3491880" y="2276872"/>
            <a:ext cx="1872208" cy="648072"/>
          </a:xfrm>
          <a:prstGeom prst="flowChartAlternateProcess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FF6600"/>
                </a:solidFill>
                <a:latin typeface="Tahoma" panose="020B0604030504040204" charset="0"/>
              </a:rPr>
              <a:t>   实验室废液</a:t>
            </a:r>
            <a:endParaRPr lang="en-US" altLang="zh-CN" dirty="0" smtClean="0">
              <a:solidFill>
                <a:srgbClr val="FF6600"/>
              </a:solidFill>
              <a:latin typeface="Tahoma" panose="020B060403050404020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900-047-49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/>
        </p:nvSpPr>
        <p:spPr bwMode="auto">
          <a:xfrm>
            <a:off x="5436096" y="2492896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charset="0"/>
            </a:endParaRPr>
          </a:p>
        </p:txBody>
      </p:sp>
      <p:sp>
        <p:nvSpPr>
          <p:cNvPr id="9" name="六边形 8"/>
          <p:cNvSpPr/>
          <p:nvPr/>
        </p:nvSpPr>
        <p:spPr bwMode="auto">
          <a:xfrm>
            <a:off x="6084168" y="2276872"/>
            <a:ext cx="2520280" cy="648072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研究开发产生的实验室废液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流程图: 可选过程 9"/>
          <p:cNvSpPr/>
          <p:nvPr/>
        </p:nvSpPr>
        <p:spPr bwMode="auto">
          <a:xfrm>
            <a:off x="3491880" y="3284984"/>
            <a:ext cx="1872208" cy="64807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废有机溶剂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900-499-42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5436096" y="3573016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charset="0"/>
            </a:endParaRPr>
          </a:p>
        </p:txBody>
      </p:sp>
      <p:sp>
        <p:nvSpPr>
          <p:cNvPr id="12" name="六边形 11"/>
          <p:cNvSpPr/>
          <p:nvPr/>
        </p:nvSpPr>
        <p:spPr bwMode="auto">
          <a:xfrm>
            <a:off x="6084168" y="3356992"/>
            <a:ext cx="2520280" cy="64807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生产过程中产生的废有机溶剂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流程图: 可选过程 12"/>
          <p:cNvSpPr/>
          <p:nvPr/>
        </p:nvSpPr>
        <p:spPr bwMode="auto">
          <a:xfrm>
            <a:off x="3491880" y="4293096"/>
            <a:ext cx="1872208" cy="648072"/>
          </a:xfrm>
          <a:prstGeom prst="flowChartAlternateProcess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其他废物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dirty="0" smtClean="0">
                <a:solidFill>
                  <a:srgbClr val="FF3399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(900—41-49)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5436096" y="4509120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charset="0"/>
            </a:endParaRPr>
          </a:p>
        </p:txBody>
      </p:sp>
      <p:sp>
        <p:nvSpPr>
          <p:cNvPr id="15" name="六边形 14"/>
          <p:cNvSpPr/>
          <p:nvPr/>
        </p:nvSpPr>
        <p:spPr bwMode="auto">
          <a:xfrm>
            <a:off x="6084168" y="4293096"/>
            <a:ext cx="2520280" cy="648072"/>
          </a:xfrm>
          <a:prstGeom prst="hexagon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550" b="1" dirty="0" smtClean="0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沾染危险物的包装物、容器、清洗杂物</a:t>
            </a:r>
            <a:endParaRPr kumimoji="0" lang="zh-CN" altLang="en-US" sz="15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流程图: 可选过程 15"/>
          <p:cNvSpPr/>
          <p:nvPr/>
        </p:nvSpPr>
        <p:spPr bwMode="auto">
          <a:xfrm>
            <a:off x="3491880" y="5301208"/>
            <a:ext cx="1872208" cy="648072"/>
          </a:xfrm>
          <a:prstGeom prst="flowChartAlternateProcess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废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药品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272-005-02</a:t>
            </a:r>
            <a:r>
              <a:rPr lang="zh-CN" altLang="en-US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5436096" y="5517232"/>
            <a:ext cx="57606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charset="0"/>
            </a:endParaRPr>
          </a:p>
        </p:txBody>
      </p:sp>
      <p:sp>
        <p:nvSpPr>
          <p:cNvPr id="18" name="六边形 17"/>
          <p:cNvSpPr/>
          <p:nvPr/>
        </p:nvSpPr>
        <p:spPr bwMode="auto">
          <a:xfrm>
            <a:off x="6084168" y="5301208"/>
            <a:ext cx="2520280" cy="648072"/>
          </a:xfrm>
          <a:prstGeom prst="hexagon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生产过程中产生的过期、伪劣药品。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9" y="836712"/>
            <a:ext cx="7669534" cy="839688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0070C0"/>
                </a:solidFill>
              </a:rPr>
              <a:t>管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理要求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grpSp>
        <p:nvGrpSpPr>
          <p:cNvPr id="13" name="Group 97"/>
          <p:cNvGrpSpPr/>
          <p:nvPr/>
        </p:nvGrpSpPr>
        <p:grpSpPr bwMode="auto">
          <a:xfrm>
            <a:off x="467544" y="2204864"/>
            <a:ext cx="8136904" cy="884239"/>
            <a:chOff x="8064" y="1240"/>
            <a:chExt cx="1152" cy="891"/>
          </a:xfrm>
        </p:grpSpPr>
        <p:sp>
          <p:nvSpPr>
            <p:cNvPr id="14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rgbClr val="7BB8E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20303B"/>
                </a:gs>
                <a:gs pos="100000">
                  <a:srgbClr val="7BB8E1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AutoShape 104"/>
            <p:cNvSpPr>
              <a:spLocks noChangeArrowheads="1"/>
            </p:cNvSpPr>
            <p:nvPr/>
          </p:nvSpPr>
          <p:spPr bwMode="auto">
            <a:xfrm>
              <a:off x="9094" y="2073"/>
              <a:ext cx="111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BB8E1"/>
                </a:gs>
                <a:gs pos="100000">
                  <a:srgbClr val="20303B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BB8E1"/>
                </a:gs>
                <a:gs pos="100000">
                  <a:srgbClr val="20303A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043608" y="2348880"/>
            <a:ext cx="6768752" cy="576064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899592" y="2348880"/>
            <a:ext cx="6768752" cy="576064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公司安全生产管理机构全面负责危险废物管理工作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97"/>
          <p:cNvGrpSpPr/>
          <p:nvPr/>
        </p:nvGrpSpPr>
        <p:grpSpPr bwMode="auto">
          <a:xfrm>
            <a:off x="467544" y="3284984"/>
            <a:ext cx="8136904" cy="884239"/>
            <a:chOff x="8064" y="1240"/>
            <a:chExt cx="1152" cy="891"/>
          </a:xfrm>
        </p:grpSpPr>
        <p:sp>
          <p:nvSpPr>
            <p:cNvPr id="25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3" name="标题 1"/>
          <p:cNvSpPr txBox="1"/>
          <p:nvPr/>
        </p:nvSpPr>
        <p:spPr>
          <a:xfrm>
            <a:off x="827584" y="3429000"/>
            <a:ext cx="6768752" cy="576064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EHS</a:t>
            </a:r>
            <a:r>
              <a:rPr lang="zh-CN" altLang="en-US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全权负责本公司危险废物的日常监管和对外联络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4" name="Group 97"/>
          <p:cNvGrpSpPr/>
          <p:nvPr/>
        </p:nvGrpSpPr>
        <p:grpSpPr bwMode="auto">
          <a:xfrm>
            <a:off x="467544" y="4437112"/>
            <a:ext cx="8136904" cy="864096"/>
            <a:chOff x="8064" y="1240"/>
            <a:chExt cx="1152" cy="891"/>
          </a:xfrm>
        </p:grpSpPr>
        <p:sp>
          <p:nvSpPr>
            <p:cNvPr id="35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7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9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rgbClr val="C171C3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71C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71C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2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71C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3" name="标题 1"/>
          <p:cNvSpPr txBox="1"/>
          <p:nvPr/>
        </p:nvSpPr>
        <p:spPr>
          <a:xfrm>
            <a:off x="827584" y="4581128"/>
            <a:ext cx="6840760" cy="576064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所有盛装危险废物的容器、包装物必须完好无破损。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 97"/>
          <p:cNvGrpSpPr/>
          <p:nvPr/>
        </p:nvGrpSpPr>
        <p:grpSpPr bwMode="auto">
          <a:xfrm>
            <a:off x="467544" y="5589240"/>
            <a:ext cx="8136904" cy="884239"/>
            <a:chOff x="8064" y="1240"/>
            <a:chExt cx="1152" cy="891"/>
          </a:xfrm>
        </p:grpSpPr>
        <p:sp>
          <p:nvSpPr>
            <p:cNvPr id="45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7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8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49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2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3" name="标题 1"/>
          <p:cNvSpPr txBox="1"/>
          <p:nvPr/>
        </p:nvSpPr>
        <p:spPr>
          <a:xfrm>
            <a:off x="827584" y="5733256"/>
            <a:ext cx="6840760" cy="576064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000" b="1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 生活垃圾必须和实验室危险废物严格区分，不得混放。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150938" y="1124744"/>
            <a:ext cx="7793037" cy="551656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0070C0"/>
                </a:solidFill>
              </a:rPr>
              <a:t>管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理要求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grpSp>
        <p:nvGrpSpPr>
          <p:cNvPr id="5" name="Group 97"/>
          <p:cNvGrpSpPr/>
          <p:nvPr/>
        </p:nvGrpSpPr>
        <p:grpSpPr bwMode="auto">
          <a:xfrm>
            <a:off x="611560" y="2132856"/>
            <a:ext cx="8136904" cy="1080120"/>
            <a:chOff x="8064" y="1240"/>
            <a:chExt cx="1152" cy="891"/>
          </a:xfrm>
        </p:grpSpPr>
        <p:sp>
          <p:nvSpPr>
            <p:cNvPr id="6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3" name="标题 1"/>
          <p:cNvSpPr txBox="1"/>
          <p:nvPr/>
        </p:nvSpPr>
        <p:spPr>
          <a:xfrm>
            <a:off x="971600" y="2276872"/>
            <a:ext cx="6912768" cy="792088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任何带液体类试剂、溶剂、馏分、配置液等一律不得随容器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defRPr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放如固体垃圾袋内。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97"/>
          <p:cNvGrpSpPr/>
          <p:nvPr/>
        </p:nvGrpSpPr>
        <p:grpSpPr bwMode="auto">
          <a:xfrm>
            <a:off x="611560" y="3356992"/>
            <a:ext cx="8136904" cy="1368152"/>
            <a:chOff x="8064" y="1240"/>
            <a:chExt cx="1152" cy="891"/>
          </a:xfrm>
        </p:grpSpPr>
        <p:sp>
          <p:nvSpPr>
            <p:cNvPr id="25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3" name="标题 1"/>
          <p:cNvSpPr txBox="1"/>
          <p:nvPr/>
        </p:nvSpPr>
        <p:spPr>
          <a:xfrm>
            <a:off x="971600" y="3429000"/>
            <a:ext cx="6912768" cy="1152128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室温下，遇水易发生反应的酰氯、强酸、金属氢化物、三</a:t>
            </a:r>
            <a:endParaRPr lang="en-US" altLang="zh-CN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zh-CN" altLang="en-US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氯化磷、二氯亚砜、碱金属等一律必须预处理稳定后，按照</a:t>
            </a:r>
            <a:endParaRPr lang="en-US" altLang="zh-CN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Tx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要求装入废液桶内。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4" name="Group 97"/>
          <p:cNvGrpSpPr/>
          <p:nvPr/>
        </p:nvGrpSpPr>
        <p:grpSpPr bwMode="auto">
          <a:xfrm>
            <a:off x="611560" y="4941168"/>
            <a:ext cx="8136904" cy="1080120"/>
            <a:chOff x="8064" y="1240"/>
            <a:chExt cx="1152" cy="891"/>
          </a:xfrm>
        </p:grpSpPr>
        <p:sp>
          <p:nvSpPr>
            <p:cNvPr id="35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7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9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rgbClr val="FF3399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2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3" name="标题 1"/>
          <p:cNvSpPr txBox="1"/>
          <p:nvPr/>
        </p:nvSpPr>
        <p:spPr>
          <a:xfrm>
            <a:off x="971600" y="5085184"/>
            <a:ext cx="6768752" cy="792088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装载液体废物的容器必须留足够的空间，容器顶部和液</a:t>
            </a:r>
            <a:endParaRPr lang="en-US" altLang="zh-CN" sz="2000" b="1" noProof="0" dirty="0" smtClean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defRPr/>
            </a:pPr>
            <a:r>
              <a:rPr lang="zh-CN" altLang="en-US" sz="2000" b="1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   面之间保留</a:t>
            </a:r>
            <a:r>
              <a:rPr lang="en-US" altLang="zh-CN" sz="2000" b="1" noProof="0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10cm</a:t>
            </a:r>
            <a:r>
              <a:rPr lang="zh-CN" altLang="en-US" sz="2000" b="1" dirty="0" smtClean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左右的空间，以防溶剂挥发产生内压。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150938" y="1052736"/>
            <a:ext cx="7793037" cy="623664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0070C0"/>
                </a:solidFill>
              </a:rPr>
              <a:t>管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理要求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grpSp>
        <p:nvGrpSpPr>
          <p:cNvPr id="5" name="Group 97"/>
          <p:cNvGrpSpPr/>
          <p:nvPr/>
        </p:nvGrpSpPr>
        <p:grpSpPr bwMode="auto">
          <a:xfrm>
            <a:off x="683568" y="2132856"/>
            <a:ext cx="8136904" cy="1224136"/>
            <a:chOff x="8064" y="1240"/>
            <a:chExt cx="1152" cy="891"/>
          </a:xfrm>
        </p:grpSpPr>
        <p:sp>
          <p:nvSpPr>
            <p:cNvPr id="6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3" name="标题 1"/>
          <p:cNvSpPr txBox="1"/>
          <p:nvPr/>
        </p:nvSpPr>
        <p:spPr>
          <a:xfrm>
            <a:off x="971600" y="2276872"/>
            <a:ext cx="6768752" cy="792088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 smtClean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 严禁将两种相互不相容、互忌的危废物混放在同一容器，如酸碱物质、氧化剂与还原剂，酸与氧化剂等。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97"/>
          <p:cNvGrpSpPr/>
          <p:nvPr/>
        </p:nvGrpSpPr>
        <p:grpSpPr bwMode="auto">
          <a:xfrm>
            <a:off x="683568" y="3645024"/>
            <a:ext cx="8136904" cy="1368152"/>
            <a:chOff x="8064" y="1240"/>
            <a:chExt cx="1152" cy="891"/>
          </a:xfrm>
        </p:grpSpPr>
        <p:sp>
          <p:nvSpPr>
            <p:cNvPr id="25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7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1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3" name="标题 1"/>
          <p:cNvSpPr txBox="1"/>
          <p:nvPr/>
        </p:nvSpPr>
        <p:spPr>
          <a:xfrm>
            <a:off x="971600" y="3717032"/>
            <a:ext cx="6768752" cy="100811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 所有盛装危险废物的容器、包装物必须粘贴危险废物警示标志，标注上应填写危废危害特性、安全措施、主要成分、数量，入库信息、产生部门等。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4" name="Group 97"/>
          <p:cNvGrpSpPr/>
          <p:nvPr/>
        </p:nvGrpSpPr>
        <p:grpSpPr bwMode="auto">
          <a:xfrm>
            <a:off x="683568" y="5301208"/>
            <a:ext cx="8136904" cy="1080120"/>
            <a:chOff x="8064" y="1240"/>
            <a:chExt cx="1152" cy="891"/>
          </a:xfrm>
        </p:grpSpPr>
        <p:sp>
          <p:nvSpPr>
            <p:cNvPr id="35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6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7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9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2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3" name="标题 1"/>
          <p:cNvSpPr txBox="1"/>
          <p:nvPr/>
        </p:nvSpPr>
        <p:spPr>
          <a:xfrm>
            <a:off x="899592" y="5517232"/>
            <a:ext cx="6768752" cy="576064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严禁将危险废物自私倒入水池或乱扔到公共环境区域中。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dministrator\Desktop\IMG_097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44208" y="0"/>
            <a:ext cx="2448272" cy="1862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150938" y="1124744"/>
            <a:ext cx="7793037" cy="551656"/>
          </a:xfrm>
        </p:spPr>
        <p:txBody>
          <a:bodyPr/>
          <a:lstStyle/>
          <a:p>
            <a:r>
              <a:rPr lang="zh-CN" altLang="en-US" sz="3000" b="1" dirty="0">
                <a:solidFill>
                  <a:srgbClr val="0070C0"/>
                </a:solidFill>
              </a:rPr>
              <a:t>管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理要求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grpSp>
        <p:nvGrpSpPr>
          <p:cNvPr id="5" name="Group 97"/>
          <p:cNvGrpSpPr/>
          <p:nvPr/>
        </p:nvGrpSpPr>
        <p:grpSpPr bwMode="auto">
          <a:xfrm>
            <a:off x="611560" y="2132856"/>
            <a:ext cx="8136904" cy="1224136"/>
            <a:chOff x="8064" y="1240"/>
            <a:chExt cx="1152" cy="891"/>
          </a:xfrm>
        </p:grpSpPr>
        <p:sp>
          <p:nvSpPr>
            <p:cNvPr id="6" name="Rectangle 98"/>
            <p:cNvSpPr>
              <a:spLocks noChangeArrowheads="1"/>
            </p:cNvSpPr>
            <p:nvPr/>
          </p:nvSpPr>
          <p:spPr bwMode="auto">
            <a:xfrm>
              <a:off x="8064" y="124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4" name="标题 1"/>
          <p:cNvSpPr txBox="1"/>
          <p:nvPr/>
        </p:nvSpPr>
        <p:spPr>
          <a:xfrm>
            <a:off x="971600" y="2132856"/>
            <a:ext cx="6768752" cy="1080120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危险废物必须严格分类，完整的废玻璃瓶装袋，破碎的玻璃</a:t>
            </a:r>
            <a:endParaRPr lang="en-US" altLang="zh-CN" sz="20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瓶必须收集到纸箱内，注射器针头必须单独存放到利器盒内。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97"/>
          <p:cNvGrpSpPr/>
          <p:nvPr/>
        </p:nvGrpSpPr>
        <p:grpSpPr bwMode="auto">
          <a:xfrm>
            <a:off x="611560" y="3501573"/>
            <a:ext cx="8136904" cy="1295578"/>
            <a:chOff x="8064" y="1188"/>
            <a:chExt cx="1152" cy="943"/>
          </a:xfrm>
        </p:grpSpPr>
        <p:sp>
          <p:nvSpPr>
            <p:cNvPr id="16" name="Rectangle 98"/>
            <p:cNvSpPr>
              <a:spLocks noChangeArrowheads="1"/>
            </p:cNvSpPr>
            <p:nvPr/>
          </p:nvSpPr>
          <p:spPr bwMode="auto">
            <a:xfrm>
              <a:off x="8064" y="118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rgbClr val="C6E123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rgbClr val="C6E123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12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12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12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4" name="标题 1"/>
          <p:cNvSpPr txBox="1"/>
          <p:nvPr/>
        </p:nvSpPr>
        <p:spPr>
          <a:xfrm>
            <a:off x="1043608" y="3645024"/>
            <a:ext cx="6768752" cy="864096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60066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 smtClean="0">
                <a:solidFill>
                  <a:srgbClr val="60202B"/>
                </a:solidFill>
                <a:latin typeface="+mj-lt"/>
                <a:ea typeface="+mj-ea"/>
                <a:cs typeface="+mj-cs"/>
              </a:rPr>
              <a:t>EHS</a:t>
            </a:r>
            <a:r>
              <a:rPr lang="zh-CN" altLang="en-US" sz="2000" b="1" dirty="0" smtClean="0">
                <a:solidFill>
                  <a:srgbClr val="60202B"/>
                </a:solidFill>
                <a:latin typeface="+mj-lt"/>
                <a:ea typeface="+mj-ea"/>
                <a:cs typeface="+mj-cs"/>
              </a:rPr>
              <a:t>定期对危险废物储存场所、危废包装情况进行日常检查</a:t>
            </a:r>
            <a:endParaRPr lang="en-US" altLang="zh-CN" sz="2000" b="1" dirty="0" smtClean="0">
              <a:solidFill>
                <a:srgbClr val="60202B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60066"/>
              </a:buClr>
              <a:buSzTx/>
              <a:defRPr/>
            </a:pPr>
            <a:r>
              <a:rPr lang="en-US" altLang="zh-CN" sz="2000" b="1" dirty="0" smtClean="0">
                <a:solidFill>
                  <a:srgbClr val="60202B"/>
                </a:solidFill>
                <a:latin typeface="+mj-lt"/>
                <a:ea typeface="+mj-ea"/>
                <a:cs typeface="+mj-cs"/>
              </a:rPr>
              <a:t>  </a:t>
            </a:r>
            <a:r>
              <a:rPr lang="zh-CN" altLang="en-US" sz="2000" b="1" dirty="0" smtClean="0">
                <a:solidFill>
                  <a:srgbClr val="60202B"/>
                </a:solidFill>
                <a:latin typeface="+mj-lt"/>
                <a:ea typeface="+mj-ea"/>
                <a:cs typeface="+mj-cs"/>
              </a:rPr>
              <a:t>， 对发现的问题要及时处理。 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60202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97"/>
          <p:cNvGrpSpPr/>
          <p:nvPr/>
        </p:nvGrpSpPr>
        <p:grpSpPr bwMode="auto">
          <a:xfrm>
            <a:off x="611560" y="4941168"/>
            <a:ext cx="8136904" cy="1295578"/>
            <a:chOff x="8064" y="1188"/>
            <a:chExt cx="1152" cy="943"/>
          </a:xfrm>
        </p:grpSpPr>
        <p:sp>
          <p:nvSpPr>
            <p:cNvPr id="26" name="Rectangle 98"/>
            <p:cNvSpPr>
              <a:spLocks noChangeArrowheads="1"/>
            </p:cNvSpPr>
            <p:nvPr/>
          </p:nvSpPr>
          <p:spPr bwMode="auto">
            <a:xfrm>
              <a:off x="8064" y="1188"/>
              <a:ext cx="1133" cy="86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" name="Rectangle 99"/>
            <p:cNvSpPr>
              <a:spLocks noChangeArrowheads="1"/>
            </p:cNvSpPr>
            <p:nvPr/>
          </p:nvSpPr>
          <p:spPr bwMode="auto">
            <a:xfrm>
              <a:off x="8069" y="1248"/>
              <a:ext cx="37" cy="881"/>
            </a:xfrm>
            <a:prstGeom prst="rect">
              <a:avLst/>
            </a:prstGeom>
            <a:solidFill>
              <a:srgbClr val="A95B9A"/>
            </a:soli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8" name="AutoShape 100"/>
            <p:cNvSpPr>
              <a:spLocks noChangeArrowheads="1"/>
            </p:cNvSpPr>
            <p:nvPr/>
          </p:nvSpPr>
          <p:spPr bwMode="auto">
            <a:xfrm>
              <a:off x="8070" y="1248"/>
              <a:ext cx="1140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39 w 21600"/>
                <a:gd name="T13" fmla="*/ 2274 h 21600"/>
                <a:gd name="T14" fmla="*/ 19061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496" y="21600"/>
                  </a:lnTo>
                  <a:lnTo>
                    <a:pt x="201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" name="AutoShape 101"/>
            <p:cNvSpPr>
              <a:spLocks noChangeArrowheads="1"/>
            </p:cNvSpPr>
            <p:nvPr/>
          </p:nvSpPr>
          <p:spPr bwMode="auto">
            <a:xfrm flipV="1">
              <a:off x="8064" y="2093"/>
              <a:ext cx="1152" cy="38"/>
            </a:xfrm>
            <a:custGeom>
              <a:avLst/>
              <a:gdLst>
                <a:gd name="G0" fmla="+- 764 0 0"/>
                <a:gd name="G1" fmla="+- 21600 0 764"/>
                <a:gd name="G2" fmla="*/ 764 1 2"/>
                <a:gd name="G3" fmla="+- 21600 0 G2"/>
                <a:gd name="G4" fmla="+/ 764 21600 2"/>
                <a:gd name="G5" fmla="+/ G1 0 2"/>
                <a:gd name="G6" fmla="*/ 21600 21600 764"/>
                <a:gd name="G7" fmla="*/ G6 1 2"/>
                <a:gd name="G8" fmla="+- 21600 0 G7"/>
                <a:gd name="G9" fmla="*/ 21600 1 2"/>
                <a:gd name="G10" fmla="+- 764 0 G9"/>
                <a:gd name="G11" fmla="?: G10 G8 0"/>
                <a:gd name="G12" fmla="?: G10 G7 21600"/>
                <a:gd name="T0" fmla="*/ 21218 w 21600"/>
                <a:gd name="T1" fmla="*/ 10800 h 21600"/>
                <a:gd name="T2" fmla="*/ 10800 w 21600"/>
                <a:gd name="T3" fmla="*/ 21600 h 21600"/>
                <a:gd name="T4" fmla="*/ 382 w 21600"/>
                <a:gd name="T5" fmla="*/ 10800 h 21600"/>
                <a:gd name="T6" fmla="*/ 10800 w 21600"/>
                <a:gd name="T7" fmla="*/ 0 h 21600"/>
                <a:gd name="T8" fmla="*/ 2182 w 21600"/>
                <a:gd name="T9" fmla="*/ 2182 h 21600"/>
                <a:gd name="T10" fmla="*/ 19418 w 21600"/>
                <a:gd name="T11" fmla="*/ 1941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588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0" name="Rectangle 102"/>
            <p:cNvSpPr>
              <a:spLocks noChangeArrowheads="1"/>
            </p:cNvSpPr>
            <p:nvPr/>
          </p:nvSpPr>
          <p:spPr bwMode="auto">
            <a:xfrm>
              <a:off x="9083" y="1248"/>
              <a:ext cx="95" cy="883"/>
            </a:xfrm>
            <a:prstGeom prst="rect">
              <a:avLst/>
            </a:prstGeom>
            <a:solidFill>
              <a:srgbClr val="A95B9A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AutoShape 103"/>
            <p:cNvSpPr>
              <a:spLocks noChangeArrowheads="1"/>
            </p:cNvSpPr>
            <p:nvPr/>
          </p:nvSpPr>
          <p:spPr bwMode="auto">
            <a:xfrm>
              <a:off x="9083" y="1240"/>
              <a:ext cx="133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5B9A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" name="AutoShape 104"/>
            <p:cNvSpPr>
              <a:spLocks noChangeArrowheads="1"/>
            </p:cNvSpPr>
            <p:nvPr/>
          </p:nvSpPr>
          <p:spPr bwMode="auto">
            <a:xfrm>
              <a:off x="9083" y="2073"/>
              <a:ext cx="122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10 w 21600"/>
                <a:gd name="T13" fmla="*/ 1705 h 21600"/>
                <a:gd name="T14" fmla="*/ 19790 w 21600"/>
                <a:gd name="T15" fmla="*/ 198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5B9A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3" name="AutoShape 105"/>
            <p:cNvSpPr>
              <a:spLocks noChangeArrowheads="1"/>
            </p:cNvSpPr>
            <p:nvPr/>
          </p:nvSpPr>
          <p:spPr bwMode="auto">
            <a:xfrm rot="16200000" flipV="1">
              <a:off x="8755" y="1671"/>
              <a:ext cx="883" cy="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77 w 21600"/>
                <a:gd name="T13" fmla="*/ 2274 h 21600"/>
                <a:gd name="T14" fmla="*/ 19423 w 21600"/>
                <a:gd name="T15" fmla="*/ 193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64" y="21600"/>
                  </a:lnTo>
                  <a:lnTo>
                    <a:pt x="2083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5B9A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4" name="标题 1"/>
          <p:cNvSpPr txBox="1"/>
          <p:nvPr/>
        </p:nvSpPr>
        <p:spPr>
          <a:xfrm>
            <a:off x="971600" y="5157192"/>
            <a:ext cx="6768752" cy="864096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000" b="1" noProof="0" dirty="0" smtClean="0">
                <a:solidFill>
                  <a:srgbClr val="B86826"/>
                </a:solidFill>
                <a:latin typeface="+mj-lt"/>
                <a:ea typeface="+mj-ea"/>
                <a:cs typeface="+mj-cs"/>
              </a:rPr>
              <a:t>建立危险废物管理台账，明确出入库信息，定期向环保部门</a:t>
            </a:r>
            <a:endParaRPr lang="en-US" altLang="zh-CN" sz="2000" b="1" noProof="0" dirty="0" smtClean="0">
              <a:solidFill>
                <a:srgbClr val="B86826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000" b="1" i="0" u="none" strike="noStrike" kern="1200" cap="none" spc="0" normalizeH="0" dirty="0" smtClean="0">
                <a:ln>
                  <a:noFill/>
                </a:ln>
                <a:solidFill>
                  <a:srgbClr val="B868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zh-CN" altLang="en-US" sz="2000" b="1" dirty="0" smtClean="0">
                <a:solidFill>
                  <a:srgbClr val="B86826"/>
                </a:solidFill>
                <a:latin typeface="+mj-lt"/>
                <a:ea typeface="+mj-ea"/>
                <a:cs typeface="+mj-cs"/>
              </a:rPr>
              <a:t>进行申报登记，同时要是是减量化措施，减少危废产生。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B868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836712"/>
            <a:ext cx="7793037" cy="839688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en-US" altLang="zh-CN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危险废物应急处置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grpSp>
        <p:nvGrpSpPr>
          <p:cNvPr id="23" name="Group 82"/>
          <p:cNvGrpSpPr/>
          <p:nvPr/>
        </p:nvGrpSpPr>
        <p:grpSpPr bwMode="auto">
          <a:xfrm>
            <a:off x="1187624" y="1920324"/>
            <a:ext cx="4464496" cy="4749036"/>
            <a:chOff x="341" y="1571"/>
            <a:chExt cx="1166" cy="1360"/>
          </a:xfrm>
        </p:grpSpPr>
        <p:grpSp>
          <p:nvGrpSpPr>
            <p:cNvPr id="24" name="Group 83"/>
            <p:cNvGrpSpPr/>
            <p:nvPr/>
          </p:nvGrpSpPr>
          <p:grpSpPr bwMode="auto">
            <a:xfrm>
              <a:off x="341" y="1679"/>
              <a:ext cx="1166" cy="1252"/>
              <a:chOff x="2575" y="2006"/>
              <a:chExt cx="1583" cy="2035"/>
            </a:xfrm>
          </p:grpSpPr>
          <p:sp>
            <p:nvSpPr>
              <p:cNvPr id="33" name="AutoShape 84"/>
              <p:cNvSpPr>
                <a:spLocks noChangeArrowheads="1"/>
              </p:cNvSpPr>
              <p:nvPr/>
            </p:nvSpPr>
            <p:spPr bwMode="auto">
              <a:xfrm>
                <a:off x="2594" y="2006"/>
                <a:ext cx="1548" cy="288"/>
              </a:xfrm>
              <a:prstGeom prst="roundRect">
                <a:avLst>
                  <a:gd name="adj" fmla="val 50000"/>
                </a:avLst>
              </a:prstGeom>
              <a:solidFill>
                <a:srgbClr val="003366"/>
              </a:solidFill>
              <a:ln w="3175">
                <a:solidFill>
                  <a:srgbClr val="000000"/>
                </a:solidFill>
                <a:rou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AutoShape 85"/>
              <p:cNvSpPr>
                <a:spLocks noChangeArrowheads="1"/>
              </p:cNvSpPr>
              <p:nvPr/>
            </p:nvSpPr>
            <p:spPr bwMode="auto">
              <a:xfrm>
                <a:off x="2575" y="2024"/>
                <a:ext cx="1583" cy="2017"/>
              </a:xfrm>
              <a:prstGeom prst="roundRect">
                <a:avLst>
                  <a:gd name="adj" fmla="val 7144"/>
                </a:avLst>
              </a:prstGeom>
              <a:solidFill>
                <a:srgbClr val="003366"/>
              </a:solidFill>
              <a:ln w="6350">
                <a:solidFill>
                  <a:srgbClr val="000000"/>
                </a:solidFill>
                <a:rou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5" name="Group 86"/>
              <p:cNvGrpSpPr/>
              <p:nvPr/>
            </p:nvGrpSpPr>
            <p:grpSpPr bwMode="auto">
              <a:xfrm>
                <a:off x="2971" y="2077"/>
                <a:ext cx="793" cy="73"/>
                <a:chOff x="2971" y="2077"/>
                <a:chExt cx="793" cy="73"/>
              </a:xfrm>
            </p:grpSpPr>
            <p:sp>
              <p:nvSpPr>
                <p:cNvPr id="36" name="Freeform 87"/>
                <p:cNvSpPr/>
                <p:nvPr/>
              </p:nvSpPr>
              <p:spPr bwMode="auto">
                <a:xfrm>
                  <a:off x="3547" y="2077"/>
                  <a:ext cx="217" cy="73"/>
                </a:xfrm>
                <a:custGeom>
                  <a:avLst/>
                  <a:gdLst>
                    <a:gd name="T0" fmla="*/ 22 w 217"/>
                    <a:gd name="T1" fmla="*/ 2 h 73"/>
                    <a:gd name="T2" fmla="*/ 62 w 217"/>
                    <a:gd name="T3" fmla="*/ 7 h 73"/>
                    <a:gd name="T4" fmla="*/ 97 w 217"/>
                    <a:gd name="T5" fmla="*/ 12 h 73"/>
                    <a:gd name="T6" fmla="*/ 126 w 217"/>
                    <a:gd name="T7" fmla="*/ 17 h 73"/>
                    <a:gd name="T8" fmla="*/ 151 w 217"/>
                    <a:gd name="T9" fmla="*/ 23 h 73"/>
                    <a:gd name="T10" fmla="*/ 171 w 217"/>
                    <a:gd name="T11" fmla="*/ 29 h 73"/>
                    <a:gd name="T12" fmla="*/ 186 w 217"/>
                    <a:gd name="T13" fmla="*/ 35 h 73"/>
                    <a:gd name="T14" fmla="*/ 195 w 217"/>
                    <a:gd name="T15" fmla="*/ 42 h 73"/>
                    <a:gd name="T16" fmla="*/ 200 w 217"/>
                    <a:gd name="T17" fmla="*/ 48 h 73"/>
                    <a:gd name="T18" fmla="*/ 204 w 217"/>
                    <a:gd name="T19" fmla="*/ 54 h 73"/>
                    <a:gd name="T20" fmla="*/ 207 w 217"/>
                    <a:gd name="T21" fmla="*/ 59 h 73"/>
                    <a:gd name="T22" fmla="*/ 210 w 217"/>
                    <a:gd name="T23" fmla="*/ 63 h 73"/>
                    <a:gd name="T24" fmla="*/ 213 w 217"/>
                    <a:gd name="T25" fmla="*/ 67 h 73"/>
                    <a:gd name="T26" fmla="*/ 214 w 217"/>
                    <a:gd name="T27" fmla="*/ 69 h 73"/>
                    <a:gd name="T28" fmla="*/ 215 w 217"/>
                    <a:gd name="T29" fmla="*/ 71 h 73"/>
                    <a:gd name="T30" fmla="*/ 216 w 217"/>
                    <a:gd name="T31" fmla="*/ 72 h 73"/>
                    <a:gd name="T32" fmla="*/ 216 w 217"/>
                    <a:gd name="T33" fmla="*/ 72 h 73"/>
                    <a:gd name="T34" fmla="*/ 212 w 217"/>
                    <a:gd name="T35" fmla="*/ 72 h 73"/>
                    <a:gd name="T36" fmla="*/ 205 w 217"/>
                    <a:gd name="T37" fmla="*/ 72 h 73"/>
                    <a:gd name="T38" fmla="*/ 195 w 217"/>
                    <a:gd name="T39" fmla="*/ 72 h 73"/>
                    <a:gd name="T40" fmla="*/ 182 w 217"/>
                    <a:gd name="T41" fmla="*/ 72 h 73"/>
                    <a:gd name="T42" fmla="*/ 165 w 217"/>
                    <a:gd name="T43" fmla="*/ 72 h 73"/>
                    <a:gd name="T44" fmla="*/ 145 w 217"/>
                    <a:gd name="T45" fmla="*/ 72 h 73"/>
                    <a:gd name="T46" fmla="*/ 121 w 217"/>
                    <a:gd name="T47" fmla="*/ 72 h 73"/>
                    <a:gd name="T48" fmla="*/ 95 w 217"/>
                    <a:gd name="T49" fmla="*/ 72 h 73"/>
                    <a:gd name="T50" fmla="*/ 71 w 217"/>
                    <a:gd name="T51" fmla="*/ 72 h 73"/>
                    <a:gd name="T52" fmla="*/ 51 w 217"/>
                    <a:gd name="T53" fmla="*/ 72 h 73"/>
                    <a:gd name="T54" fmla="*/ 34 w 217"/>
                    <a:gd name="T55" fmla="*/ 72 h 73"/>
                    <a:gd name="T56" fmla="*/ 21 w 217"/>
                    <a:gd name="T57" fmla="*/ 72 h 73"/>
                    <a:gd name="T58" fmla="*/ 11 w 217"/>
                    <a:gd name="T59" fmla="*/ 72 h 73"/>
                    <a:gd name="T60" fmla="*/ 4 w 217"/>
                    <a:gd name="T61" fmla="*/ 72 h 73"/>
                    <a:gd name="T62" fmla="*/ 0 w 217"/>
                    <a:gd name="T63" fmla="*/ 72 h 73"/>
                    <a:gd name="T64" fmla="*/ 0 w 217"/>
                    <a:gd name="T65" fmla="*/ 72 h 73"/>
                    <a:gd name="T66" fmla="*/ 0 w 217"/>
                    <a:gd name="T67" fmla="*/ 69 h 73"/>
                    <a:gd name="T68" fmla="*/ 0 w 217"/>
                    <a:gd name="T69" fmla="*/ 65 h 73"/>
                    <a:gd name="T70" fmla="*/ 0 w 217"/>
                    <a:gd name="T71" fmla="*/ 58 h 73"/>
                    <a:gd name="T72" fmla="*/ 0 w 217"/>
                    <a:gd name="T73" fmla="*/ 49 h 73"/>
                    <a:gd name="T74" fmla="*/ 0 w 217"/>
                    <a:gd name="T75" fmla="*/ 38 h 73"/>
                    <a:gd name="T76" fmla="*/ 0 w 217"/>
                    <a:gd name="T77" fmla="*/ 24 h 73"/>
                    <a:gd name="T78" fmla="*/ 0 w 217"/>
                    <a:gd name="T79" fmla="*/ 9 h 7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7"/>
                    <a:gd name="T121" fmla="*/ 0 h 73"/>
                    <a:gd name="T122" fmla="*/ 217 w 217"/>
                    <a:gd name="T123" fmla="*/ 73 h 7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7" h="73">
                      <a:moveTo>
                        <a:pt x="0" y="0"/>
                      </a:moveTo>
                      <a:lnTo>
                        <a:pt x="22" y="2"/>
                      </a:lnTo>
                      <a:lnTo>
                        <a:pt x="42" y="5"/>
                      </a:lnTo>
                      <a:lnTo>
                        <a:pt x="62" y="7"/>
                      </a:lnTo>
                      <a:lnTo>
                        <a:pt x="80" y="10"/>
                      </a:lnTo>
                      <a:lnTo>
                        <a:pt x="97" y="12"/>
                      </a:lnTo>
                      <a:lnTo>
                        <a:pt x="112" y="15"/>
                      </a:lnTo>
                      <a:lnTo>
                        <a:pt x="126" y="17"/>
                      </a:lnTo>
                      <a:lnTo>
                        <a:pt x="140" y="20"/>
                      </a:lnTo>
                      <a:lnTo>
                        <a:pt x="151" y="23"/>
                      </a:lnTo>
                      <a:lnTo>
                        <a:pt x="162" y="26"/>
                      </a:lnTo>
                      <a:lnTo>
                        <a:pt x="171" y="29"/>
                      </a:lnTo>
                      <a:lnTo>
                        <a:pt x="179" y="32"/>
                      </a:lnTo>
                      <a:lnTo>
                        <a:pt x="186" y="35"/>
                      </a:lnTo>
                      <a:lnTo>
                        <a:pt x="191" y="38"/>
                      </a:lnTo>
                      <a:lnTo>
                        <a:pt x="195" y="42"/>
                      </a:lnTo>
                      <a:lnTo>
                        <a:pt x="198" y="45"/>
                      </a:lnTo>
                      <a:lnTo>
                        <a:pt x="200" y="48"/>
                      </a:lnTo>
                      <a:lnTo>
                        <a:pt x="202" y="51"/>
                      </a:lnTo>
                      <a:lnTo>
                        <a:pt x="204" y="54"/>
                      </a:lnTo>
                      <a:lnTo>
                        <a:pt x="206" y="57"/>
                      </a:lnTo>
                      <a:lnTo>
                        <a:pt x="207" y="59"/>
                      </a:lnTo>
                      <a:lnTo>
                        <a:pt x="209" y="61"/>
                      </a:lnTo>
                      <a:lnTo>
                        <a:pt x="210" y="63"/>
                      </a:lnTo>
                      <a:lnTo>
                        <a:pt x="211" y="65"/>
                      </a:lnTo>
                      <a:lnTo>
                        <a:pt x="213" y="67"/>
                      </a:lnTo>
                      <a:lnTo>
                        <a:pt x="213" y="68"/>
                      </a:lnTo>
                      <a:lnTo>
                        <a:pt x="214" y="69"/>
                      </a:lnTo>
                      <a:lnTo>
                        <a:pt x="215" y="70"/>
                      </a:lnTo>
                      <a:lnTo>
                        <a:pt x="215" y="71"/>
                      </a:lnTo>
                      <a:lnTo>
                        <a:pt x="216" y="72"/>
                      </a:lnTo>
                      <a:lnTo>
                        <a:pt x="214" y="72"/>
                      </a:lnTo>
                      <a:lnTo>
                        <a:pt x="212" y="72"/>
                      </a:lnTo>
                      <a:lnTo>
                        <a:pt x="209" y="72"/>
                      </a:lnTo>
                      <a:lnTo>
                        <a:pt x="205" y="72"/>
                      </a:lnTo>
                      <a:lnTo>
                        <a:pt x="201" y="72"/>
                      </a:lnTo>
                      <a:lnTo>
                        <a:pt x="195" y="72"/>
                      </a:lnTo>
                      <a:lnTo>
                        <a:pt x="189" y="72"/>
                      </a:lnTo>
                      <a:lnTo>
                        <a:pt x="182" y="72"/>
                      </a:lnTo>
                      <a:lnTo>
                        <a:pt x="174" y="72"/>
                      </a:lnTo>
                      <a:lnTo>
                        <a:pt x="165" y="72"/>
                      </a:lnTo>
                      <a:lnTo>
                        <a:pt x="155" y="72"/>
                      </a:lnTo>
                      <a:lnTo>
                        <a:pt x="145" y="72"/>
                      </a:lnTo>
                      <a:lnTo>
                        <a:pt x="133" y="72"/>
                      </a:lnTo>
                      <a:lnTo>
                        <a:pt x="121" y="72"/>
                      </a:lnTo>
                      <a:lnTo>
                        <a:pt x="108" y="72"/>
                      </a:lnTo>
                      <a:lnTo>
                        <a:pt x="95" y="72"/>
                      </a:lnTo>
                      <a:lnTo>
                        <a:pt x="83" y="72"/>
                      </a:lnTo>
                      <a:lnTo>
                        <a:pt x="71" y="72"/>
                      </a:lnTo>
                      <a:lnTo>
                        <a:pt x="61" y="72"/>
                      </a:lnTo>
                      <a:lnTo>
                        <a:pt x="51" y="72"/>
                      </a:lnTo>
                      <a:lnTo>
                        <a:pt x="42" y="72"/>
                      </a:lnTo>
                      <a:lnTo>
                        <a:pt x="34" y="72"/>
                      </a:lnTo>
                      <a:lnTo>
                        <a:pt x="27" y="72"/>
                      </a:lnTo>
                      <a:lnTo>
                        <a:pt x="21" y="72"/>
                      </a:lnTo>
                      <a:lnTo>
                        <a:pt x="15" y="72"/>
                      </a:lnTo>
                      <a:lnTo>
                        <a:pt x="11" y="72"/>
                      </a:lnTo>
                      <a:lnTo>
                        <a:pt x="7" y="72"/>
                      </a:lnTo>
                      <a:lnTo>
                        <a:pt x="4" y="72"/>
                      </a:lnTo>
                      <a:lnTo>
                        <a:pt x="2" y="72"/>
                      </a:lnTo>
                      <a:lnTo>
                        <a:pt x="0" y="72"/>
                      </a:lnTo>
                      <a:lnTo>
                        <a:pt x="0" y="71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0" y="65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0" y="32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366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88"/>
                <p:cNvSpPr/>
                <p:nvPr/>
              </p:nvSpPr>
              <p:spPr bwMode="auto">
                <a:xfrm>
                  <a:off x="2971" y="2077"/>
                  <a:ext cx="217" cy="73"/>
                </a:xfrm>
                <a:custGeom>
                  <a:avLst/>
                  <a:gdLst>
                    <a:gd name="T0" fmla="*/ 194 w 217"/>
                    <a:gd name="T1" fmla="*/ 2 h 73"/>
                    <a:gd name="T2" fmla="*/ 154 w 217"/>
                    <a:gd name="T3" fmla="*/ 7 h 73"/>
                    <a:gd name="T4" fmla="*/ 119 w 217"/>
                    <a:gd name="T5" fmla="*/ 12 h 73"/>
                    <a:gd name="T6" fmla="*/ 90 w 217"/>
                    <a:gd name="T7" fmla="*/ 17 h 73"/>
                    <a:gd name="T8" fmla="*/ 65 w 217"/>
                    <a:gd name="T9" fmla="*/ 23 h 73"/>
                    <a:gd name="T10" fmla="*/ 45 w 217"/>
                    <a:gd name="T11" fmla="*/ 29 h 73"/>
                    <a:gd name="T12" fmla="*/ 30 w 217"/>
                    <a:gd name="T13" fmla="*/ 35 h 73"/>
                    <a:gd name="T14" fmla="*/ 21 w 217"/>
                    <a:gd name="T15" fmla="*/ 42 h 73"/>
                    <a:gd name="T16" fmla="*/ 16 w 217"/>
                    <a:gd name="T17" fmla="*/ 48 h 73"/>
                    <a:gd name="T18" fmla="*/ 12 w 217"/>
                    <a:gd name="T19" fmla="*/ 54 h 73"/>
                    <a:gd name="T20" fmla="*/ 9 w 217"/>
                    <a:gd name="T21" fmla="*/ 59 h 73"/>
                    <a:gd name="T22" fmla="*/ 6 w 217"/>
                    <a:gd name="T23" fmla="*/ 63 h 73"/>
                    <a:gd name="T24" fmla="*/ 3 w 217"/>
                    <a:gd name="T25" fmla="*/ 67 h 73"/>
                    <a:gd name="T26" fmla="*/ 2 w 217"/>
                    <a:gd name="T27" fmla="*/ 69 h 73"/>
                    <a:gd name="T28" fmla="*/ 1 w 217"/>
                    <a:gd name="T29" fmla="*/ 71 h 73"/>
                    <a:gd name="T30" fmla="*/ 0 w 217"/>
                    <a:gd name="T31" fmla="*/ 72 h 73"/>
                    <a:gd name="T32" fmla="*/ 0 w 217"/>
                    <a:gd name="T33" fmla="*/ 72 h 73"/>
                    <a:gd name="T34" fmla="*/ 4 w 217"/>
                    <a:gd name="T35" fmla="*/ 72 h 73"/>
                    <a:gd name="T36" fmla="*/ 11 w 217"/>
                    <a:gd name="T37" fmla="*/ 72 h 73"/>
                    <a:gd name="T38" fmla="*/ 21 w 217"/>
                    <a:gd name="T39" fmla="*/ 72 h 73"/>
                    <a:gd name="T40" fmla="*/ 34 w 217"/>
                    <a:gd name="T41" fmla="*/ 72 h 73"/>
                    <a:gd name="T42" fmla="*/ 51 w 217"/>
                    <a:gd name="T43" fmla="*/ 72 h 73"/>
                    <a:gd name="T44" fmla="*/ 71 w 217"/>
                    <a:gd name="T45" fmla="*/ 72 h 73"/>
                    <a:gd name="T46" fmla="*/ 95 w 217"/>
                    <a:gd name="T47" fmla="*/ 72 h 73"/>
                    <a:gd name="T48" fmla="*/ 121 w 217"/>
                    <a:gd name="T49" fmla="*/ 72 h 73"/>
                    <a:gd name="T50" fmla="*/ 145 w 217"/>
                    <a:gd name="T51" fmla="*/ 72 h 73"/>
                    <a:gd name="T52" fmla="*/ 165 w 217"/>
                    <a:gd name="T53" fmla="*/ 72 h 73"/>
                    <a:gd name="T54" fmla="*/ 182 w 217"/>
                    <a:gd name="T55" fmla="*/ 72 h 73"/>
                    <a:gd name="T56" fmla="*/ 195 w 217"/>
                    <a:gd name="T57" fmla="*/ 72 h 73"/>
                    <a:gd name="T58" fmla="*/ 205 w 217"/>
                    <a:gd name="T59" fmla="*/ 72 h 73"/>
                    <a:gd name="T60" fmla="*/ 212 w 217"/>
                    <a:gd name="T61" fmla="*/ 72 h 73"/>
                    <a:gd name="T62" fmla="*/ 216 w 217"/>
                    <a:gd name="T63" fmla="*/ 72 h 73"/>
                    <a:gd name="T64" fmla="*/ 216 w 217"/>
                    <a:gd name="T65" fmla="*/ 72 h 73"/>
                    <a:gd name="T66" fmla="*/ 216 w 217"/>
                    <a:gd name="T67" fmla="*/ 69 h 73"/>
                    <a:gd name="T68" fmla="*/ 216 w 217"/>
                    <a:gd name="T69" fmla="*/ 65 h 73"/>
                    <a:gd name="T70" fmla="*/ 216 w 217"/>
                    <a:gd name="T71" fmla="*/ 58 h 73"/>
                    <a:gd name="T72" fmla="*/ 216 w 217"/>
                    <a:gd name="T73" fmla="*/ 49 h 73"/>
                    <a:gd name="T74" fmla="*/ 216 w 217"/>
                    <a:gd name="T75" fmla="*/ 38 h 73"/>
                    <a:gd name="T76" fmla="*/ 216 w 217"/>
                    <a:gd name="T77" fmla="*/ 24 h 73"/>
                    <a:gd name="T78" fmla="*/ 216 w 217"/>
                    <a:gd name="T79" fmla="*/ 9 h 7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7"/>
                    <a:gd name="T121" fmla="*/ 0 h 73"/>
                    <a:gd name="T122" fmla="*/ 217 w 217"/>
                    <a:gd name="T123" fmla="*/ 73 h 7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7" h="73">
                      <a:moveTo>
                        <a:pt x="216" y="0"/>
                      </a:moveTo>
                      <a:lnTo>
                        <a:pt x="194" y="2"/>
                      </a:lnTo>
                      <a:lnTo>
                        <a:pt x="174" y="5"/>
                      </a:lnTo>
                      <a:lnTo>
                        <a:pt x="154" y="7"/>
                      </a:lnTo>
                      <a:lnTo>
                        <a:pt x="136" y="10"/>
                      </a:lnTo>
                      <a:lnTo>
                        <a:pt x="119" y="12"/>
                      </a:lnTo>
                      <a:lnTo>
                        <a:pt x="104" y="15"/>
                      </a:lnTo>
                      <a:lnTo>
                        <a:pt x="90" y="17"/>
                      </a:lnTo>
                      <a:lnTo>
                        <a:pt x="77" y="20"/>
                      </a:lnTo>
                      <a:lnTo>
                        <a:pt x="65" y="23"/>
                      </a:lnTo>
                      <a:lnTo>
                        <a:pt x="54" y="26"/>
                      </a:lnTo>
                      <a:lnTo>
                        <a:pt x="45" y="29"/>
                      </a:lnTo>
                      <a:lnTo>
                        <a:pt x="37" y="32"/>
                      </a:lnTo>
                      <a:lnTo>
                        <a:pt x="30" y="35"/>
                      </a:lnTo>
                      <a:lnTo>
                        <a:pt x="25" y="38"/>
                      </a:lnTo>
                      <a:lnTo>
                        <a:pt x="21" y="42"/>
                      </a:lnTo>
                      <a:lnTo>
                        <a:pt x="18" y="45"/>
                      </a:lnTo>
                      <a:lnTo>
                        <a:pt x="16" y="48"/>
                      </a:lnTo>
                      <a:lnTo>
                        <a:pt x="14" y="51"/>
                      </a:lnTo>
                      <a:lnTo>
                        <a:pt x="12" y="54"/>
                      </a:lnTo>
                      <a:lnTo>
                        <a:pt x="10" y="57"/>
                      </a:lnTo>
                      <a:lnTo>
                        <a:pt x="9" y="59"/>
                      </a:lnTo>
                      <a:lnTo>
                        <a:pt x="7" y="61"/>
                      </a:lnTo>
                      <a:lnTo>
                        <a:pt x="6" y="63"/>
                      </a:lnTo>
                      <a:lnTo>
                        <a:pt x="5" y="65"/>
                      </a:lnTo>
                      <a:lnTo>
                        <a:pt x="3" y="67"/>
                      </a:lnTo>
                      <a:lnTo>
                        <a:pt x="3" y="68"/>
                      </a:lnTo>
                      <a:lnTo>
                        <a:pt x="2" y="69"/>
                      </a:lnTo>
                      <a:lnTo>
                        <a:pt x="1" y="70"/>
                      </a:lnTo>
                      <a:lnTo>
                        <a:pt x="1" y="71"/>
                      </a:lnTo>
                      <a:lnTo>
                        <a:pt x="0" y="72"/>
                      </a:lnTo>
                      <a:lnTo>
                        <a:pt x="2" y="72"/>
                      </a:lnTo>
                      <a:lnTo>
                        <a:pt x="4" y="72"/>
                      </a:lnTo>
                      <a:lnTo>
                        <a:pt x="7" y="72"/>
                      </a:lnTo>
                      <a:lnTo>
                        <a:pt x="11" y="72"/>
                      </a:lnTo>
                      <a:lnTo>
                        <a:pt x="15" y="72"/>
                      </a:lnTo>
                      <a:lnTo>
                        <a:pt x="21" y="72"/>
                      </a:lnTo>
                      <a:lnTo>
                        <a:pt x="27" y="72"/>
                      </a:lnTo>
                      <a:lnTo>
                        <a:pt x="34" y="72"/>
                      </a:lnTo>
                      <a:lnTo>
                        <a:pt x="42" y="72"/>
                      </a:lnTo>
                      <a:lnTo>
                        <a:pt x="51" y="72"/>
                      </a:lnTo>
                      <a:lnTo>
                        <a:pt x="61" y="72"/>
                      </a:lnTo>
                      <a:lnTo>
                        <a:pt x="71" y="72"/>
                      </a:lnTo>
                      <a:lnTo>
                        <a:pt x="83" y="72"/>
                      </a:lnTo>
                      <a:lnTo>
                        <a:pt x="95" y="72"/>
                      </a:lnTo>
                      <a:lnTo>
                        <a:pt x="108" y="72"/>
                      </a:lnTo>
                      <a:lnTo>
                        <a:pt x="121" y="72"/>
                      </a:lnTo>
                      <a:lnTo>
                        <a:pt x="133" y="72"/>
                      </a:lnTo>
                      <a:lnTo>
                        <a:pt x="145" y="72"/>
                      </a:lnTo>
                      <a:lnTo>
                        <a:pt x="155" y="72"/>
                      </a:lnTo>
                      <a:lnTo>
                        <a:pt x="165" y="72"/>
                      </a:lnTo>
                      <a:lnTo>
                        <a:pt x="174" y="72"/>
                      </a:lnTo>
                      <a:lnTo>
                        <a:pt x="182" y="72"/>
                      </a:lnTo>
                      <a:lnTo>
                        <a:pt x="189" y="72"/>
                      </a:lnTo>
                      <a:lnTo>
                        <a:pt x="195" y="72"/>
                      </a:lnTo>
                      <a:lnTo>
                        <a:pt x="201" y="72"/>
                      </a:lnTo>
                      <a:lnTo>
                        <a:pt x="205" y="72"/>
                      </a:lnTo>
                      <a:lnTo>
                        <a:pt x="209" y="72"/>
                      </a:lnTo>
                      <a:lnTo>
                        <a:pt x="212" y="72"/>
                      </a:lnTo>
                      <a:lnTo>
                        <a:pt x="214" y="72"/>
                      </a:lnTo>
                      <a:lnTo>
                        <a:pt x="216" y="72"/>
                      </a:lnTo>
                      <a:lnTo>
                        <a:pt x="216" y="71"/>
                      </a:lnTo>
                      <a:lnTo>
                        <a:pt x="216" y="69"/>
                      </a:lnTo>
                      <a:lnTo>
                        <a:pt x="216" y="68"/>
                      </a:lnTo>
                      <a:lnTo>
                        <a:pt x="216" y="65"/>
                      </a:lnTo>
                      <a:lnTo>
                        <a:pt x="216" y="62"/>
                      </a:lnTo>
                      <a:lnTo>
                        <a:pt x="216" y="58"/>
                      </a:lnTo>
                      <a:lnTo>
                        <a:pt x="216" y="54"/>
                      </a:lnTo>
                      <a:lnTo>
                        <a:pt x="216" y="49"/>
                      </a:lnTo>
                      <a:lnTo>
                        <a:pt x="216" y="44"/>
                      </a:lnTo>
                      <a:lnTo>
                        <a:pt x="216" y="38"/>
                      </a:lnTo>
                      <a:lnTo>
                        <a:pt x="216" y="32"/>
                      </a:lnTo>
                      <a:lnTo>
                        <a:pt x="216" y="24"/>
                      </a:lnTo>
                      <a:lnTo>
                        <a:pt x="216" y="17"/>
                      </a:lnTo>
                      <a:lnTo>
                        <a:pt x="216" y="9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003366"/>
                </a:solidFill>
                <a:ln w="3175" cap="flat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5" name="Group 89"/>
            <p:cNvGrpSpPr/>
            <p:nvPr/>
          </p:nvGrpSpPr>
          <p:grpSpPr bwMode="auto">
            <a:xfrm>
              <a:off x="420" y="1750"/>
              <a:ext cx="1012" cy="450"/>
              <a:chOff x="2680" y="2118"/>
              <a:chExt cx="1375" cy="730"/>
            </a:xfrm>
          </p:grpSpPr>
          <p:sp>
            <p:nvSpPr>
              <p:cNvPr id="30" name="Rectangle 90"/>
              <p:cNvSpPr>
                <a:spLocks noChangeArrowheads="1"/>
              </p:cNvSpPr>
              <p:nvPr/>
            </p:nvSpPr>
            <p:spPr bwMode="auto">
              <a:xfrm>
                <a:off x="2712" y="2118"/>
                <a:ext cx="1312" cy="16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Rectangle 91"/>
              <p:cNvSpPr>
                <a:spLocks noChangeArrowheads="1"/>
              </p:cNvSpPr>
              <p:nvPr/>
            </p:nvSpPr>
            <p:spPr bwMode="auto">
              <a:xfrm>
                <a:off x="2696" y="2132"/>
                <a:ext cx="1344" cy="16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Rectangle 92"/>
              <p:cNvSpPr>
                <a:spLocks noChangeArrowheads="1"/>
              </p:cNvSpPr>
              <p:nvPr/>
            </p:nvSpPr>
            <p:spPr bwMode="auto">
              <a:xfrm>
                <a:off x="2680" y="2391"/>
                <a:ext cx="1375" cy="45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</a:ln>
            </p:spPr>
            <p:txBody>
              <a:bodyPr wrap="square" anchor="ctr">
                <a:spAutoFit/>
              </a:bodyPr>
              <a:lstStyle/>
              <a:p>
                <a:pP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rgbClr val="FF66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危险废物事故防范措施及应急预案</a:t>
                </a:r>
                <a:endParaRPr lang="en-US" altLang="zh-CN" sz="2000" b="1" dirty="0" smtClean="0">
                  <a:solidFill>
                    <a:srgbClr val="FF66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zh-CN" altLang="en-US" dirty="0"/>
              </a:p>
            </p:txBody>
          </p:sp>
        </p:grpSp>
        <p:grpSp>
          <p:nvGrpSpPr>
            <p:cNvPr id="26" name="Group 93"/>
            <p:cNvGrpSpPr/>
            <p:nvPr/>
          </p:nvGrpSpPr>
          <p:grpSpPr bwMode="auto">
            <a:xfrm>
              <a:off x="551" y="1571"/>
              <a:ext cx="743" cy="251"/>
              <a:chOff x="2862" y="1829"/>
              <a:chExt cx="1010" cy="408"/>
            </a:xfrm>
          </p:grpSpPr>
          <p:sp>
            <p:nvSpPr>
              <p:cNvPr id="27" name="Freeform 94"/>
              <p:cNvSpPr/>
              <p:nvPr/>
            </p:nvSpPr>
            <p:spPr bwMode="auto">
              <a:xfrm>
                <a:off x="2863" y="1829"/>
                <a:ext cx="1009" cy="401"/>
              </a:xfrm>
              <a:custGeom>
                <a:avLst/>
                <a:gdLst>
                  <a:gd name="T0" fmla="*/ 3 w 1009"/>
                  <a:gd name="T1" fmla="*/ 395 h 401"/>
                  <a:gd name="T2" fmla="*/ 12 w 1009"/>
                  <a:gd name="T3" fmla="*/ 374 h 401"/>
                  <a:gd name="T4" fmla="*/ 30 w 1009"/>
                  <a:gd name="T5" fmla="*/ 339 h 401"/>
                  <a:gd name="T6" fmla="*/ 70 w 1009"/>
                  <a:gd name="T7" fmla="*/ 309 h 401"/>
                  <a:gd name="T8" fmla="*/ 141 w 1009"/>
                  <a:gd name="T9" fmla="*/ 294 h 401"/>
                  <a:gd name="T10" fmla="*/ 234 w 1009"/>
                  <a:gd name="T11" fmla="*/ 292 h 401"/>
                  <a:gd name="T12" fmla="*/ 298 w 1009"/>
                  <a:gd name="T13" fmla="*/ 292 h 401"/>
                  <a:gd name="T14" fmla="*/ 323 w 1009"/>
                  <a:gd name="T15" fmla="*/ 292 h 401"/>
                  <a:gd name="T16" fmla="*/ 325 w 1009"/>
                  <a:gd name="T17" fmla="*/ 289 h 401"/>
                  <a:gd name="T18" fmla="*/ 328 w 1009"/>
                  <a:gd name="T19" fmla="*/ 279 h 401"/>
                  <a:gd name="T20" fmla="*/ 333 w 1009"/>
                  <a:gd name="T21" fmla="*/ 262 h 401"/>
                  <a:gd name="T22" fmla="*/ 337 w 1009"/>
                  <a:gd name="T23" fmla="*/ 247 h 401"/>
                  <a:gd name="T24" fmla="*/ 340 w 1009"/>
                  <a:gd name="T25" fmla="*/ 239 h 401"/>
                  <a:gd name="T26" fmla="*/ 341 w 1009"/>
                  <a:gd name="T27" fmla="*/ 238 h 401"/>
                  <a:gd name="T28" fmla="*/ 349 w 1009"/>
                  <a:gd name="T29" fmla="*/ 238 h 401"/>
                  <a:gd name="T30" fmla="*/ 365 w 1009"/>
                  <a:gd name="T31" fmla="*/ 238 h 401"/>
                  <a:gd name="T32" fmla="*/ 386 w 1009"/>
                  <a:gd name="T33" fmla="*/ 236 h 401"/>
                  <a:gd name="T34" fmla="*/ 410 w 1009"/>
                  <a:gd name="T35" fmla="*/ 229 h 401"/>
                  <a:gd name="T36" fmla="*/ 436 w 1009"/>
                  <a:gd name="T37" fmla="*/ 218 h 401"/>
                  <a:gd name="T38" fmla="*/ 450 w 1009"/>
                  <a:gd name="T39" fmla="*/ 201 h 401"/>
                  <a:gd name="T40" fmla="*/ 443 w 1009"/>
                  <a:gd name="T41" fmla="*/ 179 h 401"/>
                  <a:gd name="T42" fmla="*/ 420 w 1009"/>
                  <a:gd name="T43" fmla="*/ 152 h 401"/>
                  <a:gd name="T44" fmla="*/ 406 w 1009"/>
                  <a:gd name="T45" fmla="*/ 123 h 401"/>
                  <a:gd name="T46" fmla="*/ 404 w 1009"/>
                  <a:gd name="T47" fmla="*/ 91 h 401"/>
                  <a:gd name="T48" fmla="*/ 414 w 1009"/>
                  <a:gd name="T49" fmla="*/ 59 h 401"/>
                  <a:gd name="T50" fmla="*/ 434 w 1009"/>
                  <a:gd name="T51" fmla="*/ 32 h 401"/>
                  <a:gd name="T52" fmla="*/ 465 w 1009"/>
                  <a:gd name="T53" fmla="*/ 10 h 401"/>
                  <a:gd name="T54" fmla="*/ 498 w 1009"/>
                  <a:gd name="T55" fmla="*/ 0 h 401"/>
                  <a:gd name="T56" fmla="*/ 532 w 1009"/>
                  <a:gd name="T57" fmla="*/ 5 h 401"/>
                  <a:gd name="T58" fmla="*/ 565 w 1009"/>
                  <a:gd name="T59" fmla="*/ 24 h 401"/>
                  <a:gd name="T60" fmla="*/ 588 w 1009"/>
                  <a:gd name="T61" fmla="*/ 49 h 401"/>
                  <a:gd name="T62" fmla="*/ 602 w 1009"/>
                  <a:gd name="T63" fmla="*/ 79 h 401"/>
                  <a:gd name="T64" fmla="*/ 604 w 1009"/>
                  <a:gd name="T65" fmla="*/ 112 h 401"/>
                  <a:gd name="T66" fmla="*/ 594 w 1009"/>
                  <a:gd name="T67" fmla="*/ 143 h 401"/>
                  <a:gd name="T68" fmla="*/ 572 w 1009"/>
                  <a:gd name="T69" fmla="*/ 170 h 401"/>
                  <a:gd name="T70" fmla="*/ 558 w 1009"/>
                  <a:gd name="T71" fmla="*/ 194 h 401"/>
                  <a:gd name="T72" fmla="*/ 565 w 1009"/>
                  <a:gd name="T73" fmla="*/ 213 h 401"/>
                  <a:gd name="T74" fmla="*/ 589 w 1009"/>
                  <a:gd name="T75" fmla="*/ 226 h 401"/>
                  <a:gd name="T76" fmla="*/ 614 w 1009"/>
                  <a:gd name="T77" fmla="*/ 235 h 401"/>
                  <a:gd name="T78" fmla="*/ 636 w 1009"/>
                  <a:gd name="T79" fmla="*/ 238 h 401"/>
                  <a:gd name="T80" fmla="*/ 655 w 1009"/>
                  <a:gd name="T81" fmla="*/ 238 h 401"/>
                  <a:gd name="T82" fmla="*/ 665 w 1009"/>
                  <a:gd name="T83" fmla="*/ 238 h 401"/>
                  <a:gd name="T84" fmla="*/ 668 w 1009"/>
                  <a:gd name="T85" fmla="*/ 238 h 401"/>
                  <a:gd name="T86" fmla="*/ 670 w 1009"/>
                  <a:gd name="T87" fmla="*/ 243 h 401"/>
                  <a:gd name="T88" fmla="*/ 673 w 1009"/>
                  <a:gd name="T89" fmla="*/ 256 h 401"/>
                  <a:gd name="T90" fmla="*/ 679 w 1009"/>
                  <a:gd name="T91" fmla="*/ 274 h 401"/>
                  <a:gd name="T92" fmla="*/ 682 w 1009"/>
                  <a:gd name="T93" fmla="*/ 287 h 401"/>
                  <a:gd name="T94" fmla="*/ 684 w 1009"/>
                  <a:gd name="T95" fmla="*/ 292 h 401"/>
                  <a:gd name="T96" fmla="*/ 697 w 1009"/>
                  <a:gd name="T97" fmla="*/ 292 h 401"/>
                  <a:gd name="T98" fmla="*/ 748 w 1009"/>
                  <a:gd name="T99" fmla="*/ 292 h 401"/>
                  <a:gd name="T100" fmla="*/ 837 w 1009"/>
                  <a:gd name="T101" fmla="*/ 292 h 401"/>
                  <a:gd name="T102" fmla="*/ 918 w 1009"/>
                  <a:gd name="T103" fmla="*/ 302 h 401"/>
                  <a:gd name="T104" fmla="*/ 968 w 1009"/>
                  <a:gd name="T105" fmla="*/ 328 h 401"/>
                  <a:gd name="T106" fmla="*/ 991 w 1009"/>
                  <a:gd name="T107" fmla="*/ 364 h 401"/>
                  <a:gd name="T108" fmla="*/ 1003 w 1009"/>
                  <a:gd name="T109" fmla="*/ 390 h 401"/>
                  <a:gd name="T110" fmla="*/ 1008 w 1009"/>
                  <a:gd name="T111" fmla="*/ 400 h 401"/>
                  <a:gd name="T112" fmla="*/ 959 w 1009"/>
                  <a:gd name="T113" fmla="*/ 400 h 401"/>
                  <a:gd name="T114" fmla="*/ 770 w 1009"/>
                  <a:gd name="T115" fmla="*/ 400 h 401"/>
                  <a:gd name="T116" fmla="*/ 443 w 1009"/>
                  <a:gd name="T117" fmla="*/ 400 h 401"/>
                  <a:gd name="T118" fmla="*/ 159 w 1009"/>
                  <a:gd name="T119" fmla="*/ 400 h 401"/>
                  <a:gd name="T120" fmla="*/ 18 w 1009"/>
                  <a:gd name="T121" fmla="*/ 400 h 4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09"/>
                  <a:gd name="T184" fmla="*/ 0 h 401"/>
                  <a:gd name="T185" fmla="*/ 1009 w 1009"/>
                  <a:gd name="T186" fmla="*/ 401 h 4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09" h="401">
                    <a:moveTo>
                      <a:pt x="0" y="400"/>
                    </a:moveTo>
                    <a:lnTo>
                      <a:pt x="0" y="400"/>
                    </a:lnTo>
                    <a:lnTo>
                      <a:pt x="0" y="399"/>
                    </a:lnTo>
                    <a:lnTo>
                      <a:pt x="1" y="398"/>
                    </a:lnTo>
                    <a:lnTo>
                      <a:pt x="2" y="397"/>
                    </a:lnTo>
                    <a:lnTo>
                      <a:pt x="3" y="395"/>
                    </a:lnTo>
                    <a:lnTo>
                      <a:pt x="4" y="392"/>
                    </a:lnTo>
                    <a:lnTo>
                      <a:pt x="5" y="390"/>
                    </a:lnTo>
                    <a:lnTo>
                      <a:pt x="7" y="387"/>
                    </a:lnTo>
                    <a:lnTo>
                      <a:pt x="8" y="383"/>
                    </a:lnTo>
                    <a:lnTo>
                      <a:pt x="10" y="379"/>
                    </a:lnTo>
                    <a:lnTo>
                      <a:pt x="12" y="374"/>
                    </a:lnTo>
                    <a:lnTo>
                      <a:pt x="15" y="370"/>
                    </a:lnTo>
                    <a:lnTo>
                      <a:pt x="17" y="364"/>
                    </a:lnTo>
                    <a:lnTo>
                      <a:pt x="20" y="359"/>
                    </a:lnTo>
                    <a:lnTo>
                      <a:pt x="23" y="353"/>
                    </a:lnTo>
                    <a:lnTo>
                      <a:pt x="26" y="346"/>
                    </a:lnTo>
                    <a:lnTo>
                      <a:pt x="30" y="339"/>
                    </a:lnTo>
                    <a:lnTo>
                      <a:pt x="34" y="333"/>
                    </a:lnTo>
                    <a:lnTo>
                      <a:pt x="40" y="328"/>
                    </a:lnTo>
                    <a:lnTo>
                      <a:pt x="46" y="322"/>
                    </a:lnTo>
                    <a:lnTo>
                      <a:pt x="53" y="318"/>
                    </a:lnTo>
                    <a:lnTo>
                      <a:pt x="61" y="313"/>
                    </a:lnTo>
                    <a:lnTo>
                      <a:pt x="70" y="309"/>
                    </a:lnTo>
                    <a:lnTo>
                      <a:pt x="80" y="306"/>
                    </a:lnTo>
                    <a:lnTo>
                      <a:pt x="90" y="302"/>
                    </a:lnTo>
                    <a:lnTo>
                      <a:pt x="101" y="300"/>
                    </a:lnTo>
                    <a:lnTo>
                      <a:pt x="114" y="297"/>
                    </a:lnTo>
                    <a:lnTo>
                      <a:pt x="127" y="295"/>
                    </a:lnTo>
                    <a:lnTo>
                      <a:pt x="141" y="294"/>
                    </a:lnTo>
                    <a:lnTo>
                      <a:pt x="156" y="293"/>
                    </a:lnTo>
                    <a:lnTo>
                      <a:pt x="171" y="292"/>
                    </a:lnTo>
                    <a:lnTo>
                      <a:pt x="188" y="292"/>
                    </a:lnTo>
                    <a:lnTo>
                      <a:pt x="204" y="292"/>
                    </a:lnTo>
                    <a:lnTo>
                      <a:pt x="220" y="292"/>
                    </a:lnTo>
                    <a:lnTo>
                      <a:pt x="234" y="292"/>
                    </a:lnTo>
                    <a:lnTo>
                      <a:pt x="248" y="292"/>
                    </a:lnTo>
                    <a:lnTo>
                      <a:pt x="260" y="292"/>
                    </a:lnTo>
                    <a:lnTo>
                      <a:pt x="271" y="292"/>
                    </a:lnTo>
                    <a:lnTo>
                      <a:pt x="281" y="292"/>
                    </a:lnTo>
                    <a:lnTo>
                      <a:pt x="290" y="292"/>
                    </a:lnTo>
                    <a:lnTo>
                      <a:pt x="298" y="292"/>
                    </a:lnTo>
                    <a:lnTo>
                      <a:pt x="305" y="292"/>
                    </a:lnTo>
                    <a:lnTo>
                      <a:pt x="311" y="292"/>
                    </a:lnTo>
                    <a:lnTo>
                      <a:pt x="316" y="292"/>
                    </a:lnTo>
                    <a:lnTo>
                      <a:pt x="319" y="292"/>
                    </a:lnTo>
                    <a:lnTo>
                      <a:pt x="322" y="292"/>
                    </a:lnTo>
                    <a:lnTo>
                      <a:pt x="323" y="292"/>
                    </a:lnTo>
                    <a:lnTo>
                      <a:pt x="324" y="292"/>
                    </a:lnTo>
                    <a:lnTo>
                      <a:pt x="324" y="291"/>
                    </a:lnTo>
                    <a:lnTo>
                      <a:pt x="325" y="290"/>
                    </a:lnTo>
                    <a:lnTo>
                      <a:pt x="325" y="289"/>
                    </a:lnTo>
                    <a:lnTo>
                      <a:pt x="325" y="288"/>
                    </a:lnTo>
                    <a:lnTo>
                      <a:pt x="326" y="287"/>
                    </a:lnTo>
                    <a:lnTo>
                      <a:pt x="326" y="285"/>
                    </a:lnTo>
                    <a:lnTo>
                      <a:pt x="327" y="283"/>
                    </a:lnTo>
                    <a:lnTo>
                      <a:pt x="327" y="281"/>
                    </a:lnTo>
                    <a:lnTo>
                      <a:pt x="328" y="279"/>
                    </a:lnTo>
                    <a:lnTo>
                      <a:pt x="329" y="277"/>
                    </a:lnTo>
                    <a:lnTo>
                      <a:pt x="329" y="274"/>
                    </a:lnTo>
                    <a:lnTo>
                      <a:pt x="330" y="271"/>
                    </a:lnTo>
                    <a:lnTo>
                      <a:pt x="331" y="268"/>
                    </a:lnTo>
                    <a:lnTo>
                      <a:pt x="332" y="265"/>
                    </a:lnTo>
                    <a:lnTo>
                      <a:pt x="333" y="262"/>
                    </a:lnTo>
                    <a:lnTo>
                      <a:pt x="334" y="259"/>
                    </a:lnTo>
                    <a:lnTo>
                      <a:pt x="335" y="256"/>
                    </a:lnTo>
                    <a:lnTo>
                      <a:pt x="336" y="253"/>
                    </a:lnTo>
                    <a:lnTo>
                      <a:pt x="336" y="251"/>
                    </a:lnTo>
                    <a:lnTo>
                      <a:pt x="337" y="249"/>
                    </a:lnTo>
                    <a:lnTo>
                      <a:pt x="337" y="247"/>
                    </a:lnTo>
                    <a:lnTo>
                      <a:pt x="338" y="245"/>
                    </a:lnTo>
                    <a:lnTo>
                      <a:pt x="338" y="243"/>
                    </a:lnTo>
                    <a:lnTo>
                      <a:pt x="339" y="242"/>
                    </a:lnTo>
                    <a:lnTo>
                      <a:pt x="339" y="241"/>
                    </a:lnTo>
                    <a:lnTo>
                      <a:pt x="340" y="240"/>
                    </a:lnTo>
                    <a:lnTo>
                      <a:pt x="340" y="239"/>
                    </a:lnTo>
                    <a:lnTo>
                      <a:pt x="340" y="238"/>
                    </a:lnTo>
                    <a:lnTo>
                      <a:pt x="341" y="238"/>
                    </a:lnTo>
                    <a:lnTo>
                      <a:pt x="342" y="238"/>
                    </a:lnTo>
                    <a:lnTo>
                      <a:pt x="343" y="238"/>
                    </a:lnTo>
                    <a:lnTo>
                      <a:pt x="344" y="238"/>
                    </a:lnTo>
                    <a:lnTo>
                      <a:pt x="345" y="238"/>
                    </a:lnTo>
                    <a:lnTo>
                      <a:pt x="347" y="238"/>
                    </a:lnTo>
                    <a:lnTo>
                      <a:pt x="349" y="238"/>
                    </a:lnTo>
                    <a:lnTo>
                      <a:pt x="351" y="238"/>
                    </a:lnTo>
                    <a:lnTo>
                      <a:pt x="353" y="238"/>
                    </a:lnTo>
                    <a:lnTo>
                      <a:pt x="356" y="238"/>
                    </a:lnTo>
                    <a:lnTo>
                      <a:pt x="358" y="238"/>
                    </a:lnTo>
                    <a:lnTo>
                      <a:pt x="361" y="238"/>
                    </a:lnTo>
                    <a:lnTo>
                      <a:pt x="365" y="238"/>
                    </a:lnTo>
                    <a:lnTo>
                      <a:pt x="368" y="238"/>
                    </a:lnTo>
                    <a:lnTo>
                      <a:pt x="372" y="238"/>
                    </a:lnTo>
                    <a:lnTo>
                      <a:pt x="375" y="238"/>
                    </a:lnTo>
                    <a:lnTo>
                      <a:pt x="379" y="237"/>
                    </a:lnTo>
                    <a:lnTo>
                      <a:pt x="383" y="237"/>
                    </a:lnTo>
                    <a:lnTo>
                      <a:pt x="386" y="236"/>
                    </a:lnTo>
                    <a:lnTo>
                      <a:pt x="390" y="235"/>
                    </a:lnTo>
                    <a:lnTo>
                      <a:pt x="394" y="235"/>
                    </a:lnTo>
                    <a:lnTo>
                      <a:pt x="398" y="234"/>
                    </a:lnTo>
                    <a:lnTo>
                      <a:pt x="402" y="232"/>
                    </a:lnTo>
                    <a:lnTo>
                      <a:pt x="406" y="231"/>
                    </a:lnTo>
                    <a:lnTo>
                      <a:pt x="410" y="229"/>
                    </a:lnTo>
                    <a:lnTo>
                      <a:pt x="415" y="228"/>
                    </a:lnTo>
                    <a:lnTo>
                      <a:pt x="419" y="226"/>
                    </a:lnTo>
                    <a:lnTo>
                      <a:pt x="423" y="224"/>
                    </a:lnTo>
                    <a:lnTo>
                      <a:pt x="428" y="222"/>
                    </a:lnTo>
                    <a:lnTo>
                      <a:pt x="432" y="220"/>
                    </a:lnTo>
                    <a:lnTo>
                      <a:pt x="436" y="218"/>
                    </a:lnTo>
                    <a:lnTo>
                      <a:pt x="440" y="215"/>
                    </a:lnTo>
                    <a:lnTo>
                      <a:pt x="443" y="213"/>
                    </a:lnTo>
                    <a:lnTo>
                      <a:pt x="446" y="210"/>
                    </a:lnTo>
                    <a:lnTo>
                      <a:pt x="447" y="207"/>
                    </a:lnTo>
                    <a:lnTo>
                      <a:pt x="449" y="204"/>
                    </a:lnTo>
                    <a:lnTo>
                      <a:pt x="450" y="201"/>
                    </a:lnTo>
                    <a:lnTo>
                      <a:pt x="450" y="198"/>
                    </a:lnTo>
                    <a:lnTo>
                      <a:pt x="450" y="194"/>
                    </a:lnTo>
                    <a:lnTo>
                      <a:pt x="449" y="190"/>
                    </a:lnTo>
                    <a:lnTo>
                      <a:pt x="447" y="187"/>
                    </a:lnTo>
                    <a:lnTo>
                      <a:pt x="446" y="183"/>
                    </a:lnTo>
                    <a:lnTo>
                      <a:pt x="443" y="179"/>
                    </a:lnTo>
                    <a:lnTo>
                      <a:pt x="440" y="175"/>
                    </a:lnTo>
                    <a:lnTo>
                      <a:pt x="436" y="170"/>
                    </a:lnTo>
                    <a:lnTo>
                      <a:pt x="432" y="166"/>
                    </a:lnTo>
                    <a:lnTo>
                      <a:pt x="428" y="161"/>
                    </a:lnTo>
                    <a:lnTo>
                      <a:pt x="424" y="157"/>
                    </a:lnTo>
                    <a:lnTo>
                      <a:pt x="420" y="152"/>
                    </a:lnTo>
                    <a:lnTo>
                      <a:pt x="417" y="147"/>
                    </a:lnTo>
                    <a:lnTo>
                      <a:pt x="414" y="143"/>
                    </a:lnTo>
                    <a:lnTo>
                      <a:pt x="411" y="138"/>
                    </a:lnTo>
                    <a:lnTo>
                      <a:pt x="409" y="133"/>
                    </a:lnTo>
                    <a:lnTo>
                      <a:pt x="407" y="128"/>
                    </a:lnTo>
                    <a:lnTo>
                      <a:pt x="406" y="123"/>
                    </a:lnTo>
                    <a:lnTo>
                      <a:pt x="405" y="117"/>
                    </a:lnTo>
                    <a:lnTo>
                      <a:pt x="404" y="112"/>
                    </a:lnTo>
                    <a:lnTo>
                      <a:pt x="403" y="107"/>
                    </a:lnTo>
                    <a:lnTo>
                      <a:pt x="403" y="102"/>
                    </a:lnTo>
                    <a:lnTo>
                      <a:pt x="403" y="96"/>
                    </a:lnTo>
                    <a:lnTo>
                      <a:pt x="404" y="91"/>
                    </a:lnTo>
                    <a:lnTo>
                      <a:pt x="405" y="85"/>
                    </a:lnTo>
                    <a:lnTo>
                      <a:pt x="406" y="79"/>
                    </a:lnTo>
                    <a:lnTo>
                      <a:pt x="408" y="74"/>
                    </a:lnTo>
                    <a:lnTo>
                      <a:pt x="410" y="69"/>
                    </a:lnTo>
                    <a:lnTo>
                      <a:pt x="412" y="64"/>
                    </a:lnTo>
                    <a:lnTo>
                      <a:pt x="414" y="59"/>
                    </a:lnTo>
                    <a:lnTo>
                      <a:pt x="417" y="54"/>
                    </a:lnTo>
                    <a:lnTo>
                      <a:pt x="420" y="49"/>
                    </a:lnTo>
                    <a:lnTo>
                      <a:pt x="423" y="45"/>
                    </a:lnTo>
                    <a:lnTo>
                      <a:pt x="427" y="40"/>
                    </a:lnTo>
                    <a:lnTo>
                      <a:pt x="430" y="36"/>
                    </a:lnTo>
                    <a:lnTo>
                      <a:pt x="434" y="32"/>
                    </a:lnTo>
                    <a:lnTo>
                      <a:pt x="439" y="28"/>
                    </a:lnTo>
                    <a:lnTo>
                      <a:pt x="443" y="24"/>
                    </a:lnTo>
                    <a:lnTo>
                      <a:pt x="448" y="20"/>
                    </a:lnTo>
                    <a:lnTo>
                      <a:pt x="454" y="16"/>
                    </a:lnTo>
                    <a:lnTo>
                      <a:pt x="459" y="13"/>
                    </a:lnTo>
                    <a:lnTo>
                      <a:pt x="465" y="10"/>
                    </a:lnTo>
                    <a:lnTo>
                      <a:pt x="470" y="7"/>
                    </a:lnTo>
                    <a:lnTo>
                      <a:pt x="476" y="5"/>
                    </a:lnTo>
                    <a:lnTo>
                      <a:pt x="482" y="3"/>
                    </a:lnTo>
                    <a:lnTo>
                      <a:pt x="487" y="1"/>
                    </a:lnTo>
                    <a:lnTo>
                      <a:pt x="493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5" y="0"/>
                    </a:lnTo>
                    <a:lnTo>
                      <a:pt x="521" y="1"/>
                    </a:lnTo>
                    <a:lnTo>
                      <a:pt x="527" y="3"/>
                    </a:lnTo>
                    <a:lnTo>
                      <a:pt x="532" y="5"/>
                    </a:lnTo>
                    <a:lnTo>
                      <a:pt x="538" y="7"/>
                    </a:lnTo>
                    <a:lnTo>
                      <a:pt x="543" y="10"/>
                    </a:lnTo>
                    <a:lnTo>
                      <a:pt x="549" y="13"/>
                    </a:lnTo>
                    <a:lnTo>
                      <a:pt x="554" y="16"/>
                    </a:lnTo>
                    <a:lnTo>
                      <a:pt x="560" y="20"/>
                    </a:lnTo>
                    <a:lnTo>
                      <a:pt x="565" y="24"/>
                    </a:lnTo>
                    <a:lnTo>
                      <a:pt x="569" y="28"/>
                    </a:lnTo>
                    <a:lnTo>
                      <a:pt x="574" y="32"/>
                    </a:lnTo>
                    <a:lnTo>
                      <a:pt x="578" y="36"/>
                    </a:lnTo>
                    <a:lnTo>
                      <a:pt x="581" y="40"/>
                    </a:lnTo>
                    <a:lnTo>
                      <a:pt x="585" y="45"/>
                    </a:lnTo>
                    <a:lnTo>
                      <a:pt x="588" y="49"/>
                    </a:lnTo>
                    <a:lnTo>
                      <a:pt x="591" y="54"/>
                    </a:lnTo>
                    <a:lnTo>
                      <a:pt x="594" y="59"/>
                    </a:lnTo>
                    <a:lnTo>
                      <a:pt x="596" y="64"/>
                    </a:lnTo>
                    <a:lnTo>
                      <a:pt x="598" y="69"/>
                    </a:lnTo>
                    <a:lnTo>
                      <a:pt x="600" y="74"/>
                    </a:lnTo>
                    <a:lnTo>
                      <a:pt x="602" y="79"/>
                    </a:lnTo>
                    <a:lnTo>
                      <a:pt x="603" y="85"/>
                    </a:lnTo>
                    <a:lnTo>
                      <a:pt x="604" y="91"/>
                    </a:lnTo>
                    <a:lnTo>
                      <a:pt x="605" y="96"/>
                    </a:lnTo>
                    <a:lnTo>
                      <a:pt x="605" y="102"/>
                    </a:lnTo>
                    <a:lnTo>
                      <a:pt x="605" y="107"/>
                    </a:lnTo>
                    <a:lnTo>
                      <a:pt x="604" y="112"/>
                    </a:lnTo>
                    <a:lnTo>
                      <a:pt x="603" y="117"/>
                    </a:lnTo>
                    <a:lnTo>
                      <a:pt x="602" y="123"/>
                    </a:lnTo>
                    <a:lnTo>
                      <a:pt x="601" y="128"/>
                    </a:lnTo>
                    <a:lnTo>
                      <a:pt x="599" y="133"/>
                    </a:lnTo>
                    <a:lnTo>
                      <a:pt x="597" y="138"/>
                    </a:lnTo>
                    <a:lnTo>
                      <a:pt x="594" y="143"/>
                    </a:lnTo>
                    <a:lnTo>
                      <a:pt x="591" y="147"/>
                    </a:lnTo>
                    <a:lnTo>
                      <a:pt x="588" y="152"/>
                    </a:lnTo>
                    <a:lnTo>
                      <a:pt x="584" y="157"/>
                    </a:lnTo>
                    <a:lnTo>
                      <a:pt x="580" y="161"/>
                    </a:lnTo>
                    <a:lnTo>
                      <a:pt x="576" y="166"/>
                    </a:lnTo>
                    <a:lnTo>
                      <a:pt x="572" y="170"/>
                    </a:lnTo>
                    <a:lnTo>
                      <a:pt x="568" y="175"/>
                    </a:lnTo>
                    <a:lnTo>
                      <a:pt x="565" y="179"/>
                    </a:lnTo>
                    <a:lnTo>
                      <a:pt x="563" y="183"/>
                    </a:lnTo>
                    <a:lnTo>
                      <a:pt x="561" y="187"/>
                    </a:lnTo>
                    <a:lnTo>
                      <a:pt x="559" y="190"/>
                    </a:lnTo>
                    <a:lnTo>
                      <a:pt x="558" y="194"/>
                    </a:lnTo>
                    <a:lnTo>
                      <a:pt x="558" y="198"/>
                    </a:lnTo>
                    <a:lnTo>
                      <a:pt x="558" y="201"/>
                    </a:lnTo>
                    <a:lnTo>
                      <a:pt x="559" y="204"/>
                    </a:lnTo>
                    <a:lnTo>
                      <a:pt x="561" y="207"/>
                    </a:lnTo>
                    <a:lnTo>
                      <a:pt x="563" y="210"/>
                    </a:lnTo>
                    <a:lnTo>
                      <a:pt x="565" y="213"/>
                    </a:lnTo>
                    <a:lnTo>
                      <a:pt x="568" y="215"/>
                    </a:lnTo>
                    <a:lnTo>
                      <a:pt x="572" y="218"/>
                    </a:lnTo>
                    <a:lnTo>
                      <a:pt x="576" y="220"/>
                    </a:lnTo>
                    <a:lnTo>
                      <a:pt x="580" y="222"/>
                    </a:lnTo>
                    <a:lnTo>
                      <a:pt x="585" y="224"/>
                    </a:lnTo>
                    <a:lnTo>
                      <a:pt x="589" y="226"/>
                    </a:lnTo>
                    <a:lnTo>
                      <a:pt x="594" y="228"/>
                    </a:lnTo>
                    <a:lnTo>
                      <a:pt x="598" y="229"/>
                    </a:lnTo>
                    <a:lnTo>
                      <a:pt x="602" y="231"/>
                    </a:lnTo>
                    <a:lnTo>
                      <a:pt x="606" y="232"/>
                    </a:lnTo>
                    <a:lnTo>
                      <a:pt x="610" y="234"/>
                    </a:lnTo>
                    <a:lnTo>
                      <a:pt x="614" y="235"/>
                    </a:lnTo>
                    <a:lnTo>
                      <a:pt x="618" y="235"/>
                    </a:lnTo>
                    <a:lnTo>
                      <a:pt x="622" y="236"/>
                    </a:lnTo>
                    <a:lnTo>
                      <a:pt x="626" y="237"/>
                    </a:lnTo>
                    <a:lnTo>
                      <a:pt x="629" y="237"/>
                    </a:lnTo>
                    <a:lnTo>
                      <a:pt x="633" y="238"/>
                    </a:lnTo>
                    <a:lnTo>
                      <a:pt x="636" y="238"/>
                    </a:lnTo>
                    <a:lnTo>
                      <a:pt x="640" y="238"/>
                    </a:lnTo>
                    <a:lnTo>
                      <a:pt x="643" y="238"/>
                    </a:lnTo>
                    <a:lnTo>
                      <a:pt x="647" y="238"/>
                    </a:lnTo>
                    <a:lnTo>
                      <a:pt x="650" y="238"/>
                    </a:lnTo>
                    <a:lnTo>
                      <a:pt x="652" y="238"/>
                    </a:lnTo>
                    <a:lnTo>
                      <a:pt x="655" y="238"/>
                    </a:lnTo>
                    <a:lnTo>
                      <a:pt x="657" y="238"/>
                    </a:lnTo>
                    <a:lnTo>
                      <a:pt x="659" y="238"/>
                    </a:lnTo>
                    <a:lnTo>
                      <a:pt x="661" y="238"/>
                    </a:lnTo>
                    <a:lnTo>
                      <a:pt x="663" y="238"/>
                    </a:lnTo>
                    <a:lnTo>
                      <a:pt x="664" y="238"/>
                    </a:lnTo>
                    <a:lnTo>
                      <a:pt x="665" y="238"/>
                    </a:lnTo>
                    <a:lnTo>
                      <a:pt x="666" y="238"/>
                    </a:lnTo>
                    <a:lnTo>
                      <a:pt x="667" y="238"/>
                    </a:lnTo>
                    <a:lnTo>
                      <a:pt x="668" y="238"/>
                    </a:lnTo>
                    <a:lnTo>
                      <a:pt x="668" y="239"/>
                    </a:lnTo>
                    <a:lnTo>
                      <a:pt x="669" y="240"/>
                    </a:lnTo>
                    <a:lnTo>
                      <a:pt x="669" y="241"/>
                    </a:lnTo>
                    <a:lnTo>
                      <a:pt x="669" y="242"/>
                    </a:lnTo>
                    <a:lnTo>
                      <a:pt x="670" y="243"/>
                    </a:lnTo>
                    <a:lnTo>
                      <a:pt x="670" y="245"/>
                    </a:lnTo>
                    <a:lnTo>
                      <a:pt x="671" y="247"/>
                    </a:lnTo>
                    <a:lnTo>
                      <a:pt x="671" y="249"/>
                    </a:lnTo>
                    <a:lnTo>
                      <a:pt x="672" y="251"/>
                    </a:lnTo>
                    <a:lnTo>
                      <a:pt x="673" y="253"/>
                    </a:lnTo>
                    <a:lnTo>
                      <a:pt x="673" y="256"/>
                    </a:lnTo>
                    <a:lnTo>
                      <a:pt x="674" y="259"/>
                    </a:lnTo>
                    <a:lnTo>
                      <a:pt x="675" y="262"/>
                    </a:lnTo>
                    <a:lnTo>
                      <a:pt x="676" y="265"/>
                    </a:lnTo>
                    <a:lnTo>
                      <a:pt x="677" y="268"/>
                    </a:lnTo>
                    <a:lnTo>
                      <a:pt x="678" y="271"/>
                    </a:lnTo>
                    <a:lnTo>
                      <a:pt x="679" y="274"/>
                    </a:lnTo>
                    <a:lnTo>
                      <a:pt x="680" y="277"/>
                    </a:lnTo>
                    <a:lnTo>
                      <a:pt x="680" y="279"/>
                    </a:lnTo>
                    <a:lnTo>
                      <a:pt x="681" y="281"/>
                    </a:lnTo>
                    <a:lnTo>
                      <a:pt x="681" y="283"/>
                    </a:lnTo>
                    <a:lnTo>
                      <a:pt x="682" y="285"/>
                    </a:lnTo>
                    <a:lnTo>
                      <a:pt x="682" y="287"/>
                    </a:lnTo>
                    <a:lnTo>
                      <a:pt x="683" y="288"/>
                    </a:lnTo>
                    <a:lnTo>
                      <a:pt x="683" y="289"/>
                    </a:lnTo>
                    <a:lnTo>
                      <a:pt x="684" y="290"/>
                    </a:lnTo>
                    <a:lnTo>
                      <a:pt x="684" y="291"/>
                    </a:lnTo>
                    <a:lnTo>
                      <a:pt x="684" y="292"/>
                    </a:lnTo>
                    <a:lnTo>
                      <a:pt x="685" y="292"/>
                    </a:lnTo>
                    <a:lnTo>
                      <a:pt x="686" y="292"/>
                    </a:lnTo>
                    <a:lnTo>
                      <a:pt x="689" y="292"/>
                    </a:lnTo>
                    <a:lnTo>
                      <a:pt x="693" y="292"/>
                    </a:lnTo>
                    <a:lnTo>
                      <a:pt x="697" y="292"/>
                    </a:lnTo>
                    <a:lnTo>
                      <a:pt x="703" y="292"/>
                    </a:lnTo>
                    <a:lnTo>
                      <a:pt x="710" y="292"/>
                    </a:lnTo>
                    <a:lnTo>
                      <a:pt x="718" y="292"/>
                    </a:lnTo>
                    <a:lnTo>
                      <a:pt x="727" y="292"/>
                    </a:lnTo>
                    <a:lnTo>
                      <a:pt x="737" y="292"/>
                    </a:lnTo>
                    <a:lnTo>
                      <a:pt x="748" y="292"/>
                    </a:lnTo>
                    <a:lnTo>
                      <a:pt x="760" y="292"/>
                    </a:lnTo>
                    <a:lnTo>
                      <a:pt x="774" y="292"/>
                    </a:lnTo>
                    <a:lnTo>
                      <a:pt x="788" y="292"/>
                    </a:lnTo>
                    <a:lnTo>
                      <a:pt x="804" y="292"/>
                    </a:lnTo>
                    <a:lnTo>
                      <a:pt x="820" y="292"/>
                    </a:lnTo>
                    <a:lnTo>
                      <a:pt x="837" y="292"/>
                    </a:lnTo>
                    <a:lnTo>
                      <a:pt x="852" y="293"/>
                    </a:lnTo>
                    <a:lnTo>
                      <a:pt x="867" y="294"/>
                    </a:lnTo>
                    <a:lnTo>
                      <a:pt x="881" y="295"/>
                    </a:lnTo>
                    <a:lnTo>
                      <a:pt x="894" y="297"/>
                    </a:lnTo>
                    <a:lnTo>
                      <a:pt x="907" y="300"/>
                    </a:lnTo>
                    <a:lnTo>
                      <a:pt x="918" y="302"/>
                    </a:lnTo>
                    <a:lnTo>
                      <a:pt x="928" y="306"/>
                    </a:lnTo>
                    <a:lnTo>
                      <a:pt x="938" y="309"/>
                    </a:lnTo>
                    <a:lnTo>
                      <a:pt x="947" y="313"/>
                    </a:lnTo>
                    <a:lnTo>
                      <a:pt x="955" y="318"/>
                    </a:lnTo>
                    <a:lnTo>
                      <a:pt x="962" y="322"/>
                    </a:lnTo>
                    <a:lnTo>
                      <a:pt x="968" y="328"/>
                    </a:lnTo>
                    <a:lnTo>
                      <a:pt x="974" y="333"/>
                    </a:lnTo>
                    <a:lnTo>
                      <a:pt x="978" y="339"/>
                    </a:lnTo>
                    <a:lnTo>
                      <a:pt x="982" y="346"/>
                    </a:lnTo>
                    <a:lnTo>
                      <a:pt x="985" y="353"/>
                    </a:lnTo>
                    <a:lnTo>
                      <a:pt x="988" y="359"/>
                    </a:lnTo>
                    <a:lnTo>
                      <a:pt x="991" y="364"/>
                    </a:lnTo>
                    <a:lnTo>
                      <a:pt x="993" y="370"/>
                    </a:lnTo>
                    <a:lnTo>
                      <a:pt x="996" y="374"/>
                    </a:lnTo>
                    <a:lnTo>
                      <a:pt x="998" y="379"/>
                    </a:lnTo>
                    <a:lnTo>
                      <a:pt x="1000" y="383"/>
                    </a:lnTo>
                    <a:lnTo>
                      <a:pt x="1001" y="387"/>
                    </a:lnTo>
                    <a:lnTo>
                      <a:pt x="1003" y="390"/>
                    </a:lnTo>
                    <a:lnTo>
                      <a:pt x="1004" y="392"/>
                    </a:lnTo>
                    <a:lnTo>
                      <a:pt x="1005" y="395"/>
                    </a:lnTo>
                    <a:lnTo>
                      <a:pt x="1006" y="397"/>
                    </a:lnTo>
                    <a:lnTo>
                      <a:pt x="1007" y="398"/>
                    </a:lnTo>
                    <a:lnTo>
                      <a:pt x="1008" y="399"/>
                    </a:lnTo>
                    <a:lnTo>
                      <a:pt x="1008" y="400"/>
                    </a:lnTo>
                    <a:lnTo>
                      <a:pt x="1006" y="400"/>
                    </a:lnTo>
                    <a:lnTo>
                      <a:pt x="1000" y="400"/>
                    </a:lnTo>
                    <a:lnTo>
                      <a:pt x="990" y="400"/>
                    </a:lnTo>
                    <a:lnTo>
                      <a:pt x="976" y="400"/>
                    </a:lnTo>
                    <a:lnTo>
                      <a:pt x="959" y="400"/>
                    </a:lnTo>
                    <a:lnTo>
                      <a:pt x="937" y="400"/>
                    </a:lnTo>
                    <a:lnTo>
                      <a:pt x="912" y="400"/>
                    </a:lnTo>
                    <a:lnTo>
                      <a:pt x="882" y="400"/>
                    </a:lnTo>
                    <a:lnTo>
                      <a:pt x="849" y="400"/>
                    </a:lnTo>
                    <a:lnTo>
                      <a:pt x="811" y="400"/>
                    </a:lnTo>
                    <a:lnTo>
                      <a:pt x="770" y="400"/>
                    </a:lnTo>
                    <a:lnTo>
                      <a:pt x="725" y="400"/>
                    </a:lnTo>
                    <a:lnTo>
                      <a:pt x="675" y="400"/>
                    </a:lnTo>
                    <a:lnTo>
                      <a:pt x="622" y="400"/>
                    </a:lnTo>
                    <a:lnTo>
                      <a:pt x="565" y="400"/>
                    </a:lnTo>
                    <a:lnTo>
                      <a:pt x="504" y="400"/>
                    </a:lnTo>
                    <a:lnTo>
                      <a:pt x="443" y="400"/>
                    </a:lnTo>
                    <a:lnTo>
                      <a:pt x="386" y="400"/>
                    </a:lnTo>
                    <a:lnTo>
                      <a:pt x="333" y="400"/>
                    </a:lnTo>
                    <a:lnTo>
                      <a:pt x="284" y="400"/>
                    </a:lnTo>
                    <a:lnTo>
                      <a:pt x="238" y="400"/>
                    </a:lnTo>
                    <a:lnTo>
                      <a:pt x="197" y="400"/>
                    </a:lnTo>
                    <a:lnTo>
                      <a:pt x="159" y="400"/>
                    </a:lnTo>
                    <a:lnTo>
                      <a:pt x="126" y="400"/>
                    </a:lnTo>
                    <a:lnTo>
                      <a:pt x="96" y="400"/>
                    </a:lnTo>
                    <a:lnTo>
                      <a:pt x="71" y="400"/>
                    </a:lnTo>
                    <a:lnTo>
                      <a:pt x="49" y="400"/>
                    </a:lnTo>
                    <a:lnTo>
                      <a:pt x="32" y="400"/>
                    </a:lnTo>
                    <a:lnTo>
                      <a:pt x="18" y="400"/>
                    </a:lnTo>
                    <a:lnTo>
                      <a:pt x="8" y="400"/>
                    </a:lnTo>
                    <a:lnTo>
                      <a:pt x="2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FFFF99"/>
              </a:solidFill>
              <a:ln w="3175" cap="flat">
                <a:solidFill>
                  <a:srgbClr val="000000"/>
                </a:solidFill>
                <a:prstDash val="solid"/>
                <a:rou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95"/>
              <p:cNvSpPr/>
              <p:nvPr/>
            </p:nvSpPr>
            <p:spPr bwMode="auto">
              <a:xfrm>
                <a:off x="2862" y="1836"/>
                <a:ext cx="1009" cy="401"/>
              </a:xfrm>
              <a:custGeom>
                <a:avLst/>
                <a:gdLst>
                  <a:gd name="T0" fmla="*/ 2 w 1009"/>
                  <a:gd name="T1" fmla="*/ 395 h 401"/>
                  <a:gd name="T2" fmla="*/ 9 w 1009"/>
                  <a:gd name="T3" fmla="*/ 374 h 401"/>
                  <a:gd name="T4" fmla="*/ 21 w 1009"/>
                  <a:gd name="T5" fmla="*/ 339 h 401"/>
                  <a:gd name="T6" fmla="*/ 58 w 1009"/>
                  <a:gd name="T7" fmla="*/ 309 h 401"/>
                  <a:gd name="T8" fmla="*/ 130 w 1009"/>
                  <a:gd name="T9" fmla="*/ 294 h 401"/>
                  <a:gd name="T10" fmla="*/ 229 w 1009"/>
                  <a:gd name="T11" fmla="*/ 292 h 401"/>
                  <a:gd name="T12" fmla="*/ 296 w 1009"/>
                  <a:gd name="T13" fmla="*/ 292 h 401"/>
                  <a:gd name="T14" fmla="*/ 323 w 1009"/>
                  <a:gd name="T15" fmla="*/ 292 h 401"/>
                  <a:gd name="T16" fmla="*/ 324 w 1009"/>
                  <a:gd name="T17" fmla="*/ 289 h 401"/>
                  <a:gd name="T18" fmla="*/ 324 w 1009"/>
                  <a:gd name="T19" fmla="*/ 279 h 401"/>
                  <a:gd name="T20" fmla="*/ 324 w 1009"/>
                  <a:gd name="T21" fmla="*/ 262 h 401"/>
                  <a:gd name="T22" fmla="*/ 324 w 1009"/>
                  <a:gd name="T23" fmla="*/ 247 h 401"/>
                  <a:gd name="T24" fmla="*/ 324 w 1009"/>
                  <a:gd name="T25" fmla="*/ 239 h 401"/>
                  <a:gd name="T26" fmla="*/ 325 w 1009"/>
                  <a:gd name="T27" fmla="*/ 238 h 401"/>
                  <a:gd name="T28" fmla="*/ 335 w 1009"/>
                  <a:gd name="T29" fmla="*/ 238 h 401"/>
                  <a:gd name="T30" fmla="*/ 356 w 1009"/>
                  <a:gd name="T31" fmla="*/ 238 h 401"/>
                  <a:gd name="T32" fmla="*/ 383 w 1009"/>
                  <a:gd name="T33" fmla="*/ 236 h 401"/>
                  <a:gd name="T34" fmla="*/ 410 w 1009"/>
                  <a:gd name="T35" fmla="*/ 229 h 401"/>
                  <a:gd name="T36" fmla="*/ 436 w 1009"/>
                  <a:gd name="T37" fmla="*/ 218 h 401"/>
                  <a:gd name="T38" fmla="*/ 450 w 1009"/>
                  <a:gd name="T39" fmla="*/ 201 h 401"/>
                  <a:gd name="T40" fmla="*/ 443 w 1009"/>
                  <a:gd name="T41" fmla="*/ 179 h 401"/>
                  <a:gd name="T42" fmla="*/ 420 w 1009"/>
                  <a:gd name="T43" fmla="*/ 152 h 401"/>
                  <a:gd name="T44" fmla="*/ 406 w 1009"/>
                  <a:gd name="T45" fmla="*/ 123 h 401"/>
                  <a:gd name="T46" fmla="*/ 404 w 1009"/>
                  <a:gd name="T47" fmla="*/ 91 h 401"/>
                  <a:gd name="T48" fmla="*/ 414 w 1009"/>
                  <a:gd name="T49" fmla="*/ 59 h 401"/>
                  <a:gd name="T50" fmla="*/ 434 w 1009"/>
                  <a:gd name="T51" fmla="*/ 32 h 401"/>
                  <a:gd name="T52" fmla="*/ 465 w 1009"/>
                  <a:gd name="T53" fmla="*/ 10 h 401"/>
                  <a:gd name="T54" fmla="*/ 498 w 1009"/>
                  <a:gd name="T55" fmla="*/ 0 h 401"/>
                  <a:gd name="T56" fmla="*/ 532 w 1009"/>
                  <a:gd name="T57" fmla="*/ 5 h 401"/>
                  <a:gd name="T58" fmla="*/ 565 w 1009"/>
                  <a:gd name="T59" fmla="*/ 24 h 401"/>
                  <a:gd name="T60" fmla="*/ 588 w 1009"/>
                  <a:gd name="T61" fmla="*/ 49 h 401"/>
                  <a:gd name="T62" fmla="*/ 602 w 1009"/>
                  <a:gd name="T63" fmla="*/ 79 h 401"/>
                  <a:gd name="T64" fmla="*/ 604 w 1009"/>
                  <a:gd name="T65" fmla="*/ 112 h 401"/>
                  <a:gd name="T66" fmla="*/ 594 w 1009"/>
                  <a:gd name="T67" fmla="*/ 143 h 401"/>
                  <a:gd name="T68" fmla="*/ 572 w 1009"/>
                  <a:gd name="T69" fmla="*/ 170 h 401"/>
                  <a:gd name="T70" fmla="*/ 558 w 1009"/>
                  <a:gd name="T71" fmla="*/ 194 h 401"/>
                  <a:gd name="T72" fmla="*/ 565 w 1009"/>
                  <a:gd name="T73" fmla="*/ 213 h 401"/>
                  <a:gd name="T74" fmla="*/ 590 w 1009"/>
                  <a:gd name="T75" fmla="*/ 226 h 401"/>
                  <a:gd name="T76" fmla="*/ 617 w 1009"/>
                  <a:gd name="T77" fmla="*/ 235 h 401"/>
                  <a:gd name="T78" fmla="*/ 644 w 1009"/>
                  <a:gd name="T79" fmla="*/ 238 h 401"/>
                  <a:gd name="T80" fmla="*/ 667 w 1009"/>
                  <a:gd name="T81" fmla="*/ 238 h 401"/>
                  <a:gd name="T82" fmla="*/ 680 w 1009"/>
                  <a:gd name="T83" fmla="*/ 238 h 401"/>
                  <a:gd name="T84" fmla="*/ 684 w 1009"/>
                  <a:gd name="T85" fmla="*/ 238 h 401"/>
                  <a:gd name="T86" fmla="*/ 684 w 1009"/>
                  <a:gd name="T87" fmla="*/ 243 h 401"/>
                  <a:gd name="T88" fmla="*/ 684 w 1009"/>
                  <a:gd name="T89" fmla="*/ 256 h 401"/>
                  <a:gd name="T90" fmla="*/ 684 w 1009"/>
                  <a:gd name="T91" fmla="*/ 274 h 401"/>
                  <a:gd name="T92" fmla="*/ 684 w 1009"/>
                  <a:gd name="T93" fmla="*/ 287 h 401"/>
                  <a:gd name="T94" fmla="*/ 684 w 1009"/>
                  <a:gd name="T95" fmla="*/ 292 h 401"/>
                  <a:gd name="T96" fmla="*/ 698 w 1009"/>
                  <a:gd name="T97" fmla="*/ 292 h 401"/>
                  <a:gd name="T98" fmla="*/ 752 w 1009"/>
                  <a:gd name="T99" fmla="*/ 292 h 401"/>
                  <a:gd name="T100" fmla="*/ 846 w 1009"/>
                  <a:gd name="T101" fmla="*/ 292 h 401"/>
                  <a:gd name="T102" fmla="*/ 930 w 1009"/>
                  <a:gd name="T103" fmla="*/ 302 h 401"/>
                  <a:gd name="T104" fmla="*/ 979 w 1009"/>
                  <a:gd name="T105" fmla="*/ 328 h 401"/>
                  <a:gd name="T106" fmla="*/ 996 w 1009"/>
                  <a:gd name="T107" fmla="*/ 364 h 401"/>
                  <a:gd name="T108" fmla="*/ 1005 w 1009"/>
                  <a:gd name="T109" fmla="*/ 390 h 401"/>
                  <a:gd name="T110" fmla="*/ 1008 w 1009"/>
                  <a:gd name="T111" fmla="*/ 400 h 401"/>
                  <a:gd name="T112" fmla="*/ 959 w 1009"/>
                  <a:gd name="T113" fmla="*/ 400 h 401"/>
                  <a:gd name="T114" fmla="*/ 770 w 1009"/>
                  <a:gd name="T115" fmla="*/ 400 h 401"/>
                  <a:gd name="T116" fmla="*/ 443 w 1009"/>
                  <a:gd name="T117" fmla="*/ 400 h 401"/>
                  <a:gd name="T118" fmla="*/ 159 w 1009"/>
                  <a:gd name="T119" fmla="*/ 400 h 401"/>
                  <a:gd name="T120" fmla="*/ 18 w 1009"/>
                  <a:gd name="T121" fmla="*/ 400 h 4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09"/>
                  <a:gd name="T184" fmla="*/ 0 h 401"/>
                  <a:gd name="T185" fmla="*/ 1009 w 1009"/>
                  <a:gd name="T186" fmla="*/ 401 h 4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09" h="401">
                    <a:moveTo>
                      <a:pt x="0" y="400"/>
                    </a:moveTo>
                    <a:lnTo>
                      <a:pt x="0" y="400"/>
                    </a:lnTo>
                    <a:lnTo>
                      <a:pt x="0" y="399"/>
                    </a:lnTo>
                    <a:lnTo>
                      <a:pt x="1" y="398"/>
                    </a:lnTo>
                    <a:lnTo>
                      <a:pt x="1" y="397"/>
                    </a:lnTo>
                    <a:lnTo>
                      <a:pt x="2" y="395"/>
                    </a:lnTo>
                    <a:lnTo>
                      <a:pt x="3" y="392"/>
                    </a:lnTo>
                    <a:lnTo>
                      <a:pt x="3" y="390"/>
                    </a:lnTo>
                    <a:lnTo>
                      <a:pt x="5" y="387"/>
                    </a:lnTo>
                    <a:lnTo>
                      <a:pt x="6" y="383"/>
                    </a:lnTo>
                    <a:lnTo>
                      <a:pt x="7" y="379"/>
                    </a:lnTo>
                    <a:lnTo>
                      <a:pt x="9" y="374"/>
                    </a:lnTo>
                    <a:lnTo>
                      <a:pt x="10" y="370"/>
                    </a:lnTo>
                    <a:lnTo>
                      <a:pt x="12" y="364"/>
                    </a:lnTo>
                    <a:lnTo>
                      <a:pt x="14" y="359"/>
                    </a:lnTo>
                    <a:lnTo>
                      <a:pt x="16" y="353"/>
                    </a:lnTo>
                    <a:lnTo>
                      <a:pt x="18" y="346"/>
                    </a:lnTo>
                    <a:lnTo>
                      <a:pt x="21" y="339"/>
                    </a:lnTo>
                    <a:lnTo>
                      <a:pt x="24" y="333"/>
                    </a:lnTo>
                    <a:lnTo>
                      <a:pt x="29" y="328"/>
                    </a:lnTo>
                    <a:lnTo>
                      <a:pt x="35" y="322"/>
                    </a:lnTo>
                    <a:lnTo>
                      <a:pt x="42" y="318"/>
                    </a:lnTo>
                    <a:lnTo>
                      <a:pt x="49" y="313"/>
                    </a:lnTo>
                    <a:lnTo>
                      <a:pt x="58" y="309"/>
                    </a:lnTo>
                    <a:lnTo>
                      <a:pt x="68" y="306"/>
                    </a:lnTo>
                    <a:lnTo>
                      <a:pt x="78" y="302"/>
                    </a:lnTo>
                    <a:lnTo>
                      <a:pt x="90" y="300"/>
                    </a:lnTo>
                    <a:lnTo>
                      <a:pt x="102" y="297"/>
                    </a:lnTo>
                    <a:lnTo>
                      <a:pt x="116" y="295"/>
                    </a:lnTo>
                    <a:lnTo>
                      <a:pt x="130" y="294"/>
                    </a:lnTo>
                    <a:lnTo>
                      <a:pt x="146" y="293"/>
                    </a:lnTo>
                    <a:lnTo>
                      <a:pt x="163" y="292"/>
                    </a:lnTo>
                    <a:lnTo>
                      <a:pt x="180" y="292"/>
                    </a:lnTo>
                    <a:lnTo>
                      <a:pt x="197" y="292"/>
                    </a:lnTo>
                    <a:lnTo>
                      <a:pt x="214" y="292"/>
                    </a:lnTo>
                    <a:lnTo>
                      <a:pt x="229" y="292"/>
                    </a:lnTo>
                    <a:lnTo>
                      <a:pt x="243" y="292"/>
                    </a:lnTo>
                    <a:lnTo>
                      <a:pt x="256" y="292"/>
                    </a:lnTo>
                    <a:lnTo>
                      <a:pt x="268" y="292"/>
                    </a:lnTo>
                    <a:lnTo>
                      <a:pt x="278" y="292"/>
                    </a:lnTo>
                    <a:lnTo>
                      <a:pt x="288" y="292"/>
                    </a:lnTo>
                    <a:lnTo>
                      <a:pt x="296" y="292"/>
                    </a:lnTo>
                    <a:lnTo>
                      <a:pt x="304" y="292"/>
                    </a:lnTo>
                    <a:lnTo>
                      <a:pt x="310" y="292"/>
                    </a:lnTo>
                    <a:lnTo>
                      <a:pt x="315" y="292"/>
                    </a:lnTo>
                    <a:lnTo>
                      <a:pt x="319" y="292"/>
                    </a:lnTo>
                    <a:lnTo>
                      <a:pt x="322" y="292"/>
                    </a:lnTo>
                    <a:lnTo>
                      <a:pt x="323" y="292"/>
                    </a:lnTo>
                    <a:lnTo>
                      <a:pt x="324" y="292"/>
                    </a:lnTo>
                    <a:lnTo>
                      <a:pt x="324" y="291"/>
                    </a:lnTo>
                    <a:lnTo>
                      <a:pt x="324" y="290"/>
                    </a:lnTo>
                    <a:lnTo>
                      <a:pt x="324" y="289"/>
                    </a:lnTo>
                    <a:lnTo>
                      <a:pt x="324" y="288"/>
                    </a:lnTo>
                    <a:lnTo>
                      <a:pt x="324" y="287"/>
                    </a:lnTo>
                    <a:lnTo>
                      <a:pt x="324" y="285"/>
                    </a:lnTo>
                    <a:lnTo>
                      <a:pt x="324" y="283"/>
                    </a:lnTo>
                    <a:lnTo>
                      <a:pt x="324" y="281"/>
                    </a:lnTo>
                    <a:lnTo>
                      <a:pt x="324" y="279"/>
                    </a:lnTo>
                    <a:lnTo>
                      <a:pt x="324" y="277"/>
                    </a:lnTo>
                    <a:lnTo>
                      <a:pt x="324" y="274"/>
                    </a:lnTo>
                    <a:lnTo>
                      <a:pt x="324" y="271"/>
                    </a:lnTo>
                    <a:lnTo>
                      <a:pt x="324" y="268"/>
                    </a:lnTo>
                    <a:lnTo>
                      <a:pt x="324" y="265"/>
                    </a:lnTo>
                    <a:lnTo>
                      <a:pt x="324" y="262"/>
                    </a:lnTo>
                    <a:lnTo>
                      <a:pt x="324" y="259"/>
                    </a:lnTo>
                    <a:lnTo>
                      <a:pt x="324" y="256"/>
                    </a:lnTo>
                    <a:lnTo>
                      <a:pt x="324" y="253"/>
                    </a:lnTo>
                    <a:lnTo>
                      <a:pt x="324" y="251"/>
                    </a:lnTo>
                    <a:lnTo>
                      <a:pt x="324" y="249"/>
                    </a:lnTo>
                    <a:lnTo>
                      <a:pt x="324" y="247"/>
                    </a:lnTo>
                    <a:lnTo>
                      <a:pt x="324" y="245"/>
                    </a:lnTo>
                    <a:lnTo>
                      <a:pt x="324" y="243"/>
                    </a:lnTo>
                    <a:lnTo>
                      <a:pt x="324" y="242"/>
                    </a:lnTo>
                    <a:lnTo>
                      <a:pt x="324" y="241"/>
                    </a:lnTo>
                    <a:lnTo>
                      <a:pt x="324" y="240"/>
                    </a:lnTo>
                    <a:lnTo>
                      <a:pt x="324" y="239"/>
                    </a:lnTo>
                    <a:lnTo>
                      <a:pt x="324" y="238"/>
                    </a:lnTo>
                    <a:lnTo>
                      <a:pt x="325" y="238"/>
                    </a:lnTo>
                    <a:lnTo>
                      <a:pt x="326" y="238"/>
                    </a:lnTo>
                    <a:lnTo>
                      <a:pt x="328" y="238"/>
                    </a:lnTo>
                    <a:lnTo>
                      <a:pt x="329" y="238"/>
                    </a:lnTo>
                    <a:lnTo>
                      <a:pt x="331" y="238"/>
                    </a:lnTo>
                    <a:lnTo>
                      <a:pt x="333" y="238"/>
                    </a:lnTo>
                    <a:lnTo>
                      <a:pt x="335" y="238"/>
                    </a:lnTo>
                    <a:lnTo>
                      <a:pt x="338" y="238"/>
                    </a:lnTo>
                    <a:lnTo>
                      <a:pt x="341" y="238"/>
                    </a:lnTo>
                    <a:lnTo>
                      <a:pt x="344" y="238"/>
                    </a:lnTo>
                    <a:lnTo>
                      <a:pt x="348" y="238"/>
                    </a:lnTo>
                    <a:lnTo>
                      <a:pt x="352" y="238"/>
                    </a:lnTo>
                    <a:lnTo>
                      <a:pt x="356" y="238"/>
                    </a:lnTo>
                    <a:lnTo>
                      <a:pt x="360" y="238"/>
                    </a:lnTo>
                    <a:lnTo>
                      <a:pt x="365" y="238"/>
                    </a:lnTo>
                    <a:lnTo>
                      <a:pt x="369" y="238"/>
                    </a:lnTo>
                    <a:lnTo>
                      <a:pt x="374" y="237"/>
                    </a:lnTo>
                    <a:lnTo>
                      <a:pt x="378" y="237"/>
                    </a:lnTo>
                    <a:lnTo>
                      <a:pt x="383" y="236"/>
                    </a:lnTo>
                    <a:lnTo>
                      <a:pt x="387" y="235"/>
                    </a:lnTo>
                    <a:lnTo>
                      <a:pt x="392" y="235"/>
                    </a:lnTo>
                    <a:lnTo>
                      <a:pt x="396" y="234"/>
                    </a:lnTo>
                    <a:lnTo>
                      <a:pt x="401" y="232"/>
                    </a:lnTo>
                    <a:lnTo>
                      <a:pt x="405" y="231"/>
                    </a:lnTo>
                    <a:lnTo>
                      <a:pt x="410" y="229"/>
                    </a:lnTo>
                    <a:lnTo>
                      <a:pt x="414" y="228"/>
                    </a:lnTo>
                    <a:lnTo>
                      <a:pt x="419" y="226"/>
                    </a:lnTo>
                    <a:lnTo>
                      <a:pt x="423" y="224"/>
                    </a:lnTo>
                    <a:lnTo>
                      <a:pt x="428" y="222"/>
                    </a:lnTo>
                    <a:lnTo>
                      <a:pt x="432" y="220"/>
                    </a:lnTo>
                    <a:lnTo>
                      <a:pt x="436" y="218"/>
                    </a:lnTo>
                    <a:lnTo>
                      <a:pt x="440" y="215"/>
                    </a:lnTo>
                    <a:lnTo>
                      <a:pt x="443" y="213"/>
                    </a:lnTo>
                    <a:lnTo>
                      <a:pt x="446" y="210"/>
                    </a:lnTo>
                    <a:lnTo>
                      <a:pt x="447" y="207"/>
                    </a:lnTo>
                    <a:lnTo>
                      <a:pt x="449" y="204"/>
                    </a:lnTo>
                    <a:lnTo>
                      <a:pt x="450" y="201"/>
                    </a:lnTo>
                    <a:lnTo>
                      <a:pt x="450" y="198"/>
                    </a:lnTo>
                    <a:lnTo>
                      <a:pt x="450" y="194"/>
                    </a:lnTo>
                    <a:lnTo>
                      <a:pt x="449" y="190"/>
                    </a:lnTo>
                    <a:lnTo>
                      <a:pt x="447" y="187"/>
                    </a:lnTo>
                    <a:lnTo>
                      <a:pt x="446" y="183"/>
                    </a:lnTo>
                    <a:lnTo>
                      <a:pt x="443" y="179"/>
                    </a:lnTo>
                    <a:lnTo>
                      <a:pt x="440" y="175"/>
                    </a:lnTo>
                    <a:lnTo>
                      <a:pt x="436" y="170"/>
                    </a:lnTo>
                    <a:lnTo>
                      <a:pt x="432" y="166"/>
                    </a:lnTo>
                    <a:lnTo>
                      <a:pt x="428" y="161"/>
                    </a:lnTo>
                    <a:lnTo>
                      <a:pt x="424" y="157"/>
                    </a:lnTo>
                    <a:lnTo>
                      <a:pt x="420" y="152"/>
                    </a:lnTo>
                    <a:lnTo>
                      <a:pt x="417" y="147"/>
                    </a:lnTo>
                    <a:lnTo>
                      <a:pt x="414" y="143"/>
                    </a:lnTo>
                    <a:lnTo>
                      <a:pt x="411" y="138"/>
                    </a:lnTo>
                    <a:lnTo>
                      <a:pt x="409" y="133"/>
                    </a:lnTo>
                    <a:lnTo>
                      <a:pt x="407" y="128"/>
                    </a:lnTo>
                    <a:lnTo>
                      <a:pt x="406" y="123"/>
                    </a:lnTo>
                    <a:lnTo>
                      <a:pt x="405" y="117"/>
                    </a:lnTo>
                    <a:lnTo>
                      <a:pt x="404" y="112"/>
                    </a:lnTo>
                    <a:lnTo>
                      <a:pt x="403" y="107"/>
                    </a:lnTo>
                    <a:lnTo>
                      <a:pt x="403" y="102"/>
                    </a:lnTo>
                    <a:lnTo>
                      <a:pt x="403" y="96"/>
                    </a:lnTo>
                    <a:lnTo>
                      <a:pt x="404" y="91"/>
                    </a:lnTo>
                    <a:lnTo>
                      <a:pt x="405" y="85"/>
                    </a:lnTo>
                    <a:lnTo>
                      <a:pt x="406" y="79"/>
                    </a:lnTo>
                    <a:lnTo>
                      <a:pt x="408" y="74"/>
                    </a:lnTo>
                    <a:lnTo>
                      <a:pt x="410" y="69"/>
                    </a:lnTo>
                    <a:lnTo>
                      <a:pt x="412" y="64"/>
                    </a:lnTo>
                    <a:lnTo>
                      <a:pt x="414" y="59"/>
                    </a:lnTo>
                    <a:lnTo>
                      <a:pt x="417" y="54"/>
                    </a:lnTo>
                    <a:lnTo>
                      <a:pt x="420" y="49"/>
                    </a:lnTo>
                    <a:lnTo>
                      <a:pt x="423" y="45"/>
                    </a:lnTo>
                    <a:lnTo>
                      <a:pt x="427" y="40"/>
                    </a:lnTo>
                    <a:lnTo>
                      <a:pt x="430" y="36"/>
                    </a:lnTo>
                    <a:lnTo>
                      <a:pt x="434" y="32"/>
                    </a:lnTo>
                    <a:lnTo>
                      <a:pt x="439" y="28"/>
                    </a:lnTo>
                    <a:lnTo>
                      <a:pt x="443" y="24"/>
                    </a:lnTo>
                    <a:lnTo>
                      <a:pt x="448" y="20"/>
                    </a:lnTo>
                    <a:lnTo>
                      <a:pt x="454" y="16"/>
                    </a:lnTo>
                    <a:lnTo>
                      <a:pt x="459" y="13"/>
                    </a:lnTo>
                    <a:lnTo>
                      <a:pt x="465" y="10"/>
                    </a:lnTo>
                    <a:lnTo>
                      <a:pt x="470" y="7"/>
                    </a:lnTo>
                    <a:lnTo>
                      <a:pt x="476" y="5"/>
                    </a:lnTo>
                    <a:lnTo>
                      <a:pt x="482" y="3"/>
                    </a:lnTo>
                    <a:lnTo>
                      <a:pt x="487" y="1"/>
                    </a:lnTo>
                    <a:lnTo>
                      <a:pt x="493" y="0"/>
                    </a:lnTo>
                    <a:lnTo>
                      <a:pt x="498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5" y="0"/>
                    </a:lnTo>
                    <a:lnTo>
                      <a:pt x="521" y="1"/>
                    </a:lnTo>
                    <a:lnTo>
                      <a:pt x="527" y="3"/>
                    </a:lnTo>
                    <a:lnTo>
                      <a:pt x="532" y="5"/>
                    </a:lnTo>
                    <a:lnTo>
                      <a:pt x="538" y="7"/>
                    </a:lnTo>
                    <a:lnTo>
                      <a:pt x="543" y="10"/>
                    </a:lnTo>
                    <a:lnTo>
                      <a:pt x="549" y="13"/>
                    </a:lnTo>
                    <a:lnTo>
                      <a:pt x="554" y="16"/>
                    </a:lnTo>
                    <a:lnTo>
                      <a:pt x="560" y="20"/>
                    </a:lnTo>
                    <a:lnTo>
                      <a:pt x="565" y="24"/>
                    </a:lnTo>
                    <a:lnTo>
                      <a:pt x="569" y="28"/>
                    </a:lnTo>
                    <a:lnTo>
                      <a:pt x="574" y="32"/>
                    </a:lnTo>
                    <a:lnTo>
                      <a:pt x="578" y="36"/>
                    </a:lnTo>
                    <a:lnTo>
                      <a:pt x="581" y="40"/>
                    </a:lnTo>
                    <a:lnTo>
                      <a:pt x="585" y="45"/>
                    </a:lnTo>
                    <a:lnTo>
                      <a:pt x="588" y="49"/>
                    </a:lnTo>
                    <a:lnTo>
                      <a:pt x="591" y="54"/>
                    </a:lnTo>
                    <a:lnTo>
                      <a:pt x="594" y="59"/>
                    </a:lnTo>
                    <a:lnTo>
                      <a:pt x="596" y="64"/>
                    </a:lnTo>
                    <a:lnTo>
                      <a:pt x="598" y="69"/>
                    </a:lnTo>
                    <a:lnTo>
                      <a:pt x="600" y="74"/>
                    </a:lnTo>
                    <a:lnTo>
                      <a:pt x="602" y="79"/>
                    </a:lnTo>
                    <a:lnTo>
                      <a:pt x="603" y="85"/>
                    </a:lnTo>
                    <a:lnTo>
                      <a:pt x="604" y="91"/>
                    </a:lnTo>
                    <a:lnTo>
                      <a:pt x="605" y="96"/>
                    </a:lnTo>
                    <a:lnTo>
                      <a:pt x="605" y="102"/>
                    </a:lnTo>
                    <a:lnTo>
                      <a:pt x="605" y="107"/>
                    </a:lnTo>
                    <a:lnTo>
                      <a:pt x="604" y="112"/>
                    </a:lnTo>
                    <a:lnTo>
                      <a:pt x="603" y="117"/>
                    </a:lnTo>
                    <a:lnTo>
                      <a:pt x="602" y="123"/>
                    </a:lnTo>
                    <a:lnTo>
                      <a:pt x="601" y="128"/>
                    </a:lnTo>
                    <a:lnTo>
                      <a:pt x="599" y="133"/>
                    </a:lnTo>
                    <a:lnTo>
                      <a:pt x="597" y="138"/>
                    </a:lnTo>
                    <a:lnTo>
                      <a:pt x="594" y="143"/>
                    </a:lnTo>
                    <a:lnTo>
                      <a:pt x="591" y="147"/>
                    </a:lnTo>
                    <a:lnTo>
                      <a:pt x="588" y="152"/>
                    </a:lnTo>
                    <a:lnTo>
                      <a:pt x="584" y="157"/>
                    </a:lnTo>
                    <a:lnTo>
                      <a:pt x="580" y="161"/>
                    </a:lnTo>
                    <a:lnTo>
                      <a:pt x="576" y="166"/>
                    </a:lnTo>
                    <a:lnTo>
                      <a:pt x="572" y="170"/>
                    </a:lnTo>
                    <a:lnTo>
                      <a:pt x="568" y="175"/>
                    </a:lnTo>
                    <a:lnTo>
                      <a:pt x="565" y="179"/>
                    </a:lnTo>
                    <a:lnTo>
                      <a:pt x="563" y="183"/>
                    </a:lnTo>
                    <a:lnTo>
                      <a:pt x="561" y="187"/>
                    </a:lnTo>
                    <a:lnTo>
                      <a:pt x="559" y="190"/>
                    </a:lnTo>
                    <a:lnTo>
                      <a:pt x="558" y="194"/>
                    </a:lnTo>
                    <a:lnTo>
                      <a:pt x="558" y="198"/>
                    </a:lnTo>
                    <a:lnTo>
                      <a:pt x="558" y="201"/>
                    </a:lnTo>
                    <a:lnTo>
                      <a:pt x="559" y="204"/>
                    </a:lnTo>
                    <a:lnTo>
                      <a:pt x="561" y="207"/>
                    </a:lnTo>
                    <a:lnTo>
                      <a:pt x="563" y="210"/>
                    </a:lnTo>
                    <a:lnTo>
                      <a:pt x="565" y="213"/>
                    </a:lnTo>
                    <a:lnTo>
                      <a:pt x="568" y="215"/>
                    </a:lnTo>
                    <a:lnTo>
                      <a:pt x="572" y="218"/>
                    </a:lnTo>
                    <a:lnTo>
                      <a:pt x="576" y="220"/>
                    </a:lnTo>
                    <a:lnTo>
                      <a:pt x="581" y="222"/>
                    </a:lnTo>
                    <a:lnTo>
                      <a:pt x="585" y="224"/>
                    </a:lnTo>
                    <a:lnTo>
                      <a:pt x="590" y="226"/>
                    </a:lnTo>
                    <a:lnTo>
                      <a:pt x="594" y="228"/>
                    </a:lnTo>
                    <a:lnTo>
                      <a:pt x="599" y="229"/>
                    </a:lnTo>
                    <a:lnTo>
                      <a:pt x="603" y="231"/>
                    </a:lnTo>
                    <a:lnTo>
                      <a:pt x="608" y="232"/>
                    </a:lnTo>
                    <a:lnTo>
                      <a:pt x="612" y="234"/>
                    </a:lnTo>
                    <a:lnTo>
                      <a:pt x="617" y="235"/>
                    </a:lnTo>
                    <a:lnTo>
                      <a:pt x="621" y="235"/>
                    </a:lnTo>
                    <a:lnTo>
                      <a:pt x="626" y="236"/>
                    </a:lnTo>
                    <a:lnTo>
                      <a:pt x="630" y="237"/>
                    </a:lnTo>
                    <a:lnTo>
                      <a:pt x="635" y="237"/>
                    </a:lnTo>
                    <a:lnTo>
                      <a:pt x="639" y="238"/>
                    </a:lnTo>
                    <a:lnTo>
                      <a:pt x="644" y="238"/>
                    </a:lnTo>
                    <a:lnTo>
                      <a:pt x="648" y="238"/>
                    </a:lnTo>
                    <a:lnTo>
                      <a:pt x="652" y="238"/>
                    </a:lnTo>
                    <a:lnTo>
                      <a:pt x="656" y="238"/>
                    </a:lnTo>
                    <a:lnTo>
                      <a:pt x="660" y="238"/>
                    </a:lnTo>
                    <a:lnTo>
                      <a:pt x="664" y="238"/>
                    </a:lnTo>
                    <a:lnTo>
                      <a:pt x="667" y="238"/>
                    </a:lnTo>
                    <a:lnTo>
                      <a:pt x="670" y="238"/>
                    </a:lnTo>
                    <a:lnTo>
                      <a:pt x="673" y="238"/>
                    </a:lnTo>
                    <a:lnTo>
                      <a:pt x="675" y="238"/>
                    </a:lnTo>
                    <a:lnTo>
                      <a:pt x="677" y="238"/>
                    </a:lnTo>
                    <a:lnTo>
                      <a:pt x="679" y="238"/>
                    </a:lnTo>
                    <a:lnTo>
                      <a:pt x="680" y="238"/>
                    </a:lnTo>
                    <a:lnTo>
                      <a:pt x="682" y="238"/>
                    </a:lnTo>
                    <a:lnTo>
                      <a:pt x="683" y="238"/>
                    </a:lnTo>
                    <a:lnTo>
                      <a:pt x="684" y="238"/>
                    </a:lnTo>
                    <a:lnTo>
                      <a:pt x="684" y="239"/>
                    </a:lnTo>
                    <a:lnTo>
                      <a:pt x="684" y="240"/>
                    </a:lnTo>
                    <a:lnTo>
                      <a:pt x="684" y="241"/>
                    </a:lnTo>
                    <a:lnTo>
                      <a:pt x="684" y="242"/>
                    </a:lnTo>
                    <a:lnTo>
                      <a:pt x="684" y="243"/>
                    </a:lnTo>
                    <a:lnTo>
                      <a:pt x="684" y="245"/>
                    </a:lnTo>
                    <a:lnTo>
                      <a:pt x="684" y="247"/>
                    </a:lnTo>
                    <a:lnTo>
                      <a:pt x="684" y="249"/>
                    </a:lnTo>
                    <a:lnTo>
                      <a:pt x="684" y="251"/>
                    </a:lnTo>
                    <a:lnTo>
                      <a:pt x="684" y="253"/>
                    </a:lnTo>
                    <a:lnTo>
                      <a:pt x="684" y="256"/>
                    </a:lnTo>
                    <a:lnTo>
                      <a:pt x="684" y="259"/>
                    </a:lnTo>
                    <a:lnTo>
                      <a:pt x="684" y="262"/>
                    </a:lnTo>
                    <a:lnTo>
                      <a:pt x="684" y="265"/>
                    </a:lnTo>
                    <a:lnTo>
                      <a:pt x="684" y="268"/>
                    </a:lnTo>
                    <a:lnTo>
                      <a:pt x="684" y="271"/>
                    </a:lnTo>
                    <a:lnTo>
                      <a:pt x="684" y="274"/>
                    </a:lnTo>
                    <a:lnTo>
                      <a:pt x="684" y="277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83"/>
                    </a:lnTo>
                    <a:lnTo>
                      <a:pt x="684" y="285"/>
                    </a:lnTo>
                    <a:lnTo>
                      <a:pt x="684" y="287"/>
                    </a:lnTo>
                    <a:lnTo>
                      <a:pt x="684" y="288"/>
                    </a:lnTo>
                    <a:lnTo>
                      <a:pt x="684" y="289"/>
                    </a:lnTo>
                    <a:lnTo>
                      <a:pt x="684" y="290"/>
                    </a:lnTo>
                    <a:lnTo>
                      <a:pt x="684" y="291"/>
                    </a:lnTo>
                    <a:lnTo>
                      <a:pt x="684" y="292"/>
                    </a:lnTo>
                    <a:lnTo>
                      <a:pt x="685" y="292"/>
                    </a:lnTo>
                    <a:lnTo>
                      <a:pt x="686" y="292"/>
                    </a:lnTo>
                    <a:lnTo>
                      <a:pt x="689" y="292"/>
                    </a:lnTo>
                    <a:lnTo>
                      <a:pt x="693" y="292"/>
                    </a:lnTo>
                    <a:lnTo>
                      <a:pt x="698" y="292"/>
                    </a:lnTo>
                    <a:lnTo>
                      <a:pt x="704" y="292"/>
                    </a:lnTo>
                    <a:lnTo>
                      <a:pt x="712" y="292"/>
                    </a:lnTo>
                    <a:lnTo>
                      <a:pt x="720" y="292"/>
                    </a:lnTo>
                    <a:lnTo>
                      <a:pt x="730" y="292"/>
                    </a:lnTo>
                    <a:lnTo>
                      <a:pt x="740" y="292"/>
                    </a:lnTo>
                    <a:lnTo>
                      <a:pt x="752" y="292"/>
                    </a:lnTo>
                    <a:lnTo>
                      <a:pt x="765" y="292"/>
                    </a:lnTo>
                    <a:lnTo>
                      <a:pt x="779" y="292"/>
                    </a:lnTo>
                    <a:lnTo>
                      <a:pt x="794" y="292"/>
                    </a:lnTo>
                    <a:lnTo>
                      <a:pt x="811" y="292"/>
                    </a:lnTo>
                    <a:lnTo>
                      <a:pt x="828" y="292"/>
                    </a:lnTo>
                    <a:lnTo>
                      <a:pt x="846" y="292"/>
                    </a:lnTo>
                    <a:lnTo>
                      <a:pt x="862" y="293"/>
                    </a:lnTo>
                    <a:lnTo>
                      <a:pt x="878" y="294"/>
                    </a:lnTo>
                    <a:lnTo>
                      <a:pt x="892" y="295"/>
                    </a:lnTo>
                    <a:lnTo>
                      <a:pt x="906" y="297"/>
                    </a:lnTo>
                    <a:lnTo>
                      <a:pt x="918" y="300"/>
                    </a:lnTo>
                    <a:lnTo>
                      <a:pt x="930" y="302"/>
                    </a:lnTo>
                    <a:lnTo>
                      <a:pt x="940" y="306"/>
                    </a:lnTo>
                    <a:lnTo>
                      <a:pt x="950" y="309"/>
                    </a:lnTo>
                    <a:lnTo>
                      <a:pt x="959" y="313"/>
                    </a:lnTo>
                    <a:lnTo>
                      <a:pt x="966" y="318"/>
                    </a:lnTo>
                    <a:lnTo>
                      <a:pt x="973" y="322"/>
                    </a:lnTo>
                    <a:lnTo>
                      <a:pt x="979" y="328"/>
                    </a:lnTo>
                    <a:lnTo>
                      <a:pt x="984" y="333"/>
                    </a:lnTo>
                    <a:lnTo>
                      <a:pt x="987" y="339"/>
                    </a:lnTo>
                    <a:lnTo>
                      <a:pt x="990" y="346"/>
                    </a:lnTo>
                    <a:lnTo>
                      <a:pt x="992" y="353"/>
                    </a:lnTo>
                    <a:lnTo>
                      <a:pt x="994" y="359"/>
                    </a:lnTo>
                    <a:lnTo>
                      <a:pt x="996" y="364"/>
                    </a:lnTo>
                    <a:lnTo>
                      <a:pt x="998" y="370"/>
                    </a:lnTo>
                    <a:lnTo>
                      <a:pt x="999" y="374"/>
                    </a:lnTo>
                    <a:lnTo>
                      <a:pt x="1001" y="379"/>
                    </a:lnTo>
                    <a:lnTo>
                      <a:pt x="1002" y="383"/>
                    </a:lnTo>
                    <a:lnTo>
                      <a:pt x="1003" y="387"/>
                    </a:lnTo>
                    <a:lnTo>
                      <a:pt x="1005" y="390"/>
                    </a:lnTo>
                    <a:lnTo>
                      <a:pt x="1005" y="392"/>
                    </a:lnTo>
                    <a:lnTo>
                      <a:pt x="1006" y="395"/>
                    </a:lnTo>
                    <a:lnTo>
                      <a:pt x="1007" y="397"/>
                    </a:lnTo>
                    <a:lnTo>
                      <a:pt x="1007" y="398"/>
                    </a:lnTo>
                    <a:lnTo>
                      <a:pt x="1008" y="399"/>
                    </a:lnTo>
                    <a:lnTo>
                      <a:pt x="1008" y="400"/>
                    </a:lnTo>
                    <a:lnTo>
                      <a:pt x="1006" y="400"/>
                    </a:lnTo>
                    <a:lnTo>
                      <a:pt x="1000" y="400"/>
                    </a:lnTo>
                    <a:lnTo>
                      <a:pt x="990" y="400"/>
                    </a:lnTo>
                    <a:lnTo>
                      <a:pt x="976" y="400"/>
                    </a:lnTo>
                    <a:lnTo>
                      <a:pt x="959" y="400"/>
                    </a:lnTo>
                    <a:lnTo>
                      <a:pt x="937" y="400"/>
                    </a:lnTo>
                    <a:lnTo>
                      <a:pt x="912" y="400"/>
                    </a:lnTo>
                    <a:lnTo>
                      <a:pt x="882" y="400"/>
                    </a:lnTo>
                    <a:lnTo>
                      <a:pt x="849" y="400"/>
                    </a:lnTo>
                    <a:lnTo>
                      <a:pt x="811" y="400"/>
                    </a:lnTo>
                    <a:lnTo>
                      <a:pt x="770" y="400"/>
                    </a:lnTo>
                    <a:lnTo>
                      <a:pt x="725" y="400"/>
                    </a:lnTo>
                    <a:lnTo>
                      <a:pt x="675" y="400"/>
                    </a:lnTo>
                    <a:lnTo>
                      <a:pt x="622" y="400"/>
                    </a:lnTo>
                    <a:lnTo>
                      <a:pt x="565" y="400"/>
                    </a:lnTo>
                    <a:lnTo>
                      <a:pt x="504" y="400"/>
                    </a:lnTo>
                    <a:lnTo>
                      <a:pt x="443" y="400"/>
                    </a:lnTo>
                    <a:lnTo>
                      <a:pt x="386" y="400"/>
                    </a:lnTo>
                    <a:lnTo>
                      <a:pt x="333" y="400"/>
                    </a:lnTo>
                    <a:lnTo>
                      <a:pt x="284" y="400"/>
                    </a:lnTo>
                    <a:lnTo>
                      <a:pt x="238" y="400"/>
                    </a:lnTo>
                    <a:lnTo>
                      <a:pt x="197" y="400"/>
                    </a:lnTo>
                    <a:lnTo>
                      <a:pt x="159" y="400"/>
                    </a:lnTo>
                    <a:lnTo>
                      <a:pt x="126" y="400"/>
                    </a:lnTo>
                    <a:lnTo>
                      <a:pt x="96" y="400"/>
                    </a:lnTo>
                    <a:lnTo>
                      <a:pt x="71" y="400"/>
                    </a:lnTo>
                    <a:lnTo>
                      <a:pt x="49" y="400"/>
                    </a:lnTo>
                    <a:lnTo>
                      <a:pt x="32" y="400"/>
                    </a:lnTo>
                    <a:lnTo>
                      <a:pt x="18" y="400"/>
                    </a:lnTo>
                    <a:lnTo>
                      <a:pt x="8" y="400"/>
                    </a:lnTo>
                    <a:lnTo>
                      <a:pt x="2" y="400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FFFF99"/>
              </a:solidFill>
              <a:ln w="6350" cap="flat">
                <a:solidFill>
                  <a:srgbClr val="000000"/>
                </a:solidFill>
                <a:prstDash val="solid"/>
                <a:rou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Oval 96"/>
              <p:cNvSpPr>
                <a:spLocks noChangeArrowheads="1"/>
              </p:cNvSpPr>
              <p:nvPr/>
            </p:nvSpPr>
            <p:spPr bwMode="auto">
              <a:xfrm>
                <a:off x="3314" y="1886"/>
                <a:ext cx="108" cy="108"/>
              </a:xfrm>
              <a:prstGeom prst="ellipse">
                <a:avLst/>
              </a:prstGeom>
              <a:solidFill>
                <a:srgbClr val="FFFF99"/>
              </a:solidFill>
              <a:ln w="6350">
                <a:solidFill>
                  <a:srgbClr val="000000"/>
                </a:solidFill>
                <a:rou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4" name="Rectangle 92"/>
          <p:cNvSpPr>
            <a:spLocks noChangeArrowheads="1"/>
          </p:cNvSpPr>
          <p:nvPr/>
        </p:nvSpPr>
        <p:spPr bwMode="auto">
          <a:xfrm>
            <a:off x="1475656" y="4437112"/>
            <a:ext cx="3672408" cy="70788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危险废物泄露及火灾事故应急预案</a:t>
            </a:r>
            <a:endParaRPr lang="zh-CN" altLang="en-US" sz="2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Rectangle 92"/>
          <p:cNvSpPr>
            <a:spLocks noChangeArrowheads="1"/>
          </p:cNvSpPr>
          <p:nvPr/>
        </p:nvSpPr>
        <p:spPr bwMode="auto">
          <a:xfrm>
            <a:off x="1475656" y="5445224"/>
            <a:ext cx="3687353" cy="70788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危险废物突发环境事件应急预案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980728"/>
            <a:ext cx="7793037" cy="695672"/>
          </a:xfrm>
        </p:spPr>
        <p:txBody>
          <a:bodyPr/>
          <a:lstStyle/>
          <a:p>
            <a:r>
              <a:rPr lang="zh-CN" altLang="en-US" sz="3000" b="1" dirty="0" smtClean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泄露应急处置</a:t>
            </a:r>
            <a:endParaRPr lang="zh-CN" altLang="en-US" sz="30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2" cy="4275856"/>
          </a:xfrm>
        </p:spPr>
        <p:txBody>
          <a:bodyPr/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sz="2400" u="sng" dirty="0" smtClean="0">
                <a:solidFill>
                  <a:srgbClr val="60202B"/>
                </a:solidFill>
              </a:rPr>
              <a:t> 危险废物泄露情况分析</a:t>
            </a:r>
            <a:endParaRPr lang="en-US" altLang="zh-CN" sz="2400" u="sng" dirty="0" smtClean="0">
              <a:solidFill>
                <a:srgbClr val="60202B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2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altLang="zh-CN" sz="2200" dirty="0" smtClean="0">
                <a:solidFill>
                  <a:schemeClr val="accent1">
                    <a:lumMod val="50000"/>
                  </a:schemeClr>
                </a:solidFill>
              </a:rPr>
              <a:t>① </a:t>
            </a:r>
            <a:r>
              <a:rPr lang="zh-CN" altLang="en-US" sz="2200" dirty="0" smtClean="0">
                <a:solidFill>
                  <a:schemeClr val="accent1">
                    <a:lumMod val="50000"/>
                  </a:schemeClr>
                </a:solidFill>
              </a:rPr>
              <a:t>储存容器损坏而发生泄露</a:t>
            </a:r>
            <a:endParaRPr lang="en-US" altLang="zh-CN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200" dirty="0" smtClean="0">
                <a:solidFill>
                  <a:schemeClr val="accent1">
                    <a:lumMod val="50000"/>
                  </a:schemeClr>
                </a:solidFill>
              </a:rPr>
              <a:t>  ② </a:t>
            </a:r>
            <a:r>
              <a:rPr lang="zh-CN" altLang="en-US" sz="2200" dirty="0" smtClean="0">
                <a:solidFill>
                  <a:schemeClr val="accent1">
                    <a:lumMod val="50000"/>
                  </a:schemeClr>
                </a:solidFill>
              </a:rPr>
              <a:t>在运输过程中导致的泄露</a:t>
            </a:r>
            <a:endParaRPr lang="en-US" altLang="zh-CN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2200" dirty="0" smtClean="0">
                <a:solidFill>
                  <a:schemeClr val="accent1">
                    <a:lumMod val="50000"/>
                  </a:schemeClr>
                </a:solidFill>
              </a:rPr>
              <a:t>  ③ </a:t>
            </a:r>
            <a:r>
              <a:rPr lang="zh-CN" altLang="en-US" sz="2200" dirty="0" smtClean="0">
                <a:solidFill>
                  <a:schemeClr val="accent1">
                    <a:lumMod val="50000"/>
                  </a:schemeClr>
                </a:solidFill>
              </a:rPr>
              <a:t>由于操作失误导致危险废物泄露</a:t>
            </a:r>
            <a:endParaRPr lang="en-US" altLang="zh-CN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200" dirty="0" smtClean="0">
                <a:solidFill>
                  <a:schemeClr val="accent1">
                    <a:lumMod val="50000"/>
                  </a:schemeClr>
                </a:solidFill>
              </a:rPr>
              <a:t>   ④ 由于发生火灾、爆炸引起的危险废物泄露</a:t>
            </a:r>
            <a:endParaRPr lang="en-US" altLang="zh-CN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SzPct val="80000"/>
            </a:pPr>
            <a:r>
              <a:rPr lang="en-US" altLang="zh-CN" sz="2400" u="sng" dirty="0">
                <a:solidFill>
                  <a:srgbClr val="660066"/>
                </a:solidFill>
              </a:rPr>
              <a:t> </a:t>
            </a:r>
            <a:r>
              <a:rPr lang="zh-CN" altLang="en-US" sz="2400" u="sng" dirty="0">
                <a:solidFill>
                  <a:srgbClr val="660066"/>
                </a:solidFill>
              </a:rPr>
              <a:t>危</a:t>
            </a:r>
            <a:r>
              <a:rPr lang="zh-CN" altLang="en-US" sz="2400" u="sng" dirty="0" smtClean="0">
                <a:solidFill>
                  <a:srgbClr val="660066"/>
                </a:solidFill>
              </a:rPr>
              <a:t>险废物的主要特性</a:t>
            </a:r>
            <a:endParaRPr lang="en-US" altLang="zh-CN" sz="2400" u="sng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altLang="zh-CN" sz="2400" dirty="0">
                <a:solidFill>
                  <a:srgbClr val="660066"/>
                </a:solidFill>
              </a:rPr>
              <a:t> </a:t>
            </a:r>
            <a:r>
              <a:rPr lang="en-US" altLang="zh-CN" sz="2400" dirty="0" smtClean="0">
                <a:solidFill>
                  <a:srgbClr val="660066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易燃、易爆、有毒有害，对大气、水体和土壤环境有较大的污染。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istrator\Desktop\110_P_135641949011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52120" y="1844824"/>
            <a:ext cx="331236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Blends">
  <a:themeElements>
    <a:clrScheme name="Office 主题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charset="0"/>
          </a:defRPr>
        </a:defPPr>
      </a:lstStyle>
    </a:lnDef>
  </a:objectDefaults>
  <a:extraClrSchemeLst>
    <a:extraClrScheme>
      <a:clrScheme name="Office 主题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1472</Words>
  <Application>WPS 演示</Application>
  <PresentationFormat>全屏显示(4:3)</PresentationFormat>
  <Paragraphs>167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Tahoma</vt:lpstr>
      <vt:lpstr>微软雅黑</vt:lpstr>
      <vt:lpstr>楷体</vt:lpstr>
      <vt:lpstr>Times New Roman</vt:lpstr>
      <vt:lpstr>黑体</vt:lpstr>
      <vt:lpstr>Arial Unicode MS</vt:lpstr>
      <vt:lpstr>Calibri</vt:lpstr>
      <vt:lpstr>汉仪旗黑-85S</vt:lpstr>
      <vt:lpstr>Blends</vt:lpstr>
      <vt:lpstr>危险废物管理及应急处置</vt:lpstr>
      <vt:lpstr>PowerPoint 演示文稿</vt:lpstr>
      <vt:lpstr>一.危险废物管理</vt:lpstr>
      <vt:lpstr>管理要求</vt:lpstr>
      <vt:lpstr>管理要求</vt:lpstr>
      <vt:lpstr>管理要求</vt:lpstr>
      <vt:lpstr>管理要求</vt:lpstr>
      <vt:lpstr>二.危险废物应急处置</vt:lpstr>
      <vt:lpstr>泄露应急处置</vt:lpstr>
      <vt:lpstr>泄露应急处置</vt:lpstr>
      <vt:lpstr>火灾应急处置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危险废物管理及应急培训</dc:title>
  <dc:creator/>
  <cp:lastModifiedBy>little fairy</cp:lastModifiedBy>
  <cp:revision>94</cp:revision>
  <dcterms:created xsi:type="dcterms:W3CDTF">2024-05-30T01:48:20Z</dcterms:created>
  <dcterms:modified xsi:type="dcterms:W3CDTF">2024-05-30T01:58:50Z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DB52DA7F5DE949339DB2D0E6EC6247D8_13</vt:lpwstr>
  </property>
  <property fmtid="{D5CDD505-2E9C-101B-9397-08002B2CF9AE}" pid="3" name="KSOProductBuildVer">
    <vt:lpwstr>2052-12.1.0.16929</vt:lpwstr>
  </property>
</Properties>
</file>