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Lst>
  <p:notesMasterIdLst>
    <p:notesMasterId r:id="rId7"/>
  </p:notesMasterIdLst>
  <p:handoutMasterIdLst>
    <p:handoutMasterId r:id="rId47"/>
  </p:handoutMasterIdLst>
  <p:sldIdLst>
    <p:sldId id="658" r:id="rId4"/>
    <p:sldId id="657" r:id="rId5"/>
    <p:sldId id="484" r:id="rId6"/>
    <p:sldId id="583" r:id="rId8"/>
    <p:sldId id="584" r:id="rId9"/>
    <p:sldId id="620" r:id="rId10"/>
    <p:sldId id="585" r:id="rId11"/>
    <p:sldId id="586" r:id="rId12"/>
    <p:sldId id="587" r:id="rId13"/>
    <p:sldId id="588" r:id="rId14"/>
    <p:sldId id="589" r:id="rId15"/>
    <p:sldId id="590" r:id="rId16"/>
    <p:sldId id="591" r:id="rId17"/>
    <p:sldId id="592" r:id="rId18"/>
    <p:sldId id="593" r:id="rId19"/>
    <p:sldId id="594" r:id="rId20"/>
    <p:sldId id="595" r:id="rId21"/>
    <p:sldId id="596" r:id="rId22"/>
    <p:sldId id="597" r:id="rId23"/>
    <p:sldId id="598" r:id="rId24"/>
    <p:sldId id="599" r:id="rId25"/>
    <p:sldId id="600" r:id="rId26"/>
    <p:sldId id="601" r:id="rId27"/>
    <p:sldId id="602" r:id="rId28"/>
    <p:sldId id="603" r:id="rId29"/>
    <p:sldId id="604" r:id="rId30"/>
    <p:sldId id="605" r:id="rId31"/>
    <p:sldId id="606" r:id="rId32"/>
    <p:sldId id="608" r:id="rId33"/>
    <p:sldId id="609" r:id="rId34"/>
    <p:sldId id="610" r:id="rId35"/>
    <p:sldId id="607" r:id="rId36"/>
    <p:sldId id="611" r:id="rId37"/>
    <p:sldId id="612" r:id="rId38"/>
    <p:sldId id="614" r:id="rId39"/>
    <p:sldId id="613" r:id="rId40"/>
    <p:sldId id="615" r:id="rId41"/>
    <p:sldId id="616" r:id="rId42"/>
    <p:sldId id="617" r:id="rId43"/>
    <p:sldId id="618" r:id="rId44"/>
    <p:sldId id="619" r:id="rId45"/>
    <p:sldId id="659" r:id="rId46"/>
  </p:sldIdLst>
  <p:sldSz cx="9144000" cy="6858000" type="screen4x3"/>
  <p:notesSz cx="7099300" cy="10234930"/>
  <p:custDataLst>
    <p:tags r:id="rId52"/>
  </p:custDataLst>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2FDB2607-1784-4EEB-B798-7EB5836EED8A}">
        <p14:showMediaCtrls xmlns:p14="http://schemas.microsoft.com/office/powerpoint/2010/main" val="1"/>
      </p:ext>
    </p:extLst>
  </p:showPr>
  <p:clrMru>
    <a:srgbClr val="009900"/>
    <a:srgbClr val="660033"/>
    <a:srgbClr val="B53D07"/>
    <a:srgbClr val="FFCF03"/>
    <a:srgbClr val="FF00FF"/>
    <a:srgbClr val="FF0000"/>
    <a:srgbClr val="00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670"/>
    <p:restoredTop sz="94636"/>
  </p:normalViewPr>
  <p:slideViewPr>
    <p:cSldViewPr showGuides="1">
      <p:cViewPr>
        <p:scale>
          <a:sx n="75" d="100"/>
          <a:sy n="75" d="100"/>
        </p:scale>
        <p:origin x="-176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2" Type="http://schemas.openxmlformats.org/officeDocument/2006/relationships/tags" Target="tags/tag21.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9970"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Tahoma" panose="020B0604030504040204" pitchFamily="34" charset="0"/>
              </a:defRPr>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1" lang="zh-CN" altLang="en-US" sz="1300" b="0" i="0" u="none" strike="noStrike" kern="1200" cap="none" spc="0" normalizeH="0" baseline="0" noProof="0" smtClean="0">
              <a:ln>
                <a:noFill/>
              </a:ln>
              <a:solidFill>
                <a:schemeClr val="tx1"/>
              </a:solidFill>
              <a:effectLst/>
              <a:uLnTx/>
              <a:uFillTx/>
              <a:latin typeface="Tahoma" panose="020B0604030504040204" pitchFamily="34" charset="0"/>
              <a:ea typeface="黑体" panose="02010609060101010101" pitchFamily="2" charset="-122"/>
              <a:cs typeface="+mn-cs"/>
            </a:endParaRPr>
          </a:p>
        </p:txBody>
      </p:sp>
      <p:sp>
        <p:nvSpPr>
          <p:cNvPr id="339971" name="Rectangle 3"/>
          <p:cNvSpPr>
            <a:spLocks noGrp="1" noChangeArrowheads="1"/>
          </p:cNvSpPr>
          <p:nvPr>
            <p:ph type="dt" sz="quarter" idx="1"/>
          </p:nvPr>
        </p:nvSpPr>
        <p:spPr bwMode="auto">
          <a:xfrm>
            <a:off x="4022725"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Tahoma" panose="020B0604030504040204" pitchFamily="34" charset="0"/>
              </a:defRPr>
            </a:lvl1pPr>
          </a:lstStyle>
          <a:p>
            <a:pPr marL="0" marR="0" lvl="0" indent="0" algn="r" defTabSz="990600" rtl="0" eaLnBrk="1" fontAlgn="base" latinLnBrk="0" hangingPunct="1">
              <a:lnSpc>
                <a:spcPct val="100000"/>
              </a:lnSpc>
              <a:spcBef>
                <a:spcPct val="0"/>
              </a:spcBef>
              <a:spcAft>
                <a:spcPct val="0"/>
              </a:spcAft>
              <a:buClrTx/>
              <a:buSzTx/>
              <a:buFontTx/>
              <a:buNone/>
              <a:defRPr/>
            </a:pPr>
            <a:fld id="{8DAE7581-D8AC-40ED-B675-69C022E1FEAE}" type="datetimeFigureOut">
              <a:rPr kumimoji="1" lang="en-US" altLang="zh-CN" sz="1300" b="0" i="0" u="none" strike="noStrike" kern="1200" cap="none" spc="0" normalizeH="0" baseline="0" noProof="0" smtClean="0">
                <a:ln>
                  <a:noFill/>
                </a:ln>
                <a:solidFill>
                  <a:schemeClr val="tx1"/>
                </a:solidFill>
                <a:effectLst/>
                <a:uLnTx/>
                <a:uFillTx/>
                <a:latin typeface="Tahoma" panose="020B0604030504040204" pitchFamily="34" charset="0"/>
                <a:ea typeface="黑体" panose="02010609060101010101" pitchFamily="2" charset="-122"/>
                <a:cs typeface="+mn-cs"/>
              </a:rPr>
            </a:fld>
            <a:endParaRPr kumimoji="1" lang="en-US" altLang="zh-CN" sz="1300" b="0" i="0" u="none" strike="noStrike" kern="1200" cap="none" spc="0" normalizeH="0" baseline="0" noProof="0" smtClean="0">
              <a:ln>
                <a:noFill/>
              </a:ln>
              <a:solidFill>
                <a:schemeClr val="tx1"/>
              </a:solidFill>
              <a:effectLst/>
              <a:uLnTx/>
              <a:uFillTx/>
              <a:latin typeface="Tahoma" panose="020B0604030504040204" pitchFamily="34" charset="0"/>
              <a:ea typeface="黑体" panose="02010609060101010101" pitchFamily="2" charset="-122"/>
              <a:cs typeface="+mn-cs"/>
            </a:endParaRPr>
          </a:p>
        </p:txBody>
      </p:sp>
      <p:sp>
        <p:nvSpPr>
          <p:cNvPr id="339972" name="Rectangle 4"/>
          <p:cNvSpPr>
            <a:spLocks noGrp="1" noChangeArrowheads="1"/>
          </p:cNvSpPr>
          <p:nvPr>
            <p:ph type="ftr" sz="quarter" idx="2"/>
          </p:nvPr>
        </p:nvSpPr>
        <p:spPr bwMode="auto">
          <a:xfrm>
            <a:off x="0" y="9723438"/>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Tahoma" panose="020B0604030504040204" pitchFamily="34" charset="0"/>
              </a:defRPr>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1" lang="en-US" altLang="zh-CN" sz="1300" b="0" i="0" u="none" strike="noStrike" kern="1200" cap="none" spc="0" normalizeH="0" baseline="0" noProof="0" smtClean="0">
              <a:ln>
                <a:noFill/>
              </a:ln>
              <a:solidFill>
                <a:schemeClr val="tx1"/>
              </a:solidFill>
              <a:effectLst/>
              <a:uLnTx/>
              <a:uFillTx/>
              <a:latin typeface="Tahoma" panose="020B0604030504040204" pitchFamily="34" charset="0"/>
              <a:ea typeface="黑体" panose="02010609060101010101" pitchFamily="2" charset="-122"/>
              <a:cs typeface="+mn-cs"/>
            </a:endParaRPr>
          </a:p>
        </p:txBody>
      </p:sp>
      <p:sp>
        <p:nvSpPr>
          <p:cNvPr id="339973" name="Rectangle 5"/>
          <p:cNvSpPr>
            <a:spLocks noGrp="1" noChangeArrowheads="1"/>
          </p:cNvSpPr>
          <p:nvPr>
            <p:ph type="sldNum" sz="quarter" idx="3"/>
          </p:nvPr>
        </p:nvSpPr>
        <p:spPr bwMode="auto">
          <a:xfrm>
            <a:off x="4022725" y="9723438"/>
            <a:ext cx="3076575" cy="511175"/>
          </a:xfrm>
          <a:prstGeom prst="rect">
            <a:avLst/>
          </a:prstGeom>
          <a:noFill/>
          <a:ln w="9525">
            <a:noFill/>
            <a:miter lim="800000"/>
          </a:ln>
          <a:effectLst/>
        </p:spPr>
        <p:txBody>
          <a:bodyPr vert="horz" wrap="square" lIns="99048" tIns="49524" rIns="99048" bIns="49524" numCol="1" anchor="b" anchorCtr="0" compatLnSpc="1"/>
          <a:p>
            <a:pPr lvl="0" algn="r" defTabSz="990600" eaLnBrk="1" hangingPunct="1">
              <a:buNone/>
            </a:pPr>
            <a:fld id="{9A0DB2DC-4C9A-4742-B13C-FB6460FD3503}" type="slidenum">
              <a:rPr lang="zh-CN" altLang="en-US" sz="1300" dirty="0">
                <a:latin typeface="Tahoma" panose="020B0604030504040204" pitchFamily="34" charset="0"/>
              </a:rPr>
            </a:fld>
            <a:endParaRPr lang="zh-CN" altLang="en-US" sz="1300" dirty="0">
              <a:latin typeface="Tahoma" panose="020B060403050404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1842"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Tahoma" panose="020B0604030504040204" pitchFamily="34" charset="0"/>
                <a:ea typeface="宋体" panose="02010600030101010101" pitchFamily="2" charset="-122"/>
              </a:defRPr>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1" lang="zh-CN" altLang="en-US" sz="13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91843" name="Rectangle 3"/>
          <p:cNvSpPr>
            <a:spLocks noGrp="1" noChangeArrowheads="1"/>
          </p:cNvSpPr>
          <p:nvPr>
            <p:ph type="dt" idx="1"/>
          </p:nvPr>
        </p:nvSpPr>
        <p:spPr bwMode="auto">
          <a:xfrm>
            <a:off x="4022725"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Tahoma" panose="020B0604030504040204" pitchFamily="34" charset="0"/>
                <a:ea typeface="宋体" panose="02010600030101010101" pitchFamily="2" charset="-122"/>
              </a:defRPr>
            </a:lvl1pPr>
          </a:lstStyle>
          <a:p>
            <a:pPr marL="0" marR="0" lvl="0" indent="0" algn="r" defTabSz="990600" rtl="0" eaLnBrk="1" fontAlgn="base" latinLnBrk="0" hangingPunct="1">
              <a:lnSpc>
                <a:spcPct val="100000"/>
              </a:lnSpc>
              <a:spcBef>
                <a:spcPct val="0"/>
              </a:spcBef>
              <a:spcAft>
                <a:spcPct val="0"/>
              </a:spcAft>
              <a:buClrTx/>
              <a:buSzTx/>
              <a:buFontTx/>
              <a:buNone/>
              <a:defRPr/>
            </a:pPr>
            <a:fld id="{9F8FCE17-CADA-4AAA-8036-2BEE4B6F26A4}" type="datetimeFigureOut">
              <a:rPr kumimoji="1" lang="en-US" altLang="zh-CN" sz="13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1" lang="en-US" altLang="zh-CN" sz="13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6084" name="Rectangle 4"/>
          <p:cNvSpPr>
            <a:spLocks noTextEdit="1"/>
          </p:cNvSpPr>
          <p:nvPr>
            <p:ph type="sldImg" idx="2"/>
          </p:nvPr>
        </p:nvSpPr>
        <p:spPr>
          <a:xfrm>
            <a:off x="990600" y="768350"/>
            <a:ext cx="5118100" cy="3836988"/>
          </a:xfrm>
          <a:prstGeom prst="rect">
            <a:avLst/>
          </a:prstGeom>
          <a:noFill/>
          <a:ln w="9525" cap="flat" cmpd="sng">
            <a:solidFill>
              <a:srgbClr val="000000"/>
            </a:solidFill>
            <a:prstDash val="solid"/>
            <a:miter/>
            <a:headEnd type="none" w="med" len="med"/>
            <a:tailEnd type="none" w="med" len="med"/>
          </a:ln>
        </p:spPr>
      </p:sp>
      <p:sp>
        <p:nvSpPr>
          <p:cNvPr id="291845" name="Rectangle 5"/>
          <p:cNvSpPr>
            <a:spLocks noGrp="1" noChangeArrowheads="1"/>
          </p:cNvSpPr>
          <p:nvPr>
            <p:ph type="body" sz="quarter" idx="3"/>
          </p:nvPr>
        </p:nvSpPr>
        <p:spPr bwMode="auto">
          <a:xfrm>
            <a:off x="946150" y="4860925"/>
            <a:ext cx="5207000" cy="4605338"/>
          </a:xfrm>
          <a:prstGeom prst="rect">
            <a:avLst/>
          </a:prstGeom>
          <a:noFill/>
          <a:ln w="9525">
            <a:noFill/>
            <a:miter lim="800000"/>
          </a:ln>
          <a:effectLst/>
        </p:spPr>
        <p:txBody>
          <a:bodyPr vert="horz" wrap="square" lIns="99048" tIns="49524" rIns="99048" bIns="49524"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1846" name="Rectangle 6"/>
          <p:cNvSpPr>
            <a:spLocks noGrp="1" noChangeArrowheads="1"/>
          </p:cNvSpPr>
          <p:nvPr>
            <p:ph type="ftr" sz="quarter" idx="4"/>
          </p:nvPr>
        </p:nvSpPr>
        <p:spPr bwMode="auto">
          <a:xfrm>
            <a:off x="0" y="9723438"/>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Tahoma" panose="020B0604030504040204" pitchFamily="34" charset="0"/>
                <a:ea typeface="宋体" panose="02010600030101010101" pitchFamily="2" charset="-122"/>
              </a:defRPr>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1" lang="en-US" altLang="zh-CN" sz="13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91847" name="Rectangle 7"/>
          <p:cNvSpPr>
            <a:spLocks noGrp="1" noChangeArrowheads="1"/>
          </p:cNvSpPr>
          <p:nvPr>
            <p:ph type="sldNum" sz="quarter" idx="5"/>
          </p:nvPr>
        </p:nvSpPr>
        <p:spPr bwMode="auto">
          <a:xfrm>
            <a:off x="4022725" y="9723438"/>
            <a:ext cx="3076575" cy="511175"/>
          </a:xfrm>
          <a:prstGeom prst="rect">
            <a:avLst/>
          </a:prstGeom>
          <a:noFill/>
          <a:ln w="9525">
            <a:noFill/>
            <a:miter lim="800000"/>
          </a:ln>
          <a:effectLst/>
        </p:spPr>
        <p:txBody>
          <a:bodyPr vert="horz" wrap="square" lIns="99048" tIns="49524" rIns="99048" bIns="49524" numCol="1" anchor="b" anchorCtr="0" compatLnSpc="1"/>
          <a:p>
            <a:pPr lvl="0" algn="r" defTabSz="990600" eaLnBrk="1" hangingPunct="1">
              <a:buNone/>
            </a:pPr>
            <a:fld id="{9A0DB2DC-4C9A-4742-B13C-FB6460FD3503}" type="slidenum">
              <a:rPr lang="zh-CN" altLang="en-US" sz="1300" dirty="0">
                <a:latin typeface="Tahoma" panose="020B0604030504040204" pitchFamily="34" charset="0"/>
                <a:ea typeface="宋体" panose="02010600030101010101" pitchFamily="2" charset="-122"/>
              </a:rPr>
            </a:fld>
            <a:endParaRPr lang="zh-CN" altLang="en-US" sz="1300" dirty="0">
              <a:latin typeface="Tahoma" panose="020B060403050404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txBox="1">
            <a:spLocks noGrp="1"/>
          </p:cNvSpPr>
          <p:nvPr>
            <p:ph type="dt" sz="half"/>
          </p:nvPr>
        </p:nvSpPr>
        <p:spPr>
          <a:xfrm>
            <a:off x="4022725" y="0"/>
            <a:ext cx="3076575" cy="511175"/>
          </a:xfrm>
          <a:prstGeom prst="rect">
            <a:avLst/>
          </a:prstGeom>
          <a:noFill/>
          <a:ln w="9525">
            <a:noFill/>
          </a:ln>
        </p:spPr>
        <p:txBody>
          <a:bodyPr lIns="99048" tIns="49524" rIns="99048" bIns="49524"/>
          <a:p>
            <a:pPr lvl="0" algn="r" defTabSz="990600" eaLnBrk="1" hangingPunct="1"/>
            <a:fld id="{BB962C8B-B14F-4D97-AF65-F5344CB8AC3E}" type="datetime1">
              <a:rPr lang="en-US" altLang="zh-CN" sz="1300" dirty="0">
                <a:latin typeface="Tahoma" panose="020B0604030504040204" pitchFamily="34" charset="0"/>
                <a:ea typeface="宋体" panose="02010600030101010101" pitchFamily="2" charset="-122"/>
              </a:rPr>
            </a:fld>
            <a:endParaRPr lang="en-US" altLang="zh-CN" sz="1300" dirty="0">
              <a:latin typeface="Tahoma" panose="020B0604030504040204" pitchFamily="34" charset="0"/>
              <a:ea typeface="宋体" panose="02010600030101010101" pitchFamily="2" charset="-122"/>
            </a:endParaRPr>
          </a:p>
        </p:txBody>
      </p:sp>
      <p:sp>
        <p:nvSpPr>
          <p:cNvPr id="47107" name="Rectangle 7"/>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buNone/>
            </a:pPr>
            <a:fld id="{9A0DB2DC-4C9A-4742-B13C-FB6460FD3503}" type="slidenum">
              <a:rPr lang="zh-CN" altLang="en-US" sz="1300" dirty="0">
                <a:latin typeface="Tahoma" panose="020B0604030504040204" pitchFamily="34" charset="0"/>
                <a:ea typeface="宋体" panose="02010600030101010101" pitchFamily="2" charset="-122"/>
              </a:rPr>
            </a:fld>
            <a:endParaRPr lang="zh-CN" altLang="en-US" sz="1300" dirty="0">
              <a:latin typeface="Tahoma" panose="020B0604030504040204" pitchFamily="34" charset="0"/>
              <a:ea typeface="宋体" panose="02010600030101010101" pitchFamily="2" charset="-122"/>
            </a:endParaRPr>
          </a:p>
        </p:txBody>
      </p:sp>
      <p:sp>
        <p:nvSpPr>
          <p:cNvPr id="47108" name="Rectangle 2"/>
          <p:cNvSpPr>
            <a:spLocks noTextEdit="1"/>
          </p:cNvSpPr>
          <p:nvPr>
            <p:ph type="sldImg"/>
          </p:nvPr>
        </p:nvSpPr>
        <p:spPr>
          <a:xfrm>
            <a:off x="992188" y="768350"/>
            <a:ext cx="5114925" cy="3836988"/>
          </a:xfrm>
          <a:ln/>
        </p:spPr>
      </p:sp>
      <p:sp>
        <p:nvSpPr>
          <p:cNvPr id="47109" name="Rectangle 3"/>
          <p:cNvSpPr/>
          <p:nvPr>
            <p:ph type="body" idx="1"/>
          </p:nvPr>
        </p:nvSpPr>
        <p:spPr>
          <a:ln/>
        </p:spPr>
        <p:txBody>
          <a:bodyPr wrap="square" lIns="99048" tIns="49524" rIns="99048" bIns="49524" anchor="t" anchorCtr="0"/>
          <a:p>
            <a:pPr lvl="0" eaLnBrk="1" hangingPunct="1"/>
            <a:r>
              <a:rPr lang="zh-CN" altLang="en-US" dirty="0"/>
              <a:t>介绍三个名字以及之间的关系；以及单位性质。</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 name="Line 3"/>
          <p:cNvSpPr>
            <a:spLocks noChangeShapeType="1"/>
          </p:cNvSpPr>
          <p:nvPr/>
        </p:nvSpPr>
        <p:spPr bwMode="auto">
          <a:xfrm flipV="1">
            <a:off x="609600" y="6172200"/>
            <a:ext cx="7924800" cy="0"/>
          </a:xfrm>
          <a:prstGeom prst="line">
            <a:avLst/>
          </a:prstGeom>
          <a:noFill/>
          <a:ln w="3175">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Verdana" panose="020B0604030504040204" pitchFamily="34" charset="0"/>
              <a:ea typeface="黑体" panose="02010609060101010101" pitchFamily="2" charset="-122"/>
              <a:cs typeface="+mn-cs"/>
            </a:endParaRPr>
          </a:p>
        </p:txBody>
      </p:sp>
      <p:pic>
        <p:nvPicPr>
          <p:cNvPr id="5123" name="Picture 8"/>
          <p:cNvPicPr>
            <a:picLocks noChangeAspect="1"/>
          </p:cNvPicPr>
          <p:nvPr userDrawn="1"/>
        </p:nvPicPr>
        <p:blipFill>
          <a:blip r:embed="rId2"/>
          <a:stretch>
            <a:fillRect/>
          </a:stretch>
        </p:blipFill>
        <p:spPr>
          <a:xfrm>
            <a:off x="3851275" y="3644900"/>
            <a:ext cx="1192213" cy="1225550"/>
          </a:xfrm>
          <a:prstGeom prst="rect">
            <a:avLst/>
          </a:prstGeom>
          <a:noFill/>
          <a:ln w="9525">
            <a:noFill/>
          </a:ln>
        </p:spPr>
      </p:pic>
      <p:sp>
        <p:nvSpPr>
          <p:cNvPr id="10" name="Text Box 9"/>
          <p:cNvSpPr txBox="1">
            <a:spLocks noChangeArrowheads="1"/>
          </p:cNvSpPr>
          <p:nvPr/>
        </p:nvSpPr>
        <p:spPr bwMode="auto">
          <a:xfrm>
            <a:off x="1692275" y="5084763"/>
            <a:ext cx="5688013" cy="94932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85000"/>
              </a:lnSpc>
              <a:spcBef>
                <a:spcPct val="50000"/>
              </a:spcBef>
              <a:spcAft>
                <a:spcPct val="0"/>
              </a:spcAft>
              <a:buClrTx/>
              <a:buSzTx/>
              <a:buFontTx/>
              <a:buNone/>
              <a:defRPr/>
            </a:pPr>
            <a:r>
              <a:rPr kumimoji="1" lang="zh-CN" altLang="en-US" sz="2800" b="1" i="0" u="none" strike="noStrike" kern="1200" cap="none" spc="0" normalizeH="0" baseline="0" noProof="0">
                <a:ln>
                  <a:noFill/>
                </a:ln>
                <a:solidFill>
                  <a:srgbClr val="000000"/>
                </a:solidFill>
                <a:effectLst/>
                <a:uLnTx/>
                <a:uFillTx/>
                <a:latin typeface="Tahoma" panose="020B0604030504040204" pitchFamily="34" charset="0"/>
                <a:ea typeface="华文行楷" pitchFamily="2" charset="-122"/>
                <a:cs typeface="+mn-cs"/>
              </a:rPr>
              <a:t>中国赛宝实验室</a:t>
            </a:r>
            <a:endParaRPr kumimoji="1" lang="zh-CN" altLang="en-US" sz="2800" b="1" i="0" u="none" strike="noStrike" kern="1200" cap="none" spc="0" normalizeH="0" baseline="0" noProof="0">
              <a:ln>
                <a:noFill/>
              </a:ln>
              <a:solidFill>
                <a:srgbClr val="000000"/>
              </a:solidFill>
              <a:effectLst/>
              <a:uLnTx/>
              <a:uFillTx/>
              <a:latin typeface="Tahoma" panose="020B0604030504040204" pitchFamily="34" charset="0"/>
              <a:ea typeface="华文行楷" pitchFamily="2" charset="-122"/>
              <a:cs typeface="+mn-cs"/>
            </a:endParaRPr>
          </a:p>
          <a:p>
            <a:pPr marL="0" marR="0" lvl="0" indent="0" algn="ctr" defTabSz="914400" rtl="0" eaLnBrk="1" fontAlgn="base" latinLnBrk="0" hangingPunct="1">
              <a:lnSpc>
                <a:spcPct val="85000"/>
              </a:lnSpc>
              <a:spcBef>
                <a:spcPct val="50000"/>
              </a:spcBef>
              <a:spcAft>
                <a:spcPct val="0"/>
              </a:spcAft>
              <a:buClrTx/>
              <a:buSzTx/>
              <a:buFontTx/>
              <a:buNone/>
              <a:defRPr/>
            </a:pPr>
            <a:r>
              <a:rPr kumimoji="1" lang="zh-CN" altLang="en-US" sz="2400" b="1" i="0" u="none" strike="noStrike" kern="1200" cap="none" spc="0" normalizeH="0" baseline="0" noProof="0">
                <a:ln>
                  <a:noFill/>
                </a:ln>
                <a:solidFill>
                  <a:srgbClr val="000000"/>
                </a:solidFill>
                <a:effectLst/>
                <a:uLnTx/>
                <a:uFillTx/>
                <a:latin typeface="Tahoma" panose="020B0604030504040204" pitchFamily="34" charset="0"/>
                <a:ea typeface="华文行楷" pitchFamily="2" charset="-122"/>
                <a:cs typeface="+mn-cs"/>
              </a:rPr>
              <a:t>（工业和信息化部电子第五研究所）</a:t>
            </a:r>
            <a:endParaRPr kumimoji="1" lang="zh-CN" altLang="en-US" sz="2400" b="1" i="0" u="none" strike="noStrike" kern="1200" cap="none" spc="0" normalizeH="0" baseline="0" noProof="0">
              <a:ln>
                <a:noFill/>
              </a:ln>
              <a:solidFill>
                <a:srgbClr val="000000"/>
              </a:solidFill>
              <a:effectLst/>
              <a:uLnTx/>
              <a:uFillTx/>
              <a:latin typeface="Tahoma" panose="020B0604030504040204" pitchFamily="34" charset="0"/>
              <a:ea typeface="华文行楷" pitchFamily="2" charset="-122"/>
              <a:cs typeface="+mn-cs"/>
            </a:endParaRPr>
          </a:p>
        </p:txBody>
      </p:sp>
      <p:sp>
        <p:nvSpPr>
          <p:cNvPr id="11" name="Text Box 10"/>
          <p:cNvSpPr txBox="1">
            <a:spLocks noChangeArrowheads="1"/>
          </p:cNvSpPr>
          <p:nvPr/>
        </p:nvSpPr>
        <p:spPr bwMode="auto">
          <a:xfrm>
            <a:off x="2411413" y="6165850"/>
            <a:ext cx="4105275" cy="45720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1" lang="zh-CN" altLang="en-US" sz="2400" b="1" i="0" u="none" strike="noStrike" kern="1200" cap="none" spc="0" normalizeH="0" baseline="0" noProof="0">
                <a:ln>
                  <a:noFill/>
                </a:ln>
                <a:solidFill>
                  <a:srgbClr val="000000"/>
                </a:solidFill>
                <a:effectLst/>
                <a:uLnTx/>
                <a:uFillTx/>
                <a:latin typeface="Tahoma" panose="020B0604030504040204" pitchFamily="34" charset="0"/>
                <a:ea typeface="楷体_GB2312" pitchFamily="49" charset="-122"/>
                <a:cs typeface="+mn-cs"/>
              </a:rPr>
              <a:t>时间</a:t>
            </a:r>
            <a:r>
              <a:rPr kumimoji="1" lang="en-US" altLang="zh-CN" sz="2400" b="1" i="0" u="none" strike="noStrike" kern="1200" cap="none" spc="0" normalizeH="0" baseline="0" noProof="0">
                <a:ln>
                  <a:noFill/>
                </a:ln>
                <a:solidFill>
                  <a:srgbClr val="000000"/>
                </a:solidFill>
                <a:effectLst/>
                <a:uLnTx/>
                <a:uFillTx/>
                <a:latin typeface="Tahoma" panose="020B0604030504040204" pitchFamily="34" charset="0"/>
                <a:ea typeface="楷体_GB2312" pitchFamily="49" charset="-122"/>
                <a:cs typeface="+mn-cs"/>
              </a:rPr>
              <a:t>/</a:t>
            </a:r>
            <a:r>
              <a:rPr kumimoji="1" lang="zh-CN" altLang="en-US" sz="2400" b="1" i="0" u="none" strike="noStrike" kern="1200" cap="none" spc="0" normalizeH="0" baseline="0" noProof="0">
                <a:ln>
                  <a:noFill/>
                </a:ln>
                <a:solidFill>
                  <a:srgbClr val="000000"/>
                </a:solidFill>
                <a:effectLst/>
                <a:uLnTx/>
                <a:uFillTx/>
                <a:latin typeface="Tahoma" panose="020B0604030504040204" pitchFamily="34" charset="0"/>
                <a:ea typeface="楷体_GB2312" pitchFamily="49" charset="-122"/>
                <a:cs typeface="+mn-cs"/>
              </a:rPr>
              <a:t>地点</a:t>
            </a:r>
            <a:endParaRPr kumimoji="1" lang="zh-CN" altLang="en-US" sz="2400" b="1" i="0" u="none" strike="noStrike" kern="1200" cap="none" spc="0" normalizeH="0" baseline="0" noProof="0">
              <a:ln>
                <a:noFill/>
              </a:ln>
              <a:solidFill>
                <a:srgbClr val="000000"/>
              </a:solidFill>
              <a:effectLst/>
              <a:uLnTx/>
              <a:uFillTx/>
              <a:latin typeface="Tahoma" panose="020B0604030504040204" pitchFamily="34" charset="0"/>
              <a:ea typeface="楷体_GB2312" pitchFamily="49" charset="-122"/>
              <a:cs typeface="+mn-cs"/>
            </a:endParaRPr>
          </a:p>
        </p:txBody>
      </p:sp>
      <p:sp>
        <p:nvSpPr>
          <p:cNvPr id="350210"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68413"/>
            <a:ext cx="2057400" cy="48577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68413"/>
            <a:ext cx="6019800" cy="48577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tx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685800" y="2130425"/>
            <a:ext cx="7772400" cy="1470025"/>
          </a:xfrm>
        </p:spPr>
        <p:txBody>
          <a:bodyPr/>
          <a:lstStyle>
            <a:lvl1pPr>
              <a:defRPr smtClean="0"/>
            </a:lvl1pPr>
          </a:lstStyle>
          <a:p>
            <a:r>
              <a:rPr lang="zh-CN" altLang="en-US" smtClean="0"/>
              <a:t>单击此处编辑母版标题样式</a:t>
            </a:r>
            <a:endParaRPr lang="zh-CN" altLang="en-US" smtClean="0"/>
          </a:p>
        </p:txBody>
      </p:sp>
      <p:sp>
        <p:nvSpPr>
          <p:cNvPr id="329731" name="Rectangle 3"/>
          <p:cNvSpPr>
            <a:spLocks noGrp="1" noChangeArrowheads="1"/>
          </p:cNvSpPr>
          <p:nvPr>
            <p:ph type="subTitle" idx="1"/>
          </p:nvPr>
        </p:nvSpPr>
        <p:spPr>
          <a:xfrm>
            <a:off x="1371600" y="3886200"/>
            <a:ext cx="6400800" cy="1752600"/>
          </a:xfrm>
          <a:ln>
            <a:noFill/>
          </a:ln>
        </p:spPr>
        <p:txBody>
          <a:bodyPr/>
          <a:lstStyle>
            <a:lvl1pPr marL="0" indent="0" algn="ctr">
              <a:buFontTx/>
              <a:buNone/>
              <a:defRPr smtClean="0"/>
            </a:lvl1pPr>
          </a:lstStyle>
          <a:p>
            <a:r>
              <a:rPr lang="zh-CN" altLang="en-US" smtClean="0"/>
              <a:t>单击此处编辑母版副标题样式</a:t>
            </a:r>
            <a:endParaRPr lang="zh-CN" altLang="en-US" smtClean="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246" y="332581"/>
            <a:ext cx="898096" cy="45355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2"/>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2"/>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2"/>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2"/>
                </a:solidFill>
              </a:defRPr>
            </a:lvl1p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solidFill>
                  <a:schemeClr val="bg2"/>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2"/>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solidFill>
                  <a:schemeClr val="bg2"/>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solidFill>
                  <a:schemeClr val="bg2"/>
                </a:solidFill>
              </a:defRPr>
            </a:lvl1p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914400" y="2362200"/>
            <a:ext cx="7772400" cy="3048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rgbClr val="660033"/>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519113" y="188913"/>
            <a:ext cx="8229600" cy="792162"/>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rgbClr val="660033"/>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395605" y="1196975"/>
            <a:ext cx="4771390" cy="5052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2.png"/><Relationship Id="rId15" Type="http://schemas.openxmlformats.org/officeDocument/2006/relationships/image" Target="../media/image3.jpeg"/><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p:sp>
        <p:nvSpPr>
          <p:cNvPr id="3074" name="Rectangle 2"/>
          <p:cNvSpPr>
            <a:spLocks noGrp="1"/>
          </p:cNvSpPr>
          <p:nvPr>
            <p:ph type="title"/>
          </p:nvPr>
        </p:nvSpPr>
        <p:spPr>
          <a:xfrm>
            <a:off x="539750" y="1268413"/>
            <a:ext cx="8001000" cy="1216025"/>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332805" name="Line 5"/>
          <p:cNvSpPr>
            <a:spLocks noChangeShapeType="1"/>
          </p:cNvSpPr>
          <p:nvPr/>
        </p:nvSpPr>
        <p:spPr bwMode="auto">
          <a:xfrm flipV="1">
            <a:off x="611188" y="6021388"/>
            <a:ext cx="7924800" cy="0"/>
          </a:xfrm>
          <a:prstGeom prst="line">
            <a:avLst/>
          </a:prstGeom>
          <a:noFill/>
          <a:ln w="3175">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Verdana" panose="020B0604030504040204" pitchFamily="34" charset="0"/>
              <a:ea typeface="黑体" panose="02010609060101010101" pitchFamily="2" charset="-122"/>
              <a:cs typeface="+mn-cs"/>
            </a:endParaRPr>
          </a:p>
        </p:txBody>
      </p:sp>
      <p:pic>
        <p:nvPicPr>
          <p:cNvPr id="3076" name="Picture 8"/>
          <p:cNvPicPr>
            <a:picLocks noChangeAspect="1"/>
          </p:cNvPicPr>
          <p:nvPr userDrawn="1"/>
        </p:nvPicPr>
        <p:blipFill>
          <a:blip r:embed="rId12"/>
          <a:stretch>
            <a:fillRect/>
          </a:stretch>
        </p:blipFill>
        <p:spPr>
          <a:xfrm>
            <a:off x="3851275" y="2781300"/>
            <a:ext cx="1192213" cy="1225550"/>
          </a:xfrm>
          <a:prstGeom prst="rect">
            <a:avLst/>
          </a:prstGeom>
          <a:noFill/>
          <a:ln w="9525">
            <a:noFill/>
          </a:ln>
        </p:spPr>
      </p:pic>
      <p:sp>
        <p:nvSpPr>
          <p:cNvPr id="9" name="Text Box 9"/>
          <p:cNvSpPr txBox="1">
            <a:spLocks noChangeArrowheads="1"/>
          </p:cNvSpPr>
          <p:nvPr/>
        </p:nvSpPr>
        <p:spPr bwMode="auto">
          <a:xfrm>
            <a:off x="1403350" y="5013325"/>
            <a:ext cx="6335713" cy="677863"/>
          </a:xfrm>
          <a:prstGeom prst="rect">
            <a:avLst/>
          </a:prstGeom>
          <a:noFill/>
          <a:ln w="9525">
            <a:noFill/>
            <a:miter lim="800000"/>
          </a:ln>
          <a:effectLst/>
        </p:spPr>
        <p:txBody>
          <a:bodyPr>
            <a:spAutoFit/>
          </a:bodyPr>
          <a:lstStyle/>
          <a:p>
            <a:pPr marL="0" marR="0" lvl="0" indent="0" algn="ctr" defTabSz="914400" rtl="0" eaLnBrk="1" fontAlgn="base" latinLnBrk="0" hangingPunct="1">
              <a:lnSpc>
                <a:spcPct val="55000"/>
              </a:lnSpc>
              <a:spcBef>
                <a:spcPct val="50000"/>
              </a:spcBef>
              <a:spcAft>
                <a:spcPct val="0"/>
              </a:spcAft>
              <a:buClrTx/>
              <a:buSzTx/>
              <a:buFontTx/>
              <a:buNone/>
              <a:defRPr/>
            </a:pPr>
            <a:r>
              <a:rPr kumimoji="1" lang="zh-CN" altLang="en-US" sz="24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rPr>
              <a:t>工业和信息化部电子第五研究所</a:t>
            </a:r>
            <a:endParaRPr kumimoji="1" lang="zh-CN" altLang="en-US" sz="24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a:p>
            <a:pPr marL="0" marR="0" lvl="0" indent="0" algn="ctr" defTabSz="914400" rtl="0" eaLnBrk="1" fontAlgn="base" latinLnBrk="0" hangingPunct="1">
              <a:lnSpc>
                <a:spcPct val="55000"/>
              </a:lnSpc>
              <a:spcBef>
                <a:spcPct val="50000"/>
              </a:spcBef>
              <a:spcAft>
                <a:spcPct val="0"/>
              </a:spcAft>
              <a:buClrTx/>
              <a:buSzTx/>
              <a:buFontTx/>
              <a:buNone/>
              <a:defRPr/>
            </a:pPr>
            <a:r>
              <a:rPr kumimoji="1" lang="zh-CN" altLang="en-US" sz="24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rPr>
              <a:t>中国赛宝实验室</a:t>
            </a:r>
            <a:endParaRPr kumimoji="1" lang="zh-CN" altLang="en-US" sz="2400" b="1" i="0" u="none" strike="noStrike" kern="1200" cap="none" spc="0" normalizeH="0" baseline="0" noProof="0" smtClean="0">
              <a:ln>
                <a:noFill/>
              </a:ln>
              <a:solidFill>
                <a:srgbClr val="000000"/>
              </a:solidFill>
              <a:effectLst/>
              <a:uLnTx/>
              <a:uFillTx/>
              <a:latin typeface="Tahoma" panose="020B0604030504040204" pitchFamily="34" charset="0"/>
              <a:ea typeface="楷体_GB2312" pitchFamily="49" charset="-122"/>
              <a:cs typeface="+mn-cs"/>
            </a:endParaRPr>
          </a:p>
        </p:txBody>
      </p:sp>
      <p:sp>
        <p:nvSpPr>
          <p:cNvPr id="332816" name="Rectangle 16"/>
          <p:cNvSpPr>
            <a:spLocks noChangeArrowheads="1"/>
          </p:cNvSpPr>
          <p:nvPr/>
        </p:nvSpPr>
        <p:spPr bwMode="auto">
          <a:xfrm>
            <a:off x="3779838" y="6092825"/>
            <a:ext cx="2087563" cy="3968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2000" b="1" i="0" u="none" strike="noStrike" kern="1200" cap="none" spc="0" normalizeH="0" baseline="0" noProof="0" smtClean="0">
                <a:ln>
                  <a:noFill/>
                </a:ln>
                <a:solidFill>
                  <a:srgbClr val="660033"/>
                </a:solidFill>
                <a:effectLst/>
                <a:uLnTx/>
                <a:uFillTx/>
                <a:latin typeface="Arial" panose="020B0604020202020204" pitchFamily="34" charset="0"/>
                <a:ea typeface="楷体_GB2312" pitchFamily="49" charset="-122"/>
                <a:cs typeface="+mn-cs"/>
              </a:rPr>
              <a:t>惠州   </a:t>
            </a:r>
            <a:r>
              <a:rPr kumimoji="1" lang="en-US" altLang="zh-CN" sz="2000" b="1" i="0" u="none" strike="noStrike" kern="1200" cap="none" spc="0" normalizeH="0" baseline="0" noProof="0" smtClean="0">
                <a:ln>
                  <a:noFill/>
                </a:ln>
                <a:solidFill>
                  <a:srgbClr val="660033"/>
                </a:solidFill>
                <a:effectLst/>
                <a:uLnTx/>
                <a:uFillTx/>
                <a:latin typeface="Arial" panose="020B0604020202020204" pitchFamily="34" charset="0"/>
                <a:ea typeface="楷体_GB2312" pitchFamily="49" charset="-122"/>
                <a:cs typeface="+mn-cs"/>
              </a:rPr>
              <a:t>2011.7</a:t>
            </a:r>
            <a:endParaRPr kumimoji="1" lang="zh-CN" altLang="en-US" sz="2000" b="1" i="0" u="none" strike="noStrike" kern="1200" cap="none" spc="0" normalizeH="0" baseline="0" noProof="0" smtClean="0">
              <a:ln>
                <a:noFill/>
              </a:ln>
              <a:solidFill>
                <a:srgbClr val="660033"/>
              </a:solidFill>
              <a:effectLst/>
              <a:uLnTx/>
              <a:uFillTx/>
              <a:latin typeface="Arial" panose="020B0604020202020204" pitchFamily="34" charset="0"/>
              <a:ea typeface="楷体_GB2312"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ctr"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fontAlgn="base">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fontAlgn="base">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fontAlgn="base">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4098" name="Rectangle 2"/>
          <p:cNvSpPr>
            <a:spLocks noGrp="1"/>
          </p:cNvSpPr>
          <p:nvPr>
            <p:ph type="title"/>
          </p:nvPr>
        </p:nvSpPr>
        <p:spPr>
          <a:xfrm>
            <a:off x="519113" y="188913"/>
            <a:ext cx="8229600" cy="792162"/>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3"/>
          <p:cNvSpPr>
            <a:spLocks noGrp="1"/>
          </p:cNvSpPr>
          <p:nvPr>
            <p:ph type="body" idx="1"/>
          </p:nvPr>
        </p:nvSpPr>
        <p:spPr>
          <a:xfrm>
            <a:off x="457200" y="1600200"/>
            <a:ext cx="8229600" cy="4525963"/>
          </a:xfrm>
          <a:prstGeom prst="rect">
            <a:avLst/>
          </a:prstGeom>
          <a:noFill/>
          <a:ln w="9525" cap="flat" cmpd="sng">
            <a:solidFill>
              <a:srgbClr val="00CCFF"/>
            </a:solidFill>
            <a:prstDash val="solid"/>
            <a:miter/>
            <a:headEnd type="none" w="med" len="med"/>
            <a:tailEnd type="none" w="med" len="med"/>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4100" name="Group 14"/>
          <p:cNvGrpSpPr/>
          <p:nvPr userDrawn="1"/>
        </p:nvGrpSpPr>
        <p:grpSpPr>
          <a:xfrm>
            <a:off x="0" y="-26987"/>
            <a:ext cx="9144000" cy="1152525"/>
            <a:chOff x="0" y="-17"/>
            <a:chExt cx="5760" cy="969"/>
          </a:xfrm>
        </p:grpSpPr>
        <p:pic>
          <p:nvPicPr>
            <p:cNvPr id="4101" name="Picture 10" descr="C12-01PPT演示背板标识规范1"/>
            <p:cNvPicPr>
              <a:picLocks noChangeAspect="1"/>
            </p:cNvPicPr>
            <p:nvPr userDrawn="1"/>
          </p:nvPicPr>
          <p:blipFill>
            <a:blip r:embed="rId15"/>
            <a:stretch>
              <a:fillRect/>
            </a:stretch>
          </p:blipFill>
          <p:spPr>
            <a:xfrm>
              <a:off x="0" y="0"/>
              <a:ext cx="5760" cy="952"/>
            </a:xfrm>
            <a:prstGeom prst="rect">
              <a:avLst/>
            </a:prstGeom>
            <a:noFill/>
            <a:ln w="9525">
              <a:noFill/>
            </a:ln>
          </p:spPr>
        </p:pic>
        <p:sp>
          <p:nvSpPr>
            <p:cNvPr id="1035" name="Rectangle 11"/>
            <p:cNvSpPr>
              <a:spLocks noChangeArrowheads="1"/>
            </p:cNvSpPr>
            <p:nvPr/>
          </p:nvSpPr>
          <p:spPr bwMode="auto">
            <a:xfrm>
              <a:off x="7" y="-17"/>
              <a:ext cx="5753" cy="802"/>
            </a:xfrm>
            <a:prstGeom prst="rect">
              <a:avLst/>
            </a:prstGeom>
            <a:solidFill>
              <a:srgbClr val="DDDDDD"/>
            </a:soli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黑体" panose="02010609060101010101" pitchFamily="2" charset="-122"/>
                <a:cs typeface="+mn-cs"/>
              </a:endParaRPr>
            </a:p>
          </p:txBody>
        </p:sp>
      </p:gr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72246" y="332581"/>
            <a:ext cx="898096" cy="453553"/>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a:solidFill>
            <a:srgbClr val="000000"/>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a:solidFill>
            <a:srgbClr val="000000"/>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a:solidFill>
            <a:srgbClr val="000000"/>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rgbClr val="660033"/>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33"/>
          </a:solidFill>
          <a:latin typeface="+mn-lt"/>
          <a:ea typeface="+mn-ea"/>
        </a:defRPr>
      </a:lvl2pPr>
      <a:lvl3pPr marL="1143000" indent="-228600" algn="l" rtl="0" eaLnBrk="0" fontAlgn="base" hangingPunct="0">
        <a:spcBef>
          <a:spcPct val="20000"/>
        </a:spcBef>
        <a:spcAft>
          <a:spcPct val="0"/>
        </a:spcAft>
        <a:buChar char="•"/>
        <a:defRPr sz="2400">
          <a:solidFill>
            <a:srgbClr val="660033"/>
          </a:solidFill>
          <a:latin typeface="+mn-lt"/>
          <a:ea typeface="+mn-ea"/>
        </a:defRPr>
      </a:lvl3pPr>
      <a:lvl4pPr marL="1600200" indent="-228600" algn="l" rtl="0" eaLnBrk="0" fontAlgn="base" hangingPunct="0">
        <a:spcBef>
          <a:spcPct val="20000"/>
        </a:spcBef>
        <a:spcAft>
          <a:spcPct val="0"/>
        </a:spcAft>
        <a:buChar char="–"/>
        <a:defRPr sz="2000">
          <a:solidFill>
            <a:srgbClr val="660033"/>
          </a:solidFill>
          <a:latin typeface="+mn-lt"/>
          <a:ea typeface="+mn-ea"/>
        </a:defRPr>
      </a:lvl4pPr>
      <a:lvl5pPr marL="2057400" indent="-228600" algn="l" rtl="0" eaLnBrk="0" fontAlgn="base" hangingPunct="0">
        <a:spcBef>
          <a:spcPct val="20000"/>
        </a:spcBef>
        <a:spcAft>
          <a:spcPct val="0"/>
        </a:spcAft>
        <a:buChar char="»"/>
        <a:defRPr sz="2000">
          <a:solidFill>
            <a:srgbClr val="660033"/>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3.xml"/><Relationship Id="rId4" Type="http://schemas.openxmlformats.org/officeDocument/2006/relationships/image" Target="../media/image25.jpeg"/><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7.jpeg"/><Relationship Id="rId4" Type="http://schemas.openxmlformats.org/officeDocument/2006/relationships/tags" Target="../tags/tag18.xml"/><Relationship Id="rId3" Type="http://schemas.openxmlformats.org/officeDocument/2006/relationships/image" Target="../media/image26.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730" y="1831975"/>
            <a:ext cx="7595870" cy="1319530"/>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清洁生产审核验收程序</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5364004" y="407707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026504" y="50130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5958840" y="50134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6891176" y="50130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4"/>
          <p:cNvSpPr/>
          <p:nvPr/>
        </p:nvSpPr>
        <p:spPr>
          <a:xfrm>
            <a:off x="2700338" y="274638"/>
            <a:ext cx="4175125" cy="706437"/>
          </a:xfrm>
          <a:prstGeom prst="rect">
            <a:avLst/>
          </a:prstGeom>
          <a:noFill/>
          <a:ln w="9525">
            <a:noFill/>
          </a:ln>
        </p:spPr>
        <p:txBody>
          <a:bodyPr/>
          <a:p>
            <a:pPr algn="ctr" eaLnBrk="0" hangingPunct="0"/>
            <a:r>
              <a:rPr lang="zh-CN" altLang="en-US" sz="3200" b="1" dirty="0">
                <a:solidFill>
                  <a:schemeClr val="bg2"/>
                </a:solidFill>
                <a:latin typeface="楷体_GB2312" pitchFamily="49" charset="-122"/>
                <a:ea typeface="楷体_GB2312" pitchFamily="49" charset="-122"/>
              </a:rPr>
              <a:t>宣传教育</a:t>
            </a:r>
            <a:endParaRPr lang="zh-CN" altLang="en-US" sz="3200" b="1" dirty="0">
              <a:solidFill>
                <a:schemeClr val="bg2"/>
              </a:solidFill>
              <a:latin typeface="楷体_GB2312" pitchFamily="49" charset="-122"/>
              <a:ea typeface="楷体_GB2312" pitchFamily="49" charset="-122"/>
            </a:endParaRPr>
          </a:p>
        </p:txBody>
      </p:sp>
      <p:sp>
        <p:nvSpPr>
          <p:cNvPr id="14339" name="Rectangle 5"/>
          <p:cNvSpPr>
            <a:spLocks noGrp="1"/>
          </p:cNvSpPr>
          <p:nvPr>
            <p:ph idx="1"/>
          </p:nvPr>
        </p:nvSpPr>
        <p:spPr>
          <a:xfrm>
            <a:off x="457200" y="1371600"/>
            <a:ext cx="8382000" cy="4419600"/>
          </a:xfrm>
          <a:ln>
            <a:noFill/>
          </a:ln>
        </p:spPr>
        <p:txBody>
          <a:bodyPr vert="horz" wrap="square" lIns="91440" tIns="45720" rIns="91440" bIns="45720" anchor="t" anchorCtr="0"/>
          <a:p>
            <a:pPr algn="ctr">
              <a:buNone/>
            </a:pPr>
            <a:r>
              <a:rPr lang="zh-CN" altLang="en-US" dirty="0"/>
              <a:t>开展宣传教育</a:t>
            </a:r>
            <a:r>
              <a:rPr lang="en-US" altLang="zh-CN" dirty="0"/>
              <a:t>——</a:t>
            </a:r>
            <a:r>
              <a:rPr lang="zh-CN" altLang="en-US" dirty="0"/>
              <a:t>讲座、座谈、板报</a:t>
            </a:r>
            <a:endParaRPr lang="zh-CN" altLang="en-US" dirty="0"/>
          </a:p>
        </p:txBody>
      </p:sp>
      <p:pic>
        <p:nvPicPr>
          <p:cNvPr id="14340" name="Picture 6" descr="DSC03507"/>
          <p:cNvPicPr>
            <a:picLocks noChangeAspect="1"/>
          </p:cNvPicPr>
          <p:nvPr/>
        </p:nvPicPr>
        <p:blipFill>
          <a:blip r:embed="rId1"/>
          <a:stretch>
            <a:fillRect/>
          </a:stretch>
        </p:blipFill>
        <p:spPr>
          <a:xfrm>
            <a:off x="457200" y="2590800"/>
            <a:ext cx="3886200" cy="2881313"/>
          </a:xfrm>
          <a:prstGeom prst="rect">
            <a:avLst/>
          </a:prstGeom>
          <a:noFill/>
          <a:ln w="9525">
            <a:noFill/>
          </a:ln>
        </p:spPr>
      </p:pic>
      <p:pic>
        <p:nvPicPr>
          <p:cNvPr id="14341" name="Picture 7" descr="PICT0008"/>
          <p:cNvPicPr>
            <a:picLocks noChangeAspect="1"/>
          </p:cNvPicPr>
          <p:nvPr/>
        </p:nvPicPr>
        <p:blipFill>
          <a:blip r:embed="rId2"/>
          <a:stretch>
            <a:fillRect/>
          </a:stretch>
        </p:blipFill>
        <p:spPr>
          <a:xfrm>
            <a:off x="4800600" y="2606675"/>
            <a:ext cx="4038600" cy="28797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4"/>
          <p:cNvSpPr/>
          <p:nvPr/>
        </p:nvSpPr>
        <p:spPr>
          <a:xfrm>
            <a:off x="2124075" y="188913"/>
            <a:ext cx="5616575" cy="706437"/>
          </a:xfrm>
          <a:prstGeom prst="rect">
            <a:avLst/>
          </a:prstGeom>
          <a:noFill/>
          <a:ln w="9525">
            <a:noFill/>
          </a:ln>
        </p:spPr>
        <p:txBody>
          <a:bodyPr/>
          <a:p>
            <a:pPr algn="ctr" eaLnBrk="0" hangingPunct="0"/>
            <a:r>
              <a:rPr lang="zh-CN" altLang="en-US" sz="3200" b="1" dirty="0">
                <a:solidFill>
                  <a:schemeClr val="bg2"/>
                </a:solidFill>
                <a:latin typeface="楷体_GB2312" pitchFamily="49" charset="-122"/>
                <a:ea typeface="楷体_GB2312" pitchFamily="49" charset="-122"/>
              </a:rPr>
              <a:t>审核准备</a:t>
            </a:r>
            <a:endParaRPr lang="zh-CN" altLang="en-US" sz="3200" b="1" dirty="0">
              <a:solidFill>
                <a:schemeClr val="bg2"/>
              </a:solidFill>
              <a:latin typeface="楷体_GB2312" pitchFamily="49" charset="-122"/>
              <a:ea typeface="楷体_GB2312" pitchFamily="49" charset="-122"/>
            </a:endParaRPr>
          </a:p>
        </p:txBody>
      </p:sp>
      <p:sp>
        <p:nvSpPr>
          <p:cNvPr id="15363" name="Rectangle 5"/>
          <p:cNvSpPr/>
          <p:nvPr/>
        </p:nvSpPr>
        <p:spPr>
          <a:xfrm>
            <a:off x="468313" y="1268413"/>
            <a:ext cx="8382000" cy="4081462"/>
          </a:xfrm>
          <a:prstGeom prst="rect">
            <a:avLst/>
          </a:prstGeom>
          <a:noFill/>
          <a:ln w="9525">
            <a:noFill/>
          </a:ln>
        </p:spPr>
        <p:txBody>
          <a:bodyPr/>
          <a:p>
            <a:pPr marL="342900" indent="-342900" algn="ctr" eaLnBrk="0" hangingPunct="0">
              <a:spcBef>
                <a:spcPct val="20000"/>
              </a:spcBef>
            </a:pPr>
            <a:r>
              <a:rPr lang="zh-CN" altLang="en-US" sz="4000" dirty="0">
                <a:solidFill>
                  <a:srgbClr val="0000CC"/>
                </a:solidFill>
                <a:latin typeface="华文中宋" pitchFamily="2" charset="-122"/>
                <a:ea typeface="华文中宋" pitchFamily="2" charset="-122"/>
              </a:rPr>
              <a:t>开展宣传教育</a:t>
            </a:r>
            <a:r>
              <a:rPr lang="en-US" altLang="zh-CN" sz="4000" dirty="0">
                <a:solidFill>
                  <a:srgbClr val="0000CC"/>
                </a:solidFill>
                <a:latin typeface="华文中宋" pitchFamily="2" charset="-122"/>
                <a:ea typeface="华文中宋" pitchFamily="2" charset="-122"/>
              </a:rPr>
              <a:t>——</a:t>
            </a:r>
            <a:r>
              <a:rPr lang="zh-CN" altLang="en-US" sz="4000" dirty="0">
                <a:solidFill>
                  <a:srgbClr val="0000CC"/>
                </a:solidFill>
                <a:latin typeface="华文中宋" pitchFamily="2" charset="-122"/>
                <a:ea typeface="华文中宋" pitchFamily="2" charset="-122"/>
              </a:rPr>
              <a:t>网络宣传</a:t>
            </a:r>
            <a:endParaRPr lang="zh-CN" altLang="en-US" sz="4000" dirty="0">
              <a:solidFill>
                <a:srgbClr val="0000CC"/>
              </a:solidFill>
              <a:latin typeface="华文中宋" pitchFamily="2" charset="-122"/>
              <a:ea typeface="华文中宋" pitchFamily="2" charset="-122"/>
            </a:endParaRPr>
          </a:p>
        </p:txBody>
      </p:sp>
      <p:pic>
        <p:nvPicPr>
          <p:cNvPr id="15364" name="Picture 6"/>
          <p:cNvPicPr>
            <a:picLocks noChangeAspect="1"/>
          </p:cNvPicPr>
          <p:nvPr/>
        </p:nvPicPr>
        <p:blipFill>
          <a:blip r:embed="rId1"/>
          <a:stretch>
            <a:fillRect/>
          </a:stretch>
        </p:blipFill>
        <p:spPr>
          <a:xfrm>
            <a:off x="457200" y="2057400"/>
            <a:ext cx="3698875" cy="3962400"/>
          </a:xfrm>
          <a:prstGeom prst="rect">
            <a:avLst/>
          </a:prstGeom>
          <a:noFill/>
          <a:ln w="9525">
            <a:noFill/>
          </a:ln>
        </p:spPr>
      </p:pic>
      <p:pic>
        <p:nvPicPr>
          <p:cNvPr id="15365" name="Picture 7"/>
          <p:cNvPicPr>
            <a:picLocks noChangeAspect="1"/>
          </p:cNvPicPr>
          <p:nvPr/>
        </p:nvPicPr>
        <p:blipFill>
          <a:blip r:embed="rId2"/>
          <a:stretch>
            <a:fillRect/>
          </a:stretch>
        </p:blipFill>
        <p:spPr>
          <a:xfrm>
            <a:off x="4876800" y="2133600"/>
            <a:ext cx="3438525" cy="38862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建立审核小组和审核计划</a:t>
            </a:r>
            <a:endParaRPr lang="zh-CN" altLang="en-US" sz="3200" b="1" dirty="0">
              <a:latin typeface="楷体_GB2312" pitchFamily="49" charset="-122"/>
              <a:ea typeface="楷体_GB2312" pitchFamily="49" charset="-122"/>
              <a:cs typeface="+mj-cs"/>
            </a:endParaRPr>
          </a:p>
        </p:txBody>
      </p:sp>
      <p:sp>
        <p:nvSpPr>
          <p:cNvPr id="16387" name="Rectangle 4"/>
          <p:cNvSpPr/>
          <p:nvPr>
            <p:ph idx="1"/>
          </p:nvPr>
        </p:nvSpPr>
        <p:spPr>
          <a:ln>
            <a:noFill/>
          </a:ln>
        </p:spPr>
        <p:txBody>
          <a:bodyPr vert="horz" wrap="square" lIns="91440" tIns="45720" rIns="91440" bIns="45720" anchor="t" anchorCtr="0"/>
          <a:p>
            <a:r>
              <a:rPr lang="zh-CN" altLang="en-US" sz="2800" b="1" dirty="0">
                <a:solidFill>
                  <a:srgbClr val="FF0000"/>
                </a:solidFill>
                <a:latin typeface="楷体_GB2312" pitchFamily="49" charset="-122"/>
                <a:ea typeface="楷体_GB2312" pitchFamily="49" charset="-122"/>
              </a:rPr>
              <a:t>建立审核小组</a:t>
            </a:r>
            <a:endParaRPr lang="zh-CN" altLang="en-US" sz="2800" b="1" dirty="0">
              <a:solidFill>
                <a:srgbClr val="FF0000"/>
              </a:solidFill>
              <a:latin typeface="楷体_GB2312" pitchFamily="49" charset="-122"/>
              <a:ea typeface="楷体_GB2312" pitchFamily="49" charset="-122"/>
            </a:endParaRPr>
          </a:p>
          <a:p>
            <a:pPr>
              <a:buNone/>
            </a:pPr>
            <a:r>
              <a:rPr lang="zh-CN" altLang="en-US" sz="2800" b="1" dirty="0">
                <a:solidFill>
                  <a:srgbClr val="000000"/>
                </a:solidFill>
                <a:latin typeface="楷体_GB2312" pitchFamily="49" charset="-122"/>
                <a:ea typeface="楷体_GB2312" pitchFamily="49" charset="-122"/>
              </a:rPr>
              <a:t>    其中组长一般由企业领导兼任；</a:t>
            </a:r>
            <a:endParaRPr lang="zh-CN" altLang="en-US" sz="2800" b="1" dirty="0">
              <a:solidFill>
                <a:srgbClr val="000000"/>
              </a:solidFill>
              <a:latin typeface="楷体_GB2312" pitchFamily="49" charset="-122"/>
              <a:ea typeface="楷体_GB2312" pitchFamily="49" charset="-122"/>
            </a:endParaRPr>
          </a:p>
          <a:p>
            <a:pPr>
              <a:buNone/>
            </a:pPr>
            <a:r>
              <a:rPr lang="zh-CN" altLang="en-US" sz="2800" b="1" dirty="0">
                <a:solidFill>
                  <a:srgbClr val="000000"/>
                </a:solidFill>
                <a:latin typeface="楷体_GB2312" pitchFamily="49" charset="-122"/>
                <a:ea typeface="楷体_GB2312" pitchFamily="49" charset="-122"/>
              </a:rPr>
              <a:t>    组员：各生产车间、职能部门的负责人及个别文员。</a:t>
            </a:r>
            <a:endParaRPr lang="zh-CN" altLang="en-US" sz="2800" b="1" dirty="0">
              <a:solidFill>
                <a:srgbClr val="000000"/>
              </a:solidFill>
              <a:latin typeface="楷体_GB2312" pitchFamily="49" charset="-122"/>
              <a:ea typeface="楷体_GB2312" pitchFamily="49" charset="-122"/>
            </a:endParaRPr>
          </a:p>
          <a:p>
            <a:pPr>
              <a:buNone/>
            </a:pPr>
            <a:endParaRPr lang="en-US" altLang="zh-CN" sz="2800" b="1" dirty="0">
              <a:solidFill>
                <a:srgbClr val="000000"/>
              </a:solidFill>
              <a:latin typeface="楷体_GB2312" pitchFamily="49" charset="-122"/>
              <a:ea typeface="楷体_GB2312" pitchFamily="49" charset="-122"/>
            </a:endParaRPr>
          </a:p>
          <a:p>
            <a:r>
              <a:rPr lang="zh-CN" altLang="en-US" sz="2800" b="1" dirty="0">
                <a:solidFill>
                  <a:srgbClr val="FF0000"/>
                </a:solidFill>
                <a:latin typeface="楷体_GB2312" pitchFamily="49" charset="-122"/>
                <a:ea typeface="楷体_GB2312" pitchFamily="49" charset="-122"/>
              </a:rPr>
              <a:t>制定审核工作计划表</a:t>
            </a:r>
            <a:endParaRPr lang="zh-CN" altLang="en-US" sz="2800" b="1" dirty="0">
              <a:solidFill>
                <a:srgbClr val="FF0000"/>
              </a:solidFill>
              <a:latin typeface="楷体_GB2312" pitchFamily="49" charset="-122"/>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3.2</a:t>
            </a:r>
            <a:r>
              <a:rPr lang="zh-CN" altLang="en-US" sz="3200" b="1" dirty="0">
                <a:latin typeface="楷体_GB2312" pitchFamily="49" charset="-122"/>
                <a:ea typeface="楷体_GB2312" pitchFamily="49" charset="-122"/>
                <a:cs typeface="+mj-cs"/>
              </a:rPr>
              <a:t>预审核</a:t>
            </a:r>
            <a:endParaRPr lang="en-US" altLang="zh-CN" sz="3200" b="1" dirty="0">
              <a:latin typeface="楷体_GB2312" pitchFamily="49" charset="-122"/>
              <a:ea typeface="楷体_GB2312" pitchFamily="49" charset="-122"/>
              <a:cs typeface="+mj-cs"/>
            </a:endParaRPr>
          </a:p>
        </p:txBody>
      </p:sp>
      <p:sp>
        <p:nvSpPr>
          <p:cNvPr id="17411" name="Text Box 4"/>
          <p:cNvSpPr/>
          <p:nvPr>
            <p:ph idx="1"/>
          </p:nvPr>
        </p:nvSpPr>
        <p:spPr>
          <a:xfrm>
            <a:off x="519113" y="1700213"/>
            <a:ext cx="8229600" cy="1727200"/>
          </a:xfrm>
          <a:ln>
            <a:solidFill>
              <a:srgbClr val="00FF00">
                <a:alpha val="100000"/>
              </a:srgbClr>
            </a:solidFill>
          </a:ln>
        </p:spPr>
        <p:txBody>
          <a:bodyPr vert="horz" wrap="square" lIns="91440" tIns="45720" rIns="91440" bIns="45720" anchor="t" anchorCtr="0"/>
          <a:p>
            <a:pPr>
              <a:lnSpc>
                <a:spcPct val="120000"/>
              </a:lnSpc>
              <a:buNone/>
            </a:pPr>
            <a:r>
              <a:rPr lang="zh-CN" altLang="en-US" sz="2400" b="1" dirty="0">
                <a:solidFill>
                  <a:srgbClr val="FF0000"/>
                </a:solidFill>
                <a:latin typeface="楷体_GB2312" pitchFamily="49" charset="-122"/>
                <a:ea typeface="楷体_GB2312" pitchFamily="49" charset="-122"/>
              </a:rPr>
              <a:t>目的：</a:t>
            </a:r>
            <a:endParaRPr lang="zh-CN" altLang="en-US" sz="2400" b="1" dirty="0">
              <a:solidFill>
                <a:srgbClr val="FF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      通过对企业全貌进行调查分析，分析和发现清洁生产的潜力和机会，从而确定本轮审核的重点。</a:t>
            </a:r>
            <a:endParaRPr lang="zh-CN" altLang="en-US" sz="2400" b="1" dirty="0">
              <a:solidFill>
                <a:srgbClr val="000000"/>
              </a:solidFill>
              <a:latin typeface="楷体_GB2312" pitchFamily="49" charset="-122"/>
              <a:ea typeface="楷体_GB2312" pitchFamily="49" charset="-122"/>
            </a:endParaRPr>
          </a:p>
        </p:txBody>
      </p:sp>
      <p:pic>
        <p:nvPicPr>
          <p:cNvPr id="17412" name="Picture 5" descr="2"/>
          <p:cNvPicPr>
            <a:picLocks noChangeAspect="1"/>
          </p:cNvPicPr>
          <p:nvPr/>
        </p:nvPicPr>
        <p:blipFill>
          <a:blip r:embed="rId1"/>
          <a:stretch>
            <a:fillRect/>
          </a:stretch>
        </p:blipFill>
        <p:spPr>
          <a:xfrm>
            <a:off x="4716463" y="4032250"/>
            <a:ext cx="4427537" cy="28257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预审核步骤</a:t>
            </a:r>
            <a:endParaRPr lang="zh-CN" altLang="en-US" sz="3200" b="1" dirty="0">
              <a:latin typeface="楷体_GB2312" pitchFamily="49" charset="-122"/>
              <a:ea typeface="楷体_GB2312" pitchFamily="49" charset="-122"/>
              <a:cs typeface="+mj-cs"/>
            </a:endParaRPr>
          </a:p>
        </p:txBody>
      </p:sp>
      <p:sp>
        <p:nvSpPr>
          <p:cNvPr id="18435" name="AutoShape 21"/>
          <p:cNvSpPr/>
          <p:nvPr/>
        </p:nvSpPr>
        <p:spPr>
          <a:xfrm>
            <a:off x="463550" y="1771650"/>
            <a:ext cx="3241675" cy="360363"/>
          </a:xfrm>
          <a:prstGeom prst="flowChartProcess">
            <a:avLst/>
          </a:prstGeom>
          <a:solidFill>
            <a:srgbClr val="00E4A8"/>
          </a:solidFill>
          <a:ln w="9525">
            <a:noFill/>
          </a:ln>
        </p:spPr>
        <p:txBody>
          <a:bodyPr wrap="none" anchor="ctr" anchorCtr="0"/>
          <a:p>
            <a:endParaRPr lang="zh-CN" altLang="en-US" dirty="0">
              <a:latin typeface="Verdana" panose="020B0604030504040204" pitchFamily="34" charset="0"/>
            </a:endParaRPr>
          </a:p>
        </p:txBody>
      </p:sp>
      <p:sp>
        <p:nvSpPr>
          <p:cNvPr id="18436" name="Text Box 22"/>
          <p:cNvSpPr txBox="1"/>
          <p:nvPr/>
        </p:nvSpPr>
        <p:spPr>
          <a:xfrm>
            <a:off x="463550" y="1716088"/>
            <a:ext cx="3241675" cy="457200"/>
          </a:xfrm>
          <a:prstGeom prst="rect">
            <a:avLst/>
          </a:prstGeom>
          <a:solidFill>
            <a:srgbClr val="00E4A8"/>
          </a:solidFill>
          <a:ln w="9525">
            <a:noFill/>
          </a:ln>
        </p:spPr>
        <p:txBody>
          <a:bodyPr>
            <a:spAutoFit/>
          </a:bodyPr>
          <a:p>
            <a:pPr algn="ctr" latinLnBrk="1">
              <a:spcBef>
                <a:spcPct val="50000"/>
              </a:spcBef>
            </a:pPr>
            <a:r>
              <a:rPr lang="zh-CN" altLang="en-US" dirty="0">
                <a:solidFill>
                  <a:srgbClr val="000000"/>
                </a:solidFill>
                <a:latin typeface="楷体_GB2312" pitchFamily="49" charset="-122"/>
                <a:ea typeface="楷体_GB2312" pitchFamily="49" charset="-122"/>
              </a:rPr>
              <a:t>进行现场调研</a:t>
            </a:r>
            <a:endParaRPr lang="zh-CN" altLang="en-US" dirty="0">
              <a:solidFill>
                <a:srgbClr val="000000"/>
              </a:solidFill>
              <a:latin typeface="楷体_GB2312" pitchFamily="49" charset="-122"/>
              <a:ea typeface="楷体_GB2312" pitchFamily="49" charset="-122"/>
            </a:endParaRPr>
          </a:p>
        </p:txBody>
      </p:sp>
      <p:sp>
        <p:nvSpPr>
          <p:cNvPr id="18437" name="AutoShape 23"/>
          <p:cNvSpPr/>
          <p:nvPr/>
        </p:nvSpPr>
        <p:spPr>
          <a:xfrm>
            <a:off x="463550" y="2587625"/>
            <a:ext cx="3241675" cy="360363"/>
          </a:xfrm>
          <a:prstGeom prst="flowChartProcess">
            <a:avLst/>
          </a:prstGeom>
          <a:solidFill>
            <a:srgbClr val="00E4A8"/>
          </a:solidFill>
          <a:ln w="9525">
            <a:noFill/>
          </a:ln>
        </p:spPr>
        <p:txBody>
          <a:bodyPr wrap="none" anchor="ctr" anchorCtr="0"/>
          <a:p>
            <a:endParaRPr lang="zh-CN" altLang="en-US" dirty="0">
              <a:latin typeface="Verdana" panose="020B0604030504040204" pitchFamily="34" charset="0"/>
            </a:endParaRPr>
          </a:p>
        </p:txBody>
      </p:sp>
      <p:sp>
        <p:nvSpPr>
          <p:cNvPr id="18438" name="Text Box 24"/>
          <p:cNvSpPr txBox="1"/>
          <p:nvPr/>
        </p:nvSpPr>
        <p:spPr>
          <a:xfrm>
            <a:off x="463550" y="2532063"/>
            <a:ext cx="3241675" cy="457200"/>
          </a:xfrm>
          <a:prstGeom prst="rect">
            <a:avLst/>
          </a:prstGeom>
          <a:solidFill>
            <a:srgbClr val="00E4A8"/>
          </a:solidFill>
          <a:ln w="9525">
            <a:noFill/>
          </a:ln>
        </p:spPr>
        <p:txBody>
          <a:bodyPr>
            <a:spAutoFit/>
          </a:bodyPr>
          <a:p>
            <a:pPr algn="ctr" latinLnBrk="1">
              <a:spcBef>
                <a:spcPct val="50000"/>
              </a:spcBef>
            </a:pPr>
            <a:r>
              <a:rPr lang="zh-CN" altLang="en-US" dirty="0">
                <a:solidFill>
                  <a:srgbClr val="000000"/>
                </a:solidFill>
                <a:latin typeface="楷体_GB2312" pitchFamily="49" charset="-122"/>
                <a:ea typeface="楷体_GB2312" pitchFamily="49" charset="-122"/>
              </a:rPr>
              <a:t>进行现场考察</a:t>
            </a:r>
            <a:endParaRPr lang="zh-CN" altLang="en-US" dirty="0">
              <a:solidFill>
                <a:srgbClr val="000000"/>
              </a:solidFill>
              <a:latin typeface="楷体_GB2312" pitchFamily="49" charset="-122"/>
              <a:ea typeface="楷体_GB2312" pitchFamily="49" charset="-122"/>
            </a:endParaRPr>
          </a:p>
        </p:txBody>
      </p:sp>
      <p:sp>
        <p:nvSpPr>
          <p:cNvPr id="18439" name="AutoShape 25"/>
          <p:cNvSpPr/>
          <p:nvPr/>
        </p:nvSpPr>
        <p:spPr>
          <a:xfrm>
            <a:off x="468313" y="3414713"/>
            <a:ext cx="3241675" cy="360362"/>
          </a:xfrm>
          <a:prstGeom prst="flowChartProcess">
            <a:avLst/>
          </a:prstGeom>
          <a:solidFill>
            <a:srgbClr val="00E4A8"/>
          </a:solidFill>
          <a:ln w="9525">
            <a:noFill/>
          </a:ln>
        </p:spPr>
        <p:txBody>
          <a:bodyPr wrap="none" anchor="ctr" anchorCtr="0"/>
          <a:p>
            <a:endParaRPr lang="zh-CN" altLang="en-US" dirty="0">
              <a:latin typeface="Verdana" panose="020B0604030504040204" pitchFamily="34" charset="0"/>
            </a:endParaRPr>
          </a:p>
        </p:txBody>
      </p:sp>
      <p:sp>
        <p:nvSpPr>
          <p:cNvPr id="18440" name="Text Box 26"/>
          <p:cNvSpPr txBox="1"/>
          <p:nvPr/>
        </p:nvSpPr>
        <p:spPr>
          <a:xfrm>
            <a:off x="468313" y="3359150"/>
            <a:ext cx="3241675" cy="457200"/>
          </a:xfrm>
          <a:prstGeom prst="rect">
            <a:avLst/>
          </a:prstGeom>
          <a:solidFill>
            <a:srgbClr val="00E4A8"/>
          </a:solidFill>
          <a:ln w="9525">
            <a:noFill/>
          </a:ln>
        </p:spPr>
        <p:txBody>
          <a:bodyPr>
            <a:spAutoFit/>
          </a:bodyPr>
          <a:p>
            <a:pPr algn="ctr" latinLnBrk="1">
              <a:spcBef>
                <a:spcPct val="50000"/>
              </a:spcBef>
            </a:pPr>
            <a:r>
              <a:rPr lang="zh-CN" altLang="en-US" dirty="0">
                <a:solidFill>
                  <a:srgbClr val="FF0000"/>
                </a:solidFill>
                <a:latin typeface="楷体_GB2312" pitchFamily="49" charset="-122"/>
                <a:ea typeface="楷体_GB2312" pitchFamily="49" charset="-122"/>
              </a:rPr>
              <a:t>评价产污排污状况</a:t>
            </a:r>
            <a:endParaRPr lang="zh-CN" altLang="en-US" dirty="0">
              <a:solidFill>
                <a:srgbClr val="FF0000"/>
              </a:solidFill>
              <a:latin typeface="楷体_GB2312" pitchFamily="49" charset="-122"/>
              <a:ea typeface="楷体_GB2312" pitchFamily="49" charset="-122"/>
            </a:endParaRPr>
          </a:p>
        </p:txBody>
      </p:sp>
      <p:sp>
        <p:nvSpPr>
          <p:cNvPr id="18441" name="AutoShape 27"/>
          <p:cNvSpPr/>
          <p:nvPr/>
        </p:nvSpPr>
        <p:spPr>
          <a:xfrm>
            <a:off x="468313" y="4248150"/>
            <a:ext cx="3241675" cy="360363"/>
          </a:xfrm>
          <a:prstGeom prst="flowChartProcess">
            <a:avLst/>
          </a:prstGeom>
          <a:solidFill>
            <a:srgbClr val="00E4A8"/>
          </a:solidFill>
          <a:ln w="9525">
            <a:noFill/>
          </a:ln>
        </p:spPr>
        <p:txBody>
          <a:bodyPr wrap="none" anchor="ctr" anchorCtr="0"/>
          <a:p>
            <a:endParaRPr lang="zh-CN" altLang="en-US" dirty="0">
              <a:latin typeface="Verdana" panose="020B0604030504040204" pitchFamily="34" charset="0"/>
            </a:endParaRPr>
          </a:p>
        </p:txBody>
      </p:sp>
      <p:sp>
        <p:nvSpPr>
          <p:cNvPr id="18442" name="Text Box 28"/>
          <p:cNvSpPr txBox="1"/>
          <p:nvPr/>
        </p:nvSpPr>
        <p:spPr>
          <a:xfrm>
            <a:off x="468313" y="4192588"/>
            <a:ext cx="3241675" cy="457200"/>
          </a:xfrm>
          <a:prstGeom prst="rect">
            <a:avLst/>
          </a:prstGeom>
          <a:solidFill>
            <a:srgbClr val="00E4A8"/>
          </a:solidFill>
          <a:ln w="9525">
            <a:noFill/>
          </a:ln>
        </p:spPr>
        <p:txBody>
          <a:bodyPr>
            <a:spAutoFit/>
          </a:bodyPr>
          <a:p>
            <a:pPr algn="ctr" latinLnBrk="1">
              <a:spcBef>
                <a:spcPct val="50000"/>
              </a:spcBef>
            </a:pPr>
            <a:r>
              <a:rPr lang="zh-CN" altLang="en-US" dirty="0">
                <a:solidFill>
                  <a:srgbClr val="FF0000"/>
                </a:solidFill>
                <a:latin typeface="楷体_GB2312" pitchFamily="49" charset="-122"/>
                <a:ea typeface="楷体_GB2312" pitchFamily="49" charset="-122"/>
              </a:rPr>
              <a:t>确定审核重点</a:t>
            </a:r>
            <a:endParaRPr lang="en-US" altLang="zh-CN" dirty="0">
              <a:solidFill>
                <a:srgbClr val="FF0000"/>
              </a:solidFill>
              <a:latin typeface="楷体_GB2312" pitchFamily="49" charset="-122"/>
              <a:ea typeface="楷体_GB2312" pitchFamily="49" charset="-122"/>
            </a:endParaRPr>
          </a:p>
        </p:txBody>
      </p:sp>
      <p:sp>
        <p:nvSpPr>
          <p:cNvPr id="18443" name="AutoShape 29"/>
          <p:cNvSpPr/>
          <p:nvPr/>
        </p:nvSpPr>
        <p:spPr>
          <a:xfrm>
            <a:off x="468313" y="5084763"/>
            <a:ext cx="3241675" cy="360362"/>
          </a:xfrm>
          <a:prstGeom prst="flowChartProcess">
            <a:avLst/>
          </a:prstGeom>
          <a:solidFill>
            <a:srgbClr val="00E4A8"/>
          </a:solidFill>
          <a:ln w="9525">
            <a:noFill/>
          </a:ln>
        </p:spPr>
        <p:txBody>
          <a:bodyPr wrap="none" anchor="ctr" anchorCtr="0"/>
          <a:p>
            <a:endParaRPr lang="zh-CN" altLang="en-US" dirty="0">
              <a:latin typeface="Verdana" panose="020B0604030504040204" pitchFamily="34" charset="0"/>
            </a:endParaRPr>
          </a:p>
        </p:txBody>
      </p:sp>
      <p:sp>
        <p:nvSpPr>
          <p:cNvPr id="18444" name="Text Box 30"/>
          <p:cNvSpPr txBox="1"/>
          <p:nvPr/>
        </p:nvSpPr>
        <p:spPr>
          <a:xfrm>
            <a:off x="468313" y="5029200"/>
            <a:ext cx="3241675" cy="457200"/>
          </a:xfrm>
          <a:prstGeom prst="rect">
            <a:avLst/>
          </a:prstGeom>
          <a:solidFill>
            <a:srgbClr val="00E4A8"/>
          </a:solidFill>
          <a:ln w="9525">
            <a:noFill/>
          </a:ln>
        </p:spPr>
        <p:txBody>
          <a:bodyPr>
            <a:spAutoFit/>
          </a:bodyPr>
          <a:p>
            <a:pPr algn="ctr" latinLnBrk="1">
              <a:spcBef>
                <a:spcPct val="50000"/>
              </a:spcBef>
            </a:pPr>
            <a:r>
              <a:rPr lang="zh-CN" altLang="en-US" dirty="0">
                <a:solidFill>
                  <a:srgbClr val="FF0000"/>
                </a:solidFill>
                <a:latin typeface="楷体_GB2312" pitchFamily="49" charset="-122"/>
                <a:ea typeface="楷体_GB2312" pitchFamily="49" charset="-122"/>
              </a:rPr>
              <a:t>设置清洁生产目标</a:t>
            </a:r>
            <a:endParaRPr lang="zh-CN" altLang="en-US" dirty="0">
              <a:solidFill>
                <a:srgbClr val="FF0000"/>
              </a:solidFill>
              <a:latin typeface="楷体_GB2312" pitchFamily="49" charset="-122"/>
              <a:ea typeface="楷体_GB2312" pitchFamily="49" charset="-122"/>
            </a:endParaRPr>
          </a:p>
        </p:txBody>
      </p:sp>
      <p:sp>
        <p:nvSpPr>
          <p:cNvPr id="18445" name="AutoShape 31"/>
          <p:cNvSpPr/>
          <p:nvPr/>
        </p:nvSpPr>
        <p:spPr>
          <a:xfrm>
            <a:off x="468313" y="5911850"/>
            <a:ext cx="3241675" cy="360363"/>
          </a:xfrm>
          <a:prstGeom prst="flowChartProcess">
            <a:avLst/>
          </a:prstGeom>
          <a:solidFill>
            <a:srgbClr val="00E4A8"/>
          </a:solidFill>
          <a:ln w="9525">
            <a:noFill/>
          </a:ln>
        </p:spPr>
        <p:txBody>
          <a:bodyPr wrap="none" anchor="ctr" anchorCtr="0"/>
          <a:p>
            <a:endParaRPr lang="zh-CN" altLang="en-US" dirty="0">
              <a:latin typeface="Verdana" panose="020B0604030504040204" pitchFamily="34" charset="0"/>
            </a:endParaRPr>
          </a:p>
        </p:txBody>
      </p:sp>
      <p:sp>
        <p:nvSpPr>
          <p:cNvPr id="18446" name="Text Box 32"/>
          <p:cNvSpPr txBox="1"/>
          <p:nvPr/>
        </p:nvSpPr>
        <p:spPr>
          <a:xfrm>
            <a:off x="323850" y="5851525"/>
            <a:ext cx="3524250" cy="457200"/>
          </a:xfrm>
          <a:prstGeom prst="rect">
            <a:avLst/>
          </a:prstGeom>
          <a:solidFill>
            <a:srgbClr val="00E4A8"/>
          </a:solidFill>
          <a:ln w="9525">
            <a:noFill/>
          </a:ln>
        </p:spPr>
        <p:txBody>
          <a:bodyPr>
            <a:spAutoFit/>
          </a:bodyPr>
          <a:p>
            <a:pPr algn="ctr" latinLnBrk="1">
              <a:spcBef>
                <a:spcPct val="50000"/>
              </a:spcBef>
            </a:pPr>
            <a:r>
              <a:rPr lang="zh-CN" altLang="en-US" dirty="0">
                <a:solidFill>
                  <a:srgbClr val="000000"/>
                </a:solidFill>
                <a:latin typeface="楷体_GB2312" pitchFamily="49" charset="-122"/>
                <a:ea typeface="楷体_GB2312" pitchFamily="49" charset="-122"/>
              </a:rPr>
              <a:t>提出和实施无</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低费方案</a:t>
            </a:r>
            <a:endParaRPr lang="zh-CN" altLang="en-US" dirty="0">
              <a:solidFill>
                <a:srgbClr val="000000"/>
              </a:solidFill>
              <a:latin typeface="楷体_GB2312" pitchFamily="49" charset="-122"/>
              <a:ea typeface="楷体_GB2312" pitchFamily="49" charset="-122"/>
            </a:endParaRPr>
          </a:p>
        </p:txBody>
      </p:sp>
      <p:sp>
        <p:nvSpPr>
          <p:cNvPr id="18447" name="AutoShape 33"/>
          <p:cNvSpPr/>
          <p:nvPr/>
        </p:nvSpPr>
        <p:spPr>
          <a:xfrm>
            <a:off x="1976438" y="2132013"/>
            <a:ext cx="215900" cy="431800"/>
          </a:xfrm>
          <a:prstGeom prst="downArrow">
            <a:avLst>
              <a:gd name="adj1" fmla="val 50000"/>
              <a:gd name="adj2" fmla="val 50000"/>
            </a:avLst>
          </a:prstGeom>
          <a:solidFill>
            <a:srgbClr val="00E4A8"/>
          </a:solidFill>
          <a:ln w="9525">
            <a:noFill/>
          </a:ln>
        </p:spPr>
        <p:txBody>
          <a:bodyPr vert="eaVert" wrap="none" anchor="ctr" anchorCtr="0"/>
          <a:p>
            <a:endParaRPr lang="zh-CN" altLang="en-US" dirty="0">
              <a:latin typeface="Verdana" panose="020B0604030504040204" pitchFamily="34" charset="0"/>
            </a:endParaRPr>
          </a:p>
        </p:txBody>
      </p:sp>
      <p:sp>
        <p:nvSpPr>
          <p:cNvPr id="18448" name="AutoShape 34"/>
          <p:cNvSpPr/>
          <p:nvPr/>
        </p:nvSpPr>
        <p:spPr>
          <a:xfrm>
            <a:off x="1976438" y="2957513"/>
            <a:ext cx="215900" cy="431800"/>
          </a:xfrm>
          <a:prstGeom prst="downArrow">
            <a:avLst>
              <a:gd name="adj1" fmla="val 50000"/>
              <a:gd name="adj2" fmla="val 50000"/>
            </a:avLst>
          </a:prstGeom>
          <a:solidFill>
            <a:srgbClr val="00E4A8"/>
          </a:solidFill>
          <a:ln w="9525">
            <a:noFill/>
          </a:ln>
        </p:spPr>
        <p:txBody>
          <a:bodyPr vert="eaVert" wrap="none" anchor="ctr" anchorCtr="0"/>
          <a:p>
            <a:endParaRPr lang="zh-CN" altLang="en-US" dirty="0">
              <a:latin typeface="Verdana" panose="020B0604030504040204" pitchFamily="34" charset="0"/>
            </a:endParaRPr>
          </a:p>
        </p:txBody>
      </p:sp>
      <p:sp>
        <p:nvSpPr>
          <p:cNvPr id="18449" name="AutoShape 35"/>
          <p:cNvSpPr/>
          <p:nvPr/>
        </p:nvSpPr>
        <p:spPr>
          <a:xfrm>
            <a:off x="1976438" y="3775075"/>
            <a:ext cx="215900" cy="431800"/>
          </a:xfrm>
          <a:prstGeom prst="downArrow">
            <a:avLst>
              <a:gd name="adj1" fmla="val 50000"/>
              <a:gd name="adj2" fmla="val 50000"/>
            </a:avLst>
          </a:prstGeom>
          <a:solidFill>
            <a:srgbClr val="00E4A8"/>
          </a:solidFill>
          <a:ln w="9525">
            <a:noFill/>
          </a:ln>
        </p:spPr>
        <p:txBody>
          <a:bodyPr vert="eaVert" wrap="none" anchor="ctr" anchorCtr="0"/>
          <a:p>
            <a:endParaRPr lang="zh-CN" altLang="en-US" dirty="0">
              <a:latin typeface="Verdana" panose="020B0604030504040204" pitchFamily="34" charset="0"/>
            </a:endParaRPr>
          </a:p>
        </p:txBody>
      </p:sp>
      <p:sp>
        <p:nvSpPr>
          <p:cNvPr id="18450" name="AutoShape 36"/>
          <p:cNvSpPr/>
          <p:nvPr/>
        </p:nvSpPr>
        <p:spPr>
          <a:xfrm>
            <a:off x="1981200" y="4603750"/>
            <a:ext cx="215900" cy="431800"/>
          </a:xfrm>
          <a:prstGeom prst="downArrow">
            <a:avLst>
              <a:gd name="adj1" fmla="val 50000"/>
              <a:gd name="adj2" fmla="val 50000"/>
            </a:avLst>
          </a:prstGeom>
          <a:solidFill>
            <a:srgbClr val="00E4A8"/>
          </a:solidFill>
          <a:ln w="9525">
            <a:noFill/>
          </a:ln>
        </p:spPr>
        <p:txBody>
          <a:bodyPr vert="eaVert" wrap="none" anchor="ctr" anchorCtr="0"/>
          <a:p>
            <a:endParaRPr lang="zh-CN" altLang="en-US" dirty="0">
              <a:latin typeface="Verdana" panose="020B0604030504040204" pitchFamily="34" charset="0"/>
            </a:endParaRPr>
          </a:p>
        </p:txBody>
      </p:sp>
      <p:sp>
        <p:nvSpPr>
          <p:cNvPr id="18451" name="AutoShape 37"/>
          <p:cNvSpPr/>
          <p:nvPr/>
        </p:nvSpPr>
        <p:spPr>
          <a:xfrm>
            <a:off x="1976438" y="5443538"/>
            <a:ext cx="215900" cy="431800"/>
          </a:xfrm>
          <a:prstGeom prst="downArrow">
            <a:avLst>
              <a:gd name="adj1" fmla="val 50000"/>
              <a:gd name="adj2" fmla="val 50000"/>
            </a:avLst>
          </a:prstGeom>
          <a:solidFill>
            <a:srgbClr val="00E4A8"/>
          </a:solidFill>
          <a:ln w="9525">
            <a:noFill/>
          </a:ln>
        </p:spPr>
        <p:txBody>
          <a:bodyPr vert="eaVert" wrap="none" anchor="ctr" anchorCtr="0"/>
          <a:p>
            <a:endParaRPr lang="zh-CN" altLang="en-US" dirty="0">
              <a:latin typeface="Verdana" panose="020B0604030504040204" pitchFamily="34" charset="0"/>
            </a:endParaRPr>
          </a:p>
        </p:txBody>
      </p:sp>
      <p:sp>
        <p:nvSpPr>
          <p:cNvPr id="18452" name="Rectangle 39"/>
          <p:cNvSpPr/>
          <p:nvPr/>
        </p:nvSpPr>
        <p:spPr>
          <a:xfrm>
            <a:off x="4211638" y="2768600"/>
            <a:ext cx="5256212" cy="2100263"/>
          </a:xfrm>
          <a:prstGeom prst="rect">
            <a:avLst/>
          </a:prstGeom>
          <a:noFill/>
          <a:ln w="9525">
            <a:noFill/>
          </a:ln>
        </p:spPr>
        <p:txBody>
          <a:bodyPr>
            <a:spAutoFit/>
          </a:bodyPr>
          <a:p>
            <a:pPr>
              <a:spcBef>
                <a:spcPct val="50000"/>
              </a:spcBef>
            </a:pPr>
            <a:r>
              <a:rPr lang="zh-CN" altLang="en-US" b="1" dirty="0">
                <a:solidFill>
                  <a:srgbClr val="FF0000"/>
                </a:solidFill>
                <a:latin typeface="楷体_GB2312" pitchFamily="49" charset="-122"/>
                <a:ea typeface="楷体_GB2312" pitchFamily="49" charset="-122"/>
              </a:rPr>
              <a:t>重点：</a:t>
            </a:r>
            <a:endParaRPr lang="zh-CN" altLang="en-US" b="1" dirty="0">
              <a:solidFill>
                <a:srgbClr val="FF0000"/>
              </a:solidFill>
              <a:latin typeface="楷体_GB2312" pitchFamily="49" charset="-122"/>
              <a:ea typeface="楷体_GB2312" pitchFamily="49" charset="-122"/>
            </a:endParaRPr>
          </a:p>
          <a:p>
            <a:pPr>
              <a:spcBef>
                <a:spcPct val="50000"/>
              </a:spcBef>
            </a:pPr>
            <a:r>
              <a:rPr lang="zh-CN" altLang="en-US" b="1" dirty="0">
                <a:solidFill>
                  <a:srgbClr val="000000"/>
                </a:solidFill>
                <a:latin typeface="楷体_GB2312" pitchFamily="49" charset="-122"/>
                <a:ea typeface="楷体_GB2312" pitchFamily="49" charset="-122"/>
              </a:rPr>
              <a:t> 评价企业的产污排污状况；</a:t>
            </a:r>
            <a:endParaRPr lang="zh-CN" altLang="en-US" b="1" dirty="0">
              <a:solidFill>
                <a:srgbClr val="000000"/>
              </a:solidFill>
              <a:latin typeface="楷体_GB2312" pitchFamily="49" charset="-122"/>
              <a:ea typeface="楷体_GB2312" pitchFamily="49" charset="-122"/>
            </a:endParaRPr>
          </a:p>
          <a:p>
            <a:pPr>
              <a:spcBef>
                <a:spcPct val="50000"/>
              </a:spcBef>
            </a:pPr>
            <a:r>
              <a:rPr lang="zh-CN" altLang="en-US" b="1" dirty="0">
                <a:solidFill>
                  <a:srgbClr val="000000"/>
                </a:solidFill>
                <a:latin typeface="楷体_GB2312" pitchFamily="49" charset="-122"/>
                <a:ea typeface="楷体_GB2312" pitchFamily="49" charset="-122"/>
              </a:rPr>
              <a:t> 确定审核重点；</a:t>
            </a:r>
            <a:endParaRPr lang="zh-CN" altLang="en-US" b="1" dirty="0">
              <a:solidFill>
                <a:srgbClr val="000000"/>
              </a:solidFill>
              <a:latin typeface="楷体_GB2312" pitchFamily="49" charset="-122"/>
              <a:ea typeface="楷体_GB2312" pitchFamily="49" charset="-122"/>
            </a:endParaRPr>
          </a:p>
          <a:p>
            <a:pPr>
              <a:spcBef>
                <a:spcPct val="50000"/>
              </a:spcBef>
            </a:pPr>
            <a:r>
              <a:rPr lang="zh-CN" altLang="en-US" b="1" dirty="0">
                <a:solidFill>
                  <a:srgbClr val="000000"/>
                </a:solidFill>
                <a:latin typeface="楷体_GB2312" pitchFamily="49" charset="-122"/>
                <a:ea typeface="楷体_GB2312" pitchFamily="49" charset="-122"/>
              </a:rPr>
              <a:t> 针对审核重点设置清洁生产目标。</a:t>
            </a:r>
            <a:endParaRPr lang="zh-CN" altLang="en-US" b="1" dirty="0">
              <a:solidFill>
                <a:srgbClr val="000000"/>
              </a:solidFill>
              <a:latin typeface="楷体_GB2312" pitchFamily="49" charset="-122"/>
              <a:ea typeface="楷体_GB2312"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3.3</a:t>
            </a:r>
            <a:r>
              <a:rPr lang="zh-CN" altLang="en-US" sz="3200" b="1" dirty="0">
                <a:latin typeface="楷体_GB2312" pitchFamily="49" charset="-122"/>
                <a:ea typeface="楷体_GB2312" pitchFamily="49" charset="-122"/>
                <a:cs typeface="+mj-cs"/>
              </a:rPr>
              <a:t>审核</a:t>
            </a:r>
            <a:endParaRPr lang="zh-CN" altLang="en-US" sz="3200" b="1" dirty="0">
              <a:latin typeface="楷体_GB2312" pitchFamily="49" charset="-122"/>
              <a:ea typeface="楷体_GB2312" pitchFamily="49" charset="-122"/>
              <a:cs typeface="+mj-cs"/>
            </a:endParaRPr>
          </a:p>
        </p:txBody>
      </p:sp>
      <p:sp>
        <p:nvSpPr>
          <p:cNvPr id="19459" name="Rectangle 5"/>
          <p:cNvSpPr/>
          <p:nvPr/>
        </p:nvSpPr>
        <p:spPr>
          <a:xfrm>
            <a:off x="971550" y="1628775"/>
            <a:ext cx="7704138" cy="2474913"/>
          </a:xfrm>
          <a:prstGeom prst="rect">
            <a:avLst/>
          </a:prstGeom>
          <a:noFill/>
          <a:ln w="9525" cap="flat" cmpd="sng">
            <a:solidFill>
              <a:srgbClr val="00FFFF"/>
            </a:solidFill>
            <a:prstDash val="solid"/>
            <a:miter/>
            <a:headEnd type="none" w="med" len="med"/>
            <a:tailEnd type="none" w="med" len="med"/>
          </a:ln>
        </p:spPr>
        <p:txBody>
          <a:bodyPr>
            <a:spAutoFit/>
          </a:bodyPr>
          <a:p>
            <a:pPr>
              <a:lnSpc>
                <a:spcPct val="120000"/>
              </a:lnSpc>
              <a:spcBef>
                <a:spcPct val="50000"/>
              </a:spcBef>
            </a:pPr>
            <a:r>
              <a:rPr lang="zh-CN" altLang="en-US" b="1" dirty="0">
                <a:solidFill>
                  <a:srgbClr val="FF0000"/>
                </a:solidFill>
                <a:latin typeface="楷体_GB2312" pitchFamily="49" charset="-122"/>
                <a:ea typeface="楷体_GB2312" pitchFamily="49" charset="-122"/>
              </a:rPr>
              <a:t>目的：</a:t>
            </a:r>
            <a:r>
              <a:rPr lang="zh-CN" altLang="en-US" dirty="0">
                <a:solidFill>
                  <a:srgbClr val="000000"/>
                </a:solidFill>
                <a:latin typeface="楷体_GB2312" pitchFamily="49" charset="-122"/>
                <a:ea typeface="楷体_GB2312" pitchFamily="49" charset="-122"/>
              </a:rPr>
              <a:t>    </a:t>
            </a:r>
            <a:endParaRPr lang="zh-CN" altLang="en-US" dirty="0">
              <a:solidFill>
                <a:srgbClr val="000000"/>
              </a:solidFill>
              <a:latin typeface="楷体_GB2312" pitchFamily="49" charset="-122"/>
              <a:ea typeface="楷体_GB2312" pitchFamily="49" charset="-122"/>
            </a:endParaRPr>
          </a:p>
          <a:p>
            <a:pPr>
              <a:lnSpc>
                <a:spcPct val="120000"/>
              </a:lnSpc>
              <a:spcBef>
                <a:spcPct val="50000"/>
              </a:spcBef>
            </a:pPr>
            <a:r>
              <a:rPr lang="zh-CN" altLang="en-US" b="1" dirty="0">
                <a:solidFill>
                  <a:srgbClr val="000000"/>
                </a:solidFill>
                <a:latin typeface="楷体_GB2312" pitchFamily="49" charset="-122"/>
                <a:ea typeface="楷体_GB2312" pitchFamily="49" charset="-122"/>
              </a:rPr>
              <a:t>    通过</a:t>
            </a:r>
            <a:r>
              <a:rPr lang="zh-CN" altLang="en-US" b="1" dirty="0">
                <a:solidFill>
                  <a:srgbClr val="FF0000"/>
                </a:solidFill>
                <a:latin typeface="楷体_GB2312" pitchFamily="49" charset="-122"/>
                <a:ea typeface="楷体_GB2312" pitchFamily="49" charset="-122"/>
              </a:rPr>
              <a:t>审核重点</a:t>
            </a:r>
            <a:r>
              <a:rPr lang="zh-CN" altLang="en-US" b="1" dirty="0">
                <a:solidFill>
                  <a:srgbClr val="000000"/>
                </a:solidFill>
                <a:latin typeface="楷体_GB2312" pitchFamily="49" charset="-122"/>
                <a:ea typeface="楷体_GB2312" pitchFamily="49" charset="-122"/>
              </a:rPr>
              <a:t>的物料平衡，发现物料流失的环节，找出废弃物产生的原因，调查物料储运、生产运行、管理以及废弃物排放等方面存在的问题，寻找与国内外先进水平的差距，为清洁生产提供依据。</a:t>
            </a:r>
            <a:endParaRPr lang="zh-CN" altLang="en-US" b="1" dirty="0">
              <a:solidFill>
                <a:srgbClr val="000000"/>
              </a:solidFill>
              <a:latin typeface="楷体_GB2312" pitchFamily="49" charset="-122"/>
              <a:ea typeface="楷体_GB2312" pitchFamily="49" charset="-122"/>
            </a:endParaRPr>
          </a:p>
        </p:txBody>
      </p:sp>
      <p:pic>
        <p:nvPicPr>
          <p:cNvPr id="19460" name="Picture 6" descr="PE01460_"/>
          <p:cNvPicPr>
            <a:picLocks noChangeAspect="1"/>
          </p:cNvPicPr>
          <p:nvPr/>
        </p:nvPicPr>
        <p:blipFill>
          <a:blip r:embed="rId1"/>
          <a:stretch>
            <a:fillRect/>
          </a:stretch>
        </p:blipFill>
        <p:spPr>
          <a:xfrm>
            <a:off x="0" y="4437063"/>
            <a:ext cx="2419350" cy="242093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Group 19"/>
          <p:cNvGrpSpPr/>
          <p:nvPr/>
        </p:nvGrpSpPr>
        <p:grpSpPr>
          <a:xfrm>
            <a:off x="814388" y="2133600"/>
            <a:ext cx="7718425" cy="3581400"/>
            <a:chOff x="740" y="1296"/>
            <a:chExt cx="4608" cy="2256"/>
          </a:xfrm>
        </p:grpSpPr>
        <p:sp>
          <p:nvSpPr>
            <p:cNvPr id="20484" name="Rectangle 20"/>
            <p:cNvSpPr/>
            <p:nvPr/>
          </p:nvSpPr>
          <p:spPr>
            <a:xfrm>
              <a:off x="740" y="1296"/>
              <a:ext cx="1920" cy="336"/>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sz="2000" b="1" dirty="0">
                  <a:solidFill>
                    <a:srgbClr val="000000"/>
                  </a:solidFill>
                  <a:latin typeface="Tahoma" panose="020B0604030504040204" pitchFamily="34" charset="0"/>
                  <a:ea typeface="楷体_GB2312" pitchFamily="49" charset="-122"/>
                </a:rPr>
                <a:t>编制审核重点的工艺流程图</a:t>
              </a:r>
              <a:endParaRPr lang="zh-CN" altLang="en-US" sz="2000" b="1" dirty="0">
                <a:solidFill>
                  <a:srgbClr val="000000"/>
                </a:solidFill>
                <a:latin typeface="Tahoma" panose="020B0604030504040204" pitchFamily="34" charset="0"/>
                <a:ea typeface="楷体_GB2312" pitchFamily="49" charset="-122"/>
              </a:endParaRPr>
            </a:p>
          </p:txBody>
        </p:sp>
        <p:sp>
          <p:nvSpPr>
            <p:cNvPr id="20485" name="Rectangle 21"/>
            <p:cNvSpPr/>
            <p:nvPr/>
          </p:nvSpPr>
          <p:spPr>
            <a:xfrm>
              <a:off x="740" y="1968"/>
              <a:ext cx="1920" cy="336"/>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sz="2000" b="1" dirty="0">
                  <a:solidFill>
                    <a:srgbClr val="000000"/>
                  </a:solidFill>
                  <a:latin typeface="Tahoma" panose="020B0604030504040204" pitchFamily="34" charset="0"/>
                  <a:ea typeface="楷体_GB2312" pitchFamily="49" charset="-122"/>
                </a:rPr>
                <a:t>确定物料的输入、输出</a:t>
              </a:r>
              <a:endParaRPr lang="zh-CN" altLang="en-US" sz="2000" b="1" dirty="0">
                <a:solidFill>
                  <a:srgbClr val="000000"/>
                </a:solidFill>
                <a:latin typeface="Tahoma" panose="020B0604030504040204" pitchFamily="34" charset="0"/>
                <a:ea typeface="楷体_GB2312" pitchFamily="49" charset="-122"/>
              </a:endParaRPr>
            </a:p>
          </p:txBody>
        </p:sp>
        <p:sp>
          <p:nvSpPr>
            <p:cNvPr id="20486" name="Rectangle 22"/>
            <p:cNvSpPr/>
            <p:nvPr/>
          </p:nvSpPr>
          <p:spPr>
            <a:xfrm>
              <a:off x="3044" y="2880"/>
              <a:ext cx="2304" cy="336"/>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sz="2000" b="1" dirty="0">
                  <a:solidFill>
                    <a:srgbClr val="000000"/>
                  </a:solidFill>
                  <a:latin typeface="楷体_GB2312" pitchFamily="49" charset="-122"/>
                  <a:ea typeface="楷体_GB2312" pitchFamily="49" charset="-122"/>
                </a:rPr>
                <a:t>继续提出和实施无费/低费方案</a:t>
              </a:r>
              <a:endParaRPr lang="zh-CN" altLang="en-US" sz="2000" b="1" dirty="0">
                <a:solidFill>
                  <a:srgbClr val="000000"/>
                </a:solidFill>
                <a:latin typeface="楷体_GB2312" pitchFamily="49" charset="-122"/>
                <a:ea typeface="楷体_GB2312" pitchFamily="49" charset="-122"/>
              </a:endParaRPr>
            </a:p>
          </p:txBody>
        </p:sp>
        <p:sp>
          <p:nvSpPr>
            <p:cNvPr id="20487" name="Rectangle 23"/>
            <p:cNvSpPr/>
            <p:nvPr/>
          </p:nvSpPr>
          <p:spPr>
            <a:xfrm>
              <a:off x="740" y="2592"/>
              <a:ext cx="1920" cy="336"/>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sz="2000" b="1" dirty="0">
                  <a:solidFill>
                    <a:srgbClr val="000000"/>
                  </a:solidFill>
                  <a:latin typeface="Tahoma" panose="020B0604030504040204" pitchFamily="34" charset="0"/>
                  <a:ea typeface="楷体_GB2312" pitchFamily="49" charset="-122"/>
                </a:rPr>
                <a:t>建立物料平衡图</a:t>
              </a:r>
              <a:endParaRPr lang="en-US" altLang="zh-CN" sz="2000" b="1" dirty="0">
                <a:solidFill>
                  <a:srgbClr val="000000"/>
                </a:solidFill>
                <a:latin typeface="Tahoma" panose="020B0604030504040204" pitchFamily="34" charset="0"/>
                <a:ea typeface="楷体_GB2312" pitchFamily="49" charset="-122"/>
              </a:endParaRPr>
            </a:p>
          </p:txBody>
        </p:sp>
        <p:sp>
          <p:nvSpPr>
            <p:cNvPr id="20488" name="Line 24"/>
            <p:cNvSpPr/>
            <p:nvPr/>
          </p:nvSpPr>
          <p:spPr>
            <a:xfrm>
              <a:off x="1652" y="1632"/>
              <a:ext cx="0" cy="336"/>
            </a:xfrm>
            <a:prstGeom prst="line">
              <a:avLst/>
            </a:prstGeom>
            <a:ln w="9525" cap="flat" cmpd="sng">
              <a:solidFill>
                <a:srgbClr val="000000"/>
              </a:solidFill>
              <a:prstDash val="solid"/>
              <a:miter/>
              <a:headEnd type="none" w="med" len="med"/>
              <a:tailEnd type="triangle" w="med" len="med"/>
            </a:ln>
          </p:spPr>
        </p:sp>
        <p:sp>
          <p:nvSpPr>
            <p:cNvPr id="20489" name="Line 25"/>
            <p:cNvSpPr/>
            <p:nvPr/>
          </p:nvSpPr>
          <p:spPr>
            <a:xfrm>
              <a:off x="1652" y="2304"/>
              <a:ext cx="0" cy="288"/>
            </a:xfrm>
            <a:prstGeom prst="line">
              <a:avLst/>
            </a:prstGeom>
            <a:ln w="9525" cap="flat" cmpd="sng">
              <a:solidFill>
                <a:srgbClr val="000000"/>
              </a:solidFill>
              <a:prstDash val="solid"/>
              <a:miter/>
              <a:headEnd type="none" w="med" len="med"/>
              <a:tailEnd type="triangle" w="med" len="med"/>
            </a:ln>
          </p:spPr>
        </p:sp>
        <p:sp>
          <p:nvSpPr>
            <p:cNvPr id="20490" name="Line 26"/>
            <p:cNvSpPr/>
            <p:nvPr/>
          </p:nvSpPr>
          <p:spPr>
            <a:xfrm>
              <a:off x="2660" y="2736"/>
              <a:ext cx="864" cy="0"/>
            </a:xfrm>
            <a:prstGeom prst="line">
              <a:avLst/>
            </a:prstGeom>
            <a:ln w="9525" cap="flat" cmpd="sng">
              <a:solidFill>
                <a:srgbClr val="000000"/>
              </a:solidFill>
              <a:prstDash val="solid"/>
              <a:miter/>
              <a:headEnd type="none" w="med" len="med"/>
              <a:tailEnd type="none" w="med" len="med"/>
            </a:ln>
          </p:spPr>
        </p:sp>
        <p:sp>
          <p:nvSpPr>
            <p:cNvPr id="20491" name="Line 27"/>
            <p:cNvSpPr/>
            <p:nvPr/>
          </p:nvSpPr>
          <p:spPr>
            <a:xfrm>
              <a:off x="3524" y="2736"/>
              <a:ext cx="0" cy="144"/>
            </a:xfrm>
            <a:prstGeom prst="line">
              <a:avLst/>
            </a:prstGeom>
            <a:ln w="9525" cap="flat" cmpd="sng">
              <a:solidFill>
                <a:srgbClr val="000000"/>
              </a:solidFill>
              <a:prstDash val="solid"/>
              <a:miter/>
              <a:headEnd type="none" w="med" len="med"/>
              <a:tailEnd type="triangle" w="med" len="med"/>
            </a:ln>
          </p:spPr>
        </p:sp>
        <p:sp>
          <p:nvSpPr>
            <p:cNvPr id="20492" name="Line 28"/>
            <p:cNvSpPr/>
            <p:nvPr/>
          </p:nvSpPr>
          <p:spPr>
            <a:xfrm>
              <a:off x="2660" y="3408"/>
              <a:ext cx="1632" cy="0"/>
            </a:xfrm>
            <a:prstGeom prst="line">
              <a:avLst/>
            </a:prstGeom>
            <a:ln w="9525" cap="flat" cmpd="sng">
              <a:solidFill>
                <a:srgbClr val="000000"/>
              </a:solidFill>
              <a:prstDash val="solid"/>
              <a:miter/>
              <a:headEnd type="none" w="med" len="med"/>
              <a:tailEnd type="none" w="med" len="med"/>
            </a:ln>
          </p:spPr>
        </p:sp>
        <p:sp>
          <p:nvSpPr>
            <p:cNvPr id="20493" name="Line 29"/>
            <p:cNvSpPr/>
            <p:nvPr/>
          </p:nvSpPr>
          <p:spPr>
            <a:xfrm flipV="1">
              <a:off x="4292" y="3216"/>
              <a:ext cx="0" cy="192"/>
            </a:xfrm>
            <a:prstGeom prst="line">
              <a:avLst/>
            </a:prstGeom>
            <a:ln w="9525" cap="flat" cmpd="sng">
              <a:solidFill>
                <a:srgbClr val="000000"/>
              </a:solidFill>
              <a:prstDash val="solid"/>
              <a:miter/>
              <a:headEnd type="none" w="med" len="med"/>
              <a:tailEnd type="triangle" w="med" len="med"/>
            </a:ln>
          </p:spPr>
        </p:sp>
        <p:sp>
          <p:nvSpPr>
            <p:cNvPr id="20494" name="Rectangle 30"/>
            <p:cNvSpPr/>
            <p:nvPr/>
          </p:nvSpPr>
          <p:spPr>
            <a:xfrm>
              <a:off x="740" y="3216"/>
              <a:ext cx="1920" cy="336"/>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sz="2000" b="1" dirty="0">
                  <a:solidFill>
                    <a:srgbClr val="000000"/>
                  </a:solidFill>
                  <a:latin typeface="Tahoma" panose="020B0604030504040204" pitchFamily="34" charset="0"/>
                  <a:ea typeface="楷体_GB2312" pitchFamily="49" charset="-122"/>
                </a:rPr>
                <a:t>废物产生原因分析</a:t>
              </a:r>
              <a:endParaRPr lang="zh-CN" altLang="en-US" sz="2000" b="1" dirty="0">
                <a:solidFill>
                  <a:srgbClr val="000000"/>
                </a:solidFill>
                <a:latin typeface="Tahoma" panose="020B0604030504040204" pitchFamily="34" charset="0"/>
                <a:ea typeface="楷体_GB2312" pitchFamily="49" charset="-122"/>
              </a:endParaRPr>
            </a:p>
          </p:txBody>
        </p:sp>
        <p:sp>
          <p:nvSpPr>
            <p:cNvPr id="20495" name="Line 31"/>
            <p:cNvSpPr/>
            <p:nvPr/>
          </p:nvSpPr>
          <p:spPr>
            <a:xfrm>
              <a:off x="1652" y="2928"/>
              <a:ext cx="0" cy="288"/>
            </a:xfrm>
            <a:prstGeom prst="line">
              <a:avLst/>
            </a:prstGeom>
            <a:ln w="9525" cap="flat" cmpd="sng">
              <a:solidFill>
                <a:srgbClr val="000000"/>
              </a:solidFill>
              <a:prstDash val="solid"/>
              <a:miter/>
              <a:headEnd type="none" w="med" len="med"/>
              <a:tailEnd type="triangle" w="med" len="med"/>
            </a:ln>
          </p:spPr>
        </p:sp>
        <p:sp>
          <p:nvSpPr>
            <p:cNvPr id="20496" name="Line 32"/>
            <p:cNvSpPr/>
            <p:nvPr/>
          </p:nvSpPr>
          <p:spPr>
            <a:xfrm>
              <a:off x="2660" y="2160"/>
              <a:ext cx="1632" cy="0"/>
            </a:xfrm>
            <a:prstGeom prst="line">
              <a:avLst/>
            </a:prstGeom>
            <a:ln w="9525" cap="flat" cmpd="sng">
              <a:solidFill>
                <a:srgbClr val="000000"/>
              </a:solidFill>
              <a:prstDash val="solid"/>
              <a:miter/>
              <a:headEnd type="none" w="med" len="med"/>
              <a:tailEnd type="none" w="med" len="med"/>
            </a:ln>
          </p:spPr>
        </p:sp>
        <p:sp>
          <p:nvSpPr>
            <p:cNvPr id="20497" name="Line 33"/>
            <p:cNvSpPr/>
            <p:nvPr/>
          </p:nvSpPr>
          <p:spPr>
            <a:xfrm>
              <a:off x="4292" y="2160"/>
              <a:ext cx="0" cy="720"/>
            </a:xfrm>
            <a:prstGeom prst="line">
              <a:avLst/>
            </a:prstGeom>
            <a:ln w="9525" cap="flat" cmpd="sng">
              <a:solidFill>
                <a:srgbClr val="000000"/>
              </a:solidFill>
              <a:prstDash val="solid"/>
              <a:miter/>
              <a:headEnd type="none" w="med" len="med"/>
              <a:tailEnd type="triangle" w="med" len="med"/>
            </a:ln>
          </p:spPr>
        </p:sp>
      </p:grpSp>
      <p:sp>
        <p:nvSpPr>
          <p:cNvPr id="20483" name="Rectangle 34"/>
          <p:cNvSpPr>
            <a:spLocks noGrp="1"/>
          </p:cNvSpPr>
          <p:nvPr>
            <p:ph type="title"/>
          </p:nvPr>
        </p:nvSpPr>
        <p:spPr>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审核步骤</a:t>
            </a:r>
            <a:endParaRPr lang="zh-CN" altLang="en-US" sz="3200" b="1" dirty="0">
              <a:latin typeface="楷体_GB2312" pitchFamily="49" charset="-122"/>
              <a:ea typeface="楷体_GB2312" pitchFamily="49" charset="-122"/>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519113" y="115888"/>
            <a:ext cx="8229600" cy="792162"/>
          </a:xfrm>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所谓物料平衡</a:t>
            </a:r>
            <a:endParaRPr lang="zh-CN" altLang="en-US" sz="3200" b="1" dirty="0">
              <a:latin typeface="楷体_GB2312" pitchFamily="49" charset="-122"/>
              <a:ea typeface="楷体_GB2312" pitchFamily="49" charset="-122"/>
              <a:cs typeface="+mj-cs"/>
            </a:endParaRPr>
          </a:p>
        </p:txBody>
      </p:sp>
      <p:grpSp>
        <p:nvGrpSpPr>
          <p:cNvPr id="21507" name="Group 31"/>
          <p:cNvGrpSpPr/>
          <p:nvPr/>
        </p:nvGrpSpPr>
        <p:grpSpPr>
          <a:xfrm>
            <a:off x="1116013" y="1196975"/>
            <a:ext cx="7086600" cy="3384550"/>
            <a:chOff x="864" y="2064"/>
            <a:chExt cx="4464" cy="2132"/>
          </a:xfrm>
        </p:grpSpPr>
        <p:sp>
          <p:nvSpPr>
            <p:cNvPr id="21510" name="Rectangle 32"/>
            <p:cNvSpPr/>
            <p:nvPr/>
          </p:nvSpPr>
          <p:spPr>
            <a:xfrm>
              <a:off x="2448" y="2400"/>
              <a:ext cx="1248" cy="1392"/>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sz="2000" b="1" dirty="0">
                  <a:solidFill>
                    <a:srgbClr val="000000"/>
                  </a:solidFill>
                  <a:latin typeface="Tahoma" panose="020B0604030504040204" pitchFamily="34" charset="0"/>
                  <a:ea typeface="楷体_GB2312" pitchFamily="49" charset="-122"/>
                </a:rPr>
                <a:t>酿 造 车 间</a:t>
              </a:r>
              <a:endParaRPr lang="zh-CN" altLang="en-US" sz="2000" b="1" dirty="0">
                <a:solidFill>
                  <a:srgbClr val="000000"/>
                </a:solidFill>
                <a:latin typeface="Tahoma" panose="020B0604030504040204" pitchFamily="34" charset="0"/>
                <a:ea typeface="楷体_GB2312" pitchFamily="49" charset="-122"/>
              </a:endParaRPr>
            </a:p>
          </p:txBody>
        </p:sp>
        <p:sp>
          <p:nvSpPr>
            <p:cNvPr id="21511" name="Text Box 33"/>
            <p:cNvSpPr txBox="1"/>
            <p:nvPr/>
          </p:nvSpPr>
          <p:spPr>
            <a:xfrm>
              <a:off x="1248" y="2544"/>
              <a:ext cx="912" cy="1212"/>
            </a:xfrm>
            <a:prstGeom prst="rect">
              <a:avLst/>
            </a:prstGeom>
            <a:noFill/>
            <a:ln w="9525">
              <a:noFill/>
            </a:ln>
          </p:spPr>
          <p:txBody>
            <a:bodyPr>
              <a:spAutoFit/>
            </a:bodyPr>
            <a:p>
              <a:pPr>
                <a:spcBef>
                  <a:spcPct val="30000"/>
                </a:spcBef>
              </a:pPr>
              <a:r>
                <a:rPr lang="zh-CN" altLang="en-US" sz="1600" b="1" dirty="0">
                  <a:solidFill>
                    <a:srgbClr val="000000"/>
                  </a:solidFill>
                  <a:latin typeface="楷体_GB2312" pitchFamily="49" charset="-122"/>
                  <a:ea typeface="楷体_GB2312" pitchFamily="49" charset="-122"/>
                </a:rPr>
                <a:t>麦芽 19175</a:t>
              </a:r>
              <a:endParaRPr lang="zh-CN" altLang="en-US" sz="1600" b="1" dirty="0">
                <a:solidFill>
                  <a:srgbClr val="000000"/>
                </a:solidFill>
                <a:latin typeface="楷体_GB2312" pitchFamily="49" charset="-122"/>
                <a:ea typeface="楷体_GB2312" pitchFamily="49" charset="-122"/>
              </a:endParaRPr>
            </a:p>
            <a:p>
              <a:pPr>
                <a:spcBef>
                  <a:spcPct val="30000"/>
                </a:spcBef>
              </a:pPr>
              <a:r>
                <a:rPr lang="zh-CN" altLang="en-US" sz="1600" b="1" dirty="0">
                  <a:solidFill>
                    <a:srgbClr val="000000"/>
                  </a:solidFill>
                  <a:latin typeface="楷体_GB2312" pitchFamily="49" charset="-122"/>
                  <a:ea typeface="楷体_GB2312" pitchFamily="49" charset="-122"/>
                </a:rPr>
                <a:t>大米11700</a:t>
              </a:r>
              <a:endParaRPr lang="zh-CN" altLang="en-US" sz="1600" b="1" dirty="0">
                <a:solidFill>
                  <a:srgbClr val="000000"/>
                </a:solidFill>
                <a:latin typeface="楷体_GB2312" pitchFamily="49" charset="-122"/>
                <a:ea typeface="楷体_GB2312" pitchFamily="49" charset="-122"/>
              </a:endParaRPr>
            </a:p>
            <a:p>
              <a:pPr>
                <a:spcBef>
                  <a:spcPct val="30000"/>
                </a:spcBef>
              </a:pPr>
              <a:r>
                <a:rPr lang="zh-CN" altLang="en-US" sz="1600" b="1" dirty="0">
                  <a:solidFill>
                    <a:srgbClr val="000000"/>
                  </a:solidFill>
                  <a:latin typeface="楷体_GB2312" pitchFamily="49" charset="-122"/>
                  <a:ea typeface="楷体_GB2312" pitchFamily="49" charset="-122"/>
                </a:rPr>
                <a:t>水223000</a:t>
              </a:r>
              <a:endParaRPr lang="zh-CN" altLang="en-US" sz="1600" b="1" dirty="0">
                <a:solidFill>
                  <a:srgbClr val="000000"/>
                </a:solidFill>
                <a:latin typeface="楷体_GB2312" pitchFamily="49" charset="-122"/>
                <a:ea typeface="楷体_GB2312" pitchFamily="49" charset="-122"/>
              </a:endParaRPr>
            </a:p>
            <a:p>
              <a:pPr>
                <a:spcBef>
                  <a:spcPct val="30000"/>
                </a:spcBef>
              </a:pPr>
              <a:r>
                <a:rPr lang="zh-CN" altLang="en-US" sz="1600" b="1" dirty="0">
                  <a:solidFill>
                    <a:srgbClr val="000000"/>
                  </a:solidFill>
                  <a:latin typeface="楷体_GB2312" pitchFamily="49" charset="-122"/>
                  <a:ea typeface="楷体_GB2312" pitchFamily="49" charset="-122"/>
                </a:rPr>
                <a:t>酒花75</a:t>
              </a:r>
              <a:endParaRPr lang="zh-CN" altLang="en-US" sz="1600" b="1" dirty="0">
                <a:solidFill>
                  <a:srgbClr val="000000"/>
                </a:solidFill>
                <a:latin typeface="楷体_GB2312" pitchFamily="49" charset="-122"/>
                <a:ea typeface="楷体_GB2312" pitchFamily="49" charset="-122"/>
              </a:endParaRPr>
            </a:p>
            <a:p>
              <a:pPr>
                <a:spcBef>
                  <a:spcPct val="30000"/>
                </a:spcBef>
              </a:pPr>
              <a:r>
                <a:rPr lang="zh-CN" altLang="en-US" sz="1600" b="1" dirty="0">
                  <a:solidFill>
                    <a:srgbClr val="000000"/>
                  </a:solidFill>
                  <a:latin typeface="楷体_GB2312" pitchFamily="49" charset="-122"/>
                  <a:ea typeface="楷体_GB2312" pitchFamily="49" charset="-122"/>
                </a:rPr>
                <a:t>酵母1000</a:t>
              </a:r>
              <a:endParaRPr lang="zh-CN" altLang="en-US" sz="1600" b="1" dirty="0">
                <a:solidFill>
                  <a:srgbClr val="000000"/>
                </a:solidFill>
                <a:latin typeface="楷体_GB2312" pitchFamily="49" charset="-122"/>
                <a:ea typeface="楷体_GB2312" pitchFamily="49" charset="-122"/>
              </a:endParaRPr>
            </a:p>
            <a:p>
              <a:pPr>
                <a:spcBef>
                  <a:spcPct val="30000"/>
                </a:spcBef>
              </a:pPr>
              <a:r>
                <a:rPr lang="zh-CN" altLang="en-US" sz="1600" b="1" dirty="0">
                  <a:solidFill>
                    <a:srgbClr val="000000"/>
                  </a:solidFill>
                  <a:latin typeface="楷体_GB2312" pitchFamily="49" charset="-122"/>
                  <a:ea typeface="楷体_GB2312" pitchFamily="49" charset="-122"/>
                </a:rPr>
                <a:t>硅藻土576</a:t>
              </a:r>
              <a:endParaRPr lang="zh-CN" altLang="en-US" sz="1600" b="1" dirty="0">
                <a:solidFill>
                  <a:srgbClr val="000000"/>
                </a:solidFill>
                <a:latin typeface="楷体_GB2312" pitchFamily="49" charset="-122"/>
                <a:ea typeface="楷体_GB2312" pitchFamily="49" charset="-122"/>
              </a:endParaRPr>
            </a:p>
          </p:txBody>
        </p:sp>
        <p:sp>
          <p:nvSpPr>
            <p:cNvPr id="21512" name="Text Box 34"/>
            <p:cNvSpPr txBox="1"/>
            <p:nvPr/>
          </p:nvSpPr>
          <p:spPr>
            <a:xfrm>
              <a:off x="4032" y="2448"/>
              <a:ext cx="1296" cy="1322"/>
            </a:xfrm>
            <a:prstGeom prst="rect">
              <a:avLst/>
            </a:prstGeom>
            <a:noFill/>
            <a:ln w="9525">
              <a:noFill/>
            </a:ln>
          </p:spPr>
          <p:txBody>
            <a:bodyPr>
              <a:spAutoFit/>
            </a:bodyPr>
            <a:p>
              <a:pPr>
                <a:spcBef>
                  <a:spcPct val="20000"/>
                </a:spcBef>
              </a:pPr>
              <a:r>
                <a:rPr lang="zh-CN" altLang="en-US" sz="1600" b="1" dirty="0">
                  <a:solidFill>
                    <a:srgbClr val="000000"/>
                  </a:solidFill>
                  <a:latin typeface="楷体_GB2312" pitchFamily="49" charset="-122"/>
                  <a:ea typeface="楷体_GB2312" pitchFamily="49" charset="-122"/>
                </a:rPr>
                <a:t>麦芽损失 192</a:t>
              </a:r>
              <a:endParaRPr lang="zh-CN" altLang="en-US" sz="1600" b="1" dirty="0">
                <a:solidFill>
                  <a:srgbClr val="000000"/>
                </a:solidFill>
                <a:latin typeface="楷体_GB2312" pitchFamily="49" charset="-122"/>
                <a:ea typeface="楷体_GB2312" pitchFamily="49" charset="-122"/>
              </a:endParaRPr>
            </a:p>
            <a:p>
              <a:pPr>
                <a:spcBef>
                  <a:spcPct val="20000"/>
                </a:spcBef>
              </a:pPr>
              <a:r>
                <a:rPr lang="zh-CN" altLang="en-US" sz="1600" b="1" dirty="0">
                  <a:solidFill>
                    <a:srgbClr val="000000"/>
                  </a:solidFill>
                  <a:latin typeface="楷体_GB2312" pitchFamily="49" charset="-122"/>
                  <a:ea typeface="楷体_GB2312" pitchFamily="49" charset="-122"/>
                </a:rPr>
                <a:t>大米损失117</a:t>
              </a:r>
              <a:endParaRPr lang="zh-CN" altLang="en-US" sz="1600" b="1" dirty="0">
                <a:solidFill>
                  <a:srgbClr val="000000"/>
                </a:solidFill>
                <a:latin typeface="楷体_GB2312" pitchFamily="49" charset="-122"/>
                <a:ea typeface="楷体_GB2312" pitchFamily="49" charset="-122"/>
              </a:endParaRPr>
            </a:p>
            <a:p>
              <a:pPr>
                <a:spcBef>
                  <a:spcPct val="20000"/>
                </a:spcBef>
              </a:pPr>
              <a:r>
                <a:rPr lang="zh-CN" altLang="en-US" sz="1600" b="1" dirty="0">
                  <a:solidFill>
                    <a:srgbClr val="000000"/>
                  </a:solidFill>
                  <a:latin typeface="楷体_GB2312" pitchFamily="49" charset="-122"/>
                  <a:ea typeface="楷体_GB2312" pitchFamily="49" charset="-122"/>
                </a:rPr>
                <a:t>麦糟30875</a:t>
              </a:r>
              <a:endParaRPr lang="zh-CN" altLang="en-US" sz="1600" b="1" dirty="0">
                <a:solidFill>
                  <a:srgbClr val="000000"/>
                </a:solidFill>
                <a:latin typeface="楷体_GB2312" pitchFamily="49" charset="-122"/>
                <a:ea typeface="楷体_GB2312" pitchFamily="49" charset="-122"/>
              </a:endParaRPr>
            </a:p>
            <a:p>
              <a:pPr>
                <a:spcBef>
                  <a:spcPct val="20000"/>
                </a:spcBef>
              </a:pPr>
              <a:r>
                <a:rPr lang="zh-CN" altLang="en-US" sz="1600" b="1" dirty="0">
                  <a:solidFill>
                    <a:srgbClr val="000000"/>
                  </a:solidFill>
                  <a:latin typeface="楷体_GB2312" pitchFamily="49" charset="-122"/>
                  <a:ea typeface="楷体_GB2312" pitchFamily="49" charset="-122"/>
                </a:rPr>
                <a:t>冷凝固物2500</a:t>
              </a:r>
              <a:endParaRPr lang="zh-CN" altLang="en-US" sz="1600" b="1" dirty="0">
                <a:solidFill>
                  <a:srgbClr val="000000"/>
                </a:solidFill>
                <a:latin typeface="楷体_GB2312" pitchFamily="49" charset="-122"/>
                <a:ea typeface="楷体_GB2312" pitchFamily="49" charset="-122"/>
              </a:endParaRPr>
            </a:p>
            <a:p>
              <a:pPr>
                <a:spcBef>
                  <a:spcPct val="20000"/>
                </a:spcBef>
              </a:pPr>
              <a:r>
                <a:rPr lang="zh-CN" altLang="en-US" sz="1600" b="1" dirty="0">
                  <a:solidFill>
                    <a:srgbClr val="000000"/>
                  </a:solidFill>
                  <a:latin typeface="楷体_GB2312" pitchFamily="49" charset="-122"/>
                  <a:ea typeface="楷体_GB2312" pitchFamily="49" charset="-122"/>
                </a:rPr>
                <a:t>废酵母2800</a:t>
              </a:r>
              <a:endParaRPr lang="zh-CN" altLang="en-US" sz="1600" b="1" dirty="0">
                <a:solidFill>
                  <a:srgbClr val="000000"/>
                </a:solidFill>
                <a:latin typeface="楷体_GB2312" pitchFamily="49" charset="-122"/>
                <a:ea typeface="楷体_GB2312" pitchFamily="49" charset="-122"/>
              </a:endParaRPr>
            </a:p>
            <a:p>
              <a:pPr>
                <a:spcBef>
                  <a:spcPct val="20000"/>
                </a:spcBef>
              </a:pPr>
              <a:r>
                <a:rPr lang="zh-CN" altLang="en-US" sz="1600" b="1" dirty="0">
                  <a:solidFill>
                    <a:srgbClr val="000000"/>
                  </a:solidFill>
                  <a:latin typeface="楷体_GB2312" pitchFamily="49" charset="-122"/>
                  <a:ea typeface="楷体_GB2312" pitchFamily="49" charset="-122"/>
                </a:rPr>
                <a:t>废硅藻土606</a:t>
              </a:r>
              <a:endParaRPr lang="zh-CN" altLang="en-US" sz="1600" b="1" dirty="0">
                <a:solidFill>
                  <a:srgbClr val="000000"/>
                </a:solidFill>
                <a:latin typeface="楷体_GB2312" pitchFamily="49" charset="-122"/>
                <a:ea typeface="楷体_GB2312" pitchFamily="49" charset="-122"/>
              </a:endParaRPr>
            </a:p>
            <a:p>
              <a:pPr>
                <a:spcBef>
                  <a:spcPct val="20000"/>
                </a:spcBef>
              </a:pPr>
              <a:r>
                <a:rPr lang="zh-CN" altLang="en-US" sz="1600" b="1" dirty="0">
                  <a:solidFill>
                    <a:srgbClr val="000000"/>
                  </a:solidFill>
                  <a:latin typeface="楷体_GB2312" pitchFamily="49" charset="-122"/>
                  <a:ea typeface="楷体_GB2312" pitchFamily="49" charset="-122"/>
                </a:rPr>
                <a:t>废水7508</a:t>
              </a:r>
              <a:endParaRPr lang="zh-CN" altLang="en-US" sz="1600" b="1" dirty="0">
                <a:solidFill>
                  <a:srgbClr val="000000"/>
                </a:solidFill>
                <a:latin typeface="楷体_GB2312" pitchFamily="49" charset="-122"/>
                <a:ea typeface="楷体_GB2312" pitchFamily="49" charset="-122"/>
              </a:endParaRPr>
            </a:p>
          </p:txBody>
        </p:sp>
        <p:sp>
          <p:nvSpPr>
            <p:cNvPr id="21513" name="Text Box 35"/>
            <p:cNvSpPr txBox="1"/>
            <p:nvPr/>
          </p:nvSpPr>
          <p:spPr>
            <a:xfrm>
              <a:off x="864" y="3984"/>
              <a:ext cx="1584" cy="212"/>
            </a:xfrm>
            <a:prstGeom prst="rect">
              <a:avLst/>
            </a:prstGeom>
            <a:noFill/>
            <a:ln w="9525">
              <a:noFill/>
            </a:ln>
          </p:spPr>
          <p:txBody>
            <a:bodyPr>
              <a:spAutoFit/>
            </a:bodyPr>
            <a:p>
              <a:pPr>
                <a:spcBef>
                  <a:spcPct val="50000"/>
                </a:spcBef>
              </a:pPr>
              <a:r>
                <a:rPr lang="zh-CN" altLang="en-US" sz="1600" b="1" dirty="0">
                  <a:solidFill>
                    <a:srgbClr val="000000"/>
                  </a:solidFill>
                  <a:latin typeface="楷体_GB2312" pitchFamily="49" charset="-122"/>
                  <a:ea typeface="楷体_GB2312" pitchFamily="49" charset="-122"/>
                </a:rPr>
                <a:t>酒花泥及热凝固物2500</a:t>
              </a:r>
              <a:endParaRPr lang="zh-CN" altLang="en-US" sz="1600" b="1" dirty="0">
                <a:solidFill>
                  <a:srgbClr val="000000"/>
                </a:solidFill>
                <a:latin typeface="楷体_GB2312" pitchFamily="49" charset="-122"/>
                <a:ea typeface="楷体_GB2312" pitchFamily="49" charset="-122"/>
              </a:endParaRPr>
            </a:p>
          </p:txBody>
        </p:sp>
        <p:sp>
          <p:nvSpPr>
            <p:cNvPr id="21514" name="Text Box 36"/>
            <p:cNvSpPr txBox="1"/>
            <p:nvPr/>
          </p:nvSpPr>
          <p:spPr>
            <a:xfrm>
              <a:off x="2640" y="2064"/>
              <a:ext cx="912" cy="212"/>
            </a:xfrm>
            <a:prstGeom prst="rect">
              <a:avLst/>
            </a:prstGeom>
            <a:noFill/>
            <a:ln w="9525">
              <a:noFill/>
            </a:ln>
          </p:spPr>
          <p:txBody>
            <a:bodyPr>
              <a:spAutoFit/>
            </a:bodyPr>
            <a:p>
              <a:pPr>
                <a:spcBef>
                  <a:spcPct val="50000"/>
                </a:spcBef>
              </a:pPr>
              <a:r>
                <a:rPr lang="zh-CN" altLang="en-US" sz="1600" b="1" dirty="0">
                  <a:solidFill>
                    <a:srgbClr val="000000"/>
                  </a:solidFill>
                  <a:latin typeface="楷体_GB2312" pitchFamily="49" charset="-122"/>
                  <a:ea typeface="楷体_GB2312" pitchFamily="49" charset="-122"/>
                </a:rPr>
                <a:t>水蒸汽20160</a:t>
              </a:r>
              <a:endParaRPr lang="zh-CN" altLang="en-US" sz="1600" b="1" dirty="0">
                <a:solidFill>
                  <a:srgbClr val="000000"/>
                </a:solidFill>
                <a:latin typeface="楷体_GB2312" pitchFamily="49" charset="-122"/>
                <a:ea typeface="楷体_GB2312" pitchFamily="49" charset="-122"/>
              </a:endParaRPr>
            </a:p>
          </p:txBody>
        </p:sp>
        <p:sp>
          <p:nvSpPr>
            <p:cNvPr id="21515" name="Text Box 37"/>
            <p:cNvSpPr txBox="1"/>
            <p:nvPr/>
          </p:nvSpPr>
          <p:spPr>
            <a:xfrm>
              <a:off x="2832" y="3936"/>
              <a:ext cx="864" cy="212"/>
            </a:xfrm>
            <a:prstGeom prst="rect">
              <a:avLst/>
            </a:prstGeom>
            <a:noFill/>
            <a:ln w="9525">
              <a:noFill/>
            </a:ln>
          </p:spPr>
          <p:txBody>
            <a:bodyPr>
              <a:spAutoFit/>
            </a:bodyPr>
            <a:p>
              <a:pPr>
                <a:spcBef>
                  <a:spcPct val="50000"/>
                </a:spcBef>
              </a:pPr>
              <a:r>
                <a:rPr lang="zh-CN" altLang="en-US" sz="1600" b="1" dirty="0">
                  <a:solidFill>
                    <a:srgbClr val="000000"/>
                  </a:solidFill>
                  <a:latin typeface="楷体_GB2312" pitchFamily="49" charset="-122"/>
                  <a:ea typeface="楷体_GB2312" pitchFamily="49" charset="-122"/>
                </a:rPr>
                <a:t>清酒190900</a:t>
              </a:r>
              <a:endParaRPr lang="zh-CN" altLang="en-US" sz="1600" b="1" dirty="0">
                <a:solidFill>
                  <a:srgbClr val="000000"/>
                </a:solidFill>
                <a:latin typeface="楷体_GB2312" pitchFamily="49" charset="-122"/>
                <a:ea typeface="楷体_GB2312" pitchFamily="49" charset="-122"/>
              </a:endParaRPr>
            </a:p>
          </p:txBody>
        </p:sp>
        <p:sp>
          <p:nvSpPr>
            <p:cNvPr id="21516" name="Line 38"/>
            <p:cNvSpPr/>
            <p:nvPr/>
          </p:nvSpPr>
          <p:spPr>
            <a:xfrm flipV="1">
              <a:off x="3024" y="2208"/>
              <a:ext cx="0" cy="192"/>
            </a:xfrm>
            <a:prstGeom prst="line">
              <a:avLst/>
            </a:prstGeom>
            <a:ln w="9525" cap="flat" cmpd="sng">
              <a:solidFill>
                <a:srgbClr val="000000"/>
              </a:solidFill>
              <a:prstDash val="solid"/>
              <a:miter/>
              <a:headEnd type="none" w="med" len="med"/>
              <a:tailEnd type="triangle" w="med" len="med"/>
            </a:ln>
          </p:spPr>
        </p:sp>
        <p:sp>
          <p:nvSpPr>
            <p:cNvPr id="21517" name="Line 39"/>
            <p:cNvSpPr/>
            <p:nvPr/>
          </p:nvSpPr>
          <p:spPr>
            <a:xfrm>
              <a:off x="3072" y="3792"/>
              <a:ext cx="0" cy="192"/>
            </a:xfrm>
            <a:prstGeom prst="line">
              <a:avLst/>
            </a:prstGeom>
            <a:ln w="9525" cap="flat" cmpd="sng">
              <a:solidFill>
                <a:srgbClr val="000000"/>
              </a:solidFill>
              <a:prstDash val="solid"/>
              <a:miter/>
              <a:headEnd type="none" w="med" len="med"/>
              <a:tailEnd type="triangle" w="med" len="med"/>
            </a:ln>
          </p:spPr>
        </p:sp>
        <p:sp>
          <p:nvSpPr>
            <p:cNvPr id="21518" name="Line 40"/>
            <p:cNvSpPr/>
            <p:nvPr/>
          </p:nvSpPr>
          <p:spPr>
            <a:xfrm>
              <a:off x="2064" y="2640"/>
              <a:ext cx="384" cy="0"/>
            </a:xfrm>
            <a:prstGeom prst="line">
              <a:avLst/>
            </a:prstGeom>
            <a:ln w="9525" cap="flat" cmpd="sng">
              <a:solidFill>
                <a:srgbClr val="000000"/>
              </a:solidFill>
              <a:prstDash val="solid"/>
              <a:miter/>
              <a:headEnd type="none" w="med" len="med"/>
              <a:tailEnd type="triangle" w="med" len="med"/>
            </a:ln>
          </p:spPr>
        </p:sp>
        <p:sp>
          <p:nvSpPr>
            <p:cNvPr id="21519" name="Line 41"/>
            <p:cNvSpPr/>
            <p:nvPr/>
          </p:nvSpPr>
          <p:spPr>
            <a:xfrm>
              <a:off x="2064" y="2832"/>
              <a:ext cx="384" cy="0"/>
            </a:xfrm>
            <a:prstGeom prst="line">
              <a:avLst/>
            </a:prstGeom>
            <a:ln w="9525" cap="flat" cmpd="sng">
              <a:solidFill>
                <a:srgbClr val="000000"/>
              </a:solidFill>
              <a:prstDash val="solid"/>
              <a:miter/>
              <a:headEnd type="none" w="med" len="med"/>
              <a:tailEnd type="triangle" w="med" len="med"/>
            </a:ln>
          </p:spPr>
        </p:sp>
        <p:sp>
          <p:nvSpPr>
            <p:cNvPr id="21520" name="Line 42"/>
            <p:cNvSpPr/>
            <p:nvPr/>
          </p:nvSpPr>
          <p:spPr>
            <a:xfrm>
              <a:off x="2064" y="3024"/>
              <a:ext cx="384" cy="0"/>
            </a:xfrm>
            <a:prstGeom prst="line">
              <a:avLst/>
            </a:prstGeom>
            <a:ln w="9525" cap="flat" cmpd="sng">
              <a:solidFill>
                <a:srgbClr val="000000"/>
              </a:solidFill>
              <a:prstDash val="solid"/>
              <a:miter/>
              <a:headEnd type="none" w="med" len="med"/>
              <a:tailEnd type="triangle" w="med" len="med"/>
            </a:ln>
          </p:spPr>
        </p:sp>
        <p:sp>
          <p:nvSpPr>
            <p:cNvPr id="21521" name="Line 43"/>
            <p:cNvSpPr/>
            <p:nvPr/>
          </p:nvSpPr>
          <p:spPr>
            <a:xfrm>
              <a:off x="2064" y="3216"/>
              <a:ext cx="384" cy="0"/>
            </a:xfrm>
            <a:prstGeom prst="line">
              <a:avLst/>
            </a:prstGeom>
            <a:ln w="9525" cap="flat" cmpd="sng">
              <a:solidFill>
                <a:srgbClr val="000000"/>
              </a:solidFill>
              <a:prstDash val="solid"/>
              <a:miter/>
              <a:headEnd type="none" w="med" len="med"/>
              <a:tailEnd type="triangle" w="med" len="med"/>
            </a:ln>
          </p:spPr>
        </p:sp>
        <p:sp>
          <p:nvSpPr>
            <p:cNvPr id="21522" name="Line 44"/>
            <p:cNvSpPr/>
            <p:nvPr/>
          </p:nvSpPr>
          <p:spPr>
            <a:xfrm>
              <a:off x="2064" y="3408"/>
              <a:ext cx="384" cy="0"/>
            </a:xfrm>
            <a:prstGeom prst="line">
              <a:avLst/>
            </a:prstGeom>
            <a:ln w="9525" cap="flat" cmpd="sng">
              <a:solidFill>
                <a:srgbClr val="000000"/>
              </a:solidFill>
              <a:prstDash val="solid"/>
              <a:miter/>
              <a:headEnd type="none" w="med" len="med"/>
              <a:tailEnd type="triangle" w="med" len="med"/>
            </a:ln>
          </p:spPr>
        </p:sp>
        <p:sp>
          <p:nvSpPr>
            <p:cNvPr id="21523" name="Line 45"/>
            <p:cNvSpPr/>
            <p:nvPr/>
          </p:nvSpPr>
          <p:spPr>
            <a:xfrm>
              <a:off x="2064" y="3600"/>
              <a:ext cx="384" cy="0"/>
            </a:xfrm>
            <a:prstGeom prst="line">
              <a:avLst/>
            </a:prstGeom>
            <a:ln w="9525" cap="flat" cmpd="sng">
              <a:solidFill>
                <a:srgbClr val="000000"/>
              </a:solidFill>
              <a:prstDash val="solid"/>
              <a:miter/>
              <a:headEnd type="none" w="med" len="med"/>
              <a:tailEnd type="triangle" w="med" len="med"/>
            </a:ln>
          </p:spPr>
        </p:sp>
        <p:sp>
          <p:nvSpPr>
            <p:cNvPr id="21524" name="Line 46"/>
            <p:cNvSpPr/>
            <p:nvPr/>
          </p:nvSpPr>
          <p:spPr>
            <a:xfrm>
              <a:off x="3696" y="2544"/>
              <a:ext cx="384" cy="0"/>
            </a:xfrm>
            <a:prstGeom prst="line">
              <a:avLst/>
            </a:prstGeom>
            <a:ln w="9525" cap="flat" cmpd="sng">
              <a:solidFill>
                <a:srgbClr val="000000"/>
              </a:solidFill>
              <a:prstDash val="solid"/>
              <a:miter/>
              <a:headEnd type="none" w="med" len="med"/>
              <a:tailEnd type="triangle" w="med" len="med"/>
            </a:ln>
          </p:spPr>
        </p:sp>
        <p:sp>
          <p:nvSpPr>
            <p:cNvPr id="21525" name="Line 47"/>
            <p:cNvSpPr/>
            <p:nvPr/>
          </p:nvSpPr>
          <p:spPr>
            <a:xfrm>
              <a:off x="3696" y="2736"/>
              <a:ext cx="384" cy="0"/>
            </a:xfrm>
            <a:prstGeom prst="line">
              <a:avLst/>
            </a:prstGeom>
            <a:ln w="9525" cap="flat" cmpd="sng">
              <a:solidFill>
                <a:srgbClr val="000000"/>
              </a:solidFill>
              <a:prstDash val="solid"/>
              <a:miter/>
              <a:headEnd type="none" w="med" len="med"/>
              <a:tailEnd type="triangle" w="med" len="med"/>
            </a:ln>
          </p:spPr>
        </p:sp>
        <p:sp>
          <p:nvSpPr>
            <p:cNvPr id="21526" name="Line 48"/>
            <p:cNvSpPr/>
            <p:nvPr/>
          </p:nvSpPr>
          <p:spPr>
            <a:xfrm>
              <a:off x="3696" y="2928"/>
              <a:ext cx="384" cy="0"/>
            </a:xfrm>
            <a:prstGeom prst="line">
              <a:avLst/>
            </a:prstGeom>
            <a:ln w="9525" cap="flat" cmpd="sng">
              <a:solidFill>
                <a:srgbClr val="000000"/>
              </a:solidFill>
              <a:prstDash val="solid"/>
              <a:miter/>
              <a:headEnd type="none" w="med" len="med"/>
              <a:tailEnd type="triangle" w="med" len="med"/>
            </a:ln>
          </p:spPr>
        </p:sp>
        <p:sp>
          <p:nvSpPr>
            <p:cNvPr id="21527" name="Line 49"/>
            <p:cNvSpPr/>
            <p:nvPr/>
          </p:nvSpPr>
          <p:spPr>
            <a:xfrm>
              <a:off x="3696" y="3120"/>
              <a:ext cx="384" cy="0"/>
            </a:xfrm>
            <a:prstGeom prst="line">
              <a:avLst/>
            </a:prstGeom>
            <a:ln w="9525" cap="flat" cmpd="sng">
              <a:solidFill>
                <a:srgbClr val="000000"/>
              </a:solidFill>
              <a:prstDash val="solid"/>
              <a:miter/>
              <a:headEnd type="none" w="med" len="med"/>
              <a:tailEnd type="triangle" w="med" len="med"/>
            </a:ln>
          </p:spPr>
        </p:sp>
        <p:sp>
          <p:nvSpPr>
            <p:cNvPr id="21528" name="Line 50"/>
            <p:cNvSpPr/>
            <p:nvPr/>
          </p:nvSpPr>
          <p:spPr>
            <a:xfrm>
              <a:off x="3696" y="3312"/>
              <a:ext cx="384" cy="0"/>
            </a:xfrm>
            <a:prstGeom prst="line">
              <a:avLst/>
            </a:prstGeom>
            <a:ln w="9525" cap="flat" cmpd="sng">
              <a:solidFill>
                <a:srgbClr val="000000"/>
              </a:solidFill>
              <a:prstDash val="solid"/>
              <a:miter/>
              <a:headEnd type="none" w="med" len="med"/>
              <a:tailEnd type="triangle" w="med" len="med"/>
            </a:ln>
          </p:spPr>
        </p:sp>
        <p:sp>
          <p:nvSpPr>
            <p:cNvPr id="21529" name="Line 51"/>
            <p:cNvSpPr/>
            <p:nvPr/>
          </p:nvSpPr>
          <p:spPr>
            <a:xfrm>
              <a:off x="3696" y="3504"/>
              <a:ext cx="384" cy="0"/>
            </a:xfrm>
            <a:prstGeom prst="line">
              <a:avLst/>
            </a:prstGeom>
            <a:ln w="9525" cap="flat" cmpd="sng">
              <a:solidFill>
                <a:srgbClr val="000000"/>
              </a:solidFill>
              <a:prstDash val="solid"/>
              <a:miter/>
              <a:headEnd type="none" w="med" len="med"/>
              <a:tailEnd type="triangle" w="med" len="med"/>
            </a:ln>
          </p:spPr>
        </p:sp>
        <p:sp>
          <p:nvSpPr>
            <p:cNvPr id="21530" name="Line 52"/>
            <p:cNvSpPr/>
            <p:nvPr/>
          </p:nvSpPr>
          <p:spPr>
            <a:xfrm>
              <a:off x="3696" y="3648"/>
              <a:ext cx="384" cy="0"/>
            </a:xfrm>
            <a:prstGeom prst="line">
              <a:avLst/>
            </a:prstGeom>
            <a:ln w="9525" cap="flat" cmpd="sng">
              <a:solidFill>
                <a:srgbClr val="000000"/>
              </a:solidFill>
              <a:prstDash val="solid"/>
              <a:miter/>
              <a:headEnd type="none" w="med" len="med"/>
              <a:tailEnd type="triangle" w="med" len="med"/>
            </a:ln>
          </p:spPr>
        </p:sp>
        <p:sp>
          <p:nvSpPr>
            <p:cNvPr id="21531" name="Line 53"/>
            <p:cNvSpPr/>
            <p:nvPr/>
          </p:nvSpPr>
          <p:spPr>
            <a:xfrm>
              <a:off x="2688" y="3792"/>
              <a:ext cx="0" cy="144"/>
            </a:xfrm>
            <a:prstGeom prst="line">
              <a:avLst/>
            </a:prstGeom>
            <a:ln w="9525" cap="flat" cmpd="sng">
              <a:solidFill>
                <a:srgbClr val="000000"/>
              </a:solidFill>
              <a:prstDash val="solid"/>
              <a:miter/>
              <a:headEnd type="none" w="med" len="med"/>
              <a:tailEnd type="none" w="med" len="med"/>
            </a:ln>
          </p:spPr>
        </p:sp>
        <p:sp>
          <p:nvSpPr>
            <p:cNvPr id="21532" name="Line 54"/>
            <p:cNvSpPr/>
            <p:nvPr/>
          </p:nvSpPr>
          <p:spPr>
            <a:xfrm flipH="1">
              <a:off x="864" y="3936"/>
              <a:ext cx="1824" cy="0"/>
            </a:xfrm>
            <a:prstGeom prst="line">
              <a:avLst/>
            </a:prstGeom>
            <a:ln w="9525" cap="flat" cmpd="sng">
              <a:solidFill>
                <a:srgbClr val="000000"/>
              </a:solidFill>
              <a:prstDash val="solid"/>
              <a:miter/>
              <a:headEnd type="none" w="med" len="med"/>
              <a:tailEnd type="none" w="med" len="med"/>
            </a:ln>
          </p:spPr>
        </p:sp>
        <p:sp>
          <p:nvSpPr>
            <p:cNvPr id="21533" name="Line 55"/>
            <p:cNvSpPr/>
            <p:nvPr/>
          </p:nvSpPr>
          <p:spPr>
            <a:xfrm flipV="1">
              <a:off x="864" y="3744"/>
              <a:ext cx="0" cy="192"/>
            </a:xfrm>
            <a:prstGeom prst="line">
              <a:avLst/>
            </a:prstGeom>
            <a:ln w="9525" cap="flat" cmpd="sng">
              <a:solidFill>
                <a:srgbClr val="000000"/>
              </a:solidFill>
              <a:prstDash val="solid"/>
              <a:miter/>
              <a:headEnd type="none" w="med" len="med"/>
              <a:tailEnd type="none" w="med" len="med"/>
            </a:ln>
          </p:spPr>
        </p:sp>
        <p:sp>
          <p:nvSpPr>
            <p:cNvPr id="21534" name="Line 56"/>
            <p:cNvSpPr/>
            <p:nvPr/>
          </p:nvSpPr>
          <p:spPr>
            <a:xfrm>
              <a:off x="864" y="3744"/>
              <a:ext cx="1584" cy="0"/>
            </a:xfrm>
            <a:prstGeom prst="line">
              <a:avLst/>
            </a:prstGeom>
            <a:ln w="9525" cap="flat" cmpd="sng">
              <a:solidFill>
                <a:srgbClr val="000000"/>
              </a:solidFill>
              <a:prstDash val="solid"/>
              <a:miter/>
              <a:headEnd type="none" w="med" len="med"/>
              <a:tailEnd type="triangle" w="med" len="med"/>
            </a:ln>
          </p:spPr>
        </p:sp>
      </p:grpSp>
      <p:sp>
        <p:nvSpPr>
          <p:cNvPr id="21508" name="Text Box 57"/>
          <p:cNvSpPr txBox="1"/>
          <p:nvPr/>
        </p:nvSpPr>
        <p:spPr>
          <a:xfrm>
            <a:off x="6084888" y="1412875"/>
            <a:ext cx="1600200" cy="336550"/>
          </a:xfrm>
          <a:prstGeom prst="rect">
            <a:avLst/>
          </a:prstGeom>
          <a:noFill/>
          <a:ln w="9525">
            <a:noFill/>
          </a:ln>
        </p:spPr>
        <p:txBody>
          <a:bodyPr>
            <a:spAutoFit/>
          </a:bodyPr>
          <a:p>
            <a:pPr>
              <a:spcBef>
                <a:spcPct val="50000"/>
              </a:spcBef>
            </a:pPr>
            <a:r>
              <a:rPr lang="zh-CN" altLang="en-US" sz="1600" b="1" dirty="0">
                <a:solidFill>
                  <a:srgbClr val="333399"/>
                </a:solidFill>
                <a:latin typeface="楷体_GB2312" pitchFamily="49" charset="-122"/>
                <a:ea typeface="楷体_GB2312" pitchFamily="49" charset="-122"/>
              </a:rPr>
              <a:t>单位：</a:t>
            </a:r>
            <a:r>
              <a:rPr lang="en-US" altLang="zh-CN" sz="1600" b="1" dirty="0">
                <a:solidFill>
                  <a:srgbClr val="333399"/>
                </a:solidFill>
                <a:latin typeface="楷体_GB2312" pitchFamily="49" charset="-122"/>
                <a:ea typeface="楷体_GB2312" pitchFamily="49" charset="-122"/>
              </a:rPr>
              <a:t>Kg/d</a:t>
            </a:r>
            <a:endParaRPr lang="en-US" altLang="zh-CN" sz="1600" b="1" dirty="0">
              <a:solidFill>
                <a:srgbClr val="333399"/>
              </a:solidFill>
              <a:latin typeface="楷体_GB2312" pitchFamily="49" charset="-122"/>
              <a:ea typeface="楷体_GB2312" pitchFamily="49" charset="-122"/>
            </a:endParaRPr>
          </a:p>
        </p:txBody>
      </p:sp>
      <p:sp>
        <p:nvSpPr>
          <p:cNvPr id="21509" name="Text Box 59"/>
          <p:cNvSpPr txBox="1"/>
          <p:nvPr/>
        </p:nvSpPr>
        <p:spPr>
          <a:xfrm>
            <a:off x="755650" y="4868863"/>
            <a:ext cx="7848600" cy="1744662"/>
          </a:xfrm>
          <a:prstGeom prst="rect">
            <a:avLst/>
          </a:prstGeom>
          <a:noFill/>
          <a:ln w="9525" cap="flat" cmpd="sng">
            <a:solidFill>
              <a:srgbClr val="00FF00"/>
            </a:solidFill>
            <a:prstDash val="solid"/>
            <a:miter/>
            <a:headEnd type="none" w="med" len="med"/>
            <a:tailEnd type="none" w="med" len="med"/>
          </a:ln>
        </p:spPr>
        <p:txBody>
          <a:bodyPr>
            <a:spAutoFit/>
          </a:bodyPr>
          <a:p>
            <a:pPr>
              <a:lnSpc>
                <a:spcPct val="150000"/>
              </a:lnSpc>
            </a:pPr>
            <a:r>
              <a:rPr lang="zh-CN" altLang="en-US" b="1" dirty="0">
                <a:solidFill>
                  <a:srgbClr val="000000"/>
                </a:solidFill>
                <a:latin typeface="楷体_GB2312" pitchFamily="49" charset="-122"/>
                <a:ea typeface="楷体_GB2312" pitchFamily="49" charset="-122"/>
              </a:rPr>
              <a:t>物料平衡偏差一般应在</a:t>
            </a:r>
            <a:r>
              <a:rPr lang="en-US" altLang="zh-CN" b="1" dirty="0">
                <a:solidFill>
                  <a:srgbClr val="FF0000"/>
                </a:solidFill>
                <a:latin typeface="楷体_GB2312" pitchFamily="49" charset="-122"/>
                <a:ea typeface="楷体_GB2312" pitchFamily="49" charset="-122"/>
              </a:rPr>
              <a:t>5%</a:t>
            </a:r>
            <a:r>
              <a:rPr lang="zh-CN" altLang="en-US" b="1" dirty="0">
                <a:solidFill>
                  <a:srgbClr val="000000"/>
                </a:solidFill>
                <a:latin typeface="楷体_GB2312" pitchFamily="49" charset="-122"/>
                <a:ea typeface="楷体_GB2312" pitchFamily="49" charset="-122"/>
              </a:rPr>
              <a:t>以下：</a:t>
            </a:r>
            <a:endParaRPr lang="zh-CN" altLang="en-US" b="1" dirty="0">
              <a:solidFill>
                <a:srgbClr val="000000"/>
              </a:solidFill>
              <a:latin typeface="楷体_GB2312" pitchFamily="49" charset="-122"/>
              <a:ea typeface="楷体_GB2312" pitchFamily="49" charset="-122"/>
            </a:endParaRPr>
          </a:p>
          <a:p>
            <a:pPr>
              <a:lnSpc>
                <a:spcPct val="150000"/>
              </a:lnSpc>
            </a:pPr>
            <a:r>
              <a:rPr lang="en-US" altLang="zh-CN" b="1" dirty="0">
                <a:solidFill>
                  <a:srgbClr val="000000"/>
                </a:solidFill>
                <a:latin typeface="楷体_GB2312" pitchFamily="49" charset="-122"/>
                <a:ea typeface="楷体_GB2312" pitchFamily="49" charset="-122"/>
              </a:rPr>
              <a:t>If </a:t>
            </a:r>
            <a:r>
              <a:rPr lang="zh-CN" altLang="en-US" b="1" dirty="0">
                <a:solidFill>
                  <a:srgbClr val="000000"/>
                </a:solidFill>
                <a:latin typeface="楷体_GB2312" pitchFamily="49" charset="-122"/>
                <a:ea typeface="楷体_GB2312" pitchFamily="49" charset="-122"/>
              </a:rPr>
              <a:t>输入 &gt; 输出，则寻找潜在的物料损失或废物排放量</a:t>
            </a:r>
            <a:endParaRPr lang="zh-CN" altLang="en-US" b="1" dirty="0">
              <a:solidFill>
                <a:srgbClr val="000000"/>
              </a:solidFill>
              <a:latin typeface="楷体_GB2312" pitchFamily="49" charset="-122"/>
              <a:ea typeface="楷体_GB2312" pitchFamily="49" charset="-122"/>
            </a:endParaRPr>
          </a:p>
          <a:p>
            <a:pPr>
              <a:lnSpc>
                <a:spcPct val="150000"/>
              </a:lnSpc>
            </a:pPr>
            <a:r>
              <a:rPr lang="en-US" altLang="zh-CN" b="1" dirty="0">
                <a:solidFill>
                  <a:srgbClr val="000000"/>
                </a:solidFill>
                <a:latin typeface="楷体_GB2312" pitchFamily="49" charset="-122"/>
                <a:ea typeface="楷体_GB2312" pitchFamily="49" charset="-122"/>
              </a:rPr>
              <a:t>If </a:t>
            </a:r>
            <a:r>
              <a:rPr lang="zh-CN" altLang="en-US" b="1" dirty="0">
                <a:solidFill>
                  <a:srgbClr val="000000"/>
                </a:solidFill>
                <a:latin typeface="楷体_GB2312" pitchFamily="49" charset="-122"/>
                <a:ea typeface="楷体_GB2312" pitchFamily="49" charset="-122"/>
              </a:rPr>
              <a:t>输入 &lt; 输出，则考虑是否忽略了某些输入量</a:t>
            </a:r>
            <a:endParaRPr lang="zh-CN" altLang="en-US" b="1" dirty="0">
              <a:solidFill>
                <a:srgbClr val="000000"/>
              </a:solidFill>
              <a:latin typeface="楷体_GB2312" pitchFamily="49" charset="-122"/>
              <a:ea typeface="楷体_GB2312"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4</a:t>
            </a:r>
            <a:r>
              <a:rPr lang="zh-CN" altLang="en-US" sz="3200" b="1" dirty="0">
                <a:latin typeface="楷体_GB2312" pitchFamily="49" charset="-122"/>
                <a:ea typeface="楷体_GB2312" pitchFamily="49" charset="-122"/>
                <a:cs typeface="+mj-cs"/>
              </a:rPr>
              <a:t>、方案的产生和筛选</a:t>
            </a:r>
            <a:endParaRPr lang="zh-CN" altLang="en-US" sz="3200" b="1" dirty="0">
              <a:latin typeface="楷体_GB2312" pitchFamily="49" charset="-122"/>
              <a:ea typeface="楷体_GB2312" pitchFamily="49" charset="-122"/>
              <a:cs typeface="+mj-cs"/>
            </a:endParaRPr>
          </a:p>
        </p:txBody>
      </p:sp>
      <p:sp>
        <p:nvSpPr>
          <p:cNvPr id="22531" name="Rectangle 3"/>
          <p:cNvSpPr>
            <a:spLocks noGrp="1"/>
          </p:cNvSpPr>
          <p:nvPr>
            <p:ph idx="1"/>
          </p:nvPr>
        </p:nvSpPr>
        <p:spPr>
          <a:xfrm>
            <a:off x="457200" y="1600200"/>
            <a:ext cx="8229600" cy="2116138"/>
          </a:xfrm>
          <a:ln/>
        </p:spPr>
        <p:txBody>
          <a:bodyPr vert="horz" wrap="square" lIns="91440" tIns="45720" rIns="91440" bIns="45720" anchor="t" anchorCtr="0"/>
          <a:p>
            <a:pPr>
              <a:lnSpc>
                <a:spcPct val="120000"/>
              </a:lnSpc>
              <a:buNone/>
            </a:pPr>
            <a:r>
              <a:rPr lang="zh-CN" altLang="en-US" sz="2400" b="1" dirty="0">
                <a:solidFill>
                  <a:srgbClr val="FF0000"/>
                </a:solidFill>
                <a:latin typeface="楷体_GB2312" pitchFamily="49" charset="-122"/>
                <a:ea typeface="楷体_GB2312" pitchFamily="49" charset="-122"/>
              </a:rPr>
              <a:t>目的：</a:t>
            </a:r>
            <a:endParaRPr lang="zh-CN" altLang="en-US" sz="2400" b="1" dirty="0">
              <a:solidFill>
                <a:srgbClr val="FF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      预审核与审核过程中我们已经在不断地提出方案，在此阶段需进一步提出、汇总方案，并将产生的方案进行评估筛选。</a:t>
            </a:r>
            <a:endParaRPr lang="zh-CN" altLang="en-US" sz="2400" b="1" dirty="0">
              <a:solidFill>
                <a:srgbClr val="000000"/>
              </a:solidFill>
              <a:latin typeface="楷体_GB2312" pitchFamily="49" charset="-122"/>
              <a:ea typeface="楷体_GB2312" pitchFamily="49" charset="-122"/>
            </a:endParaRPr>
          </a:p>
        </p:txBody>
      </p:sp>
      <p:pic>
        <p:nvPicPr>
          <p:cNvPr id="22532" name="Picture 4" descr="清洁生产宣传画6"/>
          <p:cNvPicPr>
            <a:picLocks noChangeAspect="1"/>
          </p:cNvPicPr>
          <p:nvPr/>
        </p:nvPicPr>
        <p:blipFill>
          <a:blip r:embed="rId1"/>
          <a:stretch>
            <a:fillRect/>
          </a:stretch>
        </p:blipFill>
        <p:spPr>
          <a:xfrm>
            <a:off x="3681413" y="3860800"/>
            <a:ext cx="2043112" cy="29527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5" name="Rectangle 24"/>
          <p:cNvSpPr>
            <a:spLocks noGrp="1"/>
          </p:cNvSpPr>
          <p:nvPr>
            <p:ph type="title"/>
          </p:nvPr>
        </p:nvSpPr>
        <p:spPr>
          <a:ln/>
        </p:spPr>
        <p:txBody>
          <a:bodyPr vert="horz" wrap="square" lIns="91440" tIns="45720" rIns="91440" bIns="45720" anchor="ctr" anchorCtr="0"/>
          <a:p>
            <a:r>
              <a:rPr lang="zh-CN" altLang="en-US" sz="3200" b="1" dirty="0">
                <a:solidFill>
                  <a:schemeClr val="bg2"/>
                </a:solidFill>
                <a:latin typeface="楷体_GB2312" pitchFamily="49" charset="-122"/>
                <a:ea typeface="楷体_GB2312" pitchFamily="49" charset="-122"/>
              </a:rPr>
              <a:t>方案来源及初步评估</a:t>
            </a:r>
            <a:endParaRPr lang="zh-CN" altLang="en-US" sz="3200" b="1" dirty="0">
              <a:solidFill>
                <a:schemeClr val="bg2"/>
              </a:solidFill>
              <a:latin typeface="楷体_GB2312" pitchFamily="49" charset="-122"/>
              <a:ea typeface="楷体_GB2312" pitchFamily="49" charset="-122"/>
            </a:endParaRPr>
          </a:p>
        </p:txBody>
      </p:sp>
      <p:grpSp>
        <p:nvGrpSpPr>
          <p:cNvPr id="1026" name="Diagram 15"/>
          <p:cNvGrpSpPr>
            <a:grpSpLocks noChangeAspect="1"/>
          </p:cNvGrpSpPr>
          <p:nvPr/>
        </p:nvGrpSpPr>
        <p:grpSpPr>
          <a:xfrm>
            <a:off x="-2484437" y="1700213"/>
            <a:ext cx="9288462" cy="5184775"/>
            <a:chOff x="330" y="658"/>
            <a:chExt cx="5056" cy="2948"/>
          </a:xfrm>
        </p:grpSpPr>
        <p:sp>
          <p:nvSpPr>
            <p:cNvPr id="1027" name="AutoShape 16"/>
            <p:cNvSpPr>
              <a:spLocks noChangeAspect="1" noTextEdit="1"/>
            </p:cNvSpPr>
            <p:nvPr/>
          </p:nvSpPr>
          <p:spPr>
            <a:xfrm>
              <a:off x="330" y="658"/>
              <a:ext cx="5056" cy="2948"/>
            </a:xfrm>
            <a:prstGeom prst="rect">
              <a:avLst/>
            </a:prstGeom>
            <a:noFill/>
            <a:ln w="9525">
              <a:noFill/>
            </a:ln>
          </p:spPr>
          <p:txBody>
            <a:bodyPr/>
            <a:p>
              <a:endParaRPr lang="zh-CN" altLang="en-US"/>
            </a:p>
          </p:txBody>
        </p:sp>
        <p:sp>
          <p:nvSpPr>
            <p:cNvPr id="1028" name="_s1028"/>
            <p:cNvSpPr/>
            <p:nvPr/>
          </p:nvSpPr>
          <p:spPr>
            <a:xfrm flipH="1">
              <a:off x="2428" y="2254"/>
              <a:ext cx="215" cy="124"/>
            </a:xfrm>
            <a:prstGeom prst="line">
              <a:avLst/>
            </a:prstGeom>
            <a:ln w="28575" cap="flat" cmpd="sng">
              <a:solidFill>
                <a:srgbClr val="000000"/>
              </a:solidFill>
              <a:prstDash val="solid"/>
              <a:headEnd type="none" w="med" len="med"/>
              <a:tailEnd type="none" w="med" len="med"/>
            </a:ln>
          </p:spPr>
        </p:sp>
        <p:sp>
          <p:nvSpPr>
            <p:cNvPr id="1029" name="_s1029"/>
            <p:cNvSpPr/>
            <p:nvPr/>
          </p:nvSpPr>
          <p:spPr>
            <a:xfrm>
              <a:off x="1966" y="2255"/>
              <a:ext cx="496" cy="496"/>
            </a:xfrm>
            <a:prstGeom prst="ellipse">
              <a:avLst/>
            </a:prstGeom>
            <a:solidFill>
              <a:srgbClr val="00E4A8"/>
            </a:solidFill>
            <a:ln w="9525" cap="flat" cmpd="sng">
              <a:solidFill>
                <a:srgbClr val="000000"/>
              </a:solidFill>
              <a:prstDash val="solid"/>
              <a:headEnd type="none" w="med" len="med"/>
              <a:tailEnd type="none" w="med" len="med"/>
            </a:ln>
          </p:spPr>
          <p:txBody>
            <a:bodyPr wrap="none" lIns="0" tIns="0" rIns="0" bIns="0" anchor="ctr" anchorCtr="0"/>
            <a:p>
              <a:pPr algn="ctr" latinLnBrk="1"/>
              <a:r>
                <a:rPr lang="zh-CN" altLang="en-US" sz="2100" b="1" dirty="0">
                  <a:solidFill>
                    <a:srgbClr val="000000"/>
                  </a:solidFill>
                  <a:latin typeface="宋体" panose="02010600030101010101" pitchFamily="2" charset="-122"/>
                  <a:ea typeface="宋体" panose="02010600030101010101" pitchFamily="2" charset="-122"/>
                </a:rPr>
                <a:t>物料</a:t>
              </a:r>
              <a:endParaRPr lang="zh-CN" altLang="en-US" sz="2100" b="1" dirty="0">
                <a:solidFill>
                  <a:srgbClr val="000000"/>
                </a:solidFill>
                <a:latin typeface="宋体" panose="02010600030101010101" pitchFamily="2" charset="-122"/>
                <a:ea typeface="宋体" panose="02010600030101010101" pitchFamily="2" charset="-122"/>
              </a:endParaRPr>
            </a:p>
            <a:p>
              <a:pPr algn="ctr" latinLnBrk="1"/>
              <a:r>
                <a:rPr lang="zh-CN" altLang="en-US" sz="2100" b="1" dirty="0">
                  <a:solidFill>
                    <a:srgbClr val="000000"/>
                  </a:solidFill>
                  <a:latin typeface="宋体" panose="02010600030101010101" pitchFamily="2" charset="-122"/>
                  <a:ea typeface="宋体" panose="02010600030101010101" pitchFamily="2" charset="-122"/>
                </a:rPr>
                <a:t>平衡</a:t>
              </a:r>
              <a:endParaRPr lang="zh-CN" altLang="en-US" sz="2100" b="1" dirty="0">
                <a:solidFill>
                  <a:srgbClr val="000000"/>
                </a:solidFill>
                <a:latin typeface="宋体" panose="02010600030101010101" pitchFamily="2" charset="-122"/>
                <a:ea typeface="宋体" panose="02010600030101010101" pitchFamily="2" charset="-122"/>
              </a:endParaRPr>
            </a:p>
            <a:p>
              <a:pPr algn="ctr" latinLnBrk="1"/>
              <a:r>
                <a:rPr lang="zh-CN" altLang="en-US" sz="2100" b="1" dirty="0">
                  <a:solidFill>
                    <a:srgbClr val="000000"/>
                  </a:solidFill>
                  <a:latin typeface="宋体" panose="02010600030101010101" pitchFamily="2" charset="-122"/>
                  <a:ea typeface="宋体" panose="02010600030101010101" pitchFamily="2" charset="-122"/>
                </a:rPr>
                <a:t>分析</a:t>
              </a:r>
              <a:endParaRPr lang="zh-CN" altLang="en-US" sz="2100" b="1" dirty="0">
                <a:solidFill>
                  <a:srgbClr val="000000"/>
                </a:solidFill>
                <a:latin typeface="宋体" panose="02010600030101010101" pitchFamily="2" charset="-122"/>
                <a:ea typeface="宋体" panose="02010600030101010101" pitchFamily="2" charset="-122"/>
              </a:endParaRPr>
            </a:p>
          </p:txBody>
        </p:sp>
        <p:sp>
          <p:nvSpPr>
            <p:cNvPr id="1030" name="_s1030"/>
            <p:cNvSpPr/>
            <p:nvPr/>
          </p:nvSpPr>
          <p:spPr>
            <a:xfrm>
              <a:off x="3072" y="2255"/>
              <a:ext cx="215" cy="124"/>
            </a:xfrm>
            <a:prstGeom prst="line">
              <a:avLst/>
            </a:prstGeom>
            <a:ln w="28575" cap="flat" cmpd="sng">
              <a:solidFill>
                <a:srgbClr val="000000"/>
              </a:solidFill>
              <a:prstDash val="solid"/>
              <a:headEnd type="none" w="med" len="med"/>
              <a:tailEnd type="none" w="med" len="med"/>
            </a:ln>
          </p:spPr>
        </p:sp>
        <p:sp>
          <p:nvSpPr>
            <p:cNvPr id="1031" name="_s1031"/>
            <p:cNvSpPr/>
            <p:nvPr/>
          </p:nvSpPr>
          <p:spPr>
            <a:xfrm>
              <a:off x="3254" y="2254"/>
              <a:ext cx="496" cy="496"/>
            </a:xfrm>
            <a:prstGeom prst="ellipse">
              <a:avLst/>
            </a:prstGeom>
            <a:solidFill>
              <a:srgbClr val="00E4A8"/>
            </a:solidFill>
            <a:ln w="9525" cap="flat" cmpd="sng">
              <a:solidFill>
                <a:srgbClr val="000000"/>
              </a:solidFill>
              <a:prstDash val="solid"/>
              <a:headEnd type="none" w="med" len="med"/>
              <a:tailEnd type="none" w="med" len="med"/>
            </a:ln>
          </p:spPr>
          <p:txBody>
            <a:bodyPr wrap="none" lIns="0" tIns="0" rIns="0" bIns="0" anchor="ctr" anchorCtr="0"/>
            <a:p>
              <a:pPr algn="ctr" latinLnBrk="1"/>
              <a:r>
                <a:rPr lang="zh-CN" altLang="en-US" sz="2100" b="1" dirty="0">
                  <a:solidFill>
                    <a:srgbClr val="000000"/>
                  </a:solidFill>
                  <a:latin typeface="宋体" panose="02010600030101010101" pitchFamily="2" charset="-122"/>
                  <a:ea typeface="宋体" panose="02010600030101010101" pitchFamily="2" charset="-122"/>
                </a:rPr>
                <a:t>请教</a:t>
              </a:r>
              <a:endParaRPr lang="zh-CN" altLang="en-US" sz="2100" b="1" dirty="0">
                <a:solidFill>
                  <a:srgbClr val="000000"/>
                </a:solidFill>
                <a:latin typeface="宋体" panose="02010600030101010101" pitchFamily="2" charset="-122"/>
                <a:ea typeface="宋体" panose="02010600030101010101" pitchFamily="2" charset="-122"/>
              </a:endParaRPr>
            </a:p>
            <a:p>
              <a:pPr algn="ctr" latinLnBrk="1"/>
              <a:r>
                <a:rPr lang="zh-CN" altLang="en-US" sz="2100" b="1" dirty="0">
                  <a:solidFill>
                    <a:srgbClr val="000000"/>
                  </a:solidFill>
                  <a:latin typeface="宋体" panose="02010600030101010101" pitchFamily="2" charset="-122"/>
                  <a:ea typeface="宋体" panose="02010600030101010101" pitchFamily="2" charset="-122"/>
                </a:rPr>
                <a:t>外部</a:t>
              </a:r>
              <a:endParaRPr lang="zh-CN" altLang="en-US" sz="2100" b="1" dirty="0">
                <a:solidFill>
                  <a:srgbClr val="000000"/>
                </a:solidFill>
                <a:latin typeface="宋体" panose="02010600030101010101" pitchFamily="2" charset="-122"/>
                <a:ea typeface="宋体" panose="02010600030101010101" pitchFamily="2" charset="-122"/>
              </a:endParaRPr>
            </a:p>
            <a:p>
              <a:pPr algn="ctr" latinLnBrk="1"/>
              <a:r>
                <a:rPr lang="zh-CN" altLang="en-US" sz="2100" b="1" dirty="0">
                  <a:solidFill>
                    <a:srgbClr val="000000"/>
                  </a:solidFill>
                  <a:latin typeface="宋体" panose="02010600030101010101" pitchFamily="2" charset="-122"/>
                  <a:ea typeface="宋体" panose="02010600030101010101" pitchFamily="2" charset="-122"/>
                </a:rPr>
                <a:t>专家</a:t>
              </a:r>
              <a:endParaRPr lang="zh-CN" altLang="en-US" sz="2100" b="1" dirty="0">
                <a:solidFill>
                  <a:srgbClr val="000000"/>
                </a:solidFill>
                <a:latin typeface="宋体" panose="02010600030101010101" pitchFamily="2" charset="-122"/>
                <a:ea typeface="宋体" panose="02010600030101010101" pitchFamily="2" charset="-122"/>
              </a:endParaRPr>
            </a:p>
          </p:txBody>
        </p:sp>
        <p:sp>
          <p:nvSpPr>
            <p:cNvPr id="1032" name="_s1032"/>
            <p:cNvSpPr/>
            <p:nvPr/>
          </p:nvSpPr>
          <p:spPr>
            <a:xfrm flipV="1">
              <a:off x="2858" y="1635"/>
              <a:ext cx="0" cy="248"/>
            </a:xfrm>
            <a:prstGeom prst="line">
              <a:avLst/>
            </a:prstGeom>
            <a:ln w="28575" cap="flat" cmpd="sng">
              <a:solidFill>
                <a:srgbClr val="000000"/>
              </a:solidFill>
              <a:prstDash val="solid"/>
              <a:headEnd type="none" w="med" len="med"/>
              <a:tailEnd type="none" w="med" len="med"/>
            </a:ln>
          </p:spPr>
        </p:sp>
        <p:sp>
          <p:nvSpPr>
            <p:cNvPr id="1033" name="_s1033"/>
            <p:cNvSpPr/>
            <p:nvPr/>
          </p:nvSpPr>
          <p:spPr>
            <a:xfrm>
              <a:off x="2610" y="1139"/>
              <a:ext cx="496" cy="496"/>
            </a:xfrm>
            <a:prstGeom prst="ellipse">
              <a:avLst/>
            </a:prstGeom>
            <a:solidFill>
              <a:srgbClr val="00E4A8"/>
            </a:solidFill>
            <a:ln w="9525" cap="flat" cmpd="sng">
              <a:solidFill>
                <a:srgbClr val="000000"/>
              </a:solidFill>
              <a:prstDash val="solid"/>
              <a:headEnd type="none" w="med" len="med"/>
              <a:tailEnd type="none" w="med" len="med"/>
            </a:ln>
          </p:spPr>
          <p:txBody>
            <a:bodyPr wrap="none" lIns="0" tIns="0" rIns="0" bIns="0" anchor="ctr" anchorCtr="0"/>
            <a:p>
              <a:pPr algn="ctr" latinLnBrk="1"/>
              <a:r>
                <a:rPr lang="zh-CN" altLang="en-US" sz="2100" b="1" dirty="0">
                  <a:solidFill>
                    <a:srgbClr val="000000"/>
                  </a:solidFill>
                  <a:latin typeface="宋体" panose="02010600030101010101" pitchFamily="2" charset="-122"/>
                  <a:ea typeface="宋体" panose="02010600030101010101" pitchFamily="2" charset="-122"/>
                </a:rPr>
                <a:t>职工建议</a:t>
              </a:r>
              <a:endParaRPr lang="zh-CN" altLang="en-US" sz="2100" b="1" dirty="0">
                <a:solidFill>
                  <a:srgbClr val="000000"/>
                </a:solidFill>
                <a:latin typeface="宋体" panose="02010600030101010101" pitchFamily="2" charset="-122"/>
                <a:ea typeface="宋体" panose="02010600030101010101" pitchFamily="2" charset="-122"/>
              </a:endParaRPr>
            </a:p>
          </p:txBody>
        </p:sp>
        <p:sp>
          <p:nvSpPr>
            <p:cNvPr id="1034" name="_s1034"/>
            <p:cNvSpPr/>
            <p:nvPr/>
          </p:nvSpPr>
          <p:spPr>
            <a:xfrm>
              <a:off x="2610" y="1883"/>
              <a:ext cx="496" cy="496"/>
            </a:xfrm>
            <a:prstGeom prst="ellipse">
              <a:avLst/>
            </a:prstGeom>
            <a:solidFill>
              <a:srgbClr val="00E4A8"/>
            </a:solidFill>
            <a:ln w="9525" cap="flat" cmpd="sng">
              <a:solidFill>
                <a:srgbClr val="000000"/>
              </a:solidFill>
              <a:prstDash val="solid"/>
              <a:headEnd type="none" w="med" len="med"/>
              <a:tailEnd type="none" w="med" len="med"/>
            </a:ln>
          </p:spPr>
          <p:txBody>
            <a:bodyPr wrap="none" lIns="0" tIns="0" rIns="0" bIns="0" anchor="ctr" anchorCtr="0"/>
            <a:p>
              <a:pPr algn="ctr" latinLnBrk="1"/>
              <a:r>
                <a:rPr lang="zh-CN" altLang="en-US" sz="2900" b="1" dirty="0">
                  <a:solidFill>
                    <a:srgbClr val="000000"/>
                  </a:solidFill>
                  <a:latin typeface="宋体" panose="02010600030101010101" pitchFamily="2" charset="-122"/>
                  <a:ea typeface="宋体" panose="02010600030101010101" pitchFamily="2" charset="-122"/>
                </a:rPr>
                <a:t>方案</a:t>
              </a:r>
              <a:endParaRPr lang="zh-CN" altLang="en-US" sz="2900" b="1" dirty="0">
                <a:solidFill>
                  <a:srgbClr val="000000"/>
                </a:solidFill>
                <a:latin typeface="宋体" panose="02010600030101010101" pitchFamily="2" charset="-122"/>
                <a:ea typeface="宋体" panose="02010600030101010101" pitchFamily="2" charset="-122"/>
              </a:endParaRPr>
            </a:p>
          </p:txBody>
        </p:sp>
      </p:grpSp>
      <p:sp>
        <p:nvSpPr>
          <p:cNvPr id="1036" name="Text Box 27"/>
          <p:cNvSpPr txBox="1"/>
          <p:nvPr/>
        </p:nvSpPr>
        <p:spPr>
          <a:xfrm>
            <a:off x="4211638" y="2841625"/>
            <a:ext cx="5040312" cy="2100263"/>
          </a:xfrm>
          <a:prstGeom prst="rect">
            <a:avLst/>
          </a:prstGeom>
          <a:noFill/>
          <a:ln w="9525">
            <a:noFill/>
          </a:ln>
        </p:spPr>
        <p:txBody>
          <a:bodyPr>
            <a:spAutoFit/>
          </a:bodyPr>
          <a:p>
            <a:pPr latinLnBrk="1">
              <a:spcBef>
                <a:spcPct val="50000"/>
              </a:spcBef>
            </a:pPr>
            <a:r>
              <a:rPr lang="zh-CN" altLang="en-US" b="1" dirty="0">
                <a:solidFill>
                  <a:srgbClr val="FF0000"/>
                </a:solidFill>
                <a:latin typeface="楷体_GB2312" pitchFamily="49" charset="-122"/>
                <a:ea typeface="楷体_GB2312" pitchFamily="49" charset="-122"/>
              </a:rPr>
              <a:t>初步方案的简单检查评估</a:t>
            </a:r>
            <a:endParaRPr lang="zh-CN" altLang="en-US" b="1" dirty="0">
              <a:solidFill>
                <a:srgbClr val="FF0000"/>
              </a:solidFill>
              <a:latin typeface="楷体_GB2312" pitchFamily="49" charset="-122"/>
              <a:ea typeface="楷体_GB2312" pitchFamily="49" charset="-122"/>
            </a:endParaRPr>
          </a:p>
          <a:p>
            <a:pPr latinLnBrk="1">
              <a:spcBef>
                <a:spcPct val="50000"/>
              </a:spcBef>
            </a:pPr>
            <a:r>
              <a:rPr lang="zh-CN" altLang="en-US" b="1" dirty="0">
                <a:solidFill>
                  <a:srgbClr val="000000"/>
                </a:solidFill>
                <a:latin typeface="楷体_GB2312" pitchFamily="49" charset="-122"/>
                <a:ea typeface="楷体_GB2312" pitchFamily="49" charset="-122"/>
              </a:rPr>
              <a:t>可行的无</a:t>
            </a:r>
            <a:r>
              <a:rPr lang="en-US" altLang="zh-CN" b="1" dirty="0">
                <a:solidFill>
                  <a:srgbClr val="000000"/>
                </a:solidFill>
                <a:latin typeface="楷体_GB2312" pitchFamily="49" charset="-122"/>
                <a:ea typeface="楷体_GB2312" pitchFamily="49" charset="-122"/>
              </a:rPr>
              <a:t>/</a:t>
            </a:r>
            <a:r>
              <a:rPr lang="zh-CN" altLang="en-US" b="1" dirty="0">
                <a:solidFill>
                  <a:srgbClr val="000000"/>
                </a:solidFill>
                <a:latin typeface="楷体_GB2312" pitchFamily="49" charset="-122"/>
                <a:ea typeface="楷体_GB2312" pitchFamily="49" charset="-122"/>
              </a:rPr>
              <a:t>低费方案      立即执行</a:t>
            </a:r>
            <a:endParaRPr lang="zh-CN" altLang="en-US" b="1" dirty="0">
              <a:solidFill>
                <a:srgbClr val="000000"/>
              </a:solidFill>
              <a:latin typeface="楷体_GB2312" pitchFamily="49" charset="-122"/>
              <a:ea typeface="楷体_GB2312" pitchFamily="49" charset="-122"/>
            </a:endParaRPr>
          </a:p>
          <a:p>
            <a:pPr latinLnBrk="1">
              <a:spcBef>
                <a:spcPct val="50000"/>
              </a:spcBef>
            </a:pPr>
            <a:r>
              <a:rPr lang="zh-CN" altLang="en-US" b="1" dirty="0">
                <a:solidFill>
                  <a:srgbClr val="000000"/>
                </a:solidFill>
                <a:latin typeface="楷体_GB2312" pitchFamily="49" charset="-122"/>
                <a:ea typeface="楷体_GB2312" pitchFamily="49" charset="-122"/>
              </a:rPr>
              <a:t>可行的中</a:t>
            </a:r>
            <a:r>
              <a:rPr lang="en-US" altLang="zh-CN" b="1" dirty="0">
                <a:solidFill>
                  <a:srgbClr val="000000"/>
                </a:solidFill>
                <a:latin typeface="楷体_GB2312" pitchFamily="49" charset="-122"/>
                <a:ea typeface="楷体_GB2312" pitchFamily="49" charset="-122"/>
              </a:rPr>
              <a:t>/</a:t>
            </a:r>
            <a:r>
              <a:rPr lang="zh-CN" altLang="en-US" b="1" dirty="0">
                <a:solidFill>
                  <a:srgbClr val="000000"/>
                </a:solidFill>
                <a:latin typeface="楷体_GB2312" pitchFamily="49" charset="-122"/>
                <a:ea typeface="楷体_GB2312" pitchFamily="49" charset="-122"/>
              </a:rPr>
              <a:t>高费方案      继续研究</a:t>
            </a:r>
            <a:endParaRPr lang="zh-CN" altLang="en-US" b="1" dirty="0">
              <a:solidFill>
                <a:srgbClr val="000000"/>
              </a:solidFill>
              <a:latin typeface="楷体_GB2312" pitchFamily="49" charset="-122"/>
              <a:ea typeface="楷体_GB2312" pitchFamily="49" charset="-122"/>
            </a:endParaRPr>
          </a:p>
          <a:p>
            <a:pPr latinLnBrk="1">
              <a:spcBef>
                <a:spcPct val="50000"/>
              </a:spcBef>
            </a:pPr>
            <a:r>
              <a:rPr lang="zh-CN" altLang="en-US" b="1" dirty="0">
                <a:solidFill>
                  <a:srgbClr val="000000"/>
                </a:solidFill>
                <a:latin typeface="楷体_GB2312" pitchFamily="49" charset="-122"/>
                <a:ea typeface="楷体_GB2312" pitchFamily="49" charset="-122"/>
              </a:rPr>
              <a:t>不可行方案             不执行</a:t>
            </a:r>
            <a:endParaRPr lang="zh-CN" altLang="en-US" b="1" dirty="0">
              <a:solidFill>
                <a:srgbClr val="000000"/>
              </a:solidFill>
              <a:latin typeface="楷体_GB2312" pitchFamily="49" charset="-122"/>
              <a:ea typeface="楷体_GB2312"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185" y="1714500"/>
            <a:ext cx="596138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107315" y="3192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中高费、无低费方案</a:t>
            </a:r>
            <a:endParaRPr lang="zh-CN" altLang="en-US" sz="3200" b="1" dirty="0">
              <a:latin typeface="楷体_GB2312" pitchFamily="49" charset="-122"/>
              <a:ea typeface="楷体_GB2312" pitchFamily="49" charset="-122"/>
              <a:cs typeface="+mj-cs"/>
            </a:endParaRPr>
          </a:p>
        </p:txBody>
      </p:sp>
      <p:sp>
        <p:nvSpPr>
          <p:cNvPr id="23555" name="Rectangle 3"/>
          <p:cNvSpPr>
            <a:spLocks noGrp="1"/>
          </p:cNvSpPr>
          <p:nvPr>
            <p:ph idx="1"/>
          </p:nvPr>
        </p:nvSpPr>
        <p:spPr>
          <a:xfrm>
            <a:off x="539750" y="1916113"/>
            <a:ext cx="8280400" cy="720725"/>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所谓中高费、无低费方案是根据具体方案的投资额来定的。</a:t>
            </a:r>
            <a:endParaRPr lang="zh-CN" altLang="en-US" sz="2400" b="1" dirty="0">
              <a:solidFill>
                <a:srgbClr val="000000"/>
              </a:solidFill>
              <a:latin typeface="楷体_GB2312" pitchFamily="49" charset="-122"/>
              <a:ea typeface="楷体_GB2312" pitchFamily="49" charset="-122"/>
            </a:endParaRPr>
          </a:p>
        </p:txBody>
      </p:sp>
      <p:sp>
        <p:nvSpPr>
          <p:cNvPr id="23556" name="Rectangle 7"/>
          <p:cNvSpPr/>
          <p:nvPr/>
        </p:nvSpPr>
        <p:spPr>
          <a:xfrm>
            <a:off x="1036638" y="3751263"/>
            <a:ext cx="6848475" cy="1406525"/>
          </a:xfrm>
          <a:prstGeom prst="rect">
            <a:avLst/>
          </a:prstGeom>
          <a:noFill/>
          <a:ln w="9525">
            <a:noFill/>
          </a:ln>
        </p:spPr>
        <p:txBody>
          <a:bodyPr wrap="none" anchor="ctr" anchorCtr="0">
            <a:spAutoFit/>
          </a:bodyPr>
          <a:p>
            <a:pPr indent="381000" eaLnBrk="0" hangingPunct="0">
              <a:lnSpc>
                <a:spcPct val="120000"/>
              </a:lnSpc>
              <a:buNone/>
            </a:pPr>
            <a:r>
              <a:rPr lang="zh-CN" altLang="en-US" b="1" dirty="0">
                <a:solidFill>
                  <a:srgbClr val="000000"/>
                </a:solidFill>
                <a:latin typeface="楷体_GB2312" pitchFamily="49" charset="-122"/>
                <a:ea typeface="楷体_GB2312" pitchFamily="49" charset="-122"/>
              </a:rPr>
              <a:t>无</a:t>
            </a:r>
            <a:r>
              <a:rPr lang="en-US" altLang="zh-CN" b="1" dirty="0">
                <a:solidFill>
                  <a:srgbClr val="000000"/>
                </a:solidFill>
                <a:latin typeface="楷体_GB2312" pitchFamily="49" charset="-122"/>
                <a:ea typeface="楷体_GB2312" pitchFamily="49" charset="-122"/>
              </a:rPr>
              <a:t>/</a:t>
            </a:r>
            <a:r>
              <a:rPr lang="zh-CN" altLang="en-US" b="1" dirty="0">
                <a:solidFill>
                  <a:srgbClr val="000000"/>
                </a:solidFill>
                <a:latin typeface="楷体_GB2312" pitchFamily="49" charset="-122"/>
                <a:ea typeface="楷体_GB2312" pitchFamily="49" charset="-122"/>
              </a:rPr>
              <a:t>低费清洁生产方案：</a:t>
            </a:r>
            <a:r>
              <a:rPr lang="zh-CN" altLang="en-US" b="1" dirty="0">
                <a:solidFill>
                  <a:srgbClr val="FF0000"/>
                </a:solidFill>
                <a:latin typeface="楷体_GB2312" pitchFamily="49" charset="-122"/>
                <a:ea typeface="楷体_GB2312" pitchFamily="49" charset="-122"/>
              </a:rPr>
              <a:t>投入≤</a:t>
            </a:r>
            <a:r>
              <a:rPr lang="en-US" altLang="zh-CN" b="1" dirty="0">
                <a:solidFill>
                  <a:srgbClr val="FF0000"/>
                </a:solidFill>
                <a:latin typeface="楷体_GB2312" pitchFamily="49" charset="-122"/>
                <a:ea typeface="楷体_GB2312" pitchFamily="49" charset="-122"/>
              </a:rPr>
              <a:t>5</a:t>
            </a:r>
            <a:r>
              <a:rPr lang="zh-CN" altLang="en-US" b="1" dirty="0">
                <a:solidFill>
                  <a:srgbClr val="FF0000"/>
                </a:solidFill>
                <a:latin typeface="楷体_GB2312" pitchFamily="49" charset="-122"/>
                <a:ea typeface="楷体_GB2312" pitchFamily="49" charset="-122"/>
              </a:rPr>
              <a:t>万元人民币；</a:t>
            </a:r>
            <a:endParaRPr lang="zh-CN" altLang="en-US" b="1" dirty="0">
              <a:solidFill>
                <a:srgbClr val="FF0000"/>
              </a:solidFill>
              <a:latin typeface="楷体_GB2312" pitchFamily="49" charset="-122"/>
              <a:ea typeface="楷体_GB2312" pitchFamily="49" charset="-122"/>
            </a:endParaRPr>
          </a:p>
          <a:p>
            <a:pPr indent="381000" eaLnBrk="0" hangingPunct="0">
              <a:lnSpc>
                <a:spcPct val="120000"/>
              </a:lnSpc>
              <a:buNone/>
            </a:pPr>
            <a:r>
              <a:rPr lang="zh-CN" altLang="en-US" b="1" dirty="0">
                <a:solidFill>
                  <a:srgbClr val="000000"/>
                </a:solidFill>
                <a:latin typeface="楷体_GB2312" pitchFamily="49" charset="-122"/>
                <a:ea typeface="楷体_GB2312" pitchFamily="49" charset="-122"/>
              </a:rPr>
              <a:t>中费清洁生产方案：</a:t>
            </a:r>
            <a:r>
              <a:rPr lang="zh-CN" altLang="en-US" b="1" dirty="0">
                <a:solidFill>
                  <a:srgbClr val="FF0000"/>
                </a:solidFill>
                <a:latin typeface="楷体_GB2312" pitchFamily="49" charset="-122"/>
                <a:ea typeface="楷体_GB2312" pitchFamily="49" charset="-122"/>
              </a:rPr>
              <a:t>投入在</a:t>
            </a:r>
            <a:r>
              <a:rPr lang="en-US" altLang="zh-CN" b="1" dirty="0">
                <a:solidFill>
                  <a:srgbClr val="FF0000"/>
                </a:solidFill>
                <a:latin typeface="楷体_GB2312" pitchFamily="49" charset="-122"/>
                <a:ea typeface="楷体_GB2312" pitchFamily="49" charset="-122"/>
              </a:rPr>
              <a:t>5</a:t>
            </a:r>
            <a:r>
              <a:rPr lang="zh-CN" altLang="en-US" b="1" dirty="0">
                <a:solidFill>
                  <a:srgbClr val="FF0000"/>
                </a:solidFill>
                <a:latin typeface="楷体_GB2312" pitchFamily="49" charset="-122"/>
                <a:ea typeface="楷体_GB2312" pitchFamily="49" charset="-122"/>
              </a:rPr>
              <a:t>－</a:t>
            </a:r>
            <a:r>
              <a:rPr lang="en-US" altLang="zh-CN" b="1" dirty="0">
                <a:solidFill>
                  <a:srgbClr val="FF0000"/>
                </a:solidFill>
                <a:latin typeface="楷体_GB2312" pitchFamily="49" charset="-122"/>
                <a:ea typeface="楷体_GB2312" pitchFamily="49" charset="-122"/>
              </a:rPr>
              <a:t>50</a:t>
            </a:r>
            <a:r>
              <a:rPr lang="zh-CN" altLang="en-US" b="1" dirty="0">
                <a:solidFill>
                  <a:srgbClr val="FF0000"/>
                </a:solidFill>
                <a:latin typeface="楷体_GB2312" pitchFamily="49" charset="-122"/>
                <a:ea typeface="楷体_GB2312" pitchFamily="49" charset="-122"/>
              </a:rPr>
              <a:t>万元人民币；</a:t>
            </a:r>
            <a:endParaRPr lang="zh-CN" altLang="en-US" b="1" dirty="0">
              <a:solidFill>
                <a:srgbClr val="FF0000"/>
              </a:solidFill>
              <a:latin typeface="楷体_GB2312" pitchFamily="49" charset="-122"/>
              <a:ea typeface="楷体_GB2312" pitchFamily="49" charset="-122"/>
            </a:endParaRPr>
          </a:p>
          <a:p>
            <a:pPr indent="381000" eaLnBrk="0" hangingPunct="0">
              <a:lnSpc>
                <a:spcPct val="120000"/>
              </a:lnSpc>
              <a:buNone/>
            </a:pPr>
            <a:r>
              <a:rPr lang="zh-CN" altLang="en-US" b="1" dirty="0">
                <a:solidFill>
                  <a:srgbClr val="000000"/>
                </a:solidFill>
                <a:latin typeface="楷体_GB2312" pitchFamily="49" charset="-122"/>
                <a:ea typeface="楷体_GB2312" pitchFamily="49" charset="-122"/>
              </a:rPr>
              <a:t>高费清洁生产方案：</a:t>
            </a:r>
            <a:r>
              <a:rPr lang="zh-CN" altLang="en-US" b="1" dirty="0">
                <a:solidFill>
                  <a:srgbClr val="FF0000"/>
                </a:solidFill>
                <a:latin typeface="楷体_GB2312" pitchFamily="49" charset="-122"/>
                <a:ea typeface="楷体_GB2312" pitchFamily="49" charset="-122"/>
              </a:rPr>
              <a:t>投入＞</a:t>
            </a:r>
            <a:r>
              <a:rPr lang="en-US" altLang="zh-CN" b="1" dirty="0">
                <a:solidFill>
                  <a:srgbClr val="FF0000"/>
                </a:solidFill>
                <a:latin typeface="楷体_GB2312" pitchFamily="49" charset="-122"/>
                <a:ea typeface="楷体_GB2312" pitchFamily="49" charset="-122"/>
              </a:rPr>
              <a:t>50</a:t>
            </a:r>
            <a:r>
              <a:rPr lang="zh-CN" altLang="en-US" b="1" dirty="0">
                <a:solidFill>
                  <a:srgbClr val="FF0000"/>
                </a:solidFill>
                <a:latin typeface="楷体_GB2312" pitchFamily="49" charset="-122"/>
                <a:ea typeface="楷体_GB2312" pitchFamily="49" charset="-122"/>
              </a:rPr>
              <a:t>万元人民币。</a:t>
            </a:r>
            <a:endParaRPr lang="zh-CN" altLang="en-US" dirty="0">
              <a:solidFill>
                <a:srgbClr val="FF0000"/>
              </a:solidFill>
              <a:latin typeface="Verdana" panose="020B0604030504040204" pitchFamily="34" charset="0"/>
              <a:ea typeface="楷体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3.5</a:t>
            </a:r>
            <a:r>
              <a:rPr lang="zh-CN" altLang="en-US" sz="3200" b="1" dirty="0">
                <a:latin typeface="楷体_GB2312" pitchFamily="49" charset="-122"/>
                <a:ea typeface="楷体_GB2312" pitchFamily="49" charset="-122"/>
                <a:cs typeface="+mj-cs"/>
              </a:rPr>
              <a:t>方案的可行性分析</a:t>
            </a:r>
            <a:endParaRPr lang="zh-CN" altLang="en-US" sz="3200" b="1" dirty="0">
              <a:latin typeface="楷体_GB2312" pitchFamily="49" charset="-122"/>
              <a:ea typeface="楷体_GB2312" pitchFamily="49" charset="-122"/>
              <a:cs typeface="+mj-cs"/>
            </a:endParaRPr>
          </a:p>
        </p:txBody>
      </p:sp>
      <p:sp>
        <p:nvSpPr>
          <p:cNvPr id="24579" name="Rectangle 3"/>
          <p:cNvSpPr>
            <a:spLocks noGrp="1"/>
          </p:cNvSpPr>
          <p:nvPr>
            <p:ph idx="1"/>
          </p:nvPr>
        </p:nvSpPr>
        <p:spPr>
          <a:xfrm>
            <a:off x="744538" y="4479925"/>
            <a:ext cx="7931150" cy="2189163"/>
          </a:xfrm>
          <a:ln/>
        </p:spPr>
        <p:txBody>
          <a:bodyPr vert="horz" wrap="square" lIns="91440" tIns="45720" rIns="91440" bIns="45720" anchor="t" anchorCtr="0"/>
          <a:p>
            <a:pPr latinLnBrk="1">
              <a:spcBef>
                <a:spcPct val="50000"/>
              </a:spcBef>
              <a:buClr>
                <a:schemeClr val="bg1"/>
              </a:buClr>
              <a:buNone/>
            </a:pPr>
            <a:r>
              <a:rPr lang="zh-CN" altLang="en-US" sz="2400" b="1" dirty="0">
                <a:solidFill>
                  <a:srgbClr val="FF0000"/>
                </a:solidFill>
                <a:latin typeface="楷体_GB2312" pitchFamily="49" charset="-122"/>
                <a:ea typeface="楷体_GB2312" pitchFamily="49" charset="-122"/>
              </a:rPr>
              <a:t>投资偿还期</a:t>
            </a:r>
            <a:r>
              <a:rPr lang="zh-CN" altLang="en-US" sz="2400" b="1" dirty="0">
                <a:solidFill>
                  <a:srgbClr val="000000"/>
                </a:solidFill>
                <a:latin typeface="楷体_GB2312" pitchFamily="49" charset="-122"/>
                <a:ea typeface="楷体_GB2312" pitchFamily="49" charset="-122"/>
              </a:rPr>
              <a:t>（中费项目</a:t>
            </a:r>
            <a:r>
              <a:rPr lang="en-US" altLang="zh-CN" sz="2400" b="1" dirty="0">
                <a:solidFill>
                  <a:srgbClr val="000000"/>
                </a:solidFill>
                <a:latin typeface="楷体_GB2312" pitchFamily="49" charset="-122"/>
                <a:ea typeface="楷体_GB2312" pitchFamily="49" charset="-122"/>
              </a:rPr>
              <a:t>N</a:t>
            </a:r>
            <a:r>
              <a:rPr lang="zh-CN" altLang="en-US" sz="2400" b="1" dirty="0">
                <a:solidFill>
                  <a:srgbClr val="000000"/>
                </a:solidFill>
                <a:latin typeface="楷体_GB2312" pitchFamily="49" charset="-122"/>
                <a:ea typeface="楷体_GB2312" pitchFamily="49" charset="-122"/>
              </a:rPr>
              <a:t>小于</a:t>
            </a:r>
            <a:r>
              <a:rPr lang="en-US" altLang="zh-CN" sz="2400" b="1" dirty="0">
                <a:solidFill>
                  <a:srgbClr val="000000"/>
                </a:solidFill>
                <a:latin typeface="楷体_GB2312" pitchFamily="49" charset="-122"/>
                <a:ea typeface="楷体_GB2312" pitchFamily="49" charset="-122"/>
              </a:rPr>
              <a:t>2</a:t>
            </a:r>
            <a:r>
              <a:rPr lang="en-US" altLang="zh-CN" sz="2400" b="1" dirty="0">
                <a:solidFill>
                  <a:srgbClr val="000000"/>
                </a:solidFill>
                <a:latin typeface="宋体" panose="02010600030101010101" pitchFamily="2" charset="-122"/>
                <a:ea typeface="楷体_GB2312" pitchFamily="49" charset="-122"/>
              </a:rPr>
              <a:t>—</a:t>
            </a: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年；较高费项目</a:t>
            </a:r>
            <a:r>
              <a:rPr lang="en-US" altLang="zh-CN" sz="2400" b="1" dirty="0">
                <a:solidFill>
                  <a:srgbClr val="000000"/>
                </a:solidFill>
                <a:latin typeface="楷体_GB2312" pitchFamily="49" charset="-122"/>
                <a:ea typeface="楷体_GB2312" pitchFamily="49" charset="-122"/>
              </a:rPr>
              <a:t>N</a:t>
            </a:r>
            <a:r>
              <a:rPr lang="zh-CN" altLang="en-US" sz="2400" b="1" dirty="0">
                <a:solidFill>
                  <a:srgbClr val="000000"/>
                </a:solidFill>
                <a:latin typeface="楷体_GB2312" pitchFamily="49" charset="-122"/>
                <a:ea typeface="楷体_GB2312" pitchFamily="49" charset="-122"/>
              </a:rPr>
              <a:t>小于</a:t>
            </a:r>
            <a:r>
              <a:rPr lang="en-US" altLang="zh-CN" sz="2400" b="1" dirty="0">
                <a:solidFill>
                  <a:srgbClr val="000000"/>
                </a:solidFill>
                <a:latin typeface="楷体_GB2312" pitchFamily="49" charset="-122"/>
                <a:ea typeface="楷体_GB2312" pitchFamily="49" charset="-122"/>
              </a:rPr>
              <a:t>5 </a:t>
            </a:r>
            <a:r>
              <a:rPr lang="zh-CN" altLang="en-US" sz="2400" b="1" dirty="0">
                <a:solidFill>
                  <a:srgbClr val="000000"/>
                </a:solidFill>
                <a:latin typeface="楷体_GB2312" pitchFamily="49" charset="-122"/>
                <a:ea typeface="楷体_GB2312" pitchFamily="49" charset="-122"/>
              </a:rPr>
              <a:t>年；高费项目</a:t>
            </a:r>
            <a:r>
              <a:rPr lang="en-US" altLang="zh-CN" sz="2400" b="1" dirty="0">
                <a:solidFill>
                  <a:srgbClr val="000000"/>
                </a:solidFill>
                <a:latin typeface="楷体_GB2312" pitchFamily="49" charset="-122"/>
                <a:ea typeface="楷体_GB2312" pitchFamily="49" charset="-122"/>
              </a:rPr>
              <a:t>N</a:t>
            </a:r>
            <a:r>
              <a:rPr lang="zh-CN" altLang="en-US" sz="2400" b="1" dirty="0">
                <a:solidFill>
                  <a:srgbClr val="000000"/>
                </a:solidFill>
                <a:latin typeface="楷体_GB2312" pitchFamily="49" charset="-122"/>
                <a:ea typeface="楷体_GB2312" pitchFamily="49" charset="-122"/>
              </a:rPr>
              <a:t>小于</a:t>
            </a:r>
            <a:r>
              <a:rPr lang="en-US" altLang="zh-CN" sz="2400" b="1" dirty="0">
                <a:solidFill>
                  <a:srgbClr val="000000"/>
                </a:solidFill>
                <a:latin typeface="楷体_GB2312" pitchFamily="49" charset="-122"/>
                <a:ea typeface="楷体_GB2312" pitchFamily="49" charset="-122"/>
              </a:rPr>
              <a:t>10</a:t>
            </a:r>
            <a:r>
              <a:rPr lang="zh-CN" altLang="en-US" sz="2400" b="1" dirty="0">
                <a:solidFill>
                  <a:srgbClr val="000000"/>
                </a:solidFill>
                <a:latin typeface="楷体_GB2312" pitchFamily="49" charset="-122"/>
                <a:ea typeface="楷体_GB2312" pitchFamily="49" charset="-122"/>
              </a:rPr>
              <a:t>年）；</a:t>
            </a:r>
            <a:endParaRPr lang="zh-CN" altLang="en-US" sz="2400" b="1" dirty="0">
              <a:solidFill>
                <a:srgbClr val="000000"/>
              </a:solidFill>
              <a:latin typeface="楷体_GB2312" pitchFamily="49" charset="-122"/>
              <a:ea typeface="楷体_GB2312" pitchFamily="49" charset="-122"/>
            </a:endParaRPr>
          </a:p>
          <a:p>
            <a:pPr latinLnBrk="1">
              <a:spcBef>
                <a:spcPct val="50000"/>
              </a:spcBef>
              <a:buClr>
                <a:schemeClr val="bg1"/>
              </a:buClr>
              <a:buNone/>
            </a:pPr>
            <a:r>
              <a:rPr lang="zh-CN" altLang="en-US" sz="2400" b="1" dirty="0">
                <a:solidFill>
                  <a:srgbClr val="FF0000"/>
                </a:solidFill>
                <a:latin typeface="楷体_GB2312" pitchFamily="49" charset="-122"/>
                <a:ea typeface="楷体_GB2312" pitchFamily="49" charset="-122"/>
              </a:rPr>
              <a:t>净现值</a:t>
            </a:r>
            <a:r>
              <a:rPr lang="zh-CN" altLang="en-US" sz="2400" b="1" dirty="0">
                <a:solidFill>
                  <a:srgbClr val="000000"/>
                </a:solidFill>
                <a:latin typeface="楷体_GB2312" pitchFamily="49" charset="-122"/>
                <a:ea typeface="楷体_GB2312" pitchFamily="49" charset="-122"/>
              </a:rPr>
              <a:t>（大于零）；</a:t>
            </a:r>
            <a:endParaRPr lang="zh-CN" altLang="en-US" sz="2400" b="1" dirty="0">
              <a:solidFill>
                <a:srgbClr val="000000"/>
              </a:solidFill>
              <a:latin typeface="楷体_GB2312" pitchFamily="49" charset="-122"/>
              <a:ea typeface="楷体_GB2312" pitchFamily="49" charset="-122"/>
            </a:endParaRPr>
          </a:p>
          <a:p>
            <a:pPr latinLnBrk="1">
              <a:spcBef>
                <a:spcPct val="50000"/>
              </a:spcBef>
              <a:buClr>
                <a:schemeClr val="bg1"/>
              </a:buClr>
              <a:buNone/>
            </a:pPr>
            <a:r>
              <a:rPr lang="zh-CN" altLang="en-US" sz="2400" b="1" dirty="0">
                <a:solidFill>
                  <a:srgbClr val="FF0000"/>
                </a:solidFill>
                <a:latin typeface="楷体_GB2312" pitchFamily="49" charset="-122"/>
                <a:ea typeface="楷体_GB2312" pitchFamily="49" charset="-122"/>
              </a:rPr>
              <a:t>内部收益率</a:t>
            </a:r>
            <a:r>
              <a:rPr lang="zh-CN" altLang="en-US" sz="2400" b="1" dirty="0">
                <a:solidFill>
                  <a:srgbClr val="000000"/>
                </a:solidFill>
                <a:latin typeface="楷体_GB2312" pitchFamily="49" charset="-122"/>
                <a:ea typeface="楷体_GB2312" pitchFamily="49" charset="-122"/>
              </a:rPr>
              <a:t>（大于基准收益率或银行利率）</a:t>
            </a:r>
            <a:endParaRPr lang="zh-CN" altLang="en-US" sz="2400" b="1" dirty="0">
              <a:solidFill>
                <a:srgbClr val="000000"/>
              </a:solidFill>
              <a:latin typeface="楷体_GB2312" pitchFamily="49" charset="-122"/>
              <a:ea typeface="楷体_GB2312" pitchFamily="49" charset="-122"/>
            </a:endParaRPr>
          </a:p>
          <a:p>
            <a:endParaRPr lang="zh-CN" altLang="en-US" dirty="0"/>
          </a:p>
        </p:txBody>
      </p:sp>
      <p:sp>
        <p:nvSpPr>
          <p:cNvPr id="24580" name="Rectangle 13"/>
          <p:cNvSpPr/>
          <p:nvPr/>
        </p:nvSpPr>
        <p:spPr>
          <a:xfrm>
            <a:off x="2124075" y="1716088"/>
            <a:ext cx="2016125" cy="431800"/>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endParaRPr lang="zh-CN" altLang="en-US" dirty="0">
              <a:latin typeface="Verdana" panose="020B0604030504040204" pitchFamily="34" charset="0"/>
            </a:endParaRPr>
          </a:p>
        </p:txBody>
      </p:sp>
      <p:sp>
        <p:nvSpPr>
          <p:cNvPr id="24581" name="Text Box 14"/>
          <p:cNvSpPr txBox="1"/>
          <p:nvPr/>
        </p:nvSpPr>
        <p:spPr>
          <a:xfrm>
            <a:off x="2124075" y="1700213"/>
            <a:ext cx="2016125" cy="427037"/>
          </a:xfrm>
          <a:prstGeom prst="rect">
            <a:avLst/>
          </a:prstGeom>
          <a:solidFill>
            <a:srgbClr val="00E4A8"/>
          </a:solidFill>
          <a:ln w="9525">
            <a:noFill/>
          </a:ln>
        </p:spPr>
        <p:txBody>
          <a:bodyPr>
            <a:spAutoFit/>
          </a:bodyPr>
          <a:p>
            <a:pPr latinLnBrk="1">
              <a:spcBef>
                <a:spcPct val="50000"/>
              </a:spcBef>
            </a:pPr>
            <a:r>
              <a:rPr lang="zh-CN" altLang="en-US" sz="2200" dirty="0">
                <a:solidFill>
                  <a:srgbClr val="000000"/>
                </a:solidFill>
                <a:latin typeface="宋体" panose="02010600030101010101" pitchFamily="2" charset="-122"/>
                <a:ea typeface="宋体" panose="02010600030101010101" pitchFamily="2" charset="-122"/>
              </a:rPr>
              <a:t>进行技术评估</a:t>
            </a:r>
            <a:endParaRPr lang="zh-CN" altLang="en-US" sz="2200" dirty="0">
              <a:solidFill>
                <a:srgbClr val="000000"/>
              </a:solidFill>
              <a:latin typeface="宋体" panose="02010600030101010101" pitchFamily="2" charset="-122"/>
              <a:ea typeface="宋体" panose="02010600030101010101" pitchFamily="2" charset="-122"/>
            </a:endParaRPr>
          </a:p>
        </p:txBody>
      </p:sp>
      <p:sp>
        <p:nvSpPr>
          <p:cNvPr id="24582" name="Rectangle 15"/>
          <p:cNvSpPr/>
          <p:nvPr/>
        </p:nvSpPr>
        <p:spPr>
          <a:xfrm>
            <a:off x="2124075" y="2668588"/>
            <a:ext cx="2016125" cy="431800"/>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endParaRPr lang="zh-CN" altLang="en-US" dirty="0">
              <a:latin typeface="Verdana" panose="020B0604030504040204" pitchFamily="34" charset="0"/>
            </a:endParaRPr>
          </a:p>
        </p:txBody>
      </p:sp>
      <p:sp>
        <p:nvSpPr>
          <p:cNvPr id="24583" name="Text Box 16"/>
          <p:cNvSpPr txBox="1"/>
          <p:nvPr/>
        </p:nvSpPr>
        <p:spPr>
          <a:xfrm>
            <a:off x="2124075" y="2663825"/>
            <a:ext cx="2016125" cy="427038"/>
          </a:xfrm>
          <a:prstGeom prst="rect">
            <a:avLst/>
          </a:prstGeom>
          <a:solidFill>
            <a:srgbClr val="00E4A8"/>
          </a:solidFill>
          <a:ln w="9525">
            <a:noFill/>
          </a:ln>
        </p:spPr>
        <p:txBody>
          <a:bodyPr>
            <a:spAutoFit/>
          </a:bodyPr>
          <a:p>
            <a:pPr latinLnBrk="1">
              <a:spcBef>
                <a:spcPct val="50000"/>
              </a:spcBef>
            </a:pPr>
            <a:r>
              <a:rPr lang="zh-CN" altLang="en-US" sz="2200" dirty="0">
                <a:solidFill>
                  <a:srgbClr val="000000"/>
                </a:solidFill>
                <a:latin typeface="宋体" panose="02010600030101010101" pitchFamily="2" charset="-122"/>
                <a:ea typeface="宋体" panose="02010600030101010101" pitchFamily="2" charset="-122"/>
              </a:rPr>
              <a:t>进行环境评估</a:t>
            </a:r>
            <a:endParaRPr lang="zh-CN" altLang="en-US" sz="2200" dirty="0">
              <a:solidFill>
                <a:srgbClr val="000000"/>
              </a:solidFill>
              <a:latin typeface="宋体" panose="02010600030101010101" pitchFamily="2" charset="-122"/>
              <a:ea typeface="宋体" panose="02010600030101010101" pitchFamily="2" charset="-122"/>
            </a:endParaRPr>
          </a:p>
        </p:txBody>
      </p:sp>
      <p:sp>
        <p:nvSpPr>
          <p:cNvPr id="24584" name="Rectangle 17"/>
          <p:cNvSpPr/>
          <p:nvPr/>
        </p:nvSpPr>
        <p:spPr>
          <a:xfrm>
            <a:off x="2124075" y="3605213"/>
            <a:ext cx="2016125" cy="431800"/>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endParaRPr lang="zh-CN" altLang="en-US" dirty="0">
              <a:latin typeface="Verdana" panose="020B0604030504040204" pitchFamily="34" charset="0"/>
            </a:endParaRPr>
          </a:p>
        </p:txBody>
      </p:sp>
      <p:sp>
        <p:nvSpPr>
          <p:cNvPr id="24585" name="Text Box 18"/>
          <p:cNvSpPr txBox="1"/>
          <p:nvPr/>
        </p:nvSpPr>
        <p:spPr>
          <a:xfrm>
            <a:off x="2124075" y="3600450"/>
            <a:ext cx="2016125" cy="427038"/>
          </a:xfrm>
          <a:prstGeom prst="rect">
            <a:avLst/>
          </a:prstGeom>
          <a:solidFill>
            <a:srgbClr val="00E4A8"/>
          </a:solidFill>
          <a:ln w="9525">
            <a:noFill/>
          </a:ln>
        </p:spPr>
        <p:txBody>
          <a:bodyPr>
            <a:spAutoFit/>
          </a:bodyPr>
          <a:p>
            <a:pPr latinLnBrk="1">
              <a:spcBef>
                <a:spcPct val="50000"/>
              </a:spcBef>
            </a:pPr>
            <a:r>
              <a:rPr lang="zh-CN" altLang="en-US" sz="2200" dirty="0">
                <a:solidFill>
                  <a:srgbClr val="000000"/>
                </a:solidFill>
                <a:latin typeface="宋体" panose="02010600030101010101" pitchFamily="2" charset="-122"/>
                <a:ea typeface="宋体" panose="02010600030101010101" pitchFamily="2" charset="-122"/>
              </a:rPr>
              <a:t>进行经济评估</a:t>
            </a:r>
            <a:endParaRPr lang="zh-CN" altLang="en-US" sz="2200" dirty="0">
              <a:solidFill>
                <a:srgbClr val="000000"/>
              </a:solidFill>
              <a:latin typeface="宋体" panose="02010600030101010101" pitchFamily="2" charset="-122"/>
              <a:ea typeface="宋体" panose="02010600030101010101" pitchFamily="2" charset="-122"/>
            </a:endParaRPr>
          </a:p>
        </p:txBody>
      </p:sp>
      <p:sp>
        <p:nvSpPr>
          <p:cNvPr id="24586" name="AutoShape 19"/>
          <p:cNvSpPr/>
          <p:nvPr/>
        </p:nvSpPr>
        <p:spPr>
          <a:xfrm>
            <a:off x="4284663" y="1860550"/>
            <a:ext cx="503237" cy="2016125"/>
          </a:xfrm>
          <a:prstGeom prst="rightBrace">
            <a:avLst>
              <a:gd name="adj1" fmla="val 33385"/>
              <a:gd name="adj2" fmla="val 50000"/>
            </a:avLst>
          </a:prstGeom>
          <a:noFill/>
          <a:ln w="9525" cap="flat" cmpd="sng">
            <a:solidFill>
              <a:srgbClr val="000000"/>
            </a:solidFill>
            <a:prstDash val="solid"/>
            <a:headEnd type="none" w="med" len="med"/>
            <a:tailEnd type="none" w="med" len="med"/>
          </a:ln>
        </p:spPr>
        <p:txBody>
          <a:bodyPr wrap="none" anchor="ctr" anchorCtr="0"/>
          <a:p>
            <a:endParaRPr lang="zh-CN" altLang="en-US" dirty="0">
              <a:latin typeface="Verdana" panose="020B0604030504040204" pitchFamily="34" charset="0"/>
            </a:endParaRPr>
          </a:p>
        </p:txBody>
      </p:sp>
      <p:sp>
        <p:nvSpPr>
          <p:cNvPr id="24587" name="AutoShape 20"/>
          <p:cNvSpPr/>
          <p:nvPr/>
        </p:nvSpPr>
        <p:spPr>
          <a:xfrm>
            <a:off x="4860925" y="2292350"/>
            <a:ext cx="2232025" cy="1152525"/>
          </a:xfrm>
          <a:prstGeom prst="flowChartDecision">
            <a:avLst/>
          </a:prstGeom>
          <a:solidFill>
            <a:srgbClr val="00E4A8"/>
          </a:solidFill>
          <a:ln w="9525" cap="flat" cmpd="sng">
            <a:solidFill>
              <a:srgbClr val="000000"/>
            </a:solidFill>
            <a:prstDash val="solid"/>
            <a:miter/>
            <a:headEnd type="none" w="med" len="med"/>
            <a:tailEnd type="none" w="med" len="med"/>
          </a:ln>
        </p:spPr>
        <p:txBody>
          <a:bodyPr wrap="none" anchor="ctr" anchorCtr="0"/>
          <a:p>
            <a:endParaRPr lang="zh-CN" altLang="en-US" dirty="0">
              <a:latin typeface="Verdana" panose="020B0604030504040204" pitchFamily="34" charset="0"/>
            </a:endParaRPr>
          </a:p>
        </p:txBody>
      </p:sp>
      <p:sp>
        <p:nvSpPr>
          <p:cNvPr id="24588" name="Text Box 21"/>
          <p:cNvSpPr txBox="1"/>
          <p:nvPr/>
        </p:nvSpPr>
        <p:spPr>
          <a:xfrm>
            <a:off x="5292725" y="2436813"/>
            <a:ext cx="1439863" cy="762000"/>
          </a:xfrm>
          <a:prstGeom prst="rect">
            <a:avLst/>
          </a:prstGeom>
          <a:noFill/>
          <a:ln w="9525">
            <a:noFill/>
          </a:ln>
        </p:spPr>
        <p:txBody>
          <a:bodyPr>
            <a:spAutoFit/>
          </a:bodyPr>
          <a:p>
            <a:pPr latinLnBrk="1">
              <a:spcBef>
                <a:spcPct val="50000"/>
              </a:spcBef>
            </a:pPr>
            <a:r>
              <a:rPr lang="zh-CN" altLang="en-US" sz="2200" dirty="0">
                <a:solidFill>
                  <a:srgbClr val="000000"/>
                </a:solidFill>
                <a:latin typeface="宋体" panose="02010600030101010101" pitchFamily="2" charset="-122"/>
                <a:ea typeface="宋体" panose="02010600030101010101" pitchFamily="2" charset="-122"/>
              </a:rPr>
              <a:t>推荐可实施方案</a:t>
            </a:r>
            <a:endParaRPr lang="en-US" altLang="zh-CN" sz="22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3.6</a:t>
            </a:r>
            <a:r>
              <a:rPr lang="zh-CN" altLang="en-US" sz="3200" b="1" dirty="0">
                <a:latin typeface="楷体_GB2312" pitchFamily="49" charset="-122"/>
                <a:ea typeface="楷体_GB2312" pitchFamily="49" charset="-122"/>
                <a:cs typeface="+mj-cs"/>
              </a:rPr>
              <a:t>方案的实施</a:t>
            </a:r>
            <a:endParaRPr lang="zh-CN" altLang="en-US" sz="3200" b="1" dirty="0">
              <a:latin typeface="楷体_GB2312" pitchFamily="49" charset="-122"/>
              <a:ea typeface="楷体_GB2312" pitchFamily="49" charset="-122"/>
              <a:cs typeface="+mj-cs"/>
            </a:endParaRPr>
          </a:p>
        </p:txBody>
      </p:sp>
      <p:sp>
        <p:nvSpPr>
          <p:cNvPr id="25603" name="Text Box 5"/>
          <p:cNvSpPr/>
          <p:nvPr>
            <p:ph idx="1"/>
          </p:nvPr>
        </p:nvSpPr>
        <p:spPr>
          <a:xfrm>
            <a:off x="457200" y="1412875"/>
            <a:ext cx="8229600" cy="3124200"/>
          </a:xfrm>
          <a:ln>
            <a:solidFill>
              <a:srgbClr val="00FF00">
                <a:alpha val="100000"/>
              </a:srgbClr>
            </a:solidFill>
          </a:ln>
        </p:spPr>
        <p:txBody>
          <a:bodyPr vert="horz" wrap="square" lIns="91440" tIns="45720" rIns="91440" bIns="45720" anchor="t" anchorCtr="0"/>
          <a:p>
            <a:pPr>
              <a:lnSpc>
                <a:spcPct val="150000"/>
              </a:lnSpc>
              <a:spcBef>
                <a:spcPct val="0"/>
              </a:spcBef>
              <a:buClr>
                <a:schemeClr val="accent1"/>
              </a:buClr>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筹措资金</a:t>
            </a:r>
            <a:endParaRPr lang="zh-CN" altLang="en-US" sz="2400" b="1" dirty="0">
              <a:solidFill>
                <a:srgbClr val="000000"/>
              </a:solidFill>
              <a:latin typeface="楷体_GB2312" pitchFamily="49" charset="-122"/>
              <a:ea typeface="楷体_GB2312" pitchFamily="49" charset="-122"/>
            </a:endParaRPr>
          </a:p>
          <a:p>
            <a:pPr>
              <a:lnSpc>
                <a:spcPct val="150000"/>
              </a:lnSpc>
              <a:spcBef>
                <a:spcPct val="0"/>
              </a:spcBef>
              <a:buClr>
                <a:schemeClr val="accent1"/>
              </a:buClr>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方案实施</a:t>
            </a:r>
            <a:endParaRPr lang="zh-CN" altLang="en-US" sz="2400" b="1" dirty="0">
              <a:solidFill>
                <a:srgbClr val="000000"/>
              </a:solidFill>
              <a:latin typeface="楷体_GB2312" pitchFamily="49" charset="-122"/>
              <a:ea typeface="楷体_GB2312" pitchFamily="49" charset="-122"/>
            </a:endParaRPr>
          </a:p>
          <a:p>
            <a:pPr>
              <a:lnSpc>
                <a:spcPct val="150000"/>
              </a:lnSpc>
              <a:spcBef>
                <a:spcPct val="0"/>
              </a:spcBef>
              <a:buClr>
                <a:schemeClr val="accent1"/>
              </a:buClr>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制定实施计划</a:t>
            </a:r>
            <a:endParaRPr lang="zh-CN" altLang="en-US" sz="2400" b="1" dirty="0">
              <a:solidFill>
                <a:srgbClr val="000000"/>
              </a:solidFill>
              <a:latin typeface="楷体_GB2312" pitchFamily="49" charset="-122"/>
              <a:ea typeface="楷体_GB2312" pitchFamily="49" charset="-122"/>
            </a:endParaRPr>
          </a:p>
          <a:p>
            <a:pPr>
              <a:lnSpc>
                <a:spcPct val="150000"/>
              </a:lnSpc>
              <a:spcBef>
                <a:spcPct val="0"/>
              </a:spcBef>
              <a:buClr>
                <a:schemeClr val="accent1"/>
              </a:buClr>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评价已实施的中/高费方案的成果</a:t>
            </a:r>
            <a:endParaRPr lang="zh-CN" altLang="en-US" sz="2400" b="1" dirty="0">
              <a:solidFill>
                <a:srgbClr val="000000"/>
              </a:solidFill>
              <a:latin typeface="楷体_GB2312" pitchFamily="49" charset="-122"/>
              <a:ea typeface="楷体_GB2312" pitchFamily="49" charset="-122"/>
            </a:endParaRPr>
          </a:p>
          <a:p>
            <a:pPr>
              <a:lnSpc>
                <a:spcPct val="150000"/>
              </a:lnSpc>
              <a:spcBef>
                <a:spcPct val="0"/>
              </a:spcBef>
              <a:buClr>
                <a:schemeClr val="accent1"/>
              </a:buClr>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总结实施方案对企业的影响</a:t>
            </a:r>
            <a:endParaRPr lang="zh-CN" altLang="en-US" sz="2400" b="1" dirty="0">
              <a:solidFill>
                <a:srgbClr val="000000"/>
              </a:solidFill>
              <a:latin typeface="楷体_GB2312" pitchFamily="49" charset="-122"/>
              <a:ea typeface="楷体_GB2312" pitchFamily="49" charset="-122"/>
            </a:endParaRPr>
          </a:p>
        </p:txBody>
      </p:sp>
      <p:pic>
        <p:nvPicPr>
          <p:cNvPr id="25604" name="Picture 6" descr="清洁生产宣传画8"/>
          <p:cNvPicPr>
            <a:picLocks noChangeAspect="1"/>
          </p:cNvPicPr>
          <p:nvPr/>
        </p:nvPicPr>
        <p:blipFill>
          <a:blip r:embed="rId1"/>
          <a:stretch>
            <a:fillRect/>
          </a:stretch>
        </p:blipFill>
        <p:spPr>
          <a:xfrm>
            <a:off x="6715125" y="3248025"/>
            <a:ext cx="2428875" cy="360997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3.7</a:t>
            </a:r>
            <a:r>
              <a:rPr lang="zh-CN" altLang="en-US" sz="3200" b="1" dirty="0">
                <a:latin typeface="楷体_GB2312" pitchFamily="49" charset="-122"/>
                <a:ea typeface="楷体_GB2312" pitchFamily="49" charset="-122"/>
                <a:cs typeface="+mj-cs"/>
              </a:rPr>
              <a:t>持续清洁生产</a:t>
            </a:r>
            <a:endParaRPr lang="zh-CN" altLang="en-US" sz="3200" b="1" dirty="0">
              <a:latin typeface="楷体_GB2312" pitchFamily="49" charset="-122"/>
              <a:ea typeface="楷体_GB2312" pitchFamily="49" charset="-122"/>
              <a:cs typeface="+mj-cs"/>
            </a:endParaRPr>
          </a:p>
        </p:txBody>
      </p:sp>
      <p:sp>
        <p:nvSpPr>
          <p:cNvPr id="26627" name="Text Box 5"/>
          <p:cNvSpPr txBox="1"/>
          <p:nvPr/>
        </p:nvSpPr>
        <p:spPr>
          <a:xfrm>
            <a:off x="755650" y="1557338"/>
            <a:ext cx="7777163" cy="2568575"/>
          </a:xfrm>
          <a:prstGeom prst="rect">
            <a:avLst/>
          </a:prstGeom>
          <a:noFill/>
          <a:ln w="9525" cap="flat" cmpd="sng">
            <a:solidFill>
              <a:srgbClr val="00FF00"/>
            </a:solidFill>
            <a:prstDash val="solid"/>
            <a:miter/>
            <a:headEnd type="none" w="med" len="med"/>
            <a:tailEnd type="none" w="med" len="med"/>
          </a:ln>
        </p:spPr>
        <p:txBody>
          <a:bodyPr>
            <a:spAutoFit/>
          </a:bodyPr>
          <a:p>
            <a:pPr>
              <a:lnSpc>
                <a:spcPct val="150000"/>
              </a:lnSpc>
              <a:spcBef>
                <a:spcPct val="20000"/>
              </a:spcBef>
              <a:buClr>
                <a:schemeClr val="accent1"/>
              </a:buClr>
              <a:buFont typeface="Wingdings" panose="05000000000000000000" pitchFamily="2" charset="2"/>
              <a:buChar char="Ø"/>
            </a:pPr>
            <a:r>
              <a:rPr lang="zh-CN" altLang="en-US" b="1" dirty="0">
                <a:solidFill>
                  <a:srgbClr val="000000"/>
                </a:solidFill>
                <a:latin typeface="楷体_GB2312" pitchFamily="49" charset="-122"/>
                <a:ea typeface="楷体_GB2312" pitchFamily="49" charset="-122"/>
              </a:rPr>
              <a:t> 建立和完善</a:t>
            </a:r>
            <a:r>
              <a:rPr lang="zh-CN" altLang="en-US" b="1" dirty="0">
                <a:solidFill>
                  <a:srgbClr val="FF0000"/>
                </a:solidFill>
                <a:latin typeface="楷体_GB2312" pitchFamily="49" charset="-122"/>
                <a:ea typeface="楷体_GB2312" pitchFamily="49" charset="-122"/>
              </a:rPr>
              <a:t>清洁生产组织</a:t>
            </a:r>
            <a:endParaRPr lang="zh-CN" altLang="en-US" b="1" dirty="0">
              <a:solidFill>
                <a:srgbClr val="FF0000"/>
              </a:solidFill>
              <a:latin typeface="楷体_GB2312" pitchFamily="49" charset="-122"/>
              <a:ea typeface="楷体_GB2312" pitchFamily="49" charset="-122"/>
            </a:endParaRPr>
          </a:p>
          <a:p>
            <a:pPr>
              <a:lnSpc>
                <a:spcPct val="150000"/>
              </a:lnSpc>
            </a:pPr>
            <a:r>
              <a:rPr lang="zh-CN" altLang="en-US" sz="2000" b="1" dirty="0">
                <a:solidFill>
                  <a:srgbClr val="000000"/>
                </a:solidFill>
                <a:latin typeface="楷体_GB2312" pitchFamily="49" charset="-122"/>
                <a:ea typeface="楷体_GB2312" pitchFamily="49" charset="-122"/>
              </a:rPr>
              <a:t>     （</a:t>
            </a:r>
            <a:r>
              <a:rPr lang="en-US" altLang="zh-CN" sz="2000" b="1" dirty="0">
                <a:solidFill>
                  <a:srgbClr val="000000"/>
                </a:solidFill>
                <a:latin typeface="楷体_GB2312" pitchFamily="49" charset="-122"/>
                <a:ea typeface="楷体_GB2312" pitchFamily="49" charset="-122"/>
              </a:rPr>
              <a:t>1</a:t>
            </a:r>
            <a:r>
              <a:rPr lang="zh-CN" altLang="en-US" sz="2000" b="1" dirty="0">
                <a:solidFill>
                  <a:srgbClr val="000000"/>
                </a:solidFill>
                <a:latin typeface="楷体_GB2312" pitchFamily="49" charset="-122"/>
                <a:ea typeface="楷体_GB2312" pitchFamily="49" charset="-122"/>
              </a:rPr>
              <a:t>）把清洁生产审核成果纳入企业的日常管理</a:t>
            </a:r>
            <a:endParaRPr lang="zh-CN" altLang="en-US" sz="2000" b="1" dirty="0">
              <a:solidFill>
                <a:srgbClr val="000000"/>
              </a:solidFill>
              <a:latin typeface="楷体_GB2312" pitchFamily="49" charset="-122"/>
              <a:ea typeface="楷体_GB2312" pitchFamily="49" charset="-122"/>
            </a:endParaRPr>
          </a:p>
          <a:p>
            <a:pPr>
              <a:lnSpc>
                <a:spcPct val="150000"/>
              </a:lnSpc>
            </a:pPr>
            <a:r>
              <a:rPr lang="zh-CN" altLang="en-US" sz="2000" b="1" dirty="0">
                <a:solidFill>
                  <a:srgbClr val="000000"/>
                </a:solidFill>
                <a:latin typeface="楷体_GB2312" pitchFamily="49" charset="-122"/>
                <a:ea typeface="楷体_GB2312" pitchFamily="49" charset="-122"/>
              </a:rPr>
              <a:t>     （2）建立和完善清洁生产激励机制</a:t>
            </a:r>
            <a:endParaRPr lang="zh-CN" altLang="en-US" sz="2000" b="1" dirty="0">
              <a:solidFill>
                <a:srgbClr val="000000"/>
              </a:solidFill>
              <a:latin typeface="楷体_GB2312" pitchFamily="49" charset="-122"/>
              <a:ea typeface="楷体_GB2312" pitchFamily="49" charset="-122"/>
            </a:endParaRPr>
          </a:p>
          <a:p>
            <a:pPr>
              <a:lnSpc>
                <a:spcPct val="150000"/>
              </a:lnSpc>
            </a:pPr>
            <a:r>
              <a:rPr lang="zh-CN" altLang="en-US" sz="2000" b="1" dirty="0">
                <a:solidFill>
                  <a:srgbClr val="000000"/>
                </a:solidFill>
                <a:latin typeface="楷体_GB2312" pitchFamily="49" charset="-122"/>
                <a:ea typeface="楷体_GB2312" pitchFamily="49" charset="-122"/>
              </a:rPr>
              <a:t>     （3）保证稳定的清洁生产资金来源</a:t>
            </a:r>
            <a:endParaRPr lang="zh-CN" altLang="en-US" sz="2000" b="1" dirty="0">
              <a:solidFill>
                <a:srgbClr val="000000"/>
              </a:solidFill>
              <a:latin typeface="楷体_GB2312" pitchFamily="49" charset="-122"/>
              <a:ea typeface="楷体_GB2312" pitchFamily="49" charset="-122"/>
            </a:endParaRPr>
          </a:p>
          <a:p>
            <a:pPr>
              <a:lnSpc>
                <a:spcPct val="150000"/>
              </a:lnSpc>
              <a:buClr>
                <a:schemeClr val="accent1"/>
              </a:buClr>
              <a:buFont typeface="Wingdings" panose="05000000000000000000" pitchFamily="2" charset="2"/>
              <a:buChar char="Ø"/>
            </a:pPr>
            <a:r>
              <a:rPr lang="zh-CN" altLang="en-US" b="1" dirty="0">
                <a:solidFill>
                  <a:srgbClr val="000000"/>
                </a:solidFill>
                <a:latin typeface="楷体_GB2312" pitchFamily="49" charset="-122"/>
                <a:ea typeface="楷体_GB2312" pitchFamily="49" charset="-122"/>
              </a:rPr>
              <a:t> 制定</a:t>
            </a:r>
            <a:r>
              <a:rPr lang="zh-CN" altLang="en-US" b="1" dirty="0">
                <a:solidFill>
                  <a:srgbClr val="FF0000"/>
                </a:solidFill>
                <a:latin typeface="楷体_GB2312" pitchFamily="49" charset="-122"/>
                <a:ea typeface="楷体_GB2312" pitchFamily="49" charset="-122"/>
              </a:rPr>
              <a:t>持续清洁生产计划</a:t>
            </a:r>
            <a:endParaRPr lang="zh-CN" altLang="en-US" b="1" dirty="0">
              <a:solidFill>
                <a:srgbClr val="FF0000"/>
              </a:solidFill>
              <a:latin typeface="楷体_GB2312" pitchFamily="49" charset="-122"/>
              <a:ea typeface="楷体_GB2312" pitchFamily="49" charset="-122"/>
            </a:endParaRPr>
          </a:p>
        </p:txBody>
      </p:sp>
      <p:pic>
        <p:nvPicPr>
          <p:cNvPr id="26628" name="Picture 6" descr="清洁生产宣传画5"/>
          <p:cNvPicPr>
            <a:picLocks noChangeAspect="1"/>
          </p:cNvPicPr>
          <p:nvPr/>
        </p:nvPicPr>
        <p:blipFill>
          <a:blip r:embed="rId1"/>
          <a:stretch>
            <a:fillRect/>
          </a:stretch>
        </p:blipFill>
        <p:spPr>
          <a:xfrm>
            <a:off x="6715125" y="3248025"/>
            <a:ext cx="2428875" cy="360997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4</a:t>
            </a:r>
            <a:r>
              <a:rPr lang="zh-CN" altLang="en-US" sz="3200" b="1" dirty="0">
                <a:latin typeface="楷体_GB2312" pitchFamily="49" charset="-122"/>
                <a:ea typeface="楷体_GB2312" pitchFamily="49" charset="-122"/>
                <a:cs typeface="+mj-cs"/>
              </a:rPr>
              <a:t>、编写清洁生产报告</a:t>
            </a:r>
            <a:endParaRPr lang="zh-CN" altLang="en-US" sz="3200" b="1" dirty="0">
              <a:latin typeface="楷体_GB2312" pitchFamily="49" charset="-122"/>
              <a:ea typeface="楷体_GB2312" pitchFamily="49" charset="-122"/>
              <a:cs typeface="+mj-cs"/>
            </a:endParaRPr>
          </a:p>
        </p:txBody>
      </p:sp>
      <p:pic>
        <p:nvPicPr>
          <p:cNvPr id="27651" name="Picture 4"/>
          <p:cNvPicPr>
            <a:picLocks noChangeAspect="1"/>
          </p:cNvPicPr>
          <p:nvPr/>
        </p:nvPicPr>
        <p:blipFill>
          <a:blip r:embed="rId1"/>
          <a:srcRect l="1787" t="6664" r="2721" b="6664"/>
          <a:stretch>
            <a:fillRect/>
          </a:stretch>
        </p:blipFill>
        <p:spPr>
          <a:xfrm>
            <a:off x="611188" y="1844675"/>
            <a:ext cx="7921625" cy="324008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a:t>
            </a:r>
            <a:r>
              <a:rPr lang="zh-CN" altLang="en-US" sz="3200" b="1" dirty="0">
                <a:latin typeface="楷体_GB2312" pitchFamily="49" charset="-122"/>
                <a:ea typeface="楷体_GB2312" pitchFamily="49" charset="-122"/>
                <a:cs typeface="+mj-cs"/>
              </a:rPr>
              <a:t>、申请验收</a:t>
            </a:r>
            <a:endParaRPr lang="zh-CN" altLang="en-US" sz="3200" b="1" dirty="0">
              <a:latin typeface="楷体_GB2312" pitchFamily="49" charset="-122"/>
              <a:ea typeface="楷体_GB2312" pitchFamily="49" charset="-122"/>
              <a:cs typeface="+mj-cs"/>
            </a:endParaRPr>
          </a:p>
        </p:txBody>
      </p:sp>
      <p:sp>
        <p:nvSpPr>
          <p:cNvPr id="28675" name="Rectangle 3"/>
          <p:cNvSpPr>
            <a:spLocks noGrp="1"/>
          </p:cNvSpPr>
          <p:nvPr>
            <p:ph idx="1"/>
          </p:nvPr>
        </p:nvSpPr>
        <p:spPr>
          <a:xfrm>
            <a:off x="2268538" y="1484313"/>
            <a:ext cx="5472112" cy="4826000"/>
          </a:xfrm>
          <a:ln/>
        </p:spPr>
        <p:txBody>
          <a:bodyPr vert="horz" wrap="square" lIns="91440" tIns="45720" rIns="91440" bIns="45720" anchor="t" anchorCtr="0"/>
          <a:p>
            <a:pPr>
              <a:lnSpc>
                <a:spcPct val="120000"/>
              </a:lnSpc>
              <a:buNone/>
            </a:pPr>
            <a:r>
              <a:rPr lang="en-US" altLang="zh-CN" sz="2400" b="1" dirty="0">
                <a:solidFill>
                  <a:srgbClr val="000000"/>
                </a:solidFill>
                <a:latin typeface="楷体_GB2312" pitchFamily="49" charset="-122"/>
                <a:ea typeface="楷体_GB2312" pitchFamily="49" charset="-122"/>
              </a:rPr>
              <a:t>5.1</a:t>
            </a:r>
            <a:r>
              <a:rPr lang="zh-CN" altLang="en-US" sz="2400" b="1" dirty="0">
                <a:solidFill>
                  <a:srgbClr val="FF0000"/>
                </a:solidFill>
                <a:latin typeface="楷体_GB2312" pitchFamily="49" charset="-122"/>
                <a:ea typeface="楷体_GB2312" pitchFamily="49" charset="-122"/>
              </a:rPr>
              <a:t>申请验收的条件</a:t>
            </a:r>
            <a:endParaRPr lang="zh-CN" altLang="en-US" sz="2400" b="1" dirty="0">
              <a:solidFill>
                <a:srgbClr val="FF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5.2</a:t>
            </a:r>
            <a:r>
              <a:rPr lang="zh-CN" altLang="en-US" sz="2400" b="1" dirty="0">
                <a:solidFill>
                  <a:srgbClr val="FF0000"/>
                </a:solidFill>
                <a:latin typeface="楷体_GB2312" pitchFamily="49" charset="-122"/>
                <a:ea typeface="楷体_GB2312" pitchFamily="49" charset="-122"/>
              </a:rPr>
              <a:t>申请验收所需提交的材料</a:t>
            </a:r>
            <a:endParaRPr lang="zh-CN" altLang="en-US" sz="2400" b="1" dirty="0">
              <a:solidFill>
                <a:srgbClr val="FF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5.3</a:t>
            </a:r>
            <a:r>
              <a:rPr lang="zh-CN" altLang="en-US" sz="2400" b="1" dirty="0">
                <a:solidFill>
                  <a:srgbClr val="000000"/>
                </a:solidFill>
                <a:latin typeface="楷体_GB2312" pitchFamily="49" charset="-122"/>
                <a:ea typeface="楷体_GB2312" pitchFamily="49" charset="-122"/>
              </a:rPr>
              <a:t>验收的标准</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5.4</a:t>
            </a:r>
            <a:r>
              <a:rPr lang="zh-CN" altLang="en-US" sz="2400" b="1" dirty="0">
                <a:solidFill>
                  <a:srgbClr val="000000"/>
                </a:solidFill>
                <a:latin typeface="楷体_GB2312" pitchFamily="49" charset="-122"/>
                <a:ea typeface="楷体_GB2312" pitchFamily="49" charset="-122"/>
              </a:rPr>
              <a:t>初审</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5.5</a:t>
            </a:r>
            <a:r>
              <a:rPr lang="zh-CN" altLang="en-US" sz="2400" b="1" dirty="0">
                <a:solidFill>
                  <a:srgbClr val="000000"/>
                </a:solidFill>
                <a:latin typeface="楷体_GB2312" pitchFamily="49" charset="-122"/>
                <a:ea typeface="楷体_GB2312" pitchFamily="49" charset="-122"/>
              </a:rPr>
              <a:t>验收标准</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5.6</a:t>
            </a:r>
            <a:r>
              <a:rPr lang="zh-CN" altLang="en-US" sz="2400" b="1" dirty="0">
                <a:solidFill>
                  <a:srgbClr val="FF0000"/>
                </a:solidFill>
                <a:latin typeface="楷体_GB2312" pitchFamily="49" charset="-122"/>
                <a:ea typeface="楷体_GB2312" pitchFamily="49" charset="-122"/>
              </a:rPr>
              <a:t>现场验收及程序</a:t>
            </a:r>
            <a:endParaRPr lang="zh-CN" altLang="en-US" sz="2400" b="1" dirty="0">
              <a:solidFill>
                <a:srgbClr val="FF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5.7</a:t>
            </a:r>
            <a:r>
              <a:rPr lang="zh-CN" altLang="en-US" sz="2400" b="1" dirty="0">
                <a:solidFill>
                  <a:srgbClr val="000000"/>
                </a:solidFill>
                <a:latin typeface="楷体_GB2312" pitchFamily="49" charset="-122"/>
                <a:ea typeface="楷体_GB2312" pitchFamily="49" charset="-122"/>
              </a:rPr>
              <a:t>清洁生产企业认定</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5.8</a:t>
            </a:r>
            <a:r>
              <a:rPr lang="zh-CN" altLang="en-US" sz="2400" b="1" dirty="0">
                <a:solidFill>
                  <a:srgbClr val="000000"/>
                </a:solidFill>
                <a:latin typeface="楷体_GB2312" pitchFamily="49" charset="-122"/>
                <a:ea typeface="楷体_GB2312" pitchFamily="49" charset="-122"/>
              </a:rPr>
              <a:t>清洁生产企业换证</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5.9</a:t>
            </a:r>
            <a:r>
              <a:rPr lang="zh-CN" altLang="en-US" sz="2400" b="1" dirty="0">
                <a:solidFill>
                  <a:srgbClr val="FF0000"/>
                </a:solidFill>
                <a:latin typeface="楷体_GB2312" pitchFamily="49" charset="-122"/>
                <a:ea typeface="楷体_GB2312" pitchFamily="49" charset="-122"/>
              </a:rPr>
              <a:t>惠州市清洁生产验收的时间安排</a:t>
            </a:r>
            <a:endParaRPr lang="zh-CN" altLang="en-US" sz="2400" b="1" dirty="0">
              <a:solidFill>
                <a:srgbClr val="FF0000"/>
              </a:solidFill>
              <a:latin typeface="楷体_GB2312" pitchFamily="49" charset="-122"/>
              <a:ea typeface="楷体_GB2312"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5.1</a:t>
            </a:r>
            <a:r>
              <a:rPr lang="zh-CN" altLang="en-US" sz="3200" b="1" dirty="0">
                <a:latin typeface="楷体_GB2312" pitchFamily="49" charset="-122"/>
                <a:ea typeface="楷体_GB2312" pitchFamily="49" charset="-122"/>
                <a:cs typeface="+mj-cs"/>
              </a:rPr>
              <a:t>申请验收的条件</a:t>
            </a:r>
            <a:endParaRPr lang="zh-CN" altLang="en-US" sz="3200" b="1" dirty="0">
              <a:latin typeface="楷体_GB2312" pitchFamily="49" charset="-122"/>
              <a:ea typeface="楷体_GB2312" pitchFamily="49" charset="-122"/>
              <a:cs typeface="+mj-cs"/>
            </a:endParaRPr>
          </a:p>
        </p:txBody>
      </p:sp>
      <p:sp>
        <p:nvSpPr>
          <p:cNvPr id="29699" name="Rectangle 3"/>
          <p:cNvSpPr>
            <a:spLocks noGrp="1"/>
          </p:cNvSpPr>
          <p:nvPr>
            <p:ph idx="1"/>
          </p:nvPr>
        </p:nvSpPr>
        <p:spPr>
          <a:xfrm>
            <a:off x="107950" y="1484313"/>
            <a:ext cx="8964613" cy="4781550"/>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）符合</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中华人民共和国清洁生产促进法</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和相关法律法规。</a:t>
            </a:r>
            <a:endParaRPr lang="zh-CN" altLang="en-US" sz="2400" b="1" dirty="0">
              <a:solidFill>
                <a:srgbClr val="000000"/>
              </a:solidFill>
              <a:latin typeface="楷体_GB2312" pitchFamily="49" charset="-122"/>
              <a:ea typeface="楷体_GB2312" pitchFamily="49" charset="-122"/>
            </a:endParaRPr>
          </a:p>
          <a:p>
            <a:pPr>
              <a:lnSpc>
                <a:spcPct val="120000"/>
              </a:lnSpc>
              <a:buNone/>
            </a:pP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）符合国家和广东省清洁生产</a:t>
            </a:r>
            <a:r>
              <a:rPr lang="zh-CN" altLang="en-US" sz="2400" b="1" dirty="0">
                <a:solidFill>
                  <a:srgbClr val="FF0000"/>
                </a:solidFill>
                <a:latin typeface="楷体_GB2312" pitchFamily="49" charset="-122"/>
                <a:ea typeface="楷体_GB2312" pitchFamily="49" charset="-122"/>
              </a:rPr>
              <a:t>相关产业政策</a:t>
            </a:r>
            <a:r>
              <a:rPr lang="zh-CN" altLang="en-US" sz="2400" b="1" dirty="0">
                <a:solidFill>
                  <a:srgbClr val="000000"/>
                </a:solidFill>
                <a:latin typeface="楷体_GB2312" pitchFamily="49" charset="-122"/>
                <a:ea typeface="楷体_GB2312" pitchFamily="49" charset="-122"/>
              </a:rPr>
              <a:t>，没有使用国家明令淘汰的落后生产工艺装备，没有生产国家明令淘汰的落后产品；国家明令限期淘汰的生产工艺装备情况明晰，并已列入整改计划。</a:t>
            </a:r>
            <a:endParaRPr lang="zh-CN" altLang="en-US" sz="2400" b="1" dirty="0">
              <a:solidFill>
                <a:srgbClr val="000000"/>
              </a:solidFill>
              <a:latin typeface="楷体_GB2312" pitchFamily="49" charset="-122"/>
              <a:ea typeface="楷体_GB2312" pitchFamily="49" charset="-122"/>
            </a:endParaRPr>
          </a:p>
          <a:p>
            <a:pPr>
              <a:lnSpc>
                <a:spcPct val="120000"/>
              </a:lnSpc>
              <a:buNone/>
            </a:pP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近一年各类污染物排放达到国家和地方排放标准，污染物排放总量达到地方人民政府核定的排放总量控制指标。</a:t>
            </a:r>
            <a:r>
              <a:rPr lang="zh-CN" altLang="en-US" sz="2400" b="1" dirty="0">
                <a:solidFill>
                  <a:srgbClr val="000000"/>
                </a:solidFill>
                <a:latin typeface="楷体_GB2312" pitchFamily="49" charset="-122"/>
                <a:ea typeface="楷体_GB2312" pitchFamily="49" charset="-122"/>
              </a:rPr>
              <a:t>无国家、省或本市限期治理项目或限期治理项目已完成。 </a:t>
            </a:r>
            <a:endParaRPr lang="zh-CN" altLang="en-US" sz="2400" b="1" dirty="0">
              <a:solidFill>
                <a:srgbClr val="000000"/>
              </a:solidFill>
              <a:latin typeface="楷体_GB2312" pitchFamily="49" charset="-122"/>
              <a:ea typeface="楷体_GB2312" pitchFamily="49" charset="-122"/>
            </a:endParaRPr>
          </a:p>
        </p:txBody>
      </p:sp>
      <p:sp>
        <p:nvSpPr>
          <p:cNvPr id="29700" name="AutoShape 4"/>
          <p:cNvSpPr/>
          <p:nvPr/>
        </p:nvSpPr>
        <p:spPr>
          <a:xfrm>
            <a:off x="5364163" y="3933825"/>
            <a:ext cx="1441450" cy="1296988"/>
          </a:xfrm>
          <a:prstGeom prst="irregularSeal1">
            <a:avLst/>
          </a:prstGeom>
          <a:solidFill>
            <a:srgbClr val="00FF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Verdana" panose="020B0604030504040204" pitchFamily="34" charset="0"/>
            </a:endParaRPr>
          </a:p>
        </p:txBody>
      </p:sp>
      <p:sp>
        <p:nvSpPr>
          <p:cNvPr id="29701" name="Text Box 5"/>
          <p:cNvSpPr txBox="1"/>
          <p:nvPr/>
        </p:nvSpPr>
        <p:spPr>
          <a:xfrm>
            <a:off x="5722938" y="4292600"/>
            <a:ext cx="936625" cy="457200"/>
          </a:xfrm>
          <a:prstGeom prst="rect">
            <a:avLst/>
          </a:prstGeom>
          <a:noFill/>
          <a:ln w="9525">
            <a:noFill/>
          </a:ln>
        </p:spPr>
        <p:txBody>
          <a:bodyPr>
            <a:spAutoFit/>
          </a:bodyPr>
          <a:p>
            <a:pPr>
              <a:spcBef>
                <a:spcPct val="50000"/>
              </a:spcBef>
            </a:pPr>
            <a:r>
              <a:rPr lang="zh-CN" altLang="en-US" dirty="0">
                <a:solidFill>
                  <a:srgbClr val="000000"/>
                </a:solidFill>
                <a:latin typeface="Verdana" panose="020B0604030504040204" pitchFamily="34" charset="0"/>
              </a:rPr>
              <a:t>重点</a:t>
            </a:r>
            <a:endParaRPr lang="zh-CN" altLang="en-US" dirty="0">
              <a:solidFill>
                <a:srgbClr val="000000"/>
              </a:solidFill>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idx="1"/>
          </p:nvPr>
        </p:nvSpPr>
        <p:spPr>
          <a:xfrm>
            <a:off x="0" y="1052513"/>
            <a:ext cx="9144000" cy="6121400"/>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）按照清洁生产审核的程序要求，完成清洁生产审核过程，并</a:t>
            </a:r>
            <a:r>
              <a:rPr lang="zh-CN" altLang="en-US" sz="2400" b="1" dirty="0">
                <a:solidFill>
                  <a:srgbClr val="FF0000"/>
                </a:solidFill>
                <a:latin typeface="楷体_GB2312" pitchFamily="49" charset="-122"/>
                <a:ea typeface="楷体_GB2312" pitchFamily="49" charset="-122"/>
              </a:rPr>
              <a:t>取得明显绩效</a:t>
            </a:r>
            <a:r>
              <a:rPr lang="zh-CN" altLang="en-US" sz="2400" b="1" dirty="0">
                <a:solidFill>
                  <a:srgbClr val="000000"/>
                </a:solidFill>
                <a:latin typeface="楷体_GB2312" pitchFamily="49" charset="-122"/>
                <a:ea typeface="楷体_GB2312" pitchFamily="49" charset="-122"/>
              </a:rPr>
              <a:t>，具体表现为：</a:t>
            </a:r>
            <a:endParaRPr lang="zh-CN" altLang="en-US" sz="2400" b="1" dirty="0">
              <a:solidFill>
                <a:srgbClr val="000000"/>
              </a:solidFill>
              <a:latin typeface="楷体_GB2312" pitchFamily="49" charset="-122"/>
              <a:ea typeface="楷体_GB2312" pitchFamily="49" charset="-122"/>
            </a:endParaRPr>
          </a:p>
          <a:p>
            <a:pPr>
              <a:lnSpc>
                <a:spcPct val="120000"/>
              </a:lnSpc>
              <a:buNone/>
            </a:pPr>
            <a:endParaRPr lang="zh-CN" altLang="en-US" sz="2400" b="1" dirty="0">
              <a:solidFill>
                <a:srgbClr val="000000"/>
              </a:solidFill>
              <a:latin typeface="楷体_GB2312" pitchFamily="49" charset="-122"/>
              <a:ea typeface="楷体_GB2312" pitchFamily="49" charset="-122"/>
            </a:endParaRPr>
          </a:p>
          <a:p>
            <a:pPr>
              <a:lnSpc>
                <a:spcPct val="120000"/>
              </a:lnSpc>
              <a:buNone/>
            </a:pPr>
            <a:r>
              <a:rPr lang="en-US" altLang="zh-CN" sz="2000" b="1" dirty="0">
                <a:solidFill>
                  <a:srgbClr val="000000"/>
                </a:solidFill>
                <a:latin typeface="楷体_GB2312" pitchFamily="49" charset="-122"/>
                <a:ea typeface="楷体_GB2312" pitchFamily="49" charset="-122"/>
              </a:rPr>
              <a:t>       a</a:t>
            </a:r>
            <a:r>
              <a:rPr lang="zh-CN" altLang="en-US" sz="2000" b="1" dirty="0">
                <a:solidFill>
                  <a:srgbClr val="000000"/>
                </a:solidFill>
                <a:latin typeface="楷体_GB2312" pitchFamily="49" charset="-122"/>
                <a:ea typeface="楷体_GB2312" pitchFamily="49" charset="-122"/>
              </a:rPr>
              <a:t>、采用国家和广东省</a:t>
            </a:r>
            <a:r>
              <a:rPr lang="zh-CN" altLang="en-US" sz="2000" b="1" dirty="0">
                <a:solidFill>
                  <a:srgbClr val="FF0000"/>
                </a:solidFill>
                <a:latin typeface="楷体_GB2312" pitchFamily="49" charset="-122"/>
                <a:ea typeface="楷体_GB2312" pitchFamily="49" charset="-122"/>
              </a:rPr>
              <a:t>公布的清洁生产设备、工艺和技术，或开发清洁生产产品、研发清洁生产新技术和新工艺</a:t>
            </a:r>
            <a:r>
              <a:rPr lang="zh-CN" altLang="en-US" sz="2000" b="1" dirty="0">
                <a:solidFill>
                  <a:srgbClr val="000000"/>
                </a:solidFill>
                <a:latin typeface="楷体_GB2312" pitchFamily="49" charset="-122"/>
                <a:ea typeface="楷体_GB2312" pitchFamily="49" charset="-122"/>
              </a:rPr>
              <a:t>，在减少资源和能源浪费、防治环境污染方面成效显著；</a:t>
            </a:r>
            <a:endParaRPr lang="zh-CN" altLang="en-US" sz="2000" b="1" dirty="0">
              <a:solidFill>
                <a:srgbClr val="000000"/>
              </a:solidFill>
              <a:latin typeface="楷体_GB2312" pitchFamily="49" charset="-122"/>
              <a:ea typeface="楷体_GB2312" pitchFamily="49" charset="-122"/>
            </a:endParaRPr>
          </a:p>
          <a:p>
            <a:pPr>
              <a:lnSpc>
                <a:spcPct val="120000"/>
              </a:lnSpc>
              <a:buNone/>
            </a:pPr>
            <a:r>
              <a:rPr lang="en-US" altLang="zh-CN" sz="2000" b="1" dirty="0">
                <a:solidFill>
                  <a:srgbClr val="000000"/>
                </a:solidFill>
                <a:latin typeface="楷体_GB2312" pitchFamily="49" charset="-122"/>
                <a:ea typeface="楷体_GB2312" pitchFamily="49" charset="-122"/>
              </a:rPr>
              <a:t>       b</a:t>
            </a:r>
            <a:r>
              <a:rPr lang="zh-CN" altLang="en-US" sz="2000" b="1" dirty="0">
                <a:solidFill>
                  <a:srgbClr val="000000"/>
                </a:solidFill>
                <a:latin typeface="楷体_GB2312" pitchFamily="49" charset="-122"/>
                <a:ea typeface="楷体_GB2312" pitchFamily="49" charset="-122"/>
              </a:rPr>
              <a:t>、推行能源和原材料的节约与综合利用，措施得力、效益明显；</a:t>
            </a:r>
            <a:endParaRPr lang="zh-CN" altLang="en-US" sz="2000" b="1" dirty="0">
              <a:solidFill>
                <a:srgbClr val="000000"/>
              </a:solidFill>
              <a:latin typeface="楷体_GB2312" pitchFamily="49" charset="-122"/>
              <a:ea typeface="楷体_GB2312" pitchFamily="49" charset="-122"/>
            </a:endParaRPr>
          </a:p>
          <a:p>
            <a:pPr>
              <a:lnSpc>
                <a:spcPct val="120000"/>
              </a:lnSpc>
              <a:buNone/>
            </a:pPr>
            <a:r>
              <a:rPr lang="en-US" altLang="zh-CN" sz="2000" b="1" dirty="0">
                <a:solidFill>
                  <a:srgbClr val="000000"/>
                </a:solidFill>
                <a:latin typeface="楷体_GB2312" pitchFamily="49" charset="-122"/>
                <a:ea typeface="楷体_GB2312" pitchFamily="49" charset="-122"/>
              </a:rPr>
              <a:t>       c</a:t>
            </a:r>
            <a:r>
              <a:rPr lang="zh-CN" altLang="en-US" sz="2000" b="1" dirty="0">
                <a:solidFill>
                  <a:srgbClr val="000000"/>
                </a:solidFill>
                <a:latin typeface="楷体_GB2312" pitchFamily="49" charset="-122"/>
                <a:ea typeface="楷体_GB2312" pitchFamily="49" charset="-122"/>
              </a:rPr>
              <a:t>、改造</a:t>
            </a:r>
            <a:r>
              <a:rPr lang="zh-CN" altLang="en-US" sz="2000" b="1" dirty="0">
                <a:solidFill>
                  <a:srgbClr val="FF0000"/>
                </a:solidFill>
                <a:latin typeface="楷体_GB2312" pitchFamily="49" charset="-122"/>
                <a:ea typeface="楷体_GB2312" pitchFamily="49" charset="-122"/>
              </a:rPr>
              <a:t>更新污染严重、技术落后的生产流程和设备</a:t>
            </a:r>
            <a:r>
              <a:rPr lang="zh-CN" altLang="en-US" sz="2000" b="1" dirty="0">
                <a:solidFill>
                  <a:srgbClr val="000000"/>
                </a:solidFill>
                <a:latin typeface="楷体_GB2312" pitchFamily="49" charset="-122"/>
                <a:ea typeface="楷体_GB2312" pitchFamily="49" charset="-122"/>
              </a:rPr>
              <a:t>后，效益明显；</a:t>
            </a:r>
            <a:endParaRPr lang="zh-CN" altLang="en-US" sz="2000" b="1" dirty="0">
              <a:solidFill>
                <a:srgbClr val="000000"/>
              </a:solidFill>
              <a:latin typeface="楷体_GB2312" pitchFamily="49" charset="-122"/>
              <a:ea typeface="楷体_GB2312" pitchFamily="49" charset="-122"/>
            </a:endParaRPr>
          </a:p>
          <a:p>
            <a:pPr>
              <a:lnSpc>
                <a:spcPct val="120000"/>
              </a:lnSpc>
              <a:buNone/>
            </a:pPr>
            <a:r>
              <a:rPr lang="en-US" altLang="zh-CN" sz="2000" b="1" dirty="0">
                <a:solidFill>
                  <a:srgbClr val="000000"/>
                </a:solidFill>
                <a:latin typeface="楷体_GB2312" pitchFamily="49" charset="-122"/>
                <a:ea typeface="楷体_GB2312" pitchFamily="49" charset="-122"/>
              </a:rPr>
              <a:t>       d</a:t>
            </a:r>
            <a:r>
              <a:rPr lang="zh-CN" altLang="en-US" sz="2000" b="1" dirty="0">
                <a:solidFill>
                  <a:srgbClr val="000000"/>
                </a:solidFill>
                <a:latin typeface="楷体_GB2312" pitchFamily="49" charset="-122"/>
                <a:ea typeface="楷体_GB2312" pitchFamily="49" charset="-122"/>
              </a:rPr>
              <a:t>、采用无毒无害或者低毒低害的原料，</a:t>
            </a:r>
            <a:r>
              <a:rPr lang="zh-CN" altLang="en-US" sz="2000" b="1" dirty="0">
                <a:solidFill>
                  <a:srgbClr val="FF0000"/>
                </a:solidFill>
                <a:latin typeface="楷体_GB2312" pitchFamily="49" charset="-122"/>
                <a:ea typeface="楷体_GB2312" pitchFamily="49" charset="-122"/>
              </a:rPr>
              <a:t>替代</a:t>
            </a:r>
            <a:r>
              <a:rPr lang="zh-CN" altLang="en-US" sz="2000" b="1" dirty="0">
                <a:solidFill>
                  <a:srgbClr val="000000"/>
                </a:solidFill>
                <a:latin typeface="楷体_GB2312" pitchFamily="49" charset="-122"/>
                <a:ea typeface="楷体_GB2312" pitchFamily="49" charset="-122"/>
              </a:rPr>
              <a:t>毒性大、危害严重的原料</a:t>
            </a:r>
            <a:endParaRPr lang="zh-CN" altLang="en-US" sz="2000" b="1" dirty="0">
              <a:solidFill>
                <a:srgbClr val="000000"/>
              </a:solidFill>
              <a:latin typeface="楷体_GB2312" pitchFamily="49" charset="-122"/>
              <a:ea typeface="楷体_GB2312" pitchFamily="49" charset="-122"/>
            </a:endParaRPr>
          </a:p>
          <a:p>
            <a:pPr>
              <a:lnSpc>
                <a:spcPct val="120000"/>
              </a:lnSpc>
              <a:buNone/>
            </a:pPr>
            <a:r>
              <a:rPr lang="en-US" altLang="zh-CN" sz="2000" b="1" dirty="0">
                <a:solidFill>
                  <a:srgbClr val="000000"/>
                </a:solidFill>
                <a:latin typeface="楷体_GB2312" pitchFamily="49" charset="-122"/>
                <a:ea typeface="楷体_GB2312" pitchFamily="49" charset="-122"/>
              </a:rPr>
              <a:t>       e</a:t>
            </a:r>
            <a:r>
              <a:rPr lang="zh-CN" altLang="en-US" sz="2000" b="1" dirty="0">
                <a:solidFill>
                  <a:srgbClr val="000000"/>
                </a:solidFill>
                <a:latin typeface="楷体_GB2312" pitchFamily="49" charset="-122"/>
                <a:ea typeface="楷体_GB2312" pitchFamily="49" charset="-122"/>
              </a:rPr>
              <a:t>、</a:t>
            </a:r>
            <a:r>
              <a:rPr lang="zh-CN" altLang="en-US" sz="2000" b="1" dirty="0">
                <a:solidFill>
                  <a:srgbClr val="FF0000"/>
                </a:solidFill>
                <a:latin typeface="楷体_GB2312" pitchFamily="49" charset="-122"/>
                <a:ea typeface="楷体_GB2312" pitchFamily="49" charset="-122"/>
              </a:rPr>
              <a:t>无</a:t>
            </a:r>
            <a:r>
              <a:rPr lang="en-US" altLang="zh-CN" sz="2000" b="1" dirty="0">
                <a:solidFill>
                  <a:srgbClr val="FF0000"/>
                </a:solidFill>
                <a:latin typeface="楷体_GB2312" pitchFamily="49" charset="-122"/>
                <a:ea typeface="楷体_GB2312" pitchFamily="49" charset="-122"/>
              </a:rPr>
              <a:t>/</a:t>
            </a:r>
            <a:r>
              <a:rPr lang="zh-CN" altLang="en-US" sz="2000" b="1" dirty="0">
                <a:solidFill>
                  <a:srgbClr val="FF0000"/>
                </a:solidFill>
                <a:latin typeface="楷体_GB2312" pitchFamily="49" charset="-122"/>
                <a:ea typeface="楷体_GB2312" pitchFamily="49" charset="-122"/>
              </a:rPr>
              <a:t>低费方案</a:t>
            </a:r>
            <a:r>
              <a:rPr lang="en-US" altLang="zh-CN" sz="2000" b="1" dirty="0">
                <a:solidFill>
                  <a:srgbClr val="FF0000"/>
                </a:solidFill>
                <a:latin typeface="楷体_GB2312" pitchFamily="49" charset="-122"/>
                <a:ea typeface="楷体_GB2312" pitchFamily="49" charset="-122"/>
              </a:rPr>
              <a:t>90%</a:t>
            </a:r>
            <a:r>
              <a:rPr lang="zh-CN" altLang="en-US" sz="2000" b="1" dirty="0">
                <a:solidFill>
                  <a:srgbClr val="FF0000"/>
                </a:solidFill>
                <a:latin typeface="楷体_GB2312" pitchFamily="49" charset="-122"/>
                <a:ea typeface="楷体_GB2312" pitchFamily="49" charset="-122"/>
              </a:rPr>
              <a:t>以上完成实施，中</a:t>
            </a:r>
            <a:r>
              <a:rPr lang="en-US" altLang="zh-CN" sz="2000" b="1" dirty="0">
                <a:solidFill>
                  <a:srgbClr val="FF0000"/>
                </a:solidFill>
                <a:latin typeface="楷体_GB2312" pitchFamily="49" charset="-122"/>
                <a:ea typeface="楷体_GB2312" pitchFamily="49" charset="-122"/>
              </a:rPr>
              <a:t>/</a:t>
            </a:r>
            <a:r>
              <a:rPr lang="zh-CN" altLang="en-US" sz="2000" b="1" dirty="0">
                <a:solidFill>
                  <a:srgbClr val="FF0000"/>
                </a:solidFill>
                <a:latin typeface="楷体_GB2312" pitchFamily="49" charset="-122"/>
                <a:ea typeface="楷体_GB2312" pitchFamily="49" charset="-122"/>
              </a:rPr>
              <a:t>高费方案至少有</a:t>
            </a:r>
            <a:r>
              <a:rPr lang="en-US" altLang="zh-CN" sz="2000" b="1" dirty="0">
                <a:solidFill>
                  <a:srgbClr val="FF0000"/>
                </a:solidFill>
                <a:latin typeface="楷体_GB2312" pitchFamily="49" charset="-122"/>
                <a:ea typeface="楷体_GB2312" pitchFamily="49" charset="-122"/>
              </a:rPr>
              <a:t>50%</a:t>
            </a:r>
            <a:r>
              <a:rPr lang="zh-CN" altLang="en-US" sz="2000" b="1" dirty="0">
                <a:solidFill>
                  <a:srgbClr val="FF0000"/>
                </a:solidFill>
                <a:latin typeface="楷体_GB2312" pitchFamily="49" charset="-122"/>
                <a:ea typeface="楷体_GB2312" pitchFamily="49" charset="-122"/>
              </a:rPr>
              <a:t>完成实施</a:t>
            </a:r>
            <a:r>
              <a:rPr lang="zh-CN" altLang="en-US" sz="2000" b="1" dirty="0">
                <a:solidFill>
                  <a:srgbClr val="000000"/>
                </a:solidFill>
                <a:latin typeface="楷体_GB2312" pitchFamily="49" charset="-122"/>
                <a:ea typeface="楷体_GB2312" pitchFamily="49" charset="-122"/>
              </a:rPr>
              <a:t>。方案实施完成后能耗指标、物耗指标、污染物排放指标明显下降；</a:t>
            </a:r>
            <a:endParaRPr lang="zh-CN" altLang="en-US" sz="2000" b="1" dirty="0">
              <a:solidFill>
                <a:srgbClr val="000000"/>
              </a:solidFill>
              <a:latin typeface="楷体_GB2312" pitchFamily="49" charset="-122"/>
              <a:ea typeface="楷体_GB2312" pitchFamily="49" charset="-122"/>
            </a:endParaRPr>
          </a:p>
          <a:p>
            <a:pPr>
              <a:lnSpc>
                <a:spcPct val="120000"/>
              </a:lnSpc>
              <a:buNone/>
            </a:pPr>
            <a:r>
              <a:rPr lang="en-US" altLang="zh-CN" sz="2000" b="1" dirty="0">
                <a:solidFill>
                  <a:srgbClr val="000000"/>
                </a:solidFill>
                <a:latin typeface="楷体_GB2312" pitchFamily="49" charset="-122"/>
                <a:ea typeface="楷体_GB2312" pitchFamily="49" charset="-122"/>
              </a:rPr>
              <a:t>       f</a:t>
            </a:r>
            <a:r>
              <a:rPr lang="zh-CN" altLang="en-US" sz="2000" b="1" dirty="0">
                <a:solidFill>
                  <a:srgbClr val="000000"/>
                </a:solidFill>
                <a:latin typeface="楷体_GB2312" pitchFamily="49" charset="-122"/>
                <a:ea typeface="楷体_GB2312" pitchFamily="49" charset="-122"/>
              </a:rPr>
              <a:t>、清洁生产方案和全过程的污染控制措施应符合当地环保部门对企业达标排放和总量控制的要求，</a:t>
            </a:r>
            <a:r>
              <a:rPr lang="zh-CN" altLang="en-US" sz="2000" b="1" dirty="0">
                <a:solidFill>
                  <a:srgbClr val="FF0000"/>
                </a:solidFill>
                <a:latin typeface="楷体_GB2312" pitchFamily="49" charset="-122"/>
                <a:ea typeface="楷体_GB2312" pitchFamily="49" charset="-122"/>
              </a:rPr>
              <a:t>各类污染物排放达标</a:t>
            </a:r>
            <a:r>
              <a:rPr lang="zh-CN" altLang="en-US" sz="2000" b="1" dirty="0">
                <a:solidFill>
                  <a:srgbClr val="000000"/>
                </a:solidFill>
                <a:latin typeface="楷体_GB2312" pitchFamily="49" charset="-122"/>
                <a:ea typeface="楷体_GB2312" pitchFamily="49" charset="-122"/>
              </a:rPr>
              <a:t>。 </a:t>
            </a:r>
            <a:endParaRPr lang="zh-CN" altLang="en-US" sz="2000" b="1" dirty="0">
              <a:solidFill>
                <a:srgbClr val="000000"/>
              </a:solidFill>
              <a:latin typeface="楷体_GB2312" pitchFamily="49" charset="-122"/>
              <a:ea typeface="楷体_GB2312"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p:cNvSpPr>
          <p:nvPr>
            <p:ph idx="1"/>
          </p:nvPr>
        </p:nvSpPr>
        <p:spPr>
          <a:xfrm>
            <a:off x="457200" y="1196975"/>
            <a:ext cx="8362950" cy="3344863"/>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5</a:t>
            </a:r>
            <a:r>
              <a:rPr lang="zh-CN" altLang="en-US" sz="2400" b="1" dirty="0">
                <a:solidFill>
                  <a:srgbClr val="000000"/>
                </a:solidFill>
                <a:latin typeface="楷体_GB2312" pitchFamily="49" charset="-122"/>
                <a:ea typeface="楷体_GB2312" pitchFamily="49" charset="-122"/>
              </a:rPr>
              <a:t>）根据清洁生产审核要求，制定完整的清洁生产审核报告。报告内容应包括：审核准备，预审核，审核，方案的产生和筛选，可行性分析，方案实施，持续清洁生产。</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6</a:t>
            </a:r>
            <a:r>
              <a:rPr lang="zh-CN" altLang="en-US" sz="2400" b="1" dirty="0">
                <a:solidFill>
                  <a:srgbClr val="000000"/>
                </a:solidFill>
                <a:latin typeface="楷体_GB2312" pitchFamily="49" charset="-122"/>
                <a:ea typeface="楷体_GB2312" pitchFamily="49" charset="-122"/>
              </a:rPr>
              <a:t>）建立健全的清洁生产工作机构。</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7</a:t>
            </a:r>
            <a:r>
              <a:rPr lang="zh-CN" altLang="en-US" sz="2400" b="1" dirty="0">
                <a:solidFill>
                  <a:srgbClr val="000000"/>
                </a:solidFill>
                <a:latin typeface="楷体_GB2312" pitchFamily="49" charset="-122"/>
                <a:ea typeface="楷体_GB2312" pitchFamily="49" charset="-122"/>
              </a:rPr>
              <a:t>）组织全员参加清洁生产培训，并有培训记录。</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8</a:t>
            </a:r>
            <a:r>
              <a:rPr lang="zh-CN" altLang="en-US" sz="2400" b="1" dirty="0">
                <a:solidFill>
                  <a:srgbClr val="000000"/>
                </a:solidFill>
                <a:latin typeface="楷体_GB2312" pitchFamily="49" charset="-122"/>
                <a:ea typeface="楷体_GB2312" pitchFamily="49" charset="-122"/>
              </a:rPr>
              <a:t>）建立清洁生产规章制度和激励机制。</a:t>
            </a:r>
            <a:r>
              <a:rPr lang="zh-CN" altLang="en-US" sz="2800" b="1" dirty="0">
                <a:solidFill>
                  <a:srgbClr val="000000"/>
                </a:solidFill>
                <a:latin typeface="楷体_GB2312" pitchFamily="49" charset="-122"/>
                <a:ea typeface="楷体_GB2312" pitchFamily="49" charset="-122"/>
              </a:rPr>
              <a:t> </a:t>
            </a:r>
            <a:endParaRPr lang="zh-CN" altLang="en-US" sz="2800" b="1" dirty="0">
              <a:solidFill>
                <a:srgbClr val="000000"/>
              </a:solidFill>
              <a:latin typeface="楷体_GB2312" pitchFamily="49" charset="-122"/>
              <a:ea typeface="楷体_GB2312" pitchFamily="49" charset="-122"/>
            </a:endParaRPr>
          </a:p>
        </p:txBody>
      </p:sp>
      <p:pic>
        <p:nvPicPr>
          <p:cNvPr id="31747" name="Picture 4" descr="清洁生产宣传画10"/>
          <p:cNvPicPr>
            <a:picLocks noChangeAspect="1"/>
          </p:cNvPicPr>
          <p:nvPr/>
        </p:nvPicPr>
        <p:blipFill>
          <a:blip r:embed="rId1"/>
          <a:stretch>
            <a:fillRect/>
          </a:stretch>
        </p:blipFill>
        <p:spPr>
          <a:xfrm>
            <a:off x="7177088" y="3933825"/>
            <a:ext cx="1966912" cy="292417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5.2</a:t>
            </a:r>
            <a:r>
              <a:rPr lang="zh-CN" altLang="en-US" sz="3200" b="1" dirty="0">
                <a:latin typeface="楷体_GB2312" pitchFamily="49" charset="-122"/>
                <a:ea typeface="楷体_GB2312" pitchFamily="49" charset="-122"/>
                <a:cs typeface="+mj-cs"/>
              </a:rPr>
              <a:t>申请验收提交的材料</a:t>
            </a:r>
            <a:endParaRPr lang="zh-CN" altLang="en-US" sz="3200" b="1" dirty="0">
              <a:latin typeface="楷体_GB2312" pitchFamily="49" charset="-122"/>
              <a:ea typeface="楷体_GB2312" pitchFamily="49" charset="-122"/>
              <a:cs typeface="+mj-cs"/>
            </a:endParaRPr>
          </a:p>
        </p:txBody>
      </p:sp>
      <p:sp>
        <p:nvSpPr>
          <p:cNvPr id="32771" name="Rectangle 3"/>
          <p:cNvSpPr>
            <a:spLocks noGrp="1"/>
          </p:cNvSpPr>
          <p:nvPr>
            <p:ph idx="1"/>
          </p:nvPr>
        </p:nvSpPr>
        <p:spPr>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惠州市企业自愿清洁生产审核验收申请表</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（一式六份）；</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清洁生产审核报告</a:t>
            </a:r>
            <a:r>
              <a:rPr lang="zh-CN" altLang="en-US" sz="2400" b="1" dirty="0">
                <a:solidFill>
                  <a:srgbClr val="000000"/>
                </a:solidFill>
                <a:latin typeface="楷体_GB2312" pitchFamily="49" charset="-122"/>
                <a:ea typeface="楷体_GB2312" pitchFamily="49" charset="-122"/>
              </a:rPr>
              <a:t>（一式六份及电子版）；</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）清洁生产审核人员名单及资质证明材料</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复印件</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）当地县级以上环保部门</a:t>
            </a:r>
            <a:r>
              <a:rPr lang="zh-CN" altLang="en-US" sz="2400" b="1" dirty="0">
                <a:solidFill>
                  <a:srgbClr val="FF0000"/>
                </a:solidFill>
                <a:latin typeface="楷体_GB2312" pitchFamily="49" charset="-122"/>
                <a:ea typeface="楷体_GB2312" pitchFamily="49" charset="-122"/>
              </a:rPr>
              <a:t>出具的污染物排放监测报告</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复印件</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5</a:t>
            </a:r>
            <a:r>
              <a:rPr lang="zh-CN" altLang="en-US" sz="2400" b="1" dirty="0">
                <a:solidFill>
                  <a:srgbClr val="000000"/>
                </a:solidFill>
                <a:latin typeface="楷体_GB2312" pitchFamily="49" charset="-122"/>
                <a:ea typeface="楷体_GB2312" pitchFamily="49" charset="-122"/>
              </a:rPr>
              <a:t>）其它相关资料。 </a:t>
            </a:r>
            <a:r>
              <a:rPr lang="zh-CN" altLang="x-none" sz="2400" b="1" dirty="0">
                <a:solidFill>
                  <a:srgbClr val="000000"/>
                </a:solidFill>
                <a:latin typeface="楷体_GB2312" pitchFamily="49" charset="-122"/>
                <a:ea typeface="楷体_GB2312" pitchFamily="49" charset="-122"/>
              </a:rPr>
              <a:t>（如营业执照、环境管理体系、环保标志产品认证证书、环境事故应急预案、清洁生产管理规章及激励制度、国家或地方科技项目证明文件等）</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xfrm>
            <a:off x="755650" y="404813"/>
            <a:ext cx="7772400" cy="1143000"/>
          </a:xfrm>
          <a:ln/>
        </p:spPr>
        <p:txBody>
          <a:bodyPr vert="horz" wrap="square" lIns="91440" tIns="45720" rIns="91440" bIns="45720" anchor="t" anchorCtr="0"/>
          <a:p>
            <a:pPr eaLnBrk="1" hangingPunct="1"/>
            <a:r>
              <a:rPr lang="zh-CN" altLang="en-US" sz="3200" b="1" dirty="0">
                <a:latin typeface="楷体_GB2312" pitchFamily="49" charset="-122"/>
                <a:ea typeface="楷体_GB2312" pitchFamily="49" charset="-122"/>
                <a:cs typeface="+mj-cs"/>
              </a:rPr>
              <a:t>主要内容</a:t>
            </a:r>
            <a:endParaRPr lang="zh-CN" altLang="en-US" sz="3200" b="1" dirty="0">
              <a:latin typeface="楷体_GB2312" pitchFamily="49" charset="-122"/>
              <a:ea typeface="楷体_GB2312" pitchFamily="49" charset="-122"/>
              <a:cs typeface="+mj-cs"/>
            </a:endParaRPr>
          </a:p>
        </p:txBody>
      </p:sp>
      <p:grpSp>
        <p:nvGrpSpPr>
          <p:cNvPr id="7171" name="Group 4"/>
          <p:cNvGrpSpPr/>
          <p:nvPr/>
        </p:nvGrpSpPr>
        <p:grpSpPr>
          <a:xfrm>
            <a:off x="1846263" y="2009775"/>
            <a:ext cx="5678487" cy="457200"/>
            <a:chOff x="1344" y="1392"/>
            <a:chExt cx="3072" cy="288"/>
          </a:xfrm>
        </p:grpSpPr>
        <p:sp>
          <p:nvSpPr>
            <p:cNvPr id="7194" name="Rectangle 5"/>
            <p:cNvSpPr/>
            <p:nvPr/>
          </p:nvSpPr>
          <p:spPr>
            <a:xfrm>
              <a:off x="1680" y="1392"/>
              <a:ext cx="2736" cy="288"/>
            </a:xfrm>
            <a:prstGeom prst="rect">
              <a:avLst/>
            </a:prstGeom>
            <a:gradFill rotWithShape="1">
              <a:gsLst>
                <a:gs pos="0">
                  <a:srgbClr val="C8F1FA"/>
                </a:gs>
                <a:gs pos="100000">
                  <a:srgbClr val="68D8F2"/>
                </a:gs>
              </a:gsLst>
              <a:lin ang="0" scaled="1"/>
              <a:tileRect/>
            </a:gradFill>
            <a:ln w="9525">
              <a:noFill/>
            </a:ln>
            <a:effectLst>
              <a:prstShdw prst="shdw17" dist="63500" dir="5400000">
                <a:srgbClr val="3E8291"/>
              </a:prstShdw>
            </a:effectLst>
          </p:spPr>
          <p:txBody>
            <a:bodyPr wrap="none" anchor="ctr" anchorCtr="0"/>
            <a:p>
              <a:endParaRPr lang="zh-CN" altLang="en-US" sz="1800" dirty="0">
                <a:latin typeface="Arial" panose="020B0604020202020204" pitchFamily="34" charset="0"/>
                <a:ea typeface="宋体" panose="02010600030101010101" pitchFamily="2" charset="-122"/>
              </a:endParaRPr>
            </a:p>
          </p:txBody>
        </p:sp>
        <p:sp>
          <p:nvSpPr>
            <p:cNvPr id="7195" name="Rectangle 6"/>
            <p:cNvSpPr/>
            <p:nvPr/>
          </p:nvSpPr>
          <p:spPr>
            <a:xfrm>
              <a:off x="1344" y="1392"/>
              <a:ext cx="384" cy="288"/>
            </a:xfrm>
            <a:prstGeom prst="rect">
              <a:avLst/>
            </a:prstGeom>
            <a:gradFill rotWithShape="1">
              <a:gsLst>
                <a:gs pos="0">
                  <a:srgbClr val="284E75"/>
                </a:gs>
                <a:gs pos="50000">
                  <a:srgbClr val="4D98E3"/>
                </a:gs>
                <a:gs pos="100000">
                  <a:srgbClr val="284E75"/>
                </a:gs>
              </a:gsLst>
              <a:lin ang="0" scaled="1"/>
              <a:tileRect/>
            </a:gradFill>
            <a:ln w="9525">
              <a:noFill/>
            </a:ln>
            <a:effectLst>
              <a:prstShdw prst="shdw17" dist="63500" dir="5400000">
                <a:srgbClr val="2E5B88"/>
              </a:prstShdw>
            </a:effectLst>
          </p:spPr>
          <p:txBody>
            <a:bodyPr wrap="none" anchor="ctr" anchorCtr="0"/>
            <a:p>
              <a:pPr algn="ctr" eaLnBrk="0" hangingPunct="0"/>
              <a:r>
                <a:rPr lang="en-US" altLang="zh-CN" sz="1800" b="1" dirty="0">
                  <a:latin typeface="Arial" panose="020B0604020202020204" pitchFamily="34" charset="0"/>
                  <a:ea typeface="宋体" panose="02010600030101010101" pitchFamily="2" charset="-122"/>
                </a:rPr>
                <a:t>1</a:t>
              </a:r>
              <a:endParaRPr lang="en-US" altLang="zh-CN" sz="1800" b="1" dirty="0">
                <a:latin typeface="Arial" panose="020B0604020202020204" pitchFamily="34" charset="0"/>
                <a:ea typeface="宋体" panose="02010600030101010101" pitchFamily="2" charset="-122"/>
              </a:endParaRPr>
            </a:p>
          </p:txBody>
        </p:sp>
      </p:grpSp>
      <p:grpSp>
        <p:nvGrpSpPr>
          <p:cNvPr id="7172" name="Group 7"/>
          <p:cNvGrpSpPr/>
          <p:nvPr/>
        </p:nvGrpSpPr>
        <p:grpSpPr>
          <a:xfrm>
            <a:off x="1846263" y="2695575"/>
            <a:ext cx="5678487" cy="457200"/>
            <a:chOff x="1344" y="1872"/>
            <a:chExt cx="3072" cy="288"/>
          </a:xfrm>
        </p:grpSpPr>
        <p:sp>
          <p:nvSpPr>
            <p:cNvPr id="7192" name="Rectangle 8"/>
            <p:cNvSpPr/>
            <p:nvPr/>
          </p:nvSpPr>
          <p:spPr>
            <a:xfrm>
              <a:off x="1680" y="1872"/>
              <a:ext cx="2736" cy="288"/>
            </a:xfrm>
            <a:prstGeom prst="rect">
              <a:avLst/>
            </a:prstGeom>
            <a:gradFill rotWithShape="1">
              <a:gsLst>
                <a:gs pos="0">
                  <a:srgbClr val="DCE2FF"/>
                </a:gs>
                <a:gs pos="100000">
                  <a:srgbClr val="9EB0FE"/>
                </a:gs>
              </a:gsLst>
              <a:lin ang="0" scaled="1"/>
              <a:tileRect/>
            </a:gradFill>
            <a:ln w="9525">
              <a:noFill/>
            </a:ln>
            <a:effectLst>
              <a:prstShdw prst="shdw17" dist="63500" dir="5400000">
                <a:srgbClr val="5F6A98"/>
              </a:prstShdw>
            </a:effectLst>
          </p:spPr>
          <p:txBody>
            <a:bodyPr wrap="none" anchor="ctr" anchorCtr="0"/>
            <a:p>
              <a:endParaRPr lang="zh-CN" altLang="en-US" sz="1800" dirty="0">
                <a:latin typeface="Arial" panose="020B0604020202020204" pitchFamily="34" charset="0"/>
                <a:ea typeface="宋体" panose="02010600030101010101" pitchFamily="2" charset="-122"/>
              </a:endParaRPr>
            </a:p>
          </p:txBody>
        </p:sp>
        <p:sp>
          <p:nvSpPr>
            <p:cNvPr id="7193" name="Rectangle 9"/>
            <p:cNvSpPr/>
            <p:nvPr/>
          </p:nvSpPr>
          <p:spPr>
            <a:xfrm>
              <a:off x="1344" y="1872"/>
              <a:ext cx="384" cy="288"/>
            </a:xfrm>
            <a:prstGeom prst="rect">
              <a:avLst/>
            </a:prstGeom>
            <a:gradFill rotWithShape="1">
              <a:gsLst>
                <a:gs pos="0">
                  <a:srgbClr val="573A7A"/>
                </a:gs>
                <a:gs pos="50000">
                  <a:srgbClr val="A971ED"/>
                </a:gs>
                <a:gs pos="100000">
                  <a:srgbClr val="573A7A"/>
                </a:gs>
              </a:gsLst>
              <a:lin ang="0" scaled="1"/>
              <a:tileRect/>
            </a:gradFill>
            <a:ln w="9525">
              <a:noFill/>
            </a:ln>
            <a:effectLst>
              <a:prstShdw prst="shdw17" dist="63500" dir="5400000">
                <a:srgbClr val="65448E"/>
              </a:prstShdw>
            </a:effectLst>
          </p:spPr>
          <p:txBody>
            <a:bodyPr wrap="none" anchor="ctr" anchorCtr="0"/>
            <a:p>
              <a:pPr algn="ctr" eaLnBrk="0" hangingPunct="0"/>
              <a:r>
                <a:rPr lang="en-US" altLang="zh-CN" sz="1800" b="1" dirty="0">
                  <a:latin typeface="Arial" panose="020B0604020202020204" pitchFamily="34" charset="0"/>
                  <a:ea typeface="宋体" panose="02010600030101010101" pitchFamily="2" charset="-122"/>
                </a:rPr>
                <a:t>2</a:t>
              </a:r>
              <a:endParaRPr lang="en-US" altLang="zh-CN" sz="1800" b="1" dirty="0">
                <a:latin typeface="Arial" panose="020B0604020202020204" pitchFamily="34" charset="0"/>
                <a:ea typeface="宋体" panose="02010600030101010101" pitchFamily="2" charset="-122"/>
              </a:endParaRPr>
            </a:p>
          </p:txBody>
        </p:sp>
      </p:grpSp>
      <p:grpSp>
        <p:nvGrpSpPr>
          <p:cNvPr id="7173" name="Group 10"/>
          <p:cNvGrpSpPr/>
          <p:nvPr/>
        </p:nvGrpSpPr>
        <p:grpSpPr>
          <a:xfrm>
            <a:off x="1846263" y="3381375"/>
            <a:ext cx="5678487" cy="457200"/>
            <a:chOff x="1344" y="1392"/>
            <a:chExt cx="3072" cy="288"/>
          </a:xfrm>
        </p:grpSpPr>
        <p:sp>
          <p:nvSpPr>
            <p:cNvPr id="7190" name="Rectangle 11"/>
            <p:cNvSpPr/>
            <p:nvPr/>
          </p:nvSpPr>
          <p:spPr>
            <a:xfrm>
              <a:off x="1680" y="1392"/>
              <a:ext cx="2736" cy="288"/>
            </a:xfrm>
            <a:prstGeom prst="rect">
              <a:avLst/>
            </a:prstGeom>
            <a:gradFill rotWithShape="1">
              <a:gsLst>
                <a:gs pos="0">
                  <a:srgbClr val="C8F1FA"/>
                </a:gs>
                <a:gs pos="100000">
                  <a:srgbClr val="68D8F2"/>
                </a:gs>
              </a:gsLst>
              <a:lin ang="0" scaled="1"/>
              <a:tileRect/>
            </a:gradFill>
            <a:ln w="9525">
              <a:noFill/>
            </a:ln>
            <a:effectLst>
              <a:prstShdw prst="shdw17" dist="63500" dir="5400000">
                <a:srgbClr val="3E8291"/>
              </a:prstShdw>
            </a:effectLst>
          </p:spPr>
          <p:txBody>
            <a:bodyPr wrap="none" anchor="ctr" anchorCtr="0"/>
            <a:p>
              <a:endParaRPr lang="zh-CN" altLang="en-US" sz="1800" dirty="0">
                <a:latin typeface="Arial" panose="020B0604020202020204" pitchFamily="34" charset="0"/>
                <a:ea typeface="宋体" panose="02010600030101010101" pitchFamily="2" charset="-122"/>
              </a:endParaRPr>
            </a:p>
          </p:txBody>
        </p:sp>
        <p:sp>
          <p:nvSpPr>
            <p:cNvPr id="7191" name="Rectangle 12"/>
            <p:cNvSpPr/>
            <p:nvPr/>
          </p:nvSpPr>
          <p:spPr>
            <a:xfrm>
              <a:off x="1344" y="1392"/>
              <a:ext cx="384" cy="288"/>
            </a:xfrm>
            <a:prstGeom prst="rect">
              <a:avLst/>
            </a:prstGeom>
            <a:gradFill rotWithShape="1">
              <a:gsLst>
                <a:gs pos="0">
                  <a:srgbClr val="284E75"/>
                </a:gs>
                <a:gs pos="50000">
                  <a:srgbClr val="4D98E3"/>
                </a:gs>
                <a:gs pos="100000">
                  <a:srgbClr val="284E75"/>
                </a:gs>
              </a:gsLst>
              <a:lin ang="0" scaled="1"/>
              <a:tileRect/>
            </a:gradFill>
            <a:ln w="9525">
              <a:noFill/>
            </a:ln>
            <a:effectLst>
              <a:prstShdw prst="shdw17" dist="63500" dir="5400000">
                <a:srgbClr val="2E5B88"/>
              </a:prstShdw>
            </a:effectLst>
          </p:spPr>
          <p:txBody>
            <a:bodyPr wrap="none" anchor="ctr" anchorCtr="0"/>
            <a:p>
              <a:pPr algn="ctr" eaLnBrk="0" hangingPunct="0"/>
              <a:r>
                <a:rPr lang="en-US" altLang="zh-CN" sz="1800" b="1" dirty="0">
                  <a:latin typeface="Arial" panose="020B0604020202020204" pitchFamily="34" charset="0"/>
                  <a:ea typeface="宋体" panose="02010600030101010101" pitchFamily="2" charset="-122"/>
                </a:rPr>
                <a:t>3</a:t>
              </a:r>
              <a:endParaRPr lang="en-US" altLang="zh-CN" sz="1800" b="1" dirty="0">
                <a:latin typeface="Arial" panose="020B0604020202020204" pitchFamily="34" charset="0"/>
                <a:ea typeface="宋体" panose="02010600030101010101" pitchFamily="2" charset="-122"/>
              </a:endParaRPr>
            </a:p>
          </p:txBody>
        </p:sp>
      </p:grpSp>
      <p:grpSp>
        <p:nvGrpSpPr>
          <p:cNvPr id="7174" name="Group 13"/>
          <p:cNvGrpSpPr/>
          <p:nvPr/>
        </p:nvGrpSpPr>
        <p:grpSpPr>
          <a:xfrm>
            <a:off x="1846263" y="4067175"/>
            <a:ext cx="5678487" cy="457200"/>
            <a:chOff x="1344" y="1872"/>
            <a:chExt cx="3072" cy="288"/>
          </a:xfrm>
        </p:grpSpPr>
        <p:sp>
          <p:nvSpPr>
            <p:cNvPr id="7188" name="Rectangle 14"/>
            <p:cNvSpPr/>
            <p:nvPr/>
          </p:nvSpPr>
          <p:spPr>
            <a:xfrm>
              <a:off x="1680" y="1872"/>
              <a:ext cx="2736" cy="288"/>
            </a:xfrm>
            <a:prstGeom prst="rect">
              <a:avLst/>
            </a:prstGeom>
            <a:gradFill rotWithShape="1">
              <a:gsLst>
                <a:gs pos="0">
                  <a:srgbClr val="DCE2FF"/>
                </a:gs>
                <a:gs pos="100000">
                  <a:srgbClr val="9EB0FE"/>
                </a:gs>
              </a:gsLst>
              <a:lin ang="0" scaled="1"/>
              <a:tileRect/>
            </a:gradFill>
            <a:ln w="9525">
              <a:noFill/>
            </a:ln>
            <a:effectLst>
              <a:prstShdw prst="shdw17" dist="63500" dir="5400000">
                <a:srgbClr val="5F6A98"/>
              </a:prstShdw>
            </a:effectLst>
          </p:spPr>
          <p:txBody>
            <a:bodyPr wrap="none" anchor="ctr" anchorCtr="0"/>
            <a:p>
              <a:endParaRPr lang="zh-CN" altLang="en-US" sz="1800" dirty="0">
                <a:latin typeface="Arial" panose="020B0604020202020204" pitchFamily="34" charset="0"/>
                <a:ea typeface="宋体" panose="02010600030101010101" pitchFamily="2" charset="-122"/>
              </a:endParaRPr>
            </a:p>
          </p:txBody>
        </p:sp>
        <p:sp>
          <p:nvSpPr>
            <p:cNvPr id="7189" name="Rectangle 15"/>
            <p:cNvSpPr/>
            <p:nvPr/>
          </p:nvSpPr>
          <p:spPr>
            <a:xfrm>
              <a:off x="1344" y="1872"/>
              <a:ext cx="384" cy="288"/>
            </a:xfrm>
            <a:prstGeom prst="rect">
              <a:avLst/>
            </a:prstGeom>
            <a:gradFill rotWithShape="1">
              <a:gsLst>
                <a:gs pos="0">
                  <a:srgbClr val="573A7A"/>
                </a:gs>
                <a:gs pos="50000">
                  <a:srgbClr val="A971ED"/>
                </a:gs>
                <a:gs pos="100000">
                  <a:srgbClr val="573A7A"/>
                </a:gs>
              </a:gsLst>
              <a:lin ang="0" scaled="1"/>
              <a:tileRect/>
            </a:gradFill>
            <a:ln w="9525">
              <a:noFill/>
            </a:ln>
            <a:effectLst>
              <a:prstShdw prst="shdw17" dist="63500" dir="5400000">
                <a:srgbClr val="65448E"/>
              </a:prstShdw>
            </a:effectLst>
          </p:spPr>
          <p:txBody>
            <a:bodyPr wrap="none" anchor="ctr" anchorCtr="0"/>
            <a:p>
              <a:pPr algn="ctr" eaLnBrk="0" hangingPunct="0"/>
              <a:r>
                <a:rPr lang="en-US" altLang="zh-CN" sz="1800" b="1" dirty="0">
                  <a:latin typeface="Arial" panose="020B0604020202020204" pitchFamily="34" charset="0"/>
                  <a:ea typeface="宋体" panose="02010600030101010101" pitchFamily="2" charset="-122"/>
                </a:rPr>
                <a:t>4</a:t>
              </a:r>
              <a:endParaRPr lang="en-US" altLang="zh-CN" sz="1800" b="1" dirty="0">
                <a:latin typeface="Arial" panose="020B0604020202020204" pitchFamily="34" charset="0"/>
                <a:ea typeface="宋体" panose="02010600030101010101" pitchFamily="2" charset="-122"/>
              </a:endParaRPr>
            </a:p>
          </p:txBody>
        </p:sp>
      </p:grpSp>
      <p:grpSp>
        <p:nvGrpSpPr>
          <p:cNvPr id="7175" name="Group 16"/>
          <p:cNvGrpSpPr/>
          <p:nvPr/>
        </p:nvGrpSpPr>
        <p:grpSpPr>
          <a:xfrm>
            <a:off x="1846263" y="4752975"/>
            <a:ext cx="5678487" cy="457200"/>
            <a:chOff x="1344" y="1392"/>
            <a:chExt cx="3072" cy="288"/>
          </a:xfrm>
        </p:grpSpPr>
        <p:sp>
          <p:nvSpPr>
            <p:cNvPr id="7186" name="Rectangle 17"/>
            <p:cNvSpPr/>
            <p:nvPr/>
          </p:nvSpPr>
          <p:spPr>
            <a:xfrm>
              <a:off x="1680" y="1392"/>
              <a:ext cx="2736" cy="288"/>
            </a:xfrm>
            <a:prstGeom prst="rect">
              <a:avLst/>
            </a:prstGeom>
            <a:gradFill rotWithShape="1">
              <a:gsLst>
                <a:gs pos="0">
                  <a:srgbClr val="C8F1FA"/>
                </a:gs>
                <a:gs pos="100000">
                  <a:srgbClr val="68D8F2"/>
                </a:gs>
              </a:gsLst>
              <a:lin ang="0" scaled="1"/>
              <a:tileRect/>
            </a:gradFill>
            <a:ln w="9525">
              <a:noFill/>
            </a:ln>
            <a:effectLst>
              <a:prstShdw prst="shdw17" dist="63500" dir="5400000">
                <a:srgbClr val="3E8291"/>
              </a:prstShdw>
            </a:effectLst>
          </p:spPr>
          <p:txBody>
            <a:bodyPr wrap="none" anchor="ctr" anchorCtr="0"/>
            <a:p>
              <a:endParaRPr lang="zh-CN" altLang="en-US" sz="1800" dirty="0">
                <a:latin typeface="Arial" panose="020B0604020202020204" pitchFamily="34" charset="0"/>
                <a:ea typeface="宋体" panose="02010600030101010101" pitchFamily="2" charset="-122"/>
              </a:endParaRPr>
            </a:p>
          </p:txBody>
        </p:sp>
        <p:sp>
          <p:nvSpPr>
            <p:cNvPr id="7187" name="Rectangle 18"/>
            <p:cNvSpPr/>
            <p:nvPr/>
          </p:nvSpPr>
          <p:spPr>
            <a:xfrm>
              <a:off x="1344" y="1392"/>
              <a:ext cx="384" cy="288"/>
            </a:xfrm>
            <a:prstGeom prst="rect">
              <a:avLst/>
            </a:prstGeom>
            <a:gradFill rotWithShape="1">
              <a:gsLst>
                <a:gs pos="0">
                  <a:srgbClr val="284E75"/>
                </a:gs>
                <a:gs pos="50000">
                  <a:srgbClr val="4D98E3"/>
                </a:gs>
                <a:gs pos="100000">
                  <a:srgbClr val="284E75"/>
                </a:gs>
              </a:gsLst>
              <a:lin ang="0" scaled="1"/>
              <a:tileRect/>
            </a:gradFill>
            <a:ln w="9525">
              <a:noFill/>
            </a:ln>
            <a:effectLst>
              <a:prstShdw prst="shdw17" dist="63500" dir="5400000">
                <a:srgbClr val="2E5B88"/>
              </a:prstShdw>
            </a:effectLst>
          </p:spPr>
          <p:txBody>
            <a:bodyPr wrap="none" anchor="ctr" anchorCtr="0"/>
            <a:p>
              <a:pPr algn="ctr" eaLnBrk="0" hangingPunct="0"/>
              <a:r>
                <a:rPr lang="en-US" altLang="zh-CN" sz="1800" b="1" dirty="0">
                  <a:latin typeface="Arial" panose="020B0604020202020204" pitchFamily="34" charset="0"/>
                  <a:ea typeface="宋体" panose="02010600030101010101" pitchFamily="2" charset="-122"/>
                </a:rPr>
                <a:t>5</a:t>
              </a:r>
              <a:endParaRPr lang="en-US" altLang="zh-CN" sz="1800" b="1" dirty="0">
                <a:latin typeface="Arial" panose="020B0604020202020204" pitchFamily="34" charset="0"/>
                <a:ea typeface="宋体" panose="02010600030101010101" pitchFamily="2" charset="-122"/>
              </a:endParaRPr>
            </a:p>
          </p:txBody>
        </p:sp>
      </p:grpSp>
      <p:sp>
        <p:nvSpPr>
          <p:cNvPr id="7176" name="Rectangle 19"/>
          <p:cNvSpPr/>
          <p:nvPr/>
        </p:nvSpPr>
        <p:spPr>
          <a:xfrm>
            <a:off x="2532063" y="2035175"/>
            <a:ext cx="4992687" cy="457200"/>
          </a:xfrm>
          <a:prstGeom prst="rect">
            <a:avLst/>
          </a:prstGeom>
          <a:noFill/>
          <a:ln w="9525">
            <a:noFill/>
          </a:ln>
        </p:spPr>
        <p:txBody>
          <a:bodyPr>
            <a:spAutoFit/>
          </a:bodyPr>
          <a:p>
            <a:pPr algn="ctr" eaLnBrk="0" hangingPunct="0"/>
            <a:r>
              <a:rPr lang="zh-CN" altLang="en-US" b="1" dirty="0">
                <a:solidFill>
                  <a:srgbClr val="000000"/>
                </a:solidFill>
                <a:latin typeface="Verdana" panose="020B0604030504040204" pitchFamily="34" charset="0"/>
                <a:ea typeface="楷体_GB2312" pitchFamily="49" charset="-122"/>
              </a:rPr>
              <a:t>企业与技术依托单位签订合同</a:t>
            </a:r>
            <a:endParaRPr lang="en-US" altLang="zh-CN" b="1" dirty="0">
              <a:solidFill>
                <a:srgbClr val="000000"/>
              </a:solidFill>
              <a:latin typeface="Verdana" panose="020B0604030504040204" pitchFamily="34" charset="0"/>
              <a:ea typeface="楷体_GB2312" pitchFamily="49" charset="-122"/>
            </a:endParaRPr>
          </a:p>
        </p:txBody>
      </p:sp>
      <p:sp>
        <p:nvSpPr>
          <p:cNvPr id="7177" name="Rectangle 20"/>
          <p:cNvSpPr/>
          <p:nvPr/>
        </p:nvSpPr>
        <p:spPr>
          <a:xfrm>
            <a:off x="2532063" y="2709863"/>
            <a:ext cx="4921250" cy="457200"/>
          </a:xfrm>
          <a:prstGeom prst="rect">
            <a:avLst/>
          </a:prstGeom>
          <a:noFill/>
          <a:ln w="9525">
            <a:noFill/>
          </a:ln>
        </p:spPr>
        <p:txBody>
          <a:bodyPr>
            <a:spAutoFit/>
          </a:bodyPr>
          <a:p>
            <a:pPr algn="ctr" eaLnBrk="0" hangingPunct="0"/>
            <a:r>
              <a:rPr lang="zh-CN" altLang="en-US" b="1" dirty="0">
                <a:solidFill>
                  <a:srgbClr val="000000"/>
                </a:solidFill>
                <a:latin typeface="Verdana" panose="020B0604030504040204" pitchFamily="34" charset="0"/>
                <a:ea typeface="楷体_GB2312" pitchFamily="49" charset="-122"/>
              </a:rPr>
              <a:t>清洁生产前期准备（备案）</a:t>
            </a:r>
            <a:endParaRPr lang="en-US" altLang="zh-CN" b="1" dirty="0">
              <a:solidFill>
                <a:srgbClr val="000000"/>
              </a:solidFill>
              <a:latin typeface="Verdana" panose="020B0604030504040204" pitchFamily="34" charset="0"/>
              <a:ea typeface="楷体_GB2312" pitchFamily="49" charset="-122"/>
            </a:endParaRPr>
          </a:p>
        </p:txBody>
      </p:sp>
      <p:sp>
        <p:nvSpPr>
          <p:cNvPr id="7178" name="Rectangle 21"/>
          <p:cNvSpPr/>
          <p:nvPr/>
        </p:nvSpPr>
        <p:spPr>
          <a:xfrm>
            <a:off x="2532063" y="3381375"/>
            <a:ext cx="4921250" cy="457200"/>
          </a:xfrm>
          <a:prstGeom prst="rect">
            <a:avLst/>
          </a:prstGeom>
          <a:noFill/>
          <a:ln w="9525">
            <a:noFill/>
          </a:ln>
        </p:spPr>
        <p:txBody>
          <a:bodyPr>
            <a:spAutoFit/>
          </a:bodyPr>
          <a:p>
            <a:pPr algn="ctr" eaLnBrk="0" hangingPunct="0"/>
            <a:r>
              <a:rPr lang="zh-CN" altLang="en-US" b="1" dirty="0">
                <a:solidFill>
                  <a:srgbClr val="000000"/>
                </a:solidFill>
                <a:latin typeface="Verdana" panose="020B0604030504040204" pitchFamily="34" charset="0"/>
                <a:ea typeface="楷体_GB2312" pitchFamily="49" charset="-122"/>
              </a:rPr>
              <a:t>清洁生产审核</a:t>
            </a:r>
            <a:endParaRPr lang="zh-CN" altLang="en-US" b="1" dirty="0">
              <a:solidFill>
                <a:srgbClr val="000000"/>
              </a:solidFill>
              <a:latin typeface="Verdana" panose="020B0604030504040204" pitchFamily="34" charset="0"/>
              <a:ea typeface="楷体_GB2312" pitchFamily="49" charset="-122"/>
            </a:endParaRPr>
          </a:p>
        </p:txBody>
      </p:sp>
      <p:sp>
        <p:nvSpPr>
          <p:cNvPr id="7179" name="Rectangle 22"/>
          <p:cNvSpPr/>
          <p:nvPr/>
        </p:nvSpPr>
        <p:spPr>
          <a:xfrm>
            <a:off x="2532063" y="4056063"/>
            <a:ext cx="4921250" cy="457200"/>
          </a:xfrm>
          <a:prstGeom prst="rect">
            <a:avLst/>
          </a:prstGeom>
          <a:noFill/>
          <a:ln w="9525">
            <a:noFill/>
          </a:ln>
        </p:spPr>
        <p:txBody>
          <a:bodyPr>
            <a:spAutoFit/>
          </a:bodyPr>
          <a:p>
            <a:pPr algn="ctr" eaLnBrk="0" hangingPunct="0"/>
            <a:r>
              <a:rPr lang="zh-CN" altLang="en-US" b="1" dirty="0">
                <a:solidFill>
                  <a:srgbClr val="000000"/>
                </a:solidFill>
                <a:latin typeface="Verdana" panose="020B0604030504040204" pitchFamily="34" charset="0"/>
                <a:ea typeface="楷体_GB2312" pitchFamily="49" charset="-122"/>
              </a:rPr>
              <a:t>编制清洁生产报告</a:t>
            </a:r>
            <a:endParaRPr lang="zh-CN" altLang="en-US" b="1" dirty="0">
              <a:solidFill>
                <a:srgbClr val="000000"/>
              </a:solidFill>
              <a:latin typeface="Verdana" panose="020B0604030504040204" pitchFamily="34" charset="0"/>
              <a:ea typeface="楷体_GB2312" pitchFamily="49" charset="-122"/>
            </a:endParaRPr>
          </a:p>
        </p:txBody>
      </p:sp>
      <p:sp>
        <p:nvSpPr>
          <p:cNvPr id="7180" name="Rectangle 23"/>
          <p:cNvSpPr/>
          <p:nvPr/>
        </p:nvSpPr>
        <p:spPr>
          <a:xfrm>
            <a:off x="2532063" y="4767263"/>
            <a:ext cx="4921250" cy="457200"/>
          </a:xfrm>
          <a:prstGeom prst="rect">
            <a:avLst/>
          </a:prstGeom>
          <a:noFill/>
          <a:ln w="9525">
            <a:noFill/>
          </a:ln>
        </p:spPr>
        <p:txBody>
          <a:bodyPr>
            <a:spAutoFit/>
          </a:bodyPr>
          <a:p>
            <a:pPr algn="ctr" eaLnBrk="0" hangingPunct="0"/>
            <a:r>
              <a:rPr lang="zh-CN" altLang="en-US" b="1" dirty="0">
                <a:solidFill>
                  <a:srgbClr val="000000"/>
                </a:solidFill>
                <a:latin typeface="Verdana" panose="020B0604030504040204" pitchFamily="34" charset="0"/>
                <a:ea typeface="楷体_GB2312" pitchFamily="49" charset="-122"/>
              </a:rPr>
              <a:t>清洁生产验收</a:t>
            </a:r>
            <a:endParaRPr lang="zh-CN" altLang="en-US" b="1" dirty="0">
              <a:solidFill>
                <a:srgbClr val="000000"/>
              </a:solidFill>
              <a:latin typeface="Verdana" panose="020B0604030504040204" pitchFamily="34" charset="0"/>
              <a:ea typeface="楷体_GB2312" pitchFamily="49" charset="-122"/>
            </a:endParaRPr>
          </a:p>
        </p:txBody>
      </p:sp>
      <p:sp>
        <p:nvSpPr>
          <p:cNvPr id="7181" name="Rectangle 20"/>
          <p:cNvSpPr/>
          <p:nvPr/>
        </p:nvSpPr>
        <p:spPr>
          <a:xfrm>
            <a:off x="2460625" y="5492750"/>
            <a:ext cx="4921250" cy="457200"/>
          </a:xfrm>
          <a:prstGeom prst="rect">
            <a:avLst/>
          </a:prstGeom>
          <a:noFill/>
          <a:ln w="9525">
            <a:noFill/>
          </a:ln>
        </p:spPr>
        <p:txBody>
          <a:bodyPr>
            <a:spAutoFit/>
          </a:bodyPr>
          <a:p>
            <a:pPr algn="ctr" eaLnBrk="0" hangingPunct="0"/>
            <a:r>
              <a:rPr lang="zh-CN" altLang="en-US" b="1" dirty="0">
                <a:solidFill>
                  <a:srgbClr val="000000"/>
                </a:solidFill>
                <a:latin typeface="Verdana" panose="020B0604030504040204" pitchFamily="34" charset="0"/>
              </a:rPr>
              <a:t>清洁生产前期准备（备案）</a:t>
            </a:r>
            <a:endParaRPr lang="en-US" altLang="zh-CN" b="1" dirty="0">
              <a:solidFill>
                <a:srgbClr val="000000"/>
              </a:solidFill>
              <a:latin typeface="Verdana" panose="020B0604030504040204" pitchFamily="34" charset="0"/>
            </a:endParaRPr>
          </a:p>
        </p:txBody>
      </p:sp>
      <p:grpSp>
        <p:nvGrpSpPr>
          <p:cNvPr id="7182" name="Group 7"/>
          <p:cNvGrpSpPr/>
          <p:nvPr/>
        </p:nvGrpSpPr>
        <p:grpSpPr>
          <a:xfrm>
            <a:off x="1811338" y="5467350"/>
            <a:ext cx="5689600" cy="457200"/>
            <a:chOff x="1344" y="1872"/>
            <a:chExt cx="3072" cy="288"/>
          </a:xfrm>
        </p:grpSpPr>
        <p:sp>
          <p:nvSpPr>
            <p:cNvPr id="7184" name="Rectangle 8"/>
            <p:cNvSpPr/>
            <p:nvPr/>
          </p:nvSpPr>
          <p:spPr>
            <a:xfrm>
              <a:off x="1680" y="1872"/>
              <a:ext cx="2736" cy="288"/>
            </a:xfrm>
            <a:prstGeom prst="rect">
              <a:avLst/>
            </a:prstGeom>
            <a:gradFill rotWithShape="1">
              <a:gsLst>
                <a:gs pos="0">
                  <a:srgbClr val="DCE2FF"/>
                </a:gs>
                <a:gs pos="100000">
                  <a:srgbClr val="9EB0FE"/>
                </a:gs>
              </a:gsLst>
              <a:lin ang="0" scaled="1"/>
              <a:tileRect/>
            </a:gradFill>
            <a:ln w="9525">
              <a:noFill/>
            </a:ln>
            <a:effectLst>
              <a:prstShdw prst="shdw17" dist="63500" dir="5400000">
                <a:srgbClr val="5F6A98"/>
              </a:prstShdw>
            </a:effectLst>
          </p:spPr>
          <p:txBody>
            <a:bodyPr wrap="none" anchor="ctr" anchorCtr="0"/>
            <a:p>
              <a:endParaRPr lang="zh-CN" altLang="en-US" sz="1800" dirty="0">
                <a:latin typeface="Arial" panose="020B0604020202020204" pitchFamily="34" charset="0"/>
                <a:ea typeface="宋体" panose="02010600030101010101" pitchFamily="2" charset="-122"/>
              </a:endParaRPr>
            </a:p>
          </p:txBody>
        </p:sp>
        <p:sp>
          <p:nvSpPr>
            <p:cNvPr id="7185" name="Rectangle 9"/>
            <p:cNvSpPr/>
            <p:nvPr/>
          </p:nvSpPr>
          <p:spPr>
            <a:xfrm>
              <a:off x="1344" y="1872"/>
              <a:ext cx="384" cy="288"/>
            </a:xfrm>
            <a:prstGeom prst="rect">
              <a:avLst/>
            </a:prstGeom>
            <a:gradFill rotWithShape="1">
              <a:gsLst>
                <a:gs pos="0">
                  <a:srgbClr val="573A7A"/>
                </a:gs>
                <a:gs pos="50000">
                  <a:srgbClr val="A971ED"/>
                </a:gs>
                <a:gs pos="100000">
                  <a:srgbClr val="573A7A"/>
                </a:gs>
              </a:gsLst>
              <a:lin ang="0" scaled="1"/>
              <a:tileRect/>
            </a:gradFill>
            <a:ln w="9525">
              <a:noFill/>
            </a:ln>
            <a:effectLst>
              <a:prstShdw prst="shdw17" dist="63500" dir="5400000">
                <a:srgbClr val="65448E"/>
              </a:prstShdw>
            </a:effectLst>
          </p:spPr>
          <p:txBody>
            <a:bodyPr wrap="none" anchor="ctr" anchorCtr="0"/>
            <a:p>
              <a:pPr algn="ctr" eaLnBrk="0" hangingPunct="0"/>
              <a:r>
                <a:rPr lang="en-US" altLang="zh-CN" sz="1800" b="1" dirty="0">
                  <a:latin typeface="Arial" panose="020B0604020202020204" pitchFamily="34" charset="0"/>
                  <a:ea typeface="宋体" panose="02010600030101010101" pitchFamily="2" charset="-122"/>
                </a:rPr>
                <a:t>6</a:t>
              </a:r>
              <a:endParaRPr lang="en-US" altLang="zh-CN" sz="1800" b="1" dirty="0">
                <a:latin typeface="Arial" panose="020B0604020202020204" pitchFamily="34" charset="0"/>
                <a:ea typeface="宋体" panose="02010600030101010101" pitchFamily="2" charset="-122"/>
              </a:endParaRPr>
            </a:p>
          </p:txBody>
        </p:sp>
      </p:grpSp>
      <p:sp>
        <p:nvSpPr>
          <p:cNvPr id="7183" name="Rectangle 22"/>
          <p:cNvSpPr/>
          <p:nvPr/>
        </p:nvSpPr>
        <p:spPr>
          <a:xfrm>
            <a:off x="2532063" y="5492750"/>
            <a:ext cx="4921250" cy="457200"/>
          </a:xfrm>
          <a:prstGeom prst="rect">
            <a:avLst/>
          </a:prstGeom>
          <a:noFill/>
          <a:ln w="9525">
            <a:noFill/>
          </a:ln>
        </p:spPr>
        <p:txBody>
          <a:bodyPr>
            <a:spAutoFit/>
          </a:bodyPr>
          <a:p>
            <a:pPr algn="ctr" eaLnBrk="0" hangingPunct="0"/>
            <a:r>
              <a:rPr lang="zh-CN" altLang="en-US" b="1" dirty="0">
                <a:solidFill>
                  <a:srgbClr val="000000"/>
                </a:solidFill>
                <a:latin typeface="Verdana" panose="020B0604030504040204" pitchFamily="34" charset="0"/>
                <a:ea typeface="楷体_GB2312" pitchFamily="49" charset="-122"/>
              </a:rPr>
              <a:t>清洁生产工作时间要求</a:t>
            </a:r>
            <a:endParaRPr lang="zh-CN" altLang="en-US" b="1" dirty="0">
              <a:solidFill>
                <a:srgbClr val="000000"/>
              </a:solidFill>
              <a:latin typeface="Verdana" panose="020B0604030504040204" pitchFamily="34" charset="0"/>
              <a:ea typeface="楷体_GB2312"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5.3</a:t>
            </a:r>
            <a:r>
              <a:rPr lang="zh-CN" altLang="en-US" sz="3200" b="1" dirty="0">
                <a:latin typeface="楷体_GB2312" pitchFamily="49" charset="-122"/>
                <a:ea typeface="楷体_GB2312" pitchFamily="49" charset="-122"/>
                <a:cs typeface="+mj-cs"/>
              </a:rPr>
              <a:t>初审</a:t>
            </a:r>
            <a:endParaRPr lang="zh-CN" altLang="en-US" sz="3200" b="1" dirty="0">
              <a:latin typeface="楷体_GB2312" pitchFamily="49" charset="-122"/>
              <a:ea typeface="楷体_GB2312" pitchFamily="49" charset="-122"/>
              <a:cs typeface="+mj-cs"/>
            </a:endParaRPr>
          </a:p>
        </p:txBody>
      </p:sp>
      <p:sp>
        <p:nvSpPr>
          <p:cNvPr id="33795" name="Rectangle 3"/>
          <p:cNvSpPr>
            <a:spLocks noGrp="1"/>
          </p:cNvSpPr>
          <p:nvPr>
            <p:ph idx="1"/>
          </p:nvPr>
        </p:nvSpPr>
        <p:spPr>
          <a:xfrm>
            <a:off x="457200" y="1600200"/>
            <a:ext cx="8229600" cy="2620963"/>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      市经贸部门接到企业申请验收资料后，</a:t>
            </a:r>
            <a:r>
              <a:rPr lang="zh-CN" altLang="en-US" sz="2400" b="1" dirty="0">
                <a:solidFill>
                  <a:srgbClr val="FF0000"/>
                </a:solidFill>
                <a:latin typeface="楷体_GB2312" pitchFamily="49" charset="-122"/>
                <a:ea typeface="楷体_GB2312" pitchFamily="49" charset="-122"/>
              </a:rPr>
              <a:t>会同市科技、环保部门对材料进行初审</a:t>
            </a:r>
            <a:r>
              <a:rPr lang="zh-CN" altLang="en-US" sz="2400" b="1" dirty="0">
                <a:solidFill>
                  <a:srgbClr val="000000"/>
                </a:solidFill>
                <a:latin typeface="楷体_GB2312" pitchFamily="49" charset="-122"/>
                <a:ea typeface="楷体_GB2312" pitchFamily="49" charset="-122"/>
              </a:rPr>
              <a:t>。通过查看企业清洁生产审核报告和相关资料，考察企业生产现场等方式，查看企业是否符合申请清洁生产验收的要求。</a:t>
            </a:r>
            <a:r>
              <a:rPr lang="zh-CN" altLang="en-US" sz="2400" b="1" dirty="0">
                <a:solidFill>
                  <a:srgbClr val="FF0000"/>
                </a:solidFill>
                <a:latin typeface="楷体_GB2312" pitchFamily="49" charset="-122"/>
                <a:ea typeface="楷体_GB2312" pitchFamily="49" charset="-122"/>
              </a:rPr>
              <a:t>对符合条件的企业，列入验收计划，并上报省经贸部门。</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5.4</a:t>
            </a:r>
            <a:r>
              <a:rPr lang="zh-CN" altLang="en-US" sz="3200" b="1" dirty="0">
                <a:latin typeface="楷体_GB2312" pitchFamily="49" charset="-122"/>
                <a:ea typeface="楷体_GB2312" pitchFamily="49" charset="-122"/>
                <a:cs typeface="+mj-cs"/>
              </a:rPr>
              <a:t>专家组组成</a:t>
            </a:r>
            <a:endParaRPr lang="zh-CN" altLang="en-US" sz="3200" b="1" dirty="0">
              <a:latin typeface="楷体_GB2312" pitchFamily="49" charset="-122"/>
              <a:ea typeface="楷体_GB2312" pitchFamily="49" charset="-122"/>
              <a:cs typeface="+mj-cs"/>
            </a:endParaRPr>
          </a:p>
        </p:txBody>
      </p:sp>
      <p:sp>
        <p:nvSpPr>
          <p:cNvPr id="34819" name="Rectangle 3"/>
          <p:cNvSpPr>
            <a:spLocks noGrp="1"/>
          </p:cNvSpPr>
          <p:nvPr>
            <p:ph idx="1"/>
          </p:nvPr>
        </p:nvSpPr>
        <p:spPr>
          <a:xfrm>
            <a:off x="457200" y="1600200"/>
            <a:ext cx="8229600" cy="2476500"/>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      省经贸部门在省</a:t>
            </a:r>
            <a:r>
              <a:rPr lang="zh-CN" altLang="en-US" sz="2400" b="1" dirty="0">
                <a:solidFill>
                  <a:srgbClr val="FF0000"/>
                </a:solidFill>
                <a:latin typeface="楷体_GB2312" pitchFamily="49" charset="-122"/>
                <a:ea typeface="楷体_GB2312" pitchFamily="49" charset="-122"/>
              </a:rPr>
              <a:t>清洁生产行业专家库</a:t>
            </a:r>
            <a:r>
              <a:rPr lang="zh-CN" altLang="en-US" sz="2400" b="1" dirty="0">
                <a:solidFill>
                  <a:srgbClr val="000000"/>
                </a:solidFill>
                <a:latin typeface="楷体_GB2312" pitchFamily="49" charset="-122"/>
                <a:ea typeface="楷体_GB2312" pitchFamily="49" charset="-122"/>
              </a:rPr>
              <a:t>中随机选取专家组成验收专家组。</a:t>
            </a:r>
            <a:r>
              <a:rPr lang="zh-CN" altLang="en-US" sz="2400" b="1" dirty="0">
                <a:solidFill>
                  <a:srgbClr val="FF0000"/>
                </a:solidFill>
                <a:latin typeface="楷体_GB2312" pitchFamily="49" charset="-122"/>
                <a:ea typeface="楷体_GB2312" pitchFamily="49" charset="-122"/>
              </a:rPr>
              <a:t>省验收专家组与市经贸、科技、环保部门组成联合验收小组</a:t>
            </a:r>
            <a:r>
              <a:rPr lang="zh-CN" altLang="en-US" sz="2400" b="1" dirty="0">
                <a:solidFill>
                  <a:srgbClr val="000000"/>
                </a:solidFill>
                <a:latin typeface="楷体_GB2312" pitchFamily="49" charset="-122"/>
                <a:ea typeface="楷体_GB2312" pitchFamily="49" charset="-122"/>
              </a:rPr>
              <a:t>，对企业清洁生产审核进行现场验收。企业所在地县（区）经贸、科技、环境部门应派员参与现场验收。</a:t>
            </a:r>
            <a:r>
              <a:rPr lang="zh-CN" altLang="en-US" dirty="0"/>
              <a:t> </a:t>
            </a:r>
            <a:endParaRPr lang="zh-CN" altLang="en-US" dirty="0"/>
          </a:p>
        </p:txBody>
      </p:sp>
      <p:sp>
        <p:nvSpPr>
          <p:cNvPr id="34820" name="Rectangle 5"/>
          <p:cNvSpPr/>
          <p:nvPr/>
        </p:nvSpPr>
        <p:spPr>
          <a:xfrm>
            <a:off x="684213" y="4941888"/>
            <a:ext cx="7991475" cy="1187450"/>
          </a:xfrm>
          <a:prstGeom prst="rect">
            <a:avLst/>
          </a:prstGeom>
          <a:noFill/>
          <a:ln w="9525">
            <a:noFill/>
          </a:ln>
        </p:spPr>
        <p:txBody>
          <a:bodyPr>
            <a:spAutoFit/>
          </a:bodyPr>
          <a:p>
            <a:r>
              <a:rPr lang="zh-CN" altLang="en-US" b="1" dirty="0">
                <a:solidFill>
                  <a:srgbClr val="000000"/>
                </a:solidFill>
                <a:latin typeface="楷体_GB2312" pitchFamily="49" charset="-122"/>
                <a:ea typeface="楷体_GB2312" pitchFamily="49" charset="-122"/>
              </a:rPr>
              <a:t>    </a:t>
            </a:r>
            <a:r>
              <a:rPr lang="zh-CN" altLang="x-none" b="1" dirty="0">
                <a:solidFill>
                  <a:srgbClr val="000000"/>
                </a:solidFill>
                <a:latin typeface="楷体_GB2312" pitchFamily="49" charset="-122"/>
                <a:ea typeface="楷体_GB2312" pitchFamily="49" charset="-122"/>
              </a:rPr>
              <a:t>从专家库中遴选验收专家组，一般由</a:t>
            </a:r>
            <a:r>
              <a:rPr lang="zh-CN" altLang="zh-CN" b="1" dirty="0">
                <a:solidFill>
                  <a:srgbClr val="000000"/>
                </a:solidFill>
                <a:latin typeface="楷体_GB2312" pitchFamily="49" charset="-122"/>
                <a:ea typeface="楷体_GB2312" pitchFamily="49" charset="-122"/>
              </a:rPr>
              <a:t>3-4</a:t>
            </a:r>
            <a:r>
              <a:rPr lang="zh-CN" altLang="x-none" b="1" dirty="0">
                <a:solidFill>
                  <a:srgbClr val="000000"/>
                </a:solidFill>
                <a:latin typeface="楷体_GB2312" pitchFamily="49" charset="-122"/>
                <a:ea typeface="楷体_GB2312" pitchFamily="49" charset="-122"/>
              </a:rPr>
              <a:t>名专家组成，</a:t>
            </a:r>
            <a:r>
              <a:rPr lang="zh-CN" altLang="x-none" b="1" dirty="0">
                <a:solidFill>
                  <a:srgbClr val="FF0000"/>
                </a:solidFill>
                <a:latin typeface="楷体_GB2312" pitchFamily="49" charset="-122"/>
                <a:ea typeface="楷体_GB2312" pitchFamily="49" charset="-122"/>
              </a:rPr>
              <a:t>包括清洁生产、能源、环保等领域的专家及相关的行业专家。</a:t>
            </a:r>
            <a:endParaRPr lang="zh-CN" altLang="en-US" b="1" dirty="0">
              <a:solidFill>
                <a:srgbClr val="FF0000"/>
              </a:solidFill>
              <a:latin typeface="楷体_GB2312" pitchFamily="49" charset="-122"/>
              <a:ea typeface="楷体_GB2312"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5.5</a:t>
            </a:r>
            <a:r>
              <a:rPr lang="zh-CN" altLang="en-US" sz="3200" b="1" dirty="0">
                <a:latin typeface="楷体_GB2312" pitchFamily="49" charset="-122"/>
                <a:ea typeface="楷体_GB2312" pitchFamily="49" charset="-122"/>
                <a:cs typeface="+mj-cs"/>
              </a:rPr>
              <a:t>验收的标准</a:t>
            </a:r>
            <a:endParaRPr lang="zh-CN" altLang="en-US" sz="3200" b="1" dirty="0">
              <a:latin typeface="楷体_GB2312" pitchFamily="49" charset="-122"/>
              <a:ea typeface="楷体_GB2312" pitchFamily="49" charset="-122"/>
              <a:cs typeface="+mj-cs"/>
            </a:endParaRPr>
          </a:p>
        </p:txBody>
      </p:sp>
      <p:sp>
        <p:nvSpPr>
          <p:cNvPr id="35843" name="Rectangle 3"/>
          <p:cNvSpPr>
            <a:spLocks noGrp="1"/>
          </p:cNvSpPr>
          <p:nvPr>
            <p:ph idx="1"/>
          </p:nvPr>
        </p:nvSpPr>
        <p:spPr>
          <a:xfrm>
            <a:off x="457200" y="1600200"/>
            <a:ext cx="8229600" cy="3700463"/>
          </a:xfrm>
          <a:ln/>
        </p:spPr>
        <p:txBody>
          <a:bodyPr vert="horz" wrap="square" lIns="91440" tIns="45720" rIns="91440" bIns="45720" anchor="t" anchorCtr="0"/>
          <a:p>
            <a:pPr>
              <a:lnSpc>
                <a:spcPct val="150000"/>
              </a:lnSpc>
              <a:spcBef>
                <a:spcPct val="0"/>
              </a:spcBef>
              <a:buClr>
                <a:schemeClr val="bg1"/>
              </a:buClr>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）审核验收依照国家发展改革部门颁布的</a:t>
            </a:r>
            <a:r>
              <a:rPr lang="zh-CN" altLang="en-US" sz="2400" b="1" dirty="0">
                <a:solidFill>
                  <a:srgbClr val="FF0000"/>
                </a:solidFill>
                <a:latin typeface="楷体_GB2312" pitchFamily="49" charset="-122"/>
                <a:ea typeface="楷体_GB2312" pitchFamily="49" charset="-122"/>
              </a:rPr>
              <a:t>行业清洁生产评价指标体系</a:t>
            </a:r>
            <a:r>
              <a:rPr lang="zh-CN" altLang="en-US" sz="2400" b="1" dirty="0">
                <a:solidFill>
                  <a:srgbClr val="000000"/>
                </a:solidFill>
                <a:latin typeface="楷体_GB2312" pitchFamily="49" charset="-122"/>
                <a:ea typeface="楷体_GB2312" pitchFamily="49" charset="-122"/>
              </a:rPr>
              <a:t>执行；</a:t>
            </a:r>
            <a:endParaRPr lang="zh-CN" altLang="en-US" sz="2400" b="1" dirty="0">
              <a:solidFill>
                <a:srgbClr val="000000"/>
              </a:solidFill>
              <a:latin typeface="楷体_GB2312" pitchFamily="49" charset="-122"/>
              <a:ea typeface="楷体_GB2312" pitchFamily="49" charset="-122"/>
            </a:endParaRPr>
          </a:p>
          <a:p>
            <a:pPr>
              <a:lnSpc>
                <a:spcPct val="150000"/>
              </a:lnSpc>
              <a:spcBef>
                <a:spcPct val="0"/>
              </a:spcBef>
              <a:buClr>
                <a:schemeClr val="bg1"/>
              </a:buClr>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）没有颁布行业清洁生产评价指标体系的行业，按照国家环境保护部门颁布的</a:t>
            </a:r>
            <a:r>
              <a:rPr lang="zh-CN" altLang="en-US" sz="2400" b="1" dirty="0">
                <a:solidFill>
                  <a:srgbClr val="FF0000"/>
                </a:solidFill>
                <a:latin typeface="楷体_GB2312" pitchFamily="49" charset="-122"/>
                <a:ea typeface="楷体_GB2312" pitchFamily="49" charset="-122"/>
              </a:rPr>
              <a:t>行业清洁生产标准</a:t>
            </a:r>
            <a:r>
              <a:rPr lang="zh-CN" altLang="en-US" sz="2400" b="1" dirty="0">
                <a:solidFill>
                  <a:srgbClr val="000000"/>
                </a:solidFill>
                <a:latin typeface="楷体_GB2312" pitchFamily="49" charset="-122"/>
                <a:ea typeface="楷体_GB2312" pitchFamily="49" charset="-122"/>
              </a:rPr>
              <a:t>执行；</a:t>
            </a:r>
            <a:endParaRPr lang="zh-CN" altLang="en-US" sz="2400" b="1" dirty="0">
              <a:solidFill>
                <a:srgbClr val="000000"/>
              </a:solidFill>
              <a:latin typeface="楷体_GB2312" pitchFamily="49" charset="-122"/>
              <a:ea typeface="楷体_GB2312" pitchFamily="49" charset="-122"/>
            </a:endParaRPr>
          </a:p>
          <a:p>
            <a:pPr>
              <a:lnSpc>
                <a:spcPct val="150000"/>
              </a:lnSpc>
              <a:spcBef>
                <a:spcPct val="0"/>
              </a:spcBef>
              <a:buClr>
                <a:schemeClr val="bg1"/>
              </a:buClr>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）国家尚未公布指标体系和行业标准的行业，应在污染物排放达标的基础上，参照国内同行业先进水平执行。</a:t>
            </a:r>
            <a:r>
              <a:rPr lang="zh-CN" altLang="en-US" sz="2000" b="1" dirty="0">
                <a:solidFill>
                  <a:srgbClr val="000000"/>
                </a:solidFill>
                <a:latin typeface="楷体_GB2312" pitchFamily="49" charset="-122"/>
                <a:ea typeface="楷体_GB2312" pitchFamily="49" charset="-122"/>
              </a:rPr>
              <a:t> </a:t>
            </a:r>
            <a:endParaRPr lang="zh-CN" altLang="en-US" sz="2000" b="1" dirty="0">
              <a:solidFill>
                <a:srgbClr val="000000"/>
              </a:solidFill>
              <a:latin typeface="楷体_GB2312" pitchFamily="49" charset="-122"/>
              <a:ea typeface="楷体_GB2312" pitchFamily="49" charset="-122"/>
            </a:endParaRPr>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5.6</a:t>
            </a:r>
            <a:r>
              <a:rPr lang="zh-CN" altLang="en-US" sz="3200" b="1" dirty="0">
                <a:latin typeface="楷体_GB2312" pitchFamily="49" charset="-122"/>
                <a:ea typeface="楷体_GB2312" pitchFamily="49" charset="-122"/>
                <a:cs typeface="+mj-cs"/>
              </a:rPr>
              <a:t>现场验收及程序</a:t>
            </a:r>
            <a:endParaRPr lang="zh-CN" altLang="en-US" sz="3200" b="1" dirty="0">
              <a:latin typeface="楷体_GB2312" pitchFamily="49" charset="-122"/>
              <a:ea typeface="楷体_GB2312" pitchFamily="49" charset="-122"/>
              <a:cs typeface="+mj-cs"/>
            </a:endParaRPr>
          </a:p>
        </p:txBody>
      </p:sp>
      <p:sp>
        <p:nvSpPr>
          <p:cNvPr id="36867" name="Rectangle 3"/>
          <p:cNvSpPr>
            <a:spLocks noGrp="1"/>
          </p:cNvSpPr>
          <p:nvPr>
            <p:ph idx="1"/>
          </p:nvPr>
        </p:nvSpPr>
        <p:spPr>
          <a:xfrm>
            <a:off x="457200" y="1484313"/>
            <a:ext cx="8229600" cy="4968875"/>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）听取</a:t>
            </a:r>
            <a:r>
              <a:rPr lang="zh-CN" altLang="en-US" sz="2400" b="1" dirty="0">
                <a:solidFill>
                  <a:srgbClr val="FF0000"/>
                </a:solidFill>
                <a:latin typeface="楷体_GB2312" pitchFamily="49" charset="-122"/>
                <a:ea typeface="楷体_GB2312" pitchFamily="49" charset="-122"/>
              </a:rPr>
              <a:t>企业汇报</a:t>
            </a:r>
            <a:r>
              <a:rPr lang="zh-CN" altLang="en-US" sz="2400" b="1" dirty="0">
                <a:solidFill>
                  <a:srgbClr val="000000"/>
                </a:solidFill>
                <a:latin typeface="楷体_GB2312" pitchFamily="49" charset="-122"/>
                <a:ea typeface="楷体_GB2312" pitchFamily="49" charset="-122"/>
              </a:rPr>
              <a:t>清洁生产审核过程、取得成果、存在问题、持续清洁生产计划。企业</a:t>
            </a:r>
            <a:r>
              <a:rPr lang="zh-CN" altLang="en-US" sz="2400" b="1" dirty="0">
                <a:solidFill>
                  <a:srgbClr val="FF0000"/>
                </a:solidFill>
                <a:latin typeface="楷体_GB2312" pitchFamily="49" charset="-122"/>
                <a:ea typeface="楷体_GB2312" pitchFamily="49" charset="-122"/>
              </a:rPr>
              <a:t>汇报应重点</a:t>
            </a:r>
            <a:r>
              <a:rPr lang="zh-CN" altLang="en-US" sz="2400" b="1" dirty="0">
                <a:solidFill>
                  <a:srgbClr val="000000"/>
                </a:solidFill>
                <a:latin typeface="楷体_GB2312" pitchFamily="49" charset="-122"/>
                <a:ea typeface="楷体_GB2312" pitchFamily="49" charset="-122"/>
              </a:rPr>
              <a:t>说明企业产品和能源资源消耗情况、产排污现状分析、审核重点和目标指标、评估过程、中</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高费清洁生产方案、清洁生产绩效等情况；</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）省验收</a:t>
            </a:r>
            <a:r>
              <a:rPr lang="zh-CN" altLang="en-US" sz="2400" b="1" dirty="0">
                <a:solidFill>
                  <a:srgbClr val="FF0000"/>
                </a:solidFill>
                <a:latin typeface="楷体_GB2312" pitchFamily="49" charset="-122"/>
                <a:ea typeface="楷体_GB2312" pitchFamily="49" charset="-122"/>
              </a:rPr>
              <a:t>专家组查阅</a:t>
            </a:r>
            <a:r>
              <a:rPr lang="zh-CN" altLang="en-US" sz="2400" b="1" dirty="0">
                <a:solidFill>
                  <a:srgbClr val="000000"/>
                </a:solidFill>
                <a:latin typeface="楷体_GB2312" pitchFamily="49" charset="-122"/>
                <a:ea typeface="楷体_GB2312" pitchFamily="49" charset="-122"/>
              </a:rPr>
              <a:t>、核实清洁生产相关材料，包括企业清洁生产审核过程是否规范，数据是否准确，分析核算是否合理，</a:t>
            </a:r>
            <a:r>
              <a:rPr lang="zh-CN" altLang="en-US" sz="2400" b="1" dirty="0">
                <a:solidFill>
                  <a:srgbClr val="FF0000"/>
                </a:solidFill>
                <a:latin typeface="楷体_GB2312" pitchFamily="49" charset="-122"/>
                <a:ea typeface="楷体_GB2312" pitchFamily="49" charset="-122"/>
              </a:rPr>
              <a:t>员工对清洁生产的认识程度</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查企业能源消耗、污染物排放记录、环境监测报告、清洁生产培训记录、技术改造证明材料等情况；</a:t>
            </a:r>
            <a:endParaRPr lang="zh-CN" altLang="en-US" sz="2000" b="1" dirty="0">
              <a:solidFill>
                <a:srgbClr val="FF0000"/>
              </a:solidFill>
              <a:latin typeface="楷体_GB2312" pitchFamily="49" charset="-122"/>
              <a:ea typeface="楷体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a:spLocks noGrp="1"/>
          </p:cNvSpPr>
          <p:nvPr>
            <p:ph idx="1"/>
          </p:nvPr>
        </p:nvSpPr>
        <p:spPr>
          <a:xfrm>
            <a:off x="179388" y="1196975"/>
            <a:ext cx="8785225" cy="5661025"/>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考察生产现场管理状况、设备情况、工艺流程、水及能源监测计量设备、节能措施、污染治理设施是否有效可行。了解中</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高费方案、无</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低费方案实施情况，现场询问企业人员对清洁生产的理解及工作开展情况。</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）根据现场考察情况以及企业清洁生产审核报告，由省验收专家组根据</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广东省企业自愿清洁生产审核验收考核表</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对企业清洁生产审核工作进行打分、评定，并形成评审意见。评定结果分</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FF0000"/>
                </a:solidFill>
                <a:latin typeface="楷体_GB2312" pitchFamily="49" charset="-122"/>
                <a:ea typeface="楷体_GB2312" pitchFamily="49" charset="-122"/>
              </a:rPr>
              <a:t>不合格（评分为</a:t>
            </a:r>
            <a:r>
              <a:rPr lang="en-US" altLang="zh-CN" sz="2400" b="1" dirty="0">
                <a:solidFill>
                  <a:srgbClr val="FF0000"/>
                </a:solidFill>
                <a:latin typeface="楷体_GB2312" pitchFamily="49" charset="-122"/>
                <a:ea typeface="楷体_GB2312" pitchFamily="49" charset="-122"/>
              </a:rPr>
              <a:t>60</a:t>
            </a:r>
            <a:r>
              <a:rPr lang="zh-CN" altLang="en-US" sz="2400" b="1" dirty="0">
                <a:solidFill>
                  <a:srgbClr val="FF0000"/>
                </a:solidFill>
                <a:latin typeface="楷体_GB2312" pitchFamily="49" charset="-122"/>
                <a:ea typeface="楷体_GB2312" pitchFamily="49" charset="-122"/>
              </a:rPr>
              <a:t>分以下</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FF0000"/>
                </a:solidFill>
                <a:latin typeface="楷体_GB2312" pitchFamily="49" charset="-122"/>
                <a:ea typeface="楷体_GB2312" pitchFamily="49" charset="-122"/>
              </a:rPr>
              <a:t>合格（评分为</a:t>
            </a:r>
            <a:r>
              <a:rPr lang="en-US" altLang="zh-CN" sz="2400" b="1" dirty="0">
                <a:solidFill>
                  <a:srgbClr val="FF0000"/>
                </a:solidFill>
                <a:latin typeface="楷体_GB2312" pitchFamily="49" charset="-122"/>
                <a:ea typeface="楷体_GB2312" pitchFamily="49" charset="-122"/>
              </a:rPr>
              <a:t>60~79</a:t>
            </a:r>
            <a:r>
              <a:rPr lang="zh-CN" altLang="en-US" sz="2400" b="1" dirty="0">
                <a:solidFill>
                  <a:srgbClr val="FF0000"/>
                </a:solidFill>
                <a:latin typeface="楷体_GB2312" pitchFamily="49" charset="-122"/>
                <a:ea typeface="楷体_GB2312" pitchFamily="49" charset="-122"/>
              </a:rPr>
              <a:t>分）</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FF0000"/>
                </a:solidFill>
                <a:latin typeface="楷体_GB2312" pitchFamily="49" charset="-122"/>
                <a:ea typeface="楷体_GB2312" pitchFamily="49" charset="-122"/>
              </a:rPr>
              <a:t>良好（评分为</a:t>
            </a:r>
            <a:r>
              <a:rPr lang="en-US" altLang="zh-CN" sz="2400" b="1" dirty="0">
                <a:solidFill>
                  <a:srgbClr val="FF0000"/>
                </a:solidFill>
                <a:latin typeface="楷体_GB2312" pitchFamily="49" charset="-122"/>
                <a:ea typeface="楷体_GB2312" pitchFamily="49" charset="-122"/>
              </a:rPr>
              <a:t>80</a:t>
            </a:r>
            <a:r>
              <a:rPr lang="zh-CN" altLang="en-US" sz="2400" b="1" dirty="0">
                <a:solidFill>
                  <a:srgbClr val="FF0000"/>
                </a:solidFill>
                <a:latin typeface="楷体_GB2312" pitchFamily="49" charset="-122"/>
                <a:ea typeface="楷体_GB2312" pitchFamily="49" charset="-122"/>
              </a:rPr>
              <a:t>分以上</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三种。</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5</a:t>
            </a:r>
            <a:r>
              <a:rPr lang="zh-CN" altLang="en-US" sz="2400" b="1" dirty="0">
                <a:solidFill>
                  <a:srgbClr val="000000"/>
                </a:solidFill>
                <a:latin typeface="楷体_GB2312" pitchFamily="49" charset="-122"/>
                <a:ea typeface="楷体_GB2312" pitchFamily="49" charset="-122"/>
              </a:rPr>
              <a:t>）对于通过验收的企业，应根据省验收专家组评审意见，做好文本的修改和有关工作，并将修改后的审核报告报市经贸部门。</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验收现场照片</a:t>
            </a:r>
            <a:endParaRPr lang="zh-CN" altLang="en-US" sz="3200" b="1" dirty="0">
              <a:latin typeface="楷体_GB2312" pitchFamily="49" charset="-122"/>
              <a:ea typeface="楷体_GB2312" pitchFamily="49" charset="-122"/>
              <a:cs typeface="+mj-cs"/>
            </a:endParaRPr>
          </a:p>
        </p:txBody>
      </p:sp>
      <p:pic>
        <p:nvPicPr>
          <p:cNvPr id="38915" name="Picture 4" descr="DSC00031"/>
          <p:cNvPicPr>
            <a:picLocks noChangeAspect="1"/>
          </p:cNvPicPr>
          <p:nvPr/>
        </p:nvPicPr>
        <p:blipFill>
          <a:blip r:embed="rId1"/>
          <a:stretch>
            <a:fillRect/>
          </a:stretch>
        </p:blipFill>
        <p:spPr>
          <a:xfrm>
            <a:off x="468313" y="1412875"/>
            <a:ext cx="3671887" cy="2520950"/>
          </a:xfrm>
          <a:prstGeom prst="rect">
            <a:avLst/>
          </a:prstGeom>
          <a:noFill/>
          <a:ln w="9525">
            <a:noFill/>
          </a:ln>
        </p:spPr>
      </p:pic>
      <p:pic>
        <p:nvPicPr>
          <p:cNvPr id="38916" name="Picture 5" descr="DSC00033"/>
          <p:cNvPicPr>
            <a:picLocks noChangeAspect="1"/>
          </p:cNvPicPr>
          <p:nvPr/>
        </p:nvPicPr>
        <p:blipFill>
          <a:blip r:embed="rId2"/>
          <a:stretch>
            <a:fillRect/>
          </a:stretch>
        </p:blipFill>
        <p:spPr>
          <a:xfrm>
            <a:off x="4859338" y="1412875"/>
            <a:ext cx="3600450" cy="2447925"/>
          </a:xfrm>
          <a:prstGeom prst="rect">
            <a:avLst/>
          </a:prstGeom>
          <a:noFill/>
          <a:ln w="9525">
            <a:noFill/>
          </a:ln>
        </p:spPr>
      </p:pic>
      <p:pic>
        <p:nvPicPr>
          <p:cNvPr id="38917" name="Picture 6" descr="IMG_0379"/>
          <p:cNvPicPr>
            <a:picLocks noChangeAspect="1"/>
          </p:cNvPicPr>
          <p:nvPr/>
        </p:nvPicPr>
        <p:blipFill>
          <a:blip r:embed="rId3"/>
          <a:stretch>
            <a:fillRect/>
          </a:stretch>
        </p:blipFill>
        <p:spPr>
          <a:xfrm>
            <a:off x="2339975" y="4076700"/>
            <a:ext cx="4176713" cy="24479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验收现场照片</a:t>
            </a:r>
            <a:endParaRPr lang="zh-CN" altLang="en-US" sz="3200" b="1" dirty="0">
              <a:latin typeface="楷体_GB2312" pitchFamily="49" charset="-122"/>
              <a:ea typeface="楷体_GB2312" pitchFamily="49" charset="-122"/>
              <a:cs typeface="+mj-cs"/>
            </a:endParaRPr>
          </a:p>
        </p:txBody>
      </p:sp>
      <p:pic>
        <p:nvPicPr>
          <p:cNvPr id="39939" name="Picture 4" descr="DSC00044"/>
          <p:cNvPicPr>
            <a:picLocks noChangeAspect="1"/>
          </p:cNvPicPr>
          <p:nvPr/>
        </p:nvPicPr>
        <p:blipFill>
          <a:blip r:embed="rId1"/>
          <a:stretch>
            <a:fillRect/>
          </a:stretch>
        </p:blipFill>
        <p:spPr>
          <a:xfrm>
            <a:off x="468313" y="1268413"/>
            <a:ext cx="3887787" cy="2663825"/>
          </a:xfrm>
          <a:prstGeom prst="rect">
            <a:avLst/>
          </a:prstGeom>
          <a:noFill/>
          <a:ln w="9525">
            <a:noFill/>
          </a:ln>
        </p:spPr>
      </p:pic>
      <p:pic>
        <p:nvPicPr>
          <p:cNvPr id="39940" name="Picture 5" descr="DSC05572"/>
          <p:cNvPicPr>
            <a:picLocks noChangeAspect="1"/>
          </p:cNvPicPr>
          <p:nvPr/>
        </p:nvPicPr>
        <p:blipFill>
          <a:blip r:embed="rId2"/>
          <a:stretch>
            <a:fillRect/>
          </a:stretch>
        </p:blipFill>
        <p:spPr>
          <a:xfrm>
            <a:off x="4787900" y="1268413"/>
            <a:ext cx="3816350" cy="2663825"/>
          </a:xfrm>
          <a:prstGeom prst="rect">
            <a:avLst/>
          </a:prstGeom>
          <a:noFill/>
          <a:ln w="9525">
            <a:noFill/>
          </a:ln>
        </p:spPr>
      </p:pic>
      <p:pic>
        <p:nvPicPr>
          <p:cNvPr id="39941" name="Picture 6" descr="DSC05573"/>
          <p:cNvPicPr>
            <a:picLocks noChangeAspect="1"/>
          </p:cNvPicPr>
          <p:nvPr/>
        </p:nvPicPr>
        <p:blipFill>
          <a:blip r:embed="rId3"/>
          <a:stretch>
            <a:fillRect/>
          </a:stretch>
        </p:blipFill>
        <p:spPr>
          <a:xfrm>
            <a:off x="2411413" y="4005263"/>
            <a:ext cx="3960812" cy="266382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Rectangle 2"/>
          <p:cNvSpPr>
            <a:spLocks noGrp="1"/>
          </p:cNvSpPr>
          <p:nvPr>
            <p:ph type="title"/>
          </p:nvPr>
        </p:nvSpPr>
        <p:spPr>
          <a:ln/>
        </p:spPr>
        <p:txBody>
          <a:bodyPr vert="horz" wrap="square" lIns="91440" tIns="45720" rIns="91440" bIns="45720" anchor="ctr" anchorCtr="0"/>
          <a:p>
            <a:pPr/>
            <a:r>
              <a:rPr lang="zh-CN" altLang="en-US" sz="3200" b="1" dirty="0">
                <a:latin typeface="楷体_GB2312" pitchFamily="49" charset="-122"/>
                <a:ea typeface="楷体_GB2312" pitchFamily="49" charset="-122"/>
                <a:cs typeface="+mj-cs"/>
              </a:rPr>
              <a:t>专家意见</a:t>
            </a:r>
            <a:endParaRPr lang="zh-CN" altLang="en-US" sz="3200" b="1" dirty="0">
              <a:latin typeface="楷体_GB2312" pitchFamily="49" charset="-122"/>
              <a:ea typeface="楷体_GB2312" pitchFamily="49" charset="-122"/>
              <a:cs typeface="+mj-cs"/>
            </a:endParaRPr>
          </a:p>
        </p:txBody>
      </p:sp>
      <p:sp>
        <p:nvSpPr>
          <p:cNvPr id="2052" name="Rectangle 4"/>
          <p:cNvSpPr>
            <a:spLocks noGrp="1"/>
          </p:cNvSpPr>
          <p:nvPr>
            <p:ph idx="1"/>
          </p:nvPr>
        </p:nvSpPr>
        <p:spPr>
          <a:xfrm>
            <a:off x="304800" y="1905000"/>
            <a:ext cx="8305800" cy="515938"/>
          </a:xfrm>
          <a:ln>
            <a:noFill/>
          </a:ln>
        </p:spPr>
        <p:txBody>
          <a:bodyPr vert="horz" wrap="square" lIns="91440" tIns="45720" rIns="91440" bIns="45720" anchor="t" anchorCtr="0"/>
          <a:p>
            <a:pPr>
              <a:lnSpc>
                <a:spcPct val="150000"/>
              </a:lnSpc>
              <a:buNone/>
            </a:pPr>
            <a:r>
              <a:rPr lang="zh-CN" altLang="en-US" dirty="0"/>
              <a:t>   </a:t>
            </a:r>
            <a:endParaRPr lang="zh-CN" altLang="en-US" dirty="0"/>
          </a:p>
        </p:txBody>
      </p:sp>
      <p:pic>
        <p:nvPicPr>
          <p:cNvPr id="2053" name="Picture 5" descr="东莞市环保局意见"/>
          <p:cNvPicPr>
            <a:picLocks noChangeAspect="1"/>
          </p:cNvPicPr>
          <p:nvPr/>
        </p:nvPicPr>
        <p:blipFill>
          <a:blip r:embed="rId1"/>
          <a:stretch>
            <a:fillRect/>
          </a:stretch>
        </p:blipFill>
        <p:spPr>
          <a:xfrm>
            <a:off x="5364163" y="1628775"/>
            <a:ext cx="3311525" cy="4392613"/>
          </a:xfrm>
          <a:prstGeom prst="rect">
            <a:avLst/>
          </a:prstGeom>
          <a:noFill/>
          <a:ln w="9525">
            <a:noFill/>
          </a:ln>
        </p:spPr>
      </p:pic>
      <p:graphicFrame>
        <p:nvGraphicFramePr>
          <p:cNvPr id="2050" name="Object 6"/>
          <p:cNvGraphicFramePr/>
          <p:nvPr/>
        </p:nvGraphicFramePr>
        <p:xfrm>
          <a:off x="1835150" y="2565400"/>
          <a:ext cx="1657350" cy="1223963"/>
        </p:xfrm>
        <a:graphic>
          <a:graphicData uri="http://schemas.openxmlformats.org/presentationml/2006/ole">
            <mc:AlternateContent xmlns:mc="http://schemas.openxmlformats.org/markup-compatibility/2006">
              <mc:Choice xmlns:v="urn:schemas-microsoft-com:vml" Requires="v">
                <p:oleObj spid="_x0000_s3076" name="" showAsIcon="1" r:id="rId2" imgW="914400" imgH="685800" progId="Word.Document.8">
                  <p:embed/>
                </p:oleObj>
              </mc:Choice>
              <mc:Fallback>
                <p:oleObj name="" showAsIcon="1" r:id="rId2" imgW="914400" imgH="685800" progId="Word.Document.8">
                  <p:embed/>
                  <p:pic>
                    <p:nvPicPr>
                      <p:cNvPr id="0" name="图片 3075"/>
                      <p:cNvPicPr/>
                      <p:nvPr/>
                    </p:nvPicPr>
                    <p:blipFill>
                      <a:blip r:embed="rId3"/>
                      <a:stretch>
                        <a:fillRect/>
                      </a:stretch>
                    </p:blipFill>
                    <p:spPr>
                      <a:xfrm>
                        <a:off x="1835150" y="2565400"/>
                        <a:ext cx="1657350" cy="1223963"/>
                      </a:xfrm>
                      <a:prstGeom prst="rect">
                        <a:avLst/>
                      </a:prstGeom>
                      <a:noFill/>
                      <a:ln w="38100">
                        <a:noFill/>
                        <a:miter/>
                      </a:ln>
                    </p:spPr>
                  </p:pic>
                </p:oleObj>
              </mc:Fallback>
            </mc:AlternateContent>
          </a:graphicData>
        </a:graphic>
      </p:graphicFrame>
      <p:pic>
        <p:nvPicPr>
          <p:cNvPr id="2054" name="Picture 7" descr="富加宜验收意见"/>
          <p:cNvPicPr>
            <a:picLocks noChangeAspect="1"/>
          </p:cNvPicPr>
          <p:nvPr/>
        </p:nvPicPr>
        <p:blipFill>
          <a:blip r:embed="rId4"/>
          <a:stretch>
            <a:fillRect/>
          </a:stretch>
        </p:blipFill>
        <p:spPr>
          <a:xfrm>
            <a:off x="647700" y="1412875"/>
            <a:ext cx="4211638" cy="5300663"/>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5.7</a:t>
            </a:r>
            <a:r>
              <a:rPr lang="zh-CN" altLang="en-US" sz="3200" b="1" dirty="0">
                <a:latin typeface="楷体_GB2312" pitchFamily="49" charset="-122"/>
                <a:ea typeface="楷体_GB2312" pitchFamily="49" charset="-122"/>
                <a:cs typeface="+mj-cs"/>
              </a:rPr>
              <a:t>清洁生产企业认定</a:t>
            </a:r>
            <a:endParaRPr lang="zh-CN" altLang="en-US" sz="3200" b="1" dirty="0">
              <a:latin typeface="楷体_GB2312" pitchFamily="49" charset="-122"/>
              <a:ea typeface="楷体_GB2312" pitchFamily="49" charset="-122"/>
              <a:cs typeface="+mj-cs"/>
            </a:endParaRPr>
          </a:p>
        </p:txBody>
      </p:sp>
      <p:sp>
        <p:nvSpPr>
          <p:cNvPr id="40963" name="Rectangle 3"/>
          <p:cNvSpPr>
            <a:spLocks noGrp="1"/>
          </p:cNvSpPr>
          <p:nvPr>
            <p:ph idx="1"/>
          </p:nvPr>
        </p:nvSpPr>
        <p:spPr>
          <a:xfrm>
            <a:off x="457200" y="1671638"/>
            <a:ext cx="8229600" cy="3197225"/>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      自愿性清洁生产审核企业验收评分为</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合格</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的为通过惠州市自愿清洁生产审核验收，由市经贸部门会同市科技、环保部门发文公布。授予</a:t>
            </a:r>
            <a:r>
              <a:rPr lang="zh-CN" altLang="en-US" sz="2400" b="1" dirty="0">
                <a:solidFill>
                  <a:srgbClr val="FF0000"/>
                </a:solidFill>
                <a:latin typeface="Times New Roman" panose="02020603050405020304" pitchFamily="18" charset="0"/>
                <a:ea typeface="楷体_GB2312" pitchFamily="49" charset="-122"/>
              </a:rPr>
              <a:t>“</a:t>
            </a:r>
            <a:r>
              <a:rPr lang="zh-CN" altLang="en-US" sz="2400" b="1" dirty="0">
                <a:solidFill>
                  <a:srgbClr val="FF0000"/>
                </a:solidFill>
                <a:latin typeface="楷体_GB2312" pitchFamily="49" charset="-122"/>
                <a:ea typeface="楷体_GB2312" pitchFamily="49" charset="-122"/>
              </a:rPr>
              <a:t>惠州市清洁生产企业</a:t>
            </a:r>
            <a:r>
              <a:rPr lang="zh-CN" altLang="en-US" sz="2400" b="1" dirty="0">
                <a:solidFill>
                  <a:srgbClr val="FF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称号。</a:t>
            </a:r>
            <a:endParaRPr lang="zh-CN" altLang="en-US" sz="2400" b="1" dirty="0">
              <a:solidFill>
                <a:srgbClr val="000000"/>
              </a:solidFill>
              <a:latin typeface="楷体_GB2312" pitchFamily="49" charset="-122"/>
              <a:ea typeface="楷体_GB2312" pitchFamily="49" charset="-122"/>
            </a:endParaRPr>
          </a:p>
          <a:p>
            <a:pPr>
              <a:lnSpc>
                <a:spcPct val="120000"/>
              </a:lnSpc>
              <a:buNone/>
            </a:pP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      评分为</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良好</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以上的企业，推荐上报省经贸部门申请</a:t>
            </a:r>
            <a:r>
              <a:rPr lang="zh-CN" altLang="en-US" sz="2400" b="1" dirty="0">
                <a:solidFill>
                  <a:srgbClr val="FF0000"/>
                </a:solidFill>
                <a:latin typeface="Times New Roman" panose="02020603050405020304" pitchFamily="18" charset="0"/>
                <a:ea typeface="楷体_GB2312" pitchFamily="49" charset="-122"/>
              </a:rPr>
              <a:t>“</a:t>
            </a:r>
            <a:r>
              <a:rPr lang="zh-CN" altLang="en-US" sz="2400" b="1" dirty="0">
                <a:solidFill>
                  <a:srgbClr val="FF0000"/>
                </a:solidFill>
                <a:latin typeface="楷体_GB2312" pitchFamily="49" charset="-122"/>
                <a:ea typeface="楷体_GB2312" pitchFamily="49" charset="-122"/>
              </a:rPr>
              <a:t>广东省清洁生产企业</a:t>
            </a:r>
            <a:r>
              <a:rPr lang="zh-CN" altLang="en-US" sz="2400" b="1" dirty="0">
                <a:solidFill>
                  <a:srgbClr val="FF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称号。</a:t>
            </a:r>
            <a:r>
              <a:rPr lang="zh-CN" altLang="en-US" dirty="0"/>
              <a:t> </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5.8</a:t>
            </a:r>
            <a:r>
              <a:rPr lang="zh-CN" altLang="en-US" sz="3200" b="1" dirty="0">
                <a:latin typeface="楷体_GB2312" pitchFamily="49" charset="-122"/>
                <a:ea typeface="楷体_GB2312" pitchFamily="49" charset="-122"/>
                <a:cs typeface="+mj-cs"/>
              </a:rPr>
              <a:t>清洁生产企业换证</a:t>
            </a:r>
            <a:endParaRPr lang="zh-CN" altLang="en-US" sz="3200" b="1" dirty="0">
              <a:latin typeface="楷体_GB2312" pitchFamily="49" charset="-122"/>
              <a:ea typeface="楷体_GB2312" pitchFamily="49" charset="-122"/>
              <a:cs typeface="+mj-cs"/>
            </a:endParaRPr>
          </a:p>
        </p:txBody>
      </p:sp>
      <p:sp>
        <p:nvSpPr>
          <p:cNvPr id="41987" name="Rectangle 3"/>
          <p:cNvSpPr>
            <a:spLocks noGrp="1"/>
          </p:cNvSpPr>
          <p:nvPr>
            <p:ph idx="1"/>
          </p:nvPr>
        </p:nvSpPr>
        <p:spPr>
          <a:xfrm>
            <a:off x="250825" y="1341438"/>
            <a:ext cx="8686800" cy="5516562"/>
          </a:xfrm>
          <a:ln/>
        </p:spPr>
        <p:txBody>
          <a:bodyPr vert="horz" wrap="square" lIns="91440" tIns="45720" rIns="91440" bIns="45720" anchor="t" anchorCtr="0"/>
          <a:p>
            <a:pPr>
              <a:lnSpc>
                <a:spcPct val="120000"/>
              </a:lnSpc>
              <a:buNone/>
            </a:pPr>
            <a:r>
              <a:rPr lang="zh-CN" altLang="en-US" sz="2800" b="1" dirty="0">
                <a:solidFill>
                  <a:srgbClr val="000000"/>
                </a:solidFill>
                <a:latin typeface="楷体_GB2312" pitchFamily="49" charset="-122"/>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惠州市清洁生产企业</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证书</a:t>
            </a:r>
            <a:r>
              <a:rPr lang="zh-CN" altLang="en-US" sz="2400" b="1" dirty="0">
                <a:solidFill>
                  <a:srgbClr val="FF0000"/>
                </a:solidFill>
                <a:latin typeface="楷体_GB2312" pitchFamily="49" charset="-122"/>
                <a:ea typeface="楷体_GB2312" pitchFamily="49" charset="-122"/>
              </a:rPr>
              <a:t>有效期为二年</a:t>
            </a:r>
            <a:r>
              <a:rPr lang="zh-CN" altLang="en-US" sz="2400" b="1" dirty="0">
                <a:solidFill>
                  <a:srgbClr val="000000"/>
                </a:solidFill>
                <a:latin typeface="楷体_GB2312" pitchFamily="49" charset="-122"/>
                <a:ea typeface="楷体_GB2312" pitchFamily="49" charset="-122"/>
              </a:rPr>
              <a:t>，企业可以在</a:t>
            </a:r>
            <a:r>
              <a:rPr lang="zh-CN" altLang="en-US" sz="2400" b="1" dirty="0">
                <a:solidFill>
                  <a:srgbClr val="FF0000"/>
                </a:solidFill>
                <a:latin typeface="楷体_GB2312" pitchFamily="49" charset="-122"/>
                <a:ea typeface="楷体_GB2312" pitchFamily="49" charset="-122"/>
              </a:rPr>
              <a:t>有效期届满前</a:t>
            </a:r>
            <a:r>
              <a:rPr lang="en-US" altLang="zh-CN" sz="2400" b="1" dirty="0">
                <a:solidFill>
                  <a:srgbClr val="FF0000"/>
                </a:solidFill>
                <a:latin typeface="楷体_GB2312" pitchFamily="49" charset="-122"/>
                <a:ea typeface="楷体_GB2312" pitchFamily="49" charset="-122"/>
              </a:rPr>
              <a:t>30</a:t>
            </a:r>
            <a:r>
              <a:rPr lang="zh-CN" altLang="en-US" sz="2400" b="1" dirty="0">
                <a:solidFill>
                  <a:srgbClr val="FF0000"/>
                </a:solidFill>
                <a:latin typeface="楷体_GB2312" pitchFamily="49" charset="-122"/>
                <a:ea typeface="楷体_GB2312" pitchFamily="49" charset="-122"/>
              </a:rPr>
              <a:t>日</a:t>
            </a:r>
            <a:r>
              <a:rPr lang="zh-CN" altLang="en-US" sz="2400" b="1" dirty="0">
                <a:solidFill>
                  <a:srgbClr val="000000"/>
                </a:solidFill>
                <a:latin typeface="楷体_GB2312" pitchFamily="49" charset="-122"/>
                <a:ea typeface="楷体_GB2312" pitchFamily="49" charset="-122"/>
              </a:rPr>
              <a:t>向市经贸部门提出换证申请。</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        企业须向市经贸部门提交</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惠州市清洁生产企业换证申请表</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a:t>
            </a:r>
            <a:endParaRPr lang="zh-CN" altLang="en-US" sz="2400" b="1" dirty="0">
              <a:solidFill>
                <a:srgbClr val="FF0000"/>
              </a:solidFill>
              <a:latin typeface="楷体_GB2312" pitchFamily="49" charset="-122"/>
              <a:ea typeface="楷体_GB2312" pitchFamily="49" charset="-122"/>
            </a:endParaRPr>
          </a:p>
          <a:p>
            <a:pPr>
              <a:lnSpc>
                <a:spcPct val="120000"/>
              </a:lnSpc>
              <a:buNone/>
            </a:pPr>
            <a:r>
              <a:rPr lang="zh-CN" altLang="en-US" sz="2400" b="1" dirty="0">
                <a:solidFill>
                  <a:srgbClr val="FF0000"/>
                </a:solidFill>
                <a:latin typeface="楷体_GB2312" pitchFamily="49" charset="-122"/>
                <a:ea typeface="楷体_GB2312" pitchFamily="49" charset="-122"/>
              </a:rPr>
              <a:t>      （</a:t>
            </a:r>
            <a:r>
              <a:rPr lang="en-US" altLang="zh-CN" sz="2400" b="1" dirty="0">
                <a:solidFill>
                  <a:srgbClr val="FF0000"/>
                </a:solidFill>
                <a:latin typeface="楷体_GB2312" pitchFamily="49" charset="-122"/>
                <a:ea typeface="楷体_GB2312" pitchFamily="49" charset="-122"/>
              </a:rPr>
              <a:t>2</a:t>
            </a:r>
            <a:r>
              <a:rPr lang="zh-CN" altLang="en-US" sz="2400" b="1" dirty="0">
                <a:solidFill>
                  <a:srgbClr val="FF0000"/>
                </a:solidFill>
                <a:latin typeface="楷体_GB2312" pitchFamily="49" charset="-122"/>
                <a:ea typeface="楷体_GB2312" pitchFamily="49" charset="-122"/>
              </a:rPr>
              <a:t>）新一轮的清洁生产审核报告</a:t>
            </a:r>
            <a:endParaRPr lang="zh-CN" altLang="en-US" sz="2400" b="1" dirty="0">
              <a:solidFill>
                <a:srgbClr val="FF0000"/>
              </a:solidFill>
              <a:latin typeface="楷体_GB2312" pitchFamily="49" charset="-122"/>
              <a:ea typeface="楷体_GB2312" pitchFamily="49" charset="-122"/>
            </a:endParaRPr>
          </a:p>
          <a:p>
            <a:pPr>
              <a:lnSpc>
                <a:spcPct val="120000"/>
              </a:lnSpc>
              <a:buNone/>
            </a:pPr>
            <a:r>
              <a:rPr lang="zh-CN" altLang="en-US" sz="2400" b="1" dirty="0">
                <a:solidFill>
                  <a:srgbClr val="FF0000"/>
                </a:solidFill>
                <a:latin typeface="楷体_GB2312" pitchFamily="49" charset="-122"/>
                <a:ea typeface="楷体_GB2312" pitchFamily="49" charset="-122"/>
              </a:rPr>
              <a:t>      （</a:t>
            </a:r>
            <a:r>
              <a:rPr lang="en-US" altLang="zh-CN" sz="2400" b="1" dirty="0">
                <a:solidFill>
                  <a:srgbClr val="FF0000"/>
                </a:solidFill>
                <a:latin typeface="楷体_GB2312" pitchFamily="49" charset="-122"/>
                <a:ea typeface="楷体_GB2312" pitchFamily="49" charset="-122"/>
              </a:rPr>
              <a:t>3</a:t>
            </a:r>
            <a:r>
              <a:rPr lang="zh-CN" altLang="en-US" sz="2400" b="1" dirty="0">
                <a:solidFill>
                  <a:srgbClr val="FF0000"/>
                </a:solidFill>
                <a:latin typeface="楷体_GB2312" pitchFamily="49" charset="-122"/>
                <a:ea typeface="楷体_GB2312" pitchFamily="49" charset="-122"/>
              </a:rPr>
              <a:t>）当地县级以上环保部门出具的污染物排放监测报告</a:t>
            </a:r>
            <a:endParaRPr lang="zh-CN" altLang="en-US" sz="2400" b="1" dirty="0">
              <a:solidFill>
                <a:srgbClr val="FF0000"/>
              </a:solidFill>
              <a:latin typeface="楷体_GB2312" pitchFamily="49" charset="-122"/>
              <a:ea typeface="楷体_GB2312" pitchFamily="49" charset="-122"/>
            </a:endParaRPr>
          </a:p>
          <a:p>
            <a:pPr>
              <a:lnSpc>
                <a:spcPct val="120000"/>
              </a:lnSpc>
              <a:buNone/>
            </a:pP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        市经贸部门会同市科技、环保部门对企业的换证申请进行审查，对符合自愿清洁生产审核验收条件的企业予以办理换证手续。逾期不递交换证申请的企业，</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惠州市清洁生产企业</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称号期满后</a:t>
            </a:r>
            <a:r>
              <a:rPr lang="zh-CN" altLang="en-US" sz="2400" b="1" dirty="0">
                <a:solidFill>
                  <a:srgbClr val="FF0000"/>
                </a:solidFill>
                <a:latin typeface="楷体_GB2312" pitchFamily="49" charset="-122"/>
                <a:ea typeface="楷体_GB2312" pitchFamily="49" charset="-122"/>
              </a:rPr>
              <a:t>自动取消</a:t>
            </a:r>
            <a:r>
              <a:rPr lang="zh-CN" altLang="en-US" sz="24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1331913" y="396875"/>
            <a:ext cx="7056437" cy="439738"/>
          </a:xfrm>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1</a:t>
            </a:r>
            <a:r>
              <a:rPr lang="zh-CN" altLang="en-US" sz="3200" b="1" dirty="0">
                <a:latin typeface="楷体_GB2312" pitchFamily="49" charset="-122"/>
                <a:ea typeface="楷体_GB2312" pitchFamily="49" charset="-122"/>
                <a:cs typeface="+mj-cs"/>
              </a:rPr>
              <a:t>、企业与技术依托单位签订合同</a:t>
            </a:r>
            <a:endParaRPr lang="zh-CN" altLang="en-US" sz="3200" b="1" dirty="0">
              <a:latin typeface="楷体_GB2312" pitchFamily="49" charset="-122"/>
              <a:ea typeface="楷体_GB2312" pitchFamily="49" charset="-122"/>
              <a:cs typeface="+mj-cs"/>
            </a:endParaRPr>
          </a:p>
        </p:txBody>
      </p:sp>
      <p:sp>
        <p:nvSpPr>
          <p:cNvPr id="8195" name="Rectangle 9"/>
          <p:cNvSpPr/>
          <p:nvPr/>
        </p:nvSpPr>
        <p:spPr>
          <a:xfrm>
            <a:off x="684213" y="1700213"/>
            <a:ext cx="7991475" cy="2657475"/>
          </a:xfrm>
          <a:prstGeom prst="rect">
            <a:avLst/>
          </a:prstGeom>
          <a:noFill/>
          <a:ln w="9525">
            <a:noFill/>
          </a:ln>
        </p:spPr>
        <p:txBody>
          <a:bodyPr>
            <a:spAutoFit/>
          </a:bodyPr>
          <a:p>
            <a:pPr>
              <a:lnSpc>
                <a:spcPct val="150000"/>
              </a:lnSpc>
            </a:pPr>
            <a:r>
              <a:rPr lang="zh-CN" altLang="en-US" b="1" dirty="0">
                <a:solidFill>
                  <a:srgbClr val="000000"/>
                </a:solidFill>
                <a:latin typeface="Tahoma" panose="020B0604030504040204" pitchFamily="34" charset="0"/>
                <a:ea typeface="楷体_GB2312" pitchFamily="49" charset="-122"/>
              </a:rPr>
              <a:t>      </a:t>
            </a:r>
            <a:r>
              <a:rPr lang="zh-CN" altLang="en-US" sz="2800" b="1" dirty="0">
                <a:solidFill>
                  <a:srgbClr val="000000"/>
                </a:solidFill>
                <a:latin typeface="Tahoma" panose="020B0604030504040204" pitchFamily="34" charset="0"/>
                <a:ea typeface="楷体_GB2312" pitchFamily="49" charset="-122"/>
              </a:rPr>
              <a:t>企业（工厂）若不满足自行开展清洁生产审核的条件，则必须聘请技术依托单位，协助开展审核，并签订服务合同，作为现场审核必备资料之一，备查。</a:t>
            </a:r>
            <a:endParaRPr lang="zh-CN" altLang="en-US" sz="2800" b="1" dirty="0">
              <a:solidFill>
                <a:srgbClr val="000000"/>
              </a:solidFill>
              <a:latin typeface="Tahoma" panose="020B0604030504040204" pitchFamily="34" charset="0"/>
              <a:ea typeface="楷体_GB2312" pitchFamily="49" charset="-122"/>
            </a:endParaRPr>
          </a:p>
        </p:txBody>
      </p:sp>
      <p:sp>
        <p:nvSpPr>
          <p:cNvPr id="8196" name="Rectangle 10"/>
          <p:cNvSpPr/>
          <p:nvPr/>
        </p:nvSpPr>
        <p:spPr>
          <a:xfrm>
            <a:off x="684213" y="4689475"/>
            <a:ext cx="7991475" cy="1735138"/>
          </a:xfrm>
          <a:prstGeom prst="rect">
            <a:avLst/>
          </a:prstGeom>
          <a:noFill/>
          <a:ln w="9525">
            <a:noFill/>
          </a:ln>
        </p:spPr>
        <p:txBody>
          <a:bodyPr>
            <a:spAutoFit/>
          </a:bodyPr>
          <a:p>
            <a:pPr>
              <a:lnSpc>
                <a:spcPct val="150000"/>
              </a:lnSpc>
            </a:pPr>
            <a:r>
              <a:rPr lang="zh-CN" altLang="en-US" b="1" dirty="0">
                <a:solidFill>
                  <a:srgbClr val="FF0000"/>
                </a:solidFill>
                <a:latin typeface="楷体_GB2312" pitchFamily="49" charset="-122"/>
                <a:ea typeface="楷体_GB2312" pitchFamily="49" charset="-122"/>
              </a:rPr>
              <a:t>    自行开展清洁生产条件：</a:t>
            </a:r>
            <a:endParaRPr lang="zh-CN" altLang="en-US" b="1" dirty="0">
              <a:solidFill>
                <a:srgbClr val="FF0000"/>
              </a:solidFill>
              <a:latin typeface="楷体_GB2312" pitchFamily="49" charset="-122"/>
              <a:ea typeface="楷体_GB2312" pitchFamily="49" charset="-122"/>
            </a:endParaRPr>
          </a:p>
          <a:p>
            <a:pPr>
              <a:lnSpc>
                <a:spcPct val="150000"/>
              </a:lnSpc>
            </a:pPr>
            <a:r>
              <a:rPr lang="en-US" altLang="zh-CN" b="1" dirty="0">
                <a:solidFill>
                  <a:srgbClr val="FF0000"/>
                </a:solidFill>
                <a:latin typeface="楷体_GB2312" pitchFamily="49" charset="-122"/>
                <a:ea typeface="楷体_GB2312" pitchFamily="49" charset="-122"/>
              </a:rPr>
              <a:t>    </a:t>
            </a:r>
            <a:r>
              <a:rPr lang="zh-CN" altLang="en-US" b="1" dirty="0">
                <a:solidFill>
                  <a:srgbClr val="FF0000"/>
                </a:solidFill>
                <a:latin typeface="楷体_GB2312" pitchFamily="49" charset="-122"/>
                <a:ea typeface="楷体_GB2312" pitchFamily="49" charset="-122"/>
              </a:rPr>
              <a:t>企业具有</a:t>
            </a:r>
            <a:r>
              <a:rPr lang="en-US" altLang="zh-CN" b="1" dirty="0">
                <a:solidFill>
                  <a:srgbClr val="FF0000"/>
                </a:solidFill>
                <a:latin typeface="楷体_GB2312" pitchFamily="49" charset="-122"/>
                <a:ea typeface="楷体_GB2312" pitchFamily="49" charset="-122"/>
              </a:rPr>
              <a:t>5</a:t>
            </a:r>
            <a:r>
              <a:rPr lang="zh-CN" altLang="en-US" b="1" dirty="0">
                <a:solidFill>
                  <a:srgbClr val="FF0000"/>
                </a:solidFill>
                <a:latin typeface="楷体_GB2312" pitchFamily="49" charset="-122"/>
                <a:ea typeface="楷体_GB2312" pitchFamily="49" charset="-122"/>
              </a:rPr>
              <a:t>名以上中级职称并经国家或广东省培训合格的清洁生产审核师 ，其中</a:t>
            </a:r>
            <a:r>
              <a:rPr lang="en-US" altLang="zh-CN" b="1" dirty="0">
                <a:solidFill>
                  <a:srgbClr val="FF0000"/>
                </a:solidFill>
                <a:latin typeface="楷体_GB2312" pitchFamily="49" charset="-122"/>
                <a:ea typeface="楷体_GB2312" pitchFamily="49" charset="-122"/>
              </a:rPr>
              <a:t>1</a:t>
            </a:r>
            <a:r>
              <a:rPr lang="zh-CN" altLang="en-US" b="1" dirty="0">
                <a:solidFill>
                  <a:srgbClr val="FF0000"/>
                </a:solidFill>
                <a:latin typeface="楷体_GB2312" pitchFamily="49" charset="-122"/>
                <a:ea typeface="楷体_GB2312" pitchFamily="49" charset="-122"/>
              </a:rPr>
              <a:t>名须具有高级职称。</a:t>
            </a:r>
            <a:endParaRPr lang="zh-CN" altLang="en-US" b="1" dirty="0">
              <a:solidFill>
                <a:srgbClr val="FF0000"/>
              </a:solidFill>
              <a:latin typeface="楷体_GB2312" pitchFamily="49" charset="-122"/>
              <a:ea typeface="楷体_GB2312"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5.9</a:t>
            </a:r>
            <a:r>
              <a:rPr lang="zh-CN" altLang="en-US" sz="3200" b="1" dirty="0">
                <a:latin typeface="楷体_GB2312" pitchFamily="49" charset="-122"/>
                <a:ea typeface="楷体_GB2312" pitchFamily="49" charset="-122"/>
                <a:cs typeface="+mj-cs"/>
              </a:rPr>
              <a:t>奖惩措施</a:t>
            </a:r>
            <a:endParaRPr lang="zh-CN" altLang="en-US" sz="3200" b="1" dirty="0">
              <a:latin typeface="楷体_GB2312" pitchFamily="49" charset="-122"/>
              <a:ea typeface="楷体_GB2312" pitchFamily="49" charset="-122"/>
              <a:cs typeface="+mj-cs"/>
            </a:endParaRPr>
          </a:p>
        </p:txBody>
      </p:sp>
      <p:sp>
        <p:nvSpPr>
          <p:cNvPr id="43011" name="Rectangle 3"/>
          <p:cNvSpPr>
            <a:spLocks noGrp="1"/>
          </p:cNvSpPr>
          <p:nvPr>
            <p:ph idx="1"/>
          </p:nvPr>
        </p:nvSpPr>
        <p:spPr>
          <a:xfrm>
            <a:off x="250825" y="1196975"/>
            <a:ext cx="8713788" cy="5661025"/>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）对获得省、市清洁生产企业称号的企业、组织清洁生产卓有成效的县（区）人民政府、有关单位、组织或者个人，市相关部门将按有关规定</a:t>
            </a:r>
            <a:r>
              <a:rPr lang="zh-CN" altLang="en-US" sz="2400" b="1" dirty="0">
                <a:solidFill>
                  <a:srgbClr val="FF0000"/>
                </a:solidFill>
                <a:latin typeface="楷体_GB2312" pitchFamily="49" charset="-122"/>
                <a:ea typeface="楷体_GB2312" pitchFamily="49" charset="-122"/>
              </a:rPr>
              <a:t>予以表彰奖励</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）市、县（区）政府对获得省、市清洁生产企业称号的企业</a:t>
            </a:r>
            <a:r>
              <a:rPr lang="zh-CN" altLang="en-US" sz="2400" b="1" dirty="0">
                <a:solidFill>
                  <a:srgbClr val="FF0000"/>
                </a:solidFill>
                <a:latin typeface="楷体_GB2312" pitchFamily="49" charset="-122"/>
                <a:ea typeface="楷体_GB2312" pitchFamily="49" charset="-122"/>
              </a:rPr>
              <a:t>给予相应的政策倾斜</a:t>
            </a:r>
            <a:r>
              <a:rPr lang="zh-CN" altLang="en-US" sz="2400" b="1" dirty="0">
                <a:solidFill>
                  <a:srgbClr val="000000"/>
                </a:solidFill>
                <a:latin typeface="楷体_GB2312" pitchFamily="49" charset="-122"/>
                <a:ea typeface="楷体_GB2312" pitchFamily="49" charset="-122"/>
              </a:rPr>
              <a:t>，在电力等资源出现紧缺时优先保障；市政府有关部门在受理其报送的有关项目审批、核准和备案等手续时优先将其列入</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绿色通道</a:t>
            </a:r>
            <a:r>
              <a:rPr lang="zh-CN" altLang="en-US" sz="2400" b="1" dirty="0">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，缩短审批流程，加快审批时间。在市级科技计划项目立项中，同等条件下优先支持通过省、市清洁生产审核企业申报的项目。 </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）对已通过清洁生产审核验收的企业，如出现污染物超标排放、能耗水耗等指标严重超标等情况，</a:t>
            </a:r>
            <a:r>
              <a:rPr lang="zh-CN" altLang="en-US" sz="2400" b="1" dirty="0">
                <a:solidFill>
                  <a:srgbClr val="FF0000"/>
                </a:solidFill>
                <a:latin typeface="楷体_GB2312" pitchFamily="49" charset="-122"/>
                <a:ea typeface="楷体_GB2312" pitchFamily="49" charset="-122"/>
              </a:rPr>
              <a:t>应取消其清洁生产企业称号</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6</a:t>
            </a:r>
            <a:r>
              <a:rPr lang="zh-CN" altLang="en-US" sz="3200" b="1" dirty="0">
                <a:latin typeface="楷体_GB2312" pitchFamily="49" charset="-122"/>
                <a:ea typeface="楷体_GB2312" pitchFamily="49" charset="-122"/>
                <a:cs typeface="+mj-cs"/>
              </a:rPr>
              <a:t>、清洁生产工作时间要求</a:t>
            </a:r>
            <a:endParaRPr lang="zh-CN" altLang="en-US" sz="3200" b="1" dirty="0">
              <a:latin typeface="楷体_GB2312" pitchFamily="49" charset="-122"/>
              <a:ea typeface="楷体_GB2312" pitchFamily="49" charset="-122"/>
              <a:cs typeface="+mj-cs"/>
            </a:endParaRPr>
          </a:p>
        </p:txBody>
      </p:sp>
      <p:sp>
        <p:nvSpPr>
          <p:cNvPr id="44035" name="Rectangle 3"/>
          <p:cNvSpPr>
            <a:spLocks noGrp="1"/>
          </p:cNvSpPr>
          <p:nvPr>
            <p:ph idx="1"/>
          </p:nvPr>
        </p:nvSpPr>
        <p:spPr>
          <a:xfrm>
            <a:off x="457200" y="1600200"/>
            <a:ext cx="8229600" cy="4924425"/>
          </a:xfrm>
          <a:ln/>
        </p:spPr>
        <p:txBody>
          <a:bodyPr vert="horz" wrap="square" lIns="91440" tIns="45720" rIns="91440" bIns="45720" anchor="t" anchorCtr="0"/>
          <a:p>
            <a:pPr>
              <a:lnSpc>
                <a:spcPct val="120000"/>
              </a:lnSpc>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2011</a:t>
            </a:r>
            <a:r>
              <a:rPr lang="zh-CN" altLang="en-US" sz="2400" b="1" dirty="0">
                <a:solidFill>
                  <a:srgbClr val="000000"/>
                </a:solidFill>
                <a:latin typeface="楷体_GB2312" pitchFamily="49" charset="-122"/>
                <a:ea typeface="楷体_GB2312" pitchFamily="49" charset="-122"/>
              </a:rPr>
              <a:t>年省清洁生产企业将实行集中受理申报材料和集中组织现场验收，原则上</a:t>
            </a:r>
            <a:r>
              <a:rPr lang="zh-CN" altLang="en-US" sz="2400" b="1" dirty="0">
                <a:solidFill>
                  <a:srgbClr val="FF0000"/>
                </a:solidFill>
                <a:latin typeface="楷体_GB2312" pitchFamily="49" charset="-122"/>
                <a:ea typeface="楷体_GB2312" pitchFamily="49" charset="-122"/>
              </a:rPr>
              <a:t>半年组织一次</a:t>
            </a:r>
            <a:r>
              <a:rPr lang="zh-CN" altLang="en-US" sz="2400" b="1" dirty="0">
                <a:solidFill>
                  <a:srgbClr val="000000"/>
                </a:solidFill>
                <a:latin typeface="楷体_GB2312" pitchFamily="49" charset="-122"/>
                <a:ea typeface="楷体_GB2312" pitchFamily="49" charset="-122"/>
              </a:rPr>
              <a:t>，上半年市受理材料截止时间为</a:t>
            </a:r>
            <a:r>
              <a:rPr lang="en-US" altLang="zh-CN" sz="2400" b="1" dirty="0">
                <a:solidFill>
                  <a:srgbClr val="FF0000"/>
                </a:solidFill>
                <a:latin typeface="楷体_GB2312" pitchFamily="49" charset="-122"/>
                <a:ea typeface="楷体_GB2312" pitchFamily="49" charset="-122"/>
              </a:rPr>
              <a:t>4</a:t>
            </a:r>
            <a:r>
              <a:rPr lang="zh-CN" altLang="en-US" sz="2400" b="1" dirty="0">
                <a:solidFill>
                  <a:srgbClr val="FF0000"/>
                </a:solidFill>
                <a:latin typeface="楷体_GB2312" pitchFamily="49" charset="-122"/>
                <a:ea typeface="楷体_GB2312" pitchFamily="49" charset="-122"/>
              </a:rPr>
              <a:t>月</a:t>
            </a:r>
            <a:r>
              <a:rPr lang="en-US" altLang="zh-CN" sz="2400" b="1" dirty="0">
                <a:solidFill>
                  <a:srgbClr val="FF0000"/>
                </a:solidFill>
                <a:latin typeface="楷体_GB2312" pitchFamily="49" charset="-122"/>
                <a:ea typeface="楷体_GB2312" pitchFamily="49" charset="-122"/>
              </a:rPr>
              <a:t>10</a:t>
            </a:r>
            <a:r>
              <a:rPr lang="zh-CN" altLang="en-US" sz="2400" b="1" dirty="0">
                <a:solidFill>
                  <a:srgbClr val="FF0000"/>
                </a:solidFill>
                <a:latin typeface="楷体_GB2312" pitchFamily="49" charset="-122"/>
                <a:ea typeface="楷体_GB2312" pitchFamily="49" charset="-122"/>
              </a:rPr>
              <a:t>日</a:t>
            </a:r>
            <a:r>
              <a:rPr lang="zh-CN" altLang="en-US" sz="2400" b="1" dirty="0">
                <a:solidFill>
                  <a:srgbClr val="000000"/>
                </a:solidFill>
                <a:latin typeface="楷体_GB2312" pitchFamily="49" charset="-122"/>
                <a:ea typeface="楷体_GB2312" pitchFamily="49" charset="-122"/>
              </a:rPr>
              <a:t>，下半年市受理材料截止时间为</a:t>
            </a:r>
            <a:r>
              <a:rPr lang="en-US" altLang="zh-CN" sz="2400" b="1" dirty="0">
                <a:solidFill>
                  <a:srgbClr val="FF0000"/>
                </a:solidFill>
                <a:latin typeface="楷体_GB2312" pitchFamily="49" charset="-122"/>
                <a:ea typeface="楷体_GB2312" pitchFamily="49" charset="-122"/>
              </a:rPr>
              <a:t>9</a:t>
            </a:r>
            <a:r>
              <a:rPr lang="zh-CN" altLang="en-US" sz="2400" b="1" dirty="0">
                <a:solidFill>
                  <a:srgbClr val="FF0000"/>
                </a:solidFill>
                <a:latin typeface="楷体_GB2312" pitchFamily="49" charset="-122"/>
                <a:ea typeface="楷体_GB2312" pitchFamily="49" charset="-122"/>
              </a:rPr>
              <a:t>月</a:t>
            </a:r>
            <a:r>
              <a:rPr lang="en-US" altLang="zh-CN" sz="2400" b="1" dirty="0">
                <a:solidFill>
                  <a:srgbClr val="FF0000"/>
                </a:solidFill>
                <a:latin typeface="楷体_GB2312" pitchFamily="49" charset="-122"/>
                <a:ea typeface="楷体_GB2312" pitchFamily="49" charset="-122"/>
              </a:rPr>
              <a:t>1</a:t>
            </a:r>
            <a:r>
              <a:rPr lang="zh-CN" altLang="en-US" sz="2400" b="1" dirty="0">
                <a:solidFill>
                  <a:srgbClr val="FF0000"/>
                </a:solidFill>
                <a:latin typeface="楷体_GB2312" pitchFamily="49" charset="-122"/>
                <a:ea typeface="楷体_GB2312" pitchFamily="49" charset="-122"/>
              </a:rPr>
              <a:t>日</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      对于自愿开展清洁生产的企业按照上述时间节点执行。</a:t>
            </a:r>
            <a:endParaRPr lang="zh-CN" altLang="en-US" sz="2400" b="1" dirty="0">
              <a:solidFill>
                <a:srgbClr val="000000"/>
              </a:solidFill>
              <a:latin typeface="楷体_GB2312" pitchFamily="49" charset="-122"/>
              <a:ea typeface="楷体_GB2312" pitchFamily="49" charset="-122"/>
            </a:endParaRPr>
          </a:p>
          <a:p>
            <a:pPr>
              <a:lnSpc>
                <a:spcPct val="120000"/>
              </a:lnSpc>
              <a:buNone/>
            </a:pPr>
            <a:endParaRPr lang="zh-CN" altLang="en-US" sz="2400" b="1" dirty="0">
              <a:solidFill>
                <a:srgbClr val="000000"/>
              </a:solidFill>
              <a:latin typeface="楷体_GB2312" pitchFamily="49" charset="-122"/>
              <a:ea typeface="楷体_GB2312" pitchFamily="49" charset="-122"/>
            </a:endParaRPr>
          </a:p>
          <a:p>
            <a:pPr>
              <a:lnSpc>
                <a:spcPct val="120000"/>
              </a:lnSpc>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）对于</a:t>
            </a:r>
            <a:r>
              <a:rPr lang="zh-CN" altLang="en-US" sz="2400" b="1" dirty="0">
                <a:solidFill>
                  <a:srgbClr val="FF0000"/>
                </a:solidFill>
                <a:latin typeface="楷体_GB2312" pitchFamily="49" charset="-122"/>
                <a:ea typeface="楷体_GB2312" pitchFamily="49" charset="-122"/>
              </a:rPr>
              <a:t>强制性审核企业</a:t>
            </a:r>
            <a:r>
              <a:rPr lang="zh-CN" altLang="en-US" sz="2400" b="1" dirty="0">
                <a:solidFill>
                  <a:srgbClr val="000000"/>
                </a:solidFill>
                <a:latin typeface="楷体_GB2312" pitchFamily="49" charset="-122"/>
                <a:ea typeface="楷体_GB2312" pitchFamily="49" charset="-122"/>
              </a:rPr>
              <a:t>和重点审核企业，其清洁生产审核时间安排另见</a:t>
            </a:r>
            <a:r>
              <a:rPr lang="zh-CN" altLang="en-US" sz="2400" b="1" dirty="0">
                <a:solidFill>
                  <a:srgbClr val="FF0000"/>
                </a:solidFill>
                <a:latin typeface="楷体_GB2312" pitchFamily="49" charset="-122"/>
                <a:ea typeface="楷体_GB2312" pitchFamily="49" charset="-122"/>
              </a:rPr>
              <a:t>惠州市环保局</a:t>
            </a:r>
            <a:r>
              <a:rPr lang="zh-CN" altLang="en-US" sz="2400" b="1" dirty="0">
                <a:solidFill>
                  <a:srgbClr val="000000"/>
                </a:solidFill>
                <a:latin typeface="楷体_GB2312" pitchFamily="49" charset="-122"/>
                <a:ea typeface="楷体_GB2312" pitchFamily="49" charset="-122"/>
              </a:rPr>
              <a:t>的相关文件安排。</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70575" y="3968750"/>
            <a:ext cx="29584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7720" y="423100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1258888" y="325438"/>
            <a:ext cx="6913562" cy="439737"/>
          </a:xfrm>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2</a:t>
            </a:r>
            <a:r>
              <a:rPr lang="zh-CN" altLang="en-US" sz="3200" b="1" dirty="0">
                <a:latin typeface="楷体_GB2312" pitchFamily="49" charset="-122"/>
                <a:ea typeface="楷体_GB2312" pitchFamily="49" charset="-122"/>
                <a:cs typeface="+mj-cs"/>
              </a:rPr>
              <a:t>、清洁生产前期准备（备案）</a:t>
            </a:r>
            <a:endParaRPr lang="zh-CN" altLang="en-US" sz="3200" b="1" dirty="0">
              <a:latin typeface="楷体_GB2312" pitchFamily="49" charset="-122"/>
              <a:ea typeface="楷体_GB2312" pitchFamily="49" charset="-122"/>
              <a:cs typeface="+mj-cs"/>
            </a:endParaRPr>
          </a:p>
        </p:txBody>
      </p:sp>
      <p:sp>
        <p:nvSpPr>
          <p:cNvPr id="9219" name="Rectangle 6"/>
          <p:cNvSpPr/>
          <p:nvPr/>
        </p:nvSpPr>
        <p:spPr>
          <a:xfrm>
            <a:off x="323850" y="1930400"/>
            <a:ext cx="8712200" cy="4110038"/>
          </a:xfrm>
          <a:prstGeom prst="rect">
            <a:avLst/>
          </a:prstGeom>
          <a:noFill/>
          <a:ln w="9525" cap="flat" cmpd="sng">
            <a:solidFill>
              <a:srgbClr val="00FFFF"/>
            </a:solidFill>
            <a:prstDash val="solid"/>
            <a:miter/>
            <a:headEnd type="none" w="med" len="med"/>
            <a:tailEnd type="none" w="med" len="med"/>
          </a:ln>
        </p:spPr>
        <p:txBody>
          <a:bodyPr anchor="ctr" anchorCtr="0">
            <a:spAutoFit/>
          </a:bodyPr>
          <a:p>
            <a:pPr eaLnBrk="0" hangingPunct="0">
              <a:lnSpc>
                <a:spcPct val="120000"/>
              </a:lnSpc>
              <a:buNone/>
            </a:pPr>
            <a:r>
              <a:rPr lang="zh-CN" altLang="en-US" sz="2800" b="1" dirty="0">
                <a:solidFill>
                  <a:srgbClr val="000000"/>
                </a:solidFill>
                <a:latin typeface="Tahoma" panose="020B0604030504040204" pitchFamily="34" charset="0"/>
                <a:ea typeface="楷体_GB2312" pitchFamily="49" charset="-122"/>
              </a:rPr>
              <a:t>       </a:t>
            </a:r>
            <a:r>
              <a:rPr lang="zh-CN" altLang="en-US" b="1" dirty="0">
                <a:solidFill>
                  <a:srgbClr val="000000"/>
                </a:solidFill>
                <a:latin typeface="楷体_GB2312" pitchFamily="49" charset="-122"/>
                <a:ea typeface="楷体_GB2312" pitchFamily="49" charset="-122"/>
              </a:rPr>
              <a:t>自愿实施清洁生产审核的企业在开展审核前，应填写</a:t>
            </a:r>
            <a:r>
              <a:rPr lang="en-US" altLang="zh-CN" b="1" dirty="0">
                <a:solidFill>
                  <a:srgbClr val="FF0000"/>
                </a:solidFill>
                <a:latin typeface="楷体_GB2312" pitchFamily="49" charset="-122"/>
                <a:ea typeface="楷体_GB2312" pitchFamily="49" charset="-122"/>
              </a:rPr>
              <a:t>《</a:t>
            </a:r>
            <a:r>
              <a:rPr lang="zh-CN" altLang="en-US" b="1" dirty="0">
                <a:solidFill>
                  <a:srgbClr val="FF0000"/>
                </a:solidFill>
                <a:latin typeface="楷体_GB2312" pitchFamily="49" charset="-122"/>
                <a:ea typeface="楷体_GB2312" pitchFamily="49" charset="-122"/>
              </a:rPr>
              <a:t>惠州市自愿开展清洁生产企业登记表</a:t>
            </a:r>
            <a:r>
              <a:rPr lang="en-US" altLang="zh-CN" b="1" dirty="0">
                <a:solidFill>
                  <a:srgbClr val="FF0000"/>
                </a:solidFill>
                <a:latin typeface="楷体_GB2312" pitchFamily="49" charset="-122"/>
                <a:ea typeface="楷体_GB2312" pitchFamily="49" charset="-122"/>
              </a:rPr>
              <a:t>》</a:t>
            </a:r>
            <a:r>
              <a:rPr lang="zh-CN" altLang="en-US" b="1" dirty="0">
                <a:solidFill>
                  <a:srgbClr val="000000"/>
                </a:solidFill>
                <a:latin typeface="楷体_GB2312" pitchFamily="49" charset="-122"/>
                <a:ea typeface="楷体_GB2312" pitchFamily="49" charset="-122"/>
              </a:rPr>
              <a:t>（一式三份），于</a:t>
            </a:r>
            <a:r>
              <a:rPr lang="zh-CN" altLang="en-US" b="1" dirty="0">
                <a:solidFill>
                  <a:srgbClr val="FF0000"/>
                </a:solidFill>
                <a:latin typeface="楷体_GB2312" pitchFamily="49" charset="-122"/>
                <a:ea typeface="楷体_GB2312" pitchFamily="49" charset="-122"/>
              </a:rPr>
              <a:t>每年</a:t>
            </a:r>
            <a:r>
              <a:rPr lang="en-US" altLang="zh-CN" b="1" dirty="0">
                <a:solidFill>
                  <a:srgbClr val="FF0000"/>
                </a:solidFill>
                <a:latin typeface="楷体_GB2312" pitchFamily="49" charset="-122"/>
                <a:ea typeface="楷体_GB2312" pitchFamily="49" charset="-122"/>
              </a:rPr>
              <a:t>12</a:t>
            </a:r>
            <a:r>
              <a:rPr lang="zh-CN" altLang="en-US" b="1" dirty="0">
                <a:solidFill>
                  <a:srgbClr val="FF0000"/>
                </a:solidFill>
                <a:latin typeface="楷体_GB2312" pitchFamily="49" charset="-122"/>
                <a:ea typeface="楷体_GB2312" pitchFamily="49" charset="-122"/>
              </a:rPr>
              <a:t>月</a:t>
            </a:r>
            <a:r>
              <a:rPr lang="en-US" altLang="zh-CN" b="1" dirty="0">
                <a:solidFill>
                  <a:srgbClr val="FF0000"/>
                </a:solidFill>
                <a:latin typeface="楷体_GB2312" pitchFamily="49" charset="-122"/>
                <a:ea typeface="楷体_GB2312" pitchFamily="49" charset="-122"/>
              </a:rPr>
              <a:t>31</a:t>
            </a:r>
            <a:r>
              <a:rPr lang="zh-CN" altLang="en-US" b="1" dirty="0">
                <a:solidFill>
                  <a:srgbClr val="FF0000"/>
                </a:solidFill>
                <a:latin typeface="楷体_GB2312" pitchFamily="49" charset="-122"/>
                <a:ea typeface="楷体_GB2312" pitchFamily="49" charset="-122"/>
              </a:rPr>
              <a:t>日前</a:t>
            </a:r>
            <a:r>
              <a:rPr lang="zh-CN" altLang="en-US" b="1" dirty="0">
                <a:solidFill>
                  <a:srgbClr val="000000"/>
                </a:solidFill>
                <a:latin typeface="楷体_GB2312" pitchFamily="49" charset="-122"/>
                <a:ea typeface="楷体_GB2312" pitchFamily="49" charset="-122"/>
              </a:rPr>
              <a:t>交至市经贸部门。</a:t>
            </a:r>
            <a:endParaRPr lang="zh-CN" altLang="en-US" b="1" dirty="0">
              <a:solidFill>
                <a:srgbClr val="000000"/>
              </a:solidFill>
              <a:latin typeface="楷体_GB2312" pitchFamily="49" charset="-122"/>
              <a:ea typeface="楷体_GB2312" pitchFamily="49" charset="-122"/>
            </a:endParaRPr>
          </a:p>
          <a:p>
            <a:pPr eaLnBrk="0" hangingPunct="0">
              <a:lnSpc>
                <a:spcPct val="120000"/>
              </a:lnSpc>
              <a:buNone/>
            </a:pPr>
            <a:r>
              <a:rPr lang="zh-CN" altLang="en-US" b="1" dirty="0">
                <a:solidFill>
                  <a:srgbClr val="000000"/>
                </a:solidFill>
                <a:latin typeface="楷体_GB2312" pitchFamily="49" charset="-122"/>
                <a:ea typeface="楷体_GB2312" pitchFamily="49" charset="-122"/>
              </a:rPr>
              <a:t>    市经贸部门藉此制定全市清洁生产计划，并于</a:t>
            </a:r>
            <a:r>
              <a:rPr lang="zh-CN" altLang="en-US" b="1" dirty="0">
                <a:solidFill>
                  <a:srgbClr val="FF0000"/>
                </a:solidFill>
                <a:latin typeface="楷体_GB2312" pitchFamily="49" charset="-122"/>
                <a:ea typeface="楷体_GB2312" pitchFamily="49" charset="-122"/>
              </a:rPr>
              <a:t>每年</a:t>
            </a:r>
            <a:r>
              <a:rPr lang="en-US" altLang="zh-CN" b="1" dirty="0">
                <a:solidFill>
                  <a:srgbClr val="FF0000"/>
                </a:solidFill>
                <a:latin typeface="楷体_GB2312" pitchFamily="49" charset="-122"/>
                <a:ea typeface="楷体_GB2312" pitchFamily="49" charset="-122"/>
              </a:rPr>
              <a:t>1</a:t>
            </a:r>
            <a:r>
              <a:rPr lang="zh-CN" altLang="en-US" b="1" dirty="0">
                <a:solidFill>
                  <a:srgbClr val="FF0000"/>
                </a:solidFill>
                <a:latin typeface="楷体_GB2312" pitchFamily="49" charset="-122"/>
                <a:ea typeface="楷体_GB2312" pitchFamily="49" charset="-122"/>
              </a:rPr>
              <a:t>月</a:t>
            </a:r>
            <a:r>
              <a:rPr lang="zh-CN" altLang="en-US" b="1" dirty="0">
                <a:solidFill>
                  <a:srgbClr val="000000"/>
                </a:solidFill>
                <a:latin typeface="楷体_GB2312" pitchFamily="49" charset="-122"/>
                <a:ea typeface="楷体_GB2312" pitchFamily="49" charset="-122"/>
              </a:rPr>
              <a:t>公布自愿实施清洁生产企业名单。</a:t>
            </a:r>
            <a:r>
              <a:rPr lang="zh-CN" altLang="en-US" b="1" dirty="0">
                <a:solidFill>
                  <a:srgbClr val="FF0000"/>
                </a:solidFill>
                <a:latin typeface="楷体_GB2312" pitchFamily="49" charset="-122"/>
                <a:ea typeface="楷体_GB2312" pitchFamily="49" charset="-122"/>
              </a:rPr>
              <a:t>市经贸部门会同市科技、环保部门</a:t>
            </a:r>
            <a:r>
              <a:rPr lang="zh-CN" altLang="en-US" b="1" dirty="0">
                <a:solidFill>
                  <a:srgbClr val="000000"/>
                </a:solidFill>
                <a:latin typeface="楷体_GB2312" pitchFamily="49" charset="-122"/>
                <a:ea typeface="楷体_GB2312" pitchFamily="49" charset="-122"/>
              </a:rPr>
              <a:t>制定清洁生产验收计划。未列入市清洁生产计划的企业，原则上不纳入当年清洁生产验收计划。</a:t>
            </a:r>
            <a:r>
              <a:rPr lang="zh-CN" altLang="en-US" sz="2800" b="1" dirty="0">
                <a:solidFill>
                  <a:srgbClr val="000000"/>
                </a:solidFill>
                <a:latin typeface="楷体_GB2312" pitchFamily="49" charset="-122"/>
                <a:ea typeface="楷体_GB2312" pitchFamily="49" charset="-122"/>
              </a:rPr>
              <a:t> </a:t>
            </a:r>
            <a:endParaRPr lang="zh-CN" altLang="en-US" sz="2800" b="1" dirty="0">
              <a:solidFill>
                <a:srgbClr val="000000"/>
              </a:solidFill>
              <a:latin typeface="楷体_GB2312" pitchFamily="49" charset="-122"/>
              <a:ea typeface="楷体_GB2312" pitchFamily="49" charset="-122"/>
            </a:endParaRPr>
          </a:p>
          <a:p>
            <a:pPr eaLnBrk="0" hangingPunct="0">
              <a:buNone/>
            </a:pPr>
            <a:endParaRPr lang="zh-CN" altLang="en-US" sz="2800" b="1" dirty="0">
              <a:solidFill>
                <a:srgbClr val="000000"/>
              </a:solidFill>
              <a:latin typeface="楷体_GB2312" pitchFamily="49" charset="-122"/>
              <a:ea typeface="楷体_GB2312" pitchFamily="49" charset="-122"/>
            </a:endParaRPr>
          </a:p>
          <a:p>
            <a:pPr eaLnBrk="0" hangingPunct="0">
              <a:buNone/>
            </a:pPr>
            <a:endParaRPr lang="zh-CN" altLang="en-US" dirty="0">
              <a:solidFill>
                <a:srgbClr val="000000"/>
              </a:solidFill>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idx="1"/>
          </p:nvPr>
        </p:nvSpPr>
        <p:spPr>
          <a:xfrm>
            <a:off x="395288" y="1555750"/>
            <a:ext cx="8362950" cy="3960813"/>
          </a:xfrm>
          <a:ln/>
        </p:spPr>
        <p:txBody>
          <a:bodyPr vert="horz" wrap="square" lIns="91440" tIns="45720" rIns="91440" bIns="45720" anchor="t" anchorCtr="0"/>
          <a:p>
            <a:pPr>
              <a:lnSpc>
                <a:spcPct val="120000"/>
              </a:lnSpc>
              <a:buNone/>
            </a:pPr>
            <a:r>
              <a:rPr lang="zh-CN" altLang="en-US" sz="28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委托清洁生产技术服务单位开展清洁生产审核咨询工作的企业，应在签订技术服务合同后</a:t>
            </a:r>
            <a:r>
              <a:rPr lang="en-US" altLang="zh-CN" sz="2400" b="1" dirty="0">
                <a:solidFill>
                  <a:srgbClr val="FF0000"/>
                </a:solidFill>
                <a:latin typeface="楷体_GB2312" pitchFamily="49" charset="-122"/>
                <a:ea typeface="楷体_GB2312" pitchFamily="49" charset="-122"/>
              </a:rPr>
              <a:t>5</a:t>
            </a:r>
            <a:r>
              <a:rPr lang="zh-CN" altLang="en-US" sz="2400" b="1" dirty="0">
                <a:solidFill>
                  <a:srgbClr val="FF0000"/>
                </a:solidFill>
                <a:latin typeface="楷体_GB2312" pitchFamily="49" charset="-122"/>
                <a:ea typeface="楷体_GB2312" pitchFamily="49" charset="-122"/>
              </a:rPr>
              <a:t>个工作日内</a:t>
            </a:r>
            <a:r>
              <a:rPr lang="zh-CN" altLang="en-US" sz="2400" b="1" dirty="0">
                <a:solidFill>
                  <a:srgbClr val="000000"/>
                </a:solidFill>
                <a:latin typeface="楷体_GB2312" pitchFamily="49" charset="-122"/>
                <a:ea typeface="楷体_GB2312" pitchFamily="49" charset="-122"/>
              </a:rPr>
              <a:t>，向</a:t>
            </a:r>
            <a:r>
              <a:rPr lang="zh-CN" altLang="en-US" sz="2400" b="1" dirty="0">
                <a:solidFill>
                  <a:srgbClr val="FF0000"/>
                </a:solidFill>
                <a:latin typeface="楷体_GB2312" pitchFamily="49" charset="-122"/>
                <a:ea typeface="楷体_GB2312" pitchFamily="49" charset="-122"/>
              </a:rPr>
              <a:t>市经信局</a:t>
            </a:r>
            <a:r>
              <a:rPr lang="zh-CN" altLang="en-US" sz="2400" b="1" dirty="0">
                <a:solidFill>
                  <a:srgbClr val="000000"/>
                </a:solidFill>
                <a:latin typeface="楷体_GB2312" pitchFamily="49" charset="-122"/>
                <a:ea typeface="楷体_GB2312" pitchFamily="49" charset="-122"/>
              </a:rPr>
              <a:t>备案，备案时应提交以下材料：</a:t>
            </a:r>
            <a:endParaRPr lang="zh-CN" altLang="en-US" sz="2400" b="1" dirty="0">
              <a:solidFill>
                <a:srgbClr val="000000"/>
              </a:solidFill>
              <a:latin typeface="楷体_GB2312" pitchFamily="49" charset="-122"/>
              <a:ea typeface="楷体_GB2312" pitchFamily="49" charset="-122"/>
            </a:endParaRPr>
          </a:p>
          <a:p>
            <a:pPr>
              <a:lnSpc>
                <a:spcPct val="120000"/>
              </a:lnSpc>
              <a:buNone/>
            </a:pPr>
            <a:endParaRPr lang="zh-CN" altLang="en-US" sz="2400" b="1" dirty="0">
              <a:solidFill>
                <a:srgbClr val="000000"/>
              </a:solidFill>
              <a:latin typeface="楷体_GB2312" pitchFamily="49" charset="-122"/>
              <a:ea typeface="楷体_GB2312" pitchFamily="49" charset="-122"/>
            </a:endParaRPr>
          </a:p>
          <a:p>
            <a:pPr>
              <a:lnSpc>
                <a:spcPct val="80000"/>
              </a:lnSpc>
              <a:buNone/>
            </a:pPr>
            <a:r>
              <a:rPr lang="en-US" altLang="zh-CN" sz="2400" b="1" dirty="0">
                <a:solidFill>
                  <a:srgbClr val="000000"/>
                </a:solidFill>
                <a:latin typeface="楷体_GB2312" pitchFamily="49" charset="-122"/>
                <a:ea typeface="楷体_GB2312" pitchFamily="49" charset="-122"/>
              </a:rPr>
              <a:t>      1</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广东省清洁生产审核备案申请表</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a:p>
            <a:pPr>
              <a:lnSpc>
                <a:spcPct val="80000"/>
              </a:lnSpc>
              <a:buNone/>
            </a:pPr>
            <a:r>
              <a:rPr lang="en-US" altLang="zh-CN" sz="2400" b="1" dirty="0">
                <a:solidFill>
                  <a:srgbClr val="000000"/>
                </a:solidFill>
                <a:latin typeface="楷体_GB2312" pitchFamily="49" charset="-122"/>
                <a:ea typeface="楷体_GB2312" pitchFamily="49" charset="-122"/>
              </a:rPr>
              <a:t>      2</a:t>
            </a:r>
            <a:r>
              <a:rPr lang="zh-CN" altLang="en-US" sz="2400" b="1" dirty="0">
                <a:solidFill>
                  <a:srgbClr val="000000"/>
                </a:solidFill>
                <a:latin typeface="楷体_GB2312" pitchFamily="49" charset="-122"/>
                <a:ea typeface="楷体_GB2312" pitchFamily="49" charset="-122"/>
              </a:rPr>
              <a:t>、企业营业执照复印件；</a:t>
            </a:r>
            <a:endParaRPr lang="zh-CN" altLang="en-US" sz="2400" b="1" dirty="0">
              <a:solidFill>
                <a:srgbClr val="000000"/>
              </a:solidFill>
              <a:latin typeface="楷体_GB2312" pitchFamily="49" charset="-122"/>
              <a:ea typeface="楷体_GB2312" pitchFamily="49" charset="-122"/>
            </a:endParaRPr>
          </a:p>
          <a:p>
            <a:pPr>
              <a:lnSpc>
                <a:spcPct val="80000"/>
              </a:lnSpc>
              <a:buNone/>
            </a:pPr>
            <a:r>
              <a:rPr lang="en-US" altLang="zh-CN" sz="2400" b="1" dirty="0">
                <a:solidFill>
                  <a:srgbClr val="000000"/>
                </a:solidFill>
                <a:latin typeface="楷体_GB2312" pitchFamily="49" charset="-122"/>
                <a:ea typeface="楷体_GB2312" pitchFamily="49" charset="-122"/>
              </a:rPr>
              <a:t>      3</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清洁生产审核工作计划表</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a:p>
            <a:pPr>
              <a:lnSpc>
                <a:spcPct val="80000"/>
              </a:lnSpc>
              <a:buNone/>
            </a:pPr>
            <a:r>
              <a:rPr lang="en-US" altLang="zh-CN" sz="2400" b="1" dirty="0">
                <a:solidFill>
                  <a:srgbClr val="000000"/>
                </a:solidFill>
                <a:latin typeface="楷体_GB2312" pitchFamily="49" charset="-122"/>
                <a:ea typeface="楷体_GB2312" pitchFamily="49" charset="-122"/>
              </a:rPr>
              <a:t>      4</a:t>
            </a:r>
            <a:r>
              <a:rPr lang="zh-CN" altLang="en-US" sz="2400" b="1" dirty="0">
                <a:solidFill>
                  <a:srgbClr val="000000"/>
                </a:solidFill>
                <a:latin typeface="楷体_GB2312" pitchFamily="49" charset="-122"/>
                <a:ea typeface="楷体_GB2312" pitchFamily="49" charset="-122"/>
              </a:rPr>
              <a:t>、技术服务合同复印件；</a:t>
            </a:r>
            <a:endParaRPr lang="zh-CN" altLang="en-US" sz="2400" b="1" dirty="0">
              <a:solidFill>
                <a:srgbClr val="000000"/>
              </a:solidFill>
              <a:latin typeface="楷体_GB2312" pitchFamily="49" charset="-122"/>
              <a:ea typeface="楷体_GB2312" pitchFamily="49" charset="-122"/>
            </a:endParaRPr>
          </a:p>
          <a:p>
            <a:pPr>
              <a:lnSpc>
                <a:spcPct val="80000"/>
              </a:lnSpc>
              <a:buNone/>
            </a:pPr>
            <a:r>
              <a:rPr lang="en-US" altLang="zh-CN" sz="2400" b="1" dirty="0">
                <a:solidFill>
                  <a:srgbClr val="000000"/>
                </a:solidFill>
                <a:latin typeface="楷体_GB2312" pitchFamily="49" charset="-122"/>
                <a:ea typeface="楷体_GB2312" pitchFamily="49" charset="-122"/>
              </a:rPr>
              <a:t>      5</a:t>
            </a:r>
            <a:r>
              <a:rPr lang="zh-CN" altLang="en-US" sz="2400" b="1" dirty="0">
                <a:solidFill>
                  <a:srgbClr val="000000"/>
                </a:solidFill>
                <a:latin typeface="楷体_GB2312" pitchFamily="49" charset="-122"/>
                <a:ea typeface="楷体_GB2312" pitchFamily="49" charset="-122"/>
              </a:rPr>
              <a:t>、清洁生产技术服务单位资质证明复印件。</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3</a:t>
            </a:r>
            <a:r>
              <a:rPr lang="zh-CN" altLang="en-US" sz="3200" b="1" dirty="0">
                <a:latin typeface="楷体_GB2312" pitchFamily="49" charset="-122"/>
                <a:ea typeface="楷体_GB2312" pitchFamily="49" charset="-122"/>
                <a:cs typeface="+mj-cs"/>
              </a:rPr>
              <a:t>、清洁生产审核</a:t>
            </a:r>
            <a:endParaRPr lang="zh-CN" altLang="en-US" sz="3200" b="1" dirty="0">
              <a:latin typeface="楷体_GB2312" pitchFamily="49" charset="-122"/>
              <a:ea typeface="楷体_GB2312" pitchFamily="49" charset="-122"/>
              <a:cs typeface="+mj-cs"/>
            </a:endParaRPr>
          </a:p>
        </p:txBody>
      </p:sp>
      <p:grpSp>
        <p:nvGrpSpPr>
          <p:cNvPr id="11267" name="Group 36"/>
          <p:cNvGrpSpPr/>
          <p:nvPr/>
        </p:nvGrpSpPr>
        <p:grpSpPr>
          <a:xfrm>
            <a:off x="2195513" y="2254250"/>
            <a:ext cx="4968875" cy="4343400"/>
            <a:chOff x="1383" y="1207"/>
            <a:chExt cx="3130" cy="2736"/>
          </a:xfrm>
        </p:grpSpPr>
        <p:sp>
          <p:nvSpPr>
            <p:cNvPr id="11270" name="Rectangle 37"/>
            <p:cNvSpPr/>
            <p:nvPr/>
          </p:nvSpPr>
          <p:spPr>
            <a:xfrm>
              <a:off x="1905" y="1207"/>
              <a:ext cx="1982" cy="288"/>
            </a:xfrm>
            <a:prstGeom prst="rect">
              <a:avLst/>
            </a:prstGeom>
            <a:solidFill>
              <a:srgbClr val="00E4A8"/>
            </a:solidFill>
            <a:ln w="9525" cap="flat" cmpd="sng">
              <a:solidFill>
                <a:srgbClr val="000000"/>
              </a:solidFill>
              <a:prstDash val="solid"/>
              <a:miter/>
              <a:headEnd type="none" w="med" len="med"/>
              <a:tailEnd type="none" w="med" len="med"/>
            </a:ln>
          </p:spPr>
          <p:txBody>
            <a:bodyPr wrap="none" lIns="18000" rIns="18000" anchor="ctr" anchorCtr="0"/>
            <a:p>
              <a:pPr algn="ctr"/>
              <a:r>
                <a:rPr lang="zh-CN" altLang="en-US" sz="2000" b="1" dirty="0">
                  <a:solidFill>
                    <a:srgbClr val="000000"/>
                  </a:solidFill>
                  <a:latin typeface="Tahoma" panose="020B0604030504040204" pitchFamily="34" charset="0"/>
                  <a:ea typeface="楷体_GB2312" pitchFamily="49" charset="-122"/>
                </a:rPr>
                <a:t>筹划与组织</a:t>
              </a:r>
              <a:endParaRPr lang="zh-CN" altLang="en-US" sz="2000" b="1" dirty="0">
                <a:solidFill>
                  <a:srgbClr val="000000"/>
                </a:solidFill>
                <a:latin typeface="Tahoma" panose="020B0604030504040204" pitchFamily="34" charset="0"/>
                <a:ea typeface="楷体_GB2312" pitchFamily="49" charset="-122"/>
              </a:endParaRPr>
            </a:p>
          </p:txBody>
        </p:sp>
        <p:sp>
          <p:nvSpPr>
            <p:cNvPr id="11271" name="Rectangle 38"/>
            <p:cNvSpPr/>
            <p:nvPr/>
          </p:nvSpPr>
          <p:spPr>
            <a:xfrm>
              <a:off x="1905" y="1615"/>
              <a:ext cx="1982" cy="288"/>
            </a:xfrm>
            <a:prstGeom prst="rect">
              <a:avLst/>
            </a:prstGeom>
            <a:solidFill>
              <a:srgbClr val="00E4A8"/>
            </a:solidFill>
            <a:ln w="9525" cap="flat" cmpd="sng">
              <a:solidFill>
                <a:srgbClr val="000000"/>
              </a:solidFill>
              <a:prstDash val="solid"/>
              <a:miter/>
              <a:headEnd type="none" w="med" len="med"/>
              <a:tailEnd type="none" w="med" len="med"/>
            </a:ln>
          </p:spPr>
          <p:txBody>
            <a:bodyPr wrap="none" lIns="18000" rIns="18000" anchor="ctr" anchorCtr="0"/>
            <a:p>
              <a:pPr algn="ctr"/>
              <a:endParaRPr lang="zh-CN" altLang="en-US" sz="2000" b="1" dirty="0">
                <a:solidFill>
                  <a:srgbClr val="000000"/>
                </a:solidFill>
                <a:latin typeface="Tahoma" panose="020B0604030504040204" pitchFamily="34" charset="0"/>
                <a:ea typeface="楷体_GB2312" pitchFamily="49" charset="-122"/>
              </a:endParaRPr>
            </a:p>
          </p:txBody>
        </p:sp>
        <p:sp>
          <p:nvSpPr>
            <p:cNvPr id="11272" name="Rectangle 39"/>
            <p:cNvSpPr/>
            <p:nvPr/>
          </p:nvSpPr>
          <p:spPr>
            <a:xfrm>
              <a:off x="1905" y="2039"/>
              <a:ext cx="1982" cy="288"/>
            </a:xfrm>
            <a:prstGeom prst="rect">
              <a:avLst/>
            </a:prstGeom>
            <a:solidFill>
              <a:srgbClr val="00E4A8"/>
            </a:solidFill>
            <a:ln w="9525" cap="flat" cmpd="sng">
              <a:solidFill>
                <a:srgbClr val="000000"/>
              </a:solidFill>
              <a:prstDash val="solid"/>
              <a:miter/>
              <a:headEnd type="none" w="med" len="med"/>
              <a:tailEnd type="none" w="med" len="med"/>
            </a:ln>
          </p:spPr>
          <p:txBody>
            <a:bodyPr wrap="none" lIns="18000" rIns="18000" anchor="ctr" anchorCtr="0"/>
            <a:p>
              <a:pPr algn="ctr"/>
              <a:r>
                <a:rPr lang="zh-CN" altLang="en-US" sz="2000" b="1" dirty="0">
                  <a:solidFill>
                    <a:srgbClr val="000000"/>
                  </a:solidFill>
                  <a:latin typeface="Tahoma" panose="020B0604030504040204" pitchFamily="34" charset="0"/>
                  <a:ea typeface="楷体_GB2312" pitchFamily="49" charset="-122"/>
                </a:rPr>
                <a:t>企业清洁生产审核</a:t>
              </a:r>
              <a:endParaRPr lang="zh-CN" altLang="en-US" sz="2000" b="1" dirty="0">
                <a:solidFill>
                  <a:srgbClr val="000000"/>
                </a:solidFill>
                <a:latin typeface="Tahoma" panose="020B0604030504040204" pitchFamily="34" charset="0"/>
                <a:ea typeface="楷体_GB2312" pitchFamily="49" charset="-122"/>
              </a:endParaRPr>
            </a:p>
          </p:txBody>
        </p:sp>
        <p:sp>
          <p:nvSpPr>
            <p:cNvPr id="11273" name="Rectangle 40"/>
            <p:cNvSpPr/>
            <p:nvPr/>
          </p:nvSpPr>
          <p:spPr>
            <a:xfrm>
              <a:off x="1383" y="2439"/>
              <a:ext cx="3130" cy="288"/>
            </a:xfrm>
            <a:prstGeom prst="rect">
              <a:avLst/>
            </a:prstGeom>
            <a:solidFill>
              <a:srgbClr val="00E4A8"/>
            </a:solidFill>
            <a:ln w="9525" cap="flat" cmpd="sng">
              <a:solidFill>
                <a:srgbClr val="000000"/>
              </a:solidFill>
              <a:prstDash val="solid"/>
              <a:miter/>
              <a:headEnd type="none" w="med" len="med"/>
              <a:tailEnd type="none" w="med" len="med"/>
            </a:ln>
          </p:spPr>
          <p:txBody>
            <a:bodyPr wrap="none" lIns="18000" rIns="18000" anchor="ctr" anchorCtr="0"/>
            <a:p>
              <a:pPr algn="ctr"/>
              <a:r>
                <a:rPr lang="zh-CN" altLang="en-US" sz="2000" b="1" dirty="0">
                  <a:solidFill>
                    <a:srgbClr val="000000"/>
                  </a:solidFill>
                  <a:latin typeface="Tahoma" panose="020B0604030504040204" pitchFamily="34" charset="0"/>
                  <a:ea typeface="楷体_GB2312" pitchFamily="49" charset="-122"/>
                </a:rPr>
                <a:t>清洁生产备选方案的产生和筛选</a:t>
              </a:r>
              <a:endParaRPr lang="zh-CN" altLang="en-US" sz="2000" b="1" dirty="0">
                <a:solidFill>
                  <a:srgbClr val="000000"/>
                </a:solidFill>
                <a:latin typeface="Tahoma" panose="020B0604030504040204" pitchFamily="34" charset="0"/>
                <a:ea typeface="楷体_GB2312" pitchFamily="49" charset="-122"/>
              </a:endParaRPr>
            </a:p>
          </p:txBody>
        </p:sp>
        <p:sp>
          <p:nvSpPr>
            <p:cNvPr id="11274" name="Rectangle 41"/>
            <p:cNvSpPr/>
            <p:nvPr/>
          </p:nvSpPr>
          <p:spPr>
            <a:xfrm>
              <a:off x="1957" y="2847"/>
              <a:ext cx="1930" cy="288"/>
            </a:xfrm>
            <a:prstGeom prst="rect">
              <a:avLst/>
            </a:prstGeom>
            <a:solidFill>
              <a:srgbClr val="00E4A8"/>
            </a:solidFill>
            <a:ln w="9525" cap="flat" cmpd="sng">
              <a:solidFill>
                <a:srgbClr val="000000"/>
              </a:solidFill>
              <a:prstDash val="solid"/>
              <a:miter/>
              <a:headEnd type="none" w="med" len="med"/>
              <a:tailEnd type="none" w="med" len="med"/>
            </a:ln>
          </p:spPr>
          <p:txBody>
            <a:bodyPr wrap="none" lIns="18000" rIns="18000" anchor="ctr" anchorCtr="0"/>
            <a:p>
              <a:pPr algn="ctr"/>
              <a:r>
                <a:rPr lang="zh-CN" altLang="en-US" sz="2000" b="1" dirty="0">
                  <a:solidFill>
                    <a:srgbClr val="000000"/>
                  </a:solidFill>
                  <a:latin typeface="Tahoma" panose="020B0604030504040204" pitchFamily="34" charset="0"/>
                  <a:ea typeface="楷体_GB2312" pitchFamily="49" charset="-122"/>
                </a:rPr>
                <a:t>方案可行性分析</a:t>
              </a:r>
              <a:endParaRPr lang="zh-CN" altLang="en-US" sz="2000" b="1" dirty="0">
                <a:solidFill>
                  <a:srgbClr val="000000"/>
                </a:solidFill>
                <a:latin typeface="Tahoma" panose="020B0604030504040204" pitchFamily="34" charset="0"/>
                <a:ea typeface="楷体_GB2312" pitchFamily="49" charset="-122"/>
              </a:endParaRPr>
            </a:p>
          </p:txBody>
        </p:sp>
        <p:sp>
          <p:nvSpPr>
            <p:cNvPr id="11275" name="Rectangle 42"/>
            <p:cNvSpPr/>
            <p:nvPr/>
          </p:nvSpPr>
          <p:spPr>
            <a:xfrm>
              <a:off x="1957" y="3255"/>
              <a:ext cx="1930" cy="288"/>
            </a:xfrm>
            <a:prstGeom prst="rect">
              <a:avLst/>
            </a:prstGeom>
            <a:solidFill>
              <a:srgbClr val="00E4A8"/>
            </a:solidFill>
            <a:ln w="9525" cap="flat" cmpd="sng">
              <a:solidFill>
                <a:srgbClr val="000000"/>
              </a:solidFill>
              <a:prstDash val="solid"/>
              <a:miter/>
              <a:headEnd type="none" w="med" len="med"/>
              <a:tailEnd type="none" w="med" len="med"/>
            </a:ln>
          </p:spPr>
          <p:txBody>
            <a:bodyPr wrap="none" lIns="18000" rIns="18000" anchor="ctr" anchorCtr="0"/>
            <a:p>
              <a:pPr algn="ctr"/>
              <a:r>
                <a:rPr lang="zh-CN" altLang="en-US" sz="2000" b="1" dirty="0">
                  <a:solidFill>
                    <a:srgbClr val="000000"/>
                  </a:solidFill>
                  <a:latin typeface="Tahoma" panose="020B0604030504040204" pitchFamily="34" charset="0"/>
                  <a:ea typeface="楷体_GB2312" pitchFamily="49" charset="-122"/>
                </a:rPr>
                <a:t>清洁生产方案的实施</a:t>
              </a:r>
              <a:endParaRPr lang="zh-CN" altLang="en-US" sz="2000" b="1" dirty="0">
                <a:solidFill>
                  <a:srgbClr val="000000"/>
                </a:solidFill>
                <a:latin typeface="Tahoma" panose="020B0604030504040204" pitchFamily="34" charset="0"/>
                <a:ea typeface="楷体_GB2312" pitchFamily="49" charset="-122"/>
              </a:endParaRPr>
            </a:p>
          </p:txBody>
        </p:sp>
        <p:sp>
          <p:nvSpPr>
            <p:cNvPr id="11276" name="Rectangle 43"/>
            <p:cNvSpPr/>
            <p:nvPr/>
          </p:nvSpPr>
          <p:spPr>
            <a:xfrm>
              <a:off x="1957" y="3655"/>
              <a:ext cx="1930" cy="288"/>
            </a:xfrm>
            <a:prstGeom prst="rect">
              <a:avLst/>
            </a:prstGeom>
            <a:solidFill>
              <a:srgbClr val="00E4A8"/>
            </a:solidFill>
            <a:ln w="9525" cap="flat" cmpd="sng">
              <a:solidFill>
                <a:srgbClr val="000000"/>
              </a:solidFill>
              <a:prstDash val="solid"/>
              <a:miter/>
              <a:headEnd type="none" w="med" len="med"/>
              <a:tailEnd type="none" w="med" len="med"/>
            </a:ln>
          </p:spPr>
          <p:txBody>
            <a:bodyPr wrap="none" lIns="18000" rIns="18000" anchor="ctr" anchorCtr="0"/>
            <a:p>
              <a:pPr algn="ctr"/>
              <a:r>
                <a:rPr lang="zh-CN" altLang="en-US" sz="2000" b="1" dirty="0">
                  <a:solidFill>
                    <a:srgbClr val="000000"/>
                  </a:solidFill>
                  <a:latin typeface="Tahoma" panose="020B0604030504040204" pitchFamily="34" charset="0"/>
                  <a:ea typeface="楷体_GB2312" pitchFamily="49" charset="-122"/>
                </a:rPr>
                <a:t>持续清洁生产</a:t>
              </a:r>
              <a:endParaRPr lang="zh-CN" altLang="en-US" sz="2000" b="1" dirty="0">
                <a:solidFill>
                  <a:srgbClr val="000000"/>
                </a:solidFill>
                <a:latin typeface="Tahoma" panose="020B0604030504040204" pitchFamily="34" charset="0"/>
                <a:ea typeface="楷体_GB2312" pitchFamily="49" charset="-122"/>
              </a:endParaRPr>
            </a:p>
          </p:txBody>
        </p:sp>
        <p:sp>
          <p:nvSpPr>
            <p:cNvPr id="11277" name="AutoShape 44"/>
            <p:cNvSpPr/>
            <p:nvPr/>
          </p:nvSpPr>
          <p:spPr>
            <a:xfrm>
              <a:off x="2792" y="1495"/>
              <a:ext cx="156" cy="96"/>
            </a:xfrm>
            <a:prstGeom prst="downArrow">
              <a:avLst>
                <a:gd name="adj1" fmla="val 50000"/>
                <a:gd name="adj2" fmla="val 25000"/>
              </a:avLst>
            </a:prstGeom>
            <a:solidFill>
              <a:srgbClr val="3333CC"/>
            </a:solidFill>
            <a:ln w="9525" cap="flat" cmpd="sng">
              <a:solidFill>
                <a:srgbClr val="000000"/>
              </a:solidFill>
              <a:prstDash val="solid"/>
              <a:miter/>
              <a:headEnd type="none" w="med" len="med"/>
              <a:tailEnd type="none" w="med" len="med"/>
            </a:ln>
          </p:spPr>
          <p:txBody>
            <a:bodyPr wrap="none" anchor="ctr" anchorCtr="0"/>
            <a:p>
              <a:pPr algn="ctr"/>
              <a:endParaRPr lang="zh-CN" altLang="en-US" b="1" dirty="0">
                <a:solidFill>
                  <a:schemeClr val="hlink"/>
                </a:solidFill>
                <a:latin typeface="Tahoma" panose="020B0604030504040204" pitchFamily="34" charset="0"/>
                <a:ea typeface="宋体" panose="02010600030101010101" pitchFamily="2" charset="-122"/>
              </a:endParaRPr>
            </a:p>
          </p:txBody>
        </p:sp>
        <p:sp>
          <p:nvSpPr>
            <p:cNvPr id="11278" name="AutoShape 45"/>
            <p:cNvSpPr/>
            <p:nvPr/>
          </p:nvSpPr>
          <p:spPr>
            <a:xfrm>
              <a:off x="2792" y="1927"/>
              <a:ext cx="156" cy="96"/>
            </a:xfrm>
            <a:prstGeom prst="downArrow">
              <a:avLst>
                <a:gd name="adj1" fmla="val 50000"/>
                <a:gd name="adj2" fmla="val 25000"/>
              </a:avLst>
            </a:prstGeom>
            <a:solidFill>
              <a:srgbClr val="3333CC"/>
            </a:solidFill>
            <a:ln w="9525" cap="flat" cmpd="sng">
              <a:solidFill>
                <a:srgbClr val="000000"/>
              </a:solidFill>
              <a:prstDash val="solid"/>
              <a:miter/>
              <a:headEnd type="none" w="med" len="med"/>
              <a:tailEnd type="none" w="med" len="med"/>
            </a:ln>
          </p:spPr>
          <p:txBody>
            <a:bodyPr wrap="none" anchor="ctr" anchorCtr="0"/>
            <a:p>
              <a:pPr algn="ctr"/>
              <a:endParaRPr lang="zh-CN" altLang="en-US" b="1" dirty="0">
                <a:solidFill>
                  <a:schemeClr val="hlink"/>
                </a:solidFill>
                <a:latin typeface="Tahoma" panose="020B0604030504040204" pitchFamily="34" charset="0"/>
                <a:ea typeface="宋体" panose="02010600030101010101" pitchFamily="2" charset="-122"/>
              </a:endParaRPr>
            </a:p>
          </p:txBody>
        </p:sp>
        <p:sp>
          <p:nvSpPr>
            <p:cNvPr id="11279" name="AutoShape 46"/>
            <p:cNvSpPr/>
            <p:nvPr/>
          </p:nvSpPr>
          <p:spPr>
            <a:xfrm>
              <a:off x="2792" y="2327"/>
              <a:ext cx="156" cy="96"/>
            </a:xfrm>
            <a:prstGeom prst="downArrow">
              <a:avLst>
                <a:gd name="adj1" fmla="val 50000"/>
                <a:gd name="adj2" fmla="val 25000"/>
              </a:avLst>
            </a:prstGeom>
            <a:solidFill>
              <a:srgbClr val="3333CC"/>
            </a:solidFill>
            <a:ln w="9525" cap="flat" cmpd="sng">
              <a:solidFill>
                <a:srgbClr val="000000"/>
              </a:solidFill>
              <a:prstDash val="solid"/>
              <a:miter/>
              <a:headEnd type="none" w="med" len="med"/>
              <a:tailEnd type="none" w="med" len="med"/>
            </a:ln>
          </p:spPr>
          <p:txBody>
            <a:bodyPr wrap="none" anchor="ctr" anchorCtr="0"/>
            <a:p>
              <a:pPr algn="ctr"/>
              <a:endParaRPr lang="zh-CN" altLang="en-US" b="1" dirty="0">
                <a:solidFill>
                  <a:schemeClr val="hlink"/>
                </a:solidFill>
                <a:latin typeface="Tahoma" panose="020B0604030504040204" pitchFamily="34" charset="0"/>
                <a:ea typeface="宋体" panose="02010600030101010101" pitchFamily="2" charset="-122"/>
              </a:endParaRPr>
            </a:p>
          </p:txBody>
        </p:sp>
        <p:sp>
          <p:nvSpPr>
            <p:cNvPr id="11280" name="AutoShape 47"/>
            <p:cNvSpPr/>
            <p:nvPr/>
          </p:nvSpPr>
          <p:spPr>
            <a:xfrm>
              <a:off x="2792" y="2727"/>
              <a:ext cx="156" cy="96"/>
            </a:xfrm>
            <a:prstGeom prst="downArrow">
              <a:avLst>
                <a:gd name="adj1" fmla="val 50000"/>
                <a:gd name="adj2" fmla="val 25000"/>
              </a:avLst>
            </a:prstGeom>
            <a:solidFill>
              <a:srgbClr val="3333CC"/>
            </a:solidFill>
            <a:ln w="9525" cap="flat" cmpd="sng">
              <a:solidFill>
                <a:srgbClr val="000000"/>
              </a:solidFill>
              <a:prstDash val="solid"/>
              <a:miter/>
              <a:headEnd type="none" w="med" len="med"/>
              <a:tailEnd type="none" w="med" len="med"/>
            </a:ln>
          </p:spPr>
          <p:txBody>
            <a:bodyPr wrap="none" anchor="ctr" anchorCtr="0"/>
            <a:p>
              <a:pPr algn="ctr"/>
              <a:endParaRPr lang="zh-CN" altLang="en-US" b="1" dirty="0">
                <a:solidFill>
                  <a:schemeClr val="hlink"/>
                </a:solidFill>
                <a:latin typeface="Tahoma" panose="020B0604030504040204" pitchFamily="34" charset="0"/>
                <a:ea typeface="宋体" panose="02010600030101010101" pitchFamily="2" charset="-122"/>
              </a:endParaRPr>
            </a:p>
          </p:txBody>
        </p:sp>
        <p:sp>
          <p:nvSpPr>
            <p:cNvPr id="11281" name="AutoShape 48"/>
            <p:cNvSpPr/>
            <p:nvPr/>
          </p:nvSpPr>
          <p:spPr>
            <a:xfrm>
              <a:off x="2792" y="3135"/>
              <a:ext cx="156" cy="96"/>
            </a:xfrm>
            <a:prstGeom prst="downArrow">
              <a:avLst>
                <a:gd name="adj1" fmla="val 50000"/>
                <a:gd name="adj2" fmla="val 25000"/>
              </a:avLst>
            </a:prstGeom>
            <a:solidFill>
              <a:srgbClr val="3333CC"/>
            </a:solidFill>
            <a:ln w="9525" cap="flat" cmpd="sng">
              <a:solidFill>
                <a:srgbClr val="000000"/>
              </a:solidFill>
              <a:prstDash val="solid"/>
              <a:miter/>
              <a:headEnd type="none" w="med" len="med"/>
              <a:tailEnd type="none" w="med" len="med"/>
            </a:ln>
          </p:spPr>
          <p:txBody>
            <a:bodyPr wrap="none" anchor="ctr" anchorCtr="0"/>
            <a:p>
              <a:pPr algn="ctr"/>
              <a:endParaRPr lang="zh-CN" altLang="en-US" b="1" dirty="0">
                <a:solidFill>
                  <a:schemeClr val="hlink"/>
                </a:solidFill>
                <a:latin typeface="Tahoma" panose="020B0604030504040204" pitchFamily="34" charset="0"/>
                <a:ea typeface="宋体" panose="02010600030101010101" pitchFamily="2" charset="-122"/>
              </a:endParaRPr>
            </a:p>
          </p:txBody>
        </p:sp>
        <p:sp>
          <p:nvSpPr>
            <p:cNvPr id="11282" name="AutoShape 49"/>
            <p:cNvSpPr/>
            <p:nvPr/>
          </p:nvSpPr>
          <p:spPr>
            <a:xfrm>
              <a:off x="2792" y="3543"/>
              <a:ext cx="156" cy="96"/>
            </a:xfrm>
            <a:prstGeom prst="downArrow">
              <a:avLst>
                <a:gd name="adj1" fmla="val 50000"/>
                <a:gd name="adj2" fmla="val 25000"/>
              </a:avLst>
            </a:prstGeom>
            <a:solidFill>
              <a:srgbClr val="3333CC"/>
            </a:solidFill>
            <a:ln w="9525" cap="flat" cmpd="sng">
              <a:solidFill>
                <a:srgbClr val="000000"/>
              </a:solidFill>
              <a:prstDash val="solid"/>
              <a:miter/>
              <a:headEnd type="none" w="med" len="med"/>
              <a:tailEnd type="none" w="med" len="med"/>
            </a:ln>
          </p:spPr>
          <p:txBody>
            <a:bodyPr wrap="none" anchor="ctr" anchorCtr="0"/>
            <a:p>
              <a:pPr algn="ctr"/>
              <a:endParaRPr lang="zh-CN" altLang="en-US" b="1" dirty="0">
                <a:solidFill>
                  <a:schemeClr val="hlink"/>
                </a:solidFill>
                <a:latin typeface="Tahoma" panose="020B0604030504040204" pitchFamily="34" charset="0"/>
                <a:ea typeface="宋体" panose="02010600030101010101" pitchFamily="2" charset="-122"/>
              </a:endParaRPr>
            </a:p>
          </p:txBody>
        </p:sp>
      </p:grpSp>
      <p:sp>
        <p:nvSpPr>
          <p:cNvPr id="11268" name="Rectangle 50"/>
          <p:cNvSpPr/>
          <p:nvPr/>
        </p:nvSpPr>
        <p:spPr>
          <a:xfrm>
            <a:off x="3382963" y="2924175"/>
            <a:ext cx="2484437" cy="396875"/>
          </a:xfrm>
          <a:prstGeom prst="rect">
            <a:avLst/>
          </a:prstGeom>
          <a:noFill/>
          <a:ln w="9525">
            <a:noFill/>
          </a:ln>
        </p:spPr>
        <p:txBody>
          <a:bodyPr wrap="none">
            <a:spAutoFit/>
          </a:bodyPr>
          <a:p>
            <a:r>
              <a:rPr lang="zh-CN" altLang="en-US" sz="2000" b="1" dirty="0">
                <a:solidFill>
                  <a:srgbClr val="000000"/>
                </a:solidFill>
                <a:latin typeface="Tahoma" panose="020B0604030504040204" pitchFamily="34" charset="0"/>
                <a:ea typeface="楷体_GB2312" pitchFamily="49" charset="-122"/>
              </a:rPr>
              <a:t>企业清洁生产预审核</a:t>
            </a:r>
            <a:endParaRPr lang="zh-CN" altLang="en-US" sz="2000" b="1" dirty="0">
              <a:solidFill>
                <a:srgbClr val="000000"/>
              </a:solidFill>
              <a:latin typeface="Tahoma" panose="020B0604030504040204" pitchFamily="34" charset="0"/>
              <a:ea typeface="楷体_GB2312" pitchFamily="49" charset="-122"/>
            </a:endParaRPr>
          </a:p>
        </p:txBody>
      </p:sp>
      <p:sp>
        <p:nvSpPr>
          <p:cNvPr id="11269" name="Rectangle 51"/>
          <p:cNvSpPr/>
          <p:nvPr/>
        </p:nvSpPr>
        <p:spPr>
          <a:xfrm>
            <a:off x="2627313" y="1481138"/>
            <a:ext cx="4537075" cy="579437"/>
          </a:xfrm>
          <a:prstGeom prst="rect">
            <a:avLst/>
          </a:prstGeom>
          <a:noFill/>
          <a:ln w="9525">
            <a:noFill/>
          </a:ln>
        </p:spPr>
        <p:txBody>
          <a:bodyPr>
            <a:spAutoFit/>
          </a:bodyPr>
          <a:p>
            <a:pPr>
              <a:spcBef>
                <a:spcPct val="50000"/>
              </a:spcBef>
            </a:pPr>
            <a:r>
              <a:rPr lang="zh-CN" altLang="en-US" sz="3200" b="1" dirty="0">
                <a:solidFill>
                  <a:srgbClr val="FF0000"/>
                </a:solidFill>
                <a:latin typeface="楷体_GB2312" pitchFamily="49" charset="-122"/>
                <a:ea typeface="楷体_GB2312" pitchFamily="49" charset="-122"/>
              </a:rPr>
              <a:t>清洁生产≠清洁卫生！</a:t>
            </a:r>
            <a:endParaRPr lang="zh-CN" altLang="en-US" sz="3200" b="1" dirty="0">
              <a:solidFill>
                <a:srgbClr val="FF0000"/>
              </a:solidFill>
              <a:latin typeface="楷体_GB2312" pitchFamily="49" charset="-122"/>
              <a:ea typeface="楷体_GB2312"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ln/>
        </p:spPr>
        <p:txBody>
          <a:bodyPr vert="horz" wrap="square" lIns="91440" tIns="45720" rIns="91440" bIns="45720" anchor="ctr" anchorCtr="0"/>
          <a:p>
            <a:pPr/>
            <a:r>
              <a:rPr lang="en-US" altLang="zh-CN" sz="3200" b="1" dirty="0">
                <a:latin typeface="楷体_GB2312" pitchFamily="49" charset="-122"/>
                <a:ea typeface="楷体_GB2312" pitchFamily="49" charset="-122"/>
                <a:cs typeface="+mj-cs"/>
              </a:rPr>
              <a:t>3.1</a:t>
            </a:r>
            <a:r>
              <a:rPr lang="zh-CN" altLang="en-US" sz="3200" b="1" dirty="0">
                <a:latin typeface="楷体_GB2312" pitchFamily="49" charset="-122"/>
                <a:ea typeface="楷体_GB2312" pitchFamily="49" charset="-122"/>
                <a:cs typeface="+mj-cs"/>
              </a:rPr>
              <a:t>筹划与组织</a:t>
            </a:r>
            <a:endParaRPr lang="en-US" altLang="zh-CN" sz="3200" b="1" dirty="0">
              <a:latin typeface="楷体_GB2312" pitchFamily="49" charset="-122"/>
              <a:ea typeface="楷体_GB2312" pitchFamily="49" charset="-122"/>
              <a:cs typeface="+mj-cs"/>
            </a:endParaRPr>
          </a:p>
        </p:txBody>
      </p:sp>
      <p:sp>
        <p:nvSpPr>
          <p:cNvPr id="12291" name="Rectangle 7"/>
          <p:cNvSpPr/>
          <p:nvPr/>
        </p:nvSpPr>
        <p:spPr>
          <a:xfrm>
            <a:off x="304800" y="1905000"/>
            <a:ext cx="8305800" cy="515938"/>
          </a:xfrm>
          <a:prstGeom prst="rect">
            <a:avLst/>
          </a:prstGeom>
          <a:noFill/>
          <a:ln w="9525">
            <a:noFill/>
          </a:ln>
        </p:spPr>
        <p:txBody>
          <a:bodyPr/>
          <a:p>
            <a:pPr marL="342900" indent="-342900" eaLnBrk="0" hangingPunct="0">
              <a:lnSpc>
                <a:spcPct val="150000"/>
              </a:lnSpc>
              <a:spcBef>
                <a:spcPct val="20000"/>
              </a:spcBef>
            </a:pPr>
            <a:r>
              <a:rPr lang="zh-CN" altLang="en-US" dirty="0">
                <a:solidFill>
                  <a:srgbClr val="660033"/>
                </a:solidFill>
                <a:latin typeface="楷体_GB2312" pitchFamily="49" charset="-122"/>
                <a:ea typeface="楷体_GB2312" pitchFamily="49" charset="-122"/>
              </a:rPr>
              <a:t>   </a:t>
            </a:r>
            <a:endParaRPr lang="zh-CN" altLang="en-US" dirty="0">
              <a:solidFill>
                <a:srgbClr val="660033"/>
              </a:solidFill>
              <a:latin typeface="楷体_GB2312" pitchFamily="49" charset="-122"/>
              <a:ea typeface="楷体_GB2312" pitchFamily="49" charset="-122"/>
            </a:endParaRPr>
          </a:p>
        </p:txBody>
      </p:sp>
      <p:sp>
        <p:nvSpPr>
          <p:cNvPr id="12292" name="Text Box 8"/>
          <p:cNvSpPr txBox="1"/>
          <p:nvPr/>
        </p:nvSpPr>
        <p:spPr>
          <a:xfrm>
            <a:off x="611188" y="1484313"/>
            <a:ext cx="7993062" cy="2292350"/>
          </a:xfrm>
          <a:prstGeom prst="rect">
            <a:avLst/>
          </a:prstGeom>
          <a:noFill/>
          <a:ln w="9525" cap="flat" cmpd="sng">
            <a:solidFill>
              <a:srgbClr val="00FF00"/>
            </a:solidFill>
            <a:prstDash val="solid"/>
            <a:miter/>
            <a:headEnd type="none" w="med" len="med"/>
            <a:tailEnd type="none" w="med" len="med"/>
          </a:ln>
        </p:spPr>
        <p:txBody>
          <a:bodyPr>
            <a:spAutoFit/>
          </a:bodyPr>
          <a:p>
            <a:pPr>
              <a:lnSpc>
                <a:spcPct val="150000"/>
              </a:lnSpc>
            </a:pPr>
            <a:r>
              <a:rPr lang="zh-CN" altLang="en-US" b="1" dirty="0">
                <a:solidFill>
                  <a:srgbClr val="FF0000"/>
                </a:solidFill>
                <a:latin typeface="楷体_GB2312" pitchFamily="49" charset="-122"/>
                <a:ea typeface="楷体_GB2312" pitchFamily="49" charset="-122"/>
              </a:rPr>
              <a:t>目的：</a:t>
            </a:r>
            <a:endParaRPr lang="zh-CN" altLang="en-US" b="1" dirty="0">
              <a:solidFill>
                <a:srgbClr val="FF0000"/>
              </a:solidFill>
              <a:latin typeface="楷体_GB2312" pitchFamily="49" charset="-122"/>
              <a:ea typeface="楷体_GB2312" pitchFamily="49" charset="-122"/>
            </a:endParaRPr>
          </a:p>
          <a:p>
            <a:pPr>
              <a:lnSpc>
                <a:spcPct val="150000"/>
              </a:lnSpc>
            </a:pPr>
            <a:r>
              <a:rPr lang="zh-CN" altLang="en-US" b="1" dirty="0">
                <a:solidFill>
                  <a:srgbClr val="FF0000"/>
                </a:solidFill>
                <a:latin typeface="楷体_GB2312" pitchFamily="49" charset="-122"/>
                <a:ea typeface="楷体_GB2312" pitchFamily="49" charset="-122"/>
              </a:rPr>
              <a:t>    </a:t>
            </a:r>
            <a:r>
              <a:rPr lang="zh-CN" altLang="en-US" b="1" dirty="0">
                <a:solidFill>
                  <a:srgbClr val="000000"/>
                </a:solidFill>
                <a:latin typeface="楷体_GB2312" pitchFamily="49" charset="-122"/>
                <a:ea typeface="楷体_GB2312" pitchFamily="49" charset="-122"/>
              </a:rPr>
              <a:t>通过宣传教育使组织的领导和职工对清洁生产有一个初步的、比较正确的认识，消除思想上和观念上的障碍，了解组织清洁生产审核的内容、要求及工作程序。</a:t>
            </a:r>
            <a:endParaRPr lang="zh-CN" altLang="en-US" b="1" dirty="0">
              <a:solidFill>
                <a:srgbClr val="000000"/>
              </a:solidFill>
              <a:latin typeface="楷体_GB2312" pitchFamily="49" charset="-122"/>
              <a:ea typeface="楷体_GB2312" pitchFamily="49" charset="-122"/>
            </a:endParaRPr>
          </a:p>
        </p:txBody>
      </p:sp>
      <p:sp>
        <p:nvSpPr>
          <p:cNvPr id="12293" name="Rectangle 9"/>
          <p:cNvSpPr/>
          <p:nvPr/>
        </p:nvSpPr>
        <p:spPr>
          <a:xfrm>
            <a:off x="1042988" y="4581525"/>
            <a:ext cx="7416800" cy="579438"/>
          </a:xfrm>
          <a:prstGeom prst="rect">
            <a:avLst/>
          </a:prstGeom>
          <a:noFill/>
          <a:ln w="9525">
            <a:noFill/>
          </a:ln>
        </p:spPr>
        <p:txBody>
          <a:bodyPr>
            <a:spAutoFit/>
          </a:bodyPr>
          <a:p>
            <a:pPr>
              <a:spcBef>
                <a:spcPct val="50000"/>
              </a:spcBef>
            </a:pPr>
            <a:r>
              <a:rPr lang="zh-CN" altLang="en-US" sz="3200" b="1" dirty="0">
                <a:solidFill>
                  <a:srgbClr val="FF0000"/>
                </a:solidFill>
                <a:latin typeface="楷体_GB2312" pitchFamily="49" charset="-122"/>
                <a:ea typeface="楷体_GB2312" pitchFamily="49" charset="-122"/>
              </a:rPr>
              <a:t>清洁生产≠单纯投入，它是一种投资！</a:t>
            </a:r>
            <a:endParaRPr lang="zh-CN" altLang="en-US" sz="3200" b="1" dirty="0">
              <a:solidFill>
                <a:srgbClr val="FF0000"/>
              </a:solidFill>
              <a:latin typeface="楷体_GB2312" pitchFamily="49" charset="-122"/>
              <a:ea typeface="楷体_GB2312"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Group 14"/>
          <p:cNvGrpSpPr/>
          <p:nvPr/>
        </p:nvGrpSpPr>
        <p:grpSpPr>
          <a:xfrm>
            <a:off x="539750" y="1916113"/>
            <a:ext cx="5943600" cy="3886200"/>
            <a:chOff x="860" y="1480"/>
            <a:chExt cx="3744" cy="2448"/>
          </a:xfrm>
        </p:grpSpPr>
        <p:sp>
          <p:nvSpPr>
            <p:cNvPr id="13316" name="Rectangle 15"/>
            <p:cNvSpPr/>
            <p:nvPr/>
          </p:nvSpPr>
          <p:spPr>
            <a:xfrm>
              <a:off x="860" y="1480"/>
              <a:ext cx="1392" cy="480"/>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dirty="0">
                  <a:solidFill>
                    <a:srgbClr val="000000"/>
                  </a:solidFill>
                  <a:latin typeface="Tahoma" panose="020B0604030504040204" pitchFamily="34" charset="0"/>
                  <a:ea typeface="楷体_GB2312" pitchFamily="49" charset="-122"/>
                </a:rPr>
                <a:t>取得企业主要领</a:t>
              </a:r>
              <a:endParaRPr lang="zh-CN" altLang="en-US" dirty="0">
                <a:solidFill>
                  <a:srgbClr val="000000"/>
                </a:solidFill>
                <a:latin typeface="Tahoma" panose="020B0604030504040204" pitchFamily="34" charset="0"/>
                <a:ea typeface="楷体_GB2312" pitchFamily="49" charset="-122"/>
              </a:endParaRPr>
            </a:p>
            <a:p>
              <a:pPr algn="ctr"/>
              <a:r>
                <a:rPr lang="zh-CN" altLang="en-US" dirty="0">
                  <a:solidFill>
                    <a:srgbClr val="000000"/>
                  </a:solidFill>
                  <a:latin typeface="Tahoma" panose="020B0604030504040204" pitchFamily="34" charset="0"/>
                  <a:ea typeface="楷体_GB2312" pitchFamily="49" charset="-122"/>
                </a:rPr>
                <a:t>导的支持和参与</a:t>
              </a:r>
              <a:endParaRPr lang="zh-CN" altLang="en-US" dirty="0">
                <a:solidFill>
                  <a:srgbClr val="000000"/>
                </a:solidFill>
                <a:latin typeface="Tahoma" panose="020B0604030504040204" pitchFamily="34" charset="0"/>
                <a:ea typeface="楷体_GB2312" pitchFamily="49" charset="-122"/>
              </a:endParaRPr>
            </a:p>
          </p:txBody>
        </p:sp>
        <p:sp>
          <p:nvSpPr>
            <p:cNvPr id="13317" name="Rectangle 16"/>
            <p:cNvSpPr/>
            <p:nvPr/>
          </p:nvSpPr>
          <p:spPr>
            <a:xfrm>
              <a:off x="3212" y="1480"/>
              <a:ext cx="1392" cy="480"/>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dirty="0">
                  <a:solidFill>
                    <a:srgbClr val="000000"/>
                  </a:solidFill>
                  <a:latin typeface="Tahoma" panose="020B0604030504040204" pitchFamily="34" charset="0"/>
                  <a:ea typeface="楷体_GB2312" pitchFamily="49" charset="-122"/>
                </a:rPr>
                <a:t>宣传、动员</a:t>
              </a:r>
              <a:endParaRPr lang="zh-CN" altLang="en-US" dirty="0">
                <a:solidFill>
                  <a:srgbClr val="000000"/>
                </a:solidFill>
                <a:latin typeface="Tahoma" panose="020B0604030504040204" pitchFamily="34" charset="0"/>
                <a:ea typeface="楷体_GB2312" pitchFamily="49" charset="-122"/>
              </a:endParaRPr>
            </a:p>
            <a:p>
              <a:pPr algn="ctr"/>
              <a:r>
                <a:rPr lang="zh-CN" altLang="en-US" dirty="0">
                  <a:solidFill>
                    <a:srgbClr val="000000"/>
                  </a:solidFill>
                  <a:latin typeface="Tahoma" panose="020B0604030504040204" pitchFamily="34" charset="0"/>
                  <a:ea typeface="楷体_GB2312" pitchFamily="49" charset="-122"/>
                </a:rPr>
                <a:t>和培训</a:t>
              </a:r>
              <a:endParaRPr lang="zh-CN" altLang="en-US" dirty="0">
                <a:solidFill>
                  <a:srgbClr val="000000"/>
                </a:solidFill>
                <a:latin typeface="Tahoma" panose="020B0604030504040204" pitchFamily="34" charset="0"/>
                <a:ea typeface="楷体_GB2312" pitchFamily="49" charset="-122"/>
              </a:endParaRPr>
            </a:p>
          </p:txBody>
        </p:sp>
        <p:sp>
          <p:nvSpPr>
            <p:cNvPr id="13318" name="Rectangle 17"/>
            <p:cNvSpPr/>
            <p:nvPr/>
          </p:nvSpPr>
          <p:spPr>
            <a:xfrm>
              <a:off x="2012" y="2584"/>
              <a:ext cx="1392" cy="480"/>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dirty="0">
                  <a:solidFill>
                    <a:srgbClr val="000000"/>
                  </a:solidFill>
                  <a:latin typeface="Tahoma" panose="020B0604030504040204" pitchFamily="34" charset="0"/>
                  <a:ea typeface="楷体_GB2312" pitchFamily="49" charset="-122"/>
                </a:rPr>
                <a:t>建立清洁生</a:t>
              </a:r>
              <a:endParaRPr lang="zh-CN" altLang="en-US" dirty="0">
                <a:solidFill>
                  <a:srgbClr val="000000"/>
                </a:solidFill>
                <a:latin typeface="Tahoma" panose="020B0604030504040204" pitchFamily="34" charset="0"/>
                <a:ea typeface="楷体_GB2312" pitchFamily="49" charset="-122"/>
              </a:endParaRPr>
            </a:p>
            <a:p>
              <a:pPr algn="ctr"/>
              <a:r>
                <a:rPr lang="zh-CN" altLang="en-US" dirty="0">
                  <a:solidFill>
                    <a:srgbClr val="000000"/>
                  </a:solidFill>
                  <a:latin typeface="Tahoma" panose="020B0604030504040204" pitchFamily="34" charset="0"/>
                  <a:ea typeface="楷体_GB2312" pitchFamily="49" charset="-122"/>
                </a:rPr>
                <a:t>产审核队伍</a:t>
              </a:r>
              <a:endParaRPr lang="zh-CN" altLang="en-US" dirty="0">
                <a:solidFill>
                  <a:srgbClr val="000000"/>
                </a:solidFill>
                <a:latin typeface="Tahoma" panose="020B0604030504040204" pitchFamily="34" charset="0"/>
                <a:ea typeface="楷体_GB2312" pitchFamily="49" charset="-122"/>
              </a:endParaRPr>
            </a:p>
          </p:txBody>
        </p:sp>
        <p:sp>
          <p:nvSpPr>
            <p:cNvPr id="13319" name="Rectangle 18"/>
            <p:cNvSpPr/>
            <p:nvPr/>
          </p:nvSpPr>
          <p:spPr>
            <a:xfrm>
              <a:off x="2012" y="3448"/>
              <a:ext cx="1392" cy="480"/>
            </a:xfrm>
            <a:prstGeom prst="rect">
              <a:avLst/>
            </a:prstGeom>
            <a:solidFill>
              <a:srgbClr val="00E4A8"/>
            </a:solidFill>
            <a:ln w="9525" cap="flat" cmpd="sng">
              <a:solidFill>
                <a:srgbClr val="000000"/>
              </a:solidFill>
              <a:prstDash val="solid"/>
              <a:miter/>
              <a:headEnd type="none" w="med" len="med"/>
              <a:tailEnd type="none" w="med" len="med"/>
            </a:ln>
          </p:spPr>
          <p:txBody>
            <a:bodyPr wrap="none" anchor="ctr" anchorCtr="0"/>
            <a:p>
              <a:pPr algn="ctr"/>
              <a:r>
                <a:rPr lang="zh-CN" altLang="en-US" dirty="0">
                  <a:solidFill>
                    <a:srgbClr val="000000"/>
                  </a:solidFill>
                  <a:latin typeface="Tahoma" panose="020B0604030504040204" pitchFamily="34" charset="0"/>
                  <a:ea typeface="楷体_GB2312" pitchFamily="49" charset="-122"/>
                </a:rPr>
                <a:t>制定清洁生产</a:t>
              </a:r>
              <a:endParaRPr lang="zh-CN" altLang="en-US" dirty="0">
                <a:solidFill>
                  <a:srgbClr val="000000"/>
                </a:solidFill>
                <a:latin typeface="Tahoma" panose="020B0604030504040204" pitchFamily="34" charset="0"/>
                <a:ea typeface="楷体_GB2312" pitchFamily="49" charset="-122"/>
              </a:endParaRPr>
            </a:p>
            <a:p>
              <a:pPr algn="ctr"/>
              <a:r>
                <a:rPr lang="zh-CN" altLang="en-US" dirty="0">
                  <a:solidFill>
                    <a:srgbClr val="000000"/>
                  </a:solidFill>
                  <a:latin typeface="Tahoma" panose="020B0604030504040204" pitchFamily="34" charset="0"/>
                  <a:ea typeface="楷体_GB2312" pitchFamily="49" charset="-122"/>
                </a:rPr>
                <a:t>审核工作计划</a:t>
              </a:r>
              <a:endParaRPr lang="zh-CN" altLang="en-US" dirty="0">
                <a:solidFill>
                  <a:srgbClr val="000000"/>
                </a:solidFill>
                <a:latin typeface="Tahoma" panose="020B0604030504040204" pitchFamily="34" charset="0"/>
                <a:ea typeface="楷体_GB2312" pitchFamily="49" charset="-122"/>
              </a:endParaRPr>
            </a:p>
          </p:txBody>
        </p:sp>
        <p:sp>
          <p:nvSpPr>
            <p:cNvPr id="13320" name="Line 19"/>
            <p:cNvSpPr/>
            <p:nvPr/>
          </p:nvSpPr>
          <p:spPr>
            <a:xfrm>
              <a:off x="1532" y="1960"/>
              <a:ext cx="0" cy="240"/>
            </a:xfrm>
            <a:prstGeom prst="line">
              <a:avLst/>
            </a:prstGeom>
            <a:ln w="9525" cap="flat" cmpd="sng">
              <a:solidFill>
                <a:srgbClr val="000000"/>
              </a:solidFill>
              <a:prstDash val="solid"/>
              <a:miter/>
              <a:headEnd type="none" w="med" len="med"/>
              <a:tailEnd type="none" w="med" len="med"/>
            </a:ln>
          </p:spPr>
        </p:sp>
        <p:sp>
          <p:nvSpPr>
            <p:cNvPr id="13321" name="Line 20"/>
            <p:cNvSpPr/>
            <p:nvPr/>
          </p:nvSpPr>
          <p:spPr>
            <a:xfrm>
              <a:off x="3836" y="1960"/>
              <a:ext cx="0" cy="240"/>
            </a:xfrm>
            <a:prstGeom prst="line">
              <a:avLst/>
            </a:prstGeom>
            <a:ln w="9525" cap="flat" cmpd="sng">
              <a:solidFill>
                <a:srgbClr val="000000"/>
              </a:solidFill>
              <a:prstDash val="solid"/>
              <a:miter/>
              <a:headEnd type="none" w="med" len="med"/>
              <a:tailEnd type="none" w="med" len="med"/>
            </a:ln>
          </p:spPr>
        </p:sp>
        <p:sp>
          <p:nvSpPr>
            <p:cNvPr id="13322" name="Line 21"/>
            <p:cNvSpPr/>
            <p:nvPr/>
          </p:nvSpPr>
          <p:spPr>
            <a:xfrm>
              <a:off x="1532" y="2200"/>
              <a:ext cx="2304" cy="0"/>
            </a:xfrm>
            <a:prstGeom prst="line">
              <a:avLst/>
            </a:prstGeom>
            <a:ln w="9525" cap="flat" cmpd="sng">
              <a:solidFill>
                <a:srgbClr val="000000"/>
              </a:solidFill>
              <a:prstDash val="solid"/>
              <a:miter/>
              <a:headEnd type="none" w="med" len="med"/>
              <a:tailEnd type="none" w="med" len="med"/>
            </a:ln>
          </p:spPr>
        </p:sp>
        <p:sp>
          <p:nvSpPr>
            <p:cNvPr id="13323" name="Line 22"/>
            <p:cNvSpPr/>
            <p:nvPr/>
          </p:nvSpPr>
          <p:spPr>
            <a:xfrm>
              <a:off x="2684" y="2200"/>
              <a:ext cx="0" cy="384"/>
            </a:xfrm>
            <a:prstGeom prst="line">
              <a:avLst/>
            </a:prstGeom>
            <a:ln w="9525" cap="flat" cmpd="sng">
              <a:solidFill>
                <a:srgbClr val="000000"/>
              </a:solidFill>
              <a:prstDash val="solid"/>
              <a:miter/>
              <a:headEnd type="none" w="med" len="med"/>
              <a:tailEnd type="triangle" w="med" len="med"/>
            </a:ln>
          </p:spPr>
        </p:sp>
        <p:sp>
          <p:nvSpPr>
            <p:cNvPr id="13324" name="Line 23"/>
            <p:cNvSpPr/>
            <p:nvPr/>
          </p:nvSpPr>
          <p:spPr>
            <a:xfrm>
              <a:off x="2684" y="3064"/>
              <a:ext cx="0" cy="384"/>
            </a:xfrm>
            <a:prstGeom prst="line">
              <a:avLst/>
            </a:prstGeom>
            <a:ln w="9525" cap="flat" cmpd="sng">
              <a:solidFill>
                <a:srgbClr val="000000"/>
              </a:solidFill>
              <a:prstDash val="solid"/>
              <a:miter/>
              <a:headEnd type="none" w="med" len="med"/>
              <a:tailEnd type="triangle" w="med" len="med"/>
            </a:ln>
          </p:spPr>
        </p:sp>
      </p:grpSp>
      <p:sp>
        <p:nvSpPr>
          <p:cNvPr id="13315" name="Rectangle 25"/>
          <p:cNvSpPr/>
          <p:nvPr/>
        </p:nvSpPr>
        <p:spPr>
          <a:xfrm>
            <a:off x="5292725" y="3860800"/>
            <a:ext cx="3600450" cy="1917700"/>
          </a:xfrm>
          <a:prstGeom prst="rect">
            <a:avLst/>
          </a:prstGeom>
          <a:noFill/>
          <a:ln w="9525">
            <a:noFill/>
          </a:ln>
        </p:spPr>
        <p:txBody>
          <a:bodyPr>
            <a:spAutoFit/>
          </a:bodyPr>
          <a:p>
            <a:pPr>
              <a:spcBef>
                <a:spcPct val="50000"/>
              </a:spcBef>
            </a:pPr>
            <a:r>
              <a:rPr lang="zh-CN" altLang="en-US" b="1" dirty="0">
                <a:solidFill>
                  <a:srgbClr val="FF0000"/>
                </a:solidFill>
                <a:latin typeface="楷体_GB2312" pitchFamily="49" charset="-122"/>
                <a:ea typeface="楷体_GB2312" pitchFamily="49" charset="-122"/>
              </a:rPr>
              <a:t>重点：</a:t>
            </a:r>
            <a:endParaRPr lang="zh-CN" altLang="en-US" b="1" dirty="0">
              <a:solidFill>
                <a:srgbClr val="FF0000"/>
              </a:solidFill>
              <a:latin typeface="楷体_GB2312" pitchFamily="49" charset="-122"/>
              <a:ea typeface="楷体_GB2312" pitchFamily="49" charset="-122"/>
            </a:endParaRPr>
          </a:p>
          <a:p>
            <a:pPr>
              <a:spcBef>
                <a:spcPct val="50000"/>
              </a:spcBef>
            </a:pPr>
            <a:r>
              <a:rPr lang="zh-CN" altLang="en-US" b="1" dirty="0">
                <a:solidFill>
                  <a:srgbClr val="000000"/>
                </a:solidFill>
                <a:latin typeface="楷体_GB2312" pitchFamily="49" charset="-122"/>
                <a:ea typeface="楷体_GB2312" pitchFamily="49" charset="-122"/>
              </a:rPr>
              <a:t>建立审核小组，制定审核工作 计划；</a:t>
            </a:r>
            <a:endParaRPr lang="zh-CN" altLang="en-US" b="1" dirty="0">
              <a:solidFill>
                <a:srgbClr val="000000"/>
              </a:solidFill>
              <a:latin typeface="楷体_GB2312" pitchFamily="49" charset="-122"/>
              <a:ea typeface="楷体_GB2312" pitchFamily="49" charset="-122"/>
            </a:endParaRPr>
          </a:p>
          <a:p>
            <a:pPr>
              <a:spcBef>
                <a:spcPct val="50000"/>
              </a:spcBef>
            </a:pPr>
            <a:r>
              <a:rPr lang="zh-CN" altLang="en-US" b="1" dirty="0">
                <a:solidFill>
                  <a:srgbClr val="000000"/>
                </a:solidFill>
                <a:latin typeface="楷体_GB2312" pitchFamily="49" charset="-122"/>
                <a:ea typeface="楷体_GB2312" pitchFamily="49" charset="-122"/>
              </a:rPr>
              <a:t>宣传清洁生产思想。</a:t>
            </a:r>
            <a:endParaRPr lang="zh-CN" altLang="en-US" b="1" dirty="0">
              <a:solidFill>
                <a:srgbClr val="000000"/>
              </a:solidFill>
              <a:latin typeface="楷体_GB2312" pitchFamily="49" charset="-122"/>
              <a:ea typeface="楷体_GB2312"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Verdana" panose="020B0604030504040204" pitchFamily="34"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Verdana" panose="020B0604030504040204" pitchFamily="34" charset="0"/>
            <a:ea typeface="黑体" panose="0201060906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Verdana" panose="020B0604030504040204" pitchFamily="34"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Verdana" panose="020B0604030504040204" pitchFamily="34" charset="0"/>
            <a:ea typeface="黑体" panose="0201060906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5226</Words>
  <Application>WPS 演示</Application>
  <PresentationFormat>全屏显示(4:3)</PresentationFormat>
  <Paragraphs>387</Paragraphs>
  <Slides>42</Slides>
  <Notes>2</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vt:i4>
      </vt:variant>
      <vt:variant>
        <vt:lpstr>幻灯片标题</vt:lpstr>
      </vt:variant>
      <vt:variant>
        <vt:i4>42</vt:i4>
      </vt:variant>
    </vt:vector>
  </HeadingPairs>
  <TitlesOfParts>
    <vt:vector size="60" baseType="lpstr">
      <vt:lpstr>Arial</vt:lpstr>
      <vt:lpstr>宋体</vt:lpstr>
      <vt:lpstr>Wingdings</vt:lpstr>
      <vt:lpstr>Verdana</vt:lpstr>
      <vt:lpstr>黑体</vt:lpstr>
      <vt:lpstr>楷体_GB2312</vt:lpstr>
      <vt:lpstr>新宋体</vt:lpstr>
      <vt:lpstr>Tahoma</vt:lpstr>
      <vt:lpstr>华文行楷</vt:lpstr>
      <vt:lpstr>微软雅黑</vt:lpstr>
      <vt:lpstr>Times New Roman</vt:lpstr>
      <vt:lpstr>华文中宋</vt:lpstr>
      <vt:lpstr>Arial Unicode MS</vt:lpstr>
      <vt:lpstr>楷体</vt:lpstr>
      <vt:lpstr>汉仪旗黑-85S</vt:lpstr>
      <vt:lpstr>Profile</vt:lpstr>
      <vt:lpstr>2_默认设计模板</vt:lpstr>
      <vt:lpstr>Word.Document.8</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698</cp:revision>
  <dcterms:created xsi:type="dcterms:W3CDTF">2004-05-14T03:52:27Z</dcterms:created>
  <dcterms:modified xsi:type="dcterms:W3CDTF">2024-06-12T05:19:39Z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D8C8241094764296ACCBFF93C10F1FFF_13</vt:lpwstr>
  </property>
  <property fmtid="{D5CDD505-2E9C-101B-9397-08002B2CF9AE}" pid="3" name="KSOProductBuildVer">
    <vt:lpwstr>2052-12.1.0.16929</vt:lpwstr>
  </property>
</Properties>
</file>