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2" r:id="rId3"/>
    <p:sldId id="334" r:id="rId4"/>
    <p:sldId id="309" r:id="rId5"/>
    <p:sldId id="310" r:id="rId6"/>
    <p:sldId id="314" r:id="rId7"/>
    <p:sldId id="311" r:id="rId8"/>
    <p:sldId id="316" r:id="rId9"/>
    <p:sldId id="315" r:id="rId10"/>
    <p:sldId id="317" r:id="rId11"/>
    <p:sldId id="318" r:id="rId12"/>
    <p:sldId id="319" r:id="rId13"/>
    <p:sldId id="320" r:id="rId14"/>
    <p:sldId id="321" r:id="rId15"/>
    <p:sldId id="336" r:id="rId16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366CC"/>
    <a:srgbClr val="FF0000"/>
    <a:srgbClr val="FFFFFF"/>
    <a:srgbClr val="FF99CC"/>
    <a:srgbClr val="9933FF"/>
    <a:srgbClr val="FF3399"/>
    <a:srgbClr val="B7E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8"/>
    <p:restoredTop sz="89614"/>
  </p:normalViewPr>
  <p:slideViewPr>
    <p:cSldViewPr showGuides="1">
      <p:cViewPr>
        <p:scale>
          <a:sx n="75" d="100"/>
          <a:sy n="75" d="100"/>
        </p:scale>
        <p:origin x="-3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b" anchorCtr="0" compatLnSpc="1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b" anchorCtr="0" compatLnSpc="1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11150" y="6100763"/>
            <a:ext cx="8458200" cy="0"/>
          </a:xfrm>
          <a:prstGeom prst="line">
            <a:avLst/>
          </a:prstGeom>
          <a:noFill/>
          <a:ln w="47625" cmpd="thinThick">
            <a:solidFill>
              <a:srgbClr val="66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73063" y="1673225"/>
            <a:ext cx="8458200" cy="0"/>
          </a:xfrm>
          <a:prstGeom prst="line">
            <a:avLst/>
          </a:prstGeom>
          <a:noFill/>
          <a:ln w="47625" cmpd="thinThick">
            <a:solidFill>
              <a:srgbClr val="66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cs"/>
            </a:endParaRPr>
          </a:p>
        </p:txBody>
      </p:sp>
      <p:graphicFrame>
        <p:nvGraphicFramePr>
          <p:cNvPr id="4099" name="Object 8"/>
          <p:cNvGraphicFramePr/>
          <p:nvPr/>
        </p:nvGraphicFramePr>
        <p:xfrm>
          <a:off x="0" y="0"/>
          <a:ext cx="91567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9142730" imgH="846455" progId="Photoshop.Image.6">
                  <p:embed/>
                </p:oleObj>
              </mc:Choice>
              <mc:Fallback>
                <p:oleObj name="" r:id="rId2" imgW="9142730" imgH="846455" progId="Photoshop.Image.6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56700" cy="846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2075" tIns="46038" rIns="92075" bIns="46038" numCol="1" anchor="t" anchorCtr="0" compatLnSpc="1"/>
          <a:p>
            <a:pPr algn="r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3688" y="836613"/>
            <a:ext cx="2105025" cy="54006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836613"/>
            <a:ext cx="6167438" cy="54006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68313" y="1916113"/>
            <a:ext cx="8280400" cy="4321175"/>
          </a:xfrm>
        </p:spPr>
        <p:txBody>
          <a:bodyPr vert="horz" wrap="square" lIns="92075" tIns="46038" rIns="92075" bIns="46038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640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4713" y="1916113"/>
            <a:ext cx="40640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2075" tIns="46038" rIns="92075" bIns="46038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vmlDrawing" Target="../drawings/vmlDrawing2.vml"/><Relationship Id="rId16" Type="http://schemas.openxmlformats.org/officeDocument/2006/relationships/image" Target="../media/image2.png"/><Relationship Id="rId15" Type="http://schemas.openxmlformats.org/officeDocument/2006/relationships/image" Target="../media/image1.wmf"/><Relationship Id="rId14" Type="http://schemas.openxmlformats.org/officeDocument/2006/relationships/oleObject" Target="../embeddings/oleObject2.bin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algn="l"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323850" y="6334125"/>
            <a:ext cx="8458200" cy="0"/>
          </a:xfrm>
          <a:prstGeom prst="line">
            <a:avLst/>
          </a:prstGeom>
          <a:noFill/>
          <a:ln w="47625" cmpd="thinThick">
            <a:solidFill>
              <a:srgbClr val="66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32" name="Rectangle 6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80400" cy="432117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373063" y="1673225"/>
            <a:ext cx="8458200" cy="0"/>
          </a:xfrm>
          <a:prstGeom prst="line">
            <a:avLst/>
          </a:prstGeom>
          <a:noFill/>
          <a:ln w="47625" cmpd="thinThick">
            <a:solidFill>
              <a:srgbClr val="66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cs"/>
            </a:endParaRPr>
          </a:p>
        </p:txBody>
      </p:sp>
      <p:graphicFrame>
        <p:nvGraphicFramePr>
          <p:cNvPr id="3" name="Object 9"/>
          <p:cNvGraphicFramePr/>
          <p:nvPr userDrawn="1"/>
        </p:nvGraphicFramePr>
        <p:xfrm>
          <a:off x="0" y="0"/>
          <a:ext cx="91567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4" imgW="9142730" imgH="846455" progId="Photoshop.Image.6">
                  <p:embed/>
                </p:oleObj>
              </mc:Choice>
              <mc:Fallback>
                <p:oleObj name="" r:id="rId14" imgW="9142730" imgH="846455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56700" cy="846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p>
            <a:pPr lvl="0"/>
            <a:r>
              <a:rPr lang="en-US" altLang="zh-CN" dirty="0"/>
              <a:t>   </a:t>
            </a: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99869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fontAlgn="base">
        <a:lnSpc>
          <a:spcPct val="120000"/>
        </a:lnSpc>
        <a:spcBef>
          <a:spcPct val="30000"/>
        </a:spcBef>
        <a:spcAft>
          <a:spcPct val="0"/>
        </a:spcAft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30000"/>
        </a:spcBef>
        <a:spcAft>
          <a:spcPct val="0"/>
        </a:spcAft>
        <a:buFont typeface="Wingdings" panose="05000000000000000000" pitchFamily="2" charset="2"/>
        <a:buChar char="p"/>
        <a:defRPr sz="2800" b="1">
          <a:solidFill>
            <a:schemeClr val="tx1"/>
          </a:solidFill>
          <a:latin typeface="+mn-lt"/>
          <a:ea typeface="黑体" panose="02010609060101010101" pitchFamily="49" charset="-122"/>
        </a:defRPr>
      </a:lvl2pPr>
      <a:lvl3pPr marL="11430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隶书" pitchFamily="49" charset="-122"/>
        </a:defRPr>
      </a:lvl3pPr>
      <a:lvl4pPr marL="16002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黑体" panose="02010609060101010101" pitchFamily="49" charset="-122"/>
        </a:defRPr>
      </a:lvl4pPr>
      <a:lvl5pPr marL="20574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黑体" panose="02010609060101010101" pitchFamily="49" charset="-122"/>
        </a:defRPr>
      </a:lvl5pPr>
      <a:lvl6pPr marL="25146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黑体" panose="02010609060101010101" pitchFamily="49" charset="-122"/>
        </a:defRPr>
      </a:lvl6pPr>
      <a:lvl7pPr marL="29718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黑体" panose="02010609060101010101" pitchFamily="49" charset="-122"/>
        </a:defRPr>
      </a:lvl7pPr>
      <a:lvl8pPr marL="34290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黑体" panose="02010609060101010101" pitchFamily="49" charset="-122"/>
        </a:defRPr>
      </a:lvl8pPr>
      <a:lvl9pPr marL="38862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黑体" panose="020106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7.jpeg"/><Relationship Id="rId4" Type="http://schemas.openxmlformats.org/officeDocument/2006/relationships/tags" Target="../tags/tag16.xml"/><Relationship Id="rId3" Type="http://schemas.openxmlformats.org/officeDocument/2006/relationships/image" Target="../media/image6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7698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2075" tIns="46038" rIns="92075" bIns="46038" anchor="ctr" anchorCtr="0"/>
          <a:p>
            <a:pPr algn="ctr" eaLnBrk="1" hangingPunct="1">
              <a:buClrTx/>
              <a:buSzTx/>
              <a:buFontTx/>
            </a:pPr>
            <a:r>
              <a:rPr lang="zh-CN" altLang="en-US" sz="4400" dirty="0">
                <a:latin typeface="+mj-lt"/>
                <a:ea typeface="+mj-ea"/>
                <a:cs typeface="+mj-cs"/>
              </a:rPr>
              <a:t>高级氧化技术</a:t>
            </a:r>
            <a:endParaRPr lang="zh-CN" alt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106" y="159083"/>
            <a:ext cx="1010081" cy="510107"/>
          </a:xfrm>
          <a:prstGeom prst="rect">
            <a:avLst/>
          </a:prstGeom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4716304" y="398563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>
            <p:custDataLst>
              <p:tags r:id="rId3"/>
            </p:custDataLst>
          </p:nvPr>
        </p:nvSpPr>
        <p:spPr>
          <a:xfrm>
            <a:off x="4378804" y="4921584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5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5311140" y="492204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5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6243476" y="492158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5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O</a:t>
            </a:r>
            <a:r>
              <a:rPr lang="en-US" altLang="zh-CN" baseline="-25000" dirty="0"/>
              <a:t>3</a:t>
            </a:r>
            <a:r>
              <a:rPr lang="en-US" altLang="zh-CN" dirty="0"/>
              <a:t> </a:t>
            </a:r>
            <a:r>
              <a:rPr lang="zh-CN" altLang="en-US" b="0" dirty="0"/>
              <a:t>氧化法</a:t>
            </a:r>
            <a:endParaRPr lang="zh-CN" altLang="en-US" dirty="0"/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468313" y="1916113"/>
            <a:ext cx="7961312" cy="432117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O</a:t>
            </a:r>
            <a:r>
              <a:rPr lang="en-US" altLang="zh-CN" sz="24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氧化法处理水中有机物是有选择性的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它取决于水中的组分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通常对不饱和脂肪烃和芳香烃类化合物较有效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由于这类物质具有偶极性结构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,O</a:t>
            </a:r>
            <a:r>
              <a:rPr lang="en-US" altLang="zh-CN" sz="24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通过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1 ,3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偶极环上的加成作用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反应生成臭氧化物。在水中臭氧化物分解为两性离子和羧基化合物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不稳定的两性离子进一步分解产生羧基和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/H</a:t>
            </a:r>
            <a:r>
              <a:rPr lang="en-US" altLang="zh-CN" sz="24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sz="24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。除了加成反应外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,O</a:t>
            </a:r>
            <a:r>
              <a:rPr lang="en-US" altLang="zh-CN" sz="24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还可以进攻具有最低能的键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使其断裂。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charRg st="0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pt-BR" altLang="zh-CN" sz="3200" dirty="0"/>
              <a:t>3. O</a:t>
            </a:r>
            <a:r>
              <a:rPr lang="pt-BR" altLang="zh-CN" sz="3200" baseline="-25000" dirty="0"/>
              <a:t>3</a:t>
            </a:r>
            <a:r>
              <a:rPr lang="pt-BR" altLang="zh-CN" sz="3200" dirty="0"/>
              <a:t> / H</a:t>
            </a:r>
            <a:r>
              <a:rPr lang="pt-BR" altLang="zh-CN" sz="3200" baseline="-25000" dirty="0"/>
              <a:t>2</a:t>
            </a:r>
            <a:r>
              <a:rPr lang="pt-BR" altLang="zh-CN" sz="3200" dirty="0"/>
              <a:t>O</a:t>
            </a:r>
            <a:r>
              <a:rPr lang="pt-BR" altLang="zh-CN" sz="3200" baseline="-25000" dirty="0"/>
              <a:t>2 </a:t>
            </a:r>
            <a:r>
              <a:rPr lang="zh-CN" altLang="pt-BR" sz="3200" dirty="0"/>
              <a:t>法</a:t>
            </a:r>
            <a:endParaRPr lang="zh-CN" altLang="en-US" sz="3200" dirty="0"/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468313" y="1916113"/>
            <a:ext cx="8032750" cy="432117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/>
              <a:t>          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2 </a:t>
            </a:r>
            <a:r>
              <a:rPr lang="zh-CN" altLang="en-US" sz="2400" dirty="0"/>
              <a:t>的加入促进了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 </a:t>
            </a:r>
            <a:r>
              <a:rPr lang="zh-CN" altLang="en-US" sz="2400" dirty="0"/>
              <a:t>的分解</a:t>
            </a:r>
            <a:r>
              <a:rPr lang="en-US" altLang="zh-CN" sz="2400" dirty="0"/>
              <a:t>, </a:t>
            </a:r>
            <a:r>
              <a:rPr lang="zh-CN" altLang="en-US" sz="2400" dirty="0"/>
              <a:t>从而增加了</a:t>
            </a:r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OH</a:t>
            </a:r>
            <a:r>
              <a:rPr lang="zh-CN" altLang="en-US" sz="2400" dirty="0"/>
              <a:t>的数量</a:t>
            </a:r>
            <a:r>
              <a:rPr lang="en-US" altLang="zh-CN" sz="2400" dirty="0"/>
              <a:t>,</a:t>
            </a:r>
            <a:r>
              <a:rPr lang="zh-CN" altLang="en-US" sz="2400" dirty="0"/>
              <a:t>其过程为</a:t>
            </a:r>
            <a:r>
              <a:rPr lang="en-US" altLang="zh-CN" sz="2400" dirty="0"/>
              <a:t>:</a:t>
            </a:r>
            <a:endParaRPr lang="en-US" altLang="zh-CN" sz="2400" dirty="0"/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/>
              <a:t>                      O</a:t>
            </a:r>
            <a:r>
              <a:rPr lang="en-US" altLang="zh-CN" sz="2400" baseline="-25000" dirty="0"/>
              <a:t>3 </a:t>
            </a:r>
            <a:r>
              <a:rPr lang="en-US" altLang="zh-CN" sz="2400" dirty="0"/>
              <a:t>+ OH</a:t>
            </a:r>
            <a:r>
              <a:rPr lang="en-US" altLang="zh-CN" sz="2400" baseline="30000" dirty="0"/>
              <a:t>-</a:t>
            </a:r>
            <a:r>
              <a:rPr lang="en-US" altLang="zh-CN" sz="2400" dirty="0"/>
              <a:t> →HO</a:t>
            </a:r>
            <a:r>
              <a:rPr lang="en-US" altLang="zh-CN" sz="2400" baseline="-25000" dirty="0"/>
              <a:t>2</a:t>
            </a:r>
            <a:r>
              <a:rPr lang="en-US" altLang="zh-CN" sz="2400" baseline="30000" dirty="0"/>
              <a:t>-</a:t>
            </a:r>
            <a:r>
              <a:rPr lang="en-US" altLang="zh-CN" sz="2400" dirty="0"/>
              <a:t> + O</a:t>
            </a:r>
            <a:r>
              <a:rPr lang="en-US" altLang="zh-CN" sz="2400" baseline="-25000" dirty="0"/>
              <a:t>2</a:t>
            </a:r>
            <a:endParaRPr lang="en-US" altLang="zh-CN" sz="2400" baseline="-25000" dirty="0"/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/>
              <a:t>                      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+ H 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 →HO</a:t>
            </a:r>
            <a:r>
              <a:rPr lang="en-US" altLang="zh-CN" sz="2400" baseline="-25000" dirty="0"/>
              <a:t>2</a:t>
            </a:r>
            <a:r>
              <a:rPr lang="en-US" altLang="zh-CN" sz="2400" baseline="30000" dirty="0"/>
              <a:t>-</a:t>
            </a:r>
            <a:r>
              <a:rPr lang="en-US" altLang="zh-CN" sz="2400" dirty="0"/>
              <a:t>+ H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O</a:t>
            </a:r>
            <a:r>
              <a:rPr lang="en-US" altLang="zh-CN" sz="2400" baseline="30000" dirty="0"/>
              <a:t>+</a:t>
            </a:r>
            <a:endParaRPr lang="en-US" altLang="zh-CN" sz="2400" baseline="30000" dirty="0"/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/>
              <a:t>                      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 + HO</a:t>
            </a:r>
            <a:r>
              <a:rPr lang="en-US" altLang="zh-CN" sz="2400" baseline="-25000" dirty="0"/>
              <a:t>2</a:t>
            </a:r>
            <a:r>
              <a:rPr lang="en-US" altLang="zh-CN" sz="2400" baseline="30000" dirty="0"/>
              <a:t>-</a:t>
            </a:r>
            <a:r>
              <a:rPr lang="en-US" altLang="zh-CN" sz="2400" dirty="0"/>
              <a:t>→</a:t>
            </a:r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OH+ O</a:t>
            </a:r>
            <a:r>
              <a:rPr lang="en-US" altLang="zh-CN" sz="2400" baseline="-25000" dirty="0"/>
              <a:t>2</a:t>
            </a:r>
            <a:r>
              <a:rPr lang="en-US" altLang="zh-CN" sz="2400" baseline="30000" dirty="0"/>
              <a:t>-</a:t>
            </a:r>
            <a:r>
              <a:rPr lang="en-US" altLang="zh-CN" sz="2400" dirty="0"/>
              <a:t> + O</a:t>
            </a:r>
            <a:r>
              <a:rPr lang="en-US" altLang="zh-CN" sz="2400" baseline="-25000" dirty="0"/>
              <a:t>2</a:t>
            </a:r>
            <a:endParaRPr lang="en-US" altLang="zh-CN" sz="2400" baseline="-25000" dirty="0"/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/>
              <a:t>         </a:t>
            </a:r>
            <a:r>
              <a:rPr lang="zh-CN" altLang="en-US" sz="2400" dirty="0"/>
              <a:t>提高溶液的</a:t>
            </a:r>
            <a:r>
              <a:rPr lang="en-US" altLang="zh-CN" sz="2400" dirty="0"/>
              <a:t>pH </a:t>
            </a:r>
            <a:r>
              <a:rPr lang="zh-CN" altLang="en-US" sz="2400" dirty="0"/>
              <a:t>值及投加</a:t>
            </a:r>
            <a:r>
              <a:rPr lang="en-US" altLang="zh-CN" sz="2400" dirty="0"/>
              <a:t>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2 </a:t>
            </a:r>
            <a:r>
              <a:rPr lang="zh-CN" altLang="en-US" sz="2400" dirty="0"/>
              <a:t>将加速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3 </a:t>
            </a:r>
            <a:r>
              <a:rPr lang="zh-CN" altLang="en-US" sz="2400" dirty="0"/>
              <a:t>的分解</a:t>
            </a:r>
            <a:r>
              <a:rPr lang="en-US" altLang="zh-CN" sz="2400" dirty="0"/>
              <a:t>, </a:t>
            </a:r>
            <a:r>
              <a:rPr lang="zh-CN" altLang="en-US" sz="2400" dirty="0"/>
              <a:t>溶液中</a:t>
            </a:r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OH</a:t>
            </a:r>
            <a:r>
              <a:rPr lang="zh-CN" altLang="en-US" sz="2400" dirty="0"/>
              <a:t>数量将因此得以增加</a:t>
            </a:r>
            <a:r>
              <a:rPr lang="en-US" altLang="zh-CN" sz="2400" dirty="0"/>
              <a:t>, </a:t>
            </a:r>
            <a:r>
              <a:rPr lang="zh-CN" altLang="en-US" sz="2400" dirty="0"/>
              <a:t>这将有利于有机物的降解。</a:t>
            </a:r>
            <a:endParaRPr lang="zh-CN" altLang="en-US" sz="2400" dirty="0"/>
          </a:p>
          <a:p>
            <a:pPr eaLnBrk="1" hangingPunct="1">
              <a:lnSpc>
                <a:spcPct val="150000"/>
              </a:lnSpc>
            </a:pPr>
            <a:endParaRPr lang="en-US" altLang="zh-CN" sz="2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47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charRg st="47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89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charRg st="89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charRg st="135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81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charRg st="181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1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b="0" dirty="0"/>
              <a:t>纳米光催化氧化法</a:t>
            </a:r>
            <a:endParaRPr lang="zh-CN" altLang="en-US" dirty="0"/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468313" y="1700213"/>
            <a:ext cx="8280400" cy="432117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2400" dirty="0"/>
              <a:t>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 + h</a:t>
            </a:r>
            <a:r>
              <a:rPr lang="en-US" altLang="zh-CN" sz="2400" baseline="30000" dirty="0"/>
              <a:t>+</a:t>
            </a:r>
            <a:r>
              <a:rPr lang="en-US" altLang="zh-CN" sz="2400" dirty="0"/>
              <a:t> → </a:t>
            </a:r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OH+ H</a:t>
            </a:r>
            <a:r>
              <a:rPr lang="en-US" altLang="zh-CN" sz="2400" baseline="30000" dirty="0"/>
              <a:t>+</a:t>
            </a:r>
            <a:endParaRPr lang="en-US" altLang="zh-CN" sz="2400" baseline="30000" dirty="0"/>
          </a:p>
          <a:p>
            <a:pPr eaLnBrk="1" hangingPunct="1"/>
            <a:r>
              <a:rPr lang="en-US" altLang="zh-CN" sz="2400" dirty="0"/>
              <a:t>h+ + OH</a:t>
            </a:r>
            <a:r>
              <a:rPr lang="en-US" altLang="zh-CN" sz="2400" baseline="30000" dirty="0"/>
              <a:t>-</a:t>
            </a:r>
            <a:r>
              <a:rPr lang="en-US" altLang="zh-CN" sz="2400" dirty="0"/>
              <a:t> →</a:t>
            </a:r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OH</a:t>
            </a:r>
            <a:endParaRPr lang="en-US" altLang="zh-CN" sz="2400" dirty="0"/>
          </a:p>
          <a:p>
            <a:pPr eaLnBrk="1" hangingPunct="1"/>
            <a:r>
              <a:rPr lang="en-US" altLang="zh-CN" sz="2400" dirty="0"/>
              <a:t>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+ e </a:t>
            </a:r>
            <a:r>
              <a:rPr lang="en-US" altLang="zh-CN" sz="2400" baseline="30000" dirty="0"/>
              <a:t>-</a:t>
            </a:r>
            <a:r>
              <a:rPr lang="en-US" altLang="zh-CN" sz="2400" dirty="0"/>
              <a:t> →O</a:t>
            </a:r>
            <a:r>
              <a:rPr lang="en-US" altLang="zh-CN" sz="2400" baseline="-25000" dirty="0"/>
              <a:t>2</a:t>
            </a:r>
            <a:r>
              <a:rPr lang="en-US" altLang="zh-CN" sz="2400" baseline="30000" dirty="0"/>
              <a:t>-</a:t>
            </a:r>
            <a:endParaRPr lang="en-US" altLang="zh-CN" sz="2400" baseline="30000" dirty="0"/>
          </a:p>
          <a:p>
            <a:pPr eaLnBrk="1" hangingPunct="1"/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2</a:t>
            </a:r>
            <a:r>
              <a:rPr lang="en-US" altLang="zh-CN" sz="2400" baseline="30000" dirty="0"/>
              <a:t>- </a:t>
            </a:r>
            <a:r>
              <a:rPr lang="en-US" altLang="zh-CN" sz="2400" dirty="0"/>
              <a:t>+ H</a:t>
            </a:r>
            <a:r>
              <a:rPr lang="en-US" altLang="zh-CN" sz="2400" baseline="30000" dirty="0"/>
              <a:t>+</a:t>
            </a:r>
            <a:r>
              <a:rPr lang="en-US" altLang="zh-CN" sz="2400" dirty="0"/>
              <a:t> → </a:t>
            </a:r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OOH</a:t>
            </a:r>
            <a:endParaRPr lang="en-US" altLang="zh-CN" sz="2400" dirty="0"/>
          </a:p>
          <a:p>
            <a:pPr eaLnBrk="1" hangingPunct="1"/>
            <a:r>
              <a:rPr lang="en-US" altLang="zh-CN" sz="2400" dirty="0"/>
              <a:t>2 </a:t>
            </a:r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OOH→ 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+ O</a:t>
            </a:r>
            <a:r>
              <a:rPr lang="en-US" altLang="zh-CN" sz="2400" baseline="-25000" dirty="0"/>
              <a:t>2</a:t>
            </a:r>
            <a:endParaRPr lang="en-US" altLang="zh-CN" sz="2400" baseline="-25000" dirty="0"/>
          </a:p>
          <a:p>
            <a:pPr eaLnBrk="1" hangingPunct="1"/>
            <a:r>
              <a:rPr lang="en-US" altLang="zh-CN" sz="2400" dirty="0"/>
              <a:t>2 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+ O</a:t>
            </a:r>
            <a:r>
              <a:rPr lang="en-US" altLang="zh-CN" sz="2400" baseline="-25000" dirty="0"/>
              <a:t>2</a:t>
            </a:r>
            <a:r>
              <a:rPr lang="en-US" altLang="zh-CN" sz="2400" baseline="30000" dirty="0"/>
              <a:t>-</a:t>
            </a:r>
            <a:r>
              <a:rPr lang="en-US" altLang="zh-CN" sz="2400" dirty="0"/>
              <a:t> →</a:t>
            </a:r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2OH+ 2OH</a:t>
            </a:r>
            <a:r>
              <a:rPr lang="en-US" altLang="zh-CN" sz="2400" baseline="30000" dirty="0"/>
              <a:t>-</a:t>
            </a:r>
            <a:r>
              <a:rPr lang="en-US" altLang="zh-CN" sz="2400" dirty="0"/>
              <a:t> + O</a:t>
            </a:r>
            <a:r>
              <a:rPr lang="en-US" altLang="zh-CN" sz="2400" baseline="-25000" dirty="0"/>
              <a:t>2</a:t>
            </a:r>
            <a:endParaRPr lang="en-US" altLang="zh-CN" sz="2400" baseline="-25000" dirty="0"/>
          </a:p>
          <a:p>
            <a:pPr eaLnBrk="1" hangingPunct="1"/>
            <a:r>
              <a:rPr lang="zh-CN" altLang="en-US" sz="2400" dirty="0">
                <a:solidFill>
                  <a:srgbClr val="FF0000"/>
                </a:solidFill>
              </a:rPr>
              <a:t>由此可见，光催化氧化降解有机物实质上是一种自由基反应。</a:t>
            </a:r>
            <a:endParaRPr lang="zh-CN" altLang="en-US" sz="24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33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charRg st="33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64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charRg st="64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8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charRg st="82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12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5603">
                                            <p:txEl>
                                              <p:charRg st="112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5603">
                                            <p:txEl>
                                              <p:charRg st="112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dirty="0"/>
              <a:t>5</a:t>
            </a:r>
            <a:r>
              <a:rPr lang="zh-CN" altLang="en-US" dirty="0"/>
              <a:t>、湿式空气氧化法 </a:t>
            </a:r>
            <a:endParaRPr lang="zh-CN" altLang="en-US" dirty="0"/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323850" y="1700213"/>
            <a:ext cx="8391525" cy="48450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反应机理： 这是一个自由基反应过程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、诱导期 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RH+O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→ R.•+HOO• 2RH+O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→ 2R• +H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、增值期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R.•+ 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→ ROO•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　　　　     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ROO•+RH → ROOH+ R.•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退化期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ROOH → RO•+ H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　　　　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ROOH → R.•+RO•+H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O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、结束期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R.•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R → R-R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　　　　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ROO•+ ROO• → ROH+ROOR+ 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6678621" y="9514"/>
            <a:ext cx="3071802" cy="2000264"/>
          </a:xfrm>
          <a:prstGeom prst="cloudCallou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湿式氧化法的关键在于产生足够的自由基</a:t>
            </a: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8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charRg st="18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7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charRg st="27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7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charRg st="79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13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charRg st="113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60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charRg st="160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90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charRg st="190" end="2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35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charRg st="235" end="2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59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charRg st="259" end="3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73750" y="3968750"/>
            <a:ext cx="302133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05500" y="4231005"/>
            <a:ext cx="102933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4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1830" y="4907915"/>
            <a:ext cx="73660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微信公众号</a:t>
            </a:r>
            <a:endParaRPr lang="zh-CN" altLang="en-US" sz="825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抖音</a:t>
            </a:r>
            <a:endParaRPr lang="zh-CN" altLang="en-US" sz="825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890" y="1714500"/>
            <a:ext cx="596455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500" b="1" dirty="0">
                <a:solidFill>
                  <a:schemeClr val="dk1"/>
                </a:solidFill>
                <a:latin typeface="+mn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99869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2075" tIns="46038" rIns="92075" bIns="46038" anchor="ctr" anchorCtr="0"/>
          <a:p>
            <a:pPr eaLnBrk="1" hangingPunct="1"/>
            <a:r>
              <a:rPr lang="zh-CN" altLang="en-US" dirty="0"/>
              <a:t>高级氧化技术</a:t>
            </a:r>
            <a:endParaRPr lang="zh-CN" alt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2075" tIns="46038" rIns="92075" bIns="46038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1.</a:t>
            </a: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概念</a:t>
            </a:r>
            <a:endParaRPr kumimoji="0" lang="zh-CN" altLang="en-US" sz="5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凡反应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涉及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羟基自由基（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·OH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hydroxyl free radical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）的氧化过程，就属于高级氧化过程（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advanced oxidation process, AOP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）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,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又称高级氧化技术（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advanced oxidation technology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），深度氧化技术。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charRg st="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charRg st="5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charRg st="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charRg st="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2075" tIns="46038" rIns="92075" bIns="46038" anchor="ctr" anchorCtr="0"/>
          <a:p>
            <a:pPr eaLnBrk="1" hangingPunct="1"/>
            <a:endParaRPr lang="zh-CN" altLang="zh-CN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2075" tIns="46038" rIns="92075" bIns="46038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2.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羟基自由基的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定义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及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特点</a:t>
            </a: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羟基自由基是一种很强的氧化剂，起电极电位高达</a:t>
            </a: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2.80V</a:t>
            </a:r>
            <a:endParaRPr kumimoji="0" lang="en-US" altLang="zh-CN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140292" name="Picture 4" descr="H00TWXBZ5XRJXC}$H9FRAV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513" y="3068638"/>
            <a:ext cx="5667375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charRg st="1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charRg st="14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6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2075" tIns="46038" rIns="92075" bIns="46038" anchor="ctr" anchorCtr="0"/>
          <a:p>
            <a:pPr eaLnBrk="1" hangingPunct="1"/>
            <a:endParaRPr lang="zh-CN" altLang="zh-CN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2075" tIns="46038" rIns="92075" bIns="46038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特点：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(1)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具有高的氧化电极电位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(2)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反应速率快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(3)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具有很高的电负性或亲电性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(4)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无二次污染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(5)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可诱发链反应</a:t>
            </a:r>
            <a:endParaRPr kumimoji="0" lang="zh-CN" altLang="en-US" sz="2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(6)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可与其他处理技术连用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,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特别是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可作为生物处理过程的预处理手段</a:t>
            </a:r>
            <a:endParaRPr kumimoji="0" lang="zh-CN" altLang="en-US" sz="2200" b="1" i="0" u="none" strike="noStrike" kern="0" cap="none" spc="0" normalizeH="0" baseline="0" noProof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(7)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操作简单</a:t>
            </a:r>
            <a:endParaRPr kumimoji="0" lang="zh-CN" altLang="en-US" sz="2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4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4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4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4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18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18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18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18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2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27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2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2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5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52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5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5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62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62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62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62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95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95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95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charRg st="95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39" name="Rectangle 2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2075" tIns="46038" rIns="92075" bIns="46038" anchor="ctr" anchorCtr="0"/>
          <a:p>
            <a:pPr eaLnBrk="1" hangingPunct="1"/>
            <a:r>
              <a:rPr lang="en-US" altLang="zh-CN" sz="3600" b="0" dirty="0"/>
              <a:t>3.</a:t>
            </a:r>
            <a:r>
              <a:rPr lang="zh-CN" altLang="en-US" sz="3600" b="0" dirty="0"/>
              <a:t>羟基自由基基本反应及途径</a:t>
            </a:r>
            <a:endParaRPr lang="zh-CN" altLang="en-US" sz="3600" b="0" dirty="0"/>
          </a:p>
        </p:txBody>
      </p:sp>
      <p:sp>
        <p:nvSpPr>
          <p:cNvPr id="141315" name="Rectangle 3"/>
          <p:cNvSpPr>
            <a:spLocks noGrp="1"/>
          </p:cNvSpPr>
          <p:nvPr>
            <p:ph type="body" idx="4294967295"/>
          </p:nvPr>
        </p:nvSpPr>
        <p:spPr>
          <a:xfrm>
            <a:off x="857250" y="1785938"/>
            <a:ext cx="7494588" cy="4321175"/>
          </a:xfrm>
          <a:ln/>
        </p:spPr>
        <p:txBody>
          <a:bodyPr vert="horz" wrap="square" lIns="92075" tIns="46038" rIns="92075" bIns="46038" anchor="t" anchorCtr="0"/>
          <a:p>
            <a:pPr eaLnBrk="1" hangingPunct="1">
              <a:lnSpc>
                <a:spcPct val="110000"/>
              </a:lnSpc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(1)</a:t>
            </a:r>
            <a:r>
              <a:rPr lang="zh-CN" altLang="en-US" sz="2400" dirty="0">
                <a:solidFill>
                  <a:srgbClr val="FF0000"/>
                </a:solidFill>
              </a:rPr>
              <a:t>羟基加成反应</a:t>
            </a:r>
            <a:endParaRPr lang="zh-CN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sz="2400" dirty="0"/>
              <a:t>     羟基自由基加合到不饱和碳</a:t>
            </a:r>
            <a:r>
              <a:rPr lang="en-US" altLang="zh-CN" sz="2400" dirty="0">
                <a:latin typeface="Arial Rounded MT Bold" pitchFamily="34" charset="0"/>
              </a:rPr>
              <a:t>–</a:t>
            </a:r>
            <a:r>
              <a:rPr lang="zh-CN" altLang="en-US" sz="2400" dirty="0"/>
              <a:t>碳键上。 </a:t>
            </a:r>
            <a:endParaRPr lang="zh-CN" altLang="en-US" sz="2400" dirty="0"/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(2)</a:t>
            </a:r>
            <a:r>
              <a:rPr lang="zh-CN" altLang="en-US" sz="2400" dirty="0">
                <a:solidFill>
                  <a:srgbClr val="FF0000"/>
                </a:solidFill>
              </a:rPr>
              <a:t>羟基夺氢反应</a:t>
            </a:r>
            <a:endParaRPr lang="zh-CN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sz="2400" dirty="0"/>
              <a:t>     羟基自由基打断</a:t>
            </a:r>
            <a:r>
              <a:rPr lang="en-US" altLang="zh-CN" sz="2400" dirty="0"/>
              <a:t>C </a:t>
            </a:r>
            <a:r>
              <a:rPr lang="en-US" altLang="zh-CN" sz="2400" dirty="0">
                <a:latin typeface="Arial Rounded MT Bold" pitchFamily="34" charset="0"/>
              </a:rPr>
              <a:t>–</a:t>
            </a:r>
            <a:r>
              <a:rPr lang="en-US" altLang="zh-CN" sz="2400" dirty="0"/>
              <a:t> H</a:t>
            </a:r>
            <a:r>
              <a:rPr lang="zh-CN" altLang="en-US" sz="2400" dirty="0"/>
              <a:t>键，夺取一个</a:t>
            </a:r>
            <a:r>
              <a:rPr lang="en-US" altLang="zh-CN" sz="2400" dirty="0"/>
              <a:t>H</a:t>
            </a:r>
            <a:r>
              <a:rPr lang="zh-CN" altLang="en-US" sz="2400" dirty="0"/>
              <a:t>而形成水分子。 </a:t>
            </a:r>
            <a:endParaRPr lang="zh-CN" altLang="en-US" sz="2400" dirty="0"/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(3)</a:t>
            </a:r>
            <a:r>
              <a:rPr lang="zh-CN" altLang="en-US" sz="2400" dirty="0">
                <a:solidFill>
                  <a:srgbClr val="FF0000"/>
                </a:solidFill>
              </a:rPr>
              <a:t>羟基自由基的电子转移反应</a:t>
            </a:r>
            <a:endParaRPr lang="zh-CN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sz="2400" dirty="0"/>
              <a:t>     羟基自由基从易于氧化的无机离子得到一个电子而形成氢氧根</a:t>
            </a:r>
            <a:r>
              <a:rPr lang="en-US" altLang="zh-CN" sz="2400" dirty="0"/>
              <a:t>OH</a:t>
            </a:r>
            <a:r>
              <a:rPr lang="en-US" altLang="zh-CN" sz="2400" baseline="44000" dirty="0"/>
              <a:t>-</a:t>
            </a:r>
            <a:endParaRPr lang="en-US" altLang="zh-CN" sz="2400" baseline="44000" dirty="0"/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2400" baseline="44000" dirty="0"/>
              <a:t>            </a:t>
            </a:r>
            <a:r>
              <a:rPr lang="en-US" altLang="zh-CN" sz="2400" dirty="0"/>
              <a:t> </a:t>
            </a:r>
            <a:endParaRPr lang="en-US" altLang="zh-CN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31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31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31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31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charRg st="1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315">
                                            <p:txEl>
                                              <p:charRg st="1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315">
                                            <p:txEl>
                                              <p:charRg st="1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charRg st="1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315">
                                            <p:txEl>
                                              <p:charRg st="1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charRg st="3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15">
                                            <p:txEl>
                                              <p:charRg st="3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15">
                                            <p:txEl>
                                              <p:charRg st="3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315">
                                            <p:txEl>
                                              <p:charRg st="3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1315">
                                            <p:txEl>
                                              <p:charRg st="3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charRg st="4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315">
                                            <p:txEl>
                                              <p:charRg st="4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315">
                                            <p:txEl>
                                              <p:charRg st="4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315">
                                            <p:txEl>
                                              <p:charRg st="4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315">
                                            <p:txEl>
                                              <p:charRg st="44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charRg st="77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315">
                                            <p:txEl>
                                              <p:charRg st="77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315">
                                            <p:txEl>
                                              <p:charRg st="77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315">
                                            <p:txEl>
                                              <p:charRg st="77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1315">
                                            <p:txEl>
                                              <p:charRg st="77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charRg st="93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1315">
                                            <p:txEl>
                                              <p:charRg st="93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1315">
                                            <p:txEl>
                                              <p:charRg st="93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15">
                                            <p:txEl>
                                              <p:charRg st="93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1315">
                                            <p:txEl>
                                              <p:charRg st="93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charRg st="129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1315">
                                            <p:txEl>
                                              <p:charRg st="129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1315">
                                            <p:txEl>
                                              <p:charRg st="129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1315">
                                            <p:txEl>
                                              <p:charRg st="129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1315">
                                            <p:txEl>
                                              <p:charRg st="129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9" grpId="0"/>
      <p:bldP spid="141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2075" tIns="46038" rIns="92075" bIns="46038" anchor="ctr" anchorCtr="0"/>
          <a:p>
            <a:pPr eaLnBrk="1" hangingPunct="1"/>
            <a:r>
              <a:rPr lang="zh-CN" altLang="en-US" b="0" dirty="0"/>
              <a:t>五、高级氧化技术分为哪几类</a:t>
            </a:r>
            <a:endParaRPr lang="zh-CN" altLang="en-US" b="0" dirty="0"/>
          </a:p>
        </p:txBody>
      </p:sp>
      <p:sp>
        <p:nvSpPr>
          <p:cNvPr id="149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2075" tIns="46038" rIns="92075" bIns="46038" anchor="t" anchorCtr="0"/>
          <a:p>
            <a:pPr eaLnBrk="1" hangingPunct="1">
              <a:lnSpc>
                <a:spcPct val="100000"/>
              </a:lnSpc>
              <a:buNone/>
            </a:pPr>
            <a:r>
              <a:rPr lang="en-US" altLang="zh-CN" sz="2300" dirty="0">
                <a:latin typeface="华文楷体" pitchFamily="2" charset="-122"/>
                <a:ea typeface="华文楷体" pitchFamily="2" charset="-122"/>
              </a:rPr>
              <a:t>                              </a:t>
            </a:r>
            <a:r>
              <a:rPr lang="zh-CN" altLang="en-US" sz="2300" dirty="0">
                <a:latin typeface="华文楷体" pitchFamily="2" charset="-122"/>
                <a:ea typeface="华文楷体" pitchFamily="2" charset="-122"/>
              </a:rPr>
              <a:t>臭氧氧化</a:t>
            </a:r>
            <a:endParaRPr lang="zh-CN" altLang="en-US" sz="2300" dirty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300" dirty="0">
                <a:latin typeface="华文楷体" pitchFamily="2" charset="-122"/>
                <a:ea typeface="华文楷体" pitchFamily="2" charset="-122"/>
              </a:rPr>
              <a:t>化学氧化法     </a:t>
            </a:r>
            <a:r>
              <a:rPr lang="en-US" altLang="zh-CN" sz="2300" dirty="0">
                <a:latin typeface="华文楷体" pitchFamily="2" charset="-122"/>
                <a:ea typeface="华文楷体" pitchFamily="2" charset="-122"/>
              </a:rPr>
              <a:t>Fenton</a:t>
            </a:r>
            <a:r>
              <a:rPr lang="zh-CN" altLang="en-US" sz="2300" dirty="0">
                <a:latin typeface="华文楷体" pitchFamily="2" charset="-122"/>
                <a:ea typeface="华文楷体" pitchFamily="2" charset="-122"/>
              </a:rPr>
              <a:t>氧化</a:t>
            </a:r>
            <a:endParaRPr lang="zh-CN" altLang="en-US" sz="2300" dirty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zh-CN" altLang="en-US" sz="2300" dirty="0">
                <a:latin typeface="华文楷体" pitchFamily="2" charset="-122"/>
                <a:ea typeface="华文楷体" pitchFamily="2" charset="-122"/>
              </a:rPr>
              <a:t>                              高铁氧化</a:t>
            </a:r>
            <a:endParaRPr lang="zh-CN" altLang="en-US" sz="2300" dirty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300" dirty="0">
                <a:latin typeface="华文楷体" pitchFamily="2" charset="-122"/>
                <a:ea typeface="华文楷体" pitchFamily="2" charset="-122"/>
              </a:rPr>
              <a:t>电化学氧化法</a:t>
            </a:r>
            <a:endParaRPr lang="zh-CN" altLang="en-US" sz="2300" dirty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300" dirty="0">
                <a:latin typeface="华文楷体" pitchFamily="2" charset="-122"/>
                <a:ea typeface="华文楷体" pitchFamily="2" charset="-122"/>
              </a:rPr>
              <a:t>湿式氧化法     湿式空气氧化法</a:t>
            </a:r>
            <a:endParaRPr lang="zh-CN" altLang="en-US" sz="2300" dirty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zh-CN" altLang="en-US" sz="2300" dirty="0">
                <a:latin typeface="华文楷体" pitchFamily="2" charset="-122"/>
                <a:ea typeface="华文楷体" pitchFamily="2" charset="-122"/>
              </a:rPr>
              <a:t>                            湿式空气催化氧化法</a:t>
            </a:r>
            <a:endParaRPr lang="zh-CN" altLang="en-US" sz="2300" dirty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300" dirty="0">
                <a:latin typeface="华文楷体" pitchFamily="2" charset="-122"/>
                <a:ea typeface="华文楷体" pitchFamily="2" charset="-122"/>
              </a:rPr>
              <a:t>超临界水氧化法</a:t>
            </a:r>
            <a:endParaRPr lang="zh-CN" altLang="en-US" sz="2300" dirty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300" dirty="0">
                <a:latin typeface="华文楷体" pitchFamily="2" charset="-122"/>
                <a:ea typeface="华文楷体" pitchFamily="2" charset="-122"/>
              </a:rPr>
              <a:t>光催化氧化法</a:t>
            </a:r>
            <a:endParaRPr lang="zh-CN" altLang="en-US" sz="2300" dirty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300" dirty="0">
                <a:latin typeface="华文楷体" pitchFamily="2" charset="-122"/>
                <a:ea typeface="华文楷体" pitchFamily="2" charset="-122"/>
              </a:rPr>
              <a:t>超声波氧化</a:t>
            </a:r>
            <a:endParaRPr lang="zh-CN" altLang="en-US" sz="2400" dirty="0"/>
          </a:p>
          <a:p>
            <a:pPr eaLnBrk="1" hangingPunct="1">
              <a:lnSpc>
                <a:spcPct val="100000"/>
              </a:lnSpc>
            </a:pPr>
            <a:endParaRPr lang="en-US" altLang="zh-CN" sz="1800" dirty="0"/>
          </a:p>
        </p:txBody>
      </p:sp>
      <p:sp>
        <p:nvSpPr>
          <p:cNvPr id="4" name="左大括号 3"/>
          <p:cNvSpPr/>
          <p:nvPr/>
        </p:nvSpPr>
        <p:spPr>
          <a:xfrm>
            <a:off x="2555875" y="2060575"/>
            <a:ext cx="357188" cy="13573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411413" y="3716338"/>
            <a:ext cx="214313" cy="857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54" end="8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89" end="9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96" end="1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52" end="16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0" end="16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charRg st="167" end="17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楷体_GB2312" pitchFamily="49" charset="-122"/>
                <a:cs typeface="+mj-cs"/>
              </a:rPr>
              <a:t>4.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楷体_GB2312" pitchFamily="49" charset="-122"/>
                <a:cs typeface="+mj-cs"/>
              </a:rPr>
              <a:t>可激发产生羟基自由基的过程如下图所示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楷体_GB2312" pitchFamily="49" charset="-122"/>
                <a:cs typeface="+mj-cs"/>
              </a:rPr>
              <a:t>：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楷体_GB2312" pitchFamily="49" charset="-122"/>
              <a:cs typeface="+mj-cs"/>
            </a:endParaRPr>
          </a:p>
        </p:txBody>
      </p:sp>
      <p:grpSp>
        <p:nvGrpSpPr>
          <p:cNvPr id="147472" name="Diagram 16"/>
          <p:cNvGrpSpPr>
            <a:grpSpLocks noChangeAspect="1"/>
          </p:cNvGrpSpPr>
          <p:nvPr/>
        </p:nvGrpSpPr>
        <p:grpSpPr>
          <a:xfrm>
            <a:off x="-720725" y="1341438"/>
            <a:ext cx="9864725" cy="6073775"/>
            <a:chOff x="-613" y="210"/>
            <a:chExt cx="6214" cy="3826"/>
          </a:xfrm>
        </p:grpSpPr>
        <p:sp>
          <p:nvSpPr>
            <p:cNvPr id="3075" name="AutoShape 15"/>
            <p:cNvSpPr>
              <a:spLocks noChangeAspect="1" noTextEdit="1"/>
            </p:cNvSpPr>
            <p:nvPr/>
          </p:nvSpPr>
          <p:spPr>
            <a:xfrm>
              <a:off x="-613" y="210"/>
              <a:ext cx="6214" cy="38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6" name="_s3076"/>
            <p:cNvSpPr/>
            <p:nvPr/>
          </p:nvSpPr>
          <p:spPr>
            <a:xfrm flipH="1" flipV="1">
              <a:off x="1933" y="1800"/>
              <a:ext cx="282" cy="1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7" name="_s3077"/>
            <p:cNvSpPr/>
            <p:nvPr/>
          </p:nvSpPr>
          <p:spPr>
            <a:xfrm>
              <a:off x="1330" y="1314"/>
              <a:ext cx="646" cy="646"/>
            </a:xfrm>
            <a:prstGeom prst="ellipse">
              <a:avLst/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r>
                <a:rPr lang="zh-CN" altLang="en-US" sz="2400" b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光催化</a:t>
              </a:r>
              <a:endParaRPr lang="zh-CN" altLang="en-US" sz="24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078" name="_s3078"/>
            <p:cNvSpPr/>
            <p:nvPr/>
          </p:nvSpPr>
          <p:spPr>
            <a:xfrm flipH="1">
              <a:off x="1934" y="2283"/>
              <a:ext cx="281" cy="1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_s3079"/>
            <p:cNvSpPr/>
            <p:nvPr/>
          </p:nvSpPr>
          <p:spPr>
            <a:xfrm>
              <a:off x="1330" y="2284"/>
              <a:ext cx="646" cy="646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r>
                <a:rPr lang="en-US" altLang="zh-CN" sz="2400" b="1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H</a:t>
              </a:r>
              <a:r>
                <a:rPr lang="en-US" altLang="zh-CN" sz="2400" b="1" baseline="-2500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2400" b="1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O</a:t>
              </a:r>
              <a:r>
                <a:rPr lang="en-US" altLang="zh-CN" sz="2400" b="1" baseline="-2500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zh-CN" sz="2400" b="1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/O</a:t>
              </a:r>
              <a:r>
                <a:rPr lang="en-US" altLang="zh-CN" sz="2400" b="1" baseline="-2500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3</a:t>
              </a:r>
              <a:endParaRPr lang="en-US" altLang="zh-CN" sz="2400" b="1" baseline="-2500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080" name="_s3080"/>
            <p:cNvSpPr/>
            <p:nvPr/>
          </p:nvSpPr>
          <p:spPr>
            <a:xfrm>
              <a:off x="2493" y="2444"/>
              <a:ext cx="1" cy="3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1" name="_s3081"/>
            <p:cNvSpPr/>
            <p:nvPr/>
          </p:nvSpPr>
          <p:spPr>
            <a:xfrm>
              <a:off x="2170" y="2769"/>
              <a:ext cx="646" cy="646"/>
            </a:xfrm>
            <a:prstGeom prst="ellipse">
              <a:avLst/>
            </a:pr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r>
                <a:rPr lang="zh-CN" altLang="en-US" sz="2400" b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类</a:t>
              </a:r>
              <a:r>
                <a:rPr lang="en-US" altLang="zh-CN" sz="2400" b="1" dirty="0" err="1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fenton</a:t>
              </a:r>
              <a:endPara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082" name="_s3082"/>
            <p:cNvSpPr/>
            <p:nvPr/>
          </p:nvSpPr>
          <p:spPr>
            <a:xfrm>
              <a:off x="2772" y="2283"/>
              <a:ext cx="281" cy="1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3" name="_s3083"/>
            <p:cNvSpPr/>
            <p:nvPr/>
          </p:nvSpPr>
          <p:spPr>
            <a:xfrm>
              <a:off x="3010" y="2284"/>
              <a:ext cx="646" cy="64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r>
                <a:rPr lang="en-US" altLang="zh-CN" sz="2400" b="1" dirty="0" err="1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fenton</a:t>
              </a:r>
              <a:endPara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084" name="_s3084"/>
            <p:cNvSpPr/>
            <p:nvPr/>
          </p:nvSpPr>
          <p:spPr>
            <a:xfrm flipV="1">
              <a:off x="2772" y="1799"/>
              <a:ext cx="281" cy="1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5" name="_s3085"/>
            <p:cNvSpPr/>
            <p:nvPr/>
          </p:nvSpPr>
          <p:spPr>
            <a:xfrm>
              <a:off x="3010" y="1314"/>
              <a:ext cx="646" cy="646"/>
            </a:xfrm>
            <a:prstGeom prst="ellipse">
              <a:avLst/>
            </a:prstGeom>
            <a:solidFill>
              <a:srgbClr val="33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r>
                <a:rPr lang="zh-CN" altLang="en-US" sz="2400" b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湿式氧化</a:t>
              </a:r>
              <a:endParaRPr lang="zh-CN" altLang="en-US" sz="24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086" name="_s3086"/>
            <p:cNvSpPr/>
            <p:nvPr/>
          </p:nvSpPr>
          <p:spPr>
            <a:xfrm flipV="1">
              <a:off x="2493" y="1476"/>
              <a:ext cx="0" cy="3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7" name="_s3087"/>
            <p:cNvSpPr/>
            <p:nvPr/>
          </p:nvSpPr>
          <p:spPr>
            <a:xfrm>
              <a:off x="2170" y="830"/>
              <a:ext cx="646" cy="646"/>
            </a:xfrm>
            <a:prstGeom prst="ellipse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r>
                <a:rPr lang="en-US" altLang="zh-CN" sz="2400" b="1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O</a:t>
              </a:r>
              <a:r>
                <a:rPr lang="en-US" altLang="zh-CN" sz="2400" b="1" baseline="-2500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rPr>
                <a:t>3</a:t>
              </a:r>
              <a:endParaRPr lang="en-US" altLang="zh-CN" sz="2400" b="1" baseline="-2500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088" name="_s3088"/>
            <p:cNvSpPr/>
            <p:nvPr/>
          </p:nvSpPr>
          <p:spPr>
            <a:xfrm>
              <a:off x="2170" y="1800"/>
              <a:ext cx="646" cy="646"/>
            </a:xfrm>
            <a:prstGeom prst="ellipse">
              <a:avLst/>
            </a:prstGeom>
            <a:solidFill>
              <a:srgbClr val="FF33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r>
                <a:rPr lang="en-US" altLang="zh-CN" sz="2400" b="1">
                  <a:latin typeface="楷体" panose="02010609060101010101" pitchFamily="49" charset="-122"/>
                </a:rPr>
                <a:t>·</a:t>
              </a:r>
              <a:r>
                <a:rPr lang="en-US" altLang="zh-CN" sz="2400" b="1">
                  <a:latin typeface="Arial" panose="020B0604020202020204" pitchFamily="34" charset="0"/>
                </a:rPr>
                <a:t>OH</a:t>
              </a:r>
              <a:endParaRPr lang="en-US" altLang="zh-CN" sz="2400" b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Dgm spid="1474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"/>
          <p:cNvSpPr>
            <a:spLocks noGrp="1"/>
          </p:cNvSpPr>
          <p:nvPr>
            <p:ph type="title" idx="4294967295"/>
          </p:nvPr>
        </p:nvSpPr>
        <p:spPr>
          <a:xfrm>
            <a:off x="323850" y="836613"/>
            <a:ext cx="5676900" cy="66357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3200" dirty="0"/>
              <a:t>1</a:t>
            </a:r>
            <a:r>
              <a:rPr lang="zh-CN" altLang="en-US" sz="3200" dirty="0"/>
              <a:t>、</a:t>
            </a:r>
            <a:r>
              <a:rPr lang="en-US" altLang="zh-CN" sz="3200" dirty="0"/>
              <a:t>Fenton </a:t>
            </a:r>
            <a:r>
              <a:rPr lang="zh-CN" altLang="en-US" sz="3200" b="0" dirty="0"/>
              <a:t>法与类</a:t>
            </a:r>
            <a:r>
              <a:rPr lang="en-US" altLang="zh-CN" sz="3200" b="0" dirty="0"/>
              <a:t>Fenton </a:t>
            </a:r>
            <a:r>
              <a:rPr lang="zh-CN" altLang="en-US" sz="3200" b="0" dirty="0"/>
              <a:t>法</a:t>
            </a:r>
            <a:endParaRPr lang="zh-CN" altLang="en-US" sz="3200" dirty="0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539750" y="1773238"/>
            <a:ext cx="8280400" cy="432117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400" dirty="0"/>
              <a:t>机理如下：</a:t>
            </a:r>
            <a:endParaRPr lang="pt-BR" altLang="zh-CN" sz="2400" dirty="0"/>
          </a:p>
          <a:p>
            <a:pPr eaLnBrk="1" hangingPunct="1"/>
            <a:r>
              <a:rPr lang="pt-BR" altLang="zh-CN" sz="2400" dirty="0"/>
              <a:t>Fe</a:t>
            </a:r>
            <a:r>
              <a:rPr lang="pt-BR" altLang="zh-CN" sz="2400" baseline="30000" dirty="0"/>
              <a:t>2 + </a:t>
            </a:r>
            <a:r>
              <a:rPr lang="pt-BR" altLang="zh-CN" sz="2400" dirty="0"/>
              <a:t>+ H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O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 →Fe</a:t>
            </a:r>
            <a:r>
              <a:rPr lang="pt-BR" altLang="zh-CN" sz="2400" baseline="30000" dirty="0"/>
              <a:t>3 +</a:t>
            </a:r>
            <a:r>
              <a:rPr lang="pt-BR" altLang="zh-CN" sz="2400" dirty="0"/>
              <a:t> + </a:t>
            </a:r>
            <a:r>
              <a:rPr lang="pt-BR" altLang="zh-CN" sz="2400" dirty="0">
                <a:latin typeface="楷体" panose="02010609060101010101" pitchFamily="49" charset="-122"/>
              </a:rPr>
              <a:t>·</a:t>
            </a:r>
            <a:r>
              <a:rPr lang="pt-BR" altLang="zh-CN" sz="2400" dirty="0"/>
              <a:t>OH + OH</a:t>
            </a:r>
            <a:r>
              <a:rPr lang="pt-BR" altLang="zh-CN" sz="2400" baseline="30000" dirty="0"/>
              <a:t>-</a:t>
            </a:r>
            <a:endParaRPr lang="pt-BR" altLang="zh-CN" sz="2400" baseline="30000" dirty="0"/>
          </a:p>
          <a:p>
            <a:pPr eaLnBrk="1" hangingPunct="1"/>
            <a:r>
              <a:rPr lang="pt-BR" altLang="zh-CN" sz="2400" dirty="0"/>
              <a:t>Fe</a:t>
            </a:r>
            <a:r>
              <a:rPr lang="pt-BR" altLang="zh-CN" sz="2400" baseline="30000" dirty="0"/>
              <a:t>3</a:t>
            </a:r>
            <a:r>
              <a:rPr lang="pt-BR" altLang="zh-CN" sz="2400" dirty="0"/>
              <a:t> </a:t>
            </a:r>
            <a:r>
              <a:rPr lang="pt-BR" altLang="zh-CN" sz="2400" baseline="30000" dirty="0"/>
              <a:t>+</a:t>
            </a:r>
            <a:r>
              <a:rPr lang="pt-BR" altLang="zh-CN" sz="2400" dirty="0"/>
              <a:t> + H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O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 →Fe</a:t>
            </a:r>
            <a:r>
              <a:rPr lang="pt-BR" altLang="zh-CN" sz="2400" baseline="30000" dirty="0"/>
              <a:t>2</a:t>
            </a:r>
            <a:r>
              <a:rPr lang="pt-BR" altLang="zh-CN" sz="2400" dirty="0"/>
              <a:t> </a:t>
            </a:r>
            <a:r>
              <a:rPr lang="pt-BR" altLang="zh-CN" sz="2400" baseline="30000" dirty="0"/>
              <a:t>+</a:t>
            </a:r>
            <a:r>
              <a:rPr lang="pt-BR" altLang="zh-CN" sz="2400" dirty="0"/>
              <a:t> + HO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 </a:t>
            </a:r>
            <a:r>
              <a:rPr lang="pt-BR" altLang="zh-CN" sz="2400" dirty="0">
                <a:latin typeface="楷体" panose="02010609060101010101" pitchFamily="49" charset="-122"/>
              </a:rPr>
              <a:t>·</a:t>
            </a:r>
            <a:r>
              <a:rPr lang="pt-BR" altLang="zh-CN" sz="2400" dirty="0"/>
              <a:t>+ H</a:t>
            </a:r>
            <a:r>
              <a:rPr lang="pt-BR" altLang="zh-CN" sz="2400" baseline="30000" dirty="0"/>
              <a:t>+</a:t>
            </a:r>
            <a:endParaRPr lang="pt-BR" altLang="zh-CN" sz="2400" baseline="30000" dirty="0"/>
          </a:p>
          <a:p>
            <a:pPr eaLnBrk="1" hangingPunct="1"/>
            <a:r>
              <a:rPr lang="pt-BR" altLang="zh-CN" sz="2400" dirty="0"/>
              <a:t>HO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 </a:t>
            </a:r>
            <a:r>
              <a:rPr lang="pt-BR" altLang="zh-CN" sz="2400" dirty="0">
                <a:latin typeface="楷体" panose="02010609060101010101" pitchFamily="49" charset="-122"/>
              </a:rPr>
              <a:t>·</a:t>
            </a:r>
            <a:r>
              <a:rPr lang="pt-BR" altLang="zh-CN" sz="2400" dirty="0"/>
              <a:t>+ H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O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 →O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 + H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O + </a:t>
            </a:r>
            <a:r>
              <a:rPr lang="pt-BR" altLang="zh-CN" sz="2400" dirty="0">
                <a:latin typeface="楷体" panose="02010609060101010101" pitchFamily="49" charset="-122"/>
              </a:rPr>
              <a:t>·</a:t>
            </a:r>
            <a:r>
              <a:rPr lang="pt-BR" altLang="zh-CN" sz="2400" dirty="0"/>
              <a:t>OH</a:t>
            </a:r>
            <a:endParaRPr lang="pt-BR" altLang="zh-CN" sz="2400" dirty="0"/>
          </a:p>
          <a:p>
            <a:pPr eaLnBrk="1" hangingPunct="1"/>
            <a:r>
              <a:rPr lang="en-US" altLang="zh-CN" sz="2400" dirty="0"/>
              <a:t>RH+ </a:t>
            </a:r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OH→R </a:t>
            </a:r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+ 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endParaRPr lang="en-US" altLang="zh-CN" sz="2400" dirty="0"/>
          </a:p>
          <a:p>
            <a:pPr eaLnBrk="1" hangingPunct="1"/>
            <a:r>
              <a:rPr lang="en-US" altLang="zh-CN" sz="2400" dirty="0"/>
              <a:t>R </a:t>
            </a:r>
            <a:r>
              <a:rPr lang="en-US" altLang="zh-CN" sz="2400" dirty="0">
                <a:latin typeface="楷体" panose="02010609060101010101" pitchFamily="49" charset="-122"/>
              </a:rPr>
              <a:t>·</a:t>
            </a:r>
            <a:r>
              <a:rPr lang="en-US" altLang="zh-CN" sz="2400" dirty="0"/>
              <a:t>+ Fe3 + →Fe</a:t>
            </a:r>
            <a:r>
              <a:rPr lang="en-US" altLang="zh-CN" sz="2400" baseline="30000" dirty="0"/>
              <a:t>2 +</a:t>
            </a:r>
            <a:r>
              <a:rPr lang="en-US" altLang="zh-CN" sz="2400" dirty="0"/>
              <a:t> + R</a:t>
            </a:r>
            <a:r>
              <a:rPr lang="en-US" altLang="zh-CN" sz="2400" baseline="30000" dirty="0"/>
              <a:t>+</a:t>
            </a:r>
            <a:endParaRPr lang="en-US" altLang="zh-CN" sz="2400" baseline="30000" dirty="0"/>
          </a:p>
          <a:p>
            <a:pPr eaLnBrk="1" hangingPunct="1"/>
            <a:r>
              <a:rPr lang="pt-BR" altLang="zh-CN" sz="2400" dirty="0"/>
              <a:t>R</a:t>
            </a:r>
            <a:r>
              <a:rPr lang="pt-BR" altLang="zh-CN" sz="2400" baseline="30000" dirty="0"/>
              <a:t>+</a:t>
            </a:r>
            <a:r>
              <a:rPr lang="pt-BR" altLang="zh-CN" sz="2400" dirty="0"/>
              <a:t> + O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 →ROO</a:t>
            </a:r>
            <a:r>
              <a:rPr lang="pt-BR" altLang="zh-CN" sz="2400" baseline="30000" dirty="0"/>
              <a:t>+</a:t>
            </a:r>
            <a:r>
              <a:rPr lang="pt-BR" altLang="zh-CN" sz="2400" dirty="0"/>
              <a:t> →CO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 + H</a:t>
            </a:r>
            <a:r>
              <a:rPr lang="pt-BR" altLang="zh-CN" sz="2400" baseline="-25000" dirty="0"/>
              <a:t>2</a:t>
            </a:r>
            <a:r>
              <a:rPr lang="pt-BR" altLang="zh-CN" sz="2400" dirty="0"/>
              <a:t>O</a:t>
            </a:r>
            <a:endParaRPr lang="pt-BR" altLang="zh-CN" sz="2400" dirty="0"/>
          </a:p>
          <a:p>
            <a:pPr eaLnBrk="1" hangingPunct="1"/>
            <a:endParaRPr lang="en-US" altLang="zh-CN" sz="2400" dirty="0"/>
          </a:p>
          <a:p>
            <a:pPr eaLnBrk="1" hangingPunct="1">
              <a:buNone/>
            </a:pPr>
            <a:endParaRPr lang="en-US" altLang="zh-CN" sz="2400" dirty="0"/>
          </a:p>
        </p:txBody>
      </p:sp>
      <p:sp>
        <p:nvSpPr>
          <p:cNvPr id="4" name="云形标注 3"/>
          <p:cNvSpPr/>
          <p:nvPr/>
        </p:nvSpPr>
        <p:spPr>
          <a:xfrm>
            <a:off x="5715008" y="928670"/>
            <a:ext cx="4305298" cy="1928826"/>
          </a:xfrm>
          <a:prstGeom prst="cloudCallout">
            <a:avLst>
              <a:gd name="adj1" fmla="val -63605"/>
              <a:gd name="adj2" fmla="val 98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上述系列反应中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·OH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与有机物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反应生成游离基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·, R ·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进一步氧化生成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CO2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H2O 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从而使废水的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大大降低。</a:t>
            </a: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6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charRg st="6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38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charRg st="38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70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charRg st="70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9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charRg st="98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15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charRg st="115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38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charRg st="138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微软雅黑"/>
        <a:ea typeface="微软雅黑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2177</Words>
  <Application>WPS 演示</Application>
  <PresentationFormat>全屏显示(4:3)</PresentationFormat>
  <Paragraphs>141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楷体</vt:lpstr>
      <vt:lpstr>微软雅黑</vt:lpstr>
      <vt:lpstr>黑体</vt:lpstr>
      <vt:lpstr>隶书</vt:lpstr>
      <vt:lpstr>楷体_GB2312</vt:lpstr>
      <vt:lpstr>新宋体</vt:lpstr>
      <vt:lpstr>华文楷体</vt:lpstr>
      <vt:lpstr>Arial Rounded MT Bold</vt:lpstr>
      <vt:lpstr>Times New Roman</vt:lpstr>
      <vt:lpstr>Arial Unicode MS</vt:lpstr>
      <vt:lpstr>汉仪旗黑-85S</vt:lpstr>
      <vt:lpstr>默认设计模板</vt:lpstr>
      <vt:lpstr>Photoshop.Image.6</vt:lpstr>
      <vt:lpstr>Photoshop.Image.6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</dc:creator>
  <cp:lastModifiedBy>little fairy</cp:lastModifiedBy>
  <cp:revision>785</cp:revision>
  <dcterms:created xsi:type="dcterms:W3CDTF">2004-07-21T02:43:03Z</dcterms:created>
  <dcterms:modified xsi:type="dcterms:W3CDTF">2024-06-15T03:43:44Z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6A840F2FCEA64D3D9F8F10D0B3E07C29_13</vt:lpwstr>
  </property>
  <property fmtid="{D5CDD505-2E9C-101B-9397-08002B2CF9AE}" pid="3" name="KSOProductBuildVer">
    <vt:lpwstr>2052-12.1.0.17133</vt:lpwstr>
  </property>
</Properties>
</file>