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handoutMasterIdLst>
    <p:handoutMasterId r:id="rId39"/>
  </p:handoutMasterIdLst>
  <p:sldIdLst>
    <p:sldId id="632" r:id="rId4"/>
    <p:sldId id="665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662" r:id="rId36"/>
    <p:sldId id="663" r:id="rId37"/>
    <p:sldId id="667" r:id="rId38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5FF"/>
    <a:srgbClr val="344CFE"/>
    <a:srgbClr val="FFFFFF"/>
    <a:srgbClr val="007AD1"/>
    <a:srgbClr val="2890FE"/>
    <a:srgbClr val="72E2FF"/>
    <a:srgbClr val="6D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4" Type="http://schemas.openxmlformats.org/officeDocument/2006/relationships/tags" Target="tags/tag172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F9899-E886-4819-9C12-95713834F8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8B7F2-F600-4DA4-BEFB-87A15F8CED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0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laceholder1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Placeholder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E320-9DA7-4646-B855-0781DA42F6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Placeholder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Placeholder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7C40-99A1-40CD-8D33-D1001CE5AD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554798" y="332740"/>
            <a:ext cx="9081770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1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554798" y="332740"/>
            <a:ext cx="9081770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1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laceholder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Placeholder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E320-9DA7-4646-B855-0781DA42F6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Placeholder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Placeholder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7C40-99A1-40CD-8D33-D1001CE5AD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E320-9DA7-4646-B855-0781DA42F6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Placeholder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Placeholder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7C40-99A1-40CD-8D33-D1001CE5AD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0892" y="5688330"/>
            <a:ext cx="706387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8" Type="http://schemas.openxmlformats.org/officeDocument/2006/relationships/theme" Target="../theme/theme2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Placeholder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Placeholder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CE320-9DA7-4646-B855-0781DA42F6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Placeholder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Placeholder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7C40-99A1-40CD-8D33-D1001CE5AD5E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Picture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1"/>
            <a:ext cx="6858000" cy="6858000"/>
          </a:xfrm>
          <a:prstGeom prst="rect">
            <a:avLst/>
          </a:prstGeom>
        </p:spPr>
      </p:pic>
      <p:pic>
        <p:nvPicPr>
          <p:cNvPr id="13" name="Picture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7" name="AutoShape0"/>
          <p:cNvSpPr/>
          <p:nvPr userDrawn="1"/>
        </p:nvSpPr>
        <p:spPr>
          <a:xfrm>
            <a:off x="650005" y="547914"/>
            <a:ext cx="10891991" cy="5762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ea typeface="汉仪雅酷黑W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6.png"/><Relationship Id="rId7" Type="http://schemas.openxmlformats.org/officeDocument/2006/relationships/tags" Target="../tags/tag72.xml"/><Relationship Id="rId6" Type="http://schemas.openxmlformats.org/officeDocument/2006/relationships/image" Target="../media/image5.pn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13.jpeg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14.jpe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3.xml"/><Relationship Id="rId5" Type="http://schemas.openxmlformats.org/officeDocument/2006/relationships/image" Target="../media/image16.jpeg"/><Relationship Id="rId4" Type="http://schemas.openxmlformats.org/officeDocument/2006/relationships/hyperlink" Target="http://image.baidu.com/i?ct=503316480&amp;z=841083453&amp;tn=baiduimagedetail&amp;word=&#24037;&#20316;&#20013;&amp;in=4" TargetMode="External"/><Relationship Id="rId3" Type="http://schemas.openxmlformats.org/officeDocument/2006/relationships/image" Target="../media/image15.png"/><Relationship Id="rId2" Type="http://schemas.openxmlformats.org/officeDocument/2006/relationships/hyperlink" Target="http://www.pconline.com.cn/pcjob/rs/zc/0603/774709.html" TargetMode="External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17.jpeg"/><Relationship Id="rId1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7.xml"/><Relationship Id="rId5" Type="http://schemas.openxmlformats.org/officeDocument/2006/relationships/image" Target="../media/image19.jpeg"/><Relationship Id="rId4" Type="http://schemas.openxmlformats.org/officeDocument/2006/relationships/hyperlink" Target="http://www.samlong.cn/article/1552/1570/2007/20070327287588.html" TargetMode="External"/><Relationship Id="rId3" Type="http://schemas.openxmlformats.org/officeDocument/2006/relationships/image" Target="../media/image18.jpeg"/><Relationship Id="rId2" Type="http://schemas.openxmlformats.org/officeDocument/2006/relationships/hyperlink" Target="http://www.samlong.cn/article/1552/1570/2007/20070327287511.html" TargetMode="External"/><Relationship Id="rId1" Type="http://schemas.openxmlformats.org/officeDocument/2006/relationships/tags" Target="../tags/tag10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2" Type="http://schemas.openxmlformats.org/officeDocument/2006/relationships/image" Target="../media/image20.jpeg"/><Relationship Id="rId1" Type="http://schemas.openxmlformats.org/officeDocument/2006/relationships/tags" Target="../tags/tag10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" Type="http://schemas.openxmlformats.org/officeDocument/2006/relationships/image" Target="../media/image21.jpeg"/><Relationship Id="rId1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tags" Target="../tags/tag1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7.xml"/><Relationship Id="rId5" Type="http://schemas.openxmlformats.org/officeDocument/2006/relationships/image" Target="../media/image25.jpe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24.png"/><Relationship Id="rId1" Type="http://schemas.openxmlformats.org/officeDocument/2006/relationships/tags" Target="../tags/tag11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9.xml"/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7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GIF"/><Relationship Id="rId8" Type="http://schemas.openxmlformats.org/officeDocument/2006/relationships/image" Target="../media/image30.GIF"/><Relationship Id="rId7" Type="http://schemas.openxmlformats.org/officeDocument/2006/relationships/image" Target="../media/image29.GIF"/><Relationship Id="rId6" Type="http://schemas.openxmlformats.org/officeDocument/2006/relationships/image" Target="../media/image28.GIF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2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34.wmf"/><Relationship Id="rId7" Type="http://schemas.openxmlformats.org/officeDocument/2006/relationships/image" Target="../media/image33.GIF"/><Relationship Id="rId6" Type="http://schemas.openxmlformats.org/officeDocument/2006/relationships/image" Target="../media/image32.wmf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8.xml"/><Relationship Id="rId2" Type="http://schemas.openxmlformats.org/officeDocument/2006/relationships/image" Target="../media/image37.jpeg"/><Relationship Id="rId1" Type="http://schemas.openxmlformats.org/officeDocument/2006/relationships/tags" Target="../tags/tag13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4" Type="http://schemas.openxmlformats.org/officeDocument/2006/relationships/image" Target="../media/image39.png"/><Relationship Id="rId3" Type="http://schemas.openxmlformats.org/officeDocument/2006/relationships/tags" Target="../tags/tag140.xml"/><Relationship Id="rId2" Type="http://schemas.openxmlformats.org/officeDocument/2006/relationships/image" Target="../media/image38.jpeg"/><Relationship Id="rId1" Type="http://schemas.openxmlformats.org/officeDocument/2006/relationships/tags" Target="../tags/tag13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tags" Target="../tags/tag14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2" Type="http://schemas.openxmlformats.org/officeDocument/2006/relationships/notesSlide" Target="../notesSlides/notesSlide2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7.xml"/><Relationship Id="rId2" Type="http://schemas.openxmlformats.org/officeDocument/2006/relationships/image" Target="../media/image45.png"/><Relationship Id="rId1" Type="http://schemas.openxmlformats.org/officeDocument/2006/relationships/tags" Target="../tags/tag156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9.xml"/><Relationship Id="rId2" Type="http://schemas.openxmlformats.org/officeDocument/2006/relationships/image" Target="../media/image46.png"/><Relationship Id="rId1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0.xml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6.xml"/><Relationship Id="rId2" Type="http://schemas.openxmlformats.org/officeDocument/2006/relationships/image" Target="../media/image52.jpeg"/><Relationship Id="rId1" Type="http://schemas.openxmlformats.org/officeDocument/2006/relationships/tags" Target="../tags/tag16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17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0.xml"/><Relationship Id="rId5" Type="http://schemas.openxmlformats.org/officeDocument/2006/relationships/image" Target="../media/image54.jpeg"/><Relationship Id="rId4" Type="http://schemas.openxmlformats.org/officeDocument/2006/relationships/tags" Target="../tags/tag169.xml"/><Relationship Id="rId3" Type="http://schemas.openxmlformats.org/officeDocument/2006/relationships/image" Target="../media/image53.jpeg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9.jpeg"/><Relationship Id="rId1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10.jpeg"/><Relationship Id="rId1" Type="http://schemas.openxmlformats.org/officeDocument/2006/relationships/tags" Target="../tags/tag8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11.jpeg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image" Target="../media/image12.jpeg"/><Relationship Id="rId1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4990330" y="3597147"/>
            <a:ext cx="5106858" cy="16250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zh-CN" altLang="en-US" sz="1800" b="0" i="0" kern="1200" cap="none" spc="50" normalizeH="0" noProof="0">
                <a:ln w="3175">
                  <a:noFill/>
                  <a:prstDash val="dash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Common diseases and prevention in the office</a:t>
            </a:r>
            <a:endParaRPr kumimoji="0" lang="zh-CN" altLang="en-US" sz="1800" b="0" i="0" kern="1200" cap="none" spc="50" normalizeH="0" noProof="0">
              <a:ln w="3175">
                <a:noFill/>
                <a:prstDash val="dash"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just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zh-CN" altLang="en-US" sz="1800" b="0" i="0" kern="1200" cap="none" spc="50" normalizeH="0" noProof="0">
                <a:ln w="3175">
                  <a:noFill/>
                  <a:prstDash val="dash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主讲人：</a:t>
            </a:r>
            <a:endParaRPr kumimoji="0" lang="zh-CN" altLang="en-US" sz="1800" b="0" i="0" kern="1200" cap="none" spc="50" normalizeH="0" noProof="0">
              <a:ln w="3175">
                <a:noFill/>
                <a:prstDash val="dash"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6"/>
          <p:cNvSpPr txBox="1"/>
          <p:nvPr>
            <p:custDataLst>
              <p:tags r:id="rId2"/>
            </p:custDataLst>
          </p:nvPr>
        </p:nvSpPr>
        <p:spPr>
          <a:xfrm>
            <a:off x="4967605" y="1790065"/>
            <a:ext cx="6016625" cy="16179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300" normalizeH="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办公室</a:t>
            </a:r>
            <a:endParaRPr kumimoji="0" lang="zh-CN" altLang="en-US" sz="5400" b="1" i="0" kern="1200" cap="none" spc="300" normalizeH="0" noProof="0" dirty="0">
              <a:ln w="3175">
                <a:noFill/>
                <a:prstDash val="dash"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300" normalizeH="0" noProof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常见职业病及预防</a:t>
            </a:r>
            <a:endParaRPr kumimoji="0" lang="zh-CN" altLang="en-US" sz="5400" b="1" i="0" kern="1200" cap="none" spc="300" normalizeH="0" noProof="0">
              <a:ln w="3175">
                <a:noFill/>
                <a:prstDash val="dash"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11041380" y="1085850"/>
            <a:ext cx="20383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11041380" y="1160145"/>
            <a:ext cx="15557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pic>
        <p:nvPicPr>
          <p:cNvPr id="13" name="图片 12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689325" y="1220799"/>
            <a:ext cx="2767858" cy="2756468"/>
          </a:xfrm>
          <a:prstGeom prst="rect">
            <a:avLst/>
          </a:prstGeom>
        </p:spPr>
      </p:pic>
      <p:pic>
        <p:nvPicPr>
          <p:cNvPr id="14" name="图片 13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689325" y="4072517"/>
            <a:ext cx="2767858" cy="1565083"/>
          </a:xfrm>
          <a:prstGeom prst="rect">
            <a:avLst/>
          </a:prstGeom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9"/>
            </p:custDataLst>
          </p:nvPr>
        </p:nvSpPr>
        <p:spPr>
          <a:xfrm>
            <a:off x="8060690" y="407212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10"/>
            </p:custDataLst>
          </p:nvPr>
        </p:nvSpPr>
        <p:spPr>
          <a:xfrm>
            <a:off x="7610690" y="532005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11"/>
            </p:custDataLst>
          </p:nvPr>
        </p:nvSpPr>
        <p:spPr>
          <a:xfrm>
            <a:off x="8853805" y="532066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12"/>
            </p:custDataLst>
          </p:nvPr>
        </p:nvSpPr>
        <p:spPr>
          <a:xfrm>
            <a:off x="10096920" y="532005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136650" y="2253615"/>
            <a:ext cx="5173345" cy="235077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①枕头要符合生理要求，要有一定的弹性，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仰卧枕高约一拳，侧卧枕高为一拳加二指。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②正确的睡眠姿势以仰卧为主，侧卧为辅。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③睡眠时要防止颈、肩部着凉。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13315" name="Picture 5" descr="2007071416184940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6170" y="1510030"/>
            <a:ext cx="4970145" cy="3528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预防落枕的措施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201795" y="1485583"/>
            <a:ext cx="7677150" cy="3886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①头部水平转动，即向左看，向右看。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②仰头、低头运动，先后仰</a:t>
            </a:r>
            <a:r>
              <a:rPr lang="zh-CN" altLang="en-US" b="1" kern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正直     低头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正直。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③头部写字运动。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④站桩练习。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Line 6"/>
          <p:cNvSpPr/>
          <p:nvPr>
            <p:custDataLst>
              <p:tags r:id="rId2"/>
            </p:custDataLst>
          </p:nvPr>
        </p:nvSpPr>
        <p:spPr>
          <a:xfrm>
            <a:off x="8622983" y="3317875"/>
            <a:ext cx="431800" cy="0"/>
          </a:xfrm>
          <a:prstGeom prst="line">
            <a:avLst/>
          </a:prstGeom>
          <a:ln w="2857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Line 7"/>
          <p:cNvSpPr/>
          <p:nvPr>
            <p:custDataLst>
              <p:tags r:id="rId3"/>
            </p:custDataLst>
          </p:nvPr>
        </p:nvSpPr>
        <p:spPr>
          <a:xfrm>
            <a:off x="9862820" y="3317875"/>
            <a:ext cx="431800" cy="0"/>
          </a:xfrm>
          <a:prstGeom prst="line">
            <a:avLst/>
          </a:prstGeom>
          <a:ln w="2857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1" name="Line 8"/>
          <p:cNvSpPr/>
          <p:nvPr>
            <p:custDataLst>
              <p:tags r:id="rId4"/>
            </p:custDataLst>
          </p:nvPr>
        </p:nvSpPr>
        <p:spPr>
          <a:xfrm>
            <a:off x="4654233" y="3847465"/>
            <a:ext cx="431800" cy="0"/>
          </a:xfrm>
          <a:prstGeom prst="line">
            <a:avLst/>
          </a:prstGeom>
          <a:ln w="28575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342" name="Picture 18" descr="20070209142334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5" y="1755140"/>
            <a:ext cx="30353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颈椎的运动疗法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099945" y="1408430"/>
            <a:ext cx="7991475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长期使用电脑，出现视觉模糊，视力下降，眼睛干涩，发痒，灼热，畏光，甚至头痛、恶心等症状。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88590" y="3263265"/>
            <a:ext cx="6822440" cy="2644140"/>
            <a:chOff x="4857" y="5987"/>
            <a:chExt cx="8854" cy="3740"/>
          </a:xfrm>
        </p:grpSpPr>
        <p:pic>
          <p:nvPicPr>
            <p:cNvPr id="15363" name="Picture 4" descr="招聘与培训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1" y="5987"/>
              <a:ext cx="4310" cy="37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4" name="Picture 5" descr="u=3695331381,807934199&amp;gp=3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7" y="5987"/>
              <a:ext cx="4310" cy="36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二、电脑眼病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177925" y="1482090"/>
            <a:ext cx="6178550" cy="446595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①双眼距显示器需在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70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厘米左右，平视为宜。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②操作电脑时要有意识的多眨眼，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1-2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小时应休息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10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分钟，做眼保健操。望远处，最好是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米以外绿色植物。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③屏幕亮度适宜，房间不能太暗，也不能太明亮。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④为防止眼结膜，角膜干燥，可适当使用润洁等与眼泪成分相同的眼药水。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⑤长期使用电脑者，应适当补充维生素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A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和维生素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C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⑥健眼的食物，牛奶、动物肝脏、核桃、绿色蔬菜、西红柿、新鲜水果等。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16387" name="Picture 5" descr="liPADrH9pS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070" y="1682750"/>
            <a:ext cx="3478530" cy="349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防治电脑眼病的对策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526540" y="2113915"/>
            <a:ext cx="5229860" cy="263080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长期受到显示器、手机、微波炉等散发出的辐射影响，可出现疲乏无力、头痛、闷、胀、记忆力下降、食欲不振等亚健康的各种表现。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58735" y="776605"/>
            <a:ext cx="2854960" cy="5189855"/>
            <a:chOff x="5404" y="2601"/>
            <a:chExt cx="3649" cy="7449"/>
          </a:xfrm>
        </p:grpSpPr>
        <p:pic>
          <p:nvPicPr>
            <p:cNvPr id="17411" name="Picture 13" descr="20073271102524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" y="6308"/>
              <a:ext cx="3648" cy="37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2" name="Picture 15" descr="200732711113724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4" y="2601"/>
              <a:ext cx="3649" cy="370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三、电磁辐射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268095" y="2039620"/>
            <a:ext cx="5829935" cy="230314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①办公室要自然通风，少用空调。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②电脑桌上摆一盆植物或水，可吸收电磁波。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③多喝绿茶，茶多酚可吸收放射性物质，还可清除体内过多自由基。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④勤洗脸，有助于减少辐射波对皮肤的刺激。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18435" name="Picture 7" descr="136626_20070422cd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1744345"/>
            <a:ext cx="3787775" cy="3369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电磁辐射的防治对策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069340" y="1485900"/>
            <a:ext cx="5368290" cy="3886200"/>
          </a:xfrm>
        </p:spPr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卫生部调查表明：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上班族中有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48%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的员工处于亚健康状态。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北京：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75.3%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上海：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73.5%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广州：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74.4%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北京调查表明：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IT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行业和企业高管人群的亚健康比例分别为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91%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和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86%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19459" name="Picture 4" descr="%5Bwallco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90" y="1764665"/>
            <a:ext cx="4438015" cy="3328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四、亚健康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001770" y="1628775"/>
            <a:ext cx="7014210" cy="439293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①常感胸闷、心慌、气短、憋气。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②食欲不佳，腹胀、腹泻或便秘。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③常感腰酸背痛，关节不适。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④经常头痛，闷、胀、晕、记忆力差、易疲乏、入睡难、易醒、恶梦多。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⑤莫名其妙的出现心烦意乱，遇事爱生气，易紧张和恐惧。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⑥性功能减退。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483" name="Picture 4" descr="z2j3d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70" y="1205230"/>
            <a:ext cx="2296160" cy="2642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5" descr="u=612268513,3611257159&amp;gp=22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015" y="3847465"/>
            <a:ext cx="2315845" cy="2221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亚健康的临床表现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1" descr="New Macbook Silver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5334000" y="1606245"/>
            <a:ext cx="6507972" cy="3810724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160780" y="1606550"/>
            <a:ext cx="4312285" cy="304101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①保持良好心态，自我减压。心胸开阔，广交朋友，乐于助人，笑口常开，与同事和睦相处。</a:t>
            </a:r>
            <a:endParaRPr kumimoji="0" lang="zh-CN" altLang="en-US" sz="17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②生活规律，劳逸结合，避免过度劳累与紧张，保证每天睡眠</a:t>
            </a:r>
            <a:r>
              <a:rPr kumimoji="0" lang="en-US" altLang="zh-CN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8-9</a:t>
            </a: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小时。</a:t>
            </a:r>
            <a:endParaRPr kumimoji="0" lang="zh-CN" altLang="en-US" sz="17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③饮食清淡易消化，低糖、低盐、低脂、足够的蛋白质与维生素，不暴饮暴食。要多吃新鲜蔬菜与水果。</a:t>
            </a:r>
            <a:endParaRPr kumimoji="0" lang="zh-CN" altLang="en-US" sz="17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④戒烟限酒，每日可适当饮用</a:t>
            </a:r>
            <a:r>
              <a:rPr kumimoji="0" lang="en-US" altLang="zh-CN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50-100</a:t>
            </a:r>
            <a:r>
              <a:rPr kumimoji="0" lang="zh-CN" altLang="en-US" sz="17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毫升红葡萄酒。</a:t>
            </a:r>
            <a:endParaRPr kumimoji="0" lang="zh-CN" altLang="en-US" sz="17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21507" name="Picture 9" descr="245935_ex200712245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5799" r="1255" b="12135"/>
          <a:stretch>
            <a:fillRect/>
          </a:stretch>
        </p:blipFill>
        <p:spPr>
          <a:xfrm>
            <a:off x="6037580" y="1870710"/>
            <a:ext cx="5100955" cy="3116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亚健康的防治对策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1307783" y="1029653"/>
            <a:ext cx="7067550" cy="4525963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⑤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每天坚持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30-40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分钟有氧运动，如快步走、慢跑、游泳、太极拳等。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⑥常喝绿茶。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⑦常晒太阳，每天需阳光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照射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⑧办公室及家庭要自然通风，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尽量少用电脑，手机、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微波炉、电视等。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⑨纠正酸性体质。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1028" name="Picture 5" descr="1120047_9946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0" y="1743710"/>
            <a:ext cx="2916555" cy="3812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" name="图片 1024"/>
          <p:cNvPicPr>
            <a:picLocks noGr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1943100"/>
            <a:ext cx="3365500" cy="3594100"/>
          </a:xfrm>
          <a:prstGeom prst="rect">
            <a:avLst/>
          </a:prstGeom>
          <a:noFill/>
          <a:ln w="38100">
            <a:noFill/>
          </a:ln>
        </p:spPr>
      </p:pic>
    </p:spTree>
    <p:custDataLst>
      <p:tags r:id="rId4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8485" y="1143000"/>
            <a:ext cx="7487285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1919288" y="765175"/>
            <a:ext cx="8226425" cy="847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algn="ctr"/>
            <a:endParaRPr lang="en-US" altLang="zh-CN" sz="3200" b="1" dirty="0">
              <a:solidFill>
                <a:srgbClr val="FF66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Line 3"/>
          <p:cNvSpPr/>
          <p:nvPr>
            <p:custDataLst>
              <p:tags r:id="rId1"/>
            </p:custDataLst>
          </p:nvPr>
        </p:nvSpPr>
        <p:spPr>
          <a:xfrm>
            <a:off x="1371600" y="4054475"/>
            <a:ext cx="9144000" cy="0"/>
          </a:xfrm>
          <a:prstGeom prst="line">
            <a:avLst/>
          </a:prstGeom>
          <a:ln w="25400" cap="flat" cmpd="sng">
            <a:gradFill>
              <a:gsLst>
                <a:gs pos="0">
                  <a:srgbClr val="FFB5B5">
                    <a:lumMod val="5000"/>
                    <a:lumOff val="95000"/>
                  </a:srgbClr>
                </a:gs>
                <a:gs pos="74000">
                  <a:srgbClr val="FF6B6B">
                    <a:lumMod val="45000"/>
                    <a:lumOff val="55000"/>
                  </a:srgbClr>
                </a:gs>
                <a:gs pos="83000">
                  <a:srgbClr val="FF6B6B">
                    <a:lumMod val="45000"/>
                    <a:lumOff val="55000"/>
                  </a:srgbClr>
                </a:gs>
                <a:gs pos="100000">
                  <a:srgbClr val="FF6B6B">
                    <a:lumMod val="30000"/>
                    <a:lumOff val="70000"/>
                  </a:srgbClr>
                </a:gs>
              </a:gsLst>
              <a:lin ang="5400000" scaled="0"/>
            </a:gra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Text Box 4"/>
          <p:cNvSpPr txBox="1"/>
          <p:nvPr>
            <p:custDataLst>
              <p:tags r:id="rId2"/>
            </p:custDataLst>
          </p:nvPr>
        </p:nvSpPr>
        <p:spPr>
          <a:xfrm>
            <a:off x="1524000" y="1828800"/>
            <a:ext cx="37338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1.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走路：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尽量每周散步四到五次，每次</a:t>
            </a:r>
            <a:r>
              <a:rPr lang="en-US" altLang="zh-CN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到</a:t>
            </a:r>
            <a:r>
              <a:rPr lang="en-US" altLang="zh-CN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40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分钟，这对身体非常有益，无需花费巨资参加健身俱乐部，只要买一双舒适的鞋穿就行了。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2533" name="Text Box 5"/>
          <p:cNvSpPr txBox="1"/>
          <p:nvPr>
            <p:custDataLst>
              <p:tags r:id="rId3"/>
            </p:custDataLst>
          </p:nvPr>
        </p:nvSpPr>
        <p:spPr>
          <a:xfrm>
            <a:off x="6019800" y="1828800"/>
            <a:ext cx="3352800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2.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骑自行车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：以中速骑车，对心肺功能的提高很有帮助，对减肥也有特效。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2534" name="Text Box 6"/>
          <p:cNvSpPr txBox="1"/>
          <p:nvPr>
            <p:custDataLst>
              <p:tags r:id="rId4"/>
            </p:custDataLst>
          </p:nvPr>
        </p:nvSpPr>
        <p:spPr>
          <a:xfrm>
            <a:off x="1676400" y="4232275"/>
            <a:ext cx="3810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3.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跑步：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对心脏和血液循环系统都有很大的好处，每天保持一定时间的锻炼（</a:t>
            </a:r>
            <a:r>
              <a:rPr lang="en-US" altLang="zh-CN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分钟以上），会有利于减肥，最好的方式是跑走结合。 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>
            <p:custDataLst>
              <p:tags r:id="rId5"/>
            </p:custDataLst>
          </p:nvPr>
        </p:nvSpPr>
        <p:spPr>
          <a:xfrm>
            <a:off x="6172200" y="4232275"/>
            <a:ext cx="3581400" cy="25006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35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4.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爬楼梯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：最好少乘电梯，多走楼梯。爬楼梯是一种非常好的锻炼形式，对心血管有益，还可以改善你的腿部肌肉。此外，腹部肌肉也会得到锻炼。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50" y="2708275"/>
            <a:ext cx="1647825" cy="124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438" y="5502275"/>
            <a:ext cx="1747837" cy="1074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7350" y="5505768"/>
            <a:ext cx="1238250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j02866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675" y="2822575"/>
            <a:ext cx="132556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Line 12"/>
          <p:cNvSpPr/>
          <p:nvPr>
            <p:custDataLst>
              <p:tags r:id="rId10"/>
            </p:custDataLst>
          </p:nvPr>
        </p:nvSpPr>
        <p:spPr>
          <a:xfrm>
            <a:off x="5867400" y="1692275"/>
            <a:ext cx="0" cy="4876800"/>
          </a:xfrm>
          <a:prstGeom prst="line">
            <a:avLst/>
          </a:prstGeom>
          <a:ln w="25400" cap="flat" cmpd="sng">
            <a:gradFill>
              <a:gsLst>
                <a:gs pos="0">
                  <a:srgbClr val="FFB5B5">
                    <a:lumMod val="5000"/>
                    <a:lumOff val="95000"/>
                  </a:srgbClr>
                </a:gs>
                <a:gs pos="74000">
                  <a:srgbClr val="FF6B6B">
                    <a:lumMod val="45000"/>
                    <a:lumOff val="55000"/>
                  </a:srgbClr>
                </a:gs>
                <a:gs pos="83000">
                  <a:srgbClr val="FF6B6B">
                    <a:lumMod val="45000"/>
                    <a:lumOff val="55000"/>
                  </a:srgbClr>
                </a:gs>
                <a:gs pos="100000">
                  <a:srgbClr val="FF6B6B">
                    <a:lumMod val="30000"/>
                    <a:lumOff val="70000"/>
                  </a:srgbClr>
                </a:gs>
              </a:gsLst>
              <a:lin ang="5400000" scaled="0"/>
            </a:gra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体育锻炼与健康－适合上班族的锻炼方式</a:t>
            </a: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2400" b="1" kern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22533" grpId="0"/>
      <p:bldP spid="22534" grpId="0"/>
      <p:bldP spid="225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/>
        </p:nvSpPr>
        <p:spPr>
          <a:xfrm>
            <a:off x="2146618" y="744855"/>
            <a:ext cx="8226425" cy="847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algn="ctr"/>
            <a:endParaRPr lang="en-US" altLang="zh-CN" sz="3200" b="1" dirty="0">
              <a:solidFill>
                <a:srgbClr val="FF66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5" name="Text Box 3"/>
          <p:cNvSpPr txBox="1"/>
          <p:nvPr>
            <p:custDataLst>
              <p:tags r:id="rId1"/>
            </p:custDataLst>
          </p:nvPr>
        </p:nvSpPr>
        <p:spPr>
          <a:xfrm>
            <a:off x="1639888" y="1351598"/>
            <a:ext cx="3690937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35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5. 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健身操：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运动量适中，简单易学，对场地要求不高，可以在家里跟着</a:t>
            </a:r>
            <a:r>
              <a:rPr lang="en-US" altLang="zh-CN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VCD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练习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3556" name="Text Box 4"/>
          <p:cNvSpPr txBox="1"/>
          <p:nvPr>
            <p:custDataLst>
              <p:tags r:id="rId2"/>
            </p:custDataLst>
          </p:nvPr>
        </p:nvSpPr>
        <p:spPr>
          <a:xfrm>
            <a:off x="5961380" y="1383665"/>
            <a:ext cx="399415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35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6. 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跳绳：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跳绳能增强人体心血管、呼吸和神经系统的功能。从运动量来说，持续跳绳</a:t>
            </a:r>
            <a:r>
              <a:rPr lang="en-US" altLang="zh-CN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10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分钟，与慢跑</a:t>
            </a:r>
            <a:r>
              <a:rPr lang="en-US" altLang="zh-CN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分钟或跳健身舞</a:t>
            </a:r>
            <a:r>
              <a:rPr lang="en-US" altLang="zh-CN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20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分钟相差无几，可谓耗时少，耗能大的需氧运动。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3557" name="Text Box 5"/>
          <p:cNvSpPr txBox="1"/>
          <p:nvPr>
            <p:custDataLst>
              <p:tags r:id="rId3"/>
            </p:custDataLst>
          </p:nvPr>
        </p:nvSpPr>
        <p:spPr>
          <a:xfrm>
            <a:off x="1711325" y="3801110"/>
            <a:ext cx="3816350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7. 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太极拳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：和谐高效的身心整体运动，集拳法、功法、养生法于一身，具有科学、全面的保健功能。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3558" name="Text Box 6"/>
          <p:cNvSpPr txBox="1"/>
          <p:nvPr>
            <p:custDataLst>
              <p:tags r:id="rId4"/>
            </p:custDataLst>
          </p:nvPr>
        </p:nvSpPr>
        <p:spPr>
          <a:xfrm>
            <a:off x="5888355" y="3832860"/>
            <a:ext cx="4067175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35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8.</a:t>
            </a:r>
            <a:r>
              <a:rPr lang="zh-CN" altLang="en-US" b="1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瑜伽：</a:t>
            </a: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不仅可以帮助您雕塑体形，治疗疾病、改良身体的不良习惯，还可以在练习中让您放松神经，缓解压力，达到心灵和外表的和谐美。非常适合现代人的需要。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3559" name="AutoShape 7" descr="image00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313238" y="2151698"/>
            <a:ext cx="3440112" cy="34401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61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8998" y="2302510"/>
            <a:ext cx="1763712" cy="140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880" y="2302510"/>
            <a:ext cx="1706245" cy="1339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875" y="5139055"/>
            <a:ext cx="1532255" cy="1229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1795" y="4820285"/>
            <a:ext cx="2051050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Line 3"/>
          <p:cNvSpPr/>
          <p:nvPr>
            <p:custDataLst>
              <p:tags r:id="rId10"/>
            </p:custDataLst>
          </p:nvPr>
        </p:nvSpPr>
        <p:spPr>
          <a:xfrm>
            <a:off x="1308100" y="3705860"/>
            <a:ext cx="9144000" cy="0"/>
          </a:xfrm>
          <a:prstGeom prst="line">
            <a:avLst/>
          </a:prstGeom>
          <a:ln w="25400" cap="flat" cmpd="sng">
            <a:gradFill>
              <a:gsLst>
                <a:gs pos="0">
                  <a:srgbClr val="FFB5B5">
                    <a:lumMod val="5000"/>
                    <a:lumOff val="95000"/>
                  </a:srgbClr>
                </a:gs>
                <a:gs pos="74000">
                  <a:srgbClr val="FF6B6B">
                    <a:lumMod val="45000"/>
                    <a:lumOff val="55000"/>
                  </a:srgbClr>
                </a:gs>
                <a:gs pos="83000">
                  <a:srgbClr val="FF6B6B">
                    <a:lumMod val="45000"/>
                    <a:lumOff val="55000"/>
                  </a:srgbClr>
                </a:gs>
                <a:gs pos="100000">
                  <a:srgbClr val="FF6B6B">
                    <a:lumMod val="30000"/>
                    <a:lumOff val="70000"/>
                  </a:srgbClr>
                </a:gs>
              </a:gsLst>
              <a:lin ang="5400000" scaled="0"/>
            </a:gra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0" name="Line 12"/>
          <p:cNvSpPr/>
          <p:nvPr>
            <p:custDataLst>
              <p:tags r:id="rId11"/>
            </p:custDataLst>
          </p:nvPr>
        </p:nvSpPr>
        <p:spPr>
          <a:xfrm>
            <a:off x="5803900" y="1343660"/>
            <a:ext cx="0" cy="4876800"/>
          </a:xfrm>
          <a:prstGeom prst="line">
            <a:avLst/>
          </a:prstGeom>
          <a:ln w="25400" cap="flat" cmpd="sng">
            <a:gradFill>
              <a:gsLst>
                <a:gs pos="0">
                  <a:srgbClr val="FFB5B5">
                    <a:lumMod val="5000"/>
                    <a:lumOff val="95000"/>
                  </a:srgbClr>
                </a:gs>
                <a:gs pos="74000">
                  <a:srgbClr val="FF6B6B">
                    <a:lumMod val="45000"/>
                    <a:lumOff val="55000"/>
                  </a:srgbClr>
                </a:gs>
                <a:gs pos="83000">
                  <a:srgbClr val="FF6B6B">
                    <a:lumMod val="45000"/>
                    <a:lumOff val="55000"/>
                  </a:srgbClr>
                </a:gs>
                <a:gs pos="100000">
                  <a:srgbClr val="FF6B6B">
                    <a:lumMod val="30000"/>
                    <a:lumOff val="70000"/>
                  </a:srgbClr>
                </a:gs>
              </a:gsLst>
              <a:lin ang="5400000" scaled="0"/>
            </a:gra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体育锻炼与健康－适合上班族的锻炼方式</a:t>
            </a:r>
            <a:r>
              <a:rPr lang="en-US" altLang="zh-CN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2400" b="1" kern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58" grpId="0"/>
      <p:bldP spid="2355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595" y="2978150"/>
            <a:ext cx="5721350" cy="3192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861185" y="1196975"/>
            <a:ext cx="8500745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骨质疏松症是老年人常见病，主要表现为驼背、四肢疼痛、身高变矮、下肢变形、脊柱畸形、甚至骨折等症状。现已成为办公室工作人员常见病之一。体检时早期表现骨密度检测为骨量减少。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五、骨质疏松症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386840" y="1381760"/>
            <a:ext cx="4597400" cy="51117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①内分泌因素：雌激素缺乏，降钙素减少甲状旁腺素增加等。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②营养因素：缺钙，长期蛋白质缺乏，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维生素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C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缺乏及维生素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D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缺乏等。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③遗传因素。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④缺少运动。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⑤长期吸烟、酗酒。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⑥缺少阳光照射。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⑦长期卧床。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⑧长期使用激素等药物。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25603" name="Picture 10" descr="20066302311594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115" y="1838960"/>
            <a:ext cx="4812030" cy="384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病  因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078230" y="1357630"/>
            <a:ext cx="5718175" cy="457073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饮食补钙：成人每日应进钙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800-1000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毫克，更年期后的妇女为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1000-1200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毫克。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②补充足够的蛋白质及维生素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C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D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B6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B12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等。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③适量有氧运动。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④常晒太阳，平均每天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⑤适当服用含钙保健品（钙尔奇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D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、乐力等）及鱼肝油丸（每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2-3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天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粒）。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⑥绝经后妇女可在医生指导下适当服用雌激素。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⑦老年人可适当补充降钙素。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26628" name="Picture 6" descr="325261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6405" y="1739265"/>
            <a:ext cx="4306570" cy="3379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防治骨质疏松症的对策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2818765" y="2813685"/>
            <a:ext cx="3954780" cy="3841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19288" y="1412875"/>
            <a:ext cx="8153400" cy="5113338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</a:t>
            </a: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、乳类与乳制品为钙的最好来源。如牛奶、羊奶、酸奶、  奶粉等。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2</a:t>
            </a: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、豆类与豆制品，黄豆、毛豆、蚕豆、豆浆及豆腐、豆    腐干、花生、芝麻等。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</a:t>
            </a: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、水产品：鱼、虾、蟹、海带、紫菜、蛤蜊、海参等。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4</a:t>
            </a:r>
            <a:r>
              <a:rPr lang="zh-CN" altLang="en-US" sz="18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、肉类与禽蛋：猪、牛、羊肉、鸡肉、鸡蛋、鸭蛋等。</a:t>
            </a:r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/>
            <a:endParaRPr lang="zh-CN" altLang="en-US" sz="18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93265" y="4233545"/>
            <a:ext cx="8079105" cy="1871980"/>
            <a:chOff x="3113" y="7215"/>
            <a:chExt cx="12723" cy="2948"/>
          </a:xfrm>
        </p:grpSpPr>
        <p:pic>
          <p:nvPicPr>
            <p:cNvPr id="27652" name="Picture 8" descr="veg_tofu23-6-2"/>
            <p:cNvPicPr>
              <a:picLocks noChangeAspect="1"/>
            </p:cNvPicPr>
            <p:nvPr/>
          </p:nvPicPr>
          <p:blipFill>
            <a:blip r:embed="rId2"/>
            <a:srcRect l="5087" t="3720" r="7325" b="5208"/>
            <a:stretch>
              <a:fillRect/>
            </a:stretch>
          </p:blipFill>
          <p:spPr>
            <a:xfrm>
              <a:off x="12112" y="7215"/>
              <a:ext cx="3725" cy="29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3" name="Picture 9" descr="肉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8" y="7215"/>
              <a:ext cx="3400" cy="29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4" name="Picture 10" descr="0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3" y="7215"/>
              <a:ext cx="2955" cy="29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5" name="Picture 11" descr="0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" y="7215"/>
              <a:ext cx="2332" cy="29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富含钙的食品：（一）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xinsrc_262120304105548426335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7335" y="1468755"/>
            <a:ext cx="4031615" cy="4049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5"/>
          <p:cNvSpPr txBox="1"/>
          <p:nvPr>
            <p:custDataLst>
              <p:tags r:id="rId2"/>
            </p:custDataLst>
          </p:nvPr>
        </p:nvSpPr>
        <p:spPr>
          <a:xfrm>
            <a:off x="1288415" y="1767840"/>
            <a:ext cx="449834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、蔬菜类：芹菜、油菜、胡萝卜、香菜、芥蓝、绿苋菜、 豌豆苗、雪里蕻、芝麻、黑木耳、蘑菇等。</a:t>
            </a:r>
            <a:endParaRPr lang="zh-CN" altLang="en-US" sz="20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、水果与干果类：山楂、柑桔、苹果、葡萄干、杏仁、花生、榛子、西瓜子等。</a:t>
            </a:r>
            <a:endParaRPr lang="zh-CN" altLang="en-US" sz="20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7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、其它：燕麦等。</a:t>
            </a:r>
            <a:endParaRPr lang="zh-CN" altLang="en-US" sz="20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2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富含钙的食品（二）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/>
          <p:nvPr>
            <p:custDataLst>
              <p:tags r:id="rId1"/>
            </p:custDataLst>
          </p:nvPr>
        </p:nvSpPr>
        <p:spPr>
          <a:xfrm>
            <a:off x="3216275" y="3143250"/>
            <a:ext cx="1073150" cy="1295400"/>
          </a:xfrm>
          <a:prstGeom prst="rect">
            <a:avLst/>
          </a:prstGeom>
          <a:solidFill>
            <a:srgbClr val="00CC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flatTx/>
          </a:bodyPr>
          <a:lstStyle/>
          <a:p>
            <a:pPr algn="ctr">
              <a:spcBef>
                <a:spcPts val="600"/>
              </a:spcBef>
            </a:pPr>
            <a:r>
              <a:rPr lang="zh-CN" altLang="en-US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心理</a:t>
            </a:r>
            <a:endParaRPr lang="zh-CN" altLang="en-US" sz="28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zh-CN" altLang="en-US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健康</a:t>
            </a:r>
            <a:endParaRPr lang="zh-CN" altLang="en-US" sz="28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699" name="Text Box 3"/>
          <p:cNvSpPr txBox="1"/>
          <p:nvPr>
            <p:custDataLst>
              <p:tags r:id="rId2"/>
            </p:custDataLst>
          </p:nvPr>
        </p:nvSpPr>
        <p:spPr>
          <a:xfrm>
            <a:off x="5808663" y="3071813"/>
            <a:ext cx="1073150" cy="1295400"/>
          </a:xfrm>
          <a:prstGeom prst="rect">
            <a:avLst/>
          </a:prstGeom>
          <a:solidFill>
            <a:srgbClr val="FF0066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心理不健康</a:t>
            </a:r>
            <a:endParaRPr lang="zh-CN" altLang="en-US" sz="28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AutoShape 4"/>
          <p:cNvSpPr/>
          <p:nvPr>
            <p:custDataLst>
              <p:tags r:id="rId3"/>
            </p:custDataLst>
          </p:nvPr>
        </p:nvSpPr>
        <p:spPr>
          <a:xfrm>
            <a:off x="4008438" y="2495550"/>
            <a:ext cx="2520950" cy="360363"/>
          </a:xfrm>
          <a:prstGeom prst="curvedDownArrow">
            <a:avLst>
              <a:gd name="adj1" fmla="val 139911"/>
              <a:gd name="adj2" fmla="val 279823"/>
              <a:gd name="adj3" fmla="val 33333"/>
            </a:avLst>
          </a:prstGeom>
          <a:solidFill>
            <a:srgbClr val="0099FF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1" name="AutoShape 5"/>
          <p:cNvSpPr/>
          <p:nvPr>
            <p:custDataLst>
              <p:tags r:id="rId4"/>
            </p:custDataLst>
          </p:nvPr>
        </p:nvSpPr>
        <p:spPr>
          <a:xfrm rot="10800000">
            <a:off x="3721100" y="4583113"/>
            <a:ext cx="2520950" cy="360362"/>
          </a:xfrm>
          <a:prstGeom prst="curvedDownArrow">
            <a:avLst>
              <a:gd name="adj1" fmla="val 139912"/>
              <a:gd name="adj2" fmla="val 279824"/>
              <a:gd name="adj3" fmla="val 33333"/>
            </a:avLst>
          </a:prstGeom>
          <a:solidFill>
            <a:srgbClr val="0099FF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4800600" y="2614613"/>
            <a:ext cx="863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CC6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压力</a:t>
            </a:r>
            <a:endParaRPr lang="zh-CN" altLang="en-US" sz="2000" b="1" dirty="0">
              <a:solidFill>
                <a:srgbClr val="CC66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4419600" y="4295775"/>
            <a:ext cx="16049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CC6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疏导、调压</a:t>
            </a:r>
            <a:endParaRPr lang="zh-CN" altLang="en-US" sz="2000" b="1" dirty="0">
              <a:solidFill>
                <a:srgbClr val="CC66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4" name="Text Box 8"/>
          <p:cNvSpPr txBox="1"/>
          <p:nvPr>
            <p:custDataLst>
              <p:tags r:id="rId5"/>
            </p:custDataLst>
          </p:nvPr>
        </p:nvSpPr>
        <p:spPr>
          <a:xfrm>
            <a:off x="7897813" y="2422525"/>
            <a:ext cx="1073150" cy="1295400"/>
          </a:xfrm>
          <a:prstGeom prst="rect">
            <a:avLst/>
          </a:prstGeom>
          <a:solidFill>
            <a:srgbClr val="FF33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flatTx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心理疾病</a:t>
            </a:r>
            <a:endParaRPr lang="zh-CN" altLang="en-US" sz="28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5" name="Text Box 9"/>
          <p:cNvSpPr txBox="1"/>
          <p:nvPr>
            <p:custDataLst>
              <p:tags r:id="rId6"/>
            </p:custDataLst>
          </p:nvPr>
        </p:nvSpPr>
        <p:spPr>
          <a:xfrm>
            <a:off x="7897813" y="4438650"/>
            <a:ext cx="1073150" cy="1295400"/>
          </a:xfrm>
          <a:prstGeom prst="rect">
            <a:avLst/>
          </a:prstGeom>
          <a:solidFill>
            <a:srgbClr val="FF33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flatTx/>
          </a:bodyPr>
          <a:lstStyle/>
          <a:p>
            <a:r>
              <a:rPr lang="zh-CN" altLang="en-US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生理疾病</a:t>
            </a:r>
            <a:endParaRPr lang="zh-CN" altLang="en-US" sz="28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6" name="AutoShape 10"/>
          <p:cNvSpPr/>
          <p:nvPr>
            <p:custDataLst>
              <p:tags r:id="rId7"/>
            </p:custDataLst>
          </p:nvPr>
        </p:nvSpPr>
        <p:spPr>
          <a:xfrm>
            <a:off x="7104063" y="2924175"/>
            <a:ext cx="649287" cy="217488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637963" y="0"/>
              </a:cxn>
              <a:cxn ang="11796480">
                <a:pos x="0" y="1094931"/>
              </a:cxn>
              <a:cxn ang="5898240">
                <a:pos x="14637963" y="2189862"/>
              </a:cxn>
              <a:cxn ang="0">
                <a:pos x="19517297" y="1094931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7" name="AutoShape 11"/>
          <p:cNvSpPr/>
          <p:nvPr>
            <p:custDataLst>
              <p:tags r:id="rId8"/>
            </p:custDataLst>
          </p:nvPr>
        </p:nvSpPr>
        <p:spPr>
          <a:xfrm rot="10800000">
            <a:off x="7104063" y="3355975"/>
            <a:ext cx="649287" cy="217488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4637963" y="0"/>
              </a:cxn>
              <a:cxn ang="11796480">
                <a:pos x="0" y="1094931"/>
              </a:cxn>
              <a:cxn ang="5898240">
                <a:pos x="14637963" y="2189862"/>
              </a:cxn>
              <a:cxn ang="0">
                <a:pos x="19517297" y="1094931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8" name="AutoShape 12"/>
          <p:cNvSpPr/>
          <p:nvPr>
            <p:custDataLst>
              <p:tags r:id="rId9"/>
            </p:custDataLst>
          </p:nvPr>
        </p:nvSpPr>
        <p:spPr>
          <a:xfrm rot="2425840">
            <a:off x="6986588" y="4652963"/>
            <a:ext cx="719137" cy="2159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7956886" y="0"/>
              </a:cxn>
              <a:cxn ang="11796480">
                <a:pos x="0" y="1079000"/>
              </a:cxn>
              <a:cxn ang="5898240">
                <a:pos x="17956886" y="2158000"/>
              </a:cxn>
              <a:cxn ang="0">
                <a:pos x="23942501" y="10790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六、抑郁症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  <p:bldP spid="29699" grpId="0" bldLvl="0" animBg="1"/>
      <p:bldP spid="29700" grpId="0" bldLvl="0" animBg="1"/>
      <p:bldP spid="29701" grpId="0" bldLvl="0" animBg="1"/>
      <p:bldP spid="29702" grpId="0"/>
      <p:bldP spid="29703" grpId="0"/>
      <p:bldP spid="29704" grpId="0" bldLvl="0" animBg="1"/>
      <p:bldP spid="29705" grpId="0" bldLvl="0" animBg="1"/>
      <p:bldP spid="29706" grpId="0" bldLvl="0" animBg="1"/>
      <p:bldP spid="29707" grpId="0" bldLvl="0" animBg="1"/>
      <p:bldP spid="29708" grpId="0" bldLvl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018780" y="2000250"/>
            <a:ext cx="3385820" cy="301498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心理冲突</a:t>
            </a:r>
            <a:endParaRPr lang="zh-CN" altLang="en-US" sz="16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重大事件：疾病、自然灾害、车祸等</a:t>
            </a:r>
            <a:endParaRPr lang="zh-CN" altLang="en-US" sz="16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工作竞争激烈，人际关系紧张</a:t>
            </a:r>
            <a:endParaRPr lang="zh-CN" altLang="en-US" sz="16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家庭压力：住房，医疗，学费，</a:t>
            </a:r>
            <a:endParaRPr lang="zh-CN" altLang="en-US" sz="16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buNone/>
            </a:pPr>
            <a:r>
              <a:rPr lang="zh-CN" altLang="en-US" sz="16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赡养老人等</a:t>
            </a:r>
            <a:endParaRPr lang="zh-CN" altLang="en-US" sz="16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/>
            <a:endParaRPr lang="zh-CN" altLang="en-US" sz="16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3" name="Text box5"/>
          <p:cNvSpPr txBox="1"/>
          <p:nvPr/>
        </p:nvSpPr>
        <p:spPr>
          <a:xfrm>
            <a:off x="7893945" y="91130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心理压力的产生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5111"/>
          <a:stretch>
            <a:fillRect/>
          </a:stretch>
        </p:blipFill>
        <p:spPr>
          <a:xfrm>
            <a:off x="0" y="0"/>
            <a:ext cx="7733665" cy="6884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348740" y="674370"/>
            <a:ext cx="9726930" cy="202438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抑郁症已成为世界第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4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大疾患，全世界抑郁症患者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3.4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亿人。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我国现有抑郁症患者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3000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万人。每年大约只有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的人接受相关治疗。我国每年有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25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万名抑郁症患者自杀身亡，自杀未遂者高达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100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万人。在这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3000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万抑郁症患者中有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10-15%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的人最终会死于自杀。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7771" b="26396"/>
          <a:stretch>
            <a:fillRect/>
          </a:stretch>
        </p:blipFill>
        <p:spPr>
          <a:xfrm>
            <a:off x="0" y="3132455"/>
            <a:ext cx="12192635" cy="3725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903413" y="1767523"/>
            <a:ext cx="8153400" cy="37893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颈椎病、腰椎病、颈肩腕综合征、头痛、电脑眼病、电磁辐射、空调病等。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    亚健康、免疫力低下、肥胖、高血压、脂肪肝、糖尿病、高血脂、高尿酸血症、痛风、骨质疏松症、抑郁症、焦虑症等。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46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阿里巴巴普惠体 R" pitchFamily="18" charset="-122"/>
                <a:sym typeface="Arial" panose="020B0604020202020204" pitchFamily="34" charset="0"/>
              </a:rPr>
              <a:t>办公室常见职业病</a:t>
            </a:r>
            <a:endParaRPr lang="zh-CN" altLang="en-US" sz="2400" dirty="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  <p:bldP spid="46" grpId="0"/>
      <p:bldP spid="4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264fff958f1ce431d34872f6230e345c_b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060" y="1362075"/>
            <a:ext cx="2343150" cy="2995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9" descr="20073923198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5" y="1362075"/>
            <a:ext cx="2326005" cy="302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13" descr="Img213110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95" y="1362075"/>
            <a:ext cx="2317750" cy="2975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Text Box 15"/>
          <p:cNvSpPr txBox="1"/>
          <p:nvPr/>
        </p:nvSpPr>
        <p:spPr>
          <a:xfrm>
            <a:off x="1412240" y="4684395"/>
            <a:ext cx="136080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张国荣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4" name="Text Box 16"/>
          <p:cNvSpPr txBox="1"/>
          <p:nvPr/>
        </p:nvSpPr>
        <p:spPr>
          <a:xfrm>
            <a:off x="3686175" y="4684395"/>
            <a:ext cx="191071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托尔斯泰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5" name="Text Box 17"/>
          <p:cNvSpPr txBox="1"/>
          <p:nvPr/>
        </p:nvSpPr>
        <p:spPr>
          <a:xfrm>
            <a:off x="6510020" y="4684395"/>
            <a:ext cx="145923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    毛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6" name="Text Box 18"/>
          <p:cNvSpPr txBox="1"/>
          <p:nvPr/>
        </p:nvSpPr>
        <p:spPr>
          <a:xfrm>
            <a:off x="8882380" y="4684395"/>
            <a:ext cx="147955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乔金岭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777" name="Picture 20" descr="200705220833145fa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1361758"/>
            <a:ext cx="2305050" cy="30241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053465" y="1583055"/>
            <a:ext cx="4699000" cy="321754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①学会调控情绪，遇事要冷静、不急、不躁、不怒。时刻保持好心情，笑口常开，童心常在。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②保持良好的人际关系。多交朋友，助人为乐，与人为善，心胸宽阔。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③适度转移和释放压力。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④亲近大自然，当情绪无法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渲泄时，可外出旅游等。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抑郁症的防治对策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5998210" y="1583055"/>
            <a:ext cx="5525770" cy="332168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⑤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加强体育锻炼，运动能使人心情舒畅，有利于消除悲伤，愤怒，压抑等不良情绪。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⑥生活规律，劳逸结合，每天保证</a:t>
            </a: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8-9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小时睡眠。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⑦营养要均衡、充足。特别是要有足够的蛋白质和维生素，要多吃新鲜蔬菜与水果。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⑧若症状明显，应尽早接受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治疗，治疗越早效果越好。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86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idx="1"/>
          </p:nvPr>
        </p:nvSpPr>
        <p:spPr>
          <a:xfrm>
            <a:off x="1133158" y="1385253"/>
            <a:ext cx="815340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富含色氨酸的食物：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鱼肉、鸡肉、蛋类、奶酪、燕麦、香蕉、豆类及豆制品等。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富含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Ω-3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脂肪酸的食物：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深海鱼类：鲭鱼、鲱鱼、金枪鱼、雅马哈鱼等。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果仁类：葵花籽、南瓜子、亚麻籽、花生、核桃、榛子、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芝麻等。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5843" name="Picture 4" descr="009i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8550" y="2307590"/>
            <a:ext cx="3714115" cy="19672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9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9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30935" y="2333625"/>
            <a:ext cx="4144010" cy="206121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 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肥胖、高血压、高血脂、高血糖、脂肪肝、高尿酸血症、冠心病等疾病的发病率，办公室工作人员明显高于非办公室人员。</a:t>
            </a:r>
            <a:endParaRPr lang="zh-CN" altLang="en-US" sz="2000" b="1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i="1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</a:t>
            </a:r>
            <a:endParaRPr lang="zh-CN" altLang="en-US" sz="2000" b="1" i="1" u="sng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36868" name="Picture 13" descr="20074292034350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45" y="1437005"/>
            <a:ext cx="4735195" cy="3983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5"/>
          <p:cNvSpPr txBox="1"/>
          <p:nvPr/>
        </p:nvSpPr>
        <p:spPr>
          <a:xfrm>
            <a:off x="769245" y="74493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其它办公室常见病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94320" y="4149090"/>
            <a:ext cx="387731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052830" y="1917700"/>
            <a:ext cx="6145530" cy="3886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长期低头看文件、写字或操作电脑，使颈部长期处于一种姿势，导致颈部肌肉韧带劳损，椎体骨质磨损，增生等而发生颈椎病。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7171" name="Picture 4" descr="index_20050616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75" y="2182495"/>
            <a:ext cx="3839210" cy="249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6085" y="3844925"/>
            <a:ext cx="535051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中关村</a:t>
            </a:r>
            <a:r>
              <a:rPr kumimoji="0" lang="en-US" altLang="zh-CN" sz="2400" b="1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1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万多</a:t>
            </a:r>
            <a:r>
              <a:rPr kumimoji="0" lang="en-US" altLang="zh-CN" sz="2400" b="1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IT</a:t>
            </a:r>
            <a:r>
              <a:rPr kumimoji="0" lang="zh-CN" altLang="en-US" sz="2400" b="1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员工体检发现</a:t>
            </a:r>
            <a:r>
              <a:rPr kumimoji="0" lang="en-US" altLang="zh-CN" sz="2400" b="1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75%</a:t>
            </a:r>
            <a:r>
              <a:rPr kumimoji="0" lang="zh-CN" altLang="en-US" sz="2400" b="1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人存在颈椎和腰椎疾患。</a:t>
            </a:r>
            <a:endParaRPr kumimoji="0" lang="zh-CN" altLang="en-US" sz="2400" b="1" kern="1200" cap="none" spc="0" normalizeH="0" baseline="0" noProof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46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阿里巴巴普惠体 R" pitchFamily="18" charset="-122"/>
                <a:sym typeface="Arial" panose="020B0604020202020204" pitchFamily="34" charset="0"/>
              </a:rPr>
              <a:t>一、颈椎病</a:t>
            </a:r>
            <a:endParaRPr lang="zh-CN" altLang="en-US" sz="2400" dirty="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545590" y="2019300"/>
            <a:ext cx="5327015" cy="282003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1.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神经根型（占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50-60%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）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表现为颈肩疼痛，并向上肢放射，皮肤可有麻木、过敏等感觉异常，握力减弱及肌肉萎缩等。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2.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脊髓型（约占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10-15%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）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颈痛不明显，以四肢无力、行走、持物不稳为主，严重者可引起瘫痪和大小便失禁。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8195" name="Picture 5" descr="W0200603072898741249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30" y="1774190"/>
            <a:ext cx="3296920" cy="3310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颈椎病的分型及临床表现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888490" y="1317625"/>
            <a:ext cx="8682355" cy="422275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3.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椎动脉型：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主要表现为头晕，头转动时可诱发或加重。耳鸣、听力下降等，也有人为突然发生弱视、复视或失明，短时间可自动恢复（一过性脑供血不足）。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4.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交感神经型：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眼球胀痛，视物模糊，偏头痛、肢体发凉、心动过缓或过速、多汗或少汗、恶心等症状。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5.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混合型：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可以是以上的两型或三型同时出现。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5391150" y="2273935"/>
            <a:ext cx="5078730" cy="231013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    颈椎生理曲度变直，钩突变尖，椎间孔变小，椎间隙变窄，椎体唇样改变，椎体增生，椎间盘钙化，椎体滑脱，韧带钙化等等。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10243" name="Picture 5" descr="104d97f4035a24ff7709d79c"/>
          <p:cNvPicPr>
            <a:picLocks noChangeAspect="1"/>
          </p:cNvPicPr>
          <p:nvPr/>
        </p:nvPicPr>
        <p:blipFill>
          <a:blip r:embed="rId2"/>
          <a:srcRect t="3140" b="3140"/>
          <a:stretch>
            <a:fillRect/>
          </a:stretch>
        </p:blipFill>
        <p:spPr>
          <a:xfrm>
            <a:off x="1623060" y="1541780"/>
            <a:ext cx="3073400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颈椎</a:t>
            </a:r>
            <a:r>
              <a:rPr lang="en-US" altLang="zh-CN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线检查表现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073910" y="1236980"/>
            <a:ext cx="8044180" cy="407162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①加强颈肩部肌肉锻炼，每工作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1-2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小时，休息</a:t>
            </a:r>
            <a:r>
              <a: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10-15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分钟，做颈部运动。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②避免高枕睡觉的不良习惯。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③避免头部负重物，避免颈部闪伤、挫伤等。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④注意颈肩部保暖，不要着凉。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⑤乘车时不要打瞌睡等。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⑥预防落枕，要及时治疗肩周炎等颈、肩、背部的软组织损伤。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sp>
        <p:nvSpPr>
          <p:cNvPr id="46" name="Text box5"/>
          <p:cNvSpPr txBox="1"/>
          <p:nvPr/>
        </p:nvSpPr>
        <p:spPr>
          <a:xfrm>
            <a:off x="76924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颈椎保健措施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95045" y="1782445"/>
            <a:ext cx="4497070" cy="152717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    </a:t>
            </a:r>
            <a:r>
              <a:rPr kumimoji="0" lang="zh-CN" altLang="en-US" sz="2300" b="1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汉仪晓波花月圆W" charset="-122"/>
                <a:sym typeface="Arial" panose="020B0604020202020204" pitchFamily="34" charset="0"/>
              </a:rPr>
              <a:t>“落枕”是颈椎病的早期警报信号。频发“落枕”说明颈椎周围的韧带已松弛，失去了维护颈椎关节稳定性的功能，椎关节易发生“错位”，骨质增生加速，逐渐发展为颈椎病。</a:t>
            </a:r>
            <a:endParaRPr kumimoji="0" lang="zh-CN" altLang="en-US" sz="2300" b="1" i="0" u="none" strike="noStrike" kern="0" cap="none" spc="0" normalizeH="0" baseline="0" noProof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汉仪晓波花月圆W" charset="-122"/>
              <a:sym typeface="Arial" panose="020B0604020202020204" pitchFamily="34" charset="0"/>
            </a:endParaRPr>
          </a:p>
        </p:txBody>
      </p:sp>
      <p:pic>
        <p:nvPicPr>
          <p:cNvPr id="12291" name="Picture 5" descr="C:\Users\Administrator\Desktop\timg.jpgtim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395" y="1977390"/>
            <a:ext cx="5145405" cy="2903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 box5"/>
          <p:cNvSpPr txBox="1"/>
          <p:nvPr/>
        </p:nvSpPr>
        <p:spPr>
          <a:xfrm>
            <a:off x="754005" y="776682"/>
            <a:ext cx="111101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落 枕</a:t>
            </a:r>
            <a:endParaRPr lang="zh-CN" altLang="en-US" sz="2400" b="1" kern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阿里巴巴普惠体 R" pitchFamily="18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4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PECIAL_SOURCE" val="bdnull"/>
</p:tagLst>
</file>

<file path=ppt/tags/tag10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SPECIAL_SOURCE" val="bdnull"/>
</p:tagLst>
</file>

<file path=ppt/tags/tag10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PECIAL_SOURCE" val="bdnull"/>
</p:tagLst>
</file>

<file path=ppt/tags/tag10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SPECIAL_SOURCE" val="bdnull"/>
</p:tagLst>
</file>

<file path=ppt/tags/tag10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PECIAL_SOURCE" val="bdnull"/>
</p:tagLst>
</file>

<file path=ppt/tags/tag11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SPECIAL_SOURCE" val="bdnull"/>
</p:tagLst>
</file>

<file path=ppt/tags/tag114.xml><?xml version="1.0" encoding="utf-8"?>
<p:tagLst xmlns:p="http://schemas.openxmlformats.org/presentationml/2006/main">
  <p:tag name="REFSHAPE" val="879512636"/>
  <p:tag name="KSO_WM_UNIT_PLACING_PICTURE_USER_VIEWPORT" val="{&quot;height&quot;:6001.1401574803149,&quot;width&quot;:10248.774803149607}"/>
</p:tagLst>
</file>

<file path=ppt/tags/tag11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PLACING_PICTURE_USER_VIEWPORT" val="{&quot;height&quot;:4067,&quot;width&quot;:5532}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LINE_FORE_SCHEMECOLOR_INDEX_1_BRIGHTNESS" val="0.9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55"/>
  <p:tag name="KSO_WM_UNIT_LINE_FORE_SCHEMECOLOR_INDEX_2" val="5"/>
  <p:tag name="KSO_WM_UNIT_LINE_FORE_SCHEMECOLOR_INDEX_2_POS" val="0.74"/>
  <p:tag name="KSO_WM_UNIT_LINE_FORE_SCHEMECOLOR_INDEX_2_TRANS" val="0"/>
  <p:tag name="KSO_WM_UNIT_LINE_FORE_SCHEMECOLOR_INDEX_3_BRIGHTNESS" val="0.55"/>
  <p:tag name="KSO_WM_UNIT_LINE_FORE_SCHEMECOLOR_INDEX_3" val="5"/>
  <p:tag name="KSO_WM_UNIT_LINE_FORE_SCHEMECOLOR_INDEX_3_POS" val="0.83"/>
  <p:tag name="KSO_WM_UNIT_LINE_FORE_SCHEMECOLOR_INDEX_3_TRANS" val="0"/>
  <p:tag name="KSO_WM_UNIT_LINE_FORE_SCHEMECOLOR_INDEX_4_BRIGHTNESS" val="0.7"/>
  <p:tag name="KSO_WM_UNIT_LINE_FORE_SCHEMECOLOR_INDEX_4" val="5"/>
  <p:tag name="KSO_WM_UNIT_LINE_FORE_SCHEMECOLOR_INDEX_4_POS" val="1"/>
  <p:tag name="KSO_WM_UNIT_LINE_FORE_SCHEMECOLOR_INDEX_4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LINE_FORE_SCHEMECOLOR_INDEX_1_BRIGHTNESS" val="0.9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55"/>
  <p:tag name="KSO_WM_UNIT_LINE_FORE_SCHEMECOLOR_INDEX_2" val="5"/>
  <p:tag name="KSO_WM_UNIT_LINE_FORE_SCHEMECOLOR_INDEX_2_POS" val="0.74"/>
  <p:tag name="KSO_WM_UNIT_LINE_FORE_SCHEMECOLOR_INDEX_2_TRANS" val="0"/>
  <p:tag name="KSO_WM_UNIT_LINE_FORE_SCHEMECOLOR_INDEX_3_BRIGHTNESS" val="0.55"/>
  <p:tag name="KSO_WM_UNIT_LINE_FORE_SCHEMECOLOR_INDEX_3" val="5"/>
  <p:tag name="KSO_WM_UNIT_LINE_FORE_SCHEMECOLOR_INDEX_3_POS" val="0.83"/>
  <p:tag name="KSO_WM_UNIT_LINE_FORE_SCHEMECOLOR_INDEX_3_TRANS" val="0"/>
  <p:tag name="KSO_WM_UNIT_LINE_FORE_SCHEMECOLOR_INDEX_4_BRIGHTNESS" val="0.7"/>
  <p:tag name="KSO_WM_UNIT_LINE_FORE_SCHEMECOLOR_INDEX_4" val="5"/>
  <p:tag name="KSO_WM_UNIT_LINE_FORE_SCHEMECOLOR_INDEX_4_POS" val="1"/>
  <p:tag name="KSO_WM_UNIT_LINE_FORE_SCHEMECOLOR_INDEX_4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LINE_FORE_SCHEMECOLOR_INDEX_1_BRIGHTNESS" val="0.9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55"/>
  <p:tag name="KSO_WM_UNIT_LINE_FORE_SCHEMECOLOR_INDEX_2" val="5"/>
  <p:tag name="KSO_WM_UNIT_LINE_FORE_SCHEMECOLOR_INDEX_2_POS" val="0.74"/>
  <p:tag name="KSO_WM_UNIT_LINE_FORE_SCHEMECOLOR_INDEX_2_TRANS" val="0"/>
  <p:tag name="KSO_WM_UNIT_LINE_FORE_SCHEMECOLOR_INDEX_3_BRIGHTNESS" val="0.55"/>
  <p:tag name="KSO_WM_UNIT_LINE_FORE_SCHEMECOLOR_INDEX_3" val="5"/>
  <p:tag name="KSO_WM_UNIT_LINE_FORE_SCHEMECOLOR_INDEX_3_POS" val="0.83"/>
  <p:tag name="KSO_WM_UNIT_LINE_FORE_SCHEMECOLOR_INDEX_3_TRANS" val="0"/>
  <p:tag name="KSO_WM_UNIT_LINE_FORE_SCHEMECOLOR_INDEX_4_BRIGHTNESS" val="0.7"/>
  <p:tag name="KSO_WM_UNIT_LINE_FORE_SCHEMECOLOR_INDEX_4" val="5"/>
  <p:tag name="KSO_WM_UNIT_LINE_FORE_SCHEMECOLOR_INDEX_4_POS" val="1"/>
  <p:tag name="KSO_WM_UNIT_LINE_FORE_SCHEMECOLOR_INDEX_4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LINE_FORE_SCHEMECOLOR_INDEX_1_BRIGHTNESS" val="0.9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55"/>
  <p:tag name="KSO_WM_UNIT_LINE_FORE_SCHEMECOLOR_INDEX_2" val="5"/>
  <p:tag name="KSO_WM_UNIT_LINE_FORE_SCHEMECOLOR_INDEX_2_POS" val="0.74"/>
  <p:tag name="KSO_WM_UNIT_LINE_FORE_SCHEMECOLOR_INDEX_2_TRANS" val="0"/>
  <p:tag name="KSO_WM_UNIT_LINE_FORE_SCHEMECOLOR_INDEX_3_BRIGHTNESS" val="0.55"/>
  <p:tag name="KSO_WM_UNIT_LINE_FORE_SCHEMECOLOR_INDEX_3" val="5"/>
  <p:tag name="KSO_WM_UNIT_LINE_FORE_SCHEMECOLOR_INDEX_3_POS" val="0.83"/>
  <p:tag name="KSO_WM_UNIT_LINE_FORE_SCHEMECOLOR_INDEX_3_TRANS" val="0"/>
  <p:tag name="KSO_WM_UNIT_LINE_FORE_SCHEMECOLOR_INDEX_4_BRIGHTNESS" val="0.7"/>
  <p:tag name="KSO_WM_UNIT_LINE_FORE_SCHEMECOLOR_INDEX_4" val="5"/>
  <p:tag name="KSO_WM_UNIT_LINE_FORE_SCHEMECOLOR_INDEX_4_POS" val="1"/>
  <p:tag name="KSO_WM_UNIT_LINE_FORE_SCHEMECOLOR_INDEX_4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PECIAL_SOURCE" val="bdnull"/>
</p:tagLst>
</file>

<file path=ppt/tags/tag13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SPECIAL_SOURCE" val="bdnull"/>
</p:tagLst>
</file>

<file path=ppt/tags/tag13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SPECIAL_SOURCE" val="bdnull"/>
</p:tagLst>
</file>

<file path=ppt/tags/tag14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SPECIAL_SOURCE" val="bdnull"/>
</p:tagLst>
</file>

<file path=ppt/tags/tag144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SPECIAL_SOURCE" val="bdnull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SPECIAL_SOURCE" val="bdnull"/>
</p:tagLst>
</file>

<file path=ppt/tags/tag15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SPECIAL_SOURCE" val="bdnull"/>
</p:tagLst>
</file>

<file path=ppt/tags/tag158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</p:tagLst>
</file>

<file path=ppt/tags/tag16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SPECIAL_SOURCE" val="bdnull"/>
</p:tagLst>
</file>

<file path=ppt/tags/tag164.xml><?xml version="1.0" encoding="utf-8"?>
<p:tagLst xmlns:p="http://schemas.openxmlformats.org/presentationml/2006/main">
  <p:tag name="KSO_WM_SPECIAL_SOURCE" val="bdnull"/>
</p:tagLst>
</file>

<file path=ppt/tags/tag16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SPECIAL_SOURCE" val="bdnull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7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72.xml><?xml version="1.0" encoding="utf-8"?>
<p:tagLst xmlns:p="http://schemas.openxmlformats.org/presentationml/2006/main">
  <p:tag name="KSO_DOCER_TEMPLATE_OPEN_ONCE_MARK" val="1"/>
  <p:tag name="KSO_WPP_MARK_KEY" val="4c87bda5-dcbc-4f7d-b161-7a9e233fd7f6"/>
  <p:tag name="COMMONDATA" val="eyJoZGlkIjoiMGNjNDIyYzlmZDhiMzQyMTEyY2ZkZmVmOWUzN2E5NmMifQ=="/>
  <p:tag name="commondata" val="eyJoZGlkIjoiZTVlNmE2ZmI1ZjYwNzY0MzcxMzc3ZmQ0YThkN2JhMWY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PRESET_TEXT" val="我们是致力于研究AI智能创作PPT的一个团队;我们潜心钻研幻灯片的演示规律与创作思路……"/>
  <p:tag name="KSO_WM_UNIT_NOCLEAR" val="0"/>
  <p:tag name="KSO_WM_UNIT_VALUE" val="1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875_1*f*1"/>
  <p:tag name="KSO_WM_TEMPLATE_CATEGORY" val="diagram"/>
  <p:tag name="KSO_WM_TEMPLATE_INDEX" val="20201875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875_1*a*1"/>
  <p:tag name="KSO_WM_TEMPLATE_CATEGORY" val="diagram"/>
  <p:tag name="KSO_WM_TEMPLATE_INDEX" val="20201875"/>
  <p:tag name="KSO_WM_UNIT_LAYERLEVEL" val="1"/>
  <p:tag name="KSO_WM_TAG_VERSION" val="1.0"/>
  <p:tag name="KSO_WM_BEAUTIFY_FLAG" val="#wm#"/>
  <p:tag name="KSO_WM_UNIT_DEFAULT_FONT" val="36;44;4"/>
  <p:tag name="KSO_WM_UNIT_BLOCK" val="0"/>
  <p:tag name="KSO_WM_UNIT_ISNUMDGMTITLE" val="0"/>
  <p:tag name="KSO_WM_UNIT_PLACING_PICTURE_MD4" val="0"/>
  <p:tag name="KSO_WM_UNIT_SMARTLAYOUT_COMPRESS_INFO" val="{&#10;    &quot;id&quot;: &quot;2020-04-25T12:16:50&quot;,&#10;    &quot;max&quot;: 13.983858267716528,&#10;    &quot;topChanged&quot;: 5.0869596149821712&#10;}&#10;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875_1*i*2"/>
  <p:tag name="KSO_WM_TEMPLATE_CATEGORY" val="diagram"/>
  <p:tag name="KSO_WM_TEMPLATE_INDEX" val="20201875"/>
  <p:tag name="KSO_WM_UNIT_LAYERLEVEL" val="1"/>
  <p:tag name="KSO_WM_TAG_VERSION" val="1.0"/>
  <p:tag name="KSO_WM_BEAUTIFY_FLAG" val="#wm#"/>
  <p:tag name="KSO_WM_UNIT_TYPE" val="i"/>
  <p:tag name="KSO_WM_UNIT_INDEX" val="2"/>
  <p:tag name="KSO_WM_UNIT_SM_LIMIT_TYPE" val="1"/>
  <p:tag name="KSO_WM_UNIT_PLACING_PICTURE_MD4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875_1*i*3"/>
  <p:tag name="KSO_WM_TEMPLATE_CATEGORY" val="diagram"/>
  <p:tag name="KSO_WM_TEMPLATE_INDEX" val="20201875"/>
  <p:tag name="KSO_WM_UNIT_LAYERLEVEL" val="1"/>
  <p:tag name="KSO_WM_TAG_VERSION" val="1.0"/>
  <p:tag name="KSO_WM_BEAUTIFY_FLAG" val="#wm#"/>
  <p:tag name="KSO_WM_UNIT_TYPE" val="i"/>
  <p:tag name="KSO_WM_UNIT_INDEX" val="3"/>
  <p:tag name="KSO_WM_UNIT_SM_LIMIT_TYPE" val="1"/>
  <p:tag name="KSO_WM_UNIT_PLACING_PICTURE_MD4" val="0"/>
</p:tagLst>
</file>

<file path=ppt/tags/tag71.xml><?xml version="1.0" encoding="utf-8"?>
<p:tagLst xmlns:p="http://schemas.openxmlformats.org/presentationml/2006/main">
  <p:tag name="KSO_WM_UNIT_PLACING_PICTURE_USER_VIEWPORT" val="{&quot;height&quot;:10800,&quot;width&quot;:10800}"/>
  <p:tag name="REFSHAPE" val="312866964"/>
  <p:tag name="FEATURENAME" val="collage"/>
  <p:tag name="KSO_WM_UNIT_VALUE" val="1226*122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875_1*d*1"/>
  <p:tag name="KSO_WM_TEMPLATE_CATEGORY" val="diagram"/>
  <p:tag name="KSO_WM_TEMPLATE_INDEX" val="20201875"/>
  <p:tag name="KSO_WM_UNIT_LAYERLEVEL" val="1"/>
  <p:tag name="KSO_WM_TAG_VERSION" val="1.0"/>
  <p:tag name="KSO_WM_BEAUTIFY_FLAG" val="#wm#"/>
  <p:tag name="KSO_WM_UNIT_PLACING_PICTURE_INFO" val="{&quot;code&quot;:&quot;A&quot;,&quot;full_picture&quot;:true,&quot;last_crop_picture&quot;:&quot;[1]&quot;,&quot;last_full_picture&quot;:&quot;A&quot;,&quot;margin&quot;:{&quot;left&quot;:36.923250406273127,&quot;right&quot;:37.58019100443147},&quot;scheme&quot;:&quot;2-0&quot;,&quot;spacing&quot;:5}"/>
  <p:tag name="KSO_WM_UNIT_BLOCK" val="0"/>
  <p:tag name="KSO_WM_UNIT_SUPPORT_UNIT_TYPE" val="[&quot;all&quot;]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6955.5921259842507,&quot;width&quot;:6957.8976377952758}"/>
  <p:tag name="KSO_WM_UNIT_PLACING_PICTURE" val="145728.376"/>
  <p:tag name="KSO_WM_UNIT_PLACING_PICTURE_MD4" val="0"/>
  <p:tag name="KSO_WM_UNIT_PLACING_PICTURE_USER_VIEWPORT_SMARTMENU" val="{&quot;height&quot;:4340.8938461475154,&quot;width&quot;:4358.8319286218457}"/>
  <p:tag name="KSO_WM_UNIT_PLACING_PICTURE_USER_RELATIVERECTANGLE_SMARTMENU" val="{&quot;bottom&quot;:0,&quot;left&quot;:0,&quot;right&quot;:0,&quot;top&quot;:0}"/>
</p:tagLst>
</file>

<file path=ppt/tags/tag72.xml><?xml version="1.0" encoding="utf-8"?>
<p:tagLst xmlns:p="http://schemas.openxmlformats.org/presentationml/2006/main">
  <p:tag name="KSO_WM_UNIT_PLACING_PICTURE_USER_VIEWPORT" val="{&quot;height&quot;:6037,&quot;width&quot;:10358}"/>
  <p:tag name="REFSHAPE" val="545259420"/>
  <p:tag name="FEATURENAME" val="collage"/>
  <p:tag name="KSO_WM_UNIT_VALUE" val="1226*122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875_1*d*1"/>
  <p:tag name="KSO_WM_TEMPLATE_CATEGORY" val="diagram"/>
  <p:tag name="KSO_WM_TEMPLATE_INDEX" val="20201875"/>
  <p:tag name="KSO_WM_UNIT_LAYERLEVEL" val="1"/>
  <p:tag name="KSO_WM_TAG_VERSION" val="1.0"/>
  <p:tag name="KSO_WM_BEAUTIFY_FLAG" val="#wm#"/>
  <p:tag name="KSO_WM_UNIT_PLACING_PICTURE_INFO" val="{&quot;code&quot;:&quot;A&quot;,&quot;full_picture&quot;:true,&quot;last_crop_picture&quot;:&quot;[1]&quot;,&quot;last_full_picture&quot;:&quot;A&quot;,&quot;margin&quot;:{&quot;left&quot;:36.923250406273127,&quot;right&quot;:37.58019100443147},&quot;scheme&quot;:&quot;2-0&quot;,&quot;spacing&quot;:5}"/>
  <p:tag name="KSO_WM_UNIT_BLOCK" val="0"/>
  <p:tag name="KSO_WM_UNIT_SUPPORT_UNIT_TYPE" val="[&quot;all&quot;]"/>
  <p:tag name="KSO_WM_UNIT_PLACING_PICTURE_USER_RELATIVERECTANGLE" val="{&quot;bottom&quot;:0,&quot;left&quot;:0,&quot;right&quot;:0,&quot;top&quot;:0}"/>
  <p:tag name="KSO_WM_UNIT_PLACING_PICTURE_COLLAGE_RELATIVERECTANGLE" val="{&quot;bottom&quot;:0,&quot;left&quot;:0,&quot;right&quot;:0,&quot;top&quot;:0}"/>
  <p:tag name="KSO_WM_UNIT_PLACING_PICTURE_COLLAGE_VIEWPORT" val="{&quot;height&quot;:6955.5921259842507,&quot;width&quot;:6957.8976377952758}"/>
  <p:tag name="KSO_WM_UNIT_PLACING_PICTURE" val="145728.376"/>
  <p:tag name="KSO_WM_UNIT_PLACING_PICTURE_MD4" val="0"/>
  <p:tag name="KSO_WM_UNIT_PLACING_PICTURE_USER_VIEWPORT_SMARTMENU" val="{&quot;height&quot;:2464.6981948681087,&quot;width&quot;:4358.8319286218457}"/>
  <p:tag name="KSO_WM_UNIT_PLACING_PICTURE_USER_RELATIVERECTANGLE_SMARTMENU" val="{&quot;bottom&quot;:0,&quot;left&quot;:0,&quot;right&quot;:0,&quot;top&quot;:0}"/>
</p:tagLst>
</file>

<file path=ppt/tags/tag73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SLIDE_ID" val="diagram20201875_1"/>
  <p:tag name="KSO_WM_TEMPLATE_SUBCATEGORY" val="11"/>
  <p:tag name="KSO_WM_SLIDE_TYPE" val="text"/>
  <p:tag name="KSO_WM_SLIDE_SUBTYPE" val="picTxt"/>
  <p:tag name="KSO_WM_SLIDE_ITEM_CNT" val="0"/>
  <p:tag name="KSO_WM_SLIDE_INDEX" val="1"/>
  <p:tag name="KSO_WM_SLIDE_SIZE" val="789*358"/>
  <p:tag name="KSO_WM_SLIDE_POSITION" val="96*85"/>
  <p:tag name="KSO_WM_TAG_VERSION" val="1.0"/>
  <p:tag name="KSO_WM_BEAUTIFY_FLAG" val="#wm#"/>
  <p:tag name="KSO_WM_TEMPLATE_CATEGORY" val="diagram"/>
  <p:tag name="KSO_WM_TEMPLATE_INDEX" val="20201875"/>
  <p:tag name="KSO_WM_SLIDE_LAYOUT" val="a_d_f"/>
  <p:tag name="KSO_WM_SLIDE_LAYOUT_CNT" val="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horizontalAlign&quot;: 1,&#10;    &quot;id&quot;: &quot;2020-04-25T12:16:50&quot;,&#10;    &quot;maxSize&quot;: {&#10;        &quot;size1&quot;: 64.200000000000003&#10;    },&#10;    &quot;minSize&quot;: {&#10;        &quot;size1&quot;: 37.899999999999999&#10;    },&#10;    &quot;normalSize&quot;: {&#10;        &quot;size1&quot;: 47.918750000000003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.13871805400000001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2,&#10;            &quot;id&quot;: &quot;2020-04-25T12:16:50&quot;,&#10;            &quot;margin&quot;: {&#10;                &quot;bottom&quot;: 3.3900001049041748,&#10;                &quot;left&quot;: 3.3900001049041748,&#10;                &quot;right&quot;: 2.5139999389648438,&#10;                &quot;top&quot;: 3.3900001049041748&#10;            },&#10;            &quot;marginOverLayout&quot;: {&#10;                &quot;bottom&quot;: 3.3900001049041748,&#10;                &quot;left&quot;: 3.3900001049041748,&#10;                &quot;right&quot;: 2.5139999389648438,&#10;                &quot;top&quot;: 3.3900001049041748&#10;            },&#10;            &quot;type&quot;: 0,&#10;            &quot;verticalAlign&quot;: 1&#10;        },&#10;        {&#10;            &quot;horizontalAlign&quot;: 0,&#10;            &quot;id&quot;: &quot;2020-04-25T12:16:50&quot;,&#10;            &quot;margin&quot;: {&#10;                &quot;bottom&quot;: 3.3900001049041748,&#10;                &quot;left&quot;: 0.026000002399086952,&#10;                &quot;right&quot;: 3.3900001049041748,&#10;                &quot;top&quot;: 3.3900001049041748&#10;            },&#10;            &quot;type&quot;: 0,&#10;            &quot;verticalAlign&quot;: 1&#10;        }&#10;    ],&#10;    &quot;type&quot;: 0,&#10;    &quot;verticalAlign&quot;: 1&#10;}&#10;"/>
  <p:tag name="KSO_WM_SLIDE_CAN_ADD_NAVIGATION" val="1"/>
  <p:tag name="KSO_WM_SLIDE_BACKGROUND" val="[&quot;general&quot;,&quot;frame&quot;,&quot;leftRight&quot;]"/>
  <p:tag name="KSO_WM_SLIDE_RATIO" val="1.777778"/>
  <p:tag name="KSO_WM_TEMPLATE_MASTER_TYPE" val="0"/>
  <p:tag name="KSO_WM_TEMPLATE_COLOR_TYPE" val="1"/>
  <p:tag name="KSO_WM_SPECIAL_SOURCE" val="bdnull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SPECIAL_SOURCE" val="bdnull"/>
</p:tagLst>
</file>

<file path=ppt/tags/tag8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.4"/>
  <p:tag name="KSO_WM_UNIT_TEXT_FILL_FORE_SCHEMECOLOR_INDEX" val="5"/>
  <p:tag name="KSO_WM_UNIT_TEXT_FILL_TYPE" val="1"/>
</p:tagLst>
</file>

<file path=ppt/tags/tag84.xml><?xml version="1.0" encoding="utf-8"?>
<p:tagLst xmlns:p="http://schemas.openxmlformats.org/presentationml/2006/main">
  <p:tag name="KSO_WM_SPECIAL_SOURCE" val="bdnull"/>
</p:tagLst>
</file>

<file path=ppt/tags/tag8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SPECIAL_SOURCE" val="bdnull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88.xml><?xml version="1.0" encoding="utf-8"?>
<p:tagLst xmlns:p="http://schemas.openxmlformats.org/presentationml/2006/main">
  <p:tag name="KSO_WM_SPECIAL_SOURCE" val="bdnull"/>
</p:tagLst>
</file>

<file path=ppt/tags/tag8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PECIAL_SOURCE" val="bdnull"/>
</p:tagLst>
</file>

<file path=ppt/tags/tag9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SPECIAL_SOURCE" val="bdnull"/>
</p:tagLst>
</file>

<file path=ppt/tags/tag9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SPECIAL_SOURCE" val="bdnull"/>
</p:tagLst>
</file>

<file path=ppt/tags/tag97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bofety">
  <a:themeElements>
    <a:clrScheme name="">
      <a:dk1>
        <a:srgbClr val="000000"/>
      </a:dk1>
      <a:lt1>
        <a:srgbClr val="FFFFFF"/>
      </a:lt1>
      <a:dk2>
        <a:srgbClr val="FA1E0E"/>
      </a:dk2>
      <a:lt2>
        <a:srgbClr val="FFFFFF"/>
      </a:lt2>
      <a:accent1>
        <a:srgbClr val="8C0000"/>
      </a:accent1>
      <a:accent2>
        <a:srgbClr val="BD2000"/>
      </a:accent2>
      <a:accent3>
        <a:srgbClr val="FA1E0E"/>
      </a:accent3>
      <a:accent4>
        <a:srgbClr val="FF910F"/>
      </a:accent4>
      <a:accent5>
        <a:srgbClr val="FFBE0F"/>
      </a:accent5>
      <a:accent6>
        <a:srgbClr val="FFDB7B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4066</Words>
  <Application>WPS 演示</Application>
  <PresentationFormat>宽屏</PresentationFormat>
  <Paragraphs>289</Paragraphs>
  <Slides>34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3" baseType="lpstr">
      <vt:lpstr>Arial</vt:lpstr>
      <vt:lpstr>宋体</vt:lpstr>
      <vt:lpstr>Wingdings</vt:lpstr>
      <vt:lpstr>汉仪雅酷黑W</vt:lpstr>
      <vt:lpstr>微软雅黑</vt:lpstr>
      <vt:lpstr>Wingdings</vt:lpstr>
      <vt:lpstr>Segoe UI</vt:lpstr>
      <vt:lpstr>微软雅黑 Light</vt:lpstr>
      <vt:lpstr>黑体</vt:lpstr>
      <vt:lpstr>汉仪晓波花月圆W</vt:lpstr>
      <vt:lpstr>阿里巴巴普惠体 R</vt:lpstr>
      <vt:lpstr>等线</vt:lpstr>
      <vt:lpstr>Arial Unicode MS</vt:lpstr>
      <vt:lpstr>等线 Light</vt:lpstr>
      <vt:lpstr>Calibri</vt:lpstr>
      <vt:lpstr>楷体</vt:lpstr>
      <vt:lpstr>汉仪旗黑-85S</vt:lpstr>
      <vt:lpstr>bofety</vt:lpstr>
      <vt:lpstr>免费资料关注公众号: 安全生产管理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公众号[安全生产管理]</dc:title>
  <dc:creator>公众号[安全生产管理]</dc:creator>
  <cp:keywords>免费资料关注公众号:安全生产管理</cp:keywords>
  <dc:description>海量安全资料加入知识星球:安全精品资料库</dc:description>
  <dc:subject>海量安全资料加入知识星球:安全精品资料库</dc:subject>
  <cp:category>免费资料关注公众号:安全生产管理</cp:category>
  <cp:lastModifiedBy>little fairy</cp:lastModifiedBy>
  <cp:revision>10</cp:revision>
  <dcterms:created xsi:type="dcterms:W3CDTF">2020-04-25T04:17:00Z</dcterms:created>
  <dcterms:modified xsi:type="dcterms:W3CDTF">2024-05-29T07:23:07Z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E24CD1D71CDA4C4C9976838E87005E4E_13</vt:lpwstr>
  </property>
</Properties>
</file>