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31"/>
  </p:notesMasterIdLst>
  <p:handoutMasterIdLst>
    <p:handoutMasterId r:id="rId34"/>
  </p:handoutMasterIdLst>
  <p:sldIdLst>
    <p:sldId id="304" r:id="rId4"/>
    <p:sldId id="331"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2"/>
    <p:sldId id="333" r:id="rId33"/>
  </p:sldIdLst>
  <p:sldSz cx="9144000" cy="6858000" type="screen4x3"/>
  <p:notesSz cx="6858000" cy="9144000"/>
  <p:custDataLst>
    <p:tags r:id="rId39"/>
  </p:custDataLst>
  <p:defaultTextStyle>
    <a:defPPr>
      <a:defRPr lang="ko-K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Gulim" panose="020B0600000101010101" pitchFamily="34" charset="-127"/>
        <a:ea typeface="Gulim" panose="020B0600000101010101" pitchFamily="34" charset="-127"/>
        <a:cs typeface="+mn-cs"/>
      </a:defRPr>
    </a:lvl9pPr>
  </p:defaultTextStyle>
  <p:extLst>
    <p:ext uri="{EFAFB233-063F-42B5-8137-9DF3F51BA10A}">
      <p15:sldGuideLst xmlns:p15="http://schemas.microsoft.com/office/powerpoint/2012/main">
        <p15:guide id="1" orient="horz" pos="221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8F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297" autoAdjust="0"/>
  </p:normalViewPr>
  <p:slideViewPr>
    <p:cSldViewPr showGuides="1">
      <p:cViewPr varScale="1">
        <p:scale>
          <a:sx n="58" d="100"/>
          <a:sy n="58" d="100"/>
        </p:scale>
        <p:origin x="1856" y="48"/>
      </p:cViewPr>
      <p:guideLst>
        <p:guide orient="horz" pos="2218"/>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070"/>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gs" Target="tags/tag514.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notesMaster" Target="notesMasters/notesMaster1.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jpe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image" Target="../media/image4.jpeg"/><Relationship Id="rId5" Type="http://schemas.openxmlformats.org/officeDocument/2006/relationships/tags" Target="../tags/tag109.xml"/><Relationship Id="rId4" Type="http://schemas.openxmlformats.org/officeDocument/2006/relationships/image" Target="../media/image1.jpeg"/><Relationship Id="rId3" Type="http://schemas.openxmlformats.org/officeDocument/2006/relationships/tags" Target="../tags/tag108.xml"/><Relationship Id="rId2" Type="http://schemas.openxmlformats.org/officeDocument/2006/relationships/tags" Target="../tags/tag107.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3" Type="http://schemas.openxmlformats.org/officeDocument/2006/relationships/tags" Target="../tags/tag202.xml"/><Relationship Id="rId12" Type="http://schemas.openxmlformats.org/officeDocument/2006/relationships/tags" Target="../tags/tag201.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24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image" Target="../media/image2.jpeg"/><Relationship Id="rId5" Type="http://schemas.openxmlformats.org/officeDocument/2006/relationships/tags" Target="../tags/tag22.xml"/><Relationship Id="rId4" Type="http://schemas.openxmlformats.org/officeDocument/2006/relationships/image" Target="../media/image1.jpeg"/><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image" Target="../media/image2.jpeg"/><Relationship Id="rId5" Type="http://schemas.openxmlformats.org/officeDocument/2006/relationships/tags" Target="../tags/tag58.xml"/><Relationship Id="rId4" Type="http://schemas.openxmlformats.org/officeDocument/2006/relationships/image" Target="../media/image1.jpeg"/><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rcRect/>
          <a:stretch>
            <a:fillRect/>
          </a:stretch>
        </p:blipFill>
        <p:spPr>
          <a:xfrm>
            <a:off x="0" y="0"/>
            <a:ext cx="4880134" cy="6858000"/>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9" name="图片 8"/>
          <p:cNvPicPr>
            <a:picLocks noChangeAspect="1"/>
          </p:cNvPicPr>
          <p:nvPr userDrawn="1">
            <p:custDataLst>
              <p:tags r:id="rId4"/>
            </p:custDataLst>
          </p:nvPr>
        </p:nvPicPr>
        <p:blipFill>
          <a:blip r:embed="rId5"/>
          <a:srcRect/>
          <a:stretch>
            <a:fillRect/>
          </a:stretch>
        </p:blipFill>
        <p:spPr>
          <a:xfrm>
            <a:off x="4880134" y="0"/>
            <a:ext cx="4263866" cy="6858000"/>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sp>
        <p:nvSpPr>
          <p:cNvPr id="16" name="日期占位符 15"/>
          <p:cNvSpPr>
            <a:spLocks noGrp="1"/>
          </p:cNvSpPr>
          <p:nvPr>
            <p:ph type="dt" sz="half" idx="10"/>
            <p:custDataLst>
              <p:tags r:id="rId6"/>
            </p:custDataLst>
          </p:nvPr>
        </p:nvSpPr>
        <p:spPr>
          <a:xfrm>
            <a:off x="659807" y="6389433"/>
            <a:ext cx="2025000" cy="237600"/>
          </a:xfrm>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a:xfrm>
            <a:off x="3087000" y="6389433"/>
            <a:ext cx="2970000" cy="237600"/>
          </a:xfrm>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8"/>
            </p:custDataLst>
          </p:nvPr>
        </p:nvSpPr>
        <p:spPr>
          <a:xfrm>
            <a:off x="6457950" y="6389433"/>
            <a:ext cx="2025000" cy="237600"/>
          </a:xfrm>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9"/>
            </p:custDataLst>
          </p:nvPr>
        </p:nvSpPr>
        <p:spPr>
          <a:xfrm>
            <a:off x="3762375" y="3769995"/>
            <a:ext cx="4866799" cy="426720"/>
          </a:xfrm>
        </p:spPr>
        <p:txBody>
          <a:bodyPr lIns="90000" tIns="0" rIns="90000" bIns="46800">
            <a:normAutofit/>
          </a:bodyPr>
          <a:lstStyle>
            <a:lvl1pPr marL="0" indent="0" algn="r" eaLnBrk="1" fontAlgn="auto" latinLnBrk="0" hangingPunct="1">
              <a:lnSpc>
                <a:spcPct val="100000"/>
              </a:lnSpc>
              <a:buNone/>
              <a:defRPr sz="1800" u="none" strike="noStrike" kern="1200" cap="none" spc="200" normalizeH="0" baseline="0">
                <a:solidFill>
                  <a:schemeClr val="tx1">
                    <a:lumMod val="85000"/>
                    <a:lumOff val="15000"/>
                  </a:schemeClr>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2" name="文本占位符 11"/>
          <p:cNvSpPr>
            <a:spLocks noGrp="1"/>
          </p:cNvSpPr>
          <p:nvPr>
            <p:ph type="body" sz="quarter" idx="13" hasCustomPrompt="1"/>
            <p:custDataLst>
              <p:tags r:id="rId10"/>
            </p:custDataLst>
          </p:nvPr>
        </p:nvSpPr>
        <p:spPr>
          <a:xfrm>
            <a:off x="6952774" y="4544457"/>
            <a:ext cx="1599724" cy="375761"/>
          </a:xfrm>
          <a:prstGeom prst="roundRect">
            <a:avLst>
              <a:gd name="adj" fmla="val 31558"/>
            </a:avLst>
          </a:prstGeom>
          <a:solidFill>
            <a:schemeClr val="tx1">
              <a:lumMod val="85000"/>
              <a:lumOff val="15000"/>
            </a:schemeClr>
          </a:solidFill>
        </p:spPr>
        <p:txBody>
          <a:bodyPr lIns="90000" tIns="46800" rIns="90000" bIns="46800" anchor="ctr" anchorCtr="0">
            <a:normAutofit/>
          </a:bodyPr>
          <a:lstStyle>
            <a:lvl1pPr marL="0" indent="0" algn="r" eaLnBrk="1" fontAlgn="auto" latinLnBrk="0" hangingPunct="1">
              <a:lnSpc>
                <a:spcPct val="100000"/>
              </a:lnSpc>
              <a:spcAft>
                <a:spcPts val="0"/>
              </a:spcAft>
              <a:buNone/>
              <a:defRPr sz="1500" baseline="0">
                <a:solidFill>
                  <a:schemeClr val="bg1"/>
                </a:solidFill>
                <a:latin typeface="Arial" panose="020B0604020202020204" pitchFamily="34" charset="0"/>
              </a:defRPr>
            </a:lvl1pPr>
          </a:lstStyle>
          <a:p>
            <a:pPr lvl="0"/>
            <a:r>
              <a:rPr lang="zh-CN" altLang="en-US" dirty="0"/>
              <a:t>编辑文本</a:t>
            </a:r>
            <a:endParaRPr lang="zh-CN" altLang="en-US" dirty="0"/>
          </a:p>
        </p:txBody>
      </p:sp>
      <p:pic>
        <p:nvPicPr>
          <p:cNvPr id="2" name="图片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82076" y="28305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219551" y="304165"/>
            <a:ext cx="8704898" cy="6249670"/>
            <a:chOff x="292735" y="304165"/>
            <a:chExt cx="11606530" cy="6249670"/>
          </a:xfrm>
        </p:grpSpPr>
        <p:sp>
          <p:nvSpPr>
            <p:cNvPr id="15" name="矩形 14"/>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6" name="组合 15"/>
            <p:cNvGrpSpPr/>
            <p:nvPr userDrawn="1">
              <p:custDataLst>
                <p:tags r:id="rId4"/>
              </p:custDataLst>
            </p:nvPr>
          </p:nvGrpSpPr>
          <p:grpSpPr>
            <a:xfrm>
              <a:off x="292735" y="304165"/>
              <a:ext cx="11606530" cy="6249670"/>
              <a:chOff x="292735" y="304165"/>
              <a:chExt cx="11606530" cy="6249670"/>
            </a:xfrm>
          </p:grpSpPr>
          <p:grpSp>
            <p:nvGrpSpPr>
              <p:cNvPr id="17" name="组合 16"/>
              <p:cNvGrpSpPr/>
              <p:nvPr userDrawn="1"/>
            </p:nvGrpSpPr>
            <p:grpSpPr>
              <a:xfrm>
                <a:off x="11296015" y="5204460"/>
                <a:ext cx="603250" cy="1349375"/>
                <a:chOff x="17352" y="7219"/>
                <a:chExt cx="1387" cy="3102"/>
              </a:xfrm>
            </p:grpSpPr>
            <p:sp>
              <p:nvSpPr>
                <p:cNvPr id="21" name="直角三角形 20"/>
                <p:cNvSpPr/>
                <p:nvPr userDrawn="1">
                  <p:custDataLst>
                    <p:tags r:id="rId5"/>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2" name="直角三角形 21"/>
                <p:cNvSpPr/>
                <p:nvPr userDrawn="1">
                  <p:custDataLst>
                    <p:tags r:id="rId6"/>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8" name="组合 17"/>
              <p:cNvGrpSpPr/>
              <p:nvPr userDrawn="1"/>
            </p:nvGrpSpPr>
            <p:grpSpPr>
              <a:xfrm flipH="1" flipV="1">
                <a:off x="292735" y="304165"/>
                <a:ext cx="603250" cy="1349375"/>
                <a:chOff x="17352" y="7219"/>
                <a:chExt cx="1387" cy="3102"/>
              </a:xfrm>
            </p:grpSpPr>
            <p:sp>
              <p:nvSpPr>
                <p:cNvPr id="19" name="直角三角形 18"/>
                <p:cNvSpPr/>
                <p:nvPr userDrawn="1">
                  <p:custDataLst>
                    <p:tags r:id="rId7"/>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直角三角形 19"/>
                <p:cNvSpPr/>
                <p:nvPr userDrawn="1">
                  <p:custDataLst>
                    <p:tags r:id="rId8"/>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grpSp>
      <p:sp>
        <p:nvSpPr>
          <p:cNvPr id="3" name="日期占位符 2"/>
          <p:cNvSpPr>
            <a:spLocks noGrp="1"/>
          </p:cNvSpPr>
          <p:nvPr>
            <p:ph type="dt" sz="half" idx="10"/>
            <p:custDataLst>
              <p:tags r:id="rId9"/>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7" y="1626121"/>
            <a:ext cx="8139178" cy="4041680"/>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1"/>
            <a:ext cx="9144000" cy="6858000"/>
            <a:chOff x="0" y="-1"/>
            <a:chExt cx="12192000" cy="6858000"/>
          </a:xfrm>
        </p:grpSpPr>
        <p:pic>
          <p:nvPicPr>
            <p:cNvPr id="7" name="图片 6"/>
            <p:cNvPicPr>
              <a:picLocks noChangeAspect="1"/>
            </p:cNvPicPr>
            <p:nvPr>
              <p:custDataLst>
                <p:tags r:id="rId3"/>
              </p:custDataLst>
            </p:nvPr>
          </p:nvPicPr>
          <p:blipFill>
            <a:blip r:embed="rId4"/>
            <a:srcRect/>
            <a:stretch>
              <a:fillRect/>
            </a:stretch>
          </p:blipFill>
          <p:spPr>
            <a:xfrm>
              <a:off x="0" y="-1"/>
              <a:ext cx="6506934" cy="6857999"/>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8" name="图片 7"/>
            <p:cNvPicPr>
              <a:picLocks noChangeAspect="1"/>
            </p:cNvPicPr>
            <p:nvPr>
              <p:custDataLst>
                <p:tags r:id="rId5"/>
              </p:custDataLst>
            </p:nvPr>
          </p:nvPicPr>
          <p:blipFill>
            <a:blip r:embed="rId6"/>
            <a:srcRect/>
            <a:stretch>
              <a:fillRect/>
            </a:stretch>
          </p:blipFill>
          <p:spPr>
            <a:xfrm>
              <a:off x="6492240" y="0"/>
              <a:ext cx="5699760" cy="6857999"/>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grpSp>
      <p:sp>
        <p:nvSpPr>
          <p:cNvPr id="3" name="日期占位符 2"/>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4869180" y="2387997"/>
            <a:ext cx="3731419" cy="1114901"/>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000" b="1" i="0" u="none" strike="noStrike" kern="1200" cap="all"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2" name="文本占位符 11"/>
          <p:cNvSpPr>
            <a:spLocks noGrp="1"/>
          </p:cNvSpPr>
          <p:nvPr>
            <p:ph type="body" sz="quarter" idx="13" hasCustomPrompt="1"/>
            <p:custDataLst>
              <p:tags r:id="rId11"/>
            </p:custDataLst>
          </p:nvPr>
        </p:nvSpPr>
        <p:spPr>
          <a:xfrm>
            <a:off x="4880201" y="3830649"/>
            <a:ext cx="3720503" cy="588169"/>
          </a:xfrm>
        </p:spPr>
        <p:txBody>
          <a:bodyPr lIns="90000" tIns="0" rIns="90000" bIns="46800">
            <a:normAutofit/>
          </a:bodyPr>
          <a:lstStyle>
            <a:lvl1pPr marL="0" indent="0" algn="ctr">
              <a:buNone/>
              <a:defRPr sz="2100">
                <a:solidFill>
                  <a:schemeClr val="tx1">
                    <a:lumMod val="85000"/>
                    <a:lumOff val="15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8597741" y="5234305"/>
            <a:ext cx="545782" cy="1628140"/>
            <a:chOff x="17812" y="7705"/>
            <a:chExt cx="1387" cy="3102"/>
          </a:xfrm>
        </p:grpSpPr>
        <p:sp>
          <p:nvSpPr>
            <p:cNvPr id="9" name="直角三角形 8"/>
            <p:cNvSpPr/>
            <p:nvPr userDrawn="1">
              <p:custDataLst>
                <p:tags r:id="rId3"/>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直角三角形 10"/>
            <p:cNvSpPr/>
            <p:nvPr userDrawn="1">
              <p:custDataLst>
                <p:tags r:id="rId4"/>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0" name="组合 9"/>
          <p:cNvGrpSpPr/>
          <p:nvPr userDrawn="1">
            <p:custDataLst>
              <p:tags r:id="rId5"/>
            </p:custDataLst>
          </p:nvPr>
        </p:nvGrpSpPr>
        <p:grpSpPr>
          <a:xfrm rot="10800000">
            <a:off x="0" y="0"/>
            <a:ext cx="545782" cy="1628140"/>
            <a:chOff x="17812" y="7705"/>
            <a:chExt cx="1387" cy="3102"/>
          </a:xfrm>
        </p:grpSpPr>
        <p:sp>
          <p:nvSpPr>
            <p:cNvPr id="13" name="直角三角形 12"/>
            <p:cNvSpPr/>
            <p:nvPr userDrawn="1">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直角三角形 13"/>
            <p:cNvSpPr/>
            <p:nvPr userDrawn="1">
              <p:custDataLst>
                <p:tags r:id="rId7"/>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3" name="日期占位符 2"/>
          <p:cNvSpPr>
            <a:spLocks noGrp="1"/>
          </p:cNvSpPr>
          <p:nvPr>
            <p:ph type="dt" sz="half" idx="10"/>
            <p:custDataLst>
              <p:tags r:id="rId8"/>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11"/>
            </p:custDataLst>
          </p:nvPr>
        </p:nvSpPr>
        <p:spPr>
          <a:xfrm>
            <a:off x="502411" y="498476"/>
            <a:ext cx="8139178" cy="331473"/>
          </a:xfrm>
        </p:spPr>
        <p:txBody>
          <a:bodyPr>
            <a:normAutofit/>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551" y="304165"/>
            <a:ext cx="8704898"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4" name="组合 13"/>
          <p:cNvGrpSpPr/>
          <p:nvPr userDrawn="1">
            <p:custDataLst>
              <p:tags r:id="rId3"/>
            </p:custDataLst>
          </p:nvPr>
        </p:nvGrpSpPr>
        <p:grpSpPr>
          <a:xfrm>
            <a:off x="8472011" y="5373132"/>
            <a:ext cx="452438" cy="1012031"/>
            <a:chOff x="17352" y="7219"/>
            <a:chExt cx="1387" cy="3102"/>
          </a:xfrm>
        </p:grpSpPr>
        <p:sp>
          <p:nvSpPr>
            <p:cNvPr id="12" name="直角三角形 11"/>
            <p:cNvSpPr/>
            <p:nvPr userDrawn="1">
              <p:custDataLst>
                <p:tags r:id="rId4"/>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直角三角形 12"/>
            <p:cNvSpPr/>
            <p:nvPr userDrawn="1">
              <p:custDataLst>
                <p:tags r:id="rId5"/>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7" name="组合 16"/>
          <p:cNvGrpSpPr/>
          <p:nvPr userDrawn="1">
            <p:custDataLst>
              <p:tags r:id="rId6"/>
            </p:custDataLst>
          </p:nvPr>
        </p:nvGrpSpPr>
        <p:grpSpPr>
          <a:xfrm flipH="1" flipV="1">
            <a:off x="219551" y="472837"/>
            <a:ext cx="452438" cy="1012031"/>
            <a:chOff x="17352" y="7219"/>
            <a:chExt cx="1387" cy="3102"/>
          </a:xfrm>
        </p:grpSpPr>
        <p:sp>
          <p:nvSpPr>
            <p:cNvPr id="18" name="直角三角形 17"/>
            <p:cNvSpPr/>
            <p:nvPr userDrawn="1">
              <p:custDataLst>
                <p:tags r:id="rId7"/>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直角三角形 18"/>
            <p:cNvSpPr/>
            <p:nvPr userDrawn="1">
              <p:custDataLst>
                <p:tags r:id="rId8"/>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 name="标题 1"/>
          <p:cNvSpPr>
            <a:spLocks noGrp="1"/>
          </p:cNvSpPr>
          <p:nvPr>
            <p:ph type="title" hasCustomPrompt="1"/>
            <p:custDataLst>
              <p:tags r:id="rId9"/>
            </p:custDataLst>
          </p:nvPr>
        </p:nvSpPr>
        <p:spPr>
          <a:xfrm>
            <a:off x="961200" y="133965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a:lstStyle/>
          <a:p>
            <a:endParaRPr lang="zh-CN" altLang="en-US" dirty="0"/>
          </a:p>
        </p:txBody>
      </p:sp>
      <p:sp>
        <p:nvSpPr>
          <p:cNvPr id="5" name="灯片编号占位符 4"/>
          <p:cNvSpPr>
            <a:spLocks noGrp="1"/>
          </p:cNvSpPr>
          <p:nvPr>
            <p:ph type="sldNum" sz="quarter" idx="12"/>
            <p:custDataLst>
              <p:tags r:id="rId13"/>
            </p:custDataLst>
          </p:nvPr>
        </p:nvSpPr>
        <p:spPr>
          <a:xfrm>
            <a:off x="6476524" y="6389433"/>
            <a:ext cx="2025000" cy="2376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635" y="-4233"/>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dirty="0">
              <a:sym typeface="+mn-ea"/>
            </a:endParaRPr>
          </a:p>
        </p:txBody>
      </p:sp>
      <p:grpSp>
        <p:nvGrpSpPr>
          <p:cNvPr id="17" name="组合 16"/>
          <p:cNvGrpSpPr/>
          <p:nvPr userDrawn="1">
            <p:custDataLst>
              <p:tags r:id="rId3"/>
            </p:custDataLst>
          </p:nvPr>
        </p:nvGrpSpPr>
        <p:grpSpPr>
          <a:xfrm flipH="1">
            <a:off x="476" y="5512435"/>
            <a:ext cx="452438" cy="1349375"/>
            <a:chOff x="17352" y="7219"/>
            <a:chExt cx="1387" cy="3102"/>
          </a:xfrm>
        </p:grpSpPr>
        <p:sp>
          <p:nvSpPr>
            <p:cNvPr id="18" name="直角三角形 17"/>
            <p:cNvSpPr/>
            <p:nvPr userDrawn="1">
              <p:custDataLst>
                <p:tags r:id="rId4"/>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直角三角形 18"/>
            <p:cNvSpPr/>
            <p:nvPr userDrawn="1">
              <p:custDataLst>
                <p:tags r:id="rId5"/>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 name="标题 1"/>
          <p:cNvSpPr>
            <a:spLocks noGrp="1"/>
          </p:cNvSpPr>
          <p:nvPr>
            <p:ph type="title" hasCustomPrompt="1"/>
            <p:custDataLst>
              <p:tags r:id="rId6"/>
            </p:custDataLst>
          </p:nvPr>
        </p:nvSpPr>
        <p:spPr>
          <a:xfrm>
            <a:off x="437400" y="880650"/>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275650"/>
            <a:ext cx="2967300" cy="3069900"/>
          </a:xfrm>
        </p:spPr>
        <p:txBody>
          <a:bodyPr/>
          <a:lstStyle>
            <a:lvl1pPr>
              <a:defRPr sz="1050" baseline="0">
                <a:solidFill>
                  <a:schemeClr val="bg1"/>
                </a:solidFill>
                <a:latin typeface="Arial" panose="020B0604020202020204" pitchFamily="34" charset="0"/>
                <a:ea typeface="微软雅黑" panose="020B0503020204020204" charset="-122"/>
              </a:defRPr>
            </a:lvl1pPr>
            <a:lvl2pPr>
              <a:defRPr sz="1050" baseline="0">
                <a:solidFill>
                  <a:schemeClr val="bg1"/>
                </a:solidFill>
                <a:latin typeface="Arial" panose="020B0604020202020204" pitchFamily="34" charset="0"/>
                <a:ea typeface="微软雅黑" panose="020B0503020204020204" charset="-122"/>
              </a:defRPr>
            </a:lvl2pPr>
            <a:lvl3pPr>
              <a:defRPr sz="1050" baseline="0">
                <a:solidFill>
                  <a:schemeClr val="bg1"/>
                </a:solidFill>
                <a:latin typeface="Arial" panose="020B0604020202020204" pitchFamily="34" charset="0"/>
                <a:ea typeface="微软雅黑" panose="020B0503020204020204" charset="-122"/>
              </a:defRPr>
            </a:lvl3pPr>
            <a:lvl4pPr>
              <a:defRPr sz="1050" baseline="0">
                <a:solidFill>
                  <a:schemeClr val="bg1"/>
                </a:solidFill>
                <a:latin typeface="Arial" panose="020B0604020202020204" pitchFamily="34" charset="0"/>
                <a:ea typeface="微软雅黑" panose="020B0503020204020204" charset="-122"/>
              </a:defRPr>
            </a:lvl4pPr>
            <a:lvl5pPr>
              <a:defRPr sz="105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05931"/>
            <a:ext cx="4860000" cy="3815953"/>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userDrawn="1">
            <p:custDataLst>
              <p:tags r:id="rId12"/>
            </p:custDataLst>
          </p:nvPr>
        </p:nvGrpSpPr>
        <p:grpSpPr>
          <a:xfrm rot="10800000" flipH="1">
            <a:off x="8691563" y="0"/>
            <a:ext cx="452438" cy="1349375"/>
            <a:chOff x="17352" y="7219"/>
            <a:chExt cx="1387" cy="3102"/>
          </a:xfrm>
        </p:grpSpPr>
        <p:sp>
          <p:nvSpPr>
            <p:cNvPr id="13" name="直角三角形 12"/>
            <p:cNvSpPr/>
            <p:nvPr userDrawn="1">
              <p:custDataLst>
                <p:tags r:id="rId13"/>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直角三角形 13"/>
            <p:cNvSpPr/>
            <p:nvPr userDrawn="1">
              <p:custDataLst>
                <p:tags r:id="rId14"/>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a:sym typeface="+mn-ea"/>
            </a:endParaRPr>
          </a:p>
        </p:txBody>
      </p:sp>
      <p:grpSp>
        <p:nvGrpSpPr>
          <p:cNvPr id="17" name="组合 16"/>
          <p:cNvGrpSpPr/>
          <p:nvPr userDrawn="1">
            <p:custDataLst>
              <p:tags r:id="rId3"/>
            </p:custDataLst>
          </p:nvPr>
        </p:nvGrpSpPr>
        <p:grpSpPr>
          <a:xfrm flipH="1" flipV="1">
            <a:off x="7144" y="0"/>
            <a:ext cx="452438" cy="1349375"/>
            <a:chOff x="17352" y="7219"/>
            <a:chExt cx="1387" cy="3102"/>
          </a:xfrm>
        </p:grpSpPr>
        <p:sp>
          <p:nvSpPr>
            <p:cNvPr id="18" name="直角三角形 17"/>
            <p:cNvSpPr/>
            <p:nvPr userDrawn="1">
              <p:custDataLst>
                <p:tags r:id="rId4"/>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直角三角形 18"/>
            <p:cNvSpPr/>
            <p:nvPr userDrawn="1">
              <p:custDataLst>
                <p:tags r:id="rId5"/>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6" name="组合 5"/>
          <p:cNvGrpSpPr/>
          <p:nvPr userDrawn="1">
            <p:custDataLst>
              <p:tags r:id="rId6"/>
            </p:custDataLst>
          </p:nvPr>
        </p:nvGrpSpPr>
        <p:grpSpPr>
          <a:xfrm flipV="1">
            <a:off x="8691563" y="0"/>
            <a:ext cx="452438" cy="1349375"/>
            <a:chOff x="17352" y="7219"/>
            <a:chExt cx="1387" cy="3102"/>
          </a:xfrm>
        </p:grpSpPr>
        <p:sp>
          <p:nvSpPr>
            <p:cNvPr id="8" name="直角三角形 7"/>
            <p:cNvSpPr/>
            <p:nvPr userDrawn="1">
              <p:custDataLst>
                <p:tags r:id="rId7"/>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直角三角形 10"/>
            <p:cNvSpPr/>
            <p:nvPr userDrawn="1">
              <p:custDataLst>
                <p:tags r:id="rId8"/>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 name="标题 1"/>
          <p:cNvSpPr>
            <a:spLocks noGrp="1"/>
          </p:cNvSpPr>
          <p:nvPr>
            <p:ph type="title"/>
            <p:custDataLst>
              <p:tags r:id="rId9"/>
            </p:custDataLst>
          </p:nvPr>
        </p:nvSpPr>
        <p:spPr>
          <a:xfrm>
            <a:off x="459000" y="859500"/>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2"/>
            </p:custDataLst>
          </p:nvPr>
        </p:nvGrpSpPr>
        <p:grpSpPr>
          <a:xfrm flipH="1" flipV="1">
            <a:off x="-476" y="0"/>
            <a:ext cx="452438" cy="1349375"/>
            <a:chOff x="17352" y="7219"/>
            <a:chExt cx="1387" cy="3102"/>
          </a:xfrm>
        </p:grpSpPr>
        <p:sp>
          <p:nvSpPr>
            <p:cNvPr id="18" name="直角三角形 17"/>
            <p:cNvSpPr/>
            <p:nvPr userDrawn="1">
              <p:custDataLst>
                <p:tags r:id="rId3"/>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直角三角形 18"/>
            <p:cNvSpPr/>
            <p:nvPr userDrawn="1">
              <p:custDataLst>
                <p:tags r:id="rId4"/>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6" name="组合 5"/>
          <p:cNvGrpSpPr/>
          <p:nvPr userDrawn="1">
            <p:custDataLst>
              <p:tags r:id="rId5"/>
            </p:custDataLst>
          </p:nvPr>
        </p:nvGrpSpPr>
        <p:grpSpPr>
          <a:xfrm flipV="1">
            <a:off x="8691563" y="0"/>
            <a:ext cx="452438" cy="1349375"/>
            <a:chOff x="17352" y="7219"/>
            <a:chExt cx="1387" cy="3102"/>
          </a:xfrm>
        </p:grpSpPr>
        <p:sp>
          <p:nvSpPr>
            <p:cNvPr id="10" name="直角三角形 9"/>
            <p:cNvSpPr/>
            <p:nvPr userDrawn="1">
              <p:custDataLst>
                <p:tags r:id="rId6"/>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直角三角形 10"/>
            <p:cNvSpPr/>
            <p:nvPr userDrawn="1">
              <p:custDataLst>
                <p:tags r:id="rId7"/>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8" name="矩形 7"/>
          <p:cNvSpPr/>
          <p:nvPr userDrawn="1">
            <p:custDataLst>
              <p:tags r:id="rId8"/>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a:solidFill>
                <a:schemeClr val="tx2"/>
              </a:solidFill>
              <a:sym typeface="+mn-ea"/>
            </a:endParaRPr>
          </a:p>
        </p:txBody>
      </p:sp>
      <p:sp>
        <p:nvSpPr>
          <p:cNvPr id="2" name="标题 1"/>
          <p:cNvSpPr>
            <a:spLocks noGrp="1"/>
          </p:cNvSpPr>
          <p:nvPr>
            <p:ph type="title"/>
            <p:custDataLst>
              <p:tags r:id="rId9"/>
            </p:custDataLst>
          </p:nvPr>
        </p:nvSpPr>
        <p:spPr>
          <a:xfrm>
            <a:off x="453600" y="729455"/>
            <a:ext cx="8232300" cy="423900"/>
          </a:xfrm>
        </p:spPr>
        <p:txBody>
          <a:bodyPr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lvl1pPr>
              <a:defRPr>
                <a:solidFill>
                  <a:schemeClr val="bg1">
                    <a:lumMod val="8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lvl1pPr>
              <a:defRPr>
                <a:solidFill>
                  <a:schemeClr val="bg1">
                    <a:lumMod val="85000"/>
                  </a:schemeClr>
                </a:solidFill>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a:solidFill>
                  <a:schemeClr val="bg1">
                    <a:lumMod val="8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71805"/>
            <a:ext cx="8243100" cy="24084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flipH="1">
            <a:off x="0" y="5507355"/>
            <a:ext cx="452438" cy="1349375"/>
            <a:chOff x="17352" y="7219"/>
            <a:chExt cx="1387" cy="3102"/>
          </a:xfrm>
        </p:grpSpPr>
        <p:sp>
          <p:nvSpPr>
            <p:cNvPr id="12" name="直角三角形 11"/>
            <p:cNvSpPr/>
            <p:nvPr userDrawn="1">
              <p:custDataLst>
                <p:tags r:id="rId3"/>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直角三角形 13"/>
            <p:cNvSpPr/>
            <p:nvPr userDrawn="1">
              <p:custDataLst>
                <p:tags r:id="rId4"/>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5" name="组合 14"/>
          <p:cNvGrpSpPr/>
          <p:nvPr userDrawn="1">
            <p:custDataLst>
              <p:tags r:id="rId5"/>
            </p:custDataLst>
          </p:nvPr>
        </p:nvGrpSpPr>
        <p:grpSpPr>
          <a:xfrm>
            <a:off x="8691563" y="5507355"/>
            <a:ext cx="452438" cy="1349375"/>
            <a:chOff x="17352" y="7219"/>
            <a:chExt cx="1387" cy="3102"/>
          </a:xfrm>
        </p:grpSpPr>
        <p:sp>
          <p:nvSpPr>
            <p:cNvPr id="16" name="直角三角形 15"/>
            <p:cNvSpPr/>
            <p:nvPr userDrawn="1">
              <p:custDataLst>
                <p:tags r:id="rId6"/>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直角三角形 16"/>
            <p:cNvSpPr/>
            <p:nvPr userDrawn="1">
              <p:custDataLst>
                <p:tags r:id="rId7"/>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0" name="矩形 9"/>
          <p:cNvSpPr/>
          <p:nvPr userDrawn="1">
            <p:custDataLst>
              <p:tags r:id="rId8"/>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a:sym typeface="+mn-ea"/>
            </a:endParaRPr>
          </a:p>
        </p:txBody>
      </p:sp>
      <p:sp>
        <p:nvSpPr>
          <p:cNvPr id="2" name="标题 1"/>
          <p:cNvSpPr>
            <a:spLocks noGrp="1"/>
          </p:cNvSpPr>
          <p:nvPr>
            <p:ph type="title"/>
            <p:custDataLst>
              <p:tags r:id="rId9"/>
            </p:custDataLst>
          </p:nvPr>
        </p:nvSpPr>
        <p:spPr>
          <a:xfrm>
            <a:off x="434700" y="292846"/>
            <a:ext cx="8278200" cy="331473"/>
          </a:xfrm>
        </p:spPr>
        <p:txBody>
          <a:bodyPr>
            <a:normAutofit/>
          </a:bodyPr>
          <a:lstStyle>
            <a:lvl1pPr>
              <a:defRPr sz="18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a:sym typeface="+mn-ea"/>
            </a:endParaRPr>
          </a:p>
        </p:txBody>
      </p:sp>
      <p:grpSp>
        <p:nvGrpSpPr>
          <p:cNvPr id="6" name="组合 5"/>
          <p:cNvGrpSpPr/>
          <p:nvPr userDrawn="1">
            <p:custDataLst>
              <p:tags r:id="rId3"/>
            </p:custDataLst>
          </p:nvPr>
        </p:nvGrpSpPr>
        <p:grpSpPr>
          <a:xfrm flipH="1" flipV="1">
            <a:off x="0" y="7620"/>
            <a:ext cx="1142048" cy="3405505"/>
            <a:chOff x="17352" y="7219"/>
            <a:chExt cx="1387" cy="3102"/>
          </a:xfrm>
        </p:grpSpPr>
        <p:sp>
          <p:nvSpPr>
            <p:cNvPr id="8" name="直角三角形 7"/>
            <p:cNvSpPr/>
            <p:nvPr userDrawn="1">
              <p:custDataLst>
                <p:tags r:id="rId4"/>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直角三角形 10"/>
            <p:cNvSpPr/>
            <p:nvPr userDrawn="1">
              <p:custDataLst>
                <p:tags r:id="rId5"/>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5" name="组合 14"/>
          <p:cNvGrpSpPr/>
          <p:nvPr userDrawn="1">
            <p:custDataLst>
              <p:tags r:id="rId6"/>
            </p:custDataLst>
          </p:nvPr>
        </p:nvGrpSpPr>
        <p:grpSpPr>
          <a:xfrm rot="10800000" flipH="1" flipV="1">
            <a:off x="8001953" y="3452495"/>
            <a:ext cx="1142048" cy="3405505"/>
            <a:chOff x="17352" y="7219"/>
            <a:chExt cx="1387" cy="3102"/>
          </a:xfrm>
        </p:grpSpPr>
        <p:sp>
          <p:nvSpPr>
            <p:cNvPr id="16" name="直角三角形 15"/>
            <p:cNvSpPr/>
            <p:nvPr userDrawn="1">
              <p:custDataLst>
                <p:tags r:id="rId7"/>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直角三角形 16"/>
            <p:cNvSpPr/>
            <p:nvPr userDrawn="1">
              <p:custDataLst>
                <p:tags r:id="rId8"/>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2" name="标题 1"/>
          <p:cNvSpPr>
            <a:spLocks noGrp="1"/>
          </p:cNvSpPr>
          <p:nvPr userDrawn="1">
            <p:ph type="title" hasCustomPrompt="1"/>
            <p:custDataLst>
              <p:tags r:id="rId9"/>
            </p:custDataLst>
          </p:nvPr>
        </p:nvSpPr>
        <p:spPr>
          <a:xfrm>
            <a:off x="1142100" y="163755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0"/>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a:xfrm>
            <a:off x="3087000" y="6389433"/>
            <a:ext cx="2970000" cy="237600"/>
          </a:xfrm>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1141810" y="4069800"/>
            <a:ext cx="6858000"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5688330"/>
            <a:ext cx="5297903" cy="4743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0" y="0"/>
            <a:ext cx="9143524" cy="6862445"/>
            <a:chOff x="0" y="0"/>
            <a:chExt cx="12191365" cy="6862445"/>
          </a:xfrm>
        </p:grpSpPr>
        <p:grpSp>
          <p:nvGrpSpPr>
            <p:cNvPr id="15" name="组合 14"/>
            <p:cNvGrpSpPr/>
            <p:nvPr userDrawn="1">
              <p:custDataLst>
                <p:tags r:id="rId3"/>
              </p:custDataLst>
            </p:nvPr>
          </p:nvGrpSpPr>
          <p:grpSpPr>
            <a:xfrm>
              <a:off x="11463655" y="5234305"/>
              <a:ext cx="727710" cy="1628140"/>
              <a:chOff x="17812" y="7705"/>
              <a:chExt cx="1387" cy="3102"/>
            </a:xfrm>
          </p:grpSpPr>
          <p:sp>
            <p:nvSpPr>
              <p:cNvPr id="19" name="直角三角形 18"/>
              <p:cNvSpPr/>
              <p:nvPr userDrawn="1">
                <p:custDataLst>
                  <p:tags r:id="rId4"/>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直角三角形 19"/>
              <p:cNvSpPr/>
              <p:nvPr userDrawn="1">
                <p:custDataLst>
                  <p:tags r:id="rId5"/>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6" name="组合 15"/>
            <p:cNvGrpSpPr/>
            <p:nvPr userDrawn="1">
              <p:custDataLst>
                <p:tags r:id="rId6"/>
              </p:custDataLst>
            </p:nvPr>
          </p:nvGrpSpPr>
          <p:grpSpPr>
            <a:xfrm rot="10800000">
              <a:off x="0" y="0"/>
              <a:ext cx="727710" cy="1628140"/>
              <a:chOff x="17812" y="7705"/>
              <a:chExt cx="1387" cy="3102"/>
            </a:xfrm>
          </p:grpSpPr>
          <p:sp>
            <p:nvSpPr>
              <p:cNvPr id="17" name="直角三角形 16"/>
              <p:cNvSpPr/>
              <p:nvPr userDrawn="1">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直角三角形 17"/>
              <p:cNvSpPr/>
              <p:nvPr userDrawn="1">
                <p:custDataLst>
                  <p:tags r:id="rId8"/>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2" name="标题 1"/>
          <p:cNvSpPr>
            <a:spLocks noGrp="1"/>
          </p:cNvSpPr>
          <p:nvPr>
            <p:ph type="title"/>
            <p:custDataLst>
              <p:tags r:id="rId9"/>
            </p:custDataLst>
          </p:nvPr>
        </p:nvSpPr>
        <p:spPr>
          <a:xfrm>
            <a:off x="502411" y="498479"/>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1" y="1626121"/>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0" y="188595"/>
            <a:ext cx="9161780" cy="604837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1.png1"/>
          <p:cNvPicPr>
            <a:picLocks noChangeAspect="1"/>
          </p:cNvPicPr>
          <p:nvPr userDrawn="1">
            <p:custDataLst>
              <p:tags r:id="rId5"/>
            </p:custDataLst>
          </p:nvPr>
        </p:nvPicPr>
        <p:blipFill>
          <a:blip r:embed="rId6"/>
          <a:srcRect/>
          <a:stretch>
            <a:fillRect/>
          </a:stretch>
        </p:blipFill>
        <p:spPr>
          <a:xfrm>
            <a:off x="0" y="188595"/>
            <a:ext cx="9161780" cy="604837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1"/>
            <a:ext cx="9144000" cy="6858000"/>
            <a:chOff x="0" y="-1"/>
            <a:chExt cx="12192000" cy="6858000"/>
          </a:xfrm>
        </p:grpSpPr>
        <p:pic>
          <p:nvPicPr>
            <p:cNvPr id="8" name="图片 7"/>
            <p:cNvPicPr>
              <a:picLocks noChangeAspect="1"/>
            </p:cNvPicPr>
            <p:nvPr>
              <p:custDataLst>
                <p:tags r:id="rId3"/>
              </p:custDataLst>
            </p:nvPr>
          </p:nvPicPr>
          <p:blipFill>
            <a:blip r:embed="rId4"/>
            <a:srcRect/>
            <a:stretch>
              <a:fillRect/>
            </a:stretch>
          </p:blipFill>
          <p:spPr>
            <a:xfrm>
              <a:off x="0" y="-1"/>
              <a:ext cx="6506934" cy="6857999"/>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9" name="图片 8"/>
            <p:cNvPicPr>
              <a:picLocks noChangeAspect="1"/>
            </p:cNvPicPr>
            <p:nvPr>
              <p:custDataLst>
                <p:tags r:id="rId5"/>
              </p:custDataLst>
            </p:nvPr>
          </p:nvPicPr>
          <p:blipFill>
            <a:blip r:embed="rId6"/>
            <a:srcRect/>
            <a:stretch>
              <a:fillRect/>
            </a:stretch>
          </p:blipFill>
          <p:spPr>
            <a:xfrm>
              <a:off x="6506929" y="0"/>
              <a:ext cx="5685071" cy="6857999"/>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grpSp>
      <p:sp>
        <p:nvSpPr>
          <p:cNvPr id="4" name="日期占位符 3"/>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4232059" y="3131789"/>
            <a:ext cx="3949883" cy="527208"/>
          </a:xfrm>
        </p:spPr>
        <p:txBody>
          <a:bodyPr lIns="90000" tIns="46800" rIns="90000" bIns="0" anchor="b" anchorCtr="0">
            <a:normAutofit/>
          </a:bodyPr>
          <a:lstStyle>
            <a:lvl1pPr algn="r">
              <a:defRPr sz="3000" u="none" strike="noStrike" kern="1200" cap="all"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1"/>
            </p:custDataLst>
          </p:nvPr>
        </p:nvSpPr>
        <p:spPr>
          <a:xfrm>
            <a:off x="4232056" y="3919072"/>
            <a:ext cx="3949883" cy="808489"/>
          </a:xfrm>
        </p:spPr>
        <p:txBody>
          <a:bodyPr lIns="90000" tIns="0" rIns="90000" bIns="46800">
            <a:normAutofit/>
          </a:bodyPr>
          <a:lstStyle>
            <a:lvl1pPr marL="0" indent="0" algn="r" eaLnBrk="1" fontAlgn="auto" latinLnBrk="0" hangingPunct="1">
              <a:buNone/>
              <a:defRPr kumimoji="0" lang="zh-CN" altLang="en-US" sz="135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0" y="0"/>
            <a:ext cx="9143524" cy="6862445"/>
            <a:chOff x="0" y="0"/>
            <a:chExt cx="12191365" cy="6862445"/>
          </a:xfrm>
        </p:grpSpPr>
        <p:grpSp>
          <p:nvGrpSpPr>
            <p:cNvPr id="16" name="组合 15"/>
            <p:cNvGrpSpPr/>
            <p:nvPr userDrawn="1">
              <p:custDataLst>
                <p:tags r:id="rId3"/>
              </p:custDataLst>
            </p:nvPr>
          </p:nvGrpSpPr>
          <p:grpSpPr>
            <a:xfrm>
              <a:off x="11463655" y="5234305"/>
              <a:ext cx="727710" cy="1628140"/>
              <a:chOff x="17812" y="7705"/>
              <a:chExt cx="1387" cy="3102"/>
            </a:xfrm>
          </p:grpSpPr>
          <p:sp>
            <p:nvSpPr>
              <p:cNvPr id="20" name="直角三角形 19"/>
              <p:cNvSpPr/>
              <p:nvPr userDrawn="1">
                <p:custDataLst>
                  <p:tags r:id="rId4"/>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1" name="直角三角形 20"/>
              <p:cNvSpPr/>
              <p:nvPr userDrawn="1">
                <p:custDataLst>
                  <p:tags r:id="rId5"/>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7" name="组合 16"/>
            <p:cNvGrpSpPr/>
            <p:nvPr userDrawn="1">
              <p:custDataLst>
                <p:tags r:id="rId6"/>
              </p:custDataLst>
            </p:nvPr>
          </p:nvGrpSpPr>
          <p:grpSpPr>
            <a:xfrm rot="10800000">
              <a:off x="0" y="0"/>
              <a:ext cx="727710" cy="1628140"/>
              <a:chOff x="17812" y="7705"/>
              <a:chExt cx="1387" cy="3102"/>
            </a:xfrm>
          </p:grpSpPr>
          <p:sp>
            <p:nvSpPr>
              <p:cNvPr id="18" name="直角三角形 17"/>
              <p:cNvSpPr/>
              <p:nvPr userDrawn="1">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直角三角形 18"/>
              <p:cNvSpPr/>
              <p:nvPr userDrawn="1">
                <p:custDataLst>
                  <p:tags r:id="rId8"/>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2" name="标题 1"/>
          <p:cNvSpPr>
            <a:spLocks noGrp="1"/>
          </p:cNvSpPr>
          <p:nvPr>
            <p:ph type="title"/>
            <p:custDataLst>
              <p:tags r:id="rId9"/>
            </p:custDataLst>
          </p:nvPr>
        </p:nvSpPr>
        <p:spPr>
          <a:xfrm>
            <a:off x="502411"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7" y="1626121"/>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162612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6389433"/>
            <a:ext cx="2970000" cy="237600"/>
          </a:xfrm>
        </p:spPr>
        <p:txBody>
          <a:bodyPr/>
          <a:lstStyle/>
          <a:p>
            <a:endParaRPr lang="zh-CN" altLang="en-US"/>
          </a:p>
        </p:txBody>
      </p:sp>
      <p:sp>
        <p:nvSpPr>
          <p:cNvPr id="7" name="灯片编号占位符 6"/>
          <p:cNvSpPr>
            <a:spLocks noGrp="1"/>
          </p:cNvSpPr>
          <p:nvPr>
            <p:ph type="sldNum" sz="quarter" idx="12"/>
            <p:custDataLst>
              <p:tags r:id="rId14"/>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2"/>
            </p:custDataLst>
          </p:nvPr>
        </p:nvGrpSpPr>
        <p:grpSpPr>
          <a:xfrm>
            <a:off x="0" y="0"/>
            <a:ext cx="9143524" cy="6862445"/>
            <a:chOff x="0" y="0"/>
            <a:chExt cx="12191365" cy="6862445"/>
          </a:xfrm>
        </p:grpSpPr>
        <p:grpSp>
          <p:nvGrpSpPr>
            <p:cNvPr id="18" name="组合 17"/>
            <p:cNvGrpSpPr/>
            <p:nvPr userDrawn="1">
              <p:custDataLst>
                <p:tags r:id="rId3"/>
              </p:custDataLst>
            </p:nvPr>
          </p:nvGrpSpPr>
          <p:grpSpPr>
            <a:xfrm>
              <a:off x="11463655" y="5234305"/>
              <a:ext cx="727710" cy="1628140"/>
              <a:chOff x="17812" y="7705"/>
              <a:chExt cx="1387" cy="3102"/>
            </a:xfrm>
          </p:grpSpPr>
          <p:sp>
            <p:nvSpPr>
              <p:cNvPr id="22" name="直角三角形 21"/>
              <p:cNvSpPr/>
              <p:nvPr userDrawn="1">
                <p:custDataLst>
                  <p:tags r:id="rId4"/>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直角三角形 22"/>
              <p:cNvSpPr/>
              <p:nvPr userDrawn="1">
                <p:custDataLst>
                  <p:tags r:id="rId5"/>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9" name="组合 18"/>
            <p:cNvGrpSpPr/>
            <p:nvPr userDrawn="1">
              <p:custDataLst>
                <p:tags r:id="rId6"/>
              </p:custDataLst>
            </p:nvPr>
          </p:nvGrpSpPr>
          <p:grpSpPr>
            <a:xfrm rot="10800000">
              <a:off x="0" y="0"/>
              <a:ext cx="727710" cy="1628140"/>
              <a:chOff x="17812" y="7705"/>
              <a:chExt cx="1387" cy="3102"/>
            </a:xfrm>
          </p:grpSpPr>
          <p:sp>
            <p:nvSpPr>
              <p:cNvPr id="20" name="直角三角形 19"/>
              <p:cNvSpPr/>
              <p:nvPr userDrawn="1">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1" name="直角三角形 20"/>
              <p:cNvSpPr/>
              <p:nvPr userDrawn="1">
                <p:custDataLst>
                  <p:tags r:id="rId8"/>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2" name="标题 1"/>
          <p:cNvSpPr>
            <a:spLocks noGrp="1"/>
          </p:cNvSpPr>
          <p:nvPr>
            <p:ph type="title"/>
            <p:custDataLst>
              <p:tags r:id="rId9"/>
            </p:custDataLst>
          </p:nvPr>
        </p:nvSpPr>
        <p:spPr>
          <a:xfrm>
            <a:off x="502411"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7" y="1000133"/>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2023369"/>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2" y="1000133"/>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2" y="2023369"/>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6389433"/>
            <a:ext cx="2970000" cy="237600"/>
          </a:xfrm>
        </p:spPr>
        <p:txBody>
          <a:bodyPr/>
          <a:lstStyle/>
          <a:p>
            <a:endParaRPr lang="zh-CN" altLang="en-US"/>
          </a:p>
        </p:txBody>
      </p:sp>
      <p:sp>
        <p:nvSpPr>
          <p:cNvPr id="9" name="灯片编号占位符 8"/>
          <p:cNvSpPr>
            <a:spLocks noGrp="1"/>
          </p:cNvSpPr>
          <p:nvPr>
            <p:ph type="sldNum" sz="quarter" idx="12"/>
            <p:custDataLst>
              <p:tags r:id="rId1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1"/>
            <a:ext cx="9144000" cy="6858000"/>
            <a:chOff x="0" y="-1"/>
            <a:chExt cx="12192000" cy="6858000"/>
          </a:xfrm>
        </p:grpSpPr>
        <p:pic>
          <p:nvPicPr>
            <p:cNvPr id="7" name="图片 6"/>
            <p:cNvPicPr>
              <a:picLocks noChangeAspect="1"/>
            </p:cNvPicPr>
            <p:nvPr>
              <p:custDataLst>
                <p:tags r:id="rId3"/>
              </p:custDataLst>
            </p:nvPr>
          </p:nvPicPr>
          <p:blipFill>
            <a:blip r:embed="rId4"/>
            <a:srcRect/>
            <a:stretch>
              <a:fillRect/>
            </a:stretch>
          </p:blipFill>
          <p:spPr>
            <a:xfrm>
              <a:off x="0" y="-1"/>
              <a:ext cx="6506934" cy="6857999"/>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8" name="图片 7"/>
            <p:cNvPicPr>
              <a:picLocks noChangeAspect="1"/>
            </p:cNvPicPr>
            <p:nvPr>
              <p:custDataLst>
                <p:tags r:id="rId5"/>
              </p:custDataLst>
            </p:nvPr>
          </p:nvPicPr>
          <p:blipFill>
            <a:blip r:embed="rId6"/>
            <a:srcRect/>
            <a:stretch>
              <a:fillRect/>
            </a:stretch>
          </p:blipFill>
          <p:spPr>
            <a:xfrm>
              <a:off x="6506934" y="0"/>
              <a:ext cx="5685066" cy="6857999"/>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grpSp>
      <p:sp>
        <p:nvSpPr>
          <p:cNvPr id="2" name="标题 1"/>
          <p:cNvSpPr>
            <a:spLocks noGrp="1"/>
          </p:cNvSpPr>
          <p:nvPr>
            <p:ph type="title"/>
            <p:custDataLst>
              <p:tags r:id="rId7"/>
            </p:custDataLst>
          </p:nvPr>
        </p:nvSpPr>
        <p:spPr>
          <a:xfrm>
            <a:off x="502411" y="4984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4" name="组合 23"/>
          <p:cNvGrpSpPr/>
          <p:nvPr userDrawn="1">
            <p:custDataLst>
              <p:tags r:id="rId2"/>
            </p:custDataLst>
          </p:nvPr>
        </p:nvGrpSpPr>
        <p:grpSpPr>
          <a:xfrm>
            <a:off x="0" y="0"/>
            <a:ext cx="9143524" cy="6862445"/>
            <a:chOff x="0" y="0"/>
            <a:chExt cx="12191365" cy="6862445"/>
          </a:xfrm>
        </p:grpSpPr>
        <p:grpSp>
          <p:nvGrpSpPr>
            <p:cNvPr id="25" name="组合 24"/>
            <p:cNvGrpSpPr/>
            <p:nvPr userDrawn="1">
              <p:custDataLst>
                <p:tags r:id="rId3"/>
              </p:custDataLst>
            </p:nvPr>
          </p:nvGrpSpPr>
          <p:grpSpPr>
            <a:xfrm>
              <a:off x="11463655" y="5234305"/>
              <a:ext cx="727710" cy="1628140"/>
              <a:chOff x="17812" y="7705"/>
              <a:chExt cx="1387" cy="3102"/>
            </a:xfrm>
          </p:grpSpPr>
          <p:sp>
            <p:nvSpPr>
              <p:cNvPr id="29" name="直角三角形 28"/>
              <p:cNvSpPr/>
              <p:nvPr userDrawn="1">
                <p:custDataLst>
                  <p:tags r:id="rId4"/>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0" name="直角三角形 29"/>
              <p:cNvSpPr/>
              <p:nvPr userDrawn="1">
                <p:custDataLst>
                  <p:tags r:id="rId5"/>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6" name="组合 25"/>
            <p:cNvGrpSpPr/>
            <p:nvPr userDrawn="1">
              <p:custDataLst>
                <p:tags r:id="rId6"/>
              </p:custDataLst>
            </p:nvPr>
          </p:nvGrpSpPr>
          <p:grpSpPr>
            <a:xfrm rot="10800000">
              <a:off x="0" y="0"/>
              <a:ext cx="727710" cy="1628140"/>
              <a:chOff x="17812" y="7705"/>
              <a:chExt cx="1387" cy="3102"/>
            </a:xfrm>
          </p:grpSpPr>
          <p:sp>
            <p:nvSpPr>
              <p:cNvPr id="27" name="直角三角形 26"/>
              <p:cNvSpPr/>
              <p:nvPr userDrawn="1">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8" name="直角三角形 27"/>
              <p:cNvSpPr/>
              <p:nvPr userDrawn="1">
                <p:custDataLst>
                  <p:tags r:id="rId8"/>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2" name="标题 1"/>
          <p:cNvSpPr>
            <a:spLocks noGrp="1"/>
          </p:cNvSpPr>
          <p:nvPr>
            <p:ph type="title"/>
            <p:custDataLst>
              <p:tags r:id="rId9"/>
            </p:custDataLst>
          </p:nvPr>
        </p:nvSpPr>
        <p:spPr>
          <a:xfrm>
            <a:off x="502447"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7" y="162612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162612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6389433"/>
            <a:ext cx="2025000" cy="2376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6389433"/>
            <a:ext cx="2970000" cy="237600"/>
          </a:xfrm>
        </p:spPr>
        <p:txBody>
          <a:bodyPr/>
          <a:lstStyle/>
          <a:p>
            <a:endParaRPr lang="zh-CN" altLang="en-US" dirty="0"/>
          </a:p>
        </p:txBody>
      </p:sp>
      <p:sp>
        <p:nvSpPr>
          <p:cNvPr id="7" name="灯片编号占位符 6"/>
          <p:cNvSpPr>
            <a:spLocks noGrp="1"/>
          </p:cNvSpPr>
          <p:nvPr>
            <p:ph type="sldNum" sz="quarter" idx="12"/>
            <p:custDataLst>
              <p:tags r:id="rId14"/>
            </p:custDataLst>
          </p:nvPr>
        </p:nvSpPr>
        <p:spPr>
          <a:xfrm>
            <a:off x="6457950" y="6389433"/>
            <a:ext cx="2025000" cy="237600"/>
          </a:xfr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219551" y="304165"/>
            <a:ext cx="8704898" cy="6249670"/>
            <a:chOff x="292735" y="304165"/>
            <a:chExt cx="11606530" cy="6249670"/>
          </a:xfrm>
        </p:grpSpPr>
        <p:sp>
          <p:nvSpPr>
            <p:cNvPr id="15" name="矩形 14"/>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6" name="组合 15"/>
            <p:cNvGrpSpPr/>
            <p:nvPr userDrawn="1">
              <p:custDataLst>
                <p:tags r:id="rId4"/>
              </p:custDataLst>
            </p:nvPr>
          </p:nvGrpSpPr>
          <p:grpSpPr>
            <a:xfrm>
              <a:off x="292735" y="304165"/>
              <a:ext cx="11606530" cy="6249670"/>
              <a:chOff x="292735" y="304165"/>
              <a:chExt cx="11606530" cy="6249670"/>
            </a:xfrm>
          </p:grpSpPr>
          <p:grpSp>
            <p:nvGrpSpPr>
              <p:cNvPr id="17" name="组合 16"/>
              <p:cNvGrpSpPr/>
              <p:nvPr userDrawn="1"/>
            </p:nvGrpSpPr>
            <p:grpSpPr>
              <a:xfrm>
                <a:off x="11296015" y="5204460"/>
                <a:ext cx="603250" cy="1349375"/>
                <a:chOff x="17352" y="7219"/>
                <a:chExt cx="1387" cy="3102"/>
              </a:xfrm>
            </p:grpSpPr>
            <p:sp>
              <p:nvSpPr>
                <p:cNvPr id="21" name="直角三角形 20"/>
                <p:cNvSpPr/>
                <p:nvPr userDrawn="1">
                  <p:custDataLst>
                    <p:tags r:id="rId5"/>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2" name="直角三角形 21"/>
                <p:cNvSpPr/>
                <p:nvPr userDrawn="1">
                  <p:custDataLst>
                    <p:tags r:id="rId6"/>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8" name="组合 17"/>
              <p:cNvGrpSpPr/>
              <p:nvPr userDrawn="1"/>
            </p:nvGrpSpPr>
            <p:grpSpPr>
              <a:xfrm flipH="1" flipV="1">
                <a:off x="292735" y="304165"/>
                <a:ext cx="603250" cy="1349375"/>
                <a:chOff x="17352" y="7219"/>
                <a:chExt cx="1387" cy="3102"/>
              </a:xfrm>
            </p:grpSpPr>
            <p:sp>
              <p:nvSpPr>
                <p:cNvPr id="19" name="直角三角形 18"/>
                <p:cNvSpPr/>
                <p:nvPr userDrawn="1">
                  <p:custDataLst>
                    <p:tags r:id="rId7"/>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直角三角形 19"/>
                <p:cNvSpPr/>
                <p:nvPr userDrawn="1">
                  <p:custDataLst>
                    <p:tags r:id="rId8"/>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grpSp>
      <p:grpSp>
        <p:nvGrpSpPr>
          <p:cNvPr id="7" name="组合 6"/>
          <p:cNvGrpSpPr/>
          <p:nvPr userDrawn="1">
            <p:custDataLst>
              <p:tags r:id="rId9"/>
            </p:custDataLst>
          </p:nvPr>
        </p:nvGrpSpPr>
        <p:grpSpPr>
          <a:xfrm>
            <a:off x="0" y="7620"/>
            <a:ext cx="9144000" cy="6864985"/>
            <a:chOff x="0" y="7620"/>
            <a:chExt cx="12192000" cy="6864985"/>
          </a:xfrm>
        </p:grpSpPr>
        <p:grpSp>
          <p:nvGrpSpPr>
            <p:cNvPr id="8" name="组合 7"/>
            <p:cNvGrpSpPr/>
            <p:nvPr userDrawn="1"/>
          </p:nvGrpSpPr>
          <p:grpSpPr>
            <a:xfrm>
              <a:off x="11770995" y="5930900"/>
              <a:ext cx="421005" cy="941705"/>
              <a:chOff x="17352" y="7219"/>
              <a:chExt cx="1387" cy="3102"/>
            </a:xfrm>
          </p:grpSpPr>
          <p:sp>
            <p:nvSpPr>
              <p:cNvPr id="12" name="直角三角形 11"/>
              <p:cNvSpPr/>
              <p:nvPr userDrawn="1">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直角三角形 12"/>
              <p:cNvSpPr/>
              <p:nvPr userDrawn="1">
                <p:custDataLst>
                  <p:tags r:id="rId11"/>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9" name="组合 8"/>
            <p:cNvGrpSpPr/>
            <p:nvPr userDrawn="1"/>
          </p:nvGrpSpPr>
          <p:grpSpPr>
            <a:xfrm flipH="1" flipV="1">
              <a:off x="0" y="7620"/>
              <a:ext cx="421005" cy="941705"/>
              <a:chOff x="17352" y="7219"/>
              <a:chExt cx="1387" cy="3102"/>
            </a:xfrm>
          </p:grpSpPr>
          <p:sp>
            <p:nvSpPr>
              <p:cNvPr id="10" name="直角三角形 9"/>
              <p:cNvSpPr/>
              <p:nvPr userDrawn="1">
                <p:custDataLst>
                  <p:tags r:id="rId12"/>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直角三角形 10"/>
              <p:cNvSpPr/>
              <p:nvPr userDrawn="1">
                <p:custDataLst>
                  <p:tags r:id="rId13"/>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sp>
        <p:nvSpPr>
          <p:cNvPr id="2" name="竖排标题 1"/>
          <p:cNvSpPr>
            <a:spLocks noGrp="1"/>
          </p:cNvSpPr>
          <p:nvPr>
            <p:ph type="title" orient="vert"/>
            <p:custDataLst>
              <p:tags r:id="rId14"/>
            </p:custDataLst>
          </p:nvPr>
        </p:nvSpPr>
        <p:spPr>
          <a:xfrm>
            <a:off x="7928351" y="162612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502444" y="1626113"/>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8"/>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3.png"/><Relationship Id="rId24" Type="http://schemas.openxmlformats.org/officeDocument/2006/relationships/tags" Target="../tags/tag208.xml"/><Relationship Id="rId23" Type="http://schemas.openxmlformats.org/officeDocument/2006/relationships/tags" Target="../tags/tag207.xml"/><Relationship Id="rId22" Type="http://schemas.openxmlformats.org/officeDocument/2006/relationships/tags" Target="../tags/tag206.xml"/><Relationship Id="rId21" Type="http://schemas.openxmlformats.org/officeDocument/2006/relationships/tags" Target="../tags/tag205.xml"/><Relationship Id="rId20" Type="http://schemas.openxmlformats.org/officeDocument/2006/relationships/tags" Target="../tags/tag204.xml"/><Relationship Id="rId2" Type="http://schemas.openxmlformats.org/officeDocument/2006/relationships/slideLayout" Target="../slideLayouts/slideLayout2.xml"/><Relationship Id="rId19" Type="http://schemas.openxmlformats.org/officeDocument/2006/relationships/tags" Target="../tags/tag20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8" Type="http://schemas.openxmlformats.org/officeDocument/2006/relationships/theme" Target="../theme/theme2.xml"/><Relationship Id="rId17" Type="http://schemas.openxmlformats.org/officeDocument/2006/relationships/tags" Target="../tags/tag267.xml"/><Relationship Id="rId16" Type="http://schemas.openxmlformats.org/officeDocument/2006/relationships/tags" Target="../tags/tag266.xml"/><Relationship Id="rId15" Type="http://schemas.openxmlformats.org/officeDocument/2006/relationships/tags" Target="../tags/tag265.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8207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image" Target="../media/image11.jpeg"/><Relationship Id="rId7" Type="http://schemas.openxmlformats.org/officeDocument/2006/relationships/image" Target="../media/image15.jpeg"/><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2" Type="http://schemas.openxmlformats.org/officeDocument/2006/relationships/slideLayout" Target="../slideLayouts/slideLayout7.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tags" Target="../tags/tag342.xml"/></Relationships>
</file>

<file path=ppt/slides/_rels/slide11.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tags" Target="../tags/tag357.xml"/><Relationship Id="rId7" Type="http://schemas.openxmlformats.org/officeDocument/2006/relationships/image" Target="../media/image11.jpeg"/><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1" Type="http://schemas.openxmlformats.org/officeDocument/2006/relationships/slideLayout" Target="../slideLayouts/slideLayout7.xml"/><Relationship Id="rId10" Type="http://schemas.openxmlformats.org/officeDocument/2006/relationships/tags" Target="../tags/tag359.xml"/><Relationship Id="rId1" Type="http://schemas.openxmlformats.org/officeDocument/2006/relationships/tags" Target="../tags/tag351.xml"/></Relationships>
</file>

<file path=ppt/slides/_rels/slide12.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image" Target="../media/image11.jpeg"/><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2" Type="http://schemas.openxmlformats.org/officeDocument/2006/relationships/slideLayout" Target="../slideLayouts/slideLayout7.xml"/><Relationship Id="rId11" Type="http://schemas.openxmlformats.org/officeDocument/2006/relationships/tags" Target="../tags/tag368.xml"/><Relationship Id="rId10" Type="http://schemas.openxmlformats.org/officeDocument/2006/relationships/image" Target="../media/image16.png"/><Relationship Id="rId1" Type="http://schemas.openxmlformats.org/officeDocument/2006/relationships/tags" Target="../tags/tag360.xml"/></Relationships>
</file>

<file path=ppt/slides/_rels/slide13.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image" Target="../media/image11.jpeg"/><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0" Type="http://schemas.openxmlformats.org/officeDocument/2006/relationships/slideLayout" Target="../slideLayouts/slideLayout7.xml"/><Relationship Id="rId1" Type="http://schemas.openxmlformats.org/officeDocument/2006/relationships/tags" Target="../tags/tag369.xml"/></Relationships>
</file>

<file path=ppt/slides/_rels/slide14.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image" Target="../media/image11.jpeg"/><Relationship Id="rId7" Type="http://schemas.openxmlformats.org/officeDocument/2006/relationships/image" Target="../media/image17.jpeg"/><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tags" Target="../tags/tag378.xml"/><Relationship Id="rId14" Type="http://schemas.openxmlformats.org/officeDocument/2006/relationships/slideLayout" Target="../slideLayouts/slideLayout7.xml"/><Relationship Id="rId13" Type="http://schemas.openxmlformats.org/officeDocument/2006/relationships/tags" Target="../tags/tag387.xml"/><Relationship Id="rId12" Type="http://schemas.openxmlformats.org/officeDocument/2006/relationships/tags" Target="../tags/tag386.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tags" Target="../tags/tag377.xml"/></Relationships>
</file>

<file path=ppt/slides/_rels/slide15.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image" Target="../media/image11.jpeg"/><Relationship Id="rId7" Type="http://schemas.openxmlformats.org/officeDocument/2006/relationships/image" Target="../media/image18.jpeg"/><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tags" Target="../tags/tag389.xml"/><Relationship Id="rId12" Type="http://schemas.openxmlformats.org/officeDocument/2006/relationships/slideLayout" Target="../slideLayouts/slideLayout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tags" Target="../tags/tag388.xml"/></Relationships>
</file>

<file path=ppt/slides/_rels/slide16.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tags" Target="../tags/tag403.xml"/><Relationship Id="rId7" Type="http://schemas.openxmlformats.org/officeDocument/2006/relationships/image" Target="../media/image11.jpeg"/><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1" Type="http://schemas.openxmlformats.org/officeDocument/2006/relationships/slideLayout" Target="../slideLayouts/slideLayout7.xml"/><Relationship Id="rId10" Type="http://schemas.openxmlformats.org/officeDocument/2006/relationships/tags" Target="../tags/tag405.xml"/><Relationship Id="rId1" Type="http://schemas.openxmlformats.org/officeDocument/2006/relationships/tags" Target="../tags/tag397.xml"/></Relationships>
</file>

<file path=ppt/slides/_rels/slide17.xml.rels><?xml version="1.0" encoding="UTF-8" standalone="yes"?>
<Relationships xmlns="http://schemas.openxmlformats.org/package/2006/relationships"><Relationship Id="rId9" Type="http://schemas.openxmlformats.org/officeDocument/2006/relationships/tags" Target="../tags/tag413.xml"/><Relationship Id="rId8" Type="http://schemas.openxmlformats.org/officeDocument/2006/relationships/tags" Target="../tags/tag412.xml"/><Relationship Id="rId7" Type="http://schemas.openxmlformats.org/officeDocument/2006/relationships/image" Target="../media/image11.jpeg"/><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1" Type="http://schemas.openxmlformats.org/officeDocument/2006/relationships/slideLayout" Target="../slideLayouts/slideLayout7.xml"/><Relationship Id="rId10" Type="http://schemas.openxmlformats.org/officeDocument/2006/relationships/tags" Target="../tags/tag414.xml"/><Relationship Id="rId1" Type="http://schemas.openxmlformats.org/officeDocument/2006/relationships/tags" Target="../tags/tag406.xml"/></Relationships>
</file>

<file path=ppt/slides/_rels/slide18.xml.rels><?xml version="1.0" encoding="UTF-8" standalone="yes"?>
<Relationships xmlns="http://schemas.openxmlformats.org/package/2006/relationships"><Relationship Id="rId9" Type="http://schemas.openxmlformats.org/officeDocument/2006/relationships/tags" Target="../tags/tag421.xml"/><Relationship Id="rId8" Type="http://schemas.openxmlformats.org/officeDocument/2006/relationships/image" Target="../media/image11.jpeg"/><Relationship Id="rId7" Type="http://schemas.openxmlformats.org/officeDocument/2006/relationships/image" Target="../media/image19.jpeg"/><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2" Type="http://schemas.openxmlformats.org/officeDocument/2006/relationships/slideLayout" Target="../slideLayouts/slideLayout7.xml"/><Relationship Id="rId11" Type="http://schemas.openxmlformats.org/officeDocument/2006/relationships/tags" Target="../tags/tag423.xml"/><Relationship Id="rId10" Type="http://schemas.openxmlformats.org/officeDocument/2006/relationships/tags" Target="../tags/tag422.xml"/><Relationship Id="rId1" Type="http://schemas.openxmlformats.org/officeDocument/2006/relationships/tags" Target="../tags/tag415.xml"/></Relationships>
</file>

<file path=ppt/slides/_rels/slide19.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image" Target="../media/image11.jpeg"/><Relationship Id="rId6" Type="http://schemas.openxmlformats.org/officeDocument/2006/relationships/tags" Target="../tags/tag429.xml"/><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0" Type="http://schemas.openxmlformats.org/officeDocument/2006/relationships/slideLayout" Target="../slideLayouts/slideLayout7.xml"/><Relationship Id="rId1" Type="http://schemas.openxmlformats.org/officeDocument/2006/relationships/tags" Target="../tags/tag42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76.xml"/><Relationship Id="rId4" Type="http://schemas.openxmlformats.org/officeDocument/2006/relationships/image" Target="../media/image3.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275.xml"/></Relationships>
</file>

<file path=ppt/slides/_rels/slide20.xml.rels><?xml version="1.0" encoding="UTF-8" standalone="yes"?>
<Relationships xmlns="http://schemas.openxmlformats.org/package/2006/relationships"><Relationship Id="rId9" Type="http://schemas.openxmlformats.org/officeDocument/2006/relationships/tags" Target="../tags/tag439.xml"/><Relationship Id="rId8" Type="http://schemas.openxmlformats.org/officeDocument/2006/relationships/tags" Target="../tags/tag438.xml"/><Relationship Id="rId7" Type="http://schemas.openxmlformats.org/officeDocument/2006/relationships/image" Target="../media/image11.jpeg"/><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0" Type="http://schemas.openxmlformats.org/officeDocument/2006/relationships/slideLayout" Target="../slideLayouts/slideLayout7.xml"/><Relationship Id="rId1" Type="http://schemas.openxmlformats.org/officeDocument/2006/relationships/tags" Target="../tags/tag432.xml"/></Relationships>
</file>

<file path=ppt/slides/_rels/slide21.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image" Target="../media/image11.jpeg"/><Relationship Id="rId7" Type="http://schemas.openxmlformats.org/officeDocument/2006/relationships/image" Target="../media/image20.jpeg"/><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2" Type="http://schemas.openxmlformats.org/officeDocument/2006/relationships/slideLayout" Target="../slideLayouts/slideLayout7.xml"/><Relationship Id="rId11" Type="http://schemas.openxmlformats.org/officeDocument/2006/relationships/tags" Target="../tags/tag448.xml"/><Relationship Id="rId10" Type="http://schemas.openxmlformats.org/officeDocument/2006/relationships/tags" Target="../tags/tag447.xml"/><Relationship Id="rId1" Type="http://schemas.openxmlformats.org/officeDocument/2006/relationships/tags" Target="../tags/tag440.xml"/></Relationships>
</file>

<file path=ppt/slides/_rels/slide22.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image" Target="../media/image11.jpeg"/><Relationship Id="rId7" Type="http://schemas.openxmlformats.org/officeDocument/2006/relationships/image" Target="../media/image21.jpeg"/><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2" Type="http://schemas.openxmlformats.org/officeDocument/2006/relationships/slideLayout" Target="../slideLayouts/slideLayout7.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tags" Target="../tags/tag449.xml"/></Relationships>
</file>

<file path=ppt/slides/_rels/slide23.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image" Target="../media/image11.jpeg"/><Relationship Id="rId7" Type="http://schemas.openxmlformats.org/officeDocument/2006/relationships/image" Target="../media/image22.jpeg"/><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2" Type="http://schemas.openxmlformats.org/officeDocument/2006/relationships/slideLayout" Target="../slideLayouts/slideLayout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tags" Target="../tags/tag458.xml"/></Relationships>
</file>

<file path=ppt/slides/_rels/slide24.xml.rels><?xml version="1.0" encoding="UTF-8" standalone="yes"?>
<Relationships xmlns="http://schemas.openxmlformats.org/package/2006/relationships"><Relationship Id="rId9" Type="http://schemas.openxmlformats.org/officeDocument/2006/relationships/tags" Target="../tags/tag474.xml"/><Relationship Id="rId8" Type="http://schemas.openxmlformats.org/officeDocument/2006/relationships/tags" Target="../tags/tag473.xml"/><Relationship Id="rId7" Type="http://schemas.openxmlformats.org/officeDocument/2006/relationships/image" Target="../media/image11.jpeg"/><Relationship Id="rId6" Type="http://schemas.openxmlformats.org/officeDocument/2006/relationships/tags" Target="../tags/tag472.xml"/><Relationship Id="rId5" Type="http://schemas.openxmlformats.org/officeDocument/2006/relationships/tags" Target="../tags/tag471.xml"/><Relationship Id="rId4" Type="http://schemas.openxmlformats.org/officeDocument/2006/relationships/tags" Target="../tags/tag470.xml"/><Relationship Id="rId3" Type="http://schemas.openxmlformats.org/officeDocument/2006/relationships/tags" Target="../tags/tag469.xml"/><Relationship Id="rId2" Type="http://schemas.openxmlformats.org/officeDocument/2006/relationships/tags" Target="../tags/tag468.xml"/><Relationship Id="rId10" Type="http://schemas.openxmlformats.org/officeDocument/2006/relationships/slideLayout" Target="../slideLayouts/slideLayout7.xml"/><Relationship Id="rId1" Type="http://schemas.openxmlformats.org/officeDocument/2006/relationships/tags" Target="../tags/tag467.xml"/></Relationships>
</file>

<file path=ppt/slides/_rels/slide25.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tags" Target="../tags/tag476.xml"/><Relationship Id="rId11" Type="http://schemas.openxmlformats.org/officeDocument/2006/relationships/slideLayout" Target="../slideLayouts/slideLayout7.xml"/><Relationship Id="rId10" Type="http://schemas.openxmlformats.org/officeDocument/2006/relationships/tags" Target="../tags/tag482.xml"/><Relationship Id="rId1" Type="http://schemas.openxmlformats.org/officeDocument/2006/relationships/tags" Target="../tags/tag475.xml"/></Relationships>
</file>

<file path=ppt/slides/_rels/slide26.xml.rels><?xml version="1.0" encoding="UTF-8" standalone="yes"?>
<Relationships xmlns="http://schemas.openxmlformats.org/package/2006/relationships"><Relationship Id="rId9" Type="http://schemas.openxmlformats.org/officeDocument/2006/relationships/tags" Target="../tags/tag490.xml"/><Relationship Id="rId8" Type="http://schemas.openxmlformats.org/officeDocument/2006/relationships/tags" Target="../tags/tag489.xml"/><Relationship Id="rId7" Type="http://schemas.openxmlformats.org/officeDocument/2006/relationships/image" Target="../media/image23.jpeg"/><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0" Type="http://schemas.openxmlformats.org/officeDocument/2006/relationships/slideLayout" Target="../slideLayouts/slideLayout7.xml"/><Relationship Id="rId1" Type="http://schemas.openxmlformats.org/officeDocument/2006/relationships/tags" Target="../tags/tag483.xml"/></Relationships>
</file>

<file path=ppt/slides/_rels/slide27.xml.rels><?xml version="1.0" encoding="UTF-8" standalone="yes"?>
<Relationships xmlns="http://schemas.openxmlformats.org/package/2006/relationships"><Relationship Id="rId9" Type="http://schemas.openxmlformats.org/officeDocument/2006/relationships/tags" Target="../tags/tag498.xml"/><Relationship Id="rId8" Type="http://schemas.openxmlformats.org/officeDocument/2006/relationships/tags" Target="../tags/tag497.xml"/><Relationship Id="rId7" Type="http://schemas.openxmlformats.org/officeDocument/2006/relationships/image" Target="../media/image23.jpeg"/><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 Id="rId3" Type="http://schemas.openxmlformats.org/officeDocument/2006/relationships/tags" Target="../tags/tag493.xml"/><Relationship Id="rId2" Type="http://schemas.openxmlformats.org/officeDocument/2006/relationships/tags" Target="../tags/tag492.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499.xml"/><Relationship Id="rId1" Type="http://schemas.openxmlformats.org/officeDocument/2006/relationships/tags" Target="../tags/tag491.xml"/></Relationships>
</file>

<file path=ppt/slides/_rels/slide28.xml.rels><?xml version="1.0" encoding="UTF-8" standalone="yes"?>
<Relationships xmlns="http://schemas.openxmlformats.org/package/2006/relationships"><Relationship Id="rId9" Type="http://schemas.openxmlformats.org/officeDocument/2006/relationships/tags" Target="../tags/tag507.xml"/><Relationship Id="rId8" Type="http://schemas.openxmlformats.org/officeDocument/2006/relationships/tags" Target="../tags/tag506.xml"/><Relationship Id="rId7" Type="http://schemas.openxmlformats.org/officeDocument/2006/relationships/image" Target="../media/image23.jpeg"/><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1" Type="http://schemas.openxmlformats.org/officeDocument/2006/relationships/slideLayout" Target="../slideLayouts/slideLayout7.xml"/><Relationship Id="rId10" Type="http://schemas.openxmlformats.org/officeDocument/2006/relationships/tags" Target="../tags/tag508.xml"/><Relationship Id="rId1" Type="http://schemas.openxmlformats.org/officeDocument/2006/relationships/tags" Target="../tags/tag500.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513.xml"/><Relationship Id="rId7" Type="http://schemas.openxmlformats.org/officeDocument/2006/relationships/hyperlink" Target="http://www.bofety.com/" TargetMode="External"/><Relationship Id="rId6" Type="http://schemas.openxmlformats.org/officeDocument/2006/relationships/tags" Target="../tags/tag512.xml"/><Relationship Id="rId5" Type="http://schemas.openxmlformats.org/officeDocument/2006/relationships/image" Target="../media/image26.jpeg"/><Relationship Id="rId4" Type="http://schemas.openxmlformats.org/officeDocument/2006/relationships/tags" Target="../tags/tag511.xml"/><Relationship Id="rId3" Type="http://schemas.openxmlformats.org/officeDocument/2006/relationships/image" Target="../media/image25.jpeg"/><Relationship Id="rId2" Type="http://schemas.openxmlformats.org/officeDocument/2006/relationships/tags" Target="../tags/tag510.xml"/><Relationship Id="rId1" Type="http://schemas.openxmlformats.org/officeDocument/2006/relationships/tags" Target="../tags/tag509.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4.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2" Type="http://schemas.openxmlformats.org/officeDocument/2006/relationships/slideLayout" Target="../slideLayouts/slideLayout7.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tags" Target="../tags/tag285.xml"/></Relationships>
</file>

<file path=ppt/slides/_rels/slide5.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image" Target="../media/image11.jpeg"/><Relationship Id="rId7" Type="http://schemas.openxmlformats.org/officeDocument/2006/relationships/image" Target="../media/image12.jpeg"/><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2" Type="http://schemas.openxmlformats.org/officeDocument/2006/relationships/slideLayout" Target="../slideLayouts/slideLayout7.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4.xml"/></Relationships>
</file>

<file path=ppt/slides/_rels/slide6.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image" Target="../media/image11.jpeg"/><Relationship Id="rId7" Type="http://schemas.openxmlformats.org/officeDocument/2006/relationships/image" Target="../media/image13.jpeg"/><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6" Type="http://schemas.openxmlformats.org/officeDocument/2006/relationships/slideLayout" Target="../slideLayouts/slideLayout7.xml"/><Relationship Id="rId15" Type="http://schemas.openxmlformats.org/officeDocument/2006/relationships/tags" Target="../tags/tag315.xml"/><Relationship Id="rId14" Type="http://schemas.openxmlformats.org/officeDocument/2006/relationships/tags" Target="../tags/tag314.xml"/><Relationship Id="rId13" Type="http://schemas.openxmlformats.org/officeDocument/2006/relationships/tags" Target="../tags/tag313.xml"/><Relationship Id="rId12" Type="http://schemas.openxmlformats.org/officeDocument/2006/relationships/tags" Target="../tags/tag31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tags" Target="../tags/tag303.xml"/></Relationships>
</file>

<file path=ppt/slides/_rels/slide7.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image" Target="../media/image11.jpeg"/><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0" Type="http://schemas.openxmlformats.org/officeDocument/2006/relationships/slideLayout" Target="../slideLayouts/slideLayout7.xml"/><Relationship Id="rId1" Type="http://schemas.openxmlformats.org/officeDocument/2006/relationships/tags" Target="../tags/tag316.xml"/></Relationships>
</file>

<file path=ppt/slides/_rels/slide8.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image" Target="../media/image11.jpeg"/><Relationship Id="rId7" Type="http://schemas.openxmlformats.org/officeDocument/2006/relationships/image" Target="../media/image14.jpeg"/><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3" Type="http://schemas.openxmlformats.org/officeDocument/2006/relationships/slideLayout" Target="../slideLayouts/slideLayout7.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tags" Target="../tags/tag324.xml"/></Relationships>
</file>

<file path=ppt/slides/_rels/slide9.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image" Target="../media/image11.jpeg"/><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0" Type="http://schemas.openxmlformats.org/officeDocument/2006/relationships/slideLayout" Target="../slideLayouts/slideLayout7.xml"/><Relationship Id="rId1" Type="http://schemas.openxmlformats.org/officeDocument/2006/relationships/tags" Target="../tags/tag3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 name="六边形 15"/>
          <p:cNvSpPr/>
          <p:nvPr>
            <p:custDataLst>
              <p:tags r:id="rId2"/>
            </p:custDataLst>
          </p:nvPr>
        </p:nvSpPr>
        <p:spPr>
          <a:xfrm>
            <a:off x="749300" y="1450340"/>
            <a:ext cx="1302385" cy="1122680"/>
          </a:xfrm>
          <a:prstGeom prst="hexagon">
            <a:avLst/>
          </a:prstGeom>
          <a:noFill/>
          <a:ln w="57150" cap="rnd">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sp>
        <p:nvSpPr>
          <p:cNvPr id="9" name="标题 8"/>
          <p:cNvSpPr>
            <a:spLocks noGrp="1"/>
          </p:cNvSpPr>
          <p:nvPr>
            <p:ph type="ctrTitle"/>
            <p:custDataLst>
              <p:tags r:id="rId3"/>
            </p:custDataLst>
          </p:nvPr>
        </p:nvSpPr>
        <p:spPr>
          <a:xfrm>
            <a:off x="3446780" y="2078990"/>
            <a:ext cx="5645150" cy="2139950"/>
          </a:xfrm>
        </p:spPr>
        <p:txBody>
          <a:bodyPr>
            <a:noAutofit/>
          </a:bodyPr>
          <a:lstStyle/>
          <a:p>
            <a:pPr marL="0" indent="0" algn="r">
              <a:lnSpc>
                <a:spcPct val="100000"/>
              </a:lnSpc>
              <a:spcBef>
                <a:spcPts val="0"/>
              </a:spcBef>
              <a:spcAft>
                <a:spcPts val="0"/>
              </a:spcAft>
              <a:buSzPct val="100000"/>
              <a:buNone/>
            </a:pPr>
            <a:r>
              <a:rPr lang="zh-CN" altLang="en-US" sz="6600" baseline="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rPr>
              <a:t>劳保防护用品</a:t>
            </a:r>
            <a:br>
              <a:rPr lang="zh-CN" altLang="en-US" sz="6600" baseline="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rPr>
            </a:br>
            <a:r>
              <a:rPr lang="zh-CN" altLang="en-US" sz="6600" baseline="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rPr>
              <a:t>使用安全培训</a:t>
            </a:r>
            <a:endParaRPr lang="zh-CN" altLang="en-US" sz="6600" baseline="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 name="副标题 2"/>
          <p:cNvSpPr>
            <a:spLocks noGrp="1"/>
          </p:cNvSpPr>
          <p:nvPr>
            <p:ph type="subTitle" idx="1"/>
          </p:nvPr>
        </p:nvSpPr>
        <p:spPr/>
        <p:txBody>
          <a:bodyPr/>
          <a:lstStyle/>
          <a:p>
            <a:endParaRPr lang="zh-CN" altLang="en-US"/>
          </a:p>
        </p:txBody>
      </p:sp>
      <p:sp>
        <p:nvSpPr>
          <p:cNvPr id="2" name="文本框 1" descr="7b0a2020202022776f7264617274223a20227b5c2269645c223a32353030343531362c5c227469645c223a31333439377d220a7d0a"/>
          <p:cNvSpPr txBox="1"/>
          <p:nvPr>
            <p:custDataLst>
              <p:tags r:id="rId4"/>
            </p:custDataLst>
          </p:nvPr>
        </p:nvSpPr>
        <p:spPr>
          <a:xfrm>
            <a:off x="6237129" y="4373621"/>
            <a:ext cx="1773555" cy="358140"/>
          </a:xfrm>
          <a:prstGeom prst="rect">
            <a:avLst/>
          </a:prstGeom>
          <a:solidFill>
            <a:schemeClr val="bg1">
              <a:lumMod val="50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5"/>
            </p:custDataLst>
          </p:nvPr>
        </p:nvSpPr>
        <p:spPr>
          <a:xfrm>
            <a:off x="5899629" y="5309569"/>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4" name="椭圆 3"/>
          <p:cNvSpPr/>
          <p:nvPr>
            <p:custDataLst>
              <p:tags r:id="rId6"/>
            </p:custDataLst>
          </p:nvPr>
        </p:nvSpPr>
        <p:spPr>
          <a:xfrm>
            <a:off x="6831965" y="5310029"/>
            <a:ext cx="675000" cy="675000"/>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7"/>
            </p:custDataLst>
          </p:nvPr>
        </p:nvSpPr>
        <p:spPr>
          <a:xfrm>
            <a:off x="7764301" y="5309569"/>
            <a:ext cx="675000" cy="675000"/>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10241" name="图片 9217" descr="C:\My Documents\월간프리젠테이션\프젠36-보호구\무제-10.jpg"/>
          <p:cNvPicPr>
            <a:picLocks noChangeAspect="1"/>
          </p:cNvPicPr>
          <p:nvPr/>
        </p:nvPicPr>
        <p:blipFill>
          <a:blip r:embed="rId7"/>
          <a:stretch>
            <a:fillRect/>
          </a:stretch>
        </p:blipFill>
        <p:spPr>
          <a:xfrm>
            <a:off x="4487863" y="2200275"/>
            <a:ext cx="4503737" cy="3971925"/>
          </a:xfrm>
          <a:prstGeom prst="rect">
            <a:avLst/>
          </a:prstGeom>
          <a:noFill/>
          <a:ln w="9525">
            <a:noFill/>
          </a:ln>
        </p:spPr>
      </p:pic>
      <p:grpSp>
        <p:nvGrpSpPr>
          <p:cNvPr id="10242" name="组合 9218"/>
          <p:cNvGrpSpPr/>
          <p:nvPr/>
        </p:nvGrpSpPr>
        <p:grpSpPr>
          <a:xfrm>
            <a:off x="1219200" y="1219200"/>
            <a:ext cx="7467600" cy="457200"/>
            <a:chOff x="672" y="864"/>
            <a:chExt cx="4704" cy="288"/>
          </a:xfrm>
        </p:grpSpPr>
        <p:pic>
          <p:nvPicPr>
            <p:cNvPr id="10243" name="图片 9219"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10244" name="文本框 9220"/>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使用及管理方法</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a:solidFill>
                    <a:schemeClr val="lt1"/>
                  </a:solidFill>
                  <a:latin typeface="微软雅黑" panose="020B0503020204020204" charset="-122"/>
                  <a:ea typeface="微软雅黑" panose="020B0503020204020204" charset="-122"/>
                  <a:cs typeface="微软雅黑" panose="020B0503020204020204" charset="-122"/>
                </a:rPr>
                <a:t>3)</a:t>
              </a:r>
              <a:endParaRPr lang="en-US" altLang="ko-KR" sz="2200" b="1">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0245" name="文本框 9221"/>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安全帽</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0246" name="文本框 9224"/>
          <p:cNvSpPr txBox="1"/>
          <p:nvPr/>
        </p:nvSpPr>
        <p:spPr>
          <a:xfrm>
            <a:off x="1066800" y="1800225"/>
            <a:ext cx="7467600" cy="4118610"/>
          </a:xfrm>
          <a:prstGeom prst="rect">
            <a:avLst/>
          </a:prstGeom>
          <a:noFill/>
          <a:ln w="9525">
            <a:noFill/>
          </a:ln>
        </p:spPr>
        <p:txBody>
          <a:bodyPr tIns="90000" bIns="90000" anchor="t" anchorCtr="0">
            <a:spAutoFit/>
          </a:bodyPr>
          <a:lstStyle/>
          <a:p>
            <a:pPr marL="476250" indent="-381000" defTabSz="276225" latinLnBrk="1">
              <a:lnSpc>
                <a:spcPct val="18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塑料等</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合成树脂</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在紫外线等外界作用下，可发生龟裂、强度降低等现象；发现有安全帽弹性</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降低、色泽变化、龟裂时</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应立即更换</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禁止置于汽车后窗等</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环境中保管（防止老化）</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0247" name="文本框 9225"/>
          <p:cNvSpPr txBox="1"/>
          <p:nvPr>
            <p:custDataLst>
              <p:tags r:id="rId9"/>
            </p:custDataLst>
          </p:nvPr>
        </p:nvSpPr>
        <p:spPr>
          <a:xfrm>
            <a:off x="7543800" y="2755900"/>
            <a:ext cx="1219200" cy="852805"/>
          </a:xfrm>
          <a:prstGeom prst="rect">
            <a:avLst/>
          </a:prstGeom>
          <a:noFill/>
          <a:ln w="9525">
            <a:noFill/>
          </a:ln>
        </p:spPr>
        <p:txBody>
          <a:bodyPr anchor="t" anchorCtr="0">
            <a:spAutoFit/>
          </a:bodyPr>
          <a:lstStyle/>
          <a:p>
            <a:pPr latinLnBrk="1">
              <a:lnSpc>
                <a:spcPct val="70000"/>
              </a:lnSpc>
              <a:spcBef>
                <a:spcPct val="50000"/>
              </a:spcBef>
            </a:pPr>
            <a:r>
              <a:rPr lang="zh-CN" altLang="en-US" sz="1600" b="1" dirty="0">
                <a:solidFill>
                  <a:schemeClr val="accent2"/>
                </a:solidFill>
                <a:latin typeface="微软雅黑" panose="020B0503020204020204" charset="-122"/>
                <a:ea typeface="微软雅黑" panose="020B0503020204020204" charset="-122"/>
              </a:rPr>
              <a:t>紫外线作</a:t>
            </a:r>
            <a:endParaRPr lang="zh-CN" altLang="en-US" sz="1600" b="1" dirty="0">
              <a:solidFill>
                <a:schemeClr val="accent2"/>
              </a:solidFill>
              <a:latin typeface="微软雅黑" panose="020B0503020204020204" charset="-122"/>
              <a:ea typeface="微软雅黑" panose="020B0503020204020204" charset="-122"/>
            </a:endParaRPr>
          </a:p>
          <a:p>
            <a:pPr latinLnBrk="1">
              <a:lnSpc>
                <a:spcPct val="70000"/>
              </a:lnSpc>
              <a:spcBef>
                <a:spcPct val="50000"/>
              </a:spcBef>
            </a:pPr>
            <a:r>
              <a:rPr lang="zh-CN" altLang="en-US" sz="1600" b="1" dirty="0">
                <a:solidFill>
                  <a:schemeClr val="accent2"/>
                </a:solidFill>
                <a:latin typeface="微软雅黑" panose="020B0503020204020204" charset="-122"/>
                <a:ea typeface="微软雅黑" panose="020B0503020204020204" charset="-122"/>
              </a:rPr>
              <a:t>用下的老</a:t>
            </a:r>
            <a:endParaRPr lang="zh-CN" altLang="en-US" sz="1600" b="1" dirty="0">
              <a:solidFill>
                <a:schemeClr val="accent2"/>
              </a:solidFill>
              <a:latin typeface="微软雅黑" panose="020B0503020204020204" charset="-122"/>
              <a:ea typeface="微软雅黑" panose="020B0503020204020204" charset="-122"/>
            </a:endParaRPr>
          </a:p>
          <a:p>
            <a:pPr latinLnBrk="1">
              <a:lnSpc>
                <a:spcPct val="70000"/>
              </a:lnSpc>
              <a:spcBef>
                <a:spcPct val="50000"/>
              </a:spcBef>
            </a:pPr>
            <a:r>
              <a:rPr lang="zh-CN" altLang="en-US" sz="1600" b="1" dirty="0">
                <a:solidFill>
                  <a:schemeClr val="accent2"/>
                </a:solidFill>
                <a:latin typeface="微软雅黑" panose="020B0503020204020204" charset="-122"/>
                <a:ea typeface="微软雅黑" panose="020B0503020204020204" charset="-122"/>
              </a:rPr>
              <a:t>化现象</a:t>
            </a:r>
            <a:endParaRPr lang="zh-CN" altLang="en-US" sz="1600" b="1" dirty="0">
              <a:solidFill>
                <a:schemeClr val="accent2"/>
              </a:solidFill>
              <a:latin typeface="微软雅黑" panose="020B0503020204020204" charset="-122"/>
              <a:ea typeface="微软雅黑" panose="020B0503020204020204" charset="-122"/>
            </a:endParaRPr>
          </a:p>
        </p:txBody>
      </p:sp>
      <p:sp>
        <p:nvSpPr>
          <p:cNvPr id="10248" name="文本框 9226"/>
          <p:cNvSpPr txBox="1"/>
          <p:nvPr>
            <p:custDataLst>
              <p:tags r:id="rId10"/>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1265" name="组合 10241"/>
          <p:cNvGrpSpPr/>
          <p:nvPr/>
        </p:nvGrpSpPr>
        <p:grpSpPr>
          <a:xfrm>
            <a:off x="1219200" y="1219200"/>
            <a:ext cx="7467600" cy="457200"/>
            <a:chOff x="672" y="864"/>
            <a:chExt cx="4704" cy="288"/>
          </a:xfrm>
        </p:grpSpPr>
        <p:pic>
          <p:nvPicPr>
            <p:cNvPr id="11266" name="图片 10242"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11267" name="文本框 10243"/>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种 类</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1268" name="文本框 10244"/>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4.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安全鞋</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graphicFrame>
        <p:nvGraphicFramePr>
          <p:cNvPr id="10284" name="表格 10283"/>
          <p:cNvGraphicFramePr/>
          <p:nvPr>
            <p:custDataLst>
              <p:tags r:id="rId8"/>
            </p:custDataLst>
          </p:nvPr>
        </p:nvGraphicFramePr>
        <p:xfrm>
          <a:off x="762000" y="2057400"/>
          <a:ext cx="7620000" cy="3657600"/>
        </p:xfrm>
        <a:graphic>
          <a:graphicData uri="http://schemas.openxmlformats.org/drawingml/2006/table">
            <a:tbl>
              <a:tblPr/>
              <a:tblGrid>
                <a:gridCol w="2200275"/>
                <a:gridCol w="3514725"/>
                <a:gridCol w="1905000"/>
              </a:tblGrid>
              <a:tr h="62865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ko-KR" altLang="en-US" sz="2000" b="1" dirty="0">
                          <a:solidFill>
                            <a:schemeClr val="bg1"/>
                          </a:solidFill>
                          <a:latin typeface="微软雅黑" panose="020B0503020204020204" charset="-122"/>
                          <a:ea typeface="微软雅黑" panose="020B0503020204020204" charset="-122"/>
                        </a:rPr>
                        <a:t>种类</a:t>
                      </a:r>
                      <a:endParaRPr lang="ko-KR" altLang="en-US" sz="2000" b="1" dirty="0">
                        <a:solidFill>
                          <a:schemeClr val="bg1"/>
                        </a:solidFill>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D8EF5"/>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ko-KR" altLang="en-US" sz="2000" b="1" dirty="0">
                          <a:solidFill>
                            <a:schemeClr val="bg1"/>
                          </a:solidFill>
                          <a:latin typeface="微软雅黑" panose="020B0503020204020204" charset="-122"/>
                          <a:ea typeface="微软雅黑" panose="020B0503020204020204" charset="-122"/>
                        </a:rPr>
                        <a:t>功能</a:t>
                      </a:r>
                      <a:endParaRPr lang="ko-KR" altLang="en-US" sz="2000" b="1" dirty="0">
                        <a:solidFill>
                          <a:schemeClr val="bg1"/>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D8EF5"/>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ko-KR" altLang="en-US" sz="2000" b="1" dirty="0">
                          <a:solidFill>
                            <a:schemeClr val="bg1"/>
                          </a:solidFill>
                          <a:latin typeface="微软雅黑" panose="020B0503020204020204" charset="-122"/>
                          <a:ea typeface="微软雅黑" panose="020B0503020204020204" charset="-122"/>
                        </a:rPr>
                        <a:t>等级</a:t>
                      </a:r>
                      <a:endParaRPr lang="ko-KR" altLang="en-US" sz="2000" b="1" dirty="0">
                        <a:solidFill>
                          <a:schemeClr val="bg1"/>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D8EF5"/>
                    </a:solidFill>
                  </a:tcPr>
                </a:tc>
              </a:tr>
              <a:tr h="1141413">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rPr>
                        <a:t>皮革安全鞋</a:t>
                      </a:r>
                      <a:endParaRPr lang="zh-CN" altLang="en-US" sz="1800" b="1" dirty="0">
                        <a:solidFill>
                          <a:schemeClr val="accent2"/>
                        </a:solidFill>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防止重物掉落、冲击，防止锋利物质刺伤</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c rowSpan="4">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ko-KR" altLang="en-US" sz="1800" b="1" dirty="0">
                          <a:latin typeface="微软雅黑" panose="020B0503020204020204" charset="-122"/>
                          <a:ea typeface="微软雅黑" panose="020B0503020204020204" charset="-122"/>
                          <a:cs typeface="微软雅黑" panose="020B0503020204020204" charset="-122"/>
                        </a:rPr>
                        <a:t>高强度作业</a:t>
                      </a:r>
                      <a:r>
                        <a:rPr lang="zh-CN" altLang="en-US" sz="1800" b="1">
                          <a:latin typeface="微软雅黑" panose="020B0503020204020204" charset="-122"/>
                          <a:ea typeface="微软雅黑" panose="020B0503020204020204" charset="-122"/>
                          <a:cs typeface="微软雅黑" panose="020B0503020204020204" charset="-122"/>
                        </a:rPr>
                        <a:t>用</a:t>
                      </a:r>
                      <a:r>
                        <a:rPr lang="en-US" altLang="ko-KR" sz="1800" b="1" dirty="0">
                          <a:latin typeface="微软雅黑" panose="020B0503020204020204" charset="-122"/>
                          <a:ea typeface="微软雅黑" panose="020B0503020204020204" charset="-122"/>
                          <a:cs typeface="微软雅黑" panose="020B0503020204020204" charset="-122"/>
                        </a:rPr>
                        <a:t>, </a:t>
                      </a:r>
                      <a:r>
                        <a:rPr lang="ko-KR" altLang="en-US" sz="1800" b="1" dirty="0">
                          <a:latin typeface="微软雅黑" panose="020B0503020204020204" charset="-122"/>
                          <a:ea typeface="微软雅黑" panose="020B0503020204020204" charset="-122"/>
                          <a:cs typeface="微软雅黑" panose="020B0503020204020204" charset="-122"/>
                        </a:rPr>
                        <a:t>普通强度作业</a:t>
                      </a:r>
                      <a:r>
                        <a:rPr lang="zh-CN" altLang="en-US" sz="1800" b="1">
                          <a:latin typeface="微软雅黑" panose="020B0503020204020204" charset="-122"/>
                          <a:ea typeface="微软雅黑" panose="020B0503020204020204" charset="-122"/>
                          <a:cs typeface="微软雅黑" panose="020B0503020204020204" charset="-122"/>
                        </a:rPr>
                        <a:t>用</a:t>
                      </a:r>
                      <a:r>
                        <a:rPr lang="en-US" altLang="ko-KR" sz="1800" b="1" dirty="0">
                          <a:latin typeface="微软雅黑" panose="020B0503020204020204" charset="-122"/>
                          <a:ea typeface="微软雅黑" panose="020B0503020204020204" charset="-122"/>
                          <a:cs typeface="微软雅黑" panose="020B0503020204020204" charset="-122"/>
                        </a:rPr>
                        <a:t>, </a:t>
                      </a:r>
                      <a:r>
                        <a:rPr lang="ko-KR" altLang="en-US" sz="1800" b="1" dirty="0">
                          <a:latin typeface="微软雅黑" panose="020B0503020204020204" charset="-122"/>
                          <a:ea typeface="微软雅黑" panose="020B0503020204020204" charset="-122"/>
                          <a:cs typeface="微软雅黑" panose="020B0503020204020204" charset="-122"/>
                        </a:rPr>
                        <a:t>低强度作业</a:t>
                      </a:r>
                      <a:r>
                        <a:rPr lang="zh-CN" altLang="en-US" sz="1800" b="1">
                          <a:latin typeface="微软雅黑" panose="020B0503020204020204" charset="-122"/>
                          <a:ea typeface="微软雅黑" panose="020B0503020204020204" charset="-122"/>
                          <a:cs typeface="微软雅黑" panose="020B0503020204020204" charset="-122"/>
                        </a:rPr>
                        <a:t>用</a:t>
                      </a:r>
                      <a:endParaRPr lang="zh-CN" altLang="en-US" sz="1800" b="1">
                        <a:latin typeface="微软雅黑" panose="020B0503020204020204" charset="-122"/>
                        <a:ea typeface="微软雅黑" panose="020B0503020204020204" charset="-122"/>
                        <a:cs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A6E2FA"/>
                    </a:solidFill>
                  </a:tcPr>
                </a:tc>
              </a:tr>
              <a:tr h="62865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rPr>
                        <a:t>橡胶安全鞋</a:t>
                      </a:r>
                      <a:endParaRPr lang="zh-CN" altLang="en-US" sz="1800" b="1" dirty="0">
                        <a:solidFill>
                          <a:schemeClr val="accent2"/>
                        </a:solidFill>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防水、防化学物质伤害</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630237">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rPr>
                        <a:t>防静电鞋</a:t>
                      </a:r>
                      <a:endParaRPr lang="zh-CN" altLang="en-US" sz="1800" b="1" dirty="0">
                        <a:solidFill>
                          <a:schemeClr val="accent2"/>
                        </a:solidFill>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防止人体产生静电</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62865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rPr>
                        <a:t>绝缘鞋</a:t>
                      </a:r>
                      <a:endParaRPr lang="zh-CN" altLang="en-US" sz="1800" b="1" dirty="0">
                        <a:solidFill>
                          <a:schemeClr val="accent2"/>
                        </a:solidFill>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防止触电</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A6E2FA"/>
                    </a:solid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
        <p:nvSpPr>
          <p:cNvPr id="11292" name="文本框 10275"/>
          <p:cNvSpPr txBox="1"/>
          <p:nvPr>
            <p:custDataLst>
              <p:tags r:id="rId9"/>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2289" name="组合 11265"/>
          <p:cNvGrpSpPr/>
          <p:nvPr/>
        </p:nvGrpSpPr>
        <p:grpSpPr>
          <a:xfrm>
            <a:off x="1219200" y="1219200"/>
            <a:ext cx="7467600" cy="457200"/>
            <a:chOff x="672" y="864"/>
            <a:chExt cx="4704" cy="288"/>
          </a:xfrm>
        </p:grpSpPr>
        <p:pic>
          <p:nvPicPr>
            <p:cNvPr id="12290" name="图片 11266"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12291" name="文本框 11267"/>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种类</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2292" name="文本框 11268"/>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4.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安全鞋</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2293" name="文本框 11271"/>
          <p:cNvSpPr txBox="1"/>
          <p:nvPr/>
        </p:nvSpPr>
        <p:spPr>
          <a:xfrm>
            <a:off x="1066800" y="1800225"/>
            <a:ext cx="7467600" cy="4641850"/>
          </a:xfrm>
          <a:prstGeom prst="rect">
            <a:avLst/>
          </a:prstGeom>
          <a:noFill/>
          <a:ln w="9525">
            <a:noFill/>
          </a:ln>
        </p:spPr>
        <p:txBody>
          <a:bodyPr tIns="90000" bIns="90000" anchor="t" anchorCtr="0">
            <a:spAutoFit/>
          </a:bodyPr>
          <a:lstStyle/>
          <a:p>
            <a:pPr marL="97155" indent="-1905" defTabSz="276225" latinLnBrk="1">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作业等级</a:t>
            </a:r>
            <a:r>
              <a:rPr lang="ko-KR" altLang="en-US" sz="2000" b="1">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ko-KR" altLang="en-US" sz="2000" b="1">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低强度作业</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用</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适宜在</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金属</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选别，电子产品组装，化学品</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作业，机械调试/操作，食品加工等劳动强度较低的行业中</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使用。</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普通强度作业</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用</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适宜在机械工业，</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金属</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加工业，搬运，</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建筑业等手持工具直接进行操作的行业及机动车驾驶等一  </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般劳动强度行业中使用</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ko-KR" altLang="en-US" sz="2000" b="1">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高强度作业</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用</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适宜在矿山采矿，钢铁行业原料操作，加 </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工，钢材操作及搬运，建筑施工行业的重物搬运作业等劳</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97155" indent="-1905" defTabSz="276225" latinLnBrk="1">
              <a:spcBef>
                <a:spcPct val="50000"/>
              </a:spcBef>
              <a:tabLst>
                <a:tab pos="663575"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动强度高的行业中使用</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294" name="文本框 11272"/>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pic>
        <p:nvPicPr>
          <p:cNvPr id="2" name="图片 1" descr="图片2"/>
          <p:cNvPicPr>
            <a:picLocks noChangeAspect="1"/>
          </p:cNvPicPr>
          <p:nvPr>
            <p:custDataLst>
              <p:tags r:id="rId9"/>
            </p:custDataLst>
          </p:nvPr>
        </p:nvPicPr>
        <p:blipFill>
          <a:blip r:embed="rId10"/>
          <a:stretch>
            <a:fillRect/>
          </a:stretch>
        </p:blipFill>
        <p:spPr>
          <a:xfrm>
            <a:off x="2145030" y="3203575"/>
            <a:ext cx="4385310" cy="426085"/>
          </a:xfrm>
          <a:prstGeom prst="rect">
            <a:avLst/>
          </a:prstGeom>
        </p:spPr>
      </p:pic>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3313" name="组合 13313"/>
          <p:cNvGrpSpPr/>
          <p:nvPr/>
        </p:nvGrpSpPr>
        <p:grpSpPr>
          <a:xfrm>
            <a:off x="1219200" y="1219200"/>
            <a:ext cx="7467600" cy="457200"/>
            <a:chOff x="672" y="864"/>
            <a:chExt cx="4704" cy="288"/>
          </a:xfrm>
        </p:grpSpPr>
        <p:pic>
          <p:nvPicPr>
            <p:cNvPr id="13314" name="图片 13314"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13315" name="文本框 13315"/>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a:t>
              </a:r>
              <a:r>
                <a:rPr lang="zh-CN" altLang="en-US" sz="2200" b="1">
                  <a:solidFill>
                    <a:schemeClr val="lt1"/>
                  </a:solidFill>
                  <a:latin typeface="微软雅黑" panose="020B0503020204020204" charset="-122"/>
                  <a:ea typeface="微软雅黑" panose="020B0503020204020204" charset="-122"/>
                  <a:cs typeface="微软雅黑" panose="020B0503020204020204" charset="-122"/>
                </a:rPr>
                <a:t>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管理方法</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3316" name="文本框 13316"/>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4.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安全鞋</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3317" name="文本框 13319"/>
          <p:cNvSpPr txBox="1"/>
          <p:nvPr/>
        </p:nvSpPr>
        <p:spPr>
          <a:xfrm>
            <a:off x="1066800" y="1752600"/>
            <a:ext cx="7467600" cy="4333875"/>
          </a:xfrm>
          <a:prstGeom prst="rect">
            <a:avLst/>
          </a:prstGeom>
          <a:noFill/>
          <a:ln w="9525">
            <a:noFill/>
          </a:ln>
        </p:spPr>
        <p:txBody>
          <a:bodyPr tIns="90000" bIns="90000" anchor="t" anchorCtr="0">
            <a:spAutoFit/>
          </a:bodyPr>
          <a:lstStyle/>
          <a:p>
            <a:pPr marL="476250" indent="-381000" defTabSz="276225" latinLnBrk="1">
              <a:lnSpc>
                <a:spcPct val="15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长筒</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安全鞋</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应易于穿/脱</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地面湿滑的作业环境应选用摩擦力大的安全鞋</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塑料材质</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安全鞋</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较橡胶材质比，其耐高温、耐油脂性能差，</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663575"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因此，高热环境下应采用橡胶材质的安全鞋</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禁止穿防静电安全鞋接触带电体</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穿安全鞋应系紧鞋带</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选用合脚的</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318" name="文本框 13320"/>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14337" name="图片 12289" descr="C:\My Documents\월간프리젠테이션\프젠36-보호구\폴더안033.jpg"/>
          <p:cNvPicPr>
            <a:picLocks noChangeAspect="1"/>
          </p:cNvPicPr>
          <p:nvPr/>
        </p:nvPicPr>
        <p:blipFill>
          <a:blip r:embed="rId7"/>
          <a:stretch>
            <a:fillRect/>
          </a:stretch>
        </p:blipFill>
        <p:spPr>
          <a:xfrm>
            <a:off x="4343400" y="2286000"/>
            <a:ext cx="4800600" cy="3965575"/>
          </a:xfrm>
          <a:prstGeom prst="rect">
            <a:avLst/>
          </a:prstGeom>
          <a:noFill/>
          <a:ln w="9525">
            <a:noFill/>
          </a:ln>
        </p:spPr>
      </p:pic>
      <p:grpSp>
        <p:nvGrpSpPr>
          <p:cNvPr id="14338" name="组合 12290"/>
          <p:cNvGrpSpPr/>
          <p:nvPr/>
        </p:nvGrpSpPr>
        <p:grpSpPr>
          <a:xfrm>
            <a:off x="1219200" y="1219200"/>
            <a:ext cx="7467600" cy="457200"/>
            <a:chOff x="672" y="864"/>
            <a:chExt cx="4704" cy="288"/>
          </a:xfrm>
        </p:grpSpPr>
        <p:pic>
          <p:nvPicPr>
            <p:cNvPr id="14339" name="图片 12291"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14340" name="文本框 12292"/>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a:t>
              </a:r>
              <a:r>
                <a:rPr lang="zh-CN" altLang="en-US" sz="2200" b="1">
                  <a:solidFill>
                    <a:schemeClr val="lt1"/>
                  </a:solidFill>
                  <a:latin typeface="微软雅黑" panose="020B0503020204020204" charset="-122"/>
                  <a:ea typeface="微软雅黑" panose="020B0503020204020204" charset="-122"/>
                  <a:cs typeface="微软雅黑" panose="020B0503020204020204" charset="-122"/>
                </a:rPr>
                <a:t>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管理方法</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4341" name="文本框 12293"/>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4.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安全鞋</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4342" name="文本框 12296"/>
          <p:cNvSpPr txBox="1"/>
          <p:nvPr/>
        </p:nvSpPr>
        <p:spPr>
          <a:xfrm>
            <a:off x="1066800" y="1800225"/>
            <a:ext cx="7467600" cy="2364105"/>
          </a:xfrm>
          <a:prstGeom prst="rect">
            <a:avLst/>
          </a:prstGeom>
          <a:noFill/>
          <a:ln w="9525">
            <a:noFill/>
          </a:ln>
        </p:spPr>
        <p:txBody>
          <a:bodyPr tIns="90000" bIns="90000" anchor="t" anchorCtr="0">
            <a:spAutoFit/>
          </a:bodyPr>
          <a:lstStyle/>
          <a:p>
            <a:pPr marL="476250" indent="-381000" defTabSz="276225" latinLnBrk="1">
              <a:lnSpc>
                <a:spcPct val="140000"/>
              </a:lnSpc>
              <a:spcBef>
                <a:spcPct val="50000"/>
              </a:spcBef>
              <a:tabLst>
                <a:tab pos="663575" algn="l"/>
                <a:tab pos="1146175"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依据作业内容、要求，选用合适的安全鞋</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4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选用重量尽可能轻的</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4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水分蒸发效果好的</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40000"/>
              </a:lnSpc>
              <a:spcBef>
                <a:spcPct val="50000"/>
              </a:spcBef>
              <a:tabLst>
                <a:tab pos="663575"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品质和色泽好的</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4343" name="文本框 12297"/>
          <p:cNvSpPr txBox="1"/>
          <p:nvPr>
            <p:custDataLst>
              <p:tags r:id="rId9"/>
            </p:custDataLst>
          </p:nvPr>
        </p:nvSpPr>
        <p:spPr>
          <a:xfrm>
            <a:off x="4724400" y="4235450"/>
            <a:ext cx="1295400" cy="337185"/>
          </a:xfrm>
          <a:prstGeom prst="rect">
            <a:avLst/>
          </a:prstGeom>
          <a:noFill/>
          <a:ln w="9525">
            <a:noFill/>
          </a:ln>
        </p:spPr>
        <p:txBody>
          <a:bodyPr anchor="t" anchorCtr="0">
            <a:spAutoFit/>
          </a:bodyPr>
          <a:lstStyle/>
          <a:p>
            <a:pPr latinLnBrk="1">
              <a:spcBef>
                <a:spcPct val="50000"/>
              </a:spcBef>
            </a:pPr>
            <a:r>
              <a:rPr lang="zh-CN" altLang="en-US" sz="1600" b="1" dirty="0">
                <a:solidFill>
                  <a:schemeClr val="accent2"/>
                </a:solidFill>
                <a:latin typeface="微软雅黑" panose="020B0503020204020204" charset="-122"/>
                <a:ea typeface="微软雅黑" panose="020B0503020204020204" charset="-122"/>
              </a:rPr>
              <a:t>轻的</a:t>
            </a:r>
            <a:endParaRPr lang="zh-CN" altLang="en-US" sz="1600" b="1" dirty="0">
              <a:solidFill>
                <a:schemeClr val="accent2"/>
              </a:solidFill>
              <a:latin typeface="微软雅黑" panose="020B0503020204020204" charset="-122"/>
              <a:ea typeface="微软雅黑" panose="020B0503020204020204" charset="-122"/>
            </a:endParaRPr>
          </a:p>
        </p:txBody>
      </p:sp>
      <p:sp>
        <p:nvSpPr>
          <p:cNvPr id="14344" name="文本框 12298"/>
          <p:cNvSpPr txBox="1"/>
          <p:nvPr>
            <p:custDataLst>
              <p:tags r:id="rId10"/>
            </p:custDataLst>
          </p:nvPr>
        </p:nvSpPr>
        <p:spPr>
          <a:xfrm>
            <a:off x="7620000" y="3429000"/>
            <a:ext cx="1295400" cy="337185"/>
          </a:xfrm>
          <a:prstGeom prst="rect">
            <a:avLst/>
          </a:prstGeom>
          <a:noFill/>
          <a:ln w="9525">
            <a:noFill/>
          </a:ln>
        </p:spPr>
        <p:txBody>
          <a:bodyPr anchor="t" anchorCtr="0">
            <a:spAutoFit/>
          </a:bodyPr>
          <a:lstStyle/>
          <a:p>
            <a:pPr latinLnBrk="1">
              <a:spcBef>
                <a:spcPct val="50000"/>
              </a:spcBef>
            </a:pPr>
            <a:r>
              <a:rPr lang="zh-CN" altLang="en-US" sz="1600" b="1" dirty="0">
                <a:solidFill>
                  <a:schemeClr val="accent2"/>
                </a:solidFill>
                <a:latin typeface="微软雅黑" panose="020B0503020204020204" charset="-122"/>
                <a:ea typeface="微软雅黑" panose="020B0503020204020204" charset="-122"/>
              </a:rPr>
              <a:t>合脚的</a:t>
            </a:r>
            <a:endParaRPr lang="zh-CN" altLang="en-US" sz="1600" b="1" dirty="0">
              <a:solidFill>
                <a:schemeClr val="accent2"/>
              </a:solidFill>
              <a:latin typeface="微软雅黑" panose="020B0503020204020204" charset="-122"/>
              <a:ea typeface="微软雅黑" panose="020B0503020204020204" charset="-122"/>
            </a:endParaRPr>
          </a:p>
        </p:txBody>
      </p:sp>
      <p:sp>
        <p:nvSpPr>
          <p:cNvPr id="14345" name="文本框 12299"/>
          <p:cNvSpPr txBox="1"/>
          <p:nvPr>
            <p:custDataLst>
              <p:tags r:id="rId11"/>
            </p:custDataLst>
          </p:nvPr>
        </p:nvSpPr>
        <p:spPr>
          <a:xfrm>
            <a:off x="5334000" y="2743200"/>
            <a:ext cx="990600" cy="706755"/>
          </a:xfrm>
          <a:prstGeom prst="rect">
            <a:avLst/>
          </a:prstGeom>
          <a:noFill/>
          <a:ln w="9525">
            <a:noFill/>
          </a:ln>
        </p:spPr>
        <p:txBody>
          <a:bodyPr anchor="t" anchorCtr="0">
            <a:spAutoFit/>
          </a:bodyPr>
          <a:lstStyle/>
          <a:p>
            <a:pPr algn="ctr" latinLnBrk="1">
              <a:spcBef>
                <a:spcPct val="50000"/>
              </a:spcBef>
            </a:pPr>
            <a:r>
              <a:rPr lang="zh-CN" altLang="en-US" sz="1600" b="1" dirty="0">
                <a:solidFill>
                  <a:schemeClr val="accent2"/>
                </a:solidFill>
                <a:latin typeface="微软雅黑" panose="020B0503020204020204" charset="-122"/>
                <a:ea typeface="微软雅黑" panose="020B0503020204020204" charset="-122"/>
              </a:rPr>
              <a:t>一定要</a:t>
            </a:r>
            <a:endParaRPr lang="zh-CN" altLang="en-US" sz="1600" b="1" dirty="0">
              <a:solidFill>
                <a:schemeClr val="accent2"/>
              </a:solidFill>
              <a:latin typeface="微软雅黑" panose="020B0503020204020204" charset="-122"/>
              <a:ea typeface="微软雅黑" panose="020B0503020204020204" charset="-122"/>
            </a:endParaRPr>
          </a:p>
          <a:p>
            <a:pPr algn="ctr" latinLnBrk="1">
              <a:spcBef>
                <a:spcPct val="50000"/>
              </a:spcBef>
            </a:pPr>
            <a:r>
              <a:rPr lang="zh-CN" altLang="en-US" sz="1600" b="1" dirty="0">
                <a:solidFill>
                  <a:schemeClr val="accent2"/>
                </a:solidFill>
                <a:latin typeface="微软雅黑" panose="020B0503020204020204" charset="-122"/>
                <a:ea typeface="微软雅黑" panose="020B0503020204020204" charset="-122"/>
              </a:rPr>
              <a:t>系紧</a:t>
            </a:r>
            <a:endParaRPr lang="zh-CN" altLang="en-US" sz="1600" b="1" dirty="0">
              <a:solidFill>
                <a:schemeClr val="accent2"/>
              </a:solidFill>
              <a:latin typeface="微软雅黑" panose="020B0503020204020204" charset="-122"/>
              <a:ea typeface="微软雅黑" panose="020B0503020204020204" charset="-122"/>
            </a:endParaRPr>
          </a:p>
        </p:txBody>
      </p:sp>
      <p:sp>
        <p:nvSpPr>
          <p:cNvPr id="14346" name="文本框 12300"/>
          <p:cNvSpPr txBox="1"/>
          <p:nvPr>
            <p:custDataLst>
              <p:tags r:id="rId12"/>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15361" name="图片 14337" descr="C:\My Documents\월간프리젠테이션\프젠36-보호구\보호구2\무제-014.jpg"/>
          <p:cNvPicPr>
            <a:picLocks noChangeAspect="1"/>
          </p:cNvPicPr>
          <p:nvPr/>
        </p:nvPicPr>
        <p:blipFill>
          <a:blip r:embed="rId7"/>
          <a:stretch>
            <a:fillRect/>
          </a:stretch>
        </p:blipFill>
        <p:spPr>
          <a:xfrm>
            <a:off x="4038600" y="2438400"/>
            <a:ext cx="4724400" cy="3624263"/>
          </a:xfrm>
          <a:prstGeom prst="rect">
            <a:avLst/>
          </a:prstGeom>
          <a:noFill/>
          <a:ln w="9525">
            <a:noFill/>
          </a:ln>
        </p:spPr>
      </p:pic>
      <p:grpSp>
        <p:nvGrpSpPr>
          <p:cNvPr id="15362" name="组合 14338"/>
          <p:cNvGrpSpPr/>
          <p:nvPr/>
        </p:nvGrpSpPr>
        <p:grpSpPr>
          <a:xfrm>
            <a:off x="1219200" y="1219200"/>
            <a:ext cx="7467600" cy="457200"/>
            <a:chOff x="672" y="864"/>
            <a:chExt cx="4704" cy="288"/>
          </a:xfrm>
        </p:grpSpPr>
        <p:pic>
          <p:nvPicPr>
            <p:cNvPr id="15363" name="图片 14339"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15364" name="文本框 14340"/>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2200" b="1" dirty="0">
                  <a:solidFill>
                    <a:schemeClr val="lt1"/>
                  </a:solidFill>
                  <a:latin typeface="微软雅黑" panose="020B0503020204020204" charset="-122"/>
                  <a:ea typeface="微软雅黑" panose="020B0503020204020204" charset="-122"/>
                  <a:cs typeface="微软雅黑" panose="020B0503020204020204" charset="-122"/>
                </a:rPr>
                <a:t> 防护功能及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种类</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5365" name="文本框 14341"/>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1.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眼、面防护用具</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护目镜</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护面罩</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5366" name="文本框 14344"/>
          <p:cNvSpPr txBox="1"/>
          <p:nvPr/>
        </p:nvSpPr>
        <p:spPr>
          <a:xfrm>
            <a:off x="1066800" y="1676400"/>
            <a:ext cx="7467600" cy="3964305"/>
          </a:xfrm>
          <a:prstGeom prst="rect">
            <a:avLst/>
          </a:prstGeom>
          <a:noFill/>
          <a:ln w="9525">
            <a:noFill/>
          </a:ln>
        </p:spPr>
        <p:txBody>
          <a:bodyPr tIns="90000" bIns="90000" anchor="t" anchorCtr="0">
            <a:spAutoFit/>
          </a:bodyPr>
          <a:lstStyle/>
          <a:p>
            <a:pPr marL="567055" indent="-471805" defTabSz="276225" latinLnBrk="1">
              <a:lnSpc>
                <a:spcPct val="14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遮光镜</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567055" indent="-471805" defTabSz="276225" latinLnBrk="1">
              <a:lnSpc>
                <a:spcPct val="14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用途                                                                    阻拦可见光，紫外</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567055" indent="-471805" defTabSz="276225" latinLnBrk="1">
              <a:lnSpc>
                <a:spcPct val="14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线，红外线等强刺</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567055" indent="-471805" defTabSz="276225" latinLnBrk="1">
              <a:lnSpc>
                <a:spcPct val="14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激性光线，</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567055" indent="-471805" defTabSz="276225" latinLnBrk="1">
              <a:lnSpc>
                <a:spcPct val="14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从而达到保护眼睛</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567055" indent="-471805" defTabSz="276225" latinLnBrk="1">
              <a:lnSpc>
                <a:spcPct val="14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的目的</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367" name="文本框 14345"/>
          <p:cNvSpPr txBox="1"/>
          <p:nvPr>
            <p:custDataLst>
              <p:tags r:id="rId9"/>
            </p:custDataLst>
          </p:nvPr>
        </p:nvSpPr>
        <p:spPr>
          <a:xfrm>
            <a:off x="7239000" y="2711450"/>
            <a:ext cx="1447800" cy="617220"/>
          </a:xfrm>
          <a:prstGeom prst="rect">
            <a:avLst/>
          </a:prstGeom>
          <a:noFill/>
          <a:ln w="9525">
            <a:noFill/>
          </a:ln>
        </p:spPr>
        <p:txBody>
          <a:bodyPr anchor="t" anchorCtr="0">
            <a:spAutoFit/>
          </a:bodyPr>
          <a:lstStyle/>
          <a:p>
            <a:pPr latinLnBrk="1">
              <a:lnSpc>
                <a:spcPct val="70000"/>
              </a:lnSpc>
              <a:spcBef>
                <a:spcPct val="50000"/>
              </a:spcBef>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眼、面</a:t>
            </a:r>
            <a:endPar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endParaRPr>
          </a:p>
          <a:p>
            <a:pPr latinLnBrk="1">
              <a:lnSpc>
                <a:spcPct val="70000"/>
              </a:lnSpc>
              <a:spcBef>
                <a:spcPct val="50000"/>
              </a:spcBef>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防护用具</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t>
            </a:r>
            <a:endParaRPr lang="en-US" altLang="ko-KR" sz="18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15368" name="文本框 14346"/>
          <p:cNvSpPr txBox="1"/>
          <p:nvPr>
            <p:custDataLst>
              <p:tags r:id="rId10"/>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6385" name="组合 15361"/>
          <p:cNvGrpSpPr/>
          <p:nvPr/>
        </p:nvGrpSpPr>
        <p:grpSpPr>
          <a:xfrm>
            <a:off x="1219200" y="1219200"/>
            <a:ext cx="7467600" cy="457200"/>
            <a:chOff x="672" y="864"/>
            <a:chExt cx="4704" cy="288"/>
          </a:xfrm>
        </p:grpSpPr>
        <p:pic>
          <p:nvPicPr>
            <p:cNvPr id="16386" name="图片 15362"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16387" name="文本框 15363"/>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2200" b="1" dirty="0">
                  <a:solidFill>
                    <a:schemeClr val="lt1"/>
                  </a:solidFill>
                  <a:latin typeface="微软雅黑" panose="020B0503020204020204" charset="-122"/>
                  <a:ea typeface="微软雅黑" panose="020B0503020204020204" charset="-122"/>
                  <a:cs typeface="微软雅黑" panose="020B0503020204020204" charset="-122"/>
                </a:rPr>
                <a:t>防护功能及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种类</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6388" name="文本框 15364"/>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1.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眼、面防护用具</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护目镜</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护面罩</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6389" name="文本框 15367"/>
          <p:cNvSpPr txBox="1"/>
          <p:nvPr/>
        </p:nvSpPr>
        <p:spPr>
          <a:xfrm>
            <a:off x="1066800" y="1676400"/>
            <a:ext cx="7467600" cy="2364105"/>
          </a:xfrm>
          <a:prstGeom prst="rect">
            <a:avLst/>
          </a:prstGeom>
          <a:noFill/>
          <a:ln w="9525">
            <a:noFill/>
          </a:ln>
        </p:spPr>
        <p:txBody>
          <a:bodyPr tIns="90000" bIns="90000" anchor="t" anchorCtr="0">
            <a:spAutoFit/>
          </a:bodyPr>
          <a:lstStyle/>
          <a:p>
            <a:pPr marL="660400" indent="-565150" defTabSz="276225" latinLnBrk="1">
              <a:lnSpc>
                <a:spcPct val="14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遮光镜</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40000"/>
              </a:lnSpc>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使用作业</a:t>
            </a:r>
            <a:r>
              <a:rPr lang="ko-KR" altLang="en-US" sz="2000" b="1">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4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氩弧焊接,气体焊接，热切割，炼钢炉周边作业等</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4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产生有害光线的环境</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6390" name="文本框 15368"/>
          <p:cNvSpPr txBox="1"/>
          <p:nvPr>
            <p:custDataLst>
              <p:tags r:id="rId8"/>
            </p:custDataLst>
          </p:nvPr>
        </p:nvSpPr>
        <p:spPr>
          <a:xfrm>
            <a:off x="1066800" y="3946525"/>
            <a:ext cx="7848600" cy="2240915"/>
          </a:xfrm>
          <a:prstGeom prst="rect">
            <a:avLst/>
          </a:prstGeom>
          <a:noFill/>
          <a:ln w="9525">
            <a:noFill/>
          </a:ln>
        </p:spPr>
        <p:txBody>
          <a:bodyPr tIns="90000" bIns="90000" anchor="t" anchorCtr="0">
            <a:spAutoFit/>
          </a:bodyPr>
          <a:lstStyle/>
          <a:p>
            <a:pPr marL="860425" indent="-765175" defTabSz="276225" latinLnBrk="1">
              <a:lnSpc>
                <a:spcPct val="13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应具备功能</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860425" indent="-765175" defTabSz="276225" latinLnBrk="1">
              <a:lnSpc>
                <a:spcPct val="13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阻拦绝大部分有害紫外光</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860425" indent="-765175" defTabSz="276225" latinLnBrk="1">
              <a:lnSpc>
                <a:spcPct val="13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减弱可视光线的强度，使操作者能够观察光源处的作业点</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860425" indent="-765175" defTabSz="276225" latinLnBrk="1">
              <a:lnSpc>
                <a:spcPct val="13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阻拦热</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产生的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红外线</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6391" name="文本框 15369"/>
          <p:cNvSpPr txBox="1"/>
          <p:nvPr>
            <p:custDataLst>
              <p:tags r:id="rId9"/>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7409" name="组合 16385"/>
          <p:cNvGrpSpPr/>
          <p:nvPr/>
        </p:nvGrpSpPr>
        <p:grpSpPr>
          <a:xfrm>
            <a:off x="1219200" y="1219200"/>
            <a:ext cx="7467600" cy="457200"/>
            <a:chOff x="672" y="864"/>
            <a:chExt cx="4704" cy="288"/>
          </a:xfrm>
        </p:grpSpPr>
        <p:pic>
          <p:nvPicPr>
            <p:cNvPr id="17410" name="图片 16386"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17411" name="文本框 16387"/>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2200" b="1" dirty="0">
                  <a:solidFill>
                    <a:schemeClr val="lt1"/>
                  </a:solidFill>
                  <a:latin typeface="微软雅黑" panose="020B0503020204020204" charset="-122"/>
                  <a:ea typeface="微软雅黑" panose="020B0503020204020204" charset="-122"/>
                  <a:cs typeface="微软雅黑" panose="020B0503020204020204" charset="-122"/>
                </a:rPr>
                <a:t>防护功能及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种类</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7412" name="文本框 16388"/>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1.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眼、面防护用具</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护目镜</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护面罩</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7413" name="文本框 16391"/>
          <p:cNvSpPr txBox="1"/>
          <p:nvPr/>
        </p:nvSpPr>
        <p:spPr>
          <a:xfrm>
            <a:off x="1066800" y="1600200"/>
            <a:ext cx="7467600" cy="1071245"/>
          </a:xfrm>
          <a:prstGeom prst="rect">
            <a:avLst/>
          </a:prstGeom>
          <a:noFill/>
          <a:ln w="9525">
            <a:noFill/>
          </a:ln>
        </p:spPr>
        <p:txBody>
          <a:bodyPr tIns="90000" bIns="90000" anchor="t" anchorCtr="0">
            <a:spAutoFit/>
          </a:bodyPr>
          <a:lstStyle/>
          <a:p>
            <a:pPr marL="660400" indent="-565150" defTabSz="276225" latinLnBrk="1">
              <a:lnSpc>
                <a:spcPct val="12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焊接</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护面罩</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20000"/>
              </a:lnSpc>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用途</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414" name="文本框 16392"/>
          <p:cNvSpPr txBox="1"/>
          <p:nvPr>
            <p:custDataLst>
              <p:tags r:id="rId8"/>
            </p:custDataLst>
          </p:nvPr>
        </p:nvSpPr>
        <p:spPr>
          <a:xfrm>
            <a:off x="1066800" y="2667000"/>
            <a:ext cx="7696200" cy="1871345"/>
          </a:xfrm>
          <a:prstGeom prst="rect">
            <a:avLst/>
          </a:prstGeom>
          <a:noFill/>
          <a:ln w="9525">
            <a:noFill/>
          </a:ln>
        </p:spPr>
        <p:txBody>
          <a:bodyPr tIns="90000" bIns="90000" anchor="t" anchorCtr="0">
            <a:spAutoFit/>
          </a:bodyPr>
          <a:lstStyle/>
          <a:p>
            <a:pPr marL="860425" indent="-765175" defTabSz="276225" latinLnBrk="1">
              <a:spcBef>
                <a:spcPct val="50000"/>
              </a:spcBef>
              <a:tabLst>
                <a:tab pos="374650" algn="l"/>
                <a:tab pos="1146175"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有效阻拦氩弧焊及</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气体焊接</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切割</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时产生的有害光 </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860425" indent="-765175"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线，从而达到保护眼睛的目的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860425" indent="-765175" defTabSz="276225" latinLnBrk="1">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防止</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焊接</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时面部，颈部等部位的烧伤或烫伤，有效阻拦 </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860425" indent="-765175"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焊接时飞溅的炽热残片或焊渣</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415" name="文本框 16393"/>
          <p:cNvSpPr txBox="1"/>
          <p:nvPr/>
        </p:nvSpPr>
        <p:spPr>
          <a:xfrm>
            <a:off x="1066800" y="4419600"/>
            <a:ext cx="7467600" cy="1871345"/>
          </a:xfrm>
          <a:prstGeom prst="rect">
            <a:avLst/>
          </a:prstGeom>
          <a:noFill/>
          <a:ln w="9525">
            <a:noFill/>
          </a:ln>
        </p:spPr>
        <p:txBody>
          <a:bodyPr tIns="90000" bIns="90000" anchor="t" anchorCtr="0">
            <a:spAutoFit/>
          </a:bodyPr>
          <a:lstStyle/>
          <a:p>
            <a:pPr marL="660400" indent="-565150" defTabSz="276225" latinLnBrk="1">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一般</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型</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护面罩</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用途</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有效阻拦各种飞溅物体及有害液体，从而达到保护面部，</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颈部的作用</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416" name="文本框 16394"/>
          <p:cNvSpPr txBox="1"/>
          <p:nvPr>
            <p:custDataLst>
              <p:tags r:id="rId9"/>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18433" name="图片 17409" descr="C:\My Documents\월간프리젠테이션\프젠36-보호구\보호구2\007.jpg"/>
          <p:cNvPicPr>
            <a:picLocks noChangeAspect="1"/>
          </p:cNvPicPr>
          <p:nvPr/>
        </p:nvPicPr>
        <p:blipFill>
          <a:blip r:embed="rId7"/>
          <a:stretch>
            <a:fillRect/>
          </a:stretch>
        </p:blipFill>
        <p:spPr>
          <a:xfrm>
            <a:off x="5286375" y="1779588"/>
            <a:ext cx="3781425" cy="4468812"/>
          </a:xfrm>
          <a:prstGeom prst="rect">
            <a:avLst/>
          </a:prstGeom>
          <a:noFill/>
          <a:ln w="9525">
            <a:noFill/>
          </a:ln>
        </p:spPr>
      </p:pic>
      <p:grpSp>
        <p:nvGrpSpPr>
          <p:cNvPr id="18434" name="组合 17410"/>
          <p:cNvGrpSpPr/>
          <p:nvPr/>
        </p:nvGrpSpPr>
        <p:grpSpPr>
          <a:xfrm>
            <a:off x="1219200" y="1219200"/>
            <a:ext cx="7467600" cy="457200"/>
            <a:chOff x="672" y="864"/>
            <a:chExt cx="4704" cy="288"/>
          </a:xfrm>
        </p:grpSpPr>
        <p:pic>
          <p:nvPicPr>
            <p:cNvPr id="18435" name="图片 17411"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18436" name="文本框 17412"/>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具备条件及使用适宜作业</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8437" name="文本框 17413"/>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1.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眼、面防护用具</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护目镜</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护面罩</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8438" name="文本框 17416"/>
          <p:cNvSpPr txBox="1"/>
          <p:nvPr/>
        </p:nvSpPr>
        <p:spPr>
          <a:xfrm>
            <a:off x="1066800" y="1676400"/>
            <a:ext cx="7467600" cy="4333875"/>
          </a:xfrm>
          <a:prstGeom prst="rect">
            <a:avLst/>
          </a:prstGeom>
          <a:noFill/>
          <a:ln w="9525">
            <a:noFill/>
          </a:ln>
        </p:spPr>
        <p:txBody>
          <a:bodyPr tIns="90000" bIns="90000" anchor="t" anchorCtr="0">
            <a:spAutoFit/>
          </a:bodyPr>
          <a:lstStyle/>
          <a:p>
            <a:pPr marL="660400" indent="-565150" defTabSz="276225" latinLnBrk="1">
              <a:lnSpc>
                <a:spcPct val="15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应具备条件</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(1)</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护目镜</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由形状的不同，</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其特定的防护功能也不相同</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重量要轻，视野要宽阔，</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并方便配戴</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护目镜</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镜框的角度和宽度</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最好可灵活调节</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8439" name="文本框 17417"/>
          <p:cNvSpPr txBox="1"/>
          <p:nvPr>
            <p:custDataLst>
              <p:tags r:id="rId9"/>
            </p:custDataLst>
          </p:nvPr>
        </p:nvSpPr>
        <p:spPr>
          <a:xfrm>
            <a:off x="6477000" y="2438400"/>
            <a:ext cx="1600200" cy="368300"/>
          </a:xfrm>
          <a:prstGeom prst="rect">
            <a:avLst/>
          </a:prstGeom>
          <a:noFill/>
          <a:ln w="9525">
            <a:noFill/>
          </a:ln>
        </p:spPr>
        <p:txBody>
          <a:bodyPr anchor="t" anchorCtr="0">
            <a:spAutoFit/>
          </a:bodyPr>
          <a:lstStyle/>
          <a:p>
            <a:pPr latinLnBrk="1">
              <a:spcBef>
                <a:spcPct val="50000"/>
              </a:spcBef>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应便于配戴</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t>
            </a:r>
            <a:endParaRPr lang="en-US" altLang="ko-KR" sz="18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18440" name="文本框 17418"/>
          <p:cNvSpPr txBox="1"/>
          <p:nvPr>
            <p:custDataLst>
              <p:tags r:id="rId10"/>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9457" name="组合 18433"/>
          <p:cNvGrpSpPr/>
          <p:nvPr/>
        </p:nvGrpSpPr>
        <p:grpSpPr>
          <a:xfrm>
            <a:off x="1219200" y="1219200"/>
            <a:ext cx="7467600" cy="457200"/>
            <a:chOff x="672" y="864"/>
            <a:chExt cx="4704" cy="288"/>
          </a:xfrm>
        </p:grpSpPr>
        <p:pic>
          <p:nvPicPr>
            <p:cNvPr id="19458" name="图片 18434"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19459" name="文本框 18435"/>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具备条件及使用适宜作业</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19460" name="文本框 18436"/>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1.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眼、面防护用具</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护目镜</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护面罩</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19461" name="文本框 18439"/>
          <p:cNvSpPr txBox="1"/>
          <p:nvPr/>
        </p:nvSpPr>
        <p:spPr>
          <a:xfrm>
            <a:off x="1066800" y="1676400"/>
            <a:ext cx="7620000" cy="4333875"/>
          </a:xfrm>
          <a:prstGeom prst="rect">
            <a:avLst/>
          </a:prstGeom>
          <a:noFill/>
          <a:ln w="9525">
            <a:noFill/>
          </a:ln>
        </p:spPr>
        <p:txBody>
          <a:bodyPr tIns="90000" bIns="90000" anchor="t" anchorCtr="0">
            <a:spAutoFit/>
          </a:bodyPr>
          <a:lstStyle/>
          <a:p>
            <a:pPr marL="660400" indent="-565150" defTabSz="276225" latinLnBrk="1">
              <a:lnSpc>
                <a:spcPct val="15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应具备条件</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(2)</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配戴后应牢固，不能因碰撞而轻易松脱</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内部构造要良好</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所采用的遮光镜</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护面罩</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应与</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焊接作业</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遮光</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编号吻合</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使用者视力不好时，应考虑采用带度数的镜片</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特殊情况时，应采用综合型</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护目镜</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如，</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安全帽</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和</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护面罩</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lnSpc>
                <a:spcPct val="150000"/>
              </a:lnSpc>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双用等</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462" name="文本框 18440"/>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4145" y="1714500"/>
            <a:ext cx="587819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076"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20481" name="组合 19457"/>
          <p:cNvGrpSpPr/>
          <p:nvPr/>
        </p:nvGrpSpPr>
        <p:grpSpPr>
          <a:xfrm>
            <a:off x="1219200" y="1219200"/>
            <a:ext cx="7467600" cy="457200"/>
            <a:chOff x="672" y="864"/>
            <a:chExt cx="4704" cy="288"/>
          </a:xfrm>
        </p:grpSpPr>
        <p:pic>
          <p:nvPicPr>
            <p:cNvPr id="20482" name="图片 19458"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20483" name="文本框 19459"/>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具备条件及使用适宜作业</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20484" name="文本框 19460"/>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1.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眼、面防护用具</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护目镜</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护面罩</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0485" name="文本框 19463"/>
          <p:cNvSpPr txBox="1"/>
          <p:nvPr/>
        </p:nvSpPr>
        <p:spPr>
          <a:xfrm>
            <a:off x="1066800" y="1676400"/>
            <a:ext cx="7467600" cy="548005"/>
          </a:xfrm>
          <a:prstGeom prst="rect">
            <a:avLst/>
          </a:prstGeom>
          <a:noFill/>
          <a:ln w="9525">
            <a:noFill/>
          </a:ln>
        </p:spPr>
        <p:txBody>
          <a:bodyPr tIns="90000" bIns="90000" anchor="t" anchorCtr="0">
            <a:spAutoFit/>
          </a:bodyPr>
          <a:lstStyle/>
          <a:p>
            <a:pPr marL="660400" indent="-565150" defTabSz="276225" latinLnBrk="1">
              <a:lnSpc>
                <a:spcPct val="12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配戴适用</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graphicFrame>
        <p:nvGraphicFramePr>
          <p:cNvPr id="19525" name="表格 19524"/>
          <p:cNvGraphicFramePr/>
          <p:nvPr/>
        </p:nvGraphicFramePr>
        <p:xfrm>
          <a:off x="304800" y="2254250"/>
          <a:ext cx="8534400" cy="3689985"/>
        </p:xfrm>
        <a:graphic>
          <a:graphicData uri="http://schemas.openxmlformats.org/drawingml/2006/table">
            <a:tbl>
              <a:tblPr/>
              <a:tblGrid>
                <a:gridCol w="4497388"/>
                <a:gridCol w="4037012"/>
              </a:tblGrid>
              <a:tr h="365125">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ko-KR" altLang="en-US" sz="1800" b="1" dirty="0">
                          <a:solidFill>
                            <a:schemeClr val="bg1"/>
                          </a:solidFill>
                          <a:latin typeface="微软雅黑" panose="020B0503020204020204" charset="-122"/>
                          <a:ea typeface="微软雅黑" panose="020B0503020204020204" charset="-122"/>
                        </a:rPr>
                        <a:t>作业种类</a:t>
                      </a:r>
                      <a:endParaRPr lang="ko-KR" altLang="en-US" sz="1800" b="1" dirty="0">
                        <a:solidFill>
                          <a:schemeClr val="bg1"/>
                        </a:solidFill>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2857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5261F0"/>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ko-KR" altLang="en-US" sz="1800" b="1" dirty="0">
                          <a:solidFill>
                            <a:schemeClr val="bg1"/>
                          </a:solidFill>
                          <a:latin typeface="微软雅黑" panose="020B0503020204020204" charset="-122"/>
                          <a:ea typeface="微软雅黑" panose="020B0503020204020204" charset="-122"/>
                        </a:rPr>
                        <a:t>事故种类</a:t>
                      </a:r>
                      <a:endParaRPr lang="ko-KR" altLang="en-US" sz="1800" b="1" dirty="0">
                        <a:solidFill>
                          <a:schemeClr val="bg1"/>
                        </a:solidFill>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2857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5261F0"/>
                    </a:solidFill>
                  </a:tcPr>
                </a:tc>
              </a:tr>
              <a:tr h="36830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氧、乙炔气体</a:t>
                      </a:r>
                      <a:r>
                        <a:rPr lang="ko-KR" altLang="en-US" sz="1800" b="1" dirty="0">
                          <a:latin typeface="微软雅黑" panose="020B0503020204020204" charset="-122"/>
                          <a:ea typeface="微软雅黑" panose="020B0503020204020204" charset="-122"/>
                        </a:rPr>
                        <a:t>焊接</a:t>
                      </a:r>
                      <a:r>
                        <a:rPr lang="zh-CN" altLang="en-US" sz="1800" b="1" dirty="0">
                          <a:latin typeface="微软雅黑" panose="020B0503020204020204" charset="-122"/>
                          <a:ea typeface="微软雅黑" panose="020B0503020204020204" charset="-122"/>
                        </a:rPr>
                        <a:t>，切割，熔融</a:t>
                      </a:r>
                      <a:endParaRPr lang="zh-CN" altLang="en-US" sz="1800" b="1">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电火花，有害光线，铁水，飞溅物</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9888">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化学药品</a:t>
                      </a:r>
                      <a:r>
                        <a:rPr lang="ko-KR" altLang="en-US" sz="1800" b="1" dirty="0">
                          <a:latin typeface="微软雅黑" panose="020B0503020204020204" charset="-122"/>
                          <a:ea typeface="微软雅黑" panose="020B0503020204020204" charset="-122"/>
                        </a:rPr>
                        <a:t>作业</a:t>
                      </a:r>
                      <a:endParaRPr lang="zh-CN" altLang="en-US" sz="1800" b="1">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有害液体的飞溅、酸腐蚀、有毒烟气</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9887">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切割</a:t>
                      </a:r>
                      <a:r>
                        <a:rPr lang="ko-KR" altLang="en-US" sz="1800" b="1" dirty="0">
                          <a:latin typeface="微软雅黑" panose="020B0503020204020204" charset="-122"/>
                          <a:ea typeface="微软雅黑" panose="020B0503020204020204" charset="-122"/>
                        </a:rPr>
                        <a:t>作业</a:t>
                      </a:r>
                      <a:endParaRPr lang="zh-CN" altLang="en-US" sz="1800" b="1">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飞溅物、焊渣</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9888">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电气</a:t>
                      </a:r>
                      <a:r>
                        <a:rPr lang="ko-KR" altLang="en-US" sz="1800" b="1" dirty="0">
                          <a:latin typeface="微软雅黑" panose="020B0503020204020204" charset="-122"/>
                          <a:ea typeface="微软雅黑" panose="020B0503020204020204" charset="-122"/>
                        </a:rPr>
                        <a:t>焊接</a:t>
                      </a:r>
                      <a:endParaRPr lang="zh-CN" altLang="en-US" sz="1800" b="1">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电火花、火化、有害光线、焊渣</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830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铸造</a:t>
                      </a:r>
                      <a:r>
                        <a:rPr lang="ko-KR" altLang="en-US" sz="1800" b="1" dirty="0">
                          <a:latin typeface="微软雅黑" panose="020B0503020204020204" charset="-122"/>
                          <a:ea typeface="微软雅黑" panose="020B0503020204020204" charset="-122"/>
                        </a:rPr>
                        <a:t>作业</a:t>
                      </a:r>
                      <a:endParaRPr lang="zh-CN" altLang="en-US" sz="1800" b="1">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铁水、热、火花、有害光线</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9887">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粉碎、研磨作业</a:t>
                      </a:r>
                      <a:endParaRPr lang="zh-CN" altLang="en-US" sz="1800" b="1" dirty="0">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飞溅物</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9888">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ko-KR" altLang="en-US" sz="1800" b="1" dirty="0">
                          <a:latin typeface="微软雅黑" panose="020B0503020204020204" charset="-122"/>
                          <a:ea typeface="微软雅黑" panose="020B0503020204020204" charset="-122"/>
                        </a:rPr>
                        <a:t>金属</a:t>
                      </a:r>
                      <a:r>
                        <a:rPr lang="zh-CN" altLang="en-US" sz="1800" b="1" dirty="0">
                          <a:latin typeface="微软雅黑" panose="020B0503020204020204" charset="-122"/>
                          <a:ea typeface="微软雅黑" panose="020B0503020204020204" charset="-122"/>
                        </a:rPr>
                        <a:t>的熔融</a:t>
                      </a:r>
                      <a:endParaRPr lang="zh-CN" altLang="en-US" sz="1800" b="1">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热，火焰、有害光线、电火花、铁水</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830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实验室</a:t>
                      </a:r>
                      <a:endParaRPr lang="zh-CN" altLang="en-US" sz="1800" b="1" dirty="0">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化学品的飞溅、玻璃碎片</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9525" cap="flat" cmpd="sng">
                      <a:solidFill>
                        <a:schemeClr val="accent2"/>
                      </a:solidFill>
                      <a:prstDash val="solid"/>
                      <a:headEnd type="none" w="med" len="med"/>
                      <a:tailEnd type="none" w="med" len="med"/>
                    </a:lnB>
                    <a:lnTlToBr>
                      <a:noFill/>
                    </a:lnTlToBr>
                    <a:lnBlToTr>
                      <a:noFill/>
                    </a:lnBlToTr>
                    <a:solidFill>
                      <a:srgbClr val="D7F2F7"/>
                    </a:solidFill>
                  </a:tcPr>
                </a:tc>
              </a:tr>
              <a:tr h="369887">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电火花</a:t>
                      </a:r>
                      <a:r>
                        <a:rPr lang="ko-KR" altLang="en-US" sz="1800" b="1" dirty="0">
                          <a:latin typeface="微软雅黑" panose="020B0503020204020204" charset="-122"/>
                          <a:ea typeface="微软雅黑" panose="020B0503020204020204" charset="-122"/>
                        </a:rPr>
                        <a:t>焊接</a:t>
                      </a:r>
                      <a:endParaRPr lang="zh-CN" altLang="en-US" sz="1800" b="1">
                        <a:latin typeface="微软雅黑" panose="020B0503020204020204" charset="-122"/>
                        <a:ea typeface="微软雅黑" panose="020B0503020204020204" charset="-122"/>
                      </a:endParaRPr>
                    </a:p>
                  </a:txBody>
                  <a:tcPr>
                    <a:lnL w="28575" cap="flat" cmpd="sng">
                      <a:solidFill>
                        <a:schemeClr val="accent2"/>
                      </a:solidFill>
                      <a:prstDash val="solid"/>
                      <a:headEnd type="none" w="med" len="med"/>
                      <a:tailEnd type="none" w="med" len="med"/>
                    </a:lnL>
                    <a:lnR w="952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28575" cap="flat" cmpd="sng">
                      <a:solidFill>
                        <a:schemeClr val="accent2"/>
                      </a:solidFill>
                      <a:prstDash val="solid"/>
                      <a:headEnd type="none" w="med" len="med"/>
                      <a:tailEnd type="none" w="med" len="med"/>
                    </a:lnB>
                    <a:lnTlToBr>
                      <a:noFill/>
                    </a:lnTlToBr>
                    <a:lnBlToTr>
                      <a:noFill/>
                    </a:lnBlToTr>
                    <a:solidFill>
                      <a:srgbClr val="D7F2F7"/>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buNone/>
                      </a:pPr>
                      <a:r>
                        <a:rPr lang="zh-CN" altLang="en-US" sz="1800" b="1" dirty="0">
                          <a:latin typeface="微软雅黑" panose="020B0503020204020204" charset="-122"/>
                          <a:ea typeface="微软雅黑" panose="020B0503020204020204" charset="-122"/>
                        </a:rPr>
                        <a:t>飞溅物，电火花、焊渣</a:t>
                      </a:r>
                      <a:endParaRPr lang="zh-CN" altLang="en-US" sz="1800" b="1" dirty="0">
                        <a:latin typeface="微软雅黑" panose="020B0503020204020204" charset="-122"/>
                        <a:ea typeface="微软雅黑" panose="020B0503020204020204" charset="-122"/>
                      </a:endParaRPr>
                    </a:p>
                  </a:txBody>
                  <a:tcPr>
                    <a:lnL w="9525" cap="flat" cmpd="sng">
                      <a:solidFill>
                        <a:schemeClr val="accent2"/>
                      </a:solidFill>
                      <a:prstDash val="solid"/>
                      <a:headEnd type="none" w="med" len="med"/>
                      <a:tailEnd type="none" w="med" len="med"/>
                    </a:lnL>
                    <a:lnR w="28575" cap="flat" cmpd="sng">
                      <a:solidFill>
                        <a:schemeClr val="accent2"/>
                      </a:solidFill>
                      <a:prstDash val="solid"/>
                      <a:headEnd type="none" w="med" len="med"/>
                      <a:tailEnd type="none" w="med" len="med"/>
                    </a:lnR>
                    <a:lnT w="9525" cap="flat" cmpd="sng">
                      <a:solidFill>
                        <a:schemeClr val="accent2"/>
                      </a:solidFill>
                      <a:prstDash val="solid"/>
                      <a:headEnd type="none" w="med" len="med"/>
                      <a:tailEnd type="none" w="med" len="med"/>
                    </a:lnT>
                    <a:lnB w="28575" cap="flat" cmpd="sng">
                      <a:solidFill>
                        <a:schemeClr val="accent2"/>
                      </a:solidFill>
                      <a:prstDash val="solid"/>
                      <a:headEnd type="none" w="med" len="med"/>
                      <a:tailEnd type="none" w="med" len="med"/>
                    </a:lnB>
                    <a:lnTlToBr>
                      <a:noFill/>
                    </a:lnTlToBr>
                    <a:lnBlToTr>
                      <a:noFill/>
                    </a:lnBlToTr>
                    <a:solidFill>
                      <a:srgbClr val="D7F2F7"/>
                    </a:solidFill>
                  </a:tcPr>
                </a:tc>
              </a:tr>
            </a:tbl>
          </a:graphicData>
        </a:graphic>
      </p:graphicFrame>
      <p:sp>
        <p:nvSpPr>
          <p:cNvPr id="20521" name="文本框 19499"/>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21505" name="图片 20481" descr="C:\My Documents\월간프리젠테이션\프젠36-보호구\보호구2\008.jpg"/>
          <p:cNvPicPr>
            <a:picLocks noChangeAspect="1"/>
          </p:cNvPicPr>
          <p:nvPr/>
        </p:nvPicPr>
        <p:blipFill>
          <a:blip r:embed="rId7"/>
          <a:stretch>
            <a:fillRect/>
          </a:stretch>
        </p:blipFill>
        <p:spPr>
          <a:xfrm>
            <a:off x="4800600" y="1423988"/>
            <a:ext cx="4267200" cy="3540125"/>
          </a:xfrm>
          <a:prstGeom prst="rect">
            <a:avLst/>
          </a:prstGeom>
          <a:noFill/>
          <a:ln w="9525">
            <a:noFill/>
          </a:ln>
        </p:spPr>
      </p:pic>
      <p:grpSp>
        <p:nvGrpSpPr>
          <p:cNvPr id="21506" name="组合 20482"/>
          <p:cNvGrpSpPr/>
          <p:nvPr/>
        </p:nvGrpSpPr>
        <p:grpSpPr>
          <a:xfrm>
            <a:off x="1219200" y="1219200"/>
            <a:ext cx="7467600" cy="457200"/>
            <a:chOff x="672" y="864"/>
            <a:chExt cx="4704" cy="288"/>
          </a:xfrm>
        </p:grpSpPr>
        <p:pic>
          <p:nvPicPr>
            <p:cNvPr id="21507" name="图片 20483"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21508" name="文本框 20484"/>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具备条件及使用适宜 作业</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21509" name="文本框 20485"/>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1.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眼、面防护用具</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护目镜</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护面罩</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1510" name="文本框 20488"/>
          <p:cNvSpPr txBox="1"/>
          <p:nvPr/>
        </p:nvSpPr>
        <p:spPr>
          <a:xfrm>
            <a:off x="1066800" y="1676400"/>
            <a:ext cx="7467600" cy="4641850"/>
          </a:xfrm>
          <a:prstGeom prst="rect">
            <a:avLst/>
          </a:prstGeom>
          <a:noFill/>
          <a:ln w="9525">
            <a:noFill/>
          </a:ln>
        </p:spPr>
        <p:txBody>
          <a:bodyPr tIns="90000" bIns="90000" anchor="t" anchorCtr="0">
            <a:spAutoFit/>
          </a:bodyPr>
          <a:lstStyle/>
          <a:p>
            <a:pPr marL="660400" indent="-565150" defTabSz="276225" latinLnBrk="1">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使用</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及</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管理方法</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依据</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焊接</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切割等</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遮光</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编号，</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选用合适的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遮光镜</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轻便并“广视”</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便于配戴，无不适感</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具备良好的内部构造</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在偏光环境中，应配备有</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侧面遮光板</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视力不好的操作者应采用带有度数的镜片</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660400" indent="-565150" defTabSz="276225" latinLnBrk="1">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使用</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中应定期检查镜片有无划痕、油污、裂痕等项目</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511" name="文本框 20489"/>
          <p:cNvSpPr txBox="1"/>
          <p:nvPr>
            <p:custDataLst>
              <p:tags r:id="rId9"/>
            </p:custDataLst>
          </p:nvPr>
        </p:nvSpPr>
        <p:spPr>
          <a:xfrm>
            <a:off x="7239000" y="1979613"/>
            <a:ext cx="1371600" cy="829945"/>
          </a:xfrm>
          <a:prstGeom prst="rect">
            <a:avLst/>
          </a:prstGeom>
          <a:noFill/>
          <a:ln w="9525">
            <a:noFill/>
          </a:ln>
        </p:spPr>
        <p:txBody>
          <a:bodyPr anchor="t" anchorCtr="0">
            <a:spAutoFit/>
          </a:bodyPr>
          <a:lstStyle/>
          <a:p>
            <a:pPr latinLnBrk="1">
              <a:spcBef>
                <a:spcPct val="50000"/>
              </a:spcBef>
            </a:pPr>
            <a:r>
              <a:rPr lang="ko-KR" altLang="en-US" sz="1600" b="1" dirty="0">
                <a:solidFill>
                  <a:schemeClr val="accent2"/>
                </a:solidFill>
                <a:latin typeface="微软雅黑" panose="020B0503020204020204" charset="-122"/>
                <a:ea typeface="微软雅黑" panose="020B0503020204020204" charset="-122"/>
              </a:rPr>
              <a:t>遮光</a:t>
            </a:r>
            <a:r>
              <a:rPr lang="zh-CN" altLang="en-US" sz="1600" b="1" dirty="0">
                <a:solidFill>
                  <a:schemeClr val="accent2"/>
                </a:solidFill>
                <a:latin typeface="微软雅黑" panose="020B0503020204020204" charset="-122"/>
                <a:ea typeface="微软雅黑" panose="020B0503020204020204" charset="-122"/>
              </a:rPr>
              <a:t>编号与作业内容相对应</a:t>
            </a:r>
            <a:endParaRPr lang="zh-CN" altLang="en-US" sz="1600" b="1" dirty="0">
              <a:solidFill>
                <a:schemeClr val="accent2"/>
              </a:solidFill>
              <a:latin typeface="微软雅黑" panose="020B0503020204020204" charset="-122"/>
              <a:ea typeface="微软雅黑" panose="020B0503020204020204" charset="-122"/>
            </a:endParaRPr>
          </a:p>
        </p:txBody>
      </p:sp>
      <p:sp>
        <p:nvSpPr>
          <p:cNvPr id="21512" name="文本框 20490"/>
          <p:cNvSpPr txBox="1"/>
          <p:nvPr>
            <p:custDataLst>
              <p:tags r:id="rId10"/>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22529" name="图片 21505" descr="C:\My Documents\월간프리젠테이션\프젠36-보호구\보호구2\010.jpg"/>
          <p:cNvPicPr>
            <a:picLocks noChangeAspect="1"/>
          </p:cNvPicPr>
          <p:nvPr/>
        </p:nvPicPr>
        <p:blipFill>
          <a:blip r:embed="rId7"/>
          <a:stretch>
            <a:fillRect/>
          </a:stretch>
        </p:blipFill>
        <p:spPr>
          <a:xfrm>
            <a:off x="4648200" y="2227263"/>
            <a:ext cx="4419600" cy="3944937"/>
          </a:xfrm>
          <a:prstGeom prst="rect">
            <a:avLst/>
          </a:prstGeom>
          <a:noFill/>
          <a:ln w="9525">
            <a:noFill/>
          </a:ln>
        </p:spPr>
      </p:pic>
      <p:grpSp>
        <p:nvGrpSpPr>
          <p:cNvPr id="22530" name="组合 21506"/>
          <p:cNvGrpSpPr/>
          <p:nvPr/>
        </p:nvGrpSpPr>
        <p:grpSpPr>
          <a:xfrm>
            <a:off x="1219200" y="1219200"/>
            <a:ext cx="7467600" cy="457200"/>
            <a:chOff x="672" y="864"/>
            <a:chExt cx="4704" cy="288"/>
          </a:xfrm>
        </p:grpSpPr>
        <p:pic>
          <p:nvPicPr>
            <p:cNvPr id="22531" name="图片 21507"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22532" name="文本框 21508"/>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a:t>
              </a:r>
              <a:r>
                <a:rPr lang="zh-CN" altLang="en-US" sz="2200" b="1">
                  <a:solidFill>
                    <a:schemeClr val="lt1"/>
                  </a:solidFill>
                  <a:latin typeface="微软雅黑" panose="020B0503020204020204" charset="-122"/>
                  <a:ea typeface="微软雅黑" panose="020B0503020204020204" charset="-122"/>
                  <a:cs typeface="微软雅黑" panose="020B0503020204020204" charset="-122"/>
                </a:rPr>
                <a:t>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管理方法</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22533" name="文本框 21509"/>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护耳器</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耳塞</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耳包</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2534" name="文本框 21512"/>
          <p:cNvSpPr txBox="1"/>
          <p:nvPr/>
        </p:nvSpPr>
        <p:spPr>
          <a:xfrm>
            <a:off x="1066800" y="1676400"/>
            <a:ext cx="5486400" cy="4457065"/>
          </a:xfrm>
          <a:prstGeom prst="rect">
            <a:avLst/>
          </a:prstGeom>
          <a:noFill/>
          <a:ln w="9525">
            <a:noFill/>
          </a:ln>
        </p:spPr>
        <p:txBody>
          <a:bodyPr tIns="90000" bIns="90000" anchor="t" anchorCtr="0">
            <a:spAutoFit/>
          </a:bodyPr>
          <a:lstStyle/>
          <a:p>
            <a:pPr marL="476250" indent="-381000" defTabSz="276225" latinLnBrk="1">
              <a:lnSpc>
                <a:spcPct val="11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应根据分贝强弱，</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内容，个人状态，</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选用恰当的护耳器</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使用、保管中防止污染</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特别是配戴</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耳塞</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时，不能</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用脏手接触护耳器，并</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防止异物的进入</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耳塞</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应选用不适感、痛感</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较低的柔软材料</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1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丝质材质优于橡胶</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535" name="文本框 21513"/>
          <p:cNvSpPr txBox="1"/>
          <p:nvPr>
            <p:custDataLst>
              <p:tags r:id="rId9"/>
            </p:custDataLst>
          </p:nvPr>
        </p:nvSpPr>
        <p:spPr>
          <a:xfrm>
            <a:off x="5943600" y="3048000"/>
            <a:ext cx="1295400" cy="645160"/>
          </a:xfrm>
          <a:prstGeom prst="rect">
            <a:avLst/>
          </a:prstGeom>
          <a:noFill/>
          <a:ln w="9525">
            <a:noFill/>
          </a:ln>
        </p:spPr>
        <p:txBody>
          <a:bodyPr anchor="t" anchorCtr="0">
            <a:spAutoFit/>
          </a:bodyPr>
          <a:lstStyle/>
          <a:p>
            <a:pPr latinLnBrk="1">
              <a:spcBef>
                <a:spcPct val="50000"/>
              </a:spcBef>
            </a:pPr>
            <a:r>
              <a:rPr lang="zh-CN" altLang="en-US" sz="1800" b="1" dirty="0">
                <a:solidFill>
                  <a:schemeClr val="accent2"/>
                </a:solidFill>
                <a:latin typeface="微软雅黑" panose="020B0503020204020204" charset="-122"/>
                <a:ea typeface="微软雅黑" panose="020B0503020204020204" charset="-122"/>
              </a:rPr>
              <a:t>选用适当的护耳器</a:t>
            </a:r>
            <a:endParaRPr lang="zh-CN" altLang="en-US" sz="1800" b="1" dirty="0">
              <a:solidFill>
                <a:schemeClr val="accent2"/>
              </a:solidFill>
              <a:latin typeface="微软雅黑" panose="020B0503020204020204" charset="-122"/>
              <a:ea typeface="微软雅黑" panose="020B0503020204020204" charset="-122"/>
            </a:endParaRPr>
          </a:p>
        </p:txBody>
      </p:sp>
      <p:sp>
        <p:nvSpPr>
          <p:cNvPr id="22536" name="文本框 21514"/>
          <p:cNvSpPr txBox="1"/>
          <p:nvPr>
            <p:custDataLst>
              <p:tags r:id="rId10"/>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23553" name="图片 22529" descr="C:\My Documents\월간프리젠테이션\프젠36-보호구\보호구2\011.jpg"/>
          <p:cNvPicPr>
            <a:picLocks noChangeAspect="1"/>
          </p:cNvPicPr>
          <p:nvPr/>
        </p:nvPicPr>
        <p:blipFill>
          <a:blip r:embed="rId7"/>
          <a:stretch>
            <a:fillRect/>
          </a:stretch>
        </p:blipFill>
        <p:spPr>
          <a:xfrm>
            <a:off x="4992688" y="1911350"/>
            <a:ext cx="4075112" cy="4260850"/>
          </a:xfrm>
          <a:prstGeom prst="rect">
            <a:avLst/>
          </a:prstGeom>
          <a:noFill/>
          <a:ln w="9525">
            <a:noFill/>
          </a:ln>
        </p:spPr>
      </p:pic>
      <p:grpSp>
        <p:nvGrpSpPr>
          <p:cNvPr id="23554" name="组合 22530"/>
          <p:cNvGrpSpPr/>
          <p:nvPr/>
        </p:nvGrpSpPr>
        <p:grpSpPr>
          <a:xfrm>
            <a:off x="1219200" y="1219200"/>
            <a:ext cx="7467600" cy="457200"/>
            <a:chOff x="672" y="864"/>
            <a:chExt cx="4704" cy="288"/>
          </a:xfrm>
        </p:grpSpPr>
        <p:pic>
          <p:nvPicPr>
            <p:cNvPr id="23555" name="图片 22531"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23556" name="文本框 22532"/>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使用及管理方法</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23557" name="文本框 22533"/>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护耳器</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耳塞</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耳包</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3558" name="文本框 22536"/>
          <p:cNvSpPr txBox="1"/>
          <p:nvPr/>
        </p:nvSpPr>
        <p:spPr>
          <a:xfrm>
            <a:off x="1066800" y="1676400"/>
            <a:ext cx="7467600" cy="4272280"/>
          </a:xfrm>
          <a:prstGeom prst="rect">
            <a:avLst/>
          </a:prstGeom>
          <a:noFill/>
          <a:ln w="9525">
            <a:noFill/>
          </a:ln>
        </p:spPr>
        <p:txBody>
          <a:bodyPr tIns="90000" bIns="90000" anchor="t" anchorCtr="0">
            <a:spAutoFit/>
          </a:bodyPr>
          <a:lstStyle/>
          <a:p>
            <a:pPr marL="476250" indent="-381000" defTabSz="276225" latinLnBrk="1">
              <a:lnSpc>
                <a:spcPct val="18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工作场所应配备备用</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耳塞</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根据噪音分贝强弱选用适当</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的护耳器</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- 85~115dB :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耳塞</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或</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耳包</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- 110~120dB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以上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耳塞</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和</a:t>
            </a:r>
            <a:r>
              <a:rPr lang="ko-KR" altLang="en-US" sz="2000" b="1">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80000"/>
              </a:lnSpc>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耳包</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同时使用</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559" name="文本框 22537"/>
          <p:cNvSpPr txBox="1"/>
          <p:nvPr>
            <p:custDataLst>
              <p:tags r:id="rId9"/>
            </p:custDataLst>
          </p:nvPr>
        </p:nvSpPr>
        <p:spPr>
          <a:xfrm>
            <a:off x="5791200" y="2362200"/>
            <a:ext cx="1676400" cy="922020"/>
          </a:xfrm>
          <a:prstGeom prst="rect">
            <a:avLst/>
          </a:prstGeom>
          <a:noFill/>
          <a:ln w="9525">
            <a:noFill/>
          </a:ln>
        </p:spPr>
        <p:txBody>
          <a:bodyPr anchor="t" anchorCtr="0">
            <a:spAutoFit/>
          </a:bodyPr>
          <a:lstStyle/>
          <a:p>
            <a:pPr latinLnBrk="1">
              <a:spcBef>
                <a:spcPct val="50000"/>
              </a:spcBef>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根据分贝强弱选用适当护耳器</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t>
            </a:r>
            <a:endParaRPr lang="en-US" altLang="ko-KR" sz="18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23560" name="文本框 22538"/>
          <p:cNvSpPr txBox="1"/>
          <p:nvPr>
            <p:custDataLst>
              <p:tags r:id="rId10"/>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24577" name="组合 23553"/>
          <p:cNvGrpSpPr/>
          <p:nvPr/>
        </p:nvGrpSpPr>
        <p:grpSpPr>
          <a:xfrm>
            <a:off x="1219200" y="1219200"/>
            <a:ext cx="7467600" cy="457200"/>
            <a:chOff x="672" y="864"/>
            <a:chExt cx="4704" cy="288"/>
          </a:xfrm>
        </p:grpSpPr>
        <p:pic>
          <p:nvPicPr>
            <p:cNvPr id="24578" name="图片 23554"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24579" name="文本框 23555"/>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使用及管理方法</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24580" name="文本框 23556"/>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护耳器</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耳塞</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耳包</a:t>
            </a: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a:t>
            </a:r>
            <a:endPar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4581" name="文本框 23559"/>
          <p:cNvSpPr txBox="1"/>
          <p:nvPr/>
        </p:nvSpPr>
        <p:spPr>
          <a:xfrm>
            <a:off x="1066800" y="1800225"/>
            <a:ext cx="7467600" cy="4087495"/>
          </a:xfrm>
          <a:prstGeom prst="rect">
            <a:avLst/>
          </a:prstGeom>
          <a:noFill/>
          <a:ln w="9525">
            <a:noFill/>
          </a:ln>
        </p:spPr>
        <p:txBody>
          <a:bodyPr tIns="90000" bIns="90000" anchor="t" anchorCtr="0">
            <a:spAutoFit/>
          </a:bodyPr>
          <a:lstStyle/>
          <a:p>
            <a:pPr marL="476250" indent="-381000" defTabSz="276225" latinLnBrk="1">
              <a:lnSpc>
                <a:spcPct val="17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相互沟通多的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环境适合配戴</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耳塞</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7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相互沟通少的情况则更适合配戴</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耳包</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7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耳朵有炎症或对耳塞材料过敏时应采用</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耳包</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7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EP-1</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型</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耳塞</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具备只阻拦高分贝噪音的功能，因此，适用</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7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于相互沟通较频繁的作业场所</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7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纤维材质较橡胶材质比，给耳朵造成的痛感少的多</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4582" name="文本框 23560"/>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sp>
        <p:nvSpPr>
          <p:cNvPr id="25601" name="矩形 26625"/>
          <p:cNvSpPr/>
          <p:nvPr/>
        </p:nvSpPr>
        <p:spPr>
          <a:xfrm>
            <a:off x="2133600" y="304800"/>
            <a:ext cx="6324600" cy="533400"/>
          </a:xfrm>
          <a:prstGeom prst="rect">
            <a:avLst/>
          </a:prstGeom>
          <a:noFill/>
          <a:ln w="9525">
            <a:noFill/>
          </a:ln>
        </p:spPr>
        <p:txBody>
          <a:bodyPr anchor="ctr" anchorCtr="0"/>
          <a:lstStyle/>
          <a:p>
            <a:pPr latinLnBrk="1">
              <a:buSzTx/>
            </a:pPr>
            <a:r>
              <a:rPr lang="zh-CN" altLang="en-US" sz="2800" b="1" dirty="0">
                <a:solidFill>
                  <a:schemeClr val="accent1"/>
                </a:solidFill>
                <a:latin typeface="微软雅黑" panose="020B0503020204020204" charset="-122"/>
                <a:ea typeface="微软雅黑" panose="020B0503020204020204" charset="-122"/>
              </a:rPr>
              <a:t>呼吸防护用具</a:t>
            </a:r>
            <a:endParaRPr lang="zh-CN" altLang="en-US" sz="2800" b="1" dirty="0">
              <a:solidFill>
                <a:schemeClr val="accent1"/>
              </a:solidFill>
              <a:latin typeface="微软雅黑" panose="020B0503020204020204" charset="-122"/>
              <a:ea typeface="微软雅黑" panose="020B0503020204020204" charset="-122"/>
            </a:endParaRPr>
          </a:p>
        </p:txBody>
      </p:sp>
      <p:grpSp>
        <p:nvGrpSpPr>
          <p:cNvPr id="25602" name="组合 26628"/>
          <p:cNvGrpSpPr/>
          <p:nvPr/>
        </p:nvGrpSpPr>
        <p:grpSpPr>
          <a:xfrm>
            <a:off x="685800" y="825500"/>
            <a:ext cx="7239000" cy="460375"/>
            <a:chOff x="528" y="864"/>
            <a:chExt cx="4560" cy="290"/>
          </a:xfrm>
        </p:grpSpPr>
        <p:sp>
          <p:nvSpPr>
            <p:cNvPr id="25603" name="文本框 26629"/>
            <p:cNvSpPr txBox="1"/>
            <p:nvPr/>
          </p:nvSpPr>
          <p:spPr>
            <a:xfrm>
              <a:off x="768" y="864"/>
              <a:ext cx="4320" cy="290"/>
            </a:xfrm>
            <a:prstGeom prst="rect">
              <a:avLst/>
            </a:prstGeom>
            <a:solidFill>
              <a:srgbClr val="99CCFF"/>
            </a:solidFill>
            <a:ln w="9525">
              <a:noFill/>
            </a:ln>
          </p:spPr>
          <p:txBody>
            <a:bodyPr anchor="t" anchorCtr="0">
              <a:spAutoFit/>
            </a:bodyPr>
            <a:lstStyle/>
            <a:p>
              <a:pPr latinLnBrk="1">
                <a:spcBef>
                  <a:spcPct val="50000"/>
                </a:spcBef>
              </a:pPr>
              <a:r>
                <a:rPr lang="ko-KR" altLang="en-US" sz="2400" b="1" dirty="0">
                  <a:solidFill>
                    <a:srgbClr val="0000CC"/>
                  </a:solidFill>
                  <a:latin typeface="微软雅黑" panose="020B0503020204020204" charset="-122"/>
                  <a:ea typeface="微软雅黑" panose="020B0503020204020204" charset="-122"/>
                </a:rPr>
                <a:t>防尘口罩</a:t>
              </a:r>
              <a:endParaRPr lang="ko-KR" altLang="en-US" sz="2400" b="1" dirty="0">
                <a:solidFill>
                  <a:srgbClr val="0000CC"/>
                </a:solidFill>
                <a:latin typeface="微软雅黑" panose="020B0503020204020204" charset="-122"/>
                <a:ea typeface="微软雅黑" panose="020B0503020204020204" charset="-122"/>
              </a:endParaRPr>
            </a:p>
          </p:txBody>
        </p:sp>
        <p:pic>
          <p:nvPicPr>
            <p:cNvPr id="25604" name="图片 26630" descr="C:\My Documents\마크모양2.jpg"/>
            <p:cNvPicPr>
              <a:picLocks noChangeAspect="1"/>
            </p:cNvPicPr>
            <p:nvPr/>
          </p:nvPicPr>
          <p:blipFill>
            <a:blip r:embed="rId7"/>
            <a:stretch>
              <a:fillRect/>
            </a:stretch>
          </p:blipFill>
          <p:spPr>
            <a:xfrm>
              <a:off x="528" y="912"/>
              <a:ext cx="190" cy="192"/>
            </a:xfrm>
            <a:prstGeom prst="rect">
              <a:avLst/>
            </a:prstGeom>
            <a:noFill/>
            <a:ln w="9525">
              <a:noFill/>
            </a:ln>
          </p:spPr>
        </p:pic>
      </p:grpSp>
      <p:sp>
        <p:nvSpPr>
          <p:cNvPr id="25605" name="文本框 26631"/>
          <p:cNvSpPr txBox="1"/>
          <p:nvPr/>
        </p:nvSpPr>
        <p:spPr>
          <a:xfrm>
            <a:off x="838200" y="1511300"/>
            <a:ext cx="7086600" cy="386080"/>
          </a:xfrm>
          <a:prstGeom prst="rect">
            <a:avLst/>
          </a:prstGeom>
          <a:noFill/>
          <a:ln w="9525">
            <a:noFill/>
          </a:ln>
        </p:spPr>
        <p:txBody>
          <a:bodyPr anchor="t" anchorCtr="0">
            <a:spAutoFit/>
          </a:bodyPr>
          <a:lstStyle/>
          <a:p>
            <a:pPr marL="386080" indent="-386080" defTabSz="758825" latinLnBrk="1">
              <a:lnSpc>
                <a:spcPct val="80000"/>
              </a:lnSpc>
              <a:spcBef>
                <a:spcPct val="50000"/>
              </a:spcBef>
              <a:tabLst>
                <a:tab pos="386080"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a:t>
            </a: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400" b="1" dirty="0">
                <a:solidFill>
                  <a:schemeClr val="dk1"/>
                </a:solidFill>
                <a:latin typeface="微软雅黑" panose="020B0503020204020204" charset="-122"/>
                <a:ea typeface="微软雅黑" panose="020B0503020204020204" charset="-122"/>
                <a:cs typeface="微软雅黑" panose="020B0503020204020204" charset="-122"/>
              </a:rPr>
              <a:t>种类</a:t>
            </a:r>
            <a:endParaRPr lang="ko-KR" altLang="en-US" sz="2400" b="1"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5606" name="图片 26632" descr="C:\My Documents\월간프리젠테이션\프젠22-보호구\보-20.jpg"/>
          <p:cNvPicPr>
            <a:picLocks noChangeAspect="1"/>
          </p:cNvPicPr>
          <p:nvPr/>
        </p:nvPicPr>
        <p:blipFill>
          <a:blip r:embed="rId8"/>
          <a:stretch>
            <a:fillRect/>
          </a:stretch>
        </p:blipFill>
        <p:spPr>
          <a:xfrm>
            <a:off x="1066800" y="2300288"/>
            <a:ext cx="7086600" cy="2463800"/>
          </a:xfrm>
          <a:prstGeom prst="rect">
            <a:avLst/>
          </a:prstGeom>
          <a:noFill/>
          <a:ln w="9525">
            <a:noFill/>
          </a:ln>
        </p:spPr>
      </p:pic>
      <p:sp>
        <p:nvSpPr>
          <p:cNvPr id="25607" name="文本框 26633"/>
          <p:cNvSpPr txBox="1"/>
          <p:nvPr/>
        </p:nvSpPr>
        <p:spPr>
          <a:xfrm>
            <a:off x="1600200" y="4953000"/>
            <a:ext cx="1295400" cy="386080"/>
          </a:xfrm>
          <a:prstGeom prst="rect">
            <a:avLst/>
          </a:prstGeom>
          <a:noFill/>
          <a:ln w="9525">
            <a:noFill/>
          </a:ln>
        </p:spPr>
        <p:txBody>
          <a:bodyPr anchor="t" anchorCtr="0">
            <a:spAutoFit/>
          </a:bodyPr>
          <a:lstStyle/>
          <a:p>
            <a:pPr marL="386080" indent="-386080" defTabSz="758825" latinLnBrk="1">
              <a:lnSpc>
                <a:spcPct val="80000"/>
              </a:lnSpc>
              <a:spcBef>
                <a:spcPct val="50000"/>
              </a:spcBef>
              <a:tabLst>
                <a:tab pos="386080"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隔离式</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608" name="文本框 26634"/>
          <p:cNvSpPr txBox="1"/>
          <p:nvPr/>
        </p:nvSpPr>
        <p:spPr>
          <a:xfrm>
            <a:off x="6248400" y="4953000"/>
            <a:ext cx="1905000" cy="386080"/>
          </a:xfrm>
          <a:prstGeom prst="rect">
            <a:avLst/>
          </a:prstGeom>
          <a:noFill/>
          <a:ln w="9525">
            <a:noFill/>
          </a:ln>
        </p:spPr>
        <p:txBody>
          <a:bodyPr anchor="t" anchorCtr="0">
            <a:spAutoFit/>
          </a:bodyPr>
          <a:lstStyle/>
          <a:p>
            <a:pPr marL="386080" indent="-386080" defTabSz="758825" latinLnBrk="1">
              <a:lnSpc>
                <a:spcPct val="80000"/>
              </a:lnSpc>
              <a:spcBef>
                <a:spcPct val="50000"/>
              </a:spcBef>
              <a:tabLst>
                <a:tab pos="386080"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贴面过滤式</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609" name="文本框 26635"/>
          <p:cNvSpPr txBox="1"/>
          <p:nvPr/>
        </p:nvSpPr>
        <p:spPr>
          <a:xfrm>
            <a:off x="4114800" y="4953000"/>
            <a:ext cx="1295400" cy="386080"/>
          </a:xfrm>
          <a:prstGeom prst="rect">
            <a:avLst/>
          </a:prstGeom>
          <a:noFill/>
          <a:ln w="9525">
            <a:noFill/>
          </a:ln>
        </p:spPr>
        <p:txBody>
          <a:bodyPr anchor="t" anchorCtr="0">
            <a:spAutoFit/>
          </a:bodyPr>
          <a:lstStyle/>
          <a:p>
            <a:pPr marL="386080" indent="-386080" defTabSz="758825" latinLnBrk="1">
              <a:lnSpc>
                <a:spcPct val="80000"/>
              </a:lnSpc>
              <a:spcBef>
                <a:spcPct val="50000"/>
              </a:spcBef>
              <a:tabLst>
                <a:tab pos="386080"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串联式</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610" name="文本框 26636"/>
          <p:cNvSpPr txBox="1"/>
          <p:nvPr>
            <p:custDataLst>
              <p:tags r:id="rId9"/>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26625" name="组合 27652"/>
          <p:cNvGrpSpPr/>
          <p:nvPr/>
        </p:nvGrpSpPr>
        <p:grpSpPr>
          <a:xfrm>
            <a:off x="685800" y="825500"/>
            <a:ext cx="7239000" cy="460375"/>
            <a:chOff x="528" y="864"/>
            <a:chExt cx="4560" cy="290"/>
          </a:xfrm>
        </p:grpSpPr>
        <p:sp>
          <p:nvSpPr>
            <p:cNvPr id="26626" name="文本框 27653"/>
            <p:cNvSpPr txBox="1"/>
            <p:nvPr/>
          </p:nvSpPr>
          <p:spPr>
            <a:xfrm>
              <a:off x="768" y="864"/>
              <a:ext cx="4320" cy="290"/>
            </a:xfrm>
            <a:prstGeom prst="rect">
              <a:avLst/>
            </a:prstGeom>
            <a:solidFill>
              <a:srgbClr val="99CCFF"/>
            </a:solidFill>
            <a:ln w="9525">
              <a:noFill/>
            </a:ln>
          </p:spPr>
          <p:txBody>
            <a:bodyPr anchor="t" anchorCtr="0">
              <a:spAutoFit/>
            </a:bodyPr>
            <a:lstStyle/>
            <a:p>
              <a:pPr latinLnBrk="1">
                <a:spcBef>
                  <a:spcPct val="50000"/>
                </a:spcBef>
              </a:pPr>
              <a:r>
                <a:rPr lang="ko-KR" altLang="en-US" sz="2400" b="1" dirty="0">
                  <a:solidFill>
                    <a:srgbClr val="0000CC"/>
                  </a:solidFill>
                  <a:latin typeface="微软雅黑" panose="020B0503020204020204" charset="-122"/>
                  <a:ea typeface="微软雅黑" panose="020B0503020204020204" charset="-122"/>
                </a:rPr>
                <a:t>防尘口罩</a:t>
              </a:r>
              <a:endParaRPr lang="ko-KR" altLang="en-US" sz="2400" b="1" dirty="0">
                <a:solidFill>
                  <a:srgbClr val="0000CC"/>
                </a:solidFill>
                <a:latin typeface="微软雅黑" panose="020B0503020204020204" charset="-122"/>
                <a:ea typeface="微软雅黑" panose="020B0503020204020204" charset="-122"/>
              </a:endParaRPr>
            </a:p>
          </p:txBody>
        </p:sp>
        <p:pic>
          <p:nvPicPr>
            <p:cNvPr id="26627" name="图片 27654" descr="C:\My Documents\마크모양2.jpg"/>
            <p:cNvPicPr>
              <a:picLocks noChangeAspect="1"/>
            </p:cNvPicPr>
            <p:nvPr/>
          </p:nvPicPr>
          <p:blipFill>
            <a:blip r:embed="rId7"/>
            <a:stretch>
              <a:fillRect/>
            </a:stretch>
          </p:blipFill>
          <p:spPr>
            <a:xfrm>
              <a:off x="528" y="912"/>
              <a:ext cx="190" cy="192"/>
            </a:xfrm>
            <a:prstGeom prst="rect">
              <a:avLst/>
            </a:prstGeom>
            <a:noFill/>
            <a:ln w="9525">
              <a:noFill/>
            </a:ln>
          </p:spPr>
        </p:pic>
      </p:grpSp>
      <p:sp>
        <p:nvSpPr>
          <p:cNvPr id="26628" name="文本框 27655"/>
          <p:cNvSpPr txBox="1"/>
          <p:nvPr/>
        </p:nvSpPr>
        <p:spPr>
          <a:xfrm>
            <a:off x="533400" y="1511300"/>
            <a:ext cx="8001000" cy="4707890"/>
          </a:xfrm>
          <a:prstGeom prst="rect">
            <a:avLst/>
          </a:prstGeom>
          <a:noFill/>
          <a:ln w="9525">
            <a:noFill/>
          </a:ln>
        </p:spPr>
        <p:txBody>
          <a:bodyPr anchor="t" anchorCtr="0">
            <a:spAutoFit/>
          </a:bodyPr>
          <a:lstStyle/>
          <a:p>
            <a:pPr marL="476250" indent="-476250" defTabSz="758825" latinLnBrk="1">
              <a:spcBef>
                <a:spcPct val="50000"/>
              </a:spcBef>
              <a:tabLst>
                <a:tab pos="476250"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a:t>
            </a: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400" b="1" dirty="0">
                <a:solidFill>
                  <a:schemeClr val="dk1"/>
                </a:solidFill>
                <a:latin typeface="微软雅黑" panose="020B0503020204020204" charset="-122"/>
                <a:ea typeface="微软雅黑" panose="020B0503020204020204" charset="-122"/>
                <a:cs typeface="微软雅黑" panose="020B0503020204020204" charset="-122"/>
              </a:rPr>
              <a:t>使用方法及管理</a:t>
            </a:r>
            <a:r>
              <a:rPr lang="en-US" altLang="ko-KR" sz="2400" b="1" dirty="0">
                <a:solidFill>
                  <a:schemeClr val="dk1"/>
                </a:solidFill>
                <a:latin typeface="微软雅黑" panose="020B0503020204020204" charset="-122"/>
                <a:ea typeface="微软雅黑" panose="020B0503020204020204" charset="-122"/>
                <a:cs typeface="微软雅黑" panose="020B0503020204020204" charset="-122"/>
              </a:rPr>
              <a:t>(</a:t>
            </a: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1)</a:t>
            </a:r>
            <a:endParaRPr lang="en-US" altLang="ko-KR" sz="2400" b="1">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使用</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前应检查排气阀，吸气阀的功能是否正常，是否</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有漏气等现象</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贴面部位应封闭良好</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过滤材料应在干燥环境中</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使用</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过滤器应定期清理干净后方可</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使用</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出现过敏性湿疹时，应马上清洗患部，并涂抹硼酸液</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清洗贴面部时使用中性的洗涤剂</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橡胶部位容易被油污、有机溶剂腐蚀，并在强光下易发生老化，</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476250" defTabSz="758825" latinLnBrk="1">
              <a:spcBef>
                <a:spcPct val="50000"/>
              </a:spcBef>
              <a:tabLst>
                <a:tab pos="4762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因此使用、储存时应尽量避免上述环境</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6629" name="文本框 27656"/>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
        <p:nvSpPr>
          <p:cNvPr id="26630" name="矩形 27657"/>
          <p:cNvSpPr/>
          <p:nvPr/>
        </p:nvSpPr>
        <p:spPr>
          <a:xfrm>
            <a:off x="2133600" y="304800"/>
            <a:ext cx="6324600" cy="533400"/>
          </a:xfrm>
          <a:prstGeom prst="rect">
            <a:avLst/>
          </a:prstGeom>
          <a:noFill/>
          <a:ln w="9525">
            <a:noFill/>
          </a:ln>
        </p:spPr>
        <p:txBody>
          <a:bodyPr anchor="ctr" anchorCtr="0"/>
          <a:lstStyle/>
          <a:p>
            <a:pPr latinLnBrk="1">
              <a:buSzTx/>
            </a:pPr>
            <a:r>
              <a:rPr lang="zh-CN" altLang="en-US" sz="2800" b="1" dirty="0">
                <a:solidFill>
                  <a:schemeClr val="accent1"/>
                </a:solidFill>
                <a:latin typeface="微软雅黑" panose="020B0503020204020204" charset="-122"/>
                <a:ea typeface="微软雅黑" panose="020B0503020204020204" charset="-122"/>
              </a:rPr>
              <a:t>呼吸防护用具</a:t>
            </a:r>
            <a:endParaRPr lang="zh-CN" altLang="en-US" sz="2800" b="1" dirty="0">
              <a:solidFill>
                <a:schemeClr val="accent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27649" name="组合 28676"/>
          <p:cNvGrpSpPr/>
          <p:nvPr/>
        </p:nvGrpSpPr>
        <p:grpSpPr>
          <a:xfrm>
            <a:off x="685800" y="825500"/>
            <a:ext cx="7239000" cy="460375"/>
            <a:chOff x="528" y="864"/>
            <a:chExt cx="4560" cy="290"/>
          </a:xfrm>
        </p:grpSpPr>
        <p:sp>
          <p:nvSpPr>
            <p:cNvPr id="27650" name="文本框 28677"/>
            <p:cNvSpPr txBox="1"/>
            <p:nvPr/>
          </p:nvSpPr>
          <p:spPr>
            <a:xfrm>
              <a:off x="768" y="864"/>
              <a:ext cx="4320" cy="290"/>
            </a:xfrm>
            <a:prstGeom prst="rect">
              <a:avLst/>
            </a:prstGeom>
            <a:solidFill>
              <a:srgbClr val="99CCFF"/>
            </a:solidFill>
            <a:ln w="9525">
              <a:noFill/>
            </a:ln>
          </p:spPr>
          <p:txBody>
            <a:bodyPr anchor="t" anchorCtr="0">
              <a:spAutoFit/>
            </a:bodyPr>
            <a:lstStyle/>
            <a:p>
              <a:pPr latinLnBrk="1">
                <a:spcBef>
                  <a:spcPct val="50000"/>
                </a:spcBef>
              </a:pPr>
              <a:r>
                <a:rPr lang="ko-KR" altLang="en-US" sz="2400" b="1" dirty="0">
                  <a:solidFill>
                    <a:srgbClr val="0000CC"/>
                  </a:solidFill>
                  <a:latin typeface="微软雅黑" panose="020B0503020204020204" charset="-122"/>
                  <a:ea typeface="微软雅黑" panose="020B0503020204020204" charset="-122"/>
                </a:rPr>
                <a:t>防尘口罩</a:t>
              </a:r>
              <a:endParaRPr lang="ko-KR" altLang="en-US" sz="2400" b="1" dirty="0">
                <a:solidFill>
                  <a:srgbClr val="0000CC"/>
                </a:solidFill>
                <a:latin typeface="微软雅黑" panose="020B0503020204020204" charset="-122"/>
                <a:ea typeface="微软雅黑" panose="020B0503020204020204" charset="-122"/>
              </a:endParaRPr>
            </a:p>
          </p:txBody>
        </p:sp>
        <p:pic>
          <p:nvPicPr>
            <p:cNvPr id="27651" name="图片 28678" descr="C:\My Documents\마크모양2.jpg"/>
            <p:cNvPicPr>
              <a:picLocks noChangeAspect="1"/>
            </p:cNvPicPr>
            <p:nvPr/>
          </p:nvPicPr>
          <p:blipFill>
            <a:blip r:embed="rId7"/>
            <a:stretch>
              <a:fillRect/>
            </a:stretch>
          </p:blipFill>
          <p:spPr>
            <a:xfrm>
              <a:off x="528" y="912"/>
              <a:ext cx="190" cy="192"/>
            </a:xfrm>
            <a:prstGeom prst="rect">
              <a:avLst/>
            </a:prstGeom>
            <a:noFill/>
            <a:ln w="9525">
              <a:noFill/>
            </a:ln>
          </p:spPr>
        </p:pic>
      </p:grpSp>
      <p:sp>
        <p:nvSpPr>
          <p:cNvPr id="27652" name="文本框 28679"/>
          <p:cNvSpPr txBox="1"/>
          <p:nvPr/>
        </p:nvSpPr>
        <p:spPr>
          <a:xfrm>
            <a:off x="838200" y="1511300"/>
            <a:ext cx="7772400" cy="1579245"/>
          </a:xfrm>
          <a:prstGeom prst="rect">
            <a:avLst/>
          </a:prstGeom>
          <a:noFill/>
          <a:ln w="9525">
            <a:noFill/>
          </a:ln>
        </p:spPr>
        <p:txBody>
          <a:bodyPr anchor="t" anchorCtr="0">
            <a:spAutoFit/>
          </a:bodyPr>
          <a:lstStyle/>
          <a:p>
            <a:pPr defTabSz="850900" latinLnBrk="1">
              <a:lnSpc>
                <a:spcPct val="110000"/>
              </a:lnSpc>
              <a:spcBef>
                <a:spcPct val="50000"/>
              </a:spcBef>
              <a:tabLst>
                <a:tab pos="567055"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a:t>
            </a: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400" b="1" dirty="0">
                <a:solidFill>
                  <a:schemeClr val="dk1"/>
                </a:solidFill>
                <a:latin typeface="微软雅黑" panose="020B0503020204020204" charset="-122"/>
                <a:ea typeface="微软雅黑" panose="020B0503020204020204" charset="-122"/>
                <a:cs typeface="微软雅黑" panose="020B0503020204020204" charset="-122"/>
              </a:rPr>
              <a:t>使用方法及管理</a:t>
            </a:r>
            <a:r>
              <a:rPr lang="en-US" altLang="ko-KR" sz="2400" b="1" dirty="0">
                <a:solidFill>
                  <a:schemeClr val="dk1"/>
                </a:solidFill>
                <a:latin typeface="微软雅黑" panose="020B0503020204020204" charset="-122"/>
                <a:ea typeface="微软雅黑" panose="020B0503020204020204" charset="-122"/>
                <a:cs typeface="微软雅黑" panose="020B0503020204020204" charset="-122"/>
              </a:rPr>
              <a:t>(</a:t>
            </a: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2)</a:t>
            </a:r>
            <a:endParaRPr lang="zh-CN" altLang="en-US" sz="2200" b="1" dirty="0">
              <a:solidFill>
                <a:schemeClr val="dk1"/>
              </a:solidFill>
              <a:latin typeface="微软雅黑" panose="020B0503020204020204" charset="-122"/>
              <a:ea typeface="微软雅黑" panose="020B0503020204020204" charset="-122"/>
              <a:cs typeface="微软雅黑" panose="020B0503020204020204" charset="-122"/>
            </a:endParaRPr>
          </a:p>
          <a:p>
            <a:pPr defTabSz="850900" latinLnBrk="1">
              <a:lnSpc>
                <a:spcPct val="110000"/>
              </a:lnSpc>
              <a:spcBef>
                <a:spcPct val="50000"/>
              </a:spcBef>
              <a:tabLst>
                <a:tab pos="567055" algn="l"/>
              </a:tabLst>
            </a:pP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      □ 配戴</a:t>
            </a:r>
            <a:r>
              <a:rPr lang="ko-KR" altLang="en-US" sz="2200" b="1" dirty="0">
                <a:solidFill>
                  <a:schemeClr val="dk1"/>
                </a:solidFill>
                <a:latin typeface="微软雅黑" panose="020B0503020204020204" charset="-122"/>
                <a:ea typeface="微软雅黑" panose="020B0503020204020204" charset="-122"/>
                <a:cs typeface="微软雅黑" panose="020B0503020204020204" charset="-122"/>
              </a:rPr>
              <a:t>防尘口罩</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时禁止垫手绢等物品</a:t>
            </a:r>
            <a:endParaRPr lang="ko-KR" altLang="en-US" sz="2200" b="1">
              <a:solidFill>
                <a:schemeClr val="dk1"/>
              </a:solidFill>
              <a:latin typeface="微软雅黑" panose="020B0503020204020204" charset="-122"/>
              <a:ea typeface="微软雅黑" panose="020B0503020204020204" charset="-122"/>
              <a:cs typeface="微软雅黑" panose="020B0503020204020204" charset="-122"/>
            </a:endParaRPr>
          </a:p>
          <a:p>
            <a:pPr defTabSz="850900" latinLnBrk="1">
              <a:lnSpc>
                <a:spcPct val="110000"/>
              </a:lnSpc>
              <a:spcBef>
                <a:spcPct val="50000"/>
              </a:spcBef>
              <a:tabLst>
                <a:tab pos="567055" algn="l"/>
              </a:tabLst>
            </a:pPr>
            <a:r>
              <a:rPr lang="ko-KR" altLang="en-US" sz="22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 下列情况，应及时更换</a:t>
            </a:r>
            <a:r>
              <a:rPr lang="ko-KR" altLang="en-US" sz="2200" b="1" dirty="0">
                <a:solidFill>
                  <a:schemeClr val="dk1"/>
                </a:solidFill>
                <a:latin typeface="微软雅黑" panose="020B0503020204020204" charset="-122"/>
                <a:ea typeface="微软雅黑" panose="020B0503020204020204" charset="-122"/>
                <a:cs typeface="微软雅黑" panose="020B0503020204020204" charset="-122"/>
              </a:rPr>
              <a:t>防尘口罩</a:t>
            </a:r>
            <a:r>
              <a:rPr lang="zh-CN" altLang="en-US" sz="2200" b="1" dirty="0">
                <a:solidFill>
                  <a:schemeClr val="dk1"/>
                </a:solidFill>
                <a:latin typeface="微软雅黑" panose="020B0503020204020204" charset="-122"/>
                <a:ea typeface="微软雅黑" panose="020B0503020204020204" charset="-122"/>
                <a:cs typeface="微软雅黑" panose="020B0503020204020204" charset="-122"/>
              </a:rPr>
              <a:t>的部件或直接废弃</a:t>
            </a:r>
            <a:endParaRPr lang="zh-CN" altLang="en-US" sz="22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7653" name="文本框 28680"/>
          <p:cNvSpPr txBox="1"/>
          <p:nvPr>
            <p:custDataLst>
              <p:tags r:id="rId8"/>
            </p:custDataLst>
          </p:nvPr>
        </p:nvSpPr>
        <p:spPr>
          <a:xfrm>
            <a:off x="838200" y="3200400"/>
            <a:ext cx="7391400" cy="2861310"/>
          </a:xfrm>
          <a:prstGeom prst="rect">
            <a:avLst/>
          </a:prstGeom>
          <a:noFill/>
          <a:ln w="9525">
            <a:noFill/>
          </a:ln>
        </p:spPr>
        <p:txBody>
          <a:bodyPr anchor="t" anchorCtr="0">
            <a:spAutoFit/>
          </a:bodyPr>
          <a:lstStyle/>
          <a:p>
            <a:pPr marL="663575" indent="-663575" defTabSz="850900" latinLnBrk="1">
              <a:lnSpc>
                <a:spcPct val="140000"/>
              </a:lnSpc>
              <a:spcBef>
                <a:spcPct val="50000"/>
              </a:spcBef>
              <a:tabLst>
                <a:tab pos="3746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过滤盒的背面显示白色或呼吸有异常味道时</a:t>
            </a:r>
            <a:endParaRPr lang="en-US" altLang="ko-KR" sz="2000" b="1" dirty="0">
              <a:solidFill>
                <a:schemeClr val="dk1"/>
              </a:solidFill>
              <a:latin typeface="微软雅黑" panose="020B0503020204020204" charset="-122"/>
              <a:ea typeface="微软雅黑" panose="020B0503020204020204" charset="-122"/>
              <a:cs typeface="微软雅黑" panose="020B0503020204020204" charset="-122"/>
            </a:endParaRPr>
          </a:p>
          <a:p>
            <a:pPr marL="663575" indent="-663575" defTabSz="850900" latinLnBrk="1">
              <a:lnSpc>
                <a:spcPct val="140000"/>
              </a:lnSpc>
              <a:spcBef>
                <a:spcPct val="50000"/>
              </a:spcBef>
              <a:tabLst>
                <a:tab pos="3746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 过滤盒出现受潮，破损，明显变形等情况</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en-US" altLang="ko-KR" sz="2000" b="1" dirty="0">
              <a:solidFill>
                <a:schemeClr val="dk1"/>
              </a:solidFill>
              <a:latin typeface="微软雅黑" panose="020B0503020204020204" charset="-122"/>
              <a:ea typeface="微软雅黑" panose="020B0503020204020204" charset="-122"/>
              <a:cs typeface="微软雅黑" panose="020B0503020204020204" charset="-122"/>
            </a:endParaRPr>
          </a:p>
          <a:p>
            <a:pPr marL="663575" indent="-663575" defTabSz="850900" latinLnBrk="1">
              <a:lnSpc>
                <a:spcPct val="140000"/>
              </a:lnSpc>
              <a:spcBef>
                <a:spcPct val="50000"/>
              </a:spcBef>
              <a:tabLst>
                <a:tab pos="374650"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被判定为吸气阻力显著上升或阻尘效率低下的情况</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3575" indent="-663575" defTabSz="850900" latinLnBrk="1">
              <a:lnSpc>
                <a:spcPct val="140000"/>
              </a:lnSpc>
              <a:spcBef>
                <a:spcPct val="50000"/>
              </a:spcBef>
              <a:tabLst>
                <a:tab pos="374650"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口罩主体、吸气阀、排气阀等发生龟裂或显著变形的  </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663575" indent="-663575" defTabSz="850900" latinLnBrk="1">
              <a:lnSpc>
                <a:spcPct val="140000"/>
              </a:lnSpc>
              <a:spcBef>
                <a:spcPct val="50000"/>
              </a:spcBef>
              <a:tabLst>
                <a:tab pos="374650"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情况</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7654" name="文本框 28681"/>
          <p:cNvSpPr txBox="1"/>
          <p:nvPr>
            <p:custDataLst>
              <p:tags r:id="rId9"/>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
        <p:nvSpPr>
          <p:cNvPr id="27655" name="矩形 28682"/>
          <p:cNvSpPr/>
          <p:nvPr/>
        </p:nvSpPr>
        <p:spPr>
          <a:xfrm>
            <a:off x="2133600" y="304800"/>
            <a:ext cx="6324600" cy="533400"/>
          </a:xfrm>
          <a:prstGeom prst="rect">
            <a:avLst/>
          </a:prstGeom>
          <a:noFill/>
          <a:ln w="9525">
            <a:noFill/>
          </a:ln>
        </p:spPr>
        <p:txBody>
          <a:bodyPr anchor="ctr" anchorCtr="0"/>
          <a:lstStyle/>
          <a:p>
            <a:pPr latinLnBrk="1">
              <a:buSzTx/>
            </a:pPr>
            <a:r>
              <a:rPr lang="zh-CN" altLang="en-US" sz="2800" b="1" dirty="0">
                <a:solidFill>
                  <a:schemeClr val="accent1"/>
                </a:solidFill>
                <a:latin typeface="微软雅黑" panose="020B0503020204020204" charset="-122"/>
                <a:ea typeface="微软雅黑" panose="020B0503020204020204" charset="-122"/>
              </a:rPr>
              <a:t>呼吸防护用具</a:t>
            </a:r>
            <a:endParaRPr lang="zh-CN" altLang="en-US" sz="2800" b="1" dirty="0">
              <a:solidFill>
                <a:schemeClr val="accent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28673" name="组合 29700"/>
          <p:cNvGrpSpPr/>
          <p:nvPr/>
        </p:nvGrpSpPr>
        <p:grpSpPr>
          <a:xfrm>
            <a:off x="685800" y="825500"/>
            <a:ext cx="7239000" cy="460375"/>
            <a:chOff x="528" y="864"/>
            <a:chExt cx="4560" cy="290"/>
          </a:xfrm>
        </p:grpSpPr>
        <p:sp>
          <p:nvSpPr>
            <p:cNvPr id="28674" name="文本框 29701"/>
            <p:cNvSpPr txBox="1"/>
            <p:nvPr/>
          </p:nvSpPr>
          <p:spPr>
            <a:xfrm>
              <a:off x="768" y="864"/>
              <a:ext cx="4320" cy="290"/>
            </a:xfrm>
            <a:prstGeom prst="rect">
              <a:avLst/>
            </a:prstGeom>
            <a:solidFill>
              <a:srgbClr val="99CCFF"/>
            </a:solidFill>
            <a:ln w="9525">
              <a:noFill/>
            </a:ln>
          </p:spPr>
          <p:txBody>
            <a:bodyPr anchor="t" anchorCtr="0">
              <a:spAutoFit/>
            </a:bodyPr>
            <a:lstStyle/>
            <a:p>
              <a:pPr latinLnBrk="1">
                <a:spcBef>
                  <a:spcPct val="50000"/>
                </a:spcBef>
              </a:pPr>
              <a:r>
                <a:rPr lang="ko-KR" altLang="en-US" sz="2400" b="1" dirty="0">
                  <a:solidFill>
                    <a:srgbClr val="0000CC"/>
                  </a:solidFill>
                  <a:latin typeface="微软雅黑" panose="020B0503020204020204" charset="-122"/>
                  <a:ea typeface="微软雅黑" panose="020B0503020204020204" charset="-122"/>
                </a:rPr>
                <a:t>防毒</a:t>
              </a:r>
              <a:r>
                <a:rPr lang="zh-CN" altLang="en-US" sz="2400" b="1" dirty="0">
                  <a:solidFill>
                    <a:srgbClr val="0000CC"/>
                  </a:solidFill>
                  <a:latin typeface="微软雅黑" panose="020B0503020204020204" charset="-122"/>
                  <a:ea typeface="微软雅黑" panose="020B0503020204020204" charset="-122"/>
                </a:rPr>
                <a:t>面罩</a:t>
              </a:r>
              <a:endParaRPr lang="zh-CN" altLang="en-US" sz="2400" b="1" dirty="0">
                <a:solidFill>
                  <a:srgbClr val="0000CC"/>
                </a:solidFill>
                <a:latin typeface="微软雅黑" panose="020B0503020204020204" charset="-122"/>
                <a:ea typeface="微软雅黑" panose="020B0503020204020204" charset="-122"/>
              </a:endParaRPr>
            </a:p>
          </p:txBody>
        </p:sp>
        <p:pic>
          <p:nvPicPr>
            <p:cNvPr id="28675" name="图片 29702" descr="C:\My Documents\마크모양2.jpg"/>
            <p:cNvPicPr>
              <a:picLocks noChangeAspect="1"/>
            </p:cNvPicPr>
            <p:nvPr/>
          </p:nvPicPr>
          <p:blipFill>
            <a:blip r:embed="rId7"/>
            <a:stretch>
              <a:fillRect/>
            </a:stretch>
          </p:blipFill>
          <p:spPr>
            <a:xfrm>
              <a:off x="528" y="912"/>
              <a:ext cx="190" cy="192"/>
            </a:xfrm>
            <a:prstGeom prst="rect">
              <a:avLst/>
            </a:prstGeom>
            <a:noFill/>
            <a:ln w="9525">
              <a:noFill/>
            </a:ln>
          </p:spPr>
        </p:pic>
      </p:grpSp>
      <p:sp>
        <p:nvSpPr>
          <p:cNvPr id="28676" name="文本框 29703"/>
          <p:cNvSpPr txBox="1"/>
          <p:nvPr/>
        </p:nvSpPr>
        <p:spPr>
          <a:xfrm>
            <a:off x="838200" y="1511300"/>
            <a:ext cx="7162800" cy="386080"/>
          </a:xfrm>
          <a:prstGeom prst="rect">
            <a:avLst/>
          </a:prstGeom>
          <a:noFill/>
          <a:ln w="9525">
            <a:noFill/>
          </a:ln>
        </p:spPr>
        <p:txBody>
          <a:bodyPr anchor="t" anchorCtr="0">
            <a:spAutoFit/>
          </a:bodyPr>
          <a:lstStyle/>
          <a:p>
            <a:pPr marL="476250" indent="-476250" defTabSz="850900" latinLnBrk="1">
              <a:lnSpc>
                <a:spcPct val="80000"/>
              </a:lnSpc>
              <a:spcBef>
                <a:spcPct val="50000"/>
              </a:spcBef>
              <a:tabLst>
                <a:tab pos="374650" algn="l"/>
              </a:tabLst>
            </a:pP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a:t>
            </a:r>
            <a:r>
              <a:rPr lang="en-US" altLang="ko-KR" sz="24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400" b="1" dirty="0">
                <a:solidFill>
                  <a:schemeClr val="dk1"/>
                </a:solidFill>
                <a:latin typeface="微软雅黑" panose="020B0503020204020204" charset="-122"/>
                <a:ea typeface="微软雅黑" panose="020B0503020204020204" charset="-122"/>
                <a:cs typeface="微软雅黑" panose="020B0503020204020204" charset="-122"/>
              </a:rPr>
              <a:t>使用</a:t>
            </a: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rPr>
              <a:t>对象</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endParaRPr>
          </a:p>
        </p:txBody>
      </p:sp>
      <p:graphicFrame>
        <p:nvGraphicFramePr>
          <p:cNvPr id="29754" name="表格 29753"/>
          <p:cNvGraphicFramePr/>
          <p:nvPr>
            <p:custDataLst>
              <p:tags r:id="rId8"/>
            </p:custDataLst>
          </p:nvPr>
        </p:nvGraphicFramePr>
        <p:xfrm>
          <a:off x="533400" y="1981200"/>
          <a:ext cx="8153400" cy="3733800"/>
        </p:xfrm>
        <a:graphic>
          <a:graphicData uri="http://schemas.openxmlformats.org/drawingml/2006/table">
            <a:tbl>
              <a:tblPr/>
              <a:tblGrid>
                <a:gridCol w="2286000"/>
                <a:gridCol w="2057400"/>
                <a:gridCol w="3810000"/>
              </a:tblGrid>
              <a:tr h="474663">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ko-KR" altLang="en-US" sz="2000" b="1" dirty="0">
                          <a:solidFill>
                            <a:schemeClr val="bg1"/>
                          </a:solidFill>
                          <a:latin typeface="微软雅黑" panose="020B0503020204020204" charset="-122"/>
                          <a:ea typeface="微软雅黑" panose="020B0503020204020204" charset="-122"/>
                        </a:rPr>
                        <a:t>种类</a:t>
                      </a:r>
                      <a:endParaRPr lang="ko-KR" altLang="en-US" sz="2000" b="1" dirty="0">
                        <a:solidFill>
                          <a:schemeClr val="bg1"/>
                        </a:solidFill>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66CC"/>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zh-CN" altLang="en-US" sz="2000" b="1" dirty="0">
                          <a:solidFill>
                            <a:schemeClr val="bg1"/>
                          </a:solidFill>
                          <a:latin typeface="微软雅黑" panose="020B0503020204020204" charset="-122"/>
                          <a:ea typeface="微软雅黑" panose="020B0503020204020204" charset="-122"/>
                        </a:rPr>
                        <a:t>过滤盒颜色</a:t>
                      </a:r>
                      <a:endParaRPr lang="zh-CN" altLang="en-US" sz="2000" b="1" dirty="0">
                        <a:solidFill>
                          <a:schemeClr val="bg1"/>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66CC"/>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zh-CN" altLang="en-US" sz="2000" b="1" dirty="0">
                          <a:solidFill>
                            <a:schemeClr val="bg1"/>
                          </a:solidFill>
                          <a:latin typeface="微软雅黑" panose="020B0503020204020204" charset="-122"/>
                          <a:ea typeface="微软雅黑" panose="020B0503020204020204" charset="-122"/>
                        </a:rPr>
                        <a:t>过滤有害物质</a:t>
                      </a:r>
                      <a:endParaRPr lang="zh-CN" altLang="en-US" sz="2000" b="1" dirty="0">
                        <a:solidFill>
                          <a:schemeClr val="bg1"/>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66CC"/>
                    </a:solidFill>
                  </a:tcPr>
                </a:tc>
              </a:tr>
              <a:tr h="842962">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fontAlgn="ctr">
                        <a:buNone/>
                      </a:pPr>
                      <a:r>
                        <a:rPr lang="zh-CN" altLang="en-US" sz="2000" b="1" dirty="0">
                          <a:latin typeface="微软雅黑" panose="020B0503020204020204" charset="-122"/>
                          <a:ea typeface="微软雅黑" panose="020B0503020204020204" charset="-122"/>
                        </a:rPr>
                        <a:t>有机气体专用</a:t>
                      </a:r>
                      <a:endParaRPr lang="zh-CN" altLang="en-US" sz="2000" b="1" dirty="0">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ko-KR" altLang="en-US" sz="2000" b="1" dirty="0">
                          <a:latin typeface="微软雅黑" panose="020B0503020204020204" charset="-122"/>
                          <a:ea typeface="微软雅黑" panose="020B0503020204020204" charset="-122"/>
                        </a:rPr>
                        <a:t>黑色</a:t>
                      </a:r>
                      <a:endParaRPr lang="ko-KR" altLang="en-US" sz="20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cs typeface="微软雅黑" panose="020B0503020204020204" charset="-122"/>
                        </a:rPr>
                        <a:t>有机溶剂,有机化合物的气体或蒸汽</a:t>
                      </a:r>
                      <a:endParaRPr lang="zh-CN" altLang="en-US" sz="2000" b="1">
                        <a:latin typeface="微软雅黑" panose="020B0503020204020204" charset="-122"/>
                        <a:ea typeface="微软雅黑" panose="020B0503020204020204" charset="-122"/>
                        <a:cs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r>
              <a:tr h="474663">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fontAlgn="ctr">
                        <a:buNone/>
                      </a:pPr>
                      <a:r>
                        <a:rPr lang="zh-CN" altLang="en-US" sz="2000" b="1" dirty="0">
                          <a:latin typeface="微软雅黑" panose="020B0503020204020204" charset="-122"/>
                          <a:ea typeface="微软雅黑" panose="020B0503020204020204" charset="-122"/>
                        </a:rPr>
                        <a:t>卤素</a:t>
                      </a:r>
                      <a:r>
                        <a:rPr lang="ko-KR" altLang="en-US" sz="2000" b="1" dirty="0">
                          <a:latin typeface="微软雅黑" panose="020B0503020204020204" charset="-122"/>
                          <a:ea typeface="微软雅黑" panose="020B0503020204020204" charset="-122"/>
                        </a:rPr>
                        <a:t>气体专用</a:t>
                      </a:r>
                      <a:endParaRPr lang="zh-CN" altLang="en-US" sz="2000" b="1">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ko-KR" altLang="en-US" sz="2000" b="1" dirty="0">
                          <a:latin typeface="微软雅黑" panose="020B0503020204020204" charset="-122"/>
                          <a:ea typeface="微软雅黑" panose="020B0503020204020204" charset="-122"/>
                        </a:rPr>
                        <a:t>灰色</a:t>
                      </a:r>
                      <a:r>
                        <a:rPr lang="zh-CN" altLang="en-US" sz="2000" b="1">
                          <a:latin typeface="微软雅黑" panose="020B0503020204020204" charset="-122"/>
                          <a:ea typeface="微软雅黑" panose="020B0503020204020204" charset="-122"/>
                        </a:rPr>
                        <a:t>或</a:t>
                      </a:r>
                      <a:r>
                        <a:rPr lang="ko-KR" altLang="en-US" sz="2000" b="1" dirty="0">
                          <a:latin typeface="微软雅黑" panose="020B0503020204020204" charset="-122"/>
                          <a:ea typeface="微软雅黑" panose="020B0503020204020204" charset="-122"/>
                        </a:rPr>
                        <a:t>黑色</a:t>
                      </a:r>
                      <a:endParaRPr lang="zh-CN" altLang="en-US" sz="20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卤素气体或蒸汽</a:t>
                      </a:r>
                      <a:endParaRPr lang="zh-CN" altLang="en-US" sz="20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r>
              <a:tr h="473075">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fontAlgn="ctr">
                        <a:buNone/>
                      </a:pPr>
                      <a:r>
                        <a:rPr lang="zh-CN" altLang="en-US" sz="2000" b="1" dirty="0">
                          <a:latin typeface="微软雅黑" panose="020B0503020204020204" charset="-122"/>
                          <a:ea typeface="微软雅黑" panose="020B0503020204020204" charset="-122"/>
                        </a:rPr>
                        <a:t>一氧化碳</a:t>
                      </a:r>
                      <a:r>
                        <a:rPr lang="ko-KR" altLang="en-US" sz="2000" b="1" dirty="0">
                          <a:latin typeface="微软雅黑" panose="020B0503020204020204" charset="-122"/>
                          <a:ea typeface="微软雅黑" panose="020B0503020204020204" charset="-122"/>
                        </a:rPr>
                        <a:t>专用</a:t>
                      </a:r>
                      <a:endParaRPr lang="zh-CN" altLang="en-US" sz="2000" b="1">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红色</a:t>
                      </a:r>
                      <a:endParaRPr lang="zh-CN" altLang="en-US" sz="20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一氧化碳</a:t>
                      </a:r>
                      <a:r>
                        <a:rPr lang="ko-KR" altLang="en-US" sz="2000" b="1" dirty="0">
                          <a:latin typeface="微软雅黑" panose="020B0503020204020204" charset="-122"/>
                          <a:ea typeface="微软雅黑" panose="020B0503020204020204" charset="-122"/>
                        </a:rPr>
                        <a:t>气体</a:t>
                      </a:r>
                      <a:endParaRPr lang="zh-CN" altLang="en-US" sz="20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r>
              <a:tr h="47625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fontAlgn="ctr">
                        <a:buNone/>
                      </a:pPr>
                      <a:r>
                        <a:rPr lang="zh-CN" altLang="en-US" sz="2000" b="1" dirty="0">
                          <a:latin typeface="微软雅黑" panose="020B0503020204020204" charset="-122"/>
                          <a:ea typeface="微软雅黑" panose="020B0503020204020204" charset="-122"/>
                        </a:rPr>
                        <a:t>氨气</a:t>
                      </a:r>
                      <a:r>
                        <a:rPr lang="ko-KR" altLang="en-US" sz="2000" b="1" dirty="0">
                          <a:latin typeface="微软雅黑" panose="020B0503020204020204" charset="-122"/>
                          <a:ea typeface="微软雅黑" panose="020B0503020204020204" charset="-122"/>
                        </a:rPr>
                        <a:t>专用</a:t>
                      </a:r>
                      <a:endParaRPr lang="zh-CN" altLang="en-US" sz="2000" b="1">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绿色</a:t>
                      </a:r>
                      <a:endParaRPr lang="zh-CN" altLang="en-US" sz="20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氨气</a:t>
                      </a:r>
                      <a:endParaRPr lang="zh-CN" altLang="en-US" sz="20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r>
              <a:tr h="474662">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fontAlgn="ctr">
                        <a:buNone/>
                      </a:pPr>
                      <a:r>
                        <a:rPr lang="zh-CN" altLang="en-US" sz="2000" b="1" dirty="0">
                          <a:latin typeface="微软雅黑" panose="020B0503020204020204" charset="-122"/>
                          <a:ea typeface="微软雅黑" panose="020B0503020204020204" charset="-122"/>
                        </a:rPr>
                        <a:t>二氧化硫</a:t>
                      </a:r>
                      <a:r>
                        <a:rPr lang="ko-KR" altLang="en-US" sz="2000" b="1" dirty="0">
                          <a:latin typeface="微软雅黑" panose="020B0503020204020204" charset="-122"/>
                          <a:ea typeface="微软雅黑" panose="020B0503020204020204" charset="-122"/>
                        </a:rPr>
                        <a:t>气体专用</a:t>
                      </a:r>
                      <a:endParaRPr lang="zh-CN" altLang="en-US" sz="2000" b="1">
                        <a:latin typeface="微软雅黑" panose="020B0503020204020204" charset="-122"/>
                        <a:ea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黄褐色</a:t>
                      </a:r>
                      <a:endParaRPr lang="zh-CN" altLang="en-US" sz="20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二氧化硫</a:t>
                      </a:r>
                      <a:r>
                        <a:rPr lang="ko-KR" altLang="en-US" sz="2000" b="1" dirty="0">
                          <a:latin typeface="微软雅黑" panose="020B0503020204020204" charset="-122"/>
                          <a:ea typeface="微软雅黑" panose="020B0503020204020204" charset="-122"/>
                        </a:rPr>
                        <a:t>气体</a:t>
                      </a:r>
                      <a:endParaRPr lang="zh-CN" altLang="en-US" sz="20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9E6FD"/>
                    </a:solidFill>
                  </a:tcPr>
                </a:tc>
              </a:tr>
              <a:tr h="517525">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fontAlgn="ctr">
                        <a:buNone/>
                      </a:pPr>
                      <a:r>
                        <a:rPr lang="en-US" altLang="ko-KR" sz="2000" b="1" dirty="0">
                          <a:latin typeface="微软雅黑" panose="020B0503020204020204" charset="-122"/>
                          <a:ea typeface="微软雅黑" panose="020B0503020204020204" charset="-122"/>
                          <a:cs typeface="微软雅黑" panose="020B0503020204020204" charset="-122"/>
                        </a:rPr>
                        <a:t>SO2</a:t>
                      </a:r>
                      <a:r>
                        <a:rPr lang="en-US" altLang="zh-CN" sz="2000" b="1" dirty="0">
                          <a:latin typeface="微软雅黑" panose="020B0503020204020204" charset="-122"/>
                          <a:ea typeface="微软雅黑" panose="020B0503020204020204" charset="-122"/>
                          <a:cs typeface="微软雅黑" panose="020B0503020204020204" charset="-122"/>
                        </a:rPr>
                        <a:t>，S</a:t>
                      </a:r>
                      <a:r>
                        <a:rPr lang="zh-CN" altLang="en-US" sz="2000" b="1" dirty="0">
                          <a:latin typeface="微软雅黑" panose="020B0503020204020204" charset="-122"/>
                          <a:ea typeface="微软雅黑" panose="020B0503020204020204" charset="-122"/>
                          <a:cs typeface="微软雅黑" panose="020B0503020204020204" charset="-122"/>
                        </a:rPr>
                        <a:t>蒸汽</a:t>
                      </a:r>
                      <a:r>
                        <a:rPr lang="ko-KR" altLang="en-US" sz="2000" b="1" dirty="0">
                          <a:latin typeface="微软雅黑" panose="020B0503020204020204" charset="-122"/>
                          <a:ea typeface="微软雅黑" panose="020B0503020204020204" charset="-122"/>
                          <a:cs typeface="微软雅黑" panose="020B0503020204020204" charset="-122"/>
                        </a:rPr>
                        <a:t>专用</a:t>
                      </a:r>
                      <a:endParaRPr lang="zh-CN" altLang="en-US" sz="2000" b="1">
                        <a:latin typeface="微软雅黑" panose="020B0503020204020204" charset="-122"/>
                        <a:ea typeface="微软雅黑" panose="020B0503020204020204" charset="-122"/>
                        <a:cs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白色或黄褐色</a:t>
                      </a:r>
                      <a:endParaRPr lang="zh-CN" altLang="en-US" sz="20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B9E6FD"/>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fontAlgn="ctr">
                        <a:buNone/>
                      </a:pPr>
                      <a:r>
                        <a:rPr lang="zh-CN" altLang="en-US" sz="2000" b="1" dirty="0">
                          <a:latin typeface="微软雅黑" panose="020B0503020204020204" charset="-122"/>
                          <a:ea typeface="微软雅黑" panose="020B0503020204020204" charset="-122"/>
                        </a:rPr>
                        <a:t>二氧化硫</a:t>
                      </a:r>
                      <a:r>
                        <a:rPr lang="ko-KR" altLang="en-US" sz="2000" b="1" dirty="0">
                          <a:latin typeface="微软雅黑" panose="020B0503020204020204" charset="-122"/>
                          <a:ea typeface="微软雅黑" panose="020B0503020204020204" charset="-122"/>
                        </a:rPr>
                        <a:t>气体</a:t>
                      </a:r>
                      <a:r>
                        <a:rPr lang="zh-CN" altLang="en-US" sz="2000" b="1" dirty="0">
                          <a:latin typeface="微软雅黑" panose="020B0503020204020204" charset="-122"/>
                          <a:ea typeface="微软雅黑" panose="020B0503020204020204" charset="-122"/>
                        </a:rPr>
                        <a:t>及硫蒸汽</a:t>
                      </a:r>
                      <a:endParaRPr lang="zh-CN" altLang="en-US" sz="20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B9E6FD"/>
                    </a:solidFill>
                  </a:tcPr>
                </a:tc>
              </a:tr>
            </a:tbl>
          </a:graphicData>
        </a:graphic>
      </p:graphicFrame>
      <p:sp>
        <p:nvSpPr>
          <p:cNvPr id="28711" name="文本框 29740"/>
          <p:cNvSpPr txBox="1"/>
          <p:nvPr>
            <p:custDataLst>
              <p:tags r:id="rId9"/>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
        <p:nvSpPr>
          <p:cNvPr id="28712" name="矩形 29741"/>
          <p:cNvSpPr/>
          <p:nvPr/>
        </p:nvSpPr>
        <p:spPr>
          <a:xfrm>
            <a:off x="2133600" y="304800"/>
            <a:ext cx="6324600" cy="533400"/>
          </a:xfrm>
          <a:prstGeom prst="rect">
            <a:avLst/>
          </a:prstGeom>
          <a:noFill/>
          <a:ln w="9525">
            <a:noFill/>
          </a:ln>
        </p:spPr>
        <p:txBody>
          <a:bodyPr anchor="ctr" anchorCtr="0"/>
          <a:lstStyle/>
          <a:p>
            <a:pPr latinLnBrk="1">
              <a:buSzTx/>
            </a:pPr>
            <a:r>
              <a:rPr lang="zh-CN" altLang="en-US" sz="2800" b="1" dirty="0">
                <a:solidFill>
                  <a:schemeClr val="accent1"/>
                </a:solidFill>
                <a:latin typeface="微软雅黑" panose="020B0503020204020204" charset="-122"/>
                <a:ea typeface="微软雅黑" panose="020B0503020204020204" charset="-122"/>
              </a:rPr>
              <a:t>呼吸防护用具</a:t>
            </a:r>
            <a:endParaRPr lang="zh-CN" altLang="en-US" sz="2800" b="1" dirty="0">
              <a:solidFill>
                <a:schemeClr val="accent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4347459" y="10437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236845" y="4824095"/>
            <a:ext cx="29908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360001" y="4872506"/>
            <a:ext cx="891000" cy="891000"/>
          </a:xfrm>
          <a:prstGeom prst="rect">
            <a:avLst/>
          </a:prstGeom>
        </p:spPr>
      </p:pic>
      <p:sp>
        <p:nvSpPr>
          <p:cNvPr id="2" name="文本框 1"/>
          <p:cNvSpPr txBox="1"/>
          <p:nvPr>
            <p:custDataLst>
              <p:tags r:id="rId4"/>
            </p:custDataLst>
          </p:nvPr>
        </p:nvSpPr>
        <p:spPr>
          <a:xfrm>
            <a:off x="5292090" y="5086350"/>
            <a:ext cx="10128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319169" y="4912988"/>
            <a:ext cx="830047" cy="810000"/>
          </a:xfrm>
          <a:prstGeom prst="rect">
            <a:avLst/>
          </a:prstGeom>
        </p:spPr>
      </p:pic>
      <p:sp>
        <p:nvSpPr>
          <p:cNvPr id="7" name="文本框 6"/>
          <p:cNvSpPr txBox="1"/>
          <p:nvPr>
            <p:custDataLst>
              <p:tags r:id="rId6"/>
            </p:custDataLst>
          </p:nvPr>
        </p:nvSpPr>
        <p:spPr>
          <a:xfrm>
            <a:off x="4833971" y="31497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5149533" y="21778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369685" y="5763260"/>
            <a:ext cx="78740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341154" y="5762565"/>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sp>
        <p:nvSpPr>
          <p:cNvPr id="3073" name="标题 24577"/>
          <p:cNvSpPr>
            <a:spLocks noGrp="1"/>
          </p:cNvSpPr>
          <p:nvPr>
            <p:ph type="title" idx="4294967295"/>
          </p:nvPr>
        </p:nvSpPr>
        <p:spPr>
          <a:xfrm>
            <a:off x="1447800" y="457200"/>
            <a:ext cx="7239000" cy="609600"/>
          </a:xfrm>
          <a:noFill/>
          <a:ln>
            <a:noFill/>
          </a:ln>
        </p:spPr>
        <p:txBody>
          <a:bodyPr anchor="t" anchorCtr="0">
            <a:noAutofit/>
          </a:bodyPr>
          <a:lstStyle>
            <a:lvl1pPr marL="0" lvl="0" indent="0" algn="ctr" defTabSz="914400" rtl="0" eaLnBrk="1" fontAlgn="base" latinLnBrk="1"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l">
              <a:buClrTx/>
              <a:buSzTx/>
              <a:buFontTx/>
            </a:pPr>
            <a:r>
              <a:rPr lang="zh-CN" altLang="en-US" sz="2800" b="1" dirty="0">
                <a:solidFill>
                  <a:schemeClr val="accent1"/>
                </a:solidFill>
                <a:latin typeface="汉仪旗黑-85S" panose="00020600040101010101" pitchFamily="18" charset="-122"/>
                <a:ea typeface="汉仪旗黑-85S" panose="00020600040101010101" pitchFamily="18" charset="-122"/>
                <a:sym typeface="+mn-ea"/>
              </a:rPr>
              <a:t>防护用品配戴基准</a:t>
            </a:r>
            <a:endParaRPr lang="zh-CN" altLang="en-US" sz="2800" b="1" dirty="0">
              <a:solidFill>
                <a:schemeClr val="accent1"/>
              </a:solidFill>
              <a:latin typeface="汉仪旗黑-85S" panose="00020600040101010101" pitchFamily="18" charset="-122"/>
              <a:ea typeface="汉仪旗黑-85S" panose="00020600040101010101" pitchFamily="18" charset="-122"/>
              <a:sym typeface="+mn-ea"/>
            </a:endParaRPr>
          </a:p>
        </p:txBody>
      </p:sp>
      <p:sp>
        <p:nvSpPr>
          <p:cNvPr id="3074" name="文本占位符 24578"/>
          <p:cNvSpPr>
            <a:spLocks noGrp="1"/>
          </p:cNvSpPr>
          <p:nvPr>
            <p:ph idx="4294967295"/>
            <p:custDataLst>
              <p:tags r:id="rId7"/>
            </p:custDataLst>
          </p:nvPr>
        </p:nvSpPr>
        <p:spPr>
          <a:xfrm>
            <a:off x="533400" y="1600200"/>
            <a:ext cx="8001000" cy="4495800"/>
          </a:xfrm>
          <a:noFill/>
          <a:ln>
            <a:noFill/>
          </a:ln>
        </p:spPr>
        <p:txBody>
          <a:bodyPr anchor="t" anchorCtr="0">
            <a:noAutofit/>
          </a:bodyPr>
          <a:lstStyle>
            <a:lvl1pPr marL="342900" lvl="0" indent="-342900" algn="l" defTabSz="914400" rtl="0" eaLnBrk="1" fontAlgn="base" latinLnBrk="1"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1"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1"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1"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1"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1"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1"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1"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1"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algn="l">
              <a:lnSpc>
                <a:spcPct val="150000"/>
              </a:lnSpc>
              <a:buClrTx/>
              <a:buSzTx/>
              <a:buFontTx/>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大型冲压设备: 安全帽, 安全鞋, 耳塞(耳包)</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lnSpc>
                <a:spcPct val="150000"/>
              </a:lnSpc>
              <a:buClrTx/>
              <a:buSzTx/>
              <a:buFontTx/>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SPOT W/D: 安全鞋, 护目镜, 手套, 防尘口罩</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lnSpc>
                <a:spcPct val="150000"/>
              </a:lnSpc>
              <a:buClrTx/>
              <a:buSzTx/>
              <a:buFontTx/>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叉车: 安全鞋, 耳塞, 安全帽(物体打击)</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lnSpc>
                <a:spcPct val="150000"/>
              </a:lnSpc>
              <a:buClrTx/>
              <a:buSzTx/>
              <a:buFontTx/>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资材搬运: 安全帽, 安全鞋</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lnSpc>
                <a:spcPct val="150000"/>
              </a:lnSpc>
              <a:buClrTx/>
              <a:buSzTx/>
              <a:buFontTx/>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机械手: 安全帽, 耳塞, 护目镜,防尘口罩</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lnSpc>
                <a:spcPct val="150000"/>
              </a:lnSpc>
              <a:buClrTx/>
              <a:buSzTx/>
              <a:buFontTx/>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焊接作业： 护面罩, 耳塞, 防尘口罩</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l">
              <a:lnSpc>
                <a:spcPct val="150000"/>
              </a:lnSpc>
              <a:buClrTx/>
              <a:buSzTx/>
              <a:buFontTx/>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带电作业： 绝缘防护用品</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4097" name="图片 3073" descr="C:\My Documents\월간프리젠테이션\프젠36-보호구\001.jpg"/>
          <p:cNvPicPr>
            <a:picLocks noChangeAspect="1"/>
          </p:cNvPicPr>
          <p:nvPr/>
        </p:nvPicPr>
        <p:blipFill>
          <a:blip r:embed="rId7"/>
          <a:stretch>
            <a:fillRect/>
          </a:stretch>
        </p:blipFill>
        <p:spPr>
          <a:xfrm>
            <a:off x="4916488" y="1905000"/>
            <a:ext cx="3846512" cy="4343400"/>
          </a:xfrm>
          <a:prstGeom prst="rect">
            <a:avLst/>
          </a:prstGeom>
          <a:noFill/>
          <a:ln w="9525">
            <a:noFill/>
          </a:ln>
        </p:spPr>
      </p:pic>
      <p:grpSp>
        <p:nvGrpSpPr>
          <p:cNvPr id="4098" name="组合 3074"/>
          <p:cNvGrpSpPr/>
          <p:nvPr/>
        </p:nvGrpSpPr>
        <p:grpSpPr>
          <a:xfrm>
            <a:off x="1219200" y="1219200"/>
            <a:ext cx="7467600" cy="457200"/>
            <a:chOff x="672" y="864"/>
            <a:chExt cx="4704" cy="288"/>
          </a:xfrm>
        </p:grpSpPr>
        <p:pic>
          <p:nvPicPr>
            <p:cNvPr id="4099" name="图片 3075"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4100" name="文本框 3076"/>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2200" b="1" dirty="0">
                  <a:solidFill>
                    <a:schemeClr val="lt1"/>
                  </a:solidFill>
                  <a:latin typeface="微软雅黑" panose="020B0503020204020204" charset="-122"/>
                  <a:ea typeface="微软雅黑" panose="020B0503020204020204" charset="-122"/>
                  <a:cs typeface="微软雅黑" panose="020B0503020204020204" charset="-122"/>
                </a:rPr>
                <a:t> 什么是劳动防护用品？</a:t>
              </a:r>
              <a:endParaRPr lang="zh-CN"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4101" name="文本框 3077"/>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zh-CN" altLang="en-US" sz="2800" b="1" dirty="0">
                <a:solidFill>
                  <a:schemeClr val="accent1"/>
                </a:solidFill>
                <a:latin typeface="微软雅黑" panose="020B0503020204020204" charset="-122"/>
                <a:ea typeface="微软雅黑" panose="020B0503020204020204" charset="-122"/>
                <a:cs typeface="微软雅黑" panose="020B0503020204020204" charset="-122"/>
              </a:rPr>
              <a:t>1. 防护用品一般事项</a:t>
            </a:r>
            <a:endParaRPr lang="zh-CN"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4102" name="文本框 3079"/>
          <p:cNvSpPr txBox="1"/>
          <p:nvPr>
            <p:custDataLst>
              <p:tags r:id="rId9"/>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
        <p:nvSpPr>
          <p:cNvPr id="4103" name="文本框 3080"/>
          <p:cNvSpPr txBox="1"/>
          <p:nvPr/>
        </p:nvSpPr>
        <p:spPr>
          <a:xfrm>
            <a:off x="1066800" y="1676400"/>
            <a:ext cx="3810000" cy="2915285"/>
          </a:xfrm>
          <a:prstGeom prst="rect">
            <a:avLst/>
          </a:prstGeom>
          <a:noFill/>
          <a:ln w="9525">
            <a:noFill/>
          </a:ln>
        </p:spPr>
        <p:txBody>
          <a:bodyPr tIns="90000" bIns="90000" anchor="t" anchorCtr="0">
            <a:spAutoFit/>
          </a:bodyPr>
          <a:lstStyle/>
          <a:p>
            <a:pPr marL="476250" indent="-381000" defTabSz="276225" latinLnBrk="1">
              <a:lnSpc>
                <a:spcPct val="21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以预防事故和职业病为目的，</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21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在作业过程中起着保护劳动者的生命安全和健康的作用的器具或装备。</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104" name="文本框 3081"/>
          <p:cNvSpPr txBox="1"/>
          <p:nvPr>
            <p:custDataLst>
              <p:tags r:id="rId10"/>
            </p:custDataLst>
          </p:nvPr>
        </p:nvSpPr>
        <p:spPr>
          <a:xfrm>
            <a:off x="5867400" y="2635250"/>
            <a:ext cx="1600200" cy="645160"/>
          </a:xfrm>
          <a:prstGeom prst="rect">
            <a:avLst/>
          </a:prstGeom>
          <a:noFill/>
          <a:ln w="9525">
            <a:noFill/>
          </a:ln>
        </p:spPr>
        <p:txBody>
          <a:bodyPr anchor="t" anchorCtr="0">
            <a:spAutoFit/>
          </a:bodyPr>
          <a:lstStyle/>
          <a:p>
            <a:pPr latinLnBrk="1">
              <a:spcBef>
                <a:spcPct val="50000"/>
              </a:spcBef>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预防事故和职业病</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t>
            </a:r>
            <a:endParaRPr lang="en-US" altLang="ko-KR" sz="1800" b="1">
              <a:solidFill>
                <a:schemeClr val="accent2"/>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5121" name="图片 4097" descr="C:\My Documents\월간프리젠테이션\프젠36-보호구\003.jpg"/>
          <p:cNvPicPr>
            <a:picLocks noChangeAspect="1"/>
          </p:cNvPicPr>
          <p:nvPr/>
        </p:nvPicPr>
        <p:blipFill>
          <a:blip r:embed="rId7"/>
          <a:stretch>
            <a:fillRect/>
          </a:stretch>
        </p:blipFill>
        <p:spPr>
          <a:xfrm>
            <a:off x="4572000" y="1752600"/>
            <a:ext cx="4495800" cy="4405313"/>
          </a:xfrm>
          <a:prstGeom prst="rect">
            <a:avLst/>
          </a:prstGeom>
          <a:noFill/>
          <a:ln w="9525">
            <a:noFill/>
          </a:ln>
        </p:spPr>
      </p:pic>
      <p:grpSp>
        <p:nvGrpSpPr>
          <p:cNvPr id="5122" name="组合 4098"/>
          <p:cNvGrpSpPr/>
          <p:nvPr/>
        </p:nvGrpSpPr>
        <p:grpSpPr>
          <a:xfrm>
            <a:off x="1219200" y="1219200"/>
            <a:ext cx="7467600" cy="457200"/>
            <a:chOff x="672" y="864"/>
            <a:chExt cx="4704" cy="288"/>
          </a:xfrm>
        </p:grpSpPr>
        <p:pic>
          <p:nvPicPr>
            <p:cNvPr id="5123" name="图片 4099"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5124" name="文本框 4100"/>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zh-CN" altLang="en-US" sz="2200" b="1" dirty="0">
                  <a:solidFill>
                    <a:schemeClr val="lt1"/>
                  </a:solidFill>
                  <a:latin typeface="微软雅黑" panose="020B0503020204020204" charset="-122"/>
                  <a:ea typeface="微软雅黑" panose="020B0503020204020204" charset="-122"/>
                  <a:cs typeface="微软雅黑" panose="020B0503020204020204" charset="-122"/>
                </a:rPr>
                <a:t> 防护用品应具备基本条件</a:t>
              </a:r>
              <a:endParaRPr lang="zh-CN"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5125" name="文本框 4104"/>
          <p:cNvSpPr txBox="1"/>
          <p:nvPr/>
        </p:nvSpPr>
        <p:spPr>
          <a:xfrm>
            <a:off x="1066800" y="1800225"/>
            <a:ext cx="7467600" cy="3902710"/>
          </a:xfrm>
          <a:prstGeom prst="rect">
            <a:avLst/>
          </a:prstGeom>
          <a:noFill/>
          <a:ln w="9525">
            <a:noFill/>
          </a:ln>
        </p:spPr>
        <p:txBody>
          <a:bodyPr tIns="90000" bIns="90000" anchor="t" anchorCtr="0">
            <a:spAutoFit/>
          </a:bodyPr>
          <a:lstStyle/>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便于配戴，不妨碍正常操作</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充分的危险（危害）防护能力</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其组成材料（成分）对作业</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人员无不良影响</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容易脱去</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外观、性能良好</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126" name="文本框 4105"/>
          <p:cNvSpPr txBox="1"/>
          <p:nvPr>
            <p:custDataLst>
              <p:tags r:id="rId9"/>
            </p:custDataLst>
          </p:nvPr>
        </p:nvSpPr>
        <p:spPr>
          <a:xfrm>
            <a:off x="6400800" y="2590800"/>
            <a:ext cx="1447800" cy="922020"/>
          </a:xfrm>
          <a:prstGeom prst="rect">
            <a:avLst/>
          </a:prstGeom>
          <a:noFill/>
          <a:ln w="9525">
            <a:noFill/>
          </a:ln>
        </p:spPr>
        <p:txBody>
          <a:bodyPr anchor="t" anchorCtr="0">
            <a:spAutoFit/>
          </a:bodyPr>
          <a:lstStyle/>
          <a:p>
            <a:pPr latinLnBrk="1">
              <a:spcBef>
                <a:spcPct val="50000"/>
              </a:spcBef>
            </a:pPr>
            <a:r>
              <a:rPr lang="zh-CN" altLang="en-US" sz="1800" b="1" dirty="0">
                <a:solidFill>
                  <a:schemeClr val="accent2"/>
                </a:solidFill>
                <a:latin typeface="微软雅黑" panose="020B0503020204020204" charset="-122"/>
                <a:ea typeface="微软雅黑" panose="020B0503020204020204" charset="-122"/>
              </a:rPr>
              <a:t>穿上之后，工作起来没问题吧！</a:t>
            </a:r>
            <a:endParaRPr lang="zh-CN" altLang="en-US" sz="1800" b="1" dirty="0">
              <a:solidFill>
                <a:schemeClr val="accent2"/>
              </a:solidFill>
              <a:latin typeface="微软雅黑" panose="020B0503020204020204" charset="-122"/>
              <a:ea typeface="微软雅黑" panose="020B0503020204020204" charset="-122"/>
            </a:endParaRPr>
          </a:p>
        </p:txBody>
      </p:sp>
      <p:sp>
        <p:nvSpPr>
          <p:cNvPr id="5127" name="文本框 4106"/>
          <p:cNvSpPr txBox="1"/>
          <p:nvPr>
            <p:custDataLst>
              <p:tags r:id="rId10"/>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
        <p:nvSpPr>
          <p:cNvPr id="5128" name="文本框 4107"/>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zh-CN" altLang="en-US" sz="2800" b="1" dirty="0">
                <a:solidFill>
                  <a:schemeClr val="accent1"/>
                </a:solidFill>
                <a:latin typeface="微软雅黑" panose="020B0503020204020204" charset="-122"/>
                <a:ea typeface="微软雅黑" panose="020B0503020204020204" charset="-122"/>
                <a:cs typeface="微软雅黑" panose="020B0503020204020204" charset="-122"/>
              </a:rPr>
              <a:t>1. 防护用品一般事项</a:t>
            </a:r>
            <a:endParaRPr lang="zh-CN"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6145" name="图片 5121" descr="C:\My Documents\월간프리젠테이션\프젠36-보호구\폴더안009.jpg"/>
          <p:cNvPicPr>
            <a:picLocks noChangeAspect="1"/>
          </p:cNvPicPr>
          <p:nvPr/>
        </p:nvPicPr>
        <p:blipFill>
          <a:blip r:embed="rId7"/>
          <a:stretch>
            <a:fillRect/>
          </a:stretch>
        </p:blipFill>
        <p:spPr>
          <a:xfrm>
            <a:off x="2127250" y="1981200"/>
            <a:ext cx="5111750" cy="4095750"/>
          </a:xfrm>
          <a:prstGeom prst="rect">
            <a:avLst/>
          </a:prstGeom>
          <a:noFill/>
          <a:ln w="9525">
            <a:noFill/>
          </a:ln>
        </p:spPr>
      </p:pic>
      <p:grpSp>
        <p:nvGrpSpPr>
          <p:cNvPr id="6146" name="组合 5122"/>
          <p:cNvGrpSpPr/>
          <p:nvPr/>
        </p:nvGrpSpPr>
        <p:grpSpPr>
          <a:xfrm>
            <a:off x="1219200" y="1219200"/>
            <a:ext cx="7467600" cy="457200"/>
            <a:chOff x="672" y="864"/>
            <a:chExt cx="4704" cy="288"/>
          </a:xfrm>
        </p:grpSpPr>
        <p:pic>
          <p:nvPicPr>
            <p:cNvPr id="6147" name="图片 5123"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6148" name="文本框 5124"/>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安全帽</a:t>
              </a:r>
              <a:r>
                <a:rPr lang="zh-CN" altLang="en-US" sz="2200" b="1">
                  <a:solidFill>
                    <a:schemeClr val="lt1"/>
                  </a:solidFill>
                  <a:latin typeface="微软雅黑" panose="020B0503020204020204" charset="-122"/>
                  <a:ea typeface="微软雅黑" panose="020B0503020204020204" charset="-122"/>
                  <a:cs typeface="微软雅黑" panose="020B0503020204020204" charset="-122"/>
                </a:rPr>
                <a:t>的</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种类</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6149" name="文本框 5125"/>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安全帽</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6150" name="文本框 5128"/>
          <p:cNvSpPr txBox="1"/>
          <p:nvPr>
            <p:custDataLst>
              <p:tags r:id="rId9"/>
            </p:custDataLst>
          </p:nvPr>
        </p:nvSpPr>
        <p:spPr>
          <a:xfrm>
            <a:off x="5562600" y="2438400"/>
            <a:ext cx="1295400" cy="645160"/>
          </a:xfrm>
          <a:prstGeom prst="rect">
            <a:avLst/>
          </a:prstGeom>
          <a:noFill/>
          <a:ln w="9525">
            <a:noFill/>
          </a:ln>
        </p:spPr>
        <p:txBody>
          <a:bodyPr anchor="t" anchorCtr="0">
            <a:spAutoFit/>
          </a:bodyPr>
          <a:lstStyle/>
          <a:p>
            <a:pPr algn="ctr" latinLnBrk="1">
              <a:spcBef>
                <a:spcPct val="50000"/>
              </a:spcBef>
            </a:pPr>
            <a:r>
              <a:rPr lang="ko-KR" altLang="en-US" sz="1800" b="1" dirty="0">
                <a:solidFill>
                  <a:schemeClr val="accent2"/>
                </a:solidFill>
                <a:latin typeface="微软雅黑" panose="020B0503020204020204" charset="-122"/>
                <a:ea typeface="微软雅黑" panose="020B0503020204020204" charset="-122"/>
                <a:cs typeface="微软雅黑" panose="020B0503020204020204" charset="-122"/>
              </a:rPr>
              <a:t>安全帽</a:t>
            </a:r>
            <a:r>
              <a:rPr lang="zh-CN" altLang="en-US" sz="1800" b="1">
                <a:solidFill>
                  <a:schemeClr val="accent2"/>
                </a:solidFill>
                <a:latin typeface="微软雅黑" panose="020B0503020204020204" charset="-122"/>
                <a:ea typeface="微软雅黑" panose="020B0503020204020204" charset="-122"/>
                <a:cs typeface="微软雅黑" panose="020B0503020204020204" charset="-122"/>
              </a:rPr>
              <a:t>的</a:t>
            </a:r>
            <a:r>
              <a:rPr lang="ko-KR" altLang="en-US" sz="1800" b="1" dirty="0">
                <a:solidFill>
                  <a:schemeClr val="accent2"/>
                </a:solidFill>
                <a:latin typeface="微软雅黑" panose="020B0503020204020204" charset="-122"/>
                <a:ea typeface="微软雅黑" panose="020B0503020204020204" charset="-122"/>
                <a:cs typeface="微软雅黑" panose="020B0503020204020204" charset="-122"/>
              </a:rPr>
              <a:t> 种类</a:t>
            </a:r>
            <a:endParaRPr lang="ko-KR" altLang="en-US" sz="1800" b="1" dirty="0">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6151" name="文本框 5129"/>
          <p:cNvSpPr txBox="1"/>
          <p:nvPr>
            <p:custDataLst>
              <p:tags r:id="rId10"/>
            </p:custDataLst>
          </p:nvPr>
        </p:nvSpPr>
        <p:spPr>
          <a:xfrm>
            <a:off x="2438400" y="2711450"/>
            <a:ext cx="609600" cy="337185"/>
          </a:xfrm>
          <a:prstGeom prst="rect">
            <a:avLst/>
          </a:prstGeom>
          <a:noFill/>
          <a:ln w="9525">
            <a:noFill/>
          </a:ln>
        </p:spPr>
        <p:txBody>
          <a:bodyPr anchor="t" anchorCtr="0">
            <a:spAutoFit/>
          </a:bodyPr>
          <a:lstStyle/>
          <a:p>
            <a:pPr latinLnBrk="1">
              <a:spcBef>
                <a:spcPct val="50000"/>
              </a:spcBef>
            </a:pPr>
            <a:r>
              <a:rPr lang="en-US" altLang="ko-KR" sz="1600" b="1">
                <a:solidFill>
                  <a:schemeClr val="accent2"/>
                </a:solidFill>
                <a:latin typeface="微软雅黑" panose="020B0503020204020204" charset="-122"/>
                <a:ea typeface="微软雅黑" panose="020B0503020204020204" charset="-122"/>
                <a:cs typeface="微软雅黑" panose="020B0503020204020204" charset="-122"/>
              </a:rPr>
              <a:t>A</a:t>
            </a:r>
            <a:r>
              <a:rPr lang="ko-KR" altLang="en-US" sz="1600" b="1">
                <a:solidFill>
                  <a:schemeClr val="accent2"/>
                </a:solidFill>
                <a:latin typeface="微软雅黑" panose="020B0503020204020204" charset="-122"/>
                <a:ea typeface="微软雅黑" panose="020B0503020204020204" charset="-122"/>
                <a:cs typeface="微软雅黑" panose="020B0503020204020204" charset="-122"/>
              </a:rPr>
              <a:t>型</a:t>
            </a:r>
            <a:endParaRPr lang="ko-KR" altLang="en-US" sz="16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6152" name="文本框 5130"/>
          <p:cNvSpPr txBox="1"/>
          <p:nvPr>
            <p:custDataLst>
              <p:tags r:id="rId11"/>
            </p:custDataLst>
          </p:nvPr>
        </p:nvSpPr>
        <p:spPr>
          <a:xfrm>
            <a:off x="3733800" y="4038600"/>
            <a:ext cx="914400" cy="337185"/>
          </a:xfrm>
          <a:prstGeom prst="rect">
            <a:avLst/>
          </a:prstGeom>
          <a:noFill/>
          <a:ln w="9525">
            <a:noFill/>
          </a:ln>
        </p:spPr>
        <p:txBody>
          <a:bodyPr anchor="t" anchorCtr="0">
            <a:spAutoFit/>
          </a:bodyPr>
          <a:lstStyle/>
          <a:p>
            <a:pPr latinLnBrk="1">
              <a:spcBef>
                <a:spcPct val="50000"/>
              </a:spcBef>
            </a:pPr>
            <a:r>
              <a:rPr lang="en-US" altLang="ko-KR" sz="1600" b="1">
                <a:solidFill>
                  <a:schemeClr val="accent2"/>
                </a:solidFill>
                <a:latin typeface="微软雅黑" panose="020B0503020204020204" charset="-122"/>
                <a:ea typeface="微软雅黑" panose="020B0503020204020204" charset="-122"/>
                <a:cs typeface="微软雅黑" panose="020B0503020204020204" charset="-122"/>
              </a:rPr>
              <a:t>ABE</a:t>
            </a:r>
            <a:r>
              <a:rPr lang="ko-KR" altLang="en-US" sz="1600" b="1">
                <a:solidFill>
                  <a:schemeClr val="accent2"/>
                </a:solidFill>
                <a:latin typeface="微软雅黑" panose="020B0503020204020204" charset="-122"/>
                <a:ea typeface="微软雅黑" panose="020B0503020204020204" charset="-122"/>
                <a:cs typeface="微软雅黑" panose="020B0503020204020204" charset="-122"/>
              </a:rPr>
              <a:t>型</a:t>
            </a:r>
            <a:endParaRPr lang="ko-KR" altLang="en-US" sz="16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6153" name="文本框 5131"/>
          <p:cNvSpPr txBox="1"/>
          <p:nvPr>
            <p:custDataLst>
              <p:tags r:id="rId12"/>
            </p:custDataLst>
          </p:nvPr>
        </p:nvSpPr>
        <p:spPr>
          <a:xfrm>
            <a:off x="2514600" y="4083050"/>
            <a:ext cx="762000" cy="337185"/>
          </a:xfrm>
          <a:prstGeom prst="rect">
            <a:avLst/>
          </a:prstGeom>
          <a:noFill/>
          <a:ln w="9525">
            <a:noFill/>
          </a:ln>
        </p:spPr>
        <p:txBody>
          <a:bodyPr anchor="t" anchorCtr="0">
            <a:spAutoFit/>
          </a:bodyPr>
          <a:lstStyle/>
          <a:p>
            <a:pPr latinLnBrk="1">
              <a:spcBef>
                <a:spcPct val="50000"/>
              </a:spcBef>
            </a:pPr>
            <a:r>
              <a:rPr lang="en-US" altLang="ko-KR" sz="1600" b="1">
                <a:solidFill>
                  <a:schemeClr val="lt1"/>
                </a:solidFill>
                <a:latin typeface="微软雅黑" panose="020B0503020204020204" charset="-122"/>
                <a:ea typeface="微软雅黑" panose="020B0503020204020204" charset="-122"/>
                <a:cs typeface="微软雅黑" panose="020B0503020204020204" charset="-122"/>
              </a:rPr>
              <a:t>AE</a:t>
            </a:r>
            <a:r>
              <a:rPr lang="ko-KR" altLang="en-US" sz="1600" b="1">
                <a:solidFill>
                  <a:schemeClr val="lt1"/>
                </a:solidFill>
                <a:latin typeface="微软雅黑" panose="020B0503020204020204" charset="-122"/>
                <a:ea typeface="微软雅黑" panose="020B0503020204020204" charset="-122"/>
                <a:cs typeface="微软雅黑" panose="020B0503020204020204" charset="-122"/>
              </a:rPr>
              <a:t>型</a:t>
            </a:r>
            <a:endParaRPr lang="ko-KR" altLang="en-US" sz="1600" b="1">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6154" name="文本框 5132"/>
          <p:cNvSpPr txBox="1"/>
          <p:nvPr>
            <p:custDataLst>
              <p:tags r:id="rId13"/>
            </p:custDataLst>
          </p:nvPr>
        </p:nvSpPr>
        <p:spPr>
          <a:xfrm>
            <a:off x="4038600" y="2667000"/>
            <a:ext cx="762000" cy="337185"/>
          </a:xfrm>
          <a:prstGeom prst="rect">
            <a:avLst/>
          </a:prstGeom>
          <a:noFill/>
          <a:ln w="9525">
            <a:noFill/>
          </a:ln>
        </p:spPr>
        <p:txBody>
          <a:bodyPr anchor="t" anchorCtr="0">
            <a:spAutoFit/>
          </a:bodyPr>
          <a:lstStyle/>
          <a:p>
            <a:pPr latinLnBrk="1">
              <a:spcBef>
                <a:spcPct val="50000"/>
              </a:spcBef>
            </a:pPr>
            <a:r>
              <a:rPr lang="en-US" altLang="ko-KR" sz="1600" b="1">
                <a:solidFill>
                  <a:schemeClr val="accent2"/>
                </a:solidFill>
                <a:latin typeface="微软雅黑" panose="020B0503020204020204" charset="-122"/>
                <a:ea typeface="微软雅黑" panose="020B0503020204020204" charset="-122"/>
                <a:cs typeface="微软雅黑" panose="020B0503020204020204" charset="-122"/>
              </a:rPr>
              <a:t>AB</a:t>
            </a:r>
            <a:r>
              <a:rPr lang="ko-KR" altLang="en-US" sz="1600" b="1">
                <a:solidFill>
                  <a:schemeClr val="accent2"/>
                </a:solidFill>
                <a:latin typeface="微软雅黑" panose="020B0503020204020204" charset="-122"/>
                <a:ea typeface="微软雅黑" panose="020B0503020204020204" charset="-122"/>
                <a:cs typeface="微软雅黑" panose="020B0503020204020204" charset="-122"/>
              </a:rPr>
              <a:t>型</a:t>
            </a:r>
            <a:endParaRPr lang="ko-KR" altLang="en-US" sz="16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6155" name="文本框 5133"/>
          <p:cNvSpPr txBox="1"/>
          <p:nvPr>
            <p:custDataLst>
              <p:tags r:id="rId14"/>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7169" name="组合 6145"/>
          <p:cNvGrpSpPr/>
          <p:nvPr/>
        </p:nvGrpSpPr>
        <p:grpSpPr>
          <a:xfrm>
            <a:off x="1219200" y="1219200"/>
            <a:ext cx="7467600" cy="457200"/>
            <a:chOff x="672" y="864"/>
            <a:chExt cx="4704" cy="288"/>
          </a:xfrm>
        </p:grpSpPr>
        <p:pic>
          <p:nvPicPr>
            <p:cNvPr id="7170" name="图片 6146"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7171" name="文本框 6147"/>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1</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安全帽</a:t>
              </a:r>
              <a:r>
                <a:rPr lang="zh-CN" altLang="en-US" sz="2200" b="1">
                  <a:solidFill>
                    <a:schemeClr val="lt1"/>
                  </a:solidFill>
                  <a:latin typeface="微软雅黑" panose="020B0503020204020204" charset="-122"/>
                  <a:ea typeface="微软雅黑" panose="020B0503020204020204" charset="-122"/>
                  <a:cs typeface="微软雅黑" panose="020B0503020204020204" charset="-122"/>
                </a:rPr>
                <a:t>的</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种类</a:t>
              </a:r>
              <a:endParaRPr lang="ko-KR" altLang="en-US" sz="2200" b="1" dirty="0">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7172" name="文本框 6148"/>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安全帽</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graphicFrame>
        <p:nvGraphicFramePr>
          <p:cNvPr id="6190" name="表格 6189"/>
          <p:cNvGraphicFramePr/>
          <p:nvPr/>
        </p:nvGraphicFramePr>
        <p:xfrm>
          <a:off x="533400" y="1981200"/>
          <a:ext cx="8153400" cy="4046538"/>
        </p:xfrm>
        <a:graphic>
          <a:graphicData uri="http://schemas.openxmlformats.org/drawingml/2006/table">
            <a:tbl>
              <a:tblPr/>
              <a:tblGrid>
                <a:gridCol w="2352675"/>
                <a:gridCol w="4287838"/>
                <a:gridCol w="1512887"/>
              </a:tblGrid>
              <a:tr h="457200">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ko-KR" altLang="en-US" sz="1800" b="1" dirty="0">
                          <a:solidFill>
                            <a:schemeClr val="bg1"/>
                          </a:solidFill>
                          <a:latin typeface="微软雅黑" panose="020B0503020204020204" charset="-122"/>
                          <a:ea typeface="微软雅黑" panose="020B0503020204020204" charset="-122"/>
                          <a:cs typeface="微软雅黑" panose="020B0503020204020204" charset="-122"/>
                        </a:rPr>
                        <a:t>种 类 </a:t>
                      </a:r>
                      <a:r>
                        <a:rPr lang="en-US" altLang="ko-KR" sz="1800" b="1" dirty="0">
                          <a:solidFill>
                            <a:schemeClr val="bg1"/>
                          </a:solidFill>
                          <a:latin typeface="微软雅黑" panose="020B0503020204020204" charset="-122"/>
                          <a:ea typeface="微软雅黑" panose="020B0503020204020204" charset="-122"/>
                          <a:cs typeface="微软雅黑" panose="020B0503020204020204" charset="-122"/>
                        </a:rPr>
                        <a:t>(</a:t>
                      </a:r>
                      <a:r>
                        <a:rPr lang="ko-KR" altLang="en-US" sz="1800" b="1" dirty="0">
                          <a:solidFill>
                            <a:schemeClr val="bg1"/>
                          </a:solidFill>
                          <a:latin typeface="微软雅黑" panose="020B0503020204020204" charset="-122"/>
                          <a:ea typeface="微软雅黑" panose="020B0503020204020204" charset="-122"/>
                          <a:cs typeface="微软雅黑" panose="020B0503020204020204" charset="-122"/>
                        </a:rPr>
                        <a:t>编 号</a:t>
                      </a:r>
                      <a:r>
                        <a:rPr lang="en-US" altLang="ko-KR" sz="1800" b="1"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1800" b="1">
                        <a:solidFill>
                          <a:schemeClr val="bg1"/>
                        </a:solidFill>
                        <a:latin typeface="微软雅黑" panose="020B0503020204020204" charset="-122"/>
                        <a:ea typeface="微软雅黑" panose="020B0503020204020204" charset="-122"/>
                        <a:cs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D8EF5"/>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zh-CN" altLang="en-US" sz="1800" b="1" dirty="0">
                          <a:solidFill>
                            <a:schemeClr val="bg1"/>
                          </a:solidFill>
                          <a:latin typeface="微软雅黑" panose="020B0503020204020204" charset="-122"/>
                          <a:ea typeface="微软雅黑" panose="020B0503020204020204" charset="-122"/>
                        </a:rPr>
                        <a:t>使用区分</a:t>
                      </a:r>
                      <a:endParaRPr lang="zh-CN" altLang="en-US" sz="1800" b="1" dirty="0">
                        <a:solidFill>
                          <a:schemeClr val="bg1"/>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D8EF5"/>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buNone/>
                      </a:pPr>
                      <a:r>
                        <a:rPr lang="zh-CN" altLang="en-US" sz="1800" b="1" dirty="0">
                          <a:solidFill>
                            <a:schemeClr val="bg1"/>
                          </a:solidFill>
                          <a:latin typeface="微软雅黑" panose="020B0503020204020204" charset="-122"/>
                          <a:ea typeface="微软雅黑" panose="020B0503020204020204" charset="-122"/>
                        </a:rPr>
                        <a:t>帽壳的材质</a:t>
                      </a:r>
                      <a:endParaRPr lang="zh-CN" altLang="en-US" sz="1800" b="1" dirty="0">
                        <a:solidFill>
                          <a:schemeClr val="bg1"/>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D8EF5"/>
                    </a:solidFill>
                  </a:tcPr>
                </a:tc>
              </a:tr>
              <a:tr h="860425">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物体打击防护型</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a:t>
                      </a:r>
                      <a:endParaRPr lang="zh-CN" altLang="en-US" sz="1800" b="1">
                        <a:solidFill>
                          <a:schemeClr val="accent2"/>
                        </a:solidFill>
                        <a:latin typeface="微软雅黑" panose="020B0503020204020204" charset="-122"/>
                        <a:ea typeface="微软雅黑" panose="020B0503020204020204" charset="-122"/>
                        <a:cs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防护或减轻物体坠落、打击的伤害</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ko-KR" altLang="en-US" sz="1800" b="1" dirty="0">
                          <a:latin typeface="微软雅黑" panose="020B0503020204020204" charset="-122"/>
                          <a:ea typeface="微软雅黑" panose="020B0503020204020204" charset="-122"/>
                          <a:cs typeface="微软雅黑" panose="020B0503020204020204" charset="-122"/>
                        </a:rPr>
                        <a:t>合成树脂</a:t>
                      </a:r>
                      <a:r>
                        <a:rPr lang="ko-KR" altLang="en-US" sz="1800" b="1">
                          <a:latin typeface="微软雅黑" panose="020B0503020204020204" charset="-122"/>
                          <a:ea typeface="微软雅黑" panose="020B0503020204020204" charset="-122"/>
                          <a:cs typeface="微软雅黑" panose="020B0503020204020204" charset="-122"/>
                        </a:rPr>
                        <a:t>  </a:t>
                      </a:r>
                      <a:endParaRPr lang="ko-KR" altLang="en-US" sz="1800" b="1">
                        <a:latin typeface="微软雅黑" panose="020B0503020204020204" charset="-122"/>
                        <a:ea typeface="微软雅黑" panose="020B0503020204020204" charset="-122"/>
                        <a:cs typeface="微软雅黑" panose="020B0503020204020204" charset="-122"/>
                      </a:endParaRPr>
                    </a:p>
                    <a:p>
                      <a:pPr marL="0" lvl="0" indent="0" algn="ctr">
                        <a:lnSpc>
                          <a:spcPct val="130000"/>
                        </a:lnSpc>
                        <a:buNone/>
                      </a:pPr>
                      <a:r>
                        <a:rPr lang="ko-KR" altLang="en-US" sz="1800" b="1" dirty="0">
                          <a:latin typeface="微软雅黑" panose="020B0503020204020204" charset="-122"/>
                          <a:ea typeface="微软雅黑" panose="020B0503020204020204" charset="-122"/>
                          <a:cs typeface="微软雅黑" panose="020B0503020204020204" charset="-122"/>
                        </a:rPr>
                        <a:t>金属</a:t>
                      </a:r>
                      <a:endParaRPr lang="zh-CN" altLang="en-US" sz="1800" b="1">
                        <a:latin typeface="微软雅黑" panose="020B0503020204020204" charset="-122"/>
                        <a:ea typeface="微软雅黑" panose="020B0503020204020204" charset="-122"/>
                        <a:cs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r>
              <a:tr h="822325">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打击</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t>
                      </a: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坠落</a:t>
                      </a:r>
                      <a:r>
                        <a:rPr lang="ko-KR" altLang="en-US" sz="1800" b="1" dirty="0">
                          <a:solidFill>
                            <a:schemeClr val="accent2"/>
                          </a:solidFill>
                          <a:latin typeface="微软雅黑" panose="020B0503020204020204" charset="-122"/>
                          <a:ea typeface="微软雅黑" panose="020B0503020204020204" charset="-122"/>
                          <a:cs typeface="微软雅黑" panose="020B0503020204020204" charset="-122"/>
                        </a:rPr>
                        <a:t>防护型</a:t>
                      </a:r>
                      <a:r>
                        <a:rPr lang="en-US" altLang="ko-KR" sz="1800" b="1" dirty="0">
                          <a:solidFill>
                            <a:schemeClr val="accent2"/>
                          </a:solidFill>
                          <a:latin typeface="微软雅黑" panose="020B0503020204020204" charset="-122"/>
                          <a:ea typeface="微软雅黑" panose="020B0503020204020204" charset="-122"/>
                          <a:cs typeface="微软雅黑" panose="020B0503020204020204" charset="-122"/>
                        </a:rPr>
                        <a:t>(</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AB)</a:t>
                      </a:r>
                      <a:endParaRPr lang="zh-CN" altLang="en-US" sz="1800" b="1">
                        <a:solidFill>
                          <a:schemeClr val="accent2"/>
                        </a:solidFill>
                        <a:latin typeface="微软雅黑" panose="020B0503020204020204" charset="-122"/>
                        <a:ea typeface="微软雅黑" panose="020B0503020204020204" charset="-122"/>
                        <a:cs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防护或减轻物体坠落、打击，高处坠落时的的伤害</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ko-KR" altLang="en-US" sz="1800" b="1" dirty="0">
                          <a:latin typeface="微软雅黑" panose="020B0503020204020204" charset="-122"/>
                          <a:ea typeface="微软雅黑" panose="020B0503020204020204" charset="-122"/>
                        </a:rPr>
                        <a:t>合成树脂</a:t>
                      </a:r>
                      <a:endParaRPr lang="ko-KR"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r>
              <a:tr h="823913">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打击</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t>
                      </a: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触电</a:t>
                      </a:r>
                      <a:r>
                        <a:rPr lang="ko-KR" altLang="en-US" sz="1800" b="1" dirty="0">
                          <a:solidFill>
                            <a:schemeClr val="accent2"/>
                          </a:solidFill>
                          <a:latin typeface="微软雅黑" panose="020B0503020204020204" charset="-122"/>
                          <a:ea typeface="微软雅黑" panose="020B0503020204020204" charset="-122"/>
                          <a:cs typeface="微软雅黑" panose="020B0503020204020204" charset="-122"/>
                        </a:rPr>
                        <a:t>防护型</a:t>
                      </a:r>
                      <a:r>
                        <a:rPr lang="en-US" altLang="ko-KR" sz="1800" b="1" dirty="0">
                          <a:solidFill>
                            <a:schemeClr val="accent2"/>
                          </a:solidFill>
                          <a:latin typeface="微软雅黑" panose="020B0503020204020204" charset="-122"/>
                          <a:ea typeface="微软雅黑" panose="020B0503020204020204" charset="-122"/>
                          <a:cs typeface="微软雅黑" panose="020B0503020204020204" charset="-122"/>
                        </a:rPr>
                        <a:t>(</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AE)</a:t>
                      </a:r>
                      <a:endParaRPr lang="zh-CN" altLang="en-US" sz="1800" b="1">
                        <a:solidFill>
                          <a:schemeClr val="accent2"/>
                        </a:solidFill>
                        <a:latin typeface="微软雅黑" panose="020B0503020204020204" charset="-122"/>
                        <a:ea typeface="微软雅黑" panose="020B0503020204020204" charset="-122"/>
                        <a:cs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防护或减轻物体坠落、打击的伤害，防止头部触电</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ko-KR" altLang="en-US" sz="1800" b="1" dirty="0">
                          <a:latin typeface="微软雅黑" panose="020B0503020204020204" charset="-122"/>
                          <a:ea typeface="微软雅黑" panose="020B0503020204020204" charset="-122"/>
                        </a:rPr>
                        <a:t>合成树脂</a:t>
                      </a:r>
                      <a:endParaRPr lang="ko-KR"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6E2FA"/>
                    </a:solidFill>
                  </a:tcPr>
                </a:tc>
              </a:tr>
              <a:tr h="1082675">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zh-CN" altLang="en-US" sz="1800" b="1" dirty="0">
                          <a:solidFill>
                            <a:schemeClr val="accent2"/>
                          </a:solidFill>
                          <a:latin typeface="微软雅黑" panose="020B0503020204020204" charset="-122"/>
                          <a:ea typeface="微软雅黑" panose="020B0503020204020204" charset="-122"/>
                          <a:cs typeface="微软雅黑" panose="020B0503020204020204" charset="-122"/>
                        </a:rPr>
                        <a:t>多用型</a:t>
                      </a:r>
                      <a:r>
                        <a:rPr lang="en-US" altLang="ko-KR" sz="1800" b="1">
                          <a:solidFill>
                            <a:schemeClr val="accent2"/>
                          </a:solidFill>
                          <a:latin typeface="微软雅黑" panose="020B0503020204020204" charset="-122"/>
                          <a:ea typeface="微软雅黑" panose="020B0503020204020204" charset="-122"/>
                          <a:cs typeface="微软雅黑" panose="020B0503020204020204" charset="-122"/>
                        </a:rPr>
                        <a:t>(ABE)</a:t>
                      </a:r>
                      <a:endParaRPr lang="zh-CN" altLang="en-US" sz="1800" b="1">
                        <a:solidFill>
                          <a:schemeClr val="accent2"/>
                        </a:solidFill>
                        <a:latin typeface="微软雅黑" panose="020B0503020204020204" charset="-122"/>
                        <a:ea typeface="微软雅黑" panose="020B0503020204020204" charset="-122"/>
                        <a:cs typeface="微软雅黑" panose="020B0503020204020204"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99DEF9"/>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nSpc>
                          <a:spcPct val="130000"/>
                        </a:lnSpc>
                        <a:buNone/>
                      </a:pPr>
                      <a:r>
                        <a:rPr lang="zh-CN" altLang="en-US" sz="1800" b="1" dirty="0">
                          <a:latin typeface="微软雅黑" panose="020B0503020204020204" charset="-122"/>
                          <a:ea typeface="微软雅黑" panose="020B0503020204020204" charset="-122"/>
                        </a:rPr>
                        <a:t>防护或减轻物体坠落、打击，高处坠落时的伤害，防止头部触电</a:t>
                      </a:r>
                      <a:endParaRPr lang="zh-CN"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A6E2FA"/>
                    </a:solidFill>
                  </a:tcPr>
                </a:tc>
                <a:tc>
                  <a:txBody>
                    <a:bodyPr/>
                    <a:lstStyle>
                      <a:lvl1pPr marL="342900" lvl="0" indent="-342900" algn="l" defTabSz="914400" rtl="0" eaLnBrk="1" fontAlgn="base" latinLnBrk="1" hangingPunct="1">
                        <a:lnSpc>
                          <a:spcPct val="100000"/>
                        </a:lnSpc>
                        <a:spcBef>
                          <a:spcPct val="20000"/>
                        </a:spcBef>
                        <a:spcAft>
                          <a:spcPct val="0"/>
                        </a:spcAft>
                        <a:buClrTx/>
                        <a:buSzTx/>
                        <a:buFontTx/>
                        <a:buChar char="•"/>
                        <a:defRPr sz="2800" u="none" kern="1200" baseline="0">
                          <a:solidFill>
                            <a:schemeClr val="tx1"/>
                          </a:solidFill>
                          <a:latin typeface="Gulim" panose="020B0600000101010101" pitchFamily="34" charset="-127"/>
                          <a:ea typeface="Gulim" panose="020B0600000101010101" pitchFamily="34" charset="-127"/>
                        </a:defRPr>
                      </a:lvl1pPr>
                      <a:lvl2pPr marL="742950" lvl="1" indent="-285750" algn="l" defTabSz="914400" rtl="0" eaLnBrk="1" fontAlgn="base" latinLnBrk="1" hangingPunct="1">
                        <a:lnSpc>
                          <a:spcPct val="100000"/>
                        </a:lnSpc>
                        <a:spcBef>
                          <a:spcPct val="20000"/>
                        </a:spcBef>
                        <a:spcAft>
                          <a:spcPct val="0"/>
                        </a:spcAft>
                        <a:buClrTx/>
                        <a:buSzTx/>
                        <a:buFontTx/>
                        <a:buChar char="–"/>
                        <a:defRPr sz="2400" b="0" i="0" u="none" kern="1200" baseline="0">
                          <a:solidFill>
                            <a:schemeClr val="tx1"/>
                          </a:solidFill>
                          <a:latin typeface="Gulim" panose="020B0600000101010101" pitchFamily="34" charset="-127"/>
                          <a:ea typeface="Gulim" panose="020B0600000101010101" pitchFamily="34" charset="-127"/>
                        </a:defRPr>
                      </a:lvl2pPr>
                      <a:lvl3pPr marL="1143000" lvl="2" indent="-228600" algn="l" defTabSz="914400" rtl="0" eaLnBrk="1" fontAlgn="base" latinLnBrk="1" hangingPunct="1">
                        <a:lnSpc>
                          <a:spcPct val="100000"/>
                        </a:lnSpc>
                        <a:spcBef>
                          <a:spcPct val="20000"/>
                        </a:spcBef>
                        <a:spcAft>
                          <a:spcPct val="0"/>
                        </a:spcAft>
                        <a:buClrTx/>
                        <a:buSzTx/>
                        <a:buFontTx/>
                        <a:buChar char="•"/>
                        <a:defRPr sz="2000" b="0" i="0" u="none" kern="1200" baseline="0">
                          <a:solidFill>
                            <a:schemeClr val="tx1"/>
                          </a:solidFill>
                          <a:latin typeface="Gulim" panose="020B0600000101010101" pitchFamily="34" charset="-127"/>
                          <a:ea typeface="Gulim" panose="020B0600000101010101" pitchFamily="34" charset="-127"/>
                        </a:defRPr>
                      </a:lvl3pPr>
                      <a:lvl4pPr marL="1600200" lvl="3"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4pPr>
                      <a:lvl5pPr marL="2057400" lvl="4" indent="-228600" algn="l" defTabSz="914400" rtl="0" eaLnBrk="1" fontAlgn="base" latinLnBrk="1" hangingPunct="1">
                        <a:lnSpc>
                          <a:spcPct val="100000"/>
                        </a:lnSpc>
                        <a:spcBef>
                          <a:spcPct val="20000"/>
                        </a:spcBef>
                        <a:spcAft>
                          <a:spcPct val="0"/>
                        </a:spcAft>
                        <a:buClrTx/>
                        <a:buSzTx/>
                        <a:buFontTx/>
                        <a:buChar char="»"/>
                        <a:defRPr sz="1800" b="0" i="0" u="none" kern="1200" baseline="0">
                          <a:solidFill>
                            <a:schemeClr val="tx1"/>
                          </a:solidFill>
                          <a:latin typeface="Gulim" panose="020B0600000101010101" pitchFamily="34" charset="-127"/>
                          <a:ea typeface="Gulim" panose="020B0600000101010101" pitchFamily="34" charset="-127"/>
                        </a:defRPr>
                      </a:lvl5pPr>
                    </a:lstStyle>
                    <a:p>
                      <a:pPr marL="0" lvl="0" indent="0" algn="ctr">
                        <a:lnSpc>
                          <a:spcPct val="130000"/>
                        </a:lnSpc>
                        <a:buNone/>
                      </a:pPr>
                      <a:r>
                        <a:rPr lang="ko-KR" altLang="en-US" sz="1800" b="1" dirty="0">
                          <a:latin typeface="微软雅黑" panose="020B0503020204020204" charset="-122"/>
                          <a:ea typeface="微软雅黑" panose="020B0503020204020204" charset="-122"/>
                        </a:rPr>
                        <a:t>合成树脂</a:t>
                      </a:r>
                      <a:endParaRPr lang="ko-KR" altLang="en-US" sz="1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A6E2FA"/>
                    </a:solidFill>
                  </a:tcPr>
                </a:tc>
              </a:tr>
            </a:tbl>
          </a:graphicData>
        </a:graphic>
      </p:graphicFrame>
      <p:sp>
        <p:nvSpPr>
          <p:cNvPr id="7199" name="文本框 6181"/>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pic>
        <p:nvPicPr>
          <p:cNvPr id="8193" name="图片 7169" descr="C:\My Documents\월간프리젠테이션\프젠36-보호구\무제-05.jpg"/>
          <p:cNvPicPr>
            <a:picLocks noChangeAspect="1"/>
          </p:cNvPicPr>
          <p:nvPr/>
        </p:nvPicPr>
        <p:blipFill>
          <a:blip r:embed="rId7"/>
          <a:stretch>
            <a:fillRect/>
          </a:stretch>
        </p:blipFill>
        <p:spPr>
          <a:xfrm>
            <a:off x="4011613" y="2895600"/>
            <a:ext cx="5056187" cy="3346450"/>
          </a:xfrm>
          <a:prstGeom prst="rect">
            <a:avLst/>
          </a:prstGeom>
          <a:noFill/>
          <a:ln w="9525">
            <a:noFill/>
          </a:ln>
        </p:spPr>
      </p:pic>
      <p:grpSp>
        <p:nvGrpSpPr>
          <p:cNvPr id="8194" name="组合 7170"/>
          <p:cNvGrpSpPr/>
          <p:nvPr/>
        </p:nvGrpSpPr>
        <p:grpSpPr>
          <a:xfrm>
            <a:off x="1219200" y="1219200"/>
            <a:ext cx="7467600" cy="457200"/>
            <a:chOff x="672" y="864"/>
            <a:chExt cx="4704" cy="288"/>
          </a:xfrm>
        </p:grpSpPr>
        <p:pic>
          <p:nvPicPr>
            <p:cNvPr id="8195" name="图片 7171" descr="C:\My Documents\월간프리젠테이션\디자인효과\하신영2.jpg"/>
            <p:cNvPicPr>
              <a:picLocks noChangeAspect="1"/>
            </p:cNvPicPr>
            <p:nvPr/>
          </p:nvPicPr>
          <p:blipFill>
            <a:blip r:embed="rId8"/>
            <a:stretch>
              <a:fillRect/>
            </a:stretch>
          </p:blipFill>
          <p:spPr>
            <a:xfrm>
              <a:off x="672" y="864"/>
              <a:ext cx="4512" cy="288"/>
            </a:xfrm>
            <a:prstGeom prst="rect">
              <a:avLst/>
            </a:prstGeom>
            <a:noFill/>
            <a:ln w="9525">
              <a:noFill/>
            </a:ln>
          </p:spPr>
        </p:pic>
        <p:sp>
          <p:nvSpPr>
            <p:cNvPr id="8196" name="文本框 7172"/>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a:t>
              </a:r>
              <a:r>
                <a:rPr lang="zh-CN" altLang="en-US" sz="2200" b="1">
                  <a:solidFill>
                    <a:schemeClr val="lt1"/>
                  </a:solidFill>
                  <a:latin typeface="微软雅黑" panose="020B0503020204020204" charset="-122"/>
                  <a:ea typeface="微软雅黑" panose="020B0503020204020204" charset="-122"/>
                  <a:cs typeface="微软雅黑" panose="020B0503020204020204" charset="-122"/>
                </a:rPr>
                <a:t>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管理方法</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a:solidFill>
                    <a:schemeClr val="lt1"/>
                  </a:solidFill>
                  <a:latin typeface="微软雅黑" panose="020B0503020204020204" charset="-122"/>
                  <a:ea typeface="微软雅黑" panose="020B0503020204020204" charset="-122"/>
                  <a:cs typeface="微软雅黑" panose="020B0503020204020204" charset="-122"/>
                </a:rPr>
                <a:t>1)</a:t>
              </a:r>
              <a:endParaRPr lang="en-US" altLang="ko-KR" sz="2200" b="1">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8197" name="文本框 7173"/>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安全帽</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8198" name="文本框 7176"/>
          <p:cNvSpPr txBox="1"/>
          <p:nvPr/>
        </p:nvSpPr>
        <p:spPr>
          <a:xfrm>
            <a:off x="1066800" y="1752600"/>
            <a:ext cx="7467600" cy="4549140"/>
          </a:xfrm>
          <a:prstGeom prst="rect">
            <a:avLst/>
          </a:prstGeom>
          <a:noFill/>
          <a:ln w="9525">
            <a:noFill/>
          </a:ln>
        </p:spPr>
        <p:txBody>
          <a:bodyPr tIns="90000" bIns="90000" anchor="t" anchorCtr="0">
            <a:spAutoFit/>
          </a:bodyPr>
          <a:lstStyle/>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依据作业内容、要求，选用合适的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安全帽</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野外作业者</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应戴白色</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FRP</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或</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PC树脂材质的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安全帽</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产品所含材质（成分）</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不对</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作业者</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产生不良影响</a:t>
            </a:r>
            <a:r>
              <a:rPr lang="ko-KR" altLang="en-US" sz="2000" b="1">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重量要适中</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a:solidFill>
                  <a:schemeClr val="dk1"/>
                </a:solidFill>
                <a:latin typeface="微软雅黑" panose="020B0503020204020204" charset="-122"/>
                <a:ea typeface="微软雅黑" panose="020B0503020204020204" charset="-122"/>
                <a:cs typeface="微软雅黑" panose="020B0503020204020204" charset="-122"/>
              </a:rPr>
              <a:t>戴</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安全帽</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时必须系紧</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ko-KR"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60000"/>
              </a:lnSpc>
              <a:spcBef>
                <a:spcPct val="50000"/>
              </a:spcBef>
              <a:tabLst>
                <a:tab pos="374650" algn="l"/>
                <a:tab pos="1146175" algn="l"/>
              </a:tabLst>
            </a:pP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下颏带</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199" name="文本框 7177"/>
          <p:cNvSpPr txBox="1"/>
          <p:nvPr>
            <p:custDataLst>
              <p:tags r:id="rId9"/>
            </p:custDataLst>
          </p:nvPr>
        </p:nvSpPr>
        <p:spPr>
          <a:xfrm>
            <a:off x="4343400" y="3457575"/>
            <a:ext cx="990600" cy="583565"/>
          </a:xfrm>
          <a:prstGeom prst="rect">
            <a:avLst/>
          </a:prstGeom>
          <a:noFill/>
          <a:ln w="9525">
            <a:noFill/>
          </a:ln>
        </p:spPr>
        <p:txBody>
          <a:bodyPr anchor="t" anchorCtr="0">
            <a:spAutoFit/>
          </a:bodyPr>
          <a:lstStyle/>
          <a:p>
            <a:pPr latinLnBrk="1">
              <a:spcBef>
                <a:spcPct val="50000"/>
              </a:spcBef>
            </a:pPr>
            <a:r>
              <a:rPr lang="zh-CN" altLang="en-US" sz="1600" b="1" dirty="0">
                <a:solidFill>
                  <a:schemeClr val="accent2"/>
                </a:solidFill>
                <a:latin typeface="微软雅黑" panose="020B0503020204020204" charset="-122"/>
                <a:ea typeface="微软雅黑" panose="020B0503020204020204" charset="-122"/>
                <a:cs typeface="微软雅黑" panose="020B0503020204020204" charset="-122"/>
              </a:rPr>
              <a:t>重量更轻…</a:t>
            </a:r>
            <a:endParaRPr lang="zh-CN" altLang="en-US" sz="1600" b="1" dirty="0">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8200" name="文本框 7178"/>
          <p:cNvSpPr txBox="1"/>
          <p:nvPr>
            <p:custDataLst>
              <p:tags r:id="rId10"/>
            </p:custDataLst>
          </p:nvPr>
        </p:nvSpPr>
        <p:spPr>
          <a:xfrm>
            <a:off x="7924800" y="3289300"/>
            <a:ext cx="990600" cy="829945"/>
          </a:xfrm>
          <a:prstGeom prst="rect">
            <a:avLst/>
          </a:prstGeom>
          <a:noFill/>
          <a:ln w="9525">
            <a:noFill/>
          </a:ln>
        </p:spPr>
        <p:txBody>
          <a:bodyPr anchor="t" anchorCtr="0">
            <a:spAutoFit/>
          </a:bodyPr>
          <a:lstStyle/>
          <a:p>
            <a:pPr latinLnBrk="1">
              <a:spcBef>
                <a:spcPct val="50000"/>
              </a:spcBef>
            </a:pPr>
            <a:r>
              <a:rPr lang="zh-CN" altLang="en-US" sz="1600" b="1" dirty="0">
                <a:solidFill>
                  <a:schemeClr val="accent2"/>
                </a:solidFill>
                <a:latin typeface="微软雅黑" panose="020B0503020204020204" charset="-122"/>
                <a:ea typeface="微软雅黑" panose="020B0503020204020204" charset="-122"/>
              </a:rPr>
              <a:t>符合作业内容的</a:t>
            </a:r>
            <a:endParaRPr lang="zh-CN" altLang="en-US" sz="1600" b="1" dirty="0">
              <a:solidFill>
                <a:schemeClr val="accent2"/>
              </a:solidFill>
              <a:latin typeface="微软雅黑" panose="020B0503020204020204" charset="-122"/>
              <a:ea typeface="微软雅黑" panose="020B0503020204020204" charset="-122"/>
            </a:endParaRPr>
          </a:p>
        </p:txBody>
      </p:sp>
      <p:sp>
        <p:nvSpPr>
          <p:cNvPr id="8201" name="文本框 7179"/>
          <p:cNvSpPr txBox="1"/>
          <p:nvPr>
            <p:custDataLst>
              <p:tags r:id="rId11"/>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8597741" y="5234305"/>
            <a:ext cx="545782" cy="1628140"/>
            <a:chOff x="17812" y="7705"/>
            <a:chExt cx="1387" cy="3102"/>
          </a:xfrm>
        </p:grpSpPr>
        <p:sp>
          <p:nvSpPr>
            <p:cNvPr id="9" name="直角三角形 8"/>
            <p:cNvSpPr/>
            <p:nvPr userDrawn="1">
              <p:custDataLst>
                <p:tags r:id="rId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直角三角形 10"/>
            <p:cNvSpPr/>
            <p:nvPr userDrawn="1">
              <p:custDataLst>
                <p:tags r:id="rId3"/>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10" name="组合 9"/>
          <p:cNvGrpSpPr/>
          <p:nvPr userDrawn="1">
            <p:custDataLst>
              <p:tags r:id="rId4"/>
            </p:custDataLst>
          </p:nvPr>
        </p:nvGrpSpPr>
        <p:grpSpPr>
          <a:xfrm rot="10800000">
            <a:off x="0" y="0"/>
            <a:ext cx="545782" cy="1628140"/>
            <a:chOff x="17812" y="7705"/>
            <a:chExt cx="1387" cy="3102"/>
          </a:xfrm>
        </p:grpSpPr>
        <p:sp>
          <p:nvSpPr>
            <p:cNvPr id="13" name="直角三角形 12"/>
            <p:cNvSpPr/>
            <p:nvPr userDrawn="1">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直角三角形 13"/>
            <p:cNvSpPr/>
            <p:nvPr userDrawn="1">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latin typeface="微软雅黑" panose="020B0503020204020204" charset="-122"/>
                <a:ea typeface="微软雅黑" panose="020B0503020204020204" charset="-122"/>
              </a:endParaRPr>
            </a:p>
          </p:txBody>
        </p:sp>
      </p:grpSp>
      <p:grpSp>
        <p:nvGrpSpPr>
          <p:cNvPr id="9217" name="组合 8193"/>
          <p:cNvGrpSpPr/>
          <p:nvPr/>
        </p:nvGrpSpPr>
        <p:grpSpPr>
          <a:xfrm>
            <a:off x="1219200" y="1219200"/>
            <a:ext cx="7467600" cy="457200"/>
            <a:chOff x="672" y="864"/>
            <a:chExt cx="4704" cy="288"/>
          </a:xfrm>
        </p:grpSpPr>
        <p:pic>
          <p:nvPicPr>
            <p:cNvPr id="9218" name="图片 8194" descr="C:\My Documents\월간프리젠테이션\디자인효과\하신영2.jpg"/>
            <p:cNvPicPr>
              <a:picLocks noChangeAspect="1"/>
            </p:cNvPicPr>
            <p:nvPr/>
          </p:nvPicPr>
          <p:blipFill>
            <a:blip r:embed="rId7"/>
            <a:stretch>
              <a:fillRect/>
            </a:stretch>
          </p:blipFill>
          <p:spPr>
            <a:xfrm>
              <a:off x="672" y="864"/>
              <a:ext cx="4512" cy="288"/>
            </a:xfrm>
            <a:prstGeom prst="rect">
              <a:avLst/>
            </a:prstGeom>
            <a:noFill/>
            <a:ln w="9525">
              <a:noFill/>
            </a:ln>
          </p:spPr>
        </p:pic>
        <p:sp>
          <p:nvSpPr>
            <p:cNvPr id="9219" name="文本框 8195"/>
            <p:cNvSpPr txBox="1"/>
            <p:nvPr/>
          </p:nvSpPr>
          <p:spPr>
            <a:xfrm>
              <a:off x="1152" y="864"/>
              <a:ext cx="4224" cy="271"/>
            </a:xfrm>
            <a:prstGeom prst="rect">
              <a:avLst/>
            </a:prstGeom>
            <a:noFill/>
            <a:ln w="9525">
              <a:noFill/>
            </a:ln>
          </p:spPr>
          <p:txBody>
            <a:bodyPr anchor="t" anchorCtr="0">
              <a:spAutoFit/>
            </a:bodyPr>
            <a:lstStyle/>
            <a:p>
              <a:pPr latinLnBrk="1">
                <a:spcBef>
                  <a:spcPct val="50000"/>
                </a:spcBef>
              </a:pP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2</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 </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使用</a:t>
              </a:r>
              <a:r>
                <a:rPr lang="zh-CN" altLang="en-US" sz="2200" b="1">
                  <a:solidFill>
                    <a:schemeClr val="lt1"/>
                  </a:solidFill>
                  <a:latin typeface="微软雅黑" panose="020B0503020204020204" charset="-122"/>
                  <a:ea typeface="微软雅黑" panose="020B0503020204020204" charset="-122"/>
                  <a:cs typeface="微软雅黑" panose="020B0503020204020204" charset="-122"/>
                </a:rPr>
                <a:t>及</a:t>
              </a:r>
              <a:r>
                <a:rPr lang="ko-KR" altLang="en-US" sz="2200" b="1" dirty="0">
                  <a:solidFill>
                    <a:schemeClr val="lt1"/>
                  </a:solidFill>
                  <a:latin typeface="微软雅黑" panose="020B0503020204020204" charset="-122"/>
                  <a:ea typeface="微软雅黑" panose="020B0503020204020204" charset="-122"/>
                  <a:cs typeface="微软雅黑" panose="020B0503020204020204" charset="-122"/>
                </a:rPr>
                <a:t>管理方法</a:t>
              </a:r>
              <a:r>
                <a:rPr lang="en-US" altLang="ko-KR" sz="22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ko-KR" sz="2200" b="1">
                  <a:solidFill>
                    <a:schemeClr val="lt1"/>
                  </a:solidFill>
                  <a:latin typeface="微软雅黑" panose="020B0503020204020204" charset="-122"/>
                  <a:ea typeface="微软雅黑" panose="020B0503020204020204" charset="-122"/>
                  <a:cs typeface="微软雅黑" panose="020B0503020204020204" charset="-122"/>
                </a:rPr>
                <a:t>2)</a:t>
              </a:r>
              <a:endParaRPr lang="en-US" altLang="ko-KR" sz="2200" b="1">
                <a:solidFill>
                  <a:schemeClr val="lt1"/>
                </a:solidFill>
                <a:latin typeface="微软雅黑" panose="020B0503020204020204" charset="-122"/>
                <a:ea typeface="微软雅黑" panose="020B0503020204020204" charset="-122"/>
                <a:cs typeface="微软雅黑" panose="020B0503020204020204" charset="-122"/>
              </a:endParaRPr>
            </a:p>
          </p:txBody>
        </p:sp>
      </p:grpSp>
      <p:sp>
        <p:nvSpPr>
          <p:cNvPr id="9220" name="文本框 8196"/>
          <p:cNvSpPr txBox="1"/>
          <p:nvPr/>
        </p:nvSpPr>
        <p:spPr>
          <a:xfrm>
            <a:off x="2057400" y="381000"/>
            <a:ext cx="6172200" cy="521970"/>
          </a:xfrm>
          <a:prstGeom prst="rect">
            <a:avLst/>
          </a:prstGeom>
          <a:noFill/>
          <a:ln w="9525">
            <a:noFill/>
          </a:ln>
        </p:spPr>
        <p:txBody>
          <a:bodyPr anchor="t" anchorCtr="0">
            <a:spAutoFit/>
          </a:bodyPr>
          <a:lstStyle/>
          <a:p>
            <a:pPr latinLnBrk="1">
              <a:spcBef>
                <a:spcPct val="50000"/>
              </a:spcBef>
            </a:pPr>
            <a:r>
              <a:rPr lang="en-US" altLang="ko-KR" sz="2800" b="1" dirty="0">
                <a:solidFill>
                  <a:schemeClr val="accent1"/>
                </a:solidFill>
                <a:latin typeface="微软雅黑" panose="020B0503020204020204" charset="-122"/>
                <a:ea typeface="微软雅黑" panose="020B0503020204020204" charset="-122"/>
                <a:cs typeface="微软雅黑" panose="020B0503020204020204" charset="-122"/>
              </a:rPr>
              <a:t>2. </a:t>
            </a:r>
            <a:r>
              <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rPr>
              <a:t>安全帽</a:t>
            </a:r>
            <a:endParaRPr lang="ko-KR" altLang="en-US" sz="2800" b="1"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9221" name="文本框 8199"/>
          <p:cNvSpPr txBox="1"/>
          <p:nvPr/>
        </p:nvSpPr>
        <p:spPr>
          <a:xfrm>
            <a:off x="1066800" y="1800225"/>
            <a:ext cx="7467600" cy="4333875"/>
          </a:xfrm>
          <a:prstGeom prst="rect">
            <a:avLst/>
          </a:prstGeom>
          <a:noFill/>
          <a:ln w="9525">
            <a:noFill/>
          </a:ln>
        </p:spPr>
        <p:txBody>
          <a:bodyPr tIns="90000" bIns="90000" anchor="t" anchorCtr="0">
            <a:spAutoFit/>
          </a:bodyPr>
          <a:lstStyle/>
          <a:p>
            <a:pPr marL="476250" indent="-381000" defTabSz="276225" latinLnBrk="1">
              <a:lnSpc>
                <a:spcPct val="15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通过调整帽衬的后箍，控制适当的帽衬大小</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不得使用受过冲击或发生变形的</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安全帽</a:t>
            </a:r>
            <a:endParaRPr lang="ko-KR" altLang="en-US"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禁止在帽壳上钻洞</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帽衬应定期用洗涤剂清洗在60度温水中，周期不小于1个月，</a:t>
            </a: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endParaRPr lang="en-US" altLang="ko-KR"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374650" algn="l"/>
                <a:tab pos="1146175" algn="l"/>
              </a:tabLst>
            </a:pPr>
            <a:r>
              <a:rPr lang="en-US" altLang="ko-KR" sz="2000" b="1" dirty="0">
                <a:solidFill>
                  <a:schemeClr val="dk1"/>
                </a:solidFill>
                <a:latin typeface="微软雅黑" panose="020B0503020204020204" charset="-122"/>
                <a:ea typeface="微软雅黑" panose="020B0503020204020204" charset="-122"/>
                <a:cs typeface="微软雅黑" panose="020B0503020204020204" charset="-122"/>
              </a:rPr>
              <a:t>   (</a:t>
            </a:r>
            <a:r>
              <a:rPr lang="ko-KR" altLang="en-US" sz="2000" b="1" dirty="0">
                <a:solidFill>
                  <a:schemeClr val="dk1"/>
                </a:solidFill>
                <a:latin typeface="微软雅黑" panose="020B0503020204020204" charset="-122"/>
                <a:ea typeface="微软雅黑" panose="020B0503020204020204" charset="-122"/>
                <a:cs typeface="微软雅黑" panose="020B0503020204020204" charset="-122"/>
              </a:rPr>
              <a:t>合成树脂安全帽</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禁止使用蒸汽或开水洗涤或接触</a:t>
            </a: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a:t>
            </a:r>
            <a:endParaRPr lang="en-US" altLang="ko-KR" sz="2000" b="1">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374650" algn="l"/>
                <a:tab pos="1146175" algn="l"/>
              </a:tabLst>
            </a:pPr>
            <a:r>
              <a:rPr lang="en-US" altLang="ko-KR" sz="20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帽壳被油漆、油污等物质污染时，使用有机溶剂清洗（注意：</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a:p>
            <a:pPr marL="476250" indent="-381000" defTabSz="276225" latinLnBrk="1">
              <a:lnSpc>
                <a:spcPct val="150000"/>
              </a:lnSpc>
              <a:spcBef>
                <a:spcPct val="50000"/>
              </a:spcBef>
              <a:tabLst>
                <a:tab pos="374650" algn="l"/>
                <a:tab pos="1146175" algn="l"/>
              </a:tabLst>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rPr>
              <a:t>   所使用有机溶剂不应对帽壳强度产生不良影响</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222" name="文本框 8200"/>
          <p:cNvSpPr txBox="1"/>
          <p:nvPr>
            <p:custDataLst>
              <p:tags r:id="rId8"/>
            </p:custDataLst>
          </p:nvPr>
        </p:nvSpPr>
        <p:spPr>
          <a:xfrm>
            <a:off x="5334000" y="6400800"/>
            <a:ext cx="3733800" cy="398780"/>
          </a:xfrm>
          <a:prstGeom prst="rect">
            <a:avLst/>
          </a:prstGeom>
          <a:noFill/>
          <a:ln w="9525">
            <a:noFill/>
          </a:ln>
        </p:spPr>
        <p:txBody>
          <a:bodyPr anchor="t" anchorCtr="0">
            <a:spAutoFit/>
          </a:bodyPr>
          <a:lstStyle/>
          <a:p>
            <a:pPr latinLnBrk="1">
              <a:spcBef>
                <a:spcPct val="50000"/>
              </a:spcBef>
            </a:pPr>
            <a:r>
              <a:rPr lang="ko-KR" altLang="en-US" sz="2000" b="1" dirty="0">
                <a:solidFill>
                  <a:schemeClr val="dk1"/>
                </a:solidFill>
                <a:latin typeface="微软雅黑" panose="020B0503020204020204" charset="-122"/>
                <a:ea typeface="微软雅黑" panose="020B0503020204020204" charset="-122"/>
              </a:rPr>
              <a:t>防护用品的配戴及其使用方法</a:t>
            </a:r>
            <a:endParaRPr lang="ko-KR" altLang="en-US" sz="2000" b="1" dirty="0">
              <a:solidFill>
                <a:schemeClr val="dk1"/>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1"/>
  <p:tag name="KSO_WM_UNIT_BK_DARK_LIGHT" val="2"/>
</p:tagLst>
</file>

<file path=ppt/tags/tag126.xml><?xml version="1.0" encoding="utf-8"?>
<p:tagLst xmlns:p="http://schemas.openxmlformats.org/presentationml/2006/main">
  <p:tag name="KSO_WM_SLIDE_BACKGROUND_TYPE" val="frame"/>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9.xml><?xml version="1.0" encoding="utf-8"?>
<p:tagLst xmlns:p="http://schemas.openxmlformats.org/presentationml/2006/main">
  <p:tag name="KSO_WM_SLIDE_BACKGROUND_TYPE" val="frame"/>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51.xml><?xml version="1.0" encoding="utf-8"?>
<p:tagLst xmlns:p="http://schemas.openxmlformats.org/presentationml/2006/main">
  <p:tag name="KSO_WM_SLIDE_BACKGROUND_TYPE" val="topBotto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4.xml><?xml version="1.0" encoding="utf-8"?>
<p:tagLst xmlns:p="http://schemas.openxmlformats.org/presentationml/2006/main">
  <p:tag name="KSO_WM_SLIDE_BACKGROUND_TYPE" val="topBotto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3.xml><?xml version="1.0" encoding="utf-8"?>
<p:tagLst xmlns:p="http://schemas.openxmlformats.org/presentationml/2006/main">
  <p:tag name="KSO_WM_SLIDE_BACKGROUND_TYPE" val="bottomTop"/>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SLIDE_BACKGROUND_TYPE" val="bottomTop"/>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6.xml><?xml version="1.0" encoding="utf-8"?>
<p:tagLst xmlns:p="http://schemas.openxmlformats.org/presentationml/2006/main">
  <p:tag name="KSO_WM_SLIDE_BACKGROUND_TYPE" val="navigation"/>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SLIDE_BACKGROUND_TYPE" val="navigation"/>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1"/>
  <p:tag name="KSO_WM_UNIT_BK_DARK_LIGHT" val="2"/>
</p:tagLst>
</file>

<file path=ppt/tags/tag192.xml><?xml version="1.0" encoding="utf-8"?>
<p:tagLst xmlns:p="http://schemas.openxmlformats.org/presentationml/2006/main">
  <p:tag name="KSO_WM_SLIDE_BACKGROUND_TYPE" val="belt"/>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5.xml><?xml version="1.0" encoding="utf-8"?>
<p:tagLst xmlns:p="http://schemas.openxmlformats.org/presentationml/2006/main">
  <p:tag name="KSO_WM_SLIDE_BACKGROUND_TYPE" val="belt"/>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94"/>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94"/>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8.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794"/>
  <p:tag name="KSO_WM_TEMPLATE_MASTER_THUMB_INDEX" val="12"/>
  <p:tag name="KSO_WM_TEMPLATE_THUMBS_INDEX" val="1、4、7、8、9、10、11、12、13、14、15"/>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2794_1*i*3"/>
  <p:tag name="KSO_WM_TEMPLATE_CATEGORY" val="custom"/>
  <p:tag name="KSO_WM_TEMPLATE_INDEX" val="20202794"/>
  <p:tag name="KSO_WM_UNIT_LAYERLEVEL" val="1"/>
  <p:tag name="KSO_WM_TAG_VERSION" val="1.0"/>
  <p:tag name="KSO_WM_BEAUTIFY_FLAG" val="#wm#"/>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ISCONTENTSTITLE" val="0"/>
  <p:tag name="KSO_WM_UNIT_PRESET_TEXT" val="企业产品发布会"/>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794_1*a*1"/>
  <p:tag name="KSO_WM_TEMPLATE_CATEGORY" val="custom"/>
  <p:tag name="KSO_WM_TEMPLATE_INDEX" val="20202794"/>
  <p:tag name="KSO_WM_UNIT_LAYERLEVEL" val="1"/>
  <p:tag name="KSO_WM_TAG_VERSION" val="1.0"/>
  <p:tag name="KSO_WM_BEAUTIFY_FLAG" val="#wm#"/>
  <p:tag name="KSO_WM_UNIT_ISNUMDGMTITLE"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74.xml><?xml version="1.0" encoding="utf-8"?>
<p:tagLst xmlns:p="http://schemas.openxmlformats.org/presentationml/2006/main">
  <p:tag name="KSO_WM_SLIDE_ID" val="custom20202794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794"/>
  <p:tag name="KSO_WM_SLIDE_LAYOUT" val="a_b_f_k"/>
  <p:tag name="KSO_WM_SLIDE_LAYOUT_CNT" val="1_1_1_1"/>
  <p:tag name="KSO_WM_TEMPLATE_MASTER_THUMB_INDEX" val="12"/>
  <p:tag name="KSO_WM_TEMPLATE_THUMBS_INDEX" val="1、4、7、8、9、10、11、12、13、14、15"/>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SPECIAL_SOURCE" val="bdnull"/>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6ea3e04-0f20-45e5-8e23-9bb35f782656}"/>
  <p:tag name="KSO_WM_UNIT_TYPE" val="i"/>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a36ff8-1c89-4cca-a1b2-5a357a1777e5}"/>
  <p:tag name="KSO_WM_UNIT_TYPE" val="i"/>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SLIDE_BK_DARK_LIGHT" val="2"/>
  <p:tag name="KSO_WM_SLIDE_BACKGROUND_TYPE" val="general"/>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ade7dbb-dff1-4b72-a840-6652e2354ebb}"/>
  <p:tag name="KSO_WM_UNIT_TYPE" val="i"/>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469f263-942e-4d61-a254-f026972d23c6}"/>
  <p:tag name="KSO_WM_UNIT_TYPE" val="i"/>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93.xml><?xml version="1.0" encoding="utf-8"?>
<p:tagLst xmlns:p="http://schemas.openxmlformats.org/presentationml/2006/main">
  <p:tag name="KSO_WM_SLIDE_BK_DARK_LIGHT" val="2"/>
  <p:tag name="KSO_WM_SLIDE_BACKGROUND_TYPE" val="general"/>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0fdf9a1-df2c-4789-abbd-fefa34b8cc35}"/>
  <p:tag name="KSO_WM_UNIT_TYPE" val="i"/>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a6c718b-9752-4cf3-932b-0aa65ef6da4a}"/>
  <p:tag name="KSO_WM_UNIT_TYPE" val="i"/>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2.xml><?xml version="1.0" encoding="utf-8"?>
<p:tagLst xmlns:p="http://schemas.openxmlformats.org/presentationml/2006/main">
  <p:tag name="KSO_WM_SLIDE_BK_DARK_LIGHT" val="2"/>
  <p:tag name="KSO_WM_SLIDE_BACKGROUND_TYPE" val="general"/>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214c4ce-944d-465f-aa40-82ca90b6bd1d}"/>
  <p:tag name="KSO_WM_UNIT_TYPE" val="i"/>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b3726dd-1748-4f9f-aa0c-a36f39bb27c1}"/>
  <p:tag name="KSO_WM_UNIT_TYPE" val="i"/>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13.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5.xml><?xml version="1.0" encoding="utf-8"?>
<p:tagLst xmlns:p="http://schemas.openxmlformats.org/presentationml/2006/main">
  <p:tag name="KSO_WM_SLIDE_BK_DARK_LIGHT" val="2"/>
  <p:tag name="KSO_WM_SLIDE_BACKGROUND_TYPE" val="general"/>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caaee61-e5f5-4a22-8049-d48342fcb398}"/>
  <p:tag name="KSO_WM_UNIT_TYPE" val="i"/>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b3a51cb-0e11-4014-a32e-7ad160368056}"/>
  <p:tag name="KSO_WM_UNIT_TYPE" val="i"/>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3.xml><?xml version="1.0" encoding="utf-8"?>
<p:tagLst xmlns:p="http://schemas.openxmlformats.org/presentationml/2006/main">
  <p:tag name="KSO_WM_SLIDE_BK_DARK_LIGHT" val="2"/>
  <p:tag name="KSO_WM_SLIDE_BACKGROUND_TYPE" val="general"/>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f2f8ae4-02c7-4ba4-98b0-1d267316b915}"/>
  <p:tag name="KSO_WM_UNIT_TYPE" val="i"/>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e72b84e-61e2-4910-9985-38af58148139}"/>
  <p:tag name="KSO_WM_UNIT_TYPE" val="i"/>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3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3.xml><?xml version="1.0" encoding="utf-8"?>
<p:tagLst xmlns:p="http://schemas.openxmlformats.org/presentationml/2006/main">
  <p:tag name="KSO_WM_SLIDE_BK_DARK_LIGHT" val="2"/>
  <p:tag name="KSO_WM_SLIDE_BACKGROUND_TYPE" val="general"/>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ba55d38-6aa8-41b7-b827-89a82e288ae6}"/>
  <p:tag name="KSO_WM_UNIT_TYPE" val="i"/>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11d4889-45e7-42d5-a5b1-0a690fc28829}"/>
  <p:tag name="KSO_WM_UNIT_TYPE" val="i"/>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1.xml><?xml version="1.0" encoding="utf-8"?>
<p:tagLst xmlns:p="http://schemas.openxmlformats.org/presentationml/2006/main">
  <p:tag name="KSO_WM_SLIDE_BK_DARK_LIGHT" val="2"/>
  <p:tag name="KSO_WM_SLIDE_BACKGROUND_TYPE" val="general"/>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8fc1a85-c0b7-456d-99f9-89b848c6c61d}"/>
  <p:tag name="KSO_WM_UNIT_TYPE" val="i"/>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b1a21f6-8802-4f6e-9371-647af8a5578d}"/>
  <p:tag name="KSO_WM_UNIT_TYPE" val="i"/>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SLIDE_BK_DARK_LIGHT" val="2"/>
  <p:tag name="KSO_WM_SLIDE_BACKGROUND_TYPE" val="general"/>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eb9048-83d6-4a53-bf54-a49a04009451}"/>
  <p:tag name="KSO_WM_UNIT_TYPE" val="i"/>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24654e4-e894-4c9f-aa9f-4ff614edb473}"/>
  <p:tag name="KSO_WM_UNIT_TYPE" val="i"/>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TABLE_BEAUTIFY" val="smartTable{12f9829b-3b86-4638-8f63-7d67da4fe4ce}"/>
</p:tagLst>
</file>

<file path=ppt/tags/tag3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9.xml><?xml version="1.0" encoding="utf-8"?>
<p:tagLst xmlns:p="http://schemas.openxmlformats.org/presentationml/2006/main">
  <p:tag name="KSO_WM_SLIDE_BK_DARK_LIGHT" val="2"/>
  <p:tag name="KSO_WM_SLIDE_BACKGROUND_TYPE" val="gener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e9e3dbf-0742-4a41-b6ec-e6456ef75b82}"/>
  <p:tag name="KSO_WM_UNIT_TYPE" val="i"/>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08481e-86f0-4109-843a-4258991122df}"/>
  <p:tag name="KSO_WM_UNIT_TYPE" val="i"/>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SLIDE_BK_DARK_LIGHT" val="2"/>
  <p:tag name="KSO_WM_SLIDE_BACKGROUND_TYPE" val="general"/>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79f7b11-e6a6-4966-8cb5-58c3a830dc35}"/>
  <p:tag name="KSO_WM_UNIT_TYPE" val="i"/>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4f30e1d-0af3-4104-bd3a-7515244e5017}"/>
  <p:tag name="KSO_WM_UNIT_TYPE" val="i"/>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6.xml><?xml version="1.0" encoding="utf-8"?>
<p:tagLst xmlns:p="http://schemas.openxmlformats.org/presentationml/2006/main">
  <p:tag name="KSO_WM_SLIDE_BK_DARK_LIGHT" val="2"/>
  <p:tag name="KSO_WM_SLIDE_BACKGROUND_TYPE" val="general"/>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ed87725-4fa8-4076-b2ad-b13bf281cea9}"/>
  <p:tag name="KSO_WM_UNIT_TYPE" val="i"/>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ebf8998-742c-45d7-8a00-4fe209f7dfc0}"/>
  <p:tag name="KSO_WM_UNIT_TYPE" val="i"/>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7.xml><?xml version="1.0" encoding="utf-8"?>
<p:tagLst xmlns:p="http://schemas.openxmlformats.org/presentationml/2006/main">
  <p:tag name="KSO_WM_SLIDE_BK_DARK_LIGHT" val="2"/>
  <p:tag name="KSO_WM_SLIDE_BACKGROUND_TYPE" val="general"/>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665001a-d467-45b8-99d4-302a7d8d2725}"/>
  <p:tag name="KSO_WM_UNIT_TYPE" val="i"/>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ce5341f-2747-410a-8004-4d22b527a3f3}"/>
  <p:tag name="KSO_WM_UNIT_TYPE" val="i"/>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6.xml><?xml version="1.0" encoding="utf-8"?>
<p:tagLst xmlns:p="http://schemas.openxmlformats.org/presentationml/2006/main">
  <p:tag name="KSO_WM_SLIDE_BK_DARK_LIGHT" val="2"/>
  <p:tag name="KSO_WM_SLIDE_BACKGROUND_TYPE" val="general"/>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ff8c162-7506-4f99-a75a-c31c69075e2e}"/>
  <p:tag name="KSO_WM_UNIT_TYPE" val="i"/>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f9250d1-5b28-4e18-858f-a97f86474f94}"/>
  <p:tag name="KSO_WM_UNIT_TYPE" val="i"/>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5.xml><?xml version="1.0" encoding="utf-8"?>
<p:tagLst xmlns:p="http://schemas.openxmlformats.org/presentationml/2006/main">
  <p:tag name="KSO_WM_SLIDE_BK_DARK_LIGHT" val="2"/>
  <p:tag name="KSO_WM_SLIDE_BACKGROUND_TYPE" val="general"/>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05aa1c1-c219-49af-aab9-c0d026dbfb33}"/>
  <p:tag name="KSO_WM_UNIT_TYPE" val="i"/>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266f926-58fa-4d38-b0c9-9e2a45f20233}"/>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14.xml><?xml version="1.0" encoding="utf-8"?>
<p:tagLst xmlns:p="http://schemas.openxmlformats.org/presentationml/2006/main">
  <p:tag name="KSO_WM_SLIDE_BK_DARK_LIGHT" val="2"/>
  <p:tag name="KSO_WM_SLIDE_BACKGROUND_TYPE" val="general"/>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0eb4a1b-ed1f-4b5b-9a64-19d07d028945}"/>
  <p:tag name="KSO_WM_UNIT_TYPE" val="i"/>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9be9aee-2a17-4c92-8107-96584be8e150}"/>
  <p:tag name="KSO_WM_UNIT_TYPE" val="i"/>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3.xml><?xml version="1.0" encoding="utf-8"?>
<p:tagLst xmlns:p="http://schemas.openxmlformats.org/presentationml/2006/main">
  <p:tag name="KSO_WM_SLIDE_BK_DARK_LIGHT" val="2"/>
  <p:tag name="KSO_WM_SLIDE_BACKGROUND_TYPE" val="general"/>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32a51f6-4a43-4f83-a6e9-44d0e2deb383}"/>
  <p:tag name="KSO_WM_UNIT_TYPE" val="i"/>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48fb2b5-1672-4851-ae26-f13162431b45}"/>
  <p:tag name="KSO_WM_UNIT_TYPE" val="i"/>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1.xml><?xml version="1.0" encoding="utf-8"?>
<p:tagLst xmlns:p="http://schemas.openxmlformats.org/presentationml/2006/main">
  <p:tag name="KSO_WM_SLIDE_BK_DARK_LIGHT" val="2"/>
  <p:tag name="KSO_WM_SLIDE_BACKGROUND_TYPE" val="general"/>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65c636e-e6ee-4fa7-8c38-5b31cd4c13b6}"/>
  <p:tag name="KSO_WM_UNIT_TYPE" val="i"/>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bb30ea7-525f-4b97-b18c-b7b6bbeb0d23}"/>
  <p:tag name="KSO_WM_UNIT_TYPE" val="i"/>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9.xml><?xml version="1.0" encoding="utf-8"?>
<p:tagLst xmlns:p="http://schemas.openxmlformats.org/presentationml/2006/main">
  <p:tag name="KSO_WM_SLIDE_BK_DARK_LIGHT" val="2"/>
  <p:tag name="KSO_WM_SLIDE_BACKGROUND_TYPE" val="gener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64f6925-0d9d-492d-8039-2bc110fc107e}"/>
  <p:tag name="KSO_WM_UNIT_TYPE" val="i"/>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63d4e7b-d8cf-4824-a3a8-2c1d39989688}"/>
  <p:tag name="KSO_WM_UNIT_TYPE" val="i"/>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8.xml><?xml version="1.0" encoding="utf-8"?>
<p:tagLst xmlns:p="http://schemas.openxmlformats.org/presentationml/2006/main">
  <p:tag name="KSO_WM_SLIDE_BK_DARK_LIGHT" val="2"/>
  <p:tag name="KSO_WM_SLIDE_BACKGROUND_TYPE" val="general"/>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4e36e49-f878-4d57-91a2-94f6c6eb519c}"/>
  <p:tag name="KSO_WM_UNIT_TYPE" val="i"/>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d8514cf-a8cc-459b-a4e1-a798201af3c6}"/>
  <p:tag name="KSO_WM_UNIT_TYPE" val="i"/>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7.xml><?xml version="1.0" encoding="utf-8"?>
<p:tagLst xmlns:p="http://schemas.openxmlformats.org/presentationml/2006/main">
  <p:tag name="KSO_WM_SLIDE_BK_DARK_LIGHT" val="2"/>
  <p:tag name="KSO_WM_SLIDE_BACKGROUND_TYPE" val="general"/>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ba7d33a-5547-4aba-bff0-4597420621d5}"/>
  <p:tag name="KSO_WM_UNIT_TYPE" val="i"/>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0182406-eb50-415b-8660-4374cc5ad4e3}"/>
  <p:tag name="KSO_WM_UNIT_TYPE" val="i"/>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6.xml><?xml version="1.0" encoding="utf-8"?>
<p:tagLst xmlns:p="http://schemas.openxmlformats.org/presentationml/2006/main">
  <p:tag name="KSO_WM_SLIDE_BK_DARK_LIGHT" val="2"/>
  <p:tag name="KSO_WM_SLIDE_BACKGROUND_TYPE" val="general"/>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c9ba2ea-f402-4411-905f-107d36d01cad}"/>
  <p:tag name="KSO_WM_UNIT_TYPE" val="i"/>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5d5368-d08d-43a6-8382-41d945e1b97d}"/>
  <p:tag name="KSO_WM_UNIT_TYPE" val="i"/>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4.xml><?xml version="1.0" encoding="utf-8"?>
<p:tagLst xmlns:p="http://schemas.openxmlformats.org/presentationml/2006/main">
  <p:tag name="KSO_WM_SLIDE_BK_DARK_LIGHT" val="2"/>
  <p:tag name="KSO_WM_SLIDE_BACKGROUND_TYPE" val="general"/>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cbe2deb-8fbd-44f5-817a-ab7cef579c6b}"/>
  <p:tag name="KSO_WM_UNIT_TYPE" val="i"/>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1ef3b81-33f4-4e18-b9d7-13b23301fa59}"/>
  <p:tag name="KSO_WM_UNIT_TYPE" val="i"/>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2.xml><?xml version="1.0" encoding="utf-8"?>
<p:tagLst xmlns:p="http://schemas.openxmlformats.org/presentationml/2006/main">
  <p:tag name="KSO_WM_SLIDE_BK_DARK_LIGHT" val="2"/>
  <p:tag name="KSO_WM_SLIDE_BACKGROUND_TYPE" val="general"/>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d48a740-2874-4da6-8303-a4d343379d04}"/>
  <p:tag name="KSO_WM_UNIT_TYPE" val="i"/>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a574e80-04e9-4052-bcfe-61fdd0ef7be4}"/>
  <p:tag name="KSO_WM_UNIT_TYPE" val="i"/>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SLIDE_BK_DARK_LIGHT" val="2"/>
  <p:tag name="KSO_WM_SLIDE_BACKGROUND_TYPE" val="general"/>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cbddf54-99a7-4047-bcce-69e1b2376c5b}"/>
  <p:tag name="KSO_WM_UNIT_TYPE" val="i"/>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1d0ad92-b671-4e56-a432-c0ce83a4f5a4}"/>
  <p:tag name="KSO_WM_UNIT_TYPE" val="i"/>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9.xml><?xml version="1.0" encoding="utf-8"?>
<p:tagLst xmlns:p="http://schemas.openxmlformats.org/presentationml/2006/main">
  <p:tag name="KSO_WM_SLIDE_BK_DARK_LIGHT" val="2"/>
  <p:tag name="KSO_WM_SLIDE_BACKGROUND_TYPE" val="gener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85e9363-59d8-4468-8def-82b112a98d73}"/>
  <p:tag name="KSO_WM_UNIT_TYPE" val="i"/>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1b8813f-24b1-445d-ae71-c05849898430}"/>
  <p:tag name="KSO_WM_UNIT_TYPE" val="i"/>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6.xml><?xml version="1.0" encoding="utf-8"?>
<p:tagLst xmlns:p="http://schemas.openxmlformats.org/presentationml/2006/main">
  <p:tag name="KSO_WM_UNIT_TABLE_BEAUTIFY" val="smartTable{27e549dc-6b26-4c6f-84db-7bce00aac106}"/>
</p:tagLst>
</file>

<file path=ppt/tags/tag5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8.xml><?xml version="1.0" encoding="utf-8"?>
<p:tagLst xmlns:p="http://schemas.openxmlformats.org/presentationml/2006/main">
  <p:tag name="KSO_WM_SLIDE_BK_DARK_LIGHT" val="2"/>
  <p:tag name="KSO_WM_SLIDE_BACKGROUND_TYPE" val="general"/>
</p:tagLst>
</file>

<file path=ppt/tags/tag50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1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1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14.xml><?xml version="1.0" encoding="utf-8"?>
<p:tagLst xmlns:p="http://schemas.openxmlformats.org/presentationml/2006/main">
  <p:tag name="COMMONDATA" val="eyJoZGlkIjoiZmRlZTYyZjhkMzI5NWUzMTM5NzQ4ZTZkOTAyODNmOWYifQ=="/>
  <p:tag name="commondata" val="eyJoZGlkIjoiZTVlNmE2ZmI1ZjYwNzY0MzcxMzc3ZmQ0YThkN2JhMWYifQ=="/>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bofety">
  <a:themeElements>
    <a:clrScheme name="1111.命名44">
      <a:dk1>
        <a:srgbClr val="000000"/>
      </a:dk1>
      <a:lt1>
        <a:srgbClr val="FFFFFF"/>
      </a:lt1>
      <a:dk2>
        <a:srgbClr val="1E232B"/>
      </a:dk2>
      <a:lt2>
        <a:srgbClr val="FFFFFF"/>
      </a:lt2>
      <a:accent1>
        <a:srgbClr val="BF0000"/>
      </a:accent1>
      <a:accent2>
        <a:srgbClr val="B10056"/>
      </a:accent2>
      <a:accent3>
        <a:srgbClr val="A10079"/>
      </a:accent3>
      <a:accent4>
        <a:srgbClr val="8E0095"/>
      </a:accent4>
      <a:accent5>
        <a:srgbClr val="7800AB"/>
      </a:accent5>
      <a:accent6>
        <a:srgbClr val="5F00B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4903</Words>
  <Application>WPS 演示</Application>
  <PresentationFormat>全屏显示(4:3)</PresentationFormat>
  <Paragraphs>547</Paragraphs>
  <Slides>29</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29</vt:i4>
      </vt:variant>
    </vt:vector>
  </HeadingPairs>
  <TitlesOfParts>
    <vt:vector size="42" baseType="lpstr">
      <vt:lpstr>Arial</vt:lpstr>
      <vt:lpstr>宋体</vt:lpstr>
      <vt:lpstr>Wingdings</vt:lpstr>
      <vt:lpstr>Gulim</vt:lpstr>
      <vt:lpstr>微软雅黑</vt:lpstr>
      <vt:lpstr>汉仪旗黑-85S</vt:lpstr>
      <vt:lpstr>黑体</vt:lpstr>
      <vt:lpstr>Wingdings</vt:lpstr>
      <vt:lpstr>Arial Unicode MS</vt:lpstr>
      <vt:lpstr>Calibri</vt:lpstr>
      <vt:lpstr>楷体</vt:lpstr>
      <vt:lpstr>bofety</vt:lpstr>
      <vt:lpstr>免费资料关注公众号: 安全生产管理</vt:lpstr>
      <vt:lpstr>劳保防护用品 使用安全培训</vt:lpstr>
      <vt:lpstr>PowerPoint 演示文稿</vt:lpstr>
      <vt:lpstr>防护用品配戴基准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 公众号:安全生产管理</dc:creator>
  <cp:keywords>微信公众号:安全生产管理; 公众号:安全生产管理</cp:keywords>
  <dc:description>海量安全资料加入知识星球:安全精品资料库</dc:description>
  <dc:subject>免费资料关注公众号:安全生产管理免费资料关注公众号:安全生产管理</dc:subject>
  <cp:category>免费资料关注公众号:安全生产管理; 公众号:安全生产管理</cp:category>
  <cp:lastModifiedBy>little fairy</cp:lastModifiedBy>
  <cp:revision>177</cp:revision>
  <dcterms:created xsi:type="dcterms:W3CDTF">2005-03-15T10:22:00Z</dcterms:created>
  <dcterms:modified xsi:type="dcterms:W3CDTF">2024-05-24T01:36:57Z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27A483106A01413B974C76C86E533AB8_13</vt:lpwstr>
  </property>
</Properties>
</file>