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sldIdLst>
    <p:sldId id="259" r:id="rId5"/>
    <p:sldId id="428" r:id="rId7"/>
    <p:sldId id="262" r:id="rId8"/>
    <p:sldId id="265" r:id="rId9"/>
    <p:sldId id="268" r:id="rId10"/>
    <p:sldId id="271" r:id="rId11"/>
    <p:sldId id="274" r:id="rId12"/>
    <p:sldId id="277" r:id="rId13"/>
    <p:sldId id="280" r:id="rId14"/>
    <p:sldId id="283" r:id="rId15"/>
    <p:sldId id="286" r:id="rId16"/>
    <p:sldId id="289" r:id="rId17"/>
    <p:sldId id="292" r:id="rId18"/>
    <p:sldId id="295" r:id="rId19"/>
    <p:sldId id="298" r:id="rId20"/>
    <p:sldId id="301" r:id="rId21"/>
    <p:sldId id="304" r:id="rId22"/>
    <p:sldId id="307" r:id="rId23"/>
    <p:sldId id="310" r:id="rId24"/>
    <p:sldId id="313" r:id="rId25"/>
    <p:sldId id="316" r:id="rId26"/>
    <p:sldId id="319" r:id="rId27"/>
    <p:sldId id="322" r:id="rId28"/>
    <p:sldId id="325" r:id="rId29"/>
    <p:sldId id="328" r:id="rId30"/>
    <p:sldId id="331" r:id="rId31"/>
    <p:sldId id="334" r:id="rId32"/>
    <p:sldId id="337" r:id="rId33"/>
    <p:sldId id="340" r:id="rId34"/>
    <p:sldId id="343" r:id="rId35"/>
    <p:sldId id="346" r:id="rId36"/>
    <p:sldId id="349" r:id="rId37"/>
    <p:sldId id="352" r:id="rId38"/>
    <p:sldId id="355" r:id="rId39"/>
    <p:sldId id="358" r:id="rId40"/>
    <p:sldId id="361" r:id="rId41"/>
    <p:sldId id="364" r:id="rId42"/>
    <p:sldId id="367" r:id="rId43"/>
    <p:sldId id="370" r:id="rId44"/>
    <p:sldId id="373" r:id="rId45"/>
    <p:sldId id="376" r:id="rId46"/>
    <p:sldId id="379" r:id="rId47"/>
    <p:sldId id="382" r:id="rId48"/>
    <p:sldId id="385" r:id="rId49"/>
    <p:sldId id="388" r:id="rId50"/>
    <p:sldId id="391" r:id="rId51"/>
    <p:sldId id="394" r:id="rId52"/>
    <p:sldId id="430" r:id="rId53"/>
  </p:sldIdLst>
  <p:sldSz cx="9144000" cy="6858000" type="screen4x3"/>
  <p:notesSz cx="6858000" cy="9144000"/>
  <p:custDataLst>
    <p:tags r:id="rId58"/>
  </p:custDataLst>
  <p:defaultTextStyle>
    <a:defPPr>
      <a:defRPr lang="ru-RU"/>
    </a:defPPr>
    <a:lvl1pPr marL="0" lvl="0" indent="0" algn="l" defTabSz="914400" rtl="0" eaLnBrk="1" latinLnBrk="0" hangingPunct="1">
      <a:buNone/>
      <a:defRPr kern="1200">
        <a:solidFill>
          <a:schemeClr val="tx1"/>
        </a:solidFill>
        <a:latin typeface="Calibri" panose="020F0502020204030204"/>
        <a:ea typeface="Calibri" panose="020F0502020204030204"/>
        <a:cs typeface="+mn-cs"/>
      </a:defRPr>
    </a:lvl1pPr>
    <a:lvl2pPr marL="457200" lvl="1" indent="0" algn="l" defTabSz="914400" rtl="0" eaLnBrk="1" latinLnBrk="0" hangingPunct="1">
      <a:buNone/>
      <a:defRPr sz="1800" kern="1200">
        <a:solidFill>
          <a:schemeClr val="tx1"/>
        </a:solidFill>
        <a:latin typeface="Calibri" panose="020F0502020204030204"/>
        <a:ea typeface="Calibri" panose="020F0502020204030204"/>
        <a:cs typeface="+mn-cs"/>
      </a:defRPr>
    </a:lvl2pPr>
    <a:lvl3pPr marL="914400" lvl="2" indent="0" algn="l" defTabSz="914400" rtl="0" eaLnBrk="1" latinLnBrk="0" hangingPunct="1">
      <a:buNone/>
      <a:defRPr sz="1800" kern="1200">
        <a:solidFill>
          <a:schemeClr val="tx1"/>
        </a:solidFill>
        <a:latin typeface="Calibri" panose="020F0502020204030204"/>
        <a:ea typeface="Calibri" panose="020F0502020204030204"/>
        <a:cs typeface="+mn-cs"/>
      </a:defRPr>
    </a:lvl3pPr>
    <a:lvl4pPr marL="1371600" lvl="3" indent="0" algn="l" defTabSz="914400" rtl="0" eaLnBrk="1" latinLnBrk="0" hangingPunct="1">
      <a:buNone/>
      <a:defRPr sz="1800" kern="1200">
        <a:solidFill>
          <a:schemeClr val="tx1"/>
        </a:solidFill>
        <a:latin typeface="Calibri" panose="020F0502020204030204"/>
        <a:ea typeface="Calibri" panose="020F0502020204030204"/>
        <a:cs typeface="+mn-cs"/>
      </a:defRPr>
    </a:lvl4pPr>
    <a:lvl5pPr marL="1828800" lvl="4" indent="0" algn="l" defTabSz="914400" rtl="0" eaLnBrk="1" latinLnBrk="0" hangingPunct="1">
      <a:buNone/>
      <a:defRPr sz="1800" kern="1200">
        <a:solidFill>
          <a:schemeClr val="tx1"/>
        </a:solidFill>
        <a:latin typeface="Calibri" panose="020F0502020204030204"/>
        <a:ea typeface="Calibri" panose="020F0502020204030204"/>
        <a:cs typeface="+mn-cs"/>
      </a:defRPr>
    </a:lvl5pPr>
    <a:lvl6pPr marL="2286000" lvl="5" indent="0" algn="l" defTabSz="914400" rtl="0" eaLnBrk="1" latinLnBrk="0" hangingPunct="1">
      <a:buNone/>
      <a:defRPr sz="1800" kern="1200">
        <a:solidFill>
          <a:schemeClr val="tx1"/>
        </a:solidFill>
        <a:latin typeface="Calibri" panose="020F0502020204030204"/>
        <a:ea typeface="Calibri" panose="020F0502020204030204"/>
        <a:cs typeface="+mn-cs"/>
      </a:defRPr>
    </a:lvl6pPr>
    <a:lvl7pPr marL="2743200" lvl="6" indent="0" algn="l" defTabSz="914400" rtl="0" eaLnBrk="1" latinLnBrk="0" hangingPunct="1">
      <a:buNone/>
      <a:defRPr sz="1800" kern="1200">
        <a:solidFill>
          <a:schemeClr val="tx1"/>
        </a:solidFill>
        <a:latin typeface="Calibri" panose="020F0502020204030204"/>
        <a:ea typeface="Calibri" panose="020F0502020204030204"/>
        <a:cs typeface="+mn-cs"/>
      </a:defRPr>
    </a:lvl7pPr>
    <a:lvl8pPr marL="3200400" lvl="7" indent="0" algn="l" defTabSz="914400" rtl="0" eaLnBrk="1" latinLnBrk="0" hangingPunct="1">
      <a:buNone/>
      <a:defRPr sz="1800" kern="1200">
        <a:solidFill>
          <a:schemeClr val="tx1"/>
        </a:solidFill>
        <a:latin typeface="Calibri" panose="020F0502020204030204"/>
        <a:ea typeface="Calibri" panose="020F0502020204030204"/>
        <a:cs typeface="+mn-cs"/>
      </a:defRPr>
    </a:lvl8pPr>
    <a:lvl9pPr marL="3657600" lvl="8" indent="0" algn="l" defTabSz="914400" rtl="0" eaLnBrk="1" latinLnBrk="0" hangingPunct="1">
      <a:buNone/>
      <a:defRPr sz="1800" kern="1200">
        <a:solidFill>
          <a:schemeClr val="tx1"/>
        </a:solidFill>
        <a:latin typeface="Calibri" panose="020F0502020204030204"/>
        <a:ea typeface="Calibri" panose="020F0502020204030204"/>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 d="100"/>
          <a:sy n="10"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8" Type="http://schemas.openxmlformats.org/officeDocument/2006/relationships/tags" Target="tags/tag19.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p:cNvSpPr>
          <p:nvPr>
            <p:ph type="hdr" sz="quarter"/>
          </p:nvPr>
        </p:nvSpPr>
        <p:spPr>
          <a:xfrm>
            <a:off x="0" y="0"/>
            <a:ext cx="2971800" cy="457200"/>
          </a:xfrm>
          <a:prstGeom prst="rect">
            <a:avLst/>
          </a:prstGeom>
          <a:noFill/>
          <a:ln w="9525">
            <a:noFill/>
          </a:ln>
        </p:spPr>
        <p:txBody>
          <a:bodyPr/>
          <a:p>
            <a:pPr marL="0" lvl="0" indent="0" eaLnBrk="1" hangingPunct="1"/>
            <a:endParaRPr lang="en-US" altLang="zh-CN" sz="1200"/>
          </a:p>
        </p:txBody>
      </p:sp>
      <p:sp>
        <p:nvSpPr>
          <p:cNvPr id="4099" name="Rectangle 3"/>
          <p:cNvSpPr>
            <a:spLocks noGrp="1"/>
          </p:cNvSpPr>
          <p:nvPr>
            <p:ph type="dt" idx="1"/>
          </p:nvPr>
        </p:nvSpPr>
        <p:spPr>
          <a:xfrm>
            <a:off x="3886200" y="0"/>
            <a:ext cx="2971800" cy="457200"/>
          </a:xfrm>
          <a:prstGeom prst="rect">
            <a:avLst/>
          </a:prstGeom>
          <a:noFill/>
          <a:ln w="9525">
            <a:noFill/>
          </a:ln>
        </p:spPr>
        <p:txBody>
          <a:bodyPr/>
          <a:p>
            <a:pPr marL="0" lvl="0" indent="0" algn="r" eaLnBrk="1" hangingPunct="1"/>
            <a:endParaRPr lang="en-US" altLang="zh-CN" sz="1200"/>
          </a:p>
        </p:txBody>
      </p:sp>
      <p:sp>
        <p:nvSpPr>
          <p:cNvPr id="4100" name="Rectangle 4"/>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txBody>
          <a:bodyPr/>
          <a:p>
            <a:pPr lvl="0"/>
          </a:p>
        </p:txBody>
      </p:sp>
      <p:sp>
        <p:nvSpPr>
          <p:cNvPr id="4101" name="Rectangle 5"/>
          <p:cNvSpPr>
            <a:spLocks noGrp="1"/>
          </p:cNvSpPr>
          <p:nvPr>
            <p:ph type="body" sz="quarter" idx="3"/>
          </p:nvPr>
        </p:nvSpPr>
        <p:spPr>
          <a:xfrm>
            <a:off x="914400" y="4343400"/>
            <a:ext cx="5029200" cy="4114800"/>
          </a:xfrm>
          <a:prstGeom prst="rect">
            <a:avLst/>
          </a:prstGeom>
          <a:noFill/>
          <a:ln w="9525">
            <a:noFill/>
          </a:ln>
        </p:spPr>
        <p:txBody>
          <a:bodyPr/>
          <a:p>
            <a:pPr lvl="0" defTabSz="914400" eaLnBrk="0" hangingPunct="0">
              <a:spcBef>
                <a:spcPct val="30000"/>
              </a:spcBef>
            </a:pPr>
            <a:r>
              <a:rPr lang="zh-CN" altLang="en-US" sz="1200">
                <a:latin typeface="Times New Roman" panose="02020603050405020304" charset="0"/>
                <a:ea typeface="宋体" panose="02010600030101010101" pitchFamily="2" charset="-122"/>
              </a:rPr>
              <a:t>单击此处编辑母版文本样式</a:t>
            </a:r>
            <a:endParaRPr lang="zh-CN" altLang="en-US" sz="1200">
              <a:latin typeface="Times New Roman" panose="02020603050405020304" charset="0"/>
              <a:ea typeface="宋体" panose="02010600030101010101" pitchFamily="2" charset="-122"/>
            </a:endParaRPr>
          </a:p>
          <a:p>
            <a:pPr marL="457200" lvl="1" indent="0" defTabSz="914400" eaLnBrk="0" hangingPunct="0">
              <a:spcBef>
                <a:spcPct val="30000"/>
              </a:spcBef>
            </a:pPr>
            <a:r>
              <a:rPr lang="zh-CN" altLang="en-US" sz="1200">
                <a:latin typeface="Times New Roman" panose="02020603050405020304" charset="0"/>
                <a:ea typeface="宋体" panose="02010600030101010101" pitchFamily="2" charset="-122"/>
              </a:rPr>
              <a:t>第二级</a:t>
            </a:r>
            <a:endParaRPr lang="zh-CN" altLang="en-US" sz="1200">
              <a:latin typeface="Times New Roman" panose="02020603050405020304" charset="0"/>
              <a:ea typeface="宋体" panose="02010600030101010101" pitchFamily="2" charset="-122"/>
            </a:endParaRPr>
          </a:p>
          <a:p>
            <a:pPr marL="914400" lvl="2" indent="0" defTabSz="914400" eaLnBrk="0" hangingPunct="0">
              <a:spcBef>
                <a:spcPct val="30000"/>
              </a:spcBef>
            </a:pPr>
            <a:r>
              <a:rPr lang="zh-CN" altLang="en-US" sz="1200">
                <a:latin typeface="Times New Roman" panose="02020603050405020304" charset="0"/>
                <a:ea typeface="宋体" panose="02010600030101010101" pitchFamily="2" charset="-122"/>
              </a:rPr>
              <a:t>第三级</a:t>
            </a:r>
            <a:endParaRPr lang="zh-CN" altLang="en-US" sz="1200">
              <a:latin typeface="Times New Roman" panose="02020603050405020304" charset="0"/>
              <a:ea typeface="宋体" panose="02010600030101010101" pitchFamily="2" charset="-122"/>
            </a:endParaRPr>
          </a:p>
          <a:p>
            <a:pPr marL="1371600" lvl="3" indent="0" defTabSz="914400" eaLnBrk="0" hangingPunct="0">
              <a:spcBef>
                <a:spcPct val="30000"/>
              </a:spcBef>
            </a:pPr>
            <a:r>
              <a:rPr lang="zh-CN" altLang="en-US" sz="1200">
                <a:latin typeface="Times New Roman" panose="02020603050405020304" charset="0"/>
                <a:ea typeface="宋体" panose="02010600030101010101" pitchFamily="2" charset="-122"/>
              </a:rPr>
              <a:t>第四级</a:t>
            </a:r>
            <a:endParaRPr lang="zh-CN" altLang="en-US" sz="1200">
              <a:latin typeface="Times New Roman" panose="02020603050405020304" charset="0"/>
              <a:ea typeface="宋体" panose="02010600030101010101" pitchFamily="2" charset="-122"/>
            </a:endParaRPr>
          </a:p>
          <a:p>
            <a:pPr marL="1828800" lvl="4" indent="0" defTabSz="914400" eaLnBrk="0" hangingPunct="0">
              <a:spcBef>
                <a:spcPct val="30000"/>
              </a:spcBef>
            </a:pPr>
            <a:r>
              <a:rPr lang="zh-CN" altLang="en-US" sz="1200">
                <a:latin typeface="Times New Roman" panose="02020603050405020304" charset="0"/>
                <a:ea typeface="宋体" panose="02010600030101010101" pitchFamily="2" charset="-122"/>
              </a:rPr>
              <a:t>第五级</a:t>
            </a:r>
            <a:endParaRPr lang="zh-CN" altLang="en-US" sz="1200">
              <a:latin typeface="Times New Roman" panose="02020603050405020304" charset="0"/>
              <a:ea typeface="宋体" panose="02010600030101010101" pitchFamily="2" charset="-122"/>
            </a:endParaRPr>
          </a:p>
        </p:txBody>
      </p:sp>
      <p:sp>
        <p:nvSpPr>
          <p:cNvPr id="4102" name="Rectangle 6"/>
          <p:cNvSpPr>
            <a:spLocks noGrp="1"/>
          </p:cNvSpPr>
          <p:nvPr>
            <p:ph type="ftr" sz="quarter" idx="4"/>
          </p:nvPr>
        </p:nvSpPr>
        <p:spPr>
          <a:xfrm>
            <a:off x="0" y="8686800"/>
            <a:ext cx="2971800" cy="457200"/>
          </a:xfrm>
          <a:prstGeom prst="rect">
            <a:avLst/>
          </a:prstGeom>
          <a:noFill/>
          <a:ln w="9525">
            <a:noFill/>
          </a:ln>
        </p:spPr>
        <p:txBody>
          <a:bodyPr anchor="b" anchorCtr="0"/>
          <a:p>
            <a:pPr marL="0" lvl="0" indent="0" eaLnBrk="1" hangingPunct="1"/>
            <a:endParaRPr lang="en-US" altLang="zh-CN" sz="1200"/>
          </a:p>
        </p:txBody>
      </p:sp>
      <p:sp>
        <p:nvSpPr>
          <p:cNvPr id="4103" name="Rectangle 7"/>
          <p:cNvSpPr>
            <a:spLocks noGrp="1"/>
          </p:cNvSpPr>
          <p:nvPr>
            <p:ph type="sldNum" sz="quarter" idx="5"/>
          </p:nvPr>
        </p:nvSpPr>
        <p:spPr>
          <a:xfrm>
            <a:off x="3886200" y="8686800"/>
            <a:ext cx="2971800" cy="457200"/>
          </a:xfrm>
          <a:prstGeom prst="rect">
            <a:avLst/>
          </a:prstGeom>
          <a:noFill/>
          <a:ln w="9525">
            <a:noFill/>
          </a:ln>
        </p:spPr>
        <p:txBody>
          <a:bodyPr anchor="b" anchorCtr="0"/>
          <a:p>
            <a:pPr marL="0" lvl="0" indent="0" algn="r" eaLnBrk="1" hangingPunct="1"/>
            <a:fld id="{9A0DB2DC-4C9A-4742-B13C-FB6460FD3503}" type="slidenum">
              <a:rPr lang="en-US" altLang="zh-CN" sz="1200"/>
            </a:fld>
            <a:endParaRPr lang="en-US" altLang="zh-CN" sz="1200"/>
          </a:p>
        </p:txBody>
      </p:sp>
    </p:spTree>
  </p:cSld>
  <p:clrMap bg1="lt1" tx1="dk1" bg2="lt2" tx2="dk2" accent1="accent1" accent2="accent2" accent3="accent3" accent4="accent4" accent5="accent5" accent6="accent6" hlink="hlink" folHlink="folHlink"/>
  <p:hf hdr="0" ftr="0" dt="0"/>
  <p:notesStyle>
    <a:lvl1pPr marL="0" lvl="0"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1pPr>
    <a:lvl2pPr marL="457200" lvl="1"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2pPr>
    <a:lvl3pPr marL="914400" lvl="2"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3pPr>
    <a:lvl4pPr marL="1371600" lvl="3"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4pPr>
    <a:lvl5pPr marL="1828800" lvl="4"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5pPr>
    <a:lvl6pPr marL="2286000" lvl="5"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6pPr>
    <a:lvl7pPr marL="2743200" lvl="6"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7pPr>
    <a:lvl8pPr marL="3200400" lvl="7"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8pPr>
    <a:lvl9pPr marL="3657600" lvl="8"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 name="Rectangle 7"/>
          <p:cNvSpPr/>
          <p:nvPr/>
        </p:nvSpPr>
        <p:spPr>
          <a:xfrm>
            <a:off x="3886200" y="8686800"/>
            <a:ext cx="2971800" cy="457200"/>
          </a:xfrm>
          <a:prstGeom prst="rect">
            <a:avLst/>
          </a:prstGeom>
          <a:noFill/>
          <a:ln w="9525">
            <a:noFill/>
          </a:ln>
        </p:spPr>
        <p:txBody>
          <a:bodyPr anchor="b" anchorCtr="0"/>
          <a:p>
            <a:pPr marL="0" lvl="0" indent="0" algn="r" eaLnBrk="1" fontAlgn="base" hangingPunct="1">
              <a:lnSpc>
                <a:spcPct val="100000"/>
              </a:lnSpc>
              <a:spcBef>
                <a:spcPct val="0"/>
              </a:spcBef>
              <a:spcAft>
                <a:spcPct val="0"/>
              </a:spcAft>
              <a:buClrTx/>
              <a:buSzPct val="100000"/>
            </a:pPr>
            <a:fld id="{9A0DB2DC-4C9A-4742-B13C-FB6460FD3503}" type="slidenum">
              <a:rPr lang="en-US" altLang="zh-CN" sz="1200" u="none">
                <a:latin typeface="等线"/>
                <a:ea typeface="Arial" panose="020B0604020202020204"/>
              </a:rPr>
            </a:fld>
            <a:endParaRPr lang="en-US" altLang="zh-CN" sz="1200" u="none">
              <a:latin typeface="等线"/>
              <a:ea typeface="Arial" panose="020B0604020202020204"/>
            </a:endParaRPr>
          </a:p>
        </p:txBody>
      </p:sp>
      <p:sp>
        <p:nvSpPr>
          <p:cNvPr id="4107" name="Rectangle 2"/>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lvl="0"/>
          </a:p>
        </p:txBody>
      </p:sp>
      <p:sp>
        <p:nvSpPr>
          <p:cNvPr id="4108" name="Rectangle 3"/>
          <p:cNvSpPr/>
          <p:nvPr>
            <p:ph type="body" idx="1"/>
          </p:nvPr>
        </p:nvSpPr>
        <p:spPr>
          <a:xfrm>
            <a:off x="914400" y="4343400"/>
            <a:ext cx="5029200" cy="4114800"/>
          </a:xfrm>
          <a:prstGeom prst="rect">
            <a:avLst/>
          </a:prstGeom>
          <a:noFill/>
          <a:ln w="9525">
            <a:noFill/>
          </a:ln>
        </p:spPr>
        <p:txBody>
          <a:bodyPr wrap="square" lIns="91440" tIns="45720" rIns="91440" bIns="45720" anchor="t" anchorCtr="0"/>
          <a:p>
            <a:pPr marL="0" lvl="0" indent="0" algn="l" defTabSz="914400" rtl="0" eaLnBrk="1" fontAlgn="base" hangingPunct="1">
              <a:lnSpc>
                <a:spcPct val="100000"/>
              </a:lnSpc>
              <a:spcBef>
                <a:spcPct val="30000"/>
              </a:spcBef>
              <a:spcAft>
                <a:spcPct val="0"/>
              </a:spcAft>
              <a:buClrTx/>
              <a:buSzPct val="100000"/>
            </a:pPr>
            <a:endParaRPr lang="zh-CN" altLang="zh-CN" sz="1200" u="none">
              <a:solidFill>
                <a:schemeClr val="tx1"/>
              </a:solidFill>
              <a:latin typeface="Times New Roman" panose="020206030504050203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1" name="幻灯片图像占位符 1"/>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lvl="0"/>
          </a:p>
        </p:txBody>
      </p:sp>
      <p:sp>
        <p:nvSpPr>
          <p:cNvPr id="4112" name="备注占位符 2"/>
          <p:cNvSpPr/>
          <p:nvPr>
            <p:ph type="body" idx="1"/>
          </p:nvPr>
        </p:nvSpPr>
        <p:spPr>
          <a:xfrm>
            <a:off x="914400" y="4343400"/>
            <a:ext cx="5029200" cy="4114800"/>
          </a:xfrm>
          <a:prstGeom prst="rect">
            <a:avLst/>
          </a:prstGeom>
          <a:noFill/>
          <a:ln w="9525">
            <a:noFill/>
          </a:ln>
        </p:spPr>
        <p:txBody>
          <a:bodyPr wrap="square" lIns="91440" tIns="45720" rIns="91440" bIns="45720" anchor="t" anchorCtr="0"/>
          <a:p>
            <a:pPr lvl="0"/>
          </a:p>
        </p:txBody>
      </p:sp>
      <p:sp>
        <p:nvSpPr>
          <p:cNvPr id="4113" name="灯片编号占位符 3"/>
          <p:cNvSpPr/>
          <p:nvPr/>
        </p:nvSpPr>
        <p:spPr>
          <a:xfrm>
            <a:off x="3886200" y="8686800"/>
            <a:ext cx="2971800" cy="457200"/>
          </a:xfrm>
          <a:prstGeom prst="rect">
            <a:avLst/>
          </a:prstGeom>
          <a:noFill/>
          <a:ln w="9525">
            <a:noFill/>
          </a:ln>
        </p:spPr>
        <p:txBody>
          <a:bodyPr anchor="b" anchorCtr="0"/>
          <a:p>
            <a:pPr marL="0" lvl="0" indent="0" algn="r" eaLnBrk="1" fontAlgn="base" hangingPunct="1">
              <a:lnSpc>
                <a:spcPct val="100000"/>
              </a:lnSpc>
              <a:spcBef>
                <a:spcPct val="0"/>
              </a:spcBef>
              <a:spcAft>
                <a:spcPct val="0"/>
              </a:spcAft>
              <a:buClrTx/>
              <a:buSzPct val="100000"/>
            </a:pPr>
            <a:fld id="{9A0DB2DC-4C9A-4742-B13C-FB6460FD3503}" type="slidenum">
              <a:rPr lang="en-US" altLang="zh-CN" sz="1200" u="none">
                <a:latin typeface="等线"/>
                <a:ea typeface="Arial" panose="020B0604020202020204"/>
              </a:rPr>
            </a:fld>
            <a:endParaRPr lang="en-US" altLang="zh-CN" sz="1200" u="none">
              <a:latin typeface="等线"/>
              <a:ea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85900"/>
            <a:ext cx="3808476" cy="30861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485900"/>
            <a:ext cx="3808476" cy="30861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57200"/>
            <a:ext cx="1943100" cy="4114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57200"/>
            <a:ext cx="5716657" cy="4114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85900"/>
            <a:ext cx="3808476" cy="30861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485900"/>
            <a:ext cx="3808476" cy="30861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57200"/>
            <a:ext cx="1943100" cy="4114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57200"/>
            <a:ext cx="5716657" cy="4114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latinLnBrk="0"/>
            <a:fld id="{BB962C8B-B14F-4D97-AF65-F5344CB8AC3E}" type="datetime1">
              <a:rPr lang="en-US"/>
            </a:fld>
            <a:endParaRPr lang="en-US"/>
          </a:p>
        </p:txBody>
      </p:sp>
      <p:sp>
        <p:nvSpPr>
          <p:cNvPr id="8" name="页脚占位符 7"/>
          <p:cNvSpPr>
            <a:spLocks noGrp="1"/>
          </p:cNvSpPr>
          <p:nvPr>
            <p:ph type="ftr" sz="quarter" idx="11"/>
          </p:nvPr>
        </p:nvSpPr>
        <p:spPr/>
        <p:txBody>
          <a:bodyPr/>
          <a:lstStyle/>
          <a:p>
            <a:pPr lvl="0" latinLnBrk="0"/>
            <a:endParaRPr lang="en-US"/>
          </a:p>
        </p:txBody>
      </p:sp>
      <p:sp>
        <p:nvSpPr>
          <p:cNvPr id="9" name="灯片编号占位符 8"/>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latinLnBrk="0"/>
            <a:fld id="{BB962C8B-B14F-4D97-AF65-F5344CB8AC3E}" type="datetime1">
              <a:rPr lang="en-US"/>
            </a:fld>
            <a:endParaRPr lang="en-US"/>
          </a:p>
        </p:txBody>
      </p:sp>
      <p:sp>
        <p:nvSpPr>
          <p:cNvPr id="4" name="页脚占位符 3"/>
          <p:cNvSpPr>
            <a:spLocks noGrp="1"/>
          </p:cNvSpPr>
          <p:nvPr>
            <p:ph type="ftr" sz="quarter" idx="11"/>
          </p:nvPr>
        </p:nvSpPr>
        <p:spPr/>
        <p:txBody>
          <a:bodyPr/>
          <a:lstStyle/>
          <a:p>
            <a:pPr lvl="0" latinLnBrk="0"/>
            <a:endParaRPr lang="en-US"/>
          </a:p>
        </p:txBody>
      </p:sp>
      <p:sp>
        <p:nvSpPr>
          <p:cNvPr id="5" name="灯片编号占位符 4"/>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latinLnBrk="0"/>
            <a:fld id="{BB962C8B-B14F-4D97-AF65-F5344CB8AC3E}" type="datetime1">
              <a:rPr lang="en-US"/>
            </a:fld>
            <a:endParaRPr lang="en-US"/>
          </a:p>
        </p:txBody>
      </p:sp>
      <p:sp>
        <p:nvSpPr>
          <p:cNvPr id="3" name="页脚占位符 2"/>
          <p:cNvSpPr>
            <a:spLocks noGrp="1"/>
          </p:cNvSpPr>
          <p:nvPr>
            <p:ph type="ftr" sz="quarter" idx="11"/>
          </p:nvPr>
        </p:nvSpPr>
        <p:spPr/>
        <p:txBody>
          <a:bodyPr/>
          <a:lstStyle/>
          <a:p>
            <a:pPr lvl="0" latinLnBrk="0"/>
            <a:endParaRPr lang="en-US"/>
          </a:p>
        </p:txBody>
      </p:sp>
      <p:sp>
        <p:nvSpPr>
          <p:cNvPr id="4" name="灯片编号占位符 3"/>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lIns="91440" tIns="45720" rIns="91440" bIns="45720" anchor="ctr" anchorCtr="0"/>
          <a:p>
            <a:pPr lvl="0"/>
            <a:r>
              <a:rPr lang="en-US"/>
              <a:t>Click to edit Master title style</a:t>
            </a:r>
            <a:endParaRPr lang="en-US"/>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lIns="91440" tIns="45720" rIns="91440" bIns="45720"/>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Date Placeholder 3"/>
          <p:cNvSpPr>
            <a:spLocks noGrp="1"/>
          </p:cNvSpPr>
          <p:nvPr>
            <p:ph type="dt" sz="half" idx="2"/>
          </p:nvPr>
        </p:nvSpPr>
        <p:spPr>
          <a:xfrm>
            <a:off x="457200" y="6356350"/>
            <a:ext cx="2133600" cy="365125"/>
          </a:xfrm>
          <a:prstGeom prst="rect">
            <a:avLst/>
          </a:prstGeom>
          <a:noFill/>
          <a:ln w="9525">
            <a:noFill/>
          </a:ln>
        </p:spPr>
        <p:txBody>
          <a:bodyPr lIns="91440" tIns="45720" rIns="91440" bIns="45720" anchor="ctr" anchorCtr="0"/>
          <a:lstStyle>
            <a:lvl1pPr algn="l">
              <a:defRPr sz="1200">
                <a:solidFill>
                  <a:schemeClr val="tx1"/>
                </a:solidFill>
              </a:defRPr>
            </a:lvl1pPr>
          </a:lstStyle>
          <a:p>
            <a:pPr lvl="0" latinLnBrk="0"/>
            <a:fld id="{BB962C8B-B14F-4D97-AF65-F5344CB8AC3E}" type="datetime1">
              <a:rPr lang="en-US"/>
            </a:fld>
            <a:endParaRPr lang="en-US"/>
          </a:p>
        </p:txBody>
      </p:sp>
      <p:sp>
        <p:nvSpPr>
          <p:cNvPr id="1029" name="Footer Placeholder 4"/>
          <p:cNvSpPr>
            <a:spLocks noGrp="1"/>
          </p:cNvSpPr>
          <p:nvPr>
            <p:ph type="ftr" sz="quarter" idx="3"/>
          </p:nvPr>
        </p:nvSpPr>
        <p:spPr>
          <a:xfrm>
            <a:off x="3124200" y="6356350"/>
            <a:ext cx="2895600" cy="365125"/>
          </a:xfrm>
          <a:prstGeom prst="rect">
            <a:avLst/>
          </a:prstGeom>
          <a:noFill/>
          <a:ln w="9525">
            <a:noFill/>
          </a:ln>
        </p:spPr>
        <p:txBody>
          <a:bodyPr lIns="91440" tIns="45720" rIns="91440" bIns="45720" anchor="ctr" anchorCtr="0"/>
          <a:lstStyle>
            <a:lvl1pPr algn="ctr">
              <a:defRPr sz="1200">
                <a:solidFill>
                  <a:schemeClr val="tx1"/>
                </a:solidFill>
              </a:defRPr>
            </a:lvl1pPr>
          </a:lstStyle>
          <a:p>
            <a:pPr lvl="0" latinLnBrk="0"/>
            <a:endParaRPr lang="en-US"/>
          </a:p>
        </p:txBody>
      </p:sp>
      <p:sp>
        <p:nvSpPr>
          <p:cNvPr id="1030" name="Slide Number Placeholder 5"/>
          <p:cNvSpPr>
            <a:spLocks noGrp="1"/>
          </p:cNvSpPr>
          <p:nvPr>
            <p:ph type="sldNum" sz="quarter" idx="4"/>
          </p:nvPr>
        </p:nvSpPr>
        <p:spPr>
          <a:xfrm>
            <a:off x="6553200" y="6356350"/>
            <a:ext cx="2133600" cy="365125"/>
          </a:xfrm>
          <a:prstGeom prst="rect">
            <a:avLst/>
          </a:prstGeom>
          <a:noFill/>
          <a:ln w="9525">
            <a:noFill/>
          </a:ln>
        </p:spPr>
        <p:txBody>
          <a:bodyPr lIns="91440" tIns="45720" rIns="91440" bIns="45720" anchor="ctr" anchorCtr="0"/>
          <a:lstStyle>
            <a:lvl1pPr algn="r">
              <a:defRPr sz="1200">
                <a:solidFill>
                  <a:schemeClr val="tx1"/>
                </a:solidFill>
              </a:defRPr>
            </a:lvl1pPr>
          </a:lstStyle>
          <a:p>
            <a:pPr lvl="0" latinLnBrk="0"/>
            <a:fld id="{9A0DB2DC-4C9A-4742-B13C-FB6460FD3503}" type="slidenum">
              <a:rPr lang="en-US"/>
            </a:fld>
            <a:endParaRPr lang="en-US" sz="12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pitchFamily="34" charset="0"/>
        <a:buChar char="–"/>
        <a:defRPr sz="2800" kern="1200">
          <a:solidFill>
            <a:schemeClr val="tx1"/>
          </a:solidFill>
          <a:latin typeface="Calibri" panose="020F0502020204030204"/>
          <a:ea typeface="Arial" panose="020B0604020202020204"/>
          <a:cs typeface="+mn-cs"/>
        </a:defRPr>
      </a:lvl2pPr>
      <a:lvl3pPr marL="1143000" lvl="2" indent="-228600" algn="l" defTabSz="914400" rtl="0" eaLnBrk="1" hangingPunct="1">
        <a:spcBef>
          <a:spcPct val="20000"/>
        </a:spcBef>
        <a:buFont typeface="Arial" panose="020B0604020202020204" pitchFamily="34" charset="0"/>
        <a:buChar char="•"/>
        <a:defRPr sz="2400" kern="1200">
          <a:solidFill>
            <a:schemeClr val="tx1"/>
          </a:solidFill>
          <a:latin typeface="Calibri" panose="020F0502020204030204"/>
          <a:ea typeface="Arial" panose="020B0604020202020204"/>
          <a:cs typeface="+mn-cs"/>
        </a:defRPr>
      </a:lvl3pPr>
      <a:lvl4pPr marL="1600200" lvl="3"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4pPr>
      <a:lvl5pPr marL="2057400" lvl="4"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5pPr>
      <a:lvl6pPr marL="2514600" lvl="5"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6pPr>
      <a:lvl7pPr marL="2971800" lvl="6"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7pPr>
      <a:lvl8pPr marL="3429000" lvl="7"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8pPr>
      <a:lvl9pPr marL="3886200" lvl="8"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9pPr>
    </p:bodyStyle>
    <p:otherStyle>
      <a:lvl1pPr marL="0" lvl="0" indent="0" algn="l" defTabSz="914400" rtl="0" eaLnBrk="1" fontAlgn="base" hangingPunct="1">
        <a:lnSpc>
          <a:spcPct val="100000"/>
        </a:lnSpc>
        <a:spcBef>
          <a:spcPct val="0"/>
        </a:spcBef>
        <a:spcAft>
          <a:spcPct val="0"/>
        </a:spcAft>
        <a:buSzPct val="100000"/>
        <a:buNone/>
        <a:defRPr sz="1800" b="0" i="0" u="none" kern="1200">
          <a:solidFill>
            <a:schemeClr val="tx1"/>
          </a:solidFill>
          <a:latin typeface="+mn-lt"/>
          <a:ea typeface="+mn-ea"/>
          <a:cs typeface="+mn-cs"/>
        </a:defRPr>
      </a:lvl1pPr>
      <a:lvl2pPr marL="742950" lvl="1" indent="-285750" algn="l" defTabSz="914400" rtl="0" eaLnBrk="1" fontAlgn="base" hangingPunct="1">
        <a:lnSpc>
          <a:spcPct val="100000"/>
        </a:lnSpc>
        <a:spcBef>
          <a:spcPct val="0"/>
        </a:spcBef>
        <a:spcAft>
          <a:spcPct val="0"/>
        </a:spcAft>
        <a:buSzPct val="100000"/>
        <a:buFontTx/>
        <a:buNone/>
        <a:defRPr sz="1800" b="0" i="0" u="none" kern="1200">
          <a:solidFill>
            <a:schemeClr val="tx1"/>
          </a:solidFill>
          <a:latin typeface="等线"/>
          <a:ea typeface="Arial" panose="020B0604020202020204"/>
          <a:cs typeface="+mn-cs"/>
        </a:defRPr>
      </a:lvl2pPr>
      <a:lvl3pPr marL="1143000" lvl="2" indent="-228600" algn="l" defTabSz="914400" rtl="0" eaLnBrk="1" fontAlgn="base" hangingPunct="1">
        <a:lnSpc>
          <a:spcPct val="100000"/>
        </a:lnSpc>
        <a:spcBef>
          <a:spcPct val="0"/>
        </a:spcBef>
        <a:spcAft>
          <a:spcPct val="0"/>
        </a:spcAft>
        <a:buSzPct val="100000"/>
        <a:buFontTx/>
        <a:buNone/>
        <a:defRPr sz="1800" b="0" i="0" u="none" kern="1200">
          <a:solidFill>
            <a:schemeClr val="tx1"/>
          </a:solidFill>
          <a:latin typeface="等线"/>
          <a:ea typeface="Arial" panose="020B0604020202020204"/>
          <a:cs typeface="+mn-cs"/>
        </a:defRPr>
      </a:lvl3pPr>
      <a:lvl4pPr marL="1600200" lvl="3" indent="-228600" algn="l" defTabSz="914400" rtl="0" eaLnBrk="1" fontAlgn="base" hangingPunct="1">
        <a:lnSpc>
          <a:spcPct val="100000"/>
        </a:lnSpc>
        <a:spcBef>
          <a:spcPct val="0"/>
        </a:spcBef>
        <a:spcAft>
          <a:spcPct val="0"/>
        </a:spcAft>
        <a:buSzPct val="100000"/>
        <a:buFontTx/>
        <a:buNone/>
        <a:defRPr sz="1800" b="0" i="0" u="none" kern="1200">
          <a:solidFill>
            <a:schemeClr val="tx1"/>
          </a:solidFill>
          <a:latin typeface="等线"/>
          <a:ea typeface="Arial" panose="020B0604020202020204"/>
          <a:cs typeface="+mn-cs"/>
        </a:defRPr>
      </a:lvl4pPr>
      <a:lvl5pPr marL="2057400" lvl="4" indent="-228600" algn="l" defTabSz="914400" rtl="0" eaLnBrk="1" fontAlgn="base" hangingPunct="1">
        <a:lnSpc>
          <a:spcPct val="100000"/>
        </a:lnSpc>
        <a:spcBef>
          <a:spcPct val="0"/>
        </a:spcBef>
        <a:spcAft>
          <a:spcPct val="0"/>
        </a:spcAft>
        <a:buSzPct val="100000"/>
        <a:buFontTx/>
        <a:buNone/>
        <a:defRPr sz="1800" b="0" i="0" u="none" kern="1200">
          <a:solidFill>
            <a:schemeClr val="tx1"/>
          </a:solidFill>
          <a:latin typeface="等线"/>
          <a:ea typeface="Arial" panose="020B0604020202020204"/>
          <a:cs typeface="+mn-cs"/>
        </a:defRPr>
      </a:lvl5pPr>
      <a:lvl6pPr marL="2286000" lvl="5" indent="-228600" algn="l" defTabSz="914400" rtl="0" eaLnBrk="1" fontAlgn="base" hangingPunct="1">
        <a:lnSpc>
          <a:spcPct val="100000"/>
        </a:lnSpc>
        <a:spcBef>
          <a:spcPct val="0"/>
        </a:spcBef>
        <a:spcAft>
          <a:spcPct val="0"/>
        </a:spcAft>
        <a:buClrTx/>
        <a:buSzPct val="100000"/>
        <a:buFontTx/>
        <a:buNone/>
        <a:defRPr sz="1800" b="0" i="0" u="none" kern="1200">
          <a:solidFill>
            <a:schemeClr val="tx1"/>
          </a:solidFill>
          <a:latin typeface="等线"/>
          <a:ea typeface="Arial" panose="020B0604020202020204"/>
          <a:cs typeface="+mn-cs"/>
        </a:defRPr>
      </a:lvl6pPr>
      <a:lvl7pPr marL="2743200" lvl="6" indent="-228600" algn="l" defTabSz="914400" rtl="0" eaLnBrk="1" fontAlgn="base" hangingPunct="1">
        <a:lnSpc>
          <a:spcPct val="100000"/>
        </a:lnSpc>
        <a:spcBef>
          <a:spcPct val="0"/>
        </a:spcBef>
        <a:spcAft>
          <a:spcPct val="0"/>
        </a:spcAft>
        <a:buClrTx/>
        <a:buSzPct val="100000"/>
        <a:buFontTx/>
        <a:buNone/>
        <a:defRPr sz="1800" b="0" i="0" u="none" kern="1200">
          <a:solidFill>
            <a:schemeClr val="tx1"/>
          </a:solidFill>
          <a:latin typeface="等线"/>
          <a:ea typeface="Arial" panose="020B0604020202020204"/>
          <a:cs typeface="+mn-cs"/>
        </a:defRPr>
      </a:lvl7pPr>
      <a:lvl8pPr marL="3200400" lvl="7" indent="-228600" algn="l" defTabSz="914400" rtl="0" eaLnBrk="1" fontAlgn="base" hangingPunct="1">
        <a:lnSpc>
          <a:spcPct val="100000"/>
        </a:lnSpc>
        <a:spcBef>
          <a:spcPct val="0"/>
        </a:spcBef>
        <a:spcAft>
          <a:spcPct val="0"/>
        </a:spcAft>
        <a:buClrTx/>
        <a:buSzPct val="100000"/>
        <a:buFontTx/>
        <a:buNone/>
        <a:defRPr sz="1800" b="0" i="0" u="none" kern="1200">
          <a:solidFill>
            <a:schemeClr val="tx1"/>
          </a:solidFill>
          <a:latin typeface="等线"/>
          <a:ea typeface="Arial" panose="020B0604020202020204"/>
          <a:cs typeface="+mn-cs"/>
        </a:defRPr>
      </a:lvl8pPr>
      <a:lvl9pPr marL="3657600" lvl="8" indent="-228600" algn="l" defTabSz="914400" rtl="0" eaLnBrk="1" fontAlgn="base" hangingPunct="1">
        <a:lnSpc>
          <a:spcPct val="100000"/>
        </a:lnSpc>
        <a:spcBef>
          <a:spcPct val="0"/>
        </a:spcBef>
        <a:spcAft>
          <a:spcPct val="0"/>
        </a:spcAft>
        <a:buClrTx/>
        <a:buSzPct val="100000"/>
        <a:buFontTx/>
        <a:buNone/>
        <a:defRPr sz="1800" b="0" i="0" u="none" kern="1200">
          <a:solidFill>
            <a:schemeClr val="tx1"/>
          </a:solidFill>
          <a:latin typeface="等线"/>
          <a:ea typeface="Arial" panose="020B0604020202020204"/>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cxnSp>
        <p:nvCxnSpPr>
          <p:cNvPr id="1035" name="直接连接符 8"/>
          <p:cNvCxnSpPr/>
          <p:nvPr userDrawn="1"/>
        </p:nvCxnSpPr>
        <p:spPr>
          <a:xfrm>
            <a:off x="250825" y="1058863"/>
            <a:ext cx="8712200" cy="0"/>
          </a:xfrm>
          <a:prstGeom prst="line">
            <a:avLst/>
          </a:prstGeom>
          <a:ln w="15875" cap="flat" cmpd="sng">
            <a:solidFill>
              <a:srgbClr val="000000"/>
            </a:solidFill>
            <a:prstDash val="solid"/>
            <a:headEnd type="none" w="med" len="med"/>
            <a:tailEnd type="none" w="med" len="med"/>
          </a:ln>
        </p:spPr>
      </p:cxnSp>
      <p:sp>
        <p:nvSpPr>
          <p:cNvPr id="1038" name="Rectangle 2"/>
          <p:cNvSpPr/>
          <p:nvPr userDrawn="1"/>
        </p:nvSpPr>
        <p:spPr>
          <a:xfrm>
            <a:off x="390525" y="3008313"/>
            <a:ext cx="8085138" cy="1108075"/>
          </a:xfrm>
          <a:prstGeom prst="rect">
            <a:avLst/>
          </a:prstGeom>
          <a:noFill/>
          <a:ln w="9525">
            <a:noFill/>
          </a:ln>
        </p:spPr>
        <p:txBody>
          <a:bodyPr anchor="ctr" anchorCtr="0"/>
          <a:p>
            <a:pPr marL="0" lvl="0" indent="0" algn="ctr" eaLnBrk="1" fontAlgn="base" latinLnBrk="0" hangingPunct="1">
              <a:lnSpc>
                <a:spcPts val="8000"/>
              </a:lnSpc>
              <a:spcBef>
                <a:spcPct val="0"/>
              </a:spcBef>
              <a:spcAft>
                <a:spcPct val="0"/>
              </a:spcAft>
              <a:buClrTx/>
              <a:buSzPct val="100000"/>
            </a:pPr>
            <a:endParaRPr lang="zh-CN" altLang="en-US" sz="3200" b="1" u="none">
              <a:solidFill>
                <a:srgbClr val="FF0000"/>
              </a:solidFill>
              <a:latin typeface="华文中宋" charset="-122"/>
              <a:ea typeface="华文中宋" charset="-122"/>
            </a:endParaRPr>
          </a:p>
        </p:txBody>
      </p:sp>
      <p:sp>
        <p:nvSpPr>
          <p:cNvPr id="1039" name="Rectangle 2"/>
          <p:cNvSpPr/>
          <p:nvPr>
            <p:ph type="title"/>
          </p:nvPr>
        </p:nvSpPr>
        <p:spPr>
          <a:xfrm>
            <a:off x="685800" y="457200"/>
            <a:ext cx="7772400" cy="857250"/>
          </a:xfrm>
          <a:prstGeom prst="rect">
            <a:avLst/>
          </a:prstGeom>
          <a:noFill/>
          <a:ln w="9525">
            <a:noFill/>
          </a:ln>
        </p:spPr>
        <p:txBody>
          <a:bodyPr anchor="ctr" anchorCtr="0"/>
          <a:p>
            <a:pPr lvl="0"/>
            <a:r>
              <a:rPr lang="zh-CN" altLang="en-US"/>
              <a:t>单击此处编辑母版标题样式</a:t>
            </a:r>
            <a:endParaRPr lang="zh-CN" altLang="en-US"/>
          </a:p>
        </p:txBody>
      </p:sp>
      <p:sp>
        <p:nvSpPr>
          <p:cNvPr id="1040" name="Rectangle 3"/>
          <p:cNvSpPr/>
          <p:nvPr>
            <p:ph type="body" idx="1"/>
          </p:nvPr>
        </p:nvSpPr>
        <p:spPr>
          <a:xfrm>
            <a:off x="685800" y="1485900"/>
            <a:ext cx="7772400" cy="30861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11591"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Times New Roman" panose="02020603050405020304" charset="0"/>
          <a:ea typeface="宋体" panose="02010600030101010101" pitchFamily="2" charset="-122"/>
          <a:cs typeface="+mj-cs"/>
        </a:defRPr>
      </a:lvl2pPr>
      <a:lvl3pPr marL="0" lvl="2"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Times New Roman" panose="02020603050405020304" charset="0"/>
          <a:ea typeface="宋体" panose="02010600030101010101" pitchFamily="2" charset="-122"/>
          <a:cs typeface="+mj-cs"/>
        </a:defRPr>
      </a:lvl3pPr>
      <a:lvl4pPr marL="0" lvl="3"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Times New Roman" panose="02020603050405020304" charset="0"/>
          <a:ea typeface="宋体" panose="02010600030101010101" pitchFamily="2" charset="-122"/>
          <a:cs typeface="+mj-cs"/>
        </a:defRPr>
      </a:lvl4pPr>
      <a:lvl5pPr marL="0" lvl="4"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Times New Roman" panose="02020603050405020304" charset="0"/>
          <a:ea typeface="宋体" panose="02010600030101010101" pitchFamily="2" charset="-122"/>
          <a:cs typeface="+mj-cs"/>
        </a:defRPr>
      </a:lvl5pPr>
    </p:titleStyle>
    <p:bodyStyle>
      <a:lvl1pPr marL="342900" lvl="0" indent="-342900" algn="l" defTabSz="914400" rtl="0" eaLnBrk="0" fontAlgn="base" hangingPunct="0">
        <a:lnSpc>
          <a:spcPct val="100000"/>
        </a:lnSpc>
        <a:spcBef>
          <a:spcPct val="20000"/>
        </a:spcBef>
        <a:spcAft>
          <a:spcPct val="0"/>
        </a:spcAft>
        <a:buSzPct val="100000"/>
        <a:buChar char="•"/>
        <a:defRPr sz="3200" b="1" i="0" u="none" kern="1200">
          <a:solidFill>
            <a:schemeClr val="bg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SzPct val="100000"/>
        <a:buFontTx/>
        <a:buChar char="–"/>
        <a:defRPr sz="2800" b="1" i="0" u="none" kern="1200">
          <a:solidFill>
            <a:schemeClr val="bg1"/>
          </a:solidFill>
          <a:latin typeface="Times New Roman" panose="02020603050405020304"/>
          <a:ea typeface="宋体" panose="02010600030101010101" pitchFamily="2" charset="-122"/>
          <a:cs typeface="+mn-cs"/>
        </a:defRPr>
      </a:lvl2pPr>
      <a:lvl3pPr marL="1143000" lvl="2" indent="-228600" algn="l" defTabSz="914400" rtl="0" eaLnBrk="0" fontAlgn="base" hangingPunct="0">
        <a:lnSpc>
          <a:spcPct val="100000"/>
        </a:lnSpc>
        <a:spcBef>
          <a:spcPct val="20000"/>
        </a:spcBef>
        <a:spcAft>
          <a:spcPct val="0"/>
        </a:spcAft>
        <a:buSzPct val="100000"/>
        <a:buFontTx/>
        <a:buChar char="•"/>
        <a:defRPr sz="2400" b="1" i="0" u="none" kern="1200">
          <a:solidFill>
            <a:schemeClr val="bg1"/>
          </a:solidFill>
          <a:latin typeface="Times New Roman" panose="02020603050405020304"/>
          <a:ea typeface="宋体" panose="02010600030101010101" pitchFamily="2" charset="-122"/>
          <a:cs typeface="+mn-cs"/>
        </a:defRPr>
      </a:lvl3pPr>
      <a:lvl4pPr marL="1600200" lvl="3" indent="-228600" algn="l" defTabSz="914400" rtl="0" eaLnBrk="0" fontAlgn="base" hangingPunct="0">
        <a:lnSpc>
          <a:spcPct val="100000"/>
        </a:lnSpc>
        <a:spcBef>
          <a:spcPct val="20000"/>
        </a:spcBef>
        <a:spcAft>
          <a:spcPct val="0"/>
        </a:spcAft>
        <a:buSzPct val="100000"/>
        <a:buFontTx/>
        <a:buChar char="–"/>
        <a:defRPr sz="2000" b="1" i="0" u="none" kern="1200">
          <a:solidFill>
            <a:schemeClr val="bg1"/>
          </a:solidFill>
          <a:latin typeface="Times New Roman" panose="02020603050405020304"/>
          <a:ea typeface="宋体" panose="02010600030101010101" pitchFamily="2" charset="-122"/>
          <a:cs typeface="+mn-cs"/>
        </a:defRPr>
      </a:lvl4pPr>
      <a:lvl5pPr marL="2057400" lvl="4" indent="-228600" algn="l" defTabSz="914400" rtl="0" eaLnBrk="0" fontAlgn="base" hangingPunct="0">
        <a:lnSpc>
          <a:spcPct val="100000"/>
        </a:lnSpc>
        <a:spcBef>
          <a:spcPct val="20000"/>
        </a:spcBef>
        <a:spcAft>
          <a:spcPct val="0"/>
        </a:spcAft>
        <a:buSzPct val="100000"/>
        <a:buFontTx/>
        <a:buChar char="»"/>
        <a:defRPr sz="2000" b="1" i="0" u="none" kern="1200">
          <a:solidFill>
            <a:schemeClr val="bg1"/>
          </a:solidFill>
          <a:latin typeface="Times New Roman" panose="020206030504050203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Tx/>
        <a:buSzPct val="100000"/>
        <a:buFontTx/>
        <a:buChar char="»"/>
        <a:defRPr sz="2000" b="1" i="0" u="none" kern="1200">
          <a:solidFill>
            <a:schemeClr val="bg1"/>
          </a:solidFill>
          <a:latin typeface="Times New Roman" panose="020206030504050203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Tx/>
        <a:buSzPct val="100000"/>
        <a:buFontTx/>
        <a:buChar char="»"/>
        <a:defRPr sz="2000" b="1" i="0" u="none" kern="1200">
          <a:solidFill>
            <a:schemeClr val="bg1"/>
          </a:solidFill>
          <a:latin typeface="Times New Roman" panose="020206030504050203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Tx/>
        <a:buSzPct val="100000"/>
        <a:buFontTx/>
        <a:buChar char="»"/>
        <a:defRPr sz="2000" b="1" i="0" u="none" kern="1200">
          <a:solidFill>
            <a:schemeClr val="bg1"/>
          </a:solidFill>
          <a:latin typeface="Times New Roman" panose="020206030504050203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Tx/>
        <a:buSzPct val="100000"/>
        <a:buFontTx/>
        <a:buChar char="»"/>
        <a:defRPr sz="2000" b="1" i="0" u="none" kern="1200">
          <a:solidFill>
            <a:schemeClr val="bg1"/>
          </a:solidFill>
          <a:latin typeface="Times New Roman" panose="020206030504050203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44" name="AutoShape 45"/>
          <p:cNvSpPr/>
          <p:nvPr userDrawn="1"/>
        </p:nvSpPr>
        <p:spPr>
          <a:xfrm>
            <a:off x="936625" y="57150"/>
            <a:ext cx="7883525" cy="642938"/>
          </a:xfrm>
          <a:prstGeom prst="roundRect">
            <a:avLst>
              <a:gd name="adj" fmla="val 50000"/>
            </a:avLst>
          </a:prstGeom>
          <a:gradFill rotWithShape="1">
            <a:gsLst>
              <a:gs pos="0">
                <a:srgbClr val="5E9EFF">
                  <a:alpha val="100000"/>
                </a:srgbClr>
              </a:gs>
              <a:gs pos="39998">
                <a:srgbClr val="85C2FF">
                  <a:alpha val="100000"/>
                </a:srgbClr>
              </a:gs>
              <a:gs pos="70000">
                <a:srgbClr val="C4D6EB">
                  <a:alpha val="100000"/>
                </a:srgbClr>
              </a:gs>
              <a:gs pos="100000">
                <a:srgbClr val="FFEBFA"/>
              </a:gs>
            </a:gsLst>
            <a:lin ang="0"/>
            <a:tileRect/>
          </a:gradFill>
          <a:ln w="9525">
            <a:noFill/>
          </a:ln>
        </p:spPr>
        <p:txBody>
          <a:bodyPr wrap="none" anchor="ctr" anchorCtr="0"/>
          <a:p>
            <a:pPr marL="0" lvl="0" indent="0" eaLnBrk="1" fontAlgn="base" latinLnBrk="0" hangingPunct="1">
              <a:lnSpc>
                <a:spcPct val="100000"/>
              </a:lnSpc>
              <a:spcBef>
                <a:spcPct val="0"/>
              </a:spcBef>
              <a:spcAft>
                <a:spcPct val="0"/>
              </a:spcAft>
              <a:buClrTx/>
              <a:buSzPct val="100000"/>
            </a:pPr>
            <a:endParaRPr lang="zh-CN" altLang="en-US" sz="3200" b="1" u="none">
              <a:solidFill>
                <a:schemeClr val="tx2"/>
              </a:solidFill>
              <a:latin typeface="华文新魏" charset="-122"/>
              <a:ea typeface="华文新魏" charset="-122"/>
              <a:sym typeface="Wingdings" panose="05000000000000000000" pitchFamily="2" charset="2"/>
            </a:endParaRPr>
          </a:p>
        </p:txBody>
      </p:sp>
      <p:sp>
        <p:nvSpPr>
          <p:cNvPr id="1045" name="副标题 2"/>
          <p:cNvSpPr/>
          <p:nvPr userDrawn="1"/>
        </p:nvSpPr>
        <p:spPr>
          <a:xfrm>
            <a:off x="1403350" y="1058863"/>
            <a:ext cx="6400800" cy="1314450"/>
          </a:xfrm>
          <a:prstGeom prst="rect">
            <a:avLst/>
          </a:prstGeom>
          <a:noFill/>
          <a:ln w="9525">
            <a:noFill/>
          </a:ln>
        </p:spPr>
        <p:txBody>
          <a:bodyPr/>
          <a:p>
            <a:pPr marL="0" lvl="0" indent="0" algn="ctr" eaLnBrk="0" fontAlgn="base" latinLnBrk="0" hangingPunct="0">
              <a:lnSpc>
                <a:spcPct val="100000"/>
              </a:lnSpc>
              <a:spcBef>
                <a:spcPct val="20000"/>
              </a:spcBef>
              <a:spcAft>
                <a:spcPct val="0"/>
              </a:spcAft>
              <a:buClrTx/>
              <a:buSzPct val="100000"/>
            </a:pPr>
            <a:r>
              <a:rPr lang="zh-CN" altLang="en-US" sz="3200" b="1" u="none">
                <a:solidFill>
                  <a:schemeClr val="bg1"/>
                </a:solidFill>
                <a:latin typeface="Times New Roman" panose="02020603050405020304" charset="0"/>
                <a:ea typeface="宋体" panose="02010600030101010101" pitchFamily="2" charset="-122"/>
              </a:rPr>
              <a:t>单击此处编辑母版副标题样式</a:t>
            </a:r>
            <a:endParaRPr lang="zh-CN" altLang="en-US" sz="3200" b="1" u="none">
              <a:solidFill>
                <a:schemeClr val="bg1"/>
              </a:solidFill>
              <a:latin typeface="Times New Roman" panose="02020603050405020304" charset="0"/>
              <a:ea typeface="宋体" panose="02010600030101010101" pitchFamily="2" charset="-122"/>
            </a:endParaRPr>
          </a:p>
        </p:txBody>
      </p:sp>
      <p:sp>
        <p:nvSpPr>
          <p:cNvPr id="1046" name="Rectangle 2"/>
          <p:cNvSpPr/>
          <p:nvPr>
            <p:ph type="title"/>
          </p:nvPr>
        </p:nvSpPr>
        <p:spPr>
          <a:xfrm>
            <a:off x="685800" y="457200"/>
            <a:ext cx="7772400" cy="857250"/>
          </a:xfrm>
          <a:prstGeom prst="rect">
            <a:avLst/>
          </a:prstGeom>
          <a:noFill/>
          <a:ln w="9525">
            <a:noFill/>
          </a:ln>
        </p:spPr>
        <p:txBody>
          <a:bodyPr anchor="ctr" anchorCtr="0"/>
          <a:p>
            <a:pPr lvl="0"/>
            <a:r>
              <a:rPr lang="zh-CN" altLang="en-US"/>
              <a:t>单击此处编辑母版标题样式</a:t>
            </a:r>
            <a:endParaRPr lang="zh-CN" altLang="en-US"/>
          </a:p>
        </p:txBody>
      </p:sp>
      <p:sp>
        <p:nvSpPr>
          <p:cNvPr id="1047" name="Rectangle 3"/>
          <p:cNvSpPr/>
          <p:nvPr>
            <p:ph type="body" idx="1"/>
          </p:nvPr>
        </p:nvSpPr>
        <p:spPr>
          <a:xfrm>
            <a:off x="685800" y="1485900"/>
            <a:ext cx="7772400" cy="30861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 name="Rectangle 4"/>
          <p:cNvSpPr>
            <a:spLocks noGrp="1"/>
          </p:cNvSpPr>
          <p:nvPr>
            <p:ph type="dt" sz="half" idx="2"/>
          </p:nvPr>
        </p:nvSpPr>
        <p:spPr>
          <a:xfrm>
            <a:off x="685800" y="4686300"/>
            <a:ext cx="1905000" cy="342900"/>
          </a:xfrm>
          <a:prstGeom prst="rect">
            <a:avLst/>
          </a:prstGeom>
          <a:noFill/>
          <a:ln w="9525">
            <a:noFill/>
          </a:ln>
        </p:spPr>
        <p:txBody>
          <a:bodyPr/>
          <a:lstStyle>
            <a:lvl1pPr marL="0" indent="0" algn="l" fontAlgn="base">
              <a:defRPr sz="1400">
                <a:solidFill>
                  <a:schemeClr val="tx1"/>
                </a:solidFill>
                <a:latin typeface="Times New Roman" panose="020206030504050203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49" name="Rectangle 5"/>
          <p:cNvSpPr>
            <a:spLocks noGrp="1"/>
          </p:cNvSpPr>
          <p:nvPr>
            <p:ph type="ftr" sz="quarter" idx="3"/>
          </p:nvPr>
        </p:nvSpPr>
        <p:spPr>
          <a:xfrm>
            <a:off x="3124200" y="4686300"/>
            <a:ext cx="2895600" cy="342900"/>
          </a:xfrm>
          <a:prstGeom prst="rect">
            <a:avLst/>
          </a:prstGeom>
          <a:noFill/>
          <a:ln w="9525">
            <a:noFill/>
          </a:ln>
        </p:spPr>
        <p:txBody>
          <a:bodyPr/>
          <a:lstStyle>
            <a:lvl1pPr marL="0" indent="0" algn="ctr" fontAlgn="base">
              <a:defRPr sz="1400">
                <a:solidFill>
                  <a:schemeClr val="tx1"/>
                </a:solidFill>
                <a:latin typeface="Times New Roman" panose="020206030504050203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endParaRPr lang="en-US" altLang="zh-CN"/>
          </a:p>
        </p:txBody>
      </p:sp>
      <p:sp>
        <p:nvSpPr>
          <p:cNvPr id="1050" name="Rectangle 6"/>
          <p:cNvSpPr>
            <a:spLocks noGrp="1"/>
          </p:cNvSpPr>
          <p:nvPr>
            <p:ph type="sldNum" sz="quarter" idx="4"/>
          </p:nvPr>
        </p:nvSpPr>
        <p:spPr>
          <a:xfrm>
            <a:off x="6553200" y="4686300"/>
            <a:ext cx="1905000" cy="342900"/>
          </a:xfrm>
          <a:prstGeom prst="rect">
            <a:avLst/>
          </a:prstGeom>
          <a:noFill/>
          <a:ln w="9525">
            <a:noFill/>
          </a:ln>
        </p:spPr>
        <p:txBody>
          <a:bodyPr/>
          <a:lstStyle>
            <a:lvl1pPr marL="0" indent="0" algn="r" fontAlgn="base">
              <a:defRPr sz="1400">
                <a:solidFill>
                  <a:schemeClr val="tx1"/>
                </a:solidFill>
                <a:latin typeface="Times New Roman" panose="020206030504050203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Times New Roman" panose="02020603050405020304"/>
              <a:ea typeface="宋体" panose="02010600030101010101" pitchFamily="2" charset="-122"/>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11591"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Times New Roman" panose="02020603050405020304" charset="0"/>
          <a:ea typeface="宋体" panose="02010600030101010101" pitchFamily="2" charset="-122"/>
          <a:cs typeface="+mj-cs"/>
        </a:defRPr>
      </a:lvl2pPr>
      <a:lvl3pPr marL="0" lvl="2"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Times New Roman" panose="02020603050405020304" charset="0"/>
          <a:ea typeface="宋体" panose="02010600030101010101" pitchFamily="2" charset="-122"/>
          <a:cs typeface="+mj-cs"/>
        </a:defRPr>
      </a:lvl3pPr>
      <a:lvl4pPr marL="0" lvl="3"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Times New Roman" panose="02020603050405020304" charset="0"/>
          <a:ea typeface="宋体" panose="02010600030101010101" pitchFamily="2" charset="-122"/>
          <a:cs typeface="+mj-cs"/>
        </a:defRPr>
      </a:lvl4pPr>
      <a:lvl5pPr marL="0" lvl="4" indent="0" algn="ctr" defTabSz="914400" rtl="0" eaLnBrk="0" fontAlgn="base" hangingPunct="0">
        <a:lnSpc>
          <a:spcPct val="100000"/>
        </a:lnSpc>
        <a:spcBef>
          <a:spcPct val="0"/>
        </a:spcBef>
        <a:spcAft>
          <a:spcPct val="0"/>
        </a:spcAft>
        <a:buSzPct val="100000"/>
        <a:buNone/>
        <a:defRPr sz="4400" b="1" i="0" u="none" kern="1200">
          <a:solidFill>
            <a:srgbClr val="FFFF00"/>
          </a:solidFill>
          <a:latin typeface="Times New Roman" panose="02020603050405020304" charset="0"/>
          <a:ea typeface="宋体" panose="02010600030101010101" pitchFamily="2" charset="-122"/>
          <a:cs typeface="+mj-cs"/>
        </a:defRPr>
      </a:lvl5pPr>
    </p:titleStyle>
    <p:bodyStyle>
      <a:lvl1pPr marL="342900" lvl="0" indent="-342900" algn="l" defTabSz="914400" rtl="0" eaLnBrk="0" fontAlgn="base" hangingPunct="0">
        <a:lnSpc>
          <a:spcPct val="100000"/>
        </a:lnSpc>
        <a:spcBef>
          <a:spcPct val="20000"/>
        </a:spcBef>
        <a:spcAft>
          <a:spcPct val="0"/>
        </a:spcAft>
        <a:buSzPct val="100000"/>
        <a:buChar char="•"/>
        <a:defRPr sz="3200" b="1" i="0" u="none" kern="1200">
          <a:solidFill>
            <a:schemeClr val="bg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SzPct val="100000"/>
        <a:buFontTx/>
        <a:buChar char="–"/>
        <a:defRPr sz="2800" b="1" i="0" u="none" kern="1200">
          <a:solidFill>
            <a:schemeClr val="bg1"/>
          </a:solidFill>
          <a:latin typeface="Times New Roman" panose="02020603050405020304"/>
          <a:ea typeface="宋体" panose="02010600030101010101" pitchFamily="2" charset="-122"/>
          <a:cs typeface="+mn-cs"/>
        </a:defRPr>
      </a:lvl2pPr>
      <a:lvl3pPr marL="1143000" lvl="2" indent="-228600" algn="l" defTabSz="914400" rtl="0" eaLnBrk="0" fontAlgn="base" hangingPunct="0">
        <a:lnSpc>
          <a:spcPct val="100000"/>
        </a:lnSpc>
        <a:spcBef>
          <a:spcPct val="20000"/>
        </a:spcBef>
        <a:spcAft>
          <a:spcPct val="0"/>
        </a:spcAft>
        <a:buSzPct val="100000"/>
        <a:buFontTx/>
        <a:buChar char="•"/>
        <a:defRPr sz="2400" b="1" i="0" u="none" kern="1200">
          <a:solidFill>
            <a:schemeClr val="bg1"/>
          </a:solidFill>
          <a:latin typeface="Times New Roman" panose="02020603050405020304"/>
          <a:ea typeface="宋体" panose="02010600030101010101" pitchFamily="2" charset="-122"/>
          <a:cs typeface="+mn-cs"/>
        </a:defRPr>
      </a:lvl3pPr>
      <a:lvl4pPr marL="1600200" lvl="3" indent="-228600" algn="l" defTabSz="914400" rtl="0" eaLnBrk="0" fontAlgn="base" hangingPunct="0">
        <a:lnSpc>
          <a:spcPct val="100000"/>
        </a:lnSpc>
        <a:spcBef>
          <a:spcPct val="20000"/>
        </a:spcBef>
        <a:spcAft>
          <a:spcPct val="0"/>
        </a:spcAft>
        <a:buSzPct val="100000"/>
        <a:buFontTx/>
        <a:buChar char="–"/>
        <a:defRPr sz="2000" b="1" i="0" u="none" kern="1200">
          <a:solidFill>
            <a:schemeClr val="bg1"/>
          </a:solidFill>
          <a:latin typeface="Times New Roman" panose="02020603050405020304"/>
          <a:ea typeface="宋体" panose="02010600030101010101" pitchFamily="2" charset="-122"/>
          <a:cs typeface="+mn-cs"/>
        </a:defRPr>
      </a:lvl4pPr>
      <a:lvl5pPr marL="2057400" lvl="4" indent="-228600" algn="l" defTabSz="914400" rtl="0" eaLnBrk="0" fontAlgn="base" hangingPunct="0">
        <a:lnSpc>
          <a:spcPct val="100000"/>
        </a:lnSpc>
        <a:spcBef>
          <a:spcPct val="20000"/>
        </a:spcBef>
        <a:spcAft>
          <a:spcPct val="0"/>
        </a:spcAft>
        <a:buSzPct val="100000"/>
        <a:buFontTx/>
        <a:buChar char="»"/>
        <a:defRPr sz="2000" b="1" i="0" u="none" kern="1200">
          <a:solidFill>
            <a:schemeClr val="bg1"/>
          </a:solidFill>
          <a:latin typeface="Times New Roman" panose="020206030504050203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Tx/>
        <a:buSzPct val="100000"/>
        <a:buFontTx/>
        <a:buChar char="»"/>
        <a:defRPr sz="2000" b="1" i="0" u="none" kern="1200">
          <a:solidFill>
            <a:schemeClr val="bg1"/>
          </a:solidFill>
          <a:latin typeface="Times New Roman" panose="020206030504050203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Tx/>
        <a:buSzPct val="100000"/>
        <a:buFontTx/>
        <a:buChar char="»"/>
        <a:defRPr sz="2000" b="1" i="0" u="none" kern="1200">
          <a:solidFill>
            <a:schemeClr val="bg1"/>
          </a:solidFill>
          <a:latin typeface="Times New Roman" panose="020206030504050203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Tx/>
        <a:buSzPct val="100000"/>
        <a:buFontTx/>
        <a:buChar char="»"/>
        <a:defRPr sz="2000" b="1" i="0" u="none" kern="1200">
          <a:solidFill>
            <a:schemeClr val="bg1"/>
          </a:solidFill>
          <a:latin typeface="Times New Roman" panose="020206030504050203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Tx/>
        <a:buSzPct val="100000"/>
        <a:buFontTx/>
        <a:buChar char="»"/>
        <a:defRPr sz="2000" b="1" i="0" u="none" kern="1200">
          <a:solidFill>
            <a:schemeClr val="bg1"/>
          </a:solidFill>
          <a:latin typeface="Times New Roman" panose="020206030504050203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8.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hyperlink" Target="http://210.14.147.145:8080/LawLibrary/sys/law/main" TargetMode="External"/><Relationship Id="rId1" Type="http://schemas.openxmlformats.org/officeDocument/2006/relationships/image" Target="../media/image24.png"/></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6.jpeg"/><Relationship Id="rId4" Type="http://schemas.openxmlformats.org/officeDocument/2006/relationships/tags" Target="../tags/tag16.xml"/><Relationship Id="rId3" Type="http://schemas.openxmlformats.org/officeDocument/2006/relationships/image" Target="../media/image25.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p:nvPr>
            <p:ph type="title" idx="4294967295"/>
          </p:nvPr>
        </p:nvSpPr>
        <p:spPr>
          <a:xfrm>
            <a:off x="606425" y="2008188"/>
            <a:ext cx="8077200" cy="995362"/>
          </a:xfrm>
          <a:ln/>
        </p:spPr>
        <p:txBody>
          <a:bodyPr wrap="square" lIns="91440" tIns="45720" rIns="91440" bIns="45720" anchor="ctr" anchorCtr="0"/>
          <a:p>
            <a:pPr eaLnBrk="1" hangingPunct="1">
              <a:lnSpc>
                <a:spcPts val="8000"/>
              </a:lnSpc>
            </a:pPr>
            <a:r>
              <a:rPr lang="zh-CN" altLang="en-US">
                <a:solidFill>
                  <a:srgbClr val="FF0000"/>
                </a:solidFill>
                <a:latin typeface="华文中宋" charset="-122"/>
                <a:ea typeface="华文中宋" charset="-122"/>
              </a:rPr>
              <a:t>生产安全事故调查处理基本程序</a:t>
            </a:r>
            <a:endParaRPr lang="zh-CN" altLang="en-US" sz="3200">
              <a:solidFill>
                <a:srgbClr val="FF0000"/>
              </a:solidFill>
              <a:latin typeface="华文中宋" charset="-122"/>
              <a:ea typeface="华文中宋" charset="-122"/>
            </a:endParaRPr>
          </a:p>
        </p:txBody>
      </p:sp>
      <p:sp>
        <p:nvSpPr>
          <p:cNvPr id="2051" name="Rectangle 16"/>
          <p:cNvSpPr/>
          <p:nvPr/>
        </p:nvSpPr>
        <p:spPr>
          <a:xfrm>
            <a:off x="1763713" y="2733675"/>
            <a:ext cx="5638800" cy="800100"/>
          </a:xfrm>
          <a:prstGeom prst="rect">
            <a:avLst/>
          </a:prstGeom>
          <a:noFill/>
          <a:ln w="9525">
            <a:noFill/>
          </a:ln>
        </p:spPr>
        <p:txBody>
          <a:bodyPr wrap="none" anchor="ctr" anchorCtr="0"/>
          <a:p>
            <a:pPr algn="ctr" fontAlgn="base">
              <a:lnSpc>
                <a:spcPct val="100000"/>
              </a:lnSpc>
              <a:spcBef>
                <a:spcPct val="0"/>
              </a:spcBef>
              <a:spcAft>
                <a:spcPct val="0"/>
              </a:spcAft>
              <a:buClrTx/>
              <a:buSzPct val="100000"/>
            </a:pPr>
            <a:endParaRPr lang="zh-CN" altLang="zh-CN" sz="3200">
              <a:solidFill>
                <a:srgbClr val="66FF33"/>
              </a:solidFill>
              <a:latin typeface="Times New Roman" panose="02020603050405020304" charset="0"/>
              <a:ea typeface="宋体" panose="02010600030101010101" pitchFamily="2" charset="-122"/>
            </a:endParaRPr>
          </a:p>
        </p:txBody>
      </p:sp>
      <p:cxnSp>
        <p:nvCxnSpPr>
          <p:cNvPr id="2052" name="直接连接符 2"/>
          <p:cNvCxnSpPr/>
          <p:nvPr/>
        </p:nvCxnSpPr>
        <p:spPr>
          <a:xfrm>
            <a:off x="250825" y="1058863"/>
            <a:ext cx="8712200" cy="0"/>
          </a:xfrm>
          <a:prstGeom prst="line">
            <a:avLst/>
          </a:prstGeom>
          <a:ln w="15875" cap="flat" cmpd="sng">
            <a:solidFill>
              <a:srgbClr val="000000"/>
            </a:solidFill>
            <a:prstDash val="solid"/>
            <a:headEnd type="none" w="med" len="med"/>
            <a:tailEnd type="none" w="med" len="med"/>
          </a:ln>
        </p:spPr>
      </p:cxnSp>
      <p:sp>
        <p:nvSpPr>
          <p:cNvPr id="3" name="文本框 2" descr="7b0a2020202022776f7264617274223a20227b5c2269645c223a32353030343531362c5c227469645c223a31333439377d220a7d0a"/>
          <p:cNvSpPr txBox="1"/>
          <p:nvPr>
            <p:custDataLst>
              <p:tags r:id="rId1"/>
            </p:custDataLst>
          </p:nvPr>
        </p:nvSpPr>
        <p:spPr>
          <a:xfrm>
            <a:off x="6054249" y="395261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716749" y="488856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649085" y="488902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581421" y="4888564"/>
            <a:ext cx="675000" cy="675000"/>
          </a:xfrm>
          <a:prstGeom prst="ellipse">
            <a:avLst/>
          </a:prstGeom>
          <a:solidFill>
            <a:srgbClr val="7030A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73" name="组合 2172"/>
          <p:cNvGrpSpPr/>
          <p:nvPr/>
        </p:nvGrpSpPr>
        <p:grpSpPr>
          <a:xfrm>
            <a:off x="1176338" y="1079500"/>
            <a:ext cx="3273425" cy="1633538"/>
            <a:chOff x="741" y="680"/>
            <a:chExt cx="2062" cy="1029"/>
          </a:xfrm>
        </p:grpSpPr>
        <p:pic>
          <p:nvPicPr>
            <p:cNvPr id="2174" name="Rectangle 2"/>
            <p:cNvPicPr>
              <a:picLocks noChangeAspect="1"/>
            </p:cNvPicPr>
            <p:nvPr/>
          </p:nvPicPr>
          <p:blipFill>
            <a:blip r:embed="rId1"/>
            <a:stretch>
              <a:fillRect/>
            </a:stretch>
          </p:blipFill>
          <p:spPr>
            <a:xfrm>
              <a:off x="741" y="680"/>
              <a:ext cx="2062" cy="1029"/>
            </a:xfrm>
            <a:prstGeom prst="rect">
              <a:avLst/>
            </a:prstGeom>
            <a:noFill/>
            <a:ln w="9525">
              <a:noFill/>
            </a:ln>
          </p:spPr>
        </p:pic>
        <p:sp>
          <p:nvSpPr>
            <p:cNvPr id="2175" name="矩形 2174"/>
            <p:cNvSpPr/>
            <p:nvPr/>
          </p:nvSpPr>
          <p:spPr>
            <a:xfrm>
              <a:off x="779" y="701"/>
              <a:ext cx="1989" cy="956"/>
            </a:xfrm>
            <a:prstGeom prst="rect">
              <a:avLst/>
            </a:prstGeom>
            <a:noFill/>
            <a:ln w="9525">
              <a:noFill/>
            </a:ln>
          </p:spPr>
          <p:txBody>
            <a:bodyPr wrap="none" anchor="ctr" anchorCtr="0"/>
            <a:p>
              <a:pPr eaLnBrk="0" fontAlgn="base" hangingPunct="0">
                <a:lnSpc>
                  <a:spcPct val="100000"/>
                </a:lnSpc>
                <a:spcBef>
                  <a:spcPct val="0"/>
                </a:spcBef>
                <a:spcAft>
                  <a:spcPct val="0"/>
                </a:spcAft>
                <a:buClrTx/>
                <a:buSzPct val="100000"/>
              </a:pPr>
              <a:endParaRPr lang="zh-CN" altLang="en-US" b="1">
                <a:solidFill>
                  <a:srgbClr val="FFFA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2176" name="组合 2175"/>
          <p:cNvGrpSpPr/>
          <p:nvPr/>
        </p:nvGrpSpPr>
        <p:grpSpPr>
          <a:xfrm>
            <a:off x="4565650" y="1060450"/>
            <a:ext cx="3371850" cy="1639888"/>
            <a:chOff x="2876" y="668"/>
            <a:chExt cx="2124" cy="1033"/>
          </a:xfrm>
        </p:grpSpPr>
        <p:pic>
          <p:nvPicPr>
            <p:cNvPr id="2177" name="Rectangle 4"/>
            <p:cNvPicPr>
              <a:picLocks noChangeAspect="1"/>
            </p:cNvPicPr>
            <p:nvPr/>
          </p:nvPicPr>
          <p:blipFill>
            <a:blip r:embed="rId2"/>
            <a:stretch>
              <a:fillRect/>
            </a:stretch>
          </p:blipFill>
          <p:spPr>
            <a:xfrm>
              <a:off x="2876" y="668"/>
              <a:ext cx="2124" cy="1033"/>
            </a:xfrm>
            <a:prstGeom prst="rect">
              <a:avLst/>
            </a:prstGeom>
            <a:noFill/>
            <a:ln w="9525">
              <a:noFill/>
            </a:ln>
          </p:spPr>
        </p:pic>
        <p:sp>
          <p:nvSpPr>
            <p:cNvPr id="2178" name="矩形 2177"/>
            <p:cNvSpPr/>
            <p:nvPr/>
          </p:nvSpPr>
          <p:spPr>
            <a:xfrm>
              <a:off x="2916" y="693"/>
              <a:ext cx="2051" cy="953"/>
            </a:xfrm>
            <a:prstGeom prst="rect">
              <a:avLst/>
            </a:prstGeom>
            <a:no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grpSp>
      <p:grpSp>
        <p:nvGrpSpPr>
          <p:cNvPr id="2179" name="组合 2178"/>
          <p:cNvGrpSpPr/>
          <p:nvPr/>
        </p:nvGrpSpPr>
        <p:grpSpPr>
          <a:xfrm>
            <a:off x="1176338" y="2809875"/>
            <a:ext cx="3273425" cy="1792288"/>
            <a:chOff x="741" y="1770"/>
            <a:chExt cx="2062" cy="1129"/>
          </a:xfrm>
        </p:grpSpPr>
        <p:pic>
          <p:nvPicPr>
            <p:cNvPr id="2180" name="Rectangle 6"/>
            <p:cNvPicPr>
              <a:picLocks noChangeAspect="1"/>
            </p:cNvPicPr>
            <p:nvPr/>
          </p:nvPicPr>
          <p:blipFill>
            <a:blip r:embed="rId3"/>
            <a:stretch>
              <a:fillRect/>
            </a:stretch>
          </p:blipFill>
          <p:spPr>
            <a:xfrm>
              <a:off x="741" y="1770"/>
              <a:ext cx="2062" cy="1129"/>
            </a:xfrm>
            <a:prstGeom prst="rect">
              <a:avLst/>
            </a:prstGeom>
            <a:noFill/>
            <a:ln w="9525">
              <a:noFill/>
            </a:ln>
          </p:spPr>
        </p:pic>
        <p:sp>
          <p:nvSpPr>
            <p:cNvPr id="2181" name="矩形 2180"/>
            <p:cNvSpPr/>
            <p:nvPr/>
          </p:nvSpPr>
          <p:spPr>
            <a:xfrm>
              <a:off x="779" y="1793"/>
              <a:ext cx="1988" cy="1052"/>
            </a:xfrm>
            <a:prstGeom prst="rect">
              <a:avLst/>
            </a:prstGeom>
            <a:no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grpSp>
      <p:grpSp>
        <p:nvGrpSpPr>
          <p:cNvPr id="2182" name="组合 2181"/>
          <p:cNvGrpSpPr/>
          <p:nvPr/>
        </p:nvGrpSpPr>
        <p:grpSpPr>
          <a:xfrm>
            <a:off x="4548188" y="2786063"/>
            <a:ext cx="3340100" cy="1792287"/>
            <a:chOff x="2865" y="1755"/>
            <a:chExt cx="2104" cy="1129"/>
          </a:xfrm>
        </p:grpSpPr>
        <p:pic>
          <p:nvPicPr>
            <p:cNvPr id="2183" name="Rectangle 8"/>
            <p:cNvPicPr>
              <a:picLocks noChangeAspect="1"/>
            </p:cNvPicPr>
            <p:nvPr/>
          </p:nvPicPr>
          <p:blipFill>
            <a:blip r:embed="rId4"/>
            <a:stretch>
              <a:fillRect/>
            </a:stretch>
          </p:blipFill>
          <p:spPr>
            <a:xfrm>
              <a:off x="2865" y="1755"/>
              <a:ext cx="2104" cy="1129"/>
            </a:xfrm>
            <a:prstGeom prst="rect">
              <a:avLst/>
            </a:prstGeom>
            <a:noFill/>
            <a:ln w="9525">
              <a:noFill/>
            </a:ln>
          </p:spPr>
        </p:pic>
        <p:sp>
          <p:nvSpPr>
            <p:cNvPr id="2184" name="矩形 2183"/>
            <p:cNvSpPr/>
            <p:nvPr/>
          </p:nvSpPr>
          <p:spPr>
            <a:xfrm>
              <a:off x="2903" y="1778"/>
              <a:ext cx="2030" cy="1052"/>
            </a:xfrm>
            <a:prstGeom prst="rect">
              <a:avLst/>
            </a:prstGeom>
            <a:no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grpSp>
      <p:sp>
        <p:nvSpPr>
          <p:cNvPr id="2185" name="Text Box 10"/>
          <p:cNvSpPr/>
          <p:nvPr/>
        </p:nvSpPr>
        <p:spPr>
          <a:xfrm>
            <a:off x="1258888" y="3062288"/>
            <a:ext cx="3141662" cy="1246187"/>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zh-CN" sz="1500">
                <a:solidFill>
                  <a:schemeClr val="bg1"/>
                </a:solidFill>
                <a:latin typeface="微软雅黑" panose="020B0503020204020204" charset="-122"/>
                <a:ea typeface="微软雅黑" panose="020B0503020204020204" charset="-122"/>
              </a:rPr>
              <a:t>对事故单位（或项目）在立项、规划、土地、建设（勘察、设计、施工、监理）、运营、评价等环节的报批材料是否存在违反法律、法规、标准、</a:t>
            </a:r>
            <a:r>
              <a:rPr lang="zh-CN" altLang="en-US" sz="1500">
                <a:solidFill>
                  <a:schemeClr val="bg1"/>
                </a:solidFill>
                <a:latin typeface="微软雅黑" panose="020B0503020204020204" charset="-122"/>
                <a:ea typeface="微软雅黑" panose="020B0503020204020204" charset="-122"/>
              </a:rPr>
              <a:t>规范</a:t>
            </a:r>
            <a:r>
              <a:rPr lang="zh-CN" altLang="zh-CN" sz="1500">
                <a:solidFill>
                  <a:schemeClr val="bg1"/>
                </a:solidFill>
                <a:latin typeface="微软雅黑" panose="020B0503020204020204" charset="-122"/>
                <a:ea typeface="微软雅黑" panose="020B0503020204020204" charset="-122"/>
              </a:rPr>
              <a:t>做出界定。</a:t>
            </a:r>
            <a:endParaRPr lang="zh-CN" altLang="zh-CN" sz="1500">
              <a:solidFill>
                <a:schemeClr val="bg1"/>
              </a:solidFill>
              <a:latin typeface="微软雅黑" panose="020B0503020204020204" charset="-122"/>
              <a:ea typeface="微软雅黑" panose="020B0503020204020204" charset="-122"/>
            </a:endParaRPr>
          </a:p>
        </p:txBody>
      </p:sp>
      <p:sp>
        <p:nvSpPr>
          <p:cNvPr id="2186" name="Text Box 11"/>
          <p:cNvSpPr/>
          <p:nvPr/>
        </p:nvSpPr>
        <p:spPr>
          <a:xfrm>
            <a:off x="1258888" y="1482725"/>
            <a:ext cx="3059112" cy="785813"/>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zh-CN" sz="1500">
                <a:solidFill>
                  <a:schemeClr val="bg1"/>
                </a:solidFill>
                <a:latin typeface="微软雅黑" panose="020B0503020204020204" charset="-122"/>
                <a:ea typeface="微软雅黑" panose="020B0503020204020204" charset="-122"/>
              </a:rPr>
              <a:t>负责事故</a:t>
            </a:r>
            <a:r>
              <a:rPr lang="zh-CN" altLang="en-US" sz="1500">
                <a:solidFill>
                  <a:schemeClr val="bg1"/>
                </a:solidFill>
                <a:latin typeface="微软雅黑" panose="020B0503020204020204" charset="-122"/>
                <a:ea typeface="微软雅黑" panose="020B0503020204020204" charset="-122"/>
              </a:rPr>
              <a:t>直接</a:t>
            </a:r>
            <a:r>
              <a:rPr lang="zh-CN" altLang="zh-CN" sz="1500">
                <a:solidFill>
                  <a:schemeClr val="bg1"/>
                </a:solidFill>
                <a:latin typeface="微软雅黑" panose="020B0503020204020204" charset="-122"/>
                <a:ea typeface="微软雅黑" panose="020B0503020204020204" charset="-122"/>
              </a:rPr>
              <a:t>原因调查</a:t>
            </a:r>
            <a:r>
              <a:rPr lang="zh-CN" altLang="en-US" sz="1500">
                <a:solidFill>
                  <a:schemeClr val="bg1"/>
                </a:solidFill>
                <a:latin typeface="微软雅黑" panose="020B0503020204020204" charset="-122"/>
                <a:ea typeface="微软雅黑" panose="020B0503020204020204" charset="-122"/>
              </a:rPr>
              <a:t>（</a:t>
            </a:r>
            <a:r>
              <a:rPr lang="zh-CN" altLang="zh-CN" sz="1500">
                <a:solidFill>
                  <a:schemeClr val="bg1"/>
                </a:solidFill>
                <a:latin typeface="微软雅黑" panose="020B0503020204020204" charset="-122"/>
                <a:ea typeface="微软雅黑" panose="020B0503020204020204" charset="-122"/>
              </a:rPr>
              <a:t>取证、分析</a:t>
            </a:r>
            <a:r>
              <a:rPr lang="zh-CN" altLang="en-US" sz="1500">
                <a:solidFill>
                  <a:schemeClr val="bg1"/>
                </a:solidFill>
                <a:latin typeface="微软雅黑" panose="020B0503020204020204" charset="-122"/>
                <a:ea typeface="微软雅黑" panose="020B0503020204020204" charset="-122"/>
              </a:rPr>
              <a:t>和认定）和技术方面的间接原因调查</a:t>
            </a:r>
            <a:r>
              <a:rPr lang="zh-CN" altLang="zh-CN" sz="1500">
                <a:solidFill>
                  <a:schemeClr val="bg1"/>
                </a:solidFill>
                <a:latin typeface="微软雅黑" panose="020B0503020204020204" charset="-122"/>
                <a:ea typeface="微软雅黑" panose="020B0503020204020204" charset="-122"/>
              </a:rPr>
              <a:t>工作。</a:t>
            </a:r>
            <a:endParaRPr lang="zh-CN" altLang="zh-CN" sz="1500">
              <a:solidFill>
                <a:schemeClr val="bg1"/>
              </a:solidFill>
              <a:latin typeface="微软雅黑" panose="020B0503020204020204" charset="-122"/>
              <a:ea typeface="微软雅黑" panose="020B0503020204020204" charset="-122"/>
            </a:endParaRPr>
          </a:p>
        </p:txBody>
      </p:sp>
      <p:sp>
        <p:nvSpPr>
          <p:cNvPr id="2187" name="Text Box 12"/>
          <p:cNvSpPr/>
          <p:nvPr/>
        </p:nvSpPr>
        <p:spPr>
          <a:xfrm>
            <a:off x="4884738" y="1222375"/>
            <a:ext cx="2946400" cy="1246188"/>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zh-CN" sz="1500">
                <a:solidFill>
                  <a:schemeClr val="bg1"/>
                </a:solidFill>
                <a:latin typeface="微软雅黑" panose="020B0503020204020204" charset="-122"/>
                <a:ea typeface="微软雅黑" panose="020B0503020204020204" charset="-122"/>
              </a:rPr>
              <a:t>对事故涉及相关生产经营单位（含技术服务机构</a:t>
            </a:r>
            <a:r>
              <a:rPr lang="en-US" altLang="zh-CN" sz="1500">
                <a:solidFill>
                  <a:schemeClr val="bg1"/>
                </a:solidFill>
                <a:latin typeface="微软雅黑" panose="020B0503020204020204" charset="-122"/>
                <a:ea typeface="微软雅黑" panose="020B0503020204020204" charset="-122"/>
              </a:rPr>
              <a:t>---</a:t>
            </a:r>
            <a:r>
              <a:rPr lang="zh-CN" altLang="en-US" sz="1500">
                <a:solidFill>
                  <a:schemeClr val="bg1"/>
                </a:solidFill>
                <a:latin typeface="微软雅黑" panose="020B0503020204020204" charset="-122"/>
                <a:ea typeface="微软雅黑" panose="020B0503020204020204" charset="-122"/>
              </a:rPr>
              <a:t>有时由管理组调查</a:t>
            </a:r>
            <a:r>
              <a:rPr lang="zh-CN" altLang="zh-CN" sz="1500">
                <a:solidFill>
                  <a:schemeClr val="bg1"/>
                </a:solidFill>
                <a:latin typeface="微软雅黑" panose="020B0503020204020204" charset="-122"/>
                <a:ea typeface="微软雅黑" panose="020B0503020204020204" charset="-122"/>
              </a:rPr>
              <a:t>）调查。对涉嫌刑事犯罪的，及时报经调查组组长同意后，</a:t>
            </a:r>
            <a:r>
              <a:rPr lang="zh-CN" altLang="en-US" sz="1500">
                <a:solidFill>
                  <a:schemeClr val="bg1"/>
                </a:solidFill>
                <a:latin typeface="微软雅黑" panose="020B0503020204020204" charset="-122"/>
                <a:ea typeface="微软雅黑" panose="020B0503020204020204" charset="-122"/>
              </a:rPr>
              <a:t>建议</a:t>
            </a:r>
            <a:r>
              <a:rPr lang="zh-CN" altLang="zh-CN" sz="1500">
                <a:solidFill>
                  <a:schemeClr val="bg1"/>
                </a:solidFill>
                <a:latin typeface="微软雅黑" panose="020B0503020204020204" charset="-122"/>
                <a:ea typeface="微软雅黑" panose="020B0503020204020204" charset="-122"/>
              </a:rPr>
              <a:t>公安部门进行立案侦查。</a:t>
            </a:r>
            <a:endParaRPr lang="zh-CN" altLang="zh-CN" sz="1500">
              <a:solidFill>
                <a:schemeClr val="bg1"/>
              </a:solidFill>
              <a:latin typeface="微软雅黑" panose="020B0503020204020204" charset="-122"/>
              <a:ea typeface="微软雅黑" panose="020B0503020204020204" charset="-122"/>
            </a:endParaRPr>
          </a:p>
        </p:txBody>
      </p:sp>
      <p:sp>
        <p:nvSpPr>
          <p:cNvPr id="2188" name="Text Box 13"/>
          <p:cNvSpPr/>
          <p:nvPr/>
        </p:nvSpPr>
        <p:spPr>
          <a:xfrm>
            <a:off x="4973638" y="2970213"/>
            <a:ext cx="2800350" cy="1477962"/>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zh-CN" sz="1500">
                <a:solidFill>
                  <a:schemeClr val="bg1"/>
                </a:solidFill>
                <a:latin typeface="微软雅黑" panose="020B0503020204020204" charset="-122"/>
                <a:ea typeface="微软雅黑" panose="020B0503020204020204" charset="-122"/>
              </a:rPr>
              <a:t>针对事故</a:t>
            </a:r>
            <a:r>
              <a:rPr lang="zh-CN" altLang="en-US" sz="1500">
                <a:solidFill>
                  <a:schemeClr val="bg1"/>
                </a:solidFill>
                <a:latin typeface="微软雅黑" panose="020B0503020204020204" charset="-122"/>
                <a:ea typeface="微软雅黑" panose="020B0503020204020204" charset="-122"/>
              </a:rPr>
              <a:t>暴漏出的问题，提出整改和防范措施建议，特别是</a:t>
            </a:r>
            <a:r>
              <a:rPr lang="zh-CN" altLang="zh-CN" sz="1500">
                <a:solidFill>
                  <a:schemeClr val="bg1"/>
                </a:solidFill>
                <a:latin typeface="微软雅黑" panose="020B0503020204020204" charset="-122"/>
                <a:ea typeface="微软雅黑" panose="020B0503020204020204" charset="-122"/>
              </a:rPr>
              <a:t>调查反映出的法律法规、技术标准规范的漏洞和缺陷，提出相应的补充完善和修改建议；提交事故原因调查报告。</a:t>
            </a:r>
            <a:endParaRPr lang="zh-CN" altLang="zh-CN" sz="1500">
              <a:solidFill>
                <a:schemeClr val="bg1"/>
              </a:solidFill>
              <a:latin typeface="微软雅黑" panose="020B0503020204020204" charset="-122"/>
              <a:ea typeface="微软雅黑" panose="020B0503020204020204" charset="-122"/>
            </a:endParaRPr>
          </a:p>
        </p:txBody>
      </p:sp>
      <p:grpSp>
        <p:nvGrpSpPr>
          <p:cNvPr id="2189" name="组合 2188"/>
          <p:cNvGrpSpPr/>
          <p:nvPr/>
        </p:nvGrpSpPr>
        <p:grpSpPr>
          <a:xfrm>
            <a:off x="3883025" y="2174875"/>
            <a:ext cx="1244600" cy="1209675"/>
            <a:chOff x="0" y="0"/>
            <a:chExt cx="901" cy="888"/>
          </a:xfrm>
        </p:grpSpPr>
        <p:pic>
          <p:nvPicPr>
            <p:cNvPr id="2190" name="Picture 33"/>
            <p:cNvPicPr>
              <a:picLocks noChangeAspect="1"/>
            </p:cNvPicPr>
            <p:nvPr/>
          </p:nvPicPr>
          <p:blipFill>
            <a:blip r:embed="rId5"/>
            <a:stretch>
              <a:fillRect/>
            </a:stretch>
          </p:blipFill>
          <p:spPr>
            <a:xfrm>
              <a:off x="0" y="0"/>
              <a:ext cx="901" cy="886"/>
            </a:xfrm>
            <a:prstGeom prst="rect">
              <a:avLst/>
            </a:prstGeom>
            <a:noFill/>
            <a:ln w="9525">
              <a:noFill/>
            </a:ln>
          </p:spPr>
        </p:pic>
        <p:grpSp>
          <p:nvGrpSpPr>
            <p:cNvPr id="2191" name="组合 2190"/>
            <p:cNvGrpSpPr/>
            <p:nvPr/>
          </p:nvGrpSpPr>
          <p:grpSpPr>
            <a:xfrm>
              <a:off x="-22" y="-21"/>
              <a:ext cx="944" cy="935"/>
              <a:chOff x="3852672" y="2145792"/>
              <a:chExt cx="1304544" cy="1274064"/>
            </a:xfrm>
          </p:grpSpPr>
          <p:pic>
            <p:nvPicPr>
              <p:cNvPr id="2192" name="Oval 34"/>
              <p:cNvPicPr>
                <a:picLocks noChangeAspect="1"/>
              </p:cNvPicPr>
              <p:nvPr/>
            </p:nvPicPr>
            <p:blipFill>
              <a:blip r:embed="rId6"/>
              <a:stretch>
                <a:fillRect/>
              </a:stretch>
            </p:blipFill>
            <p:spPr>
              <a:xfrm>
                <a:off x="3852672" y="2145792"/>
                <a:ext cx="1304544" cy="1274064"/>
              </a:xfrm>
              <a:prstGeom prst="rect">
                <a:avLst/>
              </a:prstGeom>
              <a:noFill/>
              <a:ln w="9525">
                <a:noFill/>
              </a:ln>
            </p:spPr>
          </p:pic>
          <p:sp>
            <p:nvSpPr>
              <p:cNvPr id="2193" name="矩形 2192"/>
              <p:cNvSpPr/>
              <p:nvPr/>
            </p:nvSpPr>
            <p:spPr>
              <a:xfrm>
                <a:off x="4064079" y="2352028"/>
                <a:ext cx="874204" cy="855369"/>
              </a:xfrm>
              <a:prstGeom prst="rect">
                <a:avLst/>
              </a:prstGeom>
              <a:no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sp>
          <p:nvSpPr>
            <p:cNvPr id="2194" name="未知"/>
            <p:cNvSpPr/>
            <p:nvPr/>
          </p:nvSpPr>
          <p:spPr>
            <a:xfrm>
              <a:off x="93" y="18"/>
              <a:ext cx="703" cy="308"/>
            </a:xfrm>
            <a:gradFill rotWithShape="1">
              <a:gsLst>
                <a:gs pos="0">
                  <a:srgbClr val="FFFFFF"/>
                </a:gs>
                <a:gs pos="100000">
                  <a:srgbClr val="E2E1B7"/>
                </a:gs>
              </a:gsLst>
              <a:lin ang="5400000"/>
              <a:tileRect/>
            </a:gradFill>
            <a:ln w="9525">
              <a:noFill/>
            </a:ln>
          </p:spPr>
          <p:txBody>
            <a:bodyPr/>
            <a:p>
              <a:endParaRPr lang="zh-CN" altLang="en-US"/>
            </a:p>
          </p:txBody>
        </p:sp>
        <p:grpSp>
          <p:nvGrpSpPr>
            <p:cNvPr id="2195" name="组合 2194"/>
            <p:cNvGrpSpPr/>
            <p:nvPr/>
          </p:nvGrpSpPr>
          <p:grpSpPr>
            <a:xfrm rot="-1320000" flipH="1" flipV="1">
              <a:off x="68" y="693"/>
              <a:ext cx="781" cy="188"/>
              <a:chOff x="0" y="0"/>
              <a:chExt cx="893" cy="246"/>
            </a:xfrm>
          </p:grpSpPr>
          <p:grpSp>
            <p:nvGrpSpPr>
              <p:cNvPr id="2196" name="组合 2195"/>
              <p:cNvGrpSpPr/>
              <p:nvPr/>
            </p:nvGrpSpPr>
            <p:grpSpPr>
              <a:xfrm>
                <a:off x="0" y="0"/>
                <a:ext cx="743" cy="185"/>
                <a:chOff x="0" y="0"/>
                <a:chExt cx="1118" cy="279"/>
              </a:xfrm>
            </p:grpSpPr>
            <p:sp>
              <p:nvSpPr>
                <p:cNvPr id="2197" name="AutoShape 38"/>
                <p:cNvSpPr/>
                <p:nvPr/>
              </p:nvSpPr>
              <p:spPr>
                <a:xfrm rot="5220000">
                  <a:off x="293" y="-294"/>
                  <a:ext cx="227" cy="816"/>
                </a:xfrm>
                <a:prstGeom prst="moon">
                  <a:avLst>
                    <a:gd name="adj" fmla="val 49773"/>
                  </a:avLst>
                </a:prstGeom>
                <a:solidFill>
                  <a:srgbClr val="F8F8F8">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198" name="AutoShape 39"/>
                <p:cNvSpPr/>
                <p:nvPr/>
              </p:nvSpPr>
              <p:spPr>
                <a:xfrm rot="6060000">
                  <a:off x="428" y="-294"/>
                  <a:ext cx="227" cy="816"/>
                </a:xfrm>
                <a:prstGeom prst="moon">
                  <a:avLst>
                    <a:gd name="adj" fmla="val 49773"/>
                  </a:avLst>
                </a:prstGeom>
                <a:solidFill>
                  <a:srgbClr val="F8F8F8">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199" name="AutoShape 40"/>
                <p:cNvSpPr/>
                <p:nvPr/>
              </p:nvSpPr>
              <p:spPr>
                <a:xfrm rot="6360000">
                  <a:off x="505" y="-271"/>
                  <a:ext cx="227" cy="816"/>
                </a:xfrm>
                <a:prstGeom prst="moon">
                  <a:avLst>
                    <a:gd name="adj" fmla="val 49773"/>
                  </a:avLst>
                </a:prstGeom>
                <a:solidFill>
                  <a:srgbClr val="F8F8F8">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200" name="AutoShape 41"/>
                <p:cNvSpPr/>
                <p:nvPr/>
              </p:nvSpPr>
              <p:spPr>
                <a:xfrm rot="6900000">
                  <a:off x="594" y="-241"/>
                  <a:ext cx="227" cy="816"/>
                </a:xfrm>
                <a:prstGeom prst="moon">
                  <a:avLst>
                    <a:gd name="adj" fmla="val 49773"/>
                  </a:avLst>
                </a:prstGeom>
                <a:solidFill>
                  <a:srgbClr val="F8F8F8">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nvGrpSpPr>
              <p:cNvPr id="2201" name="组合 2200"/>
              <p:cNvGrpSpPr/>
              <p:nvPr/>
            </p:nvGrpSpPr>
            <p:grpSpPr>
              <a:xfrm rot="1320000">
                <a:off x="150" y="60"/>
                <a:ext cx="743" cy="186"/>
                <a:chOff x="0" y="0"/>
                <a:chExt cx="1118" cy="279"/>
              </a:xfrm>
            </p:grpSpPr>
            <p:sp>
              <p:nvSpPr>
                <p:cNvPr id="2202" name="AutoShape 43"/>
                <p:cNvSpPr/>
                <p:nvPr/>
              </p:nvSpPr>
              <p:spPr>
                <a:xfrm rot="5220000">
                  <a:off x="293" y="-294"/>
                  <a:ext cx="227" cy="816"/>
                </a:xfrm>
                <a:prstGeom prst="moon">
                  <a:avLst>
                    <a:gd name="adj" fmla="val 49773"/>
                  </a:avLst>
                </a:prstGeom>
                <a:solidFill>
                  <a:srgbClr val="F8F8F8">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203" name="AutoShape 44"/>
                <p:cNvSpPr/>
                <p:nvPr/>
              </p:nvSpPr>
              <p:spPr>
                <a:xfrm rot="6060000">
                  <a:off x="428" y="-294"/>
                  <a:ext cx="227" cy="816"/>
                </a:xfrm>
                <a:prstGeom prst="moon">
                  <a:avLst>
                    <a:gd name="adj" fmla="val 49773"/>
                  </a:avLst>
                </a:prstGeom>
                <a:solidFill>
                  <a:srgbClr val="F8F8F8">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204" name="AutoShape 45"/>
                <p:cNvSpPr/>
                <p:nvPr/>
              </p:nvSpPr>
              <p:spPr>
                <a:xfrm rot="6360000">
                  <a:off x="505" y="-271"/>
                  <a:ext cx="227" cy="816"/>
                </a:xfrm>
                <a:prstGeom prst="moon">
                  <a:avLst>
                    <a:gd name="adj" fmla="val 49773"/>
                  </a:avLst>
                </a:prstGeom>
                <a:solidFill>
                  <a:srgbClr val="F8F8F8">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205" name="AutoShape 46"/>
                <p:cNvSpPr/>
                <p:nvPr/>
              </p:nvSpPr>
              <p:spPr>
                <a:xfrm rot="6900000">
                  <a:off x="594" y="-241"/>
                  <a:ext cx="227" cy="816"/>
                </a:xfrm>
                <a:prstGeom prst="moon">
                  <a:avLst>
                    <a:gd name="adj" fmla="val 49773"/>
                  </a:avLst>
                </a:prstGeom>
                <a:solidFill>
                  <a:srgbClr val="F8F8F8">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grpSp>
      <p:sp>
        <p:nvSpPr>
          <p:cNvPr id="2206" name="Text Box 47"/>
          <p:cNvSpPr/>
          <p:nvPr/>
        </p:nvSpPr>
        <p:spPr>
          <a:xfrm>
            <a:off x="4037013" y="2403475"/>
            <a:ext cx="966787" cy="785813"/>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sz="1500" b="1">
                <a:solidFill>
                  <a:srgbClr val="080808"/>
                </a:solidFill>
                <a:latin typeface="微软雅黑" panose="020B0503020204020204" charset="-122"/>
                <a:ea typeface="微软雅黑" panose="020B0503020204020204" charset="-122"/>
              </a:rPr>
              <a:t>技术组  （可下设专家组）</a:t>
            </a:r>
            <a:endParaRPr lang="en-US" altLang="zh-CN" sz="1500" b="1">
              <a:solidFill>
                <a:srgbClr val="080808"/>
              </a:solidFill>
              <a:latin typeface="微软雅黑" panose="020B0503020204020204" charset="-122"/>
              <a:ea typeface="微软雅黑" panose="020B0503020204020204" charset="-122"/>
            </a:endParaRPr>
          </a:p>
        </p:txBody>
      </p:sp>
      <p:sp>
        <p:nvSpPr>
          <p:cNvPr id="2207" name="动作按钮: 信息 28"/>
          <p:cNvSpPr/>
          <p:nvPr/>
        </p:nvSpPr>
        <p:spPr>
          <a:xfrm>
            <a:off x="7272338" y="4786313"/>
            <a:ext cx="485775" cy="269875"/>
          </a:xfrm>
          <a:prstGeom prst="actionButtonInformation">
            <a:avLst/>
          </a:prstGeom>
          <a:solidFill>
            <a:srgbClr val="FFCC66"/>
          </a:solidFill>
          <a:ln w="25400" cap="flat" cmpd="sng">
            <a:solidFill>
              <a:srgbClr val="BC9549"/>
            </a:solidFill>
            <a:prstDash val="solid"/>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baseline="0">
              <a:solidFill>
                <a:srgbClr val="FFFFFF"/>
              </a:solidFill>
              <a:latin typeface="Times New Roman" panose="02020603050405020304" charset="0"/>
              <a:ea typeface="宋体" panose="02010600030101010101" pitchFamily="2" charset="-122"/>
              <a:sym typeface="Wingdings" panose="05000000000000000000"/>
            </a:endParaRPr>
          </a:p>
        </p:txBody>
      </p:sp>
      <p:sp>
        <p:nvSpPr>
          <p:cNvPr id="2208"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一、准备阶段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制定调查方案</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 name="AutoShape 3"/>
          <p:cNvSpPr/>
          <p:nvPr/>
        </p:nvSpPr>
        <p:spPr>
          <a:xfrm>
            <a:off x="5435600" y="1408113"/>
            <a:ext cx="2052638" cy="2327275"/>
          </a:xfrm>
          <a:prstGeom prst="rightArrow">
            <a:avLst>
              <a:gd name="adj1" fmla="val 79305"/>
              <a:gd name="adj2" fmla="val 30157"/>
            </a:avLst>
          </a:prstGeom>
          <a:gradFill rotWithShape="1">
            <a:gsLst>
              <a:gs pos="0">
                <a:srgbClr val="FFFFFF">
                  <a:alpha val="23921"/>
                </a:srgbClr>
              </a:gs>
              <a:gs pos="100000">
                <a:srgbClr val="FFCC66"/>
              </a:gs>
            </a:gsLst>
            <a:lin ang="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212" name="AutoShape 4"/>
          <p:cNvSpPr/>
          <p:nvPr/>
        </p:nvSpPr>
        <p:spPr>
          <a:xfrm>
            <a:off x="960438" y="1112838"/>
            <a:ext cx="5772150" cy="1458912"/>
          </a:xfrm>
          <a:prstGeom prst="roundRect">
            <a:avLst>
              <a:gd name="adj" fmla="val 9106"/>
            </a:avLst>
          </a:prstGeom>
          <a:gradFill rotWithShape="1">
            <a:gsLst>
              <a:gs pos="0">
                <a:srgbClr val="0000FF"/>
              </a:gs>
              <a:gs pos="100000">
                <a:srgbClr val="4D4DFF"/>
              </a:gs>
            </a:gsLst>
            <a:lin ang="5400000"/>
            <a:tileRect/>
          </a:gradFill>
          <a:ln w="25400" cap="flat" cmpd="sng">
            <a:solidFill>
              <a:srgbClr val="FFFFFF"/>
            </a:solidFill>
            <a:prstDash val="solid"/>
            <a:headEnd type="none" w="med" len="med"/>
            <a:tailEnd type="none" w="med" len="med"/>
          </a:ln>
        </p:spPr>
        <p:txBody>
          <a:bodyPr wrap="none" anchor="ctr" anchorCtr="0"/>
          <a:p>
            <a:pPr eaLnBrk="0" fontAlgn="base" hangingPunct="0">
              <a:lnSpc>
                <a:spcPct val="100000"/>
              </a:lnSpc>
              <a:spcBef>
                <a:spcPct val="0"/>
              </a:spcBef>
              <a:spcAft>
                <a:spcPct val="0"/>
              </a:spcAft>
              <a:buClrTx/>
              <a:buSzPct val="100000"/>
            </a:pPr>
            <a:r>
              <a:rPr lang="zh-CN" altLang="zh-CN">
                <a:solidFill>
                  <a:schemeClr val="bg1"/>
                </a:solidFill>
                <a:latin typeface="微软雅黑" panose="020B0503020204020204" charset="-122"/>
                <a:ea typeface="微软雅黑" panose="020B0503020204020204" charset="-122"/>
              </a:rPr>
              <a:t>查清事故涉及的政府及其部门</a:t>
            </a:r>
            <a:r>
              <a:rPr lang="zh-CN" altLang="en-US">
                <a:solidFill>
                  <a:schemeClr val="bg1"/>
                </a:solidFill>
                <a:latin typeface="微软雅黑" panose="020B0503020204020204" charset="-122"/>
                <a:ea typeface="微软雅黑" panose="020B0503020204020204" charset="-122"/>
              </a:rPr>
              <a:t>（有时包括技术服务机构）</a:t>
            </a:r>
            <a:endParaRPr lang="en-US" altLang="zh-CN">
              <a:solidFill>
                <a:schemeClr val="bg1"/>
              </a:solidFill>
              <a:latin typeface="微软雅黑" panose="020B0503020204020204" charset="-122"/>
              <a:ea typeface="微软雅黑" panose="020B0503020204020204" charset="-122"/>
            </a:endParaRPr>
          </a:p>
          <a:p>
            <a:pPr eaLnBrk="0" fontAlgn="base" hangingPunct="0">
              <a:lnSpc>
                <a:spcPct val="100000"/>
              </a:lnSpc>
              <a:spcBef>
                <a:spcPct val="0"/>
              </a:spcBef>
              <a:spcAft>
                <a:spcPct val="0"/>
              </a:spcAft>
              <a:buClrTx/>
              <a:buSzPct val="100000"/>
            </a:pPr>
            <a:r>
              <a:rPr lang="zh-CN" altLang="zh-CN">
                <a:solidFill>
                  <a:schemeClr val="bg1"/>
                </a:solidFill>
                <a:latin typeface="微软雅黑" panose="020B0503020204020204" charset="-122"/>
                <a:ea typeface="微软雅黑" panose="020B0503020204020204" charset="-122"/>
              </a:rPr>
              <a:t>在行政审批</a:t>
            </a:r>
            <a:r>
              <a:rPr lang="zh-CN" altLang="en-US">
                <a:solidFill>
                  <a:schemeClr val="bg1"/>
                </a:solidFill>
                <a:latin typeface="微软雅黑" panose="020B0503020204020204" charset="-122"/>
                <a:ea typeface="微软雅黑" panose="020B0503020204020204" charset="-122"/>
              </a:rPr>
              <a:t>和</a:t>
            </a:r>
            <a:r>
              <a:rPr lang="zh-CN" altLang="zh-CN">
                <a:solidFill>
                  <a:schemeClr val="bg1"/>
                </a:solidFill>
                <a:latin typeface="微软雅黑" panose="020B0503020204020204" charset="-122"/>
                <a:ea typeface="微软雅黑" panose="020B0503020204020204" charset="-122"/>
              </a:rPr>
              <a:t>监管</a:t>
            </a:r>
            <a:r>
              <a:rPr lang="zh-CN" altLang="en-US">
                <a:solidFill>
                  <a:schemeClr val="bg1"/>
                </a:solidFill>
                <a:latin typeface="微软雅黑" panose="020B0503020204020204" charset="-122"/>
                <a:ea typeface="微软雅黑" panose="020B0503020204020204" charset="-122"/>
              </a:rPr>
              <a:t>、</a:t>
            </a:r>
            <a:r>
              <a:rPr lang="zh-CN" altLang="zh-CN">
                <a:solidFill>
                  <a:schemeClr val="bg1"/>
                </a:solidFill>
                <a:latin typeface="微软雅黑" panose="020B0503020204020204" charset="-122"/>
                <a:ea typeface="微软雅黑" panose="020B0503020204020204" charset="-122"/>
              </a:rPr>
              <a:t>日常</a:t>
            </a:r>
            <a:r>
              <a:rPr lang="zh-CN" altLang="en-US">
                <a:solidFill>
                  <a:schemeClr val="bg1"/>
                </a:solidFill>
                <a:latin typeface="微软雅黑" panose="020B0503020204020204" charset="-122"/>
                <a:ea typeface="微软雅黑" panose="020B0503020204020204" charset="-122"/>
              </a:rPr>
              <a:t>监督</a:t>
            </a:r>
            <a:r>
              <a:rPr lang="zh-CN" altLang="zh-CN">
                <a:solidFill>
                  <a:schemeClr val="bg1"/>
                </a:solidFill>
                <a:latin typeface="微软雅黑" panose="020B0503020204020204" charset="-122"/>
                <a:ea typeface="微软雅黑" panose="020B0503020204020204" charset="-122"/>
              </a:rPr>
              <a:t>检查等方面的履职情况</a:t>
            </a:r>
            <a:r>
              <a:rPr lang="zh-CN" altLang="en-US">
                <a:solidFill>
                  <a:schemeClr val="bg1"/>
                </a:solidFill>
                <a:latin typeface="微软雅黑" panose="020B0503020204020204" charset="-122"/>
                <a:ea typeface="微软雅黑" panose="020B0503020204020204" charset="-122"/>
              </a:rPr>
              <a:t>进</a:t>
            </a:r>
            <a:endParaRPr lang="en-US" altLang="zh-CN">
              <a:solidFill>
                <a:schemeClr val="bg1"/>
              </a:solidFill>
              <a:latin typeface="微软雅黑" panose="020B0503020204020204" charset="-122"/>
              <a:ea typeface="微软雅黑" panose="020B0503020204020204" charset="-122"/>
            </a:endParaRPr>
          </a:p>
          <a:p>
            <a:pPr eaLnBrk="0" fontAlgn="base" hangingPunct="0">
              <a:lnSpc>
                <a:spcPct val="100000"/>
              </a:lnSpc>
              <a:spcBef>
                <a:spcPct val="0"/>
              </a:spcBef>
              <a:spcAft>
                <a:spcPct val="0"/>
              </a:spcAft>
              <a:buClrTx/>
              <a:buSzPct val="100000"/>
            </a:pPr>
            <a:r>
              <a:rPr lang="zh-CN" altLang="zh-CN">
                <a:solidFill>
                  <a:schemeClr val="bg1"/>
                </a:solidFill>
                <a:latin typeface="微软雅黑" panose="020B0503020204020204" charset="-122"/>
                <a:ea typeface="微软雅黑" panose="020B0503020204020204" charset="-122"/>
              </a:rPr>
              <a:t>行调查；对事故涉及的政府及其部门</a:t>
            </a:r>
            <a:r>
              <a:rPr lang="zh-CN" altLang="en-US">
                <a:solidFill>
                  <a:schemeClr val="bg1"/>
                </a:solidFill>
                <a:latin typeface="微软雅黑" panose="020B0503020204020204" charset="-122"/>
                <a:ea typeface="微软雅黑" panose="020B0503020204020204" charset="-122"/>
              </a:rPr>
              <a:t>（有时包括技术服</a:t>
            </a:r>
            <a:endParaRPr lang="en-US" altLang="zh-CN">
              <a:solidFill>
                <a:schemeClr val="bg1"/>
              </a:solidFill>
              <a:latin typeface="微软雅黑" panose="020B0503020204020204" charset="-122"/>
              <a:ea typeface="微软雅黑" panose="020B0503020204020204" charset="-122"/>
            </a:endParaRPr>
          </a:p>
          <a:p>
            <a:pPr eaLnBrk="0" fontAlgn="base" hangingPunct="0">
              <a:lnSpc>
                <a:spcPct val="100000"/>
              </a:lnSpc>
              <a:spcBef>
                <a:spcPct val="0"/>
              </a:spcBef>
              <a:spcAft>
                <a:spcPct val="0"/>
              </a:spcAft>
              <a:buClrTx/>
              <a:buSzPct val="100000"/>
            </a:pPr>
            <a:r>
              <a:rPr lang="zh-CN" altLang="en-US">
                <a:solidFill>
                  <a:schemeClr val="bg1"/>
                </a:solidFill>
                <a:latin typeface="微软雅黑" panose="020B0503020204020204" charset="-122"/>
                <a:ea typeface="微软雅黑" panose="020B0503020204020204" charset="-122"/>
              </a:rPr>
              <a:t>务机构）</a:t>
            </a:r>
            <a:r>
              <a:rPr lang="zh-CN" altLang="zh-CN">
                <a:solidFill>
                  <a:schemeClr val="bg1"/>
                </a:solidFill>
                <a:latin typeface="微软雅黑" panose="020B0503020204020204" charset="-122"/>
                <a:ea typeface="微软雅黑" panose="020B0503020204020204" charset="-122"/>
              </a:rPr>
              <a:t>和相关责任人做出责任认定建议；对责任人员</a:t>
            </a:r>
            <a:endParaRPr lang="en-US" altLang="zh-CN">
              <a:solidFill>
                <a:schemeClr val="bg1"/>
              </a:solidFill>
              <a:latin typeface="微软雅黑" panose="020B0503020204020204" charset="-122"/>
              <a:ea typeface="微软雅黑" panose="020B0503020204020204" charset="-122"/>
            </a:endParaRPr>
          </a:p>
          <a:p>
            <a:pPr eaLnBrk="0" fontAlgn="base" hangingPunct="0">
              <a:lnSpc>
                <a:spcPct val="100000"/>
              </a:lnSpc>
              <a:spcBef>
                <a:spcPct val="0"/>
              </a:spcBef>
              <a:spcAft>
                <a:spcPct val="0"/>
              </a:spcAft>
              <a:buClrTx/>
              <a:buSzPct val="100000"/>
            </a:pPr>
            <a:r>
              <a:rPr lang="zh-CN" altLang="zh-CN">
                <a:solidFill>
                  <a:schemeClr val="bg1"/>
                </a:solidFill>
                <a:latin typeface="微软雅黑" panose="020B0503020204020204" charset="-122"/>
                <a:ea typeface="微软雅黑" panose="020B0503020204020204" charset="-122"/>
              </a:rPr>
              <a:t>涉嫌犯罪的，</a:t>
            </a:r>
            <a:r>
              <a:rPr lang="zh-CN" altLang="en-US">
                <a:solidFill>
                  <a:schemeClr val="bg1"/>
                </a:solidFill>
                <a:latin typeface="微软雅黑" panose="020B0503020204020204" charset="-122"/>
                <a:ea typeface="微软雅黑" panose="020B0503020204020204" charset="-122"/>
              </a:rPr>
              <a:t>可</a:t>
            </a:r>
            <a:r>
              <a:rPr lang="zh-CN" altLang="zh-CN">
                <a:solidFill>
                  <a:schemeClr val="bg1"/>
                </a:solidFill>
                <a:latin typeface="微软雅黑" panose="020B0503020204020204" charset="-122"/>
                <a:ea typeface="微软雅黑" panose="020B0503020204020204" charset="-122"/>
              </a:rPr>
              <a:t>建议检察院立案调查。</a:t>
            </a:r>
            <a:endParaRPr lang="zh-CN" altLang="zh-CN">
              <a:solidFill>
                <a:schemeClr val="bg1"/>
              </a:solidFill>
              <a:latin typeface="微软雅黑" panose="020B0503020204020204" charset="-122"/>
              <a:ea typeface="微软雅黑" panose="020B0503020204020204" charset="-122"/>
            </a:endParaRPr>
          </a:p>
        </p:txBody>
      </p:sp>
      <p:sp>
        <p:nvSpPr>
          <p:cNvPr id="2213" name="AutoShape 5"/>
          <p:cNvSpPr/>
          <p:nvPr/>
        </p:nvSpPr>
        <p:spPr>
          <a:xfrm>
            <a:off x="960438" y="2655888"/>
            <a:ext cx="5610225" cy="1211262"/>
          </a:xfrm>
          <a:prstGeom prst="roundRect">
            <a:avLst>
              <a:gd name="adj" fmla="val 9106"/>
            </a:avLst>
          </a:prstGeom>
          <a:gradFill rotWithShape="1">
            <a:gsLst>
              <a:gs pos="0">
                <a:srgbClr val="C0C0C0"/>
              </a:gs>
              <a:gs pos="100000">
                <a:srgbClr val="D3D3D3"/>
              </a:gs>
            </a:gsLst>
            <a:lin ang="5400000"/>
            <a:tileRect/>
          </a:gradFill>
          <a:ln w="25400" cap="flat" cmpd="sng">
            <a:solidFill>
              <a:srgbClr val="FFFFFF"/>
            </a:solidFill>
            <a:prstDash val="solid"/>
            <a:headEnd type="none" w="med" len="med"/>
            <a:tailEnd type="none" w="med" len="med"/>
          </a:ln>
        </p:spPr>
        <p:txBody>
          <a:bodyPr wrap="none" anchor="ctr" anchorCtr="0"/>
          <a:p>
            <a:pPr eaLnBrk="0" fontAlgn="base" hangingPunct="0">
              <a:lnSpc>
                <a:spcPct val="100000"/>
              </a:lnSpc>
              <a:spcBef>
                <a:spcPct val="0"/>
              </a:spcBef>
              <a:spcAft>
                <a:spcPct val="0"/>
              </a:spcAft>
              <a:buClrTx/>
              <a:buSzPct val="100000"/>
            </a:pPr>
            <a:r>
              <a:rPr lang="zh-CN" altLang="en-US">
                <a:solidFill>
                  <a:schemeClr val="bg1"/>
                </a:solidFill>
                <a:latin typeface="微软雅黑" panose="020B0503020204020204" charset="-122"/>
                <a:ea typeface="微软雅黑" panose="020B0503020204020204" charset="-122"/>
              </a:rPr>
              <a:t>根据调查情况，</a:t>
            </a:r>
            <a:r>
              <a:rPr lang="zh-CN" altLang="zh-CN">
                <a:solidFill>
                  <a:schemeClr val="bg1"/>
                </a:solidFill>
                <a:latin typeface="微软雅黑" panose="020B0503020204020204" charset="-122"/>
                <a:ea typeface="微软雅黑" panose="020B0503020204020204" charset="-122"/>
              </a:rPr>
              <a:t>提出</a:t>
            </a:r>
            <a:r>
              <a:rPr lang="zh-CN" altLang="en-US">
                <a:solidFill>
                  <a:schemeClr val="bg1"/>
                </a:solidFill>
                <a:latin typeface="微软雅黑" panose="020B0503020204020204" charset="-122"/>
                <a:ea typeface="微软雅黑" panose="020B0503020204020204" charset="-122"/>
              </a:rPr>
              <a:t>相关</a:t>
            </a:r>
            <a:r>
              <a:rPr lang="zh-CN" altLang="zh-CN">
                <a:solidFill>
                  <a:schemeClr val="bg1"/>
                </a:solidFill>
                <a:latin typeface="微软雅黑" panose="020B0503020204020204" charset="-122"/>
                <a:ea typeface="微软雅黑" panose="020B0503020204020204" charset="-122"/>
              </a:rPr>
              <a:t>事故防范和整改措施建议，</a:t>
            </a:r>
            <a:endParaRPr lang="en-US" altLang="zh-CN">
              <a:solidFill>
                <a:schemeClr val="bg1"/>
              </a:solidFill>
              <a:latin typeface="微软雅黑" panose="020B0503020204020204" charset="-122"/>
              <a:ea typeface="微软雅黑" panose="020B0503020204020204" charset="-122"/>
            </a:endParaRPr>
          </a:p>
          <a:p>
            <a:pPr eaLnBrk="0" fontAlgn="base" hangingPunct="0">
              <a:lnSpc>
                <a:spcPct val="100000"/>
              </a:lnSpc>
              <a:spcBef>
                <a:spcPct val="0"/>
              </a:spcBef>
              <a:spcAft>
                <a:spcPct val="0"/>
              </a:spcAft>
              <a:buClrTx/>
              <a:buSzPct val="100000"/>
            </a:pPr>
            <a:r>
              <a:rPr lang="zh-CN" altLang="zh-CN">
                <a:solidFill>
                  <a:schemeClr val="bg1"/>
                </a:solidFill>
                <a:latin typeface="微软雅黑" panose="020B0503020204020204" charset="-122"/>
                <a:ea typeface="微软雅黑" panose="020B0503020204020204" charset="-122"/>
              </a:rPr>
              <a:t>特别是针对事故调查反映出的法律法规、标准规范的</a:t>
            </a:r>
            <a:endParaRPr lang="en-US" altLang="zh-CN">
              <a:solidFill>
                <a:schemeClr val="bg1"/>
              </a:solidFill>
              <a:latin typeface="微软雅黑" panose="020B0503020204020204" charset="-122"/>
              <a:ea typeface="微软雅黑" panose="020B0503020204020204" charset="-122"/>
            </a:endParaRPr>
          </a:p>
          <a:p>
            <a:pPr eaLnBrk="0" fontAlgn="base" hangingPunct="0">
              <a:lnSpc>
                <a:spcPct val="100000"/>
              </a:lnSpc>
              <a:spcBef>
                <a:spcPct val="0"/>
              </a:spcBef>
              <a:spcAft>
                <a:spcPct val="0"/>
              </a:spcAft>
              <a:buClrTx/>
              <a:buSzPct val="100000"/>
            </a:pPr>
            <a:r>
              <a:rPr lang="zh-CN" altLang="zh-CN">
                <a:solidFill>
                  <a:schemeClr val="bg1"/>
                </a:solidFill>
                <a:latin typeface="微软雅黑" panose="020B0503020204020204" charset="-122"/>
                <a:ea typeface="微软雅黑" panose="020B0503020204020204" charset="-122"/>
              </a:rPr>
              <a:t>漏洞和缺陷，提出相应的补充完善和修改建议；提交</a:t>
            </a:r>
            <a:endParaRPr lang="en-US" altLang="zh-CN">
              <a:solidFill>
                <a:schemeClr val="bg1"/>
              </a:solidFill>
              <a:latin typeface="微软雅黑" panose="020B0503020204020204" charset="-122"/>
              <a:ea typeface="微软雅黑" panose="020B0503020204020204" charset="-122"/>
            </a:endParaRPr>
          </a:p>
          <a:p>
            <a:pPr eaLnBrk="0" fontAlgn="base" hangingPunct="0">
              <a:lnSpc>
                <a:spcPct val="100000"/>
              </a:lnSpc>
              <a:spcBef>
                <a:spcPct val="0"/>
              </a:spcBef>
              <a:spcAft>
                <a:spcPct val="0"/>
              </a:spcAft>
              <a:buClrTx/>
              <a:buSzPct val="100000"/>
            </a:pPr>
            <a:r>
              <a:rPr lang="zh-CN" altLang="zh-CN">
                <a:solidFill>
                  <a:schemeClr val="bg1"/>
                </a:solidFill>
                <a:latin typeface="微软雅黑" panose="020B0503020204020204" charset="-122"/>
                <a:ea typeface="微软雅黑" panose="020B0503020204020204" charset="-122"/>
              </a:rPr>
              <a:t>责任查证调查报告。</a:t>
            </a:r>
            <a:endParaRPr lang="zh-CN" altLang="zh-CN">
              <a:solidFill>
                <a:schemeClr val="bg1"/>
              </a:solidFill>
              <a:latin typeface="微软雅黑" panose="020B0503020204020204" charset="-122"/>
              <a:ea typeface="微软雅黑" panose="020B0503020204020204" charset="-122"/>
            </a:endParaRPr>
          </a:p>
        </p:txBody>
      </p:sp>
      <p:sp>
        <p:nvSpPr>
          <p:cNvPr id="2214" name="AutoShape 6"/>
          <p:cNvSpPr/>
          <p:nvPr/>
        </p:nvSpPr>
        <p:spPr>
          <a:xfrm>
            <a:off x="1057275" y="4035425"/>
            <a:ext cx="6608763" cy="701675"/>
          </a:xfrm>
          <a:prstGeom prst="roundRect">
            <a:avLst>
              <a:gd name="adj" fmla="val 9106"/>
            </a:avLst>
          </a:prstGeom>
          <a:gradFill rotWithShape="1">
            <a:gsLst>
              <a:gs pos="0">
                <a:srgbClr val="CC00CC"/>
              </a:gs>
              <a:gs pos="100000">
                <a:srgbClr val="DB4DDB"/>
              </a:gs>
            </a:gsLst>
            <a:lin ang="5400000"/>
            <a:tileRect/>
          </a:gradFill>
          <a:ln w="25400" cap="flat" cmpd="sng">
            <a:solidFill>
              <a:srgbClr val="FFFFFF"/>
            </a:solidFill>
            <a:prstDash val="solid"/>
            <a:headEnd type="none" w="med" len="med"/>
            <a:tailEnd type="none" w="med" len="med"/>
          </a:ln>
        </p:spPr>
        <p:txBody>
          <a:bodyPr wrap="none" anchor="ctr" anchorCtr="0"/>
          <a:p>
            <a:pPr algn="ctr" eaLnBrk="0" fontAlgn="base" hangingPunct="0">
              <a:lnSpc>
                <a:spcPct val="100000"/>
              </a:lnSpc>
              <a:spcBef>
                <a:spcPct val="0"/>
              </a:spcBef>
              <a:spcAft>
                <a:spcPct val="0"/>
              </a:spcAft>
              <a:buClrTx/>
              <a:buSzPct val="100000"/>
            </a:pPr>
            <a:r>
              <a:rPr lang="zh-CN" altLang="en-US">
                <a:solidFill>
                  <a:schemeClr val="bg1"/>
                </a:solidFill>
                <a:latin typeface="Times New Roman" panose="02020603050405020304" charset="0"/>
                <a:ea typeface="宋体" panose="02010600030101010101" pitchFamily="2" charset="-122"/>
              </a:rPr>
              <a:t>责任追究组、应急评估组，人民检察院</a:t>
            </a:r>
            <a:endParaRPr lang="en-US" altLang="zh-CN">
              <a:solidFill>
                <a:schemeClr val="bg1"/>
              </a:solidFill>
              <a:latin typeface="Times New Roman" panose="02020603050405020304" charset="0"/>
              <a:ea typeface="宋体" panose="02010600030101010101" pitchFamily="2" charset="-122"/>
            </a:endParaRPr>
          </a:p>
        </p:txBody>
      </p:sp>
      <p:grpSp>
        <p:nvGrpSpPr>
          <p:cNvPr id="2215" name="组合 2214"/>
          <p:cNvGrpSpPr/>
          <p:nvPr/>
        </p:nvGrpSpPr>
        <p:grpSpPr>
          <a:xfrm>
            <a:off x="7551738" y="1381125"/>
            <a:ext cx="590550" cy="2355850"/>
            <a:chOff x="528" y="1392"/>
            <a:chExt cx="1158" cy="2085"/>
          </a:xfrm>
        </p:grpSpPr>
        <p:sp>
          <p:nvSpPr>
            <p:cNvPr id="2216" name="AutoShape 8"/>
            <p:cNvSpPr/>
            <p:nvPr/>
          </p:nvSpPr>
          <p:spPr>
            <a:xfrm>
              <a:off x="528" y="1392"/>
              <a:ext cx="1158" cy="2085"/>
            </a:xfrm>
            <a:prstGeom prst="roundRect">
              <a:avLst>
                <a:gd name="adj" fmla="val 16667"/>
              </a:avLst>
            </a:prstGeom>
            <a:solidFill>
              <a:srgbClr val="0000FF"/>
            </a:solidFill>
            <a:ln w="38100" cap="flat" cmpd="sng">
              <a:solidFill>
                <a:srgbClr val="FFFFFF"/>
              </a:solidFill>
              <a:prstDash val="solid"/>
              <a:headEnd type="none" w="med" len="med"/>
              <a:tailEnd type="none" w="med" len="med"/>
            </a:ln>
            <a:effectLst>
              <a:outerShdw dist="107763" dir="2699999" algn="ctr" rotWithShape="0">
                <a:srgbClr val="808080">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217" name="AutoShape 9"/>
            <p:cNvSpPr/>
            <p:nvPr/>
          </p:nvSpPr>
          <p:spPr>
            <a:xfrm>
              <a:off x="576" y="1416"/>
              <a:ext cx="1063" cy="288"/>
            </a:xfrm>
            <a:prstGeom prst="roundRect">
              <a:avLst>
                <a:gd name="adj" fmla="val 50000"/>
              </a:avLst>
            </a:prstGeom>
            <a:gradFill rotWithShape="1">
              <a:gsLst>
                <a:gs pos="0">
                  <a:srgbClr val="FFFFFF"/>
                </a:gs>
                <a:gs pos="100000">
                  <a:srgbClr val="0000FF"/>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sp>
        <p:nvSpPr>
          <p:cNvPr id="2218" name="Text Box 10"/>
          <p:cNvSpPr/>
          <p:nvPr/>
        </p:nvSpPr>
        <p:spPr>
          <a:xfrm>
            <a:off x="7666038" y="2078038"/>
            <a:ext cx="361950" cy="923925"/>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en-US" b="1">
                <a:solidFill>
                  <a:schemeClr val="bg1"/>
                </a:solidFill>
                <a:latin typeface="微软雅黑" panose="020B0503020204020204" charset="-122"/>
                <a:ea typeface="微软雅黑" panose="020B0503020204020204" charset="-122"/>
              </a:rPr>
              <a:t>管</a:t>
            </a:r>
            <a:endParaRPr lang="en-US" altLang="zh-CN" b="1">
              <a:solidFill>
                <a:schemeClr val="bg1"/>
              </a:solidFill>
              <a:latin typeface="微软雅黑" panose="020B0503020204020204" charset="-122"/>
              <a:ea typeface="微软雅黑" panose="020B0503020204020204" charset="-122"/>
            </a:endParaRPr>
          </a:p>
          <a:p>
            <a:pPr eaLnBrk="0" fontAlgn="base" hangingPunct="0">
              <a:lnSpc>
                <a:spcPct val="100000"/>
              </a:lnSpc>
              <a:spcBef>
                <a:spcPct val="0"/>
              </a:spcBef>
              <a:spcAft>
                <a:spcPct val="0"/>
              </a:spcAft>
              <a:buClrTx/>
              <a:buSzPct val="100000"/>
            </a:pPr>
            <a:r>
              <a:rPr lang="zh-CN" altLang="en-US" b="1">
                <a:solidFill>
                  <a:schemeClr val="bg1"/>
                </a:solidFill>
                <a:latin typeface="微软雅黑" panose="020B0503020204020204" charset="-122"/>
                <a:ea typeface="微软雅黑" panose="020B0503020204020204" charset="-122"/>
              </a:rPr>
              <a:t>理组</a:t>
            </a:r>
            <a:endParaRPr lang="zh-CN" altLang="zh-CN">
              <a:solidFill>
                <a:schemeClr val="bg1"/>
              </a:solidFill>
              <a:latin typeface="微软雅黑" panose="020B0503020204020204" charset="-122"/>
              <a:ea typeface="微软雅黑" panose="020B0503020204020204" charset="-122"/>
            </a:endParaRPr>
          </a:p>
        </p:txBody>
      </p:sp>
      <p:sp>
        <p:nvSpPr>
          <p:cNvPr id="2219" name="动作按钮: 信息 42"/>
          <p:cNvSpPr/>
          <p:nvPr/>
        </p:nvSpPr>
        <p:spPr>
          <a:xfrm>
            <a:off x="8027988" y="4570413"/>
            <a:ext cx="433387" cy="269875"/>
          </a:xfrm>
          <a:prstGeom prst="actionButtonInformation">
            <a:avLst/>
          </a:prstGeom>
          <a:solidFill>
            <a:srgbClr val="FFCC66"/>
          </a:solidFill>
          <a:ln w="25400" cap="flat" cmpd="sng">
            <a:solidFill>
              <a:srgbClr val="BC9549"/>
            </a:solidFill>
            <a:prstDash val="solid"/>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baseline="0">
              <a:solidFill>
                <a:srgbClr val="FFFFFF"/>
              </a:solidFill>
              <a:latin typeface="Times New Roman" panose="02020603050405020304" charset="0"/>
              <a:ea typeface="宋体" panose="02010600030101010101" pitchFamily="2" charset="-122"/>
              <a:sym typeface="Wingdings" panose="05000000000000000000"/>
            </a:endParaRPr>
          </a:p>
        </p:txBody>
      </p:sp>
      <p:sp>
        <p:nvSpPr>
          <p:cNvPr id="2220"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一、准备阶段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制定调查方案</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3" name="TextBox 1"/>
          <p:cNvSpPr/>
          <p:nvPr/>
        </p:nvSpPr>
        <p:spPr>
          <a:xfrm>
            <a:off x="4716463" y="1593850"/>
            <a:ext cx="3890962" cy="2586038"/>
          </a:xfrm>
          <a:prstGeom prst="rect">
            <a:avLst/>
          </a:prstGeom>
          <a:noFill/>
          <a:ln w="9525" cap="flat" cmpd="sng">
            <a:solidFill>
              <a:srgbClr val="000000"/>
            </a:solidFill>
            <a:prstDash val="lgDashDot"/>
            <a:round/>
            <a:headEnd type="none" w="med" len="med"/>
            <a:tailEnd type="none" w="med" len="med"/>
          </a:ln>
        </p:spPr>
        <p:txBody>
          <a:bodyPr/>
          <a:p>
            <a:pPr marL="257175" indent="-257175" algn="just" eaLnBrk="0" fontAlgn="base" hangingPunct="0">
              <a:lnSpc>
                <a:spcPct val="100000"/>
              </a:lnSpc>
              <a:spcBef>
                <a:spcPct val="0"/>
              </a:spcBef>
              <a:spcAft>
                <a:spcPct val="0"/>
              </a:spcAft>
              <a:buClrTx/>
              <a:buSzPct val="100000"/>
              <a:buNone/>
            </a:pPr>
            <a:r>
              <a:rPr lang="zh-CN" altLang="zh-CN">
                <a:latin typeface="微软雅黑" panose="020B0503020204020204" charset="-122"/>
                <a:ea typeface="微软雅黑" panose="020B0503020204020204" charset="-122"/>
              </a:rPr>
              <a:t>事故调查组经批准成立后，应召开</a:t>
            </a:r>
            <a:r>
              <a:rPr lang="zh-CN" altLang="zh-CN" b="1">
                <a:latin typeface="微软雅黑" panose="020B0503020204020204" charset="-122"/>
                <a:ea typeface="微软雅黑" panose="020B0503020204020204" charset="-122"/>
              </a:rPr>
              <a:t>事故调查组第一次全体会议</a:t>
            </a:r>
            <a:r>
              <a:rPr lang="zh-CN" altLang="zh-CN">
                <a:latin typeface="微软雅黑" panose="020B0503020204020204" charset="-122"/>
                <a:ea typeface="微软雅黑" panose="020B0503020204020204" charset="-122"/>
              </a:rPr>
              <a:t>，会议内容包括：</a:t>
            </a:r>
            <a:endParaRPr lang="en-US" altLang="zh-CN">
              <a:latin typeface="微软雅黑" panose="020B0503020204020204" charset="-122"/>
              <a:ea typeface="微软雅黑" panose="020B0503020204020204" charset="-122"/>
            </a:endParaRPr>
          </a:p>
          <a:p>
            <a:pPr marL="257175" indent="-257175" algn="just" eaLnBrk="0" fontAlgn="base" hangingPunct="0">
              <a:lnSpc>
                <a:spcPct val="100000"/>
              </a:lnSpc>
              <a:spcBef>
                <a:spcPct val="0"/>
              </a:spcBef>
              <a:spcAft>
                <a:spcPct val="0"/>
              </a:spcAft>
              <a:buClrTx/>
              <a:buSzPct val="100000"/>
              <a:buFont typeface="Wingdings" panose="05000000000000000000" pitchFamily="2" charset="2"/>
              <a:buChar char="Ø"/>
            </a:pPr>
            <a:r>
              <a:rPr lang="zh-CN" altLang="zh-CN" b="1">
                <a:solidFill>
                  <a:srgbClr val="FF0000"/>
                </a:solidFill>
                <a:latin typeface="微软雅黑" panose="020B0503020204020204" charset="-122"/>
                <a:ea typeface="微软雅黑" panose="020B0503020204020204" charset="-122"/>
              </a:rPr>
              <a:t>宣布政府立案调查和成立事故调查组的决定</a:t>
            </a:r>
            <a:r>
              <a:rPr lang="zh-CN" altLang="zh-CN">
                <a:solidFill>
                  <a:srgbClr val="FF0000"/>
                </a:solidFill>
                <a:latin typeface="微软雅黑" panose="020B0503020204020204" charset="-122"/>
                <a:ea typeface="微软雅黑" panose="020B0503020204020204" charset="-122"/>
              </a:rPr>
              <a:t>；</a:t>
            </a:r>
            <a:endParaRPr lang="en-US" altLang="zh-CN">
              <a:solidFill>
                <a:srgbClr val="FF0000"/>
              </a:solidFill>
              <a:latin typeface="微软雅黑" panose="020B0503020204020204" charset="-122"/>
              <a:ea typeface="微软雅黑" panose="020B0503020204020204" charset="-122"/>
            </a:endParaRPr>
          </a:p>
          <a:p>
            <a:pPr marL="257175" indent="-257175" algn="just" eaLnBrk="0" fontAlgn="base" hangingPunct="0">
              <a:lnSpc>
                <a:spcPct val="100000"/>
              </a:lnSpc>
              <a:spcBef>
                <a:spcPct val="0"/>
              </a:spcBef>
              <a:spcAft>
                <a:spcPct val="0"/>
              </a:spcAft>
              <a:buClrTx/>
              <a:buSzPct val="100000"/>
              <a:buFont typeface="Wingdings" panose="05000000000000000000" pitchFamily="2" charset="2"/>
              <a:buChar char="Ø"/>
            </a:pPr>
            <a:r>
              <a:rPr lang="zh-CN" altLang="zh-CN" b="1">
                <a:solidFill>
                  <a:srgbClr val="FF0000"/>
                </a:solidFill>
                <a:latin typeface="微软雅黑" panose="020B0503020204020204" charset="-122"/>
                <a:ea typeface="微软雅黑" panose="020B0503020204020204" charset="-122"/>
              </a:rPr>
              <a:t>通报事故基本情况</a:t>
            </a:r>
            <a:r>
              <a:rPr lang="zh-CN" altLang="zh-CN">
                <a:solidFill>
                  <a:srgbClr val="FF0000"/>
                </a:solidFill>
                <a:latin typeface="微软雅黑" panose="020B0503020204020204" charset="-122"/>
                <a:ea typeface="微软雅黑" panose="020B0503020204020204" charset="-122"/>
              </a:rPr>
              <a:t>；</a:t>
            </a:r>
            <a:endParaRPr lang="en-US" altLang="zh-CN">
              <a:solidFill>
                <a:srgbClr val="FF0000"/>
              </a:solidFill>
              <a:latin typeface="微软雅黑" panose="020B0503020204020204" charset="-122"/>
              <a:ea typeface="微软雅黑" panose="020B0503020204020204" charset="-122"/>
            </a:endParaRPr>
          </a:p>
          <a:p>
            <a:pPr marL="257175" indent="-257175" algn="just" eaLnBrk="0" fontAlgn="base" hangingPunct="0">
              <a:lnSpc>
                <a:spcPct val="100000"/>
              </a:lnSpc>
              <a:spcBef>
                <a:spcPct val="0"/>
              </a:spcBef>
              <a:spcAft>
                <a:spcPct val="0"/>
              </a:spcAft>
              <a:buClrTx/>
              <a:buSzPct val="100000"/>
              <a:buFont typeface="Wingdings" panose="05000000000000000000" pitchFamily="2" charset="2"/>
              <a:buChar char="Ø"/>
            </a:pPr>
            <a:r>
              <a:rPr lang="zh-CN" altLang="en-US" b="1">
                <a:solidFill>
                  <a:srgbClr val="FF0000"/>
                </a:solidFill>
                <a:latin typeface="微软雅黑" panose="020B0503020204020204" charset="-122"/>
                <a:ea typeface="微软雅黑" panose="020B0503020204020204" charset="-122"/>
              </a:rPr>
              <a:t>提出</a:t>
            </a:r>
            <a:r>
              <a:rPr lang="zh-CN" altLang="zh-CN" b="1">
                <a:solidFill>
                  <a:srgbClr val="FF0000"/>
                </a:solidFill>
                <a:latin typeface="微软雅黑" panose="020B0503020204020204" charset="-122"/>
                <a:ea typeface="微软雅黑" panose="020B0503020204020204" charset="-122"/>
              </a:rPr>
              <a:t>调查</a:t>
            </a:r>
            <a:r>
              <a:rPr lang="zh-CN" altLang="en-US" b="1">
                <a:solidFill>
                  <a:srgbClr val="FF0000"/>
                </a:solidFill>
                <a:latin typeface="微软雅黑" panose="020B0503020204020204" charset="-122"/>
                <a:ea typeface="微软雅黑" panose="020B0503020204020204" charset="-122"/>
              </a:rPr>
              <a:t>工作</a:t>
            </a:r>
            <a:r>
              <a:rPr lang="zh-CN" altLang="zh-CN" b="1">
                <a:solidFill>
                  <a:srgbClr val="FF0000"/>
                </a:solidFill>
                <a:latin typeface="微软雅黑" panose="020B0503020204020204" charset="-122"/>
                <a:ea typeface="微软雅黑" panose="020B0503020204020204" charset="-122"/>
              </a:rPr>
              <a:t>方案</a:t>
            </a:r>
            <a:r>
              <a:rPr lang="zh-CN" altLang="en-US" b="1">
                <a:solidFill>
                  <a:srgbClr val="FF0000"/>
                </a:solidFill>
                <a:latin typeface="微软雅黑" panose="020B0503020204020204" charset="-122"/>
                <a:ea typeface="微软雅黑" panose="020B0503020204020204" charset="-122"/>
              </a:rPr>
              <a:t>和要求</a:t>
            </a:r>
            <a:r>
              <a:rPr lang="zh-CN" altLang="zh-CN">
                <a:solidFill>
                  <a:srgbClr val="FF0000"/>
                </a:solidFill>
                <a:latin typeface="微软雅黑" panose="020B0503020204020204" charset="-122"/>
                <a:ea typeface="微软雅黑" panose="020B0503020204020204" charset="-122"/>
              </a:rPr>
              <a:t>，</a:t>
            </a:r>
            <a:r>
              <a:rPr lang="zh-CN" altLang="zh-CN" b="1">
                <a:solidFill>
                  <a:srgbClr val="FF0000"/>
                </a:solidFill>
                <a:latin typeface="微软雅黑" panose="020B0503020204020204" charset="-122"/>
                <a:ea typeface="微软雅黑" panose="020B0503020204020204" charset="-122"/>
              </a:rPr>
              <a:t>明确调查方向和重点任务</a:t>
            </a:r>
            <a:r>
              <a:rPr lang="zh-CN" altLang="zh-CN">
                <a:solidFill>
                  <a:srgbClr val="FF0000"/>
                </a:solidFill>
                <a:latin typeface="微软雅黑" panose="020B0503020204020204" charset="-122"/>
                <a:ea typeface="微软雅黑" panose="020B0503020204020204" charset="-122"/>
              </a:rPr>
              <a:t>；</a:t>
            </a:r>
            <a:endParaRPr lang="en-US" altLang="zh-CN">
              <a:solidFill>
                <a:srgbClr val="FF0000"/>
              </a:solidFill>
              <a:latin typeface="微软雅黑" panose="020B0503020204020204" charset="-122"/>
              <a:ea typeface="微软雅黑" panose="020B0503020204020204" charset="-122"/>
            </a:endParaRPr>
          </a:p>
          <a:p>
            <a:pPr marL="257175" indent="-257175" algn="just" eaLnBrk="0" fontAlgn="base" hangingPunct="0">
              <a:lnSpc>
                <a:spcPct val="100000"/>
              </a:lnSpc>
              <a:spcBef>
                <a:spcPct val="0"/>
              </a:spcBef>
              <a:spcAft>
                <a:spcPct val="0"/>
              </a:spcAft>
              <a:buClrTx/>
              <a:buSzPct val="100000"/>
              <a:buFont typeface="Wingdings" panose="05000000000000000000" pitchFamily="2" charset="2"/>
              <a:buChar char="Ø"/>
            </a:pPr>
            <a:r>
              <a:rPr lang="zh-CN" altLang="zh-CN" b="1">
                <a:solidFill>
                  <a:srgbClr val="FF0000"/>
                </a:solidFill>
                <a:latin typeface="微软雅黑" panose="020B0503020204020204" charset="-122"/>
                <a:ea typeface="微软雅黑" panose="020B0503020204020204" charset="-122"/>
              </a:rPr>
              <a:t>宣布调查工作纪律等。</a:t>
            </a:r>
            <a:endParaRPr lang="zh-CN" altLang="zh-CN" b="1">
              <a:solidFill>
                <a:srgbClr val="FF0000"/>
              </a:solidFill>
              <a:latin typeface="微软雅黑" panose="020B0503020204020204" charset="-122"/>
              <a:ea typeface="微软雅黑" panose="020B0503020204020204" charset="-122"/>
            </a:endParaRPr>
          </a:p>
        </p:txBody>
      </p:sp>
      <p:pic>
        <p:nvPicPr>
          <p:cNvPr id="2224" name="Picture 2"/>
          <p:cNvPicPr>
            <a:picLocks noChangeAspect="1"/>
          </p:cNvPicPr>
          <p:nvPr/>
        </p:nvPicPr>
        <p:blipFill>
          <a:blip r:embed="rId1"/>
          <a:stretch>
            <a:fillRect/>
          </a:stretch>
        </p:blipFill>
        <p:spPr>
          <a:xfrm>
            <a:off x="1163638" y="1384300"/>
            <a:ext cx="3462337" cy="3006725"/>
          </a:xfrm>
          <a:prstGeom prst="rect">
            <a:avLst/>
          </a:prstGeom>
          <a:noFill/>
          <a:ln w="9525">
            <a:noFill/>
          </a:ln>
        </p:spPr>
      </p:pic>
      <p:sp>
        <p:nvSpPr>
          <p:cNvPr id="2225"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一、准备阶段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调查组第一次会议</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8" name="Freeform 35"/>
          <p:cNvSpPr/>
          <p:nvPr/>
        </p:nvSpPr>
        <p:spPr>
          <a:xfrm flipH="1" flipV="1">
            <a:off x="1487488" y="2636838"/>
            <a:ext cx="6162675" cy="1295400"/>
          </a:xfrm>
          <a:gradFill rotWithShape="1">
            <a:gsLst>
              <a:gs pos="0">
                <a:srgbClr val="B6D74D"/>
              </a:gs>
              <a:gs pos="100000">
                <a:srgbClr val="546324"/>
              </a:gs>
            </a:gsLst>
            <a:lin ang="5400000"/>
            <a:tileRect/>
          </a:gradFill>
          <a:ln w="9525">
            <a:noFill/>
          </a:ln>
          <a:effectLst>
            <a:outerShdw dist="35921" dir="2699999" algn="ctr" rotWithShape="0">
              <a:schemeClr val="bg2"/>
            </a:outerShdw>
          </a:effectLst>
        </p:spPr>
        <p:txBody>
          <a:bodyPr/>
          <a:p>
            <a:endParaRPr lang="zh-CN" altLang="en-US"/>
          </a:p>
        </p:txBody>
      </p:sp>
      <p:sp>
        <p:nvSpPr>
          <p:cNvPr id="2229" name="Freeform 36"/>
          <p:cNvSpPr/>
          <p:nvPr/>
        </p:nvSpPr>
        <p:spPr>
          <a:xfrm>
            <a:off x="1489075" y="1339850"/>
            <a:ext cx="6161088" cy="1257300"/>
          </a:xfrm>
          <a:gradFill rotWithShape="1">
            <a:gsLst>
              <a:gs pos="0">
                <a:srgbClr val="FF6161"/>
              </a:gs>
              <a:gs pos="100000">
                <a:srgbClr val="762D2D"/>
              </a:gs>
            </a:gsLst>
            <a:lin ang="5400000"/>
            <a:tileRect/>
          </a:gradFill>
          <a:ln w="9525">
            <a:noFill/>
          </a:ln>
          <a:effectLst>
            <a:outerShdw dist="35921" dir="2699999" algn="ctr" rotWithShape="0">
              <a:schemeClr val="bg2"/>
            </a:outerShdw>
          </a:effectLst>
        </p:spPr>
        <p:txBody>
          <a:bodyPr/>
          <a:p>
            <a:endParaRPr lang="zh-CN" altLang="en-US"/>
          </a:p>
        </p:txBody>
      </p:sp>
      <p:sp>
        <p:nvSpPr>
          <p:cNvPr id="2230" name="Rectangle 39"/>
          <p:cNvSpPr/>
          <p:nvPr/>
        </p:nvSpPr>
        <p:spPr>
          <a:xfrm>
            <a:off x="3978275" y="1968500"/>
            <a:ext cx="1068388" cy="1230313"/>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31" name="Rectangle 50"/>
          <p:cNvSpPr/>
          <p:nvPr/>
        </p:nvSpPr>
        <p:spPr>
          <a:xfrm>
            <a:off x="4032250" y="2139950"/>
            <a:ext cx="915988"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评估</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损失</a:t>
            </a:r>
            <a:endParaRPr lang="zh-CN" altLang="en-US" b="1">
              <a:solidFill>
                <a:srgbClr val="000000"/>
              </a:solidFill>
              <a:latin typeface="黑体" panose="02010609060101010101" charset="-122"/>
              <a:ea typeface="黑体" panose="02010609060101010101" charset="-122"/>
            </a:endParaRPr>
          </a:p>
        </p:txBody>
      </p:sp>
      <p:sp>
        <p:nvSpPr>
          <p:cNvPr id="2232" name="Rectangle 39"/>
          <p:cNvSpPr/>
          <p:nvPr/>
        </p:nvSpPr>
        <p:spPr>
          <a:xfrm>
            <a:off x="5165725" y="1968500"/>
            <a:ext cx="1068388" cy="1220788"/>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33" name="Rectangle 39"/>
          <p:cNvSpPr/>
          <p:nvPr/>
        </p:nvSpPr>
        <p:spPr>
          <a:xfrm>
            <a:off x="2789238" y="1968500"/>
            <a:ext cx="1068387" cy="1230313"/>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34" name="Rectangle 50"/>
          <p:cNvSpPr/>
          <p:nvPr/>
        </p:nvSpPr>
        <p:spPr>
          <a:xfrm>
            <a:off x="2789238" y="2139950"/>
            <a:ext cx="973137"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收集</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资料</a:t>
            </a:r>
            <a:endParaRPr lang="zh-CN" altLang="en-US" b="1">
              <a:solidFill>
                <a:srgbClr val="000000"/>
              </a:solidFill>
              <a:latin typeface="黑体" panose="02010609060101010101" charset="-122"/>
              <a:ea typeface="黑体" panose="02010609060101010101" charset="-122"/>
            </a:endParaRPr>
          </a:p>
        </p:txBody>
      </p:sp>
      <p:sp>
        <p:nvSpPr>
          <p:cNvPr id="2235" name="Rectangle 39"/>
          <p:cNvSpPr/>
          <p:nvPr/>
        </p:nvSpPr>
        <p:spPr>
          <a:xfrm>
            <a:off x="1614488" y="1968500"/>
            <a:ext cx="1066800" cy="1230313"/>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36" name="Rectangle 50"/>
          <p:cNvSpPr/>
          <p:nvPr/>
        </p:nvSpPr>
        <p:spPr>
          <a:xfrm>
            <a:off x="1668463" y="2132013"/>
            <a:ext cx="962025" cy="785812"/>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现场</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勘查</a:t>
            </a:r>
            <a:endParaRPr lang="zh-CN" altLang="en-US" b="1">
              <a:solidFill>
                <a:srgbClr val="000000"/>
              </a:solidFill>
              <a:latin typeface="黑体" panose="02010609060101010101" charset="-122"/>
              <a:ea typeface="黑体" panose="02010609060101010101" charset="-122"/>
            </a:endParaRPr>
          </a:p>
        </p:txBody>
      </p:sp>
      <p:sp>
        <p:nvSpPr>
          <p:cNvPr id="2237" name="Rectangle 51"/>
          <p:cNvSpPr/>
          <p:nvPr/>
        </p:nvSpPr>
        <p:spPr>
          <a:xfrm>
            <a:off x="5218113" y="2139950"/>
            <a:ext cx="919162"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应急处</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置评估</a:t>
            </a:r>
            <a:endParaRPr lang="zh-CN" altLang="en-US" b="1">
              <a:solidFill>
                <a:srgbClr val="000000"/>
              </a:solidFill>
              <a:latin typeface="黑体" panose="02010609060101010101" charset="-122"/>
              <a:ea typeface="黑体" panose="02010609060101010101" charset="-122"/>
            </a:endParaRPr>
          </a:p>
        </p:txBody>
      </p:sp>
      <p:sp>
        <p:nvSpPr>
          <p:cNvPr id="2238" name="Rectangle 39"/>
          <p:cNvSpPr/>
          <p:nvPr/>
        </p:nvSpPr>
        <p:spPr>
          <a:xfrm>
            <a:off x="6354763" y="1968500"/>
            <a:ext cx="1066800" cy="1227138"/>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39" name="Rectangle 51"/>
          <p:cNvSpPr/>
          <p:nvPr/>
        </p:nvSpPr>
        <p:spPr>
          <a:xfrm>
            <a:off x="6416675" y="2085975"/>
            <a:ext cx="919163" cy="922338"/>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zh-CN" b="1">
                <a:latin typeface="黑体" panose="02010609060101010101" charset="-122"/>
                <a:ea typeface="黑体" panose="02010609060101010101" charset="-122"/>
              </a:rPr>
              <a:t>证据审查和补</a:t>
            </a:r>
            <a:r>
              <a:rPr lang="zh-CN" altLang="en-US" b="1">
                <a:latin typeface="黑体" panose="02010609060101010101" charset="-122"/>
                <a:ea typeface="黑体" panose="02010609060101010101" charset="-122"/>
              </a:rPr>
              <a:t>充调查</a:t>
            </a:r>
            <a:endParaRPr lang="zh-CN" altLang="en-US" b="1">
              <a:solidFill>
                <a:srgbClr val="000000"/>
              </a:solidFill>
              <a:latin typeface="黑体" panose="02010609060101010101" charset="-122"/>
              <a:ea typeface="黑体" panose="02010609060101010101" charset="-122"/>
            </a:endParaRPr>
          </a:p>
        </p:txBody>
      </p:sp>
      <p:sp>
        <p:nvSpPr>
          <p:cNvPr id="2240"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二、调查取证阶段</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3" name="Freeform 35"/>
          <p:cNvSpPr/>
          <p:nvPr/>
        </p:nvSpPr>
        <p:spPr>
          <a:xfrm flipH="1" flipV="1">
            <a:off x="1439863" y="2271713"/>
            <a:ext cx="6161087" cy="1296987"/>
          </a:xfrm>
          <a:gradFill rotWithShape="1">
            <a:gsLst>
              <a:gs pos="0">
                <a:srgbClr val="B6D74D"/>
              </a:gs>
              <a:gs pos="100000">
                <a:srgbClr val="546324"/>
              </a:gs>
            </a:gsLst>
            <a:lin ang="5400000"/>
            <a:tileRect/>
          </a:gradFill>
          <a:ln w="9525">
            <a:noFill/>
          </a:ln>
          <a:effectLst>
            <a:outerShdw dist="35921" dir="2699999" algn="ctr" rotWithShape="0">
              <a:schemeClr val="bg2"/>
            </a:outerShdw>
          </a:effectLst>
        </p:spPr>
        <p:txBody>
          <a:bodyPr/>
          <a:p>
            <a:endParaRPr lang="zh-CN" altLang="en-US"/>
          </a:p>
        </p:txBody>
      </p:sp>
      <p:sp>
        <p:nvSpPr>
          <p:cNvPr id="2244" name="Freeform 36"/>
          <p:cNvSpPr/>
          <p:nvPr/>
        </p:nvSpPr>
        <p:spPr>
          <a:xfrm>
            <a:off x="1439863" y="950913"/>
            <a:ext cx="6161087" cy="1257300"/>
          </a:xfrm>
          <a:gradFill rotWithShape="1">
            <a:gsLst>
              <a:gs pos="0">
                <a:srgbClr val="FF6161"/>
              </a:gs>
              <a:gs pos="100000">
                <a:srgbClr val="762D2D"/>
              </a:gs>
            </a:gsLst>
            <a:lin ang="5400000"/>
            <a:tileRect/>
          </a:gradFill>
          <a:ln w="9525">
            <a:noFill/>
          </a:ln>
          <a:effectLst>
            <a:outerShdw dist="35921" dir="2699999" algn="ctr" rotWithShape="0">
              <a:schemeClr val="bg2"/>
            </a:outerShdw>
          </a:effectLst>
        </p:spPr>
        <p:txBody>
          <a:bodyPr/>
          <a:p>
            <a:endParaRPr lang="zh-CN" altLang="en-US"/>
          </a:p>
        </p:txBody>
      </p:sp>
      <p:sp>
        <p:nvSpPr>
          <p:cNvPr id="2245" name="Rectangle 39"/>
          <p:cNvSpPr/>
          <p:nvPr/>
        </p:nvSpPr>
        <p:spPr>
          <a:xfrm>
            <a:off x="3929063" y="1579563"/>
            <a:ext cx="1068387"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46" name="Rectangle 50"/>
          <p:cNvSpPr/>
          <p:nvPr/>
        </p:nvSpPr>
        <p:spPr>
          <a:xfrm>
            <a:off x="3983038" y="1752600"/>
            <a:ext cx="915987"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评估</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损失</a:t>
            </a:r>
            <a:endParaRPr lang="zh-CN" altLang="en-US" b="1">
              <a:solidFill>
                <a:srgbClr val="000000"/>
              </a:solidFill>
              <a:latin typeface="黑体" panose="02010609060101010101" charset="-122"/>
              <a:ea typeface="黑体" panose="02010609060101010101" charset="-122"/>
            </a:endParaRPr>
          </a:p>
        </p:txBody>
      </p:sp>
      <p:sp>
        <p:nvSpPr>
          <p:cNvPr id="2247" name="Rectangle 39"/>
          <p:cNvSpPr/>
          <p:nvPr/>
        </p:nvSpPr>
        <p:spPr>
          <a:xfrm>
            <a:off x="5118100" y="1579563"/>
            <a:ext cx="1066800" cy="122237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48" name="Rectangle 39"/>
          <p:cNvSpPr/>
          <p:nvPr/>
        </p:nvSpPr>
        <p:spPr>
          <a:xfrm>
            <a:off x="2741613" y="1579563"/>
            <a:ext cx="1066800"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49" name="Rectangle 50"/>
          <p:cNvSpPr/>
          <p:nvPr/>
        </p:nvSpPr>
        <p:spPr>
          <a:xfrm>
            <a:off x="2741613" y="1752600"/>
            <a:ext cx="971550"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收集</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资料</a:t>
            </a:r>
            <a:endParaRPr lang="zh-CN" altLang="en-US" b="1">
              <a:solidFill>
                <a:srgbClr val="000000"/>
              </a:solidFill>
              <a:latin typeface="黑体" panose="02010609060101010101" charset="-122"/>
              <a:ea typeface="黑体" panose="02010609060101010101" charset="-122"/>
            </a:endParaRPr>
          </a:p>
        </p:txBody>
      </p:sp>
      <p:sp>
        <p:nvSpPr>
          <p:cNvPr id="2250" name="Rectangle 39"/>
          <p:cNvSpPr/>
          <p:nvPr/>
        </p:nvSpPr>
        <p:spPr>
          <a:xfrm>
            <a:off x="1565275" y="1579563"/>
            <a:ext cx="1068388"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51" name="Rectangle 50"/>
          <p:cNvSpPr/>
          <p:nvPr/>
        </p:nvSpPr>
        <p:spPr>
          <a:xfrm>
            <a:off x="1619250" y="1744663"/>
            <a:ext cx="96361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现场</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勘查</a:t>
            </a:r>
            <a:endParaRPr lang="zh-CN" altLang="en-US" b="1">
              <a:solidFill>
                <a:srgbClr val="000000"/>
              </a:solidFill>
              <a:latin typeface="黑体" panose="02010609060101010101" charset="-122"/>
              <a:ea typeface="黑体" panose="02010609060101010101" charset="-122"/>
            </a:endParaRPr>
          </a:p>
        </p:txBody>
      </p:sp>
      <p:sp>
        <p:nvSpPr>
          <p:cNvPr id="2252" name="Rectangle 51"/>
          <p:cNvSpPr/>
          <p:nvPr/>
        </p:nvSpPr>
        <p:spPr>
          <a:xfrm>
            <a:off x="5168900" y="1752600"/>
            <a:ext cx="91916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应急处</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置评估</a:t>
            </a:r>
            <a:endParaRPr lang="zh-CN" altLang="en-US" b="1">
              <a:solidFill>
                <a:srgbClr val="000000"/>
              </a:solidFill>
              <a:latin typeface="黑体" panose="02010609060101010101" charset="-122"/>
              <a:ea typeface="黑体" panose="02010609060101010101" charset="-122"/>
            </a:endParaRPr>
          </a:p>
        </p:txBody>
      </p:sp>
      <p:sp>
        <p:nvSpPr>
          <p:cNvPr id="2253" name="Rectangle 39"/>
          <p:cNvSpPr/>
          <p:nvPr/>
        </p:nvSpPr>
        <p:spPr>
          <a:xfrm>
            <a:off x="6305550" y="1579563"/>
            <a:ext cx="1068388" cy="122872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54" name="Rectangle 51"/>
          <p:cNvSpPr/>
          <p:nvPr/>
        </p:nvSpPr>
        <p:spPr>
          <a:xfrm>
            <a:off x="6369050" y="1697038"/>
            <a:ext cx="919163" cy="9239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zh-CN" b="1">
                <a:latin typeface="黑体" panose="02010609060101010101" charset="-122"/>
                <a:ea typeface="黑体" panose="02010609060101010101" charset="-122"/>
              </a:rPr>
              <a:t>证据审查和</a:t>
            </a:r>
            <a:r>
              <a:rPr lang="zh-CN" altLang="en-US" b="1">
                <a:latin typeface="黑体" panose="02010609060101010101" charset="-122"/>
                <a:ea typeface="黑体" panose="02010609060101010101" charset="-122"/>
              </a:rPr>
              <a:t>补充调查</a:t>
            </a:r>
            <a:endParaRPr lang="zh-CN" altLang="en-US" b="1">
              <a:solidFill>
                <a:srgbClr val="000000"/>
              </a:solidFill>
              <a:latin typeface="黑体" panose="02010609060101010101" charset="-122"/>
              <a:ea typeface="黑体" panose="02010609060101010101" charset="-122"/>
            </a:endParaRPr>
          </a:p>
        </p:txBody>
      </p:sp>
      <p:sp>
        <p:nvSpPr>
          <p:cNvPr id="2255" name="AutoShape 27"/>
          <p:cNvSpPr/>
          <p:nvPr/>
        </p:nvSpPr>
        <p:spPr>
          <a:xfrm flipV="1">
            <a:off x="1863725" y="2801938"/>
            <a:ext cx="474663" cy="323850"/>
          </a:xfrm>
          <a:prstGeom prst="triangle">
            <a:avLst>
              <a:gd name="adj" fmla="val 50000"/>
            </a:avLst>
          </a:prstGeom>
          <a:gradFill rotWithShape="1">
            <a:gsLst>
              <a:gs pos="0">
                <a:srgbClr val="FFC319"/>
              </a:gs>
              <a:gs pos="100000">
                <a:srgbClr val="FFFFFF"/>
              </a:gs>
            </a:gsLst>
            <a:lin ang="5400000"/>
            <a:tileRect/>
          </a:gradFill>
          <a:ln w="9525">
            <a:noFill/>
          </a:ln>
        </p:spPr>
        <p:txBody>
          <a:bodyPr rot="10800000" wrap="none" anchor="ctr" anchorCtr="0"/>
          <a:p>
            <a:pPr eaLnBrk="0" fontAlgn="base" hangingPunct="0">
              <a:lnSpc>
                <a:spcPct val="100000"/>
              </a:lnSpc>
              <a:spcBef>
                <a:spcPct val="0"/>
              </a:spcBef>
              <a:spcAft>
                <a:spcPct val="0"/>
              </a:spcAft>
              <a:buClrTx/>
              <a:buSzPct val="100000"/>
            </a:pPr>
            <a:endParaRPr lang="zh-CN" altLang="zh-CN">
              <a:latin typeface="Times New Roman" panose="02020603050405020304" charset="0"/>
              <a:ea typeface="宋体" panose="02010600030101010101" pitchFamily="2" charset="-122"/>
            </a:endParaRPr>
          </a:p>
        </p:txBody>
      </p:sp>
      <p:sp>
        <p:nvSpPr>
          <p:cNvPr id="2256" name="Rectangle 5"/>
          <p:cNvSpPr/>
          <p:nvPr/>
        </p:nvSpPr>
        <p:spPr>
          <a:xfrm>
            <a:off x="971550" y="3236913"/>
            <a:ext cx="7416800" cy="1855787"/>
          </a:xfrm>
          <a:prstGeom prst="rect">
            <a:avLst/>
          </a:prstGeom>
          <a:noFill/>
          <a:ln w="9525" cap="flat" cmpd="sng">
            <a:solidFill>
              <a:srgbClr val="99CC00"/>
            </a:solidFill>
            <a:prstDash val="dash"/>
            <a:miter/>
            <a:headEnd type="none" w="med" len="med"/>
            <a:tailEnd type="none" w="med" len="med"/>
          </a:ln>
        </p:spPr>
        <p:txBody>
          <a:bodyPr/>
          <a:p>
            <a:pPr marL="266700" indent="-266700" algn="just" eaLnBrk="0" fontAlgn="base" hangingPunct="0">
              <a:lnSpc>
                <a:spcPct val="135000"/>
              </a:lnSpc>
              <a:spcBef>
                <a:spcPts val="225"/>
              </a:spcBef>
              <a:spcAft>
                <a:spcPts val="225"/>
              </a:spcAft>
              <a:buClr>
                <a:srgbClr val="7030A0"/>
              </a:buClr>
              <a:buSzPct val="100000"/>
              <a:buFont typeface="Wingdings" panose="05000000000000000000" pitchFamily="2" charset="2"/>
              <a:buChar char="S"/>
            </a:pPr>
            <a:r>
              <a:rPr lang="zh-CN" altLang="en-US" sz="1500" b="1">
                <a:latin typeface="微软雅黑" panose="020B0503020204020204" charset="-122"/>
                <a:ea typeface="微软雅黑" panose="020B0503020204020204" charset="-122"/>
              </a:rPr>
              <a:t>勘查前</a:t>
            </a:r>
            <a:r>
              <a:rPr lang="zh-CN" altLang="zh-CN" sz="1500" b="1">
                <a:latin typeface="微软雅黑" panose="020B0503020204020204" charset="-122"/>
                <a:ea typeface="微软雅黑" panose="020B0503020204020204" charset="-122"/>
              </a:rPr>
              <a:t>向</a:t>
            </a:r>
            <a:r>
              <a:rPr lang="zh-CN" altLang="zh-CN" sz="1500" b="1">
                <a:solidFill>
                  <a:srgbClr val="FF3300"/>
                </a:solidFill>
                <a:latin typeface="微软雅黑" panose="020B0503020204020204" charset="-122"/>
                <a:ea typeface="微软雅黑" panose="020B0503020204020204" charset="-122"/>
              </a:rPr>
              <a:t>当事人或目击者了解事故发生的经过情况</a:t>
            </a:r>
            <a:r>
              <a:rPr lang="zh-CN" altLang="zh-CN" sz="1500" b="1">
                <a:latin typeface="微软雅黑" panose="020B0503020204020204" charset="-122"/>
                <a:ea typeface="微软雅黑" panose="020B0503020204020204" charset="-122"/>
              </a:rPr>
              <a:t>；</a:t>
            </a:r>
            <a:endParaRPr lang="en-US" altLang="zh-CN" sz="1500" b="1">
              <a:latin typeface="微软雅黑" panose="020B0503020204020204" charset="-122"/>
              <a:ea typeface="微软雅黑" panose="020B0503020204020204" charset="-122"/>
            </a:endParaRPr>
          </a:p>
          <a:p>
            <a:pPr marL="266700" indent="-266700" algn="just" eaLnBrk="0" fontAlgn="base" hangingPunct="0">
              <a:lnSpc>
                <a:spcPct val="135000"/>
              </a:lnSpc>
              <a:spcBef>
                <a:spcPts val="225"/>
              </a:spcBef>
              <a:spcAft>
                <a:spcPts val="225"/>
              </a:spcAft>
              <a:buClr>
                <a:srgbClr val="7030A0"/>
              </a:buClr>
              <a:buSzPct val="100000"/>
              <a:buFont typeface="Wingdings" panose="05000000000000000000" pitchFamily="2" charset="2"/>
              <a:buChar char="S"/>
            </a:pPr>
            <a:r>
              <a:rPr lang="zh-CN" altLang="zh-CN" sz="1500" b="1">
                <a:latin typeface="微软雅黑" panose="020B0503020204020204" charset="-122"/>
                <a:ea typeface="微软雅黑" panose="020B0503020204020204" charset="-122"/>
              </a:rPr>
              <a:t>巡视现场，确定</a:t>
            </a:r>
            <a:r>
              <a:rPr lang="zh-CN" altLang="zh-CN" sz="1500" b="1">
                <a:solidFill>
                  <a:srgbClr val="FF3300"/>
                </a:solidFill>
                <a:latin typeface="微软雅黑" panose="020B0503020204020204" charset="-122"/>
                <a:ea typeface="微软雅黑" panose="020B0503020204020204" charset="-122"/>
              </a:rPr>
              <a:t>现场勘查的范围和勘察顺序</a:t>
            </a:r>
            <a:r>
              <a:rPr lang="zh-CN" altLang="en-US" sz="1500" b="1">
                <a:solidFill>
                  <a:srgbClr val="FF3300"/>
                </a:solidFill>
                <a:latin typeface="微软雅黑" panose="020B0503020204020204" charset="-122"/>
                <a:ea typeface="微软雅黑" panose="020B0503020204020204" charset="-122"/>
              </a:rPr>
              <a:t>，必要时制定现场勘查方案</a:t>
            </a:r>
            <a:r>
              <a:rPr lang="zh-CN" altLang="zh-CN" sz="1500" b="1">
                <a:latin typeface="微软雅黑" panose="020B0503020204020204" charset="-122"/>
                <a:ea typeface="微软雅黑" panose="020B0503020204020204" charset="-122"/>
              </a:rPr>
              <a:t>；</a:t>
            </a:r>
            <a:endParaRPr lang="en-US" altLang="zh-CN" sz="1500" b="1">
              <a:latin typeface="微软雅黑" panose="020B0503020204020204" charset="-122"/>
              <a:ea typeface="微软雅黑" panose="020B0503020204020204" charset="-122"/>
            </a:endParaRPr>
          </a:p>
          <a:p>
            <a:pPr marL="266700" indent="-266700" algn="just" eaLnBrk="0" fontAlgn="base" hangingPunct="0">
              <a:lnSpc>
                <a:spcPct val="135000"/>
              </a:lnSpc>
              <a:spcBef>
                <a:spcPts val="225"/>
              </a:spcBef>
              <a:spcAft>
                <a:spcPts val="225"/>
              </a:spcAft>
              <a:buClr>
                <a:srgbClr val="7030A0"/>
              </a:buClr>
              <a:buSzPct val="100000"/>
              <a:buFont typeface="Wingdings" panose="05000000000000000000" pitchFamily="2" charset="2"/>
              <a:buChar char="S"/>
            </a:pPr>
            <a:r>
              <a:rPr lang="zh-CN" altLang="zh-CN" sz="1500" b="1">
                <a:latin typeface="微软雅黑" panose="020B0503020204020204" charset="-122"/>
                <a:ea typeface="微软雅黑" panose="020B0503020204020204" charset="-122"/>
              </a:rPr>
              <a:t>提取事故现场存留的有关</a:t>
            </a:r>
            <a:r>
              <a:rPr lang="zh-CN" altLang="zh-CN" sz="1500" b="1">
                <a:solidFill>
                  <a:srgbClr val="FF3300"/>
                </a:solidFill>
                <a:latin typeface="微软雅黑" panose="020B0503020204020204" charset="-122"/>
                <a:ea typeface="微软雅黑" panose="020B0503020204020204" charset="-122"/>
              </a:rPr>
              <a:t>痕迹和物证</a:t>
            </a:r>
            <a:r>
              <a:rPr lang="zh-CN" altLang="en-US" sz="1500" b="1">
                <a:latin typeface="微软雅黑" panose="020B0503020204020204" charset="-122"/>
                <a:ea typeface="微软雅黑" panose="020B0503020204020204" charset="-122"/>
              </a:rPr>
              <a:t>（物证提取）；</a:t>
            </a:r>
            <a:endParaRPr lang="en-US" altLang="zh-CN" sz="1500" b="1">
              <a:latin typeface="微软雅黑" panose="020B0503020204020204" charset="-122"/>
              <a:ea typeface="微软雅黑" panose="020B0503020204020204" charset="-122"/>
            </a:endParaRPr>
          </a:p>
          <a:p>
            <a:pPr marL="266700" indent="-266700" algn="just" eaLnBrk="0" fontAlgn="base" hangingPunct="0">
              <a:lnSpc>
                <a:spcPct val="135000"/>
              </a:lnSpc>
              <a:spcBef>
                <a:spcPts val="225"/>
              </a:spcBef>
              <a:spcAft>
                <a:spcPts val="225"/>
              </a:spcAft>
              <a:buClr>
                <a:srgbClr val="7030A0"/>
              </a:buClr>
              <a:buSzPct val="100000"/>
              <a:buFont typeface="Wingdings" panose="05000000000000000000" pitchFamily="2" charset="2"/>
              <a:buChar char="S"/>
            </a:pPr>
            <a:r>
              <a:rPr lang="zh-CN" altLang="zh-CN" sz="1500" b="1">
                <a:latin typeface="微软雅黑" panose="020B0503020204020204" charset="-122"/>
                <a:ea typeface="微软雅黑" panose="020B0503020204020204" charset="-122"/>
              </a:rPr>
              <a:t>绘制</a:t>
            </a:r>
            <a:r>
              <a:rPr lang="zh-CN" altLang="zh-CN" sz="1500" b="1">
                <a:solidFill>
                  <a:srgbClr val="FF3300"/>
                </a:solidFill>
                <a:latin typeface="微软雅黑" panose="020B0503020204020204" charset="-122"/>
                <a:ea typeface="微软雅黑" panose="020B0503020204020204" charset="-122"/>
              </a:rPr>
              <a:t>事故现场示意图、剖面图、受害者</a:t>
            </a:r>
            <a:r>
              <a:rPr lang="zh-CN" altLang="en-US" sz="1500" b="1">
                <a:solidFill>
                  <a:srgbClr val="FF3300"/>
                </a:solidFill>
                <a:latin typeface="微软雅黑" panose="020B0503020204020204" charset="-122"/>
                <a:ea typeface="微软雅黑" panose="020B0503020204020204" charset="-122"/>
              </a:rPr>
              <a:t>分布</a:t>
            </a:r>
            <a:r>
              <a:rPr lang="zh-CN" altLang="zh-CN" sz="1500" b="1">
                <a:solidFill>
                  <a:srgbClr val="FF3300"/>
                </a:solidFill>
                <a:latin typeface="微软雅黑" panose="020B0503020204020204" charset="-122"/>
                <a:ea typeface="微软雅黑" panose="020B0503020204020204" charset="-122"/>
              </a:rPr>
              <a:t>图</a:t>
            </a:r>
            <a:r>
              <a:rPr lang="zh-CN" altLang="en-US" sz="1500" b="1">
                <a:solidFill>
                  <a:srgbClr val="FF3300"/>
                </a:solidFill>
                <a:latin typeface="微软雅黑" panose="020B0503020204020204" charset="-122"/>
                <a:ea typeface="微软雅黑" panose="020B0503020204020204" charset="-122"/>
              </a:rPr>
              <a:t>、设备位置及损毁情况图</a:t>
            </a:r>
            <a:r>
              <a:rPr lang="zh-CN" altLang="zh-CN" sz="1500" b="1">
                <a:latin typeface="微软雅黑" panose="020B0503020204020204" charset="-122"/>
                <a:ea typeface="微软雅黑" panose="020B0503020204020204" charset="-122"/>
              </a:rPr>
              <a:t>等</a:t>
            </a:r>
            <a:r>
              <a:rPr lang="zh-CN" altLang="en-US" sz="1500" b="1">
                <a:latin typeface="微软雅黑" panose="020B0503020204020204" charset="-122"/>
                <a:ea typeface="微软雅黑" panose="020B0503020204020204" charset="-122"/>
              </a:rPr>
              <a:t>；</a:t>
            </a:r>
            <a:endParaRPr lang="en-US" altLang="zh-CN" sz="1500" b="1">
              <a:latin typeface="微软雅黑" panose="020B0503020204020204" charset="-122"/>
              <a:ea typeface="微软雅黑" panose="020B0503020204020204" charset="-122"/>
            </a:endParaRPr>
          </a:p>
          <a:p>
            <a:pPr marL="266700" indent="-266700" algn="just" eaLnBrk="0" fontAlgn="base" hangingPunct="0">
              <a:lnSpc>
                <a:spcPct val="135000"/>
              </a:lnSpc>
              <a:spcBef>
                <a:spcPts val="225"/>
              </a:spcBef>
              <a:spcAft>
                <a:spcPts val="225"/>
              </a:spcAft>
              <a:buClr>
                <a:srgbClr val="7030A0"/>
              </a:buClr>
              <a:buSzPct val="100000"/>
              <a:buFont typeface="Wingdings" panose="05000000000000000000" pitchFamily="2" charset="2"/>
              <a:buChar char="S"/>
            </a:pPr>
            <a:r>
              <a:rPr lang="zh-CN" altLang="zh-CN" sz="1500" b="1">
                <a:latin typeface="微软雅黑" panose="020B0503020204020204" charset="-122"/>
                <a:ea typeface="微软雅黑" panose="020B0503020204020204" charset="-122"/>
              </a:rPr>
              <a:t>现场勘查完毕后，提交</a:t>
            </a:r>
            <a:r>
              <a:rPr lang="zh-CN" altLang="en-US" sz="1500" b="1">
                <a:latin typeface="微软雅黑" panose="020B0503020204020204" charset="-122"/>
                <a:ea typeface="微软雅黑" panose="020B0503020204020204" charset="-122"/>
              </a:rPr>
              <a:t>勘查人签署姓名和日期时间的</a:t>
            </a:r>
            <a:r>
              <a:rPr lang="zh-CN" altLang="zh-CN" sz="1500" b="1">
                <a:solidFill>
                  <a:srgbClr val="FF3300"/>
                </a:solidFill>
                <a:latin typeface="微软雅黑" panose="020B0503020204020204" charset="-122"/>
                <a:ea typeface="微软雅黑" panose="020B0503020204020204" charset="-122"/>
              </a:rPr>
              <a:t>《现场勘查报告》</a:t>
            </a:r>
            <a:r>
              <a:rPr lang="zh-CN" altLang="en-US" sz="1500" b="1">
                <a:latin typeface="微软雅黑" panose="020B0503020204020204" charset="-122"/>
                <a:ea typeface="微软雅黑" panose="020B0503020204020204" charset="-122"/>
              </a:rPr>
              <a:t>。</a:t>
            </a:r>
            <a:endParaRPr lang="en-US" altLang="zh-CN" sz="1500" b="1">
              <a:latin typeface="微软雅黑" panose="020B0503020204020204" charset="-122"/>
              <a:ea typeface="微软雅黑" panose="020B0503020204020204" charset="-122"/>
            </a:endParaRPr>
          </a:p>
        </p:txBody>
      </p:sp>
      <p:sp>
        <p:nvSpPr>
          <p:cNvPr id="2257"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二、调查取证阶段</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childTnLst>
                                    <p:animEffect transition="out" filter="fade">
                                      <p:cBhvr additive="base">
                                        <p:cTn id="6" dur="500" tmFilter="0, 0; .2, .5; .8, .5; 1, 0"/>
                                        <p:tgtEl>
                                          <p:spTgt spid="2250"/>
                                        </p:tgtEl>
                                      </p:cBhvr>
                                    </p:animEffect>
                                    <p:animScale>
                                      <p:cBhvr additive="base">
                                        <p:cTn id="7" dur="250" fill="hold"/>
                                        <p:tgtEl>
                                          <p:spTgt spid="22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0" name="Freeform 35"/>
          <p:cNvSpPr/>
          <p:nvPr/>
        </p:nvSpPr>
        <p:spPr>
          <a:xfrm flipH="1" flipV="1">
            <a:off x="1439863" y="2271713"/>
            <a:ext cx="6161087" cy="1296987"/>
          </a:xfrm>
          <a:gradFill rotWithShape="1">
            <a:gsLst>
              <a:gs pos="0">
                <a:srgbClr val="B6D74D"/>
              </a:gs>
              <a:gs pos="100000">
                <a:srgbClr val="546324"/>
              </a:gs>
            </a:gsLst>
            <a:lin ang="5400000"/>
            <a:tileRect/>
          </a:gradFill>
          <a:ln w="9525">
            <a:noFill/>
          </a:ln>
          <a:effectLst>
            <a:outerShdw dist="35921" dir="2699999" algn="ctr" rotWithShape="0">
              <a:schemeClr val="bg2"/>
            </a:outerShdw>
          </a:effectLst>
        </p:spPr>
        <p:txBody>
          <a:bodyPr/>
          <a:p>
            <a:endParaRPr lang="zh-CN" altLang="en-US"/>
          </a:p>
        </p:txBody>
      </p:sp>
      <p:sp>
        <p:nvSpPr>
          <p:cNvPr id="2261" name="Freeform 36"/>
          <p:cNvSpPr/>
          <p:nvPr/>
        </p:nvSpPr>
        <p:spPr>
          <a:xfrm>
            <a:off x="1439863" y="990600"/>
            <a:ext cx="6161087" cy="1257300"/>
          </a:xfrm>
          <a:gradFill rotWithShape="1">
            <a:gsLst>
              <a:gs pos="0">
                <a:srgbClr val="FF6161"/>
              </a:gs>
              <a:gs pos="100000">
                <a:srgbClr val="762D2D"/>
              </a:gs>
            </a:gsLst>
            <a:lin ang="5400000"/>
            <a:tileRect/>
          </a:gradFill>
          <a:ln w="9525">
            <a:noFill/>
          </a:ln>
          <a:effectLst>
            <a:outerShdw dist="35921" dir="2699999" algn="ctr" rotWithShape="0">
              <a:schemeClr val="bg2"/>
            </a:outerShdw>
          </a:effectLst>
        </p:spPr>
        <p:txBody>
          <a:bodyPr/>
          <a:p>
            <a:endParaRPr lang="zh-CN" altLang="en-US"/>
          </a:p>
        </p:txBody>
      </p:sp>
      <p:sp>
        <p:nvSpPr>
          <p:cNvPr id="2262" name="Rectangle 39"/>
          <p:cNvSpPr/>
          <p:nvPr/>
        </p:nvSpPr>
        <p:spPr>
          <a:xfrm>
            <a:off x="3929063" y="1579563"/>
            <a:ext cx="1068387"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63" name="Rectangle 50"/>
          <p:cNvSpPr/>
          <p:nvPr/>
        </p:nvSpPr>
        <p:spPr>
          <a:xfrm>
            <a:off x="3983038" y="1752600"/>
            <a:ext cx="915987"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评估</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损失</a:t>
            </a:r>
            <a:endParaRPr lang="zh-CN" altLang="en-US" b="1">
              <a:solidFill>
                <a:srgbClr val="000000"/>
              </a:solidFill>
              <a:latin typeface="黑体" panose="02010609060101010101" charset="-122"/>
              <a:ea typeface="黑体" panose="02010609060101010101" charset="-122"/>
            </a:endParaRPr>
          </a:p>
        </p:txBody>
      </p:sp>
      <p:sp>
        <p:nvSpPr>
          <p:cNvPr id="2264" name="Rectangle 39"/>
          <p:cNvSpPr/>
          <p:nvPr/>
        </p:nvSpPr>
        <p:spPr>
          <a:xfrm>
            <a:off x="5118100" y="1579563"/>
            <a:ext cx="1066800" cy="122237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65" name="Rectangle 39"/>
          <p:cNvSpPr/>
          <p:nvPr/>
        </p:nvSpPr>
        <p:spPr>
          <a:xfrm>
            <a:off x="2741613" y="1579563"/>
            <a:ext cx="1066800"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66" name="Rectangle 50"/>
          <p:cNvSpPr/>
          <p:nvPr/>
        </p:nvSpPr>
        <p:spPr>
          <a:xfrm>
            <a:off x="2741613" y="1752600"/>
            <a:ext cx="971550"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收集</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资料</a:t>
            </a:r>
            <a:endParaRPr lang="zh-CN" altLang="en-US" b="1">
              <a:solidFill>
                <a:srgbClr val="000000"/>
              </a:solidFill>
              <a:latin typeface="黑体" panose="02010609060101010101" charset="-122"/>
              <a:ea typeface="黑体" panose="02010609060101010101" charset="-122"/>
            </a:endParaRPr>
          </a:p>
        </p:txBody>
      </p:sp>
      <p:sp>
        <p:nvSpPr>
          <p:cNvPr id="2267" name="Rectangle 39"/>
          <p:cNvSpPr/>
          <p:nvPr/>
        </p:nvSpPr>
        <p:spPr>
          <a:xfrm>
            <a:off x="1565275" y="1579563"/>
            <a:ext cx="1068388"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68" name="Rectangle 50"/>
          <p:cNvSpPr/>
          <p:nvPr/>
        </p:nvSpPr>
        <p:spPr>
          <a:xfrm>
            <a:off x="1619250" y="1744663"/>
            <a:ext cx="96361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现场</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勘查</a:t>
            </a:r>
            <a:endParaRPr lang="zh-CN" altLang="en-US" b="1">
              <a:solidFill>
                <a:srgbClr val="000000"/>
              </a:solidFill>
              <a:latin typeface="黑体" panose="02010609060101010101" charset="-122"/>
              <a:ea typeface="黑体" panose="02010609060101010101" charset="-122"/>
            </a:endParaRPr>
          </a:p>
        </p:txBody>
      </p:sp>
      <p:sp>
        <p:nvSpPr>
          <p:cNvPr id="2269" name="Rectangle 51"/>
          <p:cNvSpPr/>
          <p:nvPr/>
        </p:nvSpPr>
        <p:spPr>
          <a:xfrm>
            <a:off x="5168900" y="1752600"/>
            <a:ext cx="91916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应急处</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置评估</a:t>
            </a:r>
            <a:endParaRPr lang="zh-CN" altLang="en-US" b="1">
              <a:solidFill>
                <a:srgbClr val="000000"/>
              </a:solidFill>
              <a:latin typeface="黑体" panose="02010609060101010101" charset="-122"/>
              <a:ea typeface="黑体" panose="02010609060101010101" charset="-122"/>
            </a:endParaRPr>
          </a:p>
        </p:txBody>
      </p:sp>
      <p:sp>
        <p:nvSpPr>
          <p:cNvPr id="2270" name="Rectangle 39"/>
          <p:cNvSpPr/>
          <p:nvPr/>
        </p:nvSpPr>
        <p:spPr>
          <a:xfrm>
            <a:off x="6305550" y="1579563"/>
            <a:ext cx="1068388" cy="122872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71" name="Rectangle 51"/>
          <p:cNvSpPr/>
          <p:nvPr/>
        </p:nvSpPr>
        <p:spPr>
          <a:xfrm>
            <a:off x="6369050" y="1697038"/>
            <a:ext cx="919163" cy="9239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zh-CN" b="1">
                <a:latin typeface="黑体" panose="02010609060101010101" charset="-122"/>
                <a:ea typeface="黑体" panose="02010609060101010101" charset="-122"/>
              </a:rPr>
              <a:t>证据审查和</a:t>
            </a:r>
            <a:r>
              <a:rPr lang="zh-CN" altLang="en-US" b="1">
                <a:latin typeface="黑体" panose="02010609060101010101" charset="-122"/>
                <a:ea typeface="黑体" panose="02010609060101010101" charset="-122"/>
              </a:rPr>
              <a:t>补充调查</a:t>
            </a:r>
            <a:endParaRPr lang="zh-CN" altLang="en-US" b="1">
              <a:solidFill>
                <a:srgbClr val="000000"/>
              </a:solidFill>
              <a:latin typeface="黑体" panose="02010609060101010101" charset="-122"/>
              <a:ea typeface="黑体" panose="02010609060101010101" charset="-122"/>
            </a:endParaRPr>
          </a:p>
        </p:txBody>
      </p:sp>
      <p:sp>
        <p:nvSpPr>
          <p:cNvPr id="2272" name="AutoShape 27"/>
          <p:cNvSpPr/>
          <p:nvPr/>
        </p:nvSpPr>
        <p:spPr>
          <a:xfrm flipV="1">
            <a:off x="3038475" y="2809875"/>
            <a:ext cx="473075" cy="323850"/>
          </a:xfrm>
          <a:prstGeom prst="triangle">
            <a:avLst>
              <a:gd name="adj" fmla="val 50000"/>
            </a:avLst>
          </a:prstGeom>
          <a:gradFill rotWithShape="1">
            <a:gsLst>
              <a:gs pos="0">
                <a:srgbClr val="FFC319"/>
              </a:gs>
              <a:gs pos="100000">
                <a:srgbClr val="FFFFFF"/>
              </a:gs>
            </a:gsLst>
            <a:lin ang="5400000"/>
            <a:tileRect/>
          </a:gradFill>
          <a:ln w="9525">
            <a:noFill/>
          </a:ln>
        </p:spPr>
        <p:txBody>
          <a:bodyPr rot="10800000" wrap="none" anchor="ctr" anchorCtr="0"/>
          <a:p>
            <a:pPr eaLnBrk="0" fontAlgn="base" hangingPunct="0">
              <a:lnSpc>
                <a:spcPct val="100000"/>
              </a:lnSpc>
              <a:spcBef>
                <a:spcPct val="0"/>
              </a:spcBef>
              <a:spcAft>
                <a:spcPct val="0"/>
              </a:spcAft>
              <a:buClrTx/>
              <a:buSzPct val="100000"/>
            </a:pPr>
            <a:endParaRPr lang="zh-CN" altLang="zh-CN">
              <a:latin typeface="Times New Roman" panose="02020603050405020304" charset="0"/>
              <a:ea typeface="宋体" panose="02010600030101010101" pitchFamily="2" charset="-122"/>
            </a:endParaRPr>
          </a:p>
        </p:txBody>
      </p:sp>
      <p:sp>
        <p:nvSpPr>
          <p:cNvPr id="2273" name="Rectangle 5"/>
          <p:cNvSpPr/>
          <p:nvPr/>
        </p:nvSpPr>
        <p:spPr>
          <a:xfrm>
            <a:off x="971550" y="3159125"/>
            <a:ext cx="7272338" cy="1862138"/>
          </a:xfrm>
          <a:prstGeom prst="rect">
            <a:avLst/>
          </a:prstGeom>
          <a:noFill/>
          <a:ln w="9525" cap="flat" cmpd="sng">
            <a:solidFill>
              <a:srgbClr val="99CC00"/>
            </a:solidFill>
            <a:prstDash val="dash"/>
            <a:miter/>
            <a:headEnd type="none" w="med" len="med"/>
            <a:tailEnd type="none" w="med" len="med"/>
          </a:ln>
        </p:spPr>
        <p:txBody>
          <a:bodyPr/>
          <a:p>
            <a:pPr marL="266700" indent="-266700" eaLnBrk="0" fontAlgn="base" hangingPunct="0">
              <a:lnSpc>
                <a:spcPct val="100000"/>
              </a:lnSpc>
              <a:spcBef>
                <a:spcPts val="225"/>
              </a:spcBef>
              <a:spcAft>
                <a:spcPts val="225"/>
              </a:spcAft>
              <a:buClr>
                <a:srgbClr val="7030A0"/>
              </a:buClr>
              <a:buSzPct val="100000"/>
              <a:buNone/>
            </a:pPr>
            <a:r>
              <a:rPr lang="zh-CN" altLang="en-US" sz="1500" b="1">
                <a:latin typeface="微软雅黑" panose="020B0503020204020204" charset="-122"/>
                <a:ea typeface="微软雅黑" panose="020B0503020204020204" charset="-122"/>
              </a:rPr>
              <a:t>（</a:t>
            </a:r>
            <a:r>
              <a:rPr lang="en-US" altLang="zh-CN" sz="1500" b="1">
                <a:latin typeface="微软雅黑" panose="020B0503020204020204" charset="-122"/>
                <a:ea typeface="微软雅黑" panose="020B0503020204020204" charset="-122"/>
              </a:rPr>
              <a:t>1</a:t>
            </a:r>
            <a:r>
              <a:rPr lang="zh-CN" altLang="en-US" sz="1500" b="1">
                <a:latin typeface="微软雅黑" panose="020B0503020204020204" charset="-122"/>
                <a:ea typeface="微软雅黑" panose="020B0503020204020204" charset="-122"/>
              </a:rPr>
              <a:t>）事故相关单位资料</a:t>
            </a:r>
            <a:endParaRPr lang="en-US" altLang="zh-CN" sz="1500" b="1">
              <a:latin typeface="微软雅黑" panose="020B0503020204020204" charset="-122"/>
              <a:ea typeface="微软雅黑" panose="020B0503020204020204" charset="-122"/>
            </a:endParaRPr>
          </a:p>
          <a:p>
            <a:pPr marL="266700" indent="-266700" eaLnBrk="0" fontAlgn="base" hangingPunct="0">
              <a:lnSpc>
                <a:spcPct val="100000"/>
              </a:lnSpc>
              <a:spcBef>
                <a:spcPts val="225"/>
              </a:spcBef>
              <a:spcAft>
                <a:spcPts val="225"/>
              </a:spcAft>
              <a:buClr>
                <a:srgbClr val="7030A0"/>
              </a:buClr>
              <a:buSzPct val="100000"/>
              <a:buFont typeface="Wingdings" panose="05000000000000000000" pitchFamily="2" charset="2"/>
              <a:buChar char="S"/>
            </a:pPr>
            <a:r>
              <a:rPr lang="zh-CN" altLang="en-US" sz="1500" b="1">
                <a:solidFill>
                  <a:srgbClr val="FF3300"/>
                </a:solidFill>
                <a:latin typeface="微软雅黑" panose="020B0503020204020204" charset="-122"/>
                <a:ea typeface="微软雅黑" panose="020B0503020204020204" charset="-122"/>
              </a:rPr>
              <a:t>事故发生企业：</a:t>
            </a:r>
            <a:r>
              <a:rPr lang="zh-CN" altLang="en-US" sz="1500" b="1">
                <a:latin typeface="微软雅黑" panose="020B0503020204020204" charset="-122"/>
                <a:ea typeface="微软雅黑" panose="020B0503020204020204" charset="-122"/>
              </a:rPr>
              <a:t>企业基本情况（机构、人员、出资人情况等）、相关证照、安全生产责任制和岗位操作规程、人员资格（质）证书等</a:t>
            </a:r>
            <a:endParaRPr lang="en-US" altLang="zh-CN" sz="1500" b="1">
              <a:latin typeface="微软雅黑" panose="020B0503020204020204" charset="-122"/>
              <a:ea typeface="微软雅黑" panose="020B0503020204020204" charset="-122"/>
            </a:endParaRPr>
          </a:p>
          <a:p>
            <a:pPr marL="266700" indent="-266700" eaLnBrk="0" fontAlgn="base" hangingPunct="0">
              <a:lnSpc>
                <a:spcPct val="100000"/>
              </a:lnSpc>
              <a:spcBef>
                <a:spcPts val="225"/>
              </a:spcBef>
              <a:spcAft>
                <a:spcPts val="225"/>
              </a:spcAft>
              <a:buClr>
                <a:srgbClr val="7030A0"/>
              </a:buClr>
              <a:buSzPct val="100000"/>
              <a:buFont typeface="Wingdings" panose="05000000000000000000" pitchFamily="2" charset="2"/>
              <a:buChar char="S"/>
            </a:pPr>
            <a:r>
              <a:rPr lang="zh-CN" altLang="en-US" sz="1500" b="1">
                <a:solidFill>
                  <a:srgbClr val="FF3300"/>
                </a:solidFill>
                <a:latin typeface="微软雅黑" panose="020B0503020204020204" charset="-122"/>
                <a:ea typeface="微软雅黑" panose="020B0503020204020204" charset="-122"/>
              </a:rPr>
              <a:t>事故涉及相关单位（技术服务机构）</a:t>
            </a:r>
            <a:r>
              <a:rPr lang="zh-CN" altLang="en-US" sz="1500" b="1">
                <a:latin typeface="微软雅黑" panose="020B0503020204020204" charset="-122"/>
                <a:ea typeface="微软雅黑" panose="020B0503020204020204" charset="-122"/>
              </a:rPr>
              <a:t>：单位基本情况（机构、人员、出资人情况等），服务范围、证照和相关资质，涉及的部门组织架构、工作职责等</a:t>
            </a:r>
            <a:endParaRPr lang="en-US" altLang="zh-CN" sz="1500" b="1">
              <a:latin typeface="微软雅黑" panose="020B0503020204020204" charset="-122"/>
              <a:ea typeface="微软雅黑" panose="020B0503020204020204" charset="-122"/>
            </a:endParaRPr>
          </a:p>
          <a:p>
            <a:pPr marL="266700" indent="-266700" eaLnBrk="0" fontAlgn="base" hangingPunct="0">
              <a:lnSpc>
                <a:spcPct val="100000"/>
              </a:lnSpc>
              <a:spcBef>
                <a:spcPts val="225"/>
              </a:spcBef>
              <a:spcAft>
                <a:spcPts val="225"/>
              </a:spcAft>
              <a:buClr>
                <a:srgbClr val="7030A0"/>
              </a:buClr>
              <a:buSzPct val="100000"/>
              <a:buFont typeface="Wingdings" panose="05000000000000000000" pitchFamily="2" charset="2"/>
              <a:buChar char="S"/>
            </a:pPr>
            <a:r>
              <a:rPr lang="zh-CN" altLang="en-US" sz="1500" b="1">
                <a:solidFill>
                  <a:srgbClr val="FF3300"/>
                </a:solidFill>
                <a:latin typeface="微软雅黑" panose="020B0503020204020204" charset="-122"/>
                <a:ea typeface="微软雅黑" panose="020B0503020204020204" charset="-122"/>
              </a:rPr>
              <a:t>有关人民政府（部门）</a:t>
            </a:r>
            <a:r>
              <a:rPr lang="zh-CN" altLang="en-US" sz="1500" b="1">
                <a:latin typeface="微软雅黑" panose="020B0503020204020204" charset="-122"/>
                <a:ea typeface="微软雅黑" panose="020B0503020204020204" charset="-122"/>
              </a:rPr>
              <a:t>：职责（法律法规和“三定方案”），领导班子分工和有关历史沿革，有关部门机构和人员情况、岗位职责等。</a:t>
            </a:r>
            <a:endParaRPr lang="en-US" altLang="zh-CN" sz="1500" b="1">
              <a:latin typeface="微软雅黑" panose="020B0503020204020204" charset="-122"/>
              <a:ea typeface="微软雅黑" panose="020B0503020204020204" charset="-122"/>
            </a:endParaRPr>
          </a:p>
        </p:txBody>
      </p:sp>
      <p:sp>
        <p:nvSpPr>
          <p:cNvPr id="2274"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二、调查取证阶段</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childTnLst>
                                    <p:animEffect transition="out" filter="fade">
                                      <p:cBhvr additive="base">
                                        <p:cTn id="6" dur="500" tmFilter="0, 0; .2, .5; .8, .5; 1, 0"/>
                                        <p:tgtEl>
                                          <p:spTgt spid="2265"/>
                                        </p:tgtEl>
                                      </p:cBhvr>
                                    </p:animEffect>
                                    <p:animScale>
                                      <p:cBhvr additive="base">
                                        <p:cTn id="7" dur="250" fill="hold"/>
                                        <p:tgtEl>
                                          <p:spTgt spid="22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7" name="Freeform 35"/>
          <p:cNvSpPr/>
          <p:nvPr/>
        </p:nvSpPr>
        <p:spPr>
          <a:xfrm flipH="1" flipV="1">
            <a:off x="1439863" y="2301875"/>
            <a:ext cx="6161087" cy="1295400"/>
          </a:xfrm>
          <a:gradFill rotWithShape="1">
            <a:gsLst>
              <a:gs pos="0">
                <a:srgbClr val="B6D74D"/>
              </a:gs>
              <a:gs pos="100000">
                <a:srgbClr val="546324"/>
              </a:gs>
            </a:gsLst>
            <a:lin ang="5400000"/>
            <a:tileRect/>
          </a:gradFill>
          <a:ln w="9525">
            <a:noFill/>
          </a:ln>
          <a:effectLst>
            <a:outerShdw dist="35921" dir="2699999" algn="ctr" rotWithShape="0">
              <a:schemeClr val="bg2"/>
            </a:outerShdw>
          </a:effectLst>
        </p:spPr>
        <p:txBody>
          <a:bodyPr/>
          <a:p>
            <a:endParaRPr lang="zh-CN" altLang="en-US"/>
          </a:p>
        </p:txBody>
      </p:sp>
      <p:sp>
        <p:nvSpPr>
          <p:cNvPr id="2278" name="Freeform 36"/>
          <p:cNvSpPr/>
          <p:nvPr/>
        </p:nvSpPr>
        <p:spPr>
          <a:xfrm>
            <a:off x="1439863" y="950913"/>
            <a:ext cx="6161087" cy="1257300"/>
          </a:xfrm>
          <a:gradFill rotWithShape="1">
            <a:gsLst>
              <a:gs pos="0">
                <a:srgbClr val="FF6161"/>
              </a:gs>
              <a:gs pos="100000">
                <a:srgbClr val="762D2D"/>
              </a:gs>
            </a:gsLst>
            <a:lin ang="5400000"/>
            <a:tileRect/>
          </a:gradFill>
          <a:ln w="9525">
            <a:noFill/>
          </a:ln>
          <a:effectLst>
            <a:outerShdw dist="35921" dir="2699999" algn="ctr" rotWithShape="0">
              <a:schemeClr val="bg2"/>
            </a:outerShdw>
          </a:effectLst>
        </p:spPr>
        <p:txBody>
          <a:bodyPr/>
          <a:p>
            <a:endParaRPr lang="zh-CN" altLang="en-US"/>
          </a:p>
        </p:txBody>
      </p:sp>
      <p:sp>
        <p:nvSpPr>
          <p:cNvPr id="2279" name="Rectangle 39"/>
          <p:cNvSpPr/>
          <p:nvPr/>
        </p:nvSpPr>
        <p:spPr>
          <a:xfrm>
            <a:off x="3929063" y="1579563"/>
            <a:ext cx="1068387"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80" name="Rectangle 50"/>
          <p:cNvSpPr/>
          <p:nvPr/>
        </p:nvSpPr>
        <p:spPr>
          <a:xfrm>
            <a:off x="3983038" y="1752600"/>
            <a:ext cx="915987"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评估</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损失</a:t>
            </a:r>
            <a:endParaRPr lang="zh-CN" altLang="en-US" b="1">
              <a:solidFill>
                <a:srgbClr val="000000"/>
              </a:solidFill>
              <a:latin typeface="黑体" panose="02010609060101010101" charset="-122"/>
              <a:ea typeface="黑体" panose="02010609060101010101" charset="-122"/>
            </a:endParaRPr>
          </a:p>
        </p:txBody>
      </p:sp>
      <p:sp>
        <p:nvSpPr>
          <p:cNvPr id="2281" name="Rectangle 39"/>
          <p:cNvSpPr/>
          <p:nvPr/>
        </p:nvSpPr>
        <p:spPr>
          <a:xfrm>
            <a:off x="5118100" y="1579563"/>
            <a:ext cx="1066800" cy="122237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82" name="Rectangle 39"/>
          <p:cNvSpPr/>
          <p:nvPr/>
        </p:nvSpPr>
        <p:spPr>
          <a:xfrm>
            <a:off x="2741613" y="1579563"/>
            <a:ext cx="1066800"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83" name="Rectangle 50"/>
          <p:cNvSpPr/>
          <p:nvPr/>
        </p:nvSpPr>
        <p:spPr>
          <a:xfrm>
            <a:off x="2741613" y="1752600"/>
            <a:ext cx="971550"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收集</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资料</a:t>
            </a:r>
            <a:endParaRPr lang="zh-CN" altLang="en-US" b="1">
              <a:solidFill>
                <a:srgbClr val="000000"/>
              </a:solidFill>
              <a:latin typeface="黑体" panose="02010609060101010101" charset="-122"/>
              <a:ea typeface="黑体" panose="02010609060101010101" charset="-122"/>
            </a:endParaRPr>
          </a:p>
        </p:txBody>
      </p:sp>
      <p:sp>
        <p:nvSpPr>
          <p:cNvPr id="2284" name="Rectangle 39"/>
          <p:cNvSpPr/>
          <p:nvPr/>
        </p:nvSpPr>
        <p:spPr>
          <a:xfrm>
            <a:off x="1565275" y="1579563"/>
            <a:ext cx="1068388"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85" name="Rectangle 50"/>
          <p:cNvSpPr/>
          <p:nvPr/>
        </p:nvSpPr>
        <p:spPr>
          <a:xfrm>
            <a:off x="1619250" y="1744663"/>
            <a:ext cx="96361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现场</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勘查</a:t>
            </a:r>
            <a:endParaRPr lang="zh-CN" altLang="en-US" b="1">
              <a:solidFill>
                <a:srgbClr val="000000"/>
              </a:solidFill>
              <a:latin typeface="黑体" panose="02010609060101010101" charset="-122"/>
              <a:ea typeface="黑体" panose="02010609060101010101" charset="-122"/>
            </a:endParaRPr>
          </a:p>
        </p:txBody>
      </p:sp>
      <p:sp>
        <p:nvSpPr>
          <p:cNvPr id="2286" name="Rectangle 51"/>
          <p:cNvSpPr/>
          <p:nvPr/>
        </p:nvSpPr>
        <p:spPr>
          <a:xfrm>
            <a:off x="5168900" y="1752600"/>
            <a:ext cx="91916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应急处</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置评估</a:t>
            </a:r>
            <a:endParaRPr lang="zh-CN" altLang="en-US" b="1">
              <a:solidFill>
                <a:srgbClr val="000000"/>
              </a:solidFill>
              <a:latin typeface="黑体" panose="02010609060101010101" charset="-122"/>
              <a:ea typeface="黑体" panose="02010609060101010101" charset="-122"/>
            </a:endParaRPr>
          </a:p>
        </p:txBody>
      </p:sp>
      <p:sp>
        <p:nvSpPr>
          <p:cNvPr id="2287" name="Rectangle 39"/>
          <p:cNvSpPr/>
          <p:nvPr/>
        </p:nvSpPr>
        <p:spPr>
          <a:xfrm>
            <a:off x="6305550" y="1579563"/>
            <a:ext cx="1068388" cy="122872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88" name="Rectangle 51"/>
          <p:cNvSpPr/>
          <p:nvPr/>
        </p:nvSpPr>
        <p:spPr>
          <a:xfrm>
            <a:off x="6369050" y="1697038"/>
            <a:ext cx="919163" cy="9239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zh-CN" b="1">
                <a:latin typeface="黑体" panose="02010609060101010101" charset="-122"/>
                <a:ea typeface="黑体" panose="02010609060101010101" charset="-122"/>
              </a:rPr>
              <a:t>证据审查和</a:t>
            </a:r>
            <a:r>
              <a:rPr lang="zh-CN" altLang="en-US" b="1">
                <a:latin typeface="黑体" panose="02010609060101010101" charset="-122"/>
                <a:ea typeface="黑体" panose="02010609060101010101" charset="-122"/>
              </a:rPr>
              <a:t>补充调查</a:t>
            </a:r>
            <a:endParaRPr lang="zh-CN" altLang="en-US" b="1">
              <a:solidFill>
                <a:srgbClr val="000000"/>
              </a:solidFill>
              <a:latin typeface="黑体" panose="02010609060101010101" charset="-122"/>
              <a:ea typeface="黑体" panose="02010609060101010101" charset="-122"/>
            </a:endParaRPr>
          </a:p>
        </p:txBody>
      </p:sp>
      <p:sp>
        <p:nvSpPr>
          <p:cNvPr id="2289" name="AutoShape 27"/>
          <p:cNvSpPr/>
          <p:nvPr/>
        </p:nvSpPr>
        <p:spPr>
          <a:xfrm flipV="1">
            <a:off x="3038475" y="2809875"/>
            <a:ext cx="473075" cy="323850"/>
          </a:xfrm>
          <a:prstGeom prst="triangle">
            <a:avLst>
              <a:gd name="adj" fmla="val 50000"/>
            </a:avLst>
          </a:prstGeom>
          <a:gradFill rotWithShape="1">
            <a:gsLst>
              <a:gs pos="0">
                <a:srgbClr val="FFC319"/>
              </a:gs>
              <a:gs pos="100000">
                <a:srgbClr val="FFFFFF"/>
              </a:gs>
            </a:gsLst>
            <a:lin ang="5400000"/>
            <a:tileRect/>
          </a:gradFill>
          <a:ln w="9525">
            <a:noFill/>
          </a:ln>
        </p:spPr>
        <p:txBody>
          <a:bodyPr rot="10800000" wrap="none" anchor="ctr" anchorCtr="0"/>
          <a:p>
            <a:pPr eaLnBrk="0" fontAlgn="base" hangingPunct="0">
              <a:lnSpc>
                <a:spcPct val="100000"/>
              </a:lnSpc>
              <a:spcBef>
                <a:spcPct val="0"/>
              </a:spcBef>
              <a:spcAft>
                <a:spcPct val="0"/>
              </a:spcAft>
              <a:buClrTx/>
              <a:buSzPct val="100000"/>
            </a:pPr>
            <a:endParaRPr lang="zh-CN" altLang="zh-CN">
              <a:latin typeface="Times New Roman" panose="02020603050405020304" charset="0"/>
              <a:ea typeface="宋体" panose="02010600030101010101" pitchFamily="2" charset="-122"/>
            </a:endParaRPr>
          </a:p>
        </p:txBody>
      </p:sp>
      <p:sp>
        <p:nvSpPr>
          <p:cNvPr id="2290" name="Rectangle 5"/>
          <p:cNvSpPr/>
          <p:nvPr/>
        </p:nvSpPr>
        <p:spPr>
          <a:xfrm>
            <a:off x="971550" y="3406775"/>
            <a:ext cx="7488238" cy="1804988"/>
          </a:xfrm>
          <a:prstGeom prst="rect">
            <a:avLst/>
          </a:prstGeom>
          <a:noFill/>
          <a:ln w="9525" cap="flat" cmpd="sng">
            <a:solidFill>
              <a:srgbClr val="99CC00"/>
            </a:solidFill>
            <a:prstDash val="dash"/>
            <a:miter/>
            <a:headEnd type="none" w="med" len="med"/>
            <a:tailEnd type="none" w="med" len="med"/>
          </a:ln>
        </p:spPr>
        <p:txBody>
          <a:bodyPr/>
          <a:p>
            <a:pPr algn="just" eaLnBrk="0" fontAlgn="base" hangingPunct="0">
              <a:lnSpc>
                <a:spcPct val="120000"/>
              </a:lnSpc>
              <a:spcBef>
                <a:spcPts val="225"/>
              </a:spcBef>
              <a:spcAft>
                <a:spcPts val="225"/>
              </a:spcAft>
              <a:buClr>
                <a:srgbClr val="7030A0"/>
              </a:buClr>
              <a:buSzPct val="100000"/>
            </a:pPr>
            <a:r>
              <a:rPr lang="zh-CN" altLang="en-US" sz="1500" b="1">
                <a:latin typeface="微软雅黑" panose="020B0503020204020204" charset="-122"/>
                <a:ea typeface="微软雅黑" panose="020B0503020204020204" charset="-122"/>
              </a:rPr>
              <a:t>（</a:t>
            </a:r>
            <a:r>
              <a:rPr lang="en-US" altLang="zh-CN" sz="1500" b="1">
                <a:latin typeface="微软雅黑" panose="020B0503020204020204" charset="-122"/>
                <a:ea typeface="微软雅黑" panose="020B0503020204020204" charset="-122"/>
              </a:rPr>
              <a:t>2</a:t>
            </a:r>
            <a:r>
              <a:rPr lang="zh-CN" altLang="en-US" sz="1500" b="1">
                <a:latin typeface="微软雅黑" panose="020B0503020204020204" charset="-122"/>
                <a:ea typeface="微软雅黑" panose="020B0503020204020204" charset="-122"/>
              </a:rPr>
              <a:t>）证人证言</a:t>
            </a:r>
            <a:r>
              <a:rPr lang="en-US" altLang="zh-CN" sz="1500" b="1">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场所布置要求，注意谈话对象心理活动，掌握谈话技巧等</a:t>
            </a:r>
            <a:endParaRPr lang="en-US" altLang="zh-CN" sz="1500" b="1">
              <a:latin typeface="微软雅黑" panose="020B0503020204020204" charset="-122"/>
              <a:ea typeface="微软雅黑" panose="020B0503020204020204" charset="-122"/>
            </a:endParaRPr>
          </a:p>
          <a:p>
            <a:pPr algn="just" eaLnBrk="0" fontAlgn="base" hangingPunct="0">
              <a:lnSpc>
                <a:spcPct val="120000"/>
              </a:lnSpc>
              <a:spcBef>
                <a:spcPts val="225"/>
              </a:spcBef>
              <a:spcAft>
                <a:spcPts val="225"/>
              </a:spcAft>
              <a:buClr>
                <a:srgbClr val="7030A0"/>
              </a:buClr>
              <a:buSzPct val="100000"/>
            </a:pPr>
            <a:r>
              <a:rPr lang="zh-CN" altLang="en-US" sz="1500" b="1">
                <a:latin typeface="微软雅黑" panose="020B0503020204020204" charset="-122"/>
                <a:ea typeface="微软雅黑" panose="020B0503020204020204" charset="-122"/>
              </a:rPr>
              <a:t>笔录注意：</a:t>
            </a:r>
            <a:r>
              <a:rPr lang="zh-CN" altLang="zh-CN" sz="1500" b="1">
                <a:latin typeface="微软雅黑" panose="020B0503020204020204" charset="-122"/>
                <a:ea typeface="微软雅黑" panose="020B0503020204020204" charset="-122"/>
              </a:rPr>
              <a:t>询问笔录须经被询问人仔细阅读并认可笔录与其陈述内容一致后，由被询问人在笔录</a:t>
            </a:r>
            <a:r>
              <a:rPr lang="zh-CN" altLang="zh-CN" sz="1500" b="1">
                <a:solidFill>
                  <a:srgbClr val="FF3300"/>
                </a:solidFill>
                <a:latin typeface="微软雅黑" panose="020B0503020204020204" charset="-122"/>
                <a:ea typeface="微软雅黑" panose="020B0503020204020204" charset="-122"/>
              </a:rPr>
              <a:t>末</a:t>
            </a:r>
            <a:r>
              <a:rPr lang="zh-CN" altLang="en-US" sz="1500" b="1">
                <a:solidFill>
                  <a:srgbClr val="FF3300"/>
                </a:solidFill>
                <a:latin typeface="微软雅黑" panose="020B0503020204020204" charset="-122"/>
                <a:ea typeface="微软雅黑" panose="020B0503020204020204" charset="-122"/>
              </a:rPr>
              <a:t>页</a:t>
            </a:r>
            <a:r>
              <a:rPr lang="zh-CN" altLang="zh-CN" sz="1500" b="1">
                <a:solidFill>
                  <a:srgbClr val="FF3300"/>
                </a:solidFill>
                <a:latin typeface="微软雅黑" panose="020B0503020204020204" charset="-122"/>
                <a:ea typeface="微软雅黑" panose="020B0503020204020204" charset="-122"/>
              </a:rPr>
              <a:t>结束处顶格签署“以上记录共</a:t>
            </a:r>
            <a:r>
              <a:rPr lang="en-US" altLang="zh-CN" sz="1500" b="1">
                <a:solidFill>
                  <a:srgbClr val="FF3300"/>
                </a:solidFill>
                <a:latin typeface="微软雅黑" panose="020B0503020204020204" charset="-122"/>
                <a:ea typeface="微软雅黑" panose="020B0503020204020204" charset="-122"/>
              </a:rPr>
              <a:t>*</a:t>
            </a:r>
            <a:r>
              <a:rPr lang="zh-CN" altLang="zh-CN" sz="1500" b="1">
                <a:solidFill>
                  <a:srgbClr val="FF3300"/>
                </a:solidFill>
                <a:latin typeface="微软雅黑" panose="020B0503020204020204" charset="-122"/>
                <a:ea typeface="微软雅黑" panose="020B0503020204020204" charset="-122"/>
              </a:rPr>
              <a:t>页，我已看过，与我说的一致”</a:t>
            </a:r>
            <a:r>
              <a:rPr lang="zh-CN" altLang="zh-CN" sz="1500" b="1">
                <a:latin typeface="微软雅黑" panose="020B0503020204020204" charset="-122"/>
                <a:ea typeface="微软雅黑" panose="020B0503020204020204" charset="-122"/>
              </a:rPr>
              <a:t>字样（首尾压指印），</a:t>
            </a:r>
            <a:r>
              <a:rPr lang="zh-CN" altLang="zh-CN" sz="1500" b="1">
                <a:solidFill>
                  <a:srgbClr val="FF3300"/>
                </a:solidFill>
                <a:latin typeface="微软雅黑" panose="020B0503020204020204" charset="-122"/>
                <a:ea typeface="微软雅黑" panose="020B0503020204020204" charset="-122"/>
              </a:rPr>
              <a:t>签署姓名和日期</a:t>
            </a:r>
            <a:r>
              <a:rPr lang="zh-CN" altLang="zh-CN" sz="1500" b="1">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并</a:t>
            </a:r>
            <a:r>
              <a:rPr lang="zh-CN" altLang="zh-CN" sz="1500" b="1">
                <a:latin typeface="微软雅黑" panose="020B0503020204020204" charset="-122"/>
                <a:ea typeface="微软雅黑" panose="020B0503020204020204" charset="-122"/>
              </a:rPr>
              <a:t>在</a:t>
            </a:r>
            <a:r>
              <a:rPr lang="zh-CN" altLang="en-US" sz="1500" b="1">
                <a:latin typeface="微软雅黑" panose="020B0503020204020204" charset="-122"/>
                <a:ea typeface="微软雅黑" panose="020B0503020204020204" charset="-122"/>
              </a:rPr>
              <a:t>首页</a:t>
            </a:r>
            <a:r>
              <a:rPr lang="zh-CN" altLang="zh-CN" sz="1500" b="1">
                <a:solidFill>
                  <a:srgbClr val="FF3300"/>
                </a:solidFill>
                <a:latin typeface="微软雅黑" panose="020B0503020204020204" charset="-122"/>
                <a:ea typeface="微软雅黑" panose="020B0503020204020204" charset="-122"/>
              </a:rPr>
              <a:t>姓名、被询问人签名</a:t>
            </a:r>
            <a:r>
              <a:rPr lang="zh-CN" altLang="en-US" sz="1500" b="1">
                <a:solidFill>
                  <a:srgbClr val="FF3300"/>
                </a:solidFill>
                <a:latin typeface="微软雅黑" panose="020B0503020204020204" charset="-122"/>
                <a:ea typeface="微软雅黑" panose="020B0503020204020204" charset="-122"/>
              </a:rPr>
              <a:t>、</a:t>
            </a:r>
            <a:r>
              <a:rPr lang="zh-CN" altLang="zh-CN" sz="1500" b="1">
                <a:solidFill>
                  <a:srgbClr val="FF3300"/>
                </a:solidFill>
                <a:latin typeface="微软雅黑" panose="020B0503020204020204" charset="-122"/>
                <a:ea typeface="微软雅黑" panose="020B0503020204020204" charset="-122"/>
              </a:rPr>
              <a:t>日期、</a:t>
            </a:r>
            <a:r>
              <a:rPr lang="zh-CN" altLang="en-US" sz="1500" b="1">
                <a:solidFill>
                  <a:srgbClr val="FF3300"/>
                </a:solidFill>
                <a:latin typeface="微软雅黑" panose="020B0503020204020204" charset="-122"/>
                <a:ea typeface="微软雅黑" panose="020B0503020204020204" charset="-122"/>
              </a:rPr>
              <a:t>第？</a:t>
            </a:r>
            <a:r>
              <a:rPr lang="zh-CN" altLang="zh-CN" sz="1500" b="1">
                <a:solidFill>
                  <a:srgbClr val="FF3300"/>
                </a:solidFill>
                <a:latin typeface="微软雅黑" panose="020B0503020204020204" charset="-122"/>
                <a:ea typeface="微软雅黑" panose="020B0503020204020204" charset="-122"/>
              </a:rPr>
              <a:t>页</a:t>
            </a:r>
            <a:r>
              <a:rPr lang="zh-CN" altLang="zh-CN" sz="1500" b="1">
                <a:latin typeface="微软雅黑" panose="020B0503020204020204" charset="-122"/>
                <a:ea typeface="微软雅黑" panose="020B0503020204020204" charset="-122"/>
              </a:rPr>
              <a:t>等处均按压指印。</a:t>
            </a:r>
            <a:r>
              <a:rPr lang="zh-CN" altLang="zh-CN" sz="1500" b="1">
                <a:solidFill>
                  <a:srgbClr val="FF3300"/>
                </a:solidFill>
                <a:latin typeface="微软雅黑" panose="020B0503020204020204" charset="-122"/>
                <a:ea typeface="微软雅黑" panose="020B0503020204020204" charset="-122"/>
              </a:rPr>
              <a:t>询问人员、翻译人员、记录人员、其他在场人员也要在相应位置签名</a:t>
            </a:r>
            <a:r>
              <a:rPr lang="zh-CN" altLang="zh-CN" sz="1500" b="1">
                <a:latin typeface="微软雅黑" panose="020B0503020204020204" charset="-122"/>
                <a:ea typeface="微软雅黑" panose="020B0503020204020204" charset="-122"/>
              </a:rPr>
              <a:t>（询问现场签）。</a:t>
            </a:r>
            <a:endParaRPr lang="zh-CN" altLang="zh-CN" sz="1500" b="1">
              <a:latin typeface="微软雅黑" panose="020B0503020204020204" charset="-122"/>
              <a:ea typeface="微软雅黑" panose="020B0503020204020204" charset="-122"/>
            </a:endParaRPr>
          </a:p>
        </p:txBody>
      </p:sp>
      <p:sp>
        <p:nvSpPr>
          <p:cNvPr id="2291"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二、调查取证阶段</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childTnLst>
                                    <p:animEffect transition="out" filter="fade">
                                      <p:cBhvr additive="base">
                                        <p:cTn id="6" dur="500" tmFilter="0, 0; .2, .5; .8, .5; 1, 0"/>
                                        <p:tgtEl>
                                          <p:spTgt spid="2282"/>
                                        </p:tgtEl>
                                      </p:cBhvr>
                                    </p:animEffect>
                                    <p:animScale>
                                      <p:cBhvr additive="base">
                                        <p:cTn id="7" dur="250" fill="hold"/>
                                        <p:tgtEl>
                                          <p:spTgt spid="22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4" name="Freeform 35"/>
          <p:cNvSpPr/>
          <p:nvPr/>
        </p:nvSpPr>
        <p:spPr>
          <a:xfrm flipH="1" flipV="1">
            <a:off x="1439863" y="2301875"/>
            <a:ext cx="6161087" cy="1295400"/>
          </a:xfrm>
          <a:gradFill rotWithShape="1">
            <a:gsLst>
              <a:gs pos="0">
                <a:srgbClr val="B6D74D"/>
              </a:gs>
              <a:gs pos="100000">
                <a:srgbClr val="546324"/>
              </a:gs>
            </a:gsLst>
            <a:lin ang="5400000"/>
            <a:tileRect/>
          </a:gradFill>
          <a:ln w="9525">
            <a:noFill/>
          </a:ln>
          <a:effectLst>
            <a:outerShdw dist="35921" dir="2699999" algn="ctr" rotWithShape="0">
              <a:schemeClr val="bg2"/>
            </a:outerShdw>
          </a:effectLst>
        </p:spPr>
        <p:txBody>
          <a:bodyPr/>
          <a:p>
            <a:endParaRPr lang="zh-CN" altLang="en-US"/>
          </a:p>
        </p:txBody>
      </p:sp>
      <p:sp>
        <p:nvSpPr>
          <p:cNvPr id="2295" name="Freeform 36"/>
          <p:cNvSpPr/>
          <p:nvPr/>
        </p:nvSpPr>
        <p:spPr>
          <a:xfrm>
            <a:off x="1439863" y="950913"/>
            <a:ext cx="6161087" cy="1257300"/>
          </a:xfrm>
          <a:gradFill rotWithShape="1">
            <a:gsLst>
              <a:gs pos="0">
                <a:srgbClr val="FF6161"/>
              </a:gs>
              <a:gs pos="100000">
                <a:srgbClr val="762D2D"/>
              </a:gs>
            </a:gsLst>
            <a:lin ang="5400000"/>
            <a:tileRect/>
          </a:gradFill>
          <a:ln w="9525">
            <a:noFill/>
          </a:ln>
          <a:effectLst>
            <a:outerShdw dist="35921" dir="2699999" algn="ctr" rotWithShape="0">
              <a:schemeClr val="bg2"/>
            </a:outerShdw>
          </a:effectLst>
        </p:spPr>
        <p:txBody>
          <a:bodyPr/>
          <a:p>
            <a:endParaRPr lang="zh-CN" altLang="en-US"/>
          </a:p>
        </p:txBody>
      </p:sp>
      <p:sp>
        <p:nvSpPr>
          <p:cNvPr id="2296" name="Rectangle 39"/>
          <p:cNvSpPr/>
          <p:nvPr/>
        </p:nvSpPr>
        <p:spPr>
          <a:xfrm>
            <a:off x="3929063" y="1579563"/>
            <a:ext cx="1068387"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97" name="Rectangle 50"/>
          <p:cNvSpPr/>
          <p:nvPr/>
        </p:nvSpPr>
        <p:spPr>
          <a:xfrm>
            <a:off x="3983038" y="1752600"/>
            <a:ext cx="915987"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评估</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损失</a:t>
            </a:r>
            <a:endParaRPr lang="zh-CN" altLang="en-US" b="1">
              <a:solidFill>
                <a:srgbClr val="000000"/>
              </a:solidFill>
              <a:latin typeface="黑体" panose="02010609060101010101" charset="-122"/>
              <a:ea typeface="黑体" panose="02010609060101010101" charset="-122"/>
            </a:endParaRPr>
          </a:p>
        </p:txBody>
      </p:sp>
      <p:sp>
        <p:nvSpPr>
          <p:cNvPr id="2298" name="Rectangle 39"/>
          <p:cNvSpPr/>
          <p:nvPr/>
        </p:nvSpPr>
        <p:spPr>
          <a:xfrm>
            <a:off x="5118100" y="1579563"/>
            <a:ext cx="1066800" cy="122237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299" name="Rectangle 39"/>
          <p:cNvSpPr/>
          <p:nvPr/>
        </p:nvSpPr>
        <p:spPr>
          <a:xfrm>
            <a:off x="2741613" y="1579563"/>
            <a:ext cx="1066800"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00" name="Rectangle 50"/>
          <p:cNvSpPr/>
          <p:nvPr/>
        </p:nvSpPr>
        <p:spPr>
          <a:xfrm>
            <a:off x="2741613" y="1752600"/>
            <a:ext cx="971550"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收集</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资料</a:t>
            </a:r>
            <a:endParaRPr lang="zh-CN" altLang="en-US" b="1">
              <a:solidFill>
                <a:srgbClr val="000000"/>
              </a:solidFill>
              <a:latin typeface="黑体" panose="02010609060101010101" charset="-122"/>
              <a:ea typeface="黑体" panose="02010609060101010101" charset="-122"/>
            </a:endParaRPr>
          </a:p>
        </p:txBody>
      </p:sp>
      <p:sp>
        <p:nvSpPr>
          <p:cNvPr id="2301" name="Rectangle 39"/>
          <p:cNvSpPr/>
          <p:nvPr/>
        </p:nvSpPr>
        <p:spPr>
          <a:xfrm>
            <a:off x="1565275" y="1579563"/>
            <a:ext cx="1068388"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02" name="Rectangle 50"/>
          <p:cNvSpPr/>
          <p:nvPr/>
        </p:nvSpPr>
        <p:spPr>
          <a:xfrm>
            <a:off x="1619250" y="1744663"/>
            <a:ext cx="96361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现场</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勘查</a:t>
            </a:r>
            <a:endParaRPr lang="zh-CN" altLang="en-US" b="1">
              <a:solidFill>
                <a:srgbClr val="000000"/>
              </a:solidFill>
              <a:latin typeface="黑体" panose="02010609060101010101" charset="-122"/>
              <a:ea typeface="黑体" panose="02010609060101010101" charset="-122"/>
            </a:endParaRPr>
          </a:p>
        </p:txBody>
      </p:sp>
      <p:sp>
        <p:nvSpPr>
          <p:cNvPr id="2303" name="Rectangle 51"/>
          <p:cNvSpPr/>
          <p:nvPr/>
        </p:nvSpPr>
        <p:spPr>
          <a:xfrm>
            <a:off x="5168900" y="1752600"/>
            <a:ext cx="91916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应急处</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置评估</a:t>
            </a:r>
            <a:endParaRPr lang="zh-CN" altLang="en-US" b="1">
              <a:solidFill>
                <a:srgbClr val="000000"/>
              </a:solidFill>
              <a:latin typeface="黑体" panose="02010609060101010101" charset="-122"/>
              <a:ea typeface="黑体" panose="02010609060101010101" charset="-122"/>
            </a:endParaRPr>
          </a:p>
        </p:txBody>
      </p:sp>
      <p:sp>
        <p:nvSpPr>
          <p:cNvPr id="2304" name="Rectangle 39"/>
          <p:cNvSpPr/>
          <p:nvPr/>
        </p:nvSpPr>
        <p:spPr>
          <a:xfrm>
            <a:off x="6305550" y="1579563"/>
            <a:ext cx="1068388" cy="122872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05" name="Rectangle 51"/>
          <p:cNvSpPr/>
          <p:nvPr/>
        </p:nvSpPr>
        <p:spPr>
          <a:xfrm>
            <a:off x="6369050" y="1697038"/>
            <a:ext cx="919163" cy="9239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zh-CN" b="1">
                <a:latin typeface="黑体" panose="02010609060101010101" charset="-122"/>
                <a:ea typeface="黑体" panose="02010609060101010101" charset="-122"/>
              </a:rPr>
              <a:t>证据审查和</a:t>
            </a:r>
            <a:r>
              <a:rPr lang="zh-CN" altLang="en-US" b="1">
                <a:latin typeface="黑体" panose="02010609060101010101" charset="-122"/>
                <a:ea typeface="黑体" panose="02010609060101010101" charset="-122"/>
              </a:rPr>
              <a:t>补充调查</a:t>
            </a:r>
            <a:endParaRPr lang="zh-CN" altLang="en-US" b="1">
              <a:solidFill>
                <a:srgbClr val="000000"/>
              </a:solidFill>
              <a:latin typeface="黑体" panose="02010609060101010101" charset="-122"/>
              <a:ea typeface="黑体" panose="02010609060101010101" charset="-122"/>
            </a:endParaRPr>
          </a:p>
        </p:txBody>
      </p:sp>
      <p:sp>
        <p:nvSpPr>
          <p:cNvPr id="2306" name="AutoShape 27"/>
          <p:cNvSpPr/>
          <p:nvPr/>
        </p:nvSpPr>
        <p:spPr>
          <a:xfrm flipV="1">
            <a:off x="3038475" y="2809875"/>
            <a:ext cx="473075" cy="323850"/>
          </a:xfrm>
          <a:prstGeom prst="triangle">
            <a:avLst>
              <a:gd name="adj" fmla="val 50000"/>
            </a:avLst>
          </a:prstGeom>
          <a:gradFill rotWithShape="1">
            <a:gsLst>
              <a:gs pos="0">
                <a:srgbClr val="FFC319"/>
              </a:gs>
              <a:gs pos="100000">
                <a:srgbClr val="FFFFFF"/>
              </a:gs>
            </a:gsLst>
            <a:lin ang="5400000"/>
            <a:tileRect/>
          </a:gradFill>
          <a:ln w="9525">
            <a:noFill/>
          </a:ln>
        </p:spPr>
        <p:txBody>
          <a:bodyPr rot="10800000" wrap="none" anchor="ctr" anchorCtr="0"/>
          <a:p>
            <a:pPr eaLnBrk="0" fontAlgn="base" hangingPunct="0">
              <a:lnSpc>
                <a:spcPct val="100000"/>
              </a:lnSpc>
              <a:spcBef>
                <a:spcPct val="0"/>
              </a:spcBef>
              <a:spcAft>
                <a:spcPct val="0"/>
              </a:spcAft>
              <a:buClrTx/>
              <a:buSzPct val="100000"/>
            </a:pPr>
            <a:endParaRPr lang="zh-CN" altLang="zh-CN">
              <a:latin typeface="Times New Roman" panose="02020603050405020304" charset="0"/>
              <a:ea typeface="宋体" panose="02010600030101010101" pitchFamily="2" charset="-122"/>
            </a:endParaRPr>
          </a:p>
        </p:txBody>
      </p:sp>
      <p:sp>
        <p:nvSpPr>
          <p:cNvPr id="2307" name="Rectangle 5"/>
          <p:cNvSpPr/>
          <p:nvPr/>
        </p:nvSpPr>
        <p:spPr>
          <a:xfrm>
            <a:off x="971550" y="3395663"/>
            <a:ext cx="7488238" cy="1701800"/>
          </a:xfrm>
          <a:prstGeom prst="rect">
            <a:avLst/>
          </a:prstGeom>
          <a:noFill/>
          <a:ln w="9525" cap="flat" cmpd="sng">
            <a:solidFill>
              <a:srgbClr val="99CC00"/>
            </a:solidFill>
            <a:prstDash val="dash"/>
            <a:miter/>
            <a:headEnd type="none" w="med" len="med"/>
            <a:tailEnd type="none" w="med" len="med"/>
          </a:ln>
        </p:spPr>
        <p:txBody>
          <a:bodyPr/>
          <a:p>
            <a:pPr algn="just" eaLnBrk="0" fontAlgn="base" hangingPunct="0">
              <a:lnSpc>
                <a:spcPct val="135000"/>
              </a:lnSpc>
              <a:spcBef>
                <a:spcPts val="225"/>
              </a:spcBef>
              <a:spcAft>
                <a:spcPts val="225"/>
              </a:spcAft>
              <a:buClr>
                <a:srgbClr val="7030A0"/>
              </a:buClr>
              <a:buSzPct val="100000"/>
            </a:pPr>
            <a:r>
              <a:rPr lang="zh-CN" altLang="en-US" sz="1500" b="1">
                <a:latin typeface="微软雅黑" panose="020B0503020204020204" charset="-122"/>
                <a:ea typeface="微软雅黑" panose="020B0503020204020204" charset="-122"/>
              </a:rPr>
              <a:t>（</a:t>
            </a:r>
            <a:r>
              <a:rPr lang="en-US" altLang="zh-CN" sz="1500" b="1">
                <a:latin typeface="微软雅黑" panose="020B0503020204020204" charset="-122"/>
                <a:ea typeface="微软雅黑" panose="020B0503020204020204" charset="-122"/>
              </a:rPr>
              <a:t>3</a:t>
            </a:r>
            <a:r>
              <a:rPr lang="zh-CN" altLang="en-US" sz="1500" b="1">
                <a:latin typeface="微软雅黑" panose="020B0503020204020204" charset="-122"/>
                <a:ea typeface="微软雅黑" panose="020B0503020204020204" charset="-122"/>
              </a:rPr>
              <a:t>）检测检验和技术鉴定</a:t>
            </a:r>
            <a:endParaRPr lang="en-US" altLang="zh-CN" sz="1500" b="1">
              <a:latin typeface="微软雅黑" panose="020B0503020204020204" charset="-122"/>
              <a:ea typeface="微软雅黑" panose="020B0503020204020204" charset="-122"/>
            </a:endParaRPr>
          </a:p>
          <a:p>
            <a:pPr algn="just" eaLnBrk="0" fontAlgn="base" hangingPunct="0">
              <a:lnSpc>
                <a:spcPct val="135000"/>
              </a:lnSpc>
              <a:spcBef>
                <a:spcPts val="225"/>
              </a:spcBef>
              <a:spcAft>
                <a:spcPts val="225"/>
              </a:spcAft>
              <a:buClr>
                <a:srgbClr val="7030A0"/>
              </a:buClr>
              <a:buSzPct val="100000"/>
            </a:pPr>
            <a:r>
              <a:rPr lang="zh-CN" altLang="en-US" sz="1500" b="1">
                <a:latin typeface="微软雅黑" panose="020B0503020204020204" charset="-122"/>
                <a:ea typeface="微软雅黑" panose="020B0503020204020204" charset="-122"/>
              </a:rPr>
              <a:t>注意事项：事故调查组应委托</a:t>
            </a:r>
            <a:r>
              <a:rPr lang="zh-CN" altLang="en-US" sz="1500" b="1">
                <a:solidFill>
                  <a:srgbClr val="FF3300"/>
                </a:solidFill>
                <a:latin typeface="微软雅黑" panose="020B0503020204020204" charset="-122"/>
                <a:ea typeface="微软雅黑" panose="020B0503020204020204" charset="-122"/>
              </a:rPr>
              <a:t>具有国家规定资质的机构</a:t>
            </a:r>
            <a:r>
              <a:rPr lang="zh-CN" altLang="en-US" sz="1500" b="1">
                <a:latin typeface="微软雅黑" panose="020B0503020204020204" charset="-122"/>
                <a:ea typeface="微软雅黑" panose="020B0503020204020204" charset="-122"/>
              </a:rPr>
              <a:t>进行检测检验和技术鉴定。对于一些专业技术复杂的事故现场，还需要组织具有相应专业技术能力的专家进行综合分析，形成专家</a:t>
            </a:r>
            <a:r>
              <a:rPr lang="zh-CN" altLang="en-US" sz="1500" b="1">
                <a:solidFill>
                  <a:srgbClr val="FF3300"/>
                </a:solidFill>
                <a:latin typeface="微软雅黑" panose="020B0503020204020204" charset="-122"/>
                <a:ea typeface="微软雅黑" panose="020B0503020204020204" charset="-122"/>
              </a:rPr>
              <a:t>“技术分析报告”</a:t>
            </a:r>
            <a:r>
              <a:rPr lang="zh-CN" altLang="en-US" sz="1500" b="1">
                <a:latin typeface="微软雅黑" panose="020B0503020204020204" charset="-122"/>
                <a:ea typeface="微软雅黑" panose="020B0503020204020204" charset="-122"/>
              </a:rPr>
              <a:t>。技术组对专家技术分析报告质量把关，技术分析报告应</a:t>
            </a:r>
            <a:r>
              <a:rPr lang="zh-CN" altLang="en-US" sz="1500" b="1">
                <a:solidFill>
                  <a:srgbClr val="FF3300"/>
                </a:solidFill>
                <a:latin typeface="微软雅黑" panose="020B0503020204020204" charset="-122"/>
                <a:ea typeface="微软雅黑" panose="020B0503020204020204" charset="-122"/>
              </a:rPr>
              <a:t>符合客观因果关系，引用标准规范得当。</a:t>
            </a:r>
            <a:endParaRPr lang="zh-CN" altLang="zh-CN" sz="1500" b="1">
              <a:solidFill>
                <a:srgbClr val="FF3300"/>
              </a:solidFill>
              <a:latin typeface="微软雅黑" panose="020B0503020204020204" charset="-122"/>
              <a:ea typeface="微软雅黑" panose="020B0503020204020204" charset="-122"/>
            </a:endParaRPr>
          </a:p>
        </p:txBody>
      </p:sp>
      <p:sp>
        <p:nvSpPr>
          <p:cNvPr id="2308"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二、调查取证阶段</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childTnLst>
                                    <p:animEffect transition="out" filter="fade">
                                      <p:cBhvr additive="base">
                                        <p:cTn id="6" dur="500" tmFilter="0, 0; .2, .5; .8, .5; 1, 0"/>
                                        <p:tgtEl>
                                          <p:spTgt spid="2299"/>
                                        </p:tgtEl>
                                      </p:cBhvr>
                                    </p:animEffect>
                                    <p:animScale>
                                      <p:cBhvr additive="base">
                                        <p:cTn id="7" dur="250" fill="hold"/>
                                        <p:tgtEl>
                                          <p:spTgt spid="229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1" name="Freeform 35"/>
          <p:cNvSpPr/>
          <p:nvPr/>
        </p:nvSpPr>
        <p:spPr>
          <a:xfrm flipH="1" flipV="1">
            <a:off x="1439863" y="2301875"/>
            <a:ext cx="6161087" cy="1295400"/>
          </a:xfrm>
          <a:gradFill rotWithShape="1">
            <a:gsLst>
              <a:gs pos="0">
                <a:srgbClr val="B6D74D"/>
              </a:gs>
              <a:gs pos="100000">
                <a:srgbClr val="546324"/>
              </a:gs>
            </a:gsLst>
            <a:lin ang="5400000"/>
            <a:tileRect/>
          </a:gradFill>
          <a:ln w="9525">
            <a:noFill/>
          </a:ln>
          <a:effectLst>
            <a:outerShdw dist="35921" dir="2699999" algn="ctr" rotWithShape="0">
              <a:schemeClr val="bg2"/>
            </a:outerShdw>
          </a:effectLst>
        </p:spPr>
        <p:txBody>
          <a:bodyPr/>
          <a:p>
            <a:endParaRPr lang="zh-CN" altLang="en-US"/>
          </a:p>
        </p:txBody>
      </p:sp>
      <p:sp>
        <p:nvSpPr>
          <p:cNvPr id="2312" name="Freeform 36"/>
          <p:cNvSpPr/>
          <p:nvPr/>
        </p:nvSpPr>
        <p:spPr>
          <a:xfrm>
            <a:off x="1439863" y="950913"/>
            <a:ext cx="6161087" cy="1257300"/>
          </a:xfrm>
          <a:gradFill rotWithShape="1">
            <a:gsLst>
              <a:gs pos="0">
                <a:srgbClr val="FF6161"/>
              </a:gs>
              <a:gs pos="100000">
                <a:srgbClr val="762D2D"/>
              </a:gs>
            </a:gsLst>
            <a:lin ang="5400000"/>
            <a:tileRect/>
          </a:gradFill>
          <a:ln w="9525">
            <a:noFill/>
          </a:ln>
          <a:effectLst>
            <a:outerShdw dist="35921" dir="2699999" algn="ctr" rotWithShape="0">
              <a:schemeClr val="bg2"/>
            </a:outerShdw>
          </a:effectLst>
        </p:spPr>
        <p:txBody>
          <a:bodyPr/>
          <a:p>
            <a:endParaRPr lang="zh-CN" altLang="en-US"/>
          </a:p>
        </p:txBody>
      </p:sp>
      <p:sp>
        <p:nvSpPr>
          <p:cNvPr id="2313" name="Rectangle 39"/>
          <p:cNvSpPr/>
          <p:nvPr/>
        </p:nvSpPr>
        <p:spPr>
          <a:xfrm>
            <a:off x="3929063" y="1579563"/>
            <a:ext cx="1068387"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14" name="Rectangle 50"/>
          <p:cNvSpPr/>
          <p:nvPr/>
        </p:nvSpPr>
        <p:spPr>
          <a:xfrm>
            <a:off x="3983038" y="1752600"/>
            <a:ext cx="915987"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评估</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损失</a:t>
            </a:r>
            <a:endParaRPr lang="zh-CN" altLang="en-US" b="1">
              <a:solidFill>
                <a:srgbClr val="000000"/>
              </a:solidFill>
              <a:latin typeface="黑体" panose="02010609060101010101" charset="-122"/>
              <a:ea typeface="黑体" panose="02010609060101010101" charset="-122"/>
            </a:endParaRPr>
          </a:p>
        </p:txBody>
      </p:sp>
      <p:sp>
        <p:nvSpPr>
          <p:cNvPr id="2315" name="Rectangle 39"/>
          <p:cNvSpPr/>
          <p:nvPr/>
        </p:nvSpPr>
        <p:spPr>
          <a:xfrm>
            <a:off x="5118100" y="1579563"/>
            <a:ext cx="1066800" cy="122237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16" name="Rectangle 39"/>
          <p:cNvSpPr/>
          <p:nvPr/>
        </p:nvSpPr>
        <p:spPr>
          <a:xfrm>
            <a:off x="2741613" y="1579563"/>
            <a:ext cx="1066800"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17" name="Rectangle 50"/>
          <p:cNvSpPr/>
          <p:nvPr/>
        </p:nvSpPr>
        <p:spPr>
          <a:xfrm>
            <a:off x="2741613" y="1752600"/>
            <a:ext cx="971550"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收集</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资料</a:t>
            </a:r>
            <a:endParaRPr lang="zh-CN" altLang="en-US" b="1">
              <a:solidFill>
                <a:srgbClr val="000000"/>
              </a:solidFill>
              <a:latin typeface="黑体" panose="02010609060101010101" charset="-122"/>
              <a:ea typeface="黑体" panose="02010609060101010101" charset="-122"/>
            </a:endParaRPr>
          </a:p>
        </p:txBody>
      </p:sp>
      <p:sp>
        <p:nvSpPr>
          <p:cNvPr id="2318" name="Rectangle 39"/>
          <p:cNvSpPr/>
          <p:nvPr/>
        </p:nvSpPr>
        <p:spPr>
          <a:xfrm>
            <a:off x="1565275" y="1579563"/>
            <a:ext cx="1068388"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19" name="Rectangle 50"/>
          <p:cNvSpPr/>
          <p:nvPr/>
        </p:nvSpPr>
        <p:spPr>
          <a:xfrm>
            <a:off x="1619250" y="1744663"/>
            <a:ext cx="96361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现场</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勘查</a:t>
            </a:r>
            <a:endParaRPr lang="zh-CN" altLang="en-US" b="1">
              <a:solidFill>
                <a:srgbClr val="000000"/>
              </a:solidFill>
              <a:latin typeface="黑体" panose="02010609060101010101" charset="-122"/>
              <a:ea typeface="黑体" panose="02010609060101010101" charset="-122"/>
            </a:endParaRPr>
          </a:p>
        </p:txBody>
      </p:sp>
      <p:sp>
        <p:nvSpPr>
          <p:cNvPr id="2320" name="Rectangle 51"/>
          <p:cNvSpPr/>
          <p:nvPr/>
        </p:nvSpPr>
        <p:spPr>
          <a:xfrm>
            <a:off x="5168900" y="1752600"/>
            <a:ext cx="91916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应急处</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置评估</a:t>
            </a:r>
            <a:endParaRPr lang="zh-CN" altLang="en-US" b="1">
              <a:solidFill>
                <a:srgbClr val="000000"/>
              </a:solidFill>
              <a:latin typeface="黑体" panose="02010609060101010101" charset="-122"/>
              <a:ea typeface="黑体" panose="02010609060101010101" charset="-122"/>
            </a:endParaRPr>
          </a:p>
        </p:txBody>
      </p:sp>
      <p:sp>
        <p:nvSpPr>
          <p:cNvPr id="2321" name="Rectangle 39"/>
          <p:cNvSpPr/>
          <p:nvPr/>
        </p:nvSpPr>
        <p:spPr>
          <a:xfrm>
            <a:off x="6305550" y="1579563"/>
            <a:ext cx="1068388" cy="122872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22" name="Rectangle 51"/>
          <p:cNvSpPr/>
          <p:nvPr/>
        </p:nvSpPr>
        <p:spPr>
          <a:xfrm>
            <a:off x="6369050" y="1697038"/>
            <a:ext cx="919163" cy="9239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zh-CN" b="1">
                <a:latin typeface="黑体" panose="02010609060101010101" charset="-122"/>
                <a:ea typeface="黑体" panose="02010609060101010101" charset="-122"/>
              </a:rPr>
              <a:t>证据审查和</a:t>
            </a:r>
            <a:r>
              <a:rPr lang="zh-CN" altLang="en-US" b="1">
                <a:latin typeface="黑体" panose="02010609060101010101" charset="-122"/>
                <a:ea typeface="黑体" panose="02010609060101010101" charset="-122"/>
              </a:rPr>
              <a:t>补充调查</a:t>
            </a:r>
            <a:endParaRPr lang="zh-CN" altLang="en-US" b="1">
              <a:solidFill>
                <a:srgbClr val="000000"/>
              </a:solidFill>
              <a:latin typeface="黑体" panose="02010609060101010101" charset="-122"/>
              <a:ea typeface="黑体" panose="02010609060101010101" charset="-122"/>
            </a:endParaRPr>
          </a:p>
        </p:txBody>
      </p:sp>
      <p:sp>
        <p:nvSpPr>
          <p:cNvPr id="2323" name="AutoShape 27"/>
          <p:cNvSpPr/>
          <p:nvPr/>
        </p:nvSpPr>
        <p:spPr>
          <a:xfrm flipV="1">
            <a:off x="4225925" y="2825750"/>
            <a:ext cx="474663" cy="323850"/>
          </a:xfrm>
          <a:prstGeom prst="triangle">
            <a:avLst>
              <a:gd name="adj" fmla="val 50000"/>
            </a:avLst>
          </a:prstGeom>
          <a:gradFill rotWithShape="1">
            <a:gsLst>
              <a:gs pos="0">
                <a:srgbClr val="FFC319"/>
              </a:gs>
              <a:gs pos="100000">
                <a:srgbClr val="FFFFFF"/>
              </a:gs>
            </a:gsLst>
            <a:lin ang="5400000"/>
            <a:tileRect/>
          </a:gradFill>
          <a:ln w="9525">
            <a:noFill/>
          </a:ln>
        </p:spPr>
        <p:txBody>
          <a:bodyPr rot="10800000" wrap="none" anchor="ctr" anchorCtr="0"/>
          <a:p>
            <a:pPr eaLnBrk="0" fontAlgn="base" hangingPunct="0">
              <a:lnSpc>
                <a:spcPct val="100000"/>
              </a:lnSpc>
              <a:spcBef>
                <a:spcPct val="0"/>
              </a:spcBef>
              <a:spcAft>
                <a:spcPct val="0"/>
              </a:spcAft>
              <a:buClrTx/>
              <a:buSzPct val="100000"/>
            </a:pPr>
            <a:endParaRPr lang="zh-CN" altLang="zh-CN">
              <a:latin typeface="Times New Roman" panose="02020603050405020304" charset="0"/>
              <a:ea typeface="宋体" panose="02010600030101010101" pitchFamily="2" charset="-122"/>
            </a:endParaRPr>
          </a:p>
        </p:txBody>
      </p:sp>
      <p:sp>
        <p:nvSpPr>
          <p:cNvPr id="2324" name="Rectangle 5"/>
          <p:cNvSpPr/>
          <p:nvPr/>
        </p:nvSpPr>
        <p:spPr>
          <a:xfrm>
            <a:off x="971550" y="3792538"/>
            <a:ext cx="7272338" cy="715962"/>
          </a:xfrm>
          <a:prstGeom prst="rect">
            <a:avLst/>
          </a:prstGeom>
          <a:noFill/>
          <a:ln w="9525" cap="flat" cmpd="sng">
            <a:solidFill>
              <a:srgbClr val="99CC00"/>
            </a:solidFill>
            <a:prstDash val="dash"/>
            <a:miter/>
            <a:headEnd type="none" w="med" len="med"/>
            <a:tailEnd type="none" w="med" len="med"/>
          </a:ln>
        </p:spPr>
        <p:txBody>
          <a:bodyPr/>
          <a:p>
            <a:pPr algn="just" eaLnBrk="0" fontAlgn="base" hangingPunct="0">
              <a:lnSpc>
                <a:spcPct val="135000"/>
              </a:lnSpc>
              <a:spcBef>
                <a:spcPts val="225"/>
              </a:spcBef>
              <a:spcAft>
                <a:spcPts val="225"/>
              </a:spcAft>
              <a:buClr>
                <a:srgbClr val="7030A0"/>
              </a:buClr>
              <a:buSzPct val="100000"/>
            </a:pPr>
            <a:r>
              <a:rPr lang="zh-CN" altLang="en-US" sz="1500" b="1">
                <a:latin typeface="微软雅黑" panose="020B0503020204020204" charset="-122"/>
                <a:ea typeface="微软雅黑" panose="020B0503020204020204" charset="-122"/>
              </a:rPr>
              <a:t>直接经济损失由</a:t>
            </a:r>
            <a:r>
              <a:rPr lang="zh-CN" altLang="en-US" sz="1500" b="1">
                <a:solidFill>
                  <a:srgbClr val="FF3300"/>
                </a:solidFill>
                <a:latin typeface="微软雅黑" panose="020B0503020204020204" charset="-122"/>
                <a:ea typeface="微软雅黑" panose="020B0503020204020204" charset="-122"/>
              </a:rPr>
              <a:t>人身伤亡后支出的费用</a:t>
            </a:r>
            <a:r>
              <a:rPr lang="zh-CN" altLang="en-US" sz="1500" b="1">
                <a:latin typeface="微软雅黑" panose="020B0503020204020204" charset="-122"/>
                <a:ea typeface="微软雅黑" panose="020B0503020204020204" charset="-122"/>
              </a:rPr>
              <a:t>、</a:t>
            </a:r>
            <a:r>
              <a:rPr lang="zh-CN" altLang="en-US" sz="1500" b="1">
                <a:solidFill>
                  <a:srgbClr val="FF3300"/>
                </a:solidFill>
                <a:latin typeface="微软雅黑" panose="020B0503020204020204" charset="-122"/>
                <a:ea typeface="微软雅黑" panose="020B0503020204020204" charset="-122"/>
              </a:rPr>
              <a:t>事故善后处理费用</a:t>
            </a:r>
            <a:r>
              <a:rPr lang="zh-CN" altLang="en-US" sz="1500" b="1">
                <a:latin typeface="微软雅黑" panose="020B0503020204020204" charset="-122"/>
                <a:ea typeface="微软雅黑" panose="020B0503020204020204" charset="-122"/>
              </a:rPr>
              <a:t>、</a:t>
            </a:r>
            <a:r>
              <a:rPr lang="zh-CN" altLang="en-US" sz="1500" b="1">
                <a:solidFill>
                  <a:srgbClr val="FF3300"/>
                </a:solidFill>
                <a:latin typeface="微软雅黑" panose="020B0503020204020204" charset="-122"/>
                <a:ea typeface="微软雅黑" panose="020B0503020204020204" charset="-122"/>
              </a:rPr>
              <a:t>财产损失价值</a:t>
            </a:r>
            <a:r>
              <a:rPr lang="zh-CN" altLang="en-US" sz="1500" b="1">
                <a:latin typeface="微软雅黑" panose="020B0503020204020204" charset="-122"/>
                <a:ea typeface="微软雅黑" panose="020B0503020204020204" charset="-122"/>
              </a:rPr>
              <a:t>三大部分组成。（</a:t>
            </a:r>
            <a:r>
              <a:rPr lang="en-US" altLang="zh-CN" sz="1500" b="1">
                <a:latin typeface="微软雅黑" panose="020B0503020204020204" charset="-122"/>
                <a:ea typeface="微软雅黑" panose="020B0503020204020204" charset="-122"/>
              </a:rPr>
              <a:t>GB6721</a:t>
            </a:r>
            <a:r>
              <a:rPr lang="zh-CN" altLang="en-US" sz="1500" b="1">
                <a:latin typeface="微软雅黑" panose="020B0503020204020204" charset="-122"/>
                <a:ea typeface="微软雅黑" panose="020B0503020204020204" charset="-122"/>
              </a:rPr>
              <a:t>）</a:t>
            </a:r>
            <a:endParaRPr lang="en-US" altLang="zh-CN" sz="1500" b="1">
              <a:latin typeface="微软雅黑" panose="020B0503020204020204" charset="-122"/>
              <a:ea typeface="微软雅黑" panose="020B0503020204020204" charset="-122"/>
            </a:endParaRPr>
          </a:p>
        </p:txBody>
      </p:sp>
      <p:sp>
        <p:nvSpPr>
          <p:cNvPr id="2325"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二、调查取证阶段</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childTnLst>
                                    <p:animEffect transition="out" filter="fade">
                                      <p:cBhvr additive="base">
                                        <p:cTn id="6" dur="500" tmFilter="0, 0; .2, .5; .8, .5; 1, 0"/>
                                        <p:tgtEl>
                                          <p:spTgt spid="2313"/>
                                        </p:tgtEl>
                                      </p:cBhvr>
                                    </p:animEffect>
                                    <p:animScale>
                                      <p:cBhvr additive="base">
                                        <p:cTn id="7" dur="250" fill="hold"/>
                                        <p:tgtEl>
                                          <p:spTgt spid="23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8" name="Freeform 35"/>
          <p:cNvSpPr/>
          <p:nvPr/>
        </p:nvSpPr>
        <p:spPr>
          <a:xfrm flipH="1" flipV="1">
            <a:off x="1439863" y="2301875"/>
            <a:ext cx="6161087" cy="1295400"/>
          </a:xfrm>
          <a:gradFill rotWithShape="1">
            <a:gsLst>
              <a:gs pos="0">
                <a:srgbClr val="B6D74D"/>
              </a:gs>
              <a:gs pos="100000">
                <a:srgbClr val="546324"/>
              </a:gs>
            </a:gsLst>
            <a:lin ang="5400000"/>
            <a:tileRect/>
          </a:gradFill>
          <a:ln w="9525">
            <a:noFill/>
          </a:ln>
          <a:effectLst>
            <a:outerShdw dist="35921" dir="2699999" algn="ctr" rotWithShape="0">
              <a:schemeClr val="bg2"/>
            </a:outerShdw>
          </a:effectLst>
        </p:spPr>
        <p:txBody>
          <a:bodyPr/>
          <a:p>
            <a:endParaRPr lang="zh-CN" altLang="en-US"/>
          </a:p>
        </p:txBody>
      </p:sp>
      <p:sp>
        <p:nvSpPr>
          <p:cNvPr id="2329" name="Freeform 36"/>
          <p:cNvSpPr/>
          <p:nvPr/>
        </p:nvSpPr>
        <p:spPr>
          <a:xfrm>
            <a:off x="1439863" y="950913"/>
            <a:ext cx="6161087" cy="1257300"/>
          </a:xfrm>
          <a:gradFill rotWithShape="1">
            <a:gsLst>
              <a:gs pos="0">
                <a:srgbClr val="FF6161"/>
              </a:gs>
              <a:gs pos="100000">
                <a:srgbClr val="762D2D"/>
              </a:gs>
            </a:gsLst>
            <a:lin ang="5400000"/>
            <a:tileRect/>
          </a:gradFill>
          <a:ln w="9525">
            <a:noFill/>
          </a:ln>
          <a:effectLst>
            <a:outerShdw dist="35921" dir="2699999" algn="ctr" rotWithShape="0">
              <a:schemeClr val="bg2"/>
            </a:outerShdw>
          </a:effectLst>
        </p:spPr>
        <p:txBody>
          <a:bodyPr/>
          <a:p>
            <a:endParaRPr lang="zh-CN" altLang="en-US"/>
          </a:p>
        </p:txBody>
      </p:sp>
      <p:sp>
        <p:nvSpPr>
          <p:cNvPr id="2330" name="Rectangle 39"/>
          <p:cNvSpPr/>
          <p:nvPr/>
        </p:nvSpPr>
        <p:spPr>
          <a:xfrm>
            <a:off x="3929063" y="1579563"/>
            <a:ext cx="1068387"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31" name="Rectangle 50"/>
          <p:cNvSpPr/>
          <p:nvPr/>
        </p:nvSpPr>
        <p:spPr>
          <a:xfrm>
            <a:off x="3983038" y="1752600"/>
            <a:ext cx="915987"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评估</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损失</a:t>
            </a:r>
            <a:endParaRPr lang="zh-CN" altLang="en-US" b="1">
              <a:solidFill>
                <a:srgbClr val="000000"/>
              </a:solidFill>
              <a:latin typeface="黑体" panose="02010609060101010101" charset="-122"/>
              <a:ea typeface="黑体" panose="02010609060101010101" charset="-122"/>
            </a:endParaRPr>
          </a:p>
        </p:txBody>
      </p:sp>
      <p:sp>
        <p:nvSpPr>
          <p:cNvPr id="2332" name="Rectangle 39"/>
          <p:cNvSpPr/>
          <p:nvPr/>
        </p:nvSpPr>
        <p:spPr>
          <a:xfrm>
            <a:off x="5118100" y="1579563"/>
            <a:ext cx="1066800" cy="122237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33" name="Rectangle 39"/>
          <p:cNvSpPr/>
          <p:nvPr/>
        </p:nvSpPr>
        <p:spPr>
          <a:xfrm>
            <a:off x="2741613" y="1579563"/>
            <a:ext cx="1066800"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34" name="Rectangle 50"/>
          <p:cNvSpPr/>
          <p:nvPr/>
        </p:nvSpPr>
        <p:spPr>
          <a:xfrm>
            <a:off x="2741613" y="1752600"/>
            <a:ext cx="971550"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收集</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资料</a:t>
            </a:r>
            <a:endParaRPr lang="zh-CN" altLang="en-US" b="1">
              <a:solidFill>
                <a:srgbClr val="000000"/>
              </a:solidFill>
              <a:latin typeface="黑体" panose="02010609060101010101" charset="-122"/>
              <a:ea typeface="黑体" panose="02010609060101010101" charset="-122"/>
            </a:endParaRPr>
          </a:p>
        </p:txBody>
      </p:sp>
      <p:sp>
        <p:nvSpPr>
          <p:cNvPr id="2335" name="Rectangle 39"/>
          <p:cNvSpPr/>
          <p:nvPr/>
        </p:nvSpPr>
        <p:spPr>
          <a:xfrm>
            <a:off x="1565275" y="1579563"/>
            <a:ext cx="1068388"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36" name="Rectangle 50"/>
          <p:cNvSpPr/>
          <p:nvPr/>
        </p:nvSpPr>
        <p:spPr>
          <a:xfrm>
            <a:off x="1619250" y="1744663"/>
            <a:ext cx="96361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现场</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勘查</a:t>
            </a:r>
            <a:endParaRPr lang="zh-CN" altLang="en-US" b="1">
              <a:solidFill>
                <a:srgbClr val="000000"/>
              </a:solidFill>
              <a:latin typeface="黑体" panose="02010609060101010101" charset="-122"/>
              <a:ea typeface="黑体" panose="02010609060101010101" charset="-122"/>
            </a:endParaRPr>
          </a:p>
        </p:txBody>
      </p:sp>
      <p:sp>
        <p:nvSpPr>
          <p:cNvPr id="2337" name="Rectangle 51"/>
          <p:cNvSpPr/>
          <p:nvPr/>
        </p:nvSpPr>
        <p:spPr>
          <a:xfrm>
            <a:off x="5168900" y="1752600"/>
            <a:ext cx="91916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应急处</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置评估</a:t>
            </a:r>
            <a:endParaRPr lang="zh-CN" altLang="en-US" b="1">
              <a:solidFill>
                <a:srgbClr val="000000"/>
              </a:solidFill>
              <a:latin typeface="黑体" panose="02010609060101010101" charset="-122"/>
              <a:ea typeface="黑体" panose="02010609060101010101" charset="-122"/>
            </a:endParaRPr>
          </a:p>
        </p:txBody>
      </p:sp>
      <p:sp>
        <p:nvSpPr>
          <p:cNvPr id="2338" name="Rectangle 39"/>
          <p:cNvSpPr/>
          <p:nvPr/>
        </p:nvSpPr>
        <p:spPr>
          <a:xfrm>
            <a:off x="6305550" y="1579563"/>
            <a:ext cx="1068388" cy="122872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39" name="Rectangle 51"/>
          <p:cNvSpPr/>
          <p:nvPr/>
        </p:nvSpPr>
        <p:spPr>
          <a:xfrm>
            <a:off x="6369050" y="1697038"/>
            <a:ext cx="919163" cy="9239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zh-CN" b="1">
                <a:latin typeface="黑体" panose="02010609060101010101" charset="-122"/>
                <a:ea typeface="黑体" panose="02010609060101010101" charset="-122"/>
              </a:rPr>
              <a:t>证据审查和</a:t>
            </a:r>
            <a:r>
              <a:rPr lang="zh-CN" altLang="en-US" b="1">
                <a:latin typeface="黑体" panose="02010609060101010101" charset="-122"/>
                <a:ea typeface="黑体" panose="02010609060101010101" charset="-122"/>
              </a:rPr>
              <a:t>补充调查</a:t>
            </a:r>
            <a:endParaRPr lang="zh-CN" altLang="en-US" b="1">
              <a:solidFill>
                <a:srgbClr val="000000"/>
              </a:solidFill>
              <a:latin typeface="黑体" panose="02010609060101010101" charset="-122"/>
              <a:ea typeface="黑体" panose="02010609060101010101" charset="-122"/>
            </a:endParaRPr>
          </a:p>
        </p:txBody>
      </p:sp>
      <p:sp>
        <p:nvSpPr>
          <p:cNvPr id="2340" name="AutoShape 27"/>
          <p:cNvSpPr/>
          <p:nvPr/>
        </p:nvSpPr>
        <p:spPr>
          <a:xfrm flipV="1">
            <a:off x="5414963" y="2843213"/>
            <a:ext cx="473075" cy="323850"/>
          </a:xfrm>
          <a:prstGeom prst="triangle">
            <a:avLst>
              <a:gd name="adj" fmla="val 50000"/>
            </a:avLst>
          </a:prstGeom>
          <a:gradFill rotWithShape="1">
            <a:gsLst>
              <a:gs pos="0">
                <a:srgbClr val="FFC319"/>
              </a:gs>
              <a:gs pos="100000">
                <a:srgbClr val="FFFFFF"/>
              </a:gs>
            </a:gsLst>
            <a:lin ang="5400000"/>
            <a:tileRect/>
          </a:gradFill>
          <a:ln w="9525">
            <a:noFill/>
          </a:ln>
        </p:spPr>
        <p:txBody>
          <a:bodyPr rot="10800000" wrap="none" anchor="ctr" anchorCtr="0"/>
          <a:p>
            <a:pPr eaLnBrk="0" fontAlgn="base" hangingPunct="0">
              <a:lnSpc>
                <a:spcPct val="100000"/>
              </a:lnSpc>
              <a:spcBef>
                <a:spcPct val="0"/>
              </a:spcBef>
              <a:spcAft>
                <a:spcPct val="0"/>
              </a:spcAft>
              <a:buClrTx/>
              <a:buSzPct val="100000"/>
            </a:pPr>
            <a:endParaRPr lang="zh-CN" altLang="zh-CN">
              <a:latin typeface="Times New Roman" panose="02020603050405020304" charset="0"/>
              <a:ea typeface="宋体" panose="02010600030101010101" pitchFamily="2" charset="-122"/>
            </a:endParaRPr>
          </a:p>
        </p:txBody>
      </p:sp>
      <p:sp>
        <p:nvSpPr>
          <p:cNvPr id="2341" name="Rectangle 5"/>
          <p:cNvSpPr/>
          <p:nvPr/>
        </p:nvSpPr>
        <p:spPr>
          <a:xfrm>
            <a:off x="684213" y="3616325"/>
            <a:ext cx="7775575" cy="1338263"/>
          </a:xfrm>
          <a:prstGeom prst="rect">
            <a:avLst/>
          </a:prstGeom>
          <a:noFill/>
          <a:ln w="9525" cap="flat" cmpd="sng">
            <a:solidFill>
              <a:srgbClr val="99CC00"/>
            </a:solidFill>
            <a:prstDash val="dash"/>
            <a:miter/>
            <a:headEnd type="none" w="med" len="med"/>
            <a:tailEnd type="none" w="med" len="med"/>
          </a:ln>
        </p:spPr>
        <p:txBody>
          <a:bodyPr/>
          <a:p>
            <a:pPr algn="just" eaLnBrk="0" fontAlgn="base" hangingPunct="0">
              <a:lnSpc>
                <a:spcPct val="135000"/>
              </a:lnSpc>
              <a:spcBef>
                <a:spcPts val="225"/>
              </a:spcBef>
              <a:spcAft>
                <a:spcPts val="225"/>
              </a:spcAft>
              <a:buClr>
                <a:srgbClr val="7030A0"/>
              </a:buClr>
              <a:buSzPct val="100000"/>
            </a:pPr>
            <a:r>
              <a:rPr lang="zh-CN" altLang="en-US" sz="1500" b="1">
                <a:solidFill>
                  <a:srgbClr val="FF3300"/>
                </a:solidFill>
                <a:latin typeface="微软雅黑" panose="020B0503020204020204" charset="-122"/>
                <a:ea typeface="微软雅黑" panose="020B0503020204020204" charset="-122"/>
              </a:rPr>
              <a:t>事故发生单位</a:t>
            </a:r>
            <a:r>
              <a:rPr lang="zh-CN" altLang="en-US" sz="1500" b="1">
                <a:latin typeface="微软雅黑" panose="020B0503020204020204" charset="-122"/>
                <a:ea typeface="微软雅黑" panose="020B0503020204020204" charset="-122"/>
              </a:rPr>
              <a:t>和</a:t>
            </a:r>
            <a:r>
              <a:rPr lang="zh-CN" altLang="en-US" sz="1500" b="1">
                <a:solidFill>
                  <a:srgbClr val="FF3300"/>
                </a:solidFill>
                <a:latin typeface="微软雅黑" panose="020B0503020204020204" charset="-122"/>
                <a:ea typeface="微软雅黑" panose="020B0503020204020204" charset="-122"/>
              </a:rPr>
              <a:t>事故发生地人民政府（应急指挥部）</a:t>
            </a:r>
            <a:r>
              <a:rPr lang="zh-CN" altLang="en-US" sz="1500" b="1">
                <a:latin typeface="微软雅黑" panose="020B0503020204020204" charset="-122"/>
                <a:ea typeface="微软雅黑" panose="020B0503020204020204" charset="-122"/>
              </a:rPr>
              <a:t>应当分别总结事故应急处置工作，向事故调查组提交总结报告。事故调查组应急处置评估组根据调查需要，可以采取听取汇报、现场勘查、调阅资料、询问人员、专家论证等方式对事故应急处置工作进行评估，并提出评估意见。</a:t>
            </a:r>
            <a:endParaRPr lang="zh-CN" altLang="zh-CN" sz="1500" b="1">
              <a:latin typeface="微软雅黑" panose="020B0503020204020204" charset="-122"/>
              <a:ea typeface="微软雅黑" panose="020B0503020204020204" charset="-122"/>
            </a:endParaRPr>
          </a:p>
        </p:txBody>
      </p:sp>
      <p:sp>
        <p:nvSpPr>
          <p:cNvPr id="2342"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二、调查取证阶段</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childTnLst>
                                    <p:animEffect transition="out" filter="fade">
                                      <p:cBhvr additive="base">
                                        <p:cTn id="6" dur="500" tmFilter="0, 0; .2, .5; .8, .5; 1, 0"/>
                                        <p:tgtEl>
                                          <p:spTgt spid="2332"/>
                                        </p:tgtEl>
                                      </p:cBhvr>
                                    </p:animEffect>
                                    <p:animScale>
                                      <p:cBhvr additive="base">
                                        <p:cTn id="7" dur="250" fill="hold"/>
                                        <p:tgtEl>
                                          <p:spTgt spid="23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412875"/>
            <a:ext cx="5566410" cy="2200910"/>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35560" y="47672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591"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5" name="Freeform 35"/>
          <p:cNvSpPr/>
          <p:nvPr/>
        </p:nvSpPr>
        <p:spPr>
          <a:xfrm flipH="1" flipV="1">
            <a:off x="1585913" y="1652588"/>
            <a:ext cx="6161087" cy="1011237"/>
          </a:xfrm>
          <a:gradFill rotWithShape="1">
            <a:gsLst>
              <a:gs pos="0">
                <a:srgbClr val="B6D74D"/>
              </a:gs>
              <a:gs pos="100000">
                <a:srgbClr val="546324"/>
              </a:gs>
            </a:gsLst>
            <a:lin ang="5400000"/>
            <a:tileRect/>
          </a:gradFill>
          <a:ln w="9525">
            <a:noFill/>
          </a:ln>
          <a:effectLst>
            <a:outerShdw dist="35921" dir="2699999" algn="ctr" rotWithShape="0">
              <a:schemeClr val="bg2"/>
            </a:outerShdw>
          </a:effectLst>
        </p:spPr>
        <p:txBody>
          <a:bodyPr/>
          <a:p>
            <a:endParaRPr lang="zh-CN" altLang="en-US"/>
          </a:p>
        </p:txBody>
      </p:sp>
      <p:sp>
        <p:nvSpPr>
          <p:cNvPr id="2346" name="Freeform 36"/>
          <p:cNvSpPr/>
          <p:nvPr/>
        </p:nvSpPr>
        <p:spPr>
          <a:xfrm>
            <a:off x="1382713" y="822325"/>
            <a:ext cx="6161087" cy="830263"/>
          </a:xfrm>
          <a:gradFill rotWithShape="1">
            <a:gsLst>
              <a:gs pos="0">
                <a:srgbClr val="FF6161"/>
              </a:gs>
              <a:gs pos="100000">
                <a:srgbClr val="762D2D"/>
              </a:gs>
            </a:gsLst>
            <a:lin ang="5400000"/>
            <a:tileRect/>
          </a:gradFill>
          <a:ln w="9525">
            <a:noFill/>
          </a:ln>
          <a:effectLst>
            <a:outerShdw dist="35921" dir="2699999" algn="ctr" rotWithShape="0">
              <a:schemeClr val="bg2"/>
            </a:outerShdw>
          </a:effectLst>
        </p:spPr>
        <p:txBody>
          <a:bodyPr/>
          <a:p>
            <a:endParaRPr lang="zh-CN" altLang="en-US"/>
          </a:p>
        </p:txBody>
      </p:sp>
      <p:sp>
        <p:nvSpPr>
          <p:cNvPr id="2347" name="Rectangle 39"/>
          <p:cNvSpPr/>
          <p:nvPr/>
        </p:nvSpPr>
        <p:spPr>
          <a:xfrm>
            <a:off x="3929063" y="1293813"/>
            <a:ext cx="1068387"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48" name="Rectangle 50"/>
          <p:cNvSpPr/>
          <p:nvPr/>
        </p:nvSpPr>
        <p:spPr>
          <a:xfrm>
            <a:off x="4005263" y="1549400"/>
            <a:ext cx="915987" cy="785813"/>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评估</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损失</a:t>
            </a:r>
            <a:endParaRPr lang="zh-CN" altLang="en-US" b="1">
              <a:solidFill>
                <a:srgbClr val="000000"/>
              </a:solidFill>
              <a:latin typeface="黑体" panose="02010609060101010101" charset="-122"/>
              <a:ea typeface="黑体" panose="02010609060101010101" charset="-122"/>
            </a:endParaRPr>
          </a:p>
        </p:txBody>
      </p:sp>
      <p:sp>
        <p:nvSpPr>
          <p:cNvPr id="2349" name="Rectangle 39"/>
          <p:cNvSpPr/>
          <p:nvPr/>
        </p:nvSpPr>
        <p:spPr>
          <a:xfrm>
            <a:off x="5118100" y="1298575"/>
            <a:ext cx="1066800" cy="1220788"/>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50" name="Rectangle 39"/>
          <p:cNvSpPr/>
          <p:nvPr/>
        </p:nvSpPr>
        <p:spPr>
          <a:xfrm>
            <a:off x="2752725" y="1293813"/>
            <a:ext cx="1068388" cy="1230312"/>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51" name="Rectangle 50"/>
          <p:cNvSpPr/>
          <p:nvPr/>
        </p:nvSpPr>
        <p:spPr>
          <a:xfrm>
            <a:off x="2794000" y="1531938"/>
            <a:ext cx="971550"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收集</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资料</a:t>
            </a:r>
            <a:endParaRPr lang="zh-CN" altLang="en-US" b="1">
              <a:solidFill>
                <a:srgbClr val="000000"/>
              </a:solidFill>
              <a:latin typeface="黑体" panose="02010609060101010101" charset="-122"/>
              <a:ea typeface="黑体" panose="02010609060101010101" charset="-122"/>
            </a:endParaRPr>
          </a:p>
        </p:txBody>
      </p:sp>
      <p:sp>
        <p:nvSpPr>
          <p:cNvPr id="2352" name="Rectangle 39"/>
          <p:cNvSpPr/>
          <p:nvPr/>
        </p:nvSpPr>
        <p:spPr>
          <a:xfrm>
            <a:off x="1595438" y="1276350"/>
            <a:ext cx="1068387" cy="1230313"/>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53" name="Rectangle 50"/>
          <p:cNvSpPr/>
          <p:nvPr/>
        </p:nvSpPr>
        <p:spPr>
          <a:xfrm>
            <a:off x="1631950" y="1574800"/>
            <a:ext cx="963613"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现场</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勘查</a:t>
            </a:r>
            <a:endParaRPr lang="zh-CN" altLang="en-US" b="1">
              <a:solidFill>
                <a:srgbClr val="000000"/>
              </a:solidFill>
              <a:latin typeface="黑体" panose="02010609060101010101" charset="-122"/>
              <a:ea typeface="黑体" panose="02010609060101010101" charset="-122"/>
            </a:endParaRPr>
          </a:p>
        </p:txBody>
      </p:sp>
      <p:sp>
        <p:nvSpPr>
          <p:cNvPr id="2354" name="Rectangle 51"/>
          <p:cNvSpPr/>
          <p:nvPr/>
        </p:nvSpPr>
        <p:spPr>
          <a:xfrm>
            <a:off x="5173663" y="1565275"/>
            <a:ext cx="919162" cy="784225"/>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应急处</a:t>
            </a:r>
            <a:endParaRPr lang="en-US" altLang="zh-CN" b="1">
              <a:solidFill>
                <a:srgbClr val="000000"/>
              </a:solidFill>
              <a:latin typeface="黑体" panose="02010609060101010101" charset="-122"/>
              <a:ea typeface="黑体" panose="02010609060101010101" charset="-122"/>
            </a:endParaRPr>
          </a:p>
          <a:p>
            <a:pPr algn="ctr" eaLnBrk="0" fontAlgn="base" hangingPunct="0">
              <a:lnSpc>
                <a:spcPct val="100000"/>
              </a:lnSpc>
              <a:spcBef>
                <a:spcPct val="50000"/>
              </a:spcBef>
              <a:spcAft>
                <a:spcPct val="0"/>
              </a:spcAft>
              <a:buClrTx/>
              <a:buSzPct val="100000"/>
            </a:pPr>
            <a:r>
              <a:rPr lang="zh-CN" altLang="en-US" b="1">
                <a:solidFill>
                  <a:srgbClr val="000000"/>
                </a:solidFill>
                <a:latin typeface="黑体" panose="02010609060101010101" charset="-122"/>
                <a:ea typeface="黑体" panose="02010609060101010101" charset="-122"/>
              </a:rPr>
              <a:t>置评估</a:t>
            </a:r>
            <a:endParaRPr lang="zh-CN" altLang="en-US" b="1">
              <a:solidFill>
                <a:srgbClr val="000000"/>
              </a:solidFill>
              <a:latin typeface="黑体" panose="02010609060101010101" charset="-122"/>
              <a:ea typeface="黑体" panose="02010609060101010101" charset="-122"/>
            </a:endParaRPr>
          </a:p>
        </p:txBody>
      </p:sp>
      <p:sp>
        <p:nvSpPr>
          <p:cNvPr id="2355" name="Rectangle 39"/>
          <p:cNvSpPr/>
          <p:nvPr/>
        </p:nvSpPr>
        <p:spPr>
          <a:xfrm>
            <a:off x="6305550" y="1312863"/>
            <a:ext cx="1068388" cy="1228725"/>
          </a:xfrm>
          <a:prstGeom prst="rect">
            <a:avLst/>
          </a:prstGeom>
          <a:gradFill rotWithShape="1">
            <a:gsLst>
              <a:gs pos="0">
                <a:srgbClr val="FFFFFF"/>
              </a:gs>
              <a:gs pos="100000">
                <a:srgbClr val="DAE9FA"/>
              </a:gs>
            </a:gsLst>
            <a:lin ang="5400000"/>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356" name="Rectangle 51"/>
          <p:cNvSpPr/>
          <p:nvPr/>
        </p:nvSpPr>
        <p:spPr>
          <a:xfrm>
            <a:off x="6384925" y="1535113"/>
            <a:ext cx="919163" cy="922337"/>
          </a:xfrm>
          <a:prstGeom prst="rect">
            <a:avLst/>
          </a:prstGeom>
          <a:noFill/>
          <a:ln w="9525">
            <a:noFill/>
          </a:ln>
        </p:spPr>
        <p:txBody>
          <a:bodyPr/>
          <a:p>
            <a:pPr algn="ctr" eaLnBrk="0" fontAlgn="base" hangingPunct="0">
              <a:lnSpc>
                <a:spcPct val="100000"/>
              </a:lnSpc>
              <a:spcBef>
                <a:spcPct val="50000"/>
              </a:spcBef>
              <a:spcAft>
                <a:spcPct val="0"/>
              </a:spcAft>
              <a:buClrTx/>
              <a:buSzPct val="100000"/>
            </a:pPr>
            <a:r>
              <a:rPr lang="zh-CN" altLang="zh-CN" b="1">
                <a:latin typeface="黑体" panose="02010609060101010101" charset="-122"/>
                <a:ea typeface="黑体" panose="02010609060101010101" charset="-122"/>
              </a:rPr>
              <a:t>证据审查和</a:t>
            </a:r>
            <a:r>
              <a:rPr lang="zh-CN" altLang="en-US" b="1">
                <a:latin typeface="黑体" panose="02010609060101010101" charset="-122"/>
                <a:ea typeface="黑体" panose="02010609060101010101" charset="-122"/>
              </a:rPr>
              <a:t>补充调查</a:t>
            </a:r>
            <a:endParaRPr lang="zh-CN" altLang="en-US" b="1">
              <a:solidFill>
                <a:srgbClr val="000000"/>
              </a:solidFill>
              <a:latin typeface="黑体" panose="02010609060101010101" charset="-122"/>
              <a:ea typeface="黑体" panose="02010609060101010101" charset="-122"/>
            </a:endParaRPr>
          </a:p>
        </p:txBody>
      </p:sp>
      <p:sp>
        <p:nvSpPr>
          <p:cNvPr id="2357" name="AutoShape 27"/>
          <p:cNvSpPr/>
          <p:nvPr/>
        </p:nvSpPr>
        <p:spPr>
          <a:xfrm flipV="1">
            <a:off x="6602413" y="2522538"/>
            <a:ext cx="474662" cy="323850"/>
          </a:xfrm>
          <a:prstGeom prst="triangle">
            <a:avLst>
              <a:gd name="adj" fmla="val 50000"/>
            </a:avLst>
          </a:prstGeom>
          <a:gradFill rotWithShape="1">
            <a:gsLst>
              <a:gs pos="0">
                <a:srgbClr val="FFC319"/>
              </a:gs>
              <a:gs pos="100000">
                <a:srgbClr val="FFFFFF"/>
              </a:gs>
            </a:gsLst>
            <a:lin ang="5400000"/>
            <a:tileRect/>
          </a:gradFill>
          <a:ln w="9525">
            <a:noFill/>
          </a:ln>
        </p:spPr>
        <p:txBody>
          <a:bodyPr rot="10800000" wrap="none" anchor="ctr" anchorCtr="0"/>
          <a:p>
            <a:pPr eaLnBrk="0" fontAlgn="base" hangingPunct="0">
              <a:lnSpc>
                <a:spcPct val="100000"/>
              </a:lnSpc>
              <a:spcBef>
                <a:spcPct val="0"/>
              </a:spcBef>
              <a:spcAft>
                <a:spcPct val="0"/>
              </a:spcAft>
              <a:buClrTx/>
              <a:buSzPct val="100000"/>
            </a:pPr>
            <a:endParaRPr lang="zh-CN" altLang="zh-CN">
              <a:latin typeface="Times New Roman" panose="02020603050405020304" charset="0"/>
              <a:ea typeface="宋体" panose="02010600030101010101" pitchFamily="2" charset="-122"/>
            </a:endParaRPr>
          </a:p>
        </p:txBody>
      </p:sp>
      <p:sp>
        <p:nvSpPr>
          <p:cNvPr id="2358" name="Rectangle 5"/>
          <p:cNvSpPr/>
          <p:nvPr/>
        </p:nvSpPr>
        <p:spPr>
          <a:xfrm>
            <a:off x="971550" y="2763838"/>
            <a:ext cx="8064500" cy="2170112"/>
          </a:xfrm>
          <a:prstGeom prst="rect">
            <a:avLst/>
          </a:prstGeom>
          <a:noFill/>
          <a:ln w="9525" cap="flat" cmpd="sng">
            <a:solidFill>
              <a:srgbClr val="99CC00"/>
            </a:solidFill>
            <a:prstDash val="dash"/>
            <a:miter/>
            <a:headEnd type="none" w="med" len="med"/>
            <a:tailEnd type="none" w="med" len="med"/>
          </a:ln>
        </p:spPr>
        <p:txBody>
          <a:bodyPr/>
          <a:p>
            <a:pPr algn="just" eaLnBrk="0" fontAlgn="base" hangingPunct="0">
              <a:lnSpc>
                <a:spcPct val="150000"/>
              </a:lnSpc>
              <a:spcBef>
                <a:spcPct val="0"/>
              </a:spcBef>
              <a:spcAft>
                <a:spcPct val="0"/>
              </a:spcAft>
              <a:buClr>
                <a:srgbClr val="7030A0"/>
              </a:buClr>
              <a:buSzPct val="100000"/>
            </a:pPr>
            <a:r>
              <a:rPr lang="en-US" altLang="zh-CN" sz="1500" b="1">
                <a:latin typeface="微软雅黑" panose="020B0503020204020204" charset="-122"/>
                <a:ea typeface="微软雅黑" panose="020B0503020204020204" charset="-122"/>
              </a:rPr>
              <a:t>1.</a:t>
            </a:r>
            <a:r>
              <a:rPr lang="zh-CN" altLang="zh-CN" sz="1500" b="1">
                <a:latin typeface="微软雅黑" panose="020B0503020204020204" charset="-122"/>
                <a:ea typeface="微软雅黑" panose="020B0503020204020204" charset="-122"/>
              </a:rPr>
              <a:t>证据的客观性</a:t>
            </a:r>
            <a:r>
              <a:rPr lang="en-US" altLang="zh-CN" sz="1500" b="1">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询问笔录需经过客观证据补强，忌只凭口供定案。</a:t>
            </a:r>
            <a:endParaRPr lang="zh-CN" altLang="zh-CN" sz="1500" b="1">
              <a:latin typeface="微软雅黑" panose="020B0503020204020204" charset="-122"/>
              <a:ea typeface="微软雅黑" panose="020B0503020204020204" charset="-122"/>
            </a:endParaRPr>
          </a:p>
          <a:p>
            <a:pPr algn="just" eaLnBrk="0" fontAlgn="base" hangingPunct="0">
              <a:lnSpc>
                <a:spcPct val="150000"/>
              </a:lnSpc>
              <a:spcBef>
                <a:spcPct val="0"/>
              </a:spcBef>
              <a:spcAft>
                <a:spcPct val="0"/>
              </a:spcAft>
              <a:buClr>
                <a:srgbClr val="7030A0"/>
              </a:buClr>
              <a:buSzPct val="100000"/>
            </a:pPr>
            <a:r>
              <a:rPr lang="en-US" altLang="zh-CN" sz="1500" b="1">
                <a:latin typeface="微软雅黑" panose="020B0503020204020204" charset="-122"/>
                <a:ea typeface="微软雅黑" panose="020B0503020204020204" charset="-122"/>
              </a:rPr>
              <a:t>2.</a:t>
            </a:r>
            <a:r>
              <a:rPr lang="zh-CN" altLang="zh-CN" sz="1500" b="1">
                <a:latin typeface="微软雅黑" panose="020B0503020204020204" charset="-122"/>
                <a:ea typeface="微软雅黑" panose="020B0503020204020204" charset="-122"/>
              </a:rPr>
              <a:t>证据的关联性</a:t>
            </a:r>
            <a:r>
              <a:rPr lang="en-US" altLang="zh-CN" sz="1500" b="1">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相互印证，孤证不为证。</a:t>
            </a:r>
            <a:endParaRPr lang="en-US" altLang="zh-CN" sz="1500" b="1">
              <a:latin typeface="微软雅黑" panose="020B0503020204020204" charset="-122"/>
              <a:ea typeface="微软雅黑" panose="020B0503020204020204" charset="-122"/>
            </a:endParaRPr>
          </a:p>
          <a:p>
            <a:pPr algn="just" eaLnBrk="0" fontAlgn="base" hangingPunct="0">
              <a:lnSpc>
                <a:spcPct val="150000"/>
              </a:lnSpc>
              <a:spcBef>
                <a:spcPct val="0"/>
              </a:spcBef>
              <a:spcAft>
                <a:spcPct val="0"/>
              </a:spcAft>
              <a:buClr>
                <a:srgbClr val="7030A0"/>
              </a:buClr>
              <a:buSzPct val="100000"/>
            </a:pPr>
            <a:r>
              <a:rPr lang="en-US" altLang="zh-CN" sz="1500" b="1">
                <a:latin typeface="微软雅黑" panose="020B0503020204020204" charset="-122"/>
                <a:ea typeface="微软雅黑" panose="020B0503020204020204" charset="-122"/>
              </a:rPr>
              <a:t>3.</a:t>
            </a:r>
            <a:r>
              <a:rPr lang="zh-CN" altLang="zh-CN" sz="1500" b="1">
                <a:latin typeface="微软雅黑" panose="020B0503020204020204" charset="-122"/>
                <a:ea typeface="微软雅黑" panose="020B0503020204020204" charset="-122"/>
              </a:rPr>
              <a:t>证据的合法性</a:t>
            </a:r>
            <a:r>
              <a:rPr lang="en-US" altLang="zh-CN" sz="1500" b="1">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取证程序及手段合法。</a:t>
            </a:r>
            <a:endParaRPr lang="en-US" altLang="zh-CN" sz="1500" b="1">
              <a:latin typeface="微软雅黑" panose="020B0503020204020204" charset="-122"/>
              <a:ea typeface="微软雅黑" panose="020B0503020204020204" charset="-122"/>
            </a:endParaRPr>
          </a:p>
          <a:p>
            <a:pPr algn="just" eaLnBrk="0" fontAlgn="base" hangingPunct="0">
              <a:lnSpc>
                <a:spcPct val="150000"/>
              </a:lnSpc>
              <a:spcBef>
                <a:spcPct val="0"/>
              </a:spcBef>
              <a:spcAft>
                <a:spcPct val="0"/>
              </a:spcAft>
              <a:buClr>
                <a:srgbClr val="7030A0"/>
              </a:buClr>
              <a:buSzPct val="100000"/>
            </a:pPr>
            <a:r>
              <a:rPr lang="en-US" altLang="zh-CN" sz="1500" b="1">
                <a:latin typeface="微软雅黑" panose="020B0503020204020204" charset="-122"/>
                <a:ea typeface="微软雅黑" panose="020B0503020204020204" charset="-122"/>
              </a:rPr>
              <a:t>4.</a:t>
            </a:r>
            <a:r>
              <a:rPr lang="zh-CN" altLang="en-US" sz="1500" b="1">
                <a:latin typeface="微软雅黑" panose="020B0503020204020204" charset="-122"/>
                <a:ea typeface="微软雅黑" panose="020B0503020204020204" charset="-122"/>
              </a:rPr>
              <a:t>证据的证明力</a:t>
            </a:r>
            <a:r>
              <a:rPr lang="en-US" altLang="zh-CN" sz="1500" b="1">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有利证据和不利证据都要注意，证据证明与事故有关事实、行为存在与否。</a:t>
            </a:r>
            <a:endParaRPr lang="en-US" altLang="zh-CN" sz="1500" b="1">
              <a:latin typeface="微软雅黑" panose="020B0503020204020204" charset="-122"/>
              <a:ea typeface="微软雅黑" panose="020B0503020204020204" charset="-122"/>
            </a:endParaRPr>
          </a:p>
          <a:p>
            <a:pPr algn="just" eaLnBrk="0" fontAlgn="base" hangingPunct="0">
              <a:lnSpc>
                <a:spcPct val="150000"/>
              </a:lnSpc>
              <a:spcBef>
                <a:spcPct val="0"/>
              </a:spcBef>
              <a:spcAft>
                <a:spcPct val="0"/>
              </a:spcAft>
              <a:buClr>
                <a:srgbClr val="7030A0"/>
              </a:buClr>
              <a:buSzPct val="100000"/>
            </a:pPr>
            <a:r>
              <a:rPr lang="en-US" altLang="zh-CN" sz="1500" b="1">
                <a:latin typeface="微软雅黑" panose="020B0503020204020204" charset="-122"/>
                <a:ea typeface="微软雅黑" panose="020B0503020204020204" charset="-122"/>
              </a:rPr>
              <a:t>      </a:t>
            </a:r>
            <a:r>
              <a:rPr lang="zh-CN" altLang="zh-CN" sz="1500" b="1">
                <a:latin typeface="微软雅黑" panose="020B0503020204020204" charset="-122"/>
                <a:ea typeface="微软雅黑" panose="020B0503020204020204" charset="-122"/>
              </a:rPr>
              <a:t>审查证据过程中发现某一证据由于其存在证据资格或证据形式上的某些瑕疵或弱点，不能单独作为认定事实的依据，能够进行补强的，应当及时补充补强证据</a:t>
            </a:r>
            <a:r>
              <a:rPr lang="zh-CN" altLang="en-US" sz="1500" b="1">
                <a:latin typeface="微软雅黑" panose="020B0503020204020204" charset="-122"/>
                <a:ea typeface="微软雅黑" panose="020B0503020204020204" charset="-122"/>
              </a:rPr>
              <a:t>，必要时组织补充调查。</a:t>
            </a:r>
            <a:endParaRPr lang="zh-CN" altLang="zh-CN" sz="1500" b="1">
              <a:latin typeface="微软雅黑" panose="020B0503020204020204" charset="-122"/>
              <a:ea typeface="微软雅黑" panose="020B0503020204020204" charset="-122"/>
            </a:endParaRPr>
          </a:p>
        </p:txBody>
      </p:sp>
      <p:sp>
        <p:nvSpPr>
          <p:cNvPr id="2359"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二、调查取证阶段</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childTnLst>
                                    <p:animEffect transition="out" filter="fade">
                                      <p:cBhvr additive="base">
                                        <p:cTn id="6" dur="500" tmFilter="0, 0; .2, .5; .8, .5; 1, 0"/>
                                        <p:tgtEl>
                                          <p:spTgt spid="2355"/>
                                        </p:tgtEl>
                                      </p:cBhvr>
                                    </p:animEffect>
                                    <p:animScale>
                                      <p:cBhvr additive="base">
                                        <p:cTn id="7" dur="250" fill="hold"/>
                                        <p:tgtEl>
                                          <p:spTgt spid="23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62" name="组合 2361"/>
          <p:cNvGrpSpPr/>
          <p:nvPr/>
        </p:nvGrpSpPr>
        <p:grpSpPr>
          <a:xfrm>
            <a:off x="1792288" y="1779588"/>
            <a:ext cx="817562" cy="1109662"/>
            <a:chOff x="1129" y="1121"/>
            <a:chExt cx="515" cy="699"/>
          </a:xfrm>
        </p:grpSpPr>
        <p:pic>
          <p:nvPicPr>
            <p:cNvPr id="2363" name="TextBox 36"/>
            <p:cNvPicPr>
              <a:picLocks noChangeAspect="1"/>
            </p:cNvPicPr>
            <p:nvPr/>
          </p:nvPicPr>
          <p:blipFill>
            <a:blip r:embed="rId1"/>
            <a:stretch>
              <a:fillRect/>
            </a:stretch>
          </p:blipFill>
          <p:spPr>
            <a:xfrm>
              <a:off x="1129" y="1121"/>
              <a:ext cx="515" cy="699"/>
            </a:xfrm>
            <a:prstGeom prst="rect">
              <a:avLst/>
            </a:prstGeom>
            <a:noFill/>
            <a:ln w="9525">
              <a:noFill/>
            </a:ln>
          </p:spPr>
        </p:pic>
        <p:sp>
          <p:nvSpPr>
            <p:cNvPr id="2364" name="矩形 2363"/>
            <p:cNvSpPr/>
            <p:nvPr/>
          </p:nvSpPr>
          <p:spPr>
            <a:xfrm>
              <a:off x="1145" y="1138"/>
              <a:ext cx="488" cy="669"/>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sz="2100" b="1">
                  <a:latin typeface="华文中宋" charset="-122"/>
                  <a:ea typeface="华文中宋" charset="-122"/>
                </a:rPr>
                <a:t>事故原因分析</a:t>
              </a:r>
              <a:endParaRPr lang="zh-CN" altLang="en-US" sz="2100" b="1">
                <a:latin typeface="华文中宋" charset="-122"/>
                <a:ea typeface="华文中宋" charset="-122"/>
              </a:endParaRPr>
            </a:p>
          </p:txBody>
        </p:sp>
      </p:grpSp>
      <p:sp>
        <p:nvSpPr>
          <p:cNvPr id="2365" name="TextBox 8"/>
          <p:cNvSpPr/>
          <p:nvPr/>
        </p:nvSpPr>
        <p:spPr>
          <a:xfrm>
            <a:off x="3176588" y="1306513"/>
            <a:ext cx="1287462" cy="428625"/>
          </a:xfrm>
          <a:prstGeom prst="rect">
            <a:avLst/>
          </a:prstGeom>
          <a:noFill/>
          <a:ln w="22225" cap="flat" cmpd="sng">
            <a:solidFill>
              <a:srgbClr val="000000"/>
            </a:solidFill>
            <a:prstDash val="solid"/>
            <a:miter/>
            <a:headEnd type="none" w="med" len="med"/>
            <a:tailEnd type="none" w="med" len="med"/>
          </a:ln>
        </p:spPr>
        <p:txBody>
          <a:bodyPr anchor="ctr" anchorCtr="0"/>
          <a:p>
            <a:pPr algn="ctr" fontAlgn="base">
              <a:lnSpc>
                <a:spcPct val="100000"/>
              </a:lnSpc>
              <a:spcBef>
                <a:spcPct val="0"/>
              </a:spcBef>
              <a:spcAft>
                <a:spcPct val="0"/>
              </a:spcAft>
              <a:buClrTx/>
              <a:buSzPct val="100000"/>
            </a:pPr>
            <a:r>
              <a:rPr lang="zh-CN" altLang="en-US" b="1">
                <a:latin typeface="经典行书简"/>
                <a:ea typeface="经典行书简"/>
              </a:rPr>
              <a:t>直接原因</a:t>
            </a:r>
            <a:endParaRPr lang="zh-CN" altLang="en-US" b="1">
              <a:latin typeface="经典行书简"/>
              <a:ea typeface="经典行书简"/>
            </a:endParaRPr>
          </a:p>
        </p:txBody>
      </p:sp>
      <p:sp>
        <p:nvSpPr>
          <p:cNvPr id="2366" name="TextBox 9"/>
          <p:cNvSpPr/>
          <p:nvPr/>
        </p:nvSpPr>
        <p:spPr>
          <a:xfrm>
            <a:off x="3154363" y="2960688"/>
            <a:ext cx="1309687" cy="428625"/>
          </a:xfrm>
          <a:prstGeom prst="rect">
            <a:avLst/>
          </a:prstGeom>
          <a:noFill/>
          <a:ln w="22225" cap="flat" cmpd="sng">
            <a:solidFill>
              <a:srgbClr val="000000"/>
            </a:solidFill>
            <a:prstDash val="solid"/>
            <a:miter/>
            <a:headEnd type="none" w="med" len="med"/>
            <a:tailEnd type="none" w="med" len="med"/>
          </a:ln>
        </p:spPr>
        <p:txBody>
          <a:bodyPr anchor="ctr" anchorCtr="0"/>
          <a:p>
            <a:pPr algn="ctr" fontAlgn="base">
              <a:lnSpc>
                <a:spcPct val="100000"/>
              </a:lnSpc>
              <a:spcBef>
                <a:spcPct val="0"/>
              </a:spcBef>
              <a:spcAft>
                <a:spcPct val="0"/>
              </a:spcAft>
              <a:buClrTx/>
              <a:buSzPct val="100000"/>
            </a:pPr>
            <a:r>
              <a:rPr lang="zh-CN" altLang="en-US" b="1">
                <a:latin typeface="经典行书简"/>
                <a:ea typeface="经典行书简"/>
              </a:rPr>
              <a:t>间接原因</a:t>
            </a:r>
            <a:endParaRPr lang="zh-CN" altLang="en-US" b="1">
              <a:latin typeface="经典行书简"/>
              <a:ea typeface="经典行书简"/>
            </a:endParaRPr>
          </a:p>
        </p:txBody>
      </p:sp>
      <p:cxnSp>
        <p:nvCxnSpPr>
          <p:cNvPr id="2367" name="肘形连接符 40"/>
          <p:cNvCxnSpPr/>
          <p:nvPr/>
        </p:nvCxnSpPr>
        <p:spPr>
          <a:xfrm rot="5400000" flipH="1" flipV="1">
            <a:off x="2660650" y="1743075"/>
            <a:ext cx="738188" cy="293688"/>
          </a:xfrm>
          <a:prstGeom prst="bentConnector2">
            <a:avLst/>
          </a:prstGeom>
          <a:ln w="25400" cap="flat" cmpd="sng">
            <a:solidFill>
              <a:srgbClr val="000000"/>
            </a:solidFill>
            <a:prstDash val="solid"/>
            <a:miter/>
            <a:headEnd type="none" w="med" len="med"/>
            <a:tailEnd type="arrow" w="sm" len="lg"/>
          </a:ln>
        </p:spPr>
      </p:cxnSp>
      <p:cxnSp>
        <p:nvCxnSpPr>
          <p:cNvPr id="2368" name="肘形连接符 41"/>
          <p:cNvCxnSpPr/>
          <p:nvPr/>
        </p:nvCxnSpPr>
        <p:spPr>
          <a:xfrm>
            <a:off x="2881313" y="3175000"/>
            <a:ext cx="285750" cy="0"/>
          </a:xfrm>
          <a:prstGeom prst="bentConnector3">
            <a:avLst>
              <a:gd name="adj1" fmla="val 50000"/>
            </a:avLst>
          </a:prstGeom>
          <a:ln w="25400" cap="flat" cmpd="sng">
            <a:solidFill>
              <a:srgbClr val="000000"/>
            </a:solidFill>
            <a:prstDash val="solid"/>
            <a:miter/>
            <a:headEnd type="none" w="med" len="med"/>
            <a:tailEnd type="arrow" w="sm" len="lg"/>
          </a:ln>
        </p:spPr>
      </p:cxnSp>
      <p:sp>
        <p:nvSpPr>
          <p:cNvPr id="2369" name="TextBox 53"/>
          <p:cNvSpPr/>
          <p:nvPr/>
        </p:nvSpPr>
        <p:spPr>
          <a:xfrm>
            <a:off x="4787900" y="1276350"/>
            <a:ext cx="2970213" cy="784225"/>
          </a:xfrm>
          <a:prstGeom prst="rect">
            <a:avLst/>
          </a:prstGeom>
          <a:noFill/>
          <a:ln w="22225" cap="flat" cmpd="sng">
            <a:solidFill>
              <a:srgbClr val="00B050"/>
            </a:solidFill>
            <a:prstDash val="solid"/>
            <a:miter/>
            <a:headEnd type="none" w="med" len="med"/>
            <a:tailEnd type="none" w="med" len="med"/>
          </a:ln>
        </p:spPr>
        <p:txBody>
          <a:bodyPr/>
          <a:p>
            <a:pPr algn="just" defTabSz="0" eaLnBrk="0" fontAlgn="base" hangingPunct="0">
              <a:lnSpc>
                <a:spcPct val="100000"/>
              </a:lnSpc>
              <a:spcBef>
                <a:spcPct val="0"/>
              </a:spcBef>
              <a:spcAft>
                <a:spcPct val="0"/>
              </a:spcAft>
              <a:buClrTx/>
              <a:buSzPct val="100000"/>
              <a:tabLst>
                <a:tab pos="355600" algn="l"/>
              </a:tabLst>
            </a:pPr>
            <a:r>
              <a:rPr lang="zh-CN" altLang="en-US" sz="1500">
                <a:solidFill>
                  <a:srgbClr val="1C1C1C"/>
                </a:solidFill>
                <a:latin typeface="微软雅黑" panose="020B0503020204020204" charset="-122"/>
                <a:ea typeface="微软雅黑" panose="020B0503020204020204" charset="-122"/>
              </a:rPr>
              <a:t>与事故发生具有关系的因素（人的不安全行为和机械、物质或环境的不安全状态）</a:t>
            </a:r>
            <a:endParaRPr lang="en-US" altLang="zh-CN" sz="1500">
              <a:solidFill>
                <a:srgbClr val="1C1C1C"/>
              </a:solidFill>
              <a:latin typeface="微软雅黑" panose="020B0503020204020204" charset="-122"/>
              <a:ea typeface="微软雅黑" panose="020B0503020204020204" charset="-122"/>
            </a:endParaRPr>
          </a:p>
        </p:txBody>
      </p:sp>
      <p:cxnSp>
        <p:nvCxnSpPr>
          <p:cNvPr id="2370" name="直接连接符 48"/>
          <p:cNvCxnSpPr/>
          <p:nvPr/>
        </p:nvCxnSpPr>
        <p:spPr>
          <a:xfrm flipH="1">
            <a:off x="2882900" y="2071688"/>
            <a:ext cx="0" cy="1103312"/>
          </a:xfrm>
          <a:prstGeom prst="line">
            <a:avLst/>
          </a:prstGeom>
          <a:ln w="25400" cap="flat" cmpd="sng">
            <a:solidFill>
              <a:srgbClr val="000000"/>
            </a:solidFill>
            <a:prstDash val="solid"/>
            <a:headEnd type="none" w="med" len="med"/>
            <a:tailEnd type="none" w="med" len="med"/>
          </a:ln>
        </p:spPr>
      </p:cxnSp>
      <p:cxnSp>
        <p:nvCxnSpPr>
          <p:cNvPr id="2371" name="直接箭头连接符 51"/>
          <p:cNvCxnSpPr/>
          <p:nvPr/>
        </p:nvCxnSpPr>
        <p:spPr>
          <a:xfrm>
            <a:off x="2592388" y="2325688"/>
            <a:ext cx="288925" cy="0"/>
          </a:xfrm>
          <a:prstGeom prst="line">
            <a:avLst/>
          </a:prstGeom>
          <a:ln w="25400" cap="flat" cmpd="sng">
            <a:solidFill>
              <a:srgbClr val="000000"/>
            </a:solidFill>
            <a:prstDash val="solid"/>
            <a:headEnd type="none" w="med" len="med"/>
            <a:tailEnd type="arrow" w="med" len="med"/>
          </a:ln>
        </p:spPr>
      </p:cxnSp>
      <p:sp>
        <p:nvSpPr>
          <p:cNvPr id="2372" name="TextBox 53"/>
          <p:cNvSpPr/>
          <p:nvPr/>
        </p:nvSpPr>
        <p:spPr>
          <a:xfrm>
            <a:off x="4787900" y="2517775"/>
            <a:ext cx="2970213" cy="1016000"/>
          </a:xfrm>
          <a:prstGeom prst="rect">
            <a:avLst/>
          </a:prstGeom>
          <a:noFill/>
          <a:ln w="22225" cap="flat" cmpd="sng">
            <a:solidFill>
              <a:srgbClr val="00B050"/>
            </a:solidFill>
            <a:prstDash val="solid"/>
            <a:miter/>
            <a:headEnd type="none" w="med" len="med"/>
            <a:tailEnd type="none" w="med" len="med"/>
          </a:ln>
        </p:spPr>
        <p:txBody>
          <a:bodyPr/>
          <a:p>
            <a:pPr algn="just" defTabSz="0" eaLnBrk="0" fontAlgn="base" hangingPunct="0">
              <a:lnSpc>
                <a:spcPct val="100000"/>
              </a:lnSpc>
              <a:spcBef>
                <a:spcPct val="0"/>
              </a:spcBef>
              <a:spcAft>
                <a:spcPct val="0"/>
              </a:spcAft>
              <a:buClrTx/>
              <a:buSzPct val="100000"/>
              <a:tabLst>
                <a:tab pos="355600" algn="l"/>
              </a:tabLst>
            </a:pPr>
            <a:r>
              <a:rPr lang="zh-CN" altLang="en-US" sz="1500">
                <a:solidFill>
                  <a:srgbClr val="1C1C1C"/>
                </a:solidFill>
                <a:latin typeface="微软雅黑" panose="020B0503020204020204" charset="-122"/>
                <a:ea typeface="微软雅黑" panose="020B0503020204020204" charset="-122"/>
              </a:rPr>
              <a:t>使直接原因得以产生或存在的因素（技术或设计缺陷、劳动组织不合理、教育培训不够、规程缺失或缺陷等。）</a:t>
            </a:r>
            <a:endParaRPr lang="en-US" altLang="zh-CN" sz="1500">
              <a:solidFill>
                <a:srgbClr val="1C1C1C"/>
              </a:solidFill>
              <a:latin typeface="微软雅黑" panose="020B0503020204020204" charset="-122"/>
              <a:ea typeface="微软雅黑" panose="020B0503020204020204" charset="-122"/>
            </a:endParaRPr>
          </a:p>
        </p:txBody>
      </p:sp>
      <p:cxnSp>
        <p:nvCxnSpPr>
          <p:cNvPr id="2373" name="直接箭头连接符 59"/>
          <p:cNvCxnSpPr/>
          <p:nvPr/>
        </p:nvCxnSpPr>
        <p:spPr>
          <a:xfrm>
            <a:off x="4464050" y="1520825"/>
            <a:ext cx="323850" cy="0"/>
          </a:xfrm>
          <a:prstGeom prst="line">
            <a:avLst/>
          </a:prstGeom>
          <a:ln w="25400" cap="flat" cmpd="sng">
            <a:solidFill>
              <a:srgbClr val="000000"/>
            </a:solidFill>
            <a:prstDash val="solid"/>
            <a:headEnd type="none" w="med" len="med"/>
            <a:tailEnd type="arrow" w="med" len="med"/>
          </a:ln>
        </p:spPr>
      </p:cxnSp>
      <p:cxnSp>
        <p:nvCxnSpPr>
          <p:cNvPr id="2374" name="直接箭头连接符 60"/>
          <p:cNvCxnSpPr/>
          <p:nvPr/>
        </p:nvCxnSpPr>
        <p:spPr>
          <a:xfrm>
            <a:off x="4464050" y="3179763"/>
            <a:ext cx="323850" cy="0"/>
          </a:xfrm>
          <a:prstGeom prst="line">
            <a:avLst/>
          </a:prstGeom>
          <a:ln w="25400" cap="flat" cmpd="sng">
            <a:solidFill>
              <a:srgbClr val="000000"/>
            </a:solidFill>
            <a:prstDash val="solid"/>
            <a:headEnd type="none" w="med" len="med"/>
            <a:tailEnd type="arrow" w="med" len="med"/>
          </a:ln>
        </p:spPr>
      </p:cxnSp>
      <p:sp>
        <p:nvSpPr>
          <p:cNvPr id="2375" name="矩形 61"/>
          <p:cNvSpPr/>
          <p:nvPr/>
        </p:nvSpPr>
        <p:spPr>
          <a:xfrm>
            <a:off x="1385888" y="3751263"/>
            <a:ext cx="6372225" cy="923925"/>
          </a:xfrm>
          <a:prstGeom prst="rect">
            <a:avLst/>
          </a:prstGeom>
          <a:noFill/>
          <a:ln w="28575" cap="flat" cmpd="sng">
            <a:solidFill>
              <a:srgbClr val="FF0000"/>
            </a:solidFill>
            <a:prstDash val="solid"/>
            <a:miter/>
            <a:headEnd type="none" w="med" len="med"/>
            <a:tailEnd type="none" w="med" len="med"/>
          </a:ln>
        </p:spPr>
        <p:txBody>
          <a:bodyPr/>
          <a:p>
            <a:pPr algn="just" eaLnBrk="0" fontAlgn="base" hangingPunct="0">
              <a:lnSpc>
                <a:spcPct val="100000"/>
              </a:lnSpc>
              <a:spcBef>
                <a:spcPct val="0"/>
              </a:spcBef>
              <a:spcAft>
                <a:spcPct val="0"/>
              </a:spcAft>
              <a:buClrTx/>
              <a:buSzPct val="100000"/>
            </a:pPr>
            <a:r>
              <a:rPr lang="zh-CN" altLang="zh-CN">
                <a:latin typeface="微软雅黑" panose="020B0503020204020204" charset="-122"/>
                <a:ea typeface="微软雅黑" panose="020B0503020204020204" charset="-122"/>
              </a:rPr>
              <a:t>调查组成员对事故原因有不同意见的，应当及时提出，调查组组长应当予以认真组织研究，必要时可以委托有关技术组织、机构或者专家进一步分析、论证。</a:t>
            </a:r>
            <a:endParaRPr lang="zh-CN" altLang="zh-CN">
              <a:latin typeface="微软雅黑" panose="020B0503020204020204" charset="-122"/>
              <a:ea typeface="微软雅黑" panose="020B0503020204020204" charset="-122"/>
            </a:endParaRPr>
          </a:p>
        </p:txBody>
      </p:sp>
      <p:sp>
        <p:nvSpPr>
          <p:cNvPr id="2376"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三、分析阶段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事故原因分析</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9" name="矩形 3"/>
          <p:cNvSpPr/>
          <p:nvPr/>
        </p:nvSpPr>
        <p:spPr>
          <a:xfrm>
            <a:off x="3276600" y="2824163"/>
            <a:ext cx="4824413" cy="1200150"/>
          </a:xfrm>
          <a:prstGeom prst="rect">
            <a:avLst/>
          </a:prstGeom>
          <a:noFill/>
          <a:ln w="9525" cap="flat" cmpd="sng">
            <a:solidFill>
              <a:srgbClr val="FF0000"/>
            </a:solidFill>
            <a:prstDash val="lgDashDotDot"/>
            <a:miter/>
            <a:headEnd type="none" w="med" len="med"/>
            <a:tailEnd type="none" w="med" len="med"/>
          </a:ln>
        </p:spPr>
        <p:txBody>
          <a:bodyPr/>
          <a:p>
            <a:pPr algn="just" eaLnBrk="0" fontAlgn="base" hangingPunct="0">
              <a:lnSpc>
                <a:spcPct val="100000"/>
              </a:lnSpc>
              <a:spcBef>
                <a:spcPct val="0"/>
              </a:spcBef>
              <a:spcAft>
                <a:spcPct val="0"/>
              </a:spcAft>
              <a:buClrTx/>
              <a:buSzPct val="100000"/>
            </a:pPr>
            <a:r>
              <a:rPr lang="zh-CN" altLang="zh-CN">
                <a:latin typeface="微软雅黑" panose="020B0503020204020204" charset="-122"/>
                <a:ea typeface="微软雅黑" panose="020B0503020204020204" charset="-122"/>
              </a:rPr>
              <a:t>在调查确定事故经过、事故原因的基础上，科学分析，分清责任事故和非责任事故。除人力不可抗拒因素导致的事故外，具有可预见性、能预防的事故均为责任事故。</a:t>
            </a:r>
            <a:endParaRPr lang="zh-CN" altLang="zh-CN">
              <a:latin typeface="微软雅黑" panose="020B0503020204020204" charset="-122"/>
              <a:ea typeface="微软雅黑" panose="020B0503020204020204" charset="-122"/>
            </a:endParaRPr>
          </a:p>
        </p:txBody>
      </p:sp>
      <p:pic>
        <p:nvPicPr>
          <p:cNvPr id="2380" name="Picture 3"/>
          <p:cNvPicPr>
            <a:picLocks noChangeAspect="1"/>
          </p:cNvPicPr>
          <p:nvPr/>
        </p:nvPicPr>
        <p:blipFill>
          <a:blip r:embed="rId1"/>
          <a:stretch>
            <a:fillRect/>
          </a:stretch>
        </p:blipFill>
        <p:spPr>
          <a:xfrm>
            <a:off x="684213" y="1635125"/>
            <a:ext cx="2012950" cy="2684463"/>
          </a:xfrm>
          <a:prstGeom prst="rect">
            <a:avLst/>
          </a:prstGeom>
          <a:noFill/>
          <a:ln w="9525">
            <a:noFill/>
          </a:ln>
        </p:spPr>
      </p:pic>
      <p:sp>
        <p:nvSpPr>
          <p:cNvPr id="2381" name="TextBox 6"/>
          <p:cNvSpPr/>
          <p:nvPr/>
        </p:nvSpPr>
        <p:spPr>
          <a:xfrm>
            <a:off x="3276600" y="1809750"/>
            <a:ext cx="4824413" cy="522288"/>
          </a:xfrm>
          <a:prstGeom prst="rect">
            <a:avLst/>
          </a:prstGeom>
          <a:gradFill rotWithShape="1">
            <a:gsLst>
              <a:gs pos="0">
                <a:srgbClr val="CF9C38">
                  <a:alpha val="100000"/>
                </a:srgbClr>
              </a:gs>
              <a:gs pos="79999">
                <a:srgbClr val="FFCD4C">
                  <a:alpha val="100000"/>
                </a:srgbClr>
              </a:gs>
              <a:gs pos="100000">
                <a:srgbClr val="FFCF49"/>
              </a:gs>
            </a:gsLst>
            <a:lin ang="16200000"/>
            <a:tileRect/>
          </a:gradFill>
          <a:ln w="9525" cap="flat" cmpd="sng">
            <a:solidFill>
              <a:srgbClr val="FDC960"/>
            </a:solidFill>
            <a:prstDash val="solid"/>
            <a:miter/>
            <a:headEnd type="none" w="med" len="med"/>
            <a:tailEnd type="none" w="med" len="med"/>
          </a:ln>
          <a:effectLst>
            <a:outerShdw dist="23000" dir="5400000" rotWithShape="0">
              <a:srgbClr val="000000">
                <a:alpha val="34998"/>
              </a:srgbClr>
            </a:outerShdw>
          </a:effectLst>
        </p:spPr>
        <p:txBody>
          <a:bodyPr/>
          <a:p>
            <a:pPr algn="ctr" eaLnBrk="0" fontAlgn="base" hangingPunct="0">
              <a:lnSpc>
                <a:spcPct val="100000"/>
              </a:lnSpc>
              <a:spcBef>
                <a:spcPct val="0"/>
              </a:spcBef>
              <a:spcAft>
                <a:spcPct val="0"/>
              </a:spcAft>
              <a:buClrTx/>
              <a:buSzPct val="100000"/>
            </a:pPr>
            <a:r>
              <a:rPr lang="zh-CN" altLang="en-US" sz="2800" b="1">
                <a:solidFill>
                  <a:srgbClr val="FFFFFF"/>
                </a:solidFill>
                <a:latin typeface="Times New Roman" panose="02020603050405020304" charset="0"/>
                <a:ea typeface="宋体" panose="02010600030101010101" pitchFamily="2" charset="-122"/>
              </a:rPr>
              <a:t>责任事故？非责任事故？</a:t>
            </a:r>
            <a:endParaRPr lang="zh-CN" altLang="en-US" sz="2800" b="1">
              <a:solidFill>
                <a:srgbClr val="FFFFFF"/>
              </a:solidFill>
              <a:latin typeface="Times New Roman" panose="02020603050405020304" charset="0"/>
              <a:ea typeface="宋体" panose="02010600030101010101" pitchFamily="2" charset="-122"/>
            </a:endParaRPr>
          </a:p>
        </p:txBody>
      </p:sp>
      <p:sp>
        <p:nvSpPr>
          <p:cNvPr id="2382"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三、分析阶段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事故定性</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 name="AutoShape 5"/>
          <p:cNvSpPr/>
          <p:nvPr/>
        </p:nvSpPr>
        <p:spPr>
          <a:xfrm>
            <a:off x="5807075" y="1514475"/>
            <a:ext cx="1560513" cy="1273175"/>
          </a:xfrm>
          <a:prstGeom prst="homePlate">
            <a:avLst>
              <a:gd name="adj" fmla="val 24865"/>
            </a:avLst>
          </a:prstGeom>
          <a:gradFill rotWithShape="1">
            <a:gsLst>
              <a:gs pos="0">
                <a:srgbClr val="C29B4E"/>
              </a:gs>
              <a:gs pos="100000">
                <a:srgbClr val="FFCC66"/>
              </a:gs>
            </a:gsLst>
            <a:lin ang="5400000"/>
            <a:tileRect/>
          </a:gradFill>
          <a:ln w="28575" cap="flat" cmpd="sng">
            <a:solidFill>
              <a:srgbClr val="F8F8F8"/>
            </a:solidFill>
            <a:prstDash val="solid"/>
            <a:miter/>
            <a:headEnd type="none" w="med" len="med"/>
            <a:tailEnd type="none" w="med" len="med"/>
          </a:ln>
          <a:effectLst>
            <a:outerShdw dist="107763" dir="2699999" algn="ctr" rotWithShape="0">
              <a:srgbClr val="000000">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386" name="AutoShape 3"/>
          <p:cNvSpPr/>
          <p:nvPr/>
        </p:nvSpPr>
        <p:spPr>
          <a:xfrm>
            <a:off x="4508500" y="1527175"/>
            <a:ext cx="1666875" cy="1273175"/>
          </a:xfrm>
          <a:prstGeom prst="homePlate">
            <a:avLst>
              <a:gd name="adj" fmla="val 22669"/>
            </a:avLst>
          </a:prstGeom>
          <a:gradFill rotWithShape="1">
            <a:gsLst>
              <a:gs pos="0">
                <a:srgbClr val="929292"/>
              </a:gs>
              <a:gs pos="100000">
                <a:srgbClr val="C0C0C0"/>
              </a:gs>
            </a:gsLst>
            <a:lin ang="5400000"/>
            <a:tileRect/>
          </a:gradFill>
          <a:ln w="28575" cap="flat" cmpd="sng">
            <a:solidFill>
              <a:srgbClr val="F8F8F8"/>
            </a:solidFill>
            <a:prstDash val="solid"/>
            <a:miter/>
            <a:headEnd type="none" w="med" len="med"/>
            <a:tailEnd type="none" w="med" len="med"/>
          </a:ln>
          <a:effectLst>
            <a:outerShdw dist="107763" dir="2699999" algn="ctr" rotWithShape="0">
              <a:srgbClr val="000000">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387" name="AutoShape 4"/>
          <p:cNvSpPr/>
          <p:nvPr/>
        </p:nvSpPr>
        <p:spPr>
          <a:xfrm>
            <a:off x="3005138" y="1514475"/>
            <a:ext cx="1816100" cy="1273175"/>
          </a:xfrm>
          <a:prstGeom prst="homePlate">
            <a:avLst>
              <a:gd name="adj" fmla="val 24579"/>
            </a:avLst>
          </a:prstGeom>
          <a:gradFill rotWithShape="1">
            <a:gsLst>
              <a:gs pos="0">
                <a:srgbClr val="0000C2"/>
              </a:gs>
              <a:gs pos="100000">
                <a:srgbClr val="0000FF"/>
              </a:gs>
            </a:gsLst>
            <a:lin ang="5400000"/>
            <a:tileRect/>
          </a:gradFill>
          <a:ln w="28575" cap="flat" cmpd="sng">
            <a:solidFill>
              <a:srgbClr val="F8F8F8"/>
            </a:solidFill>
            <a:prstDash val="solid"/>
            <a:miter/>
            <a:headEnd type="none" w="med" len="med"/>
            <a:tailEnd type="none" w="med" len="med"/>
          </a:ln>
          <a:effectLst>
            <a:outerShdw dist="107763" dir="2699999" algn="ctr" rotWithShape="0">
              <a:srgbClr val="000000">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388" name="AutoShape 5"/>
          <p:cNvSpPr/>
          <p:nvPr/>
        </p:nvSpPr>
        <p:spPr>
          <a:xfrm>
            <a:off x="1763713" y="1514475"/>
            <a:ext cx="1560512" cy="1273175"/>
          </a:xfrm>
          <a:prstGeom prst="homePlate">
            <a:avLst>
              <a:gd name="adj" fmla="val 24865"/>
            </a:avLst>
          </a:prstGeom>
          <a:gradFill rotWithShape="1">
            <a:gsLst>
              <a:gs pos="0">
                <a:srgbClr val="C29B4E"/>
              </a:gs>
              <a:gs pos="100000">
                <a:srgbClr val="FFCC66"/>
              </a:gs>
            </a:gsLst>
            <a:lin ang="5400000"/>
            <a:tileRect/>
          </a:gradFill>
          <a:ln w="28575" cap="flat" cmpd="sng">
            <a:solidFill>
              <a:srgbClr val="F8F8F8"/>
            </a:solidFill>
            <a:prstDash val="solid"/>
            <a:miter/>
            <a:headEnd type="none" w="med" len="med"/>
            <a:tailEnd type="none" w="med" len="med"/>
          </a:ln>
          <a:effectLst>
            <a:outerShdw dist="107763" dir="2699999" algn="ctr" rotWithShape="0">
              <a:srgbClr val="000000">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389" name="Rectangle 13"/>
          <p:cNvSpPr/>
          <p:nvPr/>
        </p:nvSpPr>
        <p:spPr>
          <a:xfrm>
            <a:off x="1738313" y="1701800"/>
            <a:ext cx="1384300" cy="923925"/>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b="1">
                <a:solidFill>
                  <a:srgbClr val="FEFEFE"/>
                </a:solidFill>
                <a:latin typeface="微软雅黑" panose="020B0503020204020204" charset="-122"/>
                <a:ea typeface="微软雅黑" panose="020B0503020204020204" charset="-122"/>
              </a:rPr>
              <a:t>事故责任者（单位或</a:t>
            </a:r>
            <a:endParaRPr lang="en-US" altLang="zh-CN" b="1">
              <a:solidFill>
                <a:srgbClr val="FEFEFE"/>
              </a:solidFill>
              <a:latin typeface="微软雅黑" panose="020B0503020204020204" charset="-122"/>
              <a:ea typeface="微软雅黑" panose="020B0503020204020204" charset="-122"/>
            </a:endParaRPr>
          </a:p>
          <a:p>
            <a:pPr algn="ctr" eaLnBrk="0" fontAlgn="base" hangingPunct="0">
              <a:lnSpc>
                <a:spcPct val="100000"/>
              </a:lnSpc>
              <a:spcBef>
                <a:spcPct val="0"/>
              </a:spcBef>
              <a:spcAft>
                <a:spcPct val="0"/>
              </a:spcAft>
              <a:buClrTx/>
              <a:buSzPct val="100000"/>
            </a:pPr>
            <a:r>
              <a:rPr lang="zh-CN" altLang="en-US" b="1">
                <a:solidFill>
                  <a:srgbClr val="FEFEFE"/>
                </a:solidFill>
                <a:latin typeface="微软雅黑" panose="020B0503020204020204" charset="-122"/>
                <a:ea typeface="微软雅黑" panose="020B0503020204020204" charset="-122"/>
              </a:rPr>
              <a:t>个人）</a:t>
            </a:r>
            <a:endParaRPr lang="en-US" altLang="zh-CN" b="1">
              <a:solidFill>
                <a:srgbClr val="FEFEFE"/>
              </a:solidFill>
              <a:latin typeface="微软雅黑" panose="020B0503020204020204" charset="-122"/>
              <a:ea typeface="微软雅黑" panose="020B0503020204020204" charset="-122"/>
            </a:endParaRPr>
          </a:p>
        </p:txBody>
      </p:sp>
      <p:sp>
        <p:nvSpPr>
          <p:cNvPr id="2390" name="Rectangle 15"/>
          <p:cNvSpPr/>
          <p:nvPr/>
        </p:nvSpPr>
        <p:spPr>
          <a:xfrm>
            <a:off x="3441700" y="1701800"/>
            <a:ext cx="949325" cy="923925"/>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b="1">
                <a:solidFill>
                  <a:srgbClr val="FEFEFE"/>
                </a:solidFill>
                <a:latin typeface="微软雅黑" panose="020B0503020204020204" charset="-122"/>
                <a:ea typeface="微软雅黑" panose="020B0503020204020204" charset="-122"/>
              </a:rPr>
              <a:t>违法违规主要事实</a:t>
            </a:r>
            <a:endParaRPr lang="en-US" altLang="zh-CN" b="1">
              <a:solidFill>
                <a:srgbClr val="FEFEFE"/>
              </a:solidFill>
              <a:latin typeface="微软雅黑" panose="020B0503020204020204" charset="-122"/>
              <a:ea typeface="微软雅黑" panose="020B0503020204020204" charset="-122"/>
            </a:endParaRPr>
          </a:p>
        </p:txBody>
      </p:sp>
      <p:sp>
        <p:nvSpPr>
          <p:cNvPr id="2391" name="Rectangle 16"/>
          <p:cNvSpPr/>
          <p:nvPr/>
        </p:nvSpPr>
        <p:spPr>
          <a:xfrm>
            <a:off x="4873625" y="1841500"/>
            <a:ext cx="949325" cy="646113"/>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b="1">
                <a:solidFill>
                  <a:srgbClr val="FEFEFE"/>
                </a:solidFill>
                <a:latin typeface="微软雅黑" panose="020B0503020204020204" charset="-122"/>
                <a:ea typeface="微软雅黑" panose="020B0503020204020204" charset="-122"/>
              </a:rPr>
              <a:t>责任</a:t>
            </a:r>
            <a:endParaRPr lang="en-US" altLang="zh-CN" b="1">
              <a:solidFill>
                <a:srgbClr val="FEFEFE"/>
              </a:solidFill>
              <a:latin typeface="微软雅黑" panose="020B0503020204020204" charset="-122"/>
              <a:ea typeface="微软雅黑" panose="020B0503020204020204" charset="-122"/>
            </a:endParaRPr>
          </a:p>
          <a:p>
            <a:pPr algn="ctr" eaLnBrk="0" fontAlgn="base" hangingPunct="0">
              <a:lnSpc>
                <a:spcPct val="100000"/>
              </a:lnSpc>
              <a:spcBef>
                <a:spcPct val="0"/>
              </a:spcBef>
              <a:spcAft>
                <a:spcPct val="0"/>
              </a:spcAft>
              <a:buClrTx/>
              <a:buSzPct val="100000"/>
            </a:pPr>
            <a:r>
              <a:rPr lang="zh-CN" altLang="en-US" b="1">
                <a:solidFill>
                  <a:srgbClr val="FEFEFE"/>
                </a:solidFill>
                <a:latin typeface="微软雅黑" panose="020B0503020204020204" charset="-122"/>
                <a:ea typeface="微软雅黑" panose="020B0503020204020204" charset="-122"/>
              </a:rPr>
              <a:t>定性</a:t>
            </a:r>
            <a:endParaRPr lang="en-US" altLang="zh-CN" b="1">
              <a:solidFill>
                <a:srgbClr val="FEFEFE"/>
              </a:solidFill>
              <a:latin typeface="微软雅黑" panose="020B0503020204020204" charset="-122"/>
              <a:ea typeface="微软雅黑" panose="020B0503020204020204" charset="-122"/>
            </a:endParaRPr>
          </a:p>
        </p:txBody>
      </p:sp>
      <p:sp>
        <p:nvSpPr>
          <p:cNvPr id="2392" name="Rectangle 16"/>
          <p:cNvSpPr/>
          <p:nvPr/>
        </p:nvSpPr>
        <p:spPr>
          <a:xfrm>
            <a:off x="6159500" y="1828800"/>
            <a:ext cx="949325" cy="646113"/>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b="1">
                <a:solidFill>
                  <a:srgbClr val="FEFEFE"/>
                </a:solidFill>
                <a:latin typeface="微软雅黑" panose="020B0503020204020204" charset="-122"/>
                <a:ea typeface="微软雅黑" panose="020B0503020204020204" charset="-122"/>
              </a:rPr>
              <a:t>处理</a:t>
            </a:r>
            <a:endParaRPr lang="en-US" altLang="zh-CN" b="1">
              <a:solidFill>
                <a:srgbClr val="FEFEFE"/>
              </a:solidFill>
              <a:latin typeface="微软雅黑" panose="020B0503020204020204" charset="-122"/>
              <a:ea typeface="微软雅黑" panose="020B0503020204020204" charset="-122"/>
            </a:endParaRPr>
          </a:p>
          <a:p>
            <a:pPr algn="ctr" eaLnBrk="0" fontAlgn="base" hangingPunct="0">
              <a:lnSpc>
                <a:spcPct val="100000"/>
              </a:lnSpc>
              <a:spcBef>
                <a:spcPct val="0"/>
              </a:spcBef>
              <a:spcAft>
                <a:spcPct val="0"/>
              </a:spcAft>
              <a:buClrTx/>
              <a:buSzPct val="100000"/>
            </a:pPr>
            <a:r>
              <a:rPr lang="zh-CN" altLang="en-US" b="1">
                <a:solidFill>
                  <a:srgbClr val="FEFEFE"/>
                </a:solidFill>
                <a:latin typeface="微软雅黑" panose="020B0503020204020204" charset="-122"/>
                <a:ea typeface="微软雅黑" panose="020B0503020204020204" charset="-122"/>
              </a:rPr>
              <a:t>建议</a:t>
            </a:r>
            <a:endParaRPr lang="en-US" altLang="zh-CN" b="1">
              <a:solidFill>
                <a:srgbClr val="FEFEFE"/>
              </a:solidFill>
              <a:latin typeface="微软雅黑" panose="020B0503020204020204" charset="-122"/>
              <a:ea typeface="微软雅黑" panose="020B0503020204020204" charset="-122"/>
            </a:endParaRPr>
          </a:p>
        </p:txBody>
      </p:sp>
      <p:sp>
        <p:nvSpPr>
          <p:cNvPr id="2393" name="矩形 25"/>
          <p:cNvSpPr/>
          <p:nvPr/>
        </p:nvSpPr>
        <p:spPr>
          <a:xfrm>
            <a:off x="1743075" y="3040063"/>
            <a:ext cx="5637213" cy="623887"/>
          </a:xfrm>
          <a:prstGeom prst="rect">
            <a:avLst/>
          </a:prstGeom>
          <a:noFill/>
          <a:ln w="28575" cap="flat" cmpd="sng">
            <a:solidFill>
              <a:srgbClr val="FF6600"/>
            </a:solidFill>
            <a:prstDash val="solid"/>
            <a:miter/>
            <a:headEnd type="none" w="med" len="med"/>
            <a:tailEnd type="none" w="med" len="med"/>
          </a:ln>
        </p:spPr>
        <p:txBody>
          <a:bodyPr/>
          <a:p>
            <a:pPr algn="just" eaLnBrk="0" fontAlgn="base" hangingPunct="0">
              <a:lnSpc>
                <a:spcPct val="120000"/>
              </a:lnSpc>
              <a:spcBef>
                <a:spcPct val="0"/>
              </a:spcBef>
              <a:spcAft>
                <a:spcPct val="0"/>
              </a:spcAft>
              <a:buClrTx/>
              <a:buSzPct val="100000"/>
            </a:pPr>
            <a:r>
              <a:rPr lang="zh-CN" altLang="en-US" sz="1500" b="1">
                <a:latin typeface="微软雅黑" panose="020B0503020204020204" charset="-122"/>
                <a:ea typeface="微软雅黑" panose="020B0503020204020204" charset="-122"/>
              </a:rPr>
              <a:t>事故责任按照责任主体的不同，一般划分为</a:t>
            </a:r>
            <a:r>
              <a:rPr lang="zh-CN" altLang="en-US" sz="1500" b="1">
                <a:solidFill>
                  <a:srgbClr val="FF0000"/>
                </a:solidFill>
                <a:latin typeface="微软雅黑" panose="020B0503020204020204" charset="-122"/>
                <a:ea typeface="微软雅黑" panose="020B0503020204020204" charset="-122"/>
              </a:rPr>
              <a:t>直接责任</a:t>
            </a:r>
            <a:r>
              <a:rPr lang="zh-CN" altLang="en-US" sz="1500" b="1">
                <a:latin typeface="微软雅黑" panose="020B0503020204020204" charset="-122"/>
                <a:ea typeface="微软雅黑" panose="020B0503020204020204" charset="-122"/>
              </a:rPr>
              <a:t>和</a:t>
            </a:r>
            <a:r>
              <a:rPr lang="zh-CN" altLang="en-US" sz="1500" b="1">
                <a:solidFill>
                  <a:srgbClr val="FF0000"/>
                </a:solidFill>
                <a:latin typeface="微软雅黑" panose="020B0503020204020204" charset="-122"/>
                <a:ea typeface="微软雅黑" panose="020B0503020204020204" charset="-122"/>
              </a:rPr>
              <a:t>领导责任</a:t>
            </a:r>
            <a:r>
              <a:rPr lang="zh-CN" altLang="en-US" sz="1500" b="1">
                <a:latin typeface="微软雅黑" panose="020B0503020204020204" charset="-122"/>
                <a:ea typeface="微软雅黑" panose="020B0503020204020204" charset="-122"/>
              </a:rPr>
              <a:t>，领导责任又分为</a:t>
            </a:r>
            <a:r>
              <a:rPr lang="zh-CN" altLang="en-US" sz="1500" b="1">
                <a:solidFill>
                  <a:srgbClr val="FF0000"/>
                </a:solidFill>
                <a:latin typeface="微软雅黑" panose="020B0503020204020204" charset="-122"/>
                <a:ea typeface="微软雅黑" panose="020B0503020204020204" charset="-122"/>
              </a:rPr>
              <a:t>主要领导责任</a:t>
            </a:r>
            <a:r>
              <a:rPr lang="zh-CN" altLang="en-US" sz="1500" b="1">
                <a:latin typeface="微软雅黑" panose="020B0503020204020204" charset="-122"/>
                <a:ea typeface="微软雅黑" panose="020B0503020204020204" charset="-122"/>
              </a:rPr>
              <a:t>和</a:t>
            </a:r>
            <a:r>
              <a:rPr lang="zh-CN" altLang="en-US" sz="1500" b="1">
                <a:solidFill>
                  <a:srgbClr val="FF0000"/>
                </a:solidFill>
                <a:latin typeface="微软雅黑" panose="020B0503020204020204" charset="-122"/>
                <a:ea typeface="微软雅黑" panose="020B0503020204020204" charset="-122"/>
              </a:rPr>
              <a:t>重要领导责任</a:t>
            </a:r>
            <a:r>
              <a:rPr lang="zh-CN" altLang="en-US" sz="1500" b="1">
                <a:latin typeface="微软雅黑" panose="020B0503020204020204" charset="-122"/>
                <a:ea typeface="微软雅黑" panose="020B0503020204020204" charset="-122"/>
              </a:rPr>
              <a:t>。</a:t>
            </a:r>
            <a:endParaRPr lang="zh-CN" altLang="en-US" sz="1500" b="1">
              <a:latin typeface="微软雅黑" panose="020B0503020204020204" charset="-122"/>
              <a:ea typeface="微软雅黑" panose="020B0503020204020204" charset="-122"/>
            </a:endParaRPr>
          </a:p>
        </p:txBody>
      </p:sp>
      <p:sp>
        <p:nvSpPr>
          <p:cNvPr id="2394" name="矩形 27"/>
          <p:cNvSpPr/>
          <p:nvPr/>
        </p:nvSpPr>
        <p:spPr>
          <a:xfrm>
            <a:off x="1743075" y="3970338"/>
            <a:ext cx="5637213" cy="900112"/>
          </a:xfrm>
          <a:prstGeom prst="rect">
            <a:avLst/>
          </a:prstGeom>
          <a:noFill/>
          <a:ln w="28575" cap="flat" cmpd="sng">
            <a:solidFill>
              <a:srgbClr val="FF6600"/>
            </a:solidFill>
            <a:prstDash val="solid"/>
            <a:miter/>
            <a:headEnd type="none" w="med" len="med"/>
            <a:tailEnd type="none" w="med" len="med"/>
          </a:ln>
        </p:spPr>
        <p:txBody>
          <a:bodyPr/>
          <a:p>
            <a:pPr algn="just" eaLnBrk="0" fontAlgn="base" hangingPunct="0">
              <a:lnSpc>
                <a:spcPct val="120000"/>
              </a:lnSpc>
              <a:spcBef>
                <a:spcPct val="0"/>
              </a:spcBef>
              <a:spcAft>
                <a:spcPct val="0"/>
              </a:spcAft>
              <a:buClrTx/>
              <a:buSzPct val="100000"/>
            </a:pPr>
            <a:r>
              <a:rPr lang="zh-CN" altLang="en-US" sz="1500" b="1">
                <a:latin typeface="微软雅黑" panose="020B0503020204020204" charset="-122"/>
                <a:ea typeface="微软雅黑" panose="020B0503020204020204" charset="-122"/>
              </a:rPr>
              <a:t>分析事故责任时，应结合</a:t>
            </a:r>
            <a:r>
              <a:rPr lang="zh-CN" altLang="en-US" sz="1500" b="1">
                <a:solidFill>
                  <a:srgbClr val="FF0000"/>
                </a:solidFill>
                <a:latin typeface="微软雅黑" panose="020B0503020204020204" charset="-122"/>
                <a:ea typeface="微软雅黑" panose="020B0503020204020204" charset="-122"/>
              </a:rPr>
              <a:t>事故责任者的动机和情节</a:t>
            </a:r>
            <a:r>
              <a:rPr lang="zh-CN" altLang="en-US" sz="1500" b="1">
                <a:latin typeface="微软雅黑" panose="020B0503020204020204" charset="-122"/>
                <a:ea typeface="微软雅黑" panose="020B0503020204020204" charset="-122"/>
              </a:rPr>
              <a:t>（主观故意、轻信或侥幸可以避免而放任、应当预见而未预见、不可预见性、无能力等）与事故发生的因果关系综合分析。</a:t>
            </a:r>
            <a:endParaRPr lang="zh-CN" altLang="en-US" sz="1500" b="1">
              <a:latin typeface="微软雅黑" panose="020B0503020204020204" charset="-122"/>
              <a:ea typeface="微软雅黑" panose="020B0503020204020204" charset="-122"/>
            </a:endParaRPr>
          </a:p>
        </p:txBody>
      </p:sp>
      <p:sp>
        <p:nvSpPr>
          <p:cNvPr id="2395"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三、分析阶段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责任分析</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398" name="Line 2"/>
          <p:cNvCxnSpPr/>
          <p:nvPr/>
        </p:nvCxnSpPr>
        <p:spPr>
          <a:xfrm flipH="1">
            <a:off x="2195513" y="915988"/>
            <a:ext cx="0" cy="3995737"/>
          </a:xfrm>
          <a:prstGeom prst="line">
            <a:avLst/>
          </a:prstGeom>
          <a:ln w="9525" cap="flat" cmpd="sng">
            <a:solidFill>
              <a:srgbClr val="000000"/>
            </a:solidFill>
            <a:prstDash val="solid"/>
            <a:headEnd type="none" w="med" len="med"/>
            <a:tailEnd type="none" w="med" len="med"/>
          </a:ln>
        </p:spPr>
      </p:cxnSp>
      <p:grpSp>
        <p:nvGrpSpPr>
          <p:cNvPr id="2399" name="组合 2398"/>
          <p:cNvGrpSpPr/>
          <p:nvPr/>
        </p:nvGrpSpPr>
        <p:grpSpPr>
          <a:xfrm>
            <a:off x="395288" y="1851025"/>
            <a:ext cx="1625600" cy="2351088"/>
            <a:chOff x="2208" y="1207"/>
            <a:chExt cx="1365" cy="2631"/>
          </a:xfrm>
        </p:grpSpPr>
        <p:sp>
          <p:nvSpPr>
            <p:cNvPr id="2400" name="AutoShape 4"/>
            <p:cNvSpPr/>
            <p:nvPr/>
          </p:nvSpPr>
          <p:spPr>
            <a:xfrm>
              <a:off x="2208" y="1490"/>
              <a:ext cx="1363" cy="1800"/>
            </a:xfrm>
            <a:prstGeom prst="roundRect">
              <a:avLst>
                <a:gd name="adj" fmla="val 17509"/>
              </a:avLst>
            </a:prstGeom>
            <a:gradFill rotWithShape="1">
              <a:gsLst>
                <a:gs pos="0">
                  <a:srgbClr val="34B034"/>
                </a:gs>
                <a:gs pos="100000">
                  <a:srgbClr val="3F8B4A"/>
                </a:gs>
              </a:gsLst>
              <a:lin ang="27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01" name="AutoShape 5"/>
            <p:cNvSpPr/>
            <p:nvPr/>
          </p:nvSpPr>
          <p:spPr>
            <a:xfrm>
              <a:off x="2229" y="1495"/>
              <a:ext cx="1322" cy="1766"/>
            </a:xfrm>
            <a:prstGeom prst="roundRect">
              <a:avLst>
                <a:gd name="adj" fmla="val 16667"/>
              </a:avLst>
            </a:prstGeom>
            <a:solidFill>
              <a:srgbClr val="73E77E"/>
            </a:soli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02" name="AutoShape 6"/>
            <p:cNvSpPr/>
            <p:nvPr/>
          </p:nvSpPr>
          <p:spPr>
            <a:xfrm>
              <a:off x="2240" y="2795"/>
              <a:ext cx="1304" cy="447"/>
            </a:xfrm>
            <a:prstGeom prst="roundRect">
              <a:avLst>
                <a:gd name="adj" fmla="val 50000"/>
              </a:avLst>
            </a:prstGeom>
            <a:gradFill rotWithShape="1">
              <a:gsLst>
                <a:gs pos="0">
                  <a:srgbClr val="73E77E"/>
                </a:gs>
                <a:gs pos="100000">
                  <a:srgbClr val="B3F2B9"/>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03" name="AutoShape 7"/>
            <p:cNvSpPr/>
            <p:nvPr/>
          </p:nvSpPr>
          <p:spPr>
            <a:xfrm>
              <a:off x="2240" y="1509"/>
              <a:ext cx="1304" cy="446"/>
            </a:xfrm>
            <a:prstGeom prst="roundRect">
              <a:avLst>
                <a:gd name="adj" fmla="val 50000"/>
              </a:avLst>
            </a:prstGeom>
            <a:gradFill rotWithShape="1">
              <a:gsLst>
                <a:gs pos="0">
                  <a:srgbClr val="D0F7D4"/>
                </a:gs>
                <a:gs pos="100000">
                  <a:srgbClr val="73E77E"/>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04" name="Oval 8"/>
            <p:cNvSpPr/>
            <p:nvPr/>
          </p:nvSpPr>
          <p:spPr>
            <a:xfrm>
              <a:off x="2677" y="1207"/>
              <a:ext cx="405" cy="581"/>
            </a:xfrm>
            <a:prstGeom prst="ellipse">
              <a:avLst/>
            </a:prstGeom>
            <a:solidFill>
              <a:srgbClr val="333333"/>
            </a:solidFill>
            <a:ln w="38100">
              <a:noFill/>
            </a:ln>
          </p:spPr>
          <p:txBody>
            <a:bodyPr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05" name="Oval 9"/>
            <p:cNvSpPr/>
            <p:nvPr/>
          </p:nvSpPr>
          <p:spPr>
            <a:xfrm>
              <a:off x="2681" y="1299"/>
              <a:ext cx="392" cy="392"/>
            </a:xfrm>
            <a:prstGeom prst="ellipse">
              <a:avLst/>
            </a:prstGeom>
            <a:gradFill rotWithShape="1">
              <a:gsLst>
                <a:gs pos="0">
                  <a:srgbClr val="636869"/>
                </a:gs>
                <a:gs pos="100000">
                  <a:srgbClr val="D6E1E2"/>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06" name="Oval 10"/>
            <p:cNvSpPr/>
            <p:nvPr/>
          </p:nvSpPr>
          <p:spPr>
            <a:xfrm>
              <a:off x="2686" y="1301"/>
              <a:ext cx="383" cy="383"/>
            </a:xfrm>
            <a:prstGeom prst="ellipse">
              <a:avLst/>
            </a:prstGeom>
            <a:gradFill rotWithShape="1">
              <a:gsLst>
                <a:gs pos="0">
                  <a:srgbClr val="D6E1E2">
                    <a:alpha val="0"/>
                  </a:srgbClr>
                </a:gs>
                <a:gs pos="100000">
                  <a:srgbClr val="F1F5F5"/>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07" name="Oval 11"/>
            <p:cNvSpPr/>
            <p:nvPr/>
          </p:nvSpPr>
          <p:spPr>
            <a:xfrm>
              <a:off x="2690" y="1305"/>
              <a:ext cx="364" cy="357"/>
            </a:xfrm>
            <a:prstGeom prst="ellipse">
              <a:avLst/>
            </a:prstGeom>
            <a:gradFill rotWithShape="1">
              <a:gsLst>
                <a:gs pos="0">
                  <a:srgbClr val="AAB2B3"/>
                </a:gs>
                <a:gs pos="100000">
                  <a:srgbClr val="D6E1E2">
                    <a:alpha val="47842"/>
                  </a:srgbClr>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08" name="Oval 12"/>
            <p:cNvSpPr/>
            <p:nvPr/>
          </p:nvSpPr>
          <p:spPr>
            <a:xfrm>
              <a:off x="2712" y="1315"/>
              <a:ext cx="323" cy="290"/>
            </a:xfrm>
            <a:prstGeom prst="ellipse">
              <a:avLst/>
            </a:prstGeom>
            <a:gradFill rotWithShape="1">
              <a:gsLst>
                <a:gs pos="0">
                  <a:srgbClr val="FFFFFF"/>
                </a:gs>
                <a:gs pos="100000">
                  <a:srgbClr val="D6E1E2">
                    <a:alpha val="38039"/>
                  </a:srgbClr>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09" name="Text Box 13"/>
            <p:cNvSpPr/>
            <p:nvPr/>
          </p:nvSpPr>
          <p:spPr>
            <a:xfrm>
              <a:off x="2795" y="1354"/>
              <a:ext cx="155" cy="413"/>
            </a:xfrm>
            <a:prstGeom prst="rect">
              <a:avLst/>
            </a:prstGeom>
            <a:noFill/>
            <a:ln w="9525">
              <a:noFill/>
            </a:ln>
          </p:spPr>
          <p:txBody>
            <a:bodyPr wrap="none"/>
            <a:p>
              <a:pPr algn="ctr" fontAlgn="base">
                <a:lnSpc>
                  <a:spcPct val="100000"/>
                </a:lnSpc>
                <a:spcBef>
                  <a:spcPct val="0"/>
                </a:spcBef>
                <a:spcAft>
                  <a:spcPct val="0"/>
                </a:spcAft>
                <a:buClrTx/>
                <a:buSzPct val="100000"/>
              </a:pPr>
              <a:endParaRPr lang="en-US" altLang="zh-CN">
                <a:latin typeface="Arial" panose="020B0604020202020204" pitchFamily="34" charset="0"/>
                <a:ea typeface="宋体" panose="02010600030101010101" pitchFamily="2" charset="-122"/>
              </a:endParaRPr>
            </a:p>
          </p:txBody>
        </p:sp>
        <p:sp>
          <p:nvSpPr>
            <p:cNvPr id="2410" name="Text Box 14"/>
            <p:cNvSpPr/>
            <p:nvPr/>
          </p:nvSpPr>
          <p:spPr>
            <a:xfrm>
              <a:off x="2256" y="1777"/>
              <a:ext cx="1296" cy="1085"/>
            </a:xfrm>
            <a:prstGeom prst="rect">
              <a:avLst/>
            </a:prstGeom>
            <a:noFill/>
            <a:ln w="9525">
              <a:noFill/>
            </a:ln>
          </p:spPr>
          <p:txBody>
            <a:bodyPr/>
            <a:p>
              <a:pPr algn="ctr" fontAlgn="base">
                <a:lnSpc>
                  <a:spcPct val="100000"/>
                </a:lnSpc>
                <a:spcBef>
                  <a:spcPct val="0"/>
                </a:spcBef>
                <a:spcAft>
                  <a:spcPct val="0"/>
                </a:spcAft>
                <a:buClrTx/>
                <a:buSzPct val="100000"/>
              </a:pPr>
              <a:r>
                <a:rPr lang="zh-CN" altLang="en-US" sz="2800" b="1">
                  <a:solidFill>
                    <a:srgbClr val="FF3300"/>
                  </a:solidFill>
                  <a:effectLst>
                    <a:outerShdw blurRad="38100" dist="38100" dir="2700000">
                      <a:srgbClr val="C0C0C0"/>
                    </a:outerShdw>
                  </a:effectLst>
                  <a:latin typeface="Arial" panose="020B0604020202020204" pitchFamily="34" charset="0"/>
                  <a:ea typeface="黑体" panose="02010609060101010101" charset="-122"/>
                </a:rPr>
                <a:t>企业管理责任</a:t>
              </a:r>
              <a:endParaRPr lang="en-US" altLang="zh-CN" sz="2800" b="1">
                <a:solidFill>
                  <a:srgbClr val="FF3300"/>
                </a:solidFill>
                <a:effectLst>
                  <a:outerShdw blurRad="38100" dist="38100" dir="2700000">
                    <a:srgbClr val="C0C0C0"/>
                  </a:outerShdw>
                </a:effectLst>
                <a:latin typeface="Arial" panose="020B0604020202020204" pitchFamily="34" charset="0"/>
                <a:ea typeface="黑体" panose="02010609060101010101" charset="-122"/>
              </a:endParaRPr>
            </a:p>
          </p:txBody>
        </p:sp>
        <p:sp>
          <p:nvSpPr>
            <p:cNvPr id="2411" name="AutoShape 15"/>
            <p:cNvSpPr/>
            <p:nvPr/>
          </p:nvSpPr>
          <p:spPr>
            <a:xfrm>
              <a:off x="2210" y="3290"/>
              <a:ext cx="1363" cy="548"/>
            </a:xfrm>
            <a:prstGeom prst="roundRect">
              <a:avLst>
                <a:gd name="adj" fmla="val 40389"/>
              </a:avLst>
            </a:prstGeom>
            <a:gradFill rotWithShape="1">
              <a:gsLst>
                <a:gs pos="0">
                  <a:srgbClr val="58A4AE"/>
                </a:gs>
                <a:gs pos="100000">
                  <a:srgbClr val="FFFFFF"/>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12" name="AutoShape 16"/>
            <p:cNvSpPr/>
            <p:nvPr/>
          </p:nvSpPr>
          <p:spPr>
            <a:xfrm>
              <a:off x="2238" y="3305"/>
              <a:ext cx="1304" cy="487"/>
            </a:xfrm>
            <a:prstGeom prst="roundRect">
              <a:avLst>
                <a:gd name="adj" fmla="val 50000"/>
              </a:avLst>
            </a:prstGeom>
            <a:gradFill rotWithShape="1">
              <a:gsLst>
                <a:gs pos="0">
                  <a:srgbClr val="72B2BB"/>
                </a:gs>
                <a:gs pos="100000">
                  <a:srgbClr val="FFFFFF"/>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grpSp>
      <p:sp>
        <p:nvSpPr>
          <p:cNvPr id="2413" name="Rectangle 19"/>
          <p:cNvSpPr/>
          <p:nvPr/>
        </p:nvSpPr>
        <p:spPr>
          <a:xfrm>
            <a:off x="2363788" y="1090613"/>
            <a:ext cx="6456362" cy="3282950"/>
          </a:xfrm>
          <a:prstGeom prst="rect">
            <a:avLst/>
          </a:prstGeom>
          <a:noFill/>
          <a:ln w="9525">
            <a:noFill/>
          </a:ln>
        </p:spPr>
        <p:txBody>
          <a:bodyPr/>
          <a:p>
            <a:pPr algn="just" fontAlgn="base">
              <a:lnSpc>
                <a:spcPct val="130000"/>
              </a:lnSpc>
              <a:spcBef>
                <a:spcPct val="0"/>
              </a:spcBef>
              <a:spcAft>
                <a:spcPct val="0"/>
              </a:spcAft>
              <a:buClr>
                <a:srgbClr val="FF3300"/>
              </a:buClr>
              <a:buSzPct val="80000"/>
              <a:buFont typeface="Wingdings" panose="05000000000000000000" pitchFamily="2" charset="2"/>
              <a:buChar char="u"/>
            </a:pPr>
            <a:r>
              <a:rPr lang="en-US" altLang="zh-CN" b="1">
                <a:latin typeface="微软雅黑" panose="020B0503020204020204" charset="-122"/>
                <a:ea typeface="微软雅黑" panose="020B0503020204020204" charset="-122"/>
              </a:rPr>
              <a:t> </a:t>
            </a:r>
            <a:r>
              <a:rPr lang="zh-CN" altLang="en-US" sz="2100" b="1">
                <a:latin typeface="微软雅黑" panose="020B0503020204020204" charset="-122"/>
                <a:ea typeface="微软雅黑" panose="020B0503020204020204" charset="-122"/>
              </a:rPr>
              <a:t>责任追究（事故企业与技术服务机构）</a:t>
            </a:r>
            <a:endParaRPr lang="zh-CN" altLang="en-US" sz="2100" b="1">
              <a:latin typeface="微软雅黑" panose="020B0503020204020204" charset="-122"/>
              <a:ea typeface="微软雅黑" panose="020B0503020204020204" charset="-122"/>
            </a:endParaRPr>
          </a:p>
          <a:p>
            <a:pPr algn="just" fontAlgn="base">
              <a:lnSpc>
                <a:spcPts val="2700"/>
              </a:lnSpc>
              <a:spcBef>
                <a:spcPct val="0"/>
              </a:spcBef>
              <a:spcAft>
                <a:spcPct val="0"/>
              </a:spcAft>
              <a:buClrTx/>
              <a:buSzPct val="100000"/>
            </a:pPr>
            <a:r>
              <a:rPr lang="en-US" altLang="zh-CN" b="1">
                <a:latin typeface="微软雅黑" panose="020B0503020204020204" charset="-122"/>
                <a:ea typeface="微软雅黑" panose="020B0503020204020204" charset="-122"/>
              </a:rPr>
              <a:t>1.</a:t>
            </a:r>
            <a:r>
              <a:rPr lang="zh-CN" altLang="en-US" b="1">
                <a:latin typeface="微软雅黑" panose="020B0503020204020204" charset="-122"/>
                <a:ea typeface="微软雅黑" panose="020B0503020204020204" charset="-122"/>
              </a:rPr>
              <a:t>考虑企业性质（国有、民营</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与追责有关）；</a:t>
            </a:r>
            <a:endParaRPr lang="zh-CN" altLang="en-US" b="1">
              <a:latin typeface="微软雅黑" panose="020B0503020204020204" charset="-122"/>
              <a:ea typeface="微软雅黑" panose="020B0503020204020204" charset="-122"/>
            </a:endParaRPr>
          </a:p>
          <a:p>
            <a:pPr algn="just" fontAlgn="base">
              <a:lnSpc>
                <a:spcPts val="2700"/>
              </a:lnSpc>
              <a:spcBef>
                <a:spcPct val="0"/>
              </a:spcBef>
              <a:spcAft>
                <a:spcPct val="0"/>
              </a:spcAft>
              <a:buClrTx/>
              <a:buSzPct val="100000"/>
            </a:pPr>
            <a:r>
              <a:rPr lang="en-US" altLang="zh-CN" b="1">
                <a:latin typeface="微软雅黑" panose="020B0503020204020204" charset="-122"/>
                <a:ea typeface="微软雅黑" panose="020B0503020204020204" charset="-122"/>
              </a:rPr>
              <a:t>2.</a:t>
            </a:r>
            <a:r>
              <a:rPr lang="zh-CN" altLang="en-US" b="1">
                <a:latin typeface="微软雅黑" panose="020B0503020204020204" charset="-122"/>
                <a:ea typeface="微软雅黑" panose="020B0503020204020204" charset="-122"/>
              </a:rPr>
              <a:t>有证据能够证明的主要错误或过失行为；</a:t>
            </a:r>
            <a:endParaRPr lang="en-US" altLang="zh-CN" b="1">
              <a:latin typeface="微软雅黑" panose="020B0503020204020204" charset="-122"/>
              <a:ea typeface="微软雅黑" panose="020B0503020204020204" charset="-122"/>
            </a:endParaRPr>
          </a:p>
          <a:p>
            <a:pPr algn="just" fontAlgn="base">
              <a:lnSpc>
                <a:spcPts val="2700"/>
              </a:lnSpc>
              <a:spcBef>
                <a:spcPct val="0"/>
              </a:spcBef>
              <a:spcAft>
                <a:spcPct val="0"/>
              </a:spcAft>
              <a:buClrTx/>
              <a:buSzPct val="100000"/>
            </a:pPr>
            <a:r>
              <a:rPr lang="en-US" altLang="zh-CN" b="1">
                <a:latin typeface="微软雅黑" panose="020B0503020204020204" charset="-122"/>
                <a:ea typeface="微软雅黑" panose="020B0503020204020204" charset="-122"/>
              </a:rPr>
              <a:t>3.</a:t>
            </a:r>
            <a:r>
              <a:rPr lang="zh-CN" altLang="en-US" b="1">
                <a:latin typeface="微软雅黑" panose="020B0503020204020204" charset="-122"/>
                <a:ea typeface="微软雅黑" panose="020B0503020204020204" charset="-122"/>
              </a:rPr>
              <a:t>因果关系（直接，间接，无因果）；</a:t>
            </a:r>
            <a:endParaRPr lang="zh-CN" altLang="en-US" b="1">
              <a:latin typeface="微软雅黑" panose="020B0503020204020204" charset="-122"/>
              <a:ea typeface="微软雅黑" panose="020B0503020204020204" charset="-122"/>
            </a:endParaRPr>
          </a:p>
          <a:p>
            <a:pPr algn="just" fontAlgn="base">
              <a:lnSpc>
                <a:spcPts val="2700"/>
              </a:lnSpc>
              <a:spcBef>
                <a:spcPct val="0"/>
              </a:spcBef>
              <a:spcAft>
                <a:spcPct val="0"/>
              </a:spcAft>
              <a:buClrTx/>
              <a:buSzPct val="100000"/>
            </a:pPr>
            <a:r>
              <a:rPr lang="en-US" altLang="zh-CN" b="1">
                <a:latin typeface="微软雅黑" panose="020B0503020204020204" charset="-122"/>
                <a:ea typeface="微软雅黑" panose="020B0503020204020204" charset="-122"/>
              </a:rPr>
              <a:t>4.</a:t>
            </a:r>
            <a:r>
              <a:rPr lang="zh-CN" altLang="en-US" b="1">
                <a:latin typeface="微软雅黑" panose="020B0503020204020204" charset="-122"/>
                <a:ea typeface="微软雅黑" panose="020B0503020204020204" charset="-122"/>
              </a:rPr>
              <a:t>情节与动机（故意、放任、过失、不可预见）：</a:t>
            </a:r>
            <a:endParaRPr lang="en-US" altLang="zh-CN" b="1">
              <a:latin typeface="微软雅黑" panose="020B0503020204020204" charset="-122"/>
              <a:ea typeface="微软雅黑" panose="020B0503020204020204" charset="-122"/>
            </a:endParaRPr>
          </a:p>
          <a:p>
            <a:pPr algn="just" fontAlgn="base">
              <a:lnSpc>
                <a:spcPts val="2700"/>
              </a:lnSpc>
              <a:spcBef>
                <a:spcPct val="0"/>
              </a:spcBef>
              <a:spcAft>
                <a:spcPct val="0"/>
              </a:spcAft>
              <a:buClrTx/>
              <a:buSzPct val="100000"/>
            </a:pPr>
            <a:r>
              <a:rPr lang="en-US" altLang="zh-CN" b="1">
                <a:solidFill>
                  <a:srgbClr val="FF3300"/>
                </a:solidFill>
                <a:latin typeface="微软雅黑" panose="020B0503020204020204" charset="-122"/>
                <a:ea typeface="微软雅黑" panose="020B0503020204020204" charset="-122"/>
              </a:rPr>
              <a:t>  </a:t>
            </a:r>
            <a:r>
              <a:rPr lang="zh-CN" altLang="en-US" b="1">
                <a:solidFill>
                  <a:srgbClr val="FF3300"/>
                </a:solidFill>
                <a:latin typeface="微软雅黑" panose="020B0503020204020204" charset="-122"/>
                <a:ea typeface="微软雅黑" panose="020B0503020204020204" charset="-122"/>
              </a:rPr>
              <a:t>轻</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行政处罚、行政处分（国有</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党政纪，罚款等行政处罚）；</a:t>
            </a:r>
            <a:endParaRPr lang="zh-CN" altLang="en-US" b="1">
              <a:latin typeface="微软雅黑" panose="020B0503020204020204" charset="-122"/>
              <a:ea typeface="微软雅黑" panose="020B0503020204020204" charset="-122"/>
            </a:endParaRPr>
          </a:p>
          <a:p>
            <a:pPr algn="just" fontAlgn="base">
              <a:lnSpc>
                <a:spcPts val="2700"/>
              </a:lnSpc>
              <a:spcBef>
                <a:spcPct val="0"/>
              </a:spcBef>
              <a:spcAft>
                <a:spcPct val="0"/>
              </a:spcAft>
              <a:buClrTx/>
              <a:buSzPct val="100000"/>
            </a:pPr>
            <a:r>
              <a:rPr lang="zh-CN" altLang="en-US" b="1">
                <a:latin typeface="微软雅黑" panose="020B0503020204020204" charset="-122"/>
                <a:ea typeface="微软雅黑" panose="020B0503020204020204" charset="-122"/>
              </a:rPr>
              <a:t>  </a:t>
            </a:r>
            <a:r>
              <a:rPr lang="zh-CN" altLang="en-US" b="1">
                <a:solidFill>
                  <a:srgbClr val="FF3300"/>
                </a:solidFill>
                <a:latin typeface="微软雅黑" panose="020B0503020204020204" charset="-122"/>
                <a:ea typeface="微软雅黑" panose="020B0503020204020204" charset="-122"/>
              </a:rPr>
              <a:t>重</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司法机关追究刑事责任</a:t>
            </a:r>
            <a:endParaRPr lang="en-US" altLang="zh-CN" b="1">
              <a:latin typeface="微软雅黑" panose="020B0503020204020204" charset="-122"/>
              <a:ea typeface="微软雅黑" panose="020B0503020204020204" charset="-122"/>
            </a:endParaRPr>
          </a:p>
          <a:p>
            <a:pPr algn="just" fontAlgn="base">
              <a:lnSpc>
                <a:spcPts val="2700"/>
              </a:lnSpc>
              <a:spcBef>
                <a:spcPct val="0"/>
              </a:spcBef>
              <a:spcAft>
                <a:spcPct val="0"/>
              </a:spcAft>
              <a:buClrTx/>
              <a:buSzPct val="100000"/>
              <a:buNone/>
            </a:pPr>
            <a:r>
              <a:rPr lang="zh-CN" altLang="en-US" b="1">
                <a:latin typeface="微软雅黑" panose="020B0503020204020204" charset="-122"/>
                <a:ea typeface="微软雅黑" panose="020B0503020204020204" charset="-122"/>
              </a:rPr>
              <a:t>  </a:t>
            </a:r>
            <a:r>
              <a:rPr lang="zh-CN" altLang="en-US" b="1">
                <a:solidFill>
                  <a:srgbClr val="FF0000"/>
                </a:solidFill>
                <a:latin typeface="微软雅黑" panose="020B0503020204020204" charset="-122"/>
                <a:ea typeface="微软雅黑" panose="020B0503020204020204" charset="-122"/>
              </a:rPr>
              <a:t>主要</a:t>
            </a:r>
            <a:r>
              <a:rPr lang="zh-CN" altLang="en-US" b="1">
                <a:solidFill>
                  <a:srgbClr val="FF3300"/>
                </a:solidFill>
                <a:latin typeface="微软雅黑" panose="020B0503020204020204" charset="-122"/>
                <a:ea typeface="微软雅黑" panose="020B0503020204020204" charset="-122"/>
              </a:rPr>
              <a:t>依据</a:t>
            </a:r>
            <a:r>
              <a:rPr lang="zh-CN" altLang="en-US" b="1">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刑法</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安全生产法</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条例</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a:t>
            </a:r>
            <a:r>
              <a:rPr lang="zh-CN" altLang="en-US" b="1">
                <a:solidFill>
                  <a:srgbClr val="0070C0"/>
                </a:solidFill>
                <a:latin typeface="微软雅黑" panose="020B0503020204020204" charset="-122"/>
                <a:ea typeface="微软雅黑" panose="020B0503020204020204" charset="-122"/>
              </a:rPr>
              <a:t>行业法律法规、标准规范</a:t>
            </a:r>
            <a:r>
              <a:rPr lang="zh-CN" altLang="en-US" b="1">
                <a:latin typeface="微软雅黑" panose="020B0503020204020204" charset="-122"/>
                <a:ea typeface="微软雅黑" panose="020B0503020204020204" charset="-122"/>
              </a:rPr>
              <a:t>等，企业的制度、规程等。</a:t>
            </a:r>
            <a:endParaRPr lang="zh-CN" altLang="en-US" b="1">
              <a:latin typeface="微软雅黑" panose="020B0503020204020204" charset="-122"/>
              <a:ea typeface="微软雅黑" panose="020B0503020204020204" charset="-122"/>
            </a:endParaRPr>
          </a:p>
        </p:txBody>
      </p:sp>
      <p:sp>
        <p:nvSpPr>
          <p:cNvPr id="2414"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三、分析阶段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责任追究</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childTnLst>
                                    <p:set>
                                      <p:cBhvr additive="base">
                                        <p:cTn id="6" dur="1" fill="hold">
                                          <p:stCondLst>
                                            <p:cond delay="0"/>
                                          </p:stCondLst>
                                        </p:cTn>
                                        <p:tgtEl>
                                          <p:spTgt spid="2399"/>
                                        </p:tgtEl>
                                        <p:attrNameLst>
                                          <p:attrName>style.visibility</p:attrName>
                                        </p:attrNameLst>
                                      </p:cBhvr>
                                      <p:to>
                                        <p:strVal val="visible"/>
                                      </p:to>
                                    </p:set>
                                    <p:anim calcmode="lin" valueType="num">
                                      <p:cBhvr additive="base">
                                        <p:cTn id="7" dur="500" fill="hold"/>
                                        <p:tgtEl>
                                          <p:spTgt spid="2399"/>
                                        </p:tgtEl>
                                        <p:attrNameLst>
                                          <p:attrName>ppt_w</p:attrName>
                                        </p:attrNameLst>
                                      </p:cBhvr>
                                      <p:tavLst>
                                        <p:tav tm="0">
                                          <p:val>
                                            <p:fltVal val="0.000000"/>
                                          </p:val>
                                        </p:tav>
                                        <p:tav tm="100000">
                                          <p:val>
                                            <p:strVal val="#ppt_w"/>
                                          </p:val>
                                        </p:tav>
                                      </p:tavLst>
                                    </p:anim>
                                    <p:anim calcmode="lin" valueType="num">
                                      <p:cBhvr additive="base">
                                        <p:cTn id="8" dur="500" fill="hold"/>
                                        <p:tgtEl>
                                          <p:spTgt spid="2399"/>
                                        </p:tgtEl>
                                        <p:attrNameLst>
                                          <p:attrName>ppt_h</p:attrName>
                                        </p:attrNameLst>
                                      </p:cBhvr>
                                      <p:tavLst>
                                        <p:tav tm="0">
                                          <p:val>
                                            <p:fltVal val="0.000000"/>
                                          </p:val>
                                        </p:tav>
                                        <p:tav tm="100000">
                                          <p:val>
                                            <p:strVal val="#ppt_h"/>
                                          </p:val>
                                        </p:tav>
                                      </p:tavLst>
                                    </p:anim>
                                    <p:anim calcmode="lin" valueType="num">
                                      <p:cBhvr additive="base">
                                        <p:cTn id="9" dur="500" fill="hold"/>
                                        <p:tgtEl>
                                          <p:spTgt spid="2399"/>
                                        </p:tgtEl>
                                        <p:attrNameLst>
                                          <p:attrName>ppt_x</p:attrName>
                                        </p:attrNameLst>
                                      </p:cBhvr>
                                      <p:tavLst>
                                        <p:tav tm="0">
                                          <p:val>
                                            <p:fltVal val="0.500000"/>
                                          </p:val>
                                        </p:tav>
                                        <p:tav tm="100000">
                                          <p:val>
                                            <p:strVal val="#ppt_x"/>
                                          </p:val>
                                        </p:tav>
                                      </p:tavLst>
                                    </p:anim>
                                    <p:anim calcmode="lin" valueType="num">
                                      <p:cBhvr additive="base">
                                        <p:cTn id="10" dur="500" fill="hold"/>
                                        <p:tgtEl>
                                          <p:spTgt spid="2399"/>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7" name="圆角矩形 7"/>
          <p:cNvSpPr/>
          <p:nvPr/>
        </p:nvSpPr>
        <p:spPr>
          <a:xfrm>
            <a:off x="2106613" y="1706563"/>
            <a:ext cx="6645275" cy="3276600"/>
          </a:xfrm>
          <a:prstGeom prst="roundRect">
            <a:avLst>
              <a:gd name="adj" fmla="val 16667"/>
            </a:avLst>
          </a:prstGeom>
          <a:gradFill rotWithShape="1">
            <a:gsLst>
              <a:gs pos="0">
                <a:srgbClr val="FFF5BF">
                  <a:alpha val="100000"/>
                </a:srgbClr>
              </a:gs>
              <a:gs pos="35001">
                <a:srgbClr val="FFF7D1">
                  <a:alpha val="100000"/>
                </a:srgbClr>
              </a:gs>
              <a:gs pos="100000">
                <a:srgbClr val="FFFCEB"/>
              </a:gs>
            </a:gsLst>
            <a:lin ang="16200000"/>
            <a:tileRect/>
          </a:gradFill>
          <a:ln w="12700" cap="flat" cmpd="sng">
            <a:solidFill>
              <a:srgbClr val="8F8FFF"/>
            </a:solidFill>
            <a:prstDash val="solid"/>
            <a:headEnd type="none" w="med" len="med"/>
            <a:tailEnd type="none" w="med" len="med"/>
          </a:ln>
          <a:effectLst>
            <a:outerShdw dist="20000" dir="5400000" rotWithShape="0">
              <a:srgbClr val="000000">
                <a:alpha val="37999"/>
              </a:srgbClr>
            </a:outerShdw>
          </a:effectLst>
        </p:spPr>
        <p:txBody>
          <a:bodyPr anchor="ctr" anchorCtr="0"/>
          <a:p>
            <a:pPr indent="342900" eaLnBrk="0" fontAlgn="base" hangingPunct="0">
              <a:lnSpc>
                <a:spcPct val="120000"/>
              </a:lnSpc>
              <a:spcBef>
                <a:spcPct val="0"/>
              </a:spcBef>
              <a:spcAft>
                <a:spcPct val="0"/>
              </a:spcAft>
              <a:buClrTx/>
              <a:buSzPct val="100000"/>
            </a:pPr>
            <a:endParaRPr lang="en-US" altLang="zh-CN" b="1">
              <a:solidFill>
                <a:srgbClr val="FF0000"/>
              </a:solidFill>
              <a:latin typeface="宋体" panose="02010600030101010101" pitchFamily="2" charset="-122"/>
              <a:ea typeface="宋体" panose="02010600030101010101" pitchFamily="2" charset="-122"/>
            </a:endParaRPr>
          </a:p>
          <a:p>
            <a:pPr indent="342900" eaLnBrk="0" fontAlgn="base" hangingPunct="0">
              <a:lnSpc>
                <a:spcPct val="100000"/>
              </a:lnSpc>
              <a:spcBef>
                <a:spcPct val="0"/>
              </a:spcBef>
              <a:spcAft>
                <a:spcPct val="0"/>
              </a:spcAft>
              <a:buClrTx/>
              <a:buSzPct val="100000"/>
            </a:pPr>
            <a:r>
              <a:rPr lang="zh-CN" altLang="en-US" sz="1400" b="1">
                <a:solidFill>
                  <a:srgbClr val="FF0000"/>
                </a:solidFill>
                <a:latin typeface="微软雅黑" panose="020B0503020204020204" charset="-122"/>
                <a:ea typeface="微软雅黑" panose="020B0503020204020204" charset="-122"/>
              </a:rPr>
              <a:t>犯罪主体</a:t>
            </a:r>
            <a:r>
              <a:rPr lang="zh-CN" altLang="en-US" sz="1400">
                <a:latin typeface="微软雅黑" panose="020B0503020204020204" charset="-122"/>
                <a:ea typeface="微软雅黑" panose="020B0503020204020204" charset="-122"/>
              </a:rPr>
              <a:t>（第</a:t>
            </a:r>
            <a:r>
              <a:rPr lang="en-US" altLang="zh-CN" sz="1400">
                <a:latin typeface="微软雅黑" panose="020B0503020204020204" charset="-122"/>
                <a:ea typeface="微软雅黑" panose="020B0503020204020204" charset="-122"/>
              </a:rPr>
              <a:t>1</a:t>
            </a:r>
            <a:r>
              <a:rPr lang="zh-CN" altLang="en-US" sz="1400">
                <a:latin typeface="微软雅黑" panose="020B0503020204020204" charset="-122"/>
                <a:ea typeface="微软雅黑" panose="020B0503020204020204" charset="-122"/>
              </a:rPr>
              <a:t>条）：</a:t>
            </a:r>
            <a:r>
              <a:rPr lang="zh-CN" altLang="en-US" sz="1400" b="1">
                <a:latin typeface="微软雅黑" panose="020B0503020204020204" charset="-122"/>
                <a:ea typeface="微软雅黑" panose="020B0503020204020204" charset="-122"/>
              </a:rPr>
              <a:t>包括对生产、作业负有组织、指挥或者管理职责的负责人、管理人员、实际控制人、投资人等人员，以及直接从事生产、作业的人员</a:t>
            </a:r>
            <a:r>
              <a:rPr lang="zh-CN" altLang="en-US" sz="1400">
                <a:latin typeface="微软雅黑" panose="020B0503020204020204" charset="-122"/>
                <a:ea typeface="微软雅黑" panose="020B0503020204020204" charset="-122"/>
              </a:rPr>
              <a:t>。</a:t>
            </a:r>
            <a:endParaRPr lang="en-US" altLang="zh-CN" sz="1400">
              <a:latin typeface="微软雅黑" panose="020B0503020204020204" charset="-122"/>
              <a:ea typeface="微软雅黑" panose="020B0503020204020204" charset="-122"/>
            </a:endParaRPr>
          </a:p>
          <a:p>
            <a:pPr indent="342900" eaLnBrk="0" fontAlgn="base" hangingPunct="0">
              <a:lnSpc>
                <a:spcPct val="100000"/>
              </a:lnSpc>
              <a:spcBef>
                <a:spcPct val="0"/>
              </a:spcBef>
              <a:spcAft>
                <a:spcPct val="0"/>
              </a:spcAft>
              <a:buClrTx/>
              <a:buSzPct val="100000"/>
            </a:pPr>
            <a:r>
              <a:rPr lang="zh-CN" altLang="en-US" sz="1400" b="1">
                <a:solidFill>
                  <a:srgbClr val="FF0000"/>
                </a:solidFill>
                <a:latin typeface="微软雅黑" panose="020B0503020204020204" charset="-122"/>
                <a:ea typeface="微软雅黑" panose="020B0503020204020204" charset="-122"/>
              </a:rPr>
              <a:t>起刑标准</a:t>
            </a:r>
            <a:r>
              <a:rPr lang="zh-CN" altLang="en-US" sz="1400">
                <a:latin typeface="微软雅黑" panose="020B0503020204020204" charset="-122"/>
                <a:ea typeface="微软雅黑" panose="020B0503020204020204" charset="-122"/>
              </a:rPr>
              <a:t>（第</a:t>
            </a:r>
            <a:r>
              <a:rPr lang="en-US" altLang="zh-CN" sz="1400">
                <a:latin typeface="微软雅黑" panose="020B0503020204020204" charset="-122"/>
                <a:ea typeface="微软雅黑" panose="020B0503020204020204" charset="-122"/>
              </a:rPr>
              <a:t>6</a:t>
            </a:r>
            <a:r>
              <a:rPr lang="zh-CN" altLang="en-US" sz="1400">
                <a:latin typeface="微软雅黑" panose="020B0503020204020204" charset="-122"/>
                <a:ea typeface="微软雅黑" panose="020B0503020204020204" charset="-122"/>
              </a:rPr>
              <a:t>条）：具有下列情形之一的，应当认定为“造成严重后果”或者“发生重大伤亡事故或者造成其他严重后果”，对相关责任人员，处三年以下有期徒刑或者拘役：</a:t>
            </a:r>
            <a:endParaRPr lang="zh-CN" altLang="en-US" sz="1400">
              <a:latin typeface="微软雅黑" panose="020B0503020204020204" charset="-122"/>
              <a:ea typeface="微软雅黑" panose="020B0503020204020204" charset="-122"/>
            </a:endParaRPr>
          </a:p>
          <a:p>
            <a:pPr indent="342900" eaLnBrk="0" fontAlgn="base" hangingPunct="0">
              <a:lnSpc>
                <a:spcPct val="100000"/>
              </a:lnSpc>
              <a:spcBef>
                <a:spcPct val="0"/>
              </a:spcBef>
              <a:spcAft>
                <a:spcPct val="0"/>
              </a:spcAft>
              <a:buClrTx/>
              <a:buSzPct val="100000"/>
            </a:pPr>
            <a:r>
              <a:rPr lang="zh-CN" altLang="en-US" sz="1400" b="1">
                <a:latin typeface="微软雅黑" panose="020B0503020204020204" charset="-122"/>
                <a:ea typeface="微软雅黑" panose="020B0503020204020204" charset="-122"/>
              </a:rPr>
              <a:t>（一）造成死亡一人以上，或者重伤三人以上的；</a:t>
            </a:r>
            <a:endParaRPr lang="zh-CN" altLang="en-US" sz="1400" b="1">
              <a:latin typeface="微软雅黑" panose="020B0503020204020204" charset="-122"/>
              <a:ea typeface="微软雅黑" panose="020B0503020204020204" charset="-122"/>
            </a:endParaRPr>
          </a:p>
          <a:p>
            <a:pPr indent="342900" eaLnBrk="0" fontAlgn="base" hangingPunct="0">
              <a:lnSpc>
                <a:spcPct val="100000"/>
              </a:lnSpc>
              <a:spcBef>
                <a:spcPct val="0"/>
              </a:spcBef>
              <a:spcAft>
                <a:spcPct val="0"/>
              </a:spcAft>
              <a:buClrTx/>
              <a:buSzPct val="100000"/>
            </a:pPr>
            <a:r>
              <a:rPr lang="zh-CN" altLang="en-US" sz="1400" b="1">
                <a:latin typeface="微软雅黑" panose="020B0503020204020204" charset="-122"/>
                <a:ea typeface="微软雅黑" panose="020B0503020204020204" charset="-122"/>
              </a:rPr>
              <a:t>（二）造成直接经济损失一百万元以上的；</a:t>
            </a:r>
            <a:endParaRPr lang="zh-CN" altLang="en-US" sz="1400" b="1">
              <a:latin typeface="微软雅黑" panose="020B0503020204020204" charset="-122"/>
              <a:ea typeface="微软雅黑" panose="020B0503020204020204" charset="-122"/>
            </a:endParaRPr>
          </a:p>
          <a:p>
            <a:pPr indent="342900" eaLnBrk="0" fontAlgn="base" hangingPunct="0">
              <a:lnSpc>
                <a:spcPct val="100000"/>
              </a:lnSpc>
              <a:spcBef>
                <a:spcPct val="0"/>
              </a:spcBef>
              <a:spcAft>
                <a:spcPct val="0"/>
              </a:spcAft>
              <a:buClrTx/>
              <a:buSzPct val="100000"/>
            </a:pPr>
            <a:r>
              <a:rPr lang="zh-CN" altLang="en-US" sz="1400" b="1">
                <a:latin typeface="微软雅黑" panose="020B0503020204020204" charset="-122"/>
                <a:ea typeface="微软雅黑" panose="020B0503020204020204" charset="-122"/>
              </a:rPr>
              <a:t>（三）其他造成严重后果或者重大安全事故的情形</a:t>
            </a: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a:p>
            <a:pPr indent="342900" eaLnBrk="0" fontAlgn="base" hangingPunct="0">
              <a:lnSpc>
                <a:spcPct val="100000"/>
              </a:lnSpc>
              <a:spcBef>
                <a:spcPct val="0"/>
              </a:spcBef>
              <a:spcAft>
                <a:spcPct val="0"/>
              </a:spcAft>
              <a:buClrTx/>
              <a:buSzPct val="100000"/>
            </a:pPr>
            <a:r>
              <a:rPr lang="zh-CN" altLang="en-US" sz="1400" b="1">
                <a:solidFill>
                  <a:srgbClr val="FF0000"/>
                </a:solidFill>
                <a:latin typeface="微软雅黑" panose="020B0503020204020204" charset="-122"/>
                <a:ea typeface="微软雅黑" panose="020B0503020204020204" charset="-122"/>
              </a:rPr>
              <a:t>量刑标准</a:t>
            </a:r>
            <a:r>
              <a:rPr lang="zh-CN" altLang="en-US" sz="1400">
                <a:latin typeface="微软雅黑" panose="020B0503020204020204" charset="-122"/>
                <a:ea typeface="微软雅黑" panose="020B0503020204020204" charset="-122"/>
              </a:rPr>
              <a:t>（第</a:t>
            </a:r>
            <a:r>
              <a:rPr lang="en-US" altLang="zh-CN" sz="1400">
                <a:latin typeface="微软雅黑" panose="020B0503020204020204" charset="-122"/>
                <a:ea typeface="微软雅黑" panose="020B0503020204020204" charset="-122"/>
              </a:rPr>
              <a:t>7</a:t>
            </a:r>
            <a:r>
              <a:rPr lang="zh-CN" altLang="en-US" sz="1400">
                <a:latin typeface="微软雅黑" panose="020B0503020204020204" charset="-122"/>
                <a:ea typeface="微软雅黑" panose="020B0503020204020204" charset="-122"/>
              </a:rPr>
              <a:t>条）：具有下列情形之一的，对相关责任人员，处三年以上七年以下有期徒刑：</a:t>
            </a:r>
            <a:endParaRPr lang="zh-CN" altLang="en-US" sz="1400">
              <a:latin typeface="微软雅黑" panose="020B0503020204020204" charset="-122"/>
              <a:ea typeface="微软雅黑" panose="020B0503020204020204" charset="-122"/>
            </a:endParaRPr>
          </a:p>
          <a:p>
            <a:pPr indent="342900" eaLnBrk="0" fontAlgn="base" hangingPunct="0">
              <a:lnSpc>
                <a:spcPct val="100000"/>
              </a:lnSpc>
              <a:spcBef>
                <a:spcPct val="0"/>
              </a:spcBef>
              <a:spcAft>
                <a:spcPct val="0"/>
              </a:spcAft>
              <a:buClrTx/>
              <a:buSzPct val="100000"/>
            </a:pPr>
            <a:r>
              <a:rPr lang="zh-CN" altLang="en-US" sz="1400" b="1">
                <a:latin typeface="微软雅黑" panose="020B0503020204020204" charset="-122"/>
                <a:ea typeface="微软雅黑" panose="020B0503020204020204" charset="-122"/>
              </a:rPr>
              <a:t>（一）造成死亡三人以上或者重伤十人以上，负事故主要责任的；</a:t>
            </a:r>
            <a:endParaRPr lang="zh-CN" altLang="en-US" sz="1400" b="1">
              <a:latin typeface="微软雅黑" panose="020B0503020204020204" charset="-122"/>
              <a:ea typeface="微软雅黑" panose="020B0503020204020204" charset="-122"/>
            </a:endParaRPr>
          </a:p>
          <a:p>
            <a:pPr indent="342900" eaLnBrk="0" fontAlgn="base" hangingPunct="0">
              <a:lnSpc>
                <a:spcPct val="100000"/>
              </a:lnSpc>
              <a:spcBef>
                <a:spcPct val="0"/>
              </a:spcBef>
              <a:spcAft>
                <a:spcPct val="0"/>
              </a:spcAft>
              <a:buClrTx/>
              <a:buSzPct val="100000"/>
            </a:pPr>
            <a:r>
              <a:rPr lang="zh-CN" altLang="en-US" sz="1400" b="1">
                <a:latin typeface="微软雅黑" panose="020B0503020204020204" charset="-122"/>
                <a:ea typeface="微软雅黑" panose="020B0503020204020204" charset="-122"/>
              </a:rPr>
              <a:t>（二）造成直接经济损失五百万元以上，负事故主要责任的；</a:t>
            </a:r>
            <a:endParaRPr lang="zh-CN" altLang="en-US" sz="1400" b="1">
              <a:latin typeface="微软雅黑" panose="020B0503020204020204" charset="-122"/>
              <a:ea typeface="微软雅黑" panose="020B0503020204020204" charset="-122"/>
            </a:endParaRPr>
          </a:p>
          <a:p>
            <a:pPr indent="342900" eaLnBrk="0" fontAlgn="base" hangingPunct="0">
              <a:lnSpc>
                <a:spcPct val="100000"/>
              </a:lnSpc>
              <a:spcBef>
                <a:spcPct val="0"/>
              </a:spcBef>
              <a:spcAft>
                <a:spcPct val="0"/>
              </a:spcAft>
              <a:buClrTx/>
              <a:buSzPct val="100000"/>
            </a:pPr>
            <a:r>
              <a:rPr lang="zh-CN" altLang="en-US" sz="1400" b="1">
                <a:latin typeface="微软雅黑" panose="020B0503020204020204" charset="-122"/>
                <a:ea typeface="微软雅黑" panose="020B0503020204020204" charset="-122"/>
              </a:rPr>
              <a:t>（三）其他造成特别严重后果、情节特别恶劣或者后果特别严重的情形</a:t>
            </a:r>
            <a:r>
              <a:rPr lang="zh-CN" altLang="en-US" sz="1400">
                <a:latin typeface="微软雅黑" panose="020B0503020204020204" charset="-122"/>
                <a:ea typeface="微软雅黑" panose="020B0503020204020204" charset="-122"/>
              </a:rPr>
              <a:t>。</a:t>
            </a:r>
            <a:endParaRPr lang="zh-CN" altLang="en-US" sz="1400">
              <a:latin typeface="微软雅黑" panose="020B0503020204020204" charset="-122"/>
              <a:ea typeface="微软雅黑" panose="020B0503020204020204" charset="-122"/>
            </a:endParaRPr>
          </a:p>
          <a:p>
            <a:pPr indent="342900" algn="ctr" eaLnBrk="0" fontAlgn="base" hangingPunct="0">
              <a:lnSpc>
                <a:spcPct val="100000"/>
              </a:lnSpc>
              <a:spcBef>
                <a:spcPct val="0"/>
              </a:spcBef>
              <a:spcAft>
                <a:spcPct val="0"/>
              </a:spcAft>
              <a:buClrTx/>
              <a:buSzPct val="100000"/>
            </a:pPr>
            <a:endParaRPr lang="zh-CN" altLang="en-US">
              <a:solidFill>
                <a:srgbClr val="000000"/>
              </a:solidFill>
              <a:latin typeface="Times New Roman" panose="02020603050405020304" charset="0"/>
              <a:ea typeface="宋体" panose="02010600030101010101" pitchFamily="2" charset="-122"/>
            </a:endParaRPr>
          </a:p>
        </p:txBody>
      </p:sp>
      <p:sp>
        <p:nvSpPr>
          <p:cNvPr id="2418" name="圆角矩形 5"/>
          <p:cNvSpPr/>
          <p:nvPr/>
        </p:nvSpPr>
        <p:spPr>
          <a:xfrm>
            <a:off x="395288" y="857250"/>
            <a:ext cx="8248650" cy="777875"/>
          </a:xfrm>
          <a:prstGeom prst="roundRect">
            <a:avLst>
              <a:gd name="adj" fmla="val 16667"/>
            </a:avLst>
          </a:prstGeom>
          <a:solidFill>
            <a:srgbClr val="D9D9D9"/>
          </a:solidFill>
          <a:ln w="9525" cap="flat" cmpd="sng">
            <a:solidFill>
              <a:srgbClr val="D9D9D9"/>
            </a:solidFill>
            <a:prstDash val="solid"/>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baseline="0">
              <a:solidFill>
                <a:srgbClr val="000000"/>
              </a:solidFill>
              <a:latin typeface="Times New Roman" panose="02020603050405020304" charset="0"/>
              <a:ea typeface="宋体" panose="02010600030101010101" pitchFamily="2" charset="-122"/>
              <a:sym typeface="Wingdings" panose="05000000000000000000"/>
            </a:endParaRPr>
          </a:p>
        </p:txBody>
      </p:sp>
      <p:sp>
        <p:nvSpPr>
          <p:cNvPr id="2419" name="矩形 4"/>
          <p:cNvSpPr/>
          <p:nvPr/>
        </p:nvSpPr>
        <p:spPr>
          <a:xfrm>
            <a:off x="468313" y="855663"/>
            <a:ext cx="8104187" cy="830262"/>
          </a:xfrm>
          <a:prstGeom prst="rect">
            <a:avLst/>
          </a:prstGeom>
          <a:solidFill>
            <a:srgbClr val="D9D9D9"/>
          </a:solidFill>
          <a:ln w="9525">
            <a:noFill/>
          </a:ln>
        </p:spPr>
        <p:txBody>
          <a:bodyPr/>
          <a:p>
            <a:pPr algn="just" eaLnBrk="0" fontAlgn="base" hangingPunct="0">
              <a:lnSpc>
                <a:spcPct val="100000"/>
              </a:lnSpc>
              <a:spcBef>
                <a:spcPct val="0"/>
              </a:spcBef>
              <a:spcAft>
                <a:spcPct val="0"/>
              </a:spcAft>
              <a:buClrTx/>
              <a:buSzPct val="100000"/>
            </a:pPr>
            <a:r>
              <a:rPr lang="en-US" altLang="zh-CN" sz="1600">
                <a:latin typeface="华文琥珀" charset="-122"/>
                <a:ea typeface="华文琥珀" charset="-122"/>
              </a:rPr>
              <a:t>《</a:t>
            </a:r>
            <a:r>
              <a:rPr lang="zh-CN" altLang="en-US" sz="1600">
                <a:latin typeface="华文琥珀" charset="-122"/>
                <a:ea typeface="华文琥珀" charset="-122"/>
              </a:rPr>
              <a:t>刑法</a:t>
            </a:r>
            <a:r>
              <a:rPr lang="en-US" altLang="zh-CN" sz="1600">
                <a:latin typeface="华文琥珀" charset="-122"/>
                <a:ea typeface="华文琥珀" charset="-122"/>
              </a:rPr>
              <a:t>》</a:t>
            </a:r>
            <a:r>
              <a:rPr lang="zh-CN" altLang="en-US" sz="1600">
                <a:latin typeface="华文琥珀" charset="-122"/>
                <a:ea typeface="华文琥珀" charset="-122"/>
              </a:rPr>
              <a:t>第</a:t>
            </a:r>
            <a:r>
              <a:rPr lang="en-US" altLang="zh-CN" sz="1600">
                <a:latin typeface="华文琥珀" charset="-122"/>
                <a:ea typeface="华文琥珀" charset="-122"/>
              </a:rPr>
              <a:t>134</a:t>
            </a:r>
            <a:r>
              <a:rPr lang="zh-CN" altLang="en-US" sz="1600">
                <a:latin typeface="华文琥珀" charset="-122"/>
                <a:ea typeface="华文琥珀" charset="-122"/>
              </a:rPr>
              <a:t>条：</a:t>
            </a:r>
            <a:r>
              <a:rPr lang="zh-CN" altLang="en-US" sz="1600" b="1">
                <a:latin typeface="宋体" panose="02010600030101010101" pitchFamily="2" charset="-122"/>
                <a:ea typeface="宋体" panose="02010600030101010101" pitchFamily="2" charset="-122"/>
              </a:rPr>
              <a:t>在生产、作业中违反有关安全管理的规定，因而发生重大伤亡事故或者造成其他严重后果的，处三年以下有期徒刑或者拘役</a:t>
            </a:r>
            <a:r>
              <a:rPr lang="en-US" altLang="zh-CN" sz="1600" b="1">
                <a:latin typeface="宋体" panose="02010600030101010101" pitchFamily="2" charset="-122"/>
                <a:ea typeface="宋体" panose="02010600030101010101" pitchFamily="2" charset="-122"/>
              </a:rPr>
              <a:t>;</a:t>
            </a:r>
            <a:r>
              <a:rPr lang="zh-CN" altLang="en-US" sz="1600" b="1">
                <a:latin typeface="宋体" panose="02010600030101010101" pitchFamily="2" charset="-122"/>
                <a:ea typeface="宋体" panose="02010600030101010101" pitchFamily="2" charset="-122"/>
              </a:rPr>
              <a:t>情节特别恶劣的，处三年以上七年以下有期徒刑。</a:t>
            </a:r>
            <a:endParaRPr lang="en-US" altLang="zh-CN" sz="1600" b="1">
              <a:latin typeface="宋体" panose="02010600030101010101" pitchFamily="2" charset="-122"/>
              <a:ea typeface="宋体" panose="02010600030101010101" pitchFamily="2" charset="-122"/>
            </a:endParaRPr>
          </a:p>
        </p:txBody>
      </p:sp>
      <p:sp>
        <p:nvSpPr>
          <p:cNvPr id="2420" name="圆角矩形 6"/>
          <p:cNvSpPr/>
          <p:nvPr/>
        </p:nvSpPr>
        <p:spPr>
          <a:xfrm>
            <a:off x="179388" y="1928813"/>
            <a:ext cx="1446212" cy="2587625"/>
          </a:xfrm>
          <a:prstGeom prst="roundRect">
            <a:avLst>
              <a:gd name="adj" fmla="val 16667"/>
            </a:avLst>
          </a:prstGeom>
          <a:gradFill rotWithShape="1">
            <a:gsLst>
              <a:gs pos="0">
                <a:srgbClr val="C5A980">
                  <a:alpha val="100000"/>
                </a:srgbClr>
              </a:gs>
              <a:gs pos="79999">
                <a:srgbClr val="FFDDA8">
                  <a:alpha val="100000"/>
                </a:srgbClr>
              </a:gs>
              <a:gs pos="100000">
                <a:srgbClr val="FFDEA7"/>
              </a:gs>
            </a:gsLst>
            <a:lin ang="16200000"/>
            <a:tileRect/>
          </a:gradFill>
          <a:ln w="9525" cap="flat" cmpd="sng">
            <a:solidFill>
              <a:srgbClr val="FFEED4"/>
            </a:solidFill>
            <a:prstDash val="solid"/>
            <a:headEnd type="none" w="med" len="med"/>
            <a:tailEnd type="none" w="med" len="med"/>
          </a:ln>
          <a:effectLst>
            <a:outerShdw dist="23000" dir="5400000" rotWithShape="0">
              <a:srgbClr val="000000">
                <a:alpha val="34998"/>
              </a:srgbClr>
            </a:outerShdw>
          </a:effectLst>
        </p:spPr>
        <p:txBody>
          <a:bodyPr anchor="ctr" anchorCtr="0"/>
          <a:p>
            <a:pPr algn="ctr" eaLnBrk="0" fontAlgn="base" hangingPunct="0">
              <a:lnSpc>
                <a:spcPct val="100000"/>
              </a:lnSpc>
              <a:spcBef>
                <a:spcPct val="0"/>
              </a:spcBef>
              <a:spcAft>
                <a:spcPct val="0"/>
              </a:spcAft>
              <a:buClrTx/>
              <a:buSzPct val="100000"/>
            </a:pPr>
            <a:r>
              <a:rPr lang="zh-CN" altLang="en-US">
                <a:latin typeface="宋体" panose="02010600030101010101" pitchFamily="2" charset="-122"/>
                <a:ea typeface="宋体" panose="02010600030101010101" pitchFamily="2" charset="-122"/>
              </a:rPr>
              <a:t>“两高”</a:t>
            </a:r>
            <a:r>
              <a:rPr lang="en-US" altLang="zh-CN">
                <a:latin typeface="华文琥珀" charset="-122"/>
                <a:ea typeface="华文琥珀" charset="-122"/>
              </a:rPr>
              <a:t>《</a:t>
            </a:r>
            <a:r>
              <a:rPr lang="zh-CN" altLang="en-US">
                <a:latin typeface="华文琥珀" charset="-122"/>
                <a:ea typeface="华文琥珀" charset="-122"/>
              </a:rPr>
              <a:t>关于办理危害生产安全刑事案件的司法解释</a:t>
            </a:r>
            <a:r>
              <a:rPr lang="en-US" altLang="zh-CN">
                <a:latin typeface="华文琥珀" charset="-122"/>
                <a:ea typeface="华文琥珀" charset="-122"/>
              </a:rPr>
              <a:t>》</a:t>
            </a:r>
            <a:r>
              <a:rPr lang="zh-CN" altLang="en-US">
                <a:latin typeface="宋体" panose="02010600030101010101" pitchFamily="2" charset="-122"/>
                <a:ea typeface="宋体" panose="02010600030101010101" pitchFamily="2" charset="-122"/>
              </a:rPr>
              <a:t>（法释</a:t>
            </a:r>
            <a:r>
              <a:rPr lang="en-US" altLang="zh-CN">
                <a:latin typeface="宋体" panose="02010600030101010101" pitchFamily="2" charset="-122"/>
                <a:ea typeface="宋体" panose="02010600030101010101" pitchFamily="2" charset="-122"/>
              </a:rPr>
              <a:t>〔2015〕22</a:t>
            </a:r>
            <a:r>
              <a:rPr lang="zh-CN" altLang="en-US">
                <a:latin typeface="宋体" panose="02010600030101010101" pitchFamily="2" charset="-122"/>
                <a:ea typeface="宋体" panose="02010600030101010101" pitchFamily="2" charset="-122"/>
              </a:rPr>
              <a:t>号）</a:t>
            </a:r>
            <a:endParaRPr lang="zh-CN" altLang="en-US">
              <a:latin typeface="Times New Roman" panose="02020603050405020304" charset="0"/>
              <a:ea typeface="宋体" panose="02010600030101010101" pitchFamily="2" charset="-122"/>
            </a:endParaRPr>
          </a:p>
        </p:txBody>
      </p:sp>
      <p:sp>
        <p:nvSpPr>
          <p:cNvPr id="2421" name="右箭头 8"/>
          <p:cNvSpPr/>
          <p:nvPr/>
        </p:nvSpPr>
        <p:spPr>
          <a:xfrm>
            <a:off x="1677988" y="2806700"/>
            <a:ext cx="376237" cy="722313"/>
          </a:xfrm>
          <a:prstGeom prst="rightArrow">
            <a:avLst>
              <a:gd name="adj1" fmla="val 50000"/>
              <a:gd name="adj2" fmla="val 49768"/>
            </a:avLst>
          </a:prstGeom>
          <a:solidFill>
            <a:srgbClr val="FFCC66"/>
          </a:solidFill>
          <a:ln w="25400" cap="flat" cmpd="sng">
            <a:solidFill>
              <a:srgbClr val="BC9549"/>
            </a:solidFill>
            <a:prstDash val="solid"/>
            <a:miter/>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a:solidFill>
                <a:srgbClr val="FFFFFF"/>
              </a:solidFill>
              <a:latin typeface="Times New Roman" panose="02020603050405020304" charset="0"/>
              <a:ea typeface="宋体" panose="02010600030101010101" pitchFamily="2" charset="-122"/>
            </a:endParaRPr>
          </a:p>
        </p:txBody>
      </p:sp>
      <p:sp>
        <p:nvSpPr>
          <p:cNvPr id="2422" name="标题 2"/>
          <p:cNvSpPr/>
          <p:nvPr/>
        </p:nvSpPr>
        <p:spPr>
          <a:xfrm>
            <a:off x="971550" y="-20637"/>
            <a:ext cx="8172450" cy="738187"/>
          </a:xfrm>
          <a:prstGeom prst="rect">
            <a:avLst/>
          </a:prstGeom>
          <a:noFill/>
          <a:ln w="9525">
            <a:noFill/>
          </a:ln>
        </p:spPr>
        <p:txBody>
          <a:bodyPr anchor="ctr" anchorCtr="0"/>
          <a:p>
            <a:pPr eaLnBrk="0" fontAlgn="base" hangingPunct="0">
              <a:lnSpc>
                <a:spcPct val="100000"/>
              </a:lnSpc>
              <a:spcBef>
                <a:spcPct val="0"/>
              </a:spcBef>
              <a:spcAft>
                <a:spcPct val="0"/>
              </a:spcAft>
              <a:buClrTx/>
              <a:buSzPct val="100000"/>
            </a:pPr>
            <a:r>
              <a:rPr lang="zh-CN" altLang="en-US" sz="3200">
                <a:latin typeface="黑体" panose="02010609060101010101" charset="-122"/>
                <a:ea typeface="黑体" panose="02010609060101010101" charset="-122"/>
              </a:rPr>
              <a:t>重大责任事故罪的追诉标准（一）</a:t>
            </a:r>
            <a:endParaRPr lang="zh-CN" altLang="en-US" sz="3200">
              <a:latin typeface="黑体" panose="02010609060101010101" charset="-122"/>
              <a:ea typeface="黑体" panose="02010609060101010101"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childTnLst>
                                    <p:set>
                                      <p:cBhvr additive="base">
                                        <p:cTn id="6" dur="1" fill="hold">
                                          <p:stCondLst>
                                            <p:cond delay="0"/>
                                          </p:stCondLst>
                                        </p:cTn>
                                        <p:tgtEl>
                                          <p:spTgt spid="2420"/>
                                        </p:tgtEl>
                                        <p:attrNameLst>
                                          <p:attrName>style.visibility</p:attrName>
                                        </p:attrNameLst>
                                      </p:cBhvr>
                                      <p:to>
                                        <p:strVal val="visible"/>
                                      </p:to>
                                    </p:set>
                                    <p:anim calcmode="lin" valueType="num">
                                      <p:cBhvr additive="base">
                                        <p:cTn id="7" dur="500" fill="hold"/>
                                        <p:tgtEl>
                                          <p:spTgt spid="2420"/>
                                        </p:tgtEl>
                                        <p:attrNameLst>
                                          <p:attrName>ppt_x</p:attrName>
                                        </p:attrNameLst>
                                      </p:cBhvr>
                                      <p:tavLst>
                                        <p:tav tm="0">
                                          <p:val>
                                            <p:strVal val="0-#ppt_w/2"/>
                                          </p:val>
                                        </p:tav>
                                        <p:tav tm="100000">
                                          <p:val>
                                            <p:strVal val="#ppt_x"/>
                                          </p:val>
                                        </p:tav>
                                      </p:tavLst>
                                    </p:anim>
                                    <p:anim calcmode="lin" valueType="num">
                                      <p:cBhvr additive="base">
                                        <p:cTn id="8" dur="500" fill="hold"/>
                                        <p:tgtEl>
                                          <p:spTgt spid="24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childTnLst>
                                    <p:set>
                                      <p:cBhvr additive="base">
                                        <p:cTn id="11" dur="1" fill="hold">
                                          <p:stCondLst>
                                            <p:cond delay="0"/>
                                          </p:stCondLst>
                                        </p:cTn>
                                        <p:tgtEl>
                                          <p:spTgt spid="2421"/>
                                        </p:tgtEl>
                                        <p:attrNameLst>
                                          <p:attrName>style.visibility</p:attrName>
                                        </p:attrNameLst>
                                      </p:cBhvr>
                                      <p:to>
                                        <p:strVal val="visible"/>
                                      </p:to>
                                    </p:set>
                                  </p:childTnLst>
                                </p:cTn>
                              </p:par>
                            </p:childTnLst>
                          </p:cTn>
                        </p:par>
                        <p:par>
                          <p:cTn id="12" fill="hold">
                            <p:stCondLst>
                              <p:cond delay="500"/>
                            </p:stCondLst>
                            <p:childTnLst>
                              <p:par>
                                <p:cTn id="13" presetID="26" presetClass="emph" presetSubtype="0" repeatCount="indefinite" fill="hold" grpId="3" nodeType="afterEffect">
                                  <p:childTnLst>
                                    <p:animEffect transition="out" filter="fade">
                                      <p:cBhvr additive="base">
                                        <p:cTn id="14" dur="500" tmFilter="0, 0; .2, .5; .8, .5; 1, 0"/>
                                        <p:tgtEl>
                                          <p:spTgt spid="2421"/>
                                        </p:tgtEl>
                                      </p:cBhvr>
                                    </p:animEffect>
                                    <p:animScale>
                                      <p:cBhvr additive="base">
                                        <p:cTn id="15" dur="250" fill="hold"/>
                                        <p:tgtEl>
                                          <p:spTgt spid="2421"/>
                                        </p:tgtEl>
                                      </p:cBhvr>
                                      <p:by x="105000" y="105000"/>
                                    </p:animScale>
                                  </p:childTnLst>
                                </p:cTn>
                              </p:par>
                            </p:childTnLst>
                          </p:cTn>
                        </p:par>
                        <p:par>
                          <p:cTn id="16" fill="hold">
                            <p:stCondLst>
                              <p:cond delay="1000"/>
                            </p:stCondLst>
                            <p:childTnLst>
                              <p:par>
                                <p:cTn id="17" presetID="1" presetClass="entr" presetSubtype="0" fill="hold" grpId="0" nodeType="afterEffect">
                                  <p:childTnLst>
                                    <p:set>
                                      <p:cBhvr additive="base">
                                        <p:cTn id="18" dur="1" fill="hold">
                                          <p:stCondLst>
                                            <p:cond delay="0"/>
                                          </p:stCondLst>
                                        </p:cTn>
                                        <p:tgtEl>
                                          <p:spTgt spid="2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 grpId="0" animBg="1"/>
      <p:bldP spid="2420" grpId="1" animBg="1"/>
      <p:bldP spid="2421" grpId="2" animBg="1"/>
      <p:bldP spid="2421"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5" name="对角圆角矩形 5"/>
          <p:cNvSpPr/>
          <p:nvPr/>
        </p:nvSpPr>
        <p:spPr>
          <a:xfrm>
            <a:off x="1998663" y="1179513"/>
            <a:ext cx="6965950" cy="3643312"/>
          </a:xfrm>
          <a:gradFill rotWithShape="1">
            <a:gsLst>
              <a:gs pos="0">
                <a:srgbClr val="8484FF">
                  <a:alpha val="100000"/>
                </a:srgbClr>
              </a:gs>
              <a:gs pos="35001">
                <a:srgbClr val="A9A9FF">
                  <a:alpha val="100000"/>
                </a:srgbClr>
              </a:gs>
              <a:gs pos="100000">
                <a:srgbClr val="DCDCFF"/>
              </a:gs>
            </a:gsLst>
            <a:lin ang="16200000"/>
            <a:tileRect/>
          </a:gradFill>
          <a:ln w="9525" cap="flat" cmpd="sng">
            <a:solidFill>
              <a:srgbClr val="FFF9F1"/>
            </a:solidFill>
            <a:prstDash val="solid"/>
            <a:headEnd type="none" w="med" len="med"/>
            <a:tailEnd type="none" w="med" len="med"/>
          </a:ln>
          <a:effectLst>
            <a:outerShdw dist="20000" dir="5400000" rotWithShape="0">
              <a:srgbClr val="000000">
                <a:alpha val="37999"/>
              </a:srgbClr>
            </a:outerShdw>
          </a:effectLst>
        </p:spPr>
        <p:txBody>
          <a:bodyPr/>
          <a:p>
            <a:endParaRPr lang="zh-CN" altLang="en-US"/>
          </a:p>
        </p:txBody>
      </p:sp>
      <p:sp>
        <p:nvSpPr>
          <p:cNvPr id="2426" name="圆角矩形 3"/>
          <p:cNvSpPr/>
          <p:nvPr/>
        </p:nvSpPr>
        <p:spPr>
          <a:xfrm>
            <a:off x="179388" y="1606550"/>
            <a:ext cx="1230312" cy="2693988"/>
          </a:xfrm>
          <a:prstGeom prst="roundRect">
            <a:avLst>
              <a:gd name="adj" fmla="val 16667"/>
            </a:avLst>
          </a:prstGeom>
          <a:gradFill rotWithShape="1">
            <a:gsLst>
              <a:gs pos="0">
                <a:srgbClr val="C5A980">
                  <a:alpha val="100000"/>
                </a:srgbClr>
              </a:gs>
              <a:gs pos="79999">
                <a:srgbClr val="FFDDA8">
                  <a:alpha val="100000"/>
                </a:srgbClr>
              </a:gs>
              <a:gs pos="100000">
                <a:srgbClr val="FFDEA7"/>
              </a:gs>
            </a:gsLst>
            <a:lin ang="16200000"/>
            <a:tileRect/>
          </a:gradFill>
          <a:ln w="9525" cap="flat" cmpd="sng">
            <a:solidFill>
              <a:srgbClr val="FFF3E3"/>
            </a:solidFill>
            <a:prstDash val="solid"/>
            <a:headEnd type="none" w="med" len="med"/>
            <a:tailEnd type="none" w="med" len="med"/>
          </a:ln>
          <a:effectLst>
            <a:outerShdw dist="23000" dir="5400000" rotWithShape="0">
              <a:srgbClr val="000000">
                <a:alpha val="34998"/>
              </a:srgbClr>
            </a:outerShdw>
          </a:effectLst>
        </p:spPr>
        <p:txBody>
          <a:bodyPr anchor="ctr" anchorCtr="0"/>
          <a:p>
            <a:pPr algn="ctr" eaLnBrk="0" fontAlgn="base" hangingPunct="0">
              <a:lnSpc>
                <a:spcPct val="100000"/>
              </a:lnSpc>
              <a:spcBef>
                <a:spcPct val="0"/>
              </a:spcBef>
              <a:spcAft>
                <a:spcPct val="0"/>
              </a:spcAft>
              <a:buClrTx/>
              <a:buSzPct val="100000"/>
            </a:pPr>
            <a:r>
              <a:rPr lang="zh-CN" altLang="en-US">
                <a:latin typeface="宋体" panose="02010600030101010101" pitchFamily="2" charset="-122"/>
                <a:ea typeface="宋体" panose="02010600030101010101" pitchFamily="2" charset="-122"/>
              </a:rPr>
              <a:t>“两高”</a:t>
            </a:r>
            <a:r>
              <a:rPr lang="en-US" altLang="zh-CN">
                <a:latin typeface="华文琥珀" charset="-122"/>
                <a:ea typeface="华文琥珀" charset="-122"/>
              </a:rPr>
              <a:t>《</a:t>
            </a:r>
            <a:r>
              <a:rPr lang="zh-CN" altLang="en-US">
                <a:latin typeface="华文琥珀" charset="-122"/>
                <a:ea typeface="华文琥珀" charset="-122"/>
              </a:rPr>
              <a:t>关于办理危害生产安全刑事案件的司法解释</a:t>
            </a:r>
            <a:r>
              <a:rPr lang="en-US" altLang="zh-CN">
                <a:latin typeface="华文琥珀" charset="-122"/>
                <a:ea typeface="华文琥珀" charset="-122"/>
              </a:rPr>
              <a:t>》</a:t>
            </a:r>
            <a:r>
              <a:rPr lang="zh-CN" altLang="en-US">
                <a:latin typeface="宋体" panose="02010600030101010101" pitchFamily="2" charset="-122"/>
                <a:ea typeface="宋体" panose="02010600030101010101" pitchFamily="2" charset="-122"/>
              </a:rPr>
              <a:t>（法释</a:t>
            </a:r>
            <a:r>
              <a:rPr lang="en-US" altLang="zh-CN">
                <a:latin typeface="宋体" panose="02010600030101010101" pitchFamily="2" charset="-122"/>
                <a:ea typeface="宋体" panose="02010600030101010101" pitchFamily="2" charset="-122"/>
              </a:rPr>
              <a:t>〔2015〕22</a:t>
            </a:r>
            <a:r>
              <a:rPr lang="zh-CN" altLang="en-US">
                <a:latin typeface="宋体" panose="02010600030101010101" pitchFamily="2" charset="-122"/>
                <a:ea typeface="宋体" panose="02010600030101010101" pitchFamily="2" charset="-122"/>
              </a:rPr>
              <a:t>号）</a:t>
            </a:r>
            <a:endParaRPr lang="zh-CN" altLang="en-US">
              <a:latin typeface="Times New Roman" panose="02020603050405020304" charset="0"/>
              <a:ea typeface="宋体" panose="02010600030101010101" pitchFamily="2" charset="-122"/>
            </a:endParaRPr>
          </a:p>
        </p:txBody>
      </p:sp>
      <p:sp>
        <p:nvSpPr>
          <p:cNvPr id="2427" name="右箭头 6"/>
          <p:cNvSpPr/>
          <p:nvPr/>
        </p:nvSpPr>
        <p:spPr>
          <a:xfrm>
            <a:off x="1516063" y="2517775"/>
            <a:ext cx="376237" cy="804863"/>
          </a:xfrm>
          <a:prstGeom prst="rightArrow">
            <a:avLst>
              <a:gd name="adj1" fmla="val 50000"/>
              <a:gd name="adj2" fmla="val 49768"/>
            </a:avLst>
          </a:prstGeom>
          <a:solidFill>
            <a:srgbClr val="FFCC66"/>
          </a:solidFill>
          <a:ln w="25400" cap="flat" cmpd="sng">
            <a:solidFill>
              <a:srgbClr val="BC9549"/>
            </a:solidFill>
            <a:prstDash val="solid"/>
            <a:miter/>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a:solidFill>
                <a:srgbClr val="FFFFFF"/>
              </a:solidFill>
              <a:latin typeface="Times New Roman" panose="02020603050405020304" charset="0"/>
              <a:ea typeface="宋体" panose="02010600030101010101" pitchFamily="2" charset="-122"/>
            </a:endParaRPr>
          </a:p>
        </p:txBody>
      </p:sp>
      <p:sp>
        <p:nvSpPr>
          <p:cNvPr id="2428" name="标题 2"/>
          <p:cNvSpPr/>
          <p:nvPr/>
        </p:nvSpPr>
        <p:spPr>
          <a:xfrm>
            <a:off x="979488" y="-20637"/>
            <a:ext cx="8172450" cy="738187"/>
          </a:xfrm>
          <a:prstGeom prst="rect">
            <a:avLst/>
          </a:prstGeom>
          <a:noFill/>
          <a:ln w="9525">
            <a:noFill/>
          </a:ln>
        </p:spPr>
        <p:txBody>
          <a:bodyPr anchor="ctr" anchorCtr="0"/>
          <a:p>
            <a:pPr eaLnBrk="0" fontAlgn="base" hangingPunct="0">
              <a:lnSpc>
                <a:spcPct val="100000"/>
              </a:lnSpc>
              <a:spcBef>
                <a:spcPct val="0"/>
              </a:spcBef>
              <a:spcAft>
                <a:spcPct val="0"/>
              </a:spcAft>
              <a:buClrTx/>
              <a:buSzPct val="100000"/>
            </a:pPr>
            <a:r>
              <a:rPr lang="zh-CN" altLang="en-US" sz="3200">
                <a:latin typeface="黑体" panose="02010609060101010101" charset="-122"/>
                <a:ea typeface="黑体" panose="02010609060101010101" charset="-122"/>
              </a:rPr>
              <a:t>重大责任事故罪的追诉标准（一）</a:t>
            </a:r>
            <a:endParaRPr lang="zh-CN" altLang="en-US" sz="3200">
              <a:latin typeface="黑体" panose="02010609060101010101" charset="-122"/>
              <a:ea typeface="黑体" panose="02010609060101010101"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childTnLst>
                                    <p:set>
                                      <p:cBhvr additive="base">
                                        <p:cTn id="6" dur="1" fill="hold">
                                          <p:stCondLst>
                                            <p:cond delay="0"/>
                                          </p:stCondLst>
                                        </p:cTn>
                                        <p:tgtEl>
                                          <p:spTgt spid="2427"/>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childTnLst>
                                    <p:set>
                                      <p:cBhvr additive="base">
                                        <p:cTn id="9" dur="1" fill="hold">
                                          <p:stCondLst>
                                            <p:cond delay="0"/>
                                          </p:stCondLst>
                                        </p:cTn>
                                        <p:tgtEl>
                                          <p:spTgt spid="2425"/>
                                        </p:tgtEl>
                                        <p:attrNameLst>
                                          <p:attrName>style.visibility</p:attrName>
                                        </p:attrNameLst>
                                      </p:cBhvr>
                                      <p:to>
                                        <p:strVal val="visible"/>
                                      </p:to>
                                    </p:set>
                                    <p:anim calcmode="lin" valueType="num">
                                      <p:cBhvr additive="base">
                                        <p:cTn id="10" dur="500" fill="hold"/>
                                        <p:tgtEl>
                                          <p:spTgt spid="2425"/>
                                        </p:tgtEl>
                                        <p:attrNameLst>
                                          <p:attrName>ppt_x</p:attrName>
                                        </p:attrNameLst>
                                      </p:cBhvr>
                                      <p:tavLst>
                                        <p:tav tm="0">
                                          <p:val>
                                            <p:strVal val="1+#ppt_w/2"/>
                                          </p:val>
                                        </p:tav>
                                        <p:tav tm="100000">
                                          <p:val>
                                            <p:strVal val="#ppt_x"/>
                                          </p:val>
                                        </p:tav>
                                      </p:tavLst>
                                    </p:anim>
                                    <p:anim calcmode="lin" valueType="num">
                                      <p:cBhvr additive="base">
                                        <p:cTn id="11" dur="500" fill="hold"/>
                                        <p:tgtEl>
                                          <p:spTgt spid="24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5" grpId="0" animBg="1"/>
      <p:bldP spid="242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431" name="Line 2"/>
          <p:cNvCxnSpPr/>
          <p:nvPr/>
        </p:nvCxnSpPr>
        <p:spPr>
          <a:xfrm flipH="1">
            <a:off x="2843213" y="884238"/>
            <a:ext cx="0" cy="3995737"/>
          </a:xfrm>
          <a:prstGeom prst="line">
            <a:avLst/>
          </a:prstGeom>
          <a:ln w="9525" cap="flat" cmpd="sng">
            <a:solidFill>
              <a:srgbClr val="000000"/>
            </a:solidFill>
            <a:prstDash val="solid"/>
            <a:headEnd type="none" w="med" len="med"/>
            <a:tailEnd type="none" w="med" len="med"/>
          </a:ln>
        </p:spPr>
      </p:cxnSp>
      <p:grpSp>
        <p:nvGrpSpPr>
          <p:cNvPr id="2432" name="组合 2431"/>
          <p:cNvGrpSpPr/>
          <p:nvPr/>
        </p:nvGrpSpPr>
        <p:grpSpPr>
          <a:xfrm>
            <a:off x="1004888" y="1452563"/>
            <a:ext cx="1625600" cy="2727325"/>
            <a:chOff x="2208" y="1252"/>
            <a:chExt cx="1365" cy="2586"/>
          </a:xfrm>
        </p:grpSpPr>
        <p:sp>
          <p:nvSpPr>
            <p:cNvPr id="2433" name="AutoShape 4"/>
            <p:cNvSpPr/>
            <p:nvPr/>
          </p:nvSpPr>
          <p:spPr>
            <a:xfrm>
              <a:off x="2208" y="1490"/>
              <a:ext cx="1363" cy="1800"/>
            </a:xfrm>
            <a:prstGeom prst="roundRect">
              <a:avLst>
                <a:gd name="adj" fmla="val 17509"/>
              </a:avLst>
            </a:prstGeom>
            <a:gradFill rotWithShape="1">
              <a:gsLst>
                <a:gs pos="0">
                  <a:srgbClr val="34B034"/>
                </a:gs>
                <a:gs pos="100000">
                  <a:srgbClr val="3F8B4A"/>
                </a:gs>
              </a:gsLst>
              <a:lin ang="27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34" name="AutoShape 5"/>
            <p:cNvSpPr/>
            <p:nvPr/>
          </p:nvSpPr>
          <p:spPr>
            <a:xfrm>
              <a:off x="2229" y="1495"/>
              <a:ext cx="1322" cy="1766"/>
            </a:xfrm>
            <a:prstGeom prst="roundRect">
              <a:avLst>
                <a:gd name="adj" fmla="val 16667"/>
              </a:avLst>
            </a:prstGeom>
            <a:solidFill>
              <a:srgbClr val="73E77E"/>
            </a:soli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35" name="AutoShape 6"/>
            <p:cNvSpPr/>
            <p:nvPr/>
          </p:nvSpPr>
          <p:spPr>
            <a:xfrm>
              <a:off x="2240" y="2795"/>
              <a:ext cx="1304" cy="447"/>
            </a:xfrm>
            <a:prstGeom prst="roundRect">
              <a:avLst>
                <a:gd name="adj" fmla="val 50000"/>
              </a:avLst>
            </a:prstGeom>
            <a:gradFill rotWithShape="1">
              <a:gsLst>
                <a:gs pos="0">
                  <a:srgbClr val="73E77E"/>
                </a:gs>
                <a:gs pos="100000">
                  <a:srgbClr val="B3F2B9"/>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36" name="AutoShape 7"/>
            <p:cNvSpPr/>
            <p:nvPr/>
          </p:nvSpPr>
          <p:spPr>
            <a:xfrm>
              <a:off x="2240" y="1525"/>
              <a:ext cx="1304" cy="446"/>
            </a:xfrm>
            <a:prstGeom prst="roundRect">
              <a:avLst>
                <a:gd name="adj" fmla="val 50000"/>
              </a:avLst>
            </a:prstGeom>
            <a:gradFill rotWithShape="1">
              <a:gsLst>
                <a:gs pos="0">
                  <a:srgbClr val="D0F7D4"/>
                </a:gs>
                <a:gs pos="100000">
                  <a:srgbClr val="73E77E"/>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37" name="Oval 8"/>
            <p:cNvSpPr/>
            <p:nvPr/>
          </p:nvSpPr>
          <p:spPr>
            <a:xfrm>
              <a:off x="2678" y="1252"/>
              <a:ext cx="404" cy="493"/>
            </a:xfrm>
            <a:prstGeom prst="ellipse">
              <a:avLst/>
            </a:prstGeom>
            <a:solidFill>
              <a:srgbClr val="333333"/>
            </a:solidFill>
            <a:ln w="38100">
              <a:noFill/>
            </a:ln>
          </p:spPr>
          <p:txBody>
            <a:bodyPr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38" name="Oval 9"/>
            <p:cNvSpPr/>
            <p:nvPr/>
          </p:nvSpPr>
          <p:spPr>
            <a:xfrm>
              <a:off x="2681" y="1299"/>
              <a:ext cx="392" cy="392"/>
            </a:xfrm>
            <a:prstGeom prst="ellipse">
              <a:avLst/>
            </a:prstGeom>
            <a:gradFill rotWithShape="1">
              <a:gsLst>
                <a:gs pos="0">
                  <a:srgbClr val="636869"/>
                </a:gs>
                <a:gs pos="100000">
                  <a:srgbClr val="D6E1E2"/>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39" name="Oval 10"/>
            <p:cNvSpPr/>
            <p:nvPr/>
          </p:nvSpPr>
          <p:spPr>
            <a:xfrm>
              <a:off x="2686" y="1301"/>
              <a:ext cx="383" cy="383"/>
            </a:xfrm>
            <a:prstGeom prst="ellipse">
              <a:avLst/>
            </a:prstGeom>
            <a:gradFill rotWithShape="1">
              <a:gsLst>
                <a:gs pos="0">
                  <a:srgbClr val="D6E1E2">
                    <a:alpha val="0"/>
                  </a:srgbClr>
                </a:gs>
                <a:gs pos="100000">
                  <a:srgbClr val="F1F5F5"/>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40" name="Oval 11"/>
            <p:cNvSpPr/>
            <p:nvPr/>
          </p:nvSpPr>
          <p:spPr>
            <a:xfrm>
              <a:off x="2690" y="1305"/>
              <a:ext cx="364" cy="357"/>
            </a:xfrm>
            <a:prstGeom prst="ellipse">
              <a:avLst/>
            </a:prstGeom>
            <a:gradFill rotWithShape="1">
              <a:gsLst>
                <a:gs pos="0">
                  <a:srgbClr val="AAB2B3"/>
                </a:gs>
                <a:gs pos="100000">
                  <a:srgbClr val="D6E1E2">
                    <a:alpha val="47842"/>
                  </a:srgbClr>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41" name="Oval 12"/>
            <p:cNvSpPr/>
            <p:nvPr/>
          </p:nvSpPr>
          <p:spPr>
            <a:xfrm>
              <a:off x="2712" y="1315"/>
              <a:ext cx="323" cy="290"/>
            </a:xfrm>
            <a:prstGeom prst="ellipse">
              <a:avLst/>
            </a:prstGeom>
            <a:gradFill rotWithShape="1">
              <a:gsLst>
                <a:gs pos="0">
                  <a:srgbClr val="FFFFFF"/>
                </a:gs>
                <a:gs pos="100000">
                  <a:srgbClr val="D6E1E2">
                    <a:alpha val="38039"/>
                  </a:srgbClr>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42" name="Text Box 13"/>
            <p:cNvSpPr/>
            <p:nvPr/>
          </p:nvSpPr>
          <p:spPr>
            <a:xfrm>
              <a:off x="2793" y="1354"/>
              <a:ext cx="155" cy="350"/>
            </a:xfrm>
            <a:prstGeom prst="rect">
              <a:avLst/>
            </a:prstGeom>
            <a:noFill/>
            <a:ln w="9525">
              <a:noFill/>
            </a:ln>
          </p:spPr>
          <p:txBody>
            <a:bodyPr wrap="none"/>
            <a:p>
              <a:pPr algn="ctr" fontAlgn="base">
                <a:lnSpc>
                  <a:spcPct val="100000"/>
                </a:lnSpc>
                <a:spcBef>
                  <a:spcPct val="0"/>
                </a:spcBef>
                <a:spcAft>
                  <a:spcPct val="0"/>
                </a:spcAft>
                <a:buClrTx/>
                <a:buSzPct val="100000"/>
              </a:pPr>
              <a:endParaRPr lang="en-US" altLang="zh-CN">
                <a:latin typeface="Arial" panose="020B0604020202020204" pitchFamily="34" charset="0"/>
                <a:ea typeface="宋体" panose="02010600030101010101" pitchFamily="2" charset="-122"/>
              </a:endParaRPr>
            </a:p>
          </p:txBody>
        </p:sp>
        <p:sp>
          <p:nvSpPr>
            <p:cNvPr id="2443" name="Text Box 14"/>
            <p:cNvSpPr/>
            <p:nvPr/>
          </p:nvSpPr>
          <p:spPr>
            <a:xfrm>
              <a:off x="2256" y="1777"/>
              <a:ext cx="1296" cy="1335"/>
            </a:xfrm>
            <a:prstGeom prst="rect">
              <a:avLst/>
            </a:prstGeom>
            <a:noFill/>
            <a:ln w="9525">
              <a:noFill/>
            </a:ln>
          </p:spPr>
          <p:txBody>
            <a:bodyPr/>
            <a:p>
              <a:pPr algn="ctr" fontAlgn="base">
                <a:lnSpc>
                  <a:spcPct val="100000"/>
                </a:lnSpc>
                <a:spcBef>
                  <a:spcPct val="0"/>
                </a:spcBef>
                <a:spcAft>
                  <a:spcPct val="0"/>
                </a:spcAft>
                <a:buClrTx/>
                <a:buSzPct val="100000"/>
              </a:pPr>
              <a:r>
                <a:rPr lang="zh-CN" altLang="en-US" sz="2800" b="1">
                  <a:solidFill>
                    <a:srgbClr val="FF3300"/>
                  </a:solidFill>
                  <a:effectLst>
                    <a:outerShdw blurRad="38100" dist="38100" dir="2700000">
                      <a:srgbClr val="C0C0C0"/>
                    </a:outerShdw>
                  </a:effectLst>
                  <a:latin typeface="Arial" panose="020B0604020202020204" pitchFamily="34" charset="0"/>
                  <a:ea typeface="黑体" panose="02010609060101010101" charset="-122"/>
                </a:rPr>
                <a:t>政府</a:t>
              </a:r>
              <a:endParaRPr lang="en-US" altLang="zh-CN" sz="2800" b="1">
                <a:solidFill>
                  <a:srgbClr val="FF3300"/>
                </a:solidFill>
                <a:effectLst>
                  <a:outerShdw blurRad="38100" dist="38100" dir="2700000">
                    <a:srgbClr val="C0C0C0"/>
                  </a:outerShdw>
                </a:effectLst>
                <a:latin typeface="Arial" panose="020B0604020202020204" pitchFamily="34" charset="0"/>
                <a:ea typeface="黑体" panose="02010609060101010101" charset="-122"/>
              </a:endParaRPr>
            </a:p>
            <a:p>
              <a:pPr algn="ctr" fontAlgn="base">
                <a:lnSpc>
                  <a:spcPct val="100000"/>
                </a:lnSpc>
                <a:spcBef>
                  <a:spcPct val="0"/>
                </a:spcBef>
                <a:spcAft>
                  <a:spcPct val="0"/>
                </a:spcAft>
                <a:buClrTx/>
                <a:buSzPct val="100000"/>
              </a:pPr>
              <a:r>
                <a:rPr lang="zh-CN" altLang="en-US" sz="2800" b="1">
                  <a:solidFill>
                    <a:srgbClr val="FF3300"/>
                  </a:solidFill>
                  <a:effectLst>
                    <a:outerShdw blurRad="38100" dist="38100" dir="2700000">
                      <a:srgbClr val="C0C0C0"/>
                    </a:outerShdw>
                  </a:effectLst>
                  <a:latin typeface="Arial" panose="020B0604020202020204" pitchFamily="34" charset="0"/>
                  <a:ea typeface="黑体" panose="02010609060101010101" charset="-122"/>
                </a:rPr>
                <a:t>管理</a:t>
              </a:r>
              <a:endParaRPr lang="zh-CN" altLang="en-US" sz="2800" b="1">
                <a:solidFill>
                  <a:srgbClr val="FF3300"/>
                </a:solidFill>
                <a:effectLst>
                  <a:outerShdw blurRad="38100" dist="38100" dir="2700000">
                    <a:srgbClr val="C0C0C0"/>
                  </a:outerShdw>
                </a:effectLst>
                <a:latin typeface="Arial" panose="020B0604020202020204" pitchFamily="34" charset="0"/>
                <a:ea typeface="黑体" panose="02010609060101010101" charset="-122"/>
              </a:endParaRPr>
            </a:p>
            <a:p>
              <a:pPr algn="ctr" fontAlgn="base">
                <a:lnSpc>
                  <a:spcPct val="100000"/>
                </a:lnSpc>
                <a:spcBef>
                  <a:spcPct val="0"/>
                </a:spcBef>
                <a:spcAft>
                  <a:spcPct val="0"/>
                </a:spcAft>
                <a:buClrTx/>
                <a:buSzPct val="100000"/>
              </a:pPr>
              <a:r>
                <a:rPr lang="zh-CN" altLang="en-US" sz="2800" b="1">
                  <a:solidFill>
                    <a:srgbClr val="FF3300"/>
                  </a:solidFill>
                  <a:effectLst>
                    <a:outerShdw blurRad="38100" dist="38100" dir="2700000">
                      <a:srgbClr val="C0C0C0"/>
                    </a:outerShdw>
                  </a:effectLst>
                  <a:latin typeface="Arial" panose="020B0604020202020204" pitchFamily="34" charset="0"/>
                  <a:ea typeface="黑体" panose="02010609060101010101" charset="-122"/>
                </a:rPr>
                <a:t>责任</a:t>
              </a:r>
              <a:endParaRPr lang="zh-CN" altLang="en-US" sz="2800" b="1">
                <a:solidFill>
                  <a:srgbClr val="FF3300"/>
                </a:solidFill>
                <a:effectLst>
                  <a:outerShdw blurRad="38100" dist="38100" dir="2700000">
                    <a:srgbClr val="C0C0C0"/>
                  </a:outerShdw>
                </a:effectLst>
                <a:latin typeface="Arial" panose="020B0604020202020204" pitchFamily="34" charset="0"/>
                <a:ea typeface="黑体" panose="02010609060101010101" charset="-122"/>
              </a:endParaRPr>
            </a:p>
          </p:txBody>
        </p:sp>
        <p:sp>
          <p:nvSpPr>
            <p:cNvPr id="2444" name="AutoShape 15"/>
            <p:cNvSpPr/>
            <p:nvPr/>
          </p:nvSpPr>
          <p:spPr>
            <a:xfrm>
              <a:off x="2210" y="3290"/>
              <a:ext cx="1363" cy="548"/>
            </a:xfrm>
            <a:prstGeom prst="roundRect">
              <a:avLst>
                <a:gd name="adj" fmla="val 40389"/>
              </a:avLst>
            </a:prstGeom>
            <a:gradFill rotWithShape="1">
              <a:gsLst>
                <a:gs pos="0">
                  <a:srgbClr val="58A4AE"/>
                </a:gs>
                <a:gs pos="100000">
                  <a:srgbClr val="FFFFFF"/>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445" name="AutoShape 16"/>
            <p:cNvSpPr/>
            <p:nvPr/>
          </p:nvSpPr>
          <p:spPr>
            <a:xfrm>
              <a:off x="2238" y="3305"/>
              <a:ext cx="1304" cy="487"/>
            </a:xfrm>
            <a:prstGeom prst="roundRect">
              <a:avLst>
                <a:gd name="adj" fmla="val 50000"/>
              </a:avLst>
            </a:prstGeom>
            <a:gradFill rotWithShape="1">
              <a:gsLst>
                <a:gs pos="0">
                  <a:srgbClr val="72B2BB"/>
                </a:gs>
                <a:gs pos="100000">
                  <a:srgbClr val="FFFFFF"/>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grpSp>
      <p:sp>
        <p:nvSpPr>
          <p:cNvPr id="2446" name="Rectangle 19"/>
          <p:cNvSpPr/>
          <p:nvPr/>
        </p:nvSpPr>
        <p:spPr>
          <a:xfrm>
            <a:off x="3057525" y="1131888"/>
            <a:ext cx="5727700" cy="3336925"/>
          </a:xfrm>
          <a:prstGeom prst="rect">
            <a:avLst/>
          </a:prstGeom>
          <a:noFill/>
          <a:ln w="9525">
            <a:noFill/>
          </a:ln>
        </p:spPr>
        <p:txBody>
          <a:bodyPr/>
          <a:p>
            <a:pPr algn="just" fontAlgn="base">
              <a:lnSpc>
                <a:spcPct val="130000"/>
              </a:lnSpc>
              <a:spcBef>
                <a:spcPct val="0"/>
              </a:spcBef>
              <a:spcAft>
                <a:spcPct val="0"/>
              </a:spcAft>
              <a:buClr>
                <a:srgbClr val="FF3300"/>
              </a:buClr>
              <a:buSzPct val="80000"/>
              <a:buNone/>
            </a:pPr>
            <a:r>
              <a:rPr lang="zh-CN" altLang="en-US" sz="2100" b="1">
                <a:latin typeface="华文中宋" charset="-122"/>
                <a:ea typeface="华文中宋" charset="-122"/>
              </a:rPr>
              <a:t>间接原因与责任追究（政府）</a:t>
            </a:r>
            <a:endParaRPr lang="zh-CN" altLang="en-US" sz="2100" b="1">
              <a:latin typeface="华文中宋" charset="-122"/>
              <a:ea typeface="华文中宋" charset="-122"/>
            </a:endParaRPr>
          </a:p>
          <a:p>
            <a:pPr algn="just" fontAlgn="base">
              <a:lnSpc>
                <a:spcPct val="130000"/>
              </a:lnSpc>
              <a:spcBef>
                <a:spcPct val="0"/>
              </a:spcBef>
              <a:spcAft>
                <a:spcPct val="0"/>
              </a:spcAft>
              <a:buClr>
                <a:srgbClr val="FF3300"/>
              </a:buClr>
              <a:buSzPct val="80000"/>
              <a:buFont typeface="Wingdings" panose="05000000000000000000" pitchFamily="2" charset="2"/>
              <a:buChar char="u"/>
            </a:pPr>
            <a:r>
              <a:rPr lang="zh-CN" altLang="en-US" b="1">
                <a:latin typeface="华文中宋" charset="-122"/>
                <a:ea typeface="华文中宋" charset="-122"/>
              </a:rPr>
              <a:t>主要环节：</a:t>
            </a:r>
            <a:endParaRPr lang="en-US" altLang="zh-CN" b="1">
              <a:latin typeface="华文中宋" charset="-122"/>
              <a:ea typeface="华文中宋" charset="-122"/>
            </a:endParaRPr>
          </a:p>
          <a:p>
            <a:pPr algn="just" fontAlgn="base">
              <a:lnSpc>
                <a:spcPct val="130000"/>
              </a:lnSpc>
              <a:spcBef>
                <a:spcPct val="0"/>
              </a:spcBef>
              <a:spcAft>
                <a:spcPct val="0"/>
              </a:spcAft>
              <a:buClr>
                <a:srgbClr val="FF3300"/>
              </a:buClr>
              <a:buSzPct val="80000"/>
            </a:pPr>
            <a:r>
              <a:rPr lang="zh-CN" altLang="en-US" b="1">
                <a:latin typeface="华文中宋" charset="-122"/>
                <a:ea typeface="华文中宋" charset="-122"/>
              </a:rPr>
              <a:t>审批许可</a:t>
            </a:r>
            <a:r>
              <a:rPr lang="en-US" altLang="zh-CN" b="1">
                <a:latin typeface="华文中宋" charset="-122"/>
                <a:ea typeface="华文中宋" charset="-122"/>
              </a:rPr>
              <a:t>——</a:t>
            </a:r>
            <a:r>
              <a:rPr lang="zh-CN" altLang="en-US" b="1">
                <a:latin typeface="华文中宋" charset="-122"/>
                <a:ea typeface="华文中宋" charset="-122"/>
              </a:rPr>
              <a:t>直接责任人、主管领导、主要领导</a:t>
            </a:r>
            <a:endParaRPr lang="en-US" altLang="zh-CN" b="1">
              <a:latin typeface="华文中宋" charset="-122"/>
              <a:ea typeface="华文中宋" charset="-122"/>
            </a:endParaRPr>
          </a:p>
          <a:p>
            <a:pPr algn="just" fontAlgn="base">
              <a:lnSpc>
                <a:spcPct val="130000"/>
              </a:lnSpc>
              <a:spcBef>
                <a:spcPct val="0"/>
              </a:spcBef>
              <a:spcAft>
                <a:spcPct val="0"/>
              </a:spcAft>
              <a:buClr>
                <a:srgbClr val="FF3300"/>
              </a:buClr>
              <a:buSzPct val="80000"/>
            </a:pPr>
            <a:r>
              <a:rPr lang="zh-CN" altLang="en-US" b="1">
                <a:latin typeface="华文中宋" charset="-122"/>
                <a:ea typeface="华文中宋" charset="-122"/>
              </a:rPr>
              <a:t>日常监管</a:t>
            </a:r>
            <a:r>
              <a:rPr lang="en-US" altLang="zh-CN" b="1">
                <a:latin typeface="华文中宋" charset="-122"/>
                <a:ea typeface="华文中宋" charset="-122"/>
              </a:rPr>
              <a:t>——</a:t>
            </a:r>
            <a:r>
              <a:rPr lang="zh-CN" altLang="en-US" b="1">
                <a:latin typeface="华文中宋" charset="-122"/>
                <a:ea typeface="华文中宋" charset="-122"/>
              </a:rPr>
              <a:t>事发当事人、主管领导、主要领导</a:t>
            </a:r>
            <a:endParaRPr lang="en-US" altLang="zh-CN" b="1">
              <a:latin typeface="华文中宋" charset="-122"/>
              <a:ea typeface="华文中宋" charset="-122"/>
            </a:endParaRPr>
          </a:p>
          <a:p>
            <a:pPr algn="just" fontAlgn="base">
              <a:lnSpc>
                <a:spcPct val="130000"/>
              </a:lnSpc>
              <a:spcBef>
                <a:spcPct val="0"/>
              </a:spcBef>
              <a:spcAft>
                <a:spcPct val="0"/>
              </a:spcAft>
              <a:buClr>
                <a:srgbClr val="FF3300"/>
              </a:buClr>
              <a:buSzPct val="80000"/>
              <a:buFont typeface="Wingdings" panose="05000000000000000000" pitchFamily="2" charset="2"/>
              <a:buChar char="u"/>
            </a:pPr>
            <a:r>
              <a:rPr lang="en-US" altLang="zh-CN" b="1">
                <a:latin typeface="华文中宋" charset="-122"/>
                <a:ea typeface="华文中宋" charset="-122"/>
              </a:rPr>
              <a:t> </a:t>
            </a:r>
            <a:r>
              <a:rPr lang="zh-CN" altLang="en-US" b="1">
                <a:latin typeface="华文中宋" charset="-122"/>
                <a:ea typeface="华文中宋" charset="-122"/>
              </a:rPr>
              <a:t>履职审查：</a:t>
            </a:r>
            <a:endParaRPr lang="en-US" altLang="zh-CN" b="1">
              <a:latin typeface="华文中宋" charset="-122"/>
              <a:ea typeface="华文中宋" charset="-122"/>
            </a:endParaRPr>
          </a:p>
          <a:p>
            <a:pPr fontAlgn="base">
              <a:lnSpc>
                <a:spcPct val="100000"/>
              </a:lnSpc>
              <a:spcBef>
                <a:spcPct val="0"/>
              </a:spcBef>
              <a:spcAft>
                <a:spcPct val="0"/>
              </a:spcAft>
              <a:buClrTx/>
              <a:buSzPct val="100000"/>
            </a:pPr>
            <a:r>
              <a:rPr lang="en-US" altLang="zh-CN" b="1">
                <a:latin typeface="华文中宋" charset="-122"/>
                <a:ea typeface="华文中宋" charset="-122"/>
              </a:rPr>
              <a:t>1.</a:t>
            </a:r>
            <a:r>
              <a:rPr lang="zh-CN" altLang="en-US" b="1">
                <a:latin typeface="华文中宋" charset="-122"/>
                <a:ea typeface="华文中宋" charset="-122"/>
              </a:rPr>
              <a:t>法定（</a:t>
            </a:r>
            <a:r>
              <a:rPr lang="zh-CN" altLang="en-US" sz="1500" b="1">
                <a:latin typeface="华文中宋" charset="-122"/>
                <a:ea typeface="华文中宋" charset="-122"/>
              </a:rPr>
              <a:t>法律法规和“三定方案”</a:t>
            </a:r>
            <a:r>
              <a:rPr lang="zh-CN" altLang="en-US" b="1">
                <a:latin typeface="华文中宋" charset="-122"/>
                <a:ea typeface="华文中宋" charset="-122"/>
              </a:rPr>
              <a:t>）、分工、岗位职责；</a:t>
            </a:r>
            <a:endParaRPr lang="en-US" altLang="zh-CN" b="1">
              <a:latin typeface="华文中宋" charset="-122"/>
              <a:ea typeface="华文中宋" charset="-122"/>
            </a:endParaRPr>
          </a:p>
          <a:p>
            <a:pPr fontAlgn="base">
              <a:lnSpc>
                <a:spcPct val="100000"/>
              </a:lnSpc>
              <a:spcBef>
                <a:spcPct val="0"/>
              </a:spcBef>
              <a:spcAft>
                <a:spcPct val="0"/>
              </a:spcAft>
              <a:buClrTx/>
              <a:buSzPct val="100000"/>
            </a:pPr>
            <a:r>
              <a:rPr lang="en-US" altLang="zh-CN" b="1">
                <a:latin typeface="华文中宋" charset="-122"/>
                <a:ea typeface="华文中宋" charset="-122"/>
              </a:rPr>
              <a:t>2.</a:t>
            </a:r>
            <a:r>
              <a:rPr lang="zh-CN" altLang="en-US" b="1">
                <a:latin typeface="华文中宋" charset="-122"/>
                <a:ea typeface="华文中宋" charset="-122"/>
              </a:rPr>
              <a:t>履职情况审查，</a:t>
            </a:r>
            <a:r>
              <a:rPr lang="zh-CN" altLang="en-US" b="1">
                <a:solidFill>
                  <a:srgbClr val="FF0000"/>
                </a:solidFill>
                <a:latin typeface="华文中宋" charset="-122"/>
                <a:ea typeface="华文中宋" charset="-122"/>
              </a:rPr>
              <a:t>严格责任，举证倒置</a:t>
            </a:r>
            <a:r>
              <a:rPr lang="zh-CN" altLang="en-US" b="1">
                <a:latin typeface="华文中宋" charset="-122"/>
                <a:ea typeface="华文中宋" charset="-122"/>
              </a:rPr>
              <a:t>；</a:t>
            </a:r>
            <a:endParaRPr lang="zh-CN" altLang="en-US" b="1">
              <a:latin typeface="华文中宋" charset="-122"/>
              <a:ea typeface="华文中宋" charset="-122"/>
            </a:endParaRPr>
          </a:p>
          <a:p>
            <a:pPr fontAlgn="base">
              <a:lnSpc>
                <a:spcPct val="100000"/>
              </a:lnSpc>
              <a:spcBef>
                <a:spcPct val="0"/>
              </a:spcBef>
              <a:spcAft>
                <a:spcPct val="0"/>
              </a:spcAft>
              <a:buClrTx/>
              <a:buSzPct val="100000"/>
            </a:pPr>
            <a:r>
              <a:rPr lang="en-US" altLang="zh-CN" b="1">
                <a:latin typeface="华文中宋" charset="-122"/>
                <a:ea typeface="华文中宋" charset="-122"/>
              </a:rPr>
              <a:t>3.</a:t>
            </a:r>
            <a:r>
              <a:rPr lang="zh-CN" altLang="en-US" b="1">
                <a:latin typeface="华文中宋" charset="-122"/>
                <a:ea typeface="华文中宋" charset="-122"/>
              </a:rPr>
              <a:t>瑕疵或过错与事故</a:t>
            </a:r>
            <a:r>
              <a:rPr lang="zh-CN" altLang="en-US" b="1">
                <a:solidFill>
                  <a:srgbClr val="FF0000"/>
                </a:solidFill>
                <a:latin typeface="华文中宋" charset="-122"/>
                <a:ea typeface="华文中宋" charset="-122"/>
              </a:rPr>
              <a:t>因果关系（</a:t>
            </a:r>
            <a:r>
              <a:rPr lang="zh-CN" altLang="en-US" b="1">
                <a:latin typeface="华文中宋" charset="-122"/>
                <a:ea typeface="华文中宋" charset="-122"/>
              </a:rPr>
              <a:t>直接、间接、无因果关系，</a:t>
            </a:r>
            <a:r>
              <a:rPr lang="zh-CN" altLang="en-US" b="1">
                <a:solidFill>
                  <a:srgbClr val="FF0000"/>
                </a:solidFill>
                <a:latin typeface="华文中宋" charset="-122"/>
                <a:ea typeface="华文中宋" charset="-122"/>
              </a:rPr>
              <a:t>玩忽职守</a:t>
            </a:r>
            <a:r>
              <a:rPr lang="en-US" altLang="zh-CN" b="1">
                <a:solidFill>
                  <a:srgbClr val="FF0000"/>
                </a:solidFill>
                <a:latin typeface="华文中宋" charset="-122"/>
                <a:ea typeface="华文中宋" charset="-122"/>
              </a:rPr>
              <a:t>—</a:t>
            </a:r>
            <a:r>
              <a:rPr lang="zh-CN" altLang="en-US" b="1">
                <a:solidFill>
                  <a:srgbClr val="FF0000"/>
                </a:solidFill>
                <a:latin typeface="华文中宋" charset="-122"/>
                <a:ea typeface="华文中宋" charset="-122"/>
              </a:rPr>
              <a:t>其他因素介入）</a:t>
            </a:r>
            <a:endParaRPr lang="en-US" altLang="zh-CN" b="1">
              <a:latin typeface="华文中宋" charset="-122"/>
              <a:ea typeface="华文中宋" charset="-122"/>
            </a:endParaRPr>
          </a:p>
          <a:p>
            <a:pPr fontAlgn="base">
              <a:lnSpc>
                <a:spcPct val="100000"/>
              </a:lnSpc>
              <a:spcBef>
                <a:spcPct val="0"/>
              </a:spcBef>
              <a:spcAft>
                <a:spcPct val="0"/>
              </a:spcAft>
              <a:buClrTx/>
              <a:buSzPct val="100000"/>
              <a:buNone/>
            </a:pPr>
            <a:r>
              <a:rPr lang="en-US" altLang="zh-CN" b="1">
                <a:latin typeface="华文中宋" charset="-122"/>
                <a:ea typeface="华文中宋" charset="-122"/>
              </a:rPr>
              <a:t>4.</a:t>
            </a:r>
            <a:r>
              <a:rPr lang="zh-CN" altLang="en-US" b="1">
                <a:latin typeface="华文中宋" charset="-122"/>
                <a:ea typeface="华文中宋" charset="-122"/>
              </a:rPr>
              <a:t>情节和动机</a:t>
            </a:r>
            <a:r>
              <a:rPr lang="en-US" altLang="zh-CN" b="1">
                <a:latin typeface="华文中宋" charset="-122"/>
                <a:ea typeface="华文中宋" charset="-122"/>
              </a:rPr>
              <a:t>(</a:t>
            </a:r>
            <a:r>
              <a:rPr lang="zh-CN" altLang="en-US" b="1">
                <a:latin typeface="华文中宋" charset="-122"/>
                <a:ea typeface="华文中宋" charset="-122"/>
              </a:rPr>
              <a:t>故意、放任、过失、不可预见、无能力</a:t>
            </a:r>
            <a:r>
              <a:rPr lang="en-US" altLang="zh-CN" b="1">
                <a:latin typeface="华文中宋" charset="-122"/>
                <a:ea typeface="华文中宋" charset="-122"/>
              </a:rPr>
              <a:t>)</a:t>
            </a:r>
            <a:r>
              <a:rPr lang="zh-CN" altLang="en-US" b="1">
                <a:latin typeface="华文中宋" charset="-122"/>
                <a:ea typeface="华文中宋" charset="-122"/>
              </a:rPr>
              <a:t>。</a:t>
            </a:r>
            <a:endParaRPr lang="zh-CN" altLang="en-US" b="1">
              <a:latin typeface="楷体_GB2312" charset="-122"/>
              <a:ea typeface="楷体_GB2312" charset="-122"/>
            </a:endParaRPr>
          </a:p>
        </p:txBody>
      </p:sp>
      <p:sp>
        <p:nvSpPr>
          <p:cNvPr id="2447" name="标题 2"/>
          <p:cNvSpPr/>
          <p:nvPr/>
        </p:nvSpPr>
        <p:spPr>
          <a:xfrm>
            <a:off x="971550" y="-20637"/>
            <a:ext cx="8172450" cy="738187"/>
          </a:xfrm>
          <a:prstGeom prst="rect">
            <a:avLst/>
          </a:prstGeom>
          <a:noFill/>
          <a:ln w="9525">
            <a:noFill/>
          </a:ln>
        </p:spPr>
        <p:txBody>
          <a:bodyPr anchor="ctr" anchorCtr="0"/>
          <a:p>
            <a:pPr eaLnBrk="0" fontAlgn="base" hangingPunct="0">
              <a:lnSpc>
                <a:spcPct val="100000"/>
              </a:lnSpc>
              <a:spcBef>
                <a:spcPct val="0"/>
              </a:spcBef>
              <a:spcAft>
                <a:spcPct val="0"/>
              </a:spcAft>
              <a:buClrTx/>
              <a:buSzPct val="100000"/>
            </a:pPr>
            <a:r>
              <a:rPr lang="zh-CN" altLang="en-US" sz="3200">
                <a:latin typeface="黑体" panose="02010609060101010101" charset="-122"/>
                <a:ea typeface="黑体" panose="02010609060101010101" charset="-122"/>
              </a:rPr>
              <a:t>三、分析阶段</a:t>
            </a:r>
            <a:r>
              <a:rPr lang="en-US" altLang="zh-CN" sz="3200">
                <a:latin typeface="黑体" panose="02010609060101010101" charset="-122"/>
                <a:ea typeface="黑体" panose="02010609060101010101" charset="-122"/>
              </a:rPr>
              <a:t>-</a:t>
            </a:r>
            <a:r>
              <a:rPr lang="zh-CN" altLang="en-US" sz="3200">
                <a:latin typeface="黑体" panose="02010609060101010101" charset="-122"/>
                <a:ea typeface="黑体" panose="02010609060101010101" charset="-122"/>
              </a:rPr>
              <a:t>责任追究</a:t>
            </a:r>
            <a:endParaRPr lang="zh-CN" altLang="en-US" sz="3200">
              <a:latin typeface="黑体" panose="02010609060101010101" charset="-122"/>
              <a:ea typeface="黑体" panose="02010609060101010101"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childTnLst>
                                    <p:set>
                                      <p:cBhvr additive="base">
                                        <p:cTn id="6" dur="1" fill="hold">
                                          <p:stCondLst>
                                            <p:cond delay="0"/>
                                          </p:stCondLst>
                                        </p:cTn>
                                        <p:tgtEl>
                                          <p:spTgt spid="2432"/>
                                        </p:tgtEl>
                                        <p:attrNameLst>
                                          <p:attrName>style.visibility</p:attrName>
                                        </p:attrNameLst>
                                      </p:cBhvr>
                                      <p:to>
                                        <p:strVal val="visible"/>
                                      </p:to>
                                    </p:set>
                                    <p:anim calcmode="lin" valueType="num">
                                      <p:cBhvr additive="base">
                                        <p:cTn id="7" dur="500" fill="hold"/>
                                        <p:tgtEl>
                                          <p:spTgt spid="2432"/>
                                        </p:tgtEl>
                                        <p:attrNameLst>
                                          <p:attrName>ppt_w</p:attrName>
                                        </p:attrNameLst>
                                      </p:cBhvr>
                                      <p:tavLst>
                                        <p:tav tm="0">
                                          <p:val>
                                            <p:fltVal val="0.000000"/>
                                          </p:val>
                                        </p:tav>
                                        <p:tav tm="100000">
                                          <p:val>
                                            <p:strVal val="#ppt_w"/>
                                          </p:val>
                                        </p:tav>
                                      </p:tavLst>
                                    </p:anim>
                                    <p:anim calcmode="lin" valueType="num">
                                      <p:cBhvr additive="base">
                                        <p:cTn id="8" dur="500" fill="hold"/>
                                        <p:tgtEl>
                                          <p:spTgt spid="2432"/>
                                        </p:tgtEl>
                                        <p:attrNameLst>
                                          <p:attrName>ppt_h</p:attrName>
                                        </p:attrNameLst>
                                      </p:cBhvr>
                                      <p:tavLst>
                                        <p:tav tm="0">
                                          <p:val>
                                            <p:fltVal val="0.000000"/>
                                          </p:val>
                                        </p:tav>
                                        <p:tav tm="100000">
                                          <p:val>
                                            <p:strVal val="#ppt_h"/>
                                          </p:val>
                                        </p:tav>
                                      </p:tavLst>
                                    </p:anim>
                                    <p:anim calcmode="lin" valueType="num">
                                      <p:cBhvr additive="base">
                                        <p:cTn id="9" dur="500" fill="hold"/>
                                        <p:tgtEl>
                                          <p:spTgt spid="2432"/>
                                        </p:tgtEl>
                                        <p:attrNameLst>
                                          <p:attrName>ppt_x</p:attrName>
                                        </p:attrNameLst>
                                      </p:cBhvr>
                                      <p:tavLst>
                                        <p:tav tm="0">
                                          <p:val>
                                            <p:fltVal val="0.500000"/>
                                          </p:val>
                                        </p:tav>
                                        <p:tav tm="100000">
                                          <p:val>
                                            <p:strVal val="#ppt_x"/>
                                          </p:val>
                                        </p:tav>
                                      </p:tavLst>
                                    </p:anim>
                                    <p:anim calcmode="lin" valueType="num">
                                      <p:cBhvr additive="base">
                                        <p:cTn id="10" dur="500" fill="hold"/>
                                        <p:tgtEl>
                                          <p:spTgt spid="2432"/>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0" name="副标题 2"/>
          <p:cNvSpPr>
            <a:spLocks noGrp="1"/>
          </p:cNvSpPr>
          <p:nvPr>
            <p:ph type="subTitle" idx="4294967295"/>
          </p:nvPr>
        </p:nvSpPr>
        <p:spPr>
          <a:xfrm>
            <a:off x="3633788" y="2481263"/>
            <a:ext cx="5259387" cy="2466975"/>
          </a:xfrm>
          <a:ln/>
        </p:spPr>
        <p:txBody>
          <a:bodyPr wrap="square" lIns="91440" tIns="45720" rIns="91440" bIns="45720" anchor="t" anchorCtr="0"/>
          <a:lstStyle>
            <a:lvl1pPr marL="0" lvl="0" indent="0" algn="ctr" defTabSz="914400" rtl="0" eaLnBrk="0" fontAlgn="base" hangingPunct="0">
              <a:lnSpc>
                <a:spcPct val="100000"/>
              </a:lnSpc>
              <a:spcBef>
                <a:spcPct val="20000"/>
              </a:spcBef>
              <a:spcAft>
                <a:spcPct val="0"/>
              </a:spcAft>
              <a:buClrTx/>
              <a:buSzPct val="100000"/>
              <a:buFontTx/>
              <a:buNone/>
              <a:defRPr sz="3200" b="1" i="0" u="none">
                <a:solidFill>
                  <a:schemeClr val="bg1"/>
                </a:solidFill>
                <a:latin typeface="Times New Roman" panose="02020603050405020304" charset="0"/>
                <a:ea typeface="宋体" panose="02010600030101010101" pitchFamily="2" charset="-122"/>
              </a:defRPr>
            </a:lvl1pPr>
            <a:lvl2pPr marL="742950" lvl="1" indent="-285750" algn="ctr" defTabSz="914400" rtl="0" eaLnBrk="0" fontAlgn="base" hangingPunct="0">
              <a:lnSpc>
                <a:spcPct val="100000"/>
              </a:lnSpc>
              <a:spcBef>
                <a:spcPct val="20000"/>
              </a:spcBef>
              <a:spcAft>
                <a:spcPct val="0"/>
              </a:spcAft>
              <a:buClrTx/>
              <a:buSzPct val="100000"/>
              <a:buFontTx/>
              <a:buNone/>
              <a:defRPr sz="2800" b="1" i="0" u="none">
                <a:solidFill>
                  <a:schemeClr val="bg1"/>
                </a:solidFill>
                <a:latin typeface="Times New Roman" panose="02020603050405020304" charset="0"/>
                <a:ea typeface="宋体" panose="02010600030101010101" pitchFamily="2" charset="-122"/>
              </a:defRPr>
            </a:lvl2pPr>
            <a:lvl3pPr marL="1143000" lvl="2" indent="-228600" algn="ctr" defTabSz="914400" rtl="0" eaLnBrk="0" fontAlgn="base" hangingPunct="0">
              <a:lnSpc>
                <a:spcPct val="100000"/>
              </a:lnSpc>
              <a:spcBef>
                <a:spcPct val="20000"/>
              </a:spcBef>
              <a:spcAft>
                <a:spcPct val="0"/>
              </a:spcAft>
              <a:buClrTx/>
              <a:buSzPct val="100000"/>
              <a:buFontTx/>
              <a:buNone/>
              <a:defRPr sz="2400" b="1" i="0" u="none">
                <a:solidFill>
                  <a:schemeClr val="bg1"/>
                </a:solidFill>
                <a:latin typeface="Times New Roman" panose="02020603050405020304" charset="0"/>
                <a:ea typeface="宋体" panose="02010600030101010101" pitchFamily="2" charset="-122"/>
              </a:defRPr>
            </a:lvl3pPr>
            <a:lvl4pPr marL="1600200" lvl="3" indent="-228600" algn="ctr" defTabSz="914400" rtl="0" eaLnBrk="0" fontAlgn="base" hangingPunct="0">
              <a:lnSpc>
                <a:spcPct val="100000"/>
              </a:lnSpc>
              <a:spcBef>
                <a:spcPct val="20000"/>
              </a:spcBef>
              <a:spcAft>
                <a:spcPct val="0"/>
              </a:spcAft>
              <a:buClrTx/>
              <a:buSzPct val="100000"/>
              <a:buFontTx/>
              <a:buNone/>
              <a:defRPr sz="2000" b="1" i="0" u="none">
                <a:solidFill>
                  <a:schemeClr val="bg1"/>
                </a:solidFill>
                <a:latin typeface="Times New Roman" panose="02020603050405020304" charset="0"/>
                <a:ea typeface="宋体" panose="02010600030101010101" pitchFamily="2" charset="-122"/>
              </a:defRPr>
            </a:lvl4pPr>
            <a:lvl5pPr marL="2057400" lvl="4" indent="-228600" algn="ctr" defTabSz="914400" rtl="0" eaLnBrk="0" fontAlgn="base" hangingPunct="0">
              <a:lnSpc>
                <a:spcPct val="100000"/>
              </a:lnSpc>
              <a:spcBef>
                <a:spcPct val="20000"/>
              </a:spcBef>
              <a:spcAft>
                <a:spcPct val="0"/>
              </a:spcAft>
              <a:buClrTx/>
              <a:buSzPct val="100000"/>
              <a:buFontTx/>
              <a:buNone/>
              <a:defRPr sz="2000" b="1" i="0" u="none">
                <a:solidFill>
                  <a:schemeClr val="bg1"/>
                </a:solidFill>
                <a:latin typeface="Times New Roman" panose="02020603050405020304" charset="0"/>
                <a:ea typeface="宋体" panose="02010600030101010101" pitchFamily="2" charset="-122"/>
              </a:defRPr>
            </a:lvl5pPr>
          </a:lstStyle>
          <a:p>
            <a:pPr marL="0" lvl="0" indent="0" algn="just">
              <a:spcBef>
                <a:spcPct val="0"/>
              </a:spcBef>
            </a:pPr>
            <a:r>
              <a:rPr lang="zh-CN" altLang="en-US" sz="1600" b="0">
                <a:solidFill>
                  <a:srgbClr val="0D0D0D"/>
                </a:solidFill>
                <a:latin typeface="微软雅黑" panose="020B0503020204020204" charset="-122"/>
                <a:ea typeface="微软雅黑" panose="020B0503020204020204" charset="-122"/>
              </a:rPr>
              <a:t>（</a:t>
            </a:r>
            <a:r>
              <a:rPr lang="en-US" altLang="zh-CN" sz="1600" b="0">
                <a:solidFill>
                  <a:srgbClr val="0D0D0D"/>
                </a:solidFill>
                <a:latin typeface="微软雅黑" panose="020B0503020204020204" charset="-122"/>
                <a:ea typeface="微软雅黑" panose="020B0503020204020204" charset="-122"/>
              </a:rPr>
              <a:t>1</a:t>
            </a:r>
            <a:r>
              <a:rPr lang="zh-CN" altLang="en-US" sz="1600" b="0">
                <a:solidFill>
                  <a:srgbClr val="0D0D0D"/>
                </a:solidFill>
                <a:latin typeface="微软雅黑" panose="020B0503020204020204" charset="-122"/>
                <a:ea typeface="微软雅黑" panose="020B0503020204020204" charset="-122"/>
              </a:rPr>
              <a:t>）造成死亡一人以上，或重伤三人以上，或轻伤九人以上，或重伤两人、轻伤三人以上，或重伤一人、轻伤六人以上的；</a:t>
            </a:r>
            <a:endParaRPr lang="en-US" altLang="zh-CN" sz="1600" b="0">
              <a:solidFill>
                <a:srgbClr val="0D0D0D"/>
              </a:solidFill>
              <a:latin typeface="微软雅黑" panose="020B0503020204020204" charset="-122"/>
              <a:ea typeface="微软雅黑" panose="020B0503020204020204" charset="-122"/>
            </a:endParaRPr>
          </a:p>
          <a:p>
            <a:pPr marL="0" lvl="0" indent="0" algn="just">
              <a:spcBef>
                <a:spcPct val="0"/>
              </a:spcBef>
            </a:pPr>
            <a:r>
              <a:rPr lang="zh-CN" altLang="en-US" sz="1600" b="0">
                <a:solidFill>
                  <a:srgbClr val="0D0D0D"/>
                </a:solidFill>
                <a:latin typeface="微软雅黑" panose="020B0503020204020204" charset="-122"/>
                <a:ea typeface="微软雅黑" panose="020B0503020204020204" charset="-122"/>
              </a:rPr>
              <a:t>（</a:t>
            </a:r>
            <a:r>
              <a:rPr lang="en-US" altLang="zh-CN" sz="1600" b="0">
                <a:solidFill>
                  <a:srgbClr val="0D0D0D"/>
                </a:solidFill>
                <a:latin typeface="微软雅黑" panose="020B0503020204020204" charset="-122"/>
                <a:ea typeface="微软雅黑" panose="020B0503020204020204" charset="-122"/>
              </a:rPr>
              <a:t>2</a:t>
            </a:r>
            <a:r>
              <a:rPr lang="zh-CN" altLang="en-US" sz="1600" b="0">
                <a:solidFill>
                  <a:srgbClr val="0D0D0D"/>
                </a:solidFill>
                <a:latin typeface="微软雅黑" panose="020B0503020204020204" charset="-122"/>
                <a:ea typeface="微软雅黑" panose="020B0503020204020204" charset="-122"/>
              </a:rPr>
              <a:t>）造成经济损失</a:t>
            </a:r>
            <a:r>
              <a:rPr lang="en-US" altLang="zh-CN" sz="1600" b="0">
                <a:solidFill>
                  <a:srgbClr val="0D0D0D"/>
                </a:solidFill>
                <a:latin typeface="微软雅黑" panose="020B0503020204020204" charset="-122"/>
                <a:ea typeface="微软雅黑" panose="020B0503020204020204" charset="-122"/>
              </a:rPr>
              <a:t>30</a:t>
            </a:r>
            <a:r>
              <a:rPr lang="zh-CN" altLang="en-US" sz="1600" b="0">
                <a:solidFill>
                  <a:srgbClr val="0D0D0D"/>
                </a:solidFill>
                <a:latin typeface="微软雅黑" panose="020B0503020204020204" charset="-122"/>
                <a:ea typeface="微软雅黑" panose="020B0503020204020204" charset="-122"/>
              </a:rPr>
              <a:t>万元以上的；</a:t>
            </a:r>
            <a:endParaRPr lang="en-US" altLang="zh-CN" sz="1600" b="0">
              <a:solidFill>
                <a:srgbClr val="0D0D0D"/>
              </a:solidFill>
              <a:latin typeface="微软雅黑" panose="020B0503020204020204" charset="-122"/>
              <a:ea typeface="微软雅黑" panose="020B0503020204020204" charset="-122"/>
            </a:endParaRPr>
          </a:p>
          <a:p>
            <a:pPr marL="0" lvl="0" indent="0" algn="just">
              <a:spcBef>
                <a:spcPct val="0"/>
              </a:spcBef>
            </a:pPr>
            <a:r>
              <a:rPr lang="zh-CN" altLang="en-US" sz="1600" b="0">
                <a:solidFill>
                  <a:srgbClr val="0D0D0D"/>
                </a:solidFill>
                <a:latin typeface="微软雅黑" panose="020B0503020204020204" charset="-122"/>
                <a:ea typeface="微软雅黑" panose="020B0503020204020204" charset="-122"/>
              </a:rPr>
              <a:t>（</a:t>
            </a:r>
            <a:r>
              <a:rPr lang="en-US" altLang="zh-CN" sz="1600" b="0">
                <a:solidFill>
                  <a:srgbClr val="0D0D0D"/>
                </a:solidFill>
                <a:latin typeface="微软雅黑" panose="020B0503020204020204" charset="-122"/>
                <a:ea typeface="微软雅黑" panose="020B0503020204020204" charset="-122"/>
              </a:rPr>
              <a:t>3</a:t>
            </a:r>
            <a:r>
              <a:rPr lang="zh-CN" altLang="en-US" sz="1600" b="0">
                <a:solidFill>
                  <a:srgbClr val="0D0D0D"/>
                </a:solidFill>
                <a:latin typeface="微软雅黑" panose="020B0503020204020204" charset="-122"/>
                <a:ea typeface="微软雅黑" panose="020B0503020204020204" charset="-122"/>
              </a:rPr>
              <a:t>）造成恶劣社会影响的；</a:t>
            </a:r>
            <a:endParaRPr lang="en-US" altLang="zh-CN" sz="1600" b="0">
              <a:solidFill>
                <a:srgbClr val="0D0D0D"/>
              </a:solidFill>
              <a:latin typeface="微软雅黑" panose="020B0503020204020204" charset="-122"/>
              <a:ea typeface="微软雅黑" panose="020B0503020204020204" charset="-122"/>
            </a:endParaRPr>
          </a:p>
          <a:p>
            <a:pPr marL="0" lvl="0" indent="0" algn="just">
              <a:spcBef>
                <a:spcPct val="0"/>
              </a:spcBef>
            </a:pPr>
            <a:r>
              <a:rPr lang="zh-CN" altLang="en-US" sz="1600" b="0">
                <a:solidFill>
                  <a:srgbClr val="0D0D0D"/>
                </a:solidFill>
                <a:latin typeface="微软雅黑" panose="020B0503020204020204" charset="-122"/>
                <a:ea typeface="微软雅黑" panose="020B0503020204020204" charset="-122"/>
              </a:rPr>
              <a:t>（</a:t>
            </a:r>
            <a:r>
              <a:rPr lang="en-US" altLang="zh-CN" sz="1600" b="0">
                <a:solidFill>
                  <a:srgbClr val="0D0D0D"/>
                </a:solidFill>
                <a:latin typeface="微软雅黑" panose="020B0503020204020204" charset="-122"/>
                <a:ea typeface="微软雅黑" panose="020B0503020204020204" charset="-122"/>
              </a:rPr>
              <a:t>4</a:t>
            </a:r>
            <a:r>
              <a:rPr lang="zh-CN" altLang="en-US" sz="1600" b="0">
                <a:solidFill>
                  <a:srgbClr val="0D0D0D"/>
                </a:solidFill>
                <a:latin typeface="微软雅黑" panose="020B0503020204020204" charset="-122"/>
                <a:ea typeface="微软雅黑" panose="020B0503020204020204" charset="-122"/>
              </a:rPr>
              <a:t>）其他致使公共财产、国家和人民利益遭受重大损失的情形。</a:t>
            </a:r>
            <a:endParaRPr lang="en-US" altLang="zh-CN" sz="1600" b="0">
              <a:solidFill>
                <a:srgbClr val="0D0D0D"/>
              </a:solidFill>
              <a:latin typeface="微软雅黑" panose="020B0503020204020204" charset="-122"/>
              <a:ea typeface="微软雅黑" panose="020B0503020204020204" charset="-122"/>
            </a:endParaRPr>
          </a:p>
          <a:p>
            <a:pPr marL="0" lvl="0" indent="0" algn="just">
              <a:spcBef>
                <a:spcPct val="0"/>
              </a:spcBef>
            </a:pPr>
            <a:r>
              <a:rPr lang="zh-CN" altLang="en-US" sz="1600" b="0">
                <a:solidFill>
                  <a:srgbClr val="FF0000"/>
                </a:solidFill>
                <a:latin typeface="微软雅黑" panose="020B0503020204020204" charset="-122"/>
                <a:ea typeface="微软雅黑" panose="020B0503020204020204" charset="-122"/>
              </a:rPr>
              <a:t>达到上述标准三倍以上的，为情节特别恶劣，应当适用刑法第二档以上刑罚</a:t>
            </a:r>
            <a:r>
              <a:rPr lang="zh-CN" altLang="en-US" sz="1600" b="0">
                <a:solidFill>
                  <a:schemeClr val="tx1"/>
                </a:solidFill>
                <a:latin typeface="微软雅黑" panose="020B0503020204020204" charset="-122"/>
                <a:ea typeface="微软雅黑" panose="020B0503020204020204" charset="-122"/>
              </a:rPr>
              <a:t>。</a:t>
            </a:r>
            <a:endParaRPr lang="zh-CN" altLang="en-US" sz="1600" b="0">
              <a:solidFill>
                <a:schemeClr val="tx1"/>
              </a:solidFill>
              <a:latin typeface="微软雅黑" panose="020B0503020204020204" charset="-122"/>
              <a:ea typeface="微软雅黑" panose="020B0503020204020204" charset="-122"/>
            </a:endParaRPr>
          </a:p>
        </p:txBody>
      </p:sp>
      <p:sp>
        <p:nvSpPr>
          <p:cNvPr id="2451" name="剪去单角的矩形 3"/>
          <p:cNvSpPr/>
          <p:nvPr/>
        </p:nvSpPr>
        <p:spPr>
          <a:xfrm>
            <a:off x="827088" y="915988"/>
            <a:ext cx="3960812" cy="1281112"/>
          </a:xfrm>
          <a:gradFill rotWithShape="1">
            <a:gsLst>
              <a:gs pos="0">
                <a:srgbClr val="8484FF">
                  <a:alpha val="100000"/>
                </a:srgbClr>
              </a:gs>
              <a:gs pos="35001">
                <a:srgbClr val="A9A9FF">
                  <a:alpha val="100000"/>
                </a:srgbClr>
              </a:gs>
              <a:gs pos="100000">
                <a:srgbClr val="DCDCFF"/>
              </a:gs>
            </a:gsLst>
            <a:lin ang="16200000"/>
            <a:tileRect/>
          </a:gradFill>
          <a:ln w="9525" cap="flat" cmpd="sng">
            <a:solidFill>
              <a:srgbClr val="0000E7"/>
            </a:solidFill>
            <a:prstDash val="solid"/>
            <a:headEnd type="none" w="med" len="med"/>
            <a:tailEnd type="none" w="med" len="med"/>
          </a:ln>
          <a:effectLst>
            <a:outerShdw dist="20000" dir="5400000" rotWithShape="0">
              <a:srgbClr val="000000">
                <a:alpha val="37999"/>
              </a:srgbClr>
            </a:outerShdw>
          </a:effectLst>
        </p:spPr>
        <p:txBody>
          <a:bodyPr/>
          <a:p>
            <a:endParaRPr lang="zh-CN" altLang="en-US"/>
          </a:p>
        </p:txBody>
      </p:sp>
      <p:sp>
        <p:nvSpPr>
          <p:cNvPr id="2452" name="剪去单角的矩形 5"/>
          <p:cNvSpPr/>
          <p:nvPr/>
        </p:nvSpPr>
        <p:spPr>
          <a:xfrm>
            <a:off x="5054600" y="915988"/>
            <a:ext cx="3765550" cy="1281112"/>
          </a:xfrm>
          <a:gradFill rotWithShape="1">
            <a:gsLst>
              <a:gs pos="0">
                <a:srgbClr val="8484FF">
                  <a:alpha val="100000"/>
                </a:srgbClr>
              </a:gs>
              <a:gs pos="35001">
                <a:srgbClr val="A9A9FF">
                  <a:alpha val="100000"/>
                </a:srgbClr>
              </a:gs>
              <a:gs pos="100000">
                <a:srgbClr val="DCDCFF"/>
              </a:gs>
            </a:gsLst>
            <a:lin ang="16200000"/>
            <a:tileRect/>
          </a:gradFill>
          <a:ln w="9525" cap="flat" cmpd="sng">
            <a:solidFill>
              <a:srgbClr val="0000E7"/>
            </a:solidFill>
            <a:prstDash val="solid"/>
            <a:headEnd type="none" w="med" len="med"/>
            <a:tailEnd type="none" w="med" len="med"/>
          </a:ln>
          <a:effectLst>
            <a:outerShdw dist="20000" dir="5400000" rotWithShape="0">
              <a:srgbClr val="000000">
                <a:alpha val="37999"/>
              </a:srgbClr>
            </a:outerShdw>
          </a:effectLst>
        </p:spPr>
        <p:txBody>
          <a:bodyPr/>
          <a:p>
            <a:endParaRPr lang="zh-CN" altLang="en-US"/>
          </a:p>
        </p:txBody>
      </p:sp>
      <p:sp>
        <p:nvSpPr>
          <p:cNvPr id="2453" name="圆角矩形 9"/>
          <p:cNvSpPr/>
          <p:nvPr/>
        </p:nvSpPr>
        <p:spPr>
          <a:xfrm>
            <a:off x="323850" y="2393950"/>
            <a:ext cx="2808288" cy="2305050"/>
          </a:xfrm>
          <a:prstGeom prst="roundRect">
            <a:avLst>
              <a:gd name="adj" fmla="val 16667"/>
            </a:avLst>
          </a:prstGeom>
          <a:solidFill>
            <a:srgbClr val="FFE0A3"/>
          </a:solidFill>
          <a:ln w="9525" cap="flat" cmpd="sng">
            <a:solidFill>
              <a:srgbClr val="F9F9F9"/>
            </a:solidFill>
            <a:prstDash val="solid"/>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r>
              <a:rPr lang="zh-CN" altLang="en-US" baseline="0">
                <a:latin typeface="Times New Roman" panose="02020603050405020304" charset="0"/>
                <a:ea typeface="宋体" panose="02010600030101010101" pitchFamily="2" charset="-122"/>
                <a:sym typeface="Wingdings" panose="05000000000000000000"/>
              </a:rPr>
              <a:t>根据“两高”</a:t>
            </a:r>
            <a:r>
              <a:rPr lang="en-US" altLang="zh-CN" baseline="0">
                <a:latin typeface="华文琥珀" charset="-122"/>
                <a:ea typeface="华文琥珀" charset="-122"/>
                <a:sym typeface="Wingdings" panose="05000000000000000000"/>
              </a:rPr>
              <a:t>《</a:t>
            </a:r>
            <a:r>
              <a:rPr lang="zh-CN" altLang="en-US" baseline="0">
                <a:latin typeface="华文琥珀" charset="-122"/>
                <a:ea typeface="华文琥珀" charset="-122"/>
                <a:sym typeface="Wingdings" panose="05000000000000000000"/>
              </a:rPr>
              <a:t>办理渎职刑事犯罪案件应用法律若干问题的解释（一）</a:t>
            </a:r>
            <a:r>
              <a:rPr lang="en-US" altLang="zh-CN" baseline="0">
                <a:latin typeface="华文琥珀" charset="-122"/>
                <a:ea typeface="华文琥珀" charset="-122"/>
                <a:sym typeface="Wingdings" panose="05000000000000000000"/>
              </a:rPr>
              <a:t>》</a:t>
            </a:r>
            <a:r>
              <a:rPr lang="zh-CN" altLang="en-US" baseline="0">
                <a:latin typeface="Times New Roman" panose="02020603050405020304" charset="0"/>
                <a:ea typeface="宋体" panose="02010600030101010101" pitchFamily="2" charset="-122"/>
                <a:sym typeface="Wingdings" panose="05000000000000000000"/>
              </a:rPr>
              <a:t>第一条的规定，滥用职权罪和玩忽职守罪的立案标准：</a:t>
            </a:r>
            <a:endParaRPr lang="zh-CN" altLang="en-US" baseline="0">
              <a:solidFill>
                <a:srgbClr val="000000"/>
              </a:solidFill>
              <a:latin typeface="Times New Roman" panose="02020603050405020304" charset="0"/>
              <a:ea typeface="宋体" panose="02010600030101010101" pitchFamily="2" charset="-122"/>
              <a:sym typeface="Wingdings" panose="05000000000000000000"/>
            </a:endParaRPr>
          </a:p>
          <a:p>
            <a:pPr algn="ctr" eaLnBrk="0" fontAlgn="base" hangingPunct="0">
              <a:lnSpc>
                <a:spcPct val="100000"/>
              </a:lnSpc>
              <a:spcBef>
                <a:spcPct val="0"/>
              </a:spcBef>
              <a:spcAft>
                <a:spcPct val="0"/>
              </a:spcAft>
              <a:buClrTx/>
              <a:buSzPct val="100000"/>
            </a:pPr>
            <a:endParaRPr lang="zh-CN" altLang="en-US" baseline="0">
              <a:solidFill>
                <a:srgbClr val="000000"/>
              </a:solidFill>
              <a:latin typeface="Times New Roman" panose="02020603050405020304" charset="0"/>
              <a:ea typeface="宋体" panose="02010600030101010101" pitchFamily="2" charset="-122"/>
              <a:sym typeface="Wingdings" panose="05000000000000000000"/>
            </a:endParaRPr>
          </a:p>
        </p:txBody>
      </p:sp>
      <p:sp>
        <p:nvSpPr>
          <p:cNvPr id="2454" name="右箭头 10"/>
          <p:cNvSpPr/>
          <p:nvPr/>
        </p:nvSpPr>
        <p:spPr>
          <a:xfrm>
            <a:off x="3275013" y="3138488"/>
            <a:ext cx="358775" cy="817562"/>
          </a:xfrm>
          <a:prstGeom prst="rightArrow">
            <a:avLst>
              <a:gd name="adj1" fmla="val 50000"/>
              <a:gd name="adj2" fmla="val 49768"/>
            </a:avLst>
          </a:prstGeom>
          <a:solidFill>
            <a:srgbClr val="FFCC66"/>
          </a:solidFill>
          <a:ln w="25400" cap="flat" cmpd="sng">
            <a:solidFill>
              <a:srgbClr val="BC9549"/>
            </a:solidFill>
            <a:prstDash val="solid"/>
            <a:miter/>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a:solidFill>
                <a:srgbClr val="FFFFFF"/>
              </a:solidFill>
              <a:latin typeface="Times New Roman" panose="02020603050405020304" charset="0"/>
              <a:ea typeface="宋体" panose="02010600030101010101" pitchFamily="2" charset="-122"/>
            </a:endParaRPr>
          </a:p>
        </p:txBody>
      </p:sp>
      <p:sp>
        <p:nvSpPr>
          <p:cNvPr id="2455" name="标题 2"/>
          <p:cNvSpPr/>
          <p:nvPr/>
        </p:nvSpPr>
        <p:spPr>
          <a:xfrm>
            <a:off x="971550" y="-20637"/>
            <a:ext cx="8172450" cy="738187"/>
          </a:xfrm>
          <a:prstGeom prst="rect">
            <a:avLst/>
          </a:prstGeom>
          <a:noFill/>
          <a:ln w="9525">
            <a:noFill/>
          </a:ln>
        </p:spPr>
        <p:txBody>
          <a:bodyPr anchor="ctr" anchorCtr="0"/>
          <a:p>
            <a:pPr eaLnBrk="0" fontAlgn="base" hangingPunct="0">
              <a:lnSpc>
                <a:spcPct val="100000"/>
              </a:lnSpc>
              <a:spcBef>
                <a:spcPct val="0"/>
              </a:spcBef>
              <a:spcAft>
                <a:spcPct val="0"/>
              </a:spcAft>
              <a:buClrTx/>
              <a:buSzPct val="100000"/>
            </a:pPr>
            <a:r>
              <a:rPr lang="zh-CN" altLang="en-US" sz="3200">
                <a:latin typeface="黑体" panose="02010609060101010101" charset="-122"/>
                <a:ea typeface="黑体" panose="02010609060101010101" charset="-122"/>
              </a:rPr>
              <a:t>渎职罪的追诉标准</a:t>
            </a:r>
            <a:endParaRPr lang="zh-CN" altLang="en-US" sz="3200">
              <a:latin typeface="黑体" panose="02010609060101010101" charset="-122"/>
              <a:ea typeface="黑体" panose="02010609060101010101"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1" nodeType="afterEffect">
                                  <p:childTnLst>
                                    <p:set>
                                      <p:cBhvr additive="base">
                                        <p:cTn id="6" dur="1" fill="hold">
                                          <p:stCondLst>
                                            <p:cond delay="0"/>
                                          </p:stCondLst>
                                        </p:cTn>
                                        <p:tgtEl>
                                          <p:spTgt spid="2451"/>
                                        </p:tgtEl>
                                        <p:attrNameLst>
                                          <p:attrName>style.visibility</p:attrName>
                                        </p:attrNameLst>
                                      </p:cBhvr>
                                      <p:to>
                                        <p:strVal val="visible"/>
                                      </p:to>
                                    </p:set>
                                    <p:anim calcmode="lin" valueType="num">
                                      <p:cBhvr additive="base">
                                        <p:cTn id="7" dur="500" fill="hold"/>
                                        <p:tgtEl>
                                          <p:spTgt spid="2451"/>
                                        </p:tgtEl>
                                        <p:attrNameLst>
                                          <p:attrName>ppt_x</p:attrName>
                                        </p:attrNameLst>
                                      </p:cBhvr>
                                      <p:tavLst>
                                        <p:tav tm="0">
                                          <p:val>
                                            <p:strVal val="0-#ppt_w/2"/>
                                          </p:val>
                                        </p:tav>
                                        <p:tav tm="100000">
                                          <p:val>
                                            <p:strVal val="#ppt_x"/>
                                          </p:val>
                                        </p:tav>
                                      </p:tavLst>
                                    </p:anim>
                                    <p:anim calcmode="lin" valueType="num">
                                      <p:cBhvr additive="base">
                                        <p:cTn id="8" dur="500" fill="hold"/>
                                        <p:tgtEl>
                                          <p:spTgt spid="245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2" nodeType="afterEffect">
                                  <p:childTnLst>
                                    <p:set>
                                      <p:cBhvr additive="base">
                                        <p:cTn id="11" dur="1" fill="hold">
                                          <p:stCondLst>
                                            <p:cond delay="0"/>
                                          </p:stCondLst>
                                        </p:cTn>
                                        <p:tgtEl>
                                          <p:spTgt spid="2452"/>
                                        </p:tgtEl>
                                        <p:attrNameLst>
                                          <p:attrName>style.visibility</p:attrName>
                                        </p:attrNameLst>
                                      </p:cBhvr>
                                      <p:to>
                                        <p:strVal val="visible"/>
                                      </p:to>
                                    </p:set>
                                    <p:anim calcmode="lin" valueType="num">
                                      <p:cBhvr additive="base">
                                        <p:cTn id="12" dur="500" fill="hold"/>
                                        <p:tgtEl>
                                          <p:spTgt spid="2452"/>
                                        </p:tgtEl>
                                        <p:attrNameLst>
                                          <p:attrName>ppt_x</p:attrName>
                                        </p:attrNameLst>
                                      </p:cBhvr>
                                      <p:tavLst>
                                        <p:tav tm="0">
                                          <p:val>
                                            <p:strVal val="1+#ppt_w/2"/>
                                          </p:val>
                                        </p:tav>
                                        <p:tav tm="100000">
                                          <p:val>
                                            <p:strVal val="#ppt_x"/>
                                          </p:val>
                                        </p:tav>
                                      </p:tavLst>
                                    </p:anim>
                                    <p:anim calcmode="lin" valueType="num">
                                      <p:cBhvr additive="base">
                                        <p:cTn id="13" dur="500" fill="hold"/>
                                        <p:tgtEl>
                                          <p:spTgt spid="245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3" nodeType="clickEffect">
                                  <p:childTnLst>
                                    <p:set>
                                      <p:cBhvr additive="base">
                                        <p:cTn id="17" dur="1" fill="hold">
                                          <p:stCondLst>
                                            <p:cond delay="0"/>
                                          </p:stCondLst>
                                        </p:cTn>
                                        <p:tgtEl>
                                          <p:spTgt spid="2453"/>
                                        </p:tgtEl>
                                        <p:attrNameLst>
                                          <p:attrName>style.visibility</p:attrName>
                                        </p:attrNameLst>
                                      </p:cBhvr>
                                      <p:to>
                                        <p:strVal val="visible"/>
                                      </p:to>
                                    </p:set>
                                    <p:anim calcmode="lin" valueType="num">
                                      <p:cBhvr additive="base">
                                        <p:cTn id="18" dur="500" fill="hold"/>
                                        <p:tgtEl>
                                          <p:spTgt spid="2453"/>
                                        </p:tgtEl>
                                        <p:attrNameLst>
                                          <p:attrName>ppt_x</p:attrName>
                                        </p:attrNameLst>
                                      </p:cBhvr>
                                      <p:tavLst>
                                        <p:tav tm="0">
                                          <p:val>
                                            <p:strVal val="0-#ppt_w/2"/>
                                          </p:val>
                                        </p:tav>
                                        <p:tav tm="100000">
                                          <p:val>
                                            <p:strVal val="#ppt_x"/>
                                          </p:val>
                                        </p:tav>
                                      </p:tavLst>
                                    </p:anim>
                                    <p:anim calcmode="lin" valueType="num">
                                      <p:cBhvr additive="base">
                                        <p:cTn id="19" dur="500" fill="hold"/>
                                        <p:tgtEl>
                                          <p:spTgt spid="245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 presetClass="entr" presetSubtype="0" fill="hold" grpId="4" nodeType="afterEffect">
                                  <p:childTnLst>
                                    <p:set>
                                      <p:cBhvr additive="base">
                                        <p:cTn id="22" dur="1" fill="hold">
                                          <p:stCondLst>
                                            <p:cond delay="0"/>
                                          </p:stCondLst>
                                        </p:cTn>
                                        <p:tgtEl>
                                          <p:spTgt spid="2454"/>
                                        </p:tgtEl>
                                        <p:attrNameLst>
                                          <p:attrName>style.visibility</p:attrName>
                                        </p:attrNameLst>
                                      </p:cBhvr>
                                      <p:to>
                                        <p:strVal val="visible"/>
                                      </p:to>
                                    </p:set>
                                  </p:childTnLst>
                                </p:cTn>
                              </p:par>
                            </p:childTnLst>
                          </p:cTn>
                        </p:par>
                        <p:par>
                          <p:cTn id="23" fill="hold">
                            <p:stCondLst>
                              <p:cond delay="500"/>
                            </p:stCondLst>
                            <p:childTnLst>
                              <p:par>
                                <p:cTn id="24" presetID="2" presetClass="entr" presetSubtype="2" fill="hold" grpId="0" nodeType="afterEffect">
                                  <p:childTnLst>
                                    <p:set>
                                      <p:cBhvr additive="base">
                                        <p:cTn id="25" dur="1" fill="hold">
                                          <p:stCondLst>
                                            <p:cond delay="0"/>
                                          </p:stCondLst>
                                        </p:cTn>
                                        <p:tgtEl>
                                          <p:spTgt spid="2450">
                                            <p:txEl>
                                              <p:charRg st="0" end="56"/>
                                            </p:txEl>
                                          </p:spTgt>
                                        </p:tgtEl>
                                        <p:attrNameLst>
                                          <p:attrName>style.visibility</p:attrName>
                                        </p:attrNameLst>
                                      </p:cBhvr>
                                      <p:to>
                                        <p:strVal val="visible"/>
                                      </p:to>
                                    </p:set>
                                    <p:anim calcmode="lin" valueType="num">
                                      <p:cBhvr additive="base">
                                        <p:cTn id="26" dur="500" fill="hold"/>
                                        <p:tgtEl>
                                          <p:spTgt spid="2450">
                                            <p:txEl>
                                              <p:charRg st="0" end="56"/>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450">
                                            <p:txEl>
                                              <p:charRg st="0" end="56"/>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2" fill="hold" grpId="0" nodeType="afterEffect">
                                  <p:childTnLst>
                                    <p:set>
                                      <p:cBhvr additive="base">
                                        <p:cTn id="30" dur="1" fill="hold">
                                          <p:stCondLst>
                                            <p:cond delay="0"/>
                                          </p:stCondLst>
                                        </p:cTn>
                                        <p:tgtEl>
                                          <p:spTgt spid="2450">
                                            <p:txEl>
                                              <p:charRg st="56" end="74"/>
                                            </p:txEl>
                                          </p:spTgt>
                                        </p:tgtEl>
                                        <p:attrNameLst>
                                          <p:attrName>style.visibility</p:attrName>
                                        </p:attrNameLst>
                                      </p:cBhvr>
                                      <p:to>
                                        <p:strVal val="visible"/>
                                      </p:to>
                                    </p:set>
                                    <p:anim calcmode="lin" valueType="num">
                                      <p:cBhvr additive="base">
                                        <p:cTn id="31" dur="500" fill="hold"/>
                                        <p:tgtEl>
                                          <p:spTgt spid="2450">
                                            <p:txEl>
                                              <p:charRg st="56" end="7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50">
                                            <p:txEl>
                                              <p:charRg st="56" end="74"/>
                                            </p:txEl>
                                          </p:spTgt>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grpId="0" nodeType="afterEffect">
                                  <p:childTnLst>
                                    <p:set>
                                      <p:cBhvr additive="base">
                                        <p:cTn id="35" dur="1" fill="hold">
                                          <p:stCondLst>
                                            <p:cond delay="0"/>
                                          </p:stCondLst>
                                        </p:cTn>
                                        <p:tgtEl>
                                          <p:spTgt spid="2450">
                                            <p:txEl>
                                              <p:charRg st="74" end="88"/>
                                            </p:txEl>
                                          </p:spTgt>
                                        </p:tgtEl>
                                        <p:attrNameLst>
                                          <p:attrName>style.visibility</p:attrName>
                                        </p:attrNameLst>
                                      </p:cBhvr>
                                      <p:to>
                                        <p:strVal val="visible"/>
                                      </p:to>
                                    </p:set>
                                    <p:anim calcmode="lin" valueType="num">
                                      <p:cBhvr additive="base">
                                        <p:cTn id="36" dur="500" fill="hold"/>
                                        <p:tgtEl>
                                          <p:spTgt spid="2450">
                                            <p:txEl>
                                              <p:charRg st="74" end="88"/>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450">
                                            <p:txEl>
                                              <p:charRg st="74" end="88"/>
                                            </p:txEl>
                                          </p:spTgt>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grpId="0" nodeType="afterEffect">
                                  <p:childTnLst>
                                    <p:set>
                                      <p:cBhvr additive="base">
                                        <p:cTn id="40" dur="1" fill="hold">
                                          <p:stCondLst>
                                            <p:cond delay="0"/>
                                          </p:stCondLst>
                                        </p:cTn>
                                        <p:tgtEl>
                                          <p:spTgt spid="2450">
                                            <p:txEl>
                                              <p:charRg st="88" end="118"/>
                                            </p:txEl>
                                          </p:spTgt>
                                        </p:tgtEl>
                                        <p:attrNameLst>
                                          <p:attrName>style.visibility</p:attrName>
                                        </p:attrNameLst>
                                      </p:cBhvr>
                                      <p:to>
                                        <p:strVal val="visible"/>
                                      </p:to>
                                    </p:set>
                                    <p:anim calcmode="lin" valueType="num">
                                      <p:cBhvr additive="base">
                                        <p:cTn id="41" dur="500" fill="hold"/>
                                        <p:tgtEl>
                                          <p:spTgt spid="2450">
                                            <p:txEl>
                                              <p:charRg st="88" end="11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450">
                                            <p:txEl>
                                              <p:charRg st="88" end="118"/>
                                            </p:txEl>
                                          </p:spTgt>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grpId="0" nodeType="afterEffect">
                                  <p:childTnLst>
                                    <p:set>
                                      <p:cBhvr additive="base">
                                        <p:cTn id="45" dur="1" fill="hold">
                                          <p:stCondLst>
                                            <p:cond delay="0"/>
                                          </p:stCondLst>
                                        </p:cTn>
                                        <p:tgtEl>
                                          <p:spTgt spid="2450">
                                            <p:txEl>
                                              <p:charRg st="118" end="153"/>
                                            </p:txEl>
                                          </p:spTgt>
                                        </p:tgtEl>
                                        <p:attrNameLst>
                                          <p:attrName>style.visibility</p:attrName>
                                        </p:attrNameLst>
                                      </p:cBhvr>
                                      <p:to>
                                        <p:strVal val="visible"/>
                                      </p:to>
                                    </p:set>
                                    <p:anim calcmode="lin" valueType="num">
                                      <p:cBhvr additive="base">
                                        <p:cTn id="46" dur="500" fill="hold"/>
                                        <p:tgtEl>
                                          <p:spTgt spid="2450">
                                            <p:txEl>
                                              <p:charRg st="118" end="153"/>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450">
                                            <p:txEl>
                                              <p:charRg st="118" end="15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0" grpId="0" animBg="1" uiExpand="1" build="p"/>
      <p:bldP spid="2451" grpId="1" animBg="1"/>
      <p:bldP spid="2452" grpId="2" animBg="1"/>
      <p:bldP spid="2453" grpId="3" animBg="1"/>
      <p:bldP spid="2454" grpId="4"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 name="AutoShape 3"/>
          <p:cNvSpPr/>
          <p:nvPr/>
        </p:nvSpPr>
        <p:spPr>
          <a:xfrm>
            <a:off x="1143000" y="1200150"/>
            <a:ext cx="4400550" cy="2439988"/>
          </a:xfrm>
          <a:prstGeom prst="rightArrow">
            <a:avLst>
              <a:gd name="adj1" fmla="val 79305"/>
              <a:gd name="adj2" fmla="val 30150"/>
            </a:avLst>
          </a:prstGeom>
          <a:gradFill rotWithShape="1">
            <a:gsLst>
              <a:gs pos="0">
                <a:srgbClr val="FFFFFF">
                  <a:alpha val="23921"/>
                </a:srgbClr>
              </a:gs>
              <a:gs pos="100000">
                <a:srgbClr val="FFCC66"/>
              </a:gs>
            </a:gsLst>
            <a:lin ang="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59" name="AutoShape 4"/>
          <p:cNvSpPr/>
          <p:nvPr/>
        </p:nvSpPr>
        <p:spPr>
          <a:xfrm>
            <a:off x="1257300" y="1612900"/>
            <a:ext cx="3584575" cy="742950"/>
          </a:xfrm>
          <a:prstGeom prst="roundRect">
            <a:avLst>
              <a:gd name="adj" fmla="val 9106"/>
            </a:avLst>
          </a:prstGeom>
          <a:gradFill rotWithShape="1">
            <a:gsLst>
              <a:gs pos="0">
                <a:srgbClr val="0000FF"/>
              </a:gs>
              <a:gs pos="100000">
                <a:srgbClr val="4D4DFF"/>
              </a:gs>
            </a:gsLst>
            <a:lin ang="5400000"/>
            <a:tileRect/>
          </a:gradFill>
          <a:ln w="25400" cap="flat" cmpd="sng">
            <a:solidFill>
              <a:srgbClr val="FFFFFF"/>
            </a:solidFill>
            <a:prstDash val="solid"/>
            <a:headEnd type="none" w="med" len="med"/>
            <a:tailEnd type="none" w="med" len="med"/>
          </a:ln>
        </p:spPr>
        <p:txBody>
          <a:bodyPr wrap="none" anchor="ctr" anchorCtr="0"/>
          <a:p>
            <a:pPr algn="ctr" eaLnBrk="0" fontAlgn="base" hangingPunct="0">
              <a:lnSpc>
                <a:spcPct val="100000"/>
              </a:lnSpc>
              <a:spcBef>
                <a:spcPct val="0"/>
              </a:spcBef>
              <a:spcAft>
                <a:spcPct val="0"/>
              </a:spcAft>
              <a:buClrTx/>
              <a:buSzPct val="100000"/>
            </a:pPr>
            <a:r>
              <a:rPr lang="en-US" altLang="zh-CN" sz="1500" b="1">
                <a:solidFill>
                  <a:schemeClr val="bg1"/>
                </a:solidFill>
                <a:latin typeface="微软雅黑" panose="020B0503020204020204" charset="-122"/>
                <a:ea typeface="微软雅黑" panose="020B0503020204020204" charset="-122"/>
              </a:rPr>
              <a:t>《</a:t>
            </a:r>
            <a:r>
              <a:rPr lang="zh-CN" altLang="en-US" sz="1500" b="1">
                <a:solidFill>
                  <a:schemeClr val="bg1"/>
                </a:solidFill>
                <a:latin typeface="微软雅黑" panose="020B0503020204020204" charset="-122"/>
                <a:ea typeface="微软雅黑" panose="020B0503020204020204" charset="-122"/>
              </a:rPr>
              <a:t>行政执法机关移送涉嫌犯罪案件的规定</a:t>
            </a:r>
            <a:r>
              <a:rPr lang="en-US" altLang="zh-CN" sz="1500" b="1">
                <a:solidFill>
                  <a:schemeClr val="bg1"/>
                </a:solidFill>
                <a:latin typeface="微软雅黑" panose="020B0503020204020204" charset="-122"/>
                <a:ea typeface="微软雅黑" panose="020B0503020204020204" charset="-122"/>
              </a:rPr>
              <a:t>》</a:t>
            </a:r>
            <a:endParaRPr lang="en-US" altLang="zh-CN" sz="1500" b="1">
              <a:solidFill>
                <a:schemeClr val="bg1"/>
              </a:solidFill>
              <a:latin typeface="微软雅黑" panose="020B0503020204020204" charset="-122"/>
              <a:ea typeface="微软雅黑" panose="020B0503020204020204" charset="-122"/>
            </a:endParaRPr>
          </a:p>
          <a:p>
            <a:pPr algn="ctr" eaLnBrk="0" fontAlgn="base" hangingPunct="0">
              <a:lnSpc>
                <a:spcPct val="100000"/>
              </a:lnSpc>
              <a:spcBef>
                <a:spcPct val="0"/>
              </a:spcBef>
              <a:spcAft>
                <a:spcPct val="0"/>
              </a:spcAft>
              <a:buClrTx/>
              <a:buSzPct val="100000"/>
            </a:pPr>
            <a:r>
              <a:rPr lang="zh-CN" altLang="en-US" sz="1500" b="1">
                <a:solidFill>
                  <a:schemeClr val="bg1"/>
                </a:solidFill>
                <a:latin typeface="微软雅黑" panose="020B0503020204020204" charset="-122"/>
                <a:ea typeface="微软雅黑" panose="020B0503020204020204" charset="-122"/>
              </a:rPr>
              <a:t>（国务院</a:t>
            </a:r>
            <a:r>
              <a:rPr lang="en-US" altLang="zh-CN" sz="1500" b="1">
                <a:solidFill>
                  <a:schemeClr val="bg1"/>
                </a:solidFill>
                <a:latin typeface="微软雅黑" panose="020B0503020204020204" charset="-122"/>
                <a:ea typeface="微软雅黑" panose="020B0503020204020204" charset="-122"/>
              </a:rPr>
              <a:t>〔2001〕310</a:t>
            </a:r>
            <a:r>
              <a:rPr lang="zh-CN" altLang="en-US" sz="1500" b="1">
                <a:solidFill>
                  <a:schemeClr val="bg1"/>
                </a:solidFill>
                <a:latin typeface="微软雅黑" panose="020B0503020204020204" charset="-122"/>
                <a:ea typeface="微软雅黑" panose="020B0503020204020204" charset="-122"/>
              </a:rPr>
              <a:t>号令）</a:t>
            </a:r>
            <a:endParaRPr lang="en-US" altLang="zh-CN" sz="1500" b="1">
              <a:solidFill>
                <a:schemeClr val="bg1"/>
              </a:solidFill>
              <a:latin typeface="微软雅黑" panose="020B0503020204020204" charset="-122"/>
              <a:ea typeface="微软雅黑" panose="020B0503020204020204" charset="-122"/>
            </a:endParaRPr>
          </a:p>
        </p:txBody>
      </p:sp>
      <p:sp>
        <p:nvSpPr>
          <p:cNvPr id="2460" name="AutoShape 5"/>
          <p:cNvSpPr/>
          <p:nvPr/>
        </p:nvSpPr>
        <p:spPr>
          <a:xfrm>
            <a:off x="1257300" y="2514600"/>
            <a:ext cx="3584575" cy="742950"/>
          </a:xfrm>
          <a:prstGeom prst="roundRect">
            <a:avLst>
              <a:gd name="adj" fmla="val 9106"/>
            </a:avLst>
          </a:prstGeom>
          <a:solidFill>
            <a:srgbClr val="B3B3B3"/>
          </a:solidFill>
          <a:ln w="25400" cap="flat" cmpd="sng">
            <a:solidFill>
              <a:srgbClr val="FFFFFF"/>
            </a:solidFill>
            <a:prstDash val="solid"/>
            <a:headEnd type="none" w="med" len="med"/>
            <a:tailEnd type="none" w="med" len="med"/>
          </a:ln>
        </p:spPr>
        <p:txBody>
          <a:bodyPr wrap="none" anchor="ctr" anchorCtr="0"/>
          <a:p>
            <a:pPr algn="ctr"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《公安部关于印发〈公安机关受理行政执</a:t>
            </a:r>
            <a:endParaRPr lang="en-US" altLang="zh-CN" sz="1500" b="1">
              <a:solidFill>
                <a:schemeClr val="bg1"/>
              </a:solidFill>
              <a:latin typeface="微软雅黑" panose="020B0503020204020204" charset="-122"/>
              <a:ea typeface="微软雅黑" panose="020B0503020204020204" charset="-122"/>
            </a:endParaRPr>
          </a:p>
          <a:p>
            <a:pPr algn="ctr"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法机关移送涉嫌犯罪案件规定〉的通知》</a:t>
            </a:r>
            <a:endParaRPr lang="en-US" altLang="zh-CN" sz="1500" b="1">
              <a:solidFill>
                <a:schemeClr val="bg1"/>
              </a:solidFill>
              <a:latin typeface="微软雅黑" panose="020B0503020204020204" charset="-122"/>
              <a:ea typeface="微软雅黑" panose="020B0503020204020204" charset="-122"/>
            </a:endParaRPr>
          </a:p>
          <a:p>
            <a:pPr algn="ctr"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（公通字〔</a:t>
            </a:r>
            <a:r>
              <a:rPr lang="en-US" altLang="zh-CN" sz="1500" b="1">
                <a:solidFill>
                  <a:schemeClr val="bg1"/>
                </a:solidFill>
                <a:latin typeface="微软雅黑" panose="020B0503020204020204" charset="-122"/>
                <a:ea typeface="微软雅黑" panose="020B0503020204020204" charset="-122"/>
              </a:rPr>
              <a:t>2016</a:t>
            </a:r>
            <a:r>
              <a:rPr lang="zh-CN" altLang="zh-CN" sz="1500" b="1">
                <a:solidFill>
                  <a:schemeClr val="bg1"/>
                </a:solidFill>
                <a:latin typeface="微软雅黑" panose="020B0503020204020204" charset="-122"/>
                <a:ea typeface="微软雅黑" panose="020B0503020204020204" charset="-122"/>
              </a:rPr>
              <a:t>〕</a:t>
            </a:r>
            <a:r>
              <a:rPr lang="en-US" altLang="zh-CN" sz="1500" b="1">
                <a:solidFill>
                  <a:schemeClr val="bg1"/>
                </a:solidFill>
                <a:latin typeface="微软雅黑" panose="020B0503020204020204" charset="-122"/>
                <a:ea typeface="微软雅黑" panose="020B0503020204020204" charset="-122"/>
              </a:rPr>
              <a:t>16</a:t>
            </a:r>
            <a:r>
              <a:rPr lang="zh-CN" altLang="zh-CN" sz="1500" b="1">
                <a:solidFill>
                  <a:schemeClr val="bg1"/>
                </a:solidFill>
                <a:latin typeface="微软雅黑" panose="020B0503020204020204" charset="-122"/>
                <a:ea typeface="微软雅黑" panose="020B0503020204020204" charset="-122"/>
              </a:rPr>
              <a:t>号</a:t>
            </a:r>
            <a:r>
              <a:rPr lang="zh-CN" altLang="en-US" sz="1500" b="1">
                <a:solidFill>
                  <a:schemeClr val="bg1"/>
                </a:solidFill>
                <a:latin typeface="微软雅黑" panose="020B0503020204020204" charset="-122"/>
                <a:ea typeface="微软雅黑" panose="020B0503020204020204" charset="-122"/>
              </a:rPr>
              <a:t>）</a:t>
            </a:r>
            <a:endParaRPr lang="en-US" altLang="zh-CN" sz="1500" b="1">
              <a:solidFill>
                <a:schemeClr val="bg1"/>
              </a:solidFill>
              <a:latin typeface="微软雅黑" panose="020B0503020204020204" charset="-122"/>
              <a:ea typeface="微软雅黑" panose="020B0503020204020204" charset="-122"/>
            </a:endParaRPr>
          </a:p>
        </p:txBody>
      </p:sp>
      <p:grpSp>
        <p:nvGrpSpPr>
          <p:cNvPr id="2461" name="组合 2460"/>
          <p:cNvGrpSpPr/>
          <p:nvPr/>
        </p:nvGrpSpPr>
        <p:grpSpPr>
          <a:xfrm>
            <a:off x="5543550" y="1252538"/>
            <a:ext cx="2808288" cy="2338387"/>
            <a:chOff x="528" y="1392"/>
            <a:chExt cx="1158" cy="2085"/>
          </a:xfrm>
        </p:grpSpPr>
        <p:sp>
          <p:nvSpPr>
            <p:cNvPr id="2462" name="AutoShape 8"/>
            <p:cNvSpPr/>
            <p:nvPr/>
          </p:nvSpPr>
          <p:spPr>
            <a:xfrm>
              <a:off x="528" y="1392"/>
              <a:ext cx="1158" cy="2085"/>
            </a:xfrm>
            <a:prstGeom prst="roundRect">
              <a:avLst>
                <a:gd name="adj" fmla="val 16667"/>
              </a:avLst>
            </a:prstGeom>
            <a:solidFill>
              <a:srgbClr val="0000FF"/>
            </a:solidFill>
            <a:ln w="38100" cap="flat" cmpd="sng">
              <a:solidFill>
                <a:srgbClr val="FFFFFF"/>
              </a:solidFill>
              <a:prstDash val="solid"/>
              <a:headEnd type="none" w="med" len="med"/>
              <a:tailEnd type="none" w="med" len="med"/>
            </a:ln>
            <a:effectLst>
              <a:outerShdw dist="107763" dir="2699999" algn="ctr" rotWithShape="0">
                <a:srgbClr val="808080">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63" name="AutoShape 9"/>
            <p:cNvSpPr/>
            <p:nvPr/>
          </p:nvSpPr>
          <p:spPr>
            <a:xfrm>
              <a:off x="576" y="1416"/>
              <a:ext cx="1063" cy="288"/>
            </a:xfrm>
            <a:prstGeom prst="roundRect">
              <a:avLst>
                <a:gd name="adj" fmla="val 50000"/>
              </a:avLst>
            </a:prstGeom>
            <a:gradFill rotWithShape="1">
              <a:gsLst>
                <a:gs pos="0">
                  <a:srgbClr val="FFFFFF"/>
                </a:gs>
                <a:gs pos="100000">
                  <a:srgbClr val="0000FF"/>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sp>
        <p:nvSpPr>
          <p:cNvPr id="2464" name="Text Box 10"/>
          <p:cNvSpPr/>
          <p:nvPr/>
        </p:nvSpPr>
        <p:spPr>
          <a:xfrm>
            <a:off x="5657850" y="1608138"/>
            <a:ext cx="2643188" cy="1938337"/>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“行刑衔接”的一般性规定，主要适用于行政执法机关（单独，无司法机关参与）依法查处违法违规行为的情况，要求移送的材料包括案件移送书、调查报告</a:t>
            </a:r>
            <a:r>
              <a:rPr lang="zh-CN" altLang="en-US" sz="1500" b="1">
                <a:solidFill>
                  <a:schemeClr val="bg1"/>
                </a:solidFill>
                <a:latin typeface="微软雅黑" panose="020B0503020204020204" charset="-122"/>
                <a:ea typeface="微软雅黑" panose="020B0503020204020204" charset="-122"/>
              </a:rPr>
              <a:t>、涉案物品清单、检验或鉴定材料、其他涉罪</a:t>
            </a:r>
            <a:r>
              <a:rPr lang="zh-CN" altLang="zh-CN" sz="1500" b="1">
                <a:solidFill>
                  <a:schemeClr val="bg1"/>
                </a:solidFill>
                <a:latin typeface="微软雅黑" panose="020B0503020204020204" charset="-122"/>
                <a:ea typeface="微软雅黑" panose="020B0503020204020204" charset="-122"/>
              </a:rPr>
              <a:t>材料</a:t>
            </a:r>
            <a:r>
              <a:rPr lang="zh-CN" altLang="en-US" sz="1500" b="1">
                <a:solidFill>
                  <a:schemeClr val="bg1"/>
                </a:solidFill>
                <a:latin typeface="微软雅黑" panose="020B0503020204020204" charset="-122"/>
                <a:ea typeface="微软雅黑" panose="020B0503020204020204" charset="-122"/>
              </a:rPr>
              <a:t>。</a:t>
            </a:r>
            <a:endParaRPr lang="en-US" altLang="zh-CN" sz="1500" b="1">
              <a:solidFill>
                <a:schemeClr val="bg1"/>
              </a:solidFill>
              <a:latin typeface="微软雅黑" panose="020B0503020204020204" charset="-122"/>
              <a:ea typeface="微软雅黑" panose="020B0503020204020204" charset="-122"/>
            </a:endParaRPr>
          </a:p>
        </p:txBody>
      </p:sp>
      <p:grpSp>
        <p:nvGrpSpPr>
          <p:cNvPr id="2465" name="组合 2464"/>
          <p:cNvGrpSpPr/>
          <p:nvPr/>
        </p:nvGrpSpPr>
        <p:grpSpPr>
          <a:xfrm>
            <a:off x="1371600" y="3543300"/>
            <a:ext cx="411163" cy="384175"/>
            <a:chOff x="5088" y="240"/>
            <a:chExt cx="384" cy="384"/>
          </a:xfrm>
        </p:grpSpPr>
        <p:sp>
          <p:nvSpPr>
            <p:cNvPr id="2466" name="Oval 32"/>
            <p:cNvSpPr/>
            <p:nvPr/>
          </p:nvSpPr>
          <p:spPr>
            <a:xfrm>
              <a:off x="5088" y="240"/>
              <a:ext cx="96" cy="96"/>
            </a:xfrm>
            <a:prstGeom prst="ellipse">
              <a:avLst/>
            </a:prstGeom>
            <a:solidFill>
              <a:srgbClr val="FFFFFF">
                <a:alpha val="50195"/>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67" name="Oval 33"/>
            <p:cNvSpPr/>
            <p:nvPr/>
          </p:nvSpPr>
          <p:spPr>
            <a:xfrm>
              <a:off x="5232" y="240"/>
              <a:ext cx="96" cy="96"/>
            </a:xfrm>
            <a:prstGeom prst="ellipse">
              <a:avLst/>
            </a:prstGeom>
            <a:solidFill>
              <a:srgbClr val="FFFFFF">
                <a:alpha val="50195"/>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68" name="Oval 34"/>
            <p:cNvSpPr/>
            <p:nvPr/>
          </p:nvSpPr>
          <p:spPr>
            <a:xfrm>
              <a:off x="5376" y="240"/>
              <a:ext cx="96" cy="96"/>
            </a:xfrm>
            <a:prstGeom prst="ellipse">
              <a:avLst/>
            </a:prstGeom>
            <a:solidFill>
              <a:srgbClr val="FFFFFF">
                <a:alpha val="50195"/>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69" name="Oval 35"/>
            <p:cNvSpPr/>
            <p:nvPr/>
          </p:nvSpPr>
          <p:spPr>
            <a:xfrm>
              <a:off x="5088" y="384"/>
              <a:ext cx="96" cy="96"/>
            </a:xfrm>
            <a:prstGeom prst="ellipse">
              <a:avLst/>
            </a:prstGeom>
            <a:solidFill>
              <a:srgbClr val="FFFFFF">
                <a:alpha val="50195"/>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70" name="Oval 36"/>
            <p:cNvSpPr/>
            <p:nvPr/>
          </p:nvSpPr>
          <p:spPr>
            <a:xfrm>
              <a:off x="5232" y="384"/>
              <a:ext cx="96" cy="96"/>
            </a:xfrm>
            <a:prstGeom prst="ellipse">
              <a:avLst/>
            </a:prstGeom>
            <a:solidFill>
              <a:srgbClr val="FFFFFF">
                <a:alpha val="50195"/>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71" name="Oval 37"/>
            <p:cNvSpPr/>
            <p:nvPr/>
          </p:nvSpPr>
          <p:spPr>
            <a:xfrm>
              <a:off x="5376" y="384"/>
              <a:ext cx="96" cy="96"/>
            </a:xfrm>
            <a:prstGeom prst="ellipse">
              <a:avLst/>
            </a:prstGeom>
            <a:solidFill>
              <a:srgbClr val="FFFFFF">
                <a:alpha val="50195"/>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72" name="Oval 38"/>
            <p:cNvSpPr/>
            <p:nvPr/>
          </p:nvSpPr>
          <p:spPr>
            <a:xfrm>
              <a:off x="5088" y="528"/>
              <a:ext cx="96" cy="96"/>
            </a:xfrm>
            <a:prstGeom prst="ellipse">
              <a:avLst/>
            </a:prstGeom>
            <a:solidFill>
              <a:srgbClr val="FFFFFF">
                <a:alpha val="50195"/>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73" name="Oval 39"/>
            <p:cNvSpPr/>
            <p:nvPr/>
          </p:nvSpPr>
          <p:spPr>
            <a:xfrm>
              <a:off x="5232" y="528"/>
              <a:ext cx="96" cy="96"/>
            </a:xfrm>
            <a:prstGeom prst="ellipse">
              <a:avLst/>
            </a:prstGeom>
            <a:solidFill>
              <a:srgbClr val="FFFFFF">
                <a:alpha val="50195"/>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74" name="Oval 40"/>
            <p:cNvSpPr/>
            <p:nvPr/>
          </p:nvSpPr>
          <p:spPr>
            <a:xfrm>
              <a:off x="5376" y="528"/>
              <a:ext cx="96" cy="96"/>
            </a:xfrm>
            <a:prstGeom prst="ellipse">
              <a:avLst/>
            </a:prstGeom>
            <a:solidFill>
              <a:srgbClr val="FFFFFF">
                <a:alpha val="50195"/>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sp>
        <p:nvSpPr>
          <p:cNvPr id="2475" name="AutoShape 6"/>
          <p:cNvSpPr/>
          <p:nvPr/>
        </p:nvSpPr>
        <p:spPr>
          <a:xfrm>
            <a:off x="1271588" y="4002088"/>
            <a:ext cx="3570287" cy="742950"/>
          </a:xfrm>
          <a:prstGeom prst="roundRect">
            <a:avLst>
              <a:gd name="adj" fmla="val 9106"/>
            </a:avLst>
          </a:prstGeom>
          <a:gradFill rotWithShape="1">
            <a:gsLst>
              <a:gs pos="0">
                <a:srgbClr val="CC00CC"/>
              </a:gs>
              <a:gs pos="100000">
                <a:srgbClr val="DB4DDB"/>
              </a:gs>
            </a:gsLst>
            <a:lin ang="5400000"/>
            <a:tileRect/>
          </a:gradFill>
          <a:ln w="25400" cap="flat" cmpd="sng">
            <a:solidFill>
              <a:srgbClr val="FFFFFF"/>
            </a:solidFill>
            <a:prstDash val="solid"/>
            <a:headEnd type="none" w="med" len="med"/>
            <a:tailEnd type="none" w="med" len="med"/>
          </a:ln>
        </p:spPr>
        <p:txBody>
          <a:bodyPr wrap="none" anchor="ctr" anchorCtr="0"/>
          <a:p>
            <a:pPr algn="ctr" eaLnBrk="0" fontAlgn="base" hangingPunct="0">
              <a:lnSpc>
                <a:spcPct val="100000"/>
              </a:lnSpc>
              <a:spcBef>
                <a:spcPct val="0"/>
              </a:spcBef>
              <a:spcAft>
                <a:spcPct val="0"/>
              </a:spcAft>
              <a:buClrTx/>
              <a:buSzPct val="100000"/>
            </a:pPr>
            <a:r>
              <a:rPr lang="en-US" altLang="zh-CN" sz="1500" b="1">
                <a:solidFill>
                  <a:schemeClr val="bg1"/>
                </a:solidFill>
                <a:latin typeface="微软雅黑" panose="020B0503020204020204" charset="-122"/>
                <a:ea typeface="微软雅黑" panose="020B0503020204020204" charset="-122"/>
              </a:rPr>
              <a:t>《</a:t>
            </a:r>
            <a:r>
              <a:rPr lang="zh-CN" altLang="en-US" sz="1500" b="1">
                <a:solidFill>
                  <a:schemeClr val="bg1"/>
                </a:solidFill>
                <a:latin typeface="微软雅黑" panose="020B0503020204020204" charset="-122"/>
                <a:ea typeface="微软雅黑" panose="020B0503020204020204" charset="-122"/>
              </a:rPr>
              <a:t>条例</a:t>
            </a:r>
            <a:r>
              <a:rPr lang="en-US" altLang="zh-CN" sz="1500" b="1">
                <a:solidFill>
                  <a:schemeClr val="bg1"/>
                </a:solidFill>
                <a:latin typeface="微软雅黑" panose="020B0503020204020204" charset="-122"/>
                <a:ea typeface="微软雅黑" panose="020B0503020204020204" charset="-122"/>
              </a:rPr>
              <a:t>》</a:t>
            </a:r>
            <a:r>
              <a:rPr lang="zh-CN" altLang="zh-CN" sz="1500" b="1">
                <a:solidFill>
                  <a:schemeClr val="bg1"/>
                </a:solidFill>
                <a:latin typeface="微软雅黑" panose="020B0503020204020204" charset="-122"/>
                <a:ea typeface="微软雅黑" panose="020B0503020204020204" charset="-122"/>
              </a:rPr>
              <a:t>规定了公安机关作为调查组</a:t>
            </a:r>
            <a:endParaRPr lang="en-US" altLang="zh-CN" sz="1500" b="1">
              <a:solidFill>
                <a:schemeClr val="bg1"/>
              </a:solidFill>
              <a:latin typeface="微软雅黑" panose="020B0503020204020204" charset="-122"/>
              <a:ea typeface="微软雅黑" panose="020B0503020204020204" charset="-122"/>
            </a:endParaRPr>
          </a:p>
          <a:p>
            <a:pPr algn="ctr"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“常委级”成员参与事故调查工作</a:t>
            </a:r>
            <a:endParaRPr lang="en-US" altLang="zh-CN" sz="1500" b="1">
              <a:solidFill>
                <a:schemeClr val="bg1"/>
              </a:solidFill>
              <a:latin typeface="微软雅黑" panose="020B0503020204020204" charset="-122"/>
              <a:ea typeface="微软雅黑" panose="020B0503020204020204" charset="-122"/>
            </a:endParaRPr>
          </a:p>
        </p:txBody>
      </p:sp>
      <p:sp>
        <p:nvSpPr>
          <p:cNvPr id="2476" name="右箭头 44"/>
          <p:cNvSpPr/>
          <p:nvPr/>
        </p:nvSpPr>
        <p:spPr>
          <a:xfrm>
            <a:off x="4841875" y="4070350"/>
            <a:ext cx="701675" cy="608013"/>
          </a:xfrm>
          <a:prstGeom prst="rightArrow">
            <a:avLst>
              <a:gd name="adj1" fmla="val 50000"/>
              <a:gd name="adj2" fmla="val 49768"/>
            </a:avLst>
          </a:prstGeom>
          <a:solidFill>
            <a:srgbClr val="FFCC66"/>
          </a:solidFill>
          <a:ln w="25400">
            <a:noFill/>
          </a:ln>
        </p:spPr>
        <p:txBody>
          <a:bodyPr anchor="ctr" anchorCtr="0"/>
          <a:p>
            <a:pPr algn="ctr" eaLnBrk="0" fontAlgn="base" hangingPunct="0">
              <a:lnSpc>
                <a:spcPct val="100000"/>
              </a:lnSpc>
              <a:spcBef>
                <a:spcPct val="0"/>
              </a:spcBef>
              <a:spcAft>
                <a:spcPct val="0"/>
              </a:spcAft>
              <a:buClrTx/>
              <a:buSzPct val="100000"/>
            </a:pPr>
            <a:endParaRPr lang="zh-CN" altLang="en-US">
              <a:solidFill>
                <a:srgbClr val="FFFFFF"/>
              </a:solidFill>
              <a:latin typeface="Times New Roman" panose="02020603050405020304" charset="0"/>
              <a:ea typeface="宋体" panose="02010600030101010101" pitchFamily="2" charset="-122"/>
            </a:endParaRPr>
          </a:p>
        </p:txBody>
      </p:sp>
      <p:grpSp>
        <p:nvGrpSpPr>
          <p:cNvPr id="2477" name="组合 2476"/>
          <p:cNvGrpSpPr/>
          <p:nvPr/>
        </p:nvGrpSpPr>
        <p:grpSpPr>
          <a:xfrm>
            <a:off x="5543550" y="3733800"/>
            <a:ext cx="2808288" cy="1265238"/>
            <a:chOff x="528" y="1392"/>
            <a:chExt cx="1158" cy="2085"/>
          </a:xfrm>
        </p:grpSpPr>
        <p:sp>
          <p:nvSpPr>
            <p:cNvPr id="2478" name="AutoShape 8"/>
            <p:cNvSpPr/>
            <p:nvPr/>
          </p:nvSpPr>
          <p:spPr>
            <a:xfrm>
              <a:off x="528" y="1392"/>
              <a:ext cx="1158" cy="2085"/>
            </a:xfrm>
            <a:prstGeom prst="roundRect">
              <a:avLst>
                <a:gd name="adj" fmla="val 16667"/>
              </a:avLst>
            </a:prstGeom>
            <a:solidFill>
              <a:srgbClr val="0000FF"/>
            </a:solidFill>
            <a:ln w="38100" cap="flat" cmpd="sng">
              <a:solidFill>
                <a:srgbClr val="FFFFFF"/>
              </a:solidFill>
              <a:prstDash val="solid"/>
              <a:headEnd type="none" w="med" len="med"/>
              <a:tailEnd type="none" w="med" len="med"/>
            </a:ln>
            <a:effectLst>
              <a:outerShdw dist="107763" dir="2699999" algn="ctr" rotWithShape="0">
                <a:srgbClr val="808080">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79" name="AutoShape 9"/>
            <p:cNvSpPr/>
            <p:nvPr/>
          </p:nvSpPr>
          <p:spPr>
            <a:xfrm>
              <a:off x="576" y="1416"/>
              <a:ext cx="1063" cy="288"/>
            </a:xfrm>
            <a:prstGeom prst="roundRect">
              <a:avLst>
                <a:gd name="adj" fmla="val 50000"/>
              </a:avLst>
            </a:prstGeom>
            <a:gradFill rotWithShape="1">
              <a:gsLst>
                <a:gs pos="0">
                  <a:srgbClr val="FFFFFF"/>
                </a:gs>
                <a:gs pos="100000">
                  <a:srgbClr val="0000FF"/>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sp>
        <p:nvSpPr>
          <p:cNvPr id="2480" name="矩形 49"/>
          <p:cNvSpPr/>
          <p:nvPr/>
        </p:nvSpPr>
        <p:spPr>
          <a:xfrm>
            <a:off x="5578475" y="4138613"/>
            <a:ext cx="2660650" cy="554037"/>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生产安全事故查处中</a:t>
            </a:r>
            <a:endParaRPr lang="en-US" altLang="zh-CN" sz="1500" b="1">
              <a:solidFill>
                <a:schemeClr val="bg1"/>
              </a:solidFill>
              <a:latin typeface="微软雅黑" panose="020B0503020204020204" charset="-122"/>
              <a:ea typeface="微软雅黑" panose="020B0503020204020204" charset="-122"/>
            </a:endParaRPr>
          </a:p>
          <a:p>
            <a:pPr algn="ctr"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“行刑衔接”特别性规定</a:t>
            </a:r>
            <a:endParaRPr lang="zh-CN" altLang="en-US" sz="1500" b="1">
              <a:solidFill>
                <a:schemeClr val="bg1"/>
              </a:solidFill>
              <a:latin typeface="微软雅黑" panose="020B0503020204020204" charset="-122"/>
              <a:ea typeface="微软雅黑" panose="020B0503020204020204" charset="-122"/>
            </a:endParaRPr>
          </a:p>
        </p:txBody>
      </p:sp>
      <p:sp>
        <p:nvSpPr>
          <p:cNvPr id="2481" name="标题 2"/>
          <p:cNvSpPr/>
          <p:nvPr/>
        </p:nvSpPr>
        <p:spPr>
          <a:xfrm>
            <a:off x="971550" y="-20637"/>
            <a:ext cx="8172450" cy="738187"/>
          </a:xfrm>
          <a:prstGeom prst="rect">
            <a:avLst/>
          </a:prstGeom>
          <a:noFill/>
          <a:ln w="9525">
            <a:noFill/>
          </a:ln>
        </p:spPr>
        <p:txBody>
          <a:bodyPr anchor="ctr" anchorCtr="0"/>
          <a:p>
            <a:pPr eaLnBrk="0" fontAlgn="base" hangingPunct="0">
              <a:lnSpc>
                <a:spcPct val="100000"/>
              </a:lnSpc>
              <a:spcBef>
                <a:spcPct val="0"/>
              </a:spcBef>
              <a:spcAft>
                <a:spcPct val="0"/>
              </a:spcAft>
              <a:buClrTx/>
              <a:buSzPct val="100000"/>
            </a:pPr>
            <a:r>
              <a:rPr lang="zh-CN" altLang="en-US" sz="3000">
                <a:latin typeface="黑体" panose="02010609060101010101" charset="-122"/>
                <a:ea typeface="黑体" panose="02010609060101010101" charset="-122"/>
              </a:rPr>
              <a:t>三、分析阶段</a:t>
            </a:r>
            <a:r>
              <a:rPr lang="en-US" altLang="zh-CN" sz="3000">
                <a:latin typeface="黑体" panose="02010609060101010101" charset="-122"/>
                <a:ea typeface="黑体" panose="02010609060101010101" charset="-122"/>
              </a:rPr>
              <a:t>-</a:t>
            </a:r>
            <a:r>
              <a:rPr lang="zh-CN" altLang="en-US" sz="3000">
                <a:latin typeface="黑体" panose="02010609060101010101" charset="-122"/>
                <a:ea typeface="黑体" panose="02010609060101010101" charset="-122"/>
              </a:rPr>
              <a:t>生产安全事故调查中的行刑衔接</a:t>
            </a:r>
            <a:endParaRPr lang="zh-CN" altLang="en-US" sz="300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childTnLst>
                                    <p:set>
                                      <p:cBhvr additive="base">
                                        <p:cTn id="6" dur="1" fill="hold">
                                          <p:stCondLst>
                                            <p:cond delay="0"/>
                                          </p:stCondLst>
                                        </p:cTn>
                                        <p:tgtEl>
                                          <p:spTgt spid="24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childTnLst>
                                    <p:set>
                                      <p:cBhvr additive="base">
                                        <p:cTn id="10" dur="1" fill="hold">
                                          <p:stCondLst>
                                            <p:cond delay="0"/>
                                          </p:stCondLst>
                                        </p:cTn>
                                        <p:tgtEl>
                                          <p:spTgt spid="2476"/>
                                        </p:tgtEl>
                                        <p:attrNameLst>
                                          <p:attrName>style.visibility</p:attrName>
                                        </p:attrNameLst>
                                      </p:cBhvr>
                                      <p:to>
                                        <p:strVal val="visible"/>
                                      </p:to>
                                    </p:set>
                                    <p:anim calcmode="lin" valueType="num">
                                      <p:cBhvr additive="base">
                                        <p:cTn id="11" dur="500" fill="hold"/>
                                        <p:tgtEl>
                                          <p:spTgt spid="2476"/>
                                        </p:tgtEl>
                                        <p:attrNameLst>
                                          <p:attrName>ppt_x</p:attrName>
                                        </p:attrNameLst>
                                      </p:cBhvr>
                                      <p:tavLst>
                                        <p:tav tm="0">
                                          <p:val>
                                            <p:strVal val="#ppt_x"/>
                                          </p:val>
                                        </p:tav>
                                        <p:tav tm="100000">
                                          <p:val>
                                            <p:strVal val="#ppt_x"/>
                                          </p:val>
                                        </p:tav>
                                      </p:tavLst>
                                    </p:anim>
                                    <p:anim calcmode="lin" valueType="num">
                                      <p:cBhvr additive="base">
                                        <p:cTn id="12" dur="500" fill="hold"/>
                                        <p:tgtEl>
                                          <p:spTgt spid="24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childTnLst>
                                    <p:set>
                                      <p:cBhvr additive="base">
                                        <p:cTn id="16" dur="1" fill="hold">
                                          <p:stCondLst>
                                            <p:cond delay="0"/>
                                          </p:stCondLst>
                                        </p:cTn>
                                        <p:tgtEl>
                                          <p:spTgt spid="2477"/>
                                        </p:tgtEl>
                                        <p:attrNameLst>
                                          <p:attrName>style.visibility</p:attrName>
                                        </p:attrNameLst>
                                      </p:cBhvr>
                                      <p:to>
                                        <p:strVal val="visible"/>
                                      </p:to>
                                    </p:set>
                                    <p:anim calcmode="lin" valueType="num">
                                      <p:cBhvr additive="base">
                                        <p:cTn id="17" dur="500" fill="hold"/>
                                        <p:tgtEl>
                                          <p:spTgt spid="2477"/>
                                        </p:tgtEl>
                                        <p:attrNameLst>
                                          <p:attrName>ppt_x</p:attrName>
                                        </p:attrNameLst>
                                      </p:cBhvr>
                                      <p:tavLst>
                                        <p:tav tm="0">
                                          <p:val>
                                            <p:strVal val="#ppt_x"/>
                                          </p:val>
                                        </p:tav>
                                        <p:tav tm="100000">
                                          <p:val>
                                            <p:strVal val="#ppt_x"/>
                                          </p:val>
                                        </p:tav>
                                      </p:tavLst>
                                    </p:anim>
                                    <p:anim calcmode="lin" valueType="num">
                                      <p:cBhvr additive="base">
                                        <p:cTn id="18" dur="500" fill="hold"/>
                                        <p:tgtEl>
                                          <p:spTgt spid="2477"/>
                                        </p:tgtEl>
                                        <p:attrNameLst>
                                          <p:attrName>ppt_y</p:attrName>
                                        </p:attrNameLst>
                                      </p:cBhvr>
                                      <p:tavLst>
                                        <p:tav tm="0">
                                          <p:val>
                                            <p:strVal val="1+#ppt_h/2"/>
                                          </p:val>
                                        </p:tav>
                                        <p:tav tm="100000">
                                          <p:val>
                                            <p:strVal val="#ppt_y"/>
                                          </p:val>
                                        </p:tav>
                                      </p:tavLst>
                                    </p:anim>
                                  </p:childTnLst>
                                </p:cTn>
                              </p:par>
                              <p:par>
                                <p:cTn id="19" presetID="2" presetClass="entr" presetSubtype="4" fill="hold" grpId="2" nodeType="withEffect">
                                  <p:childTnLst>
                                    <p:set>
                                      <p:cBhvr additive="base">
                                        <p:cTn id="20" dur="1" fill="hold">
                                          <p:stCondLst>
                                            <p:cond delay="0"/>
                                          </p:stCondLst>
                                        </p:cTn>
                                        <p:tgtEl>
                                          <p:spTgt spid="2480"/>
                                        </p:tgtEl>
                                        <p:attrNameLst>
                                          <p:attrName>style.visibility</p:attrName>
                                        </p:attrNameLst>
                                      </p:cBhvr>
                                      <p:to>
                                        <p:strVal val="visible"/>
                                      </p:to>
                                    </p:set>
                                    <p:anim calcmode="lin" valueType="num">
                                      <p:cBhvr additive="base">
                                        <p:cTn id="21" dur="500" fill="hold"/>
                                        <p:tgtEl>
                                          <p:spTgt spid="2480"/>
                                        </p:tgtEl>
                                        <p:attrNameLst>
                                          <p:attrName>ppt_x</p:attrName>
                                        </p:attrNameLst>
                                      </p:cBhvr>
                                      <p:tavLst>
                                        <p:tav tm="0">
                                          <p:val>
                                            <p:strVal val="#ppt_x"/>
                                          </p:val>
                                        </p:tav>
                                        <p:tav tm="100000">
                                          <p:val>
                                            <p:strVal val="#ppt_x"/>
                                          </p:val>
                                        </p:tav>
                                      </p:tavLst>
                                    </p:anim>
                                    <p:anim calcmode="lin" valueType="num">
                                      <p:cBhvr additive="base">
                                        <p:cTn id="22" dur="500" fill="hold"/>
                                        <p:tgtEl>
                                          <p:spTgt spid="2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5" grpId="0" animBg="1"/>
      <p:bldP spid="2476" grpId="1" animBg="1"/>
      <p:bldP spid="248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6" name="AutoShape 29"/>
          <p:cNvSpPr/>
          <p:nvPr/>
        </p:nvSpPr>
        <p:spPr>
          <a:xfrm>
            <a:off x="1452563" y="4113213"/>
            <a:ext cx="5280025" cy="482600"/>
          </a:xfrm>
          <a:prstGeom prst="bevel">
            <a:avLst>
              <a:gd name="adj" fmla="val 10407"/>
            </a:avLst>
          </a:prstGeom>
          <a:solidFill>
            <a:srgbClr val="FFB54A"/>
          </a:solidFill>
          <a:ln w="9525">
            <a:noFill/>
          </a:ln>
        </p:spPr>
        <p:txBody>
          <a:bodyPr wrap="none" anchor="ctr" anchorCtr="0"/>
          <a:p>
            <a:pPr algn="ctr" eaLnBrk="0" fontAlgn="base" hangingPunct="0">
              <a:lnSpc>
                <a:spcPct val="100000"/>
              </a:lnSpc>
              <a:spcBef>
                <a:spcPct val="0"/>
              </a:spcBef>
              <a:spcAft>
                <a:spcPct val="0"/>
              </a:spcAft>
              <a:buClrTx/>
              <a:buSzPct val="100000"/>
            </a:pPr>
            <a:r>
              <a:rPr lang="zh-CN" altLang="en-US" sz="2100" b="1">
                <a:latin typeface="Times New Roman" panose="02020603050405020304" charset="0"/>
                <a:ea typeface="宋体" panose="02010600030101010101" pitchFamily="2" charset="-122"/>
              </a:rPr>
              <a:t>处理阶段</a:t>
            </a:r>
            <a:endParaRPr lang="zh-CN" altLang="en-US" sz="2100" b="1">
              <a:latin typeface="Times New Roman" panose="02020603050405020304" charset="0"/>
              <a:ea typeface="宋体" panose="02010600030101010101" pitchFamily="2" charset="-122"/>
            </a:endParaRPr>
          </a:p>
        </p:txBody>
      </p:sp>
      <p:sp>
        <p:nvSpPr>
          <p:cNvPr id="2057" name="AutoShape 27"/>
          <p:cNvSpPr/>
          <p:nvPr/>
        </p:nvSpPr>
        <p:spPr>
          <a:xfrm>
            <a:off x="3416300" y="1444625"/>
            <a:ext cx="4611688" cy="504825"/>
          </a:xfrm>
          <a:prstGeom prst="bevel">
            <a:avLst>
              <a:gd name="adj" fmla="val 12639"/>
            </a:avLst>
          </a:prstGeom>
          <a:solidFill>
            <a:srgbClr val="F54C17"/>
          </a:solidFill>
          <a:ln w="9525">
            <a:noFill/>
          </a:ln>
        </p:spPr>
        <p:txBody>
          <a:bodyPr wrap="none" anchor="ctr" anchorCtr="0"/>
          <a:p>
            <a:pPr algn="ctr" eaLnBrk="0" fontAlgn="base" hangingPunct="0">
              <a:lnSpc>
                <a:spcPct val="100000"/>
              </a:lnSpc>
              <a:spcBef>
                <a:spcPct val="0"/>
              </a:spcBef>
              <a:spcAft>
                <a:spcPct val="0"/>
              </a:spcAft>
              <a:buClrTx/>
              <a:buSzPct val="100000"/>
            </a:pPr>
            <a:r>
              <a:rPr lang="zh-CN" altLang="en-US" sz="2100" b="1">
                <a:latin typeface="Times New Roman" panose="02020603050405020304" charset="0"/>
                <a:ea typeface="宋体" panose="02010600030101010101" pitchFamily="2" charset="-122"/>
              </a:rPr>
              <a:t>准备阶段</a:t>
            </a:r>
            <a:endParaRPr lang="zh-CN" altLang="en-US" sz="2100" b="1">
              <a:latin typeface="Times New Roman" panose="02020603050405020304" charset="0"/>
              <a:ea typeface="宋体" panose="02010600030101010101" pitchFamily="2" charset="-122"/>
            </a:endParaRPr>
          </a:p>
        </p:txBody>
      </p:sp>
      <p:sp>
        <p:nvSpPr>
          <p:cNvPr id="2058" name="AutoShape 28"/>
          <p:cNvSpPr/>
          <p:nvPr/>
        </p:nvSpPr>
        <p:spPr>
          <a:xfrm>
            <a:off x="2606675" y="2305050"/>
            <a:ext cx="5076825" cy="485775"/>
          </a:xfrm>
          <a:prstGeom prst="bevel">
            <a:avLst>
              <a:gd name="adj" fmla="val 12639"/>
            </a:avLst>
          </a:prstGeom>
          <a:solidFill>
            <a:srgbClr val="FFC000"/>
          </a:solidFill>
          <a:ln w="9525">
            <a:noFill/>
          </a:ln>
        </p:spPr>
        <p:txBody>
          <a:bodyPr wrap="none" anchor="ctr" anchorCtr="0"/>
          <a:p>
            <a:pPr algn="ctr" eaLnBrk="0" fontAlgn="base" hangingPunct="0">
              <a:lnSpc>
                <a:spcPct val="100000"/>
              </a:lnSpc>
              <a:spcBef>
                <a:spcPct val="0"/>
              </a:spcBef>
              <a:spcAft>
                <a:spcPct val="0"/>
              </a:spcAft>
              <a:buClrTx/>
              <a:buSzPct val="100000"/>
            </a:pPr>
            <a:r>
              <a:rPr lang="zh-CN" altLang="en-US" sz="2100" b="1">
                <a:latin typeface="Times New Roman" panose="02020603050405020304" charset="0"/>
                <a:ea typeface="宋体" panose="02010600030101010101" pitchFamily="2" charset="-122"/>
              </a:rPr>
              <a:t>调查取证阶段</a:t>
            </a:r>
            <a:endParaRPr lang="zh-CN" altLang="en-US" sz="2100" b="1">
              <a:latin typeface="Times New Roman" panose="02020603050405020304" charset="0"/>
              <a:ea typeface="宋体" panose="02010600030101010101" pitchFamily="2" charset="-122"/>
            </a:endParaRPr>
          </a:p>
        </p:txBody>
      </p:sp>
      <p:sp>
        <p:nvSpPr>
          <p:cNvPr id="2059" name="AutoShape 29"/>
          <p:cNvSpPr/>
          <p:nvPr/>
        </p:nvSpPr>
        <p:spPr>
          <a:xfrm>
            <a:off x="1958975" y="3219450"/>
            <a:ext cx="5276850" cy="482600"/>
          </a:xfrm>
          <a:prstGeom prst="bevel">
            <a:avLst>
              <a:gd name="adj" fmla="val 10407"/>
            </a:avLst>
          </a:prstGeom>
          <a:solidFill>
            <a:srgbClr val="92D050"/>
          </a:solidFill>
          <a:ln w="9525">
            <a:noFill/>
          </a:ln>
        </p:spPr>
        <p:txBody>
          <a:bodyPr wrap="none" anchor="ctr" anchorCtr="0"/>
          <a:p>
            <a:pPr algn="ctr" eaLnBrk="0" fontAlgn="base" hangingPunct="0">
              <a:lnSpc>
                <a:spcPct val="100000"/>
              </a:lnSpc>
              <a:spcBef>
                <a:spcPct val="0"/>
              </a:spcBef>
              <a:spcAft>
                <a:spcPct val="0"/>
              </a:spcAft>
              <a:buClrTx/>
              <a:buSzPct val="100000"/>
            </a:pPr>
            <a:r>
              <a:rPr lang="zh-CN" altLang="en-US" sz="2100" b="1">
                <a:latin typeface="Times New Roman" panose="02020603050405020304" charset="0"/>
                <a:ea typeface="宋体" panose="02010600030101010101" pitchFamily="2" charset="-122"/>
              </a:rPr>
              <a:t>分析阶段</a:t>
            </a:r>
            <a:endParaRPr lang="zh-CN" altLang="en-US" sz="2100" b="1">
              <a:latin typeface="Times New Roman" panose="02020603050405020304" charset="0"/>
              <a:ea typeface="宋体" panose="02010600030101010101" pitchFamily="2" charset="-122"/>
            </a:endParaRPr>
          </a:p>
        </p:txBody>
      </p:sp>
      <p:sp>
        <p:nvSpPr>
          <p:cNvPr id="2060" name="Freeform 31"/>
          <p:cNvSpPr/>
          <p:nvPr/>
        </p:nvSpPr>
        <p:spPr>
          <a:xfrm rot="-3240000" flipH="1">
            <a:off x="2525713" y="1666875"/>
            <a:ext cx="779462" cy="452438"/>
          </a:xfrm>
          <a:gradFill rotWithShape="1">
            <a:gsLst>
              <a:gs pos="0">
                <a:srgbClr val="E7A9A9">
                  <a:alpha val="32156"/>
                </a:srgbClr>
              </a:gs>
              <a:gs pos="100000">
                <a:srgbClr val="D05656"/>
              </a:gs>
            </a:gsLst>
            <a:lin ang="0"/>
            <a:tileRect/>
          </a:gradFill>
          <a:ln w="12700">
            <a:noFill/>
          </a:ln>
        </p:spPr>
        <p:txBody>
          <a:bodyPr/>
          <a:p>
            <a:endParaRPr lang="zh-CN" altLang="en-US"/>
          </a:p>
        </p:txBody>
      </p:sp>
      <p:sp>
        <p:nvSpPr>
          <p:cNvPr id="2061" name="Freeform 32"/>
          <p:cNvSpPr/>
          <p:nvPr/>
        </p:nvSpPr>
        <p:spPr>
          <a:xfrm rot="-3240000" flipH="1">
            <a:off x="1938338" y="2565400"/>
            <a:ext cx="830262" cy="450850"/>
          </a:xfrm>
          <a:gradFill rotWithShape="1">
            <a:gsLst>
              <a:gs pos="0">
                <a:srgbClr val="E7A9A9">
                  <a:alpha val="32156"/>
                </a:srgbClr>
              </a:gs>
              <a:gs pos="100000">
                <a:srgbClr val="D05656"/>
              </a:gs>
            </a:gsLst>
            <a:lin ang="0"/>
            <a:tileRect/>
          </a:gradFill>
          <a:ln w="12700">
            <a:noFill/>
          </a:ln>
        </p:spPr>
        <p:txBody>
          <a:bodyPr/>
          <a:p>
            <a:endParaRPr lang="zh-CN" altLang="en-US"/>
          </a:p>
        </p:txBody>
      </p:sp>
      <p:sp>
        <p:nvSpPr>
          <p:cNvPr id="2062" name="Rectangle 42"/>
          <p:cNvSpPr/>
          <p:nvPr/>
        </p:nvSpPr>
        <p:spPr>
          <a:xfrm>
            <a:off x="3416300" y="1146175"/>
            <a:ext cx="4865688" cy="307975"/>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en-US" sz="1400" b="1">
                <a:solidFill>
                  <a:srgbClr val="1C1C1C"/>
                </a:solidFill>
                <a:latin typeface="黑体" panose="02010609060101010101" charset="-122"/>
                <a:ea typeface="黑体" panose="02010609060101010101" charset="-122"/>
              </a:rPr>
              <a:t>事故初核和立案调查、成立调查组</a:t>
            </a:r>
            <a:endParaRPr lang="zh-CN" altLang="en-US" sz="1400" b="1">
              <a:solidFill>
                <a:srgbClr val="1C1C1C"/>
              </a:solidFill>
              <a:latin typeface="黑体" panose="02010609060101010101" charset="-122"/>
              <a:ea typeface="黑体" panose="02010609060101010101" charset="-122"/>
            </a:endParaRPr>
          </a:p>
        </p:txBody>
      </p:sp>
      <p:sp>
        <p:nvSpPr>
          <p:cNvPr id="2063" name="Rectangle 42"/>
          <p:cNvSpPr/>
          <p:nvPr/>
        </p:nvSpPr>
        <p:spPr>
          <a:xfrm>
            <a:off x="2765425" y="2016125"/>
            <a:ext cx="5178425" cy="307975"/>
          </a:xfrm>
          <a:prstGeom prst="rect">
            <a:avLst/>
          </a:prstGeom>
          <a:noFill/>
          <a:ln w="9525">
            <a:noFill/>
          </a:ln>
        </p:spPr>
        <p:txBody>
          <a:bodyPr lIns="0" rIns="0"/>
          <a:p>
            <a:pPr eaLnBrk="0" fontAlgn="base" hangingPunct="0">
              <a:lnSpc>
                <a:spcPct val="100000"/>
              </a:lnSpc>
              <a:spcBef>
                <a:spcPct val="0"/>
              </a:spcBef>
              <a:spcAft>
                <a:spcPct val="0"/>
              </a:spcAft>
              <a:buClrTx/>
              <a:buSzPct val="100000"/>
            </a:pPr>
            <a:r>
              <a:rPr lang="zh-CN" altLang="en-US" sz="1400" b="1">
                <a:solidFill>
                  <a:srgbClr val="1C1C1C"/>
                </a:solidFill>
                <a:latin typeface="黑体" panose="02010609060101010101" charset="-122"/>
                <a:ea typeface="黑体" panose="02010609060101010101" charset="-122"/>
              </a:rPr>
              <a:t>现场勘查、物证提取、书证收集、证人证言、检测检验技术鉴定等</a:t>
            </a:r>
            <a:endParaRPr lang="zh-CN" altLang="en-US" sz="1400" b="1">
              <a:solidFill>
                <a:srgbClr val="1C1C1C"/>
              </a:solidFill>
              <a:latin typeface="黑体" panose="02010609060101010101" charset="-122"/>
              <a:ea typeface="黑体" panose="02010609060101010101" charset="-122"/>
            </a:endParaRPr>
          </a:p>
        </p:txBody>
      </p:sp>
      <p:sp>
        <p:nvSpPr>
          <p:cNvPr id="2064" name="Rectangle 42"/>
          <p:cNvSpPr/>
          <p:nvPr/>
        </p:nvSpPr>
        <p:spPr>
          <a:xfrm>
            <a:off x="2268538" y="2928938"/>
            <a:ext cx="4881562" cy="306387"/>
          </a:xfrm>
          <a:prstGeom prst="rect">
            <a:avLst/>
          </a:prstGeom>
          <a:noFill/>
          <a:ln w="9525">
            <a:noFill/>
          </a:ln>
        </p:spPr>
        <p:txBody>
          <a:bodyPr lIns="0" rIns="0"/>
          <a:p>
            <a:pPr eaLnBrk="0" fontAlgn="base" hangingPunct="0">
              <a:lnSpc>
                <a:spcPct val="100000"/>
              </a:lnSpc>
              <a:spcBef>
                <a:spcPct val="0"/>
              </a:spcBef>
              <a:spcAft>
                <a:spcPct val="0"/>
              </a:spcAft>
              <a:buClrTx/>
              <a:buSzPct val="100000"/>
            </a:pPr>
            <a:r>
              <a:rPr lang="zh-CN" altLang="en-US" sz="1400" b="1">
                <a:solidFill>
                  <a:srgbClr val="1C1C1C"/>
                </a:solidFill>
                <a:latin typeface="黑体" panose="02010609060101010101" charset="-122"/>
                <a:ea typeface="黑体" panose="02010609060101010101" charset="-122"/>
              </a:rPr>
              <a:t>事故原因分析、认定性质、责任分析、责任追究、防范措施等</a:t>
            </a:r>
            <a:endParaRPr lang="en-US" altLang="zh-CN" sz="1400" b="1">
              <a:solidFill>
                <a:srgbClr val="1C1C1C"/>
              </a:solidFill>
              <a:latin typeface="黑体" panose="02010609060101010101" charset="-122"/>
              <a:ea typeface="黑体" panose="02010609060101010101" charset="-122"/>
            </a:endParaRPr>
          </a:p>
        </p:txBody>
      </p:sp>
      <p:sp>
        <p:nvSpPr>
          <p:cNvPr id="2065" name="Freeform 32"/>
          <p:cNvSpPr/>
          <p:nvPr/>
        </p:nvSpPr>
        <p:spPr>
          <a:xfrm rot="-3240000" flipH="1">
            <a:off x="1339850" y="3503613"/>
            <a:ext cx="830263" cy="450850"/>
          </a:xfrm>
          <a:gradFill rotWithShape="1">
            <a:gsLst>
              <a:gs pos="0">
                <a:srgbClr val="E7A9A9">
                  <a:alpha val="32156"/>
                </a:srgbClr>
              </a:gs>
              <a:gs pos="100000">
                <a:srgbClr val="D05656"/>
              </a:gs>
            </a:gsLst>
            <a:lin ang="0"/>
            <a:tileRect/>
          </a:gradFill>
          <a:ln w="12700">
            <a:noFill/>
          </a:ln>
        </p:spPr>
        <p:txBody>
          <a:bodyPr/>
          <a:p>
            <a:endParaRPr lang="zh-CN" altLang="en-US"/>
          </a:p>
        </p:txBody>
      </p:sp>
      <p:sp>
        <p:nvSpPr>
          <p:cNvPr id="2066" name="矩形 13"/>
          <p:cNvSpPr/>
          <p:nvPr/>
        </p:nvSpPr>
        <p:spPr>
          <a:xfrm>
            <a:off x="1619250" y="3817938"/>
            <a:ext cx="5032375" cy="307975"/>
          </a:xfrm>
          <a:prstGeom prst="rect">
            <a:avLst/>
          </a:prstGeom>
          <a:noFill/>
          <a:ln w="9525">
            <a:noFill/>
          </a:ln>
        </p:spPr>
        <p:txBody>
          <a:bodyPr wrap="none"/>
          <a:p>
            <a:pPr eaLnBrk="0" fontAlgn="base" hangingPunct="0">
              <a:lnSpc>
                <a:spcPct val="100000"/>
              </a:lnSpc>
              <a:spcBef>
                <a:spcPct val="0"/>
              </a:spcBef>
              <a:spcAft>
                <a:spcPct val="0"/>
              </a:spcAft>
              <a:buClrTx/>
              <a:buSzPct val="100000"/>
            </a:pPr>
            <a:r>
              <a:rPr lang="zh-CN" altLang="en-US" sz="1400" b="1">
                <a:solidFill>
                  <a:srgbClr val="1C1C1C"/>
                </a:solidFill>
                <a:latin typeface="黑体" panose="02010609060101010101" charset="-122"/>
                <a:ea typeface="黑体" panose="02010609060101010101" charset="-122"/>
              </a:rPr>
              <a:t>调查报告提交与批复、调查报告公布、</a:t>
            </a:r>
            <a:r>
              <a:rPr lang="zh-CN" altLang="zh-CN" sz="1400" b="1">
                <a:solidFill>
                  <a:srgbClr val="1C1C1C"/>
                </a:solidFill>
                <a:latin typeface="黑体" panose="02010609060101010101" charset="-122"/>
                <a:ea typeface="黑体" panose="02010609060101010101" charset="-122"/>
              </a:rPr>
              <a:t>档案管理</a:t>
            </a:r>
            <a:r>
              <a:rPr lang="zh-CN" altLang="en-US" sz="1400" b="1">
                <a:solidFill>
                  <a:srgbClr val="1C1C1C"/>
                </a:solidFill>
                <a:latin typeface="黑体" panose="02010609060101010101" charset="-122"/>
                <a:ea typeface="黑体" panose="02010609060101010101" charset="-122"/>
              </a:rPr>
              <a:t>、评估核查等</a:t>
            </a:r>
            <a:endParaRPr lang="zh-CN" altLang="en-US" sz="1400" b="1">
              <a:solidFill>
                <a:srgbClr val="1C1C1C"/>
              </a:solidFill>
              <a:latin typeface="黑体" panose="02010609060101010101" charset="-122"/>
              <a:ea typeface="黑体" panose="02010609060101010101" charset="-122"/>
            </a:endParaRPr>
          </a:p>
        </p:txBody>
      </p:sp>
      <p:sp>
        <p:nvSpPr>
          <p:cNvPr id="2067"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事故查处基本程序</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childTnLst>
                                    <p:set>
                                      <p:cBhvr additive="base">
                                        <p:cTn id="6" dur="1" fill="hold">
                                          <p:stCondLst>
                                            <p:cond delay="0"/>
                                          </p:stCondLst>
                                        </p:cTn>
                                        <p:tgtEl>
                                          <p:spTgt spid="2057"/>
                                        </p:tgtEl>
                                        <p:attrNameLst>
                                          <p:attrName>style.visibility</p:attrName>
                                        </p:attrNameLst>
                                      </p:cBhvr>
                                      <p:to>
                                        <p:strVal val="visible"/>
                                      </p:to>
                                    </p:set>
                                  </p:childTnLst>
                                </p:cTn>
                              </p:par>
                              <p:par>
                                <p:cTn id="7" presetID="1" presetClass="entr" presetSubtype="0" fill="hold" grpId="6" nodeType="withEffect">
                                  <p:childTnLst>
                                    <p:set>
                                      <p:cBhvr additive="base">
                                        <p:cTn id="8" dur="1" fill="hold">
                                          <p:stCondLst>
                                            <p:cond delay="0"/>
                                          </p:stCondLst>
                                        </p:cTn>
                                        <p:tgtEl>
                                          <p:spTgt spid="20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4" nodeType="clickEffect">
                                  <p:childTnLst>
                                    <p:set>
                                      <p:cBhvr additive="base">
                                        <p:cTn id="12" dur="1" fill="hold">
                                          <p:stCondLst>
                                            <p:cond delay="0"/>
                                          </p:stCondLst>
                                        </p:cTn>
                                        <p:tgtEl>
                                          <p:spTgt spid="20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7" nodeType="clickEffect">
                                  <p:childTnLst>
                                    <p:set>
                                      <p:cBhvr additive="base">
                                        <p:cTn id="16" dur="1" fill="hold">
                                          <p:stCondLst>
                                            <p:cond delay="0"/>
                                          </p:stCondLst>
                                        </p:cTn>
                                        <p:tgtEl>
                                          <p:spTgt spid="2063"/>
                                        </p:tgtEl>
                                        <p:attrNameLst>
                                          <p:attrName>style.visibility</p:attrName>
                                        </p:attrNameLst>
                                      </p:cBhvr>
                                      <p:to>
                                        <p:strVal val="visible"/>
                                      </p:to>
                                    </p:set>
                                  </p:childTnLst>
                                </p:cTn>
                              </p:par>
                              <p:par>
                                <p:cTn id="17" presetID="1" presetClass="entr" presetSubtype="0" fill="hold" grpId="2" nodeType="withEffect">
                                  <p:childTnLst>
                                    <p:set>
                                      <p:cBhvr additive="base">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childTnLst>
                                    <p:set>
                                      <p:cBhvr additive="base">
                                        <p:cTn id="22" dur="1" fill="hold">
                                          <p:stCondLst>
                                            <p:cond delay="0"/>
                                          </p:stCondLst>
                                        </p:cTn>
                                        <p:tgtEl>
                                          <p:spTgt spid="20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childTnLst>
                                    <p:set>
                                      <p:cBhvr additive="base">
                                        <p:cTn id="26" dur="1" fill="hold">
                                          <p:stCondLst>
                                            <p:cond delay="0"/>
                                          </p:stCondLst>
                                        </p:cTn>
                                        <p:tgtEl>
                                          <p:spTgt spid="2059"/>
                                        </p:tgtEl>
                                        <p:attrNameLst>
                                          <p:attrName>style.visibility</p:attrName>
                                        </p:attrNameLst>
                                      </p:cBhvr>
                                      <p:to>
                                        <p:strVal val="visible"/>
                                      </p:to>
                                    </p:set>
                                  </p:childTnLst>
                                </p:cTn>
                              </p:par>
                              <p:par>
                                <p:cTn id="27" presetID="1" presetClass="entr" presetSubtype="0" fill="hold" grpId="8" nodeType="withEffect">
                                  <p:childTnLst>
                                    <p:set>
                                      <p:cBhvr additive="base">
                                        <p:cTn id="28" dur="1" fill="hold">
                                          <p:stCondLst>
                                            <p:cond delay="0"/>
                                          </p:stCondLst>
                                        </p:cTn>
                                        <p:tgtEl>
                                          <p:spTgt spid="20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9" nodeType="clickEffect">
                                  <p:childTnLst>
                                    <p:set>
                                      <p:cBhvr additive="base">
                                        <p:cTn id="32" dur="1" fill="hold">
                                          <p:stCondLst>
                                            <p:cond delay="0"/>
                                          </p:stCondLst>
                                        </p:cTn>
                                        <p:tgtEl>
                                          <p:spTgt spid="20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childTnLst>
                                    <p:set>
                                      <p:cBhvr additive="base">
                                        <p:cTn id="36" dur="1" fill="hold">
                                          <p:stCondLst>
                                            <p:cond delay="0"/>
                                          </p:stCondLst>
                                        </p:cTn>
                                        <p:tgtEl>
                                          <p:spTgt spid="2056"/>
                                        </p:tgtEl>
                                        <p:attrNameLst>
                                          <p:attrName>style.visibility</p:attrName>
                                        </p:attrNameLst>
                                      </p:cBhvr>
                                      <p:to>
                                        <p:strVal val="visible"/>
                                      </p:to>
                                    </p:set>
                                  </p:childTnLst>
                                </p:cTn>
                              </p:par>
                              <p:par>
                                <p:cTn id="37" presetID="1" presetClass="entr" presetSubtype="0" fill="hold" grpId="10" nodeType="withEffect">
                                  <p:childTnLst>
                                    <p:set>
                                      <p:cBhvr additive="base">
                                        <p:cTn id="38" dur="1" fill="hold">
                                          <p:stCondLst>
                                            <p:cond delay="0"/>
                                          </p:stCondLst>
                                        </p:cTn>
                                        <p:tgtEl>
                                          <p:spTgt spid="2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7" grpId="1" animBg="1"/>
      <p:bldP spid="2058" grpId="2" animBg="1"/>
      <p:bldP spid="2059" grpId="3" animBg="1"/>
      <p:bldP spid="2060" grpId="4" animBg="1"/>
      <p:bldP spid="2061" grpId="5" animBg="1"/>
      <p:bldP spid="2062" grpId="6" animBg="1"/>
      <p:bldP spid="2063" grpId="7" animBg="1"/>
      <p:bldP spid="2064" grpId="8" animBg="1"/>
      <p:bldP spid="2065" grpId="9" animBg="1"/>
      <p:bldP spid="2066" grpId="1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84" name="Group 6"/>
          <p:cNvPicPr>
            <a:picLocks noChangeAspect="1"/>
          </p:cNvPicPr>
          <p:nvPr/>
        </p:nvPicPr>
        <p:blipFill>
          <a:blip r:embed="rId1"/>
          <a:stretch>
            <a:fillRect/>
          </a:stretch>
        </p:blipFill>
        <p:spPr>
          <a:xfrm>
            <a:off x="3754438" y="1054100"/>
            <a:ext cx="4279900" cy="933450"/>
          </a:xfrm>
          <a:prstGeom prst="rect">
            <a:avLst/>
          </a:prstGeom>
          <a:noFill/>
          <a:ln w="9525">
            <a:noFill/>
          </a:ln>
        </p:spPr>
      </p:pic>
      <p:pic>
        <p:nvPicPr>
          <p:cNvPr id="2485" name="Group 9"/>
          <p:cNvPicPr>
            <a:picLocks noChangeAspect="1"/>
          </p:cNvPicPr>
          <p:nvPr/>
        </p:nvPicPr>
        <p:blipFill>
          <a:blip r:embed="rId2"/>
          <a:stretch>
            <a:fillRect/>
          </a:stretch>
        </p:blipFill>
        <p:spPr>
          <a:xfrm>
            <a:off x="3754438" y="2024063"/>
            <a:ext cx="4279900" cy="931862"/>
          </a:xfrm>
          <a:prstGeom prst="rect">
            <a:avLst/>
          </a:prstGeom>
          <a:noFill/>
          <a:ln w="9525">
            <a:noFill/>
          </a:ln>
        </p:spPr>
      </p:pic>
      <p:grpSp>
        <p:nvGrpSpPr>
          <p:cNvPr id="2486" name="组合 2485"/>
          <p:cNvGrpSpPr/>
          <p:nvPr/>
        </p:nvGrpSpPr>
        <p:grpSpPr>
          <a:xfrm>
            <a:off x="3762375" y="3003550"/>
            <a:ext cx="4265613" cy="922338"/>
            <a:chOff x="2304" y="2880"/>
            <a:chExt cx="3102" cy="774"/>
          </a:xfrm>
        </p:grpSpPr>
        <p:sp>
          <p:nvSpPr>
            <p:cNvPr id="2487" name="AutoShape 13"/>
            <p:cNvSpPr/>
            <p:nvPr/>
          </p:nvSpPr>
          <p:spPr>
            <a:xfrm>
              <a:off x="2334" y="2880"/>
              <a:ext cx="3072" cy="774"/>
            </a:xfrm>
            <a:prstGeom prst="roundRect">
              <a:avLst>
                <a:gd name="adj" fmla="val 10889"/>
              </a:avLst>
            </a:prstGeom>
            <a:solidFill>
              <a:srgbClr val="0000FF"/>
            </a:solidFill>
            <a:ln w="38100">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488" name="AutoShape 14"/>
            <p:cNvSpPr/>
            <p:nvPr/>
          </p:nvSpPr>
          <p:spPr>
            <a:xfrm>
              <a:off x="2304" y="3168"/>
              <a:ext cx="336" cy="240"/>
            </a:xfrm>
            <a:prstGeom prst="rightArrow">
              <a:avLst>
                <a:gd name="adj1" fmla="val 50000"/>
                <a:gd name="adj2" fmla="val 50315"/>
              </a:avLst>
            </a:prstGeom>
            <a:solidFill>
              <a:srgbClr val="FFFFFF"/>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sp>
        <p:nvSpPr>
          <p:cNvPr id="2489" name="Text Box 15"/>
          <p:cNvSpPr/>
          <p:nvPr/>
        </p:nvSpPr>
        <p:spPr>
          <a:xfrm>
            <a:off x="4276725" y="3160713"/>
            <a:ext cx="3751263" cy="554037"/>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“应当及时”，确保移交的时效性，有利于司法机关及时立案侦办；</a:t>
            </a:r>
            <a:endParaRPr lang="en-US" altLang="zh-CN" sz="1500" b="1">
              <a:solidFill>
                <a:schemeClr val="bg1"/>
              </a:solidFill>
              <a:latin typeface="微软雅黑" panose="020B0503020204020204" charset="-122"/>
              <a:ea typeface="微软雅黑" panose="020B0503020204020204" charset="-122"/>
            </a:endParaRPr>
          </a:p>
        </p:txBody>
      </p:sp>
      <p:sp>
        <p:nvSpPr>
          <p:cNvPr id="2490" name="Text Box 16"/>
          <p:cNvSpPr/>
          <p:nvPr/>
        </p:nvSpPr>
        <p:spPr>
          <a:xfrm>
            <a:off x="4265613" y="2100263"/>
            <a:ext cx="3751262" cy="784225"/>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事故调查组名义移交，而不是调查（或牵头调查）部门移交，经调查组组长签字，不需要部门行文；</a:t>
            </a:r>
            <a:endParaRPr lang="en-US" altLang="zh-CN" sz="1500" b="1">
              <a:solidFill>
                <a:schemeClr val="bg1"/>
              </a:solidFill>
              <a:latin typeface="微软雅黑" panose="020B0503020204020204" charset="-122"/>
              <a:ea typeface="微软雅黑" panose="020B0503020204020204" charset="-122"/>
            </a:endParaRPr>
          </a:p>
        </p:txBody>
      </p:sp>
      <p:sp>
        <p:nvSpPr>
          <p:cNvPr id="2491" name="Text Box 17"/>
          <p:cNvSpPr/>
          <p:nvPr/>
        </p:nvSpPr>
        <p:spPr>
          <a:xfrm>
            <a:off x="4244975" y="1152525"/>
            <a:ext cx="3751263" cy="785813"/>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强调的是“调查过程中发现”移交的“</a:t>
            </a:r>
            <a:r>
              <a:rPr lang="zh-CN" altLang="zh-CN" sz="1500" b="1">
                <a:solidFill>
                  <a:srgbClr val="FFFF00"/>
                </a:solidFill>
                <a:latin typeface="微软雅黑" panose="020B0503020204020204" charset="-122"/>
                <a:ea typeface="微软雅黑" panose="020B0503020204020204" charset="-122"/>
              </a:rPr>
              <a:t>事中移交</a:t>
            </a:r>
            <a:r>
              <a:rPr lang="zh-CN" altLang="zh-CN" sz="1500" b="1">
                <a:solidFill>
                  <a:schemeClr val="bg1"/>
                </a:solidFill>
                <a:latin typeface="微软雅黑" panose="020B0503020204020204" charset="-122"/>
                <a:ea typeface="微软雅黑" panose="020B0503020204020204" charset="-122"/>
              </a:rPr>
              <a:t>”，而非</a:t>
            </a:r>
            <a:r>
              <a:rPr lang="en-US" altLang="zh-CN" sz="1500" b="1">
                <a:solidFill>
                  <a:schemeClr val="bg1"/>
                </a:solidFill>
                <a:latin typeface="微软雅黑" panose="020B0503020204020204" charset="-122"/>
                <a:ea typeface="微软雅黑" panose="020B0503020204020204" charset="-122"/>
              </a:rPr>
              <a:t>310</a:t>
            </a:r>
            <a:r>
              <a:rPr lang="zh-CN" altLang="zh-CN" sz="1500" b="1">
                <a:solidFill>
                  <a:schemeClr val="bg1"/>
                </a:solidFill>
                <a:latin typeface="微软雅黑" panose="020B0503020204020204" charset="-122"/>
                <a:ea typeface="微软雅黑" panose="020B0503020204020204" charset="-122"/>
              </a:rPr>
              <a:t>号令或</a:t>
            </a:r>
            <a:r>
              <a:rPr lang="en-US" altLang="zh-CN" sz="1500" b="1">
                <a:solidFill>
                  <a:schemeClr val="bg1"/>
                </a:solidFill>
                <a:latin typeface="微软雅黑" panose="020B0503020204020204" charset="-122"/>
                <a:ea typeface="微软雅黑" panose="020B0503020204020204" charset="-122"/>
              </a:rPr>
              <a:t>16</a:t>
            </a:r>
            <a:r>
              <a:rPr lang="zh-CN" altLang="zh-CN" sz="1500" b="1">
                <a:solidFill>
                  <a:schemeClr val="bg1"/>
                </a:solidFill>
                <a:latin typeface="微软雅黑" panose="020B0503020204020204" charset="-122"/>
                <a:ea typeface="微软雅黑" panose="020B0503020204020204" charset="-122"/>
              </a:rPr>
              <a:t>号文规定的“</a:t>
            </a:r>
            <a:r>
              <a:rPr lang="zh-CN" altLang="zh-CN" sz="1500" b="1">
                <a:solidFill>
                  <a:srgbClr val="FFFF00"/>
                </a:solidFill>
                <a:latin typeface="微软雅黑" panose="020B0503020204020204" charset="-122"/>
                <a:ea typeface="微软雅黑" panose="020B0503020204020204" charset="-122"/>
              </a:rPr>
              <a:t>事后移送</a:t>
            </a:r>
            <a:r>
              <a:rPr lang="zh-CN" altLang="zh-CN" sz="1500" b="1">
                <a:solidFill>
                  <a:schemeClr val="bg1"/>
                </a:solidFill>
                <a:latin typeface="微软雅黑" panose="020B0503020204020204" charset="-122"/>
                <a:ea typeface="微软雅黑" panose="020B0503020204020204" charset="-122"/>
              </a:rPr>
              <a:t>”；</a:t>
            </a:r>
            <a:endParaRPr lang="en-US" altLang="zh-CN" sz="1500" b="1">
              <a:solidFill>
                <a:schemeClr val="bg1"/>
              </a:solidFill>
              <a:latin typeface="微软雅黑" panose="020B0503020204020204" charset="-122"/>
              <a:ea typeface="微软雅黑" panose="020B0503020204020204" charset="-122"/>
            </a:endParaRPr>
          </a:p>
        </p:txBody>
      </p:sp>
      <p:pic>
        <p:nvPicPr>
          <p:cNvPr id="2492" name="Group 6"/>
          <p:cNvPicPr>
            <a:picLocks noChangeAspect="1"/>
          </p:cNvPicPr>
          <p:nvPr/>
        </p:nvPicPr>
        <p:blipFill>
          <a:blip r:embed="rId3"/>
          <a:stretch>
            <a:fillRect/>
          </a:stretch>
        </p:blipFill>
        <p:spPr>
          <a:xfrm>
            <a:off x="3754438" y="3968750"/>
            <a:ext cx="4279900" cy="931863"/>
          </a:xfrm>
          <a:prstGeom prst="rect">
            <a:avLst/>
          </a:prstGeom>
          <a:noFill/>
          <a:ln w="9525">
            <a:noFill/>
          </a:ln>
        </p:spPr>
      </p:pic>
      <p:sp>
        <p:nvSpPr>
          <p:cNvPr id="2493" name="Text Box 17"/>
          <p:cNvSpPr/>
          <p:nvPr/>
        </p:nvSpPr>
        <p:spPr>
          <a:xfrm>
            <a:off x="4224338" y="4044950"/>
            <a:ext cx="3803650" cy="784225"/>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zh-CN" sz="1500" b="1">
                <a:solidFill>
                  <a:schemeClr val="bg1"/>
                </a:solidFill>
                <a:latin typeface="微软雅黑" panose="020B0503020204020204" charset="-122"/>
                <a:ea typeface="微软雅黑" panose="020B0503020204020204" charset="-122"/>
              </a:rPr>
              <a:t>移送的材料只是调查过程中取得的“有关材料</a:t>
            </a:r>
            <a:r>
              <a:rPr lang="zh-CN" altLang="en-US" sz="1500" b="1">
                <a:solidFill>
                  <a:schemeClr val="bg1"/>
                </a:solidFill>
                <a:latin typeface="微软雅黑" panose="020B0503020204020204" charset="-122"/>
                <a:ea typeface="微软雅黑" panose="020B0503020204020204" charset="-122"/>
              </a:rPr>
              <a:t>或复印件</a:t>
            </a:r>
            <a:r>
              <a:rPr lang="zh-CN" altLang="zh-CN" sz="1500" b="1">
                <a:solidFill>
                  <a:schemeClr val="bg1"/>
                </a:solidFill>
                <a:latin typeface="微软雅黑" panose="020B0503020204020204" charset="-122"/>
                <a:ea typeface="微软雅黑" panose="020B0503020204020204" charset="-122"/>
              </a:rPr>
              <a:t>”</a:t>
            </a:r>
            <a:r>
              <a:rPr lang="en-US" altLang="zh-CN" sz="1500" b="1">
                <a:solidFill>
                  <a:schemeClr val="bg1"/>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线索移交</a:t>
            </a:r>
            <a:r>
              <a:rPr lang="zh-CN" altLang="en-US" sz="1500" b="1">
                <a:solidFill>
                  <a:schemeClr val="bg1"/>
                </a:solidFill>
                <a:latin typeface="微软雅黑" panose="020B0503020204020204" charset="-122"/>
                <a:ea typeface="微软雅黑" panose="020B0503020204020204" charset="-122"/>
              </a:rPr>
              <a:t>；</a:t>
            </a:r>
            <a:r>
              <a:rPr lang="zh-CN" altLang="zh-CN" sz="1500" b="1">
                <a:solidFill>
                  <a:schemeClr val="bg1"/>
                </a:solidFill>
                <a:latin typeface="微软雅黑" panose="020B0503020204020204" charset="-122"/>
                <a:ea typeface="微软雅黑" panose="020B0503020204020204" charset="-122"/>
              </a:rPr>
              <a:t> 而不是</a:t>
            </a:r>
            <a:r>
              <a:rPr lang="en-US" altLang="zh-CN" sz="1500" b="1">
                <a:solidFill>
                  <a:schemeClr val="bg1"/>
                </a:solidFill>
                <a:latin typeface="微软雅黑" panose="020B0503020204020204" charset="-122"/>
                <a:ea typeface="微软雅黑" panose="020B0503020204020204" charset="-122"/>
              </a:rPr>
              <a:t>310</a:t>
            </a:r>
            <a:r>
              <a:rPr lang="zh-CN" altLang="zh-CN" sz="1500" b="1">
                <a:solidFill>
                  <a:schemeClr val="bg1"/>
                </a:solidFill>
                <a:latin typeface="微软雅黑" panose="020B0503020204020204" charset="-122"/>
                <a:ea typeface="微软雅黑" panose="020B0503020204020204" charset="-122"/>
              </a:rPr>
              <a:t>号令或</a:t>
            </a:r>
            <a:r>
              <a:rPr lang="en-US" altLang="zh-CN" sz="1500" b="1">
                <a:solidFill>
                  <a:schemeClr val="bg1"/>
                </a:solidFill>
                <a:latin typeface="微软雅黑" panose="020B0503020204020204" charset="-122"/>
                <a:ea typeface="微软雅黑" panose="020B0503020204020204" charset="-122"/>
              </a:rPr>
              <a:t>16</a:t>
            </a:r>
            <a:r>
              <a:rPr lang="zh-CN" altLang="zh-CN" sz="1500" b="1">
                <a:solidFill>
                  <a:schemeClr val="bg1"/>
                </a:solidFill>
                <a:latin typeface="微软雅黑" panose="020B0503020204020204" charset="-122"/>
                <a:ea typeface="微软雅黑" panose="020B0503020204020204" charset="-122"/>
              </a:rPr>
              <a:t>号</a:t>
            </a:r>
            <a:r>
              <a:rPr lang="zh-CN" altLang="zh-CN" sz="1500" b="1">
                <a:solidFill>
                  <a:schemeClr val="accent2"/>
                </a:solidFill>
                <a:latin typeface="微软雅黑" panose="020B0503020204020204" charset="-122"/>
                <a:ea typeface="微软雅黑" panose="020B0503020204020204" charset="-122"/>
              </a:rPr>
              <a:t>文案件移送</a:t>
            </a:r>
            <a:r>
              <a:rPr lang="zh-CN" altLang="en-US" sz="1500" b="1">
                <a:solidFill>
                  <a:schemeClr val="bg1"/>
                </a:solidFill>
                <a:latin typeface="微软雅黑" panose="020B0503020204020204" charset="-122"/>
                <a:ea typeface="微软雅黑" panose="020B0503020204020204" charset="-122"/>
              </a:rPr>
              <a:t>要求的</a:t>
            </a:r>
            <a:r>
              <a:rPr lang="en-US" altLang="zh-CN" sz="1500" b="1">
                <a:solidFill>
                  <a:schemeClr val="bg1"/>
                </a:solidFill>
                <a:latin typeface="微软雅黑" panose="020B0503020204020204" charset="-122"/>
                <a:ea typeface="微软雅黑" panose="020B0503020204020204" charset="-122"/>
              </a:rPr>
              <a:t>5</a:t>
            </a:r>
            <a:r>
              <a:rPr lang="zh-CN" altLang="zh-CN" sz="1500" b="1">
                <a:solidFill>
                  <a:schemeClr val="bg1"/>
                </a:solidFill>
                <a:latin typeface="微软雅黑" panose="020B0503020204020204" charset="-122"/>
                <a:ea typeface="微软雅黑" panose="020B0503020204020204" charset="-122"/>
              </a:rPr>
              <a:t>项材料。</a:t>
            </a:r>
            <a:endParaRPr lang="en-US" altLang="zh-CN" sz="1500" b="1">
              <a:solidFill>
                <a:schemeClr val="bg1"/>
              </a:solidFill>
              <a:latin typeface="微软雅黑" panose="020B0503020204020204" charset="-122"/>
              <a:ea typeface="微软雅黑" panose="020B0503020204020204" charset="-122"/>
            </a:endParaRPr>
          </a:p>
        </p:txBody>
      </p:sp>
      <p:sp>
        <p:nvSpPr>
          <p:cNvPr id="2494" name="矩形 21"/>
          <p:cNvSpPr/>
          <p:nvPr/>
        </p:nvSpPr>
        <p:spPr>
          <a:xfrm>
            <a:off x="3657600" y="958850"/>
            <a:ext cx="4514850" cy="4097338"/>
          </a:xfrm>
          <a:prstGeom prst="rect">
            <a:avLst/>
          </a:prstGeom>
          <a:noFill/>
          <a:ln w="25400" cap="flat" cmpd="sng">
            <a:solidFill>
              <a:srgbClr val="BC9549"/>
            </a:solidFill>
            <a:prstDash val="lgDashDotDot"/>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baseline="0">
              <a:solidFill>
                <a:srgbClr val="FFFFFF"/>
              </a:solidFill>
              <a:latin typeface="Times New Roman" panose="02020603050405020304" charset="0"/>
              <a:ea typeface="宋体" panose="02010600030101010101" pitchFamily="2" charset="-122"/>
              <a:sym typeface="Wingdings" panose="05000000000000000000"/>
            </a:endParaRPr>
          </a:p>
        </p:txBody>
      </p:sp>
      <p:sp>
        <p:nvSpPr>
          <p:cNvPr id="2495" name="圆角矩形 3"/>
          <p:cNvSpPr/>
          <p:nvPr/>
        </p:nvSpPr>
        <p:spPr>
          <a:xfrm>
            <a:off x="1331913" y="1182688"/>
            <a:ext cx="2160587" cy="3714750"/>
          </a:xfrm>
          <a:prstGeom prst="roundRect">
            <a:avLst>
              <a:gd name="adj" fmla="val 16667"/>
            </a:avLst>
          </a:prstGeom>
          <a:solidFill>
            <a:srgbClr val="FFCC66"/>
          </a:solidFill>
          <a:ln w="25400" cap="flat" cmpd="sng">
            <a:solidFill>
              <a:srgbClr val="BC9549"/>
            </a:solidFill>
            <a:prstDash val="solid"/>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r>
              <a:rPr lang="en-US" altLang="zh-CN" sz="1500" b="1" baseline="0">
                <a:latin typeface="微软雅黑" panose="020B0503020204020204" charset="-122"/>
                <a:ea typeface="微软雅黑" panose="020B0503020204020204" charset="-122"/>
                <a:sym typeface="Wingdings" panose="05000000000000000000"/>
              </a:rPr>
              <a:t>《</a:t>
            </a:r>
            <a:r>
              <a:rPr lang="zh-CN" altLang="en-US" sz="1500" b="1" baseline="0">
                <a:latin typeface="微软雅黑" panose="020B0503020204020204" charset="-122"/>
                <a:ea typeface="微软雅黑" panose="020B0503020204020204" charset="-122"/>
                <a:sym typeface="Wingdings" panose="05000000000000000000"/>
              </a:rPr>
              <a:t>条例</a:t>
            </a:r>
            <a:r>
              <a:rPr lang="en-US" altLang="zh-CN" sz="1500" b="1" baseline="0">
                <a:latin typeface="微软雅黑" panose="020B0503020204020204" charset="-122"/>
                <a:ea typeface="微软雅黑" panose="020B0503020204020204" charset="-122"/>
                <a:sym typeface="Wingdings" panose="05000000000000000000"/>
              </a:rPr>
              <a:t>》</a:t>
            </a:r>
            <a:endParaRPr lang="zh-CN" altLang="en-US" sz="1500" b="1" baseline="0">
              <a:latin typeface="微软雅黑" panose="020B0503020204020204" charset="-122"/>
              <a:ea typeface="微软雅黑" panose="020B0503020204020204" charset="-122"/>
              <a:sym typeface="Wingdings" panose="05000000000000000000"/>
            </a:endParaRPr>
          </a:p>
          <a:p>
            <a:pPr algn="ctr" eaLnBrk="0" fontAlgn="base" hangingPunct="0">
              <a:lnSpc>
                <a:spcPct val="100000"/>
              </a:lnSpc>
              <a:spcBef>
                <a:spcPct val="0"/>
              </a:spcBef>
              <a:spcAft>
                <a:spcPct val="0"/>
              </a:spcAft>
              <a:buClrTx/>
              <a:buSzPct val="100000"/>
            </a:pPr>
            <a:r>
              <a:rPr lang="zh-CN" altLang="en-US" sz="1500" b="1" baseline="0">
                <a:latin typeface="微软雅黑" panose="020B0503020204020204" charset="-122"/>
                <a:ea typeface="微软雅黑" panose="020B0503020204020204" charset="-122"/>
                <a:sym typeface="Wingdings" panose="05000000000000000000"/>
              </a:rPr>
              <a:t>第十七条  事故发生地公安机关根据事故的情况，对涉嫌犯罪的，应当依法立案侦查，采取强制措施和侦查措施。犯罪嫌疑人逃匿的，公安机关应当迅速追捕归案。</a:t>
            </a:r>
            <a:endParaRPr lang="zh-CN" altLang="en-US" sz="1500" b="1" baseline="0">
              <a:latin typeface="微软雅黑" panose="020B0503020204020204" charset="-122"/>
              <a:ea typeface="微软雅黑" panose="020B0503020204020204" charset="-122"/>
              <a:sym typeface="Wingdings" panose="05000000000000000000"/>
            </a:endParaRPr>
          </a:p>
          <a:p>
            <a:pPr algn="ctr" eaLnBrk="0" fontAlgn="base" hangingPunct="0">
              <a:lnSpc>
                <a:spcPct val="100000"/>
              </a:lnSpc>
              <a:spcBef>
                <a:spcPct val="0"/>
              </a:spcBef>
              <a:spcAft>
                <a:spcPct val="0"/>
              </a:spcAft>
              <a:buClrTx/>
              <a:buSzPct val="100000"/>
            </a:pPr>
            <a:r>
              <a:rPr lang="zh-CN" altLang="en-US" sz="1500" b="1" baseline="0">
                <a:latin typeface="微软雅黑" panose="020B0503020204020204" charset="-122"/>
                <a:ea typeface="微软雅黑" panose="020B0503020204020204" charset="-122"/>
                <a:sym typeface="Wingdings" panose="05000000000000000000"/>
              </a:rPr>
              <a:t>第二十六条第三款  事故调查中发现涉嫌犯罪的，事故调查组应当及时将有关材料或者其复印件移交司法机关处理。</a:t>
            </a:r>
            <a:endParaRPr lang="zh-CN" altLang="en-US" sz="1500" b="1" baseline="0">
              <a:latin typeface="微软雅黑" panose="020B0503020204020204" charset="-122"/>
              <a:ea typeface="微软雅黑" panose="020B0503020204020204" charset="-122"/>
              <a:sym typeface="Wingdings" panose="05000000000000000000"/>
            </a:endParaRPr>
          </a:p>
        </p:txBody>
      </p:sp>
      <p:sp>
        <p:nvSpPr>
          <p:cNvPr id="2496" name="标题 2"/>
          <p:cNvSpPr/>
          <p:nvPr/>
        </p:nvSpPr>
        <p:spPr>
          <a:xfrm>
            <a:off x="971550" y="-20637"/>
            <a:ext cx="8172450" cy="738187"/>
          </a:xfrm>
          <a:prstGeom prst="rect">
            <a:avLst/>
          </a:prstGeom>
          <a:noFill/>
          <a:ln w="9525">
            <a:noFill/>
          </a:ln>
        </p:spPr>
        <p:txBody>
          <a:bodyPr anchor="ctr" anchorCtr="0"/>
          <a:p>
            <a:pPr eaLnBrk="0" fontAlgn="base" hangingPunct="0">
              <a:lnSpc>
                <a:spcPct val="100000"/>
              </a:lnSpc>
              <a:spcBef>
                <a:spcPct val="0"/>
              </a:spcBef>
              <a:spcAft>
                <a:spcPct val="0"/>
              </a:spcAft>
              <a:buClrTx/>
              <a:buSzPct val="100000"/>
            </a:pPr>
            <a:r>
              <a:rPr lang="zh-CN" altLang="en-US" sz="3000">
                <a:latin typeface="黑体" panose="02010609060101010101" charset="-122"/>
                <a:ea typeface="黑体" panose="02010609060101010101" charset="-122"/>
              </a:rPr>
              <a:t>三、分析阶段</a:t>
            </a:r>
            <a:r>
              <a:rPr lang="en-US" altLang="zh-CN" sz="3000">
                <a:latin typeface="黑体" panose="02010609060101010101" charset="-122"/>
                <a:ea typeface="黑体" panose="02010609060101010101" charset="-122"/>
              </a:rPr>
              <a:t>-</a:t>
            </a:r>
            <a:r>
              <a:rPr lang="zh-CN" altLang="en-US" sz="3000">
                <a:latin typeface="黑体" panose="02010609060101010101" charset="-122"/>
                <a:ea typeface="黑体" panose="02010609060101010101" charset="-122"/>
              </a:rPr>
              <a:t>生产安全事故调查中的行刑衔接</a:t>
            </a:r>
            <a:endParaRPr lang="zh-CN" altLang="en-US" sz="3000">
              <a:latin typeface="黑体" panose="02010609060101010101" charset="-122"/>
              <a:ea typeface="黑体" panose="0201060906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9" name="矩形 2"/>
          <p:cNvSpPr/>
          <p:nvPr/>
        </p:nvSpPr>
        <p:spPr>
          <a:xfrm>
            <a:off x="1116013" y="1131888"/>
            <a:ext cx="7272337" cy="1289050"/>
          </a:xfrm>
          <a:prstGeom prst="rect">
            <a:avLst/>
          </a:prstGeom>
          <a:noFill/>
          <a:ln w="28575" cap="flat" cmpd="dbl">
            <a:solidFill>
              <a:srgbClr val="FF6600"/>
            </a:solidFill>
            <a:prstDash val="solid"/>
            <a:miter/>
            <a:headEnd type="none" w="med" len="med"/>
            <a:tailEnd type="none" w="med" len="med"/>
          </a:ln>
        </p:spPr>
        <p:txBody>
          <a:bodyPr/>
          <a:p>
            <a:pPr algn="just" eaLnBrk="0" fontAlgn="base" hangingPunct="0">
              <a:lnSpc>
                <a:spcPct val="150000"/>
              </a:lnSpc>
              <a:spcBef>
                <a:spcPct val="0"/>
              </a:spcBef>
              <a:spcAft>
                <a:spcPct val="0"/>
              </a:spcAft>
              <a:buClrTx/>
              <a:buSzPct val="100000"/>
            </a:pPr>
            <a:r>
              <a:rPr lang="zh-CN" altLang="zh-CN">
                <a:latin typeface="微软雅黑" panose="020B0503020204020204" charset="-122"/>
                <a:ea typeface="微软雅黑" panose="020B0503020204020204" charset="-122"/>
              </a:rPr>
              <a:t>调查组应当在认定事故性质和事故责任的基础上，针对</a:t>
            </a:r>
            <a:r>
              <a:rPr lang="zh-CN" altLang="zh-CN">
                <a:solidFill>
                  <a:srgbClr val="FF3300"/>
                </a:solidFill>
                <a:latin typeface="微软雅黑" panose="020B0503020204020204" charset="-122"/>
                <a:ea typeface="微软雅黑" panose="020B0503020204020204" charset="-122"/>
              </a:rPr>
              <a:t>事故责任单位（包括监督管理机关、技术服务机构等）和人员</a:t>
            </a:r>
            <a:r>
              <a:rPr lang="zh-CN" altLang="zh-CN">
                <a:latin typeface="微软雅黑" panose="020B0503020204020204" charset="-122"/>
                <a:ea typeface="微软雅黑" panose="020B0503020204020204" charset="-122"/>
              </a:rPr>
              <a:t>提出有针对性、切实可行的事故预防措施和整改建议。</a:t>
            </a:r>
            <a:endParaRPr lang="en-US" altLang="zh-CN">
              <a:latin typeface="微软雅黑" panose="020B0503020204020204" charset="-122"/>
              <a:ea typeface="微软雅黑" panose="020B0503020204020204" charset="-122"/>
            </a:endParaRPr>
          </a:p>
        </p:txBody>
      </p:sp>
      <p:sp>
        <p:nvSpPr>
          <p:cNvPr id="2500" name="矩形 4"/>
          <p:cNvSpPr/>
          <p:nvPr/>
        </p:nvSpPr>
        <p:spPr>
          <a:xfrm>
            <a:off x="1116013" y="3076575"/>
            <a:ext cx="7272337" cy="1704975"/>
          </a:xfrm>
          <a:prstGeom prst="rect">
            <a:avLst/>
          </a:prstGeom>
          <a:noFill/>
          <a:ln w="28575" cap="flat" cmpd="sng">
            <a:solidFill>
              <a:srgbClr val="FF6600"/>
            </a:solidFill>
            <a:prstDash val="solid"/>
            <a:miter/>
            <a:headEnd type="none" w="med" len="med"/>
            <a:tailEnd type="none" w="med" len="med"/>
          </a:ln>
        </p:spPr>
        <p:txBody>
          <a:bodyPr/>
          <a:p>
            <a:pPr algn="just" eaLnBrk="0" fontAlgn="base" hangingPunct="0">
              <a:lnSpc>
                <a:spcPct val="150000"/>
              </a:lnSpc>
              <a:spcBef>
                <a:spcPct val="0"/>
              </a:spcBef>
              <a:spcAft>
                <a:spcPct val="0"/>
              </a:spcAft>
              <a:buClrTx/>
              <a:buSzPct val="100000"/>
            </a:pPr>
            <a:r>
              <a:rPr lang="zh-CN" altLang="zh-CN">
                <a:latin typeface="微软雅黑" panose="020B0503020204020204" charset="-122"/>
                <a:ea typeface="微软雅黑" panose="020B0503020204020204" charset="-122"/>
              </a:rPr>
              <a:t>针对事故发生的原因，深入剖析存在的技术原因和管理原因，明确事故防范和整改措施的方法和途径。</a:t>
            </a:r>
            <a:r>
              <a:rPr lang="zh-CN" altLang="zh-CN">
                <a:solidFill>
                  <a:srgbClr val="FF3300"/>
                </a:solidFill>
                <a:latin typeface="微软雅黑" panose="020B0503020204020204" charset="-122"/>
                <a:ea typeface="微软雅黑" panose="020B0503020204020204" charset="-122"/>
              </a:rPr>
              <a:t>尤其对事故调查反映出相关法律法规、标准规范有漏洞、缺陷或空白的</a:t>
            </a:r>
            <a:r>
              <a:rPr lang="zh-CN" altLang="zh-CN">
                <a:latin typeface="微软雅黑" panose="020B0503020204020204" charset="-122"/>
                <a:ea typeface="微软雅黑" panose="020B0503020204020204" charset="-122"/>
              </a:rPr>
              <a:t>，要提出相应的</a:t>
            </a:r>
            <a:r>
              <a:rPr lang="zh-CN" altLang="zh-CN">
                <a:solidFill>
                  <a:srgbClr val="FF6600"/>
                </a:solidFill>
                <a:latin typeface="微软雅黑" panose="020B0503020204020204" charset="-122"/>
                <a:ea typeface="微软雅黑" panose="020B0503020204020204" charset="-122"/>
              </a:rPr>
              <a:t>补充完善、修改和建立健全建议</a:t>
            </a:r>
            <a:r>
              <a:rPr lang="zh-CN" altLang="zh-CN">
                <a:latin typeface="微软雅黑" panose="020B0503020204020204" charset="-122"/>
                <a:ea typeface="微软雅黑" panose="020B0503020204020204" charset="-122"/>
              </a:rPr>
              <a:t>。</a:t>
            </a:r>
            <a:endParaRPr lang="zh-CN" altLang="zh-CN">
              <a:latin typeface="微软雅黑" panose="020B0503020204020204" charset="-122"/>
              <a:ea typeface="微软雅黑" panose="020B0503020204020204" charset="-122"/>
            </a:endParaRPr>
          </a:p>
        </p:txBody>
      </p:sp>
      <p:sp>
        <p:nvSpPr>
          <p:cNvPr id="2501" name="标题 2"/>
          <p:cNvSpPr/>
          <p:nvPr/>
        </p:nvSpPr>
        <p:spPr>
          <a:xfrm>
            <a:off x="971550" y="-20637"/>
            <a:ext cx="8172450" cy="738187"/>
          </a:xfrm>
          <a:prstGeom prst="rect">
            <a:avLst/>
          </a:prstGeom>
          <a:noFill/>
          <a:ln w="9525">
            <a:noFill/>
          </a:ln>
        </p:spPr>
        <p:txBody>
          <a:bodyPr anchor="ctr" anchorCtr="0"/>
          <a:p>
            <a:pPr eaLnBrk="0" fontAlgn="base" hangingPunct="0">
              <a:lnSpc>
                <a:spcPct val="100000"/>
              </a:lnSpc>
              <a:spcBef>
                <a:spcPct val="0"/>
              </a:spcBef>
              <a:spcAft>
                <a:spcPct val="0"/>
              </a:spcAft>
              <a:buClrTx/>
              <a:buSzPct val="100000"/>
            </a:pPr>
            <a:r>
              <a:rPr lang="zh-CN" altLang="en-US" sz="3200">
                <a:latin typeface="黑体" panose="02010609060101010101" charset="-122"/>
                <a:ea typeface="黑体" panose="02010609060101010101" charset="-122"/>
              </a:rPr>
              <a:t>三、分析阶段</a:t>
            </a:r>
            <a:r>
              <a:rPr lang="en-US" altLang="zh-CN" sz="3200">
                <a:latin typeface="黑体" panose="02010609060101010101" charset="-122"/>
                <a:ea typeface="黑体" panose="02010609060101010101" charset="-122"/>
              </a:rPr>
              <a:t>-</a:t>
            </a:r>
            <a:r>
              <a:rPr lang="zh-CN" altLang="en-US" sz="3200">
                <a:latin typeface="黑体" panose="02010609060101010101" charset="-122"/>
                <a:ea typeface="黑体" panose="02010609060101010101" charset="-122"/>
              </a:rPr>
              <a:t>防范和整改措施</a:t>
            </a:r>
            <a:endParaRPr lang="zh-CN" altLang="en-US" sz="3200">
              <a:latin typeface="黑体" panose="02010609060101010101" charset="-122"/>
              <a:ea typeface="黑体" panose="0201060906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4" name="AutoShape 13"/>
          <p:cNvSpPr/>
          <p:nvPr/>
        </p:nvSpPr>
        <p:spPr>
          <a:xfrm>
            <a:off x="3559175" y="1793875"/>
            <a:ext cx="2401888" cy="2947988"/>
          </a:xfrm>
          <a:prstGeom prst="roundRect">
            <a:avLst>
              <a:gd name="adj" fmla="val 4639"/>
            </a:avLst>
          </a:prstGeom>
          <a:gradFill rotWithShape="1">
            <a:gsLst>
              <a:gs pos="0">
                <a:srgbClr val="FDFDFD"/>
              </a:gs>
              <a:gs pos="100000">
                <a:srgbClr val="D7D7D7"/>
              </a:gs>
            </a:gsLst>
            <a:lin ang="5400000"/>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05" name="AutoShape 14"/>
          <p:cNvSpPr/>
          <p:nvPr/>
        </p:nvSpPr>
        <p:spPr>
          <a:xfrm>
            <a:off x="6300788" y="1785938"/>
            <a:ext cx="2303462" cy="2874962"/>
          </a:xfrm>
          <a:prstGeom prst="roundRect">
            <a:avLst>
              <a:gd name="adj" fmla="val 4639"/>
            </a:avLst>
          </a:prstGeom>
          <a:gradFill rotWithShape="1">
            <a:gsLst>
              <a:gs pos="0">
                <a:srgbClr val="FDFDFD"/>
              </a:gs>
              <a:gs pos="100000">
                <a:srgbClr val="D7D7D7"/>
              </a:gs>
            </a:gsLst>
            <a:lin ang="5400000"/>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nvGrpSpPr>
          <p:cNvPr id="2506" name="组合 2505"/>
          <p:cNvGrpSpPr/>
          <p:nvPr/>
        </p:nvGrpSpPr>
        <p:grpSpPr>
          <a:xfrm>
            <a:off x="6592888" y="1798638"/>
            <a:ext cx="1766887" cy="393700"/>
            <a:chOff x="3964" y="2071"/>
            <a:chExt cx="1484" cy="330"/>
          </a:xfrm>
        </p:grpSpPr>
        <p:sp>
          <p:nvSpPr>
            <p:cNvPr id="2507" name="AutoShape 16"/>
            <p:cNvSpPr/>
            <p:nvPr/>
          </p:nvSpPr>
          <p:spPr>
            <a:xfrm>
              <a:off x="3964" y="2071"/>
              <a:ext cx="1484" cy="330"/>
            </a:xfrm>
            <a:prstGeom prst="roundRect">
              <a:avLst>
                <a:gd name="adj" fmla="val 16667"/>
              </a:avLst>
            </a:prstGeom>
            <a:solidFill>
              <a:srgbClr val="0000FF"/>
            </a:solidFill>
            <a:ln w="38100" cap="flat" cmpd="sng">
              <a:solidFill>
                <a:srgbClr val="FFFFFF">
                  <a:alpha val="70195"/>
                </a:srgbClr>
              </a:solidFill>
              <a:prstDash val="solid"/>
              <a:headEnd type="none" w="med" len="med"/>
              <a:tailEnd type="none" w="med" len="med"/>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08" name="AutoShape 17"/>
            <p:cNvSpPr/>
            <p:nvPr/>
          </p:nvSpPr>
          <p:spPr>
            <a:xfrm>
              <a:off x="3987" y="2091"/>
              <a:ext cx="1432" cy="134"/>
            </a:xfrm>
            <a:prstGeom prst="roundRect">
              <a:avLst>
                <a:gd name="adj" fmla="val 28356"/>
              </a:avLst>
            </a:prstGeom>
            <a:gradFill rotWithShape="1">
              <a:gsLst>
                <a:gs pos="0">
                  <a:srgbClr val="FFFFFF">
                    <a:alpha val="69803"/>
                  </a:srgbClr>
                </a:gs>
                <a:gs pos="100000">
                  <a:srgbClr val="0000FF">
                    <a:alpha val="69803"/>
                  </a:srgbClr>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sp>
        <p:nvSpPr>
          <p:cNvPr id="2509" name="Rectangle 18"/>
          <p:cNvSpPr/>
          <p:nvPr/>
        </p:nvSpPr>
        <p:spPr>
          <a:xfrm>
            <a:off x="7083425" y="1833563"/>
            <a:ext cx="779463" cy="323850"/>
          </a:xfrm>
          <a:prstGeom prst="rect">
            <a:avLst/>
          </a:prstGeom>
          <a:noFill/>
          <a:ln w="9525">
            <a:noFill/>
          </a:ln>
        </p:spPr>
        <p:txBody>
          <a:bodyPr wrap="none"/>
          <a:p>
            <a:pPr algn="ctr" eaLnBrk="0" fontAlgn="base" hangingPunct="0">
              <a:lnSpc>
                <a:spcPct val="100000"/>
              </a:lnSpc>
              <a:spcBef>
                <a:spcPct val="0"/>
              </a:spcBef>
              <a:spcAft>
                <a:spcPct val="0"/>
              </a:spcAft>
              <a:buClrTx/>
              <a:buSzPct val="100000"/>
            </a:pPr>
            <a:r>
              <a:rPr lang="zh-CN" altLang="en-US" sz="1500" b="1">
                <a:solidFill>
                  <a:srgbClr val="FFFFFF"/>
                </a:solidFill>
                <a:latin typeface="Arial" panose="020B0604020202020204" pitchFamily="34" charset="0"/>
                <a:ea typeface="宋体" panose="02010600030101010101" pitchFamily="2" charset="-122"/>
              </a:rPr>
              <a:t>审    议</a:t>
            </a:r>
            <a:endParaRPr lang="en-US" altLang="zh-CN" sz="1500" b="1">
              <a:solidFill>
                <a:srgbClr val="FFFFFF"/>
              </a:solidFill>
              <a:latin typeface="Arial" panose="020B0604020202020204" pitchFamily="34" charset="0"/>
              <a:ea typeface="宋体" panose="02010600030101010101" pitchFamily="2" charset="-122"/>
            </a:endParaRPr>
          </a:p>
        </p:txBody>
      </p:sp>
      <p:grpSp>
        <p:nvGrpSpPr>
          <p:cNvPr id="2510" name="组合 2509"/>
          <p:cNvGrpSpPr/>
          <p:nvPr/>
        </p:nvGrpSpPr>
        <p:grpSpPr>
          <a:xfrm>
            <a:off x="3876675" y="1812925"/>
            <a:ext cx="1766888" cy="392113"/>
            <a:chOff x="2140" y="2071"/>
            <a:chExt cx="1484" cy="330"/>
          </a:xfrm>
        </p:grpSpPr>
        <p:sp>
          <p:nvSpPr>
            <p:cNvPr id="2511" name="AutoShape 20"/>
            <p:cNvSpPr/>
            <p:nvPr/>
          </p:nvSpPr>
          <p:spPr>
            <a:xfrm>
              <a:off x="2140" y="2071"/>
              <a:ext cx="1484" cy="330"/>
            </a:xfrm>
            <a:prstGeom prst="roundRect">
              <a:avLst>
                <a:gd name="adj" fmla="val 16667"/>
              </a:avLst>
            </a:prstGeom>
            <a:solidFill>
              <a:srgbClr val="C0C0C0"/>
            </a:solidFill>
            <a:ln w="38100" cap="flat" cmpd="sng">
              <a:solidFill>
                <a:srgbClr val="FFFFFF">
                  <a:alpha val="70195"/>
                </a:srgbClr>
              </a:solidFill>
              <a:prstDash val="solid"/>
              <a:headEnd type="none" w="med" len="med"/>
              <a:tailEnd type="none" w="med" len="med"/>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12" name="AutoShape 21"/>
            <p:cNvSpPr/>
            <p:nvPr/>
          </p:nvSpPr>
          <p:spPr>
            <a:xfrm>
              <a:off x="2163" y="2091"/>
              <a:ext cx="1432" cy="134"/>
            </a:xfrm>
            <a:prstGeom prst="roundRect">
              <a:avLst>
                <a:gd name="adj" fmla="val 28356"/>
              </a:avLst>
            </a:prstGeom>
            <a:gradFill rotWithShape="1">
              <a:gsLst>
                <a:gs pos="0">
                  <a:srgbClr val="FFFFFF">
                    <a:alpha val="69803"/>
                  </a:srgbClr>
                </a:gs>
                <a:gs pos="100000">
                  <a:srgbClr val="C0C0C0">
                    <a:alpha val="69803"/>
                  </a:srgbClr>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sp>
        <p:nvSpPr>
          <p:cNvPr id="2513" name="Rectangle 22"/>
          <p:cNvSpPr/>
          <p:nvPr/>
        </p:nvSpPr>
        <p:spPr>
          <a:xfrm>
            <a:off x="4278313" y="1843088"/>
            <a:ext cx="954087" cy="323850"/>
          </a:xfrm>
          <a:prstGeom prst="rect">
            <a:avLst/>
          </a:prstGeom>
          <a:noFill/>
          <a:ln w="9525">
            <a:noFill/>
          </a:ln>
        </p:spPr>
        <p:txBody>
          <a:bodyPr wrap="none"/>
          <a:p>
            <a:pPr algn="ctr" eaLnBrk="0" fontAlgn="base" hangingPunct="0">
              <a:lnSpc>
                <a:spcPct val="100000"/>
              </a:lnSpc>
              <a:spcBef>
                <a:spcPct val="0"/>
              </a:spcBef>
              <a:spcAft>
                <a:spcPct val="0"/>
              </a:spcAft>
              <a:buClrTx/>
              <a:buSzPct val="100000"/>
            </a:pPr>
            <a:r>
              <a:rPr lang="zh-CN" altLang="en-US" sz="1500" b="1">
                <a:latin typeface="Arial" panose="020B0604020202020204" pitchFamily="34" charset="0"/>
                <a:ea typeface="宋体" panose="02010600030101010101" pitchFamily="2" charset="-122"/>
              </a:rPr>
              <a:t>注意事项</a:t>
            </a:r>
            <a:endParaRPr lang="en-US" altLang="zh-CN" sz="1500" b="1">
              <a:latin typeface="Arial" panose="020B0604020202020204" pitchFamily="34" charset="0"/>
              <a:ea typeface="宋体" panose="02010600030101010101" pitchFamily="2" charset="-122"/>
            </a:endParaRPr>
          </a:p>
        </p:txBody>
      </p:sp>
      <p:sp>
        <p:nvSpPr>
          <p:cNvPr id="2514" name="AutoShape 23"/>
          <p:cNvSpPr/>
          <p:nvPr/>
        </p:nvSpPr>
        <p:spPr>
          <a:xfrm>
            <a:off x="684213" y="1741488"/>
            <a:ext cx="2563812" cy="2946400"/>
          </a:xfrm>
          <a:prstGeom prst="roundRect">
            <a:avLst>
              <a:gd name="adj" fmla="val 4639"/>
            </a:avLst>
          </a:prstGeom>
          <a:gradFill rotWithShape="1">
            <a:gsLst>
              <a:gs pos="0">
                <a:srgbClr val="FDFDFD"/>
              </a:gs>
              <a:gs pos="100000">
                <a:srgbClr val="D7D7D7"/>
              </a:gs>
            </a:gsLst>
            <a:lin ang="5400000"/>
            <a:tileRect/>
          </a:gradFill>
          <a:ln w="19050" cap="flat" cmpd="sng">
            <a:solidFill>
              <a:srgbClr val="C0C0C0"/>
            </a:solidFill>
            <a:prstDash val="solid"/>
            <a:headEnd type="none" w="med" len="med"/>
            <a:tailEnd type="none" w="med" len="med"/>
          </a:ln>
          <a:effectLst>
            <a:outerShdw dist="53882" dir="2699999" algn="ctr" rotWithShape="0">
              <a:srgbClr val="292929">
                <a:alpha val="50000"/>
              </a:srgbClr>
            </a:outerShdw>
          </a:effectLst>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15" name="AutoShape 24"/>
          <p:cNvSpPr/>
          <p:nvPr/>
        </p:nvSpPr>
        <p:spPr>
          <a:xfrm>
            <a:off x="1206500" y="1758950"/>
            <a:ext cx="1766888" cy="393700"/>
          </a:xfrm>
          <a:prstGeom prst="roundRect">
            <a:avLst>
              <a:gd name="adj" fmla="val 16667"/>
            </a:avLst>
          </a:prstGeom>
          <a:solidFill>
            <a:srgbClr val="CC00CC"/>
          </a:solidFill>
          <a:ln w="38100" cap="flat" cmpd="sng">
            <a:solidFill>
              <a:srgbClr val="FFFFFF">
                <a:alpha val="70195"/>
              </a:srgbClr>
            </a:solidFill>
            <a:prstDash val="solid"/>
            <a:headEnd type="none" w="med" len="med"/>
            <a:tailEnd type="none" w="med" len="med"/>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16" name="AutoShape 25"/>
          <p:cNvSpPr/>
          <p:nvPr/>
        </p:nvSpPr>
        <p:spPr>
          <a:xfrm>
            <a:off x="1238250" y="1795463"/>
            <a:ext cx="1704975" cy="320675"/>
          </a:xfrm>
          <a:prstGeom prst="roundRect">
            <a:avLst>
              <a:gd name="adj" fmla="val 28356"/>
            </a:avLst>
          </a:prstGeom>
          <a:gradFill rotWithShape="1">
            <a:gsLst>
              <a:gs pos="0">
                <a:srgbClr val="FFFFFF">
                  <a:alpha val="69803"/>
                </a:srgbClr>
              </a:gs>
              <a:gs pos="100000">
                <a:srgbClr val="CC00CC">
                  <a:alpha val="69803"/>
                </a:srgbClr>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17" name="Rectangle 26"/>
          <p:cNvSpPr/>
          <p:nvPr/>
        </p:nvSpPr>
        <p:spPr>
          <a:xfrm>
            <a:off x="1497013" y="1785938"/>
            <a:ext cx="1114425" cy="369887"/>
          </a:xfrm>
          <a:prstGeom prst="rect">
            <a:avLst/>
          </a:prstGeom>
          <a:noFill/>
          <a:ln w="9525">
            <a:noFill/>
          </a:ln>
        </p:spPr>
        <p:txBody>
          <a:bodyPr wrap="none"/>
          <a:p>
            <a:pPr algn="ctr" eaLnBrk="0" fontAlgn="base" hangingPunct="0">
              <a:lnSpc>
                <a:spcPct val="100000"/>
              </a:lnSpc>
              <a:spcBef>
                <a:spcPct val="0"/>
              </a:spcBef>
              <a:spcAft>
                <a:spcPct val="0"/>
              </a:spcAft>
              <a:buClrTx/>
              <a:buSzPct val="100000"/>
            </a:pPr>
            <a:r>
              <a:rPr lang="zh-CN" altLang="en-US" b="1">
                <a:latin typeface="Arial" panose="020B0604020202020204" pitchFamily="34" charset="0"/>
                <a:ea typeface="宋体" panose="02010600030101010101" pitchFamily="2" charset="-122"/>
              </a:rPr>
              <a:t>主要内容</a:t>
            </a:r>
            <a:endParaRPr lang="en-US" altLang="zh-CN" b="1">
              <a:latin typeface="Arial" panose="020B0604020202020204" pitchFamily="34" charset="0"/>
              <a:ea typeface="宋体" panose="02010600030101010101" pitchFamily="2" charset="-122"/>
            </a:endParaRPr>
          </a:p>
        </p:txBody>
      </p:sp>
      <p:sp>
        <p:nvSpPr>
          <p:cNvPr id="2518" name="Text Box 28"/>
          <p:cNvSpPr/>
          <p:nvPr/>
        </p:nvSpPr>
        <p:spPr>
          <a:xfrm>
            <a:off x="755650" y="2197100"/>
            <a:ext cx="2447925" cy="2247900"/>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zh-CN" sz="1400">
                <a:latin typeface="微软雅黑" panose="020B0503020204020204" charset="-122"/>
                <a:ea typeface="微软雅黑" panose="020B0503020204020204" charset="-122"/>
              </a:rPr>
              <a:t>事故基本情况</a:t>
            </a:r>
            <a:r>
              <a:rPr lang="zh-CN" altLang="en-US" sz="1400">
                <a:latin typeface="微软雅黑" panose="020B0503020204020204" charset="-122"/>
                <a:ea typeface="微软雅黑" panose="020B0503020204020204" charset="-122"/>
              </a:rPr>
              <a:t>（经过、人员伤亡、直接经济损失等）；</a:t>
            </a:r>
            <a:r>
              <a:rPr lang="zh-CN" altLang="zh-CN" sz="1400">
                <a:latin typeface="微软雅黑" panose="020B0503020204020204" charset="-122"/>
                <a:ea typeface="微软雅黑" panose="020B0503020204020204" charset="-122"/>
              </a:rPr>
              <a:t>事故直接原因、事故间接原因</a:t>
            </a:r>
            <a:r>
              <a:rPr lang="zh-CN" altLang="en-US" sz="1400">
                <a:latin typeface="微软雅黑" panose="020B0503020204020204" charset="-122"/>
                <a:ea typeface="微软雅黑" panose="020B0503020204020204" charset="-122"/>
              </a:rPr>
              <a:t>；</a:t>
            </a:r>
            <a:r>
              <a:rPr lang="zh-CN" altLang="zh-CN" sz="1400">
                <a:latin typeface="微软雅黑" panose="020B0503020204020204" charset="-122"/>
                <a:ea typeface="微软雅黑" panose="020B0503020204020204" charset="-122"/>
              </a:rPr>
              <a:t>事故应急处置和救援情况</a:t>
            </a:r>
            <a:r>
              <a:rPr lang="zh-CN" altLang="en-US" sz="1400">
                <a:latin typeface="微软雅黑" panose="020B0503020204020204" charset="-122"/>
                <a:ea typeface="微软雅黑" panose="020B0503020204020204" charset="-122"/>
              </a:rPr>
              <a:t>；</a:t>
            </a:r>
            <a:r>
              <a:rPr lang="zh-CN" altLang="zh-CN" sz="1400">
                <a:latin typeface="微软雅黑" panose="020B0503020204020204" charset="-122"/>
                <a:ea typeface="微软雅黑" panose="020B0503020204020204" charset="-122"/>
              </a:rPr>
              <a:t>事故责任主体和运营情况</a:t>
            </a:r>
            <a:r>
              <a:rPr lang="zh-CN" altLang="en-US" sz="1400">
                <a:latin typeface="微软雅黑" panose="020B0503020204020204" charset="-122"/>
                <a:ea typeface="微软雅黑" panose="020B0503020204020204" charset="-122"/>
              </a:rPr>
              <a:t>；</a:t>
            </a:r>
            <a:r>
              <a:rPr lang="zh-CN" altLang="zh-CN" sz="1400">
                <a:latin typeface="微软雅黑" panose="020B0503020204020204" charset="-122"/>
                <a:ea typeface="微软雅黑" panose="020B0503020204020204" charset="-122"/>
              </a:rPr>
              <a:t>有关责任单位存在的主要问题</a:t>
            </a:r>
            <a:r>
              <a:rPr lang="zh-CN" altLang="en-US" sz="1400">
                <a:latin typeface="微软雅黑" panose="020B0503020204020204" charset="-122"/>
                <a:ea typeface="微软雅黑" panose="020B0503020204020204" charset="-122"/>
              </a:rPr>
              <a:t>；</a:t>
            </a:r>
            <a:r>
              <a:rPr lang="zh-CN" altLang="zh-CN" sz="1400">
                <a:latin typeface="微软雅黑" panose="020B0503020204020204" charset="-122"/>
                <a:ea typeface="微软雅黑" panose="020B0503020204020204" charset="-122"/>
              </a:rPr>
              <a:t>对有关责任人员和单位的处理</a:t>
            </a:r>
            <a:r>
              <a:rPr lang="zh-CN" altLang="en-US" sz="1400">
                <a:latin typeface="微软雅黑" panose="020B0503020204020204" charset="-122"/>
                <a:ea typeface="微软雅黑" panose="020B0503020204020204" charset="-122"/>
              </a:rPr>
              <a:t>建议；</a:t>
            </a:r>
            <a:r>
              <a:rPr lang="zh-CN" altLang="zh-CN" sz="1400">
                <a:latin typeface="微软雅黑" panose="020B0503020204020204" charset="-122"/>
                <a:ea typeface="微软雅黑" panose="020B0503020204020204" charset="-122"/>
              </a:rPr>
              <a:t>事故主要教训</a:t>
            </a:r>
            <a:r>
              <a:rPr lang="zh-CN" altLang="en-US" sz="1400">
                <a:latin typeface="微软雅黑" panose="020B0503020204020204" charset="-122"/>
                <a:ea typeface="微软雅黑" panose="020B0503020204020204" charset="-122"/>
              </a:rPr>
              <a:t>；</a:t>
            </a:r>
            <a:r>
              <a:rPr lang="zh-CN" altLang="zh-CN" sz="1400">
                <a:latin typeface="微软雅黑" panose="020B0503020204020204" charset="-122"/>
                <a:ea typeface="微软雅黑" panose="020B0503020204020204" charset="-122"/>
              </a:rPr>
              <a:t>事故防范和整改措施建议</a:t>
            </a:r>
            <a:r>
              <a:rPr lang="zh-CN" altLang="en-US" sz="1400">
                <a:latin typeface="微软雅黑" panose="020B0503020204020204" charset="-122"/>
                <a:ea typeface="微软雅黑" panose="020B0503020204020204" charset="-122"/>
              </a:rPr>
              <a:t>。</a:t>
            </a:r>
            <a:endParaRPr lang="en-US" altLang="zh-CN" sz="1400" b="1">
              <a:solidFill>
                <a:srgbClr val="000000"/>
              </a:solidFill>
              <a:latin typeface="微软雅黑" panose="020B0503020204020204" charset="-122"/>
              <a:ea typeface="微软雅黑" panose="020B0503020204020204" charset="-122"/>
            </a:endParaRPr>
          </a:p>
        </p:txBody>
      </p:sp>
      <p:sp>
        <p:nvSpPr>
          <p:cNvPr id="2519" name="Text Box 29"/>
          <p:cNvSpPr/>
          <p:nvPr/>
        </p:nvSpPr>
        <p:spPr>
          <a:xfrm>
            <a:off x="3635375" y="2187575"/>
            <a:ext cx="2325688" cy="2308225"/>
          </a:xfrm>
          <a:prstGeom prst="rect">
            <a:avLst/>
          </a:prstGeom>
          <a:noFill/>
          <a:ln w="9525">
            <a:noFill/>
          </a:ln>
        </p:spPr>
        <p:txBody>
          <a:bodyPr/>
          <a:p>
            <a:pPr algn="just" eaLnBrk="0" fontAlgn="base" hangingPunct="0">
              <a:lnSpc>
                <a:spcPct val="100000"/>
              </a:lnSpc>
              <a:spcBef>
                <a:spcPct val="50000"/>
              </a:spcBef>
              <a:spcAft>
                <a:spcPct val="0"/>
              </a:spcAft>
              <a:buClrTx/>
              <a:buSzPct val="100000"/>
            </a:pPr>
            <a:r>
              <a:rPr lang="zh-CN" altLang="zh-CN" sz="1400">
                <a:latin typeface="微软雅黑" panose="020B0503020204020204" charset="-122"/>
                <a:ea typeface="微软雅黑" panose="020B0503020204020204" charset="-122"/>
              </a:rPr>
              <a:t>事故原因经得住专家推敲和历史检验；对错误事实描述客观，证据充分确凿；对事故责任定性准确，逻辑严谨</a:t>
            </a:r>
            <a:r>
              <a:rPr lang="zh-CN" altLang="en-US" sz="1400">
                <a:latin typeface="微软雅黑" panose="020B0503020204020204" charset="-122"/>
                <a:ea typeface="微软雅黑" panose="020B0503020204020204" charset="-122"/>
              </a:rPr>
              <a:t>，表述正确（监察部监办发</a:t>
            </a:r>
            <a:r>
              <a:rPr lang="en-US" altLang="zh-CN" sz="1400">
                <a:latin typeface="微软雅黑" panose="020B0503020204020204" charset="-122"/>
                <a:ea typeface="微软雅黑" panose="020B0503020204020204" charset="-122"/>
              </a:rPr>
              <a:t>〔2016〕9</a:t>
            </a:r>
            <a:r>
              <a:rPr lang="zh-CN" altLang="en-US" sz="1400">
                <a:latin typeface="微软雅黑" panose="020B0503020204020204" charset="-122"/>
                <a:ea typeface="微软雅黑" panose="020B0503020204020204" charset="-122"/>
              </a:rPr>
              <a:t>号文）</a:t>
            </a:r>
            <a:r>
              <a:rPr lang="zh-CN" altLang="zh-CN" sz="1400">
                <a:latin typeface="微软雅黑" panose="020B0503020204020204" charset="-122"/>
                <a:ea typeface="微软雅黑" panose="020B0503020204020204" charset="-122"/>
              </a:rPr>
              <a:t>；调查组成员签名规范；书证物证齐全；文书、询问笔录制作规范；报告引用法文规范；事故调查处理时限规范</a:t>
            </a:r>
            <a:r>
              <a:rPr lang="zh-CN" altLang="en-US" sz="1600">
                <a:latin typeface="微软雅黑" panose="020B0503020204020204" charset="-122"/>
                <a:ea typeface="微软雅黑" panose="020B0503020204020204" charset="-122"/>
              </a:rPr>
              <a:t>。</a:t>
            </a:r>
            <a:endParaRPr lang="en-US" altLang="zh-CN" sz="1600">
              <a:latin typeface="微软雅黑" panose="020B0503020204020204" charset="-122"/>
              <a:ea typeface="微软雅黑" panose="020B0503020204020204" charset="-122"/>
            </a:endParaRPr>
          </a:p>
        </p:txBody>
      </p:sp>
      <p:sp>
        <p:nvSpPr>
          <p:cNvPr id="2520" name="Text Box 29"/>
          <p:cNvSpPr/>
          <p:nvPr/>
        </p:nvSpPr>
        <p:spPr>
          <a:xfrm>
            <a:off x="6348413" y="2233613"/>
            <a:ext cx="2255837" cy="2278062"/>
          </a:xfrm>
          <a:prstGeom prst="rect">
            <a:avLst/>
          </a:prstGeom>
          <a:noFill/>
          <a:ln w="9525">
            <a:noFill/>
          </a:ln>
        </p:spPr>
        <p:txBody>
          <a:bodyPr/>
          <a:p>
            <a:pPr algn="just" eaLnBrk="0" fontAlgn="base" hangingPunct="0">
              <a:lnSpc>
                <a:spcPct val="100000"/>
              </a:lnSpc>
              <a:spcBef>
                <a:spcPct val="50000"/>
              </a:spcBef>
              <a:spcAft>
                <a:spcPct val="0"/>
              </a:spcAft>
              <a:buClrTx/>
              <a:buSzPct val="100000"/>
            </a:pPr>
            <a:r>
              <a:rPr lang="zh-CN" altLang="zh-CN" sz="1400">
                <a:latin typeface="微软雅黑" panose="020B0503020204020204" charset="-122"/>
                <a:ea typeface="微软雅黑" panose="020B0503020204020204" charset="-122"/>
              </a:rPr>
              <a:t>从事故原因分析、</a:t>
            </a:r>
            <a:r>
              <a:rPr lang="zh-CN" altLang="en-US" sz="1400">
                <a:latin typeface="微软雅黑" panose="020B0503020204020204" charset="-122"/>
                <a:ea typeface="微软雅黑" panose="020B0503020204020204" charset="-122"/>
              </a:rPr>
              <a:t>证据证明力、行为事实、</a:t>
            </a:r>
            <a:r>
              <a:rPr lang="zh-CN" altLang="zh-CN" sz="1400">
                <a:latin typeface="微软雅黑" panose="020B0503020204020204" charset="-122"/>
                <a:ea typeface="微软雅黑" panose="020B0503020204020204" charset="-122"/>
              </a:rPr>
              <a:t>事故责任认定、整改措施建议等方面讨论和审议。发现存在问题的，应根据实际情况补充调查，修改完善充实事故调查报告。审议通过的事故调查报告需经调查组全体人员签字</a:t>
            </a:r>
            <a:r>
              <a:rPr lang="zh-CN" altLang="en-US" sz="1400">
                <a:latin typeface="微软雅黑" panose="020B0503020204020204" charset="-122"/>
                <a:ea typeface="微软雅黑" panose="020B0503020204020204" charset="-122"/>
              </a:rPr>
              <a:t>（有不同意见可以签署中说明）</a:t>
            </a:r>
            <a:r>
              <a:rPr lang="zh-CN" altLang="en-US" sz="1600">
                <a:latin typeface="微软雅黑" panose="020B0503020204020204" charset="-122"/>
                <a:ea typeface="微软雅黑" panose="020B0503020204020204" charset="-122"/>
              </a:rPr>
              <a:t>。</a:t>
            </a:r>
            <a:endParaRPr lang="en-US" altLang="zh-CN" sz="1600" b="1">
              <a:solidFill>
                <a:srgbClr val="000000"/>
              </a:solidFill>
              <a:latin typeface="微软雅黑" panose="020B0503020204020204" charset="-122"/>
              <a:ea typeface="微软雅黑" panose="020B0503020204020204" charset="-122"/>
            </a:endParaRPr>
          </a:p>
        </p:txBody>
      </p:sp>
      <p:sp>
        <p:nvSpPr>
          <p:cNvPr id="2521" name="Rectangle 31"/>
          <p:cNvSpPr/>
          <p:nvPr/>
        </p:nvSpPr>
        <p:spPr>
          <a:xfrm>
            <a:off x="909638" y="771525"/>
            <a:ext cx="7777162" cy="785813"/>
          </a:xfrm>
          <a:prstGeom prst="rect">
            <a:avLst/>
          </a:prstGeom>
          <a:noFill/>
          <a:ln w="9525">
            <a:noFill/>
          </a:ln>
        </p:spPr>
        <p:txBody>
          <a:bodyPr/>
          <a:p>
            <a:pPr eaLnBrk="0" fontAlgn="base" hangingPunct="0">
              <a:lnSpc>
                <a:spcPct val="100000"/>
              </a:lnSpc>
              <a:spcBef>
                <a:spcPct val="0"/>
              </a:spcBef>
              <a:spcAft>
                <a:spcPct val="0"/>
              </a:spcAft>
              <a:buClr>
                <a:schemeClr val="tx2"/>
              </a:buClr>
              <a:buSzPct val="95000"/>
            </a:pPr>
            <a:r>
              <a:rPr lang="zh-CN" altLang="en-US" sz="1500" b="1">
                <a:latin typeface="微软雅黑" panose="020B0503020204020204" charset="-122"/>
                <a:ea typeface="微软雅黑" panose="020B0503020204020204" charset="-122"/>
              </a:rPr>
              <a:t>现场调查工作基本结束后，调查组应当在查明原因、界定责任的基础上，由综合组根据技术组、管理组、应急救援评估组、责任追究组等方面的调查报告或意见，形成事故调查报告初稿。</a:t>
            </a:r>
            <a:endParaRPr lang="en-US" altLang="zh-CN" sz="1500" b="1">
              <a:latin typeface="微软雅黑" panose="020B0503020204020204" charset="-122"/>
              <a:ea typeface="微软雅黑" panose="020B0503020204020204" charset="-122"/>
            </a:endParaRPr>
          </a:p>
        </p:txBody>
      </p:sp>
      <p:sp>
        <p:nvSpPr>
          <p:cNvPr id="2522" name="标题 2"/>
          <p:cNvSpPr/>
          <p:nvPr/>
        </p:nvSpPr>
        <p:spPr>
          <a:xfrm>
            <a:off x="971550" y="-20637"/>
            <a:ext cx="8172450" cy="738187"/>
          </a:xfrm>
          <a:prstGeom prst="rect">
            <a:avLst/>
          </a:prstGeom>
          <a:noFill/>
          <a:ln w="9525">
            <a:noFill/>
          </a:ln>
        </p:spPr>
        <p:txBody>
          <a:bodyPr anchor="ctr" anchorCtr="0"/>
          <a:p>
            <a:pPr eaLnBrk="0" fontAlgn="base" hangingPunct="0">
              <a:lnSpc>
                <a:spcPct val="100000"/>
              </a:lnSpc>
              <a:spcBef>
                <a:spcPct val="0"/>
              </a:spcBef>
              <a:spcAft>
                <a:spcPct val="0"/>
              </a:spcAft>
              <a:buClrTx/>
              <a:buSzPct val="100000"/>
            </a:pPr>
            <a:r>
              <a:rPr lang="zh-CN" altLang="en-US" sz="3200">
                <a:latin typeface="黑体" panose="02010609060101010101" charset="-122"/>
                <a:ea typeface="黑体" panose="02010609060101010101" charset="-122"/>
              </a:rPr>
              <a:t>三、分析阶段</a:t>
            </a:r>
            <a:r>
              <a:rPr lang="en-US" altLang="zh-CN" sz="3200">
                <a:latin typeface="黑体" panose="02010609060101010101" charset="-122"/>
                <a:ea typeface="黑体" panose="02010609060101010101" charset="-122"/>
              </a:rPr>
              <a:t>-</a:t>
            </a:r>
            <a:r>
              <a:rPr lang="zh-CN" altLang="en-US" sz="3200">
                <a:latin typeface="黑体" panose="02010609060101010101" charset="-122"/>
                <a:ea typeface="黑体" panose="02010609060101010101" charset="-122"/>
              </a:rPr>
              <a:t>事故调查报告</a:t>
            </a:r>
            <a:endParaRPr lang="zh-CN" altLang="en-US" sz="3200">
              <a:latin typeface="黑体" panose="02010609060101010101" charset="-122"/>
              <a:ea typeface="黑体"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25" name="组合 2524"/>
          <p:cNvGrpSpPr/>
          <p:nvPr/>
        </p:nvGrpSpPr>
        <p:grpSpPr>
          <a:xfrm>
            <a:off x="1965325" y="2587625"/>
            <a:ext cx="781050" cy="788988"/>
            <a:chOff x="691" y="2077"/>
            <a:chExt cx="656" cy="663"/>
          </a:xfrm>
        </p:grpSpPr>
        <p:pic>
          <p:nvPicPr>
            <p:cNvPr id="2526" name="Picture 37"/>
            <p:cNvPicPr>
              <a:picLocks noChangeAspect="1"/>
            </p:cNvPicPr>
            <p:nvPr/>
          </p:nvPicPr>
          <p:blipFill>
            <a:blip r:embed="rId1"/>
            <a:stretch>
              <a:fillRect/>
            </a:stretch>
          </p:blipFill>
          <p:spPr>
            <a:xfrm>
              <a:off x="691" y="2077"/>
              <a:ext cx="656" cy="662"/>
            </a:xfrm>
            <a:prstGeom prst="rect">
              <a:avLst/>
            </a:prstGeom>
            <a:noFill/>
            <a:ln w="9525">
              <a:noFill/>
            </a:ln>
          </p:spPr>
        </p:pic>
        <p:sp>
          <p:nvSpPr>
            <p:cNvPr id="2527" name="Oval 38"/>
            <p:cNvSpPr/>
            <p:nvPr/>
          </p:nvSpPr>
          <p:spPr>
            <a:xfrm>
              <a:off x="691" y="2077"/>
              <a:ext cx="652" cy="663"/>
            </a:xfrm>
            <a:prstGeom prst="ellipse">
              <a:avLst/>
            </a:prstGeom>
            <a:gradFill rotWithShape="1">
              <a:gsLst>
                <a:gs pos="0">
                  <a:srgbClr val="CC00CC">
                    <a:alpha val="100000"/>
                  </a:srgbClr>
                </a:gs>
                <a:gs pos="50000">
                  <a:srgbClr val="F4C6F4">
                    <a:alpha val="100000"/>
                  </a:srgbClr>
                </a:gs>
                <a:gs pos="100000">
                  <a:srgbClr val="CC00CC"/>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nvGrpSpPr>
            <p:cNvPr id="2528" name="组合 2527"/>
            <p:cNvGrpSpPr/>
            <p:nvPr/>
          </p:nvGrpSpPr>
          <p:grpSpPr>
            <a:xfrm>
              <a:off x="737" y="2609"/>
              <a:ext cx="575" cy="110"/>
              <a:chOff x="3704" y="1872"/>
              <a:chExt cx="827" cy="156"/>
            </a:xfrm>
          </p:grpSpPr>
          <p:grpSp>
            <p:nvGrpSpPr>
              <p:cNvPr id="2529" name="组合 2528"/>
              <p:cNvGrpSpPr/>
              <p:nvPr/>
            </p:nvGrpSpPr>
            <p:grpSpPr>
              <a:xfrm rot="-1320000" flipH="1" flipV="1">
                <a:off x="3850" y="1872"/>
                <a:ext cx="681" cy="150"/>
                <a:chOff x="1565" y="2568"/>
                <a:chExt cx="1118" cy="279"/>
              </a:xfrm>
            </p:grpSpPr>
            <p:sp>
              <p:nvSpPr>
                <p:cNvPr id="2530" name="AutoShape 41"/>
                <p:cNvSpPr/>
                <p:nvPr/>
              </p:nvSpPr>
              <p:spPr>
                <a:xfrm rot="5220000">
                  <a:off x="1858"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31" name="AutoShape 42"/>
                <p:cNvSpPr/>
                <p:nvPr/>
              </p:nvSpPr>
              <p:spPr>
                <a:xfrm rot="6060000">
                  <a:off x="1994"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32" name="AutoShape 43"/>
                <p:cNvSpPr/>
                <p:nvPr/>
              </p:nvSpPr>
              <p:spPr>
                <a:xfrm rot="6360000">
                  <a:off x="2072" y="229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33" name="AutoShape 44"/>
                <p:cNvSpPr/>
                <p:nvPr/>
              </p:nvSpPr>
              <p:spPr>
                <a:xfrm rot="6900000">
                  <a:off x="2161" y="232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nvGrpSpPr>
              <p:cNvPr id="2534" name="组合 2533"/>
              <p:cNvGrpSpPr/>
              <p:nvPr/>
            </p:nvGrpSpPr>
            <p:grpSpPr>
              <a:xfrm flipH="1" flipV="1">
                <a:off x="3704" y="1878"/>
                <a:ext cx="681" cy="150"/>
                <a:chOff x="1565" y="2568"/>
                <a:chExt cx="1118" cy="279"/>
              </a:xfrm>
            </p:grpSpPr>
            <p:sp>
              <p:nvSpPr>
                <p:cNvPr id="2535" name="AutoShape 46"/>
                <p:cNvSpPr/>
                <p:nvPr/>
              </p:nvSpPr>
              <p:spPr>
                <a:xfrm rot="5220000">
                  <a:off x="1858"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36" name="AutoShape 47"/>
                <p:cNvSpPr/>
                <p:nvPr/>
              </p:nvSpPr>
              <p:spPr>
                <a:xfrm rot="6060000">
                  <a:off x="1994"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37" name="AutoShape 48"/>
                <p:cNvSpPr/>
                <p:nvPr/>
              </p:nvSpPr>
              <p:spPr>
                <a:xfrm rot="6360000">
                  <a:off x="2072" y="229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38" name="AutoShape 49"/>
                <p:cNvSpPr/>
                <p:nvPr/>
              </p:nvSpPr>
              <p:spPr>
                <a:xfrm rot="6900000">
                  <a:off x="2161" y="232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grpSp>
      <p:grpSp>
        <p:nvGrpSpPr>
          <p:cNvPr id="2539" name="组合 2538"/>
          <p:cNvGrpSpPr/>
          <p:nvPr/>
        </p:nvGrpSpPr>
        <p:grpSpPr>
          <a:xfrm>
            <a:off x="3438525" y="2581275"/>
            <a:ext cx="781050" cy="788988"/>
            <a:chOff x="1928" y="2072"/>
            <a:chExt cx="656" cy="663"/>
          </a:xfrm>
        </p:grpSpPr>
        <p:pic>
          <p:nvPicPr>
            <p:cNvPr id="2540" name="Picture 51"/>
            <p:cNvPicPr>
              <a:picLocks noChangeAspect="1"/>
            </p:cNvPicPr>
            <p:nvPr/>
          </p:nvPicPr>
          <p:blipFill>
            <a:blip r:embed="rId1"/>
            <a:stretch>
              <a:fillRect/>
            </a:stretch>
          </p:blipFill>
          <p:spPr>
            <a:xfrm>
              <a:off x="1928" y="2072"/>
              <a:ext cx="656" cy="662"/>
            </a:xfrm>
            <a:prstGeom prst="rect">
              <a:avLst/>
            </a:prstGeom>
            <a:noFill/>
            <a:ln w="9525">
              <a:noFill/>
            </a:ln>
          </p:spPr>
        </p:pic>
        <p:sp>
          <p:nvSpPr>
            <p:cNvPr id="2541" name="Oval 52"/>
            <p:cNvSpPr/>
            <p:nvPr/>
          </p:nvSpPr>
          <p:spPr>
            <a:xfrm>
              <a:off x="1928" y="2072"/>
              <a:ext cx="652" cy="663"/>
            </a:xfrm>
            <a:prstGeom prst="ellipse">
              <a:avLst/>
            </a:prstGeom>
            <a:gradFill rotWithShape="1">
              <a:gsLst>
                <a:gs pos="0">
                  <a:srgbClr val="0000FF">
                    <a:alpha val="100000"/>
                  </a:srgbClr>
                </a:gs>
                <a:gs pos="50000">
                  <a:srgbClr val="C6C6FF">
                    <a:alpha val="100000"/>
                  </a:srgbClr>
                </a:gs>
                <a:gs pos="100000">
                  <a:srgbClr val="0000FF"/>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nvGrpSpPr>
            <p:cNvPr id="2542" name="组合 2541"/>
            <p:cNvGrpSpPr/>
            <p:nvPr/>
          </p:nvGrpSpPr>
          <p:grpSpPr>
            <a:xfrm>
              <a:off x="1974" y="2604"/>
              <a:ext cx="575" cy="110"/>
              <a:chOff x="3704" y="1872"/>
              <a:chExt cx="827" cy="156"/>
            </a:xfrm>
          </p:grpSpPr>
          <p:grpSp>
            <p:nvGrpSpPr>
              <p:cNvPr id="2543" name="组合 2542"/>
              <p:cNvGrpSpPr/>
              <p:nvPr/>
            </p:nvGrpSpPr>
            <p:grpSpPr>
              <a:xfrm rot="-1320000" flipH="1" flipV="1">
                <a:off x="3850" y="1872"/>
                <a:ext cx="681" cy="150"/>
                <a:chOff x="1565" y="2568"/>
                <a:chExt cx="1118" cy="279"/>
              </a:xfrm>
            </p:grpSpPr>
            <p:sp>
              <p:nvSpPr>
                <p:cNvPr id="2544" name="AutoShape 55"/>
                <p:cNvSpPr/>
                <p:nvPr/>
              </p:nvSpPr>
              <p:spPr>
                <a:xfrm rot="5220000">
                  <a:off x="1858"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45" name="AutoShape 56"/>
                <p:cNvSpPr/>
                <p:nvPr/>
              </p:nvSpPr>
              <p:spPr>
                <a:xfrm rot="6060000">
                  <a:off x="1994"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46" name="AutoShape 57"/>
                <p:cNvSpPr/>
                <p:nvPr/>
              </p:nvSpPr>
              <p:spPr>
                <a:xfrm rot="6360000">
                  <a:off x="2072" y="229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47" name="AutoShape 58"/>
                <p:cNvSpPr/>
                <p:nvPr/>
              </p:nvSpPr>
              <p:spPr>
                <a:xfrm rot="6900000">
                  <a:off x="2161" y="232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nvGrpSpPr>
              <p:cNvPr id="2548" name="组合 2547"/>
              <p:cNvGrpSpPr/>
              <p:nvPr/>
            </p:nvGrpSpPr>
            <p:grpSpPr>
              <a:xfrm flipH="1" flipV="1">
                <a:off x="3704" y="1878"/>
                <a:ext cx="681" cy="150"/>
                <a:chOff x="1565" y="2568"/>
                <a:chExt cx="1118" cy="279"/>
              </a:xfrm>
            </p:grpSpPr>
            <p:sp>
              <p:nvSpPr>
                <p:cNvPr id="2549" name="AutoShape 60"/>
                <p:cNvSpPr/>
                <p:nvPr/>
              </p:nvSpPr>
              <p:spPr>
                <a:xfrm rot="5220000">
                  <a:off x="1858"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50" name="AutoShape 61"/>
                <p:cNvSpPr/>
                <p:nvPr/>
              </p:nvSpPr>
              <p:spPr>
                <a:xfrm rot="6060000">
                  <a:off x="1994"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51" name="AutoShape 62"/>
                <p:cNvSpPr/>
                <p:nvPr/>
              </p:nvSpPr>
              <p:spPr>
                <a:xfrm rot="6360000">
                  <a:off x="2072" y="229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52" name="AutoShape 63"/>
                <p:cNvSpPr/>
                <p:nvPr/>
              </p:nvSpPr>
              <p:spPr>
                <a:xfrm rot="6900000">
                  <a:off x="2161" y="232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grpSp>
      <p:grpSp>
        <p:nvGrpSpPr>
          <p:cNvPr id="2553" name="组合 2552"/>
          <p:cNvGrpSpPr/>
          <p:nvPr/>
        </p:nvGrpSpPr>
        <p:grpSpPr>
          <a:xfrm>
            <a:off x="4892675" y="2589213"/>
            <a:ext cx="781050" cy="788987"/>
            <a:chOff x="3149" y="2079"/>
            <a:chExt cx="656" cy="662"/>
          </a:xfrm>
        </p:grpSpPr>
        <p:pic>
          <p:nvPicPr>
            <p:cNvPr id="2554" name="Picture 65"/>
            <p:cNvPicPr>
              <a:picLocks noChangeAspect="1"/>
            </p:cNvPicPr>
            <p:nvPr/>
          </p:nvPicPr>
          <p:blipFill>
            <a:blip r:embed="rId2"/>
            <a:stretch>
              <a:fillRect/>
            </a:stretch>
          </p:blipFill>
          <p:spPr>
            <a:xfrm>
              <a:off x="3149" y="2079"/>
              <a:ext cx="656" cy="661"/>
            </a:xfrm>
            <a:prstGeom prst="rect">
              <a:avLst/>
            </a:prstGeom>
            <a:noFill/>
            <a:ln w="9525">
              <a:noFill/>
            </a:ln>
          </p:spPr>
        </p:pic>
        <p:sp>
          <p:nvSpPr>
            <p:cNvPr id="2555" name="Oval 66"/>
            <p:cNvSpPr/>
            <p:nvPr/>
          </p:nvSpPr>
          <p:spPr>
            <a:xfrm>
              <a:off x="3149" y="2079"/>
              <a:ext cx="652" cy="662"/>
            </a:xfrm>
            <a:prstGeom prst="ellipse">
              <a:avLst/>
            </a:prstGeom>
            <a:gradFill rotWithShape="1">
              <a:gsLst>
                <a:gs pos="0">
                  <a:srgbClr val="C0C0C0">
                    <a:alpha val="100000"/>
                  </a:srgbClr>
                </a:gs>
                <a:gs pos="50000">
                  <a:srgbClr val="F1F1F1">
                    <a:alpha val="100000"/>
                  </a:srgbClr>
                </a:gs>
                <a:gs pos="100000">
                  <a:srgbClr val="C0C0C0"/>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nvGrpSpPr>
            <p:cNvPr id="2556" name="组合 2555"/>
            <p:cNvGrpSpPr/>
            <p:nvPr/>
          </p:nvGrpSpPr>
          <p:grpSpPr>
            <a:xfrm>
              <a:off x="3195" y="2610"/>
              <a:ext cx="575" cy="111"/>
              <a:chOff x="3704" y="1872"/>
              <a:chExt cx="827" cy="156"/>
            </a:xfrm>
          </p:grpSpPr>
          <p:grpSp>
            <p:nvGrpSpPr>
              <p:cNvPr id="2557" name="组合 2556"/>
              <p:cNvGrpSpPr/>
              <p:nvPr/>
            </p:nvGrpSpPr>
            <p:grpSpPr>
              <a:xfrm rot="-1320000" flipH="1" flipV="1">
                <a:off x="3850" y="1872"/>
                <a:ext cx="681" cy="150"/>
                <a:chOff x="1565" y="2568"/>
                <a:chExt cx="1118" cy="279"/>
              </a:xfrm>
            </p:grpSpPr>
            <p:sp>
              <p:nvSpPr>
                <p:cNvPr id="2558" name="AutoShape 69"/>
                <p:cNvSpPr/>
                <p:nvPr/>
              </p:nvSpPr>
              <p:spPr>
                <a:xfrm rot="5220000">
                  <a:off x="1858"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59" name="AutoShape 70"/>
                <p:cNvSpPr/>
                <p:nvPr/>
              </p:nvSpPr>
              <p:spPr>
                <a:xfrm rot="6060000">
                  <a:off x="1994"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60" name="AutoShape 71"/>
                <p:cNvSpPr/>
                <p:nvPr/>
              </p:nvSpPr>
              <p:spPr>
                <a:xfrm rot="6360000">
                  <a:off x="2072" y="229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61" name="AutoShape 72"/>
                <p:cNvSpPr/>
                <p:nvPr/>
              </p:nvSpPr>
              <p:spPr>
                <a:xfrm rot="6900000">
                  <a:off x="2161" y="232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nvGrpSpPr>
              <p:cNvPr id="2562" name="组合 2561"/>
              <p:cNvGrpSpPr/>
              <p:nvPr/>
            </p:nvGrpSpPr>
            <p:grpSpPr>
              <a:xfrm flipH="1" flipV="1">
                <a:off x="3704" y="1878"/>
                <a:ext cx="681" cy="150"/>
                <a:chOff x="1565" y="2568"/>
                <a:chExt cx="1118" cy="279"/>
              </a:xfrm>
            </p:grpSpPr>
            <p:sp>
              <p:nvSpPr>
                <p:cNvPr id="2563" name="AutoShape 74"/>
                <p:cNvSpPr/>
                <p:nvPr/>
              </p:nvSpPr>
              <p:spPr>
                <a:xfrm rot="5220000">
                  <a:off x="1858"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64" name="AutoShape 75"/>
                <p:cNvSpPr/>
                <p:nvPr/>
              </p:nvSpPr>
              <p:spPr>
                <a:xfrm rot="6060000">
                  <a:off x="1994"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65" name="AutoShape 76"/>
                <p:cNvSpPr/>
                <p:nvPr/>
              </p:nvSpPr>
              <p:spPr>
                <a:xfrm rot="6360000">
                  <a:off x="2072" y="229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66" name="AutoShape 77"/>
                <p:cNvSpPr/>
                <p:nvPr/>
              </p:nvSpPr>
              <p:spPr>
                <a:xfrm rot="6900000">
                  <a:off x="2161" y="232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grpSp>
      <p:grpSp>
        <p:nvGrpSpPr>
          <p:cNvPr id="2567" name="组合 2566"/>
          <p:cNvGrpSpPr/>
          <p:nvPr/>
        </p:nvGrpSpPr>
        <p:grpSpPr>
          <a:xfrm>
            <a:off x="6364288" y="2584450"/>
            <a:ext cx="781050" cy="787400"/>
            <a:chOff x="4385" y="2074"/>
            <a:chExt cx="656" cy="662"/>
          </a:xfrm>
        </p:grpSpPr>
        <p:pic>
          <p:nvPicPr>
            <p:cNvPr id="2568" name="Picture 79"/>
            <p:cNvPicPr>
              <a:picLocks noChangeAspect="1"/>
            </p:cNvPicPr>
            <p:nvPr/>
          </p:nvPicPr>
          <p:blipFill>
            <a:blip r:embed="rId2"/>
            <a:stretch>
              <a:fillRect/>
            </a:stretch>
          </p:blipFill>
          <p:spPr>
            <a:xfrm>
              <a:off x="4385" y="2074"/>
              <a:ext cx="656" cy="661"/>
            </a:xfrm>
            <a:prstGeom prst="rect">
              <a:avLst/>
            </a:prstGeom>
            <a:noFill/>
            <a:ln w="9525">
              <a:noFill/>
            </a:ln>
          </p:spPr>
        </p:pic>
        <p:sp>
          <p:nvSpPr>
            <p:cNvPr id="2569" name="Oval 80"/>
            <p:cNvSpPr/>
            <p:nvPr/>
          </p:nvSpPr>
          <p:spPr>
            <a:xfrm>
              <a:off x="4385" y="2074"/>
              <a:ext cx="652" cy="662"/>
            </a:xfrm>
            <a:prstGeom prst="ellipse">
              <a:avLst/>
            </a:prstGeom>
            <a:gradFill rotWithShape="1">
              <a:gsLst>
                <a:gs pos="0">
                  <a:srgbClr val="FFCC66">
                    <a:alpha val="100000"/>
                  </a:srgbClr>
                </a:gs>
                <a:gs pos="50000">
                  <a:srgbClr val="FFF4DD">
                    <a:alpha val="100000"/>
                  </a:srgbClr>
                </a:gs>
                <a:gs pos="100000">
                  <a:srgbClr val="FFCC66"/>
                </a:gs>
              </a:gsLst>
              <a:lin ang="5400000"/>
              <a:tileRect/>
            </a:gra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nvGrpSpPr>
            <p:cNvPr id="2570" name="组合 2569"/>
            <p:cNvGrpSpPr/>
            <p:nvPr/>
          </p:nvGrpSpPr>
          <p:grpSpPr>
            <a:xfrm>
              <a:off x="4431" y="2605"/>
              <a:ext cx="575" cy="111"/>
              <a:chOff x="3704" y="1872"/>
              <a:chExt cx="827" cy="156"/>
            </a:xfrm>
          </p:grpSpPr>
          <p:grpSp>
            <p:nvGrpSpPr>
              <p:cNvPr id="2571" name="组合 2570"/>
              <p:cNvGrpSpPr/>
              <p:nvPr/>
            </p:nvGrpSpPr>
            <p:grpSpPr>
              <a:xfrm rot="-1320000" flipH="1" flipV="1">
                <a:off x="3850" y="1872"/>
                <a:ext cx="681" cy="150"/>
                <a:chOff x="1565" y="2568"/>
                <a:chExt cx="1118" cy="279"/>
              </a:xfrm>
            </p:grpSpPr>
            <p:sp>
              <p:nvSpPr>
                <p:cNvPr id="2572" name="AutoShape 83"/>
                <p:cNvSpPr/>
                <p:nvPr/>
              </p:nvSpPr>
              <p:spPr>
                <a:xfrm rot="5220000">
                  <a:off x="1858"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73" name="AutoShape 84"/>
                <p:cNvSpPr/>
                <p:nvPr/>
              </p:nvSpPr>
              <p:spPr>
                <a:xfrm rot="6060000">
                  <a:off x="1994"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74" name="AutoShape 85"/>
                <p:cNvSpPr/>
                <p:nvPr/>
              </p:nvSpPr>
              <p:spPr>
                <a:xfrm rot="6360000">
                  <a:off x="2072" y="229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75" name="AutoShape 86"/>
                <p:cNvSpPr/>
                <p:nvPr/>
              </p:nvSpPr>
              <p:spPr>
                <a:xfrm rot="6900000">
                  <a:off x="2161" y="232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nvGrpSpPr>
              <p:cNvPr id="2576" name="组合 2575"/>
              <p:cNvGrpSpPr/>
              <p:nvPr/>
            </p:nvGrpSpPr>
            <p:grpSpPr>
              <a:xfrm flipH="1" flipV="1">
                <a:off x="3704" y="1878"/>
                <a:ext cx="681" cy="150"/>
                <a:chOff x="1565" y="2568"/>
                <a:chExt cx="1118" cy="279"/>
              </a:xfrm>
            </p:grpSpPr>
            <p:sp>
              <p:nvSpPr>
                <p:cNvPr id="2577" name="AutoShape 88"/>
                <p:cNvSpPr/>
                <p:nvPr/>
              </p:nvSpPr>
              <p:spPr>
                <a:xfrm rot="5220000">
                  <a:off x="1858"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78" name="AutoShape 89"/>
                <p:cNvSpPr/>
                <p:nvPr/>
              </p:nvSpPr>
              <p:spPr>
                <a:xfrm rot="6060000">
                  <a:off x="1994" y="2273"/>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79" name="AutoShape 90"/>
                <p:cNvSpPr/>
                <p:nvPr/>
              </p:nvSpPr>
              <p:spPr>
                <a:xfrm rot="6360000">
                  <a:off x="2072" y="229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580" name="AutoShape 91"/>
                <p:cNvSpPr/>
                <p:nvPr/>
              </p:nvSpPr>
              <p:spPr>
                <a:xfrm rot="6900000">
                  <a:off x="2161" y="2325"/>
                  <a:ext cx="227" cy="816"/>
                </a:xfrm>
                <a:prstGeom prst="moon">
                  <a:avLst>
                    <a:gd name="adj" fmla="val 49773"/>
                  </a:avLst>
                </a:prstGeom>
                <a:solidFill>
                  <a:srgbClr val="FFFFFF">
                    <a:alpha val="3922"/>
                  </a:srgbClr>
                </a:solidFill>
                <a:ln w="9525">
                  <a:noFill/>
                </a:ln>
              </p:spPr>
              <p:txBody>
                <a:bodyPr wrap="none" anchor="ctr" anchorCtr="0"/>
                <a:p>
                  <a:pP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grpSp>
        </p:grpSp>
      </p:grpSp>
      <p:cxnSp>
        <p:nvCxnSpPr>
          <p:cNvPr id="2581" name="Line 92"/>
          <p:cNvCxnSpPr/>
          <p:nvPr/>
        </p:nvCxnSpPr>
        <p:spPr>
          <a:xfrm flipH="1">
            <a:off x="2352675" y="3448050"/>
            <a:ext cx="0" cy="250825"/>
          </a:xfrm>
          <a:prstGeom prst="line">
            <a:avLst/>
          </a:prstGeom>
          <a:ln w="19050" cap="flat" cmpd="sng">
            <a:solidFill>
              <a:srgbClr val="000000"/>
            </a:solidFill>
            <a:prstDash val="solid"/>
            <a:headEnd type="none" w="med" len="med"/>
            <a:tailEnd type="none" w="med" len="med"/>
          </a:ln>
        </p:spPr>
      </p:cxnSp>
      <p:cxnSp>
        <p:nvCxnSpPr>
          <p:cNvPr id="2582" name="Line 93"/>
          <p:cNvCxnSpPr/>
          <p:nvPr/>
        </p:nvCxnSpPr>
        <p:spPr>
          <a:xfrm flipH="1">
            <a:off x="1785938" y="3706813"/>
            <a:ext cx="1122362" cy="0"/>
          </a:xfrm>
          <a:prstGeom prst="line">
            <a:avLst/>
          </a:prstGeom>
          <a:ln w="19050" cap="flat" cmpd="sng">
            <a:solidFill>
              <a:srgbClr val="000000"/>
            </a:solidFill>
            <a:prstDash val="sysDot"/>
            <a:headEnd type="none" w="med" len="med"/>
            <a:tailEnd type="none" w="med" len="med"/>
          </a:ln>
        </p:spPr>
      </p:cxnSp>
      <p:sp>
        <p:nvSpPr>
          <p:cNvPr id="2583" name="Text Box 94"/>
          <p:cNvSpPr/>
          <p:nvPr/>
        </p:nvSpPr>
        <p:spPr>
          <a:xfrm>
            <a:off x="1223963" y="3746500"/>
            <a:ext cx="2149475" cy="1385888"/>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zh-CN" sz="1400">
                <a:latin typeface="微软雅黑" panose="020B0503020204020204" charset="-122"/>
                <a:ea typeface="微软雅黑" panose="020B0503020204020204" charset="-122"/>
              </a:rPr>
              <a:t>以</a:t>
            </a:r>
            <a:r>
              <a:rPr lang="zh-CN" altLang="zh-CN" sz="1400">
                <a:solidFill>
                  <a:srgbClr val="FF3300"/>
                </a:solidFill>
                <a:latin typeface="微软雅黑" panose="020B0503020204020204" charset="-122"/>
                <a:ea typeface="微软雅黑" panose="020B0503020204020204" charset="-122"/>
              </a:rPr>
              <a:t>事故调查组名义</a:t>
            </a:r>
            <a:r>
              <a:rPr lang="zh-CN" altLang="zh-CN" sz="1400">
                <a:latin typeface="微软雅黑" panose="020B0503020204020204" charset="-122"/>
                <a:ea typeface="微软雅黑" panose="020B0503020204020204" charset="-122"/>
              </a:rPr>
              <a:t>（或由牵头组织调查的部门）向派出事故调查组的人民政府提交事故调查报告。调查报告提交后，事故调查即告结束。</a:t>
            </a:r>
            <a:endParaRPr lang="zh-CN" altLang="zh-CN" sz="1400">
              <a:latin typeface="微软雅黑" panose="020B0503020204020204" charset="-122"/>
              <a:ea typeface="微软雅黑" panose="020B0503020204020204" charset="-122"/>
            </a:endParaRPr>
          </a:p>
        </p:txBody>
      </p:sp>
      <p:sp>
        <p:nvSpPr>
          <p:cNvPr id="2584" name="Text Box 95"/>
          <p:cNvSpPr/>
          <p:nvPr/>
        </p:nvSpPr>
        <p:spPr>
          <a:xfrm>
            <a:off x="1879600" y="2587625"/>
            <a:ext cx="936625" cy="784225"/>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sz="1500" b="1">
                <a:solidFill>
                  <a:srgbClr val="1C1C1C"/>
                </a:solidFill>
                <a:latin typeface="Arial" panose="020B0604020202020204" pitchFamily="34" charset="0"/>
                <a:cs typeface="Arial" panose="020B0604020202020204" pitchFamily="34" charset="0"/>
              </a:rPr>
              <a:t>提交和批复调查报告</a:t>
            </a:r>
            <a:endParaRPr lang="en-US" altLang="zh-CN" sz="1500" b="1">
              <a:solidFill>
                <a:srgbClr val="1C1C1C"/>
              </a:solidFill>
              <a:latin typeface="Arial" panose="020B0604020202020204" pitchFamily="34" charset="0"/>
              <a:ea typeface="Arial" panose="020B0604020202020204" pitchFamily="34" charset="0"/>
            </a:endParaRPr>
          </a:p>
        </p:txBody>
      </p:sp>
      <p:sp>
        <p:nvSpPr>
          <p:cNvPr id="2585" name="Text Box 96"/>
          <p:cNvSpPr/>
          <p:nvPr/>
        </p:nvSpPr>
        <p:spPr>
          <a:xfrm>
            <a:off x="3384550" y="2679700"/>
            <a:ext cx="904875" cy="554038"/>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sz="1500" b="1">
                <a:solidFill>
                  <a:srgbClr val="1C1C1C"/>
                </a:solidFill>
                <a:latin typeface="Arial" panose="020B0604020202020204" pitchFamily="34" charset="0"/>
                <a:cs typeface="Arial" panose="020B0604020202020204" pitchFamily="34" charset="0"/>
              </a:rPr>
              <a:t>调查报告公布</a:t>
            </a:r>
            <a:endParaRPr lang="en-US" altLang="zh-CN" sz="1500" b="1">
              <a:solidFill>
                <a:srgbClr val="1C1C1C"/>
              </a:solidFill>
              <a:latin typeface="Arial" panose="020B0604020202020204" pitchFamily="34" charset="0"/>
              <a:ea typeface="Arial" panose="020B0604020202020204" pitchFamily="34" charset="0"/>
            </a:endParaRPr>
          </a:p>
        </p:txBody>
      </p:sp>
      <p:sp>
        <p:nvSpPr>
          <p:cNvPr id="2586" name="Text Box 97"/>
          <p:cNvSpPr/>
          <p:nvPr/>
        </p:nvSpPr>
        <p:spPr>
          <a:xfrm>
            <a:off x="4883150" y="2724150"/>
            <a:ext cx="782638" cy="554038"/>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sz="1500" b="1">
                <a:solidFill>
                  <a:srgbClr val="1C1C1C"/>
                </a:solidFill>
                <a:latin typeface="Arial" panose="020B0604020202020204" pitchFamily="34" charset="0"/>
                <a:cs typeface="Arial" panose="020B0604020202020204" pitchFamily="34" charset="0"/>
              </a:rPr>
              <a:t>档案</a:t>
            </a:r>
            <a:endParaRPr lang="en-US" altLang="zh-CN" sz="1500" b="1">
              <a:solidFill>
                <a:srgbClr val="1C1C1C"/>
              </a:solidFill>
              <a:latin typeface="Arial" panose="020B0604020202020204" pitchFamily="34" charset="0"/>
              <a:cs typeface="Arial" panose="020B0604020202020204" pitchFamily="34" charset="0"/>
            </a:endParaRPr>
          </a:p>
          <a:p>
            <a:pPr algn="ctr" eaLnBrk="0" fontAlgn="base" hangingPunct="0">
              <a:lnSpc>
                <a:spcPct val="100000"/>
              </a:lnSpc>
              <a:spcBef>
                <a:spcPct val="0"/>
              </a:spcBef>
              <a:spcAft>
                <a:spcPct val="0"/>
              </a:spcAft>
              <a:buClrTx/>
              <a:buSzPct val="100000"/>
            </a:pPr>
            <a:r>
              <a:rPr lang="zh-CN" altLang="en-US" sz="1500" b="1">
                <a:solidFill>
                  <a:srgbClr val="1C1C1C"/>
                </a:solidFill>
                <a:latin typeface="Arial" panose="020B0604020202020204" pitchFamily="34" charset="0"/>
                <a:cs typeface="Arial" panose="020B0604020202020204" pitchFamily="34" charset="0"/>
              </a:rPr>
              <a:t>管理</a:t>
            </a:r>
            <a:endParaRPr lang="en-US" altLang="zh-CN" sz="1500" b="1">
              <a:solidFill>
                <a:srgbClr val="1C1C1C"/>
              </a:solidFill>
              <a:latin typeface="Arial" panose="020B0604020202020204" pitchFamily="34" charset="0"/>
              <a:ea typeface="Arial" panose="020B0604020202020204" pitchFamily="34" charset="0"/>
            </a:endParaRPr>
          </a:p>
        </p:txBody>
      </p:sp>
      <p:sp>
        <p:nvSpPr>
          <p:cNvPr id="2587" name="Text Box 98"/>
          <p:cNvSpPr/>
          <p:nvPr/>
        </p:nvSpPr>
        <p:spPr>
          <a:xfrm>
            <a:off x="6380163" y="2686050"/>
            <a:ext cx="782637" cy="554038"/>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sz="1500" b="1">
                <a:solidFill>
                  <a:srgbClr val="1C1C1C"/>
                </a:solidFill>
                <a:latin typeface="Arial" panose="020B0604020202020204" pitchFamily="34" charset="0"/>
                <a:cs typeface="Arial" panose="020B0604020202020204" pitchFamily="34" charset="0"/>
              </a:rPr>
              <a:t>评估</a:t>
            </a:r>
            <a:endParaRPr lang="en-US" altLang="zh-CN" sz="1500" b="1">
              <a:solidFill>
                <a:srgbClr val="1C1C1C"/>
              </a:solidFill>
              <a:latin typeface="Arial" panose="020B0604020202020204" pitchFamily="34" charset="0"/>
              <a:cs typeface="Arial" panose="020B0604020202020204" pitchFamily="34" charset="0"/>
            </a:endParaRPr>
          </a:p>
          <a:p>
            <a:pPr algn="ctr" eaLnBrk="0" fontAlgn="base" hangingPunct="0">
              <a:lnSpc>
                <a:spcPct val="100000"/>
              </a:lnSpc>
              <a:spcBef>
                <a:spcPct val="0"/>
              </a:spcBef>
              <a:spcAft>
                <a:spcPct val="0"/>
              </a:spcAft>
              <a:buClrTx/>
              <a:buSzPct val="100000"/>
            </a:pPr>
            <a:r>
              <a:rPr lang="zh-CN" altLang="en-US" sz="1500" b="1">
                <a:solidFill>
                  <a:srgbClr val="1C1C1C"/>
                </a:solidFill>
                <a:latin typeface="Arial" panose="020B0604020202020204" pitchFamily="34" charset="0"/>
                <a:cs typeface="Arial" panose="020B0604020202020204" pitchFamily="34" charset="0"/>
              </a:rPr>
              <a:t>核查</a:t>
            </a:r>
            <a:endParaRPr lang="en-US" altLang="zh-CN" sz="1500" b="1">
              <a:solidFill>
                <a:srgbClr val="1C1C1C"/>
              </a:solidFill>
              <a:latin typeface="Arial" panose="020B0604020202020204" pitchFamily="34" charset="0"/>
              <a:ea typeface="Arial" panose="020B0604020202020204" pitchFamily="34" charset="0"/>
            </a:endParaRPr>
          </a:p>
        </p:txBody>
      </p:sp>
      <p:cxnSp>
        <p:nvCxnSpPr>
          <p:cNvPr id="2588" name="Line 99"/>
          <p:cNvCxnSpPr/>
          <p:nvPr/>
        </p:nvCxnSpPr>
        <p:spPr>
          <a:xfrm flipH="1">
            <a:off x="6753225" y="2266950"/>
            <a:ext cx="0" cy="250825"/>
          </a:xfrm>
          <a:prstGeom prst="line">
            <a:avLst/>
          </a:prstGeom>
          <a:ln w="19050" cap="flat" cmpd="sng">
            <a:solidFill>
              <a:srgbClr val="000000"/>
            </a:solidFill>
            <a:prstDash val="solid"/>
            <a:headEnd type="none" w="med" len="med"/>
            <a:tailEnd type="none" w="med" len="med"/>
          </a:ln>
        </p:spPr>
      </p:cxnSp>
      <p:cxnSp>
        <p:nvCxnSpPr>
          <p:cNvPr id="2589" name="Line 100"/>
          <p:cNvCxnSpPr/>
          <p:nvPr/>
        </p:nvCxnSpPr>
        <p:spPr>
          <a:xfrm flipH="1">
            <a:off x="6105525" y="2265363"/>
            <a:ext cx="1223963" cy="0"/>
          </a:xfrm>
          <a:prstGeom prst="line">
            <a:avLst/>
          </a:prstGeom>
          <a:ln w="19050" cap="flat" cmpd="sng">
            <a:solidFill>
              <a:srgbClr val="000000"/>
            </a:solidFill>
            <a:prstDash val="sysDot"/>
            <a:headEnd type="none" w="med" len="med"/>
            <a:tailEnd type="none" w="med" len="med"/>
          </a:ln>
        </p:spPr>
      </p:cxnSp>
      <p:sp>
        <p:nvSpPr>
          <p:cNvPr id="2590" name="Text Box 101"/>
          <p:cNvSpPr/>
          <p:nvPr/>
        </p:nvSpPr>
        <p:spPr>
          <a:xfrm>
            <a:off x="5467350" y="893763"/>
            <a:ext cx="2963863" cy="1385887"/>
          </a:xfrm>
          <a:prstGeom prst="rect">
            <a:avLst/>
          </a:prstGeom>
          <a:noFill/>
          <a:ln w="9525">
            <a:noFill/>
          </a:ln>
        </p:spPr>
        <p:txBody>
          <a:bodyPr/>
          <a:p>
            <a:pPr algn="just" eaLnBrk="0" fontAlgn="base" hangingPunct="0">
              <a:lnSpc>
                <a:spcPct val="100000"/>
              </a:lnSpc>
              <a:spcBef>
                <a:spcPct val="0"/>
              </a:spcBef>
              <a:spcAft>
                <a:spcPct val="0"/>
              </a:spcAft>
              <a:buClr>
                <a:schemeClr val="accent1"/>
              </a:buClr>
              <a:buSzPct val="100000"/>
            </a:pPr>
            <a:r>
              <a:rPr lang="zh-CN" altLang="zh-CN" sz="1400">
                <a:latin typeface="微软雅黑" panose="020B0503020204020204" charset="-122"/>
                <a:ea typeface="微软雅黑" panose="020B0503020204020204" charset="-122"/>
              </a:rPr>
              <a:t>事故调查报告批复结案后</a:t>
            </a:r>
            <a:r>
              <a:rPr lang="en-US" altLang="zh-CN" sz="1400">
                <a:solidFill>
                  <a:srgbClr val="FF3300"/>
                </a:solidFill>
                <a:latin typeface="微软雅黑" panose="020B0503020204020204" charset="-122"/>
                <a:ea typeface="微软雅黑" panose="020B0503020204020204" charset="-122"/>
              </a:rPr>
              <a:t>1</a:t>
            </a:r>
            <a:r>
              <a:rPr lang="zh-CN" altLang="zh-CN" sz="1400">
                <a:solidFill>
                  <a:srgbClr val="FF3300"/>
                </a:solidFill>
                <a:latin typeface="微软雅黑" panose="020B0503020204020204" charset="-122"/>
                <a:ea typeface="微软雅黑" panose="020B0503020204020204" charset="-122"/>
              </a:rPr>
              <a:t>年</a:t>
            </a:r>
            <a:r>
              <a:rPr lang="zh-CN" altLang="zh-CN" sz="1400">
                <a:latin typeface="微软雅黑" panose="020B0503020204020204" charset="-122"/>
                <a:ea typeface="微软雅黑" panose="020B0503020204020204" charset="-122"/>
              </a:rPr>
              <a:t>，由</a:t>
            </a:r>
            <a:r>
              <a:rPr lang="zh-CN" altLang="zh-CN" sz="1400">
                <a:solidFill>
                  <a:srgbClr val="FF3300"/>
                </a:solidFill>
                <a:latin typeface="微软雅黑" panose="020B0503020204020204" charset="-122"/>
                <a:ea typeface="微软雅黑" panose="020B0503020204020204" charset="-122"/>
              </a:rPr>
              <a:t>负责事故调查的地方人民政府或牵头组织事故调查的部门</a:t>
            </a:r>
            <a:r>
              <a:rPr lang="zh-CN" altLang="zh-CN" sz="1400">
                <a:latin typeface="微软雅黑" panose="020B0503020204020204" charset="-122"/>
                <a:ea typeface="微软雅黑" panose="020B0503020204020204" charset="-122"/>
              </a:rPr>
              <a:t>，对事故整改措施落实情况开展评估核查工作。</a:t>
            </a:r>
            <a:r>
              <a:rPr lang="zh-CN" altLang="en-US" sz="1400">
                <a:latin typeface="微软雅黑" panose="020B0503020204020204" charset="-122"/>
                <a:ea typeface="微软雅黑" panose="020B0503020204020204" charset="-122"/>
              </a:rPr>
              <a:t>（</a:t>
            </a:r>
            <a:r>
              <a:rPr lang="en-US" altLang="zh-CN" sz="1400">
                <a:latin typeface="华文仿宋" charset="-122"/>
                <a:ea typeface="华文仿宋" charset="-122"/>
              </a:rPr>
              <a:t>2015</a:t>
            </a:r>
            <a:r>
              <a:rPr lang="zh-CN" altLang="en-US" sz="1400">
                <a:latin typeface="华文仿宋" charset="-122"/>
                <a:ea typeface="华文仿宋" charset="-122"/>
              </a:rPr>
              <a:t>年国办</a:t>
            </a:r>
            <a:r>
              <a:rPr lang="en-US" altLang="zh-CN" sz="1400">
                <a:latin typeface="华文仿宋" charset="-122"/>
                <a:ea typeface="华文仿宋" charset="-122"/>
              </a:rPr>
              <a:t>20</a:t>
            </a:r>
            <a:r>
              <a:rPr lang="zh-CN" altLang="en-US" sz="1400">
                <a:latin typeface="华文仿宋" charset="-122"/>
                <a:ea typeface="华文仿宋" charset="-122"/>
              </a:rPr>
              <a:t>号文、</a:t>
            </a:r>
            <a:r>
              <a:rPr lang="en-US" altLang="zh-CN" sz="1400">
                <a:latin typeface="华文仿宋" charset="-122"/>
                <a:ea typeface="华文仿宋" charset="-122"/>
              </a:rPr>
              <a:t>2016</a:t>
            </a:r>
            <a:r>
              <a:rPr lang="zh-CN" altLang="en-US" sz="1400">
                <a:latin typeface="华文仿宋" charset="-122"/>
                <a:ea typeface="华文仿宋" charset="-122"/>
              </a:rPr>
              <a:t>年中发</a:t>
            </a:r>
            <a:r>
              <a:rPr lang="en-US" altLang="zh-CN" sz="1400">
                <a:latin typeface="华文仿宋" charset="-122"/>
                <a:ea typeface="华文仿宋" charset="-122"/>
              </a:rPr>
              <a:t>32</a:t>
            </a:r>
            <a:r>
              <a:rPr lang="zh-CN" altLang="en-US" sz="1400">
                <a:latin typeface="华文仿宋" charset="-122"/>
                <a:ea typeface="华文仿宋" charset="-122"/>
              </a:rPr>
              <a:t>号文都有强调</a:t>
            </a:r>
            <a:r>
              <a:rPr lang="zh-CN" altLang="en-US" sz="1400">
                <a:latin typeface="微软雅黑" panose="020B0503020204020204" charset="-122"/>
                <a:ea typeface="微软雅黑" panose="020B0503020204020204" charset="-122"/>
              </a:rPr>
              <a:t>）</a:t>
            </a:r>
            <a:endParaRPr lang="en-US" altLang="zh-CN" sz="1400">
              <a:latin typeface="华文仿宋" charset="-122"/>
              <a:ea typeface="华文仿宋" charset="-122"/>
            </a:endParaRPr>
          </a:p>
        </p:txBody>
      </p:sp>
      <p:cxnSp>
        <p:nvCxnSpPr>
          <p:cNvPr id="2591" name="Line 102"/>
          <p:cNvCxnSpPr/>
          <p:nvPr/>
        </p:nvCxnSpPr>
        <p:spPr>
          <a:xfrm flipH="1">
            <a:off x="3829050" y="2266950"/>
            <a:ext cx="0" cy="250825"/>
          </a:xfrm>
          <a:prstGeom prst="line">
            <a:avLst/>
          </a:prstGeom>
          <a:ln w="19050" cap="flat" cmpd="sng">
            <a:solidFill>
              <a:srgbClr val="000000"/>
            </a:solidFill>
            <a:prstDash val="solid"/>
            <a:headEnd type="none" w="med" len="med"/>
            <a:tailEnd type="none" w="med" len="med"/>
          </a:ln>
        </p:spPr>
      </p:cxnSp>
      <p:cxnSp>
        <p:nvCxnSpPr>
          <p:cNvPr id="2592" name="Line 103"/>
          <p:cNvCxnSpPr/>
          <p:nvPr/>
        </p:nvCxnSpPr>
        <p:spPr>
          <a:xfrm flipH="1">
            <a:off x="3135313" y="2265363"/>
            <a:ext cx="1330325" cy="0"/>
          </a:xfrm>
          <a:prstGeom prst="line">
            <a:avLst/>
          </a:prstGeom>
          <a:ln w="19050" cap="flat" cmpd="sng">
            <a:solidFill>
              <a:srgbClr val="000000"/>
            </a:solidFill>
            <a:prstDash val="sysDot"/>
            <a:headEnd type="none" w="med" len="med"/>
            <a:tailEnd type="none" w="med" len="med"/>
          </a:ln>
        </p:spPr>
      </p:cxnSp>
      <p:sp>
        <p:nvSpPr>
          <p:cNvPr id="2593" name="Text Box 104"/>
          <p:cNvSpPr/>
          <p:nvPr/>
        </p:nvSpPr>
        <p:spPr>
          <a:xfrm>
            <a:off x="1995488" y="1079500"/>
            <a:ext cx="3386137" cy="1168400"/>
          </a:xfrm>
          <a:prstGeom prst="rect">
            <a:avLst/>
          </a:prstGeom>
          <a:noFill/>
          <a:ln w="9525">
            <a:noFill/>
          </a:ln>
        </p:spPr>
        <p:txBody>
          <a:bodyPr/>
          <a:p>
            <a:pPr algn="just" eaLnBrk="0" fontAlgn="base" hangingPunct="0">
              <a:lnSpc>
                <a:spcPct val="100000"/>
              </a:lnSpc>
              <a:spcBef>
                <a:spcPct val="0"/>
              </a:spcBef>
              <a:spcAft>
                <a:spcPct val="0"/>
              </a:spcAft>
              <a:buClr>
                <a:schemeClr val="accent2"/>
              </a:buClr>
              <a:buSzPct val="100000"/>
            </a:pPr>
            <a:r>
              <a:rPr lang="zh-CN" altLang="zh-CN" sz="1400">
                <a:latin typeface="微软雅黑" panose="020B0503020204020204" charset="-122"/>
                <a:ea typeface="微软雅黑" panose="020B0503020204020204" charset="-122"/>
              </a:rPr>
              <a:t>人民政府对事故调查报告做出批复后，应当利用</a:t>
            </a:r>
            <a:r>
              <a:rPr lang="zh-CN" altLang="zh-CN" sz="1400">
                <a:solidFill>
                  <a:srgbClr val="FF3300"/>
                </a:solidFill>
                <a:latin typeface="微软雅黑" panose="020B0503020204020204" charset="-122"/>
                <a:ea typeface="微软雅黑" panose="020B0503020204020204" charset="-122"/>
              </a:rPr>
              <a:t>政府网站（或者由牵头组织事故调查的部门在部门网站）</a:t>
            </a:r>
            <a:r>
              <a:rPr lang="zh-CN" altLang="zh-CN" sz="1400">
                <a:latin typeface="微软雅黑" panose="020B0503020204020204" charset="-122"/>
                <a:ea typeface="微软雅黑" panose="020B0503020204020204" charset="-122"/>
              </a:rPr>
              <a:t>等主流媒体，及时向社会</a:t>
            </a:r>
            <a:r>
              <a:rPr lang="zh-CN" altLang="zh-CN" sz="1400">
                <a:solidFill>
                  <a:srgbClr val="FF3300"/>
                </a:solidFill>
                <a:latin typeface="微软雅黑" panose="020B0503020204020204" charset="-122"/>
                <a:ea typeface="微软雅黑" panose="020B0503020204020204" charset="-122"/>
              </a:rPr>
              <a:t>全文</a:t>
            </a:r>
            <a:r>
              <a:rPr lang="zh-CN" altLang="zh-CN" sz="1400">
                <a:latin typeface="微软雅黑" panose="020B0503020204020204" charset="-122"/>
                <a:ea typeface="微软雅黑" panose="020B0503020204020204" charset="-122"/>
              </a:rPr>
              <a:t>公布事故调查报告（依法应当保密的除外），接受社会监督。</a:t>
            </a:r>
            <a:endParaRPr lang="en-US" altLang="zh-CN" sz="1400">
              <a:latin typeface="微软雅黑" panose="020B0503020204020204" charset="-122"/>
              <a:ea typeface="微软雅黑" panose="020B0503020204020204" charset="-122"/>
            </a:endParaRPr>
          </a:p>
        </p:txBody>
      </p:sp>
      <p:cxnSp>
        <p:nvCxnSpPr>
          <p:cNvPr id="2594" name="Line 105"/>
          <p:cNvCxnSpPr/>
          <p:nvPr/>
        </p:nvCxnSpPr>
        <p:spPr>
          <a:xfrm flipH="1">
            <a:off x="5265738" y="3448050"/>
            <a:ext cx="0" cy="250825"/>
          </a:xfrm>
          <a:prstGeom prst="line">
            <a:avLst/>
          </a:prstGeom>
          <a:ln w="19050" cap="flat" cmpd="sng">
            <a:solidFill>
              <a:srgbClr val="000000"/>
            </a:solidFill>
            <a:prstDash val="solid"/>
            <a:headEnd type="none" w="med" len="med"/>
            <a:tailEnd type="none" w="med" len="med"/>
          </a:ln>
        </p:spPr>
      </p:cxnSp>
      <p:cxnSp>
        <p:nvCxnSpPr>
          <p:cNvPr id="2595" name="Line 106"/>
          <p:cNvCxnSpPr/>
          <p:nvPr/>
        </p:nvCxnSpPr>
        <p:spPr>
          <a:xfrm flipH="1">
            <a:off x="4656138" y="3698875"/>
            <a:ext cx="1190625" cy="0"/>
          </a:xfrm>
          <a:prstGeom prst="line">
            <a:avLst/>
          </a:prstGeom>
          <a:ln w="19050" cap="flat" cmpd="sng">
            <a:solidFill>
              <a:srgbClr val="000000"/>
            </a:solidFill>
            <a:prstDash val="sysDot"/>
            <a:headEnd type="none" w="med" len="med"/>
            <a:tailEnd type="none" w="med" len="med"/>
          </a:ln>
        </p:spPr>
      </p:cxnSp>
      <p:sp>
        <p:nvSpPr>
          <p:cNvPr id="2596" name="Text Box 107"/>
          <p:cNvSpPr/>
          <p:nvPr/>
        </p:nvSpPr>
        <p:spPr>
          <a:xfrm>
            <a:off x="3876675" y="3746500"/>
            <a:ext cx="3019425" cy="1385888"/>
          </a:xfrm>
          <a:prstGeom prst="rect">
            <a:avLst/>
          </a:prstGeom>
          <a:noFill/>
          <a:ln w="9525">
            <a:noFill/>
          </a:ln>
        </p:spPr>
        <p:txBody>
          <a:bodyPr/>
          <a:p>
            <a:pPr eaLnBrk="0" fontAlgn="base" hangingPunct="0">
              <a:lnSpc>
                <a:spcPct val="100000"/>
              </a:lnSpc>
              <a:spcBef>
                <a:spcPct val="0"/>
              </a:spcBef>
              <a:spcAft>
                <a:spcPct val="0"/>
              </a:spcAft>
              <a:buClr>
                <a:schemeClr val="folHlink"/>
              </a:buClr>
              <a:buSzPct val="100000"/>
            </a:pPr>
            <a:r>
              <a:rPr lang="zh-CN" altLang="zh-CN" sz="1400">
                <a:latin typeface="微软雅黑" panose="020B0503020204020204" charset="-122"/>
                <a:ea typeface="微软雅黑" panose="020B0503020204020204" charset="-122"/>
              </a:rPr>
              <a:t>由</a:t>
            </a:r>
            <a:r>
              <a:rPr lang="zh-CN" altLang="zh-CN" sz="1400">
                <a:solidFill>
                  <a:srgbClr val="FF3300"/>
                </a:solidFill>
                <a:latin typeface="微软雅黑" panose="020B0503020204020204" charset="-122"/>
                <a:ea typeface="微软雅黑" panose="020B0503020204020204" charset="-122"/>
              </a:rPr>
              <a:t>牵头组织事故调查的部门</a:t>
            </a:r>
            <a:r>
              <a:rPr lang="zh-CN" altLang="zh-CN" sz="1400">
                <a:latin typeface="微软雅黑" panose="020B0503020204020204" charset="-122"/>
                <a:ea typeface="微软雅黑" panose="020B0503020204020204" charset="-122"/>
              </a:rPr>
              <a:t>负责按一卷一档的原则，将</a:t>
            </a:r>
            <a:r>
              <a:rPr lang="zh-CN" altLang="zh-CN" sz="1400">
                <a:solidFill>
                  <a:srgbClr val="FF3300"/>
                </a:solidFill>
                <a:latin typeface="微软雅黑" panose="020B0503020204020204" charset="-122"/>
                <a:ea typeface="微软雅黑" panose="020B0503020204020204" charset="-122"/>
              </a:rPr>
              <a:t>调查报告（含工作组报告）、技术鉴定报告、各类请示、批复文件等</a:t>
            </a:r>
            <a:r>
              <a:rPr lang="zh-CN" altLang="zh-CN" sz="1400">
                <a:latin typeface="微软雅黑" panose="020B0503020204020204" charset="-122"/>
                <a:ea typeface="微软雅黑" panose="020B0503020204020204" charset="-122"/>
              </a:rPr>
              <a:t>相关证据材料，</a:t>
            </a:r>
            <a:r>
              <a:rPr lang="zh-CN" altLang="zh-CN" sz="1400">
                <a:solidFill>
                  <a:srgbClr val="FF3300"/>
                </a:solidFill>
                <a:latin typeface="微软雅黑" panose="020B0503020204020204" charset="-122"/>
                <a:ea typeface="微软雅黑" panose="020B0503020204020204" charset="-122"/>
              </a:rPr>
              <a:t>处理落实材料</a:t>
            </a:r>
            <a:r>
              <a:rPr lang="zh-CN" altLang="zh-CN" sz="1400">
                <a:latin typeface="微软雅黑" panose="020B0503020204020204" charset="-122"/>
                <a:ea typeface="微软雅黑" panose="020B0503020204020204" charset="-122"/>
              </a:rPr>
              <a:t>，</a:t>
            </a:r>
            <a:r>
              <a:rPr lang="zh-CN" altLang="zh-CN" sz="1400">
                <a:solidFill>
                  <a:srgbClr val="FF3300"/>
                </a:solidFill>
                <a:latin typeface="微软雅黑" panose="020B0503020204020204" charset="-122"/>
                <a:ea typeface="微软雅黑" panose="020B0503020204020204" charset="-122"/>
              </a:rPr>
              <a:t>相关执法文书</a:t>
            </a:r>
            <a:r>
              <a:rPr lang="zh-CN" altLang="zh-CN" sz="1400">
                <a:latin typeface="微软雅黑" panose="020B0503020204020204" charset="-122"/>
                <a:ea typeface="微软雅黑" panose="020B0503020204020204" charset="-122"/>
              </a:rPr>
              <a:t>等整理归档。</a:t>
            </a:r>
            <a:endParaRPr lang="en-US" altLang="zh-CN" sz="1400">
              <a:latin typeface="微软雅黑" panose="020B0503020204020204" charset="-122"/>
              <a:ea typeface="微软雅黑" panose="020B0503020204020204" charset="-122"/>
            </a:endParaRPr>
          </a:p>
        </p:txBody>
      </p:sp>
      <p:grpSp>
        <p:nvGrpSpPr>
          <p:cNvPr id="2597" name="组合 2596"/>
          <p:cNvGrpSpPr/>
          <p:nvPr/>
        </p:nvGrpSpPr>
        <p:grpSpPr>
          <a:xfrm>
            <a:off x="1143000" y="2503488"/>
            <a:ext cx="6858000" cy="939800"/>
            <a:chOff x="0" y="2102"/>
            <a:chExt cx="5760" cy="790"/>
          </a:xfrm>
        </p:grpSpPr>
        <p:cxnSp>
          <p:nvCxnSpPr>
            <p:cNvPr id="2598" name="Line 109"/>
            <p:cNvCxnSpPr/>
            <p:nvPr/>
          </p:nvCxnSpPr>
          <p:spPr>
            <a:xfrm flipH="1">
              <a:off x="0" y="2501"/>
              <a:ext cx="652" cy="0"/>
            </a:xfrm>
            <a:prstGeom prst="line">
              <a:avLst/>
            </a:prstGeom>
            <a:ln w="76200" cap="flat" cmpd="sng">
              <a:solidFill>
                <a:srgbClr val="000000"/>
              </a:solidFill>
              <a:prstDash val="solid"/>
              <a:headEnd type="none" w="med" len="med"/>
              <a:tailEnd type="none" w="med" len="med"/>
            </a:ln>
          </p:spPr>
        </p:cxnSp>
        <p:cxnSp>
          <p:nvCxnSpPr>
            <p:cNvPr id="2599" name="Line 110"/>
            <p:cNvCxnSpPr/>
            <p:nvPr/>
          </p:nvCxnSpPr>
          <p:spPr>
            <a:xfrm flipH="1">
              <a:off x="3839" y="2501"/>
              <a:ext cx="510" cy="0"/>
            </a:xfrm>
            <a:prstGeom prst="line">
              <a:avLst/>
            </a:prstGeom>
            <a:ln w="76200" cap="flat" cmpd="sng">
              <a:solidFill>
                <a:srgbClr val="000000"/>
              </a:solidFill>
              <a:prstDash val="solid"/>
              <a:headEnd type="none" w="med" len="med"/>
              <a:tailEnd type="none" w="med" len="med"/>
            </a:ln>
          </p:spPr>
        </p:cxnSp>
        <p:sp>
          <p:nvSpPr>
            <p:cNvPr id="2600" name="Arc 111"/>
            <p:cNvSpPr/>
            <p:nvPr/>
          </p:nvSpPr>
          <p:spPr>
            <a:xfrm rot="-5400000" flipV="1">
              <a:off x="2051" y="1929"/>
              <a:ext cx="412" cy="769"/>
            </a:xfrm>
            <a:noFill/>
            <a:ln w="76200" cap="flat" cmpd="sng">
              <a:solidFill>
                <a:srgbClr val="000000"/>
              </a:solidFill>
              <a:prstDash val="solid"/>
              <a:round/>
              <a:headEnd type="none" w="med" len="med"/>
              <a:tailEnd type="none" w="med" len="med"/>
            </a:ln>
            <a:effectLst>
              <a:outerShdw dist="35921" dir="2699999" algn="ctr" rotWithShape="0">
                <a:schemeClr val="bg2">
                  <a:alpha val="50000"/>
                </a:schemeClr>
              </a:outerShdw>
            </a:effectLst>
          </p:spPr>
          <p:txBody>
            <a:bodyPr/>
            <a:p>
              <a:endParaRPr lang="zh-CN" altLang="en-US"/>
            </a:p>
          </p:txBody>
        </p:sp>
        <p:sp>
          <p:nvSpPr>
            <p:cNvPr id="2601" name="Arc 112"/>
            <p:cNvSpPr/>
            <p:nvPr/>
          </p:nvSpPr>
          <p:spPr>
            <a:xfrm rot="-5400000" flipV="1">
              <a:off x="4503" y="1926"/>
              <a:ext cx="418" cy="769"/>
            </a:xfrm>
            <a:noFill/>
            <a:ln w="76200" cap="flat" cmpd="sng">
              <a:solidFill>
                <a:srgbClr val="000000"/>
              </a:solidFill>
              <a:prstDash val="solid"/>
              <a:round/>
              <a:headEnd type="none" w="med" len="med"/>
              <a:tailEnd type="none" w="med" len="med"/>
            </a:ln>
            <a:effectLst>
              <a:outerShdw dist="35921" dir="2699999" algn="ctr" rotWithShape="0">
                <a:schemeClr val="bg2">
                  <a:alpha val="50000"/>
                </a:schemeClr>
              </a:outerShdw>
            </a:effectLst>
          </p:spPr>
          <p:txBody>
            <a:bodyPr/>
            <a:p>
              <a:endParaRPr lang="zh-CN" altLang="en-US"/>
            </a:p>
          </p:txBody>
        </p:sp>
        <p:cxnSp>
          <p:nvCxnSpPr>
            <p:cNvPr id="2602" name="Line 113"/>
            <p:cNvCxnSpPr/>
            <p:nvPr/>
          </p:nvCxnSpPr>
          <p:spPr>
            <a:xfrm flipH="1">
              <a:off x="2619" y="2501"/>
              <a:ext cx="496" cy="0"/>
            </a:xfrm>
            <a:prstGeom prst="line">
              <a:avLst/>
            </a:prstGeom>
            <a:ln w="76200" cap="flat" cmpd="sng">
              <a:solidFill>
                <a:srgbClr val="000000"/>
              </a:solidFill>
              <a:prstDash val="solid"/>
              <a:headEnd type="none" w="med" len="med"/>
              <a:tailEnd type="none" w="med" len="med"/>
            </a:ln>
          </p:spPr>
        </p:cxnSp>
        <p:sp>
          <p:nvSpPr>
            <p:cNvPr id="2603" name="Arc 114"/>
            <p:cNvSpPr/>
            <p:nvPr/>
          </p:nvSpPr>
          <p:spPr>
            <a:xfrm rot="5400000">
              <a:off x="3277" y="2307"/>
              <a:ext cx="400" cy="769"/>
            </a:xfrm>
            <a:noFill/>
            <a:ln w="76200" cap="flat" cmpd="sng">
              <a:solidFill>
                <a:srgbClr val="000000"/>
              </a:solidFill>
              <a:prstDash val="solid"/>
              <a:round/>
              <a:headEnd type="none" w="med" len="med"/>
              <a:tailEnd type="none" w="med" len="med"/>
            </a:ln>
            <a:effectLst>
              <a:outerShdw dist="35921" dir="2699999" algn="ctr" rotWithShape="0">
                <a:schemeClr val="bg2">
                  <a:alpha val="50000"/>
                </a:schemeClr>
              </a:outerShdw>
            </a:effectLst>
          </p:spPr>
          <p:txBody>
            <a:bodyPr/>
            <a:p>
              <a:endParaRPr lang="zh-CN" altLang="en-US"/>
            </a:p>
          </p:txBody>
        </p:sp>
        <p:cxnSp>
          <p:nvCxnSpPr>
            <p:cNvPr id="2604" name="Line 115"/>
            <p:cNvCxnSpPr/>
            <p:nvPr/>
          </p:nvCxnSpPr>
          <p:spPr>
            <a:xfrm flipH="1">
              <a:off x="5071" y="2501"/>
              <a:ext cx="689" cy="0"/>
            </a:xfrm>
            <a:prstGeom prst="line">
              <a:avLst/>
            </a:prstGeom>
            <a:ln w="76200" cap="flat" cmpd="sng">
              <a:solidFill>
                <a:srgbClr val="000000"/>
              </a:solidFill>
              <a:prstDash val="solid"/>
              <a:headEnd type="none" w="med" len="med"/>
              <a:tailEnd type="none" w="med" len="med"/>
            </a:ln>
          </p:spPr>
        </p:cxnSp>
        <p:cxnSp>
          <p:nvCxnSpPr>
            <p:cNvPr id="2605" name="Line 116"/>
            <p:cNvCxnSpPr/>
            <p:nvPr/>
          </p:nvCxnSpPr>
          <p:spPr>
            <a:xfrm flipH="1">
              <a:off x="1377" y="2501"/>
              <a:ext cx="523" cy="0"/>
            </a:xfrm>
            <a:prstGeom prst="line">
              <a:avLst/>
            </a:prstGeom>
            <a:ln w="76200" cap="flat" cmpd="sng">
              <a:solidFill>
                <a:srgbClr val="000000"/>
              </a:solidFill>
              <a:prstDash val="solid"/>
              <a:headEnd type="none" w="med" len="med"/>
              <a:tailEnd type="none" w="med" len="med"/>
            </a:ln>
          </p:spPr>
        </p:cxnSp>
        <p:sp>
          <p:nvSpPr>
            <p:cNvPr id="2606" name="Arc 117"/>
            <p:cNvSpPr/>
            <p:nvPr/>
          </p:nvSpPr>
          <p:spPr>
            <a:xfrm rot="5400000">
              <a:off x="814" y="2307"/>
              <a:ext cx="400" cy="769"/>
            </a:xfrm>
            <a:noFill/>
            <a:ln w="76200" cap="flat" cmpd="sng">
              <a:solidFill>
                <a:srgbClr val="000000"/>
              </a:solidFill>
              <a:prstDash val="solid"/>
              <a:round/>
              <a:headEnd type="none" w="med" len="med"/>
              <a:tailEnd type="none" w="med" len="med"/>
            </a:ln>
            <a:effectLst>
              <a:outerShdw dist="35921" dir="2699999" algn="ctr" rotWithShape="0">
                <a:schemeClr val="bg2">
                  <a:alpha val="50000"/>
                </a:schemeClr>
              </a:outerShdw>
            </a:effectLst>
          </p:spPr>
          <p:txBody>
            <a:bodyPr/>
            <a:p>
              <a:endParaRPr lang="zh-CN" altLang="en-US"/>
            </a:p>
          </p:txBody>
        </p:sp>
      </p:grpSp>
      <p:pic>
        <p:nvPicPr>
          <p:cNvPr id="2607" name="Picture 118"/>
          <p:cNvPicPr>
            <a:picLocks noChangeAspect="1"/>
          </p:cNvPicPr>
          <p:nvPr/>
        </p:nvPicPr>
        <p:blipFill>
          <a:blip r:embed="rId3"/>
          <a:stretch>
            <a:fillRect/>
          </a:stretch>
        </p:blipFill>
        <p:spPr>
          <a:xfrm>
            <a:off x="2046288" y="2517775"/>
            <a:ext cx="619125" cy="284163"/>
          </a:xfrm>
          <a:prstGeom prst="rect">
            <a:avLst/>
          </a:prstGeom>
          <a:noFill/>
          <a:ln w="9525">
            <a:noFill/>
          </a:ln>
        </p:spPr>
      </p:pic>
      <p:pic>
        <p:nvPicPr>
          <p:cNvPr id="2608" name="Picture 119"/>
          <p:cNvPicPr>
            <a:picLocks noChangeAspect="1"/>
          </p:cNvPicPr>
          <p:nvPr/>
        </p:nvPicPr>
        <p:blipFill>
          <a:blip r:embed="rId3"/>
          <a:stretch>
            <a:fillRect/>
          </a:stretch>
        </p:blipFill>
        <p:spPr>
          <a:xfrm>
            <a:off x="3529013" y="2589213"/>
            <a:ext cx="619125" cy="282575"/>
          </a:xfrm>
          <a:prstGeom prst="rect">
            <a:avLst/>
          </a:prstGeom>
          <a:noFill/>
          <a:ln w="9525">
            <a:noFill/>
          </a:ln>
        </p:spPr>
      </p:pic>
      <p:pic>
        <p:nvPicPr>
          <p:cNvPr id="2609" name="Picture 120"/>
          <p:cNvPicPr>
            <a:picLocks noChangeAspect="1"/>
          </p:cNvPicPr>
          <p:nvPr/>
        </p:nvPicPr>
        <p:blipFill>
          <a:blip r:embed="rId3"/>
          <a:stretch>
            <a:fillRect/>
          </a:stretch>
        </p:blipFill>
        <p:spPr>
          <a:xfrm>
            <a:off x="4979988" y="2603500"/>
            <a:ext cx="619125" cy="282575"/>
          </a:xfrm>
          <a:prstGeom prst="rect">
            <a:avLst/>
          </a:prstGeom>
          <a:noFill/>
          <a:ln w="9525">
            <a:noFill/>
          </a:ln>
        </p:spPr>
      </p:pic>
      <p:pic>
        <p:nvPicPr>
          <p:cNvPr id="2610" name="Picture 121"/>
          <p:cNvPicPr>
            <a:picLocks noChangeAspect="1"/>
          </p:cNvPicPr>
          <p:nvPr/>
        </p:nvPicPr>
        <p:blipFill>
          <a:blip r:embed="rId3"/>
          <a:stretch>
            <a:fillRect/>
          </a:stretch>
        </p:blipFill>
        <p:spPr>
          <a:xfrm>
            <a:off x="6450013" y="2609850"/>
            <a:ext cx="619125" cy="284163"/>
          </a:xfrm>
          <a:prstGeom prst="rect">
            <a:avLst/>
          </a:prstGeom>
          <a:noFill/>
          <a:ln w="9525">
            <a:noFill/>
          </a:ln>
        </p:spPr>
      </p:pic>
      <p:sp>
        <p:nvSpPr>
          <p:cNvPr id="2611" name="标题 2"/>
          <p:cNvSpPr/>
          <p:nvPr/>
        </p:nvSpPr>
        <p:spPr>
          <a:xfrm>
            <a:off x="971550" y="-20637"/>
            <a:ext cx="8172450" cy="738187"/>
          </a:xfrm>
          <a:prstGeom prst="rect">
            <a:avLst/>
          </a:prstGeom>
          <a:noFill/>
          <a:ln w="9525">
            <a:noFill/>
          </a:ln>
        </p:spPr>
        <p:txBody>
          <a:bodyPr anchor="ctr" anchorCtr="0"/>
          <a:p>
            <a:pPr eaLnBrk="0" fontAlgn="base" hangingPunct="0">
              <a:lnSpc>
                <a:spcPct val="100000"/>
              </a:lnSpc>
              <a:spcBef>
                <a:spcPct val="0"/>
              </a:spcBef>
              <a:spcAft>
                <a:spcPct val="0"/>
              </a:spcAft>
              <a:buClrTx/>
              <a:buSzPct val="100000"/>
            </a:pPr>
            <a:r>
              <a:rPr lang="zh-CN" altLang="en-US" sz="3200">
                <a:latin typeface="黑体" panose="02010609060101010101" charset="-122"/>
                <a:ea typeface="黑体" panose="02010609060101010101" charset="-122"/>
              </a:rPr>
              <a:t>四、处理阶段</a:t>
            </a:r>
            <a:endParaRPr lang="zh-CN" altLang="en-US" sz="3200">
              <a:latin typeface="黑体" panose="02010609060101010101" charset="-122"/>
              <a:ea typeface="黑体"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4" name="Text Box 8"/>
          <p:cNvSpPr/>
          <p:nvPr/>
        </p:nvSpPr>
        <p:spPr>
          <a:xfrm>
            <a:off x="936625" y="2066925"/>
            <a:ext cx="7569200" cy="2835275"/>
          </a:xfrm>
          <a:prstGeom prst="rect">
            <a:avLst/>
          </a:prstGeom>
          <a:noFill/>
          <a:ln w="9525">
            <a:noFill/>
          </a:ln>
        </p:spPr>
        <p:txBody>
          <a:bodyPr/>
          <a:p>
            <a:pPr marL="257175" indent="-257175" algn="just" fontAlgn="base">
              <a:lnSpc>
                <a:spcPct val="120000"/>
              </a:lnSpc>
              <a:spcBef>
                <a:spcPct val="50000"/>
              </a:spcBef>
              <a:spcAft>
                <a:spcPct val="0"/>
              </a:spcAft>
              <a:buClrTx/>
              <a:buSzPct val="100000"/>
              <a:buChar char="•"/>
            </a:pPr>
            <a:r>
              <a:rPr lang="zh-CN" altLang="en-US" sz="2100" b="1">
                <a:solidFill>
                  <a:srgbClr val="002060"/>
                </a:solidFill>
                <a:latin typeface="Arial" panose="020B0604020202020204" pitchFamily="34" charset="0"/>
                <a:ea typeface="宋体" panose="02010600030101010101" pitchFamily="2" charset="-122"/>
              </a:rPr>
              <a:t>从进一步明确安全生产总体要求、健全落实安全生产责任制、改革安全监管监察体制、大力推进依法治理、建立安全预防控制体系、加强安全基础保障能力建设等</a:t>
            </a:r>
            <a:r>
              <a:rPr lang="en-US" altLang="zh-CN" sz="2100" b="1">
                <a:solidFill>
                  <a:srgbClr val="C00000"/>
                </a:solidFill>
                <a:latin typeface="Arial" panose="020B0604020202020204" pitchFamily="34" charset="0"/>
                <a:ea typeface="宋体" panose="02010600030101010101" pitchFamily="2" charset="-122"/>
              </a:rPr>
              <a:t>6</a:t>
            </a:r>
            <a:r>
              <a:rPr lang="zh-CN" altLang="en-US" sz="2100" b="1">
                <a:solidFill>
                  <a:srgbClr val="C00000"/>
                </a:solidFill>
                <a:latin typeface="Arial" panose="020B0604020202020204" pitchFamily="34" charset="0"/>
                <a:ea typeface="宋体" panose="02010600030101010101" pitchFamily="2" charset="-122"/>
              </a:rPr>
              <a:t>个</a:t>
            </a:r>
            <a:r>
              <a:rPr lang="zh-CN" altLang="en-US" sz="2100" b="1">
                <a:solidFill>
                  <a:srgbClr val="002060"/>
                </a:solidFill>
                <a:latin typeface="Arial" panose="020B0604020202020204" pitchFamily="34" charset="0"/>
                <a:ea typeface="宋体" panose="02010600030101010101" pitchFamily="2" charset="-122"/>
              </a:rPr>
              <a:t>方面，围绕解决安全生产体制机制发展等深层次问题，提出了加强和改进安全生产工作的</a:t>
            </a:r>
            <a:r>
              <a:rPr lang="en-US" altLang="zh-CN" sz="2100" b="1">
                <a:solidFill>
                  <a:srgbClr val="C00000"/>
                </a:solidFill>
                <a:latin typeface="Arial" panose="020B0604020202020204" pitchFamily="34" charset="0"/>
                <a:ea typeface="宋体" panose="02010600030101010101" pitchFamily="2" charset="-122"/>
              </a:rPr>
              <a:t>30</a:t>
            </a:r>
            <a:r>
              <a:rPr lang="zh-CN" altLang="en-US" sz="2100" b="1">
                <a:solidFill>
                  <a:srgbClr val="C00000"/>
                </a:solidFill>
                <a:latin typeface="Arial" panose="020B0604020202020204" pitchFamily="34" charset="0"/>
                <a:ea typeface="宋体" panose="02010600030101010101" pitchFamily="2" charset="-122"/>
              </a:rPr>
              <a:t>条</a:t>
            </a:r>
            <a:r>
              <a:rPr lang="zh-CN" altLang="en-US" sz="2100" b="1">
                <a:solidFill>
                  <a:srgbClr val="002060"/>
                </a:solidFill>
                <a:latin typeface="Arial" panose="020B0604020202020204" pitchFamily="34" charset="0"/>
                <a:ea typeface="宋体" panose="02010600030101010101" pitchFamily="2" charset="-122"/>
              </a:rPr>
              <a:t>重大改革举措和任务要求。其中，在 </a:t>
            </a:r>
            <a:r>
              <a:rPr lang="en-US" altLang="zh-CN" sz="2100" b="1">
                <a:solidFill>
                  <a:srgbClr val="C00000"/>
                </a:solidFill>
                <a:latin typeface="Arial" panose="020B0604020202020204" pitchFamily="34" charset="0"/>
                <a:ea typeface="宋体" panose="02010600030101010101" pitchFamily="2" charset="-122"/>
              </a:rPr>
              <a:t>2</a:t>
            </a:r>
            <a:r>
              <a:rPr lang="zh-CN" altLang="en-US" sz="2100" b="1">
                <a:solidFill>
                  <a:srgbClr val="C00000"/>
                </a:solidFill>
                <a:latin typeface="Arial" panose="020B0604020202020204" pitchFamily="34" charset="0"/>
                <a:ea typeface="宋体" panose="02010600030101010101" pitchFamily="2" charset="-122"/>
              </a:rPr>
              <a:t>个</a:t>
            </a:r>
            <a:r>
              <a:rPr lang="zh-CN" altLang="en-US" sz="2100" b="1">
                <a:solidFill>
                  <a:srgbClr val="002060"/>
                </a:solidFill>
                <a:latin typeface="Arial" panose="020B0604020202020204" pitchFamily="34" charset="0"/>
                <a:ea typeface="宋体" panose="02010600030101010101" pitchFamily="2" charset="-122"/>
              </a:rPr>
              <a:t>方面提出了进一步加强和改进事故调查处理的新要求。</a:t>
            </a:r>
            <a:endParaRPr lang="en-US" altLang="zh-CN" sz="2100" b="1">
              <a:solidFill>
                <a:srgbClr val="002060"/>
              </a:solidFill>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buNone/>
            </a:pPr>
            <a:endParaRPr lang="en-US" altLang="zh-CN" b="1">
              <a:solidFill>
                <a:srgbClr val="C00000"/>
              </a:solidFill>
              <a:latin typeface="Arial" panose="020B0604020202020204" pitchFamily="34" charset="0"/>
              <a:ea typeface="宋体" panose="02010600030101010101" pitchFamily="2" charset="-122"/>
            </a:endParaRPr>
          </a:p>
        </p:txBody>
      </p:sp>
      <p:sp>
        <p:nvSpPr>
          <p:cNvPr id="2615" name="圆角矩形 5"/>
          <p:cNvSpPr/>
          <p:nvPr/>
        </p:nvSpPr>
        <p:spPr>
          <a:xfrm>
            <a:off x="1439863" y="1004888"/>
            <a:ext cx="6750050" cy="865187"/>
          </a:xfrm>
          <a:prstGeom prst="roundRect">
            <a:avLst>
              <a:gd name="adj" fmla="val 16667"/>
            </a:avLst>
          </a:prstGeom>
          <a:solidFill>
            <a:srgbClr val="FFFFFF"/>
          </a:solidFill>
          <a:ln w="25400" cap="flat" cmpd="sng">
            <a:solidFill>
              <a:srgbClr val="0000FF"/>
            </a:solidFill>
            <a:prstDash val="solid"/>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r>
              <a:rPr lang="en-US" altLang="zh-CN" sz="2100" b="1" baseline="0">
                <a:solidFill>
                  <a:srgbClr val="C00000"/>
                </a:solidFill>
                <a:latin typeface="Times New Roman" panose="02020603050405020304" charset="0"/>
                <a:ea typeface="宋体" panose="02010600030101010101" pitchFamily="2" charset="-122"/>
                <a:sym typeface="Wingdings" panose="05000000000000000000"/>
              </a:rPr>
              <a:t>2016</a:t>
            </a:r>
            <a:r>
              <a:rPr lang="zh-CN" altLang="en-US" sz="2100" b="1" baseline="0">
                <a:solidFill>
                  <a:srgbClr val="C00000"/>
                </a:solidFill>
                <a:latin typeface="Times New Roman" panose="02020603050405020304" charset="0"/>
                <a:ea typeface="宋体" panose="02010600030101010101" pitchFamily="2" charset="-122"/>
                <a:sym typeface="Wingdings" panose="05000000000000000000"/>
              </a:rPr>
              <a:t>年</a:t>
            </a:r>
            <a:r>
              <a:rPr lang="en-US" altLang="zh-CN" sz="2100" b="1" baseline="0">
                <a:solidFill>
                  <a:srgbClr val="C00000"/>
                </a:solidFill>
                <a:latin typeface="Times New Roman" panose="02020603050405020304" charset="0"/>
                <a:ea typeface="宋体" panose="02010600030101010101" pitchFamily="2" charset="-122"/>
                <a:sym typeface="Wingdings" panose="05000000000000000000"/>
              </a:rPr>
              <a:t>12</a:t>
            </a:r>
            <a:r>
              <a:rPr lang="zh-CN" altLang="en-US" sz="2100" b="1" baseline="0">
                <a:solidFill>
                  <a:srgbClr val="C00000"/>
                </a:solidFill>
                <a:latin typeface="Times New Roman" panose="02020603050405020304" charset="0"/>
                <a:ea typeface="宋体" panose="02010600030101010101" pitchFamily="2" charset="-122"/>
                <a:sym typeface="Wingdings" panose="05000000000000000000"/>
              </a:rPr>
              <a:t>月</a:t>
            </a:r>
            <a:r>
              <a:rPr lang="en-US" altLang="zh-CN" sz="2100" b="1" baseline="0">
                <a:solidFill>
                  <a:srgbClr val="C00000"/>
                </a:solidFill>
                <a:latin typeface="Times New Roman" panose="02020603050405020304" charset="0"/>
                <a:ea typeface="宋体" panose="02010600030101010101" pitchFamily="2" charset="-122"/>
                <a:sym typeface="Wingdings" panose="05000000000000000000"/>
              </a:rPr>
              <a:t>9</a:t>
            </a:r>
            <a:r>
              <a:rPr lang="zh-CN" altLang="en-US" sz="2100" b="1" baseline="0">
                <a:solidFill>
                  <a:srgbClr val="C00000"/>
                </a:solidFill>
                <a:latin typeface="Times New Roman" panose="02020603050405020304" charset="0"/>
                <a:ea typeface="宋体" panose="02010600030101010101" pitchFamily="2" charset="-122"/>
                <a:sym typeface="Wingdings" panose="05000000000000000000"/>
              </a:rPr>
              <a:t>日，中共中央 国务院下发了</a:t>
            </a:r>
            <a:r>
              <a:rPr lang="en-US" altLang="zh-CN" sz="2100" b="1" baseline="0">
                <a:solidFill>
                  <a:srgbClr val="C00000"/>
                </a:solidFill>
                <a:latin typeface="Times New Roman" panose="02020603050405020304" charset="0"/>
                <a:ea typeface="宋体" panose="02010600030101010101" pitchFamily="2" charset="-122"/>
                <a:sym typeface="Wingdings" panose="05000000000000000000"/>
              </a:rPr>
              <a:t>《</a:t>
            </a:r>
            <a:r>
              <a:rPr lang="zh-CN" altLang="en-US" sz="2100" b="1" baseline="0">
                <a:solidFill>
                  <a:srgbClr val="C00000"/>
                </a:solidFill>
                <a:latin typeface="Times New Roman" panose="02020603050405020304" charset="0"/>
                <a:ea typeface="宋体" panose="02010600030101010101" pitchFamily="2" charset="-122"/>
                <a:sym typeface="Wingdings" panose="05000000000000000000"/>
              </a:rPr>
              <a:t>关于推进安全生产领域改革发展意见</a:t>
            </a:r>
            <a:r>
              <a:rPr lang="en-US" altLang="zh-CN" sz="2100" b="1" baseline="0">
                <a:solidFill>
                  <a:srgbClr val="C00000"/>
                </a:solidFill>
                <a:latin typeface="Times New Roman" panose="02020603050405020304" charset="0"/>
                <a:ea typeface="宋体" panose="02010600030101010101" pitchFamily="2" charset="-122"/>
                <a:sym typeface="Wingdings" panose="05000000000000000000"/>
              </a:rPr>
              <a:t>》</a:t>
            </a:r>
            <a:r>
              <a:rPr lang="zh-CN" altLang="en-US" sz="2100" b="1" baseline="0">
                <a:solidFill>
                  <a:srgbClr val="C00000"/>
                </a:solidFill>
                <a:latin typeface="Times New Roman" panose="02020603050405020304" charset="0"/>
                <a:ea typeface="宋体" panose="02010600030101010101" pitchFamily="2" charset="-122"/>
                <a:sym typeface="Wingdings" panose="05000000000000000000"/>
              </a:rPr>
              <a:t>（中发</a:t>
            </a:r>
            <a:r>
              <a:rPr lang="en-US" altLang="zh-CN" sz="2100" b="1" baseline="0">
                <a:solidFill>
                  <a:srgbClr val="C00000"/>
                </a:solidFill>
                <a:latin typeface="Times New Roman" panose="02020603050405020304" charset="0"/>
                <a:ea typeface="宋体" panose="02010600030101010101" pitchFamily="2" charset="-122"/>
                <a:sym typeface="Wingdings" panose="05000000000000000000"/>
              </a:rPr>
              <a:t>〔2016〕32</a:t>
            </a:r>
            <a:r>
              <a:rPr lang="zh-CN" altLang="en-US" sz="2100" b="1" baseline="0">
                <a:solidFill>
                  <a:srgbClr val="C00000"/>
                </a:solidFill>
                <a:latin typeface="Times New Roman" panose="02020603050405020304" charset="0"/>
                <a:ea typeface="宋体" panose="02010600030101010101" pitchFamily="2" charset="-122"/>
                <a:sym typeface="Wingdings" panose="05000000000000000000"/>
              </a:rPr>
              <a:t>号）</a:t>
            </a:r>
            <a:endParaRPr lang="zh-CN" altLang="en-US" baseline="0">
              <a:solidFill>
                <a:srgbClr val="000000"/>
              </a:solidFill>
              <a:latin typeface="Times New Roman" panose="02020603050405020304" charset="0"/>
              <a:ea typeface="宋体" panose="02010600030101010101" pitchFamily="2" charset="-122"/>
              <a:sym typeface="Wingdings" panose="05000000000000000000"/>
            </a:endParaRPr>
          </a:p>
        </p:txBody>
      </p:sp>
      <p:sp>
        <p:nvSpPr>
          <p:cNvPr id="2616"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“改革意见”对事故调查处理的新要求</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9" name="Text Box 8"/>
          <p:cNvSpPr/>
          <p:nvPr/>
        </p:nvSpPr>
        <p:spPr>
          <a:xfrm>
            <a:off x="1006475" y="1419225"/>
            <a:ext cx="7453313" cy="2701925"/>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b="1">
                <a:latin typeface="Arial" panose="020B0604020202020204" pitchFamily="34" charset="0"/>
                <a:ea typeface="宋体" panose="02010600030101010101" pitchFamily="2" charset="-122"/>
              </a:rPr>
              <a:t>二、健全落实安全生产责任制</a:t>
            </a:r>
            <a:endParaRPr lang="en-US" altLang="zh-CN" sz="2100" b="1">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pPr>
            <a:r>
              <a:rPr lang="zh-CN" altLang="en-US" sz="2100">
                <a:latin typeface="Arial" panose="020B0604020202020204" pitchFamily="34" charset="0"/>
                <a:ea typeface="宋体" panose="02010600030101010101" pitchFamily="2" charset="-122"/>
              </a:rPr>
              <a:t>      </a:t>
            </a:r>
            <a:r>
              <a:rPr lang="zh-CN" altLang="en-US" b="1">
                <a:solidFill>
                  <a:srgbClr val="FF0000"/>
                </a:solidFill>
                <a:latin typeface="Arial" panose="020B0604020202020204" pitchFamily="34" charset="0"/>
                <a:ea typeface="宋体" panose="02010600030101010101" pitchFamily="2" charset="-122"/>
              </a:rPr>
              <a:t>（八）严格责任追究制度</a:t>
            </a:r>
            <a:endParaRPr lang="en-US" altLang="zh-CN" b="1">
              <a:solidFill>
                <a:srgbClr val="FF0000"/>
              </a:solidFill>
              <a:latin typeface="Arial" panose="020B0604020202020204" pitchFamily="34" charset="0"/>
              <a:ea typeface="宋体" panose="02010600030101010101" pitchFamily="2" charset="-122"/>
            </a:endParaRPr>
          </a:p>
          <a:p>
            <a:pPr marL="257175" indent="-257175" algn="just" fontAlgn="base">
              <a:lnSpc>
                <a:spcPct val="150000"/>
              </a:lnSpc>
              <a:spcBef>
                <a:spcPct val="50000"/>
              </a:spcBef>
              <a:spcAft>
                <a:spcPct val="0"/>
              </a:spcAft>
              <a:buClrTx/>
              <a:buSzPct val="100000"/>
              <a:buNone/>
            </a:pPr>
            <a:r>
              <a:rPr lang="en-US" altLang="zh-CN">
                <a:solidFill>
                  <a:srgbClr val="002060"/>
                </a:solidFill>
                <a:latin typeface="Arial" panose="020B0604020202020204" pitchFamily="34" charset="0"/>
                <a:ea typeface="宋体" panose="02010600030101010101" pitchFamily="2" charset="-122"/>
              </a:rPr>
              <a:t>            </a:t>
            </a:r>
            <a:r>
              <a:rPr lang="zh-CN" altLang="en-US">
                <a:solidFill>
                  <a:srgbClr val="002060"/>
                </a:solidFill>
                <a:latin typeface="微软雅黑" panose="020B0503020204020204" charset="-122"/>
                <a:ea typeface="微软雅黑" panose="020B0503020204020204" charset="-122"/>
              </a:rPr>
              <a:t>实行党政领导干部任期安全生产责任制，日常工作依责尽职、发生事故依责追究</a:t>
            </a:r>
            <a:r>
              <a:rPr lang="en-US" altLang="zh-CN">
                <a:solidFill>
                  <a:srgbClr val="002060"/>
                </a:solidFill>
                <a:latin typeface="微软雅黑" panose="020B0503020204020204" charset="-122"/>
                <a:ea typeface="微软雅黑" panose="020B0503020204020204" charset="-122"/>
              </a:rPr>
              <a:t>… …</a:t>
            </a:r>
            <a:r>
              <a:rPr lang="zh-CN" altLang="en-US">
                <a:solidFill>
                  <a:srgbClr val="002060"/>
                </a:solidFill>
                <a:latin typeface="微软雅黑" panose="020B0503020204020204" charset="-122"/>
                <a:ea typeface="微软雅黑" panose="020B0503020204020204" charset="-122"/>
              </a:rPr>
              <a:t>对被追究刑事责任的生产经营者依法实施相应的职业禁入，对事故发生负有重大责任的社会服务机构和人员依法严肃追究法律责任，并依法实施相应的行业禁入。</a:t>
            </a:r>
            <a:endParaRPr lang="en-US" altLang="zh-CN">
              <a:latin typeface="微软雅黑" panose="020B0503020204020204" charset="-122"/>
              <a:ea typeface="微软雅黑" panose="020B0503020204020204" charset="-122"/>
            </a:endParaRPr>
          </a:p>
        </p:txBody>
      </p:sp>
      <p:sp>
        <p:nvSpPr>
          <p:cNvPr id="2620" name="Text Box 8"/>
          <p:cNvSpPr/>
          <p:nvPr/>
        </p:nvSpPr>
        <p:spPr>
          <a:xfrm>
            <a:off x="1006475" y="842963"/>
            <a:ext cx="7183438" cy="831850"/>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b="1">
                <a:solidFill>
                  <a:srgbClr val="C00000"/>
                </a:solidFill>
                <a:latin typeface="微软雅黑" panose="020B0503020204020204" charset="-122"/>
                <a:ea typeface="微软雅黑" panose="020B0503020204020204" charset="-122"/>
              </a:rPr>
              <a:t>《中共中央国务院关于推进安全生产领域改革发展意见》</a:t>
            </a:r>
            <a:endParaRPr lang="en-US" altLang="zh-CN" sz="2100" b="1">
              <a:solidFill>
                <a:srgbClr val="C00000"/>
              </a:solidFill>
              <a:latin typeface="微软雅黑" panose="020B0503020204020204" charset="-122"/>
              <a:ea typeface="微软雅黑" panose="020B0503020204020204" charset="-122"/>
            </a:endParaRPr>
          </a:p>
          <a:p>
            <a:pPr marL="257175" indent="-257175" fontAlgn="base">
              <a:lnSpc>
                <a:spcPct val="100000"/>
              </a:lnSpc>
              <a:spcBef>
                <a:spcPct val="50000"/>
              </a:spcBef>
              <a:spcAft>
                <a:spcPct val="0"/>
              </a:spcAft>
              <a:buClrTx/>
              <a:buSzPct val="100000"/>
              <a:buNone/>
            </a:pPr>
            <a:endParaRPr lang="en-US" altLang="zh-CN" b="1">
              <a:solidFill>
                <a:srgbClr val="C00000"/>
              </a:solidFill>
              <a:latin typeface="Arial" panose="020B0604020202020204" pitchFamily="34" charset="0"/>
              <a:ea typeface="宋体" panose="02010600030101010101" pitchFamily="2" charset="-122"/>
            </a:endParaRPr>
          </a:p>
        </p:txBody>
      </p:sp>
      <p:sp>
        <p:nvSpPr>
          <p:cNvPr id="2621"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“改革意见”对事故调查处理的新要求</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4" name="Text Box 8"/>
          <p:cNvSpPr/>
          <p:nvPr/>
        </p:nvSpPr>
        <p:spPr>
          <a:xfrm>
            <a:off x="1006475" y="1347788"/>
            <a:ext cx="7526338" cy="2700337"/>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a:latin typeface="黑体" panose="02010609060101010101" charset="-122"/>
                <a:ea typeface="黑体" panose="02010609060101010101" charset="-122"/>
              </a:rPr>
              <a:t>四、大力推进依法治理</a:t>
            </a:r>
            <a:endParaRPr lang="en-US" altLang="zh-CN" sz="2100">
              <a:latin typeface="黑体" panose="02010609060101010101" charset="-122"/>
              <a:ea typeface="黑体" panose="02010609060101010101" charset="-122"/>
            </a:endParaRPr>
          </a:p>
          <a:p>
            <a:pPr marL="257175" indent="-257175" fontAlgn="base">
              <a:lnSpc>
                <a:spcPct val="100000"/>
              </a:lnSpc>
              <a:spcBef>
                <a:spcPct val="50000"/>
              </a:spcBef>
              <a:spcAft>
                <a:spcPct val="0"/>
              </a:spcAft>
              <a:buClrTx/>
              <a:buSzPct val="100000"/>
            </a:pPr>
            <a:r>
              <a:rPr lang="zh-CN" altLang="en-US" sz="2100">
                <a:solidFill>
                  <a:srgbClr val="FF0000"/>
                </a:solidFill>
                <a:latin typeface="Arial" panose="020B0604020202020204" pitchFamily="34" charset="0"/>
                <a:ea typeface="宋体" panose="02010600030101010101" pitchFamily="2" charset="-122"/>
              </a:rPr>
              <a:t>  </a:t>
            </a:r>
            <a:r>
              <a:rPr lang="zh-CN" altLang="en-US" b="1">
                <a:solidFill>
                  <a:srgbClr val="FF0000"/>
                </a:solidFill>
                <a:latin typeface="Arial" panose="020B0604020202020204" pitchFamily="34" charset="0"/>
                <a:ea typeface="宋体" panose="02010600030101010101" pitchFamily="2" charset="-122"/>
              </a:rPr>
              <a:t>（十三）健全法律法规体系</a:t>
            </a:r>
            <a:endParaRPr lang="en-US" altLang="zh-CN" b="1">
              <a:solidFill>
                <a:srgbClr val="FF0000"/>
              </a:solidFill>
              <a:latin typeface="Arial" panose="020B0604020202020204" pitchFamily="34" charset="0"/>
              <a:ea typeface="宋体" panose="02010600030101010101" pitchFamily="2" charset="-122"/>
            </a:endParaRPr>
          </a:p>
          <a:p>
            <a:pPr marL="257175" indent="-257175" algn="just" fontAlgn="base">
              <a:lnSpc>
                <a:spcPct val="150000"/>
              </a:lnSpc>
              <a:spcBef>
                <a:spcPct val="50000"/>
              </a:spcBef>
              <a:spcAft>
                <a:spcPct val="0"/>
              </a:spcAft>
              <a:buClrTx/>
              <a:buSzPct val="100000"/>
            </a:pPr>
            <a:r>
              <a:rPr lang="en-US" altLang="zh-CN">
                <a:solidFill>
                  <a:srgbClr val="002060"/>
                </a:solidFill>
                <a:latin typeface="微软雅黑" panose="020B0503020204020204" charset="-122"/>
                <a:ea typeface="微软雅黑" panose="020B0503020204020204" charset="-122"/>
              </a:rPr>
              <a:t>          …</a:t>
            </a:r>
            <a:r>
              <a:rPr lang="zh-CN" altLang="en-US">
                <a:solidFill>
                  <a:srgbClr val="002060"/>
                </a:solidFill>
                <a:latin typeface="微软雅黑" panose="020B0503020204020204" charset="-122"/>
                <a:ea typeface="微软雅黑" panose="020B0503020204020204" charset="-122"/>
              </a:rPr>
              <a:t>研究修改刑法有关条款，将生产经营过程中极易导致重大生产安全事故的违法行为列入刑法调整范围</a:t>
            </a:r>
            <a:r>
              <a:rPr lang="en-US" altLang="zh-CN">
                <a:solidFill>
                  <a:srgbClr val="002060"/>
                </a:solidFill>
                <a:latin typeface="微软雅黑" panose="020B0503020204020204" charset="-122"/>
                <a:ea typeface="微软雅黑" panose="020B0503020204020204" charset="-122"/>
              </a:rPr>
              <a:t>…</a:t>
            </a:r>
            <a:r>
              <a:rPr lang="en-US" altLang="zh-CN">
                <a:latin typeface="Arial" panose="020B0604020202020204" pitchFamily="34" charset="0"/>
                <a:ea typeface="宋体" panose="02010600030101010101" pitchFamily="2" charset="-122"/>
              </a:rPr>
              <a:t>    </a:t>
            </a:r>
            <a:r>
              <a:rPr lang="en-US" altLang="zh-CN" b="1">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pPr>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buNone/>
            </a:pPr>
            <a:endParaRPr lang="en-US" altLang="zh-CN">
              <a:latin typeface="Arial" panose="020B0604020202020204" pitchFamily="34" charset="0"/>
              <a:ea typeface="宋体" panose="02010600030101010101" pitchFamily="2" charset="-122"/>
            </a:endParaRPr>
          </a:p>
        </p:txBody>
      </p:sp>
      <p:sp>
        <p:nvSpPr>
          <p:cNvPr id="2625" name="Text Box 8"/>
          <p:cNvSpPr/>
          <p:nvPr/>
        </p:nvSpPr>
        <p:spPr>
          <a:xfrm>
            <a:off x="1006475" y="842963"/>
            <a:ext cx="7183438" cy="831850"/>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b="1">
                <a:solidFill>
                  <a:srgbClr val="C00000"/>
                </a:solidFill>
                <a:latin typeface="微软雅黑" panose="020B0503020204020204" charset="-122"/>
                <a:ea typeface="微软雅黑" panose="020B0503020204020204" charset="-122"/>
              </a:rPr>
              <a:t>《中共中央国务院关于推进安全生产领域改革发展意见》</a:t>
            </a:r>
            <a:endParaRPr lang="en-US" altLang="zh-CN" sz="2100" b="1">
              <a:solidFill>
                <a:srgbClr val="C00000"/>
              </a:solidFill>
              <a:latin typeface="微软雅黑" panose="020B0503020204020204" charset="-122"/>
              <a:ea typeface="微软雅黑" panose="020B0503020204020204" charset="-122"/>
            </a:endParaRPr>
          </a:p>
          <a:p>
            <a:pPr marL="257175" indent="-257175" fontAlgn="base">
              <a:lnSpc>
                <a:spcPct val="100000"/>
              </a:lnSpc>
              <a:spcBef>
                <a:spcPct val="50000"/>
              </a:spcBef>
              <a:spcAft>
                <a:spcPct val="0"/>
              </a:spcAft>
              <a:buClrTx/>
              <a:buSzPct val="100000"/>
              <a:buNone/>
            </a:pPr>
            <a:endParaRPr lang="en-US" altLang="zh-CN" b="1">
              <a:solidFill>
                <a:srgbClr val="C00000"/>
              </a:solidFill>
              <a:latin typeface="Arial" panose="020B0604020202020204" pitchFamily="34" charset="0"/>
              <a:ea typeface="宋体" panose="02010600030101010101" pitchFamily="2" charset="-122"/>
            </a:endParaRPr>
          </a:p>
        </p:txBody>
      </p:sp>
      <p:sp>
        <p:nvSpPr>
          <p:cNvPr id="2626"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“改革意见”对事故调查处理的新要求</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9" name="Text Box 8"/>
          <p:cNvSpPr/>
          <p:nvPr/>
        </p:nvSpPr>
        <p:spPr>
          <a:xfrm>
            <a:off x="900113" y="2284413"/>
            <a:ext cx="7573962" cy="2363787"/>
          </a:xfrm>
          <a:prstGeom prst="rect">
            <a:avLst/>
          </a:prstGeom>
          <a:noFill/>
          <a:ln w="9525">
            <a:noFill/>
          </a:ln>
        </p:spPr>
        <p:txBody>
          <a:bodyPr/>
          <a:p>
            <a:pPr indent="457200" algn="just" fontAlgn="base">
              <a:lnSpc>
                <a:spcPct val="130000"/>
              </a:lnSpc>
              <a:spcBef>
                <a:spcPct val="50000"/>
              </a:spcBef>
              <a:spcAft>
                <a:spcPct val="0"/>
              </a:spcAft>
              <a:buClrTx/>
              <a:buSzPct val="100000"/>
            </a:pPr>
            <a:r>
              <a:rPr lang="en-US" altLang="zh-CN">
                <a:solidFill>
                  <a:srgbClr val="002060"/>
                </a:solidFill>
                <a:latin typeface="微软雅黑" panose="020B0503020204020204" charset="-122"/>
                <a:ea typeface="微软雅黑" panose="020B0503020204020204" charset="-122"/>
              </a:rPr>
              <a:t>…</a:t>
            </a:r>
            <a:r>
              <a:rPr lang="zh-CN" altLang="en-US">
                <a:solidFill>
                  <a:srgbClr val="002060"/>
                </a:solidFill>
                <a:latin typeface="微软雅黑" panose="020B0503020204020204" charset="-122"/>
                <a:ea typeface="微软雅黑" panose="020B0503020204020204" charset="-122"/>
              </a:rPr>
              <a:t>建立行政执法和刑事司法衔接制度，负有安全生产监督管理职责的部门要加强与公安、检察院、法院等协调配合，完善安全生产违法线索通报、案件移送与协查机制</a:t>
            </a:r>
            <a:r>
              <a:rPr lang="en-US" altLang="zh-CN">
                <a:solidFill>
                  <a:srgbClr val="002060"/>
                </a:solidFill>
                <a:latin typeface="微软雅黑" panose="020B0503020204020204" charset="-122"/>
                <a:ea typeface="微软雅黑" panose="020B0503020204020204" charset="-122"/>
              </a:rPr>
              <a:t>…</a:t>
            </a:r>
            <a:r>
              <a:rPr lang="zh-CN" altLang="en-US">
                <a:solidFill>
                  <a:srgbClr val="002060"/>
                </a:solidFill>
                <a:latin typeface="微软雅黑" panose="020B0503020204020204" charset="-122"/>
                <a:ea typeface="微软雅黑" panose="020B0503020204020204" charset="-122"/>
              </a:rPr>
              <a:t>完善司法机关参与事故调查机制，严肃查处违法犯罪行为</a:t>
            </a:r>
            <a:r>
              <a:rPr lang="en-US" altLang="zh-CN">
                <a:solidFill>
                  <a:srgbClr val="002060"/>
                </a:solidFill>
                <a:latin typeface="微软雅黑" panose="020B0503020204020204" charset="-122"/>
                <a:ea typeface="微软雅黑" panose="020B0503020204020204" charset="-122"/>
              </a:rPr>
              <a:t>…</a:t>
            </a:r>
            <a:r>
              <a:rPr lang="en-US" altLang="zh-CN" b="1">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indent="457200" fontAlgn="base">
              <a:lnSpc>
                <a:spcPct val="100000"/>
              </a:lnSpc>
              <a:spcBef>
                <a:spcPct val="50000"/>
              </a:spcBef>
              <a:spcAft>
                <a:spcPct val="0"/>
              </a:spcAft>
              <a:buClrTx/>
              <a:buSzPct val="100000"/>
            </a:pPr>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indent="457200" fontAlgn="base">
              <a:lnSpc>
                <a:spcPct val="100000"/>
              </a:lnSpc>
              <a:spcBef>
                <a:spcPct val="50000"/>
              </a:spcBef>
              <a:spcAft>
                <a:spcPct val="0"/>
              </a:spcAft>
              <a:buClrTx/>
              <a:buSzPct val="100000"/>
            </a:pPr>
            <a:endParaRPr lang="en-US" altLang="zh-CN">
              <a:latin typeface="Arial" panose="020B0604020202020204" pitchFamily="34" charset="0"/>
              <a:ea typeface="宋体" panose="02010600030101010101" pitchFamily="2" charset="-122"/>
            </a:endParaRPr>
          </a:p>
        </p:txBody>
      </p:sp>
      <p:sp>
        <p:nvSpPr>
          <p:cNvPr id="2630" name="Text Box 8"/>
          <p:cNvSpPr/>
          <p:nvPr/>
        </p:nvSpPr>
        <p:spPr>
          <a:xfrm>
            <a:off x="1006475" y="842963"/>
            <a:ext cx="7183438" cy="831850"/>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b="1">
                <a:solidFill>
                  <a:srgbClr val="C00000"/>
                </a:solidFill>
                <a:latin typeface="微软雅黑" panose="020B0503020204020204" charset="-122"/>
                <a:ea typeface="微软雅黑" panose="020B0503020204020204" charset="-122"/>
              </a:rPr>
              <a:t>《中共中央国务院关于推进安全生产领域改革发展意见》</a:t>
            </a:r>
            <a:endParaRPr lang="en-US" altLang="zh-CN" sz="2100" b="1">
              <a:solidFill>
                <a:srgbClr val="C00000"/>
              </a:solidFill>
              <a:latin typeface="微软雅黑" panose="020B0503020204020204" charset="-122"/>
              <a:ea typeface="微软雅黑" panose="020B0503020204020204" charset="-122"/>
            </a:endParaRPr>
          </a:p>
          <a:p>
            <a:pPr marL="257175" indent="-257175" fontAlgn="base">
              <a:lnSpc>
                <a:spcPct val="100000"/>
              </a:lnSpc>
              <a:spcBef>
                <a:spcPct val="50000"/>
              </a:spcBef>
              <a:spcAft>
                <a:spcPct val="0"/>
              </a:spcAft>
              <a:buClrTx/>
              <a:buSzPct val="100000"/>
              <a:buNone/>
            </a:pPr>
            <a:endParaRPr lang="en-US" altLang="zh-CN" b="1">
              <a:solidFill>
                <a:srgbClr val="C00000"/>
              </a:solidFill>
              <a:latin typeface="Arial" panose="020B0604020202020204" pitchFamily="34" charset="0"/>
              <a:ea typeface="宋体" panose="02010600030101010101" pitchFamily="2" charset="-122"/>
            </a:endParaRPr>
          </a:p>
        </p:txBody>
      </p:sp>
      <p:sp>
        <p:nvSpPr>
          <p:cNvPr id="2631" name="Text Box 8"/>
          <p:cNvSpPr/>
          <p:nvPr/>
        </p:nvSpPr>
        <p:spPr>
          <a:xfrm>
            <a:off x="1006475" y="1336675"/>
            <a:ext cx="7597775" cy="1730375"/>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a:latin typeface="黑体" panose="02010609060101010101" charset="-122"/>
                <a:ea typeface="黑体" panose="02010609060101010101" charset="-122"/>
              </a:rPr>
              <a:t>四、大力推进依法治理</a:t>
            </a:r>
            <a:endParaRPr lang="en-US" altLang="zh-CN" sz="2100">
              <a:latin typeface="黑体" panose="02010609060101010101" charset="-122"/>
              <a:ea typeface="黑体" panose="02010609060101010101" charset="-122"/>
            </a:endParaRPr>
          </a:p>
          <a:p>
            <a:pPr marL="257175" indent="-257175" fontAlgn="base">
              <a:lnSpc>
                <a:spcPct val="100000"/>
              </a:lnSpc>
              <a:spcBef>
                <a:spcPct val="50000"/>
              </a:spcBef>
              <a:spcAft>
                <a:spcPct val="0"/>
              </a:spcAft>
              <a:buClrTx/>
              <a:buSzPct val="100000"/>
            </a:pPr>
            <a:r>
              <a:rPr lang="zh-CN" altLang="en-US" sz="2100">
                <a:latin typeface="Arial" panose="020B0604020202020204" pitchFamily="34" charset="0"/>
                <a:ea typeface="宋体" panose="02010600030101010101" pitchFamily="2" charset="-122"/>
              </a:rPr>
              <a:t>   </a:t>
            </a:r>
            <a:r>
              <a:rPr lang="zh-CN" altLang="en-US" b="1">
                <a:solidFill>
                  <a:srgbClr val="FF0000"/>
                </a:solidFill>
                <a:latin typeface="Arial" panose="020B0604020202020204" pitchFamily="34" charset="0"/>
                <a:ea typeface="宋体" panose="02010600030101010101" pitchFamily="2" charset="-122"/>
              </a:rPr>
              <a:t>（十六）规范监管执法行为</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pPr>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buNone/>
            </a:pPr>
            <a:endParaRPr lang="en-US" altLang="zh-CN">
              <a:latin typeface="Arial" panose="020B0604020202020204" pitchFamily="34" charset="0"/>
              <a:ea typeface="宋体" panose="02010600030101010101" pitchFamily="2" charset="-122"/>
            </a:endParaRPr>
          </a:p>
        </p:txBody>
      </p:sp>
      <p:sp>
        <p:nvSpPr>
          <p:cNvPr id="2632"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“改革意见”对事故调查处理的新要求</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5" name="Text Box 8"/>
          <p:cNvSpPr/>
          <p:nvPr/>
        </p:nvSpPr>
        <p:spPr>
          <a:xfrm>
            <a:off x="566738" y="2268538"/>
            <a:ext cx="8064500" cy="2584450"/>
          </a:xfrm>
          <a:prstGeom prst="rect">
            <a:avLst/>
          </a:prstGeom>
          <a:noFill/>
          <a:ln w="9525">
            <a:noFill/>
          </a:ln>
        </p:spPr>
        <p:txBody>
          <a:bodyPr/>
          <a:p>
            <a:pPr marL="257175" indent="-257175" algn="just" fontAlgn="base">
              <a:lnSpc>
                <a:spcPct val="100000"/>
              </a:lnSpc>
              <a:spcBef>
                <a:spcPct val="0"/>
              </a:spcBef>
              <a:spcAft>
                <a:spcPct val="0"/>
              </a:spcAft>
              <a:buClrTx/>
              <a:buSzPct val="100000"/>
            </a:pPr>
            <a:r>
              <a:rPr lang="zh-CN" altLang="en-US">
                <a:solidFill>
                  <a:srgbClr val="002060"/>
                </a:solidFill>
                <a:latin typeface="Arial" panose="020B0604020202020204" pitchFamily="34" charset="0"/>
                <a:ea typeface="宋体" panose="02010600030101010101" pitchFamily="2" charset="-122"/>
              </a:rPr>
              <a:t>            </a:t>
            </a:r>
            <a:r>
              <a:rPr lang="zh-CN" altLang="en-US">
                <a:solidFill>
                  <a:srgbClr val="002060"/>
                </a:solidFill>
                <a:latin typeface="微软雅黑" panose="020B0503020204020204" charset="-122"/>
                <a:ea typeface="微软雅黑" panose="020B0503020204020204" charset="-122"/>
              </a:rPr>
              <a:t>坚持问责与整改并重，充分发挥事故查处对加强和改进安全生产工作的促进作用。</a:t>
            </a:r>
            <a:endParaRPr lang="en-US" altLang="zh-CN">
              <a:solidFill>
                <a:srgbClr val="002060"/>
              </a:solidFill>
              <a:latin typeface="微软雅黑" panose="020B0503020204020204" charset="-122"/>
              <a:ea typeface="微软雅黑" panose="020B0503020204020204" charset="-122"/>
            </a:endParaRPr>
          </a:p>
          <a:p>
            <a:pPr marL="257175" indent="-257175" algn="just" fontAlgn="base">
              <a:lnSpc>
                <a:spcPct val="100000"/>
              </a:lnSpc>
              <a:spcBef>
                <a:spcPct val="0"/>
              </a:spcBef>
              <a:spcAft>
                <a:spcPct val="0"/>
              </a:spcAft>
              <a:buClrTx/>
              <a:buSzPct val="100000"/>
            </a:pPr>
            <a:r>
              <a:rPr lang="en-US" altLang="zh-CN">
                <a:solidFill>
                  <a:srgbClr val="002060"/>
                </a:solidFill>
                <a:latin typeface="微软雅黑" panose="020B0503020204020204" charset="-122"/>
                <a:ea typeface="微软雅黑" panose="020B0503020204020204" charset="-122"/>
              </a:rPr>
              <a:t>           </a:t>
            </a:r>
            <a:r>
              <a:rPr lang="zh-CN" altLang="en-US">
                <a:solidFill>
                  <a:srgbClr val="002060"/>
                </a:solidFill>
                <a:latin typeface="微软雅黑" panose="020B0503020204020204" charset="-122"/>
                <a:ea typeface="微软雅黑" panose="020B0503020204020204" charset="-122"/>
              </a:rPr>
              <a:t>完善生产安全事故调查组组长负责制。</a:t>
            </a:r>
            <a:endParaRPr lang="en-US" altLang="zh-CN">
              <a:solidFill>
                <a:srgbClr val="002060"/>
              </a:solidFill>
              <a:latin typeface="微软雅黑" panose="020B0503020204020204" charset="-122"/>
              <a:ea typeface="微软雅黑" panose="020B0503020204020204" charset="-122"/>
            </a:endParaRPr>
          </a:p>
          <a:p>
            <a:pPr marL="257175" indent="-257175" algn="just" fontAlgn="base">
              <a:lnSpc>
                <a:spcPct val="100000"/>
              </a:lnSpc>
              <a:spcBef>
                <a:spcPct val="0"/>
              </a:spcBef>
              <a:spcAft>
                <a:spcPct val="0"/>
              </a:spcAft>
              <a:buClrTx/>
              <a:buSzPct val="100000"/>
            </a:pPr>
            <a:r>
              <a:rPr lang="en-US" altLang="zh-CN">
                <a:solidFill>
                  <a:srgbClr val="002060"/>
                </a:solidFill>
                <a:latin typeface="微软雅黑" panose="020B0503020204020204" charset="-122"/>
                <a:ea typeface="微软雅黑" panose="020B0503020204020204" charset="-122"/>
              </a:rPr>
              <a:t>           </a:t>
            </a:r>
            <a:r>
              <a:rPr lang="zh-CN" altLang="en-US">
                <a:solidFill>
                  <a:srgbClr val="002060"/>
                </a:solidFill>
                <a:latin typeface="微软雅黑" panose="020B0503020204020204" charset="-122"/>
                <a:ea typeface="微软雅黑" panose="020B0503020204020204" charset="-122"/>
              </a:rPr>
              <a:t>健全典型事故提级调查、跨地区协同调查和工作督导机制。</a:t>
            </a:r>
            <a:endParaRPr lang="en-US" altLang="zh-CN">
              <a:solidFill>
                <a:srgbClr val="002060"/>
              </a:solidFill>
              <a:latin typeface="微软雅黑" panose="020B0503020204020204" charset="-122"/>
              <a:ea typeface="微软雅黑" panose="020B0503020204020204" charset="-122"/>
            </a:endParaRPr>
          </a:p>
          <a:p>
            <a:pPr marL="257175" indent="-257175" algn="just" fontAlgn="base">
              <a:lnSpc>
                <a:spcPct val="100000"/>
              </a:lnSpc>
              <a:spcBef>
                <a:spcPct val="0"/>
              </a:spcBef>
              <a:spcAft>
                <a:spcPct val="0"/>
              </a:spcAft>
              <a:buClrTx/>
              <a:buSzPct val="100000"/>
            </a:pPr>
            <a:r>
              <a:rPr lang="zh-CN" altLang="en-US">
                <a:solidFill>
                  <a:srgbClr val="002060"/>
                </a:solidFill>
                <a:latin typeface="微软雅黑" panose="020B0503020204020204" charset="-122"/>
                <a:ea typeface="微软雅黑" panose="020B0503020204020204" charset="-122"/>
              </a:rPr>
              <a:t>           建立事故调查分析技术支撑体系，所有事故调查报告要设立技术和管理问题专篇，详细分析原因并全文发布，做好解读，回应公众关切。</a:t>
            </a:r>
            <a:r>
              <a:rPr lang="en-US" altLang="zh-CN" b="1">
                <a:latin typeface="微软雅黑" panose="020B0503020204020204" charset="-122"/>
                <a:ea typeface="微软雅黑" panose="020B0503020204020204" charset="-122"/>
              </a:rPr>
              <a:t>    </a:t>
            </a:r>
            <a:endParaRPr lang="en-US" altLang="zh-CN">
              <a:latin typeface="微软雅黑" panose="020B0503020204020204" charset="-122"/>
              <a:ea typeface="微软雅黑" panose="020B0503020204020204" charset="-122"/>
            </a:endParaRPr>
          </a:p>
          <a:p>
            <a:pPr marL="257175" indent="-257175" fontAlgn="base">
              <a:lnSpc>
                <a:spcPct val="100000"/>
              </a:lnSpc>
              <a:spcBef>
                <a:spcPct val="50000"/>
              </a:spcBef>
              <a:spcAft>
                <a:spcPct val="0"/>
              </a:spcAft>
              <a:buClrTx/>
              <a:buSzPct val="100000"/>
            </a:pPr>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pPr>
            <a:endParaRPr lang="en-US" altLang="zh-CN">
              <a:latin typeface="Arial" panose="020B0604020202020204" pitchFamily="34" charset="0"/>
              <a:ea typeface="宋体" panose="02010600030101010101" pitchFamily="2" charset="-122"/>
            </a:endParaRPr>
          </a:p>
        </p:txBody>
      </p:sp>
      <p:sp>
        <p:nvSpPr>
          <p:cNvPr id="2636" name="Text Box 8"/>
          <p:cNvSpPr/>
          <p:nvPr/>
        </p:nvSpPr>
        <p:spPr>
          <a:xfrm>
            <a:off x="1006475" y="1336675"/>
            <a:ext cx="7597775" cy="1730375"/>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a:latin typeface="黑体" panose="02010609060101010101" charset="-122"/>
                <a:ea typeface="黑体" panose="02010609060101010101" charset="-122"/>
              </a:rPr>
              <a:t>四、大力推进依法治理</a:t>
            </a:r>
            <a:endParaRPr lang="en-US" altLang="zh-CN" sz="2100">
              <a:latin typeface="黑体" panose="02010609060101010101" charset="-122"/>
              <a:ea typeface="黑体" panose="02010609060101010101" charset="-122"/>
            </a:endParaRPr>
          </a:p>
          <a:p>
            <a:pPr marL="257175" indent="-257175" fontAlgn="base">
              <a:lnSpc>
                <a:spcPct val="100000"/>
              </a:lnSpc>
              <a:spcBef>
                <a:spcPct val="50000"/>
              </a:spcBef>
              <a:spcAft>
                <a:spcPct val="0"/>
              </a:spcAft>
              <a:buClrTx/>
              <a:buSzPct val="100000"/>
            </a:pPr>
            <a:r>
              <a:rPr lang="zh-CN" altLang="en-US" sz="2100">
                <a:latin typeface="Arial" panose="020B0604020202020204" pitchFamily="34" charset="0"/>
                <a:ea typeface="宋体" panose="02010600030101010101" pitchFamily="2" charset="-122"/>
              </a:rPr>
              <a:t>   </a:t>
            </a:r>
            <a:r>
              <a:rPr lang="zh-CN" altLang="en-US" b="1">
                <a:solidFill>
                  <a:srgbClr val="FF0000"/>
                </a:solidFill>
                <a:latin typeface="Arial" panose="020B0604020202020204" pitchFamily="34" charset="0"/>
                <a:ea typeface="宋体" panose="02010600030101010101" pitchFamily="2" charset="-122"/>
              </a:rPr>
              <a:t>（十九）完善事故调查处理机制</a:t>
            </a:r>
            <a:r>
              <a:rPr lang="en-US" altLang="zh-CN" b="1">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pPr>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buNone/>
            </a:pPr>
            <a:endParaRPr lang="en-US" altLang="zh-CN">
              <a:latin typeface="Arial" panose="020B0604020202020204" pitchFamily="34" charset="0"/>
              <a:ea typeface="宋体" panose="02010600030101010101" pitchFamily="2" charset="-122"/>
            </a:endParaRPr>
          </a:p>
        </p:txBody>
      </p:sp>
      <p:sp>
        <p:nvSpPr>
          <p:cNvPr id="2637" name="Text Box 8"/>
          <p:cNvSpPr/>
          <p:nvPr/>
        </p:nvSpPr>
        <p:spPr>
          <a:xfrm>
            <a:off x="1006475" y="842963"/>
            <a:ext cx="7183438" cy="831850"/>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b="1">
                <a:solidFill>
                  <a:srgbClr val="C00000"/>
                </a:solidFill>
                <a:latin typeface="微软雅黑" panose="020B0503020204020204" charset="-122"/>
                <a:ea typeface="微软雅黑" panose="020B0503020204020204" charset="-122"/>
              </a:rPr>
              <a:t>《中共中央国务院关于推进安全生产领域改革发展意见》</a:t>
            </a:r>
            <a:endParaRPr lang="en-US" altLang="zh-CN" sz="2100" b="1">
              <a:solidFill>
                <a:srgbClr val="C00000"/>
              </a:solidFill>
              <a:latin typeface="微软雅黑" panose="020B0503020204020204" charset="-122"/>
              <a:ea typeface="微软雅黑" panose="020B0503020204020204" charset="-122"/>
            </a:endParaRPr>
          </a:p>
          <a:p>
            <a:pPr marL="257175" indent="-257175" fontAlgn="base">
              <a:lnSpc>
                <a:spcPct val="100000"/>
              </a:lnSpc>
              <a:spcBef>
                <a:spcPct val="50000"/>
              </a:spcBef>
              <a:spcAft>
                <a:spcPct val="0"/>
              </a:spcAft>
              <a:buClrTx/>
              <a:buSzPct val="100000"/>
              <a:buNone/>
            </a:pPr>
            <a:endParaRPr lang="en-US" altLang="zh-CN" b="1">
              <a:solidFill>
                <a:srgbClr val="C00000"/>
              </a:solidFill>
              <a:latin typeface="Arial" panose="020B0604020202020204" pitchFamily="34" charset="0"/>
              <a:ea typeface="宋体" panose="02010600030101010101" pitchFamily="2" charset="-122"/>
            </a:endParaRPr>
          </a:p>
        </p:txBody>
      </p:sp>
      <p:sp>
        <p:nvSpPr>
          <p:cNvPr id="2638"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“改革意见”对事故调查处理的新要求</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 name="Text Box 8"/>
          <p:cNvSpPr/>
          <p:nvPr/>
        </p:nvSpPr>
        <p:spPr>
          <a:xfrm>
            <a:off x="1006475" y="842963"/>
            <a:ext cx="7183438" cy="831850"/>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b="1">
                <a:solidFill>
                  <a:srgbClr val="C00000"/>
                </a:solidFill>
                <a:latin typeface="微软雅黑" panose="020B0503020204020204" charset="-122"/>
                <a:ea typeface="微软雅黑" panose="020B0503020204020204" charset="-122"/>
              </a:rPr>
              <a:t>《中共中央国务院关于推进安全生产领域改革发展意见》</a:t>
            </a:r>
            <a:endParaRPr lang="en-US" altLang="zh-CN" sz="2100" b="1">
              <a:solidFill>
                <a:srgbClr val="C00000"/>
              </a:solidFill>
              <a:latin typeface="微软雅黑" panose="020B0503020204020204" charset="-122"/>
              <a:ea typeface="微软雅黑" panose="020B0503020204020204" charset="-122"/>
            </a:endParaRPr>
          </a:p>
          <a:p>
            <a:pPr marL="257175" indent="-257175" fontAlgn="base">
              <a:lnSpc>
                <a:spcPct val="100000"/>
              </a:lnSpc>
              <a:spcBef>
                <a:spcPct val="50000"/>
              </a:spcBef>
              <a:spcAft>
                <a:spcPct val="0"/>
              </a:spcAft>
              <a:buClrTx/>
              <a:buSzPct val="100000"/>
              <a:buNone/>
            </a:pPr>
            <a:endParaRPr lang="en-US" altLang="zh-CN" b="1">
              <a:solidFill>
                <a:srgbClr val="C00000"/>
              </a:solidFill>
              <a:latin typeface="Arial" panose="020B0604020202020204" pitchFamily="34" charset="0"/>
              <a:ea typeface="宋体" panose="02010600030101010101" pitchFamily="2" charset="-122"/>
            </a:endParaRPr>
          </a:p>
        </p:txBody>
      </p:sp>
      <p:sp>
        <p:nvSpPr>
          <p:cNvPr id="2642" name="Text Box 8"/>
          <p:cNvSpPr/>
          <p:nvPr/>
        </p:nvSpPr>
        <p:spPr>
          <a:xfrm>
            <a:off x="1006475" y="1336675"/>
            <a:ext cx="7597775" cy="1730375"/>
          </a:xfrm>
          <a:prstGeom prst="rect">
            <a:avLst/>
          </a:prstGeom>
          <a:noFill/>
          <a:ln w="9525">
            <a:noFill/>
          </a:ln>
        </p:spPr>
        <p:txBody>
          <a:bodyPr/>
          <a:p>
            <a:pPr marL="257175" indent="-257175" fontAlgn="base">
              <a:lnSpc>
                <a:spcPct val="100000"/>
              </a:lnSpc>
              <a:spcBef>
                <a:spcPct val="50000"/>
              </a:spcBef>
              <a:spcAft>
                <a:spcPct val="0"/>
              </a:spcAft>
              <a:buClrTx/>
              <a:buSzPct val="100000"/>
              <a:buChar char="•"/>
            </a:pPr>
            <a:r>
              <a:rPr lang="zh-CN" altLang="en-US" sz="2100">
                <a:latin typeface="黑体" panose="02010609060101010101" charset="-122"/>
                <a:ea typeface="黑体" panose="02010609060101010101" charset="-122"/>
              </a:rPr>
              <a:t>四、大力推进依法治理</a:t>
            </a:r>
            <a:endParaRPr lang="en-US" altLang="zh-CN" sz="2100">
              <a:latin typeface="黑体" panose="02010609060101010101" charset="-122"/>
              <a:ea typeface="黑体" panose="02010609060101010101" charset="-122"/>
            </a:endParaRPr>
          </a:p>
          <a:p>
            <a:pPr marL="257175" indent="-257175" fontAlgn="base">
              <a:lnSpc>
                <a:spcPct val="100000"/>
              </a:lnSpc>
              <a:spcBef>
                <a:spcPct val="50000"/>
              </a:spcBef>
              <a:spcAft>
                <a:spcPct val="0"/>
              </a:spcAft>
              <a:buClrTx/>
              <a:buSzPct val="100000"/>
            </a:pPr>
            <a:r>
              <a:rPr lang="zh-CN" altLang="en-US" sz="2100">
                <a:latin typeface="Arial" panose="020B0604020202020204" pitchFamily="34" charset="0"/>
                <a:ea typeface="宋体" panose="02010600030101010101" pitchFamily="2" charset="-122"/>
              </a:rPr>
              <a:t>   </a:t>
            </a:r>
            <a:r>
              <a:rPr lang="zh-CN" altLang="en-US" b="1">
                <a:solidFill>
                  <a:srgbClr val="FF0000"/>
                </a:solidFill>
                <a:latin typeface="Arial" panose="020B0604020202020204" pitchFamily="34" charset="0"/>
                <a:ea typeface="宋体" panose="02010600030101010101" pitchFamily="2" charset="-122"/>
              </a:rPr>
              <a:t>（十九）完善事故调查处理机制</a:t>
            </a:r>
            <a:r>
              <a:rPr lang="en-US" altLang="zh-CN" b="1">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pPr>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buNone/>
            </a:pPr>
            <a:endParaRPr lang="en-US" altLang="zh-CN">
              <a:latin typeface="Arial" panose="020B0604020202020204" pitchFamily="34" charset="0"/>
              <a:ea typeface="宋体" panose="02010600030101010101" pitchFamily="2" charset="-122"/>
            </a:endParaRPr>
          </a:p>
        </p:txBody>
      </p:sp>
      <p:sp>
        <p:nvSpPr>
          <p:cNvPr id="2643" name="Text Box 8"/>
          <p:cNvSpPr/>
          <p:nvPr/>
        </p:nvSpPr>
        <p:spPr>
          <a:xfrm>
            <a:off x="684213" y="2355850"/>
            <a:ext cx="7991475" cy="2308225"/>
          </a:xfrm>
          <a:prstGeom prst="rect">
            <a:avLst/>
          </a:prstGeom>
          <a:noFill/>
          <a:ln w="9525">
            <a:noFill/>
          </a:ln>
        </p:spPr>
        <p:txBody>
          <a:bodyPr/>
          <a:p>
            <a:pPr marL="257175" indent="-257175" algn="just" fontAlgn="base">
              <a:lnSpc>
                <a:spcPct val="100000"/>
              </a:lnSpc>
              <a:spcBef>
                <a:spcPct val="0"/>
              </a:spcBef>
              <a:spcAft>
                <a:spcPct val="0"/>
              </a:spcAft>
              <a:buClrTx/>
              <a:buSzPct val="100000"/>
            </a:pPr>
            <a:r>
              <a:rPr lang="zh-CN" altLang="en-US">
                <a:solidFill>
                  <a:srgbClr val="002060"/>
                </a:solidFill>
                <a:latin typeface="微软雅黑" panose="020B0503020204020204" charset="-122"/>
                <a:ea typeface="微软雅黑" panose="020B0503020204020204" charset="-122"/>
              </a:rPr>
              <a:t>          对事故调查发现有漏洞、缺陷的有关法律法规和标准制度，及时启动制定修订工作。</a:t>
            </a:r>
            <a:endParaRPr lang="en-US" altLang="zh-CN">
              <a:solidFill>
                <a:srgbClr val="002060"/>
              </a:solidFill>
              <a:latin typeface="微软雅黑" panose="020B0503020204020204" charset="-122"/>
              <a:ea typeface="微软雅黑" panose="020B0503020204020204" charset="-122"/>
            </a:endParaRPr>
          </a:p>
          <a:p>
            <a:pPr marL="257175" indent="-257175" algn="just" fontAlgn="base">
              <a:lnSpc>
                <a:spcPct val="100000"/>
              </a:lnSpc>
              <a:spcBef>
                <a:spcPct val="0"/>
              </a:spcBef>
              <a:spcAft>
                <a:spcPct val="0"/>
              </a:spcAft>
              <a:buClrTx/>
              <a:buSzPct val="100000"/>
            </a:pPr>
            <a:r>
              <a:rPr lang="en-US" altLang="zh-CN">
                <a:solidFill>
                  <a:srgbClr val="002060"/>
                </a:solidFill>
                <a:latin typeface="微软雅黑" panose="020B0503020204020204" charset="-122"/>
                <a:ea typeface="微软雅黑" panose="020B0503020204020204" charset="-122"/>
              </a:rPr>
              <a:t>          </a:t>
            </a:r>
            <a:r>
              <a:rPr lang="zh-CN" altLang="en-US">
                <a:solidFill>
                  <a:srgbClr val="002060"/>
                </a:solidFill>
                <a:latin typeface="微软雅黑" panose="020B0503020204020204" charset="-122"/>
                <a:ea typeface="微软雅黑" panose="020B0503020204020204" charset="-122"/>
              </a:rPr>
              <a:t>建立事故暴露问题整改督办制度，事故结案后一年内，负责事故调查的地方政府和国务院有关部门要组织开展评估，及时向社会公开，对履职不力、整改措施不落实的，依法依规严肃追究有关单位和人员责任。</a:t>
            </a:r>
            <a:r>
              <a:rPr lang="en-US" altLang="zh-CN">
                <a:latin typeface="微软雅黑" panose="020B0503020204020204" charset="-122"/>
                <a:ea typeface="微软雅黑" panose="020B0503020204020204" charset="-122"/>
              </a:rPr>
              <a:t>     </a:t>
            </a:r>
            <a:r>
              <a:rPr lang="en-US" altLang="zh-CN" b="1">
                <a:latin typeface="微软雅黑" panose="020B0503020204020204" charset="-122"/>
                <a:ea typeface="微软雅黑" panose="020B0503020204020204" charset="-122"/>
              </a:rPr>
              <a:t>         </a:t>
            </a:r>
            <a:endParaRPr lang="en-US" altLang="zh-CN">
              <a:latin typeface="微软雅黑" panose="020B0503020204020204" charset="-122"/>
              <a:ea typeface="微软雅黑" panose="020B0503020204020204" charset="-122"/>
            </a:endParaRPr>
          </a:p>
          <a:p>
            <a:pPr marL="257175" indent="-257175" fontAlgn="base">
              <a:lnSpc>
                <a:spcPct val="100000"/>
              </a:lnSpc>
              <a:spcBef>
                <a:spcPct val="50000"/>
              </a:spcBef>
              <a:spcAft>
                <a:spcPct val="0"/>
              </a:spcAft>
              <a:buClrTx/>
              <a:buSzPct val="100000"/>
            </a:pPr>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57175" indent="-257175" fontAlgn="base">
              <a:lnSpc>
                <a:spcPct val="100000"/>
              </a:lnSpc>
              <a:spcBef>
                <a:spcPct val="50000"/>
              </a:spcBef>
              <a:spcAft>
                <a:spcPct val="0"/>
              </a:spcAft>
              <a:buClrTx/>
              <a:buSzPct val="100000"/>
            </a:pPr>
            <a:endParaRPr lang="en-US" altLang="zh-CN">
              <a:latin typeface="Arial" panose="020B0604020202020204" pitchFamily="34" charset="0"/>
              <a:ea typeface="宋体" panose="02010600030101010101" pitchFamily="2" charset="-122"/>
            </a:endParaRPr>
          </a:p>
        </p:txBody>
      </p:sp>
      <p:sp>
        <p:nvSpPr>
          <p:cNvPr id="2644"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“改革意见”对事故调查处理的新要求</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70" name="组合 2069"/>
          <p:cNvGrpSpPr/>
          <p:nvPr/>
        </p:nvGrpSpPr>
        <p:grpSpPr>
          <a:xfrm>
            <a:off x="925513" y="1004888"/>
            <a:ext cx="7372350" cy="3727450"/>
            <a:chOff x="990600" y="1881188"/>
            <a:chExt cx="6972300" cy="1914525"/>
          </a:xfrm>
        </p:grpSpPr>
        <p:sp>
          <p:nvSpPr>
            <p:cNvPr id="2071" name="Freeform 7"/>
            <p:cNvSpPr/>
            <p:nvPr/>
          </p:nvSpPr>
          <p:spPr>
            <a:xfrm>
              <a:off x="990600" y="2833688"/>
              <a:ext cx="2019300" cy="962025"/>
            </a:xfrm>
            <a:solidFill>
              <a:srgbClr val="CC00CC">
                <a:alpha val="50195"/>
              </a:srgbClr>
            </a:solidFill>
            <a:ln w="9525">
              <a:noFill/>
            </a:ln>
          </p:spPr>
          <p:txBody>
            <a:bodyPr/>
            <a:p>
              <a:endParaRPr lang="zh-CN" altLang="en-US"/>
            </a:p>
          </p:txBody>
        </p:sp>
        <p:sp>
          <p:nvSpPr>
            <p:cNvPr id="2072" name="Freeform 8"/>
            <p:cNvSpPr/>
            <p:nvPr/>
          </p:nvSpPr>
          <p:spPr>
            <a:xfrm rot="10800000">
              <a:off x="6038850" y="1881188"/>
              <a:ext cx="1924050" cy="962025"/>
            </a:xfrm>
            <a:solidFill>
              <a:srgbClr val="CC00CC">
                <a:alpha val="50195"/>
              </a:srgbClr>
            </a:solidFill>
            <a:ln w="9525">
              <a:noFill/>
            </a:ln>
          </p:spPr>
          <p:txBody>
            <a:bodyPr/>
            <a:p>
              <a:endParaRPr lang="zh-CN" altLang="en-US"/>
            </a:p>
          </p:txBody>
        </p:sp>
        <p:sp>
          <p:nvSpPr>
            <p:cNvPr id="2073" name="AutoShape 9"/>
            <p:cNvSpPr/>
            <p:nvPr/>
          </p:nvSpPr>
          <p:spPr>
            <a:xfrm>
              <a:off x="1136231" y="2074434"/>
              <a:ext cx="6596961" cy="1566356"/>
            </a:xfrm>
            <a:prstGeom prst="roundRect">
              <a:avLst>
                <a:gd name="adj" fmla="val 16667"/>
              </a:avLst>
            </a:prstGeom>
            <a:gradFill rotWithShape="1">
              <a:gsLst>
                <a:gs pos="0">
                  <a:srgbClr val="CFCFCF">
                    <a:alpha val="100000"/>
                  </a:srgbClr>
                </a:gs>
                <a:gs pos="50000">
                  <a:srgbClr val="C0C0C0">
                    <a:alpha val="100000"/>
                  </a:srgbClr>
                </a:gs>
                <a:gs pos="100000">
                  <a:srgbClr val="CFCFCF"/>
                </a:gs>
              </a:gsLst>
              <a:lin ang="18900000"/>
              <a:tileRect/>
            </a:gradFill>
            <a:ln w="9525" cap="flat" cmpd="sng">
              <a:prstDash val="solid"/>
              <a:headEnd type="none" w="med" len="med"/>
              <a:tailEnd type="none" w="med" len="med"/>
            </a:ln>
            <a:scene3d>
              <a:camera prst="legacyObliqueTopRight">
                <a:rot lat="0" lon="0" rev="0"/>
              </a:camera>
              <a:lightRig rig="legacyFlat3" dir="b"/>
            </a:scene3d>
            <a:sp3d extrusionH="303200" prstMaterial="legacyMatte">
              <a:bevelT w="13500" h="13500" prst="angle"/>
              <a:bevelB w="13500" h="13500" prst="angle"/>
              <a:extrusionClr>
                <a:schemeClr val="folHlink"/>
              </a:extrusionClr>
            </a:sp3d>
          </p:spPr>
          <p:txBody>
            <a:bodyPr lIns="27000" tIns="0" rIns="27000" bIns="0" anchor="ctr" anchorCtr="0">
              <a:flatTx/>
            </a:bodyPr>
            <a:p>
              <a:pPr algn="just" eaLnBrk="0" fontAlgn="base" hangingPunct="0">
                <a:lnSpc>
                  <a:spcPct val="130000"/>
                </a:lnSpc>
                <a:spcBef>
                  <a:spcPct val="0"/>
                </a:spcBef>
                <a:spcAft>
                  <a:spcPct val="0"/>
                </a:spcAft>
                <a:buClrTx/>
                <a:buSzPct val="100000"/>
              </a:pPr>
              <a:r>
                <a:rPr lang="zh-CN" altLang="en-US" b="1">
                  <a:solidFill>
                    <a:srgbClr val="7030A0"/>
                  </a:solidFill>
                  <a:latin typeface="微软雅黑" panose="020B0503020204020204" charset="-122"/>
                  <a:ea typeface="微软雅黑" panose="020B0503020204020204" charset="-122"/>
                </a:rPr>
                <a:t>安全生产监督管理部门和负有安全生产监督管理职责的有关部门接到事故报告后，按规定上报事故情况并通知公安、人社、工会和人民检察院（第</a:t>
              </a:r>
              <a:r>
                <a:rPr lang="en-US" altLang="zh-CN" b="1">
                  <a:solidFill>
                    <a:srgbClr val="7030A0"/>
                  </a:solidFill>
                  <a:latin typeface="微软雅黑" panose="020B0503020204020204" charset="-122"/>
                  <a:ea typeface="微软雅黑" panose="020B0503020204020204" charset="-122"/>
                </a:rPr>
                <a:t>10</a:t>
              </a:r>
              <a:r>
                <a:rPr lang="zh-CN" altLang="en-US" b="1">
                  <a:solidFill>
                    <a:srgbClr val="7030A0"/>
                  </a:solidFill>
                  <a:latin typeface="微软雅黑" panose="020B0503020204020204" charset="-122"/>
                  <a:ea typeface="微软雅黑" panose="020B0503020204020204" charset="-122"/>
                </a:rPr>
                <a:t>条）；其负责人应当立即赶赴事故现场，组织事故救援（第</a:t>
              </a:r>
              <a:r>
                <a:rPr lang="en-US" altLang="zh-CN" b="1">
                  <a:solidFill>
                    <a:srgbClr val="7030A0"/>
                  </a:solidFill>
                  <a:latin typeface="微软雅黑" panose="020B0503020204020204" charset="-122"/>
                  <a:ea typeface="微软雅黑" panose="020B0503020204020204" charset="-122"/>
                </a:rPr>
                <a:t>15</a:t>
              </a:r>
              <a:r>
                <a:rPr lang="zh-CN" altLang="en-US" b="1">
                  <a:solidFill>
                    <a:srgbClr val="7030A0"/>
                  </a:solidFill>
                  <a:latin typeface="微软雅黑" panose="020B0503020204020204" charset="-122"/>
                  <a:ea typeface="微软雅黑" panose="020B0503020204020204" charset="-122"/>
                </a:rPr>
                <a:t>条）。其相关负责人抵达事故现场后，需详细了解事故时间、事故单位基本情况、事故经过和人员伤亡情况、抢险救援情况等有关情况。对了解到的情况进行综合分析，初步认定属于生产安全事故的，建议人民政府立案调查。</a:t>
              </a:r>
              <a:endParaRPr lang="en-US" altLang="zh-CN" b="1">
                <a:solidFill>
                  <a:srgbClr val="7030A0"/>
                </a:solidFill>
                <a:latin typeface="微软雅黑" panose="020B0503020204020204" charset="-122"/>
                <a:ea typeface="微软雅黑" panose="020B0503020204020204" charset="-122"/>
              </a:endParaRPr>
            </a:p>
          </p:txBody>
        </p:sp>
      </p:grpSp>
      <p:sp>
        <p:nvSpPr>
          <p:cNvPr id="2074"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一、准备阶段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初查</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childTnLst>
                                    <p:set>
                                      <p:cBhvr additive="base">
                                        <p:cTn id="6" dur="1" fill="hold">
                                          <p:stCondLst>
                                            <p:cond delay="0"/>
                                          </p:stCondLst>
                                        </p:cTn>
                                        <p:tgtEl>
                                          <p:spTgt spid="2070"/>
                                        </p:tgtEl>
                                        <p:attrNameLst>
                                          <p:attrName>style.visibility</p:attrName>
                                        </p:attrNameLst>
                                      </p:cBhvr>
                                      <p:to>
                                        <p:strVal val="visible"/>
                                      </p:to>
                                    </p:set>
                                    <p:anim calcmode="lin" valueType="num">
                                      <p:cBhvr additive="base">
                                        <p:cTn id="7" dur="1000"/>
                                        <p:tgtEl>
                                          <p:spTgt spid="2070"/>
                                        </p:tgtEl>
                                        <p:attrNameLst>
                                          <p:attrName>ppt_y</p:attrName>
                                        </p:attrNameLst>
                                      </p:cBhvr>
                                      <p:tavLst>
                                        <p:tav tm="0">
                                          <p:val>
                                            <p:strVal val="#ppt_y-#ppt_h*1.125000"/>
                                          </p:val>
                                        </p:tav>
                                        <p:tav tm="100000">
                                          <p:val>
                                            <p:strVal val="#ppt_y"/>
                                          </p:val>
                                        </p:tav>
                                      </p:tavLst>
                                    </p:anim>
                                    <p:animEffect transition="in" filter="wipe(down)">
                                      <p:cBhvr additive="base">
                                        <p:cTn id="8" dur="10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7" name="Rectangle 4"/>
          <p:cNvSpPr/>
          <p:nvPr/>
        </p:nvSpPr>
        <p:spPr>
          <a:xfrm>
            <a:off x="1116013" y="842963"/>
            <a:ext cx="6769100" cy="3638550"/>
          </a:xfrm>
          <a:prstGeom prst="rect">
            <a:avLst/>
          </a:prstGeom>
          <a:noFill/>
          <a:ln w="9525">
            <a:noFill/>
          </a:ln>
        </p:spPr>
        <p:txBody>
          <a:bodyPr/>
          <a:p>
            <a:pPr marL="342900" indent="-342900" eaLnBrk="0" fontAlgn="base" hangingPunct="0">
              <a:lnSpc>
                <a:spcPct val="150000"/>
              </a:lnSpc>
              <a:spcBef>
                <a:spcPct val="20000"/>
              </a:spcBef>
              <a:spcAft>
                <a:spcPct val="0"/>
              </a:spcAft>
              <a:buClrTx/>
              <a:buSzPct val="100000"/>
              <a:buNone/>
            </a:pPr>
            <a:r>
              <a:rPr lang="zh-CN" altLang="en-US" sz="2400" b="1">
                <a:solidFill>
                  <a:srgbClr val="FF3300"/>
                </a:solidFill>
                <a:latin typeface="微软雅黑" panose="020B0503020204020204" charset="-122"/>
                <a:ea typeface="微软雅黑" panose="020B0503020204020204" charset="-122"/>
              </a:rPr>
              <a:t>（一）法律法规</a:t>
            </a:r>
            <a:endParaRPr lang="zh-CN" altLang="en-US" sz="2400" b="1">
              <a:solidFill>
                <a:srgbClr val="FF3300"/>
              </a:solidFill>
              <a:latin typeface="微软雅黑" panose="020B0503020204020204" charset="-122"/>
              <a:ea typeface="微软雅黑" panose="020B0503020204020204" charset="-122"/>
            </a:endParaRPr>
          </a:p>
          <a:p>
            <a:pPr marL="342900" indent="-342900" eaLnBrk="0" fontAlgn="base" hangingPunct="0">
              <a:lnSpc>
                <a:spcPct val="100000"/>
              </a:lnSpc>
              <a:spcBef>
                <a:spcPct val="20000"/>
              </a:spcBef>
              <a:spcAft>
                <a:spcPct val="0"/>
              </a:spcAft>
              <a:buClrTx/>
              <a:buSzPct val="100000"/>
              <a:buNone/>
            </a:pPr>
            <a:r>
              <a:rPr lang="en-US" altLang="zh-CN" b="1">
                <a:solidFill>
                  <a:srgbClr val="CC0000"/>
                </a:solidFill>
                <a:latin typeface="微软雅黑" panose="020B0503020204020204" charset="-122"/>
                <a:ea typeface="微软雅黑" panose="020B0503020204020204" charset="-122"/>
              </a:rPr>
              <a:t>1.</a:t>
            </a:r>
            <a:r>
              <a:rPr lang="zh-CN" altLang="en-US" sz="1500" b="1">
                <a:solidFill>
                  <a:srgbClr val="CC0000"/>
                </a:solidFill>
                <a:latin typeface="微软雅黑" panose="020B0503020204020204" charset="-122"/>
                <a:ea typeface="微软雅黑" panose="020B0503020204020204" charset="-122"/>
              </a:rPr>
              <a:t>综合法规：</a:t>
            </a:r>
            <a:endParaRPr lang="en-US" altLang="zh-CN" sz="1500" b="1">
              <a:solidFill>
                <a:srgbClr val="CC0000"/>
              </a:solidFill>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安全生产法</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 </a:t>
            </a:r>
            <a:r>
              <a:rPr lang="en-US" altLang="zh-CN" sz="1500" b="1">
                <a:latin typeface="微软雅黑" panose="020B0503020204020204" charset="-122"/>
                <a:ea typeface="微软雅黑" panose="020B0503020204020204" charset="-122"/>
              </a:rPr>
              <a:t>2002</a:t>
            </a:r>
            <a:r>
              <a:rPr lang="zh-CN" altLang="en-US" sz="1500" b="1">
                <a:latin typeface="微软雅黑" panose="020B0503020204020204" charset="-122"/>
                <a:ea typeface="微软雅黑" panose="020B0503020204020204" charset="-122"/>
              </a:rPr>
              <a:t>年 ）</a:t>
            </a:r>
            <a:endParaRPr lang="en-US" altLang="zh-CN" sz="1500" b="1">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生产安全事故报告和调查处理条例</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a:t>
            </a:r>
            <a:r>
              <a:rPr lang="en-US" altLang="zh-CN" sz="1500" b="1">
                <a:latin typeface="微软雅黑" panose="020B0503020204020204" charset="-122"/>
                <a:ea typeface="微软雅黑" panose="020B0503020204020204" charset="-122"/>
              </a:rPr>
              <a:t>2007</a:t>
            </a:r>
            <a:r>
              <a:rPr lang="zh-CN" altLang="en-US" sz="1500" b="1">
                <a:latin typeface="微软雅黑" panose="020B0503020204020204" charset="-122"/>
                <a:ea typeface="微软雅黑" panose="020B0503020204020204" charset="-122"/>
              </a:rPr>
              <a:t>年国务院令第</a:t>
            </a:r>
            <a:r>
              <a:rPr lang="en-US" altLang="zh-CN" sz="1500" b="1">
                <a:latin typeface="微软雅黑" panose="020B0503020204020204" charset="-122"/>
                <a:ea typeface="微软雅黑" panose="020B0503020204020204" charset="-122"/>
              </a:rPr>
              <a:t>493</a:t>
            </a:r>
            <a:r>
              <a:rPr lang="zh-CN" altLang="en-US" sz="1500" b="1">
                <a:latin typeface="微软雅黑" panose="020B0503020204020204" charset="-122"/>
                <a:ea typeface="微软雅黑" panose="020B0503020204020204" charset="-122"/>
              </a:rPr>
              <a:t>号，以下简称</a:t>
            </a:r>
            <a:r>
              <a:rPr lang="en-US" altLang="zh-CN" sz="1500" b="1">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条例</a:t>
            </a:r>
            <a:r>
              <a:rPr lang="en-US" altLang="zh-CN" sz="1500" b="1">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a:t>
            </a:r>
            <a:endParaRPr lang="en-US" altLang="zh-CN" sz="1500" b="1">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工伤保险条例</a:t>
            </a:r>
            <a:r>
              <a:rPr lang="en-US" altLang="zh-CN" sz="1500" b="1">
                <a:solidFill>
                  <a:schemeClr val="accent2"/>
                </a:solidFill>
                <a:latin typeface="微软雅黑" panose="020B0503020204020204" charset="-122"/>
                <a:ea typeface="微软雅黑" panose="020B0503020204020204" charset="-122"/>
              </a:rPr>
              <a:t>》</a:t>
            </a:r>
            <a:endParaRPr lang="en-US" altLang="zh-CN" sz="1500" b="1">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刑法</a:t>
            </a:r>
            <a:r>
              <a:rPr lang="en-US" altLang="zh-CN" sz="1500" b="1">
                <a:solidFill>
                  <a:schemeClr val="accent2"/>
                </a:solidFill>
                <a:latin typeface="微软雅黑" panose="020B0503020204020204" charset="-122"/>
                <a:ea typeface="微软雅黑" panose="020B0503020204020204" charset="-122"/>
              </a:rPr>
              <a:t>》</a:t>
            </a:r>
            <a:endParaRPr lang="en-US" altLang="zh-CN" sz="1500" b="1">
              <a:solidFill>
                <a:schemeClr val="accent2"/>
              </a:solidFill>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行政许可法</a:t>
            </a:r>
            <a:r>
              <a:rPr lang="en-US" altLang="zh-CN" sz="1500" b="1">
                <a:solidFill>
                  <a:schemeClr val="accent2"/>
                </a:solidFill>
                <a:latin typeface="微软雅黑" panose="020B0503020204020204" charset="-122"/>
                <a:ea typeface="微软雅黑" panose="020B0503020204020204" charset="-122"/>
              </a:rPr>
              <a:t>》 《</a:t>
            </a:r>
            <a:r>
              <a:rPr lang="zh-CN" altLang="en-US" sz="1500" b="1">
                <a:solidFill>
                  <a:schemeClr val="accent2"/>
                </a:solidFill>
                <a:latin typeface="微软雅黑" panose="020B0503020204020204" charset="-122"/>
                <a:ea typeface="微软雅黑" panose="020B0503020204020204" charset="-122"/>
              </a:rPr>
              <a:t>行政复议法</a:t>
            </a:r>
            <a:r>
              <a:rPr lang="en-US" altLang="zh-CN" sz="1500" b="1">
                <a:solidFill>
                  <a:schemeClr val="accent2"/>
                </a:solidFill>
                <a:latin typeface="微软雅黑" panose="020B0503020204020204" charset="-122"/>
                <a:ea typeface="微软雅黑" panose="020B0503020204020204" charset="-122"/>
              </a:rPr>
              <a:t>》 《</a:t>
            </a:r>
            <a:r>
              <a:rPr lang="zh-CN" altLang="en-US" sz="1500" b="1">
                <a:solidFill>
                  <a:schemeClr val="accent2"/>
                </a:solidFill>
                <a:latin typeface="微软雅黑" panose="020B0503020204020204" charset="-122"/>
                <a:ea typeface="微软雅黑" panose="020B0503020204020204" charset="-122"/>
              </a:rPr>
              <a:t>行政诉讼法</a:t>
            </a:r>
            <a:r>
              <a:rPr lang="en-US" altLang="zh-CN" sz="1500" b="1">
                <a:solidFill>
                  <a:schemeClr val="accent2"/>
                </a:solidFill>
                <a:latin typeface="微软雅黑" panose="020B0503020204020204" charset="-122"/>
                <a:ea typeface="微软雅黑" panose="020B0503020204020204" charset="-122"/>
              </a:rPr>
              <a:t>》 《</a:t>
            </a:r>
            <a:r>
              <a:rPr lang="zh-CN" altLang="en-US" sz="1500" b="1">
                <a:solidFill>
                  <a:schemeClr val="accent2"/>
                </a:solidFill>
                <a:latin typeface="微软雅黑" panose="020B0503020204020204" charset="-122"/>
                <a:ea typeface="微软雅黑" panose="020B0503020204020204" charset="-122"/>
              </a:rPr>
              <a:t>行政监察法</a:t>
            </a:r>
            <a:r>
              <a:rPr lang="en-US" altLang="zh-CN" sz="1500" b="1">
                <a:solidFill>
                  <a:schemeClr val="accent2"/>
                </a:solidFill>
                <a:latin typeface="微软雅黑" panose="020B0503020204020204" charset="-122"/>
                <a:ea typeface="微软雅黑" panose="020B0503020204020204" charset="-122"/>
              </a:rPr>
              <a:t>》    《</a:t>
            </a:r>
            <a:r>
              <a:rPr lang="zh-CN" altLang="en-US" sz="1500" b="1">
                <a:solidFill>
                  <a:schemeClr val="accent2"/>
                </a:solidFill>
                <a:latin typeface="微软雅黑" panose="020B0503020204020204" charset="-122"/>
                <a:ea typeface="微软雅黑" panose="020B0503020204020204" charset="-122"/>
              </a:rPr>
              <a:t>行政处罚法</a:t>
            </a: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等。</a:t>
            </a:r>
            <a:endParaRPr lang="en-US" altLang="zh-CN" sz="1500" b="1">
              <a:solidFill>
                <a:schemeClr val="accent2"/>
              </a:solidFill>
              <a:latin typeface="微软雅黑" panose="020B0503020204020204" charset="-122"/>
              <a:ea typeface="微软雅黑" panose="020B0503020204020204" charset="-122"/>
            </a:endParaRPr>
          </a:p>
          <a:p>
            <a:pPr marL="342900" indent="-342900" eaLnBrk="0" fontAlgn="base" hangingPunct="0">
              <a:lnSpc>
                <a:spcPct val="100000"/>
              </a:lnSpc>
              <a:spcBef>
                <a:spcPct val="20000"/>
              </a:spcBef>
              <a:spcAft>
                <a:spcPct val="0"/>
              </a:spcAft>
              <a:buClrTx/>
              <a:buSzPct val="100000"/>
            </a:pPr>
            <a:endParaRPr lang="en-US" altLang="zh-CN" sz="1500" b="1">
              <a:solidFill>
                <a:schemeClr val="accent2"/>
              </a:solidFill>
              <a:latin typeface="华文中宋" charset="-122"/>
              <a:ea typeface="华文中宋" charset="-122"/>
            </a:endParaRPr>
          </a:p>
          <a:p>
            <a:pPr marL="342900" indent="-342900" eaLnBrk="0" fontAlgn="base" hangingPunct="0">
              <a:lnSpc>
                <a:spcPct val="100000"/>
              </a:lnSpc>
              <a:spcBef>
                <a:spcPct val="20000"/>
              </a:spcBef>
              <a:spcAft>
                <a:spcPct val="0"/>
              </a:spcAft>
              <a:buClrTx/>
              <a:buSzPct val="100000"/>
            </a:pPr>
            <a:endParaRPr lang="en-US" altLang="zh-CN" sz="1500" b="1">
              <a:solidFill>
                <a:schemeClr val="accent2"/>
              </a:solidFill>
              <a:latin typeface="华文中宋" charset="-122"/>
              <a:ea typeface="华文中宋" charset="-122"/>
            </a:endParaRPr>
          </a:p>
          <a:p>
            <a:pPr marL="342900" indent="-342900" eaLnBrk="0" fontAlgn="base" hangingPunct="0">
              <a:lnSpc>
                <a:spcPct val="100000"/>
              </a:lnSpc>
              <a:spcBef>
                <a:spcPct val="20000"/>
              </a:spcBef>
              <a:spcAft>
                <a:spcPct val="0"/>
              </a:spcAft>
              <a:buClrTx/>
              <a:buSzPct val="100000"/>
            </a:pPr>
            <a:endParaRPr lang="en-US" altLang="zh-CN" sz="1500" b="1">
              <a:latin typeface="宋体" panose="02010600030101010101" pitchFamily="2" charset="-122"/>
              <a:ea typeface="宋体" panose="02010600030101010101" pitchFamily="2" charset="-122"/>
            </a:endParaRPr>
          </a:p>
          <a:p>
            <a:pPr marL="342900" indent="-342900" eaLnBrk="0" fontAlgn="base" hangingPunct="0">
              <a:lnSpc>
                <a:spcPct val="100000"/>
              </a:lnSpc>
              <a:spcBef>
                <a:spcPct val="20000"/>
              </a:spcBef>
              <a:spcAft>
                <a:spcPct val="0"/>
              </a:spcAft>
              <a:buClrTx/>
              <a:buSzPct val="100000"/>
              <a:buChar char="•"/>
            </a:pPr>
            <a:endParaRPr lang="zh-CN" altLang="en-US" sz="1500" b="1">
              <a:latin typeface="宋体" panose="02010600030101010101" pitchFamily="2" charset="-122"/>
              <a:ea typeface="宋体" panose="02010600030101010101" pitchFamily="2" charset="-122"/>
            </a:endParaRPr>
          </a:p>
        </p:txBody>
      </p:sp>
      <p:sp>
        <p:nvSpPr>
          <p:cNvPr id="2648"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附录、事故查处部分法律法规、标准规范</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1" name="Rectangle 4"/>
          <p:cNvSpPr/>
          <p:nvPr/>
        </p:nvSpPr>
        <p:spPr>
          <a:xfrm>
            <a:off x="971550" y="915988"/>
            <a:ext cx="7489825" cy="3638550"/>
          </a:xfrm>
          <a:prstGeom prst="rect">
            <a:avLst/>
          </a:prstGeom>
          <a:noFill/>
          <a:ln w="9525">
            <a:noFill/>
          </a:ln>
        </p:spPr>
        <p:txBody>
          <a:bodyPr/>
          <a:p>
            <a:pPr marL="342900" indent="-342900" algn="just" eaLnBrk="0" fontAlgn="base" hangingPunct="0">
              <a:lnSpc>
                <a:spcPct val="150000"/>
              </a:lnSpc>
              <a:spcBef>
                <a:spcPct val="20000"/>
              </a:spcBef>
              <a:spcAft>
                <a:spcPct val="0"/>
              </a:spcAft>
              <a:buClrTx/>
              <a:buSzPct val="100000"/>
              <a:buNone/>
            </a:pPr>
            <a:r>
              <a:rPr lang="zh-CN" altLang="en-US" sz="2400" b="1">
                <a:solidFill>
                  <a:srgbClr val="FF3300"/>
                </a:solidFill>
                <a:latin typeface="微软雅黑" panose="020B0503020204020204" charset="-122"/>
                <a:ea typeface="微软雅黑" panose="020B0503020204020204" charset="-122"/>
              </a:rPr>
              <a:t>（一）法律法规</a:t>
            </a:r>
            <a:endParaRPr lang="zh-CN" altLang="en-US" sz="2400" b="1">
              <a:solidFill>
                <a:srgbClr val="FF3300"/>
              </a:solidFill>
              <a:latin typeface="微软雅黑" panose="020B0503020204020204" charset="-122"/>
              <a:ea typeface="微软雅黑" panose="020B0503020204020204" charset="-122"/>
            </a:endParaRPr>
          </a:p>
          <a:p>
            <a:pPr marL="342900" indent="-342900" algn="just" eaLnBrk="0" fontAlgn="base" hangingPunct="0">
              <a:lnSpc>
                <a:spcPct val="100000"/>
              </a:lnSpc>
              <a:spcBef>
                <a:spcPct val="20000"/>
              </a:spcBef>
              <a:spcAft>
                <a:spcPct val="0"/>
              </a:spcAft>
              <a:buClrTx/>
              <a:buSzPct val="100000"/>
              <a:buNone/>
            </a:pPr>
            <a:r>
              <a:rPr lang="en-US" altLang="zh-CN" sz="2100" b="1">
                <a:solidFill>
                  <a:srgbClr val="CC0000"/>
                </a:solidFill>
                <a:latin typeface="微软雅黑" panose="020B0503020204020204" charset="-122"/>
                <a:ea typeface="微软雅黑" panose="020B0503020204020204" charset="-122"/>
              </a:rPr>
              <a:t>1.</a:t>
            </a:r>
            <a:r>
              <a:rPr lang="zh-CN" altLang="en-US" b="1">
                <a:solidFill>
                  <a:srgbClr val="CC0000"/>
                </a:solidFill>
                <a:latin typeface="微软雅黑" panose="020B0503020204020204" charset="-122"/>
                <a:ea typeface="微软雅黑" panose="020B0503020204020204" charset="-122"/>
              </a:rPr>
              <a:t>综合法规</a:t>
            </a:r>
            <a:r>
              <a:rPr lang="zh-CN" altLang="en-US" sz="2100" b="1">
                <a:solidFill>
                  <a:srgbClr val="CC0000"/>
                </a:solidFill>
                <a:latin typeface="微软雅黑" panose="020B0503020204020204" charset="-122"/>
                <a:ea typeface="微软雅黑" panose="020B0503020204020204" charset="-122"/>
              </a:rPr>
              <a:t>：</a:t>
            </a:r>
            <a:endParaRPr lang="zh-CN" altLang="en-US" sz="2100" b="1">
              <a:solidFill>
                <a:srgbClr val="CC0000"/>
              </a:solidFill>
              <a:latin typeface="微软雅黑" panose="020B0503020204020204" charset="-122"/>
              <a:ea typeface="微软雅黑" panose="020B0503020204020204" charset="-122"/>
            </a:endParaRPr>
          </a:p>
          <a:p>
            <a:pPr marL="342900" indent="-342900" algn="just" eaLnBrk="0" fontAlgn="base" hangingPunct="0">
              <a:lnSpc>
                <a:spcPct val="10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安全生产法</a:t>
            </a:r>
            <a:r>
              <a:rPr lang="en-US" altLang="zh-CN" b="1">
                <a:solidFill>
                  <a:schemeClr val="accent2"/>
                </a:solidFill>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 </a:t>
            </a:r>
            <a:r>
              <a:rPr lang="en-US" altLang="zh-CN" b="1">
                <a:latin typeface="微软雅黑" panose="020B0503020204020204" charset="-122"/>
                <a:ea typeface="微软雅黑" panose="020B0503020204020204" charset="-122"/>
              </a:rPr>
              <a:t>2002</a:t>
            </a:r>
            <a:r>
              <a:rPr lang="zh-CN" altLang="en-US" b="1">
                <a:latin typeface="微软雅黑" panose="020B0503020204020204" charset="-122"/>
                <a:ea typeface="微软雅黑" panose="020B0503020204020204" charset="-122"/>
              </a:rPr>
              <a:t>年 </a:t>
            </a:r>
            <a:r>
              <a:rPr lang="zh-CN" altLang="en-US" sz="2100" b="1">
                <a:latin typeface="微软雅黑" panose="020B0503020204020204" charset="-122"/>
                <a:ea typeface="微软雅黑" panose="020B0503020204020204" charset="-122"/>
              </a:rPr>
              <a:t>）</a:t>
            </a:r>
            <a:endParaRPr lang="zh-CN" altLang="en-US" sz="2100" b="1">
              <a:latin typeface="微软雅黑" panose="020B0503020204020204" charset="-122"/>
              <a:ea typeface="微软雅黑" panose="020B0503020204020204" charset="-122"/>
            </a:endParaRPr>
          </a:p>
          <a:p>
            <a:pPr marL="342900" indent="-342900" algn="just" eaLnBrk="0" fontAlgn="base" hangingPunct="0">
              <a:lnSpc>
                <a:spcPct val="10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生产安全事故报告和调查处理条例</a:t>
            </a:r>
            <a:r>
              <a:rPr lang="en-US" altLang="zh-CN" b="1">
                <a:solidFill>
                  <a:schemeClr val="accent2"/>
                </a:solidFill>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2007</a:t>
            </a:r>
            <a:r>
              <a:rPr lang="zh-CN" altLang="en-US" b="1">
                <a:latin typeface="微软雅黑" panose="020B0503020204020204" charset="-122"/>
                <a:ea typeface="微软雅黑" panose="020B0503020204020204" charset="-122"/>
              </a:rPr>
              <a:t>年国务院令第</a:t>
            </a:r>
            <a:r>
              <a:rPr lang="en-US" altLang="zh-CN" b="1">
                <a:latin typeface="微软雅黑" panose="020B0503020204020204" charset="-122"/>
                <a:ea typeface="微软雅黑" panose="020B0503020204020204" charset="-122"/>
              </a:rPr>
              <a:t>493</a:t>
            </a:r>
            <a:r>
              <a:rPr lang="zh-CN" altLang="en-US" b="1">
                <a:latin typeface="微软雅黑" panose="020B0503020204020204" charset="-122"/>
                <a:ea typeface="微软雅黑" panose="020B0503020204020204" charset="-122"/>
              </a:rPr>
              <a:t>号，以下简称</a:t>
            </a:r>
            <a:r>
              <a:rPr lang="en-US" altLang="zh-CN" b="1">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条例</a:t>
            </a:r>
            <a:r>
              <a:rPr lang="en-US" altLang="zh-CN" b="1">
                <a:latin typeface="微软雅黑" panose="020B0503020204020204" charset="-122"/>
                <a:ea typeface="微软雅黑" panose="020B0503020204020204" charset="-122"/>
              </a:rPr>
              <a:t>》</a:t>
            </a:r>
            <a:r>
              <a:rPr lang="zh-CN" altLang="en-US" sz="2100" b="1">
                <a:latin typeface="微软雅黑" panose="020B0503020204020204" charset="-122"/>
                <a:ea typeface="微软雅黑" panose="020B0503020204020204" charset="-122"/>
              </a:rPr>
              <a:t>）</a:t>
            </a:r>
            <a:endParaRPr lang="zh-CN" altLang="en-US" sz="2100" b="1">
              <a:latin typeface="微软雅黑" panose="020B0503020204020204" charset="-122"/>
              <a:ea typeface="微软雅黑" panose="020B0503020204020204" charset="-122"/>
            </a:endParaRPr>
          </a:p>
          <a:p>
            <a:pPr marL="342900" indent="-342900" algn="just" eaLnBrk="0" fontAlgn="base" hangingPunct="0">
              <a:lnSpc>
                <a:spcPct val="10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工伤保险条例</a:t>
            </a:r>
            <a:r>
              <a:rPr lang="en-US" altLang="zh-CN" sz="2100" b="1">
                <a:solidFill>
                  <a:schemeClr val="accent2"/>
                </a:solidFill>
                <a:latin typeface="微软雅黑" panose="020B0503020204020204" charset="-122"/>
                <a:ea typeface="微软雅黑" panose="020B0503020204020204" charset="-122"/>
              </a:rPr>
              <a:t>》</a:t>
            </a:r>
            <a:endParaRPr lang="en-US" altLang="zh-CN" sz="2100" b="1">
              <a:solidFill>
                <a:schemeClr val="accent2"/>
              </a:solidFill>
              <a:latin typeface="微软雅黑" panose="020B0503020204020204" charset="-122"/>
              <a:ea typeface="微软雅黑" panose="020B0503020204020204" charset="-122"/>
            </a:endParaRPr>
          </a:p>
          <a:p>
            <a:pPr marL="342900" indent="-342900" algn="just" eaLnBrk="0" fontAlgn="base" hangingPunct="0">
              <a:lnSpc>
                <a:spcPct val="10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刑法</a:t>
            </a:r>
            <a:r>
              <a:rPr lang="en-US" altLang="zh-CN" b="1">
                <a:solidFill>
                  <a:schemeClr val="accent2"/>
                </a:solidFill>
                <a:latin typeface="微软雅黑" panose="020B0503020204020204" charset="-122"/>
                <a:ea typeface="微软雅黑" panose="020B0503020204020204" charset="-122"/>
              </a:rPr>
              <a:t>》</a:t>
            </a:r>
            <a:endParaRPr lang="en-US" altLang="zh-CN" b="1">
              <a:solidFill>
                <a:schemeClr val="accent2"/>
              </a:solidFill>
              <a:latin typeface="微软雅黑" panose="020B0503020204020204" charset="-122"/>
              <a:ea typeface="微软雅黑" panose="020B0503020204020204" charset="-122"/>
            </a:endParaRPr>
          </a:p>
          <a:p>
            <a:pPr marL="342900" indent="-342900" algn="just" eaLnBrk="0" fontAlgn="base" hangingPunct="0">
              <a:lnSpc>
                <a:spcPct val="10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行政许可法</a:t>
            </a: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行政复议法</a:t>
            </a: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行政诉讼法</a:t>
            </a: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行政监察法</a:t>
            </a: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行政处罚法</a:t>
            </a: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等。</a:t>
            </a:r>
            <a:endParaRPr lang="zh-CN" altLang="en-US" b="1">
              <a:solidFill>
                <a:schemeClr val="accent2"/>
              </a:solidFill>
              <a:latin typeface="微软雅黑" panose="020B0503020204020204" charset="-122"/>
              <a:ea typeface="微软雅黑" panose="020B0503020204020204" charset="-122"/>
            </a:endParaRPr>
          </a:p>
          <a:p>
            <a:pPr marL="342900" indent="-342900" eaLnBrk="0" fontAlgn="base" hangingPunct="0">
              <a:lnSpc>
                <a:spcPct val="100000"/>
              </a:lnSpc>
              <a:spcBef>
                <a:spcPct val="20000"/>
              </a:spcBef>
              <a:spcAft>
                <a:spcPct val="0"/>
              </a:spcAft>
              <a:buClrTx/>
              <a:buSzPct val="100000"/>
            </a:pPr>
            <a:endParaRPr lang="en-US" altLang="zh-CN" sz="1500" b="1">
              <a:solidFill>
                <a:schemeClr val="accent2"/>
              </a:solidFill>
              <a:latin typeface="华文中宋" charset="-122"/>
              <a:ea typeface="华文中宋" charset="-122"/>
            </a:endParaRPr>
          </a:p>
          <a:p>
            <a:pPr marL="342900" indent="-342900" eaLnBrk="0" fontAlgn="base" hangingPunct="0">
              <a:lnSpc>
                <a:spcPct val="100000"/>
              </a:lnSpc>
              <a:spcBef>
                <a:spcPct val="20000"/>
              </a:spcBef>
              <a:spcAft>
                <a:spcPct val="0"/>
              </a:spcAft>
              <a:buClrTx/>
              <a:buSzPct val="100000"/>
            </a:pPr>
            <a:endParaRPr lang="en-US" altLang="zh-CN" sz="1500" b="1">
              <a:solidFill>
                <a:schemeClr val="accent2"/>
              </a:solidFill>
              <a:latin typeface="华文中宋" charset="-122"/>
              <a:ea typeface="华文中宋" charset="-122"/>
            </a:endParaRPr>
          </a:p>
          <a:p>
            <a:pPr marL="342900" indent="-342900" eaLnBrk="0" fontAlgn="base" hangingPunct="0">
              <a:lnSpc>
                <a:spcPct val="100000"/>
              </a:lnSpc>
              <a:spcBef>
                <a:spcPct val="20000"/>
              </a:spcBef>
              <a:spcAft>
                <a:spcPct val="0"/>
              </a:spcAft>
              <a:buClrTx/>
              <a:buSzPct val="100000"/>
            </a:pPr>
            <a:endParaRPr lang="en-US" altLang="zh-CN" sz="1500" b="1">
              <a:latin typeface="宋体" panose="02010600030101010101" pitchFamily="2" charset="-122"/>
              <a:ea typeface="宋体" panose="02010600030101010101" pitchFamily="2" charset="-122"/>
            </a:endParaRPr>
          </a:p>
          <a:p>
            <a:pPr marL="342900" indent="-342900" eaLnBrk="0" fontAlgn="base" hangingPunct="0">
              <a:lnSpc>
                <a:spcPct val="100000"/>
              </a:lnSpc>
              <a:spcBef>
                <a:spcPct val="20000"/>
              </a:spcBef>
              <a:spcAft>
                <a:spcPct val="0"/>
              </a:spcAft>
              <a:buClrTx/>
              <a:buSzPct val="100000"/>
              <a:buChar char="•"/>
            </a:pPr>
            <a:endParaRPr lang="zh-CN" altLang="en-US" sz="1500" b="1">
              <a:latin typeface="宋体" panose="02010600030101010101" pitchFamily="2" charset="-122"/>
              <a:ea typeface="宋体" panose="02010600030101010101" pitchFamily="2" charset="-122"/>
            </a:endParaRPr>
          </a:p>
        </p:txBody>
      </p:sp>
      <p:sp>
        <p:nvSpPr>
          <p:cNvPr id="2652"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附录、事故查处部分法律法规、标准规范</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5" name="Rectangle 4"/>
          <p:cNvSpPr/>
          <p:nvPr/>
        </p:nvSpPr>
        <p:spPr>
          <a:xfrm>
            <a:off x="1042988" y="842963"/>
            <a:ext cx="7632700" cy="3835400"/>
          </a:xfrm>
          <a:prstGeom prst="rect">
            <a:avLst/>
          </a:prstGeom>
          <a:noFill/>
          <a:ln w="9525">
            <a:noFill/>
          </a:ln>
        </p:spPr>
        <p:txBody>
          <a:bodyPr/>
          <a:p>
            <a:pPr marL="342900" indent="-342900" algn="just" eaLnBrk="0" fontAlgn="base" hangingPunct="0">
              <a:lnSpc>
                <a:spcPct val="120000"/>
              </a:lnSpc>
              <a:spcBef>
                <a:spcPct val="20000"/>
              </a:spcBef>
              <a:spcAft>
                <a:spcPct val="0"/>
              </a:spcAft>
              <a:buClrTx/>
              <a:buSzPct val="100000"/>
              <a:buNone/>
            </a:pPr>
            <a:r>
              <a:rPr lang="en-US" altLang="zh-CN" sz="2400" b="1">
                <a:solidFill>
                  <a:srgbClr val="CC0000"/>
                </a:solidFill>
                <a:latin typeface="微软雅黑" panose="020B0503020204020204" charset="-122"/>
                <a:ea typeface="微软雅黑" panose="020B0503020204020204" charset="-122"/>
              </a:rPr>
              <a:t>2.</a:t>
            </a:r>
            <a:r>
              <a:rPr lang="zh-CN" altLang="en-US" sz="2400" b="1">
                <a:solidFill>
                  <a:srgbClr val="CC0000"/>
                </a:solidFill>
                <a:latin typeface="微软雅黑" panose="020B0503020204020204" charset="-122"/>
                <a:ea typeface="微软雅黑" panose="020B0503020204020204" charset="-122"/>
              </a:rPr>
              <a:t>专业法律法规：</a:t>
            </a:r>
            <a:endParaRPr lang="en-US" altLang="zh-CN" sz="2400" b="1">
              <a:solidFill>
                <a:srgbClr val="CC0000"/>
              </a:solidFill>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矿山安全法</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a:t>
            </a:r>
            <a:r>
              <a:rPr lang="en-US" altLang="zh-CN" sz="1500" b="1">
                <a:latin typeface="微软雅黑" panose="020B0503020204020204" charset="-122"/>
                <a:ea typeface="微软雅黑" panose="020B0503020204020204" charset="-122"/>
              </a:rPr>
              <a:t>1992</a:t>
            </a:r>
            <a:r>
              <a:rPr lang="zh-CN" altLang="en-US" sz="1500" b="1">
                <a:latin typeface="微软雅黑" panose="020B0503020204020204" charset="-122"/>
                <a:ea typeface="微软雅黑" panose="020B0503020204020204" charset="-122"/>
              </a:rPr>
              <a:t>年）</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煤矿安全监察条例</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 </a:t>
            </a:r>
            <a:r>
              <a:rPr lang="en-US" altLang="zh-CN" sz="1500" b="1">
                <a:latin typeface="微软雅黑" panose="020B0503020204020204" charset="-122"/>
                <a:ea typeface="微软雅黑" panose="020B0503020204020204" charset="-122"/>
              </a:rPr>
              <a:t>2001</a:t>
            </a:r>
            <a:r>
              <a:rPr lang="zh-CN" altLang="en-US" sz="1500" b="1">
                <a:latin typeface="微软雅黑" panose="020B0503020204020204" charset="-122"/>
                <a:ea typeface="微软雅黑" panose="020B0503020204020204" charset="-122"/>
              </a:rPr>
              <a:t>年国务院令第</a:t>
            </a:r>
            <a:r>
              <a:rPr lang="en-US" altLang="zh-CN" sz="1500" b="1">
                <a:latin typeface="微软雅黑" panose="020B0503020204020204" charset="-122"/>
                <a:ea typeface="微软雅黑" panose="020B0503020204020204" charset="-122"/>
              </a:rPr>
              <a:t>296</a:t>
            </a:r>
            <a:r>
              <a:rPr lang="zh-CN" altLang="en-US" sz="1500" b="1">
                <a:latin typeface="微软雅黑" panose="020B0503020204020204" charset="-122"/>
                <a:ea typeface="微软雅黑" panose="020B0503020204020204" charset="-122"/>
              </a:rPr>
              <a:t>号）</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农业机械安全监督管理条例</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 </a:t>
            </a:r>
            <a:r>
              <a:rPr lang="en-US" altLang="zh-CN" sz="1500" b="1">
                <a:latin typeface="微软雅黑" panose="020B0503020204020204" charset="-122"/>
                <a:ea typeface="微软雅黑" panose="020B0503020204020204" charset="-122"/>
              </a:rPr>
              <a:t>2009</a:t>
            </a:r>
            <a:r>
              <a:rPr lang="zh-CN" altLang="en-US" sz="1500" b="1">
                <a:latin typeface="微软雅黑" panose="020B0503020204020204" charset="-122"/>
                <a:ea typeface="微软雅黑" panose="020B0503020204020204" charset="-122"/>
              </a:rPr>
              <a:t>年国务院令第</a:t>
            </a:r>
            <a:r>
              <a:rPr lang="en-US" altLang="zh-CN" sz="1500" b="1">
                <a:latin typeface="微软雅黑" panose="020B0503020204020204" charset="-122"/>
                <a:ea typeface="微软雅黑" panose="020B0503020204020204" charset="-122"/>
              </a:rPr>
              <a:t>563</a:t>
            </a:r>
            <a:r>
              <a:rPr lang="zh-CN" altLang="en-US" sz="1500" b="1">
                <a:latin typeface="微软雅黑" panose="020B0503020204020204" charset="-122"/>
                <a:ea typeface="微软雅黑" panose="020B0503020204020204" charset="-122"/>
              </a:rPr>
              <a:t>号）</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电力安全事故应急处置和调查处理条例</a:t>
            </a:r>
            <a:r>
              <a:rPr lang="en-US" altLang="zh-CN" sz="1500" b="1">
                <a:solidFill>
                  <a:schemeClr val="accent2"/>
                </a:solidFill>
                <a:latin typeface="微软雅黑" panose="020B0503020204020204" charset="-122"/>
                <a:ea typeface="微软雅黑" panose="020B0503020204020204" charset="-122"/>
              </a:rPr>
              <a:t>》</a:t>
            </a:r>
            <a:r>
              <a:rPr lang="zh-CN" altLang="en-US" sz="1200" b="1">
                <a:latin typeface="微软雅黑" panose="020B0503020204020204" charset="-122"/>
                <a:ea typeface="微软雅黑" panose="020B0503020204020204" charset="-122"/>
              </a:rPr>
              <a:t>（ </a:t>
            </a:r>
            <a:r>
              <a:rPr lang="en-US" altLang="zh-CN" sz="1200" b="1">
                <a:latin typeface="微软雅黑" panose="020B0503020204020204" charset="-122"/>
                <a:ea typeface="微软雅黑" panose="020B0503020204020204" charset="-122"/>
              </a:rPr>
              <a:t>2011</a:t>
            </a:r>
            <a:r>
              <a:rPr lang="zh-CN" altLang="en-US" sz="1200" b="1">
                <a:latin typeface="微软雅黑" panose="020B0503020204020204" charset="-122"/>
                <a:ea typeface="微软雅黑" panose="020B0503020204020204" charset="-122"/>
              </a:rPr>
              <a:t>年国务院令第</a:t>
            </a:r>
            <a:r>
              <a:rPr lang="en-US" altLang="zh-CN" sz="1200" b="1">
                <a:latin typeface="微软雅黑" panose="020B0503020204020204" charset="-122"/>
                <a:ea typeface="微软雅黑" panose="020B0503020204020204" charset="-122"/>
              </a:rPr>
              <a:t>599</a:t>
            </a:r>
            <a:r>
              <a:rPr lang="zh-CN" altLang="en-US" sz="1200" b="1">
                <a:latin typeface="微软雅黑" panose="020B0503020204020204" charset="-122"/>
                <a:ea typeface="微软雅黑" panose="020B0503020204020204" charset="-122"/>
              </a:rPr>
              <a:t>号）</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消防法</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a:t>
            </a:r>
            <a:r>
              <a:rPr lang="en-US" altLang="zh-CN" sz="1500" b="1">
                <a:latin typeface="微软雅黑" panose="020B0503020204020204" charset="-122"/>
                <a:ea typeface="微软雅黑" panose="020B0503020204020204" charset="-122"/>
              </a:rPr>
              <a:t>2008</a:t>
            </a:r>
            <a:r>
              <a:rPr lang="zh-CN" altLang="en-US" sz="1500" b="1">
                <a:latin typeface="微软雅黑" panose="020B0503020204020204" charset="-122"/>
                <a:ea typeface="微软雅黑" panose="020B0503020204020204" charset="-122"/>
              </a:rPr>
              <a:t>年）</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道路交通安全法</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a:t>
            </a:r>
            <a:r>
              <a:rPr lang="en-US" altLang="zh-CN" sz="1500" b="1">
                <a:latin typeface="微软雅黑" panose="020B0503020204020204" charset="-122"/>
                <a:ea typeface="微软雅黑" panose="020B0503020204020204" charset="-122"/>
              </a:rPr>
              <a:t>2011</a:t>
            </a:r>
            <a:r>
              <a:rPr lang="zh-CN" altLang="en-US" sz="1500" b="1">
                <a:latin typeface="微软雅黑" panose="020B0503020204020204" charset="-122"/>
                <a:ea typeface="微软雅黑" panose="020B0503020204020204" charset="-122"/>
              </a:rPr>
              <a:t>年）</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特种设备安全法</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a:t>
            </a:r>
            <a:r>
              <a:rPr lang="en-US" altLang="zh-CN" sz="1500" b="1">
                <a:latin typeface="微软雅黑" panose="020B0503020204020204" charset="-122"/>
                <a:ea typeface="微软雅黑" panose="020B0503020204020204" charset="-122"/>
              </a:rPr>
              <a:t>2013</a:t>
            </a:r>
            <a:r>
              <a:rPr lang="zh-CN" altLang="en-US" sz="1500" b="1">
                <a:latin typeface="微软雅黑" panose="020B0503020204020204" charset="-122"/>
                <a:ea typeface="微软雅黑" panose="020B0503020204020204" charset="-122"/>
              </a:rPr>
              <a:t>年）、</a:t>
            </a: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特种设备安全监察条例</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 </a:t>
            </a:r>
            <a:r>
              <a:rPr lang="en-US" altLang="zh-CN" sz="1500" b="1">
                <a:latin typeface="微软雅黑" panose="020B0503020204020204" charset="-122"/>
                <a:ea typeface="微软雅黑" panose="020B0503020204020204" charset="-122"/>
              </a:rPr>
              <a:t>2009</a:t>
            </a:r>
            <a:r>
              <a:rPr lang="zh-CN" altLang="en-US" sz="1500" b="1">
                <a:latin typeface="微软雅黑" panose="020B0503020204020204" charset="-122"/>
                <a:ea typeface="微软雅黑" panose="020B0503020204020204" charset="-122"/>
              </a:rPr>
              <a:t>年国务院令第</a:t>
            </a:r>
            <a:r>
              <a:rPr lang="en-US" altLang="zh-CN" sz="1500" b="1">
                <a:latin typeface="微软雅黑" panose="020B0503020204020204" charset="-122"/>
                <a:ea typeface="微软雅黑" panose="020B0503020204020204" charset="-122"/>
              </a:rPr>
              <a:t>549</a:t>
            </a:r>
            <a:r>
              <a:rPr lang="zh-CN" altLang="en-US" sz="1500" b="1">
                <a:latin typeface="微软雅黑" panose="020B0503020204020204" charset="-122"/>
                <a:ea typeface="微软雅黑" panose="020B0503020204020204" charset="-122"/>
              </a:rPr>
              <a:t>号）</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建筑法</a:t>
            </a: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 </a:t>
            </a:r>
            <a:r>
              <a:rPr lang="en-US" altLang="zh-CN" sz="1500" b="1">
                <a:solidFill>
                  <a:schemeClr val="accent2"/>
                </a:solidFill>
                <a:latin typeface="微软雅黑" panose="020B0503020204020204" charset="-122"/>
                <a:ea typeface="微软雅黑" panose="020B0503020204020204" charset="-122"/>
              </a:rPr>
              <a:t>+4</a:t>
            </a:r>
            <a:r>
              <a:rPr lang="zh-CN" altLang="en-US" sz="1500" b="1">
                <a:solidFill>
                  <a:schemeClr val="accent2"/>
                </a:solidFill>
                <a:latin typeface="微软雅黑" panose="020B0503020204020204" charset="-122"/>
                <a:ea typeface="微软雅黑" panose="020B0503020204020204" charset="-122"/>
              </a:rPr>
              <a:t>个“条例”</a:t>
            </a:r>
            <a:r>
              <a:rPr lang="zh-CN" altLang="en-US" sz="1500">
                <a:latin typeface="微软雅黑" panose="020B0503020204020204" charset="-122"/>
                <a:ea typeface="微软雅黑" panose="020B0503020204020204" charset="-122"/>
              </a:rPr>
              <a:t>（国务院令第</a:t>
            </a:r>
            <a:r>
              <a:rPr lang="en-US" altLang="zh-CN" sz="1500">
                <a:latin typeface="微软雅黑" panose="020B0503020204020204" charset="-122"/>
                <a:ea typeface="微软雅黑" panose="020B0503020204020204" charset="-122"/>
              </a:rPr>
              <a:t>279</a:t>
            </a:r>
            <a:r>
              <a:rPr lang="zh-CN" altLang="en-US" sz="1500">
                <a:latin typeface="微软雅黑" panose="020B0503020204020204" charset="-122"/>
                <a:ea typeface="微软雅黑" panose="020B0503020204020204" charset="-122"/>
              </a:rPr>
              <a:t>、</a:t>
            </a:r>
            <a:r>
              <a:rPr lang="en-US" altLang="zh-CN" sz="1500">
                <a:latin typeface="微软雅黑" panose="020B0503020204020204" charset="-122"/>
                <a:ea typeface="微软雅黑" panose="020B0503020204020204" charset="-122"/>
              </a:rPr>
              <a:t>293</a:t>
            </a:r>
            <a:r>
              <a:rPr lang="zh-CN" altLang="en-US" sz="1500">
                <a:latin typeface="微软雅黑" panose="020B0503020204020204" charset="-122"/>
                <a:ea typeface="微软雅黑" panose="020B0503020204020204" charset="-122"/>
              </a:rPr>
              <a:t>、</a:t>
            </a:r>
            <a:r>
              <a:rPr lang="en-US" altLang="zh-CN" sz="1500">
                <a:latin typeface="微软雅黑" panose="020B0503020204020204" charset="-122"/>
                <a:ea typeface="微软雅黑" panose="020B0503020204020204" charset="-122"/>
              </a:rPr>
              <a:t>393</a:t>
            </a:r>
            <a:r>
              <a:rPr lang="zh-CN" altLang="en-US" sz="1500">
                <a:latin typeface="微软雅黑" panose="020B0503020204020204" charset="-122"/>
                <a:ea typeface="微软雅黑" panose="020B0503020204020204" charset="-122"/>
              </a:rPr>
              <a:t>、</a:t>
            </a:r>
            <a:r>
              <a:rPr lang="en-US" altLang="zh-CN" sz="1500">
                <a:latin typeface="微软雅黑" panose="020B0503020204020204" charset="-122"/>
                <a:ea typeface="微软雅黑" panose="020B0503020204020204" charset="-122"/>
              </a:rPr>
              <a:t>397</a:t>
            </a:r>
            <a:r>
              <a:rPr lang="zh-CN" altLang="en-US" sz="1500">
                <a:latin typeface="微软雅黑" panose="020B0503020204020204" charset="-122"/>
                <a:ea typeface="微软雅黑" panose="020B0503020204020204" charset="-122"/>
              </a:rPr>
              <a:t>号）</a:t>
            </a:r>
            <a:endParaRPr lang="zh-CN" altLang="en-US" sz="1500">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铁路交通事故应急救援和调查处理条例</a:t>
            </a: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 </a:t>
            </a:r>
            <a:r>
              <a:rPr lang="zh-CN" altLang="en-US" sz="1500" b="1">
                <a:latin typeface="微软雅黑" panose="020B0503020204020204" charset="-122"/>
                <a:ea typeface="微软雅黑" panose="020B0503020204020204" charset="-122"/>
              </a:rPr>
              <a:t>（ </a:t>
            </a:r>
            <a:r>
              <a:rPr lang="en-US" altLang="zh-CN" sz="1500" b="1">
                <a:latin typeface="微软雅黑" panose="020B0503020204020204" charset="-122"/>
                <a:ea typeface="微软雅黑" panose="020B0503020204020204" charset="-122"/>
              </a:rPr>
              <a:t>2007</a:t>
            </a:r>
            <a:r>
              <a:rPr lang="zh-CN" altLang="en-US" sz="1500" b="1">
                <a:latin typeface="微软雅黑" panose="020B0503020204020204" charset="-122"/>
                <a:ea typeface="微软雅黑" panose="020B0503020204020204" charset="-122"/>
              </a:rPr>
              <a:t>年国务院令第</a:t>
            </a:r>
            <a:r>
              <a:rPr lang="en-US" altLang="zh-CN" sz="1500" b="1">
                <a:latin typeface="微软雅黑" panose="020B0503020204020204" charset="-122"/>
                <a:ea typeface="微软雅黑" panose="020B0503020204020204" charset="-122"/>
              </a:rPr>
              <a:t>628</a:t>
            </a:r>
            <a:r>
              <a:rPr lang="zh-CN" altLang="en-US" sz="1500" b="1">
                <a:latin typeface="微软雅黑" panose="020B0503020204020204" charset="-122"/>
                <a:ea typeface="微软雅黑" panose="020B0503020204020204" charset="-122"/>
              </a:rPr>
              <a:t>号）</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ts val="18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 《</a:t>
            </a:r>
            <a:r>
              <a:rPr lang="zh-CN" altLang="en-US" sz="1500" b="1">
                <a:solidFill>
                  <a:schemeClr val="accent2"/>
                </a:solidFill>
                <a:latin typeface="微软雅黑" panose="020B0503020204020204" charset="-122"/>
                <a:ea typeface="微软雅黑" panose="020B0503020204020204" charset="-122"/>
              </a:rPr>
              <a:t>行政执法机关移送涉嫌犯罪案件的规定</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 （ </a:t>
            </a:r>
            <a:r>
              <a:rPr lang="en-US" altLang="zh-CN" sz="1500" b="1">
                <a:latin typeface="微软雅黑" panose="020B0503020204020204" charset="-122"/>
                <a:ea typeface="微软雅黑" panose="020B0503020204020204" charset="-122"/>
              </a:rPr>
              <a:t>2001</a:t>
            </a:r>
            <a:r>
              <a:rPr lang="zh-CN" altLang="en-US" sz="1500" b="1">
                <a:latin typeface="微软雅黑" panose="020B0503020204020204" charset="-122"/>
                <a:ea typeface="微软雅黑" panose="020B0503020204020204" charset="-122"/>
              </a:rPr>
              <a:t>年国务院令第</a:t>
            </a:r>
            <a:r>
              <a:rPr lang="en-US" altLang="zh-CN" sz="1500" b="1">
                <a:latin typeface="微软雅黑" panose="020B0503020204020204" charset="-122"/>
                <a:ea typeface="微软雅黑" panose="020B0503020204020204" charset="-122"/>
              </a:rPr>
              <a:t>310</a:t>
            </a:r>
            <a:r>
              <a:rPr lang="zh-CN" altLang="en-US" sz="1500" b="1">
                <a:latin typeface="微软雅黑" panose="020B0503020204020204" charset="-122"/>
                <a:ea typeface="微软雅黑" panose="020B0503020204020204" charset="-122"/>
              </a:rPr>
              <a:t>号）</a:t>
            </a:r>
            <a:endParaRPr lang="zh-CN" altLang="en-US" sz="1500" b="1">
              <a:solidFill>
                <a:schemeClr val="accent2"/>
              </a:solidFill>
              <a:latin typeface="微软雅黑" panose="020B0503020204020204" charset="-122"/>
              <a:ea typeface="微软雅黑" panose="020B0503020204020204" charset="-122"/>
            </a:endParaRPr>
          </a:p>
          <a:p>
            <a:pPr marL="342900" indent="-342900" eaLnBrk="0" fontAlgn="base" hangingPunct="0">
              <a:lnSpc>
                <a:spcPts val="1800"/>
              </a:lnSpc>
              <a:spcBef>
                <a:spcPct val="20000"/>
              </a:spcBef>
              <a:spcAft>
                <a:spcPct val="0"/>
              </a:spcAft>
              <a:buClrTx/>
              <a:buSzPct val="100000"/>
              <a:buChar char="•"/>
            </a:pPr>
            <a:endParaRPr lang="zh-CN" altLang="en-US" sz="1500" b="1">
              <a:latin typeface="宋体" panose="02010600030101010101" pitchFamily="2" charset="-122"/>
              <a:ea typeface="宋体" panose="02010600030101010101" pitchFamily="2" charset="-122"/>
            </a:endParaRPr>
          </a:p>
        </p:txBody>
      </p:sp>
      <p:sp>
        <p:nvSpPr>
          <p:cNvPr id="2656"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附录、事故查处部分法律法规、标准规范</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9" name="Rectangle 4"/>
          <p:cNvSpPr/>
          <p:nvPr/>
        </p:nvSpPr>
        <p:spPr>
          <a:xfrm>
            <a:off x="928688" y="1173163"/>
            <a:ext cx="7820025" cy="2982912"/>
          </a:xfrm>
          <a:prstGeom prst="rect">
            <a:avLst/>
          </a:prstGeom>
          <a:noFill/>
          <a:ln w="9525">
            <a:noFill/>
          </a:ln>
        </p:spPr>
        <p:txBody>
          <a:bodyPr/>
          <a:p>
            <a:pPr marL="342900" indent="-342900" eaLnBrk="0" fontAlgn="base" hangingPunct="0">
              <a:lnSpc>
                <a:spcPct val="130000"/>
              </a:lnSpc>
              <a:spcBef>
                <a:spcPct val="20000"/>
              </a:spcBef>
              <a:spcAft>
                <a:spcPct val="0"/>
              </a:spcAft>
              <a:buClrTx/>
              <a:buSzPct val="100000"/>
              <a:buNone/>
            </a:pPr>
            <a:r>
              <a:rPr lang="en-US" altLang="zh-CN" sz="2200" b="1">
                <a:solidFill>
                  <a:srgbClr val="CC0000"/>
                </a:solidFill>
                <a:latin typeface="微软雅黑" panose="020B0503020204020204" charset="-122"/>
                <a:ea typeface="微软雅黑" panose="020B0503020204020204" charset="-122"/>
              </a:rPr>
              <a:t>3.</a:t>
            </a:r>
            <a:r>
              <a:rPr lang="zh-CN" altLang="en-US" sz="2200" b="1">
                <a:solidFill>
                  <a:srgbClr val="CC0000"/>
                </a:solidFill>
                <a:latin typeface="微软雅黑" panose="020B0503020204020204" charset="-122"/>
                <a:ea typeface="微软雅黑" panose="020B0503020204020204" charset="-122"/>
              </a:rPr>
              <a:t>责任追究法规：</a:t>
            </a:r>
            <a:endParaRPr lang="en-US" altLang="zh-CN" sz="2200" b="1">
              <a:solidFill>
                <a:srgbClr val="CC0000"/>
              </a:solidFill>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300" b="1">
                <a:solidFill>
                  <a:schemeClr val="accent2"/>
                </a:solidFill>
                <a:latin typeface="微软雅黑" panose="020B0503020204020204" charset="-122"/>
                <a:ea typeface="微软雅黑" panose="020B0503020204020204" charset="-122"/>
              </a:rPr>
              <a:t>《</a:t>
            </a:r>
            <a:r>
              <a:rPr lang="zh-CN" altLang="en-US" sz="1300" b="1">
                <a:solidFill>
                  <a:schemeClr val="accent2"/>
                </a:solidFill>
                <a:latin typeface="微软雅黑" panose="020B0503020204020204" charset="-122"/>
                <a:ea typeface="微软雅黑" panose="020B0503020204020204" charset="-122"/>
              </a:rPr>
              <a:t>公务员法</a:t>
            </a:r>
            <a:r>
              <a:rPr lang="en-US" altLang="zh-CN" sz="1300" b="1">
                <a:solidFill>
                  <a:schemeClr val="accent2"/>
                </a:solidFill>
                <a:latin typeface="微软雅黑" panose="020B0503020204020204" charset="-122"/>
                <a:ea typeface="微软雅黑" panose="020B0503020204020204" charset="-122"/>
              </a:rPr>
              <a:t>》</a:t>
            </a:r>
            <a:r>
              <a:rPr lang="zh-CN" altLang="en-US" sz="1300" b="1">
                <a:latin typeface="微软雅黑" panose="020B0503020204020204" charset="-122"/>
                <a:ea typeface="微软雅黑" panose="020B0503020204020204" charset="-122"/>
              </a:rPr>
              <a:t>（</a:t>
            </a:r>
            <a:r>
              <a:rPr lang="en-US" altLang="zh-CN" sz="1300" b="1">
                <a:latin typeface="微软雅黑" panose="020B0503020204020204" charset="-122"/>
                <a:ea typeface="微软雅黑" panose="020B0503020204020204" charset="-122"/>
              </a:rPr>
              <a:t>2005</a:t>
            </a:r>
            <a:r>
              <a:rPr lang="zh-CN" altLang="en-US" sz="1300" b="1">
                <a:latin typeface="微软雅黑" panose="020B0503020204020204" charset="-122"/>
                <a:ea typeface="微软雅黑" panose="020B0503020204020204" charset="-122"/>
              </a:rPr>
              <a:t>年</a:t>
            </a:r>
            <a:r>
              <a:rPr lang="zh-CN" altLang="en-US" sz="1500" b="1">
                <a:latin typeface="微软雅黑" panose="020B0503020204020204" charset="-122"/>
                <a:ea typeface="微软雅黑" panose="020B0503020204020204" charset="-122"/>
              </a:rPr>
              <a:t>）</a:t>
            </a:r>
            <a:endParaRPr lang="zh-CN" altLang="en-US" sz="1500" b="1">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300" b="1">
                <a:solidFill>
                  <a:schemeClr val="accent2"/>
                </a:solidFill>
                <a:latin typeface="微软雅黑" panose="020B0503020204020204" charset="-122"/>
                <a:ea typeface="微软雅黑" panose="020B0503020204020204" charset="-122"/>
              </a:rPr>
              <a:t>《</a:t>
            </a:r>
            <a:r>
              <a:rPr lang="zh-CN" altLang="en-US" sz="1300" b="1">
                <a:solidFill>
                  <a:schemeClr val="accent2"/>
                </a:solidFill>
                <a:latin typeface="微软雅黑" panose="020B0503020204020204" charset="-122"/>
                <a:ea typeface="微软雅黑" panose="020B0503020204020204" charset="-122"/>
              </a:rPr>
              <a:t>国务院关于特大安全事故行政责任追究的规定</a:t>
            </a:r>
            <a:r>
              <a:rPr lang="en-US" altLang="zh-CN" sz="1300" b="1">
                <a:solidFill>
                  <a:schemeClr val="accent2"/>
                </a:solidFill>
                <a:latin typeface="微软雅黑" panose="020B0503020204020204" charset="-122"/>
                <a:ea typeface="微软雅黑" panose="020B0503020204020204" charset="-122"/>
              </a:rPr>
              <a:t>》</a:t>
            </a:r>
            <a:r>
              <a:rPr lang="zh-CN" altLang="en-US" sz="1300" b="1">
                <a:latin typeface="微软雅黑" panose="020B0503020204020204" charset="-122"/>
                <a:ea typeface="微软雅黑" panose="020B0503020204020204" charset="-122"/>
              </a:rPr>
              <a:t>（ </a:t>
            </a:r>
            <a:r>
              <a:rPr lang="en-US" altLang="zh-CN" sz="1300" b="1">
                <a:latin typeface="微软雅黑" panose="020B0503020204020204" charset="-122"/>
                <a:ea typeface="微软雅黑" panose="020B0503020204020204" charset="-122"/>
              </a:rPr>
              <a:t>2001</a:t>
            </a:r>
            <a:r>
              <a:rPr lang="zh-CN" altLang="en-US" sz="1300" b="1">
                <a:latin typeface="微软雅黑" panose="020B0503020204020204" charset="-122"/>
                <a:ea typeface="微软雅黑" panose="020B0503020204020204" charset="-122"/>
              </a:rPr>
              <a:t>年国务院令第</a:t>
            </a:r>
            <a:r>
              <a:rPr lang="en-US" altLang="zh-CN" sz="1300" b="1">
                <a:latin typeface="微软雅黑" panose="020B0503020204020204" charset="-122"/>
                <a:ea typeface="微软雅黑" panose="020B0503020204020204" charset="-122"/>
              </a:rPr>
              <a:t>302</a:t>
            </a:r>
            <a:r>
              <a:rPr lang="zh-CN" altLang="en-US" sz="1300" b="1">
                <a:latin typeface="微软雅黑" panose="020B0503020204020204" charset="-122"/>
                <a:ea typeface="微软雅黑" panose="020B0503020204020204" charset="-122"/>
              </a:rPr>
              <a:t>号</a:t>
            </a:r>
            <a:r>
              <a:rPr lang="zh-CN" altLang="en-US" sz="1500" b="1">
                <a:latin typeface="微软雅黑" panose="020B0503020204020204" charset="-122"/>
                <a:ea typeface="微软雅黑" panose="020B0503020204020204" charset="-122"/>
              </a:rPr>
              <a:t>）</a:t>
            </a:r>
            <a:endParaRPr lang="zh-CN" altLang="en-US" sz="1500" b="1">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300" b="1">
                <a:solidFill>
                  <a:schemeClr val="accent2"/>
                </a:solidFill>
                <a:latin typeface="微软雅黑" panose="020B0503020204020204" charset="-122"/>
                <a:ea typeface="微软雅黑" panose="020B0503020204020204" charset="-122"/>
              </a:rPr>
              <a:t>《</a:t>
            </a:r>
            <a:r>
              <a:rPr lang="zh-CN" altLang="en-US" sz="1300" b="1">
                <a:solidFill>
                  <a:schemeClr val="accent2"/>
                </a:solidFill>
                <a:latin typeface="微软雅黑" panose="020B0503020204020204" charset="-122"/>
                <a:ea typeface="微软雅黑" panose="020B0503020204020204" charset="-122"/>
              </a:rPr>
              <a:t>行政机关公务员处分条例</a:t>
            </a:r>
            <a:r>
              <a:rPr lang="en-US" altLang="zh-CN" sz="1300" b="1">
                <a:solidFill>
                  <a:schemeClr val="accent2"/>
                </a:solidFill>
                <a:latin typeface="微软雅黑" panose="020B0503020204020204" charset="-122"/>
                <a:ea typeface="微软雅黑" panose="020B0503020204020204" charset="-122"/>
              </a:rPr>
              <a:t>》</a:t>
            </a:r>
            <a:r>
              <a:rPr lang="zh-CN" altLang="en-US" sz="1300" b="1">
                <a:latin typeface="微软雅黑" panose="020B0503020204020204" charset="-122"/>
                <a:ea typeface="微软雅黑" panose="020B0503020204020204" charset="-122"/>
              </a:rPr>
              <a:t>（ </a:t>
            </a:r>
            <a:r>
              <a:rPr lang="en-US" altLang="zh-CN" sz="1300" b="1">
                <a:latin typeface="微软雅黑" panose="020B0503020204020204" charset="-122"/>
                <a:ea typeface="微软雅黑" panose="020B0503020204020204" charset="-122"/>
              </a:rPr>
              <a:t>2007</a:t>
            </a:r>
            <a:r>
              <a:rPr lang="zh-CN" altLang="en-US" sz="1300" b="1">
                <a:latin typeface="微软雅黑" panose="020B0503020204020204" charset="-122"/>
                <a:ea typeface="微软雅黑" panose="020B0503020204020204" charset="-122"/>
              </a:rPr>
              <a:t>年国务院令第495号</a:t>
            </a:r>
            <a:r>
              <a:rPr lang="zh-CN" altLang="en-US" sz="1500" b="1">
                <a:latin typeface="微软雅黑" panose="020B0503020204020204" charset="-122"/>
                <a:ea typeface="微软雅黑" panose="020B0503020204020204" charset="-122"/>
              </a:rPr>
              <a:t>）</a:t>
            </a:r>
            <a:endParaRPr lang="zh-CN" altLang="en-US" sz="1500" b="1">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300" b="1">
                <a:solidFill>
                  <a:schemeClr val="accent2"/>
                </a:solidFill>
                <a:latin typeface="微软雅黑" panose="020B0503020204020204" charset="-122"/>
                <a:ea typeface="微软雅黑" panose="020B0503020204020204" charset="-122"/>
              </a:rPr>
              <a:t>《</a:t>
            </a:r>
            <a:r>
              <a:rPr lang="zh-CN" altLang="en-US" sz="1300" b="1">
                <a:solidFill>
                  <a:schemeClr val="accent2"/>
                </a:solidFill>
                <a:latin typeface="微软雅黑" panose="020B0503020204020204" charset="-122"/>
                <a:ea typeface="微软雅黑" panose="020B0503020204020204" charset="-122"/>
              </a:rPr>
              <a:t>安全生产领域违法违纪行为政纪处分暂行规定</a:t>
            </a:r>
            <a:r>
              <a:rPr lang="en-US" altLang="zh-CN" sz="1300" b="1">
                <a:solidFill>
                  <a:schemeClr val="accent2"/>
                </a:solidFill>
                <a:latin typeface="微软雅黑" panose="020B0503020204020204" charset="-122"/>
                <a:ea typeface="微软雅黑" panose="020B0503020204020204" charset="-122"/>
              </a:rPr>
              <a:t>》</a:t>
            </a:r>
            <a:r>
              <a:rPr lang="zh-CN" altLang="en-US" sz="1300" b="1">
                <a:latin typeface="微软雅黑" panose="020B0503020204020204" charset="-122"/>
                <a:ea typeface="微软雅黑" panose="020B0503020204020204" charset="-122"/>
              </a:rPr>
              <a:t>（ </a:t>
            </a:r>
            <a:r>
              <a:rPr lang="en-US" altLang="zh-CN" sz="1300" b="1">
                <a:latin typeface="微软雅黑" panose="020B0503020204020204" charset="-122"/>
                <a:ea typeface="微软雅黑" panose="020B0503020204020204" charset="-122"/>
              </a:rPr>
              <a:t>2006</a:t>
            </a:r>
            <a:r>
              <a:rPr lang="zh-CN" altLang="en-US" sz="1300" b="1">
                <a:latin typeface="微软雅黑" panose="020B0503020204020204" charset="-122"/>
                <a:ea typeface="微软雅黑" panose="020B0503020204020204" charset="-122"/>
              </a:rPr>
              <a:t>年监察部、安监总局令第</a:t>
            </a:r>
            <a:r>
              <a:rPr lang="en-US" altLang="zh-CN" sz="1300" b="1">
                <a:latin typeface="微软雅黑" panose="020B0503020204020204" charset="-122"/>
                <a:ea typeface="微软雅黑" panose="020B0503020204020204" charset="-122"/>
              </a:rPr>
              <a:t>11</a:t>
            </a:r>
            <a:r>
              <a:rPr lang="zh-CN" altLang="en-US" sz="1300" b="1">
                <a:latin typeface="微软雅黑" panose="020B0503020204020204" charset="-122"/>
                <a:ea typeface="微软雅黑" panose="020B0503020204020204" charset="-122"/>
              </a:rPr>
              <a:t>号</a:t>
            </a:r>
            <a:r>
              <a:rPr lang="zh-CN" altLang="en-US" sz="1500" b="1">
                <a:latin typeface="微软雅黑" panose="020B0503020204020204" charset="-122"/>
                <a:ea typeface="微软雅黑" panose="020B0503020204020204" charset="-122"/>
              </a:rPr>
              <a:t>）</a:t>
            </a:r>
            <a:endParaRPr lang="zh-CN" altLang="en-US" sz="1500" b="1">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300" b="1">
                <a:solidFill>
                  <a:schemeClr val="accent2"/>
                </a:solidFill>
                <a:latin typeface="微软雅黑" panose="020B0503020204020204" charset="-122"/>
                <a:ea typeface="微软雅黑" panose="020B0503020204020204" charset="-122"/>
              </a:rPr>
              <a:t>《</a:t>
            </a:r>
            <a:r>
              <a:rPr lang="zh-CN" altLang="en-US" sz="1300" b="1">
                <a:solidFill>
                  <a:schemeClr val="accent2"/>
                </a:solidFill>
                <a:latin typeface="微软雅黑" panose="020B0503020204020204" charset="-122"/>
                <a:ea typeface="微软雅黑" panose="020B0503020204020204" charset="-122"/>
              </a:rPr>
              <a:t>安全生产领域违纪行为适用</a:t>
            </a:r>
            <a:r>
              <a:rPr lang="en-US" altLang="zh-CN" sz="1300" b="1">
                <a:solidFill>
                  <a:schemeClr val="accent2"/>
                </a:solidFill>
                <a:latin typeface="微软雅黑" panose="020B0503020204020204" charset="-122"/>
                <a:ea typeface="微软雅黑" panose="020B0503020204020204" charset="-122"/>
              </a:rPr>
              <a:t>&lt;</a:t>
            </a:r>
            <a:r>
              <a:rPr lang="zh-CN" altLang="en-US" sz="1300" b="1">
                <a:solidFill>
                  <a:schemeClr val="accent2"/>
                </a:solidFill>
                <a:latin typeface="微软雅黑" panose="020B0503020204020204" charset="-122"/>
                <a:ea typeface="微软雅黑" panose="020B0503020204020204" charset="-122"/>
              </a:rPr>
              <a:t>中国共产党纪律处分条例</a:t>
            </a:r>
            <a:r>
              <a:rPr lang="en-US" altLang="zh-CN" sz="1300" b="1">
                <a:solidFill>
                  <a:schemeClr val="accent2"/>
                </a:solidFill>
                <a:latin typeface="微软雅黑" panose="020B0503020204020204" charset="-122"/>
                <a:ea typeface="微软雅黑" panose="020B0503020204020204" charset="-122"/>
              </a:rPr>
              <a:t>&gt;</a:t>
            </a:r>
            <a:r>
              <a:rPr lang="zh-CN" altLang="en-US" sz="1300" b="1">
                <a:solidFill>
                  <a:schemeClr val="accent2"/>
                </a:solidFill>
                <a:latin typeface="微软雅黑" panose="020B0503020204020204" charset="-122"/>
                <a:ea typeface="微软雅黑" panose="020B0503020204020204" charset="-122"/>
              </a:rPr>
              <a:t>若干问题的解释</a:t>
            </a:r>
            <a:r>
              <a:rPr lang="en-US" altLang="zh-CN" sz="1300" b="1">
                <a:solidFill>
                  <a:schemeClr val="accent2"/>
                </a:solidFill>
                <a:latin typeface="微软雅黑" panose="020B0503020204020204" charset="-122"/>
                <a:ea typeface="微软雅黑" panose="020B0503020204020204" charset="-122"/>
              </a:rPr>
              <a:t>》</a:t>
            </a:r>
            <a:r>
              <a:rPr lang="zh-CN" altLang="en-US" sz="1300" b="1">
                <a:latin typeface="微软雅黑" panose="020B0503020204020204" charset="-122"/>
                <a:ea typeface="微软雅黑" panose="020B0503020204020204" charset="-122"/>
              </a:rPr>
              <a:t>（</a:t>
            </a:r>
            <a:r>
              <a:rPr lang="en-US" altLang="zh-CN" sz="1300" b="1">
                <a:latin typeface="微软雅黑" panose="020B0503020204020204" charset="-122"/>
                <a:ea typeface="微软雅黑" panose="020B0503020204020204" charset="-122"/>
              </a:rPr>
              <a:t>2007</a:t>
            </a:r>
            <a:r>
              <a:rPr lang="zh-CN" altLang="en-US" sz="1300" b="1">
                <a:latin typeface="微软雅黑" panose="020B0503020204020204" charset="-122"/>
                <a:ea typeface="微软雅黑" panose="020B0503020204020204" charset="-122"/>
              </a:rPr>
              <a:t>年</a:t>
            </a:r>
            <a:r>
              <a:rPr lang="zh-CN" altLang="en-US" sz="1500" b="1">
                <a:latin typeface="微软雅黑" panose="020B0503020204020204" charset="-122"/>
                <a:ea typeface="微软雅黑" panose="020B0503020204020204" charset="-122"/>
              </a:rPr>
              <a:t>）</a:t>
            </a:r>
            <a:endParaRPr lang="zh-CN" altLang="en-US" sz="1500" b="1">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300" b="1">
                <a:solidFill>
                  <a:schemeClr val="accent2"/>
                </a:solidFill>
                <a:latin typeface="微软雅黑" panose="020B0503020204020204" charset="-122"/>
                <a:ea typeface="微软雅黑" panose="020B0503020204020204" charset="-122"/>
              </a:rPr>
              <a:t>《安全生</a:t>
            </a:r>
            <a:r>
              <a:rPr lang="zh-CN" altLang="en-US" sz="1300" b="1">
                <a:solidFill>
                  <a:schemeClr val="accent2"/>
                </a:solidFill>
                <a:latin typeface="微软雅黑" panose="020B0503020204020204" charset="-122"/>
                <a:ea typeface="微软雅黑" panose="020B0503020204020204" charset="-122"/>
              </a:rPr>
              <a:t>产监管监察职责和行政执法责任追究的暂行规定</a:t>
            </a:r>
            <a:r>
              <a:rPr lang="en-US" altLang="zh-CN" sz="1300" b="1">
                <a:solidFill>
                  <a:schemeClr val="accent2"/>
                </a:solidFill>
                <a:latin typeface="微软雅黑" panose="020B0503020204020204" charset="-122"/>
                <a:ea typeface="微软雅黑" panose="020B0503020204020204" charset="-122"/>
              </a:rPr>
              <a:t>》</a:t>
            </a:r>
            <a:r>
              <a:rPr lang="zh-CN" altLang="en-US" sz="1300" b="1">
                <a:latin typeface="微软雅黑" panose="020B0503020204020204" charset="-122"/>
                <a:ea typeface="微软雅黑" panose="020B0503020204020204" charset="-122"/>
              </a:rPr>
              <a:t>（ </a:t>
            </a:r>
            <a:r>
              <a:rPr lang="en-US" altLang="zh-CN" sz="1300" b="1">
                <a:latin typeface="微软雅黑" panose="020B0503020204020204" charset="-122"/>
                <a:ea typeface="微软雅黑" panose="020B0503020204020204" charset="-122"/>
              </a:rPr>
              <a:t>2009</a:t>
            </a:r>
            <a:r>
              <a:rPr lang="zh-CN" altLang="en-US" sz="1300" b="1">
                <a:latin typeface="微软雅黑" panose="020B0503020204020204" charset="-122"/>
                <a:ea typeface="微软雅黑" panose="020B0503020204020204" charset="-122"/>
              </a:rPr>
              <a:t>年安监总局令第</a:t>
            </a:r>
            <a:r>
              <a:rPr lang="en-US" altLang="zh-CN" sz="1300" b="1">
                <a:latin typeface="微软雅黑" panose="020B0503020204020204" charset="-122"/>
                <a:ea typeface="微软雅黑" panose="020B0503020204020204" charset="-122"/>
              </a:rPr>
              <a:t>24</a:t>
            </a:r>
            <a:r>
              <a:rPr lang="zh-CN" altLang="en-US" sz="1300" b="1">
                <a:latin typeface="微软雅黑" panose="020B0503020204020204" charset="-122"/>
                <a:ea typeface="微软雅黑" panose="020B0503020204020204" charset="-122"/>
              </a:rPr>
              <a:t>号）等</a:t>
            </a:r>
            <a:r>
              <a:rPr lang="zh-CN" altLang="en-US" sz="1500" b="1">
                <a:latin typeface="微软雅黑" panose="020B0503020204020204" charset="-122"/>
                <a:ea typeface="微软雅黑" panose="020B0503020204020204" charset="-122"/>
              </a:rPr>
              <a:t>。</a:t>
            </a:r>
            <a:endParaRPr lang="zh-CN" altLang="en-US" sz="1500" b="1">
              <a:latin typeface="微软雅黑" panose="020B0503020204020204" charset="-122"/>
              <a:ea typeface="微软雅黑" panose="020B0503020204020204" charset="-122"/>
            </a:endParaRPr>
          </a:p>
          <a:p>
            <a:pPr marL="342900" indent="-342900" eaLnBrk="0" fontAlgn="base" hangingPunct="0">
              <a:lnSpc>
                <a:spcPct val="130000"/>
              </a:lnSpc>
              <a:spcBef>
                <a:spcPct val="20000"/>
              </a:spcBef>
              <a:spcAft>
                <a:spcPct val="0"/>
              </a:spcAft>
              <a:buClrTx/>
              <a:buSzPct val="100000"/>
              <a:buChar char="•"/>
            </a:pPr>
            <a:r>
              <a:rPr lang="en-US" altLang="zh-CN" sz="1300" b="1">
                <a:solidFill>
                  <a:schemeClr val="accent2"/>
                </a:solidFill>
                <a:latin typeface="微软雅黑" panose="020B0503020204020204" charset="-122"/>
                <a:ea typeface="微软雅黑" panose="020B0503020204020204" charset="-122"/>
              </a:rPr>
              <a:t>《</a:t>
            </a:r>
            <a:r>
              <a:rPr lang="zh-CN" altLang="en-US" sz="1300" b="1">
                <a:solidFill>
                  <a:schemeClr val="accent2"/>
                </a:solidFill>
                <a:latin typeface="微软雅黑" panose="020B0503020204020204" charset="-122"/>
                <a:ea typeface="微软雅黑" panose="020B0503020204020204" charset="-122"/>
              </a:rPr>
              <a:t>关于实行党政领导干部问责的暂行规定</a:t>
            </a:r>
            <a:r>
              <a:rPr lang="en-US" altLang="zh-CN" sz="1300" b="1">
                <a:solidFill>
                  <a:schemeClr val="accent2"/>
                </a:solidFill>
                <a:latin typeface="微软雅黑" panose="020B0503020204020204" charset="-122"/>
                <a:ea typeface="微软雅黑" panose="020B0503020204020204" charset="-122"/>
              </a:rPr>
              <a:t>》</a:t>
            </a:r>
            <a:r>
              <a:rPr lang="zh-CN" altLang="en-US" sz="1300" b="1">
                <a:latin typeface="微软雅黑" panose="020B0503020204020204" charset="-122"/>
                <a:ea typeface="微软雅黑" panose="020B0503020204020204" charset="-122"/>
              </a:rPr>
              <a:t>（</a:t>
            </a:r>
            <a:r>
              <a:rPr lang="en-US" altLang="zh-CN" sz="1300" b="1">
                <a:latin typeface="微软雅黑" panose="020B0503020204020204" charset="-122"/>
                <a:ea typeface="微软雅黑" panose="020B0503020204020204" charset="-122"/>
              </a:rPr>
              <a:t>2009</a:t>
            </a:r>
            <a:r>
              <a:rPr lang="zh-CN" altLang="en-US" sz="1300" b="1">
                <a:latin typeface="微软雅黑" panose="020B0503020204020204" charset="-122"/>
                <a:ea typeface="微软雅黑" panose="020B0503020204020204" charset="-122"/>
              </a:rPr>
              <a:t>年中办发</a:t>
            </a:r>
            <a:r>
              <a:rPr lang="en-US" altLang="zh-CN" sz="1300" b="1">
                <a:latin typeface="微软雅黑" panose="020B0503020204020204" charset="-122"/>
                <a:ea typeface="微软雅黑" panose="020B0503020204020204" charset="-122"/>
              </a:rPr>
              <a:t>25</a:t>
            </a:r>
            <a:r>
              <a:rPr lang="zh-CN" altLang="en-US" sz="1300" b="1">
                <a:latin typeface="微软雅黑" panose="020B0503020204020204" charset="-122"/>
                <a:ea typeface="微软雅黑" panose="020B0503020204020204" charset="-122"/>
              </a:rPr>
              <a:t>号）</a:t>
            </a:r>
            <a:endParaRPr lang="zh-CN" altLang="en-US" sz="1300" b="1">
              <a:latin typeface="微软雅黑" panose="020B0503020204020204" charset="-122"/>
              <a:ea typeface="微软雅黑" panose="020B0503020204020204" charset="-122"/>
            </a:endParaRPr>
          </a:p>
        </p:txBody>
      </p:sp>
      <p:sp>
        <p:nvSpPr>
          <p:cNvPr id="2660"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附录、事故查处部分法律法规、标准规范</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3" name="Rectangle 4"/>
          <p:cNvSpPr/>
          <p:nvPr/>
        </p:nvSpPr>
        <p:spPr>
          <a:xfrm>
            <a:off x="1331913" y="1166813"/>
            <a:ext cx="7200900" cy="2557462"/>
          </a:xfrm>
          <a:prstGeom prst="rect">
            <a:avLst/>
          </a:prstGeom>
          <a:noFill/>
          <a:ln w="9525">
            <a:noFill/>
          </a:ln>
        </p:spPr>
        <p:txBody>
          <a:bodyPr/>
          <a:p>
            <a:pPr marL="342900" indent="-342900" eaLnBrk="0" fontAlgn="base" hangingPunct="0">
              <a:lnSpc>
                <a:spcPct val="120000"/>
              </a:lnSpc>
              <a:spcBef>
                <a:spcPct val="20000"/>
              </a:spcBef>
              <a:spcAft>
                <a:spcPct val="0"/>
              </a:spcAft>
              <a:buClrTx/>
              <a:buSzPct val="100000"/>
              <a:buNone/>
            </a:pPr>
            <a:r>
              <a:rPr lang="zh-CN" altLang="en-US" sz="2400" b="1">
                <a:solidFill>
                  <a:srgbClr val="FF3300"/>
                </a:solidFill>
                <a:latin typeface="微软雅黑" panose="020B0503020204020204" charset="-122"/>
                <a:ea typeface="微软雅黑" panose="020B0503020204020204" charset="-122"/>
              </a:rPr>
              <a:t>（二）国家标准</a:t>
            </a:r>
            <a:endParaRPr lang="en-US" altLang="zh-CN" sz="2400" b="1">
              <a:solidFill>
                <a:srgbClr val="FF3300"/>
              </a:solidFill>
              <a:latin typeface="微软雅黑" panose="020B0503020204020204" charset="-122"/>
              <a:ea typeface="微软雅黑" panose="020B0503020204020204" charset="-122"/>
            </a:endParaRPr>
          </a:p>
          <a:p>
            <a:pPr marL="342900" indent="-342900" eaLnBrk="0" fontAlgn="base" hangingPunct="0">
              <a:lnSpc>
                <a:spcPct val="12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企业职工伤亡事故分类</a:t>
            </a:r>
            <a:r>
              <a:rPr lang="en-US" altLang="zh-CN" b="1">
                <a:solidFill>
                  <a:schemeClr val="accent2"/>
                </a:solidFill>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GB6441-1986</a:t>
            </a:r>
            <a:r>
              <a:rPr lang="zh-CN" altLang="en-US" b="1">
                <a:latin typeface="微软雅黑" panose="020B0503020204020204" charset="-122"/>
                <a:ea typeface="微软雅黑" panose="020B0503020204020204" charset="-122"/>
              </a:rPr>
              <a:t>）</a:t>
            </a:r>
            <a:endParaRPr lang="zh-CN" altLang="en-US" b="1">
              <a:latin typeface="微软雅黑" panose="020B0503020204020204" charset="-122"/>
              <a:ea typeface="微软雅黑" panose="020B0503020204020204" charset="-122"/>
            </a:endParaRPr>
          </a:p>
          <a:p>
            <a:pPr marL="342900" indent="-342900" eaLnBrk="0" fontAlgn="base" hangingPunct="0">
              <a:lnSpc>
                <a:spcPct val="12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企业职工伤亡事故调查分析规则</a:t>
            </a:r>
            <a:r>
              <a:rPr lang="en-US" altLang="zh-CN" b="1">
                <a:solidFill>
                  <a:schemeClr val="accent2"/>
                </a:solidFill>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GB6442-1986</a:t>
            </a:r>
            <a:r>
              <a:rPr lang="zh-CN" altLang="en-US" b="1">
                <a:latin typeface="微软雅黑" panose="020B0503020204020204" charset="-122"/>
                <a:ea typeface="微软雅黑" panose="020B0503020204020204" charset="-122"/>
              </a:rPr>
              <a:t>）</a:t>
            </a:r>
            <a:endParaRPr lang="zh-CN" altLang="en-US" b="1">
              <a:latin typeface="微软雅黑" panose="020B0503020204020204" charset="-122"/>
              <a:ea typeface="微软雅黑" panose="020B0503020204020204" charset="-122"/>
            </a:endParaRPr>
          </a:p>
          <a:p>
            <a:pPr marL="342900" indent="-342900" eaLnBrk="0" fontAlgn="base" hangingPunct="0">
              <a:lnSpc>
                <a:spcPct val="12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企业职工伤亡事故经济损失统计标准</a:t>
            </a:r>
            <a:r>
              <a:rPr lang="en-US" altLang="zh-CN" b="1">
                <a:solidFill>
                  <a:schemeClr val="accent2"/>
                </a:solidFill>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GB6721-1986</a:t>
            </a:r>
            <a:r>
              <a:rPr lang="zh-CN" altLang="en-US" b="1">
                <a:latin typeface="微软雅黑" panose="020B0503020204020204" charset="-122"/>
                <a:ea typeface="微软雅黑" panose="020B0503020204020204" charset="-122"/>
              </a:rPr>
              <a:t>）</a:t>
            </a:r>
            <a:endParaRPr lang="zh-CN" altLang="en-US" b="1">
              <a:latin typeface="微软雅黑" panose="020B0503020204020204" charset="-122"/>
              <a:ea typeface="微软雅黑" panose="020B0503020204020204" charset="-122"/>
            </a:endParaRPr>
          </a:p>
          <a:p>
            <a:pPr marL="342900" indent="-342900" eaLnBrk="0" fontAlgn="base" hangingPunct="0">
              <a:lnSpc>
                <a:spcPct val="12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事故伤害损失工作日标准</a:t>
            </a:r>
            <a:r>
              <a:rPr lang="en-US" altLang="zh-CN" b="1">
                <a:solidFill>
                  <a:schemeClr val="accent2"/>
                </a:solidFill>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GB/T15499-1995</a:t>
            </a:r>
            <a:r>
              <a:rPr lang="zh-CN" altLang="en-US" b="1">
                <a:latin typeface="微软雅黑" panose="020B0503020204020204" charset="-122"/>
                <a:ea typeface="微软雅黑" panose="020B0503020204020204" charset="-122"/>
              </a:rPr>
              <a:t>）</a:t>
            </a:r>
            <a:endParaRPr lang="en-US" altLang="zh-CN" b="1">
              <a:latin typeface="微软雅黑" panose="020B0503020204020204" charset="-122"/>
              <a:ea typeface="微软雅黑" panose="020B0503020204020204" charset="-122"/>
            </a:endParaRPr>
          </a:p>
          <a:p>
            <a:pPr marL="342900" indent="-342900" eaLnBrk="0" fontAlgn="base" hangingPunct="0">
              <a:lnSpc>
                <a:spcPct val="120000"/>
              </a:lnSpc>
              <a:spcBef>
                <a:spcPct val="20000"/>
              </a:spcBef>
              <a:spcAft>
                <a:spcPct val="0"/>
              </a:spcAft>
              <a:buClrTx/>
              <a:buSzPct val="100000"/>
              <a:buChar char="•"/>
            </a:pPr>
            <a:r>
              <a:rPr lang="zh-CN" altLang="en-US" b="1">
                <a:latin typeface="微软雅黑" panose="020B0503020204020204" charset="-122"/>
                <a:ea typeface="微软雅黑" panose="020B0503020204020204" charset="-122"/>
              </a:rPr>
              <a:t> 专业性国家标准、规范和行业标准、规范</a:t>
            </a:r>
            <a:endParaRPr lang="zh-CN" altLang="en-US" b="1">
              <a:latin typeface="微软雅黑" panose="020B0503020204020204" charset="-122"/>
              <a:ea typeface="微软雅黑" panose="020B0503020204020204" charset="-122"/>
            </a:endParaRPr>
          </a:p>
        </p:txBody>
      </p:sp>
      <p:sp>
        <p:nvSpPr>
          <p:cNvPr id="2664"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附录、事故查处部分法律法规、标准规范</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7" name="Rectangle 4"/>
          <p:cNvSpPr/>
          <p:nvPr/>
        </p:nvSpPr>
        <p:spPr>
          <a:xfrm>
            <a:off x="900113" y="1131888"/>
            <a:ext cx="7704137" cy="3024187"/>
          </a:xfrm>
          <a:prstGeom prst="rect">
            <a:avLst/>
          </a:prstGeom>
          <a:noFill/>
          <a:ln w="9525">
            <a:noFill/>
          </a:ln>
        </p:spPr>
        <p:txBody>
          <a:bodyPr/>
          <a:p>
            <a:pPr marL="342900" indent="-342900" algn="just" eaLnBrk="0" fontAlgn="base" hangingPunct="0">
              <a:lnSpc>
                <a:spcPct val="120000"/>
              </a:lnSpc>
              <a:spcBef>
                <a:spcPct val="20000"/>
              </a:spcBef>
              <a:spcAft>
                <a:spcPct val="0"/>
              </a:spcAft>
              <a:buClrTx/>
              <a:buSzPct val="100000"/>
              <a:buNone/>
            </a:pPr>
            <a:r>
              <a:rPr lang="zh-CN" altLang="en-US" sz="2400" b="1">
                <a:solidFill>
                  <a:srgbClr val="CC0000"/>
                </a:solidFill>
                <a:latin typeface="微软雅黑" panose="020B0503020204020204" charset="-122"/>
                <a:ea typeface="微软雅黑" panose="020B0503020204020204" charset="-122"/>
              </a:rPr>
              <a:t>（三） 司法解释等</a:t>
            </a:r>
            <a:endParaRPr lang="en-US" altLang="zh-CN" sz="2400" b="1">
              <a:solidFill>
                <a:srgbClr val="CC0000"/>
              </a:solidFill>
              <a:latin typeface="微软雅黑" panose="020B0503020204020204" charset="-122"/>
              <a:ea typeface="微软雅黑" panose="020B0503020204020204" charset="-122"/>
            </a:endParaRPr>
          </a:p>
          <a:p>
            <a:pPr marL="342900" indent="-342900" algn="just" eaLnBrk="0" fontAlgn="base" hangingPunct="0">
              <a:lnSpc>
                <a:spcPct val="1200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最高人民法院、最高人民检察院关于办理危害生产安全刑事案件适用法律若干问题的解释</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（法释</a:t>
            </a:r>
            <a:r>
              <a:rPr lang="en-US" altLang="zh-CN" sz="1500" b="1">
                <a:latin typeface="微软雅黑" panose="020B0503020204020204" charset="-122"/>
                <a:ea typeface="微软雅黑" panose="020B0503020204020204" charset="-122"/>
              </a:rPr>
              <a:t>〔2015〕22</a:t>
            </a:r>
            <a:r>
              <a:rPr lang="zh-CN" altLang="en-US" sz="1500" b="1">
                <a:latin typeface="微软雅黑" panose="020B0503020204020204" charset="-122"/>
                <a:ea typeface="微软雅黑" panose="020B0503020204020204" charset="-122"/>
              </a:rPr>
              <a:t>号）</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ct val="1200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最高人民法院关于审理非法采矿、破坏性采矿刑事案件具体应用法律若干问题的解释</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（法释</a:t>
            </a:r>
            <a:r>
              <a:rPr lang="en-US" altLang="zh-CN" sz="1500" b="1">
                <a:latin typeface="微软雅黑" panose="020B0503020204020204" charset="-122"/>
                <a:ea typeface="微软雅黑" panose="020B0503020204020204" charset="-122"/>
              </a:rPr>
              <a:t>〔2003〕9</a:t>
            </a:r>
            <a:r>
              <a:rPr lang="zh-CN" altLang="en-US" sz="1500" b="1">
                <a:latin typeface="微软雅黑" panose="020B0503020204020204" charset="-122"/>
                <a:ea typeface="微软雅黑" panose="020B0503020204020204" charset="-122"/>
              </a:rPr>
              <a:t>号）</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ct val="1200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最高人民检察院关于渎职侵权案件立案标准的规定</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 高检发释字</a:t>
            </a:r>
            <a:r>
              <a:rPr lang="en-US" altLang="zh-CN" sz="1500" b="1">
                <a:latin typeface="微软雅黑" panose="020B0503020204020204" charset="-122"/>
                <a:ea typeface="微软雅黑" panose="020B0503020204020204" charset="-122"/>
              </a:rPr>
              <a:t>〔2006〕2</a:t>
            </a:r>
            <a:r>
              <a:rPr lang="zh-CN" altLang="en-US" sz="1500" b="1">
                <a:latin typeface="微软雅黑" panose="020B0503020204020204" charset="-122"/>
                <a:ea typeface="微软雅黑" panose="020B0503020204020204" charset="-122"/>
              </a:rPr>
              <a:t>号）</a:t>
            </a:r>
            <a:endParaRPr lang="en-US" altLang="zh-CN" sz="1500" b="1">
              <a:latin typeface="微软雅黑" panose="020B0503020204020204" charset="-122"/>
              <a:ea typeface="微软雅黑" panose="020B0503020204020204" charset="-122"/>
            </a:endParaRPr>
          </a:p>
          <a:p>
            <a:pPr marL="342900" indent="-342900" algn="just" eaLnBrk="0" fontAlgn="base" hangingPunct="0">
              <a:lnSpc>
                <a:spcPct val="120000"/>
              </a:lnSpc>
              <a:spcBef>
                <a:spcPct val="20000"/>
              </a:spcBef>
              <a:spcAft>
                <a:spcPct val="0"/>
              </a:spcAft>
              <a:buClrTx/>
              <a:buSzPct val="100000"/>
              <a:buChar char="•"/>
            </a:pP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最高人民法院、最高人民检察院关于办理渎职刑事案件适用法律若干问题的解释</a:t>
            </a:r>
            <a:endParaRPr lang="en-US" altLang="zh-CN" sz="1500" b="1">
              <a:solidFill>
                <a:schemeClr val="accent2"/>
              </a:solidFill>
              <a:latin typeface="微软雅黑" panose="020B0503020204020204" charset="-122"/>
              <a:ea typeface="微软雅黑" panose="020B0503020204020204" charset="-122"/>
            </a:endParaRPr>
          </a:p>
          <a:p>
            <a:pPr marL="342900" indent="-342900" algn="just" eaLnBrk="0" fontAlgn="base" hangingPunct="0">
              <a:lnSpc>
                <a:spcPct val="120000"/>
              </a:lnSpc>
              <a:spcBef>
                <a:spcPct val="20000"/>
              </a:spcBef>
              <a:spcAft>
                <a:spcPct val="0"/>
              </a:spcAft>
              <a:buClrTx/>
              <a:buSzPct val="100000"/>
              <a:buNone/>
            </a:pPr>
            <a:r>
              <a:rPr lang="zh-CN" altLang="en-US" sz="1500" b="1">
                <a:solidFill>
                  <a:schemeClr val="accent2"/>
                </a:solidFill>
                <a:latin typeface="微软雅黑" panose="020B0503020204020204" charset="-122"/>
                <a:ea typeface="微软雅黑" panose="020B0503020204020204" charset="-122"/>
              </a:rPr>
              <a:t>      （一）</a:t>
            </a:r>
            <a:r>
              <a:rPr lang="en-US" altLang="zh-CN" sz="1500" b="1">
                <a:solidFill>
                  <a:schemeClr val="accent2"/>
                </a:solidFill>
                <a:latin typeface="微软雅黑" panose="020B0503020204020204" charset="-122"/>
                <a:ea typeface="微软雅黑" panose="020B0503020204020204" charset="-122"/>
              </a:rPr>
              <a:t>》</a:t>
            </a:r>
            <a:r>
              <a:rPr lang="zh-CN" altLang="en-US" sz="1500" b="1">
                <a:latin typeface="微软雅黑" panose="020B0503020204020204" charset="-122"/>
                <a:ea typeface="微软雅黑" panose="020B0503020204020204" charset="-122"/>
              </a:rPr>
              <a:t>（法释〔2012〕18号）</a:t>
            </a:r>
            <a:endParaRPr lang="en-US" altLang="zh-CN" sz="1500" b="1">
              <a:latin typeface="宋体" panose="02010600030101010101" pitchFamily="2" charset="-122"/>
              <a:ea typeface="宋体" panose="02010600030101010101" pitchFamily="2" charset="-122"/>
            </a:endParaRPr>
          </a:p>
        </p:txBody>
      </p:sp>
      <p:sp>
        <p:nvSpPr>
          <p:cNvPr id="2668"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附录、事故查处部分法律法规、标准规范</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1" name="Rectangle 4"/>
          <p:cNvSpPr/>
          <p:nvPr/>
        </p:nvSpPr>
        <p:spPr>
          <a:xfrm>
            <a:off x="827088" y="950913"/>
            <a:ext cx="7632700" cy="2197100"/>
          </a:xfrm>
          <a:prstGeom prst="rect">
            <a:avLst/>
          </a:prstGeom>
          <a:noFill/>
          <a:ln w="9525">
            <a:noFill/>
          </a:ln>
        </p:spPr>
        <p:txBody>
          <a:bodyPr/>
          <a:p>
            <a:pPr marL="342900" indent="-342900" eaLnBrk="0" fontAlgn="base" hangingPunct="0">
              <a:lnSpc>
                <a:spcPct val="110000"/>
              </a:lnSpc>
              <a:spcBef>
                <a:spcPct val="20000"/>
              </a:spcBef>
              <a:spcAft>
                <a:spcPct val="0"/>
              </a:spcAft>
              <a:buClrTx/>
              <a:buSzPct val="100000"/>
              <a:buNone/>
            </a:pPr>
            <a:r>
              <a:rPr lang="zh-CN" altLang="en-US" sz="2400" b="1">
                <a:solidFill>
                  <a:srgbClr val="FF3300"/>
                </a:solidFill>
                <a:latin typeface="微软雅黑" panose="020B0503020204020204" charset="-122"/>
                <a:ea typeface="微软雅黑" panose="020B0503020204020204" charset="-122"/>
              </a:rPr>
              <a:t>（四）政策规定</a:t>
            </a:r>
            <a:endParaRPr lang="zh-CN" altLang="en-US" sz="2400" b="1">
              <a:solidFill>
                <a:srgbClr val="FF3300"/>
              </a:solidFill>
              <a:latin typeface="微软雅黑" panose="020B0503020204020204" charset="-122"/>
              <a:ea typeface="微软雅黑" panose="020B0503020204020204" charset="-122"/>
            </a:endParaRPr>
          </a:p>
          <a:p>
            <a:pPr marL="342900" indent="-342900" eaLnBrk="0" fontAlgn="base" hangingPunct="0">
              <a:lnSpc>
                <a:spcPct val="0"/>
              </a:lnSpc>
              <a:spcBef>
                <a:spcPct val="20000"/>
              </a:spcBef>
              <a:spcAft>
                <a:spcPct val="0"/>
              </a:spcAft>
              <a:buClrTx/>
              <a:buSzPct val="100000"/>
              <a:buNone/>
            </a:pPr>
            <a:endParaRPr lang="zh-CN" altLang="en-US" b="1">
              <a:solidFill>
                <a:srgbClr val="FF3300"/>
              </a:solidFill>
              <a:latin typeface="微软雅黑" panose="020B0503020204020204" charset="-122"/>
              <a:ea typeface="微软雅黑" panose="020B0503020204020204" charset="-122"/>
            </a:endParaRPr>
          </a:p>
          <a:p>
            <a:pPr marL="342900" indent="-342900" algn="just" eaLnBrk="0" fontAlgn="base" hangingPunct="0">
              <a:lnSpc>
                <a:spcPct val="120000"/>
              </a:lnSpc>
              <a:spcBef>
                <a:spcPct val="20000"/>
              </a:spcBef>
              <a:spcAft>
                <a:spcPct val="0"/>
              </a:spcAft>
              <a:buClrTx/>
              <a:buSzPct val="100000"/>
              <a:buChar char="•"/>
            </a:pPr>
            <a:r>
              <a:rPr lang="en-US" altLang="en-US" sz="1500" b="1">
                <a:latin typeface="微软雅黑" panose="020B0503020204020204" charset="-122"/>
                <a:ea typeface="微软雅黑" panose="020B0503020204020204" charset="-122"/>
              </a:rPr>
              <a:t>2004年国务院2号文</a:t>
            </a:r>
            <a:r>
              <a:rPr lang="zh-CN" altLang="en-US" sz="1500" b="1">
                <a:latin typeface="微软雅黑" panose="020B0503020204020204" charset="-122"/>
                <a:ea typeface="微软雅黑" panose="020B0503020204020204" charset="-122"/>
              </a:rPr>
              <a:t>件      </a:t>
            </a: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国务院关于进一步加强安全生产工作的决定</a:t>
            </a:r>
            <a:r>
              <a:rPr lang="en-US" altLang="zh-CN" sz="1500" b="1">
                <a:solidFill>
                  <a:schemeClr val="accent2"/>
                </a:solidFill>
                <a:latin typeface="微软雅黑" panose="020B0503020204020204" charset="-122"/>
                <a:ea typeface="微软雅黑" panose="020B0503020204020204" charset="-122"/>
              </a:rPr>
              <a:t>》</a:t>
            </a:r>
            <a:endParaRPr lang="en-US" altLang="zh-CN" sz="1500" b="1">
              <a:solidFill>
                <a:schemeClr val="accent2"/>
              </a:solidFill>
              <a:latin typeface="微软雅黑" panose="020B0503020204020204" charset="-122"/>
              <a:ea typeface="微软雅黑" panose="020B0503020204020204" charset="-122"/>
            </a:endParaRPr>
          </a:p>
          <a:p>
            <a:pPr marL="342900" indent="-342900" algn="just" eaLnBrk="0" fontAlgn="base" hangingPunct="0">
              <a:lnSpc>
                <a:spcPct val="120000"/>
              </a:lnSpc>
              <a:spcBef>
                <a:spcPct val="20000"/>
              </a:spcBef>
              <a:spcAft>
                <a:spcPct val="0"/>
              </a:spcAft>
              <a:buClrTx/>
              <a:buSzPct val="100000"/>
              <a:buChar char="•"/>
            </a:pPr>
            <a:r>
              <a:rPr lang="en-US" altLang="en-US" sz="1500" b="1">
                <a:latin typeface="微软雅黑" panose="020B0503020204020204" charset="-122"/>
                <a:ea typeface="微软雅黑" panose="020B0503020204020204" charset="-122"/>
              </a:rPr>
              <a:t>2010年国务院23号文</a:t>
            </a:r>
            <a:r>
              <a:rPr lang="zh-CN" altLang="en-US" sz="1500" b="1">
                <a:latin typeface="微软雅黑" panose="020B0503020204020204" charset="-122"/>
                <a:ea typeface="微软雅黑" panose="020B0503020204020204" charset="-122"/>
              </a:rPr>
              <a:t>件    </a:t>
            </a: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国务院关于进一步加强企业安全生产工作的通知</a:t>
            </a:r>
            <a:r>
              <a:rPr lang="en-US" altLang="zh-CN" sz="1500" b="1">
                <a:solidFill>
                  <a:schemeClr val="accent2"/>
                </a:solidFill>
                <a:latin typeface="微软雅黑" panose="020B0503020204020204" charset="-122"/>
                <a:ea typeface="微软雅黑" panose="020B0503020204020204" charset="-122"/>
              </a:rPr>
              <a:t>》</a:t>
            </a:r>
            <a:endParaRPr lang="en-US" altLang="zh-CN" sz="1500" b="1">
              <a:solidFill>
                <a:schemeClr val="accent2"/>
              </a:solidFill>
              <a:latin typeface="微软雅黑" panose="020B0503020204020204" charset="-122"/>
              <a:ea typeface="微软雅黑" panose="020B0503020204020204" charset="-122"/>
            </a:endParaRPr>
          </a:p>
          <a:p>
            <a:pPr marL="342900" indent="-342900" algn="just" eaLnBrk="0" fontAlgn="base" hangingPunct="0">
              <a:lnSpc>
                <a:spcPct val="120000"/>
              </a:lnSpc>
              <a:spcBef>
                <a:spcPct val="20000"/>
              </a:spcBef>
              <a:spcAft>
                <a:spcPct val="0"/>
              </a:spcAft>
              <a:buClrTx/>
              <a:buSzPct val="100000"/>
              <a:buChar char="•"/>
            </a:pPr>
            <a:r>
              <a:rPr lang="en-US" altLang="en-US" sz="1500" b="1">
                <a:latin typeface="微软雅黑" panose="020B0503020204020204" charset="-122"/>
                <a:ea typeface="微软雅黑" panose="020B0503020204020204" charset="-122"/>
              </a:rPr>
              <a:t>2011年</a:t>
            </a:r>
            <a:r>
              <a:rPr lang="zh-CN" altLang="en-US" sz="1500" b="1">
                <a:latin typeface="微软雅黑" panose="020B0503020204020204" charset="-122"/>
                <a:ea typeface="微软雅黑" panose="020B0503020204020204" charset="-122"/>
              </a:rPr>
              <a:t>国务院</a:t>
            </a:r>
            <a:r>
              <a:rPr lang="en-US" altLang="en-US" sz="1500" b="1">
                <a:latin typeface="微软雅黑" panose="020B0503020204020204" charset="-122"/>
                <a:ea typeface="微软雅黑" panose="020B0503020204020204" charset="-122"/>
              </a:rPr>
              <a:t>40号文</a:t>
            </a:r>
            <a:r>
              <a:rPr lang="zh-CN" altLang="en-US" sz="1500" b="1">
                <a:latin typeface="微软雅黑" panose="020B0503020204020204" charset="-122"/>
                <a:ea typeface="微软雅黑" panose="020B0503020204020204" charset="-122"/>
              </a:rPr>
              <a:t>件    </a:t>
            </a: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国务院关于坚持科学发展安全发展促进安全生产</a:t>
            </a:r>
            <a:endParaRPr lang="zh-CN" altLang="en-US" sz="1500" b="1">
              <a:solidFill>
                <a:schemeClr val="accent2"/>
              </a:solidFill>
              <a:latin typeface="微软雅黑" panose="020B0503020204020204" charset="-122"/>
              <a:ea typeface="微软雅黑" panose="020B0503020204020204" charset="-122"/>
            </a:endParaRPr>
          </a:p>
          <a:p>
            <a:pPr marL="342900" indent="-342900" algn="just" eaLnBrk="0" fontAlgn="base" hangingPunct="0">
              <a:lnSpc>
                <a:spcPct val="90000"/>
              </a:lnSpc>
              <a:spcBef>
                <a:spcPct val="20000"/>
              </a:spcBef>
              <a:spcAft>
                <a:spcPct val="0"/>
              </a:spcAft>
              <a:buClrTx/>
              <a:buSzPct val="100000"/>
            </a:pPr>
            <a:r>
              <a:rPr lang="zh-CN" altLang="en-US" sz="1500" b="1">
                <a:solidFill>
                  <a:schemeClr val="accent2"/>
                </a:solidFill>
                <a:latin typeface="微软雅黑" panose="020B0503020204020204" charset="-122"/>
                <a:ea typeface="微软雅黑" panose="020B0503020204020204" charset="-122"/>
              </a:rPr>
              <a:t>                                                形势持续稳定好转的意见</a:t>
            </a:r>
            <a:r>
              <a:rPr lang="en-US" altLang="zh-CN" sz="1500" b="1">
                <a:solidFill>
                  <a:schemeClr val="accent2"/>
                </a:solidFill>
                <a:latin typeface="微软雅黑" panose="020B0503020204020204" charset="-122"/>
                <a:ea typeface="微软雅黑" panose="020B0503020204020204" charset="-122"/>
              </a:rPr>
              <a:t>》</a:t>
            </a:r>
            <a:endParaRPr lang="en-US" altLang="zh-CN" sz="1500" b="1">
              <a:solidFill>
                <a:schemeClr val="accent2"/>
              </a:solidFill>
              <a:latin typeface="微软雅黑" panose="020B0503020204020204" charset="-122"/>
              <a:ea typeface="微软雅黑" panose="020B0503020204020204" charset="-122"/>
            </a:endParaRPr>
          </a:p>
          <a:p>
            <a:pPr marL="342900" indent="-342900" algn="just" eaLnBrk="0" fontAlgn="base" hangingPunct="0">
              <a:lnSpc>
                <a:spcPct val="120000"/>
              </a:lnSpc>
              <a:spcBef>
                <a:spcPct val="20000"/>
              </a:spcBef>
              <a:spcAft>
                <a:spcPct val="0"/>
              </a:spcAft>
              <a:buClrTx/>
              <a:buSzPct val="100000"/>
              <a:buChar char="•"/>
            </a:pPr>
            <a:r>
              <a:rPr lang="en-US" altLang="en-US" sz="1500" b="1">
                <a:latin typeface="微软雅黑" panose="020B0503020204020204" charset="-122"/>
                <a:ea typeface="微软雅黑" panose="020B0503020204020204" charset="-122"/>
              </a:rPr>
              <a:t>2015年</a:t>
            </a:r>
            <a:r>
              <a:rPr lang="zh-CN" altLang="en-US" sz="1500" b="1">
                <a:latin typeface="微软雅黑" panose="020B0503020204020204" charset="-122"/>
                <a:ea typeface="微软雅黑" panose="020B0503020204020204" charset="-122"/>
              </a:rPr>
              <a:t>国办发</a:t>
            </a:r>
            <a:r>
              <a:rPr lang="en-US" altLang="en-US" sz="1500" b="1">
                <a:latin typeface="微软雅黑" panose="020B0503020204020204" charset="-122"/>
                <a:ea typeface="微软雅黑" panose="020B0503020204020204" charset="-122"/>
              </a:rPr>
              <a:t>20号文</a:t>
            </a:r>
            <a:r>
              <a:rPr lang="zh-CN" altLang="en-US" sz="1500" b="1">
                <a:latin typeface="微软雅黑" panose="020B0503020204020204" charset="-122"/>
                <a:ea typeface="微软雅黑" panose="020B0503020204020204" charset="-122"/>
              </a:rPr>
              <a:t>件    </a:t>
            </a:r>
            <a:r>
              <a:rPr lang="en-US" altLang="zh-CN" sz="1500" b="1">
                <a:solidFill>
                  <a:schemeClr val="accent2"/>
                </a:solidFill>
                <a:latin typeface="微软雅黑" panose="020B0503020204020204" charset="-122"/>
                <a:ea typeface="微软雅黑" panose="020B0503020204020204" charset="-122"/>
              </a:rPr>
              <a:t>《</a:t>
            </a:r>
            <a:r>
              <a:rPr lang="zh-CN" altLang="en-US" sz="1500" b="1">
                <a:solidFill>
                  <a:schemeClr val="accent2"/>
                </a:solidFill>
                <a:latin typeface="微软雅黑" panose="020B0503020204020204" charset="-122"/>
                <a:ea typeface="微软雅黑" panose="020B0503020204020204" charset="-122"/>
              </a:rPr>
              <a:t>国务院办公厅关于加强安全生产监管执法的通知</a:t>
            </a:r>
            <a:r>
              <a:rPr lang="en-US" altLang="zh-CN" sz="1500" b="1">
                <a:solidFill>
                  <a:schemeClr val="accent2"/>
                </a:solidFill>
                <a:latin typeface="微软雅黑" panose="020B0503020204020204" charset="-122"/>
                <a:ea typeface="微软雅黑" panose="020B0503020204020204" charset="-122"/>
              </a:rPr>
              <a:t>》</a:t>
            </a:r>
            <a:endParaRPr lang="zh-CN" altLang="en-US" b="1">
              <a:latin typeface="Arial" panose="020B0604020202020204" pitchFamily="34" charset="0"/>
              <a:ea typeface="宋体" panose="02010600030101010101" pitchFamily="2" charset="-122"/>
            </a:endParaRPr>
          </a:p>
        </p:txBody>
      </p:sp>
      <p:sp>
        <p:nvSpPr>
          <p:cNvPr id="2672" name="矩形 3"/>
          <p:cNvSpPr/>
          <p:nvPr/>
        </p:nvSpPr>
        <p:spPr>
          <a:xfrm>
            <a:off x="971550" y="3292475"/>
            <a:ext cx="7488238" cy="1447800"/>
          </a:xfrm>
          <a:prstGeom prst="rect">
            <a:avLst/>
          </a:prstGeom>
          <a:noFill/>
          <a:ln w="9525">
            <a:noFill/>
          </a:ln>
        </p:spPr>
        <p:txBody>
          <a:bodyPr/>
          <a:p>
            <a:pPr algn="just" eaLnBrk="0" fontAlgn="base" hangingPunct="0">
              <a:lnSpc>
                <a:spcPct val="120000"/>
              </a:lnSpc>
              <a:spcBef>
                <a:spcPct val="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关于严格依法及时办理危害生产安全刑事案件的通知</a:t>
            </a:r>
            <a:r>
              <a:rPr lang="en-US" altLang="zh-CN" b="1">
                <a:solidFill>
                  <a:schemeClr val="accent2"/>
                </a:solidFill>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（最高院、最高检、公安部、监察部、国家安监总局  高检会</a:t>
            </a:r>
            <a:r>
              <a:rPr lang="en-US" altLang="zh-CN">
                <a:latin typeface="微软雅黑" panose="020B0503020204020204" charset="-122"/>
                <a:ea typeface="微软雅黑" panose="020B0503020204020204" charset="-122"/>
              </a:rPr>
              <a:t>[2008]5</a:t>
            </a:r>
            <a:r>
              <a:rPr lang="zh-CN" altLang="en-US">
                <a:latin typeface="微软雅黑" panose="020B0503020204020204" charset="-122"/>
                <a:ea typeface="微软雅黑" panose="020B0503020204020204" charset="-122"/>
              </a:rPr>
              <a:t>号 ）</a:t>
            </a:r>
            <a:endParaRPr lang="en-US" altLang="zh-CN" b="1">
              <a:solidFill>
                <a:schemeClr val="accent2"/>
              </a:solidFill>
              <a:latin typeface="微软雅黑" panose="020B0503020204020204" charset="-122"/>
              <a:ea typeface="微软雅黑" panose="020B0503020204020204" charset="-122"/>
            </a:endParaRPr>
          </a:p>
          <a:p>
            <a:pPr algn="just" eaLnBrk="0" fontAlgn="base" hangingPunct="0">
              <a:lnSpc>
                <a:spcPct val="120000"/>
              </a:lnSpc>
              <a:spcBef>
                <a:spcPct val="20000"/>
              </a:spcBef>
              <a:spcAft>
                <a:spcPct val="0"/>
              </a:spcAft>
              <a:buClrTx/>
              <a:buSzPct val="100000"/>
              <a:buChar char="•"/>
            </a:pPr>
            <a:r>
              <a:rPr lang="en-US" altLang="zh-CN" b="1">
                <a:solidFill>
                  <a:schemeClr val="accent2"/>
                </a:solidFill>
                <a:latin typeface="微软雅黑" panose="020B0503020204020204" charset="-122"/>
                <a:ea typeface="微软雅黑" panose="020B0503020204020204" charset="-122"/>
              </a:rPr>
              <a:t>《</a:t>
            </a:r>
            <a:r>
              <a:rPr lang="zh-CN" altLang="en-US" b="1">
                <a:solidFill>
                  <a:schemeClr val="accent2"/>
                </a:solidFill>
                <a:latin typeface="微软雅黑" panose="020B0503020204020204" charset="-122"/>
                <a:ea typeface="微软雅黑" panose="020B0503020204020204" charset="-122"/>
              </a:rPr>
              <a:t>关于加强行政机关与检察机关在重大责任事故调查处理中的联系和配合的暂行规定</a:t>
            </a:r>
            <a:r>
              <a:rPr lang="en-US" altLang="zh-CN" b="1">
                <a:solidFill>
                  <a:schemeClr val="accent2"/>
                </a:solidFill>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2006</a:t>
            </a:r>
            <a:r>
              <a:rPr lang="zh-CN" altLang="en-US" b="1">
                <a:latin typeface="微软雅黑" panose="020B0503020204020204" charset="-122"/>
                <a:ea typeface="微软雅黑" panose="020B0503020204020204" charset="-122"/>
              </a:rPr>
              <a:t>年监察部、最高检、安全监管总局联合发文）</a:t>
            </a:r>
            <a:endParaRPr lang="en-US" altLang="zh-CN" b="1">
              <a:latin typeface="微软雅黑" panose="020B0503020204020204" charset="-122"/>
              <a:ea typeface="微软雅黑" panose="020B0503020204020204" charset="-122"/>
            </a:endParaRPr>
          </a:p>
        </p:txBody>
      </p:sp>
      <p:sp>
        <p:nvSpPr>
          <p:cNvPr id="2673"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附录、事故查处部分法律法规、标准规范</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6" name="Text Box 7"/>
          <p:cNvSpPr/>
          <p:nvPr/>
        </p:nvSpPr>
        <p:spPr>
          <a:xfrm>
            <a:off x="1709738" y="1330325"/>
            <a:ext cx="6021387" cy="368300"/>
          </a:xfrm>
          <a:prstGeom prst="rect">
            <a:avLst/>
          </a:prstGeom>
          <a:noFill/>
          <a:ln w="9525">
            <a:noFill/>
          </a:ln>
        </p:spPr>
        <p:txBody>
          <a:bodyPr/>
          <a:p>
            <a:pPr fontAlgn="base">
              <a:lnSpc>
                <a:spcPct val="100000"/>
              </a:lnSpc>
              <a:spcBef>
                <a:spcPct val="5000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677" name="Text Box 8"/>
          <p:cNvSpPr/>
          <p:nvPr/>
        </p:nvSpPr>
        <p:spPr>
          <a:xfrm>
            <a:off x="976313" y="771525"/>
            <a:ext cx="7416800" cy="3140075"/>
          </a:xfrm>
          <a:prstGeom prst="rect">
            <a:avLst/>
          </a:prstGeom>
          <a:noFill/>
          <a:ln w="9525">
            <a:noFill/>
          </a:ln>
        </p:spPr>
        <p:txBody>
          <a:bodyPr/>
          <a:p>
            <a:pPr algn="just" fontAlgn="base">
              <a:lnSpc>
                <a:spcPct val="100000"/>
              </a:lnSpc>
              <a:spcBef>
                <a:spcPct val="0"/>
              </a:spcBef>
              <a:spcAft>
                <a:spcPct val="0"/>
              </a:spcAft>
              <a:buClrTx/>
              <a:buSzPct val="100000"/>
              <a:buNone/>
            </a:pPr>
            <a:r>
              <a:rPr lang="zh-CN" altLang="en-US" b="1">
                <a:solidFill>
                  <a:srgbClr val="FF3300"/>
                </a:solidFill>
                <a:latin typeface="微软雅黑" panose="020B0503020204020204" charset="-122"/>
                <a:ea typeface="微软雅黑" panose="020B0503020204020204" charset="-122"/>
              </a:rPr>
              <a:t>（五）最新关注</a:t>
            </a:r>
            <a:endParaRPr lang="zh-CN" altLang="en-US" b="1">
              <a:solidFill>
                <a:srgbClr val="FF3300"/>
              </a:solidFill>
              <a:latin typeface="微软雅黑" panose="020B0503020204020204" charset="-122"/>
              <a:ea typeface="微软雅黑" panose="020B0503020204020204" charset="-122"/>
            </a:endParaRPr>
          </a:p>
          <a:p>
            <a:pPr algn="just" fontAlgn="base">
              <a:lnSpc>
                <a:spcPct val="100000"/>
              </a:lnSpc>
              <a:spcBef>
                <a:spcPct val="0"/>
              </a:spcBef>
              <a:spcAft>
                <a:spcPct val="0"/>
              </a:spcAft>
              <a:buClrTx/>
              <a:buSzPct val="100000"/>
              <a:buChar char="•"/>
            </a:pPr>
            <a:r>
              <a:rPr lang="zh-CN" altLang="en-US" b="1">
                <a:solidFill>
                  <a:srgbClr val="C00000"/>
                </a:solidFill>
                <a:latin typeface="微软雅黑" panose="020B0503020204020204" charset="-122"/>
                <a:ea typeface="微软雅黑" panose="020B0503020204020204" charset="-122"/>
              </a:rPr>
              <a:t>国务院办公厅关于加强安全生产监管执法的通知</a:t>
            </a:r>
            <a:r>
              <a:rPr lang="zh-CN" altLang="en-US" b="1">
                <a:latin typeface="微软雅黑" panose="020B0503020204020204" charset="-122"/>
                <a:ea typeface="微软雅黑" panose="020B0503020204020204" charset="-122"/>
              </a:rPr>
              <a:t>（国家安全监管总局令</a:t>
            </a:r>
            <a:r>
              <a:rPr lang="en-US" altLang="zh-CN" b="1">
                <a:latin typeface="微软雅黑" panose="020B0503020204020204" charset="-122"/>
                <a:ea typeface="微软雅黑" panose="020B0503020204020204" charset="-122"/>
              </a:rPr>
              <a:t>〔2015〕</a:t>
            </a:r>
            <a:r>
              <a:rPr lang="zh-CN" altLang="en-US" b="1">
                <a:latin typeface="微软雅黑" panose="020B0503020204020204" charset="-122"/>
                <a:ea typeface="微软雅黑" panose="020B0503020204020204" charset="-122"/>
              </a:rPr>
              <a:t>第</a:t>
            </a:r>
            <a:r>
              <a:rPr lang="en-US" altLang="zh-CN" b="1">
                <a:latin typeface="微软雅黑" panose="020B0503020204020204" charset="-122"/>
                <a:ea typeface="微软雅黑" panose="020B0503020204020204" charset="-122"/>
              </a:rPr>
              <a:t>77</a:t>
            </a:r>
            <a:r>
              <a:rPr lang="zh-CN" altLang="en-US" b="1">
                <a:latin typeface="微软雅黑" panose="020B0503020204020204" charset="-122"/>
                <a:ea typeface="微软雅黑" panose="020B0503020204020204" charset="-122"/>
              </a:rPr>
              <a:t>号）</a:t>
            </a:r>
            <a:endParaRPr lang="en-US" altLang="zh-CN" b="1">
              <a:latin typeface="微软雅黑" panose="020B0503020204020204" charset="-122"/>
              <a:ea typeface="微软雅黑" panose="020B0503020204020204" charset="-122"/>
            </a:endParaRPr>
          </a:p>
          <a:p>
            <a:pPr algn="just" fontAlgn="base">
              <a:lnSpc>
                <a:spcPct val="100000"/>
              </a:lnSpc>
              <a:spcBef>
                <a:spcPct val="0"/>
              </a:spcBef>
              <a:spcAft>
                <a:spcPct val="0"/>
              </a:spcAft>
              <a:buClrTx/>
              <a:buSzPct val="100000"/>
              <a:buChar char="•"/>
            </a:pPr>
            <a:r>
              <a:rPr lang="zh-CN" altLang="en-US" b="1">
                <a:solidFill>
                  <a:srgbClr val="C00000"/>
                </a:solidFill>
                <a:latin typeface="微软雅黑" panose="020B0503020204020204" charset="-122"/>
                <a:ea typeface="微软雅黑" panose="020B0503020204020204" charset="-122"/>
              </a:rPr>
              <a:t>中国共产党纪律处分条例</a:t>
            </a:r>
            <a:endParaRPr lang="en-US" altLang="zh-CN" b="1">
              <a:solidFill>
                <a:srgbClr val="C00000"/>
              </a:solidFill>
              <a:latin typeface="微软雅黑" panose="020B0503020204020204" charset="-122"/>
              <a:ea typeface="微软雅黑" panose="020B0503020204020204" charset="-122"/>
            </a:endParaRPr>
          </a:p>
          <a:p>
            <a:pPr algn="just" fontAlgn="base">
              <a:lnSpc>
                <a:spcPct val="100000"/>
              </a:lnSpc>
              <a:spcBef>
                <a:spcPct val="0"/>
              </a:spcBef>
              <a:spcAft>
                <a:spcPct val="0"/>
              </a:spcAft>
              <a:buClrTx/>
              <a:buSzPct val="100000"/>
              <a:buChar char="•"/>
            </a:pPr>
            <a:r>
              <a:rPr lang="en-US" altLang="zh-CN" b="1">
                <a:solidFill>
                  <a:srgbClr val="C00000"/>
                </a:solidFill>
                <a:latin typeface="微软雅黑" panose="020B0503020204020204" charset="-122"/>
                <a:ea typeface="微软雅黑" panose="020B0503020204020204" charset="-122"/>
              </a:rPr>
              <a:t>《</a:t>
            </a:r>
            <a:r>
              <a:rPr lang="zh-CN" altLang="en-US" b="1">
                <a:solidFill>
                  <a:srgbClr val="C00000"/>
                </a:solidFill>
                <a:latin typeface="微软雅黑" panose="020B0503020204020204" charset="-122"/>
                <a:ea typeface="微软雅黑" panose="020B0503020204020204" charset="-122"/>
              </a:rPr>
              <a:t>中华人民共和国刑法</a:t>
            </a:r>
            <a:r>
              <a:rPr lang="en-US" altLang="zh-CN" b="1">
                <a:solidFill>
                  <a:srgbClr val="C00000"/>
                </a:solidFill>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a:t>
            </a:r>
            <a:r>
              <a:rPr lang="en-US" altLang="zh-CN" b="1">
                <a:latin typeface="微软雅黑" panose="020B0503020204020204" charset="-122"/>
                <a:ea typeface="微软雅黑" panose="020B0503020204020204" charset="-122"/>
              </a:rPr>
              <a:t>2015</a:t>
            </a:r>
            <a:r>
              <a:rPr lang="zh-CN" altLang="en-US" b="1">
                <a:latin typeface="微软雅黑" panose="020B0503020204020204" charset="-122"/>
                <a:ea typeface="微软雅黑" panose="020B0503020204020204" charset="-122"/>
              </a:rPr>
              <a:t>年最新版）</a:t>
            </a:r>
            <a:endParaRPr lang="zh-CN" altLang="en-US" b="1">
              <a:latin typeface="微软雅黑" panose="020B0503020204020204" charset="-122"/>
              <a:ea typeface="微软雅黑" panose="020B0503020204020204" charset="-122"/>
            </a:endParaRPr>
          </a:p>
          <a:p>
            <a:pPr algn="just" fontAlgn="base">
              <a:lnSpc>
                <a:spcPct val="100000"/>
              </a:lnSpc>
              <a:spcBef>
                <a:spcPct val="0"/>
              </a:spcBef>
              <a:spcAft>
                <a:spcPct val="0"/>
              </a:spcAft>
              <a:buClrTx/>
              <a:buSzPct val="100000"/>
              <a:buChar char="•"/>
            </a:pPr>
            <a:r>
              <a:rPr lang="zh-CN" altLang="en-US" b="1">
                <a:solidFill>
                  <a:srgbClr val="C00000"/>
                </a:solidFill>
                <a:latin typeface="微软雅黑" panose="020B0503020204020204" charset="-122"/>
                <a:ea typeface="微软雅黑" panose="020B0503020204020204" charset="-122"/>
              </a:rPr>
              <a:t>最高人民法院、最高人民检察院关于办理危害生产安全刑事案件适用法律若干问题的解释</a:t>
            </a:r>
            <a:r>
              <a:rPr lang="zh-CN" altLang="en-US" b="1">
                <a:latin typeface="微软雅黑" panose="020B0503020204020204" charset="-122"/>
                <a:ea typeface="微软雅黑" panose="020B0503020204020204" charset="-122"/>
              </a:rPr>
              <a:t>（法释</a:t>
            </a:r>
            <a:r>
              <a:rPr lang="en-US" altLang="zh-CN" b="1">
                <a:latin typeface="微软雅黑" panose="020B0503020204020204" charset="-122"/>
                <a:ea typeface="微软雅黑" panose="020B0503020204020204" charset="-122"/>
              </a:rPr>
              <a:t>〔2015〕22</a:t>
            </a:r>
            <a:r>
              <a:rPr lang="zh-CN" altLang="en-US" b="1">
                <a:latin typeface="微软雅黑" panose="020B0503020204020204" charset="-122"/>
                <a:ea typeface="微软雅黑" panose="020B0503020204020204" charset="-122"/>
              </a:rPr>
              <a:t>号）</a:t>
            </a:r>
            <a:endParaRPr lang="en-US" altLang="zh-CN" b="1">
              <a:latin typeface="微软雅黑" panose="020B0503020204020204" charset="-122"/>
              <a:ea typeface="微软雅黑" panose="020B0503020204020204" charset="-122"/>
            </a:endParaRPr>
          </a:p>
          <a:p>
            <a:pPr algn="just" fontAlgn="base">
              <a:lnSpc>
                <a:spcPct val="100000"/>
              </a:lnSpc>
              <a:spcBef>
                <a:spcPct val="0"/>
              </a:spcBef>
              <a:spcAft>
                <a:spcPct val="0"/>
              </a:spcAft>
              <a:buClrTx/>
              <a:buSzPct val="100000"/>
              <a:buChar char="•"/>
            </a:pPr>
            <a:r>
              <a:rPr lang="en-US" altLang="zh-CN" b="1">
                <a:solidFill>
                  <a:srgbClr val="C00000"/>
                </a:solidFill>
                <a:latin typeface="微软雅黑" panose="020B0503020204020204" charset="-122"/>
                <a:ea typeface="微软雅黑" panose="020B0503020204020204" charset="-122"/>
              </a:rPr>
              <a:t>《</a:t>
            </a:r>
            <a:r>
              <a:rPr lang="zh-CN" altLang="en-US" b="1">
                <a:solidFill>
                  <a:srgbClr val="C00000"/>
                </a:solidFill>
                <a:latin typeface="微软雅黑" panose="020B0503020204020204" charset="-122"/>
                <a:ea typeface="微软雅黑" panose="020B0503020204020204" charset="-122"/>
              </a:rPr>
              <a:t>特种设备事故报告和调查处理导则</a:t>
            </a:r>
            <a:r>
              <a:rPr lang="en-US" altLang="zh-CN" b="1">
                <a:solidFill>
                  <a:srgbClr val="C00000"/>
                </a:solidFill>
                <a:latin typeface="微软雅黑" panose="020B0503020204020204" charset="-122"/>
                <a:ea typeface="微软雅黑" panose="020B0503020204020204" charset="-122"/>
              </a:rPr>
              <a:t>》</a:t>
            </a:r>
            <a:endParaRPr lang="en-US" altLang="zh-CN" b="1">
              <a:solidFill>
                <a:srgbClr val="C00000"/>
              </a:solidFill>
              <a:latin typeface="微软雅黑" panose="020B0503020204020204" charset="-122"/>
              <a:ea typeface="微软雅黑" panose="020B0503020204020204" charset="-122"/>
            </a:endParaRPr>
          </a:p>
          <a:p>
            <a:pPr algn="just" fontAlgn="base">
              <a:lnSpc>
                <a:spcPct val="100000"/>
              </a:lnSpc>
              <a:spcBef>
                <a:spcPct val="0"/>
              </a:spcBef>
              <a:spcAft>
                <a:spcPct val="0"/>
              </a:spcAft>
              <a:buClrTx/>
              <a:buSzPct val="100000"/>
              <a:buChar char="•"/>
            </a:pPr>
            <a:r>
              <a:rPr lang="en-US" altLang="zh-CN" b="1">
                <a:solidFill>
                  <a:srgbClr val="C00000"/>
                </a:solidFill>
                <a:latin typeface="微软雅黑" panose="020B0503020204020204" charset="-122"/>
                <a:ea typeface="微软雅黑" panose="020B0503020204020204" charset="-122"/>
              </a:rPr>
              <a:t>《</a:t>
            </a:r>
            <a:r>
              <a:rPr lang="zh-CN" altLang="en-US" b="1">
                <a:solidFill>
                  <a:srgbClr val="C00000"/>
                </a:solidFill>
                <a:latin typeface="微软雅黑" panose="020B0503020204020204" charset="-122"/>
                <a:ea typeface="微软雅黑" panose="020B0503020204020204" charset="-122"/>
              </a:rPr>
              <a:t>人体损伤致残程度分级</a:t>
            </a:r>
            <a:r>
              <a:rPr lang="en-US" altLang="zh-CN" b="1">
                <a:solidFill>
                  <a:srgbClr val="C00000"/>
                </a:solidFill>
                <a:latin typeface="微软雅黑" panose="020B0503020204020204" charset="-122"/>
                <a:ea typeface="微软雅黑" panose="020B0503020204020204" charset="-122"/>
              </a:rPr>
              <a:t>》</a:t>
            </a:r>
            <a:r>
              <a:rPr lang="zh-CN" altLang="en-US" b="1">
                <a:solidFill>
                  <a:srgbClr val="C00000"/>
                </a:solidFill>
                <a:latin typeface="微软雅黑" panose="020B0503020204020204" charset="-122"/>
                <a:ea typeface="微软雅黑" panose="020B0503020204020204" charset="-122"/>
              </a:rPr>
              <a:t>（两院三部“新标准” ，工标）</a:t>
            </a:r>
            <a:endParaRPr lang="en-US" altLang="zh-CN" b="1">
              <a:solidFill>
                <a:srgbClr val="C00000"/>
              </a:solidFill>
              <a:latin typeface="微软雅黑" panose="020B0503020204020204" charset="-122"/>
              <a:ea typeface="微软雅黑" panose="020B0503020204020204" charset="-122"/>
            </a:endParaRPr>
          </a:p>
          <a:p>
            <a:pPr algn="just" eaLnBrk="0" fontAlgn="base" hangingPunct="0">
              <a:lnSpc>
                <a:spcPct val="100000"/>
              </a:lnSpc>
              <a:spcBef>
                <a:spcPct val="0"/>
              </a:spcBef>
              <a:spcAft>
                <a:spcPct val="0"/>
              </a:spcAft>
              <a:buClrTx/>
              <a:buSzPct val="100000"/>
              <a:buChar char="•"/>
            </a:pPr>
            <a:r>
              <a:rPr lang="en-US" altLang="zh-CN" b="1">
                <a:solidFill>
                  <a:srgbClr val="C00000"/>
                </a:solidFill>
                <a:latin typeface="微软雅黑" panose="020B0503020204020204" charset="-122"/>
                <a:ea typeface="微软雅黑" panose="020B0503020204020204" charset="-122"/>
              </a:rPr>
              <a:t>   《</a:t>
            </a:r>
            <a:r>
              <a:rPr lang="zh-CN" altLang="en-US" b="1">
                <a:solidFill>
                  <a:srgbClr val="C00000"/>
                </a:solidFill>
                <a:latin typeface="微软雅黑" panose="020B0503020204020204" charset="-122"/>
                <a:ea typeface="微软雅黑" panose="020B0503020204020204" charset="-122"/>
              </a:rPr>
              <a:t>中共中央国务院关于推进安全生产领域改革发展的意见</a:t>
            </a:r>
            <a:r>
              <a:rPr lang="en-US" altLang="zh-CN" b="1">
                <a:solidFill>
                  <a:srgbClr val="C00000"/>
                </a:solidFill>
                <a:latin typeface="微软雅黑" panose="020B0503020204020204" charset="-122"/>
                <a:ea typeface="微软雅黑" panose="020B0503020204020204" charset="-122"/>
              </a:rPr>
              <a:t>》</a:t>
            </a:r>
            <a:r>
              <a:rPr lang="zh-CN" altLang="en-US" b="1">
                <a:latin typeface="微软雅黑" panose="020B0503020204020204" charset="-122"/>
                <a:ea typeface="微软雅黑" panose="020B0503020204020204" charset="-122"/>
              </a:rPr>
              <a:t>（ 中发</a:t>
            </a:r>
            <a:endParaRPr lang="zh-CN" altLang="en-US" b="1">
              <a:latin typeface="微软雅黑" panose="020B0503020204020204" charset="-122"/>
              <a:ea typeface="微软雅黑" panose="020B0503020204020204" charset="-122"/>
            </a:endParaRPr>
          </a:p>
          <a:p>
            <a:pPr algn="just" eaLnBrk="0" fontAlgn="base" hangingPunct="0">
              <a:lnSpc>
                <a:spcPct val="100000"/>
              </a:lnSpc>
              <a:spcBef>
                <a:spcPct val="0"/>
              </a:spcBef>
              <a:spcAft>
                <a:spcPct val="0"/>
              </a:spcAft>
              <a:buClrTx/>
              <a:buSzPct val="100000"/>
              <a:buNone/>
            </a:pPr>
            <a:r>
              <a:rPr lang="zh-CN" altLang="en-US" b="1">
                <a:latin typeface="微软雅黑" panose="020B0503020204020204" charset="-122"/>
                <a:ea typeface="微软雅黑" panose="020B0503020204020204" charset="-122"/>
              </a:rPr>
              <a:t>     </a:t>
            </a:r>
            <a:r>
              <a:rPr lang="en-US" altLang="zh-CN" b="1">
                <a:latin typeface="微软雅黑" panose="020B0503020204020204" charset="-122"/>
                <a:ea typeface="微软雅黑" panose="020B0503020204020204" charset="-122"/>
                <a:sym typeface="宋体" panose="02010600030101010101" pitchFamily="2" charset="-122"/>
              </a:rPr>
              <a:t>〔2016〕</a:t>
            </a:r>
            <a:r>
              <a:rPr lang="en-US" altLang="zh-CN" b="1">
                <a:latin typeface="微软雅黑" panose="020B0503020204020204" charset="-122"/>
                <a:ea typeface="微软雅黑" panose="020B0503020204020204" charset="-122"/>
              </a:rPr>
              <a:t>32</a:t>
            </a:r>
            <a:r>
              <a:rPr lang="zh-CN" altLang="en-US" b="1">
                <a:latin typeface="微软雅黑" panose="020B0503020204020204" charset="-122"/>
                <a:ea typeface="微软雅黑" panose="020B0503020204020204" charset="-122"/>
              </a:rPr>
              <a:t>号）</a:t>
            </a:r>
            <a:r>
              <a:rPr lang="zh-CN" altLang="en-US" b="1">
                <a:solidFill>
                  <a:srgbClr val="C00000"/>
                </a:solidFill>
                <a:latin typeface="微软雅黑" panose="020B0503020204020204" charset="-122"/>
                <a:ea typeface="微软雅黑" panose="020B0503020204020204" charset="-122"/>
              </a:rPr>
              <a:t> </a:t>
            </a:r>
            <a:r>
              <a:rPr lang="en-US" altLang="zh-CN" b="1">
                <a:solidFill>
                  <a:srgbClr val="C00000"/>
                </a:solidFill>
                <a:latin typeface="微软雅黑" panose="020B0503020204020204" charset="-122"/>
                <a:ea typeface="微软雅黑" panose="020B0503020204020204" charset="-122"/>
              </a:rPr>
              <a:t> </a:t>
            </a:r>
            <a:endParaRPr lang="en-US" altLang="zh-CN" b="1">
              <a:solidFill>
                <a:srgbClr val="C00000"/>
              </a:solidFill>
              <a:latin typeface="Arial" panose="020B0604020202020204" pitchFamily="34" charset="0"/>
              <a:ea typeface="宋体" panose="02010600030101010101" pitchFamily="2" charset="-122"/>
            </a:endParaRPr>
          </a:p>
        </p:txBody>
      </p:sp>
      <p:grpSp>
        <p:nvGrpSpPr>
          <p:cNvPr id="2678" name="组合 2677"/>
          <p:cNvGrpSpPr/>
          <p:nvPr/>
        </p:nvGrpSpPr>
        <p:grpSpPr>
          <a:xfrm>
            <a:off x="974725" y="3975100"/>
            <a:ext cx="7327900" cy="931863"/>
            <a:chOff x="614" y="2504"/>
            <a:chExt cx="4616" cy="587"/>
          </a:xfrm>
        </p:grpSpPr>
        <p:pic>
          <p:nvPicPr>
            <p:cNvPr id="2679" name="圆角矩形 4"/>
            <p:cNvPicPr>
              <a:picLocks noChangeAspect="1"/>
            </p:cNvPicPr>
            <p:nvPr/>
          </p:nvPicPr>
          <p:blipFill>
            <a:blip r:embed="rId1"/>
            <a:stretch>
              <a:fillRect/>
            </a:stretch>
          </p:blipFill>
          <p:spPr>
            <a:xfrm>
              <a:off x="614" y="2504"/>
              <a:ext cx="4616" cy="587"/>
            </a:xfrm>
            <a:prstGeom prst="rect">
              <a:avLst/>
            </a:prstGeom>
            <a:noFill/>
            <a:ln w="9525">
              <a:noFill/>
            </a:ln>
          </p:spPr>
        </p:pic>
        <p:sp>
          <p:nvSpPr>
            <p:cNvPr id="2680" name="矩形 2679"/>
            <p:cNvSpPr/>
            <p:nvPr/>
          </p:nvSpPr>
          <p:spPr>
            <a:xfrm>
              <a:off x="682" y="2554"/>
              <a:ext cx="4486" cy="461"/>
            </a:xfrm>
            <a:prstGeom prst="rect">
              <a:avLst/>
            </a:prstGeom>
            <a:noFill/>
            <a:ln w="9525">
              <a:noFill/>
            </a:ln>
          </p:spPr>
          <p:txBody>
            <a:bodyPr anchor="ctr" anchorCtr="0"/>
            <a:p>
              <a:pPr algn="ctr" eaLnBrk="0" fontAlgn="base" hangingPunct="0">
                <a:lnSpc>
                  <a:spcPct val="100000"/>
                </a:lnSpc>
                <a:spcBef>
                  <a:spcPct val="0"/>
                </a:spcBef>
                <a:spcAft>
                  <a:spcPct val="0"/>
                </a:spcAft>
                <a:buClrTx/>
                <a:buSzPct val="100000"/>
              </a:pPr>
              <a:r>
                <a:rPr lang="zh-CN" altLang="en-US">
                  <a:solidFill>
                    <a:srgbClr val="FFFF00"/>
                  </a:solidFill>
                  <a:latin typeface="黑体" panose="02010609060101010101" charset="-122"/>
                  <a:ea typeface="黑体" panose="02010609060101010101" charset="-122"/>
                </a:rPr>
                <a:t>        </a:t>
              </a:r>
              <a:r>
                <a:rPr lang="zh-CN" altLang="en-US">
                  <a:latin typeface="黑体" panose="02010609060101010101" charset="-122"/>
                  <a:ea typeface="黑体" panose="02010609060101010101" charset="-122"/>
                </a:rPr>
                <a:t>事故调查法律法规标准规范数据库</a:t>
              </a:r>
              <a:endParaRPr lang="en-US" altLang="zh-CN">
                <a:latin typeface="黑体" panose="02010609060101010101" charset="-122"/>
                <a:ea typeface="黑体" panose="02010609060101010101" charset="-122"/>
              </a:endParaRPr>
            </a:p>
            <a:p>
              <a:pPr algn="ctr" eaLnBrk="0" fontAlgn="base" hangingPunct="0">
                <a:lnSpc>
                  <a:spcPct val="100000"/>
                </a:lnSpc>
                <a:spcBef>
                  <a:spcPct val="0"/>
                </a:spcBef>
                <a:spcAft>
                  <a:spcPct val="0"/>
                </a:spcAft>
                <a:buClrTx/>
                <a:buSzPct val="100000"/>
              </a:pPr>
              <a:r>
                <a:rPr lang="zh-CN" altLang="en-US">
                  <a:latin typeface="黑体" panose="02010609060101010101" charset="-122"/>
                  <a:ea typeface="黑体" panose="02010609060101010101" charset="-122"/>
                </a:rPr>
                <a:t>       </a:t>
              </a:r>
              <a:r>
                <a:rPr lang="en-US" altLang="zh-CN" u="sng">
                  <a:latin typeface="黑体" panose="02010609060101010101" charset="-122"/>
                  <a:ea typeface="黑体" panose="02010609060101010101" charset="-122"/>
                  <a:hlinkClick r:id="rId2"/>
                </a:rPr>
                <a:t> </a:t>
              </a:r>
              <a:r>
                <a:rPr lang="en-US" altLang="zh-CN" u="sng">
                  <a:latin typeface="Microsoft Himalaya" panose="01010100010101010101" charset="0"/>
                  <a:cs typeface="Microsoft Himalaya" panose="01010100010101010101" charset="0"/>
                  <a:hlinkClick r:id="rId2"/>
                </a:rPr>
                <a:t>http://210.14.147.145:8080/LawLibrary/sys/law/main</a:t>
              </a:r>
              <a:r>
                <a:rPr lang="en-US" altLang="zh-CN" u="sng">
                  <a:latin typeface="Microsoft Himalaya" panose="01010100010101010101" charset="0"/>
                  <a:cs typeface="Microsoft Himalaya" panose="01010100010101010101" charset="0"/>
                </a:rPr>
                <a:t>   </a:t>
              </a:r>
              <a:endParaRPr lang="zh-CN" altLang="en-US">
                <a:latin typeface="Microsoft Himalaya" panose="01010100010101010101" charset="0"/>
                <a:ea typeface="Microsoft Himalaya" panose="01010100010101010101" charset="0"/>
              </a:endParaRPr>
            </a:p>
          </p:txBody>
        </p:sp>
      </p:grpSp>
      <p:sp>
        <p:nvSpPr>
          <p:cNvPr id="2681" name="燕尾形 5"/>
          <p:cNvSpPr/>
          <p:nvPr/>
        </p:nvSpPr>
        <p:spPr>
          <a:xfrm>
            <a:off x="1187450" y="4157663"/>
            <a:ext cx="1782763" cy="539750"/>
          </a:xfrm>
          <a:prstGeom prst="chevron">
            <a:avLst>
              <a:gd name="adj" fmla="val 50002"/>
            </a:avLst>
          </a:prstGeom>
          <a:solidFill>
            <a:srgbClr val="FFCC66"/>
          </a:solidFill>
          <a:ln w="25400" cap="flat" cmpd="sng">
            <a:solidFill>
              <a:srgbClr val="BC9549"/>
            </a:solidFill>
            <a:prstDash val="solid"/>
            <a:miter/>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r>
              <a:rPr lang="zh-CN" altLang="en-US" b="1">
                <a:latin typeface="方正姚体" charset="-122"/>
                <a:ea typeface="方正姚体" charset="-122"/>
              </a:rPr>
              <a:t>更多法规</a:t>
            </a:r>
            <a:endParaRPr lang="zh-CN" altLang="en-US" b="1">
              <a:latin typeface="方正姚体" charset="-122"/>
              <a:ea typeface="方正姚体" charset="-122"/>
            </a:endParaRPr>
          </a:p>
        </p:txBody>
      </p:sp>
      <p:sp>
        <p:nvSpPr>
          <p:cNvPr id="2682" name="标题 2"/>
          <p:cNvSpPr/>
          <p:nvPr/>
        </p:nvSpPr>
        <p:spPr>
          <a:xfrm>
            <a:off x="971550" y="-20637"/>
            <a:ext cx="8172450" cy="738187"/>
          </a:xfrm>
          <a:prstGeom prst="rect">
            <a:avLst/>
          </a:prstGeom>
          <a:noFill/>
          <a:ln w="9525">
            <a:noFill/>
          </a:ln>
        </p:spPr>
        <p:txBody>
          <a:bodyPr anchor="ctr" anchorCtr="0"/>
          <a:p>
            <a:pPr fontAlgn="base">
              <a:lnSpc>
                <a:spcPct val="100000"/>
              </a:lnSpc>
              <a:spcBef>
                <a:spcPct val="0"/>
              </a:spcBef>
              <a:spcAft>
                <a:spcPct val="0"/>
              </a:spcAft>
              <a:buClrTx/>
              <a:buSzPct val="100000"/>
            </a:pPr>
            <a:r>
              <a:rPr lang="zh-CN" altLang="en-US" sz="3200" b="1">
                <a:effectLst>
                  <a:outerShdw blurRad="38100" dist="38100" dir="2700000">
                    <a:srgbClr val="C0C0C0"/>
                  </a:outerShdw>
                </a:effectLst>
                <a:latin typeface="楷体_GB2312" charset="-122"/>
                <a:ea typeface="楷体_GB2312" charset="-122"/>
              </a:rPr>
              <a:t>附录、事故查处部分法律法规、标准规范</a:t>
            </a:r>
            <a:endParaRPr lang="zh-CN" altLang="en-US" sz="3200" b="1">
              <a:effectLst>
                <a:outerShdw blurRad="38100" dist="38100" dir="2700000">
                  <a:srgbClr val="C0C0C0"/>
                </a:outerShdw>
              </a:effectLst>
              <a:latin typeface="楷体_GB2312" charset="-122"/>
              <a:ea typeface="楷体_GB231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28665" y="3968750"/>
            <a:ext cx="300037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2">
                  <a:lumMod val="10000"/>
                </a:schemeClr>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1845" y="4231005"/>
            <a:ext cx="102171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2">
                    <a:lumMod val="10000"/>
                  </a:schemeClr>
                </a:solidFill>
                <a:latin typeface="宋体" panose="02010600030101010101" pitchFamily="2" charset="-122"/>
                <a:ea typeface="宋体" panose="02010600030101010101" pitchFamily="2" charset="-122"/>
              </a:rPr>
              <a:t>扫码关注我们</a:t>
            </a:r>
            <a:endParaRPr lang="zh-CN" altLang="en-US" sz="1050" dirty="0">
              <a:solidFill>
                <a:schemeClr val="bg2">
                  <a:lumMod val="1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2">
                    <a:lumMod val="10000"/>
                  </a:schemeClr>
                </a:solidFill>
                <a:latin typeface="微软雅黑" panose="020B0503020204020204" charset="-122"/>
                <a:ea typeface="微软雅黑" panose="020B0503020204020204" charset="-122"/>
              </a:rPr>
              <a:t>获取第一手安全资讯</a:t>
            </a:r>
            <a:endParaRPr lang="zh-CN" altLang="en-US" sz="1050" b="1" dirty="0">
              <a:solidFill>
                <a:schemeClr val="bg2">
                  <a:lumMod val="1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13575" y="4907915"/>
            <a:ext cx="744855" cy="218440"/>
          </a:xfrm>
          <a:prstGeom prst="rect">
            <a:avLst/>
          </a:prstGeom>
          <a:noFill/>
        </p:spPr>
        <p:txBody>
          <a:bodyPr wrap="square" rtlCol="0">
            <a:spAutoFit/>
          </a:bodyPr>
          <a:lstStyle/>
          <a:p>
            <a:pPr algn="ctr"/>
            <a:r>
              <a:rPr lang="zh-CN" altLang="en-US" sz="825" dirty="0">
                <a:solidFill>
                  <a:schemeClr val="bg2">
                    <a:lumMod val="10000"/>
                  </a:schemeClr>
                </a:solidFill>
              </a:rPr>
              <a:t>微信公众号</a:t>
            </a:r>
            <a:endParaRPr lang="zh-CN" altLang="en-US" sz="825" dirty="0">
              <a:solidFill>
                <a:schemeClr val="bg2">
                  <a:lumMod val="10000"/>
                </a:schemeClr>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2">
                    <a:lumMod val="10000"/>
                  </a:schemeClr>
                </a:solidFill>
              </a:rPr>
              <a:t>抖音</a:t>
            </a:r>
            <a:endParaRPr lang="zh-CN" altLang="en-US" sz="825" dirty="0">
              <a:solidFill>
                <a:schemeClr val="bg2">
                  <a:lumMod val="10000"/>
                </a:schemeClr>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077" name="Line 21"/>
          <p:cNvCxnSpPr/>
          <p:nvPr/>
        </p:nvCxnSpPr>
        <p:spPr>
          <a:xfrm flipH="1">
            <a:off x="3059113" y="890588"/>
            <a:ext cx="0" cy="3889375"/>
          </a:xfrm>
          <a:prstGeom prst="line">
            <a:avLst/>
          </a:prstGeom>
          <a:ln w="9525" cap="flat" cmpd="sng">
            <a:solidFill>
              <a:srgbClr val="000000"/>
            </a:solidFill>
            <a:prstDash val="solid"/>
            <a:headEnd type="none" w="med" len="med"/>
            <a:tailEnd type="none" w="med" len="med"/>
          </a:ln>
        </p:spPr>
      </p:cxnSp>
      <p:sp>
        <p:nvSpPr>
          <p:cNvPr id="2078" name="Rectangle 19"/>
          <p:cNvSpPr/>
          <p:nvPr/>
        </p:nvSpPr>
        <p:spPr>
          <a:xfrm>
            <a:off x="3203575" y="1309688"/>
            <a:ext cx="4913313" cy="512762"/>
          </a:xfrm>
          <a:prstGeom prst="rect">
            <a:avLst/>
          </a:prstGeom>
          <a:noFill/>
          <a:ln w="9525">
            <a:noFill/>
          </a:ln>
        </p:spPr>
        <p:txBody>
          <a:bodyPr/>
          <a:p>
            <a:pPr fontAlgn="base">
              <a:lnSpc>
                <a:spcPct val="130000"/>
              </a:lnSpc>
              <a:spcBef>
                <a:spcPct val="0"/>
              </a:spcBef>
              <a:spcAft>
                <a:spcPct val="0"/>
              </a:spcAft>
              <a:buClr>
                <a:srgbClr val="FF3300"/>
              </a:buClr>
              <a:buSzPct val="80000"/>
            </a:pPr>
            <a:r>
              <a:rPr lang="en-US" altLang="zh-CN" sz="2100" b="1">
                <a:latin typeface="微软雅黑" panose="020B0503020204020204" charset="-122"/>
                <a:ea typeface="微软雅黑" panose="020B0503020204020204" charset="-122"/>
              </a:rPr>
              <a:t>《</a:t>
            </a:r>
            <a:r>
              <a:rPr lang="zh-CN" altLang="en-US" sz="2100" b="1">
                <a:latin typeface="微软雅黑" panose="020B0503020204020204" charset="-122"/>
                <a:ea typeface="微软雅黑" panose="020B0503020204020204" charset="-122"/>
              </a:rPr>
              <a:t>条例</a:t>
            </a:r>
            <a:r>
              <a:rPr lang="en-US" altLang="zh-CN" sz="2100" b="1">
                <a:latin typeface="微软雅黑" panose="020B0503020204020204" charset="-122"/>
                <a:ea typeface="微软雅黑" panose="020B0503020204020204" charset="-122"/>
              </a:rPr>
              <a:t>》</a:t>
            </a:r>
            <a:r>
              <a:rPr lang="zh-CN" altLang="en-US" sz="2100" b="1">
                <a:latin typeface="微软雅黑" panose="020B0503020204020204" charset="-122"/>
                <a:ea typeface="微软雅黑" panose="020B0503020204020204" charset="-122"/>
              </a:rPr>
              <a:t>（国务院第</a:t>
            </a:r>
            <a:r>
              <a:rPr lang="en-US" altLang="zh-CN" sz="2100" b="1">
                <a:latin typeface="微软雅黑" panose="020B0503020204020204" charset="-122"/>
                <a:ea typeface="微软雅黑" panose="020B0503020204020204" charset="-122"/>
              </a:rPr>
              <a:t>493</a:t>
            </a:r>
            <a:r>
              <a:rPr lang="zh-CN" altLang="en-US" sz="2100" b="1">
                <a:latin typeface="微软雅黑" panose="020B0503020204020204" charset="-122"/>
                <a:ea typeface="微软雅黑" panose="020B0503020204020204" charset="-122"/>
              </a:rPr>
              <a:t>号令）</a:t>
            </a:r>
            <a:r>
              <a:rPr lang="zh-CN" altLang="zh-CN" sz="2100" b="1">
                <a:latin typeface="微软雅黑" panose="020B0503020204020204" charset="-122"/>
                <a:ea typeface="微软雅黑" panose="020B0503020204020204" charset="-122"/>
              </a:rPr>
              <a:t>第</a:t>
            </a:r>
            <a:r>
              <a:rPr lang="en-US" altLang="zh-CN" sz="2100" b="1">
                <a:latin typeface="微软雅黑" panose="020B0503020204020204" charset="-122"/>
                <a:ea typeface="微软雅黑" panose="020B0503020204020204" charset="-122"/>
              </a:rPr>
              <a:t>19</a:t>
            </a:r>
            <a:r>
              <a:rPr lang="zh-CN" altLang="zh-CN" sz="2100" b="1">
                <a:latin typeface="微软雅黑" panose="020B0503020204020204" charset="-122"/>
                <a:ea typeface="微软雅黑" panose="020B0503020204020204" charset="-122"/>
              </a:rPr>
              <a:t>条</a:t>
            </a:r>
            <a:endParaRPr lang="en-US" altLang="zh-CN" sz="2100" b="1">
              <a:latin typeface="微软雅黑" panose="020B0503020204020204" charset="-122"/>
              <a:ea typeface="微软雅黑" panose="020B0503020204020204" charset="-122"/>
            </a:endParaRPr>
          </a:p>
        </p:txBody>
      </p:sp>
      <p:pic>
        <p:nvPicPr>
          <p:cNvPr id="2079" name="图片 1"/>
          <p:cNvPicPr>
            <a:picLocks noChangeAspect="1"/>
          </p:cNvPicPr>
          <p:nvPr/>
        </p:nvPicPr>
        <p:blipFill>
          <a:blip r:embed="rId1"/>
          <a:stretch>
            <a:fillRect/>
          </a:stretch>
        </p:blipFill>
        <p:spPr>
          <a:xfrm>
            <a:off x="757238" y="1995488"/>
            <a:ext cx="8142287" cy="2052637"/>
          </a:xfrm>
          <a:prstGeom prst="rect">
            <a:avLst/>
          </a:prstGeom>
          <a:noFill/>
          <a:ln w="9525">
            <a:noFill/>
          </a:ln>
        </p:spPr>
      </p:pic>
      <p:sp>
        <p:nvSpPr>
          <p:cNvPr id="2080" name="文本框 2"/>
          <p:cNvSpPr/>
          <p:nvPr/>
        </p:nvSpPr>
        <p:spPr>
          <a:xfrm>
            <a:off x="3276600" y="3940175"/>
            <a:ext cx="5129213" cy="646113"/>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en-US">
                <a:latin typeface="华文中宋" charset="-122"/>
                <a:ea typeface="华文中宋" charset="-122"/>
              </a:rPr>
              <a:t>未造成人员伤亡的一般事故，可以委托事故发生单位组织调查</a:t>
            </a:r>
            <a:endParaRPr lang="zh-CN" altLang="en-US">
              <a:latin typeface="华文中宋" charset="-122"/>
              <a:ea typeface="华文中宋" charset="-122"/>
            </a:endParaRPr>
          </a:p>
        </p:txBody>
      </p:sp>
      <p:sp>
        <p:nvSpPr>
          <p:cNvPr id="2081"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一、准备阶段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调查权</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84" name="Picture 3"/>
          <p:cNvPicPr>
            <a:picLocks noChangeAspect="1"/>
          </p:cNvPicPr>
          <p:nvPr/>
        </p:nvPicPr>
        <p:blipFill>
          <a:blip r:embed="rId1"/>
          <a:stretch>
            <a:fillRect/>
          </a:stretch>
        </p:blipFill>
        <p:spPr>
          <a:xfrm>
            <a:off x="2087563" y="1708150"/>
            <a:ext cx="4881562" cy="3421063"/>
          </a:xfrm>
          <a:prstGeom prst="rect">
            <a:avLst/>
          </a:prstGeom>
          <a:noFill/>
          <a:ln w="9525">
            <a:noFill/>
          </a:ln>
        </p:spPr>
      </p:pic>
      <p:sp>
        <p:nvSpPr>
          <p:cNvPr id="2085" name="TextBox 3"/>
          <p:cNvSpPr/>
          <p:nvPr/>
        </p:nvSpPr>
        <p:spPr>
          <a:xfrm>
            <a:off x="4175125" y="2551113"/>
            <a:ext cx="1001713" cy="646112"/>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en-US" b="1">
                <a:latin typeface="Times New Roman" panose="02020603050405020304" charset="0"/>
                <a:ea typeface="宋体" panose="02010600030101010101" pitchFamily="2" charset="-122"/>
              </a:rPr>
              <a:t>有关人民政府</a:t>
            </a:r>
            <a:endParaRPr lang="zh-CN" altLang="en-US" b="1">
              <a:latin typeface="Times New Roman" panose="02020603050405020304" charset="0"/>
              <a:ea typeface="宋体" panose="02010600030101010101" pitchFamily="2" charset="-122"/>
            </a:endParaRPr>
          </a:p>
        </p:txBody>
      </p:sp>
      <p:sp>
        <p:nvSpPr>
          <p:cNvPr id="2086" name="TextBox 4"/>
          <p:cNvSpPr/>
          <p:nvPr/>
        </p:nvSpPr>
        <p:spPr>
          <a:xfrm>
            <a:off x="3363913" y="2671763"/>
            <a:ext cx="784225" cy="646112"/>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en-US" b="1">
                <a:latin typeface="Times New Roman" panose="02020603050405020304" charset="0"/>
                <a:ea typeface="宋体" panose="02010600030101010101" pitchFamily="2" charset="-122"/>
              </a:rPr>
              <a:t>安监部门</a:t>
            </a:r>
            <a:endParaRPr lang="zh-CN" altLang="en-US" b="1">
              <a:latin typeface="Times New Roman" panose="02020603050405020304" charset="0"/>
              <a:ea typeface="宋体" panose="02010600030101010101" pitchFamily="2" charset="-122"/>
            </a:endParaRPr>
          </a:p>
        </p:txBody>
      </p:sp>
      <p:sp>
        <p:nvSpPr>
          <p:cNvPr id="2087" name="TextBox 5"/>
          <p:cNvSpPr/>
          <p:nvPr/>
        </p:nvSpPr>
        <p:spPr>
          <a:xfrm>
            <a:off x="5086350" y="2663825"/>
            <a:ext cx="876300" cy="646113"/>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en-US" b="1">
                <a:latin typeface="Times New Roman" panose="02020603050405020304" charset="0"/>
                <a:ea typeface="宋体" panose="02010600030101010101" pitchFamily="2" charset="-122"/>
              </a:rPr>
              <a:t>行业主管部门</a:t>
            </a:r>
            <a:endParaRPr lang="zh-CN" altLang="en-US" b="1">
              <a:latin typeface="Times New Roman" panose="02020603050405020304" charset="0"/>
              <a:ea typeface="宋体" panose="02010600030101010101" pitchFamily="2" charset="-122"/>
            </a:endParaRPr>
          </a:p>
        </p:txBody>
      </p:sp>
      <p:sp>
        <p:nvSpPr>
          <p:cNvPr id="2088" name="TextBox 6"/>
          <p:cNvSpPr/>
          <p:nvPr/>
        </p:nvSpPr>
        <p:spPr>
          <a:xfrm>
            <a:off x="2449513" y="2633663"/>
            <a:ext cx="701675" cy="646112"/>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en-US" b="1">
                <a:latin typeface="Times New Roman" panose="02020603050405020304" charset="0"/>
                <a:ea typeface="宋体" panose="02010600030101010101" pitchFamily="2" charset="-122"/>
              </a:rPr>
              <a:t>公安机关</a:t>
            </a:r>
            <a:endParaRPr lang="zh-CN" altLang="en-US" b="1">
              <a:latin typeface="Times New Roman" panose="02020603050405020304" charset="0"/>
              <a:ea typeface="宋体" panose="02010600030101010101" pitchFamily="2" charset="-122"/>
            </a:endParaRPr>
          </a:p>
        </p:txBody>
      </p:sp>
      <p:sp>
        <p:nvSpPr>
          <p:cNvPr id="2089" name="TextBox 7"/>
          <p:cNvSpPr/>
          <p:nvPr/>
        </p:nvSpPr>
        <p:spPr>
          <a:xfrm>
            <a:off x="6086475" y="2633663"/>
            <a:ext cx="736600" cy="646112"/>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en-US" b="1">
                <a:latin typeface="Times New Roman" panose="02020603050405020304" charset="0"/>
                <a:ea typeface="宋体" panose="02010600030101010101" pitchFamily="2" charset="-122"/>
              </a:rPr>
              <a:t>监察机关</a:t>
            </a:r>
            <a:endParaRPr lang="zh-CN" altLang="en-US" b="1">
              <a:latin typeface="Times New Roman" panose="02020603050405020304" charset="0"/>
              <a:ea typeface="宋体" panose="02010600030101010101" pitchFamily="2" charset="-122"/>
            </a:endParaRPr>
          </a:p>
        </p:txBody>
      </p:sp>
      <p:pic>
        <p:nvPicPr>
          <p:cNvPr id="2090" name="Picture 3"/>
          <p:cNvPicPr>
            <a:picLocks noChangeAspect="1"/>
          </p:cNvPicPr>
          <p:nvPr/>
        </p:nvPicPr>
        <p:blipFill>
          <a:blip r:embed="rId1"/>
          <a:srcRect l="77588"/>
          <a:stretch>
            <a:fillRect/>
          </a:stretch>
        </p:blipFill>
        <p:spPr>
          <a:xfrm>
            <a:off x="6969125" y="1714500"/>
            <a:ext cx="1031875" cy="3435350"/>
          </a:xfrm>
          <a:prstGeom prst="rect">
            <a:avLst/>
          </a:prstGeom>
          <a:noFill/>
          <a:ln w="9525">
            <a:noFill/>
          </a:ln>
        </p:spPr>
      </p:pic>
      <p:pic>
        <p:nvPicPr>
          <p:cNvPr id="2091" name="Picture 3"/>
          <p:cNvPicPr>
            <a:picLocks noChangeAspect="1"/>
          </p:cNvPicPr>
          <p:nvPr/>
        </p:nvPicPr>
        <p:blipFill>
          <a:blip r:embed="rId1"/>
          <a:srcRect l="77588"/>
          <a:stretch>
            <a:fillRect/>
          </a:stretch>
        </p:blipFill>
        <p:spPr>
          <a:xfrm>
            <a:off x="1143000" y="1730375"/>
            <a:ext cx="1093788" cy="3390900"/>
          </a:xfrm>
          <a:prstGeom prst="rect">
            <a:avLst/>
          </a:prstGeom>
          <a:noFill/>
          <a:ln w="9525">
            <a:noFill/>
          </a:ln>
        </p:spPr>
      </p:pic>
      <p:sp>
        <p:nvSpPr>
          <p:cNvPr id="2092" name="TextBox 10"/>
          <p:cNvSpPr/>
          <p:nvPr/>
        </p:nvSpPr>
        <p:spPr>
          <a:xfrm>
            <a:off x="1312863" y="2771775"/>
            <a:ext cx="774700" cy="369888"/>
          </a:xfrm>
          <a:prstGeom prst="rect">
            <a:avLst/>
          </a:prstGeom>
          <a:noFill/>
          <a:ln w="9525">
            <a:noFill/>
          </a:ln>
        </p:spPr>
        <p:txBody>
          <a:bodyPr/>
          <a:p>
            <a:pPr eaLnBrk="0" fontAlgn="base" hangingPunct="0">
              <a:lnSpc>
                <a:spcPct val="100000"/>
              </a:lnSpc>
              <a:spcBef>
                <a:spcPct val="0"/>
              </a:spcBef>
              <a:spcAft>
                <a:spcPct val="0"/>
              </a:spcAft>
              <a:buClrTx/>
              <a:buSzPct val="100000"/>
            </a:pPr>
            <a:r>
              <a:rPr lang="zh-CN" altLang="en-US" b="1">
                <a:latin typeface="Times New Roman" panose="02020603050405020304" charset="0"/>
                <a:ea typeface="宋体" panose="02010600030101010101" pitchFamily="2" charset="-122"/>
              </a:rPr>
              <a:t>工会</a:t>
            </a:r>
            <a:endParaRPr lang="zh-CN" altLang="en-US" b="1">
              <a:latin typeface="Times New Roman" panose="02020603050405020304" charset="0"/>
              <a:ea typeface="宋体" panose="02010600030101010101" pitchFamily="2" charset="-122"/>
            </a:endParaRPr>
          </a:p>
        </p:txBody>
      </p:sp>
      <p:sp>
        <p:nvSpPr>
          <p:cNvPr id="2093" name="TextBox 11"/>
          <p:cNvSpPr/>
          <p:nvPr/>
        </p:nvSpPr>
        <p:spPr>
          <a:xfrm>
            <a:off x="6908800" y="2674938"/>
            <a:ext cx="1152525" cy="646112"/>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b="1">
                <a:latin typeface="Times New Roman" panose="02020603050405020304" charset="0"/>
                <a:ea typeface="宋体" panose="02010600030101010101" pitchFamily="2" charset="-122"/>
              </a:rPr>
              <a:t>检察院 （邀请）</a:t>
            </a:r>
            <a:endParaRPr lang="zh-CN" altLang="en-US" b="1">
              <a:latin typeface="Times New Roman" panose="02020603050405020304" charset="0"/>
              <a:ea typeface="宋体" panose="02010600030101010101" pitchFamily="2" charset="-122"/>
            </a:endParaRPr>
          </a:p>
        </p:txBody>
      </p:sp>
      <p:sp>
        <p:nvSpPr>
          <p:cNvPr id="2094" name="矩形 13"/>
          <p:cNvSpPr/>
          <p:nvPr/>
        </p:nvSpPr>
        <p:spPr>
          <a:xfrm>
            <a:off x="303213" y="1303338"/>
            <a:ext cx="8537575" cy="461962"/>
          </a:xfrm>
          <a:prstGeom prst="rect">
            <a:avLst/>
          </a:prstGeom>
          <a:solidFill>
            <a:srgbClr val="CCECFF"/>
          </a:solidFill>
          <a:ln w="9525" cap="flat" cmpd="sng">
            <a:solidFill>
              <a:srgbClr val="000000"/>
            </a:solidFill>
            <a:prstDash val="lgDashDot"/>
            <a:miter/>
            <a:headEnd type="none" w="med" len="med"/>
            <a:tailEnd type="none" w="med" len="med"/>
          </a:ln>
        </p:spPr>
        <p:txBody>
          <a:bodyPr wrap="none"/>
          <a:p>
            <a:pPr eaLnBrk="0" fontAlgn="base" hangingPunct="0">
              <a:lnSpc>
                <a:spcPct val="100000"/>
              </a:lnSpc>
              <a:spcBef>
                <a:spcPct val="0"/>
              </a:spcBef>
              <a:spcAft>
                <a:spcPct val="0"/>
              </a:spcAft>
              <a:buClrTx/>
              <a:buSzPct val="100000"/>
            </a:pPr>
            <a:r>
              <a:rPr lang="zh-CN" altLang="en-US" sz="2400" b="1">
                <a:latin typeface="Times New Roman" panose="02020603050405020304" charset="0"/>
                <a:ea typeface="宋体" panose="02010600030101010101" pitchFamily="2" charset="-122"/>
              </a:rPr>
              <a:t>参与</a:t>
            </a:r>
            <a:r>
              <a:rPr lang="zh-CN" altLang="zh-CN" sz="2400" b="1">
                <a:latin typeface="Times New Roman" panose="02020603050405020304" charset="0"/>
                <a:ea typeface="宋体" panose="02010600030101010101" pitchFamily="2" charset="-122"/>
              </a:rPr>
              <a:t>事故调查</a:t>
            </a:r>
            <a:r>
              <a:rPr lang="zh-CN" altLang="en-US" sz="2400" b="1">
                <a:latin typeface="Times New Roman" panose="02020603050405020304" charset="0"/>
                <a:ea typeface="宋体" panose="02010600030101010101" pitchFamily="2" charset="-122"/>
              </a:rPr>
              <a:t>的部门（第</a:t>
            </a:r>
            <a:r>
              <a:rPr lang="en-US" altLang="zh-CN" sz="2400" b="1">
                <a:latin typeface="Times New Roman" panose="02020603050405020304" charset="0"/>
                <a:ea typeface="宋体" panose="02010600030101010101" pitchFamily="2" charset="-122"/>
              </a:rPr>
              <a:t>22</a:t>
            </a:r>
            <a:r>
              <a:rPr lang="zh-CN" altLang="en-US" sz="2400" b="1">
                <a:latin typeface="Times New Roman" panose="02020603050405020304" charset="0"/>
                <a:ea typeface="宋体" panose="02010600030101010101" pitchFamily="2" charset="-122"/>
              </a:rPr>
              <a:t>条），可以聘请有关专家参与调查</a:t>
            </a:r>
            <a:endParaRPr lang="zh-CN" altLang="en-US" sz="2400">
              <a:latin typeface="Times New Roman" panose="02020603050405020304" charset="0"/>
              <a:ea typeface="宋体" panose="02010600030101010101" pitchFamily="2" charset="-122"/>
            </a:endParaRPr>
          </a:p>
        </p:txBody>
      </p:sp>
      <p:sp>
        <p:nvSpPr>
          <p:cNvPr id="2095"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一、准备阶段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调查组组成</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094"/>
                                        </p:tgtEl>
                                        <p:attrNameLst>
                                          <p:attrName>style.visibility</p:attrName>
                                        </p:attrNameLst>
                                      </p:cBhvr>
                                      <p:to>
                                        <p:strVal val="visible"/>
                                      </p:to>
                                    </p:set>
                                    <p:anim calcmode="lin" valueType="num">
                                      <p:cBhvr additive="base">
                                        <p:cTn id="7" dur="500" fill="hold"/>
                                        <p:tgtEl>
                                          <p:spTgt spid="2094"/>
                                        </p:tgtEl>
                                        <p:attrNameLst>
                                          <p:attrName>ppt_x</p:attrName>
                                        </p:attrNameLst>
                                      </p:cBhvr>
                                      <p:tavLst>
                                        <p:tav tm="0">
                                          <p:val>
                                            <p:strVal val="#ppt_x"/>
                                          </p:val>
                                        </p:tav>
                                        <p:tav tm="100000">
                                          <p:val>
                                            <p:strVal val="#ppt_x"/>
                                          </p:val>
                                        </p:tav>
                                      </p:tavLst>
                                    </p:anim>
                                    <p:anim calcmode="lin" valueType="num">
                                      <p:cBhvr additive="base">
                                        <p:cTn id="8" dur="500" fill="hold"/>
                                        <p:tgtEl>
                                          <p:spTgt spid="2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098" name="Line 2"/>
          <p:cNvCxnSpPr/>
          <p:nvPr/>
        </p:nvCxnSpPr>
        <p:spPr>
          <a:xfrm flipH="1">
            <a:off x="2268538" y="984250"/>
            <a:ext cx="0" cy="3995738"/>
          </a:xfrm>
          <a:prstGeom prst="line">
            <a:avLst/>
          </a:prstGeom>
          <a:ln w="9525" cap="flat" cmpd="sng">
            <a:solidFill>
              <a:srgbClr val="000000"/>
            </a:solidFill>
            <a:prstDash val="solid"/>
            <a:headEnd type="none" w="med" len="med"/>
            <a:tailEnd type="none" w="med" len="med"/>
          </a:ln>
        </p:spPr>
      </p:cxnSp>
      <p:grpSp>
        <p:nvGrpSpPr>
          <p:cNvPr id="2099" name="组合 2098"/>
          <p:cNvGrpSpPr/>
          <p:nvPr/>
        </p:nvGrpSpPr>
        <p:grpSpPr>
          <a:xfrm>
            <a:off x="411163" y="1585913"/>
            <a:ext cx="1624012" cy="2727325"/>
            <a:chOff x="2208" y="1252"/>
            <a:chExt cx="1365" cy="2586"/>
          </a:xfrm>
        </p:grpSpPr>
        <p:sp>
          <p:nvSpPr>
            <p:cNvPr id="2100" name="AutoShape 4"/>
            <p:cNvSpPr/>
            <p:nvPr/>
          </p:nvSpPr>
          <p:spPr>
            <a:xfrm>
              <a:off x="2208" y="1490"/>
              <a:ext cx="1363" cy="1800"/>
            </a:xfrm>
            <a:prstGeom prst="roundRect">
              <a:avLst>
                <a:gd name="adj" fmla="val 17509"/>
              </a:avLst>
            </a:prstGeom>
            <a:gradFill rotWithShape="1">
              <a:gsLst>
                <a:gs pos="0">
                  <a:srgbClr val="34B034"/>
                </a:gs>
                <a:gs pos="100000">
                  <a:srgbClr val="3F8B4A"/>
                </a:gs>
              </a:gsLst>
              <a:lin ang="27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01" name="AutoShape 5"/>
            <p:cNvSpPr/>
            <p:nvPr/>
          </p:nvSpPr>
          <p:spPr>
            <a:xfrm>
              <a:off x="2229" y="1495"/>
              <a:ext cx="1322" cy="1766"/>
            </a:xfrm>
            <a:prstGeom prst="roundRect">
              <a:avLst>
                <a:gd name="adj" fmla="val 16667"/>
              </a:avLst>
            </a:prstGeom>
            <a:solidFill>
              <a:srgbClr val="73E77E"/>
            </a:soli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02" name="AutoShape 6"/>
            <p:cNvSpPr/>
            <p:nvPr/>
          </p:nvSpPr>
          <p:spPr>
            <a:xfrm>
              <a:off x="2240" y="2795"/>
              <a:ext cx="1304" cy="447"/>
            </a:xfrm>
            <a:prstGeom prst="roundRect">
              <a:avLst>
                <a:gd name="adj" fmla="val 50000"/>
              </a:avLst>
            </a:prstGeom>
            <a:gradFill rotWithShape="1">
              <a:gsLst>
                <a:gs pos="0">
                  <a:srgbClr val="73E77E"/>
                </a:gs>
                <a:gs pos="100000">
                  <a:srgbClr val="B3F2B9"/>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03" name="AutoShape 7"/>
            <p:cNvSpPr/>
            <p:nvPr/>
          </p:nvSpPr>
          <p:spPr>
            <a:xfrm>
              <a:off x="2240" y="1509"/>
              <a:ext cx="1304" cy="446"/>
            </a:xfrm>
            <a:prstGeom prst="roundRect">
              <a:avLst>
                <a:gd name="adj" fmla="val 50000"/>
              </a:avLst>
            </a:prstGeom>
            <a:gradFill rotWithShape="1">
              <a:gsLst>
                <a:gs pos="0">
                  <a:srgbClr val="D0F7D4"/>
                </a:gs>
                <a:gs pos="100000">
                  <a:srgbClr val="73E77E"/>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04" name="Oval 8"/>
            <p:cNvSpPr/>
            <p:nvPr/>
          </p:nvSpPr>
          <p:spPr>
            <a:xfrm>
              <a:off x="2677" y="1252"/>
              <a:ext cx="405" cy="493"/>
            </a:xfrm>
            <a:prstGeom prst="ellipse">
              <a:avLst/>
            </a:prstGeom>
            <a:solidFill>
              <a:srgbClr val="333333"/>
            </a:solidFill>
            <a:ln w="38100">
              <a:noFill/>
            </a:ln>
          </p:spPr>
          <p:txBody>
            <a:bodyPr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05" name="Oval 9"/>
            <p:cNvSpPr/>
            <p:nvPr/>
          </p:nvSpPr>
          <p:spPr>
            <a:xfrm>
              <a:off x="2681" y="1299"/>
              <a:ext cx="392" cy="392"/>
            </a:xfrm>
            <a:prstGeom prst="ellipse">
              <a:avLst/>
            </a:prstGeom>
            <a:gradFill rotWithShape="1">
              <a:gsLst>
                <a:gs pos="0">
                  <a:srgbClr val="636869"/>
                </a:gs>
                <a:gs pos="100000">
                  <a:srgbClr val="D6E1E2"/>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06" name="Oval 10"/>
            <p:cNvSpPr/>
            <p:nvPr/>
          </p:nvSpPr>
          <p:spPr>
            <a:xfrm>
              <a:off x="2686" y="1301"/>
              <a:ext cx="383" cy="383"/>
            </a:xfrm>
            <a:prstGeom prst="ellipse">
              <a:avLst/>
            </a:prstGeom>
            <a:gradFill rotWithShape="1">
              <a:gsLst>
                <a:gs pos="0">
                  <a:srgbClr val="D6E1E2">
                    <a:alpha val="0"/>
                  </a:srgbClr>
                </a:gs>
                <a:gs pos="100000">
                  <a:srgbClr val="F1F5F5"/>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07" name="Oval 11"/>
            <p:cNvSpPr/>
            <p:nvPr/>
          </p:nvSpPr>
          <p:spPr>
            <a:xfrm>
              <a:off x="2690" y="1305"/>
              <a:ext cx="364" cy="357"/>
            </a:xfrm>
            <a:prstGeom prst="ellipse">
              <a:avLst/>
            </a:prstGeom>
            <a:gradFill rotWithShape="1">
              <a:gsLst>
                <a:gs pos="0">
                  <a:srgbClr val="AAB2B3"/>
                </a:gs>
                <a:gs pos="100000">
                  <a:srgbClr val="D6E1E2">
                    <a:alpha val="47842"/>
                  </a:srgbClr>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08" name="Oval 12"/>
            <p:cNvSpPr/>
            <p:nvPr/>
          </p:nvSpPr>
          <p:spPr>
            <a:xfrm>
              <a:off x="2712" y="1315"/>
              <a:ext cx="323" cy="290"/>
            </a:xfrm>
            <a:prstGeom prst="ellipse">
              <a:avLst/>
            </a:prstGeom>
            <a:gradFill rotWithShape="1">
              <a:gsLst>
                <a:gs pos="0">
                  <a:srgbClr val="FFFFFF"/>
                </a:gs>
                <a:gs pos="100000">
                  <a:srgbClr val="D6E1E2">
                    <a:alpha val="38039"/>
                  </a:srgbClr>
                </a:gs>
              </a:gsLst>
              <a:lin ang="5400000"/>
              <a:tileRect/>
            </a:gradFill>
            <a:ln w="9525">
              <a:noFill/>
            </a:ln>
          </p:spPr>
          <p:txBody>
            <a:bodyPr vert="eaVert"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09" name="Text Box 13"/>
            <p:cNvSpPr/>
            <p:nvPr/>
          </p:nvSpPr>
          <p:spPr>
            <a:xfrm>
              <a:off x="2796" y="1354"/>
              <a:ext cx="155" cy="350"/>
            </a:xfrm>
            <a:prstGeom prst="rect">
              <a:avLst/>
            </a:prstGeom>
            <a:noFill/>
            <a:ln w="9525">
              <a:noFill/>
            </a:ln>
          </p:spPr>
          <p:txBody>
            <a:bodyPr wrap="none"/>
            <a:p>
              <a:pPr algn="ctr" fontAlgn="base">
                <a:lnSpc>
                  <a:spcPct val="100000"/>
                </a:lnSpc>
                <a:spcBef>
                  <a:spcPct val="0"/>
                </a:spcBef>
                <a:spcAft>
                  <a:spcPct val="0"/>
                </a:spcAft>
                <a:buClrTx/>
                <a:buSzPct val="100000"/>
              </a:pPr>
              <a:endParaRPr lang="en-US" altLang="zh-CN">
                <a:latin typeface="Arial" panose="020B0604020202020204" pitchFamily="34" charset="0"/>
                <a:ea typeface="宋体" panose="02010600030101010101" pitchFamily="2" charset="-122"/>
              </a:endParaRPr>
            </a:p>
          </p:txBody>
        </p:sp>
        <p:sp>
          <p:nvSpPr>
            <p:cNvPr id="2110" name="Text Box 14"/>
            <p:cNvSpPr/>
            <p:nvPr/>
          </p:nvSpPr>
          <p:spPr>
            <a:xfrm>
              <a:off x="2256" y="1777"/>
              <a:ext cx="1296" cy="920"/>
            </a:xfrm>
            <a:prstGeom prst="rect">
              <a:avLst/>
            </a:prstGeom>
            <a:noFill/>
            <a:ln w="9525">
              <a:noFill/>
            </a:ln>
          </p:spPr>
          <p:txBody>
            <a:bodyPr/>
            <a:p>
              <a:pPr algn="ctr" fontAlgn="base">
                <a:lnSpc>
                  <a:spcPct val="100000"/>
                </a:lnSpc>
                <a:spcBef>
                  <a:spcPct val="0"/>
                </a:spcBef>
                <a:spcAft>
                  <a:spcPct val="0"/>
                </a:spcAft>
                <a:buClrTx/>
                <a:buSzPct val="100000"/>
              </a:pPr>
              <a:r>
                <a:rPr lang="zh-CN" altLang="en-US" sz="2800" b="1">
                  <a:solidFill>
                    <a:srgbClr val="FF3300"/>
                  </a:solidFill>
                  <a:effectLst>
                    <a:outerShdw blurRad="38100" dist="38100" dir="2700000">
                      <a:srgbClr val="C0C0C0"/>
                    </a:outerShdw>
                  </a:effectLst>
                  <a:latin typeface="Arial" panose="020B0604020202020204" pitchFamily="34" charset="0"/>
                  <a:ea typeface="黑体" panose="02010609060101010101" charset="-122"/>
                </a:rPr>
                <a:t>组长</a:t>
              </a:r>
              <a:endParaRPr lang="en-US" altLang="zh-CN" sz="2800" b="1">
                <a:solidFill>
                  <a:srgbClr val="FF3300"/>
                </a:solidFill>
                <a:effectLst>
                  <a:outerShdw blurRad="38100" dist="38100" dir="2700000">
                    <a:srgbClr val="C0C0C0"/>
                  </a:outerShdw>
                </a:effectLst>
                <a:latin typeface="Arial" panose="020B0604020202020204" pitchFamily="34" charset="0"/>
                <a:ea typeface="黑体" panose="02010609060101010101" charset="-122"/>
              </a:endParaRPr>
            </a:p>
            <a:p>
              <a:pPr algn="ctr" fontAlgn="base">
                <a:lnSpc>
                  <a:spcPct val="100000"/>
                </a:lnSpc>
                <a:spcBef>
                  <a:spcPct val="0"/>
                </a:spcBef>
                <a:spcAft>
                  <a:spcPct val="0"/>
                </a:spcAft>
                <a:buClrTx/>
                <a:buSzPct val="100000"/>
              </a:pPr>
              <a:r>
                <a:rPr lang="zh-CN" altLang="en-US" sz="2800" b="1">
                  <a:solidFill>
                    <a:srgbClr val="FF3300"/>
                  </a:solidFill>
                  <a:effectLst>
                    <a:outerShdw blurRad="38100" dist="38100" dir="2700000">
                      <a:srgbClr val="C0C0C0"/>
                    </a:outerShdw>
                  </a:effectLst>
                  <a:latin typeface="Arial" panose="020B0604020202020204" pitchFamily="34" charset="0"/>
                  <a:ea typeface="黑体" panose="02010609060101010101" charset="-122"/>
                </a:rPr>
                <a:t>负责制</a:t>
              </a:r>
              <a:endParaRPr lang="zh-CN" altLang="en-US" sz="2800" b="1">
                <a:solidFill>
                  <a:srgbClr val="FF3300"/>
                </a:solidFill>
                <a:effectLst>
                  <a:outerShdw blurRad="38100" dist="38100" dir="2700000">
                    <a:srgbClr val="C0C0C0"/>
                  </a:outerShdw>
                </a:effectLst>
                <a:latin typeface="Arial" panose="020B0604020202020204" pitchFamily="34" charset="0"/>
                <a:ea typeface="黑体" panose="02010609060101010101" charset="-122"/>
              </a:endParaRPr>
            </a:p>
          </p:txBody>
        </p:sp>
        <p:sp>
          <p:nvSpPr>
            <p:cNvPr id="2111" name="AutoShape 15"/>
            <p:cNvSpPr/>
            <p:nvPr/>
          </p:nvSpPr>
          <p:spPr>
            <a:xfrm>
              <a:off x="2210" y="3290"/>
              <a:ext cx="1363" cy="548"/>
            </a:xfrm>
            <a:prstGeom prst="roundRect">
              <a:avLst>
                <a:gd name="adj" fmla="val 40389"/>
              </a:avLst>
            </a:prstGeom>
            <a:gradFill rotWithShape="1">
              <a:gsLst>
                <a:gs pos="0">
                  <a:srgbClr val="58A4AE"/>
                </a:gs>
                <a:gs pos="100000">
                  <a:srgbClr val="FFFFFF"/>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sp>
          <p:nvSpPr>
            <p:cNvPr id="2112" name="AutoShape 16"/>
            <p:cNvSpPr/>
            <p:nvPr/>
          </p:nvSpPr>
          <p:spPr>
            <a:xfrm>
              <a:off x="2238" y="3305"/>
              <a:ext cx="1304" cy="487"/>
            </a:xfrm>
            <a:prstGeom prst="roundRect">
              <a:avLst>
                <a:gd name="adj" fmla="val 50000"/>
              </a:avLst>
            </a:prstGeom>
            <a:gradFill rotWithShape="1">
              <a:gsLst>
                <a:gs pos="0">
                  <a:srgbClr val="72B2BB"/>
                </a:gs>
                <a:gs pos="100000">
                  <a:srgbClr val="FFFFFF"/>
                </a:gs>
              </a:gsLst>
              <a:lin ang="5400000"/>
              <a:tileRect/>
            </a:gradFill>
            <a:ln w="9525">
              <a:noFill/>
            </a:ln>
          </p:spPr>
          <p:txBody>
            <a:bodyPr wrap="none" anchor="ctr" anchorCtr="0"/>
            <a:p>
              <a:pPr fontAlgn="base">
                <a:lnSpc>
                  <a:spcPct val="100000"/>
                </a:lnSpc>
                <a:spcBef>
                  <a:spcPct val="0"/>
                </a:spcBef>
                <a:spcAft>
                  <a:spcPct val="0"/>
                </a:spcAft>
                <a:buClrTx/>
                <a:buSzPct val="100000"/>
              </a:pPr>
              <a:endParaRPr lang="zh-CN" altLang="en-US">
                <a:latin typeface="Arial" panose="020B0604020202020204" pitchFamily="34" charset="0"/>
                <a:ea typeface="宋体" panose="02010600030101010101" pitchFamily="2" charset="-122"/>
              </a:endParaRPr>
            </a:p>
          </p:txBody>
        </p:sp>
      </p:grpSp>
      <p:sp>
        <p:nvSpPr>
          <p:cNvPr id="2113" name="Rectangle 19"/>
          <p:cNvSpPr/>
          <p:nvPr/>
        </p:nvSpPr>
        <p:spPr>
          <a:xfrm>
            <a:off x="2525713" y="1276350"/>
            <a:ext cx="6294437" cy="3341688"/>
          </a:xfrm>
          <a:prstGeom prst="rect">
            <a:avLst/>
          </a:prstGeom>
          <a:noFill/>
          <a:ln w="9525">
            <a:noFill/>
          </a:ln>
        </p:spPr>
        <p:txBody>
          <a:bodyPr/>
          <a:p>
            <a:pPr algn="just" fontAlgn="base">
              <a:lnSpc>
                <a:spcPct val="120000"/>
              </a:lnSpc>
              <a:spcBef>
                <a:spcPct val="0"/>
              </a:spcBef>
              <a:spcAft>
                <a:spcPct val="0"/>
              </a:spcAft>
              <a:buClr>
                <a:srgbClr val="FF3300"/>
              </a:buClr>
              <a:buSzPct val="80000"/>
            </a:pPr>
            <a:r>
              <a:rPr lang="en-US" altLang="zh-CN" sz="2000">
                <a:latin typeface="微软雅黑" panose="020B0503020204020204" charset="-122"/>
                <a:ea typeface="微软雅黑" panose="020B0503020204020204" charset="-122"/>
              </a:rPr>
              <a:t>1.</a:t>
            </a:r>
            <a:r>
              <a:rPr lang="zh-CN" altLang="en-US" sz="2000">
                <a:latin typeface="微软雅黑" panose="020B0503020204020204" charset="-122"/>
                <a:ea typeface="微软雅黑" panose="020B0503020204020204" charset="-122"/>
              </a:rPr>
              <a:t>调查组组长由人民政府指定，主持调查组工作（第</a:t>
            </a:r>
            <a:r>
              <a:rPr lang="en-US" altLang="zh-CN" sz="2000">
                <a:latin typeface="微软雅黑" panose="020B0503020204020204" charset="-122"/>
                <a:ea typeface="微软雅黑" panose="020B0503020204020204" charset="-122"/>
              </a:rPr>
              <a:t>24</a:t>
            </a:r>
            <a:r>
              <a:rPr lang="zh-CN" altLang="en-US" sz="2000">
                <a:latin typeface="微软雅黑" panose="020B0503020204020204" charset="-122"/>
                <a:ea typeface="微软雅黑" panose="020B0503020204020204" charset="-122"/>
              </a:rPr>
              <a:t>条）；</a:t>
            </a:r>
            <a:endParaRPr lang="en-US" altLang="zh-CN" sz="2000">
              <a:latin typeface="微软雅黑" panose="020B0503020204020204" charset="-122"/>
              <a:ea typeface="微软雅黑" panose="020B0503020204020204" charset="-122"/>
            </a:endParaRPr>
          </a:p>
          <a:p>
            <a:pPr algn="just" fontAlgn="base">
              <a:lnSpc>
                <a:spcPct val="120000"/>
              </a:lnSpc>
              <a:spcBef>
                <a:spcPct val="0"/>
              </a:spcBef>
              <a:spcAft>
                <a:spcPct val="0"/>
              </a:spcAft>
              <a:buClrTx/>
              <a:buSzPct val="100000"/>
            </a:pPr>
            <a:r>
              <a:rPr lang="en-US" altLang="zh-CN" sz="2000">
                <a:latin typeface="微软雅黑" panose="020B0503020204020204" charset="-122"/>
                <a:ea typeface="微软雅黑" panose="020B0503020204020204" charset="-122"/>
              </a:rPr>
              <a:t>2.</a:t>
            </a:r>
            <a:r>
              <a:rPr lang="zh-CN" altLang="en-US" sz="2000">
                <a:latin typeface="微软雅黑" panose="020B0503020204020204" charset="-122"/>
                <a:ea typeface="微软雅黑" panose="020B0503020204020204" charset="-122"/>
              </a:rPr>
              <a:t>公安机关</a:t>
            </a:r>
            <a:r>
              <a:rPr lang="zh-CN" altLang="en-US" sz="1600">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排除人为故意，现场保护，涉嫌刑事犯罪立案侦查（第</a:t>
            </a:r>
            <a:r>
              <a:rPr lang="en-US" altLang="zh-CN">
                <a:latin typeface="微软雅黑" panose="020B0503020204020204" charset="-122"/>
                <a:ea typeface="微软雅黑" panose="020B0503020204020204" charset="-122"/>
              </a:rPr>
              <a:t>17</a:t>
            </a:r>
            <a:r>
              <a:rPr lang="zh-CN" altLang="en-US">
                <a:latin typeface="微软雅黑" panose="020B0503020204020204" charset="-122"/>
                <a:ea typeface="微软雅黑" panose="020B0503020204020204" charset="-122"/>
              </a:rPr>
              <a:t>条），协助调查组对事故单位调查取证</a:t>
            </a:r>
            <a:endParaRPr lang="en-US" altLang="zh-CN">
              <a:latin typeface="微软雅黑" panose="020B0503020204020204" charset="-122"/>
              <a:ea typeface="微软雅黑" panose="020B0503020204020204" charset="-122"/>
            </a:endParaRPr>
          </a:p>
          <a:p>
            <a:pPr algn="just" fontAlgn="base">
              <a:lnSpc>
                <a:spcPct val="120000"/>
              </a:lnSpc>
              <a:spcBef>
                <a:spcPct val="0"/>
              </a:spcBef>
              <a:spcAft>
                <a:spcPct val="0"/>
              </a:spcAft>
              <a:buClrTx/>
              <a:buSzPct val="100000"/>
            </a:pPr>
            <a:r>
              <a:rPr lang="en-US" altLang="zh-CN" sz="2000">
                <a:latin typeface="微软雅黑" panose="020B0503020204020204" charset="-122"/>
                <a:ea typeface="微软雅黑" panose="020B0503020204020204" charset="-122"/>
              </a:rPr>
              <a:t>3.</a:t>
            </a:r>
            <a:r>
              <a:rPr lang="zh-CN" altLang="en-US" sz="2000">
                <a:latin typeface="微软雅黑" panose="020B0503020204020204" charset="-122"/>
                <a:ea typeface="微软雅黑" panose="020B0503020204020204" charset="-122"/>
              </a:rPr>
              <a:t>监察部门</a:t>
            </a:r>
            <a:r>
              <a:rPr lang="zh-CN" altLang="en-US">
                <a:latin typeface="微软雅黑" panose="020B0503020204020204" charset="-122"/>
                <a:ea typeface="微软雅黑" panose="020B0503020204020204" charset="-122"/>
              </a:rPr>
              <a:t>（责任追究组）：提出追责建议，全程参与监督；</a:t>
            </a:r>
            <a:endParaRPr lang="en-US" altLang="zh-CN">
              <a:latin typeface="微软雅黑" panose="020B0503020204020204" charset="-122"/>
              <a:ea typeface="微软雅黑" panose="020B0503020204020204" charset="-122"/>
            </a:endParaRPr>
          </a:p>
          <a:p>
            <a:pPr algn="just" fontAlgn="base">
              <a:lnSpc>
                <a:spcPct val="120000"/>
              </a:lnSpc>
              <a:spcBef>
                <a:spcPct val="0"/>
              </a:spcBef>
              <a:spcAft>
                <a:spcPct val="0"/>
              </a:spcAft>
              <a:buClrTx/>
              <a:buSzPct val="100000"/>
            </a:pPr>
            <a:r>
              <a:rPr lang="en-US" altLang="zh-CN" sz="2000">
                <a:latin typeface="微软雅黑" panose="020B0503020204020204" charset="-122"/>
                <a:ea typeface="微软雅黑" panose="020B0503020204020204" charset="-122"/>
              </a:rPr>
              <a:t>4.</a:t>
            </a:r>
            <a:r>
              <a:rPr lang="zh-CN" altLang="en-US" sz="2000">
                <a:latin typeface="微软雅黑" panose="020B0503020204020204" charset="-122"/>
                <a:ea typeface="微软雅黑" panose="020B0503020204020204" charset="-122"/>
              </a:rPr>
              <a:t>检察院</a:t>
            </a:r>
            <a:r>
              <a:rPr lang="zh-CN" altLang="en-US">
                <a:latin typeface="微软雅黑" panose="020B0503020204020204" charset="-122"/>
                <a:ea typeface="微软雅黑" panose="020B0503020204020204" charset="-122"/>
              </a:rPr>
              <a:t>（邀请与否、以事立案、检查监督权）：独立办案，联合调查，证据共享，互通有无，与组长协商。</a:t>
            </a:r>
            <a:endParaRPr lang="zh-CN" altLang="en-US">
              <a:latin typeface="微软雅黑" panose="020B0503020204020204" charset="-122"/>
              <a:ea typeface="微软雅黑" panose="020B0503020204020204" charset="-122"/>
            </a:endParaRPr>
          </a:p>
          <a:p>
            <a:pPr algn="just" fontAlgn="base">
              <a:lnSpc>
                <a:spcPct val="120000"/>
              </a:lnSpc>
              <a:spcBef>
                <a:spcPct val="0"/>
              </a:spcBef>
              <a:spcAft>
                <a:spcPct val="0"/>
              </a:spcAft>
              <a:buClrTx/>
              <a:buSzPct val="100000"/>
            </a:pPr>
            <a:r>
              <a:rPr lang="zh-CN" altLang="en-US" sz="2000">
                <a:latin typeface="微软雅黑" panose="020B0503020204020204" charset="-122"/>
                <a:ea typeface="微软雅黑" panose="020B0503020204020204" charset="-122"/>
              </a:rPr>
              <a:t>       总之，各部门在组长统一领导下，积极沟通协调，各司其职，各负其责，相互理解，相互尊重 </a:t>
            </a:r>
            <a:r>
              <a:rPr lang="zh-CN" altLang="en-US" sz="2000">
                <a:latin typeface="楷体_GB2312" charset="-122"/>
                <a:ea typeface="楷体_GB2312" charset="-122"/>
              </a:rPr>
              <a:t>。</a:t>
            </a:r>
            <a:endParaRPr lang="zh-CN" altLang="en-US" sz="2000">
              <a:latin typeface="楷体_GB2312" charset="-122"/>
              <a:ea typeface="楷体_GB2312" charset="-122"/>
            </a:endParaRPr>
          </a:p>
        </p:txBody>
      </p:sp>
      <p:sp>
        <p:nvSpPr>
          <p:cNvPr id="2114"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一、准备阶段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调查组成员职责分工</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childTnLst>
                                    <p:set>
                                      <p:cBhvr additive="base">
                                        <p:cTn id="6" dur="1" fill="hold">
                                          <p:stCondLst>
                                            <p:cond delay="0"/>
                                          </p:stCondLst>
                                        </p:cTn>
                                        <p:tgtEl>
                                          <p:spTgt spid="2099"/>
                                        </p:tgtEl>
                                        <p:attrNameLst>
                                          <p:attrName>style.visibility</p:attrName>
                                        </p:attrNameLst>
                                      </p:cBhvr>
                                      <p:to>
                                        <p:strVal val="visible"/>
                                      </p:to>
                                    </p:set>
                                    <p:anim calcmode="lin" valueType="num">
                                      <p:cBhvr additive="base">
                                        <p:cTn id="7" dur="500" fill="hold"/>
                                        <p:tgtEl>
                                          <p:spTgt spid="2099"/>
                                        </p:tgtEl>
                                        <p:attrNameLst>
                                          <p:attrName>ppt_w</p:attrName>
                                        </p:attrNameLst>
                                      </p:cBhvr>
                                      <p:tavLst>
                                        <p:tav tm="0">
                                          <p:val>
                                            <p:fltVal val="0.000000"/>
                                          </p:val>
                                        </p:tav>
                                        <p:tav tm="100000">
                                          <p:val>
                                            <p:strVal val="#ppt_w"/>
                                          </p:val>
                                        </p:tav>
                                      </p:tavLst>
                                    </p:anim>
                                    <p:anim calcmode="lin" valueType="num">
                                      <p:cBhvr additive="base">
                                        <p:cTn id="8" dur="500" fill="hold"/>
                                        <p:tgtEl>
                                          <p:spTgt spid="2099"/>
                                        </p:tgtEl>
                                        <p:attrNameLst>
                                          <p:attrName>ppt_h</p:attrName>
                                        </p:attrNameLst>
                                      </p:cBhvr>
                                      <p:tavLst>
                                        <p:tav tm="0">
                                          <p:val>
                                            <p:fltVal val="0.000000"/>
                                          </p:val>
                                        </p:tav>
                                        <p:tav tm="100000">
                                          <p:val>
                                            <p:strVal val="#ppt_h"/>
                                          </p:val>
                                        </p:tav>
                                      </p:tavLst>
                                    </p:anim>
                                    <p:anim calcmode="lin" valueType="num">
                                      <p:cBhvr additive="base">
                                        <p:cTn id="9" dur="500" fill="hold"/>
                                        <p:tgtEl>
                                          <p:spTgt spid="2099"/>
                                        </p:tgtEl>
                                        <p:attrNameLst>
                                          <p:attrName>ppt_x</p:attrName>
                                        </p:attrNameLst>
                                      </p:cBhvr>
                                      <p:tavLst>
                                        <p:tav tm="0">
                                          <p:val>
                                            <p:fltVal val="0.500000"/>
                                          </p:val>
                                        </p:tav>
                                        <p:tav tm="100000">
                                          <p:val>
                                            <p:strVal val="#ppt_x"/>
                                          </p:val>
                                        </p:tav>
                                      </p:tavLst>
                                    </p:anim>
                                    <p:anim calcmode="lin" valueType="num">
                                      <p:cBhvr additive="base">
                                        <p:cTn id="10" dur="500" fill="hold"/>
                                        <p:tgtEl>
                                          <p:spTgt spid="2099"/>
                                        </p:tgtEl>
                                        <p:attrNameLst>
                                          <p:attrName>ppt_y</p:attrName>
                                        </p:attrNameLst>
                                      </p:cBhvr>
                                      <p:tavLst>
                                        <p:tav tm="0">
                                          <p:val>
                                            <p:fltVal val="0.50000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17" name="Picture 15"/>
          <p:cNvPicPr>
            <a:picLocks noChangeAspect="1"/>
          </p:cNvPicPr>
          <p:nvPr/>
        </p:nvPicPr>
        <p:blipFill>
          <a:blip r:embed="rId1">
            <a:lum bright="-78003" contrast="-78000"/>
          </a:blip>
          <a:stretch>
            <a:fillRect/>
          </a:stretch>
        </p:blipFill>
        <p:spPr>
          <a:xfrm>
            <a:off x="4124325" y="2646363"/>
            <a:ext cx="912813" cy="261937"/>
          </a:xfrm>
          <a:prstGeom prst="rect">
            <a:avLst/>
          </a:prstGeom>
          <a:noFill/>
          <a:ln w="9525">
            <a:noFill/>
          </a:ln>
        </p:spPr>
      </p:pic>
      <p:sp>
        <p:nvSpPr>
          <p:cNvPr id="2118" name="Freeform 18"/>
          <p:cNvSpPr/>
          <p:nvPr/>
        </p:nvSpPr>
        <p:spPr>
          <a:xfrm>
            <a:off x="4132263" y="1874838"/>
            <a:ext cx="866775" cy="385762"/>
          </a:xfrm>
          <a:gradFill rotWithShape="1">
            <a:gsLst>
              <a:gs pos="0">
                <a:srgbClr val="FFFFFF"/>
              </a:gs>
              <a:gs pos="100000">
                <a:srgbClr val="71B9DD"/>
              </a:gs>
            </a:gsLst>
            <a:lin ang="5400000"/>
            <a:tileRect/>
          </a:gradFill>
          <a:ln w="9525">
            <a:noFill/>
          </a:ln>
        </p:spPr>
        <p:txBody>
          <a:bodyPr/>
          <a:p>
            <a:endParaRPr lang="zh-CN" altLang="en-US"/>
          </a:p>
        </p:txBody>
      </p:sp>
      <p:sp>
        <p:nvSpPr>
          <p:cNvPr id="2119" name="Rectangle 25"/>
          <p:cNvSpPr/>
          <p:nvPr/>
        </p:nvSpPr>
        <p:spPr>
          <a:xfrm>
            <a:off x="5668963" y="1992313"/>
            <a:ext cx="2703512" cy="1570037"/>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en-US" sz="1600">
                <a:latin typeface="微软雅黑" panose="020B0503020204020204" charset="-122"/>
                <a:ea typeface="微软雅黑" panose="020B0503020204020204" charset="-122"/>
              </a:rPr>
              <a:t>各工作组组长由调查组组长指定。各工作组本着“协调合作、分工负责”的原则，在调查组组长统一领导下，依照分工开展事故调查取证工作。</a:t>
            </a:r>
            <a:endParaRPr lang="zh-CN" altLang="zh-CN" sz="1600">
              <a:latin typeface="微软雅黑" panose="020B0503020204020204" charset="-122"/>
              <a:ea typeface="微软雅黑" panose="020B0503020204020204" charset="-122"/>
            </a:endParaRPr>
          </a:p>
        </p:txBody>
      </p:sp>
      <p:grpSp>
        <p:nvGrpSpPr>
          <p:cNvPr id="2120" name="组合 2119"/>
          <p:cNvGrpSpPr/>
          <p:nvPr/>
        </p:nvGrpSpPr>
        <p:grpSpPr>
          <a:xfrm>
            <a:off x="3990975" y="1824038"/>
            <a:ext cx="1571625" cy="2011362"/>
            <a:chOff x="3571875" y="2331888"/>
            <a:chExt cx="2095500" cy="2681288"/>
          </a:xfrm>
        </p:grpSpPr>
        <p:grpSp>
          <p:nvGrpSpPr>
            <p:cNvPr id="2121" name="组合 2120"/>
            <p:cNvGrpSpPr/>
            <p:nvPr/>
          </p:nvGrpSpPr>
          <p:grpSpPr>
            <a:xfrm>
              <a:off x="3571875" y="2331888"/>
              <a:ext cx="2095500" cy="2681288"/>
              <a:chOff x="1922" y="1614"/>
              <a:chExt cx="1320" cy="1689"/>
            </a:xfrm>
          </p:grpSpPr>
          <p:sp>
            <p:nvSpPr>
              <p:cNvPr id="2122" name="Freeform 5"/>
              <p:cNvSpPr/>
              <p:nvPr/>
            </p:nvSpPr>
            <p:spPr>
              <a:xfrm>
                <a:off x="1922" y="1875"/>
                <a:ext cx="654" cy="1428"/>
              </a:xfrm>
              <a:solidFill>
                <a:srgbClr val="FBC631"/>
              </a:solidFill>
              <a:ln w="9525">
                <a:noFill/>
              </a:ln>
            </p:spPr>
            <p:txBody>
              <a:bodyPr/>
              <a:p>
                <a:endParaRPr lang="zh-CN" altLang="en-US"/>
              </a:p>
            </p:txBody>
          </p:sp>
          <p:sp>
            <p:nvSpPr>
              <p:cNvPr id="2123" name="Freeform 6"/>
              <p:cNvSpPr/>
              <p:nvPr/>
            </p:nvSpPr>
            <p:spPr>
              <a:xfrm>
                <a:off x="2571" y="1880"/>
                <a:ext cx="671" cy="1422"/>
              </a:xfrm>
              <a:solidFill>
                <a:srgbClr val="FBE2AF"/>
              </a:solidFill>
              <a:ln w="9525">
                <a:noFill/>
              </a:ln>
            </p:spPr>
            <p:txBody>
              <a:bodyPr/>
              <a:p>
                <a:endParaRPr lang="zh-CN" altLang="en-US"/>
              </a:p>
            </p:txBody>
          </p:sp>
          <p:sp>
            <p:nvSpPr>
              <p:cNvPr id="2124" name="Freeform 7"/>
              <p:cNvSpPr/>
              <p:nvPr/>
            </p:nvSpPr>
            <p:spPr>
              <a:xfrm>
                <a:off x="1923" y="1614"/>
                <a:ext cx="1304" cy="377"/>
              </a:xfrm>
              <a:solidFill>
                <a:srgbClr val="FEFBD6"/>
              </a:solidFill>
              <a:ln w="9525">
                <a:noFill/>
              </a:ln>
            </p:spPr>
            <p:txBody>
              <a:bodyPr/>
              <a:p>
                <a:endParaRPr lang="zh-CN" altLang="en-US"/>
              </a:p>
            </p:txBody>
          </p:sp>
          <p:sp>
            <p:nvSpPr>
              <p:cNvPr id="2125" name="Freeform 8"/>
              <p:cNvSpPr/>
              <p:nvPr/>
            </p:nvSpPr>
            <p:spPr>
              <a:xfrm>
                <a:off x="2037" y="1768"/>
                <a:ext cx="529" cy="1133"/>
              </a:xfrm>
              <a:solidFill>
                <a:srgbClr val="FDEBBD"/>
              </a:solidFill>
              <a:ln w="9525">
                <a:noFill/>
              </a:ln>
            </p:spPr>
            <p:txBody>
              <a:bodyPr/>
              <a:p>
                <a:endParaRPr lang="zh-CN" altLang="en-US"/>
              </a:p>
            </p:txBody>
          </p:sp>
          <p:sp>
            <p:nvSpPr>
              <p:cNvPr id="2126" name="Freeform 9"/>
              <p:cNvSpPr/>
              <p:nvPr/>
            </p:nvSpPr>
            <p:spPr>
              <a:xfrm>
                <a:off x="2562" y="1769"/>
                <a:ext cx="528" cy="1123"/>
              </a:xfrm>
              <a:solidFill>
                <a:srgbClr val="FBC631"/>
              </a:solidFill>
              <a:ln w="9525">
                <a:noFill/>
              </a:ln>
            </p:spPr>
            <p:txBody>
              <a:bodyPr/>
              <a:p>
                <a:endParaRPr lang="zh-CN" altLang="en-US"/>
              </a:p>
            </p:txBody>
          </p:sp>
          <p:sp>
            <p:nvSpPr>
              <p:cNvPr id="2127" name="Freeform 10"/>
              <p:cNvSpPr/>
              <p:nvPr/>
            </p:nvSpPr>
            <p:spPr>
              <a:xfrm>
                <a:off x="2034" y="2648"/>
                <a:ext cx="1061" cy="469"/>
              </a:xfrm>
              <a:solidFill>
                <a:srgbClr val="FEEBBC"/>
              </a:solidFill>
              <a:ln w="9525">
                <a:noFill/>
              </a:ln>
            </p:spPr>
            <p:txBody>
              <a:bodyPr/>
              <a:p>
                <a:endParaRPr lang="zh-CN" altLang="en-US"/>
              </a:p>
            </p:txBody>
          </p:sp>
        </p:grpSp>
        <p:pic>
          <p:nvPicPr>
            <p:cNvPr id="2128" name="Picture 16"/>
            <p:cNvPicPr>
              <a:picLocks noChangeAspect="1"/>
            </p:cNvPicPr>
            <p:nvPr/>
          </p:nvPicPr>
          <p:blipFill>
            <a:blip r:embed="rId2"/>
            <a:stretch>
              <a:fillRect/>
            </a:stretch>
          </p:blipFill>
          <p:spPr>
            <a:xfrm>
              <a:off x="3833813" y="2702198"/>
              <a:ext cx="1479550" cy="1481138"/>
            </a:xfrm>
            <a:prstGeom prst="rect">
              <a:avLst/>
            </a:prstGeom>
            <a:noFill/>
            <a:ln w="9525">
              <a:noFill/>
            </a:ln>
          </p:spPr>
        </p:pic>
        <p:grpSp>
          <p:nvGrpSpPr>
            <p:cNvPr id="2129" name="组合 2128"/>
            <p:cNvGrpSpPr/>
            <p:nvPr/>
          </p:nvGrpSpPr>
          <p:grpSpPr>
            <a:xfrm>
              <a:off x="3826383" y="2890831"/>
              <a:ext cx="1487424" cy="1503384"/>
              <a:chOff x="4181856" y="2243328"/>
              <a:chExt cx="1115568" cy="1127760"/>
            </a:xfrm>
          </p:grpSpPr>
          <p:pic>
            <p:nvPicPr>
              <p:cNvPr id="2130" name="Oval 17"/>
              <p:cNvPicPr>
                <a:picLocks noChangeAspect="1"/>
              </p:cNvPicPr>
              <p:nvPr/>
            </p:nvPicPr>
            <p:blipFill>
              <a:blip r:embed="rId3"/>
              <a:stretch>
                <a:fillRect/>
              </a:stretch>
            </p:blipFill>
            <p:spPr>
              <a:xfrm>
                <a:off x="4181856" y="2243328"/>
                <a:ext cx="1115568" cy="1127760"/>
              </a:xfrm>
              <a:prstGeom prst="rect">
                <a:avLst/>
              </a:prstGeom>
              <a:noFill/>
              <a:ln w="9525">
                <a:noFill/>
              </a:ln>
            </p:spPr>
          </p:pic>
          <p:sp>
            <p:nvSpPr>
              <p:cNvPr id="2131" name="矩形 2130"/>
              <p:cNvSpPr/>
              <p:nvPr/>
            </p:nvSpPr>
            <p:spPr>
              <a:xfrm>
                <a:off x="4348714" y="2414190"/>
                <a:ext cx="778757" cy="787331"/>
              </a:xfrm>
              <a:prstGeom prst="rect">
                <a:avLst/>
              </a:prstGeom>
              <a:noFill/>
              <a:ln w="9525">
                <a:noFill/>
              </a:ln>
            </p:spPr>
            <p:txBody>
              <a:bodyPr wrap="none" anchor="ctr" anchorCtr="0"/>
              <a:p>
                <a:pPr algn="ctr" eaLnBrk="0" fontAlgn="base" hangingPunct="0">
                  <a:lnSpc>
                    <a:spcPct val="100000"/>
                  </a:lnSpc>
                  <a:spcBef>
                    <a:spcPct val="0"/>
                  </a:spcBef>
                  <a:spcAft>
                    <a:spcPct val="0"/>
                  </a:spcAft>
                  <a:buClrTx/>
                  <a:buSzPct val="100000"/>
                </a:pPr>
                <a:endParaRPr lang="zh-CN" altLang="zh-CN">
                  <a:latin typeface="Arial" panose="020B0604020202020204" pitchFamily="34" charset="0"/>
                  <a:ea typeface="Arial" panose="020B0604020202020204" pitchFamily="34" charset="0"/>
                </a:endParaRPr>
              </a:p>
            </p:txBody>
          </p:sp>
        </p:grpSp>
        <p:sp>
          <p:nvSpPr>
            <p:cNvPr id="2132" name="Text Box 29"/>
            <p:cNvSpPr/>
            <p:nvPr/>
          </p:nvSpPr>
          <p:spPr>
            <a:xfrm>
              <a:off x="3926011" y="3195984"/>
              <a:ext cx="1438077" cy="861775"/>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b="1">
                  <a:latin typeface="Arial" panose="020B0604020202020204" pitchFamily="34" charset="0"/>
                  <a:cs typeface="Arial" panose="020B0604020202020204" pitchFamily="34" charset="0"/>
                </a:rPr>
                <a:t>调查组</a:t>
              </a:r>
              <a:endParaRPr lang="en-US" altLang="zh-CN" b="1">
                <a:latin typeface="Arial" panose="020B0604020202020204" pitchFamily="34" charset="0"/>
                <a:cs typeface="Arial" panose="020B0604020202020204" pitchFamily="34" charset="0"/>
              </a:endParaRPr>
            </a:p>
            <a:p>
              <a:pPr algn="ctr" eaLnBrk="0" fontAlgn="base" hangingPunct="0">
                <a:lnSpc>
                  <a:spcPct val="100000"/>
                </a:lnSpc>
                <a:spcBef>
                  <a:spcPct val="0"/>
                </a:spcBef>
                <a:spcAft>
                  <a:spcPct val="0"/>
                </a:spcAft>
                <a:buClrTx/>
                <a:buSzPct val="100000"/>
              </a:pPr>
              <a:r>
                <a:rPr lang="zh-CN" altLang="en-US" b="1">
                  <a:latin typeface="Arial" panose="020B0604020202020204" pitchFamily="34" charset="0"/>
                  <a:cs typeface="Arial" panose="020B0604020202020204" pitchFamily="34" charset="0"/>
                </a:rPr>
                <a:t>分组</a:t>
              </a:r>
              <a:endParaRPr lang="en-US" altLang="zh-CN" b="1">
                <a:latin typeface="Arial" panose="020B0604020202020204" pitchFamily="34" charset="0"/>
                <a:ea typeface="Arial" panose="020B0604020202020204" pitchFamily="34" charset="0"/>
              </a:endParaRPr>
            </a:p>
          </p:txBody>
        </p:sp>
      </p:grpSp>
      <p:grpSp>
        <p:nvGrpSpPr>
          <p:cNvPr id="2133" name="组合 2132"/>
          <p:cNvGrpSpPr/>
          <p:nvPr/>
        </p:nvGrpSpPr>
        <p:grpSpPr>
          <a:xfrm>
            <a:off x="1187450" y="1824038"/>
            <a:ext cx="2540000" cy="2039937"/>
            <a:chOff x="674688" y="2072307"/>
            <a:chExt cx="2770187" cy="2436813"/>
          </a:xfrm>
        </p:grpSpPr>
        <p:sp>
          <p:nvSpPr>
            <p:cNvPr id="2134" name="AutoShape 2"/>
            <p:cNvSpPr/>
            <p:nvPr/>
          </p:nvSpPr>
          <p:spPr>
            <a:xfrm>
              <a:off x="674688" y="2127076"/>
              <a:ext cx="2770187" cy="565944"/>
            </a:xfrm>
            <a:prstGeom prst="roundRect">
              <a:avLst>
                <a:gd name="adj" fmla="val 50000"/>
              </a:avLst>
            </a:prstGeom>
            <a:solidFill>
              <a:srgbClr val="0000FF"/>
            </a:solidFill>
            <a:ln w="57150">
              <a:noFill/>
            </a:ln>
          </p:spPr>
          <p:txBody>
            <a:bodyPr wrap="none" anchor="ctr" anchorCtr="0"/>
            <a:p>
              <a:pPr algn="ctr" eaLnBrk="0" fontAlgn="base" hangingPunct="0">
                <a:lnSpc>
                  <a:spcPct val="100000"/>
                </a:lnSpc>
                <a:spcBef>
                  <a:spcPct val="0"/>
                </a:spcBef>
                <a:spcAft>
                  <a:spcPct val="0"/>
                </a:spcAft>
                <a:buClrTx/>
                <a:buSzPct val="100000"/>
              </a:pPr>
              <a:endParaRPr lang="zh-CN" altLang="zh-CN">
                <a:latin typeface="Arial" panose="020B0604020202020204" pitchFamily="34" charset="0"/>
                <a:ea typeface="Arial" panose="020B0604020202020204" pitchFamily="34" charset="0"/>
              </a:endParaRPr>
            </a:p>
          </p:txBody>
        </p:sp>
        <p:sp>
          <p:nvSpPr>
            <p:cNvPr id="2135" name="Rectangle 19"/>
            <p:cNvSpPr/>
            <p:nvPr/>
          </p:nvSpPr>
          <p:spPr>
            <a:xfrm>
              <a:off x="1331640" y="2187872"/>
              <a:ext cx="1569234" cy="492443"/>
            </a:xfrm>
            <a:prstGeom prst="rect">
              <a:avLst/>
            </a:prstGeom>
            <a:noFill/>
            <a:ln w="9525">
              <a:noFill/>
            </a:ln>
          </p:spPr>
          <p:txBody>
            <a:bodyPr wrap="none"/>
            <a:p>
              <a:pPr eaLnBrk="0" fontAlgn="base" hangingPunct="0">
                <a:lnSpc>
                  <a:spcPct val="100000"/>
                </a:lnSpc>
                <a:spcBef>
                  <a:spcPct val="0"/>
                </a:spcBef>
                <a:spcAft>
                  <a:spcPct val="0"/>
                </a:spcAft>
                <a:buClr>
                  <a:srgbClr val="FF3300"/>
                </a:buClr>
                <a:buSzPct val="115000"/>
                <a:buFont typeface="Wingdings" panose="05000000000000000000" pitchFamily="2" charset="2"/>
              </a:pPr>
              <a:r>
                <a:rPr lang="en-US" altLang="zh-CN" b="1">
                  <a:solidFill>
                    <a:srgbClr val="FEFEFE"/>
                  </a:solidFill>
                  <a:latin typeface="微软雅黑" panose="020B0503020204020204" charset="-122"/>
                  <a:ea typeface="微软雅黑" panose="020B0503020204020204" charset="-122"/>
                </a:rPr>
                <a:t> </a:t>
              </a:r>
              <a:r>
                <a:rPr lang="zh-CN" altLang="en-US" b="1">
                  <a:solidFill>
                    <a:srgbClr val="FEFEFE"/>
                  </a:solidFill>
                  <a:latin typeface="微软雅黑" panose="020B0503020204020204" charset="-122"/>
                  <a:ea typeface="微软雅黑" panose="020B0503020204020204" charset="-122"/>
                </a:rPr>
                <a:t>现行做法</a:t>
              </a:r>
              <a:endParaRPr lang="en-US" altLang="zh-CN" b="1">
                <a:solidFill>
                  <a:srgbClr val="FEFEFE"/>
                </a:solidFill>
                <a:latin typeface="微软雅黑" panose="020B0503020204020204" charset="-122"/>
                <a:ea typeface="微软雅黑" panose="020B0503020204020204" charset="-122"/>
              </a:endParaRPr>
            </a:p>
          </p:txBody>
        </p:sp>
        <p:sp>
          <p:nvSpPr>
            <p:cNvPr id="2136" name="Rectangle 23"/>
            <p:cNvSpPr/>
            <p:nvPr/>
          </p:nvSpPr>
          <p:spPr>
            <a:xfrm>
              <a:off x="985618" y="2738140"/>
              <a:ext cx="2424112" cy="1581067"/>
            </a:xfrm>
            <a:prstGeom prst="rect">
              <a:avLst/>
            </a:prstGeom>
            <a:noFill/>
            <a:ln w="9525">
              <a:noFill/>
            </a:ln>
          </p:spPr>
          <p:txBody>
            <a:bodyPr/>
            <a:p>
              <a:pPr marL="128905" indent="-128905" fontAlgn="base">
                <a:lnSpc>
                  <a:spcPct val="100000"/>
                </a:lnSpc>
                <a:spcBef>
                  <a:spcPct val="0"/>
                </a:spcBef>
                <a:spcAft>
                  <a:spcPct val="0"/>
                </a:spcAft>
                <a:buClrTx/>
                <a:buSzPct val="100000"/>
                <a:buChar char="•"/>
              </a:pPr>
              <a:r>
                <a:rPr lang="zh-CN" altLang="en-US" sz="1600">
                  <a:latin typeface="微软雅黑" panose="020B0503020204020204" charset="-122"/>
                  <a:ea typeface="微软雅黑" panose="020B0503020204020204" charset="-122"/>
                </a:rPr>
                <a:t>综合组</a:t>
              </a:r>
              <a:endParaRPr lang="en-US" altLang="zh-CN" sz="1600">
                <a:latin typeface="微软雅黑" panose="020B0503020204020204" charset="-122"/>
                <a:ea typeface="微软雅黑" panose="020B0503020204020204" charset="-122"/>
              </a:endParaRPr>
            </a:p>
            <a:p>
              <a:pPr marL="128905" indent="-128905" fontAlgn="base">
                <a:lnSpc>
                  <a:spcPct val="100000"/>
                </a:lnSpc>
                <a:spcBef>
                  <a:spcPct val="0"/>
                </a:spcBef>
                <a:spcAft>
                  <a:spcPct val="0"/>
                </a:spcAft>
                <a:buClrTx/>
                <a:buSzPct val="100000"/>
                <a:buChar char="•"/>
              </a:pPr>
              <a:r>
                <a:rPr lang="zh-CN" altLang="en-US" sz="1600">
                  <a:latin typeface="微软雅黑" panose="020B0503020204020204" charset="-122"/>
                  <a:ea typeface="微软雅黑" panose="020B0503020204020204" charset="-122"/>
                </a:rPr>
                <a:t>技术组</a:t>
              </a:r>
              <a:r>
                <a:rPr lang="en-US" altLang="zh-CN" sz="1600">
                  <a:latin typeface="微软雅黑" panose="020B0503020204020204" charset="-122"/>
                  <a:ea typeface="微软雅黑" panose="020B0503020204020204" charset="-122"/>
                </a:rPr>
                <a:t>---</a:t>
              </a:r>
              <a:r>
                <a:rPr lang="zh-CN" altLang="en-US" sz="1600">
                  <a:latin typeface="微软雅黑" panose="020B0503020204020204" charset="-122"/>
                  <a:ea typeface="微软雅黑" panose="020B0503020204020204" charset="-122"/>
                </a:rPr>
                <a:t>专家组</a:t>
              </a:r>
              <a:endParaRPr lang="en-US" altLang="zh-CN" sz="1600">
                <a:latin typeface="微软雅黑" panose="020B0503020204020204" charset="-122"/>
                <a:ea typeface="微软雅黑" panose="020B0503020204020204" charset="-122"/>
              </a:endParaRPr>
            </a:p>
            <a:p>
              <a:pPr marL="128905" indent="-128905" fontAlgn="base">
                <a:lnSpc>
                  <a:spcPct val="100000"/>
                </a:lnSpc>
                <a:spcBef>
                  <a:spcPct val="0"/>
                </a:spcBef>
                <a:spcAft>
                  <a:spcPct val="0"/>
                </a:spcAft>
                <a:buClrTx/>
                <a:buSzPct val="100000"/>
                <a:buChar char="•"/>
              </a:pPr>
              <a:r>
                <a:rPr lang="zh-CN" altLang="en-US" sz="1600">
                  <a:latin typeface="微软雅黑" panose="020B0503020204020204" charset="-122"/>
                  <a:ea typeface="微软雅黑" panose="020B0503020204020204" charset="-122"/>
                </a:rPr>
                <a:t>管理组</a:t>
              </a:r>
              <a:endParaRPr lang="en-US" altLang="zh-CN" sz="1600">
                <a:latin typeface="微软雅黑" panose="020B0503020204020204" charset="-122"/>
                <a:ea typeface="微软雅黑" panose="020B0503020204020204" charset="-122"/>
              </a:endParaRPr>
            </a:p>
            <a:p>
              <a:pPr marL="128905" indent="-128905" fontAlgn="base">
                <a:lnSpc>
                  <a:spcPct val="100000"/>
                </a:lnSpc>
                <a:spcBef>
                  <a:spcPct val="0"/>
                </a:spcBef>
                <a:spcAft>
                  <a:spcPct val="0"/>
                </a:spcAft>
                <a:buClrTx/>
                <a:buSzPct val="100000"/>
                <a:buChar char="•"/>
              </a:pPr>
              <a:r>
                <a:rPr lang="zh-CN" altLang="en-US" sz="1600">
                  <a:latin typeface="微软雅黑" panose="020B0503020204020204" charset="-122"/>
                  <a:ea typeface="微软雅黑" panose="020B0503020204020204" charset="-122"/>
                </a:rPr>
                <a:t>责任追究组</a:t>
              </a:r>
              <a:endParaRPr lang="en-US" altLang="zh-CN" sz="1600">
                <a:latin typeface="微软雅黑" panose="020B0503020204020204" charset="-122"/>
                <a:ea typeface="微软雅黑" panose="020B0503020204020204" charset="-122"/>
              </a:endParaRPr>
            </a:p>
            <a:p>
              <a:pPr marL="128905" indent="-128905" fontAlgn="base">
                <a:lnSpc>
                  <a:spcPct val="100000"/>
                </a:lnSpc>
                <a:spcBef>
                  <a:spcPct val="0"/>
                </a:spcBef>
                <a:spcAft>
                  <a:spcPct val="0"/>
                </a:spcAft>
                <a:buClrTx/>
                <a:buSzPct val="100000"/>
                <a:buChar char="•"/>
              </a:pPr>
              <a:r>
                <a:rPr lang="zh-CN" altLang="en-US" sz="1600">
                  <a:latin typeface="微软雅黑" panose="020B0503020204020204" charset="-122"/>
                  <a:ea typeface="微软雅黑" panose="020B0503020204020204" charset="-122"/>
                </a:rPr>
                <a:t>应急评估组等</a:t>
              </a:r>
              <a:endParaRPr lang="en-US" altLang="zh-CN" sz="1600">
                <a:latin typeface="微软雅黑" panose="020B0503020204020204" charset="-122"/>
                <a:ea typeface="微软雅黑" panose="020B0503020204020204" charset="-122"/>
              </a:endParaRPr>
            </a:p>
          </p:txBody>
        </p:sp>
        <p:sp>
          <p:nvSpPr>
            <p:cNvPr id="2137" name="矩形 22"/>
            <p:cNvSpPr/>
            <p:nvPr/>
          </p:nvSpPr>
          <p:spPr>
            <a:xfrm>
              <a:off x="674688" y="2072307"/>
              <a:ext cx="2770187" cy="2436813"/>
            </a:xfrm>
            <a:prstGeom prst="rect">
              <a:avLst/>
            </a:prstGeom>
            <a:noFill/>
            <a:ln w="25400" cap="flat" cmpd="sng">
              <a:solidFill>
                <a:srgbClr val="BC9549"/>
              </a:solidFill>
              <a:prstDash val="lgDashDotDot"/>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a:solidFill>
                  <a:srgbClr val="FFFFFF"/>
                </a:solidFill>
                <a:latin typeface="Times New Roman" panose="02020603050405020304" charset="0"/>
                <a:ea typeface="宋体" panose="02010600030101010101" pitchFamily="2" charset="-122"/>
              </a:endParaRPr>
            </a:p>
          </p:txBody>
        </p:sp>
      </p:grpSp>
      <p:sp>
        <p:nvSpPr>
          <p:cNvPr id="2138" name="TextBox 24"/>
          <p:cNvSpPr/>
          <p:nvPr/>
        </p:nvSpPr>
        <p:spPr>
          <a:xfrm>
            <a:off x="1512888" y="1004888"/>
            <a:ext cx="6731000" cy="369887"/>
          </a:xfrm>
          <a:prstGeom prst="rect">
            <a:avLst/>
          </a:prstGeom>
          <a:noFill/>
          <a:ln w="9525" cap="flat" cmpd="sng">
            <a:solidFill>
              <a:srgbClr val="0066FF"/>
            </a:solidFill>
            <a:prstDash val="solid"/>
            <a:miter/>
            <a:headEnd type="none" w="med" len="med"/>
            <a:tailEnd type="none" w="med" len="med"/>
          </a:ln>
        </p:spPr>
        <p:txBody>
          <a:bodyPr/>
          <a:p>
            <a:pPr marL="212725" indent="-212725" eaLnBrk="0" fontAlgn="base" hangingPunct="0">
              <a:lnSpc>
                <a:spcPct val="100000"/>
              </a:lnSpc>
              <a:spcBef>
                <a:spcPct val="0"/>
              </a:spcBef>
              <a:spcAft>
                <a:spcPct val="0"/>
              </a:spcAft>
              <a:buClrTx/>
              <a:buSzPct val="100000"/>
              <a:buFont typeface="Wingdings" panose="05000000000000000000" pitchFamily="2" charset="2"/>
              <a:buChar char="Ø"/>
            </a:pPr>
            <a:r>
              <a:rPr lang="zh-CN" altLang="en-US">
                <a:latin typeface="微软雅黑" panose="020B0503020204020204" charset="-122"/>
                <a:ea typeface="微软雅黑" panose="020B0503020204020204" charset="-122"/>
              </a:rPr>
              <a:t>事故调查组应当依照规定的调查组职责，制定调查工作方案。</a:t>
            </a:r>
            <a:endParaRPr lang="en-US" altLang="zh-CN">
              <a:latin typeface="微软雅黑" panose="020B0503020204020204" charset="-122"/>
              <a:ea typeface="微软雅黑" panose="020B0503020204020204" charset="-122"/>
            </a:endParaRPr>
          </a:p>
        </p:txBody>
      </p:sp>
      <p:sp>
        <p:nvSpPr>
          <p:cNvPr id="2139" name="动作按钮: 前进或下一项 27"/>
          <p:cNvSpPr/>
          <p:nvPr/>
        </p:nvSpPr>
        <p:spPr>
          <a:xfrm>
            <a:off x="7131050" y="4756150"/>
            <a:ext cx="514350" cy="300038"/>
          </a:xfrm>
          <a:prstGeom prst="actionButtonForwardNext">
            <a:avLst/>
          </a:prstGeom>
          <a:solidFill>
            <a:srgbClr val="CCECFF"/>
          </a:solidFill>
          <a:ln w="25400" cap="flat" cmpd="sng">
            <a:solidFill>
              <a:srgbClr val="FFFFFF"/>
            </a:solidFill>
            <a:prstDash val="solid"/>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baseline="0">
              <a:solidFill>
                <a:srgbClr val="FFFFFF"/>
              </a:solidFill>
              <a:latin typeface="Times New Roman" panose="02020603050405020304" charset="0"/>
              <a:ea typeface="宋体" panose="02010600030101010101" pitchFamily="2" charset="-122"/>
              <a:sym typeface="Wingdings" panose="05000000000000000000"/>
            </a:endParaRPr>
          </a:p>
        </p:txBody>
      </p:sp>
      <p:sp>
        <p:nvSpPr>
          <p:cNvPr id="2140"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一、准备阶段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制定调查方案</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3" name="AutoShape 3"/>
          <p:cNvSpPr/>
          <p:nvPr/>
        </p:nvSpPr>
        <p:spPr>
          <a:xfrm>
            <a:off x="2700338" y="1350963"/>
            <a:ext cx="4024312" cy="1166812"/>
          </a:xfrm>
          <a:prstGeom prst="roundRect">
            <a:avLst>
              <a:gd name="adj" fmla="val 12727"/>
            </a:avLst>
          </a:prstGeom>
          <a:solidFill>
            <a:srgbClr val="FFCC66"/>
          </a:solidFill>
          <a:ln w="9525">
            <a:noFill/>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sp>
        <p:nvSpPr>
          <p:cNvPr id="2144" name="Text Box 4"/>
          <p:cNvSpPr/>
          <p:nvPr/>
        </p:nvSpPr>
        <p:spPr>
          <a:xfrm>
            <a:off x="2860675" y="1431925"/>
            <a:ext cx="3863975" cy="1016000"/>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zh-CN" sz="1500">
                <a:solidFill>
                  <a:schemeClr val="bg1"/>
                </a:solidFill>
                <a:latin typeface="微软雅黑" panose="020B0503020204020204" charset="-122"/>
                <a:ea typeface="微软雅黑" panose="020B0503020204020204" charset="-122"/>
              </a:rPr>
              <a:t>负责格式文书制作，证据材料接收、审查审理和保存保管，舆情收集、工作简报和新闻通稿的起草或审核，汇总起草修改完善事故调查报告。</a:t>
            </a:r>
            <a:endParaRPr lang="en-US" altLang="zh-CN" sz="1500" b="1">
              <a:solidFill>
                <a:schemeClr val="bg1"/>
              </a:solidFill>
              <a:latin typeface="微软雅黑" panose="020B0503020204020204" charset="-122"/>
              <a:ea typeface="微软雅黑" panose="020B0503020204020204" charset="-122"/>
            </a:endParaRPr>
          </a:p>
        </p:txBody>
      </p:sp>
      <p:grpSp>
        <p:nvGrpSpPr>
          <p:cNvPr id="2145" name="组合 2144"/>
          <p:cNvGrpSpPr/>
          <p:nvPr/>
        </p:nvGrpSpPr>
        <p:grpSpPr>
          <a:xfrm>
            <a:off x="1541463" y="1222375"/>
            <a:ext cx="1298575" cy="1317625"/>
            <a:chOff x="802" y="845"/>
            <a:chExt cx="827" cy="826"/>
          </a:xfrm>
        </p:grpSpPr>
        <p:sp>
          <p:nvSpPr>
            <p:cNvPr id="2146" name="Oval 6"/>
            <p:cNvSpPr/>
            <p:nvPr/>
          </p:nvSpPr>
          <p:spPr>
            <a:xfrm>
              <a:off x="802" y="845"/>
              <a:ext cx="827" cy="826"/>
            </a:xfrm>
            <a:prstGeom prst="ellipse">
              <a:avLst/>
            </a:prstGeom>
            <a:solidFill>
              <a:srgbClr val="F8F8F8"/>
            </a:solidFill>
            <a:ln w="38100" cap="flat" cmpd="sng">
              <a:solidFill>
                <a:srgbClr val="FFCC66"/>
              </a:solidFill>
              <a:prstDash val="solid"/>
              <a:headEnd type="none" w="med" len="med"/>
              <a:tailEnd type="none" w="med" len="med"/>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sp>
          <p:nvSpPr>
            <p:cNvPr id="2147" name="Oval 7"/>
            <p:cNvSpPr/>
            <p:nvPr/>
          </p:nvSpPr>
          <p:spPr>
            <a:xfrm>
              <a:off x="836" y="879"/>
              <a:ext cx="758" cy="758"/>
            </a:xfrm>
            <a:prstGeom prst="ellipse">
              <a:avLst/>
            </a:prstGeom>
            <a:noFill/>
            <a:ln w="38100" cap="flat" cmpd="sng">
              <a:solidFill>
                <a:srgbClr val="FFCC66">
                  <a:alpha val="70195"/>
                </a:srgbClr>
              </a:solidFill>
              <a:prstDash val="solid"/>
              <a:headEnd type="none" w="med" len="med"/>
              <a:tailEnd type="none" w="med" len="med"/>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sp>
          <p:nvSpPr>
            <p:cNvPr id="2148" name="Oval 8"/>
            <p:cNvSpPr/>
            <p:nvPr/>
          </p:nvSpPr>
          <p:spPr>
            <a:xfrm>
              <a:off x="870" y="915"/>
              <a:ext cx="690" cy="690"/>
            </a:xfrm>
            <a:prstGeom prst="ellipse">
              <a:avLst/>
            </a:prstGeom>
            <a:noFill/>
            <a:ln w="38100" cap="flat" cmpd="sng">
              <a:solidFill>
                <a:srgbClr val="FFCC66">
                  <a:alpha val="30196"/>
                </a:srgbClr>
              </a:solidFill>
              <a:prstDash val="solid"/>
              <a:headEnd type="none" w="med" len="med"/>
              <a:tailEnd type="none" w="med" len="med"/>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grpSp>
      <p:sp>
        <p:nvSpPr>
          <p:cNvPr id="2149" name="Text Box 9"/>
          <p:cNvSpPr/>
          <p:nvPr/>
        </p:nvSpPr>
        <p:spPr>
          <a:xfrm>
            <a:off x="1755775" y="1547813"/>
            <a:ext cx="836613" cy="646112"/>
          </a:xfrm>
          <a:prstGeom prst="rect">
            <a:avLst/>
          </a:prstGeom>
          <a:noFill/>
          <a:ln w="9525">
            <a:noFill/>
          </a:ln>
        </p:spPr>
        <p:txBody>
          <a:bodyPr/>
          <a:p>
            <a:pPr algn="ctr" fontAlgn="base">
              <a:lnSpc>
                <a:spcPct val="100000"/>
              </a:lnSpc>
              <a:spcBef>
                <a:spcPct val="0"/>
              </a:spcBef>
              <a:spcAft>
                <a:spcPct val="0"/>
              </a:spcAft>
              <a:buClrTx/>
              <a:buSzPct val="100000"/>
            </a:pPr>
            <a:r>
              <a:rPr lang="zh-CN" altLang="en-US" b="1">
                <a:latin typeface="微软雅黑" panose="020B0503020204020204" charset="-122"/>
                <a:ea typeface="微软雅黑" panose="020B0503020204020204" charset="-122"/>
              </a:rPr>
              <a:t>资料</a:t>
            </a:r>
            <a:endParaRPr lang="en-US" altLang="zh-CN" b="1">
              <a:latin typeface="微软雅黑" panose="020B0503020204020204" charset="-122"/>
              <a:ea typeface="微软雅黑" panose="020B0503020204020204" charset="-122"/>
            </a:endParaRPr>
          </a:p>
          <a:p>
            <a:pPr algn="ctr" fontAlgn="base">
              <a:lnSpc>
                <a:spcPct val="100000"/>
              </a:lnSpc>
              <a:spcBef>
                <a:spcPct val="0"/>
              </a:spcBef>
              <a:spcAft>
                <a:spcPct val="0"/>
              </a:spcAft>
              <a:buClrTx/>
              <a:buSzPct val="100000"/>
            </a:pPr>
            <a:r>
              <a:rPr lang="zh-CN" altLang="en-US" b="1">
                <a:latin typeface="微软雅黑" panose="020B0503020204020204" charset="-122"/>
                <a:ea typeface="微软雅黑" panose="020B0503020204020204" charset="-122"/>
              </a:rPr>
              <a:t>小组</a:t>
            </a:r>
            <a:endParaRPr lang="en-US" altLang="zh-CN" b="1">
              <a:latin typeface="微软雅黑" panose="020B0503020204020204" charset="-122"/>
              <a:ea typeface="微软雅黑" panose="020B0503020204020204" charset="-122"/>
            </a:endParaRPr>
          </a:p>
        </p:txBody>
      </p:sp>
      <p:sp>
        <p:nvSpPr>
          <p:cNvPr id="2150" name="AutoShape 10"/>
          <p:cNvSpPr/>
          <p:nvPr/>
        </p:nvSpPr>
        <p:spPr>
          <a:xfrm>
            <a:off x="2189163" y="2655888"/>
            <a:ext cx="4251325" cy="1071562"/>
          </a:xfrm>
          <a:prstGeom prst="roundRect">
            <a:avLst>
              <a:gd name="adj" fmla="val 12727"/>
            </a:avLst>
          </a:prstGeom>
          <a:solidFill>
            <a:srgbClr val="0000FF"/>
          </a:solidFill>
          <a:ln w="9525">
            <a:noFill/>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sp>
        <p:nvSpPr>
          <p:cNvPr id="2151" name="Text Box 11"/>
          <p:cNvSpPr/>
          <p:nvPr/>
        </p:nvSpPr>
        <p:spPr>
          <a:xfrm>
            <a:off x="2189163" y="2841625"/>
            <a:ext cx="4014787" cy="784225"/>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en-US" sz="1500">
                <a:solidFill>
                  <a:schemeClr val="bg1"/>
                </a:solidFill>
                <a:latin typeface="微软雅黑" panose="020B0503020204020204" charset="-122"/>
                <a:ea typeface="微软雅黑" panose="020B0503020204020204" charset="-122"/>
              </a:rPr>
              <a:t>主要负责统一对外联络协调，对外开具书证物证材料调取、证人传询等函件，负责举报信息的受理与处置。</a:t>
            </a:r>
            <a:endParaRPr lang="en-US" altLang="zh-CN" sz="1500" b="1">
              <a:solidFill>
                <a:schemeClr val="bg1"/>
              </a:solidFill>
              <a:latin typeface="微软雅黑" panose="020B0503020204020204" charset="-122"/>
              <a:ea typeface="微软雅黑" panose="020B0503020204020204" charset="-122"/>
            </a:endParaRPr>
          </a:p>
        </p:txBody>
      </p:sp>
      <p:grpSp>
        <p:nvGrpSpPr>
          <p:cNvPr id="2152" name="组合 2151"/>
          <p:cNvGrpSpPr/>
          <p:nvPr/>
        </p:nvGrpSpPr>
        <p:grpSpPr>
          <a:xfrm>
            <a:off x="6203950" y="2540000"/>
            <a:ext cx="1327150" cy="1274763"/>
            <a:chOff x="802" y="845"/>
            <a:chExt cx="827" cy="826"/>
          </a:xfrm>
        </p:grpSpPr>
        <p:sp>
          <p:nvSpPr>
            <p:cNvPr id="2153" name="Oval 13"/>
            <p:cNvSpPr/>
            <p:nvPr/>
          </p:nvSpPr>
          <p:spPr>
            <a:xfrm>
              <a:off x="802" y="845"/>
              <a:ext cx="827" cy="826"/>
            </a:xfrm>
            <a:prstGeom prst="ellipse">
              <a:avLst/>
            </a:prstGeom>
            <a:solidFill>
              <a:srgbClr val="F8F8F8"/>
            </a:solidFill>
            <a:ln w="38100" cap="flat" cmpd="sng">
              <a:solidFill>
                <a:srgbClr val="0000FF"/>
              </a:solidFill>
              <a:prstDash val="solid"/>
              <a:headEnd type="none" w="med" len="med"/>
              <a:tailEnd type="none" w="med" len="med"/>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sp>
          <p:nvSpPr>
            <p:cNvPr id="2154" name="Oval 14"/>
            <p:cNvSpPr/>
            <p:nvPr/>
          </p:nvSpPr>
          <p:spPr>
            <a:xfrm>
              <a:off x="836" y="879"/>
              <a:ext cx="758" cy="758"/>
            </a:xfrm>
            <a:prstGeom prst="ellipse">
              <a:avLst/>
            </a:prstGeom>
            <a:noFill/>
            <a:ln w="38100" cap="flat" cmpd="sng">
              <a:solidFill>
                <a:srgbClr val="0000FF">
                  <a:alpha val="70195"/>
                </a:srgbClr>
              </a:solidFill>
              <a:prstDash val="solid"/>
              <a:headEnd type="none" w="med" len="med"/>
              <a:tailEnd type="none" w="med" len="med"/>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sp>
          <p:nvSpPr>
            <p:cNvPr id="2155" name="Oval 15"/>
            <p:cNvSpPr/>
            <p:nvPr/>
          </p:nvSpPr>
          <p:spPr>
            <a:xfrm>
              <a:off x="870" y="915"/>
              <a:ext cx="690" cy="690"/>
            </a:xfrm>
            <a:prstGeom prst="ellipse">
              <a:avLst/>
            </a:prstGeom>
            <a:noFill/>
            <a:ln w="38100" cap="flat" cmpd="sng">
              <a:solidFill>
                <a:srgbClr val="0000FF">
                  <a:alpha val="30196"/>
                </a:srgbClr>
              </a:solidFill>
              <a:prstDash val="solid"/>
              <a:headEnd type="none" w="med" len="med"/>
              <a:tailEnd type="none" w="med" len="med"/>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grpSp>
      <p:sp>
        <p:nvSpPr>
          <p:cNvPr id="2156" name="Text Box 16"/>
          <p:cNvSpPr/>
          <p:nvPr/>
        </p:nvSpPr>
        <p:spPr>
          <a:xfrm>
            <a:off x="6443663" y="2819400"/>
            <a:ext cx="809625" cy="646113"/>
          </a:xfrm>
          <a:prstGeom prst="rect">
            <a:avLst/>
          </a:prstGeom>
          <a:noFill/>
          <a:ln w="9525">
            <a:noFill/>
          </a:ln>
        </p:spPr>
        <p:txBody>
          <a:bodyPr/>
          <a:p>
            <a:pPr algn="ctr" fontAlgn="base">
              <a:lnSpc>
                <a:spcPct val="100000"/>
              </a:lnSpc>
              <a:spcBef>
                <a:spcPct val="0"/>
              </a:spcBef>
              <a:spcAft>
                <a:spcPct val="0"/>
              </a:spcAft>
              <a:buClrTx/>
              <a:buSzPct val="100000"/>
            </a:pPr>
            <a:r>
              <a:rPr lang="zh-CN" altLang="en-US" b="1">
                <a:latin typeface="微软雅黑" panose="020B0503020204020204" charset="-122"/>
                <a:ea typeface="微软雅黑" panose="020B0503020204020204" charset="-122"/>
              </a:rPr>
              <a:t>联络</a:t>
            </a:r>
            <a:endParaRPr lang="en-US" altLang="zh-CN" b="1">
              <a:latin typeface="微软雅黑" panose="020B0503020204020204" charset="-122"/>
              <a:ea typeface="微软雅黑" panose="020B0503020204020204" charset="-122"/>
            </a:endParaRPr>
          </a:p>
          <a:p>
            <a:pPr algn="ctr" fontAlgn="base">
              <a:lnSpc>
                <a:spcPct val="100000"/>
              </a:lnSpc>
              <a:spcBef>
                <a:spcPct val="0"/>
              </a:spcBef>
              <a:spcAft>
                <a:spcPct val="0"/>
              </a:spcAft>
              <a:buClrTx/>
              <a:buSzPct val="100000"/>
            </a:pPr>
            <a:r>
              <a:rPr lang="zh-CN" altLang="en-US" b="1">
                <a:latin typeface="微软雅黑" panose="020B0503020204020204" charset="-122"/>
                <a:ea typeface="微软雅黑" panose="020B0503020204020204" charset="-122"/>
              </a:rPr>
              <a:t>小组</a:t>
            </a:r>
            <a:endParaRPr lang="en-US" altLang="zh-CN" b="1">
              <a:latin typeface="微软雅黑" panose="020B0503020204020204" charset="-122"/>
              <a:ea typeface="微软雅黑" panose="020B0503020204020204" charset="-122"/>
            </a:endParaRPr>
          </a:p>
        </p:txBody>
      </p:sp>
      <p:sp>
        <p:nvSpPr>
          <p:cNvPr id="2157" name="AutoShape 17"/>
          <p:cNvSpPr/>
          <p:nvPr/>
        </p:nvSpPr>
        <p:spPr>
          <a:xfrm>
            <a:off x="2674938" y="3951288"/>
            <a:ext cx="4049712" cy="996950"/>
          </a:xfrm>
          <a:prstGeom prst="roundRect">
            <a:avLst>
              <a:gd name="adj" fmla="val 12727"/>
            </a:avLst>
          </a:prstGeom>
          <a:solidFill>
            <a:srgbClr val="CC00CC"/>
          </a:solidFill>
          <a:ln w="9525">
            <a:noFill/>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sp>
        <p:nvSpPr>
          <p:cNvPr id="2158" name="Text Box 18"/>
          <p:cNvSpPr/>
          <p:nvPr/>
        </p:nvSpPr>
        <p:spPr>
          <a:xfrm>
            <a:off x="2870200" y="4200525"/>
            <a:ext cx="3854450" cy="554038"/>
          </a:xfrm>
          <a:prstGeom prst="rect">
            <a:avLst/>
          </a:prstGeom>
          <a:noFill/>
          <a:ln w="9525">
            <a:noFill/>
          </a:ln>
        </p:spPr>
        <p:txBody>
          <a:bodyPr/>
          <a:p>
            <a:pPr algn="just" eaLnBrk="0" fontAlgn="base" hangingPunct="0">
              <a:lnSpc>
                <a:spcPct val="100000"/>
              </a:lnSpc>
              <a:spcBef>
                <a:spcPct val="0"/>
              </a:spcBef>
              <a:spcAft>
                <a:spcPct val="0"/>
              </a:spcAft>
              <a:buClrTx/>
              <a:buSzPct val="100000"/>
            </a:pPr>
            <a:r>
              <a:rPr lang="zh-CN" altLang="zh-CN" sz="1500">
                <a:solidFill>
                  <a:schemeClr val="bg1"/>
                </a:solidFill>
                <a:latin typeface="微软雅黑" panose="020B0503020204020204" charset="-122"/>
                <a:ea typeface="微软雅黑" panose="020B0503020204020204" charset="-122"/>
              </a:rPr>
              <a:t>负责协调地方按照相关规定做好调查组的后勤保障工作</a:t>
            </a:r>
            <a:r>
              <a:rPr lang="zh-CN" altLang="en-US" sz="1500">
                <a:solidFill>
                  <a:schemeClr val="bg1"/>
                </a:solidFill>
                <a:latin typeface="微软雅黑" panose="020B0503020204020204" charset="-122"/>
                <a:ea typeface="微软雅黑" panose="020B0503020204020204" charset="-122"/>
              </a:rPr>
              <a:t>。</a:t>
            </a:r>
            <a:endParaRPr lang="en-US" altLang="zh-CN" sz="1500" b="1">
              <a:solidFill>
                <a:schemeClr val="bg1"/>
              </a:solidFill>
              <a:latin typeface="微软雅黑" panose="020B0503020204020204" charset="-122"/>
              <a:ea typeface="微软雅黑" panose="020B0503020204020204" charset="-122"/>
            </a:endParaRPr>
          </a:p>
        </p:txBody>
      </p:sp>
      <p:grpSp>
        <p:nvGrpSpPr>
          <p:cNvPr id="2159" name="组合 2158"/>
          <p:cNvGrpSpPr/>
          <p:nvPr/>
        </p:nvGrpSpPr>
        <p:grpSpPr>
          <a:xfrm>
            <a:off x="1709738" y="3805238"/>
            <a:ext cx="1244600" cy="1250950"/>
            <a:chOff x="802" y="845"/>
            <a:chExt cx="827" cy="826"/>
          </a:xfrm>
        </p:grpSpPr>
        <p:sp>
          <p:nvSpPr>
            <p:cNvPr id="2160" name="Oval 20"/>
            <p:cNvSpPr/>
            <p:nvPr/>
          </p:nvSpPr>
          <p:spPr>
            <a:xfrm>
              <a:off x="802" y="845"/>
              <a:ext cx="827" cy="826"/>
            </a:xfrm>
            <a:prstGeom prst="ellipse">
              <a:avLst/>
            </a:prstGeom>
            <a:solidFill>
              <a:srgbClr val="F8F8F8"/>
            </a:solidFill>
            <a:ln w="38100" cap="flat" cmpd="sng">
              <a:solidFill>
                <a:srgbClr val="CC00CC"/>
              </a:solidFill>
              <a:prstDash val="solid"/>
              <a:headEnd type="none" w="med" len="med"/>
              <a:tailEnd type="none" w="med" len="med"/>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sp>
          <p:nvSpPr>
            <p:cNvPr id="2161" name="Oval 21"/>
            <p:cNvSpPr/>
            <p:nvPr/>
          </p:nvSpPr>
          <p:spPr>
            <a:xfrm>
              <a:off x="836" y="879"/>
              <a:ext cx="758" cy="758"/>
            </a:xfrm>
            <a:prstGeom prst="ellipse">
              <a:avLst/>
            </a:prstGeom>
            <a:noFill/>
            <a:ln w="38100" cap="flat" cmpd="sng">
              <a:solidFill>
                <a:srgbClr val="CC00CC">
                  <a:alpha val="70195"/>
                </a:srgbClr>
              </a:solidFill>
              <a:prstDash val="solid"/>
              <a:headEnd type="none" w="med" len="med"/>
              <a:tailEnd type="none" w="med" len="med"/>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sp>
          <p:nvSpPr>
            <p:cNvPr id="2162" name="Oval 22"/>
            <p:cNvSpPr/>
            <p:nvPr/>
          </p:nvSpPr>
          <p:spPr>
            <a:xfrm>
              <a:off x="870" y="915"/>
              <a:ext cx="690" cy="690"/>
            </a:xfrm>
            <a:prstGeom prst="ellipse">
              <a:avLst/>
            </a:prstGeom>
            <a:noFill/>
            <a:ln w="38100" cap="flat" cmpd="sng">
              <a:solidFill>
                <a:srgbClr val="CC00CC">
                  <a:alpha val="30196"/>
                </a:srgbClr>
              </a:solidFill>
              <a:prstDash val="solid"/>
              <a:headEnd type="none" w="med" len="med"/>
              <a:tailEnd type="none" w="med" len="med"/>
            </a:ln>
          </p:spPr>
          <p:txBody>
            <a:bodyPr wrap="none" anchor="ctr" anchorCtr="0"/>
            <a:p>
              <a:pPr fontAlgn="base">
                <a:lnSpc>
                  <a:spcPct val="100000"/>
                </a:lnSpc>
                <a:spcBef>
                  <a:spcPct val="0"/>
                </a:spcBef>
                <a:spcAft>
                  <a:spcPct val="0"/>
                </a:spcAft>
                <a:buClrTx/>
                <a:buSzPct val="100000"/>
              </a:pPr>
              <a:endParaRPr lang="zh-CN" altLang="zh-CN">
                <a:latin typeface="Calibri" panose="020F0502020204030204" charset="0"/>
                <a:ea typeface="Arial" panose="020B0604020202020204" pitchFamily="34" charset="0"/>
              </a:endParaRPr>
            </a:p>
          </p:txBody>
        </p:sp>
      </p:grpSp>
      <p:sp>
        <p:nvSpPr>
          <p:cNvPr id="2163" name="Text Box 23"/>
          <p:cNvSpPr/>
          <p:nvPr/>
        </p:nvSpPr>
        <p:spPr>
          <a:xfrm>
            <a:off x="1925638" y="4078288"/>
            <a:ext cx="812800" cy="646112"/>
          </a:xfrm>
          <a:prstGeom prst="rect">
            <a:avLst/>
          </a:prstGeom>
          <a:noFill/>
          <a:ln w="9525">
            <a:noFill/>
          </a:ln>
        </p:spPr>
        <p:txBody>
          <a:bodyPr/>
          <a:p>
            <a:pPr algn="ctr" fontAlgn="base">
              <a:lnSpc>
                <a:spcPct val="100000"/>
              </a:lnSpc>
              <a:spcBef>
                <a:spcPct val="0"/>
              </a:spcBef>
              <a:spcAft>
                <a:spcPct val="0"/>
              </a:spcAft>
              <a:buClrTx/>
              <a:buSzPct val="100000"/>
            </a:pPr>
            <a:r>
              <a:rPr lang="zh-CN" altLang="zh-CN" b="1">
                <a:latin typeface="微软雅黑" panose="020B0503020204020204" charset="-122"/>
                <a:ea typeface="微软雅黑" panose="020B0503020204020204" charset="-122"/>
              </a:rPr>
              <a:t>后勤</a:t>
            </a:r>
            <a:endParaRPr lang="en-US" altLang="zh-CN" b="1">
              <a:latin typeface="微软雅黑" panose="020B0503020204020204" charset="-122"/>
              <a:ea typeface="微软雅黑" panose="020B0503020204020204" charset="-122"/>
            </a:endParaRPr>
          </a:p>
          <a:p>
            <a:pPr algn="ctr" fontAlgn="base">
              <a:lnSpc>
                <a:spcPct val="100000"/>
              </a:lnSpc>
              <a:spcBef>
                <a:spcPct val="0"/>
              </a:spcBef>
              <a:spcAft>
                <a:spcPct val="0"/>
              </a:spcAft>
              <a:buClrTx/>
              <a:buSzPct val="100000"/>
            </a:pPr>
            <a:r>
              <a:rPr lang="zh-CN" altLang="zh-CN" b="1">
                <a:latin typeface="微软雅黑" panose="020B0503020204020204" charset="-122"/>
                <a:ea typeface="微软雅黑" panose="020B0503020204020204" charset="-122"/>
              </a:rPr>
              <a:t>小组</a:t>
            </a:r>
            <a:endParaRPr lang="en-US" altLang="zh-CN" b="1">
              <a:solidFill>
                <a:schemeClr val="bg2"/>
              </a:solidFill>
              <a:latin typeface="微软雅黑" panose="020B0503020204020204" charset="-122"/>
              <a:ea typeface="微软雅黑" panose="020B0503020204020204" charset="-122"/>
            </a:endParaRPr>
          </a:p>
        </p:txBody>
      </p:sp>
      <p:sp>
        <p:nvSpPr>
          <p:cNvPr id="2164" name="动作按钮: 信息 25"/>
          <p:cNvSpPr/>
          <p:nvPr/>
        </p:nvSpPr>
        <p:spPr>
          <a:xfrm>
            <a:off x="7286625" y="4840288"/>
            <a:ext cx="577850" cy="215900"/>
          </a:xfrm>
          <a:prstGeom prst="actionButtonInformation">
            <a:avLst/>
          </a:prstGeom>
          <a:solidFill>
            <a:srgbClr val="FFCC66"/>
          </a:solidFill>
          <a:ln w="25400" cap="flat" cmpd="sng">
            <a:solidFill>
              <a:srgbClr val="BC9549"/>
            </a:solidFill>
            <a:prstDash val="solid"/>
            <a:roun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baseline="0">
              <a:solidFill>
                <a:srgbClr val="FFFFFF"/>
              </a:solidFill>
              <a:latin typeface="Times New Roman" panose="02020603050405020304" charset="0"/>
              <a:ea typeface="宋体" panose="02010600030101010101" pitchFamily="2" charset="-122"/>
              <a:sym typeface="Wingdings" panose="05000000000000000000"/>
            </a:endParaRPr>
          </a:p>
        </p:txBody>
      </p:sp>
      <p:sp>
        <p:nvSpPr>
          <p:cNvPr id="2165" name="TextBox 26"/>
          <p:cNvSpPr/>
          <p:nvPr/>
        </p:nvSpPr>
        <p:spPr>
          <a:xfrm>
            <a:off x="820738" y="2560638"/>
            <a:ext cx="554037" cy="1090612"/>
          </a:xfrm>
          <a:prstGeom prst="rect">
            <a:avLst/>
          </a:prstGeom>
          <a:noFill/>
          <a:ln w="9525">
            <a:noFill/>
          </a:ln>
        </p:spPr>
        <p:txBody>
          <a:bodyPr vert="eaVert"/>
          <a:p>
            <a:pPr eaLnBrk="0" fontAlgn="base" hangingPunct="0">
              <a:lnSpc>
                <a:spcPct val="100000"/>
              </a:lnSpc>
              <a:spcBef>
                <a:spcPct val="0"/>
              </a:spcBef>
              <a:spcAft>
                <a:spcPct val="0"/>
              </a:spcAft>
              <a:buClrTx/>
              <a:buSzPct val="100000"/>
            </a:pPr>
            <a:r>
              <a:rPr lang="zh-CN" altLang="en-US" sz="2400" b="1">
                <a:latin typeface="微软雅黑" panose="020B0503020204020204" charset="-122"/>
                <a:ea typeface="微软雅黑" panose="020B0503020204020204" charset="-122"/>
              </a:rPr>
              <a:t>综合组</a:t>
            </a:r>
            <a:endParaRPr lang="zh-CN" altLang="en-US" sz="2400" b="1">
              <a:latin typeface="微软雅黑" panose="020B0503020204020204" charset="-122"/>
              <a:ea typeface="微软雅黑" panose="020B0503020204020204" charset="-122"/>
            </a:endParaRPr>
          </a:p>
        </p:txBody>
      </p:sp>
      <p:cxnSp>
        <p:nvCxnSpPr>
          <p:cNvPr id="2166" name="直接连接符 28"/>
          <p:cNvCxnSpPr/>
          <p:nvPr/>
        </p:nvCxnSpPr>
        <p:spPr>
          <a:xfrm flipV="1">
            <a:off x="1158875" y="2139950"/>
            <a:ext cx="433388" cy="400050"/>
          </a:xfrm>
          <a:prstGeom prst="line">
            <a:avLst/>
          </a:prstGeom>
          <a:ln w="25400" cap="flat" cmpd="sng">
            <a:solidFill>
              <a:srgbClr val="FFCC66"/>
            </a:solidFill>
            <a:prstDash val="solid"/>
            <a:headEnd type="none" w="med" len="med"/>
            <a:tailEnd type="none" w="med" len="med"/>
          </a:ln>
        </p:spPr>
      </p:cxnSp>
      <p:cxnSp>
        <p:nvCxnSpPr>
          <p:cNvPr id="2167" name="直接连接符 32"/>
          <p:cNvCxnSpPr/>
          <p:nvPr/>
        </p:nvCxnSpPr>
        <p:spPr>
          <a:xfrm>
            <a:off x="1266825" y="3489325"/>
            <a:ext cx="563563" cy="498475"/>
          </a:xfrm>
          <a:prstGeom prst="line">
            <a:avLst/>
          </a:prstGeom>
          <a:ln w="25400" cap="flat" cmpd="sng">
            <a:solidFill>
              <a:srgbClr val="FFCC66"/>
            </a:solidFill>
            <a:prstDash val="solid"/>
            <a:headEnd type="none" w="med" len="med"/>
            <a:tailEnd type="none" w="med" len="med"/>
          </a:ln>
        </p:spPr>
      </p:cxnSp>
      <p:sp>
        <p:nvSpPr>
          <p:cNvPr id="2168" name="右大括号 30"/>
          <p:cNvSpPr/>
          <p:nvPr/>
        </p:nvSpPr>
        <p:spPr>
          <a:xfrm>
            <a:off x="7218363" y="1600200"/>
            <a:ext cx="809625" cy="3078163"/>
          </a:xfrm>
          <a:prstGeom prst="rightBrace">
            <a:avLst>
              <a:gd name="adj1" fmla="val 8325"/>
              <a:gd name="adj2" fmla="val 50000"/>
            </a:avLst>
          </a:prstGeom>
          <a:noFill/>
          <a:ln w="9525" cap="flat" cmpd="sng">
            <a:solidFill>
              <a:srgbClr val="FDC960"/>
            </a:solidFill>
            <a:prstDash val="solid"/>
            <a:headEnd type="none" w="med" len="med"/>
            <a:tailEnd type="none" w="med" len="med"/>
          </a:ln>
        </p:spPr>
        <p:txBody>
          <a:bodyPr anchor="ctr" anchorCtr="0"/>
          <a:p>
            <a:pPr algn="ctr" eaLnBrk="0" fontAlgn="base" hangingPunct="0">
              <a:lnSpc>
                <a:spcPct val="100000"/>
              </a:lnSpc>
              <a:spcBef>
                <a:spcPct val="0"/>
              </a:spcBef>
              <a:spcAft>
                <a:spcPct val="0"/>
              </a:spcAft>
              <a:buClrTx/>
              <a:buSzPct val="100000"/>
            </a:pPr>
            <a:endParaRPr lang="zh-CN" altLang="en-US">
              <a:latin typeface="Times New Roman" panose="02020603050405020304" charset="0"/>
              <a:ea typeface="宋体" panose="02010600030101010101" pitchFamily="2" charset="-122"/>
            </a:endParaRPr>
          </a:p>
        </p:txBody>
      </p:sp>
      <p:sp>
        <p:nvSpPr>
          <p:cNvPr id="2169" name="折角形 31"/>
          <p:cNvSpPr/>
          <p:nvPr/>
        </p:nvSpPr>
        <p:spPr>
          <a:xfrm>
            <a:off x="7967663" y="2338388"/>
            <a:ext cx="890587" cy="1571625"/>
          </a:xfrm>
          <a:prstGeom prst="foldedCorner">
            <a:avLst>
              <a:gd name="adj" fmla="val 16667"/>
            </a:avLst>
          </a:prstGeom>
          <a:solidFill>
            <a:srgbClr val="FFCC66"/>
          </a:solidFill>
          <a:ln w="25400" cap="flat" cmpd="sng">
            <a:solidFill>
              <a:srgbClr val="BC9549"/>
            </a:solidFill>
            <a:prstDash val="solid"/>
            <a:headEnd type="none" w="med" len="med"/>
            <a:tailEnd type="none" w="med" len="med"/>
          </a:ln>
        </p:spPr>
        <p:txBody>
          <a:bodyPr anchor="ctr" anchorCtr="0"/>
          <a:p>
            <a:pPr algn="just" eaLnBrk="0" fontAlgn="base" hangingPunct="0">
              <a:lnSpc>
                <a:spcPct val="100000"/>
              </a:lnSpc>
              <a:spcBef>
                <a:spcPct val="0"/>
              </a:spcBef>
              <a:spcAft>
                <a:spcPct val="0"/>
              </a:spcAft>
              <a:buClrTx/>
              <a:buSzPct val="100000"/>
            </a:pPr>
            <a:r>
              <a:rPr lang="zh-CN" altLang="en-US">
                <a:solidFill>
                  <a:srgbClr val="FFFFFF"/>
                </a:solidFill>
                <a:latin typeface="黑体" panose="02010609060101010101" charset="-122"/>
                <a:ea typeface="黑体" panose="02010609060101010101" charset="-122"/>
              </a:rPr>
              <a:t>一般性分工，不一定单独设组</a:t>
            </a:r>
            <a:endParaRPr lang="zh-CN" altLang="en-US">
              <a:solidFill>
                <a:srgbClr val="FFFFFF"/>
              </a:solidFill>
              <a:latin typeface="黑体" panose="02010609060101010101" charset="-122"/>
              <a:ea typeface="黑体" panose="02010609060101010101" charset="-122"/>
            </a:endParaRPr>
          </a:p>
        </p:txBody>
      </p:sp>
      <p:sp>
        <p:nvSpPr>
          <p:cNvPr id="2170" name="标题 2"/>
          <p:cNvSpPr/>
          <p:nvPr>
            <p:ph type="ctrTitle" idx="4294967295"/>
          </p:nvPr>
        </p:nvSpPr>
        <p:spPr>
          <a:xfrm>
            <a:off x="971550" y="-20637"/>
            <a:ext cx="8172450" cy="738187"/>
          </a:xfrm>
          <a:ln/>
        </p:spPr>
        <p:txBody>
          <a:bodyPr wrap="square" lIns="91440" tIns="45720" rIns="91440" bIns="45720" anchor="ctr" anchorCtr="0"/>
          <a:lstStyle>
            <a:lvl1pPr marL="0" lvl="0" indent="0" algn="ctr" defTabSz="914400" rtl="0" eaLnBrk="0" fontAlgn="base" hangingPunct="0">
              <a:lnSpc>
                <a:spcPct val="100000"/>
              </a:lnSpc>
              <a:spcBef>
                <a:spcPct val="0"/>
              </a:spcBef>
              <a:spcAft>
                <a:spcPct val="0"/>
              </a:spcAft>
              <a:buClrTx/>
              <a:buSzPct val="100000"/>
              <a:buFontTx/>
              <a:buNone/>
              <a:defRPr sz="4400" b="1" i="0" u="none">
                <a:solidFill>
                  <a:srgbClr val="FFFF00"/>
                </a:solidFill>
                <a:latin typeface="Times New Roman" panose="02020603050405020304" charset="0"/>
                <a:ea typeface="宋体" panose="02010600030101010101" pitchFamily="2" charset="-122"/>
              </a:defRPr>
            </a:lvl1pPr>
          </a:lstStyle>
          <a:p>
            <a:pPr lvl="0" algn="l"/>
            <a:r>
              <a:rPr lang="zh-CN" altLang="en-US" sz="3200" b="0">
                <a:solidFill>
                  <a:schemeClr val="tx1"/>
                </a:solidFill>
                <a:latin typeface="黑体" panose="02010609060101010101" charset="-122"/>
                <a:ea typeface="黑体" panose="02010609060101010101" charset="-122"/>
              </a:rPr>
              <a:t>一、准备阶段</a:t>
            </a:r>
            <a:r>
              <a:rPr lang="en-US" altLang="zh-CN" sz="3200" b="0">
                <a:solidFill>
                  <a:schemeClr val="tx1"/>
                </a:solidFill>
                <a:latin typeface="黑体" panose="02010609060101010101" charset="-122"/>
                <a:ea typeface="黑体" panose="02010609060101010101" charset="-122"/>
              </a:rPr>
              <a:t>-</a:t>
            </a:r>
            <a:r>
              <a:rPr lang="zh-CN" altLang="en-US" sz="3200" b="0">
                <a:solidFill>
                  <a:schemeClr val="tx1"/>
                </a:solidFill>
                <a:latin typeface="黑体" panose="02010609060101010101" charset="-122"/>
                <a:ea typeface="黑体" panose="02010609060101010101" charset="-122"/>
              </a:rPr>
              <a:t>制定调查方案</a:t>
            </a:r>
            <a:endParaRPr lang="zh-CN" altLang="en-US" sz="3200" b="0">
              <a:solidFill>
                <a:schemeClr val="tx1"/>
              </a:solidFill>
              <a:latin typeface="黑体" panose="02010609060101010101" charset="-122"/>
              <a:ea typeface="黑体" panose="02010609060101010101"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FF"/>
        </a:dk2>
        <a:lt2>
          <a:srgbClr val="FFFF00"/>
        </a:lt2>
        <a:accent1>
          <a:srgbClr val="FF9900"/>
        </a:accent1>
        <a:accent2>
          <a:srgbClr val="00FFFF"/>
        </a:accent2>
        <a:accent3>
          <a:srgbClr val="FFFFFF"/>
        </a:accent3>
        <a:accent4>
          <a:srgbClr val="000000"/>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fontScheme nam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FF"/>
        </a:dk2>
        <a:lt2>
          <a:srgbClr val="FFFF00"/>
        </a:lt2>
        <a:accent1>
          <a:srgbClr val="FF9900"/>
        </a:accent1>
        <a:accent2>
          <a:srgbClr val="00FFFF"/>
        </a:accent2>
        <a:accent3>
          <a:srgbClr val="FFFFFF"/>
        </a:accent3>
        <a:accent4>
          <a:srgbClr val="000000"/>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9748</Words>
  <Application>WPS 演示</Application>
  <PresentationFormat>Экран</PresentationFormat>
  <Paragraphs>668</Paragraphs>
  <Slides>48</Slides>
  <Notes>0</Notes>
  <HiddenSlides>0</HiddenSlides>
  <MMClips>0</MMClips>
  <ScaleCrop>false</ScaleCrop>
  <HeadingPairs>
    <vt:vector size="6" baseType="variant">
      <vt:variant>
        <vt:lpstr>已用的字体</vt:lpstr>
      </vt:variant>
      <vt:variant>
        <vt:i4>28</vt:i4>
      </vt:variant>
      <vt:variant>
        <vt:lpstr>主题</vt:lpstr>
      </vt:variant>
      <vt:variant>
        <vt:i4>3</vt:i4>
      </vt:variant>
      <vt:variant>
        <vt:lpstr>幻灯片标题</vt:lpstr>
      </vt:variant>
      <vt:variant>
        <vt:i4>48</vt:i4>
      </vt:variant>
    </vt:vector>
  </HeadingPairs>
  <TitlesOfParts>
    <vt:vector size="79" baseType="lpstr">
      <vt:lpstr>Arial</vt:lpstr>
      <vt:lpstr>宋体</vt:lpstr>
      <vt:lpstr>Wingdings</vt:lpstr>
      <vt:lpstr>Calibri</vt:lpstr>
      <vt:lpstr>Arial</vt:lpstr>
      <vt:lpstr>Times New Roman</vt:lpstr>
      <vt:lpstr>Times New Roman</vt:lpstr>
      <vt:lpstr>黑体</vt:lpstr>
      <vt:lpstr>华文楷体</vt:lpstr>
      <vt:lpstr>微软雅黑</vt:lpstr>
      <vt:lpstr>华文中宋</vt:lpstr>
      <vt:lpstr>华文新魏</vt:lpstr>
      <vt:lpstr>等线 Light</vt:lpstr>
      <vt:lpstr>等线</vt:lpstr>
      <vt:lpstr>楷体_GB2312</vt:lpstr>
      <vt:lpstr>新宋体</vt:lpstr>
      <vt:lpstr>Wingdings</vt:lpstr>
      <vt:lpstr>Calibri</vt:lpstr>
      <vt:lpstr>经典行书简</vt:lpstr>
      <vt:lpstr>Segoe Print</vt:lpstr>
      <vt:lpstr>华文琥珀</vt:lpstr>
      <vt:lpstr>华文仿宋</vt:lpstr>
      <vt:lpstr>仿宋</vt:lpstr>
      <vt:lpstr>Microsoft Himalaya</vt:lpstr>
      <vt:lpstr>方正姚体</vt:lpstr>
      <vt:lpstr>Arial Unicode MS</vt:lpstr>
      <vt:lpstr>楷体</vt:lpstr>
      <vt:lpstr>汉仪旗黑-85S</vt:lpstr>
      <vt:lpstr/>
      <vt:lpstr>3_默认设计模板</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cp:lastPrinted>2019-02-16T14:37:27Z</cp:lastPrinted>
  <dcterms:created xsi:type="dcterms:W3CDTF">2019-02-16T14:37:27Z</dcterms:created>
  <dcterms:modified xsi:type="dcterms:W3CDTF">2024-05-13T01:27:20Z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E29BA5A6C5464F47B863A23FDD74B293_13</vt:lpwstr>
  </property>
  <property fmtid="{D5CDD505-2E9C-101B-9397-08002B2CF9AE}" pid="3" name="KSOProductBuildVer">
    <vt:lpwstr>2052-12.1.0.16910</vt:lpwstr>
  </property>
</Properties>
</file>