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3"/>
    <p:sldMasterId id="2147483656" r:id="rId4"/>
  </p:sldMasterIdLst>
  <p:notesMasterIdLst>
    <p:notesMasterId r:id="rId6"/>
  </p:notesMasterIdLst>
  <p:handoutMasterIdLst>
    <p:handoutMasterId r:id="rId38"/>
  </p:handoutMasterIdLst>
  <p:sldIdLst>
    <p:sldId id="256" r:id="rId5"/>
    <p:sldId id="945" r:id="rId7"/>
    <p:sldId id="804" r:id="rId8"/>
    <p:sldId id="916" r:id="rId9"/>
    <p:sldId id="904" r:id="rId10"/>
    <p:sldId id="902" r:id="rId11"/>
    <p:sldId id="918" r:id="rId12"/>
    <p:sldId id="910" r:id="rId13"/>
    <p:sldId id="911" r:id="rId14"/>
    <p:sldId id="913" r:id="rId15"/>
    <p:sldId id="909" r:id="rId16"/>
    <p:sldId id="907" r:id="rId17"/>
    <p:sldId id="908" r:id="rId18"/>
    <p:sldId id="917" r:id="rId19"/>
    <p:sldId id="906" r:id="rId20"/>
    <p:sldId id="905" r:id="rId21"/>
    <p:sldId id="903" r:id="rId22"/>
    <p:sldId id="912" r:id="rId23"/>
    <p:sldId id="914" r:id="rId24"/>
    <p:sldId id="923" r:id="rId25"/>
    <p:sldId id="930" r:id="rId26"/>
    <p:sldId id="924" r:id="rId27"/>
    <p:sldId id="925" r:id="rId28"/>
    <p:sldId id="922" r:id="rId29"/>
    <p:sldId id="919" r:id="rId30"/>
    <p:sldId id="920" r:id="rId31"/>
    <p:sldId id="921" r:id="rId32"/>
    <p:sldId id="926" r:id="rId33"/>
    <p:sldId id="927" r:id="rId34"/>
    <p:sldId id="928" r:id="rId35"/>
    <p:sldId id="929" r:id="rId36"/>
    <p:sldId id="947" r:id="rId37"/>
  </p:sldIdLst>
  <p:sldSz cx="10693400" cy="7560945"/>
  <p:notesSz cx="6858000" cy="9144000"/>
  <p:embeddedFontLst>
    <p:embeddedFont>
      <p:font typeface="微软雅黑" panose="020B0503020204020204" charset="-122"/>
      <p:regular r:id="rId43"/>
    </p:embeddedFont>
    <p:embeddedFont>
      <p:font typeface="Calibri" panose="020F0502020204030204"/>
      <p:regular r:id="rId44"/>
      <p:bold r:id="rId45"/>
      <p:italic r:id="rId46"/>
      <p:boldItalic r:id="rId47"/>
    </p:embeddedFont>
    <p:embeddedFont>
      <p:font typeface="黑体" panose="02010609060101010101" pitchFamily="49" charset="-122"/>
      <p:regular r:id="rId48"/>
    </p:embeddedFont>
    <p:embeddedFont>
      <p:font typeface="华文细黑" panose="02010600040101010101" pitchFamily="2" charset="-122"/>
      <p:regular r:id="rId49"/>
    </p:embeddedFont>
    <p:embeddedFont>
      <p:font typeface="MS PGothic" panose="020B0600070205080204" pitchFamily="34" charset="-128"/>
      <p:regular r:id="rId50"/>
    </p:embeddedFont>
    <p:embeddedFont>
      <p:font typeface="华文中宋" panose="02010600040101010101" pitchFamily="2" charset="-122"/>
      <p:regular r:id="rId51"/>
    </p:embeddedFont>
    <p:embeddedFont>
      <p:font typeface="楷体" panose="02010609060101010101" charset="-122"/>
      <p:regular r:id="rId52"/>
    </p:embeddedFont>
  </p:embeddedFontLst>
  <p:custDataLst>
    <p:tags r:id="rId53"/>
  </p:custDataLst>
  <p:defaultTextStyle>
    <a:defPPr>
      <a:defRPr lang="zh-CN"/>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88"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8F"/>
    <a:srgbClr val="00A2D9"/>
    <a:srgbClr val="66FFFF"/>
    <a:srgbClr val="FF6600"/>
    <a:srgbClr val="004990"/>
    <a:srgbClr val="00FF00"/>
    <a:srgbClr val="FF66CC"/>
    <a:srgbClr val="FF3399"/>
    <a:srgbClr val="E8E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1" autoAdjust="0"/>
    <p:restoredTop sz="86397" autoAdjust="0"/>
  </p:normalViewPr>
  <p:slideViewPr>
    <p:cSldViewPr>
      <p:cViewPr varScale="1">
        <p:scale>
          <a:sx n="71" d="100"/>
          <a:sy n="71" d="100"/>
        </p:scale>
        <p:origin x="360" y="54"/>
      </p:cViewPr>
      <p:guideLst>
        <p:guide orient="horz" pos="2388"/>
        <p:guide pos="3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4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3" Type="http://schemas.openxmlformats.org/officeDocument/2006/relationships/tags" Target="tags/tag22.xml"/><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slide" Target="slides/slide1.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a:defRPr/>
            </a:pPr>
            <a:endParaRPr lang="en-US" altLang="zh-CN" dirty="0"/>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fld id="{387E01E2-E16F-4803-BFDA-29A816B13DA3}" type="datetime1">
              <a:rPr lang="en-US"/>
            </a:fld>
            <a:endParaRPr lang="en-US" altLang="zh-CN" dirty="0"/>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a:defRPr/>
            </a:pPr>
            <a:endParaRPr lang="en-US" altLang="zh-CN" dirty="0"/>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963C5768-AFEA-4141-97B7-1123D86660BB}" type="slidenum">
              <a:rPr lang="en-US" altLang="zh-CN"/>
            </a:fld>
            <a:endParaRPr lang="en-US" altLang="zh-CN"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a:defRPr/>
            </a:pPr>
            <a:endParaRPr lang="en-US" altLang="zh-CN"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fld id="{EE31A138-A61C-4123-94BB-0266BD88710D}" type="datetime1">
              <a:rPr lang="en-US"/>
            </a:fld>
            <a:endParaRPr lang="en-US" altLang="zh-CN" dirty="0"/>
          </a:p>
        </p:txBody>
      </p:sp>
      <p:sp>
        <p:nvSpPr>
          <p:cNvPr id="15364"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a:defRPr/>
            </a:pPr>
            <a:endParaRPr lang="en-US" altLang="zh-CN"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4648431C-012C-4A3C-BFD1-8D55BB99BDD4}" type="slidenum">
              <a:rPr lang="en-US" altLang="zh-CN"/>
            </a:fld>
            <a:endParaRPr lang="en-US" altLang="zh-CN"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fld id="{EE31A138-A61C-4123-94BB-0266BD88710D}" type="datetime1">
              <a:rPr lang="en-US" smtClean="0"/>
            </a:fld>
            <a:endParaRPr lang="en-US" altLang="zh-CN" dirty="0"/>
          </a:p>
        </p:txBody>
      </p:sp>
      <p:sp>
        <p:nvSpPr>
          <p:cNvPr id="5" name="灯片编号占位符 4"/>
          <p:cNvSpPr>
            <a:spLocks noGrp="1"/>
          </p:cNvSpPr>
          <p:nvPr>
            <p:ph type="sldNum" sz="quarter" idx="11"/>
          </p:nvPr>
        </p:nvSpPr>
        <p:spPr/>
        <p:txBody>
          <a:bodyPr/>
          <a:lstStyle/>
          <a:p>
            <a:pPr>
              <a:defRPr/>
            </a:pPr>
            <a:fld id="{4648431C-012C-4A3C-BFD1-8D55BB99BDD4}" type="slidenum">
              <a:rPr lang="en-US" altLang="zh-CN"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3175"/>
            <a:ext cx="10696575" cy="7558088"/>
          </a:xfrm>
          <a:prstGeom prst="rect">
            <a:avLst/>
          </a:prstGeom>
          <a:gradFill rotWithShape="1">
            <a:gsLst>
              <a:gs pos="0">
                <a:srgbClr val="004990"/>
              </a:gs>
              <a:gs pos="100000">
                <a:srgbClr val="004990">
                  <a:gamma/>
                  <a:shade val="92157"/>
                  <a:invGamma/>
                </a:srgbClr>
              </a:gs>
            </a:gsLst>
            <a:lin ang="18900000" scaled="1"/>
          </a:gradFill>
          <a:ln w="9525">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pic>
        <p:nvPicPr>
          <p:cNvPr id="5" name="Picture 17" descr="A"/>
          <p:cNvPicPr>
            <a:picLocks noChangeAspect="1" noChangeArrowheads="1"/>
          </p:cNvPicPr>
          <p:nvPr userDrawn="1"/>
        </p:nvPicPr>
        <p:blipFill>
          <a:blip r:embed="rId2" cstate="email"/>
          <a:srcRect/>
          <a:stretch>
            <a:fillRect/>
          </a:stretch>
        </p:blipFill>
        <p:spPr bwMode="auto">
          <a:xfrm>
            <a:off x="0" y="0"/>
            <a:ext cx="10693400" cy="7597775"/>
          </a:xfrm>
          <a:prstGeom prst="rect">
            <a:avLst/>
          </a:prstGeom>
          <a:noFill/>
          <a:ln w="9525">
            <a:noFill/>
            <a:miter lim="800000"/>
            <a:headEnd/>
            <a:tailEnd/>
          </a:ln>
        </p:spPr>
      </p:pic>
      <p:sp>
        <p:nvSpPr>
          <p:cNvPr id="3074" name="Rectangle 2"/>
          <p:cNvSpPr>
            <a:spLocks noGrp="1" noChangeArrowheads="1"/>
          </p:cNvSpPr>
          <p:nvPr>
            <p:ph type="ctrTitle"/>
          </p:nvPr>
        </p:nvSpPr>
        <p:spPr>
          <a:xfrm>
            <a:off x="1818308" y="2340471"/>
            <a:ext cx="7488832" cy="1620838"/>
          </a:xfrm>
        </p:spPr>
        <p:txBody>
          <a:bodyPr anchor="t"/>
          <a:lstStyle>
            <a:lvl1pPr algn="ctr">
              <a:defRPr sz="4000">
                <a:solidFill>
                  <a:schemeClr val="bg1"/>
                </a:solidFill>
                <a:ea typeface="方正黑体简体" panose="02010601030101010101" pitchFamily="2" charset="-122"/>
              </a:defRPr>
            </a:lvl1pPr>
          </a:lstStyle>
          <a:p>
            <a:r>
              <a:rPr lang="zh-CN" altLang="en-US" smtClean="0"/>
              <a:t>单击此处编辑母版标题样式</a:t>
            </a:r>
            <a:endParaRPr lang="zh-CN" altLang="en-US" dirty="0"/>
          </a:p>
        </p:txBody>
      </p:sp>
      <p:sp>
        <p:nvSpPr>
          <p:cNvPr id="3075" name="Rectangle 3"/>
          <p:cNvSpPr>
            <a:spLocks noGrp="1" noChangeArrowheads="1"/>
          </p:cNvSpPr>
          <p:nvPr>
            <p:ph type="subTitle" idx="1"/>
          </p:nvPr>
        </p:nvSpPr>
        <p:spPr>
          <a:xfrm>
            <a:off x="2970436" y="4284687"/>
            <a:ext cx="5400675" cy="1931987"/>
          </a:xfrm>
        </p:spPr>
        <p:txBody>
          <a:bodyPr anchor="t"/>
          <a:lstStyle>
            <a:lvl1pPr marL="0" indent="0" algn="ctr">
              <a:buFontTx/>
              <a:buNone/>
              <a:defRPr sz="2400" b="0">
                <a:solidFill>
                  <a:schemeClr val="bg1"/>
                </a:solidFill>
                <a:ea typeface="方正小标宋简体" panose="02010601030101010101" pitchFamily="1" charset="-122"/>
              </a:defRPr>
            </a:lvl1pPr>
          </a:lstStyle>
          <a:p>
            <a:r>
              <a:rPr lang="zh-CN" altLang="en-US" smtClean="0"/>
              <a:t>单击此处编辑母版副标题样式</a:t>
            </a:r>
            <a:endParaRPr lang="zh-CN" altLang="en-US" dirty="0"/>
          </a:p>
        </p:txBody>
      </p:sp>
      <p:sp>
        <p:nvSpPr>
          <p:cNvPr id="7" name="Rectangle 4"/>
          <p:cNvSpPr>
            <a:spLocks noGrp="1" noChangeArrowheads="1"/>
          </p:cNvSpPr>
          <p:nvPr>
            <p:ph type="dt" sz="half" idx="10"/>
          </p:nvPr>
        </p:nvSpPr>
        <p:spPr>
          <a:xfrm>
            <a:off x="4483100" y="6300788"/>
            <a:ext cx="2495550" cy="525462"/>
          </a:xfrm>
          <a:prstGeom prst="rect">
            <a:avLst/>
          </a:prstGeom>
          <a:ln algn="ctr"/>
        </p:spPr>
        <p:txBody>
          <a:bodyPr anchor="t"/>
          <a:lstStyle>
            <a:lvl1pPr algn="l">
              <a:defRPr sz="1500">
                <a:latin typeface="+mj-lt"/>
                <a:ea typeface="+mn-ea"/>
              </a:defRPr>
            </a:lvl1pPr>
          </a:lstStyle>
          <a:p>
            <a:pPr>
              <a:defRPr/>
            </a:pPr>
            <a:endParaRPr lang="en-US" altLang="zh-CN"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5302" y="180177"/>
            <a:ext cx="1050273" cy="5304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TextBox 3"/>
          <p:cNvSpPr txBox="1"/>
          <p:nvPr userDrawn="1"/>
        </p:nvSpPr>
        <p:spPr>
          <a:xfrm>
            <a:off x="10275888" y="7223125"/>
            <a:ext cx="571500" cy="338138"/>
          </a:xfrm>
          <a:prstGeom prst="rect">
            <a:avLst/>
          </a:prstGeom>
          <a:noFill/>
        </p:spPr>
        <p:txBody>
          <a:bodyPr>
            <a:spAutoFit/>
          </a:bodyPr>
          <a:lstStyle/>
          <a:p>
            <a:pPr>
              <a:defRPr/>
            </a:pPr>
            <a:fld id="{4A75F184-9A62-47FF-8409-9657CB05EA5B}" type="slidenum">
              <a:rPr lang="en-US" altLang="zh-CN" sz="160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3" name="内容占位符 2"/>
          <p:cNvSpPr>
            <a:spLocks noGrp="1"/>
          </p:cNvSpPr>
          <p:nvPr>
            <p:ph idx="1"/>
          </p:nvPr>
        </p:nvSpPr>
        <p:spPr>
          <a:xfrm>
            <a:off x="988982" y="1494615"/>
            <a:ext cx="8196263" cy="462915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735171" y="2012837"/>
            <a:ext cx="4544695" cy="231388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5413534" y="2012837"/>
            <a:ext cx="4544695" cy="231388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735171" y="4494752"/>
            <a:ext cx="4544695" cy="231563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内容占位符 5"/>
          <p:cNvSpPr>
            <a:spLocks noGrp="1"/>
          </p:cNvSpPr>
          <p:nvPr>
            <p:ph sz="quarter" idx="4"/>
          </p:nvPr>
        </p:nvSpPr>
        <p:spPr>
          <a:xfrm>
            <a:off x="5413534" y="4494752"/>
            <a:ext cx="4544695" cy="231563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p:cNvSpPr>
          <p:nvPr>
            <p:ph type="dt" sz="half" idx="10"/>
          </p:nvPr>
        </p:nvSpPr>
        <p:spPr>
          <a:xfrm>
            <a:off x="534670" y="6885650"/>
            <a:ext cx="2495127" cy="525088"/>
          </a:xfrm>
          <a:prstGeom prst="rect">
            <a:avLst/>
          </a:prstGeom>
        </p:spPr>
        <p:txBody>
          <a:bodyPr lIns="104306" tIns="52153" rIns="104306" bIns="52153"/>
          <a:lstStyle>
            <a:lvl1pPr>
              <a:defRPr/>
            </a:lvl1pPr>
          </a:lstStyle>
          <a:p>
            <a:pPr>
              <a:defRPr/>
            </a:pPr>
            <a:endParaRPr lang="zh-CN" altLang="en-US"/>
          </a:p>
        </p:txBody>
      </p:sp>
      <p:sp>
        <p:nvSpPr>
          <p:cNvPr id="8" name="页脚占位符 1028"/>
          <p:cNvSpPr>
            <a:spLocks noGrp="1"/>
          </p:cNvSpPr>
          <p:nvPr>
            <p:ph type="ftr" sz="quarter" idx="11"/>
          </p:nvPr>
        </p:nvSpPr>
        <p:spPr>
          <a:xfrm>
            <a:off x="3653579" y="6885650"/>
            <a:ext cx="3386243" cy="525088"/>
          </a:xfrm>
          <a:prstGeom prst="rect">
            <a:avLst/>
          </a:prstGeom>
        </p:spPr>
        <p:txBody>
          <a:bodyPr lIns="104306" tIns="52153" rIns="104306" bIns="52153"/>
          <a:lstStyle>
            <a:lvl1pPr>
              <a:defRPr/>
            </a:lvl1pPr>
          </a:lstStyle>
          <a:p>
            <a:pPr>
              <a:defRPr/>
            </a:pPr>
            <a:endParaRPr lang="zh-CN" altLang="en-US"/>
          </a:p>
        </p:txBody>
      </p:sp>
      <p:sp>
        <p:nvSpPr>
          <p:cNvPr id="9" name="灯片编号占位符 1029"/>
          <p:cNvSpPr>
            <a:spLocks noGrp="1"/>
          </p:cNvSpPr>
          <p:nvPr>
            <p:ph type="sldNum" sz="quarter" idx="12"/>
          </p:nvPr>
        </p:nvSpPr>
        <p:spPr>
          <a:xfrm>
            <a:off x="8072032" y="6987167"/>
            <a:ext cx="2495127" cy="525088"/>
          </a:xfrm>
          <a:prstGeom prst="rect">
            <a:avLst/>
          </a:prstGeom>
        </p:spPr>
        <p:txBody>
          <a:bodyPr lIns="104306" tIns="52153" rIns="104306" bIns="52153"/>
          <a:lstStyle>
            <a:lvl1pPr>
              <a:defRPr/>
            </a:lvl1pPr>
          </a:lstStyle>
          <a:p>
            <a:pPr>
              <a:defRPr/>
            </a:pPr>
            <a:r>
              <a:rPr lang="en-US" dirty="0"/>
              <a:t>-</a:t>
            </a:r>
            <a:fld id="{47C3D514-0EE2-4B9E-973F-C64100004800}" type="slidenum">
              <a:rPr lang="en-US" dirty="0"/>
            </a:fld>
            <a:r>
              <a:rPr lang="en-US" dirty="0"/>
              <a: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72243" y="7000691"/>
            <a:ext cx="2368125" cy="349272"/>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610075" y="7000691"/>
            <a:ext cx="3473250" cy="349272"/>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7552214" y="7000691"/>
            <a:ext cx="2368125" cy="349272"/>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34988" y="1763713"/>
            <a:ext cx="9623425" cy="49911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69620" y="1124585"/>
            <a:ext cx="5361305" cy="5718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tx1"/>
              </a:solidFill>
            </a:endParaRPr>
          </a:p>
        </p:txBody>
      </p:sp>
      <p:sp>
        <p:nvSpPr>
          <p:cNvPr id="10" name="弧形 9"/>
          <p:cNvSpPr/>
          <p:nvPr userDrawn="1">
            <p:custDataLst>
              <p:tags r:id="rId3"/>
            </p:custDataLst>
          </p:nvPr>
        </p:nvSpPr>
        <p:spPr>
          <a:xfrm>
            <a:off x="3684282" y="1984907"/>
            <a:ext cx="3137700" cy="3944111"/>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55"/>
          </a:p>
        </p:txBody>
      </p:sp>
      <p:sp>
        <p:nvSpPr>
          <p:cNvPr id="2" name="标题 1"/>
          <p:cNvSpPr>
            <a:spLocks noGrp="1"/>
          </p:cNvSpPr>
          <p:nvPr>
            <p:ph type="title" hasCustomPrompt="1"/>
            <p:custDataLst>
              <p:tags r:id="rId4"/>
            </p:custDataLst>
          </p:nvPr>
        </p:nvSpPr>
        <p:spPr>
          <a:xfrm>
            <a:off x="939492" y="2935582"/>
            <a:ext cx="4634858" cy="130051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31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672243" y="7000691"/>
            <a:ext cx="2368125" cy="349272"/>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610075" y="7000691"/>
            <a:ext cx="3473250" cy="349272"/>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7552214" y="7000691"/>
            <a:ext cx="2368125" cy="349272"/>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939492" y="4355286"/>
            <a:ext cx="4634858" cy="903114"/>
          </a:xfrm>
        </p:spPr>
        <p:txBody>
          <a:bodyPr lIns="90000" tIns="46800" rIns="90000" bIns="46800"/>
          <a:lstStyle>
            <a:lvl1pPr marL="0" indent="0" algn="ctr">
              <a:buNone/>
              <a:defRPr baseline="0"/>
            </a:lvl1pPr>
            <a:lvl2pPr marL="40132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02005"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
        <p:nvSpPr>
          <p:cNvPr id="3" name="页脚占位符 2"/>
          <p:cNvSpPr>
            <a:spLocks noGrp="1"/>
          </p:cNvSpPr>
          <p:nvPr>
            <p:ph type="ftr" sz="quarter" idx="11"/>
          </p:nvPr>
        </p:nvSpPr>
        <p:spPr/>
        <p:txBody>
          <a:bodyPr/>
          <a:lstStyle/>
          <a:p>
            <a:pPr defTabSz="802005"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4" name="灯片编号占位符 3"/>
          <p:cNvSpPr>
            <a:spLocks noGrp="1"/>
          </p:cNvSpPr>
          <p:nvPr>
            <p:ph type="sldNum" sz="quarter" idx="12"/>
          </p:nvPr>
        </p:nvSpPr>
        <p:spPr/>
        <p:txBody>
          <a:bodyPr/>
          <a:lstStyle/>
          <a:p>
            <a:pPr defTabSz="802005"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62150" y="1692275"/>
            <a:ext cx="8196263" cy="4629150"/>
          </a:xfrm>
          <a:prstGeom prst="rect">
            <a:avLst/>
          </a:prstGeom>
          <a:noFill/>
          <a:ln w="9525">
            <a:noFill/>
            <a:miter lim="800000"/>
          </a:ln>
        </p:spPr>
        <p:txBody>
          <a:bodyPr vert="horz" wrap="square" lIns="99569" tIns="49785" rIns="99569" bIns="49785" numCol="1" anchor="ctr" anchorCtr="0" compatLnSpc="1"/>
          <a:lstStyle/>
          <a:p>
            <a:pPr lvl="0"/>
            <a:r>
              <a:rPr lang="en-US" altLang="zh-CN" smtClean="0"/>
              <a:t>JA Solar</a:t>
            </a:r>
            <a:endParaRPr lang="en-US" altLang="zh-CN" smtClean="0"/>
          </a:p>
          <a:p>
            <a:pPr lvl="1"/>
            <a:r>
              <a:rPr lang="en-US" altLang="zh-CN" smtClean="0"/>
              <a:t>JA Solar</a:t>
            </a:r>
            <a:endParaRPr lang="en-US" altLang="zh-CN" smtClean="0"/>
          </a:p>
          <a:p>
            <a:pPr lvl="2"/>
            <a:r>
              <a:rPr lang="en-US" altLang="zh-CN" smtClean="0"/>
              <a:t>JA Solar</a:t>
            </a:r>
            <a:endParaRPr lang="en-US" altLang="zh-CN" smtClean="0"/>
          </a:p>
          <a:p>
            <a:pPr lvl="3"/>
            <a:r>
              <a:rPr lang="en-US" altLang="zh-CN" smtClean="0"/>
              <a:t>JA Solar</a:t>
            </a:r>
            <a:endParaRPr lang="en-US" altLang="zh-CN" smtClean="0"/>
          </a:p>
          <a:p>
            <a:pPr lvl="4"/>
            <a:r>
              <a:rPr lang="en-US" altLang="zh-CN" smtClean="0"/>
              <a:t>JA Solar</a:t>
            </a:r>
            <a:endParaRPr lang="en-US" altLang="zh-CN" smtClean="0"/>
          </a:p>
        </p:txBody>
      </p:sp>
      <p:grpSp>
        <p:nvGrpSpPr>
          <p:cNvPr id="1027" name="Group 17"/>
          <p:cNvGrpSpPr/>
          <p:nvPr userDrawn="1"/>
        </p:nvGrpSpPr>
        <p:grpSpPr bwMode="auto">
          <a:xfrm>
            <a:off x="0" y="0"/>
            <a:ext cx="10693400" cy="708025"/>
            <a:chOff x="0" y="0"/>
            <a:chExt cx="6736" cy="386"/>
          </a:xfrm>
        </p:grpSpPr>
        <p:sp>
          <p:nvSpPr>
            <p:cNvPr id="1040" name="Rectangle 16"/>
            <p:cNvSpPr>
              <a:spLocks noChangeArrowheads="1"/>
            </p:cNvSpPr>
            <p:nvPr userDrawn="1"/>
          </p:nvSpPr>
          <p:spPr bwMode="auto">
            <a:xfrm>
              <a:off x="0" y="0"/>
              <a:ext cx="1281" cy="386"/>
            </a:xfrm>
            <a:prstGeom prst="rect">
              <a:avLst/>
            </a:prstGeom>
            <a:solidFill>
              <a:srgbClr val="0055A5"/>
            </a:solidFill>
            <a:ln w="9525">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1031" name="Rectangle 7"/>
            <p:cNvSpPr>
              <a:spLocks noChangeArrowheads="1"/>
            </p:cNvSpPr>
            <p:nvPr userDrawn="1"/>
          </p:nvSpPr>
          <p:spPr bwMode="auto">
            <a:xfrm>
              <a:off x="1236" y="0"/>
              <a:ext cx="5500" cy="386"/>
            </a:xfrm>
            <a:prstGeom prst="rect">
              <a:avLst/>
            </a:prstGeom>
            <a:gradFill rotWithShape="1">
              <a:gsLst>
                <a:gs pos="0">
                  <a:srgbClr val="0055A5"/>
                </a:gs>
                <a:gs pos="100000">
                  <a:srgbClr val="0055A5">
                    <a:gamma/>
                    <a:tint val="79216"/>
                    <a:invGamma/>
                  </a:srgbClr>
                </a:gs>
              </a:gsLst>
              <a:lin ang="0" scaled="1"/>
            </a:gradFill>
            <a:ln w="9525">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grpSp>
      <p:sp>
        <p:nvSpPr>
          <p:cNvPr id="1028" name="Rectangle 2"/>
          <p:cNvSpPr>
            <a:spLocks noGrp="1" noChangeArrowheads="1"/>
          </p:cNvSpPr>
          <p:nvPr>
            <p:ph type="title"/>
          </p:nvPr>
        </p:nvSpPr>
        <p:spPr bwMode="auto">
          <a:xfrm>
            <a:off x="1962150" y="833438"/>
            <a:ext cx="8196263" cy="714375"/>
          </a:xfrm>
          <a:prstGeom prst="rect">
            <a:avLst/>
          </a:prstGeom>
          <a:noFill/>
          <a:ln w="9525">
            <a:noFill/>
            <a:miter lim="800000"/>
          </a:ln>
        </p:spPr>
        <p:txBody>
          <a:bodyPr vert="horz" wrap="square" lIns="99569" tIns="49785" rIns="99569" bIns="49785" numCol="1" anchor="ctr" anchorCtr="0" compatLnSpc="1"/>
          <a:lstStyle/>
          <a:p>
            <a:pPr lvl="0"/>
            <a:r>
              <a:rPr lang="en-US" altLang="zh-CN" smtClean="0"/>
              <a:t>Manuscripts Title </a:t>
            </a:r>
            <a:r>
              <a:rPr lang="zh-CN" altLang="en-US" smtClean="0"/>
              <a:t>文稿标题</a:t>
            </a:r>
            <a:endParaRPr lang="zh-CN" altLang="en-US" smtClean="0"/>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302" y="180177"/>
            <a:ext cx="1050273" cy="5304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95045" rtl="0" eaLnBrk="0" fontAlgn="base" hangingPunct="0">
        <a:spcBef>
          <a:spcPct val="0"/>
        </a:spcBef>
        <a:spcAft>
          <a:spcPct val="0"/>
        </a:spcAft>
        <a:defRPr sz="3200" b="1">
          <a:solidFill>
            <a:schemeClr val="tx1"/>
          </a:solidFill>
          <a:latin typeface="+mj-lt"/>
          <a:ea typeface="+mj-ea"/>
          <a:cs typeface="方正中等线简体" panose="02010601030101010101" charset="-122"/>
        </a:defRPr>
      </a:lvl1pPr>
      <a:lvl2pPr algn="l" defTabSz="995045" rtl="0" eaLnBrk="0" fontAlgn="base" hangingPunct="0">
        <a:spcBef>
          <a:spcPct val="0"/>
        </a:spcBef>
        <a:spcAft>
          <a:spcPct val="0"/>
        </a:spcAft>
        <a:defRPr sz="3200" b="1">
          <a:solidFill>
            <a:schemeClr val="tx1"/>
          </a:solidFill>
          <a:latin typeface="HelveticaNeueLT Pro 55 Roman" pitchFamily="34" charset="0"/>
          <a:ea typeface="方正中等线简体" panose="02010601030101010101" charset="-122"/>
          <a:cs typeface="方正中等线简体" panose="02010601030101010101" charset="-122"/>
        </a:defRPr>
      </a:lvl2pPr>
      <a:lvl3pPr algn="l" defTabSz="995045" rtl="0" eaLnBrk="0" fontAlgn="base" hangingPunct="0">
        <a:spcBef>
          <a:spcPct val="0"/>
        </a:spcBef>
        <a:spcAft>
          <a:spcPct val="0"/>
        </a:spcAft>
        <a:defRPr sz="3200" b="1">
          <a:solidFill>
            <a:schemeClr val="tx1"/>
          </a:solidFill>
          <a:latin typeface="HelveticaNeueLT Pro 55 Roman" pitchFamily="34" charset="0"/>
          <a:ea typeface="方正中等线简体" panose="02010601030101010101" charset="-122"/>
          <a:cs typeface="方正中等线简体" panose="02010601030101010101" charset="-122"/>
        </a:defRPr>
      </a:lvl3pPr>
      <a:lvl4pPr algn="l" defTabSz="995045" rtl="0" eaLnBrk="0" fontAlgn="base" hangingPunct="0">
        <a:spcBef>
          <a:spcPct val="0"/>
        </a:spcBef>
        <a:spcAft>
          <a:spcPct val="0"/>
        </a:spcAft>
        <a:defRPr sz="3200" b="1">
          <a:solidFill>
            <a:schemeClr val="tx1"/>
          </a:solidFill>
          <a:latin typeface="HelveticaNeueLT Pro 55 Roman" pitchFamily="34" charset="0"/>
          <a:ea typeface="方正中等线简体" panose="02010601030101010101" charset="-122"/>
          <a:cs typeface="方正中等线简体" panose="02010601030101010101" charset="-122"/>
        </a:defRPr>
      </a:lvl4pPr>
      <a:lvl5pPr algn="l" defTabSz="995045" rtl="0" eaLnBrk="0" fontAlgn="base" hangingPunct="0">
        <a:spcBef>
          <a:spcPct val="0"/>
        </a:spcBef>
        <a:spcAft>
          <a:spcPct val="0"/>
        </a:spcAft>
        <a:defRPr sz="3200" b="1">
          <a:solidFill>
            <a:schemeClr val="tx1"/>
          </a:solidFill>
          <a:latin typeface="HelveticaNeueLT Pro 55 Roman" pitchFamily="34" charset="0"/>
          <a:ea typeface="方正中等线简体" panose="02010601030101010101" charset="-122"/>
          <a:cs typeface="方正中等线简体" panose="02010601030101010101" charset="-122"/>
        </a:defRPr>
      </a:lvl5pPr>
      <a:lvl6pPr marL="457200" algn="l" defTabSz="995045" rtl="0" eaLnBrk="1" fontAlgn="base" hangingPunct="1">
        <a:spcBef>
          <a:spcPct val="0"/>
        </a:spcBef>
        <a:spcAft>
          <a:spcPct val="0"/>
        </a:spcAft>
        <a:defRPr sz="3200" b="1">
          <a:solidFill>
            <a:schemeClr val="tx1"/>
          </a:solidFill>
          <a:latin typeface="HelveticaNeueLT Pro 55 Roman" pitchFamily="34" charset="0"/>
          <a:ea typeface="方正中等线简体" panose="02010601030101010101" charset="-122"/>
        </a:defRPr>
      </a:lvl6pPr>
      <a:lvl7pPr marL="914400" algn="l" defTabSz="995045" rtl="0" eaLnBrk="1" fontAlgn="base" hangingPunct="1">
        <a:spcBef>
          <a:spcPct val="0"/>
        </a:spcBef>
        <a:spcAft>
          <a:spcPct val="0"/>
        </a:spcAft>
        <a:defRPr sz="3200" b="1">
          <a:solidFill>
            <a:schemeClr val="tx1"/>
          </a:solidFill>
          <a:latin typeface="HelveticaNeueLT Pro 55 Roman" pitchFamily="34" charset="0"/>
          <a:ea typeface="方正中等线简体" panose="02010601030101010101" charset="-122"/>
        </a:defRPr>
      </a:lvl7pPr>
      <a:lvl8pPr marL="1371600" algn="l" defTabSz="995045" rtl="0" eaLnBrk="1" fontAlgn="base" hangingPunct="1">
        <a:spcBef>
          <a:spcPct val="0"/>
        </a:spcBef>
        <a:spcAft>
          <a:spcPct val="0"/>
        </a:spcAft>
        <a:defRPr sz="3200" b="1">
          <a:solidFill>
            <a:schemeClr val="tx1"/>
          </a:solidFill>
          <a:latin typeface="HelveticaNeueLT Pro 55 Roman" pitchFamily="34" charset="0"/>
          <a:ea typeface="方正中等线简体" panose="02010601030101010101" charset="-122"/>
        </a:defRPr>
      </a:lvl8pPr>
      <a:lvl9pPr marL="1828800" algn="l" defTabSz="995045" rtl="0" eaLnBrk="1" fontAlgn="base" hangingPunct="1">
        <a:spcBef>
          <a:spcPct val="0"/>
        </a:spcBef>
        <a:spcAft>
          <a:spcPct val="0"/>
        </a:spcAft>
        <a:defRPr sz="3200" b="1">
          <a:solidFill>
            <a:schemeClr val="tx1"/>
          </a:solidFill>
          <a:latin typeface="HelveticaNeueLT Pro 55 Roman" pitchFamily="34" charset="0"/>
          <a:ea typeface="方正中等线简体" panose="02010601030101010101" charset="-122"/>
        </a:defRPr>
      </a:lvl9pPr>
    </p:titleStyle>
    <p:bodyStyle>
      <a:lvl1pPr marL="495300" indent="-495300" algn="l" defTabSz="995045" rtl="0" eaLnBrk="0" fontAlgn="base" hangingPunct="0">
        <a:spcBef>
          <a:spcPct val="20000"/>
        </a:spcBef>
        <a:spcAft>
          <a:spcPct val="0"/>
        </a:spcAft>
        <a:buAutoNum type="alphaUcPeriod"/>
        <a:defRPr sz="2600" b="1">
          <a:solidFill>
            <a:schemeClr val="tx1"/>
          </a:solidFill>
          <a:latin typeface="+mn-lt"/>
          <a:ea typeface="+mn-ea"/>
          <a:cs typeface="方正中等线简体" panose="02010601030101010101" charset="-122"/>
        </a:defRPr>
      </a:lvl1pPr>
      <a:lvl2pPr marL="879475" indent="-381000" algn="l" defTabSz="995045" rtl="0" eaLnBrk="0" fontAlgn="base" hangingPunct="0">
        <a:spcBef>
          <a:spcPct val="20000"/>
        </a:spcBef>
        <a:spcAft>
          <a:spcPct val="0"/>
        </a:spcAft>
        <a:buAutoNum type="arabicPeriod"/>
        <a:defRPr sz="2000">
          <a:solidFill>
            <a:schemeClr val="tx1"/>
          </a:solidFill>
          <a:latin typeface="+mn-lt"/>
          <a:ea typeface="+mn-ea"/>
          <a:cs typeface="方正中等线简体" panose="02010601030101010101" charset="-122"/>
        </a:defRPr>
      </a:lvl2pPr>
      <a:lvl3pPr marL="1376680" indent="-381000" algn="l" defTabSz="995045" rtl="0" eaLnBrk="0" fontAlgn="base" hangingPunct="0">
        <a:spcBef>
          <a:spcPct val="20000"/>
        </a:spcBef>
        <a:spcAft>
          <a:spcPct val="0"/>
        </a:spcAft>
        <a:buChar char="•"/>
        <a:defRPr sz="2000">
          <a:solidFill>
            <a:schemeClr val="tx1"/>
          </a:solidFill>
          <a:latin typeface="+mn-lt"/>
          <a:ea typeface="+mn-ea"/>
          <a:cs typeface="方正中等线简体" panose="02010601030101010101" charset="-122"/>
        </a:defRPr>
      </a:lvl3pPr>
      <a:lvl4pPr marL="1779905" indent="-285750" algn="l" defTabSz="995045" rtl="0" eaLnBrk="0" fontAlgn="base" hangingPunct="0">
        <a:spcBef>
          <a:spcPct val="20000"/>
        </a:spcBef>
        <a:spcAft>
          <a:spcPct val="0"/>
        </a:spcAft>
        <a:buChar char="–"/>
        <a:defRPr sz="1500">
          <a:solidFill>
            <a:schemeClr val="tx1"/>
          </a:solidFill>
          <a:latin typeface="+mn-lt"/>
          <a:ea typeface="+mn-ea"/>
          <a:cs typeface="方正中等线简体" panose="02010601030101010101" charset="-122"/>
        </a:defRPr>
      </a:lvl4pPr>
      <a:lvl5pPr marL="2276475" indent="-285750" algn="l" defTabSz="995045" rtl="0" eaLnBrk="0" fontAlgn="base" hangingPunct="0">
        <a:spcBef>
          <a:spcPct val="20000"/>
        </a:spcBef>
        <a:spcAft>
          <a:spcPct val="0"/>
        </a:spcAft>
        <a:buChar char="»"/>
        <a:defRPr sz="1500">
          <a:solidFill>
            <a:schemeClr val="tx1"/>
          </a:solidFill>
          <a:latin typeface="+mn-lt"/>
          <a:ea typeface="+mn-ea"/>
          <a:cs typeface="方正中等线简体" panose="02010601030101010101" charset="-122"/>
        </a:defRPr>
      </a:lvl5pPr>
      <a:lvl6pPr marL="2733675" indent="-285750" algn="l" defTabSz="995045" rtl="0" eaLnBrk="1" fontAlgn="base" hangingPunct="1">
        <a:spcBef>
          <a:spcPct val="20000"/>
        </a:spcBef>
        <a:spcAft>
          <a:spcPct val="0"/>
        </a:spcAft>
        <a:buChar char="»"/>
        <a:defRPr sz="1500">
          <a:solidFill>
            <a:schemeClr val="tx1"/>
          </a:solidFill>
          <a:latin typeface="+mn-lt"/>
          <a:ea typeface="+mn-ea"/>
        </a:defRPr>
      </a:lvl6pPr>
      <a:lvl7pPr marL="3190875" indent="-285750" algn="l" defTabSz="995045" rtl="0" eaLnBrk="1" fontAlgn="base" hangingPunct="1">
        <a:spcBef>
          <a:spcPct val="20000"/>
        </a:spcBef>
        <a:spcAft>
          <a:spcPct val="0"/>
        </a:spcAft>
        <a:buChar char="»"/>
        <a:defRPr sz="1500">
          <a:solidFill>
            <a:schemeClr val="tx1"/>
          </a:solidFill>
          <a:latin typeface="+mn-lt"/>
          <a:ea typeface="+mn-ea"/>
        </a:defRPr>
      </a:lvl7pPr>
      <a:lvl8pPr marL="3648075" indent="-285750" algn="l" defTabSz="995045" rtl="0" eaLnBrk="1" fontAlgn="base" hangingPunct="1">
        <a:spcBef>
          <a:spcPct val="20000"/>
        </a:spcBef>
        <a:spcAft>
          <a:spcPct val="0"/>
        </a:spcAft>
        <a:buChar char="»"/>
        <a:defRPr sz="1500">
          <a:solidFill>
            <a:schemeClr val="tx1"/>
          </a:solidFill>
          <a:latin typeface="+mn-lt"/>
          <a:ea typeface="+mn-ea"/>
        </a:defRPr>
      </a:lvl8pPr>
      <a:lvl9pPr marL="4105275" indent="-285750" algn="l" defTabSz="995045" rtl="0" eaLnBrk="1" fontAlgn="base" hangingPunct="1">
        <a:spcBef>
          <a:spcPct val="20000"/>
        </a:spcBef>
        <a:spcAft>
          <a:spcPct val="0"/>
        </a:spcAft>
        <a:buChar char="»"/>
        <a:defRPr sz="15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990"/>
        </a:solidFill>
        <a:effectLst/>
      </p:bgPr>
    </p:bg>
    <p:spTree>
      <p:nvGrpSpPr>
        <p:cNvPr id="1" name=""/>
        <p:cNvGrpSpPr/>
        <p:nvPr/>
      </p:nvGrpSpPr>
      <p:grpSpPr>
        <a:xfrm>
          <a:off x="0" y="0"/>
          <a:ext cx="0" cy="0"/>
          <a:chOff x="0" y="0"/>
          <a:chExt cx="0" cy="0"/>
        </a:xfrm>
      </p:grpSpPr>
      <p:pic>
        <p:nvPicPr>
          <p:cNvPr id="2050" name="Picture 7" descr="A"/>
          <p:cNvPicPr>
            <a:picLocks noChangeAspect="1" noChangeArrowheads="1"/>
          </p:cNvPicPr>
          <p:nvPr userDrawn="1"/>
        </p:nvPicPr>
        <p:blipFill>
          <a:blip r:embed="rId3" cstate="email"/>
          <a:srcRect/>
          <a:stretch>
            <a:fillRect/>
          </a:stretch>
        </p:blipFill>
        <p:spPr bwMode="auto">
          <a:xfrm>
            <a:off x="0" y="-36513"/>
            <a:ext cx="10693400" cy="7597776"/>
          </a:xfrm>
          <a:prstGeom prst="rect">
            <a:avLst/>
          </a:prstGeom>
          <a:noFill/>
          <a:ln w="9525">
            <a:noFill/>
            <a:miter lim="800000"/>
            <a:headEnd/>
            <a:tailEnd/>
          </a:ln>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75302" y="180177"/>
            <a:ext cx="1050273" cy="530405"/>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ctr" defTabSz="1042670" rtl="0" eaLnBrk="0" fontAlgn="base" hangingPunct="0">
        <a:spcBef>
          <a:spcPct val="0"/>
        </a:spcBef>
        <a:spcAft>
          <a:spcPct val="0"/>
        </a:spcAft>
        <a:defRPr sz="3600">
          <a:solidFill>
            <a:schemeClr val="bg1"/>
          </a:solidFill>
          <a:latin typeface="+mj-lt"/>
          <a:ea typeface="+mj-ea"/>
          <a:cs typeface="+mj-cs"/>
        </a:defRPr>
      </a:lvl1pPr>
      <a:lvl2pPr algn="ctr" defTabSz="1042670" rtl="0" eaLnBrk="0" fontAlgn="base" hangingPunct="0">
        <a:spcBef>
          <a:spcPct val="0"/>
        </a:spcBef>
        <a:spcAft>
          <a:spcPct val="0"/>
        </a:spcAft>
        <a:defRPr sz="3600">
          <a:solidFill>
            <a:schemeClr val="bg1"/>
          </a:solidFill>
          <a:latin typeface="HelveticaNeueLT Pro 55 Roman" pitchFamily="34" charset="0"/>
          <a:ea typeface="宋体" panose="02010600030101010101" pitchFamily="2" charset="-122"/>
        </a:defRPr>
      </a:lvl2pPr>
      <a:lvl3pPr algn="ctr" defTabSz="1042670" rtl="0" eaLnBrk="0" fontAlgn="base" hangingPunct="0">
        <a:spcBef>
          <a:spcPct val="0"/>
        </a:spcBef>
        <a:spcAft>
          <a:spcPct val="0"/>
        </a:spcAft>
        <a:defRPr sz="3600">
          <a:solidFill>
            <a:schemeClr val="bg1"/>
          </a:solidFill>
          <a:latin typeface="HelveticaNeueLT Pro 55 Roman" pitchFamily="34" charset="0"/>
          <a:ea typeface="宋体" panose="02010600030101010101" pitchFamily="2" charset="-122"/>
        </a:defRPr>
      </a:lvl3pPr>
      <a:lvl4pPr algn="ctr" defTabSz="1042670" rtl="0" eaLnBrk="0" fontAlgn="base" hangingPunct="0">
        <a:spcBef>
          <a:spcPct val="0"/>
        </a:spcBef>
        <a:spcAft>
          <a:spcPct val="0"/>
        </a:spcAft>
        <a:defRPr sz="3600">
          <a:solidFill>
            <a:schemeClr val="bg1"/>
          </a:solidFill>
          <a:latin typeface="HelveticaNeueLT Pro 55 Roman" pitchFamily="34" charset="0"/>
          <a:ea typeface="宋体" panose="02010600030101010101" pitchFamily="2" charset="-122"/>
        </a:defRPr>
      </a:lvl4pPr>
      <a:lvl5pPr algn="ctr" defTabSz="1042670" rtl="0" eaLnBrk="0" fontAlgn="base" hangingPunct="0">
        <a:spcBef>
          <a:spcPct val="0"/>
        </a:spcBef>
        <a:spcAft>
          <a:spcPct val="0"/>
        </a:spcAft>
        <a:defRPr sz="3600">
          <a:solidFill>
            <a:schemeClr val="bg1"/>
          </a:solidFill>
          <a:latin typeface="HelveticaNeueLT Pro 55 Roman" pitchFamily="34" charset="0"/>
          <a:ea typeface="宋体" panose="02010600030101010101" pitchFamily="2" charset="-122"/>
        </a:defRPr>
      </a:lvl5pPr>
      <a:lvl6pPr marL="457200" algn="ctr" defTabSz="1042670" rtl="0" fontAlgn="base">
        <a:spcBef>
          <a:spcPct val="0"/>
        </a:spcBef>
        <a:spcAft>
          <a:spcPct val="0"/>
        </a:spcAft>
        <a:defRPr sz="3600">
          <a:solidFill>
            <a:schemeClr val="bg1"/>
          </a:solidFill>
          <a:latin typeface="HelveticaNeueLT Pro 55 Roman" pitchFamily="34" charset="0"/>
          <a:ea typeface="宋体" panose="02010600030101010101" pitchFamily="2" charset="-122"/>
        </a:defRPr>
      </a:lvl6pPr>
      <a:lvl7pPr marL="914400" algn="ctr" defTabSz="1042670" rtl="0" fontAlgn="base">
        <a:spcBef>
          <a:spcPct val="0"/>
        </a:spcBef>
        <a:spcAft>
          <a:spcPct val="0"/>
        </a:spcAft>
        <a:defRPr sz="3600">
          <a:solidFill>
            <a:schemeClr val="bg1"/>
          </a:solidFill>
          <a:latin typeface="HelveticaNeueLT Pro 55 Roman" pitchFamily="34" charset="0"/>
          <a:ea typeface="宋体" panose="02010600030101010101" pitchFamily="2" charset="-122"/>
        </a:defRPr>
      </a:lvl7pPr>
      <a:lvl8pPr marL="1371600" algn="ctr" defTabSz="1042670" rtl="0" fontAlgn="base">
        <a:spcBef>
          <a:spcPct val="0"/>
        </a:spcBef>
        <a:spcAft>
          <a:spcPct val="0"/>
        </a:spcAft>
        <a:defRPr sz="3600">
          <a:solidFill>
            <a:schemeClr val="bg1"/>
          </a:solidFill>
          <a:latin typeface="HelveticaNeueLT Pro 55 Roman" pitchFamily="34" charset="0"/>
          <a:ea typeface="宋体" panose="02010600030101010101" pitchFamily="2" charset="-122"/>
        </a:defRPr>
      </a:lvl8pPr>
      <a:lvl9pPr marL="1828800" algn="ctr" defTabSz="1042670" rtl="0" fontAlgn="base">
        <a:spcBef>
          <a:spcPct val="0"/>
        </a:spcBef>
        <a:spcAft>
          <a:spcPct val="0"/>
        </a:spcAft>
        <a:defRPr sz="3600">
          <a:solidFill>
            <a:schemeClr val="bg1"/>
          </a:solidFill>
          <a:latin typeface="HelveticaNeueLT Pro 55 Roman" pitchFamily="34" charset="0"/>
          <a:ea typeface="宋体" panose="02010600030101010101" pitchFamily="2" charset="-122"/>
        </a:defRPr>
      </a:lvl9pPr>
    </p:titleStyle>
    <p:bodyStyle>
      <a:lvl1pPr marL="390525" indent="-390525" algn="l" defTabSz="1042670" rtl="0" eaLnBrk="0" fontAlgn="base" hangingPunct="0">
        <a:spcBef>
          <a:spcPct val="20000"/>
        </a:spcBef>
        <a:spcAft>
          <a:spcPct val="0"/>
        </a:spcAft>
        <a:buChar char="•"/>
        <a:defRPr sz="3700">
          <a:solidFill>
            <a:schemeClr val="tx1"/>
          </a:solidFill>
          <a:latin typeface="+mn-lt"/>
          <a:ea typeface="+mn-ea"/>
          <a:cs typeface="+mn-cs"/>
        </a:defRPr>
      </a:lvl1pPr>
      <a:lvl2pPr marL="847725" indent="-325755" algn="l" defTabSz="1042670" rtl="0" eaLnBrk="0" fontAlgn="base" hangingPunct="0">
        <a:spcBef>
          <a:spcPct val="20000"/>
        </a:spcBef>
        <a:spcAft>
          <a:spcPct val="0"/>
        </a:spcAft>
        <a:buChar char="–"/>
        <a:defRPr sz="3200">
          <a:solidFill>
            <a:schemeClr val="tx1"/>
          </a:solidFill>
          <a:latin typeface="+mn-lt"/>
          <a:ea typeface="+mn-ea"/>
        </a:defRPr>
      </a:lvl2pPr>
      <a:lvl3pPr marL="1303655" indent="-260350" algn="l" defTabSz="1042670" rtl="0" eaLnBrk="0" fontAlgn="base" hangingPunct="0">
        <a:spcBef>
          <a:spcPct val="20000"/>
        </a:spcBef>
        <a:spcAft>
          <a:spcPct val="0"/>
        </a:spcAft>
        <a:buChar char="•"/>
        <a:defRPr sz="2700">
          <a:solidFill>
            <a:schemeClr val="tx1"/>
          </a:solidFill>
          <a:latin typeface="+mn-lt"/>
          <a:ea typeface="+mn-ea"/>
        </a:defRPr>
      </a:lvl3pPr>
      <a:lvl4pPr marL="1825625" indent="-260350" algn="l" defTabSz="1042670" rtl="0" eaLnBrk="0" fontAlgn="base" hangingPunct="0">
        <a:spcBef>
          <a:spcPct val="20000"/>
        </a:spcBef>
        <a:spcAft>
          <a:spcPct val="0"/>
        </a:spcAft>
        <a:buChar char="–"/>
        <a:defRPr sz="2300">
          <a:solidFill>
            <a:schemeClr val="tx1"/>
          </a:solidFill>
          <a:latin typeface="+mn-lt"/>
          <a:ea typeface="+mn-ea"/>
        </a:defRPr>
      </a:lvl4pPr>
      <a:lvl5pPr marL="2346325" indent="-260350" algn="l" defTabSz="1042670" rtl="0" eaLnBrk="0" fontAlgn="base" hangingPunct="0">
        <a:spcBef>
          <a:spcPct val="20000"/>
        </a:spcBef>
        <a:spcAft>
          <a:spcPct val="0"/>
        </a:spcAft>
        <a:buChar char="»"/>
        <a:defRPr sz="2300">
          <a:solidFill>
            <a:schemeClr val="tx1"/>
          </a:solidFill>
          <a:latin typeface="+mn-lt"/>
          <a:ea typeface="+mn-ea"/>
        </a:defRPr>
      </a:lvl5pPr>
      <a:lvl6pPr marL="2803525" indent="-260350" algn="l" defTabSz="1042670" rtl="0" fontAlgn="base">
        <a:spcBef>
          <a:spcPct val="20000"/>
        </a:spcBef>
        <a:spcAft>
          <a:spcPct val="0"/>
        </a:spcAft>
        <a:buChar char="»"/>
        <a:defRPr sz="2300">
          <a:solidFill>
            <a:schemeClr val="tx1"/>
          </a:solidFill>
          <a:latin typeface="+mn-lt"/>
          <a:ea typeface="+mn-ea"/>
        </a:defRPr>
      </a:lvl6pPr>
      <a:lvl7pPr marL="3260725" indent="-260350" algn="l" defTabSz="1042670" rtl="0" fontAlgn="base">
        <a:spcBef>
          <a:spcPct val="20000"/>
        </a:spcBef>
        <a:spcAft>
          <a:spcPct val="0"/>
        </a:spcAft>
        <a:buChar char="»"/>
        <a:defRPr sz="2300">
          <a:solidFill>
            <a:schemeClr val="tx1"/>
          </a:solidFill>
          <a:latin typeface="+mn-lt"/>
          <a:ea typeface="+mn-ea"/>
        </a:defRPr>
      </a:lvl7pPr>
      <a:lvl8pPr marL="3717925" indent="-260350" algn="l" defTabSz="1042670" rtl="0" fontAlgn="base">
        <a:spcBef>
          <a:spcPct val="20000"/>
        </a:spcBef>
        <a:spcAft>
          <a:spcPct val="0"/>
        </a:spcAft>
        <a:buChar char="»"/>
        <a:defRPr sz="2300">
          <a:solidFill>
            <a:schemeClr val="tx1"/>
          </a:solidFill>
          <a:latin typeface="+mn-lt"/>
          <a:ea typeface="+mn-ea"/>
        </a:defRPr>
      </a:lvl8pPr>
      <a:lvl9pPr marL="4175125" indent="-260350" algn="l" defTabSz="1042670" rtl="0" fontAlgn="base">
        <a:spcBef>
          <a:spcPct val="20000"/>
        </a:spcBef>
        <a:spcAft>
          <a:spcPct val="0"/>
        </a:spcAft>
        <a:buChar char="»"/>
        <a:defRPr sz="2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34670" y="302801"/>
            <a:ext cx="9624060" cy="1260211"/>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34670" y="1764296"/>
            <a:ext cx="9624060" cy="49900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34670" y="7008172"/>
            <a:ext cx="2495127" cy="402567"/>
          </a:xfrm>
          <a:prstGeom prst="rect">
            <a:avLst/>
          </a:prstGeom>
        </p:spPr>
        <p:txBody>
          <a:bodyPr vert="horz" lIns="91440" tIns="45720" rIns="91440" bIns="45720" rtlCol="0" anchor="ctr"/>
          <a:lstStyle>
            <a:lvl1pPr algn="l">
              <a:defRPr sz="1055">
                <a:solidFill>
                  <a:schemeClr val="tx1">
                    <a:tint val="75000"/>
                  </a:schemeClr>
                </a:solidFill>
              </a:defRPr>
            </a:lvl1pPr>
          </a:lstStyle>
          <a:p>
            <a:pPr defTabSz="802005"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3653579" y="7008172"/>
            <a:ext cx="3386243" cy="402567"/>
          </a:xfrm>
          <a:prstGeom prst="rect">
            <a:avLst/>
          </a:prstGeom>
        </p:spPr>
        <p:txBody>
          <a:bodyPr vert="horz" lIns="91440" tIns="45720" rIns="91440" bIns="45720" rtlCol="0" anchor="ctr"/>
          <a:lstStyle>
            <a:lvl1pPr algn="ctr">
              <a:defRPr sz="1055">
                <a:solidFill>
                  <a:schemeClr val="tx1">
                    <a:tint val="75000"/>
                  </a:schemeClr>
                </a:solidFill>
              </a:defRPr>
            </a:lvl1pPr>
          </a:lstStyle>
          <a:p>
            <a:pPr defTabSz="802005"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7663603" y="7008172"/>
            <a:ext cx="2495127" cy="402567"/>
          </a:xfrm>
          <a:prstGeom prst="rect">
            <a:avLst/>
          </a:prstGeom>
        </p:spPr>
        <p:txBody>
          <a:bodyPr vert="horz" lIns="91440" tIns="45720" rIns="91440" bIns="45720" rtlCol="0" anchor="ctr"/>
          <a:lstStyle>
            <a:lvl1pPr algn="r">
              <a:defRPr sz="1055">
                <a:solidFill>
                  <a:schemeClr val="tx1">
                    <a:tint val="75000"/>
                  </a:schemeClr>
                </a:solidFill>
              </a:defRPr>
            </a:lvl1pPr>
          </a:lstStyle>
          <a:p>
            <a:pPr defTabSz="802005"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defTabSz="802005" rtl="0" eaLnBrk="1" latinLnBrk="0" hangingPunct="1">
        <a:spcBef>
          <a:spcPct val="0"/>
        </a:spcBef>
        <a:buNone/>
        <a:defRPr sz="386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5" kern="1200">
          <a:solidFill>
            <a:schemeClr val="tx1"/>
          </a:solidFill>
          <a:latin typeface="+mn-lt"/>
          <a:ea typeface="+mn-ea"/>
          <a:cs typeface="+mn-cs"/>
        </a:defRPr>
      </a:lvl1pPr>
      <a:lvl2pPr marL="651510" indent="-250825" algn="l" defTabSz="802005" rtl="0" eaLnBrk="1" latinLnBrk="0" hangingPunct="1">
        <a:spcBef>
          <a:spcPct val="20000"/>
        </a:spcBef>
        <a:buFont typeface="Arial" panose="020B0604020202020204" pitchFamily="34" charset="0"/>
        <a:buChar char="–"/>
        <a:defRPr sz="2455"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5" kern="1200">
          <a:solidFill>
            <a:schemeClr val="tx1"/>
          </a:solidFill>
          <a:latin typeface="+mn-lt"/>
          <a:ea typeface="+mn-ea"/>
          <a:cs typeface="+mn-cs"/>
        </a:defRPr>
      </a:lvl3pPr>
      <a:lvl4pPr marL="1403350" indent="-200660" algn="l" defTabSz="802005" rtl="0" eaLnBrk="1" latinLnBrk="0" hangingPunct="1">
        <a:spcBef>
          <a:spcPct val="20000"/>
        </a:spcBef>
        <a:buFont typeface="Arial" panose="020B0604020202020204" pitchFamily="34" charset="0"/>
        <a:buChar char="–"/>
        <a:defRPr sz="1755" kern="1200">
          <a:solidFill>
            <a:schemeClr val="tx1"/>
          </a:solidFill>
          <a:latin typeface="+mn-lt"/>
          <a:ea typeface="+mn-ea"/>
          <a:cs typeface="+mn-cs"/>
        </a:defRPr>
      </a:lvl4pPr>
      <a:lvl5pPr marL="1804670" indent="-200660" algn="l" defTabSz="802005" rtl="0" eaLnBrk="1" latinLnBrk="0" hangingPunct="1">
        <a:spcBef>
          <a:spcPct val="20000"/>
        </a:spcBef>
        <a:buFont typeface="Arial" panose="020B0604020202020204" pitchFamily="34" charset="0"/>
        <a:buChar char="»"/>
        <a:defRPr sz="1755" kern="1200">
          <a:solidFill>
            <a:schemeClr val="tx1"/>
          </a:solidFill>
          <a:latin typeface="+mn-lt"/>
          <a:ea typeface="+mn-ea"/>
          <a:cs typeface="+mn-cs"/>
        </a:defRPr>
      </a:lvl5pPr>
      <a:lvl6pPr marL="2205355" indent="-200660" algn="l" defTabSz="802005" rtl="0" eaLnBrk="1" latinLnBrk="0" hangingPunct="1">
        <a:spcBef>
          <a:spcPct val="20000"/>
        </a:spcBef>
        <a:buFont typeface="Arial" panose="020B0604020202020204" pitchFamily="34" charset="0"/>
        <a:buChar char="•"/>
        <a:defRPr sz="1755" kern="1200">
          <a:solidFill>
            <a:schemeClr val="tx1"/>
          </a:solidFill>
          <a:latin typeface="+mn-lt"/>
          <a:ea typeface="+mn-ea"/>
          <a:cs typeface="+mn-cs"/>
        </a:defRPr>
      </a:lvl6pPr>
      <a:lvl7pPr marL="2606675" indent="-200660" algn="l" defTabSz="802005" rtl="0" eaLnBrk="1" latinLnBrk="0" hangingPunct="1">
        <a:spcBef>
          <a:spcPct val="20000"/>
        </a:spcBef>
        <a:buFont typeface="Arial" panose="020B0604020202020204" pitchFamily="34" charset="0"/>
        <a:buChar char="•"/>
        <a:defRPr sz="1755" kern="1200">
          <a:solidFill>
            <a:schemeClr val="tx1"/>
          </a:solidFill>
          <a:latin typeface="+mn-lt"/>
          <a:ea typeface="+mn-ea"/>
          <a:cs typeface="+mn-cs"/>
        </a:defRPr>
      </a:lvl7pPr>
      <a:lvl8pPr marL="3007360" indent="-200660" algn="l" defTabSz="802005" rtl="0" eaLnBrk="1" latinLnBrk="0" hangingPunct="1">
        <a:spcBef>
          <a:spcPct val="20000"/>
        </a:spcBef>
        <a:buFont typeface="Arial" panose="020B0604020202020204" pitchFamily="34" charset="0"/>
        <a:buChar char="•"/>
        <a:defRPr sz="1755" kern="1200">
          <a:solidFill>
            <a:schemeClr val="tx1"/>
          </a:solidFill>
          <a:latin typeface="+mn-lt"/>
          <a:ea typeface="+mn-ea"/>
          <a:cs typeface="+mn-cs"/>
        </a:defRPr>
      </a:lvl8pPr>
      <a:lvl9pPr marL="3408680" indent="-200660" algn="l" defTabSz="802005" rtl="0" eaLnBrk="1" latinLnBrk="0" hangingPunct="1">
        <a:spcBef>
          <a:spcPct val="20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02005" rtl="0" eaLnBrk="1" latinLnBrk="0" hangingPunct="1">
        <a:defRPr sz="1580" kern="1200">
          <a:solidFill>
            <a:schemeClr val="tx1"/>
          </a:solidFill>
          <a:latin typeface="+mn-lt"/>
          <a:ea typeface="+mn-ea"/>
          <a:cs typeface="+mn-cs"/>
        </a:defRPr>
      </a:lvl1pPr>
      <a:lvl2pPr marL="401320" algn="l" defTabSz="802005" rtl="0" eaLnBrk="1" latinLnBrk="0" hangingPunct="1">
        <a:defRPr sz="1580" kern="1200">
          <a:solidFill>
            <a:schemeClr val="tx1"/>
          </a:solidFill>
          <a:latin typeface="+mn-lt"/>
          <a:ea typeface="+mn-ea"/>
          <a:cs typeface="+mn-cs"/>
        </a:defRPr>
      </a:lvl2pPr>
      <a:lvl3pPr marL="802005" algn="l" defTabSz="802005" rtl="0" eaLnBrk="1" latinLnBrk="0" hangingPunct="1">
        <a:defRPr sz="1580" kern="1200">
          <a:solidFill>
            <a:schemeClr val="tx1"/>
          </a:solidFill>
          <a:latin typeface="+mn-lt"/>
          <a:ea typeface="+mn-ea"/>
          <a:cs typeface="+mn-cs"/>
        </a:defRPr>
      </a:lvl3pPr>
      <a:lvl4pPr marL="1203325" algn="l" defTabSz="802005" rtl="0" eaLnBrk="1" latinLnBrk="0" hangingPunct="1">
        <a:defRPr sz="1580" kern="1200">
          <a:solidFill>
            <a:schemeClr val="tx1"/>
          </a:solidFill>
          <a:latin typeface="+mn-lt"/>
          <a:ea typeface="+mn-ea"/>
          <a:cs typeface="+mn-cs"/>
        </a:defRPr>
      </a:lvl4pPr>
      <a:lvl5pPr marL="1604010" algn="l" defTabSz="802005" rtl="0" eaLnBrk="1" latinLnBrk="0" hangingPunct="1">
        <a:defRPr sz="1580" kern="1200">
          <a:solidFill>
            <a:schemeClr val="tx1"/>
          </a:solidFill>
          <a:latin typeface="+mn-lt"/>
          <a:ea typeface="+mn-ea"/>
          <a:cs typeface="+mn-cs"/>
        </a:defRPr>
      </a:lvl5pPr>
      <a:lvl6pPr marL="2005330" algn="l" defTabSz="802005" rtl="0" eaLnBrk="1" latinLnBrk="0" hangingPunct="1">
        <a:defRPr sz="1580" kern="1200">
          <a:solidFill>
            <a:schemeClr val="tx1"/>
          </a:solidFill>
          <a:latin typeface="+mn-lt"/>
          <a:ea typeface="+mn-ea"/>
          <a:cs typeface="+mn-cs"/>
        </a:defRPr>
      </a:lvl6pPr>
      <a:lvl7pPr marL="2406015" algn="l" defTabSz="802005" rtl="0" eaLnBrk="1" latinLnBrk="0" hangingPunct="1">
        <a:defRPr sz="1580" kern="1200">
          <a:solidFill>
            <a:schemeClr val="tx1"/>
          </a:solidFill>
          <a:latin typeface="+mn-lt"/>
          <a:ea typeface="+mn-ea"/>
          <a:cs typeface="+mn-cs"/>
        </a:defRPr>
      </a:lvl7pPr>
      <a:lvl8pPr marL="2807335" algn="l" defTabSz="802005" rtl="0" eaLnBrk="1" latinLnBrk="0" hangingPunct="1">
        <a:defRPr sz="1580" kern="1200">
          <a:solidFill>
            <a:schemeClr val="tx1"/>
          </a:solidFill>
          <a:latin typeface="+mn-lt"/>
          <a:ea typeface="+mn-ea"/>
          <a:cs typeface="+mn-cs"/>
        </a:defRPr>
      </a:lvl8pPr>
      <a:lvl9pPr marL="3208020" algn="l" defTabSz="802005" rtl="0" eaLnBrk="1" latinLnBrk="0" hangingPunct="1">
        <a:defRPr sz="1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hyperlink" Target="http://www.baidu.com/s?wd=%E8%B6%85%E5%A3%B0%E6%B3%A2%E6%97%A0%E6%8D%9F%E6%A3%80%E6%B5%8B&amp;tn=44039180_cpr&amp;fenlei=mv6quAkxTZn0IZRqIHckPjm4nH00T1Y3rHu9rAn1m1uhnjn3nH790ZwV5Hcvrjm3rH6sPfKWUMw85HfYnjn4nH6sgvPsT6KdThsqpZwYTjCEQLGCpyw9Uz4Bmy-bIi4WUvYETgN-TLwGUv3En104njnYPHcs" TargetMode="External"/><Relationship Id="rId4" Type="http://schemas.openxmlformats.org/officeDocument/2006/relationships/hyperlink" Target="http://www.baidu.com/s?wd=%E6%97%A0%E6%8D%9F%E6%A3%80%E6%B5%8B%E8%AE%BE%E5%A4%87&amp;tn=44039180_cpr&amp;fenlei=mv6quAkxTZn0IZRqIHckPjm4nH00T1Y3rHu9rAn1m1uhnjn3nH790ZwV5Hcvrjm3rH6sPfKWUMw85HfYnjn4nH6sgvPsT6KdThsqpZwYTjCEQLGCpyw9Uz4Bmy-bIi4WUvYETgN-TLwGUv3En104njnYPHcs" TargetMode="External"/><Relationship Id="rId3" Type="http://schemas.openxmlformats.org/officeDocument/2006/relationships/hyperlink" Target="http://www.baidu.com/s?wd=%E6%A3%80%E6%B5%8B%E5%B9%B3%E5%8F%B0&amp;tn=44039180_cpr&amp;fenlei=mv6quAkxTZn0IZRqIHckPjm4nH00T1Y3rHu9rAn1m1uhnjn3nH790ZwV5Hcvrjm3rH6sPfKWUMw85HfYnjn4nH6sgvPsT6KdThsqpZwYTjCEQLGCpyw9Uz4Bmy-bIi4WUvYETgN-TLwGUv3En104njnYPHcs" TargetMode="External"/><Relationship Id="rId2" Type="http://schemas.openxmlformats.org/officeDocument/2006/relationships/hyperlink" Target="http://www.baidu.com/s?wd=%E4%BF%9D%E8%AF%81%E8%B4%A8%E9%87%8F&amp;tn=44039180_cpr&amp;fenlei=mv6quAkxTZn0IZRqIHckPjm4nH00T1Y3rHu9rAn1m1uhnjn3nH790ZwV5Hcvrjm3rH6sPfKWUMw85HfYnjn4nH6sgvPsT6KdThsqpZwYTjCEQLGCpyw9Uz4Bmy-bIi4WUvYETgN-TLwGUv3En104njnYPHcs" TargetMode="External"/><Relationship Id="rId1" Type="http://schemas.openxmlformats.org/officeDocument/2006/relationships/hyperlink" Target="http://www.baidu.com/s?wd=%E5%86%B2%E5%8E%8B%E8%AE%BE%E5%A4%87&amp;tn=44039180_cpr&amp;fenlei=mv6quAkxTZn0IZRqIHckPjm4nH00T1Y3rHu9rAn1m1uhnjn3nH790ZwV5Hcvrjm3rH6sPfKWUMw85HfYnjn4nH6sgvPsT6KdThsqpZwYTjCEQLGCpyw9Uz4Bmy-bIi4WUvYETgN-TLwGUv3En104njnYPHcs" TargetMode="Externa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22.jpeg"/><Relationship Id="rId4" Type="http://schemas.openxmlformats.org/officeDocument/2006/relationships/tags" Target="../tags/tag19.xml"/><Relationship Id="rId3" Type="http://schemas.openxmlformats.org/officeDocument/2006/relationships/image" Target="../media/image21.jpeg"/><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9.GIF"/><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933897" y="2700511"/>
            <a:ext cx="8825606" cy="1727200"/>
          </a:xfrm>
        </p:spPr>
        <p:txBody>
          <a:bodyPr/>
          <a:lstStyle/>
          <a:p>
            <a:pPr eaLnBrk="1" hangingPunct="1">
              <a:defRPr/>
            </a:pPr>
            <a:r>
              <a:rPr lang="zh-CN" altLang="en-US" sz="6600" dirty="0" smtClean="0">
                <a:latin typeface="+mj-ea"/>
                <a:ea typeface="+mj-ea"/>
                <a:cs typeface="+mj-cs"/>
              </a:rPr>
              <a:t>燃气锅炉安全技术培训</a:t>
            </a:r>
            <a:endParaRPr lang="zh-CN" altLang="en-US" sz="6600" dirty="0">
              <a:latin typeface="+mj-ea"/>
              <a:ea typeface="+mj-ea"/>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6715230" y="4140872"/>
            <a:ext cx="2074074" cy="418825"/>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105" b="1" dirty="0">
                <a:solidFill>
                  <a:schemeClr val="lt1"/>
                </a:solidFill>
                <a:effectLst/>
                <a:latin typeface="微软雅黑" panose="020B0503020204020204" charset="-122"/>
                <a:ea typeface="微软雅黑" panose="020B0503020204020204" charset="-122"/>
              </a:rPr>
              <a:t>博富特咨询</a:t>
            </a:r>
            <a:r>
              <a:rPr lang="en-US" altLang="zh-CN" sz="2105" b="1" dirty="0">
                <a:solidFill>
                  <a:schemeClr val="lt1"/>
                </a:solidFill>
                <a:effectLst/>
                <a:latin typeface="微软雅黑" panose="020B0503020204020204" charset="-122"/>
                <a:ea typeface="微软雅黑" panose="020B0503020204020204" charset="-122"/>
              </a:rPr>
              <a:t> </a:t>
            </a:r>
            <a:endParaRPr lang="en-US" altLang="zh-CN" sz="2105"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6320542" y="5235412"/>
            <a:ext cx="789375" cy="789375"/>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755" b="1">
                <a:solidFill>
                  <a:schemeClr val="dk1">
                    <a:lumMod val="85000"/>
                    <a:lumOff val="15000"/>
                  </a:schemeClr>
                </a:solidFill>
              </a:rPr>
              <a:t>全面</a:t>
            </a:r>
            <a:endParaRPr lang="zh-CN" altLang="en-US" sz="1755" b="1">
              <a:solidFill>
                <a:schemeClr val="dk1">
                  <a:lumMod val="85000"/>
                  <a:lumOff val="15000"/>
                </a:schemeClr>
              </a:solidFill>
            </a:endParaRPr>
          </a:p>
        </p:txBody>
      </p:sp>
      <p:sp>
        <p:nvSpPr>
          <p:cNvPr id="9" name="椭圆 8"/>
          <p:cNvSpPr/>
          <p:nvPr>
            <p:custDataLst>
              <p:tags r:id="rId3"/>
            </p:custDataLst>
          </p:nvPr>
        </p:nvSpPr>
        <p:spPr>
          <a:xfrm>
            <a:off x="7410857" y="5235949"/>
            <a:ext cx="789375" cy="78937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755" b="1">
                <a:solidFill>
                  <a:schemeClr val="dk1">
                    <a:lumMod val="85000"/>
                    <a:lumOff val="15000"/>
                  </a:schemeClr>
                </a:solidFill>
              </a:rPr>
              <a:t>专业</a:t>
            </a:r>
            <a:endParaRPr lang="zh-CN" altLang="en-US" sz="1755" b="1">
              <a:solidFill>
                <a:schemeClr val="dk1">
                  <a:lumMod val="85000"/>
                  <a:lumOff val="15000"/>
                </a:schemeClr>
              </a:solidFill>
            </a:endParaRPr>
          </a:p>
        </p:txBody>
      </p:sp>
      <p:sp>
        <p:nvSpPr>
          <p:cNvPr id="10" name="椭圆 9"/>
          <p:cNvSpPr/>
          <p:nvPr>
            <p:custDataLst>
              <p:tags r:id="rId4"/>
            </p:custDataLst>
          </p:nvPr>
        </p:nvSpPr>
        <p:spPr>
          <a:xfrm>
            <a:off x="8501173" y="5235412"/>
            <a:ext cx="789375" cy="78937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755" b="1">
                <a:solidFill>
                  <a:schemeClr val="dk1">
                    <a:lumMod val="85000"/>
                    <a:lumOff val="15000"/>
                  </a:schemeClr>
                </a:solidFill>
              </a:rPr>
              <a:t>实用</a:t>
            </a:r>
            <a:endParaRPr lang="zh-CN" altLang="en-US" sz="1755"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040" y="2137557"/>
            <a:ext cx="9715568" cy="1323439"/>
          </a:xfrm>
          <a:prstGeom prst="rect">
            <a:avLst/>
          </a:prstGeom>
          <a:noFill/>
        </p:spPr>
        <p:txBody>
          <a:bodyPr wrap="square" rtlCol="0">
            <a:spAutoFit/>
          </a:bodyPr>
          <a:lstStyle/>
          <a:p>
            <a:r>
              <a:rPr lang="en-US" dirty="0" smtClean="0"/>
              <a:t>1</a:t>
            </a:r>
            <a:r>
              <a:rPr lang="zh-CN" altLang="en-US" dirty="0" smtClean="0"/>
              <a:t>、燃料供应设施：存储和运输燃料功能。</a:t>
            </a:r>
            <a:endParaRPr lang="zh-CN" altLang="en-US" dirty="0" smtClean="0"/>
          </a:p>
          <a:p>
            <a:r>
              <a:rPr lang="en-US" dirty="0" smtClean="0"/>
              <a:t>2</a:t>
            </a:r>
            <a:r>
              <a:rPr lang="zh-CN" altLang="en-US" dirty="0" smtClean="0"/>
              <a:t>、给水设备：由给水泵将经过水处理设备处理后的给水送入锅炉。</a:t>
            </a:r>
            <a:endParaRPr lang="zh-CN" altLang="en-US" dirty="0" smtClean="0"/>
          </a:p>
          <a:p>
            <a:r>
              <a:rPr lang="en-US" dirty="0" smtClean="0"/>
              <a:t>3</a:t>
            </a:r>
            <a:r>
              <a:rPr lang="zh-CN" altLang="en-US" dirty="0" smtClean="0"/>
              <a:t>、送风设备：通过送风机将输往炉膛的装置。</a:t>
            </a:r>
            <a:endParaRPr lang="zh-CN" altLang="en-US" dirty="0" smtClean="0"/>
          </a:p>
          <a:p>
            <a:r>
              <a:rPr lang="en-US" dirty="0" smtClean="0"/>
              <a:t>4</a:t>
            </a:r>
            <a:r>
              <a:rPr lang="zh-CN" altLang="en-US" dirty="0" smtClean="0"/>
              <a:t>、自动控制设备：自动检测、程序控制、自动保护和自动调节。</a:t>
            </a:r>
            <a:endParaRPr lang="zh-CN" altLang="en-US" dirty="0" smtClean="0"/>
          </a:p>
        </p:txBody>
      </p:sp>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46040" y="1637491"/>
            <a:ext cx="4286280" cy="400110"/>
          </a:xfrm>
          <a:prstGeom prst="rect">
            <a:avLst/>
          </a:prstGeom>
          <a:noFill/>
        </p:spPr>
        <p:txBody>
          <a:bodyPr wrap="square" rtlCol="0">
            <a:spAutoFit/>
          </a:bodyPr>
          <a:lstStyle/>
          <a:p>
            <a:r>
              <a:rPr lang="zh-CN" altLang="en-US" dirty="0" smtClean="0"/>
              <a:t>燃气锅炉的辅助部件：</a:t>
            </a:r>
            <a:endParaRPr lang="en-US" altLang="zh-CN" dirty="0" smtClean="0"/>
          </a:p>
        </p:txBody>
      </p:sp>
      <p:sp>
        <p:nvSpPr>
          <p:cNvPr id="13" name="TextBox 12"/>
          <p:cNvSpPr txBox="1"/>
          <p:nvPr/>
        </p:nvSpPr>
        <p:spPr>
          <a:xfrm>
            <a:off x="346040" y="4066383"/>
            <a:ext cx="9715568" cy="1631216"/>
          </a:xfrm>
          <a:prstGeom prst="rect">
            <a:avLst/>
          </a:prstGeom>
          <a:noFill/>
        </p:spPr>
        <p:txBody>
          <a:bodyPr wrap="square" rtlCol="0">
            <a:spAutoFit/>
          </a:bodyPr>
          <a:lstStyle/>
          <a:p>
            <a:pPr lvl="0"/>
            <a:r>
              <a:rPr lang="zh-CN" altLang="en-US" dirty="0" smtClean="0"/>
              <a:t>水在锅（锅筒）中不断被炉里气体燃料燃烧释放出来的能量加热，温度升高并产生带压蒸汽，由于水的沸点随压力的升高而升高，锅是密封的，水蒸气在里面的膨胀受到限制而产生压力形成热动力（严格的说锅炉的水蒸气是水在锅筒中定压加热至饱和水再汽化形成的）作为一种能源广泛使用。</a:t>
            </a:r>
            <a:endParaRPr lang="zh-CN" altLang="en-US" dirty="0" smtClean="0"/>
          </a:p>
          <a:p>
            <a:endParaRPr lang="zh-CN" altLang="en-US" dirty="0"/>
          </a:p>
        </p:txBody>
      </p:sp>
      <p:sp>
        <p:nvSpPr>
          <p:cNvPr id="14" name="TextBox 13"/>
          <p:cNvSpPr txBox="1"/>
          <p:nvPr/>
        </p:nvSpPr>
        <p:spPr>
          <a:xfrm>
            <a:off x="417478" y="3566317"/>
            <a:ext cx="1428760" cy="400110"/>
          </a:xfrm>
          <a:prstGeom prst="rect">
            <a:avLst/>
          </a:prstGeom>
          <a:noFill/>
        </p:spPr>
        <p:txBody>
          <a:bodyPr wrap="square" rtlCol="0">
            <a:spAutoFit/>
          </a:bodyPr>
          <a:lstStyle/>
          <a:p>
            <a:r>
              <a:rPr lang="zh-CN" altLang="en-US" dirty="0" smtClean="0"/>
              <a:t>工作原理：</a:t>
            </a:r>
            <a:endParaRPr lang="zh-CN"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Picture 12" descr="https://ss0.bdstatic.com/70cFvHSh_Q1YnxGkpoWK1HF6hhy/it/u=3910443906,869153100&amp;fm=23&amp;gp=0.jpg"/>
          <p:cNvPicPr>
            <a:picLocks noChangeAspect="1" noChangeArrowheads="1"/>
          </p:cNvPicPr>
          <p:nvPr/>
        </p:nvPicPr>
        <p:blipFill>
          <a:blip r:embed="rId1"/>
          <a:srcRect/>
          <a:stretch>
            <a:fillRect/>
          </a:stretch>
        </p:blipFill>
        <p:spPr bwMode="auto">
          <a:xfrm>
            <a:off x="346040" y="1494615"/>
            <a:ext cx="9715568" cy="564360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1" name="Picture 8" descr="https://ss3.bdstatic.com/70cFv8Sh_Q1YnxGkpoWK1HF6hhy/it/u=1487079677,1897959216&amp;fm=23&amp;gp=0.jpg"/>
          <p:cNvPicPr>
            <a:picLocks noChangeAspect="1" noChangeArrowheads="1"/>
          </p:cNvPicPr>
          <p:nvPr/>
        </p:nvPicPr>
        <p:blipFill>
          <a:blip r:embed="rId1"/>
          <a:srcRect/>
          <a:stretch>
            <a:fillRect/>
          </a:stretch>
        </p:blipFill>
        <p:spPr bwMode="auto">
          <a:xfrm>
            <a:off x="346040" y="1851805"/>
            <a:ext cx="4063944" cy="4643470"/>
          </a:xfrm>
          <a:prstGeom prst="rect">
            <a:avLst/>
          </a:prstGeom>
          <a:noFill/>
        </p:spPr>
      </p:pic>
      <p:pic>
        <p:nvPicPr>
          <p:cNvPr id="12" name="Picture 10" descr="https://timgsa.baidu.com/timg?image&amp;quality=80&amp;size=b10000_10000&amp;sec=1488177131&amp;di=2fbf19dffedcb9f51c86a2a67287315d&amp;src=http://i.hvacr.cn/uploads/sells/2015/05/28/201505281820095317378.jpg"/>
          <p:cNvPicPr>
            <a:picLocks noChangeAspect="1" noChangeArrowheads="1"/>
          </p:cNvPicPr>
          <p:nvPr/>
        </p:nvPicPr>
        <p:blipFill>
          <a:blip r:embed="rId2"/>
          <a:srcRect/>
          <a:stretch>
            <a:fillRect/>
          </a:stretch>
        </p:blipFill>
        <p:spPr bwMode="auto">
          <a:xfrm>
            <a:off x="4632320" y="1851805"/>
            <a:ext cx="5429288" cy="464347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9" name="Picture 2" descr="https://timgsa.baidu.com/timg?image&amp;quality=80&amp;size=b9999_10000&amp;sec=1488187802133&amp;di=03466cf31112964aaac6c9cf7734b287&amp;imgtype=0&amp;src=http%3A%2F%2Fwww.zhenkongguolu.cn%2Fd%2Ffile%2Fpro9-0.jpg"/>
          <p:cNvPicPr>
            <a:picLocks noChangeAspect="1" noChangeArrowheads="1"/>
          </p:cNvPicPr>
          <p:nvPr/>
        </p:nvPicPr>
        <p:blipFill>
          <a:blip r:embed="rId1"/>
          <a:srcRect/>
          <a:stretch>
            <a:fillRect/>
          </a:stretch>
        </p:blipFill>
        <p:spPr bwMode="auto">
          <a:xfrm>
            <a:off x="346039" y="1566053"/>
            <a:ext cx="9715569" cy="521497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7940" y="2280433"/>
            <a:ext cx="4071966" cy="400110"/>
          </a:xfrm>
          <a:prstGeom prst="rect">
            <a:avLst/>
          </a:prstGeom>
          <a:noFill/>
        </p:spPr>
        <p:txBody>
          <a:bodyPr wrap="square" rtlCol="0">
            <a:spAutoFit/>
          </a:bodyPr>
          <a:lstStyle/>
          <a:p>
            <a:endParaRPr lang="en-US" altLang="zh-CN" dirty="0" smtClean="0"/>
          </a:p>
        </p:txBody>
      </p:sp>
      <p:sp>
        <p:nvSpPr>
          <p:cNvPr id="19" name="矩形 18"/>
          <p:cNvSpPr/>
          <p:nvPr/>
        </p:nvSpPr>
        <p:spPr>
          <a:xfrm>
            <a:off x="3489312" y="2494747"/>
            <a:ext cx="184731" cy="400110"/>
          </a:xfrm>
          <a:prstGeom prst="rect">
            <a:avLst/>
          </a:prstGeom>
        </p:spPr>
        <p:txBody>
          <a:bodyPr wrap="none">
            <a:spAutoFit/>
          </a:bodyPr>
          <a:lstStyle/>
          <a:p>
            <a:endParaRPr lang="en-US" altLang="zh-CN" dirty="0" smtClean="0"/>
          </a:p>
        </p:txBody>
      </p:sp>
      <p:sp>
        <p:nvSpPr>
          <p:cNvPr id="14" name="流程图: 终止 13"/>
          <p:cNvSpPr/>
          <p:nvPr/>
        </p:nvSpPr>
        <p:spPr bwMode="auto">
          <a:xfrm>
            <a:off x="2060552" y="3209127"/>
            <a:ext cx="6858048" cy="1071570"/>
          </a:xfrm>
          <a:prstGeom prst="flowChartTermina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2774932" y="3209127"/>
            <a:ext cx="5643602" cy="1077218"/>
          </a:xfrm>
          <a:prstGeom prst="rect">
            <a:avLst/>
          </a:prstGeom>
          <a:noFill/>
        </p:spPr>
        <p:txBody>
          <a:bodyPr wrap="square" rtlCol="0">
            <a:spAutoFit/>
          </a:bodyPr>
          <a:lstStyle/>
          <a:p>
            <a:pPr algn="ctr"/>
            <a:r>
              <a:rPr lang="en-US" altLang="zh-CN" sz="3200" dirty="0" smtClean="0"/>
              <a:t>2</a:t>
            </a:r>
            <a:r>
              <a:rPr lang="zh-CN" altLang="en-US" sz="3200" dirty="0" smtClean="0"/>
              <a:t>、燃气锅炉的招标、采购、安装、使用</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040" y="1994681"/>
            <a:ext cx="9572692" cy="4708981"/>
          </a:xfrm>
          <a:prstGeom prst="rect">
            <a:avLst/>
          </a:prstGeom>
          <a:noFill/>
        </p:spPr>
        <p:txBody>
          <a:bodyPr wrap="square" rtlCol="0">
            <a:spAutoFit/>
          </a:bodyPr>
          <a:lstStyle/>
          <a:p>
            <a:pPr algn="just"/>
            <a:r>
              <a:rPr lang="zh-CN" altLang="en-US" dirty="0" smtClean="0"/>
              <a:t>投标人应具备</a:t>
            </a:r>
            <a:endParaRPr lang="zh-CN" altLang="en-US" dirty="0" smtClean="0"/>
          </a:p>
          <a:p>
            <a:pPr algn="just"/>
            <a:r>
              <a:rPr lang="zh-CN" altLang="en-US" dirty="0" smtClean="0"/>
              <a:t>（</a:t>
            </a:r>
            <a:r>
              <a:rPr lang="en-US" altLang="zh-CN" dirty="0" smtClean="0"/>
              <a:t>1</a:t>
            </a:r>
            <a:r>
              <a:rPr lang="zh-CN" altLang="en-US" dirty="0" smtClean="0"/>
              <a:t>）具备“中华人民共和国特种设备制造许可证”</a:t>
            </a:r>
            <a:r>
              <a:rPr lang="en-US" altLang="zh-CN" dirty="0" smtClean="0"/>
              <a:t>(</a:t>
            </a:r>
            <a:r>
              <a:rPr lang="zh-CN" altLang="en-US" dirty="0" smtClean="0"/>
              <a:t>锅炉</a:t>
            </a:r>
            <a:r>
              <a:rPr lang="en-US" altLang="zh-CN" dirty="0" smtClean="0"/>
              <a:t>) </a:t>
            </a:r>
            <a:r>
              <a:rPr lang="en-US" altLang="zh-CN" dirty="0" smtClean="0">
                <a:solidFill>
                  <a:srgbClr val="FF0000"/>
                </a:solidFill>
              </a:rPr>
              <a:t>B</a:t>
            </a:r>
            <a:r>
              <a:rPr lang="zh-CN" altLang="en-US" dirty="0" smtClean="0">
                <a:solidFill>
                  <a:srgbClr val="FF0000"/>
                </a:solidFill>
              </a:rPr>
              <a:t>级</a:t>
            </a:r>
            <a:r>
              <a:rPr lang="zh-CN" altLang="en-US" dirty="0" smtClean="0"/>
              <a:t>。</a:t>
            </a:r>
            <a:endParaRPr lang="zh-CN" altLang="en-US" dirty="0" smtClean="0"/>
          </a:p>
          <a:p>
            <a:pPr algn="just"/>
            <a:r>
              <a:rPr lang="zh-CN" altLang="en-US" dirty="0" smtClean="0"/>
              <a:t>（</a:t>
            </a:r>
            <a:r>
              <a:rPr lang="en-US" altLang="zh-CN" dirty="0" smtClean="0"/>
              <a:t>2</a:t>
            </a:r>
            <a:r>
              <a:rPr lang="zh-CN" altLang="en-US" dirty="0" smtClean="0"/>
              <a:t>）具备“第一、二类中华人民共和国特种设备设计许可证”</a:t>
            </a:r>
            <a:r>
              <a:rPr lang="zh-CN" altLang="en-US" dirty="0" smtClean="0">
                <a:solidFill>
                  <a:srgbClr val="FF0000"/>
                </a:solidFill>
              </a:rPr>
              <a:t>（压力容器）一、二类</a:t>
            </a:r>
            <a:r>
              <a:rPr lang="zh-CN" altLang="en-US" dirty="0" smtClean="0"/>
              <a:t>。</a:t>
            </a:r>
            <a:endParaRPr lang="zh-CN" altLang="en-US" dirty="0" smtClean="0"/>
          </a:p>
          <a:p>
            <a:pPr algn="just"/>
            <a:r>
              <a:rPr lang="zh-CN" altLang="en-US" dirty="0" smtClean="0"/>
              <a:t>（</a:t>
            </a:r>
            <a:r>
              <a:rPr lang="en-US" altLang="zh-CN" dirty="0" smtClean="0"/>
              <a:t>3</a:t>
            </a:r>
            <a:r>
              <a:rPr lang="zh-CN" altLang="en-US" dirty="0" smtClean="0"/>
              <a:t>）具备“中华人民共和国特种设备制造许可证” （压力容器）一类、二类。</a:t>
            </a:r>
            <a:endParaRPr lang="zh-CN" altLang="en-US" dirty="0" smtClean="0"/>
          </a:p>
          <a:p>
            <a:pPr algn="just"/>
            <a:r>
              <a:rPr lang="zh-CN" altLang="en-US" dirty="0" smtClean="0"/>
              <a:t>（</a:t>
            </a:r>
            <a:r>
              <a:rPr lang="en-US" altLang="zh-CN" dirty="0" smtClean="0"/>
              <a:t>4</a:t>
            </a:r>
            <a:r>
              <a:rPr lang="zh-CN" altLang="en-US" dirty="0" smtClean="0"/>
              <a:t>）具备“中华人民共和国特种设备安装改造维修许可证”</a:t>
            </a:r>
            <a:r>
              <a:rPr lang="zh-CN" altLang="en-US" dirty="0" smtClean="0">
                <a:solidFill>
                  <a:srgbClr val="FF0000"/>
                </a:solidFill>
              </a:rPr>
              <a:t>（锅炉）</a:t>
            </a:r>
            <a:r>
              <a:rPr lang="en-US" altLang="zh-CN" dirty="0" smtClean="0">
                <a:solidFill>
                  <a:srgbClr val="FF0000"/>
                </a:solidFill>
              </a:rPr>
              <a:t>2</a:t>
            </a:r>
            <a:r>
              <a:rPr lang="zh-CN" altLang="en-US" dirty="0" smtClean="0">
                <a:solidFill>
                  <a:srgbClr val="FF0000"/>
                </a:solidFill>
              </a:rPr>
              <a:t>级。</a:t>
            </a:r>
            <a:endParaRPr lang="zh-CN" altLang="en-US" dirty="0" smtClean="0">
              <a:solidFill>
                <a:srgbClr val="FF0000"/>
              </a:solidFill>
            </a:endParaRPr>
          </a:p>
          <a:p>
            <a:pPr algn="just"/>
            <a:r>
              <a:rPr lang="zh-CN" altLang="en-US" dirty="0" smtClean="0"/>
              <a:t>（</a:t>
            </a:r>
            <a:r>
              <a:rPr lang="en-US" altLang="zh-CN" dirty="0" smtClean="0"/>
              <a:t>5</a:t>
            </a:r>
            <a:r>
              <a:rPr lang="zh-CN" altLang="en-US" dirty="0" smtClean="0"/>
              <a:t>）具备</a:t>
            </a:r>
            <a:r>
              <a:rPr lang="en-US" altLang="zh-CN" dirty="0" smtClean="0"/>
              <a:t>ISO9001</a:t>
            </a:r>
            <a:r>
              <a:rPr lang="zh-CN" altLang="en-US" dirty="0" smtClean="0"/>
              <a:t>质量管理体系认证证书，</a:t>
            </a:r>
            <a:r>
              <a:rPr lang="en-US" altLang="zh-CN" dirty="0" smtClean="0"/>
              <a:t>ISO14001</a:t>
            </a:r>
            <a:r>
              <a:rPr lang="zh-CN" altLang="en-US" dirty="0" smtClean="0"/>
              <a:t>环境管理体系认证证书。</a:t>
            </a:r>
            <a:endParaRPr lang="zh-CN" altLang="en-US" dirty="0" smtClean="0"/>
          </a:p>
          <a:p>
            <a:pPr algn="just"/>
            <a:r>
              <a:rPr lang="zh-CN" altLang="en-US" dirty="0" smtClean="0"/>
              <a:t>（</a:t>
            </a:r>
            <a:r>
              <a:rPr lang="en-US" altLang="zh-CN" dirty="0" smtClean="0"/>
              <a:t>6</a:t>
            </a:r>
            <a:r>
              <a:rPr lang="zh-CN" altLang="en-US" dirty="0" smtClean="0"/>
              <a:t>）企业注册资本</a:t>
            </a:r>
            <a:r>
              <a:rPr lang="en-US" altLang="zh-CN" dirty="0" smtClean="0"/>
              <a:t>5000</a:t>
            </a:r>
            <a:r>
              <a:rPr lang="zh-CN" altLang="en-US" dirty="0" smtClean="0"/>
              <a:t>万元人民币及以上。</a:t>
            </a:r>
            <a:endParaRPr lang="zh-CN" altLang="en-US" dirty="0" smtClean="0"/>
          </a:p>
          <a:p>
            <a:pPr algn="just"/>
            <a:r>
              <a:rPr lang="zh-CN" altLang="en-US" dirty="0" smtClean="0"/>
              <a:t>（</a:t>
            </a:r>
            <a:r>
              <a:rPr lang="en-US" altLang="zh-CN" dirty="0" smtClean="0"/>
              <a:t>7</a:t>
            </a:r>
            <a:r>
              <a:rPr lang="zh-CN" altLang="en-US" dirty="0" smtClean="0"/>
              <a:t>）业绩：近三年内同类产品（不小于本次招标规格）设计、制造、供货的业绩</a:t>
            </a:r>
            <a:r>
              <a:rPr lang="en-US" altLang="zh-CN" dirty="0" smtClean="0"/>
              <a:t>5</a:t>
            </a:r>
            <a:r>
              <a:rPr lang="zh-CN" altLang="en-US" dirty="0" smtClean="0"/>
              <a:t>台</a:t>
            </a:r>
            <a:r>
              <a:rPr lang="en-US" altLang="zh-CN" dirty="0" smtClean="0"/>
              <a:t>/</a:t>
            </a:r>
            <a:r>
              <a:rPr lang="zh-CN" altLang="en-US" dirty="0" smtClean="0"/>
              <a:t>套以上（提供使用单位、联系人及联系电话、同类业绩合同原件），并且运行状况良好（提供用户证明材料）。</a:t>
            </a:r>
            <a:endParaRPr lang="zh-CN" altLang="en-US" dirty="0" smtClean="0"/>
          </a:p>
          <a:p>
            <a:pPr algn="just"/>
            <a:r>
              <a:rPr lang="zh-CN" altLang="en-US" dirty="0" smtClean="0"/>
              <a:t>（</a:t>
            </a:r>
            <a:r>
              <a:rPr lang="en-US" altLang="zh-CN" dirty="0" smtClean="0"/>
              <a:t>8</a:t>
            </a:r>
            <a:r>
              <a:rPr lang="zh-CN" altLang="en-US" dirty="0" smtClean="0"/>
              <a:t>）具有良好的银行资信和商业信誉，没有处于被责令停业、财产被接管、冻结破产状态，无被索赔等不良记录。</a:t>
            </a:r>
            <a:endParaRPr lang="zh-CN" altLang="en-US" dirty="0" smtClean="0"/>
          </a:p>
          <a:p>
            <a:pPr algn="just"/>
            <a:r>
              <a:rPr lang="zh-CN" altLang="en-US" dirty="0" smtClean="0"/>
              <a:t>（</a:t>
            </a:r>
            <a:r>
              <a:rPr lang="en-US" altLang="zh-CN" dirty="0" smtClean="0"/>
              <a:t>9</a:t>
            </a:r>
            <a:r>
              <a:rPr lang="zh-CN" altLang="en-US" dirty="0" smtClean="0"/>
              <a:t>）投标单位近</a:t>
            </a:r>
            <a:r>
              <a:rPr lang="en-US" altLang="zh-CN" dirty="0" smtClean="0"/>
              <a:t>5</a:t>
            </a:r>
            <a:r>
              <a:rPr lang="zh-CN" altLang="en-US" dirty="0" smtClean="0"/>
              <a:t>年以内没有重大安全事故发生。</a:t>
            </a:r>
            <a:endParaRPr lang="zh-CN" altLang="en-US" dirty="0" smtClean="0"/>
          </a:p>
          <a:p>
            <a:pPr algn="just"/>
            <a:r>
              <a:rPr lang="zh-CN" altLang="en-US" dirty="0" smtClean="0"/>
              <a:t>（</a:t>
            </a:r>
            <a:r>
              <a:rPr lang="en-US" altLang="zh-CN" dirty="0" smtClean="0"/>
              <a:t>10</a:t>
            </a:r>
            <a:r>
              <a:rPr lang="zh-CN" altLang="en-US" dirty="0" smtClean="0"/>
              <a:t>）不接受联合体投标。</a:t>
            </a:r>
            <a:endParaRPr lang="zh-CN" altLang="en-US" dirty="0" smtClean="0"/>
          </a:p>
        </p:txBody>
      </p:sp>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cxnSp>
        <p:nvCxnSpPr>
          <p:cNvPr id="6" name="直接连接符 5"/>
          <p:cNvCxnSpPr>
            <a:stCxn id="3" idx="3"/>
            <a:endCxn id="4" idx="1"/>
          </p:cNvCxnSpPr>
          <p:nvPr/>
        </p:nvCxnSpPr>
        <p:spPr bwMode="auto">
          <a:xfrm>
            <a:off x="3489312" y="1184721"/>
            <a:ext cx="242889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46040" y="1637491"/>
            <a:ext cx="4286280" cy="400110"/>
          </a:xfrm>
          <a:prstGeom prst="rect">
            <a:avLst/>
          </a:prstGeom>
          <a:noFill/>
        </p:spPr>
        <p:txBody>
          <a:bodyPr wrap="square" rtlCol="0">
            <a:spAutoFit/>
          </a:bodyPr>
          <a:lstStyle/>
          <a:p>
            <a:r>
              <a:rPr lang="zh-CN" altLang="en-US" dirty="0" smtClean="0"/>
              <a:t>燃气锅炉的招标，采购，安装、验收</a:t>
            </a:r>
            <a:endParaRPr lang="en-US" altLang="zh-CN"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7478" y="1637491"/>
            <a:ext cx="4214842" cy="3785652"/>
          </a:xfrm>
          <a:prstGeom prst="rect">
            <a:avLst/>
          </a:prstGeom>
          <a:noFill/>
        </p:spPr>
        <p:txBody>
          <a:bodyPr wrap="square" rtlCol="0">
            <a:spAutoFit/>
          </a:bodyPr>
          <a:lstStyle/>
          <a:p>
            <a:r>
              <a:rPr lang="zh-CN" altLang="en-US" dirty="0" smtClean="0"/>
              <a:t>（</a:t>
            </a:r>
            <a:r>
              <a:rPr lang="en-US" altLang="zh-CN" dirty="0" smtClean="0"/>
              <a:t>11</a:t>
            </a:r>
            <a:r>
              <a:rPr lang="zh-CN" altLang="en-US" dirty="0" smtClean="0"/>
              <a:t>）具有所需的厂房、足够的设备和生产能力，以及足够的制造、加工和试验装备，能按规定的要求全面完成被授予的合同；具有符合技术规范所规定的设备试验、检验设施（包括车间和现场试验、</a:t>
            </a:r>
            <a:endParaRPr lang="zh-CN" altLang="en-US" dirty="0" smtClean="0"/>
          </a:p>
          <a:p>
            <a:r>
              <a:rPr lang="zh-CN" altLang="en-US" dirty="0" smtClean="0"/>
              <a:t>检验）和制造工艺。</a:t>
            </a:r>
            <a:endParaRPr lang="zh-CN" altLang="en-US" dirty="0" smtClean="0"/>
          </a:p>
          <a:p>
            <a:r>
              <a:rPr lang="zh-CN" altLang="en-US" dirty="0" smtClean="0"/>
              <a:t>（</a:t>
            </a:r>
            <a:r>
              <a:rPr lang="en-US" altLang="zh-CN" dirty="0" smtClean="0"/>
              <a:t>12</a:t>
            </a:r>
            <a:r>
              <a:rPr lang="zh-CN" altLang="en-US" dirty="0" smtClean="0"/>
              <a:t>）近三年锅炉产品年销售额均不少于</a:t>
            </a:r>
            <a:r>
              <a:rPr lang="en-US" altLang="zh-CN" dirty="0" smtClean="0">
                <a:solidFill>
                  <a:srgbClr val="FF0000"/>
                </a:solidFill>
              </a:rPr>
              <a:t>1.5</a:t>
            </a:r>
            <a:r>
              <a:rPr lang="zh-CN" altLang="en-US" dirty="0" smtClean="0"/>
              <a:t>亿元人民币（以经过审计的财务报表为准）</a:t>
            </a:r>
            <a:endParaRPr lang="zh-CN" altLang="en-US" dirty="0" smtClean="0"/>
          </a:p>
          <a:p>
            <a:r>
              <a:rPr lang="zh-CN" altLang="en-US" dirty="0" smtClean="0"/>
              <a:t>。</a:t>
            </a:r>
            <a:endParaRPr lang="zh-CN" altLang="en-US" dirty="0" smtClean="0"/>
          </a:p>
          <a:p>
            <a:r>
              <a:rPr lang="zh-CN" altLang="en-US" dirty="0" smtClean="0"/>
              <a:t> </a:t>
            </a:r>
            <a:endParaRPr lang="zh-CN" altLang="en-US" dirty="0"/>
          </a:p>
        </p:txBody>
      </p:sp>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6" name="直接连接符 5"/>
          <p:cNvCxnSpPr>
            <a:stCxn id="3"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26" name="Picture 2" descr="https://timgsa.baidu.com/timg?image&amp;quality=80&amp;size=b9999_10000&amp;sec=1487907794408&amp;di=33d99369a4f0ef8bd0b63ff824d5a113&amp;imgtype=0&amp;src=http%3A%2F%2Fimg.wjw.cn%2Fmbr1110%2FMBR111020152648390908%2FPicNatural%2FIMG111022162052750347.jpg"/>
          <p:cNvPicPr>
            <a:picLocks noChangeAspect="1" noChangeArrowheads="1"/>
          </p:cNvPicPr>
          <p:nvPr/>
        </p:nvPicPr>
        <p:blipFill>
          <a:blip r:embed="rId1"/>
          <a:srcRect/>
          <a:stretch>
            <a:fillRect/>
          </a:stretch>
        </p:blipFill>
        <p:spPr bwMode="auto">
          <a:xfrm>
            <a:off x="5132386" y="1566053"/>
            <a:ext cx="4357718" cy="2847974"/>
          </a:xfrm>
          <a:prstGeom prst="rect">
            <a:avLst/>
          </a:prstGeom>
          <a:ln>
            <a:noFill/>
          </a:ln>
          <a:effectLst>
            <a:outerShdw blurRad="190500" algn="tl" rotWithShape="0">
              <a:srgbClr val="000000">
                <a:alpha val="70000"/>
              </a:srgbClr>
            </a:outerShdw>
          </a:effectLst>
        </p:spPr>
      </p:pic>
      <p:pic>
        <p:nvPicPr>
          <p:cNvPr id="1028" name="Picture 4" descr="https://timgsa.baidu.com/timg?image&amp;quality=80&amp;size=b9999_10000&amp;sec=1487907847819&amp;di=2b1b004978eb1838970a968146793a08&amp;imgtype=0&amp;src=http%3A%2F%2Fimage5.huangye88.com%2F2014%2F07%2F02%2Fcec5fc670cc373e0.jpg"/>
          <p:cNvPicPr>
            <a:picLocks noChangeAspect="1" noChangeArrowheads="1"/>
          </p:cNvPicPr>
          <p:nvPr/>
        </p:nvPicPr>
        <p:blipFill>
          <a:blip r:embed="rId2"/>
          <a:srcRect/>
          <a:stretch>
            <a:fillRect/>
          </a:stretch>
        </p:blipFill>
        <p:spPr bwMode="auto">
          <a:xfrm>
            <a:off x="5132386" y="4495011"/>
            <a:ext cx="4357718" cy="2714644"/>
          </a:xfrm>
          <a:prstGeom prst="rect">
            <a:avLst/>
          </a:prstGeom>
          <a:ln>
            <a:noFill/>
          </a:ln>
          <a:effectLst>
            <a:outerShdw blurRad="190500" algn="tl" rotWithShape="0">
              <a:srgbClr val="000000">
                <a:alpha val="70000"/>
              </a:srgbClr>
            </a:outerShdw>
          </a:effectLst>
        </p:spPr>
      </p:pic>
      <p:sp>
        <p:nvSpPr>
          <p:cNvPr id="9" name="TextBox 8"/>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429156" cy="400110"/>
          </a:xfrm>
          <a:prstGeom prst="rect">
            <a:avLst/>
          </a:prstGeom>
          <a:noFill/>
        </p:spPr>
        <p:txBody>
          <a:bodyPr wrap="square" rtlCol="0">
            <a:spAutoFit/>
          </a:bodyPr>
          <a:lstStyle/>
          <a:p>
            <a:r>
              <a:rPr lang="zh-CN" altLang="en-US" dirty="0" smtClean="0"/>
              <a:t>燃气锅炉的招标，采购，安装、验收</a:t>
            </a:r>
            <a:endParaRPr lang="en-US" altLang="zh-CN" dirty="0" smtClean="0"/>
          </a:p>
        </p:txBody>
      </p:sp>
      <p:pic>
        <p:nvPicPr>
          <p:cNvPr id="3073" name="Picture 1" descr="C:\Users\xjkgongyong\AppData\Roaming\Tencent\Users\378845770\QQ\WinTemp\RichOle\W]95PDDUOJS(BAFM[E7V)6C.png"/>
          <p:cNvPicPr>
            <a:picLocks noChangeAspect="1" noChangeArrowheads="1"/>
          </p:cNvPicPr>
          <p:nvPr/>
        </p:nvPicPr>
        <p:blipFill>
          <a:blip r:embed="rId1"/>
          <a:srcRect/>
          <a:stretch>
            <a:fillRect/>
          </a:stretch>
        </p:blipFill>
        <p:spPr bwMode="auto">
          <a:xfrm>
            <a:off x="417478" y="2066119"/>
            <a:ext cx="9715568" cy="5072098"/>
          </a:xfrm>
          <a:prstGeom prst="rect">
            <a:avLst/>
          </a:prstGeom>
          <a:noFill/>
        </p:spPr>
      </p:pic>
      <p:sp>
        <p:nvSpPr>
          <p:cNvPr id="4" name="TextBox 3"/>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6" name="直接连接符 5"/>
          <p:cNvCxnSpPr>
            <a:stCxn id="4"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566053"/>
            <a:ext cx="4429156" cy="400110"/>
          </a:xfrm>
          <a:prstGeom prst="rect">
            <a:avLst/>
          </a:prstGeom>
          <a:noFill/>
        </p:spPr>
        <p:txBody>
          <a:bodyPr wrap="square" rtlCol="0">
            <a:spAutoFit/>
          </a:bodyPr>
          <a:lstStyle/>
          <a:p>
            <a:r>
              <a:rPr lang="zh-CN" altLang="en-US" dirty="0" smtClean="0"/>
              <a:t>燃气锅炉的招标，采购，安装、验收</a:t>
            </a:r>
            <a:endParaRPr lang="en-US" altLang="zh-CN" dirty="0" smtClean="0"/>
          </a:p>
        </p:txBody>
      </p:sp>
      <p:pic>
        <p:nvPicPr>
          <p:cNvPr id="21505" name="Picture 1" descr="C:\Users\xjkgongyong\AppData\Roaming\Tencent\Users\378845770\QQ\WinTemp\RichOle\VHSLG)]_@_L_QZ{YBRPV5F8.png"/>
          <p:cNvPicPr>
            <a:picLocks noChangeAspect="1" noChangeArrowheads="1"/>
          </p:cNvPicPr>
          <p:nvPr/>
        </p:nvPicPr>
        <p:blipFill>
          <a:blip r:embed="rId1"/>
          <a:srcRect/>
          <a:stretch>
            <a:fillRect/>
          </a:stretch>
        </p:blipFill>
        <p:spPr bwMode="auto">
          <a:xfrm>
            <a:off x="488916" y="2066119"/>
            <a:ext cx="9572692" cy="5072098"/>
          </a:xfrm>
          <a:prstGeom prst="rect">
            <a:avLst/>
          </a:prstGeom>
          <a:noFill/>
        </p:spPr>
      </p:pic>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8" name="直接连接符 7"/>
          <p:cNvCxnSpPr>
            <a:stCxn id="5"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572032" cy="400110"/>
          </a:xfrm>
          <a:prstGeom prst="rect">
            <a:avLst/>
          </a:prstGeom>
          <a:noFill/>
        </p:spPr>
        <p:txBody>
          <a:bodyPr wrap="square" rtlCol="0">
            <a:spAutoFit/>
          </a:bodyPr>
          <a:lstStyle/>
          <a:p>
            <a:r>
              <a:rPr lang="zh-CN" altLang="en-US" dirty="0" smtClean="0"/>
              <a:t>燃气锅炉的招标，采购，安装、验收</a:t>
            </a:r>
            <a:endParaRPr lang="en-US" altLang="zh-CN" dirty="0" smtClean="0"/>
          </a:p>
        </p:txBody>
      </p:sp>
      <p:sp>
        <p:nvSpPr>
          <p:cNvPr id="4" name="TextBox 3"/>
          <p:cNvSpPr txBox="1"/>
          <p:nvPr/>
        </p:nvSpPr>
        <p:spPr>
          <a:xfrm>
            <a:off x="346040" y="1923243"/>
            <a:ext cx="9787006" cy="5324535"/>
          </a:xfrm>
          <a:prstGeom prst="rect">
            <a:avLst/>
          </a:prstGeom>
          <a:noFill/>
        </p:spPr>
        <p:txBody>
          <a:bodyPr wrap="square" rtlCol="0">
            <a:spAutoFit/>
          </a:bodyPr>
          <a:lstStyle/>
          <a:p>
            <a:r>
              <a:rPr lang="en-US" altLang="zh-CN" dirty="0" smtClean="0"/>
              <a:t>B</a:t>
            </a:r>
            <a:r>
              <a:rPr lang="zh-CN" altLang="en-US" dirty="0" smtClean="0"/>
              <a:t>级锅炉制造许可专项条件</a:t>
            </a:r>
            <a:br>
              <a:rPr lang="zh-CN" altLang="en-US" dirty="0" smtClean="0"/>
            </a:br>
            <a:r>
              <a:rPr lang="en-US" altLang="zh-CN" dirty="0" smtClean="0"/>
              <a:t>(</a:t>
            </a:r>
            <a:r>
              <a:rPr lang="zh-CN" altLang="en-US" dirty="0" smtClean="0"/>
              <a:t>一</a:t>
            </a:r>
            <a:r>
              <a:rPr lang="en-US" altLang="zh-CN" dirty="0" smtClean="0"/>
              <a:t>)</a:t>
            </a:r>
            <a:r>
              <a:rPr lang="zh-CN" altLang="en-US" dirty="0" smtClean="0"/>
              <a:t>技术力量要求</a:t>
            </a:r>
            <a:br>
              <a:rPr lang="zh-CN" altLang="en-US" dirty="0" smtClean="0"/>
            </a:br>
            <a:r>
              <a:rPr lang="en-US" altLang="zh-CN" dirty="0" smtClean="0"/>
              <a:t>1</a:t>
            </a:r>
            <a:r>
              <a:rPr lang="zh-CN" altLang="en-US" dirty="0" smtClean="0"/>
              <a:t>．应具有足够的能将图纸转化为实际制造工艺的能力。</a:t>
            </a:r>
            <a:br>
              <a:rPr lang="zh-CN" altLang="en-US" dirty="0" smtClean="0"/>
            </a:br>
            <a:r>
              <a:rPr lang="en-US" altLang="zh-CN" dirty="0" smtClean="0"/>
              <a:t>2</a:t>
            </a:r>
            <a:r>
              <a:rPr lang="zh-CN" altLang="en-US" dirty="0" smtClean="0"/>
              <a:t>．应配备有足够的专职检验技术人员。</a:t>
            </a:r>
            <a:br>
              <a:rPr lang="zh-CN" altLang="en-US" dirty="0" smtClean="0"/>
            </a:br>
            <a:r>
              <a:rPr lang="en-US" altLang="zh-CN" dirty="0" smtClean="0"/>
              <a:t>3</a:t>
            </a:r>
            <a:r>
              <a:rPr lang="zh-CN" altLang="en-US" dirty="0" smtClean="0"/>
              <a:t>．无损检测持证人员中</a:t>
            </a:r>
            <a:r>
              <a:rPr lang="en-US" altLang="zh-CN" dirty="0" smtClean="0"/>
              <a:t>RT</a:t>
            </a:r>
            <a:r>
              <a:rPr lang="zh-CN" altLang="en-US" dirty="0" smtClean="0"/>
              <a:t>中级人员应不少于</a:t>
            </a:r>
            <a:r>
              <a:rPr lang="en-US" altLang="zh-CN" dirty="0" smtClean="0"/>
              <a:t>2</a:t>
            </a:r>
            <a:r>
              <a:rPr lang="zh-CN" altLang="en-US" dirty="0" smtClean="0"/>
              <a:t>人</a:t>
            </a:r>
            <a:r>
              <a:rPr lang="en-US" altLang="zh-CN" dirty="0" smtClean="0"/>
              <a:t>·</a:t>
            </a:r>
            <a:r>
              <a:rPr lang="zh-CN" altLang="en-US" dirty="0" smtClean="0"/>
              <a:t>项，</a:t>
            </a:r>
            <a:r>
              <a:rPr lang="en-US" altLang="zh-CN" dirty="0" smtClean="0"/>
              <a:t>UT</a:t>
            </a:r>
            <a:r>
              <a:rPr lang="zh-CN" altLang="en-US" dirty="0" smtClean="0"/>
              <a:t>中级人员应不少于</a:t>
            </a:r>
            <a:r>
              <a:rPr lang="en-US" altLang="zh-CN" dirty="0" smtClean="0"/>
              <a:t>2</a:t>
            </a:r>
            <a:r>
              <a:rPr lang="zh-CN" altLang="en-US" dirty="0" smtClean="0"/>
              <a:t>人</a:t>
            </a:r>
            <a:r>
              <a:rPr lang="en-US" altLang="zh-CN" dirty="0" smtClean="0"/>
              <a:t>·</a:t>
            </a:r>
            <a:r>
              <a:rPr lang="zh-CN" altLang="en-US" dirty="0" smtClean="0"/>
              <a:t>项。若无损检测分包时，</a:t>
            </a:r>
            <a:r>
              <a:rPr lang="en-US" altLang="zh-CN" dirty="0" smtClean="0"/>
              <a:t>RT</a:t>
            </a:r>
            <a:r>
              <a:rPr lang="zh-CN" altLang="en-US" dirty="0" smtClean="0"/>
              <a:t>、</a:t>
            </a:r>
            <a:r>
              <a:rPr lang="en-US" altLang="zh-CN" dirty="0" smtClean="0"/>
              <a:t>UT</a:t>
            </a:r>
            <a:r>
              <a:rPr lang="zh-CN" altLang="en-US" dirty="0" smtClean="0"/>
              <a:t>中级人员应至少各有</a:t>
            </a:r>
            <a:r>
              <a:rPr lang="en-US" altLang="zh-CN" dirty="0" smtClean="0"/>
              <a:t>1</a:t>
            </a:r>
            <a:r>
              <a:rPr lang="zh-CN" altLang="en-US" dirty="0" smtClean="0"/>
              <a:t>人</a:t>
            </a:r>
            <a:r>
              <a:rPr lang="en-US" altLang="zh-CN" dirty="0" smtClean="0"/>
              <a:t>·</a:t>
            </a:r>
            <a:r>
              <a:rPr lang="zh-CN" altLang="en-US" dirty="0" smtClean="0"/>
              <a:t>项。</a:t>
            </a:r>
            <a:br>
              <a:rPr lang="zh-CN" altLang="en-US" dirty="0" smtClean="0"/>
            </a:br>
            <a:r>
              <a:rPr lang="en-US" altLang="zh-CN" dirty="0" smtClean="0"/>
              <a:t>4</a:t>
            </a:r>
            <a:r>
              <a:rPr lang="zh-CN" altLang="en-US" dirty="0" smtClean="0"/>
              <a:t>．持证焊工人数及项目应满足制造需要，一般不少于</a:t>
            </a:r>
            <a:r>
              <a:rPr lang="en-US" altLang="zh-CN" dirty="0" smtClean="0"/>
              <a:t>30</a:t>
            </a:r>
            <a:r>
              <a:rPr lang="zh-CN" altLang="en-US" dirty="0" smtClean="0"/>
              <a:t>人</a:t>
            </a:r>
            <a:r>
              <a:rPr lang="en-US" altLang="zh-CN" dirty="0" smtClean="0"/>
              <a:t>·</a:t>
            </a:r>
            <a:r>
              <a:rPr lang="zh-CN" altLang="en-US" dirty="0" smtClean="0"/>
              <a:t>项。</a:t>
            </a:r>
            <a:br>
              <a:rPr lang="zh-CN" altLang="en-US" dirty="0" smtClean="0"/>
            </a:br>
            <a:r>
              <a:rPr lang="en-US" altLang="zh-CN" dirty="0" smtClean="0"/>
              <a:t>(</a:t>
            </a:r>
            <a:r>
              <a:rPr lang="zh-CN" altLang="en-US" dirty="0" smtClean="0"/>
              <a:t>二</a:t>
            </a:r>
            <a:r>
              <a:rPr lang="en-US" altLang="zh-CN" dirty="0" smtClean="0"/>
              <a:t>)</a:t>
            </a:r>
            <a:r>
              <a:rPr lang="zh-CN" altLang="en-US" dirty="0" smtClean="0"/>
              <a:t>制造和检测设备</a:t>
            </a:r>
            <a:br>
              <a:rPr lang="zh-CN" altLang="en-US" dirty="0" smtClean="0"/>
            </a:br>
            <a:r>
              <a:rPr lang="en-US" altLang="zh-CN" dirty="0" smtClean="0"/>
              <a:t>1</a:t>
            </a:r>
            <a:r>
              <a:rPr lang="zh-CN" altLang="en-US" dirty="0" smtClean="0"/>
              <a:t>．具有与制造产品相适应的</a:t>
            </a:r>
            <a:r>
              <a:rPr lang="zh-CN" altLang="en-US" dirty="0" smtClean="0">
                <a:hlinkClick r:id="rId1"/>
              </a:rPr>
              <a:t>冲压设备</a:t>
            </a:r>
            <a:r>
              <a:rPr lang="zh-CN" altLang="en-US" dirty="0" smtClean="0"/>
              <a:t>或有</a:t>
            </a:r>
            <a:r>
              <a:rPr lang="zh-CN" altLang="en-US" dirty="0" smtClean="0">
                <a:hlinkClick r:id="rId2"/>
              </a:rPr>
              <a:t>保证质量</a:t>
            </a:r>
            <a:r>
              <a:rPr lang="zh-CN" altLang="en-US" dirty="0" smtClean="0"/>
              <a:t>能力的分包关系。</a:t>
            </a:r>
            <a:br>
              <a:rPr lang="zh-CN" altLang="en-US" dirty="0" smtClean="0"/>
            </a:br>
            <a:r>
              <a:rPr lang="en-US" altLang="zh-CN" dirty="0" smtClean="0"/>
              <a:t>2</a:t>
            </a:r>
            <a:r>
              <a:rPr lang="zh-CN" altLang="en-US" dirty="0" smtClean="0"/>
              <a:t>．具有与制造产品相适应的卷板机</a:t>
            </a:r>
            <a:r>
              <a:rPr lang="en-US" altLang="zh-CN" dirty="0" smtClean="0"/>
              <a:t>(</a:t>
            </a:r>
            <a:r>
              <a:rPr lang="zh-CN" altLang="en-US" dirty="0" smtClean="0"/>
              <a:t>卷板能力一般为</a:t>
            </a:r>
            <a:r>
              <a:rPr lang="en-US" altLang="zh-CN" dirty="0" smtClean="0"/>
              <a:t>20mm</a:t>
            </a:r>
            <a:r>
              <a:rPr lang="zh-CN" altLang="en-US" dirty="0" smtClean="0"/>
              <a:t>～</a:t>
            </a:r>
            <a:r>
              <a:rPr lang="en-US" altLang="zh-CN" dirty="0" smtClean="0"/>
              <a:t>30mm</a:t>
            </a:r>
            <a:r>
              <a:rPr lang="zh-CN" altLang="en-US" dirty="0" smtClean="0"/>
              <a:t>厚</a:t>
            </a:r>
            <a:r>
              <a:rPr lang="en-US" altLang="zh-CN" dirty="0" smtClean="0"/>
              <a:t>)</a:t>
            </a:r>
            <a:r>
              <a:rPr lang="zh-CN" altLang="en-US" dirty="0" smtClean="0"/>
              <a:t>。</a:t>
            </a:r>
            <a:br>
              <a:rPr lang="zh-CN" altLang="en-US" dirty="0" smtClean="0"/>
            </a:br>
            <a:r>
              <a:rPr lang="en-US" altLang="zh-CN" dirty="0" smtClean="0"/>
              <a:t>3</a:t>
            </a:r>
            <a:r>
              <a:rPr lang="zh-CN" altLang="en-US" dirty="0" smtClean="0"/>
              <a:t>．主车间的最大起吊能力应能满足实际制造产品的需要，一般应不小于</a:t>
            </a:r>
            <a:r>
              <a:rPr lang="en-US" altLang="zh-CN" dirty="0" smtClean="0"/>
              <a:t>20t</a:t>
            </a:r>
            <a:r>
              <a:rPr lang="zh-CN" altLang="en-US" dirty="0" smtClean="0"/>
              <a:t>。</a:t>
            </a:r>
            <a:br>
              <a:rPr lang="zh-CN" altLang="en-US" dirty="0" smtClean="0"/>
            </a:br>
            <a:r>
              <a:rPr lang="en-US" altLang="zh-CN" dirty="0" smtClean="0"/>
              <a:t>4</a:t>
            </a:r>
            <a:r>
              <a:rPr lang="zh-CN" altLang="en-US" dirty="0" smtClean="0"/>
              <a:t>．具有足够的与产品相适应的焊接设备，包括自动埋弧机，气体保护焊，手弧焊机等。</a:t>
            </a:r>
            <a:br>
              <a:rPr lang="zh-CN" altLang="en-US" dirty="0" smtClean="0"/>
            </a:br>
            <a:r>
              <a:rPr lang="en-US" altLang="zh-CN" dirty="0" smtClean="0"/>
              <a:t>5</a:t>
            </a:r>
            <a:r>
              <a:rPr lang="zh-CN" altLang="en-US" dirty="0" smtClean="0"/>
              <a:t>．具有机械性能试验设备、冲击试样的加工设备和检测仪器或有</a:t>
            </a:r>
            <a:r>
              <a:rPr lang="zh-CN" altLang="en-US" dirty="0" smtClean="0">
                <a:hlinkClick r:id="rId2"/>
              </a:rPr>
              <a:t>保证质量</a:t>
            </a:r>
            <a:r>
              <a:rPr lang="zh-CN" altLang="en-US" dirty="0" smtClean="0"/>
              <a:t>能力的分包关系。</a:t>
            </a:r>
            <a:br>
              <a:rPr lang="zh-CN" altLang="en-US" dirty="0" smtClean="0"/>
            </a:br>
            <a:r>
              <a:rPr lang="en-US" altLang="zh-CN" dirty="0" smtClean="0"/>
              <a:t>6</a:t>
            </a:r>
            <a:r>
              <a:rPr lang="zh-CN" altLang="en-US" dirty="0" smtClean="0"/>
              <a:t>．具有符合要求的弯管放样和</a:t>
            </a:r>
            <a:r>
              <a:rPr lang="zh-CN" altLang="en-US" dirty="0" smtClean="0">
                <a:hlinkClick r:id="rId3"/>
              </a:rPr>
              <a:t>检测平台</a:t>
            </a:r>
            <a:r>
              <a:rPr lang="zh-CN" altLang="en-US" dirty="0" smtClean="0"/>
              <a:t>。</a:t>
            </a:r>
            <a:br>
              <a:rPr lang="zh-CN" altLang="en-US" dirty="0" smtClean="0"/>
            </a:br>
            <a:r>
              <a:rPr lang="en-US" altLang="zh-CN" dirty="0" smtClean="0"/>
              <a:t>7</a:t>
            </a:r>
            <a:r>
              <a:rPr lang="zh-CN" altLang="en-US" dirty="0" smtClean="0"/>
              <a:t>．由本企业进行无损检测时，应具有完好的与产品相适应的射线</a:t>
            </a:r>
            <a:r>
              <a:rPr lang="zh-CN" altLang="en-US" dirty="0" smtClean="0">
                <a:hlinkClick r:id="rId4"/>
              </a:rPr>
              <a:t>无损检测设备</a:t>
            </a:r>
            <a:r>
              <a:rPr lang="en-US" altLang="zh-CN" dirty="0" smtClean="0"/>
              <a:t>(</a:t>
            </a:r>
            <a:r>
              <a:rPr lang="zh-CN" altLang="en-US" dirty="0" smtClean="0"/>
              <a:t>其中周向曝光机不少于</a:t>
            </a:r>
            <a:r>
              <a:rPr lang="en-US" altLang="zh-CN" dirty="0" smtClean="0"/>
              <a:t>1</a:t>
            </a:r>
            <a:r>
              <a:rPr lang="zh-CN" altLang="en-US" dirty="0" smtClean="0"/>
              <a:t>台</a:t>
            </a:r>
            <a:r>
              <a:rPr lang="en-US" altLang="zh-CN" dirty="0" smtClean="0"/>
              <a:t>)</a:t>
            </a:r>
            <a:r>
              <a:rPr lang="zh-CN" altLang="en-US" dirty="0" smtClean="0"/>
              <a:t>和</a:t>
            </a:r>
            <a:r>
              <a:rPr lang="en-US" altLang="zh-CN" dirty="0" smtClean="0"/>
              <a:t>1</a:t>
            </a:r>
            <a:r>
              <a:rPr lang="zh-CN" altLang="en-US" dirty="0" smtClean="0"/>
              <a:t>台</a:t>
            </a:r>
            <a:r>
              <a:rPr lang="zh-CN" altLang="en-US" dirty="0" smtClean="0">
                <a:hlinkClick r:id="rId5"/>
              </a:rPr>
              <a:t>超声波无损检测</a:t>
            </a:r>
            <a:r>
              <a:rPr lang="zh-CN" altLang="en-US" dirty="0" smtClean="0"/>
              <a:t>设备。</a:t>
            </a:r>
            <a:endParaRPr lang="zh-CN" altLang="en-US" dirty="0"/>
          </a:p>
        </p:txBody>
      </p:sp>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8" name="直接连接符 7"/>
          <p:cNvCxnSpPr>
            <a:stCxn id="5"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955" y="1775460"/>
            <a:ext cx="6728460" cy="215709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010025" y="4582478"/>
            <a:ext cx="6021164" cy="1308735"/>
          </a:xfrm>
          <a:prstGeom prst="rect">
            <a:avLst/>
          </a:prstGeom>
          <a:noFill/>
        </p:spPr>
        <p:txBody>
          <a:bodyPr wrap="square" rtlCol="0" anchor="t">
            <a:spAutoFit/>
          </a:bodyPr>
          <a:lstStyle/>
          <a:p>
            <a:pPr>
              <a:lnSpc>
                <a:spcPct val="150000"/>
              </a:lnSpc>
            </a:pPr>
            <a:r>
              <a:rPr lang="en-US" altLang="zh-CN" sz="1755" b="1" dirty="0">
                <a:solidFill>
                  <a:schemeClr val="dk1"/>
                </a:solidFill>
                <a:latin typeface="+mn-ea"/>
                <a:cs typeface="楷体" panose="02010609060101010101" charset="-122"/>
                <a:sym typeface="+mn-ea"/>
              </a:rPr>
              <a:t>   </a:t>
            </a:r>
            <a:r>
              <a:rPr lang="zh-CN" altLang="en-US" sz="1755" b="1" dirty="0">
                <a:solidFill>
                  <a:schemeClr val="dk1"/>
                </a:solidFill>
                <a:latin typeface="+mn-ea"/>
                <a:cs typeface="宋体" panose="02010600030101010101" pitchFamily="2" charset="-122"/>
                <a:sym typeface="+mn-ea"/>
              </a:rPr>
              <a:t>博富特认为：一个好的培训课程起始于一个好的设计</a:t>
            </a:r>
            <a:r>
              <a:rPr lang="en-US" altLang="zh-CN" sz="1755" b="1" dirty="0">
                <a:solidFill>
                  <a:schemeClr val="dk1"/>
                </a:solidFill>
                <a:latin typeface="+mn-ea"/>
                <a:cs typeface="宋体" panose="02010600030101010101" pitchFamily="2" charset="-122"/>
                <a:sym typeface="+mn-ea"/>
              </a:rPr>
              <a:t>,</a:t>
            </a:r>
            <a:r>
              <a:rPr lang="zh-CN" altLang="en-US" sz="175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75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20552" y="4248309"/>
            <a:ext cx="3301030" cy="2200167"/>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7134225" y="1775460"/>
            <a:ext cx="3285436" cy="2189919"/>
          </a:xfrm>
          <a:prstGeom prst="rect">
            <a:avLst/>
          </a:prstGeom>
        </p:spPr>
      </p:pic>
      <p:sp>
        <p:nvSpPr>
          <p:cNvPr id="6" name="标题 3"/>
          <p:cNvSpPr txBox="1"/>
          <p:nvPr/>
        </p:nvSpPr>
        <p:spPr>
          <a:xfrm>
            <a:off x="104706" y="938367"/>
            <a:ext cx="5977722" cy="52353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45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455"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302" y="180177"/>
            <a:ext cx="1050273" cy="530405"/>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矩形 31751"/>
          <p:cNvSpPr>
            <a:spLocks noGrp="1"/>
          </p:cNvSpPr>
          <p:nvPr/>
        </p:nvSpPr>
        <p:spPr>
          <a:xfrm>
            <a:off x="560354" y="1423177"/>
            <a:ext cx="9501254" cy="1357322"/>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lnSpc>
                <a:spcPct val="130000"/>
              </a:lnSpc>
              <a:buFont typeface="Arial" panose="020B0604020202020204" pitchFamily="34" charset="0"/>
              <a:buNone/>
              <a:defRPr/>
            </a:pPr>
            <a:r>
              <a:rPr lang="en-US" altLang="x-none" sz="2000" noProof="1" smtClean="0">
                <a:latin typeface="宋体" panose="02010600030101010101" pitchFamily="2" charset="-122"/>
                <a:cs typeface="+mn-ea"/>
              </a:rPr>
              <a:t>1</a:t>
            </a:r>
            <a:r>
              <a:rPr lang="zh-CN" altLang="en-US" sz="2000" noProof="1" smtClean="0">
                <a:solidFill>
                  <a:schemeClr val="tx2"/>
                </a:solidFill>
                <a:latin typeface="宋体" panose="02010600030101010101" pitchFamily="2" charset="-122"/>
                <a:cs typeface="+mn-ea"/>
              </a:rPr>
              <a:t>、</a:t>
            </a:r>
            <a:r>
              <a:rPr lang="zh-CN" altLang="en-US" sz="2000" noProof="1">
                <a:solidFill>
                  <a:schemeClr val="tx2"/>
                </a:solidFill>
                <a:latin typeface="宋体" panose="02010600030101010101" pitchFamily="2" charset="-122"/>
                <a:cs typeface="+mn-ea"/>
              </a:rPr>
              <a:t>购置的要求</a:t>
            </a:r>
            <a:endParaRPr lang="zh-CN" altLang="en-US" sz="2000" noProof="1">
              <a:solidFill>
                <a:schemeClr val="tx2"/>
              </a:solidFill>
              <a:latin typeface="宋体" panose="02010600030101010101" pitchFamily="2" charset="-122"/>
            </a:endParaRPr>
          </a:p>
          <a:p>
            <a:pPr>
              <a:lnSpc>
                <a:spcPct val="90000"/>
              </a:lnSpc>
              <a:buFont typeface="Arial" panose="020B0604020202020204" pitchFamily="34" charset="0"/>
              <a:buChar char="•"/>
              <a:defRPr/>
            </a:pPr>
            <a:r>
              <a:rPr lang="zh-CN" altLang="en-US" sz="2000" noProof="1" smtClean="0">
                <a:latin typeface="宋体" panose="02010600030101010101" pitchFamily="2" charset="-122"/>
                <a:cs typeface="+mn-ea"/>
              </a:rPr>
              <a:t>新燃气锅炉购置</a:t>
            </a: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应选择具有取得相应制造许可证的单位生产的合格产品，并核对产品质量合格证明、监督检验证书等相关技术文件</a:t>
            </a:r>
            <a:r>
              <a:rPr lang="zh-CN" altLang="en-US" sz="2300" noProof="1" smtClean="0">
                <a:latin typeface="华文中宋" panose="02010600040101010101" pitchFamily="2" charset="-122"/>
                <a:ea typeface="华文中宋" panose="02010600040101010101" pitchFamily="2" charset="-122"/>
                <a:cs typeface="+mn-ea"/>
              </a:rPr>
              <a:t>。</a:t>
            </a:r>
            <a:endParaRPr lang="zh-CN" altLang="en-US" sz="2300" noProof="1">
              <a:latin typeface="华文中宋" panose="02010600040101010101" pitchFamily="2" charset="-122"/>
              <a:ea typeface="华文中宋" panose="02010600040101010101" pitchFamily="2" charset="-122"/>
            </a:endParaRPr>
          </a:p>
        </p:txBody>
      </p:sp>
      <p:sp>
        <p:nvSpPr>
          <p:cNvPr id="31753" name="矩形 31752"/>
          <p:cNvSpPr>
            <a:spLocks noGrp="1"/>
          </p:cNvSpPr>
          <p:nvPr/>
        </p:nvSpPr>
        <p:spPr>
          <a:xfrm>
            <a:off x="560354" y="2709061"/>
            <a:ext cx="9501254" cy="2143140"/>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lnSpc>
                <a:spcPct val="90000"/>
              </a:lnSpc>
              <a:buFont typeface="Arial" panose="020B0604020202020204" pitchFamily="34" charset="0"/>
              <a:buNone/>
              <a:defRPr/>
            </a:pPr>
            <a:r>
              <a:rPr lang="en-US" altLang="x-none" sz="2000" noProof="1" smtClean="0">
                <a:latin typeface="宋体" panose="02010600030101010101" pitchFamily="2" charset="-122"/>
                <a:cs typeface="+mn-ea"/>
              </a:rPr>
              <a:t>2</a:t>
            </a:r>
            <a:r>
              <a:rPr lang="zh-CN" altLang="en-US" sz="2000" noProof="1" smtClean="0">
                <a:latin typeface="宋体" panose="02010600030101010101" pitchFamily="2" charset="-122"/>
                <a:cs typeface="+mn-ea"/>
              </a:rPr>
              <a:t>、</a:t>
            </a:r>
            <a:r>
              <a:rPr lang="zh-CN" altLang="en-US" sz="2000" noProof="1">
                <a:latin typeface="宋体" panose="02010600030101010101" pitchFamily="2" charset="-122"/>
                <a:cs typeface="+mn-ea"/>
              </a:rPr>
              <a:t>安装、改造、维修的要求</a:t>
            </a:r>
            <a:endParaRPr lang="zh-CN" altLang="en-US" sz="2000" noProof="1">
              <a:latin typeface="宋体" panose="02010600030101010101" pitchFamily="2" charset="-122"/>
            </a:endParaRPr>
          </a:p>
          <a:p>
            <a:pPr>
              <a:lnSpc>
                <a:spcPct val="90000"/>
              </a:lnSpc>
              <a:buFont typeface="Arial" panose="020B0604020202020204" pitchFamily="34" charset="0"/>
              <a:buChar char="•"/>
              <a:defRPr/>
            </a:pPr>
            <a:r>
              <a:rPr lang="zh-CN" altLang="en-US" sz="2000" noProof="1">
                <a:latin typeface="宋体" panose="02010600030101010101" pitchFamily="2" charset="-122"/>
                <a:cs typeface="+mn-ea"/>
              </a:rPr>
              <a:t>安装、改造、</a:t>
            </a:r>
            <a:r>
              <a:rPr lang="zh-CN" altLang="en-US" sz="2000" noProof="1" smtClean="0">
                <a:latin typeface="宋体" panose="02010600030101010101" pitchFamily="2" charset="-122"/>
                <a:cs typeface="+mn-ea"/>
              </a:rPr>
              <a:t>维修燃气锅炉</a:t>
            </a:r>
            <a:r>
              <a:rPr lang="en-US" altLang="x-none" sz="2000" noProof="1" smtClean="0">
                <a:latin typeface="宋体" panose="02010600030101010101" pitchFamily="2" charset="-122"/>
                <a:cs typeface="+mn-ea"/>
              </a:rPr>
              <a:t>——</a:t>
            </a:r>
            <a:r>
              <a:rPr lang="zh-CN" altLang="en-US" sz="2000" noProof="1">
                <a:latin typeface="宋体" panose="02010600030101010101" pitchFamily="2" charset="-122"/>
                <a:cs typeface="+mn-ea"/>
              </a:rPr>
              <a:t>应选择具有取得相应许可证的施工单位；</a:t>
            </a:r>
            <a:endParaRPr lang="zh-CN" altLang="en-US" sz="2000" noProof="1">
              <a:latin typeface="宋体" panose="02010600030101010101" pitchFamily="2" charset="-122"/>
            </a:endParaRPr>
          </a:p>
          <a:p>
            <a:pPr>
              <a:lnSpc>
                <a:spcPct val="90000"/>
              </a:lnSpc>
              <a:buFont typeface="Arial" panose="020B0604020202020204" pitchFamily="34" charset="0"/>
              <a:buChar char="•"/>
              <a:defRPr/>
            </a:pPr>
            <a:r>
              <a:rPr lang="zh-CN" altLang="en-US" sz="2000" noProof="1">
                <a:latin typeface="宋体" panose="02010600030101010101" pitchFamily="2" charset="-122"/>
                <a:cs typeface="+mn-ea"/>
              </a:rPr>
              <a:t>在施工之前，应核对施工单位：</a:t>
            </a:r>
            <a:endParaRPr lang="zh-CN" altLang="en-US" sz="2000" noProof="1">
              <a:latin typeface="宋体" panose="02010600030101010101" pitchFamily="2" charset="-122"/>
            </a:endParaRPr>
          </a:p>
          <a:p>
            <a:pPr>
              <a:lnSpc>
                <a:spcPct val="90000"/>
              </a:lnSpc>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是否已告知当地市级质量技术监督部门。</a:t>
            </a:r>
            <a:endParaRPr lang="zh-CN" altLang="en-US" sz="2000" noProof="1">
              <a:latin typeface="宋体" panose="02010600030101010101" pitchFamily="2" charset="-122"/>
            </a:endParaRPr>
          </a:p>
          <a:p>
            <a:pPr>
              <a:lnSpc>
                <a:spcPct val="90000"/>
              </a:lnSpc>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是否向特种设备检验检测机构申请监督检验；</a:t>
            </a:r>
            <a:endParaRPr lang="zh-CN" altLang="en-US" sz="2000" noProof="1">
              <a:latin typeface="宋体" panose="02010600030101010101" pitchFamily="2" charset="-122"/>
            </a:endParaRPr>
          </a:p>
          <a:p>
            <a:pPr>
              <a:lnSpc>
                <a:spcPct val="90000"/>
              </a:lnSpc>
              <a:buFont typeface="Arial" panose="020B0604020202020204" pitchFamily="34" charset="0"/>
              <a:buChar char="•"/>
              <a:defRPr/>
            </a:pPr>
            <a:r>
              <a:rPr lang="zh-CN" altLang="en-US" sz="2000" noProof="1">
                <a:latin typeface="宋体" panose="02010600030101010101" pitchFamily="2" charset="-122"/>
                <a:cs typeface="+mn-ea"/>
              </a:rPr>
              <a:t>应使用经监督检验合格</a:t>
            </a:r>
            <a:r>
              <a:rPr lang="zh-CN" altLang="en-US" sz="2000" noProof="1" smtClean="0">
                <a:latin typeface="宋体" panose="02010600030101010101" pitchFamily="2" charset="-122"/>
                <a:cs typeface="+mn-ea"/>
              </a:rPr>
              <a:t>的燃气锅炉。</a:t>
            </a:r>
            <a:endParaRPr lang="zh-CN" altLang="en-US" sz="2000" noProof="1">
              <a:latin typeface="宋体" panose="02010600030101010101" pitchFamily="2" charset="-122"/>
            </a:endParaRPr>
          </a:p>
        </p:txBody>
      </p:sp>
      <p:sp>
        <p:nvSpPr>
          <p:cNvPr id="31754" name="矩形 31753"/>
          <p:cNvSpPr>
            <a:spLocks noGrp="1"/>
          </p:cNvSpPr>
          <p:nvPr/>
        </p:nvSpPr>
        <p:spPr>
          <a:xfrm>
            <a:off x="560354" y="4852201"/>
            <a:ext cx="9358378" cy="2071702"/>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buFont typeface="Arial" panose="020B0604020202020204" pitchFamily="34" charset="0"/>
              <a:buNone/>
              <a:defRPr/>
            </a:pPr>
            <a:r>
              <a:rPr lang="en-US" altLang="x-none" sz="2000" noProof="1" smtClean="0">
                <a:latin typeface="宋体" panose="02010600030101010101" pitchFamily="2" charset="-122"/>
                <a:cs typeface="+mn-ea"/>
              </a:rPr>
              <a:t>3</a:t>
            </a:r>
            <a:r>
              <a:rPr lang="zh-CN" altLang="en-US" sz="2000" noProof="1" smtClean="0">
                <a:latin typeface="宋体" panose="02010600030101010101" pitchFamily="2" charset="-122"/>
                <a:cs typeface="+mn-ea"/>
              </a:rPr>
              <a:t>、</a:t>
            </a:r>
            <a:r>
              <a:rPr lang="zh-CN" altLang="en-US" sz="2000" noProof="1">
                <a:latin typeface="宋体" panose="02010600030101010101" pitchFamily="2" charset="-122"/>
                <a:cs typeface="+mn-ea"/>
              </a:rPr>
              <a:t>注册登记</a:t>
            </a:r>
            <a:endParaRPr lang="zh-CN" altLang="en-US" sz="2000" noProof="1">
              <a:latin typeface="宋体" panose="02010600030101010101" pitchFamily="2" charset="-122"/>
            </a:endParaRPr>
          </a:p>
          <a:p>
            <a:pPr>
              <a:lnSpc>
                <a:spcPct val="135000"/>
              </a:lnSpc>
              <a:buFont typeface="Arial" panose="020B0604020202020204" pitchFamily="34" charset="0"/>
              <a:buChar char="•"/>
              <a:defRPr/>
            </a:pPr>
            <a:r>
              <a:rPr lang="zh-CN" altLang="en-US" sz="2000" noProof="1" smtClean="0">
                <a:latin typeface="宋体" panose="02010600030101010101" pitchFamily="2" charset="-122"/>
                <a:cs typeface="+mn-ea"/>
              </a:rPr>
              <a:t>燃气锅炉在</a:t>
            </a:r>
            <a:r>
              <a:rPr lang="zh-CN" altLang="en-US" sz="2000" noProof="1">
                <a:latin typeface="宋体" panose="02010600030101010101" pitchFamily="2" charset="-122"/>
                <a:cs typeface="+mn-ea"/>
              </a:rPr>
              <a:t>投入使用前或者投入使用后</a:t>
            </a:r>
            <a:r>
              <a:rPr lang="en-US" altLang="x-none" sz="2000" noProof="1">
                <a:latin typeface="宋体" panose="02010600030101010101" pitchFamily="2" charset="-122"/>
                <a:cs typeface="+mn-ea"/>
              </a:rPr>
              <a:t>30</a:t>
            </a:r>
            <a:r>
              <a:rPr lang="zh-CN" altLang="en-US" sz="2000" noProof="1">
                <a:latin typeface="宋体" panose="02010600030101010101" pitchFamily="2" charset="-122"/>
                <a:cs typeface="+mn-ea"/>
              </a:rPr>
              <a:t>日内，使用单位应填妥“注册登记表”，并携带有关资料到特种设备检验检测中心，办理注册登记。</a:t>
            </a:r>
            <a:endParaRPr lang="zh-CN" altLang="en-US" sz="2000" noProof="1">
              <a:latin typeface="宋体" panose="02010600030101010101" pitchFamily="2" charset="-122"/>
            </a:endParaRPr>
          </a:p>
          <a:p>
            <a:pPr>
              <a:lnSpc>
                <a:spcPct val="135000"/>
              </a:lnSpc>
              <a:buFont typeface="Arial" panose="020B0604020202020204" pitchFamily="34" charset="0"/>
              <a:buChar char="•"/>
              <a:defRPr/>
            </a:pPr>
            <a:r>
              <a:rPr lang="zh-CN" altLang="en-US" sz="2000" noProof="1">
                <a:latin typeface="宋体" panose="02010600030101010101" pitchFamily="2" charset="-122"/>
                <a:cs typeface="+mn-ea"/>
              </a:rPr>
              <a:t>未经注册登记</a:t>
            </a:r>
            <a:r>
              <a:rPr lang="zh-CN" altLang="en-US" sz="2000" noProof="1" smtClean="0">
                <a:latin typeface="宋体" panose="02010600030101010101" pitchFamily="2" charset="-122"/>
                <a:cs typeface="+mn-ea"/>
              </a:rPr>
              <a:t>的燃气锅炉不得</a:t>
            </a:r>
            <a:r>
              <a:rPr lang="zh-CN" altLang="en-US" sz="2000" noProof="1">
                <a:latin typeface="宋体" panose="02010600030101010101" pitchFamily="2" charset="-122"/>
                <a:cs typeface="+mn-ea"/>
              </a:rPr>
              <a:t>继续投入使用。</a:t>
            </a:r>
            <a:endParaRPr lang="zh-CN" altLang="en-US" sz="2000" noProof="1">
              <a:latin typeface="宋体" panose="02010600030101010101" pitchFamily="2" charset="-122"/>
            </a:endParaRPr>
          </a:p>
          <a:p>
            <a:pPr>
              <a:lnSpc>
                <a:spcPct val="135000"/>
              </a:lnSpc>
              <a:buFont typeface="Arial" panose="020B0604020202020204" pitchFamily="34" charset="0"/>
              <a:buChar char="•"/>
              <a:defRPr/>
            </a:pPr>
            <a:r>
              <a:rPr lang="zh-CN" altLang="en-US" sz="2000" noProof="1">
                <a:latin typeface="宋体" panose="02010600030101010101" pitchFamily="2" charset="-122"/>
                <a:cs typeface="+mn-ea"/>
              </a:rPr>
              <a:t>注册登记时需提供的</a:t>
            </a:r>
            <a:r>
              <a:rPr lang="zh-CN" altLang="en-US" sz="2000" noProof="1" smtClean="0">
                <a:latin typeface="宋体" panose="02010600030101010101" pitchFamily="2" charset="-122"/>
                <a:cs typeface="+mn-ea"/>
              </a:rPr>
              <a:t>材料</a:t>
            </a:r>
            <a:endParaRPr lang="zh-CN" altLang="en-US" sz="2000" noProof="1">
              <a:latin typeface="宋体" panose="02010600030101010101" pitchFamily="2" charset="-122"/>
            </a:endParaRPr>
          </a:p>
        </p:txBody>
      </p:sp>
      <p:sp>
        <p:nvSpPr>
          <p:cNvPr id="9" name="TextBox 8"/>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10" name="直接连接符 9"/>
          <p:cNvCxnSpPr>
            <a:stCxn id="9"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
        <p:nvSpPr>
          <p:cNvPr id="13" name="灯片编号占位符 12"/>
          <p:cNvSpPr>
            <a:spLocks noGrp="1"/>
          </p:cNvSpPr>
          <p:nvPr>
            <p:ph type="sldNum" sz="quarter" idx="12"/>
          </p:nvPr>
        </p:nvSpPr>
        <p:spPr>
          <a:xfrm>
            <a:off x="10132584" y="7209655"/>
            <a:ext cx="560816" cy="351608"/>
          </a:xfrm>
        </p:spPr>
        <p:txBody>
          <a:bodyPr/>
          <a:lstStyle/>
          <a:p>
            <a:pPr>
              <a:defRPr/>
            </a:pPr>
            <a:fld id="{47C3D514-0EE2-4B9E-973F-C64100004800}" type="slidenum">
              <a:rPr lang="en-US" smtClean="0"/>
            </a:fld>
            <a:endParaRPr 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4" name="矩形 31753"/>
          <p:cNvSpPr>
            <a:spLocks noGrp="1"/>
          </p:cNvSpPr>
          <p:nvPr/>
        </p:nvSpPr>
        <p:spPr>
          <a:xfrm>
            <a:off x="346040" y="1566053"/>
            <a:ext cx="9715568" cy="3214710"/>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buFont typeface="Arial" panose="020B0604020202020204" pitchFamily="34" charset="0"/>
              <a:buNone/>
              <a:defRPr/>
            </a:pPr>
            <a:r>
              <a:rPr lang="en-US" altLang="x-none" sz="2000" noProof="1" smtClean="0">
                <a:latin typeface="宋体" panose="02010600030101010101" pitchFamily="2" charset="-122"/>
                <a:cs typeface="+mn-ea"/>
              </a:rPr>
              <a:t>4</a:t>
            </a:r>
            <a:r>
              <a:rPr lang="zh-CN" altLang="en-US" sz="2000" noProof="1" smtClean="0">
                <a:latin typeface="宋体" panose="02010600030101010101" pitchFamily="2" charset="-122"/>
                <a:cs typeface="+mn-ea"/>
              </a:rPr>
              <a:t>、使用必要条件</a:t>
            </a:r>
            <a:endParaRPr lang="en-US" altLang="zh-CN" sz="2000" noProof="1" smtClean="0">
              <a:latin typeface="宋体" panose="02010600030101010101" pitchFamily="2" charset="-122"/>
              <a:cs typeface="+mn-ea"/>
            </a:endParaRPr>
          </a:p>
          <a:p>
            <a:pPr marL="0" indent="0" algn="just">
              <a:lnSpc>
                <a:spcPct val="150000"/>
              </a:lnSpc>
              <a:buFont typeface="Arial" panose="020B0604020202020204" pitchFamily="34" charset="0"/>
              <a:buChar char="•"/>
              <a:defRPr/>
            </a:pPr>
            <a:r>
              <a:rPr lang="zh-CN" altLang="en-US" sz="2000" noProof="1" smtClean="0">
                <a:latin typeface="宋体" panose="02010600030101010101" pitchFamily="2" charset="-122"/>
              </a:rPr>
              <a:t> 锅炉开炉点火首要具备的条件是</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必须由劳动部门签发的</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锅炉房登记证</a:t>
            </a:r>
            <a:r>
              <a:rPr lang="en-US" altLang="zh-CN" sz="2000" noProof="1" smtClean="0">
                <a:latin typeface="宋体" panose="02010600030101010101" pitchFamily="2" charset="-122"/>
              </a:rPr>
              <a:t>》</a:t>
            </a:r>
            <a:r>
              <a:rPr lang="zh-CN" altLang="en-US" sz="2000" noProof="1" smtClean="0">
                <a:latin typeface="宋体" panose="02010600030101010101" pitchFamily="2" charset="-122"/>
              </a:rPr>
              <a:t>、</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锅炉使用登记证</a:t>
            </a:r>
            <a:r>
              <a:rPr lang="en-US" altLang="zh-CN" sz="2000" noProof="1" smtClean="0">
                <a:latin typeface="宋体" panose="02010600030101010101" pitchFamily="2" charset="-122"/>
              </a:rPr>
              <a:t>》</a:t>
            </a:r>
            <a:r>
              <a:rPr lang="zh-CN" altLang="en-US" sz="2000" noProof="1" smtClean="0">
                <a:latin typeface="宋体" panose="02010600030101010101" pitchFamily="2" charset="-122"/>
              </a:rPr>
              <a:t>和劳动检验部门所签发的锅炉定期检验合格证</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必须有符合</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锅炉安全运行规则</a:t>
            </a:r>
            <a:r>
              <a:rPr lang="en-US" altLang="zh-CN" sz="2000" noProof="1" smtClean="0">
                <a:latin typeface="宋体" panose="02010600030101010101" pitchFamily="2" charset="-122"/>
              </a:rPr>
              <a:t>》</a:t>
            </a:r>
            <a:r>
              <a:rPr lang="zh-CN" altLang="en-US" sz="2000" noProof="1" smtClean="0">
                <a:latin typeface="宋体" panose="02010600030101010101" pitchFamily="2" charset="-122"/>
              </a:rPr>
              <a:t>要求的各项规章制度和运行记录</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必须要配备持有</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锅炉安全技术管理资质证书</a:t>
            </a:r>
            <a:r>
              <a:rPr lang="en-US" altLang="zh-CN" sz="2000" noProof="1" smtClean="0">
                <a:latin typeface="宋体" panose="02010600030101010101" pitchFamily="2" charset="-122"/>
              </a:rPr>
              <a:t>》</a:t>
            </a:r>
            <a:r>
              <a:rPr lang="zh-CN" altLang="en-US" sz="2000" noProof="1" smtClean="0">
                <a:latin typeface="宋体" panose="02010600030101010101" pitchFamily="2" charset="-122"/>
              </a:rPr>
              <a:t>的专</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兼</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职管理负责人和持有相应类别</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司炉操作证</a:t>
            </a:r>
            <a:r>
              <a:rPr lang="en-US" altLang="zh-CN" sz="2000" noProof="1" smtClean="0">
                <a:latin typeface="宋体" panose="02010600030101010101" pitchFamily="2" charset="-122"/>
              </a:rPr>
              <a:t>》</a:t>
            </a:r>
            <a:r>
              <a:rPr lang="zh-CN" altLang="en-US" sz="2000" noProof="1" smtClean="0">
                <a:latin typeface="宋体" panose="02010600030101010101" pitchFamily="2" charset="-122"/>
              </a:rPr>
              <a:t>的司炉工</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且证件有效</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人员数量满足要求</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无证人员严禁管理和独立操作</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必须有经调试合格的水处理设施</a:t>
            </a:r>
            <a:r>
              <a:rPr lang="en-US" altLang="zh-CN" sz="2000" noProof="1" smtClean="0">
                <a:latin typeface="宋体" panose="02010600030101010101" pitchFamily="2" charset="-122"/>
              </a:rPr>
              <a:t>, </a:t>
            </a:r>
            <a:r>
              <a:rPr lang="zh-CN" altLang="en-US" sz="2000" noProof="1" smtClean="0">
                <a:latin typeface="宋体" panose="02010600030101010101" pitchFamily="2" charset="-122"/>
              </a:rPr>
              <a:t>并配有持证的水质化验人员。</a:t>
            </a:r>
            <a:endParaRPr lang="zh-CN" altLang="en-US" sz="2000" noProof="1">
              <a:latin typeface="宋体" panose="02010600030101010101" pitchFamily="2" charset="-122"/>
            </a:endParaRPr>
          </a:p>
        </p:txBody>
      </p:sp>
      <p:sp>
        <p:nvSpPr>
          <p:cNvPr id="9" name="TextBox 8"/>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10" name="直接连接符 9"/>
          <p:cNvCxnSpPr>
            <a:stCxn id="9"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
        <p:nvSpPr>
          <p:cNvPr id="13" name="灯片编号占位符 12"/>
          <p:cNvSpPr>
            <a:spLocks noGrp="1"/>
          </p:cNvSpPr>
          <p:nvPr>
            <p:ph type="sldNum" sz="quarter" idx="12"/>
          </p:nvPr>
        </p:nvSpPr>
        <p:spPr>
          <a:xfrm>
            <a:off x="10132584" y="7209655"/>
            <a:ext cx="560816" cy="351608"/>
          </a:xfrm>
        </p:spPr>
        <p:txBody>
          <a:bodyPr/>
          <a:lstStyle/>
          <a:p>
            <a:pPr>
              <a:defRPr/>
            </a:pPr>
            <a:fld id="{47C3D514-0EE2-4B9E-973F-C64100004800}" type="slidenum">
              <a:rPr lang="en-US" smtClean="0"/>
            </a:fld>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7" name="矩形 32776"/>
          <p:cNvSpPr>
            <a:spLocks noGrp="1"/>
          </p:cNvSpPr>
          <p:nvPr/>
        </p:nvSpPr>
        <p:spPr>
          <a:xfrm>
            <a:off x="462267" y="1637491"/>
            <a:ext cx="9624060" cy="3929090"/>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lnSpc>
                <a:spcPct val="95000"/>
              </a:lnSpc>
              <a:buFont typeface="Arial" panose="020B0604020202020204" pitchFamily="34" charset="0"/>
              <a:buNone/>
              <a:defRPr/>
            </a:pPr>
            <a:r>
              <a:rPr lang="en-US" altLang="x-none" sz="2000" noProof="1">
                <a:latin typeface="宋体" panose="02010600030101010101" pitchFamily="2" charset="-122"/>
                <a:cs typeface="+mn-ea"/>
              </a:rPr>
              <a:t>5</a:t>
            </a:r>
            <a:r>
              <a:rPr lang="zh-CN" altLang="en-US" sz="2000" noProof="1">
                <a:latin typeface="宋体" panose="02010600030101010101" pitchFamily="2" charset="-122"/>
                <a:cs typeface="+mn-ea"/>
              </a:rPr>
              <a:t>、正常使用的要求</a:t>
            </a:r>
            <a:endParaRPr lang="zh-CN" altLang="en-US" sz="2000" noProof="1">
              <a:latin typeface="宋体" panose="02010600030101010101" pitchFamily="2" charset="-122"/>
            </a:endParaRPr>
          </a:p>
          <a:p>
            <a:pPr>
              <a:lnSpc>
                <a:spcPct val="95000"/>
              </a:lnSpc>
              <a:buFont typeface="Arial" panose="020B0604020202020204" pitchFamily="34" charset="0"/>
              <a:buChar char="•"/>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条例</a:t>
            </a: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对使用单位的要求：</a:t>
            </a:r>
            <a:endParaRPr lang="zh-CN" altLang="en-US" sz="2000" noProof="1">
              <a:latin typeface="宋体" panose="02010600030101010101" pitchFamily="2" charset="-122"/>
            </a:endParaRPr>
          </a:p>
          <a:p>
            <a:pPr>
              <a:lnSpc>
                <a:spcPct val="95000"/>
              </a:lnSpc>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对在用特种设备进行经常性日常维护保养，并定期自行检查。</a:t>
            </a:r>
            <a:endParaRPr lang="zh-CN" altLang="en-US" sz="2000" noProof="1">
              <a:latin typeface="宋体" panose="02010600030101010101" pitchFamily="2" charset="-122"/>
            </a:endParaRPr>
          </a:p>
          <a:p>
            <a:pPr>
              <a:lnSpc>
                <a:spcPct val="95000"/>
              </a:lnSpc>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对在用特种设备应当至少每月进行一次自行检查，并作出记录。</a:t>
            </a:r>
            <a:endParaRPr lang="zh-CN" altLang="en-US" sz="2000" noProof="1">
              <a:latin typeface="宋体" panose="02010600030101010101" pitchFamily="2" charset="-122"/>
            </a:endParaRPr>
          </a:p>
          <a:p>
            <a:pPr>
              <a:lnSpc>
                <a:spcPct val="95000"/>
              </a:lnSpc>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在对在用特种设备进行自行检查和日常维护保养时发现异常情况的，应当及时处理。 </a:t>
            </a:r>
            <a:endParaRPr lang="zh-CN" altLang="en-US" sz="2000" noProof="1">
              <a:latin typeface="宋体" panose="02010600030101010101" pitchFamily="2" charset="-122"/>
            </a:endParaRPr>
          </a:p>
          <a:p>
            <a:pPr>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对在用特种设备的安全附件、安全保护装置、测量调控装置及有关附属仪器仪表进行定期校验、检修，并作出记录。</a:t>
            </a:r>
            <a:endParaRPr lang="zh-CN" altLang="en-US" sz="2000" noProof="1">
              <a:latin typeface="宋体" panose="02010600030101010101" pitchFamily="2" charset="-122"/>
            </a:endParaRPr>
          </a:p>
          <a:p>
            <a:pPr>
              <a:buFont typeface="Arial" panose="020B0604020202020204" pitchFamily="34" charset="0"/>
              <a:buNone/>
              <a:defRPr/>
            </a:pPr>
            <a:r>
              <a:rPr lang="en-US" altLang="x-none" sz="2000" noProof="1">
                <a:latin typeface="宋体" panose="02010600030101010101" pitchFamily="2" charset="-122"/>
                <a:cs typeface="+mn-ea"/>
              </a:rPr>
              <a:t>—</a:t>
            </a:r>
            <a:r>
              <a:rPr lang="zh-CN" altLang="en-US" sz="2000" noProof="1">
                <a:latin typeface="宋体" panose="02010600030101010101" pitchFamily="2" charset="-122"/>
                <a:cs typeface="+mn-ea"/>
              </a:rPr>
              <a:t>特种设备出现故障或者发生异常情况，使用单位应当对其进行全面检查，消除事故隐患后，方可重新投入使用。</a:t>
            </a:r>
            <a:endParaRPr lang="zh-CN" altLang="en-US" sz="2000" noProof="1">
              <a:latin typeface="宋体" panose="02010600030101010101" pitchFamily="2" charset="-122"/>
            </a:endParaRPr>
          </a:p>
          <a:p>
            <a:pPr>
              <a:buFont typeface="Arial" panose="020B0604020202020204" pitchFamily="34" charset="0"/>
              <a:buChar char="•"/>
              <a:defRPr/>
            </a:pPr>
            <a:r>
              <a:rPr lang="zh-CN" altLang="en-US" sz="2000" noProof="1">
                <a:latin typeface="宋体" panose="02010600030101010101" pitchFamily="2" charset="-122"/>
                <a:cs typeface="+mn-ea"/>
              </a:rPr>
              <a:t>以上活动的记录均应存入特种设备安全技术档案。</a:t>
            </a:r>
            <a:endParaRPr lang="zh-CN" altLang="en-US" sz="2000" noProof="1">
              <a:latin typeface="宋体" panose="02010600030101010101" pitchFamily="2" charset="-122"/>
            </a:endParaRPr>
          </a:p>
        </p:txBody>
      </p:sp>
      <p:sp>
        <p:nvSpPr>
          <p:cNvPr id="32778" name="矩形 32777"/>
          <p:cNvSpPr>
            <a:spLocks noGrp="1"/>
          </p:cNvSpPr>
          <p:nvPr/>
        </p:nvSpPr>
        <p:spPr>
          <a:xfrm>
            <a:off x="417478" y="5280829"/>
            <a:ext cx="9715568" cy="1786073"/>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lnSpc>
                <a:spcPct val="125000"/>
              </a:lnSpc>
              <a:buFont typeface="Arial" panose="020B0604020202020204" pitchFamily="34" charset="0"/>
              <a:buNone/>
              <a:defRPr/>
            </a:pPr>
            <a:r>
              <a:rPr lang="en-US" altLang="x-none" sz="2000" noProof="1">
                <a:latin typeface="宋体" panose="02010600030101010101" pitchFamily="2" charset="-122"/>
                <a:cs typeface="+mn-ea"/>
              </a:rPr>
              <a:t>6</a:t>
            </a:r>
            <a:r>
              <a:rPr lang="zh-CN" altLang="en-US" sz="2000" noProof="1">
                <a:latin typeface="宋体" panose="02010600030101010101" pitchFamily="2" charset="-122"/>
                <a:cs typeface="+mn-ea"/>
              </a:rPr>
              <a:t>、定期检验</a:t>
            </a:r>
            <a:endParaRPr lang="zh-CN" altLang="en-US" sz="2000" noProof="1">
              <a:latin typeface="宋体" panose="02010600030101010101" pitchFamily="2" charset="-122"/>
            </a:endParaRPr>
          </a:p>
          <a:p>
            <a:pPr>
              <a:lnSpc>
                <a:spcPct val="115000"/>
              </a:lnSpc>
              <a:buFont typeface="Arial" panose="020B0604020202020204" pitchFamily="34" charset="0"/>
              <a:buChar char="•"/>
              <a:defRPr/>
            </a:pPr>
            <a:r>
              <a:rPr lang="zh-CN" altLang="en-US" sz="2000" noProof="1">
                <a:latin typeface="宋体" panose="02010600030101010101" pitchFamily="2" charset="-122"/>
                <a:cs typeface="+mn-ea"/>
              </a:rPr>
              <a:t>在用特种设备实行安全技术性能定期检验制度。对特种设备进行定期检验，是确保安全使用的必要手段。</a:t>
            </a:r>
            <a:endParaRPr lang="zh-CN" altLang="en-US" sz="2000" noProof="1">
              <a:latin typeface="宋体" panose="02010600030101010101" pitchFamily="2" charset="-122"/>
            </a:endParaRPr>
          </a:p>
          <a:p>
            <a:pPr>
              <a:lnSpc>
                <a:spcPct val="115000"/>
              </a:lnSpc>
              <a:buFont typeface="Arial" panose="020B0604020202020204" pitchFamily="34" charset="0"/>
              <a:buChar char="•"/>
              <a:defRPr/>
            </a:pPr>
            <a:r>
              <a:rPr lang="zh-CN" altLang="en-US" sz="2000" noProof="1">
                <a:latin typeface="宋体" panose="02010600030101010101" pitchFamily="2" charset="-122"/>
                <a:cs typeface="+mn-ea"/>
              </a:rPr>
              <a:t>提前一个月主动申报</a:t>
            </a:r>
            <a:endParaRPr lang="zh-CN" altLang="en-US" sz="2000" noProof="1">
              <a:latin typeface="宋体" panose="02010600030101010101" pitchFamily="2" charset="-122"/>
            </a:endParaRPr>
          </a:p>
        </p:txBody>
      </p:sp>
      <p:sp>
        <p:nvSpPr>
          <p:cNvPr id="8" name="TextBox 7"/>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9" name="直接连接符 8"/>
          <p:cNvCxnSpPr>
            <a:stCxn id="8"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
        <p:nvSpPr>
          <p:cNvPr id="12" name="灯片编号占位符 11"/>
          <p:cNvSpPr>
            <a:spLocks noGrp="1"/>
          </p:cNvSpPr>
          <p:nvPr>
            <p:ph type="sldNum" sz="quarter" idx="12"/>
          </p:nvPr>
        </p:nvSpPr>
        <p:spPr>
          <a:xfrm>
            <a:off x="10061147" y="7187225"/>
            <a:ext cx="632253" cy="374038"/>
          </a:xfrm>
        </p:spPr>
        <p:txBody>
          <a:bodyPr/>
          <a:lstStyle/>
          <a:p>
            <a:pPr>
              <a:defRPr/>
            </a:pPr>
            <a:fld id="{47C3D514-0EE2-4B9E-973F-C64100004800}" type="slidenum">
              <a:rPr lang="en-US" smtClean="0"/>
            </a:fld>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矩形 33795"/>
          <p:cNvSpPr>
            <a:spLocks noChangeArrowheads="1"/>
          </p:cNvSpPr>
          <p:nvPr/>
        </p:nvSpPr>
        <p:spPr bwMode="auto">
          <a:xfrm>
            <a:off x="-211639" y="49009"/>
            <a:ext cx="2060707" cy="318553"/>
          </a:xfrm>
          <a:prstGeom prst="rect">
            <a:avLst/>
          </a:prstGeom>
          <a:noFill/>
          <a:ln w="9525">
            <a:noFill/>
            <a:miter lim="800000"/>
          </a:ln>
        </p:spPr>
        <p:txBody>
          <a:bodyPr wrap="none" lIns="104306" tIns="52153" rIns="104306" bIns="52153" anchor="ctr"/>
          <a:lstStyle/>
          <a:p>
            <a:pPr algn="ctr"/>
            <a:endParaRPr lang="zh-CN" altLang="en-US" sz="1400" dirty="0"/>
          </a:p>
        </p:txBody>
      </p:sp>
      <p:sp>
        <p:nvSpPr>
          <p:cNvPr id="33801" name="矩形 33800"/>
          <p:cNvSpPr>
            <a:spLocks noGrp="1"/>
          </p:cNvSpPr>
          <p:nvPr/>
        </p:nvSpPr>
        <p:spPr>
          <a:xfrm>
            <a:off x="631792" y="1637491"/>
            <a:ext cx="9429816" cy="2571768"/>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lnSpc>
                <a:spcPct val="80000"/>
              </a:lnSpc>
              <a:buFont typeface="Arial" panose="020B0604020202020204" pitchFamily="34" charset="0"/>
              <a:buNone/>
              <a:defRPr/>
            </a:pPr>
            <a:r>
              <a:rPr lang="en-US" altLang="x-none" sz="2000" noProof="1">
                <a:latin typeface="宋体" panose="02010600030101010101" pitchFamily="2" charset="-122"/>
                <a:cs typeface="+mn-ea"/>
              </a:rPr>
              <a:t>7</a:t>
            </a:r>
            <a:r>
              <a:rPr lang="zh-CN" altLang="en-US" sz="2000" noProof="1">
                <a:latin typeface="宋体" panose="02010600030101010101" pitchFamily="2" charset="-122"/>
                <a:cs typeface="+mn-ea"/>
              </a:rPr>
              <a:t>、停用要求</a:t>
            </a:r>
            <a:endParaRPr lang="zh-CN" altLang="en-US" sz="2000" noProof="1">
              <a:latin typeface="宋体" panose="02010600030101010101" pitchFamily="2" charset="-122"/>
            </a:endParaRPr>
          </a:p>
          <a:p>
            <a:pPr>
              <a:lnSpc>
                <a:spcPct val="110000"/>
              </a:lnSpc>
              <a:spcBef>
                <a:spcPct val="0"/>
              </a:spcBef>
              <a:buFont typeface="Arial" panose="020B0604020202020204" pitchFamily="34" charset="0"/>
              <a:buChar char="•"/>
              <a:defRPr/>
            </a:pPr>
            <a:r>
              <a:rPr lang="zh-CN" altLang="en-US" sz="2000" noProof="1">
                <a:latin typeface="宋体" panose="02010600030101010101" pitchFamily="2" charset="-122"/>
                <a:cs typeface="+mn-ea"/>
              </a:rPr>
              <a:t>特种设备需要停止使用的，使用单位应自行封存停用设备，并在封存后</a:t>
            </a:r>
            <a:r>
              <a:rPr lang="en-US" altLang="x-none" sz="2000" noProof="1">
                <a:latin typeface="宋体" panose="02010600030101010101" pitchFamily="2" charset="-122"/>
                <a:cs typeface="+mn-ea"/>
              </a:rPr>
              <a:t>30</a:t>
            </a:r>
            <a:r>
              <a:rPr lang="zh-CN" altLang="en-US" sz="2000" noProof="1">
                <a:latin typeface="宋体" panose="02010600030101010101" pitchFamily="2" charset="-122"/>
                <a:cs typeface="+mn-ea"/>
              </a:rPr>
              <a:t>日内向所在地质量技术监督部门提出书面申请，经确认后</a:t>
            </a:r>
            <a:r>
              <a:rPr lang="zh-CN" altLang="en-US" sz="2000" noProof="1" smtClean="0">
                <a:latin typeface="宋体" panose="02010600030101010101" pitchFamily="2" charset="-122"/>
                <a:cs typeface="+mn-ea"/>
              </a:rPr>
              <a:t>到当地特种</a:t>
            </a:r>
            <a:r>
              <a:rPr lang="zh-CN" altLang="en-US" sz="2000" noProof="1">
                <a:latin typeface="宋体" panose="02010600030101010101" pitchFamily="2" charset="-122"/>
                <a:cs typeface="+mn-ea"/>
              </a:rPr>
              <a:t>设备检验检测中心办理停用手续。</a:t>
            </a:r>
            <a:endParaRPr lang="zh-CN" altLang="en-US" sz="2000" noProof="1">
              <a:latin typeface="宋体" panose="02010600030101010101" pitchFamily="2" charset="-122"/>
            </a:endParaRPr>
          </a:p>
          <a:p>
            <a:pPr>
              <a:lnSpc>
                <a:spcPct val="110000"/>
              </a:lnSpc>
              <a:spcBef>
                <a:spcPct val="0"/>
              </a:spcBef>
              <a:buFont typeface="Arial" panose="020B0604020202020204" pitchFamily="34" charset="0"/>
              <a:buChar char="•"/>
              <a:defRPr/>
            </a:pPr>
            <a:r>
              <a:rPr lang="zh-CN" altLang="en-US" sz="2000" noProof="1">
                <a:latin typeface="宋体" panose="02010600030101010101" pitchFamily="2" charset="-122"/>
                <a:cs typeface="+mn-ea"/>
              </a:rPr>
              <a:t>未办停用手续，仍要定期检验。</a:t>
            </a:r>
            <a:endParaRPr lang="zh-CN" altLang="en-US" sz="2000" noProof="1">
              <a:latin typeface="宋体" panose="02010600030101010101" pitchFamily="2" charset="-122"/>
            </a:endParaRPr>
          </a:p>
          <a:p>
            <a:pPr>
              <a:lnSpc>
                <a:spcPct val="110000"/>
              </a:lnSpc>
              <a:spcBef>
                <a:spcPct val="0"/>
              </a:spcBef>
              <a:buFont typeface="Arial" panose="020B0604020202020204" pitchFamily="34" charset="0"/>
              <a:buChar char="•"/>
              <a:defRPr/>
            </a:pPr>
            <a:r>
              <a:rPr lang="zh-CN" altLang="en-US" sz="2000" noProof="1">
                <a:latin typeface="宋体" panose="02010600030101010101" pitchFamily="2" charset="-122"/>
                <a:cs typeface="+mn-ea"/>
              </a:rPr>
              <a:t>重新启用时应当申请检验，经检验合格的，</a:t>
            </a:r>
            <a:r>
              <a:rPr lang="zh-CN" altLang="en-US" sz="2000" noProof="1" smtClean="0">
                <a:latin typeface="宋体" panose="02010600030101010101" pitchFamily="2" charset="-122"/>
                <a:cs typeface="+mn-ea"/>
              </a:rPr>
              <a:t>到当地特种</a:t>
            </a:r>
            <a:r>
              <a:rPr lang="zh-CN" altLang="en-US" sz="2000" noProof="1">
                <a:latin typeface="宋体" panose="02010600030101010101" pitchFamily="2" charset="-122"/>
                <a:cs typeface="+mn-ea"/>
              </a:rPr>
              <a:t>设备检验检测中心办理申请启用，领取使用登记证（登记标志）。</a:t>
            </a:r>
            <a:endParaRPr lang="zh-CN" altLang="en-US" sz="2000" noProof="1">
              <a:latin typeface="宋体" panose="02010600030101010101" pitchFamily="2" charset="-122"/>
            </a:endParaRPr>
          </a:p>
          <a:p>
            <a:pPr>
              <a:lnSpc>
                <a:spcPct val="130000"/>
              </a:lnSpc>
              <a:buFont typeface="Arial" panose="020B0604020202020204" pitchFamily="34" charset="0"/>
              <a:buNone/>
              <a:defRPr/>
            </a:pPr>
            <a:r>
              <a:rPr lang="zh-CN" altLang="en-US" sz="2100" i="1"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ea"/>
              </a:rPr>
              <a:t> </a:t>
            </a:r>
            <a:endParaRPr lang="zh-CN" altLang="en-US" sz="2100" i="1"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p:txBody>
      </p:sp>
      <p:sp>
        <p:nvSpPr>
          <p:cNvPr id="33802" name="矩形 33801"/>
          <p:cNvSpPr>
            <a:spLocks noGrp="1"/>
          </p:cNvSpPr>
          <p:nvPr/>
        </p:nvSpPr>
        <p:spPr>
          <a:xfrm>
            <a:off x="560354" y="4137822"/>
            <a:ext cx="9481184" cy="1428760"/>
          </a:xfrm>
          <a:prstGeom prst="rect">
            <a:avLst/>
          </a:prstGeom>
          <a:noFill/>
          <a:ln w="9525">
            <a:noFill/>
            <a:miter/>
          </a:ln>
        </p:spPr>
        <p:txBody>
          <a:bodyPr lIns="104306" tIns="52153" rIns="104306" bIns="52153"/>
          <a:lst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stStyle>
          <a:p>
            <a:pPr>
              <a:lnSpc>
                <a:spcPct val="125000"/>
              </a:lnSpc>
              <a:buFont typeface="Arial" panose="020B0604020202020204" pitchFamily="34" charset="0"/>
              <a:buNone/>
              <a:defRPr/>
            </a:pPr>
            <a:r>
              <a:rPr lang="en-US" altLang="x-none" sz="2000" noProof="1">
                <a:latin typeface="宋体" panose="02010600030101010101" pitchFamily="2" charset="-122"/>
                <a:cs typeface="+mn-ea"/>
              </a:rPr>
              <a:t>8</a:t>
            </a:r>
            <a:r>
              <a:rPr lang="zh-CN" altLang="en-US" sz="2000" noProof="1">
                <a:latin typeface="宋体" panose="02010600030101010101" pitchFamily="2" charset="-122"/>
                <a:cs typeface="+mn-ea"/>
              </a:rPr>
              <a:t>、报废注销要求</a:t>
            </a:r>
            <a:endParaRPr lang="zh-CN" altLang="en-US" sz="2000" noProof="1">
              <a:latin typeface="宋体" panose="02010600030101010101" pitchFamily="2" charset="-122"/>
            </a:endParaRPr>
          </a:p>
          <a:p>
            <a:pPr>
              <a:lnSpc>
                <a:spcPct val="125000"/>
              </a:lnSpc>
              <a:buFont typeface="Arial" panose="020B0604020202020204" pitchFamily="34" charset="0"/>
              <a:buChar char="•"/>
              <a:defRPr/>
            </a:pPr>
            <a:r>
              <a:rPr lang="zh-CN" altLang="en-US" sz="2000" noProof="1" smtClean="0">
                <a:latin typeface="宋体" panose="02010600030101010101" pitchFamily="2" charset="-122"/>
                <a:cs typeface="+mn-ea"/>
              </a:rPr>
              <a:t>燃气锅炉报废</a:t>
            </a:r>
            <a:r>
              <a:rPr lang="zh-CN" altLang="en-US" sz="2000" noProof="1">
                <a:latin typeface="宋体" panose="02010600030101010101" pitchFamily="2" charset="-122"/>
                <a:cs typeface="+mn-ea"/>
              </a:rPr>
              <a:t>时，特种设备使用单位应当将使用登记证（登记标志）交</a:t>
            </a:r>
            <a:r>
              <a:rPr lang="zh-CN" altLang="en-US" sz="2000" noProof="1" smtClean="0">
                <a:latin typeface="宋体" panose="02010600030101010101" pitchFamily="2" charset="-122"/>
                <a:cs typeface="+mn-ea"/>
              </a:rPr>
              <a:t>回所在地特种</a:t>
            </a:r>
            <a:r>
              <a:rPr lang="zh-CN" altLang="en-US" sz="2000" noProof="1">
                <a:latin typeface="宋体" panose="02010600030101010101" pitchFamily="2" charset="-122"/>
                <a:cs typeface="+mn-ea"/>
              </a:rPr>
              <a:t>设备检验检测中心，办理注销手续，并</a:t>
            </a:r>
            <a:r>
              <a:rPr lang="zh-CN" altLang="en-US" sz="2000" noProof="1" smtClean="0">
                <a:latin typeface="宋体" panose="02010600030101010101" pitchFamily="2" charset="-122"/>
                <a:cs typeface="+mn-ea"/>
              </a:rPr>
              <a:t>将其解体</a:t>
            </a:r>
            <a:r>
              <a:rPr lang="zh-CN" altLang="en-US" sz="2000" noProof="1">
                <a:latin typeface="宋体" panose="02010600030101010101" pitchFamily="2" charset="-122"/>
                <a:cs typeface="+mn-ea"/>
              </a:rPr>
              <a:t>后报废</a:t>
            </a:r>
            <a:r>
              <a:rPr lang="zh-CN" altLang="en-US" sz="2000" noProof="1" smtClean="0">
                <a:latin typeface="宋体" panose="02010600030101010101" pitchFamily="2" charset="-122"/>
                <a:cs typeface="+mn-ea"/>
              </a:rPr>
              <a:t>。</a:t>
            </a:r>
            <a:endParaRPr lang="zh-CN" altLang="en-US" sz="2000" noProof="1">
              <a:latin typeface="宋体" panose="02010600030101010101" pitchFamily="2" charset="-122"/>
            </a:endParaRPr>
          </a:p>
        </p:txBody>
      </p:sp>
      <p:sp>
        <p:nvSpPr>
          <p:cNvPr id="9" name="TextBox 8"/>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cxnSp>
        <p:nvCxnSpPr>
          <p:cNvPr id="10" name="直接连接符 9"/>
          <p:cNvCxnSpPr>
            <a:stCxn id="9" idx="3"/>
          </p:cNvCxnSpPr>
          <p:nvPr/>
        </p:nvCxnSpPr>
        <p:spPr bwMode="auto">
          <a:xfrm>
            <a:off x="3489312" y="1184721"/>
            <a:ext cx="535785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5918204" y="923111"/>
            <a:ext cx="414340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招标，采购，安装、使用</a:t>
            </a:r>
            <a:endParaRPr lang="zh-CN" altLang="en-US" sz="2800" dirty="0"/>
          </a:p>
        </p:txBody>
      </p:sp>
      <p:sp>
        <p:nvSpPr>
          <p:cNvPr id="13" name="灯片编号占位符 12"/>
          <p:cNvSpPr>
            <a:spLocks noGrp="1"/>
          </p:cNvSpPr>
          <p:nvPr>
            <p:ph type="sldNum" sz="quarter" idx="12"/>
          </p:nvPr>
        </p:nvSpPr>
        <p:spPr>
          <a:xfrm>
            <a:off x="10061147" y="7209655"/>
            <a:ext cx="632253" cy="351608"/>
          </a:xfrm>
        </p:spPr>
        <p:txBody>
          <a:bodyPr/>
          <a:lstStyle/>
          <a:p>
            <a:pPr>
              <a:defRPr/>
            </a:pPr>
            <a:fld id="{47C3D514-0EE2-4B9E-973F-C64100004800}" type="slidenum">
              <a:rPr lang="en-US" smtClean="0"/>
            </a:fld>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7940" y="2280433"/>
            <a:ext cx="4071966" cy="400110"/>
          </a:xfrm>
          <a:prstGeom prst="rect">
            <a:avLst/>
          </a:prstGeom>
          <a:noFill/>
        </p:spPr>
        <p:txBody>
          <a:bodyPr wrap="square" rtlCol="0">
            <a:spAutoFit/>
          </a:bodyPr>
          <a:lstStyle/>
          <a:p>
            <a:endParaRPr lang="en-US" altLang="zh-CN" dirty="0" smtClean="0"/>
          </a:p>
        </p:txBody>
      </p:sp>
      <p:sp>
        <p:nvSpPr>
          <p:cNvPr id="19" name="矩形 18"/>
          <p:cNvSpPr/>
          <p:nvPr/>
        </p:nvSpPr>
        <p:spPr>
          <a:xfrm>
            <a:off x="3489312" y="2494747"/>
            <a:ext cx="184731" cy="400110"/>
          </a:xfrm>
          <a:prstGeom prst="rect">
            <a:avLst/>
          </a:prstGeom>
        </p:spPr>
        <p:txBody>
          <a:bodyPr wrap="none">
            <a:spAutoFit/>
          </a:bodyPr>
          <a:lstStyle/>
          <a:p>
            <a:endParaRPr lang="en-US" altLang="zh-CN" dirty="0" smtClean="0"/>
          </a:p>
        </p:txBody>
      </p:sp>
      <p:sp>
        <p:nvSpPr>
          <p:cNvPr id="14" name="流程图: 终止 13"/>
          <p:cNvSpPr/>
          <p:nvPr/>
        </p:nvSpPr>
        <p:spPr bwMode="auto">
          <a:xfrm>
            <a:off x="2060552" y="3209127"/>
            <a:ext cx="6858048" cy="642942"/>
          </a:xfrm>
          <a:prstGeom prst="flowChartTermina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3060684" y="3209127"/>
            <a:ext cx="4929222" cy="584775"/>
          </a:xfrm>
          <a:prstGeom prst="rect">
            <a:avLst/>
          </a:prstGeom>
          <a:noFill/>
        </p:spPr>
        <p:txBody>
          <a:bodyPr wrap="square" rtlCol="0">
            <a:spAutoFit/>
          </a:bodyPr>
          <a:lstStyle/>
          <a:p>
            <a:pPr algn="ctr"/>
            <a:r>
              <a:rPr lang="en-US" altLang="zh-CN" sz="3200" dirty="0" smtClean="0"/>
              <a:t>3</a:t>
            </a:r>
            <a:r>
              <a:rPr lang="zh-CN" altLang="en-US" sz="3200" dirty="0" smtClean="0"/>
              <a:t>、燃气锅炉的操作规程</a:t>
            </a:r>
            <a:endParaRPr lang="zh-CN" alt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572032" cy="400110"/>
          </a:xfrm>
          <a:prstGeom prst="rect">
            <a:avLst/>
          </a:prstGeom>
          <a:noFill/>
        </p:spPr>
        <p:txBody>
          <a:bodyPr wrap="square" rtlCol="0">
            <a:spAutoFit/>
          </a:bodyPr>
          <a:lstStyle/>
          <a:p>
            <a:r>
              <a:rPr lang="zh-CN" altLang="en-US" dirty="0" smtClean="0"/>
              <a:t>燃气锅炉的安全操作规程</a:t>
            </a:r>
            <a:endParaRPr lang="en-US" altLang="zh-CN" dirty="0" smtClean="0"/>
          </a:p>
        </p:txBody>
      </p:sp>
      <p:sp>
        <p:nvSpPr>
          <p:cNvPr id="4" name="TextBox 3"/>
          <p:cNvSpPr txBox="1"/>
          <p:nvPr/>
        </p:nvSpPr>
        <p:spPr>
          <a:xfrm>
            <a:off x="346040" y="1851805"/>
            <a:ext cx="9715568" cy="4780419"/>
          </a:xfrm>
          <a:prstGeom prst="rect">
            <a:avLst/>
          </a:prstGeom>
          <a:noFill/>
        </p:spPr>
        <p:txBody>
          <a:bodyPr wrap="square" rtlCol="0">
            <a:spAutoFit/>
          </a:bodyPr>
          <a:lstStyle/>
          <a:p>
            <a:pPr algn="just"/>
            <a:r>
              <a:rPr lang="en-US" dirty="0" smtClean="0"/>
              <a:t> 1.</a:t>
            </a:r>
            <a:r>
              <a:rPr lang="zh-CN" altLang="en-US" dirty="0" smtClean="0"/>
              <a:t>凡操作锅炉的人员必须熟知所操作锅炉的性能和有关安全知识，持证上岗。非本岗人员严禁操作。值班人员应严格按照规定认真做好运行记录和交接班记录，交接班应将设备及运行的安全情况进行交底。交接班时要检查锅炉是否完好。</a:t>
            </a:r>
            <a:endParaRPr lang="zh-CN" altLang="en-US" dirty="0" smtClean="0"/>
          </a:p>
          <a:p>
            <a:pPr algn="just"/>
            <a:r>
              <a:rPr lang="en-US" dirty="0" smtClean="0"/>
              <a:t> 2.</a:t>
            </a:r>
            <a:r>
              <a:rPr lang="zh-CN" altLang="en-US" dirty="0" smtClean="0"/>
              <a:t>锅炉及安全附件应检验合格，并在有效期内。</a:t>
            </a:r>
            <a:endParaRPr lang="en-US" altLang="zh-CN" dirty="0" smtClean="0"/>
          </a:p>
          <a:p>
            <a:pPr algn="just"/>
            <a:r>
              <a:rPr lang="en-US" dirty="0" smtClean="0"/>
              <a:t> 3.</a:t>
            </a:r>
            <a:r>
              <a:rPr lang="zh-CN" altLang="en-US" dirty="0" smtClean="0"/>
              <a:t>锅炉运行前应具备的条件和检查项目：</a:t>
            </a:r>
            <a:endParaRPr lang="zh-CN" altLang="en-US" dirty="0" smtClean="0"/>
          </a:p>
          <a:p>
            <a:pPr algn="just"/>
            <a:r>
              <a:rPr lang="zh-CN" altLang="en-US" dirty="0" smtClean="0"/>
              <a:t>①检查天然气压力是否正常，天然气过滤是否正常通气，燃烧时油泵及过滤器应能正常过油，打开天然气供气阀门燃油时应打开供油阀门；</a:t>
            </a:r>
            <a:endParaRPr lang="zh-CN" altLang="en-US" dirty="0" smtClean="0"/>
          </a:p>
          <a:p>
            <a:pPr algn="just"/>
            <a:r>
              <a:rPr lang="zh-CN" altLang="en-US" dirty="0" smtClean="0"/>
              <a:t>②检查水泵是否正常，并打开给水系统各部位阀门、风门，手动位置时烟道应在打开的位置，应将电控柜上泵选择开关选择在适当的位置；</a:t>
            </a:r>
            <a:endParaRPr lang="zh-CN" altLang="en-US" dirty="0" smtClean="0"/>
          </a:p>
          <a:p>
            <a:pPr algn="just"/>
            <a:r>
              <a:rPr lang="zh-CN" altLang="en-US" dirty="0" smtClean="0"/>
              <a:t>③检查安全附件应处在正常的位置上，水位表、压力表应处在开的位置上；</a:t>
            </a:r>
            <a:endParaRPr lang="zh-CN" altLang="en-US" dirty="0" smtClean="0"/>
          </a:p>
          <a:p>
            <a:pPr algn="just"/>
            <a:r>
              <a:rPr lang="zh-CN" altLang="en-US" dirty="0" smtClean="0"/>
              <a:t>④各操作部位应有良好的照明设施；</a:t>
            </a:r>
            <a:endParaRPr lang="zh-CN" altLang="en-US" dirty="0" smtClean="0"/>
          </a:p>
          <a:p>
            <a:pPr algn="just"/>
            <a:r>
              <a:rPr lang="zh-CN" altLang="en-US" dirty="0" smtClean="0"/>
              <a:t>⑤除氧器能正常运行；</a:t>
            </a:r>
            <a:endParaRPr lang="zh-CN" altLang="en-US" dirty="0" smtClean="0"/>
          </a:p>
          <a:p>
            <a:pPr algn="just"/>
            <a:r>
              <a:rPr lang="zh-CN" altLang="en-US" dirty="0" smtClean="0"/>
              <a:t>⑥软化水设备能正常运行，软化水应符和</a:t>
            </a:r>
            <a:r>
              <a:rPr lang="en-US" dirty="0" smtClean="0"/>
              <a:t>GB1576</a:t>
            </a:r>
            <a:r>
              <a:rPr lang="zh-CN" altLang="en-US" dirty="0" smtClean="0"/>
              <a:t>的标准，软水箱内水位正常，水泵运行无故障。</a:t>
            </a:r>
            <a:endParaRPr lang="zh-CN" altLang="en-US" dirty="0" smtClean="0"/>
          </a:p>
          <a:p>
            <a:pPr indent="457200"/>
            <a:endParaRPr lang="zh-CN" altLang="en-US" dirty="0"/>
          </a:p>
        </p:txBody>
      </p:sp>
      <p:grpSp>
        <p:nvGrpSpPr>
          <p:cNvPr id="2" name="组合 8"/>
          <p:cNvGrpSpPr/>
          <p:nvPr/>
        </p:nvGrpSpPr>
        <p:grpSpPr>
          <a:xfrm>
            <a:off x="346040" y="923111"/>
            <a:ext cx="9715568" cy="523220"/>
            <a:chOff x="346040" y="923111"/>
            <a:chExt cx="9715568" cy="523220"/>
          </a:xfrm>
        </p:grpSpPr>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6" name="TextBox 5"/>
            <p:cNvSpPr txBox="1"/>
            <p:nvPr/>
          </p:nvSpPr>
          <p:spPr>
            <a:xfrm>
              <a:off x="7561278" y="923111"/>
              <a:ext cx="2500330"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安全操作规程</a:t>
              </a:r>
              <a:endParaRPr lang="zh-CN" altLang="en-US" sz="2800" dirty="0"/>
            </a:p>
          </p:txBody>
        </p:sp>
        <p:cxnSp>
          <p:nvCxnSpPr>
            <p:cNvPr id="8" name="直接连接符 7"/>
            <p:cNvCxnSpPr>
              <a:stCxn id="5" idx="3"/>
              <a:endCxn id="6" idx="1"/>
            </p:cNvCxnSpPr>
            <p:nvPr/>
          </p:nvCxnSpPr>
          <p:spPr bwMode="auto">
            <a:xfrm>
              <a:off x="3489312" y="1184721"/>
              <a:ext cx="407196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572032" cy="400110"/>
          </a:xfrm>
          <a:prstGeom prst="rect">
            <a:avLst/>
          </a:prstGeom>
          <a:noFill/>
        </p:spPr>
        <p:txBody>
          <a:bodyPr wrap="square" rtlCol="0">
            <a:spAutoFit/>
          </a:bodyPr>
          <a:lstStyle/>
          <a:p>
            <a:r>
              <a:rPr lang="zh-CN" altLang="en-US" dirty="0" smtClean="0"/>
              <a:t>燃气锅炉的安全操作规程</a:t>
            </a:r>
            <a:endParaRPr lang="en-US" altLang="zh-CN" dirty="0" smtClean="0"/>
          </a:p>
        </p:txBody>
      </p:sp>
      <p:sp>
        <p:nvSpPr>
          <p:cNvPr id="4" name="TextBox 3"/>
          <p:cNvSpPr txBox="1"/>
          <p:nvPr/>
        </p:nvSpPr>
        <p:spPr>
          <a:xfrm>
            <a:off x="346040" y="1851805"/>
            <a:ext cx="9715568" cy="3785652"/>
          </a:xfrm>
          <a:prstGeom prst="rect">
            <a:avLst/>
          </a:prstGeom>
          <a:noFill/>
        </p:spPr>
        <p:txBody>
          <a:bodyPr wrap="square" rtlCol="0">
            <a:spAutoFit/>
          </a:bodyPr>
          <a:lstStyle/>
          <a:p>
            <a:pPr algn="just"/>
            <a:r>
              <a:rPr lang="en-US" dirty="0" smtClean="0"/>
              <a:t>4.</a:t>
            </a:r>
            <a:r>
              <a:rPr lang="zh-CN" altLang="en-US" dirty="0" smtClean="0"/>
              <a:t>开机</a:t>
            </a:r>
            <a:endParaRPr lang="zh-CN" altLang="en-US" dirty="0" smtClean="0"/>
          </a:p>
          <a:p>
            <a:pPr algn="just"/>
            <a:r>
              <a:rPr lang="zh-CN" altLang="en-US" dirty="0" smtClean="0"/>
              <a:t>①接通电控柜的电源总开光，检查各部位是否正常、故障是否有信号，如果无信号应采取相应措施或检查修理，排除故障；</a:t>
            </a:r>
            <a:endParaRPr lang="zh-CN" altLang="en-US" dirty="0" smtClean="0"/>
          </a:p>
          <a:p>
            <a:pPr algn="just"/>
            <a:r>
              <a:rPr lang="zh-CN" altLang="en-US" dirty="0" smtClean="0"/>
              <a:t>②燃烧器进入自动清扫、点火、部分负荷、全负荷运行状态；</a:t>
            </a:r>
            <a:endParaRPr lang="zh-CN" altLang="en-US" dirty="0" smtClean="0"/>
          </a:p>
          <a:p>
            <a:pPr algn="just"/>
            <a:r>
              <a:rPr lang="zh-CN" altLang="en-US" dirty="0" smtClean="0"/>
              <a:t>③在升至一定压力时，应进行定期排污一次，如蒸汽锅炉冲洗水位表一次，并检查炉内水位；</a:t>
            </a:r>
            <a:endParaRPr lang="zh-CN" altLang="en-US" dirty="0" smtClean="0"/>
          </a:p>
          <a:p>
            <a:pPr algn="just"/>
            <a:r>
              <a:rPr lang="en-US" dirty="0" smtClean="0"/>
              <a:t>5</a:t>
            </a:r>
            <a:r>
              <a:rPr lang="zh-CN" altLang="en-US" dirty="0" smtClean="0"/>
              <a:t>．炉水控制指标：</a:t>
            </a:r>
            <a:endParaRPr lang="zh-CN" altLang="en-US" dirty="0" smtClean="0"/>
          </a:p>
          <a:p>
            <a:pPr algn="just"/>
            <a:r>
              <a:rPr lang="zh-CN" altLang="en-US" dirty="0" smtClean="0"/>
              <a:t>①炉水碱度</a:t>
            </a:r>
            <a:r>
              <a:rPr lang="en-US" dirty="0" smtClean="0"/>
              <a:t> 6</a:t>
            </a:r>
            <a:r>
              <a:rPr lang="zh-CN" altLang="en-US" dirty="0" smtClean="0"/>
              <a:t>～</a:t>
            </a:r>
            <a:r>
              <a:rPr lang="en-US" dirty="0" smtClean="0"/>
              <a:t>26mmol/L</a:t>
            </a:r>
            <a:r>
              <a:rPr lang="zh-CN" altLang="en-US" dirty="0" smtClean="0"/>
              <a:t>。②炉水含氧量</a:t>
            </a:r>
            <a:r>
              <a:rPr lang="en-US" dirty="0" smtClean="0"/>
              <a:t> ≤0.1mg/L</a:t>
            </a:r>
            <a:r>
              <a:rPr lang="zh-CN" altLang="en-US" dirty="0" smtClean="0"/>
              <a:t>。③给水硬度</a:t>
            </a:r>
            <a:r>
              <a:rPr lang="en-US" dirty="0" smtClean="0"/>
              <a:t> ≤0.03mmol/L</a:t>
            </a:r>
            <a:r>
              <a:rPr lang="zh-CN" altLang="en-US" dirty="0" smtClean="0"/>
              <a:t>。④炉水</a:t>
            </a:r>
            <a:r>
              <a:rPr lang="en-US" dirty="0" smtClean="0"/>
              <a:t>PH</a:t>
            </a:r>
            <a:r>
              <a:rPr lang="zh-CN" altLang="en-US" dirty="0" smtClean="0"/>
              <a:t>值</a:t>
            </a:r>
            <a:r>
              <a:rPr lang="en-US" dirty="0" smtClean="0"/>
              <a:t> 10</a:t>
            </a:r>
            <a:r>
              <a:rPr lang="zh-CN" altLang="en-US" dirty="0" smtClean="0"/>
              <a:t>～</a:t>
            </a:r>
            <a:r>
              <a:rPr lang="en-US" dirty="0" smtClean="0"/>
              <a:t>12</a:t>
            </a:r>
            <a:endParaRPr lang="zh-CN" altLang="en-US" dirty="0" smtClean="0"/>
          </a:p>
          <a:p>
            <a:pPr algn="just"/>
            <a:r>
              <a:rPr lang="en-US" dirty="0" smtClean="0"/>
              <a:t>6.</a:t>
            </a:r>
            <a:r>
              <a:rPr lang="zh-CN" altLang="en-US" dirty="0" smtClean="0"/>
              <a:t>正常停炉：</a:t>
            </a:r>
            <a:endParaRPr lang="zh-CN" altLang="en-US" dirty="0" smtClean="0"/>
          </a:p>
          <a:p>
            <a:pPr algn="just"/>
            <a:r>
              <a:rPr lang="zh-CN" altLang="en-US" dirty="0" smtClean="0"/>
              <a:t>①关闭锅炉运行开关。②关闭天燃气阀门。③锅筒内压力降低。④锅筒内水位处于高水位。⑤检查排污阀是否关闭严密。⑥关闭锅炉上水泵阀门。⑦关闭电源总开关</a:t>
            </a:r>
            <a:endParaRPr lang="zh-CN" altLang="en-US" dirty="0"/>
          </a:p>
        </p:txBody>
      </p:sp>
      <p:grpSp>
        <p:nvGrpSpPr>
          <p:cNvPr id="2" name="组合 8"/>
          <p:cNvGrpSpPr/>
          <p:nvPr/>
        </p:nvGrpSpPr>
        <p:grpSpPr>
          <a:xfrm>
            <a:off x="346040" y="923111"/>
            <a:ext cx="9715568" cy="523220"/>
            <a:chOff x="346040" y="923111"/>
            <a:chExt cx="9715568" cy="523220"/>
          </a:xfrm>
        </p:grpSpPr>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6" name="TextBox 5"/>
            <p:cNvSpPr txBox="1"/>
            <p:nvPr/>
          </p:nvSpPr>
          <p:spPr>
            <a:xfrm>
              <a:off x="7561278" y="923111"/>
              <a:ext cx="2500330"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安全操作规程</a:t>
              </a:r>
              <a:endParaRPr lang="zh-CN" altLang="en-US" sz="2800" dirty="0"/>
            </a:p>
          </p:txBody>
        </p:sp>
        <p:cxnSp>
          <p:nvCxnSpPr>
            <p:cNvPr id="8" name="直接连接符 7"/>
            <p:cNvCxnSpPr>
              <a:stCxn id="5" idx="3"/>
              <a:endCxn id="6" idx="1"/>
            </p:cNvCxnSpPr>
            <p:nvPr/>
          </p:nvCxnSpPr>
          <p:spPr bwMode="auto">
            <a:xfrm>
              <a:off x="3489312" y="1184721"/>
              <a:ext cx="407196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572032" cy="400110"/>
          </a:xfrm>
          <a:prstGeom prst="rect">
            <a:avLst/>
          </a:prstGeom>
          <a:noFill/>
        </p:spPr>
        <p:txBody>
          <a:bodyPr wrap="square" rtlCol="0">
            <a:spAutoFit/>
          </a:bodyPr>
          <a:lstStyle/>
          <a:p>
            <a:r>
              <a:rPr lang="zh-CN" altLang="en-US" dirty="0" smtClean="0"/>
              <a:t>燃气锅炉的安全操作规程</a:t>
            </a:r>
            <a:endParaRPr lang="en-US" altLang="zh-CN" dirty="0" smtClean="0"/>
          </a:p>
        </p:txBody>
      </p:sp>
      <p:sp>
        <p:nvSpPr>
          <p:cNvPr id="4" name="TextBox 3"/>
          <p:cNvSpPr txBox="1"/>
          <p:nvPr/>
        </p:nvSpPr>
        <p:spPr>
          <a:xfrm>
            <a:off x="346040" y="1851805"/>
            <a:ext cx="9715568" cy="5016758"/>
          </a:xfrm>
          <a:prstGeom prst="rect">
            <a:avLst/>
          </a:prstGeom>
          <a:noFill/>
        </p:spPr>
        <p:txBody>
          <a:bodyPr wrap="square" rtlCol="0">
            <a:spAutoFit/>
          </a:bodyPr>
          <a:lstStyle/>
          <a:p>
            <a:r>
              <a:rPr lang="en-US" dirty="0" smtClean="0"/>
              <a:t>7.</a:t>
            </a:r>
            <a:r>
              <a:rPr lang="zh-CN" altLang="en-US" dirty="0" smtClean="0"/>
              <a:t>事故停炉：</a:t>
            </a:r>
            <a:endParaRPr lang="zh-CN" altLang="en-US" dirty="0" smtClean="0"/>
          </a:p>
          <a:p>
            <a:r>
              <a:rPr lang="zh-CN" altLang="en-US" dirty="0" smtClean="0"/>
              <a:t>①当发现锅炉本体产生异常现象，安全控制装置失灵应按动紧急断开钮，停止锅炉运行；</a:t>
            </a:r>
            <a:endParaRPr lang="zh-CN" altLang="en-US" dirty="0" smtClean="0"/>
          </a:p>
          <a:p>
            <a:r>
              <a:rPr lang="zh-CN" altLang="en-US" dirty="0" smtClean="0"/>
              <a:t>②锅炉给水泵损坏，调解装置失灵，应按动紧急断开钮，停止锅炉运行；</a:t>
            </a:r>
            <a:endParaRPr lang="zh-CN" altLang="en-US" dirty="0" smtClean="0"/>
          </a:p>
          <a:p>
            <a:r>
              <a:rPr lang="zh-CN" altLang="en-US" dirty="0" smtClean="0"/>
              <a:t>③当电力燃料方面出现问题时应采取按动急断开钮；</a:t>
            </a:r>
            <a:endParaRPr lang="zh-CN" altLang="en-US" dirty="0" smtClean="0"/>
          </a:p>
          <a:p>
            <a:r>
              <a:rPr lang="zh-CN" altLang="en-US" dirty="0" smtClean="0"/>
              <a:t>④当有危害锅炉或人身安全现象时均应采取紧急停炉；</a:t>
            </a:r>
            <a:endParaRPr lang="zh-CN" altLang="en-US" dirty="0" smtClean="0"/>
          </a:p>
          <a:p>
            <a:r>
              <a:rPr lang="en-US" dirty="0" smtClean="0"/>
              <a:t>8.</a:t>
            </a:r>
            <a:r>
              <a:rPr lang="zh-CN" altLang="en-US" dirty="0" smtClean="0"/>
              <a:t>临时停电注意事项：</a:t>
            </a:r>
            <a:endParaRPr lang="zh-CN" altLang="en-US" dirty="0" smtClean="0"/>
          </a:p>
          <a:p>
            <a:r>
              <a:rPr lang="zh-CN" altLang="en-US" dirty="0" smtClean="0"/>
              <a:t>①迅速关闭主蒸汽阀、防止锅筒失水；</a:t>
            </a:r>
            <a:endParaRPr lang="zh-CN" altLang="en-US" dirty="0" smtClean="0"/>
          </a:p>
          <a:p>
            <a:r>
              <a:rPr lang="zh-CN" altLang="en-US" dirty="0" smtClean="0"/>
              <a:t>②关闭电源总开关和天然气阀门；</a:t>
            </a:r>
            <a:endParaRPr lang="zh-CN" altLang="en-US" dirty="0" smtClean="0"/>
          </a:p>
          <a:p>
            <a:r>
              <a:rPr lang="zh-CN" altLang="en-US" dirty="0" smtClean="0"/>
              <a:t>③关闭锅炉表面排污阀门防止锅炉出现其它故障；</a:t>
            </a:r>
            <a:endParaRPr lang="zh-CN" altLang="en-US" dirty="0" smtClean="0"/>
          </a:p>
          <a:p>
            <a:r>
              <a:rPr lang="zh-CN" altLang="en-US" dirty="0" smtClean="0"/>
              <a:t>④关闭除氧器供气阀门；</a:t>
            </a:r>
            <a:endParaRPr lang="zh-CN" altLang="en-US" dirty="0" smtClean="0"/>
          </a:p>
          <a:p>
            <a:r>
              <a:rPr lang="zh-CN" altLang="en-US" dirty="0" smtClean="0"/>
              <a:t>⑤按正常停炉顺序，检查锅炉燃料，汽、水阀门是否符合停炉要求。</a:t>
            </a:r>
            <a:endParaRPr lang="zh-CN" altLang="en-US" dirty="0" smtClean="0"/>
          </a:p>
          <a:p>
            <a:r>
              <a:rPr lang="en-US" dirty="0" smtClean="0"/>
              <a:t>9.</a:t>
            </a:r>
            <a:r>
              <a:rPr lang="zh-CN" altLang="en-US" dirty="0" smtClean="0"/>
              <a:t>燃气供应不足时的注意事项：</a:t>
            </a:r>
            <a:endParaRPr lang="zh-CN" altLang="en-US" dirty="0" smtClean="0"/>
          </a:p>
          <a:p>
            <a:r>
              <a:rPr lang="zh-CN" altLang="en-US" dirty="0" smtClean="0"/>
              <a:t>①迅速与天然气调度取得联系问清事故原因，并采取相应可行的措施；</a:t>
            </a:r>
            <a:endParaRPr lang="zh-CN" altLang="en-US" dirty="0" smtClean="0"/>
          </a:p>
          <a:p>
            <a:r>
              <a:rPr lang="zh-CN" altLang="en-US" dirty="0" smtClean="0"/>
              <a:t>②报告上级有关部门及领导；</a:t>
            </a:r>
            <a:endParaRPr lang="zh-CN" altLang="en-US" dirty="0" smtClean="0"/>
          </a:p>
          <a:p>
            <a:r>
              <a:rPr lang="zh-CN" altLang="en-US" dirty="0" smtClean="0"/>
              <a:t>③随时观察燃烧情况，火焰正常为麦黄色。</a:t>
            </a:r>
            <a:endParaRPr lang="zh-CN" altLang="en-US" dirty="0"/>
          </a:p>
        </p:txBody>
      </p:sp>
      <p:grpSp>
        <p:nvGrpSpPr>
          <p:cNvPr id="2" name="组合 8"/>
          <p:cNvGrpSpPr/>
          <p:nvPr/>
        </p:nvGrpSpPr>
        <p:grpSpPr>
          <a:xfrm>
            <a:off x="346040" y="923111"/>
            <a:ext cx="9715568" cy="523220"/>
            <a:chOff x="346040" y="923111"/>
            <a:chExt cx="9715568" cy="523220"/>
          </a:xfrm>
        </p:grpSpPr>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6" name="TextBox 5"/>
            <p:cNvSpPr txBox="1"/>
            <p:nvPr/>
          </p:nvSpPr>
          <p:spPr>
            <a:xfrm>
              <a:off x="7561278" y="923111"/>
              <a:ext cx="2500330"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安全操作规程</a:t>
              </a:r>
              <a:endParaRPr lang="zh-CN" altLang="en-US" sz="2800" dirty="0"/>
            </a:p>
          </p:txBody>
        </p:sp>
        <p:cxnSp>
          <p:nvCxnSpPr>
            <p:cNvPr id="8" name="直接连接符 7"/>
            <p:cNvCxnSpPr>
              <a:stCxn id="5" idx="3"/>
              <a:endCxn id="6" idx="1"/>
            </p:cNvCxnSpPr>
            <p:nvPr/>
          </p:nvCxnSpPr>
          <p:spPr bwMode="auto">
            <a:xfrm>
              <a:off x="3489312" y="1184721"/>
              <a:ext cx="407196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7940" y="2280433"/>
            <a:ext cx="4071966" cy="400110"/>
          </a:xfrm>
          <a:prstGeom prst="rect">
            <a:avLst/>
          </a:prstGeom>
          <a:noFill/>
        </p:spPr>
        <p:txBody>
          <a:bodyPr wrap="square" rtlCol="0">
            <a:spAutoFit/>
          </a:bodyPr>
          <a:lstStyle/>
          <a:p>
            <a:endParaRPr lang="en-US" altLang="zh-CN" dirty="0" smtClean="0"/>
          </a:p>
        </p:txBody>
      </p:sp>
      <p:sp>
        <p:nvSpPr>
          <p:cNvPr id="19" name="矩形 18"/>
          <p:cNvSpPr/>
          <p:nvPr/>
        </p:nvSpPr>
        <p:spPr>
          <a:xfrm>
            <a:off x="3489312" y="2494747"/>
            <a:ext cx="184731" cy="400110"/>
          </a:xfrm>
          <a:prstGeom prst="rect">
            <a:avLst/>
          </a:prstGeom>
        </p:spPr>
        <p:txBody>
          <a:bodyPr wrap="none">
            <a:spAutoFit/>
          </a:bodyPr>
          <a:lstStyle/>
          <a:p>
            <a:endParaRPr lang="en-US" altLang="zh-CN" dirty="0" smtClean="0"/>
          </a:p>
        </p:txBody>
      </p:sp>
      <p:sp>
        <p:nvSpPr>
          <p:cNvPr id="14" name="流程图: 终止 13"/>
          <p:cNvSpPr/>
          <p:nvPr/>
        </p:nvSpPr>
        <p:spPr bwMode="auto">
          <a:xfrm>
            <a:off x="2060552" y="3209127"/>
            <a:ext cx="6858048" cy="642942"/>
          </a:xfrm>
          <a:prstGeom prst="flowChartTermina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3060684" y="3209127"/>
            <a:ext cx="4929222" cy="584775"/>
          </a:xfrm>
          <a:prstGeom prst="rect">
            <a:avLst/>
          </a:prstGeom>
          <a:noFill/>
        </p:spPr>
        <p:txBody>
          <a:bodyPr wrap="square" rtlCol="0">
            <a:spAutoFit/>
          </a:bodyPr>
          <a:lstStyle/>
          <a:p>
            <a:pPr algn="ctr"/>
            <a:r>
              <a:rPr lang="en-US" altLang="zh-CN" sz="3200" dirty="0" smtClean="0"/>
              <a:t>4</a:t>
            </a:r>
            <a:r>
              <a:rPr lang="zh-CN" altLang="en-US" sz="3200" dirty="0" smtClean="0"/>
              <a:t>、燃气锅炉的安全管理</a:t>
            </a:r>
            <a:endParaRPr lang="zh-CN" alt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572032" cy="400110"/>
          </a:xfrm>
          <a:prstGeom prst="rect">
            <a:avLst/>
          </a:prstGeom>
          <a:noFill/>
        </p:spPr>
        <p:txBody>
          <a:bodyPr wrap="square" rtlCol="0">
            <a:spAutoFit/>
          </a:bodyPr>
          <a:lstStyle/>
          <a:p>
            <a:r>
              <a:rPr lang="zh-CN" altLang="en-US" dirty="0" smtClean="0"/>
              <a:t>燃气锅炉的安全管理</a:t>
            </a:r>
            <a:endParaRPr lang="en-US" altLang="zh-CN" dirty="0" smtClean="0"/>
          </a:p>
        </p:txBody>
      </p:sp>
      <p:sp>
        <p:nvSpPr>
          <p:cNvPr id="4" name="TextBox 3"/>
          <p:cNvSpPr txBox="1"/>
          <p:nvPr/>
        </p:nvSpPr>
        <p:spPr>
          <a:xfrm>
            <a:off x="346040" y="1851806"/>
            <a:ext cx="9715568" cy="5170646"/>
          </a:xfrm>
          <a:prstGeom prst="rect">
            <a:avLst/>
          </a:prstGeom>
          <a:noFill/>
        </p:spPr>
        <p:txBody>
          <a:bodyPr wrap="square" rtlCol="0">
            <a:spAutoFit/>
          </a:bodyPr>
          <a:lstStyle/>
          <a:p>
            <a:pPr>
              <a:lnSpc>
                <a:spcPct val="150000"/>
              </a:lnSpc>
            </a:pPr>
            <a:r>
              <a:rPr lang="en-US" altLang="zh-CN" dirty="0" smtClean="0">
                <a:latin typeface="宋体" panose="02010600030101010101" pitchFamily="2" charset="-122"/>
              </a:rPr>
              <a:t>1</a:t>
            </a:r>
            <a:r>
              <a:rPr lang="zh-CN" altLang="en-US" dirty="0" smtClean="0">
                <a:latin typeface="宋体" panose="02010600030101010101" pitchFamily="2" charset="-122"/>
              </a:rPr>
              <a:t>、具体管理措施</a:t>
            </a:r>
            <a:endParaRPr lang="zh-CN" altLang="en-US" dirty="0" smtClean="0">
              <a:latin typeface="宋体" panose="02010600030101010101" pitchFamily="2" charset="-122"/>
            </a:endParaRPr>
          </a:p>
          <a:p>
            <a:pPr>
              <a:lnSpc>
                <a:spcPct val="150000"/>
              </a:lnSpc>
            </a:pPr>
            <a:r>
              <a:rPr lang="zh-CN" altLang="en-US" dirty="0" smtClean="0">
                <a:latin typeface="宋体" panose="02010600030101010101" pitchFamily="2" charset="-122"/>
              </a:rPr>
              <a:t>在燃气锅炉安全管理过程中，必须注意以下四个方面的因素：</a:t>
            </a:r>
            <a:endParaRPr lang="en-US" altLang="zh-CN" dirty="0" smtClean="0">
              <a:latin typeface="宋体" panose="02010600030101010101" pitchFamily="2" charset="-122"/>
            </a:endParaRPr>
          </a:p>
          <a:p>
            <a:pPr>
              <a:lnSpc>
                <a:spcPct val="150000"/>
              </a:lnSpc>
              <a:buFont typeface="Wingdings" panose="05000000000000000000" pitchFamily="2" charset="2"/>
              <a:buChar char="l"/>
            </a:pPr>
            <a:r>
              <a:rPr lang="zh-CN" altLang="en-US" dirty="0" smtClean="0">
                <a:latin typeface="宋体" panose="02010600030101010101" pitchFamily="2" charset="-122"/>
              </a:rPr>
              <a:t>一是由人的错误推测和错误行为造成的事故，即人的行为因素；</a:t>
            </a:r>
            <a:endParaRPr lang="en-US" altLang="zh-CN" dirty="0" smtClean="0">
              <a:latin typeface="宋体" panose="02010600030101010101" pitchFamily="2" charset="-122"/>
            </a:endParaRPr>
          </a:p>
          <a:p>
            <a:pPr>
              <a:lnSpc>
                <a:spcPct val="150000"/>
              </a:lnSpc>
              <a:buFont typeface="Wingdings" panose="05000000000000000000" pitchFamily="2" charset="2"/>
              <a:buChar char="l"/>
            </a:pPr>
            <a:r>
              <a:rPr lang="zh-CN" altLang="en-US" dirty="0" smtClean="0">
                <a:latin typeface="宋体" panose="02010600030101010101" pitchFamily="2" charset="-122"/>
              </a:rPr>
              <a:t>二是由设备的不安全状态造成的事故，即物的因素；</a:t>
            </a:r>
            <a:endParaRPr lang="en-US" altLang="zh-CN" dirty="0" smtClean="0">
              <a:latin typeface="宋体" panose="02010600030101010101" pitchFamily="2" charset="-122"/>
            </a:endParaRPr>
          </a:p>
          <a:p>
            <a:pPr>
              <a:lnSpc>
                <a:spcPct val="150000"/>
              </a:lnSpc>
              <a:buFont typeface="Wingdings" panose="05000000000000000000" pitchFamily="2" charset="2"/>
              <a:buChar char="l"/>
            </a:pPr>
            <a:r>
              <a:rPr lang="zh-CN" altLang="en-US" dirty="0" smtClean="0">
                <a:latin typeface="宋体" panose="02010600030101010101" pitchFamily="2" charset="-122"/>
              </a:rPr>
              <a:t>三是由不良环境造成的事故，即人为环境因素；</a:t>
            </a:r>
            <a:endParaRPr lang="en-US" altLang="zh-CN" dirty="0" smtClean="0">
              <a:latin typeface="宋体" panose="02010600030101010101" pitchFamily="2" charset="-122"/>
            </a:endParaRPr>
          </a:p>
          <a:p>
            <a:pPr>
              <a:lnSpc>
                <a:spcPct val="150000"/>
              </a:lnSpc>
              <a:buFont typeface="Wingdings" panose="05000000000000000000" pitchFamily="2" charset="2"/>
              <a:buChar char="l"/>
            </a:pPr>
            <a:r>
              <a:rPr lang="zh-CN" altLang="en-US" dirty="0" smtClean="0">
                <a:latin typeface="宋体" panose="02010600030101010101" pitchFamily="2" charset="-122"/>
              </a:rPr>
              <a:t>四是由自然灾害、突发事故等不可抗力造成的事故，即自然环境因素。</a:t>
            </a:r>
            <a:endParaRPr lang="en-US" altLang="zh-CN" dirty="0" smtClean="0">
              <a:latin typeface="宋体" panose="02010600030101010101" pitchFamily="2" charset="-122"/>
            </a:endParaRPr>
          </a:p>
          <a:p>
            <a:pPr>
              <a:lnSpc>
                <a:spcPct val="150000"/>
              </a:lnSpc>
            </a:pPr>
            <a:r>
              <a:rPr lang="en-US" altLang="zh-CN" dirty="0" smtClean="0">
                <a:latin typeface="宋体" panose="02010600030101010101" pitchFamily="2" charset="-122"/>
              </a:rPr>
              <a:t>    </a:t>
            </a:r>
            <a:r>
              <a:rPr lang="zh-CN" altLang="en-US" dirty="0" smtClean="0">
                <a:latin typeface="宋体" panose="02010600030101010101" pitchFamily="2" charset="-122"/>
              </a:rPr>
              <a:t>根据燃气锅炉发生事故的原因、管理中注意的因素及和国家相关法律、法规，应制定锅炉房管理细则，锅炉安全管理人员其职责，锅炉安全运行操作规定，运行管理制度，并制定紧急情况处理预案，尽可能的确保锅炉安全运行。提高工作人员素质，增强安全意识，树立“安全第一，预防为主”的思想，严格遵章守纪，严防违章操作，同时还要加强对燃气锅炉管理人员的培训教育工作。</a:t>
            </a:r>
            <a:endParaRPr lang="zh-CN" altLang="en-US" dirty="0">
              <a:latin typeface="宋体" panose="02010600030101010101" pitchFamily="2" charset="-122"/>
            </a:endParaRPr>
          </a:p>
        </p:txBody>
      </p:sp>
      <p:grpSp>
        <p:nvGrpSpPr>
          <p:cNvPr id="2" name="组合 8"/>
          <p:cNvGrpSpPr/>
          <p:nvPr/>
        </p:nvGrpSpPr>
        <p:grpSpPr>
          <a:xfrm>
            <a:off x="346040" y="923111"/>
            <a:ext cx="9715568" cy="523220"/>
            <a:chOff x="346040" y="923111"/>
            <a:chExt cx="9715568" cy="523220"/>
          </a:xfrm>
        </p:grpSpPr>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6" name="TextBox 5"/>
            <p:cNvSpPr txBox="1"/>
            <p:nvPr/>
          </p:nvSpPr>
          <p:spPr>
            <a:xfrm>
              <a:off x="8275658" y="923111"/>
              <a:ext cx="1785950"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安全管理</a:t>
              </a:r>
              <a:endParaRPr lang="zh-CN" altLang="en-US" sz="2800" dirty="0"/>
            </a:p>
          </p:txBody>
        </p:sp>
        <p:cxnSp>
          <p:nvCxnSpPr>
            <p:cNvPr id="8" name="直接连接符 7"/>
            <p:cNvCxnSpPr>
              <a:stCxn id="5" idx="3"/>
              <a:endCxn id="6" idx="1"/>
            </p:cNvCxnSpPr>
            <p:nvPr/>
          </p:nvCxnSpPr>
          <p:spPr bwMode="auto">
            <a:xfrm>
              <a:off x="3489312" y="1184721"/>
              <a:ext cx="478634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7940" y="2280433"/>
            <a:ext cx="4071966" cy="400110"/>
          </a:xfrm>
          <a:prstGeom prst="rect">
            <a:avLst/>
          </a:prstGeom>
          <a:noFill/>
        </p:spPr>
        <p:txBody>
          <a:bodyPr wrap="square" rtlCol="0">
            <a:spAutoFit/>
          </a:bodyPr>
          <a:lstStyle/>
          <a:p>
            <a:endParaRPr lang="en-US" altLang="zh-CN" dirty="0" smtClean="0"/>
          </a:p>
        </p:txBody>
      </p:sp>
      <p:sp>
        <p:nvSpPr>
          <p:cNvPr id="19" name="矩形 18"/>
          <p:cNvSpPr/>
          <p:nvPr/>
        </p:nvSpPr>
        <p:spPr>
          <a:xfrm>
            <a:off x="3489312" y="2494747"/>
            <a:ext cx="184731" cy="400110"/>
          </a:xfrm>
          <a:prstGeom prst="rect">
            <a:avLst/>
          </a:prstGeom>
        </p:spPr>
        <p:txBody>
          <a:bodyPr wrap="none">
            <a:spAutoFit/>
          </a:bodyPr>
          <a:lstStyle/>
          <a:p>
            <a:endParaRPr lang="en-US" altLang="zh-CN" dirty="0" smtClean="0"/>
          </a:p>
        </p:txBody>
      </p:sp>
      <p:grpSp>
        <p:nvGrpSpPr>
          <p:cNvPr id="30" name="组合 29"/>
          <p:cNvGrpSpPr/>
          <p:nvPr/>
        </p:nvGrpSpPr>
        <p:grpSpPr>
          <a:xfrm>
            <a:off x="203164" y="708797"/>
            <a:ext cx="10490236" cy="6500858"/>
            <a:chOff x="203164" y="708797"/>
            <a:chExt cx="10490236" cy="6500858"/>
          </a:xfrm>
        </p:grpSpPr>
        <p:pic>
          <p:nvPicPr>
            <p:cNvPr id="1026" name="Picture 2" descr="C:\Users\xjkgongyong\Desktop\qq.jpg"/>
            <p:cNvPicPr>
              <a:picLocks noChangeAspect="1" noChangeArrowheads="1"/>
            </p:cNvPicPr>
            <p:nvPr/>
          </p:nvPicPr>
          <p:blipFill>
            <a:blip r:embed="rId1"/>
            <a:srcRect/>
            <a:stretch>
              <a:fillRect/>
            </a:stretch>
          </p:blipFill>
          <p:spPr bwMode="auto">
            <a:xfrm>
              <a:off x="203164" y="708797"/>
              <a:ext cx="10490236" cy="6500858"/>
            </a:xfrm>
            <a:prstGeom prst="rect">
              <a:avLst/>
            </a:prstGeom>
            <a:noFill/>
          </p:spPr>
        </p:pic>
        <p:sp>
          <p:nvSpPr>
            <p:cNvPr id="22" name="圆角矩形 21"/>
            <p:cNvSpPr/>
            <p:nvPr/>
          </p:nvSpPr>
          <p:spPr bwMode="auto">
            <a:xfrm>
              <a:off x="3489312" y="2637623"/>
              <a:ext cx="4572032"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3" name="圆角矩形 22"/>
            <p:cNvSpPr/>
            <p:nvPr/>
          </p:nvSpPr>
          <p:spPr bwMode="auto">
            <a:xfrm>
              <a:off x="3489312" y="3423441"/>
              <a:ext cx="4572032"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r>
                <a:rPr lang="zh-CN" altLang="en-US" dirty="0" smtClean="0">
                  <a:latin typeface="Arial" panose="020B0604020202020204" pitchFamily="34" charset="0"/>
                  <a:ea typeface="宋体" panose="02010600030101010101" pitchFamily="2" charset="-122"/>
                </a:rPr>
                <a:t>   燃气锅炉的招标、采购、安装、验收</a:t>
              </a:r>
              <a:endParaRPr lang="en-US" altLang="zh-CN" dirty="0" smtClean="0">
                <a:latin typeface="Arial" panose="020B0604020202020204" pitchFamily="34" charset="0"/>
                <a:ea typeface="宋体" panose="02010600030101010101" pitchFamily="2" charset="-122"/>
              </a:endParaRPr>
            </a:p>
            <a:p>
              <a:pPr marL="0" marR="0" indent="0" algn="l" defTabSz="995045"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3489312" y="4209259"/>
              <a:ext cx="4572032"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燃气锅炉的操作规程</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5" name="圆角矩形 24"/>
            <p:cNvSpPr/>
            <p:nvPr/>
          </p:nvSpPr>
          <p:spPr bwMode="auto">
            <a:xfrm>
              <a:off x="3489312" y="5066515"/>
              <a:ext cx="4572032"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燃气锅炉的安全管理</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6" name="TextBox 25"/>
            <p:cNvSpPr txBox="1"/>
            <p:nvPr/>
          </p:nvSpPr>
          <p:spPr>
            <a:xfrm>
              <a:off x="3703626" y="2637623"/>
              <a:ext cx="4071966" cy="400110"/>
            </a:xfrm>
            <a:prstGeom prst="rect">
              <a:avLst/>
            </a:prstGeom>
            <a:noFill/>
          </p:spPr>
          <p:txBody>
            <a:bodyPr wrap="square" rtlCol="0">
              <a:spAutoFit/>
            </a:bodyPr>
            <a:lstStyle/>
            <a:p>
              <a:r>
                <a:rPr lang="zh-CN" altLang="en-US" dirty="0" smtClean="0"/>
                <a:t>燃气锅炉的概述</a:t>
              </a:r>
              <a:endParaRPr lang="zh-CN" altLang="en-US" dirty="0"/>
            </a:p>
          </p:txBody>
        </p:sp>
        <p:sp>
          <p:nvSpPr>
            <p:cNvPr id="27" name="TextBox 26"/>
            <p:cNvSpPr txBox="1"/>
            <p:nvPr/>
          </p:nvSpPr>
          <p:spPr>
            <a:xfrm>
              <a:off x="3632188" y="3423441"/>
              <a:ext cx="4000528" cy="400110"/>
            </a:xfrm>
            <a:prstGeom prst="rect">
              <a:avLst/>
            </a:prstGeom>
            <a:noFill/>
          </p:spPr>
          <p:txBody>
            <a:bodyPr wrap="square" rtlCol="0">
              <a:spAutoFit/>
            </a:bodyPr>
            <a:lstStyle/>
            <a:p>
              <a:r>
                <a:rPr lang="en-US" altLang="zh-CN" dirty="0" smtClean="0"/>
                <a:t>         </a:t>
              </a:r>
              <a:endParaRPr lang="zh-CN" altLang="en-US" dirty="0"/>
            </a:p>
          </p:txBody>
        </p:sp>
        <p:sp>
          <p:nvSpPr>
            <p:cNvPr id="28" name="TextBox 27"/>
            <p:cNvSpPr txBox="1"/>
            <p:nvPr/>
          </p:nvSpPr>
          <p:spPr>
            <a:xfrm>
              <a:off x="3703626" y="4209259"/>
              <a:ext cx="3000396" cy="400110"/>
            </a:xfrm>
            <a:prstGeom prst="rect">
              <a:avLst/>
            </a:prstGeom>
            <a:noFill/>
          </p:spPr>
          <p:txBody>
            <a:bodyPr wrap="square" rtlCol="0">
              <a:spAutoFit/>
            </a:bodyPr>
            <a:lstStyle/>
            <a:p>
              <a:endParaRPr lang="zh-CN" altLang="en-US" dirty="0"/>
            </a:p>
          </p:txBody>
        </p:sp>
        <p:sp>
          <p:nvSpPr>
            <p:cNvPr id="29" name="TextBox 28"/>
            <p:cNvSpPr txBox="1"/>
            <p:nvPr/>
          </p:nvSpPr>
          <p:spPr>
            <a:xfrm>
              <a:off x="3703626" y="5066515"/>
              <a:ext cx="3000396" cy="400110"/>
            </a:xfrm>
            <a:prstGeom prst="rect">
              <a:avLst/>
            </a:prstGeom>
            <a:noFill/>
          </p:spPr>
          <p:txBody>
            <a:bodyPr wrap="square" rtlCol="0">
              <a:spAutoFit/>
            </a:bodyPr>
            <a:lstStyle/>
            <a:p>
              <a:endParaRPr lang="zh-CN" alt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040" y="1566053"/>
            <a:ext cx="4572032" cy="400110"/>
          </a:xfrm>
          <a:prstGeom prst="rect">
            <a:avLst/>
          </a:prstGeom>
          <a:noFill/>
        </p:spPr>
        <p:txBody>
          <a:bodyPr wrap="square" rtlCol="0">
            <a:spAutoFit/>
          </a:bodyPr>
          <a:lstStyle/>
          <a:p>
            <a:r>
              <a:rPr lang="zh-CN" altLang="en-US" dirty="0" smtClean="0"/>
              <a:t>燃气锅炉的安全管理</a:t>
            </a:r>
            <a:endParaRPr lang="en-US" altLang="zh-CN" dirty="0" smtClean="0"/>
          </a:p>
        </p:txBody>
      </p:sp>
      <p:sp>
        <p:nvSpPr>
          <p:cNvPr id="4" name="TextBox 3"/>
          <p:cNvSpPr txBox="1"/>
          <p:nvPr/>
        </p:nvSpPr>
        <p:spPr>
          <a:xfrm>
            <a:off x="346040" y="1923242"/>
            <a:ext cx="9715568" cy="5170646"/>
          </a:xfrm>
          <a:prstGeom prst="rect">
            <a:avLst/>
          </a:prstGeom>
          <a:noFill/>
        </p:spPr>
        <p:txBody>
          <a:bodyPr wrap="square" rtlCol="0">
            <a:spAutoFit/>
          </a:bodyPr>
          <a:lstStyle/>
          <a:p>
            <a:pPr>
              <a:lnSpc>
                <a:spcPct val="150000"/>
              </a:lnSpc>
            </a:pPr>
            <a:r>
              <a:rPr lang="en-US" altLang="zh-CN" dirty="0" smtClean="0">
                <a:latin typeface="宋体" panose="02010600030101010101" pitchFamily="2" charset="-122"/>
              </a:rPr>
              <a:t>2</a:t>
            </a:r>
            <a:r>
              <a:rPr lang="zh-CN" altLang="en-US" dirty="0" smtClean="0">
                <a:latin typeface="宋体" panose="02010600030101010101" pitchFamily="2" charset="-122"/>
              </a:rPr>
              <a:t>、燃气锅炉安全管理：</a:t>
            </a:r>
            <a:endParaRPr lang="zh-CN" altLang="en-US" dirty="0" smtClean="0">
              <a:latin typeface="宋体" panose="02010600030101010101" pitchFamily="2" charset="-122"/>
            </a:endParaRPr>
          </a:p>
          <a:p>
            <a:pPr>
              <a:lnSpc>
                <a:spcPct val="150000"/>
              </a:lnSpc>
            </a:pPr>
            <a:r>
              <a:rPr lang="zh-CN" altLang="en-US" dirty="0" smtClean="0">
                <a:latin typeface="宋体" panose="02010600030101010101" pitchFamily="2" charset="-122"/>
              </a:rPr>
              <a:t>（</a:t>
            </a:r>
            <a:r>
              <a:rPr lang="en-US" altLang="zh-CN" dirty="0" smtClean="0">
                <a:latin typeface="宋体" panose="02010600030101010101" pitchFamily="2" charset="-122"/>
              </a:rPr>
              <a:t>1</a:t>
            </a:r>
            <a:r>
              <a:rPr lang="zh-CN" altLang="en-US" dirty="0" smtClean="0">
                <a:latin typeface="宋体" panose="02010600030101010101" pitchFamily="2" charset="-122"/>
              </a:rPr>
              <a:t>）燃气锅炉房内不得有明火、不得吸烟，在锅炉房内、外明显部位要张贴禁烟、禁火标志；</a:t>
            </a:r>
            <a:endParaRPr lang="zh-CN" altLang="en-US" dirty="0" smtClean="0">
              <a:latin typeface="宋体" panose="02010600030101010101" pitchFamily="2" charset="-122"/>
            </a:endParaRPr>
          </a:p>
          <a:p>
            <a:pPr>
              <a:lnSpc>
                <a:spcPct val="150000"/>
              </a:lnSpc>
            </a:pPr>
            <a:r>
              <a:rPr lang="zh-CN" altLang="en-US" dirty="0" smtClean="0">
                <a:latin typeface="宋体" panose="02010600030101010101" pitchFamily="2" charset="-122"/>
              </a:rPr>
              <a:t>（</a:t>
            </a:r>
            <a:r>
              <a:rPr lang="en-US" altLang="zh-CN" dirty="0" smtClean="0">
                <a:latin typeface="宋体" panose="02010600030101010101" pitchFamily="2" charset="-122"/>
              </a:rPr>
              <a:t>2</a:t>
            </a:r>
            <a:r>
              <a:rPr lang="zh-CN" altLang="en-US" dirty="0" smtClean="0">
                <a:latin typeface="宋体" panose="02010600030101010101" pitchFamily="2" charset="-122"/>
              </a:rPr>
              <a:t>）冬季烧完锅炉后，要将管道内剩余的气体通过放散管放净，然后把所有燃气管道的阀门关紧；维修锅炉需动用电气焊时，必须由专业人员在有人监护、确认管道中没有余气、灭火设施完备的情况下，方可进行操作。如果维修燃气管道部分要由专业人员进行；</a:t>
            </a:r>
            <a:endParaRPr lang="zh-CN" altLang="en-US" dirty="0" smtClean="0">
              <a:latin typeface="宋体" panose="02010600030101010101" pitchFamily="2" charset="-122"/>
            </a:endParaRPr>
          </a:p>
          <a:p>
            <a:pPr>
              <a:lnSpc>
                <a:spcPct val="150000"/>
              </a:lnSpc>
            </a:pPr>
            <a:r>
              <a:rPr lang="zh-CN" altLang="en-US" dirty="0" smtClean="0">
                <a:latin typeface="宋体" panose="02010600030101010101" pitchFamily="2" charset="-122"/>
              </a:rPr>
              <a:t>（</a:t>
            </a:r>
            <a:r>
              <a:rPr lang="en-US" altLang="zh-CN" dirty="0" smtClean="0">
                <a:latin typeface="宋体" panose="02010600030101010101" pitchFamily="2" charset="-122"/>
              </a:rPr>
              <a:t>3</a:t>
            </a:r>
            <a:r>
              <a:rPr lang="zh-CN" altLang="en-US" dirty="0" smtClean="0">
                <a:latin typeface="宋体" panose="02010600030101010101" pitchFamily="2" charset="-122"/>
              </a:rPr>
              <a:t>）锅炉房及辅助设备间是高温、高压设备操作重地，未经管理部门批准，非工作人员和闲散人员不得进入，来锅炉房参观和办事的外来单位人员及本单位职工因工需进入锅炉房者，必须经管理部门批准，由锅炉房安全管理负责人接待处理。锅炉不运行期间，锅炉房内不得堆放与锅炉设备无关的物品；</a:t>
            </a:r>
            <a:endParaRPr lang="zh-CN" altLang="en-US" dirty="0" smtClean="0">
              <a:latin typeface="宋体" panose="02010600030101010101" pitchFamily="2" charset="-122"/>
            </a:endParaRPr>
          </a:p>
        </p:txBody>
      </p:sp>
      <p:grpSp>
        <p:nvGrpSpPr>
          <p:cNvPr id="2" name="组合 8"/>
          <p:cNvGrpSpPr/>
          <p:nvPr/>
        </p:nvGrpSpPr>
        <p:grpSpPr>
          <a:xfrm>
            <a:off x="346040" y="923111"/>
            <a:ext cx="9715568" cy="523220"/>
            <a:chOff x="346040" y="923111"/>
            <a:chExt cx="9715568" cy="523220"/>
          </a:xfrm>
        </p:grpSpPr>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6" name="TextBox 5"/>
            <p:cNvSpPr txBox="1"/>
            <p:nvPr/>
          </p:nvSpPr>
          <p:spPr>
            <a:xfrm>
              <a:off x="8275658" y="923111"/>
              <a:ext cx="1785950"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安全管理</a:t>
              </a:r>
              <a:endParaRPr lang="zh-CN" altLang="en-US" sz="2800" dirty="0"/>
            </a:p>
          </p:txBody>
        </p:sp>
        <p:cxnSp>
          <p:nvCxnSpPr>
            <p:cNvPr id="8" name="直接连接符 7"/>
            <p:cNvCxnSpPr>
              <a:stCxn id="5" idx="3"/>
              <a:endCxn id="6" idx="1"/>
            </p:cNvCxnSpPr>
            <p:nvPr/>
          </p:nvCxnSpPr>
          <p:spPr bwMode="auto">
            <a:xfrm>
              <a:off x="3489312" y="1184721"/>
              <a:ext cx="478634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602" y="1494615"/>
            <a:ext cx="4572032" cy="400110"/>
          </a:xfrm>
          <a:prstGeom prst="rect">
            <a:avLst/>
          </a:prstGeom>
          <a:noFill/>
        </p:spPr>
        <p:txBody>
          <a:bodyPr wrap="square" rtlCol="0">
            <a:spAutoFit/>
          </a:bodyPr>
          <a:lstStyle/>
          <a:p>
            <a:r>
              <a:rPr lang="zh-CN" altLang="en-US" dirty="0" smtClean="0"/>
              <a:t> 燃气锅炉的安全管理</a:t>
            </a:r>
            <a:endParaRPr lang="en-US" altLang="zh-CN" dirty="0" smtClean="0"/>
          </a:p>
        </p:txBody>
      </p:sp>
      <p:sp>
        <p:nvSpPr>
          <p:cNvPr id="4" name="TextBox 3"/>
          <p:cNvSpPr txBox="1"/>
          <p:nvPr/>
        </p:nvSpPr>
        <p:spPr>
          <a:xfrm>
            <a:off x="346040" y="1851805"/>
            <a:ext cx="9715568" cy="1938020"/>
          </a:xfrm>
          <a:prstGeom prst="rect">
            <a:avLst/>
          </a:prstGeom>
          <a:noFill/>
        </p:spPr>
        <p:txBody>
          <a:bodyPr wrap="square" rtlCol="0">
            <a:spAutoFit/>
          </a:bodyPr>
          <a:lstStyle/>
          <a:p>
            <a:pPr>
              <a:lnSpc>
                <a:spcPct val="150000"/>
              </a:lnSpc>
            </a:pPr>
            <a:r>
              <a:rPr lang="zh-CN" altLang="en-US" dirty="0" smtClean="0">
                <a:latin typeface="宋体" panose="02010600030101010101" pitchFamily="2" charset="-122"/>
              </a:rPr>
              <a:t>（</a:t>
            </a:r>
            <a:r>
              <a:rPr lang="en-US" altLang="zh-CN" dirty="0" smtClean="0">
                <a:latin typeface="宋体" panose="02010600030101010101" pitchFamily="2" charset="-122"/>
              </a:rPr>
              <a:t>4</a:t>
            </a:r>
            <a:r>
              <a:rPr lang="zh-CN" altLang="en-US" dirty="0" smtClean="0">
                <a:latin typeface="宋体" panose="02010600030101010101" pitchFamily="2" charset="-122"/>
              </a:rPr>
              <a:t>）燃气调压箱及计量间周围要悬挂禁烟、禁明火、禁停放汽车等标志，以保证燃气调压箱及计量间的安全；</a:t>
            </a:r>
            <a:endParaRPr lang="en-US" altLang="zh-CN" dirty="0" smtClean="0">
              <a:latin typeface="宋体" panose="02010600030101010101" pitchFamily="2" charset="-122"/>
            </a:endParaRPr>
          </a:p>
          <a:p>
            <a:pPr>
              <a:lnSpc>
                <a:spcPct val="150000"/>
              </a:lnSpc>
            </a:pPr>
            <a:r>
              <a:rPr lang="zh-CN" altLang="en-US" dirty="0" smtClean="0">
                <a:latin typeface="宋体" panose="02010600030101010101" pitchFamily="2" charset="-122"/>
              </a:rPr>
              <a:t>（</a:t>
            </a:r>
            <a:r>
              <a:rPr lang="en-US" altLang="zh-CN" dirty="0" smtClean="0">
                <a:latin typeface="宋体" panose="02010600030101010101" pitchFamily="2" charset="-122"/>
              </a:rPr>
              <a:t>5</a:t>
            </a:r>
            <a:r>
              <a:rPr lang="zh-CN" altLang="en-US" dirty="0" smtClean="0">
                <a:latin typeface="宋体" panose="02010600030101010101" pitchFamily="2" charset="-122"/>
              </a:rPr>
              <a:t>）要时刻保证燃气、消防检测、通风等设备的灵敏可靠；</a:t>
            </a:r>
            <a:endParaRPr lang="en-US" altLang="zh-CN" dirty="0" smtClean="0">
              <a:latin typeface="宋体" panose="02010600030101010101" pitchFamily="2" charset="-122"/>
            </a:endParaRPr>
          </a:p>
          <a:p>
            <a:pPr>
              <a:lnSpc>
                <a:spcPct val="150000"/>
              </a:lnSpc>
            </a:pPr>
            <a:r>
              <a:rPr lang="zh-CN" altLang="en-US" dirty="0" smtClean="0">
                <a:latin typeface="宋体" panose="02010600030101010101" pitchFamily="2" charset="-122"/>
              </a:rPr>
              <a:t>（</a:t>
            </a:r>
            <a:r>
              <a:rPr lang="en-US" altLang="zh-CN" dirty="0" smtClean="0">
                <a:latin typeface="宋体" panose="02010600030101010101" pitchFamily="2" charset="-122"/>
              </a:rPr>
              <a:t>6</a:t>
            </a:r>
            <a:r>
              <a:rPr lang="zh-CN" altLang="en-US" dirty="0" smtClean="0">
                <a:latin typeface="宋体" panose="02010600030101010101" pitchFamily="2" charset="-122"/>
              </a:rPr>
              <a:t>）要经常对司炉；维修、管理人员进行燃气安全方面的教育。</a:t>
            </a:r>
            <a:endParaRPr lang="zh-CN" altLang="en-US" dirty="0">
              <a:latin typeface="宋体" panose="02010600030101010101" pitchFamily="2" charset="-122"/>
            </a:endParaRPr>
          </a:p>
        </p:txBody>
      </p:sp>
      <p:grpSp>
        <p:nvGrpSpPr>
          <p:cNvPr id="2" name="组合 8"/>
          <p:cNvGrpSpPr/>
          <p:nvPr/>
        </p:nvGrpSpPr>
        <p:grpSpPr>
          <a:xfrm>
            <a:off x="346040" y="923111"/>
            <a:ext cx="9715568" cy="523220"/>
            <a:chOff x="346040" y="923111"/>
            <a:chExt cx="9715568" cy="523220"/>
          </a:xfrm>
        </p:grpSpPr>
        <p:sp>
          <p:nvSpPr>
            <p:cNvPr id="5" name="TextBox 4"/>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6" name="TextBox 5"/>
            <p:cNvSpPr txBox="1"/>
            <p:nvPr/>
          </p:nvSpPr>
          <p:spPr>
            <a:xfrm>
              <a:off x="8275658" y="923111"/>
              <a:ext cx="1785950"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安全管理</a:t>
              </a:r>
              <a:endParaRPr lang="zh-CN" altLang="en-US" sz="2800" dirty="0"/>
            </a:p>
          </p:txBody>
        </p:sp>
        <p:cxnSp>
          <p:nvCxnSpPr>
            <p:cNvPr id="8" name="直接连接符 7"/>
            <p:cNvCxnSpPr>
              <a:stCxn id="5" idx="3"/>
              <a:endCxn id="6" idx="1"/>
            </p:cNvCxnSpPr>
            <p:nvPr/>
          </p:nvCxnSpPr>
          <p:spPr bwMode="auto">
            <a:xfrm>
              <a:off x="3489312" y="1184721"/>
              <a:ext cx="478634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70043" y="2150125"/>
            <a:ext cx="4634858" cy="1034614"/>
          </a:xfrm>
        </p:spPr>
        <p:txBody>
          <a:bodyPr>
            <a:noAutofit/>
          </a:bodyPr>
          <a:lstStyle/>
          <a:p>
            <a:r>
              <a:rPr sz="579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79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6878955" y="4411980"/>
            <a:ext cx="3446145" cy="138938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tx1"/>
              </a:solidFill>
            </a:endParaRPr>
          </a:p>
        </p:txBody>
      </p:sp>
      <p:pic>
        <p:nvPicPr>
          <p:cNvPr id="5" name="图片 4" descr="公众号二维码"/>
          <p:cNvPicPr>
            <a:picLocks noChangeAspect="1"/>
          </p:cNvPicPr>
          <p:nvPr/>
        </p:nvPicPr>
        <p:blipFill>
          <a:blip r:embed="rId3"/>
          <a:stretch>
            <a:fillRect/>
          </a:stretch>
        </p:blipFill>
        <p:spPr>
          <a:xfrm>
            <a:off x="8140908" y="4468294"/>
            <a:ext cx="1041975" cy="1041975"/>
          </a:xfrm>
          <a:prstGeom prst="rect">
            <a:avLst/>
          </a:prstGeom>
        </p:spPr>
      </p:pic>
      <p:sp>
        <p:nvSpPr>
          <p:cNvPr id="2" name="文本框 1"/>
          <p:cNvSpPr txBox="1"/>
          <p:nvPr>
            <p:custDataLst>
              <p:tags r:id="rId4"/>
            </p:custDataLst>
          </p:nvPr>
        </p:nvSpPr>
        <p:spPr>
          <a:xfrm>
            <a:off x="6944360" y="4718685"/>
            <a:ext cx="1170305" cy="76263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230" dirty="0">
                <a:solidFill>
                  <a:schemeClr val="tx1"/>
                </a:solidFill>
                <a:latin typeface="宋体" panose="02010600030101010101" pitchFamily="2" charset="-122"/>
                <a:ea typeface="宋体" panose="02010600030101010101" pitchFamily="2" charset="-122"/>
              </a:rPr>
              <a:t>扫码关注我们</a:t>
            </a:r>
            <a:endParaRPr lang="zh-CN" altLang="en-US" sz="123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230" b="1" dirty="0">
                <a:solidFill>
                  <a:schemeClr val="tx1"/>
                </a:solidFill>
                <a:latin typeface="微软雅黑" panose="020B0503020204020204" charset="-122"/>
                <a:ea typeface="微软雅黑" panose="020B0503020204020204" charset="-122"/>
              </a:rPr>
              <a:t>获取第一手安全资讯</a:t>
            </a:r>
            <a:endParaRPr lang="zh-CN" altLang="en-US" sz="123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9262601" y="4515636"/>
            <a:ext cx="970694" cy="947250"/>
          </a:xfrm>
          <a:prstGeom prst="rect">
            <a:avLst/>
          </a:prstGeom>
        </p:spPr>
      </p:pic>
      <p:sp>
        <p:nvSpPr>
          <p:cNvPr id="7" name="文本框 6"/>
          <p:cNvSpPr txBox="1"/>
          <p:nvPr>
            <p:custDataLst>
              <p:tags r:id="rId6"/>
            </p:custDataLst>
          </p:nvPr>
        </p:nvSpPr>
        <p:spPr>
          <a:xfrm>
            <a:off x="1738991" y="4613065"/>
            <a:ext cx="3525918" cy="9150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230" b="1" dirty="0">
              <a:solidFill>
                <a:schemeClr val="accent1">
                  <a:lumMod val="50000"/>
                </a:schemeClr>
              </a:solidFill>
              <a:cs typeface="+mn-ea"/>
              <a:sym typeface="+mn-lt"/>
            </a:endParaRPr>
          </a:p>
          <a:p>
            <a:pPr algn="ctr">
              <a:lnSpc>
                <a:spcPct val="125000"/>
              </a:lnSpc>
            </a:pPr>
            <a:r>
              <a:rPr lang="zh-CN" altLang="en-US" sz="1230" b="1" dirty="0">
                <a:solidFill>
                  <a:schemeClr val="accent5">
                    <a:lumMod val="50000"/>
                  </a:schemeClr>
                </a:solidFill>
                <a:cs typeface="+mn-ea"/>
                <a:sym typeface="+mn-lt"/>
              </a:rPr>
              <a:t>联系我们 </a:t>
            </a:r>
            <a:r>
              <a:rPr lang="en-US" altLang="zh-CN" sz="1230" dirty="0">
                <a:solidFill>
                  <a:schemeClr val="accent5">
                    <a:lumMod val="50000"/>
                  </a:schemeClr>
                </a:solidFill>
                <a:cs typeface="+mn-ea"/>
                <a:sym typeface="+mn-lt"/>
              </a:rPr>
              <a:t>| </a:t>
            </a:r>
            <a:r>
              <a:rPr lang="en-US" altLang="zh-CN" sz="1230" kern="900" dirty="0">
                <a:solidFill>
                  <a:schemeClr val="accent5">
                    <a:lumMod val="50000"/>
                  </a:schemeClr>
                </a:solidFill>
                <a:cs typeface="+mn-ea"/>
                <a:sym typeface="+mn-lt"/>
              </a:rPr>
              <a:t>15250014332 / 0512-68637852</a:t>
            </a:r>
            <a:endParaRPr lang="en-US" altLang="zh-CN" sz="1230" kern="900" dirty="0">
              <a:solidFill>
                <a:schemeClr val="accent5">
                  <a:lumMod val="50000"/>
                </a:schemeClr>
              </a:solidFill>
              <a:cs typeface="+mn-ea"/>
              <a:sym typeface="+mn-lt"/>
            </a:endParaRPr>
          </a:p>
        </p:txBody>
      </p:sp>
      <p:sp>
        <p:nvSpPr>
          <p:cNvPr id="8" name="文本框 7"/>
          <p:cNvSpPr txBox="1"/>
          <p:nvPr/>
        </p:nvSpPr>
        <p:spPr>
          <a:xfrm>
            <a:off x="2108024" y="3476460"/>
            <a:ext cx="2759677" cy="919521"/>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40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230" b="1" dirty="0">
                <a:solidFill>
                  <a:schemeClr val="accent5">
                    <a:lumMod val="50000"/>
                  </a:schemeClr>
                </a:solidFill>
                <a:cs typeface="+mn-ea"/>
                <a:sym typeface="+mn-lt"/>
              </a:rPr>
              <a:t>公司官网</a:t>
            </a:r>
            <a:r>
              <a:rPr lang="zh-CN" altLang="en-US" sz="1405" b="1" dirty="0">
                <a:solidFill>
                  <a:schemeClr val="accent5">
                    <a:lumMod val="50000"/>
                  </a:schemeClr>
                </a:solidFill>
                <a:cs typeface="+mn-ea"/>
                <a:sym typeface="+mn-lt"/>
              </a:rPr>
              <a:t> </a:t>
            </a:r>
            <a:r>
              <a:rPr lang="en-US" altLang="zh-CN" sz="1405" dirty="0">
                <a:solidFill>
                  <a:schemeClr val="accent5">
                    <a:lumMod val="50000"/>
                  </a:schemeClr>
                </a:solidFill>
                <a:cs typeface="+mn-ea"/>
                <a:sym typeface="+mn-lt"/>
              </a:rPr>
              <a:t>| </a:t>
            </a:r>
            <a:r>
              <a:rPr lang="en-US" altLang="zh-CN" sz="1405" dirty="0">
                <a:solidFill>
                  <a:schemeClr val="accent5">
                    <a:lumMod val="50000"/>
                  </a:schemeClr>
                </a:solidFill>
                <a:cs typeface="+mn-ea"/>
                <a:sym typeface="+mn-lt"/>
                <a:hlinkClick r:id="rId7"/>
              </a:rPr>
              <a:t>http://www.bofety.com/</a:t>
            </a:r>
            <a:endParaRPr lang="zh-CN" altLang="en-US" sz="140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8251923" y="5510269"/>
            <a:ext cx="821041" cy="240030"/>
          </a:xfrm>
          <a:prstGeom prst="rect">
            <a:avLst/>
          </a:prstGeom>
          <a:noFill/>
        </p:spPr>
        <p:txBody>
          <a:bodyPr wrap="square" rtlCol="0">
            <a:spAutoFit/>
          </a:bodyPr>
          <a:lstStyle/>
          <a:p>
            <a:pPr algn="ctr"/>
            <a:r>
              <a:rPr lang="zh-CN" altLang="en-US" sz="965" dirty="0">
                <a:solidFill>
                  <a:schemeClr val="tx1"/>
                </a:solidFill>
              </a:rPr>
              <a:t>微信公众号</a:t>
            </a:r>
            <a:endParaRPr lang="zh-CN" altLang="en-US" sz="965" dirty="0">
              <a:solidFill>
                <a:schemeClr val="tx1"/>
              </a:solidFill>
            </a:endParaRPr>
          </a:p>
        </p:txBody>
      </p:sp>
      <p:sp>
        <p:nvSpPr>
          <p:cNvPr id="9" name="文本框 8"/>
          <p:cNvSpPr txBox="1"/>
          <p:nvPr/>
        </p:nvSpPr>
        <p:spPr>
          <a:xfrm>
            <a:off x="9288312" y="5509169"/>
            <a:ext cx="821041" cy="240030"/>
          </a:xfrm>
          <a:prstGeom prst="rect">
            <a:avLst/>
          </a:prstGeom>
          <a:noFill/>
        </p:spPr>
        <p:txBody>
          <a:bodyPr wrap="square" rtlCol="0">
            <a:spAutoFit/>
          </a:bodyPr>
          <a:lstStyle/>
          <a:p>
            <a:pPr algn="ctr"/>
            <a:r>
              <a:rPr lang="zh-CN" altLang="en-US" sz="965" dirty="0">
                <a:solidFill>
                  <a:schemeClr val="tx1"/>
                </a:solidFill>
              </a:rPr>
              <a:t>抖音</a:t>
            </a:r>
            <a:endParaRPr lang="zh-CN" altLang="en-US" sz="96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7940" y="2280433"/>
            <a:ext cx="4071966" cy="400110"/>
          </a:xfrm>
          <a:prstGeom prst="rect">
            <a:avLst/>
          </a:prstGeom>
          <a:noFill/>
        </p:spPr>
        <p:txBody>
          <a:bodyPr wrap="square" rtlCol="0">
            <a:spAutoFit/>
          </a:bodyPr>
          <a:lstStyle/>
          <a:p>
            <a:endParaRPr lang="en-US" altLang="zh-CN" dirty="0" smtClean="0"/>
          </a:p>
        </p:txBody>
      </p:sp>
      <p:sp>
        <p:nvSpPr>
          <p:cNvPr id="19" name="矩形 18"/>
          <p:cNvSpPr/>
          <p:nvPr/>
        </p:nvSpPr>
        <p:spPr>
          <a:xfrm>
            <a:off x="3489312" y="2494747"/>
            <a:ext cx="184731" cy="400110"/>
          </a:xfrm>
          <a:prstGeom prst="rect">
            <a:avLst/>
          </a:prstGeom>
        </p:spPr>
        <p:txBody>
          <a:bodyPr wrap="none">
            <a:spAutoFit/>
          </a:bodyPr>
          <a:lstStyle/>
          <a:p>
            <a:endParaRPr lang="en-US" altLang="zh-CN" dirty="0" smtClean="0"/>
          </a:p>
        </p:txBody>
      </p:sp>
      <p:sp>
        <p:nvSpPr>
          <p:cNvPr id="14" name="流程图: 终止 13"/>
          <p:cNvSpPr/>
          <p:nvPr/>
        </p:nvSpPr>
        <p:spPr bwMode="auto">
          <a:xfrm>
            <a:off x="2060552" y="3209127"/>
            <a:ext cx="6858048" cy="642942"/>
          </a:xfrm>
          <a:prstGeom prst="flowChartTermina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95045"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3060684" y="3209127"/>
            <a:ext cx="4929222" cy="584775"/>
          </a:xfrm>
          <a:prstGeom prst="rect">
            <a:avLst/>
          </a:prstGeom>
          <a:noFill/>
        </p:spPr>
        <p:txBody>
          <a:bodyPr wrap="square" rtlCol="0">
            <a:spAutoFit/>
          </a:bodyPr>
          <a:lstStyle/>
          <a:p>
            <a:pPr algn="ctr"/>
            <a:r>
              <a:rPr lang="en-US" altLang="zh-CN" sz="3200" dirty="0" smtClean="0"/>
              <a:t>1</a:t>
            </a:r>
            <a:r>
              <a:rPr lang="zh-CN" altLang="en-US" sz="3200" dirty="0" smtClean="0"/>
              <a:t>、燃气锅炉的概述</a:t>
            </a:r>
            <a:endParaRPr lang="zh-CN" alt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5123"/>
          <p:cNvSpPr>
            <a:spLocks noChangeArrowheads="1"/>
          </p:cNvSpPr>
          <p:nvPr/>
        </p:nvSpPr>
        <p:spPr bwMode="auto">
          <a:xfrm>
            <a:off x="-211639" y="49009"/>
            <a:ext cx="2060707" cy="318553"/>
          </a:xfrm>
          <a:prstGeom prst="rect">
            <a:avLst/>
          </a:prstGeom>
          <a:noFill/>
          <a:ln w="9525">
            <a:noFill/>
            <a:miter lim="800000"/>
          </a:ln>
        </p:spPr>
        <p:txBody>
          <a:bodyPr wrap="none" lIns="104306" tIns="52153" rIns="104306" bIns="52153" anchor="ctr"/>
          <a:lstStyle/>
          <a:p>
            <a:pPr algn="ctr"/>
            <a:endParaRPr lang="zh-CN" altLang="en-US" sz="1400" dirty="0"/>
          </a:p>
        </p:txBody>
      </p:sp>
      <p:sp>
        <p:nvSpPr>
          <p:cNvPr id="5130" name="AutoShape 3"/>
          <p:cNvSpPr>
            <a:spLocks noChangeArrowheads="1"/>
          </p:cNvSpPr>
          <p:nvPr/>
        </p:nvSpPr>
        <p:spPr bwMode="auto">
          <a:xfrm>
            <a:off x="7918468" y="1708929"/>
            <a:ext cx="2357746" cy="871646"/>
          </a:xfrm>
          <a:prstGeom prst="cloudCallout">
            <a:avLst>
              <a:gd name="adj1" fmla="val 31850"/>
              <a:gd name="adj2" fmla="val 151289"/>
            </a:avLst>
          </a:prstGeom>
          <a:gradFill rotWithShape="1">
            <a:gsLst>
              <a:gs pos="0">
                <a:srgbClr val="2F005E"/>
              </a:gs>
              <a:gs pos="50000">
                <a:srgbClr val="6600CC">
                  <a:alpha val="48000"/>
                </a:srgbClr>
              </a:gs>
              <a:gs pos="100000">
                <a:srgbClr val="2F005E"/>
              </a:gs>
            </a:gsLst>
            <a:lin ang="5400000" scaled="1"/>
          </a:gradFill>
          <a:ln w="9525">
            <a:solidFill>
              <a:schemeClr val="tx1"/>
            </a:solidFill>
            <a:round/>
          </a:ln>
        </p:spPr>
        <p:txBody>
          <a:bodyPr lIns="104306" tIns="52153" rIns="104306" bIns="52153"/>
          <a:lstStyle/>
          <a:p>
            <a:pPr algn="ctr">
              <a:buFont typeface="Arial" panose="020B0604020202020204" pitchFamily="34" charset="0"/>
              <a:buNone/>
              <a:defRPr/>
            </a:pPr>
            <a:r>
              <a:rPr lang="zh-CN" altLang="en-US" sz="1600" dirty="0">
                <a:solidFill>
                  <a:schemeClr val="bg1"/>
                </a:solidFill>
                <a:latin typeface="黑体" panose="02010609060101010101" pitchFamily="49" charset="-122"/>
                <a:ea typeface="黑体" panose="02010609060101010101" pitchFamily="49" charset="-122"/>
              </a:rPr>
              <a:t>什么是特种设备</a:t>
            </a:r>
            <a:endParaRPr lang="zh-CN" altLang="en-US" sz="1600" dirty="0">
              <a:solidFill>
                <a:schemeClr val="bg1"/>
              </a:solidFill>
              <a:latin typeface="黑体" panose="02010609060101010101" pitchFamily="49" charset="-122"/>
              <a:ea typeface="黑体" panose="02010609060101010101" pitchFamily="49" charset="-122"/>
            </a:endParaRPr>
          </a:p>
        </p:txBody>
      </p:sp>
      <p:grpSp>
        <p:nvGrpSpPr>
          <p:cNvPr id="2" name="组合 5130"/>
          <p:cNvGrpSpPr>
            <a:grpSpLocks noChangeAspect="1"/>
          </p:cNvGrpSpPr>
          <p:nvPr/>
        </p:nvGrpSpPr>
        <p:grpSpPr bwMode="auto">
          <a:xfrm>
            <a:off x="2774932" y="2423309"/>
            <a:ext cx="6063306" cy="1988332"/>
            <a:chOff x="0" y="0"/>
            <a:chExt cx="2880" cy="720"/>
          </a:xfrm>
        </p:grpSpPr>
        <p:sp>
          <p:nvSpPr>
            <p:cNvPr id="4118" name="AutoShape 4"/>
            <p:cNvSpPr>
              <a:spLocks noChangeAspect="1" noChangeArrowheads="1" noTextEdit="1"/>
            </p:cNvSpPr>
            <p:nvPr/>
          </p:nvSpPr>
          <p:spPr bwMode="auto">
            <a:xfrm>
              <a:off x="0" y="0"/>
              <a:ext cx="2880" cy="720"/>
            </a:xfrm>
            <a:prstGeom prst="rect">
              <a:avLst/>
            </a:prstGeom>
            <a:noFill/>
            <a:ln w="9525">
              <a:noFill/>
              <a:miter lim="800000"/>
            </a:ln>
          </p:spPr>
          <p:txBody>
            <a:bodyPr/>
            <a:lstStyle/>
            <a:p>
              <a:endParaRPr lang="zh-CN" altLang="en-US"/>
            </a:p>
          </p:txBody>
        </p:sp>
        <p:cxnSp>
          <p:nvCxnSpPr>
            <p:cNvPr id="4119" name="_s5133"/>
            <p:cNvCxnSpPr>
              <a:cxnSpLocks noChangeShapeType="1"/>
              <a:stCxn id="4125" idx="0"/>
              <a:endCxn id="4122" idx="2"/>
            </p:cNvCxnSpPr>
            <p:nvPr/>
          </p:nvCxnSpPr>
          <p:spPr bwMode="auto">
            <a:xfrm rot="5400000" flipH="1">
              <a:off x="1872" y="-144"/>
              <a:ext cx="144" cy="1008"/>
            </a:xfrm>
            <a:prstGeom prst="bentConnector3">
              <a:avLst>
                <a:gd name="adj1" fmla="val 26866"/>
              </a:avLst>
            </a:prstGeom>
            <a:noFill/>
            <a:ln w="28575">
              <a:solidFill>
                <a:schemeClr val="tx1"/>
              </a:solidFill>
              <a:miter lim="800000"/>
            </a:ln>
          </p:spPr>
        </p:cxnSp>
        <p:cxnSp>
          <p:nvCxnSpPr>
            <p:cNvPr id="4120" name="_s5134"/>
            <p:cNvCxnSpPr>
              <a:cxnSpLocks noChangeShapeType="1"/>
              <a:endCxn id="4122" idx="2"/>
            </p:cNvCxnSpPr>
            <p:nvPr/>
          </p:nvCxnSpPr>
          <p:spPr bwMode="auto">
            <a:xfrm rot="-5400000">
              <a:off x="1355" y="345"/>
              <a:ext cx="144" cy="1"/>
            </a:xfrm>
            <a:prstGeom prst="straightConnector1">
              <a:avLst/>
            </a:prstGeom>
            <a:noFill/>
            <a:ln w="28575">
              <a:solidFill>
                <a:schemeClr val="tx1"/>
              </a:solidFill>
              <a:round/>
            </a:ln>
          </p:spPr>
        </p:cxnSp>
        <p:cxnSp>
          <p:nvCxnSpPr>
            <p:cNvPr id="4121" name="_s5135"/>
            <p:cNvCxnSpPr>
              <a:cxnSpLocks noChangeShapeType="1"/>
              <a:endCxn id="4122" idx="2"/>
            </p:cNvCxnSpPr>
            <p:nvPr/>
          </p:nvCxnSpPr>
          <p:spPr bwMode="auto">
            <a:xfrm rot="-5400000">
              <a:off x="864" y="-144"/>
              <a:ext cx="144" cy="1008"/>
            </a:xfrm>
            <a:prstGeom prst="bentConnector3">
              <a:avLst>
                <a:gd name="adj1" fmla="val 26866"/>
              </a:avLst>
            </a:prstGeom>
            <a:noFill/>
            <a:ln w="28575">
              <a:solidFill>
                <a:schemeClr val="tx1"/>
              </a:solidFill>
              <a:miter lim="800000"/>
            </a:ln>
          </p:spPr>
        </p:cxnSp>
        <p:sp>
          <p:nvSpPr>
            <p:cNvPr id="4122" name="_s5136" descr="pane_woven"/>
            <p:cNvSpPr>
              <a:spLocks noChangeArrowheads="1"/>
            </p:cNvSpPr>
            <p:nvPr/>
          </p:nvSpPr>
          <p:spPr bwMode="auto">
            <a:xfrm>
              <a:off x="1008" y="0"/>
              <a:ext cx="864" cy="288"/>
            </a:xfrm>
            <a:prstGeom prst="roundRect">
              <a:avLst>
                <a:gd name="adj" fmla="val 16667"/>
              </a:avLst>
            </a:prstGeom>
            <a:solidFill>
              <a:srgbClr val="00A2D9"/>
            </a:solidFill>
            <a:ln w="9525">
              <a:noFill/>
              <a:round/>
            </a:ln>
            <a:effectLst>
              <a:prstShdw prst="shdw17" dist="53882" dir="13500000">
                <a:srgbClr val="999999"/>
              </a:prstShdw>
            </a:effectLst>
          </p:spPr>
          <p:txBody>
            <a:bodyPr wrap="none" lIns="0" tIns="0" rIns="0" bIns="0" anchor="ctr"/>
            <a:lstStyle/>
            <a:p>
              <a:pPr algn="ctr"/>
              <a:r>
                <a:rPr lang="zh-CN" altLang="en-US" sz="2400" b="1" dirty="0">
                  <a:solidFill>
                    <a:schemeClr val="tx2"/>
                  </a:solidFill>
                  <a:latin typeface="华文细黑" panose="02010600040101010101" pitchFamily="2" charset="-122"/>
                  <a:ea typeface="华文细黑" panose="02010600040101010101" pitchFamily="2" charset="-122"/>
                </a:rPr>
                <a:t>承压类</a:t>
              </a:r>
              <a:endParaRPr lang="zh-CN" altLang="en-US" sz="2400" b="1" dirty="0">
                <a:solidFill>
                  <a:schemeClr val="tx2"/>
                </a:solidFill>
                <a:latin typeface="华文细黑" panose="02010600040101010101" pitchFamily="2" charset="-122"/>
                <a:ea typeface="华文细黑" panose="02010600040101010101" pitchFamily="2" charset="-122"/>
              </a:endParaRPr>
            </a:p>
            <a:p>
              <a:pPr algn="ctr"/>
              <a:r>
                <a:rPr lang="zh-CN" altLang="en-US" sz="2400" b="1" dirty="0">
                  <a:solidFill>
                    <a:schemeClr val="tx2"/>
                  </a:solidFill>
                  <a:latin typeface="华文细黑" panose="02010600040101010101" pitchFamily="2" charset="-122"/>
                  <a:ea typeface="华文细黑" panose="02010600040101010101" pitchFamily="2" charset="-122"/>
                </a:rPr>
                <a:t>特种设备</a:t>
              </a:r>
              <a:endParaRPr lang="zh-CN" altLang="en-US" sz="2400" b="1" dirty="0">
                <a:solidFill>
                  <a:schemeClr val="tx2"/>
                </a:solidFill>
                <a:latin typeface="华文细黑" panose="02010600040101010101" pitchFamily="2" charset="-122"/>
                <a:ea typeface="华文细黑" panose="02010600040101010101" pitchFamily="2" charset="-122"/>
              </a:endParaRPr>
            </a:p>
          </p:txBody>
        </p:sp>
        <p:sp>
          <p:nvSpPr>
            <p:cNvPr id="4123" name="_s5137"/>
            <p:cNvSpPr>
              <a:spLocks noChangeArrowheads="1"/>
            </p:cNvSpPr>
            <p:nvPr/>
          </p:nvSpPr>
          <p:spPr bwMode="auto">
            <a:xfrm>
              <a:off x="0" y="432"/>
              <a:ext cx="864" cy="288"/>
            </a:xfrm>
            <a:prstGeom prst="roundRect">
              <a:avLst>
                <a:gd name="adj" fmla="val 16667"/>
              </a:avLst>
            </a:prstGeom>
            <a:solidFill>
              <a:srgbClr val="00A2D9"/>
            </a:solidFill>
            <a:ln w="12700">
              <a:solidFill>
                <a:srgbClr val="FF9900"/>
              </a:solidFill>
              <a:round/>
            </a:ln>
          </p:spPr>
          <p:txBody>
            <a:bodyPr wrap="none" lIns="0" tIns="0" rIns="0" bIns="0" anchor="ctr"/>
            <a:lstStyle/>
            <a:p>
              <a:pPr algn="ctr">
                <a:spcBef>
                  <a:spcPct val="50000"/>
                </a:spcBef>
              </a:pPr>
              <a:r>
                <a:rPr lang="zh-CN" altLang="en-US" sz="2200" b="1" dirty="0">
                  <a:latin typeface="MS PGothic" panose="020B0600070205080204" pitchFamily="34" charset="-128"/>
                  <a:ea typeface="MS PGothic" panose="020B0600070205080204" pitchFamily="34" charset="-128"/>
                </a:rPr>
                <a:t>锅  炉</a:t>
              </a:r>
              <a:endParaRPr lang="zh-CN" altLang="en-US" sz="2200" b="1" dirty="0">
                <a:latin typeface="MS PGothic" panose="020B0600070205080204" pitchFamily="34" charset="-128"/>
                <a:ea typeface="MS PGothic" panose="020B0600070205080204" pitchFamily="34" charset="-128"/>
              </a:endParaRPr>
            </a:p>
          </p:txBody>
        </p:sp>
        <p:sp>
          <p:nvSpPr>
            <p:cNvPr id="4124" name="_s5138"/>
            <p:cNvSpPr>
              <a:spLocks noChangeArrowheads="1"/>
            </p:cNvSpPr>
            <p:nvPr/>
          </p:nvSpPr>
          <p:spPr bwMode="auto">
            <a:xfrm>
              <a:off x="1008" y="432"/>
              <a:ext cx="864" cy="288"/>
            </a:xfrm>
            <a:prstGeom prst="roundRect">
              <a:avLst>
                <a:gd name="adj" fmla="val 16667"/>
              </a:avLst>
            </a:prstGeom>
            <a:solidFill>
              <a:srgbClr val="00A2D9"/>
            </a:solidFill>
            <a:ln w="12700">
              <a:solidFill>
                <a:srgbClr val="FF9900"/>
              </a:solidFill>
              <a:round/>
            </a:ln>
          </p:spPr>
          <p:txBody>
            <a:bodyPr wrap="none" lIns="0" tIns="0" rIns="0" bIns="0" anchor="ctr"/>
            <a:lstStyle/>
            <a:p>
              <a:pPr algn="ctr">
                <a:spcBef>
                  <a:spcPct val="50000"/>
                </a:spcBef>
              </a:pPr>
              <a:r>
                <a:rPr lang="zh-CN" altLang="en-US" sz="2200" b="1" dirty="0">
                  <a:latin typeface="MS PGothic" panose="020B0600070205080204" pitchFamily="34" charset="-128"/>
                  <a:ea typeface="MS PGothic" panose="020B0600070205080204" pitchFamily="34" charset="-128"/>
                </a:rPr>
                <a:t>压力</a:t>
              </a:r>
              <a:r>
                <a:rPr lang="zh-CN" altLang="en-US" sz="2200" b="1" dirty="0" smtClean="0">
                  <a:latin typeface="MS PGothic" panose="020B0600070205080204" pitchFamily="34" charset="-128"/>
                  <a:ea typeface="MS PGothic" panose="020B0600070205080204" pitchFamily="34" charset="-128"/>
                </a:rPr>
                <a:t>容器</a:t>
              </a:r>
              <a:endParaRPr lang="en-US" altLang="zh-CN" sz="2200" b="1" dirty="0" smtClean="0">
                <a:latin typeface="MS PGothic" panose="020B0600070205080204" pitchFamily="34" charset="-128"/>
                <a:ea typeface="MS PGothic" panose="020B0600070205080204" pitchFamily="34" charset="-128"/>
              </a:endParaRPr>
            </a:p>
            <a:p>
              <a:pPr algn="ctr">
                <a:spcBef>
                  <a:spcPct val="50000"/>
                </a:spcBef>
              </a:pPr>
              <a:r>
                <a:rPr lang="en-US" altLang="zh-CN" sz="2200" b="1" dirty="0" smtClean="0">
                  <a:latin typeface="MS PGothic" panose="020B0600070205080204" pitchFamily="34" charset="-128"/>
                  <a:ea typeface="MS PGothic" panose="020B0600070205080204" pitchFamily="34" charset="-128"/>
                </a:rPr>
                <a:t>(</a:t>
              </a:r>
              <a:r>
                <a:rPr lang="zh-CN" altLang="en-US" sz="2200" b="1" dirty="0">
                  <a:latin typeface="MS PGothic" panose="020B0600070205080204" pitchFamily="34" charset="-128"/>
                  <a:ea typeface="MS PGothic" panose="020B0600070205080204" pitchFamily="34" charset="-128"/>
                </a:rPr>
                <a:t>含气瓶</a:t>
              </a:r>
              <a:r>
                <a:rPr lang="en-US" altLang="zh-CN" sz="2200" b="1" dirty="0">
                  <a:latin typeface="MS PGothic" panose="020B0600070205080204" pitchFamily="34" charset="-128"/>
                  <a:ea typeface="MS PGothic" panose="020B0600070205080204" pitchFamily="34" charset="-128"/>
                </a:rPr>
                <a:t>)</a:t>
              </a:r>
              <a:endParaRPr lang="en-US" altLang="zh-CN" sz="2200" b="1" dirty="0">
                <a:latin typeface="MS PGothic" panose="020B0600070205080204" pitchFamily="34" charset="-128"/>
                <a:ea typeface="MS PGothic" panose="020B0600070205080204" pitchFamily="34" charset="-128"/>
              </a:endParaRPr>
            </a:p>
          </p:txBody>
        </p:sp>
        <p:sp>
          <p:nvSpPr>
            <p:cNvPr id="4125" name="_s5139"/>
            <p:cNvSpPr>
              <a:spLocks noChangeArrowheads="1"/>
            </p:cNvSpPr>
            <p:nvPr/>
          </p:nvSpPr>
          <p:spPr bwMode="auto">
            <a:xfrm>
              <a:off x="2016" y="432"/>
              <a:ext cx="864" cy="288"/>
            </a:xfrm>
            <a:prstGeom prst="roundRect">
              <a:avLst>
                <a:gd name="adj" fmla="val 16667"/>
              </a:avLst>
            </a:prstGeom>
            <a:solidFill>
              <a:srgbClr val="00A2D9"/>
            </a:solidFill>
            <a:ln w="12700">
              <a:solidFill>
                <a:srgbClr val="FF9900"/>
              </a:solidFill>
              <a:round/>
            </a:ln>
          </p:spPr>
          <p:txBody>
            <a:bodyPr wrap="none" lIns="0" tIns="0" rIns="0" bIns="0" anchor="ctr"/>
            <a:lstStyle/>
            <a:p>
              <a:pPr algn="ctr">
                <a:spcBef>
                  <a:spcPct val="50000"/>
                </a:spcBef>
              </a:pPr>
              <a:r>
                <a:rPr lang="zh-CN" altLang="en-US" sz="2200" b="1" dirty="0">
                  <a:latin typeface="华文细黑" panose="02010600040101010101" pitchFamily="2" charset="-122"/>
                  <a:ea typeface="MS PGothic" panose="020B0600070205080204" pitchFamily="34" charset="-128"/>
                </a:rPr>
                <a:t>压力管道</a:t>
              </a:r>
              <a:endParaRPr lang="zh-CN" altLang="en-US" sz="2200" b="1" dirty="0">
                <a:latin typeface="华文细黑" panose="02010600040101010101" pitchFamily="2" charset="-122"/>
                <a:ea typeface="MS PGothic" panose="020B0600070205080204" pitchFamily="34" charset="-128"/>
              </a:endParaRPr>
            </a:p>
          </p:txBody>
        </p:sp>
      </p:grpSp>
      <p:grpSp>
        <p:nvGrpSpPr>
          <p:cNvPr id="3" name="组合 5139"/>
          <p:cNvGrpSpPr>
            <a:grpSpLocks noChangeAspect="1"/>
          </p:cNvGrpSpPr>
          <p:nvPr/>
        </p:nvGrpSpPr>
        <p:grpSpPr bwMode="auto">
          <a:xfrm>
            <a:off x="1989114" y="4780763"/>
            <a:ext cx="7823113" cy="2359394"/>
            <a:chOff x="0" y="0"/>
            <a:chExt cx="4943" cy="720"/>
          </a:xfrm>
        </p:grpSpPr>
        <p:sp>
          <p:nvSpPr>
            <p:cNvPr id="4106" name="AutoShape 13"/>
            <p:cNvSpPr>
              <a:spLocks noChangeAspect="1" noChangeArrowheads="1" noTextEdit="1"/>
            </p:cNvSpPr>
            <p:nvPr/>
          </p:nvSpPr>
          <p:spPr bwMode="auto">
            <a:xfrm>
              <a:off x="0" y="0"/>
              <a:ext cx="4895" cy="720"/>
            </a:xfrm>
            <a:prstGeom prst="rect">
              <a:avLst/>
            </a:prstGeom>
            <a:noFill/>
            <a:ln w="9525">
              <a:noFill/>
              <a:miter lim="800000"/>
            </a:ln>
          </p:spPr>
          <p:txBody>
            <a:bodyPr/>
            <a:lstStyle/>
            <a:p>
              <a:endParaRPr lang="zh-CN" altLang="en-US"/>
            </a:p>
          </p:txBody>
        </p:sp>
        <p:cxnSp>
          <p:nvCxnSpPr>
            <p:cNvPr id="4107" name="_s5142"/>
            <p:cNvCxnSpPr>
              <a:cxnSpLocks noChangeShapeType="1"/>
              <a:stCxn id="4117" idx="0"/>
            </p:cNvCxnSpPr>
            <p:nvPr/>
          </p:nvCxnSpPr>
          <p:spPr bwMode="auto">
            <a:xfrm rot="16200000" flipV="1">
              <a:off x="3396" y="-660"/>
              <a:ext cx="144" cy="2039"/>
            </a:xfrm>
            <a:prstGeom prst="bentConnector2">
              <a:avLst/>
            </a:prstGeom>
            <a:noFill/>
            <a:ln w="28575">
              <a:solidFill>
                <a:schemeClr val="tx1"/>
              </a:solidFill>
              <a:miter lim="800000"/>
            </a:ln>
          </p:spPr>
        </p:cxnSp>
        <p:cxnSp>
          <p:nvCxnSpPr>
            <p:cNvPr id="4108" name="_s5143"/>
            <p:cNvCxnSpPr>
              <a:cxnSpLocks noChangeShapeType="1"/>
              <a:stCxn id="4116" idx="0"/>
            </p:cNvCxnSpPr>
            <p:nvPr/>
          </p:nvCxnSpPr>
          <p:spPr bwMode="auto">
            <a:xfrm rot="5400000" flipH="1">
              <a:off x="2881" y="-145"/>
              <a:ext cx="144" cy="1010"/>
            </a:xfrm>
            <a:prstGeom prst="bentConnector3">
              <a:avLst>
                <a:gd name="adj1" fmla="val 29630"/>
              </a:avLst>
            </a:prstGeom>
            <a:noFill/>
            <a:ln w="28575">
              <a:solidFill>
                <a:schemeClr val="tx1"/>
              </a:solidFill>
              <a:miter lim="800000"/>
            </a:ln>
          </p:spPr>
        </p:cxnSp>
        <p:cxnSp>
          <p:nvCxnSpPr>
            <p:cNvPr id="4109" name="_s5144"/>
            <p:cNvCxnSpPr>
              <a:cxnSpLocks noChangeShapeType="1"/>
              <a:stCxn id="4115" idx="0"/>
            </p:cNvCxnSpPr>
            <p:nvPr/>
          </p:nvCxnSpPr>
          <p:spPr bwMode="auto">
            <a:xfrm rot="5400000" flipH="1">
              <a:off x="2363" y="345"/>
              <a:ext cx="144" cy="1"/>
            </a:xfrm>
            <a:prstGeom prst="bentConnector3">
              <a:avLst>
                <a:gd name="adj1" fmla="val 29630"/>
              </a:avLst>
            </a:prstGeom>
            <a:noFill/>
            <a:ln w="28575">
              <a:solidFill>
                <a:schemeClr val="tx1"/>
              </a:solidFill>
              <a:miter lim="800000"/>
            </a:ln>
          </p:spPr>
        </p:cxnSp>
        <p:cxnSp>
          <p:nvCxnSpPr>
            <p:cNvPr id="4110" name="_s5145"/>
            <p:cNvCxnSpPr>
              <a:cxnSpLocks noChangeShapeType="1"/>
              <a:stCxn id="4114" idx="0"/>
            </p:cNvCxnSpPr>
            <p:nvPr/>
          </p:nvCxnSpPr>
          <p:spPr bwMode="auto">
            <a:xfrm rot="-5400000">
              <a:off x="1859" y="-144"/>
              <a:ext cx="144" cy="1007"/>
            </a:xfrm>
            <a:prstGeom prst="bentConnector3">
              <a:avLst>
                <a:gd name="adj1" fmla="val 29630"/>
              </a:avLst>
            </a:prstGeom>
            <a:noFill/>
            <a:ln w="28575">
              <a:solidFill>
                <a:schemeClr val="tx1"/>
              </a:solidFill>
              <a:miter lim="800000"/>
            </a:ln>
          </p:spPr>
        </p:cxnSp>
        <p:cxnSp>
          <p:nvCxnSpPr>
            <p:cNvPr id="4111" name="_s5146"/>
            <p:cNvCxnSpPr>
              <a:cxnSpLocks noChangeShapeType="1"/>
              <a:stCxn id="4113" idx="0"/>
            </p:cNvCxnSpPr>
            <p:nvPr/>
          </p:nvCxnSpPr>
          <p:spPr bwMode="auto">
            <a:xfrm rot="-5400000">
              <a:off x="1355" y="-648"/>
              <a:ext cx="144" cy="2015"/>
            </a:xfrm>
            <a:prstGeom prst="bentConnector3">
              <a:avLst>
                <a:gd name="adj1" fmla="val 29630"/>
              </a:avLst>
            </a:prstGeom>
            <a:noFill/>
            <a:ln w="28575">
              <a:solidFill>
                <a:schemeClr val="tx1"/>
              </a:solidFill>
              <a:miter lim="800000"/>
            </a:ln>
          </p:spPr>
        </p:cxnSp>
        <p:sp>
          <p:nvSpPr>
            <p:cNvPr id="4112" name="_s5147" descr="pane1"/>
            <p:cNvSpPr>
              <a:spLocks noChangeArrowheads="1"/>
            </p:cNvSpPr>
            <p:nvPr/>
          </p:nvSpPr>
          <p:spPr bwMode="auto">
            <a:xfrm>
              <a:off x="2015" y="0"/>
              <a:ext cx="864" cy="288"/>
            </a:xfrm>
            <a:prstGeom prst="roundRect">
              <a:avLst>
                <a:gd name="adj" fmla="val 16667"/>
              </a:avLst>
            </a:prstGeom>
            <a:solidFill>
              <a:srgbClr val="00A2D9"/>
            </a:solidFill>
            <a:ln w="9525">
              <a:noFill/>
              <a:round/>
            </a:ln>
            <a:effectLst>
              <a:prstShdw prst="shdw17" dist="63500" dir="3187806">
                <a:srgbClr val="999999"/>
              </a:prstShdw>
            </a:effectLst>
          </p:spPr>
          <p:txBody>
            <a:bodyPr wrap="none" lIns="0" tIns="0" rIns="0" bIns="0" anchor="ctr"/>
            <a:lstStyle/>
            <a:p>
              <a:pPr algn="ctr"/>
              <a:r>
                <a:rPr lang="zh-CN" altLang="en-US" sz="2200" b="1" dirty="0">
                  <a:latin typeface="华文细黑" panose="02010600040101010101" pitchFamily="2" charset="-122"/>
                  <a:ea typeface="华文细黑" panose="02010600040101010101" pitchFamily="2" charset="-122"/>
                </a:rPr>
                <a:t>机电类</a:t>
              </a:r>
              <a:endParaRPr lang="zh-CN" altLang="en-US" sz="2200" b="1" dirty="0">
                <a:latin typeface="华文细黑" panose="02010600040101010101" pitchFamily="2" charset="-122"/>
                <a:ea typeface="华文细黑" panose="02010600040101010101" pitchFamily="2" charset="-122"/>
              </a:endParaRPr>
            </a:p>
            <a:p>
              <a:pPr algn="ctr"/>
              <a:r>
                <a:rPr lang="zh-CN" altLang="en-US" sz="2200" b="1" dirty="0">
                  <a:latin typeface="华文细黑" panose="02010600040101010101" pitchFamily="2" charset="-122"/>
                  <a:ea typeface="华文细黑" panose="02010600040101010101" pitchFamily="2" charset="-122"/>
                </a:rPr>
                <a:t>特种设备</a:t>
              </a:r>
              <a:endParaRPr lang="zh-CN" altLang="en-US" sz="2200" b="1" dirty="0">
                <a:latin typeface="华文细黑" panose="02010600040101010101" pitchFamily="2" charset="-122"/>
                <a:ea typeface="华文细黑" panose="02010600040101010101" pitchFamily="2" charset="-122"/>
              </a:endParaRPr>
            </a:p>
          </p:txBody>
        </p:sp>
        <p:sp>
          <p:nvSpPr>
            <p:cNvPr id="4113" name="_s5148"/>
            <p:cNvSpPr>
              <a:spLocks noChangeArrowheads="1"/>
            </p:cNvSpPr>
            <p:nvPr/>
          </p:nvSpPr>
          <p:spPr bwMode="auto">
            <a:xfrm>
              <a:off x="0" y="432"/>
              <a:ext cx="864" cy="288"/>
            </a:xfrm>
            <a:prstGeom prst="roundRect">
              <a:avLst>
                <a:gd name="adj" fmla="val 16667"/>
              </a:avLst>
            </a:prstGeom>
            <a:solidFill>
              <a:srgbClr val="00A2D9"/>
            </a:solidFill>
            <a:ln w="9525">
              <a:solidFill>
                <a:srgbClr val="FF9900"/>
              </a:solidFill>
              <a:round/>
            </a:ln>
          </p:spPr>
          <p:txBody>
            <a:bodyPr wrap="none" lIns="0" tIns="0" rIns="0" bIns="0" anchor="ctr"/>
            <a:lstStyle/>
            <a:p>
              <a:pPr algn="ctr">
                <a:spcBef>
                  <a:spcPct val="50000"/>
                </a:spcBef>
              </a:pPr>
              <a:r>
                <a:rPr lang="zh-CN" altLang="en-US" sz="1800" b="1" dirty="0">
                  <a:latin typeface="MS PGothic" panose="020B0600070205080204" pitchFamily="34" charset="-128"/>
                  <a:ea typeface="MS PGothic" panose="020B0600070205080204" pitchFamily="34" charset="-128"/>
                </a:rPr>
                <a:t>电  梯</a:t>
              </a:r>
              <a:endParaRPr lang="zh-CN" altLang="en-US" sz="1800" b="1" dirty="0">
                <a:latin typeface="MS PGothic" panose="020B0600070205080204" pitchFamily="34" charset="-128"/>
                <a:ea typeface="MS PGothic" panose="020B0600070205080204" pitchFamily="34" charset="-128"/>
              </a:endParaRPr>
            </a:p>
          </p:txBody>
        </p:sp>
        <p:sp>
          <p:nvSpPr>
            <p:cNvPr id="4114" name="_s5149"/>
            <p:cNvSpPr>
              <a:spLocks noChangeArrowheads="1"/>
            </p:cNvSpPr>
            <p:nvPr/>
          </p:nvSpPr>
          <p:spPr bwMode="auto">
            <a:xfrm>
              <a:off x="1008" y="432"/>
              <a:ext cx="864" cy="288"/>
            </a:xfrm>
            <a:prstGeom prst="roundRect">
              <a:avLst>
                <a:gd name="adj" fmla="val 16667"/>
              </a:avLst>
            </a:prstGeom>
            <a:solidFill>
              <a:srgbClr val="00A2D9"/>
            </a:solidFill>
            <a:ln w="9525">
              <a:solidFill>
                <a:srgbClr val="FF9900"/>
              </a:solidFill>
              <a:round/>
            </a:ln>
          </p:spPr>
          <p:txBody>
            <a:bodyPr wrap="none" lIns="0" tIns="0" rIns="0" bIns="0" anchor="ctr"/>
            <a:lstStyle/>
            <a:p>
              <a:pPr algn="ctr"/>
              <a:r>
                <a:rPr lang="zh-CN" altLang="en-US" sz="1800" b="1" dirty="0">
                  <a:latin typeface="华文细黑" panose="02010600040101010101" pitchFamily="2" charset="-122"/>
                  <a:ea typeface="MS PGothic" panose="020B0600070205080204" pitchFamily="34" charset="-128"/>
                </a:rPr>
                <a:t>起重机械</a:t>
              </a:r>
              <a:endParaRPr lang="zh-CN" altLang="en-US" sz="1800" b="1" dirty="0">
                <a:latin typeface="华文细黑" panose="02010600040101010101" pitchFamily="2" charset="-122"/>
                <a:ea typeface="MS PGothic" panose="020B0600070205080204" pitchFamily="34" charset="-128"/>
              </a:endParaRPr>
            </a:p>
          </p:txBody>
        </p:sp>
        <p:sp>
          <p:nvSpPr>
            <p:cNvPr id="4115" name="_s5150"/>
            <p:cNvSpPr>
              <a:spLocks noChangeArrowheads="1"/>
            </p:cNvSpPr>
            <p:nvPr/>
          </p:nvSpPr>
          <p:spPr bwMode="auto">
            <a:xfrm>
              <a:off x="2016" y="432"/>
              <a:ext cx="864" cy="288"/>
            </a:xfrm>
            <a:prstGeom prst="roundRect">
              <a:avLst>
                <a:gd name="adj" fmla="val 16667"/>
              </a:avLst>
            </a:prstGeom>
            <a:solidFill>
              <a:srgbClr val="00A2D9"/>
            </a:solidFill>
            <a:ln w="9525">
              <a:solidFill>
                <a:srgbClr val="FF9900"/>
              </a:solidFill>
              <a:round/>
            </a:ln>
          </p:spPr>
          <p:txBody>
            <a:bodyPr wrap="none" lIns="0" tIns="0" rIns="0" bIns="0" anchor="ctr"/>
            <a:lstStyle/>
            <a:p>
              <a:pPr algn="ctr">
                <a:spcBef>
                  <a:spcPct val="50000"/>
                </a:spcBef>
              </a:pPr>
              <a:r>
                <a:rPr lang="zh-CN" altLang="en-US" sz="1800" b="1" dirty="0">
                  <a:latin typeface="华文细黑" panose="02010600040101010101" pitchFamily="2" charset="-122"/>
                  <a:ea typeface="MS PGothic" panose="020B0600070205080204" pitchFamily="34" charset="-128"/>
                </a:rPr>
                <a:t>客运索道</a:t>
              </a:r>
              <a:endParaRPr lang="zh-CN" altLang="en-US" sz="1800" b="1" dirty="0">
                <a:latin typeface="华文细黑" panose="02010600040101010101" pitchFamily="2" charset="-122"/>
                <a:ea typeface="MS PGothic" panose="020B0600070205080204" pitchFamily="34" charset="-128"/>
              </a:endParaRPr>
            </a:p>
          </p:txBody>
        </p:sp>
        <p:sp>
          <p:nvSpPr>
            <p:cNvPr id="4116" name="_s5151"/>
            <p:cNvSpPr>
              <a:spLocks noChangeArrowheads="1"/>
            </p:cNvSpPr>
            <p:nvPr/>
          </p:nvSpPr>
          <p:spPr bwMode="auto">
            <a:xfrm>
              <a:off x="3024" y="432"/>
              <a:ext cx="864" cy="288"/>
            </a:xfrm>
            <a:prstGeom prst="roundRect">
              <a:avLst>
                <a:gd name="adj" fmla="val 16667"/>
              </a:avLst>
            </a:prstGeom>
            <a:solidFill>
              <a:srgbClr val="00A2D9"/>
            </a:solidFill>
            <a:ln w="9525">
              <a:solidFill>
                <a:srgbClr val="FF9900"/>
              </a:solidFill>
              <a:round/>
            </a:ln>
          </p:spPr>
          <p:txBody>
            <a:bodyPr wrap="none" lIns="0" tIns="0" rIns="0" bIns="0" anchor="ctr"/>
            <a:lstStyle/>
            <a:p>
              <a:pPr algn="ctr"/>
              <a:r>
                <a:rPr lang="zh-CN" altLang="en-US" sz="1800" b="1" dirty="0">
                  <a:latin typeface="华文细黑" panose="02010600040101010101" pitchFamily="2" charset="-122"/>
                  <a:ea typeface="MS PGothic" panose="020B0600070205080204" pitchFamily="34" charset="-128"/>
                </a:rPr>
                <a:t>大型游乐设施</a:t>
              </a:r>
              <a:endParaRPr lang="zh-CN" altLang="en-US" sz="1800" b="1" dirty="0">
                <a:latin typeface="华文细黑" panose="02010600040101010101" pitchFamily="2" charset="-122"/>
                <a:ea typeface="MS PGothic" panose="020B0600070205080204" pitchFamily="34" charset="-128"/>
              </a:endParaRPr>
            </a:p>
          </p:txBody>
        </p:sp>
        <p:sp>
          <p:nvSpPr>
            <p:cNvPr id="4117" name="_s5152"/>
            <p:cNvSpPr>
              <a:spLocks noChangeArrowheads="1"/>
            </p:cNvSpPr>
            <p:nvPr/>
          </p:nvSpPr>
          <p:spPr bwMode="auto">
            <a:xfrm>
              <a:off x="4032" y="432"/>
              <a:ext cx="911" cy="288"/>
            </a:xfrm>
            <a:prstGeom prst="roundRect">
              <a:avLst>
                <a:gd name="adj" fmla="val 16667"/>
              </a:avLst>
            </a:prstGeom>
            <a:solidFill>
              <a:srgbClr val="00A2D9"/>
            </a:solidFill>
            <a:ln w="9525">
              <a:solidFill>
                <a:srgbClr val="FF9900"/>
              </a:solidFill>
              <a:round/>
            </a:ln>
          </p:spPr>
          <p:txBody>
            <a:bodyPr wrap="none" lIns="0" tIns="0" rIns="0" bIns="0" anchor="ctr"/>
            <a:lstStyle/>
            <a:p>
              <a:pPr algn="ctr"/>
              <a:r>
                <a:rPr lang="zh-CN" altLang="en-US" sz="1800" b="1" dirty="0">
                  <a:latin typeface="华文细黑" panose="02010600040101010101" pitchFamily="2" charset="-122"/>
                  <a:ea typeface="MS PGothic" panose="020B0600070205080204" pitchFamily="34" charset="-128"/>
                </a:rPr>
                <a:t>厂内机动车辆</a:t>
              </a:r>
              <a:endParaRPr lang="zh-CN" altLang="en-US" sz="1800" b="1" dirty="0">
                <a:latin typeface="华文细黑" panose="02010600040101010101" pitchFamily="2" charset="-122"/>
                <a:ea typeface="MS PGothic" panose="020B0600070205080204" pitchFamily="34" charset="-128"/>
              </a:endParaRPr>
            </a:p>
          </p:txBody>
        </p:sp>
      </p:grpSp>
      <p:sp>
        <p:nvSpPr>
          <p:cNvPr id="29" name="TextBox 28"/>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30" name="TextBox 29"/>
          <p:cNvSpPr txBox="1"/>
          <p:nvPr/>
        </p:nvSpPr>
        <p:spPr>
          <a:xfrm>
            <a:off x="346040" y="1708930"/>
            <a:ext cx="3786214" cy="523220"/>
          </a:xfrm>
          <a:prstGeom prst="rect">
            <a:avLst/>
          </a:prstGeom>
          <a:noFill/>
        </p:spPr>
        <p:txBody>
          <a:bodyPr wrap="square" rtlCol="0">
            <a:spAutoFit/>
          </a:bodyPr>
          <a:lstStyle/>
          <a:p>
            <a:r>
              <a:rPr lang="zh-CN" altLang="en-US" b="1" dirty="0" smtClean="0">
                <a:solidFill>
                  <a:schemeClr val="tx2"/>
                </a:solidFill>
                <a:latin typeface="Times New Roman" panose="02020603050405020304" pitchFamily="18" charset="0"/>
                <a:ea typeface="华文细黑" panose="02010600040101010101" pitchFamily="2" charset="-122"/>
              </a:rPr>
              <a:t>特种设备分为</a:t>
            </a:r>
            <a:r>
              <a:rPr lang="zh-CN" altLang="en-US" sz="2800" b="1" dirty="0" smtClean="0">
                <a:solidFill>
                  <a:srgbClr val="FF0000"/>
                </a:solidFill>
                <a:latin typeface="Times New Roman" panose="02020603050405020304" pitchFamily="18" charset="0"/>
                <a:ea typeface="华文细黑" panose="02010600040101010101" pitchFamily="2" charset="-122"/>
              </a:rPr>
              <a:t>8</a:t>
            </a:r>
            <a:r>
              <a:rPr lang="zh-CN" altLang="en-US" b="1" dirty="0" smtClean="0">
                <a:solidFill>
                  <a:schemeClr val="tx2"/>
                </a:solidFill>
                <a:latin typeface="Times New Roman" panose="02020603050405020304" pitchFamily="18" charset="0"/>
                <a:ea typeface="华文细黑" panose="02010600040101010101" pitchFamily="2" charset="-122"/>
              </a:rPr>
              <a:t>大类</a:t>
            </a:r>
            <a:endParaRPr lang="zh-CN" altLang="en-US" b="1" dirty="0" smtClean="0">
              <a:solidFill>
                <a:schemeClr val="tx2"/>
              </a:solidFill>
              <a:latin typeface="Times New Roman" panose="02020603050405020304" pitchFamily="18" charset="0"/>
              <a:ea typeface="华文细黑" panose="02010600040101010101" pitchFamily="2" charset="-122"/>
            </a:endParaRPr>
          </a:p>
        </p:txBody>
      </p:sp>
      <p:cxnSp>
        <p:nvCxnSpPr>
          <p:cNvPr id="32" name="直接连接符 31"/>
          <p:cNvCxnSpPr>
            <a:endCxn id="33"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Box 32"/>
          <p:cNvSpPr txBox="1"/>
          <p:nvPr/>
        </p:nvSpPr>
        <p:spPr>
          <a:xfrm>
            <a:off x="8847162" y="923111"/>
            <a:ext cx="1324074"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述</a:t>
            </a:r>
            <a:endParaRPr lang="zh-CN" altLang="en-US" sz="2800" dirty="0"/>
          </a:p>
        </p:txBody>
      </p:sp>
      <p:sp>
        <p:nvSpPr>
          <p:cNvPr id="34" name="灯片编号占位符 33"/>
          <p:cNvSpPr>
            <a:spLocks noGrp="1"/>
          </p:cNvSpPr>
          <p:nvPr>
            <p:ph type="sldNum" sz="quarter" idx="12"/>
          </p:nvPr>
        </p:nvSpPr>
        <p:spPr/>
        <p:txBody>
          <a:bodyPr/>
          <a:lstStyle/>
          <a:p>
            <a:pPr>
              <a:defRPr/>
            </a:pPr>
            <a:r>
              <a:rPr lang="en-US" smtClean="0"/>
              <a:t>-</a:t>
            </a:r>
            <a:fld id="{47C3D514-0EE2-4B9E-973F-C64100004800}" type="slidenum">
              <a:rPr lang="en-US" smtClean="0"/>
            </a:fld>
            <a:r>
              <a:rPr lang="en-US"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040" y="1994681"/>
            <a:ext cx="9787006" cy="3169285"/>
          </a:xfrm>
          <a:prstGeom prst="rect">
            <a:avLst/>
          </a:prstGeom>
          <a:noFill/>
        </p:spPr>
        <p:txBody>
          <a:bodyPr wrap="square" rtlCol="0">
            <a:spAutoFit/>
          </a:bodyPr>
          <a:lstStyle/>
          <a:p>
            <a:pPr lvl="0" algn="just"/>
            <a:r>
              <a:rPr lang="zh-CN" altLang="en-US" dirty="0" smtClean="0"/>
              <a:t>燃气锅炉是用天然气、液化气、城市煤气等气体燃料作燃料，免费安全资料+微anquan2022；在炉内燃烧放出来的热量，加热锅内的水，并使其汽化成蒸汽的热能转换设备。</a:t>
            </a:r>
            <a:endParaRPr lang="en-US" altLang="zh-CN" dirty="0" smtClean="0"/>
          </a:p>
          <a:p>
            <a:pPr algn="just"/>
            <a:r>
              <a:rPr lang="zh-CN" altLang="en-US" dirty="0" smtClean="0"/>
              <a:t>燃气锅炉的结构：</a:t>
            </a:r>
            <a:endParaRPr lang="en-US" altLang="zh-CN" dirty="0" smtClean="0"/>
          </a:p>
          <a:p>
            <a:pPr algn="just"/>
            <a:r>
              <a:rPr lang="zh-CN" altLang="en-US" dirty="0" smtClean="0"/>
              <a:t>锅炉主要由</a:t>
            </a:r>
            <a:r>
              <a:rPr lang="zh-CN" altLang="en-US" dirty="0" smtClean="0">
                <a:solidFill>
                  <a:srgbClr val="FF0000"/>
                </a:solidFill>
              </a:rPr>
              <a:t>锅壳</a:t>
            </a:r>
            <a:r>
              <a:rPr lang="zh-CN" altLang="en-US" dirty="0" smtClean="0"/>
              <a:t>和</a:t>
            </a:r>
            <a:r>
              <a:rPr lang="zh-CN" altLang="en-US" dirty="0" smtClean="0">
                <a:solidFill>
                  <a:srgbClr val="FF0000"/>
                </a:solidFill>
              </a:rPr>
              <a:t>炉胆</a:t>
            </a:r>
            <a:r>
              <a:rPr lang="zh-CN" altLang="en-US" dirty="0" smtClean="0"/>
              <a:t>两大主体和保证其安全经济连续运行的附件，仪表附属设备，自控和保护系统等构成。这种锅炉是带水冷璧的锅筒式锅炉，锅筒内左右分区安排两个回程的烟火管，在锅筒前部的前烟箱折返。锅筒和下连箱之间，有下降管和水冷璧管，构成燃烧室的框架。锅筒上部有汽水分离器，以减少水蒸气带出的水。锅体受热面是锅筒的下部，水冷璧管和烟火管。</a:t>
            </a:r>
            <a:endParaRPr lang="zh-CN" altLang="en-US" dirty="0" smtClean="0"/>
          </a:p>
          <a:p>
            <a:pPr lvl="0"/>
            <a:endParaRPr lang="zh-CN" altLang="en-US" dirty="0"/>
          </a:p>
        </p:txBody>
      </p:sp>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46040" y="1637491"/>
            <a:ext cx="4286280" cy="400110"/>
          </a:xfrm>
          <a:prstGeom prst="rect">
            <a:avLst/>
          </a:prstGeom>
          <a:noFill/>
        </p:spPr>
        <p:txBody>
          <a:bodyPr wrap="square" rtlCol="0">
            <a:spAutoFit/>
          </a:bodyPr>
          <a:lstStyle/>
          <a:p>
            <a:r>
              <a:rPr lang="zh-CN" altLang="en-US" dirty="0" smtClean="0"/>
              <a:t>燃气锅炉的定义：</a:t>
            </a:r>
            <a:endParaRPr lang="en-US" altLang="zh-CN" dirty="0" smtClean="0"/>
          </a:p>
        </p:txBody>
      </p:sp>
      <p:sp>
        <p:nvSpPr>
          <p:cNvPr id="13" name="TextBox 12"/>
          <p:cNvSpPr txBox="1"/>
          <p:nvPr/>
        </p:nvSpPr>
        <p:spPr>
          <a:xfrm>
            <a:off x="346040" y="4495011"/>
            <a:ext cx="9715568" cy="1323439"/>
          </a:xfrm>
          <a:prstGeom prst="rect">
            <a:avLst/>
          </a:prstGeom>
          <a:noFill/>
        </p:spPr>
        <p:txBody>
          <a:bodyPr wrap="square" rtlCol="0">
            <a:spAutoFit/>
          </a:bodyPr>
          <a:lstStyle/>
          <a:p>
            <a:pPr algn="just"/>
            <a:r>
              <a:rPr lang="zh-CN" altLang="en-US" dirty="0" smtClean="0"/>
              <a:t>燃气锅炉不同于燃煤锅炉，它需要使用燃烧器将燃料喷入锅炉炉膛，采用火室燃烧而   无须使用炉排设施；燃气锅炉燃烧后均不产生燃料灰渣杂质无须排渣设施。但是喷入炉内的燃气如果与空气在一定范围内混合或熄灭，就容易爆炸，故此燃气锅炉均需采用自动化的燃烧与控制系统。</a:t>
            </a:r>
            <a:endParaRPr lang="zh-CN" alt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488916" y="1637491"/>
            <a:ext cx="4143404" cy="400110"/>
          </a:xfrm>
          <a:prstGeom prst="rect">
            <a:avLst/>
          </a:prstGeom>
          <a:noFill/>
        </p:spPr>
        <p:txBody>
          <a:bodyPr wrap="square" rtlCol="0">
            <a:spAutoFit/>
          </a:bodyPr>
          <a:lstStyle/>
          <a:p>
            <a:r>
              <a:rPr lang="zh-CN" altLang="en-US" dirty="0" smtClean="0"/>
              <a:t>燃气锅炉的型号详解：</a:t>
            </a:r>
            <a:endParaRPr lang="en-US" altLang="zh-CN" dirty="0" smtClean="0"/>
          </a:p>
        </p:txBody>
      </p:sp>
      <p:sp>
        <p:nvSpPr>
          <p:cNvPr id="8" name="TextBox 7"/>
          <p:cNvSpPr txBox="1"/>
          <p:nvPr/>
        </p:nvSpPr>
        <p:spPr>
          <a:xfrm>
            <a:off x="488916" y="2066119"/>
            <a:ext cx="9501254" cy="5632311"/>
          </a:xfrm>
          <a:prstGeom prst="rect">
            <a:avLst/>
          </a:prstGeom>
          <a:noFill/>
        </p:spPr>
        <p:txBody>
          <a:bodyPr wrap="square" rtlCol="0">
            <a:spAutoFit/>
          </a:bodyPr>
          <a:lstStyle/>
          <a:p>
            <a:pPr indent="360045" algn="just"/>
            <a:r>
              <a:rPr lang="zh-CN" altLang="en-US" dirty="0" smtClean="0"/>
              <a:t> 我国工业燃气锅炉产品的型号的编制方法是依据</a:t>
            </a:r>
            <a:r>
              <a:rPr lang="en-US" dirty="0" smtClean="0"/>
              <a:t>JB1626</a:t>
            </a:r>
            <a:r>
              <a:rPr lang="zh-CN" altLang="en-US" dirty="0" smtClean="0"/>
              <a:t>标准规定进行的。其型号由三部分组成。各部分之间用短线隔开。表示方法如下：</a:t>
            </a:r>
            <a:endParaRPr lang="zh-CN" altLang="en-US" dirty="0" smtClean="0"/>
          </a:p>
          <a:p>
            <a:pPr indent="360045" algn="just"/>
            <a:r>
              <a:rPr lang="zh-CN" altLang="en-US" dirty="0" smtClean="0"/>
              <a:t> 第一部分分三段，分别表示锅炉型号</a:t>
            </a:r>
            <a:r>
              <a:rPr lang="en-US" dirty="0" smtClean="0"/>
              <a:t>(</a:t>
            </a:r>
            <a:r>
              <a:rPr lang="zh-CN" altLang="en-US" dirty="0" smtClean="0"/>
              <a:t>用汉语拼音字母代号</a:t>
            </a:r>
            <a:r>
              <a:rPr lang="en-US" dirty="0" smtClean="0"/>
              <a:t>)</a:t>
            </a:r>
            <a:r>
              <a:rPr lang="zh-CN" altLang="en-US" dirty="0" smtClean="0"/>
              <a:t>、燃烧方式</a:t>
            </a:r>
            <a:r>
              <a:rPr lang="en-US" dirty="0" smtClean="0"/>
              <a:t>(</a:t>
            </a:r>
            <a:r>
              <a:rPr lang="zh-CN" altLang="en-US" dirty="0" smtClean="0"/>
              <a:t>用汉语拼音字母代号</a:t>
            </a:r>
            <a:r>
              <a:rPr lang="en-US" dirty="0" smtClean="0"/>
              <a:t>)</a:t>
            </a:r>
            <a:r>
              <a:rPr lang="zh-CN" altLang="en-US" dirty="0" smtClean="0"/>
              <a:t>和蒸发量</a:t>
            </a:r>
            <a:r>
              <a:rPr lang="en-US" dirty="0" smtClean="0"/>
              <a:t>(</a:t>
            </a:r>
            <a:r>
              <a:rPr lang="zh-CN" altLang="en-US" dirty="0" smtClean="0"/>
              <a:t>用阿拉伯数字表示，单位为</a:t>
            </a:r>
            <a:r>
              <a:rPr lang="en-US" dirty="0" smtClean="0"/>
              <a:t>t/h</a:t>
            </a:r>
            <a:r>
              <a:rPr lang="zh-CN" altLang="en-US" dirty="0" smtClean="0"/>
              <a:t>；热水锅炉为供热量，单位为</a:t>
            </a:r>
            <a:r>
              <a:rPr lang="en-US" dirty="0" smtClean="0"/>
              <a:t>MW</a:t>
            </a:r>
            <a:r>
              <a:rPr lang="zh-CN" altLang="en-US" dirty="0" smtClean="0"/>
              <a:t>；余热锅炉以受热面表示，单位为</a:t>
            </a:r>
            <a:r>
              <a:rPr lang="en-US" dirty="0" smtClean="0"/>
              <a:t>m2)</a:t>
            </a:r>
            <a:r>
              <a:rPr lang="zh-CN" altLang="en-US" dirty="0" smtClean="0"/>
              <a:t>。</a:t>
            </a:r>
            <a:endParaRPr lang="zh-CN" altLang="en-US" dirty="0" smtClean="0"/>
          </a:p>
          <a:p>
            <a:pPr indent="360045" algn="just"/>
            <a:r>
              <a:rPr lang="zh-CN" altLang="en-US" dirty="0" smtClean="0"/>
              <a:t> 第二部分表示工质参数，对工业蒸汽锅炉，分额定蒸汽压力和额定蒸汽温度两段，中间以斜线相隔，常用单位分别为</a:t>
            </a:r>
            <a:r>
              <a:rPr lang="en-US" dirty="0" err="1" smtClean="0"/>
              <a:t>MPa</a:t>
            </a:r>
            <a:r>
              <a:rPr lang="zh-CN" altLang="en-US" dirty="0" smtClean="0"/>
              <a:t>和℃、蒸汽温度为饱和温度时，型号第二部分无斜线和第二段。对热水锅炉，第二部分由三段组成，分别为额定压力、出水温度和进水温度，段与段之间用斜线隔开。</a:t>
            </a:r>
            <a:endParaRPr lang="zh-CN" altLang="en-US" dirty="0" smtClean="0"/>
          </a:p>
          <a:p>
            <a:pPr indent="360045" algn="just"/>
            <a:r>
              <a:rPr lang="zh-CN" altLang="en-US" dirty="0" smtClean="0"/>
              <a:t> 第三部分表示燃料种类及设计次序，共两段</a:t>
            </a:r>
            <a:r>
              <a:rPr lang="en-US" dirty="0" smtClean="0"/>
              <a:t>:</a:t>
            </a:r>
            <a:r>
              <a:rPr lang="zh-CN" altLang="en-US" dirty="0" smtClean="0"/>
              <a:t>第一段表示燃料种类</a:t>
            </a:r>
            <a:r>
              <a:rPr lang="en-US" dirty="0" smtClean="0"/>
              <a:t> (</a:t>
            </a:r>
            <a:r>
              <a:rPr lang="zh-CN" altLang="en-US" dirty="0" smtClean="0"/>
              <a:t>用汉语拼音字母代号，见表），第二段表示设计次序</a:t>
            </a:r>
            <a:r>
              <a:rPr lang="en-US" dirty="0" smtClean="0"/>
              <a:t> (</a:t>
            </a:r>
            <a:r>
              <a:rPr lang="zh-CN" altLang="en-US" dirty="0" smtClean="0"/>
              <a:t>用阿拉伯数字表示</a:t>
            </a:r>
            <a:r>
              <a:rPr lang="en-US" dirty="0" smtClean="0"/>
              <a:t>)</a:t>
            </a:r>
            <a:r>
              <a:rPr lang="zh-CN" altLang="en-US" dirty="0" smtClean="0"/>
              <a:t>，原型设计无第二段。</a:t>
            </a:r>
            <a:endParaRPr lang="en-US" altLang="zh-CN" dirty="0" smtClean="0"/>
          </a:p>
          <a:p>
            <a:r>
              <a:rPr lang="zh-CN" altLang="en-US" dirty="0" smtClean="0"/>
              <a:t>如：</a:t>
            </a:r>
            <a:endParaRPr lang="en-US" altLang="zh-CN" dirty="0" smtClean="0"/>
          </a:p>
          <a:p>
            <a:r>
              <a:rPr lang="zh-CN" altLang="en-US" dirty="0" smtClean="0"/>
              <a:t>（</a:t>
            </a:r>
            <a:r>
              <a:rPr lang="en-US" dirty="0" smtClean="0"/>
              <a:t>1</a:t>
            </a:r>
            <a:r>
              <a:rPr lang="zh-CN" altLang="en-US" dirty="0" smtClean="0"/>
              <a:t>）</a:t>
            </a:r>
            <a:r>
              <a:rPr lang="en-US" dirty="0" smtClean="0"/>
              <a:t>SHS10-1.25/250-W2</a:t>
            </a:r>
            <a:r>
              <a:rPr lang="zh-CN" altLang="en-US" dirty="0" smtClean="0"/>
              <a:t>，表示双锅筒横置式室燃锅炉，蒸发量</a:t>
            </a:r>
            <a:r>
              <a:rPr lang="en-US" dirty="0" smtClean="0"/>
              <a:t>10t/h</a:t>
            </a:r>
            <a:r>
              <a:rPr lang="zh-CN" altLang="en-US" dirty="0" smtClean="0"/>
              <a:t>，压力</a:t>
            </a:r>
            <a:r>
              <a:rPr lang="en-US" dirty="0" smtClean="0"/>
              <a:t>1.25MPa</a:t>
            </a:r>
            <a:r>
              <a:rPr lang="zh-CN" altLang="en-US" dirty="0" smtClean="0"/>
              <a:t>，过热蒸汽温度</a:t>
            </a:r>
            <a:r>
              <a:rPr lang="en-US" dirty="0" smtClean="0"/>
              <a:t>250</a:t>
            </a:r>
            <a:r>
              <a:rPr lang="zh-CN" altLang="en-US" dirty="0" smtClean="0"/>
              <a:t>℃，燃用无烟煤，第二次设计。</a:t>
            </a:r>
            <a:endParaRPr lang="zh-CN" altLang="en-US" dirty="0" smtClean="0"/>
          </a:p>
          <a:p>
            <a:r>
              <a:rPr lang="zh-CN" altLang="en-US" dirty="0" smtClean="0"/>
              <a:t>（</a:t>
            </a:r>
            <a:r>
              <a:rPr lang="en-US" dirty="0" smtClean="0"/>
              <a:t>2</a:t>
            </a:r>
            <a:r>
              <a:rPr lang="zh-CN" altLang="en-US" dirty="0" smtClean="0"/>
              <a:t>）</a:t>
            </a:r>
            <a:r>
              <a:rPr lang="en-US" dirty="0" smtClean="0"/>
              <a:t>WNS0.7-1.0/95/70-Q</a:t>
            </a:r>
            <a:r>
              <a:rPr lang="zh-CN" altLang="en-US" dirty="0" smtClean="0"/>
              <a:t>，表示卧式内燃室燃气锅炉，额定热功率</a:t>
            </a:r>
            <a:r>
              <a:rPr lang="en-US" dirty="0" smtClean="0"/>
              <a:t>0.7MW</a:t>
            </a:r>
            <a:r>
              <a:rPr lang="zh-CN" altLang="en-US" dirty="0" smtClean="0"/>
              <a:t>，额定出水压力</a:t>
            </a:r>
            <a:r>
              <a:rPr lang="en-US" dirty="0" smtClean="0"/>
              <a:t>1.0MPa</a:t>
            </a:r>
            <a:r>
              <a:rPr lang="zh-CN" altLang="en-US" dirty="0" smtClean="0"/>
              <a:t>，额定出水温度</a:t>
            </a:r>
            <a:r>
              <a:rPr lang="en-US" dirty="0" smtClean="0"/>
              <a:t>95</a:t>
            </a:r>
            <a:r>
              <a:rPr lang="zh-CN" altLang="en-US" dirty="0" smtClean="0"/>
              <a:t>℃，回水温度</a:t>
            </a:r>
            <a:r>
              <a:rPr lang="en-US" dirty="0" smtClean="0"/>
              <a:t>70</a:t>
            </a:r>
            <a:r>
              <a:rPr lang="zh-CN" altLang="en-US" dirty="0" smtClean="0"/>
              <a:t>℃，燃用气体燃料，原型设计。</a:t>
            </a:r>
            <a:endParaRPr lang="zh-CN" altLang="en-US" dirty="0" smtClean="0"/>
          </a:p>
          <a:p>
            <a:pPr indent="360045" algn="just"/>
            <a:endParaRPr lang="zh-CN" altLang="en-US" dirty="0" smtClean="0"/>
          </a:p>
          <a:p>
            <a:endParaRPr lang="zh-CN"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040" y="1994681"/>
            <a:ext cx="4929222" cy="4524315"/>
          </a:xfrm>
          <a:prstGeom prst="rect">
            <a:avLst/>
          </a:prstGeom>
          <a:noFill/>
        </p:spPr>
        <p:txBody>
          <a:bodyPr wrap="square" rtlCol="0">
            <a:spAutoFit/>
          </a:bodyPr>
          <a:lstStyle/>
          <a:p>
            <a:pPr algn="just">
              <a:lnSpc>
                <a:spcPct val="120000"/>
              </a:lnSpc>
              <a:buNone/>
            </a:pPr>
            <a:r>
              <a:rPr lang="en-US" dirty="0" smtClean="0"/>
              <a:t>1</a:t>
            </a:r>
            <a:r>
              <a:rPr lang="zh-CN" altLang="en-US" dirty="0" smtClean="0"/>
              <a:t>、炉膛：炉膛是由炉墙包围起来供燃料燃烧的立体空间。</a:t>
            </a:r>
            <a:endParaRPr lang="en-US" altLang="zh-CN" dirty="0" smtClean="0"/>
          </a:p>
          <a:p>
            <a:pPr algn="just">
              <a:lnSpc>
                <a:spcPct val="120000"/>
              </a:lnSpc>
            </a:pPr>
            <a:r>
              <a:rPr lang="en-US" dirty="0" smtClean="0"/>
              <a:t>2</a:t>
            </a:r>
            <a:r>
              <a:rPr lang="zh-CN" altLang="en-US" dirty="0" smtClean="0"/>
              <a:t>、省煤器：利用锅炉尾部烟气的热量加热给水，以降低排烟温度，并起到节约燃料的作用。</a:t>
            </a:r>
            <a:endParaRPr lang="zh-CN" altLang="en-US" dirty="0" smtClean="0"/>
          </a:p>
          <a:p>
            <a:pPr algn="just">
              <a:lnSpc>
                <a:spcPct val="120000"/>
              </a:lnSpc>
            </a:pPr>
            <a:r>
              <a:rPr lang="en-US" dirty="0" smtClean="0"/>
              <a:t>3</a:t>
            </a:r>
            <a:r>
              <a:rPr lang="zh-CN" altLang="en-US" dirty="0" smtClean="0"/>
              <a:t>、锅筒：将锅炉各受热面联结在一起并和水冷壁，下降管等组成水循环回路。锅筒储存汽水，可适应负荷变化，内部设有汽水分离装置以保证汽水品质，直流锅炉无锅筒。</a:t>
            </a:r>
            <a:endParaRPr lang="zh-CN" altLang="en-US" dirty="0" smtClean="0"/>
          </a:p>
          <a:p>
            <a:pPr algn="just">
              <a:lnSpc>
                <a:spcPct val="120000"/>
              </a:lnSpc>
            </a:pPr>
            <a:r>
              <a:rPr lang="en-US" dirty="0" smtClean="0"/>
              <a:t>4</a:t>
            </a:r>
            <a:r>
              <a:rPr lang="zh-CN" altLang="en-US" dirty="0" smtClean="0"/>
              <a:t>、水冷壁：锅炉的主要辐射受热面，吸收炉膛辐射热，加热工质，保护炉墙等。</a:t>
            </a:r>
            <a:endParaRPr lang="zh-CN" altLang="en-US" dirty="0" smtClean="0"/>
          </a:p>
        </p:txBody>
      </p:sp>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46040" y="1637491"/>
            <a:ext cx="4286280" cy="400110"/>
          </a:xfrm>
          <a:prstGeom prst="rect">
            <a:avLst/>
          </a:prstGeom>
          <a:noFill/>
        </p:spPr>
        <p:txBody>
          <a:bodyPr wrap="square" rtlCol="0">
            <a:spAutoFit/>
          </a:bodyPr>
          <a:lstStyle/>
          <a:p>
            <a:r>
              <a:rPr lang="zh-CN" altLang="en-US" dirty="0" smtClean="0"/>
              <a:t>燃气锅炉的主要部件：</a:t>
            </a:r>
            <a:endParaRPr lang="en-US" altLang="zh-CN" dirty="0" smtClean="0"/>
          </a:p>
        </p:txBody>
      </p:sp>
      <p:pic>
        <p:nvPicPr>
          <p:cNvPr id="8" name="图片 7" descr="200571516956286.jpg"/>
          <p:cNvPicPr>
            <a:picLocks noChangeAspect="1"/>
          </p:cNvPicPr>
          <p:nvPr/>
        </p:nvPicPr>
        <p:blipFill>
          <a:blip r:embed="rId1"/>
          <a:stretch>
            <a:fillRect/>
          </a:stretch>
        </p:blipFill>
        <p:spPr>
          <a:xfrm>
            <a:off x="5346700" y="1280301"/>
            <a:ext cx="2549997" cy="1714512"/>
          </a:xfrm>
          <a:prstGeom prst="rect">
            <a:avLst/>
          </a:prstGeom>
        </p:spPr>
      </p:pic>
      <p:pic>
        <p:nvPicPr>
          <p:cNvPr id="10" name="图片 9" descr="t01d0336b89b9c40c35.jpg"/>
          <p:cNvPicPr>
            <a:picLocks noChangeAspect="1"/>
          </p:cNvPicPr>
          <p:nvPr/>
        </p:nvPicPr>
        <p:blipFill>
          <a:blip r:embed="rId2"/>
          <a:stretch>
            <a:fillRect/>
          </a:stretch>
        </p:blipFill>
        <p:spPr>
          <a:xfrm>
            <a:off x="8061344" y="2494747"/>
            <a:ext cx="2286016" cy="1678954"/>
          </a:xfrm>
          <a:prstGeom prst="rect">
            <a:avLst/>
          </a:prstGeom>
        </p:spPr>
      </p:pic>
      <p:pic>
        <p:nvPicPr>
          <p:cNvPr id="11" name="图片 10" descr="1a4c43cc-3220-4726-9a52-be8ac3f550ea.jpg"/>
          <p:cNvPicPr>
            <a:picLocks noChangeAspect="1"/>
          </p:cNvPicPr>
          <p:nvPr/>
        </p:nvPicPr>
        <p:blipFill>
          <a:blip r:embed="rId3"/>
          <a:stretch>
            <a:fillRect/>
          </a:stretch>
        </p:blipFill>
        <p:spPr>
          <a:xfrm>
            <a:off x="5561014" y="3709193"/>
            <a:ext cx="2571768" cy="2071702"/>
          </a:xfrm>
          <a:prstGeom prst="rect">
            <a:avLst/>
          </a:prstGeom>
        </p:spPr>
      </p:pic>
      <p:pic>
        <p:nvPicPr>
          <p:cNvPr id="12" name="图片 11" descr="804.gif"/>
          <p:cNvPicPr>
            <a:picLocks noChangeAspect="1"/>
          </p:cNvPicPr>
          <p:nvPr/>
        </p:nvPicPr>
        <p:blipFill>
          <a:blip r:embed="rId4"/>
          <a:stretch>
            <a:fillRect/>
          </a:stretch>
        </p:blipFill>
        <p:spPr>
          <a:xfrm>
            <a:off x="8275658" y="5495143"/>
            <a:ext cx="1976452" cy="1482339"/>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040" y="1994682"/>
            <a:ext cx="4500594" cy="2616101"/>
          </a:xfrm>
          <a:prstGeom prst="rect">
            <a:avLst/>
          </a:prstGeom>
          <a:noFill/>
        </p:spPr>
        <p:txBody>
          <a:bodyPr wrap="square" rtlCol="0">
            <a:spAutoFit/>
          </a:bodyPr>
          <a:lstStyle/>
          <a:p>
            <a:pPr algn="just">
              <a:lnSpc>
                <a:spcPct val="120000"/>
              </a:lnSpc>
            </a:pPr>
            <a:r>
              <a:rPr lang="en-US" dirty="0" smtClean="0"/>
              <a:t>5</a:t>
            </a:r>
            <a:r>
              <a:rPr lang="zh-CN" altLang="en-US" dirty="0" smtClean="0"/>
              <a:t>、燃烧设备：将燃料和燃烧所需空气送入炉膛并使燃料着火稳定，燃烧良好；</a:t>
            </a:r>
            <a:endParaRPr lang="zh-CN" altLang="en-US" dirty="0" smtClean="0"/>
          </a:p>
          <a:p>
            <a:pPr algn="just">
              <a:lnSpc>
                <a:spcPct val="120000"/>
              </a:lnSpc>
            </a:pPr>
            <a:r>
              <a:rPr lang="en-US" dirty="0" smtClean="0"/>
              <a:t>6</a:t>
            </a:r>
            <a:r>
              <a:rPr lang="zh-CN" altLang="en-US" dirty="0" smtClean="0"/>
              <a:t>、空气预热器：加热燃料用的空气，以加强着火和燃烧；吸收烟气余热，降低排烟温度，提高锅炉效率。</a:t>
            </a:r>
            <a:endParaRPr lang="en-US" altLang="zh-CN" dirty="0" smtClean="0"/>
          </a:p>
          <a:p>
            <a:pPr algn="just"/>
            <a:r>
              <a:rPr lang="en-US" dirty="0" smtClean="0"/>
              <a:t>7</a:t>
            </a:r>
            <a:r>
              <a:rPr lang="zh-CN" altLang="en-US" dirty="0" smtClean="0"/>
              <a:t>、构架：支承和固定锅炉部件。</a:t>
            </a:r>
            <a:endParaRPr lang="zh-CN" altLang="en-US" dirty="0" smtClean="0"/>
          </a:p>
        </p:txBody>
      </p:sp>
      <p:sp>
        <p:nvSpPr>
          <p:cNvPr id="3" name="TextBox 2"/>
          <p:cNvSpPr txBox="1"/>
          <p:nvPr/>
        </p:nvSpPr>
        <p:spPr>
          <a:xfrm>
            <a:off x="346040" y="923111"/>
            <a:ext cx="3143272"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t>燃气锅炉安全技术</a:t>
            </a:r>
            <a:endParaRPr lang="zh-CN" altLang="en-US" sz="2800" dirty="0"/>
          </a:p>
        </p:txBody>
      </p:sp>
      <p:sp>
        <p:nvSpPr>
          <p:cNvPr id="4" name="TextBox 3"/>
          <p:cNvSpPr txBox="1"/>
          <p:nvPr/>
        </p:nvSpPr>
        <p:spPr>
          <a:xfrm>
            <a:off x="8847162" y="923111"/>
            <a:ext cx="1214446" cy="523220"/>
          </a:xfrm>
          <a:prstGeom prst="rect">
            <a:avLst/>
          </a:prstGeom>
          <a:solidFill>
            <a:srgbClr val="00A2D9"/>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smtClean="0"/>
              <a:t>概 </a:t>
            </a:r>
            <a:r>
              <a:rPr lang="zh-CN" altLang="en-US" sz="2800" dirty="0" smtClean="0"/>
              <a:t>述</a:t>
            </a:r>
            <a:endParaRPr lang="zh-CN" altLang="en-US" sz="2800" dirty="0"/>
          </a:p>
        </p:txBody>
      </p:sp>
      <p:cxnSp>
        <p:nvCxnSpPr>
          <p:cNvPr id="6" name="直接连接符 5"/>
          <p:cNvCxnSpPr>
            <a:stCxn id="3" idx="3"/>
            <a:endCxn id="4" idx="1"/>
          </p:cNvCxnSpPr>
          <p:nvPr/>
        </p:nvCxnSpPr>
        <p:spPr bwMode="auto">
          <a:xfrm>
            <a:off x="3489312" y="1184721"/>
            <a:ext cx="53578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46040" y="1637491"/>
            <a:ext cx="4286280" cy="400110"/>
          </a:xfrm>
          <a:prstGeom prst="rect">
            <a:avLst/>
          </a:prstGeom>
          <a:noFill/>
        </p:spPr>
        <p:txBody>
          <a:bodyPr wrap="square" rtlCol="0">
            <a:spAutoFit/>
          </a:bodyPr>
          <a:lstStyle/>
          <a:p>
            <a:r>
              <a:rPr lang="zh-CN" altLang="en-US" dirty="0" smtClean="0"/>
              <a:t>燃气锅炉的主要部件：</a:t>
            </a:r>
            <a:endParaRPr lang="en-US" altLang="zh-CN" dirty="0" smtClean="0"/>
          </a:p>
        </p:txBody>
      </p:sp>
      <p:pic>
        <p:nvPicPr>
          <p:cNvPr id="8" name="图片 7" descr="weishaupt-gz.jpg"/>
          <p:cNvPicPr>
            <a:picLocks noChangeAspect="1"/>
          </p:cNvPicPr>
          <p:nvPr/>
        </p:nvPicPr>
        <p:blipFill>
          <a:blip r:embed="rId1"/>
          <a:stretch>
            <a:fillRect/>
          </a:stretch>
        </p:blipFill>
        <p:spPr>
          <a:xfrm>
            <a:off x="4989510" y="1494615"/>
            <a:ext cx="2754058" cy="1857388"/>
          </a:xfrm>
          <a:prstGeom prst="rect">
            <a:avLst/>
          </a:prstGeom>
          <a:ln>
            <a:noFill/>
          </a:ln>
          <a:effectLst>
            <a:softEdge rad="112500"/>
          </a:effectLst>
        </p:spPr>
      </p:pic>
      <p:pic>
        <p:nvPicPr>
          <p:cNvPr id="10" name="图片 9" descr="2009101621852922.jpg"/>
          <p:cNvPicPr>
            <a:picLocks noChangeAspect="1"/>
          </p:cNvPicPr>
          <p:nvPr/>
        </p:nvPicPr>
        <p:blipFill>
          <a:blip r:embed="rId2"/>
          <a:stretch>
            <a:fillRect/>
          </a:stretch>
        </p:blipFill>
        <p:spPr>
          <a:xfrm>
            <a:off x="7561278" y="3423441"/>
            <a:ext cx="2738703" cy="1860251"/>
          </a:xfrm>
          <a:prstGeom prst="rect">
            <a:avLst/>
          </a:prstGeom>
          <a:ln>
            <a:noFill/>
          </a:ln>
          <a:effectLst>
            <a:outerShdw blurRad="292100" dist="139700" dir="2700000" algn="tl" rotWithShape="0">
              <a:srgbClr val="333333">
                <a:alpha val="65000"/>
              </a:srgbClr>
            </a:outerShdw>
          </a:effectLst>
        </p:spPr>
      </p:pic>
      <p:pic>
        <p:nvPicPr>
          <p:cNvPr id="12" name="图片 11" descr="5718930.jpg"/>
          <p:cNvPicPr>
            <a:picLocks noChangeAspect="1"/>
          </p:cNvPicPr>
          <p:nvPr/>
        </p:nvPicPr>
        <p:blipFill>
          <a:blip r:embed="rId3"/>
          <a:stretch>
            <a:fillRect/>
          </a:stretch>
        </p:blipFill>
        <p:spPr>
          <a:xfrm>
            <a:off x="3703626" y="4709325"/>
            <a:ext cx="3714776" cy="2234424"/>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bofety">
  <a:themeElements>
    <a:clrScheme name="JA Solar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HelveticaNeueLT Pro 55 Roman"/>
        <a:ea typeface="方正中等线简体"/>
        <a:cs typeface=""/>
      </a:majorFont>
      <a:minorFont>
        <a:latin typeface="HelveticaNeueLT Pro 45 Lt"/>
        <a:ea typeface="方正中等线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95045" rtl="0" eaLnBrk="1" fontAlgn="base" latinLnBrk="0" hangingPunct="1">
          <a:lnSpc>
            <a:spcPct val="100000"/>
          </a:lnSpc>
          <a:spcBef>
            <a:spcPct val="0"/>
          </a:spcBef>
          <a:spcAft>
            <a:spcPct val="0"/>
          </a:spcAft>
          <a:buClrTx/>
          <a:buSzTx/>
          <a:buFontTx/>
          <a:buNone/>
          <a:def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95045" rtl="0" eaLnBrk="1" fontAlgn="base" latinLnBrk="0" hangingPunct="1">
          <a:lnSpc>
            <a:spcPct val="100000"/>
          </a:lnSpc>
          <a:spcBef>
            <a:spcPct val="0"/>
          </a:spcBef>
          <a:spcAft>
            <a:spcPct val="0"/>
          </a:spcAft>
          <a:buClrTx/>
          <a:buSzTx/>
          <a:buFontTx/>
          <a:buNone/>
          <a:def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JA Solar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 Solar 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A Solar 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A Solar 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A Solar 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A Solar 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A Solar 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A Solar 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A Solar 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A Solar 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A Solar 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A Solar 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HelveticaNeueLT Pro 55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95045" rtl="0" eaLnBrk="1" fontAlgn="base" latinLnBrk="0" hangingPunct="1">
          <a:lnSpc>
            <a:spcPct val="100000"/>
          </a:lnSpc>
          <a:spcBef>
            <a:spcPct val="0"/>
          </a:spcBef>
          <a:spcAft>
            <a:spcPct val="0"/>
          </a:spcAft>
          <a:buClrTx/>
          <a:buSzTx/>
          <a:buFontTx/>
          <a:buNone/>
          <a:def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95045" rtl="0" eaLnBrk="1" fontAlgn="base" latinLnBrk="0" hangingPunct="1">
          <a:lnSpc>
            <a:spcPct val="100000"/>
          </a:lnSpc>
          <a:spcBef>
            <a:spcPct val="0"/>
          </a:spcBef>
          <a:spcAft>
            <a:spcPct val="0"/>
          </a:spcAft>
          <a:buClrTx/>
          <a:buSzTx/>
          <a:buFontTx/>
          <a:buNone/>
          <a:def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6192</Words>
  <Application>WPS 演示</Application>
  <PresentationFormat>自定义</PresentationFormat>
  <Paragraphs>365</Paragraphs>
  <Slides>32</Slides>
  <Notes>31</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32</vt:i4>
      </vt:variant>
    </vt:vector>
  </HeadingPairs>
  <TitlesOfParts>
    <vt:vector size="55" baseType="lpstr">
      <vt:lpstr>Arial</vt:lpstr>
      <vt:lpstr>宋体</vt:lpstr>
      <vt:lpstr>Wingdings</vt:lpstr>
      <vt:lpstr>方正中等线简体</vt:lpstr>
      <vt:lpstr>HelveticaNeueLT Pro 55 Roman</vt:lpstr>
      <vt:lpstr>Segoe Print</vt:lpstr>
      <vt:lpstr>方正黑体简体</vt:lpstr>
      <vt:lpstr>微软雅黑</vt:lpstr>
      <vt:lpstr>方正小标宋简体</vt:lpstr>
      <vt:lpstr>Arial Unicode MS</vt:lpstr>
      <vt:lpstr>Calibri</vt:lpstr>
      <vt:lpstr>黑体</vt:lpstr>
      <vt:lpstr>华文细黑</vt:lpstr>
      <vt:lpstr>MS PGothic</vt:lpstr>
      <vt:lpstr>Times New Roman</vt:lpstr>
      <vt:lpstr>HelveticaNeueLT Pro 45 Lt</vt:lpstr>
      <vt:lpstr>华文中宋</vt:lpstr>
      <vt:lpstr>楷体</vt:lpstr>
      <vt:lpstr>方正中等线简体</vt:lpstr>
      <vt:lpstr>汉仪旗黑-85S</vt:lpstr>
      <vt:lpstr>bofety</vt:lpstr>
      <vt:lpstr>bofety1</vt:lpstr>
      <vt:lpstr>1_Office 主题</vt:lpstr>
      <vt:lpstr>燃气锅炉安全技术培训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公众号[安全生产管理]</cp:keywords>
  <dc:description>免费安全资料+微anquan2022；</dc:description>
  <dc:subject>免费安全资料+微anquan2022；</dc:subject>
  <cp:category>免费安全资料+微anquan2022</cp:category>
  <cp:lastModifiedBy>little fairy</cp:lastModifiedBy>
  <cp:revision>4</cp:revision>
  <dcterms:created xsi:type="dcterms:W3CDTF">2019-12-08T07:51:00Z</dcterms:created>
  <dcterms:modified xsi:type="dcterms:W3CDTF">2024-05-13T06:40:46Z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6B8AD0D987694BADA6DD2A6A1F9E230C_13</vt:lpwstr>
  </property>
</Properties>
</file>