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Lst>
  <p:notesMasterIdLst>
    <p:notesMasterId r:id="rId6"/>
  </p:notesMasterIdLst>
  <p:handoutMasterIdLst>
    <p:handoutMasterId r:id="rId105"/>
  </p:handoutMasterIdLst>
  <p:sldIdLst>
    <p:sldId id="256" r:id="rId5"/>
    <p:sldId id="577" r:id="rId7"/>
    <p:sldId id="257" r:id="rId8"/>
    <p:sldId id="277" r:id="rId9"/>
    <p:sldId id="482" r:id="rId10"/>
    <p:sldId id="483" r:id="rId11"/>
    <p:sldId id="484" r:id="rId12"/>
    <p:sldId id="485" r:id="rId13"/>
    <p:sldId id="486" r:id="rId14"/>
    <p:sldId id="487"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28" r:id="rId56"/>
    <p:sldId id="529" r:id="rId57"/>
    <p:sldId id="530" r:id="rId58"/>
    <p:sldId id="531" r:id="rId59"/>
    <p:sldId id="532" r:id="rId60"/>
    <p:sldId id="533" r:id="rId61"/>
    <p:sldId id="534" r:id="rId62"/>
    <p:sldId id="535" r:id="rId63"/>
    <p:sldId id="536" r:id="rId64"/>
    <p:sldId id="537" r:id="rId65"/>
    <p:sldId id="538" r:id="rId66"/>
    <p:sldId id="539" r:id="rId67"/>
    <p:sldId id="540" r:id="rId68"/>
    <p:sldId id="541" r:id="rId69"/>
    <p:sldId id="542" r:id="rId70"/>
    <p:sldId id="543" r:id="rId71"/>
    <p:sldId id="544" r:id="rId72"/>
    <p:sldId id="545" r:id="rId73"/>
    <p:sldId id="546" r:id="rId74"/>
    <p:sldId id="547" r:id="rId75"/>
    <p:sldId id="548" r:id="rId76"/>
    <p:sldId id="549" r:id="rId77"/>
    <p:sldId id="550" r:id="rId78"/>
    <p:sldId id="551" r:id="rId79"/>
    <p:sldId id="552" r:id="rId80"/>
    <p:sldId id="553" r:id="rId81"/>
    <p:sldId id="554" r:id="rId82"/>
    <p:sldId id="555" r:id="rId83"/>
    <p:sldId id="556" r:id="rId84"/>
    <p:sldId id="557" r:id="rId85"/>
    <p:sldId id="558" r:id="rId86"/>
    <p:sldId id="559" r:id="rId87"/>
    <p:sldId id="560" r:id="rId88"/>
    <p:sldId id="561" r:id="rId89"/>
    <p:sldId id="562" r:id="rId90"/>
    <p:sldId id="563" r:id="rId91"/>
    <p:sldId id="564" r:id="rId92"/>
    <p:sldId id="565" r:id="rId93"/>
    <p:sldId id="566" r:id="rId94"/>
    <p:sldId id="567" r:id="rId95"/>
    <p:sldId id="568" r:id="rId96"/>
    <p:sldId id="569" r:id="rId97"/>
    <p:sldId id="570" r:id="rId98"/>
    <p:sldId id="571" r:id="rId99"/>
    <p:sldId id="572" r:id="rId100"/>
    <p:sldId id="573" r:id="rId101"/>
    <p:sldId id="574" r:id="rId102"/>
    <p:sldId id="575" r:id="rId103"/>
    <p:sldId id="576" r:id="rId104"/>
  </p:sldIdLst>
  <p:sldSz cx="9144000" cy="6858000" type="screen4x3"/>
  <p:notesSz cx="6858000" cy="9144000"/>
  <p:custDataLst>
    <p:tags r:id="rId110"/>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0"/>
    <p:restoredTop sz="93437"/>
  </p:normalViewPr>
  <p:slideViewPr>
    <p:cSldViewPr showGuides="1">
      <p:cViewPr varScale="1">
        <p:scale>
          <a:sx n="59" d="100"/>
          <a:sy n="59" d="100"/>
        </p:scale>
        <p:origin x="1836" y="52"/>
      </p:cViewPr>
      <p:guideLst>
        <p:guide orient="horz" pos="2160"/>
        <p:guide pos="288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0" Type="http://schemas.openxmlformats.org/officeDocument/2006/relationships/tags" Target="tags/tag34.xml"/><Relationship Id="rId11" Type="http://schemas.openxmlformats.org/officeDocument/2006/relationships/slide" Target="slides/slide6.xml"/><Relationship Id="rId109" Type="http://schemas.openxmlformats.org/officeDocument/2006/relationships/commentAuthors" Target="commentAuthors.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solidFill>
                  <a:srgbClr val="898989"/>
                </a:solidFill>
              </a:rPr>
            </a:fld>
            <a:endParaRPr lang="zh-CN" altLang="en-US" sz="1200" dirty="0">
              <a:solidFill>
                <a:srgbClr val="898989"/>
              </a:solidFill>
              <a:latin typeface="Arial" panose="020B06040202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0CED556-69CD-4E76-BC72-5365752CFCEB}" type="datetimeFigureOut">
              <a:rPr kumimoji="0" lang="zh-CN" altLang="en-US" sz="1200" b="0" i="0" u="none" strike="noStrike" kern="1200" cap="none" spc="0" normalizeH="0" baseline="0" noProof="1"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endParaRPr>
          </a:p>
        </p:txBody>
      </p:sp>
      <p:sp>
        <p:nvSpPr>
          <p:cNvPr id="23556" name="幻灯片图像占位符 3"/>
          <p:cNvSpPr>
            <a:spLocks noGrp="1" noRot="1" noChangeAspect="1"/>
          </p:cNvSpPr>
          <p:nvPr>
            <p:ph type="sldImg"/>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sp>
      <p:sp>
        <p:nvSpPr>
          <p:cNvPr id="34821" name="备注占位符 4"/>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幻灯片图像占位符 1"/>
          <p:cNvSpPr>
            <a:spLocks noGrp="1" noRot="1" noTextEdit="1"/>
          </p:cNvSpPr>
          <p:nvPr>
            <p:ph type="sldImg"/>
          </p:nvPr>
        </p:nvSpPr>
        <p:spPr>
          <a:ln>
            <a:miter lim="800000"/>
          </a:ln>
        </p:spPr>
      </p:sp>
      <p:sp>
        <p:nvSpPr>
          <p:cNvPr id="2560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TextEdit="1"/>
          </p:cNvSpPr>
          <p:nvPr>
            <p:ph type="sldImg"/>
          </p:nvPr>
        </p:nvSpPr>
        <p:spPr>
          <a:ln>
            <a:miter lim="800000"/>
          </a:ln>
        </p:spPr>
      </p:sp>
      <p:sp>
        <p:nvSpPr>
          <p:cNvPr id="4608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幻灯片图像占位符 1"/>
          <p:cNvSpPr>
            <a:spLocks noGrp="1" noRot="1" noTextEdit="1"/>
          </p:cNvSpPr>
          <p:nvPr>
            <p:ph type="sldImg"/>
          </p:nvPr>
        </p:nvSpPr>
        <p:spPr>
          <a:ln>
            <a:miter lim="800000"/>
          </a:ln>
        </p:spPr>
      </p:sp>
      <p:sp>
        <p:nvSpPr>
          <p:cNvPr id="81923" name="文本占位符 2"/>
          <p:cNvSpPr>
            <a:spLocks noGrp="1"/>
          </p:cNvSpPr>
          <p:nvPr>
            <p:ph type="body"/>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幻灯片图像占位符 1"/>
          <p:cNvSpPr>
            <a:spLocks noGrp="1" noRot="1" noChangeAspect="1" noTextEdit="1"/>
          </p:cNvSpPr>
          <p:nvPr>
            <p:ph type="sldImg"/>
          </p:nvPr>
        </p:nvSpPr>
        <p:spPr>
          <a:ln>
            <a:miter lim="800000"/>
          </a:ln>
        </p:spPr>
      </p:sp>
      <p:sp>
        <p:nvSpPr>
          <p:cNvPr id="94211" name="备注占位符 2"/>
          <p:cNvSpPr>
            <a:spLocks noGrp="1"/>
          </p:cNvSpPr>
          <p:nvPr>
            <p:ph type="body"/>
          </p:nvPr>
        </p:nvSpPr>
        <p:spPr>
          <a:ln/>
        </p:spPr>
        <p:txBody>
          <a:bodyPr wrap="square" lIns="91440" tIns="45720" rIns="91440" bIns="45720" anchor="t" anchorCtr="0"/>
          <a:p>
            <a:pPr lvl="0" eaLnBrk="1" hangingPunct="1"/>
            <a:endParaRPr lang="zh-CN" altLang="en-US" dirty="0"/>
          </a:p>
        </p:txBody>
      </p:sp>
      <p:sp>
        <p:nvSpPr>
          <p:cNvPr id="942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extBox 50"/>
          <p:cNvSpPr txBox="1"/>
          <p:nvPr userDrawn="1"/>
        </p:nvSpPr>
        <p:spPr>
          <a:xfrm>
            <a:off x="6899275" y="2101850"/>
            <a:ext cx="1562100" cy="1752600"/>
          </a:xfrm>
          <a:prstGeom prst="rect">
            <a:avLst/>
          </a:prstGeom>
          <a:noFill/>
          <a:ln w="9525">
            <a:noFill/>
          </a:ln>
        </p:spPr>
        <p:txBody>
          <a:bodyPr>
            <a:spAutoFit/>
          </a:bodyPr>
          <a:p>
            <a:pPr lvl="0"/>
            <a:r>
              <a:rPr lang="zh-CN" altLang="en-US" sz="5400" b="1" dirty="0">
                <a:solidFill>
                  <a:srgbClr val="000000"/>
                </a:solidFill>
                <a:latin typeface="Calibri" panose="020F0502020204030204" pitchFamily="34" charset="0"/>
                <a:ea typeface="微软雅黑" panose="020B0503020204020204" pitchFamily="34" charset="-122"/>
              </a:rPr>
              <a:t>重</a:t>
            </a:r>
            <a:r>
              <a:rPr lang="zh-CN" altLang="en-US" sz="5400" b="1" dirty="0">
                <a:solidFill>
                  <a:schemeClr val="bg1"/>
                </a:solidFill>
                <a:latin typeface="Calibri" panose="020F0502020204030204" pitchFamily="34" charset="0"/>
                <a:ea typeface="微软雅黑" panose="020B0503020204020204" pitchFamily="34" charset="-122"/>
              </a:rPr>
              <a:t>点解</a:t>
            </a:r>
            <a:r>
              <a:rPr lang="zh-CN" altLang="en-US" sz="5400" b="1" dirty="0">
                <a:latin typeface="Calibri" panose="020F0502020204030204" pitchFamily="34" charset="0"/>
                <a:ea typeface="微软雅黑" panose="020B0503020204020204" pitchFamily="34" charset="-122"/>
              </a:rPr>
              <a:t>析</a:t>
            </a:r>
            <a:endParaRPr lang="zh-CN" altLang="en-US" sz="5400" b="1" dirty="0">
              <a:latin typeface="Calibri" panose="020F0502020204030204" pitchFamily="34" charset="0"/>
              <a:ea typeface="微软雅黑" panose="020B0503020204020204" pitchFamily="34" charset="-122"/>
            </a:endParaRPr>
          </a:p>
        </p:txBody>
      </p:sp>
      <p:sp>
        <p:nvSpPr>
          <p:cNvPr id="3" name="长方形 32"/>
          <p:cNvSpPr/>
          <p:nvPr/>
        </p:nvSpPr>
        <p:spPr bwMode="auto">
          <a:xfrm>
            <a:off x="0" y="2243138"/>
            <a:ext cx="6858000" cy="1544638"/>
          </a:xfrm>
          <a:prstGeom prst="rect">
            <a:avLst/>
          </a:prstGeom>
          <a:gradFill>
            <a:gsLst>
              <a:gs pos="0">
                <a:srgbClr val="007BD3"/>
              </a:gs>
              <a:gs pos="100000">
                <a:srgbClr val="03437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11"/>
          <p:cNvSpPr/>
          <p:nvPr/>
        </p:nvSpPr>
        <p:spPr bwMode="auto">
          <a:xfrm>
            <a:off x="7708900" y="3071813"/>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5" name="圆角矩形 12"/>
          <p:cNvSpPr/>
          <p:nvPr/>
        </p:nvSpPr>
        <p:spPr bwMode="auto">
          <a:xfrm>
            <a:off x="6970713" y="2243138"/>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Rectangle 2"/>
          <p:cNvSpPr txBox="1">
            <a:spLocks noChangeArrowheads="1"/>
          </p:cNvSpPr>
          <p:nvPr/>
        </p:nvSpPr>
        <p:spPr bwMode="auto">
          <a:xfrm>
            <a:off x="-23812" y="2451100"/>
            <a:ext cx="6905625" cy="10541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000" b="1" i="0" u="none" strike="noStrike" kern="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三违的危害及预防</a:t>
            </a:r>
            <a:endParaRPr kumimoji="0" lang="zh-CN" altLang="en-US" sz="6000" b="1" i="0" u="none" strike="noStrike" kern="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7" name="长方形 25"/>
          <p:cNvSpPr/>
          <p:nvPr/>
        </p:nvSpPr>
        <p:spPr bwMode="auto">
          <a:xfrm>
            <a:off x="8534400" y="2243138"/>
            <a:ext cx="609600" cy="1544638"/>
          </a:xfrm>
          <a:prstGeom prst="rect">
            <a:avLst/>
          </a:prstGeom>
          <a:gradFill>
            <a:gsLst>
              <a:gs pos="0">
                <a:srgbClr val="007BD3"/>
              </a:gs>
              <a:gs pos="100000">
                <a:srgbClr val="03437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8" name="圆角矩形 8"/>
          <p:cNvSpPr/>
          <p:nvPr/>
        </p:nvSpPr>
        <p:spPr bwMode="auto">
          <a:xfrm>
            <a:off x="7699375" y="2244725"/>
            <a:ext cx="725488"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9"/>
          <p:cNvSpPr/>
          <p:nvPr/>
        </p:nvSpPr>
        <p:spPr bwMode="auto">
          <a:xfrm>
            <a:off x="6985000" y="3071813"/>
            <a:ext cx="727075"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gtEl>
                                        <p:attrNameLst>
                                          <p:attrName>fillcolor</p:attrName>
                                        </p:attrNameLst>
                                      </p:cBhvr>
                                      <p:tavLst>
                                        <p:tav tm="0">
                                          <p:val>
                                            <p:clrVal>
                                              <a:schemeClr val="accent2"/>
                                            </p:clrVal>
                                          </p:val>
                                        </p:tav>
                                        <p:tav tm="50000">
                                          <p:val>
                                            <p:clrVal>
                                              <a:schemeClr val="hlink"/>
                                            </p:clrVal>
                                          </p:val>
                                        </p:tav>
                                      </p:tavLst>
                                    </p:anim>
                                    <p:set>
                                      <p:cBhvr>
                                        <p:cTn id="1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6349833"/>
            <a:ext cx="2025000" cy="3168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6349833"/>
            <a:ext cx="2970000" cy="3168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6457950" y="6349833"/>
            <a:ext cx="2025000" cy="3168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extBox 50"/>
          <p:cNvSpPr txBox="1"/>
          <p:nvPr userDrawn="1"/>
        </p:nvSpPr>
        <p:spPr>
          <a:xfrm>
            <a:off x="6899275" y="2101850"/>
            <a:ext cx="1562100" cy="1752600"/>
          </a:xfrm>
          <a:prstGeom prst="rect">
            <a:avLst/>
          </a:prstGeom>
          <a:noFill/>
          <a:ln w="9525">
            <a:noFill/>
          </a:ln>
        </p:spPr>
        <p:txBody>
          <a:bodyPr>
            <a:spAutoFit/>
          </a:bodyPr>
          <a:p>
            <a:pPr lvl="0"/>
            <a:r>
              <a:rPr lang="zh-CN" altLang="en-US" sz="5400" b="1" dirty="0">
                <a:solidFill>
                  <a:srgbClr val="000000"/>
                </a:solidFill>
                <a:latin typeface="Calibri" panose="020F0502020204030204" pitchFamily="34" charset="0"/>
                <a:ea typeface="微软雅黑" panose="020B0503020204020204" pitchFamily="34" charset="-122"/>
              </a:rPr>
              <a:t>重</a:t>
            </a:r>
            <a:r>
              <a:rPr lang="zh-CN" altLang="en-US" sz="5400" b="1" dirty="0">
                <a:solidFill>
                  <a:schemeClr val="bg1"/>
                </a:solidFill>
                <a:latin typeface="Calibri" panose="020F0502020204030204" pitchFamily="34" charset="0"/>
                <a:ea typeface="微软雅黑" panose="020B0503020204020204" pitchFamily="34" charset="-122"/>
              </a:rPr>
              <a:t>点解</a:t>
            </a:r>
            <a:r>
              <a:rPr lang="zh-CN" altLang="en-US" sz="5400" b="1" dirty="0">
                <a:latin typeface="Calibri" panose="020F0502020204030204" pitchFamily="34" charset="0"/>
                <a:ea typeface="微软雅黑" panose="020B0503020204020204" pitchFamily="34" charset="-122"/>
              </a:rPr>
              <a:t>析</a:t>
            </a:r>
            <a:endParaRPr lang="zh-CN" altLang="en-US" sz="5400" b="1" dirty="0">
              <a:latin typeface="Calibri" panose="020F0502020204030204" pitchFamily="34" charset="0"/>
              <a:ea typeface="微软雅黑" panose="020B0503020204020204" pitchFamily="34" charset="-122"/>
            </a:endParaRPr>
          </a:p>
        </p:txBody>
      </p:sp>
      <p:sp>
        <p:nvSpPr>
          <p:cNvPr id="3" name="长方形 32"/>
          <p:cNvSpPr/>
          <p:nvPr/>
        </p:nvSpPr>
        <p:spPr bwMode="auto">
          <a:xfrm>
            <a:off x="0" y="2243138"/>
            <a:ext cx="6858000" cy="1544638"/>
          </a:xfrm>
          <a:prstGeom prst="rect">
            <a:avLst/>
          </a:prstGeom>
          <a:gradFill>
            <a:gsLst>
              <a:gs pos="0">
                <a:srgbClr val="007BD3"/>
              </a:gs>
              <a:gs pos="100000">
                <a:srgbClr val="03437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11"/>
          <p:cNvSpPr/>
          <p:nvPr/>
        </p:nvSpPr>
        <p:spPr bwMode="auto">
          <a:xfrm>
            <a:off x="7708900" y="3071813"/>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5" name="圆角矩形 12"/>
          <p:cNvSpPr/>
          <p:nvPr/>
        </p:nvSpPr>
        <p:spPr bwMode="auto">
          <a:xfrm>
            <a:off x="6970713" y="2243138"/>
            <a:ext cx="725488" cy="71596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Rectangle 2"/>
          <p:cNvSpPr txBox="1">
            <a:spLocks noChangeArrowheads="1"/>
          </p:cNvSpPr>
          <p:nvPr/>
        </p:nvSpPr>
        <p:spPr bwMode="auto">
          <a:xfrm>
            <a:off x="-23812" y="2451100"/>
            <a:ext cx="6905625" cy="10541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6000" b="1" i="0" u="none" strike="noStrike" kern="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三违的危害及预防</a:t>
            </a:r>
            <a:endParaRPr kumimoji="0" lang="zh-CN" altLang="en-US" sz="6000" b="1" i="0" u="none" strike="noStrike" kern="0" cap="none" spc="0" normalizeH="0" baseline="0" noProof="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7" name="长方形 25"/>
          <p:cNvSpPr/>
          <p:nvPr/>
        </p:nvSpPr>
        <p:spPr bwMode="auto">
          <a:xfrm>
            <a:off x="8534400" y="2243138"/>
            <a:ext cx="609600" cy="1544638"/>
          </a:xfrm>
          <a:prstGeom prst="rect">
            <a:avLst/>
          </a:prstGeom>
          <a:gradFill>
            <a:gsLst>
              <a:gs pos="0">
                <a:srgbClr val="007BD3"/>
              </a:gs>
              <a:gs pos="100000">
                <a:srgbClr val="034373"/>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8" name="圆角矩形 8"/>
          <p:cNvSpPr/>
          <p:nvPr/>
        </p:nvSpPr>
        <p:spPr bwMode="auto">
          <a:xfrm>
            <a:off x="7699375" y="2244725"/>
            <a:ext cx="725488"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9"/>
          <p:cNvSpPr/>
          <p:nvPr/>
        </p:nvSpPr>
        <p:spPr bwMode="auto">
          <a:xfrm>
            <a:off x="6985000" y="3071813"/>
            <a:ext cx="727075" cy="715963"/>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anim calcmode="discrete" valueType="clr">
                                      <p:cBhvr override="childStyle">
                                        <p:cTn id="1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
                                        </p:tgtEl>
                                        <p:attrNameLst>
                                          <p:attrName>fillcolor</p:attrName>
                                        </p:attrNameLst>
                                      </p:cBhvr>
                                      <p:tavLst>
                                        <p:tav tm="0">
                                          <p:val>
                                            <p:clrVal>
                                              <a:schemeClr val="accent2"/>
                                            </p:clrVal>
                                          </p:val>
                                        </p:tav>
                                        <p:tav tm="50000">
                                          <p:val>
                                            <p:clrVal>
                                              <a:schemeClr val="hlink"/>
                                            </p:clrVal>
                                          </p:val>
                                        </p:tav>
                                      </p:tavLst>
                                    </p:anim>
                                    <p:set>
                                      <p:cBhvr>
                                        <p:cTn id="1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2290"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2296"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12291"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cxnSp>
        <p:nvCxnSpPr>
          <p:cNvPr id="12292"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
        <p:nvSpPr>
          <p:cNvPr id="10"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危害</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预防</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3314"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3320"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latin typeface="Calibri" panose="020F0502020204030204" pitchFamily="34" charset="0"/>
                  <a:ea typeface="微软雅黑" panose="020B0503020204020204" pitchFamily="34" charset="-122"/>
                </a:rPr>
                <a:t>析</a:t>
              </a:r>
              <a:endParaRPr lang="zh-CN" altLang="en-US" sz="2000" b="1" dirty="0">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13315"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概念</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cxnSp>
        <p:nvCxnSpPr>
          <p:cNvPr id="13317"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Tree>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14338"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4344"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latin typeface="Calibri" panose="020F0502020204030204" pitchFamily="34" charset="0"/>
                  <a:ea typeface="微软雅黑" panose="020B0503020204020204" pitchFamily="34" charset="-122"/>
                </a:rPr>
                <a:t>析</a:t>
              </a:r>
              <a:endParaRPr lang="zh-CN" altLang="en-US" sz="2000" b="1" dirty="0">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14339"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429125" y="571500"/>
            <a:ext cx="3495675"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违章类型及心理分析</a:t>
            </a:r>
            <a:endParaRPr kumimoji="0" lang="fr-CA" altLang="zh-CN"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cxnSp>
        <p:nvCxnSpPr>
          <p:cNvPr id="14341"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Tree>
  </p:cSld>
  <p:clrMapOvr>
    <a:masterClrMapping/>
  </p:clrMapOvr>
  <p:transition>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5362"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违章指挥</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15364"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5367"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6386"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违章操作</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16388"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6391"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7410"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3214688" y="500063"/>
            <a:ext cx="4495800"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违反劳动纪律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17412"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7415"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8434"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929188" y="500063"/>
            <a:ext cx="3071813"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典型</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事故案例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分析</a:t>
            </a:r>
            <a:endPar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18436"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18439"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6245225"/>
            <a:ext cx="2133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074"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3080"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3075"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cxnSp>
        <p:nvCxnSpPr>
          <p:cNvPr id="3076"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
        <p:nvSpPr>
          <p:cNvPr id="10"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危害</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预防</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pic>
        <p:nvPicPr>
          <p:cNvPr id="20482" name="图片 6" descr="15"/>
          <p:cNvPicPr>
            <a:picLocks noChangeAspect="1"/>
          </p:cNvPicPr>
          <p:nvPr userDrawn="1"/>
        </p:nvPicPr>
        <p:blipFill>
          <a:blip r:embed="rId2"/>
          <a:stretch>
            <a:fillRect/>
          </a:stretch>
        </p:blipFill>
        <p:spPr>
          <a:xfrm>
            <a:off x="1920875" y="5688013"/>
            <a:ext cx="5297488" cy="474662"/>
          </a:xfrm>
          <a:prstGeom prst="rect">
            <a:avLst/>
          </a:prstGeom>
          <a:noFill/>
          <a:ln w="9525">
            <a:noFill/>
          </a:ln>
        </p:spPr>
      </p:pic>
      <p:sp>
        <p:nvSpPr>
          <p:cNvPr id="2" name="标题 1"/>
          <p:cNvSpPr>
            <a:spLocks noGrp="1"/>
          </p:cNvSpPr>
          <p:nvPr>
            <p:ph type="ctrTitle"/>
          </p:nvPr>
        </p:nvSpPr>
        <p:spPr>
          <a:xfrm>
            <a:off x="899100" y="914400"/>
            <a:ext cx="7349400" cy="2570400"/>
          </a:xfrm>
        </p:spPr>
        <p:txBody>
          <a:bodyPr lIns="90000" tIns="46800" rIns="90000" bIns="46800" anchor="b">
            <a:normAutofit/>
          </a:bodyPr>
          <a:lstStyle>
            <a:lvl1pPr algn="ctr">
              <a:defRPr sz="6000" b="1" i="0" spc="300" baseline="0">
                <a:solidFill>
                  <a:schemeClr val="tx1">
                    <a:lumMod val="85000"/>
                    <a:lumOff val="15000"/>
                  </a:schemeClr>
                </a:solidFill>
                <a:effectLst/>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899100" y="3560400"/>
            <a:ext cx="7349400" cy="1472400"/>
          </a:xfrm>
        </p:spPr>
        <p:txBody>
          <a:bodyPr>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15"/>
          <p:cNvSpPr>
            <a:spLocks noGrp="1"/>
          </p:cNvSpPr>
          <p:nvPr>
            <p:ph type="dt" sz="half" idx="2"/>
            <p:custDataLst>
              <p:tags r:id="rId3"/>
            </p:custDataLst>
          </p:nvPr>
        </p:nvSpPr>
        <p:spPr>
          <a:xfrm>
            <a:off x="458788" y="6315075"/>
            <a:ext cx="2025650"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页脚占位符 16"/>
          <p:cNvSpPr>
            <a:spLocks noGrp="1"/>
          </p:cNvSpPr>
          <p:nvPr>
            <p:ph type="ftr" sz="quarter" idx="3"/>
            <p:custDataLst>
              <p:tags r:id="rId4"/>
            </p:custDataLst>
          </p:nvPr>
        </p:nvSpPr>
        <p:spPr>
          <a:xfrm>
            <a:off x="3087688" y="6315075"/>
            <a:ext cx="29686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17"/>
          <p:cNvSpPr>
            <a:spLocks noGrp="1"/>
          </p:cNvSpPr>
          <p:nvPr>
            <p:ph type="sldNum" sz="quarter" idx="4"/>
            <p:custDataLst>
              <p:tags r:id="rId5"/>
            </p:custDataLst>
          </p:nvPr>
        </p:nvSpPr>
        <p:spPr>
          <a:xfrm>
            <a:off x="6657975" y="6315075"/>
            <a:ext cx="2025650" cy="315913"/>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latin typeface="Arial" panose="020B0604020202020204" pitchFamily="34" charset="0"/>
                <a:ea typeface="微软雅黑" panose="020B0503020204020204" pitchFamily="34" charset="-122"/>
              </a:rPr>
            </a:fld>
            <a:endParaRPr lang="zh-CN" altLang="en-US" dirty="0">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lIns="90000" tIns="46800" rIns="90000" bIns="46800" rtlCol="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idx="1"/>
          </p:nvPr>
        </p:nvSpPr>
        <p:spPr>
          <a:xfrm>
            <a:off x="456300" y="1490400"/>
            <a:ext cx="8226900" cy="475920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93100" y="3848400"/>
            <a:ext cx="5826600" cy="766800"/>
          </a:xfrm>
        </p:spPr>
        <p:txBody>
          <a:bodyPr lIns="90000" tIns="46800" rIns="90000" bIns="46800" anchor="b">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493100" y="4615200"/>
            <a:ext cx="5826600" cy="867600"/>
          </a:xfrm>
        </p:spPr>
        <p:txBody>
          <a:bodyPr>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lIns="90000" tIns="46800" rIns="90000" bIns="46800" rtlCol="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456300" y="1501200"/>
            <a:ext cx="3882600" cy="4748400"/>
          </a:xfrm>
        </p:spPr>
        <p:txBody>
          <a:bodyPr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4808700" y="1501200"/>
            <a:ext cx="3882600" cy="4748400"/>
          </a:xfrm>
        </p:spPr>
        <p:txBody>
          <a:bodyPr>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lIns="90000" tIns="46800" rIns="90000" bIns="46800" rtlCol="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文本占位符 2"/>
          <p:cNvSpPr>
            <a:spLocks noGrp="1"/>
          </p:cNvSpPr>
          <p:nvPr>
            <p:ph type="body" idx="1"/>
          </p:nvPr>
        </p:nvSpPr>
        <p:spPr>
          <a:xfrm>
            <a:off x="456300" y="1429200"/>
            <a:ext cx="4006800" cy="381600"/>
          </a:xfrm>
        </p:spPr>
        <p:txBody>
          <a:bodyPr lIns="101600" tIns="38100" rIns="76200" bIns="3810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6300" y="1854000"/>
            <a:ext cx="4006800" cy="4395600"/>
          </a:xfrm>
        </p:spPr>
        <p:txBody>
          <a:bodyPr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5" name="文本占位符 4"/>
          <p:cNvSpPr>
            <a:spLocks noGrp="1"/>
          </p:cNvSpPr>
          <p:nvPr>
            <p:ph type="body" sz="quarter" idx="3"/>
          </p:nvPr>
        </p:nvSpPr>
        <p:spPr>
          <a:xfrm>
            <a:off x="4676813" y="1421729"/>
            <a:ext cx="4006800" cy="381600"/>
          </a:xfrm>
        </p:spPr>
        <p:txBody>
          <a:bodyPr lIns="101600" tIns="38100" rIns="76200" bIns="38100" rtlCol="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sym typeface="+mn-ea"/>
              </a:rPr>
              <a:t>单击此处编辑母版文本样式</a:t>
            </a:r>
            <a:endParaRPr lang="zh-CN" altLang="en-US" noProof="1">
              <a:sym typeface="+mn-ea"/>
            </a:endParaRPr>
          </a:p>
        </p:txBody>
      </p:sp>
      <p:sp>
        <p:nvSpPr>
          <p:cNvPr id="6" name="内容占位符 5"/>
          <p:cNvSpPr>
            <a:spLocks noGrp="1"/>
          </p:cNvSpPr>
          <p:nvPr>
            <p:ph sz="quarter" idx="4"/>
          </p:nvPr>
        </p:nvSpPr>
        <p:spPr>
          <a:xfrm>
            <a:off x="4676813" y="1854000"/>
            <a:ext cx="4006800" cy="4395600"/>
          </a:xfrm>
        </p:spPr>
        <p:txBody>
          <a:bodyPr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lIns="90000" tIns="46800" rIns="90000" bIns="46800" rtlCol="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21506" name="图片 2" descr="C:\Users\Administrator\Desktop\1.png1"/>
          <p:cNvPicPr>
            <a:picLocks noChangeAspect="1"/>
          </p:cNvPicPr>
          <p:nvPr userDrawn="1">
            <p:custDataLst>
              <p:tags r:id="rId2"/>
            </p:custDataLst>
          </p:nvPr>
        </p:nvPicPr>
        <p:blipFill>
          <a:blip r:embed="rId3"/>
          <a:stretch>
            <a:fillRect/>
          </a:stretch>
        </p:blipFill>
        <p:spPr>
          <a:xfrm>
            <a:off x="0" y="260350"/>
            <a:ext cx="9136063" cy="604837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555200"/>
            <a:ext cx="3924808" cy="4608000"/>
          </a:xfrm>
        </p:spPr>
        <p:txBody>
          <a:bodyPr vert="horz" wrap="square" lIns="90000" tIns="46800" rIns="90000" bIns="46800" numCol="1" rtlCol="0" anchor="t" anchorCtr="0" compatLnSpc="1">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lumMod val="65000"/>
                  <a:lumOff val="3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4" name="文本占位符 3"/>
          <p:cNvSpPr>
            <a:spLocks noGrp="1"/>
          </p:cNvSpPr>
          <p:nvPr>
            <p:ph type="body" sz="half" idx="2"/>
          </p:nvPr>
        </p:nvSpPr>
        <p:spPr>
          <a:xfrm>
            <a:off x="4762801" y="1555200"/>
            <a:ext cx="3920400" cy="4608000"/>
          </a:xfrm>
        </p:spPr>
        <p:txBody>
          <a:bodyPr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noProof="1">
                <a:sym typeface="+mn-ea"/>
              </a:rPr>
              <a:t>单击此处编辑母版文本样式</a:t>
            </a:r>
            <a:endParaRPr noProof="1">
              <a:sym typeface="+mn-ea"/>
            </a:endParaRPr>
          </a:p>
        </p:txBody>
      </p:sp>
      <p:sp>
        <p:nvSpPr>
          <p:cNvPr id="9" name="标题 8"/>
          <p:cNvSpPr>
            <a:spLocks noGrp="1"/>
          </p:cNvSpPr>
          <p:nvPr>
            <p:ph type="title"/>
          </p:nvPr>
        </p:nvSpPr>
        <p:spPr/>
        <p:txBody>
          <a:bodyPr/>
          <a:lstStyle>
            <a:lvl1pPr>
              <a:defRPr baseline="0"/>
            </a:lvl1pPr>
          </a:lstStyle>
          <a:p>
            <a:r>
              <a:rPr lang="zh-CN" altLang="en-US" noProof="1"/>
              <a:t>单击此处编辑母版标题样式</a:t>
            </a:r>
            <a:endParaRPr lang="zh-CN" altLang="en-US" noProof="1"/>
          </a:p>
        </p:txBody>
      </p:sp>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pic>
        <p:nvPicPr>
          <p:cNvPr id="22530" name="图片 1" descr="C:\Users\Administrator\Desktop\1.png1"/>
          <p:cNvPicPr>
            <a:picLocks noChangeAspect="1"/>
          </p:cNvPicPr>
          <p:nvPr userDrawn="1">
            <p:custDataLst>
              <p:tags r:id="rId2"/>
            </p:custDataLst>
          </p:nvPr>
        </p:nvPicPr>
        <p:blipFill>
          <a:blip r:embed="rId3"/>
          <a:stretch>
            <a:fillRect/>
          </a:stretch>
        </p:blipFill>
        <p:spPr>
          <a:xfrm>
            <a:off x="0" y="260350"/>
            <a:ext cx="9136063" cy="6048375"/>
          </a:xfrm>
          <a:prstGeom prst="rect">
            <a:avLst/>
          </a:prstGeom>
          <a:noFill/>
          <a:ln w="9525">
            <a:noFill/>
          </a:ln>
        </p:spPr>
      </p:pic>
      <p:sp>
        <p:nvSpPr>
          <p:cNvPr id="3" name="日期占位符 3"/>
          <p:cNvSpPr>
            <a:spLocks noGrp="1"/>
          </p:cNvSpPr>
          <p:nvPr>
            <p:ph type="dt" sz="half" idx="2"/>
            <p:custDataLst>
              <p:tags r:id="rId4"/>
            </p:custDataLst>
          </p:nvPr>
        </p:nvSpPr>
        <p:spPr>
          <a:xfrm>
            <a:off x="458788" y="6315075"/>
            <a:ext cx="2025650" cy="315913"/>
          </a:xfrm>
          <a:prstGeom prst="rect">
            <a:avLst/>
          </a:prstGeom>
        </p:spPr>
        <p:txBody>
          <a:bodyPr vert="horz" lIns="91440" tIns="45720" rIns="91440" bIns="45720" rtlCol="0" anchor="ctr">
            <a:normAutofit/>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页脚占位符 4"/>
          <p:cNvSpPr>
            <a:spLocks noGrp="1"/>
          </p:cNvSpPr>
          <p:nvPr>
            <p:ph type="ftr" sz="quarter" idx="3"/>
            <p:custDataLst>
              <p:tags r:id="rId5"/>
            </p:custDataLst>
          </p:nvPr>
        </p:nvSpPr>
        <p:spPr>
          <a:xfrm>
            <a:off x="3087688" y="6315075"/>
            <a:ext cx="2968625" cy="315913"/>
          </a:xfrm>
          <a:prstGeom prst="rect">
            <a:avLst/>
          </a:prstGeom>
        </p:spPr>
        <p:txBody>
          <a:bodyPr vert="horz" lIns="91440" tIns="45720" rIns="91440" bIns="45720" rtlCol="0" anchor="ctr">
            <a:norm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灯片编号占位符 5"/>
          <p:cNvSpPr>
            <a:spLocks noGrp="1"/>
          </p:cNvSpPr>
          <p:nvPr>
            <p:ph type="sldNum" sz="quarter" idx="4"/>
            <p:custDataLst>
              <p:tags r:id="rId6"/>
            </p:custDataLst>
          </p:nvPr>
        </p:nvSpPr>
        <p:spPr>
          <a:xfrm>
            <a:off x="6657975" y="6315075"/>
            <a:ext cx="2025650" cy="315913"/>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latin typeface="Arial" panose="020B0604020202020204" pitchFamily="34" charset="0"/>
                <a:ea typeface="微软雅黑" panose="020B0503020204020204" pitchFamily="34" charset="-122"/>
              </a:rPr>
            </a:fld>
            <a:endParaRPr lang="zh-CN" altLang="en-US" dirty="0">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4098"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104"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latin typeface="Calibri" panose="020F0502020204030204" pitchFamily="34" charset="0"/>
                  <a:ea typeface="微软雅黑" panose="020B0503020204020204" pitchFamily="34" charset="-122"/>
                </a:rPr>
                <a:t>析</a:t>
              </a:r>
              <a:endParaRPr lang="zh-CN" altLang="en-US" sz="2000" b="1" dirty="0">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4099"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876800" y="571500"/>
            <a:ext cx="3048000" cy="304800"/>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“三违”的</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概念</a:t>
            </a:r>
            <a:endParaRPr kumimoji="0" lang="fr-CA" altLang="zh-CN"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cxnSp>
        <p:nvCxnSpPr>
          <p:cNvPr id="4101"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Tree>
  </p:cSld>
  <p:clrMapOvr>
    <a:masterClrMapping/>
  </p:clrMapOvr>
  <p:transition>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899100" y="2484000"/>
            <a:ext cx="7349400" cy="1018800"/>
          </a:xfrm>
        </p:spPr>
        <p:txBody>
          <a:bodyPr lIns="90000" tIns="46800" rIns="90000" bIns="46800" rtlCol="0" anchor="t">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7" name="文本占位符 6"/>
          <p:cNvSpPr>
            <a:spLocks noGrp="1"/>
          </p:cNvSpPr>
          <p:nvPr>
            <p:ph type="body" sz="quarter" idx="13"/>
          </p:nvPr>
        </p:nvSpPr>
        <p:spPr>
          <a:xfrm>
            <a:off x="899100" y="3560400"/>
            <a:ext cx="7349400" cy="471600"/>
          </a:xfrm>
        </p:spPr>
        <p:txBody>
          <a:bodyPr>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noProof="1"/>
              <a:t>单击此处编辑母版文本样式</a:t>
            </a:r>
            <a:endParaRPr lang="zh-CN" altLang="en-US" noProof="1"/>
          </a:p>
        </p:txBody>
      </p:sp>
      <p:sp>
        <p:nvSpPr>
          <p:cNvPr id="3" name="日期占位符 2"/>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6"/>
          </p:nvPr>
        </p:nvSpPr>
        <p:spPr/>
        <p:txBody>
          <a:bodyPr/>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5122" name="组合 27"/>
          <p:cNvGrpSpPr/>
          <p:nvPr userDrawn="1"/>
        </p:nvGrpSpPr>
        <p:grpSpPr>
          <a:xfrm>
            <a:off x="8001000" y="274638"/>
            <a:ext cx="762000" cy="715962"/>
            <a:chOff x="6934200" y="1692122"/>
            <a:chExt cx="1524000" cy="1556692"/>
          </a:xfrm>
        </p:grpSpPr>
        <p:sp>
          <p:nvSpPr>
            <p:cNvPr id="3" name="圆角矩形 20"/>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4" name="圆角矩形 21"/>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5128"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latin typeface="Calibri" panose="020F0502020204030204" pitchFamily="34" charset="0"/>
                  <a:ea typeface="微软雅黑" panose="020B0503020204020204" pitchFamily="34" charset="-122"/>
                </a:rPr>
                <a:t>析</a:t>
              </a:r>
              <a:endParaRPr lang="zh-CN" altLang="en-US" sz="2000" b="1" dirty="0">
                <a:latin typeface="Calibri" panose="020F0502020204030204" pitchFamily="34" charset="0"/>
                <a:ea typeface="微软雅黑" panose="020B0503020204020204" pitchFamily="34" charset="-122"/>
              </a:endParaRPr>
            </a:p>
          </p:txBody>
        </p:sp>
        <p:sp>
          <p:nvSpPr>
            <p:cNvPr id="6" name="圆角矩形 23"/>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 name="圆角矩形 24"/>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cxnSp>
        <p:nvCxnSpPr>
          <p:cNvPr id="5123"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9" name="Rectangle 2"/>
          <p:cNvSpPr txBox="1">
            <a:spLocks noChangeArrowheads="1"/>
          </p:cNvSpPr>
          <p:nvPr/>
        </p:nvSpPr>
        <p:spPr bwMode="auto">
          <a:xfrm>
            <a:off x="4429125" y="571500"/>
            <a:ext cx="3495675"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违章类型及心理分析</a:t>
            </a:r>
            <a:endParaRPr kumimoji="0" lang="fr-CA" altLang="zh-CN" sz="22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cxnSp>
        <p:nvCxnSpPr>
          <p:cNvPr id="5125" name="直接连接符 27"/>
          <p:cNvCxnSpPr/>
          <p:nvPr userDrawn="1"/>
        </p:nvCxnSpPr>
        <p:spPr>
          <a:xfrm>
            <a:off x="8964613" y="990600"/>
            <a:ext cx="179387" cy="0"/>
          </a:xfrm>
          <a:prstGeom prst="line">
            <a:avLst/>
          </a:prstGeom>
          <a:ln w="9525" cap="flat" cmpd="sng">
            <a:solidFill>
              <a:schemeClr val="tx1"/>
            </a:solidFill>
            <a:prstDash val="solid"/>
            <a:headEnd type="none" w="med" len="med"/>
            <a:tailEnd type="none" w="med" len="med"/>
          </a:ln>
        </p:spPr>
      </p:cxn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6146"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违章指挥</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6148"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151"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7170"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000500" y="500063"/>
            <a:ext cx="3709988"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违章操作</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7172"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7175"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8194"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3214688" y="500063"/>
            <a:ext cx="4495800" cy="322263"/>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常见习惯性</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违反劳动纪律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及预防措施</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8196"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8199"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标题幻灯片">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9218" name="直接连接符 25"/>
          <p:cNvCxnSpPr/>
          <p:nvPr userDrawn="1"/>
        </p:nvCxnSpPr>
        <p:spPr>
          <a:xfrm>
            <a:off x="11113" y="990600"/>
            <a:ext cx="7761287" cy="0"/>
          </a:xfrm>
          <a:prstGeom prst="line">
            <a:avLst/>
          </a:prstGeom>
          <a:ln w="9525" cap="flat" cmpd="sng">
            <a:solidFill>
              <a:schemeClr val="tx1"/>
            </a:solidFill>
            <a:prstDash val="dash"/>
            <a:headEnd type="none" w="med" len="med"/>
            <a:tailEnd type="none" w="med" len="med"/>
          </a:ln>
        </p:spPr>
      </p:cxnSp>
      <p:sp>
        <p:nvSpPr>
          <p:cNvPr id="3" name="Rectangle 2"/>
          <p:cNvSpPr txBox="1">
            <a:spLocks noChangeArrowheads="1"/>
          </p:cNvSpPr>
          <p:nvPr/>
        </p:nvSpPr>
        <p:spPr bwMode="auto">
          <a:xfrm>
            <a:off x="4929188" y="500063"/>
            <a:ext cx="3071813" cy="428625"/>
          </a:xfrm>
          <a:prstGeom prst="rect">
            <a:avLst/>
          </a:prstGeom>
          <a:noFill/>
          <a:ln>
            <a:miter lim="800000"/>
          </a:ln>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典型</a:t>
            </a:r>
            <a:r>
              <a:rPr kumimoji="0" lang="zh-CN" altLang="en-US" sz="24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事故案例</a:t>
            </a:r>
            <a:r>
              <a:rPr kumimoji="0" lang="zh-CN" altLang="en-US"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分析</a:t>
            </a:r>
            <a:endParaRPr kumimoji="0" lang="fr-CA" altLang="zh-CN" sz="18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grpSp>
        <p:nvGrpSpPr>
          <p:cNvPr id="9220" name="组合 27"/>
          <p:cNvGrpSpPr/>
          <p:nvPr userDrawn="1"/>
        </p:nvGrpSpPr>
        <p:grpSpPr>
          <a:xfrm>
            <a:off x="8001000" y="274638"/>
            <a:ext cx="762000" cy="715962"/>
            <a:chOff x="6934200" y="1692122"/>
            <a:chExt cx="1524000" cy="1556692"/>
          </a:xfrm>
        </p:grpSpPr>
        <p:sp>
          <p:nvSpPr>
            <p:cNvPr id="5" name="圆角矩形 11"/>
            <p:cNvSpPr/>
            <p:nvPr/>
          </p:nvSpPr>
          <p:spPr bwMode="auto">
            <a:xfrm>
              <a:off x="7699376" y="1705929"/>
              <a:ext cx="727074"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6" name="圆角矩形 12"/>
            <p:cNvSpPr/>
            <p:nvPr/>
          </p:nvSpPr>
          <p:spPr bwMode="auto">
            <a:xfrm>
              <a:off x="6985000" y="2534324"/>
              <a:ext cx="727076" cy="714490"/>
            </a:xfrm>
            <a:prstGeom prst="roundRect">
              <a:avLst>
                <a:gd name="adj" fmla="val 0"/>
              </a:avLst>
            </a:prstGeom>
            <a:solidFill>
              <a:srgbClr val="008000"/>
            </a:solid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223" name="TextBox 50"/>
            <p:cNvSpPr txBox="1"/>
            <p:nvPr/>
          </p:nvSpPr>
          <p:spPr>
            <a:xfrm>
              <a:off x="6934200" y="1692122"/>
              <a:ext cx="1524000" cy="1539133"/>
            </a:xfrm>
            <a:prstGeom prst="rect">
              <a:avLst/>
            </a:prstGeom>
            <a:noFill/>
            <a:ln w="9525">
              <a:noFill/>
            </a:ln>
          </p:spPr>
          <p:txBody>
            <a:bodyPr>
              <a:spAutoFit/>
            </a:bodyPr>
            <a:p>
              <a:pPr lvl="0" algn="ctr"/>
              <a:r>
                <a:rPr lang="zh-CN" altLang="en-US" sz="2000" b="1" dirty="0">
                  <a:solidFill>
                    <a:srgbClr val="000000"/>
                  </a:solidFill>
                  <a:latin typeface="Calibri" panose="020F0502020204030204" pitchFamily="34" charset="0"/>
                  <a:ea typeface="微软雅黑" panose="020B0503020204020204" pitchFamily="34" charset="-122"/>
                </a:rPr>
                <a:t>重 </a:t>
              </a:r>
              <a:r>
                <a:rPr lang="zh-CN" altLang="en-US" sz="2000" b="1" dirty="0">
                  <a:solidFill>
                    <a:schemeClr val="bg1"/>
                  </a:solidFill>
                  <a:latin typeface="Calibri" panose="020F0502020204030204" pitchFamily="34" charset="0"/>
                  <a:ea typeface="微软雅黑" panose="020B0503020204020204" pitchFamily="34" charset="-122"/>
                </a:rPr>
                <a:t>点</a:t>
              </a:r>
              <a:endParaRPr lang="en-US" altLang="zh-CN" sz="2000" b="1" dirty="0">
                <a:solidFill>
                  <a:schemeClr val="bg1"/>
                </a:solidFill>
                <a:latin typeface="Calibri" panose="020F0502020204030204" pitchFamily="34" charset="0"/>
                <a:ea typeface="微软雅黑" panose="020B0503020204020204" pitchFamily="34" charset="-122"/>
              </a:endParaRPr>
            </a:p>
            <a:p>
              <a:pPr lvl="0" algn="ctr"/>
              <a:r>
                <a:rPr lang="zh-CN" altLang="en-US" sz="2000" b="1" dirty="0">
                  <a:solidFill>
                    <a:schemeClr val="bg1"/>
                  </a:solidFill>
                  <a:latin typeface="Calibri" panose="020F0502020204030204" pitchFamily="34" charset="0"/>
                  <a:ea typeface="微软雅黑" panose="020B0503020204020204" pitchFamily="34" charset="-122"/>
                </a:rPr>
                <a:t>解 </a:t>
              </a:r>
              <a:r>
                <a:rPr lang="zh-CN" altLang="en-US" sz="2000" b="1" dirty="0">
                  <a:solidFill>
                    <a:srgbClr val="000000"/>
                  </a:solidFill>
                  <a:latin typeface="Calibri" panose="020F0502020204030204" pitchFamily="34" charset="0"/>
                  <a:ea typeface="微软雅黑" panose="020B0503020204020204" pitchFamily="34" charset="-122"/>
                </a:rPr>
                <a:t>析</a:t>
              </a:r>
              <a:endParaRPr lang="zh-CN" altLang="en-US" sz="2000" b="1" dirty="0">
                <a:solidFill>
                  <a:srgbClr val="000000"/>
                </a:solidFill>
                <a:latin typeface="Calibri" panose="020F0502020204030204" pitchFamily="34" charset="0"/>
                <a:ea typeface="微软雅黑" panose="020B0503020204020204" pitchFamily="34" charset="-122"/>
              </a:endParaRPr>
            </a:p>
          </p:txBody>
        </p:sp>
        <p:sp>
          <p:nvSpPr>
            <p:cNvPr id="8" name="圆角矩形 14"/>
            <p:cNvSpPr/>
            <p:nvPr/>
          </p:nvSpPr>
          <p:spPr bwMode="auto">
            <a:xfrm>
              <a:off x="7708900" y="2534324"/>
              <a:ext cx="727076" cy="714490"/>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9" name="圆角矩形 15"/>
            <p:cNvSpPr/>
            <p:nvPr/>
          </p:nvSpPr>
          <p:spPr bwMode="auto">
            <a:xfrm>
              <a:off x="6972300" y="1702476"/>
              <a:ext cx="723900" cy="717943"/>
            </a:xfrm>
            <a:prstGeom prst="roundRect">
              <a:avLst>
                <a:gd name="adj" fmla="val 0"/>
              </a:avLst>
            </a:prstGeom>
            <a:noFill/>
            <a:ln w="15875"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2"/>
          </p:nvPr>
        </p:nvSpPr>
        <p:spPr>
          <a:xfrm>
            <a:off x="457200" y="6245225"/>
            <a:ext cx="2133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245225"/>
            <a:ext cx="2895600" cy="476250"/>
          </a:xfrm>
          <a:prstGeom prst="rect">
            <a:avLst/>
          </a:prstGeom>
        </p:spPr>
        <p:txBody>
          <a:bodyPr/>
          <a:lstStyle>
            <a:lvl1pPr fontAlgn="auto">
              <a:defRPr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t" anchorCtr="0" compatLnSpc="1"/>
          <a:p>
            <a:pPr lvl="0" eaLnBrk="1" hangingPunct="1"/>
            <a:fld id="{9A0DB2DC-4C9A-4742-B13C-FB6460FD3503}" type="slidenum">
              <a:rPr lang="en-US" altLang="zh-CN" dirty="0"/>
            </a:fld>
            <a:endParaRPr lang="en-US" altLang="zh-CN" dirty="0"/>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image" Target="../media/image1.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7" Type="http://schemas.openxmlformats.org/officeDocument/2006/relationships/theme" Target="../theme/theme3.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5125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push/>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23646" y="1884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push/>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p:sp>
        <p:nvSpPr>
          <p:cNvPr id="3074" name="标题占位符 1"/>
          <p:cNvSpPr>
            <a:spLocks noGrp="1" noChangeArrowheads="1"/>
          </p:cNvSpPr>
          <p:nvPr>
            <p:ph type="title" idx="4294967295"/>
            <p:custDataLst>
              <p:tags r:id="rId12"/>
            </p:custDataLst>
          </p:nvPr>
        </p:nvSpPr>
        <p:spPr bwMode="auto">
          <a:xfrm>
            <a:off x="455613" y="608013"/>
            <a:ext cx="8228013" cy="706438"/>
          </a:xfrm>
          <a:prstGeom prst="rect">
            <a:avLst/>
          </a:prstGeom>
          <a:noFill/>
          <a:ln>
            <a:noFill/>
          </a:ln>
        </p:spPr>
        <p:txBody>
          <a:bodyPr vert="horz" wrap="square" lIns="90170" tIns="46990" rIns="90170" bIns="46990" numCol="1" anchor="ctr" anchorCtr="0" compatLnSpc="1"/>
          <a:lstStyle/>
          <a:p>
            <a:pPr lvl="0"/>
            <a:r>
              <a:rPr lang="zh-CN" altLang="en-US"/>
              <a:t>单击此处编辑母版标题样式</a:t>
            </a:r>
            <a:endParaRPr lang="zh-CN" altLang="en-US"/>
          </a:p>
        </p:txBody>
      </p:sp>
      <p:sp>
        <p:nvSpPr>
          <p:cNvPr id="3075" name="文本占位符 2"/>
          <p:cNvSpPr>
            <a:spLocks noGrp="1" noChangeArrowheads="1"/>
          </p:cNvSpPr>
          <p:nvPr>
            <p:ph type="body" idx="9"/>
            <p:custDataLst>
              <p:tags r:id="rId13"/>
            </p:custDataLst>
          </p:nvPr>
        </p:nvSpPr>
        <p:spPr bwMode="auto">
          <a:xfrm>
            <a:off x="455613" y="1490663"/>
            <a:ext cx="8228013" cy="4759325"/>
          </a:xfrm>
          <a:prstGeom prst="rect">
            <a:avLst/>
          </a:prstGeom>
          <a:noFill/>
          <a:ln>
            <a:noFill/>
          </a:ln>
        </p:spPr>
        <p:txBody>
          <a:bodyPr vert="horz" wrap="square" lIns="90000" tIns="46800" rIns="90000" bIns="4680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458788" y="6315075"/>
            <a:ext cx="2025650" cy="315913"/>
          </a:xfrm>
          <a:prstGeom prst="rect">
            <a:avLst/>
          </a:prstGeom>
        </p:spPr>
        <p:txBody>
          <a:bodyPr vert="horz" lIns="91440" tIns="45720" rIns="91440" bIns="45720" rtlCol="0" anchor="ctr">
            <a:normAutofit/>
          </a:bodyPr>
          <a:lstStyle>
            <a:lvl1pPr algn="l">
              <a:defRPr sz="1000" baseline="0" noProof="1" smtClean="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rPr>
            </a:fld>
            <a:endParaRPr kumimoji="0" lang="zh-CN" altLang="en-US" sz="10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custDataLst>
              <p:tags r:id="rId15"/>
            </p:custDataLst>
          </p:nvPr>
        </p:nvSpPr>
        <p:spPr>
          <a:xfrm>
            <a:off x="3087688" y="6315075"/>
            <a:ext cx="2968625" cy="315913"/>
          </a:xfrm>
          <a:prstGeom prst="rect">
            <a:avLst/>
          </a:prstGeom>
        </p:spPr>
        <p:txBody>
          <a:bodyPr vert="horz" lIns="91440" tIns="45720" rIns="91440" bIns="45720" rtlCol="0" anchor="ctr">
            <a:normAutofit/>
          </a:bodyPr>
          <a:lstStyle>
            <a:lvl1pPr algn="ctr">
              <a:defRPr sz="1000" baseline="0" noProof="1" dirty="0">
                <a:solidFill>
                  <a:schemeClr val="tx1">
                    <a:tint val="75000"/>
                  </a:schemeClr>
                </a:solidFill>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16"/>
            </p:custDataLst>
          </p:nvPr>
        </p:nvSpPr>
        <p:spPr>
          <a:xfrm>
            <a:off x="6657975" y="6315075"/>
            <a:ext cx="2025650" cy="315913"/>
          </a:xfrm>
          <a:prstGeom prst="rect">
            <a:avLst/>
          </a:prstGeom>
        </p:spPr>
        <p:txBody>
          <a:bodyPr vert="horz" wrap="square" lIns="91440" tIns="45720" rIns="91440" bIns="45720" numCol="1" anchor="ctr" anchorCtr="0" compatLnSpc="1"/>
          <a:lstStyle>
            <a:lvl1pPr algn="r">
              <a:defRPr sz="1000">
                <a:solidFill>
                  <a:srgbClr val="898989"/>
                </a:solidFill>
                <a:latin typeface="Arial" panose="020B0604020202020204" pitchFamily="34" charset="0"/>
                <a:ea typeface="微软雅黑" panose="020B0503020204020204" pitchFamily="34" charset="-122"/>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rtl="0" fontAlgn="base">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fontAlgn="base">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fontAlgn="base">
        <a:lnSpc>
          <a:spcPct val="120000"/>
        </a:lnSpc>
        <a:spcBef>
          <a:spcPct val="0"/>
        </a:spcBef>
        <a:spcAft>
          <a:spcPts val="600"/>
        </a:spcAft>
        <a:buFont typeface="Arial" panose="020B0604020202020204" pitchFamily="34" charset="0"/>
        <a:buChar char="●"/>
        <a:tabLst>
          <a:tab pos="1609725" algn="l"/>
          <a:tab pos="1609725" algn="l"/>
          <a:tab pos="1609725" algn="l"/>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fontAlgn="base">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fontAlgn="base">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fontAlgn="base">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9.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16.jpeg"/><Relationship Id="rId7"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tags" Target="../tags/tag32.xml"/><Relationship Id="rId4" Type="http://schemas.openxmlformats.org/officeDocument/2006/relationships/hyperlink" Target="http://www.bofety.com/" TargetMode="Externa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descr="7b0a2020202022776f7264617274223a20227b5c2269645c223a32353030343531362c5c227469645c223a31333439377d220a7d0a"/>
          <p:cNvSpPr txBox="1"/>
          <p:nvPr>
            <p:custDataLst>
              <p:tags r:id="rId1"/>
            </p:custDataLst>
          </p:nvPr>
        </p:nvSpPr>
        <p:spPr>
          <a:xfrm>
            <a:off x="5003959"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4666459" y="49406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5598795"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6531131"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一般</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32375"/>
        </p:xfrm>
        <a:graphic>
          <a:graphicData uri="http://schemas.openxmlformats.org/drawingml/2006/table">
            <a:tbl>
              <a:tblPr firstRow="1" bandRow="1">
                <a:tableStyleId>{5C22544A-7EE6-4342-B048-85BDC9FD1C3A}</a:tableStyleId>
              </a:tblPr>
              <a:tblGrid>
                <a:gridCol w="642937"/>
                <a:gridCol w="2943225"/>
                <a:gridCol w="2285999"/>
                <a:gridCol w="2843213"/>
              </a:tblGrid>
              <a:tr h="575647">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1</a:t>
                      </a:r>
                      <a:endParaRPr lang="en-US"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劳动纪律松弛，生产管理混乱；工作现场脏、乱、差，放任自流，不积极治理，影响安全生产。</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降低安全管理水平、降低员工工作积极性，引发事故</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加强安全管理，强化</a:t>
                      </a:r>
                      <a:r>
                        <a:rPr lang="en-US" sz="1600" kern="0" dirty="0">
                          <a:latin typeface="+mn-ea"/>
                          <a:ea typeface="微软雅黑" panose="020B0503020204020204" pitchFamily="34" charset="-122"/>
                          <a:cs typeface="宋体" panose="02010600030101010101" pitchFamily="2" charset="-122"/>
                        </a:rPr>
                        <a:t>“</a:t>
                      </a:r>
                      <a:r>
                        <a:rPr lang="zh-CN" sz="1600" kern="0" dirty="0">
                          <a:latin typeface="+mn-ea"/>
                          <a:ea typeface="微软雅黑" panose="020B0503020204020204" pitchFamily="34" charset="-122"/>
                          <a:cs typeface="宋体" panose="02010600030101010101" pitchFamily="2" charset="-122"/>
                        </a:rPr>
                        <a:t>三基</a:t>
                      </a:r>
                      <a:r>
                        <a:rPr lang="en-US" sz="1600" kern="0" dirty="0">
                          <a:latin typeface="+mn-ea"/>
                          <a:ea typeface="微软雅黑" panose="020B0503020204020204" pitchFamily="34" charset="-122"/>
                          <a:cs typeface="宋体" panose="02010600030101010101" pitchFamily="2" charset="-122"/>
                        </a:rPr>
                        <a:t>”</a:t>
                      </a:r>
                      <a:r>
                        <a:rPr lang="zh-CN" sz="1600" kern="0" dirty="0">
                          <a:latin typeface="+mn-ea"/>
                          <a:ea typeface="微软雅黑" panose="020B0503020204020204" pitchFamily="34" charset="-122"/>
                          <a:cs typeface="宋体" panose="02010600030101010101" pitchFamily="2" charset="-122"/>
                        </a:rPr>
                        <a:t>建设</a:t>
                      </a:r>
                      <a:endParaRPr lang="zh-CN" sz="1600" kern="100" dirty="0">
                        <a:latin typeface="+mn-ea"/>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2</a:t>
                      </a:r>
                      <a:endParaRPr lang="en-US"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违章派车：不按载货、载人等行驶规定用车。带病（刹车、灯光、喇叭、后视镜、刮雨器等不齐全、失效）出车。</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交通事故</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严格落实交通安全管理规定</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3</a:t>
                      </a:r>
                      <a:endParaRPr lang="en-US"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工作负责人不随身携带工作票，工作前不宣读工作票、不提问，开工前不向作业组成员交待安全</a:t>
                      </a:r>
                      <a:r>
                        <a:rPr lang="zh-CN" altLang="en-US" sz="1600" kern="0" dirty="0">
                          <a:latin typeface="+mn-ea"/>
                          <a:ea typeface="微软雅黑" panose="020B0503020204020204" pitchFamily="34" charset="-122"/>
                          <a:cs typeface="宋体" panose="02010600030101010101" pitchFamily="2" charset="-122"/>
                        </a:rPr>
                        <a:t>技术</a:t>
                      </a:r>
                      <a:r>
                        <a:rPr lang="zh-CN" sz="1600" kern="0" dirty="0">
                          <a:latin typeface="+mn-ea"/>
                          <a:ea typeface="微软雅黑" panose="020B0503020204020204" pitchFamily="34" charset="-122"/>
                          <a:cs typeface="宋体" panose="02010600030101010101" pitchFamily="2" charset="-122"/>
                        </a:rPr>
                        <a:t>措施。</a:t>
                      </a:r>
                      <a:endParaRPr lang="zh-CN" sz="1600" kern="100" dirty="0">
                        <a:latin typeface="+mn-ea"/>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工作内容不清楚、安全责任不落实、安全措施无保障</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严格落实工作票管理制度</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7037">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4</a:t>
                      </a:r>
                      <a:endParaRPr lang="en-US"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需要两人以上从事的工作只安排一人单独进行。</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因无人配合、监护，易引发事故</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合理安排劳动用工</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dirty="0">
                          <a:latin typeface="+mn-ea"/>
                          <a:ea typeface="微软雅黑" panose="020B0503020204020204" pitchFamily="34" charset="-122"/>
                          <a:cs typeface="宋体" panose="02010600030101010101" pitchFamily="2" charset="-122"/>
                        </a:rPr>
                        <a:t>5</a:t>
                      </a:r>
                      <a:endParaRPr lang="en-US"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起重现场不按规定不设专人指挥，手势不符合规定，违章指挥。</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引发误操作，造成高空坠物、致使人员伤亡、设备损坏</a:t>
                      </a:r>
                      <a:endParaRPr lang="zh-CN" sz="1600" kern="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严格执行有关规定</a:t>
                      </a:r>
                      <a:endParaRPr lang="zh-CN" sz="1600" kern="0" dirty="0">
                        <a:latin typeface="+mn-ea"/>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35563"/>
        </p:xfrm>
        <a:graphic>
          <a:graphicData uri="http://schemas.openxmlformats.org/drawingml/2006/table">
            <a:tbl>
              <a:tblPr firstRow="1" bandRow="1">
                <a:tableStyleId>{5C22544A-7EE6-4342-B048-85BDC9FD1C3A}</a:tableStyleId>
              </a:tblPr>
              <a:tblGrid>
                <a:gridCol w="642937"/>
                <a:gridCol w="2943225"/>
                <a:gridCol w="2285999"/>
                <a:gridCol w="2843213"/>
              </a:tblGrid>
              <a:tr h="574046">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0624">
                <a:tc>
                  <a:txBody>
                    <a:bodyPr/>
                    <a:lstStyle/>
                    <a:p>
                      <a:pPr algn="ctr">
                        <a:lnSpc>
                          <a:spcPts val="1920"/>
                        </a:lnSpc>
                        <a:spcAft>
                          <a:spcPts val="0"/>
                        </a:spcAft>
                      </a:pPr>
                      <a:r>
                        <a:rPr lang="en-US" sz="1600" kern="0" dirty="0">
                          <a:latin typeface="宋体" panose="02010600030101010101" pitchFamily="2" charset="-122"/>
                          <a:ea typeface="微软雅黑" panose="020B0503020204020204" pitchFamily="34" charset="-122"/>
                          <a:cs typeface="宋体" panose="02010600030101010101" pitchFamily="2" charset="-122"/>
                        </a:rPr>
                        <a:t>6</a:t>
                      </a:r>
                      <a:endParaRPr lang="en-US" sz="1600" kern="0" dirty="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强令驾驶员超越行驶区域、绕道办私事、超速行驶等违章驾驶</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交通事故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严格落实交通安全管理规定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使用超期动火票，指挥施工人员进行动火作业</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作业条件发生变化，造成安全措施不足引发事故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严格执行工业动火管理规定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动火前不进行安全教育，不落实、确认安全措施</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施工人员对站区安全状况不了解，安全措施不到位引发事故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严格执行工业动火管理规定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65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为生产需要，强令员工违反操作规程，使管道超压运行</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引发设备损坏、管道泄漏、环境污染人员伤亡、火灾爆炸等事故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加强安全教育，树立管理人员</a:t>
                      </a:r>
                      <a:r>
                        <a:rPr lang="en-US" sz="1600" kern="0" dirty="0">
                          <a:latin typeface="Calibri" panose="020F0502020204030204"/>
                          <a:ea typeface="微软雅黑" panose="020B0503020204020204" pitchFamily="34" charset="-122"/>
                          <a:cs typeface="宋体" panose="02010600030101010101" pitchFamily="2" charset="-122"/>
                        </a:rPr>
                        <a:t>“</a:t>
                      </a:r>
                      <a:r>
                        <a:rPr lang="zh-CN" sz="1600" kern="0" dirty="0">
                          <a:latin typeface="Calibri" panose="020F0502020204030204"/>
                          <a:ea typeface="微软雅黑" panose="020B0503020204020204" pitchFamily="34" charset="-122"/>
                          <a:cs typeface="宋体" panose="02010600030101010101" pitchFamily="2" charset="-122"/>
                        </a:rPr>
                        <a:t>安全第一</a:t>
                      </a:r>
                      <a:r>
                        <a:rPr lang="en-US" sz="1600" kern="0" dirty="0">
                          <a:latin typeface="Calibri" panose="020F0502020204030204"/>
                          <a:ea typeface="微软雅黑" panose="020B0503020204020204" pitchFamily="34" charset="-122"/>
                          <a:cs typeface="宋体" panose="02010600030101010101" pitchFamily="2" charset="-122"/>
                        </a:rPr>
                        <a:t>”</a:t>
                      </a:r>
                      <a:r>
                        <a:rPr lang="zh-CN" sz="1600" kern="0" dirty="0">
                          <a:latin typeface="Calibri" panose="020F0502020204030204"/>
                          <a:ea typeface="微软雅黑" panose="020B0503020204020204" pitchFamily="34" charset="-122"/>
                          <a:cs typeface="宋体" panose="02010600030101010101" pitchFamily="2" charset="-122"/>
                        </a:rPr>
                        <a:t>的思想</a:t>
                      </a: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4960">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指挥员工进行运行设备、带压管线的维修保养</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引发原油泄漏、机械伤人等事故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严格执行停机、泄压维护保养有关制度</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4960">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进入有限空间、高空作业、临时用电等特殊作业不办理作业票</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安全措施不落实，引发事故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严格执行特殊作业审批制度</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69" marB="3826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08575"/>
        </p:xfrm>
        <a:graphic>
          <a:graphicData uri="http://schemas.openxmlformats.org/drawingml/2006/table">
            <a:tbl>
              <a:tblPr firstRow="1" bandRow="1">
                <a:tableStyleId>{5C22544A-7EE6-4342-B048-85BDC9FD1C3A}</a:tableStyleId>
              </a:tblPr>
              <a:tblGrid>
                <a:gridCol w="642937"/>
                <a:gridCol w="2943225"/>
                <a:gridCol w="2285999"/>
                <a:gridCol w="2843213"/>
              </a:tblGrid>
              <a:tr h="574172">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对上级部门查出的危害运行的隐患未整改的情况下，强令员工继续进行作业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引发生产事故，造成人员伤亡</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限期整改隐患，生产必须为安全让路</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不按上级部门的规定、制度、特殊天气、特殊时段下的安全要求，组织生产</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违反安全规定，导致误操作、引发事故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认真落实有关规章制度 </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265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在安全条件不具备的情况下，强令员工冒险作业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安全条件不落实，安全措施不具备，引发事故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大力整治隐患，落实安全制度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512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指派无操作证的员工到特殊岗位顶岗</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因操作技能不熟练，引发误操作、事故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加强监督检查、落实规章制度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512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指派不具备上岗条件或技能差的员工单独顶岗</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因操作技能不熟练，引发误操作、事故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加强监督检查、落实规章制度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83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不按规定组织安全阀的校验、维护、保养</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使安全阀起不到保护设备、管道的作用，引发事故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落实规章制度、定期校验安全阀</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278" marB="382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864100"/>
        </p:xfrm>
        <a:graphic>
          <a:graphicData uri="http://schemas.openxmlformats.org/drawingml/2006/table">
            <a:tbl>
              <a:tblPr firstRow="1" bandRow="1">
                <a:tableStyleId>{5C22544A-7EE6-4342-B048-85BDC9FD1C3A}</a:tableStyleId>
              </a:tblPr>
              <a:tblGrid>
                <a:gridCol w="642937"/>
                <a:gridCol w="2943225"/>
                <a:gridCol w="2285999"/>
                <a:gridCol w="2843213"/>
              </a:tblGrid>
              <a:tr h="572456">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143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不按规定组织安全阀的校验、维护、保养</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使安全阀起不到保护设备、管道的作用，引发事故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落实规章制度、定期校验安全阀</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076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不请示、不汇报，私自改变工艺运行模式</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引发上下游场站工艺事故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严格落实调度指令，保证信息沟通</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076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签发的工作票工作内容与实际不符。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引发生产事故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严格作业票的管理和审批</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油气场所对使用不防爆电器、工具熟视无睹</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产生火花，引发火灾、爆炸</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加强安全生产管理，严格检查工器具</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强令女工从事禁忌作业</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导致女工人身伤害</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严格落实有关规章制度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289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锅炉安全附件超期未检，强令继续使用</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紧急情况下，安全阀不动作，导致事故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落实规章制度、定期校验、更换安全阀</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63" marB="3816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713288"/>
        </p:xfrm>
        <a:graphic>
          <a:graphicData uri="http://schemas.openxmlformats.org/drawingml/2006/table">
            <a:tbl>
              <a:tblPr firstRow="1" bandRow="1">
                <a:tableStyleId>{5C22544A-7EE6-4342-B048-85BDC9FD1C3A}</a:tableStyleId>
              </a:tblPr>
              <a:tblGrid>
                <a:gridCol w="642937"/>
                <a:gridCol w="2943225"/>
                <a:gridCol w="2285999"/>
                <a:gridCol w="2843213"/>
              </a:tblGrid>
              <a:tr h="571465">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5765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不定期组织员工生产会议及安全、技术培训</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上级指令不落实，员工技能的不到加强</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严格落实有关会议管理制度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69">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因管理不到位，造成员工违反劳动纪律、违章操作</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管理松散，员工行为散漫，引发误操作、事故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加强管理干部素质教育，加强责任心培养</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69">
                <a:tc>
                  <a:txBody>
                    <a:bodyPr/>
                    <a:lstStyle/>
                    <a:p>
                      <a:pPr algn="ctr">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10">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严重</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67325"/>
        </p:xfrm>
        <a:graphic>
          <a:graphicData uri="http://schemas.openxmlformats.org/drawingml/2006/table">
            <a:tbl>
              <a:tblPr firstRow="1" bandRow="1">
                <a:tableStyleId>{5C22544A-7EE6-4342-B048-85BDC9FD1C3A}</a:tableStyleId>
              </a:tblPr>
              <a:tblGrid>
                <a:gridCol w="642937"/>
                <a:gridCol w="2943225"/>
                <a:gridCol w="2285999"/>
                <a:gridCol w="2843213"/>
              </a:tblGrid>
              <a:tr h="575616">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2431">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1</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对作业场所危险源辨识不清指令人员操作</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伤亡事故</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指挥人员加强学习</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2</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在未办理动火手续或间隔动火未办动火票的情况下，指挥施工人员进行动火作业</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安全措施不落实，安全监督不到位引发事故</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严格执行工业动火管理规定</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3</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安排工人在不具备安全生产条件的情况下冒险作业。</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引发设备损坏、人员伤亡、火灾爆炸等事故</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加强安全教育及监督检查，树立干部</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安全第一</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的思想及员工有权拒绝冒险作业的思想</a:t>
                      </a:r>
                      <a:endParaRPr lang="zh-CN" sz="1600" kern="100">
                        <a:latin typeface="+mn-ea"/>
                        <a:ea typeface="微软雅黑" panose="020B0503020204020204" pitchFamily="34"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4</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安排未取得特种作业操作证的人员从事特种作业。</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引发设备损坏、人员伤亡、火灾爆炸等事故</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加强安全教育及监督检查，干部树立</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安全第一</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的思想及员工有权拒绝冒险作业的思想</a:t>
                      </a:r>
                      <a:endParaRPr lang="zh-CN" sz="1600" kern="100">
                        <a:latin typeface="+mn-ea"/>
                        <a:ea typeface="微软雅黑" panose="020B0503020204020204" pitchFamily="34"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5</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安排安全教育和岗位技术考核不合格的员工顶岗操作</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引发各类设备损坏、人员伤亡、火灾爆炸等事故</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加强安全教育及监督检查，干部树立</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安全第一</a:t>
                      </a:r>
                      <a:r>
                        <a:rPr lang="en-US" sz="1600" kern="0">
                          <a:latin typeface="+mn-ea"/>
                          <a:ea typeface="微软雅黑" panose="020B0503020204020204" pitchFamily="34" charset="-122"/>
                          <a:cs typeface="宋体" panose="02010600030101010101" pitchFamily="2" charset="-122"/>
                        </a:rPr>
                        <a:t>”</a:t>
                      </a:r>
                      <a:r>
                        <a:rPr lang="zh-CN" sz="1600" kern="0">
                          <a:latin typeface="+mn-ea"/>
                          <a:ea typeface="微软雅黑" panose="020B0503020204020204" pitchFamily="34" charset="-122"/>
                          <a:cs typeface="宋体" panose="02010600030101010101" pitchFamily="2" charset="-122"/>
                        </a:rPr>
                        <a:t>的思想</a:t>
                      </a:r>
                      <a:endParaRPr lang="zh-CN" sz="1600" kern="100">
                        <a:latin typeface="+mn-ea"/>
                        <a:ea typeface="微软雅黑" panose="020B0503020204020204" pitchFamily="34" charset="-122"/>
                        <a:cs typeface="Times New Roman" panose="02020603050405020304"/>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56">
                <a:tc>
                  <a:txBody>
                    <a:bodyPr/>
                    <a:lstStyle/>
                    <a:p>
                      <a:pPr algn="ctr">
                        <a:lnSpc>
                          <a:spcPts val="1920"/>
                        </a:lnSpc>
                        <a:spcAft>
                          <a:spcPts val="0"/>
                        </a:spcAft>
                      </a:pPr>
                      <a:r>
                        <a:rPr lang="en-US" sz="1600" kern="0">
                          <a:latin typeface="+mn-ea"/>
                          <a:ea typeface="微软雅黑" panose="020B0503020204020204" pitchFamily="34" charset="-122"/>
                          <a:cs typeface="宋体" panose="02010600030101010101" pitchFamily="2" charset="-122"/>
                        </a:rPr>
                        <a:t>6</a:t>
                      </a:r>
                      <a:endParaRPr lang="en-US"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安排患有精神病、癫痫病及经医师鉴定患有高血压、心脏病的人员从事高处作业。</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mn-ea"/>
                          <a:ea typeface="微软雅黑" panose="020B0503020204020204" pitchFamily="34" charset="-122"/>
                          <a:cs typeface="宋体" panose="02010600030101010101" pitchFamily="2" charset="-122"/>
                        </a:rPr>
                        <a:t>高空坠落</a:t>
                      </a:r>
                      <a:endParaRPr lang="zh-CN" sz="1600" kern="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mn-ea"/>
                          <a:ea typeface="微软雅黑" panose="020B0503020204020204" pitchFamily="34" charset="-122"/>
                          <a:cs typeface="宋体" panose="02010600030101010101" pitchFamily="2" charset="-122"/>
                        </a:rPr>
                        <a:t>坚强安全教育，逐步实现高处作业持证上岗。</a:t>
                      </a:r>
                      <a:endParaRPr lang="zh-CN" sz="1600" kern="0" dirty="0">
                        <a:latin typeface="+mn-ea"/>
                        <a:ea typeface="微软雅黑" panose="020B0503020204020204" pitchFamily="34" charset="-122"/>
                        <a:cs typeface="宋体" panose="02010600030101010101" pitchFamily="2" charset="-122"/>
                      </a:endParaRPr>
                    </a:p>
                  </a:txBody>
                  <a:tcPr marL="38100" marR="38100" marT="38374" marB="383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41938"/>
        </p:xfrm>
        <a:graphic>
          <a:graphicData uri="http://schemas.openxmlformats.org/drawingml/2006/table">
            <a:tbl>
              <a:tblPr firstRow="1" bandRow="1">
                <a:tableStyleId>{5C22544A-7EE6-4342-B048-85BDC9FD1C3A}</a:tableStyleId>
              </a:tblPr>
              <a:tblGrid>
                <a:gridCol w="642937"/>
                <a:gridCol w="2943225"/>
                <a:gridCol w="2285999"/>
                <a:gridCol w="2843213"/>
              </a:tblGrid>
              <a:tr h="57647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不认真按照安全生产责任制有关本职工作规定履行职责，不按</a:t>
                      </a:r>
                      <a:r>
                        <a:rPr lang="zh-CN" sz="1600" kern="0">
                          <a:latin typeface="Calibri" panose="020F0502020204030204"/>
                          <a:ea typeface="微软雅黑" panose="020B0503020204020204" pitchFamily="34" charset="-122"/>
                          <a:cs typeface="Times New Roman" panose="02020603050405020304"/>
                        </a:rPr>
                        <a:t> </a:t>
                      </a:r>
                      <a:r>
                        <a:rPr lang="en-US" sz="1600" kern="0">
                          <a:latin typeface="宋体" panose="02010600030101010101" pitchFamily="2" charset="-122"/>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五同时</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规定执行。</a:t>
                      </a:r>
                      <a:endParaRPr lang="zh-CN" sz="1600" kern="100">
                        <a:latin typeface="Calibri" panose="020F0502020204030204"/>
                        <a:ea typeface="微软雅黑" panose="020B0503020204020204" pitchFamily="34" charset="-122"/>
                        <a:cs typeface="Times New Roman" panose="02020603050405020304"/>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完善规章制度，强化监督机制</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对安全生产不负责任，官僚主义，玩忽职守，瞎指挥。</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降低单位整体安全管理水平，致使安全管理混乱，造成事故的发生</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完善安全生产责任制，加强安全监督机制</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705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不按安全教育规定对新工人、复工工人、换岗工人进行教育；</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员工不掌握岗位安全操作规程，应急处理等基本技能，引发事故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严格按规定进行新、复、转员工安全技术培训</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5045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对从事特种作业的员工（如机动车辆、锅炉、压力容器、电气、焊接、起重等）不进行专业培训和考核发证；</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特种作业员工安全操作技能不达标，引发事故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严格落实特种作业员工持证上岗，加强安全管理及监督检查</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3849">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在采用新工艺、新技术、新设备、新材料生产时，操作者未经学习教育；</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员工不掌握采用新技术、新工艺、新设备、新材料后的岗位安全操作规程，应急处理等基本技能，引发事故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严格按规定进行员工安全技术培训</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431" marB="3843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191125"/>
        </p:xfrm>
        <a:graphic>
          <a:graphicData uri="http://schemas.openxmlformats.org/drawingml/2006/table">
            <a:tbl>
              <a:tblPr firstRow="1" bandRow="1">
                <a:tableStyleId>{5C22544A-7EE6-4342-B048-85BDC9FD1C3A}</a:tableStyleId>
              </a:tblPr>
              <a:tblGrid>
                <a:gridCol w="642937"/>
                <a:gridCol w="2943225"/>
                <a:gridCol w="2285999"/>
                <a:gridCol w="2843213"/>
              </a:tblGrid>
              <a:tr h="575677">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6250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节假日加班不进行安全教育等。</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员工因心理上的抵触情绪造成意外事故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严格落实安全教育和加班工资</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206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不按要求及时批转、传达贯彻上级有关安全生产方面的文件、规定、通知等，或借故拖延、积压、拒不执行者。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使上级在安全生产方面的工作要求在基层得不到及时的贯彻落实，形成安全管理的上下</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两张皮</a:t>
                      </a:r>
                      <a:r>
                        <a:rPr lang="en-US" sz="1600" kern="0">
                          <a:latin typeface="Calibri" panose="020F0502020204030204"/>
                          <a:ea typeface="微软雅黑" panose="020B0503020204020204" pitchFamily="34" charset="-122"/>
                          <a:cs typeface="宋体" panose="02010600030101010101" pitchFamily="2" charset="-122"/>
                        </a:rPr>
                        <a:t>”</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加强监督检查和教育，提高基层单位领导的安全生产责任意识</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4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新建、改建、扩建、挖潜革新项目，不执行</a:t>
                      </a:r>
                      <a:r>
                        <a:rPr lang="en-US" sz="1600" kern="0">
                          <a:latin typeface="Calibri" panose="020F0502020204030204"/>
                          <a:ea typeface="微软雅黑" panose="020B0503020204020204" pitchFamily="34" charset="-122"/>
                          <a:cs typeface="宋体" panose="02010600030101010101" pitchFamily="2" charset="-122"/>
                        </a:rPr>
                        <a:t> “</a:t>
                      </a:r>
                      <a:r>
                        <a:rPr lang="zh-CN" sz="1600" kern="0">
                          <a:latin typeface="Calibri" panose="020F0502020204030204"/>
                          <a:ea typeface="微软雅黑" panose="020B0503020204020204" pitchFamily="34" charset="-122"/>
                          <a:cs typeface="宋体" panose="02010600030101010101" pitchFamily="2" charset="-122"/>
                        </a:rPr>
                        <a:t>三同时</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的规定，不履行审批手续；</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使安全生产设施不符合国家规范有关要求，存在严重安全隐患</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en-US" sz="1600" kern="0" dirty="0">
                          <a:latin typeface="宋体" panose="02010600030101010101" pitchFamily="2" charset="-122"/>
                          <a:ea typeface="微软雅黑" panose="020B0503020204020204" pitchFamily="34" charset="-122"/>
                          <a:cs typeface="宋体" panose="02010600030101010101" pitchFamily="2" charset="-122"/>
                        </a:rPr>
                        <a:t>“</a:t>
                      </a:r>
                      <a:r>
                        <a:rPr lang="zh-CN" sz="1600" kern="0" dirty="0">
                          <a:latin typeface="Calibri" panose="020F0502020204030204"/>
                          <a:ea typeface="微软雅黑" panose="020B0503020204020204" pitchFamily="34" charset="-122"/>
                          <a:cs typeface="宋体" panose="02010600030101010101" pitchFamily="2" charset="-122"/>
                        </a:rPr>
                        <a:t>三同时</a:t>
                      </a:r>
                      <a:r>
                        <a:rPr lang="en-US" sz="1600" kern="0" dirty="0">
                          <a:latin typeface="Calibri" panose="020F0502020204030204"/>
                          <a:ea typeface="微软雅黑" panose="020B0503020204020204" pitchFamily="34" charset="-122"/>
                          <a:cs typeface="宋体" panose="02010600030101010101" pitchFamily="2" charset="-122"/>
                        </a:rPr>
                        <a:t>”</a:t>
                      </a:r>
                      <a:r>
                        <a:rPr lang="zh-CN" sz="1600" kern="0" dirty="0">
                          <a:latin typeface="Calibri" panose="020F0502020204030204"/>
                          <a:ea typeface="微软雅黑" panose="020B0503020204020204" pitchFamily="34" charset="-122"/>
                          <a:cs typeface="宋体" panose="02010600030101010101" pitchFamily="2" charset="-122"/>
                        </a:rPr>
                        <a:t>管理部门严格落实有关管理规定</a:t>
                      </a: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900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不按有关规定要求设计施工，乱改乱建；不经竣工验收、擅自决定投入使用。</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可能存在安全防护设施配置不到位、安全防火距离不够，工艺布置不合理等严重安全隐患</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严格施工管理，落实安全职责，修改施工设计必须由设计单位出具允许变更材料，投入使用必须经过竣工验收</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4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对安全监察部门和安技部门已发出停止使用通知单的设施，未消除隐患，擅自安排使用。</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引发安全生产事故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建立行之有效的安全生产责任追究制</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8" marB="3837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850" y="1714500"/>
            <a:ext cx="594487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32375"/>
        </p:xfrm>
        <a:graphic>
          <a:graphicData uri="http://schemas.openxmlformats.org/drawingml/2006/table">
            <a:tbl>
              <a:tblPr firstRow="1" bandRow="1">
                <a:tableStyleId>{5C22544A-7EE6-4342-B048-85BDC9FD1C3A}</a:tableStyleId>
              </a:tblPr>
              <a:tblGrid>
                <a:gridCol w="642937"/>
                <a:gridCol w="2943225"/>
                <a:gridCol w="2285999"/>
                <a:gridCol w="2843213"/>
              </a:tblGrid>
              <a:tr h="575647">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多工种、多层次同时作业，现场无人指挥和监护，不制订安全措施，不执行危险作业审批制度和不执行安全措施。</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多层次、多工种相邻作业，安全措施不落实，引发事故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签订安全生产互保协议，制定协同作业安全措施，现场设置作业总指挥及安全监督，落实安全生产管理措施。</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对已发现的事故隐患，不认真按照</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三定、四不推</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的原则及时整改，又不作整改规划。</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一般隐患变成严重隐患，进而引发事故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制定隐患整改运行大表，落实整改责任人，限期整改，并进行严格复查。</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898">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发生工伤事故，不按</a:t>
                      </a:r>
                      <a:r>
                        <a:rPr lang="en-US" sz="1600" kern="0">
                          <a:latin typeface="Calibri" panose="020F0502020204030204"/>
                          <a:ea typeface="微软雅黑" panose="020B0503020204020204" pitchFamily="34" charset="-122"/>
                          <a:cs typeface="宋体" panose="02010600030101010101" pitchFamily="2" charset="-122"/>
                        </a:rPr>
                        <a:t> “</a:t>
                      </a:r>
                      <a:r>
                        <a:rPr lang="zh-CN" sz="1600" kern="0">
                          <a:latin typeface="Calibri" panose="020F0502020204030204"/>
                          <a:ea typeface="微软雅黑" panose="020B0503020204020204" pitchFamily="34" charset="-122"/>
                          <a:cs typeface="宋体" panose="02010600030101010101" pitchFamily="2" charset="-122"/>
                        </a:rPr>
                        <a:t>四不放过</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的原则认真接受教训和采取必要的防范措施，仍继续冒险作业。</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出现同类型及更加严重的事故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按照</a:t>
                      </a:r>
                      <a:r>
                        <a:rPr lang="en-US" sz="1600" kern="0">
                          <a:latin typeface="Calibri" panose="020F0502020204030204"/>
                          <a:ea typeface="微软雅黑" panose="020B0503020204020204" pitchFamily="34" charset="-122"/>
                          <a:cs typeface="宋体" panose="02010600030101010101" pitchFamily="2" charset="-122"/>
                        </a:rPr>
                        <a:t> “</a:t>
                      </a:r>
                      <a:r>
                        <a:rPr lang="zh-CN" sz="1600" kern="0">
                          <a:latin typeface="Calibri" panose="020F0502020204030204"/>
                          <a:ea typeface="微软雅黑" panose="020B0503020204020204" pitchFamily="34" charset="-122"/>
                          <a:cs typeface="宋体" panose="02010600030101010101" pitchFamily="2" charset="-122"/>
                        </a:rPr>
                        <a:t>三不放过</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的原则认真接受教训和采取必要的防范措施，禁止冒险作业。</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894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设备安装不按照技术标准和规定程序进行施工、检查、验收、移交；对在检查验收中提出的问题尚未解决前就擅自投入使用。</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设备安装不合理、部件组装出现错误、设备损坏</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加强设备安全管理，严格执行技术措施及规定程序</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703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对有事故隐患、安全防护装置缺少或失灵的设备，强行安排生产；</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造成事故隐患扩大、人员伤亡等事故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加强安全管理，杜绝此类违章的发生</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4919663"/>
        </p:xfrm>
        <a:graphic>
          <a:graphicData uri="http://schemas.openxmlformats.org/drawingml/2006/table">
            <a:tbl>
              <a:tblPr firstRow="1" bandRow="1">
                <a:tableStyleId>{5C22544A-7EE6-4342-B048-85BDC9FD1C3A}</a:tableStyleId>
              </a:tblPr>
              <a:tblGrid>
                <a:gridCol w="642937"/>
                <a:gridCol w="2943225"/>
                <a:gridCol w="2285999"/>
                <a:gridCol w="2843213"/>
              </a:tblGrid>
              <a:tr h="575652">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对特种设备（锅炉、压力容器、起重设备、电气、机动车辆等）不按规定使用。</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造成设备损坏、火灾爆炸、人员伤亡等事故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严格按照规定使用特种设备</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安排使用安全防护装置缺损的设备或使用中，未采取有效的防护措施。</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造成事故隐患扩大、人员伤亡等事故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加强安全管理，杜绝此类违章的发生</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4283">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指派身体健康状况很不适应本工种要求的人员上岗操作。</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因员工身体原因引发意外事故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严禁此类违章现象的发生</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5906">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在无安全生产保证措施的情况下，为生产任务而安排员工拼设备、拼体力、抢时间、争速度。</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意外事故</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坚持</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安全第一、生产第二</a:t>
                      </a:r>
                      <a:r>
                        <a:rPr lang="en-US" sz="1600" kern="0">
                          <a:latin typeface="Calibri" panose="020F0502020204030204"/>
                          <a:ea typeface="微软雅黑" panose="020B0503020204020204" pitchFamily="34" charset="-122"/>
                          <a:cs typeface="宋体" panose="02010600030101010101" pitchFamily="2" charset="-122"/>
                        </a:rPr>
                        <a:t>”</a:t>
                      </a:r>
                      <a:r>
                        <a:rPr lang="zh-CN" sz="1600" kern="0">
                          <a:latin typeface="Calibri" panose="020F0502020204030204"/>
                          <a:ea typeface="微软雅黑" panose="020B0503020204020204" pitchFamily="34" charset="-122"/>
                          <a:cs typeface="宋体" panose="02010600030101010101" pitchFamily="2" charset="-122"/>
                        </a:rPr>
                        <a:t>的工作原则</a:t>
                      </a:r>
                      <a:endParaRPr lang="zh-CN" sz="1600" kern="100">
                        <a:latin typeface="Calibri" panose="020F0502020204030204"/>
                        <a:ea typeface="微软雅黑" panose="020B0503020204020204" pitchFamily="34" charset="-122"/>
                        <a:cs typeface="Times New Roman" panose="02020603050405020304"/>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92008">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进入有限空间作业前不进行有毒气体检测；指挥员工佩戴过滤式防毒面具进入操作</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因有毒气体超标，防毒面具失效，造成员工中毒</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进入有限空间作业前必须进行有毒气体检测，气体超标或成分不确定时，必须使用自给式呼吸器，严格按防毒面具使用说明操作</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376" marB="3837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3971925"/>
        </p:xfrm>
        <a:graphic>
          <a:graphicData uri="http://schemas.openxmlformats.org/drawingml/2006/table">
            <a:tbl>
              <a:tblPr firstRow="1" bandRow="1">
                <a:tableStyleId>{5C22544A-7EE6-4342-B048-85BDC9FD1C3A}</a:tableStyleId>
              </a:tblPr>
              <a:tblGrid>
                <a:gridCol w="642937"/>
                <a:gridCol w="2943225"/>
                <a:gridCol w="2285999"/>
                <a:gridCol w="2843213"/>
              </a:tblGrid>
              <a:tr h="571501">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5769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动火现场存在重大隐患，强制下达动火令</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Calibri" panose="020F0502020204030204"/>
                          <a:ea typeface="微软雅黑" panose="020B0503020204020204" pitchFamily="34" charset="-122"/>
                          <a:cs typeface="宋体" panose="02010600030101010101" pitchFamily="2" charset="-122"/>
                        </a:rPr>
                        <a:t>引发火灾爆炸、人身伤亡等事故</a:t>
                      </a:r>
                      <a:endParaRPr lang="zh-CN" sz="1600" kern="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Calibri" panose="020F0502020204030204"/>
                          <a:ea typeface="微软雅黑" panose="020B0503020204020204" pitchFamily="34" charset="-122"/>
                          <a:cs typeface="宋体" panose="02010600030101010101" pitchFamily="2" charset="-122"/>
                        </a:rPr>
                        <a:t>严格动火工艺纪律，隐患消除、措施落实后方可实施动火</a:t>
                      </a:r>
                      <a:endParaRPr lang="zh-CN" sz="1600"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708">
                <a:tc>
                  <a:txBody>
                    <a:bodyPr/>
                    <a:lstStyle/>
                    <a:p>
                      <a:pPr algn="ctr">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708">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56">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56">
                <a:tc>
                  <a:txBody>
                    <a:bodyPr/>
                    <a:lstStyle/>
                    <a:p>
                      <a:pPr algn="ctr">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Calibri" panose="020F0502020204030204"/>
                        <a:ea typeface="微软雅黑" panose="020B0503020204020204" pitchFamily="34" charset="-122"/>
                        <a:cs typeface="Times New Roman" panose="02020603050405020304"/>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928938" y="3500438"/>
            <a:ext cx="4214813" cy="86042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3"/>
          <p:cNvSpPr/>
          <p:nvPr/>
        </p:nvSpPr>
        <p:spPr>
          <a:xfrm>
            <a:off x="571500" y="1785938"/>
            <a:ext cx="2447925" cy="396875"/>
          </a:xfrm>
          <a:prstGeom prst="rect">
            <a:avLst/>
          </a:prstGeom>
          <a:noFill/>
          <a:ln w="9525">
            <a:noFill/>
          </a:ln>
        </p:spPr>
        <p:txBody>
          <a:bodyPr anchor="ctr" anchorCtr="0"/>
          <a:p>
            <a:r>
              <a:rPr lang="zh-CN" altLang="en-US" sz="2800" b="1" dirty="0">
                <a:latin typeface="方正大标宋简体" pitchFamily="2" charset="-122"/>
                <a:ea typeface="微软雅黑" panose="020B0503020204020204" pitchFamily="34" charset="-122"/>
              </a:rPr>
              <a:t>违章操作：</a:t>
            </a:r>
            <a:endParaRPr lang="zh-CN" altLang="en-US" sz="2800" b="1" dirty="0">
              <a:latin typeface="方正大标宋简体" pitchFamily="2" charset="-122"/>
              <a:ea typeface="微软雅黑" panose="020B0503020204020204" pitchFamily="34" charset="-122"/>
            </a:endParaRPr>
          </a:p>
        </p:txBody>
      </p:sp>
      <p:sp>
        <p:nvSpPr>
          <p:cNvPr id="49155"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nchorCtr="0"/>
          <a:p>
            <a:pPr eaLnBrk="1" hangingPunct="1"/>
            <a:endParaRPr lang="zh-CN" altLang="en-US" dirty="0">
              <a:latin typeface="Calibri" panose="020F0502020204030204" pitchFamily="34" charset="0"/>
            </a:endParaRPr>
          </a:p>
        </p:txBody>
      </p:sp>
      <p:sp>
        <p:nvSpPr>
          <p:cNvPr id="49156" name="Text Box 6"/>
          <p:cNvSpPr txBox="1"/>
          <p:nvPr/>
        </p:nvSpPr>
        <p:spPr>
          <a:xfrm>
            <a:off x="827088" y="4556125"/>
            <a:ext cx="7602537" cy="1252538"/>
          </a:xfrm>
          <a:prstGeom prst="rect">
            <a:avLst/>
          </a:prstGeom>
          <a:noFill/>
          <a:ln w="9525">
            <a:noFill/>
          </a:ln>
          <a:effectLst>
            <a:prstShdw prst="shdw17" dist="17961" dir="2699999">
              <a:srgbClr val="2F4D71"/>
            </a:prstShdw>
          </a:effectLst>
        </p:spPr>
        <p:txBody>
          <a:bodyPr>
            <a:spAutoFit/>
          </a:bodyPr>
          <a:p>
            <a:pPr algn="just" eaLnBrk="1" hangingPunct="1">
              <a:lnSpc>
                <a:spcPct val="140000"/>
              </a:lnSpc>
              <a:spcBef>
                <a:spcPct val="50000"/>
              </a:spcBef>
            </a:pPr>
            <a:r>
              <a:rPr lang="zh-CN" altLang="en-US" dirty="0">
                <a:latin typeface="Times New Roman" panose="02020603050405020304" pitchFamily="18" charset="0"/>
                <a:ea typeface="微软雅黑" panose="020B0503020204020204" pitchFamily="34" charset="-122"/>
              </a:rPr>
              <a:t>        在违章指挥、违章操作、违反劳动纪律三者之中，违章操作数量最多，分布及类型最广，几乎涉及到所有的业务环节及所有的作业人员，很多违章操作存在治而复发，治不彻底的情况，因此管理的难度最大。</a:t>
            </a:r>
            <a:endParaRPr lang="zh-CN" altLang="en-US" dirty="0">
              <a:latin typeface="Times New Roman" panose="02020603050405020304" pitchFamily="18" charset="0"/>
              <a:ea typeface="微软雅黑" panose="020B0503020204020204" pitchFamily="34" charset="-122"/>
            </a:endParaRPr>
          </a:p>
        </p:txBody>
      </p:sp>
      <p:sp>
        <p:nvSpPr>
          <p:cNvPr id="49157" name="Text Box 7"/>
          <p:cNvSpPr txBox="1"/>
          <p:nvPr/>
        </p:nvSpPr>
        <p:spPr>
          <a:xfrm>
            <a:off x="857250" y="4032250"/>
            <a:ext cx="1728788" cy="398463"/>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微软雅黑" panose="020B0503020204020204" pitchFamily="34" charset="-122"/>
              </a:rPr>
              <a:t>说明：</a:t>
            </a:r>
            <a:endParaRPr lang="zh-CN" altLang="en-US" sz="2000" b="1" dirty="0">
              <a:latin typeface="方正大标宋简体" pitchFamily="2" charset="-122"/>
              <a:ea typeface="微软雅黑" panose="020B0503020204020204" pitchFamily="34" charset="-122"/>
            </a:endParaRPr>
          </a:p>
        </p:txBody>
      </p:sp>
      <p:sp>
        <p:nvSpPr>
          <p:cNvPr id="49158" name="矩形 8"/>
          <p:cNvSpPr/>
          <p:nvPr/>
        </p:nvSpPr>
        <p:spPr>
          <a:xfrm>
            <a:off x="714375" y="2500313"/>
            <a:ext cx="7715250" cy="768350"/>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主要是指操作人员违反劳动生产岗位的安全规章和制度冒着危险进行作业的行为。</a:t>
            </a:r>
            <a:endParaRPr lang="zh-CN" altLang="en-US" sz="2200" dirty="0">
              <a:latin typeface="宋体" panose="02010600030101010101" pitchFamily="2" charset="-122"/>
              <a:ea typeface="微软雅黑" panose="020B0503020204020204" pitchFamily="34" charset="-122"/>
            </a:endParaRPr>
          </a:p>
        </p:txBody>
      </p:sp>
    </p:spTree>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一般</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68925"/>
        </p:xfrm>
        <a:graphic>
          <a:graphicData uri="http://schemas.openxmlformats.org/drawingml/2006/table">
            <a:tbl>
              <a:tblPr firstRow="1" bandRow="1">
                <a:tableStyleId>{5C22544A-7EE6-4342-B048-85BDC9FD1C3A}</a:tableStyleId>
              </a:tblPr>
              <a:tblGrid>
                <a:gridCol w="642937"/>
                <a:gridCol w="2943225"/>
                <a:gridCol w="2285999"/>
                <a:gridCol w="2843213"/>
              </a:tblGrid>
              <a:tr h="571488">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9" marB="3809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714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上</a:t>
                      </a:r>
                      <a:r>
                        <a:rPr lang="zh-CN" altLang="en-US" sz="1600" kern="0" dirty="0">
                          <a:latin typeface="Times New Roman" panose="02020603050405020304"/>
                          <a:ea typeface="微软雅黑" panose="020B0503020204020204" pitchFamily="34" charset="-122"/>
                          <a:cs typeface="宋体" panose="02010600030101010101" pitchFamily="2" charset="-122"/>
                        </a:rPr>
                        <a:t>窑（</a:t>
                      </a:r>
                      <a:r>
                        <a:rPr lang="zh-CN" sz="1600" kern="0" dirty="0">
                          <a:latin typeface="Times New Roman" panose="02020603050405020304"/>
                          <a:ea typeface="微软雅黑" panose="020B0503020204020204" pitchFamily="34" charset="-122"/>
                          <a:cs typeface="宋体" panose="02010600030101010101" pitchFamily="2" charset="-122"/>
                        </a:rPr>
                        <a:t>罐</a:t>
                      </a:r>
                      <a:r>
                        <a:rPr lang="zh-CN" altLang="en-US" sz="1600" kern="0" dirty="0">
                          <a:latin typeface="Times New Roman" panose="02020603050405020304"/>
                          <a:ea typeface="微软雅黑" panose="020B0503020204020204" pitchFamily="34" charset="-122"/>
                          <a:cs typeface="宋体" panose="02010600030101010101" pitchFamily="2" charset="-122"/>
                        </a:rPr>
                        <a:t>）</a:t>
                      </a:r>
                      <a:r>
                        <a:rPr lang="zh-CN" sz="1600" kern="0" dirty="0">
                          <a:latin typeface="Times New Roman" panose="02020603050405020304"/>
                          <a:ea typeface="微软雅黑" panose="020B0503020204020204" pitchFamily="34" charset="-122"/>
                          <a:cs typeface="宋体" panose="02010600030101010101" pitchFamily="2" charset="-122"/>
                        </a:rPr>
                        <a:t>巡检时与他人闲谈。</a:t>
                      </a:r>
                      <a:endParaRPr lang="zh-CN" sz="1600" kern="100" dirty="0">
                        <a:latin typeface="Times New Roman" panose="02020603050405020304"/>
                        <a:ea typeface="微软雅黑" panose="020B0503020204020204" pitchFamily="34"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精力不集中造成检查不到位或人员坠落。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上</a:t>
                      </a:r>
                      <a:r>
                        <a:rPr lang="zh-CN" altLang="en-US" sz="1600" kern="0" dirty="0">
                          <a:latin typeface="Times New Roman" panose="02020603050405020304"/>
                          <a:ea typeface="微软雅黑" panose="020B0503020204020204" pitchFamily="34" charset="-122"/>
                          <a:cs typeface="宋体" panose="02010600030101010101" pitchFamily="2" charset="-122"/>
                        </a:rPr>
                        <a:t>窑（罐）</a:t>
                      </a:r>
                      <a:r>
                        <a:rPr lang="zh-CN" sz="1600" kern="0" dirty="0">
                          <a:latin typeface="Times New Roman" panose="02020603050405020304"/>
                          <a:ea typeface="微软雅黑" panose="020B0503020204020204" pitchFamily="34" charset="-122"/>
                          <a:cs typeface="宋体" panose="02010600030101010101" pitchFamily="2" charset="-122"/>
                        </a:rPr>
                        <a:t>巡检时禁止闲谈。</a:t>
                      </a:r>
                      <a:endParaRPr lang="zh-CN" sz="1600" kern="100" dirty="0">
                        <a:latin typeface="Times New Roman" panose="02020603050405020304"/>
                        <a:ea typeface="微软雅黑" panose="020B0503020204020204" pitchFamily="34"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9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上</a:t>
                      </a:r>
                      <a:r>
                        <a:rPr lang="zh-CN" altLang="en-US" sz="1600" kern="0" dirty="0">
                          <a:latin typeface="Times New Roman" panose="02020603050405020304"/>
                          <a:ea typeface="微软雅黑" panose="020B0503020204020204" pitchFamily="34" charset="-122"/>
                          <a:cs typeface="宋体" panose="02010600030101010101" pitchFamily="2" charset="-122"/>
                        </a:rPr>
                        <a:t>窑（罐）</a:t>
                      </a:r>
                      <a:r>
                        <a:rPr lang="zh-CN" sz="1600" kern="0" dirty="0">
                          <a:latin typeface="Times New Roman" panose="02020603050405020304"/>
                          <a:ea typeface="微软雅黑" panose="020B0503020204020204" pitchFamily="34" charset="-122"/>
                          <a:cs typeface="宋体" panose="02010600030101010101" pitchFamily="2" charset="-122"/>
                        </a:rPr>
                        <a:t>时不系安全带。</a:t>
                      </a:r>
                      <a:endParaRPr lang="zh-CN" sz="1600" kern="100" dirty="0">
                        <a:latin typeface="Times New Roman" panose="02020603050405020304"/>
                        <a:ea typeface="微软雅黑" panose="020B0503020204020204" pitchFamily="34"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人员坠落。</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加强监督，发现即严厉惩处。</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69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雨雪天气不采取措施单独上</a:t>
                      </a:r>
                      <a:r>
                        <a:rPr lang="zh-CN" altLang="en-US" sz="1600" kern="0" dirty="0">
                          <a:latin typeface="Times New Roman" panose="02020603050405020304"/>
                          <a:ea typeface="微软雅黑" panose="020B0503020204020204" pitchFamily="34" charset="-122"/>
                          <a:cs typeface="宋体" panose="02010600030101010101" pitchFamily="2" charset="-122"/>
                        </a:rPr>
                        <a:t>窑（罐）</a:t>
                      </a:r>
                      <a:r>
                        <a:rPr lang="zh-CN" sz="1600" kern="0" dirty="0">
                          <a:latin typeface="Times New Roman" panose="02020603050405020304"/>
                          <a:ea typeface="微软雅黑" panose="020B0503020204020204" pitchFamily="34" charset="-122"/>
                          <a:cs typeface="宋体" panose="02010600030101010101" pitchFamily="2" charset="-122"/>
                        </a:rPr>
                        <a:t>。</a:t>
                      </a:r>
                      <a:endParaRPr lang="zh-CN" sz="1600" kern="100" dirty="0">
                        <a:latin typeface="Times New Roman" panose="02020603050405020304"/>
                        <a:ea typeface="微软雅黑" panose="020B0503020204020204" pitchFamily="34"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滑倒、坠落。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上</a:t>
                      </a:r>
                      <a:r>
                        <a:rPr lang="zh-CN" altLang="en-US" sz="1600" kern="0" dirty="0">
                          <a:latin typeface="Times New Roman" panose="02020603050405020304"/>
                          <a:ea typeface="微软雅黑" panose="020B0503020204020204" pitchFamily="34" charset="-122"/>
                          <a:cs typeface="宋体" panose="02010600030101010101" pitchFamily="2" charset="-122"/>
                        </a:rPr>
                        <a:t>窑（罐）</a:t>
                      </a:r>
                      <a:r>
                        <a:rPr lang="zh-CN" sz="1600" kern="0" dirty="0">
                          <a:latin typeface="Times New Roman" panose="02020603050405020304"/>
                          <a:ea typeface="微软雅黑" panose="020B0503020204020204" pitchFamily="34" charset="-122"/>
                          <a:cs typeface="宋体" panose="02010600030101010101" pitchFamily="2" charset="-122"/>
                        </a:rPr>
                        <a:t>前必须清除积雪，必要时做防滑措施。 </a:t>
                      </a:r>
                      <a:endParaRPr lang="zh-CN" sz="1600" kern="100" dirty="0">
                        <a:latin typeface="Times New Roman" panose="02020603050405020304"/>
                        <a:ea typeface="微软雅黑" panose="020B0503020204020204" pitchFamily="34" charset="-122"/>
                        <a:cs typeface="Times New Roman" panose="02020603050405020304"/>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不按时巡检。</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不能及时发现异常状况、不能掌握可靠数据。</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增强操作人员责任心，加强对巡视的检查力度。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不按规定的程序开启电器。</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电器损毁、电气火灾。</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熟悉操作程序并严格执行。</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湿手操作电器。</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人员触电伤亡。</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进行电气知识教育，避免湿手操作。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416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使用铜丝或其它导线及不符合规范的电器保险丝。</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引发电器设备、线路故障或电气火灾。</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按电器负荷规范使用保险丝。</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21300"/>
        </p:xfrm>
        <a:graphic>
          <a:graphicData uri="http://schemas.openxmlformats.org/drawingml/2006/table">
            <a:tbl>
              <a:tblPr firstRow="1" bandRow="1">
                <a:tableStyleId>{5C22544A-7EE6-4342-B048-85BDC9FD1C3A}</a:tableStyleId>
              </a:tblPr>
              <a:tblGrid>
                <a:gridCol w="642937"/>
                <a:gridCol w="2800349"/>
                <a:gridCol w="2643187"/>
                <a:gridCol w="2628902"/>
              </a:tblGrid>
              <a:tr h="549461">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电气作业不穿绝缘鞋、不戴手套；不带验电笔；使用绝缘等级不够的螺丝刀、钳子等。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引发人员触电伤亡事故。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进行安全用电常识教育，规范用电作业。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42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使用移动式电动工、器具不接保护接地线。</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引发人员触电伤亡事故。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加强用电常识教育，规范电动工、器具使用。</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使用Ⅰ类手持电动工具不戴绝缘手套或穿绝缘鞋。</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引发人员触电伤亡事故。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使用绝缘良好的防护手套、穿绝缘鞋。有条件时，站在绝缘垫上作业。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5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使用砂轮机及无齿锯时，不戴防护眼镜、操作站立方位不对。</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飞溅金属屑刺伤眼睛或砂轮破裂造成人身伤害。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坚持不戴防护眼镜不作业，不正对运转砂轮操作。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使用钻床或大锤时戴手套。</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手套卷入钻床造成人身伤害，戴手套使用大锤易造成大锤脱手伤人。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不违反安全操作要求。</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44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检修电气时不按规程断开电源。</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人员触电伤亡。</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检修时必须先按规程断开电源，取下保险。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5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设备满负荷或超负荷运行。</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引发设备事故。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调整、优化操作，加强巡检，确保设备的安全运行。</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11788"/>
        </p:xfrm>
        <a:graphic>
          <a:graphicData uri="http://schemas.openxmlformats.org/drawingml/2006/table">
            <a:tbl>
              <a:tblPr firstRow="1" bandRow="1">
                <a:tableStyleId>{5C22544A-7EE6-4342-B048-85BDC9FD1C3A}</a:tableStyleId>
              </a:tblPr>
              <a:tblGrid>
                <a:gridCol w="642937"/>
                <a:gridCol w="2800349"/>
                <a:gridCol w="2643187"/>
                <a:gridCol w="2628902"/>
              </a:tblGrid>
              <a:tr h="549302">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4" marB="380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起动机泵不盘车。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引发设备及电器设备事故。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严格操作规程，启动备用设备时必须盘车。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1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在照明设施不完好的情况下，不带电筒检查运转设备及靠近设备旋转部位。</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人身伤害。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采取其它照明设施，两人巡回检查。</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用湿拖把拖绝缘胶皮。</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人体触电或电器设备故障。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禁止用湿拖把拖绝缘胶皮。</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4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以习惯判断操作代替调度指令操作。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引发设备、生产、人身事故。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按工艺流程操作，以数据及仪器为准。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3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工作服未扣、安全帽未系带、未穿防静电绝缘鞋。</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产生静电、引起火灾。</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加强监督检查，班前安全教育。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86">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女工长发未盘入安全帽内。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长发卷入设备，引发人身伤害。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加强监督检查力度，严格考核。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4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流程切换未填写操作票。</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操作失误，引起事故。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必须填流程切换操作票。</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21288"/>
        </p:xfrm>
        <a:graphic>
          <a:graphicData uri="http://schemas.openxmlformats.org/drawingml/2006/table">
            <a:tbl>
              <a:tblPr firstRow="1" bandRow="1">
                <a:tableStyleId>{5C22544A-7EE6-4342-B048-85BDC9FD1C3A}</a:tableStyleId>
              </a:tblPr>
              <a:tblGrid>
                <a:gridCol w="642937"/>
                <a:gridCol w="3014662"/>
                <a:gridCol w="2428874"/>
                <a:gridCol w="2628902"/>
              </a:tblGrid>
              <a:tr h="549341">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8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使用梯子无人扶持或不绑牢。</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高处坠落。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落实安全措施，一人登高作业，一人扶梯子监护。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不正确穿戴和使用劳动保护用品。如安全帽不带帽带、劳保不扣衣扣，袒胸露背等。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不按规定使用劳动防护用品安全防护等级，可能造成意外伤害。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严格管理、加强教育、严格考核。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5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忽视安全警告标志。</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缺乏操作前的安全警示，可能造成意外事故。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加强安全教育，树立安全意识。警示标示要明显。</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不按规定及时清理作业现场，清除的废料、垃圾，不向规定地点倾倒，工件任意摆放，堵塞通道。</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造成个人伤害、妨碍紧急撤离。</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加强监督检查和考核奖惩，做到一天两清。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6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作业不使用作业票、无安全措施，或有安全措施而不认真执行。</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可能因不按程序作业及安全措施不落实引发事故。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加强管理，严格落实作业票的安全规定执行，不得私自更改。</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不核对或不按作业票内容进行操作。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引发生产、人身事故。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严格按审批后的作业票进行操作。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0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作业票不带到作业现场，操作完成后回房补填记录。</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造成误操作，引发工业生产事故。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严格操作及监护规定，坚持一人唱票一人操作。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642938" y="2071688"/>
            <a:ext cx="7786688" cy="2678113"/>
          </a:xfrm>
          <a:prstGeom prst="rect">
            <a:avLst/>
          </a:prstGeom>
        </p:spPr>
        <p:txBody>
          <a:bodyPr>
            <a:spAutoFit/>
          </a:bodyPr>
          <a:lstStyle/>
          <a:p>
            <a:pPr marL="0" marR="0" lvl="0" indent="0" algn="l" defTabSz="914400" rtl="0" eaLnBrk="1" fontAlgn="auto" latinLnBrk="0" hangingPunct="1">
              <a:lnSpc>
                <a:spcPct val="160000"/>
              </a:lnSpc>
              <a:spcBef>
                <a:spcPct val="50000"/>
              </a:spcBef>
              <a:spcAft>
                <a:spcPct val="0"/>
              </a:spcAft>
              <a:buClrTx/>
              <a:buSzTx/>
              <a:buFontTx/>
              <a:buNone/>
              <a:defRPr/>
            </a:pPr>
            <a:r>
              <a:rPr kumimoji="1"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      公司非常重视安全管理，并已经建立了安全管理体系，</a:t>
            </a:r>
            <a:r>
              <a:rPr kumimoji="1" lang="zh-CN" altLang="en-US" sz="35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rPr>
              <a:t>为什么“三违”现象还时有发生？</a:t>
            </a:r>
            <a:endParaRPr kumimoji="1" lang="zh-CN" altLang="en-US" sz="35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方正大标宋简体" pitchFamily="2" charset="-122"/>
              <a:ea typeface="方正大标宋简体" pitchFamily="2" charset="-122"/>
              <a:cs typeface="+mn-cs"/>
            </a:endParaRPr>
          </a:p>
        </p:txBody>
      </p:sp>
      <p:pic>
        <p:nvPicPr>
          <p:cNvPr id="26627" name="Picture 2" descr="C:\Documents and Settings\Administrator\桌面\图片1.jpg"/>
          <p:cNvPicPr>
            <a:picLocks noChangeAspect="1"/>
          </p:cNvPicPr>
          <p:nvPr/>
        </p:nvPicPr>
        <p:blipFill>
          <a:blip r:embed="rId1"/>
          <a:stretch>
            <a:fillRect/>
          </a:stretch>
        </p:blipFill>
        <p:spPr>
          <a:xfrm rot="1646762" flipH="1">
            <a:off x="3759200" y="3960813"/>
            <a:ext cx="1504950" cy="1800225"/>
          </a:xfrm>
          <a:prstGeom prst="rect">
            <a:avLst/>
          </a:prstGeom>
          <a:noFill/>
          <a:ln w="9525">
            <a:noFill/>
          </a:ln>
        </p:spPr>
      </p:pic>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38763"/>
        </p:xfrm>
        <a:graphic>
          <a:graphicData uri="http://schemas.openxmlformats.org/drawingml/2006/table">
            <a:tbl>
              <a:tblPr firstRow="1" bandRow="1">
                <a:tableStyleId>{5C22544A-7EE6-4342-B048-85BDC9FD1C3A}</a:tableStyleId>
              </a:tblPr>
              <a:tblGrid>
                <a:gridCol w="642937"/>
                <a:gridCol w="3014662"/>
                <a:gridCol w="2428874"/>
                <a:gridCol w="2628902"/>
              </a:tblGrid>
              <a:tr h="54932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6" marB="380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5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设备运转过程时加油、修理、调整、清扫作业。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可能造成人员伤害。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加强管理，加强教育，严格执行安全操作规程。</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7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跨越（或钻）临时安全围栏。</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可能造成人员伤害。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加强管理，加强教育。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3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气焊作业时忽视氧气瓶、乙炔瓶的安全使用要求及安全距离。</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发生着火、爆炸事故。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加强管理，加强教育，严格考核。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3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电焊作业时，焊工在附近其他设备、管线上引弧。</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造成设备、管线击穿，或使设备、管线损伤，造成火灾、爆炸。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严格执行电气焊安全操作规程，强化管理，严格考核。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25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电焊工作业时着装不规范，护具不全。如上衣塞在裤子里；裤脚塞在靴子里；绝缘手套破损，不戴防护眼镜等。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飞溅金属飞入衣内致人灼伤，戴破的手套灼伤手，电焊弧光刺伤眼睛。</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加强教育，规范着装，使用符合要求的面罩，戴防护眼镜。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0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不按规定进行消防泵每日盘泵、每周试泵操作。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导致设备损坏、影响应急响应。</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加强管理，落实措施，责任到人，建立定期工作日。</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76">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驾驶员在驾驶中与乘员闲谈或打电话。</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精力不集中造成交通事故。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落实五项拒绝制，禁止行驶中与驾驶员闲谈。</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65713"/>
        </p:xfrm>
        <a:graphic>
          <a:graphicData uri="http://schemas.openxmlformats.org/drawingml/2006/table">
            <a:tbl>
              <a:tblPr firstRow="1" bandRow="1">
                <a:tableStyleId>{5C22544A-7EE6-4342-B048-85BDC9FD1C3A}</a:tableStyleId>
              </a:tblPr>
              <a:tblGrid>
                <a:gridCol w="642937"/>
                <a:gridCol w="3014662"/>
                <a:gridCol w="2428874"/>
                <a:gridCol w="2628902"/>
              </a:tblGrid>
              <a:tr h="549400">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5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驾驶员在驾驶中吸烟或进食。</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精力不集中、操作失误引发交通事故。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加强教育，与乘员之间互相监督。</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56">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驾驶员驾车时强超强会。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交通事故。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加强交通规则教育和路查路检。</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0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疲劳驾车。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损坏设备及人身事故。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疲劳时应及时停车休息，严格考核。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76">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车辆带故障执行运输任务。</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车辆损坏或事故。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做好例行检查和保养，发现故障及时修理。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5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违章驾驶车辆，开带病车。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交通事故。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加强交通规则教育和路查路检。</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38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破碎机在运转中打开观察孔。</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挤伤、绞伤、砸伤事故。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悬挂警示牌，禁止在运行中打开观察孔。</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76">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皮带转动中人员靠近。</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刮伤、绞伤事故。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悬挂警示牌，加强个人安全意识教育。</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83175"/>
        </p:xfrm>
        <a:graphic>
          <a:graphicData uri="http://schemas.openxmlformats.org/drawingml/2006/table">
            <a:tbl>
              <a:tblPr firstRow="1" bandRow="1">
                <a:tableStyleId>{5C22544A-7EE6-4342-B048-85BDC9FD1C3A}</a:tableStyleId>
              </a:tblPr>
              <a:tblGrid>
                <a:gridCol w="642937"/>
                <a:gridCol w="3014662"/>
                <a:gridCol w="2428874"/>
                <a:gridCol w="2628902"/>
              </a:tblGrid>
              <a:tr h="549281">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振动筛在运行中靠近。</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造成挤伤、绞伤事故。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加强教育，强化管理，严格执行设备运行安全规定。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2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破碎机发生堵塞清理时。</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防止有人送电，造成挤伤、绞伤。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必须停电，严格执行安全检修规定，严格检查考核。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19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启动输煤系统时不开预警铃。</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造成正在检修，清理卫生人员刮伤、绞伤事故等。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启动预警铃，人员闪开，加强人员安全教育。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8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电滚筒在运行中若有卡涩物。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挤伤、绞伤。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运转设备禁止用手取，先停止设备运转，再清除卡涩物，严格检查考核。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在斜廊作业或清理卫生时。</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滑跌、摔伤。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加强个人安全防护，安全带（绳）。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6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料仓</a:t>
                      </a:r>
                      <a:r>
                        <a:rPr lang="zh-CN" sz="1600" kern="0" dirty="0">
                          <a:latin typeface="Times New Roman" panose="02020603050405020304"/>
                          <a:ea typeface="微软雅黑" panose="020B0503020204020204" pitchFamily="34" charset="-122"/>
                          <a:cs typeface="宋体" panose="02010600030101010101" pitchFamily="2" charset="-122"/>
                        </a:rPr>
                        <a:t>下料口</a:t>
                      </a:r>
                      <a:r>
                        <a:rPr lang="zh-CN" altLang="en-US" sz="1600" kern="0" dirty="0">
                          <a:latin typeface="Times New Roman" panose="02020603050405020304"/>
                          <a:ea typeface="微软雅黑" panose="020B0503020204020204" pitchFamily="34" charset="-122"/>
                          <a:cs typeface="宋体" panose="02010600030101010101" pitchFamily="2" charset="-122"/>
                        </a:rPr>
                        <a:t>旁</a:t>
                      </a:r>
                      <a:r>
                        <a:rPr lang="zh-CN" sz="1600" kern="0" dirty="0">
                          <a:latin typeface="Times New Roman" panose="02020603050405020304"/>
                          <a:ea typeface="微软雅黑" panose="020B0503020204020204" pitchFamily="34" charset="-122"/>
                          <a:cs typeface="宋体" panose="02010600030101010101" pitchFamily="2" charset="-122"/>
                        </a:rPr>
                        <a:t>作业时。</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坠落、摔伤。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加强个人安全防护，禁止在边沿工作。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2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在工作中跨越皮带。</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造成摔伤，刮伤。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做好现场表示，加强职工安全教育，严格检查考核。</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300663"/>
        </p:xfrm>
        <a:graphic>
          <a:graphicData uri="http://schemas.openxmlformats.org/drawingml/2006/table">
            <a:tbl>
              <a:tblPr firstRow="1" bandRow="1">
                <a:tableStyleId>{5C22544A-7EE6-4342-B048-85BDC9FD1C3A}</a:tableStyleId>
              </a:tblPr>
              <a:tblGrid>
                <a:gridCol w="642937"/>
                <a:gridCol w="3014662"/>
                <a:gridCol w="2428874"/>
                <a:gridCol w="2628902"/>
              </a:tblGrid>
              <a:tr h="549429">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9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铲车载人。</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摔伤、跌落。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必要时做好安全措施，系好安全带，严格检查考核。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给煤机发生卡塞时。</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挤伤、绞伤。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运转设备禁止用手取，停止设备后再清除杂物。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3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机器运转时进行维护保养</a:t>
                      </a:r>
                      <a:r>
                        <a:rPr lang="zh-CN" sz="1600" kern="0" dirty="0">
                          <a:latin typeface="Times New Roman" panose="02020603050405020304"/>
                          <a:ea typeface="微软雅黑" panose="020B0503020204020204" pitchFamily="34" charset="-122"/>
                          <a:cs typeface="宋体" panose="02010600030101010101" pitchFamily="2" charset="-122"/>
                        </a:rPr>
                        <a:t>。</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绞伤事故。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运转设备静止后再进行更换，杜绝违章操作。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出炉作业时无关人员</a:t>
                      </a:r>
                      <a:r>
                        <a:rPr lang="zh-CN" sz="1600" kern="0" dirty="0">
                          <a:latin typeface="Times New Roman" panose="02020603050405020304"/>
                          <a:ea typeface="微软雅黑" panose="020B0503020204020204" pitchFamily="34" charset="-122"/>
                          <a:cs typeface="宋体" panose="02010600030101010101" pitchFamily="2" charset="-122"/>
                        </a:rPr>
                        <a:t>靠近。</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高温烫伤，爆炸伤人。</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高温高压设备禁止在附近长时间逗留，必要时做好防高温措施。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100" dirty="0">
                          <a:latin typeface="Times New Roman" panose="02020603050405020304"/>
                          <a:ea typeface="微软雅黑" panose="020B0503020204020204" pitchFamily="34" charset="-122"/>
                          <a:cs typeface="Times New Roman" panose="02020603050405020304"/>
                        </a:rPr>
                        <a:t>热电石取样时不戴防护面屏。</a:t>
                      </a:r>
                      <a:endParaRPr lang="zh-CN" altLang="en-US"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高温灼烫</a:t>
                      </a:r>
                      <a:r>
                        <a:rPr lang="zh-CN" sz="1600" kern="0" dirty="0">
                          <a:latin typeface="Times New Roman" panose="02020603050405020304"/>
                          <a:ea typeface="微软雅黑" panose="020B0503020204020204" pitchFamily="34" charset="-122"/>
                          <a:cs typeface="宋体" panose="02010600030101010101" pitchFamily="2" charset="-122"/>
                        </a:rPr>
                        <a:t>。</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严格执行操作规程，加强专业安全知识教育，加强个人安全意识。</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高温高压</a:t>
                      </a:r>
                      <a:r>
                        <a:rPr lang="zh-CN" altLang="en-US" sz="1600" kern="0" dirty="0">
                          <a:latin typeface="Times New Roman" panose="02020603050405020304"/>
                          <a:ea typeface="微软雅黑" panose="020B0503020204020204" pitchFamily="34" charset="-122"/>
                          <a:cs typeface="宋体" panose="02010600030101010101" pitchFamily="2" charset="-122"/>
                        </a:rPr>
                        <a:t>设备运行中无关人员</a:t>
                      </a:r>
                      <a:r>
                        <a:rPr lang="zh-CN" sz="1600" kern="0" dirty="0">
                          <a:latin typeface="Times New Roman" panose="02020603050405020304"/>
                          <a:ea typeface="微软雅黑" panose="020B0503020204020204" pitchFamily="34" charset="-122"/>
                          <a:cs typeface="宋体" panose="02010600030101010101" pitchFamily="2" charset="-122"/>
                        </a:rPr>
                        <a:t>靠近。</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火灾、烫伤。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禁止在高温高压设备附近停留，加强安全教育，提高个人安全意识。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运行中的主蒸汽管道阀门高温高压，人员靠近。</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火灾、烫伤、爆燃。</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禁止在高温高压设备附近停留，加强安全教育，提高个人安全意识。</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26075"/>
        </p:xfrm>
        <a:graphic>
          <a:graphicData uri="http://schemas.openxmlformats.org/drawingml/2006/table">
            <a:tbl>
              <a:tblPr firstRow="1" bandRow="1">
                <a:tableStyleId>{5C22544A-7EE6-4342-B048-85BDC9FD1C3A}</a:tableStyleId>
              </a:tblPr>
              <a:tblGrid>
                <a:gridCol w="642937"/>
                <a:gridCol w="3014662"/>
                <a:gridCol w="2428874"/>
                <a:gridCol w="2628902"/>
              </a:tblGrid>
              <a:tr h="549350">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8" marB="3809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9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锅炉运行人员在巡视中，靠近炉门、防爆门等。</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火灾、炉内喷火伤人。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观察燃烧时，带防火面罩、护目镜，加强检查处罚力度。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除尘器在运行中。</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人员靠近检查孔，烫伤和触电。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除尘设备在运行中禁止触摸，加强管理，提高个人防护意识。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58">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煤气作业区平台上工作。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坠落伤人，坠物。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必须系好安全带，传递物件严禁抛甩。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煤气管道在运行中损坏泄漏。</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人员中毒。</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立即启动预案，加强人员疏散和煤气方面教育，平时做好预案演练。</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煤气放水人员不看风向无监护人。</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人员中毒。</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煤气放水时，人员必须站在上风处，必须有人监护，加强煤气方面知识学习。</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电石炉塌料</a:t>
                      </a:r>
                      <a:r>
                        <a:rPr lang="zh-CN" sz="1600" kern="0" dirty="0">
                          <a:latin typeface="Times New Roman" panose="02020603050405020304"/>
                          <a:ea typeface="微软雅黑" panose="020B0503020204020204" pitchFamily="34" charset="-122"/>
                          <a:cs typeface="宋体" panose="02010600030101010101" pitchFamily="2" charset="-122"/>
                        </a:rPr>
                        <a:t>喷火，巡视人员在危险区内。</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烧伤事故、人身伤害。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巡视人员不得在危险区内逗留和无关工作，加强管理严格考核。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在车间内巡视人员不带安全帽。</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空中落物伤人。</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严格执行进入车间必须带安全帽，严格执行检查力度，严格考核。</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22900"/>
        </p:xfrm>
        <a:graphic>
          <a:graphicData uri="http://schemas.openxmlformats.org/drawingml/2006/table">
            <a:tbl>
              <a:tblPr firstRow="1" bandRow="1">
                <a:tableStyleId>{5C22544A-7EE6-4342-B048-85BDC9FD1C3A}</a:tableStyleId>
              </a:tblPr>
              <a:tblGrid>
                <a:gridCol w="642937"/>
                <a:gridCol w="3014662"/>
                <a:gridCol w="2428874"/>
                <a:gridCol w="2628902"/>
              </a:tblGrid>
              <a:tr h="549275">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2" marB="380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999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给水泵在运行中，巡视人员触摸运转部分（无防护部分）。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绞伤人身伤害事故。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对设备要安装防护罩，加强安全教育，发现严厉惩处。</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除尘人员在清理堵灰时，把手伸进给料机观察孔内。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绞卷、挤伤事故。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处理事故时，先停止设备运转后，再清理，加强管理，严格检查考核。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上下楼梯巡视人员将双手插在裤兜内。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摔伤事故。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加强个人安全意识教育，严格执行考核规定，提高职工自我防护意识。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在煤气</a:t>
                      </a:r>
                      <a:r>
                        <a:rPr lang="zh-CN" altLang="en-US" sz="1600" kern="0" dirty="0">
                          <a:latin typeface="Times New Roman" panose="02020603050405020304"/>
                          <a:ea typeface="微软雅黑" panose="020B0503020204020204" pitchFamily="34" charset="-122"/>
                          <a:cs typeface="宋体" panose="02010600030101010101" pitchFamily="2" charset="-122"/>
                        </a:rPr>
                        <a:t>区域用铁器敲打罐体、设备</a:t>
                      </a:r>
                      <a:r>
                        <a:rPr lang="zh-CN" sz="1600" kern="0" dirty="0">
                          <a:latin typeface="Times New Roman" panose="02020603050405020304"/>
                          <a:ea typeface="微软雅黑" panose="020B0503020204020204" pitchFamily="34" charset="-122"/>
                          <a:cs typeface="宋体" panose="02010600030101010101" pitchFamily="2" charset="-122"/>
                        </a:rPr>
                        <a:t>。</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产生火花引发爆炸</a:t>
                      </a:r>
                      <a:r>
                        <a:rPr lang="zh-CN" sz="1600" kern="0" dirty="0">
                          <a:latin typeface="Times New Roman" panose="02020603050405020304"/>
                          <a:ea typeface="微软雅黑" panose="020B0503020204020204" pitchFamily="34" charset="-122"/>
                          <a:cs typeface="宋体" panose="02010600030101010101" pitchFamily="2" charset="-122"/>
                        </a:rPr>
                        <a:t>事故。</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加强安全知识教育，加大检查力度，发现严厉惩处。</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999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工作服在工作时没有作到“三紧”。</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引发人身伤害事故。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加强劳保护品的检查和监督力度，严格考核。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5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altLang="en-US" sz="1600" kern="0" dirty="0">
                          <a:latin typeface="Times New Roman" panose="02020603050405020304"/>
                          <a:ea typeface="微软雅黑" panose="020B0503020204020204" pitchFamily="34" charset="-122"/>
                          <a:cs typeface="宋体" panose="02010600030101010101" pitchFamily="2" charset="-122"/>
                        </a:rPr>
                        <a:t>巡视人员在</a:t>
                      </a:r>
                      <a:r>
                        <a:rPr lang="zh-CN" sz="1600" kern="0" dirty="0">
                          <a:latin typeface="Times New Roman" panose="02020603050405020304"/>
                          <a:ea typeface="微软雅黑" panose="020B0503020204020204" pitchFamily="34" charset="-122"/>
                          <a:cs typeface="宋体" panose="02010600030101010101" pitchFamily="2" charset="-122"/>
                        </a:rPr>
                        <a:t>煤气区域停留和吸烟。</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煤气爆炸和火灾事故。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加强煤气安全知识学习，加大巡视力度，发现严厉惩处。</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近视眼不带近视镜。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误操作和人身事故。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应配带眼镜，加强个人安全知识教育。</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281613"/>
        </p:xfrm>
        <a:graphic>
          <a:graphicData uri="http://schemas.openxmlformats.org/drawingml/2006/table">
            <a:tbl>
              <a:tblPr firstRow="1" bandRow="1">
                <a:tableStyleId>{5C22544A-7EE6-4342-B048-85BDC9FD1C3A}</a:tableStyleId>
              </a:tblPr>
              <a:tblGrid>
                <a:gridCol w="642937"/>
                <a:gridCol w="3014662"/>
                <a:gridCol w="2428874"/>
                <a:gridCol w="2628902"/>
              </a:tblGrid>
              <a:tr h="549379">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13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运行人员在擦玻璃和高处作业不系安全带。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摔伤。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加强安全知识教育，严格检查和监督，发现严厉惩处。</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332">
                <a:tc>
                  <a:txBody>
                    <a:bodyPr/>
                    <a:lstStyle/>
                    <a:p>
                      <a:pPr algn="just">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  72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运行人员在工作期间禁止穿高跟鞋、拖鞋、凉鞋进入生产车间。</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造成人身伤害事故。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加强监督检查力度，加强管理，严格执行考核力度。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28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工作人员禁止酒后上岗。</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误操作和人身伤害事故。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严格执行饮酒规定，加大检查力度，严厉惩处。</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948">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锅炉排污时要戴好劳保用品。</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烫伤。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严格监督、检查力度和考核规定。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进入煤气作业区前未</a:t>
                      </a:r>
                      <a:r>
                        <a:rPr lang="zh-CN" altLang="en-US" sz="1600" kern="0" dirty="0">
                          <a:latin typeface="Times New Roman" panose="02020603050405020304"/>
                          <a:ea typeface="微软雅黑" panose="020B0503020204020204" pitchFamily="34" charset="-122"/>
                          <a:cs typeface="宋体" panose="02010600030101010101" pitchFamily="2" charset="-122"/>
                        </a:rPr>
                        <a:t>佩戴气体检测仪</a:t>
                      </a:r>
                      <a:r>
                        <a:rPr lang="zh-CN" sz="1600" kern="0" dirty="0">
                          <a:latin typeface="Times New Roman" panose="02020603050405020304"/>
                          <a:ea typeface="微软雅黑" panose="020B0503020204020204" pitchFamily="34" charset="-122"/>
                          <a:cs typeface="宋体" panose="02010600030101010101" pitchFamily="2" charset="-122"/>
                        </a:rPr>
                        <a:t>。</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不工作先中毒。</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严格执行煤气操作规程，先戴好面具再进入作业区，加强管理、检查、处罚力度。</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验电时不用验电笔，用手掌验电。</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触电及人身伤害事故。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严格执行用电安全，加大对作业人员的检查力度和处罚力度。提高职工安全意识。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进入高、低压室不穿个人防护用品。</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触电及其他事故。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加大安全检查力度，严格执行考核规定及高、低压室巡视力度。</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083175"/>
        </p:xfrm>
        <a:graphic>
          <a:graphicData uri="http://schemas.openxmlformats.org/drawingml/2006/table">
            <a:tbl>
              <a:tblPr firstRow="1" bandRow="1">
                <a:tableStyleId>{5C22544A-7EE6-4342-B048-85BDC9FD1C3A}</a:tableStyleId>
              </a:tblPr>
              <a:tblGrid>
                <a:gridCol w="642937"/>
                <a:gridCol w="3014662"/>
                <a:gridCol w="2428874"/>
                <a:gridCol w="2628902"/>
              </a:tblGrid>
              <a:tr h="549281">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3" marB="3809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带电的高压设备用铁皮毛刷清扫。</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触电、短路人身设备事故。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加大检查力度，带电设备不许清扫，发现严厉惩处。</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22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接临时电源和更换灯泡不停电。</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触电、灯泡爆炸伤人。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更换时必须停电，严禁带电操作。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19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清扫各种电容器不先放电而清扫。</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余电伤人。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必须连接好地线进行放电，严禁不放电就清扫。</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38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巡视熔断器时不站在绝缘垫上。</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各种操作必须站在绝缘垫上工作，严格执行电业安全规定。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2000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检修设备停电后不挂牌。</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有人合闸，造成人身事故。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停电检修必须挂牌和有人监护，严格执行工作票规定。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4526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雷雨天气摇线路绝缘。</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造成雷击。</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阴雨天气严禁外出线路摇绝缘。</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282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系统或带电设备接地时，进入危险区。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造成人身触电事故。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严格执行室外</a:t>
                      </a:r>
                      <a:r>
                        <a:rPr lang="en-US" sz="1600" kern="0" dirty="0">
                          <a:latin typeface="Times New Roman" panose="02020603050405020304"/>
                          <a:ea typeface="微软雅黑" panose="020B0503020204020204" pitchFamily="34" charset="-122"/>
                          <a:cs typeface="宋体" panose="02010600030101010101" pitchFamily="2" charset="-122"/>
                        </a:rPr>
                        <a:t>8</a:t>
                      </a:r>
                      <a:r>
                        <a:rPr lang="zh-CN" sz="1600" kern="0" dirty="0">
                          <a:latin typeface="Times New Roman" panose="02020603050405020304"/>
                          <a:ea typeface="微软雅黑" panose="020B0503020204020204" pitchFamily="34" charset="-122"/>
                          <a:cs typeface="宋体" panose="02010600030101010101" pitchFamily="2" charset="-122"/>
                        </a:rPr>
                        <a:t>米，室内</a:t>
                      </a:r>
                      <a:r>
                        <a:rPr lang="en-US" sz="1600" kern="0" dirty="0">
                          <a:latin typeface="Times New Roman" panose="02020603050405020304"/>
                          <a:ea typeface="微软雅黑" panose="020B0503020204020204" pitchFamily="34" charset="-122"/>
                          <a:cs typeface="宋体" panose="02010600030101010101" pitchFamily="2" charset="-122"/>
                        </a:rPr>
                        <a:t>4</a:t>
                      </a:r>
                      <a:r>
                        <a:rPr lang="zh-CN" sz="1600" kern="0" dirty="0">
                          <a:latin typeface="Times New Roman" panose="02020603050405020304"/>
                          <a:ea typeface="微软雅黑" panose="020B0503020204020204" pitchFamily="34" charset="-122"/>
                          <a:cs typeface="宋体" panose="02010600030101010101" pitchFamily="2" charset="-122"/>
                        </a:rPr>
                        <a:t>米安全规定。</a:t>
                      </a: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214438"/>
          <a:ext cx="8715375" cy="5419725"/>
        </p:xfrm>
        <a:graphic>
          <a:graphicData uri="http://schemas.openxmlformats.org/drawingml/2006/table">
            <a:tbl>
              <a:tblPr firstRow="1" bandRow="1">
                <a:tableStyleId>{5C22544A-7EE6-4342-B048-85BDC9FD1C3A}</a:tableStyleId>
              </a:tblPr>
              <a:tblGrid>
                <a:gridCol w="642937"/>
                <a:gridCol w="3014662"/>
                <a:gridCol w="2428874"/>
                <a:gridCol w="2628902"/>
              </a:tblGrid>
              <a:tr h="549434">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3" marB="3810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接触高压设备时不戴高压绝缘手套。</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接触高压电气设备时，必须带高压绝缘手套，执行好电业安全规定。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装设地线前不验电。</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装设前必须验电，严禁不放电就清扫设备，以免余电伤人。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3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电气设备检修时，工作人员擅自扩大工作范围。</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人身、设备事故。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对工作的范围进行划分，隔离、现场监督检查。</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02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线路停电检修未在工作地两端装设完接地线就开始工作。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人身触电。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两端装设完接地线相互联系确定后，再进行工作。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在电气设备附近使用钢卷尺测量。</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触电、短路及设备事故。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高低压室内的电气设备附近，严禁用钢卷尺测量，以免连接触电。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接触高压设备时不戴高压绝缘手套。</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触电事故。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接触高压电气设备时，必须带高压绝缘手套，执行好电业安全规定。</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8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装设地线前不验电。</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触电。</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装设前必须验电，严禁不放电就清扫设备，以免余电伤人。</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一  般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14500" y="2928938"/>
            <a:ext cx="6572250" cy="2400300"/>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违章操作</a:t>
            </a: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严重</a:t>
            </a:r>
            <a:r>
              <a:rPr kumimoji="0" lang="zh-CN" altLang="en-US" sz="5000" b="1" i="0" u="none" strike="noStrike" kern="0" cap="none" spc="0" normalizeH="0" baseline="0" noProof="1">
                <a:ln>
                  <a:noFill/>
                </a:ln>
                <a:solidFill>
                  <a:srgbClr val="FF0000"/>
                </a:solidFill>
                <a:effectLst>
                  <a:outerShdw blurRad="38100" dist="38100" dir="2700000" algn="tl">
                    <a:schemeClr val="tx1">
                      <a:alpha val="43000"/>
                    </a:schemeClr>
                  </a:outerShdw>
                </a:effectLst>
                <a:uLnTx/>
                <a:uFillTx/>
                <a:latin typeface="微软雅黑" panose="020B0503020204020204" pitchFamily="34" charset="-122"/>
                <a:ea typeface="微软雅黑" panose="020B0503020204020204" pitchFamily="34" charset="-122"/>
                <a:cs typeface="+mn-cs"/>
              </a:rPr>
              <a:t>违章</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7"/>
          <p:cNvGrpSpPr/>
          <p:nvPr/>
        </p:nvGrpSpPr>
        <p:grpSpPr>
          <a:xfrm>
            <a:off x="835025" y="1762125"/>
            <a:ext cx="7523163" cy="3881438"/>
            <a:chOff x="617797" y="1531133"/>
            <a:chExt cx="7522422" cy="3882076"/>
          </a:xfrm>
        </p:grpSpPr>
        <p:sp>
          <p:nvSpPr>
            <p:cNvPr id="27651" name="AutoShape 4"/>
            <p:cNvSpPr/>
            <p:nvPr/>
          </p:nvSpPr>
          <p:spPr>
            <a:xfrm rot="-1857852">
              <a:off x="735020" y="1940701"/>
              <a:ext cx="2735262" cy="1152525"/>
            </a:xfrm>
            <a:prstGeom prst="cloudCallout">
              <a:avLst>
                <a:gd name="adj1" fmla="val 44421"/>
                <a:gd name="adj2" fmla="val 124190"/>
              </a:avLst>
            </a:prstGeom>
            <a:solidFill>
              <a:srgbClr val="FFFF66"/>
            </a:solidFill>
            <a:ln w="9525">
              <a:noFill/>
            </a:ln>
            <a:effectLst>
              <a:prstShdw prst="shdw17" dist="17961" dir="2699999">
                <a:srgbClr val="99993D"/>
              </a:prstShdw>
            </a:effectLst>
          </p:spPr>
          <p:txBody>
            <a:bodyPr/>
            <a:p>
              <a:pPr eaLnBrk="1" hangingPunct="1"/>
              <a:r>
                <a:rPr lang="zh-CN" altLang="en-US" sz="1600" b="1" dirty="0">
                  <a:latin typeface="Times New Roman" panose="02020603050405020304" pitchFamily="18" charset="0"/>
                </a:rPr>
                <a:t>这点小事不可能出问题，放心吧！</a:t>
              </a:r>
              <a:endParaRPr lang="zh-CN" altLang="en-US" sz="1600" b="1" dirty="0">
                <a:latin typeface="Times New Roman" panose="02020603050405020304" pitchFamily="18" charset="0"/>
              </a:endParaRPr>
            </a:p>
          </p:txBody>
        </p:sp>
        <p:sp>
          <p:nvSpPr>
            <p:cNvPr id="27652" name="AutoShape 2"/>
            <p:cNvSpPr/>
            <p:nvPr/>
          </p:nvSpPr>
          <p:spPr>
            <a:xfrm rot="802641">
              <a:off x="4888816" y="1531133"/>
              <a:ext cx="2881312" cy="1223963"/>
            </a:xfrm>
            <a:prstGeom prst="cloudCallout">
              <a:avLst>
                <a:gd name="adj1" fmla="val -32537"/>
                <a:gd name="adj2" fmla="val 106579"/>
              </a:avLst>
            </a:prstGeom>
            <a:solidFill>
              <a:srgbClr val="FFFF66"/>
            </a:solidFill>
            <a:ln w="9525">
              <a:noFill/>
            </a:ln>
            <a:effectLst>
              <a:prstShdw prst="shdw17" dist="17961" dir="2699999">
                <a:srgbClr val="99993D"/>
              </a:prstShdw>
            </a:effectLst>
          </p:spPr>
          <p:txBody>
            <a:bodyPr/>
            <a:p>
              <a:pPr algn="ctr" eaLnBrk="1" hangingPunct="1"/>
              <a:r>
                <a:rPr lang="zh-CN" altLang="en-US" sz="1600" b="1" dirty="0">
                  <a:latin typeface="Times New Roman" panose="02020603050405020304" pitchFamily="18" charset="0"/>
                </a:rPr>
                <a:t>我这样做都十几年了，从来没有发生出事</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sp>
          <p:nvSpPr>
            <p:cNvPr id="27653" name="AutoShape 7"/>
            <p:cNvSpPr/>
            <p:nvPr/>
          </p:nvSpPr>
          <p:spPr>
            <a:xfrm rot="1812362">
              <a:off x="5763732" y="3800849"/>
              <a:ext cx="2376487" cy="1223962"/>
            </a:xfrm>
            <a:prstGeom prst="cloudCallout">
              <a:avLst>
                <a:gd name="adj1" fmla="val -90662"/>
                <a:gd name="adj2" fmla="val 70319"/>
              </a:avLst>
            </a:prstGeom>
            <a:solidFill>
              <a:srgbClr val="FFFF99"/>
            </a:solidFill>
            <a:ln w="9525">
              <a:noFill/>
            </a:ln>
            <a:effectLst>
              <a:prstShdw prst="shdw17" dist="17961" dir="2699999">
                <a:srgbClr val="99995C"/>
              </a:prstShdw>
            </a:effectLst>
          </p:spPr>
          <p:txBody>
            <a:bodyPr/>
            <a:p>
              <a:pPr algn="ctr" eaLnBrk="1" hangingPunct="1"/>
              <a:r>
                <a:rPr lang="zh-CN" altLang="en-US" sz="1600" b="1" dirty="0">
                  <a:latin typeface="Times New Roman" panose="02020603050405020304" pitchFamily="18" charset="0"/>
                </a:rPr>
                <a:t>要做好安全，要花多少钱，必要吗？</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sp>
          <p:nvSpPr>
            <p:cNvPr id="27654" name="AutoShape 5"/>
            <p:cNvSpPr/>
            <p:nvPr/>
          </p:nvSpPr>
          <p:spPr>
            <a:xfrm rot="-870911">
              <a:off x="617797" y="4189246"/>
              <a:ext cx="2232025" cy="1223963"/>
            </a:xfrm>
            <a:prstGeom prst="cloudCallout">
              <a:avLst>
                <a:gd name="adj1" fmla="val 95940"/>
                <a:gd name="adj2" fmla="val 14352"/>
              </a:avLst>
            </a:prstGeom>
            <a:solidFill>
              <a:srgbClr val="FFFF99"/>
            </a:solidFill>
            <a:ln w="9525">
              <a:noFill/>
            </a:ln>
            <a:effectLst>
              <a:prstShdw prst="shdw17" dist="17961" dir="2699999">
                <a:srgbClr val="99995C"/>
              </a:prstShdw>
            </a:effectLst>
          </p:spPr>
          <p:txBody>
            <a:bodyPr/>
            <a:p>
              <a:pPr algn="ctr" eaLnBrk="1" hangingPunct="1"/>
              <a:r>
                <a:rPr lang="zh-CN" altLang="en-US" sz="1600" b="1" dirty="0">
                  <a:latin typeface="Times New Roman" panose="02020603050405020304" pitchFamily="18" charset="0"/>
                </a:rPr>
                <a:t>别人都这样做，所以我也这样做</a:t>
              </a:r>
              <a:r>
                <a:rPr lang="en-US" altLang="zh-CN" sz="1600" b="1" dirty="0">
                  <a:latin typeface="Times New Roman" panose="02020603050405020304" pitchFamily="18" charset="0"/>
                </a:rPr>
                <a:t>……</a:t>
              </a:r>
              <a:endParaRPr lang="en-US" altLang="zh-CN" sz="1600" b="1" dirty="0">
                <a:latin typeface="Times New Roman" panose="02020603050405020304" pitchFamily="18" charset="0"/>
              </a:endParaRPr>
            </a:p>
            <a:p>
              <a:pPr algn="ctr" eaLnBrk="1" hangingPunct="1"/>
              <a:endParaRPr lang="zh-CN" altLang="en-US" sz="1600" b="1" dirty="0">
                <a:latin typeface="Times New Roman" panose="02020603050405020304" pitchFamily="18" charset="0"/>
              </a:endParaRPr>
            </a:p>
          </p:txBody>
        </p:sp>
        <p:pic>
          <p:nvPicPr>
            <p:cNvPr id="27655" name="图片 25" descr="2605680156_ce6bd4e8ac_o.jpg"/>
            <p:cNvPicPr>
              <a:picLocks noChangeAspect="1"/>
            </p:cNvPicPr>
            <p:nvPr/>
          </p:nvPicPr>
          <p:blipFill>
            <a:blip r:embed="rId1">
              <a:clrChange>
                <a:clrFrom>
                  <a:srgbClr val="FFFFFF"/>
                </a:clrFrom>
                <a:clrTo>
                  <a:srgbClr val="FFFFFF">
                    <a:alpha val="0"/>
                  </a:srgbClr>
                </a:clrTo>
              </a:clrChange>
            </a:blip>
            <a:stretch>
              <a:fillRect/>
            </a:stretch>
          </p:blipFill>
          <p:spPr>
            <a:xfrm>
              <a:off x="3357554" y="2500306"/>
              <a:ext cx="1928826" cy="2726614"/>
            </a:xfrm>
            <a:prstGeom prst="rect">
              <a:avLst/>
            </a:prstGeom>
            <a:noFill/>
            <a:ln w="9525">
              <a:noFill/>
            </a:ln>
          </p:spPr>
        </p:pic>
      </p:grpSp>
    </p:spTree>
  </p:cSld>
  <p:clrMapOvr>
    <a:masterClrMapping/>
  </p:clrMapOvr>
  <p:transition>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71563"/>
          <a:ext cx="8715375" cy="5286375"/>
        </p:xfrm>
        <a:graphic>
          <a:graphicData uri="http://schemas.openxmlformats.org/drawingml/2006/table">
            <a:tbl>
              <a:tblPr firstRow="1" bandRow="1">
                <a:tableStyleId>{5C22544A-7EE6-4342-B048-85BDC9FD1C3A}</a:tableStyleId>
              </a:tblPr>
              <a:tblGrid>
                <a:gridCol w="642937"/>
                <a:gridCol w="2871787"/>
                <a:gridCol w="2571750"/>
                <a:gridCol w="2628901"/>
              </a:tblGrid>
              <a:tr h="549380">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0" marB="381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35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发现设备或安全防护装置缺损，不向领导反映，继续操作。自作主张，擅自将安全防护装置拆除并弃之不用者。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可能造成人身伤害、机械事故、财产损失。</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发现安全防护装置缺损及时修理更换，严禁擅自拆除安全防护装置行为。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擅自动用未经检查、验收、移交或非本人操作的设备和车辆。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可能发生交通事故、设备事故，造成人员伤亡及设备损坏。</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严格落实车辆、设备操作规程，杜绝违章操作行为。</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1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不按安全规程、工艺规程操作设备，或为了突击生产任务使设备超负荷运行。</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可能造成人身伤害、机械事故、财产损失。</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加强教育，认真落实工艺设备安全操作规程。</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35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对易燃、易爆、剧毒物品，不按规定进行储运、收发和处理。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可能造成易燃、易爆、剧毒物品泄漏、继而引发环境污染、火灾爆炸及刑事案件。</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严格落实危险化学用品安全管理规定。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323259">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特种作业工种无证单独操作、机动车辆持学员证单独驾驶和无证驾驶。特种设备和要害部门，不认真登记和交接班，擅自离岗。</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操作人员操作技能不足，可能引发设备毁损，人员伤亡等事故。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加强设备单位主管人员持证上岗安全观念，强化交接班制度。</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56250"/>
        </p:xfrm>
        <a:graphic>
          <a:graphicData uri="http://schemas.openxmlformats.org/drawingml/2006/table">
            <a:tbl>
              <a:tblPr firstRow="1" bandRow="1">
                <a:tableStyleId>{5C22544A-7EE6-4342-B048-85BDC9FD1C3A}</a:tableStyleId>
              </a:tblPr>
              <a:tblGrid>
                <a:gridCol w="642937"/>
                <a:gridCol w="2871787"/>
                <a:gridCol w="2571750"/>
                <a:gridCol w="2628901"/>
              </a:tblGrid>
              <a:tr h="54946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50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使用已失去额定负荷能力或不符合安全要求的各种起吊设备和工具（如绳、链、钩、环以及各种吊具等）。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可能造成高空坠物引发砸伤设备、人员事故。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对不符合安全要求的各种起吊设备和工具加强管理及维护保养，定期检验，严禁使用失去额定载荷能力的设备。</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054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无特种作业操作证的人员从事特种作业。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可能引发特种设备事故及人员伤亡。</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加强管理，杜绝无证人员临时顶岗现象。</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99361">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违反规程规定无票作业、无票操作。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因安全责任不落实，措施不到位，引发事故发生。</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严格票据使用管理，杜绝无票作业、操作行为。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擅自扩大操作票（特殊作业票、动火票）工作范围或从事与工作票所列工作任务不符的工作。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因安全责任不落实，措施不到位，引发事故发生。</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加强监督检查和责任落实。</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未得到工作负责人（监护人）开始工作（操作）命令即开始工作（操作）。</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安全措施不落实，引发事故发生。</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加强监督检查和责任落实。</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不按规定采取保证安全的技术措施或安全措施未完全实施即开始作业。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技术、安全措施不到位，引发事故发生。</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加强监督检查和责任落实。</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62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不及时办理工作任务没完成而到期的工作票延期手续或重新办理工作票。</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条件变化，安全措施不配套，引发事故。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规范票据办理程序。</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21325"/>
        </p:xfrm>
        <a:graphic>
          <a:graphicData uri="http://schemas.openxmlformats.org/drawingml/2006/table">
            <a:tbl>
              <a:tblPr firstRow="1" bandRow="1">
                <a:tableStyleId>{5C22544A-7EE6-4342-B048-85BDC9FD1C3A}</a:tableStyleId>
              </a:tblPr>
              <a:tblGrid>
                <a:gridCol w="642937"/>
                <a:gridCol w="2871787"/>
                <a:gridCol w="2571750"/>
                <a:gridCol w="2628901"/>
              </a:tblGrid>
              <a:tr h="524998">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8817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高处作业未按规定配系安全带、安全绳，未采取防止坠落措施。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可能造成高空坠落事故。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高处作业上下抛掷工具、材料；工作地点下面未设围栏或其他防止落物伤人的保护设施。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可能引发落物伤人和设备损伤。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加强监督检查和安全教育，严禁高处作业上下抛物。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人员在起吊物体下停留、行走。</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可能引发落物伤人。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加强监督检查和安全教育，严禁人员停留、行走在起吊物工作范围内。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54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操作前不预演、不核对工作票，执行操作票时不按照顺序逐项打“√”开展操作。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可能简化操作程序、颠倒操作顺序、应急处置不熟悉。</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21923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倒闸操作前不核对设备名称、编号、位置；操作中不认真执行监护复诵制，不按操作票填写的顺序操作，出现问题不中止操作、不汇报。</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可能因误操作，导致流程切换错误，致使管路刺漏、设备损坏及事故。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严格落实工艺操作规程。</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7628">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使用安全工器具不按规定检查或使用有缺陷的安全工器具。</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引发各类事故。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定期检查，加强个人防护。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66672">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擅自移动、更改安全设施。</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引发各类事故。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严格落实制度，定期检查。</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19738"/>
        </p:xfrm>
        <a:graphic>
          <a:graphicData uri="http://schemas.openxmlformats.org/drawingml/2006/table">
            <a:tbl>
              <a:tblPr firstRow="1" bandRow="1">
                <a:tableStyleId>{5C22544A-7EE6-4342-B048-85BDC9FD1C3A}</a:tableStyleId>
              </a:tblPr>
              <a:tblGrid>
                <a:gridCol w="642937"/>
                <a:gridCol w="2871787"/>
                <a:gridCol w="2571750"/>
                <a:gridCol w="2628901"/>
              </a:tblGrid>
              <a:tr h="576895">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097" marB="3809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00">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私自乱接、乱拉电源；不切断电源进行临时电源的接引工作。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引发触电、短路及火灾事故。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严格落实临时用电管理制度。</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47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进入高压带电设备区域作业未设专人监护。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引发触电事故。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落实安全措施，设置专人监护。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66213">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煤气区作业使用不防爆作业。</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火灾、爆炸。</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加强监督检查和考核奖惩。</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018">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擅自拆除接地线或移动接地位置。</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雷击、静电引发火灾、爆炸。</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加强安全教育及安全管理。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57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擅自拆除“禁止合闸线路有人工作”或“禁止合闸，有人工作”标志牌。</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引发触电伤亡事故。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严格配电区域管理，设专人监护。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1458">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女工长发靠近设备旋转部位，在有旋转部件的设备旁作业穿肥大服装。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引发人员伤亡事故。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35904">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未经测试有毒有害气体及氧气浓度进入有限空间。</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引发人员中毒事故。</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进入气体浓度不确定区域，必须配戴自给式空气呼吸器</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287963"/>
        </p:xfrm>
        <a:graphic>
          <a:graphicData uri="http://schemas.openxmlformats.org/drawingml/2006/table">
            <a:tbl>
              <a:tblPr firstRow="1" bandRow="1">
                <a:tableStyleId>{5C22544A-7EE6-4342-B048-85BDC9FD1C3A}</a:tableStyleId>
              </a:tblPr>
              <a:tblGrid>
                <a:gridCol w="642937"/>
                <a:gridCol w="2871787"/>
                <a:gridCol w="2571750"/>
                <a:gridCol w="2628901"/>
              </a:tblGrid>
              <a:tr h="57701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5" marB="381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355">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在必须使用个人防护用品用具的作业场合中，忽视其使用。</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引发人员伤亡事故。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加强安全教育及安全管理。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63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防毒面罩及呼吸器等个人防护用品、用具使用不正确。</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引发中毒事故。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加强安全教育，确保员工正确配戴。</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5477">
                <a:tc>
                  <a:txBody>
                    <a:bodyPr/>
                    <a:lstStyle/>
                    <a:p>
                      <a:pPr algn="ctr">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未经安全监督人员允许，进入在有毒害场所或油罐等有限空间。</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引发中毒、人员伤亡事故。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进入有限空间作业，必须办理作业票，并经安全监督人员确认安全措施落实后，方可进入。</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146">
                <a:tc>
                  <a:txBody>
                    <a:bodyPr/>
                    <a:lstStyle/>
                    <a:p>
                      <a:pPr algn="ctr">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765">
                <a:tc>
                  <a:txBody>
                    <a:bodyPr/>
                    <a:lstStyle/>
                    <a:p>
                      <a:pPr algn="ctr">
                        <a:spcAft>
                          <a:spcPts val="0"/>
                        </a:spcAft>
                      </a:pPr>
                      <a:endParaRPr lang="zh-CN" sz="1600" kern="10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69">
                <a:tc>
                  <a:txBody>
                    <a:bodyPr/>
                    <a:lstStyle/>
                    <a:p>
                      <a:pPr algn="ctr">
                        <a:spcAft>
                          <a:spcPts val="0"/>
                        </a:spcAft>
                      </a:pPr>
                      <a:endParaRPr lang="zh-CN" sz="1600" kern="10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endParaRPr lang="zh-CN" sz="1600" kern="100" dirty="0">
                        <a:latin typeface="Times New Roman" panose="02020603050405020304"/>
                        <a:ea typeface="微软雅黑" panose="020B0503020204020204" pitchFamily="34" charset="-122"/>
                        <a:cs typeface="Times New Roman" panose="02020603050405020304"/>
                      </a:endParaRPr>
                    </a:p>
                  </a:txBody>
                  <a:tcPr marL="68579" marR="6857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Rectangle 2"/>
          <p:cNvSpPr txBox="1">
            <a:spLocks noChangeArrowheads="1"/>
          </p:cNvSpPr>
          <p:nvPr/>
        </p:nvSpPr>
        <p:spPr bwMode="auto">
          <a:xfrm>
            <a:off x="0" y="500063"/>
            <a:ext cx="2143125" cy="428625"/>
          </a:xfrm>
          <a:prstGeom prst="rect">
            <a:avLst/>
          </a:prstGeom>
          <a:noFill/>
          <a:ln w="0">
            <a:noFill/>
            <a:miter lim="800000"/>
          </a:ln>
        </p:spPr>
        <p:txBody>
          <a:bodyPr/>
          <a:lstStyle/>
          <a:p>
            <a:pPr marR="0" algn="ctr" defTabSz="914400" eaLnBrk="1" fontAlgn="auto" hangingPunct="1">
              <a:buClrTx/>
              <a:buSzTx/>
              <a:buFontTx/>
              <a:buNone/>
              <a:defRPr/>
            </a:pPr>
            <a:r>
              <a:rPr kumimoji="0" lang="zh-CN" altLang="en-US" sz="2200" b="1" kern="0" cap="none" spc="0" normalizeH="0" baseline="0"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严  重</a:t>
            </a:r>
            <a:r>
              <a:rPr kumimoji="0" lang="zh-CN" altLang="en-US" sz="2200" b="1" kern="0" cap="none" spc="0" normalizeH="0" baseline="0" noProof="1">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kumimoji="0" lang="zh-CN" altLang="en-US"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违  章</a:t>
            </a:r>
            <a:endParaRPr kumimoji="0" lang="fr-CA" altLang="zh-CN" sz="2200" b="1" kern="0" cap="none" spc="0" normalizeH="0" baseline="0"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928938" y="3500438"/>
            <a:ext cx="5357813" cy="86042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违反劳动纪律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3"/>
          <p:cNvSpPr/>
          <p:nvPr/>
        </p:nvSpPr>
        <p:spPr>
          <a:xfrm>
            <a:off x="571500" y="1785938"/>
            <a:ext cx="2786063" cy="396875"/>
          </a:xfrm>
          <a:prstGeom prst="rect">
            <a:avLst/>
          </a:prstGeom>
          <a:noFill/>
          <a:ln w="9525">
            <a:noFill/>
          </a:ln>
        </p:spPr>
        <p:txBody>
          <a:bodyPr anchor="ctr" anchorCtr="0"/>
          <a:p>
            <a:r>
              <a:rPr lang="zh-CN" altLang="en-US" sz="2800" b="1" dirty="0">
                <a:latin typeface="方正大标宋简体" pitchFamily="2" charset="-122"/>
                <a:ea typeface="微软雅黑" panose="020B0503020204020204" pitchFamily="34" charset="-122"/>
              </a:rPr>
              <a:t>违反劳动纪律：</a:t>
            </a:r>
            <a:endParaRPr lang="zh-CN" altLang="en-US" sz="2800" b="1" dirty="0">
              <a:latin typeface="方正大标宋简体" pitchFamily="2" charset="-122"/>
              <a:ea typeface="微软雅黑" panose="020B0503020204020204" pitchFamily="34" charset="-122"/>
            </a:endParaRPr>
          </a:p>
        </p:txBody>
      </p:sp>
      <p:sp>
        <p:nvSpPr>
          <p:cNvPr id="71683"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nchorCtr="0"/>
          <a:p>
            <a:pPr eaLnBrk="1" hangingPunct="1"/>
            <a:endParaRPr lang="zh-CN" altLang="en-US" dirty="0">
              <a:latin typeface="Calibri" panose="020F0502020204030204" pitchFamily="34" charset="0"/>
            </a:endParaRPr>
          </a:p>
        </p:txBody>
      </p:sp>
      <p:sp>
        <p:nvSpPr>
          <p:cNvPr id="71684" name="Text Box 6"/>
          <p:cNvSpPr txBox="1"/>
          <p:nvPr/>
        </p:nvSpPr>
        <p:spPr>
          <a:xfrm>
            <a:off x="827088" y="4556125"/>
            <a:ext cx="7602537" cy="2027238"/>
          </a:xfrm>
          <a:prstGeom prst="rect">
            <a:avLst/>
          </a:prstGeom>
          <a:noFill/>
          <a:ln w="9525">
            <a:noFill/>
          </a:ln>
          <a:effectLst>
            <a:prstShdw prst="shdw17" dist="17961" dir="2699999">
              <a:srgbClr val="2F4D71"/>
            </a:prstShdw>
          </a:effectLst>
        </p:spPr>
        <p:txBody>
          <a:bodyPr>
            <a:spAutoFit/>
          </a:bodyPr>
          <a:p>
            <a:pPr eaLnBrk="1" hangingPunct="1">
              <a:lnSpc>
                <a:spcPct val="140000"/>
              </a:lnSpc>
              <a:spcBef>
                <a:spcPct val="50000"/>
              </a:spcBef>
            </a:pPr>
            <a:r>
              <a:rPr lang="zh-CN" altLang="en-US" dirty="0">
                <a:latin typeface="Times New Roman" panose="02020603050405020304" pitchFamily="18" charset="0"/>
                <a:ea typeface="微软雅黑" panose="020B0503020204020204" pitchFamily="34" charset="-122"/>
              </a:rPr>
              <a:t>        在违章指挥、违章作业、违反劳动纪律三者之中，违反劳动纪律是最容易导致违法的行为，违反劳动纪律很多时候是一种有意行为，明知不对，偏要执行。劳动纪律及劳动合同一般都以国家法规为依据而制定成文，因此违反劳动纪律而导致严重后果的行为，往往会同时触犯国家法规，从违章行为就升级至违法行为。</a:t>
            </a:r>
            <a:endParaRPr lang="zh-CN" altLang="en-US" dirty="0">
              <a:latin typeface="Times New Roman" panose="02020603050405020304" pitchFamily="18" charset="0"/>
              <a:ea typeface="微软雅黑" panose="020B0503020204020204" pitchFamily="34" charset="-122"/>
            </a:endParaRPr>
          </a:p>
        </p:txBody>
      </p:sp>
      <p:sp>
        <p:nvSpPr>
          <p:cNvPr id="71685" name="Text Box 7"/>
          <p:cNvSpPr txBox="1"/>
          <p:nvPr/>
        </p:nvSpPr>
        <p:spPr>
          <a:xfrm>
            <a:off x="857250" y="4032250"/>
            <a:ext cx="1728788" cy="398463"/>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微软雅黑" panose="020B0503020204020204" pitchFamily="34" charset="-122"/>
              </a:rPr>
              <a:t>说明：</a:t>
            </a:r>
            <a:endParaRPr lang="zh-CN" altLang="en-US" sz="2000" b="1" dirty="0">
              <a:latin typeface="方正大标宋简体" pitchFamily="2" charset="-122"/>
              <a:ea typeface="微软雅黑" panose="020B0503020204020204" pitchFamily="34" charset="-122"/>
            </a:endParaRPr>
          </a:p>
        </p:txBody>
      </p:sp>
      <p:sp>
        <p:nvSpPr>
          <p:cNvPr id="71686" name="矩形 8"/>
          <p:cNvSpPr/>
          <p:nvPr/>
        </p:nvSpPr>
        <p:spPr>
          <a:xfrm>
            <a:off x="714375" y="2357438"/>
            <a:ext cx="7715250" cy="1444625"/>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主要是指员工违反生产经营单位的劳动规则和劳动秩序，即违反单位为形成和维持生产经营秩序、保证劳动合同得以履行，以及与劳动、工作紧密相关的其他过程中必须共同遵守的规则，可能造成危害后果的行为。</a:t>
            </a:r>
            <a:endParaRPr lang="zh-CN" altLang="en-US" sz="2200" dirty="0">
              <a:latin typeface="宋体" panose="02010600030101010101" pitchFamily="2" charset="-122"/>
              <a:ea typeface="微软雅黑" panose="020B0503020204020204" pitchFamily="34" charset="-122"/>
            </a:endParaRPr>
          </a:p>
        </p:txBody>
      </p:sp>
    </p:spTree>
  </p:cSld>
  <p:clrMapOvr>
    <a:masterClrMapping/>
  </p:clrMapOvr>
  <p:transition>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71563" y="3143250"/>
            <a:ext cx="7215188" cy="1630363"/>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a:t>
            </a:r>
            <a:endParaRPr kumimoji="0" lang="en-US" altLang="zh-CN"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                </a:t>
            </a: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违反劳动纪律</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
        <p:nvSpPr>
          <p:cNvPr id="4" name="矩形 3"/>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rgbClr val="00206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483225"/>
        </p:xfrm>
        <a:graphic>
          <a:graphicData uri="http://schemas.openxmlformats.org/drawingml/2006/table">
            <a:tbl>
              <a:tblPr firstRow="1" bandRow="1">
                <a:tableStyleId>{5C22544A-7EE6-4342-B048-85BDC9FD1C3A}</a:tableStyleId>
              </a:tblPr>
              <a:tblGrid>
                <a:gridCol w="642937"/>
                <a:gridCol w="2871787"/>
                <a:gridCol w="2571750"/>
                <a:gridCol w="2628901"/>
              </a:tblGrid>
              <a:tr h="579430">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952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酒后上岗、值班中饮酒。</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精神亢奋、思维混乱，易导致冒险操作及误操作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097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脱岗、窜岗、睡岗</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不能及时发现异常状况；不能及时沟通信息</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误传调度指令；</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贻误时机、损坏设备、人员伤亡</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重要指令要领会清楚并向对方复述，得到肯定后方可执行</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工作不负责任，擅自离岗，玩忽职守，违反劳动纪律。</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不能及时发现异常状况；发现异常状况视而不见；不能及时沟通信息</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3265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在工作时间内从事与本职工作无关的活动。</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精力不集中，不能随时掌握岗位生产状态，简化工作程序，遗漏安全巡检</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354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专职监护人擅自脱岗，没有进行不间断监护。</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使作业人的不到全过程监护，作业人违章时无人制止，发生意外时无人救助</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264" marB="3826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pic>
        <p:nvPicPr>
          <p:cNvPr id="73772" name="图片 28" descr="〔微信公众号：安全生产管理〕二维码（棕黄）"/>
          <p:cNvPicPr>
            <a:picLocks noChangeAspect="1"/>
          </p:cNvPicPr>
          <p:nvPr/>
        </p:nvPicPr>
        <p:blipFill>
          <a:blip r:embed="rId1"/>
          <a:stretch>
            <a:fillRect/>
          </a:stretch>
        </p:blipFill>
        <p:spPr>
          <a:xfrm>
            <a:off x="0" y="0"/>
            <a:ext cx="831850" cy="831850"/>
          </a:xfrm>
          <a:prstGeom prst="rect">
            <a:avLst/>
          </a:prstGeom>
          <a:noFill/>
          <a:ln w="9525">
            <a:noFill/>
          </a:ln>
        </p:spPr>
      </p:pic>
    </p:spTree>
  </p:cSld>
  <p:clrMapOvr>
    <a:masterClrMapping/>
  </p:clrMapOvr>
  <p:transition>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605463"/>
        </p:xfrm>
        <a:graphic>
          <a:graphicData uri="http://schemas.openxmlformats.org/drawingml/2006/table">
            <a:tbl>
              <a:tblPr firstRow="1" bandRow="1">
                <a:tableStyleId>{5C22544A-7EE6-4342-B048-85BDC9FD1C3A}</a:tableStyleId>
              </a:tblPr>
              <a:tblGrid>
                <a:gridCol w="642937"/>
                <a:gridCol w="2871787"/>
                <a:gridCol w="2571750"/>
                <a:gridCol w="2628901"/>
              </a:tblGrid>
              <a:tr h="580326">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br>
                        <a:rPr lang="en-US" sz="1600" kern="0">
                          <a:latin typeface="宋体" panose="02010600030101010101" pitchFamily="2" charset="-122"/>
                          <a:ea typeface="微软雅黑" panose="020B0503020204020204" pitchFamily="34" charset="-122"/>
                          <a:cs typeface="宋体" panose="02010600030101010101" pitchFamily="2" charset="-122"/>
                        </a:rPr>
                      </a:br>
                      <a:r>
                        <a:rPr lang="zh-CN" sz="1600" kern="0">
                          <a:latin typeface="Times New Roman" panose="02020603050405020304"/>
                          <a:ea typeface="微软雅黑" panose="020B0503020204020204" pitchFamily="34" charset="-122"/>
                          <a:cs typeface="宋体" panose="02010600030101010101" pitchFamily="2" charset="-122"/>
                        </a:rPr>
                        <a:t>在高处作业区内打闹，使用手机，不认真工作和监护等。</a:t>
                      </a:r>
                      <a:endParaRPr lang="zh-CN" sz="1600" kern="100">
                        <a:latin typeface="Times New Roman" panose="02020603050405020304"/>
                        <a:ea typeface="微软雅黑" panose="020B0503020204020204" pitchFamily="34"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引发高空坠落、落物伤人；静电引发火灾爆炸；造成操作人意外事故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监护人、值班负责人不仔细审核操作人拟订的操作票，便签名并同意操作。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因操作人疏忽造成操作票填写错误，导致流程误操作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4750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代替他人在操作票、各类报表上签名。</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因签字人对操作程序不了解，对工艺参数、运行状态不清楚，造成错误操作，报表数据错误</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0479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操作中图便利，委托他人代为操作。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因操作者对工艺流程、设备性能、操作规程不熟悉，造成误操作，引发事故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3409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岗位交接班敷衍，不进行逐项交接</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使接班人对上一班存在的问题，未完成的工作不清楚，造成事故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9161">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使用工作计算机浏览网页、打游戏</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造成病毒攻击，破坏工作网站</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锁定工作页面</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323" marB="3832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10"/>
          <p:cNvSpPr txBox="1">
            <a:spLocks noChangeArrowheads="1"/>
          </p:cNvSpPr>
          <p:nvPr/>
        </p:nvSpPr>
        <p:spPr bwMode="auto">
          <a:xfrm>
            <a:off x="2500313" y="2044700"/>
            <a:ext cx="4214813" cy="3170238"/>
          </a:xfrm>
          <a:prstGeom prst="rect">
            <a:avLst/>
          </a:prstGeom>
          <a:noFill/>
          <a:ln w="9525">
            <a:noFill/>
            <a:miter lim="800000"/>
          </a:ln>
          <a:effectLst>
            <a:prstShdw prst="shdw17" dist="17961" dir="2700000">
              <a:schemeClr val="accent1">
                <a:gamma/>
                <a:shade val="60000"/>
                <a:invGamma/>
              </a:schemeClr>
            </a:prstShdw>
          </a:effectLst>
        </p:spPr>
        <p:txBody>
          <a:bodyPr anchor="ctr">
            <a:spAutoFit/>
          </a:bodyPr>
          <a:lstStyle/>
          <a:p>
            <a:pPr marR="0" defTabSz="914400" eaLnBrk="1" fontAlgn="auto" hangingPunct="1">
              <a:spcBef>
                <a:spcPct val="50000"/>
              </a:spcBef>
              <a:buClrTx/>
              <a:buSzTx/>
              <a:buFontTx/>
              <a:buNone/>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态度决定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行动</a:t>
            </a:r>
            <a:endParaRPr kumimoji="0" lang="en-US" altLang="zh-CN"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endParaRPr>
          </a:p>
          <a:p>
            <a:pPr marR="0" defTabSz="914400" eaLnBrk="1" fontAlgn="auto" hangingPunct="1">
              <a:spcBef>
                <a:spcPct val="50000"/>
              </a:spcBef>
              <a:buClrTx/>
              <a:buSzTx/>
              <a:buFontTx/>
              <a:buNone/>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行动决定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结果</a:t>
            </a:r>
            <a:endParaRPr kumimoji="0" lang="en-US" altLang="zh-CN"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endParaRPr>
          </a:p>
          <a:p>
            <a:pPr marR="0" defTabSz="914400" eaLnBrk="1" fontAlgn="auto" hangingPunct="1">
              <a:spcBef>
                <a:spcPct val="50000"/>
              </a:spcBef>
              <a:buClrTx/>
              <a:buSzTx/>
              <a:buFontTx/>
              <a:buNone/>
              <a:defRPr/>
            </a:pPr>
            <a:r>
              <a:rPr kumimoji="0" lang="zh-CN" altLang="en-US" sz="5000" b="1" kern="1200" cap="none" spc="0" normalizeH="0" baseline="0" noProof="1">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结果决定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rPr>
              <a:t>命运</a:t>
            </a:r>
            <a:endPar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华文行楷" pitchFamily="2" charset="-122"/>
              <a:ea typeface="微软雅黑" panose="020B0503020204020204" pitchFamily="34" charset="-122"/>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2.5"/>
                                          </p:val>
                                        </p:tav>
                                        <p:tav tm="100000">
                                          <p:val>
                                            <p:strVal val="#ppt_w"/>
                                          </p:val>
                                        </p:tav>
                                      </p:tavLst>
                                    </p:anim>
                                    <p:anim calcmode="lin" valueType="num">
                                      <p:cBhvr>
                                        <p:cTn id="8" dur="500" fill="hold"/>
                                        <p:tgtEl>
                                          <p:spTgt spid="10"/>
                                        </p:tgtEl>
                                        <p:attrNameLst>
                                          <p:attrName>ppt_h</p:attrName>
                                        </p:attrNameLst>
                                      </p:cBhvr>
                                      <p:tavLst>
                                        <p:tav tm="0">
                                          <p:val>
                                            <p:strVal val="#ppt_h*0.01"/>
                                          </p:val>
                                        </p:tav>
                                        <p:tav tm="100000">
                                          <p:val>
                                            <p:strVal val="#ppt_h"/>
                                          </p:val>
                                        </p:tav>
                                      </p:tavLst>
                                    </p:anim>
                                    <p:anim calcmode="lin" valueType="num">
                                      <p:cBhvr>
                                        <p:cTn id="9" dur="500" fill="hold"/>
                                        <p:tgtEl>
                                          <p:spTgt spid="10"/>
                                        </p:tgtEl>
                                        <p:attrNameLst>
                                          <p:attrName>ppt_x</p:attrName>
                                        </p:attrNameLst>
                                      </p:cBhvr>
                                      <p:tavLst>
                                        <p:tav tm="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h+1"/>
                                          </p:val>
                                        </p:tav>
                                        <p:tav tm="100000">
                                          <p:val>
                                            <p:strVal val="#ppt_y"/>
                                          </p:val>
                                        </p:tav>
                                      </p:tavLst>
                                    </p:anim>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03863"/>
        </p:xfrm>
        <a:graphic>
          <a:graphicData uri="http://schemas.openxmlformats.org/drawingml/2006/table">
            <a:tbl>
              <a:tblPr firstRow="1" bandRow="1">
                <a:tableStyleId>{5C22544A-7EE6-4342-B048-85BDC9FD1C3A}</a:tableStyleId>
              </a:tblPr>
              <a:tblGrid>
                <a:gridCol w="642937"/>
                <a:gridCol w="2871787"/>
                <a:gridCol w="2571750"/>
                <a:gridCol w="2628901"/>
              </a:tblGrid>
              <a:tr h="57696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9">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不按规定时间、路线巡回检查</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使存在的问题不能及时发现，部分数据录取不到位</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328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填写当班记录敷衍了事，不按时录取数据，编造假资料</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数据时效性差，造成假资料</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72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不按规定进行</a:t>
                      </a:r>
                      <a:r>
                        <a:rPr lang="zh-CN" altLang="en-US" sz="1600" kern="0" dirty="0">
                          <a:latin typeface="Times New Roman" panose="02020603050405020304"/>
                          <a:ea typeface="微软雅黑" panose="020B0503020204020204" pitchFamily="34" charset="-122"/>
                          <a:cs typeface="宋体" panose="02010600030101010101" pitchFamily="2" charset="-122"/>
                        </a:rPr>
                        <a:t>原料</a:t>
                      </a:r>
                      <a:r>
                        <a:rPr lang="zh-CN" sz="1600" kern="0" dirty="0">
                          <a:latin typeface="Times New Roman" panose="02020603050405020304"/>
                          <a:ea typeface="微软雅黑" panose="020B0503020204020204" pitchFamily="34" charset="-122"/>
                          <a:cs typeface="宋体" panose="02010600030101010101" pitchFamily="2" charset="-122"/>
                        </a:rPr>
                        <a:t>、</a:t>
                      </a:r>
                      <a:r>
                        <a:rPr lang="zh-CN" altLang="en-US" sz="1600" kern="0" dirty="0">
                          <a:latin typeface="Times New Roman" panose="02020603050405020304"/>
                          <a:ea typeface="微软雅黑" panose="020B0503020204020204" pitchFamily="34" charset="-122"/>
                          <a:cs typeface="宋体" panose="02010600030101010101" pitchFamily="2" charset="-122"/>
                        </a:rPr>
                        <a:t>产品、</a:t>
                      </a:r>
                      <a:r>
                        <a:rPr lang="zh-CN" sz="1600" kern="0" dirty="0">
                          <a:latin typeface="Times New Roman" panose="02020603050405020304"/>
                          <a:ea typeface="微软雅黑" panose="020B0503020204020204" pitchFamily="34" charset="-122"/>
                          <a:cs typeface="宋体" panose="02010600030101010101" pitchFamily="2" charset="-122"/>
                        </a:rPr>
                        <a:t>水质化验，凭经验填写凭证、化验单</a:t>
                      </a:r>
                      <a:endParaRPr lang="zh-CN" sz="1600" kern="100" dirty="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造成计量交接损失，损坏设备</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440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不注意节水节电，有</a:t>
                      </a:r>
                      <a:r>
                        <a:rPr lang="en-US" sz="1600" kern="0">
                          <a:latin typeface="Times New Roman" panose="02020603050405020304"/>
                          <a:ea typeface="微软雅黑" panose="020B0503020204020204" pitchFamily="34" charset="-122"/>
                          <a:cs typeface="宋体" panose="02010600030101010101" pitchFamily="2" charset="-122"/>
                        </a:rPr>
                        <a:t>“</a:t>
                      </a:r>
                      <a:r>
                        <a:rPr lang="zh-CN" sz="1600" kern="0">
                          <a:latin typeface="Times New Roman" panose="02020603050405020304"/>
                          <a:ea typeface="微软雅黑" panose="020B0503020204020204" pitchFamily="34" charset="-122"/>
                          <a:cs typeface="宋体" panose="02010600030101010101" pitchFamily="2" charset="-122"/>
                        </a:rPr>
                        <a:t>长明灯</a:t>
                      </a:r>
                      <a:r>
                        <a:rPr lang="en-US" sz="1600" kern="0">
                          <a:latin typeface="Times New Roman" panose="02020603050405020304"/>
                          <a:ea typeface="微软雅黑" panose="020B0503020204020204" pitchFamily="34" charset="-122"/>
                          <a:cs typeface="宋体" panose="02010600030101010101" pitchFamily="2" charset="-122"/>
                        </a:rPr>
                        <a:t>”</a:t>
                      </a:r>
                      <a:r>
                        <a:rPr lang="zh-CN" sz="1600" kern="0">
                          <a:latin typeface="Times New Roman" panose="02020603050405020304"/>
                          <a:ea typeface="微软雅黑" panose="020B0503020204020204" pitchFamily="34" charset="-122"/>
                          <a:cs typeface="宋体" panose="02010600030101010101" pitchFamily="2" charset="-122"/>
                        </a:rPr>
                        <a:t>、</a:t>
                      </a:r>
                      <a:r>
                        <a:rPr lang="en-US" sz="1600" kern="0">
                          <a:latin typeface="Times New Roman" panose="02020603050405020304"/>
                          <a:ea typeface="微软雅黑" panose="020B0503020204020204" pitchFamily="34" charset="-122"/>
                          <a:cs typeface="宋体" panose="02010600030101010101" pitchFamily="2" charset="-122"/>
                        </a:rPr>
                        <a:t>“</a:t>
                      </a:r>
                      <a:r>
                        <a:rPr lang="zh-CN" sz="1600" kern="0">
                          <a:latin typeface="Times New Roman" panose="02020603050405020304"/>
                          <a:ea typeface="微软雅黑" panose="020B0503020204020204" pitchFamily="34" charset="-122"/>
                          <a:cs typeface="宋体" panose="02010600030101010101" pitchFamily="2" charset="-122"/>
                        </a:rPr>
                        <a:t>长流水</a:t>
                      </a:r>
                      <a:r>
                        <a:rPr lang="en-US" sz="1600" kern="0">
                          <a:latin typeface="Times New Roman" panose="02020603050405020304"/>
                          <a:ea typeface="微软雅黑" panose="020B0503020204020204" pitchFamily="34" charset="-122"/>
                          <a:cs typeface="宋体" panose="02010600030101010101" pitchFamily="2" charset="-122"/>
                        </a:rPr>
                        <a:t>”</a:t>
                      </a:r>
                      <a:r>
                        <a:rPr lang="zh-CN" sz="1600" kern="0">
                          <a:latin typeface="Times New Roman" panose="02020603050405020304"/>
                          <a:ea typeface="微软雅黑" panose="020B0503020204020204" pitchFamily="34" charset="-122"/>
                          <a:cs typeface="宋体" panose="02010600030101010101" pitchFamily="2" charset="-122"/>
                        </a:rPr>
                        <a:t>现象</a:t>
                      </a:r>
                      <a:endParaRPr lang="zh-CN" sz="1600" kern="10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造成水电浪费</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684">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员工在油气区、值班室、站内倒班点吸烟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引发火灾、爆炸事故</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加强门卫管理，杜绝站内吸烟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1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用工业电视监控系统代替重点场所巡回检查</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使存在的问题得不到及时发现</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加强监督检查和教育</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5521325"/>
        </p:xfrm>
        <a:graphic>
          <a:graphicData uri="http://schemas.openxmlformats.org/drawingml/2006/table">
            <a:tbl>
              <a:tblPr firstRow="1" bandRow="1">
                <a:tableStyleId>{5C22544A-7EE6-4342-B048-85BDC9FD1C3A}</a:tableStyleId>
              </a:tblPr>
              <a:tblGrid>
                <a:gridCol w="642937"/>
                <a:gridCol w="2871787"/>
                <a:gridCol w="2571750"/>
                <a:gridCol w="2628901"/>
              </a:tblGrid>
              <a:tr h="576956">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0">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19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在生产区晾晒衣物</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影响企业形象</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55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20</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不按时上下班、迟到早退、不假外出、到假不归</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影响单位正常工作的开展</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加强纪律约束，严肃进行处理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18670">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21</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不按规定穿戴劳保防护用品</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造成个人伤害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加强进站前的劳保检查，加强作业期间安全监督</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439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22</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带闲杂人员进入生产区域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乱动设备引发事故，误入危险区域造成个人伤害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加强门岗管理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7159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23</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无故不参加生产会议及各类技术学习培训</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对单位生产、安全形势不了解，个人技术、安全素质得不到提高</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从规范员工行为的角度加强管理</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85875">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24</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随意损坏生产设施及劳动工具</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引发事故及降低工作效率</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dirty="0">
                          <a:latin typeface="Times New Roman" panose="02020603050405020304"/>
                          <a:ea typeface="微软雅黑" panose="020B0503020204020204" pitchFamily="34" charset="-122"/>
                          <a:cs typeface="宋体" panose="02010600030101010101" pitchFamily="2" charset="-122"/>
                        </a:rPr>
                        <a:t>加强管理，严厉惩治</a:t>
                      </a:r>
                      <a:endParaRPr lang="zh-CN" sz="1600" kern="0" dirty="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nvGraphicFramePr>
        <p:xfrm>
          <a:off x="200025" y="1050925"/>
          <a:ext cx="8715375" cy="4878388"/>
        </p:xfrm>
        <a:graphic>
          <a:graphicData uri="http://schemas.openxmlformats.org/drawingml/2006/table">
            <a:tbl>
              <a:tblPr firstRow="1" bandRow="1">
                <a:tableStyleId>{5C22544A-7EE6-4342-B048-85BDC9FD1C3A}</a:tableStyleId>
              </a:tblPr>
              <a:tblGrid>
                <a:gridCol w="642937"/>
                <a:gridCol w="2871787"/>
                <a:gridCol w="2571750"/>
                <a:gridCol w="2628901"/>
              </a:tblGrid>
              <a:tr h="576963">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序号</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表现形式</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可能产生的危害后果</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ts val="1920"/>
                        </a:lnSpc>
                        <a:spcAft>
                          <a:spcPts val="0"/>
                        </a:spcAft>
                      </a:pPr>
                      <a:r>
                        <a:rPr lang="zh-CN" sz="1600" b="1" kern="0" dirty="0">
                          <a:latin typeface="Calibri" panose="020F0502020204030204"/>
                          <a:ea typeface="微软雅黑" panose="020B0503020204020204" pitchFamily="34" charset="-122"/>
                          <a:cs typeface="宋体" panose="02010600030101010101" pitchFamily="2" charset="-122"/>
                        </a:rPr>
                        <a:t>应当采取的主要防范措施</a:t>
                      </a:r>
                      <a:endParaRPr lang="zh-CN" sz="1600" b="1" kern="0" dirty="0">
                        <a:latin typeface="Calibri" panose="020F05020202040302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56289">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25</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无故不服从管理，顶撞领导，随心所欲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使所从事的具体工作落实不到位，或引发误操作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加强管理，制度约束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7567">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26</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使用工作电话闲聊，使电话长时间占线</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无端占用有效资源，影响生产信息有效沟通</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加强管理，制度约束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66280">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27</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站控室、值班室、配电室等场所吃零食，用餐</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引发鼠患，致使电缆、信号线短路、断路</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加强管理，制度约束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7092">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28</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临时有事，请无关人员替岗</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不能及时发现隐患，造成误操作</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加强管理，制度约束</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28683">
                <a:tc>
                  <a:txBody>
                    <a:bodyPr/>
                    <a:lstStyle/>
                    <a:p>
                      <a:pPr algn="ctr">
                        <a:lnSpc>
                          <a:spcPts val="1920"/>
                        </a:lnSpc>
                        <a:spcAft>
                          <a:spcPts val="0"/>
                        </a:spcAft>
                      </a:pPr>
                      <a:r>
                        <a:rPr lang="en-US" sz="1600" kern="0">
                          <a:latin typeface="宋体" panose="02010600030101010101" pitchFamily="2" charset="-122"/>
                          <a:ea typeface="微软雅黑" panose="020B0503020204020204" pitchFamily="34" charset="-122"/>
                          <a:cs typeface="宋体" panose="02010600030101010101" pitchFamily="2" charset="-122"/>
                        </a:rPr>
                        <a:t>29</a:t>
                      </a:r>
                      <a:endParaRPr lang="en-US" sz="1600" kern="0">
                        <a:latin typeface="宋体" panose="02010600030101010101" pitchFamily="2" charset="-122"/>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他人进行危险操作时，开玩笑、吓人</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造成误操作引发事故及人身伤害</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r>
                        <a:rPr lang="zh-CN" sz="1600" kern="0">
                          <a:latin typeface="Times New Roman" panose="02020603050405020304"/>
                          <a:ea typeface="微软雅黑" panose="020B0503020204020204" pitchFamily="34" charset="-122"/>
                          <a:cs typeface="宋体" panose="02010600030101010101" pitchFamily="2" charset="-122"/>
                        </a:rPr>
                        <a:t>加强监督检查和安全教育</a:t>
                      </a:r>
                      <a:endParaRPr lang="zh-CN" sz="1600" kern="0">
                        <a:latin typeface="Times New Roman" panose="02020603050405020304"/>
                        <a:ea typeface="微软雅黑" panose="020B0503020204020204" pitchFamily="34" charset="-122"/>
                        <a:cs typeface="宋体" panose="02010600030101010101" pitchFamily="2"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25515">
                <a:tc>
                  <a:txBody>
                    <a:bodyPr/>
                    <a:lstStyle/>
                    <a:p>
                      <a:pPr algn="ctr">
                        <a:lnSpc>
                          <a:spcPts val="1920"/>
                        </a:lnSpc>
                        <a:spcAft>
                          <a:spcPts val="0"/>
                        </a:spcAft>
                      </a:pPr>
                      <a:endParaRPr lang="zh-CN" sz="1600" kern="100" dirty="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lnSpc>
                          <a:spcPts val="1920"/>
                        </a:lnSpc>
                        <a:spcAft>
                          <a:spcPts val="0"/>
                        </a:spcAft>
                      </a:pPr>
                      <a:endParaRPr lang="zh-CN" sz="1600" kern="100" dirty="0">
                        <a:latin typeface="Times New Roman" panose="02020603050405020304"/>
                        <a:ea typeface="微软雅黑" panose="020B0503020204020204" pitchFamily="34" charset="-122"/>
                      </a:endParaRPr>
                    </a:p>
                  </a:txBody>
                  <a:tcPr marL="38100" marR="38100" marT="38101" marB="381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ransition>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78851"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78852"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6300"/>
            <a:chOff x="4033229" y="2590800"/>
            <a:chExt cx="4826609" cy="874941"/>
          </a:xfrm>
        </p:grpSpPr>
        <p:sp>
          <p:nvSpPr>
            <p:cNvPr id="46" name="圆角矩形 45"/>
            <p:cNvSpPr/>
            <p:nvPr/>
          </p:nvSpPr>
          <p:spPr>
            <a:xfrm>
              <a:off x="4349181" y="2717603"/>
              <a:ext cx="4510657" cy="719607"/>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8874" name="矩形 51"/>
            <p:cNvSpPr/>
            <p:nvPr/>
          </p:nvSpPr>
          <p:spPr>
            <a:xfrm>
              <a:off x="4773097" y="2884245"/>
              <a:ext cx="4062925" cy="42953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8875"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8876" name="矩形 24"/>
            <p:cNvSpPr/>
            <p:nvPr/>
          </p:nvSpPr>
          <p:spPr>
            <a:xfrm>
              <a:off x="4176104" y="2590800"/>
              <a:ext cx="490537" cy="874941"/>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5825"/>
            <a:chOff x="3084513" y="1500174"/>
            <a:chExt cx="5773766" cy="885190"/>
          </a:xfrm>
        </p:grpSpPr>
        <p:grpSp>
          <p:nvGrpSpPr>
            <p:cNvPr id="78867" name="组合 46"/>
            <p:cNvGrpSpPr/>
            <p:nvPr/>
          </p:nvGrpSpPr>
          <p:grpSpPr>
            <a:xfrm>
              <a:off x="3084513" y="1509699"/>
              <a:ext cx="5773766" cy="875665"/>
              <a:chOff x="3084513" y="1785938"/>
              <a:chExt cx="5773766" cy="874943"/>
            </a:xfrm>
          </p:grpSpPr>
          <p:sp>
            <p:nvSpPr>
              <p:cNvPr id="41" name="圆角矩形 40"/>
              <p:cNvSpPr/>
              <p:nvPr/>
            </p:nvSpPr>
            <p:spPr>
              <a:xfrm>
                <a:off x="3387727" y="1874694"/>
                <a:ext cx="5459440" cy="716445"/>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8870" name="矩形 46"/>
              <p:cNvSpPr/>
              <p:nvPr/>
            </p:nvSpPr>
            <p:spPr>
              <a:xfrm>
                <a:off x="3821112" y="1928695"/>
                <a:ext cx="5037167" cy="59831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8871"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8872" name="矩形 21"/>
              <p:cNvSpPr/>
              <p:nvPr/>
            </p:nvSpPr>
            <p:spPr>
              <a:xfrm>
                <a:off x="3225800" y="1785938"/>
                <a:ext cx="488950" cy="87494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8868" name="矩形 21"/>
            <p:cNvSpPr/>
            <p:nvPr/>
          </p:nvSpPr>
          <p:spPr>
            <a:xfrm>
              <a:off x="3225800" y="1500174"/>
              <a:ext cx="488950" cy="87566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78855"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6300"/>
            <a:chOff x="4357586" y="3418324"/>
            <a:chExt cx="4792764" cy="874500"/>
          </a:xfrm>
        </p:grpSpPr>
        <p:sp>
          <p:nvSpPr>
            <p:cNvPr id="65" name="圆角矩形 64"/>
            <p:cNvSpPr/>
            <p:nvPr/>
          </p:nvSpPr>
          <p:spPr>
            <a:xfrm>
              <a:off x="4611591" y="3545063"/>
              <a:ext cx="4248240" cy="733502"/>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8864" name="矩形 68"/>
            <p:cNvSpPr/>
            <p:nvPr/>
          </p:nvSpPr>
          <p:spPr>
            <a:xfrm>
              <a:off x="5086264" y="3714791"/>
              <a:ext cx="4064086" cy="429323"/>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8865"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8866" name="矩形 27"/>
            <p:cNvSpPr/>
            <p:nvPr/>
          </p:nvSpPr>
          <p:spPr>
            <a:xfrm>
              <a:off x="4497286" y="3418324"/>
              <a:ext cx="490537" cy="874500"/>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6300"/>
            <a:chOff x="4367314" y="4253781"/>
            <a:chExt cx="5062436" cy="875673"/>
          </a:xfrm>
        </p:grpSpPr>
        <p:sp>
          <p:nvSpPr>
            <p:cNvPr id="70" name="圆角矩形 69"/>
            <p:cNvSpPr/>
            <p:nvPr/>
          </p:nvSpPr>
          <p:spPr>
            <a:xfrm>
              <a:off x="4643533" y="4393381"/>
              <a:ext cx="4216316" cy="721795"/>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78860" name="矩形 81"/>
            <p:cNvSpPr/>
            <p:nvPr/>
          </p:nvSpPr>
          <p:spPr>
            <a:xfrm>
              <a:off x="5086437" y="4569697"/>
              <a:ext cx="4343313" cy="42989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78861"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78862" name="矩形 44"/>
            <p:cNvSpPr/>
            <p:nvPr/>
          </p:nvSpPr>
          <p:spPr>
            <a:xfrm>
              <a:off x="4472524" y="4253781"/>
              <a:ext cx="490537" cy="87567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78858"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5"/>
                                        </p:tgtEl>
                                        <p:attrNameLst>
                                          <p:attrName>style.opacity</p:attrName>
                                        </p:attrNameLst>
                                      </p:cBhvr>
                                      <p:to>
                                        <p:strVal val="0.5"/>
                                      </p:to>
                                    </p:set>
                                    <p:animEffect filter="image" prLst="opacity: 0.5">
                                      <p:cBhvr rctx="IE">
                                        <p:cTn id="14" dur="indefinite"/>
                                        <p:tgtEl>
                                          <p:spTgt spid="5"/>
                                        </p:tgtEl>
                                      </p:cBhvr>
                                    </p:animEffect>
                                  </p:childTnLst>
                                </p:cTn>
                              </p:par>
                              <p:par>
                                <p:cTn id="15" presetID="9" presetClass="emph" presetSubtype="0" nodeType="withEffect">
                                  <p:stCondLst>
                                    <p:cond delay="20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3"/>
          <p:cNvSpPr txBox="1">
            <a:spLocks noRot="1"/>
          </p:cNvSpPr>
          <p:nvPr/>
        </p:nvSpPr>
        <p:spPr>
          <a:xfrm>
            <a:off x="457200" y="1316038"/>
            <a:ext cx="8229600" cy="4762500"/>
          </a:xfrm>
          <a:prstGeom prst="rect">
            <a:avLst/>
          </a:prstGeom>
          <a:noFill/>
          <a:ln w="9525">
            <a:noFill/>
          </a:ln>
        </p:spPr>
        <p:txBody>
          <a:bodyPr/>
          <a:p>
            <a:pPr marL="342900" indent="-342900" eaLnBrk="1" hangingPunct="1">
              <a:lnSpc>
                <a:spcPct val="150000"/>
              </a:lnSpc>
              <a:spcBef>
                <a:spcPct val="20000"/>
              </a:spcBef>
            </a:pPr>
            <a:r>
              <a:rPr lang="en-US" altLang="zh-CN" sz="2400" dirty="0">
                <a:latin typeface="宋体" panose="02010600030101010101" pitchFamily="2" charset="-122"/>
                <a:ea typeface="微软雅黑" panose="020B0503020204020204" pitchFamily="34" charset="-122"/>
              </a:rPr>
              <a:t>      </a:t>
            </a:r>
            <a:r>
              <a:rPr lang="zh-CN" altLang="en-US" sz="2400" dirty="0">
                <a:latin typeface="宋体" panose="02010600030101010101" pitchFamily="2" charset="-122"/>
                <a:ea typeface="微软雅黑" panose="020B0503020204020204" pitchFamily="34" charset="-122"/>
              </a:rPr>
              <a:t>一个刚入佛门的小和尚学剃头。老和尚先让他削冬瓜皮来练习手法，小和尚每次练完之后就随手把刀扎在冬瓜上。老和尚多次劝说他不要养成这种坏习惯，小和尚置若罔闻。时间长了老和尚也就不再说了。终于有一天，小和尚觉得本事差不多了，就单独出去给人剃头，剃完头后顺手习惯性地把刀插进别人的头上而酿成人命案。</a:t>
            </a:r>
            <a:endParaRPr lang="en-US" altLang="zh-CN" sz="2400" dirty="0">
              <a:latin typeface="宋体" panose="02010600030101010101" pitchFamily="2" charset="-122"/>
              <a:ea typeface="微软雅黑" panose="020B0503020204020204" pitchFamily="34" charset="-122"/>
            </a:endParaRPr>
          </a:p>
          <a:p>
            <a:pPr marL="342900" indent="-342900" eaLnBrk="1" hangingPunct="1">
              <a:lnSpc>
                <a:spcPct val="150000"/>
              </a:lnSpc>
              <a:spcBef>
                <a:spcPct val="20000"/>
              </a:spcBef>
            </a:pPr>
            <a:r>
              <a:rPr lang="en-US" altLang="zh-CN" sz="2400" dirty="0">
                <a:latin typeface="宋体" panose="02010600030101010101" pitchFamily="2" charset="-122"/>
                <a:ea typeface="微软雅黑" panose="020B0503020204020204" pitchFamily="34" charset="-122"/>
              </a:rPr>
              <a:t>      </a:t>
            </a:r>
            <a:r>
              <a:rPr lang="zh-CN" altLang="en-US" sz="2400" dirty="0">
                <a:latin typeface="宋体" panose="02010600030101010101" pitchFamily="2" charset="-122"/>
                <a:ea typeface="微软雅黑" panose="020B0503020204020204" pitchFamily="34" charset="-122"/>
              </a:rPr>
              <a:t>这个故事给我们一个启示：</a:t>
            </a:r>
            <a:r>
              <a:rPr lang="zh-CN" altLang="en-US" sz="2400" b="1" dirty="0">
                <a:solidFill>
                  <a:srgbClr val="F13805"/>
                </a:solidFill>
                <a:latin typeface="宋体" panose="02010600030101010101" pitchFamily="2" charset="-122"/>
                <a:ea typeface="微软雅黑" panose="020B0503020204020204" pitchFamily="34" charset="-122"/>
              </a:rPr>
              <a:t>任何习惯一旦养成，就难以改正过来</a:t>
            </a:r>
            <a:r>
              <a:rPr lang="zh-CN" altLang="en-US" sz="2400" b="1" dirty="0">
                <a:latin typeface="宋体" panose="02010600030101010101" pitchFamily="2" charset="-122"/>
                <a:ea typeface="微软雅黑" panose="020B0503020204020204" pitchFamily="34" charset="-122"/>
              </a:rPr>
              <a:t>。</a:t>
            </a:r>
            <a:endParaRPr lang="zh-CN" altLang="en-US" sz="2400" b="1" dirty="0">
              <a:latin typeface="宋体" panose="02010600030101010101" pitchFamily="2" charset="-122"/>
              <a:ea typeface="微软雅黑" panose="020B0503020204020204" pitchFamily="34" charset="-122"/>
            </a:endParaRPr>
          </a:p>
        </p:txBody>
      </p:sp>
      <p:pic>
        <p:nvPicPr>
          <p:cNvPr id="79875" name="图片 12" descr="站立销售员剪影.png"/>
          <p:cNvPicPr>
            <a:picLocks noChangeAspect="1"/>
          </p:cNvPicPr>
          <p:nvPr/>
        </p:nvPicPr>
        <p:blipFill>
          <a:blip r:embed="rId1"/>
          <a:stretch>
            <a:fillRect/>
          </a:stretch>
        </p:blipFill>
        <p:spPr>
          <a:xfrm>
            <a:off x="-393700" y="4121150"/>
            <a:ext cx="1965325" cy="2951163"/>
          </a:xfrm>
          <a:prstGeom prst="rect">
            <a:avLst/>
          </a:prstGeom>
          <a:noFill/>
          <a:ln w="9525">
            <a:noFill/>
          </a:ln>
        </p:spPr>
      </p:pic>
    </p:spTree>
  </p:cSld>
  <p:clrMapOvr>
    <a:masterClrMapping/>
  </p:clrMapOvr>
  <p:transition>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7957" name="Rectangle 5"/>
          <p:cNvSpPr>
            <a:spLocks noChangeArrowheads="1"/>
          </p:cNvSpPr>
          <p:nvPr/>
        </p:nvSpPr>
        <p:spPr bwMode="auto">
          <a:xfrm>
            <a:off x="4857750" y="2000250"/>
            <a:ext cx="4286250" cy="5222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rPr>
              <a:t>导致“三违”的心理分析</a:t>
            </a:r>
            <a:endParaRPr kumimoji="0" lang="zh-CN" altLang="en-US" sz="28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endParaRPr>
          </a:p>
        </p:txBody>
      </p:sp>
      <p:grpSp>
        <p:nvGrpSpPr>
          <p:cNvPr id="80899" name="组合 10"/>
          <p:cNvGrpSpPr/>
          <p:nvPr/>
        </p:nvGrpSpPr>
        <p:grpSpPr>
          <a:xfrm>
            <a:off x="0" y="2571750"/>
            <a:ext cx="9144000" cy="3786188"/>
            <a:chOff x="0" y="3071810"/>
            <a:chExt cx="9144000" cy="3786190"/>
          </a:xfrm>
        </p:grpSpPr>
        <p:sp>
          <p:nvSpPr>
            <p:cNvPr id="80900" name="AutoShape 6"/>
            <p:cNvSpPr/>
            <p:nvPr/>
          </p:nvSpPr>
          <p:spPr>
            <a:xfrm>
              <a:off x="0" y="3071810"/>
              <a:ext cx="9144000" cy="3786190"/>
            </a:xfrm>
            <a:prstGeom prst="flowChartPunchedCard">
              <a:avLst/>
            </a:prstGeom>
            <a:solidFill>
              <a:srgbClr val="CCFFFF"/>
            </a:solidFill>
            <a:ln w="9525" cap="flat" cmpd="sng">
              <a:solidFill>
                <a:srgbClr val="C00000"/>
              </a:solidFill>
              <a:prstDash val="solid"/>
              <a:miter/>
              <a:headEnd type="none" w="med" len="med"/>
              <a:tailEnd type="none" w="med" len="med"/>
            </a:ln>
            <a:effectLst>
              <a:prstShdw prst="shdw17" dist="17961" dir="2699999">
                <a:srgbClr val="7A9999"/>
              </a:prstShdw>
            </a:effectLst>
          </p:spPr>
          <p:txBody>
            <a:bodyPr wrap="none" anchor="ctr" anchorCtr="0"/>
            <a:p>
              <a:pPr eaLnBrk="1" hangingPunct="1"/>
              <a:endParaRPr lang="zh-CN" altLang="en-US" dirty="0">
                <a:latin typeface="Calibri" panose="020F0502020204030204" pitchFamily="34" charset="0"/>
              </a:endParaRPr>
            </a:p>
          </p:txBody>
        </p:sp>
        <p:sp>
          <p:nvSpPr>
            <p:cNvPr id="80901" name="Text Box 7"/>
            <p:cNvSpPr txBox="1"/>
            <p:nvPr/>
          </p:nvSpPr>
          <p:spPr>
            <a:xfrm>
              <a:off x="214282" y="3429000"/>
              <a:ext cx="8715436" cy="3291842"/>
            </a:xfrm>
            <a:prstGeom prst="rect">
              <a:avLst/>
            </a:prstGeom>
            <a:noFill/>
            <a:ln w="9525">
              <a:noFill/>
            </a:ln>
            <a:effectLst>
              <a:prstShdw prst="shdw17" dist="17961" dir="2699999">
                <a:srgbClr val="2F4D71"/>
              </a:prstShdw>
            </a:effectLst>
          </p:spPr>
          <p:txBody>
            <a:bodyPr>
              <a:spAutoFit/>
            </a:bodyPr>
            <a:p>
              <a:pPr algn="just" eaLnBrk="1" hangingPunct="1">
                <a:lnSpc>
                  <a:spcPct val="130000"/>
                </a:lnSpc>
                <a:spcBef>
                  <a:spcPct val="50000"/>
                </a:spcBef>
              </a:pPr>
              <a:r>
                <a:rPr lang="zh-CN" altLang="en-US" sz="2000" dirty="0">
                  <a:latin typeface="Times New Roman" panose="02020603050405020304" pitchFamily="18" charset="0"/>
                  <a:ea typeface="微软雅黑" panose="020B0503020204020204" pitchFamily="34" charset="-122"/>
                </a:rPr>
                <a:t>     “三违”现象</a:t>
              </a:r>
              <a:r>
                <a:rPr lang="en-US" altLang="zh-CN" sz="2000" dirty="0">
                  <a:latin typeface="Times New Roman" panose="02020603050405020304" pitchFamily="18" charset="0"/>
                  <a:ea typeface="微软雅黑" panose="020B0503020204020204" pitchFamily="34" charset="-122"/>
                </a:rPr>
                <a:t>,</a:t>
              </a:r>
              <a:r>
                <a:rPr lang="zh-CN" altLang="en-US" sz="2000" dirty="0">
                  <a:latin typeface="Times New Roman" panose="02020603050405020304" pitchFamily="18" charset="0"/>
                  <a:ea typeface="微软雅黑" panose="020B0503020204020204" pitchFamily="34" charset="-122"/>
                </a:rPr>
                <a:t>有人的心理、生理以及管理等多方面的原因，如安全知识缺乏、安全意识低下以及不健康的安全心理；休息不足、劳动强度大导致意识疲劳；不良情绪和异常心理的影响；逆反、偷懒、走捷径和省事心理作怪；观察不细致，思想不集中，反应不敏捷，操作不熟练；自控能力差，应急处理和自救能力差；教育培训未到位或无证上岗；现场缺乏安全检查和监护，现场管理人员责权不清，安全责任意识树立不牢；安全生产管理人员岗位安全职责落实不到位，不执行或执行安全生产管理制度不力，安排工作、指挥生产时违反有关安全生产管理规定等等。</a:t>
              </a:r>
              <a:endParaRPr lang="zh-CN" altLang="en-US" sz="2000" dirty="0">
                <a:latin typeface="Times New Roman" panose="02020603050405020304" pitchFamily="18" charset="0"/>
                <a:ea typeface="微软雅黑" panose="020B0503020204020204" pitchFamily="34" charset="-122"/>
              </a:endParaRPr>
            </a:p>
          </p:txBody>
        </p:sp>
      </p:grpSp>
    </p:spTree>
  </p:cSld>
  <p:clrMapOvr>
    <a:masterClrMapping/>
  </p:clrMapOvr>
  <p:transition>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Picture 4" descr="C:\Documents and Settings\Administrator\桌面\问号-3D小人\问号-3D小人\问号12.jpg"/>
          <p:cNvPicPr>
            <a:picLocks noChangeAspect="1"/>
          </p:cNvPicPr>
          <p:nvPr/>
        </p:nvPicPr>
        <p:blipFill>
          <a:blip r:embed="rId1"/>
          <a:stretch>
            <a:fillRect/>
          </a:stretch>
        </p:blipFill>
        <p:spPr>
          <a:xfrm>
            <a:off x="6629400" y="5000625"/>
            <a:ext cx="2474913" cy="1857375"/>
          </a:xfrm>
          <a:prstGeom prst="rect">
            <a:avLst/>
          </a:prstGeom>
          <a:noFill/>
          <a:ln w="9525">
            <a:noFill/>
          </a:ln>
        </p:spPr>
      </p:pic>
      <p:sp>
        <p:nvSpPr>
          <p:cNvPr id="1918986" name="Rectangle 10"/>
          <p:cNvSpPr>
            <a:spLocks noChangeArrowheads="1"/>
          </p:cNvSpPr>
          <p:nvPr/>
        </p:nvSpPr>
        <p:spPr bwMode="auto">
          <a:xfrm>
            <a:off x="5500688" y="2857500"/>
            <a:ext cx="3205163" cy="13843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rPr>
              <a:t>心理分析</a:t>
            </a:r>
            <a:endPar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rPr>
              <a:t>                </a:t>
            </a: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rPr>
              <a:t>与</a:t>
            </a:r>
            <a:endParaRPr kumimoji="0" lang="en-US" altLang="zh-CN"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rPr>
              <a:t>                  违章类型</a:t>
            </a:r>
            <a:endParaRPr kumimoji="0" lang="zh-CN" altLang="en-US" sz="28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endParaRPr>
          </a:p>
        </p:txBody>
      </p:sp>
      <p:grpSp>
        <p:nvGrpSpPr>
          <p:cNvPr id="82948" name="组合 24"/>
          <p:cNvGrpSpPr/>
          <p:nvPr/>
        </p:nvGrpSpPr>
        <p:grpSpPr>
          <a:xfrm>
            <a:off x="928688" y="1285875"/>
            <a:ext cx="4733925" cy="5153025"/>
            <a:chOff x="3913196" y="1412875"/>
            <a:chExt cx="4733942" cy="5152419"/>
          </a:xfrm>
        </p:grpSpPr>
        <p:sp>
          <p:nvSpPr>
            <p:cNvPr id="47107" name="Rectangle 8"/>
            <p:cNvSpPr>
              <a:spLocks noChangeArrowheads="1"/>
            </p:cNvSpPr>
            <p:nvPr/>
          </p:nvSpPr>
          <p:spPr bwMode="auto">
            <a:xfrm>
              <a:off x="3914783" y="1412875"/>
              <a:ext cx="1684344" cy="155239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从众心理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侥幸心理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惰性心理</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p:txBody>
        </p:sp>
        <p:sp>
          <p:nvSpPr>
            <p:cNvPr id="47108" name="AutoShape 3"/>
            <p:cNvSpPr/>
            <p:nvPr/>
          </p:nvSpPr>
          <p:spPr bwMode="auto">
            <a:xfrm>
              <a:off x="5211776" y="1630337"/>
              <a:ext cx="341313" cy="1150802"/>
            </a:xfrm>
            <a:prstGeom prst="rightBrace">
              <a:avLst>
                <a:gd name="adj1" fmla="val 28101"/>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0" name="Rectangle 8"/>
            <p:cNvSpPr>
              <a:spLocks noChangeArrowheads="1"/>
            </p:cNvSpPr>
            <p:nvPr/>
          </p:nvSpPr>
          <p:spPr bwMode="auto">
            <a:xfrm>
              <a:off x="6413517" y="2055737"/>
              <a:ext cx="2087570" cy="396828"/>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习惯性违章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endParaRPr>
            </a:p>
          </p:txBody>
        </p:sp>
        <p:sp>
          <p:nvSpPr>
            <p:cNvPr id="47111" name="Rectangle 8"/>
            <p:cNvSpPr>
              <a:spLocks noChangeArrowheads="1"/>
            </p:cNvSpPr>
            <p:nvPr/>
          </p:nvSpPr>
          <p:spPr bwMode="auto">
            <a:xfrm>
              <a:off x="3913196" y="3068443"/>
              <a:ext cx="1800231" cy="104445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奉上心理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抵触心理</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endParaRPr>
            </a:p>
          </p:txBody>
        </p:sp>
        <p:sp>
          <p:nvSpPr>
            <p:cNvPr id="47112" name="AutoShape 7"/>
            <p:cNvSpPr/>
            <p:nvPr/>
          </p:nvSpPr>
          <p:spPr bwMode="auto">
            <a:xfrm>
              <a:off x="5211776" y="3284318"/>
              <a:ext cx="215901" cy="719052"/>
            </a:xfrm>
            <a:prstGeom prst="rightBrace">
              <a:avLst>
                <a:gd name="adj1" fmla="val 27757"/>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14" name="Rectangle 8"/>
            <p:cNvSpPr>
              <a:spLocks noChangeArrowheads="1"/>
            </p:cNvSpPr>
            <p:nvPr/>
          </p:nvSpPr>
          <p:spPr bwMode="auto">
            <a:xfrm>
              <a:off x="6484955" y="3452573"/>
              <a:ext cx="1800231" cy="398415"/>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操作违章</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endParaRPr>
            </a:p>
          </p:txBody>
        </p:sp>
        <p:sp>
          <p:nvSpPr>
            <p:cNvPr id="47116" name="Rectangle 8"/>
            <p:cNvSpPr>
              <a:spLocks noChangeArrowheads="1"/>
            </p:cNvSpPr>
            <p:nvPr/>
          </p:nvSpPr>
          <p:spPr bwMode="auto">
            <a:xfrm>
              <a:off x="3914783" y="4365278"/>
              <a:ext cx="1800231" cy="53651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盲目心理</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endParaRPr>
            </a:p>
          </p:txBody>
        </p:sp>
        <p:sp>
          <p:nvSpPr>
            <p:cNvPr id="47118" name="Rectangle 8"/>
            <p:cNvSpPr>
              <a:spLocks noChangeArrowheads="1"/>
            </p:cNvSpPr>
            <p:nvPr/>
          </p:nvSpPr>
          <p:spPr bwMode="auto">
            <a:xfrm>
              <a:off x="6413517" y="4419246"/>
              <a:ext cx="2232033" cy="534925"/>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无知性违章</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p:txBody>
        </p:sp>
        <p:sp>
          <p:nvSpPr>
            <p:cNvPr id="47119" name="Rectangle 8"/>
            <p:cNvSpPr>
              <a:spLocks noChangeArrowheads="1"/>
            </p:cNvSpPr>
            <p:nvPr/>
          </p:nvSpPr>
          <p:spPr bwMode="auto">
            <a:xfrm>
              <a:off x="3914783" y="5012902"/>
              <a:ext cx="1800231" cy="1552392"/>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无畏心理 </a:t>
              </a:r>
              <a:endParaRPr kumimoji="0" lang="en-US" altLang="zh-CN"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骄傲心理</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微软雅黑" panose="020B0503020204020204" pitchFamily="34" charset="-122"/>
                <a:cs typeface="+mn-cs"/>
              </a:endParaRPr>
            </a:p>
            <a:p>
              <a:pPr marL="514350" marR="0" lvl="0" indent="-514350" algn="l" defTabSz="914400" rtl="0" eaLnBrk="1" fontAlgn="auto" latinLnBrk="0" hangingPunct="1">
                <a:lnSpc>
                  <a:spcPct val="145000"/>
                </a:lnSpc>
                <a:spcBef>
                  <a:spcPct val="20000"/>
                </a:spcBef>
                <a:spcAft>
                  <a:spcPct val="0"/>
                </a:spcAft>
                <a:buClr>
                  <a:schemeClr val="tx1"/>
                </a:buClr>
                <a:buSzPct val="75000"/>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厌烦心里</a:t>
              </a:r>
              <a:r>
                <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endParaRPr>
            </a:p>
          </p:txBody>
        </p:sp>
        <p:sp>
          <p:nvSpPr>
            <p:cNvPr id="47120" name="AutoShape 15"/>
            <p:cNvSpPr/>
            <p:nvPr/>
          </p:nvSpPr>
          <p:spPr bwMode="auto">
            <a:xfrm>
              <a:off x="5211776" y="5300206"/>
              <a:ext cx="144463" cy="1079373"/>
            </a:xfrm>
            <a:prstGeom prst="rightBrace">
              <a:avLst>
                <a:gd name="adj1" fmla="val 62271"/>
                <a:gd name="adj2" fmla="val 50000"/>
              </a:avLst>
            </a:prstGeom>
            <a:noFill/>
            <a:ln w="38100">
              <a:solidFill>
                <a:schemeClr val="tx1"/>
              </a:solidFill>
              <a:round/>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09" name="AutoShape 4"/>
            <p:cNvSpPr>
              <a:spLocks noChangeArrowheads="1"/>
            </p:cNvSpPr>
            <p:nvPr/>
          </p:nvSpPr>
          <p:spPr bwMode="auto">
            <a:xfrm>
              <a:off x="5822965" y="2133515"/>
              <a:ext cx="606427" cy="14285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47122" name="Rectangle 8"/>
            <p:cNvSpPr>
              <a:spLocks noChangeArrowheads="1"/>
            </p:cNvSpPr>
            <p:nvPr/>
          </p:nvSpPr>
          <p:spPr bwMode="auto">
            <a:xfrm>
              <a:off x="6413517" y="5655764"/>
              <a:ext cx="2233621" cy="398415"/>
            </a:xfrm>
            <a:prstGeom prst="rect">
              <a:avLst/>
            </a:prstGeom>
            <a:noFill/>
            <a:ln w="25400" algn="ctr">
              <a:noFill/>
              <a:miter lim="800000"/>
            </a:ln>
          </p:spPr>
          <p:txBody>
            <a:bodyPr lIns="91429" tIns="45714" rIns="91429" bIns="45714">
              <a:spAutoFit/>
            </a:bodyPr>
            <a:lstStyle/>
            <a:p>
              <a:pPr marL="514350" marR="0" lvl="0" indent="-514350" algn="l"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mn-lt"/>
                  <a:ea typeface="微软雅黑" panose="020B0503020204020204" pitchFamily="34" charset="-122"/>
                  <a:cs typeface="+mn-cs"/>
                </a:rPr>
                <a:t>无畏性违章</a:t>
              </a:r>
              <a:r>
                <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rPr>
                <a:t> </a:t>
              </a:r>
              <a:endParaRPr kumimoji="0" lang="zh-CN" altLang="en-US" sz="20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Verdana" panose="020B0604030504040204" pitchFamily="34" charset="0"/>
                <a:ea typeface="微软雅黑" panose="020B0503020204020204" pitchFamily="34" charset="-122"/>
                <a:cs typeface="+mn-cs"/>
              </a:endParaRPr>
            </a:p>
          </p:txBody>
        </p:sp>
        <p:sp>
          <p:nvSpPr>
            <p:cNvPr id="22" name="AutoShape 4"/>
            <p:cNvSpPr>
              <a:spLocks noChangeArrowheads="1"/>
            </p:cNvSpPr>
            <p:nvPr/>
          </p:nvSpPr>
          <p:spPr bwMode="auto">
            <a:xfrm>
              <a:off x="5822965" y="3571621"/>
              <a:ext cx="606427" cy="14285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23" name="AutoShape 4"/>
            <p:cNvSpPr>
              <a:spLocks noChangeArrowheads="1"/>
            </p:cNvSpPr>
            <p:nvPr/>
          </p:nvSpPr>
          <p:spPr bwMode="auto">
            <a:xfrm>
              <a:off x="5822965" y="4643058"/>
              <a:ext cx="606427" cy="14285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sp>
          <p:nvSpPr>
            <p:cNvPr id="24" name="AutoShape 4"/>
            <p:cNvSpPr>
              <a:spLocks noChangeArrowheads="1"/>
            </p:cNvSpPr>
            <p:nvPr/>
          </p:nvSpPr>
          <p:spPr bwMode="auto">
            <a:xfrm>
              <a:off x="5822965" y="5785924"/>
              <a:ext cx="606427" cy="142858"/>
            </a:xfrm>
            <a:prstGeom prst="rightArrow">
              <a:avLst>
                <a:gd name="adj1" fmla="val 50000"/>
                <a:gd name="adj2" fmla="val 106111"/>
              </a:avLst>
            </a:prstGeom>
            <a:noFill/>
            <a:ln w="9525">
              <a:solidFill>
                <a:schemeClr val="tx1"/>
              </a:solidFill>
              <a:miter lim="800000"/>
            </a:ln>
          </p:spPr>
          <p:txBody>
            <a:bodyPr wrap="none"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1">
                <a:ln>
                  <a:noFill/>
                </a:ln>
                <a:solidFill>
                  <a:schemeClr val="tx2">
                    <a:lumMod val="50000"/>
                  </a:schemeClr>
                </a:solidFill>
                <a:effectLst>
                  <a:outerShdw blurRad="38100" dist="38100" dir="2700000" algn="tl">
                    <a:srgbClr val="000000">
                      <a:alpha val="43137"/>
                    </a:srgbClr>
                  </a:outerShdw>
                </a:effectLst>
                <a:uLnTx/>
                <a:uFillTx/>
                <a:latin typeface="Calibri" panose="020F0502020204030204" pitchFamily="34" charset="0"/>
                <a:ea typeface="宋体" panose="02010600030101010101" pitchFamily="2" charset="-122"/>
                <a:cs typeface="+mn-cs"/>
              </a:endParaRPr>
            </a:p>
          </p:txBody>
        </p:sp>
      </p:grpSp>
    </p:spTree>
  </p:cSld>
  <p:clrMapOvr>
    <a:masterClrMapping/>
  </p:clrMapOvr>
  <p:transition>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500063" y="2503488"/>
            <a:ext cx="8643938" cy="1568450"/>
          </a:xfrm>
          <a:prstGeom prst="rect">
            <a:avLst/>
          </a:prstGeom>
          <a:noFill/>
          <a:ln w="9525">
            <a:noFill/>
            <a:miter lim="800000"/>
          </a:ln>
          <a:effectLst>
            <a:prstShdw prst="shdw17" dist="17961" dir="2700000">
              <a:srgbClr val="99995C"/>
            </a:prstShdw>
          </a:effectLst>
        </p:spPr>
        <p:txBody>
          <a:bodyPr anchor="ctr">
            <a:spAutoFit/>
          </a:bodyPr>
          <a:lstStyle/>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rPr>
              <a:t>违章不一定出事（故），</a:t>
            </a:r>
            <a:endParaRPr kumimoji="0" lang="en-US" altLang="zh-CN"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endParaRPr>
          </a:p>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rPr>
              <a:t>                    出事（故）必是违章。</a:t>
            </a:r>
            <a:endParaRPr kumimoji="0" lang="en-US" altLang="zh-CN" sz="35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endParaRPr>
          </a:p>
          <a:p>
            <a:pPr marL="0" marR="0" lvl="0" indent="0" algn="just" defTabSz="914400" rtl="0" eaLnBrk="0" fontAlgn="auto" latinLnBrk="0" hangingPunct="0">
              <a:lnSpc>
                <a:spcPct val="100000"/>
              </a:lnSpc>
              <a:spcBef>
                <a:spcPct val="0"/>
              </a:spcBef>
              <a:spcAft>
                <a:spcPct val="0"/>
              </a:spcAft>
              <a:buClrTx/>
              <a:buSzTx/>
              <a:buFontTx/>
              <a:buNone/>
              <a:defRPr/>
            </a:pPr>
            <a:r>
              <a:rPr kumimoji="0" lang="zh-CN" altLang="en-US" sz="26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rPr>
              <a:t> </a:t>
            </a:r>
            <a:endParaRPr kumimoji="0" lang="zh-CN" altLang="en-US" sz="26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方正大标宋简体" pitchFamily="2" charset="-122"/>
              <a:ea typeface="微软雅黑" panose="020B0503020204020204" pitchFamily="34" charset="-122"/>
              <a:cs typeface="+mn-cs"/>
            </a:endParaRPr>
          </a:p>
        </p:txBody>
      </p:sp>
      <p:sp>
        <p:nvSpPr>
          <p:cNvPr id="83971" name="Rectangle 4"/>
          <p:cNvSpPr/>
          <p:nvPr/>
        </p:nvSpPr>
        <p:spPr>
          <a:xfrm>
            <a:off x="1150938" y="4857750"/>
            <a:ext cx="6958012" cy="430213"/>
          </a:xfrm>
          <a:prstGeom prst="rect">
            <a:avLst/>
          </a:prstGeom>
          <a:noFill/>
          <a:ln w="9525">
            <a:noFill/>
          </a:ln>
          <a:effectLst>
            <a:prstShdw prst="shdw17" dist="17961" dir="2699999">
              <a:srgbClr val="2F4D71"/>
            </a:prstShdw>
          </a:effectLst>
        </p:spPr>
        <p:txBody>
          <a:bodyPr wrap="none" anchor="ctr" anchorCtr="0">
            <a:spAutoFit/>
          </a:bodyPr>
          <a:p>
            <a:r>
              <a:rPr lang="zh-CN" altLang="en-US" sz="2200" b="1" dirty="0">
                <a:latin typeface="Times New Roman" panose="02020603050405020304" pitchFamily="18" charset="0"/>
                <a:ea typeface="微软雅黑" panose="020B0503020204020204" pitchFamily="34" charset="-122"/>
              </a:rPr>
              <a:t>一害个人、二害家庭、三害集体、四害企业、五害国家 </a:t>
            </a:r>
            <a:endParaRPr lang="zh-CN" altLang="en-US" sz="2200" b="1" dirty="0">
              <a:latin typeface="Times New Roman" panose="02020603050405020304" pitchFamily="18" charset="0"/>
              <a:ea typeface="微软雅黑" panose="020B0503020204020204" pitchFamily="34" charset="-122"/>
            </a:endParaRPr>
          </a:p>
        </p:txBody>
      </p:sp>
    </p:spTree>
  </p:cSld>
  <p:clrMapOvr>
    <a:masterClrMapping/>
  </p:clrMapOvr>
  <p:transition>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84995"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84996"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6300"/>
            <a:chOff x="4033229" y="2590800"/>
            <a:chExt cx="4826609" cy="874941"/>
          </a:xfrm>
        </p:grpSpPr>
        <p:sp>
          <p:nvSpPr>
            <p:cNvPr id="46" name="圆角矩形 45"/>
            <p:cNvSpPr/>
            <p:nvPr/>
          </p:nvSpPr>
          <p:spPr>
            <a:xfrm>
              <a:off x="4349181" y="2717603"/>
              <a:ext cx="4510657" cy="719607"/>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85018" name="矩形 51"/>
            <p:cNvSpPr/>
            <p:nvPr/>
          </p:nvSpPr>
          <p:spPr>
            <a:xfrm>
              <a:off x="4773097" y="2884245"/>
              <a:ext cx="4062925" cy="42953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85019"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85020" name="矩形 24"/>
            <p:cNvSpPr/>
            <p:nvPr/>
          </p:nvSpPr>
          <p:spPr>
            <a:xfrm>
              <a:off x="4176104" y="2590800"/>
              <a:ext cx="490537" cy="874941"/>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5825"/>
            <a:chOff x="3084513" y="1500174"/>
            <a:chExt cx="5773766" cy="885190"/>
          </a:xfrm>
        </p:grpSpPr>
        <p:grpSp>
          <p:nvGrpSpPr>
            <p:cNvPr id="85011" name="组合 46"/>
            <p:cNvGrpSpPr/>
            <p:nvPr/>
          </p:nvGrpSpPr>
          <p:grpSpPr>
            <a:xfrm>
              <a:off x="3084513" y="1509699"/>
              <a:ext cx="5773766" cy="875665"/>
              <a:chOff x="3084513" y="1785938"/>
              <a:chExt cx="5773766" cy="874943"/>
            </a:xfrm>
          </p:grpSpPr>
          <p:sp>
            <p:nvSpPr>
              <p:cNvPr id="41" name="圆角矩形 40"/>
              <p:cNvSpPr/>
              <p:nvPr/>
            </p:nvSpPr>
            <p:spPr>
              <a:xfrm>
                <a:off x="3387727" y="1874694"/>
                <a:ext cx="5459440" cy="716445"/>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85014" name="矩形 46"/>
              <p:cNvSpPr/>
              <p:nvPr/>
            </p:nvSpPr>
            <p:spPr>
              <a:xfrm>
                <a:off x="3821112" y="1928695"/>
                <a:ext cx="5037167" cy="59831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85015"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85016" name="矩形 21"/>
              <p:cNvSpPr/>
              <p:nvPr/>
            </p:nvSpPr>
            <p:spPr>
              <a:xfrm>
                <a:off x="3225800" y="1785938"/>
                <a:ext cx="488950" cy="87494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85012" name="矩形 21"/>
            <p:cNvSpPr/>
            <p:nvPr/>
          </p:nvSpPr>
          <p:spPr>
            <a:xfrm>
              <a:off x="3225800" y="1500174"/>
              <a:ext cx="488950" cy="87566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84999"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6300"/>
            <a:chOff x="4357586" y="3418324"/>
            <a:chExt cx="4792764" cy="874500"/>
          </a:xfrm>
        </p:grpSpPr>
        <p:sp>
          <p:nvSpPr>
            <p:cNvPr id="65" name="圆角矩形 64"/>
            <p:cNvSpPr/>
            <p:nvPr/>
          </p:nvSpPr>
          <p:spPr>
            <a:xfrm>
              <a:off x="4611591" y="3545063"/>
              <a:ext cx="4248240" cy="733502"/>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85008" name="矩形 68"/>
            <p:cNvSpPr/>
            <p:nvPr/>
          </p:nvSpPr>
          <p:spPr>
            <a:xfrm>
              <a:off x="5086264" y="3714791"/>
              <a:ext cx="4064086" cy="429323"/>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85009"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85010" name="矩形 27"/>
            <p:cNvSpPr/>
            <p:nvPr/>
          </p:nvSpPr>
          <p:spPr>
            <a:xfrm>
              <a:off x="4497286" y="3418324"/>
              <a:ext cx="490537" cy="874500"/>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6300"/>
            <a:chOff x="4367314" y="4253782"/>
            <a:chExt cx="5062436" cy="875673"/>
          </a:xfrm>
        </p:grpSpPr>
        <p:sp>
          <p:nvSpPr>
            <p:cNvPr id="70" name="圆角矩形 69"/>
            <p:cNvSpPr/>
            <p:nvPr/>
          </p:nvSpPr>
          <p:spPr>
            <a:xfrm>
              <a:off x="4643533" y="4393382"/>
              <a:ext cx="4216316" cy="721795"/>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85004" name="矩形 81"/>
            <p:cNvSpPr/>
            <p:nvPr/>
          </p:nvSpPr>
          <p:spPr>
            <a:xfrm>
              <a:off x="5086437" y="4569697"/>
              <a:ext cx="4343313" cy="42989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85005"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85006" name="矩形 44"/>
            <p:cNvSpPr/>
            <p:nvPr/>
          </p:nvSpPr>
          <p:spPr>
            <a:xfrm>
              <a:off x="4472524" y="4253782"/>
              <a:ext cx="490537" cy="87567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85002"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9" presetClass="emph" presetSubtype="0" nodeType="withEffect">
                                  <p:stCondLst>
                                    <p:cond delay="100"/>
                                  </p:stCondLst>
                                  <p:childTnLst>
                                    <p:set>
                                      <p:cBhvr rctx="PPT">
                                        <p:cTn id="16" dur="indefinite"/>
                                        <p:tgtEl>
                                          <p:spTgt spid="6"/>
                                        </p:tgtEl>
                                        <p:attrNameLst>
                                          <p:attrName>style.opacity</p:attrName>
                                        </p:attrNameLst>
                                      </p:cBhvr>
                                      <p:to>
                                        <p:strVal val="0.5"/>
                                      </p:to>
                                    </p:set>
                                    <p:animEffect filter="image" prLst="opacity: 0.5">
                                      <p:cBhvr rctx="IE">
                                        <p:cTn id="1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8"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86019" name="Rectangle 2"/>
          <p:cNvSpPr/>
          <p:nvPr/>
        </p:nvSpPr>
        <p:spPr>
          <a:xfrm>
            <a:off x="928688" y="2501900"/>
            <a:ext cx="5786437" cy="3136900"/>
          </a:xfrm>
          <a:prstGeom prst="rect">
            <a:avLst/>
          </a:prstGeom>
          <a:noFill/>
          <a:ln w="9525">
            <a:noFill/>
          </a:ln>
          <a:effectLst>
            <a:prstShdw prst="shdw17" dist="17961" dir="2699999">
              <a:srgbClr val="2F4D71"/>
            </a:prstShdw>
          </a:effectLst>
        </p:spPr>
        <p:txBody>
          <a:bodyPr anchor="ctr" anchorCtr="0">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一是善于冒险、不考虑后果的</a:t>
            </a:r>
            <a:r>
              <a:rPr lang="zh-CN" altLang="en-US" sz="2200" b="1" dirty="0">
                <a:solidFill>
                  <a:srgbClr val="C00000"/>
                </a:solidFill>
                <a:latin typeface="Times New Roman" panose="02020603050405020304" pitchFamily="18" charset="0"/>
                <a:ea typeface="微软雅黑" panose="020B0503020204020204" pitchFamily="34" charset="-122"/>
              </a:rPr>
              <a:t>“大胆人”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二是冒失莽撞的</a:t>
            </a:r>
            <a:r>
              <a:rPr lang="zh-CN" altLang="en-US" sz="2200" b="1" dirty="0">
                <a:solidFill>
                  <a:srgbClr val="C00000"/>
                </a:solidFill>
                <a:latin typeface="Times New Roman" panose="02020603050405020304" pitchFamily="18" charset="0"/>
                <a:ea typeface="微软雅黑" panose="020B0503020204020204" pitchFamily="34" charset="-122"/>
              </a:rPr>
              <a:t>“勇敢人”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三是吊儿郎当的</a:t>
            </a:r>
            <a:r>
              <a:rPr lang="zh-CN" altLang="en-US" sz="2200" b="1" dirty="0">
                <a:solidFill>
                  <a:srgbClr val="C00000"/>
                </a:solidFill>
                <a:latin typeface="Times New Roman" panose="02020603050405020304" pitchFamily="18" charset="0"/>
                <a:ea typeface="微软雅黑" panose="020B0503020204020204" pitchFamily="34" charset="-122"/>
              </a:rPr>
              <a:t>“马虎人”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四是满不在乎的</a:t>
            </a:r>
            <a:r>
              <a:rPr lang="zh-CN" altLang="en-US" sz="2200" b="1" dirty="0">
                <a:solidFill>
                  <a:srgbClr val="C00000"/>
                </a:solidFill>
                <a:latin typeface="Times New Roman" panose="02020603050405020304" pitchFamily="18" charset="0"/>
                <a:ea typeface="微软雅黑" panose="020B0503020204020204" pitchFamily="34" charset="-122"/>
              </a:rPr>
              <a:t>“粗心人”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五是心存侥幸的</a:t>
            </a:r>
            <a:r>
              <a:rPr lang="zh-CN" altLang="en-US" sz="2200" b="1" dirty="0">
                <a:solidFill>
                  <a:srgbClr val="C00000"/>
                </a:solidFill>
                <a:latin typeface="Times New Roman" panose="02020603050405020304" pitchFamily="18" charset="0"/>
                <a:ea typeface="微软雅黑" panose="020B0503020204020204" pitchFamily="34" charset="-122"/>
              </a:rPr>
              <a:t>“麻痹人”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六是投机取巧的</a:t>
            </a:r>
            <a:r>
              <a:rPr lang="zh-CN" altLang="en-US" sz="2200" b="1" dirty="0">
                <a:solidFill>
                  <a:srgbClr val="C00000"/>
                </a:solidFill>
                <a:latin typeface="Times New Roman" panose="02020603050405020304" pitchFamily="18" charset="0"/>
                <a:ea typeface="微软雅黑" panose="020B0503020204020204" pitchFamily="34" charset="-122"/>
              </a:rPr>
              <a:t>“大能人”</a:t>
            </a:r>
            <a:endParaRPr lang="zh-CN" altLang="en-US" sz="2200" b="1" dirty="0">
              <a:solidFill>
                <a:srgbClr val="C00000"/>
              </a:solidFill>
              <a:latin typeface="Times New Roman" panose="02020603050405020304" pitchFamily="18" charset="0"/>
              <a:ea typeface="微软雅黑" panose="020B0503020204020204" pitchFamily="34" charset="-122"/>
            </a:endParaRPr>
          </a:p>
        </p:txBody>
      </p:sp>
      <p:sp>
        <p:nvSpPr>
          <p:cNvPr id="86020" name="Rectangle 3"/>
          <p:cNvSpPr/>
          <p:nvPr/>
        </p:nvSpPr>
        <p:spPr>
          <a:xfrm>
            <a:off x="500063" y="1357313"/>
            <a:ext cx="6786562" cy="522287"/>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微软雅黑" panose="020B0503020204020204" pitchFamily="34" charset="-122"/>
              </a:rPr>
              <a:t>反“三违”要控制</a:t>
            </a:r>
            <a:r>
              <a:rPr lang="en-US" altLang="zh-CN" sz="2800" b="1" dirty="0">
                <a:latin typeface="方正大标宋简体" pitchFamily="2" charset="-122"/>
                <a:ea typeface="微软雅黑" panose="020B0503020204020204" pitchFamily="34" charset="-122"/>
              </a:rPr>
              <a:t>23</a:t>
            </a:r>
            <a:r>
              <a:rPr lang="zh-CN" altLang="en-US" sz="2800" b="1" dirty="0">
                <a:latin typeface="方正大标宋简体" pitchFamily="2" charset="-122"/>
                <a:ea typeface="微软雅黑" panose="020B0503020204020204" pitchFamily="34" charset="-122"/>
              </a:rPr>
              <a:t>种“最危险”的员工</a:t>
            </a:r>
            <a:endParaRPr lang="zh-CN" altLang="en-US" sz="2800" b="1" dirty="0">
              <a:latin typeface="方正大标宋简体" pitchFamily="2" charset="-122"/>
              <a:ea typeface="微软雅黑" panose="020B0503020204020204" pitchFamily="34" charset="-122"/>
            </a:endParaRPr>
          </a:p>
        </p:txBody>
      </p:sp>
      <p:sp>
        <p:nvSpPr>
          <p:cNvPr id="86021" name="Rectangle 5"/>
          <p:cNvSpPr/>
          <p:nvPr/>
        </p:nvSpPr>
        <p:spPr>
          <a:xfrm>
            <a:off x="928688" y="6072188"/>
            <a:ext cx="7294562" cy="398462"/>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ea typeface="微软雅黑" panose="020B0503020204020204" pitchFamily="34" charset="-122"/>
              </a:rPr>
              <a:t>这</a:t>
            </a:r>
            <a:r>
              <a:rPr lang="en-US" altLang="zh-CN" sz="2000" b="1" dirty="0">
                <a:latin typeface="Times New Roman" panose="02020603050405020304" pitchFamily="18" charset="0"/>
                <a:ea typeface="微软雅黑" panose="020B0503020204020204" pitchFamily="34" charset="-122"/>
              </a:rPr>
              <a:t>23</a:t>
            </a:r>
            <a:r>
              <a:rPr lang="zh-CN" altLang="en-US" sz="2000" b="1" dirty="0">
                <a:latin typeface="Times New Roman" panose="02020603050405020304" pitchFamily="18" charset="0"/>
                <a:ea typeface="微软雅黑" panose="020B0503020204020204" pitchFamily="34" charset="-122"/>
              </a:rPr>
              <a:t>种人不仅存在于现场操作人员中，也存在于管理人员之中。</a:t>
            </a:r>
            <a:endParaRPr lang="zh-CN" altLang="en-US" sz="2000" b="1" dirty="0">
              <a:latin typeface="Times New Roman" panose="02020603050405020304" pitchFamily="18" charset="0"/>
              <a:ea typeface="微软雅黑" panose="020B0503020204020204" pitchFamily="34" charset="-122"/>
            </a:endParaRPr>
          </a:p>
        </p:txBody>
      </p:sp>
      <p:sp>
        <p:nvSpPr>
          <p:cNvPr id="86022" name="Text Box 6"/>
          <p:cNvSpPr txBox="1"/>
          <p:nvPr/>
        </p:nvSpPr>
        <p:spPr>
          <a:xfrm>
            <a:off x="5000625" y="1928813"/>
            <a:ext cx="3429000" cy="522287"/>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微软雅黑" panose="020B0503020204020204" pitchFamily="34" charset="-122"/>
              </a:rPr>
              <a:t>你是他们的一员吗？</a:t>
            </a:r>
            <a:endParaRPr lang="zh-CN" altLang="en-US" sz="2800" dirty="0">
              <a:solidFill>
                <a:srgbClr val="0070C0"/>
              </a:solidFill>
              <a:latin typeface="方正大标宋简体" pitchFamily="2" charset="-122"/>
              <a:ea typeface="微软雅黑" panose="020B0503020204020204" pitchFamily="34"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29699"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29700"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6300"/>
            <a:chOff x="4033229" y="2590800"/>
            <a:chExt cx="4826609" cy="874941"/>
          </a:xfrm>
        </p:grpSpPr>
        <p:sp>
          <p:nvSpPr>
            <p:cNvPr id="46" name="圆角矩形 45"/>
            <p:cNvSpPr/>
            <p:nvPr/>
          </p:nvSpPr>
          <p:spPr>
            <a:xfrm>
              <a:off x="4349181" y="2717603"/>
              <a:ext cx="4510657" cy="719607"/>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9722" name="矩形 51"/>
            <p:cNvSpPr/>
            <p:nvPr/>
          </p:nvSpPr>
          <p:spPr>
            <a:xfrm>
              <a:off x="4773097" y="2884245"/>
              <a:ext cx="4062925" cy="42953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29723"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29724" name="矩形 24"/>
            <p:cNvSpPr/>
            <p:nvPr/>
          </p:nvSpPr>
          <p:spPr>
            <a:xfrm>
              <a:off x="4176104" y="2590800"/>
              <a:ext cx="490537" cy="874941"/>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5" name="组合 73"/>
          <p:cNvGrpSpPr/>
          <p:nvPr/>
        </p:nvGrpSpPr>
        <p:grpSpPr>
          <a:xfrm>
            <a:off x="3084513" y="1500188"/>
            <a:ext cx="5773737" cy="885825"/>
            <a:chOff x="3084513" y="1500174"/>
            <a:chExt cx="5773766" cy="885190"/>
          </a:xfrm>
        </p:grpSpPr>
        <p:grpSp>
          <p:nvGrpSpPr>
            <p:cNvPr id="29715" name="组合 46"/>
            <p:cNvGrpSpPr/>
            <p:nvPr/>
          </p:nvGrpSpPr>
          <p:grpSpPr>
            <a:xfrm>
              <a:off x="3084513" y="1509699"/>
              <a:ext cx="5773766" cy="875665"/>
              <a:chOff x="3084513" y="1785938"/>
              <a:chExt cx="5773766" cy="874943"/>
            </a:xfrm>
          </p:grpSpPr>
          <p:sp>
            <p:nvSpPr>
              <p:cNvPr id="41" name="圆角矩形 40"/>
              <p:cNvSpPr/>
              <p:nvPr/>
            </p:nvSpPr>
            <p:spPr>
              <a:xfrm>
                <a:off x="3387727" y="1874694"/>
                <a:ext cx="5459440" cy="716445"/>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9718" name="矩形 46"/>
              <p:cNvSpPr/>
              <p:nvPr/>
            </p:nvSpPr>
            <p:spPr>
              <a:xfrm>
                <a:off x="3821112" y="1928695"/>
                <a:ext cx="5037167" cy="59831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29719"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29720" name="矩形 21"/>
              <p:cNvSpPr/>
              <p:nvPr/>
            </p:nvSpPr>
            <p:spPr>
              <a:xfrm>
                <a:off x="3225800" y="1785938"/>
                <a:ext cx="488950" cy="87494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29716" name="矩形 21"/>
            <p:cNvSpPr/>
            <p:nvPr/>
          </p:nvSpPr>
          <p:spPr>
            <a:xfrm>
              <a:off x="3225800" y="1500174"/>
              <a:ext cx="488950" cy="87566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29703"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7" name="组合 78"/>
          <p:cNvGrpSpPr/>
          <p:nvPr/>
        </p:nvGrpSpPr>
        <p:grpSpPr>
          <a:xfrm>
            <a:off x="4351338" y="3929063"/>
            <a:ext cx="4792662" cy="876300"/>
            <a:chOff x="4357586" y="3418324"/>
            <a:chExt cx="4792764" cy="874500"/>
          </a:xfrm>
        </p:grpSpPr>
        <p:sp>
          <p:nvSpPr>
            <p:cNvPr id="65" name="圆角矩形 64"/>
            <p:cNvSpPr/>
            <p:nvPr/>
          </p:nvSpPr>
          <p:spPr>
            <a:xfrm>
              <a:off x="4611591" y="3545063"/>
              <a:ext cx="4248240" cy="733502"/>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9712" name="矩形 68"/>
            <p:cNvSpPr/>
            <p:nvPr/>
          </p:nvSpPr>
          <p:spPr>
            <a:xfrm>
              <a:off x="5086264" y="3714791"/>
              <a:ext cx="4064086" cy="429323"/>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29713"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29714" name="矩形 27"/>
            <p:cNvSpPr/>
            <p:nvPr/>
          </p:nvSpPr>
          <p:spPr>
            <a:xfrm>
              <a:off x="4497286" y="3418324"/>
              <a:ext cx="490537" cy="874500"/>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8" name="组合 83"/>
          <p:cNvGrpSpPr/>
          <p:nvPr/>
        </p:nvGrpSpPr>
        <p:grpSpPr>
          <a:xfrm>
            <a:off x="3786188" y="5214938"/>
            <a:ext cx="5062537" cy="876300"/>
            <a:chOff x="4367314" y="4253781"/>
            <a:chExt cx="5062436" cy="875673"/>
          </a:xfrm>
        </p:grpSpPr>
        <p:sp>
          <p:nvSpPr>
            <p:cNvPr id="70" name="圆角矩形 69"/>
            <p:cNvSpPr/>
            <p:nvPr/>
          </p:nvSpPr>
          <p:spPr>
            <a:xfrm>
              <a:off x="4643533" y="4393381"/>
              <a:ext cx="4216316" cy="721795"/>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29708" name="矩形 81"/>
            <p:cNvSpPr/>
            <p:nvPr/>
          </p:nvSpPr>
          <p:spPr>
            <a:xfrm>
              <a:off x="5086437" y="4569697"/>
              <a:ext cx="4343313" cy="42989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29709"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29710" name="矩形 44"/>
            <p:cNvSpPr/>
            <p:nvPr/>
          </p:nvSpPr>
          <p:spPr>
            <a:xfrm>
              <a:off x="4472524" y="4253781"/>
              <a:ext cx="490537" cy="87567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29706"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2"/>
                                        </p:tgtEl>
                                        <p:attrNameLst>
                                          <p:attrName>style.opacity</p:attrName>
                                        </p:attrNameLst>
                                      </p:cBhvr>
                                      <p:to>
                                        <p:strVal val="0.5"/>
                                      </p:to>
                                    </p:set>
                                    <p:animEffect filter="image" prLst="opacity: 0.5">
                                      <p:cBhvr rctx="IE">
                                        <p:cTn id="11" dur="indefinite"/>
                                        <p:tgtEl>
                                          <p:spTgt spid="2"/>
                                        </p:tgtEl>
                                      </p:cBhvr>
                                    </p:animEffect>
                                  </p:childTnLst>
                                </p:cTn>
                              </p:par>
                            </p:childTnLst>
                          </p:cTn>
                        </p:par>
                        <p:par>
                          <p:cTn id="12" fill="hold">
                            <p:stCondLst>
                              <p:cond delay="500"/>
                            </p:stCondLst>
                            <p:childTnLst>
                              <p:par>
                                <p:cTn id="13" presetID="9" presetClass="emph" presetSubtype="0" nodeType="afterEffect">
                                  <p:stCondLst>
                                    <p:cond delay="100"/>
                                  </p:stCondLst>
                                  <p:childTnLst>
                                    <p:set>
                                      <p:cBhvr rctx="PPT">
                                        <p:cTn id="14" dur="indefinite"/>
                                        <p:tgtEl>
                                          <p:spTgt spid="7"/>
                                        </p:tgtEl>
                                        <p:attrNameLst>
                                          <p:attrName>style.opacity</p:attrName>
                                        </p:attrNameLst>
                                      </p:cBhvr>
                                      <p:to>
                                        <p:strVal val="0.5"/>
                                      </p:to>
                                    </p:set>
                                    <p:animEffect filter="image" prLst="opacity: 0.5">
                                      <p:cBhvr rctx="IE">
                                        <p:cTn id="15" dur="indefinite"/>
                                        <p:tgtEl>
                                          <p:spTgt spid="7"/>
                                        </p:tgtEl>
                                      </p:cBhvr>
                                    </p:animEffect>
                                  </p:childTnLst>
                                </p:cTn>
                              </p:par>
                            </p:childTnLst>
                          </p:cTn>
                        </p:par>
                        <p:par>
                          <p:cTn id="16" fill="hold">
                            <p:stCondLst>
                              <p:cond delay="600"/>
                            </p:stCondLst>
                            <p:childTnLst>
                              <p:par>
                                <p:cTn id="17" presetID="9" presetClass="emph" presetSubtype="0" nodeType="afterEffect">
                                  <p:stCondLst>
                                    <p:cond delay="20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87043" name="Rectangle 3"/>
          <p:cNvSpPr/>
          <p:nvPr/>
        </p:nvSpPr>
        <p:spPr>
          <a:xfrm>
            <a:off x="500063" y="1357313"/>
            <a:ext cx="6786562" cy="522287"/>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微软雅黑" panose="020B0503020204020204" pitchFamily="34" charset="-122"/>
              </a:rPr>
              <a:t>反“三违”要控制</a:t>
            </a:r>
            <a:r>
              <a:rPr lang="en-US" altLang="zh-CN" sz="2800" b="1" dirty="0">
                <a:latin typeface="方正大标宋简体" pitchFamily="2" charset="-122"/>
                <a:ea typeface="微软雅黑" panose="020B0503020204020204" pitchFamily="34" charset="-122"/>
              </a:rPr>
              <a:t>23</a:t>
            </a:r>
            <a:r>
              <a:rPr lang="zh-CN" altLang="en-US" sz="2800" b="1" dirty="0">
                <a:latin typeface="方正大标宋简体" pitchFamily="2" charset="-122"/>
                <a:ea typeface="微软雅黑" panose="020B0503020204020204" pitchFamily="34" charset="-122"/>
              </a:rPr>
              <a:t>种“最危险”的员工</a:t>
            </a:r>
            <a:endParaRPr lang="zh-CN" altLang="en-US" sz="2800" b="1" dirty="0">
              <a:latin typeface="方正大标宋简体" pitchFamily="2" charset="-122"/>
              <a:ea typeface="微软雅黑" panose="020B0503020204020204" pitchFamily="34" charset="-122"/>
            </a:endParaRPr>
          </a:p>
        </p:txBody>
      </p:sp>
      <p:sp>
        <p:nvSpPr>
          <p:cNvPr id="87044" name="Rectangle 5"/>
          <p:cNvSpPr/>
          <p:nvPr/>
        </p:nvSpPr>
        <p:spPr>
          <a:xfrm>
            <a:off x="928688" y="6072188"/>
            <a:ext cx="7294562" cy="398462"/>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ea typeface="微软雅黑" panose="020B0503020204020204" pitchFamily="34" charset="-122"/>
              </a:rPr>
              <a:t>这</a:t>
            </a:r>
            <a:r>
              <a:rPr lang="en-US" altLang="zh-CN" sz="2000" b="1" dirty="0">
                <a:latin typeface="Times New Roman" panose="02020603050405020304" pitchFamily="18" charset="0"/>
                <a:ea typeface="微软雅黑" panose="020B0503020204020204" pitchFamily="34" charset="-122"/>
              </a:rPr>
              <a:t>23</a:t>
            </a:r>
            <a:r>
              <a:rPr lang="zh-CN" altLang="en-US" sz="2000" b="1" dirty="0">
                <a:latin typeface="Times New Roman" panose="02020603050405020304" pitchFamily="18" charset="0"/>
                <a:ea typeface="微软雅黑" panose="020B0503020204020204" pitchFamily="34" charset="-122"/>
              </a:rPr>
              <a:t>种人不仅存在于现场操作人员中，也存在于管理人员之中。</a:t>
            </a:r>
            <a:endParaRPr lang="zh-CN" altLang="en-US" sz="2000" b="1" dirty="0">
              <a:latin typeface="Times New Roman" panose="02020603050405020304" pitchFamily="18" charset="0"/>
              <a:ea typeface="微软雅黑" panose="020B0503020204020204" pitchFamily="34" charset="-122"/>
            </a:endParaRPr>
          </a:p>
        </p:txBody>
      </p:sp>
      <p:sp>
        <p:nvSpPr>
          <p:cNvPr id="87045" name="Text Box 6"/>
          <p:cNvSpPr txBox="1"/>
          <p:nvPr/>
        </p:nvSpPr>
        <p:spPr>
          <a:xfrm>
            <a:off x="5000625" y="1928813"/>
            <a:ext cx="3429000" cy="522287"/>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微软雅黑" panose="020B0503020204020204" pitchFamily="34" charset="-122"/>
              </a:rPr>
              <a:t>你是他们的一员吗？</a:t>
            </a:r>
            <a:endParaRPr lang="zh-CN" altLang="en-US" sz="2800" dirty="0">
              <a:solidFill>
                <a:srgbClr val="0070C0"/>
              </a:solidFill>
              <a:latin typeface="方正大标宋简体" pitchFamily="2" charset="-122"/>
              <a:ea typeface="微软雅黑" panose="020B0503020204020204" pitchFamily="34"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047" name="Rectangle 2"/>
          <p:cNvSpPr/>
          <p:nvPr/>
        </p:nvSpPr>
        <p:spPr>
          <a:xfrm>
            <a:off x="928688" y="2505075"/>
            <a:ext cx="5786437" cy="3136900"/>
          </a:xfrm>
          <a:prstGeom prst="rect">
            <a:avLst/>
          </a:prstGeom>
          <a:noFill/>
          <a:ln w="9525">
            <a:noFill/>
          </a:ln>
          <a:effectLst>
            <a:prstShdw prst="shdw17" dist="17961" dir="2699999">
              <a:srgbClr val="2F4D71"/>
            </a:prstShdw>
          </a:effectLst>
        </p:spPr>
        <p:txBody>
          <a:bodyPr anchor="ctr" anchorCtr="0">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七是固执己见的</a:t>
            </a:r>
            <a:r>
              <a:rPr lang="zh-CN" altLang="en-US" sz="2200" b="1" dirty="0">
                <a:solidFill>
                  <a:srgbClr val="C00000"/>
                </a:solidFill>
                <a:latin typeface="Times New Roman" panose="02020603050405020304" pitchFamily="18" charset="0"/>
                <a:ea typeface="微软雅黑" panose="020B0503020204020204" pitchFamily="34" charset="-122"/>
              </a:rPr>
              <a:t>“怪癖人”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八是牢骚满腹的</a:t>
            </a:r>
            <a:r>
              <a:rPr lang="zh-CN" altLang="en-US" sz="2200" b="1" dirty="0">
                <a:solidFill>
                  <a:srgbClr val="C00000"/>
                </a:solidFill>
                <a:latin typeface="Times New Roman" panose="02020603050405020304" pitchFamily="18" charset="0"/>
                <a:ea typeface="微软雅黑" panose="020B0503020204020204" pitchFamily="34" charset="-122"/>
              </a:rPr>
              <a:t>“情绪人”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九是难事缠身、心事重重的</a:t>
            </a:r>
            <a:r>
              <a:rPr lang="zh-CN" altLang="en-US" sz="2200" b="1" dirty="0">
                <a:solidFill>
                  <a:srgbClr val="C00000"/>
                </a:solidFill>
                <a:latin typeface="Times New Roman" panose="02020603050405020304" pitchFamily="18" charset="0"/>
                <a:ea typeface="微软雅黑" panose="020B0503020204020204" pitchFamily="34" charset="-122"/>
              </a:rPr>
              <a:t>“忧愁人”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十是急于求成的</a:t>
            </a:r>
            <a:r>
              <a:rPr lang="zh-CN" altLang="en-US" sz="2200" b="1" dirty="0">
                <a:solidFill>
                  <a:srgbClr val="C00000"/>
                </a:solidFill>
                <a:latin typeface="Times New Roman" panose="02020603050405020304" pitchFamily="18" charset="0"/>
                <a:ea typeface="微软雅黑" panose="020B0503020204020204" pitchFamily="34" charset="-122"/>
              </a:rPr>
              <a:t>“草率人”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十一是心神不定的</a:t>
            </a:r>
            <a:r>
              <a:rPr lang="zh-CN" altLang="en-US" sz="2200" b="1" dirty="0">
                <a:solidFill>
                  <a:srgbClr val="C00000"/>
                </a:solidFill>
                <a:latin typeface="Times New Roman" panose="02020603050405020304" pitchFamily="18" charset="0"/>
                <a:ea typeface="微软雅黑" panose="020B0503020204020204" pitchFamily="34" charset="-122"/>
              </a:rPr>
              <a:t>“心烦人”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十二是习惯违章的</a:t>
            </a:r>
            <a:r>
              <a:rPr lang="zh-CN" altLang="en-US" sz="2200" b="1" dirty="0">
                <a:solidFill>
                  <a:srgbClr val="C00000"/>
                </a:solidFill>
                <a:latin typeface="Times New Roman" panose="02020603050405020304" pitchFamily="18" charset="0"/>
                <a:ea typeface="微软雅黑" panose="020B0503020204020204" pitchFamily="34" charset="-122"/>
              </a:rPr>
              <a:t>“固执人”</a:t>
            </a:r>
            <a:endParaRPr lang="zh-CN" altLang="en-US" sz="2200" b="1" dirty="0">
              <a:solidFill>
                <a:srgbClr val="C00000"/>
              </a:solidFill>
              <a:latin typeface="Times New Roman" panose="02020603050405020304" pitchFamily="18" charset="0"/>
              <a:ea typeface="微软雅黑" panose="020B0503020204020204" pitchFamily="34" charset="-122"/>
            </a:endParaRPr>
          </a:p>
        </p:txBody>
      </p:sp>
    </p:spTree>
  </p:cSld>
  <p:clrMapOvr>
    <a:masterClrMapping/>
  </p:clrMapOvr>
  <p:transition>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6"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88067" name="Rectangle 3"/>
          <p:cNvSpPr/>
          <p:nvPr/>
        </p:nvSpPr>
        <p:spPr>
          <a:xfrm>
            <a:off x="500063" y="1357313"/>
            <a:ext cx="6786562" cy="522287"/>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微软雅黑" panose="020B0503020204020204" pitchFamily="34" charset="-122"/>
              </a:rPr>
              <a:t>反“三违”要控制</a:t>
            </a:r>
            <a:r>
              <a:rPr lang="en-US" altLang="zh-CN" sz="2800" b="1" dirty="0">
                <a:latin typeface="方正大标宋简体" pitchFamily="2" charset="-122"/>
                <a:ea typeface="微软雅黑" panose="020B0503020204020204" pitchFamily="34" charset="-122"/>
              </a:rPr>
              <a:t>23</a:t>
            </a:r>
            <a:r>
              <a:rPr lang="zh-CN" altLang="en-US" sz="2800" b="1" dirty="0">
                <a:latin typeface="方正大标宋简体" pitchFamily="2" charset="-122"/>
                <a:ea typeface="微软雅黑" panose="020B0503020204020204" pitchFamily="34" charset="-122"/>
              </a:rPr>
              <a:t>种“最危险”的员工</a:t>
            </a:r>
            <a:endParaRPr lang="zh-CN" altLang="en-US" sz="2800" b="1" dirty="0">
              <a:latin typeface="方正大标宋简体" pitchFamily="2" charset="-122"/>
              <a:ea typeface="微软雅黑" panose="020B0503020204020204" pitchFamily="34" charset="-122"/>
            </a:endParaRPr>
          </a:p>
        </p:txBody>
      </p:sp>
      <p:sp>
        <p:nvSpPr>
          <p:cNvPr id="88068" name="Rectangle 5"/>
          <p:cNvSpPr/>
          <p:nvPr/>
        </p:nvSpPr>
        <p:spPr>
          <a:xfrm>
            <a:off x="928688" y="6072188"/>
            <a:ext cx="7294562" cy="398462"/>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ea typeface="微软雅黑" panose="020B0503020204020204" pitchFamily="34" charset="-122"/>
              </a:rPr>
              <a:t>这</a:t>
            </a:r>
            <a:r>
              <a:rPr lang="en-US" altLang="zh-CN" sz="2000" b="1" dirty="0">
                <a:latin typeface="Times New Roman" panose="02020603050405020304" pitchFamily="18" charset="0"/>
                <a:ea typeface="微软雅黑" panose="020B0503020204020204" pitchFamily="34" charset="-122"/>
              </a:rPr>
              <a:t>23</a:t>
            </a:r>
            <a:r>
              <a:rPr lang="zh-CN" altLang="en-US" sz="2000" b="1" dirty="0">
                <a:latin typeface="Times New Roman" panose="02020603050405020304" pitchFamily="18" charset="0"/>
                <a:ea typeface="微软雅黑" panose="020B0503020204020204" pitchFamily="34" charset="-122"/>
              </a:rPr>
              <a:t>种人不仅存在于现场操作人员中，也存在于管理人员之中。</a:t>
            </a:r>
            <a:endParaRPr lang="zh-CN" altLang="en-US" sz="2000" b="1" dirty="0">
              <a:latin typeface="Times New Roman" panose="02020603050405020304" pitchFamily="18" charset="0"/>
              <a:ea typeface="微软雅黑" panose="020B0503020204020204" pitchFamily="34" charset="-122"/>
            </a:endParaRPr>
          </a:p>
        </p:txBody>
      </p:sp>
      <p:sp>
        <p:nvSpPr>
          <p:cNvPr id="88069" name="Text Box 6"/>
          <p:cNvSpPr txBox="1"/>
          <p:nvPr/>
        </p:nvSpPr>
        <p:spPr>
          <a:xfrm>
            <a:off x="5000625" y="1928813"/>
            <a:ext cx="3429000" cy="522287"/>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微软雅黑" panose="020B0503020204020204" pitchFamily="34" charset="-122"/>
              </a:rPr>
              <a:t>你是他们的一员吗？</a:t>
            </a:r>
            <a:endParaRPr lang="zh-CN" altLang="en-US" sz="2800" dirty="0">
              <a:solidFill>
                <a:srgbClr val="0070C0"/>
              </a:solidFill>
              <a:latin typeface="方正大标宋简体" pitchFamily="2" charset="-122"/>
              <a:ea typeface="微软雅黑" panose="020B0503020204020204" pitchFamily="34"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071" name="Rectangle 2"/>
          <p:cNvSpPr/>
          <p:nvPr/>
        </p:nvSpPr>
        <p:spPr>
          <a:xfrm>
            <a:off x="928688" y="2505075"/>
            <a:ext cx="5786437" cy="3136900"/>
          </a:xfrm>
          <a:prstGeom prst="rect">
            <a:avLst/>
          </a:prstGeom>
          <a:noFill/>
          <a:ln w="9525">
            <a:noFill/>
          </a:ln>
          <a:effectLst>
            <a:prstShdw prst="shdw17" dist="17961" dir="2699999">
              <a:srgbClr val="2F4D71"/>
            </a:prstShdw>
          </a:effectLst>
        </p:spPr>
        <p:txBody>
          <a:bodyPr anchor="ctr" anchorCtr="0">
            <a:spAutoFit/>
          </a:bodyPr>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七是固执己见的</a:t>
            </a:r>
            <a:r>
              <a:rPr lang="zh-CN" altLang="en-US" sz="2200" b="1" dirty="0">
                <a:solidFill>
                  <a:srgbClr val="C00000"/>
                </a:solidFill>
                <a:latin typeface="Times New Roman" panose="02020603050405020304" pitchFamily="18" charset="0"/>
                <a:ea typeface="微软雅黑" panose="020B0503020204020204" pitchFamily="34" charset="-122"/>
              </a:rPr>
              <a:t>“怪癖人”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八是牢骚满腹的</a:t>
            </a:r>
            <a:r>
              <a:rPr lang="zh-CN" altLang="en-US" sz="2200" b="1" dirty="0">
                <a:solidFill>
                  <a:srgbClr val="C00000"/>
                </a:solidFill>
                <a:latin typeface="Times New Roman" panose="02020603050405020304" pitchFamily="18" charset="0"/>
                <a:ea typeface="微软雅黑" panose="020B0503020204020204" pitchFamily="34" charset="-122"/>
              </a:rPr>
              <a:t>“情绪人”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九是难事缠身、心事重重的</a:t>
            </a:r>
            <a:r>
              <a:rPr lang="zh-CN" altLang="en-US" sz="2200" b="1" dirty="0">
                <a:solidFill>
                  <a:srgbClr val="C00000"/>
                </a:solidFill>
                <a:latin typeface="Times New Roman" panose="02020603050405020304" pitchFamily="18" charset="0"/>
                <a:ea typeface="微软雅黑" panose="020B0503020204020204" pitchFamily="34" charset="-122"/>
              </a:rPr>
              <a:t>“忧愁人”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十是急于求成的</a:t>
            </a:r>
            <a:r>
              <a:rPr lang="zh-CN" altLang="en-US" sz="2200" b="1" dirty="0">
                <a:solidFill>
                  <a:srgbClr val="C00000"/>
                </a:solidFill>
                <a:latin typeface="Times New Roman" panose="02020603050405020304" pitchFamily="18" charset="0"/>
                <a:ea typeface="微软雅黑" panose="020B0503020204020204" pitchFamily="34" charset="-122"/>
              </a:rPr>
              <a:t>“草率人”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十一是心神不定的</a:t>
            </a:r>
            <a:r>
              <a:rPr lang="zh-CN" altLang="en-US" sz="2200" b="1" dirty="0">
                <a:solidFill>
                  <a:srgbClr val="C00000"/>
                </a:solidFill>
                <a:latin typeface="Times New Roman" panose="02020603050405020304" pitchFamily="18" charset="0"/>
                <a:ea typeface="微软雅黑" panose="020B0503020204020204" pitchFamily="34" charset="-122"/>
              </a:rPr>
              <a:t>“心烦人”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十二是习惯违章的</a:t>
            </a:r>
            <a:r>
              <a:rPr lang="zh-CN" altLang="en-US" sz="2200" b="1" dirty="0">
                <a:solidFill>
                  <a:srgbClr val="C00000"/>
                </a:solidFill>
                <a:latin typeface="Times New Roman" panose="02020603050405020304" pitchFamily="18" charset="0"/>
                <a:ea typeface="微软雅黑" panose="020B0503020204020204" pitchFamily="34" charset="-122"/>
              </a:rPr>
              <a:t>“固执人”</a:t>
            </a:r>
            <a:endParaRPr lang="zh-CN" altLang="en-US" sz="2200" b="1" dirty="0">
              <a:solidFill>
                <a:srgbClr val="C00000"/>
              </a:solidFill>
              <a:latin typeface="Times New Roman" panose="02020603050405020304" pitchFamily="18" charset="0"/>
              <a:ea typeface="微软雅黑" panose="020B0503020204020204" pitchFamily="34" charset="-122"/>
            </a:endParaRPr>
          </a:p>
        </p:txBody>
      </p:sp>
    </p:spTree>
  </p:cSld>
  <p:clrMapOvr>
    <a:masterClrMapping/>
  </p:clrMapOvr>
  <p:transition>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90"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89091" name="Rectangle 3"/>
          <p:cNvSpPr/>
          <p:nvPr/>
        </p:nvSpPr>
        <p:spPr>
          <a:xfrm>
            <a:off x="500063" y="1357313"/>
            <a:ext cx="6786562" cy="522287"/>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微软雅黑" panose="020B0503020204020204" pitchFamily="34" charset="-122"/>
              </a:rPr>
              <a:t>反“三违”要控制</a:t>
            </a:r>
            <a:r>
              <a:rPr lang="en-US" altLang="zh-CN" sz="2800" b="1" dirty="0">
                <a:latin typeface="方正大标宋简体" pitchFamily="2" charset="-122"/>
                <a:ea typeface="微软雅黑" panose="020B0503020204020204" pitchFamily="34" charset="-122"/>
              </a:rPr>
              <a:t>23</a:t>
            </a:r>
            <a:r>
              <a:rPr lang="zh-CN" altLang="en-US" sz="2800" b="1" dirty="0">
                <a:latin typeface="方正大标宋简体" pitchFamily="2" charset="-122"/>
                <a:ea typeface="微软雅黑" panose="020B0503020204020204" pitchFamily="34" charset="-122"/>
              </a:rPr>
              <a:t>种“最危险”的员工</a:t>
            </a:r>
            <a:endParaRPr lang="zh-CN" altLang="en-US" sz="2800" b="1" dirty="0">
              <a:latin typeface="方正大标宋简体" pitchFamily="2" charset="-122"/>
              <a:ea typeface="微软雅黑" panose="020B0503020204020204" pitchFamily="34" charset="-122"/>
            </a:endParaRPr>
          </a:p>
        </p:txBody>
      </p:sp>
      <p:sp>
        <p:nvSpPr>
          <p:cNvPr id="89092" name="Rectangle 5"/>
          <p:cNvSpPr/>
          <p:nvPr/>
        </p:nvSpPr>
        <p:spPr>
          <a:xfrm>
            <a:off x="928688" y="6072188"/>
            <a:ext cx="7294562" cy="398462"/>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ea typeface="微软雅黑" panose="020B0503020204020204" pitchFamily="34" charset="-122"/>
              </a:rPr>
              <a:t>这</a:t>
            </a:r>
            <a:r>
              <a:rPr lang="en-US" altLang="zh-CN" sz="2000" b="1" dirty="0">
                <a:latin typeface="Times New Roman" panose="02020603050405020304" pitchFamily="18" charset="0"/>
                <a:ea typeface="微软雅黑" panose="020B0503020204020204" pitchFamily="34" charset="-122"/>
              </a:rPr>
              <a:t>23</a:t>
            </a:r>
            <a:r>
              <a:rPr lang="zh-CN" altLang="en-US" sz="2000" b="1" dirty="0">
                <a:latin typeface="Times New Roman" panose="02020603050405020304" pitchFamily="18" charset="0"/>
                <a:ea typeface="微软雅黑" panose="020B0503020204020204" pitchFamily="34" charset="-122"/>
              </a:rPr>
              <a:t>种人不仅存在于现场操作人员中，也存在于管理人员之中。</a:t>
            </a:r>
            <a:endParaRPr lang="zh-CN" altLang="en-US" sz="2000" b="1" dirty="0">
              <a:latin typeface="Times New Roman" panose="02020603050405020304" pitchFamily="18" charset="0"/>
              <a:ea typeface="微软雅黑" panose="020B0503020204020204" pitchFamily="34" charset="-122"/>
            </a:endParaRPr>
          </a:p>
        </p:txBody>
      </p:sp>
      <p:sp>
        <p:nvSpPr>
          <p:cNvPr id="89093" name="Text Box 6"/>
          <p:cNvSpPr txBox="1"/>
          <p:nvPr/>
        </p:nvSpPr>
        <p:spPr>
          <a:xfrm>
            <a:off x="5000625" y="1928813"/>
            <a:ext cx="3429000" cy="522287"/>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微软雅黑" panose="020B0503020204020204" pitchFamily="34" charset="-122"/>
              </a:rPr>
              <a:t>你是他们的一员吗？</a:t>
            </a:r>
            <a:endParaRPr lang="zh-CN" altLang="en-US" sz="2800" dirty="0">
              <a:solidFill>
                <a:srgbClr val="0070C0"/>
              </a:solidFill>
              <a:latin typeface="方正大标宋简体" pitchFamily="2" charset="-122"/>
              <a:ea typeface="微软雅黑" panose="020B0503020204020204" pitchFamily="34"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095" name="Rectangle 2"/>
          <p:cNvSpPr/>
          <p:nvPr/>
        </p:nvSpPr>
        <p:spPr>
          <a:xfrm>
            <a:off x="928688" y="2505075"/>
            <a:ext cx="5786437" cy="3136900"/>
          </a:xfrm>
          <a:prstGeom prst="rect">
            <a:avLst/>
          </a:prstGeom>
          <a:noFill/>
          <a:ln w="9525">
            <a:noFill/>
          </a:ln>
          <a:effectLst>
            <a:prstShdw prst="shdw17" dist="17961" dir="2699999">
              <a:srgbClr val="2F4D71"/>
            </a:prstShdw>
          </a:effectLst>
        </p:spPr>
        <p:txBody>
          <a:bodyPr anchor="ctr" anchorCtr="0">
            <a:spAutoFit/>
          </a:bodyPr>
          <a:p>
            <a:pPr>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十三是凑凑和和的</a:t>
            </a:r>
            <a:r>
              <a:rPr lang="zh-CN" altLang="en-US" sz="2200" b="1" dirty="0">
                <a:solidFill>
                  <a:srgbClr val="C00000"/>
                </a:solidFill>
                <a:latin typeface="Times New Roman" panose="02020603050405020304" pitchFamily="18" charset="0"/>
                <a:ea typeface="微软雅黑" panose="020B0503020204020204" pitchFamily="34" charset="-122"/>
              </a:rPr>
              <a:t>“懒惰人”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十四是带病工作的</a:t>
            </a:r>
            <a:r>
              <a:rPr lang="zh-CN" altLang="en-US" sz="2200" b="1" dirty="0">
                <a:solidFill>
                  <a:srgbClr val="C00000"/>
                </a:solidFill>
                <a:latin typeface="Times New Roman" panose="02020603050405020304" pitchFamily="18" charset="0"/>
                <a:ea typeface="微软雅黑" panose="020B0503020204020204" pitchFamily="34" charset="-122"/>
              </a:rPr>
              <a:t>“坚强人”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十五是休息不好、身体欠佳的</a:t>
            </a:r>
            <a:r>
              <a:rPr lang="zh-CN" altLang="en-US" sz="2200" b="1" dirty="0">
                <a:solidFill>
                  <a:srgbClr val="C00000"/>
                </a:solidFill>
                <a:latin typeface="Times New Roman" panose="02020603050405020304" pitchFamily="18" charset="0"/>
                <a:ea typeface="微软雅黑" panose="020B0503020204020204" pitchFamily="34" charset="-122"/>
              </a:rPr>
              <a:t>“疲惫人”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十六是变化工种岗位的</a:t>
            </a:r>
            <a:r>
              <a:rPr lang="zh-CN" altLang="en-US" sz="2200" b="1" dirty="0">
                <a:solidFill>
                  <a:srgbClr val="C00000"/>
                </a:solidFill>
                <a:latin typeface="Times New Roman" panose="02020603050405020304" pitchFamily="18" charset="0"/>
                <a:ea typeface="微软雅黑" panose="020B0503020204020204" pitchFamily="34" charset="-122"/>
              </a:rPr>
              <a:t>“改行人”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十七是酒后开工的</a:t>
            </a:r>
            <a:r>
              <a:rPr lang="zh-CN" altLang="en-US" sz="2200" b="1" dirty="0">
                <a:solidFill>
                  <a:srgbClr val="C00000"/>
                </a:solidFill>
                <a:latin typeface="Times New Roman" panose="02020603050405020304" pitchFamily="18" charset="0"/>
                <a:ea typeface="微软雅黑" panose="020B0503020204020204" pitchFamily="34" charset="-122"/>
              </a:rPr>
              <a:t>“不醉人”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十八是力不从心的</a:t>
            </a:r>
            <a:r>
              <a:rPr lang="zh-CN" altLang="en-US" sz="2200" b="1" dirty="0">
                <a:solidFill>
                  <a:srgbClr val="C00000"/>
                </a:solidFill>
                <a:latin typeface="Times New Roman" panose="02020603050405020304" pitchFamily="18" charset="0"/>
                <a:ea typeface="微软雅黑" panose="020B0503020204020204" pitchFamily="34" charset="-122"/>
              </a:rPr>
              <a:t>“老工人”</a:t>
            </a:r>
            <a:endParaRPr lang="zh-CN" altLang="en-US" sz="2200" b="1" dirty="0">
              <a:solidFill>
                <a:srgbClr val="C00000"/>
              </a:solidFill>
              <a:latin typeface="Times New Roman" panose="02020603050405020304" pitchFamily="18" charset="0"/>
              <a:ea typeface="微软雅黑" panose="020B0503020204020204" pitchFamily="34" charset="-122"/>
            </a:endParaRPr>
          </a:p>
        </p:txBody>
      </p:sp>
    </p:spTree>
  </p:cSld>
  <p:clrMapOvr>
    <a:masterClrMapping/>
  </p:clrMapOvr>
  <p:transition>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4" name="Picture 2" descr="C:\Documents and Settings\Administrator\桌面\问号-3D小人\问号-3D小人\问号9.jpg"/>
          <p:cNvPicPr>
            <a:picLocks noChangeAspect="1"/>
          </p:cNvPicPr>
          <p:nvPr/>
        </p:nvPicPr>
        <p:blipFill>
          <a:blip r:embed="rId1"/>
          <a:stretch>
            <a:fillRect/>
          </a:stretch>
        </p:blipFill>
        <p:spPr>
          <a:xfrm>
            <a:off x="5786438" y="2643188"/>
            <a:ext cx="3143250" cy="3143250"/>
          </a:xfrm>
          <a:prstGeom prst="rect">
            <a:avLst/>
          </a:prstGeom>
          <a:noFill/>
          <a:ln w="9525">
            <a:noFill/>
          </a:ln>
        </p:spPr>
      </p:pic>
      <p:sp>
        <p:nvSpPr>
          <p:cNvPr id="90115" name="Rectangle 3"/>
          <p:cNvSpPr/>
          <p:nvPr/>
        </p:nvSpPr>
        <p:spPr>
          <a:xfrm>
            <a:off x="500063" y="1357313"/>
            <a:ext cx="6786562" cy="522287"/>
          </a:xfrm>
          <a:prstGeom prst="rect">
            <a:avLst/>
          </a:prstGeom>
          <a:noFill/>
          <a:ln w="9525">
            <a:noFill/>
          </a:ln>
          <a:effectLst>
            <a:prstShdw prst="shdw17" dist="17961" dir="2699999">
              <a:srgbClr val="2F4D71"/>
            </a:prstShdw>
          </a:effectLst>
        </p:spPr>
        <p:txBody>
          <a:bodyPr>
            <a:spAutoFit/>
          </a:bodyPr>
          <a:p>
            <a:pPr eaLnBrk="1" hangingPunct="1"/>
            <a:r>
              <a:rPr lang="zh-CN" altLang="en-US" sz="2800" b="1" dirty="0">
                <a:latin typeface="方正大标宋简体" pitchFamily="2" charset="-122"/>
                <a:ea typeface="微软雅黑" panose="020B0503020204020204" pitchFamily="34" charset="-122"/>
              </a:rPr>
              <a:t>反“三违”要控制</a:t>
            </a:r>
            <a:r>
              <a:rPr lang="en-US" altLang="zh-CN" sz="2800" b="1" dirty="0">
                <a:latin typeface="方正大标宋简体" pitchFamily="2" charset="-122"/>
                <a:ea typeface="微软雅黑" panose="020B0503020204020204" pitchFamily="34" charset="-122"/>
              </a:rPr>
              <a:t>23</a:t>
            </a:r>
            <a:r>
              <a:rPr lang="zh-CN" altLang="en-US" sz="2800" b="1" dirty="0">
                <a:latin typeface="方正大标宋简体" pitchFamily="2" charset="-122"/>
                <a:ea typeface="微软雅黑" panose="020B0503020204020204" pitchFamily="34" charset="-122"/>
              </a:rPr>
              <a:t>种“最危险”的员工</a:t>
            </a:r>
            <a:endParaRPr lang="zh-CN" altLang="en-US" sz="2800" b="1" dirty="0">
              <a:latin typeface="方正大标宋简体" pitchFamily="2" charset="-122"/>
              <a:ea typeface="微软雅黑" panose="020B0503020204020204" pitchFamily="34" charset="-122"/>
            </a:endParaRPr>
          </a:p>
        </p:txBody>
      </p:sp>
      <p:sp>
        <p:nvSpPr>
          <p:cNvPr id="90116" name="Rectangle 5"/>
          <p:cNvSpPr/>
          <p:nvPr/>
        </p:nvSpPr>
        <p:spPr>
          <a:xfrm>
            <a:off x="928688" y="6072188"/>
            <a:ext cx="7294562" cy="398462"/>
          </a:xfrm>
          <a:prstGeom prst="rect">
            <a:avLst/>
          </a:prstGeom>
          <a:noFill/>
          <a:ln w="9525">
            <a:noFill/>
          </a:ln>
          <a:effectLst>
            <a:prstShdw prst="shdw17" dist="17961" dir="2699999">
              <a:srgbClr val="2F4D71"/>
            </a:prstShdw>
          </a:effectLst>
        </p:spPr>
        <p:txBody>
          <a:bodyPr wrap="none">
            <a:spAutoFit/>
          </a:bodyPr>
          <a:p>
            <a:pPr eaLnBrk="1" hangingPunct="1"/>
            <a:r>
              <a:rPr lang="zh-CN" altLang="en-US" sz="2000" b="1" dirty="0">
                <a:latin typeface="Times New Roman" panose="02020603050405020304" pitchFamily="18" charset="0"/>
                <a:ea typeface="微软雅黑" panose="020B0503020204020204" pitchFamily="34" charset="-122"/>
              </a:rPr>
              <a:t>这</a:t>
            </a:r>
            <a:r>
              <a:rPr lang="en-US" altLang="zh-CN" sz="2000" b="1" dirty="0">
                <a:latin typeface="Times New Roman" panose="02020603050405020304" pitchFamily="18" charset="0"/>
                <a:ea typeface="微软雅黑" panose="020B0503020204020204" pitchFamily="34" charset="-122"/>
              </a:rPr>
              <a:t>23</a:t>
            </a:r>
            <a:r>
              <a:rPr lang="zh-CN" altLang="en-US" sz="2000" b="1" dirty="0">
                <a:latin typeface="Times New Roman" panose="02020603050405020304" pitchFamily="18" charset="0"/>
                <a:ea typeface="微软雅黑" panose="020B0503020204020204" pitchFamily="34" charset="-122"/>
              </a:rPr>
              <a:t>种人不仅存在于现场操作人员中，也存在于管理人员之中。</a:t>
            </a:r>
            <a:endParaRPr lang="zh-CN" altLang="en-US" sz="2000" b="1" dirty="0">
              <a:latin typeface="Times New Roman" panose="02020603050405020304" pitchFamily="18" charset="0"/>
              <a:ea typeface="微软雅黑" panose="020B0503020204020204" pitchFamily="34" charset="-122"/>
            </a:endParaRPr>
          </a:p>
        </p:txBody>
      </p:sp>
      <p:sp>
        <p:nvSpPr>
          <p:cNvPr id="90117" name="Text Box 6"/>
          <p:cNvSpPr txBox="1"/>
          <p:nvPr/>
        </p:nvSpPr>
        <p:spPr>
          <a:xfrm>
            <a:off x="5000625" y="1928813"/>
            <a:ext cx="3429000" cy="522287"/>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800" dirty="0">
                <a:solidFill>
                  <a:srgbClr val="0070C0"/>
                </a:solidFill>
                <a:latin typeface="方正大标宋简体" pitchFamily="2" charset="-122"/>
                <a:ea typeface="微软雅黑" panose="020B0503020204020204" pitchFamily="34" charset="-122"/>
              </a:rPr>
              <a:t>你是他们的一员吗？</a:t>
            </a:r>
            <a:endParaRPr lang="zh-CN" altLang="en-US" sz="2800" dirty="0">
              <a:solidFill>
                <a:srgbClr val="0070C0"/>
              </a:solidFill>
              <a:latin typeface="方正大标宋简体" pitchFamily="2" charset="-122"/>
              <a:ea typeface="微软雅黑" panose="020B0503020204020204" pitchFamily="34" charset="-122"/>
            </a:endParaRPr>
          </a:p>
        </p:txBody>
      </p:sp>
      <p:cxnSp>
        <p:nvCxnSpPr>
          <p:cNvPr id="8" name="直接连接符 7"/>
          <p:cNvCxnSpPr/>
          <p:nvPr/>
        </p:nvCxnSpPr>
        <p:spPr>
          <a:xfrm>
            <a:off x="285750" y="6500813"/>
            <a:ext cx="8640763" cy="1588"/>
          </a:xfrm>
          <a:prstGeom prst="line">
            <a:avLst/>
          </a:prstGeom>
        </p:spPr>
        <p:style>
          <a:lnRef idx="1">
            <a:schemeClr val="accent1"/>
          </a:lnRef>
          <a:fillRef idx="0">
            <a:schemeClr val="accent1"/>
          </a:fillRef>
          <a:effectRef idx="0">
            <a:schemeClr val="accent1"/>
          </a:effectRef>
          <a:fontRef idx="minor">
            <a:schemeClr val="tx1"/>
          </a:fontRef>
        </p:style>
      </p:cxnSp>
      <p:sp>
        <p:nvSpPr>
          <p:cNvPr id="90119" name="Rectangle 2"/>
          <p:cNvSpPr/>
          <p:nvPr/>
        </p:nvSpPr>
        <p:spPr>
          <a:xfrm>
            <a:off x="928688" y="2505075"/>
            <a:ext cx="5786437" cy="2628900"/>
          </a:xfrm>
          <a:prstGeom prst="rect">
            <a:avLst/>
          </a:prstGeom>
          <a:noFill/>
          <a:ln w="9525">
            <a:noFill/>
          </a:ln>
          <a:effectLst>
            <a:prstShdw prst="shdw17" dist="17961" dir="2699999">
              <a:srgbClr val="2F4D71"/>
            </a:prstShdw>
          </a:effectLst>
        </p:spPr>
        <p:txBody>
          <a:bodyPr anchor="ctr" anchorCtr="0">
            <a:spAutoFit/>
          </a:bodyPr>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十九是初来乍到的</a:t>
            </a:r>
            <a:r>
              <a:rPr lang="zh-CN" altLang="en-US" sz="2200" b="1" dirty="0">
                <a:solidFill>
                  <a:srgbClr val="C00000"/>
                </a:solidFill>
                <a:latin typeface="Times New Roman" panose="02020603050405020304" pitchFamily="18" charset="0"/>
                <a:ea typeface="微软雅黑" panose="020B0503020204020204" pitchFamily="34" charset="-122"/>
              </a:rPr>
              <a:t>“新工人”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二十是受了委屈的</a:t>
            </a:r>
            <a:r>
              <a:rPr lang="zh-CN" altLang="en-US" sz="2200" b="1" dirty="0">
                <a:solidFill>
                  <a:srgbClr val="C00000"/>
                </a:solidFill>
                <a:latin typeface="Times New Roman" panose="02020603050405020304" pitchFamily="18" charset="0"/>
                <a:ea typeface="微软雅黑" panose="020B0503020204020204" pitchFamily="34" charset="-122"/>
              </a:rPr>
              <a:t>“气愤人”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二十一是不求上进的</a:t>
            </a:r>
            <a:r>
              <a:rPr lang="zh-CN" altLang="en-US" sz="2200" b="1" dirty="0">
                <a:solidFill>
                  <a:srgbClr val="C00000"/>
                </a:solidFill>
                <a:latin typeface="Times New Roman" panose="02020603050405020304" pitchFamily="18" charset="0"/>
                <a:ea typeface="微软雅黑" panose="020B0503020204020204" pitchFamily="34" charset="-122"/>
              </a:rPr>
              <a:t>“抛锚人”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二十二是单纯追求任务指标的</a:t>
            </a:r>
            <a:r>
              <a:rPr lang="zh-CN" altLang="en-US" sz="2200" b="1" dirty="0">
                <a:solidFill>
                  <a:srgbClr val="C00000"/>
                </a:solidFill>
                <a:latin typeface="Times New Roman" panose="02020603050405020304" pitchFamily="18" charset="0"/>
                <a:ea typeface="微软雅黑" panose="020B0503020204020204" pitchFamily="34" charset="-122"/>
              </a:rPr>
              <a:t>“效益人”</a:t>
            </a:r>
            <a:endParaRPr lang="zh-CN" altLang="en-US" sz="2200" b="1" dirty="0">
              <a:solidFill>
                <a:srgbClr val="C00000"/>
              </a:solidFill>
              <a:latin typeface="Times New Roman" panose="02020603050405020304" pitchFamily="18" charset="0"/>
              <a:ea typeface="微软雅黑" panose="020B0503020204020204" pitchFamily="34" charset="-122"/>
            </a:endParaRPr>
          </a:p>
          <a:p>
            <a:pPr eaLnBrk="1" hangingPunct="1">
              <a:lnSpc>
                <a:spcPct val="150000"/>
              </a:lnSpc>
              <a:buFont typeface="Wingdings" panose="05000000000000000000" pitchFamily="2" charset="2"/>
              <a:buChar char="Ø"/>
            </a:pPr>
            <a:r>
              <a:rPr lang="zh-CN" altLang="en-US" sz="2200" dirty="0">
                <a:solidFill>
                  <a:srgbClr val="0070C0"/>
                </a:solidFill>
                <a:latin typeface="Times New Roman" panose="02020603050405020304" pitchFamily="18" charset="0"/>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二十三是盲目听从指挥的</a:t>
            </a:r>
            <a:r>
              <a:rPr lang="zh-CN" altLang="en-US" sz="2200" b="1" dirty="0">
                <a:solidFill>
                  <a:srgbClr val="C00000"/>
                </a:solidFill>
                <a:latin typeface="Times New Roman" panose="02020603050405020304" pitchFamily="18" charset="0"/>
                <a:ea typeface="微软雅黑" panose="020B0503020204020204" pitchFamily="34" charset="-122"/>
              </a:rPr>
              <a:t>“糊涂人”</a:t>
            </a:r>
            <a:endParaRPr lang="zh-CN" altLang="en-US" sz="2200" b="1" dirty="0">
              <a:solidFill>
                <a:srgbClr val="C00000"/>
              </a:solidFill>
              <a:latin typeface="Times New Roman" panose="02020603050405020304" pitchFamily="18" charset="0"/>
              <a:ea typeface="微软雅黑" panose="020B0503020204020204" pitchFamily="34" charset="-122"/>
            </a:endParaRPr>
          </a:p>
        </p:txBody>
      </p:sp>
    </p:spTree>
  </p:cSld>
  <p:clrMapOvr>
    <a:masterClrMapping/>
  </p:clrMapOvr>
  <p:transition>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椭圆 62"/>
          <p:cNvSpPr/>
          <p:nvPr/>
        </p:nvSpPr>
        <p:spPr>
          <a:xfrm>
            <a:off x="131763" y="1955800"/>
            <a:ext cx="4354512" cy="4354513"/>
          </a:xfrm>
          <a:prstGeom prst="ellipse">
            <a:avLst/>
          </a:prstGeom>
          <a:solidFill>
            <a:schemeClr val="bg1"/>
          </a:solidFill>
          <a:ln w="9525" cap="flat" cmpd="sng">
            <a:solidFill>
              <a:schemeClr val="bg1"/>
            </a:solidFill>
            <a:prstDash val="solid"/>
            <a:headEnd type="none" w="med" len="med"/>
            <a:tailEnd type="none" w="med" len="med"/>
          </a:ln>
        </p:spPr>
        <p:txBody>
          <a:bodyPr/>
          <a:p>
            <a:pPr algn="ctr" eaLnBrk="1" hangingPunct="1"/>
            <a:endParaRPr lang="zh-CN" altLang="zh-CN" dirty="0">
              <a:latin typeface="Calibri" panose="020F0502020204030204" pitchFamily="34" charset="0"/>
              <a:ea typeface="方正姚体" pitchFamily="2" charset="-122"/>
            </a:endParaRPr>
          </a:p>
        </p:txBody>
      </p:sp>
      <p:sp>
        <p:nvSpPr>
          <p:cNvPr id="91139" name="椭圆 37"/>
          <p:cNvSpPr/>
          <p:nvPr/>
        </p:nvSpPr>
        <p:spPr>
          <a:xfrm>
            <a:off x="247650" y="2014538"/>
            <a:ext cx="4156075" cy="4154487"/>
          </a:xfrm>
          <a:prstGeom prst="ellipse">
            <a:avLst/>
          </a:prstGeom>
          <a:solidFill>
            <a:srgbClr val="B9CDE5"/>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sp>
        <p:nvSpPr>
          <p:cNvPr id="91140" name="椭圆 38"/>
          <p:cNvSpPr/>
          <p:nvPr/>
        </p:nvSpPr>
        <p:spPr>
          <a:xfrm>
            <a:off x="565150" y="2332038"/>
            <a:ext cx="3521075" cy="3519487"/>
          </a:xfrm>
          <a:prstGeom prst="ellipse">
            <a:avLst/>
          </a:prstGeom>
          <a:solidFill>
            <a:srgbClr val="376092"/>
          </a:solidFill>
          <a:ln w="9525">
            <a:noFill/>
          </a:ln>
        </p:spPr>
        <p:txBody>
          <a:bodyPr/>
          <a:p>
            <a:pPr algn="ctr" eaLnBrk="1" hangingPunct="1"/>
            <a:endParaRPr lang="zh-CN" altLang="en-US" dirty="0">
              <a:latin typeface="Calibri" panose="020F0502020204030204" pitchFamily="34" charset="0"/>
              <a:ea typeface="方正姚体" pitchFamily="2" charset="-122"/>
            </a:endParaRPr>
          </a:p>
        </p:txBody>
      </p:sp>
      <p:grpSp>
        <p:nvGrpSpPr>
          <p:cNvPr id="2" name="组合 61"/>
          <p:cNvGrpSpPr/>
          <p:nvPr/>
        </p:nvGrpSpPr>
        <p:grpSpPr>
          <a:xfrm>
            <a:off x="4214813" y="2714625"/>
            <a:ext cx="4826000" cy="876300"/>
            <a:chOff x="4033229" y="2590800"/>
            <a:chExt cx="4826609" cy="874941"/>
          </a:xfrm>
        </p:grpSpPr>
        <p:sp>
          <p:nvSpPr>
            <p:cNvPr id="46" name="圆角矩形 45"/>
            <p:cNvSpPr/>
            <p:nvPr/>
          </p:nvSpPr>
          <p:spPr>
            <a:xfrm>
              <a:off x="4349181" y="2717603"/>
              <a:ext cx="4510657" cy="719607"/>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91162" name="矩形 51"/>
            <p:cNvSpPr/>
            <p:nvPr/>
          </p:nvSpPr>
          <p:spPr>
            <a:xfrm>
              <a:off x="4773097" y="2884245"/>
              <a:ext cx="4062925" cy="42953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违章类型及心理分析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91163" name="椭圆 47"/>
            <p:cNvSpPr/>
            <p:nvPr/>
          </p:nvSpPr>
          <p:spPr>
            <a:xfrm rot="10800000">
              <a:off x="4033229" y="2738316"/>
              <a:ext cx="666834" cy="669371"/>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91164" name="矩形 24"/>
            <p:cNvSpPr/>
            <p:nvPr/>
          </p:nvSpPr>
          <p:spPr>
            <a:xfrm>
              <a:off x="4176104" y="2590800"/>
              <a:ext cx="490537" cy="874941"/>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2</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3" name="组合 73"/>
          <p:cNvGrpSpPr/>
          <p:nvPr/>
        </p:nvGrpSpPr>
        <p:grpSpPr>
          <a:xfrm>
            <a:off x="3084513" y="1500188"/>
            <a:ext cx="5773737" cy="885825"/>
            <a:chOff x="3084513" y="1500174"/>
            <a:chExt cx="5773766" cy="885190"/>
          </a:xfrm>
        </p:grpSpPr>
        <p:grpSp>
          <p:nvGrpSpPr>
            <p:cNvPr id="91155" name="组合 46"/>
            <p:cNvGrpSpPr/>
            <p:nvPr/>
          </p:nvGrpSpPr>
          <p:grpSpPr>
            <a:xfrm>
              <a:off x="3084513" y="1509699"/>
              <a:ext cx="5773766" cy="875665"/>
              <a:chOff x="3084513" y="1785938"/>
              <a:chExt cx="5773766" cy="874943"/>
            </a:xfrm>
          </p:grpSpPr>
          <p:sp>
            <p:nvSpPr>
              <p:cNvPr id="41" name="圆角矩形 40"/>
              <p:cNvSpPr/>
              <p:nvPr/>
            </p:nvSpPr>
            <p:spPr>
              <a:xfrm>
                <a:off x="3387727" y="1874694"/>
                <a:ext cx="5459440" cy="716445"/>
              </a:xfrm>
              <a:prstGeom prst="roundRect">
                <a:avLst>
                  <a:gd name="adj" fmla="val 370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91158" name="矩形 46"/>
              <p:cNvSpPr/>
              <p:nvPr/>
            </p:nvSpPr>
            <p:spPr>
              <a:xfrm>
                <a:off x="3821112" y="1928695"/>
                <a:ext cx="5037167" cy="598311"/>
              </a:xfrm>
              <a:prstGeom prst="rect">
                <a:avLst/>
              </a:prstGeom>
              <a:noFill/>
              <a:ln w="9525">
                <a:noFill/>
              </a:ln>
            </p:spPr>
            <p:txBody>
              <a:bodyPr>
                <a:spAutoFit/>
              </a:bodyPr>
              <a:p>
                <a:pPr eaLnBrk="1" hangingPunct="1">
                  <a:lnSpc>
                    <a:spcPct val="150000"/>
                  </a:lnSpc>
                </a:pP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三违</a:t>
                </a:r>
                <a:r>
                  <a:rPr lang="en-US" altLang="zh-CN" sz="2200" b="1" dirty="0">
                    <a:solidFill>
                      <a:srgbClr val="404040"/>
                    </a:solidFill>
                    <a:latin typeface="Calibri" panose="020F0502020204030204" pitchFamily="34" charset="0"/>
                    <a:ea typeface="微软雅黑" panose="020B0503020204020204" pitchFamily="34" charset="-122"/>
                  </a:rPr>
                  <a:t>”</a:t>
                </a:r>
                <a:r>
                  <a:rPr lang="zh-CN" altLang="en-US" sz="2200" b="1" dirty="0">
                    <a:solidFill>
                      <a:srgbClr val="404040"/>
                    </a:solidFill>
                    <a:latin typeface="Calibri" panose="020F0502020204030204" pitchFamily="34" charset="0"/>
                    <a:ea typeface="微软雅黑" panose="020B0503020204020204" pitchFamily="34" charset="-122"/>
                  </a:rPr>
                  <a:t>的概念及预防措施</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91159" name="椭圆 42"/>
              <p:cNvSpPr/>
              <p:nvPr/>
            </p:nvSpPr>
            <p:spPr>
              <a:xfrm rot="10800000">
                <a:off x="3084513" y="1898557"/>
                <a:ext cx="666750" cy="667787"/>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91160" name="矩形 21"/>
              <p:cNvSpPr/>
              <p:nvPr/>
            </p:nvSpPr>
            <p:spPr>
              <a:xfrm>
                <a:off x="3225800" y="1785938"/>
                <a:ext cx="488950" cy="87494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91156" name="矩形 21"/>
            <p:cNvSpPr/>
            <p:nvPr/>
          </p:nvSpPr>
          <p:spPr>
            <a:xfrm>
              <a:off x="3225800" y="1500174"/>
              <a:ext cx="488950" cy="875665"/>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1</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sp>
        <p:nvSpPr>
          <p:cNvPr id="91143" name="椭圆 105"/>
          <p:cNvSpPr/>
          <p:nvPr/>
        </p:nvSpPr>
        <p:spPr>
          <a:xfrm>
            <a:off x="714375" y="2481263"/>
            <a:ext cx="3222625" cy="3221037"/>
          </a:xfrm>
          <a:prstGeom prst="ellipse">
            <a:avLst/>
          </a:prstGeom>
          <a:solidFill>
            <a:schemeClr val="bg1"/>
          </a:solidFill>
          <a:ln w="9525">
            <a:noFill/>
          </a:ln>
        </p:spPr>
        <p:txBody>
          <a:bodyPr/>
          <a:p>
            <a:pPr algn="ctr" eaLnBrk="1" hangingPunct="1"/>
            <a:endParaRPr lang="zh-CN" altLang="zh-CN" dirty="0">
              <a:latin typeface="Calibri" panose="020F0502020204030204" pitchFamily="34" charset="0"/>
              <a:ea typeface="方正姚体" pitchFamily="2" charset="-122"/>
            </a:endParaRPr>
          </a:p>
        </p:txBody>
      </p:sp>
      <p:grpSp>
        <p:nvGrpSpPr>
          <p:cNvPr id="5" name="组合 78"/>
          <p:cNvGrpSpPr/>
          <p:nvPr/>
        </p:nvGrpSpPr>
        <p:grpSpPr>
          <a:xfrm>
            <a:off x="4351338" y="3929063"/>
            <a:ext cx="4792662" cy="876300"/>
            <a:chOff x="4357586" y="3418324"/>
            <a:chExt cx="4792764" cy="874500"/>
          </a:xfrm>
        </p:grpSpPr>
        <p:sp>
          <p:nvSpPr>
            <p:cNvPr id="65" name="圆角矩形 64"/>
            <p:cNvSpPr/>
            <p:nvPr/>
          </p:nvSpPr>
          <p:spPr>
            <a:xfrm>
              <a:off x="4611591" y="3545063"/>
              <a:ext cx="4248240" cy="733502"/>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91152" name="矩形 68"/>
            <p:cNvSpPr/>
            <p:nvPr/>
          </p:nvSpPr>
          <p:spPr>
            <a:xfrm>
              <a:off x="5086264" y="3714791"/>
              <a:ext cx="4064086" cy="429323"/>
            </a:xfrm>
            <a:prstGeom prst="rect">
              <a:avLst/>
            </a:prstGeom>
            <a:noFill/>
            <a:ln w="9525">
              <a:noFill/>
            </a:ln>
          </p:spPr>
          <p:txBody>
            <a:bodyPr>
              <a:spAutoFit/>
            </a:bodyPr>
            <a:p>
              <a:pPr eaLnBrk="1" hangingPunct="1"/>
              <a:r>
                <a:rPr lang="en-US" altLang="zh-CN" sz="2200" b="1" dirty="0">
                  <a:solidFill>
                    <a:srgbClr val="404040"/>
                  </a:solidFill>
                  <a:latin typeface="Calibri" panose="020F0502020204030204" pitchFamily="34" charset="0"/>
                  <a:ea typeface="微软雅黑" panose="020B0503020204020204" pitchFamily="34" charset="-122"/>
                </a:rPr>
                <a:t>23</a:t>
              </a:r>
              <a:r>
                <a:rPr lang="zh-CN" altLang="en-US" sz="2200" b="1" dirty="0">
                  <a:solidFill>
                    <a:srgbClr val="404040"/>
                  </a:solidFill>
                  <a:latin typeface="Calibri" panose="020F0502020204030204" pitchFamily="34" charset="0"/>
                  <a:ea typeface="微软雅黑" panose="020B0503020204020204" pitchFamily="34" charset="-122"/>
                </a:rPr>
                <a:t>种最危险的员工</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91153" name="椭圆 66"/>
            <p:cNvSpPr/>
            <p:nvPr/>
          </p:nvSpPr>
          <p:spPr>
            <a:xfrm rot="10800000">
              <a:off x="4357586" y="3580034"/>
              <a:ext cx="666764" cy="667448"/>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91154" name="矩形 27"/>
            <p:cNvSpPr/>
            <p:nvPr/>
          </p:nvSpPr>
          <p:spPr>
            <a:xfrm>
              <a:off x="4497286" y="3418324"/>
              <a:ext cx="490537" cy="874500"/>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3</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grpSp>
        <p:nvGrpSpPr>
          <p:cNvPr id="6" name="组合 83"/>
          <p:cNvGrpSpPr/>
          <p:nvPr/>
        </p:nvGrpSpPr>
        <p:grpSpPr>
          <a:xfrm>
            <a:off x="3786188" y="5214938"/>
            <a:ext cx="5062537" cy="876300"/>
            <a:chOff x="4367314" y="4253781"/>
            <a:chExt cx="5062436" cy="875673"/>
          </a:xfrm>
        </p:grpSpPr>
        <p:sp>
          <p:nvSpPr>
            <p:cNvPr id="70" name="圆角矩形 69"/>
            <p:cNvSpPr/>
            <p:nvPr/>
          </p:nvSpPr>
          <p:spPr>
            <a:xfrm>
              <a:off x="4643533" y="4393381"/>
              <a:ext cx="4216316" cy="721795"/>
            </a:xfrm>
            <a:prstGeom prst="roundRect">
              <a:avLst>
                <a:gd name="adj" fmla="val 7618"/>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1">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91148" name="矩形 81"/>
            <p:cNvSpPr/>
            <p:nvPr/>
          </p:nvSpPr>
          <p:spPr>
            <a:xfrm>
              <a:off x="5086437" y="4569697"/>
              <a:ext cx="4343313" cy="429899"/>
            </a:xfrm>
            <a:prstGeom prst="rect">
              <a:avLst/>
            </a:prstGeom>
            <a:noFill/>
            <a:ln w="9525">
              <a:noFill/>
            </a:ln>
          </p:spPr>
          <p:txBody>
            <a:bodyPr>
              <a:spAutoFit/>
            </a:bodyPr>
            <a:p>
              <a:pPr eaLnBrk="1" hangingPunct="1"/>
              <a:r>
                <a:rPr lang="zh-CN" altLang="en-US" sz="2200" b="1" dirty="0">
                  <a:solidFill>
                    <a:srgbClr val="404040"/>
                  </a:solidFill>
                  <a:latin typeface="Calibri" panose="020F0502020204030204" pitchFamily="34" charset="0"/>
                  <a:ea typeface="微软雅黑" panose="020B0503020204020204" pitchFamily="34" charset="-122"/>
                </a:rPr>
                <a:t>典型事故案例分析</a:t>
              </a:r>
              <a:endParaRPr lang="zh-CN" altLang="en-US" sz="2200" b="1" dirty="0">
                <a:solidFill>
                  <a:srgbClr val="404040"/>
                </a:solidFill>
                <a:latin typeface="Calibri" panose="020F0502020204030204" pitchFamily="34" charset="0"/>
                <a:ea typeface="微软雅黑" panose="020B0503020204020204" pitchFamily="34" charset="-122"/>
              </a:endParaRPr>
            </a:p>
          </p:txBody>
        </p:sp>
        <p:sp>
          <p:nvSpPr>
            <p:cNvPr id="91149" name="椭圆 71"/>
            <p:cNvSpPr/>
            <p:nvPr/>
          </p:nvSpPr>
          <p:spPr>
            <a:xfrm rot="10800000">
              <a:off x="4367314" y="4418905"/>
              <a:ext cx="666737" cy="668343"/>
            </a:xfrm>
            <a:prstGeom prst="ellipse">
              <a:avLst/>
            </a:prstGeom>
            <a:solidFill>
              <a:srgbClr val="376092"/>
            </a:solidFill>
            <a:ln w="57150" cap="flat" cmpd="sng">
              <a:solidFill>
                <a:srgbClr val="B9CDE5"/>
              </a:solidFill>
              <a:prstDash val="solid"/>
              <a:headEnd type="none" w="med" len="med"/>
              <a:tailEnd type="none" w="med" len="med"/>
            </a:ln>
          </p:spPr>
          <p:txBody>
            <a:bodyPr/>
            <a:p>
              <a:pPr algn="ctr" eaLnBrk="1" hangingPunct="1"/>
              <a:endParaRPr lang="zh-CN" altLang="en-US" dirty="0">
                <a:solidFill>
                  <a:srgbClr val="000000"/>
                </a:solidFill>
                <a:latin typeface="Calibri" panose="020F0502020204030204" pitchFamily="34" charset="0"/>
                <a:ea typeface="方正姚体" pitchFamily="2" charset="-122"/>
              </a:endParaRPr>
            </a:p>
          </p:txBody>
        </p:sp>
        <p:sp>
          <p:nvSpPr>
            <p:cNvPr id="91150" name="矩形 44"/>
            <p:cNvSpPr/>
            <p:nvPr/>
          </p:nvSpPr>
          <p:spPr>
            <a:xfrm>
              <a:off x="4472524" y="4253781"/>
              <a:ext cx="490537" cy="875673"/>
            </a:xfrm>
            <a:prstGeom prst="rect">
              <a:avLst/>
            </a:prstGeom>
            <a:noFill/>
            <a:ln w="9525">
              <a:noFill/>
            </a:ln>
          </p:spPr>
          <p:txBody>
            <a:bodyPr>
              <a:spAutoFit/>
            </a:bodyPr>
            <a:p>
              <a:pPr eaLnBrk="1" hangingPunct="1">
                <a:lnSpc>
                  <a:spcPct val="150000"/>
                </a:lnSpc>
              </a:pPr>
              <a:r>
                <a:rPr lang="en-US" altLang="zh-CN" sz="3400" b="1" dirty="0">
                  <a:solidFill>
                    <a:schemeClr val="bg1"/>
                  </a:solidFill>
                  <a:latin typeface="Calibri" panose="020F0502020204030204" pitchFamily="34" charset="0"/>
                  <a:ea typeface="微软雅黑" panose="020B0503020204020204" pitchFamily="34" charset="-122"/>
                </a:rPr>
                <a:t>4</a:t>
              </a:r>
              <a:endParaRPr lang="en-US" altLang="zh-CN" sz="3400" b="1" dirty="0">
                <a:solidFill>
                  <a:schemeClr val="bg1"/>
                </a:solidFill>
                <a:latin typeface="Calibri" panose="020F0502020204030204" pitchFamily="34" charset="0"/>
                <a:ea typeface="微软雅黑" panose="020B0503020204020204" pitchFamily="34" charset="-122"/>
              </a:endParaRPr>
            </a:p>
          </p:txBody>
        </p:sp>
      </p:grpSp>
      <p:pic>
        <p:nvPicPr>
          <p:cNvPr id="91146" name="图片 7" descr="82302349.jpg"/>
          <p:cNvPicPr>
            <a:picLocks noChangeAspect="1"/>
          </p:cNvPicPr>
          <p:nvPr/>
        </p:nvPicPr>
        <p:blipFill>
          <a:blip r:embed="rId1">
            <a:clrChange>
              <a:clrFrom>
                <a:srgbClr val="FDFDFD"/>
              </a:clrFrom>
              <a:clrTo>
                <a:srgbClr val="FDFDFD">
                  <a:alpha val="0"/>
                </a:srgbClr>
              </a:clrTo>
            </a:clrChange>
          </a:blip>
          <a:stretch>
            <a:fillRect/>
          </a:stretch>
        </p:blipFill>
        <p:spPr>
          <a:xfrm>
            <a:off x="928688" y="2216150"/>
            <a:ext cx="2714625" cy="3284538"/>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9" presetClass="emph" presetSubtype="0" nodeType="afterEffect">
                                  <p:stCondLst>
                                    <p:cond delay="0"/>
                                  </p:stCondLst>
                                  <p:childTnLst>
                                    <p:set>
                                      <p:cBhvr rctx="PPT">
                                        <p:cTn id="10" dur="indefinite"/>
                                        <p:tgtEl>
                                          <p:spTgt spid="3"/>
                                        </p:tgtEl>
                                        <p:attrNameLst>
                                          <p:attrName>style.opacity</p:attrName>
                                        </p:attrNameLst>
                                      </p:cBhvr>
                                      <p:to>
                                        <p:strVal val="0.5"/>
                                      </p:to>
                                    </p:set>
                                    <p:animEffect filter="image" prLst="opacity: 0.5">
                                      <p:cBhvr rctx="IE">
                                        <p:cTn id="11" dur="indefinite"/>
                                        <p:tgtEl>
                                          <p:spTgt spid="3"/>
                                        </p:tgtEl>
                                      </p:cBhvr>
                                    </p:animEffect>
                                  </p:childTnLst>
                                </p:cTn>
                              </p:par>
                              <p:par>
                                <p:cTn id="12" presetID="9" presetClass="emph" presetSubtype="0" nodeType="withEffect">
                                  <p:stCondLst>
                                    <p:cond delay="100"/>
                                  </p:stCondLst>
                                  <p:childTnLst>
                                    <p:set>
                                      <p:cBhvr rctx="PPT">
                                        <p:cTn id="13" dur="indefinite"/>
                                        <p:tgtEl>
                                          <p:spTgt spid="2"/>
                                        </p:tgtEl>
                                        <p:attrNameLst>
                                          <p:attrName>style.opacity</p:attrName>
                                        </p:attrNameLst>
                                      </p:cBhvr>
                                      <p:to>
                                        <p:strVal val="0.5"/>
                                      </p:to>
                                    </p:set>
                                    <p:animEffect filter="image" prLst="opacity: 0.5">
                                      <p:cBhvr rctx="IE">
                                        <p:cTn id="14" dur="indefinite"/>
                                        <p:tgtEl>
                                          <p:spTgt spid="2"/>
                                        </p:tgtEl>
                                      </p:cBhvr>
                                    </p:animEffect>
                                  </p:childTnLst>
                                </p:cTn>
                              </p:par>
                              <p:par>
                                <p:cTn id="15" presetID="9" presetClass="emph" presetSubtype="0" nodeType="withEffect">
                                  <p:stCondLst>
                                    <p:cond delay="200"/>
                                  </p:stCondLst>
                                  <p:childTnLst>
                                    <p:set>
                                      <p:cBhvr rctx="PPT">
                                        <p:cTn id="16" dur="indefinite"/>
                                        <p:tgtEl>
                                          <p:spTgt spid="5"/>
                                        </p:tgtEl>
                                        <p:attrNameLst>
                                          <p:attrName>style.opacity</p:attrName>
                                        </p:attrNameLst>
                                      </p:cBhvr>
                                      <p:to>
                                        <p:strVal val="0.5"/>
                                      </p:to>
                                    </p:set>
                                    <p:animEffect filter="image" prLst="opacity: 0.5">
                                      <p:cBhvr rctx="IE">
                                        <p:cTn id="1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2071688" y="3000375"/>
            <a:ext cx="5500688" cy="860425"/>
          </a:xfrm>
          <a:prstGeom prst="rect">
            <a:avLst/>
          </a:prstGeom>
          <a:noFill/>
        </p:spPr>
        <p:txBody>
          <a:bodyPr>
            <a:spAutoFit/>
          </a:bodyPr>
          <a:lstStyle/>
          <a:p>
            <a:pPr marR="0" defTabSz="914400" eaLnBrk="1" fontAlgn="auto" hangingPunct="1">
              <a:buClrTx/>
              <a:buSzTx/>
              <a:buFontTx/>
              <a:buNone/>
              <a:defRPr/>
            </a:pP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近期</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事故案例</a:t>
            </a: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分析</a:t>
            </a:r>
            <a:endPar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endParaRPr>
          </a:p>
        </p:txBody>
      </p:sp>
    </p:spTree>
  </p:cSld>
  <p:clrMapOvr>
    <a:masterClrMapping/>
  </p:clrMapOvr>
  <p:transition>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extBox 2"/>
          <p:cNvSpPr txBox="1"/>
          <p:nvPr/>
        </p:nvSpPr>
        <p:spPr>
          <a:xfrm>
            <a:off x="71438" y="1428750"/>
            <a:ext cx="6000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、电石一车间严重违章行为</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93188" name="矩形 8"/>
          <p:cNvSpPr/>
          <p:nvPr/>
        </p:nvSpPr>
        <p:spPr>
          <a:xfrm>
            <a:off x="785813" y="3233738"/>
            <a:ext cx="7358062" cy="2122487"/>
          </a:xfrm>
          <a:prstGeom prst="rect">
            <a:avLst/>
          </a:prstGeom>
          <a:noFill/>
          <a:ln w="9525">
            <a:noFill/>
          </a:ln>
        </p:spPr>
        <p:txBody>
          <a:bodyPr>
            <a:spAutoFit/>
          </a:bodyPr>
          <a:p>
            <a:pPr algn="just" eaLnBrk="1" hangingPunct="1"/>
            <a:r>
              <a:rPr lang="zh-CN" altLang="en-US" sz="2200" b="1" dirty="0">
                <a:latin typeface="宋体" panose="02010600030101010101" pitchFamily="2" charset="-122"/>
                <a:ea typeface="微软雅黑" panose="020B0503020204020204" pitchFamily="34" charset="-122"/>
              </a:rPr>
              <a:t>事情经过：</a:t>
            </a:r>
            <a:endParaRPr lang="en-US" altLang="zh-CN" sz="2200" b="1" dirty="0">
              <a:latin typeface="宋体" panose="02010600030101010101" pitchFamily="2" charset="-122"/>
              <a:ea typeface="微软雅黑" panose="020B0503020204020204" pitchFamily="34" charset="-122"/>
            </a:endParaRPr>
          </a:p>
          <a:p>
            <a:pPr algn="just" eaLnBrk="1" hangingPunct="1"/>
            <a:r>
              <a:rPr lang="en-US" altLang="zh-CN" sz="2200" dirty="0">
                <a:latin typeface="宋体" panose="02010600030101010101" pitchFamily="2" charset="-122"/>
                <a:ea typeface="微软雅黑" panose="020B0503020204020204" pitchFamily="34" charset="-122"/>
              </a:rPr>
              <a:t>    2013</a:t>
            </a:r>
            <a:r>
              <a:rPr lang="zh-CN" altLang="en-US" sz="2200" dirty="0">
                <a:latin typeface="宋体" panose="02010600030101010101" pitchFamily="2" charset="-122"/>
                <a:ea typeface="微软雅黑" panose="020B0503020204020204" pitchFamily="34" charset="-122"/>
              </a:rPr>
              <a:t>年</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月</a:t>
            </a:r>
            <a:r>
              <a:rPr lang="en-US" altLang="zh-CN" sz="2200" dirty="0">
                <a:latin typeface="宋体" panose="02010600030101010101" pitchFamily="2" charset="-122"/>
                <a:ea typeface="微软雅黑" panose="020B0503020204020204" pitchFamily="34" charset="-122"/>
              </a:rPr>
              <a:t>7</a:t>
            </a:r>
            <a:r>
              <a:rPr lang="zh-CN" altLang="en-US" sz="2200" dirty="0">
                <a:latin typeface="宋体" panose="02010600030101010101" pitchFamily="2" charset="-122"/>
                <a:ea typeface="微软雅黑" panose="020B0503020204020204" pitchFamily="34" charset="-122"/>
              </a:rPr>
              <a:t>日</a:t>
            </a:r>
            <a:r>
              <a:rPr lang="en-US" altLang="zh-CN" sz="2200" dirty="0">
                <a:latin typeface="宋体" panose="02010600030101010101" pitchFamily="2" charset="-122"/>
                <a:ea typeface="微软雅黑" panose="020B0503020204020204" pitchFamily="34" charset="-122"/>
              </a:rPr>
              <a:t>8:46</a:t>
            </a:r>
            <a:r>
              <a:rPr lang="zh-CN" altLang="en-US" sz="2200" dirty="0">
                <a:latin typeface="宋体" panose="02010600030101010101" pitchFamily="2" charset="-122"/>
                <a:ea typeface="微软雅黑" panose="020B0503020204020204" pitchFamily="34" charset="-122"/>
              </a:rPr>
              <a:t>分，电石一车间丁班班长陈宗鹤在测量</a:t>
            </a:r>
            <a:r>
              <a:rPr lang="en-US" altLang="zh-CN" sz="2200" dirty="0">
                <a:latin typeface="宋体" panose="02010600030101010101" pitchFamily="2" charset="-122"/>
                <a:ea typeface="微软雅黑" panose="020B0503020204020204" pitchFamily="34" charset="-122"/>
              </a:rPr>
              <a:t>2</a:t>
            </a:r>
            <a:r>
              <a:rPr lang="zh-CN" altLang="en-US" sz="2200" dirty="0">
                <a:latin typeface="宋体" panose="02010600030101010101" pitchFamily="2" charset="-122"/>
                <a:ea typeface="微软雅黑" panose="020B0503020204020204" pitchFamily="34" charset="-122"/>
              </a:rPr>
              <a:t>号炉</a:t>
            </a:r>
            <a:r>
              <a:rPr lang="en-US" altLang="zh-CN" sz="2200" dirty="0">
                <a:latin typeface="宋体" panose="02010600030101010101" pitchFamily="2" charset="-122"/>
                <a:ea typeface="微软雅黑" panose="020B0503020204020204" pitchFamily="34" charset="-122"/>
              </a:rPr>
              <a:t>1#</a:t>
            </a:r>
            <a:r>
              <a:rPr lang="zh-CN" altLang="en-US" sz="2200" dirty="0">
                <a:latin typeface="宋体" panose="02010600030101010101" pitchFamily="2" charset="-122"/>
                <a:ea typeface="微软雅黑" panose="020B0503020204020204" pitchFamily="34" charset="-122"/>
              </a:rPr>
              <a:t>电极长度时，发现</a:t>
            </a:r>
            <a:r>
              <a:rPr lang="en-US" altLang="zh-CN" sz="2200" dirty="0">
                <a:latin typeface="宋体" panose="02010600030101010101" pitchFamily="2" charset="-122"/>
                <a:ea typeface="微软雅黑" panose="020B0503020204020204" pitchFamily="34" charset="-122"/>
              </a:rPr>
              <a:t>1#</a:t>
            </a:r>
            <a:r>
              <a:rPr lang="zh-CN" altLang="en-US" sz="2200" dirty="0">
                <a:latin typeface="宋体" panose="02010600030101010101" pitchFamily="2" charset="-122"/>
                <a:ea typeface="微软雅黑" panose="020B0503020204020204" pitchFamily="34" charset="-122"/>
              </a:rPr>
              <a:t>电极扇形面（水路</a:t>
            </a:r>
            <a:r>
              <a:rPr lang="en-US" altLang="zh-CN" sz="2200" dirty="0">
                <a:latin typeface="宋体" panose="02010600030101010101" pitchFamily="2" charset="-122"/>
                <a:ea typeface="微软雅黑" panose="020B0503020204020204" pitchFamily="34" charset="-122"/>
              </a:rPr>
              <a:t>412</a:t>
            </a:r>
            <a:r>
              <a:rPr lang="zh-CN" altLang="en-US" sz="2200" dirty="0">
                <a:latin typeface="宋体" panose="02010600030101010101" pitchFamily="2" charset="-122"/>
                <a:ea typeface="微软雅黑" panose="020B0503020204020204" pitchFamily="34" charset="-122"/>
              </a:rPr>
              <a:t>）循环水管路刺火，在电石炉</a:t>
            </a:r>
            <a:r>
              <a:rPr lang="en-US" altLang="zh-CN" sz="2200" dirty="0">
                <a:latin typeface="宋体" panose="02010600030101010101" pitchFamily="2" charset="-122"/>
                <a:ea typeface="微软雅黑" panose="020B0503020204020204" pitchFamily="34" charset="-122"/>
              </a:rPr>
              <a:t>20</a:t>
            </a:r>
            <a:r>
              <a:rPr lang="zh-CN" altLang="en-US" sz="2200" dirty="0">
                <a:latin typeface="宋体" panose="02010600030101010101" pitchFamily="2" charset="-122"/>
                <a:ea typeface="微软雅黑" panose="020B0503020204020204" pitchFamily="34" charset="-122"/>
              </a:rPr>
              <a:t>档运行未停电的情况下，直接登上炉盖进行处理，车间副主任刘明全、王向坤在作业现场指挥作业未及时制止。</a:t>
            </a:r>
            <a:endParaRPr lang="zh-CN" altLang="en-US" sz="2200" dirty="0">
              <a:latin typeface="宋体" panose="02010600030101010101" pitchFamily="2" charset="-122"/>
              <a:ea typeface="微软雅黑" panose="020B0503020204020204" pitchFamily="34" charset="-122"/>
            </a:endParaRPr>
          </a:p>
        </p:txBody>
      </p:sp>
    </p:spTree>
  </p:cSld>
  <p:clrMapOvr>
    <a:masterClrMapping/>
  </p:clrMapOvr>
  <p:transition>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1"/>
          <p:cNvSpPr/>
          <p:nvPr/>
        </p:nvSpPr>
        <p:spPr>
          <a:xfrm>
            <a:off x="928688" y="2930525"/>
            <a:ext cx="7072312" cy="3136900"/>
          </a:xfrm>
          <a:prstGeom prst="rect">
            <a:avLst/>
          </a:prstGeom>
          <a:noFill/>
          <a:ln w="9525">
            <a:noFill/>
          </a:ln>
        </p:spPr>
        <p:txBody>
          <a:bodyPr anchor="ctr" anchorCtr="0">
            <a:spAutoFit/>
          </a:bodyPr>
          <a:p>
            <a:pPr algn="just" eaLnBrk="1" hangingPunct="1"/>
            <a:r>
              <a:rPr lang="zh-CN" altLang="en-US" sz="2200" b="1" dirty="0">
                <a:latin typeface="宋体" panose="02010600030101010101" pitchFamily="2" charset="-122"/>
                <a:ea typeface="微软雅黑" panose="020B0503020204020204" pitchFamily="34" charset="-122"/>
              </a:rPr>
              <a:t>原因分析：</a:t>
            </a:r>
            <a:endParaRPr lang="en-US" altLang="zh-CN" sz="2200" b="1" dirty="0">
              <a:latin typeface="宋体" panose="02010600030101010101" pitchFamily="2" charset="-122"/>
              <a:ea typeface="微软雅黑" panose="020B0503020204020204" pitchFamily="34" charset="-122"/>
            </a:endParaRPr>
          </a:p>
          <a:p>
            <a:pPr algn="just" eaLnBrk="1" hangingPunct="1"/>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电石一车间主要负责人刘明全，主管安全副主任王向坤思想上对安全生产工作不重视，对员工的“三违”现象熟视无睹、不予制止，负有直接原因。</a:t>
            </a:r>
            <a:endParaRPr lang="zh-CN" altLang="en-US"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电石一车间丁班班长陈宗鹤思想上“重生产、轻安全”的意识仍然存在，自我安全防范意识差，存在严重的侥幸心理、冒险作业，属典型“三违”行为。</a:t>
            </a:r>
            <a:endParaRPr lang="zh-CN" altLang="en-US"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电石一车间安全员武龙生忽视对员工日常安全教育，安全操作规程不落实，负有管理责任。</a:t>
            </a:r>
            <a:endParaRPr lang="zh-CN" altLang="en-US" sz="2200" dirty="0">
              <a:latin typeface="宋体" panose="02010600030101010101" pitchFamily="2" charset="-122"/>
              <a:ea typeface="微软雅黑" panose="020B0503020204020204" pitchFamily="34" charset="-122"/>
            </a:endParaRPr>
          </a:p>
        </p:txBody>
      </p:sp>
      <p:sp>
        <p:nvSpPr>
          <p:cNvPr id="95235" name="TextBox 2"/>
          <p:cNvSpPr txBox="1"/>
          <p:nvPr/>
        </p:nvSpPr>
        <p:spPr>
          <a:xfrm>
            <a:off x="71438" y="1428750"/>
            <a:ext cx="6000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、电石一车间严重违章行为</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1"/>
          <p:cNvSpPr/>
          <p:nvPr/>
        </p:nvSpPr>
        <p:spPr>
          <a:xfrm>
            <a:off x="857250" y="3214688"/>
            <a:ext cx="7286625" cy="2124075"/>
          </a:xfrm>
          <a:prstGeom prst="rect">
            <a:avLst/>
          </a:prstGeom>
          <a:noFill/>
          <a:ln w="9525">
            <a:noFill/>
          </a:ln>
        </p:spPr>
        <p:txBody>
          <a:bodyPr anchor="ctr" anchorCtr="0">
            <a:spAutoFit/>
          </a:bodyPr>
          <a:p>
            <a:pPr algn="just" eaLnBrk="1" hangingPunct="1"/>
            <a:r>
              <a:rPr lang="zh-CN" altLang="zh-CN" sz="2200" b="1" dirty="0">
                <a:latin typeface="宋体" panose="02010600030101010101" pitchFamily="2" charset="-122"/>
                <a:ea typeface="微软雅黑" panose="020B0503020204020204" pitchFamily="34" charset="-122"/>
              </a:rPr>
              <a:t>预防措施：</a:t>
            </a:r>
            <a:endParaRPr lang="zh-CN" altLang="zh-CN"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由安全环保处组织电石一车间班组长、班组安全员进行针对性安全培训。</a:t>
            </a:r>
            <a:endParaRPr lang="zh-CN" altLang="en-US"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各单位应组织员工加强对安全制度，岗位操作法的学习，积极落实反“三违”的方案要求，加大对“三违”现象的查处力度。</a:t>
            </a:r>
            <a:endParaRPr lang="zh-CN" altLang="en-US" sz="2200" dirty="0">
              <a:latin typeface="宋体" panose="02010600030101010101" pitchFamily="2" charset="-122"/>
              <a:ea typeface="微软雅黑" panose="020B0503020204020204" pitchFamily="34" charset="-122"/>
            </a:endParaRPr>
          </a:p>
        </p:txBody>
      </p:sp>
      <p:sp>
        <p:nvSpPr>
          <p:cNvPr id="96259" name="TextBox 2"/>
          <p:cNvSpPr txBox="1"/>
          <p:nvPr/>
        </p:nvSpPr>
        <p:spPr>
          <a:xfrm>
            <a:off x="71438" y="1428750"/>
            <a:ext cx="6000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、电石一车间严重违章行为</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3571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1"/>
          <p:cNvSpPr/>
          <p:nvPr/>
        </p:nvSpPr>
        <p:spPr>
          <a:xfrm>
            <a:off x="500063" y="2573338"/>
            <a:ext cx="8215312" cy="3476625"/>
          </a:xfrm>
          <a:prstGeom prst="rect">
            <a:avLst/>
          </a:prstGeom>
          <a:noFill/>
          <a:ln w="9525">
            <a:noFill/>
          </a:ln>
        </p:spPr>
        <p:txBody>
          <a:bodyPr anchor="ctr" anchorCtr="0">
            <a:spAutoFit/>
          </a:bodyPr>
          <a:p>
            <a:pPr algn="just" eaLnBrk="1" hangingPunct="1"/>
            <a:r>
              <a:rPr lang="zh-CN" altLang="zh-CN" sz="2200" b="1" dirty="0">
                <a:latin typeface="Times New Roman" panose="02020603050405020304" pitchFamily="18" charset="0"/>
                <a:ea typeface="微软雅黑" panose="020B0503020204020204" pitchFamily="34" charset="-122"/>
              </a:rPr>
              <a:t>事故经过</a:t>
            </a:r>
            <a:r>
              <a:rPr lang="en-US" altLang="zh-CN" sz="2200" b="1" dirty="0">
                <a:latin typeface="Times New Roman" panose="02020603050405020304" pitchFamily="18" charset="0"/>
                <a:ea typeface="微软雅黑" panose="020B0503020204020204" pitchFamily="34" charset="-122"/>
              </a:rPr>
              <a:t>:</a:t>
            </a:r>
            <a:endParaRPr lang="zh-CN" altLang="zh-CN" sz="2200" dirty="0">
              <a:latin typeface="Arial" panose="020B0604020202020204" pitchFamily="34" charset="0"/>
              <a:ea typeface="微软雅黑" panose="020B0503020204020204" pitchFamily="34" charset="-122"/>
            </a:endParaRPr>
          </a:p>
          <a:p>
            <a:pPr algn="just"/>
            <a:r>
              <a:rPr lang="zh-CN" altLang="en-US" sz="2200" dirty="0">
                <a:latin typeface="宋体" panose="02010600030101010101" pitchFamily="2" charset="-122"/>
                <a:ea typeface="微软雅黑" panose="020B0503020204020204" pitchFamily="34" charset="-122"/>
              </a:rPr>
              <a:t> </a:t>
            </a:r>
            <a:r>
              <a:rPr lang="zh-CN" altLang="en-US" sz="2200" dirty="0">
                <a:latin typeface="Times New Roman" panose="02020603050405020304" pitchFamily="18" charset="0"/>
                <a:ea typeface="微软雅黑" panose="020B0503020204020204" pitchFamily="34" charset="-122"/>
              </a:rPr>
              <a:t>       </a:t>
            </a:r>
            <a:r>
              <a:rPr lang="en-US" altLang="zh-CN" sz="2200" dirty="0">
                <a:latin typeface="Times New Roman" panose="02020603050405020304" pitchFamily="18" charset="0"/>
                <a:ea typeface="微软雅黑" panose="020B0503020204020204" pitchFamily="34" charset="-122"/>
              </a:rPr>
              <a:t>2013</a:t>
            </a:r>
            <a:r>
              <a:rPr lang="zh-CN" altLang="en-US" sz="2200" dirty="0">
                <a:latin typeface="Times New Roman" panose="02020603050405020304" pitchFamily="18" charset="0"/>
                <a:ea typeface="微软雅黑" panose="020B0503020204020204" pitchFamily="34" charset="-122"/>
              </a:rPr>
              <a:t>年</a:t>
            </a:r>
            <a:r>
              <a:rPr lang="en-US" altLang="zh-CN" sz="2200" dirty="0">
                <a:latin typeface="Times New Roman" panose="02020603050405020304" pitchFamily="18" charset="0"/>
                <a:ea typeface="微软雅黑" panose="020B0503020204020204" pitchFamily="34" charset="-122"/>
              </a:rPr>
              <a:t>1</a:t>
            </a:r>
            <a:r>
              <a:rPr lang="zh-CN" altLang="en-US" sz="2200" dirty="0">
                <a:latin typeface="Times New Roman" panose="02020603050405020304" pitchFamily="18" charset="0"/>
                <a:ea typeface="微软雅黑" panose="020B0503020204020204" pitchFamily="34" charset="-122"/>
              </a:rPr>
              <a:t>月</a:t>
            </a:r>
            <a:r>
              <a:rPr lang="en-US" altLang="zh-CN" sz="2200" dirty="0">
                <a:latin typeface="Times New Roman" panose="02020603050405020304" pitchFamily="18" charset="0"/>
                <a:ea typeface="微软雅黑" panose="020B0503020204020204" pitchFamily="34" charset="-122"/>
              </a:rPr>
              <a:t>28</a:t>
            </a:r>
            <a:r>
              <a:rPr lang="zh-CN" altLang="en-US" sz="2200" dirty="0">
                <a:latin typeface="Times New Roman" panose="02020603050405020304" pitchFamily="18" charset="0"/>
                <a:ea typeface="微软雅黑" panose="020B0503020204020204" pitchFamily="34" charset="-122"/>
              </a:rPr>
              <a:t>日，电石五车间</a:t>
            </a:r>
            <a:r>
              <a:rPr lang="en-US" altLang="zh-CN" sz="2200" dirty="0">
                <a:latin typeface="Times New Roman" panose="02020603050405020304" pitchFamily="18" charset="0"/>
                <a:ea typeface="微软雅黑" panose="020B0503020204020204" pitchFamily="34" charset="-122"/>
              </a:rPr>
              <a:t>9#</a:t>
            </a:r>
            <a:r>
              <a:rPr lang="zh-CN" altLang="en-US" sz="2200" dirty="0">
                <a:latin typeface="Times New Roman" panose="02020603050405020304" pitchFamily="18" charset="0"/>
                <a:ea typeface="微软雅黑" panose="020B0503020204020204" pitchFamily="34" charset="-122"/>
              </a:rPr>
              <a:t>炉计划检修</a:t>
            </a:r>
            <a:r>
              <a:rPr lang="en-US" altLang="zh-CN" sz="2200" dirty="0">
                <a:latin typeface="Times New Roman" panose="02020603050405020304" pitchFamily="18" charset="0"/>
                <a:ea typeface="微软雅黑" panose="020B0503020204020204" pitchFamily="34" charset="-122"/>
              </a:rPr>
              <a:t>1</a:t>
            </a:r>
            <a:r>
              <a:rPr lang="zh-CN" altLang="en-US" sz="2200" dirty="0">
                <a:latin typeface="Times New Roman" panose="02020603050405020304" pitchFamily="18" charset="0"/>
                <a:ea typeface="微软雅黑" panose="020B0503020204020204" pitchFamily="34" charset="-122"/>
              </a:rPr>
              <a:t>至四楼设备，</a:t>
            </a:r>
            <a:r>
              <a:rPr lang="en-US" altLang="zh-CN" sz="2200" dirty="0">
                <a:latin typeface="Times New Roman" panose="02020603050405020304" pitchFamily="18" charset="0"/>
                <a:ea typeface="微软雅黑" panose="020B0503020204020204" pitchFamily="34" charset="-122"/>
              </a:rPr>
              <a:t>15</a:t>
            </a:r>
            <a:r>
              <a:rPr lang="zh-CN" altLang="en-US" sz="2200" dirty="0">
                <a:latin typeface="Times New Roman" panose="02020603050405020304" pitchFamily="18" charset="0"/>
                <a:ea typeface="微软雅黑" panose="020B0503020204020204" pitchFamily="34" charset="-122"/>
              </a:rPr>
              <a:t>：</a:t>
            </a:r>
            <a:r>
              <a:rPr lang="en-US" altLang="zh-CN" sz="2200" dirty="0">
                <a:latin typeface="Times New Roman" panose="02020603050405020304" pitchFamily="18" charset="0"/>
                <a:ea typeface="微软雅黑" panose="020B0503020204020204" pitchFamily="34" charset="-122"/>
              </a:rPr>
              <a:t>30</a:t>
            </a:r>
            <a:r>
              <a:rPr lang="zh-CN" altLang="en-US" sz="2200" dirty="0">
                <a:latin typeface="Times New Roman" panose="02020603050405020304" pitchFamily="18" charset="0"/>
                <a:ea typeface="微软雅黑" panose="020B0503020204020204" pitchFamily="34" charset="-122"/>
              </a:rPr>
              <a:t>分维修车间李忠智带领维修二班石智明、雒志全，到</a:t>
            </a:r>
            <a:r>
              <a:rPr lang="en-US" altLang="zh-CN" sz="2200" dirty="0">
                <a:latin typeface="Times New Roman" panose="02020603050405020304" pitchFamily="18" charset="0"/>
                <a:ea typeface="微软雅黑" panose="020B0503020204020204" pitchFamily="34" charset="-122"/>
              </a:rPr>
              <a:t>9#</a:t>
            </a:r>
            <a:r>
              <a:rPr lang="zh-CN" altLang="en-US" sz="2200" dirty="0">
                <a:latin typeface="Times New Roman" panose="02020603050405020304" pitchFamily="18" charset="0"/>
                <a:ea typeface="微软雅黑" panose="020B0503020204020204" pitchFamily="34" charset="-122"/>
              </a:rPr>
              <a:t>炉四楼栈桥长斜皮带处修复损坏的长斜皮带， </a:t>
            </a:r>
            <a:r>
              <a:rPr lang="en-US" altLang="zh-CN" sz="2200" dirty="0">
                <a:latin typeface="Times New Roman" panose="02020603050405020304" pitchFamily="18" charset="0"/>
                <a:ea typeface="微软雅黑" panose="020B0503020204020204" pitchFamily="34" charset="-122"/>
              </a:rPr>
              <a:t>15:40</a:t>
            </a:r>
            <a:r>
              <a:rPr lang="zh-CN" altLang="en-US" sz="2200" dirty="0">
                <a:latin typeface="Times New Roman" panose="02020603050405020304" pitchFamily="18" charset="0"/>
                <a:ea typeface="微软雅黑" panose="020B0503020204020204" pitchFamily="34" charset="-122"/>
              </a:rPr>
              <a:t>分</a:t>
            </a:r>
            <a:r>
              <a:rPr lang="en-US" altLang="zh-CN" sz="2200" dirty="0">
                <a:latin typeface="Times New Roman" panose="02020603050405020304" pitchFamily="18" charset="0"/>
                <a:ea typeface="微软雅黑" panose="020B0503020204020204" pitchFamily="34" charset="-122"/>
              </a:rPr>
              <a:t>9#</a:t>
            </a:r>
            <a:r>
              <a:rPr lang="zh-CN" altLang="en-US" sz="2200" dirty="0">
                <a:latin typeface="Times New Roman" panose="02020603050405020304" pitchFamily="18" charset="0"/>
                <a:ea typeface="微软雅黑" panose="020B0503020204020204" pitchFamily="34" charset="-122"/>
              </a:rPr>
              <a:t>炉当班巡检工王海洋将长斜皮带在机旁启动（检修时</a:t>
            </a:r>
            <a:r>
              <a:rPr lang="en-US" altLang="zh-CN" sz="2200" dirty="0">
                <a:latin typeface="Times New Roman" panose="02020603050405020304" pitchFamily="18" charset="0"/>
                <a:ea typeface="微软雅黑" panose="020B0503020204020204" pitchFamily="34" charset="-122"/>
              </a:rPr>
              <a:t>9#</a:t>
            </a:r>
            <a:r>
              <a:rPr lang="zh-CN" altLang="en-US" sz="2200" dirty="0">
                <a:latin typeface="Times New Roman" panose="02020603050405020304" pitchFamily="18" charset="0"/>
                <a:ea typeface="微软雅黑" panose="020B0503020204020204" pitchFamily="34" charset="-122"/>
              </a:rPr>
              <a:t>炉四楼长斜皮带开关由远控转为机旁，并通知中控室不能启动皮带），正在工作的李忠智被转动的皮带拉到，右脚挂在皮带拖轮架子上，身体倒在皮带架子下方。周围人员急忙呼喊，巡检工听到后立即停止了运转的皮带，维修车间安全员将李忠智送往托克逊县医院检查伤势，经检查李忠智右脚脚踝处骨折。</a:t>
            </a:r>
            <a:endParaRPr lang="zh-CN" altLang="en-US" sz="2200" dirty="0">
              <a:latin typeface="Arial" panose="020B0604020202020204" pitchFamily="34" charset="0"/>
              <a:ea typeface="微软雅黑" panose="020B0503020204020204" pitchFamily="34" charset="-122"/>
            </a:endParaRPr>
          </a:p>
        </p:txBody>
      </p:sp>
      <p:sp>
        <p:nvSpPr>
          <p:cNvPr id="97283" name="TextBox 5"/>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2</a:t>
            </a:r>
            <a:r>
              <a:rPr lang="zh-CN" altLang="en-US" sz="2500" b="1" dirty="0">
                <a:latin typeface="方正大标宋简体" pitchFamily="2" charset="-122"/>
                <a:ea typeface="微软雅黑" panose="020B0503020204020204" pitchFamily="34" charset="-122"/>
              </a:rPr>
              <a:t>、维修车间</a:t>
            </a:r>
            <a:r>
              <a:rPr lang="en-US" altLang="en-US" sz="2500" b="1" dirty="0">
                <a:latin typeface="方正大标宋简体" pitchFamily="2" charset="-122"/>
                <a:ea typeface="微软雅黑" panose="020B0503020204020204" pitchFamily="34" charset="-122"/>
              </a:rPr>
              <a:t>1.28</a:t>
            </a:r>
            <a:r>
              <a:rPr lang="zh-CN" altLang="en-US" sz="2500" b="1" dirty="0">
                <a:latin typeface="方正大标宋简体" pitchFamily="2" charset="-122"/>
                <a:ea typeface="微软雅黑" panose="020B0503020204020204" pitchFamily="34" charset="-122"/>
              </a:rPr>
              <a:t>人身伤害事故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7" name="直接连接符 6"/>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5"/>
          <p:cNvSpPr/>
          <p:nvPr/>
        </p:nvSpPr>
        <p:spPr>
          <a:xfrm>
            <a:off x="357188" y="2144713"/>
            <a:ext cx="1714500" cy="492125"/>
          </a:xfrm>
          <a:prstGeom prst="rect">
            <a:avLst/>
          </a:prstGeom>
          <a:noFill/>
          <a:ln w="9525">
            <a:noFill/>
          </a:ln>
          <a:effectLst>
            <a:prstShdw prst="shdw17" dist="17961" dir="2699999">
              <a:srgbClr val="999999"/>
            </a:prstShdw>
          </a:effectLst>
        </p:spPr>
        <p:txBody>
          <a:bodyPr anchor="ctr" anchorCtr="0">
            <a:spAutoFit/>
          </a:bodyPr>
          <a:p>
            <a:pPr algn="just">
              <a:spcBef>
                <a:spcPct val="20000"/>
              </a:spcBef>
            </a:pPr>
            <a:r>
              <a:rPr lang="zh-CN" altLang="en-US" sz="2600" b="1" dirty="0">
                <a:solidFill>
                  <a:srgbClr val="000099"/>
                </a:solidFill>
                <a:latin typeface="方正大标宋简体" pitchFamily="2" charset="-122"/>
                <a:ea typeface="微软雅黑" panose="020B0503020204020204" pitchFamily="34" charset="-122"/>
              </a:rPr>
              <a:t>“三违”</a:t>
            </a:r>
            <a:endParaRPr lang="zh-CN" altLang="en-US" sz="2600" b="1" dirty="0">
              <a:solidFill>
                <a:srgbClr val="000099"/>
              </a:solidFill>
              <a:latin typeface="方正大标宋简体" pitchFamily="2" charset="-122"/>
              <a:ea typeface="微软雅黑" panose="020B0503020204020204" pitchFamily="34" charset="-122"/>
            </a:endParaRPr>
          </a:p>
        </p:txBody>
      </p:sp>
      <p:sp>
        <p:nvSpPr>
          <p:cNvPr id="30723" name="Rectangle 5"/>
          <p:cNvSpPr/>
          <p:nvPr/>
        </p:nvSpPr>
        <p:spPr>
          <a:xfrm>
            <a:off x="571500" y="4073525"/>
            <a:ext cx="1285875" cy="492125"/>
          </a:xfrm>
          <a:prstGeom prst="rect">
            <a:avLst/>
          </a:prstGeom>
          <a:noFill/>
          <a:ln w="9525">
            <a:noFill/>
          </a:ln>
          <a:effectLst>
            <a:prstShdw prst="shdw17" dist="17961" dir="2699999">
              <a:srgbClr val="2F4D71"/>
            </a:prstShdw>
          </a:effectLst>
        </p:spPr>
        <p:txBody>
          <a:bodyPr anchor="ctr" anchorCtr="0">
            <a:spAutoFit/>
          </a:bodyPr>
          <a:p>
            <a:r>
              <a:rPr lang="zh-CN" altLang="en-US" sz="2600" b="1" dirty="0">
                <a:solidFill>
                  <a:srgbClr val="002060"/>
                </a:solidFill>
                <a:latin typeface="方正大标宋简体" pitchFamily="2" charset="-122"/>
                <a:ea typeface="微软雅黑" panose="020B0503020204020204" pitchFamily="34" charset="-122"/>
              </a:rPr>
              <a:t>违章：</a:t>
            </a:r>
            <a:endParaRPr lang="zh-CN" altLang="en-US" sz="2600" b="1" dirty="0">
              <a:solidFill>
                <a:srgbClr val="002060"/>
              </a:solidFill>
              <a:latin typeface="方正大标宋简体" pitchFamily="2" charset="-122"/>
              <a:ea typeface="微软雅黑" panose="020B0503020204020204" pitchFamily="34" charset="-122"/>
            </a:endParaRPr>
          </a:p>
        </p:txBody>
      </p:sp>
      <p:sp>
        <p:nvSpPr>
          <p:cNvPr id="41991" name="Rectangle 6"/>
          <p:cNvSpPr>
            <a:spLocks noChangeArrowheads="1"/>
          </p:cNvSpPr>
          <p:nvPr/>
        </p:nvSpPr>
        <p:spPr bwMode="auto">
          <a:xfrm>
            <a:off x="0" y="5429250"/>
            <a:ext cx="9144000" cy="984250"/>
          </a:xfrm>
          <a:prstGeom prst="rect">
            <a:avLst/>
          </a:prstGeom>
          <a:solidFill>
            <a:schemeClr val="bg1">
              <a:lumMod val="75000"/>
            </a:schemeClr>
          </a:solidFill>
          <a:ln w="9525">
            <a:noFill/>
            <a:miter lim="800000"/>
          </a:ln>
          <a:effectLst>
            <a:outerShdw blurRad="50800" dist="38100" dir="2700000" algn="tl" rotWithShape="0">
              <a:prstClr val="black">
                <a:alpha val="40000"/>
              </a:prstClr>
            </a:outerShdw>
          </a:effectLst>
        </p:spPr>
        <p:txBody>
          <a:bodyPr anchor="ctr">
            <a:spAutoFit/>
          </a:bodyP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chemeClr val="tx1"/>
              </a:solidFill>
              <a:effectLst/>
              <a:uLnTx/>
              <a:uFillTx/>
              <a:latin typeface="Times New Roman" panose="02020603050405020304" pitchFamily="18" charset="0"/>
              <a:ea typeface="微软雅黑" panose="020B0503020204020204" pitchFamily="34" charset="-122"/>
              <a:cs typeface="+mn-cs"/>
            </a:endParaRPr>
          </a:p>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rPr>
              <a:t>“三违”行为，往往由师传徒，由甲传乙，侥幸变“经验”，习惯成自然。</a:t>
            </a:r>
            <a:endParaRPr kumimoji="0" lang="en-US" altLang="zh-CN"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endParaRPr>
          </a:p>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pitchFamily="34" charset="-122"/>
              <a:cs typeface="+mn-cs"/>
            </a:endParaRPr>
          </a:p>
        </p:txBody>
      </p:sp>
      <p:sp>
        <p:nvSpPr>
          <p:cNvPr id="30725" name="矩形 8"/>
          <p:cNvSpPr/>
          <p:nvPr/>
        </p:nvSpPr>
        <p:spPr>
          <a:xfrm>
            <a:off x="1928813" y="1716088"/>
            <a:ext cx="2538412" cy="1292225"/>
          </a:xfrm>
          <a:prstGeom prst="rect">
            <a:avLst/>
          </a:prstGeom>
          <a:noFill/>
          <a:ln w="9525">
            <a:noFill/>
          </a:ln>
        </p:spPr>
        <p:txBody>
          <a:bodyPr wrap="none">
            <a:spAutoFit/>
          </a:bodyPr>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微软雅黑" panose="020B0503020204020204" pitchFamily="34" charset="-122"/>
              </a:rPr>
              <a:t> 违章指挥</a:t>
            </a:r>
            <a:endParaRPr lang="en-US" altLang="zh-CN" sz="2600" b="1" dirty="0">
              <a:solidFill>
                <a:srgbClr val="FF0000"/>
              </a:solidFill>
              <a:latin typeface="方正大标宋简体" pitchFamily="2" charset="-122"/>
              <a:ea typeface="微软雅黑" panose="020B0503020204020204" pitchFamily="34" charset="-122"/>
            </a:endParaRPr>
          </a:p>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微软雅黑" panose="020B0503020204020204" pitchFamily="34" charset="-122"/>
              </a:rPr>
              <a:t> 违章操作</a:t>
            </a:r>
            <a:endParaRPr lang="en-US" altLang="zh-CN" sz="2600" b="1" dirty="0">
              <a:solidFill>
                <a:srgbClr val="FF0000"/>
              </a:solidFill>
              <a:latin typeface="方正大标宋简体" pitchFamily="2" charset="-122"/>
              <a:ea typeface="微软雅黑" panose="020B0503020204020204" pitchFamily="34" charset="-122"/>
            </a:endParaRPr>
          </a:p>
          <a:p>
            <a:pPr eaLnBrk="1" hangingPunct="1">
              <a:buFont typeface="Wingdings" panose="05000000000000000000" pitchFamily="2" charset="2"/>
              <a:buChar char="Ø"/>
            </a:pPr>
            <a:r>
              <a:rPr lang="zh-CN" altLang="en-US" sz="2600" b="1" dirty="0">
                <a:solidFill>
                  <a:srgbClr val="FF0000"/>
                </a:solidFill>
                <a:latin typeface="方正大标宋简体" pitchFamily="2" charset="-122"/>
                <a:ea typeface="微软雅黑" panose="020B0503020204020204" pitchFamily="34" charset="-122"/>
              </a:rPr>
              <a:t> 违反劳动纪律</a:t>
            </a:r>
            <a:endParaRPr lang="zh-CN" altLang="en-US" sz="2600" b="1" dirty="0">
              <a:solidFill>
                <a:srgbClr val="FF0000"/>
              </a:solidFill>
              <a:latin typeface="方正大标宋简体" pitchFamily="2" charset="-122"/>
              <a:ea typeface="微软雅黑" panose="020B0503020204020204" pitchFamily="34" charset="-122"/>
            </a:endParaRPr>
          </a:p>
        </p:txBody>
      </p:sp>
      <p:sp>
        <p:nvSpPr>
          <p:cNvPr id="30726" name="矩形 9"/>
          <p:cNvSpPr/>
          <p:nvPr/>
        </p:nvSpPr>
        <p:spPr>
          <a:xfrm>
            <a:off x="1428750" y="3900488"/>
            <a:ext cx="7358063" cy="892175"/>
          </a:xfrm>
          <a:prstGeom prst="rect">
            <a:avLst/>
          </a:prstGeom>
          <a:noFill/>
          <a:ln w="9525">
            <a:noFill/>
          </a:ln>
        </p:spPr>
        <p:txBody>
          <a:bodyPr>
            <a:spAutoFit/>
          </a:bodyPr>
          <a:p>
            <a:pPr algn="just" eaLnBrk="1" hangingPunct="1"/>
            <a:r>
              <a:rPr lang="zh-CN" altLang="en-US" sz="2600" dirty="0">
                <a:latin typeface="Times New Roman" panose="02020603050405020304" pitchFamily="18" charset="0"/>
                <a:ea typeface="微软雅黑" panose="020B0503020204020204" pitchFamily="34" charset="-122"/>
              </a:rPr>
              <a:t>       </a:t>
            </a:r>
            <a:r>
              <a:rPr lang="zh-CN" altLang="en-US" sz="2600" dirty="0">
                <a:latin typeface="方正大标宋简体" pitchFamily="2" charset="-122"/>
                <a:ea typeface="微软雅黑" panose="020B0503020204020204" pitchFamily="34" charset="-122"/>
              </a:rPr>
              <a:t>违反安全管理制度、规范、章程，违反</a:t>
            </a:r>
            <a:endParaRPr lang="en-US" altLang="zh-CN" sz="2600" dirty="0">
              <a:latin typeface="方正大标宋简体" pitchFamily="2" charset="-122"/>
              <a:ea typeface="微软雅黑" panose="020B0503020204020204" pitchFamily="34" charset="-122"/>
            </a:endParaRPr>
          </a:p>
          <a:p>
            <a:pPr algn="just" eaLnBrk="1" hangingPunct="1"/>
            <a:r>
              <a:rPr lang="zh-CN" altLang="en-US" sz="2600" dirty="0">
                <a:latin typeface="方正大标宋简体" pitchFamily="2" charset="-122"/>
                <a:ea typeface="微软雅黑" panose="020B0503020204020204" pitchFamily="34" charset="-122"/>
              </a:rPr>
              <a:t>     安全技术措施及交底要求所从事的活动。</a:t>
            </a:r>
            <a:endParaRPr lang="zh-CN" altLang="en-US" sz="2600" dirty="0">
              <a:latin typeface="方正大标宋简体" pitchFamily="2" charset="-122"/>
              <a:ea typeface="微软雅黑" panose="020B0503020204020204" pitchFamily="34" charset="-122"/>
            </a:endParaRPr>
          </a:p>
        </p:txBody>
      </p:sp>
      <p:sp>
        <p:nvSpPr>
          <p:cNvPr id="11" name="AutoShape 13"/>
          <p:cNvSpPr>
            <a:spLocks noChangeArrowheads="1"/>
          </p:cNvSpPr>
          <p:nvPr/>
        </p:nvSpPr>
        <p:spPr bwMode="auto">
          <a:xfrm flipV="1">
            <a:off x="1571625" y="1501775"/>
            <a:ext cx="323850" cy="1641475"/>
          </a:xfrm>
          <a:prstGeom prst="notchedRightArrow">
            <a:avLst>
              <a:gd name="adj1" fmla="val 81435"/>
              <a:gd name="adj2" fmla="val 100000"/>
            </a:avLst>
          </a:prstGeom>
          <a:solidFill>
            <a:schemeClr val="accent5">
              <a:lumMod val="75000"/>
            </a:schemeClr>
          </a:solidFill>
          <a:ln w="6350">
            <a:noFill/>
            <a:miter lim="800000"/>
          </a:ln>
          <a:effectLst/>
        </p:spPr>
        <p:txBody>
          <a:bodyPr wrap="none" lIns="0" tIns="0" rIns="0" bIns="0"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 name="AutoShape 13"/>
          <p:cNvSpPr>
            <a:spLocks noChangeArrowheads="1"/>
          </p:cNvSpPr>
          <p:nvPr/>
        </p:nvSpPr>
        <p:spPr bwMode="auto">
          <a:xfrm flipV="1">
            <a:off x="1533525" y="3502025"/>
            <a:ext cx="323850" cy="1641475"/>
          </a:xfrm>
          <a:prstGeom prst="notchedRightArrow">
            <a:avLst>
              <a:gd name="adj1" fmla="val 81435"/>
              <a:gd name="adj2" fmla="val 100000"/>
            </a:avLst>
          </a:prstGeom>
          <a:solidFill>
            <a:schemeClr val="accent5">
              <a:lumMod val="75000"/>
            </a:schemeClr>
          </a:solidFill>
          <a:ln w="6350">
            <a:noFill/>
            <a:miter lim="800000"/>
          </a:ln>
          <a:effectLst/>
        </p:spPr>
        <p:txBody>
          <a:bodyPr wrap="none" lIns="0" tIns="0" rIns="0" bIns="0" anchor="ctr"/>
          <a:lstStyle/>
          <a:p>
            <a:pPr marL="0" marR="0" lvl="0" indent="0" algn="ctr" defTabSz="914400" rtl="0" eaLnBrk="0" fontAlgn="auto"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1"/>
          <p:cNvSpPr/>
          <p:nvPr/>
        </p:nvSpPr>
        <p:spPr>
          <a:xfrm>
            <a:off x="642938" y="2859088"/>
            <a:ext cx="8001000" cy="3136900"/>
          </a:xfrm>
          <a:prstGeom prst="rect">
            <a:avLst/>
          </a:prstGeom>
          <a:noFill/>
          <a:ln w="9525">
            <a:noFill/>
          </a:ln>
        </p:spPr>
        <p:txBody>
          <a:bodyPr anchor="ctr" anchorCtr="0">
            <a:spAutoFit/>
          </a:bodyPr>
          <a:p>
            <a:pPr algn="just" eaLnBrk="1" hangingPunct="1"/>
            <a:r>
              <a:rPr lang="zh-CN" altLang="en-US" sz="2200" b="1" dirty="0">
                <a:latin typeface="宋体" panose="02010600030101010101" pitchFamily="2" charset="-122"/>
                <a:ea typeface="微软雅黑" panose="020B0503020204020204" pitchFamily="34" charset="-122"/>
              </a:rPr>
              <a:t>事故原因</a:t>
            </a:r>
            <a:r>
              <a:rPr lang="en-US" altLang="zh-CN" sz="2200" b="1" dirty="0">
                <a:latin typeface="宋体" panose="02010600030101010101" pitchFamily="2" charset="-122"/>
                <a:ea typeface="微软雅黑" panose="020B0503020204020204" pitchFamily="34" charset="-122"/>
              </a:rPr>
              <a:t>:</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电石五车间员工王海洋违反操作规程，在启动停止的皮带时，未观察和确认皮带周围是否有人作业，违章启动设备，是此次事故发生的直接原因。</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维修车间员工在检修设备时违反操作规程，未实行停电挂牌制度，是此次事故发生的主要原因。</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电石五车间办理检修作业票时，代替监护人员签字，作业票中要求的安全措施未予以执行确认，是此次事故发生的次要原因。</a:t>
            </a:r>
            <a:endParaRPr lang="zh-CN" altLang="en-US" sz="2200" dirty="0">
              <a:latin typeface="宋体" panose="02010600030101010101" pitchFamily="2" charset="-122"/>
              <a:ea typeface="微软雅黑" panose="020B0503020204020204" pitchFamily="34" charset="-122"/>
            </a:endParaRPr>
          </a:p>
        </p:txBody>
      </p:sp>
      <p:sp>
        <p:nvSpPr>
          <p:cNvPr id="98307" name="TextBox 3"/>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2</a:t>
            </a:r>
            <a:r>
              <a:rPr lang="zh-CN" altLang="en-US" sz="2500" b="1" dirty="0">
                <a:latin typeface="方正大标宋简体" pitchFamily="2" charset="-122"/>
                <a:ea typeface="微软雅黑" panose="020B0503020204020204" pitchFamily="34" charset="-122"/>
              </a:rPr>
              <a:t>、维修车间</a:t>
            </a:r>
            <a:r>
              <a:rPr lang="en-US" altLang="en-US" sz="2500" b="1" dirty="0">
                <a:latin typeface="方正大标宋简体" pitchFamily="2" charset="-122"/>
                <a:ea typeface="微软雅黑" panose="020B0503020204020204" pitchFamily="34" charset="-122"/>
              </a:rPr>
              <a:t>1.28</a:t>
            </a:r>
            <a:r>
              <a:rPr lang="zh-CN" altLang="en-US" sz="2500" b="1" dirty="0">
                <a:latin typeface="方正大标宋简体" pitchFamily="2" charset="-122"/>
                <a:ea typeface="微软雅黑" panose="020B0503020204020204" pitchFamily="34" charset="-122"/>
              </a:rPr>
              <a:t>人身伤害事故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1"/>
          <p:cNvSpPr/>
          <p:nvPr/>
        </p:nvSpPr>
        <p:spPr>
          <a:xfrm>
            <a:off x="571500" y="2357438"/>
            <a:ext cx="8072438" cy="4154487"/>
          </a:xfrm>
          <a:prstGeom prst="rect">
            <a:avLst/>
          </a:prstGeom>
          <a:noFill/>
          <a:ln w="9525">
            <a:noFill/>
          </a:ln>
        </p:spPr>
        <p:txBody>
          <a:bodyPr anchor="ctr" anchorCtr="0">
            <a:spAutoFit/>
          </a:bodyPr>
          <a:p>
            <a:pPr algn="just" eaLnBrk="1" hangingPunct="1"/>
            <a:r>
              <a:rPr lang="zh-CN" altLang="en-US" sz="2200" b="1" dirty="0">
                <a:latin typeface="宋体" panose="02010600030101010101" pitchFamily="2" charset="-122"/>
                <a:ea typeface="微软雅黑" panose="020B0503020204020204" pitchFamily="34" charset="-122"/>
              </a:rPr>
              <a:t>整改措施</a:t>
            </a:r>
            <a:r>
              <a:rPr lang="en-US" altLang="zh-CN" sz="2200" b="1" dirty="0">
                <a:latin typeface="宋体" panose="02010600030101010101" pitchFamily="2" charset="-122"/>
                <a:ea typeface="微软雅黑" panose="020B0503020204020204" pitchFamily="34" charset="-122"/>
              </a:rPr>
              <a:t>:</a:t>
            </a:r>
            <a:endParaRPr lang="en-US" altLang="zh-CN" sz="2200" b="1" dirty="0">
              <a:latin typeface="宋体" panose="02010600030101010101" pitchFamily="2" charset="-122"/>
              <a:ea typeface="微软雅黑" panose="020B0503020204020204" pitchFamily="34" charset="-122"/>
            </a:endParaRPr>
          </a:p>
          <a:p>
            <a:pPr algn="just" eaLnBrk="1" hangingPunct="1"/>
            <a:r>
              <a:rPr lang="en-US" altLang="zh-CN" sz="2200" b="1" dirty="0">
                <a:latin typeface="Calibri" panose="020F0502020204030204" pitchFamily="34" charset="0"/>
                <a:ea typeface="微软雅黑" panose="020B0503020204020204" pitchFamily="34" charset="-122"/>
              </a:rPr>
              <a:t>        </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一</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各单位迅速展开对运料皮带安全设施紧急拉绳开关的检查，安全环保处对此项工作进行复查。</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各单位必须加强对监护人员的管理，指派的监护人员必须是经过培训，责任心强，由一定工作经验的人员。</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各单位必须规范各类作业票填写的流程 ，严格落实签字制度，严禁代签，落实安全技术交底工作，对采取的安全措施必须予以确认。</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四</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员工加强对安全操作规程和安全要求的学习，严格按操作规程操作。</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五</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存在交叉作业的检修现场，必须进行相互沟通，交待相互作业的内容和时间，尤其是交接班期间，确保检修秩序正常。</a:t>
            </a:r>
            <a:endParaRPr lang="zh-CN" altLang="en-US" sz="2200" dirty="0">
              <a:latin typeface="宋体" panose="02010600030101010101" pitchFamily="2" charset="-122"/>
              <a:ea typeface="微软雅黑" panose="020B0503020204020204" pitchFamily="34" charset="-122"/>
            </a:endParaRPr>
          </a:p>
        </p:txBody>
      </p:sp>
      <p:sp>
        <p:nvSpPr>
          <p:cNvPr id="99331" name="TextBox 3"/>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2</a:t>
            </a:r>
            <a:r>
              <a:rPr lang="zh-CN" altLang="en-US" sz="2500" b="1" dirty="0">
                <a:latin typeface="方正大标宋简体" pitchFamily="2" charset="-122"/>
                <a:ea typeface="微软雅黑" panose="020B0503020204020204" pitchFamily="34" charset="-122"/>
              </a:rPr>
              <a:t>、维修车间</a:t>
            </a:r>
            <a:r>
              <a:rPr lang="en-US" altLang="en-US" sz="2500" b="1" dirty="0">
                <a:latin typeface="方正大标宋简体" pitchFamily="2" charset="-122"/>
                <a:ea typeface="微软雅黑" panose="020B0503020204020204" pitchFamily="34" charset="-122"/>
              </a:rPr>
              <a:t>1.28</a:t>
            </a:r>
            <a:r>
              <a:rPr lang="zh-CN" altLang="en-US" sz="2500" b="1" dirty="0">
                <a:latin typeface="方正大标宋简体" pitchFamily="2" charset="-122"/>
                <a:ea typeface="微软雅黑" panose="020B0503020204020204" pitchFamily="34" charset="-122"/>
              </a:rPr>
              <a:t>人身伤害事故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3857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1"/>
          <p:cNvSpPr/>
          <p:nvPr/>
        </p:nvSpPr>
        <p:spPr>
          <a:xfrm>
            <a:off x="428625" y="3071813"/>
            <a:ext cx="8215313" cy="2462212"/>
          </a:xfrm>
          <a:prstGeom prst="rect">
            <a:avLst/>
          </a:prstGeom>
          <a:noFill/>
          <a:ln w="9525">
            <a:noFill/>
          </a:ln>
        </p:spPr>
        <p:txBody>
          <a:bodyPr anchor="ctr" anchorCtr="0">
            <a:spAutoFit/>
          </a:bodyPr>
          <a:p>
            <a:pPr algn="just" eaLnBrk="1" hangingPunct="1"/>
            <a:r>
              <a:rPr lang="zh-CN" altLang="zh-CN" sz="2200" b="1" dirty="0">
                <a:latin typeface="宋体" panose="02010600030101010101" pitchFamily="2" charset="-122"/>
                <a:ea typeface="微软雅黑" panose="020B0503020204020204" pitchFamily="34" charset="-122"/>
              </a:rPr>
              <a:t>事故经过</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2013</a:t>
            </a:r>
            <a:r>
              <a:rPr lang="zh-CN" altLang="en-US" sz="2200" dirty="0">
                <a:latin typeface="宋体" panose="02010600030101010101" pitchFamily="2" charset="-122"/>
                <a:ea typeface="微软雅黑" panose="020B0503020204020204" pitchFamily="34" charset="-122"/>
              </a:rPr>
              <a:t>年</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月</a:t>
            </a:r>
            <a:r>
              <a:rPr lang="en-US" altLang="zh-CN" sz="2200" dirty="0">
                <a:latin typeface="宋体" panose="02010600030101010101" pitchFamily="2" charset="-122"/>
                <a:ea typeface="微软雅黑" panose="020B0503020204020204" pitchFamily="34" charset="-122"/>
              </a:rPr>
              <a:t>13</a:t>
            </a:r>
            <a:r>
              <a:rPr lang="zh-CN" altLang="en-US" sz="2200" dirty="0">
                <a:latin typeface="宋体" panose="02010600030101010101" pitchFamily="2" charset="-122"/>
                <a:ea typeface="微软雅黑" panose="020B0503020204020204" pitchFamily="34" charset="-122"/>
              </a:rPr>
              <a:t>日凌晨</a:t>
            </a:r>
            <a:r>
              <a:rPr lang="en-US" altLang="zh-CN" sz="2200" dirty="0">
                <a:latin typeface="宋体" panose="02010600030101010101" pitchFamily="2" charset="-122"/>
                <a:ea typeface="微软雅黑" panose="020B0503020204020204" pitchFamily="34" charset="-122"/>
              </a:rPr>
              <a:t>4:55</a:t>
            </a:r>
            <a:r>
              <a:rPr lang="zh-CN" altLang="en-US" sz="2200" dirty="0">
                <a:latin typeface="宋体" panose="02010600030101010101" pitchFamily="2" charset="-122"/>
                <a:ea typeface="微软雅黑" panose="020B0503020204020204" pitchFamily="34" charset="-122"/>
              </a:rPr>
              <a:t>时</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因</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窑圆盘给煤机下煤量过大，影响生产导致停窑，维修车间电工赵东按工作安排进行检修和处理，作业监护人艾孜合尔江</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艾尼瓦尔为防止窑内大量煤粉结焦，在未确认电工赵东离开危险区域的情况下，启动高压鼓风机，导致炉内大量燃烧的煤粉从沸腾炉炉门喷出，造成电工赵东面部右侧及双手腕部局部烫伤。</a:t>
            </a:r>
            <a:endParaRPr lang="zh-CN" altLang="en-US" sz="2200" dirty="0">
              <a:latin typeface="宋体" panose="02010600030101010101" pitchFamily="2" charset="-122"/>
              <a:ea typeface="微软雅黑" panose="020B0503020204020204" pitchFamily="34" charset="-122"/>
            </a:endParaRPr>
          </a:p>
        </p:txBody>
      </p:sp>
      <p:sp>
        <p:nvSpPr>
          <p:cNvPr id="100355" name="TextBox 3"/>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3.13</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1"/>
          <p:cNvSpPr/>
          <p:nvPr/>
        </p:nvSpPr>
        <p:spPr>
          <a:xfrm>
            <a:off x="500063" y="2287588"/>
            <a:ext cx="8072437" cy="4492625"/>
          </a:xfrm>
          <a:prstGeom prst="rect">
            <a:avLst/>
          </a:prstGeom>
          <a:noFill/>
          <a:ln w="9525">
            <a:noFill/>
          </a:ln>
        </p:spPr>
        <p:txBody>
          <a:bodyPr anchor="ctr" anchorCtr="0">
            <a:spAutoFit/>
          </a:bodyPr>
          <a:p>
            <a:pPr eaLnBrk="1" hangingPunct="1"/>
            <a:r>
              <a:rPr lang="zh-CN" altLang="zh-CN" sz="2200" b="1" dirty="0">
                <a:latin typeface="宋体" panose="02010600030101010101" pitchFamily="2" charset="-122"/>
                <a:ea typeface="微软雅黑" panose="020B0503020204020204" pitchFamily="34" charset="-122"/>
              </a:rPr>
              <a:t>事故原因</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司窑工艾孜合尔江</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艾尼瓦尔违反监护人职责，擅自离开监护岗位，在维修工检修作业时，直接启动高压鼓风机，造成维修人员灼伤，是此次事故发生直接原因。</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维修工赵东自我安全防范意识较差，检修作业不规范，在监护人离开现场时，没有及时停止作业，是造成此次事故的主要原因。</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原料车间对属地作业现场监控不严格，对检修期间需关闭炉门等环节防范措施不落实，作业前没有认真进行安全技术交底，是此次事故发生的管理原因。</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四</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维修车间对检修作业管理不严，屡次在检维修期间发生事故，充分说明车间培训教育工作滞后，检修工作不规范。是此次事故发生的另一管理原因。 </a:t>
            </a:r>
            <a:endParaRPr lang="zh-CN" altLang="en-US" sz="2200" dirty="0">
              <a:latin typeface="宋体" panose="02010600030101010101" pitchFamily="2" charset="-122"/>
              <a:ea typeface="微软雅黑" panose="020B0503020204020204" pitchFamily="34" charset="-122"/>
            </a:endParaRPr>
          </a:p>
        </p:txBody>
      </p:sp>
      <p:sp>
        <p:nvSpPr>
          <p:cNvPr id="101379" name="TextBox 2"/>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3.13</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1"/>
          <p:cNvSpPr/>
          <p:nvPr/>
        </p:nvSpPr>
        <p:spPr>
          <a:xfrm>
            <a:off x="357188" y="2357438"/>
            <a:ext cx="8429625" cy="4154487"/>
          </a:xfrm>
          <a:prstGeom prst="rect">
            <a:avLst/>
          </a:prstGeom>
          <a:noFill/>
          <a:ln w="9525">
            <a:noFill/>
          </a:ln>
        </p:spPr>
        <p:txBody>
          <a:bodyPr anchor="ctr" anchorCtr="0">
            <a:spAutoFit/>
          </a:bodyPr>
          <a:p>
            <a:pPr eaLnBrk="1" hangingPunct="1"/>
            <a:r>
              <a:rPr lang="zh-CN" altLang="en-US" sz="2200" b="1" dirty="0">
                <a:latin typeface="宋体" panose="02010600030101010101" pitchFamily="2" charset="-122"/>
                <a:ea typeface="微软雅黑" panose="020B0503020204020204" pitchFamily="34" charset="-122"/>
              </a:rPr>
              <a:t>整改措施</a:t>
            </a:r>
            <a:r>
              <a:rPr lang="en-US" altLang="zh-CN" sz="2200" b="1" dirty="0">
                <a:latin typeface="宋体" panose="02010600030101010101" pitchFamily="2" charset="-122"/>
                <a:ea typeface="微软雅黑" panose="020B0503020204020204" pitchFamily="34" charset="-122"/>
              </a:rPr>
              <a:t>:</a:t>
            </a:r>
            <a:endParaRPr lang="en-US" altLang="zh-CN" sz="2200" b="1" dirty="0">
              <a:latin typeface="宋体" panose="02010600030101010101" pitchFamily="2" charset="-122"/>
              <a:ea typeface="微软雅黑" panose="020B0503020204020204" pitchFamily="34" charset="-122"/>
            </a:endParaRPr>
          </a:p>
          <a:p>
            <a:pPr eaLnBrk="1" hangingPunct="1"/>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原料车间每班对煤粉料仓插板阀使用情况进行检查，修复损坏的插板阀，由车间主任牵头组织员工进行车间员工进行监护人培训。</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维修车间组织全员进行检维修规范知识培训和学习，提高员工作业中风险识别能力。</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检修作业人员要规范检修行为，维持正常的检修秩序，在监护人员不在现场，安全措施不落实的情况下，坚决不允许冒险作业。</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四</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各单位要严格落实安全属地化管理原则，加强对本区域检修作业人员行为的规范和要求，有检修作业时值班领导必须到现场进行安全技术交底，落实安全措施。</a:t>
            </a:r>
            <a:endParaRPr lang="zh-CN" altLang="en-US" sz="2200" dirty="0">
              <a:latin typeface="宋体" panose="02010600030101010101" pitchFamily="2" charset="-122"/>
              <a:ea typeface="微软雅黑" panose="020B0503020204020204" pitchFamily="34" charset="-122"/>
            </a:endParaRPr>
          </a:p>
        </p:txBody>
      </p:sp>
      <p:sp>
        <p:nvSpPr>
          <p:cNvPr id="102403" name="TextBox 2"/>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3.13</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1"/>
          <p:cNvSpPr/>
          <p:nvPr/>
        </p:nvSpPr>
        <p:spPr>
          <a:xfrm>
            <a:off x="428625" y="2573338"/>
            <a:ext cx="8286750" cy="3476625"/>
          </a:xfrm>
          <a:prstGeom prst="rect">
            <a:avLst/>
          </a:prstGeom>
          <a:noFill/>
          <a:ln w="9525">
            <a:noFill/>
          </a:ln>
        </p:spPr>
        <p:txBody>
          <a:bodyPr anchor="ctr" anchorCtr="0">
            <a:spAutoFit/>
          </a:bodyPr>
          <a:p>
            <a:pPr algn="just" eaLnBrk="1" hangingPunct="1"/>
            <a:r>
              <a:rPr lang="zh-CN" altLang="zh-CN" sz="2200" b="1" dirty="0">
                <a:latin typeface="宋体" panose="02010600030101010101" pitchFamily="2" charset="-122"/>
                <a:ea typeface="微软雅黑" panose="020B0503020204020204" pitchFamily="34" charset="-122"/>
              </a:rPr>
              <a:t>事故经过</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pPr algn="just"/>
            <a:r>
              <a:rPr lang="zh-CN" altLang="en-US" sz="2200" dirty="0">
                <a:latin typeface="宋体" panose="02010600030101010101" pitchFamily="2" charset="-122"/>
                <a:ea typeface="微软雅黑" panose="020B0503020204020204" pitchFamily="34" charset="-122"/>
              </a:rPr>
              <a:t>    </a:t>
            </a:r>
            <a:r>
              <a:rPr lang="en-US" altLang="zh-CN" sz="2200" dirty="0">
                <a:latin typeface="宋体" panose="02010600030101010101" pitchFamily="2" charset="-122"/>
                <a:ea typeface="微软雅黑" panose="020B0503020204020204" pitchFamily="34" charset="-122"/>
              </a:rPr>
              <a:t>2013</a:t>
            </a:r>
            <a:r>
              <a:rPr lang="zh-CN" altLang="en-US" sz="2200" dirty="0">
                <a:latin typeface="宋体" panose="02010600030101010101" pitchFamily="2" charset="-122"/>
                <a:ea typeface="微软雅黑" panose="020B0503020204020204" pitchFamily="34" charset="-122"/>
              </a:rPr>
              <a:t>年</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月</a:t>
            </a:r>
            <a:r>
              <a:rPr lang="en-US" altLang="zh-CN" sz="2200" dirty="0">
                <a:latin typeface="宋体" panose="02010600030101010101" pitchFamily="2" charset="-122"/>
                <a:ea typeface="微软雅黑" panose="020B0503020204020204" pitchFamily="34" charset="-122"/>
              </a:rPr>
              <a:t>17</a:t>
            </a:r>
            <a:r>
              <a:rPr lang="zh-CN" altLang="en-US" sz="2200" dirty="0">
                <a:latin typeface="宋体" panose="02010600030101010101" pitchFamily="2" charset="-122"/>
                <a:ea typeface="微软雅黑" panose="020B0503020204020204" pitchFamily="34" charset="-122"/>
              </a:rPr>
              <a:t>日中班</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烘干窑运行时炉膛内结焦，停窑降温清理焦块，</a:t>
            </a:r>
            <a:r>
              <a:rPr lang="en-US" altLang="zh-CN" sz="2200" dirty="0">
                <a:latin typeface="宋体" panose="02010600030101010101" pitchFamily="2" charset="-122"/>
                <a:ea typeface="微软雅黑" panose="020B0503020204020204" pitchFamily="34" charset="-122"/>
              </a:rPr>
              <a:t>18</a:t>
            </a:r>
            <a:r>
              <a:rPr lang="zh-CN" altLang="en-US" sz="2200" dirty="0">
                <a:latin typeface="宋体" panose="02010600030101010101" pitchFamily="2" charset="-122"/>
                <a:ea typeface="微软雅黑" panose="020B0503020204020204" pitchFamily="34" charset="-122"/>
              </a:rPr>
              <a:t>日甲班（大夜班）接班后继续清理，</a:t>
            </a:r>
            <a:r>
              <a:rPr lang="en-US" altLang="zh-CN" sz="2200" dirty="0">
                <a:latin typeface="宋体" panose="02010600030101010101" pitchFamily="2" charset="-122"/>
                <a:ea typeface="微软雅黑" panose="020B0503020204020204" pitchFamily="34" charset="-122"/>
              </a:rPr>
              <a:t>7:00</a:t>
            </a:r>
            <a:r>
              <a:rPr lang="zh-CN" altLang="en-US" sz="2200" dirty="0">
                <a:latin typeface="宋体" panose="02010600030101010101" pitchFamily="2" charset="-122"/>
                <a:ea typeface="微软雅黑" panose="020B0503020204020204" pitchFamily="34" charset="-122"/>
              </a:rPr>
              <a:t>时左右</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窑沸腾炉内焦块清理完毕，班长董良勇安排司窑工白海波和阿不都热合曼</a:t>
            </a:r>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托合提按照程序启窑，</a:t>
            </a:r>
            <a:r>
              <a:rPr lang="en-US" altLang="zh-CN" sz="2200" dirty="0">
                <a:latin typeface="宋体" panose="02010600030101010101" pitchFamily="2" charset="-122"/>
                <a:ea typeface="微软雅黑" panose="020B0503020204020204" pitchFamily="34" charset="-122"/>
              </a:rPr>
              <a:t>7:45</a:t>
            </a:r>
            <a:r>
              <a:rPr lang="zh-CN" altLang="en-US" sz="2200" dirty="0">
                <a:latin typeface="宋体" panose="02010600030101010101" pitchFamily="2" charset="-122"/>
                <a:ea typeface="微软雅黑" panose="020B0503020204020204" pitchFamily="34" charset="-122"/>
              </a:rPr>
              <a:t>时左右，</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窑起窑成功，董良勇观察炉膛内沙子颜色及沸腾高度适中，安排白海波用耙子扒散沙子，防止结焦，班组其他人员准备清理二楼多余沙子， </a:t>
            </a:r>
            <a:r>
              <a:rPr lang="en-US" altLang="zh-CN" sz="2200" dirty="0">
                <a:latin typeface="宋体" panose="02010600030101010101" pitchFamily="2" charset="-122"/>
                <a:ea typeface="微软雅黑" panose="020B0503020204020204" pitchFamily="34" charset="-122"/>
              </a:rPr>
              <a:t>7:50</a:t>
            </a:r>
            <a:r>
              <a:rPr lang="zh-CN" altLang="en-US" sz="2200" dirty="0">
                <a:latin typeface="宋体" panose="02010600030101010101" pitchFamily="2" charset="-122"/>
                <a:ea typeface="微软雅黑" panose="020B0503020204020204" pitchFamily="34" charset="-122"/>
              </a:rPr>
              <a:t>时左右， </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烘干窑沸腾炉内火焰、高温气体从炉门突然向外喷出，将平台上作业的白海波、董良勇及学习启窑的副班长张道华、热合曼</a:t>
            </a:r>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托合提和帕哈提</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阿不来提面部及手部烫伤。</a:t>
            </a:r>
            <a:endParaRPr lang="zh-CN" altLang="en-US" sz="2200" dirty="0">
              <a:latin typeface="宋体" panose="02010600030101010101" pitchFamily="2" charset="-122"/>
              <a:ea typeface="微软雅黑" panose="020B0503020204020204" pitchFamily="34" charset="-122"/>
            </a:endParaRPr>
          </a:p>
        </p:txBody>
      </p:sp>
      <p:sp>
        <p:nvSpPr>
          <p:cNvPr id="103427" name="TextBox 3"/>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3.18</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1"/>
          <p:cNvSpPr/>
          <p:nvPr/>
        </p:nvSpPr>
        <p:spPr>
          <a:xfrm>
            <a:off x="500063" y="3057525"/>
            <a:ext cx="8143875" cy="2800350"/>
          </a:xfrm>
          <a:prstGeom prst="rect">
            <a:avLst/>
          </a:prstGeom>
          <a:noFill/>
          <a:ln w="9525">
            <a:noFill/>
          </a:ln>
        </p:spPr>
        <p:txBody>
          <a:bodyPr anchor="ctr" anchorCtr="0">
            <a:spAutoFit/>
          </a:bodyPr>
          <a:p>
            <a:pPr algn="just" eaLnBrk="1" hangingPunct="1"/>
            <a:r>
              <a:rPr lang="zh-CN" altLang="en-US" sz="2200" b="1" dirty="0">
                <a:latin typeface="宋体" panose="02010600030101010101" pitchFamily="2" charset="-122"/>
                <a:ea typeface="微软雅黑" panose="020B0503020204020204" pitchFamily="34" charset="-122"/>
              </a:rPr>
              <a:t>事故原因：</a:t>
            </a:r>
            <a:endParaRPr lang="en-US" altLang="zh-CN" sz="2200" dirty="0">
              <a:latin typeface="Calibri" panose="020F0502020204030204" pitchFamily="34" charset="0"/>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Calibri" panose="020F0502020204030204" pitchFamily="34" charset="0"/>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烘干窑起窑后给煤过程中大量煤尘及除尘灰经圆盘给煤机进入沸腾炉发生积聚，炉内升温过程中，粉尘灰发生连锁爆燃，火焰喷出伤人，是此次事故发生的直接原因。</a:t>
            </a:r>
            <a:endParaRPr lang="zh-CN" altLang="en-US" sz="2200" dirty="0">
              <a:latin typeface="宋体" panose="02010600030101010101" pitchFamily="2" charset="-122"/>
              <a:ea typeface="微软雅黑" panose="020B0503020204020204" pitchFamily="34" charset="-122"/>
            </a:endParaRPr>
          </a:p>
          <a:p>
            <a:pPr algn="just" eaLnBrk="1" hangingPunct="1"/>
            <a:r>
              <a:rPr lang="en-US" altLang="zh-CN" sz="2200" dirty="0">
                <a:latin typeface="Calibri" panose="020F0502020204030204" pitchFamily="34" charset="0"/>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Calibri" panose="020F0502020204030204" pitchFamily="34" charset="0"/>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原料车间对设备管理不到位，沸腾炉炉门及观火口缺少卡扣，车间没有及时处理；车间对员工操作过程中不关闭炉门行为没有进行监督和管理，对员工劳保用品使用过程中反馈的意见没有引起重视，是造成此次事故发生的管理原因。</a:t>
            </a:r>
            <a:endParaRPr lang="zh-CN" altLang="en-US" sz="2200" dirty="0">
              <a:latin typeface="宋体" panose="02010600030101010101" pitchFamily="2" charset="-122"/>
              <a:ea typeface="微软雅黑" panose="020B0503020204020204" pitchFamily="34" charset="-122"/>
            </a:endParaRPr>
          </a:p>
        </p:txBody>
      </p:sp>
      <p:sp>
        <p:nvSpPr>
          <p:cNvPr id="104451" name="TextBox 3"/>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3.18</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1"/>
          <p:cNvSpPr/>
          <p:nvPr/>
        </p:nvSpPr>
        <p:spPr>
          <a:xfrm>
            <a:off x="428625" y="2265363"/>
            <a:ext cx="8286750" cy="4092575"/>
          </a:xfrm>
          <a:prstGeom prst="rect">
            <a:avLst/>
          </a:prstGeom>
          <a:noFill/>
          <a:ln w="9525">
            <a:noFill/>
          </a:ln>
        </p:spPr>
        <p:txBody>
          <a:bodyPr anchor="ctr" anchorCtr="0">
            <a:spAutoFit/>
          </a:bodyPr>
          <a:p>
            <a:pPr algn="just" eaLnBrk="1" hangingPunct="1"/>
            <a:r>
              <a:rPr lang="zh-CN" altLang="en-US" sz="2000" b="1" dirty="0">
                <a:latin typeface="宋体" panose="02010600030101010101" pitchFamily="2" charset="-122"/>
                <a:ea typeface="微软雅黑" panose="020B0503020204020204" pitchFamily="34" charset="-122"/>
              </a:rPr>
              <a:t>整改措施：</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一</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技术处修改、完善烘干窑操作规程，将安全注意事项写入规程中。</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二</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由安全环保处为原料车间配备茶色防护面罩，车间严格监督员工上岗佩戴情况。</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三</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在烘干窑正常运行期间，沸腾炉各观火口炉门必须保持关闭，各炉门上卡扣必须齐全，如有缺失或损坏，应立即配齐或修复，随时保持完好。</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四</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在沸腾炉前进行调整操作时（如观察炉膛燃烧情况、调整炉膛内沙子等），作业人员必须佩戴防火面屏，操作完毕后立即关闭炉门。</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五</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沸腾炉炉前平台上只允许保留起窑所需的沙子，其余的沙子必须全部清理干净，保证操作平台及通道畅通。</a:t>
            </a:r>
            <a:endParaRPr lang="zh-CN" altLang="en-US" sz="2000" dirty="0">
              <a:latin typeface="宋体" panose="02010600030101010101" pitchFamily="2" charset="-122"/>
              <a:ea typeface="微软雅黑" panose="020B0503020204020204" pitchFamily="34" charset="-122"/>
            </a:endParaRPr>
          </a:p>
          <a:p>
            <a:pPr algn="just" eaLnBrk="1" hangingPunct="1"/>
            <a:r>
              <a:rPr lang="en-US" altLang="zh-CN" sz="2000" dirty="0">
                <a:latin typeface="Calibri" panose="020F0502020204030204" pitchFamily="34" charset="0"/>
                <a:ea typeface="微软雅黑" panose="020B0503020204020204" pitchFamily="34" charset="-122"/>
              </a:rPr>
              <a:t>        (</a:t>
            </a:r>
            <a:r>
              <a:rPr lang="zh-CN" altLang="en-US" sz="2000" dirty="0">
                <a:latin typeface="宋体" panose="02010600030101010101" pitchFamily="2" charset="-122"/>
                <a:ea typeface="微软雅黑" panose="020B0503020204020204" pitchFamily="34" charset="-122"/>
              </a:rPr>
              <a:t>六</a:t>
            </a:r>
            <a:r>
              <a:rPr lang="en-US" altLang="zh-CN" sz="2000" dirty="0">
                <a:latin typeface="Calibri" panose="020F0502020204030204" pitchFamily="34" charset="0"/>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司窑工休息位置要尽量靠近两台窑的连接平台处，严禁在正对炉门方向休息和滞留，确保人身安全。</a:t>
            </a:r>
            <a:endParaRPr lang="zh-CN" altLang="en-US" sz="2000" dirty="0">
              <a:latin typeface="宋体" panose="02010600030101010101" pitchFamily="2" charset="-122"/>
              <a:ea typeface="微软雅黑" panose="020B0503020204020204" pitchFamily="34" charset="-122"/>
            </a:endParaRPr>
          </a:p>
        </p:txBody>
      </p:sp>
      <p:sp>
        <p:nvSpPr>
          <p:cNvPr id="105475" name="TextBox 5"/>
          <p:cNvSpPr txBox="1"/>
          <p:nvPr/>
        </p:nvSpPr>
        <p:spPr>
          <a:xfrm>
            <a:off x="71438" y="1428750"/>
            <a:ext cx="6000750" cy="1244600"/>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、原料车间“</a:t>
            </a:r>
            <a:r>
              <a:rPr lang="en-US" altLang="en-US" sz="2500" b="1" dirty="0">
                <a:latin typeface="方正大标宋简体" pitchFamily="2" charset="-122"/>
                <a:ea typeface="微软雅黑" panose="020B0503020204020204" pitchFamily="34" charset="-122"/>
              </a:rPr>
              <a:t>3.18</a:t>
            </a:r>
            <a:r>
              <a:rPr lang="zh-CN" altLang="en-US" sz="2500" b="1" dirty="0">
                <a:latin typeface="方正大标宋简体" pitchFamily="2" charset="-122"/>
                <a:ea typeface="微软雅黑" panose="020B0503020204020204" pitchFamily="34" charset="-122"/>
              </a:rPr>
              <a:t>”人员灼伤事故</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7" name="直接连接符 6"/>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1"/>
          <p:cNvSpPr/>
          <p:nvPr/>
        </p:nvSpPr>
        <p:spPr>
          <a:xfrm>
            <a:off x="357188" y="3286125"/>
            <a:ext cx="8215312" cy="2462213"/>
          </a:xfrm>
          <a:prstGeom prst="rect">
            <a:avLst/>
          </a:prstGeom>
          <a:noFill/>
          <a:ln w="9525">
            <a:noFill/>
          </a:ln>
        </p:spPr>
        <p:txBody>
          <a:bodyPr anchor="ctr" anchorCtr="0">
            <a:spAutoFit/>
          </a:bodyPr>
          <a:p>
            <a:pPr algn="just" defTabSz="914400" eaLnBrk="1" hangingPunct="1">
              <a:tabLst>
                <a:tab pos="2400300" algn="l"/>
              </a:tabLst>
            </a:pPr>
            <a:r>
              <a:rPr lang="zh-CN" altLang="zh-CN" sz="2200" b="1" dirty="0">
                <a:latin typeface="宋体" panose="02010600030101010101" pitchFamily="2" charset="-122"/>
                <a:ea typeface="微软雅黑" panose="020B0503020204020204" pitchFamily="34" charset="-122"/>
              </a:rPr>
              <a:t>事情经过</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pPr algn="just" defTabSz="914400">
              <a:tabLst>
                <a:tab pos="2400300" algn="l"/>
              </a:tabLst>
            </a:pPr>
            <a:r>
              <a:rPr lang="en-US" altLang="zh-CN" sz="2200" dirty="0">
                <a:latin typeface="宋体" panose="02010600030101010101" pitchFamily="2" charset="-122"/>
                <a:ea typeface="微软雅黑" panose="020B0503020204020204" pitchFamily="34" charset="-122"/>
              </a:rPr>
              <a:t>    2013</a:t>
            </a:r>
            <a:r>
              <a:rPr lang="zh-CN" altLang="en-US" sz="2200" dirty="0">
                <a:latin typeface="宋体" panose="02010600030101010101" pitchFamily="2" charset="-122"/>
                <a:ea typeface="微软雅黑" panose="020B0503020204020204" pitchFamily="34" charset="-122"/>
              </a:rPr>
              <a:t>年</a:t>
            </a:r>
            <a:r>
              <a:rPr lang="en-US" altLang="zh-CN" sz="2200" dirty="0">
                <a:latin typeface="宋体" panose="02010600030101010101" pitchFamily="2" charset="-122"/>
                <a:ea typeface="微软雅黑" panose="020B0503020204020204" pitchFamily="34" charset="-122"/>
              </a:rPr>
              <a:t>5</a:t>
            </a:r>
            <a:r>
              <a:rPr lang="zh-CN" altLang="en-US" sz="2200" dirty="0">
                <a:latin typeface="宋体" panose="02010600030101010101" pitchFamily="2" charset="-122"/>
                <a:ea typeface="微软雅黑" panose="020B0503020204020204" pitchFamily="34" charset="-122"/>
              </a:rPr>
              <a:t>月</a:t>
            </a:r>
            <a:r>
              <a:rPr lang="en-US" altLang="zh-CN" sz="2200" dirty="0">
                <a:latin typeface="宋体" panose="02010600030101010101" pitchFamily="2" charset="-122"/>
                <a:ea typeface="微软雅黑" panose="020B0503020204020204" pitchFamily="34" charset="-122"/>
              </a:rPr>
              <a:t>10</a:t>
            </a:r>
            <a:r>
              <a:rPr lang="zh-CN" altLang="en-US" sz="2200" dirty="0">
                <a:latin typeface="宋体" panose="02010600030101010101" pitchFamily="2" charset="-122"/>
                <a:ea typeface="微软雅黑" panose="020B0503020204020204" pitchFamily="34" charset="-122"/>
              </a:rPr>
              <a:t>日</a:t>
            </a:r>
            <a:r>
              <a:rPr lang="en-US" altLang="zh-CN" sz="2200" dirty="0">
                <a:latin typeface="宋体" panose="02010600030101010101" pitchFamily="2" charset="-122"/>
                <a:ea typeface="微软雅黑" panose="020B0503020204020204" pitchFamily="34" charset="-122"/>
              </a:rPr>
              <a:t>22:10</a:t>
            </a:r>
            <a:r>
              <a:rPr lang="zh-CN" altLang="en-US" sz="2200" dirty="0">
                <a:latin typeface="宋体" panose="02010600030101010101" pitchFamily="2" charset="-122"/>
                <a:ea typeface="微软雅黑" panose="020B0503020204020204" pitchFamily="34" charset="-122"/>
              </a:rPr>
              <a:t>分，电石四车间</a:t>
            </a:r>
            <a:r>
              <a:rPr lang="en-US" altLang="zh-CN" sz="2200" dirty="0">
                <a:latin typeface="宋体" panose="02010600030101010101" pitchFamily="2" charset="-122"/>
                <a:ea typeface="微软雅黑" panose="020B0503020204020204" pitchFamily="34" charset="-122"/>
              </a:rPr>
              <a:t>7#</a:t>
            </a:r>
            <a:r>
              <a:rPr lang="zh-CN" altLang="en-US" sz="2200" dirty="0">
                <a:latin typeface="宋体" panose="02010600030101010101" pitchFamily="2" charset="-122"/>
                <a:ea typeface="微软雅黑" panose="020B0503020204020204" pitchFamily="34" charset="-122"/>
              </a:rPr>
              <a:t>炉甲班因电极电流较高，联系调度后进行料面处理。由于电石炉内料面板结严重，值班长李心运及班长牟红喜组织员工用</a:t>
            </a:r>
            <a:r>
              <a:rPr lang="en-US" altLang="zh-CN" sz="2200" dirty="0">
                <a:latin typeface="宋体" panose="02010600030101010101" pitchFamily="2" charset="-122"/>
                <a:ea typeface="微软雅黑" panose="020B0503020204020204" pitchFamily="34" charset="-122"/>
              </a:rPr>
              <a:t>6</a:t>
            </a:r>
            <a:r>
              <a:rPr lang="zh-CN" altLang="en-US" sz="2200" dirty="0">
                <a:latin typeface="宋体" panose="02010600030101010101" pitchFamily="2" charset="-122"/>
                <a:ea typeface="微软雅黑" panose="020B0503020204020204" pitchFamily="34" charset="-122"/>
              </a:rPr>
              <a:t>米轻轨对电极周围的电石硬壳进行翻撬，在抬轨道行进至</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炉门时，巡检工东映樨被</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炉门前的耙子绊倒，左腿膝盖磕碰在钢轨上，造成左腿髌骨骨折，现正在医院救治。</a:t>
            </a:r>
            <a:endParaRPr lang="zh-CN" altLang="en-US" sz="2200" dirty="0">
              <a:latin typeface="宋体" panose="02010600030101010101" pitchFamily="2" charset="-122"/>
              <a:ea typeface="微软雅黑" panose="020B0503020204020204" pitchFamily="34" charset="-122"/>
            </a:endParaRPr>
          </a:p>
        </p:txBody>
      </p:sp>
      <p:sp>
        <p:nvSpPr>
          <p:cNvPr id="106499" name="TextBox 3"/>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4</a:t>
            </a:r>
            <a:r>
              <a:rPr lang="zh-CN" altLang="en-US" sz="2500" b="1" dirty="0">
                <a:latin typeface="方正大标宋简体" pitchFamily="2" charset="-122"/>
                <a:ea typeface="微软雅黑" panose="020B0503020204020204" pitchFamily="34" charset="-122"/>
              </a:rPr>
              <a:t>、电石四车间</a:t>
            </a:r>
            <a:r>
              <a:rPr lang="en-US" altLang="zh-CN" sz="2500" b="1" dirty="0">
                <a:latin typeface="方正大标宋简体" pitchFamily="2" charset="-122"/>
                <a:ea typeface="微软雅黑" panose="020B0503020204020204" pitchFamily="34" charset="-122"/>
              </a:rPr>
              <a:t>5.10</a:t>
            </a:r>
            <a:r>
              <a:rPr lang="zh-CN" altLang="en-US" sz="2500" b="1" dirty="0">
                <a:latin typeface="方正大标宋简体" pitchFamily="2" charset="-122"/>
                <a:ea typeface="微软雅黑" panose="020B0503020204020204" pitchFamily="34" charset="-122"/>
              </a:rPr>
              <a:t>人身伤害事故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1"/>
          <p:cNvSpPr/>
          <p:nvPr/>
        </p:nvSpPr>
        <p:spPr>
          <a:xfrm>
            <a:off x="500063" y="2928938"/>
            <a:ext cx="8143875" cy="2800350"/>
          </a:xfrm>
          <a:prstGeom prst="rect">
            <a:avLst/>
          </a:prstGeom>
          <a:noFill/>
          <a:ln w="9525">
            <a:noFill/>
          </a:ln>
        </p:spPr>
        <p:txBody>
          <a:bodyPr anchor="ctr" anchorCtr="0">
            <a:spAutoFit/>
          </a:bodyPr>
          <a:p>
            <a:pPr algn="just" eaLnBrk="1" hangingPunct="1"/>
            <a:r>
              <a:rPr lang="zh-CN" altLang="zh-CN" sz="2200" b="1" dirty="0">
                <a:latin typeface="宋体" panose="02010600030101010101" pitchFamily="2" charset="-122"/>
                <a:ea typeface="微软雅黑" panose="020B0503020204020204" pitchFamily="34" charset="-122"/>
              </a:rPr>
              <a:t>原因分析</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车间现场管理不到位，作业现场工器具未定置、定位摆放，物品摆放杂乱，致使当事人东映樨绊倒摔伤，是导致此次事故的直接原因。</a:t>
            </a:r>
            <a:endParaRPr lang="zh-CN" altLang="en-US" sz="2200" dirty="0">
              <a:latin typeface="宋体" panose="02010600030101010101" pitchFamily="2" charset="-122"/>
              <a:ea typeface="微软雅黑" panose="020B0503020204020204" pitchFamily="34" charset="-122"/>
            </a:endParaRPr>
          </a:p>
          <a:p>
            <a:pPr algn="just"/>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车间值班人员、作业组织人员安全防范意识欠缺，对处理料面过程中现场混乱、工机具随意摆放等容易引发人身伤害事故环节没有进行风险辨识，没有采取控制措施，是造成此次事故的主要原因。</a:t>
            </a:r>
            <a:endParaRPr lang="zh-CN" altLang="en-US" sz="2200" dirty="0">
              <a:latin typeface="宋体" panose="02010600030101010101" pitchFamily="2" charset="-122"/>
              <a:ea typeface="微软雅黑" panose="020B0503020204020204" pitchFamily="34" charset="-122"/>
            </a:endParaRPr>
          </a:p>
        </p:txBody>
      </p:sp>
      <p:sp>
        <p:nvSpPr>
          <p:cNvPr id="107523" name="TextBox 3"/>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4</a:t>
            </a:r>
            <a:r>
              <a:rPr lang="zh-CN" altLang="en-US" sz="2500" b="1" dirty="0">
                <a:latin typeface="方正大标宋简体" pitchFamily="2" charset="-122"/>
                <a:ea typeface="微软雅黑" panose="020B0503020204020204" pitchFamily="34" charset="-122"/>
              </a:rPr>
              <a:t>、电石四车间</a:t>
            </a:r>
            <a:r>
              <a:rPr lang="en-US" altLang="zh-CN" sz="2500" b="1" dirty="0">
                <a:latin typeface="方正大标宋简体" pitchFamily="2" charset="-122"/>
                <a:ea typeface="微软雅黑" panose="020B0503020204020204" pitchFamily="34" charset="-122"/>
              </a:rPr>
              <a:t>5.10</a:t>
            </a:r>
            <a:r>
              <a:rPr lang="zh-CN" altLang="en-US" sz="2500" b="1" dirty="0">
                <a:latin typeface="方正大标宋简体" pitchFamily="2" charset="-122"/>
                <a:ea typeface="微软雅黑" panose="020B0503020204020204" pitchFamily="34" charset="-122"/>
              </a:rPr>
              <a:t>人身伤害事故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2000250"/>
            <a:ext cx="4449763" cy="460375"/>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常见习惯性“三违”及预防措施</a:t>
            </a:r>
            <a:endParaRPr kumimoji="0" lang="zh-CN" altLang="en-US" sz="2400" b="1" i="0" u="none" strike="noStrike" kern="0" cap="none" spc="0" normalizeH="0" baseline="0" noProof="1">
              <a:ln>
                <a:noFill/>
              </a:ln>
              <a:solidFill>
                <a:schemeClr val="tx1">
                  <a:lumMod val="95000"/>
                  <a:lumOff val="5000"/>
                </a:schemeClr>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2928938" y="3500438"/>
            <a:ext cx="4214813" cy="86042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5000" b="1" i="0" u="none" strike="noStrike" kern="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违章指挥   </a:t>
            </a:r>
            <a:r>
              <a:rPr kumimoji="0" lang="zh-CN" altLang="en-US" sz="5000" b="1" i="0" u="none" strike="noStrike" kern="0" cap="none" spc="0" normalizeH="0" baseline="0" noProof="1">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篇</a:t>
            </a:r>
            <a:endParaRPr kumimoji="0" lang="zh-CN" altLang="en-US" sz="5000" b="0" i="0" u="none" strike="noStrike" kern="1200" cap="none" spc="0" normalizeH="0" baseline="0" noProof="1">
              <a:ln>
                <a:noFill/>
              </a:ln>
              <a:solidFill>
                <a:srgbClr val="FF0000"/>
              </a:solidFill>
              <a:effectLst>
                <a:outerShdw blurRad="38100" dist="38100" dir="2700000" algn="tl">
                  <a:schemeClr val="tx1">
                    <a:alpha val="43000"/>
                  </a:schemeClr>
                </a:outerShdw>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1"/>
          <p:cNvSpPr/>
          <p:nvPr/>
        </p:nvSpPr>
        <p:spPr>
          <a:xfrm>
            <a:off x="428625" y="2644775"/>
            <a:ext cx="8215313" cy="3136900"/>
          </a:xfrm>
          <a:prstGeom prst="rect">
            <a:avLst/>
          </a:prstGeom>
          <a:noFill/>
          <a:ln w="9525">
            <a:noFill/>
          </a:ln>
        </p:spPr>
        <p:txBody>
          <a:bodyPr anchor="ctr" anchorCtr="0">
            <a:spAutoFit/>
          </a:bodyPr>
          <a:p>
            <a:pPr eaLnBrk="1" hangingPunct="1"/>
            <a:r>
              <a:rPr lang="zh-CN" altLang="zh-CN" sz="2200" b="1" dirty="0">
                <a:latin typeface="宋体" panose="02010600030101010101" pitchFamily="2" charset="-122"/>
                <a:ea typeface="微软雅黑" panose="020B0503020204020204" pitchFamily="34" charset="-122"/>
              </a:rPr>
              <a:t>整改措施</a:t>
            </a:r>
            <a:r>
              <a:rPr lang="zh-CN" altLang="en-US" sz="2200" b="1" dirty="0">
                <a:latin typeface="宋体" panose="02010600030101010101" pitchFamily="2" charset="-122"/>
                <a:ea typeface="微软雅黑" panose="020B0503020204020204" pitchFamily="34" charset="-122"/>
              </a:rPr>
              <a:t>：</a:t>
            </a:r>
            <a:endParaRPr lang="zh-CN" altLang="zh-CN"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一</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各电石车间要加强现场作业管理，加大隐患排查力度，在处理料面期间，除所使用的工具，禁止在作业现场摆放任何工器具。</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二</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处理料面前进行安全技术交底，由班长将作业过程中存在的风险和防范措施告知现场作业人员。</a:t>
            </a:r>
            <a:endParaRPr lang="zh-CN" altLang="en-US" sz="2200" dirty="0">
              <a:latin typeface="宋体" panose="02010600030101010101" pitchFamily="2" charset="-122"/>
              <a:ea typeface="微软雅黑" panose="020B0503020204020204" pitchFamily="34" charset="-122"/>
            </a:endParaRPr>
          </a:p>
          <a:p>
            <a:r>
              <a:rPr lang="en-US" altLang="zh-CN" sz="2200" dirty="0">
                <a:latin typeface="宋体" panose="02010600030101010101" pitchFamily="2" charset="-122"/>
                <a:ea typeface="微软雅黑" panose="020B0503020204020204" pitchFamily="34" charset="-122"/>
              </a:rPr>
              <a:t>    (</a:t>
            </a:r>
            <a:r>
              <a:rPr lang="zh-CN" altLang="en-US" sz="2200" dirty="0">
                <a:latin typeface="宋体" panose="02010600030101010101" pitchFamily="2" charset="-122"/>
                <a:ea typeface="微软雅黑" panose="020B0503020204020204" pitchFamily="34" charset="-122"/>
              </a:rPr>
              <a:t>三</a:t>
            </a:r>
            <a:r>
              <a:rPr lang="en-US" altLang="zh-CN" sz="2200" dirty="0">
                <a:latin typeface="宋体" panose="02010600030101010101" pitchFamily="2" charset="-122"/>
                <a:ea typeface="微软雅黑" panose="020B0503020204020204" pitchFamily="34" charset="-122"/>
              </a:rPr>
              <a:t>)</a:t>
            </a:r>
            <a:r>
              <a:rPr lang="zh-CN" altLang="en-US" sz="2200" dirty="0">
                <a:latin typeface="宋体" panose="02010600030101010101" pitchFamily="2" charset="-122"/>
                <a:ea typeface="微软雅黑" panose="020B0503020204020204" pitchFamily="34" charset="-122"/>
              </a:rPr>
              <a:t>车间管理人员和现场监护人员要认真履行职责，有效发挥监督管理的作用，增强处理料面全过程监控，确保作业人员规范作业。</a:t>
            </a:r>
            <a:endParaRPr lang="zh-CN" altLang="en-US" sz="2200" dirty="0">
              <a:latin typeface="宋体" panose="02010600030101010101" pitchFamily="2" charset="-122"/>
              <a:ea typeface="微软雅黑" panose="020B0503020204020204" pitchFamily="34" charset="-122"/>
            </a:endParaRPr>
          </a:p>
        </p:txBody>
      </p:sp>
      <p:sp>
        <p:nvSpPr>
          <p:cNvPr id="108547" name="TextBox 3"/>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4</a:t>
            </a:r>
            <a:r>
              <a:rPr lang="zh-CN" altLang="en-US" sz="2500" b="1" dirty="0">
                <a:latin typeface="方正大标宋简体" pitchFamily="2" charset="-122"/>
                <a:ea typeface="微软雅黑" panose="020B0503020204020204" pitchFamily="34" charset="-122"/>
              </a:rPr>
              <a:t>、电石四车间</a:t>
            </a:r>
            <a:r>
              <a:rPr lang="en-US" altLang="zh-CN" sz="2500" b="1" dirty="0">
                <a:latin typeface="方正大标宋简体" pitchFamily="2" charset="-122"/>
                <a:ea typeface="微软雅黑" panose="020B0503020204020204" pitchFamily="34" charset="-122"/>
              </a:rPr>
              <a:t>5.10</a:t>
            </a:r>
            <a:r>
              <a:rPr lang="zh-CN" altLang="en-US" sz="2500" b="1" dirty="0">
                <a:latin typeface="方正大标宋简体" pitchFamily="2" charset="-122"/>
                <a:ea typeface="微软雅黑" panose="020B0503020204020204" pitchFamily="34" charset="-122"/>
              </a:rPr>
              <a:t>人身伤害事故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5005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071563" y="2857500"/>
            <a:ext cx="7000875" cy="860425"/>
          </a:xfrm>
          <a:prstGeom prst="rect">
            <a:avLst/>
          </a:prstGeom>
          <a:noFill/>
        </p:spPr>
        <p:txBody>
          <a:bodyPr>
            <a:spAutoFit/>
          </a:bodyPr>
          <a:lstStyle/>
          <a:p>
            <a:pPr marR="0" defTabSz="914400" eaLnBrk="1" fontAlgn="auto" hangingPunct="1">
              <a:buClrTx/>
              <a:buSzTx/>
              <a:buFontTx/>
              <a:buNone/>
              <a:defRPr/>
            </a:pP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化工企业</a:t>
            </a:r>
            <a:r>
              <a:rPr kumimoji="0" lang="zh-CN" altLang="en-US" sz="5000" b="1" kern="1200" cap="none" spc="0" normalizeH="0" baseline="0" noProof="1">
                <a:solidFill>
                  <a:srgbClr val="FF0000"/>
                </a:solidFill>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事故案例</a:t>
            </a:r>
            <a:r>
              <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rPr>
              <a:t>分析</a:t>
            </a:r>
            <a:endParaRPr kumimoji="0" lang="zh-CN" altLang="en-US" sz="5000" b="1" kern="1200" cap="none" spc="0" normalizeH="0" baseline="0" noProof="1">
              <a:effectLst>
                <a:outerShdw blurRad="38100" dist="38100" dir="2700000" algn="tl">
                  <a:srgbClr val="000000">
                    <a:alpha val="43137"/>
                  </a:srgbClr>
                </a:outerShdw>
              </a:effectLst>
              <a:latin typeface="方正大黑简体" pitchFamily="2" charset="-122"/>
              <a:ea typeface="微软雅黑" panose="020B0503020204020204" pitchFamily="34" charset="-122"/>
              <a:cs typeface="+mn-cs"/>
            </a:endParaRPr>
          </a:p>
        </p:txBody>
      </p:sp>
    </p:spTree>
  </p:cSld>
  <p:clrMapOvr>
    <a:masterClrMapping/>
  </p:clrMapOvr>
  <p:transition>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3"/>
          <p:cNvSpPr>
            <a:spLocks noGrp="1"/>
          </p:cNvSpPr>
          <p:nvPr>
            <p:ph type="body" idx="4294967295"/>
          </p:nvPr>
        </p:nvSpPr>
        <p:spPr>
          <a:xfrm>
            <a:off x="285750" y="2928938"/>
            <a:ext cx="8358188" cy="3143250"/>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事故经过 ：</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某年</a:t>
            </a:r>
            <a:r>
              <a:rPr lang="en-US" altLang="zh-CN" sz="2000" dirty="0">
                <a:latin typeface="宋体" panose="02010600030101010101" pitchFamily="2" charset="-122"/>
                <a:ea typeface="微软雅黑" panose="020B0503020204020204" pitchFamily="34" charset="-122"/>
              </a:rPr>
              <a:t>9</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11</a:t>
            </a:r>
            <a:r>
              <a:rPr lang="zh-CN" altLang="en-US" sz="2000" dirty="0">
                <a:latin typeface="宋体" panose="02010600030101010101" pitchFamily="2" charset="-122"/>
                <a:ea typeface="微软雅黑" panose="020B0503020204020204" pitchFamily="34" charset="-122"/>
              </a:rPr>
              <a:t>日</a:t>
            </a:r>
            <a:r>
              <a:rPr lang="en-US" altLang="zh-CN" sz="2000" dirty="0">
                <a:latin typeface="宋体" panose="02010600030101010101" pitchFamily="2" charset="-122"/>
                <a:ea typeface="微软雅黑" panose="020B0503020204020204" pitchFamily="34" charset="-122"/>
              </a:rPr>
              <a:t>16</a:t>
            </a:r>
            <a:r>
              <a:rPr lang="zh-CN" altLang="en-US" sz="2000" dirty="0">
                <a:latin typeface="宋体" panose="02010600030101010101" pitchFamily="2" charset="-122"/>
                <a:ea typeface="微软雅黑" panose="020B0503020204020204" pitchFamily="34" charset="-122"/>
              </a:rPr>
              <a:t>时，吉林省吉林化学工业公司化肥厂空分车间</a:t>
            </a:r>
            <a:r>
              <a:rPr lang="en-US" altLang="zh-CN" sz="2000" dirty="0">
                <a:latin typeface="宋体" panose="02010600030101010101" pitchFamily="2" charset="-122"/>
                <a:ea typeface="微软雅黑" panose="020B0503020204020204" pitchFamily="34" charset="-122"/>
              </a:rPr>
              <a:t>682</a:t>
            </a:r>
            <a:r>
              <a:rPr lang="zh-CN" altLang="en-US" sz="2000" dirty="0">
                <a:latin typeface="宋体" panose="02010600030101010101" pitchFamily="2" charset="-122"/>
                <a:ea typeface="微软雅黑" panose="020B0503020204020204" pitchFamily="34" charset="-122"/>
              </a:rPr>
              <a:t>氧气装瓶站休息室，因违章吸烟致</a:t>
            </a:r>
            <a:r>
              <a:rPr lang="en-US" altLang="zh-CN" sz="2000" dirty="0">
                <a:latin typeface="宋体" panose="02010600030101010101" pitchFamily="2" charset="-122"/>
                <a:ea typeface="微软雅黑" panose="020B0503020204020204" pitchFamily="34" charset="-122"/>
              </a:rPr>
              <a:t>3</a:t>
            </a:r>
            <a:r>
              <a:rPr lang="zh-CN" altLang="en-US" sz="2000" dirty="0">
                <a:latin typeface="宋体" panose="02010600030101010101" pitchFamily="2" charset="-122"/>
                <a:ea typeface="微软雅黑" panose="020B0503020204020204" pitchFamily="34" charset="-122"/>
              </a:rPr>
              <a:t>人被烧死，重伤</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人，轻伤</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 </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11</a:t>
            </a:r>
            <a:r>
              <a:rPr lang="zh-CN" altLang="en-US" sz="2000" dirty="0">
                <a:latin typeface="宋体" panose="02010600030101010101" pitchFamily="2" charset="-122"/>
                <a:ea typeface="微软雅黑" panose="020B0503020204020204" pitchFamily="34" charset="-122"/>
              </a:rPr>
              <a:t>日</a:t>
            </a:r>
            <a:r>
              <a:rPr lang="en-US" altLang="zh-CN" sz="2000" dirty="0">
                <a:latin typeface="宋体" panose="02010600030101010101" pitchFamily="2" charset="-122"/>
                <a:ea typeface="微软雅黑" panose="020B0503020204020204" pitchFamily="34" charset="-122"/>
              </a:rPr>
              <a:t>16</a:t>
            </a:r>
            <a:r>
              <a:rPr lang="zh-CN" altLang="en-US" sz="2000" dirty="0">
                <a:latin typeface="宋体" panose="02010600030101010101" pitchFamily="2" charset="-122"/>
                <a:ea typeface="微软雅黑" panose="020B0503020204020204" pitchFamily="34" charset="-122"/>
              </a:rPr>
              <a:t>时许，因该厂空分车间的氧气不合格，不能装瓶，</a:t>
            </a:r>
            <a:r>
              <a:rPr lang="en-US" altLang="zh-CN" sz="2000" dirty="0">
                <a:latin typeface="宋体" panose="02010600030101010101" pitchFamily="2" charset="-122"/>
                <a:ea typeface="微软雅黑" panose="020B0503020204020204" pitchFamily="34" charset="-122"/>
              </a:rPr>
              <a:t>682</a:t>
            </a:r>
            <a:r>
              <a:rPr lang="zh-CN" altLang="en-US" sz="2000" dirty="0">
                <a:latin typeface="宋体" panose="02010600030101010101" pitchFamily="2" charset="-122"/>
                <a:ea typeface="微软雅黑" panose="020B0503020204020204" pitchFamily="34" charset="-122"/>
              </a:rPr>
              <a:t>氧气装瓶站的</a:t>
            </a:r>
            <a:r>
              <a:rPr lang="en-US" altLang="zh-CN" sz="2000" dirty="0">
                <a:latin typeface="宋体" panose="02010600030101010101" pitchFamily="2" charset="-122"/>
                <a:ea typeface="微软雅黑" panose="020B0503020204020204" pitchFamily="34" charset="-122"/>
              </a:rPr>
              <a:t>6</a:t>
            </a:r>
            <a:r>
              <a:rPr lang="zh-CN" altLang="en-US" sz="2000" dirty="0">
                <a:latin typeface="宋体" panose="02010600030101010101" pitchFamily="2" charset="-122"/>
                <a:ea typeface="微软雅黑" panose="020B0503020204020204" pitchFamily="34" charset="-122"/>
              </a:rPr>
              <a:t>名工人将室内的压缩机空气吹洗出口阀打开放空后，便集中在休息室内学习。</a:t>
            </a:r>
            <a:r>
              <a:rPr lang="en-US" altLang="zh-CN" sz="2000" dirty="0">
                <a:latin typeface="宋体" panose="02010600030101010101" pitchFamily="2" charset="-122"/>
                <a:ea typeface="微软雅黑" panose="020B0503020204020204" pitchFamily="34" charset="-122"/>
              </a:rPr>
              <a:t>18</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50</a:t>
            </a:r>
            <a:r>
              <a:rPr lang="zh-CN" altLang="en-US" sz="2000" dirty="0">
                <a:latin typeface="宋体" panose="02010600030101010101" pitchFamily="2" charset="-122"/>
                <a:ea typeface="微软雅黑" panose="020B0503020204020204" pitchFamily="34" charset="-122"/>
              </a:rPr>
              <a:t>分，</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名工人在点香烟时，火柴在富氧中剧烈燃烧，该工人随即将火柴扔在地上用脚踩，火焰即由裤脚向上蔓延，另</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名工人见状急忙协助其进行扑救，不料自己身上也着起火来，倾刻之间室内烟火弥漫，有</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名工人破窗逃出。班长、点烟的工人和</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名工人夺门而出，协助灭火的那名工人因惊慌失措未将门拉开而烧死在休息室内，班长和点烟的工人因烧伤过重，经抢救无效而死亡，</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名工人因惊恐过度精神失常，其它</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人轻伤。 </a:t>
            </a:r>
            <a:endParaRPr lang="zh-CN" altLang="en-US" sz="2000" dirty="0">
              <a:latin typeface="宋体" panose="02010600030101010101" pitchFamily="2" charset="-122"/>
              <a:ea typeface="微软雅黑" panose="020B0503020204020204" pitchFamily="34" charset="-122"/>
            </a:endParaRPr>
          </a:p>
        </p:txBody>
      </p:sp>
      <p:sp>
        <p:nvSpPr>
          <p:cNvPr id="110595" name="TextBox 3"/>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、吉林化学工业公司化肥厂火灾事故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5"/>
          <p:cNvSpPr>
            <a:spLocks noGrp="1"/>
          </p:cNvSpPr>
          <p:nvPr>
            <p:ph type="body" idx="4294967295"/>
          </p:nvPr>
        </p:nvSpPr>
        <p:spPr>
          <a:xfrm>
            <a:off x="485775" y="2890838"/>
            <a:ext cx="8229600" cy="3181350"/>
          </a:xfrm>
          <a:prstGeom prst="rect">
            <a:avLst/>
          </a:prstGeom>
          <a:noFill/>
          <a:ln w="9525">
            <a:noFill/>
          </a:ln>
        </p:spPr>
        <p:txBody>
          <a:bodyPr/>
          <a:p>
            <a:pPr marL="0" indent="0" algn="just" eaLnBrk="1" hangingPunct="1">
              <a:lnSpc>
                <a:spcPct val="90000"/>
              </a:lnSpc>
              <a:buNone/>
            </a:pPr>
            <a:r>
              <a:rPr lang="zh-CN" altLang="en-US" sz="2000" b="1" dirty="0">
                <a:ea typeface="微软雅黑" panose="020B0503020204020204" pitchFamily="34" charset="-122"/>
              </a:rPr>
              <a:t>事故原因 ：</a:t>
            </a:r>
            <a:endParaRPr lang="zh-CN" altLang="en-US" sz="2000" b="1" dirty="0">
              <a:ea typeface="微软雅黑" panose="020B0503020204020204" pitchFamily="34" charset="-122"/>
            </a:endParaRPr>
          </a:p>
          <a:p>
            <a:pPr marL="0" indent="0" algn="just" eaLnBrk="1" hangingPunct="1">
              <a:lnSpc>
                <a:spcPct val="90000"/>
              </a:lnSpc>
              <a:buNone/>
            </a:pPr>
            <a:r>
              <a:rPr lang="zh-CN" altLang="en-US" sz="2000" dirty="0">
                <a:ea typeface="微软雅黑" panose="020B0503020204020204" pitchFamily="34" charset="-122"/>
              </a:rPr>
              <a:t>（一）空分车间是第一个五年计划期间委托苏联设计的，原设计中氧气装瓶站压缩机岗位没有室外放空管线，而是利用室内压缩机一段入口的空气吹洗的出口阀做放空阀，只能将氧气排在室内，事故当时氧气放空达</a:t>
            </a:r>
            <a:r>
              <a:rPr lang="en-US" altLang="zh-CN" sz="2000" dirty="0">
                <a:ea typeface="微软雅黑" panose="020B0503020204020204" pitchFamily="34" charset="-122"/>
              </a:rPr>
              <a:t>3</a:t>
            </a:r>
            <a:r>
              <a:rPr lang="zh-CN" altLang="en-US" sz="2000" dirty="0">
                <a:ea typeface="微软雅黑" panose="020B0503020204020204" pitchFamily="34" charset="-122"/>
              </a:rPr>
              <a:t>小时，室内氧气浓度高。 </a:t>
            </a:r>
            <a:endParaRPr lang="zh-CN" altLang="en-US" sz="2000" dirty="0">
              <a:ea typeface="微软雅黑" panose="020B0503020204020204" pitchFamily="34" charset="-122"/>
            </a:endParaRPr>
          </a:p>
          <a:p>
            <a:pPr marL="0" indent="0" algn="just" eaLnBrk="1" hangingPunct="1">
              <a:lnSpc>
                <a:spcPct val="90000"/>
              </a:lnSpc>
              <a:buNone/>
            </a:pPr>
            <a:r>
              <a:rPr lang="zh-CN" altLang="en-US" sz="2000" dirty="0">
                <a:ea typeface="微软雅黑" panose="020B0503020204020204" pitchFamily="34" charset="-122"/>
              </a:rPr>
              <a:t>（二）操作人员违反该厂有关安全的规定，在非吸烟点的空分车间</a:t>
            </a:r>
            <a:r>
              <a:rPr lang="en-US" altLang="zh-CN" sz="2000" dirty="0">
                <a:ea typeface="微软雅黑" panose="020B0503020204020204" pitchFamily="34" charset="-122"/>
              </a:rPr>
              <a:t>682</a:t>
            </a:r>
            <a:r>
              <a:rPr lang="zh-CN" altLang="en-US" sz="2000" dirty="0">
                <a:ea typeface="微软雅黑" panose="020B0503020204020204" pitchFamily="34" charset="-122"/>
              </a:rPr>
              <a:t>氧气装瓶站休息室内吸烟，加之职工缺乏安全防火知识，对富氧燃烧认识不足，以致扩大了灾情。 </a:t>
            </a:r>
            <a:endParaRPr lang="zh-CN" altLang="en-US" sz="2000" dirty="0">
              <a:ea typeface="微软雅黑" panose="020B0503020204020204" pitchFamily="34" charset="-122"/>
            </a:endParaRPr>
          </a:p>
          <a:p>
            <a:pPr marL="0" indent="0" algn="just" eaLnBrk="1" hangingPunct="1">
              <a:lnSpc>
                <a:spcPct val="90000"/>
              </a:lnSpc>
              <a:buNone/>
            </a:pPr>
            <a:r>
              <a:rPr lang="zh-CN" altLang="en-US" sz="2000" dirty="0">
                <a:ea typeface="微软雅黑" panose="020B0503020204020204" pitchFamily="34" charset="-122"/>
              </a:rPr>
              <a:t>（三）氧气装瓶站休息室的门不符合有关建筑设计防火规范的规定，门向内开，致在紧急情况下，不便撤离。 </a:t>
            </a:r>
            <a:endParaRPr lang="zh-CN" altLang="en-US" sz="2000" dirty="0">
              <a:ea typeface="微软雅黑" panose="020B0503020204020204" pitchFamily="34" charset="-122"/>
            </a:endParaRPr>
          </a:p>
        </p:txBody>
      </p:sp>
      <p:sp>
        <p:nvSpPr>
          <p:cNvPr id="111619" name="TextBox 2"/>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、吉林化学工业公司化肥厂火灾事故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3"/>
          <p:cNvSpPr>
            <a:spLocks noGrp="1"/>
          </p:cNvSpPr>
          <p:nvPr>
            <p:ph type="body" idx="4294967295"/>
          </p:nvPr>
        </p:nvSpPr>
        <p:spPr>
          <a:xfrm>
            <a:off x="500063" y="2857500"/>
            <a:ext cx="8229600" cy="3143250"/>
          </a:xfrm>
          <a:prstGeom prst="rect">
            <a:avLst/>
          </a:prstGeom>
          <a:noFill/>
          <a:ln w="9525">
            <a:noFill/>
          </a:ln>
        </p:spPr>
        <p:txBody>
          <a:bodyPr/>
          <a:p>
            <a:pPr marL="0" indent="0" algn="just" eaLnBrk="1" hangingPunct="1">
              <a:buNone/>
            </a:pPr>
            <a:r>
              <a:rPr lang="zh-CN" altLang="en-US" sz="2200" b="1" dirty="0">
                <a:latin typeface="宋体" panose="02010600030101010101" pitchFamily="2" charset="-122"/>
                <a:ea typeface="微软雅黑" panose="020B0503020204020204" pitchFamily="34" charset="-122"/>
              </a:rPr>
              <a:t>防范措施 ：</a:t>
            </a:r>
            <a:endParaRPr lang="zh-CN" altLang="en-US" sz="2200" b="1"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（一）增设室外氧气放空管，将室内压缩机一段入口原放空处加盲板。 </a:t>
            </a:r>
            <a:endParaRPr lang="zh-CN" altLang="en-US" sz="2200"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（二）组织检查厂内所有危险岗位的门窗，将方向不符者均改成疏散方向。 </a:t>
            </a:r>
            <a:endParaRPr lang="zh-CN" altLang="en-US" sz="2200"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（三）严格执行各项规章制度，禁止在非吸烟区吸烟，并加强对职工的安全教育，使广大职工了解本厂、本岗位易燃易爆、助燃、有毒有害物质的特性及防护措施。</a:t>
            </a:r>
            <a:endParaRPr lang="zh-CN" altLang="en-US" sz="2200" dirty="0">
              <a:latin typeface="宋体" panose="02010600030101010101" pitchFamily="2" charset="-122"/>
              <a:ea typeface="微软雅黑" panose="020B0503020204020204" pitchFamily="34" charset="-122"/>
            </a:endParaRPr>
          </a:p>
        </p:txBody>
      </p:sp>
      <p:sp>
        <p:nvSpPr>
          <p:cNvPr id="112643" name="TextBox 2"/>
          <p:cNvSpPr txBox="1"/>
          <p:nvPr/>
        </p:nvSpPr>
        <p:spPr>
          <a:xfrm>
            <a:off x="71438" y="1428750"/>
            <a:ext cx="6000750" cy="1630363"/>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1</a:t>
            </a:r>
            <a:r>
              <a:rPr lang="zh-CN" altLang="en-US" sz="2500" b="1" dirty="0">
                <a:latin typeface="方正大标宋简体" pitchFamily="2" charset="-122"/>
                <a:ea typeface="微软雅黑" panose="020B0503020204020204" pitchFamily="34" charset="-122"/>
              </a:rPr>
              <a:t>、吉林化学工业公司化肥厂火灾事故 </a:t>
            </a:r>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a:p>
            <a:pPr eaLnBrk="1" hangingPunct="1"/>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4857750"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3"/>
          <p:cNvSpPr>
            <a:spLocks noGrp="1"/>
          </p:cNvSpPr>
          <p:nvPr>
            <p:ph type="body" idx="4294967295"/>
          </p:nvPr>
        </p:nvSpPr>
        <p:spPr>
          <a:xfrm>
            <a:off x="285750" y="2928938"/>
            <a:ext cx="8229600" cy="3214687"/>
          </a:xfrm>
          <a:prstGeom prst="rect">
            <a:avLst/>
          </a:prstGeom>
          <a:noFill/>
          <a:ln w="9525">
            <a:noFill/>
          </a:ln>
        </p:spPr>
        <p:txBody>
          <a:bodyPr/>
          <a:p>
            <a:pPr marL="0" algn="just" eaLnBrk="1" hangingPunct="1">
              <a:lnSpc>
                <a:spcPct val="90000"/>
              </a:lnSpc>
              <a:buNone/>
            </a:pPr>
            <a:r>
              <a:rPr lang="zh-CN" altLang="en-US" sz="2200" b="1" dirty="0">
                <a:latin typeface="宋体" panose="02010600030101010101" pitchFamily="2" charset="-122"/>
                <a:ea typeface="微软雅黑" panose="020B0503020204020204" pitchFamily="34" charset="-122"/>
              </a:rPr>
              <a:t>事故经过：</a:t>
            </a:r>
            <a:endParaRPr lang="zh-CN" altLang="en-US" sz="2200" b="1" dirty="0">
              <a:latin typeface="宋体" panose="02010600030101010101" pitchFamily="2" charset="-122"/>
              <a:ea typeface="微软雅黑" panose="020B0503020204020204" pitchFamily="34" charset="-122"/>
            </a:endParaRPr>
          </a:p>
          <a:p>
            <a:pPr marL="0" algn="just" eaLnBrk="1" hangingPunct="1">
              <a:lnSpc>
                <a:spcPct val="90000"/>
              </a:lnSpc>
              <a:buNone/>
            </a:pPr>
            <a:r>
              <a:rPr lang="en-US" altLang="zh-CN" sz="2200" dirty="0">
                <a:latin typeface="宋体" panose="02010600030101010101" pitchFamily="2" charset="-122"/>
                <a:ea typeface="微软雅黑" panose="020B0503020204020204" pitchFamily="34" charset="-122"/>
              </a:rPr>
              <a:t>    2000</a:t>
            </a:r>
            <a:r>
              <a:rPr lang="zh-CN" altLang="en-US" sz="2200" dirty="0">
                <a:latin typeface="宋体" panose="02010600030101010101" pitchFamily="2" charset="-122"/>
                <a:ea typeface="微软雅黑" panose="020B0503020204020204" pitchFamily="34" charset="-122"/>
              </a:rPr>
              <a:t>年</a:t>
            </a:r>
            <a:r>
              <a:rPr lang="en-US" altLang="zh-CN" sz="2200" dirty="0">
                <a:latin typeface="宋体" panose="02010600030101010101" pitchFamily="2" charset="-122"/>
                <a:ea typeface="微软雅黑" panose="020B0503020204020204" pitchFamily="34" charset="-122"/>
              </a:rPr>
              <a:t>2</a:t>
            </a:r>
            <a:r>
              <a:rPr lang="zh-CN" altLang="en-US" sz="2200" dirty="0">
                <a:latin typeface="宋体" panose="02010600030101010101" pitchFamily="2" charset="-122"/>
                <a:ea typeface="微软雅黑" panose="020B0503020204020204" pitchFamily="34" charset="-122"/>
              </a:rPr>
              <a:t>月</a:t>
            </a:r>
            <a:r>
              <a:rPr lang="en-US" altLang="zh-CN" sz="2200" dirty="0">
                <a:latin typeface="宋体" panose="02010600030101010101" pitchFamily="2" charset="-122"/>
                <a:ea typeface="微软雅黑" panose="020B0503020204020204" pitchFamily="34" charset="-122"/>
              </a:rPr>
              <a:t>11</a:t>
            </a:r>
            <a:r>
              <a:rPr lang="zh-CN" altLang="en-US" sz="2200" dirty="0">
                <a:latin typeface="宋体" panose="02010600030101010101" pitchFamily="2" charset="-122"/>
                <a:ea typeface="微软雅黑" panose="020B0503020204020204" pitchFamily="34" charset="-122"/>
              </a:rPr>
              <a:t>日</a:t>
            </a:r>
            <a:r>
              <a:rPr lang="en-US" altLang="zh-CN" sz="2200" dirty="0">
                <a:latin typeface="宋体" panose="02010600030101010101" pitchFamily="2" charset="-122"/>
                <a:ea typeface="微软雅黑" panose="020B0503020204020204" pitchFamily="34" charset="-122"/>
              </a:rPr>
              <a:t>15</a:t>
            </a:r>
            <a:r>
              <a:rPr lang="zh-CN" altLang="en-US" sz="2200" dirty="0">
                <a:latin typeface="宋体" panose="02010600030101010101" pitchFamily="2" charset="-122"/>
                <a:ea typeface="微软雅黑" panose="020B0503020204020204" pitchFamily="34" charset="-122"/>
              </a:rPr>
              <a:t>时</a:t>
            </a:r>
            <a:r>
              <a:rPr lang="en-US" altLang="zh-CN" sz="2200" dirty="0">
                <a:latin typeface="宋体" panose="02010600030101010101" pitchFamily="2" charset="-122"/>
                <a:ea typeface="微软雅黑" panose="020B0503020204020204" pitchFamily="34" charset="-122"/>
              </a:rPr>
              <a:t>40</a:t>
            </a:r>
            <a:r>
              <a:rPr lang="zh-CN" altLang="en-US" sz="2200" dirty="0">
                <a:latin typeface="宋体" panose="02010600030101010101" pitchFamily="2" charset="-122"/>
                <a:ea typeface="微软雅黑" panose="020B0503020204020204" pitchFamily="34" charset="-122"/>
              </a:rPr>
              <a:t>分左右，江西樟树市一个体加油站发生火灾，死亡</a:t>
            </a:r>
            <a:r>
              <a:rPr lang="en-US" altLang="zh-CN" sz="2200" dirty="0">
                <a:latin typeface="宋体" panose="02010600030101010101" pitchFamily="2" charset="-122"/>
                <a:ea typeface="微软雅黑" panose="020B0503020204020204" pitchFamily="34" charset="-122"/>
              </a:rPr>
              <a:t>6</a:t>
            </a:r>
            <a:r>
              <a:rPr lang="zh-CN" altLang="en-US" sz="2200" dirty="0">
                <a:latin typeface="宋体" panose="02010600030101010101" pitchFamily="2" charset="-122"/>
                <a:ea typeface="微软雅黑" panose="020B0503020204020204" pitchFamily="34" charset="-122"/>
              </a:rPr>
              <a:t>人，炸塌小楼一座。</a:t>
            </a:r>
            <a:endParaRPr lang="zh-CN" altLang="en-US" sz="2200" dirty="0">
              <a:latin typeface="宋体" panose="02010600030101010101" pitchFamily="2" charset="-122"/>
              <a:ea typeface="微软雅黑" panose="020B0503020204020204" pitchFamily="34" charset="-122"/>
            </a:endParaRPr>
          </a:p>
          <a:p>
            <a:pPr marL="0" algn="just" eaLnBrk="1" hangingPunct="1">
              <a:lnSpc>
                <a:spcPct val="90000"/>
              </a:lnSpc>
              <a:buNone/>
            </a:pPr>
            <a:r>
              <a:rPr lang="zh-CN" altLang="en-US" sz="2200" dirty="0">
                <a:latin typeface="宋体" panose="02010600030101010101" pitchFamily="2" charset="-122"/>
                <a:ea typeface="微软雅黑" panose="020B0503020204020204" pitchFamily="34" charset="-122"/>
              </a:rPr>
              <a:t>    加油站为砖混结构三层楼房，地下一层，地上二层。地下一层建筑面积</a:t>
            </a:r>
            <a:r>
              <a:rPr lang="en-US" altLang="zh-CN" sz="2200" dirty="0">
                <a:latin typeface="宋体" panose="02010600030101010101" pitchFamily="2" charset="-122"/>
                <a:ea typeface="微软雅黑" panose="020B0503020204020204" pitchFamily="34" charset="-122"/>
              </a:rPr>
              <a:t>108</a:t>
            </a:r>
            <a:r>
              <a:rPr lang="zh-CN" altLang="en-US" sz="2200" dirty="0">
                <a:latin typeface="宋体" panose="02010600030101010101" pitchFamily="2" charset="-122"/>
                <a:ea typeface="微软雅黑" panose="020B0503020204020204" pitchFamily="34" charset="-122"/>
              </a:rPr>
              <a:t>平方米，有两个</a:t>
            </a:r>
            <a:r>
              <a:rPr lang="en-US" altLang="zh-CN" sz="2200" dirty="0">
                <a:latin typeface="宋体" panose="02010600030101010101" pitchFamily="2" charset="-122"/>
                <a:ea typeface="微软雅黑" panose="020B0503020204020204" pitchFamily="34" charset="-122"/>
              </a:rPr>
              <a:t>10</a:t>
            </a:r>
            <a:r>
              <a:rPr lang="zh-CN" altLang="en-US" sz="2200" dirty="0">
                <a:latin typeface="宋体" panose="02010600030101010101" pitchFamily="2" charset="-122"/>
                <a:ea typeface="微软雅黑" panose="020B0503020204020204" pitchFamily="34" charset="-122"/>
              </a:rPr>
              <a:t>立方米柴油罐，一个</a:t>
            </a:r>
            <a:r>
              <a:rPr lang="en-US" altLang="zh-CN" sz="2200" dirty="0">
                <a:latin typeface="宋体" panose="02010600030101010101" pitchFamily="2" charset="-122"/>
                <a:ea typeface="微软雅黑" panose="020B0503020204020204" pitchFamily="34" charset="-122"/>
              </a:rPr>
              <a:t>6</a:t>
            </a:r>
            <a:r>
              <a:rPr lang="zh-CN" altLang="en-US" sz="2200" dirty="0">
                <a:latin typeface="宋体" panose="02010600030101010101" pitchFamily="2" charset="-122"/>
                <a:ea typeface="微软雅黑" panose="020B0503020204020204" pitchFamily="34" charset="-122"/>
              </a:rPr>
              <a:t>立方米汽油罐，</a:t>
            </a:r>
            <a:r>
              <a:rPr lang="en-US" altLang="zh-CN" sz="2200" dirty="0">
                <a:latin typeface="宋体" panose="02010600030101010101" pitchFamily="2" charset="-122"/>
                <a:ea typeface="微软雅黑" panose="020B0503020204020204" pitchFamily="34" charset="-122"/>
              </a:rPr>
              <a:t>3</a:t>
            </a:r>
            <a:r>
              <a:rPr lang="zh-CN" altLang="en-US" sz="2200" dirty="0">
                <a:latin typeface="宋体" panose="02010600030101010101" pitchFamily="2" charset="-122"/>
                <a:ea typeface="微软雅黑" panose="020B0503020204020204" pitchFamily="34" charset="-122"/>
              </a:rPr>
              <a:t>立方米空罐一个，及</a:t>
            </a:r>
            <a:r>
              <a:rPr lang="en-US" altLang="zh-CN" sz="2200" dirty="0">
                <a:latin typeface="宋体" panose="02010600030101010101" pitchFamily="2" charset="-122"/>
                <a:ea typeface="微软雅黑" panose="020B0503020204020204" pitchFamily="34" charset="-122"/>
              </a:rPr>
              <a:t>10</a:t>
            </a:r>
            <a:r>
              <a:rPr lang="zh-CN" altLang="en-US" sz="2200" dirty="0">
                <a:latin typeface="宋体" panose="02010600030101010101" pitchFamily="2" charset="-122"/>
                <a:ea typeface="微软雅黑" panose="020B0503020204020204" pitchFamily="34" charset="-122"/>
              </a:rPr>
              <a:t>余个油桶。地上一层建筑面积为</a:t>
            </a:r>
            <a:r>
              <a:rPr lang="en-US" altLang="zh-CN" sz="2200" dirty="0">
                <a:latin typeface="宋体" panose="02010600030101010101" pitchFamily="2" charset="-122"/>
                <a:ea typeface="微软雅黑" panose="020B0503020204020204" pitchFamily="34" charset="-122"/>
              </a:rPr>
              <a:t>57.26</a:t>
            </a:r>
            <a:r>
              <a:rPr lang="zh-CN" altLang="en-US" sz="2200" dirty="0">
                <a:latin typeface="宋体" panose="02010600030101010101" pitchFamily="2" charset="-122"/>
                <a:ea typeface="微软雅黑" panose="020B0503020204020204" pitchFamily="34" charset="-122"/>
              </a:rPr>
              <a:t>平方米，有一个</a:t>
            </a:r>
            <a:r>
              <a:rPr lang="en-US" altLang="zh-CN" sz="2200" dirty="0">
                <a:latin typeface="宋体" panose="02010600030101010101" pitchFamily="2" charset="-122"/>
                <a:ea typeface="微软雅黑" panose="020B0503020204020204" pitchFamily="34" charset="-122"/>
              </a:rPr>
              <a:t>5</a:t>
            </a:r>
            <a:r>
              <a:rPr lang="zh-CN" altLang="en-US" sz="2200" dirty="0">
                <a:latin typeface="宋体" panose="02010600030101010101" pitchFamily="2" charset="-122"/>
                <a:ea typeface="微软雅黑" panose="020B0503020204020204" pitchFamily="34" charset="-122"/>
              </a:rPr>
              <a:t>立方米柴油罐，两台加油机和卧室；地上二层为两间住房，面积与地上一层相同。油罐设在密闭地下室内，室内灯管不防爆，卸油泵也是用不防爆的水泵，且采用敞口喷溅式卸油，卸油时罐室内油气浓度较大，遇电器打火，引发爆炸。</a:t>
            </a:r>
            <a:endParaRPr lang="zh-CN" altLang="en-US" sz="2200" dirty="0">
              <a:latin typeface="宋体" panose="02010600030101010101" pitchFamily="2" charset="-122"/>
              <a:ea typeface="微软雅黑" panose="020B0503020204020204" pitchFamily="34" charset="-122"/>
            </a:endParaRPr>
          </a:p>
        </p:txBody>
      </p:sp>
      <p:sp>
        <p:nvSpPr>
          <p:cNvPr id="113667" name="TextBox 3"/>
          <p:cNvSpPr txBox="1"/>
          <p:nvPr/>
        </p:nvSpPr>
        <p:spPr>
          <a:xfrm>
            <a:off x="71438" y="1428750"/>
            <a:ext cx="77152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2</a:t>
            </a:r>
            <a:r>
              <a:rPr lang="zh-CN" altLang="en-US" sz="2500" b="1" dirty="0">
                <a:latin typeface="方正大标宋简体" pitchFamily="2" charset="-122"/>
                <a:ea typeface="微软雅黑" panose="020B0503020204020204" pitchFamily="34" charset="-122"/>
              </a:rPr>
              <a:t>、爆炸危险区域使用非防爆电气设备引发火灾</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2212975"/>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3"/>
          <p:cNvSpPr>
            <a:spLocks noGrp="1"/>
          </p:cNvSpPr>
          <p:nvPr>
            <p:ph type="body" idx="4294967295"/>
          </p:nvPr>
        </p:nvSpPr>
        <p:spPr>
          <a:xfrm>
            <a:off x="428625" y="3000375"/>
            <a:ext cx="8015288" cy="3143250"/>
          </a:xfrm>
          <a:prstGeom prst="rect">
            <a:avLst/>
          </a:prstGeom>
          <a:noFill/>
          <a:ln w="9525">
            <a:noFill/>
          </a:ln>
        </p:spPr>
        <p:txBody>
          <a:bodyPr/>
          <a:p>
            <a:pPr marL="0" indent="0" algn="just" eaLnBrk="1" hangingPunct="1">
              <a:buNone/>
            </a:pPr>
            <a:r>
              <a:rPr lang="zh-CN" altLang="en-US" sz="2200" b="1" dirty="0">
                <a:latin typeface="宋体" panose="02010600030101010101" pitchFamily="2" charset="-122"/>
                <a:ea typeface="微软雅黑" panose="020B0503020204020204" pitchFamily="34" charset="-122"/>
              </a:rPr>
              <a:t>事故原因：</a:t>
            </a:r>
            <a:endParaRPr lang="zh-CN" altLang="en-US" sz="2200" b="1"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本案油罐设在室内，爆炸危险区域使用非防爆电气设备，且采用危险的操作方式，是严重的违规建设，导致事故的发生。</a:t>
            </a:r>
            <a:endParaRPr lang="zh-CN" altLang="en-US" sz="2200" dirty="0">
              <a:latin typeface="宋体" panose="02010600030101010101" pitchFamily="2" charset="-122"/>
              <a:ea typeface="微软雅黑" panose="020B0503020204020204" pitchFamily="34" charset="-122"/>
            </a:endParaRPr>
          </a:p>
          <a:p>
            <a:pPr marL="0" indent="0" algn="just" eaLnBrk="1" hangingPunct="1">
              <a:buNone/>
            </a:pPr>
            <a:r>
              <a:rPr lang="zh-CN" altLang="en-US" sz="2200" b="1" dirty="0">
                <a:latin typeface="宋体" panose="02010600030101010101" pitchFamily="2" charset="-122"/>
                <a:ea typeface="微软雅黑" panose="020B0503020204020204" pitchFamily="34" charset="-122"/>
              </a:rPr>
              <a:t>防范措施：</a:t>
            </a:r>
            <a:endParaRPr lang="zh-CN" altLang="en-US" sz="2200" b="1"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（一）加大执法检查力度，杜绝违规建设，防止类似事故的发生。</a:t>
            </a:r>
            <a:endParaRPr lang="zh-CN" altLang="en-US" sz="2200" dirty="0">
              <a:latin typeface="宋体" panose="02010600030101010101" pitchFamily="2" charset="-122"/>
              <a:ea typeface="微软雅黑" panose="020B0503020204020204" pitchFamily="34" charset="-122"/>
            </a:endParaRPr>
          </a:p>
          <a:p>
            <a:pPr marL="0" indent="0" algn="just" eaLnBrk="1" hangingPunct="1">
              <a:buNone/>
            </a:pPr>
            <a:r>
              <a:rPr lang="zh-CN" altLang="en-US" sz="2200" dirty="0">
                <a:latin typeface="宋体" panose="02010600030101010101" pitchFamily="2" charset="-122"/>
                <a:ea typeface="微软雅黑" panose="020B0503020204020204" pitchFamily="34" charset="-122"/>
              </a:rPr>
              <a:t>    （二）加油站的爆炸危险区域严禁使用非防爆电气设备。</a:t>
            </a:r>
            <a:endParaRPr lang="zh-CN" altLang="en-US" sz="2200" dirty="0">
              <a:latin typeface="宋体" panose="02010600030101010101" pitchFamily="2" charset="-122"/>
              <a:ea typeface="微软雅黑" panose="020B0503020204020204" pitchFamily="34" charset="-122"/>
            </a:endParaRPr>
          </a:p>
        </p:txBody>
      </p:sp>
      <p:sp>
        <p:nvSpPr>
          <p:cNvPr id="114691" name="TextBox 2"/>
          <p:cNvSpPr txBox="1"/>
          <p:nvPr/>
        </p:nvSpPr>
        <p:spPr>
          <a:xfrm>
            <a:off x="71438" y="1428750"/>
            <a:ext cx="77152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2</a:t>
            </a:r>
            <a:r>
              <a:rPr lang="zh-CN" altLang="en-US" sz="2500" b="1" dirty="0">
                <a:latin typeface="方正大标宋简体" pitchFamily="2" charset="-122"/>
                <a:ea typeface="微软雅黑" panose="020B0503020204020204" pitchFamily="34" charset="-122"/>
              </a:rPr>
              <a:t>、爆炸危险区域使用非防爆电气设备引发火灾</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2212975"/>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3"/>
          <p:cNvSpPr>
            <a:spLocks noGrp="1"/>
          </p:cNvSpPr>
          <p:nvPr>
            <p:ph type="body" idx="4294967295"/>
          </p:nvPr>
        </p:nvSpPr>
        <p:spPr>
          <a:xfrm>
            <a:off x="285750" y="2357438"/>
            <a:ext cx="8429625" cy="392906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事故经过：</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某厂</a:t>
            </a:r>
            <a:r>
              <a:rPr lang="en-US" altLang="zh-CN" sz="2000" dirty="0">
                <a:latin typeface="宋体" panose="02010600030101010101" pitchFamily="2" charset="-122"/>
                <a:ea typeface="微软雅黑" panose="020B0503020204020204" pitchFamily="34" charset="-122"/>
              </a:rPr>
              <a:t>3#</a:t>
            </a:r>
            <a:r>
              <a:rPr lang="zh-CN" altLang="en-US" sz="2000" dirty="0">
                <a:latin typeface="宋体" panose="02010600030101010101" pitchFamily="2" charset="-122"/>
                <a:ea typeface="微软雅黑" panose="020B0503020204020204" pitchFamily="34" charset="-122"/>
              </a:rPr>
              <a:t>气柜于</a:t>
            </a:r>
            <a:r>
              <a:rPr lang="en-US" altLang="zh-CN" sz="2000" dirty="0">
                <a:latin typeface="宋体" panose="02010600030101010101" pitchFamily="2" charset="-122"/>
                <a:ea typeface="微软雅黑" panose="020B0503020204020204" pitchFamily="34" charset="-122"/>
              </a:rPr>
              <a:t>1985</a:t>
            </a:r>
            <a:r>
              <a:rPr lang="zh-CN" altLang="en-US" sz="2000" dirty="0">
                <a:latin typeface="宋体" panose="02010600030101010101" pitchFamily="2" charset="-122"/>
                <a:ea typeface="微软雅黑" panose="020B0503020204020204" pitchFamily="34" charset="-122"/>
              </a:rPr>
              <a:t>午</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月建成，</a:t>
            </a:r>
            <a:r>
              <a:rPr lang="en-US" altLang="zh-CN" sz="2000" dirty="0">
                <a:latin typeface="宋体" panose="02010600030101010101" pitchFamily="2" charset="-122"/>
                <a:ea typeface="微软雅黑" panose="020B0503020204020204" pitchFamily="34" charset="-122"/>
              </a:rPr>
              <a:t>1987</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月投用，</a:t>
            </a:r>
            <a:r>
              <a:rPr lang="en-US" altLang="zh-CN" sz="2000" dirty="0">
                <a:latin typeface="宋体" panose="02010600030101010101" pitchFamily="2" charset="-122"/>
                <a:ea typeface="微软雅黑" panose="020B0503020204020204" pitchFamily="34" charset="-122"/>
              </a:rPr>
              <a:t>1992</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5</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门停用大修。在施工作业前已对气柜内可燃介质作了氮气置换十天</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兼换水槽水二次</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6</a:t>
            </a:r>
            <a:r>
              <a:rPr lang="zh-CN" altLang="en-US" sz="2000" dirty="0">
                <a:latin typeface="宋体" panose="02010600030101010101" pitchFamily="2" charset="-122"/>
                <a:ea typeface="微软雅黑" panose="020B0503020204020204" pitchFamily="34" charset="-122"/>
              </a:rPr>
              <a:t>日，拆开</a:t>
            </a:r>
            <a:r>
              <a:rPr lang="en-US" altLang="zh-CN" sz="2000" dirty="0">
                <a:latin typeface="宋体" panose="02010600030101010101" pitchFamily="2" charset="-122"/>
                <a:ea typeface="微软雅黑" panose="020B0503020204020204" pitchFamily="34" charset="-122"/>
              </a:rPr>
              <a:t>Dg500</a:t>
            </a:r>
            <a:r>
              <a:rPr lang="zh-CN" altLang="en-US" sz="2000" dirty="0">
                <a:latin typeface="宋体" panose="02010600030101010101" pitchFamily="2" charset="-122"/>
                <a:ea typeface="微软雅黑" panose="020B0503020204020204" pitchFamily="34" charset="-122"/>
              </a:rPr>
              <a:t>进口阀，从该处给蒸汽吹扫</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并用水垫油流出</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，三天后停蒸汽，交检修进行防腐和其他项目施工作业。</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25</a:t>
            </a:r>
            <a:r>
              <a:rPr lang="zh-CN" altLang="en-US" sz="2000" dirty="0">
                <a:latin typeface="宋体" panose="02010600030101010101" pitchFamily="2" charset="-122"/>
                <a:ea typeface="微软雅黑" panose="020B0503020204020204" pitchFamily="34" charset="-122"/>
              </a:rPr>
              <a:t>同上午又拆开</a:t>
            </a:r>
            <a:r>
              <a:rPr lang="en-US" altLang="zh-CN" sz="2000" dirty="0">
                <a:latin typeface="宋体" panose="02010600030101010101" pitchFamily="2" charset="-122"/>
                <a:ea typeface="微软雅黑" panose="020B0503020204020204" pitchFamily="34" charset="-122"/>
              </a:rPr>
              <a:t>Dg600</a:t>
            </a:r>
            <a:r>
              <a:rPr lang="zh-CN" altLang="en-US" sz="2000" dirty="0">
                <a:latin typeface="宋体" panose="02010600030101010101" pitchFamily="2" charset="-122"/>
                <a:ea typeface="微软雅黑" panose="020B0503020204020204" pitchFamily="34" charset="-122"/>
              </a:rPr>
              <a:t>阀门，并清扫干净积存物，</a:t>
            </a:r>
            <a:r>
              <a:rPr lang="en-US" altLang="zh-CN" sz="2000" dirty="0">
                <a:latin typeface="宋体" panose="02010600030101010101" pitchFamily="2" charset="-122"/>
                <a:ea typeface="微软雅黑" panose="020B0503020204020204" pitchFamily="34" charset="-122"/>
              </a:rPr>
              <a:t>16</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时用蒸汽从</a:t>
            </a:r>
            <a:r>
              <a:rPr lang="en-US" altLang="zh-CN" sz="2000" dirty="0">
                <a:latin typeface="宋体" panose="02010600030101010101" pitchFamily="2" charset="-122"/>
                <a:ea typeface="微软雅黑" panose="020B0503020204020204" pitchFamily="34" charset="-122"/>
              </a:rPr>
              <a:t>Dg500</a:t>
            </a:r>
            <a:r>
              <a:rPr lang="zh-CN" altLang="en-US" sz="2000" dirty="0">
                <a:latin typeface="宋体" panose="02010600030101010101" pitchFamily="2" charset="-122"/>
                <a:ea typeface="微软雅黑" panose="020B0503020204020204" pitchFamily="34" charset="-122"/>
              </a:rPr>
              <a:t>法兰处再吹扫，同时用水垫油流出。</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26</a:t>
            </a:r>
            <a:r>
              <a:rPr lang="zh-CN" altLang="en-US" sz="2000" dirty="0">
                <a:latin typeface="宋体" panose="02010600030101010101" pitchFamily="2" charset="-122"/>
                <a:ea typeface="微软雅黑" panose="020B0503020204020204" pitchFamily="34" charset="-122"/>
              </a:rPr>
              <a:t>日上午</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时，会同检修公司、油厂安全处、车间有关人员到现场研究进出口方箱打开清扫动火措施，根据现场情况研究决定：①垫出来的少量油及聚丙烯粉末要清扫干净；②动火时继续用水冲洗，并加蒸汽掩护。措施落实后，</a:t>
            </a:r>
            <a:r>
              <a:rPr lang="en-US" altLang="zh-CN" sz="2000" dirty="0">
                <a:latin typeface="宋体" panose="02010600030101010101" pitchFamily="2" charset="-122"/>
                <a:ea typeface="微软雅黑" panose="020B0503020204020204" pitchFamily="34" charset="-122"/>
              </a:rPr>
              <a:t>l4</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时施工人员边入现场，</a:t>
            </a:r>
            <a:r>
              <a:rPr lang="en-US" altLang="zh-CN" sz="2000" dirty="0">
                <a:latin typeface="宋体" panose="02010600030101010101" pitchFamily="2" charset="-122"/>
                <a:ea typeface="微软雅黑" panose="020B0503020204020204" pitchFamily="34" charset="-122"/>
              </a:rPr>
              <a:t>15</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时正式动火，先存方箱南边用火焊割开一个</a:t>
            </a:r>
            <a:r>
              <a:rPr lang="en-US" altLang="zh-CN" sz="2000" dirty="0">
                <a:latin typeface="宋体" panose="02010600030101010101" pitchFamily="2" charset="-122"/>
                <a:ea typeface="微软雅黑" panose="020B0503020204020204" pitchFamily="34" charset="-122"/>
              </a:rPr>
              <a:t>Ф200</a:t>
            </a:r>
            <a:r>
              <a:rPr lang="zh-CN" altLang="en-US" sz="2000" dirty="0">
                <a:latin typeface="宋体" panose="02010600030101010101" pitchFamily="2" charset="-122"/>
                <a:ea typeface="微软雅黑" panose="020B0503020204020204" pitchFamily="34" charset="-122"/>
              </a:rPr>
              <a:t>的孔，没有发现任何异常情况。</a:t>
            </a:r>
            <a:r>
              <a:rPr lang="en-US" altLang="zh-CN" sz="2000" dirty="0">
                <a:latin typeface="宋体" panose="02010600030101010101" pitchFamily="2" charset="-122"/>
                <a:ea typeface="微软雅黑" panose="020B0503020204020204" pitchFamily="34" charset="-122"/>
              </a:rPr>
              <a:t>15</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38</a:t>
            </a:r>
            <a:r>
              <a:rPr lang="zh-CN" altLang="en-US" sz="2000" dirty="0">
                <a:latin typeface="宋体" panose="02010600030101010101" pitchFamily="2" charset="-122"/>
                <a:ea typeface="微软雅黑" panose="020B0503020204020204" pitchFamily="34" charset="-122"/>
              </a:rPr>
              <a:t>时，当用火焊在方箱北边开孔时，箱内着火，看火人和存现场的车间安全员用蒸汽及灭火器灭火，未能扑灭，即通知消防队，消防人员于</a:t>
            </a:r>
            <a:r>
              <a:rPr lang="en-US" altLang="zh-CN" sz="2000" dirty="0">
                <a:latin typeface="宋体" panose="02010600030101010101" pitchFamily="2" charset="-122"/>
                <a:ea typeface="微软雅黑" panose="020B0503020204020204" pitchFamily="34" charset="-122"/>
              </a:rPr>
              <a:t>16</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20</a:t>
            </a:r>
            <a:r>
              <a:rPr lang="zh-CN" altLang="en-US" sz="2000" dirty="0">
                <a:latin typeface="宋体" panose="02010600030101010101" pitchFamily="2" charset="-122"/>
                <a:ea typeface="微软雅黑" panose="020B0503020204020204" pitchFamily="34" charset="-122"/>
              </a:rPr>
              <a:t>时将火扑灭。火灾烧坏导气管、方箱防腐层及气柜壁、气柜顶部分防腐层。</a:t>
            </a:r>
            <a:endParaRPr lang="zh-CN" altLang="en-US" sz="2000" dirty="0">
              <a:latin typeface="宋体" panose="02010600030101010101" pitchFamily="2" charset="-122"/>
              <a:ea typeface="微软雅黑" panose="020B0503020204020204" pitchFamily="34" charset="-122"/>
            </a:endParaRPr>
          </a:p>
        </p:txBody>
      </p:sp>
      <p:sp>
        <p:nvSpPr>
          <p:cNvPr id="115715" name="TextBox 3"/>
          <p:cNvSpPr txBox="1"/>
          <p:nvPr/>
        </p:nvSpPr>
        <p:spPr>
          <a:xfrm>
            <a:off x="71438" y="1071563"/>
            <a:ext cx="77152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、某化工厂动火措施不完善 气柜方箱着火事故</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1855788"/>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3"/>
          <p:cNvSpPr>
            <a:spLocks noGrp="1"/>
          </p:cNvSpPr>
          <p:nvPr>
            <p:ph type="body" idx="4294967295"/>
          </p:nvPr>
        </p:nvSpPr>
        <p:spPr>
          <a:xfrm>
            <a:off x="357188" y="2071688"/>
            <a:ext cx="8229600" cy="4572000"/>
          </a:xfrm>
          <a:prstGeom prst="rect">
            <a:avLst/>
          </a:prstGeom>
          <a:noFill/>
          <a:ln w="9525">
            <a:noFill/>
          </a:ln>
        </p:spPr>
        <p:txBody>
          <a:bodyPr/>
          <a:p>
            <a:pPr marL="0" indent="0" algn="just" eaLnBrk="1" hangingPunct="1">
              <a:lnSpc>
                <a:spcPts val="2200"/>
              </a:lnSpc>
              <a:buNone/>
            </a:pPr>
            <a:r>
              <a:rPr lang="zh-CN" altLang="en-US" sz="2000" b="1" dirty="0">
                <a:ea typeface="微软雅黑" panose="020B0503020204020204" pitchFamily="34" charset="-122"/>
              </a:rPr>
              <a:t>事故原因：</a:t>
            </a:r>
            <a:endParaRPr lang="zh-CN" altLang="en-US" sz="2000" b="1"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（一）事故直接原因：方箱内仍有凝缩油：在没有确认方箱内是否存在可燃物的情况下未做气体分析</a:t>
            </a:r>
            <a:r>
              <a:rPr lang="en-US" altLang="zh-CN" sz="2000" dirty="0">
                <a:ea typeface="微软雅黑" panose="020B0503020204020204" pitchFamily="34" charset="-122"/>
              </a:rPr>
              <a:t>)</a:t>
            </a:r>
            <a:r>
              <a:rPr lang="zh-CN" altLang="en-US" sz="2000" dirty="0">
                <a:ea typeface="微软雅黑" panose="020B0503020204020204" pitchFamily="34" charset="-122"/>
              </a:rPr>
              <a:t>违章动火。</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（二）事故间接原因：方箱设计、制造不合理，没有任何开口可以清箱内积存物；对气柜防腐层、方箱内积存物分析不够；在上特殊容器特殊条件下动火，采取的措施不够完善。</a:t>
            </a:r>
            <a:endParaRPr lang="zh-CN" altLang="en-US" sz="2000" dirty="0">
              <a:ea typeface="微软雅黑" panose="020B0503020204020204" pitchFamily="34" charset="-122"/>
            </a:endParaRPr>
          </a:p>
          <a:p>
            <a:pPr marL="0" indent="0" algn="just" eaLnBrk="1" hangingPunct="1">
              <a:lnSpc>
                <a:spcPts val="2200"/>
              </a:lnSpc>
              <a:buNone/>
            </a:pPr>
            <a:r>
              <a:rPr lang="zh-CN" altLang="en-US" sz="2000" b="1" dirty="0">
                <a:ea typeface="微软雅黑" panose="020B0503020204020204" pitchFamily="34" charset="-122"/>
              </a:rPr>
              <a:t>防范措施：</a:t>
            </a:r>
            <a:endParaRPr lang="zh-CN" altLang="en-US" sz="2000" b="1"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（一）气柜、方箱要置换合格，沉积物要清扫干净，动火前必须采样气体分析合格。</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（二）导气管口要用石棉布盖住，减少导气管抽力。</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（三）动火前先往方箱内灌一层泡沫或通入蒸汽掩护。</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（四）动火时，气杠内和气柜顶不能站人。</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（五）要有专人监控看火。</a:t>
            </a:r>
            <a:endParaRPr lang="zh-CN" altLang="en-US" sz="2000" dirty="0">
              <a:ea typeface="微软雅黑" panose="020B0503020204020204" pitchFamily="34" charset="-122"/>
            </a:endParaRPr>
          </a:p>
          <a:p>
            <a:pPr marL="0" indent="0" algn="just" eaLnBrk="1" hangingPunct="1">
              <a:lnSpc>
                <a:spcPts val="2200"/>
              </a:lnSpc>
              <a:buNone/>
            </a:pPr>
            <a:r>
              <a:rPr lang="zh-CN" altLang="en-US" sz="2000" dirty="0">
                <a:ea typeface="微软雅黑" panose="020B0503020204020204" pitchFamily="34" charset="-122"/>
              </a:rPr>
              <a:t>（六）在特殊容器特殊条件下动火，要申请消防中心派消防车监护。</a:t>
            </a:r>
            <a:endParaRPr lang="zh-CN" altLang="en-US" sz="2000" dirty="0">
              <a:ea typeface="微软雅黑" panose="020B0503020204020204" pitchFamily="34" charset="-122"/>
            </a:endParaRPr>
          </a:p>
        </p:txBody>
      </p:sp>
      <p:sp>
        <p:nvSpPr>
          <p:cNvPr id="116739" name="TextBox 2"/>
          <p:cNvSpPr txBox="1"/>
          <p:nvPr/>
        </p:nvSpPr>
        <p:spPr>
          <a:xfrm>
            <a:off x="71438" y="1071563"/>
            <a:ext cx="77152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3</a:t>
            </a:r>
            <a:r>
              <a:rPr lang="zh-CN" altLang="en-US" sz="2500" b="1" dirty="0">
                <a:latin typeface="方正大标宋简体" pitchFamily="2" charset="-122"/>
                <a:ea typeface="微软雅黑" panose="020B0503020204020204" pitchFamily="34" charset="-122"/>
              </a:rPr>
              <a:t>、某化工厂动火措施不完善 气柜方箱着火事故</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1855788"/>
            <a:ext cx="614362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3"/>
          <p:cNvSpPr>
            <a:spLocks noGrp="1"/>
          </p:cNvSpPr>
          <p:nvPr>
            <p:ph type="body" idx="4294967295"/>
          </p:nvPr>
        </p:nvSpPr>
        <p:spPr>
          <a:xfrm>
            <a:off x="357188" y="2546350"/>
            <a:ext cx="8229600" cy="3382963"/>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事故经过：</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2003</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5</a:t>
            </a:r>
            <a:r>
              <a:rPr lang="zh-CN" altLang="en-US" sz="2000" dirty="0">
                <a:latin typeface="宋体" panose="02010600030101010101" pitchFamily="2" charset="-122"/>
                <a:ea typeface="微软雅黑" panose="020B0503020204020204" pitchFamily="34" charset="-122"/>
              </a:rPr>
              <a:t>日凌晨</a:t>
            </a:r>
            <a:r>
              <a:rPr lang="en-US" altLang="zh-CN" sz="2000" dirty="0">
                <a:latin typeface="宋体" panose="02010600030101010101" pitchFamily="2" charset="-122"/>
                <a:ea typeface="微软雅黑" panose="020B0503020204020204" pitchFamily="34" charset="-122"/>
              </a:rPr>
              <a:t>1</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55</a:t>
            </a:r>
            <a:r>
              <a:rPr lang="zh-CN" altLang="en-US" sz="2000" dirty="0">
                <a:latin typeface="宋体" panose="02010600030101010101" pitchFamily="2" charset="-122"/>
                <a:ea typeface="微软雅黑" panose="020B0503020204020204" pitchFamily="34" charset="-122"/>
              </a:rPr>
              <a:t>分，山西某化工厂三车间</a:t>
            </a:r>
            <a:r>
              <a:rPr lang="en-US" altLang="zh-CN" sz="2000" dirty="0">
                <a:latin typeface="宋体" panose="02010600030101010101" pitchFamily="2" charset="-122"/>
                <a:ea typeface="微软雅黑" panose="020B0503020204020204" pitchFamily="34" charset="-122"/>
              </a:rPr>
              <a:t>I</a:t>
            </a:r>
            <a:r>
              <a:rPr lang="zh-CN" altLang="en-US" sz="2000" dirty="0">
                <a:latin typeface="宋体" panose="02010600030101010101" pitchFamily="2" charset="-122"/>
                <a:ea typeface="微软雅黑" panose="020B0503020204020204" pitchFamily="34" charset="-122"/>
              </a:rPr>
              <a:t>系列冷凝水闪蒸器</a:t>
            </a:r>
            <a:r>
              <a:rPr lang="en-US" altLang="zh-CN" sz="2000" dirty="0">
                <a:latin typeface="宋体" panose="02010600030101010101" pitchFamily="2" charset="-122"/>
                <a:ea typeface="微软雅黑" panose="020B0503020204020204" pitchFamily="34" charset="-122"/>
              </a:rPr>
              <a:t>Nt112(</a:t>
            </a:r>
            <a:r>
              <a:rPr lang="zh-CN" altLang="en-US" sz="2000" dirty="0">
                <a:latin typeface="宋体" panose="02010600030101010101" pitchFamily="2" charset="-122"/>
                <a:ea typeface="微软雅黑" panose="020B0503020204020204" pitchFamily="34" charset="-122"/>
              </a:rPr>
              <a:t>以下简称</a:t>
            </a:r>
            <a:r>
              <a:rPr lang="en-US" altLang="zh-CN" sz="2000" dirty="0">
                <a:latin typeface="宋体" panose="02010600030101010101" pitchFamily="2" charset="-122"/>
                <a:ea typeface="微软雅黑" panose="020B0503020204020204" pitchFamily="34" charset="-122"/>
              </a:rPr>
              <a:t>Nt112)</a:t>
            </a:r>
            <a:r>
              <a:rPr lang="zh-CN" altLang="en-US" sz="2000" dirty="0">
                <a:latin typeface="宋体" panose="02010600030101010101" pitchFamily="2" charset="-122"/>
                <a:ea typeface="微软雅黑" panose="020B0503020204020204" pitchFamily="34" charset="-122"/>
              </a:rPr>
              <a:t>发生爆炸事故，楼上当班职工柴某因操作室坍塌坠落至零米平面死亡。</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endParaRPr lang="en-US" altLang="zh-CN"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事故原因：</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（一）该设备在停运期间，排水阀</a:t>
            </a:r>
            <a:r>
              <a:rPr lang="en-US" altLang="zh-CN" sz="2000" dirty="0">
                <a:latin typeface="宋体" panose="02010600030101010101" pitchFamily="2" charset="-122"/>
                <a:ea typeface="微软雅黑" panose="020B0503020204020204" pitchFamily="34" charset="-122"/>
              </a:rPr>
              <a:t>F6</a:t>
            </a:r>
            <a:r>
              <a:rPr lang="zh-CN" altLang="en-US" sz="2000" dirty="0">
                <a:latin typeface="宋体" panose="02010600030101010101" pitchFamily="2" charset="-122"/>
                <a:ea typeface="微软雅黑" panose="020B0503020204020204" pitchFamily="34" charset="-122"/>
              </a:rPr>
              <a:t>被关闭，进水阀严重泄漏，当压力为</a:t>
            </a:r>
            <a:r>
              <a:rPr lang="en-US" altLang="zh-CN" sz="2000" dirty="0">
                <a:latin typeface="宋体" panose="02010600030101010101" pitchFamily="2" charset="-122"/>
                <a:ea typeface="微软雅黑" panose="020B0503020204020204" pitchFamily="34" charset="-122"/>
              </a:rPr>
              <a:t>5.6MPa</a:t>
            </a:r>
            <a:r>
              <a:rPr lang="zh-CN" altLang="en-US" sz="2000" dirty="0">
                <a:latin typeface="宋体" panose="02010600030101010101" pitchFamily="2" charset="-122"/>
                <a:ea typeface="微软雅黑" panose="020B0503020204020204" pitchFamily="34" charset="-122"/>
              </a:rPr>
              <a:t>的冷凝水不断流入 </a:t>
            </a:r>
            <a:r>
              <a:rPr lang="en-US" altLang="zh-CN" sz="2000" dirty="0">
                <a:latin typeface="宋体" panose="02010600030101010101" pitchFamily="2" charset="-122"/>
                <a:ea typeface="微软雅黑" panose="020B0503020204020204" pitchFamily="34" charset="-122"/>
              </a:rPr>
              <a:t>Nt112</a:t>
            </a:r>
            <a:r>
              <a:rPr lang="zh-CN" altLang="en-US" sz="2000" dirty="0">
                <a:latin typeface="宋体" panose="02010600030101010101" pitchFamily="2" charset="-122"/>
                <a:ea typeface="微软雅黑" panose="020B0503020204020204" pitchFamily="34" charset="-122"/>
              </a:rPr>
              <a:t>时，压力逐渐升高，又不能排水卸压，致使其超压破裂，发生爆炸。</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（二） 冷凝水闪蒸器</a:t>
            </a:r>
            <a:r>
              <a:rPr lang="en-US" altLang="zh-CN" sz="2000" dirty="0">
                <a:latin typeface="宋体" panose="02010600030101010101" pitchFamily="2" charset="-122"/>
                <a:ea typeface="微软雅黑" panose="020B0503020204020204" pitchFamily="34" charset="-122"/>
              </a:rPr>
              <a:t>Nt112</a:t>
            </a:r>
            <a:r>
              <a:rPr lang="zh-CN" altLang="en-US" sz="2000" dirty="0">
                <a:latin typeface="宋体" panose="02010600030101010101" pitchFamily="2" charset="-122"/>
                <a:ea typeface="微软雅黑" panose="020B0503020204020204" pitchFamily="34" charset="-122"/>
              </a:rPr>
              <a:t>，在停用关闭阀门</a:t>
            </a:r>
            <a:r>
              <a:rPr lang="en-US" altLang="zh-CN" sz="2000" dirty="0">
                <a:latin typeface="宋体" panose="02010600030101010101" pitchFamily="2" charset="-122"/>
                <a:ea typeface="微软雅黑" panose="020B0503020204020204" pitchFamily="34" charset="-122"/>
              </a:rPr>
              <a:t>F1</a:t>
            </a:r>
            <a:r>
              <a:rPr lang="zh-CN" altLang="en-US" sz="2000" dirty="0">
                <a:latin typeface="宋体" panose="02010600030101010101" pitchFamily="2" charset="-122"/>
                <a:ea typeface="微软雅黑" panose="020B0503020204020204" pitchFamily="34" charset="-122"/>
              </a:rPr>
              <a:t>的状态下与安全阀不相通，安全阀不能起到泄压作用，没能有效地防止事故发生。</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（三）管理不严，职工违章关闭排水阀</a:t>
            </a:r>
            <a:r>
              <a:rPr lang="en-US" altLang="zh-CN" sz="2000" dirty="0">
                <a:latin typeface="宋体" panose="02010600030101010101" pitchFamily="2" charset="-122"/>
                <a:ea typeface="微软雅黑" panose="020B0503020204020204" pitchFamily="34" charset="-122"/>
              </a:rPr>
              <a:t>F6</a:t>
            </a:r>
            <a:r>
              <a:rPr lang="zh-CN" altLang="en-US" sz="2000" dirty="0">
                <a:latin typeface="宋体" panose="02010600030101010101" pitchFamily="2" charset="-122"/>
                <a:ea typeface="微软雅黑" panose="020B0503020204020204" pitchFamily="34" charset="-122"/>
              </a:rPr>
              <a:t>，巡检不到位，交接班无记录，也未口头交接说明。</a:t>
            </a:r>
            <a:endParaRPr lang="zh-CN" altLang="en-US" sz="2000" dirty="0">
              <a:latin typeface="宋体" panose="02010600030101010101" pitchFamily="2" charset="-122"/>
              <a:ea typeface="微软雅黑" panose="020B0503020204020204" pitchFamily="34" charset="-122"/>
            </a:endParaRPr>
          </a:p>
        </p:txBody>
      </p:sp>
      <p:sp>
        <p:nvSpPr>
          <p:cNvPr id="117763" name="TextBox 3"/>
          <p:cNvSpPr txBox="1"/>
          <p:nvPr/>
        </p:nvSpPr>
        <p:spPr>
          <a:xfrm>
            <a:off x="71438" y="1071563"/>
            <a:ext cx="6072187"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4</a:t>
            </a:r>
            <a:r>
              <a:rPr lang="zh-CN" altLang="en-US" sz="2500" b="1" dirty="0">
                <a:latin typeface="方正大标宋简体" pitchFamily="2" charset="-122"/>
                <a:ea typeface="微软雅黑" panose="020B0503020204020204" pitchFamily="34" charset="-122"/>
              </a:rPr>
              <a:t>、山西某化工厂压力容器爆炸事故案例</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p:nvPr/>
        </p:nvSpPr>
        <p:spPr>
          <a:xfrm>
            <a:off x="571500" y="1785938"/>
            <a:ext cx="2447925" cy="396875"/>
          </a:xfrm>
          <a:prstGeom prst="rect">
            <a:avLst/>
          </a:prstGeom>
          <a:noFill/>
          <a:ln w="9525">
            <a:noFill/>
          </a:ln>
        </p:spPr>
        <p:txBody>
          <a:bodyPr anchor="ctr" anchorCtr="0"/>
          <a:p>
            <a:r>
              <a:rPr lang="zh-CN" altLang="en-US" sz="2800" b="1" dirty="0">
                <a:latin typeface="方正大标宋简体" pitchFamily="2" charset="-122"/>
                <a:ea typeface="微软雅黑" panose="020B0503020204020204" pitchFamily="34" charset="-122"/>
              </a:rPr>
              <a:t>违章指挥：</a:t>
            </a:r>
            <a:endParaRPr lang="zh-CN" altLang="en-US" sz="2800" b="1" dirty="0">
              <a:latin typeface="方正大标宋简体" pitchFamily="2" charset="-122"/>
              <a:ea typeface="微软雅黑" panose="020B0503020204020204" pitchFamily="34" charset="-122"/>
            </a:endParaRPr>
          </a:p>
        </p:txBody>
      </p:sp>
      <p:sp>
        <p:nvSpPr>
          <p:cNvPr id="32771" name="AutoShape 5"/>
          <p:cNvSpPr/>
          <p:nvPr/>
        </p:nvSpPr>
        <p:spPr>
          <a:xfrm>
            <a:off x="0" y="4411663"/>
            <a:ext cx="9144000" cy="2232025"/>
          </a:xfrm>
          <a:prstGeom prst="flowChartDocument">
            <a:avLst/>
          </a:prstGeom>
          <a:solidFill>
            <a:srgbClr val="BFBFBF"/>
          </a:solidFill>
          <a:ln w="9525">
            <a:noFill/>
          </a:ln>
          <a:effectLst>
            <a:prstShdw prst="shdw17" dist="17961" dir="2699999">
              <a:srgbClr val="99995C"/>
            </a:prstShdw>
          </a:effectLst>
        </p:spPr>
        <p:txBody>
          <a:bodyPr wrap="none" anchor="ctr" anchorCtr="0"/>
          <a:p>
            <a:pPr eaLnBrk="1" hangingPunct="1"/>
            <a:endParaRPr lang="zh-CN" altLang="en-US" dirty="0">
              <a:latin typeface="Calibri" panose="020F0502020204030204" pitchFamily="34" charset="0"/>
            </a:endParaRPr>
          </a:p>
        </p:txBody>
      </p:sp>
      <p:sp>
        <p:nvSpPr>
          <p:cNvPr id="32772" name="Text Box 6"/>
          <p:cNvSpPr txBox="1"/>
          <p:nvPr/>
        </p:nvSpPr>
        <p:spPr>
          <a:xfrm>
            <a:off x="827088" y="4556125"/>
            <a:ext cx="7602537" cy="1639888"/>
          </a:xfrm>
          <a:prstGeom prst="rect">
            <a:avLst/>
          </a:prstGeom>
          <a:noFill/>
          <a:ln w="9525">
            <a:noFill/>
          </a:ln>
          <a:effectLst>
            <a:prstShdw prst="shdw17" dist="17961" dir="2699999">
              <a:srgbClr val="2F4D71"/>
            </a:prstShdw>
          </a:effectLst>
        </p:spPr>
        <p:txBody>
          <a:bodyPr>
            <a:spAutoFit/>
          </a:bodyPr>
          <a:p>
            <a:pPr algn="just" eaLnBrk="1" hangingPunct="1">
              <a:lnSpc>
                <a:spcPct val="140000"/>
              </a:lnSpc>
              <a:spcBef>
                <a:spcPct val="50000"/>
              </a:spcBef>
            </a:pPr>
            <a:r>
              <a:rPr lang="zh-CN" altLang="en-US" dirty="0">
                <a:latin typeface="Times New Roman" panose="02020603050405020304" pitchFamily="18" charset="0"/>
                <a:ea typeface="微软雅黑" panose="020B0503020204020204" pitchFamily="34" charset="-122"/>
              </a:rPr>
              <a:t>        在违章指挥、违章操作、违反劳动纪律三者之中，违章指挥危害最大，造成的影响和损害的程度也最为严重，它具有违章作业、违章指挥和违反劳动纪律的三重特性，且具有一定的隐蔽性和不可抗拒性，特别是隐性违章指挥不易发现，但对安全的威胁更大。</a:t>
            </a:r>
            <a:endParaRPr lang="zh-CN" altLang="en-US" dirty="0">
              <a:latin typeface="Times New Roman" panose="02020603050405020304" pitchFamily="18" charset="0"/>
              <a:ea typeface="微软雅黑" panose="020B0503020204020204" pitchFamily="34" charset="-122"/>
            </a:endParaRPr>
          </a:p>
        </p:txBody>
      </p:sp>
      <p:sp>
        <p:nvSpPr>
          <p:cNvPr id="32773" name="Text Box 7"/>
          <p:cNvSpPr txBox="1"/>
          <p:nvPr/>
        </p:nvSpPr>
        <p:spPr>
          <a:xfrm>
            <a:off x="857250" y="4032250"/>
            <a:ext cx="1728788" cy="398463"/>
          </a:xfrm>
          <a:prstGeom prst="rect">
            <a:avLst/>
          </a:prstGeom>
          <a:noFill/>
          <a:ln w="9525">
            <a:noFill/>
          </a:ln>
          <a:effectLst>
            <a:prstShdw prst="shdw17" dist="17961" dir="2699999">
              <a:srgbClr val="2F4D71"/>
            </a:prstShdw>
          </a:effectLst>
        </p:spPr>
        <p:txBody>
          <a:bodyPr>
            <a:spAutoFit/>
          </a:bodyPr>
          <a:p>
            <a:pPr eaLnBrk="1" hangingPunct="1">
              <a:spcBef>
                <a:spcPct val="50000"/>
              </a:spcBef>
            </a:pPr>
            <a:r>
              <a:rPr lang="zh-CN" altLang="en-US" sz="2000" b="1" dirty="0">
                <a:latin typeface="方正大标宋简体" pitchFamily="2" charset="-122"/>
                <a:ea typeface="微软雅黑" panose="020B0503020204020204" pitchFamily="34" charset="-122"/>
              </a:rPr>
              <a:t>说明：</a:t>
            </a:r>
            <a:endParaRPr lang="zh-CN" altLang="en-US" sz="2000" b="1" dirty="0">
              <a:latin typeface="方正大标宋简体" pitchFamily="2" charset="-122"/>
              <a:ea typeface="微软雅黑" panose="020B0503020204020204" pitchFamily="34" charset="-122"/>
            </a:endParaRPr>
          </a:p>
        </p:txBody>
      </p:sp>
      <p:sp>
        <p:nvSpPr>
          <p:cNvPr id="32774" name="矩形 8"/>
          <p:cNvSpPr/>
          <p:nvPr/>
        </p:nvSpPr>
        <p:spPr>
          <a:xfrm>
            <a:off x="714375" y="2500313"/>
            <a:ext cx="7715250" cy="1106487"/>
          </a:xfrm>
          <a:prstGeom prst="rect">
            <a:avLst/>
          </a:prstGeom>
          <a:noFill/>
          <a:ln w="9525">
            <a:noFill/>
          </a:ln>
        </p:spPr>
        <p:txBody>
          <a:bodyPr>
            <a:spAutoFit/>
          </a:bodyPr>
          <a:p>
            <a:pPr indent="355600" algn="just" eaLnBrk="1" hangingPunct="1"/>
            <a:r>
              <a:rPr lang="zh-CN" altLang="en-US" sz="2200" dirty="0">
                <a:latin typeface="宋体" panose="02010600030101010101" pitchFamily="2" charset="-122"/>
                <a:ea typeface="微软雅黑" panose="020B0503020204020204" pitchFamily="34" charset="-122"/>
              </a:rPr>
              <a:t>  是指生产经营单位的生产经营者或管理人员违反安全生产方针、政策、法律、条例、规程、规章制度和有关规定安排或指挥生产的行为。</a:t>
            </a:r>
            <a:endParaRPr lang="zh-CN" altLang="en-US" sz="2200" dirty="0">
              <a:latin typeface="宋体" panose="02010600030101010101" pitchFamily="2" charset="-122"/>
              <a:ea typeface="微软雅黑" panose="020B0503020204020204" pitchFamily="34" charset="-122"/>
            </a:endParaRPr>
          </a:p>
        </p:txBody>
      </p:sp>
    </p:spTree>
  </p:cSld>
  <p:clrMapOvr>
    <a:masterClrMapping/>
  </p:clrMapOvr>
  <p:transition>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3"/>
          <p:cNvSpPr>
            <a:spLocks noGrp="1"/>
          </p:cNvSpPr>
          <p:nvPr>
            <p:ph type="body" idx="4294967295"/>
          </p:nvPr>
        </p:nvSpPr>
        <p:spPr>
          <a:xfrm>
            <a:off x="342900" y="2824163"/>
            <a:ext cx="8229600" cy="3033712"/>
          </a:xfrm>
          <a:prstGeom prst="rect">
            <a:avLst/>
          </a:prstGeom>
          <a:noFill/>
          <a:ln w="9525">
            <a:noFill/>
          </a:ln>
        </p:spPr>
        <p:txBody>
          <a:bodyPr/>
          <a:p>
            <a:pPr marL="0" indent="0" algn="just" eaLnBrk="1" hangingPunct="1">
              <a:buNone/>
            </a:pPr>
            <a:r>
              <a:rPr lang="zh-CN" altLang="en-US" sz="2000" b="1" dirty="0">
                <a:ea typeface="微软雅黑" panose="020B0503020204020204" pitchFamily="34" charset="-122"/>
              </a:rPr>
              <a:t>防范措施：</a:t>
            </a:r>
            <a:endParaRPr lang="zh-CN" altLang="en-US" sz="2000" b="1" dirty="0">
              <a:ea typeface="微软雅黑" panose="020B0503020204020204" pitchFamily="34" charset="-122"/>
            </a:endParaRPr>
          </a:p>
          <a:p>
            <a:pPr marL="0" indent="0" algn="just" eaLnBrk="1" hangingPunct="1">
              <a:buNone/>
            </a:pPr>
            <a:r>
              <a:rPr lang="zh-CN" altLang="en-US" sz="2000" dirty="0">
                <a:ea typeface="微软雅黑" panose="020B0503020204020204" pitchFamily="34" charset="-122"/>
              </a:rPr>
              <a:t>（一）对安全阀设置不合理问题进行完善，并对其他工艺系统展开调查，发现问题及时整改。</a:t>
            </a:r>
            <a:endParaRPr lang="zh-CN" altLang="en-US" sz="2000" dirty="0">
              <a:ea typeface="微软雅黑" panose="020B0503020204020204" pitchFamily="34" charset="-122"/>
            </a:endParaRPr>
          </a:p>
          <a:p>
            <a:pPr marL="0" indent="0" algn="just" eaLnBrk="1" hangingPunct="1">
              <a:buNone/>
            </a:pPr>
            <a:r>
              <a:rPr lang="zh-CN" altLang="en-US" sz="2000" dirty="0">
                <a:ea typeface="微软雅黑" panose="020B0503020204020204" pitchFamily="34" charset="-122"/>
              </a:rPr>
              <a:t>（二）备用设备隔离措施要严密，针对备用设备隔离不严问题，必须加强设备检查和维护管理，对于生产过程中设备状态，要全面掌握，尤其是关键阀门的开关状态必须明确制度，必要时对开关阀门采取上锁措施。</a:t>
            </a:r>
            <a:endParaRPr lang="zh-CN" altLang="en-US" sz="2000" dirty="0">
              <a:ea typeface="微软雅黑" panose="020B0503020204020204" pitchFamily="34" charset="-122"/>
            </a:endParaRPr>
          </a:p>
          <a:p>
            <a:pPr marL="0" indent="0" algn="just" eaLnBrk="1" hangingPunct="1">
              <a:buNone/>
            </a:pPr>
            <a:r>
              <a:rPr lang="zh-CN" altLang="en-US" sz="2000" dirty="0">
                <a:ea typeface="微软雅黑" panose="020B0503020204020204" pitchFamily="34" charset="-122"/>
              </a:rPr>
              <a:t>（三）进一步完善监控仪表、仪器和设备。 进一步研究深化、细化压力容器安全检查的办法，通过技术手段查找和处理事故隐患。</a:t>
            </a:r>
            <a:endParaRPr lang="zh-CN" altLang="en-US" sz="2000" dirty="0">
              <a:ea typeface="微软雅黑" panose="020B0503020204020204" pitchFamily="34" charset="-122"/>
            </a:endParaRPr>
          </a:p>
        </p:txBody>
      </p:sp>
      <p:sp>
        <p:nvSpPr>
          <p:cNvPr id="118787" name="TextBox 2"/>
          <p:cNvSpPr txBox="1"/>
          <p:nvPr/>
        </p:nvSpPr>
        <p:spPr>
          <a:xfrm>
            <a:off x="71438" y="1071563"/>
            <a:ext cx="6072187"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4</a:t>
            </a:r>
            <a:r>
              <a:rPr lang="zh-CN" altLang="en-US" sz="2500" b="1" dirty="0">
                <a:latin typeface="方正大标宋简体" pitchFamily="2" charset="-122"/>
                <a:ea typeface="微软雅黑" panose="020B0503020204020204" pitchFamily="34" charset="-122"/>
              </a:rPr>
              <a:t>、山西某化工厂压力容器爆炸事故案例</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3"/>
          <p:cNvSpPr>
            <a:spLocks noGrp="1"/>
          </p:cNvSpPr>
          <p:nvPr>
            <p:ph type="body" idx="4294967295"/>
          </p:nvPr>
        </p:nvSpPr>
        <p:spPr>
          <a:xfrm>
            <a:off x="357188" y="2600325"/>
            <a:ext cx="8229600" cy="3257550"/>
          </a:xfrm>
          <a:prstGeom prst="rect">
            <a:avLst/>
          </a:prstGeom>
          <a:noFill/>
          <a:ln w="9525">
            <a:noFill/>
          </a:ln>
        </p:spPr>
        <p:txBody>
          <a:bodyPr/>
          <a:p>
            <a:pPr marL="0" indent="0" eaLnBrk="1" hangingPunct="1">
              <a:lnSpc>
                <a:spcPct val="90000"/>
              </a:lnSpc>
              <a:buNone/>
            </a:pPr>
            <a:r>
              <a:rPr lang="zh-CN" altLang="en-US" sz="2000" b="1" dirty="0">
                <a:latin typeface="宋体" panose="02010600030101010101" pitchFamily="2" charset="-122"/>
                <a:ea typeface="微软雅黑" panose="020B0503020204020204" pitchFamily="34" charset="-122"/>
              </a:rPr>
              <a:t>事故经过：</a:t>
            </a:r>
            <a:endParaRPr lang="zh-CN" altLang="en-US" sz="2000" b="1" dirty="0">
              <a:latin typeface="宋体" panose="02010600030101010101" pitchFamily="2" charset="-122"/>
              <a:ea typeface="微软雅黑" panose="020B0503020204020204" pitchFamily="34" charset="-122"/>
            </a:endParaRPr>
          </a:p>
          <a:p>
            <a:pPr marL="0" indent="0" eaLnBrk="1" hangingPunct="1">
              <a:lnSpc>
                <a:spcPct val="90000"/>
              </a:lnSpc>
              <a:buNone/>
            </a:pPr>
            <a:r>
              <a:rPr lang="en-US" altLang="zh-CN" sz="2000" dirty="0">
                <a:latin typeface="宋体" panose="02010600030101010101" pitchFamily="2" charset="-122"/>
                <a:ea typeface="微软雅黑" panose="020B0503020204020204" pitchFamily="34" charset="-122"/>
              </a:rPr>
              <a:t>    2007</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7</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27</a:t>
            </a:r>
            <a:r>
              <a:rPr lang="zh-CN" altLang="en-US" sz="2000" dirty="0">
                <a:latin typeface="宋体" panose="02010600030101010101" pitchFamily="2" charset="-122"/>
                <a:ea typeface="微软雅黑" panose="020B0503020204020204" pitchFamily="34" charset="-122"/>
              </a:rPr>
              <a:t>日</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55</a:t>
            </a:r>
            <a:r>
              <a:rPr lang="zh-CN" altLang="en-US" sz="2000" dirty="0">
                <a:latin typeface="宋体" panose="02010600030101010101" pitchFamily="2" charset="-122"/>
                <a:ea typeface="微软雅黑" panose="020B0503020204020204" pitchFamily="34" charset="-122"/>
              </a:rPr>
              <a:t>分左右，山东博丰大地工贸有限公司发生爆炸事故，造成</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人死亡。</a:t>
            </a:r>
            <a:endParaRPr lang="zh-CN" altLang="en-US" sz="2000" dirty="0">
              <a:latin typeface="宋体" panose="02010600030101010101" pitchFamily="2" charset="-122"/>
              <a:ea typeface="微软雅黑" panose="020B0503020204020204" pitchFamily="34" charset="-122"/>
            </a:endParaRPr>
          </a:p>
          <a:p>
            <a:pPr marL="0" indent="0" eaLnBrk="1" hangingPunct="1">
              <a:lnSpc>
                <a:spcPct val="90000"/>
              </a:lnSpc>
              <a:buNone/>
            </a:pPr>
            <a:r>
              <a:rPr lang="zh-CN" altLang="en-US" sz="2000" dirty="0">
                <a:latin typeface="宋体" panose="02010600030101010101" pitchFamily="2" charset="-122"/>
                <a:ea typeface="微软雅黑" panose="020B0503020204020204" pitchFamily="34" charset="-122"/>
              </a:rPr>
              <a:t>    山东博丰大地工贸有限公司位于敬仲镇工业区，职工人数</a:t>
            </a:r>
            <a:r>
              <a:rPr lang="en-US" altLang="zh-CN" sz="2000" dirty="0">
                <a:latin typeface="宋体" panose="02010600030101010101" pitchFamily="2" charset="-122"/>
                <a:ea typeface="微软雅黑" panose="020B0503020204020204" pitchFamily="34" charset="-122"/>
              </a:rPr>
              <a:t>100</a:t>
            </a:r>
            <a:r>
              <a:rPr lang="zh-CN" altLang="en-US" sz="2000" dirty="0">
                <a:latin typeface="宋体" panose="02010600030101010101" pitchFamily="2" charset="-122"/>
                <a:ea typeface="微软雅黑" panose="020B0503020204020204" pitchFamily="34" charset="-122"/>
              </a:rPr>
              <a:t>人，主要产品为甲醛、乙醛、季戊四醇，副产甲酸钠、甲酸钙。</a:t>
            </a:r>
            <a:r>
              <a:rPr lang="en-US" altLang="zh-CN" sz="2000" dirty="0">
                <a:latin typeface="宋体" panose="02010600030101010101" pitchFamily="2" charset="-122"/>
                <a:ea typeface="微软雅黑" panose="020B0503020204020204" pitchFamily="34" charset="-122"/>
              </a:rPr>
              <a:t>2007</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7</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23</a:t>
            </a:r>
            <a:r>
              <a:rPr lang="zh-CN" altLang="en-US" sz="2000" dirty="0">
                <a:latin typeface="宋体" panose="02010600030101010101" pitchFamily="2" charset="-122"/>
                <a:ea typeface="微软雅黑" panose="020B0503020204020204" pitchFamily="34" charset="-122"/>
              </a:rPr>
              <a:t>日，公司生产经理齐建军联系无资质施工队负责人许金年为本公司一新建的季戊四醇母液沉降罐进行除锈防腐。双方签定安全合同后，</a:t>
            </a:r>
            <a:r>
              <a:rPr lang="en-US" altLang="zh-CN" sz="2000" dirty="0">
                <a:latin typeface="宋体" panose="02010600030101010101" pitchFamily="2" charset="-122"/>
                <a:ea typeface="微软雅黑" panose="020B0503020204020204" pitchFamily="34" charset="-122"/>
              </a:rPr>
              <a:t>7</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25</a:t>
            </a:r>
            <a:r>
              <a:rPr lang="zh-CN" altLang="en-US" sz="2000" dirty="0">
                <a:latin typeface="宋体" panose="02010600030101010101" pitchFamily="2" charset="-122"/>
                <a:ea typeface="微软雅黑" panose="020B0503020204020204" pitchFamily="34" charset="-122"/>
              </a:rPr>
              <a:t>日下午许金年带领操作工陈光亮、陈长军开始除锈作业。</a:t>
            </a:r>
            <a:r>
              <a:rPr lang="en-US" altLang="zh-CN" sz="2000" dirty="0">
                <a:latin typeface="宋体" panose="02010600030101010101" pitchFamily="2" charset="-122"/>
                <a:ea typeface="微软雅黑" panose="020B0503020204020204" pitchFamily="34" charset="-122"/>
              </a:rPr>
              <a:t>7</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27</a:t>
            </a:r>
            <a:r>
              <a:rPr lang="zh-CN" altLang="en-US" sz="2000" dirty="0">
                <a:latin typeface="宋体" panose="02010600030101010101" pitchFamily="2" charset="-122"/>
                <a:ea typeface="微软雅黑" panose="020B0503020204020204" pitchFamily="34" charset="-122"/>
              </a:rPr>
              <a:t>日早上，许金年安排陈光亮、陈长军轮流进罐作业，二人在未启用罐底部空气压缩机的情况下进行防腐作业。</a:t>
            </a:r>
            <a:r>
              <a:rPr lang="en-US" altLang="zh-CN" sz="2000" dirty="0">
                <a:latin typeface="宋体" panose="02010600030101010101" pitchFamily="2" charset="-122"/>
                <a:ea typeface="微软雅黑" panose="020B0503020204020204" pitchFamily="34" charset="-122"/>
              </a:rPr>
              <a:t>8</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55</a:t>
            </a:r>
            <a:r>
              <a:rPr lang="zh-CN" altLang="en-US" sz="2000" dirty="0">
                <a:latin typeface="宋体" panose="02010600030101010101" pitchFamily="2" charset="-122"/>
                <a:ea typeface="微软雅黑" panose="020B0503020204020204" pitchFamily="34" charset="-122"/>
              </a:rPr>
              <a:t>分左右，该罐突然发生爆炸，造成</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人受伤，后经抢救无效死亡。</a:t>
            </a:r>
            <a:endParaRPr lang="zh-CN" altLang="en-US" sz="2000" dirty="0">
              <a:latin typeface="宋体" panose="02010600030101010101" pitchFamily="2" charset="-122"/>
              <a:ea typeface="微软雅黑" panose="020B0503020204020204" pitchFamily="34" charset="-122"/>
            </a:endParaRPr>
          </a:p>
        </p:txBody>
      </p:sp>
      <p:sp>
        <p:nvSpPr>
          <p:cNvPr id="119811" name="TextBox 3"/>
          <p:cNvSpPr txBox="1"/>
          <p:nvPr/>
        </p:nvSpPr>
        <p:spPr>
          <a:xfrm>
            <a:off x="71438" y="1071563"/>
            <a:ext cx="7500937"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5</a:t>
            </a:r>
            <a:r>
              <a:rPr lang="zh-CN" altLang="en-US" sz="2500" b="1" dirty="0">
                <a:latin typeface="方正大标宋简体" pitchFamily="2" charset="-122"/>
                <a:ea typeface="微软雅黑" panose="020B0503020204020204" pitchFamily="34" charset="-122"/>
              </a:rPr>
              <a:t>、山东博丰大地工贸 “</a:t>
            </a:r>
            <a:r>
              <a:rPr lang="en-US" altLang="zh-CN" sz="2500" b="1" dirty="0">
                <a:latin typeface="方正大标宋简体" pitchFamily="2" charset="-122"/>
                <a:ea typeface="微软雅黑" panose="020B0503020204020204" pitchFamily="34" charset="-122"/>
              </a:rPr>
              <a:t>7.27”</a:t>
            </a:r>
            <a:r>
              <a:rPr lang="zh-CN" altLang="en-US" sz="2500" b="1" dirty="0">
                <a:latin typeface="方正大标宋简体" pitchFamily="2" charset="-122"/>
                <a:ea typeface="微软雅黑" panose="020B0503020204020204" pitchFamily="34" charset="-122"/>
              </a:rPr>
              <a:t>爆炸事故</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1" name="Rectangle 3"/>
          <p:cNvSpPr>
            <a:spLocks noGrp="1" noChangeArrowheads="1"/>
          </p:cNvSpPr>
          <p:nvPr>
            <p:ph type="body" idx="4294967295"/>
          </p:nvPr>
        </p:nvSpPr>
        <p:spPr>
          <a:xfrm>
            <a:off x="500063" y="2857500"/>
            <a:ext cx="8229600" cy="3357563"/>
          </a:xfrm>
          <a:prstGeom prst="rect">
            <a:avLst/>
          </a:prstGeom>
        </p:spPr>
        <p:txBody>
          <a:bodyPr/>
          <a:lstStyle/>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事故原因：</a:t>
            </a:r>
            <a:endParaRPr kumimoji="0" lang="zh-CN" altLang="en-US" sz="20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山东博丰大地工贸有限公司在防腐施工前及防腐作业过程中，未按规定对罐内前期涂刷的防腐涂料挥发的可燃气体进行检测分析，且施工人员违规使用非防爆照明灯具、抽风机等电器，致使罐内达到爆炸极限的可燃气体遇电火花发生爆炸。</a:t>
            </a:r>
            <a:endPar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防范措施：</a:t>
            </a:r>
            <a:endParaRPr kumimoji="0" lang="zh-CN" altLang="en-US" sz="20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（一）进入受限空间作业前，应按规定对受限空间的可燃气体进行检测分析。</a:t>
            </a:r>
            <a:endPar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（二）施工人员在爆炸性作业场所必须使用防爆电气设备和照明灯具。</a:t>
            </a:r>
            <a:endPar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just" defTabSz="914400" rtl="0" eaLnBrk="1" fontAlgn="auto" latinLnBrk="0" hangingPunct="1">
              <a:lnSpc>
                <a:spcPct val="9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（三）加强职工安全教育培训，增强安全意识。</a:t>
            </a:r>
            <a:endParaRPr kumimoji="0" lang="zh-CN" altLang="en-US" sz="2000" b="1" i="0" u="none" strike="noStrike" kern="1200" cap="none" spc="0" normalizeH="0" baseline="0" noProof="1">
              <a:ln>
                <a:noFill/>
              </a:ln>
              <a:solidFill>
                <a:srgbClr val="FF0000"/>
              </a:solidFill>
              <a:effectLst>
                <a:outerShdw blurRad="38100" dist="38100" dir="2700000" algn="tl">
                  <a:srgbClr val="000000"/>
                </a:outerShdw>
              </a:effectLst>
              <a:uLnTx/>
              <a:uFillTx/>
              <a:latin typeface="+mn-lt"/>
              <a:ea typeface="微软雅黑" panose="020B0503020204020204" pitchFamily="34" charset="-122"/>
              <a:cs typeface="+mn-cs"/>
            </a:endParaRPr>
          </a:p>
        </p:txBody>
      </p:sp>
      <p:sp>
        <p:nvSpPr>
          <p:cNvPr id="120835" name="TextBox 2"/>
          <p:cNvSpPr txBox="1"/>
          <p:nvPr/>
        </p:nvSpPr>
        <p:spPr>
          <a:xfrm>
            <a:off x="71438" y="1071563"/>
            <a:ext cx="7500937"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5</a:t>
            </a:r>
            <a:r>
              <a:rPr lang="zh-CN" altLang="en-US" sz="2500" b="1" dirty="0">
                <a:latin typeface="方正大标宋简体" pitchFamily="2" charset="-122"/>
                <a:ea typeface="微软雅黑" panose="020B0503020204020204" pitchFamily="34" charset="-122"/>
              </a:rPr>
              <a:t>、山东博丰大地工贸 “</a:t>
            </a:r>
            <a:r>
              <a:rPr lang="en-US" altLang="zh-CN" sz="2500" b="1" dirty="0">
                <a:latin typeface="方正大标宋简体" pitchFamily="2" charset="-122"/>
                <a:ea typeface="微软雅黑" panose="020B0503020204020204" pitchFamily="34" charset="-122"/>
              </a:rPr>
              <a:t>7.27”</a:t>
            </a:r>
            <a:r>
              <a:rPr lang="zh-CN" altLang="en-US" sz="2500" b="1" dirty="0">
                <a:latin typeface="方正大标宋简体" pitchFamily="2" charset="-122"/>
                <a:ea typeface="微软雅黑" panose="020B0503020204020204" pitchFamily="34" charset="-122"/>
              </a:rPr>
              <a:t>爆炸事故</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1855788"/>
            <a:ext cx="5214938"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3"/>
          <p:cNvSpPr>
            <a:spLocks noGrp="1"/>
          </p:cNvSpPr>
          <p:nvPr>
            <p:ph type="body" idx="4294967295"/>
          </p:nvPr>
        </p:nvSpPr>
        <p:spPr>
          <a:xfrm>
            <a:off x="357188" y="2071688"/>
            <a:ext cx="8215312" cy="450056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事故经过：</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2006</a:t>
            </a:r>
            <a:r>
              <a:rPr lang="zh-CN" altLang="en-US" sz="2000" dirty="0">
                <a:latin typeface="宋体" panose="02010600030101010101" pitchFamily="2" charset="-122"/>
                <a:ea typeface="微软雅黑" panose="020B0503020204020204" pitchFamily="34" charset="-122"/>
              </a:rPr>
              <a:t>年</a:t>
            </a:r>
            <a:r>
              <a:rPr lang="en-US" altLang="zh-CN" sz="2000" dirty="0">
                <a:latin typeface="宋体" panose="02010600030101010101" pitchFamily="2" charset="-122"/>
                <a:ea typeface="微软雅黑" panose="020B0503020204020204" pitchFamily="34" charset="-122"/>
              </a:rPr>
              <a:t>3</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13</a:t>
            </a:r>
            <a:r>
              <a:rPr lang="zh-CN" altLang="en-US" sz="2000" dirty="0">
                <a:latin typeface="宋体" panose="02010600030101010101" pitchFamily="2" charset="-122"/>
                <a:ea typeface="微软雅黑" panose="020B0503020204020204" pitchFamily="34" charset="-122"/>
              </a:rPr>
              <a:t>日上午</a:t>
            </a:r>
            <a:r>
              <a:rPr lang="en-US" altLang="zh-CN" sz="2000" dirty="0">
                <a:latin typeface="宋体" panose="02010600030101010101" pitchFamily="2" charset="-122"/>
                <a:ea typeface="微软雅黑" panose="020B0503020204020204" pitchFamily="34" charset="-122"/>
              </a:rPr>
              <a:t>9</a:t>
            </a:r>
            <a:r>
              <a:rPr lang="zh-CN" altLang="en-US" sz="2000" dirty="0">
                <a:latin typeface="宋体" panose="02010600030101010101" pitchFamily="2" charset="-122"/>
                <a:ea typeface="微软雅黑" panose="020B0503020204020204" pitchFamily="34" charset="-122"/>
              </a:rPr>
              <a:t>点</a:t>
            </a:r>
            <a:r>
              <a:rPr lang="en-US" altLang="zh-CN" sz="2000" dirty="0">
                <a:latin typeface="宋体" panose="02010600030101010101" pitchFamily="2" charset="-122"/>
                <a:ea typeface="微软雅黑" panose="020B0503020204020204" pitchFamily="34" charset="-122"/>
              </a:rPr>
              <a:t>10</a:t>
            </a:r>
            <a:r>
              <a:rPr lang="zh-CN" altLang="en-US" sz="2000" dirty="0">
                <a:latin typeface="宋体" panose="02010600030101010101" pitchFamily="2" charset="-122"/>
                <a:ea typeface="微软雅黑" panose="020B0503020204020204" pitchFamily="34" charset="-122"/>
              </a:rPr>
              <a:t>分，山东德齐龙化工集团一厂三车间发生氮氢气体泄漏爆炸事故</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造成</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人死亡，</a:t>
            </a:r>
            <a:r>
              <a:rPr lang="en-US" altLang="zh-CN" sz="2000" dirty="0">
                <a:latin typeface="宋体" panose="02010600030101010101" pitchFamily="2" charset="-122"/>
                <a:ea typeface="微软雅黑" panose="020B0503020204020204" pitchFamily="34" charset="-122"/>
              </a:rPr>
              <a:t>11</a:t>
            </a:r>
            <a:r>
              <a:rPr lang="zh-CN" altLang="en-US" sz="2000" dirty="0">
                <a:latin typeface="宋体" panose="02010600030101010101" pitchFamily="2" charset="-122"/>
                <a:ea typeface="微软雅黑" panose="020B0503020204020204" pitchFamily="34" charset="-122"/>
              </a:rPr>
              <a:t>人受伤，其中重伤６人，轻伤５人，直接经济损失 </a:t>
            </a:r>
            <a:r>
              <a:rPr lang="en-US" altLang="zh-CN" sz="2000" dirty="0">
                <a:latin typeface="宋体" panose="02010600030101010101" pitchFamily="2" charset="-122"/>
                <a:ea typeface="微软雅黑" panose="020B0503020204020204" pitchFamily="34" charset="-122"/>
              </a:rPr>
              <a:t>40 </a:t>
            </a:r>
            <a:r>
              <a:rPr lang="zh-CN" altLang="en-US" sz="2000" dirty="0">
                <a:latin typeface="宋体" panose="02010600030101010101" pitchFamily="2" charset="-122"/>
                <a:ea typeface="微软雅黑" panose="020B0503020204020204" pitchFamily="34" charset="-122"/>
              </a:rPr>
              <a:t>万元。</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3</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13</a:t>
            </a:r>
            <a:r>
              <a:rPr lang="zh-CN" altLang="en-US" sz="2000" dirty="0">
                <a:latin typeface="宋体" panose="02010600030101010101" pitchFamily="2" charset="-122"/>
                <a:ea typeface="微软雅黑" panose="020B0503020204020204" pitchFamily="34" charset="-122"/>
              </a:rPr>
              <a:t>日上午</a:t>
            </a:r>
            <a:r>
              <a:rPr lang="en-US" altLang="zh-CN" sz="2000" dirty="0">
                <a:latin typeface="宋体" panose="02010600030101010101" pitchFamily="2" charset="-122"/>
                <a:ea typeface="微软雅黑" panose="020B0503020204020204" pitchFamily="34" charset="-122"/>
              </a:rPr>
              <a:t>9</a:t>
            </a:r>
            <a:r>
              <a:rPr lang="zh-CN" altLang="en-US" sz="2000" dirty="0">
                <a:latin typeface="宋体" panose="02010600030101010101" pitchFamily="2" charset="-122"/>
                <a:ea typeface="微软雅黑" panose="020B0503020204020204" pitchFamily="34" charset="-122"/>
              </a:rPr>
              <a:t>点</a:t>
            </a:r>
            <a:r>
              <a:rPr lang="en-US" altLang="zh-CN" sz="2000" dirty="0">
                <a:latin typeface="宋体" panose="02010600030101010101" pitchFamily="2" charset="-122"/>
                <a:ea typeface="微软雅黑" panose="020B0503020204020204" pitchFamily="34" charset="-122"/>
              </a:rPr>
              <a:t>10</a:t>
            </a:r>
            <a:r>
              <a:rPr lang="zh-CN" altLang="en-US" sz="2000" dirty="0">
                <a:latin typeface="宋体" panose="02010600030101010101" pitchFamily="2" charset="-122"/>
                <a:ea typeface="微软雅黑" panose="020B0503020204020204" pitchFamily="34" charset="-122"/>
              </a:rPr>
              <a:t>分，德齐龙化工集团一厂三车间在工作压力正常的情况下</a:t>
            </a:r>
            <a:r>
              <a:rPr lang="en-US" altLang="zh-CN" sz="2000" dirty="0">
                <a:latin typeface="宋体" panose="02010600030101010101" pitchFamily="2" charset="-122"/>
                <a:ea typeface="微软雅黑" panose="020B0503020204020204" pitchFamily="34" charset="-122"/>
              </a:rPr>
              <a:t>(</a:t>
            </a:r>
            <a:r>
              <a:rPr lang="zh-CN" altLang="en-US" sz="2000" dirty="0">
                <a:latin typeface="宋体" panose="02010600030101010101" pitchFamily="2" charset="-122"/>
                <a:ea typeface="微软雅黑" panose="020B0503020204020204" pitchFamily="34" charset="-122"/>
              </a:rPr>
              <a:t>该系统设计压力为</a:t>
            </a:r>
            <a:r>
              <a:rPr lang="en-US" altLang="zh-CN" sz="2000" dirty="0">
                <a:latin typeface="宋体" panose="02010600030101010101" pitchFamily="2" charset="-122"/>
                <a:ea typeface="微软雅黑" panose="020B0503020204020204" pitchFamily="34" charset="-122"/>
              </a:rPr>
              <a:t>32MPa</a:t>
            </a:r>
            <a:r>
              <a:rPr lang="zh-CN" altLang="en-US" sz="2000" dirty="0">
                <a:latin typeface="宋体" panose="02010600030101010101" pitchFamily="2" charset="-122"/>
                <a:ea typeface="微软雅黑" panose="020B0503020204020204" pitchFamily="34" charset="-122"/>
              </a:rPr>
              <a:t>，实际操作压力为</a:t>
            </a:r>
            <a:r>
              <a:rPr lang="en-US" altLang="zh-CN" sz="2000" dirty="0">
                <a:latin typeface="宋体" panose="02010600030101010101" pitchFamily="2" charset="-122"/>
                <a:ea typeface="微软雅黑" panose="020B0503020204020204" pitchFamily="34" charset="-122"/>
              </a:rPr>
              <a:t>28.6-29.2MPa)</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号</a:t>
            </a:r>
            <a:r>
              <a:rPr lang="en-US" altLang="zh-CN" sz="2000" dirty="0">
                <a:latin typeface="宋体" panose="02010600030101010101" pitchFamily="2" charset="-122"/>
                <a:ea typeface="微软雅黑" panose="020B0503020204020204" pitchFamily="34" charset="-122"/>
              </a:rPr>
              <a:t>4M40</a:t>
            </a:r>
            <a:r>
              <a:rPr lang="zh-CN" altLang="en-US" sz="2000" dirty="0">
                <a:latin typeface="宋体" panose="02010600030101010101" pitchFamily="2" charset="-122"/>
                <a:ea typeface="微软雅黑" panose="020B0503020204020204" pitchFamily="34" charset="-122"/>
              </a:rPr>
              <a:t>压缩机六段油分出口止回阀法兰与进口管（管道直径</a:t>
            </a:r>
            <a:r>
              <a:rPr lang="en-US" altLang="zh-CN" sz="2000" dirty="0">
                <a:latin typeface="宋体" panose="02010600030101010101" pitchFamily="2" charset="-122"/>
                <a:ea typeface="微软雅黑" panose="020B0503020204020204" pitchFamily="34" charset="-122"/>
              </a:rPr>
              <a:t>102mm</a:t>
            </a:r>
            <a:r>
              <a:rPr lang="zh-CN" altLang="en-US" sz="2000" dirty="0">
                <a:latin typeface="宋体" panose="02010600030101010101" pitchFamily="2" charset="-122"/>
                <a:ea typeface="微软雅黑" panose="020B0503020204020204" pitchFamily="34" charset="-122"/>
              </a:rPr>
              <a:t>）突然脱落，造成氮氢气体（氮气</a:t>
            </a:r>
            <a:r>
              <a:rPr lang="en-US" altLang="zh-CN" sz="2000" dirty="0">
                <a:latin typeface="宋体" panose="02010600030101010101" pitchFamily="2" charset="-122"/>
                <a:ea typeface="微软雅黑" panose="020B0503020204020204" pitchFamily="34" charset="-122"/>
              </a:rPr>
              <a:t>25</a:t>
            </a:r>
            <a:r>
              <a:rPr lang="zh-CN" altLang="en-US" sz="2000" dirty="0">
                <a:latin typeface="宋体" panose="02010600030101010101" pitchFamily="2" charset="-122"/>
                <a:ea typeface="微软雅黑" panose="020B0503020204020204" pitchFamily="34" charset="-122"/>
              </a:rPr>
              <a:t>％、氢气</a:t>
            </a:r>
            <a:r>
              <a:rPr lang="en-US" altLang="zh-CN" sz="2000" dirty="0">
                <a:latin typeface="宋体" panose="02010600030101010101" pitchFamily="2" charset="-122"/>
                <a:ea typeface="微软雅黑" panose="020B0503020204020204" pitchFamily="34" charset="-122"/>
              </a:rPr>
              <a:t>73</a:t>
            </a:r>
            <a:r>
              <a:rPr lang="zh-CN" altLang="en-US" sz="2000" dirty="0">
                <a:latin typeface="宋体" panose="02010600030101010101" pitchFamily="2" charset="-122"/>
                <a:ea typeface="微软雅黑" panose="020B0503020204020204" pitchFamily="34" charset="-122"/>
              </a:rPr>
              <a:t>％、甲烷</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％）瞬间泄漏，大量泄漏的氢气与空气混合达到爆炸极限（</a:t>
            </a:r>
            <a:r>
              <a:rPr lang="en-US" altLang="zh-CN" sz="2000" dirty="0">
                <a:latin typeface="宋体" panose="02010600030101010101" pitchFamily="2" charset="-122"/>
                <a:ea typeface="微软雅黑" panose="020B0503020204020204" pitchFamily="34" charset="-122"/>
              </a:rPr>
              <a:t>4—74.2%</a:t>
            </a:r>
            <a:r>
              <a:rPr lang="zh-CN" altLang="en-US" sz="2000" dirty="0">
                <a:latin typeface="宋体" panose="02010600030101010101" pitchFamily="2" charset="-122"/>
                <a:ea typeface="微软雅黑" panose="020B0503020204020204" pitchFamily="34" charset="-122"/>
              </a:rPr>
              <a:t>），遇被弹出的止回阀摩擦撞击铁管产生火花引发爆炸事故，造成</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人死亡，</a:t>
            </a:r>
            <a:r>
              <a:rPr lang="en-US" altLang="zh-CN" sz="2000" dirty="0">
                <a:latin typeface="宋体" panose="02010600030101010101" pitchFamily="2" charset="-122"/>
                <a:ea typeface="微软雅黑" panose="020B0503020204020204" pitchFamily="34" charset="-122"/>
              </a:rPr>
              <a:t>11</a:t>
            </a:r>
            <a:r>
              <a:rPr lang="zh-CN" altLang="en-US" sz="2000" dirty="0">
                <a:latin typeface="宋体" panose="02010600030101010101" pitchFamily="2" charset="-122"/>
                <a:ea typeface="微软雅黑" panose="020B0503020204020204" pitchFamily="34" charset="-122"/>
              </a:rPr>
              <a:t>人受伤。因爆炸所形成的冲击波，造成车间后面的煤气管道震裂泄漏引发大火。事故发生后，德齐龙化工集团迅速启动厂内事故应急救援预案，厂内消防员、消防车及时赶赴现场灭火的同时，及时报警增援。县委、县政府及有关部门主要领导闻讯后，及时赶往现场，立即启动县级应急救援预案，冒着生命危险指挥抢险救护工作，受伤职工被立即送往医院，得到了及时抢救和治疗。在消防官兵和本厂职工的共同努力下，</a:t>
            </a:r>
            <a:r>
              <a:rPr lang="en-US" altLang="zh-CN" sz="2000" dirty="0">
                <a:latin typeface="宋体" panose="02010600030101010101" pitchFamily="2" charset="-122"/>
                <a:ea typeface="微软雅黑" panose="020B0503020204020204" pitchFamily="34" charset="-122"/>
              </a:rPr>
              <a:t>10</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40</a:t>
            </a:r>
            <a:r>
              <a:rPr lang="zh-CN" altLang="en-US" sz="2000" dirty="0">
                <a:latin typeface="宋体" panose="02010600030101010101" pitchFamily="2" charset="-122"/>
                <a:ea typeface="微软雅黑" panose="020B0503020204020204" pitchFamily="34" charset="-122"/>
              </a:rPr>
              <a:t>分，明火全部扑灭，消除了安全隐患，抢险救援工作结束。</a:t>
            </a:r>
            <a:endParaRPr lang="zh-CN" altLang="en-US" sz="2000" dirty="0">
              <a:latin typeface="宋体" panose="02010600030101010101" pitchFamily="2" charset="-122"/>
              <a:ea typeface="微软雅黑" panose="020B0503020204020204" pitchFamily="34" charset="-122"/>
            </a:endParaRPr>
          </a:p>
        </p:txBody>
      </p:sp>
      <p:sp>
        <p:nvSpPr>
          <p:cNvPr id="121859" name="TextBox 3"/>
          <p:cNvSpPr txBox="1"/>
          <p:nvPr/>
        </p:nvSpPr>
        <p:spPr>
          <a:xfrm>
            <a:off x="71438" y="1071563"/>
            <a:ext cx="7143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6</a:t>
            </a:r>
            <a:r>
              <a:rPr lang="zh-CN" altLang="en-US" sz="2500" b="1" dirty="0">
                <a:latin typeface="方正大标宋简体" pitchFamily="2" charset="-122"/>
                <a:ea typeface="微软雅黑" panose="020B0503020204020204" pitchFamily="34" charset="-122"/>
              </a:rPr>
              <a:t>、山东德齐龙化工集团氮氢气体泄漏爆炸事故</a:t>
            </a:r>
            <a:endParaRPr lang="zh-CN" altLang="en-US" sz="2500" b="1" dirty="0">
              <a:latin typeface="方正大标宋简体" pitchFamily="2" charset="-122"/>
              <a:ea typeface="微软雅黑" panose="020B0503020204020204" pitchFamily="34" charset="-122"/>
            </a:endParaRPr>
          </a:p>
        </p:txBody>
      </p:sp>
      <p:cxnSp>
        <p:nvCxnSpPr>
          <p:cNvPr id="5" name="直接连接符 4"/>
          <p:cNvCxnSpPr/>
          <p:nvPr/>
        </p:nvCxnSpPr>
        <p:spPr>
          <a:xfrm>
            <a:off x="785813" y="1855788"/>
            <a:ext cx="62150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3"/>
          <p:cNvSpPr>
            <a:spLocks noGrp="1"/>
          </p:cNvSpPr>
          <p:nvPr>
            <p:ph type="body" idx="4294967295"/>
          </p:nvPr>
        </p:nvSpPr>
        <p:spPr>
          <a:xfrm>
            <a:off x="271463" y="1128713"/>
            <a:ext cx="8515350" cy="5586412"/>
          </a:xfrm>
          <a:prstGeom prst="rect">
            <a:avLst/>
          </a:prstGeom>
          <a:noFill/>
          <a:ln w="9525">
            <a:noFill/>
          </a:ln>
        </p:spPr>
        <p:txBody>
          <a:bodyPr/>
          <a:p>
            <a:pPr marL="0" indent="0" algn="just" eaLnBrk="1" hangingPunct="1">
              <a:lnSpc>
                <a:spcPct val="80000"/>
              </a:lnSpc>
              <a:buNone/>
            </a:pPr>
            <a:r>
              <a:rPr lang="zh-CN" altLang="en-US" sz="2000" b="1" dirty="0">
                <a:latin typeface="宋体" panose="02010600030101010101" pitchFamily="2" charset="-122"/>
                <a:ea typeface="微软雅黑" panose="020B0503020204020204" pitchFamily="34" charset="-122"/>
              </a:rPr>
              <a:t>事故原因：</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（一）直接原因</a:t>
            </a:r>
            <a:endParaRPr lang="en-US" altLang="zh-CN"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    经现场勘察和多方调查确认，一厂三车间</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号</a:t>
            </a:r>
            <a:r>
              <a:rPr lang="en-US" altLang="zh-CN" sz="2000" dirty="0">
                <a:latin typeface="宋体" panose="02010600030101010101" pitchFamily="2" charset="-122"/>
                <a:ea typeface="微软雅黑" panose="020B0503020204020204" pitchFamily="34" charset="-122"/>
              </a:rPr>
              <a:t>4</a:t>
            </a:r>
            <a:r>
              <a:rPr lang="zh-CN" altLang="en-US" sz="2000" dirty="0">
                <a:latin typeface="宋体" panose="02010600030101010101" pitchFamily="2" charset="-122"/>
                <a:ea typeface="微软雅黑" panose="020B0503020204020204" pitchFamily="34" charset="-122"/>
              </a:rPr>
              <a:t>Ｍ</a:t>
            </a:r>
            <a:r>
              <a:rPr lang="en-US" altLang="zh-CN" sz="2000" dirty="0">
                <a:latin typeface="宋体" panose="02010600030101010101" pitchFamily="2" charset="-122"/>
                <a:ea typeface="微软雅黑" panose="020B0503020204020204" pitchFamily="34" charset="-122"/>
              </a:rPr>
              <a:t>40</a:t>
            </a:r>
            <a:r>
              <a:rPr lang="zh-CN" altLang="en-US" sz="2000" dirty="0">
                <a:latin typeface="宋体" panose="02010600030101010101" pitchFamily="2" charset="-122"/>
                <a:ea typeface="微软雅黑" panose="020B0503020204020204" pitchFamily="34" charset="-122"/>
              </a:rPr>
              <a:t>压缩机六段油分出口止回阀因法兰内螺纹小径超差与进口管突然脱落，这是事故发生的直接原因（法兰内螺纹</a:t>
            </a:r>
            <a:r>
              <a:rPr lang="en-US" altLang="zh-CN" sz="2000" dirty="0">
                <a:latin typeface="宋体" panose="02010600030101010101" pitchFamily="2" charset="-122"/>
                <a:ea typeface="微软雅黑" panose="020B0503020204020204" pitchFamily="34" charset="-122"/>
              </a:rPr>
              <a:t>0°</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180°</a:t>
            </a:r>
            <a:r>
              <a:rPr lang="zh-CN" altLang="en-US" sz="2000" dirty="0">
                <a:latin typeface="宋体" panose="02010600030101010101" pitchFamily="2" charset="-122"/>
                <a:ea typeface="微软雅黑" panose="020B0503020204020204" pitchFamily="34" charset="-122"/>
              </a:rPr>
              <a:t>超差</a:t>
            </a:r>
            <a:r>
              <a:rPr lang="en-US" altLang="zh-CN" sz="2000" dirty="0">
                <a:latin typeface="宋体" panose="02010600030101010101" pitchFamily="2" charset="-122"/>
                <a:ea typeface="微软雅黑" panose="020B0503020204020204" pitchFamily="34" charset="-122"/>
              </a:rPr>
              <a:t>1.538mm</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90°</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270°</a:t>
            </a:r>
            <a:r>
              <a:rPr lang="zh-CN" altLang="en-US" sz="2000" dirty="0">
                <a:latin typeface="宋体" panose="02010600030101010101" pitchFamily="2" charset="-122"/>
                <a:ea typeface="微软雅黑" panose="020B0503020204020204" pitchFamily="34" charset="-122"/>
              </a:rPr>
              <a:t>超差</a:t>
            </a:r>
            <a:r>
              <a:rPr lang="en-US" altLang="zh-CN" sz="2000" dirty="0">
                <a:latin typeface="宋体" panose="02010600030101010101" pitchFamily="2" charset="-122"/>
                <a:ea typeface="微软雅黑" panose="020B0503020204020204" pitchFamily="34" charset="-122"/>
              </a:rPr>
              <a:t>1.618mm</a:t>
            </a:r>
            <a:r>
              <a:rPr lang="zh-CN" altLang="en-US" sz="2000" dirty="0">
                <a:latin typeface="宋体" panose="02010600030101010101" pitchFamily="2" charset="-122"/>
                <a:ea typeface="微软雅黑" panose="020B0503020204020204" pitchFamily="34" charset="-122"/>
              </a:rPr>
              <a:t>）。</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zh-CN" altLang="en-US" sz="2000" dirty="0">
                <a:latin typeface="宋体" panose="02010600030101010101" pitchFamily="2" charset="-122"/>
                <a:ea typeface="微软雅黑" panose="020B0503020204020204" pitchFamily="34" charset="-122"/>
              </a:rPr>
              <a:t>（一）主要原因</a:t>
            </a:r>
            <a:endParaRPr lang="en-US" altLang="zh-CN"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1</a:t>
            </a:r>
            <a:r>
              <a:rPr lang="zh-CN" altLang="en-US" sz="2000" dirty="0">
                <a:latin typeface="宋体" panose="02010600030101010101" pitchFamily="2" charset="-122"/>
                <a:ea typeface="微软雅黑" panose="020B0503020204020204" pitchFamily="34" charset="-122"/>
              </a:rPr>
              <a:t>、一厂三车间２号</a:t>
            </a:r>
            <a:r>
              <a:rPr lang="en-US" altLang="zh-CN" sz="2000" dirty="0">
                <a:latin typeface="宋体" panose="02010600030101010101" pitchFamily="2" charset="-122"/>
                <a:ea typeface="微软雅黑" panose="020B0503020204020204" pitchFamily="34" charset="-122"/>
              </a:rPr>
              <a:t>4</a:t>
            </a:r>
            <a:r>
              <a:rPr lang="zh-CN" altLang="en-US" sz="2000" dirty="0">
                <a:latin typeface="宋体" panose="02010600030101010101" pitchFamily="2" charset="-122"/>
                <a:ea typeface="微软雅黑" panose="020B0503020204020204" pitchFamily="34" charset="-122"/>
              </a:rPr>
              <a:t>Ｍ</a:t>
            </a:r>
            <a:r>
              <a:rPr lang="en-US" altLang="zh-CN" sz="2000" dirty="0">
                <a:latin typeface="宋体" panose="02010600030101010101" pitchFamily="2" charset="-122"/>
                <a:ea typeface="微软雅黑" panose="020B0503020204020204" pitchFamily="34" charset="-122"/>
              </a:rPr>
              <a:t>40</a:t>
            </a:r>
            <a:r>
              <a:rPr lang="zh-CN" altLang="en-US" sz="2000" dirty="0">
                <a:latin typeface="宋体" panose="02010600030101010101" pitchFamily="2" charset="-122"/>
                <a:ea typeface="微软雅黑" panose="020B0503020204020204" pitchFamily="34" charset="-122"/>
              </a:rPr>
              <a:t>压缩机包括六段油分出口止回阀组件是德齐龙化工集团</a:t>
            </a:r>
            <a:r>
              <a:rPr lang="en-US" altLang="zh-CN" sz="2000" dirty="0">
                <a:latin typeface="宋体" panose="02010600030101010101" pitchFamily="2" charset="-122"/>
                <a:ea typeface="微软雅黑" panose="020B0503020204020204" pitchFamily="34" charset="-122"/>
              </a:rPr>
              <a:t>2000</a:t>
            </a:r>
            <a:r>
              <a:rPr lang="zh-CN" altLang="en-US" sz="2000" dirty="0">
                <a:latin typeface="宋体" panose="02010600030101010101" pitchFamily="2" charset="-122"/>
                <a:ea typeface="微软雅黑" panose="020B0503020204020204" pitchFamily="34" charset="-122"/>
              </a:rPr>
              <a:t>年３月从沈阳石化气体压缩机厂成套购进，当年６月份安装投入运行。事故发生后，调查组与厂家取得联系，厂家书面同意德齐龙化工集团配合调查组进行设备鉴定工作。随后调查组即组织公证、公安、质监、安监等部门对止回阀进行了切割，并对现场进行了全程拍摄。止回阀切下后，质监局进行了封存。调查组立即派人赶赴南京工业大学化工机械研究所和中石化南京设备失效分析及预防研究中心，对脱落的止回阀下法兰和进口管的材质、螺纹进行了质量鉴定。经鉴定，法兰内螺纹大径、小径与标准规定值有偏差。后经专家组技术分析认定，法兰内螺纹小径偏差超标较大是导致进口管与法兰脱落的主要原因（法兰内螺纹</a:t>
            </a:r>
            <a:r>
              <a:rPr lang="en-US" altLang="zh-CN" sz="2000" dirty="0">
                <a:latin typeface="宋体" panose="02010600030101010101" pitchFamily="2" charset="-122"/>
                <a:ea typeface="微软雅黑" panose="020B0503020204020204" pitchFamily="34" charset="-122"/>
              </a:rPr>
              <a:t>0°</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180°</a:t>
            </a:r>
            <a:r>
              <a:rPr lang="zh-CN" altLang="en-US" sz="2000" dirty="0">
                <a:latin typeface="宋体" panose="02010600030101010101" pitchFamily="2" charset="-122"/>
                <a:ea typeface="微软雅黑" panose="020B0503020204020204" pitchFamily="34" charset="-122"/>
              </a:rPr>
              <a:t>超差</a:t>
            </a:r>
            <a:r>
              <a:rPr lang="en-US" altLang="zh-CN" sz="2000" dirty="0">
                <a:latin typeface="宋体" panose="02010600030101010101" pitchFamily="2" charset="-122"/>
                <a:ea typeface="微软雅黑" panose="020B0503020204020204" pitchFamily="34" charset="-122"/>
              </a:rPr>
              <a:t>1.538mm</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90°</a:t>
            </a:r>
            <a:r>
              <a:rPr lang="zh-CN" altLang="en-US" sz="2000" dirty="0">
                <a:latin typeface="宋体" panose="02010600030101010101" pitchFamily="2" charset="-122"/>
                <a:ea typeface="微软雅黑" panose="020B0503020204020204" pitchFamily="34" charset="-122"/>
              </a:rPr>
              <a:t>～</a:t>
            </a:r>
            <a:r>
              <a:rPr lang="en-US" altLang="zh-CN" sz="2000" dirty="0">
                <a:latin typeface="宋体" panose="02010600030101010101" pitchFamily="2" charset="-122"/>
                <a:ea typeface="微软雅黑" panose="020B0503020204020204" pitchFamily="34" charset="-122"/>
              </a:rPr>
              <a:t>270°</a:t>
            </a:r>
            <a:r>
              <a:rPr lang="zh-CN" altLang="en-US" sz="2000" dirty="0">
                <a:latin typeface="宋体" panose="02010600030101010101" pitchFamily="2" charset="-122"/>
                <a:ea typeface="微软雅黑" panose="020B0503020204020204" pitchFamily="34" charset="-122"/>
              </a:rPr>
              <a:t>超差</a:t>
            </a:r>
            <a:r>
              <a:rPr lang="en-US" altLang="zh-CN" sz="2000" dirty="0">
                <a:latin typeface="宋体" panose="02010600030101010101" pitchFamily="2" charset="-122"/>
                <a:ea typeface="微软雅黑" panose="020B0503020204020204" pitchFamily="34" charset="-122"/>
              </a:rPr>
              <a:t>1.618mm</a:t>
            </a:r>
            <a:r>
              <a:rPr lang="zh-CN" altLang="en-US" sz="2000" dirty="0">
                <a:latin typeface="宋体" panose="02010600030101010101" pitchFamily="2" charset="-122"/>
                <a:ea typeface="微软雅黑" panose="020B0503020204020204" pitchFamily="34" charset="-122"/>
              </a:rPr>
              <a:t>），从而也是导致爆炸事故发生的主要原因。</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80000"/>
              </a:lnSpc>
              <a:buNone/>
            </a:pPr>
            <a:r>
              <a:rPr lang="en-US" altLang="zh-CN" sz="2000" dirty="0">
                <a:latin typeface="宋体" panose="02010600030101010101" pitchFamily="2" charset="-122"/>
                <a:ea typeface="微软雅黑" panose="020B0503020204020204" pitchFamily="34" charset="-122"/>
              </a:rPr>
              <a:t>    2</a:t>
            </a:r>
            <a:r>
              <a:rPr lang="zh-CN" altLang="en-US" sz="2000" dirty="0">
                <a:latin typeface="宋体" panose="02010600030101010101" pitchFamily="2" charset="-122"/>
                <a:ea typeface="微软雅黑" panose="020B0503020204020204" pitchFamily="34" charset="-122"/>
              </a:rPr>
              <a:t>、经调查，由于该企业当时没有建立和落实设备进货质量检验把关制度，购进和使用了不合格产品，加之在设备大修期间没能及时发现和排除该设备组件存在的内在隐患，是事故发生的另一原因。</a:t>
            </a:r>
            <a:endParaRPr lang="zh-CN" altLang="en-US" sz="2000" dirty="0">
              <a:latin typeface="宋体" panose="02010600030101010101" pitchFamily="2" charset="-122"/>
              <a:ea typeface="微软雅黑" panose="020B0503020204020204" pitchFamily="34" charset="-122"/>
            </a:endParaRPr>
          </a:p>
        </p:txBody>
      </p:sp>
    </p:spTree>
  </p:cSld>
  <p:clrMapOvr>
    <a:masterClrMapping/>
  </p:clrMapOvr>
  <p:transition>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3"/>
          <p:cNvSpPr>
            <a:spLocks noGrp="1"/>
          </p:cNvSpPr>
          <p:nvPr>
            <p:ph type="body" idx="4294967295"/>
          </p:nvPr>
        </p:nvSpPr>
        <p:spPr>
          <a:xfrm>
            <a:off x="414338" y="2357438"/>
            <a:ext cx="8229600" cy="4038600"/>
          </a:xfrm>
          <a:prstGeom prst="rect">
            <a:avLst/>
          </a:prstGeom>
          <a:noFill/>
          <a:ln w="9525">
            <a:noFill/>
          </a:ln>
        </p:spPr>
        <p:txBody>
          <a:bodyPr/>
          <a:p>
            <a:pPr marL="0" indent="0" algn="just" eaLnBrk="1" hangingPunct="1">
              <a:lnSpc>
                <a:spcPct val="90000"/>
              </a:lnSpc>
              <a:buNone/>
            </a:pPr>
            <a:r>
              <a:rPr lang="zh-CN" altLang="en-US" sz="2000" b="1" dirty="0">
                <a:latin typeface="宋体" panose="02010600030101010101" pitchFamily="2" charset="-122"/>
                <a:ea typeface="微软雅黑" panose="020B0503020204020204" pitchFamily="34" charset="-122"/>
              </a:rPr>
              <a:t>防范措施：</a:t>
            </a:r>
            <a:endParaRPr lang="zh-CN" altLang="en-US" sz="2000" b="1" dirty="0">
              <a:latin typeface="宋体" panose="02010600030101010101" pitchFamily="2" charset="-122"/>
              <a:ea typeface="微软雅黑" panose="020B0503020204020204" pitchFamily="34" charset="-122"/>
            </a:endParaRPr>
          </a:p>
          <a:p>
            <a:pPr marL="0" indent="0" algn="just" eaLnBrk="1" hangingPunct="1">
              <a:lnSpc>
                <a:spcPct val="90000"/>
              </a:lnSpc>
              <a:buNone/>
            </a:pPr>
            <a:r>
              <a:rPr lang="zh-CN" altLang="en-US" sz="2000" dirty="0">
                <a:latin typeface="宋体" panose="02010600030101010101" pitchFamily="2" charset="-122"/>
                <a:ea typeface="微软雅黑" panose="020B0503020204020204" pitchFamily="34" charset="-122"/>
              </a:rPr>
              <a:t>（一）开展全厂安全生产大检查，特别是对所有压缩机止回阀及其管道进行重点检查检测，不符合标准要求的必须立即更换，做到万无一失，在确保安全生产的前提下，方可投入运行。</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90000"/>
              </a:lnSpc>
              <a:buNone/>
            </a:pPr>
            <a:r>
              <a:rPr lang="zh-CN" altLang="en-US" sz="2000" dirty="0">
                <a:latin typeface="宋体" panose="02010600030101010101" pitchFamily="2" charset="-122"/>
                <a:ea typeface="微软雅黑" panose="020B0503020204020204" pitchFamily="34" charset="-122"/>
              </a:rPr>
              <a:t>（二）加强设备及配件进厂的质量检验和把关，依据国家相关的技术标准严格设备、管道及其他原、配件安装前的质量检验，存在质量缺陷的原、配件严禁使用。</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90000"/>
              </a:lnSpc>
              <a:buNone/>
            </a:pPr>
            <a:r>
              <a:rPr lang="zh-CN" altLang="en-US" sz="2000" dirty="0">
                <a:latin typeface="宋体" panose="02010600030101010101" pitchFamily="2" charset="-122"/>
                <a:ea typeface="微软雅黑" panose="020B0503020204020204" pitchFamily="34" charset="-122"/>
              </a:rPr>
              <a:t>（三）进一步建立健全各项安全管理制度及岗位操作规程，规范检修施工行为，严格检修施工程序，确保检修施工质量。</a:t>
            </a:r>
            <a:endParaRPr lang="zh-CN" altLang="en-US" sz="2000" dirty="0">
              <a:latin typeface="宋体" panose="02010600030101010101" pitchFamily="2" charset="-122"/>
              <a:ea typeface="微软雅黑" panose="020B0503020204020204" pitchFamily="34" charset="-122"/>
            </a:endParaRPr>
          </a:p>
          <a:p>
            <a:pPr marL="0" indent="0" algn="just" eaLnBrk="1" hangingPunct="1">
              <a:lnSpc>
                <a:spcPct val="90000"/>
              </a:lnSpc>
              <a:buNone/>
            </a:pPr>
            <a:r>
              <a:rPr lang="zh-CN" altLang="en-US" sz="2000" dirty="0">
                <a:latin typeface="宋体" panose="02010600030101010101" pitchFamily="2" charset="-122"/>
                <a:ea typeface="微软雅黑" panose="020B0503020204020204" pitchFamily="34" charset="-122"/>
              </a:rPr>
              <a:t>（四）县质监局在全县范围内开展压力容器、压力管道及元件等特种设备安全大检查，该检测的必须依法检测，未经检测不能保证安全生产的一律停产整顿，经检验合格后方可投入生产经营活动，坚决杜绝类似事故的发生。</a:t>
            </a:r>
            <a:endParaRPr lang="zh-CN" altLang="en-US" sz="2000" dirty="0">
              <a:latin typeface="宋体" panose="02010600030101010101" pitchFamily="2" charset="-122"/>
              <a:ea typeface="微软雅黑" panose="020B0503020204020204" pitchFamily="34" charset="-122"/>
            </a:endParaRPr>
          </a:p>
        </p:txBody>
      </p:sp>
      <p:sp>
        <p:nvSpPr>
          <p:cNvPr id="123907" name="TextBox 2"/>
          <p:cNvSpPr txBox="1"/>
          <p:nvPr/>
        </p:nvSpPr>
        <p:spPr>
          <a:xfrm>
            <a:off x="71438" y="1071563"/>
            <a:ext cx="7143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6</a:t>
            </a:r>
            <a:r>
              <a:rPr lang="zh-CN" altLang="en-US" sz="2500" b="1" dirty="0">
                <a:latin typeface="方正大标宋简体" pitchFamily="2" charset="-122"/>
                <a:ea typeface="微软雅黑" panose="020B0503020204020204" pitchFamily="34" charset="-122"/>
              </a:rPr>
              <a:t>、山东德齐龙化工集团氮氢气体泄漏爆炸事故</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1855788"/>
            <a:ext cx="6215063"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3"/>
          <p:cNvSpPr>
            <a:spLocks noGrp="1"/>
          </p:cNvSpPr>
          <p:nvPr>
            <p:ph type="body" idx="4294967295"/>
          </p:nvPr>
        </p:nvSpPr>
        <p:spPr>
          <a:xfrm>
            <a:off x="428625" y="2714625"/>
            <a:ext cx="8229600" cy="3071813"/>
          </a:xfrm>
          <a:prstGeom prst="rect">
            <a:avLst/>
          </a:prstGeom>
          <a:noFill/>
          <a:ln w="9525">
            <a:noFill/>
          </a:ln>
        </p:spPr>
        <p:txBody>
          <a:bodyPr/>
          <a:p>
            <a:pPr marL="0" indent="0" eaLnBrk="1" hangingPunct="1">
              <a:lnSpc>
                <a:spcPct val="90000"/>
              </a:lnSpc>
              <a:buNone/>
            </a:pPr>
            <a:r>
              <a:rPr lang="zh-CN" altLang="en-US" sz="2000" b="1" dirty="0">
                <a:latin typeface="宋体" panose="02010600030101010101" pitchFamily="2" charset="-122"/>
                <a:ea typeface="微软雅黑" panose="020B0503020204020204" pitchFamily="34" charset="-122"/>
              </a:rPr>
              <a:t>事故经过：</a:t>
            </a:r>
            <a:endParaRPr lang="zh-CN" altLang="en-US" sz="2000" b="1" dirty="0">
              <a:latin typeface="宋体" panose="02010600030101010101" pitchFamily="2" charset="-122"/>
              <a:ea typeface="微软雅黑" panose="020B0503020204020204" pitchFamily="34" charset="-122"/>
            </a:endParaRPr>
          </a:p>
          <a:p>
            <a:pPr marL="0" indent="0" eaLnBrk="1" hangingPunct="1">
              <a:lnSpc>
                <a:spcPct val="90000"/>
              </a:lnSpc>
              <a:buNone/>
            </a:pPr>
            <a:r>
              <a:rPr lang="en-US" altLang="zh-CN" sz="2000" dirty="0">
                <a:latin typeface="宋体" panose="02010600030101010101" pitchFamily="2" charset="-122"/>
                <a:ea typeface="微软雅黑" panose="020B0503020204020204" pitchFamily="34" charset="-122"/>
              </a:rPr>
              <a:t>    1993</a:t>
            </a:r>
            <a:r>
              <a:rPr lang="zh-CN" altLang="en-US" sz="2000" dirty="0">
                <a:latin typeface="宋体" panose="02010600030101010101" pitchFamily="2" charset="-122"/>
                <a:ea typeface="微软雅黑" panose="020B0503020204020204" pitchFamily="34" charset="-122"/>
              </a:rPr>
              <a:t>的</a:t>
            </a:r>
            <a:r>
              <a:rPr lang="en-US" altLang="zh-CN" sz="2000" dirty="0">
                <a:latin typeface="宋体" panose="02010600030101010101" pitchFamily="2" charset="-122"/>
                <a:ea typeface="微软雅黑" panose="020B0503020204020204" pitchFamily="34" charset="-122"/>
              </a:rPr>
              <a:t>4</a:t>
            </a:r>
            <a:r>
              <a:rPr lang="zh-CN" altLang="en-US" sz="2000" dirty="0">
                <a:latin typeface="宋体" panose="02010600030101010101" pitchFamily="2" charset="-122"/>
                <a:ea typeface="微软雅黑" panose="020B0503020204020204" pitchFamily="34" charset="-122"/>
              </a:rPr>
              <a:t>月</a:t>
            </a:r>
            <a:r>
              <a:rPr lang="en-US" altLang="zh-CN" sz="2000" dirty="0">
                <a:latin typeface="宋体" panose="02010600030101010101" pitchFamily="2" charset="-122"/>
                <a:ea typeface="微软雅黑" panose="020B0503020204020204" pitchFamily="34" charset="-122"/>
              </a:rPr>
              <a:t>14</a:t>
            </a:r>
            <a:r>
              <a:rPr lang="zh-CN" altLang="en-US" sz="2000" dirty="0">
                <a:latin typeface="宋体" panose="02010600030101010101" pitchFamily="2" charset="-122"/>
                <a:ea typeface="微软雅黑" panose="020B0503020204020204" pitchFamily="34" charset="-122"/>
              </a:rPr>
              <a:t>日上午，林源炼油二催化车间准备对碱罐的排碱管线重新配制。车间安全员按照规定，申请在正常开工的二催化装置内进行一级用火。</a:t>
            </a:r>
            <a:r>
              <a:rPr lang="en-US" altLang="zh-CN" sz="2000" dirty="0">
                <a:latin typeface="宋体" panose="02010600030101010101" pitchFamily="2" charset="-122"/>
                <a:ea typeface="微软雅黑" panose="020B0503020204020204" pitchFamily="34" charset="-122"/>
              </a:rPr>
              <a:t>13</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分，车间主任、工艺技术员、安全员、检修班长一起到现场，同厂安全处人员一起，对现场进行了动火安全措施的落实检查，签发了火票，维修工开始动火。</a:t>
            </a:r>
            <a:r>
              <a:rPr lang="en-US" altLang="zh-CN" sz="2000" dirty="0">
                <a:latin typeface="宋体" panose="02010600030101010101" pitchFamily="2" charset="-122"/>
                <a:ea typeface="微软雅黑" panose="020B0503020204020204" pitchFamily="34" charset="-122"/>
              </a:rPr>
              <a:t>14</a:t>
            </a:r>
            <a:r>
              <a:rPr lang="zh-CN" altLang="en-US" sz="2000" dirty="0">
                <a:latin typeface="宋体" panose="02010600030101010101" pitchFamily="2" charset="-122"/>
                <a:ea typeface="微软雅黑" panose="020B0503020204020204" pitchFamily="34" charset="-122"/>
              </a:rPr>
              <a:t>时</a:t>
            </a:r>
            <a:r>
              <a:rPr lang="en-US" altLang="zh-CN" sz="2000" dirty="0">
                <a:latin typeface="宋体" panose="02010600030101010101" pitchFamily="2" charset="-122"/>
                <a:ea typeface="微软雅黑" panose="020B0503020204020204" pitchFamily="34" charset="-122"/>
              </a:rPr>
              <a:t>20</a:t>
            </a:r>
            <a:r>
              <a:rPr lang="zh-CN" altLang="en-US" sz="2000" dirty="0">
                <a:latin typeface="宋体" panose="02010600030101010101" pitchFamily="2" charset="-122"/>
                <a:ea typeface="微软雅黑" panose="020B0503020204020204" pitchFamily="34" charset="-122"/>
              </a:rPr>
              <a:t>分，在开始动火</a:t>
            </a:r>
            <a:r>
              <a:rPr lang="en-US" altLang="zh-CN" sz="2000" dirty="0">
                <a:latin typeface="宋体" panose="02010600030101010101" pitchFamily="2" charset="-122"/>
                <a:ea typeface="微软雅黑" panose="020B0503020204020204" pitchFamily="34" charset="-122"/>
              </a:rPr>
              <a:t>30</a:t>
            </a:r>
            <a:r>
              <a:rPr lang="zh-CN" altLang="en-US" sz="2000" dirty="0">
                <a:latin typeface="宋体" panose="02010600030101010101" pitchFamily="2" charset="-122"/>
                <a:ea typeface="微软雅黑" panose="020B0503020204020204" pitchFamily="34" charset="-122"/>
              </a:rPr>
              <a:t>分钟后，当维修工作气焊修整对接焊口时，碱罐下方通入碱液泵房内的管沟发生瓦斯爆炸。泵房内外各有</a:t>
            </a:r>
            <a:r>
              <a:rPr lang="en-US" altLang="zh-CN" sz="2000" dirty="0">
                <a:latin typeface="宋体" panose="02010600030101010101" pitchFamily="2" charset="-122"/>
                <a:ea typeface="微软雅黑" panose="020B0503020204020204" pitchFamily="34" charset="-122"/>
              </a:rPr>
              <a:t>8m</a:t>
            </a:r>
            <a:r>
              <a:rPr lang="zh-CN" altLang="en-US" sz="2000" dirty="0">
                <a:latin typeface="宋体" panose="02010600030101010101" pitchFamily="2" charset="-122"/>
                <a:ea typeface="微软雅黑" panose="020B0503020204020204" pitchFamily="34" charset="-122"/>
              </a:rPr>
              <a:t>长的水泥盖板被崩起，崩起的盖板将动火现场的</a:t>
            </a:r>
            <a:r>
              <a:rPr lang="en-US" altLang="zh-CN" sz="2000" dirty="0">
                <a:latin typeface="宋体" panose="02010600030101010101" pitchFamily="2" charset="-122"/>
                <a:ea typeface="微软雅黑" panose="020B0503020204020204" pitchFamily="34" charset="-122"/>
              </a:rPr>
              <a:t>4</a:t>
            </a:r>
            <a:r>
              <a:rPr lang="zh-CN" altLang="en-US" sz="2000" dirty="0">
                <a:latin typeface="宋体" panose="02010600030101010101" pitchFamily="2" charset="-122"/>
                <a:ea typeface="微软雅黑" panose="020B0503020204020204" pitchFamily="34" charset="-122"/>
              </a:rPr>
              <a:t>名维修人员砸伤，其中重伤</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人，轻伤</a:t>
            </a:r>
            <a:r>
              <a:rPr lang="en-US" altLang="zh-CN" sz="2000" dirty="0">
                <a:latin typeface="宋体" panose="02010600030101010101" pitchFamily="2" charset="-122"/>
                <a:ea typeface="微软雅黑" panose="020B0503020204020204" pitchFamily="34" charset="-122"/>
              </a:rPr>
              <a:t>2</a:t>
            </a:r>
            <a:r>
              <a:rPr lang="zh-CN" altLang="en-US" sz="2000" dirty="0">
                <a:latin typeface="宋体" panose="02010600030101010101" pitchFamily="2" charset="-122"/>
                <a:ea typeface="微软雅黑" panose="020B0503020204020204" pitchFamily="34" charset="-122"/>
              </a:rPr>
              <a:t>人，事故中设备未受损坏，生产未受影响。</a:t>
            </a:r>
            <a:endParaRPr lang="zh-CN" altLang="en-US" sz="2000" dirty="0">
              <a:latin typeface="宋体" panose="02010600030101010101" pitchFamily="2" charset="-122"/>
              <a:ea typeface="微软雅黑" panose="020B0503020204020204" pitchFamily="34" charset="-122"/>
            </a:endParaRPr>
          </a:p>
        </p:txBody>
      </p:sp>
      <p:sp>
        <p:nvSpPr>
          <p:cNvPr id="124931" name="TextBox 5"/>
          <p:cNvSpPr txBox="1"/>
          <p:nvPr/>
        </p:nvSpPr>
        <p:spPr>
          <a:xfrm>
            <a:off x="71438" y="1071563"/>
            <a:ext cx="7143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7</a:t>
            </a:r>
            <a:r>
              <a:rPr lang="zh-CN" altLang="en-US" sz="2500" b="1" dirty="0">
                <a:latin typeface="方正大标宋简体" pitchFamily="2" charset="-122"/>
                <a:ea typeface="微软雅黑" panose="020B0503020204020204" pitchFamily="34" charset="-122"/>
              </a:rPr>
              <a:t>、动火前检查欠详 作业中爆炸伤人</a:t>
            </a:r>
            <a:endParaRPr lang="zh-CN" altLang="en-US" sz="2500" b="1" dirty="0">
              <a:latin typeface="方正大标宋简体" pitchFamily="2" charset="-122"/>
              <a:ea typeface="微软雅黑" panose="020B0503020204020204" pitchFamily="34" charset="-122"/>
            </a:endParaRPr>
          </a:p>
        </p:txBody>
      </p:sp>
      <p:cxnSp>
        <p:nvCxnSpPr>
          <p:cNvPr id="7" name="直接连接符 6"/>
          <p:cNvCxnSpPr/>
          <p:nvPr/>
        </p:nvCxnSpPr>
        <p:spPr>
          <a:xfrm>
            <a:off x="785813" y="1855788"/>
            <a:ext cx="4714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3"/>
          <p:cNvSpPr>
            <a:spLocks noGrp="1"/>
          </p:cNvSpPr>
          <p:nvPr>
            <p:ph type="body" idx="4294967295"/>
          </p:nvPr>
        </p:nvSpPr>
        <p:spPr>
          <a:xfrm>
            <a:off x="428625" y="2857500"/>
            <a:ext cx="8229600" cy="2824163"/>
          </a:xfrm>
          <a:prstGeom prst="rect">
            <a:avLst/>
          </a:prstGeom>
          <a:noFill/>
          <a:ln w="9525">
            <a:noFill/>
          </a:ln>
        </p:spPr>
        <p:txBody>
          <a:bodyPr/>
          <a:p>
            <a:pPr marL="0" indent="0" eaLnBrk="1" hangingPunct="1">
              <a:buNone/>
            </a:pPr>
            <a:r>
              <a:rPr lang="zh-CN" altLang="en-US" sz="2000" b="1" dirty="0">
                <a:latin typeface="宋体" panose="02010600030101010101" pitchFamily="2" charset="-122"/>
                <a:ea typeface="微软雅黑" panose="020B0503020204020204" pitchFamily="34" charset="-122"/>
              </a:rPr>
              <a:t>事故原因</a:t>
            </a:r>
            <a:r>
              <a:rPr lang="en-US" altLang="zh-CN" sz="2000" b="1" dirty="0">
                <a:latin typeface="宋体" panose="02010600030101010101" pitchFamily="2" charset="-122"/>
                <a:ea typeface="微软雅黑" panose="020B0503020204020204" pitchFamily="34" charset="-122"/>
              </a:rPr>
              <a:t>:</a:t>
            </a:r>
            <a:endParaRPr lang="zh-CN" altLang="en-US" sz="2000" b="1" dirty="0">
              <a:latin typeface="宋体" panose="02010600030101010101" pitchFamily="2" charset="-122"/>
              <a:ea typeface="微软雅黑" panose="020B0503020204020204" pitchFamily="34" charset="-122"/>
            </a:endParaRPr>
          </a:p>
          <a:p>
            <a:pPr marL="0" indent="0" eaLnBrk="1" hangingPunct="1">
              <a:buNone/>
            </a:pPr>
            <a:r>
              <a:rPr lang="zh-CN" altLang="en-US" sz="2000" dirty="0">
                <a:latin typeface="宋体" panose="02010600030101010101" pitchFamily="2" charset="-122"/>
                <a:ea typeface="微软雅黑" panose="020B0503020204020204" pitchFamily="34" charset="-122"/>
              </a:rPr>
              <a:t>    在离动火现场</a:t>
            </a:r>
            <a:r>
              <a:rPr lang="en-US" altLang="zh-CN" sz="2000" dirty="0">
                <a:latin typeface="宋体" panose="02010600030101010101" pitchFamily="2" charset="-122"/>
                <a:ea typeface="微软雅黑" panose="020B0503020204020204" pitchFamily="34" charset="-122"/>
              </a:rPr>
              <a:t>9m</a:t>
            </a:r>
            <a:r>
              <a:rPr lang="zh-CN" altLang="en-US" sz="2000" dirty="0">
                <a:latin typeface="宋体" panose="02010600030101010101" pitchFamily="2" charset="-122"/>
                <a:ea typeface="微软雅黑" panose="020B0503020204020204" pitchFamily="34" charset="-122"/>
              </a:rPr>
              <a:t>处，管沟内有一个</a:t>
            </a:r>
            <a:r>
              <a:rPr lang="en-US" altLang="zh-CN" sz="2000" dirty="0">
                <a:latin typeface="宋体" panose="02010600030101010101" pitchFamily="2" charset="-122"/>
                <a:ea typeface="微软雅黑" panose="020B0503020204020204" pitchFamily="34" charset="-122"/>
              </a:rPr>
              <a:t>Dn100mm</a:t>
            </a:r>
            <a:r>
              <a:rPr lang="zh-CN" altLang="en-US" sz="2000" dirty="0">
                <a:latin typeface="宋体" panose="02010600030101010101" pitchFamily="2" charset="-122"/>
                <a:ea typeface="微软雅黑" panose="020B0503020204020204" pitchFamily="34" charset="-122"/>
              </a:rPr>
              <a:t>的地漏与装置区排污下水井相通。管沟盖板上面虽然用水泥沙浆抹平，但日久天长产生了裂缝，下水井内的瓦斯气体通过地漏串入管沟内，并从裂缝处串出，遇见明火发生爆炸。</a:t>
            </a:r>
            <a:endParaRPr lang="zh-CN" altLang="en-US" sz="2000" dirty="0">
              <a:latin typeface="宋体" panose="02010600030101010101" pitchFamily="2" charset="-122"/>
              <a:ea typeface="微软雅黑" panose="020B0503020204020204" pitchFamily="34" charset="-122"/>
            </a:endParaRPr>
          </a:p>
          <a:p>
            <a:pPr marL="0" indent="0" eaLnBrk="1" hangingPunct="1">
              <a:buNone/>
            </a:pPr>
            <a:r>
              <a:rPr lang="zh-CN" altLang="en-US" sz="2000" b="1" dirty="0">
                <a:latin typeface="宋体" panose="02010600030101010101" pitchFamily="2" charset="-122"/>
                <a:ea typeface="微软雅黑" panose="020B0503020204020204" pitchFamily="34" charset="-122"/>
              </a:rPr>
              <a:t>防范措施</a:t>
            </a:r>
            <a:r>
              <a:rPr lang="en-US" altLang="zh-CN" sz="2000" b="1" dirty="0">
                <a:latin typeface="宋体" panose="02010600030101010101" pitchFamily="2" charset="-122"/>
                <a:ea typeface="微软雅黑" panose="020B0503020204020204" pitchFamily="34" charset="-122"/>
              </a:rPr>
              <a:t>:</a:t>
            </a:r>
            <a:endParaRPr lang="zh-CN" altLang="en-US" sz="2000" b="1" dirty="0">
              <a:latin typeface="宋体" panose="02010600030101010101" pitchFamily="2" charset="-122"/>
              <a:ea typeface="微软雅黑" panose="020B0503020204020204" pitchFamily="34" charset="-122"/>
            </a:endParaRPr>
          </a:p>
          <a:p>
            <a:pPr marL="0" indent="0" eaLnBrk="1" hangingPunct="1">
              <a:buNone/>
            </a:pPr>
            <a:r>
              <a:rPr lang="zh-CN" altLang="en-US" sz="2000" dirty="0">
                <a:latin typeface="宋体" panose="02010600030101010101" pitchFamily="2" charset="-122"/>
                <a:ea typeface="微软雅黑" panose="020B0503020204020204" pitchFamily="34" charset="-122"/>
              </a:rPr>
              <a:t>    在炼油厂内动火，一定要对现场认真检查落实防火措施，特别注意下水井、地沟及地漏等。</a:t>
            </a:r>
            <a:endParaRPr lang="zh-CN" altLang="en-US" sz="2000" dirty="0">
              <a:latin typeface="宋体" panose="02010600030101010101" pitchFamily="2" charset="-122"/>
              <a:ea typeface="微软雅黑" panose="020B0503020204020204" pitchFamily="34" charset="-122"/>
            </a:endParaRPr>
          </a:p>
        </p:txBody>
      </p:sp>
      <p:sp>
        <p:nvSpPr>
          <p:cNvPr id="125955" name="TextBox 2"/>
          <p:cNvSpPr txBox="1"/>
          <p:nvPr/>
        </p:nvSpPr>
        <p:spPr>
          <a:xfrm>
            <a:off x="71438" y="1071563"/>
            <a:ext cx="7143750" cy="860425"/>
          </a:xfrm>
          <a:prstGeom prst="rect">
            <a:avLst/>
          </a:prstGeom>
          <a:noFill/>
          <a:ln w="9525">
            <a:noFill/>
          </a:ln>
        </p:spPr>
        <p:txBody>
          <a:bodyPr>
            <a:spAutoFit/>
          </a:bodyPr>
          <a:p>
            <a:pPr eaLnBrk="1" hangingPunct="1"/>
            <a:r>
              <a:rPr lang="en-US" altLang="zh-CN" sz="5000" b="1" dirty="0">
                <a:latin typeface="方正大标宋简体" pitchFamily="2" charset="-122"/>
                <a:ea typeface="微软雅黑" panose="020B0503020204020204" pitchFamily="34" charset="-122"/>
              </a:rPr>
              <a:t>7</a:t>
            </a:r>
            <a:r>
              <a:rPr lang="zh-CN" altLang="en-US" sz="2500" b="1" dirty="0">
                <a:latin typeface="方正大标宋简体" pitchFamily="2" charset="-122"/>
                <a:ea typeface="微软雅黑" panose="020B0503020204020204" pitchFamily="34" charset="-122"/>
              </a:rPr>
              <a:t>、动火前检查欠详 作业中爆炸伤人</a:t>
            </a:r>
            <a:endParaRPr lang="zh-CN" altLang="en-US" sz="2500" b="1" dirty="0">
              <a:latin typeface="方正大标宋简体" pitchFamily="2" charset="-122"/>
              <a:ea typeface="微软雅黑" panose="020B0503020204020204" pitchFamily="34" charset="-122"/>
            </a:endParaRPr>
          </a:p>
        </p:txBody>
      </p:sp>
      <p:cxnSp>
        <p:nvCxnSpPr>
          <p:cNvPr id="4" name="直接连接符 3"/>
          <p:cNvCxnSpPr/>
          <p:nvPr/>
        </p:nvCxnSpPr>
        <p:spPr>
          <a:xfrm>
            <a:off x="785813" y="1855788"/>
            <a:ext cx="4714875" cy="1588"/>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ransition>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28750" y="2428875"/>
            <a:ext cx="6643688" cy="2400300"/>
          </a:xfrm>
          <a:prstGeom prst="rect">
            <a:avLst/>
          </a:prstGeom>
          <a:noFill/>
          <a:ln w="9525">
            <a:noFill/>
          </a:ln>
        </p:spPr>
        <p:txBody>
          <a:bodyPr>
            <a:spAutoFit/>
          </a:bodyPr>
          <a:p>
            <a:pPr eaLnBrk="1" hangingPunct="1"/>
            <a:r>
              <a:rPr lang="zh-CN" altLang="en-US" sz="5000" b="1" dirty="0">
                <a:solidFill>
                  <a:srgbClr val="632523"/>
                </a:solidFill>
                <a:latin typeface="方正大标宋简体" pitchFamily="2" charset="-122"/>
                <a:ea typeface="微软雅黑" panose="020B0503020204020204" pitchFamily="34" charset="-122"/>
              </a:rPr>
              <a:t>居安思危，警钟长鸣；</a:t>
            </a:r>
            <a:endParaRPr lang="en-US" altLang="zh-CN" sz="5000" b="1" dirty="0">
              <a:solidFill>
                <a:srgbClr val="632523"/>
              </a:solidFill>
              <a:latin typeface="方正大标宋简体" pitchFamily="2" charset="-122"/>
              <a:ea typeface="微软雅黑" panose="020B0503020204020204" pitchFamily="34" charset="-122"/>
            </a:endParaRPr>
          </a:p>
          <a:p>
            <a:pPr eaLnBrk="1" hangingPunct="1"/>
            <a:endParaRPr lang="en-US" altLang="zh-CN" sz="5000" b="1" dirty="0">
              <a:solidFill>
                <a:srgbClr val="632523"/>
              </a:solidFill>
              <a:latin typeface="方正大标宋简体" pitchFamily="2" charset="-122"/>
              <a:ea typeface="微软雅黑" panose="020B0503020204020204" pitchFamily="34" charset="-122"/>
            </a:endParaRPr>
          </a:p>
          <a:p>
            <a:pPr eaLnBrk="1" hangingPunct="1"/>
            <a:r>
              <a:rPr lang="zh-CN" altLang="en-US" sz="5000" b="1" dirty="0">
                <a:solidFill>
                  <a:srgbClr val="632523"/>
                </a:solidFill>
                <a:latin typeface="方正大标宋简体" pitchFamily="2" charset="-122"/>
                <a:ea typeface="微软雅黑" panose="020B0503020204020204" pitchFamily="34" charset="-122"/>
              </a:rPr>
              <a:t>防微杜渐，安如泰山。</a:t>
            </a:r>
            <a:endParaRPr lang="zh-CN" altLang="en-US" sz="5000" b="1" dirty="0">
              <a:solidFill>
                <a:srgbClr val="632523"/>
              </a:solidFill>
              <a:latin typeface="方正大标宋简体" pitchFamily="2" charset="-122"/>
              <a:ea typeface="微软雅黑" panose="020B0503020204020204" pitchFamily="34"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8003" name="Picture 3" descr="C:\Documents and Settings\Administrator\桌面\4927245_154455059847_2.png"/>
          <p:cNvPicPr>
            <a:picLocks noChangeAspect="1"/>
          </p:cNvPicPr>
          <p:nvPr/>
        </p:nvPicPr>
        <p:blipFill>
          <a:blip r:embed="rId1">
            <a:lum bright="-7999" contrast="-52000"/>
          </a:blip>
          <a:stretch>
            <a:fillRect/>
          </a:stretch>
        </p:blipFill>
        <p:spPr>
          <a:xfrm>
            <a:off x="0" y="-58737"/>
            <a:ext cx="5257800" cy="6916737"/>
          </a:xfrm>
          <a:prstGeom prst="rect">
            <a:avLst/>
          </a:prstGeom>
          <a:noFill/>
          <a:ln w="9525">
            <a:noFill/>
          </a:ln>
        </p:spPr>
      </p:pic>
      <p:sp>
        <p:nvSpPr>
          <p:cNvPr id="6" name="标题 5"/>
          <p:cNvSpPr>
            <a:spLocks noGrp="1"/>
          </p:cNvSpPr>
          <p:nvPr>
            <p:custDataLst>
              <p:tags r:id="rId2"/>
            </p:custDataLst>
          </p:nvPr>
        </p:nvSpPr>
        <p:spPr>
          <a:xfrm>
            <a:off x="2411979" y="2636921"/>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spcAft>
                <a:spcPct val="0"/>
              </a:spcAft>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3"/>
            </p:custDataLst>
          </p:nvPr>
        </p:nvSpPr>
        <p:spPr>
          <a:xfrm>
            <a:off x="2898491" y="474299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3214053" y="377107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4"/>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3" name="矩形 12"/>
          <p:cNvSpPr/>
          <p:nvPr>
            <p:custDataLst>
              <p:tags r:id="rId5"/>
            </p:custDataLst>
          </p:nvPr>
        </p:nvSpPr>
        <p:spPr>
          <a:xfrm>
            <a:off x="5815965" y="5229225"/>
            <a:ext cx="30130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nvPicPr>
        <p:blipFill>
          <a:blip r:embed="rId6"/>
          <a:stretch>
            <a:fillRect/>
          </a:stretch>
        </p:blipFill>
        <p:spPr>
          <a:xfrm>
            <a:off x="6961346" y="5277636"/>
            <a:ext cx="891000" cy="891000"/>
          </a:xfrm>
          <a:prstGeom prst="rect">
            <a:avLst/>
          </a:prstGeom>
        </p:spPr>
      </p:pic>
      <p:sp>
        <p:nvSpPr>
          <p:cNvPr id="3" name="文本框 2"/>
          <p:cNvSpPr txBox="1"/>
          <p:nvPr>
            <p:custDataLst>
              <p:tags r:id="rId7"/>
            </p:custDataLst>
          </p:nvPr>
        </p:nvSpPr>
        <p:spPr>
          <a:xfrm>
            <a:off x="5903595" y="5491480"/>
            <a:ext cx="102171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920514" y="5318118"/>
            <a:ext cx="830047" cy="810000"/>
          </a:xfrm>
          <a:prstGeom prst="rect">
            <a:avLst/>
          </a:prstGeom>
        </p:spPr>
      </p:pic>
      <p:sp>
        <p:nvSpPr>
          <p:cNvPr id="9" name="文本框 8"/>
          <p:cNvSpPr txBox="1"/>
          <p:nvPr/>
        </p:nvSpPr>
        <p:spPr>
          <a:xfrm>
            <a:off x="6966585" y="6168390"/>
            <a:ext cx="79184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0" name="文本框 9"/>
          <p:cNvSpPr txBox="1"/>
          <p:nvPr/>
        </p:nvSpPr>
        <p:spPr>
          <a:xfrm>
            <a:off x="7942499" y="6167695"/>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1.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4.xml><?xml version="1.0" encoding="utf-8"?>
<p:tagLst xmlns:p="http://schemas.openxmlformats.org/presentationml/2006/main">
  <p:tag name="commondata" val="eyJoZGlkIjoiZTVlNmE2ZmI1ZjYwNzY0MzcxMzc3ZmQ0YThkN2JhMWY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bo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fety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24108</Words>
  <Application>WPS 演示</Application>
  <PresentationFormat>全屏显示(4:3)</PresentationFormat>
  <Paragraphs>2485</Paragraphs>
  <Slides>99</Slides>
  <Notes>4</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99</vt:i4>
      </vt:variant>
    </vt:vector>
  </HeadingPairs>
  <TitlesOfParts>
    <vt:vector size="120" baseType="lpstr">
      <vt:lpstr>Arial</vt:lpstr>
      <vt:lpstr>宋体</vt:lpstr>
      <vt:lpstr>Wingdings</vt:lpstr>
      <vt:lpstr>Calibri</vt:lpstr>
      <vt:lpstr>微软雅黑</vt:lpstr>
      <vt:lpstr>方正大标宋简体</vt:lpstr>
      <vt:lpstr>Times New Roman</vt:lpstr>
      <vt:lpstr>华文行楷</vt:lpstr>
      <vt:lpstr>方正姚体</vt:lpstr>
      <vt:lpstr>Verdana</vt:lpstr>
      <vt:lpstr>方正大黑简体</vt:lpstr>
      <vt:lpstr>黑体</vt:lpstr>
      <vt:lpstr>Wingdings</vt:lpstr>
      <vt:lpstr>Calibri</vt:lpstr>
      <vt:lpstr>Times New Roman</vt:lpstr>
      <vt:lpstr>Arial Unicode MS</vt:lpstr>
      <vt:lpstr>楷体</vt:lpstr>
      <vt:lpstr>汉仪旗黑-85S</vt:lpstr>
      <vt:lpstr>bofety</vt:lpstr>
      <vt:lpstr>bofety1</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免费资料关注公众号:安全生产管理</dc:description>
  <dc:subject>海量安全资料加入知识星球:安全精品资料库</dc:subject>
  <cp:category>海量安全资料加入知识星球:安全精品资料库</cp:category>
  <cp:lastModifiedBy>little fairy</cp:lastModifiedBy>
  <cp:revision>146</cp:revision>
  <dcterms:created xsi:type="dcterms:W3CDTF">2020-05-22T02:02:19Z</dcterms:created>
  <dcterms:modified xsi:type="dcterms:W3CDTF">2024-05-13T03:24:43Z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9DCF1FF516C24C1CABD49D481FF9EAB2_13</vt:lpwstr>
  </property>
</Properties>
</file>