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71" r:id="rId3"/>
    <p:sldId id="616" r:id="rId4"/>
    <p:sldId id="518" r:id="rId5"/>
    <p:sldId id="373" r:id="rId6"/>
    <p:sldId id="374" r:id="rId7"/>
    <p:sldId id="562" r:id="rId8"/>
    <p:sldId id="376" r:id="rId9"/>
    <p:sldId id="377" r:id="rId10"/>
    <p:sldId id="482" r:id="rId11"/>
    <p:sldId id="379" r:id="rId12"/>
    <p:sldId id="380" r:id="rId13"/>
    <p:sldId id="486" r:id="rId14"/>
    <p:sldId id="465" r:id="rId15"/>
    <p:sldId id="487" r:id="rId16"/>
    <p:sldId id="466" r:id="rId17"/>
    <p:sldId id="483" r:id="rId18"/>
    <p:sldId id="381" r:id="rId19"/>
    <p:sldId id="382" r:id="rId20"/>
    <p:sldId id="383" r:id="rId21"/>
    <p:sldId id="384" r:id="rId22"/>
    <p:sldId id="385" r:id="rId23"/>
    <p:sldId id="563" r:id="rId24"/>
    <p:sldId id="454" r:id="rId25"/>
    <p:sldId id="459" r:id="rId26"/>
    <p:sldId id="455" r:id="rId27"/>
    <p:sldId id="456" r:id="rId28"/>
    <p:sldId id="458" r:id="rId29"/>
    <p:sldId id="460" r:id="rId30"/>
    <p:sldId id="600" r:id="rId31"/>
    <p:sldId id="415" r:id="rId32"/>
    <p:sldId id="470" r:id="rId33"/>
    <p:sldId id="472" r:id="rId34"/>
    <p:sldId id="473" r:id="rId35"/>
    <p:sldId id="479" r:id="rId36"/>
    <p:sldId id="474" r:id="rId37"/>
    <p:sldId id="475" r:id="rId38"/>
    <p:sldId id="417" r:id="rId39"/>
    <p:sldId id="476" r:id="rId40"/>
    <p:sldId id="477" r:id="rId41"/>
    <p:sldId id="478" r:id="rId42"/>
    <p:sldId id="480" r:id="rId43"/>
    <p:sldId id="481" r:id="rId44"/>
    <p:sldId id="421" r:id="rId45"/>
    <p:sldId id="618" r:id="rId46"/>
  </p:sldIdLst>
  <p:sldSz cx="12192000" cy="6858000"/>
  <p:notesSz cx="6858000" cy="9144000"/>
  <p:custDataLst>
    <p:tags r:id="rId5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隶书" pitchFamily="49" charset="-122"/>
        <a:ea typeface="隶书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隶书" pitchFamily="49" charset="-122"/>
        <a:ea typeface="隶书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隶书" pitchFamily="49" charset="-122"/>
        <a:ea typeface="隶书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隶书" pitchFamily="49" charset="-122"/>
        <a:ea typeface="隶书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隶书" pitchFamily="49" charset="-122"/>
        <a:ea typeface="隶书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隶书" pitchFamily="49" charset="-122"/>
        <a:ea typeface="隶书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隶书" pitchFamily="49" charset="-122"/>
        <a:ea typeface="隶书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隶书" pitchFamily="49" charset="-122"/>
        <a:ea typeface="隶书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隶书" pitchFamily="49" charset="-122"/>
        <a:ea typeface="隶书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6600"/>
    <a:srgbClr val="CCECFF"/>
    <a:srgbClr val="99CCFF"/>
    <a:srgbClr val="FFFF00"/>
    <a:srgbClr val="FFC000"/>
    <a:srgbClr val="00B0F0"/>
    <a:srgbClr val="65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219"/>
    <p:restoredTop sz="94660"/>
  </p:normalViewPr>
  <p:slideViewPr>
    <p:cSldViewPr showGuides="1">
      <p:cViewPr varScale="1">
        <p:scale>
          <a:sx n="63" d="100"/>
          <a:sy n="63" d="100"/>
        </p:scale>
        <p:origin x="604" y="52"/>
      </p:cViewPr>
      <p:guideLst>
        <p:guide orient="horz" pos="2119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gs" Target="tags/tag19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19E541-729A-4C09-BB6E-7C412FEFB93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2011-7-22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9C69DF-01E3-49A3-B077-DA08AF9F7F5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2011-7-22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4017" y="1052513"/>
            <a:ext cx="2743200" cy="54006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1052513"/>
            <a:ext cx="8026400" cy="54006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1916113"/>
            <a:ext cx="5384800" cy="45370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2417" y="1916113"/>
            <a:ext cx="5384800" cy="45370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23888" y="1052513"/>
            <a:ext cx="109728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23888" y="1916113"/>
            <a:ext cx="10972800" cy="4537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-26987"/>
            <a:ext cx="12192000" cy="762000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txBody>
          <a:bodyPr lIns="121905" tIns="60952" rIns="121905" bIns="60952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17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9" name="组合 6"/>
          <p:cNvGrpSpPr/>
          <p:nvPr userDrawn="1"/>
        </p:nvGrpSpPr>
        <p:grpSpPr>
          <a:xfrm>
            <a:off x="0" y="6096000"/>
            <a:ext cx="12192000" cy="762000"/>
            <a:chOff x="0" y="-42"/>
            <a:chExt cx="19200" cy="12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-42"/>
              <a:ext cx="19200" cy="1200"/>
            </a:xfrm>
            <a:prstGeom prst="rect">
              <a:avLst/>
            </a:prstGeom>
            <a:solidFill>
              <a:srgbClr val="004898"/>
            </a:solidFill>
            <a:ln>
              <a:noFill/>
            </a:ln>
          </p:spPr>
          <p:txBody>
            <a:bodyPr lIns="121905" tIns="60952" rIns="121905" bIns="60952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7402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170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31" name="文本框 10"/>
            <p:cNvSpPr txBox="1">
              <a:spLocks noChangeArrowheads="1"/>
            </p:cNvSpPr>
            <p:nvPr/>
          </p:nvSpPr>
          <p:spPr bwMode="auto">
            <a:xfrm>
              <a:off x="1265" y="148"/>
              <a:ext cx="4508" cy="8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Clr>
                  <a:srgbClr val="F27402"/>
                </a:buClr>
                <a:buFont typeface="Wingdings" panose="05000000000000000000" pitchFamily="2" charset="2"/>
                <a:defRPr sz="4800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</a:defRPr>
              </a:lvl1pPr>
              <a:lvl2pPr marL="742950" indent="-285750">
                <a:buClr>
                  <a:srgbClr val="F27402"/>
                </a:buClr>
                <a:buFont typeface="Wingdings" panose="05000000000000000000" pitchFamily="2" charset="2"/>
                <a:defRPr sz="4800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</a:defRPr>
              </a:lvl2pPr>
              <a:lvl3pPr marL="1143000" indent="-228600">
                <a:buClr>
                  <a:srgbClr val="F27402"/>
                </a:buClr>
                <a:buFont typeface="Wingdings" panose="05000000000000000000" pitchFamily="2" charset="2"/>
                <a:defRPr sz="4800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</a:defRPr>
              </a:lvl3pPr>
              <a:lvl4pPr marL="1600200" indent="-228600">
                <a:buClr>
                  <a:srgbClr val="F27402"/>
                </a:buClr>
                <a:buFont typeface="Wingdings" panose="05000000000000000000" pitchFamily="2" charset="2"/>
                <a:defRPr sz="4800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</a:defRPr>
              </a:lvl4pPr>
              <a:lvl5pPr marL="2057400" indent="-228600">
                <a:buClr>
                  <a:srgbClr val="F27402"/>
                </a:buClr>
                <a:buFont typeface="Wingdings" panose="05000000000000000000" pitchFamily="2" charset="2"/>
                <a:defRPr sz="4800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defRPr sz="4800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defRPr sz="4800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defRPr sz="4800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defRPr sz="4800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7402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有人因你而安全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44450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2.jpeg"/><Relationship Id="rId4" Type="http://schemas.openxmlformats.org/officeDocument/2006/relationships/tags" Target="../tags/tag16.xml"/><Relationship Id="rId3" Type="http://schemas.openxmlformats.org/officeDocument/2006/relationships/image" Target="../media/image21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" name="文本框 37"/>
          <p:cNvSpPr txBox="1"/>
          <p:nvPr/>
        </p:nvSpPr>
        <p:spPr bwMode="auto">
          <a:xfrm>
            <a:off x="2097088" y="1844993"/>
            <a:ext cx="7997825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66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公司级</a:t>
            </a:r>
            <a:r>
              <a:rPr kumimoji="0" lang="en-US" altLang="zh-CN" sz="66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EHS</a:t>
            </a:r>
            <a:r>
              <a:rPr kumimoji="0" lang="zh-CN" altLang="en-US" sz="66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培训教材</a:t>
            </a:r>
            <a:endParaRPr kumimoji="0" lang="zh-CN" altLang="en-US" sz="66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7320280" y="386130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870280" y="5109232"/>
            <a:ext cx="900000" cy="900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8113395" y="510984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9356510" y="510923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1"/>
          <p:cNvGrpSpPr/>
          <p:nvPr/>
        </p:nvGrpSpPr>
        <p:grpSpPr>
          <a:xfrm>
            <a:off x="614363" y="1106488"/>
            <a:ext cx="10460037" cy="4764087"/>
            <a:chOff x="2400" y="1658"/>
            <a:chExt cx="13698" cy="7586"/>
          </a:xfrm>
        </p:grpSpPr>
        <p:sp>
          <p:nvSpPr>
            <p:cNvPr id="12292" name="Line 4"/>
            <p:cNvSpPr/>
            <p:nvPr/>
          </p:nvSpPr>
          <p:spPr>
            <a:xfrm>
              <a:off x="2400" y="2792"/>
              <a:ext cx="10715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pic>
          <p:nvPicPr>
            <p:cNvPr id="12293" name="Picture 3" descr="uvex93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50" y="6862"/>
              <a:ext cx="4422" cy="2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4" name="Picture 5" descr="P00028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7" y="6750"/>
              <a:ext cx="4082" cy="2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5" name="Picture 4" descr="87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87" y="6750"/>
              <a:ext cx="3740" cy="2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Rectangle 2"/>
            <p:cNvSpPr/>
            <p:nvPr/>
          </p:nvSpPr>
          <p:spPr>
            <a:xfrm>
              <a:off x="3590" y="3360"/>
              <a:ext cx="12507" cy="29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br>
                <a:rPr lang="en-US" altLang="zh-CN" sz="2400" b="1" dirty="0"/>
              </a:br>
              <a:br>
                <a:rPr lang="en-US" altLang="zh-CN" sz="2400" b="1" dirty="0"/>
              </a:br>
              <a:r>
                <a:rPr lang="en-US" altLang="zh-CN" sz="2400" dirty="0">
                  <a:solidFill>
                    <a:srgbClr val="4C40E8"/>
                  </a:solidFill>
                </a:rPr>
                <a:t>1</a:t>
              </a:r>
              <a:r>
                <a:rPr lang="zh-CN" altLang="en-US" sz="2400" dirty="0">
                  <a:solidFill>
                    <a:srgbClr val="4C40E8"/>
                  </a:solidFill>
                </a:rPr>
                <a:t>、劳防用品的领用、发放及登记；</a:t>
              </a:r>
              <a:br>
                <a:rPr lang="zh-CN" altLang="en-US" sz="2400" dirty="0">
                  <a:solidFill>
                    <a:srgbClr val="4C40E8"/>
                  </a:solidFill>
                </a:rPr>
              </a:br>
              <a:r>
                <a:rPr lang="en-US" altLang="zh-CN" sz="2400" dirty="0">
                  <a:solidFill>
                    <a:srgbClr val="4C40E8"/>
                  </a:solidFill>
                </a:rPr>
                <a:t>2</a:t>
              </a:r>
              <a:r>
                <a:rPr lang="zh-CN" altLang="en-US" sz="2400" dirty="0">
                  <a:solidFill>
                    <a:srgbClr val="4C40E8"/>
                  </a:solidFill>
                </a:rPr>
                <a:t>、劳防用品的正确使用；</a:t>
              </a:r>
              <a:br>
                <a:rPr lang="zh-CN" altLang="en-US" sz="2400" dirty="0">
                  <a:solidFill>
                    <a:srgbClr val="4C40E8"/>
                  </a:solidFill>
                </a:rPr>
              </a:br>
              <a:r>
                <a:rPr lang="en-US" altLang="zh-CN" sz="2400" dirty="0">
                  <a:solidFill>
                    <a:srgbClr val="4C40E8"/>
                  </a:solidFill>
                </a:rPr>
                <a:t>3</a:t>
              </a:r>
              <a:r>
                <a:rPr lang="zh-CN" altLang="en-US" sz="2400" dirty="0">
                  <a:solidFill>
                    <a:srgbClr val="4C40E8"/>
                  </a:solidFill>
                </a:rPr>
                <a:t>、劳防用品的配备标准；</a:t>
              </a:r>
              <a:br>
                <a:rPr lang="zh-CN" altLang="en-US" sz="2400" dirty="0">
                  <a:solidFill>
                    <a:srgbClr val="4C40E8"/>
                  </a:solidFill>
                </a:rPr>
              </a:br>
              <a:r>
                <a:rPr lang="en-US" altLang="zh-CN" sz="2400" dirty="0">
                  <a:solidFill>
                    <a:srgbClr val="4C40E8"/>
                  </a:solidFill>
                </a:rPr>
                <a:t>4</a:t>
              </a:r>
              <a:r>
                <a:rPr lang="zh-CN" altLang="en-US" sz="2400" dirty="0">
                  <a:solidFill>
                    <a:srgbClr val="4C40E8"/>
                  </a:solidFill>
                </a:rPr>
                <a:t>、劳防用品的使用要求。</a:t>
              </a:r>
              <a:br>
                <a:rPr lang="zh-CN" altLang="en-US" sz="2400" b="1" dirty="0"/>
              </a:br>
              <a:br>
                <a:rPr lang="zh-CN" altLang="en-US" sz="3600" b="1" dirty="0"/>
              </a:br>
              <a:endParaRPr lang="zh-CN" altLang="en-US" sz="3600" b="1" dirty="0"/>
            </a:p>
          </p:txBody>
        </p:sp>
        <p:sp>
          <p:nvSpPr>
            <p:cNvPr id="12297" name="Rectangle 10"/>
            <p:cNvSpPr/>
            <p:nvPr/>
          </p:nvSpPr>
          <p:spPr>
            <a:xfrm>
              <a:off x="2400" y="1657"/>
              <a:ext cx="12960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200" b="1" dirty="0"/>
                <a:t>　</a:t>
              </a:r>
              <a:r>
                <a:rPr lang="en-US" altLang="zh-CN" sz="3200" b="1" dirty="0"/>
                <a:t>4</a:t>
              </a:r>
              <a:r>
                <a:rPr lang="zh-CN" altLang="en-US" sz="3200" b="1" dirty="0"/>
                <a:t>、劳防用品的使用管理</a:t>
              </a:r>
              <a:endParaRPr lang="zh-CN" altLang="en-US" sz="3200" b="1" dirty="0"/>
            </a:p>
          </p:txBody>
        </p:sp>
      </p:grpSp>
      <p:sp>
        <p:nvSpPr>
          <p:cNvPr id="12291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574675" y="928688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800" b="1" dirty="0"/>
              <a:t>5</a:t>
            </a:r>
            <a:r>
              <a:rPr lang="zh-CN" altLang="en-US" sz="2800" b="1" dirty="0"/>
              <a:t>、生产区域的安全管理</a:t>
            </a:r>
            <a:endParaRPr lang="zh-CN" altLang="en-US" sz="2800" b="1" dirty="0"/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660400" y="1797050"/>
            <a:ext cx="11144250" cy="37973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上岗人员需进行三级</a:t>
            </a:r>
            <a:r>
              <a:rPr lang="en-US" altLang="zh-CN" sz="2400" dirty="0">
                <a:solidFill>
                  <a:srgbClr val="0070C0"/>
                </a:solidFill>
              </a:rPr>
              <a:t>EHS</a:t>
            </a:r>
            <a:r>
              <a:rPr lang="zh-CN" altLang="en-US" sz="2400" dirty="0">
                <a:solidFill>
                  <a:srgbClr val="0070C0"/>
                </a:solidFill>
              </a:rPr>
              <a:t>培训合格；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危险作业单元需进行危险性告知、职业危害告知；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食品禁止带入生产区域食用；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严禁将任何明火源带入生产区域，手机等非防爆通讯设备禁止带入生产区域；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作业许可证制度（动火、登高、进入受限空间、吊装、临时用电、断路、动土、夹层等作业需进行审批）；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新产品开车前需进行全面的安全环保评价；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消防器材、应急设施处于有效状态；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外来人员进行生产区域需有专人陪同。</a:t>
            </a:r>
            <a:endParaRPr lang="zh-CN" altLang="en-US" sz="3200" dirty="0"/>
          </a:p>
          <a:p>
            <a:pPr marL="471805" lvl="1" indent="-635" eaLnBrk="1" hangingPunct="1">
              <a:lnSpc>
                <a:spcPct val="90000"/>
              </a:lnSpc>
              <a:buNone/>
            </a:pPr>
            <a:endParaRPr lang="en-US" altLang="zh-CN" sz="3500" b="1" dirty="0">
              <a:solidFill>
                <a:srgbClr val="6600FF"/>
              </a:solidFill>
            </a:endParaRPr>
          </a:p>
        </p:txBody>
      </p:sp>
      <p:sp>
        <p:nvSpPr>
          <p:cNvPr id="13316" name="Line 4"/>
          <p:cNvSpPr/>
          <p:nvPr/>
        </p:nvSpPr>
        <p:spPr>
          <a:xfrm>
            <a:off x="660400" y="1690688"/>
            <a:ext cx="59404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8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charRg st="18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41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charRg st="41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5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charRg st="55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90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charRg st="90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38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charRg st="138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58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charRg st="158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75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charRg st="175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506413" y="1031875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6</a:t>
            </a:r>
            <a:r>
              <a:rPr lang="zh-CN" altLang="en-US" sz="3200" b="1" dirty="0"/>
              <a:t>、风险管理</a:t>
            </a:r>
            <a:endParaRPr lang="zh-CN" altLang="en-US" sz="3200" b="1" dirty="0"/>
          </a:p>
        </p:txBody>
      </p:sp>
      <p:sp>
        <p:nvSpPr>
          <p:cNvPr id="14339" name="Line 4"/>
          <p:cNvSpPr/>
          <p:nvPr/>
        </p:nvSpPr>
        <p:spPr>
          <a:xfrm>
            <a:off x="363538" y="1822450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0" name="AutoShape 3"/>
          <p:cNvSpPr/>
          <p:nvPr/>
        </p:nvSpPr>
        <p:spPr>
          <a:xfrm>
            <a:off x="3370263" y="4022725"/>
            <a:ext cx="2439987" cy="1930400"/>
          </a:xfrm>
          <a:prstGeom prst="roundRect">
            <a:avLst>
              <a:gd name="adj" fmla="val 5329"/>
            </a:avLst>
          </a:prstGeom>
          <a:solidFill>
            <a:schemeClr val="folHlink">
              <a:alpha val="50195"/>
            </a:schemeClr>
          </a:solidFill>
          <a:ln w="38100" cap="flat" cmpd="dbl">
            <a:solidFill>
              <a:srgbClr val="F8F8F8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grpSp>
        <p:nvGrpSpPr>
          <p:cNvPr id="14341" name="Group 4"/>
          <p:cNvGrpSpPr/>
          <p:nvPr/>
        </p:nvGrpSpPr>
        <p:grpSpPr>
          <a:xfrm>
            <a:off x="3425825" y="3822700"/>
            <a:ext cx="2320925" cy="373063"/>
            <a:chOff x="602" y="1625"/>
            <a:chExt cx="1096" cy="210"/>
          </a:xfrm>
        </p:grpSpPr>
        <p:sp>
          <p:nvSpPr>
            <p:cNvPr id="153" name="AutoShape 5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7059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4450" name="Group 6"/>
            <p:cNvGrpSpPr/>
            <p:nvPr/>
          </p:nvGrpSpPr>
          <p:grpSpPr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14456" name="AutoShape 7"/>
              <p:cNvSpPr/>
              <p:nvPr/>
            </p:nvSpPr>
            <p:spPr>
              <a:xfrm rot="-26753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57" name="AutoShape 8"/>
              <p:cNvSpPr/>
              <p:nvPr/>
            </p:nvSpPr>
            <p:spPr>
              <a:xfrm rot="-26753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58" name="AutoShape 9"/>
              <p:cNvSpPr/>
              <p:nvPr/>
            </p:nvSpPr>
            <p:spPr>
              <a:xfrm rot="-26753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grpSp>
          <p:nvGrpSpPr>
            <p:cNvPr id="14451" name="Group 10"/>
            <p:cNvGrpSpPr/>
            <p:nvPr/>
          </p:nvGrpSpPr>
          <p:grpSpPr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14453" name="AutoShape 11"/>
              <p:cNvSpPr/>
              <p:nvPr/>
            </p:nvSpPr>
            <p:spPr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54" name="AutoShape 12"/>
              <p:cNvSpPr/>
              <p:nvPr/>
            </p:nvSpPr>
            <p:spPr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55" name="AutoShape 13"/>
              <p:cNvSpPr/>
              <p:nvPr/>
            </p:nvSpPr>
            <p:spPr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pic>
          <p:nvPicPr>
            <p:cNvPr id="14452" name="Picture 14" descr="high_line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079" y="1194"/>
              <a:ext cx="13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2" name="AutoShape 15"/>
          <p:cNvSpPr/>
          <p:nvPr/>
        </p:nvSpPr>
        <p:spPr>
          <a:xfrm>
            <a:off x="8731250" y="4022725"/>
            <a:ext cx="2438400" cy="1930400"/>
          </a:xfrm>
          <a:prstGeom prst="roundRect">
            <a:avLst>
              <a:gd name="adj" fmla="val 5329"/>
            </a:avLst>
          </a:prstGeom>
          <a:solidFill>
            <a:schemeClr val="hlink">
              <a:alpha val="50195"/>
            </a:schemeClr>
          </a:solidFill>
          <a:ln w="38100" cap="flat" cmpd="dbl">
            <a:solidFill>
              <a:srgbClr val="F8F8F8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43" name="AutoShape 16"/>
          <p:cNvSpPr/>
          <p:nvPr/>
        </p:nvSpPr>
        <p:spPr>
          <a:xfrm>
            <a:off x="8859838" y="4365625"/>
            <a:ext cx="2174875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44" name="AutoShape 17"/>
          <p:cNvSpPr/>
          <p:nvPr/>
        </p:nvSpPr>
        <p:spPr>
          <a:xfrm>
            <a:off x="8859838" y="4732338"/>
            <a:ext cx="2174875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45" name="AutoShape 18"/>
          <p:cNvSpPr/>
          <p:nvPr/>
        </p:nvSpPr>
        <p:spPr>
          <a:xfrm>
            <a:off x="8859838" y="5099050"/>
            <a:ext cx="2174875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46" name="AutoShape 19"/>
          <p:cNvSpPr/>
          <p:nvPr/>
        </p:nvSpPr>
        <p:spPr>
          <a:xfrm>
            <a:off x="8859838" y="5467350"/>
            <a:ext cx="2174875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47" name="AutoShape 20"/>
          <p:cNvSpPr/>
          <p:nvPr/>
        </p:nvSpPr>
        <p:spPr>
          <a:xfrm>
            <a:off x="6146800" y="4022725"/>
            <a:ext cx="2438400" cy="1930400"/>
          </a:xfrm>
          <a:prstGeom prst="roundRect">
            <a:avLst>
              <a:gd name="adj" fmla="val 5329"/>
            </a:avLst>
          </a:prstGeom>
          <a:solidFill>
            <a:schemeClr val="hlink">
              <a:alpha val="50195"/>
            </a:schemeClr>
          </a:solidFill>
          <a:ln w="38100" cap="flat" cmpd="dbl">
            <a:solidFill>
              <a:srgbClr val="F8F8F8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48" name="AutoShape 21"/>
          <p:cNvSpPr/>
          <p:nvPr/>
        </p:nvSpPr>
        <p:spPr>
          <a:xfrm>
            <a:off x="6275388" y="4365625"/>
            <a:ext cx="2174875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　</a:t>
            </a:r>
            <a:r>
              <a:rPr lang="en-US" altLang="zh-CN" sz="1600" b="1" dirty="0">
                <a:solidFill>
                  <a:srgbClr val="000000"/>
                </a:solidFill>
              </a:rPr>
              <a:t>R= L*S</a:t>
            </a:r>
            <a:endParaRPr lang="en-US" altLang="zh-CN" sz="1600" b="1" dirty="0">
              <a:solidFill>
                <a:srgbClr val="000000"/>
              </a:solidFill>
            </a:endParaRPr>
          </a:p>
        </p:txBody>
      </p:sp>
      <p:sp>
        <p:nvSpPr>
          <p:cNvPr id="14349" name="AutoShape 22"/>
          <p:cNvSpPr/>
          <p:nvPr/>
        </p:nvSpPr>
        <p:spPr>
          <a:xfrm>
            <a:off x="6275388" y="4732338"/>
            <a:ext cx="2174875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50" name="AutoShape 23"/>
          <p:cNvSpPr/>
          <p:nvPr/>
        </p:nvSpPr>
        <p:spPr>
          <a:xfrm>
            <a:off x="6275388" y="5099050"/>
            <a:ext cx="2174875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51" name="AutoShape 24"/>
          <p:cNvSpPr/>
          <p:nvPr/>
        </p:nvSpPr>
        <p:spPr>
          <a:xfrm>
            <a:off x="6275388" y="5467350"/>
            <a:ext cx="2174875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52" name="AutoShape 25"/>
          <p:cNvSpPr/>
          <p:nvPr/>
        </p:nvSpPr>
        <p:spPr>
          <a:xfrm>
            <a:off x="3497263" y="4365625"/>
            <a:ext cx="2176462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53" name="AutoShape 26"/>
          <p:cNvSpPr/>
          <p:nvPr/>
        </p:nvSpPr>
        <p:spPr>
          <a:xfrm>
            <a:off x="3497263" y="4732338"/>
            <a:ext cx="2176462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54" name="AutoShape 27"/>
          <p:cNvSpPr/>
          <p:nvPr/>
        </p:nvSpPr>
        <p:spPr>
          <a:xfrm>
            <a:off x="3497263" y="5099050"/>
            <a:ext cx="2176462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55" name="AutoShape 28"/>
          <p:cNvSpPr/>
          <p:nvPr/>
        </p:nvSpPr>
        <p:spPr>
          <a:xfrm>
            <a:off x="3497263" y="5467350"/>
            <a:ext cx="2176462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56" name="AutoShape 29"/>
          <p:cNvSpPr/>
          <p:nvPr/>
        </p:nvSpPr>
        <p:spPr>
          <a:xfrm>
            <a:off x="785813" y="4022725"/>
            <a:ext cx="2439987" cy="1930400"/>
          </a:xfrm>
          <a:prstGeom prst="roundRect">
            <a:avLst>
              <a:gd name="adj" fmla="val 5329"/>
            </a:avLst>
          </a:prstGeom>
          <a:solidFill>
            <a:schemeClr val="folHlink">
              <a:alpha val="50195"/>
            </a:schemeClr>
          </a:solidFill>
          <a:ln w="38100" cap="flat" cmpd="dbl">
            <a:solidFill>
              <a:srgbClr val="F8F8F8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grpSp>
        <p:nvGrpSpPr>
          <p:cNvPr id="14357" name="Group 30"/>
          <p:cNvGrpSpPr/>
          <p:nvPr/>
        </p:nvGrpSpPr>
        <p:grpSpPr>
          <a:xfrm>
            <a:off x="852488" y="3822700"/>
            <a:ext cx="2320925" cy="373063"/>
            <a:chOff x="602" y="1625"/>
            <a:chExt cx="1096" cy="210"/>
          </a:xfrm>
        </p:grpSpPr>
        <p:sp>
          <p:nvSpPr>
            <p:cNvPr id="179" name="AutoShape 31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7059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4440" name="Group 32"/>
            <p:cNvGrpSpPr/>
            <p:nvPr/>
          </p:nvGrpSpPr>
          <p:grpSpPr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14446" name="AutoShape 33"/>
              <p:cNvSpPr/>
              <p:nvPr/>
            </p:nvSpPr>
            <p:spPr>
              <a:xfrm rot="-26753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47" name="AutoShape 34"/>
              <p:cNvSpPr/>
              <p:nvPr/>
            </p:nvSpPr>
            <p:spPr>
              <a:xfrm rot="-26753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48" name="AutoShape 35"/>
              <p:cNvSpPr/>
              <p:nvPr/>
            </p:nvSpPr>
            <p:spPr>
              <a:xfrm rot="-26753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grpSp>
          <p:nvGrpSpPr>
            <p:cNvPr id="14441" name="Group 36"/>
            <p:cNvGrpSpPr/>
            <p:nvPr/>
          </p:nvGrpSpPr>
          <p:grpSpPr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14443" name="AutoShape 37"/>
              <p:cNvSpPr/>
              <p:nvPr/>
            </p:nvSpPr>
            <p:spPr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44" name="AutoShape 38"/>
              <p:cNvSpPr/>
              <p:nvPr/>
            </p:nvSpPr>
            <p:spPr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45" name="AutoShape 39"/>
              <p:cNvSpPr/>
              <p:nvPr/>
            </p:nvSpPr>
            <p:spPr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pic>
          <p:nvPicPr>
            <p:cNvPr id="14442" name="Picture 40" descr="high_line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079" y="1194"/>
              <a:ext cx="13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58" name="Group 41"/>
          <p:cNvGrpSpPr/>
          <p:nvPr/>
        </p:nvGrpSpPr>
        <p:grpSpPr>
          <a:xfrm>
            <a:off x="6207125" y="3822700"/>
            <a:ext cx="2317750" cy="373063"/>
            <a:chOff x="602" y="1625"/>
            <a:chExt cx="1096" cy="210"/>
          </a:xfrm>
        </p:grpSpPr>
        <p:sp>
          <p:nvSpPr>
            <p:cNvPr id="190" name="AutoShape 42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4430" name="Group 43"/>
            <p:cNvGrpSpPr/>
            <p:nvPr/>
          </p:nvGrpSpPr>
          <p:grpSpPr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14436" name="AutoShape 44"/>
              <p:cNvSpPr/>
              <p:nvPr/>
            </p:nvSpPr>
            <p:spPr>
              <a:xfrm rot="-26753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37" name="AutoShape 45"/>
              <p:cNvSpPr/>
              <p:nvPr/>
            </p:nvSpPr>
            <p:spPr>
              <a:xfrm rot="-26753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38" name="AutoShape 46"/>
              <p:cNvSpPr/>
              <p:nvPr/>
            </p:nvSpPr>
            <p:spPr>
              <a:xfrm rot="-26753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grpSp>
          <p:nvGrpSpPr>
            <p:cNvPr id="14431" name="Group 47"/>
            <p:cNvGrpSpPr/>
            <p:nvPr/>
          </p:nvGrpSpPr>
          <p:grpSpPr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14433" name="AutoShape 48"/>
              <p:cNvSpPr/>
              <p:nvPr/>
            </p:nvSpPr>
            <p:spPr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34" name="AutoShape 49"/>
              <p:cNvSpPr/>
              <p:nvPr/>
            </p:nvSpPr>
            <p:spPr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35" name="AutoShape 50"/>
              <p:cNvSpPr/>
              <p:nvPr/>
            </p:nvSpPr>
            <p:spPr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pic>
          <p:nvPicPr>
            <p:cNvPr id="14432" name="Picture 51" descr="high_line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079" y="1194"/>
              <a:ext cx="13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59" name="Group 52"/>
          <p:cNvGrpSpPr/>
          <p:nvPr/>
        </p:nvGrpSpPr>
        <p:grpSpPr>
          <a:xfrm>
            <a:off x="8770938" y="3822700"/>
            <a:ext cx="2319337" cy="373063"/>
            <a:chOff x="602" y="1625"/>
            <a:chExt cx="1096" cy="210"/>
          </a:xfrm>
        </p:grpSpPr>
        <p:sp>
          <p:nvSpPr>
            <p:cNvPr id="201" name="AutoShape 53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4420" name="Group 54"/>
            <p:cNvGrpSpPr/>
            <p:nvPr/>
          </p:nvGrpSpPr>
          <p:grpSpPr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14426" name="AutoShape 55"/>
              <p:cNvSpPr/>
              <p:nvPr/>
            </p:nvSpPr>
            <p:spPr>
              <a:xfrm rot="-26753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27" name="AutoShape 56"/>
              <p:cNvSpPr/>
              <p:nvPr/>
            </p:nvSpPr>
            <p:spPr>
              <a:xfrm rot="-26753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28" name="AutoShape 57"/>
              <p:cNvSpPr/>
              <p:nvPr/>
            </p:nvSpPr>
            <p:spPr>
              <a:xfrm rot="-26753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grpSp>
          <p:nvGrpSpPr>
            <p:cNvPr id="14421" name="Group 58"/>
            <p:cNvGrpSpPr/>
            <p:nvPr/>
          </p:nvGrpSpPr>
          <p:grpSpPr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14423" name="AutoShape 59"/>
              <p:cNvSpPr/>
              <p:nvPr/>
            </p:nvSpPr>
            <p:spPr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24" name="AutoShape 60"/>
              <p:cNvSpPr/>
              <p:nvPr/>
            </p:nvSpPr>
            <p:spPr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25" name="AutoShape 61"/>
              <p:cNvSpPr/>
              <p:nvPr/>
            </p:nvSpPr>
            <p:spPr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pic>
          <p:nvPicPr>
            <p:cNvPr id="14422" name="Picture 62" descr="high_line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079" y="1194"/>
              <a:ext cx="13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4360" name="AutoShape 63"/>
          <p:cNvCxnSpPr/>
          <p:nvPr/>
        </p:nvCxnSpPr>
        <p:spPr>
          <a:xfrm rot="5400000">
            <a:off x="4275138" y="1336675"/>
            <a:ext cx="620712" cy="2728913"/>
          </a:xfrm>
          <a:prstGeom prst="bentConnector3">
            <a:avLst>
              <a:gd name="adj1" fmla="val 49532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361" name="AutoShape 64"/>
          <p:cNvCxnSpPr/>
          <p:nvPr/>
        </p:nvCxnSpPr>
        <p:spPr>
          <a:xfrm rot="-5400000" flipH="1">
            <a:off x="6978650" y="1363663"/>
            <a:ext cx="619125" cy="2673350"/>
          </a:xfrm>
          <a:prstGeom prst="bentConnector3">
            <a:avLst>
              <a:gd name="adj1" fmla="val 49648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362" name="AutoShape 87"/>
          <p:cNvCxnSpPr/>
          <p:nvPr/>
        </p:nvCxnSpPr>
        <p:spPr>
          <a:xfrm rot="5400000">
            <a:off x="2349500" y="2968625"/>
            <a:ext cx="511175" cy="1212850"/>
          </a:xfrm>
          <a:prstGeom prst="bentConnector3">
            <a:avLst>
              <a:gd name="adj1" fmla="val 49593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4363" name="Group 89"/>
          <p:cNvGrpSpPr/>
          <p:nvPr/>
        </p:nvGrpSpPr>
        <p:grpSpPr>
          <a:xfrm>
            <a:off x="1901825" y="3001963"/>
            <a:ext cx="2665413" cy="333375"/>
            <a:chOff x="602" y="1625"/>
            <a:chExt cx="1096" cy="210"/>
          </a:xfrm>
        </p:grpSpPr>
        <p:sp>
          <p:nvSpPr>
            <p:cNvPr id="238" name="AutoShape 90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7059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4410" name="Group 91"/>
            <p:cNvGrpSpPr/>
            <p:nvPr/>
          </p:nvGrpSpPr>
          <p:grpSpPr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14416" name="AutoShape 92"/>
              <p:cNvSpPr/>
              <p:nvPr/>
            </p:nvSpPr>
            <p:spPr>
              <a:xfrm rot="-26753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17" name="AutoShape 93"/>
              <p:cNvSpPr/>
              <p:nvPr/>
            </p:nvSpPr>
            <p:spPr>
              <a:xfrm rot="-26753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18" name="AutoShape 94"/>
              <p:cNvSpPr/>
              <p:nvPr/>
            </p:nvSpPr>
            <p:spPr>
              <a:xfrm rot="-26753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grpSp>
          <p:nvGrpSpPr>
            <p:cNvPr id="14411" name="Group 95"/>
            <p:cNvGrpSpPr/>
            <p:nvPr/>
          </p:nvGrpSpPr>
          <p:grpSpPr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14413" name="AutoShape 96"/>
              <p:cNvSpPr/>
              <p:nvPr/>
            </p:nvSpPr>
            <p:spPr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14" name="AutoShape 97"/>
              <p:cNvSpPr/>
              <p:nvPr/>
            </p:nvSpPr>
            <p:spPr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15" name="AutoShape 98"/>
              <p:cNvSpPr/>
              <p:nvPr/>
            </p:nvSpPr>
            <p:spPr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pic>
          <p:nvPicPr>
            <p:cNvPr id="14412" name="Picture 99" descr="high_line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079" y="1194"/>
              <a:ext cx="13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4364" name="AutoShape 100"/>
          <p:cNvCxnSpPr/>
          <p:nvPr/>
        </p:nvCxnSpPr>
        <p:spPr>
          <a:xfrm rot="5400000">
            <a:off x="7726363" y="2944813"/>
            <a:ext cx="514350" cy="1260475"/>
          </a:xfrm>
          <a:prstGeom prst="bentConnector3">
            <a:avLst>
              <a:gd name="adj1" fmla="val 49458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4365" name="Group 104"/>
          <p:cNvGrpSpPr/>
          <p:nvPr/>
        </p:nvGrpSpPr>
        <p:grpSpPr>
          <a:xfrm>
            <a:off x="7302500" y="3001963"/>
            <a:ext cx="2668588" cy="333375"/>
            <a:chOff x="602" y="1625"/>
            <a:chExt cx="1096" cy="210"/>
          </a:xfrm>
        </p:grpSpPr>
        <p:sp>
          <p:nvSpPr>
            <p:cNvPr id="253" name="AutoShape 105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1C1C1C"/>
              </a:outerShdw>
            </a:effectLst>
          </p:spPr>
          <p:txBody>
            <a:bodyPr wrap="none" anchor="ctr"/>
            <a:lstStyle>
              <a:lvl1pPr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4400" name="Group 106"/>
            <p:cNvGrpSpPr/>
            <p:nvPr/>
          </p:nvGrpSpPr>
          <p:grpSpPr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14406" name="AutoShape 107"/>
              <p:cNvSpPr/>
              <p:nvPr/>
            </p:nvSpPr>
            <p:spPr>
              <a:xfrm rot="-26753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07" name="AutoShape 108"/>
              <p:cNvSpPr/>
              <p:nvPr/>
            </p:nvSpPr>
            <p:spPr>
              <a:xfrm rot="-26753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08" name="AutoShape 109"/>
              <p:cNvSpPr/>
              <p:nvPr/>
            </p:nvSpPr>
            <p:spPr>
              <a:xfrm rot="-26753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grpSp>
          <p:nvGrpSpPr>
            <p:cNvPr id="14401" name="Group 110"/>
            <p:cNvGrpSpPr/>
            <p:nvPr/>
          </p:nvGrpSpPr>
          <p:grpSpPr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14403" name="AutoShape 111"/>
              <p:cNvSpPr/>
              <p:nvPr/>
            </p:nvSpPr>
            <p:spPr>
              <a:xfrm rot="26753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04" name="AutoShape 112"/>
              <p:cNvSpPr/>
              <p:nvPr/>
            </p:nvSpPr>
            <p:spPr>
              <a:xfrm rot="26753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  <p:sp>
            <p:nvSpPr>
              <p:cNvPr id="14405" name="AutoShape 113"/>
              <p:cNvSpPr/>
              <p:nvPr/>
            </p:nvSpPr>
            <p:spPr>
              <a:xfrm rot="26753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 w="9525">
                <a:noFill/>
              </a:ln>
            </p:spPr>
            <p:txBody>
              <a:bodyPr rot="10800000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buClr>
                    <a:schemeClr val="accent2"/>
                  </a:buClr>
                  <a:buFont typeface="Wingdings" panose="05000000000000000000" pitchFamily="2" charset="2"/>
                  <a:buChar char="n"/>
                </a:pPr>
                <a:endParaRPr lang="zh-CN" altLang="zh-CN" sz="2600" dirty="0"/>
              </a:p>
            </p:txBody>
          </p:sp>
        </p:grpSp>
        <p:pic>
          <p:nvPicPr>
            <p:cNvPr id="14402" name="Picture 114" descr="high_line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079" y="1194"/>
              <a:ext cx="13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66" name="AutoShape 115"/>
          <p:cNvSpPr/>
          <p:nvPr/>
        </p:nvSpPr>
        <p:spPr>
          <a:xfrm>
            <a:off x="912813" y="4365625"/>
            <a:ext cx="2176462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67" name="AutoShape 116"/>
          <p:cNvSpPr/>
          <p:nvPr/>
        </p:nvSpPr>
        <p:spPr>
          <a:xfrm>
            <a:off x="912813" y="4732338"/>
            <a:ext cx="2176462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68" name="AutoShape 117"/>
          <p:cNvSpPr/>
          <p:nvPr/>
        </p:nvSpPr>
        <p:spPr>
          <a:xfrm>
            <a:off x="912813" y="5099050"/>
            <a:ext cx="2176462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69" name="AutoShape 118"/>
          <p:cNvSpPr/>
          <p:nvPr/>
        </p:nvSpPr>
        <p:spPr>
          <a:xfrm>
            <a:off x="912813" y="5467350"/>
            <a:ext cx="2176462" cy="307975"/>
          </a:xfrm>
          <a:prstGeom prst="roundRect">
            <a:avLst>
              <a:gd name="adj" fmla="val 32838"/>
            </a:avLst>
          </a:prstGeom>
          <a:solidFill>
            <a:srgbClr val="F8F8F8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grpSp>
        <p:nvGrpSpPr>
          <p:cNvPr id="14370" name="Group 119"/>
          <p:cNvGrpSpPr/>
          <p:nvPr/>
        </p:nvGrpSpPr>
        <p:grpSpPr>
          <a:xfrm>
            <a:off x="5003800" y="1917700"/>
            <a:ext cx="1887538" cy="450850"/>
            <a:chOff x="2155" y="986"/>
            <a:chExt cx="1332" cy="607"/>
          </a:xfrm>
        </p:grpSpPr>
        <p:sp>
          <p:nvSpPr>
            <p:cNvPr id="268" name="AutoShape 120"/>
            <p:cNvSpPr>
              <a:spLocks noChangeArrowheads="1"/>
            </p:cNvSpPr>
            <p:nvPr/>
          </p:nvSpPr>
          <p:spPr bwMode="gray">
            <a:xfrm>
              <a:off x="2155" y="986"/>
              <a:ext cx="1332" cy="607"/>
            </a:xfrm>
            <a:prstGeom prst="roundRect">
              <a:avLst>
                <a:gd name="adj" fmla="val 1318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1C1C1C"/>
              </a:outerShdw>
            </a:effectLst>
          </p:spPr>
          <p:txBody>
            <a:bodyPr wrap="none" anchor="ctr"/>
            <a:lstStyle>
              <a:lvl1pPr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fontAlgn="base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lang="zh-CN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4398" name="Picture 121" descr="high_line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2714" y="454"/>
              <a:ext cx="218" cy="129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71" name="Rectangle 122"/>
          <p:cNvSpPr/>
          <p:nvPr/>
        </p:nvSpPr>
        <p:spPr>
          <a:xfrm>
            <a:off x="5099050" y="1917700"/>
            <a:ext cx="1793875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风险管理</a:t>
            </a:r>
            <a:endParaRPr lang="zh-CN" altLang="en-US" sz="2000" b="1" dirty="0">
              <a:solidFill>
                <a:srgbClr val="FEFFFF"/>
              </a:solidFill>
            </a:endParaRPr>
          </a:p>
        </p:txBody>
      </p:sp>
      <p:sp>
        <p:nvSpPr>
          <p:cNvPr id="14372" name="Rectangle 125"/>
          <p:cNvSpPr/>
          <p:nvPr/>
        </p:nvSpPr>
        <p:spPr>
          <a:xfrm>
            <a:off x="2260600" y="2989263"/>
            <a:ext cx="1903413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危险源辨识</a:t>
            </a:r>
            <a:endParaRPr lang="zh-CN" altLang="en-US" sz="2000" b="1" dirty="0">
              <a:solidFill>
                <a:srgbClr val="FEFFFF"/>
              </a:solidFill>
            </a:endParaRPr>
          </a:p>
        </p:txBody>
      </p:sp>
      <p:sp>
        <p:nvSpPr>
          <p:cNvPr id="14373" name="Rectangle 126"/>
          <p:cNvSpPr/>
          <p:nvPr/>
        </p:nvSpPr>
        <p:spPr>
          <a:xfrm>
            <a:off x="7821613" y="2968625"/>
            <a:ext cx="15875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风险评价</a:t>
            </a:r>
            <a:endParaRPr lang="zh-CN" altLang="en-US" sz="2000" b="1" dirty="0">
              <a:solidFill>
                <a:srgbClr val="FEFFFF"/>
              </a:solidFill>
            </a:endParaRPr>
          </a:p>
        </p:txBody>
      </p:sp>
      <p:sp>
        <p:nvSpPr>
          <p:cNvPr id="14374" name="Rectangle 127"/>
          <p:cNvSpPr/>
          <p:nvPr/>
        </p:nvSpPr>
        <p:spPr>
          <a:xfrm>
            <a:off x="892175" y="3816350"/>
            <a:ext cx="22367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分解操作步骤</a:t>
            </a:r>
            <a:endParaRPr lang="zh-CN" altLang="en-US" sz="2000" b="1" dirty="0">
              <a:solidFill>
                <a:srgbClr val="FEFFFF"/>
              </a:solidFill>
            </a:endParaRPr>
          </a:p>
        </p:txBody>
      </p:sp>
      <p:sp>
        <p:nvSpPr>
          <p:cNvPr id="14375" name="Rectangle 128"/>
          <p:cNvSpPr/>
          <p:nvPr/>
        </p:nvSpPr>
        <p:spPr>
          <a:xfrm>
            <a:off x="3589338" y="3835400"/>
            <a:ext cx="1903412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保护及管理</a:t>
            </a:r>
            <a:endParaRPr lang="zh-CN" altLang="en-US" sz="2000" b="1" dirty="0">
              <a:solidFill>
                <a:srgbClr val="FEFFFF"/>
              </a:solidFill>
            </a:endParaRPr>
          </a:p>
        </p:txBody>
      </p:sp>
      <p:sp>
        <p:nvSpPr>
          <p:cNvPr id="14376" name="Rectangle 129"/>
          <p:cNvSpPr/>
          <p:nvPr/>
        </p:nvSpPr>
        <p:spPr>
          <a:xfrm>
            <a:off x="6229350" y="3816350"/>
            <a:ext cx="22367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风险程度评价</a:t>
            </a:r>
            <a:endParaRPr lang="zh-CN" altLang="en-US" sz="2000" b="1" dirty="0">
              <a:solidFill>
                <a:srgbClr val="FEFFFF"/>
              </a:solidFill>
            </a:endParaRPr>
          </a:p>
        </p:txBody>
      </p:sp>
      <p:sp>
        <p:nvSpPr>
          <p:cNvPr id="14377" name="Rectangle 130"/>
          <p:cNvSpPr/>
          <p:nvPr/>
        </p:nvSpPr>
        <p:spPr>
          <a:xfrm>
            <a:off x="9132888" y="3816350"/>
            <a:ext cx="15716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评价结果</a:t>
            </a:r>
            <a:endParaRPr lang="zh-CN" altLang="en-US" sz="2000" b="1" dirty="0">
              <a:solidFill>
                <a:srgbClr val="FEFFFF"/>
              </a:solidFill>
            </a:endParaRPr>
          </a:p>
        </p:txBody>
      </p:sp>
      <p:sp>
        <p:nvSpPr>
          <p:cNvPr id="14378" name="Rectangle 131"/>
          <p:cNvSpPr/>
          <p:nvPr/>
        </p:nvSpPr>
        <p:spPr>
          <a:xfrm>
            <a:off x="1136650" y="4362450"/>
            <a:ext cx="1570038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时态引起的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79" name="Rectangle 132"/>
          <p:cNvSpPr/>
          <p:nvPr/>
        </p:nvSpPr>
        <p:spPr>
          <a:xfrm>
            <a:off x="1136650" y="4733925"/>
            <a:ext cx="157003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状态引起的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80" name="Rectangle 133"/>
          <p:cNvSpPr/>
          <p:nvPr/>
        </p:nvSpPr>
        <p:spPr>
          <a:xfrm>
            <a:off x="1136650" y="5091113"/>
            <a:ext cx="1570038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人员或物品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81" name="Rectangle 134"/>
          <p:cNvSpPr/>
          <p:nvPr/>
        </p:nvSpPr>
        <p:spPr>
          <a:xfrm>
            <a:off x="1136650" y="5473700"/>
            <a:ext cx="1570038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管理或环境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82" name="Rectangle 135"/>
          <p:cNvSpPr/>
          <p:nvPr/>
        </p:nvSpPr>
        <p:spPr>
          <a:xfrm>
            <a:off x="3702050" y="4362450"/>
            <a:ext cx="13049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了解性质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83" name="Rectangle 136"/>
          <p:cNvSpPr/>
          <p:nvPr/>
        </p:nvSpPr>
        <p:spPr>
          <a:xfrm>
            <a:off x="3702050" y="4733925"/>
            <a:ext cx="130492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加强监测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84" name="Rectangle 137"/>
          <p:cNvSpPr/>
          <p:nvPr/>
        </p:nvSpPr>
        <p:spPr>
          <a:xfrm>
            <a:off x="3702050" y="5091113"/>
            <a:ext cx="15716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培训和记录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85" name="Rectangle 138"/>
          <p:cNvSpPr/>
          <p:nvPr/>
        </p:nvSpPr>
        <p:spPr>
          <a:xfrm>
            <a:off x="3702050" y="5473700"/>
            <a:ext cx="13049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改进管理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86" name="Rectangle 139"/>
          <p:cNvSpPr/>
          <p:nvPr/>
        </p:nvSpPr>
        <p:spPr>
          <a:xfrm>
            <a:off x="6515100" y="4745038"/>
            <a:ext cx="118427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可能性</a:t>
            </a:r>
            <a:r>
              <a:rPr lang="en-US" altLang="zh-CN" sz="1600" b="1" dirty="0">
                <a:solidFill>
                  <a:srgbClr val="000000"/>
                </a:solidFill>
              </a:rPr>
              <a:t>L</a:t>
            </a:r>
            <a:endParaRPr lang="en-US" altLang="zh-CN" sz="1600" b="1" dirty="0">
              <a:solidFill>
                <a:srgbClr val="000000"/>
              </a:solidFill>
            </a:endParaRPr>
          </a:p>
        </p:txBody>
      </p:sp>
      <p:sp>
        <p:nvSpPr>
          <p:cNvPr id="14387" name="Rectangle 141"/>
          <p:cNvSpPr/>
          <p:nvPr/>
        </p:nvSpPr>
        <p:spPr>
          <a:xfrm>
            <a:off x="6523038" y="5091113"/>
            <a:ext cx="1217612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严重性</a:t>
            </a:r>
            <a:r>
              <a:rPr lang="en-US" altLang="zh-CN" sz="1600" b="1" dirty="0">
                <a:solidFill>
                  <a:srgbClr val="000000"/>
                </a:solidFill>
              </a:rPr>
              <a:t>C</a:t>
            </a:r>
            <a:endParaRPr lang="en-US" altLang="zh-CN" sz="1600" b="1" dirty="0">
              <a:solidFill>
                <a:srgbClr val="000000"/>
              </a:solidFill>
            </a:endParaRPr>
          </a:p>
        </p:txBody>
      </p:sp>
      <p:sp>
        <p:nvSpPr>
          <p:cNvPr id="14388" name="Rectangle 142"/>
          <p:cNvSpPr/>
          <p:nvPr/>
        </p:nvSpPr>
        <p:spPr>
          <a:xfrm>
            <a:off x="6523038" y="5473700"/>
            <a:ext cx="1223962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风险度</a:t>
            </a:r>
            <a:r>
              <a:rPr lang="en-US" altLang="zh-CN" sz="1600" b="1" dirty="0">
                <a:solidFill>
                  <a:srgbClr val="000000"/>
                </a:solidFill>
              </a:rPr>
              <a:t>R</a:t>
            </a:r>
            <a:endParaRPr lang="en-US" altLang="zh-CN" sz="1600" b="1" dirty="0">
              <a:solidFill>
                <a:srgbClr val="000000"/>
              </a:solidFill>
            </a:endParaRPr>
          </a:p>
        </p:txBody>
      </p:sp>
      <p:sp>
        <p:nvSpPr>
          <p:cNvPr id="14389" name="Rectangle 143"/>
          <p:cNvSpPr/>
          <p:nvPr/>
        </p:nvSpPr>
        <p:spPr>
          <a:xfrm>
            <a:off x="9094788" y="4362450"/>
            <a:ext cx="13049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严禁作业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90" name="Rectangle 144"/>
          <p:cNvSpPr/>
          <p:nvPr/>
        </p:nvSpPr>
        <p:spPr>
          <a:xfrm>
            <a:off x="9094788" y="4733925"/>
            <a:ext cx="130492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需要整改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91" name="Rectangle 145"/>
          <p:cNvSpPr/>
          <p:nvPr/>
        </p:nvSpPr>
        <p:spPr>
          <a:xfrm>
            <a:off x="9094788" y="5091113"/>
            <a:ext cx="13049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需要注意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92" name="Rectangle 146"/>
          <p:cNvSpPr/>
          <p:nvPr/>
        </p:nvSpPr>
        <p:spPr>
          <a:xfrm>
            <a:off x="9094788" y="5473700"/>
            <a:ext cx="13049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</a:rPr>
              <a:t>可以接受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sp>
        <p:nvSpPr>
          <p:cNvPr id="14393" name="右箭头 294"/>
          <p:cNvSpPr/>
          <p:nvPr/>
        </p:nvSpPr>
        <p:spPr>
          <a:xfrm>
            <a:off x="3140075" y="3946525"/>
            <a:ext cx="279400" cy="130175"/>
          </a:xfrm>
          <a:prstGeom prst="rightArrow">
            <a:avLst>
              <a:gd name="adj1" fmla="val 50000"/>
              <a:gd name="adj2" fmla="val 49723"/>
            </a:avLst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908050" lvl="0" indent="-436245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94" name="右箭头 296"/>
          <p:cNvSpPr/>
          <p:nvPr/>
        </p:nvSpPr>
        <p:spPr>
          <a:xfrm>
            <a:off x="8477250" y="3946525"/>
            <a:ext cx="280988" cy="130175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908050" lvl="0" indent="-436245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/>
          </a:p>
        </p:txBody>
      </p:sp>
      <p:sp>
        <p:nvSpPr>
          <p:cNvPr id="14395" name="Text Box 124"/>
          <p:cNvSpPr txBox="1"/>
          <p:nvPr/>
        </p:nvSpPr>
        <p:spPr>
          <a:xfrm>
            <a:off x="6724650" y="3824288"/>
            <a:ext cx="1206500" cy="2619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908050" lvl="0" indent="-436245" eaLnBrk="1" fontAlgn="ctr" hangingPunct="1">
              <a:spcBef>
                <a:spcPct val="50000"/>
              </a:spcBef>
              <a:buNone/>
            </a:pPr>
            <a:endParaRPr lang="zh-CN" altLang="zh-CN" sz="4800" dirty="0"/>
          </a:p>
        </p:txBody>
      </p:sp>
      <p:sp>
        <p:nvSpPr>
          <p:cNvPr id="14396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574675" y="928688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6</a:t>
            </a:r>
            <a:r>
              <a:rPr lang="zh-CN" altLang="en-US" sz="3200" b="1" dirty="0"/>
              <a:t>、风险管理</a:t>
            </a:r>
            <a:endParaRPr lang="zh-CN" altLang="en-US" sz="3200" b="1" dirty="0"/>
          </a:p>
        </p:txBody>
      </p:sp>
      <p:sp>
        <p:nvSpPr>
          <p:cNvPr id="15363" name="Line 4"/>
          <p:cNvSpPr/>
          <p:nvPr/>
        </p:nvSpPr>
        <p:spPr>
          <a:xfrm>
            <a:off x="660400" y="1773238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3" name="Rectangle 125"/>
          <p:cNvSpPr/>
          <p:nvPr/>
        </p:nvSpPr>
        <p:spPr>
          <a:xfrm>
            <a:off x="2133600" y="3235325"/>
            <a:ext cx="1452563" cy="398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危险源辨识</a:t>
            </a:r>
            <a:endParaRPr lang="zh-CN" altLang="en-US" sz="2000" b="1" dirty="0">
              <a:solidFill>
                <a:srgbClr val="FEFFFF"/>
              </a:solidFill>
            </a:endParaRPr>
          </a:p>
        </p:txBody>
      </p:sp>
      <p:graphicFrame>
        <p:nvGraphicFramePr>
          <p:cNvPr id="330279" name="Group 551"/>
          <p:cNvGraphicFramePr>
            <a:graphicFrameLocks noGrp="1"/>
          </p:cNvGraphicFramePr>
          <p:nvPr/>
        </p:nvGraphicFramePr>
        <p:xfrm>
          <a:off x="3795713" y="1846263"/>
          <a:ext cx="7446963" cy="4171950"/>
        </p:xfrm>
        <a:graphic>
          <a:graphicData uri="http://schemas.openxmlformats.org/drawingml/2006/table">
            <a:tbl>
              <a:tblPr/>
              <a:tblGrid>
                <a:gridCol w="490834"/>
                <a:gridCol w="1349952"/>
                <a:gridCol w="1123267"/>
                <a:gridCol w="834989"/>
                <a:gridCol w="1244547"/>
                <a:gridCol w="1203909"/>
                <a:gridCol w="1199464"/>
              </a:tblGrid>
              <a:tr h="259071">
                <a:tc gridSpan="7"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危害及影响后果的严重性（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28600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等级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法律、法规及其他要求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人员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财产　　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kumimoji="0" lang="zh-CN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万元）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停工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环境污染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资源消耗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公司形象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</a:tr>
              <a:tr h="595265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违反法律、法规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发生死亡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&gt;50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部分装置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(&gt;2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套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或设备停工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大规模、公司外严重污染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重大国内影响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</a:tr>
              <a:tr h="734955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潜在违反法规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丧失劳动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&gt;25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套装置停工、或设备停工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公司内严重污染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行业内、集团公司内影响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</a:tr>
              <a:tr h="763527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不符合集团公司的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HSE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方针、制度、规定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截肢、骨折、听力丧失、慢性病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&gt;10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套装置、设备停工或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公司范围内中等污染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省内影响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</a:tr>
              <a:tr h="763527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不符合公司的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HSE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操作程序、规定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轻微受伤、间歇不舒适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&lt;10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受影响不大，几乎不停工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装置范围污染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公司及周边范围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</a:tr>
              <a:tr h="427004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完全符合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无伤亡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无损失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没有停工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没有污染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形象没有受损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6" marR="9143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0283" name="Group 555"/>
          <p:cNvGraphicFramePr>
            <a:graphicFrameLocks noGrp="1"/>
          </p:cNvGraphicFramePr>
          <p:nvPr/>
        </p:nvGraphicFramePr>
        <p:xfrm>
          <a:off x="660400" y="1846263"/>
          <a:ext cx="2919413" cy="4195763"/>
        </p:xfrm>
        <a:graphic>
          <a:graphicData uri="http://schemas.openxmlformats.org/drawingml/2006/table">
            <a:tbl>
              <a:tblPr/>
              <a:tblGrid>
                <a:gridCol w="356909"/>
                <a:gridCol w="2562504"/>
              </a:tblGrid>
              <a:tr h="328905">
                <a:tc gridSpan="2"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发生的可能性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(L)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  <a:tc hMerge="1">
                  <a:tcPr/>
                </a:tc>
              </a:tr>
              <a:tr h="512406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等级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   准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</a:tr>
              <a:tr h="426688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在正常情况下经常发生此类事故或事件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</a:tr>
              <a:tr h="714321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在现场有控制措施，但未有效执行或控制措施不当，导致危害常发生或在预期情况下发生。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</a:tr>
              <a:tr h="713051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危害的发生容易被发现（现场有测系统），过去曾经发生，或在异常情况下发生类似事故或事件。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</a:tr>
              <a:tr h="713051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危害一旦发生能及时发现，现场有防范控制措施，并能有效执行或过去偶尔发生危险事故或事件。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</a:tr>
              <a:tr h="787340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有充分、有效的防范、控制、监测、保护措施或员工安全卫生意识相当高，严格执行操作规程，极不可能发生事故或事件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0" marR="9145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450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504825" y="885825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6</a:t>
            </a:r>
            <a:r>
              <a:rPr lang="zh-CN" altLang="en-US" sz="3200" b="1" dirty="0"/>
              <a:t>、风险管理</a:t>
            </a:r>
            <a:endParaRPr lang="zh-CN" altLang="en-US" sz="3200" b="1" dirty="0"/>
          </a:p>
        </p:txBody>
      </p:sp>
      <p:sp>
        <p:nvSpPr>
          <p:cNvPr id="16387" name="Line 4"/>
          <p:cNvSpPr/>
          <p:nvPr/>
        </p:nvSpPr>
        <p:spPr>
          <a:xfrm>
            <a:off x="614363" y="1822450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0" name="Rectangle 122"/>
          <p:cNvSpPr/>
          <p:nvPr/>
        </p:nvSpPr>
        <p:spPr>
          <a:xfrm>
            <a:off x="5151438" y="1981200"/>
            <a:ext cx="15335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安全分析</a:t>
            </a:r>
            <a:endParaRPr lang="zh-CN" altLang="en-US" sz="2000" b="1" dirty="0">
              <a:solidFill>
                <a:srgbClr val="FEFFFF"/>
              </a:solidFill>
            </a:endParaRPr>
          </a:p>
        </p:txBody>
      </p:sp>
      <p:graphicFrame>
        <p:nvGraphicFramePr>
          <p:cNvPr id="357001" name="Group 649"/>
          <p:cNvGraphicFramePr>
            <a:graphicFrameLocks noGrp="1"/>
          </p:cNvGraphicFramePr>
          <p:nvPr/>
        </p:nvGraphicFramePr>
        <p:xfrm>
          <a:off x="7321550" y="1981200"/>
          <a:ext cx="3917950" cy="4035425"/>
        </p:xfrm>
        <a:graphic>
          <a:graphicData uri="http://schemas.openxmlformats.org/drawingml/2006/table">
            <a:tbl>
              <a:tblPr/>
              <a:tblGrid>
                <a:gridCol w="1176846"/>
                <a:gridCol w="518244"/>
                <a:gridCol w="556350"/>
                <a:gridCol w="555080"/>
                <a:gridCol w="556985"/>
                <a:gridCol w="554445"/>
              </a:tblGrid>
              <a:tr h="573133">
                <a:tc gridSpan="6"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风险评估矩阵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88813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　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严重性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可能性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33422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7875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88988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66762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06432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5" marR="91455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6652" name="Group 300"/>
          <p:cNvGraphicFramePr>
            <a:graphicFrameLocks noGrp="1"/>
          </p:cNvGraphicFramePr>
          <p:nvPr/>
        </p:nvGraphicFramePr>
        <p:xfrm>
          <a:off x="622300" y="1989138"/>
          <a:ext cx="6265863" cy="4032250"/>
        </p:xfrm>
        <a:graphic>
          <a:graphicData uri="http://schemas.openxmlformats.org/drawingml/2006/table">
            <a:tbl>
              <a:tblPr/>
              <a:tblGrid>
                <a:gridCol w="812759"/>
                <a:gridCol w="1265491"/>
                <a:gridCol w="2692264"/>
                <a:gridCol w="1495349"/>
              </a:tblGrid>
              <a:tr h="712788">
                <a:tc gridSpan="4"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等级划分：风险度（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可能性（ 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）*后果严重性（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96900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风险度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等级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应采取控制措施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实施期限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－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巨大风险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对改进措施进行评估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严禁作业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76288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－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重大风险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建立目标指标或运行控制程序，定期检查、测量及评估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立即整改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－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一般风险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考虑建立操作规程、作业指导书但需定期检查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有条件、有经费时治理 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&lt;4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轻微或可忽略的风险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无需采用控制措施 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471805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909955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30683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169545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1526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6098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0670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52425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6477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614363" y="977900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7</a:t>
            </a:r>
            <a:r>
              <a:rPr lang="zh-CN" altLang="en-US" sz="3200" b="1" dirty="0"/>
              <a:t>、事故及未遂事故的管理</a:t>
            </a:r>
            <a:endParaRPr lang="zh-CN" altLang="en-US" sz="3200" b="1"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6756400" y="2376488"/>
            <a:ext cx="4149725" cy="34575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70C0"/>
                </a:solidFill>
              </a:rPr>
              <a:t>鼓励员工积极上报各类事故，特别是未遂事故</a:t>
            </a:r>
            <a:endParaRPr lang="zh-CN" altLang="en-US" sz="1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70C0"/>
                </a:solidFill>
              </a:rPr>
              <a:t>科学的管理和分析事故记录，找出引起同类型事故的原因</a:t>
            </a:r>
            <a:endParaRPr lang="zh-CN" altLang="en-US" sz="1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70C0"/>
                </a:solidFill>
              </a:rPr>
              <a:t>建立合适的保护层或预防措施，减少或消除此类事故</a:t>
            </a:r>
            <a:endParaRPr lang="zh-CN" altLang="en-US" sz="18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70C0"/>
                </a:solidFill>
              </a:rPr>
              <a:t>关注和跟踪保护层和预防措施的可行性和有效性</a:t>
            </a:r>
            <a:endParaRPr lang="zh-CN" altLang="en-US" sz="1800" b="1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1800" b="1" dirty="0">
              <a:solidFill>
                <a:srgbClr val="0070C0"/>
              </a:solidFill>
            </a:endParaRPr>
          </a:p>
        </p:txBody>
      </p:sp>
      <p:sp>
        <p:nvSpPr>
          <p:cNvPr id="17412" name="Line 4"/>
          <p:cNvSpPr/>
          <p:nvPr/>
        </p:nvSpPr>
        <p:spPr>
          <a:xfrm>
            <a:off x="446088" y="1862138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TextBox 17"/>
          <p:cNvSpPr txBox="1"/>
          <p:nvPr/>
        </p:nvSpPr>
        <p:spPr>
          <a:xfrm>
            <a:off x="2713038" y="5373688"/>
            <a:ext cx="20161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海因里希法则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17414" name="Picture 25" descr="200811180712235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3538" y="2420938"/>
            <a:ext cx="3887787" cy="290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charRg st="2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charRg st="21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4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charRg st="4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charRg st="4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71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charRg st="71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charRg st="71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727075" y="1074738"/>
            <a:ext cx="109728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8</a:t>
            </a:r>
            <a:r>
              <a:rPr lang="zh-CN" altLang="en-US" sz="3200" b="1" dirty="0"/>
              <a:t>、安全、环保预防措施</a:t>
            </a:r>
            <a:endParaRPr lang="zh-CN" altLang="en-US" sz="3200" b="1" dirty="0"/>
          </a:p>
        </p:txBody>
      </p:sp>
      <p:sp>
        <p:nvSpPr>
          <p:cNvPr id="8195" name="bzKgnDr2B7uFJNDRectangle 3"/>
          <p:cNvSpPr>
            <a:spLocks noGrp="1"/>
          </p:cNvSpPr>
          <p:nvPr>
            <p:ph type="body" idx="4294967295"/>
          </p:nvPr>
        </p:nvSpPr>
        <p:spPr>
          <a:xfrm>
            <a:off x="727075" y="2206625"/>
            <a:ext cx="7510463" cy="33210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sz="2400" dirty="0">
                <a:solidFill>
                  <a:srgbClr val="4C40E8"/>
                </a:solidFill>
              </a:rPr>
              <a:t>提供工作环境所需的劳防用品、急救用品等。</a:t>
            </a:r>
            <a:endParaRPr lang="zh-CN" altLang="en-US" sz="2400" dirty="0">
              <a:solidFill>
                <a:srgbClr val="4C40E8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4C40E8"/>
                </a:solidFill>
              </a:rPr>
              <a:t>定期进行环境检测、防雷监测、及员工健康体检。</a:t>
            </a:r>
            <a:endParaRPr lang="zh-CN" altLang="en-US" sz="2400" dirty="0">
              <a:solidFill>
                <a:srgbClr val="4C40E8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4C40E8"/>
                </a:solidFill>
              </a:rPr>
              <a:t>安装和配备了有效的消防系统、可燃气体报警仪。</a:t>
            </a:r>
            <a:endParaRPr lang="zh-CN" altLang="en-US" sz="2400" dirty="0">
              <a:solidFill>
                <a:srgbClr val="4C40E8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4C40E8"/>
                </a:solidFill>
              </a:rPr>
              <a:t>三废（废气、废水、废固）均有效的处理。</a:t>
            </a:r>
            <a:endParaRPr lang="zh-CN" altLang="en-US" sz="2400" dirty="0">
              <a:solidFill>
                <a:srgbClr val="4C40E8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4C40E8"/>
                </a:solidFill>
              </a:rPr>
              <a:t>制定各类作业规范，管理制度。</a:t>
            </a:r>
            <a:endParaRPr lang="zh-CN" altLang="en-US" sz="2400" dirty="0">
              <a:solidFill>
                <a:srgbClr val="4C40E8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4C40E8"/>
                </a:solidFill>
              </a:rPr>
              <a:t>提供</a:t>
            </a:r>
            <a:r>
              <a:rPr lang="en-US" altLang="zh-CN" sz="2400" dirty="0">
                <a:solidFill>
                  <a:srgbClr val="4C40E8"/>
                </a:solidFill>
              </a:rPr>
              <a:t>EHS</a:t>
            </a:r>
            <a:r>
              <a:rPr lang="zh-CN" altLang="en-US" sz="2400" dirty="0">
                <a:solidFill>
                  <a:srgbClr val="4C40E8"/>
                </a:solidFill>
              </a:rPr>
              <a:t>、技术研究等培训及岗位作业指导。</a:t>
            </a:r>
            <a:endParaRPr lang="zh-CN" altLang="en-US" sz="2400" dirty="0">
              <a:solidFill>
                <a:srgbClr val="4C40E8"/>
              </a:solidFill>
            </a:endParaRPr>
          </a:p>
          <a:p>
            <a:pPr eaLnBrk="1" hangingPunct="1"/>
            <a:endParaRPr lang="zh-CN" altLang="en-US" sz="2800" b="1" dirty="0"/>
          </a:p>
          <a:p>
            <a:pPr eaLnBrk="1" hangingPunct="1">
              <a:buNone/>
            </a:pPr>
            <a:endParaRPr lang="zh-CN" altLang="en-US" sz="2400" dirty="0"/>
          </a:p>
          <a:p>
            <a:pPr lvl="1" eaLnBrk="1" hangingPunct="1"/>
            <a:endParaRPr lang="zh-CN" altLang="en-US" sz="2400" dirty="0"/>
          </a:p>
          <a:p>
            <a:pPr lvl="1" eaLnBrk="1" hangingPunct="1"/>
            <a:endParaRPr lang="zh-CN" altLang="en-US" sz="2400" dirty="0"/>
          </a:p>
          <a:p>
            <a:pPr eaLnBrk="1" hangingPunct="1">
              <a:buNone/>
            </a:pPr>
            <a:endParaRPr lang="en-US" altLang="zh-CN" b="1" dirty="0">
              <a:solidFill>
                <a:srgbClr val="6600FF"/>
              </a:solidFill>
            </a:endParaRPr>
          </a:p>
        </p:txBody>
      </p:sp>
      <p:sp>
        <p:nvSpPr>
          <p:cNvPr id="18436" name="Line 4"/>
          <p:cNvSpPr/>
          <p:nvPr/>
        </p:nvSpPr>
        <p:spPr>
          <a:xfrm>
            <a:off x="727075" y="2049463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7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  <p:sp>
        <p:nvSpPr>
          <p:cNvPr id="18438" name="security_159448"/>
          <p:cNvSpPr>
            <a:spLocks noChangeAspect="1"/>
          </p:cNvSpPr>
          <p:nvPr/>
        </p:nvSpPr>
        <p:spPr>
          <a:xfrm>
            <a:off x="8237538" y="1833563"/>
            <a:ext cx="3497262" cy="3190875"/>
          </a:xfrm>
          <a:custGeom>
            <a:avLst/>
            <a:gdLst/>
            <a:ahLst/>
            <a:cxnLst>
              <a:cxn ang="0">
                <a:pos x="97531172" y="45373393"/>
              </a:cxn>
              <a:cxn ang="0">
                <a:pos x="97317551" y="47223592"/>
              </a:cxn>
              <a:cxn ang="0">
                <a:pos x="96818995" y="40054224"/>
              </a:cxn>
              <a:cxn ang="0">
                <a:pos x="16728895" y="37029989"/>
              </a:cxn>
              <a:cxn ang="0">
                <a:pos x="21532493" y="47780203"/>
              </a:cxn>
              <a:cxn ang="0">
                <a:pos x="18917162" y="46819139"/>
              </a:cxn>
              <a:cxn ang="0">
                <a:pos x="16728895" y="37029989"/>
              </a:cxn>
              <a:cxn ang="0">
                <a:pos x="58138855" y="61150429"/>
              </a:cxn>
              <a:cxn ang="0">
                <a:pos x="64279910" y="58393457"/>
              </a:cxn>
              <a:cxn ang="0">
                <a:pos x="80745345" y="38276940"/>
              </a:cxn>
              <a:cxn ang="0">
                <a:pos x="10937561" y="32859905"/>
              </a:cxn>
              <a:cxn ang="0">
                <a:pos x="15944031" y="47607518"/>
              </a:cxn>
              <a:cxn ang="0">
                <a:pos x="14233612" y="48461361"/>
              </a:cxn>
              <a:cxn ang="0">
                <a:pos x="13057795" y="48372510"/>
              </a:cxn>
              <a:cxn ang="0">
                <a:pos x="10937561" y="32859905"/>
              </a:cxn>
              <a:cxn ang="0">
                <a:pos x="104639845" y="35893351"/>
              </a:cxn>
              <a:cxn ang="0">
                <a:pos x="103178885" y="49310180"/>
              </a:cxn>
              <a:cxn ang="0">
                <a:pos x="100381759" y="47673149"/>
              </a:cxn>
              <a:cxn ang="0">
                <a:pos x="102573118" y="35893351"/>
              </a:cxn>
              <a:cxn ang="0">
                <a:pos x="112323560" y="29559161"/>
              </a:cxn>
              <a:cxn ang="0">
                <a:pos x="116270028" y="34336323"/>
              </a:cxn>
              <a:cxn ang="0">
                <a:pos x="113082521" y="64640520"/>
              </a:cxn>
              <a:cxn ang="0">
                <a:pos x="90912441" y="94890991"/>
              </a:cxn>
              <a:cxn ang="0">
                <a:pos x="89042670" y="106059523"/>
              </a:cxn>
              <a:cxn ang="0">
                <a:pos x="69241119" y="104618963"/>
              </a:cxn>
              <a:cxn ang="0">
                <a:pos x="68404149" y="89555886"/>
              </a:cxn>
              <a:cxn ang="0">
                <a:pos x="80352829" y="69868969"/>
              </a:cxn>
              <a:cxn ang="0">
                <a:pos x="94099948" y="53151962"/>
              </a:cxn>
              <a:cxn ang="0">
                <a:pos x="101472289" y="57669151"/>
              </a:cxn>
              <a:cxn ang="0">
                <a:pos x="91535831" y="76164567"/>
              </a:cxn>
              <a:cxn ang="0">
                <a:pos x="93458936" y="75168580"/>
              </a:cxn>
              <a:cxn ang="0">
                <a:pos x="106422559" y="51195677"/>
              </a:cxn>
              <a:cxn ang="0">
                <a:pos x="107847270" y="37146254"/>
              </a:cxn>
              <a:cxn ang="0">
                <a:pos x="112323560" y="29559161"/>
              </a:cxn>
              <a:cxn ang="0">
                <a:pos x="6584778" y="30774644"/>
              </a:cxn>
              <a:cxn ang="0">
                <a:pos x="9807000" y="50286211"/>
              </a:cxn>
              <a:cxn ang="0">
                <a:pos x="11071039" y="55959966"/>
              </a:cxn>
              <a:cxn ang="0">
                <a:pos x="23247704" y="75773726"/>
              </a:cxn>
              <a:cxn ang="0">
                <a:pos x="25170406" y="74546535"/>
              </a:cxn>
              <a:cxn ang="0">
                <a:pos x="16358229" y="51851290"/>
              </a:cxn>
              <a:cxn ang="0">
                <a:pos x="32949823" y="66987450"/>
              </a:cxn>
              <a:cxn ang="0">
                <a:pos x="47761367" y="87548171"/>
              </a:cxn>
              <a:cxn ang="0">
                <a:pos x="47672418" y="92955228"/>
              </a:cxn>
              <a:cxn ang="0">
                <a:pos x="45464965" y="106134705"/>
              </a:cxn>
              <a:cxn ang="0">
                <a:pos x="25686625" y="104480607"/>
              </a:cxn>
              <a:cxn ang="0">
                <a:pos x="8026783" y="74030805"/>
              </a:cxn>
              <a:cxn ang="0">
                <a:pos x="3042162" y="63519051"/>
              </a:cxn>
              <a:cxn ang="0">
                <a:pos x="1493379" y="30454624"/>
              </a:cxn>
              <a:cxn ang="0">
                <a:pos x="58138855" y="7808312"/>
              </a:cxn>
              <a:cxn ang="0">
                <a:pos x="35371854" y="22126527"/>
              </a:cxn>
              <a:cxn ang="0">
                <a:pos x="58138855" y="34915192"/>
              </a:cxn>
              <a:cxn ang="0">
                <a:pos x="61556441" y="1334078"/>
              </a:cxn>
              <a:cxn ang="0">
                <a:pos x="82383111" y="9640286"/>
              </a:cxn>
              <a:cxn ang="0">
                <a:pos x="88114785" y="14780645"/>
              </a:cxn>
              <a:cxn ang="0">
                <a:pos x="87972496" y="38614829"/>
              </a:cxn>
              <a:cxn ang="0">
                <a:pos x="67608542" y="64796703"/>
              </a:cxn>
              <a:cxn ang="0">
                <a:pos x="60310463" y="68069399"/>
              </a:cxn>
              <a:cxn ang="0">
                <a:pos x="56429929" y="68282970"/>
              </a:cxn>
              <a:cxn ang="0">
                <a:pos x="28946030" y="42670176"/>
              </a:cxn>
              <a:cxn ang="0">
                <a:pos x="28180547" y="22108694"/>
              </a:cxn>
              <a:cxn ang="0">
                <a:pos x="33182427" y="9711442"/>
              </a:cxn>
              <a:cxn ang="0">
                <a:pos x="58174301" y="0"/>
              </a:cxn>
            </a:cxnLst>
            <a:pathLst>
              <a:path w="606477" h="553233">
                <a:moveTo>
                  <a:pt x="519031" y="192996"/>
                </a:moveTo>
                <a:cubicBezTo>
                  <a:pt x="516524" y="204493"/>
                  <a:pt x="510116" y="225355"/>
                  <a:pt x="508630" y="236481"/>
                </a:cubicBezTo>
                <a:lnTo>
                  <a:pt x="507609" y="243992"/>
                </a:lnTo>
                <a:cubicBezTo>
                  <a:pt x="507516" y="244733"/>
                  <a:pt x="507516" y="245383"/>
                  <a:pt x="507516" y="246124"/>
                </a:cubicBezTo>
                <a:cubicBezTo>
                  <a:pt x="502966" y="246402"/>
                  <a:pt x="498323" y="247237"/>
                  <a:pt x="494051" y="248813"/>
                </a:cubicBezTo>
                <a:cubicBezTo>
                  <a:pt x="495630" y="238614"/>
                  <a:pt x="502409" y="218308"/>
                  <a:pt x="504916" y="208758"/>
                </a:cubicBezTo>
                <a:cubicBezTo>
                  <a:pt x="506866" y="201155"/>
                  <a:pt x="511323" y="195592"/>
                  <a:pt x="519031" y="192996"/>
                </a:cubicBezTo>
                <a:close/>
                <a:moveTo>
                  <a:pt x="87242" y="192996"/>
                </a:moveTo>
                <a:cubicBezTo>
                  <a:pt x="94943" y="195593"/>
                  <a:pt x="99396" y="201159"/>
                  <a:pt x="101345" y="208951"/>
                </a:cubicBezTo>
                <a:cubicBezTo>
                  <a:pt x="103943" y="218413"/>
                  <a:pt x="110809" y="238728"/>
                  <a:pt x="112293" y="249025"/>
                </a:cubicBezTo>
                <a:cubicBezTo>
                  <a:pt x="107932" y="247355"/>
                  <a:pt x="103386" y="246428"/>
                  <a:pt x="98747" y="246242"/>
                </a:cubicBezTo>
                <a:cubicBezTo>
                  <a:pt x="98747" y="245500"/>
                  <a:pt x="98747" y="244758"/>
                  <a:pt x="98654" y="244016"/>
                </a:cubicBezTo>
                <a:lnTo>
                  <a:pt x="97634" y="236502"/>
                </a:lnTo>
                <a:cubicBezTo>
                  <a:pt x="96149" y="225370"/>
                  <a:pt x="89747" y="204499"/>
                  <a:pt x="87242" y="192996"/>
                </a:cubicBezTo>
                <a:close/>
                <a:moveTo>
                  <a:pt x="303197" y="182066"/>
                </a:moveTo>
                <a:lnTo>
                  <a:pt x="303197" y="318709"/>
                </a:lnTo>
                <a:cubicBezTo>
                  <a:pt x="305610" y="317597"/>
                  <a:pt x="308024" y="316577"/>
                  <a:pt x="310345" y="315557"/>
                </a:cubicBezTo>
                <a:cubicBezTo>
                  <a:pt x="318607" y="312035"/>
                  <a:pt x="327054" y="308419"/>
                  <a:pt x="335223" y="304340"/>
                </a:cubicBezTo>
                <a:cubicBezTo>
                  <a:pt x="363536" y="289601"/>
                  <a:pt x="385259" y="271802"/>
                  <a:pt x="401040" y="250295"/>
                </a:cubicBezTo>
                <a:cubicBezTo>
                  <a:pt x="413851" y="233516"/>
                  <a:pt x="420349" y="217108"/>
                  <a:pt x="421091" y="199495"/>
                </a:cubicBezTo>
                <a:cubicBezTo>
                  <a:pt x="421463" y="193840"/>
                  <a:pt x="421463" y="187907"/>
                  <a:pt x="421648" y="182066"/>
                </a:cubicBezTo>
                <a:lnTo>
                  <a:pt x="303197" y="182066"/>
                </a:lnTo>
                <a:close/>
                <a:moveTo>
                  <a:pt x="57040" y="171262"/>
                </a:moveTo>
                <a:cubicBezTo>
                  <a:pt x="64845" y="173765"/>
                  <a:pt x="69305" y="179421"/>
                  <a:pt x="71442" y="187209"/>
                </a:cubicBezTo>
                <a:cubicBezTo>
                  <a:pt x="75530" y="202693"/>
                  <a:pt x="81105" y="232456"/>
                  <a:pt x="83149" y="248125"/>
                </a:cubicBezTo>
                <a:cubicBezTo>
                  <a:pt x="83056" y="248310"/>
                  <a:pt x="82963" y="248403"/>
                  <a:pt x="82777" y="248681"/>
                </a:cubicBezTo>
                <a:cubicBezTo>
                  <a:pt x="79990" y="249608"/>
                  <a:pt x="77017" y="250906"/>
                  <a:pt x="74229" y="252575"/>
                </a:cubicBezTo>
                <a:cubicBezTo>
                  <a:pt x="71999" y="253966"/>
                  <a:pt x="70048" y="255542"/>
                  <a:pt x="68190" y="257211"/>
                </a:cubicBezTo>
                <a:cubicBezTo>
                  <a:pt x="68190" y="255449"/>
                  <a:pt x="68097" y="253873"/>
                  <a:pt x="68097" y="252112"/>
                </a:cubicBezTo>
                <a:cubicBezTo>
                  <a:pt x="67818" y="235515"/>
                  <a:pt x="63637" y="204362"/>
                  <a:pt x="60664" y="187209"/>
                </a:cubicBezTo>
                <a:cubicBezTo>
                  <a:pt x="59734" y="182017"/>
                  <a:pt x="58619" y="176732"/>
                  <a:pt x="57040" y="171262"/>
                </a:cubicBezTo>
                <a:close/>
                <a:moveTo>
                  <a:pt x="549233" y="171121"/>
                </a:moveTo>
                <a:cubicBezTo>
                  <a:pt x="547561" y="176407"/>
                  <a:pt x="546539" y="181879"/>
                  <a:pt x="545702" y="187072"/>
                </a:cubicBezTo>
                <a:cubicBezTo>
                  <a:pt x="542822" y="204322"/>
                  <a:pt x="538641" y="235391"/>
                  <a:pt x="538269" y="251991"/>
                </a:cubicBezTo>
                <a:cubicBezTo>
                  <a:pt x="538269" y="253660"/>
                  <a:pt x="538083" y="255330"/>
                  <a:pt x="538083" y="256999"/>
                </a:cubicBezTo>
                <a:cubicBezTo>
                  <a:pt x="536225" y="255330"/>
                  <a:pt x="534274" y="253846"/>
                  <a:pt x="532044" y="252455"/>
                </a:cubicBezTo>
                <a:cubicBezTo>
                  <a:pt x="529349" y="250878"/>
                  <a:pt x="526469" y="249487"/>
                  <a:pt x="523496" y="248467"/>
                </a:cubicBezTo>
                <a:cubicBezTo>
                  <a:pt x="523403" y="248374"/>
                  <a:pt x="523217" y="248281"/>
                  <a:pt x="523124" y="248003"/>
                </a:cubicBezTo>
                <a:cubicBezTo>
                  <a:pt x="525261" y="232145"/>
                  <a:pt x="530836" y="202375"/>
                  <a:pt x="534924" y="187072"/>
                </a:cubicBezTo>
                <a:cubicBezTo>
                  <a:pt x="536968" y="179375"/>
                  <a:pt x="541428" y="173718"/>
                  <a:pt x="549233" y="171121"/>
                </a:cubicBezTo>
                <a:close/>
                <a:moveTo>
                  <a:pt x="585773" y="154059"/>
                </a:moveTo>
                <a:cubicBezTo>
                  <a:pt x="590474" y="154117"/>
                  <a:pt x="595024" y="156063"/>
                  <a:pt x="598553" y="158937"/>
                </a:cubicBezTo>
                <a:cubicBezTo>
                  <a:pt x="604497" y="163756"/>
                  <a:pt x="607097" y="171357"/>
                  <a:pt x="606354" y="178957"/>
                </a:cubicBezTo>
                <a:lnTo>
                  <a:pt x="590660" y="331337"/>
                </a:lnTo>
                <a:lnTo>
                  <a:pt x="589731" y="336899"/>
                </a:lnTo>
                <a:cubicBezTo>
                  <a:pt x="586945" y="355900"/>
                  <a:pt x="577844" y="371842"/>
                  <a:pt x="564472" y="385931"/>
                </a:cubicBezTo>
                <a:lnTo>
                  <a:pt x="474113" y="494561"/>
                </a:lnTo>
                <a:lnTo>
                  <a:pt x="472349" y="544613"/>
                </a:lnTo>
                <a:cubicBezTo>
                  <a:pt x="472349" y="549062"/>
                  <a:pt x="468820" y="552770"/>
                  <a:pt x="464362" y="552770"/>
                </a:cubicBezTo>
                <a:lnTo>
                  <a:pt x="369268" y="553233"/>
                </a:lnTo>
                <a:cubicBezTo>
                  <a:pt x="364810" y="553233"/>
                  <a:pt x="361096" y="549711"/>
                  <a:pt x="361096" y="545262"/>
                </a:cubicBezTo>
                <a:lnTo>
                  <a:pt x="357753" y="484551"/>
                </a:lnTo>
                <a:cubicBezTo>
                  <a:pt x="356824" y="478156"/>
                  <a:pt x="356731" y="471853"/>
                  <a:pt x="356731" y="466755"/>
                </a:cubicBezTo>
                <a:cubicBezTo>
                  <a:pt x="356824" y="460545"/>
                  <a:pt x="357195" y="456374"/>
                  <a:pt x="357195" y="456374"/>
                </a:cubicBezTo>
                <a:cubicBezTo>
                  <a:pt x="361653" y="437465"/>
                  <a:pt x="368339" y="400483"/>
                  <a:pt x="419044" y="364149"/>
                </a:cubicBezTo>
                <a:cubicBezTo>
                  <a:pt x="423873" y="360719"/>
                  <a:pt x="430745" y="353953"/>
                  <a:pt x="434460" y="349226"/>
                </a:cubicBezTo>
                <a:lnTo>
                  <a:pt x="490736" y="277022"/>
                </a:lnTo>
                <a:cubicBezTo>
                  <a:pt x="496494" y="267197"/>
                  <a:pt x="510424" y="263860"/>
                  <a:pt x="521011" y="270348"/>
                </a:cubicBezTo>
                <a:cubicBezTo>
                  <a:pt x="531690" y="276929"/>
                  <a:pt x="535033" y="290740"/>
                  <a:pt x="529183" y="300565"/>
                </a:cubicBezTo>
                <a:lnTo>
                  <a:pt x="475135" y="388619"/>
                </a:lnTo>
                <a:cubicBezTo>
                  <a:pt x="473370" y="391492"/>
                  <a:pt x="474392" y="395292"/>
                  <a:pt x="477364" y="396961"/>
                </a:cubicBezTo>
                <a:cubicBezTo>
                  <a:pt x="480057" y="398444"/>
                  <a:pt x="483400" y="397517"/>
                  <a:pt x="485164" y="395107"/>
                </a:cubicBezTo>
                <a:lnTo>
                  <a:pt x="487393" y="391770"/>
                </a:lnTo>
                <a:cubicBezTo>
                  <a:pt x="487393" y="391770"/>
                  <a:pt x="528347" y="335879"/>
                  <a:pt x="548685" y="291759"/>
                </a:cubicBezTo>
                <a:cubicBezTo>
                  <a:pt x="552399" y="283695"/>
                  <a:pt x="554442" y="275539"/>
                  <a:pt x="554999" y="266826"/>
                </a:cubicBezTo>
                <a:cubicBezTo>
                  <a:pt x="555092" y="265436"/>
                  <a:pt x="555185" y="263582"/>
                  <a:pt x="555185" y="262192"/>
                </a:cubicBezTo>
                <a:cubicBezTo>
                  <a:pt x="555742" y="242171"/>
                  <a:pt x="559085" y="213530"/>
                  <a:pt x="562429" y="193602"/>
                </a:cubicBezTo>
                <a:cubicBezTo>
                  <a:pt x="563264" y="188041"/>
                  <a:pt x="566143" y="167186"/>
                  <a:pt x="572087" y="160512"/>
                </a:cubicBezTo>
                <a:cubicBezTo>
                  <a:pt x="576219" y="155832"/>
                  <a:pt x="581071" y="154001"/>
                  <a:pt x="585773" y="154059"/>
                </a:cubicBezTo>
                <a:close/>
                <a:moveTo>
                  <a:pt x="20577" y="153894"/>
                </a:moveTo>
                <a:cubicBezTo>
                  <a:pt x="25288" y="153836"/>
                  <a:pt x="30162" y="155667"/>
                  <a:pt x="34340" y="160394"/>
                </a:cubicBezTo>
                <a:cubicBezTo>
                  <a:pt x="40096" y="167069"/>
                  <a:pt x="42974" y="187926"/>
                  <a:pt x="43996" y="193488"/>
                </a:cubicBezTo>
                <a:cubicBezTo>
                  <a:pt x="47338" y="213419"/>
                  <a:pt x="50494" y="241970"/>
                  <a:pt x="51144" y="262086"/>
                </a:cubicBezTo>
                <a:cubicBezTo>
                  <a:pt x="51237" y="263476"/>
                  <a:pt x="51237" y="265330"/>
                  <a:pt x="51423" y="266628"/>
                </a:cubicBezTo>
                <a:cubicBezTo>
                  <a:pt x="51887" y="275435"/>
                  <a:pt x="54022" y="283592"/>
                  <a:pt x="57736" y="291657"/>
                </a:cubicBezTo>
                <a:cubicBezTo>
                  <a:pt x="78160" y="335875"/>
                  <a:pt x="119010" y="391587"/>
                  <a:pt x="119010" y="391587"/>
                </a:cubicBezTo>
                <a:lnTo>
                  <a:pt x="121238" y="394924"/>
                </a:lnTo>
                <a:cubicBezTo>
                  <a:pt x="122909" y="397427"/>
                  <a:pt x="126251" y="398261"/>
                  <a:pt x="129037" y="396778"/>
                </a:cubicBezTo>
                <a:cubicBezTo>
                  <a:pt x="132007" y="395202"/>
                  <a:pt x="132936" y="391402"/>
                  <a:pt x="131265" y="388528"/>
                </a:cubicBezTo>
                <a:lnTo>
                  <a:pt x="77139" y="300371"/>
                </a:lnTo>
                <a:cubicBezTo>
                  <a:pt x="71290" y="290637"/>
                  <a:pt x="74633" y="276640"/>
                  <a:pt x="85309" y="270243"/>
                </a:cubicBezTo>
                <a:cubicBezTo>
                  <a:pt x="95986" y="263847"/>
                  <a:pt x="109819" y="267184"/>
                  <a:pt x="115668" y="276918"/>
                </a:cubicBezTo>
                <a:lnTo>
                  <a:pt x="171835" y="349131"/>
                </a:lnTo>
                <a:cubicBezTo>
                  <a:pt x="175549" y="353766"/>
                  <a:pt x="182512" y="360625"/>
                  <a:pt x="187340" y="364055"/>
                </a:cubicBezTo>
                <a:cubicBezTo>
                  <a:pt x="237844" y="400486"/>
                  <a:pt x="244622" y="437381"/>
                  <a:pt x="249078" y="456291"/>
                </a:cubicBezTo>
                <a:cubicBezTo>
                  <a:pt x="249078" y="456291"/>
                  <a:pt x="249542" y="460463"/>
                  <a:pt x="249542" y="466674"/>
                </a:cubicBezTo>
                <a:cubicBezTo>
                  <a:pt x="249542" y="471679"/>
                  <a:pt x="249449" y="478168"/>
                  <a:pt x="248614" y="484472"/>
                </a:cubicBezTo>
                <a:lnTo>
                  <a:pt x="245271" y="545097"/>
                </a:lnTo>
                <a:cubicBezTo>
                  <a:pt x="245086" y="549547"/>
                  <a:pt x="241558" y="553162"/>
                  <a:pt x="237102" y="553162"/>
                </a:cubicBezTo>
                <a:lnTo>
                  <a:pt x="142034" y="552699"/>
                </a:lnTo>
                <a:cubicBezTo>
                  <a:pt x="137578" y="552513"/>
                  <a:pt x="133957" y="548991"/>
                  <a:pt x="133957" y="544541"/>
                </a:cubicBezTo>
                <a:lnTo>
                  <a:pt x="132193" y="494483"/>
                </a:lnTo>
                <a:lnTo>
                  <a:pt x="41860" y="385840"/>
                </a:lnTo>
                <a:cubicBezTo>
                  <a:pt x="28491" y="371749"/>
                  <a:pt x="19486" y="355898"/>
                  <a:pt x="16608" y="336709"/>
                </a:cubicBezTo>
                <a:lnTo>
                  <a:pt x="15865" y="331054"/>
                </a:lnTo>
                <a:lnTo>
                  <a:pt x="175" y="178656"/>
                </a:lnTo>
                <a:cubicBezTo>
                  <a:pt x="-753" y="171240"/>
                  <a:pt x="2032" y="163453"/>
                  <a:pt x="7788" y="158726"/>
                </a:cubicBezTo>
                <a:cubicBezTo>
                  <a:pt x="11316" y="155898"/>
                  <a:pt x="15865" y="153952"/>
                  <a:pt x="20577" y="153894"/>
                </a:cubicBezTo>
                <a:close/>
                <a:moveTo>
                  <a:pt x="303197" y="40696"/>
                </a:moveTo>
                <a:cubicBezTo>
                  <a:pt x="262166" y="68228"/>
                  <a:pt x="224105" y="83246"/>
                  <a:pt x="184559" y="87325"/>
                </a:cubicBezTo>
                <a:lnTo>
                  <a:pt x="184466" y="115321"/>
                </a:lnTo>
                <a:cubicBezTo>
                  <a:pt x="184466" y="137477"/>
                  <a:pt x="184466" y="159725"/>
                  <a:pt x="184559" y="181974"/>
                </a:cubicBezTo>
                <a:lnTo>
                  <a:pt x="303197" y="181974"/>
                </a:lnTo>
                <a:lnTo>
                  <a:pt x="303197" y="40696"/>
                </a:lnTo>
                <a:close/>
                <a:moveTo>
                  <a:pt x="303382" y="0"/>
                </a:moveTo>
                <a:cubicBezTo>
                  <a:pt x="311087" y="0"/>
                  <a:pt x="316286" y="3708"/>
                  <a:pt x="321020" y="6953"/>
                </a:cubicBezTo>
                <a:cubicBezTo>
                  <a:pt x="350819" y="27718"/>
                  <a:pt x="377647" y="40325"/>
                  <a:pt x="405496" y="46536"/>
                </a:cubicBezTo>
                <a:cubicBezTo>
                  <a:pt x="413201" y="48205"/>
                  <a:pt x="421277" y="49225"/>
                  <a:pt x="429632" y="50244"/>
                </a:cubicBezTo>
                <a:lnTo>
                  <a:pt x="435944" y="50986"/>
                </a:lnTo>
                <a:cubicBezTo>
                  <a:pt x="450704" y="52933"/>
                  <a:pt x="459523" y="62666"/>
                  <a:pt x="459523" y="77035"/>
                </a:cubicBezTo>
                <a:lnTo>
                  <a:pt x="459523" y="151197"/>
                </a:lnTo>
                <a:cubicBezTo>
                  <a:pt x="459523" y="167605"/>
                  <a:pt x="459616" y="184569"/>
                  <a:pt x="458781" y="201256"/>
                </a:cubicBezTo>
                <a:cubicBezTo>
                  <a:pt x="457667" y="226193"/>
                  <a:pt x="448384" y="250295"/>
                  <a:pt x="431303" y="272822"/>
                </a:cubicBezTo>
                <a:cubicBezTo>
                  <a:pt x="411994" y="298778"/>
                  <a:pt x="386094" y="320192"/>
                  <a:pt x="352582" y="337713"/>
                </a:cubicBezTo>
                <a:cubicBezTo>
                  <a:pt x="343392" y="342255"/>
                  <a:pt x="334388" y="346242"/>
                  <a:pt x="325476" y="350042"/>
                </a:cubicBezTo>
                <a:lnTo>
                  <a:pt x="314522" y="354770"/>
                </a:lnTo>
                <a:cubicBezTo>
                  <a:pt x="311551" y="356253"/>
                  <a:pt x="307374" y="357273"/>
                  <a:pt x="303197" y="357273"/>
                </a:cubicBezTo>
                <a:cubicBezTo>
                  <a:pt x="300040" y="357273"/>
                  <a:pt x="297070" y="356902"/>
                  <a:pt x="294285" y="355883"/>
                </a:cubicBezTo>
                <a:cubicBezTo>
                  <a:pt x="251304" y="339845"/>
                  <a:pt x="217885" y="319080"/>
                  <a:pt x="191429" y="292196"/>
                </a:cubicBezTo>
                <a:cubicBezTo>
                  <a:pt x="169706" y="270226"/>
                  <a:pt x="156524" y="247329"/>
                  <a:pt x="150955" y="222392"/>
                </a:cubicBezTo>
                <a:cubicBezTo>
                  <a:pt x="148355" y="210804"/>
                  <a:pt x="147056" y="200236"/>
                  <a:pt x="147056" y="190224"/>
                </a:cubicBezTo>
                <a:cubicBezTo>
                  <a:pt x="146870" y="165287"/>
                  <a:pt x="146870" y="140165"/>
                  <a:pt x="146963" y="115228"/>
                </a:cubicBezTo>
                <a:lnTo>
                  <a:pt x="147056" y="78148"/>
                </a:lnTo>
                <a:cubicBezTo>
                  <a:pt x="147056" y="55157"/>
                  <a:pt x="163301" y="51079"/>
                  <a:pt x="173048" y="50615"/>
                </a:cubicBezTo>
                <a:cubicBezTo>
                  <a:pt x="210088" y="48390"/>
                  <a:pt x="246013" y="34485"/>
                  <a:pt x="285930" y="6953"/>
                </a:cubicBezTo>
                <a:cubicBezTo>
                  <a:pt x="290572" y="3708"/>
                  <a:pt x="295770" y="0"/>
                  <a:pt x="303382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charRg st="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charRg st="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2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charRg st="2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charRg st="2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4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charRg st="4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charRg st="45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68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charRg st="68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charRg st="68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88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charRg st="88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charRg st="88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0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charRg st="10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charRg st="10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614363" y="928688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9</a:t>
            </a:r>
            <a:r>
              <a:rPr lang="zh-CN" altLang="en-US" sz="3200" b="1" dirty="0"/>
              <a:t>、养成良好的工作习惯</a:t>
            </a:r>
            <a:endParaRPr lang="zh-CN" altLang="en-US" sz="3200" b="1" dirty="0"/>
          </a:p>
        </p:txBody>
      </p:sp>
      <p:sp>
        <p:nvSpPr>
          <p:cNvPr id="19459" name="Line 4"/>
          <p:cNvSpPr/>
          <p:nvPr/>
        </p:nvSpPr>
        <p:spPr>
          <a:xfrm>
            <a:off x="614363" y="1770063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9460" name="Picture 8" descr="6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363" y="1954213"/>
            <a:ext cx="10814050" cy="393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519113" y="928688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10</a:t>
            </a:r>
            <a:r>
              <a:rPr lang="zh-CN" altLang="en-US" sz="3200" b="1" dirty="0"/>
              <a:t>、固体废弃物处理</a:t>
            </a:r>
            <a:endParaRPr lang="zh-CN" altLang="en-US" sz="3200" b="1"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519113" y="2020888"/>
            <a:ext cx="7986712" cy="40830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固体化学废弃物类别：</a:t>
            </a:r>
            <a:endParaRPr lang="zh-CN" altLang="en-US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1</a:t>
            </a:r>
            <a:r>
              <a:rPr lang="zh-CN" altLang="en-US" sz="2000" dirty="0">
                <a:solidFill>
                  <a:srgbClr val="0070C0"/>
                </a:solidFill>
              </a:rPr>
              <a:t>、危险固体废弃物：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</a:rPr>
              <a:t>空化学物质容器</a:t>
            </a:r>
            <a:r>
              <a:rPr lang="en-US" altLang="zh-CN" sz="2000" dirty="0">
                <a:solidFill>
                  <a:srgbClr val="0070C0"/>
                </a:solidFill>
              </a:rPr>
              <a:t>-</a:t>
            </a:r>
            <a:r>
              <a:rPr lang="zh-CN" altLang="en-US" sz="2000" dirty="0">
                <a:solidFill>
                  <a:srgbClr val="0070C0"/>
                </a:solidFill>
              </a:rPr>
              <a:t>玻璃试剂瓶，四氟物料瓶、各类溶剂废桶等；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</a:rPr>
              <a:t>报废的固体化学品、中间体及成品；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</a:rPr>
              <a:t>生产过程中产生的过滤杂质、盐类等；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</a:rPr>
              <a:t>生产过程使用的过滤介质活性炭、胿胶等；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</a:rPr>
              <a:t>空调系统的各类过滤器等。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2</a:t>
            </a:r>
            <a:r>
              <a:rPr lang="zh-CN" altLang="en-US" sz="2000" dirty="0">
                <a:solidFill>
                  <a:srgbClr val="0070C0"/>
                </a:solidFill>
              </a:rPr>
              <a:t>、一般固体废弃物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2000" b="1" dirty="0"/>
              <a:t>　</a:t>
            </a:r>
            <a:r>
              <a:rPr lang="zh-CN" altLang="en-US" sz="2000" dirty="0">
                <a:solidFill>
                  <a:srgbClr val="0070C0"/>
                </a:solidFill>
              </a:rPr>
              <a:t>　除危险固体废弃物之外的在生活动过程中产生的固体或泥状物质 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000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zh-CN" altLang="en-US" sz="1800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zh-CN" altLang="en-US" sz="1900" dirty="0"/>
          </a:p>
          <a:p>
            <a:pPr eaLnBrk="1" hangingPunct="1">
              <a:lnSpc>
                <a:spcPct val="80000"/>
              </a:lnSpc>
              <a:buNone/>
            </a:pPr>
            <a:endParaRPr lang="en-US" altLang="zh-CN" sz="2100" b="1" dirty="0">
              <a:solidFill>
                <a:srgbClr val="6600FF"/>
              </a:solidFill>
            </a:endParaRPr>
          </a:p>
        </p:txBody>
      </p:sp>
      <p:sp>
        <p:nvSpPr>
          <p:cNvPr id="20484" name="Line 4"/>
          <p:cNvSpPr/>
          <p:nvPr/>
        </p:nvSpPr>
        <p:spPr>
          <a:xfrm>
            <a:off x="614363" y="1817688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5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  <p:sp>
        <p:nvSpPr>
          <p:cNvPr id="20486" name="recycling-bin_92816"/>
          <p:cNvSpPr>
            <a:spLocks noChangeAspect="1"/>
          </p:cNvSpPr>
          <p:nvPr/>
        </p:nvSpPr>
        <p:spPr>
          <a:xfrm>
            <a:off x="8624888" y="2292350"/>
            <a:ext cx="3144837" cy="3325813"/>
          </a:xfrm>
          <a:custGeom>
            <a:avLst/>
            <a:gdLst/>
            <a:ahLst/>
            <a:cxnLst>
              <a:cxn ang="0">
                <a:pos x="64048693" y="63135663"/>
              </a:cxn>
              <a:cxn ang="0">
                <a:pos x="70246350" y="78238868"/>
              </a:cxn>
              <a:cxn ang="0">
                <a:pos x="52635878" y="80454044"/>
              </a:cxn>
              <a:cxn ang="0">
                <a:pos x="52635878" y="71618679"/>
              </a:cxn>
              <a:cxn ang="0">
                <a:pos x="56414839" y="67540879"/>
              </a:cxn>
              <a:cxn ang="0">
                <a:pos x="61378060" y="61074706"/>
              </a:cxn>
              <a:cxn ang="0">
                <a:pos x="36162101" y="61524776"/>
              </a:cxn>
              <a:cxn ang="0">
                <a:pos x="35406860" y="71618679"/>
              </a:cxn>
              <a:cxn ang="0">
                <a:pos x="44999387" y="76023720"/>
              </a:cxn>
              <a:cxn ang="0">
                <a:pos x="27778069" y="80454044"/>
              </a:cxn>
              <a:cxn ang="0">
                <a:pos x="23951066" y="73833828"/>
              </a:cxn>
              <a:cxn ang="0">
                <a:pos x="32813599" y="61074706"/>
              </a:cxn>
              <a:cxn ang="0">
                <a:pos x="50922104" y="41727193"/>
              </a:cxn>
              <a:cxn ang="0">
                <a:pos x="55481405" y="58458517"/>
              </a:cxn>
              <a:cxn ang="0">
                <a:pos x="49461132" y="56848287"/>
              </a:cxn>
              <a:cxn ang="0">
                <a:pos x="44725465" y="56848287"/>
              </a:cxn>
              <a:cxn ang="0">
                <a:pos x="37093078" y="52445376"/>
              </a:cxn>
              <a:cxn ang="0">
                <a:pos x="47093301" y="39538292"/>
              </a:cxn>
              <a:cxn ang="0">
                <a:pos x="19444060" y="90848102"/>
              </a:cxn>
              <a:cxn ang="0">
                <a:pos x="79665417" y="31582918"/>
              </a:cxn>
              <a:cxn ang="0">
                <a:pos x="8815328" y="22774967"/>
              </a:cxn>
              <a:cxn ang="0">
                <a:pos x="85382740" y="15099428"/>
              </a:cxn>
              <a:cxn ang="0">
                <a:pos x="53924530" y="0"/>
              </a:cxn>
              <a:cxn ang="0">
                <a:pos x="57904173" y="6291477"/>
              </a:cxn>
              <a:cxn ang="0">
                <a:pos x="94198074" y="10695378"/>
              </a:cxn>
              <a:cxn ang="0">
                <a:pos x="89790423" y="31582918"/>
              </a:cxn>
              <a:cxn ang="0">
                <a:pos x="83191451" y="95604326"/>
              </a:cxn>
              <a:cxn ang="0">
                <a:pos x="15389021" y="99656054"/>
              </a:cxn>
              <a:cxn ang="0">
                <a:pos x="5667005" y="31582918"/>
              </a:cxn>
              <a:cxn ang="0">
                <a:pos x="0" y="27178868"/>
              </a:cxn>
              <a:cxn ang="0">
                <a:pos x="4407650" y="6291477"/>
              </a:cxn>
              <a:cxn ang="0">
                <a:pos x="35865866" y="4404050"/>
              </a:cxn>
            </a:cxnLst>
            <a:pathLst>
              <a:path w="574614" h="607568">
                <a:moveTo>
                  <a:pt x="374410" y="372351"/>
                </a:moveTo>
                <a:cubicBezTo>
                  <a:pt x="381057" y="374135"/>
                  <a:pt x="387012" y="378471"/>
                  <a:pt x="390701" y="384916"/>
                </a:cubicBezTo>
                <a:lnTo>
                  <a:pt x="428507" y="450139"/>
                </a:lnTo>
                <a:cubicBezTo>
                  <a:pt x="433271" y="458426"/>
                  <a:pt x="433271" y="468708"/>
                  <a:pt x="428507" y="476995"/>
                </a:cubicBezTo>
                <a:cubicBezTo>
                  <a:pt x="423589" y="485282"/>
                  <a:pt x="414675" y="490500"/>
                  <a:pt x="405147" y="490500"/>
                </a:cubicBezTo>
                <a:lnTo>
                  <a:pt x="321082" y="490500"/>
                </a:lnTo>
                <a:cubicBezTo>
                  <a:pt x="306174" y="490500"/>
                  <a:pt x="294187" y="478376"/>
                  <a:pt x="294187" y="463490"/>
                </a:cubicBezTo>
                <a:cubicBezTo>
                  <a:pt x="294187" y="448758"/>
                  <a:pt x="306174" y="436634"/>
                  <a:pt x="321082" y="436634"/>
                </a:cubicBezTo>
                <a:lnTo>
                  <a:pt x="358581" y="436634"/>
                </a:lnTo>
                <a:lnTo>
                  <a:pt x="344134" y="411773"/>
                </a:lnTo>
                <a:cubicBezTo>
                  <a:pt x="336757" y="398882"/>
                  <a:pt x="341061" y="382461"/>
                  <a:pt x="353970" y="375095"/>
                </a:cubicBezTo>
                <a:cubicBezTo>
                  <a:pt x="360425" y="371335"/>
                  <a:pt x="367764" y="370568"/>
                  <a:pt x="374410" y="372351"/>
                </a:cubicBezTo>
                <a:close/>
                <a:moveTo>
                  <a:pt x="200165" y="372351"/>
                </a:moveTo>
                <a:cubicBezTo>
                  <a:pt x="206807" y="370568"/>
                  <a:pt x="214141" y="371335"/>
                  <a:pt x="220591" y="375095"/>
                </a:cubicBezTo>
                <a:cubicBezTo>
                  <a:pt x="233492" y="382461"/>
                  <a:pt x="237793" y="398882"/>
                  <a:pt x="230421" y="411773"/>
                </a:cubicBezTo>
                <a:lnTo>
                  <a:pt x="215984" y="436634"/>
                </a:lnTo>
                <a:lnTo>
                  <a:pt x="247622" y="436634"/>
                </a:lnTo>
                <a:cubicBezTo>
                  <a:pt x="262519" y="436634"/>
                  <a:pt x="274499" y="448758"/>
                  <a:pt x="274499" y="463490"/>
                </a:cubicBezTo>
                <a:cubicBezTo>
                  <a:pt x="274499" y="478376"/>
                  <a:pt x="262519" y="490500"/>
                  <a:pt x="247622" y="490500"/>
                </a:cubicBezTo>
                <a:lnTo>
                  <a:pt x="169448" y="490500"/>
                </a:lnTo>
                <a:cubicBezTo>
                  <a:pt x="159926" y="490500"/>
                  <a:pt x="151018" y="485282"/>
                  <a:pt x="146103" y="476995"/>
                </a:cubicBezTo>
                <a:cubicBezTo>
                  <a:pt x="141342" y="468708"/>
                  <a:pt x="141342" y="458426"/>
                  <a:pt x="146103" y="450139"/>
                </a:cubicBezTo>
                <a:lnTo>
                  <a:pt x="183885" y="384916"/>
                </a:lnTo>
                <a:cubicBezTo>
                  <a:pt x="187571" y="378471"/>
                  <a:pt x="193522" y="374135"/>
                  <a:pt x="200165" y="372351"/>
                </a:cubicBezTo>
                <a:close/>
                <a:moveTo>
                  <a:pt x="287272" y="241051"/>
                </a:moveTo>
                <a:cubicBezTo>
                  <a:pt x="296952" y="241051"/>
                  <a:pt x="305711" y="246113"/>
                  <a:pt x="310628" y="254396"/>
                </a:cubicBezTo>
                <a:lnTo>
                  <a:pt x="348274" y="319741"/>
                </a:lnTo>
                <a:cubicBezTo>
                  <a:pt x="355650" y="332472"/>
                  <a:pt x="351348" y="348885"/>
                  <a:pt x="338440" y="356401"/>
                </a:cubicBezTo>
                <a:cubicBezTo>
                  <a:pt x="334138" y="358855"/>
                  <a:pt x="329528" y="359929"/>
                  <a:pt x="325072" y="359929"/>
                </a:cubicBezTo>
                <a:cubicBezTo>
                  <a:pt x="315699" y="359929"/>
                  <a:pt x="306633" y="355174"/>
                  <a:pt x="301716" y="346584"/>
                </a:cubicBezTo>
                <a:lnTo>
                  <a:pt x="287272" y="321581"/>
                </a:lnTo>
                <a:lnTo>
                  <a:pt x="272828" y="346584"/>
                </a:lnTo>
                <a:cubicBezTo>
                  <a:pt x="265453" y="359316"/>
                  <a:pt x="249011" y="363764"/>
                  <a:pt x="236104" y="356401"/>
                </a:cubicBezTo>
                <a:cubicBezTo>
                  <a:pt x="223196" y="348885"/>
                  <a:pt x="218894" y="332472"/>
                  <a:pt x="226270" y="319741"/>
                </a:cubicBezTo>
                <a:lnTo>
                  <a:pt x="263916" y="254396"/>
                </a:lnTo>
                <a:cubicBezTo>
                  <a:pt x="268833" y="246113"/>
                  <a:pt x="277592" y="241051"/>
                  <a:pt x="287272" y="241051"/>
                </a:cubicBezTo>
                <a:close/>
                <a:moveTo>
                  <a:pt x="88650" y="192550"/>
                </a:moveTo>
                <a:lnTo>
                  <a:pt x="118610" y="553869"/>
                </a:lnTo>
                <a:lnTo>
                  <a:pt x="456004" y="553869"/>
                </a:lnTo>
                <a:lnTo>
                  <a:pt x="485964" y="192550"/>
                </a:lnTo>
                <a:lnTo>
                  <a:pt x="88650" y="192550"/>
                </a:lnTo>
                <a:close/>
                <a:moveTo>
                  <a:pt x="53774" y="92056"/>
                </a:moveTo>
                <a:lnTo>
                  <a:pt x="53774" y="138851"/>
                </a:lnTo>
                <a:lnTo>
                  <a:pt x="520840" y="138851"/>
                </a:lnTo>
                <a:lnTo>
                  <a:pt x="520840" y="92056"/>
                </a:lnTo>
                <a:lnTo>
                  <a:pt x="53774" y="92056"/>
                </a:lnTo>
                <a:close/>
                <a:moveTo>
                  <a:pt x="245671" y="0"/>
                </a:moveTo>
                <a:lnTo>
                  <a:pt x="328943" y="0"/>
                </a:lnTo>
                <a:cubicBezTo>
                  <a:pt x="343847" y="0"/>
                  <a:pt x="355831" y="11967"/>
                  <a:pt x="355831" y="26850"/>
                </a:cubicBezTo>
                <a:cubicBezTo>
                  <a:pt x="355831" y="30992"/>
                  <a:pt x="354909" y="34828"/>
                  <a:pt x="353219" y="38357"/>
                </a:cubicBezTo>
                <a:lnTo>
                  <a:pt x="547727" y="38357"/>
                </a:lnTo>
                <a:cubicBezTo>
                  <a:pt x="562630" y="38357"/>
                  <a:pt x="574614" y="50324"/>
                  <a:pt x="574614" y="65206"/>
                </a:cubicBezTo>
                <a:lnTo>
                  <a:pt x="574614" y="165700"/>
                </a:lnTo>
                <a:cubicBezTo>
                  <a:pt x="574614" y="180583"/>
                  <a:pt x="562630" y="192550"/>
                  <a:pt x="547727" y="192550"/>
                </a:cubicBezTo>
                <a:lnTo>
                  <a:pt x="540045" y="192550"/>
                </a:lnTo>
                <a:lnTo>
                  <a:pt x="507473" y="582866"/>
                </a:lnTo>
                <a:cubicBezTo>
                  <a:pt x="506398" y="596828"/>
                  <a:pt x="494721" y="607568"/>
                  <a:pt x="480740" y="607568"/>
                </a:cubicBezTo>
                <a:lnTo>
                  <a:pt x="93874" y="607568"/>
                </a:lnTo>
                <a:cubicBezTo>
                  <a:pt x="79893" y="607568"/>
                  <a:pt x="68216" y="596828"/>
                  <a:pt x="67141" y="582866"/>
                </a:cubicBezTo>
                <a:lnTo>
                  <a:pt x="34569" y="192550"/>
                </a:lnTo>
                <a:lnTo>
                  <a:pt x="26887" y="192550"/>
                </a:lnTo>
                <a:cubicBezTo>
                  <a:pt x="11984" y="192550"/>
                  <a:pt x="0" y="180583"/>
                  <a:pt x="0" y="165700"/>
                </a:cubicBezTo>
                <a:lnTo>
                  <a:pt x="0" y="65206"/>
                </a:lnTo>
                <a:cubicBezTo>
                  <a:pt x="0" y="50324"/>
                  <a:pt x="11984" y="38357"/>
                  <a:pt x="26887" y="38357"/>
                </a:cubicBezTo>
                <a:lnTo>
                  <a:pt x="221395" y="38357"/>
                </a:lnTo>
                <a:cubicBezTo>
                  <a:pt x="219705" y="34828"/>
                  <a:pt x="218784" y="30992"/>
                  <a:pt x="218784" y="26850"/>
                </a:cubicBezTo>
                <a:cubicBezTo>
                  <a:pt x="218784" y="11967"/>
                  <a:pt x="230767" y="0"/>
                  <a:pt x="245671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2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charRg st="22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charRg st="22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19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charRg st="119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charRg st="119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29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charRg st="129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charRg st="129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charRg st="5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68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charRg st="68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charRg st="68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8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charRg st="8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charRg st="8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06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charRg st="106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charRg st="106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614363" y="1144588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10</a:t>
            </a:r>
            <a:r>
              <a:rPr lang="zh-CN" altLang="en-US" sz="3200" b="1" dirty="0"/>
              <a:t>、固体废弃物处理</a:t>
            </a:r>
            <a:endParaRPr lang="zh-CN" altLang="en-US" sz="3200" b="1" dirty="0"/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614363" y="2595563"/>
            <a:ext cx="11304587" cy="311308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固体废弃物处理方法：</a:t>
            </a:r>
            <a:endParaRPr lang="zh-CN" altLang="en-US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1</a:t>
            </a:r>
            <a:r>
              <a:rPr lang="zh-CN" altLang="en-US" sz="2400" dirty="0">
                <a:solidFill>
                  <a:srgbClr val="0070C0"/>
                </a:solidFill>
              </a:rPr>
              <a:t>、处理原则：分类收集、集中处理。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1</a:t>
            </a:r>
            <a:r>
              <a:rPr lang="zh-CN" altLang="en-US" sz="2400" dirty="0">
                <a:solidFill>
                  <a:srgbClr val="0070C0"/>
                </a:solidFill>
              </a:rPr>
              <a:t>、一般由综合部联系环卫部门处理；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2</a:t>
            </a:r>
            <a:r>
              <a:rPr lang="zh-CN" altLang="en-US" sz="2400" dirty="0">
                <a:solidFill>
                  <a:srgbClr val="0070C0"/>
                </a:solidFill>
              </a:rPr>
              <a:t>、危险由安全环保部委托资质处理单位处理。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注意：废弃的容器内不得留有化学物质，各类危废存放时按存放地点标识进行放置。</a:t>
            </a:r>
            <a:endParaRPr lang="en-US" altLang="zh-CN" sz="1900" b="1" dirty="0">
              <a:solidFill>
                <a:srgbClr val="6600FF"/>
              </a:solidFill>
            </a:endParaRPr>
          </a:p>
        </p:txBody>
      </p:sp>
      <p:sp>
        <p:nvSpPr>
          <p:cNvPr id="21508" name="Line 4"/>
          <p:cNvSpPr/>
          <p:nvPr/>
        </p:nvSpPr>
        <p:spPr>
          <a:xfrm>
            <a:off x="614363" y="2157413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09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1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charRg st="11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charRg st="11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2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charRg st="2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charRg st="2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69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charRg st="69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charRg st="69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0" y="1143000"/>
            <a:ext cx="7611745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83430" y="3789045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44450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614363" y="928688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11</a:t>
            </a:r>
            <a:r>
              <a:rPr lang="zh-CN" altLang="en-US" sz="3200" b="1" dirty="0"/>
              <a:t>、废水、废液的处理</a:t>
            </a:r>
            <a:endParaRPr lang="zh-CN" altLang="en-US" sz="3200" b="1" dirty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19113" y="2022475"/>
            <a:ext cx="2879725" cy="5048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/>
              <a:t>液体废弃物类别</a:t>
            </a:r>
            <a:endParaRPr lang="zh-CN" altLang="en-US" sz="2400" b="1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lvl="1" eaLnBrk="1" hangingPunct="1">
              <a:lnSpc>
                <a:spcPct val="80000"/>
              </a:lnSpc>
            </a:pPr>
            <a:endParaRPr lang="zh-CN" altLang="en-US" sz="1200" dirty="0"/>
          </a:p>
          <a:p>
            <a:pPr lvl="1" eaLnBrk="1" hangingPunct="1">
              <a:lnSpc>
                <a:spcPct val="80000"/>
              </a:lnSpc>
            </a:pPr>
            <a:endParaRPr lang="zh-CN" altLang="en-US" sz="1200" dirty="0"/>
          </a:p>
          <a:p>
            <a:pPr eaLnBrk="1" hangingPunct="1">
              <a:lnSpc>
                <a:spcPct val="80000"/>
              </a:lnSpc>
              <a:buNone/>
            </a:pPr>
            <a:endParaRPr lang="en-US" altLang="zh-CN" sz="1000" b="1" dirty="0">
              <a:solidFill>
                <a:srgbClr val="6600FF"/>
              </a:solidFill>
            </a:endParaRPr>
          </a:p>
        </p:txBody>
      </p:sp>
      <p:sp>
        <p:nvSpPr>
          <p:cNvPr id="22532" name="Line 4"/>
          <p:cNvSpPr/>
          <p:nvPr/>
        </p:nvSpPr>
        <p:spPr>
          <a:xfrm>
            <a:off x="614363" y="1770063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533" name="组合 1"/>
          <p:cNvGrpSpPr/>
          <p:nvPr/>
        </p:nvGrpSpPr>
        <p:grpSpPr>
          <a:xfrm>
            <a:off x="614363" y="2695575"/>
            <a:ext cx="10518775" cy="3109913"/>
            <a:chOff x="3478" y="4265"/>
            <a:chExt cx="12020" cy="4877"/>
          </a:xfrm>
        </p:grpSpPr>
        <p:sp>
          <p:nvSpPr>
            <p:cNvPr id="22535" name="AutoShape 18"/>
            <p:cNvSpPr/>
            <p:nvPr/>
          </p:nvSpPr>
          <p:spPr>
            <a:xfrm>
              <a:off x="8920" y="4265"/>
              <a:ext cx="6577" cy="487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342900" lvl="0" indent="-342900" eaLnBrk="1" fontAlgn="ctr" hangingPunct="1">
                <a:buNone/>
              </a:pPr>
              <a:r>
                <a:rPr lang="zh-CN" altLang="en-US" sz="2000" dirty="0">
                  <a:solidFill>
                    <a:srgbClr val="0070C0"/>
                  </a:solidFill>
                </a:rPr>
                <a:t>废水：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en-US" altLang="zh-CN" sz="2000" dirty="0">
                  <a:solidFill>
                    <a:srgbClr val="0070C0"/>
                  </a:solidFill>
                </a:rPr>
                <a:t>1</a:t>
              </a:r>
              <a:r>
                <a:rPr lang="zh-CN" altLang="en-US" sz="2000" dirty="0">
                  <a:solidFill>
                    <a:srgbClr val="0070C0"/>
                  </a:solidFill>
                </a:rPr>
                <a:t>、生产过程产生废水，如萃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zh-CN" altLang="en-US" sz="2000" dirty="0">
                  <a:solidFill>
                    <a:srgbClr val="0070C0"/>
                  </a:solidFill>
                </a:rPr>
                <a:t>取水、水冲泵的溢流水等；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en-US" altLang="zh-CN" sz="2000" dirty="0">
                  <a:solidFill>
                    <a:srgbClr val="0070C0"/>
                  </a:solidFill>
                </a:rPr>
                <a:t>2</a:t>
              </a:r>
              <a:r>
                <a:rPr lang="zh-CN" altLang="en-US" sz="2000" dirty="0">
                  <a:solidFill>
                    <a:srgbClr val="0070C0"/>
                  </a:solidFill>
                </a:rPr>
                <a:t>、生活过程中产生的废水：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zh-CN" altLang="en-US" sz="2000" dirty="0">
                  <a:solidFill>
                    <a:srgbClr val="0070C0"/>
                  </a:solidFill>
                </a:rPr>
                <a:t>如食堂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en-US" altLang="zh-CN" sz="2000" dirty="0">
                  <a:solidFill>
                    <a:srgbClr val="0070C0"/>
                  </a:solidFill>
                </a:rPr>
                <a:t>3</a:t>
              </a:r>
              <a:r>
                <a:rPr lang="zh-CN" altLang="en-US" sz="2000" dirty="0">
                  <a:solidFill>
                    <a:srgbClr val="0070C0"/>
                  </a:solidFill>
                </a:rPr>
                <a:t>、废水、厕所废水等；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en-US" altLang="zh-CN" sz="2000" dirty="0">
                  <a:solidFill>
                    <a:srgbClr val="0070C0"/>
                  </a:solidFill>
                </a:rPr>
                <a:t>4</a:t>
              </a:r>
              <a:r>
                <a:rPr lang="zh-CN" altLang="en-US" sz="2000" dirty="0">
                  <a:solidFill>
                    <a:srgbClr val="0070C0"/>
                  </a:solidFill>
                </a:rPr>
                <a:t>、清洗设备、设施、地面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zh-CN" altLang="en-US" sz="2000" dirty="0">
                  <a:solidFill>
                    <a:srgbClr val="0070C0"/>
                  </a:solidFill>
                </a:rPr>
                <a:t>时产生的一次废水</a:t>
              </a:r>
              <a:endParaRPr lang="zh-CN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2536" name="AutoShape 21"/>
            <p:cNvSpPr/>
            <p:nvPr/>
          </p:nvSpPr>
          <p:spPr>
            <a:xfrm>
              <a:off x="3477" y="4380"/>
              <a:ext cx="5147" cy="4762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342900" lvl="0" indent="-342900" eaLnBrk="1" fontAlgn="ctr" hangingPunct="1">
                <a:buNone/>
              </a:pPr>
              <a:r>
                <a:rPr lang="zh-CN" altLang="en-US" sz="2000" dirty="0">
                  <a:solidFill>
                    <a:srgbClr val="0070C0"/>
                  </a:solidFill>
                </a:rPr>
                <a:t>废液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en-US" altLang="zh-CN" sz="2000" dirty="0">
                  <a:solidFill>
                    <a:srgbClr val="0070C0"/>
                  </a:solidFill>
                </a:rPr>
                <a:t>1</a:t>
              </a:r>
              <a:r>
                <a:rPr lang="zh-CN" altLang="en-US" sz="2000" dirty="0">
                  <a:solidFill>
                    <a:srgbClr val="0070C0"/>
                  </a:solidFill>
                </a:rPr>
                <a:t>、废溶剂，反应液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zh-CN" altLang="en-US" sz="2000" dirty="0">
                  <a:solidFill>
                    <a:srgbClr val="0070C0"/>
                  </a:solidFill>
                </a:rPr>
                <a:t>等；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en-US" altLang="zh-CN" sz="2000" dirty="0">
                  <a:solidFill>
                    <a:srgbClr val="0070C0"/>
                  </a:solidFill>
                </a:rPr>
                <a:t>2</a:t>
              </a:r>
              <a:r>
                <a:rPr lang="zh-CN" altLang="en-US" sz="2000" dirty="0">
                  <a:solidFill>
                    <a:srgbClr val="0070C0"/>
                  </a:solidFill>
                </a:rPr>
                <a:t>、报废的液体化学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r>
                <a:rPr lang="zh-CN" altLang="en-US" sz="2000" dirty="0">
                  <a:solidFill>
                    <a:srgbClr val="0070C0"/>
                  </a:solidFill>
                </a:rPr>
                <a:t>品。</a:t>
              </a: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endParaRPr lang="zh-CN" altLang="en-US" sz="2000" dirty="0">
                <a:solidFill>
                  <a:srgbClr val="0070C0"/>
                </a:solidFill>
              </a:endParaRPr>
            </a:p>
            <a:p>
              <a:pPr marL="342900" lvl="0" indent="-342900" eaLnBrk="1" fontAlgn="ctr" hangingPunct="1">
                <a:buNone/>
              </a:pPr>
              <a:endParaRPr lang="en-US" altLang="zh-CN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2534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614363" y="2108200"/>
            <a:ext cx="11577637" cy="28067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endParaRPr lang="en-US" altLang="zh-CN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70C0"/>
                </a:solidFill>
              </a:rPr>
              <a:t>高浓度废水收集桶集中送到污水站处理；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70C0"/>
                </a:solidFill>
              </a:rPr>
              <a:t>一般浓度废水清污分流收集至污水收集池再输往污水站；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70C0"/>
                </a:solidFill>
              </a:rPr>
              <a:t>废液收集装桶，满一桶后送到液体仓库暂存，由物流部集中处理；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70C0"/>
                </a:solidFill>
              </a:rPr>
              <a:t>仓库过期危险物料，由物流部负责处理。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  <a:buNone/>
            </a:pPr>
            <a:endParaRPr lang="en-US" altLang="zh-CN" sz="2400" b="1" dirty="0">
              <a:solidFill>
                <a:srgbClr val="6600FF"/>
              </a:solidFill>
            </a:endParaRPr>
          </a:p>
        </p:txBody>
      </p:sp>
      <p:sp>
        <p:nvSpPr>
          <p:cNvPr id="23555" name="Line 4"/>
          <p:cNvSpPr/>
          <p:nvPr/>
        </p:nvSpPr>
        <p:spPr>
          <a:xfrm>
            <a:off x="614363" y="1876425"/>
            <a:ext cx="57245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6" name="Rectangle 2"/>
          <p:cNvSpPr/>
          <p:nvPr/>
        </p:nvSpPr>
        <p:spPr>
          <a:xfrm>
            <a:off x="614363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/>
              <a:t>11</a:t>
            </a:r>
            <a:r>
              <a:rPr lang="zh-CN" altLang="en-US" sz="3200" b="1" dirty="0"/>
              <a:t>、废水废液的处理</a:t>
            </a:r>
            <a:endParaRPr lang="zh-CN" altLang="en-US" sz="3200" b="1" dirty="0"/>
          </a:p>
        </p:txBody>
      </p:sp>
      <p:sp>
        <p:nvSpPr>
          <p:cNvPr id="23557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charRg st="1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charRg st="1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2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charRg st="2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charRg st="2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4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charRg st="4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charRg st="4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76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charRg st="76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charRg st="76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组合 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1373188" y="1077913"/>
            <a:ext cx="9525000" cy="4702175"/>
            <a:chOff x="1646310" y="1271096"/>
            <a:chExt cx="9524746" cy="4703346"/>
          </a:xfrm>
        </p:grpSpPr>
        <p:grpSp>
          <p:nvGrpSpPr>
            <p:cNvPr id="24579" name="iSļíḍe"/>
            <p:cNvGrpSpPr/>
            <p:nvPr/>
          </p:nvGrpSpPr>
          <p:grpSpPr>
            <a:xfrm>
              <a:off x="1646310" y="1271096"/>
              <a:ext cx="2611766" cy="3881007"/>
              <a:chOff x="1770011" y="1271096"/>
              <a:chExt cx="2611766" cy="3881007"/>
            </a:xfrm>
          </p:grpSpPr>
          <p:grpSp>
            <p:nvGrpSpPr>
              <p:cNvPr id="24605" name="îṡḷíḑê"/>
              <p:cNvGrpSpPr/>
              <p:nvPr/>
            </p:nvGrpSpPr>
            <p:grpSpPr>
              <a:xfrm>
                <a:off x="1770011" y="1271096"/>
                <a:ext cx="2611766" cy="3163687"/>
                <a:chOff x="1244602" y="1257300"/>
                <a:chExt cx="3044248" cy="3687562"/>
              </a:xfrm>
            </p:grpSpPr>
            <p:grpSp>
              <p:nvGrpSpPr>
                <p:cNvPr id="24607" name="ïṩlîdé"/>
                <p:cNvGrpSpPr/>
                <p:nvPr/>
              </p:nvGrpSpPr>
              <p:grpSpPr>
                <a:xfrm>
                  <a:off x="1244602" y="1257300"/>
                  <a:ext cx="3044248" cy="3687562"/>
                  <a:chOff x="843919" y="688982"/>
                  <a:chExt cx="2308225" cy="3394075"/>
                </a:xfrm>
              </p:grpSpPr>
              <p:sp>
                <p:nvSpPr>
                  <p:cNvPr id="24609" name="îṥḻiḓe"/>
                  <p:cNvSpPr/>
                  <p:nvPr/>
                </p:nvSpPr>
                <p:spPr>
                  <a:xfrm>
                    <a:off x="843919" y="2336807"/>
                    <a:ext cx="100013" cy="117475"/>
                  </a:xfrm>
                  <a:custGeom>
                    <a:avLst/>
                    <a:gdLst/>
                    <a:ahLst/>
                    <a:cxnLst>
                      <a:cxn ang="0">
                        <a:pos x="0" y="2147483646"/>
                      </a:cxn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0" y="2147483646"/>
                      </a:cxn>
                    </a:cxnLst>
                    <a:pathLst>
                      <a:path w="188" h="223">
                        <a:moveTo>
                          <a:pt x="0" y="115"/>
                        </a:moveTo>
                        <a:lnTo>
                          <a:pt x="188" y="0"/>
                        </a:lnTo>
                        <a:lnTo>
                          <a:pt x="188" y="223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4610" name="îšlíďé"/>
                  <p:cNvSpPr/>
                  <p:nvPr/>
                </p:nvSpPr>
                <p:spPr>
                  <a:xfrm>
                    <a:off x="3053719" y="2336807"/>
                    <a:ext cx="98425" cy="117475"/>
                  </a:xfrm>
                  <a:custGeom>
                    <a:avLst/>
                    <a:gdLst/>
                    <a:ahLst/>
                    <a:cxnLst>
                      <a:cxn ang="0">
                        <a:pos x="2147483646" y="2147483646"/>
                      </a:cxn>
                      <a:cxn ang="0">
                        <a:pos x="0" y="0"/>
                      </a:cxn>
                      <a:cxn ang="0">
                        <a:pos x="0" y="2147483646"/>
                      </a:cxn>
                      <a:cxn ang="0">
                        <a:pos x="2147483646" y="2147483646"/>
                      </a:cxn>
                    </a:cxnLst>
                    <a:pathLst>
                      <a:path w="186" h="223">
                        <a:moveTo>
                          <a:pt x="186" y="115"/>
                        </a:moveTo>
                        <a:lnTo>
                          <a:pt x="0" y="0"/>
                        </a:lnTo>
                        <a:lnTo>
                          <a:pt x="0" y="223"/>
                        </a:lnTo>
                        <a:lnTo>
                          <a:pt x="186" y="115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66" name="íṣļídè"/>
                  <p:cNvSpPr/>
                  <p:nvPr/>
                </p:nvSpPr>
                <p:spPr bwMode="auto">
                  <a:xfrm>
                    <a:off x="943529" y="688982"/>
                    <a:ext cx="2108653" cy="2436047"/>
                  </a:xfrm>
                  <a:custGeom>
                    <a:avLst/>
                    <a:gdLst>
                      <a:gd name="T0" fmla="*/ 2005 w 3988"/>
                      <a:gd name="T1" fmla="*/ 7 h 4605"/>
                      <a:gd name="T2" fmla="*/ 2990 w 3988"/>
                      <a:gd name="T3" fmla="*/ 576 h 4605"/>
                      <a:gd name="T4" fmla="*/ 3976 w 3988"/>
                      <a:gd name="T5" fmla="*/ 1144 h 4605"/>
                      <a:gd name="T6" fmla="*/ 3988 w 3988"/>
                      <a:gd name="T7" fmla="*/ 1151 h 4605"/>
                      <a:gd name="T8" fmla="*/ 3988 w 3988"/>
                      <a:gd name="T9" fmla="*/ 1166 h 4605"/>
                      <a:gd name="T10" fmla="*/ 3988 w 3988"/>
                      <a:gd name="T11" fmla="*/ 2302 h 4605"/>
                      <a:gd name="T12" fmla="*/ 3988 w 3988"/>
                      <a:gd name="T13" fmla="*/ 3439 h 4605"/>
                      <a:gd name="T14" fmla="*/ 3988 w 3988"/>
                      <a:gd name="T15" fmla="*/ 3454 h 4605"/>
                      <a:gd name="T16" fmla="*/ 3976 w 3988"/>
                      <a:gd name="T17" fmla="*/ 3461 h 4605"/>
                      <a:gd name="T18" fmla="*/ 2990 w 3988"/>
                      <a:gd name="T19" fmla="*/ 4030 h 4605"/>
                      <a:gd name="T20" fmla="*/ 2005 w 3988"/>
                      <a:gd name="T21" fmla="*/ 4598 h 4605"/>
                      <a:gd name="T22" fmla="*/ 1993 w 3988"/>
                      <a:gd name="T23" fmla="*/ 4605 h 4605"/>
                      <a:gd name="T24" fmla="*/ 1981 w 3988"/>
                      <a:gd name="T25" fmla="*/ 4598 h 4605"/>
                      <a:gd name="T26" fmla="*/ 996 w 3988"/>
                      <a:gd name="T27" fmla="*/ 4030 h 4605"/>
                      <a:gd name="T28" fmla="*/ 12 w 3988"/>
                      <a:gd name="T29" fmla="*/ 3461 h 4605"/>
                      <a:gd name="T30" fmla="*/ 0 w 3988"/>
                      <a:gd name="T31" fmla="*/ 3454 h 4605"/>
                      <a:gd name="T32" fmla="*/ 0 w 3988"/>
                      <a:gd name="T33" fmla="*/ 3439 h 4605"/>
                      <a:gd name="T34" fmla="*/ 0 w 3988"/>
                      <a:gd name="T35" fmla="*/ 2302 h 4605"/>
                      <a:gd name="T36" fmla="*/ 0 w 3988"/>
                      <a:gd name="T37" fmla="*/ 1166 h 4605"/>
                      <a:gd name="T38" fmla="*/ 0 w 3988"/>
                      <a:gd name="T39" fmla="*/ 1151 h 4605"/>
                      <a:gd name="T40" fmla="*/ 12 w 3988"/>
                      <a:gd name="T41" fmla="*/ 1144 h 4605"/>
                      <a:gd name="T42" fmla="*/ 996 w 3988"/>
                      <a:gd name="T43" fmla="*/ 576 h 4605"/>
                      <a:gd name="T44" fmla="*/ 1981 w 3988"/>
                      <a:gd name="T45" fmla="*/ 7 h 4605"/>
                      <a:gd name="T46" fmla="*/ 1993 w 3988"/>
                      <a:gd name="T47" fmla="*/ 0 h 4605"/>
                      <a:gd name="T48" fmla="*/ 2005 w 3988"/>
                      <a:gd name="T49" fmla="*/ 7 h 4605"/>
                      <a:gd name="T50" fmla="*/ 2966 w 3988"/>
                      <a:gd name="T51" fmla="*/ 618 h 4605"/>
                      <a:gd name="T52" fmla="*/ 1993 w 3988"/>
                      <a:gd name="T53" fmla="*/ 56 h 4605"/>
                      <a:gd name="T54" fmla="*/ 1020 w 3988"/>
                      <a:gd name="T55" fmla="*/ 618 h 4605"/>
                      <a:gd name="T56" fmla="*/ 48 w 3988"/>
                      <a:gd name="T57" fmla="*/ 1180 h 4605"/>
                      <a:gd name="T58" fmla="*/ 48 w 3988"/>
                      <a:gd name="T59" fmla="*/ 2302 h 4605"/>
                      <a:gd name="T60" fmla="*/ 48 w 3988"/>
                      <a:gd name="T61" fmla="*/ 3426 h 4605"/>
                      <a:gd name="T62" fmla="*/ 1020 w 3988"/>
                      <a:gd name="T63" fmla="*/ 3987 h 4605"/>
                      <a:gd name="T64" fmla="*/ 1993 w 3988"/>
                      <a:gd name="T65" fmla="*/ 4549 h 4605"/>
                      <a:gd name="T66" fmla="*/ 2966 w 3988"/>
                      <a:gd name="T67" fmla="*/ 3987 h 4605"/>
                      <a:gd name="T68" fmla="*/ 3939 w 3988"/>
                      <a:gd name="T69" fmla="*/ 3426 h 4605"/>
                      <a:gd name="T70" fmla="*/ 3939 w 3988"/>
                      <a:gd name="T71" fmla="*/ 2302 h 4605"/>
                      <a:gd name="T72" fmla="*/ 3939 w 3988"/>
                      <a:gd name="T73" fmla="*/ 1180 h 4605"/>
                      <a:gd name="T74" fmla="*/ 2966 w 3988"/>
                      <a:gd name="T75" fmla="*/ 618 h 4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988" h="4605">
                        <a:moveTo>
                          <a:pt x="2005" y="7"/>
                        </a:moveTo>
                        <a:lnTo>
                          <a:pt x="2990" y="576"/>
                        </a:lnTo>
                        <a:lnTo>
                          <a:pt x="3976" y="1144"/>
                        </a:lnTo>
                        <a:lnTo>
                          <a:pt x="3988" y="1151"/>
                        </a:lnTo>
                        <a:lnTo>
                          <a:pt x="3988" y="1166"/>
                        </a:lnTo>
                        <a:lnTo>
                          <a:pt x="3988" y="2302"/>
                        </a:lnTo>
                        <a:lnTo>
                          <a:pt x="3988" y="3439"/>
                        </a:lnTo>
                        <a:lnTo>
                          <a:pt x="3988" y="3454"/>
                        </a:lnTo>
                        <a:lnTo>
                          <a:pt x="3976" y="3461"/>
                        </a:lnTo>
                        <a:lnTo>
                          <a:pt x="2990" y="4030"/>
                        </a:lnTo>
                        <a:lnTo>
                          <a:pt x="2005" y="4598"/>
                        </a:lnTo>
                        <a:lnTo>
                          <a:pt x="1993" y="4605"/>
                        </a:lnTo>
                        <a:lnTo>
                          <a:pt x="1981" y="4598"/>
                        </a:lnTo>
                        <a:lnTo>
                          <a:pt x="996" y="4030"/>
                        </a:lnTo>
                        <a:lnTo>
                          <a:pt x="12" y="3461"/>
                        </a:lnTo>
                        <a:lnTo>
                          <a:pt x="0" y="3454"/>
                        </a:lnTo>
                        <a:lnTo>
                          <a:pt x="0" y="3439"/>
                        </a:lnTo>
                        <a:lnTo>
                          <a:pt x="0" y="2302"/>
                        </a:lnTo>
                        <a:lnTo>
                          <a:pt x="0" y="1166"/>
                        </a:lnTo>
                        <a:lnTo>
                          <a:pt x="0" y="1151"/>
                        </a:lnTo>
                        <a:lnTo>
                          <a:pt x="12" y="1144"/>
                        </a:lnTo>
                        <a:lnTo>
                          <a:pt x="996" y="576"/>
                        </a:lnTo>
                        <a:lnTo>
                          <a:pt x="1981" y="7"/>
                        </a:lnTo>
                        <a:lnTo>
                          <a:pt x="1993" y="0"/>
                        </a:lnTo>
                        <a:lnTo>
                          <a:pt x="2005" y="7"/>
                        </a:lnTo>
                      </a:path>
                    </a:pathLst>
                  </a:custGeom>
                  <a:blipFill rotWithShape="1">
                    <a:blip r:embed="rId1"/>
                    <a:stretch>
                      <a:fillRect/>
                    </a:stretch>
                  </a:blip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27402"/>
                      </a:buClr>
                      <a:buSzTx/>
                      <a:buFont typeface="Wingdings" panose="05000000000000000000" pitchFamily="2" charset="2"/>
                      <a:buNone/>
                      <a:defRPr/>
                    </a:pPr>
                    <a:endParaRPr kumimoji="0" lang="en-US" sz="1800" b="0" i="0" u="none" strike="noStrike" kern="1200" cap="none" spc="0" normalizeH="0" baseline="0" noProof="1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12" name="îṩļïḑé"/>
                  <p:cNvSpPr/>
                  <p:nvPr/>
                </p:nvSpPr>
                <p:spPr>
                  <a:xfrm>
                    <a:off x="843919" y="2397132"/>
                    <a:ext cx="2308225" cy="1685925"/>
                  </a:xfrm>
                  <a:custGeom>
                    <a:avLst/>
                    <a:gdLst/>
                    <a:ahLst/>
                    <a:cxnLst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0" y="2147483646"/>
                      </a:cxn>
                      <a:cxn ang="0">
                        <a:pos x="0" y="2147483646"/>
                      </a:cxn>
                      <a:cxn ang="0">
                        <a:pos x="0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0"/>
                      </a:cxn>
                    </a:cxnLst>
                    <a:pathLst>
                      <a:path w="4362" h="3185">
                        <a:moveTo>
                          <a:pt x="4362" y="0"/>
                        </a:moveTo>
                        <a:lnTo>
                          <a:pt x="4362" y="666"/>
                        </a:lnTo>
                        <a:lnTo>
                          <a:pt x="4362" y="1926"/>
                        </a:lnTo>
                        <a:lnTo>
                          <a:pt x="3272" y="2555"/>
                        </a:lnTo>
                        <a:lnTo>
                          <a:pt x="2181" y="3185"/>
                        </a:lnTo>
                        <a:lnTo>
                          <a:pt x="1091" y="2555"/>
                        </a:lnTo>
                        <a:lnTo>
                          <a:pt x="0" y="1926"/>
                        </a:lnTo>
                        <a:lnTo>
                          <a:pt x="0" y="666"/>
                        </a:lnTo>
                        <a:lnTo>
                          <a:pt x="0" y="0"/>
                        </a:lnTo>
                        <a:lnTo>
                          <a:pt x="1007" y="581"/>
                        </a:lnTo>
                        <a:lnTo>
                          <a:pt x="2181" y="1259"/>
                        </a:lnTo>
                        <a:lnTo>
                          <a:pt x="3356" y="581"/>
                        </a:lnTo>
                        <a:lnTo>
                          <a:pt x="4362" y="0"/>
                        </a:lnTo>
                        <a:close/>
                      </a:path>
                    </a:pathLst>
                  </a:custGeom>
                  <a:blipFill rotWithShape="1">
                    <a:blip r:embed="rId2"/>
                    <a:stretch>
                      <a:fillRect/>
                    </a:stretch>
                  </a:blip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24608" name="ïšḷiďè"/>
                <p:cNvSpPr/>
                <p:nvPr/>
              </p:nvSpPr>
              <p:spPr>
                <a:xfrm>
                  <a:off x="2520226" y="3971664"/>
                  <a:ext cx="493001" cy="609685"/>
                </a:xfrm>
                <a:custGeom>
                  <a:avLst/>
                  <a:gdLst/>
                  <a:ahLst/>
                  <a:cxnLst>
                    <a:cxn ang="0">
                      <a:pos x="448202" y="428219"/>
                    </a:cxn>
                    <a:cxn ang="0">
                      <a:pos x="553556" y="621031"/>
                    </a:cxn>
                    <a:cxn ang="0">
                      <a:pos x="472344" y="610076"/>
                    </a:cxn>
                    <a:cxn ang="0">
                      <a:pos x="443813" y="684572"/>
                    </a:cxn>
                    <a:cxn ang="0">
                      <a:pos x="327486" y="485185"/>
                    </a:cxn>
                    <a:cxn ang="0">
                      <a:pos x="371382" y="467658"/>
                    </a:cxn>
                    <a:cxn ang="0">
                      <a:pos x="448202" y="428219"/>
                    </a:cxn>
                    <a:cxn ang="0">
                      <a:pos x="103197" y="419415"/>
                    </a:cxn>
                    <a:cxn ang="0">
                      <a:pos x="133936" y="432572"/>
                    </a:cxn>
                    <a:cxn ang="0">
                      <a:pos x="223957" y="483004"/>
                    </a:cxn>
                    <a:cxn ang="0">
                      <a:pos x="127348" y="680347"/>
                    </a:cxn>
                    <a:cxn ang="0">
                      <a:pos x="83435" y="612373"/>
                    </a:cxn>
                    <a:cxn ang="0">
                      <a:pos x="0" y="621145"/>
                    </a:cxn>
                    <a:cxn ang="0">
                      <a:pos x="276778" y="145102"/>
                    </a:cxn>
                    <a:cxn ang="0">
                      <a:pos x="305334" y="202096"/>
                    </a:cxn>
                    <a:cxn ang="0">
                      <a:pos x="369036" y="210862"/>
                    </a:cxn>
                    <a:cxn ang="0">
                      <a:pos x="322907" y="256895"/>
                    </a:cxn>
                    <a:cxn ang="0">
                      <a:pos x="333891" y="320466"/>
                    </a:cxn>
                    <a:cxn ang="0">
                      <a:pos x="276778" y="289778"/>
                    </a:cxn>
                    <a:cxn ang="0">
                      <a:pos x="219665" y="320466"/>
                    </a:cxn>
                    <a:cxn ang="0">
                      <a:pos x="230648" y="256895"/>
                    </a:cxn>
                    <a:cxn ang="0">
                      <a:pos x="184519" y="210862"/>
                    </a:cxn>
                    <a:cxn ang="0">
                      <a:pos x="248222" y="202096"/>
                    </a:cxn>
                    <a:cxn ang="0">
                      <a:pos x="276820" y="96800"/>
                    </a:cxn>
                    <a:cxn ang="0">
                      <a:pos x="140594" y="232824"/>
                    </a:cxn>
                    <a:cxn ang="0">
                      <a:pos x="276820" y="368848"/>
                    </a:cxn>
                    <a:cxn ang="0">
                      <a:pos x="413046" y="232824"/>
                    </a:cxn>
                    <a:cxn ang="0">
                      <a:pos x="276820" y="96800"/>
                    </a:cxn>
                    <a:cxn ang="0">
                      <a:pos x="214200" y="1090"/>
                    </a:cxn>
                    <a:cxn ang="0">
                      <a:pos x="243861" y="6848"/>
                    </a:cxn>
                    <a:cxn ang="0">
                      <a:pos x="309778" y="6848"/>
                    </a:cxn>
                    <a:cxn ang="0">
                      <a:pos x="360313" y="20012"/>
                    </a:cxn>
                    <a:cxn ang="0">
                      <a:pos x="417439" y="52921"/>
                    </a:cxn>
                    <a:cxn ang="0">
                      <a:pos x="456990" y="92412"/>
                    </a:cxn>
                    <a:cxn ang="0">
                      <a:pos x="487752" y="147260"/>
                    </a:cxn>
                    <a:cxn ang="0">
                      <a:pos x="503132" y="199914"/>
                    </a:cxn>
                    <a:cxn ang="0">
                      <a:pos x="503132" y="265733"/>
                    </a:cxn>
                    <a:cxn ang="0">
                      <a:pos x="487752" y="316194"/>
                    </a:cxn>
                    <a:cxn ang="0">
                      <a:pos x="456990" y="373236"/>
                    </a:cxn>
                    <a:cxn ang="0">
                      <a:pos x="417439" y="412727"/>
                    </a:cxn>
                    <a:cxn ang="0">
                      <a:pos x="360313" y="443442"/>
                    </a:cxn>
                    <a:cxn ang="0">
                      <a:pos x="309778" y="458800"/>
                    </a:cxn>
                    <a:cxn ang="0">
                      <a:pos x="243861" y="458800"/>
                    </a:cxn>
                    <a:cxn ang="0">
                      <a:pos x="191129" y="443442"/>
                    </a:cxn>
                    <a:cxn ang="0">
                      <a:pos x="136200" y="412727"/>
                    </a:cxn>
                    <a:cxn ang="0">
                      <a:pos x="96649" y="373236"/>
                    </a:cxn>
                    <a:cxn ang="0">
                      <a:pos x="63692" y="316194"/>
                    </a:cxn>
                    <a:cxn ang="0">
                      <a:pos x="50510" y="265733"/>
                    </a:cxn>
                    <a:cxn ang="0">
                      <a:pos x="50510" y="199914"/>
                    </a:cxn>
                    <a:cxn ang="0">
                      <a:pos x="63692" y="147260"/>
                    </a:cxn>
                    <a:cxn ang="0">
                      <a:pos x="96649" y="92412"/>
                    </a:cxn>
                    <a:cxn ang="0">
                      <a:pos x="136200" y="52921"/>
                    </a:cxn>
                    <a:cxn ang="0">
                      <a:pos x="191129" y="20012"/>
                    </a:cxn>
                    <a:cxn ang="0">
                      <a:pos x="214200" y="1090"/>
                    </a:cxn>
                  </a:cxnLst>
                  <a:pathLst>
                    <a:path w="465255" h="575372">
                      <a:moveTo>
                        <a:pt x="376707" y="359911"/>
                      </a:moveTo>
                      <a:lnTo>
                        <a:pt x="465255" y="521967"/>
                      </a:lnTo>
                      <a:lnTo>
                        <a:pt x="396999" y="512759"/>
                      </a:lnTo>
                      <a:lnTo>
                        <a:pt x="373018" y="575372"/>
                      </a:lnTo>
                      <a:lnTo>
                        <a:pt x="275246" y="407791"/>
                      </a:lnTo>
                      <a:cubicBezTo>
                        <a:pt x="275246" y="407791"/>
                        <a:pt x="295538" y="411474"/>
                        <a:pt x="312141" y="393059"/>
                      </a:cubicBezTo>
                      <a:cubicBezTo>
                        <a:pt x="326899" y="382010"/>
                        <a:pt x="313986" y="365436"/>
                        <a:pt x="376707" y="359911"/>
                      </a:cubicBezTo>
                      <a:close/>
                      <a:moveTo>
                        <a:pt x="86735" y="352512"/>
                      </a:moveTo>
                      <a:cubicBezTo>
                        <a:pt x="86735" y="352512"/>
                        <a:pt x="90426" y="363570"/>
                        <a:pt x="112571" y="363570"/>
                      </a:cubicBezTo>
                      <a:cubicBezTo>
                        <a:pt x="162397" y="363570"/>
                        <a:pt x="145788" y="405957"/>
                        <a:pt x="188233" y="405957"/>
                      </a:cubicBezTo>
                      <a:cubicBezTo>
                        <a:pt x="188233" y="405957"/>
                        <a:pt x="107034" y="571821"/>
                        <a:pt x="107034" y="571821"/>
                      </a:cubicBezTo>
                      <a:lnTo>
                        <a:pt x="70126" y="514690"/>
                      </a:lnTo>
                      <a:lnTo>
                        <a:pt x="0" y="522062"/>
                      </a:lnTo>
                      <a:lnTo>
                        <a:pt x="86735" y="352512"/>
                      </a:lnTo>
                      <a:close/>
                      <a:moveTo>
                        <a:pt x="232628" y="121956"/>
                      </a:moveTo>
                      <a:lnTo>
                        <a:pt x="256629" y="169858"/>
                      </a:lnTo>
                      <a:lnTo>
                        <a:pt x="310170" y="177227"/>
                      </a:lnTo>
                      <a:lnTo>
                        <a:pt x="271399" y="215917"/>
                      </a:lnTo>
                      <a:lnTo>
                        <a:pt x="280630" y="269346"/>
                      </a:lnTo>
                      <a:lnTo>
                        <a:pt x="232628" y="243553"/>
                      </a:lnTo>
                      <a:lnTo>
                        <a:pt x="184625" y="269346"/>
                      </a:lnTo>
                      <a:lnTo>
                        <a:pt x="193856" y="215917"/>
                      </a:lnTo>
                      <a:lnTo>
                        <a:pt x="155085" y="177227"/>
                      </a:lnTo>
                      <a:lnTo>
                        <a:pt x="208626" y="169858"/>
                      </a:lnTo>
                      <a:lnTo>
                        <a:pt x="232628" y="121956"/>
                      </a:lnTo>
                      <a:close/>
                      <a:moveTo>
                        <a:pt x="232663" y="81359"/>
                      </a:moveTo>
                      <a:cubicBezTo>
                        <a:pt x="168028" y="81359"/>
                        <a:pt x="118167" y="131146"/>
                        <a:pt x="118167" y="195685"/>
                      </a:cubicBezTo>
                      <a:cubicBezTo>
                        <a:pt x="118167" y="258380"/>
                        <a:pt x="168028" y="310011"/>
                        <a:pt x="232663" y="310011"/>
                      </a:cubicBezTo>
                      <a:cubicBezTo>
                        <a:pt x="295451" y="310011"/>
                        <a:pt x="347159" y="258380"/>
                        <a:pt x="347159" y="195685"/>
                      </a:cubicBezTo>
                      <a:cubicBezTo>
                        <a:pt x="347159" y="131146"/>
                        <a:pt x="295451" y="81359"/>
                        <a:pt x="232663" y="81359"/>
                      </a:cubicBezTo>
                      <a:close/>
                      <a:moveTo>
                        <a:pt x="180032" y="916"/>
                      </a:moveTo>
                      <a:cubicBezTo>
                        <a:pt x="187419" y="-1159"/>
                        <a:pt x="195729" y="224"/>
                        <a:pt x="204962" y="5756"/>
                      </a:cubicBezTo>
                      <a:cubicBezTo>
                        <a:pt x="223429" y="16820"/>
                        <a:pt x="241897" y="16820"/>
                        <a:pt x="260364" y="5756"/>
                      </a:cubicBezTo>
                      <a:cubicBezTo>
                        <a:pt x="278831" y="-5308"/>
                        <a:pt x="293604" y="224"/>
                        <a:pt x="302838" y="16820"/>
                      </a:cubicBezTo>
                      <a:cubicBezTo>
                        <a:pt x="313918" y="35259"/>
                        <a:pt x="330538" y="44479"/>
                        <a:pt x="350852" y="44479"/>
                      </a:cubicBezTo>
                      <a:cubicBezTo>
                        <a:pt x="373013" y="44479"/>
                        <a:pt x="382246" y="55543"/>
                        <a:pt x="384093" y="77671"/>
                      </a:cubicBezTo>
                      <a:cubicBezTo>
                        <a:pt x="384093" y="97954"/>
                        <a:pt x="393326" y="114550"/>
                        <a:pt x="409947" y="123770"/>
                      </a:cubicBezTo>
                      <a:cubicBezTo>
                        <a:pt x="428414" y="134834"/>
                        <a:pt x="432107" y="149586"/>
                        <a:pt x="422874" y="168025"/>
                      </a:cubicBezTo>
                      <a:cubicBezTo>
                        <a:pt x="411793" y="186465"/>
                        <a:pt x="411793" y="204905"/>
                        <a:pt x="422874" y="223345"/>
                      </a:cubicBezTo>
                      <a:cubicBezTo>
                        <a:pt x="432107" y="241784"/>
                        <a:pt x="428414" y="256536"/>
                        <a:pt x="409947" y="265756"/>
                      </a:cubicBezTo>
                      <a:cubicBezTo>
                        <a:pt x="393326" y="276820"/>
                        <a:pt x="384093" y="293416"/>
                        <a:pt x="384093" y="313699"/>
                      </a:cubicBezTo>
                      <a:cubicBezTo>
                        <a:pt x="382246" y="335827"/>
                        <a:pt x="373013" y="345047"/>
                        <a:pt x="350852" y="346891"/>
                      </a:cubicBezTo>
                      <a:cubicBezTo>
                        <a:pt x="330538" y="346891"/>
                        <a:pt x="313918" y="356111"/>
                        <a:pt x="302838" y="372706"/>
                      </a:cubicBezTo>
                      <a:cubicBezTo>
                        <a:pt x="293604" y="391146"/>
                        <a:pt x="278831" y="394834"/>
                        <a:pt x="260364" y="385614"/>
                      </a:cubicBezTo>
                      <a:cubicBezTo>
                        <a:pt x="241897" y="374550"/>
                        <a:pt x="223429" y="374550"/>
                        <a:pt x="204962" y="385614"/>
                      </a:cubicBezTo>
                      <a:cubicBezTo>
                        <a:pt x="186495" y="394834"/>
                        <a:pt x="171722" y="391146"/>
                        <a:pt x="160641" y="372706"/>
                      </a:cubicBezTo>
                      <a:cubicBezTo>
                        <a:pt x="151408" y="356111"/>
                        <a:pt x="134787" y="346891"/>
                        <a:pt x="114474" y="346891"/>
                      </a:cubicBezTo>
                      <a:cubicBezTo>
                        <a:pt x="92313" y="345047"/>
                        <a:pt x="81233" y="335827"/>
                        <a:pt x="81233" y="313699"/>
                      </a:cubicBezTo>
                      <a:cubicBezTo>
                        <a:pt x="81233" y="293416"/>
                        <a:pt x="71999" y="276820"/>
                        <a:pt x="53532" y="265756"/>
                      </a:cubicBezTo>
                      <a:cubicBezTo>
                        <a:pt x="36912" y="256536"/>
                        <a:pt x="31372" y="241784"/>
                        <a:pt x="42452" y="223345"/>
                      </a:cubicBezTo>
                      <a:cubicBezTo>
                        <a:pt x="53532" y="204905"/>
                        <a:pt x="53532" y="186465"/>
                        <a:pt x="42452" y="168025"/>
                      </a:cubicBezTo>
                      <a:cubicBezTo>
                        <a:pt x="31372" y="149586"/>
                        <a:pt x="36912" y="134834"/>
                        <a:pt x="53532" y="123770"/>
                      </a:cubicBezTo>
                      <a:cubicBezTo>
                        <a:pt x="71999" y="114550"/>
                        <a:pt x="81233" y="97954"/>
                        <a:pt x="81233" y="77671"/>
                      </a:cubicBezTo>
                      <a:cubicBezTo>
                        <a:pt x="81233" y="55543"/>
                        <a:pt x="92313" y="44479"/>
                        <a:pt x="114474" y="44479"/>
                      </a:cubicBezTo>
                      <a:cubicBezTo>
                        <a:pt x="134787" y="44479"/>
                        <a:pt x="151408" y="35259"/>
                        <a:pt x="160641" y="16820"/>
                      </a:cubicBezTo>
                      <a:cubicBezTo>
                        <a:pt x="166182" y="8522"/>
                        <a:pt x="172645" y="2990"/>
                        <a:pt x="180032" y="91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4606" name="iṥļïḋè"/>
              <p:cNvSpPr txBox="1"/>
              <p:nvPr/>
            </p:nvSpPr>
            <p:spPr>
              <a:xfrm>
                <a:off x="1882032" y="4764506"/>
                <a:ext cx="2303907" cy="3875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b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2800" b="1" dirty="0"/>
                  <a:t>培训内容</a:t>
                </a:r>
                <a:endParaRPr lang="zh-CN" altLang="en-US" sz="2800" b="1" dirty="0"/>
              </a:p>
            </p:txBody>
          </p:sp>
        </p:grpSp>
        <p:cxnSp>
          <p:nvCxnSpPr>
            <p:cNvPr id="156" name="直接连接符 155"/>
            <p:cNvCxnSpPr/>
            <p:nvPr/>
          </p:nvCxnSpPr>
          <p:spPr>
            <a:xfrm>
              <a:off x="5078393" y="1321909"/>
              <a:ext cx="0" cy="4423876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81" name="íšḻïḋê"/>
            <p:cNvGrpSpPr/>
            <p:nvPr/>
          </p:nvGrpSpPr>
          <p:grpSpPr>
            <a:xfrm>
              <a:off x="5618932" y="2598519"/>
              <a:ext cx="5552124" cy="956416"/>
              <a:chOff x="5618932" y="3069924"/>
              <a:chExt cx="5552124" cy="956416"/>
            </a:xfrm>
          </p:grpSpPr>
          <p:sp>
            <p:nvSpPr>
              <p:cNvPr id="98" name="íṡḷïḋé"/>
              <p:cNvSpPr/>
              <p:nvPr/>
            </p:nvSpPr>
            <p:spPr>
              <a:xfrm>
                <a:off x="6097541" y="3127145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íşḷíḋé"/>
              <p:cNvSpPr/>
              <p:nvPr/>
            </p:nvSpPr>
            <p:spPr>
              <a:xfrm>
                <a:off x="5619716" y="3069981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íṧḻiḋê"/>
              <p:cNvSpPr/>
              <p:nvPr/>
            </p:nvSpPr>
            <p:spPr>
              <a:xfrm>
                <a:off x="5687977" y="3138260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603" name="íṩḻïḍê"/>
              <p:cNvSpPr/>
              <p:nvPr/>
            </p:nvSpPr>
            <p:spPr>
              <a:xfrm>
                <a:off x="6778761" y="3363937"/>
                <a:ext cx="3735827" cy="368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EHS管理体系内容</a:t>
                </a:r>
                <a:endParaRPr lang="zh-CN" altLang="en-US" sz="2400" b="1" dirty="0"/>
              </a:p>
            </p:txBody>
          </p:sp>
          <p:sp>
            <p:nvSpPr>
              <p:cNvPr id="118" name="íṣḷîdè"/>
              <p:cNvSpPr/>
              <p:nvPr/>
            </p:nvSpPr>
            <p:spPr>
              <a:xfrm>
                <a:off x="5878472" y="3365330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4582" name="îS1îḓè"/>
            <p:cNvGrpSpPr/>
            <p:nvPr/>
          </p:nvGrpSpPr>
          <p:grpSpPr>
            <a:xfrm>
              <a:off x="5618932" y="1388765"/>
              <a:ext cx="5552124" cy="956416"/>
              <a:chOff x="5618932" y="1838709"/>
              <a:chExt cx="5552124" cy="956416"/>
            </a:xfrm>
          </p:grpSpPr>
          <p:sp>
            <p:nvSpPr>
              <p:cNvPr id="104" name="ïŝliḑè"/>
              <p:cNvSpPr/>
              <p:nvPr/>
            </p:nvSpPr>
            <p:spPr>
              <a:xfrm>
                <a:off x="6097541" y="1895708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isļiďe"/>
              <p:cNvSpPr/>
              <p:nvPr/>
            </p:nvSpPr>
            <p:spPr>
              <a:xfrm>
                <a:off x="5619716" y="1838544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îṥḻîḋê"/>
              <p:cNvSpPr/>
              <p:nvPr/>
            </p:nvSpPr>
            <p:spPr>
              <a:xfrm>
                <a:off x="5687977" y="1906823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ïşľîḑê"/>
              <p:cNvSpPr/>
              <p:nvPr/>
            </p:nvSpPr>
            <p:spPr>
              <a:xfrm>
                <a:off x="5878472" y="2133892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99" name="îṥ1ïḑé"/>
              <p:cNvSpPr/>
              <p:nvPr/>
            </p:nvSpPr>
            <p:spPr>
              <a:xfrm>
                <a:off x="6778761" y="2086673"/>
                <a:ext cx="3735827" cy="4604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EHS管理体系介绍</a:t>
                </a:r>
                <a:endParaRPr lang="zh-CN" altLang="en-US" sz="2400" b="1" dirty="0"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4583" name="îŝ1íḋe"/>
            <p:cNvGrpSpPr/>
            <p:nvPr/>
          </p:nvGrpSpPr>
          <p:grpSpPr>
            <a:xfrm>
              <a:off x="5618932" y="3808273"/>
              <a:ext cx="5552124" cy="956416"/>
              <a:chOff x="5618932" y="4272335"/>
              <a:chExt cx="5552124" cy="956416"/>
            </a:xfrm>
          </p:grpSpPr>
          <p:sp>
            <p:nvSpPr>
              <p:cNvPr id="103" name="ïṥḷíḑè"/>
              <p:cNvSpPr/>
              <p:nvPr/>
            </p:nvSpPr>
            <p:spPr>
              <a:xfrm>
                <a:off x="6097541" y="4329779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íślîḋe"/>
              <p:cNvSpPr/>
              <p:nvPr/>
            </p:nvSpPr>
            <p:spPr>
              <a:xfrm>
                <a:off x="5619716" y="4272615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ísļïḋê"/>
              <p:cNvSpPr/>
              <p:nvPr/>
            </p:nvSpPr>
            <p:spPr>
              <a:xfrm>
                <a:off x="5687977" y="4340894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ïṥľïďe"/>
              <p:cNvSpPr/>
              <p:nvPr/>
            </p:nvSpPr>
            <p:spPr>
              <a:xfrm>
                <a:off x="5878472" y="4567964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94" name="i$líḑe"/>
              <p:cNvSpPr/>
              <p:nvPr/>
            </p:nvSpPr>
            <p:spPr>
              <a:xfrm>
                <a:off x="7071488" y="4483457"/>
                <a:ext cx="3735827" cy="5341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rgbClr val="FF0000"/>
                    </a:solidFill>
                    <a:sym typeface="微软雅黑" panose="020B0503020204020204" charset="-122"/>
                  </a:rPr>
                  <a:t>常见危险状态处理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4584" name="íṩḷîḑê"/>
            <p:cNvGrpSpPr/>
            <p:nvPr/>
          </p:nvGrpSpPr>
          <p:grpSpPr>
            <a:xfrm>
              <a:off x="5618932" y="5018026"/>
              <a:ext cx="5552124" cy="956416"/>
              <a:chOff x="5618932" y="4272335"/>
              <a:chExt cx="5552124" cy="956416"/>
            </a:xfrm>
          </p:grpSpPr>
          <p:sp>
            <p:nvSpPr>
              <p:cNvPr id="33" name="iSļïḍè"/>
              <p:cNvSpPr/>
              <p:nvPr/>
            </p:nvSpPr>
            <p:spPr>
              <a:xfrm>
                <a:off x="6097541" y="4330002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íśḻíḋê"/>
              <p:cNvSpPr/>
              <p:nvPr/>
            </p:nvSpPr>
            <p:spPr>
              <a:xfrm>
                <a:off x="5619716" y="4272838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î$ḷiḋè"/>
              <p:cNvSpPr/>
              <p:nvPr/>
            </p:nvSpPr>
            <p:spPr>
              <a:xfrm>
                <a:off x="5687977" y="4341117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iŝlidê"/>
              <p:cNvSpPr/>
              <p:nvPr/>
            </p:nvSpPr>
            <p:spPr>
              <a:xfrm>
                <a:off x="5878472" y="4568187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89" name="işḷîḋè"/>
              <p:cNvSpPr/>
              <p:nvPr/>
            </p:nvSpPr>
            <p:spPr>
              <a:xfrm>
                <a:off x="6925727" y="4564826"/>
                <a:ext cx="3416209" cy="368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消防安全知识</a:t>
                </a:r>
                <a:endParaRPr lang="zh-CN" altLang="en-US" sz="2400" b="1" dirty="0"/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687388" y="920750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1</a:t>
            </a:r>
            <a:r>
              <a:rPr lang="zh-CN" altLang="en-US" sz="3200" b="1" dirty="0"/>
              <a:t>、事故应急处理</a:t>
            </a:r>
            <a:endParaRPr lang="zh-CN" altLang="en-US" sz="3200" b="1"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687388" y="2100263"/>
            <a:ext cx="10834687" cy="34290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70C0"/>
                </a:solidFill>
              </a:rPr>
              <a:t>发现有人受伤、晕倒、中毒或触电等情况，立刻联系责任区负责人、主管、安全员或警消队员。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70C0"/>
                </a:solidFill>
              </a:rPr>
              <a:t>在了解情况并知道如何处理的前提下，可采取适当的急救措施。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70C0"/>
                </a:solidFill>
              </a:rPr>
              <a:t>情况严重则迅速联系医疗人员救治。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zh-CN" altLang="en-US" sz="2400" dirty="0"/>
          </a:p>
          <a:p>
            <a:pPr lvl="1" eaLnBrk="1" hangingPunct="1"/>
            <a:endParaRPr lang="zh-CN" altLang="en-US" sz="2400" dirty="0"/>
          </a:p>
          <a:p>
            <a:pPr lvl="1" eaLnBrk="1" hangingPunct="1"/>
            <a:endParaRPr lang="zh-CN" altLang="en-US" sz="2400" dirty="0"/>
          </a:p>
          <a:p>
            <a:pPr eaLnBrk="1" hangingPunct="1">
              <a:buNone/>
            </a:pPr>
            <a:endParaRPr lang="en-US" altLang="zh-CN" b="1" dirty="0">
              <a:solidFill>
                <a:srgbClr val="6600FF"/>
              </a:solidFill>
            </a:endParaRPr>
          </a:p>
        </p:txBody>
      </p:sp>
      <p:sp>
        <p:nvSpPr>
          <p:cNvPr id="25604" name="Line 4"/>
          <p:cNvSpPr/>
          <p:nvPr/>
        </p:nvSpPr>
        <p:spPr>
          <a:xfrm>
            <a:off x="687388" y="1916113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05" name="Rectangle 7" descr="蓝色面巾纸"/>
          <p:cNvSpPr/>
          <p:nvPr/>
        </p:nvSpPr>
        <p:spPr>
          <a:xfrm>
            <a:off x="687388" y="142875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三、常见危险状态处理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4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charRg st="4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charRg st="4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7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charRg st="7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charRg st="7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687388" y="836613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2</a:t>
            </a:r>
            <a:r>
              <a:rPr lang="zh-CN" altLang="en-US" sz="3200" b="1" dirty="0"/>
              <a:t>、着火事故的处理</a:t>
            </a:r>
            <a:endParaRPr lang="zh-CN" altLang="en-US" sz="3200" b="1" dirty="0"/>
          </a:p>
        </p:txBody>
      </p:sp>
      <p:sp>
        <p:nvSpPr>
          <p:cNvPr id="26627" name="Line 4"/>
          <p:cNvSpPr/>
          <p:nvPr/>
        </p:nvSpPr>
        <p:spPr>
          <a:xfrm>
            <a:off x="687388" y="1804988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6628" name="组合 1"/>
          <p:cNvGrpSpPr/>
          <p:nvPr/>
        </p:nvGrpSpPr>
        <p:grpSpPr>
          <a:xfrm>
            <a:off x="687388" y="1982788"/>
            <a:ext cx="10971212" cy="4062412"/>
            <a:chOff x="4915" y="3347"/>
            <a:chExt cx="9922" cy="7248"/>
          </a:xfrm>
        </p:grpSpPr>
        <p:sp>
          <p:nvSpPr>
            <p:cNvPr id="26630" name="AutoShape 3"/>
            <p:cNvSpPr/>
            <p:nvPr/>
          </p:nvSpPr>
          <p:spPr>
            <a:xfrm>
              <a:off x="9575" y="3347"/>
              <a:ext cx="5262" cy="672"/>
            </a:xfrm>
            <a:prstGeom prst="bevel">
              <a:avLst>
                <a:gd name="adj" fmla="val 12639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zh-CN" altLang="zh-CN" sz="2600" dirty="0"/>
            </a:p>
          </p:txBody>
        </p:sp>
        <p:sp>
          <p:nvSpPr>
            <p:cNvPr id="26631" name="AutoShape 4"/>
            <p:cNvSpPr/>
            <p:nvPr/>
          </p:nvSpPr>
          <p:spPr>
            <a:xfrm>
              <a:off x="8000" y="5202"/>
              <a:ext cx="5262" cy="672"/>
            </a:xfrm>
            <a:prstGeom prst="bevel">
              <a:avLst>
                <a:gd name="adj" fmla="val 12639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zh-CN" altLang="zh-CN" sz="2600" dirty="0"/>
            </a:p>
          </p:txBody>
        </p:sp>
        <p:sp>
          <p:nvSpPr>
            <p:cNvPr id="26632" name="AutoShape 5"/>
            <p:cNvSpPr/>
            <p:nvPr/>
          </p:nvSpPr>
          <p:spPr>
            <a:xfrm>
              <a:off x="6367" y="7045"/>
              <a:ext cx="5262" cy="672"/>
            </a:xfrm>
            <a:prstGeom prst="bevel">
              <a:avLst>
                <a:gd name="adj" fmla="val 10407"/>
              </a:avLst>
            </a:prstGeom>
            <a:solidFill>
              <a:schemeClr val="hlink"/>
            </a:soli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zh-CN" altLang="zh-CN" sz="2600" dirty="0"/>
            </a:p>
          </p:txBody>
        </p:sp>
        <p:sp>
          <p:nvSpPr>
            <p:cNvPr id="26633" name="AutoShape 6"/>
            <p:cNvSpPr/>
            <p:nvPr/>
          </p:nvSpPr>
          <p:spPr>
            <a:xfrm>
              <a:off x="4915" y="8920"/>
              <a:ext cx="5262" cy="672"/>
            </a:xfrm>
            <a:prstGeom prst="bevel">
              <a:avLst>
                <a:gd name="adj" fmla="val 12639"/>
              </a:avLst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zh-CN" altLang="zh-CN" sz="2600" dirty="0"/>
            </a:p>
          </p:txBody>
        </p:sp>
        <p:sp>
          <p:nvSpPr>
            <p:cNvPr id="26634" name="Freeform 7"/>
            <p:cNvSpPr/>
            <p:nvPr/>
          </p:nvSpPr>
          <p:spPr>
            <a:xfrm rot="-3279584" flipH="1">
              <a:off x="7828" y="3975"/>
              <a:ext cx="1692" cy="947"/>
            </a:xfrm>
            <a:custGeom>
              <a:avLst/>
              <a:gdLst/>
              <a:ahLst/>
              <a:cxnLst>
                <a:cxn ang="0">
                  <a:pos x="0" y="1418"/>
                </a:cxn>
                <a:cxn ang="0">
                  <a:pos x="9" y="1411"/>
                </a:cxn>
                <a:cxn ang="0">
                  <a:pos x="41" y="1381"/>
                </a:cxn>
                <a:cxn ang="0">
                  <a:pos x="83" y="1337"/>
                </a:cxn>
                <a:cxn ang="0">
                  <a:pos x="164" y="1279"/>
                </a:cxn>
                <a:cxn ang="0">
                  <a:pos x="255" y="1210"/>
                </a:cxn>
                <a:cxn ang="0">
                  <a:pos x="389" y="1132"/>
                </a:cxn>
                <a:cxn ang="0">
                  <a:pos x="543" y="1051"/>
                </a:cxn>
                <a:cxn ang="0">
                  <a:pos x="727" y="967"/>
                </a:cxn>
                <a:cxn ang="0">
                  <a:pos x="949" y="883"/>
                </a:cxn>
                <a:cxn ang="0">
                  <a:pos x="1208" y="803"/>
                </a:cxn>
                <a:cxn ang="0">
                  <a:pos x="1506" y="729"/>
                </a:cxn>
                <a:cxn ang="0">
                  <a:pos x="1840" y="658"/>
                </a:cxn>
                <a:cxn ang="0">
                  <a:pos x="2180" y="608"/>
                </a:cxn>
                <a:cxn ang="0">
                  <a:pos x="2497" y="575"/>
                </a:cxn>
                <a:cxn ang="0">
                  <a:pos x="2781" y="557"/>
                </a:cxn>
                <a:cxn ang="0">
                  <a:pos x="3038" y="549"/>
                </a:cxn>
                <a:cxn ang="0">
                  <a:pos x="3263" y="549"/>
                </a:cxn>
                <a:cxn ang="0">
                  <a:pos x="3467" y="557"/>
                </a:cxn>
                <a:cxn ang="0">
                  <a:pos x="3630" y="571"/>
                </a:cxn>
                <a:cxn ang="0">
                  <a:pos x="3765" y="587"/>
                </a:cxn>
                <a:cxn ang="0">
                  <a:pos x="3856" y="597"/>
                </a:cxn>
                <a:cxn ang="0">
                  <a:pos x="3918" y="608"/>
                </a:cxn>
                <a:cxn ang="0">
                  <a:pos x="3939" y="612"/>
                </a:cxn>
                <a:cxn ang="0">
                  <a:pos x="3479" y="871"/>
                </a:cxn>
                <a:cxn ang="0">
                  <a:pos x="5023" y="678"/>
                </a:cxn>
                <a:cxn ang="0">
                  <a:pos x="4664" y="0"/>
                </a:cxn>
                <a:cxn ang="0">
                  <a:pos x="4368" y="275"/>
                </a:cxn>
                <a:cxn ang="0">
                  <a:pos x="4349" y="270"/>
                </a:cxn>
                <a:cxn ang="0">
                  <a:pos x="4287" y="261"/>
                </a:cxn>
                <a:cxn ang="0">
                  <a:pos x="4204" y="246"/>
                </a:cxn>
                <a:cxn ang="0">
                  <a:pos x="4082" y="230"/>
                </a:cxn>
                <a:cxn ang="0">
                  <a:pos x="3928" y="220"/>
                </a:cxn>
                <a:cxn ang="0">
                  <a:pos x="3744" y="208"/>
                </a:cxn>
                <a:cxn ang="0">
                  <a:pos x="3539" y="202"/>
                </a:cxn>
                <a:cxn ang="0">
                  <a:pos x="3305" y="202"/>
                </a:cxn>
                <a:cxn ang="0">
                  <a:pos x="3050" y="213"/>
                </a:cxn>
                <a:cxn ang="0">
                  <a:pos x="2760" y="230"/>
                </a:cxn>
                <a:cxn ang="0">
                  <a:pos x="2464" y="268"/>
                </a:cxn>
                <a:cxn ang="0">
                  <a:pos x="2159" y="314"/>
                </a:cxn>
                <a:cxn ang="0">
                  <a:pos x="1820" y="384"/>
                </a:cxn>
                <a:cxn ang="0">
                  <a:pos x="1485" y="474"/>
                </a:cxn>
                <a:cxn ang="0">
                  <a:pos x="1175" y="568"/>
                </a:cxn>
                <a:cxn ang="0">
                  <a:pos x="911" y="666"/>
                </a:cxn>
                <a:cxn ang="0">
                  <a:pos x="694" y="772"/>
                </a:cxn>
                <a:cxn ang="0">
                  <a:pos x="510" y="878"/>
                </a:cxn>
                <a:cxn ang="0">
                  <a:pos x="369" y="982"/>
                </a:cxn>
                <a:cxn ang="0">
                  <a:pos x="246" y="1080"/>
                </a:cxn>
                <a:cxn ang="0">
                  <a:pos x="155" y="1172"/>
                </a:cxn>
                <a:cxn ang="0">
                  <a:pos x="91" y="1253"/>
                </a:cxn>
                <a:cxn ang="0">
                  <a:pos x="41" y="1321"/>
                </a:cxn>
                <a:cxn ang="0">
                  <a:pos x="21" y="1374"/>
                </a:cxn>
                <a:cxn ang="0">
                  <a:pos x="0" y="1407"/>
                </a:cxn>
                <a:cxn ang="0">
                  <a:pos x="0" y="1418"/>
                </a:cxn>
              </a:cxnLst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E7A9A9">
                    <a:alpha val="32001"/>
                  </a:srgbClr>
                </a:gs>
                <a:gs pos="100000">
                  <a:srgbClr val="D05656">
                    <a:alpha val="100000"/>
                  </a:srgbClr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5" name="Freeform 8"/>
            <p:cNvSpPr/>
            <p:nvPr/>
          </p:nvSpPr>
          <p:spPr>
            <a:xfrm rot="-3279584" flipH="1">
              <a:off x="6195" y="5808"/>
              <a:ext cx="1692" cy="947"/>
            </a:xfrm>
            <a:custGeom>
              <a:avLst/>
              <a:gdLst/>
              <a:ahLst/>
              <a:cxnLst>
                <a:cxn ang="0">
                  <a:pos x="0" y="1418"/>
                </a:cxn>
                <a:cxn ang="0">
                  <a:pos x="9" y="1411"/>
                </a:cxn>
                <a:cxn ang="0">
                  <a:pos x="41" y="1381"/>
                </a:cxn>
                <a:cxn ang="0">
                  <a:pos x="83" y="1337"/>
                </a:cxn>
                <a:cxn ang="0">
                  <a:pos x="164" y="1279"/>
                </a:cxn>
                <a:cxn ang="0">
                  <a:pos x="255" y="1210"/>
                </a:cxn>
                <a:cxn ang="0">
                  <a:pos x="389" y="1132"/>
                </a:cxn>
                <a:cxn ang="0">
                  <a:pos x="543" y="1051"/>
                </a:cxn>
                <a:cxn ang="0">
                  <a:pos x="727" y="967"/>
                </a:cxn>
                <a:cxn ang="0">
                  <a:pos x="949" y="883"/>
                </a:cxn>
                <a:cxn ang="0">
                  <a:pos x="1208" y="803"/>
                </a:cxn>
                <a:cxn ang="0">
                  <a:pos x="1506" y="729"/>
                </a:cxn>
                <a:cxn ang="0">
                  <a:pos x="1840" y="658"/>
                </a:cxn>
                <a:cxn ang="0">
                  <a:pos x="2180" y="608"/>
                </a:cxn>
                <a:cxn ang="0">
                  <a:pos x="2497" y="575"/>
                </a:cxn>
                <a:cxn ang="0">
                  <a:pos x="2781" y="557"/>
                </a:cxn>
                <a:cxn ang="0">
                  <a:pos x="3038" y="549"/>
                </a:cxn>
                <a:cxn ang="0">
                  <a:pos x="3263" y="549"/>
                </a:cxn>
                <a:cxn ang="0">
                  <a:pos x="3467" y="557"/>
                </a:cxn>
                <a:cxn ang="0">
                  <a:pos x="3630" y="571"/>
                </a:cxn>
                <a:cxn ang="0">
                  <a:pos x="3765" y="587"/>
                </a:cxn>
                <a:cxn ang="0">
                  <a:pos x="3856" y="597"/>
                </a:cxn>
                <a:cxn ang="0">
                  <a:pos x="3918" y="608"/>
                </a:cxn>
                <a:cxn ang="0">
                  <a:pos x="3939" y="612"/>
                </a:cxn>
                <a:cxn ang="0">
                  <a:pos x="3479" y="871"/>
                </a:cxn>
                <a:cxn ang="0">
                  <a:pos x="5023" y="678"/>
                </a:cxn>
                <a:cxn ang="0">
                  <a:pos x="4664" y="0"/>
                </a:cxn>
                <a:cxn ang="0">
                  <a:pos x="4368" y="275"/>
                </a:cxn>
                <a:cxn ang="0">
                  <a:pos x="4349" y="270"/>
                </a:cxn>
                <a:cxn ang="0">
                  <a:pos x="4287" y="261"/>
                </a:cxn>
                <a:cxn ang="0">
                  <a:pos x="4204" y="246"/>
                </a:cxn>
                <a:cxn ang="0">
                  <a:pos x="4082" y="230"/>
                </a:cxn>
                <a:cxn ang="0">
                  <a:pos x="3928" y="220"/>
                </a:cxn>
                <a:cxn ang="0">
                  <a:pos x="3744" y="208"/>
                </a:cxn>
                <a:cxn ang="0">
                  <a:pos x="3539" y="202"/>
                </a:cxn>
                <a:cxn ang="0">
                  <a:pos x="3305" y="202"/>
                </a:cxn>
                <a:cxn ang="0">
                  <a:pos x="3050" y="213"/>
                </a:cxn>
                <a:cxn ang="0">
                  <a:pos x="2760" y="230"/>
                </a:cxn>
                <a:cxn ang="0">
                  <a:pos x="2464" y="268"/>
                </a:cxn>
                <a:cxn ang="0">
                  <a:pos x="2159" y="314"/>
                </a:cxn>
                <a:cxn ang="0">
                  <a:pos x="1820" y="384"/>
                </a:cxn>
                <a:cxn ang="0">
                  <a:pos x="1485" y="474"/>
                </a:cxn>
                <a:cxn ang="0">
                  <a:pos x="1175" y="568"/>
                </a:cxn>
                <a:cxn ang="0">
                  <a:pos x="911" y="666"/>
                </a:cxn>
                <a:cxn ang="0">
                  <a:pos x="694" y="772"/>
                </a:cxn>
                <a:cxn ang="0">
                  <a:pos x="510" y="878"/>
                </a:cxn>
                <a:cxn ang="0">
                  <a:pos x="369" y="982"/>
                </a:cxn>
                <a:cxn ang="0">
                  <a:pos x="246" y="1080"/>
                </a:cxn>
                <a:cxn ang="0">
                  <a:pos x="155" y="1172"/>
                </a:cxn>
                <a:cxn ang="0">
                  <a:pos x="91" y="1253"/>
                </a:cxn>
                <a:cxn ang="0">
                  <a:pos x="41" y="1321"/>
                </a:cxn>
                <a:cxn ang="0">
                  <a:pos x="21" y="1374"/>
                </a:cxn>
                <a:cxn ang="0">
                  <a:pos x="0" y="1407"/>
                </a:cxn>
                <a:cxn ang="0">
                  <a:pos x="0" y="1418"/>
                </a:cxn>
              </a:cxnLst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E7A9A9">
                    <a:alpha val="32001"/>
                  </a:srgbClr>
                </a:gs>
                <a:gs pos="100000">
                  <a:srgbClr val="D05656">
                    <a:alpha val="100000"/>
                  </a:srgbClr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6" name="Freeform 9"/>
            <p:cNvSpPr/>
            <p:nvPr/>
          </p:nvSpPr>
          <p:spPr>
            <a:xfrm rot="-3279584" flipH="1">
              <a:off x="4723" y="7713"/>
              <a:ext cx="1692" cy="947"/>
            </a:xfrm>
            <a:custGeom>
              <a:avLst/>
              <a:gdLst/>
              <a:ahLst/>
              <a:cxnLst>
                <a:cxn ang="0">
                  <a:pos x="0" y="1418"/>
                </a:cxn>
                <a:cxn ang="0">
                  <a:pos x="9" y="1411"/>
                </a:cxn>
                <a:cxn ang="0">
                  <a:pos x="41" y="1381"/>
                </a:cxn>
                <a:cxn ang="0">
                  <a:pos x="83" y="1337"/>
                </a:cxn>
                <a:cxn ang="0">
                  <a:pos x="164" y="1279"/>
                </a:cxn>
                <a:cxn ang="0">
                  <a:pos x="255" y="1210"/>
                </a:cxn>
                <a:cxn ang="0">
                  <a:pos x="389" y="1132"/>
                </a:cxn>
                <a:cxn ang="0">
                  <a:pos x="543" y="1051"/>
                </a:cxn>
                <a:cxn ang="0">
                  <a:pos x="727" y="967"/>
                </a:cxn>
                <a:cxn ang="0">
                  <a:pos x="949" y="883"/>
                </a:cxn>
                <a:cxn ang="0">
                  <a:pos x="1208" y="803"/>
                </a:cxn>
                <a:cxn ang="0">
                  <a:pos x="1506" y="729"/>
                </a:cxn>
                <a:cxn ang="0">
                  <a:pos x="1840" y="658"/>
                </a:cxn>
                <a:cxn ang="0">
                  <a:pos x="2180" y="608"/>
                </a:cxn>
                <a:cxn ang="0">
                  <a:pos x="2497" y="575"/>
                </a:cxn>
                <a:cxn ang="0">
                  <a:pos x="2781" y="557"/>
                </a:cxn>
                <a:cxn ang="0">
                  <a:pos x="3038" y="549"/>
                </a:cxn>
                <a:cxn ang="0">
                  <a:pos x="3263" y="549"/>
                </a:cxn>
                <a:cxn ang="0">
                  <a:pos x="3467" y="557"/>
                </a:cxn>
                <a:cxn ang="0">
                  <a:pos x="3630" y="571"/>
                </a:cxn>
                <a:cxn ang="0">
                  <a:pos x="3765" y="587"/>
                </a:cxn>
                <a:cxn ang="0">
                  <a:pos x="3856" y="597"/>
                </a:cxn>
                <a:cxn ang="0">
                  <a:pos x="3918" y="608"/>
                </a:cxn>
                <a:cxn ang="0">
                  <a:pos x="3939" y="612"/>
                </a:cxn>
                <a:cxn ang="0">
                  <a:pos x="3479" y="871"/>
                </a:cxn>
                <a:cxn ang="0">
                  <a:pos x="5023" y="678"/>
                </a:cxn>
                <a:cxn ang="0">
                  <a:pos x="4664" y="0"/>
                </a:cxn>
                <a:cxn ang="0">
                  <a:pos x="4368" y="275"/>
                </a:cxn>
                <a:cxn ang="0">
                  <a:pos x="4349" y="270"/>
                </a:cxn>
                <a:cxn ang="0">
                  <a:pos x="4287" y="261"/>
                </a:cxn>
                <a:cxn ang="0">
                  <a:pos x="4204" y="246"/>
                </a:cxn>
                <a:cxn ang="0">
                  <a:pos x="4082" y="230"/>
                </a:cxn>
                <a:cxn ang="0">
                  <a:pos x="3928" y="220"/>
                </a:cxn>
                <a:cxn ang="0">
                  <a:pos x="3744" y="208"/>
                </a:cxn>
                <a:cxn ang="0">
                  <a:pos x="3539" y="202"/>
                </a:cxn>
                <a:cxn ang="0">
                  <a:pos x="3305" y="202"/>
                </a:cxn>
                <a:cxn ang="0">
                  <a:pos x="3050" y="213"/>
                </a:cxn>
                <a:cxn ang="0">
                  <a:pos x="2760" y="230"/>
                </a:cxn>
                <a:cxn ang="0">
                  <a:pos x="2464" y="268"/>
                </a:cxn>
                <a:cxn ang="0">
                  <a:pos x="2159" y="314"/>
                </a:cxn>
                <a:cxn ang="0">
                  <a:pos x="1820" y="384"/>
                </a:cxn>
                <a:cxn ang="0">
                  <a:pos x="1485" y="474"/>
                </a:cxn>
                <a:cxn ang="0">
                  <a:pos x="1175" y="568"/>
                </a:cxn>
                <a:cxn ang="0">
                  <a:pos x="911" y="666"/>
                </a:cxn>
                <a:cxn ang="0">
                  <a:pos x="694" y="772"/>
                </a:cxn>
                <a:cxn ang="0">
                  <a:pos x="510" y="878"/>
                </a:cxn>
                <a:cxn ang="0">
                  <a:pos x="369" y="982"/>
                </a:cxn>
                <a:cxn ang="0">
                  <a:pos x="246" y="1080"/>
                </a:cxn>
                <a:cxn ang="0">
                  <a:pos x="155" y="1172"/>
                </a:cxn>
                <a:cxn ang="0">
                  <a:pos x="91" y="1253"/>
                </a:cxn>
                <a:cxn ang="0">
                  <a:pos x="41" y="1321"/>
                </a:cxn>
                <a:cxn ang="0">
                  <a:pos x="21" y="1374"/>
                </a:cxn>
                <a:cxn ang="0">
                  <a:pos x="0" y="1407"/>
                </a:cxn>
                <a:cxn ang="0">
                  <a:pos x="0" y="1418"/>
                </a:cxn>
              </a:cxnLst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E7A9A9">
                    <a:alpha val="32001"/>
                  </a:srgbClr>
                </a:gs>
                <a:gs pos="100000">
                  <a:srgbClr val="D05656">
                    <a:alpha val="100000"/>
                  </a:srgbClr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7" name="Rectangle 10"/>
            <p:cNvSpPr/>
            <p:nvPr/>
          </p:nvSpPr>
          <p:spPr>
            <a:xfrm>
              <a:off x="8170" y="5298"/>
              <a:ext cx="3455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algn="ctr">
                <a:buClr>
                  <a:schemeClr val="accent2"/>
                </a:buClr>
                <a:buNone/>
              </a:pPr>
              <a:r>
                <a:rPr lang="zh-CN" altLang="en-US" sz="1400" dirty="0"/>
                <a:t>较严重则立刻按下报警器</a:t>
              </a:r>
              <a:endParaRPr lang="zh-CN" altLang="en-US" sz="1400" dirty="0"/>
            </a:p>
          </p:txBody>
        </p:sp>
        <p:sp>
          <p:nvSpPr>
            <p:cNvPr id="26638" name="Rectangle 11"/>
            <p:cNvSpPr/>
            <p:nvPr/>
          </p:nvSpPr>
          <p:spPr>
            <a:xfrm>
              <a:off x="9743" y="3453"/>
              <a:ext cx="3217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algn="ctr">
                <a:buClr>
                  <a:schemeClr val="accent2"/>
                </a:buClr>
                <a:buNone/>
              </a:pPr>
              <a:r>
                <a:rPr lang="zh-CN" altLang="en-US" sz="1400" dirty="0"/>
                <a:t>采取适当的方法扑救</a:t>
              </a:r>
              <a:endParaRPr lang="zh-CN" altLang="en-US" sz="1400" dirty="0"/>
            </a:p>
          </p:txBody>
        </p:sp>
        <p:sp>
          <p:nvSpPr>
            <p:cNvPr id="26639" name="Rectangle 12"/>
            <p:cNvSpPr/>
            <p:nvPr/>
          </p:nvSpPr>
          <p:spPr>
            <a:xfrm>
              <a:off x="6538" y="7128"/>
              <a:ext cx="4862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algn="ctr">
                <a:buClr>
                  <a:schemeClr val="accent2"/>
                </a:buClr>
                <a:buNone/>
              </a:pPr>
              <a:r>
                <a:rPr lang="zh-CN" altLang="en-US" sz="1400" dirty="0">
                  <a:solidFill>
                    <a:srgbClr val="FFFF00"/>
                  </a:solidFill>
                </a:rPr>
                <a:t>立刻通知该区域的负责人或安全员</a:t>
              </a:r>
              <a:endParaRPr lang="zh-CN" alt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26640" name="Rectangle 13"/>
            <p:cNvSpPr/>
            <p:nvPr/>
          </p:nvSpPr>
          <p:spPr>
            <a:xfrm>
              <a:off x="5038" y="9018"/>
              <a:ext cx="3217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algn="ctr">
                <a:buClr>
                  <a:schemeClr val="accent2"/>
                </a:buClr>
                <a:buNone/>
              </a:pPr>
              <a:r>
                <a:rPr lang="zh-CN" altLang="en-US" sz="1400" dirty="0">
                  <a:solidFill>
                    <a:srgbClr val="FFC000"/>
                  </a:solidFill>
                </a:rPr>
                <a:t>从逃生通道立刻现场</a:t>
              </a:r>
              <a:endParaRPr lang="zh-CN" altLang="en-US" sz="1400" dirty="0">
                <a:solidFill>
                  <a:srgbClr val="FFC000"/>
                </a:solidFill>
              </a:endParaRPr>
            </a:p>
          </p:txBody>
        </p:sp>
        <p:sp>
          <p:nvSpPr>
            <p:cNvPr id="26641" name="Rectangle 14"/>
            <p:cNvSpPr/>
            <p:nvPr/>
          </p:nvSpPr>
          <p:spPr>
            <a:xfrm>
              <a:off x="9575" y="4083"/>
              <a:ext cx="2575" cy="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zh-CN" sz="1200" dirty="0">
                  <a:solidFill>
                    <a:srgbClr val="1C1C1C"/>
                  </a:solidFill>
                </a:rPr>
                <a:t> - </a:t>
              </a:r>
              <a:r>
                <a:rPr lang="zh-CN" altLang="en-US" sz="1200" dirty="0">
                  <a:solidFill>
                    <a:srgbClr val="1C1C1C"/>
                  </a:solidFill>
                </a:rPr>
                <a:t>湿抹布覆盖</a:t>
              </a:r>
              <a:endParaRPr lang="zh-CN" altLang="en-US" sz="1200" dirty="0">
                <a:solidFill>
                  <a:srgbClr val="1C1C1C"/>
                </a:solidFill>
              </a:endParaRPr>
            </a:p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rgbClr val="1C1C1C"/>
                  </a:solidFill>
                </a:rPr>
                <a:t> </a:t>
              </a:r>
              <a:r>
                <a:rPr lang="en-US" altLang="zh-CN" sz="1200" dirty="0">
                  <a:solidFill>
                    <a:srgbClr val="1C1C1C"/>
                  </a:solidFill>
                </a:rPr>
                <a:t>- </a:t>
              </a:r>
              <a:r>
                <a:rPr lang="zh-CN" altLang="en-US" sz="1200" dirty="0">
                  <a:solidFill>
                    <a:srgbClr val="1C1C1C"/>
                  </a:solidFill>
                </a:rPr>
                <a:t>用水浇灭</a:t>
              </a:r>
              <a:endParaRPr lang="zh-CN" altLang="en-US" sz="1200" dirty="0">
                <a:solidFill>
                  <a:srgbClr val="1C1C1C"/>
                </a:solidFill>
              </a:endParaRPr>
            </a:p>
          </p:txBody>
        </p:sp>
        <p:sp>
          <p:nvSpPr>
            <p:cNvPr id="26642" name="Rectangle 15"/>
            <p:cNvSpPr/>
            <p:nvPr/>
          </p:nvSpPr>
          <p:spPr>
            <a:xfrm>
              <a:off x="8000" y="5973"/>
              <a:ext cx="2653" cy="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zh-CN" sz="1200" dirty="0">
                  <a:solidFill>
                    <a:srgbClr val="1C1C1C"/>
                  </a:solidFill>
                </a:rPr>
                <a:t> - </a:t>
              </a:r>
              <a:r>
                <a:rPr lang="zh-CN" altLang="en-US" sz="1200" dirty="0">
                  <a:solidFill>
                    <a:srgbClr val="1C1C1C"/>
                  </a:solidFill>
                </a:rPr>
                <a:t>离开着火区域</a:t>
              </a:r>
              <a:endParaRPr lang="zh-CN" altLang="en-US" sz="1200" dirty="0">
                <a:solidFill>
                  <a:srgbClr val="1C1C1C"/>
                </a:solidFill>
              </a:endParaRPr>
            </a:p>
          </p:txBody>
        </p:sp>
        <p:sp>
          <p:nvSpPr>
            <p:cNvPr id="26643" name="Rectangle 16"/>
            <p:cNvSpPr/>
            <p:nvPr/>
          </p:nvSpPr>
          <p:spPr>
            <a:xfrm>
              <a:off x="6490" y="7818"/>
              <a:ext cx="2650" cy="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zh-CN" sz="1200" dirty="0">
                  <a:solidFill>
                    <a:srgbClr val="1C1C1C"/>
                  </a:solidFill>
                </a:rPr>
                <a:t> - </a:t>
              </a:r>
              <a:r>
                <a:rPr lang="zh-CN" altLang="en-US" sz="1200" dirty="0">
                  <a:solidFill>
                    <a:srgbClr val="1C1C1C"/>
                  </a:solidFill>
                </a:rPr>
                <a:t>由负责人判断</a:t>
              </a:r>
              <a:endParaRPr lang="zh-CN" altLang="en-US" sz="1200" dirty="0">
                <a:solidFill>
                  <a:srgbClr val="1C1C1C"/>
                </a:solidFill>
              </a:endParaRPr>
            </a:p>
          </p:txBody>
        </p:sp>
        <p:sp>
          <p:nvSpPr>
            <p:cNvPr id="26644" name="Rectangle 17"/>
            <p:cNvSpPr/>
            <p:nvPr/>
          </p:nvSpPr>
          <p:spPr>
            <a:xfrm>
              <a:off x="4978" y="9708"/>
              <a:ext cx="6440" cy="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rgbClr val="1C1C1C"/>
                  </a:solidFill>
                </a:rPr>
                <a:t>从最近的逃生出口离开，烟雾较大时注意吸入防护</a:t>
              </a:r>
              <a:endParaRPr lang="zh-CN" altLang="en-US" sz="1200" dirty="0">
                <a:solidFill>
                  <a:srgbClr val="1C1C1C"/>
                </a:solidFill>
              </a:endParaRPr>
            </a:p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rgbClr val="1C1C1C"/>
                  </a:solidFill>
                </a:rPr>
                <a:t>不要使用电梯</a:t>
              </a:r>
              <a:endParaRPr lang="zh-CN" altLang="en-US" sz="1200" dirty="0">
                <a:solidFill>
                  <a:srgbClr val="1C1C1C"/>
                </a:solidFill>
              </a:endParaRPr>
            </a:p>
          </p:txBody>
        </p:sp>
        <p:sp>
          <p:nvSpPr>
            <p:cNvPr id="26645" name="Rectangle 18"/>
            <p:cNvSpPr/>
            <p:nvPr/>
          </p:nvSpPr>
          <p:spPr>
            <a:xfrm>
              <a:off x="11750" y="4083"/>
              <a:ext cx="2575" cy="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zh-CN" sz="1200" dirty="0">
                  <a:solidFill>
                    <a:srgbClr val="1C1C1C"/>
                  </a:solidFill>
                </a:rPr>
                <a:t> - </a:t>
              </a:r>
              <a:r>
                <a:rPr lang="zh-CN" altLang="en-US" sz="1200" dirty="0">
                  <a:solidFill>
                    <a:srgbClr val="1C1C1C"/>
                  </a:solidFill>
                </a:rPr>
                <a:t>沙土覆盖</a:t>
              </a:r>
              <a:endParaRPr lang="zh-CN" altLang="en-US" sz="1200" dirty="0">
                <a:solidFill>
                  <a:srgbClr val="1C1C1C"/>
                </a:solidFill>
              </a:endParaRPr>
            </a:p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rgbClr val="1C1C1C"/>
                  </a:solidFill>
                </a:rPr>
                <a:t> </a:t>
              </a:r>
              <a:r>
                <a:rPr lang="en-US" altLang="zh-CN" sz="1200" dirty="0">
                  <a:solidFill>
                    <a:srgbClr val="1C1C1C"/>
                  </a:solidFill>
                </a:rPr>
                <a:t>- </a:t>
              </a:r>
              <a:r>
                <a:rPr lang="zh-CN" altLang="en-US" sz="1200" dirty="0">
                  <a:solidFill>
                    <a:srgbClr val="1C1C1C"/>
                  </a:solidFill>
                </a:rPr>
                <a:t>使用相应灭火器</a:t>
              </a:r>
              <a:endParaRPr lang="zh-CN" altLang="en-US" sz="1200" dirty="0">
                <a:solidFill>
                  <a:srgbClr val="1C1C1C"/>
                </a:solidFill>
              </a:endParaRPr>
            </a:p>
          </p:txBody>
        </p:sp>
        <p:sp>
          <p:nvSpPr>
            <p:cNvPr id="26646" name="Rectangle 19"/>
            <p:cNvSpPr/>
            <p:nvPr/>
          </p:nvSpPr>
          <p:spPr>
            <a:xfrm>
              <a:off x="10175" y="5973"/>
              <a:ext cx="2653" cy="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zh-CN" sz="1200" dirty="0">
                  <a:solidFill>
                    <a:srgbClr val="1C1C1C"/>
                  </a:solidFill>
                </a:rPr>
                <a:t> - </a:t>
              </a:r>
              <a:r>
                <a:rPr lang="zh-CN" altLang="en-US" sz="1200" dirty="0">
                  <a:solidFill>
                    <a:srgbClr val="1C1C1C"/>
                  </a:solidFill>
                </a:rPr>
                <a:t>等待警消队员前来</a:t>
              </a:r>
              <a:endParaRPr lang="zh-CN" altLang="en-US" sz="1200" dirty="0">
                <a:solidFill>
                  <a:srgbClr val="1C1C1C"/>
                </a:solidFill>
              </a:endParaRPr>
            </a:p>
          </p:txBody>
        </p:sp>
        <p:sp>
          <p:nvSpPr>
            <p:cNvPr id="26647" name="Rectangle 20"/>
            <p:cNvSpPr/>
            <p:nvPr/>
          </p:nvSpPr>
          <p:spPr>
            <a:xfrm>
              <a:off x="8665" y="7818"/>
              <a:ext cx="2650" cy="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zh-CN" sz="1200" dirty="0">
                  <a:solidFill>
                    <a:srgbClr val="1C1C1C"/>
                  </a:solidFill>
                </a:rPr>
                <a:t> - </a:t>
              </a:r>
              <a:r>
                <a:rPr lang="zh-CN" altLang="en-US" sz="1200" dirty="0">
                  <a:solidFill>
                    <a:srgbClr val="1C1C1C"/>
                  </a:solidFill>
                </a:rPr>
                <a:t>听从指挥避免混乱</a:t>
              </a:r>
              <a:endParaRPr lang="zh-CN" altLang="en-US" sz="1200" dirty="0">
                <a:solidFill>
                  <a:srgbClr val="1C1C1C"/>
                </a:solidFill>
              </a:endParaRPr>
            </a:p>
          </p:txBody>
        </p:sp>
      </p:grpSp>
      <p:sp>
        <p:nvSpPr>
          <p:cNvPr id="26629" name="Rectangle 7" descr="蓝色面巾纸"/>
          <p:cNvSpPr/>
          <p:nvPr/>
        </p:nvSpPr>
        <p:spPr>
          <a:xfrm>
            <a:off x="687388" y="142875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三、常见危险状态处理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830263" y="2279650"/>
            <a:ext cx="10558462" cy="3255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迅速切断电源</a:t>
            </a:r>
            <a:r>
              <a:rPr lang="zh-TW" altLang="en-US" sz="2400" dirty="0">
                <a:solidFill>
                  <a:srgbClr val="0070C0"/>
                </a:solidFill>
              </a:rPr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如果开关距离较远</a:t>
            </a:r>
            <a:r>
              <a:rPr lang="zh-TW" altLang="en-US" sz="2400" dirty="0">
                <a:solidFill>
                  <a:srgbClr val="0070C0"/>
                </a:solidFill>
              </a:rPr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可用干燥的木棍等挑开电线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使触电者就地躺平</a:t>
            </a:r>
            <a:r>
              <a:rPr lang="zh-TW" altLang="en-US" sz="2400" dirty="0">
                <a:solidFill>
                  <a:srgbClr val="0070C0"/>
                </a:solidFill>
              </a:rPr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轻拍其肩部</a:t>
            </a:r>
            <a:r>
              <a:rPr lang="zh-TW" altLang="en-US" sz="2400" dirty="0">
                <a:solidFill>
                  <a:srgbClr val="0070C0"/>
                </a:solidFill>
              </a:rPr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呼叫其姓名</a:t>
            </a:r>
            <a:r>
              <a:rPr lang="zh-TW" altLang="en-US" sz="2400" dirty="0">
                <a:solidFill>
                  <a:srgbClr val="0070C0"/>
                </a:solidFill>
              </a:rPr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观察有无反应</a:t>
            </a:r>
            <a:r>
              <a:rPr lang="zh-TW" altLang="en-US" sz="2400" dirty="0">
                <a:solidFill>
                  <a:srgbClr val="0070C0"/>
                </a:solidFill>
              </a:rPr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禁止摇动头部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如果触电者伤势较轻</a:t>
            </a:r>
            <a:r>
              <a:rPr lang="zh-TW" altLang="en-US" sz="2400" dirty="0">
                <a:solidFill>
                  <a:srgbClr val="0070C0"/>
                </a:solidFill>
              </a:rPr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可让其休息</a:t>
            </a:r>
            <a:r>
              <a:rPr lang="en-US" altLang="zh-CN" sz="2400" dirty="0">
                <a:solidFill>
                  <a:srgbClr val="0070C0"/>
                </a:solidFill>
              </a:rPr>
              <a:t>1</a:t>
            </a:r>
            <a:r>
              <a:rPr lang="zh-CN" altLang="en-US" sz="2400" dirty="0">
                <a:solidFill>
                  <a:srgbClr val="0070C0"/>
                </a:solidFill>
              </a:rPr>
              <a:t>小时左右</a:t>
            </a:r>
            <a:r>
              <a:rPr lang="zh-TW" altLang="en-US" sz="2400" dirty="0">
                <a:solidFill>
                  <a:srgbClr val="0070C0"/>
                </a:solidFill>
              </a:rPr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再送医院观察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若触电者伤势较重</a:t>
            </a:r>
            <a:r>
              <a:rPr lang="zh-TW" altLang="en-US" sz="2400" dirty="0">
                <a:solidFill>
                  <a:srgbClr val="0070C0"/>
                </a:solidFill>
              </a:rPr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则立即送往医院</a:t>
            </a:r>
            <a:endParaRPr lang="en-US" altLang="zh-CN" b="1" dirty="0">
              <a:solidFill>
                <a:srgbClr val="6600FF"/>
              </a:solidFill>
            </a:endParaRPr>
          </a:p>
        </p:txBody>
      </p:sp>
      <p:sp>
        <p:nvSpPr>
          <p:cNvPr id="27651" name="Line 4"/>
          <p:cNvSpPr/>
          <p:nvPr/>
        </p:nvSpPr>
        <p:spPr>
          <a:xfrm>
            <a:off x="830263" y="1916113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2" name="Rectangle 2"/>
          <p:cNvSpPr/>
          <p:nvPr/>
        </p:nvSpPr>
        <p:spPr>
          <a:xfrm>
            <a:off x="811213" y="915988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、触电的应急处理</a:t>
            </a:r>
            <a:endParaRPr lang="zh-CN" altLang="en-US" sz="3200" b="1" dirty="0"/>
          </a:p>
        </p:txBody>
      </p:sp>
      <p:sp>
        <p:nvSpPr>
          <p:cNvPr id="27653" name="Rectangle 7" descr="蓝色面巾纸"/>
          <p:cNvSpPr/>
          <p:nvPr/>
        </p:nvSpPr>
        <p:spPr>
          <a:xfrm>
            <a:off x="830263" y="1317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三、常见危险状态处理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2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charRg st="2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charRg st="2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6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charRg st="6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charRg st="6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803275" y="2143125"/>
            <a:ext cx="11388725" cy="3759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吸入：轻者可立即带离现场呼吸新鲜空气，如果呼吸困难，立即送到医院就医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食入：轻者可清洗口腔及胃部或服用解毒药物，重者立即送医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皮肤接触：立即用水和肥皂清洗患部并除去沾染衣物，如果刺激性强裂立即到医院就医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眼睛接触：立即用大量清水冲洗</a:t>
            </a:r>
            <a:r>
              <a:rPr lang="en-US" altLang="zh-CN" sz="2400" dirty="0">
                <a:solidFill>
                  <a:srgbClr val="0070C0"/>
                </a:solidFill>
              </a:rPr>
              <a:t>10</a:t>
            </a:r>
            <a:r>
              <a:rPr lang="zh-CN" altLang="en-US" sz="2400" dirty="0">
                <a:solidFill>
                  <a:srgbClr val="0070C0"/>
                </a:solidFill>
              </a:rPr>
              <a:t>－</a:t>
            </a:r>
            <a:r>
              <a:rPr lang="en-US" altLang="zh-CN" sz="2400" dirty="0">
                <a:solidFill>
                  <a:srgbClr val="0070C0"/>
                </a:solidFill>
              </a:rPr>
              <a:t>15</a:t>
            </a:r>
            <a:r>
              <a:rPr lang="zh-CN" altLang="en-US" sz="2400" dirty="0">
                <a:solidFill>
                  <a:srgbClr val="0070C0"/>
                </a:solidFill>
              </a:rPr>
              <a:t>分钟，用手指分开眼睑确保有效冲洗，勿闭眼，严重者应立即送往医院就医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en-US" altLang="zh-CN" sz="2400" dirty="0">
              <a:solidFill>
                <a:srgbClr val="0070C0"/>
              </a:solidFill>
            </a:endParaRPr>
          </a:p>
        </p:txBody>
      </p:sp>
      <p:grpSp>
        <p:nvGrpSpPr>
          <p:cNvPr id="28675" name="组合 1"/>
          <p:cNvGrpSpPr/>
          <p:nvPr/>
        </p:nvGrpSpPr>
        <p:grpSpPr>
          <a:xfrm>
            <a:off x="552450" y="1000125"/>
            <a:ext cx="8480425" cy="863600"/>
            <a:chOff x="2400" y="1658"/>
            <a:chExt cx="13355" cy="1360"/>
          </a:xfrm>
        </p:grpSpPr>
        <p:sp>
          <p:nvSpPr>
            <p:cNvPr id="28677" name="Line 4"/>
            <p:cNvSpPr/>
            <p:nvPr/>
          </p:nvSpPr>
          <p:spPr>
            <a:xfrm>
              <a:off x="2400" y="3017"/>
              <a:ext cx="10715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78" name="Rectangle 2"/>
            <p:cNvSpPr/>
            <p:nvPr/>
          </p:nvSpPr>
          <p:spPr>
            <a:xfrm>
              <a:off x="2795" y="1657"/>
              <a:ext cx="12960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3200" b="1" dirty="0"/>
                <a:t>3</a:t>
              </a:r>
              <a:r>
                <a:rPr lang="zh-CN" altLang="en-US" sz="3200" b="1" dirty="0"/>
                <a:t>、化学品中毒的应急处理</a:t>
              </a:r>
              <a:endParaRPr lang="zh-CN" altLang="en-US" sz="3200" b="1" dirty="0"/>
            </a:p>
          </p:txBody>
        </p:sp>
      </p:grpSp>
      <p:sp>
        <p:nvSpPr>
          <p:cNvPr id="28676" name="Rectangle 7" descr="蓝色面巾纸"/>
          <p:cNvSpPr/>
          <p:nvPr/>
        </p:nvSpPr>
        <p:spPr>
          <a:xfrm>
            <a:off x="830263" y="1317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三、常见危险状态处理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3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charRg st="3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charRg st="3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63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charRg st="63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charRg st="63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02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charRg st="102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charRg st="102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830263" y="2182813"/>
            <a:ext cx="10983912" cy="38131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70C0"/>
                </a:solidFill>
              </a:rPr>
              <a:t>穿戴合适的个人防护装备处理泄漏物；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70C0"/>
                </a:solidFill>
              </a:rPr>
              <a:t>避免物质遇到火源燃烧；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70C0"/>
                </a:solidFill>
              </a:rPr>
              <a:t>少量泄漏用消防沙或碎布吸收，并移至安全地区；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70C0"/>
                </a:solidFill>
              </a:rPr>
              <a:t>大量时</a:t>
            </a:r>
            <a:r>
              <a:rPr lang="zh-TW" altLang="en-US" sz="2800" dirty="0">
                <a:solidFill>
                  <a:srgbClr val="0070C0"/>
                </a:solidFill>
              </a:rPr>
              <a:t>，</a:t>
            </a:r>
            <a:r>
              <a:rPr lang="zh-CN" altLang="en-US" sz="2800" dirty="0">
                <a:solidFill>
                  <a:srgbClr val="0070C0"/>
                </a:solidFill>
              </a:rPr>
              <a:t>则用消防沙或碎布阻止蔓延</a:t>
            </a:r>
            <a:r>
              <a:rPr lang="zh-TW" altLang="en-US" sz="2800" dirty="0">
                <a:solidFill>
                  <a:srgbClr val="0070C0"/>
                </a:solidFill>
              </a:rPr>
              <a:t>，</a:t>
            </a:r>
            <a:r>
              <a:rPr lang="zh-CN" altLang="en-US" sz="2800" dirty="0">
                <a:solidFill>
                  <a:srgbClr val="0070C0"/>
                </a:solidFill>
              </a:rPr>
              <a:t>并用泵抽入可密封的金属桶内</a:t>
            </a:r>
            <a:r>
              <a:rPr lang="zh-TW" altLang="en-US" sz="2800" dirty="0">
                <a:solidFill>
                  <a:srgbClr val="0070C0"/>
                </a:solidFill>
              </a:rPr>
              <a:t>，</a:t>
            </a:r>
            <a:r>
              <a:rPr lang="zh-CN" altLang="en-US" sz="2800" dirty="0">
                <a:solidFill>
                  <a:srgbClr val="0070C0"/>
                </a:solidFill>
              </a:rPr>
              <a:t>严禁冲洗进污水管道。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grpSp>
        <p:nvGrpSpPr>
          <p:cNvPr id="29699" name="组合 1"/>
          <p:cNvGrpSpPr/>
          <p:nvPr/>
        </p:nvGrpSpPr>
        <p:grpSpPr>
          <a:xfrm>
            <a:off x="830263" y="981075"/>
            <a:ext cx="8229600" cy="935038"/>
            <a:chOff x="2400" y="1545"/>
            <a:chExt cx="12960" cy="1472"/>
          </a:xfrm>
        </p:grpSpPr>
        <p:sp>
          <p:nvSpPr>
            <p:cNvPr id="29701" name="Line 4"/>
            <p:cNvSpPr/>
            <p:nvPr/>
          </p:nvSpPr>
          <p:spPr>
            <a:xfrm>
              <a:off x="2400" y="3017"/>
              <a:ext cx="10715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02" name="Rectangle 2"/>
            <p:cNvSpPr/>
            <p:nvPr/>
          </p:nvSpPr>
          <p:spPr>
            <a:xfrm>
              <a:off x="2400" y="1545"/>
              <a:ext cx="12960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3200" b="1" dirty="0"/>
                <a:t>4</a:t>
              </a:r>
              <a:r>
                <a:rPr lang="zh-CN" altLang="en-US" sz="3200" b="1" dirty="0"/>
                <a:t>、化学品泄露的应急处理</a:t>
              </a:r>
              <a:endParaRPr lang="zh-CN" altLang="en-US" sz="3200" b="1" dirty="0"/>
            </a:p>
          </p:txBody>
        </p:sp>
      </p:grpSp>
      <p:sp>
        <p:nvSpPr>
          <p:cNvPr id="29700" name="Rectangle 7" descr="蓝色面巾纸"/>
          <p:cNvSpPr/>
          <p:nvPr/>
        </p:nvSpPr>
        <p:spPr>
          <a:xfrm>
            <a:off x="830263" y="1317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三、常见危险状态处理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charRg st="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charRg st="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charRg st="1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31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charRg st="31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charRg st="31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5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charRg st="5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charRg st="5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Line 4"/>
          <p:cNvSpPr/>
          <p:nvPr/>
        </p:nvSpPr>
        <p:spPr>
          <a:xfrm>
            <a:off x="860425" y="1909763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0723" name="图片 5" descr="201101021317391766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5763" y="2378075"/>
            <a:ext cx="3190875" cy="354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6" descr="20069231514378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63" y="2346325"/>
            <a:ext cx="3576637" cy="357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Rectangle 2"/>
          <p:cNvSpPr/>
          <p:nvPr/>
        </p:nvSpPr>
        <p:spPr>
          <a:xfrm>
            <a:off x="830263" y="1028700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/>
              <a:t>5</a:t>
            </a:r>
            <a:r>
              <a:rPr lang="zh-CN" altLang="en-US" sz="3200" b="1" dirty="0"/>
              <a:t>、冲淋器及洗眼器</a:t>
            </a:r>
            <a:br>
              <a:rPr lang="zh-CN" altLang="en-US" sz="3200" b="1" dirty="0"/>
            </a:br>
            <a:endParaRPr lang="zh-CN" altLang="en-US" sz="3200" b="1" dirty="0"/>
          </a:p>
        </p:txBody>
      </p:sp>
      <p:sp>
        <p:nvSpPr>
          <p:cNvPr id="30726" name="Rectangle 7" descr="蓝色面巾纸"/>
          <p:cNvSpPr/>
          <p:nvPr/>
        </p:nvSpPr>
        <p:spPr>
          <a:xfrm>
            <a:off x="830263" y="131763"/>
            <a:ext cx="3132137" cy="431800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三、常见危险状态处理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组合 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1373188" y="1077913"/>
            <a:ext cx="9525000" cy="4702175"/>
            <a:chOff x="1646310" y="1271096"/>
            <a:chExt cx="9524746" cy="4703346"/>
          </a:xfrm>
        </p:grpSpPr>
        <p:grpSp>
          <p:nvGrpSpPr>
            <p:cNvPr id="31747" name="iSļíḍe"/>
            <p:cNvGrpSpPr/>
            <p:nvPr/>
          </p:nvGrpSpPr>
          <p:grpSpPr>
            <a:xfrm>
              <a:off x="1646310" y="1271096"/>
              <a:ext cx="2611766" cy="3881007"/>
              <a:chOff x="1770011" y="1271096"/>
              <a:chExt cx="2611766" cy="3881007"/>
            </a:xfrm>
          </p:grpSpPr>
          <p:grpSp>
            <p:nvGrpSpPr>
              <p:cNvPr id="31773" name="îṡḷíḑê"/>
              <p:cNvGrpSpPr/>
              <p:nvPr/>
            </p:nvGrpSpPr>
            <p:grpSpPr>
              <a:xfrm>
                <a:off x="1770011" y="1271096"/>
                <a:ext cx="2611766" cy="3163687"/>
                <a:chOff x="1244602" y="1257300"/>
                <a:chExt cx="3044248" cy="3687562"/>
              </a:xfrm>
            </p:grpSpPr>
            <p:grpSp>
              <p:nvGrpSpPr>
                <p:cNvPr id="31775" name="ïṩlîdé"/>
                <p:cNvGrpSpPr/>
                <p:nvPr/>
              </p:nvGrpSpPr>
              <p:grpSpPr>
                <a:xfrm>
                  <a:off x="1244602" y="1257300"/>
                  <a:ext cx="3044248" cy="3687562"/>
                  <a:chOff x="843919" y="688982"/>
                  <a:chExt cx="2308225" cy="3394075"/>
                </a:xfrm>
              </p:grpSpPr>
              <p:sp>
                <p:nvSpPr>
                  <p:cNvPr id="31777" name="îṥḻiḓe"/>
                  <p:cNvSpPr/>
                  <p:nvPr/>
                </p:nvSpPr>
                <p:spPr>
                  <a:xfrm>
                    <a:off x="843919" y="2336807"/>
                    <a:ext cx="100013" cy="117475"/>
                  </a:xfrm>
                  <a:custGeom>
                    <a:avLst/>
                    <a:gdLst/>
                    <a:ahLst/>
                    <a:cxnLst>
                      <a:cxn ang="0">
                        <a:pos x="0" y="2147483646"/>
                      </a:cxn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0" y="2147483646"/>
                      </a:cxn>
                    </a:cxnLst>
                    <a:pathLst>
                      <a:path w="188" h="223">
                        <a:moveTo>
                          <a:pt x="0" y="115"/>
                        </a:moveTo>
                        <a:lnTo>
                          <a:pt x="188" y="0"/>
                        </a:lnTo>
                        <a:lnTo>
                          <a:pt x="188" y="223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1778" name="îšlíďé"/>
                  <p:cNvSpPr/>
                  <p:nvPr/>
                </p:nvSpPr>
                <p:spPr>
                  <a:xfrm>
                    <a:off x="3053719" y="2336807"/>
                    <a:ext cx="98425" cy="117475"/>
                  </a:xfrm>
                  <a:custGeom>
                    <a:avLst/>
                    <a:gdLst/>
                    <a:ahLst/>
                    <a:cxnLst>
                      <a:cxn ang="0">
                        <a:pos x="2147483646" y="2147483646"/>
                      </a:cxn>
                      <a:cxn ang="0">
                        <a:pos x="0" y="0"/>
                      </a:cxn>
                      <a:cxn ang="0">
                        <a:pos x="0" y="2147483646"/>
                      </a:cxn>
                      <a:cxn ang="0">
                        <a:pos x="2147483646" y="2147483646"/>
                      </a:cxn>
                    </a:cxnLst>
                    <a:pathLst>
                      <a:path w="186" h="223">
                        <a:moveTo>
                          <a:pt x="186" y="115"/>
                        </a:moveTo>
                        <a:lnTo>
                          <a:pt x="0" y="0"/>
                        </a:lnTo>
                        <a:lnTo>
                          <a:pt x="0" y="223"/>
                        </a:lnTo>
                        <a:lnTo>
                          <a:pt x="186" y="115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66" name="íṣļídè"/>
                  <p:cNvSpPr/>
                  <p:nvPr/>
                </p:nvSpPr>
                <p:spPr bwMode="auto">
                  <a:xfrm>
                    <a:off x="943529" y="688982"/>
                    <a:ext cx="2108653" cy="2436047"/>
                  </a:xfrm>
                  <a:custGeom>
                    <a:avLst/>
                    <a:gdLst>
                      <a:gd name="T0" fmla="*/ 2005 w 3988"/>
                      <a:gd name="T1" fmla="*/ 7 h 4605"/>
                      <a:gd name="T2" fmla="*/ 2990 w 3988"/>
                      <a:gd name="T3" fmla="*/ 576 h 4605"/>
                      <a:gd name="T4" fmla="*/ 3976 w 3988"/>
                      <a:gd name="T5" fmla="*/ 1144 h 4605"/>
                      <a:gd name="T6" fmla="*/ 3988 w 3988"/>
                      <a:gd name="T7" fmla="*/ 1151 h 4605"/>
                      <a:gd name="T8" fmla="*/ 3988 w 3988"/>
                      <a:gd name="T9" fmla="*/ 1166 h 4605"/>
                      <a:gd name="T10" fmla="*/ 3988 w 3988"/>
                      <a:gd name="T11" fmla="*/ 2302 h 4605"/>
                      <a:gd name="T12" fmla="*/ 3988 w 3988"/>
                      <a:gd name="T13" fmla="*/ 3439 h 4605"/>
                      <a:gd name="T14" fmla="*/ 3988 w 3988"/>
                      <a:gd name="T15" fmla="*/ 3454 h 4605"/>
                      <a:gd name="T16" fmla="*/ 3976 w 3988"/>
                      <a:gd name="T17" fmla="*/ 3461 h 4605"/>
                      <a:gd name="T18" fmla="*/ 2990 w 3988"/>
                      <a:gd name="T19" fmla="*/ 4030 h 4605"/>
                      <a:gd name="T20" fmla="*/ 2005 w 3988"/>
                      <a:gd name="T21" fmla="*/ 4598 h 4605"/>
                      <a:gd name="T22" fmla="*/ 1993 w 3988"/>
                      <a:gd name="T23" fmla="*/ 4605 h 4605"/>
                      <a:gd name="T24" fmla="*/ 1981 w 3988"/>
                      <a:gd name="T25" fmla="*/ 4598 h 4605"/>
                      <a:gd name="T26" fmla="*/ 996 w 3988"/>
                      <a:gd name="T27" fmla="*/ 4030 h 4605"/>
                      <a:gd name="T28" fmla="*/ 12 w 3988"/>
                      <a:gd name="T29" fmla="*/ 3461 h 4605"/>
                      <a:gd name="T30" fmla="*/ 0 w 3988"/>
                      <a:gd name="T31" fmla="*/ 3454 h 4605"/>
                      <a:gd name="T32" fmla="*/ 0 w 3988"/>
                      <a:gd name="T33" fmla="*/ 3439 h 4605"/>
                      <a:gd name="T34" fmla="*/ 0 w 3988"/>
                      <a:gd name="T35" fmla="*/ 2302 h 4605"/>
                      <a:gd name="T36" fmla="*/ 0 w 3988"/>
                      <a:gd name="T37" fmla="*/ 1166 h 4605"/>
                      <a:gd name="T38" fmla="*/ 0 w 3988"/>
                      <a:gd name="T39" fmla="*/ 1151 h 4605"/>
                      <a:gd name="T40" fmla="*/ 12 w 3988"/>
                      <a:gd name="T41" fmla="*/ 1144 h 4605"/>
                      <a:gd name="T42" fmla="*/ 996 w 3988"/>
                      <a:gd name="T43" fmla="*/ 576 h 4605"/>
                      <a:gd name="T44" fmla="*/ 1981 w 3988"/>
                      <a:gd name="T45" fmla="*/ 7 h 4605"/>
                      <a:gd name="T46" fmla="*/ 1993 w 3988"/>
                      <a:gd name="T47" fmla="*/ 0 h 4605"/>
                      <a:gd name="T48" fmla="*/ 2005 w 3988"/>
                      <a:gd name="T49" fmla="*/ 7 h 4605"/>
                      <a:gd name="T50" fmla="*/ 2966 w 3988"/>
                      <a:gd name="T51" fmla="*/ 618 h 4605"/>
                      <a:gd name="T52" fmla="*/ 1993 w 3988"/>
                      <a:gd name="T53" fmla="*/ 56 h 4605"/>
                      <a:gd name="T54" fmla="*/ 1020 w 3988"/>
                      <a:gd name="T55" fmla="*/ 618 h 4605"/>
                      <a:gd name="T56" fmla="*/ 48 w 3988"/>
                      <a:gd name="T57" fmla="*/ 1180 h 4605"/>
                      <a:gd name="T58" fmla="*/ 48 w 3988"/>
                      <a:gd name="T59" fmla="*/ 2302 h 4605"/>
                      <a:gd name="T60" fmla="*/ 48 w 3988"/>
                      <a:gd name="T61" fmla="*/ 3426 h 4605"/>
                      <a:gd name="T62" fmla="*/ 1020 w 3988"/>
                      <a:gd name="T63" fmla="*/ 3987 h 4605"/>
                      <a:gd name="T64" fmla="*/ 1993 w 3988"/>
                      <a:gd name="T65" fmla="*/ 4549 h 4605"/>
                      <a:gd name="T66" fmla="*/ 2966 w 3988"/>
                      <a:gd name="T67" fmla="*/ 3987 h 4605"/>
                      <a:gd name="T68" fmla="*/ 3939 w 3988"/>
                      <a:gd name="T69" fmla="*/ 3426 h 4605"/>
                      <a:gd name="T70" fmla="*/ 3939 w 3988"/>
                      <a:gd name="T71" fmla="*/ 2302 h 4605"/>
                      <a:gd name="T72" fmla="*/ 3939 w 3988"/>
                      <a:gd name="T73" fmla="*/ 1180 h 4605"/>
                      <a:gd name="T74" fmla="*/ 2966 w 3988"/>
                      <a:gd name="T75" fmla="*/ 618 h 4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988" h="4605">
                        <a:moveTo>
                          <a:pt x="2005" y="7"/>
                        </a:moveTo>
                        <a:lnTo>
                          <a:pt x="2990" y="576"/>
                        </a:lnTo>
                        <a:lnTo>
                          <a:pt x="3976" y="1144"/>
                        </a:lnTo>
                        <a:lnTo>
                          <a:pt x="3988" y="1151"/>
                        </a:lnTo>
                        <a:lnTo>
                          <a:pt x="3988" y="1166"/>
                        </a:lnTo>
                        <a:lnTo>
                          <a:pt x="3988" y="2302"/>
                        </a:lnTo>
                        <a:lnTo>
                          <a:pt x="3988" y="3439"/>
                        </a:lnTo>
                        <a:lnTo>
                          <a:pt x="3988" y="3454"/>
                        </a:lnTo>
                        <a:lnTo>
                          <a:pt x="3976" y="3461"/>
                        </a:lnTo>
                        <a:lnTo>
                          <a:pt x="2990" y="4030"/>
                        </a:lnTo>
                        <a:lnTo>
                          <a:pt x="2005" y="4598"/>
                        </a:lnTo>
                        <a:lnTo>
                          <a:pt x="1993" y="4605"/>
                        </a:lnTo>
                        <a:lnTo>
                          <a:pt x="1981" y="4598"/>
                        </a:lnTo>
                        <a:lnTo>
                          <a:pt x="996" y="4030"/>
                        </a:lnTo>
                        <a:lnTo>
                          <a:pt x="12" y="3461"/>
                        </a:lnTo>
                        <a:lnTo>
                          <a:pt x="0" y="3454"/>
                        </a:lnTo>
                        <a:lnTo>
                          <a:pt x="0" y="3439"/>
                        </a:lnTo>
                        <a:lnTo>
                          <a:pt x="0" y="2302"/>
                        </a:lnTo>
                        <a:lnTo>
                          <a:pt x="0" y="1166"/>
                        </a:lnTo>
                        <a:lnTo>
                          <a:pt x="0" y="1151"/>
                        </a:lnTo>
                        <a:lnTo>
                          <a:pt x="12" y="1144"/>
                        </a:lnTo>
                        <a:lnTo>
                          <a:pt x="996" y="576"/>
                        </a:lnTo>
                        <a:lnTo>
                          <a:pt x="1981" y="7"/>
                        </a:lnTo>
                        <a:lnTo>
                          <a:pt x="1993" y="0"/>
                        </a:lnTo>
                        <a:lnTo>
                          <a:pt x="2005" y="7"/>
                        </a:lnTo>
                      </a:path>
                    </a:pathLst>
                  </a:custGeom>
                  <a:blipFill rotWithShape="1">
                    <a:blip r:embed="rId1"/>
                    <a:stretch>
                      <a:fillRect/>
                    </a:stretch>
                  </a:blip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27402"/>
                      </a:buClr>
                      <a:buSzTx/>
                      <a:buFont typeface="Wingdings" panose="05000000000000000000" pitchFamily="2" charset="2"/>
                      <a:buNone/>
                      <a:defRPr/>
                    </a:pPr>
                    <a:endParaRPr kumimoji="0" lang="en-US" sz="1800" b="0" i="0" u="none" strike="noStrike" kern="1200" cap="none" spc="0" normalizeH="0" baseline="0" noProof="1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80" name="îṩļïḑé"/>
                  <p:cNvSpPr/>
                  <p:nvPr/>
                </p:nvSpPr>
                <p:spPr>
                  <a:xfrm>
                    <a:off x="843919" y="2397132"/>
                    <a:ext cx="2308225" cy="1685925"/>
                  </a:xfrm>
                  <a:custGeom>
                    <a:avLst/>
                    <a:gdLst/>
                    <a:ahLst/>
                    <a:cxnLst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0" y="2147483646"/>
                      </a:cxn>
                      <a:cxn ang="0">
                        <a:pos x="0" y="2147483646"/>
                      </a:cxn>
                      <a:cxn ang="0">
                        <a:pos x="0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0"/>
                      </a:cxn>
                    </a:cxnLst>
                    <a:pathLst>
                      <a:path w="4362" h="3185">
                        <a:moveTo>
                          <a:pt x="4362" y="0"/>
                        </a:moveTo>
                        <a:lnTo>
                          <a:pt x="4362" y="666"/>
                        </a:lnTo>
                        <a:lnTo>
                          <a:pt x="4362" y="1926"/>
                        </a:lnTo>
                        <a:lnTo>
                          <a:pt x="3272" y="2555"/>
                        </a:lnTo>
                        <a:lnTo>
                          <a:pt x="2181" y="3185"/>
                        </a:lnTo>
                        <a:lnTo>
                          <a:pt x="1091" y="2555"/>
                        </a:lnTo>
                        <a:lnTo>
                          <a:pt x="0" y="1926"/>
                        </a:lnTo>
                        <a:lnTo>
                          <a:pt x="0" y="666"/>
                        </a:lnTo>
                        <a:lnTo>
                          <a:pt x="0" y="0"/>
                        </a:lnTo>
                        <a:lnTo>
                          <a:pt x="1007" y="581"/>
                        </a:lnTo>
                        <a:lnTo>
                          <a:pt x="2181" y="1259"/>
                        </a:lnTo>
                        <a:lnTo>
                          <a:pt x="3356" y="581"/>
                        </a:lnTo>
                        <a:lnTo>
                          <a:pt x="4362" y="0"/>
                        </a:lnTo>
                        <a:close/>
                      </a:path>
                    </a:pathLst>
                  </a:custGeom>
                  <a:blipFill rotWithShape="1">
                    <a:blip r:embed="rId2"/>
                    <a:stretch>
                      <a:fillRect/>
                    </a:stretch>
                  </a:blip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31776" name="ïšḷiďè"/>
                <p:cNvSpPr/>
                <p:nvPr/>
              </p:nvSpPr>
              <p:spPr>
                <a:xfrm>
                  <a:off x="2520226" y="3971664"/>
                  <a:ext cx="493001" cy="609685"/>
                </a:xfrm>
                <a:custGeom>
                  <a:avLst/>
                  <a:gdLst/>
                  <a:ahLst/>
                  <a:cxnLst>
                    <a:cxn ang="0">
                      <a:pos x="448202" y="428219"/>
                    </a:cxn>
                    <a:cxn ang="0">
                      <a:pos x="553556" y="621031"/>
                    </a:cxn>
                    <a:cxn ang="0">
                      <a:pos x="472344" y="610076"/>
                    </a:cxn>
                    <a:cxn ang="0">
                      <a:pos x="443813" y="684572"/>
                    </a:cxn>
                    <a:cxn ang="0">
                      <a:pos x="327486" y="485185"/>
                    </a:cxn>
                    <a:cxn ang="0">
                      <a:pos x="371382" y="467658"/>
                    </a:cxn>
                    <a:cxn ang="0">
                      <a:pos x="448202" y="428219"/>
                    </a:cxn>
                    <a:cxn ang="0">
                      <a:pos x="103197" y="419415"/>
                    </a:cxn>
                    <a:cxn ang="0">
                      <a:pos x="133936" y="432572"/>
                    </a:cxn>
                    <a:cxn ang="0">
                      <a:pos x="223957" y="483004"/>
                    </a:cxn>
                    <a:cxn ang="0">
                      <a:pos x="127348" y="680347"/>
                    </a:cxn>
                    <a:cxn ang="0">
                      <a:pos x="83435" y="612373"/>
                    </a:cxn>
                    <a:cxn ang="0">
                      <a:pos x="0" y="621145"/>
                    </a:cxn>
                    <a:cxn ang="0">
                      <a:pos x="276778" y="145102"/>
                    </a:cxn>
                    <a:cxn ang="0">
                      <a:pos x="305334" y="202096"/>
                    </a:cxn>
                    <a:cxn ang="0">
                      <a:pos x="369036" y="210862"/>
                    </a:cxn>
                    <a:cxn ang="0">
                      <a:pos x="322907" y="256895"/>
                    </a:cxn>
                    <a:cxn ang="0">
                      <a:pos x="333891" y="320466"/>
                    </a:cxn>
                    <a:cxn ang="0">
                      <a:pos x="276778" y="289778"/>
                    </a:cxn>
                    <a:cxn ang="0">
                      <a:pos x="219665" y="320466"/>
                    </a:cxn>
                    <a:cxn ang="0">
                      <a:pos x="230648" y="256895"/>
                    </a:cxn>
                    <a:cxn ang="0">
                      <a:pos x="184519" y="210862"/>
                    </a:cxn>
                    <a:cxn ang="0">
                      <a:pos x="248222" y="202096"/>
                    </a:cxn>
                    <a:cxn ang="0">
                      <a:pos x="276820" y="96800"/>
                    </a:cxn>
                    <a:cxn ang="0">
                      <a:pos x="140594" y="232824"/>
                    </a:cxn>
                    <a:cxn ang="0">
                      <a:pos x="276820" y="368848"/>
                    </a:cxn>
                    <a:cxn ang="0">
                      <a:pos x="413046" y="232824"/>
                    </a:cxn>
                    <a:cxn ang="0">
                      <a:pos x="276820" y="96800"/>
                    </a:cxn>
                    <a:cxn ang="0">
                      <a:pos x="214200" y="1090"/>
                    </a:cxn>
                    <a:cxn ang="0">
                      <a:pos x="243861" y="6848"/>
                    </a:cxn>
                    <a:cxn ang="0">
                      <a:pos x="309778" y="6848"/>
                    </a:cxn>
                    <a:cxn ang="0">
                      <a:pos x="360313" y="20012"/>
                    </a:cxn>
                    <a:cxn ang="0">
                      <a:pos x="417439" y="52921"/>
                    </a:cxn>
                    <a:cxn ang="0">
                      <a:pos x="456990" y="92412"/>
                    </a:cxn>
                    <a:cxn ang="0">
                      <a:pos x="487752" y="147260"/>
                    </a:cxn>
                    <a:cxn ang="0">
                      <a:pos x="503132" y="199914"/>
                    </a:cxn>
                    <a:cxn ang="0">
                      <a:pos x="503132" y="265733"/>
                    </a:cxn>
                    <a:cxn ang="0">
                      <a:pos x="487752" y="316194"/>
                    </a:cxn>
                    <a:cxn ang="0">
                      <a:pos x="456990" y="373236"/>
                    </a:cxn>
                    <a:cxn ang="0">
                      <a:pos x="417439" y="412727"/>
                    </a:cxn>
                    <a:cxn ang="0">
                      <a:pos x="360313" y="443442"/>
                    </a:cxn>
                    <a:cxn ang="0">
                      <a:pos x="309778" y="458800"/>
                    </a:cxn>
                    <a:cxn ang="0">
                      <a:pos x="243861" y="458800"/>
                    </a:cxn>
                    <a:cxn ang="0">
                      <a:pos x="191129" y="443442"/>
                    </a:cxn>
                    <a:cxn ang="0">
                      <a:pos x="136200" y="412727"/>
                    </a:cxn>
                    <a:cxn ang="0">
                      <a:pos x="96649" y="373236"/>
                    </a:cxn>
                    <a:cxn ang="0">
                      <a:pos x="63692" y="316194"/>
                    </a:cxn>
                    <a:cxn ang="0">
                      <a:pos x="50510" y="265733"/>
                    </a:cxn>
                    <a:cxn ang="0">
                      <a:pos x="50510" y="199914"/>
                    </a:cxn>
                    <a:cxn ang="0">
                      <a:pos x="63692" y="147260"/>
                    </a:cxn>
                    <a:cxn ang="0">
                      <a:pos x="96649" y="92412"/>
                    </a:cxn>
                    <a:cxn ang="0">
                      <a:pos x="136200" y="52921"/>
                    </a:cxn>
                    <a:cxn ang="0">
                      <a:pos x="191129" y="20012"/>
                    </a:cxn>
                    <a:cxn ang="0">
                      <a:pos x="214200" y="1090"/>
                    </a:cxn>
                  </a:cxnLst>
                  <a:pathLst>
                    <a:path w="465255" h="575372">
                      <a:moveTo>
                        <a:pt x="376707" y="359911"/>
                      </a:moveTo>
                      <a:lnTo>
                        <a:pt x="465255" y="521967"/>
                      </a:lnTo>
                      <a:lnTo>
                        <a:pt x="396999" y="512759"/>
                      </a:lnTo>
                      <a:lnTo>
                        <a:pt x="373018" y="575372"/>
                      </a:lnTo>
                      <a:lnTo>
                        <a:pt x="275246" y="407791"/>
                      </a:lnTo>
                      <a:cubicBezTo>
                        <a:pt x="275246" y="407791"/>
                        <a:pt x="295538" y="411474"/>
                        <a:pt x="312141" y="393059"/>
                      </a:cubicBezTo>
                      <a:cubicBezTo>
                        <a:pt x="326899" y="382010"/>
                        <a:pt x="313986" y="365436"/>
                        <a:pt x="376707" y="359911"/>
                      </a:cubicBezTo>
                      <a:close/>
                      <a:moveTo>
                        <a:pt x="86735" y="352512"/>
                      </a:moveTo>
                      <a:cubicBezTo>
                        <a:pt x="86735" y="352512"/>
                        <a:pt x="90426" y="363570"/>
                        <a:pt x="112571" y="363570"/>
                      </a:cubicBezTo>
                      <a:cubicBezTo>
                        <a:pt x="162397" y="363570"/>
                        <a:pt x="145788" y="405957"/>
                        <a:pt x="188233" y="405957"/>
                      </a:cubicBezTo>
                      <a:cubicBezTo>
                        <a:pt x="188233" y="405957"/>
                        <a:pt x="107034" y="571821"/>
                        <a:pt x="107034" y="571821"/>
                      </a:cubicBezTo>
                      <a:lnTo>
                        <a:pt x="70126" y="514690"/>
                      </a:lnTo>
                      <a:lnTo>
                        <a:pt x="0" y="522062"/>
                      </a:lnTo>
                      <a:lnTo>
                        <a:pt x="86735" y="352512"/>
                      </a:lnTo>
                      <a:close/>
                      <a:moveTo>
                        <a:pt x="232628" y="121956"/>
                      </a:moveTo>
                      <a:lnTo>
                        <a:pt x="256629" y="169858"/>
                      </a:lnTo>
                      <a:lnTo>
                        <a:pt x="310170" y="177227"/>
                      </a:lnTo>
                      <a:lnTo>
                        <a:pt x="271399" y="215917"/>
                      </a:lnTo>
                      <a:lnTo>
                        <a:pt x="280630" y="269346"/>
                      </a:lnTo>
                      <a:lnTo>
                        <a:pt x="232628" y="243553"/>
                      </a:lnTo>
                      <a:lnTo>
                        <a:pt x="184625" y="269346"/>
                      </a:lnTo>
                      <a:lnTo>
                        <a:pt x="193856" y="215917"/>
                      </a:lnTo>
                      <a:lnTo>
                        <a:pt x="155085" y="177227"/>
                      </a:lnTo>
                      <a:lnTo>
                        <a:pt x="208626" y="169858"/>
                      </a:lnTo>
                      <a:lnTo>
                        <a:pt x="232628" y="121956"/>
                      </a:lnTo>
                      <a:close/>
                      <a:moveTo>
                        <a:pt x="232663" y="81359"/>
                      </a:moveTo>
                      <a:cubicBezTo>
                        <a:pt x="168028" y="81359"/>
                        <a:pt x="118167" y="131146"/>
                        <a:pt x="118167" y="195685"/>
                      </a:cubicBezTo>
                      <a:cubicBezTo>
                        <a:pt x="118167" y="258380"/>
                        <a:pt x="168028" y="310011"/>
                        <a:pt x="232663" y="310011"/>
                      </a:cubicBezTo>
                      <a:cubicBezTo>
                        <a:pt x="295451" y="310011"/>
                        <a:pt x="347159" y="258380"/>
                        <a:pt x="347159" y="195685"/>
                      </a:cubicBezTo>
                      <a:cubicBezTo>
                        <a:pt x="347159" y="131146"/>
                        <a:pt x="295451" y="81359"/>
                        <a:pt x="232663" y="81359"/>
                      </a:cubicBezTo>
                      <a:close/>
                      <a:moveTo>
                        <a:pt x="180032" y="916"/>
                      </a:moveTo>
                      <a:cubicBezTo>
                        <a:pt x="187419" y="-1159"/>
                        <a:pt x="195729" y="224"/>
                        <a:pt x="204962" y="5756"/>
                      </a:cubicBezTo>
                      <a:cubicBezTo>
                        <a:pt x="223429" y="16820"/>
                        <a:pt x="241897" y="16820"/>
                        <a:pt x="260364" y="5756"/>
                      </a:cubicBezTo>
                      <a:cubicBezTo>
                        <a:pt x="278831" y="-5308"/>
                        <a:pt x="293604" y="224"/>
                        <a:pt x="302838" y="16820"/>
                      </a:cubicBezTo>
                      <a:cubicBezTo>
                        <a:pt x="313918" y="35259"/>
                        <a:pt x="330538" y="44479"/>
                        <a:pt x="350852" y="44479"/>
                      </a:cubicBezTo>
                      <a:cubicBezTo>
                        <a:pt x="373013" y="44479"/>
                        <a:pt x="382246" y="55543"/>
                        <a:pt x="384093" y="77671"/>
                      </a:cubicBezTo>
                      <a:cubicBezTo>
                        <a:pt x="384093" y="97954"/>
                        <a:pt x="393326" y="114550"/>
                        <a:pt x="409947" y="123770"/>
                      </a:cubicBezTo>
                      <a:cubicBezTo>
                        <a:pt x="428414" y="134834"/>
                        <a:pt x="432107" y="149586"/>
                        <a:pt x="422874" y="168025"/>
                      </a:cubicBezTo>
                      <a:cubicBezTo>
                        <a:pt x="411793" y="186465"/>
                        <a:pt x="411793" y="204905"/>
                        <a:pt x="422874" y="223345"/>
                      </a:cubicBezTo>
                      <a:cubicBezTo>
                        <a:pt x="432107" y="241784"/>
                        <a:pt x="428414" y="256536"/>
                        <a:pt x="409947" y="265756"/>
                      </a:cubicBezTo>
                      <a:cubicBezTo>
                        <a:pt x="393326" y="276820"/>
                        <a:pt x="384093" y="293416"/>
                        <a:pt x="384093" y="313699"/>
                      </a:cubicBezTo>
                      <a:cubicBezTo>
                        <a:pt x="382246" y="335827"/>
                        <a:pt x="373013" y="345047"/>
                        <a:pt x="350852" y="346891"/>
                      </a:cubicBezTo>
                      <a:cubicBezTo>
                        <a:pt x="330538" y="346891"/>
                        <a:pt x="313918" y="356111"/>
                        <a:pt x="302838" y="372706"/>
                      </a:cubicBezTo>
                      <a:cubicBezTo>
                        <a:pt x="293604" y="391146"/>
                        <a:pt x="278831" y="394834"/>
                        <a:pt x="260364" y="385614"/>
                      </a:cubicBezTo>
                      <a:cubicBezTo>
                        <a:pt x="241897" y="374550"/>
                        <a:pt x="223429" y="374550"/>
                        <a:pt x="204962" y="385614"/>
                      </a:cubicBezTo>
                      <a:cubicBezTo>
                        <a:pt x="186495" y="394834"/>
                        <a:pt x="171722" y="391146"/>
                        <a:pt x="160641" y="372706"/>
                      </a:cubicBezTo>
                      <a:cubicBezTo>
                        <a:pt x="151408" y="356111"/>
                        <a:pt x="134787" y="346891"/>
                        <a:pt x="114474" y="346891"/>
                      </a:cubicBezTo>
                      <a:cubicBezTo>
                        <a:pt x="92313" y="345047"/>
                        <a:pt x="81233" y="335827"/>
                        <a:pt x="81233" y="313699"/>
                      </a:cubicBezTo>
                      <a:cubicBezTo>
                        <a:pt x="81233" y="293416"/>
                        <a:pt x="71999" y="276820"/>
                        <a:pt x="53532" y="265756"/>
                      </a:cubicBezTo>
                      <a:cubicBezTo>
                        <a:pt x="36912" y="256536"/>
                        <a:pt x="31372" y="241784"/>
                        <a:pt x="42452" y="223345"/>
                      </a:cubicBezTo>
                      <a:cubicBezTo>
                        <a:pt x="53532" y="204905"/>
                        <a:pt x="53532" y="186465"/>
                        <a:pt x="42452" y="168025"/>
                      </a:cubicBezTo>
                      <a:cubicBezTo>
                        <a:pt x="31372" y="149586"/>
                        <a:pt x="36912" y="134834"/>
                        <a:pt x="53532" y="123770"/>
                      </a:cubicBezTo>
                      <a:cubicBezTo>
                        <a:pt x="71999" y="114550"/>
                        <a:pt x="81233" y="97954"/>
                        <a:pt x="81233" y="77671"/>
                      </a:cubicBezTo>
                      <a:cubicBezTo>
                        <a:pt x="81233" y="55543"/>
                        <a:pt x="92313" y="44479"/>
                        <a:pt x="114474" y="44479"/>
                      </a:cubicBezTo>
                      <a:cubicBezTo>
                        <a:pt x="134787" y="44479"/>
                        <a:pt x="151408" y="35259"/>
                        <a:pt x="160641" y="16820"/>
                      </a:cubicBezTo>
                      <a:cubicBezTo>
                        <a:pt x="166182" y="8522"/>
                        <a:pt x="172645" y="2990"/>
                        <a:pt x="180032" y="91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31774" name="iṥļïḋè"/>
              <p:cNvSpPr txBox="1"/>
              <p:nvPr/>
            </p:nvSpPr>
            <p:spPr>
              <a:xfrm>
                <a:off x="1882032" y="4764506"/>
                <a:ext cx="2303907" cy="3875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b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2800" b="1" dirty="0"/>
                  <a:t>培训内容</a:t>
                </a:r>
                <a:endParaRPr lang="zh-CN" altLang="en-US" sz="2800" b="1" dirty="0"/>
              </a:p>
            </p:txBody>
          </p:sp>
        </p:grpSp>
        <p:cxnSp>
          <p:nvCxnSpPr>
            <p:cNvPr id="156" name="直接连接符 155"/>
            <p:cNvCxnSpPr/>
            <p:nvPr/>
          </p:nvCxnSpPr>
          <p:spPr>
            <a:xfrm>
              <a:off x="5078393" y="1321909"/>
              <a:ext cx="0" cy="4423876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49" name="íšḻïḋê"/>
            <p:cNvGrpSpPr/>
            <p:nvPr/>
          </p:nvGrpSpPr>
          <p:grpSpPr>
            <a:xfrm>
              <a:off x="5618932" y="2598519"/>
              <a:ext cx="5552124" cy="956416"/>
              <a:chOff x="5618932" y="3069924"/>
              <a:chExt cx="5552124" cy="956416"/>
            </a:xfrm>
          </p:grpSpPr>
          <p:sp>
            <p:nvSpPr>
              <p:cNvPr id="98" name="íṡḷïḋé"/>
              <p:cNvSpPr/>
              <p:nvPr/>
            </p:nvSpPr>
            <p:spPr>
              <a:xfrm>
                <a:off x="6097541" y="3127145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íşḷíḋé"/>
              <p:cNvSpPr/>
              <p:nvPr/>
            </p:nvSpPr>
            <p:spPr>
              <a:xfrm>
                <a:off x="5619716" y="3069981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íṧḻiḋê"/>
              <p:cNvSpPr/>
              <p:nvPr/>
            </p:nvSpPr>
            <p:spPr>
              <a:xfrm>
                <a:off x="5687977" y="3138260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71" name="íṩḻïḍê"/>
              <p:cNvSpPr/>
              <p:nvPr/>
            </p:nvSpPr>
            <p:spPr>
              <a:xfrm>
                <a:off x="6778761" y="3317888"/>
                <a:ext cx="3735827" cy="4604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EHS管理体系内容</a:t>
                </a:r>
                <a:endParaRPr lang="zh-CN" altLang="en-US" sz="2400" b="1" dirty="0"/>
              </a:p>
            </p:txBody>
          </p:sp>
          <p:sp>
            <p:nvSpPr>
              <p:cNvPr id="118" name="íṣḷîdè"/>
              <p:cNvSpPr/>
              <p:nvPr/>
            </p:nvSpPr>
            <p:spPr>
              <a:xfrm>
                <a:off x="5878472" y="3365330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1750" name="îS1îḓè"/>
            <p:cNvGrpSpPr/>
            <p:nvPr/>
          </p:nvGrpSpPr>
          <p:grpSpPr>
            <a:xfrm>
              <a:off x="5618932" y="1388765"/>
              <a:ext cx="5552124" cy="956416"/>
              <a:chOff x="5618932" y="1838709"/>
              <a:chExt cx="5552124" cy="956416"/>
            </a:xfrm>
          </p:grpSpPr>
          <p:sp>
            <p:nvSpPr>
              <p:cNvPr id="104" name="ïŝliḑè"/>
              <p:cNvSpPr/>
              <p:nvPr/>
            </p:nvSpPr>
            <p:spPr>
              <a:xfrm>
                <a:off x="6097541" y="1895708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isļiďe"/>
              <p:cNvSpPr/>
              <p:nvPr/>
            </p:nvSpPr>
            <p:spPr>
              <a:xfrm>
                <a:off x="5619716" y="1838544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îṥḻîḋê"/>
              <p:cNvSpPr/>
              <p:nvPr/>
            </p:nvSpPr>
            <p:spPr>
              <a:xfrm>
                <a:off x="5687977" y="1906823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ïşľîḑê"/>
              <p:cNvSpPr/>
              <p:nvPr/>
            </p:nvSpPr>
            <p:spPr>
              <a:xfrm>
                <a:off x="5878472" y="2133892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67" name="îṥ1ïḑé"/>
              <p:cNvSpPr/>
              <p:nvPr/>
            </p:nvSpPr>
            <p:spPr>
              <a:xfrm>
                <a:off x="6778761" y="2086673"/>
                <a:ext cx="3735827" cy="4604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EHS管理体系介绍</a:t>
                </a:r>
                <a:endParaRPr lang="zh-CN" altLang="en-US" sz="2400" b="1" dirty="0">
                  <a:sym typeface="微软雅黑" panose="020B0503020204020204" charset="-122"/>
                </a:endParaRPr>
              </a:p>
            </p:txBody>
          </p:sp>
        </p:grpSp>
        <p:grpSp>
          <p:nvGrpSpPr>
            <p:cNvPr id="31751" name="îŝ1íḋe"/>
            <p:cNvGrpSpPr/>
            <p:nvPr/>
          </p:nvGrpSpPr>
          <p:grpSpPr>
            <a:xfrm>
              <a:off x="5618932" y="3808273"/>
              <a:ext cx="5552124" cy="956416"/>
              <a:chOff x="5618932" y="4272335"/>
              <a:chExt cx="5552124" cy="956416"/>
            </a:xfrm>
          </p:grpSpPr>
          <p:sp>
            <p:nvSpPr>
              <p:cNvPr id="103" name="ïṥḷíḑè"/>
              <p:cNvSpPr/>
              <p:nvPr/>
            </p:nvSpPr>
            <p:spPr>
              <a:xfrm>
                <a:off x="6097541" y="4329779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íślîḋe"/>
              <p:cNvSpPr/>
              <p:nvPr/>
            </p:nvSpPr>
            <p:spPr>
              <a:xfrm>
                <a:off x="5619716" y="4272615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ísļïḋê"/>
              <p:cNvSpPr/>
              <p:nvPr/>
            </p:nvSpPr>
            <p:spPr>
              <a:xfrm>
                <a:off x="5687977" y="4340894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ïṥľïďe"/>
              <p:cNvSpPr/>
              <p:nvPr/>
            </p:nvSpPr>
            <p:spPr>
              <a:xfrm>
                <a:off x="5878472" y="4567964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62" name="i$líḑe"/>
              <p:cNvSpPr/>
              <p:nvPr/>
            </p:nvSpPr>
            <p:spPr>
              <a:xfrm>
                <a:off x="7071488" y="4538716"/>
                <a:ext cx="3735827" cy="42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常见危险状态处理</a:t>
                </a:r>
                <a:endParaRPr lang="zh-CN" altLang="en-US" sz="2400" b="1" dirty="0"/>
              </a:p>
            </p:txBody>
          </p:sp>
        </p:grpSp>
        <p:grpSp>
          <p:nvGrpSpPr>
            <p:cNvPr id="31752" name="íṩḷîḑê"/>
            <p:cNvGrpSpPr/>
            <p:nvPr/>
          </p:nvGrpSpPr>
          <p:grpSpPr>
            <a:xfrm>
              <a:off x="5618932" y="5018026"/>
              <a:ext cx="5552124" cy="956416"/>
              <a:chOff x="5618932" y="4272335"/>
              <a:chExt cx="5552124" cy="956416"/>
            </a:xfrm>
          </p:grpSpPr>
          <p:sp>
            <p:nvSpPr>
              <p:cNvPr id="33" name="iSļïḍè"/>
              <p:cNvSpPr/>
              <p:nvPr/>
            </p:nvSpPr>
            <p:spPr>
              <a:xfrm>
                <a:off x="6097541" y="4330002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íśḻíḋê"/>
              <p:cNvSpPr/>
              <p:nvPr/>
            </p:nvSpPr>
            <p:spPr>
              <a:xfrm>
                <a:off x="5619716" y="4272838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î$ḷiḋè"/>
              <p:cNvSpPr/>
              <p:nvPr/>
            </p:nvSpPr>
            <p:spPr>
              <a:xfrm>
                <a:off x="5687977" y="4341117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iŝlidê"/>
              <p:cNvSpPr/>
              <p:nvPr/>
            </p:nvSpPr>
            <p:spPr>
              <a:xfrm>
                <a:off x="5878472" y="4568187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57" name="işḷîḋè"/>
              <p:cNvSpPr/>
              <p:nvPr/>
            </p:nvSpPr>
            <p:spPr>
              <a:xfrm>
                <a:off x="6925727" y="4518777"/>
                <a:ext cx="3416209" cy="4604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olidFill>
                      <a:srgbClr val="FF0000"/>
                    </a:solidFill>
                    <a:sym typeface="微软雅黑" panose="020B0503020204020204" charset="-122"/>
                  </a:rPr>
                  <a:t>消防安全知识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1373188" y="1077913"/>
            <a:ext cx="9525000" cy="4702175"/>
            <a:chOff x="1646310" y="1271096"/>
            <a:chExt cx="9524746" cy="4703346"/>
          </a:xfrm>
        </p:grpSpPr>
        <p:grpSp>
          <p:nvGrpSpPr>
            <p:cNvPr id="5123" name="iSļíḍe"/>
            <p:cNvGrpSpPr/>
            <p:nvPr/>
          </p:nvGrpSpPr>
          <p:grpSpPr>
            <a:xfrm>
              <a:off x="1646310" y="1271096"/>
              <a:ext cx="2611766" cy="3881007"/>
              <a:chOff x="1770011" y="1271096"/>
              <a:chExt cx="2611766" cy="3881007"/>
            </a:xfrm>
          </p:grpSpPr>
          <p:grpSp>
            <p:nvGrpSpPr>
              <p:cNvPr id="5149" name="îṡḷíḑê"/>
              <p:cNvGrpSpPr/>
              <p:nvPr/>
            </p:nvGrpSpPr>
            <p:grpSpPr>
              <a:xfrm>
                <a:off x="1770011" y="1271096"/>
                <a:ext cx="2611766" cy="3163687"/>
                <a:chOff x="1244602" y="1257300"/>
                <a:chExt cx="3044248" cy="3687562"/>
              </a:xfrm>
            </p:grpSpPr>
            <p:grpSp>
              <p:nvGrpSpPr>
                <p:cNvPr id="5151" name="ïṩlîdé"/>
                <p:cNvGrpSpPr/>
                <p:nvPr/>
              </p:nvGrpSpPr>
              <p:grpSpPr>
                <a:xfrm>
                  <a:off x="1244602" y="1257300"/>
                  <a:ext cx="3044248" cy="3687562"/>
                  <a:chOff x="843919" y="688982"/>
                  <a:chExt cx="2308225" cy="3394075"/>
                </a:xfrm>
              </p:grpSpPr>
              <p:sp>
                <p:nvSpPr>
                  <p:cNvPr id="5153" name="îṥḻiḓe"/>
                  <p:cNvSpPr/>
                  <p:nvPr/>
                </p:nvSpPr>
                <p:spPr>
                  <a:xfrm>
                    <a:off x="843919" y="2336807"/>
                    <a:ext cx="100013" cy="117475"/>
                  </a:xfrm>
                  <a:custGeom>
                    <a:avLst/>
                    <a:gdLst/>
                    <a:ahLst/>
                    <a:cxnLst>
                      <a:cxn ang="0">
                        <a:pos x="0" y="2147483646"/>
                      </a:cxn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0" y="2147483646"/>
                      </a:cxn>
                    </a:cxnLst>
                    <a:pathLst>
                      <a:path w="188" h="223">
                        <a:moveTo>
                          <a:pt x="0" y="115"/>
                        </a:moveTo>
                        <a:lnTo>
                          <a:pt x="188" y="0"/>
                        </a:lnTo>
                        <a:lnTo>
                          <a:pt x="188" y="223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5154" name="îšlíďé"/>
                  <p:cNvSpPr/>
                  <p:nvPr/>
                </p:nvSpPr>
                <p:spPr>
                  <a:xfrm>
                    <a:off x="3053719" y="2336807"/>
                    <a:ext cx="98425" cy="117475"/>
                  </a:xfrm>
                  <a:custGeom>
                    <a:avLst/>
                    <a:gdLst/>
                    <a:ahLst/>
                    <a:cxnLst>
                      <a:cxn ang="0">
                        <a:pos x="2147483646" y="2147483646"/>
                      </a:cxn>
                      <a:cxn ang="0">
                        <a:pos x="0" y="0"/>
                      </a:cxn>
                      <a:cxn ang="0">
                        <a:pos x="0" y="2147483646"/>
                      </a:cxn>
                      <a:cxn ang="0">
                        <a:pos x="2147483646" y="2147483646"/>
                      </a:cxn>
                    </a:cxnLst>
                    <a:pathLst>
                      <a:path w="186" h="223">
                        <a:moveTo>
                          <a:pt x="186" y="115"/>
                        </a:moveTo>
                        <a:lnTo>
                          <a:pt x="0" y="0"/>
                        </a:lnTo>
                        <a:lnTo>
                          <a:pt x="0" y="223"/>
                        </a:lnTo>
                        <a:lnTo>
                          <a:pt x="186" y="115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66" name="íṣļídè"/>
                  <p:cNvSpPr/>
                  <p:nvPr/>
                </p:nvSpPr>
                <p:spPr bwMode="auto">
                  <a:xfrm>
                    <a:off x="943529" y="688982"/>
                    <a:ext cx="2108653" cy="2436047"/>
                  </a:xfrm>
                  <a:custGeom>
                    <a:avLst/>
                    <a:gdLst>
                      <a:gd name="T0" fmla="*/ 2005 w 3988"/>
                      <a:gd name="T1" fmla="*/ 7 h 4605"/>
                      <a:gd name="T2" fmla="*/ 2990 w 3988"/>
                      <a:gd name="T3" fmla="*/ 576 h 4605"/>
                      <a:gd name="T4" fmla="*/ 3976 w 3988"/>
                      <a:gd name="T5" fmla="*/ 1144 h 4605"/>
                      <a:gd name="T6" fmla="*/ 3988 w 3988"/>
                      <a:gd name="T7" fmla="*/ 1151 h 4605"/>
                      <a:gd name="T8" fmla="*/ 3988 w 3988"/>
                      <a:gd name="T9" fmla="*/ 1166 h 4605"/>
                      <a:gd name="T10" fmla="*/ 3988 w 3988"/>
                      <a:gd name="T11" fmla="*/ 2302 h 4605"/>
                      <a:gd name="T12" fmla="*/ 3988 w 3988"/>
                      <a:gd name="T13" fmla="*/ 3439 h 4605"/>
                      <a:gd name="T14" fmla="*/ 3988 w 3988"/>
                      <a:gd name="T15" fmla="*/ 3454 h 4605"/>
                      <a:gd name="T16" fmla="*/ 3976 w 3988"/>
                      <a:gd name="T17" fmla="*/ 3461 h 4605"/>
                      <a:gd name="T18" fmla="*/ 2990 w 3988"/>
                      <a:gd name="T19" fmla="*/ 4030 h 4605"/>
                      <a:gd name="T20" fmla="*/ 2005 w 3988"/>
                      <a:gd name="T21" fmla="*/ 4598 h 4605"/>
                      <a:gd name="T22" fmla="*/ 1993 w 3988"/>
                      <a:gd name="T23" fmla="*/ 4605 h 4605"/>
                      <a:gd name="T24" fmla="*/ 1981 w 3988"/>
                      <a:gd name="T25" fmla="*/ 4598 h 4605"/>
                      <a:gd name="T26" fmla="*/ 996 w 3988"/>
                      <a:gd name="T27" fmla="*/ 4030 h 4605"/>
                      <a:gd name="T28" fmla="*/ 12 w 3988"/>
                      <a:gd name="T29" fmla="*/ 3461 h 4605"/>
                      <a:gd name="T30" fmla="*/ 0 w 3988"/>
                      <a:gd name="T31" fmla="*/ 3454 h 4605"/>
                      <a:gd name="T32" fmla="*/ 0 w 3988"/>
                      <a:gd name="T33" fmla="*/ 3439 h 4605"/>
                      <a:gd name="T34" fmla="*/ 0 w 3988"/>
                      <a:gd name="T35" fmla="*/ 2302 h 4605"/>
                      <a:gd name="T36" fmla="*/ 0 w 3988"/>
                      <a:gd name="T37" fmla="*/ 1166 h 4605"/>
                      <a:gd name="T38" fmla="*/ 0 w 3988"/>
                      <a:gd name="T39" fmla="*/ 1151 h 4605"/>
                      <a:gd name="T40" fmla="*/ 12 w 3988"/>
                      <a:gd name="T41" fmla="*/ 1144 h 4605"/>
                      <a:gd name="T42" fmla="*/ 996 w 3988"/>
                      <a:gd name="T43" fmla="*/ 576 h 4605"/>
                      <a:gd name="T44" fmla="*/ 1981 w 3988"/>
                      <a:gd name="T45" fmla="*/ 7 h 4605"/>
                      <a:gd name="T46" fmla="*/ 1993 w 3988"/>
                      <a:gd name="T47" fmla="*/ 0 h 4605"/>
                      <a:gd name="T48" fmla="*/ 2005 w 3988"/>
                      <a:gd name="T49" fmla="*/ 7 h 4605"/>
                      <a:gd name="T50" fmla="*/ 2966 w 3988"/>
                      <a:gd name="T51" fmla="*/ 618 h 4605"/>
                      <a:gd name="T52" fmla="*/ 1993 w 3988"/>
                      <a:gd name="T53" fmla="*/ 56 h 4605"/>
                      <a:gd name="T54" fmla="*/ 1020 w 3988"/>
                      <a:gd name="T55" fmla="*/ 618 h 4605"/>
                      <a:gd name="T56" fmla="*/ 48 w 3988"/>
                      <a:gd name="T57" fmla="*/ 1180 h 4605"/>
                      <a:gd name="T58" fmla="*/ 48 w 3988"/>
                      <a:gd name="T59" fmla="*/ 2302 h 4605"/>
                      <a:gd name="T60" fmla="*/ 48 w 3988"/>
                      <a:gd name="T61" fmla="*/ 3426 h 4605"/>
                      <a:gd name="T62" fmla="*/ 1020 w 3988"/>
                      <a:gd name="T63" fmla="*/ 3987 h 4605"/>
                      <a:gd name="T64" fmla="*/ 1993 w 3988"/>
                      <a:gd name="T65" fmla="*/ 4549 h 4605"/>
                      <a:gd name="T66" fmla="*/ 2966 w 3988"/>
                      <a:gd name="T67" fmla="*/ 3987 h 4605"/>
                      <a:gd name="T68" fmla="*/ 3939 w 3988"/>
                      <a:gd name="T69" fmla="*/ 3426 h 4605"/>
                      <a:gd name="T70" fmla="*/ 3939 w 3988"/>
                      <a:gd name="T71" fmla="*/ 2302 h 4605"/>
                      <a:gd name="T72" fmla="*/ 3939 w 3988"/>
                      <a:gd name="T73" fmla="*/ 1180 h 4605"/>
                      <a:gd name="T74" fmla="*/ 2966 w 3988"/>
                      <a:gd name="T75" fmla="*/ 618 h 4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988" h="4605">
                        <a:moveTo>
                          <a:pt x="2005" y="7"/>
                        </a:moveTo>
                        <a:lnTo>
                          <a:pt x="2990" y="576"/>
                        </a:lnTo>
                        <a:lnTo>
                          <a:pt x="3976" y="1144"/>
                        </a:lnTo>
                        <a:lnTo>
                          <a:pt x="3988" y="1151"/>
                        </a:lnTo>
                        <a:lnTo>
                          <a:pt x="3988" y="1166"/>
                        </a:lnTo>
                        <a:lnTo>
                          <a:pt x="3988" y="2302"/>
                        </a:lnTo>
                        <a:lnTo>
                          <a:pt x="3988" y="3439"/>
                        </a:lnTo>
                        <a:lnTo>
                          <a:pt x="3988" y="3454"/>
                        </a:lnTo>
                        <a:lnTo>
                          <a:pt x="3976" y="3461"/>
                        </a:lnTo>
                        <a:lnTo>
                          <a:pt x="2990" y="4030"/>
                        </a:lnTo>
                        <a:lnTo>
                          <a:pt x="2005" y="4598"/>
                        </a:lnTo>
                        <a:lnTo>
                          <a:pt x="1993" y="4605"/>
                        </a:lnTo>
                        <a:lnTo>
                          <a:pt x="1981" y="4598"/>
                        </a:lnTo>
                        <a:lnTo>
                          <a:pt x="996" y="4030"/>
                        </a:lnTo>
                        <a:lnTo>
                          <a:pt x="12" y="3461"/>
                        </a:lnTo>
                        <a:lnTo>
                          <a:pt x="0" y="3454"/>
                        </a:lnTo>
                        <a:lnTo>
                          <a:pt x="0" y="3439"/>
                        </a:lnTo>
                        <a:lnTo>
                          <a:pt x="0" y="2302"/>
                        </a:lnTo>
                        <a:lnTo>
                          <a:pt x="0" y="1166"/>
                        </a:lnTo>
                        <a:lnTo>
                          <a:pt x="0" y="1151"/>
                        </a:lnTo>
                        <a:lnTo>
                          <a:pt x="12" y="1144"/>
                        </a:lnTo>
                        <a:lnTo>
                          <a:pt x="996" y="576"/>
                        </a:lnTo>
                        <a:lnTo>
                          <a:pt x="1981" y="7"/>
                        </a:lnTo>
                        <a:lnTo>
                          <a:pt x="1993" y="0"/>
                        </a:lnTo>
                        <a:lnTo>
                          <a:pt x="2005" y="7"/>
                        </a:lnTo>
                      </a:path>
                    </a:pathLst>
                  </a:custGeom>
                  <a:blipFill rotWithShape="1">
                    <a:blip r:embed="rId1"/>
                    <a:stretch>
                      <a:fillRect/>
                    </a:stretch>
                  </a:blip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27402"/>
                      </a:buClr>
                      <a:buSzTx/>
                      <a:buFont typeface="Wingdings" panose="05000000000000000000" pitchFamily="2" charset="2"/>
                      <a:buNone/>
                      <a:defRPr/>
                    </a:pPr>
                    <a:endParaRPr kumimoji="0" lang="en-US" sz="1800" b="0" i="0" u="none" strike="noStrike" kern="1200" cap="none" spc="0" normalizeH="0" baseline="0" noProof="1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56" name="îṩļïḑé"/>
                  <p:cNvSpPr/>
                  <p:nvPr/>
                </p:nvSpPr>
                <p:spPr>
                  <a:xfrm>
                    <a:off x="843919" y="2397132"/>
                    <a:ext cx="2308225" cy="1685925"/>
                  </a:xfrm>
                  <a:custGeom>
                    <a:avLst/>
                    <a:gdLst/>
                    <a:ahLst/>
                    <a:cxnLst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0" y="2147483646"/>
                      </a:cxn>
                      <a:cxn ang="0">
                        <a:pos x="0" y="2147483646"/>
                      </a:cxn>
                      <a:cxn ang="0">
                        <a:pos x="0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0"/>
                      </a:cxn>
                    </a:cxnLst>
                    <a:pathLst>
                      <a:path w="4362" h="3185">
                        <a:moveTo>
                          <a:pt x="4362" y="0"/>
                        </a:moveTo>
                        <a:lnTo>
                          <a:pt x="4362" y="666"/>
                        </a:lnTo>
                        <a:lnTo>
                          <a:pt x="4362" y="1926"/>
                        </a:lnTo>
                        <a:lnTo>
                          <a:pt x="3272" y="2555"/>
                        </a:lnTo>
                        <a:lnTo>
                          <a:pt x="2181" y="3185"/>
                        </a:lnTo>
                        <a:lnTo>
                          <a:pt x="1091" y="2555"/>
                        </a:lnTo>
                        <a:lnTo>
                          <a:pt x="0" y="1926"/>
                        </a:lnTo>
                        <a:lnTo>
                          <a:pt x="0" y="666"/>
                        </a:lnTo>
                        <a:lnTo>
                          <a:pt x="0" y="0"/>
                        </a:lnTo>
                        <a:lnTo>
                          <a:pt x="1007" y="581"/>
                        </a:lnTo>
                        <a:lnTo>
                          <a:pt x="2181" y="1259"/>
                        </a:lnTo>
                        <a:lnTo>
                          <a:pt x="3356" y="581"/>
                        </a:lnTo>
                        <a:lnTo>
                          <a:pt x="4362" y="0"/>
                        </a:lnTo>
                        <a:close/>
                      </a:path>
                    </a:pathLst>
                  </a:custGeom>
                  <a:blipFill rotWithShape="1">
                    <a:blip r:embed="rId2"/>
                    <a:stretch>
                      <a:fillRect/>
                    </a:stretch>
                  </a:blip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5152" name="ïšḷiďè"/>
                <p:cNvSpPr/>
                <p:nvPr/>
              </p:nvSpPr>
              <p:spPr>
                <a:xfrm>
                  <a:off x="2520226" y="3971664"/>
                  <a:ext cx="493001" cy="609685"/>
                </a:xfrm>
                <a:custGeom>
                  <a:avLst/>
                  <a:gdLst/>
                  <a:ahLst/>
                  <a:cxnLst>
                    <a:cxn ang="0">
                      <a:pos x="448202" y="428219"/>
                    </a:cxn>
                    <a:cxn ang="0">
                      <a:pos x="553556" y="621031"/>
                    </a:cxn>
                    <a:cxn ang="0">
                      <a:pos x="472344" y="610076"/>
                    </a:cxn>
                    <a:cxn ang="0">
                      <a:pos x="443813" y="684572"/>
                    </a:cxn>
                    <a:cxn ang="0">
                      <a:pos x="327486" y="485185"/>
                    </a:cxn>
                    <a:cxn ang="0">
                      <a:pos x="371382" y="467658"/>
                    </a:cxn>
                    <a:cxn ang="0">
                      <a:pos x="448202" y="428219"/>
                    </a:cxn>
                    <a:cxn ang="0">
                      <a:pos x="103197" y="419415"/>
                    </a:cxn>
                    <a:cxn ang="0">
                      <a:pos x="133936" y="432572"/>
                    </a:cxn>
                    <a:cxn ang="0">
                      <a:pos x="223957" y="483004"/>
                    </a:cxn>
                    <a:cxn ang="0">
                      <a:pos x="127348" y="680347"/>
                    </a:cxn>
                    <a:cxn ang="0">
                      <a:pos x="83435" y="612373"/>
                    </a:cxn>
                    <a:cxn ang="0">
                      <a:pos x="0" y="621145"/>
                    </a:cxn>
                    <a:cxn ang="0">
                      <a:pos x="276778" y="145102"/>
                    </a:cxn>
                    <a:cxn ang="0">
                      <a:pos x="305334" y="202096"/>
                    </a:cxn>
                    <a:cxn ang="0">
                      <a:pos x="369036" y="210862"/>
                    </a:cxn>
                    <a:cxn ang="0">
                      <a:pos x="322907" y="256895"/>
                    </a:cxn>
                    <a:cxn ang="0">
                      <a:pos x="333891" y="320466"/>
                    </a:cxn>
                    <a:cxn ang="0">
                      <a:pos x="276778" y="289778"/>
                    </a:cxn>
                    <a:cxn ang="0">
                      <a:pos x="219665" y="320466"/>
                    </a:cxn>
                    <a:cxn ang="0">
                      <a:pos x="230648" y="256895"/>
                    </a:cxn>
                    <a:cxn ang="0">
                      <a:pos x="184519" y="210862"/>
                    </a:cxn>
                    <a:cxn ang="0">
                      <a:pos x="248222" y="202096"/>
                    </a:cxn>
                    <a:cxn ang="0">
                      <a:pos x="276820" y="96800"/>
                    </a:cxn>
                    <a:cxn ang="0">
                      <a:pos x="140594" y="232824"/>
                    </a:cxn>
                    <a:cxn ang="0">
                      <a:pos x="276820" y="368848"/>
                    </a:cxn>
                    <a:cxn ang="0">
                      <a:pos x="413046" y="232824"/>
                    </a:cxn>
                    <a:cxn ang="0">
                      <a:pos x="276820" y="96800"/>
                    </a:cxn>
                    <a:cxn ang="0">
                      <a:pos x="214200" y="1090"/>
                    </a:cxn>
                    <a:cxn ang="0">
                      <a:pos x="243861" y="6848"/>
                    </a:cxn>
                    <a:cxn ang="0">
                      <a:pos x="309778" y="6848"/>
                    </a:cxn>
                    <a:cxn ang="0">
                      <a:pos x="360313" y="20012"/>
                    </a:cxn>
                    <a:cxn ang="0">
                      <a:pos x="417439" y="52921"/>
                    </a:cxn>
                    <a:cxn ang="0">
                      <a:pos x="456990" y="92412"/>
                    </a:cxn>
                    <a:cxn ang="0">
                      <a:pos x="487752" y="147260"/>
                    </a:cxn>
                    <a:cxn ang="0">
                      <a:pos x="503132" y="199914"/>
                    </a:cxn>
                    <a:cxn ang="0">
                      <a:pos x="503132" y="265733"/>
                    </a:cxn>
                    <a:cxn ang="0">
                      <a:pos x="487752" y="316194"/>
                    </a:cxn>
                    <a:cxn ang="0">
                      <a:pos x="456990" y="373236"/>
                    </a:cxn>
                    <a:cxn ang="0">
                      <a:pos x="417439" y="412727"/>
                    </a:cxn>
                    <a:cxn ang="0">
                      <a:pos x="360313" y="443442"/>
                    </a:cxn>
                    <a:cxn ang="0">
                      <a:pos x="309778" y="458800"/>
                    </a:cxn>
                    <a:cxn ang="0">
                      <a:pos x="243861" y="458800"/>
                    </a:cxn>
                    <a:cxn ang="0">
                      <a:pos x="191129" y="443442"/>
                    </a:cxn>
                    <a:cxn ang="0">
                      <a:pos x="136200" y="412727"/>
                    </a:cxn>
                    <a:cxn ang="0">
                      <a:pos x="96649" y="373236"/>
                    </a:cxn>
                    <a:cxn ang="0">
                      <a:pos x="63692" y="316194"/>
                    </a:cxn>
                    <a:cxn ang="0">
                      <a:pos x="50510" y="265733"/>
                    </a:cxn>
                    <a:cxn ang="0">
                      <a:pos x="50510" y="199914"/>
                    </a:cxn>
                    <a:cxn ang="0">
                      <a:pos x="63692" y="147260"/>
                    </a:cxn>
                    <a:cxn ang="0">
                      <a:pos x="96649" y="92412"/>
                    </a:cxn>
                    <a:cxn ang="0">
                      <a:pos x="136200" y="52921"/>
                    </a:cxn>
                    <a:cxn ang="0">
                      <a:pos x="191129" y="20012"/>
                    </a:cxn>
                    <a:cxn ang="0">
                      <a:pos x="214200" y="1090"/>
                    </a:cxn>
                  </a:cxnLst>
                  <a:pathLst>
                    <a:path w="465255" h="575372">
                      <a:moveTo>
                        <a:pt x="376707" y="359911"/>
                      </a:moveTo>
                      <a:lnTo>
                        <a:pt x="465255" y="521967"/>
                      </a:lnTo>
                      <a:lnTo>
                        <a:pt x="396999" y="512759"/>
                      </a:lnTo>
                      <a:lnTo>
                        <a:pt x="373018" y="575372"/>
                      </a:lnTo>
                      <a:lnTo>
                        <a:pt x="275246" y="407791"/>
                      </a:lnTo>
                      <a:cubicBezTo>
                        <a:pt x="275246" y="407791"/>
                        <a:pt x="295538" y="411474"/>
                        <a:pt x="312141" y="393059"/>
                      </a:cubicBezTo>
                      <a:cubicBezTo>
                        <a:pt x="326899" y="382010"/>
                        <a:pt x="313986" y="365436"/>
                        <a:pt x="376707" y="359911"/>
                      </a:cubicBezTo>
                      <a:close/>
                      <a:moveTo>
                        <a:pt x="86735" y="352512"/>
                      </a:moveTo>
                      <a:cubicBezTo>
                        <a:pt x="86735" y="352512"/>
                        <a:pt x="90426" y="363570"/>
                        <a:pt x="112571" y="363570"/>
                      </a:cubicBezTo>
                      <a:cubicBezTo>
                        <a:pt x="162397" y="363570"/>
                        <a:pt x="145788" y="405957"/>
                        <a:pt x="188233" y="405957"/>
                      </a:cubicBezTo>
                      <a:cubicBezTo>
                        <a:pt x="188233" y="405957"/>
                        <a:pt x="107034" y="571821"/>
                        <a:pt x="107034" y="571821"/>
                      </a:cubicBezTo>
                      <a:lnTo>
                        <a:pt x="70126" y="514690"/>
                      </a:lnTo>
                      <a:lnTo>
                        <a:pt x="0" y="522062"/>
                      </a:lnTo>
                      <a:lnTo>
                        <a:pt x="86735" y="352512"/>
                      </a:lnTo>
                      <a:close/>
                      <a:moveTo>
                        <a:pt x="232628" y="121956"/>
                      </a:moveTo>
                      <a:lnTo>
                        <a:pt x="256629" y="169858"/>
                      </a:lnTo>
                      <a:lnTo>
                        <a:pt x="310170" y="177227"/>
                      </a:lnTo>
                      <a:lnTo>
                        <a:pt x="271399" y="215917"/>
                      </a:lnTo>
                      <a:lnTo>
                        <a:pt x="280630" y="269346"/>
                      </a:lnTo>
                      <a:lnTo>
                        <a:pt x="232628" y="243553"/>
                      </a:lnTo>
                      <a:lnTo>
                        <a:pt x="184625" y="269346"/>
                      </a:lnTo>
                      <a:lnTo>
                        <a:pt x="193856" y="215917"/>
                      </a:lnTo>
                      <a:lnTo>
                        <a:pt x="155085" y="177227"/>
                      </a:lnTo>
                      <a:lnTo>
                        <a:pt x="208626" y="169858"/>
                      </a:lnTo>
                      <a:lnTo>
                        <a:pt x="232628" y="121956"/>
                      </a:lnTo>
                      <a:close/>
                      <a:moveTo>
                        <a:pt x="232663" y="81359"/>
                      </a:moveTo>
                      <a:cubicBezTo>
                        <a:pt x="168028" y="81359"/>
                        <a:pt x="118167" y="131146"/>
                        <a:pt x="118167" y="195685"/>
                      </a:cubicBezTo>
                      <a:cubicBezTo>
                        <a:pt x="118167" y="258380"/>
                        <a:pt x="168028" y="310011"/>
                        <a:pt x="232663" y="310011"/>
                      </a:cubicBezTo>
                      <a:cubicBezTo>
                        <a:pt x="295451" y="310011"/>
                        <a:pt x="347159" y="258380"/>
                        <a:pt x="347159" y="195685"/>
                      </a:cubicBezTo>
                      <a:cubicBezTo>
                        <a:pt x="347159" y="131146"/>
                        <a:pt x="295451" y="81359"/>
                        <a:pt x="232663" y="81359"/>
                      </a:cubicBezTo>
                      <a:close/>
                      <a:moveTo>
                        <a:pt x="180032" y="916"/>
                      </a:moveTo>
                      <a:cubicBezTo>
                        <a:pt x="187419" y="-1159"/>
                        <a:pt x="195729" y="224"/>
                        <a:pt x="204962" y="5756"/>
                      </a:cubicBezTo>
                      <a:cubicBezTo>
                        <a:pt x="223429" y="16820"/>
                        <a:pt x="241897" y="16820"/>
                        <a:pt x="260364" y="5756"/>
                      </a:cubicBezTo>
                      <a:cubicBezTo>
                        <a:pt x="278831" y="-5308"/>
                        <a:pt x="293604" y="224"/>
                        <a:pt x="302838" y="16820"/>
                      </a:cubicBezTo>
                      <a:cubicBezTo>
                        <a:pt x="313918" y="35259"/>
                        <a:pt x="330538" y="44479"/>
                        <a:pt x="350852" y="44479"/>
                      </a:cubicBezTo>
                      <a:cubicBezTo>
                        <a:pt x="373013" y="44479"/>
                        <a:pt x="382246" y="55543"/>
                        <a:pt x="384093" y="77671"/>
                      </a:cubicBezTo>
                      <a:cubicBezTo>
                        <a:pt x="384093" y="97954"/>
                        <a:pt x="393326" y="114550"/>
                        <a:pt x="409947" y="123770"/>
                      </a:cubicBezTo>
                      <a:cubicBezTo>
                        <a:pt x="428414" y="134834"/>
                        <a:pt x="432107" y="149586"/>
                        <a:pt x="422874" y="168025"/>
                      </a:cubicBezTo>
                      <a:cubicBezTo>
                        <a:pt x="411793" y="186465"/>
                        <a:pt x="411793" y="204905"/>
                        <a:pt x="422874" y="223345"/>
                      </a:cubicBezTo>
                      <a:cubicBezTo>
                        <a:pt x="432107" y="241784"/>
                        <a:pt x="428414" y="256536"/>
                        <a:pt x="409947" y="265756"/>
                      </a:cubicBezTo>
                      <a:cubicBezTo>
                        <a:pt x="393326" y="276820"/>
                        <a:pt x="384093" y="293416"/>
                        <a:pt x="384093" y="313699"/>
                      </a:cubicBezTo>
                      <a:cubicBezTo>
                        <a:pt x="382246" y="335827"/>
                        <a:pt x="373013" y="345047"/>
                        <a:pt x="350852" y="346891"/>
                      </a:cubicBezTo>
                      <a:cubicBezTo>
                        <a:pt x="330538" y="346891"/>
                        <a:pt x="313918" y="356111"/>
                        <a:pt x="302838" y="372706"/>
                      </a:cubicBezTo>
                      <a:cubicBezTo>
                        <a:pt x="293604" y="391146"/>
                        <a:pt x="278831" y="394834"/>
                        <a:pt x="260364" y="385614"/>
                      </a:cubicBezTo>
                      <a:cubicBezTo>
                        <a:pt x="241897" y="374550"/>
                        <a:pt x="223429" y="374550"/>
                        <a:pt x="204962" y="385614"/>
                      </a:cubicBezTo>
                      <a:cubicBezTo>
                        <a:pt x="186495" y="394834"/>
                        <a:pt x="171722" y="391146"/>
                        <a:pt x="160641" y="372706"/>
                      </a:cubicBezTo>
                      <a:cubicBezTo>
                        <a:pt x="151408" y="356111"/>
                        <a:pt x="134787" y="346891"/>
                        <a:pt x="114474" y="346891"/>
                      </a:cubicBezTo>
                      <a:cubicBezTo>
                        <a:pt x="92313" y="345047"/>
                        <a:pt x="81233" y="335827"/>
                        <a:pt x="81233" y="313699"/>
                      </a:cubicBezTo>
                      <a:cubicBezTo>
                        <a:pt x="81233" y="293416"/>
                        <a:pt x="71999" y="276820"/>
                        <a:pt x="53532" y="265756"/>
                      </a:cubicBezTo>
                      <a:cubicBezTo>
                        <a:pt x="36912" y="256536"/>
                        <a:pt x="31372" y="241784"/>
                        <a:pt x="42452" y="223345"/>
                      </a:cubicBezTo>
                      <a:cubicBezTo>
                        <a:pt x="53532" y="204905"/>
                        <a:pt x="53532" y="186465"/>
                        <a:pt x="42452" y="168025"/>
                      </a:cubicBezTo>
                      <a:cubicBezTo>
                        <a:pt x="31372" y="149586"/>
                        <a:pt x="36912" y="134834"/>
                        <a:pt x="53532" y="123770"/>
                      </a:cubicBezTo>
                      <a:cubicBezTo>
                        <a:pt x="71999" y="114550"/>
                        <a:pt x="81233" y="97954"/>
                        <a:pt x="81233" y="77671"/>
                      </a:cubicBezTo>
                      <a:cubicBezTo>
                        <a:pt x="81233" y="55543"/>
                        <a:pt x="92313" y="44479"/>
                        <a:pt x="114474" y="44479"/>
                      </a:cubicBezTo>
                      <a:cubicBezTo>
                        <a:pt x="134787" y="44479"/>
                        <a:pt x="151408" y="35259"/>
                        <a:pt x="160641" y="16820"/>
                      </a:cubicBezTo>
                      <a:cubicBezTo>
                        <a:pt x="166182" y="8522"/>
                        <a:pt x="172645" y="2990"/>
                        <a:pt x="180032" y="91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5150" name="iṥļïḋè"/>
              <p:cNvSpPr txBox="1"/>
              <p:nvPr/>
            </p:nvSpPr>
            <p:spPr>
              <a:xfrm>
                <a:off x="1882032" y="4764506"/>
                <a:ext cx="2303907" cy="3875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b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2800" b="1" dirty="0"/>
                  <a:t>培训内容</a:t>
                </a:r>
                <a:endParaRPr lang="zh-CN" altLang="en-US" sz="2800" b="1" dirty="0"/>
              </a:p>
            </p:txBody>
          </p:sp>
        </p:grpSp>
        <p:cxnSp>
          <p:nvCxnSpPr>
            <p:cNvPr id="156" name="直接连接符 155"/>
            <p:cNvCxnSpPr/>
            <p:nvPr/>
          </p:nvCxnSpPr>
          <p:spPr>
            <a:xfrm>
              <a:off x="5078393" y="1321909"/>
              <a:ext cx="0" cy="4423876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5" name="íšḻïḋê"/>
            <p:cNvGrpSpPr/>
            <p:nvPr/>
          </p:nvGrpSpPr>
          <p:grpSpPr>
            <a:xfrm>
              <a:off x="5618932" y="2598519"/>
              <a:ext cx="5552124" cy="956416"/>
              <a:chOff x="5618932" y="3069924"/>
              <a:chExt cx="5552124" cy="956416"/>
            </a:xfrm>
          </p:grpSpPr>
          <p:sp>
            <p:nvSpPr>
              <p:cNvPr id="98" name="íṡḷïḋé"/>
              <p:cNvSpPr/>
              <p:nvPr/>
            </p:nvSpPr>
            <p:spPr>
              <a:xfrm>
                <a:off x="6097541" y="3127145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íşḷíḋé"/>
              <p:cNvSpPr/>
              <p:nvPr/>
            </p:nvSpPr>
            <p:spPr>
              <a:xfrm>
                <a:off x="5619716" y="3069981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íṧḻiḋê"/>
              <p:cNvSpPr/>
              <p:nvPr/>
            </p:nvSpPr>
            <p:spPr>
              <a:xfrm>
                <a:off x="5687977" y="3138260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47" name="íṩḻïḍê"/>
              <p:cNvSpPr/>
              <p:nvPr/>
            </p:nvSpPr>
            <p:spPr>
              <a:xfrm>
                <a:off x="6778761" y="3363937"/>
                <a:ext cx="3735827" cy="368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EHS管理体系内容</a:t>
                </a:r>
                <a:endParaRPr lang="zh-CN" altLang="en-US" sz="2400" b="1" dirty="0"/>
              </a:p>
            </p:txBody>
          </p:sp>
          <p:sp>
            <p:nvSpPr>
              <p:cNvPr id="118" name="íṣḷîdè"/>
              <p:cNvSpPr/>
              <p:nvPr/>
            </p:nvSpPr>
            <p:spPr>
              <a:xfrm>
                <a:off x="5878472" y="3365330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26" name="îS1îḓè"/>
            <p:cNvGrpSpPr/>
            <p:nvPr/>
          </p:nvGrpSpPr>
          <p:grpSpPr>
            <a:xfrm>
              <a:off x="5618932" y="1388765"/>
              <a:ext cx="5552124" cy="956416"/>
              <a:chOff x="5618932" y="1838709"/>
              <a:chExt cx="5552124" cy="956416"/>
            </a:xfrm>
          </p:grpSpPr>
          <p:sp>
            <p:nvSpPr>
              <p:cNvPr id="104" name="ïŝliḑè"/>
              <p:cNvSpPr/>
              <p:nvPr/>
            </p:nvSpPr>
            <p:spPr>
              <a:xfrm>
                <a:off x="6097541" y="1895708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isļiďe"/>
              <p:cNvSpPr/>
              <p:nvPr/>
            </p:nvSpPr>
            <p:spPr>
              <a:xfrm>
                <a:off x="5619716" y="1838544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îṥḻîḋê"/>
              <p:cNvSpPr/>
              <p:nvPr/>
            </p:nvSpPr>
            <p:spPr>
              <a:xfrm>
                <a:off x="5687977" y="1906823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ïşľîḑê"/>
              <p:cNvSpPr/>
              <p:nvPr/>
            </p:nvSpPr>
            <p:spPr>
              <a:xfrm>
                <a:off x="5878472" y="2133892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43" name="îṥ1ïḑé"/>
              <p:cNvSpPr/>
              <p:nvPr/>
            </p:nvSpPr>
            <p:spPr>
              <a:xfrm>
                <a:off x="6778761" y="2086673"/>
                <a:ext cx="3735827" cy="4604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olidFill>
                      <a:srgbClr val="FF0000"/>
                    </a:solidFill>
                    <a:sym typeface="微软雅黑" panose="020B0503020204020204" charset="-122"/>
                  </a:rPr>
                  <a:t>EHS管理体系介绍</a:t>
                </a:r>
                <a:endParaRPr lang="zh-CN" altLang="en-US" sz="2400" b="1" dirty="0">
                  <a:solidFill>
                    <a:srgbClr val="FF0000"/>
                  </a:solidFill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127" name="îŝ1íḋe"/>
            <p:cNvGrpSpPr/>
            <p:nvPr/>
          </p:nvGrpSpPr>
          <p:grpSpPr>
            <a:xfrm>
              <a:off x="5618932" y="3808273"/>
              <a:ext cx="5552124" cy="956416"/>
              <a:chOff x="5618932" y="4272335"/>
              <a:chExt cx="5552124" cy="956416"/>
            </a:xfrm>
          </p:grpSpPr>
          <p:sp>
            <p:nvSpPr>
              <p:cNvPr id="103" name="ïṥḷíḑè"/>
              <p:cNvSpPr/>
              <p:nvPr/>
            </p:nvSpPr>
            <p:spPr>
              <a:xfrm>
                <a:off x="6097541" y="4329779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íślîḋe"/>
              <p:cNvSpPr/>
              <p:nvPr/>
            </p:nvSpPr>
            <p:spPr>
              <a:xfrm>
                <a:off x="5619716" y="4272615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ísļïḋê"/>
              <p:cNvSpPr/>
              <p:nvPr/>
            </p:nvSpPr>
            <p:spPr>
              <a:xfrm>
                <a:off x="5687977" y="4340894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ïṥľïďe"/>
              <p:cNvSpPr/>
              <p:nvPr/>
            </p:nvSpPr>
            <p:spPr>
              <a:xfrm>
                <a:off x="5878472" y="4567964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38" name="i$líḑe"/>
              <p:cNvSpPr/>
              <p:nvPr/>
            </p:nvSpPr>
            <p:spPr>
              <a:xfrm>
                <a:off x="7071488" y="4538716"/>
                <a:ext cx="3735827" cy="42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/>
                  <a:t>常见危险状态处理</a:t>
                </a:r>
                <a:endParaRPr lang="zh-CN" altLang="en-US" sz="2400" b="1" dirty="0"/>
              </a:p>
            </p:txBody>
          </p:sp>
        </p:grpSp>
        <p:grpSp>
          <p:nvGrpSpPr>
            <p:cNvPr id="5128" name="íṩḷîḑê"/>
            <p:cNvGrpSpPr/>
            <p:nvPr/>
          </p:nvGrpSpPr>
          <p:grpSpPr>
            <a:xfrm>
              <a:off x="5618932" y="5018026"/>
              <a:ext cx="5552124" cy="956416"/>
              <a:chOff x="5618932" y="4272335"/>
              <a:chExt cx="5552124" cy="956416"/>
            </a:xfrm>
          </p:grpSpPr>
          <p:sp>
            <p:nvSpPr>
              <p:cNvPr id="33" name="iSļïḍè"/>
              <p:cNvSpPr/>
              <p:nvPr/>
            </p:nvSpPr>
            <p:spPr>
              <a:xfrm>
                <a:off x="6097541" y="4330002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íśḻíḋê"/>
              <p:cNvSpPr/>
              <p:nvPr/>
            </p:nvSpPr>
            <p:spPr>
              <a:xfrm>
                <a:off x="5619716" y="4272838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î$ḷiḋè"/>
              <p:cNvSpPr/>
              <p:nvPr/>
            </p:nvSpPr>
            <p:spPr>
              <a:xfrm>
                <a:off x="5687977" y="4341117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iŝlidê"/>
              <p:cNvSpPr/>
              <p:nvPr/>
            </p:nvSpPr>
            <p:spPr>
              <a:xfrm>
                <a:off x="5878472" y="4568187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33" name="işḷîḋè"/>
              <p:cNvSpPr/>
              <p:nvPr/>
            </p:nvSpPr>
            <p:spPr>
              <a:xfrm>
                <a:off x="6925727" y="4564826"/>
                <a:ext cx="3416209" cy="368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/>
                  <a:t>消防安全知识</a:t>
                </a:r>
                <a:endParaRPr lang="zh-CN" altLang="en-US" sz="2400" b="1" dirty="0"/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矩形 1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1">
              <a:alphaModFix amt="42000"/>
            </a:blip>
            <a:stretch>
              <a:fillRect/>
            </a:stretch>
          </a:blipFill>
          <a:ln w="28575">
            <a:noFill/>
          </a:ln>
        </p:spPr>
        <p:txBody>
          <a:bodyPr vert="eaVert"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908050" lvl="0" indent="-436245" eaLnBrk="1" fontAlgn="ctr" hangingPunct="1">
              <a:buNone/>
            </a:pP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2771" name="Rectangle 2"/>
          <p:cNvSpPr>
            <a:spLocks noGrp="1"/>
          </p:cNvSpPr>
          <p:nvPr>
            <p:ph type="title" idx="4294967295"/>
          </p:nvPr>
        </p:nvSpPr>
        <p:spPr>
          <a:xfrm>
            <a:off x="739775" y="1304925"/>
            <a:ext cx="389255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1</a:t>
            </a:r>
            <a:r>
              <a:rPr lang="zh-CN" altLang="en-US" sz="3200" b="1" dirty="0"/>
              <a:t>、消防工作的方针</a:t>
            </a:r>
            <a:endParaRPr lang="zh-CN" altLang="en-US" sz="3200" b="1" dirty="0"/>
          </a:p>
        </p:txBody>
      </p:sp>
      <p:sp>
        <p:nvSpPr>
          <p:cNvPr id="32772" name="Rectangle 5"/>
          <p:cNvSpPr/>
          <p:nvPr/>
        </p:nvSpPr>
        <p:spPr>
          <a:xfrm>
            <a:off x="2795588" y="2738438"/>
            <a:ext cx="6840537" cy="9350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</a:rPr>
              <a:t>　预防为主，防消结合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32773" name="Rectangle 12" descr="蓝色面巾纸"/>
          <p:cNvSpPr/>
          <p:nvPr/>
        </p:nvSpPr>
        <p:spPr>
          <a:xfrm>
            <a:off x="827088" y="144463"/>
            <a:ext cx="1868487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708025" y="1073150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zh-CN" sz="3400" dirty="0"/>
            </a:br>
            <a:r>
              <a:rPr lang="en-US" altLang="zh-CN" sz="3400" dirty="0"/>
              <a:t> 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、燃烧的条件</a:t>
            </a:r>
            <a:br>
              <a:rPr lang="zh-CN" altLang="en-US" sz="3200" dirty="0"/>
            </a:br>
            <a:endParaRPr lang="zh-CN" altLang="en-US" sz="3200" dirty="0"/>
          </a:p>
        </p:txBody>
      </p:sp>
      <p:sp>
        <p:nvSpPr>
          <p:cNvPr id="33795" name="Rectangle 3"/>
          <p:cNvSpPr>
            <a:spLocks noGrp="1"/>
          </p:cNvSpPr>
          <p:nvPr>
            <p:ph idx="4294967295"/>
          </p:nvPr>
        </p:nvSpPr>
        <p:spPr>
          <a:xfrm>
            <a:off x="827088" y="2463800"/>
            <a:ext cx="4114800" cy="649288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dirty="0">
                <a:solidFill>
                  <a:srgbClr val="0070C0"/>
                </a:solidFill>
              </a:rPr>
              <a:t>物质燃烧三要素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 eaLnBrk="1" hangingPunct="1"/>
            <a:endParaRPr lang="zh-CN" altLang="en-US" sz="3400" dirty="0"/>
          </a:p>
          <a:p>
            <a:pPr eaLnBrk="1" hangingPunct="1">
              <a:buNone/>
            </a:pPr>
            <a:endParaRPr lang="zh-CN" altLang="en-US" b="1" dirty="0"/>
          </a:p>
          <a:p>
            <a:pPr eaLnBrk="1" hangingPunct="1"/>
            <a:endParaRPr lang="zh-CN" altLang="en-US" sz="3400" dirty="0"/>
          </a:p>
          <a:p>
            <a:pPr eaLnBrk="1" hangingPunct="1"/>
            <a:endParaRPr lang="zh-CN" altLang="en-US" sz="3400" dirty="0"/>
          </a:p>
          <a:p>
            <a:pPr eaLnBrk="1" hangingPunct="1"/>
            <a:endParaRPr lang="zh-CN" altLang="en-US" sz="3400" dirty="0"/>
          </a:p>
          <a:p>
            <a:pPr eaLnBrk="1" hangingPunct="1">
              <a:buNone/>
            </a:pPr>
            <a:endParaRPr lang="en-US" altLang="zh-CN" sz="3400" dirty="0"/>
          </a:p>
        </p:txBody>
      </p:sp>
      <p:sp>
        <p:nvSpPr>
          <p:cNvPr id="33796" name="Line 4"/>
          <p:cNvSpPr/>
          <p:nvPr/>
        </p:nvSpPr>
        <p:spPr>
          <a:xfrm>
            <a:off x="708025" y="2058988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3797" name="Picture 5" descr="20101020025804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0" y="3376613"/>
            <a:ext cx="2951163" cy="2274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Rectangle 6"/>
          <p:cNvSpPr/>
          <p:nvPr/>
        </p:nvSpPr>
        <p:spPr>
          <a:xfrm>
            <a:off x="4941888" y="2365375"/>
            <a:ext cx="7107237" cy="3286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469900" lvl="0" indent="-469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助燃物：主要有空气中的氧气（含量大 于</a:t>
            </a:r>
            <a:r>
              <a:rPr lang="en-US" altLang="zh-CN" sz="2400" dirty="0">
                <a:solidFill>
                  <a:srgbClr val="0070C0"/>
                </a:solidFill>
              </a:rPr>
              <a:t>20%</a:t>
            </a:r>
            <a:r>
              <a:rPr lang="zh-CN" altLang="en-US" sz="2400" dirty="0">
                <a:solidFill>
                  <a:srgbClr val="0070C0"/>
                </a:solidFill>
              </a:rPr>
              <a:t>）’各种氧化剂；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marL="469900" lvl="0" indent="-469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可燃物：包括气体、液体、固体；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marL="469900" lvl="0" indent="-469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着火源：明火、电火花、静电、冲击与摩擦火花、自燃发热、高温管道及容器表面、绝热压缩、光热射线 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33799" name="Rectangle 12" descr="蓝色面巾纸"/>
          <p:cNvSpPr/>
          <p:nvPr/>
        </p:nvSpPr>
        <p:spPr>
          <a:xfrm>
            <a:off x="827088" y="144463"/>
            <a:ext cx="1868487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877888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3</a:t>
            </a:r>
            <a:r>
              <a:rPr lang="zh-CN" altLang="en-US" sz="3200" b="1" dirty="0"/>
              <a:t>、燃烧的类型</a:t>
            </a:r>
            <a:endParaRPr lang="zh-CN" altLang="en-US" sz="3200" b="1" dirty="0"/>
          </a:p>
        </p:txBody>
      </p:sp>
      <p:sp>
        <p:nvSpPr>
          <p:cNvPr id="34819" name="Rectangle 3"/>
          <p:cNvSpPr>
            <a:spLocks noGrp="1"/>
          </p:cNvSpPr>
          <p:nvPr>
            <p:ph idx="4294967295"/>
          </p:nvPr>
        </p:nvSpPr>
        <p:spPr>
          <a:xfrm>
            <a:off x="501650" y="1916113"/>
            <a:ext cx="11144250" cy="40973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燃烧可分为闪燃、自燃和点燃等几种；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闪燃：在液体表面上能产生足够的可燃蒸汽，遇火能产生一闪即灭的燃烧现象； 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自燃：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1</a:t>
            </a:r>
            <a:r>
              <a:rPr lang="zh-CN" altLang="en-US" sz="2000" dirty="0">
                <a:solidFill>
                  <a:srgbClr val="0070C0"/>
                </a:solidFill>
              </a:rPr>
              <a:t>、本身自燃是由于物质内部所产生的物理、化学及生物化学过程产生热量，积累不散，当达到一定温度，就会燃烧。 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2</a:t>
            </a:r>
            <a:r>
              <a:rPr lang="zh-CN" altLang="en-US" sz="2000" dirty="0">
                <a:solidFill>
                  <a:srgbClr val="0070C0"/>
                </a:solidFill>
              </a:rPr>
              <a:t>、受热自燃是由外来热源将可燃物加热，使其整体温度达到自燃温度，未与明火接触就发生燃烧。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点燃：亦称强制着火。即可燃物质与明火接触引起燃烧，在火源移除去后仍能保持继续燃烧的现象 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34820" name="Line 4"/>
          <p:cNvSpPr/>
          <p:nvPr/>
        </p:nvSpPr>
        <p:spPr>
          <a:xfrm>
            <a:off x="712788" y="1828800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1" name="Rectangle 12" descr="蓝色面巾纸"/>
          <p:cNvSpPr/>
          <p:nvPr/>
        </p:nvSpPr>
        <p:spPr>
          <a:xfrm>
            <a:off x="827088" y="144463"/>
            <a:ext cx="186848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854075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4</a:t>
            </a:r>
            <a:r>
              <a:rPr lang="zh-CN" altLang="en-US" sz="3200" b="1" dirty="0"/>
              <a:t>、火灾的分类</a:t>
            </a:r>
            <a:endParaRPr lang="zh-CN" altLang="en-US" sz="3200" b="1" dirty="0"/>
          </a:p>
        </p:txBody>
      </p:sp>
      <p:sp>
        <p:nvSpPr>
          <p:cNvPr id="35843" name="Rectangle 3"/>
          <p:cNvSpPr>
            <a:spLocks noGrp="1"/>
          </p:cNvSpPr>
          <p:nvPr>
            <p:ph idx="4294967295"/>
          </p:nvPr>
        </p:nvSpPr>
        <p:spPr>
          <a:xfrm>
            <a:off x="827088" y="1916113"/>
            <a:ext cx="11364912" cy="368458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火灾：在时间或空间上失去控制的燃烧所造成的灾害 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燃烧的类型：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</a:rPr>
              <a:t>A</a:t>
            </a:r>
            <a:r>
              <a:rPr lang="zh-CN" altLang="en-US" sz="2000" dirty="0">
                <a:solidFill>
                  <a:srgbClr val="0070C0"/>
                </a:solidFill>
              </a:rPr>
              <a:t>类：指含碳固体物料火灾，如木材、棉毛、麻、纸张等燃烧的火灾。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</a:rPr>
              <a:t>B</a:t>
            </a:r>
            <a:r>
              <a:rPr lang="zh-CN" altLang="en-US" sz="2000" dirty="0">
                <a:solidFill>
                  <a:srgbClr val="0070C0"/>
                </a:solidFill>
              </a:rPr>
              <a:t>类：指液体火灾和可熔化的固体物质火灾，如汽油、煤油、柴油、甲醇等燃烧的火灾。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</a:rPr>
              <a:t>C</a:t>
            </a:r>
            <a:r>
              <a:rPr lang="zh-CN" altLang="en-US" sz="2000" dirty="0">
                <a:solidFill>
                  <a:srgbClr val="0070C0"/>
                </a:solidFill>
              </a:rPr>
              <a:t>类：指气体火灾，如煤气、天然气、甲烷等燃烧的火灾。 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</a:rPr>
              <a:t>D</a:t>
            </a:r>
            <a:r>
              <a:rPr lang="zh-CN" altLang="en-US" sz="2000" dirty="0">
                <a:solidFill>
                  <a:srgbClr val="0070C0"/>
                </a:solidFill>
              </a:rPr>
              <a:t>类：指金属火灾，如钾、钠、镁等燃烧的火灾。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70C0"/>
                </a:solidFill>
              </a:rPr>
              <a:t>E</a:t>
            </a:r>
            <a:r>
              <a:rPr lang="zh-CN" altLang="en-US" sz="2000" dirty="0">
                <a:solidFill>
                  <a:srgbClr val="0070C0"/>
                </a:solidFill>
              </a:rPr>
              <a:t>电气火灾。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35844" name="Line 4"/>
          <p:cNvSpPr/>
          <p:nvPr/>
        </p:nvSpPr>
        <p:spPr>
          <a:xfrm>
            <a:off x="827088" y="1709738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45" name="Rectangle 12" descr="蓝色面巾纸"/>
          <p:cNvSpPr/>
          <p:nvPr/>
        </p:nvSpPr>
        <p:spPr>
          <a:xfrm>
            <a:off x="827088" y="144463"/>
            <a:ext cx="186848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981075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5</a:t>
            </a:r>
            <a:r>
              <a:rPr lang="zh-CN" altLang="en-US" sz="3200" b="1" dirty="0"/>
              <a:t>、易燃易爆物火灾特点</a:t>
            </a:r>
            <a:endParaRPr lang="zh-CN" altLang="en-US" sz="3200" b="1" dirty="0"/>
          </a:p>
        </p:txBody>
      </p:sp>
      <p:sp>
        <p:nvSpPr>
          <p:cNvPr id="36867" name="Rectangle 3"/>
          <p:cNvSpPr>
            <a:spLocks noGrp="1"/>
          </p:cNvSpPr>
          <p:nvPr>
            <p:ph idx="4294967295"/>
          </p:nvPr>
        </p:nvSpPr>
        <p:spPr>
          <a:xfrm>
            <a:off x="827088" y="2214563"/>
            <a:ext cx="10972800" cy="373856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</a:rPr>
              <a:t>爆炸危险性大；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</a:rPr>
              <a:t>燃烧速度快、蔓延迅速、易形成大面积燃烧；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</a:rPr>
              <a:t>易发生多次复燃或多次爆炸；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</a:rPr>
              <a:t>易形成立体火灾；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</a:rPr>
              <a:t>可燃气体及可燃、易燃液体燃烧蔓延方向往往是其扩散的相反方向；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</a:rPr>
              <a:t>常伴有有毒、腐蚀性物质的产生，易造成伤亡事故。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o"/>
            </a:pPr>
            <a:endParaRPr lang="en-US" altLang="zh-CN" sz="2400" dirty="0">
              <a:solidFill>
                <a:srgbClr val="0070C0"/>
              </a:solidFill>
            </a:endParaRPr>
          </a:p>
        </p:txBody>
      </p:sp>
      <p:sp>
        <p:nvSpPr>
          <p:cNvPr id="36868" name="Line 4"/>
          <p:cNvSpPr/>
          <p:nvPr/>
        </p:nvSpPr>
        <p:spPr>
          <a:xfrm>
            <a:off x="827088" y="1920875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69" name="Rectangle 12" descr="蓝色面巾纸"/>
          <p:cNvSpPr/>
          <p:nvPr/>
        </p:nvSpPr>
        <p:spPr>
          <a:xfrm>
            <a:off x="827088" y="144463"/>
            <a:ext cx="186848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927100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6</a:t>
            </a:r>
            <a:r>
              <a:rPr lang="zh-CN" altLang="en-US" sz="3200" b="1" dirty="0"/>
              <a:t>、防火防爆措施</a:t>
            </a:r>
            <a:endParaRPr lang="zh-CN" altLang="en-US" sz="3200" b="1" dirty="0"/>
          </a:p>
        </p:txBody>
      </p:sp>
      <p:sp>
        <p:nvSpPr>
          <p:cNvPr id="37891" name="Rectangle 3"/>
          <p:cNvSpPr>
            <a:spLocks noGrp="1"/>
          </p:cNvSpPr>
          <p:nvPr>
            <p:ph idx="4294967295"/>
          </p:nvPr>
        </p:nvSpPr>
        <p:spPr>
          <a:xfrm>
            <a:off x="827088" y="1895475"/>
            <a:ext cx="11044237" cy="42481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防火防爆的根本性措施：工艺革新，以不燃物或者难燃物代替可燃物或易燃物，以燃爆危险性小的物质代替危险性大的物质；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生产设备及系统密闭化，及时排除跑、冒、滴、漏现象；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采取通风除尘措施，确保可燃物浓度控制在爆炸下限以下；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设置可燃气体浓度检测报警仪器；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对反应易冲料岗位设置紧急冷却和放料装置；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带压设备设置安全阀，以防超压引起爆炸。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37892" name="Line 4"/>
          <p:cNvSpPr/>
          <p:nvPr/>
        </p:nvSpPr>
        <p:spPr>
          <a:xfrm>
            <a:off x="827088" y="1743075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3" name="Rectangle 12" descr="蓝色面巾纸"/>
          <p:cNvSpPr/>
          <p:nvPr/>
        </p:nvSpPr>
        <p:spPr>
          <a:xfrm>
            <a:off x="827088" y="158750"/>
            <a:ext cx="186848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firewall_31490"/>
          <p:cNvSpPr>
            <a:spLocks noChangeAspect="1"/>
          </p:cNvSpPr>
          <p:nvPr/>
        </p:nvSpPr>
        <p:spPr>
          <a:xfrm>
            <a:off x="7804150" y="2022475"/>
            <a:ext cx="4587875" cy="37322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702" h="5459">
                <a:moveTo>
                  <a:pt x="926" y="2662"/>
                </a:moveTo>
                <a:lnTo>
                  <a:pt x="0" y="2662"/>
                </a:lnTo>
                <a:lnTo>
                  <a:pt x="0" y="1693"/>
                </a:lnTo>
                <a:lnTo>
                  <a:pt x="926" y="1693"/>
                </a:lnTo>
                <a:lnTo>
                  <a:pt x="926" y="2662"/>
                </a:lnTo>
                <a:close/>
                <a:moveTo>
                  <a:pt x="0" y="5459"/>
                </a:moveTo>
                <a:lnTo>
                  <a:pt x="926" y="5459"/>
                </a:lnTo>
                <a:lnTo>
                  <a:pt x="926" y="4491"/>
                </a:lnTo>
                <a:lnTo>
                  <a:pt x="0" y="4491"/>
                </a:lnTo>
                <a:lnTo>
                  <a:pt x="0" y="5459"/>
                </a:lnTo>
                <a:close/>
                <a:moveTo>
                  <a:pt x="8" y="4100"/>
                </a:moveTo>
                <a:lnTo>
                  <a:pt x="2455" y="4100"/>
                </a:lnTo>
                <a:lnTo>
                  <a:pt x="2455" y="3131"/>
                </a:lnTo>
                <a:lnTo>
                  <a:pt x="8" y="3131"/>
                </a:lnTo>
                <a:lnTo>
                  <a:pt x="8" y="4100"/>
                </a:lnTo>
                <a:close/>
                <a:moveTo>
                  <a:pt x="3066" y="3131"/>
                </a:moveTo>
                <a:lnTo>
                  <a:pt x="3066" y="4100"/>
                </a:lnTo>
                <a:lnTo>
                  <a:pt x="3566" y="4100"/>
                </a:lnTo>
                <a:cubicBezTo>
                  <a:pt x="3480" y="3712"/>
                  <a:pt x="3487" y="3395"/>
                  <a:pt x="3555" y="3131"/>
                </a:cubicBezTo>
                <a:lnTo>
                  <a:pt x="3066" y="3131"/>
                </a:lnTo>
                <a:close/>
                <a:moveTo>
                  <a:pt x="1537" y="4491"/>
                </a:moveTo>
                <a:lnTo>
                  <a:pt x="1537" y="5459"/>
                </a:lnTo>
                <a:lnTo>
                  <a:pt x="3984" y="5459"/>
                </a:lnTo>
                <a:lnTo>
                  <a:pt x="3984" y="5209"/>
                </a:lnTo>
                <a:cubicBezTo>
                  <a:pt x="3852" y="4948"/>
                  <a:pt x="3752" y="4710"/>
                  <a:pt x="3677" y="4491"/>
                </a:cubicBezTo>
                <a:lnTo>
                  <a:pt x="1537" y="4491"/>
                </a:lnTo>
                <a:close/>
                <a:moveTo>
                  <a:pt x="3984" y="2411"/>
                </a:moveTo>
                <a:lnTo>
                  <a:pt x="3984" y="1693"/>
                </a:lnTo>
                <a:lnTo>
                  <a:pt x="1537" y="1693"/>
                </a:lnTo>
                <a:lnTo>
                  <a:pt x="1537" y="2662"/>
                </a:lnTo>
                <a:lnTo>
                  <a:pt x="3770" y="2662"/>
                </a:lnTo>
                <a:cubicBezTo>
                  <a:pt x="3834" y="2570"/>
                  <a:pt x="3906" y="2487"/>
                  <a:pt x="3984" y="2411"/>
                </a:cubicBezTo>
                <a:close/>
                <a:moveTo>
                  <a:pt x="5871" y="1919"/>
                </a:moveTo>
                <a:cubicBezTo>
                  <a:pt x="5533" y="1116"/>
                  <a:pt x="4767" y="874"/>
                  <a:pt x="5427" y="0"/>
                </a:cubicBezTo>
                <a:cubicBezTo>
                  <a:pt x="5102" y="210"/>
                  <a:pt x="4826" y="697"/>
                  <a:pt x="5135" y="1314"/>
                </a:cubicBezTo>
                <a:cubicBezTo>
                  <a:pt x="6054" y="3227"/>
                  <a:pt x="5098" y="3628"/>
                  <a:pt x="4747" y="3470"/>
                </a:cubicBezTo>
                <a:cubicBezTo>
                  <a:pt x="3961" y="3079"/>
                  <a:pt x="4799" y="2366"/>
                  <a:pt x="4891" y="2195"/>
                </a:cubicBezTo>
                <a:cubicBezTo>
                  <a:pt x="5033" y="2004"/>
                  <a:pt x="5034" y="1830"/>
                  <a:pt x="4924" y="1538"/>
                </a:cubicBezTo>
                <a:cubicBezTo>
                  <a:pt x="4931" y="1804"/>
                  <a:pt x="4882" y="2021"/>
                  <a:pt x="4510" y="2277"/>
                </a:cubicBezTo>
                <a:cubicBezTo>
                  <a:pt x="3892" y="2695"/>
                  <a:pt x="3278" y="3391"/>
                  <a:pt x="4323" y="5323"/>
                </a:cubicBezTo>
                <a:cubicBezTo>
                  <a:pt x="4323" y="5324"/>
                  <a:pt x="6702" y="3896"/>
                  <a:pt x="5871" y="1919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>
          <a:xfrm>
            <a:off x="811213" y="981075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6</a:t>
            </a:r>
            <a:r>
              <a:rPr lang="zh-CN" altLang="en-US" sz="3200" b="1" dirty="0"/>
              <a:t>、防火防爆措施</a:t>
            </a:r>
            <a:endParaRPr lang="zh-CN" altLang="en-US" sz="3200" b="1" dirty="0"/>
          </a:p>
        </p:txBody>
      </p:sp>
      <p:sp>
        <p:nvSpPr>
          <p:cNvPr id="38916" name="Rectangle 3"/>
          <p:cNvSpPr>
            <a:spLocks noGrp="1"/>
          </p:cNvSpPr>
          <p:nvPr>
            <p:ph idx="4294967295"/>
          </p:nvPr>
        </p:nvSpPr>
        <p:spPr>
          <a:xfrm>
            <a:off x="336550" y="2022475"/>
            <a:ext cx="8326438" cy="3086100"/>
          </a:xfrm>
          <a:ln/>
        </p:spPr>
        <p:txBody>
          <a:bodyPr vert="horz" wrap="square" lIns="91440" tIns="45720" rIns="91440" bIns="45720" anchor="t" anchorCtr="0"/>
          <a:p>
            <a:pPr marL="495300" indent="-4953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带压设备设置安全阀，以防超压引起爆炸。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marL="495300" indent="-4953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易燃易爆物料的输送时，采用惰性气体保护，降低或消除燃爆危险性。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marL="495300" indent="-4953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加强检修明火作业管理，实行动火签证制度。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marL="495300" indent="-4953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对高温设备表面进行保温或隔热，禁止在高温表面烘烤衣物。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marL="495300" indent="-4953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易燃易爆区内电气设备选用防爆型。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marL="495300" indent="-4953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对易燃易爆场所内的设备、管道等进行静电接地保护。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marL="495300" indent="-4953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</a:rPr>
              <a:t>设置防雷保护装置，预防雷电火花引发火灾爆炸事故。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38917" name="Line 4"/>
          <p:cNvSpPr/>
          <p:nvPr/>
        </p:nvSpPr>
        <p:spPr>
          <a:xfrm>
            <a:off x="685800" y="1814513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18" name="Rectangle 12" descr="蓝色面巾纸"/>
          <p:cNvSpPr/>
          <p:nvPr/>
        </p:nvSpPr>
        <p:spPr>
          <a:xfrm>
            <a:off x="827088" y="158750"/>
            <a:ext cx="186848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141413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7</a:t>
            </a:r>
            <a:r>
              <a:rPr lang="zh-CN" altLang="en-US" sz="3200" b="1" dirty="0"/>
              <a:t>、火灾的扑救</a:t>
            </a:r>
            <a:r>
              <a:rPr lang="zh-CN" altLang="en-US" dirty="0"/>
              <a:t> </a:t>
            </a:r>
            <a:endParaRPr lang="zh-CN" altLang="en-US" sz="3400" b="1" dirty="0">
              <a:solidFill>
                <a:srgbClr val="3333FF"/>
              </a:solidFill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4294967295"/>
          </p:nvPr>
        </p:nvSpPr>
        <p:spPr>
          <a:xfrm>
            <a:off x="827088" y="2176463"/>
            <a:ext cx="11018837" cy="3513137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dirty="0"/>
              <a:t>灭火原理：</a:t>
            </a:r>
            <a:endParaRPr lang="zh-CN" altLang="en-US" sz="2800" dirty="0"/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0070C0"/>
                </a:solidFill>
              </a:rPr>
              <a:t>防止燃烧三要素的同时存在，消除三要素中的其中一个。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dirty="0"/>
              <a:t>灭火的战术原则：</a:t>
            </a:r>
            <a:endParaRPr lang="zh-CN" altLang="en-US" sz="2800" dirty="0"/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0070C0"/>
                </a:solidFill>
              </a:rPr>
              <a:t>先控制、后消灭；先救人、后救物。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9940" name="Line 4"/>
          <p:cNvSpPr/>
          <p:nvPr/>
        </p:nvSpPr>
        <p:spPr>
          <a:xfrm>
            <a:off x="827088" y="1997075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1" name="Rectangle 12" descr="蓝色面巾纸"/>
          <p:cNvSpPr/>
          <p:nvPr/>
        </p:nvSpPr>
        <p:spPr>
          <a:xfrm>
            <a:off x="827088" y="158750"/>
            <a:ext cx="186848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981075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7</a:t>
            </a:r>
            <a:r>
              <a:rPr lang="zh-CN" altLang="en-US" sz="3200" b="1" dirty="0"/>
              <a:t>、火灾的扑救    </a:t>
            </a:r>
            <a:r>
              <a:rPr lang="zh-CN" altLang="en-US" sz="1800" b="1" dirty="0"/>
              <a:t>灭火的方法</a:t>
            </a:r>
            <a:endParaRPr lang="zh-CN" altLang="en-US" sz="1800" b="1" dirty="0"/>
          </a:p>
        </p:txBody>
      </p:sp>
      <p:sp>
        <p:nvSpPr>
          <p:cNvPr id="40963" name="Rectangle 3"/>
          <p:cNvSpPr>
            <a:spLocks noGrp="1"/>
          </p:cNvSpPr>
          <p:nvPr>
            <p:ph idx="4294967295"/>
          </p:nvPr>
        </p:nvSpPr>
        <p:spPr>
          <a:xfrm>
            <a:off x="665163" y="2419350"/>
            <a:ext cx="11326812" cy="29400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</a:rPr>
              <a:t>1</a:t>
            </a:r>
            <a:r>
              <a:rPr lang="zh-CN" altLang="en-US" sz="2400" dirty="0">
                <a:solidFill>
                  <a:srgbClr val="0070C0"/>
                </a:solidFill>
              </a:rPr>
              <a:t>）冷却法：使燃烧物质的温度降低到燃点以下；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</a:rPr>
              <a:t>2</a:t>
            </a:r>
            <a:r>
              <a:rPr lang="zh-CN" altLang="en-US" sz="2400" dirty="0">
                <a:solidFill>
                  <a:srgbClr val="0070C0"/>
                </a:solidFill>
              </a:rPr>
              <a:t>）窒息法：断绝氧气的供应，使燃烧区空气含氧量下降到</a:t>
            </a:r>
            <a:r>
              <a:rPr lang="en-US" altLang="zh-CN" sz="2400" dirty="0">
                <a:solidFill>
                  <a:srgbClr val="0070C0"/>
                </a:solidFill>
              </a:rPr>
              <a:t>16%</a:t>
            </a:r>
            <a:r>
              <a:rPr lang="zh-CN" altLang="en-US" sz="2400" dirty="0">
                <a:solidFill>
                  <a:srgbClr val="0070C0"/>
                </a:solidFill>
              </a:rPr>
              <a:t>以下；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</a:rPr>
              <a:t>3</a:t>
            </a:r>
            <a:r>
              <a:rPr lang="zh-CN" altLang="en-US" sz="2400" dirty="0">
                <a:solidFill>
                  <a:srgbClr val="0070C0"/>
                </a:solidFill>
              </a:rPr>
              <a:t>）隔离法：将可燃物与火源隔开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</a:rPr>
              <a:t>4</a:t>
            </a:r>
            <a:r>
              <a:rPr lang="zh-CN" altLang="en-US" sz="2400" dirty="0">
                <a:solidFill>
                  <a:srgbClr val="0070C0"/>
                </a:solidFill>
              </a:rPr>
              <a:t>）抑制法（中断化学反应法）：也叫化学中断法，是将含氟溴的化学灭火剂喷到燃烧物上，覆盖火焰。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  <p:sp>
        <p:nvSpPr>
          <p:cNvPr id="40964" name="Line 4"/>
          <p:cNvSpPr/>
          <p:nvPr/>
        </p:nvSpPr>
        <p:spPr>
          <a:xfrm>
            <a:off x="827088" y="1828800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5" name="Rectangle 12" descr="蓝色面巾纸"/>
          <p:cNvSpPr/>
          <p:nvPr/>
        </p:nvSpPr>
        <p:spPr>
          <a:xfrm>
            <a:off x="827088" y="158750"/>
            <a:ext cx="186848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Line 4"/>
          <p:cNvSpPr/>
          <p:nvPr/>
        </p:nvSpPr>
        <p:spPr>
          <a:xfrm>
            <a:off x="965200" y="1819275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65200" y="2154238"/>
          <a:ext cx="10845800" cy="3662363"/>
        </p:xfrm>
        <a:graphic>
          <a:graphicData uri="http://schemas.openxmlformats.org/drawingml/2006/table">
            <a:tbl>
              <a:tblPr/>
              <a:tblGrid>
                <a:gridCol w="1809115"/>
                <a:gridCol w="1805940"/>
                <a:gridCol w="1809115"/>
                <a:gridCol w="1806575"/>
                <a:gridCol w="1809115"/>
                <a:gridCol w="1805940"/>
              </a:tblGrid>
              <a:tr h="640048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火灾类型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灭火器选用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固体物质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液体物质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气体物质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金属物质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带电物质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1721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640048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ABC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干粉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灭火器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起火初期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640048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二氧化碳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灭火器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但效果不好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低压可用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640048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泡沫水基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灭火器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550451"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干沙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fontAlgn="base" hangingPunct="0"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fontAlgn="base" hangingPunct="0">
                        <a:defRPr sz="2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eaLnBrk="0" fontAlgn="base" hangingPunct="0">
                        <a:defRPr sz="21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eaLnBrk="0" fontAlgn="base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fontAlgn="base" hangingPunct="0"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2740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</a:tbl>
          </a:graphicData>
        </a:graphic>
      </p:graphicFrame>
      <p:sp>
        <p:nvSpPr>
          <p:cNvPr id="42038" name="Rectangle 55"/>
          <p:cNvSpPr/>
          <p:nvPr/>
        </p:nvSpPr>
        <p:spPr>
          <a:xfrm>
            <a:off x="827088" y="9302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、火灾的扑救　</a:t>
            </a:r>
            <a:r>
              <a:rPr lang="zh-CN" altLang="en-US" sz="1800" b="1" dirty="0"/>
              <a:t>灭火器的选用</a:t>
            </a:r>
            <a:endParaRPr lang="zh-CN" altLang="en-US" sz="1800" b="1" dirty="0"/>
          </a:p>
        </p:txBody>
      </p:sp>
      <p:sp>
        <p:nvSpPr>
          <p:cNvPr id="42039" name="Rectangle 12" descr="蓝色面巾纸"/>
          <p:cNvSpPr/>
          <p:nvPr/>
        </p:nvSpPr>
        <p:spPr>
          <a:xfrm>
            <a:off x="827088" y="158750"/>
            <a:ext cx="186848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606425" y="2325688"/>
            <a:ext cx="10877550" cy="402431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b="1" dirty="0"/>
              <a:t>EHS</a:t>
            </a:r>
            <a:r>
              <a:rPr lang="zh-CN" altLang="en-US" sz="2500" b="1" i="1" dirty="0">
                <a:solidFill>
                  <a:srgbClr val="2E7427"/>
                </a:solidFill>
              </a:rPr>
              <a:t>即环境、健康和安全</a:t>
            </a:r>
            <a:endParaRPr lang="zh-CN" altLang="en-US" sz="2500" b="1" i="1" dirty="0">
              <a:solidFill>
                <a:srgbClr val="2E7427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3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500" dirty="0"/>
              <a:t>          </a:t>
            </a:r>
            <a:r>
              <a:rPr lang="en-US" altLang="zh-CN" sz="2700" b="1" dirty="0">
                <a:solidFill>
                  <a:srgbClr val="2E7427"/>
                </a:solidFill>
              </a:rPr>
              <a:t>E</a:t>
            </a:r>
            <a:r>
              <a:rPr lang="en-US" altLang="zh-CN" sz="2700" dirty="0"/>
              <a:t>nvironment                            </a:t>
            </a:r>
            <a:r>
              <a:rPr lang="en-US" altLang="zh-CN" sz="2700" b="1" dirty="0">
                <a:solidFill>
                  <a:srgbClr val="2E7427"/>
                </a:solidFill>
              </a:rPr>
              <a:t>H</a:t>
            </a:r>
            <a:r>
              <a:rPr lang="en-US" altLang="zh-CN" sz="2700" dirty="0"/>
              <a:t>ealth                       </a:t>
            </a:r>
            <a:r>
              <a:rPr lang="en-US" altLang="zh-CN" sz="2700" b="1" dirty="0">
                <a:solidFill>
                  <a:srgbClr val="2E7427"/>
                </a:solidFill>
              </a:rPr>
              <a:t>S</a:t>
            </a:r>
            <a:r>
              <a:rPr lang="en-US" altLang="zh-CN" sz="2700" dirty="0"/>
              <a:t>afety</a:t>
            </a:r>
            <a:endParaRPr lang="en-US" altLang="zh-CN" sz="25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500" dirty="0"/>
              <a:t>                </a:t>
            </a:r>
            <a:r>
              <a:rPr lang="zh-CN" altLang="en-US" sz="2500" b="1" dirty="0"/>
              <a:t>环 境                                       健 康                             安 全  </a:t>
            </a:r>
            <a:endParaRPr lang="zh-CN" altLang="en-US" sz="2500" b="1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5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500" b="1" dirty="0">
                <a:solidFill>
                  <a:srgbClr val="6600FF"/>
                </a:solidFill>
              </a:rPr>
              <a:t>标准：  </a:t>
            </a:r>
            <a:r>
              <a:rPr lang="en-US" altLang="zh-CN" sz="2500" b="1" dirty="0">
                <a:solidFill>
                  <a:srgbClr val="6600FF"/>
                </a:solidFill>
              </a:rPr>
              <a:t>ISO14000                          OHSAS18000</a:t>
            </a:r>
            <a:endParaRPr lang="en-US" altLang="zh-CN" sz="2500" b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500" b="1" dirty="0">
                <a:solidFill>
                  <a:srgbClr val="6600FF"/>
                </a:solidFill>
              </a:rPr>
              <a:t>           </a:t>
            </a:r>
            <a:r>
              <a:rPr lang="zh-CN" altLang="en-US" sz="2500" b="1" dirty="0">
                <a:solidFill>
                  <a:srgbClr val="6600FF"/>
                </a:solidFill>
              </a:rPr>
              <a:t>环境管理体系                职业健康和安全管理体系</a:t>
            </a:r>
            <a:endParaRPr lang="zh-CN" altLang="en-US" sz="2500" b="1" dirty="0">
              <a:solidFill>
                <a:srgbClr val="6600FF"/>
              </a:solidFill>
            </a:endParaRPr>
          </a:p>
        </p:txBody>
      </p:sp>
      <p:sp>
        <p:nvSpPr>
          <p:cNvPr id="2" name="Line 4"/>
          <p:cNvSpPr/>
          <p:nvPr/>
        </p:nvSpPr>
        <p:spPr>
          <a:xfrm>
            <a:off x="606425" y="2092325"/>
            <a:ext cx="4932363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" name="Rectangle 8"/>
          <p:cNvSpPr/>
          <p:nvPr/>
        </p:nvSpPr>
        <p:spPr>
          <a:xfrm>
            <a:off x="606425" y="1203325"/>
            <a:ext cx="4826000" cy="43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/>
              <a:t>1</a:t>
            </a:r>
            <a:r>
              <a:rPr lang="zh-CN" altLang="en-US" sz="3600" b="1" dirty="0"/>
              <a:t>、</a:t>
            </a:r>
            <a:r>
              <a:rPr lang="en-US" altLang="zh-CN" sz="3600" b="1" dirty="0"/>
              <a:t>EHS</a:t>
            </a:r>
            <a:r>
              <a:rPr lang="zh-CN" altLang="en-US" sz="3600" b="1" dirty="0"/>
              <a:t>的含义</a:t>
            </a:r>
            <a:endParaRPr lang="zh-CN" altLang="en-US" sz="3600" b="1" dirty="0"/>
          </a:p>
        </p:txBody>
      </p:sp>
      <p:sp>
        <p:nvSpPr>
          <p:cNvPr id="6149" name="Rectangle 15" descr="蓝色面巾纸"/>
          <p:cNvSpPr/>
          <p:nvPr/>
        </p:nvSpPr>
        <p:spPr>
          <a:xfrm>
            <a:off x="606425" y="120650"/>
            <a:ext cx="3132138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一、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管理体系介绍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charRg st="14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6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charRg st="69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33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charRg st="133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77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charRg st="177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Line 4"/>
          <p:cNvSpPr/>
          <p:nvPr/>
        </p:nvSpPr>
        <p:spPr>
          <a:xfrm>
            <a:off x="877888" y="1771650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3011" name="Picture 6" descr="7"/>
          <p:cNvPicPr>
            <a:picLocks noGrp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827088" y="2190750"/>
            <a:ext cx="10875962" cy="3810000"/>
          </a:xfrm>
          <a:ln/>
        </p:spPr>
      </p:pic>
      <p:sp>
        <p:nvSpPr>
          <p:cNvPr id="43012" name="Rectangle 5"/>
          <p:cNvSpPr/>
          <p:nvPr/>
        </p:nvSpPr>
        <p:spPr>
          <a:xfrm>
            <a:off x="842963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、火灾的扑救</a:t>
            </a:r>
            <a:r>
              <a:rPr lang="zh-CN" altLang="en-US" sz="3800" dirty="0"/>
              <a:t> </a:t>
            </a:r>
            <a:endParaRPr lang="zh-CN" altLang="en-US" sz="3400" b="1" dirty="0">
              <a:solidFill>
                <a:srgbClr val="3333FF"/>
              </a:solidFill>
            </a:endParaRPr>
          </a:p>
        </p:txBody>
      </p:sp>
      <p:sp>
        <p:nvSpPr>
          <p:cNvPr id="43013" name="Rectangle 2"/>
          <p:cNvSpPr>
            <a:spLocks noGrp="1"/>
          </p:cNvSpPr>
          <p:nvPr>
            <p:ph type="title" idx="4294967295"/>
          </p:nvPr>
        </p:nvSpPr>
        <p:spPr>
          <a:xfrm>
            <a:off x="3832225" y="981075"/>
            <a:ext cx="2519363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1800" b="1" dirty="0"/>
              <a:t>灭火器的使用</a:t>
            </a:r>
            <a:endParaRPr lang="zh-CN" altLang="en-US" sz="1800" b="1" dirty="0"/>
          </a:p>
        </p:txBody>
      </p:sp>
      <p:sp>
        <p:nvSpPr>
          <p:cNvPr id="43014" name="Rectangle 12" descr="蓝色面巾纸"/>
          <p:cNvSpPr/>
          <p:nvPr/>
        </p:nvSpPr>
        <p:spPr>
          <a:xfrm>
            <a:off x="827088" y="158750"/>
            <a:ext cx="1868487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857250"/>
            <a:ext cx="109728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7</a:t>
            </a:r>
            <a:r>
              <a:rPr lang="zh-CN" altLang="en-US" sz="3200" b="1" dirty="0"/>
              <a:t>、火灾的扑救　</a:t>
            </a:r>
            <a:r>
              <a:rPr lang="zh-CN" altLang="en-US" sz="1800" b="1" dirty="0"/>
              <a:t>灭火器的使用注意</a:t>
            </a:r>
            <a:endParaRPr lang="zh-CN" altLang="en-US" sz="1800" b="1" dirty="0"/>
          </a:p>
        </p:txBody>
      </p:sp>
      <p:sp>
        <p:nvSpPr>
          <p:cNvPr id="44035" name="Line 4"/>
          <p:cNvSpPr/>
          <p:nvPr/>
        </p:nvSpPr>
        <p:spPr>
          <a:xfrm>
            <a:off x="827088" y="1627188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4036" name="Picture 8" descr="7"/>
          <p:cNvPicPr>
            <a:picLocks noGrp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827088" y="1893888"/>
            <a:ext cx="10744200" cy="3941762"/>
          </a:xfrm>
          <a:ln/>
        </p:spPr>
      </p:pic>
      <p:sp>
        <p:nvSpPr>
          <p:cNvPr id="44037" name="Rectangle 5"/>
          <p:cNvSpPr/>
          <p:nvPr/>
        </p:nvSpPr>
        <p:spPr>
          <a:xfrm>
            <a:off x="1919288" y="3333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zh-CN" altLang="zh-CN" sz="3400" b="1" dirty="0">
              <a:solidFill>
                <a:srgbClr val="3333FF"/>
              </a:solidFill>
            </a:endParaRPr>
          </a:p>
        </p:txBody>
      </p:sp>
      <p:sp>
        <p:nvSpPr>
          <p:cNvPr id="44038" name="Rectangle 12" descr="蓝色面巾纸"/>
          <p:cNvSpPr/>
          <p:nvPr/>
        </p:nvSpPr>
        <p:spPr>
          <a:xfrm>
            <a:off x="827088" y="158750"/>
            <a:ext cx="1868487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893763"/>
            <a:ext cx="109728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7</a:t>
            </a:r>
            <a:r>
              <a:rPr lang="zh-CN" altLang="en-US" sz="3200" b="1" dirty="0"/>
              <a:t>、火灾的扑救　</a:t>
            </a:r>
            <a:r>
              <a:rPr lang="zh-CN" altLang="en-US" sz="1800" b="1" dirty="0"/>
              <a:t>消防栓的使用</a:t>
            </a:r>
            <a:endParaRPr lang="zh-CN" altLang="en-US" sz="1800" b="1" dirty="0"/>
          </a:p>
        </p:txBody>
      </p:sp>
      <p:sp>
        <p:nvSpPr>
          <p:cNvPr id="45059" name="Line 4"/>
          <p:cNvSpPr/>
          <p:nvPr/>
        </p:nvSpPr>
        <p:spPr>
          <a:xfrm>
            <a:off x="827088" y="1831975"/>
            <a:ext cx="68040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5060" name="图片 5" descr="xf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0" y="2000250"/>
            <a:ext cx="10499725" cy="380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Rectangle 12" descr="蓝色面巾纸"/>
          <p:cNvSpPr/>
          <p:nvPr/>
        </p:nvSpPr>
        <p:spPr>
          <a:xfrm>
            <a:off x="827088" y="158750"/>
            <a:ext cx="1868487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747713" y="998538"/>
            <a:ext cx="109728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>
                <a:solidFill>
                  <a:srgbClr val="3333FF"/>
                </a:solidFill>
              </a:rPr>
              <a:t>8</a:t>
            </a:r>
            <a:r>
              <a:rPr lang="zh-CN" altLang="en-US" sz="3200" b="1" dirty="0">
                <a:solidFill>
                  <a:srgbClr val="3333FF"/>
                </a:solidFill>
              </a:rPr>
              <a:t>、防止违章动火的六大禁令</a:t>
            </a:r>
            <a:endParaRPr lang="zh-CN" altLang="en-US" sz="3200" b="1" dirty="0">
              <a:solidFill>
                <a:srgbClr val="3333FF"/>
              </a:solidFill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idx="4294967295"/>
          </p:nvPr>
        </p:nvSpPr>
        <p:spPr>
          <a:xfrm>
            <a:off x="827088" y="1822450"/>
            <a:ext cx="6621462" cy="38195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accent2"/>
                </a:solidFill>
              </a:rPr>
              <a:t>没有批准的动火证，任何情况严格禁止动火</a:t>
            </a:r>
            <a:endParaRPr lang="zh-CN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accent2"/>
                </a:solidFill>
              </a:rPr>
              <a:t>不与生产系统隔绝，严格禁止动火；</a:t>
            </a:r>
            <a:endParaRPr lang="zh-CN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accent2"/>
                </a:solidFill>
              </a:rPr>
              <a:t>不进行清洗、置换合格，严格禁止动火；</a:t>
            </a:r>
            <a:endParaRPr lang="zh-CN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accent2"/>
                </a:solidFill>
              </a:rPr>
              <a:t>不把周围易燃物消除，严格禁止动火；</a:t>
            </a:r>
            <a:endParaRPr lang="zh-CN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accent2"/>
                </a:solidFill>
              </a:rPr>
              <a:t>没有消防措施，无人监护，严格禁止动火。 </a:t>
            </a:r>
            <a:endParaRPr lang="zh-CN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accent2"/>
                </a:solidFill>
              </a:rPr>
              <a:t>不按时作动火分析，严格动火。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46084" name="Rectangle 12" descr="蓝色面巾纸"/>
          <p:cNvSpPr/>
          <p:nvPr/>
        </p:nvSpPr>
        <p:spPr>
          <a:xfrm>
            <a:off x="827088" y="158750"/>
            <a:ext cx="186848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消防安全知识</a:t>
            </a:r>
            <a:endParaRPr lang="zh-CN" altLang="en-US" sz="2000" b="1" dirty="0"/>
          </a:p>
        </p:txBody>
      </p:sp>
      <p:sp>
        <p:nvSpPr>
          <p:cNvPr id="46085" name="flame-on-bricks_28662"/>
          <p:cNvSpPr>
            <a:spLocks noChangeAspect="1"/>
          </p:cNvSpPr>
          <p:nvPr/>
        </p:nvSpPr>
        <p:spPr>
          <a:xfrm>
            <a:off x="7788275" y="1922463"/>
            <a:ext cx="3771900" cy="3619500"/>
          </a:xfrm>
          <a:custGeom>
            <a:avLst/>
            <a:gdLst/>
            <a:ahLst/>
            <a:cxnLst>
              <a:cxn ang="0">
                <a:pos x="4423589" y="134282374"/>
              </a:cxn>
              <a:cxn ang="0">
                <a:pos x="41017768" y="95516315"/>
              </a:cxn>
              <a:cxn ang="0">
                <a:pos x="4423589" y="49244177"/>
              </a:cxn>
              <a:cxn ang="0">
                <a:pos x="41017768" y="7111187"/>
              </a:cxn>
              <a:cxn ang="0">
                <a:pos x="43244870" y="2663150"/>
              </a:cxn>
              <a:cxn ang="0">
                <a:pos x="45441128" y="49244177"/>
              </a:cxn>
              <a:cxn ang="0">
                <a:pos x="64341482" y="51468347"/>
              </a:cxn>
              <a:cxn ang="0">
                <a:pos x="4423589" y="53661395"/>
              </a:cxn>
              <a:cxn ang="0">
                <a:pos x="62114411" y="91068242"/>
              </a:cxn>
              <a:cxn ang="0">
                <a:pos x="62114411" y="95516315"/>
              </a:cxn>
              <a:cxn ang="0">
                <a:pos x="45441128" y="134282374"/>
              </a:cxn>
              <a:cxn ang="0">
                <a:pos x="90913335" y="98883253"/>
              </a:cxn>
              <a:cxn ang="0">
                <a:pos x="95336887" y="98883253"/>
              </a:cxn>
              <a:cxn ang="0">
                <a:pos x="130446195" y="134282374"/>
              </a:cxn>
              <a:cxn ang="0">
                <a:pos x="132642683" y="101570591"/>
              </a:cxn>
              <a:cxn ang="0">
                <a:pos x="134869785" y="136506507"/>
              </a:cxn>
              <a:cxn ang="0">
                <a:pos x="2227337" y="138730411"/>
              </a:cxn>
              <a:cxn ang="0">
                <a:pos x="0" y="4887283"/>
              </a:cxn>
              <a:cxn ang="0">
                <a:pos x="103806044" y="113915"/>
              </a:cxn>
              <a:cxn ang="0">
                <a:pos x="133254874" y="59567606"/>
              </a:cxn>
              <a:cxn ang="0">
                <a:pos x="137616530" y="39369001"/>
              </a:cxn>
              <a:cxn ang="0">
                <a:pos x="121345407" y="101972809"/>
              </a:cxn>
              <a:cxn ang="0">
                <a:pos x="118839740" y="102930261"/>
              </a:cxn>
              <a:cxn ang="0">
                <a:pos x="117942849" y="98729939"/>
              </a:cxn>
              <a:cxn ang="0">
                <a:pos x="119860772" y="88198194"/>
              </a:cxn>
              <a:cxn ang="0">
                <a:pos x="104950683" y="94560479"/>
              </a:cxn>
              <a:cxn ang="0">
                <a:pos x="112869619" y="72168826"/>
              </a:cxn>
              <a:cxn ang="0">
                <a:pos x="73120091" y="98173986"/>
              </a:cxn>
              <a:cxn ang="0">
                <a:pos x="76522649" y="40110084"/>
              </a:cxn>
              <a:cxn ang="0">
                <a:pos x="87411320" y="21826191"/>
              </a:cxn>
              <a:cxn ang="0">
                <a:pos x="94711658" y="37855559"/>
              </a:cxn>
              <a:cxn ang="0">
                <a:pos x="98949434" y="39214542"/>
              </a:cxn>
              <a:cxn ang="0">
                <a:pos x="101609829" y="577114"/>
              </a:cxn>
            </a:cxnLst>
            <a:pathLst>
              <a:path w="609267" h="584638">
                <a:moveTo>
                  <a:pt x="18643" y="402525"/>
                </a:moveTo>
                <a:lnTo>
                  <a:pt x="18643" y="565893"/>
                </a:lnTo>
                <a:lnTo>
                  <a:pt x="172868" y="565893"/>
                </a:lnTo>
                <a:lnTo>
                  <a:pt x="172868" y="402525"/>
                </a:lnTo>
                <a:lnTo>
                  <a:pt x="18643" y="402525"/>
                </a:lnTo>
                <a:close/>
                <a:moveTo>
                  <a:pt x="18643" y="29968"/>
                </a:moveTo>
                <a:lnTo>
                  <a:pt x="18643" y="207525"/>
                </a:lnTo>
                <a:lnTo>
                  <a:pt x="172868" y="207525"/>
                </a:lnTo>
                <a:lnTo>
                  <a:pt x="172868" y="29968"/>
                </a:lnTo>
                <a:lnTo>
                  <a:pt x="18643" y="29968"/>
                </a:lnTo>
                <a:close/>
                <a:moveTo>
                  <a:pt x="9387" y="11223"/>
                </a:moveTo>
                <a:lnTo>
                  <a:pt x="182254" y="11223"/>
                </a:lnTo>
                <a:cubicBezTo>
                  <a:pt x="187339" y="11223"/>
                  <a:pt x="191510" y="15389"/>
                  <a:pt x="191510" y="20596"/>
                </a:cubicBezTo>
                <a:lnTo>
                  <a:pt x="191510" y="207525"/>
                </a:lnTo>
                <a:lnTo>
                  <a:pt x="261779" y="207525"/>
                </a:lnTo>
                <a:cubicBezTo>
                  <a:pt x="266993" y="207525"/>
                  <a:pt x="271165" y="211691"/>
                  <a:pt x="271165" y="216898"/>
                </a:cubicBezTo>
                <a:cubicBezTo>
                  <a:pt x="271165" y="221974"/>
                  <a:pt x="266993" y="226140"/>
                  <a:pt x="261779" y="226140"/>
                </a:cubicBezTo>
                <a:lnTo>
                  <a:pt x="18643" y="226140"/>
                </a:lnTo>
                <a:lnTo>
                  <a:pt x="18643" y="383780"/>
                </a:lnTo>
                <a:lnTo>
                  <a:pt x="261779" y="383780"/>
                </a:lnTo>
                <a:cubicBezTo>
                  <a:pt x="266863" y="383780"/>
                  <a:pt x="271165" y="387946"/>
                  <a:pt x="271165" y="393153"/>
                </a:cubicBezTo>
                <a:cubicBezTo>
                  <a:pt x="271165" y="398360"/>
                  <a:pt x="266993" y="402525"/>
                  <a:pt x="261779" y="402525"/>
                </a:cubicBezTo>
                <a:lnTo>
                  <a:pt x="191510" y="402525"/>
                </a:lnTo>
                <a:lnTo>
                  <a:pt x="191510" y="565893"/>
                </a:lnTo>
                <a:lnTo>
                  <a:pt x="383151" y="565893"/>
                </a:lnTo>
                <a:lnTo>
                  <a:pt x="383151" y="416714"/>
                </a:lnTo>
                <a:cubicBezTo>
                  <a:pt x="383151" y="411507"/>
                  <a:pt x="387323" y="407342"/>
                  <a:pt x="392407" y="407342"/>
                </a:cubicBezTo>
                <a:cubicBezTo>
                  <a:pt x="397622" y="407342"/>
                  <a:pt x="401794" y="411507"/>
                  <a:pt x="401794" y="416714"/>
                </a:cubicBezTo>
                <a:lnTo>
                  <a:pt x="401794" y="565893"/>
                </a:lnTo>
                <a:lnTo>
                  <a:pt x="549761" y="565893"/>
                </a:lnTo>
                <a:lnTo>
                  <a:pt x="549761" y="437412"/>
                </a:lnTo>
                <a:cubicBezTo>
                  <a:pt x="549761" y="432205"/>
                  <a:pt x="553933" y="428039"/>
                  <a:pt x="559018" y="428039"/>
                </a:cubicBezTo>
                <a:cubicBezTo>
                  <a:pt x="564232" y="428039"/>
                  <a:pt x="568404" y="432205"/>
                  <a:pt x="568404" y="437412"/>
                </a:cubicBezTo>
                <a:lnTo>
                  <a:pt x="568404" y="575266"/>
                </a:lnTo>
                <a:cubicBezTo>
                  <a:pt x="568404" y="580473"/>
                  <a:pt x="564232" y="584638"/>
                  <a:pt x="559018" y="584638"/>
                </a:cubicBezTo>
                <a:lnTo>
                  <a:pt x="9387" y="584638"/>
                </a:lnTo>
                <a:cubicBezTo>
                  <a:pt x="4172" y="584638"/>
                  <a:pt x="0" y="580473"/>
                  <a:pt x="0" y="575266"/>
                </a:cubicBezTo>
                <a:lnTo>
                  <a:pt x="0" y="20596"/>
                </a:lnTo>
                <a:cubicBezTo>
                  <a:pt x="0" y="15389"/>
                  <a:pt x="4172" y="11223"/>
                  <a:pt x="9387" y="11223"/>
                </a:cubicBezTo>
                <a:close/>
                <a:moveTo>
                  <a:pt x="437487" y="480"/>
                </a:moveTo>
                <a:cubicBezTo>
                  <a:pt x="442963" y="2302"/>
                  <a:pt x="569290" y="48118"/>
                  <a:pt x="546215" y="260272"/>
                </a:cubicBezTo>
                <a:cubicBezTo>
                  <a:pt x="550908" y="259100"/>
                  <a:pt x="556644" y="256627"/>
                  <a:pt x="561598" y="251030"/>
                </a:cubicBezTo>
                <a:cubicBezTo>
                  <a:pt x="569811" y="241789"/>
                  <a:pt x="578546" y="221355"/>
                  <a:pt x="573071" y="176061"/>
                </a:cubicBezTo>
                <a:cubicBezTo>
                  <a:pt x="572549" y="171505"/>
                  <a:pt x="575417" y="167210"/>
                  <a:pt x="579980" y="165909"/>
                </a:cubicBezTo>
                <a:cubicBezTo>
                  <a:pt x="584413" y="164737"/>
                  <a:pt x="589106" y="166950"/>
                  <a:pt x="590931" y="171245"/>
                </a:cubicBezTo>
                <a:cubicBezTo>
                  <a:pt x="591713" y="172937"/>
                  <a:pt x="665502" y="346174"/>
                  <a:pt x="511406" y="429734"/>
                </a:cubicBezTo>
                <a:cubicBezTo>
                  <a:pt x="507104" y="433379"/>
                  <a:pt x="503063" y="433769"/>
                  <a:pt x="501498" y="433769"/>
                </a:cubicBezTo>
                <a:cubicBezTo>
                  <a:pt x="501238" y="433769"/>
                  <a:pt x="501107" y="433769"/>
                  <a:pt x="500846" y="433769"/>
                </a:cubicBezTo>
                <a:cubicBezTo>
                  <a:pt x="496675" y="433509"/>
                  <a:pt x="493155" y="430515"/>
                  <a:pt x="492242" y="426350"/>
                </a:cubicBezTo>
                <a:cubicBezTo>
                  <a:pt x="491330" y="422185"/>
                  <a:pt x="493415" y="418020"/>
                  <a:pt x="497066" y="416068"/>
                </a:cubicBezTo>
                <a:cubicBezTo>
                  <a:pt x="498109" y="415678"/>
                  <a:pt x="499021" y="415157"/>
                  <a:pt x="499934" y="414636"/>
                </a:cubicBezTo>
                <a:cubicBezTo>
                  <a:pt x="501889" y="412033"/>
                  <a:pt x="506452" y="402141"/>
                  <a:pt x="505149" y="371685"/>
                </a:cubicBezTo>
                <a:cubicBezTo>
                  <a:pt x="494849" y="382878"/>
                  <a:pt x="478293" y="395113"/>
                  <a:pt x="452480" y="402141"/>
                </a:cubicBezTo>
                <a:cubicBezTo>
                  <a:pt x="448699" y="403183"/>
                  <a:pt x="444527" y="401751"/>
                  <a:pt x="442311" y="398497"/>
                </a:cubicBezTo>
                <a:cubicBezTo>
                  <a:pt x="440095" y="395243"/>
                  <a:pt x="440095" y="390948"/>
                  <a:pt x="442441" y="387694"/>
                </a:cubicBezTo>
                <a:cubicBezTo>
                  <a:pt x="442832" y="387173"/>
                  <a:pt x="470471" y="348387"/>
                  <a:pt x="475685" y="304134"/>
                </a:cubicBezTo>
                <a:cubicBezTo>
                  <a:pt x="452871" y="349949"/>
                  <a:pt x="403070" y="419452"/>
                  <a:pt x="312464" y="415157"/>
                </a:cubicBezTo>
                <a:cubicBezTo>
                  <a:pt x="311030" y="415027"/>
                  <a:pt x="309465" y="414506"/>
                  <a:pt x="308162" y="413725"/>
                </a:cubicBezTo>
                <a:cubicBezTo>
                  <a:pt x="307119" y="413205"/>
                  <a:pt x="206474" y="350860"/>
                  <a:pt x="278307" y="219403"/>
                </a:cubicBezTo>
                <a:cubicBezTo>
                  <a:pt x="295125" y="188686"/>
                  <a:pt x="310247" y="177753"/>
                  <a:pt x="322502" y="169032"/>
                </a:cubicBezTo>
                <a:cubicBezTo>
                  <a:pt x="337625" y="158099"/>
                  <a:pt x="349749" y="149379"/>
                  <a:pt x="361482" y="98878"/>
                </a:cubicBezTo>
                <a:cubicBezTo>
                  <a:pt x="362265" y="95494"/>
                  <a:pt x="365002" y="92761"/>
                  <a:pt x="368392" y="91980"/>
                </a:cubicBezTo>
                <a:cubicBezTo>
                  <a:pt x="371912" y="91199"/>
                  <a:pt x="375432" y="92371"/>
                  <a:pt x="377778" y="95104"/>
                </a:cubicBezTo>
                <a:cubicBezTo>
                  <a:pt x="378821" y="96275"/>
                  <a:pt x="403591" y="126341"/>
                  <a:pt x="399159" y="159531"/>
                </a:cubicBezTo>
                <a:cubicBezTo>
                  <a:pt x="397855" y="168382"/>
                  <a:pt x="394726" y="176581"/>
                  <a:pt x="389642" y="184000"/>
                </a:cubicBezTo>
                <a:cubicBezTo>
                  <a:pt x="398768" y="181137"/>
                  <a:pt x="408676" y="175670"/>
                  <a:pt x="417019" y="165258"/>
                </a:cubicBezTo>
                <a:cubicBezTo>
                  <a:pt x="439182" y="137535"/>
                  <a:pt x="442050" y="84301"/>
                  <a:pt x="425363" y="11414"/>
                </a:cubicBezTo>
                <a:cubicBezTo>
                  <a:pt x="424581" y="8029"/>
                  <a:pt x="425754" y="4645"/>
                  <a:pt x="428231" y="2432"/>
                </a:cubicBezTo>
                <a:cubicBezTo>
                  <a:pt x="430708" y="90"/>
                  <a:pt x="434228" y="-561"/>
                  <a:pt x="437487" y="48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16850" y="4149090"/>
            <a:ext cx="395478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1"/>
          <p:cNvGrpSpPr/>
          <p:nvPr/>
        </p:nvGrpSpPr>
        <p:grpSpPr>
          <a:xfrm>
            <a:off x="739775" y="911225"/>
            <a:ext cx="10309225" cy="4456113"/>
            <a:chOff x="2400" y="1772"/>
            <a:chExt cx="11395" cy="7518"/>
          </a:xfrm>
        </p:grpSpPr>
        <p:sp>
          <p:nvSpPr>
            <p:cNvPr id="7172" name="Freeform 4"/>
            <p:cNvSpPr>
              <a:spLocks noEditPoints="1"/>
            </p:cNvSpPr>
            <p:nvPr/>
          </p:nvSpPr>
          <p:spPr>
            <a:xfrm rot="-1358056">
              <a:off x="4467" y="4380"/>
              <a:ext cx="9305" cy="4910"/>
            </a:xfrm>
            <a:custGeom>
              <a:avLst/>
              <a:gdLst/>
              <a:ahLst/>
              <a:cxnLst>
                <a:cxn ang="0">
                  <a:pos x="20674" y="211"/>
                </a:cxn>
                <a:cxn ang="0">
                  <a:pos x="15077" y="1298"/>
                </a:cxn>
                <a:cxn ang="0">
                  <a:pos x="10116" y="3199"/>
                </a:cxn>
                <a:cxn ang="0">
                  <a:pos x="5935" y="5802"/>
                </a:cxn>
                <a:cxn ang="0">
                  <a:pos x="2764" y="8967"/>
                </a:cxn>
                <a:cxn ang="0">
                  <a:pos x="712" y="12626"/>
                </a:cxn>
                <a:cxn ang="0">
                  <a:pos x="0" y="16605"/>
                </a:cxn>
                <a:cxn ang="0">
                  <a:pos x="712" y="20581"/>
                </a:cxn>
                <a:cxn ang="0">
                  <a:pos x="2764" y="24241"/>
                </a:cxn>
                <a:cxn ang="0">
                  <a:pos x="5935" y="27405"/>
                </a:cxn>
                <a:cxn ang="0">
                  <a:pos x="10116" y="30009"/>
                </a:cxn>
                <a:cxn ang="0">
                  <a:pos x="15077" y="31910"/>
                </a:cxn>
                <a:cxn ang="0">
                  <a:pos x="20674" y="32999"/>
                </a:cxn>
                <a:cxn ang="0">
                  <a:pos x="26710" y="33140"/>
                </a:cxn>
                <a:cxn ang="0">
                  <a:pos x="32475" y="32362"/>
                </a:cxn>
                <a:cxn ang="0">
                  <a:pos x="37681" y="30711"/>
                </a:cxn>
                <a:cxn ang="0">
                  <a:pos x="42126" y="28352"/>
                </a:cxn>
                <a:cxn ang="0">
                  <a:pos x="45668" y="25361"/>
                </a:cxn>
                <a:cxn ang="0">
                  <a:pos x="48114" y="21845"/>
                </a:cxn>
                <a:cxn ang="0">
                  <a:pos x="49287" y="17976"/>
                </a:cxn>
                <a:cxn ang="0">
                  <a:pos x="49042" y="13898"/>
                </a:cxn>
                <a:cxn ang="0">
                  <a:pos x="47430" y="10132"/>
                </a:cxn>
                <a:cxn ang="0">
                  <a:pos x="44597" y="6790"/>
                </a:cxn>
                <a:cxn ang="0">
                  <a:pos x="40735" y="4010"/>
                </a:cxn>
                <a:cxn ang="0">
                  <a:pos x="36020" y="1867"/>
                </a:cxn>
                <a:cxn ang="0">
                  <a:pos x="30619" y="494"/>
                </a:cxn>
                <a:cxn ang="0">
                  <a:pos x="24684" y="0"/>
                </a:cxn>
                <a:cxn ang="0">
                  <a:pos x="19623" y="30537"/>
                </a:cxn>
                <a:cxn ang="0">
                  <a:pos x="14222" y="29515"/>
                </a:cxn>
                <a:cxn ang="0">
                  <a:pos x="9480" y="27723"/>
                </a:cxn>
                <a:cxn ang="0">
                  <a:pos x="5597" y="25260"/>
                </a:cxn>
                <a:cxn ang="0">
                  <a:pos x="2736" y="22264"/>
                </a:cxn>
                <a:cxn ang="0">
                  <a:pos x="1078" y="18891"/>
                </a:cxn>
                <a:cxn ang="0">
                  <a:pos x="834" y="15198"/>
                </a:cxn>
                <a:cxn ang="0">
                  <a:pos x="2027" y="11679"/>
                </a:cxn>
                <a:cxn ang="0">
                  <a:pos x="4519" y="8548"/>
                </a:cxn>
                <a:cxn ang="0">
                  <a:pos x="8089" y="5911"/>
                </a:cxn>
                <a:cxn ang="0">
                  <a:pos x="12562" y="3904"/>
                </a:cxn>
                <a:cxn ang="0">
                  <a:pos x="17765" y="2603"/>
                </a:cxn>
                <a:cxn ang="0">
                  <a:pos x="23484" y="2109"/>
                </a:cxn>
                <a:cxn ang="0">
                  <a:pos x="29223" y="2603"/>
                </a:cxn>
                <a:cxn ang="0">
                  <a:pos x="34429" y="3904"/>
                </a:cxn>
                <a:cxn ang="0">
                  <a:pos x="38899" y="5911"/>
                </a:cxn>
                <a:cxn ang="0">
                  <a:pos x="42471" y="8548"/>
                </a:cxn>
                <a:cxn ang="0">
                  <a:pos x="44963" y="11679"/>
                </a:cxn>
                <a:cxn ang="0">
                  <a:pos x="46163" y="15198"/>
                </a:cxn>
                <a:cxn ang="0">
                  <a:pos x="45912" y="18891"/>
                </a:cxn>
                <a:cxn ang="0">
                  <a:pos x="44252" y="22264"/>
                </a:cxn>
                <a:cxn ang="0">
                  <a:pos x="41393" y="25260"/>
                </a:cxn>
                <a:cxn ang="0">
                  <a:pos x="37510" y="27723"/>
                </a:cxn>
                <a:cxn ang="0">
                  <a:pos x="32768" y="29515"/>
                </a:cxn>
                <a:cxn ang="0">
                  <a:pos x="27367" y="30537"/>
                </a:cxn>
              </a:cxnLst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F1F1F1">
                    <a:alpha val="35999"/>
                  </a:srgbClr>
                </a:gs>
                <a:gs pos="100000">
                  <a:schemeClr val="bg2">
                    <a:alpha val="100000"/>
                  </a:schemeClr>
                </a:gs>
              </a:gsLst>
              <a:lin ang="0" scaled="1"/>
              <a:tileRect/>
            </a:gradFill>
            <a:ln w="0" cap="flat" cmpd="sng">
              <a:solidFill>
                <a:srgbClr val="99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3" name="Rectangle 5"/>
            <p:cNvSpPr/>
            <p:nvPr/>
          </p:nvSpPr>
          <p:spPr>
            <a:xfrm>
              <a:off x="10167" y="3245"/>
              <a:ext cx="3062" cy="19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7174" name="Rectangle 6"/>
            <p:cNvSpPr/>
            <p:nvPr/>
          </p:nvSpPr>
          <p:spPr>
            <a:xfrm>
              <a:off x="8352" y="3017"/>
              <a:ext cx="5442" cy="215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7175" name="AutoShape 7"/>
            <p:cNvSpPr/>
            <p:nvPr/>
          </p:nvSpPr>
          <p:spPr>
            <a:xfrm>
              <a:off x="11300" y="5060"/>
              <a:ext cx="2267" cy="1020"/>
            </a:xfrm>
            <a:prstGeom prst="parallelogram">
              <a:avLst>
                <a:gd name="adj" fmla="val 55563"/>
              </a:avLst>
            </a:prstGeom>
            <a:solidFill>
              <a:srgbClr val="008000"/>
            </a:solidFill>
            <a:ln w="9525">
              <a:noFill/>
            </a:ln>
            <a:effectLst>
              <a:outerShdw sy="50000" kx="-2453608" algn="bl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7176" name="AutoShape 8"/>
            <p:cNvSpPr/>
            <p:nvPr/>
          </p:nvSpPr>
          <p:spPr>
            <a:xfrm>
              <a:off x="10620" y="6647"/>
              <a:ext cx="2267" cy="1020"/>
            </a:xfrm>
            <a:prstGeom prst="parallelogram">
              <a:avLst>
                <a:gd name="adj" fmla="val 55563"/>
              </a:avLst>
            </a:prstGeom>
            <a:solidFill>
              <a:srgbClr val="9966FF"/>
            </a:solidFill>
            <a:ln w="9525">
              <a:noFill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7177" name="AutoShape 9"/>
            <p:cNvSpPr/>
            <p:nvPr/>
          </p:nvSpPr>
          <p:spPr>
            <a:xfrm>
              <a:off x="8920" y="8122"/>
              <a:ext cx="2267" cy="1020"/>
            </a:xfrm>
            <a:prstGeom prst="parallelogram">
              <a:avLst>
                <a:gd name="adj" fmla="val 55563"/>
              </a:avLst>
            </a:prstGeom>
            <a:solidFill>
              <a:srgbClr val="993300"/>
            </a:solidFill>
            <a:ln w="9525">
              <a:noFill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7178" name="AutoShape 10"/>
            <p:cNvSpPr/>
            <p:nvPr/>
          </p:nvSpPr>
          <p:spPr>
            <a:xfrm>
              <a:off x="4950" y="6307"/>
              <a:ext cx="2267" cy="1020"/>
            </a:xfrm>
            <a:prstGeom prst="parallelogram">
              <a:avLst>
                <a:gd name="adj" fmla="val 55563"/>
              </a:avLst>
            </a:prstGeom>
            <a:gradFill rotWithShape="1">
              <a:gsLst>
                <a:gs pos="0">
                  <a:srgbClr val="F27402"/>
                </a:gs>
                <a:gs pos="100000">
                  <a:srgbClr val="913F01"/>
                </a:gs>
              </a:gsLst>
              <a:lin ang="0" scaled="1"/>
              <a:tileRect/>
            </a:gradFill>
            <a:ln w="9525">
              <a:noFill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7179" name="Text Box 17"/>
            <p:cNvSpPr txBox="1"/>
            <p:nvPr/>
          </p:nvSpPr>
          <p:spPr>
            <a:xfrm>
              <a:off x="11755" y="5173"/>
              <a:ext cx="1455" cy="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None/>
              </a:pPr>
              <a:r>
                <a:rPr lang="en-US" altLang="zh-CN" sz="1600" b="1" dirty="0">
                  <a:solidFill>
                    <a:srgbClr val="FFFF00"/>
                  </a:solidFill>
                </a:rPr>
                <a:t>EHS</a:t>
              </a:r>
              <a:r>
                <a:rPr lang="zh-CN" altLang="en-US" sz="1600" b="1" dirty="0">
                  <a:solidFill>
                    <a:srgbClr val="FFFF00"/>
                  </a:solidFill>
                </a:rPr>
                <a:t>方针</a:t>
              </a:r>
              <a:endParaRPr lang="zh-CN" alt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7180" name="Text Box 18"/>
            <p:cNvSpPr txBox="1"/>
            <p:nvPr/>
          </p:nvSpPr>
          <p:spPr>
            <a:xfrm>
              <a:off x="11300" y="6875"/>
              <a:ext cx="1133" cy="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None/>
              </a:pPr>
              <a:r>
                <a:rPr lang="zh-CN" altLang="en-US" sz="1600" b="1" dirty="0">
                  <a:solidFill>
                    <a:srgbClr val="FFFF00"/>
                  </a:solidFill>
                </a:rPr>
                <a:t>策划</a:t>
              </a:r>
              <a:endParaRPr lang="zh-CN" alt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7181" name="Text Box 19"/>
            <p:cNvSpPr txBox="1"/>
            <p:nvPr/>
          </p:nvSpPr>
          <p:spPr>
            <a:xfrm>
              <a:off x="9260" y="8348"/>
              <a:ext cx="1928" cy="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None/>
              </a:pPr>
              <a:r>
                <a:rPr lang="zh-CN" altLang="en-US" sz="1600" b="1" dirty="0">
                  <a:solidFill>
                    <a:srgbClr val="FFFF00"/>
                  </a:solidFill>
                </a:rPr>
                <a:t>实施运行</a:t>
              </a:r>
              <a:endParaRPr lang="zh-CN" alt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7182" name="AutoShape 14"/>
            <p:cNvSpPr/>
            <p:nvPr/>
          </p:nvSpPr>
          <p:spPr>
            <a:xfrm>
              <a:off x="5065" y="7895"/>
              <a:ext cx="2267" cy="1020"/>
            </a:xfrm>
            <a:prstGeom prst="parallelogram">
              <a:avLst>
                <a:gd name="adj" fmla="val 55563"/>
              </a:avLst>
            </a:prstGeom>
            <a:gradFill rotWithShape="1">
              <a:gsLst>
                <a:gs pos="0">
                  <a:srgbClr val="2E7427"/>
                </a:gs>
                <a:gs pos="100000">
                  <a:schemeClr val="hlink"/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7183" name="Text Box 15"/>
            <p:cNvSpPr txBox="1"/>
            <p:nvPr/>
          </p:nvSpPr>
          <p:spPr>
            <a:xfrm>
              <a:off x="5405" y="8123"/>
              <a:ext cx="1815" cy="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None/>
              </a:pPr>
              <a:r>
                <a:rPr lang="zh-CN" altLang="en-US" sz="1600" b="1" dirty="0">
                  <a:solidFill>
                    <a:srgbClr val="FFFF00"/>
                  </a:solidFill>
                </a:rPr>
                <a:t>检查纠正</a:t>
              </a:r>
              <a:endParaRPr lang="zh-CN" alt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7184" name="Text Box 16"/>
            <p:cNvSpPr txBox="1"/>
            <p:nvPr/>
          </p:nvSpPr>
          <p:spPr>
            <a:xfrm>
              <a:off x="5290" y="6535"/>
              <a:ext cx="1730" cy="11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buClr>
                  <a:schemeClr val="accent2"/>
                </a:buClr>
                <a:buNone/>
              </a:pPr>
              <a:r>
                <a:rPr lang="zh-CN" altLang="en-US" sz="1600" b="1" dirty="0">
                  <a:solidFill>
                    <a:srgbClr val="FFFF00"/>
                  </a:solidFill>
                </a:rPr>
                <a:t>管理评审</a:t>
              </a:r>
              <a:endParaRPr lang="zh-CN" altLang="en-US" sz="1600" b="1" dirty="0">
                <a:solidFill>
                  <a:srgbClr val="FFFF00"/>
                </a:solidFill>
              </a:endParaRPr>
            </a:p>
            <a:p>
              <a:pPr marL="0" lvl="0" indent="0">
                <a:buClr>
                  <a:schemeClr val="accent2"/>
                </a:buClr>
                <a:buNone/>
              </a:pPr>
              <a:r>
                <a:rPr lang="zh-CN" altLang="en-US" sz="1800" b="1" dirty="0">
                  <a:solidFill>
                    <a:srgbClr val="FFFF00"/>
                  </a:solidFill>
                </a:rPr>
                <a:t>	</a:t>
              </a:r>
              <a:endParaRPr lang="zh-CN" altLang="en-US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7185" name="AutoShape 17"/>
            <p:cNvSpPr/>
            <p:nvPr/>
          </p:nvSpPr>
          <p:spPr>
            <a:xfrm>
              <a:off x="4725" y="4040"/>
              <a:ext cx="565" cy="1472"/>
            </a:xfrm>
            <a:prstGeom prst="curvedLeftArrow">
              <a:avLst>
                <a:gd name="adj1" fmla="val 52106"/>
                <a:gd name="adj2" fmla="val 104212"/>
                <a:gd name="adj3" fmla="val 33305"/>
              </a:avLst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7186" name="Rectangle 22"/>
            <p:cNvSpPr/>
            <p:nvPr/>
          </p:nvSpPr>
          <p:spPr>
            <a:xfrm>
              <a:off x="2795" y="3245"/>
              <a:ext cx="4935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zh-CN" sz="2400" b="1" dirty="0"/>
            </a:p>
          </p:txBody>
        </p:sp>
        <p:sp>
          <p:nvSpPr>
            <p:cNvPr id="7187" name="Rectangle 23"/>
            <p:cNvSpPr/>
            <p:nvPr/>
          </p:nvSpPr>
          <p:spPr>
            <a:xfrm>
              <a:off x="2795" y="1772"/>
              <a:ext cx="7600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3600" b="1" dirty="0"/>
                <a:t> 2</a:t>
              </a:r>
              <a:r>
                <a:rPr lang="zh-CN" altLang="en-US" sz="3600" b="1" dirty="0"/>
                <a:t>、</a:t>
              </a:r>
              <a:r>
                <a:rPr lang="en-US" altLang="zh-CN" sz="3600" b="1" dirty="0"/>
                <a:t>EHS</a:t>
              </a:r>
              <a:r>
                <a:rPr lang="zh-CN" altLang="en-US" sz="3600" b="1" dirty="0"/>
                <a:t>管理程序</a:t>
              </a:r>
              <a:endParaRPr lang="zh-CN" altLang="en-US" sz="3600" b="1" dirty="0"/>
            </a:p>
          </p:txBody>
        </p:sp>
        <p:sp>
          <p:nvSpPr>
            <p:cNvPr id="7188" name="Line 4"/>
            <p:cNvSpPr/>
            <p:nvPr/>
          </p:nvSpPr>
          <p:spPr>
            <a:xfrm>
              <a:off x="2400" y="2792"/>
              <a:ext cx="7767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1214" name="Freeform 30"/>
            <p:cNvSpPr/>
            <p:nvPr/>
          </p:nvSpPr>
          <p:spPr bwMode="gray">
            <a:xfrm rot="8860865">
              <a:off x="7146" y="3411"/>
              <a:ext cx="2606" cy="1130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529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190" name="Oval 19"/>
            <p:cNvSpPr/>
            <p:nvPr/>
          </p:nvSpPr>
          <p:spPr>
            <a:xfrm>
              <a:off x="7560" y="4265"/>
              <a:ext cx="2152" cy="1247"/>
            </a:xfrm>
            <a:prstGeom prst="ellipse">
              <a:avLst/>
            </a:prstGeom>
            <a:solidFill>
              <a:srgbClr val="4C40E8"/>
            </a:solidFill>
            <a:ln w="9525">
              <a:noFill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7191" name="Text Box 20"/>
            <p:cNvSpPr txBox="1"/>
            <p:nvPr/>
          </p:nvSpPr>
          <p:spPr>
            <a:xfrm>
              <a:off x="7560" y="4605"/>
              <a:ext cx="2040" cy="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algn="ctr">
                <a:buClr>
                  <a:schemeClr val="accent2"/>
                </a:buClr>
                <a:buNone/>
              </a:pPr>
              <a:r>
                <a:rPr lang="zh-CN" altLang="en-US" sz="1600" dirty="0">
                  <a:solidFill>
                    <a:schemeClr val="bg1"/>
                  </a:solidFill>
                </a:rPr>
                <a:t>持续改进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71" name="Rectangle 15" descr="蓝色面巾纸"/>
          <p:cNvSpPr/>
          <p:nvPr/>
        </p:nvSpPr>
        <p:spPr>
          <a:xfrm>
            <a:off x="606425" y="120650"/>
            <a:ext cx="3132138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一、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管理体系介绍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1373188" y="1077913"/>
            <a:ext cx="9525000" cy="4702175"/>
            <a:chOff x="1646310" y="1271096"/>
            <a:chExt cx="9524746" cy="4703346"/>
          </a:xfrm>
        </p:grpSpPr>
        <p:grpSp>
          <p:nvGrpSpPr>
            <p:cNvPr id="8195" name="iSļíḍe"/>
            <p:cNvGrpSpPr/>
            <p:nvPr/>
          </p:nvGrpSpPr>
          <p:grpSpPr>
            <a:xfrm>
              <a:off x="1646310" y="1271096"/>
              <a:ext cx="2611766" cy="3881007"/>
              <a:chOff x="1770011" y="1271096"/>
              <a:chExt cx="2611766" cy="3881007"/>
            </a:xfrm>
          </p:grpSpPr>
          <p:grpSp>
            <p:nvGrpSpPr>
              <p:cNvPr id="8221" name="îṡḷíḑê"/>
              <p:cNvGrpSpPr/>
              <p:nvPr/>
            </p:nvGrpSpPr>
            <p:grpSpPr>
              <a:xfrm>
                <a:off x="1770011" y="1271096"/>
                <a:ext cx="2611766" cy="3163687"/>
                <a:chOff x="1244602" y="1257300"/>
                <a:chExt cx="3044248" cy="3687562"/>
              </a:xfrm>
            </p:grpSpPr>
            <p:grpSp>
              <p:nvGrpSpPr>
                <p:cNvPr id="8223" name="ïṩlîdé"/>
                <p:cNvGrpSpPr/>
                <p:nvPr/>
              </p:nvGrpSpPr>
              <p:grpSpPr>
                <a:xfrm>
                  <a:off x="1244602" y="1257300"/>
                  <a:ext cx="3044248" cy="3687562"/>
                  <a:chOff x="843919" y="688982"/>
                  <a:chExt cx="2308225" cy="3394075"/>
                </a:xfrm>
              </p:grpSpPr>
              <p:sp>
                <p:nvSpPr>
                  <p:cNvPr id="8225" name="îṥḻiḓe"/>
                  <p:cNvSpPr/>
                  <p:nvPr/>
                </p:nvSpPr>
                <p:spPr>
                  <a:xfrm>
                    <a:off x="843919" y="2336807"/>
                    <a:ext cx="100013" cy="117475"/>
                  </a:xfrm>
                  <a:custGeom>
                    <a:avLst/>
                    <a:gdLst/>
                    <a:ahLst/>
                    <a:cxnLst>
                      <a:cxn ang="0">
                        <a:pos x="0" y="2147483646"/>
                      </a:cxn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0" y="2147483646"/>
                      </a:cxn>
                    </a:cxnLst>
                    <a:pathLst>
                      <a:path w="188" h="223">
                        <a:moveTo>
                          <a:pt x="0" y="115"/>
                        </a:moveTo>
                        <a:lnTo>
                          <a:pt x="188" y="0"/>
                        </a:lnTo>
                        <a:lnTo>
                          <a:pt x="188" y="223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8226" name="îšlíďé"/>
                  <p:cNvSpPr/>
                  <p:nvPr/>
                </p:nvSpPr>
                <p:spPr>
                  <a:xfrm>
                    <a:off x="3053719" y="2336807"/>
                    <a:ext cx="98425" cy="117475"/>
                  </a:xfrm>
                  <a:custGeom>
                    <a:avLst/>
                    <a:gdLst/>
                    <a:ahLst/>
                    <a:cxnLst>
                      <a:cxn ang="0">
                        <a:pos x="2147483646" y="2147483646"/>
                      </a:cxn>
                      <a:cxn ang="0">
                        <a:pos x="0" y="0"/>
                      </a:cxn>
                      <a:cxn ang="0">
                        <a:pos x="0" y="2147483646"/>
                      </a:cxn>
                      <a:cxn ang="0">
                        <a:pos x="2147483646" y="2147483646"/>
                      </a:cxn>
                    </a:cxnLst>
                    <a:pathLst>
                      <a:path w="186" h="223">
                        <a:moveTo>
                          <a:pt x="186" y="115"/>
                        </a:moveTo>
                        <a:lnTo>
                          <a:pt x="0" y="0"/>
                        </a:lnTo>
                        <a:lnTo>
                          <a:pt x="0" y="223"/>
                        </a:lnTo>
                        <a:lnTo>
                          <a:pt x="186" y="115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66" name="íṣļídè"/>
                  <p:cNvSpPr/>
                  <p:nvPr/>
                </p:nvSpPr>
                <p:spPr bwMode="auto">
                  <a:xfrm>
                    <a:off x="943529" y="688982"/>
                    <a:ext cx="2108653" cy="2436047"/>
                  </a:xfrm>
                  <a:custGeom>
                    <a:avLst/>
                    <a:gdLst>
                      <a:gd name="T0" fmla="*/ 2005 w 3988"/>
                      <a:gd name="T1" fmla="*/ 7 h 4605"/>
                      <a:gd name="T2" fmla="*/ 2990 w 3988"/>
                      <a:gd name="T3" fmla="*/ 576 h 4605"/>
                      <a:gd name="T4" fmla="*/ 3976 w 3988"/>
                      <a:gd name="T5" fmla="*/ 1144 h 4605"/>
                      <a:gd name="T6" fmla="*/ 3988 w 3988"/>
                      <a:gd name="T7" fmla="*/ 1151 h 4605"/>
                      <a:gd name="T8" fmla="*/ 3988 w 3988"/>
                      <a:gd name="T9" fmla="*/ 1166 h 4605"/>
                      <a:gd name="T10" fmla="*/ 3988 w 3988"/>
                      <a:gd name="T11" fmla="*/ 2302 h 4605"/>
                      <a:gd name="T12" fmla="*/ 3988 w 3988"/>
                      <a:gd name="T13" fmla="*/ 3439 h 4605"/>
                      <a:gd name="T14" fmla="*/ 3988 w 3988"/>
                      <a:gd name="T15" fmla="*/ 3454 h 4605"/>
                      <a:gd name="T16" fmla="*/ 3976 w 3988"/>
                      <a:gd name="T17" fmla="*/ 3461 h 4605"/>
                      <a:gd name="T18" fmla="*/ 2990 w 3988"/>
                      <a:gd name="T19" fmla="*/ 4030 h 4605"/>
                      <a:gd name="T20" fmla="*/ 2005 w 3988"/>
                      <a:gd name="T21" fmla="*/ 4598 h 4605"/>
                      <a:gd name="T22" fmla="*/ 1993 w 3988"/>
                      <a:gd name="T23" fmla="*/ 4605 h 4605"/>
                      <a:gd name="T24" fmla="*/ 1981 w 3988"/>
                      <a:gd name="T25" fmla="*/ 4598 h 4605"/>
                      <a:gd name="T26" fmla="*/ 996 w 3988"/>
                      <a:gd name="T27" fmla="*/ 4030 h 4605"/>
                      <a:gd name="T28" fmla="*/ 12 w 3988"/>
                      <a:gd name="T29" fmla="*/ 3461 h 4605"/>
                      <a:gd name="T30" fmla="*/ 0 w 3988"/>
                      <a:gd name="T31" fmla="*/ 3454 h 4605"/>
                      <a:gd name="T32" fmla="*/ 0 w 3988"/>
                      <a:gd name="T33" fmla="*/ 3439 h 4605"/>
                      <a:gd name="T34" fmla="*/ 0 w 3988"/>
                      <a:gd name="T35" fmla="*/ 2302 h 4605"/>
                      <a:gd name="T36" fmla="*/ 0 w 3988"/>
                      <a:gd name="T37" fmla="*/ 1166 h 4605"/>
                      <a:gd name="T38" fmla="*/ 0 w 3988"/>
                      <a:gd name="T39" fmla="*/ 1151 h 4605"/>
                      <a:gd name="T40" fmla="*/ 12 w 3988"/>
                      <a:gd name="T41" fmla="*/ 1144 h 4605"/>
                      <a:gd name="T42" fmla="*/ 996 w 3988"/>
                      <a:gd name="T43" fmla="*/ 576 h 4605"/>
                      <a:gd name="T44" fmla="*/ 1981 w 3988"/>
                      <a:gd name="T45" fmla="*/ 7 h 4605"/>
                      <a:gd name="T46" fmla="*/ 1993 w 3988"/>
                      <a:gd name="T47" fmla="*/ 0 h 4605"/>
                      <a:gd name="T48" fmla="*/ 2005 w 3988"/>
                      <a:gd name="T49" fmla="*/ 7 h 4605"/>
                      <a:gd name="T50" fmla="*/ 2966 w 3988"/>
                      <a:gd name="T51" fmla="*/ 618 h 4605"/>
                      <a:gd name="T52" fmla="*/ 1993 w 3988"/>
                      <a:gd name="T53" fmla="*/ 56 h 4605"/>
                      <a:gd name="T54" fmla="*/ 1020 w 3988"/>
                      <a:gd name="T55" fmla="*/ 618 h 4605"/>
                      <a:gd name="T56" fmla="*/ 48 w 3988"/>
                      <a:gd name="T57" fmla="*/ 1180 h 4605"/>
                      <a:gd name="T58" fmla="*/ 48 w 3988"/>
                      <a:gd name="T59" fmla="*/ 2302 h 4605"/>
                      <a:gd name="T60" fmla="*/ 48 w 3988"/>
                      <a:gd name="T61" fmla="*/ 3426 h 4605"/>
                      <a:gd name="T62" fmla="*/ 1020 w 3988"/>
                      <a:gd name="T63" fmla="*/ 3987 h 4605"/>
                      <a:gd name="T64" fmla="*/ 1993 w 3988"/>
                      <a:gd name="T65" fmla="*/ 4549 h 4605"/>
                      <a:gd name="T66" fmla="*/ 2966 w 3988"/>
                      <a:gd name="T67" fmla="*/ 3987 h 4605"/>
                      <a:gd name="T68" fmla="*/ 3939 w 3988"/>
                      <a:gd name="T69" fmla="*/ 3426 h 4605"/>
                      <a:gd name="T70" fmla="*/ 3939 w 3988"/>
                      <a:gd name="T71" fmla="*/ 2302 h 4605"/>
                      <a:gd name="T72" fmla="*/ 3939 w 3988"/>
                      <a:gd name="T73" fmla="*/ 1180 h 4605"/>
                      <a:gd name="T74" fmla="*/ 2966 w 3988"/>
                      <a:gd name="T75" fmla="*/ 618 h 4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988" h="4605">
                        <a:moveTo>
                          <a:pt x="2005" y="7"/>
                        </a:moveTo>
                        <a:lnTo>
                          <a:pt x="2990" y="576"/>
                        </a:lnTo>
                        <a:lnTo>
                          <a:pt x="3976" y="1144"/>
                        </a:lnTo>
                        <a:lnTo>
                          <a:pt x="3988" y="1151"/>
                        </a:lnTo>
                        <a:lnTo>
                          <a:pt x="3988" y="1166"/>
                        </a:lnTo>
                        <a:lnTo>
                          <a:pt x="3988" y="2302"/>
                        </a:lnTo>
                        <a:lnTo>
                          <a:pt x="3988" y="3439"/>
                        </a:lnTo>
                        <a:lnTo>
                          <a:pt x="3988" y="3454"/>
                        </a:lnTo>
                        <a:lnTo>
                          <a:pt x="3976" y="3461"/>
                        </a:lnTo>
                        <a:lnTo>
                          <a:pt x="2990" y="4030"/>
                        </a:lnTo>
                        <a:lnTo>
                          <a:pt x="2005" y="4598"/>
                        </a:lnTo>
                        <a:lnTo>
                          <a:pt x="1993" y="4605"/>
                        </a:lnTo>
                        <a:lnTo>
                          <a:pt x="1981" y="4598"/>
                        </a:lnTo>
                        <a:lnTo>
                          <a:pt x="996" y="4030"/>
                        </a:lnTo>
                        <a:lnTo>
                          <a:pt x="12" y="3461"/>
                        </a:lnTo>
                        <a:lnTo>
                          <a:pt x="0" y="3454"/>
                        </a:lnTo>
                        <a:lnTo>
                          <a:pt x="0" y="3439"/>
                        </a:lnTo>
                        <a:lnTo>
                          <a:pt x="0" y="2302"/>
                        </a:lnTo>
                        <a:lnTo>
                          <a:pt x="0" y="1166"/>
                        </a:lnTo>
                        <a:lnTo>
                          <a:pt x="0" y="1151"/>
                        </a:lnTo>
                        <a:lnTo>
                          <a:pt x="12" y="1144"/>
                        </a:lnTo>
                        <a:lnTo>
                          <a:pt x="996" y="576"/>
                        </a:lnTo>
                        <a:lnTo>
                          <a:pt x="1981" y="7"/>
                        </a:lnTo>
                        <a:lnTo>
                          <a:pt x="1993" y="0"/>
                        </a:lnTo>
                        <a:lnTo>
                          <a:pt x="2005" y="7"/>
                        </a:lnTo>
                      </a:path>
                    </a:pathLst>
                  </a:custGeom>
                  <a:blipFill rotWithShape="1">
                    <a:blip r:embed="rId1"/>
                    <a:stretch>
                      <a:fillRect/>
                    </a:stretch>
                  </a:blip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27402"/>
                      </a:buClr>
                      <a:buSzTx/>
                      <a:buFont typeface="Wingdings" panose="05000000000000000000" pitchFamily="2" charset="2"/>
                      <a:buNone/>
                      <a:defRPr/>
                    </a:pPr>
                    <a:endParaRPr kumimoji="0" lang="en-US" sz="1800" b="0" i="0" u="none" strike="noStrike" kern="1200" cap="none" spc="0" normalizeH="0" baseline="0" noProof="1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28" name="îṩļïḑé"/>
                  <p:cNvSpPr/>
                  <p:nvPr/>
                </p:nvSpPr>
                <p:spPr>
                  <a:xfrm>
                    <a:off x="843919" y="2397132"/>
                    <a:ext cx="2308225" cy="1685925"/>
                  </a:xfrm>
                  <a:custGeom>
                    <a:avLst/>
                    <a:gdLst/>
                    <a:ahLst/>
                    <a:cxnLst>
                      <a:cxn ang="0">
                        <a:pos x="2147483646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0" y="2147483646"/>
                      </a:cxn>
                      <a:cxn ang="0">
                        <a:pos x="0" y="2147483646"/>
                      </a:cxn>
                      <a:cxn ang="0">
                        <a:pos x="0" y="0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2147483646"/>
                      </a:cxn>
                      <a:cxn ang="0">
                        <a:pos x="2147483646" y="0"/>
                      </a:cxn>
                    </a:cxnLst>
                    <a:pathLst>
                      <a:path w="4362" h="3185">
                        <a:moveTo>
                          <a:pt x="4362" y="0"/>
                        </a:moveTo>
                        <a:lnTo>
                          <a:pt x="4362" y="666"/>
                        </a:lnTo>
                        <a:lnTo>
                          <a:pt x="4362" y="1926"/>
                        </a:lnTo>
                        <a:lnTo>
                          <a:pt x="3272" y="2555"/>
                        </a:lnTo>
                        <a:lnTo>
                          <a:pt x="2181" y="3185"/>
                        </a:lnTo>
                        <a:lnTo>
                          <a:pt x="1091" y="2555"/>
                        </a:lnTo>
                        <a:lnTo>
                          <a:pt x="0" y="1926"/>
                        </a:lnTo>
                        <a:lnTo>
                          <a:pt x="0" y="666"/>
                        </a:lnTo>
                        <a:lnTo>
                          <a:pt x="0" y="0"/>
                        </a:lnTo>
                        <a:lnTo>
                          <a:pt x="1007" y="581"/>
                        </a:lnTo>
                        <a:lnTo>
                          <a:pt x="2181" y="1259"/>
                        </a:lnTo>
                        <a:lnTo>
                          <a:pt x="3356" y="581"/>
                        </a:lnTo>
                        <a:lnTo>
                          <a:pt x="4362" y="0"/>
                        </a:lnTo>
                        <a:close/>
                      </a:path>
                    </a:pathLst>
                  </a:custGeom>
                  <a:blipFill rotWithShape="1">
                    <a:blip r:embed="rId2"/>
                    <a:stretch>
                      <a:fillRect/>
                    </a:stretch>
                  </a:blip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8224" name="ïšḷiďè"/>
                <p:cNvSpPr/>
                <p:nvPr/>
              </p:nvSpPr>
              <p:spPr>
                <a:xfrm>
                  <a:off x="2520226" y="3971664"/>
                  <a:ext cx="493001" cy="609685"/>
                </a:xfrm>
                <a:custGeom>
                  <a:avLst/>
                  <a:gdLst/>
                  <a:ahLst/>
                  <a:cxnLst>
                    <a:cxn ang="0">
                      <a:pos x="448202" y="428219"/>
                    </a:cxn>
                    <a:cxn ang="0">
                      <a:pos x="553556" y="621031"/>
                    </a:cxn>
                    <a:cxn ang="0">
                      <a:pos x="472344" y="610076"/>
                    </a:cxn>
                    <a:cxn ang="0">
                      <a:pos x="443813" y="684572"/>
                    </a:cxn>
                    <a:cxn ang="0">
                      <a:pos x="327486" y="485185"/>
                    </a:cxn>
                    <a:cxn ang="0">
                      <a:pos x="371382" y="467658"/>
                    </a:cxn>
                    <a:cxn ang="0">
                      <a:pos x="448202" y="428219"/>
                    </a:cxn>
                    <a:cxn ang="0">
                      <a:pos x="103197" y="419415"/>
                    </a:cxn>
                    <a:cxn ang="0">
                      <a:pos x="133936" y="432572"/>
                    </a:cxn>
                    <a:cxn ang="0">
                      <a:pos x="223957" y="483004"/>
                    </a:cxn>
                    <a:cxn ang="0">
                      <a:pos x="127348" y="680347"/>
                    </a:cxn>
                    <a:cxn ang="0">
                      <a:pos x="83435" y="612373"/>
                    </a:cxn>
                    <a:cxn ang="0">
                      <a:pos x="0" y="621145"/>
                    </a:cxn>
                    <a:cxn ang="0">
                      <a:pos x="276778" y="145102"/>
                    </a:cxn>
                    <a:cxn ang="0">
                      <a:pos x="305334" y="202096"/>
                    </a:cxn>
                    <a:cxn ang="0">
                      <a:pos x="369036" y="210862"/>
                    </a:cxn>
                    <a:cxn ang="0">
                      <a:pos x="322907" y="256895"/>
                    </a:cxn>
                    <a:cxn ang="0">
                      <a:pos x="333891" y="320466"/>
                    </a:cxn>
                    <a:cxn ang="0">
                      <a:pos x="276778" y="289778"/>
                    </a:cxn>
                    <a:cxn ang="0">
                      <a:pos x="219665" y="320466"/>
                    </a:cxn>
                    <a:cxn ang="0">
                      <a:pos x="230648" y="256895"/>
                    </a:cxn>
                    <a:cxn ang="0">
                      <a:pos x="184519" y="210862"/>
                    </a:cxn>
                    <a:cxn ang="0">
                      <a:pos x="248222" y="202096"/>
                    </a:cxn>
                    <a:cxn ang="0">
                      <a:pos x="276820" y="96800"/>
                    </a:cxn>
                    <a:cxn ang="0">
                      <a:pos x="140594" y="232824"/>
                    </a:cxn>
                    <a:cxn ang="0">
                      <a:pos x="276820" y="368848"/>
                    </a:cxn>
                    <a:cxn ang="0">
                      <a:pos x="413046" y="232824"/>
                    </a:cxn>
                    <a:cxn ang="0">
                      <a:pos x="276820" y="96800"/>
                    </a:cxn>
                    <a:cxn ang="0">
                      <a:pos x="214200" y="1090"/>
                    </a:cxn>
                    <a:cxn ang="0">
                      <a:pos x="243861" y="6848"/>
                    </a:cxn>
                    <a:cxn ang="0">
                      <a:pos x="309778" y="6848"/>
                    </a:cxn>
                    <a:cxn ang="0">
                      <a:pos x="360313" y="20012"/>
                    </a:cxn>
                    <a:cxn ang="0">
                      <a:pos x="417439" y="52921"/>
                    </a:cxn>
                    <a:cxn ang="0">
                      <a:pos x="456990" y="92412"/>
                    </a:cxn>
                    <a:cxn ang="0">
                      <a:pos x="487752" y="147260"/>
                    </a:cxn>
                    <a:cxn ang="0">
                      <a:pos x="503132" y="199914"/>
                    </a:cxn>
                    <a:cxn ang="0">
                      <a:pos x="503132" y="265733"/>
                    </a:cxn>
                    <a:cxn ang="0">
                      <a:pos x="487752" y="316194"/>
                    </a:cxn>
                    <a:cxn ang="0">
                      <a:pos x="456990" y="373236"/>
                    </a:cxn>
                    <a:cxn ang="0">
                      <a:pos x="417439" y="412727"/>
                    </a:cxn>
                    <a:cxn ang="0">
                      <a:pos x="360313" y="443442"/>
                    </a:cxn>
                    <a:cxn ang="0">
                      <a:pos x="309778" y="458800"/>
                    </a:cxn>
                    <a:cxn ang="0">
                      <a:pos x="243861" y="458800"/>
                    </a:cxn>
                    <a:cxn ang="0">
                      <a:pos x="191129" y="443442"/>
                    </a:cxn>
                    <a:cxn ang="0">
                      <a:pos x="136200" y="412727"/>
                    </a:cxn>
                    <a:cxn ang="0">
                      <a:pos x="96649" y="373236"/>
                    </a:cxn>
                    <a:cxn ang="0">
                      <a:pos x="63692" y="316194"/>
                    </a:cxn>
                    <a:cxn ang="0">
                      <a:pos x="50510" y="265733"/>
                    </a:cxn>
                    <a:cxn ang="0">
                      <a:pos x="50510" y="199914"/>
                    </a:cxn>
                    <a:cxn ang="0">
                      <a:pos x="63692" y="147260"/>
                    </a:cxn>
                    <a:cxn ang="0">
                      <a:pos x="96649" y="92412"/>
                    </a:cxn>
                    <a:cxn ang="0">
                      <a:pos x="136200" y="52921"/>
                    </a:cxn>
                    <a:cxn ang="0">
                      <a:pos x="191129" y="20012"/>
                    </a:cxn>
                    <a:cxn ang="0">
                      <a:pos x="214200" y="1090"/>
                    </a:cxn>
                  </a:cxnLst>
                  <a:pathLst>
                    <a:path w="465255" h="575372">
                      <a:moveTo>
                        <a:pt x="376707" y="359911"/>
                      </a:moveTo>
                      <a:lnTo>
                        <a:pt x="465255" y="521967"/>
                      </a:lnTo>
                      <a:lnTo>
                        <a:pt x="396999" y="512759"/>
                      </a:lnTo>
                      <a:lnTo>
                        <a:pt x="373018" y="575372"/>
                      </a:lnTo>
                      <a:lnTo>
                        <a:pt x="275246" y="407791"/>
                      </a:lnTo>
                      <a:cubicBezTo>
                        <a:pt x="275246" y="407791"/>
                        <a:pt x="295538" y="411474"/>
                        <a:pt x="312141" y="393059"/>
                      </a:cubicBezTo>
                      <a:cubicBezTo>
                        <a:pt x="326899" y="382010"/>
                        <a:pt x="313986" y="365436"/>
                        <a:pt x="376707" y="359911"/>
                      </a:cubicBezTo>
                      <a:close/>
                      <a:moveTo>
                        <a:pt x="86735" y="352512"/>
                      </a:moveTo>
                      <a:cubicBezTo>
                        <a:pt x="86735" y="352512"/>
                        <a:pt x="90426" y="363570"/>
                        <a:pt x="112571" y="363570"/>
                      </a:cubicBezTo>
                      <a:cubicBezTo>
                        <a:pt x="162397" y="363570"/>
                        <a:pt x="145788" y="405957"/>
                        <a:pt x="188233" y="405957"/>
                      </a:cubicBezTo>
                      <a:cubicBezTo>
                        <a:pt x="188233" y="405957"/>
                        <a:pt x="107034" y="571821"/>
                        <a:pt x="107034" y="571821"/>
                      </a:cubicBezTo>
                      <a:lnTo>
                        <a:pt x="70126" y="514690"/>
                      </a:lnTo>
                      <a:lnTo>
                        <a:pt x="0" y="522062"/>
                      </a:lnTo>
                      <a:lnTo>
                        <a:pt x="86735" y="352512"/>
                      </a:lnTo>
                      <a:close/>
                      <a:moveTo>
                        <a:pt x="232628" y="121956"/>
                      </a:moveTo>
                      <a:lnTo>
                        <a:pt x="256629" y="169858"/>
                      </a:lnTo>
                      <a:lnTo>
                        <a:pt x="310170" y="177227"/>
                      </a:lnTo>
                      <a:lnTo>
                        <a:pt x="271399" y="215917"/>
                      </a:lnTo>
                      <a:lnTo>
                        <a:pt x="280630" y="269346"/>
                      </a:lnTo>
                      <a:lnTo>
                        <a:pt x="232628" y="243553"/>
                      </a:lnTo>
                      <a:lnTo>
                        <a:pt x="184625" y="269346"/>
                      </a:lnTo>
                      <a:lnTo>
                        <a:pt x="193856" y="215917"/>
                      </a:lnTo>
                      <a:lnTo>
                        <a:pt x="155085" y="177227"/>
                      </a:lnTo>
                      <a:lnTo>
                        <a:pt x="208626" y="169858"/>
                      </a:lnTo>
                      <a:lnTo>
                        <a:pt x="232628" y="121956"/>
                      </a:lnTo>
                      <a:close/>
                      <a:moveTo>
                        <a:pt x="232663" y="81359"/>
                      </a:moveTo>
                      <a:cubicBezTo>
                        <a:pt x="168028" y="81359"/>
                        <a:pt x="118167" y="131146"/>
                        <a:pt x="118167" y="195685"/>
                      </a:cubicBezTo>
                      <a:cubicBezTo>
                        <a:pt x="118167" y="258380"/>
                        <a:pt x="168028" y="310011"/>
                        <a:pt x="232663" y="310011"/>
                      </a:cubicBezTo>
                      <a:cubicBezTo>
                        <a:pt x="295451" y="310011"/>
                        <a:pt x="347159" y="258380"/>
                        <a:pt x="347159" y="195685"/>
                      </a:cubicBezTo>
                      <a:cubicBezTo>
                        <a:pt x="347159" y="131146"/>
                        <a:pt x="295451" y="81359"/>
                        <a:pt x="232663" y="81359"/>
                      </a:cubicBezTo>
                      <a:close/>
                      <a:moveTo>
                        <a:pt x="180032" y="916"/>
                      </a:moveTo>
                      <a:cubicBezTo>
                        <a:pt x="187419" y="-1159"/>
                        <a:pt x="195729" y="224"/>
                        <a:pt x="204962" y="5756"/>
                      </a:cubicBezTo>
                      <a:cubicBezTo>
                        <a:pt x="223429" y="16820"/>
                        <a:pt x="241897" y="16820"/>
                        <a:pt x="260364" y="5756"/>
                      </a:cubicBezTo>
                      <a:cubicBezTo>
                        <a:pt x="278831" y="-5308"/>
                        <a:pt x="293604" y="224"/>
                        <a:pt x="302838" y="16820"/>
                      </a:cubicBezTo>
                      <a:cubicBezTo>
                        <a:pt x="313918" y="35259"/>
                        <a:pt x="330538" y="44479"/>
                        <a:pt x="350852" y="44479"/>
                      </a:cubicBezTo>
                      <a:cubicBezTo>
                        <a:pt x="373013" y="44479"/>
                        <a:pt x="382246" y="55543"/>
                        <a:pt x="384093" y="77671"/>
                      </a:cubicBezTo>
                      <a:cubicBezTo>
                        <a:pt x="384093" y="97954"/>
                        <a:pt x="393326" y="114550"/>
                        <a:pt x="409947" y="123770"/>
                      </a:cubicBezTo>
                      <a:cubicBezTo>
                        <a:pt x="428414" y="134834"/>
                        <a:pt x="432107" y="149586"/>
                        <a:pt x="422874" y="168025"/>
                      </a:cubicBezTo>
                      <a:cubicBezTo>
                        <a:pt x="411793" y="186465"/>
                        <a:pt x="411793" y="204905"/>
                        <a:pt x="422874" y="223345"/>
                      </a:cubicBezTo>
                      <a:cubicBezTo>
                        <a:pt x="432107" y="241784"/>
                        <a:pt x="428414" y="256536"/>
                        <a:pt x="409947" y="265756"/>
                      </a:cubicBezTo>
                      <a:cubicBezTo>
                        <a:pt x="393326" y="276820"/>
                        <a:pt x="384093" y="293416"/>
                        <a:pt x="384093" y="313699"/>
                      </a:cubicBezTo>
                      <a:cubicBezTo>
                        <a:pt x="382246" y="335827"/>
                        <a:pt x="373013" y="345047"/>
                        <a:pt x="350852" y="346891"/>
                      </a:cubicBezTo>
                      <a:cubicBezTo>
                        <a:pt x="330538" y="346891"/>
                        <a:pt x="313918" y="356111"/>
                        <a:pt x="302838" y="372706"/>
                      </a:cubicBezTo>
                      <a:cubicBezTo>
                        <a:pt x="293604" y="391146"/>
                        <a:pt x="278831" y="394834"/>
                        <a:pt x="260364" y="385614"/>
                      </a:cubicBezTo>
                      <a:cubicBezTo>
                        <a:pt x="241897" y="374550"/>
                        <a:pt x="223429" y="374550"/>
                        <a:pt x="204962" y="385614"/>
                      </a:cubicBezTo>
                      <a:cubicBezTo>
                        <a:pt x="186495" y="394834"/>
                        <a:pt x="171722" y="391146"/>
                        <a:pt x="160641" y="372706"/>
                      </a:cubicBezTo>
                      <a:cubicBezTo>
                        <a:pt x="151408" y="356111"/>
                        <a:pt x="134787" y="346891"/>
                        <a:pt x="114474" y="346891"/>
                      </a:cubicBezTo>
                      <a:cubicBezTo>
                        <a:pt x="92313" y="345047"/>
                        <a:pt x="81233" y="335827"/>
                        <a:pt x="81233" y="313699"/>
                      </a:cubicBezTo>
                      <a:cubicBezTo>
                        <a:pt x="81233" y="293416"/>
                        <a:pt x="71999" y="276820"/>
                        <a:pt x="53532" y="265756"/>
                      </a:cubicBezTo>
                      <a:cubicBezTo>
                        <a:pt x="36912" y="256536"/>
                        <a:pt x="31372" y="241784"/>
                        <a:pt x="42452" y="223345"/>
                      </a:cubicBezTo>
                      <a:cubicBezTo>
                        <a:pt x="53532" y="204905"/>
                        <a:pt x="53532" y="186465"/>
                        <a:pt x="42452" y="168025"/>
                      </a:cubicBezTo>
                      <a:cubicBezTo>
                        <a:pt x="31372" y="149586"/>
                        <a:pt x="36912" y="134834"/>
                        <a:pt x="53532" y="123770"/>
                      </a:cubicBezTo>
                      <a:cubicBezTo>
                        <a:pt x="71999" y="114550"/>
                        <a:pt x="81233" y="97954"/>
                        <a:pt x="81233" y="77671"/>
                      </a:cubicBezTo>
                      <a:cubicBezTo>
                        <a:pt x="81233" y="55543"/>
                        <a:pt x="92313" y="44479"/>
                        <a:pt x="114474" y="44479"/>
                      </a:cubicBezTo>
                      <a:cubicBezTo>
                        <a:pt x="134787" y="44479"/>
                        <a:pt x="151408" y="35259"/>
                        <a:pt x="160641" y="16820"/>
                      </a:cubicBezTo>
                      <a:cubicBezTo>
                        <a:pt x="166182" y="8522"/>
                        <a:pt x="172645" y="2990"/>
                        <a:pt x="180032" y="91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8222" name="iṥļïḋè"/>
              <p:cNvSpPr txBox="1"/>
              <p:nvPr/>
            </p:nvSpPr>
            <p:spPr>
              <a:xfrm>
                <a:off x="1882032" y="4764506"/>
                <a:ext cx="2303907" cy="3875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b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2800" b="1" dirty="0"/>
                  <a:t>培训内容</a:t>
                </a:r>
                <a:endParaRPr lang="zh-CN" altLang="en-US" sz="2800" b="1" dirty="0"/>
              </a:p>
            </p:txBody>
          </p:sp>
        </p:grpSp>
        <p:cxnSp>
          <p:nvCxnSpPr>
            <p:cNvPr id="156" name="直接连接符 155"/>
            <p:cNvCxnSpPr/>
            <p:nvPr/>
          </p:nvCxnSpPr>
          <p:spPr>
            <a:xfrm>
              <a:off x="5078393" y="1321909"/>
              <a:ext cx="0" cy="4423876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97" name="íšḻïḋê"/>
            <p:cNvGrpSpPr/>
            <p:nvPr/>
          </p:nvGrpSpPr>
          <p:grpSpPr>
            <a:xfrm>
              <a:off x="5618932" y="2598519"/>
              <a:ext cx="5552124" cy="956416"/>
              <a:chOff x="5618932" y="3069924"/>
              <a:chExt cx="5552124" cy="956416"/>
            </a:xfrm>
          </p:grpSpPr>
          <p:sp>
            <p:nvSpPr>
              <p:cNvPr id="98" name="íṡḷïḋé"/>
              <p:cNvSpPr/>
              <p:nvPr/>
            </p:nvSpPr>
            <p:spPr>
              <a:xfrm>
                <a:off x="6097541" y="3127145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íşḷíḋé"/>
              <p:cNvSpPr/>
              <p:nvPr/>
            </p:nvSpPr>
            <p:spPr>
              <a:xfrm>
                <a:off x="5619716" y="3069981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íṧḻiḋê"/>
              <p:cNvSpPr/>
              <p:nvPr/>
            </p:nvSpPr>
            <p:spPr>
              <a:xfrm>
                <a:off x="5687977" y="3138260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19" name="íṩḻïḍê"/>
              <p:cNvSpPr/>
              <p:nvPr/>
            </p:nvSpPr>
            <p:spPr>
              <a:xfrm>
                <a:off x="6778761" y="3317888"/>
                <a:ext cx="3735827" cy="4604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olidFill>
                      <a:srgbClr val="FF0000"/>
                    </a:solidFill>
                    <a:sym typeface="微软雅黑" panose="020B0503020204020204" charset="-122"/>
                  </a:rPr>
                  <a:t>EHS管理体系内容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8" name="íṣḷîdè"/>
              <p:cNvSpPr/>
              <p:nvPr/>
            </p:nvSpPr>
            <p:spPr>
              <a:xfrm>
                <a:off x="5878472" y="3365330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198" name="îS1îḓè"/>
            <p:cNvGrpSpPr/>
            <p:nvPr/>
          </p:nvGrpSpPr>
          <p:grpSpPr>
            <a:xfrm>
              <a:off x="5618932" y="1388765"/>
              <a:ext cx="5552124" cy="956416"/>
              <a:chOff x="5618932" y="1838709"/>
              <a:chExt cx="5552124" cy="956416"/>
            </a:xfrm>
          </p:grpSpPr>
          <p:sp>
            <p:nvSpPr>
              <p:cNvPr id="104" name="ïŝliḑè"/>
              <p:cNvSpPr/>
              <p:nvPr/>
            </p:nvSpPr>
            <p:spPr>
              <a:xfrm>
                <a:off x="6097541" y="1895708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en-US" altLang="zh-CN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isļiďe"/>
              <p:cNvSpPr/>
              <p:nvPr/>
            </p:nvSpPr>
            <p:spPr>
              <a:xfrm>
                <a:off x="5619716" y="1838544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îṥḻîḋê"/>
              <p:cNvSpPr/>
              <p:nvPr/>
            </p:nvSpPr>
            <p:spPr>
              <a:xfrm>
                <a:off x="5687977" y="1906823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ïşľîḑê"/>
              <p:cNvSpPr/>
              <p:nvPr/>
            </p:nvSpPr>
            <p:spPr>
              <a:xfrm>
                <a:off x="5878472" y="2133892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15" name="îṥ1ïḑé"/>
              <p:cNvSpPr/>
              <p:nvPr/>
            </p:nvSpPr>
            <p:spPr>
              <a:xfrm>
                <a:off x="6778761" y="2086673"/>
                <a:ext cx="3735827" cy="4604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EHS管理体系介绍</a:t>
                </a:r>
                <a:endParaRPr lang="zh-CN" altLang="en-US" sz="2400" b="1" dirty="0">
                  <a:sym typeface="微软雅黑" panose="020B0503020204020204" charset="-122"/>
                </a:endParaRPr>
              </a:p>
            </p:txBody>
          </p:sp>
        </p:grpSp>
        <p:grpSp>
          <p:nvGrpSpPr>
            <p:cNvPr id="8199" name="îŝ1íḋe"/>
            <p:cNvGrpSpPr/>
            <p:nvPr/>
          </p:nvGrpSpPr>
          <p:grpSpPr>
            <a:xfrm>
              <a:off x="5618932" y="3808273"/>
              <a:ext cx="5552124" cy="956416"/>
              <a:chOff x="5618932" y="4272335"/>
              <a:chExt cx="5552124" cy="956416"/>
            </a:xfrm>
          </p:grpSpPr>
          <p:sp>
            <p:nvSpPr>
              <p:cNvPr id="103" name="ïṥḷíḑè"/>
              <p:cNvSpPr/>
              <p:nvPr/>
            </p:nvSpPr>
            <p:spPr>
              <a:xfrm>
                <a:off x="6097541" y="4329779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íślîḋe"/>
              <p:cNvSpPr/>
              <p:nvPr/>
            </p:nvSpPr>
            <p:spPr>
              <a:xfrm>
                <a:off x="5619716" y="4272615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ísļïḋê"/>
              <p:cNvSpPr/>
              <p:nvPr/>
            </p:nvSpPr>
            <p:spPr>
              <a:xfrm>
                <a:off x="5687977" y="4340894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ïṥľïďe"/>
              <p:cNvSpPr/>
              <p:nvPr/>
            </p:nvSpPr>
            <p:spPr>
              <a:xfrm>
                <a:off x="5878472" y="4567964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10" name="i$líḑe"/>
              <p:cNvSpPr/>
              <p:nvPr/>
            </p:nvSpPr>
            <p:spPr>
              <a:xfrm>
                <a:off x="7071488" y="4538716"/>
                <a:ext cx="3735827" cy="423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常见危险状态处理</a:t>
                </a:r>
                <a:endParaRPr lang="zh-CN" altLang="en-US" sz="2400" b="1" dirty="0"/>
              </a:p>
            </p:txBody>
          </p:sp>
        </p:grpSp>
        <p:grpSp>
          <p:nvGrpSpPr>
            <p:cNvPr id="8200" name="íṩḷîḑê"/>
            <p:cNvGrpSpPr/>
            <p:nvPr/>
          </p:nvGrpSpPr>
          <p:grpSpPr>
            <a:xfrm>
              <a:off x="5618932" y="5018026"/>
              <a:ext cx="5552124" cy="956416"/>
              <a:chOff x="5618932" y="4272335"/>
              <a:chExt cx="5552124" cy="956416"/>
            </a:xfrm>
          </p:grpSpPr>
          <p:sp>
            <p:nvSpPr>
              <p:cNvPr id="33" name="iSļïḍè"/>
              <p:cNvSpPr/>
              <p:nvPr/>
            </p:nvSpPr>
            <p:spPr>
              <a:xfrm>
                <a:off x="6097541" y="4330002"/>
                <a:ext cx="5073515" cy="841584"/>
              </a:xfrm>
              <a:prstGeom prst="snip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íśḻíḋê"/>
              <p:cNvSpPr/>
              <p:nvPr/>
            </p:nvSpPr>
            <p:spPr>
              <a:xfrm>
                <a:off x="5619716" y="4272838"/>
                <a:ext cx="955650" cy="95591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î$ḷiḋè"/>
              <p:cNvSpPr/>
              <p:nvPr/>
            </p:nvSpPr>
            <p:spPr>
              <a:xfrm>
                <a:off x="5687977" y="4341117"/>
                <a:ext cx="819128" cy="819354"/>
              </a:xfrm>
              <a:prstGeom prst="ellipse">
                <a:avLst/>
              </a:prstGeom>
              <a:solidFill>
                <a:schemeClr val="accent1"/>
              </a:solidFill>
              <a:ln w="3810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iŝlidê"/>
              <p:cNvSpPr/>
              <p:nvPr/>
            </p:nvSpPr>
            <p:spPr>
              <a:xfrm>
                <a:off x="5878472" y="4568187"/>
                <a:ext cx="438138" cy="365216"/>
              </a:xfrm>
              <a:custGeom>
                <a:avLst/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27402"/>
                  </a:buClr>
                  <a:buSzTx/>
                  <a:buFont typeface="Wingdings" panose="05000000000000000000" pitchFamily="2" charset="2"/>
                  <a:buNone/>
                  <a:defRPr/>
                </a:pPr>
                <a:endPara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05" name="işḷîḋè"/>
              <p:cNvSpPr/>
              <p:nvPr/>
            </p:nvSpPr>
            <p:spPr>
              <a:xfrm>
                <a:off x="6925727" y="4564826"/>
                <a:ext cx="3416209" cy="368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908050" lvl="0" indent="-436245" algn="ctr" eaLnBrk="1" hangingPunct="1">
                  <a:buClr>
                    <a:schemeClr val="accent2"/>
                  </a:buClr>
                  <a:buNone/>
                </a:pPr>
                <a:r>
                  <a:rPr lang="zh-CN" altLang="en-US" sz="2400" b="1" dirty="0">
                    <a:sym typeface="微软雅黑" panose="020B0503020204020204" charset="-122"/>
                  </a:rPr>
                  <a:t>消防安全知识</a:t>
                </a:r>
                <a:endParaRPr lang="zh-CN" altLang="en-US" sz="2400" b="1" dirty="0"/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  <p:grpSp>
        <p:nvGrpSpPr>
          <p:cNvPr id="9219" name="组合 2"/>
          <p:cNvGrpSpPr/>
          <p:nvPr/>
        </p:nvGrpSpPr>
        <p:grpSpPr>
          <a:xfrm>
            <a:off x="614363" y="993775"/>
            <a:ext cx="10820400" cy="5030788"/>
            <a:chOff x="2400" y="1545"/>
            <a:chExt cx="13470" cy="7942"/>
          </a:xfrm>
        </p:grpSpPr>
        <p:sp>
          <p:nvSpPr>
            <p:cNvPr id="9220" name="Rectangle 2"/>
            <p:cNvSpPr/>
            <p:nvPr/>
          </p:nvSpPr>
          <p:spPr>
            <a:xfrm>
              <a:off x="2910" y="1545"/>
              <a:ext cx="12960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3200" b="1" dirty="0"/>
                <a:t>1</a:t>
              </a:r>
              <a:r>
                <a:rPr lang="zh-CN" altLang="en-US" sz="3200" b="1" dirty="0"/>
                <a:t>、 </a:t>
              </a:r>
              <a:r>
                <a:rPr lang="en-US" altLang="zh-CN" sz="3200" b="1" dirty="0"/>
                <a:t>EHS</a:t>
              </a:r>
              <a:r>
                <a:rPr lang="zh-CN" altLang="en-US" sz="3200" b="1" dirty="0"/>
                <a:t>方针</a:t>
              </a:r>
              <a:r>
                <a:rPr lang="zh-CN" altLang="en-US" sz="3800" dirty="0"/>
                <a:t> </a:t>
              </a:r>
              <a:endParaRPr lang="zh-CN" altLang="en-US" sz="3800" dirty="0"/>
            </a:p>
          </p:txBody>
        </p:sp>
        <p:sp>
          <p:nvSpPr>
            <p:cNvPr id="9221" name="Line 4"/>
            <p:cNvSpPr/>
            <p:nvPr/>
          </p:nvSpPr>
          <p:spPr>
            <a:xfrm>
              <a:off x="2400" y="2792"/>
              <a:ext cx="7767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2" name="AutoShape 14"/>
            <p:cNvSpPr/>
            <p:nvPr/>
          </p:nvSpPr>
          <p:spPr>
            <a:xfrm>
              <a:off x="3700" y="5037"/>
              <a:ext cx="3260" cy="12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9223" name="AutoShape 18"/>
            <p:cNvSpPr/>
            <p:nvPr/>
          </p:nvSpPr>
          <p:spPr>
            <a:xfrm>
              <a:off x="7987" y="3650"/>
              <a:ext cx="3260" cy="11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9224" name="AutoShape 21"/>
            <p:cNvSpPr/>
            <p:nvPr/>
          </p:nvSpPr>
          <p:spPr>
            <a:xfrm>
              <a:off x="7982" y="4925"/>
              <a:ext cx="3260" cy="12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9225" name="AutoShape 24"/>
            <p:cNvSpPr/>
            <p:nvPr/>
          </p:nvSpPr>
          <p:spPr>
            <a:xfrm>
              <a:off x="11707" y="3650"/>
              <a:ext cx="3260" cy="11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9226" name="AutoShape 27"/>
            <p:cNvSpPr/>
            <p:nvPr/>
          </p:nvSpPr>
          <p:spPr>
            <a:xfrm>
              <a:off x="11687" y="4925"/>
              <a:ext cx="3260" cy="12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9227" name="AutoShape 31"/>
            <p:cNvSpPr/>
            <p:nvPr/>
          </p:nvSpPr>
          <p:spPr>
            <a:xfrm>
              <a:off x="3497" y="3730"/>
              <a:ext cx="3407" cy="4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9228" name="AutoShape 32"/>
            <p:cNvSpPr/>
            <p:nvPr/>
          </p:nvSpPr>
          <p:spPr>
            <a:xfrm>
              <a:off x="3550" y="3585"/>
              <a:ext cx="3782" cy="4572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9229" name="AutoShape 33"/>
            <p:cNvSpPr/>
            <p:nvPr/>
          </p:nvSpPr>
          <p:spPr>
            <a:xfrm>
              <a:off x="3577" y="6992"/>
              <a:ext cx="3640" cy="11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9230" name="AutoShape 34"/>
            <p:cNvSpPr/>
            <p:nvPr/>
          </p:nvSpPr>
          <p:spPr>
            <a:xfrm>
              <a:off x="3590" y="3585"/>
              <a:ext cx="3755" cy="13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908050" lvl="0" indent="-436245" algn="ctr" eaLnBrk="1" fontAlgn="ctr" hangingPunct="1">
                <a:buNone/>
              </a:pPr>
              <a:endParaRPr lang="zh-CN" altLang="zh-CN" sz="4800" dirty="0"/>
            </a:p>
          </p:txBody>
        </p:sp>
        <p:sp>
          <p:nvSpPr>
            <p:cNvPr id="9231" name="AutoShape 35"/>
            <p:cNvSpPr/>
            <p:nvPr/>
          </p:nvSpPr>
          <p:spPr>
            <a:xfrm>
              <a:off x="4075" y="8117"/>
              <a:ext cx="3407" cy="137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sp>
          <p:nvSpPr>
            <p:cNvPr id="9232" name="AutoShape 36"/>
            <p:cNvSpPr/>
            <p:nvPr/>
          </p:nvSpPr>
          <p:spPr>
            <a:xfrm>
              <a:off x="4145" y="8155"/>
              <a:ext cx="3260" cy="12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fontAlgn="ctr" hangingPunct="1">
                <a:buNone/>
              </a:pPr>
              <a:endParaRPr lang="zh-CN" altLang="en-US" sz="4800" dirty="0"/>
            </a:p>
          </p:txBody>
        </p:sp>
        <p:grpSp>
          <p:nvGrpSpPr>
            <p:cNvPr id="9233" name="Group 37"/>
            <p:cNvGrpSpPr/>
            <p:nvPr/>
          </p:nvGrpSpPr>
          <p:grpSpPr>
            <a:xfrm>
              <a:off x="4670" y="2950"/>
              <a:ext cx="1012" cy="1602"/>
              <a:chOff x="1289" y="387"/>
              <a:chExt cx="668" cy="1058"/>
            </a:xfrm>
          </p:grpSpPr>
          <p:sp>
            <p:nvSpPr>
              <p:cNvPr id="9265" name="Oval 38"/>
              <p:cNvSpPr/>
              <p:nvPr/>
            </p:nvSpPr>
            <p:spPr>
              <a:xfrm>
                <a:off x="1289" y="387"/>
                <a:ext cx="668" cy="1058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66" name="Oval 39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67" name="Oval 40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68" name="Oval 41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69" name="Oval 42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</p:grpSp>
        <p:sp>
          <p:nvSpPr>
            <p:cNvPr id="9234" name="Text Box 43"/>
            <p:cNvSpPr txBox="1"/>
            <p:nvPr/>
          </p:nvSpPr>
          <p:spPr>
            <a:xfrm>
              <a:off x="4883" y="3390"/>
              <a:ext cx="567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dirty="0">
                  <a:solidFill>
                    <a:srgbClr val="000000"/>
                  </a:solidFill>
                </a:rPr>
                <a:t>1</a:t>
              </a:r>
              <a:endParaRPr lang="en-US" altLang="zh-CN" sz="1800" dirty="0"/>
            </a:p>
          </p:txBody>
        </p:sp>
        <p:sp>
          <p:nvSpPr>
            <p:cNvPr id="9235" name="Text Box 44"/>
            <p:cNvSpPr txBox="1"/>
            <p:nvPr/>
          </p:nvSpPr>
          <p:spPr>
            <a:xfrm>
              <a:off x="3930" y="4493"/>
              <a:ext cx="3240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000" dirty="0">
                  <a:solidFill>
                    <a:srgbClr val="4C40E8"/>
                  </a:solidFill>
                </a:rPr>
                <a:t>遵守法律法规，携手共建环保、健康、安全、和谐的工作环境。</a:t>
              </a:r>
              <a:endParaRPr lang="zh-CN" altLang="en-US" sz="2000" dirty="0">
                <a:solidFill>
                  <a:srgbClr val="4C40E8"/>
                </a:solidFill>
              </a:endParaRPr>
            </a:p>
          </p:txBody>
        </p:sp>
        <p:grpSp>
          <p:nvGrpSpPr>
            <p:cNvPr id="9236" name="Group 45"/>
            <p:cNvGrpSpPr/>
            <p:nvPr/>
          </p:nvGrpSpPr>
          <p:grpSpPr>
            <a:xfrm>
              <a:off x="7785" y="2837"/>
              <a:ext cx="3742" cy="6650"/>
              <a:chOff x="2208" y="1178"/>
              <a:chExt cx="1365" cy="2660"/>
            </a:xfrm>
          </p:grpSpPr>
          <p:sp>
            <p:nvSpPr>
              <p:cNvPr id="9252" name="AutoShape 46"/>
              <p:cNvSpPr/>
              <p:nvPr/>
            </p:nvSpPr>
            <p:spPr>
              <a:xfrm>
                <a:off x="2208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53" name="AutoShape 47"/>
              <p:cNvSpPr/>
              <p:nvPr/>
            </p:nvSpPr>
            <p:spPr>
              <a:xfrm>
                <a:off x="2229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54" name="AutoShape 48"/>
              <p:cNvSpPr/>
              <p:nvPr/>
            </p:nvSpPr>
            <p:spPr>
              <a:xfrm>
                <a:off x="2240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55" name="AutoShape 49"/>
              <p:cNvSpPr/>
              <p:nvPr/>
            </p:nvSpPr>
            <p:spPr>
              <a:xfrm>
                <a:off x="2240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56" name="Oval 50"/>
              <p:cNvSpPr/>
              <p:nvPr/>
            </p:nvSpPr>
            <p:spPr>
              <a:xfrm>
                <a:off x="2677" y="1178"/>
                <a:ext cx="405" cy="641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57" name="Oval 51"/>
              <p:cNvSpPr/>
              <p:nvPr/>
            </p:nvSpPr>
            <p:spPr>
              <a:xfrm>
                <a:off x="2681" y="1299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58" name="Oval 52"/>
              <p:cNvSpPr/>
              <p:nvPr/>
            </p:nvSpPr>
            <p:spPr>
              <a:xfrm>
                <a:off x="2686" y="1301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59" name="Oval 53"/>
              <p:cNvSpPr/>
              <p:nvPr/>
            </p:nvSpPr>
            <p:spPr>
              <a:xfrm>
                <a:off x="2690" y="1305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60" name="Oval 54"/>
              <p:cNvSpPr/>
              <p:nvPr/>
            </p:nvSpPr>
            <p:spPr>
              <a:xfrm>
                <a:off x="2712" y="1315"/>
                <a:ext cx="323" cy="2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61" name="Text Box 55"/>
              <p:cNvSpPr txBox="1"/>
              <p:nvPr/>
            </p:nvSpPr>
            <p:spPr>
              <a:xfrm>
                <a:off x="2771" y="1354"/>
                <a:ext cx="208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</a:rPr>
                  <a:t>2</a:t>
                </a:r>
                <a:endParaRPr lang="en-US" altLang="zh-CN" sz="1800" dirty="0"/>
              </a:p>
            </p:txBody>
          </p:sp>
          <p:sp>
            <p:nvSpPr>
              <p:cNvPr id="9262" name="Text Box 56"/>
              <p:cNvSpPr txBox="1"/>
              <p:nvPr/>
            </p:nvSpPr>
            <p:spPr>
              <a:xfrm>
                <a:off x="2256" y="1776"/>
                <a:ext cx="1296" cy="10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2000" dirty="0">
                    <a:solidFill>
                      <a:srgbClr val="4C40E8"/>
                    </a:solidFill>
                  </a:rPr>
                  <a:t>视环保、健康、安全与质量、生产、成本同等重要。制定工作计划要优先考虑健康、安全并有利于环保。</a:t>
                </a:r>
                <a:endParaRPr lang="zh-CN" altLang="en-US" sz="2000" dirty="0">
                  <a:solidFill>
                    <a:srgbClr val="4C40E8"/>
                  </a:solidFill>
                </a:endParaRPr>
              </a:p>
            </p:txBody>
          </p:sp>
          <p:sp>
            <p:nvSpPr>
              <p:cNvPr id="9263" name="AutoShape 57"/>
              <p:cNvSpPr/>
              <p:nvPr/>
            </p:nvSpPr>
            <p:spPr>
              <a:xfrm>
                <a:off x="2210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58A4AE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64" name="AutoShape 58"/>
              <p:cNvSpPr/>
              <p:nvPr/>
            </p:nvSpPr>
            <p:spPr>
              <a:xfrm>
                <a:off x="2238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2B2BB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</p:grpSp>
        <p:grpSp>
          <p:nvGrpSpPr>
            <p:cNvPr id="9237" name="Group 59"/>
            <p:cNvGrpSpPr/>
            <p:nvPr/>
          </p:nvGrpSpPr>
          <p:grpSpPr>
            <a:xfrm>
              <a:off x="11640" y="2837"/>
              <a:ext cx="3855" cy="6650"/>
              <a:chOff x="3692" y="1177"/>
              <a:chExt cx="1367" cy="2661"/>
            </a:xfrm>
          </p:grpSpPr>
          <p:sp>
            <p:nvSpPr>
              <p:cNvPr id="9238" name="AutoShape 60"/>
              <p:cNvSpPr/>
              <p:nvPr/>
            </p:nvSpPr>
            <p:spPr>
              <a:xfrm>
                <a:off x="3696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39" name="AutoShape 61"/>
              <p:cNvSpPr/>
              <p:nvPr/>
            </p:nvSpPr>
            <p:spPr>
              <a:xfrm>
                <a:off x="3717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40" name="AutoShape 62"/>
              <p:cNvSpPr/>
              <p:nvPr/>
            </p:nvSpPr>
            <p:spPr>
              <a:xfrm>
                <a:off x="3728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41" name="AutoShape 63"/>
              <p:cNvSpPr/>
              <p:nvPr/>
            </p:nvSpPr>
            <p:spPr>
              <a:xfrm>
                <a:off x="3728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grpSp>
            <p:nvGrpSpPr>
              <p:cNvPr id="9242" name="Group 64"/>
              <p:cNvGrpSpPr/>
              <p:nvPr/>
            </p:nvGrpSpPr>
            <p:grpSpPr>
              <a:xfrm>
                <a:off x="4165" y="1177"/>
                <a:ext cx="405" cy="641"/>
                <a:chOff x="1289" y="387"/>
                <a:chExt cx="668" cy="1058"/>
              </a:xfrm>
            </p:grpSpPr>
            <p:sp>
              <p:nvSpPr>
                <p:cNvPr id="9247" name="Oval 65"/>
                <p:cNvSpPr/>
                <p:nvPr/>
              </p:nvSpPr>
              <p:spPr>
                <a:xfrm>
                  <a:off x="1289" y="387"/>
                  <a:ext cx="668" cy="1058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>
                  <a:lvl1pPr marL="469900" indent="-469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3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1pPr>
                  <a:lvl2pPr marL="908050" indent="-43688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6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2pPr>
                  <a:lvl3pPr marL="1304925" indent="-395605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23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3pPr>
                  <a:lvl4pPr marL="1694180" indent="-3873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4pPr>
                  <a:lvl5pPr marL="2094230" indent="-398780" algn="l" rtl="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5pPr>
                </a:lstStyle>
                <a:p>
                  <a:pPr marL="0" lvl="0" indent="0" eaLnBrk="1" fontAlgn="ctr" hangingPunct="1">
                    <a:buNone/>
                  </a:pPr>
                  <a:endParaRPr lang="zh-CN" altLang="en-US" sz="4800" dirty="0"/>
                </a:p>
              </p:txBody>
            </p:sp>
            <p:sp>
              <p:nvSpPr>
                <p:cNvPr id="9248" name="Oval 66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>
                  <a:lvl1pPr marL="469900" indent="-469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3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1pPr>
                  <a:lvl2pPr marL="908050" indent="-43688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6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2pPr>
                  <a:lvl3pPr marL="1304925" indent="-395605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23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3pPr>
                  <a:lvl4pPr marL="1694180" indent="-3873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4pPr>
                  <a:lvl5pPr marL="2094230" indent="-398780" algn="l" rtl="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5pPr>
                </a:lstStyle>
                <a:p>
                  <a:pPr marL="0" lvl="0" indent="0" eaLnBrk="1" fontAlgn="ctr" hangingPunct="1">
                    <a:buNone/>
                  </a:pPr>
                  <a:endParaRPr lang="zh-CN" altLang="en-US" sz="4800" dirty="0"/>
                </a:p>
              </p:txBody>
            </p:sp>
            <p:sp>
              <p:nvSpPr>
                <p:cNvPr id="9249" name="Oval 67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>
                  <a:lvl1pPr marL="469900" indent="-469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3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1pPr>
                  <a:lvl2pPr marL="908050" indent="-43688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6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2pPr>
                  <a:lvl3pPr marL="1304925" indent="-395605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23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3pPr>
                  <a:lvl4pPr marL="1694180" indent="-3873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4pPr>
                  <a:lvl5pPr marL="2094230" indent="-398780" algn="l" rtl="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5pPr>
                </a:lstStyle>
                <a:p>
                  <a:pPr marL="0" lvl="0" indent="0" eaLnBrk="1" fontAlgn="ctr" hangingPunct="1">
                    <a:buNone/>
                  </a:pPr>
                  <a:endParaRPr lang="zh-CN" altLang="en-US" sz="4800" dirty="0"/>
                </a:p>
              </p:txBody>
            </p:sp>
            <p:sp>
              <p:nvSpPr>
                <p:cNvPr id="9250" name="Oval 68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>
                  <a:lvl1pPr marL="469900" indent="-469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3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1pPr>
                  <a:lvl2pPr marL="908050" indent="-43688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6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2pPr>
                  <a:lvl3pPr marL="1304925" indent="-395605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23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3pPr>
                  <a:lvl4pPr marL="1694180" indent="-3873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4pPr>
                  <a:lvl5pPr marL="2094230" indent="-398780" algn="l" rtl="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5pPr>
                </a:lstStyle>
                <a:p>
                  <a:pPr marL="0" lvl="0" indent="0" eaLnBrk="1" fontAlgn="ctr" hangingPunct="1">
                    <a:buNone/>
                  </a:pPr>
                  <a:endParaRPr lang="zh-CN" altLang="en-US" sz="4800" dirty="0"/>
                </a:p>
              </p:txBody>
            </p:sp>
            <p:sp>
              <p:nvSpPr>
                <p:cNvPr id="9251" name="Oval 69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>
                  <a:lvl1pPr marL="469900" indent="-469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3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1pPr>
                  <a:lvl2pPr marL="908050" indent="-43688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6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2pPr>
                  <a:lvl3pPr marL="1304925" indent="-395605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o"/>
                    <a:defRPr sz="23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3pPr>
                  <a:lvl4pPr marL="1694180" indent="-3873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n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4pPr>
                  <a:lvl5pPr marL="2094230" indent="-398780" algn="l" rtl="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27402"/>
                    </a:buClr>
                    <a:buFont typeface="Wingdings" panose="05000000000000000000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defRPr>
                  </a:lvl5pPr>
                </a:lstStyle>
                <a:p>
                  <a:pPr marL="0" lvl="0" indent="0" eaLnBrk="1" fontAlgn="ctr" hangingPunct="1">
                    <a:buNone/>
                  </a:pPr>
                  <a:endParaRPr lang="zh-CN" altLang="en-US" sz="4800" dirty="0"/>
                </a:p>
              </p:txBody>
            </p:sp>
          </p:grpSp>
          <p:sp>
            <p:nvSpPr>
              <p:cNvPr id="9243" name="Text Box 70"/>
              <p:cNvSpPr txBox="1"/>
              <p:nvPr/>
            </p:nvSpPr>
            <p:spPr>
              <a:xfrm>
                <a:off x="4263" y="1354"/>
                <a:ext cx="202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</a:rPr>
                  <a:t>3</a:t>
                </a:r>
                <a:endParaRPr lang="en-US" altLang="zh-CN" sz="1800" dirty="0"/>
              </a:p>
            </p:txBody>
          </p:sp>
          <p:sp>
            <p:nvSpPr>
              <p:cNvPr id="9244" name="Text Box 71"/>
              <p:cNvSpPr txBox="1"/>
              <p:nvPr/>
            </p:nvSpPr>
            <p:spPr>
              <a:xfrm>
                <a:off x="3744" y="1776"/>
                <a:ext cx="1296" cy="8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2000" dirty="0">
                    <a:solidFill>
                      <a:srgbClr val="4C40E8"/>
                    </a:solidFill>
                  </a:rPr>
                  <a:t>为了天蓝、水清、人和，做好环保、健康、安全工作是希迪每位员工积极主动的职责 。</a:t>
                </a:r>
                <a:endParaRPr lang="zh-CN" altLang="en-US" sz="2000" dirty="0">
                  <a:solidFill>
                    <a:srgbClr val="4C40E8"/>
                  </a:solidFill>
                </a:endParaRPr>
              </a:p>
            </p:txBody>
          </p:sp>
          <p:sp>
            <p:nvSpPr>
              <p:cNvPr id="9245" name="AutoShape 72"/>
              <p:cNvSpPr/>
              <p:nvPr/>
            </p:nvSpPr>
            <p:spPr>
              <a:xfrm>
                <a:off x="3692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99BACC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  <p:sp>
            <p:nvSpPr>
              <p:cNvPr id="9246" name="AutoShape 73"/>
              <p:cNvSpPr/>
              <p:nvPr/>
            </p:nvSpPr>
            <p:spPr>
              <a:xfrm>
                <a:off x="3720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8DAD4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469900" indent="-469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3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  <a:lvl2pPr marL="908050" indent="-4368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6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2pPr>
                <a:lvl3pPr marL="1304925" indent="-39560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o"/>
                  <a:defRPr sz="23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3pPr>
                <a:lvl4pPr marL="1694180" indent="-387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n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4pPr>
                <a:lvl5pPr marL="2094230" indent="-398780" algn="l" rtl="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rgbClr val="F2740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5pPr>
              </a:lstStyle>
              <a:p>
                <a:pPr marL="0" lvl="0" indent="0" eaLnBrk="1" fontAlgn="ctr" hangingPunct="1">
                  <a:buNone/>
                </a:pPr>
                <a:endParaRPr lang="zh-CN" altLang="en-US" sz="4800" dirty="0"/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组合 1"/>
          <p:cNvGrpSpPr/>
          <p:nvPr/>
        </p:nvGrpSpPr>
        <p:grpSpPr>
          <a:xfrm>
            <a:off x="614363" y="1338263"/>
            <a:ext cx="11210925" cy="3878262"/>
            <a:chOff x="2300" y="1772"/>
            <a:chExt cx="13848" cy="6651"/>
          </a:xfrm>
        </p:grpSpPr>
        <p:sp>
          <p:nvSpPr>
            <p:cNvPr id="10244" name="Rectangle 2"/>
            <p:cNvSpPr/>
            <p:nvPr/>
          </p:nvSpPr>
          <p:spPr>
            <a:xfrm>
              <a:off x="3022" y="1772"/>
              <a:ext cx="12960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3200" b="1" dirty="0"/>
                <a:t>2</a:t>
              </a:r>
              <a:r>
                <a:rPr lang="zh-CN" altLang="en-US" sz="3200" b="1" dirty="0"/>
                <a:t>、组织机构</a:t>
              </a:r>
              <a:endParaRPr lang="zh-CN" altLang="en-US" sz="3200" b="1" dirty="0"/>
            </a:p>
          </p:txBody>
        </p:sp>
        <p:sp>
          <p:nvSpPr>
            <p:cNvPr id="10245" name="Rectangle 3"/>
            <p:cNvSpPr/>
            <p:nvPr/>
          </p:nvSpPr>
          <p:spPr>
            <a:xfrm>
              <a:off x="2300" y="3245"/>
              <a:ext cx="13848" cy="517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5pPr>
            </a:lstStyle>
            <a:p>
              <a:pPr marL="571500" lvl="0" indent="-5715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/>
                <a:t>安全环保部负责</a:t>
              </a:r>
              <a:r>
                <a:rPr lang="en-US" altLang="zh-CN" sz="2800" b="1" dirty="0"/>
                <a:t>EHS</a:t>
              </a:r>
              <a:r>
                <a:rPr lang="zh-CN" altLang="en-US" sz="2800" b="1" dirty="0"/>
                <a:t>的管理工作，其主要作用：</a:t>
              </a:r>
              <a:endParaRPr lang="zh-CN" altLang="en-US" sz="2400" dirty="0"/>
            </a:p>
            <a:p>
              <a:pPr marL="571500" lvl="0" indent="-571500" eaLnBrk="1" hangingPunct="1">
                <a:lnSpc>
                  <a:spcPct val="150000"/>
                </a:lnSpc>
                <a:spcBef>
                  <a:spcPct val="0"/>
                </a:spcBef>
                <a:buFont typeface="Tahoma" panose="020B0604030504040204" pitchFamily="34" charset="0"/>
                <a:buAutoNum type="arabicPeriod"/>
              </a:pPr>
              <a:r>
                <a:rPr lang="zh-CN" altLang="en-US" sz="2400" dirty="0">
                  <a:solidFill>
                    <a:srgbClr val="0070C0"/>
                  </a:solidFill>
                </a:rPr>
                <a:t>推动分厂劳动条件和工作环境的改善。</a:t>
              </a:r>
              <a:endParaRPr lang="zh-CN" altLang="en-US" sz="2400" dirty="0">
                <a:solidFill>
                  <a:srgbClr val="0070C0"/>
                </a:solidFill>
              </a:endParaRPr>
            </a:p>
            <a:p>
              <a:pPr marL="571500" lvl="0" indent="-571500" eaLnBrk="1" hangingPunct="1">
                <a:lnSpc>
                  <a:spcPct val="150000"/>
                </a:lnSpc>
                <a:spcBef>
                  <a:spcPct val="0"/>
                </a:spcBef>
                <a:buFont typeface="Tahoma" panose="020B0604030504040204" pitchFamily="34" charset="0"/>
                <a:buAutoNum type="arabicPeriod"/>
              </a:pPr>
              <a:r>
                <a:rPr lang="zh-CN" altLang="en-US" sz="2400" dirty="0">
                  <a:solidFill>
                    <a:srgbClr val="0070C0"/>
                  </a:solidFill>
                </a:rPr>
                <a:t>制定、审核各项</a:t>
              </a:r>
              <a:r>
                <a:rPr lang="en-US" altLang="zh-CN" sz="2400" dirty="0">
                  <a:solidFill>
                    <a:srgbClr val="0070C0"/>
                  </a:solidFill>
                </a:rPr>
                <a:t>EHS</a:t>
              </a:r>
              <a:r>
                <a:rPr lang="zh-CN" altLang="en-US" sz="2400" dirty="0">
                  <a:solidFill>
                    <a:srgbClr val="0070C0"/>
                  </a:solidFill>
                </a:rPr>
                <a:t>管理文件，并监督各项制度的落实。</a:t>
              </a:r>
              <a:endParaRPr lang="zh-CN" altLang="en-US" sz="2400" dirty="0">
                <a:solidFill>
                  <a:srgbClr val="0070C0"/>
                </a:solidFill>
              </a:endParaRPr>
            </a:p>
            <a:p>
              <a:pPr marL="571500" lvl="0" indent="-571500" eaLnBrk="1" hangingPunct="1">
                <a:lnSpc>
                  <a:spcPct val="150000"/>
                </a:lnSpc>
                <a:spcBef>
                  <a:spcPct val="0"/>
                </a:spcBef>
                <a:buFont typeface="Tahoma" panose="020B0604030504040204" pitchFamily="34" charset="0"/>
                <a:buAutoNum type="arabicPeriod"/>
              </a:pPr>
              <a:r>
                <a:rPr lang="zh-CN" altLang="en-US" sz="2400" dirty="0">
                  <a:solidFill>
                    <a:srgbClr val="0070C0"/>
                  </a:solidFill>
                </a:rPr>
                <a:t>定期组织检查，制止违章行为，落实隐患整改。保护员工的身体健康和安全。</a:t>
              </a:r>
              <a:endParaRPr lang="zh-CN" altLang="en-US" sz="2400" dirty="0">
                <a:solidFill>
                  <a:srgbClr val="0070C0"/>
                </a:solidFill>
              </a:endParaRPr>
            </a:p>
            <a:p>
              <a:pPr marL="571500" lvl="0" indent="-571500" eaLnBrk="1" hangingPunct="1">
                <a:lnSpc>
                  <a:spcPct val="150000"/>
                </a:lnSpc>
                <a:spcBef>
                  <a:spcPct val="0"/>
                </a:spcBef>
                <a:buFont typeface="Tahoma" panose="020B0604030504040204" pitchFamily="34" charset="0"/>
                <a:buAutoNum type="arabicPeriod"/>
              </a:pPr>
              <a:r>
                <a:rPr lang="zh-CN" altLang="en-US" sz="2400" dirty="0">
                  <a:solidFill>
                    <a:srgbClr val="0070C0"/>
                  </a:solidFill>
                </a:rPr>
                <a:t>持续推动</a:t>
              </a:r>
              <a:r>
                <a:rPr lang="en-US" altLang="zh-CN" sz="2400" dirty="0">
                  <a:solidFill>
                    <a:srgbClr val="0070C0"/>
                  </a:solidFill>
                </a:rPr>
                <a:t>EHS</a:t>
              </a:r>
              <a:r>
                <a:rPr lang="zh-CN" altLang="en-US" sz="2400" dirty="0">
                  <a:solidFill>
                    <a:srgbClr val="0070C0"/>
                  </a:solidFill>
                </a:rPr>
                <a:t>体系的改进。</a:t>
              </a:r>
              <a:endParaRPr lang="zh-CN" altLang="en-US" sz="2400" dirty="0"/>
            </a:p>
            <a:p>
              <a:pPr marL="967105" lvl="1" indent="-495300" eaLnBrk="1" hangingPunct="1"/>
              <a:endParaRPr lang="zh-CN" altLang="en-US" sz="2400" dirty="0"/>
            </a:p>
            <a:p>
              <a:pPr marL="571500" lvl="0" indent="-571500" eaLnBrk="1" hangingPunct="1">
                <a:buNone/>
              </a:pPr>
              <a:endParaRPr lang="en-US" altLang="zh-CN" b="1" dirty="0">
                <a:solidFill>
                  <a:srgbClr val="6600FF"/>
                </a:solidFill>
              </a:endParaRPr>
            </a:p>
          </p:txBody>
        </p:sp>
        <p:sp>
          <p:nvSpPr>
            <p:cNvPr id="10246" name="Line 4"/>
            <p:cNvSpPr/>
            <p:nvPr/>
          </p:nvSpPr>
          <p:spPr>
            <a:xfrm>
              <a:off x="2400" y="2905"/>
              <a:ext cx="7767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43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1219200" y="1052513"/>
            <a:ext cx="10972800" cy="6477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b="1" dirty="0"/>
              <a:t>3</a:t>
            </a:r>
            <a:r>
              <a:rPr lang="zh-CN" altLang="en-US" sz="3200" b="1" dirty="0"/>
              <a:t>、规章制度</a:t>
            </a:r>
            <a:endParaRPr lang="zh-CN" altLang="en-US" sz="3200" b="1" dirty="0"/>
          </a:p>
        </p:txBody>
      </p:sp>
      <p:sp>
        <p:nvSpPr>
          <p:cNvPr id="11267" name="Rectangle 3"/>
          <p:cNvSpPr>
            <a:spLocks noGrp="1"/>
          </p:cNvSpPr>
          <p:nvPr>
            <p:ph idx="4294967295"/>
          </p:nvPr>
        </p:nvSpPr>
        <p:spPr>
          <a:xfrm>
            <a:off x="1381125" y="1970088"/>
            <a:ext cx="4289425" cy="375126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70C0"/>
                </a:solidFill>
              </a:rPr>
              <a:t>EHS</a:t>
            </a:r>
            <a:r>
              <a:rPr lang="zh-CN" altLang="en-US" sz="2400" dirty="0">
                <a:solidFill>
                  <a:srgbClr val="0070C0"/>
                </a:solidFill>
              </a:rPr>
              <a:t>责任制；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70C0"/>
                </a:solidFill>
              </a:rPr>
              <a:t>EHS</a:t>
            </a:r>
            <a:r>
              <a:rPr lang="zh-CN" altLang="en-US" sz="2400" dirty="0">
                <a:solidFill>
                  <a:srgbClr val="0070C0"/>
                </a:solidFill>
              </a:rPr>
              <a:t>培训管理程序；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作业许可制度；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危险化学品管理制度；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应急管理制度；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职业卫生管理制度；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环境管理制度；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eaLnBrk="1" hangingPunct="1">
              <a:buNone/>
            </a:pPr>
            <a:r>
              <a:rPr lang="zh-CN" altLang="en-US" sz="2400" dirty="0">
                <a:solidFill>
                  <a:srgbClr val="0070C0"/>
                </a:solidFill>
              </a:rPr>
              <a:t>等计</a:t>
            </a:r>
            <a:r>
              <a:rPr lang="en-US" altLang="zh-CN" sz="2400" dirty="0">
                <a:solidFill>
                  <a:srgbClr val="0070C0"/>
                </a:solidFill>
              </a:rPr>
              <a:t>61</a:t>
            </a:r>
            <a:r>
              <a:rPr lang="zh-CN" altLang="en-US" sz="2400" dirty="0">
                <a:solidFill>
                  <a:srgbClr val="0070C0"/>
                </a:solidFill>
              </a:rPr>
              <a:t>份安全环保管理制度。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1268" name="Line 4"/>
          <p:cNvSpPr/>
          <p:nvPr/>
        </p:nvSpPr>
        <p:spPr>
          <a:xfrm>
            <a:off x="1058863" y="1700213"/>
            <a:ext cx="493236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9" name="Rectangle 9" descr="蓝色面巾纸"/>
          <p:cNvSpPr/>
          <p:nvPr/>
        </p:nvSpPr>
        <p:spPr>
          <a:xfrm>
            <a:off x="614363" y="157163"/>
            <a:ext cx="3132137" cy="4318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/>
              <a:t>二、</a:t>
            </a:r>
            <a:r>
              <a:rPr lang="en-US" altLang="zh-CN" sz="2000" b="1" dirty="0"/>
              <a:t>EHS</a:t>
            </a:r>
            <a:r>
              <a:rPr lang="zh-CN" altLang="en-US" sz="2000" b="1" dirty="0"/>
              <a:t>管理体系内容</a:t>
            </a:r>
            <a:endParaRPr lang="zh-CN" altLang="en-US" sz="2000" b="1" dirty="0"/>
          </a:p>
        </p:txBody>
      </p:sp>
      <p:sp>
        <p:nvSpPr>
          <p:cNvPr id="11270" name="矩形 1"/>
          <p:cNvSpPr>
            <a:spLocks noChangeAspect="1"/>
          </p:cNvSpPr>
          <p:nvPr/>
        </p:nvSpPr>
        <p:spPr>
          <a:xfrm flipH="1">
            <a:off x="6521450" y="1489075"/>
            <a:ext cx="4765675" cy="38798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8575">
            <a:noFill/>
          </a:ln>
        </p:spPr>
        <p:txBody>
          <a:bodyPr vert="eaVert"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marL="908050" lvl="0" indent="-436245" eaLnBrk="1" fontAlgn="ctr" hangingPunct="1">
              <a:buNone/>
            </a:pP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2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alpha val="38000"/>
              </a:srgbClr>
            </a:gs>
            <a:gs pos="50000">
              <a:srgbClr val="FFFFFF"/>
            </a:gs>
            <a:gs pos="100000">
              <a:srgbClr val="3399FF">
                <a:alpha val="38000"/>
              </a:srgbClr>
            </a:gs>
          </a:gsLst>
          <a:lin ang="5400000" scaled="1"/>
        </a:gra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908050" marR="0" indent="-436880" algn="l" defTabSz="914400" rtl="0" eaLnBrk="1" fontAlgn="ctr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27402"/>
          </a:buClr>
          <a:buSzTx/>
          <a:buFont typeface="Wingdings" panose="05000000000000000000" pitchFamily="2" charset="2"/>
          <a:buNone/>
          <a:defRPr kumimoji="0" lang="zh-CN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隶书" pitchFamily="49" charset="-122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alpha val="38000"/>
              </a:srgbClr>
            </a:gs>
            <a:gs pos="50000">
              <a:srgbClr val="FFFFFF"/>
            </a:gs>
            <a:gs pos="100000">
              <a:srgbClr val="3399FF">
                <a:alpha val="38000"/>
              </a:srgbClr>
            </a:gs>
          </a:gsLst>
          <a:lin ang="5400000" scaled="1"/>
        </a:gra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908050" marR="0" indent="-436880" algn="l" defTabSz="914400" rtl="0" eaLnBrk="1" fontAlgn="ctr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27402"/>
          </a:buClr>
          <a:buSzTx/>
          <a:buFont typeface="Wingdings" panose="05000000000000000000" pitchFamily="2" charset="2"/>
          <a:buNone/>
          <a:defRPr kumimoji="0" lang="zh-CN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隶书" pitchFamily="49" charset="-122"/>
            <a:ea typeface="隶书" pitchFamily="49" charset="-122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5614</Words>
  <Application>WPS 演示</Application>
  <PresentationFormat>宽屏</PresentationFormat>
  <Paragraphs>846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7" baseType="lpstr">
      <vt:lpstr>Arial</vt:lpstr>
      <vt:lpstr>宋体</vt:lpstr>
      <vt:lpstr>Wingdings</vt:lpstr>
      <vt:lpstr>隶书</vt:lpstr>
      <vt:lpstr>微软雅黑</vt:lpstr>
      <vt:lpstr>+mn-ea</vt:lpstr>
      <vt:lpstr>Segoe Print</vt:lpstr>
      <vt:lpstr>Tahoma</vt:lpstr>
      <vt:lpstr>黑体</vt:lpstr>
      <vt:lpstr>Arial Unicode MS</vt:lpstr>
      <vt:lpstr>楷体</vt:lpstr>
      <vt:lpstr>汉仪旗黑-85S</vt:lpstr>
      <vt:lpstr>2_Profile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2</cp:revision>
  <dcterms:created xsi:type="dcterms:W3CDTF">2021-04-11T05:03:26Z</dcterms:created>
  <dcterms:modified xsi:type="dcterms:W3CDTF">2024-05-10T07:25:24Z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81DF7CC08EA34EB5A69A7BDFD4B2C056_13</vt:lpwstr>
  </property>
  <property fmtid="{D5CDD505-2E9C-101B-9397-08002B2CF9AE}" pid="3" name="KSOProductBuildVer">
    <vt:lpwstr>2052-12.1.0.16910</vt:lpwstr>
  </property>
</Properties>
</file>