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52" r:id="rId4"/>
    <p:sldId id="288" r:id="rId5"/>
    <p:sldId id="257" r:id="rId6"/>
    <p:sldId id="258" r:id="rId7"/>
    <p:sldId id="259" r:id="rId8"/>
    <p:sldId id="312" r:id="rId9"/>
    <p:sldId id="260" r:id="rId10"/>
    <p:sldId id="261" r:id="rId11"/>
    <p:sldId id="262" r:id="rId12"/>
    <p:sldId id="277" r:id="rId13"/>
    <p:sldId id="278" r:id="rId14"/>
    <p:sldId id="263" r:id="rId15"/>
    <p:sldId id="264" r:id="rId16"/>
    <p:sldId id="280" r:id="rId17"/>
    <p:sldId id="281" r:id="rId18"/>
    <p:sldId id="284" r:id="rId19"/>
    <p:sldId id="265" r:id="rId20"/>
    <p:sldId id="285" r:id="rId21"/>
    <p:sldId id="266" r:id="rId22"/>
    <p:sldId id="279" r:id="rId23"/>
    <p:sldId id="268" r:id="rId24"/>
    <p:sldId id="269" r:id="rId25"/>
    <p:sldId id="275" r:id="rId26"/>
    <p:sldId id="270" r:id="rId27"/>
    <p:sldId id="271" r:id="rId28"/>
    <p:sldId id="276" r:id="rId29"/>
    <p:sldId id="272" r:id="rId30"/>
    <p:sldId id="283" r:id="rId31"/>
    <p:sldId id="286" r:id="rId32"/>
    <p:sldId id="289" r:id="rId33"/>
    <p:sldId id="290" r:id="rId34"/>
    <p:sldId id="313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11" r:id="rId48"/>
    <p:sldId id="354" r:id="rId49"/>
  </p:sldIdLst>
  <p:sldSz cx="12192000" cy="6858000"/>
  <p:notesSz cx="6858000" cy="9144000"/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2" autoAdjust="0"/>
  </p:normalViewPr>
  <p:slideViewPr>
    <p:cSldViewPr showGuides="1">
      <p:cViewPr varScale="1">
        <p:scale>
          <a:sx n="68" d="100"/>
          <a:sy n="68" d="100"/>
        </p:scale>
        <p:origin x="144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gs" Target="tags/tag19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3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914400" y="1752601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5020" y="4953000"/>
            <a:ext cx="12197020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3600" b="1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ct val="150000"/>
              </a:lnSpc>
              <a:defRPr sz="3200">
                <a:solidFill>
                  <a:srgbClr val="FF0000"/>
                </a:solidFill>
              </a:defRPr>
            </a:lvl2pPr>
            <a:lvl3pPr>
              <a:lnSpc>
                <a:spcPct val="150000"/>
              </a:lnSpc>
              <a:defRPr sz="2800">
                <a:solidFill>
                  <a:srgbClr val="7030A0"/>
                </a:solidFill>
              </a:defRPr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eaLnBrk="1" latinLnBrk="0" hangingPunct="1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eaLnBrk="1" latinLnBrk="0" hangingPunct="1"/>
            <a:r>
              <a:rPr lang="zh-CN" altLang="en-US" dirty="0"/>
              <a:t>第二级</a:t>
            </a:r>
            <a:endParaRPr lang="zh-CN" altLang="en-US" dirty="0"/>
          </a:p>
          <a:p>
            <a:pPr lvl="2" eaLnBrk="1" latinLnBrk="0" hangingPunct="1"/>
            <a:r>
              <a:rPr lang="zh-CN" altLang="en-US" dirty="0"/>
              <a:t>第三级</a:t>
            </a:r>
            <a:endParaRPr lang="zh-CN" altLang="en-US" dirty="0"/>
          </a:p>
          <a:p>
            <a:pPr lvl="3" eaLnBrk="1" latinLnBrk="0" hangingPunct="1"/>
            <a:r>
              <a:rPr lang="zh-CN" altLang="en-US" dirty="0"/>
              <a:t>第四级</a:t>
            </a:r>
            <a:endParaRPr lang="zh-CN" altLang="en-US" dirty="0"/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  <p:sndAc>
      <p:stSnd>
        <p:snd r:embed="rId2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9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audio" Target="../media/audio1.wav"/><Relationship Id="rId7" Type="http://schemas.openxmlformats.org/officeDocument/2006/relationships/image" Target="../media/image2.pn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 userDrawn="1"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 userDrawn="1"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 userDrawn="1"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-12316" y="5787738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48132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5840096" y="6407944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1529696" y="6407944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wipe dir="r"/>
    <p:sndAc>
      <p:stSnd>
        <p:snd r:embed="rId8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.wav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tags" Target="../tags/tag13.xml"/><Relationship Id="rId4" Type="http://schemas.openxmlformats.org/officeDocument/2006/relationships/image" Target="../media/image2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hyperlink" Target="http://baike.baidu.com/view/134293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29.jpeg"/><Relationship Id="rId4" Type="http://schemas.openxmlformats.org/officeDocument/2006/relationships/tags" Target="../tags/tag16.xml"/><Relationship Id="rId3" Type="http://schemas.openxmlformats.org/officeDocument/2006/relationships/image" Target="../media/image28.jpeg"/><Relationship Id="rId2" Type="http://schemas.openxmlformats.org/officeDocument/2006/relationships/tags" Target="../tags/tag15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35560" y="1340768"/>
            <a:ext cx="7772400" cy="1829761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00B0F0"/>
                </a:solidFill>
                <a:latin typeface="华文琥珀" pitchFamily="2" charset="-122"/>
                <a:ea typeface="华文琥珀" pitchFamily="2" charset="-122"/>
              </a:rPr>
              <a:t>焊接与切割作业安全培训</a:t>
            </a:r>
            <a:endParaRPr lang="zh-CN" altLang="en-US" sz="5400" dirty="0">
              <a:solidFill>
                <a:srgbClr val="00B0F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7032625" y="386066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6582625" y="510859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</a:rPr>
              <a:t>全面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7825740" y="510921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</a:rPr>
              <a:t>专业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9068855" y="510859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</a:rPr>
              <a:t>实用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6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zh-CN" altLang="en-US" dirty="0"/>
              <a:t>焊机的空载电压：</a:t>
            </a:r>
            <a:endParaRPr lang="en-US" altLang="zh-CN" dirty="0"/>
          </a:p>
          <a:p>
            <a:pPr lvl="1"/>
            <a:r>
              <a:rPr lang="zh-CN" altLang="en-US" dirty="0"/>
              <a:t>产生电弧前焊钳与焊件之间的电压。一般直接焊机</a:t>
            </a:r>
            <a:r>
              <a:rPr lang="en-US" altLang="zh-CN" dirty="0"/>
              <a:t>55-90V</a:t>
            </a:r>
            <a:r>
              <a:rPr lang="zh-CN" altLang="en-US" dirty="0"/>
              <a:t>，交流焊机</a:t>
            </a:r>
            <a:r>
              <a:rPr lang="en-US" altLang="zh-CN" dirty="0"/>
              <a:t>60-80V</a:t>
            </a:r>
            <a:r>
              <a:rPr lang="zh-CN" altLang="en-US" dirty="0"/>
              <a:t>。超出安全电压（安全电压额定值的等级为</a:t>
            </a:r>
            <a:r>
              <a:rPr lang="en-US" altLang="zh-CN" dirty="0"/>
              <a:t>42</a:t>
            </a:r>
            <a:r>
              <a:rPr lang="zh-CN" altLang="en-US" dirty="0"/>
              <a:t>，</a:t>
            </a:r>
            <a:r>
              <a:rPr lang="en-US" altLang="zh-CN" dirty="0"/>
              <a:t>36</a:t>
            </a:r>
            <a:r>
              <a:rPr lang="zh-CN" altLang="en-US" dirty="0"/>
              <a:t>，</a:t>
            </a:r>
            <a:r>
              <a:rPr lang="en-US" altLang="zh-CN" dirty="0"/>
              <a:t>24</a:t>
            </a:r>
            <a:r>
              <a:rPr lang="zh-CN" altLang="en-US" dirty="0"/>
              <a:t>，</a:t>
            </a:r>
            <a:r>
              <a:rPr lang="en-US" altLang="zh-CN" dirty="0"/>
              <a:t>12</a:t>
            </a:r>
            <a:r>
              <a:rPr lang="zh-CN" altLang="en-US" dirty="0"/>
              <a:t>，</a:t>
            </a:r>
            <a:r>
              <a:rPr lang="en-US" altLang="zh-CN" dirty="0"/>
              <a:t>6V</a:t>
            </a:r>
            <a:r>
              <a:rPr lang="zh-CN" altLang="en-US" dirty="0"/>
              <a:t>，当电气设备采用了超过</a:t>
            </a:r>
            <a:r>
              <a:rPr lang="en-US" altLang="zh-CN" dirty="0"/>
              <a:t>24V</a:t>
            </a:r>
            <a:r>
              <a:rPr lang="zh-CN" altLang="en-US" dirty="0"/>
              <a:t>的安全电压时，必须采取防直接接触带电体的保护措施。</a:t>
            </a:r>
            <a:endParaRPr lang="en-US" altLang="zh-CN" dirty="0"/>
          </a:p>
          <a:p>
            <a:r>
              <a:rPr lang="zh-CN" altLang="en-US" dirty="0"/>
              <a:t>为什么空载电压并不高，还会造成死亡事故发生？</a:t>
            </a:r>
            <a:endParaRPr lang="en-US" altLang="zh-CN" dirty="0"/>
          </a:p>
          <a:p>
            <a:pPr lvl="1"/>
            <a:r>
              <a:rPr lang="zh-CN" altLang="en-US" dirty="0"/>
              <a:t>焊条电弧焊发生触电死亡事故，大多是在不利条件下接触空载电压造成的。</a:t>
            </a:r>
            <a:endParaRPr lang="en-US" altLang="zh-CN" dirty="0"/>
          </a:p>
          <a:p>
            <a:pPr lvl="1"/>
            <a:r>
              <a:rPr lang="zh-CN" altLang="en-US" dirty="0"/>
              <a:t>当焊工绝缘防护良好，一旦触及焊钳口等二次回路带电体的时候，通过人体电流大约在</a:t>
            </a:r>
            <a:r>
              <a:rPr lang="en-US" altLang="zh-CN" dirty="0"/>
              <a:t>11mA,</a:t>
            </a:r>
            <a:r>
              <a:rPr lang="zh-CN" altLang="en-US" dirty="0"/>
              <a:t>会使手臂产生酸、麻的感觉。</a:t>
            </a:r>
            <a:endParaRPr lang="en-US" altLang="zh-CN" dirty="0"/>
          </a:p>
          <a:p>
            <a:pPr lvl="1"/>
            <a:r>
              <a:rPr lang="zh-CN" altLang="en-US" dirty="0"/>
              <a:t>当在不利条件（例如夏天出汗或潮湿地工作，鞋袜潮湿，鞋底又薄等），此时一旦触及焊钳口等二次回路带电体的时候，通过人体电流可达</a:t>
            </a:r>
            <a:r>
              <a:rPr lang="en-US" altLang="zh-CN" dirty="0"/>
              <a:t>44mA</a:t>
            </a:r>
            <a:r>
              <a:rPr lang="zh-CN" altLang="en-US" dirty="0"/>
              <a:t>左右</a:t>
            </a:r>
            <a:r>
              <a:rPr lang="en-US" altLang="zh-CN" dirty="0"/>
              <a:t>,</a:t>
            </a:r>
            <a:r>
              <a:rPr lang="zh-CN" altLang="en-US" dirty="0"/>
              <a:t>这时焊工手部可能会发生痉挛，甚至昏迷不能摆脱，这样就可能发生生命危险。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焊机的空载电压和电弧电压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700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en-US" altLang="zh-CN" sz="3700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700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：焊铁栏杆，为何遭电击身亡？</a:t>
            </a:r>
            <a:endParaRPr lang="zh-CN" altLang="en-US" sz="3700" dirty="0">
              <a:solidFill>
                <a:schemeClr val="accent3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67608" y="1484784"/>
            <a:ext cx="72009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783632" y="1556792"/>
            <a:ext cx="70294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案例</a:t>
            </a:r>
            <a:r>
              <a:rPr lang="en-US" altLang="zh-CN" dirty="0"/>
              <a:t>2</a:t>
            </a:r>
            <a:r>
              <a:rPr lang="zh-CN" altLang="en-US" dirty="0"/>
              <a:t>：大量出汗，换焊条，触电死亡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CN" altLang="en-US" dirty="0"/>
              <a:t>直接电击</a:t>
            </a:r>
            <a:endParaRPr lang="en-US" altLang="zh-CN" dirty="0"/>
          </a:p>
          <a:p>
            <a:pPr lvl="1"/>
            <a:r>
              <a:rPr lang="zh-CN" altLang="en-US" dirty="0"/>
              <a:t>人体触及电焊设备正常运行的带电体或者靠近高压电网发生的电击。</a:t>
            </a:r>
            <a:endParaRPr lang="en-US" altLang="zh-CN" dirty="0"/>
          </a:p>
          <a:p>
            <a:r>
              <a:rPr lang="zh-CN" altLang="en-US" dirty="0"/>
              <a:t>常见情况：</a:t>
            </a:r>
            <a:endParaRPr lang="en-US" altLang="zh-CN" dirty="0"/>
          </a:p>
          <a:p>
            <a:pPr lvl="1"/>
            <a:r>
              <a:rPr lang="zh-CN" altLang="en-US" dirty="0"/>
              <a:t>手或身体的部位接触到焊条、电极、焊枪或焊钳的带电部分，脚和身体的其余部位对地和金属机构无绝缘防护。例如在金属容器、管道、锅炉里和金属结构上焊接，或在阴雨天、潮湿地的焊接。</a:t>
            </a:r>
            <a:endParaRPr lang="en-US" altLang="zh-CN" dirty="0"/>
          </a:p>
          <a:p>
            <a:pPr lvl="1"/>
            <a:r>
              <a:rPr lang="zh-CN" altLang="en-US" dirty="0"/>
              <a:t>接线时，人体直接接触接线柱、极板等带电体。</a:t>
            </a:r>
            <a:endParaRPr lang="en-US" altLang="zh-CN" dirty="0"/>
          </a:p>
          <a:p>
            <a:pPr lvl="1"/>
            <a:r>
              <a:rPr lang="zh-CN" altLang="en-US" dirty="0"/>
              <a:t>登高作业时，触及低压电网，裸导线、接触或靠近高压电网。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直接电击击和间接电击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91544" y="98072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间接电击</a:t>
            </a:r>
            <a:endParaRPr lang="en-US" altLang="zh-CN" dirty="0"/>
          </a:p>
          <a:p>
            <a:pPr lvl="1"/>
            <a:r>
              <a:rPr lang="zh-CN" altLang="en-US" dirty="0"/>
              <a:t>人体触及意外带电体说发生的电击。</a:t>
            </a:r>
            <a:endParaRPr lang="en-US" altLang="zh-CN" dirty="0"/>
          </a:p>
          <a:p>
            <a:r>
              <a:rPr lang="zh-CN" altLang="en-US" dirty="0"/>
              <a:t>常见情况：</a:t>
            </a:r>
            <a:endParaRPr lang="en-US" altLang="zh-CN" dirty="0"/>
          </a:p>
          <a:p>
            <a:pPr lvl="1"/>
            <a:r>
              <a:rPr lang="zh-CN" altLang="en-US" dirty="0"/>
              <a:t>人体碰触漏电的焊机外壳。</a:t>
            </a:r>
            <a:endParaRPr lang="en-US" altLang="zh-CN" dirty="0"/>
          </a:p>
          <a:p>
            <a:pPr lvl="1"/>
            <a:r>
              <a:rPr lang="zh-CN" altLang="en-US" dirty="0"/>
              <a:t>电焊变压器的一次绕组对二次绕组之间绝缘损坏时，变压器反接或错接在高压电源时，人体触及二次回路裸导体。</a:t>
            </a:r>
            <a:endParaRPr lang="en-US" altLang="zh-CN" dirty="0"/>
          </a:p>
          <a:p>
            <a:pPr lvl="1"/>
            <a:r>
              <a:rPr lang="zh-CN" altLang="en-US" dirty="0"/>
              <a:t>操作过程中碰触破损电缆、胶木闸盒破损的开关等。</a:t>
            </a:r>
            <a:endParaRPr lang="en-US" altLang="zh-CN" dirty="0"/>
          </a:p>
          <a:p>
            <a:pPr lvl="1"/>
            <a:r>
              <a:rPr lang="zh-CN" altLang="en-US" dirty="0"/>
              <a:t>利用厂房的金属结构、轨道、天车、吊钩或其他金属物体代替焊接电缆而发生的触电事故。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67608" y="4797153"/>
            <a:ext cx="68865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案例</a:t>
            </a:r>
            <a:r>
              <a:rPr lang="en-US" altLang="zh-CN" dirty="0"/>
              <a:t>3</a:t>
            </a:r>
            <a:r>
              <a:rPr lang="zh-CN" altLang="en-US" dirty="0"/>
              <a:t>：误将自己接入焊接回路，遭受电击身亡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1412776"/>
            <a:ext cx="630455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3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27648" y="1628800"/>
            <a:ext cx="4810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案例</a:t>
            </a:r>
            <a:r>
              <a:rPr lang="en-US" altLang="zh-CN" dirty="0"/>
              <a:t>4</a:t>
            </a:r>
            <a:r>
              <a:rPr lang="zh-CN" altLang="en-US" dirty="0"/>
              <a:t>：补焊铁管，为何</a:t>
            </a:r>
            <a:r>
              <a:rPr lang="en-US" altLang="zh-CN" dirty="0"/>
              <a:t>120</a:t>
            </a:r>
            <a:r>
              <a:rPr lang="zh-CN" altLang="en-US" dirty="0"/>
              <a:t>头奶牛全部死亡？</a:t>
            </a:r>
            <a:endParaRPr lang="zh-CN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2852936"/>
            <a:ext cx="46805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形标注 4"/>
          <p:cNvSpPr/>
          <p:nvPr/>
        </p:nvSpPr>
        <p:spPr>
          <a:xfrm>
            <a:off x="8040216" y="1196752"/>
            <a:ext cx="2448272" cy="4968552"/>
          </a:xfrm>
          <a:prstGeom prst="wedgeEllipseCallout">
            <a:avLst>
              <a:gd name="adj1" fmla="val -81377"/>
              <a:gd name="adj2" fmla="val 3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教训：</a:t>
            </a:r>
            <a:endParaRPr lang="en-US" altLang="zh-CN" sz="4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、焊工在二次回路布线时，切不可将人体、动物和机械传动部位接入电路！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、在易燃易爆场所不可将存在易燃易爆气体的管道、设备接入二次回路，可能导致火灾爆炸事故！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95600" y="1628800"/>
            <a:ext cx="72728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案例</a:t>
            </a:r>
            <a:r>
              <a:rPr lang="en-US" altLang="zh-CN" dirty="0"/>
              <a:t>5</a:t>
            </a:r>
            <a:r>
              <a:rPr lang="zh-CN" altLang="en-US" dirty="0"/>
              <a:t>：焊接鸡舍支架，为何鸡舍着火？</a:t>
            </a:r>
            <a:endParaRPr lang="zh-CN" alt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4797152"/>
            <a:ext cx="6768752" cy="119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3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zh-CN" altLang="en-US" dirty="0"/>
              <a:t>绝缘：电焊设备或线路绝缘</a:t>
            </a:r>
            <a:endParaRPr lang="en-US" altLang="zh-CN" dirty="0"/>
          </a:p>
          <a:p>
            <a:r>
              <a:rPr lang="zh-CN" altLang="en-US" dirty="0"/>
              <a:t>屏护：采用遮拦、护罩、护盖、开关箱。闸刀开关和接线柱不能采用绝缘，需要屏护。金属材料的屏护装置，为了防止意外带电，还必须接地。</a:t>
            </a:r>
            <a:endParaRPr lang="en-US" altLang="zh-CN" dirty="0"/>
          </a:p>
          <a:p>
            <a:r>
              <a:rPr lang="zh-CN" altLang="en-US" dirty="0"/>
              <a:t>间隔：在带电体和地面，带电体与其他设施和设备检、带电体和带电体之间保持安全距离。例如当确需延长焊机电源线时（安全规定不得超过</a:t>
            </a:r>
            <a:r>
              <a:rPr lang="en-US" altLang="zh-CN" dirty="0"/>
              <a:t>2-3m</a:t>
            </a:r>
            <a:r>
              <a:rPr lang="zh-CN" altLang="en-US" dirty="0"/>
              <a:t>），必须离地</a:t>
            </a:r>
            <a:r>
              <a:rPr lang="en-US" altLang="zh-CN" dirty="0"/>
              <a:t>2.5m</a:t>
            </a:r>
            <a:r>
              <a:rPr lang="zh-CN" altLang="en-US" dirty="0"/>
              <a:t>，沿墙铺设。</a:t>
            </a:r>
            <a:endParaRPr lang="en-US" altLang="zh-CN" dirty="0"/>
          </a:p>
          <a:p>
            <a:r>
              <a:rPr lang="zh-CN" altLang="en-US" dirty="0"/>
              <a:t>自动断电：例如电焊机空载自动断电保护装置。一般需按照，危险环境作业必须安装。</a:t>
            </a:r>
            <a:endParaRPr lang="en-US" altLang="zh-CN" dirty="0"/>
          </a:p>
          <a:p>
            <a:r>
              <a:rPr lang="zh-CN" altLang="en-US" dirty="0"/>
              <a:t>个人防护</a:t>
            </a:r>
            <a:endParaRPr lang="en-US" altLang="zh-CN" dirty="0"/>
          </a:p>
          <a:p>
            <a:r>
              <a:rPr lang="zh-CN" altLang="en-US" dirty="0"/>
              <a:t>保护性接地或接零措施：所有交流、旋转式滞留电焊机和焊接整流器的外壳，均必须装设保护性接地或接零装置。三相三线制供电系统中，必须设置保护性接地装置。三项四线制供电系统，必须设置保护性接零。（严禁利用 可燃易爆物品容器和管道作为自然接地极；弧焊变压器的二次绕组与焊件的一端也必须接地（或接零），</a:t>
            </a:r>
            <a:r>
              <a:rPr lang="zh-CN" altLang="en-US" dirty="0">
                <a:solidFill>
                  <a:srgbClr val="FFC000"/>
                </a:solidFill>
              </a:rPr>
              <a:t>但二次绕组与焊件的一端不得接地（或接零）；所有电焊设备的接地（接零）线不得串接入接地体或零线干线；连接地线或接零时，应先将导线接到接地体上或零线干线上，然后另一端接到电焊设备外壳上。拆除时，顺序正好相反；接地线和接零线必须用整根的，中间不得有接头。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焊工怎样预防触电？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714625" y="2134394"/>
            <a:ext cx="67627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案例</a:t>
            </a:r>
            <a:r>
              <a:rPr lang="en-US" altLang="zh-CN" dirty="0"/>
              <a:t>6</a:t>
            </a:r>
            <a:r>
              <a:rPr lang="zh-CN" altLang="en-US" dirty="0"/>
              <a:t>：电源插座失效，触及接线柱触电身亡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wipe dir="r"/>
    <p:sndAc>
      <p:stSnd>
        <p:snd r:embed="rId6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 fontScale="47500" lnSpcReduction="20000"/>
          </a:bodyPr>
          <a:lstStyle/>
          <a:p>
            <a:r>
              <a:rPr lang="zh-CN" altLang="en-US" dirty="0"/>
              <a:t>焊机电源线长度不超过</a:t>
            </a:r>
            <a:r>
              <a:rPr lang="en-US" altLang="zh-CN" dirty="0">
                <a:solidFill>
                  <a:srgbClr val="FF0000"/>
                </a:solidFill>
              </a:rPr>
              <a:t>2-3m</a:t>
            </a:r>
            <a:r>
              <a:rPr lang="zh-CN" altLang="en-US" dirty="0"/>
              <a:t>。当确需延长焊机电源线时（安全规定不得超过</a:t>
            </a:r>
            <a:r>
              <a:rPr lang="en-US" altLang="zh-CN" dirty="0"/>
              <a:t>2-3m</a:t>
            </a:r>
            <a:r>
              <a:rPr lang="zh-CN" altLang="en-US" dirty="0"/>
              <a:t>），必须</a:t>
            </a:r>
            <a:r>
              <a:rPr lang="zh-CN" altLang="en-US" dirty="0">
                <a:solidFill>
                  <a:srgbClr val="FF0000"/>
                </a:solidFill>
              </a:rPr>
              <a:t>离地</a:t>
            </a:r>
            <a:r>
              <a:rPr lang="en-US" altLang="zh-CN" dirty="0">
                <a:solidFill>
                  <a:srgbClr val="FF0000"/>
                </a:solidFill>
              </a:rPr>
              <a:t>2.5m</a:t>
            </a:r>
            <a:r>
              <a:rPr lang="zh-CN" altLang="en-US" dirty="0">
                <a:solidFill>
                  <a:srgbClr val="FF0000"/>
                </a:solidFill>
              </a:rPr>
              <a:t>，沿墙铺设</a:t>
            </a:r>
            <a:r>
              <a:rPr lang="zh-CN" altLang="en-US" dirty="0"/>
              <a:t>。严禁将电源线拖在现场地面上。</a:t>
            </a:r>
            <a:endParaRPr lang="en-US" altLang="zh-CN" dirty="0"/>
          </a:p>
          <a:p>
            <a:r>
              <a:rPr lang="zh-CN" altLang="en-US" dirty="0"/>
              <a:t>焊机与焊钳和焊件连接电缆的长度根据具体情况而定，</a:t>
            </a:r>
            <a:r>
              <a:rPr lang="zh-CN" altLang="en-US" dirty="0">
                <a:solidFill>
                  <a:srgbClr val="FF0000"/>
                </a:solidFill>
              </a:rPr>
              <a:t>一般以</a:t>
            </a:r>
            <a:r>
              <a:rPr lang="en-US" altLang="zh-CN" dirty="0">
                <a:solidFill>
                  <a:srgbClr val="FF0000"/>
                </a:solidFill>
              </a:rPr>
              <a:t>20-30m</a:t>
            </a:r>
            <a:r>
              <a:rPr lang="zh-CN" altLang="en-US" dirty="0">
                <a:solidFill>
                  <a:srgbClr val="FF0000"/>
                </a:solidFill>
              </a:rPr>
              <a:t>为宜</a:t>
            </a:r>
            <a:r>
              <a:rPr lang="zh-CN" altLang="en-US" dirty="0"/>
              <a:t>，太长会增大电压降，太短不利于操作。</a:t>
            </a:r>
            <a:endParaRPr lang="en-US" altLang="zh-CN" dirty="0"/>
          </a:p>
          <a:p>
            <a:r>
              <a:rPr lang="zh-CN" altLang="en-US" dirty="0"/>
              <a:t>焊接电缆</a:t>
            </a:r>
            <a:r>
              <a:rPr lang="zh-CN" altLang="en-US" dirty="0">
                <a:solidFill>
                  <a:srgbClr val="FF0000"/>
                </a:solidFill>
              </a:rPr>
              <a:t>应是整根</a:t>
            </a:r>
            <a:r>
              <a:rPr lang="zh-CN" altLang="en-US" dirty="0"/>
              <a:t>，中间不应有接头。如需短线接长时，则接头不应超过</a:t>
            </a:r>
            <a:r>
              <a:rPr lang="en-US" altLang="zh-CN" dirty="0"/>
              <a:t>2</a:t>
            </a:r>
            <a:r>
              <a:rPr lang="zh-CN" altLang="en-US" dirty="0"/>
              <a:t>个，必须连接坚固可靠，保证绝缘良好。</a:t>
            </a:r>
            <a:endParaRPr lang="en-US" altLang="zh-CN" dirty="0"/>
          </a:p>
          <a:p>
            <a:r>
              <a:rPr lang="zh-CN" altLang="en-US" dirty="0"/>
              <a:t>严禁利于厂房的</a:t>
            </a:r>
            <a:r>
              <a:rPr lang="zh-CN" altLang="en-US" dirty="0">
                <a:solidFill>
                  <a:srgbClr val="FF0000"/>
                </a:solidFill>
              </a:rPr>
              <a:t>金属结构、管道、轨道、暖气设施或其他金属物件搭接</a:t>
            </a:r>
            <a:r>
              <a:rPr lang="zh-CN" altLang="en-US" dirty="0"/>
              <a:t>起来作为导线使用。</a:t>
            </a:r>
            <a:endParaRPr lang="en-US" altLang="zh-CN" dirty="0"/>
          </a:p>
          <a:p>
            <a:r>
              <a:rPr lang="zh-CN" altLang="en-US" dirty="0"/>
              <a:t>不得将焊接</a:t>
            </a:r>
            <a:r>
              <a:rPr lang="zh-CN" altLang="en-US" dirty="0">
                <a:solidFill>
                  <a:srgbClr val="FF0000"/>
                </a:solidFill>
              </a:rPr>
              <a:t>电缆放在电弧附件或炽热的焊缝金属旁</a:t>
            </a:r>
            <a:r>
              <a:rPr lang="zh-CN" altLang="en-US" dirty="0"/>
              <a:t>。横穿人行、车行路线时，应加护套。</a:t>
            </a:r>
            <a:endParaRPr lang="en-US" altLang="zh-CN" dirty="0"/>
          </a:p>
          <a:p>
            <a:r>
              <a:rPr lang="zh-CN" altLang="en-US" dirty="0"/>
              <a:t>焊接电缆绝缘一般每</a:t>
            </a:r>
            <a:r>
              <a:rPr lang="zh-CN" altLang="en-US" dirty="0">
                <a:solidFill>
                  <a:srgbClr val="FF0000"/>
                </a:solidFill>
              </a:rPr>
              <a:t>半年</a:t>
            </a:r>
            <a:r>
              <a:rPr lang="zh-CN" altLang="en-US" dirty="0"/>
              <a:t>检查一次。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焊机电源线、焊机与焊钳和焊件连接电缆有什么安全要求？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79576" y="1700808"/>
            <a:ext cx="7776864" cy="43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/>
          <p:cNvSpPr txBox="1"/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1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案例</a:t>
            </a:r>
            <a:r>
              <a:rPr lang="en-US" altLang="zh-CN" sz="41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8</a:t>
            </a:r>
            <a:r>
              <a:rPr lang="zh-CN" altLang="en-US" sz="41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：为何电源线过长，存在安全隐患？</a:t>
            </a:r>
            <a:endParaRPr lang="zh-CN" altLang="en-US" sz="4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焊钳与电缆连接必须简便，连接可靠，接触良好。</a:t>
            </a:r>
            <a:endParaRPr lang="en-US" altLang="zh-CN" dirty="0"/>
          </a:p>
          <a:p>
            <a:r>
              <a:rPr lang="zh-CN" altLang="en-US" dirty="0"/>
              <a:t>要有良好的绝缘性能和隔热能力。</a:t>
            </a:r>
            <a:endParaRPr lang="en-US" altLang="zh-CN" dirty="0"/>
          </a:p>
          <a:p>
            <a:r>
              <a:rPr lang="zh-CN" altLang="en-US" dirty="0"/>
              <a:t>结构轻便、易于操作。</a:t>
            </a:r>
            <a:endParaRPr lang="en-US" altLang="zh-CN" dirty="0"/>
          </a:p>
          <a:p>
            <a:r>
              <a:rPr lang="zh-CN" altLang="en-US" dirty="0"/>
              <a:t>焊钳过热不得在水中冷却后使用。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焊钳有哪些安全要求？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检查焊机设备和工具是够安全可靠</a:t>
            </a:r>
            <a:endParaRPr lang="en-US" altLang="zh-CN" dirty="0"/>
          </a:p>
          <a:p>
            <a:pPr lvl="1"/>
            <a:r>
              <a:rPr lang="zh-CN" altLang="en-US" dirty="0"/>
              <a:t>焊接外壳的接地</a:t>
            </a:r>
            <a:endParaRPr lang="en-US" altLang="zh-CN" dirty="0"/>
          </a:p>
          <a:p>
            <a:pPr lvl="1"/>
            <a:r>
              <a:rPr lang="zh-CN" altLang="en-US" dirty="0"/>
              <a:t>焊机各接线点接触是否良好</a:t>
            </a:r>
            <a:endParaRPr lang="en-US" altLang="zh-CN" dirty="0"/>
          </a:p>
          <a:p>
            <a:pPr lvl="1"/>
            <a:r>
              <a:rPr lang="zh-CN" altLang="en-US" dirty="0"/>
              <a:t>焊接电缆绝缘是否损坏等</a:t>
            </a:r>
            <a:endParaRPr lang="en-US" altLang="zh-CN" dirty="0"/>
          </a:p>
          <a:p>
            <a:r>
              <a:rPr lang="zh-CN" altLang="en-US" dirty="0"/>
              <a:t>检查作业环境是够满足电焊作业的要求</a:t>
            </a:r>
            <a:endParaRPr lang="en-US" altLang="zh-CN" dirty="0"/>
          </a:p>
          <a:p>
            <a:pPr lvl="1"/>
            <a:r>
              <a:rPr lang="zh-CN" altLang="en-US" dirty="0"/>
              <a:t>是否易爆易爆场所，是需要考虑易燃易爆环境安全要求。</a:t>
            </a:r>
            <a:endParaRPr lang="en-US" altLang="zh-CN" dirty="0"/>
          </a:p>
          <a:p>
            <a:pPr lvl="1">
              <a:buNone/>
            </a:pP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电焊操作前，应先做哪些安全检查？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23592" y="1916832"/>
            <a:ext cx="7713912" cy="236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案例</a:t>
            </a:r>
            <a:r>
              <a:rPr lang="en-US" altLang="zh-CN" dirty="0"/>
              <a:t>9</a:t>
            </a:r>
            <a:r>
              <a:rPr lang="zh-CN" altLang="en-US" dirty="0"/>
              <a:t>：焊接前不检查设备，自尝苦果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7500" lnSpcReduction="20000"/>
          </a:bodyPr>
          <a:lstStyle/>
          <a:p>
            <a:r>
              <a:rPr lang="zh-CN" altLang="en-US" dirty="0"/>
              <a:t>焊工更换焊条和调节电流等，一般都是带电操作。但是必须做好绝缘防护，严禁赤手更换焊条。</a:t>
            </a:r>
            <a:endParaRPr lang="en-US" altLang="zh-CN" dirty="0"/>
          </a:p>
          <a:p>
            <a:r>
              <a:rPr lang="zh-CN" altLang="en-US" dirty="0"/>
              <a:t>以下操作应切断电源才能进行：</a:t>
            </a:r>
            <a:endParaRPr lang="en-US" altLang="zh-CN" dirty="0"/>
          </a:p>
          <a:p>
            <a:pPr lvl="1"/>
            <a:r>
              <a:rPr lang="zh-CN" altLang="en-US" dirty="0"/>
              <a:t>转移工作地点搬动焊机</a:t>
            </a:r>
            <a:endParaRPr lang="en-US" altLang="zh-CN" dirty="0"/>
          </a:p>
          <a:p>
            <a:pPr lvl="1"/>
            <a:r>
              <a:rPr lang="zh-CN" altLang="en-US" dirty="0"/>
              <a:t>更换熔丝</a:t>
            </a:r>
            <a:endParaRPr lang="en-US" altLang="zh-CN" dirty="0"/>
          </a:p>
          <a:p>
            <a:pPr lvl="1"/>
            <a:r>
              <a:rPr lang="zh-CN" altLang="en-US" dirty="0"/>
              <a:t>焊机发生故障检修</a:t>
            </a:r>
            <a:endParaRPr lang="en-US" altLang="zh-CN" dirty="0"/>
          </a:p>
          <a:p>
            <a:pPr lvl="1"/>
            <a:r>
              <a:rPr lang="zh-CN" altLang="en-US" dirty="0"/>
              <a:t>改变焊机接头</a:t>
            </a:r>
            <a:endParaRPr lang="en-US" altLang="zh-CN" dirty="0"/>
          </a:p>
          <a:p>
            <a:pPr lvl="1"/>
            <a:r>
              <a:rPr lang="zh-CN" altLang="en-US" dirty="0"/>
              <a:t>更换焊件而需改装二次回路的布设等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哪些操作应切断电源才能进行？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采用橡皮垫、带皮手套、穿绝缘鞋等保证焊工身体和焊件间的绝缘</a:t>
            </a:r>
            <a:endParaRPr lang="en-US" altLang="zh-CN" dirty="0"/>
          </a:p>
          <a:p>
            <a:r>
              <a:rPr lang="zh-CN" altLang="en-US" dirty="0"/>
              <a:t>采取两人轮换工作制度或设一名监护人，遇危险可直接切断电源，进行抢救。</a:t>
            </a:r>
            <a:endParaRPr lang="en-US" altLang="zh-CN" dirty="0"/>
          </a:p>
          <a:p>
            <a:r>
              <a:rPr lang="zh-CN" altLang="en-US" dirty="0"/>
              <a:t>使用的行灯电压不超过</a:t>
            </a:r>
            <a:r>
              <a:rPr lang="en-US" altLang="zh-CN" dirty="0"/>
              <a:t>36v</a:t>
            </a:r>
            <a:r>
              <a:rPr lang="zh-CN" altLang="en-US" dirty="0"/>
              <a:t>，易燃易爆、潮湿环境</a:t>
            </a:r>
            <a:r>
              <a:rPr lang="en-US" altLang="zh-CN" dirty="0"/>
              <a:t>12V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进入容器或地沟内电焊时应注意哪些安全要求？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495600" y="1916832"/>
            <a:ext cx="73056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</a:t>
            </a:r>
            <a:r>
              <a:rPr lang="en-US" altLang="zh-CN" dirty="0"/>
              <a:t>10</a:t>
            </a:r>
            <a:r>
              <a:rPr lang="zh-CN" altLang="en-US" dirty="0"/>
              <a:t>：地沟作业，为何触电死亡？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/>
              <a:t>氩弧焊，氩气瓶属于高压容器，满罐压力未</a:t>
            </a:r>
            <a:r>
              <a:rPr lang="en-US" altLang="zh-CN" dirty="0"/>
              <a:t>14.7Mpa</a:t>
            </a:r>
            <a:r>
              <a:rPr lang="zh-CN" altLang="en-US" dirty="0"/>
              <a:t>，直接受热或撞击有发生爆炸的危险，应轻卸轻装，使用是竖立固定，防止倾倒。原离热源，避免曝晒。</a:t>
            </a:r>
            <a:endParaRPr lang="en-US" altLang="zh-CN" dirty="0"/>
          </a:p>
          <a:p>
            <a:r>
              <a:rPr lang="zh-CN" altLang="en-US" dirty="0"/>
              <a:t>二氧化碳焊接气瓶不能靠近热源，焊接区域应通风良好。</a:t>
            </a:r>
            <a:endParaRPr lang="en-US" altLang="zh-CN" dirty="0"/>
          </a:p>
          <a:p>
            <a:r>
              <a:rPr lang="zh-CN" altLang="en-US" dirty="0"/>
              <a:t>易燃易爆场所、火灾危险性场所从事焊接作业，必须严格遵守动火作业制度，办理动火作业许可证。</a:t>
            </a:r>
            <a:endParaRPr lang="en-US" altLang="zh-CN" dirty="0"/>
          </a:p>
          <a:p>
            <a:r>
              <a:rPr lang="zh-CN" altLang="en-US" dirty="0"/>
              <a:t>登高焊接应防止人员高处坠落和焊渣飞溅的安全措施，</a:t>
            </a:r>
            <a:r>
              <a:rPr lang="en-US" altLang="zh-CN" dirty="0"/>
              <a:t>2m</a:t>
            </a:r>
            <a:r>
              <a:rPr lang="zh-CN" altLang="en-US" dirty="0"/>
              <a:t>以上的高处作业，还需办理登高作业证。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焊接作业的其他安全注意事项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63552" y="1700808"/>
            <a:ext cx="4752528" cy="370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案例</a:t>
            </a:r>
            <a:r>
              <a:rPr lang="en-US" altLang="zh-CN" dirty="0"/>
              <a:t>10</a:t>
            </a:r>
            <a:r>
              <a:rPr lang="zh-CN" altLang="en-US" dirty="0"/>
              <a:t>：高处电焊作业，应该注意什么？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60096" y="1196752"/>
            <a:ext cx="324036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补充高处作业安全要求：</a:t>
            </a:r>
            <a:endParaRPr lang="en-US" altLang="zh-CN" sz="20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、应办理登高作业证，采取安全防护措施，例如：安全带、安全帽、安全绳等。</a:t>
            </a:r>
            <a:endParaRPr lang="en-US" altLang="zh-CN" sz="2000" dirty="0">
              <a:solidFill>
                <a:srgbClr val="0070C0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2</a:t>
            </a:r>
            <a:r>
              <a:rPr lang="zh-CN" altLang="en-US" sz="2000" dirty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、高处电焊时，还应有防止焊渣飞溅的措施，防止火灾爆炸事故发生。</a:t>
            </a:r>
            <a:endParaRPr lang="en-US" altLang="zh-CN" sz="2000" dirty="0">
              <a:solidFill>
                <a:srgbClr val="0070C0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3</a:t>
            </a:r>
            <a:r>
              <a:rPr lang="zh-CN" altLang="en-US" sz="2000" dirty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、高处作业必须加强个人防护，防止触电事故和高处坠落事故发生。</a:t>
            </a:r>
            <a:endParaRPr lang="zh-CN" altLang="en-US" sz="2000" dirty="0">
              <a:solidFill>
                <a:srgbClr val="0070C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2135560" y="1268760"/>
            <a:ext cx="7160840" cy="2476872"/>
          </a:xfrm>
        </p:spPr>
        <p:txBody>
          <a:bodyPr>
            <a:normAutofit fontScale="90000"/>
          </a:bodyPr>
          <a:lstStyle/>
          <a:p>
            <a:r>
              <a:rPr lang="zh-CN" altLang="en-US" sz="6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第一篇：</a:t>
            </a:r>
            <a:br>
              <a:rPr lang="en-US" altLang="zh-CN" sz="67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zh-CN" altLang="en-US" sz="6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电焊作业安全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" name="图片 4" descr="u=1501450456,134368656&amp;fm=23&amp;gp=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87888" y="3356992"/>
            <a:ext cx="4514850" cy="2857500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7528" y="206084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第二篇：气焊与气割作业安全</a:t>
            </a:r>
            <a:endParaRPr lang="zh-CN" altLang="en-US" sz="4800" dirty="0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火灾爆炸</a:t>
            </a:r>
            <a:endParaRPr lang="en-US" altLang="zh-CN" dirty="0"/>
          </a:p>
          <a:p>
            <a:r>
              <a:rPr lang="zh-CN" altLang="en-US" dirty="0"/>
              <a:t>烧伤和灼烫</a:t>
            </a:r>
            <a:endParaRPr lang="en-US" altLang="zh-CN" dirty="0"/>
          </a:p>
          <a:p>
            <a:r>
              <a:rPr lang="zh-CN" altLang="en-US" dirty="0"/>
              <a:t>金属蒸汽或金属烟尘造成急性中毒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气焊与气割有哪些危险因素？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81329"/>
            <a:ext cx="8229600" cy="3891888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dirty="0"/>
              <a:t>乙炔的自然点低（</a:t>
            </a:r>
            <a:r>
              <a:rPr lang="en-US" altLang="zh-CN" dirty="0"/>
              <a:t>335</a:t>
            </a:r>
            <a:r>
              <a:rPr lang="zh-CN" altLang="en-US" dirty="0"/>
              <a:t>℃），容易受热自然。</a:t>
            </a:r>
            <a:endParaRPr lang="en-US" altLang="zh-CN" dirty="0"/>
          </a:p>
          <a:p>
            <a:r>
              <a:rPr lang="zh-CN" altLang="en-US" dirty="0"/>
              <a:t>点火能量小为</a:t>
            </a:r>
            <a:r>
              <a:rPr lang="en-US" altLang="zh-CN" dirty="0"/>
              <a:t>0.019mJ</a:t>
            </a:r>
            <a:r>
              <a:rPr lang="zh-CN" altLang="en-US" dirty="0"/>
              <a:t>，即将熄灭的烟灰及能点然乙炔，所以乙炔及其能着火。</a:t>
            </a:r>
            <a:endParaRPr lang="en-US" altLang="zh-CN" dirty="0"/>
          </a:p>
          <a:p>
            <a:r>
              <a:rPr lang="zh-CN" altLang="en-US" dirty="0"/>
              <a:t>乙炔的燃烧速度快，在氧气中火焰的传播速度为</a:t>
            </a:r>
            <a:r>
              <a:rPr lang="en-US" altLang="zh-CN" dirty="0"/>
              <a:t>13.5m/s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乙炔受热（温度超过</a:t>
            </a:r>
            <a:r>
              <a:rPr lang="en-US" altLang="zh-CN" dirty="0"/>
              <a:t>500</a:t>
            </a:r>
            <a:r>
              <a:rPr lang="zh-CN" altLang="en-US" dirty="0"/>
              <a:t>℃）受压（压力超过</a:t>
            </a:r>
            <a:r>
              <a:rPr lang="en-US" altLang="zh-CN" dirty="0"/>
              <a:t>0.147Mpa</a:t>
            </a:r>
            <a:r>
              <a:rPr lang="zh-CN" altLang="en-US" dirty="0"/>
              <a:t>）就容易发生爆炸性分解。</a:t>
            </a:r>
            <a:endParaRPr lang="en-US" altLang="zh-CN" dirty="0"/>
          </a:p>
          <a:p>
            <a:r>
              <a:rPr lang="zh-CN" altLang="en-US" dirty="0"/>
              <a:t>在空气中</a:t>
            </a:r>
            <a:r>
              <a:rPr lang="zh-CN" altLang="en-US" dirty="0">
                <a:hlinkClick r:id="rId1" action="ppaction://hlinkfile"/>
              </a:rPr>
              <a:t>爆炸极限</a:t>
            </a:r>
            <a:r>
              <a:rPr lang="en-US" altLang="zh-CN" dirty="0"/>
              <a:t>2.3%-72.3%</a:t>
            </a:r>
            <a:r>
              <a:rPr lang="zh-CN" altLang="en-US" dirty="0"/>
              <a:t>（</a:t>
            </a:r>
            <a:r>
              <a:rPr lang="en-US" altLang="zh-CN" dirty="0" err="1"/>
              <a:t>vol</a:t>
            </a:r>
            <a:r>
              <a:rPr lang="zh-CN" altLang="en-US" dirty="0"/>
              <a:t>），在氧气中爆炸极限</a:t>
            </a:r>
            <a:r>
              <a:rPr lang="en-US" altLang="zh-CN" dirty="0"/>
              <a:t>2.8%-93%</a:t>
            </a:r>
            <a:r>
              <a:rPr lang="zh-CN" altLang="en-US" dirty="0"/>
              <a:t> （</a:t>
            </a:r>
            <a:r>
              <a:rPr lang="en-US" altLang="zh-CN" dirty="0" err="1"/>
              <a:t>vol</a:t>
            </a:r>
            <a:r>
              <a:rPr lang="zh-CN" altLang="en-US" dirty="0"/>
              <a:t>）。</a:t>
            </a:r>
            <a:endParaRPr lang="en-US" altLang="zh-CN" dirty="0"/>
          </a:p>
          <a:p>
            <a:r>
              <a:rPr lang="zh-CN" altLang="en-US" dirty="0"/>
              <a:t>乙炔与铜、银接触会生产乙炔铜和乙炔银等爆炸性化合物，当收到摩擦和冲击时就会发生爆炸。</a:t>
            </a:r>
            <a:endParaRPr lang="en-US" altLang="zh-CN" dirty="0"/>
          </a:p>
          <a:p>
            <a:r>
              <a:rPr lang="zh-CN" altLang="en-US" dirty="0"/>
              <a:t>乙炔与氮气、水蒸气等不起反应的气体混合，或者溶于液体，会降低其分解爆炸的危险。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乙炔的易燃易爆特性？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25317434744908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639617" y="1628800"/>
            <a:ext cx="4392488" cy="4248472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乙炔瓶的结构</a:t>
            </a:r>
            <a:endParaRPr lang="zh-CN" altLang="en-US" dirty="0"/>
          </a:p>
        </p:txBody>
      </p:sp>
      <p:sp>
        <p:nvSpPr>
          <p:cNvPr id="5" name="燕尾形箭头 4"/>
          <p:cNvSpPr/>
          <p:nvPr/>
        </p:nvSpPr>
        <p:spPr>
          <a:xfrm>
            <a:off x="5879976" y="3140968"/>
            <a:ext cx="1800200" cy="288032"/>
          </a:xfrm>
          <a:prstGeom prst="notchedRightArrow">
            <a:avLst>
              <a:gd name="adj1" fmla="val 50000"/>
              <a:gd name="adj2" fmla="val 259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8184232" y="1772816"/>
            <a:ext cx="136815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华文琥珀" pitchFamily="2" charset="-122"/>
                <a:ea typeface="华文琥珀" pitchFamily="2" charset="-122"/>
              </a:rPr>
              <a:t>瓶内装有丙酮，并浸满多孔性填料。工作压力为：</a:t>
            </a:r>
            <a:r>
              <a:rPr lang="en-US" altLang="zh-CN" dirty="0">
                <a:latin typeface="华文琥珀" pitchFamily="2" charset="-122"/>
                <a:ea typeface="华文琥珀" pitchFamily="2" charset="-122"/>
              </a:rPr>
              <a:t>1.47Mpa</a:t>
            </a:r>
            <a:r>
              <a:rPr lang="zh-CN" altLang="en-US" dirty="0">
                <a:latin typeface="华文琥珀" pitchFamily="2" charset="-122"/>
                <a:ea typeface="华文琥珀" pitchFamily="2" charset="-122"/>
              </a:rPr>
              <a:t>。</a:t>
            </a:r>
            <a:endParaRPr lang="en-US" altLang="zh-CN" dirty="0">
              <a:latin typeface="华文琥珀" pitchFamily="2" charset="-122"/>
              <a:ea typeface="华文琥珀" pitchFamily="2" charset="-122"/>
            </a:endParaRPr>
          </a:p>
          <a:p>
            <a:pPr algn="ctr"/>
            <a:r>
              <a:rPr lang="zh-CN" altLang="en-US" dirty="0">
                <a:latin typeface="华文琥珀" pitchFamily="2" charset="-122"/>
                <a:ea typeface="华文琥珀" pitchFamily="2" charset="-122"/>
              </a:rPr>
              <a:t>乙炔溶解在丙酮中，性质相对比较稳定。</a:t>
            </a:r>
            <a:endParaRPr lang="zh-CN" altLang="en-US" dirty="0"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lum bright="1000"/>
          </a:blip>
          <a:srcRect/>
          <a:stretch>
            <a:fillRect/>
          </a:stretch>
        </p:blipFill>
        <p:spPr bwMode="auto">
          <a:xfrm>
            <a:off x="1703512" y="1628800"/>
            <a:ext cx="18573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58000" sy="58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31704" y="1556792"/>
            <a:ext cx="3816424" cy="4525963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dirty="0"/>
              <a:t>多孔性填料下沉，出现净空间，使部分气态乙炔处于高压状态；</a:t>
            </a:r>
            <a:endParaRPr lang="en-US" altLang="zh-CN" dirty="0"/>
          </a:p>
          <a:p>
            <a:r>
              <a:rPr lang="zh-CN" altLang="en-US" dirty="0"/>
              <a:t>乙炔瓶卧放，或大量使用乙炔时丙酮随同流出；</a:t>
            </a:r>
            <a:endParaRPr lang="en-US" altLang="zh-CN" dirty="0"/>
          </a:p>
          <a:p>
            <a:r>
              <a:rPr lang="zh-CN" altLang="en-US" dirty="0"/>
              <a:t>乙炔瓶阀漏气；</a:t>
            </a:r>
            <a:endParaRPr lang="en-US" altLang="zh-CN" dirty="0"/>
          </a:p>
          <a:p>
            <a:r>
              <a:rPr lang="zh-CN" altLang="en-US" dirty="0"/>
              <a:t>运输装卸或使用时，乙炔瓶从高处坠落或倾倒，受剧烈冲击碰撞；</a:t>
            </a:r>
            <a:endParaRPr lang="en-US" altLang="zh-CN" dirty="0"/>
          </a:p>
          <a:p>
            <a:r>
              <a:rPr lang="zh-CN" altLang="en-US" dirty="0"/>
              <a:t>乙炔瓶直接受热；</a:t>
            </a:r>
            <a:endParaRPr lang="en-US" altLang="zh-CN" dirty="0"/>
          </a:p>
          <a:p>
            <a:r>
              <a:rPr lang="zh-CN" altLang="en-US" dirty="0"/>
              <a:t>气焊气割时发生            ，火焰进入瓶内。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乙炔瓶发生火灾爆炸事故的原因有哪些？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5519936" y="4437112"/>
            <a:ext cx="12241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回火</a:t>
            </a:r>
            <a:endParaRPr lang="zh-CN" altLang="en-US" dirty="0"/>
          </a:p>
        </p:txBody>
      </p:sp>
      <p:sp>
        <p:nvSpPr>
          <p:cNvPr id="7" name="椭圆形标注 6"/>
          <p:cNvSpPr/>
          <p:nvPr/>
        </p:nvSpPr>
        <p:spPr>
          <a:xfrm>
            <a:off x="7355632" y="1844824"/>
            <a:ext cx="2844824" cy="3384376"/>
          </a:xfrm>
          <a:prstGeom prst="wedgeEllipseCallout">
            <a:avLst>
              <a:gd name="adj1" fmla="val -65288"/>
              <a:gd name="adj2" fmla="val 34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华文琥珀" pitchFamily="2" charset="-122"/>
                <a:ea typeface="华文琥珀" pitchFamily="2" charset="-122"/>
              </a:rPr>
              <a:t>发生回火的具体原因有：</a:t>
            </a:r>
            <a:endParaRPr lang="en-US" altLang="zh-CN" sz="2000" dirty="0">
              <a:latin typeface="华文琥珀" pitchFamily="2" charset="-122"/>
              <a:ea typeface="华文琥珀" pitchFamily="2" charset="-122"/>
            </a:endParaRPr>
          </a:p>
          <a:p>
            <a:pPr algn="ctr"/>
            <a:r>
              <a:rPr lang="en-US" altLang="zh-CN" sz="2000" dirty="0">
                <a:latin typeface="华文琥珀" pitchFamily="2" charset="-122"/>
                <a:ea typeface="华文琥珀" pitchFamily="2" charset="-122"/>
              </a:rPr>
              <a:t>1</a:t>
            </a:r>
            <a:r>
              <a:rPr lang="zh-CN" altLang="en-US" sz="2000" dirty="0">
                <a:latin typeface="华文琥珀" pitchFamily="2" charset="-122"/>
                <a:ea typeface="华文琥珀" pitchFamily="2" charset="-122"/>
              </a:rPr>
              <a:t>、焊割嘴过分靠近熔池</a:t>
            </a:r>
            <a:endParaRPr lang="en-US" altLang="zh-CN" sz="2000" dirty="0">
              <a:latin typeface="华文琥珀" pitchFamily="2" charset="-122"/>
              <a:ea typeface="华文琥珀" pitchFamily="2" charset="-122"/>
            </a:endParaRPr>
          </a:p>
          <a:p>
            <a:pPr algn="ctr"/>
            <a:r>
              <a:rPr lang="en-US" altLang="zh-CN" sz="2000" dirty="0">
                <a:latin typeface="华文琥珀" pitchFamily="2" charset="-122"/>
                <a:ea typeface="华文琥珀" pitchFamily="2" charset="-122"/>
              </a:rPr>
              <a:t>2</a:t>
            </a:r>
            <a:r>
              <a:rPr lang="zh-CN" altLang="en-US" sz="2000" dirty="0">
                <a:latin typeface="华文琥珀" pitchFamily="2" charset="-122"/>
                <a:ea typeface="华文琥珀" pitchFamily="2" charset="-122"/>
              </a:rPr>
              <a:t>、焊割嘴堵塞</a:t>
            </a:r>
            <a:endParaRPr lang="en-US" altLang="zh-CN" sz="2000" dirty="0">
              <a:latin typeface="华文琥珀" pitchFamily="2" charset="-122"/>
              <a:ea typeface="华文琥珀" pitchFamily="2" charset="-122"/>
            </a:endParaRPr>
          </a:p>
          <a:p>
            <a:pPr algn="ctr"/>
            <a:r>
              <a:rPr lang="en-US" altLang="zh-CN" sz="2000" dirty="0">
                <a:latin typeface="华文琥珀" pitchFamily="2" charset="-122"/>
                <a:ea typeface="华文琥珀" pitchFamily="2" charset="-122"/>
              </a:rPr>
              <a:t>3</a:t>
            </a:r>
            <a:r>
              <a:rPr lang="zh-CN" altLang="en-US" sz="2000" dirty="0">
                <a:latin typeface="华文琥珀" pitchFamily="2" charset="-122"/>
                <a:ea typeface="华文琥珀" pitchFamily="2" charset="-122"/>
              </a:rPr>
              <a:t>、焊割矩漏气</a:t>
            </a:r>
            <a:endParaRPr lang="en-US" altLang="zh-CN" sz="2000" dirty="0">
              <a:latin typeface="华文琥珀" pitchFamily="2" charset="-122"/>
              <a:ea typeface="华文琥珀" pitchFamily="2" charset="-122"/>
            </a:endParaRPr>
          </a:p>
          <a:p>
            <a:pPr algn="ctr"/>
            <a:r>
              <a:rPr lang="en-US" altLang="zh-CN" sz="2000" dirty="0">
                <a:latin typeface="华文琥珀" pitchFamily="2" charset="-122"/>
                <a:ea typeface="华文琥珀" pitchFamily="2" charset="-122"/>
              </a:rPr>
              <a:t>4</a:t>
            </a:r>
            <a:r>
              <a:rPr lang="zh-CN" altLang="en-US" sz="2000" dirty="0">
                <a:latin typeface="华文琥珀" pitchFamily="2" charset="-122"/>
                <a:ea typeface="华文琥珀" pitchFamily="2" charset="-122"/>
              </a:rPr>
              <a:t>、乙炔压力太低</a:t>
            </a:r>
            <a:endParaRPr lang="en-US" altLang="zh-CN" sz="2000" dirty="0">
              <a:latin typeface="华文琥珀" pitchFamily="2" charset="-122"/>
              <a:ea typeface="华文琥珀" pitchFamily="2" charset="-122"/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CN" altLang="en-US" dirty="0"/>
              <a:t>必须配用合格的乙炔专业减压器和回火防止器。</a:t>
            </a:r>
            <a:endParaRPr lang="en-US" altLang="zh-CN" dirty="0"/>
          </a:p>
          <a:p>
            <a:r>
              <a:rPr lang="zh-CN" altLang="en-US" dirty="0"/>
              <a:t>距火源应在</a:t>
            </a:r>
            <a:r>
              <a:rPr lang="en-US" altLang="zh-CN" dirty="0">
                <a:solidFill>
                  <a:schemeClr val="accent1"/>
                </a:solidFill>
              </a:rPr>
              <a:t>10m</a:t>
            </a:r>
            <a:r>
              <a:rPr lang="zh-CN" altLang="en-US" dirty="0"/>
              <a:t>以上，据氧气瓶</a:t>
            </a:r>
            <a:r>
              <a:rPr lang="en-US" altLang="zh-CN" dirty="0">
                <a:solidFill>
                  <a:schemeClr val="accent1"/>
                </a:solidFill>
              </a:rPr>
              <a:t>5m</a:t>
            </a:r>
            <a:r>
              <a:rPr lang="zh-CN" altLang="en-US" dirty="0"/>
              <a:t>以上，不得烈日曝晒，瓶温不得超过</a:t>
            </a:r>
            <a:r>
              <a:rPr lang="en-US" altLang="zh-CN" dirty="0">
                <a:solidFill>
                  <a:schemeClr val="accent1"/>
                </a:solidFill>
              </a:rPr>
              <a:t>40</a:t>
            </a:r>
            <a:r>
              <a:rPr lang="zh-CN" altLang="en-US" dirty="0">
                <a:solidFill>
                  <a:schemeClr val="accent1"/>
                </a:solidFill>
              </a:rPr>
              <a:t>℃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运输、存放、和使用时，</a:t>
            </a:r>
            <a:r>
              <a:rPr lang="zh-CN" altLang="en-US" dirty="0">
                <a:solidFill>
                  <a:schemeClr val="accent1"/>
                </a:solidFill>
              </a:rPr>
              <a:t>只能直立</a:t>
            </a:r>
            <a:r>
              <a:rPr lang="zh-CN" altLang="en-US" dirty="0"/>
              <a:t>，不能横躺卧放，以防丙酮流出。如果已经使用卧放的乙炔瓶时，必须直立静置</a:t>
            </a:r>
            <a:r>
              <a:rPr lang="en-US" altLang="zh-CN" dirty="0"/>
              <a:t>20min</a:t>
            </a:r>
            <a:r>
              <a:rPr lang="zh-CN" altLang="en-US" dirty="0"/>
              <a:t>，在装上乙炔减压器后使用。</a:t>
            </a:r>
            <a:endParaRPr lang="en-US" altLang="zh-CN" dirty="0"/>
          </a:p>
          <a:p>
            <a:r>
              <a:rPr lang="zh-CN" altLang="en-US" dirty="0"/>
              <a:t>轻装轻卸，用小车运输，严禁人抬、肩扛或在地上滚动。</a:t>
            </a:r>
            <a:r>
              <a:rPr lang="zh-CN" altLang="en-US" dirty="0">
                <a:solidFill>
                  <a:schemeClr val="accent1"/>
                </a:solidFill>
              </a:rPr>
              <a:t>不得遭受剧烈振动或撞击</a:t>
            </a:r>
            <a:r>
              <a:rPr lang="zh-CN" altLang="en-US" dirty="0"/>
              <a:t>，以免填料下沉形成净空间。</a:t>
            </a:r>
            <a:endParaRPr lang="en-US" altLang="zh-CN" dirty="0"/>
          </a:p>
          <a:p>
            <a:r>
              <a:rPr lang="zh-CN" altLang="en-US" dirty="0">
                <a:solidFill>
                  <a:schemeClr val="accent1"/>
                </a:solidFill>
              </a:rPr>
              <a:t>瓶内气体严禁用尽</a:t>
            </a:r>
            <a:r>
              <a:rPr lang="zh-CN" altLang="en-US" dirty="0"/>
              <a:t>，极限压力和剩余压力见下表：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使用乙炔瓶的安全要求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692696"/>
            <a:ext cx="8229600" cy="5314595"/>
          </a:xfrm>
        </p:spPr>
        <p:txBody>
          <a:bodyPr/>
          <a:lstStyle/>
          <a:p>
            <a:pPr>
              <a:buNone/>
            </a:pPr>
            <a:r>
              <a:rPr lang="zh-CN" altLang="en-US" dirty="0">
                <a:solidFill>
                  <a:schemeClr val="accent1"/>
                </a:solidFill>
              </a:rPr>
              <a:t>乙炔瓶的极限压力和剩余压力与环境温度的关系：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23592" y="2420888"/>
            <a:ext cx="70961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压缩纯氧是强烈氧化剂，会加速氧化反应速度。</a:t>
            </a:r>
            <a:endParaRPr lang="en-US" altLang="zh-CN" dirty="0"/>
          </a:p>
          <a:p>
            <a:r>
              <a:rPr lang="zh-CN" altLang="en-US" dirty="0"/>
              <a:t>不得与油脂、有机物及其他可燃物质接触。</a:t>
            </a:r>
            <a:endParaRPr lang="en-US" altLang="zh-CN" dirty="0"/>
          </a:p>
          <a:p>
            <a:r>
              <a:rPr lang="zh-CN" altLang="en-US" dirty="0"/>
              <a:t>禁止用压缩纯氧做空气置换。</a:t>
            </a:r>
            <a:endParaRPr lang="en-US" altLang="zh-CN" dirty="0"/>
          </a:p>
          <a:p>
            <a:r>
              <a:rPr lang="zh-CN" altLang="en-US" dirty="0"/>
              <a:t>严禁用纯氧吹扫乙炔管道堵塞物。</a:t>
            </a:r>
            <a:endParaRPr lang="en-US" altLang="zh-CN" dirty="0"/>
          </a:p>
          <a:p>
            <a:r>
              <a:rPr lang="zh-CN" altLang="en-US" dirty="0"/>
              <a:t>严禁用纯氧吹扫工作服上的尘屑。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压缩纯氧的危险性及安全要求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2500" lnSpcReduction="20000"/>
          </a:bodyPr>
          <a:lstStyle/>
          <a:p>
            <a:r>
              <a:rPr lang="zh-CN" altLang="en-US" dirty="0"/>
              <a:t>混入可燃气体；</a:t>
            </a:r>
            <a:endParaRPr lang="en-US" altLang="zh-CN" dirty="0"/>
          </a:p>
          <a:p>
            <a:r>
              <a:rPr lang="zh-CN" altLang="en-US" dirty="0"/>
              <a:t>瓶阀等处沾染油脂；</a:t>
            </a:r>
            <a:endParaRPr lang="en-US" altLang="zh-CN" dirty="0"/>
          </a:p>
          <a:p>
            <a:r>
              <a:rPr lang="zh-CN" altLang="en-US" dirty="0"/>
              <a:t>瓶阀损坏，高压气流冲出；</a:t>
            </a:r>
            <a:endParaRPr lang="en-US" altLang="zh-CN" dirty="0"/>
          </a:p>
          <a:p>
            <a:r>
              <a:rPr lang="zh-CN" altLang="en-US" dirty="0"/>
              <a:t>运输装卸或使用时，从高处坠落或倾倒或滚动，受剧烈冲击碰撞；</a:t>
            </a:r>
            <a:endParaRPr lang="en-US" altLang="zh-CN" dirty="0"/>
          </a:p>
          <a:p>
            <a:r>
              <a:rPr lang="zh-CN" altLang="en-US" dirty="0"/>
              <a:t>气瓶直接受热；</a:t>
            </a:r>
            <a:endParaRPr lang="en-US" altLang="zh-CN" dirty="0"/>
          </a:p>
          <a:p>
            <a:r>
              <a:rPr lang="zh-CN" altLang="en-US" dirty="0"/>
              <a:t>解冻方法不合理，用火烤或铁器敲打。</a:t>
            </a:r>
            <a:endParaRPr lang="en-US" altLang="zh-CN" dirty="0"/>
          </a:p>
          <a:p>
            <a:r>
              <a:rPr lang="zh-CN" altLang="en-US" dirty="0"/>
              <a:t>未按规定检测</a:t>
            </a:r>
            <a:endParaRPr lang="en-US" altLang="zh-CN" dirty="0"/>
          </a:p>
          <a:p>
            <a:r>
              <a:rPr lang="zh-CN" altLang="en-US" dirty="0"/>
              <a:t>放气速度过快，产生静电火花。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氧气瓶发生爆炸的原因有哪些？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zh-CN" altLang="en-US" dirty="0"/>
              <a:t>轻装轻卸，用小车运输，严禁人抬、肩扛或在地上滚动。禁止直接吊运。</a:t>
            </a:r>
            <a:endParaRPr lang="en-US" altLang="zh-CN" dirty="0"/>
          </a:p>
          <a:p>
            <a:r>
              <a:rPr lang="zh-CN" altLang="en-US" dirty="0"/>
              <a:t>距火源、高温、熔融金属飞溅物应在</a:t>
            </a:r>
            <a:r>
              <a:rPr lang="en-US" altLang="zh-CN" dirty="0"/>
              <a:t>10m</a:t>
            </a:r>
            <a:r>
              <a:rPr lang="zh-CN" altLang="en-US" dirty="0"/>
              <a:t>以上，据乙炔、液化石油气瓶</a:t>
            </a:r>
            <a:r>
              <a:rPr lang="en-US" altLang="zh-CN" dirty="0"/>
              <a:t>5m</a:t>
            </a:r>
            <a:r>
              <a:rPr lang="zh-CN" altLang="en-US" dirty="0"/>
              <a:t>以上，不得烈日曝晒。</a:t>
            </a:r>
            <a:endParaRPr lang="en-US" altLang="zh-CN" dirty="0"/>
          </a:p>
          <a:p>
            <a:r>
              <a:rPr lang="zh-CN" altLang="en-US" dirty="0"/>
              <a:t>开气必须</a:t>
            </a:r>
            <a:r>
              <a:rPr lang="zh-CN" altLang="en-US" dirty="0">
                <a:solidFill>
                  <a:schemeClr val="accent1"/>
                </a:solidFill>
              </a:rPr>
              <a:t>缓慢</a:t>
            </a:r>
            <a:r>
              <a:rPr lang="zh-CN" altLang="en-US" dirty="0"/>
              <a:t>，防止静电和绝热压缩。</a:t>
            </a:r>
            <a:endParaRPr lang="en-US" altLang="zh-CN" dirty="0"/>
          </a:p>
          <a:p>
            <a:r>
              <a:rPr lang="zh-CN" altLang="en-US" dirty="0"/>
              <a:t>不能全部用尽，</a:t>
            </a:r>
            <a:r>
              <a:rPr lang="zh-CN" altLang="en-US" dirty="0">
                <a:solidFill>
                  <a:schemeClr val="accent1"/>
                </a:solidFill>
              </a:rPr>
              <a:t>留余气</a:t>
            </a:r>
            <a:r>
              <a:rPr lang="en-US" altLang="zh-CN" dirty="0">
                <a:solidFill>
                  <a:schemeClr val="accent1"/>
                </a:solidFill>
              </a:rPr>
              <a:t>0.1-0.2MPa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气瓶三年进行安全检测。</a:t>
            </a:r>
            <a:endParaRPr lang="en-US" altLang="zh-CN" dirty="0"/>
          </a:p>
          <a:p>
            <a:r>
              <a:rPr lang="zh-CN" altLang="en-US" dirty="0"/>
              <a:t>只能用热水和蒸汽解冻。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（以上</a:t>
            </a:r>
            <a:r>
              <a:rPr lang="zh-CN" altLang="en-US" dirty="0">
                <a:solidFill>
                  <a:schemeClr val="accent1"/>
                </a:solidFill>
              </a:rPr>
              <a:t>同样基本适用于氩气瓶和氮气瓶</a:t>
            </a:r>
            <a:r>
              <a:rPr lang="zh-CN" altLang="en-US" dirty="0"/>
              <a:t>等）</a:t>
            </a:r>
            <a:endParaRPr lang="en-US" altLang="zh-CN" dirty="0"/>
          </a:p>
          <a:p>
            <a:r>
              <a:rPr lang="zh-CN" altLang="en-US" dirty="0"/>
              <a:t>气瓶瓶阀不得沾染油脂，不得用沾染油脂的工具、手套、工作服等接触瓶阀和减压器。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氧气瓶使用有哪些安全要求？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/>
              <a:t>能量转移</a:t>
            </a:r>
            <a:endParaRPr lang="en-US" altLang="zh-CN" dirty="0"/>
          </a:p>
          <a:p>
            <a:pPr lvl="1"/>
            <a:r>
              <a:rPr lang="zh-CN" altLang="en-US" dirty="0"/>
              <a:t>焊接常见的能量包括：电能、化学能、机械能、热能等。</a:t>
            </a:r>
            <a:endParaRPr lang="en-US" altLang="zh-CN" dirty="0"/>
          </a:p>
          <a:p>
            <a:pPr lvl="1"/>
            <a:r>
              <a:rPr lang="zh-CN" altLang="en-US" dirty="0"/>
              <a:t>以上能量一旦失去控制，能量转移到人体就会发生工伤事故。</a:t>
            </a:r>
            <a:endParaRPr lang="en-US" altLang="zh-CN" dirty="0"/>
          </a:p>
          <a:p>
            <a:r>
              <a:rPr lang="zh-CN" altLang="en-US" dirty="0"/>
              <a:t>引起能量失控的原因：</a:t>
            </a:r>
            <a:endParaRPr lang="en-US" altLang="zh-CN" dirty="0"/>
          </a:p>
          <a:p>
            <a:pPr lvl="1"/>
            <a:r>
              <a:rPr lang="zh-CN" altLang="en-US" dirty="0"/>
              <a:t>操作的原因，设备或材料的原因，周围环境的原因。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焊接为什么会发生工伤事故？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CN" altLang="en-US" dirty="0"/>
              <a:t>氧气胶管为蓝色、乙炔胶管为红色，不得混用和代用。</a:t>
            </a:r>
            <a:endParaRPr lang="en-US" altLang="zh-CN" dirty="0"/>
          </a:p>
          <a:p>
            <a:r>
              <a:rPr lang="zh-CN" altLang="en-US" dirty="0"/>
              <a:t>胶管因磨损、挤压、腐蚀、老化、漏气、回火、制造质量不好等容器发生火灾爆炸事故。</a:t>
            </a:r>
            <a:endParaRPr lang="en-US" altLang="zh-CN" dirty="0"/>
          </a:p>
          <a:p>
            <a:r>
              <a:rPr lang="zh-CN" altLang="en-US" dirty="0"/>
              <a:t>氧气胶管沾有油脂或因高速气流产生的静电火花，可能导致火灾爆炸事故。回火后的胶管严禁使用。禁止为了方便不卸下胶管，将焊割矩，胶管和气源做永久性连接。</a:t>
            </a:r>
            <a:endParaRPr lang="en-US" altLang="zh-CN" dirty="0"/>
          </a:p>
          <a:p>
            <a:r>
              <a:rPr lang="zh-CN" altLang="en-US" dirty="0"/>
              <a:t>焊炬点火是先开启乙炔调节手轮，点燃乙炔并立即开启氧气调节火焰比较安全。</a:t>
            </a:r>
            <a:endParaRPr lang="en-US" altLang="zh-CN" dirty="0"/>
          </a:p>
          <a:p>
            <a:r>
              <a:rPr lang="zh-CN" altLang="en-US" dirty="0"/>
              <a:t>焊炬停用时，宜先关乙炔调节手轮，后关氧气调节手轮，防止回火。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气焊与气割的其他安全要求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639616" y="3645024"/>
            <a:ext cx="73818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案例</a:t>
            </a:r>
            <a:r>
              <a:rPr lang="en-US" altLang="zh-CN" dirty="0"/>
              <a:t>1</a:t>
            </a:r>
            <a:r>
              <a:rPr lang="zh-CN" altLang="en-US" dirty="0"/>
              <a:t>：违章带油操作氧气瓶，被烫伤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8" y="1844824"/>
            <a:ext cx="6972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3" name="camera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423592" y="1772816"/>
            <a:ext cx="73247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案例</a:t>
            </a:r>
            <a:r>
              <a:rPr lang="en-US" altLang="zh-CN" dirty="0"/>
              <a:t>2</a:t>
            </a:r>
            <a:r>
              <a:rPr lang="zh-CN" altLang="en-US" dirty="0"/>
              <a:t>：焊炬泄漏乙炔，违章放置引爆炸。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安全装置性能是够齐全及是够正常。</a:t>
            </a:r>
            <a:endParaRPr lang="en-US" altLang="zh-CN" dirty="0"/>
          </a:p>
          <a:p>
            <a:r>
              <a:rPr lang="zh-CN" altLang="en-US" dirty="0"/>
              <a:t>气焊气割设备和工具的安全间距。</a:t>
            </a:r>
            <a:endParaRPr lang="en-US" altLang="zh-CN" dirty="0"/>
          </a:p>
          <a:p>
            <a:r>
              <a:rPr lang="zh-CN" altLang="en-US" dirty="0"/>
              <a:t>减压器的工作性能。</a:t>
            </a:r>
            <a:endParaRPr lang="en-US" altLang="zh-CN" dirty="0"/>
          </a:p>
          <a:p>
            <a:r>
              <a:rPr lang="zh-CN" altLang="en-US" dirty="0"/>
              <a:t>作业现场周围环境的危险因素等。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气焊与气割安全检查的内容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CN" altLang="en-US" dirty="0"/>
              <a:t>电焊设备着火时怎样灭火？</a:t>
            </a:r>
            <a:endParaRPr lang="en-US" altLang="zh-CN" dirty="0"/>
          </a:p>
          <a:p>
            <a:pPr lvl="1"/>
            <a:r>
              <a:rPr lang="zh-CN" altLang="en-US" dirty="0"/>
              <a:t>先拉闸断电，在扑救。使用干粉、二氧化碳灭火器扑救。未断电前，不得用水和泡沫灭火器救火。干粉灭火器不适宜旋转式直流焊机的救火。</a:t>
            </a:r>
            <a:endParaRPr lang="en-US" altLang="zh-CN" dirty="0"/>
          </a:p>
          <a:p>
            <a:r>
              <a:rPr lang="zh-CN" altLang="en-US" dirty="0"/>
              <a:t>氧气瓶着火应怎样灭火？</a:t>
            </a:r>
            <a:endParaRPr lang="en-US" altLang="zh-CN" dirty="0"/>
          </a:p>
          <a:p>
            <a:pPr lvl="1"/>
            <a:r>
              <a:rPr lang="zh-CN" altLang="en-US" dirty="0"/>
              <a:t>应迅速关掉氧气阀门，停止供氧，使火焰自动熄灭。附件着火，应尽快转移氧气瓶。</a:t>
            </a:r>
            <a:endParaRPr lang="en-US" altLang="zh-CN" dirty="0"/>
          </a:p>
          <a:p>
            <a:r>
              <a:rPr lang="zh-CN" altLang="en-US" dirty="0"/>
              <a:t>液化石油气瓶着火应怎样灭火？</a:t>
            </a:r>
            <a:endParaRPr lang="en-US" altLang="zh-CN" dirty="0"/>
          </a:p>
          <a:p>
            <a:pPr lvl="1"/>
            <a:r>
              <a:rPr lang="zh-CN" altLang="en-US" dirty="0"/>
              <a:t>立即关闭阀门。若无法靠近，应立即用冷水喷注，使气瓶降温，控制瓶内升压和蒸发，然后关闭瓶阀，切断气源灭火。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焊接和切割作业应急处理方法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dirty="0"/>
              <a:t>易燃易爆场所焊接和气割作业除了遵守焊接和切割作业安全规程外，还比需遵守易燃易爆场所动火作业管理要求办理动火作业证。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/>
              <a:t>易燃易爆场所除了焊接和切割本身的风险外，还可能由于焊接过程产生的火花、高温等成为点火源，导致火灾爆炸事故。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/>
              <a:t>在易燃易爆场所，焊接回路中，除了把焊接者本人及其他人接入焊接回路导致触电事故外，还可能由于搭铁位置不当，违章引弧等把易燃易爆气体管道和设备引入焊接回路，导致火灾爆炸事故。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易燃易爆场所焊接和气割作业要求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海因里希法则</a:t>
            </a:r>
            <a:endParaRPr lang="en-US" altLang="zh-CN" dirty="0"/>
          </a:p>
          <a:p>
            <a:pPr lvl="1"/>
            <a:r>
              <a:rPr lang="zh-CN" altLang="en-US" dirty="0"/>
              <a:t>当一个企业有</a:t>
            </a:r>
            <a:r>
              <a:rPr lang="en-US" altLang="zh-CN" dirty="0"/>
              <a:t>300</a:t>
            </a:r>
            <a:r>
              <a:rPr lang="zh-CN" altLang="en-US" dirty="0"/>
              <a:t>个隐患或违章，必然要发生</a:t>
            </a:r>
            <a:r>
              <a:rPr lang="en-US" altLang="zh-CN" dirty="0"/>
              <a:t>29</a:t>
            </a:r>
            <a:r>
              <a:rPr lang="zh-CN" altLang="en-US" dirty="0"/>
              <a:t>起轻伤或故障，在这</a:t>
            </a:r>
            <a:r>
              <a:rPr lang="en-US" altLang="zh-CN" dirty="0"/>
              <a:t>29</a:t>
            </a:r>
            <a:r>
              <a:rPr lang="zh-CN" altLang="en-US" dirty="0"/>
              <a:t>起轻伤事故或故障当中，有一起重伤、死亡或重大事故。</a:t>
            </a:r>
            <a:endParaRPr lang="en-US" altLang="zh-CN" dirty="0"/>
          </a:p>
          <a:p>
            <a:pPr lvl="1"/>
            <a:r>
              <a:rPr lang="zh-CN" altLang="en-US" dirty="0"/>
              <a:t>可怕的是对潜在性事故毫无觉察，或是麻木不仁，结果导致无法挽回的损失。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79776" y="332656"/>
            <a:ext cx="3744416" cy="1143000"/>
          </a:xfrm>
        </p:spPr>
        <p:txBody>
          <a:bodyPr/>
          <a:lstStyle/>
          <a:p>
            <a:pPr algn="dist"/>
            <a:r>
              <a:rPr lang="zh-CN" altLang="en-US" dirty="0"/>
              <a:t>结束语</a:t>
            </a: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16080" y="1916832"/>
            <a:ext cx="27813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240016" y="4509120"/>
            <a:ext cx="3816424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杜绝违章</a:t>
            </a:r>
            <a:endParaRPr lang="en-US" altLang="zh-CN" sz="4400" b="1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消除隐患</a:t>
            </a:r>
            <a:endParaRPr lang="zh-CN" altLang="en-US" sz="4400" b="1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56220" y="4149090"/>
            <a:ext cx="3915410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6783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ransition>
    <p:wipe dir="r"/>
    <p:sndAc>
      <p:stSnd>
        <p:snd r:embed="rId9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/>
              <a:t>火灾（在易燃易爆场所作业、未清理焊渣）</a:t>
            </a:r>
            <a:endParaRPr lang="en-US" altLang="zh-CN" dirty="0"/>
          </a:p>
          <a:p>
            <a:r>
              <a:rPr lang="zh-CN" altLang="en-US" dirty="0"/>
              <a:t>爆炸（在易燃易爆场所作业）</a:t>
            </a:r>
            <a:endParaRPr lang="en-US" altLang="zh-CN" dirty="0"/>
          </a:p>
          <a:p>
            <a:r>
              <a:rPr lang="zh-CN" altLang="en-US" dirty="0"/>
              <a:t>触电（主要风险，违章操作、设备维护保养检查不到位）</a:t>
            </a:r>
            <a:endParaRPr lang="en-US" altLang="zh-CN" dirty="0"/>
          </a:p>
          <a:p>
            <a:r>
              <a:rPr lang="zh-CN" altLang="en-US" dirty="0"/>
              <a:t>灼烫（高温物质灼烫、电弧灼烫）</a:t>
            </a:r>
            <a:endParaRPr lang="en-US" altLang="zh-CN" dirty="0"/>
          </a:p>
          <a:p>
            <a:r>
              <a:rPr lang="zh-CN" altLang="en-US" dirty="0"/>
              <a:t>高处坠落（高处作业焊接）</a:t>
            </a:r>
            <a:endParaRPr lang="en-US" altLang="zh-CN" dirty="0"/>
          </a:p>
          <a:p>
            <a:r>
              <a:rPr lang="zh-CN" altLang="en-US" dirty="0"/>
              <a:t>急性中毒（有毒有害场所焊接）</a:t>
            </a:r>
            <a:endParaRPr lang="en-US" altLang="zh-CN" dirty="0"/>
          </a:p>
          <a:p>
            <a:r>
              <a:rPr lang="zh-CN" altLang="en-US" dirty="0"/>
              <a:t>机械伤害等。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焊接发生的工伤事故主要有哪几类？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2500" lnSpcReduction="20000"/>
          </a:bodyPr>
          <a:lstStyle/>
          <a:p>
            <a:r>
              <a:rPr lang="zh-CN" altLang="en-US" dirty="0"/>
              <a:t>电弧光辐射</a:t>
            </a:r>
            <a:endParaRPr lang="en-US" altLang="zh-CN" dirty="0"/>
          </a:p>
          <a:p>
            <a:r>
              <a:rPr lang="zh-CN" altLang="en-US" dirty="0"/>
              <a:t>焊接烟尘</a:t>
            </a:r>
            <a:endParaRPr lang="en-US" altLang="zh-CN" dirty="0"/>
          </a:p>
          <a:p>
            <a:r>
              <a:rPr lang="zh-CN" altLang="en-US" dirty="0"/>
              <a:t>有毒气体</a:t>
            </a:r>
            <a:endParaRPr lang="en-US" altLang="zh-CN" dirty="0"/>
          </a:p>
          <a:p>
            <a:r>
              <a:rPr lang="zh-CN" altLang="en-US" dirty="0"/>
              <a:t>焊接放射性</a:t>
            </a:r>
            <a:endParaRPr lang="en-US" altLang="zh-CN" dirty="0"/>
          </a:p>
          <a:p>
            <a:r>
              <a:rPr lang="zh-CN" altLang="en-US" dirty="0"/>
              <a:t>高频电磁场辐射</a:t>
            </a:r>
            <a:endParaRPr lang="en-US" altLang="zh-CN" dirty="0"/>
          </a:p>
          <a:p>
            <a:r>
              <a:rPr lang="zh-CN" altLang="en-US" dirty="0"/>
              <a:t>热辐射</a:t>
            </a:r>
            <a:endParaRPr lang="en-US" altLang="zh-CN" dirty="0"/>
          </a:p>
          <a:p>
            <a:r>
              <a:rPr lang="zh-CN" altLang="en-US" dirty="0"/>
              <a:t>噪声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可能导致的职业病：电光性眼炎、红外线白内障、电焊尘肺、肺水肿、气管炎、血液疾病和慢性中毒。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焊接操作中的主要有害因素有哪些？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/>
              <a:t>使用条件：温度在</a:t>
            </a:r>
            <a:r>
              <a:rPr lang="en-US" altLang="zh-CN" dirty="0"/>
              <a:t>-25~40</a:t>
            </a:r>
            <a:r>
              <a:rPr lang="zh-CN" altLang="en-US" dirty="0"/>
              <a:t>℃；相对湿度不大于</a:t>
            </a:r>
            <a:r>
              <a:rPr lang="en-US" altLang="zh-CN" dirty="0"/>
              <a:t>90%</a:t>
            </a:r>
            <a:r>
              <a:rPr lang="zh-CN" altLang="en-US" dirty="0"/>
              <a:t>（</a:t>
            </a:r>
            <a:r>
              <a:rPr lang="en-US" altLang="zh-CN" dirty="0"/>
              <a:t>25</a:t>
            </a:r>
            <a:r>
              <a:rPr lang="zh-CN" altLang="en-US" dirty="0"/>
              <a:t>℃的环境温度时）。特殊条件必须使用符合性能要求的焊机。</a:t>
            </a:r>
            <a:endParaRPr lang="en-US" altLang="zh-CN" dirty="0"/>
          </a:p>
          <a:p>
            <a:r>
              <a:rPr lang="zh-CN" altLang="en-US" dirty="0"/>
              <a:t>焊机必须平稳安放在通风良好、干燥的地方，焊机的工作环境应防止剧烈振动和碰撞。</a:t>
            </a:r>
            <a:endParaRPr lang="en-US" altLang="zh-CN" dirty="0"/>
          </a:p>
          <a:p>
            <a:r>
              <a:rPr lang="zh-CN" altLang="en-US" dirty="0"/>
              <a:t>焊机应半年进行一次例行维修保养，发现绝缘损坏、电刷磨损或损坏等应及时检修。</a:t>
            </a:r>
            <a:endParaRPr lang="en-US" altLang="zh-CN" dirty="0"/>
          </a:p>
          <a:p>
            <a:r>
              <a:rPr lang="zh-CN" altLang="en-US" dirty="0"/>
              <a:t>应避免焊机超负荷运行。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焊机使用有哪些安全要求？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必须按照国家有关规定经专门的安全作业培训</a:t>
            </a:r>
            <a:r>
              <a:rPr lang="en-US" altLang="zh-CN" dirty="0"/>
              <a:t>,</a:t>
            </a:r>
            <a:r>
              <a:rPr lang="zh-CN" altLang="en-US" dirty="0"/>
              <a:t>取得特种作业操作资格证书</a:t>
            </a:r>
            <a:r>
              <a:rPr lang="en-US" altLang="zh-CN" dirty="0"/>
              <a:t>,</a:t>
            </a:r>
            <a:r>
              <a:rPr lang="zh-CN" altLang="en-US" dirty="0"/>
              <a:t>方可上岗作业。</a:t>
            </a:r>
            <a:endParaRPr lang="en-US" altLang="zh-CN" dirty="0"/>
          </a:p>
          <a:p>
            <a:r>
              <a:rPr lang="zh-CN" altLang="en-US" dirty="0"/>
              <a:t>必须掌握岗位所需的安全技能知识。</a:t>
            </a:r>
            <a:endParaRPr lang="en-US" altLang="zh-CN" dirty="0"/>
          </a:p>
          <a:p>
            <a:r>
              <a:rPr lang="zh-CN" altLang="en-US" dirty="0"/>
              <a:t>必须懂应急处理的基本知识。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焊接与切割作业人员有哪些要求？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CN" altLang="en-US" dirty="0"/>
              <a:t>焊接电源：</a:t>
            </a:r>
            <a:r>
              <a:rPr lang="en-US" altLang="zh-CN" dirty="0"/>
              <a:t>220v/380v</a:t>
            </a:r>
            <a:r>
              <a:rPr lang="zh-CN" altLang="en-US" dirty="0"/>
              <a:t>，接触焊接的插座、开关或破损电源线，难摆脱，造成触电事故。</a:t>
            </a:r>
            <a:endParaRPr lang="en-US" altLang="zh-CN" dirty="0"/>
          </a:p>
          <a:p>
            <a:r>
              <a:rPr lang="zh-CN" altLang="en-US" dirty="0"/>
              <a:t>焊机空载电压大多超过安全电压。阴雨天、浑身出汗、站在潮湿地或水下焊接等会造成触电事故。</a:t>
            </a:r>
            <a:endParaRPr lang="en-US" altLang="zh-CN" dirty="0"/>
          </a:p>
          <a:p>
            <a:r>
              <a:rPr lang="zh-CN" altLang="en-US" dirty="0"/>
              <a:t>焊机和电缆绝缘受粉尘、蒸汽、移动受环境影响等影响易老化变质，出现漏电现象，造成触电事故。</a:t>
            </a:r>
            <a:endParaRPr lang="en-US" altLang="zh-CN" dirty="0"/>
          </a:p>
          <a:p>
            <a:r>
              <a:rPr lang="zh-CN" altLang="en-US" dirty="0"/>
              <a:t>焊工带电操作机会多，诸如更换焊条、调节焊机电流、整理工件等，通常是带电进行的，防护不到位易造成触电事故。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焊条电弧焊有哪些危险有害因素？</a:t>
            </a:r>
            <a:endParaRPr lang="zh-CN" altLang="en-US" dirty="0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KSO_WPP_MARK_KEY" val="0c98a45a-a1ca-4a65-ac0a-73bb105a4b06"/>
  <p:tag name="COMMONDATA" val="eyJoZGlkIjoiMGViMWE1NTVlNzk1NWZiODYwYWI3MWRjNjk3ZTVkMTgifQ=="/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空白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5594</Words>
  <Application>WPS 演示</Application>
  <PresentationFormat>全屏显示(4:3)</PresentationFormat>
  <Paragraphs>333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4" baseType="lpstr">
      <vt:lpstr>Arial</vt:lpstr>
      <vt:lpstr>宋体</vt:lpstr>
      <vt:lpstr>Wingdings</vt:lpstr>
      <vt:lpstr>Wingdings 3</vt:lpstr>
      <vt:lpstr>Symbol</vt:lpstr>
      <vt:lpstr>Verdana</vt:lpstr>
      <vt:lpstr>Wingdings 2</vt:lpstr>
      <vt:lpstr>Wingdings</vt:lpstr>
      <vt:lpstr>微软雅黑</vt:lpstr>
      <vt:lpstr>华文琥珀</vt:lpstr>
      <vt:lpstr>Times New Roman</vt:lpstr>
      <vt:lpstr>Arial Unicode MS</vt:lpstr>
      <vt:lpstr>黑体</vt:lpstr>
      <vt:lpstr>Calibri</vt:lpstr>
      <vt:lpstr>楷体</vt:lpstr>
      <vt:lpstr>汉仪旗黑-85S</vt:lpstr>
      <vt:lpstr>空白</vt:lpstr>
      <vt:lpstr>焊接与切割作业安全培训</vt:lpstr>
      <vt:lpstr>PowerPoint 演示文稿</vt:lpstr>
      <vt:lpstr>第一篇： 电焊作业安全 </vt:lpstr>
      <vt:lpstr>焊接为什么会发生工伤事故？</vt:lpstr>
      <vt:lpstr>焊接发生的工伤事故主要有哪几类？</vt:lpstr>
      <vt:lpstr>焊接操作中的主要有害因素有哪些？</vt:lpstr>
      <vt:lpstr>焊机使用有哪些安全要求？</vt:lpstr>
      <vt:lpstr>焊接与切割作业人员有哪些要求？</vt:lpstr>
      <vt:lpstr>焊条电弧焊有哪些危险有害因素？</vt:lpstr>
      <vt:lpstr>焊机的空载电压和电弧电压</vt:lpstr>
      <vt:lpstr>案例1：焊铁栏杆，为何遭电击身亡？</vt:lpstr>
      <vt:lpstr>案例2：大量出汗，换焊条，触电死亡</vt:lpstr>
      <vt:lpstr>直接电击击和间接电击</vt:lpstr>
      <vt:lpstr>PowerPoint 演示文稿</vt:lpstr>
      <vt:lpstr>案例3：误将自己接入焊接回路，遭受电击身亡</vt:lpstr>
      <vt:lpstr>案例4：补焊铁管，为何120头奶牛全部死亡？</vt:lpstr>
      <vt:lpstr>案例5：焊接鸡舍支架，为何鸡舍着火？</vt:lpstr>
      <vt:lpstr>焊工怎样预防触电？</vt:lpstr>
      <vt:lpstr>案例6：电源插座失效，触及接线柱触电身亡</vt:lpstr>
      <vt:lpstr>焊机电源线、焊机与焊钳和焊件连接电缆有什么安全要求？</vt:lpstr>
      <vt:lpstr>PowerPoint 演示文稿</vt:lpstr>
      <vt:lpstr>焊钳有哪些安全要求？</vt:lpstr>
      <vt:lpstr>电焊操作前，应先做哪些安全检查？</vt:lpstr>
      <vt:lpstr>案例9：焊接前不检查设备，自尝苦果</vt:lpstr>
      <vt:lpstr>哪些操作应切断电源才能进行？</vt:lpstr>
      <vt:lpstr>进入容器或地沟内电焊时应注意哪些安全要求？</vt:lpstr>
      <vt:lpstr>案例10：地沟作业，为何触电死亡？</vt:lpstr>
      <vt:lpstr>焊接作业的其他安全注意事项</vt:lpstr>
      <vt:lpstr>案例10：高处电焊作业，应该注意什么？</vt:lpstr>
      <vt:lpstr>第二篇：气焊与气割作业安全</vt:lpstr>
      <vt:lpstr>气焊与气割有哪些危险因素？</vt:lpstr>
      <vt:lpstr>乙炔的易燃易爆特性？</vt:lpstr>
      <vt:lpstr>乙炔瓶的结构</vt:lpstr>
      <vt:lpstr>乙炔瓶发生火灾爆炸事故的原因有哪些？</vt:lpstr>
      <vt:lpstr>使用乙炔瓶的安全要求</vt:lpstr>
      <vt:lpstr>PowerPoint 演示文稿</vt:lpstr>
      <vt:lpstr>压缩纯氧的危险性及安全要求</vt:lpstr>
      <vt:lpstr>氧气瓶发生爆炸的原因有哪些？</vt:lpstr>
      <vt:lpstr>氧气瓶使用有哪些安全要求？</vt:lpstr>
      <vt:lpstr>气焊与气割的其他安全要求</vt:lpstr>
      <vt:lpstr>案例1：违章带油操作氧气瓶，被烫伤</vt:lpstr>
      <vt:lpstr>案例2：焊炬泄漏乙炔，违章放置引爆炸。</vt:lpstr>
      <vt:lpstr>气焊与气割安全检查的内容</vt:lpstr>
      <vt:lpstr>焊接和切割作业应急处理方法</vt:lpstr>
      <vt:lpstr>易燃易爆场所焊接和气割作业要求</vt:lpstr>
      <vt:lpstr>结束语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焊接与切割作业安全培训</dc:title>
  <dc:creator/>
  <cp:lastModifiedBy>little fairy</cp:lastModifiedBy>
  <cp:revision>2</cp:revision>
  <dcterms:created xsi:type="dcterms:W3CDTF">2023-08-15T11:40:00Z</dcterms:created>
  <dcterms:modified xsi:type="dcterms:W3CDTF">2024-05-08T07:49:23Z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CC5D4B91ED79476D956398E9519EF24E_13</vt:lpwstr>
  </property>
</Properties>
</file>