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6" r:id="rId4"/>
    <p:sldMasterId id="2147483676" r:id="rId5"/>
  </p:sldMasterIdLst>
  <p:notesMasterIdLst>
    <p:notesMasterId r:id="rId7"/>
  </p:notesMasterIdLst>
  <p:sldIdLst>
    <p:sldId id="291" r:id="rId6"/>
    <p:sldId id="323"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5" r:id="rId39"/>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1" userDrawn="1">
          <p15:clr>
            <a:srgbClr val="A4A3A4"/>
          </p15:clr>
        </p15:guide>
        <p15:guide id="2" pos="3794" userDrawn="1">
          <p15:clr>
            <a:srgbClr val="A4A3A4"/>
          </p15:clr>
        </p15:guide>
        <p15:guide id="3" pos="1088" userDrawn="1">
          <p15:clr>
            <a:srgbClr val="A4A3A4"/>
          </p15:clr>
        </p15:guide>
        <p15:guide id="4" pos="5596" userDrawn="1">
          <p15:clr>
            <a:srgbClr val="A4A3A4"/>
          </p15:clr>
        </p15:guide>
        <p15:guide id="5" pos="7002" userDrawn="1">
          <p15:clr>
            <a:srgbClr val="A4A3A4"/>
          </p15:clr>
        </p15:guide>
        <p15:guide id="6" orient="horz" pos="1473" userDrawn="1">
          <p15:clr>
            <a:srgbClr val="A4A3A4"/>
          </p15:clr>
        </p15:guide>
        <p15:guide id="7" orient="horz" pos="2603" userDrawn="1">
          <p15:clr>
            <a:srgbClr val="A4A3A4"/>
          </p15:clr>
        </p15:guide>
        <p15:guide id="8" pos="29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作者" initials="A"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3A3A3A"/>
    <a:srgbClr val="FFC000"/>
    <a:srgbClr val="FAFAFA"/>
    <a:srgbClr val="F0B700"/>
    <a:srgbClr val="E2AC00"/>
    <a:srgbClr val="B08600"/>
    <a:srgbClr val="F6BB00"/>
    <a:srgbClr val="E1E1E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0" autoAdjust="0"/>
    <p:restoredTop sz="97703" autoAdjust="0"/>
  </p:normalViewPr>
  <p:slideViewPr>
    <p:cSldViewPr snapToGrid="0" showGuides="1">
      <p:cViewPr varScale="1">
        <p:scale>
          <a:sx n="66" d="100"/>
          <a:sy n="66" d="100"/>
        </p:scale>
        <p:origin x="84" y="222"/>
      </p:cViewPr>
      <p:guideLst>
        <p:guide orient="horz" pos="3011"/>
        <p:guide pos="3794"/>
        <p:guide pos="1088"/>
        <p:guide pos="5596"/>
        <p:guide pos="7002"/>
        <p:guide orient="horz" pos="1473"/>
        <p:guide orient="horz" pos="2603"/>
        <p:guide pos="2994"/>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4" Type="http://schemas.openxmlformats.org/officeDocument/2006/relationships/tags" Target="tags/tag88.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jpeg"/><Relationship Id="rId7" Type="http://schemas.openxmlformats.org/officeDocument/2006/relationships/image" Target="../media/image4.jpeg"/><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FBFC0CD-9B5B-443D-94FA-D5AC9BF8B29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134243F-CF91-497E-9174-97893AFE067D}"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5"/>
            <a:ext cx="7315200" cy="566740"/>
          </a:xfrm>
          <a:prstGeom prst="rect">
            <a:avLst/>
          </a:prstGeom>
        </p:spPr>
        <p:txBody>
          <a:bodyPr lIns="72545" tIns="36273" rIns="72545" bIns="36273" anchor="b"/>
          <a:lstStyle>
            <a:lvl1pPr algn="l">
              <a:defRPr sz="253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5"/>
            </a:lvl1pPr>
            <a:lvl2pPr marL="565785" indent="0">
              <a:buNone/>
              <a:defRPr sz="3465"/>
            </a:lvl2pPr>
            <a:lvl3pPr marL="1130935" indent="0">
              <a:buNone/>
              <a:defRPr sz="2935"/>
            </a:lvl3pPr>
            <a:lvl4pPr marL="1696085" indent="0">
              <a:buNone/>
              <a:defRPr sz="2535"/>
            </a:lvl4pPr>
            <a:lvl5pPr marL="2261235" indent="0">
              <a:buNone/>
              <a:defRPr sz="2535"/>
            </a:lvl5pPr>
            <a:lvl6pPr marL="2827020" indent="0">
              <a:buNone/>
              <a:defRPr sz="2535"/>
            </a:lvl6pPr>
            <a:lvl7pPr marL="3392805" indent="0">
              <a:buNone/>
              <a:defRPr sz="2535"/>
            </a:lvl7pPr>
            <a:lvl8pPr marL="3957320" indent="0">
              <a:buNone/>
              <a:defRPr sz="2535"/>
            </a:lvl8pPr>
            <a:lvl9pPr marL="4523105" indent="0">
              <a:buNone/>
              <a:defRPr sz="2535"/>
            </a:lvl9pPr>
          </a:lstStyle>
          <a:p>
            <a:pPr marL="0" marR="0" lvl="0" indent="0" algn="l" defTabSz="914400" rtl="0" eaLnBrk="0" fontAlgn="ctr" latinLnBrk="0" hangingPunct="0">
              <a:lnSpc>
                <a:spcPct val="120000"/>
              </a:lnSpc>
              <a:spcBef>
                <a:spcPct val="20000"/>
              </a:spcBef>
              <a:spcAft>
                <a:spcPct val="0"/>
              </a:spcAft>
              <a:buClr>
                <a:schemeClr val="accent1"/>
              </a:buClr>
              <a:buSzPct val="60000"/>
              <a:buFont typeface="Wingdings" panose="05000000000000000000" pitchFamily="2" charset="2"/>
              <a:buNone/>
              <a:defRPr/>
            </a:pPr>
            <a:endParaRPr kumimoji="0" lang="zh-CN" altLang="en-US" sz="2900" b="1"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45"/>
            <a:ext cx="7315200" cy="804860"/>
          </a:xfrm>
          <a:prstGeom prst="rect">
            <a:avLst/>
          </a:prstGeom>
        </p:spPr>
        <p:txBody>
          <a:bodyPr lIns="72545" tIns="36273" rIns="72545" bIns="36273"/>
          <a:lstStyle>
            <a:lvl1pPr marL="0" indent="0">
              <a:buNone/>
              <a:defRPr sz="1735"/>
            </a:lvl1pPr>
            <a:lvl2pPr marL="565785" indent="0">
              <a:buNone/>
              <a:defRPr sz="1465"/>
            </a:lvl2pPr>
            <a:lvl3pPr marL="1130935" indent="0">
              <a:buNone/>
              <a:defRPr sz="1335"/>
            </a:lvl3pPr>
            <a:lvl4pPr marL="1696085" indent="0">
              <a:buNone/>
              <a:defRPr sz="1065"/>
            </a:lvl4pPr>
            <a:lvl5pPr marL="2261235" indent="0">
              <a:buNone/>
              <a:defRPr sz="1065"/>
            </a:lvl5pPr>
            <a:lvl6pPr marL="2827020" indent="0">
              <a:buNone/>
              <a:defRPr sz="1065"/>
            </a:lvl6pPr>
            <a:lvl7pPr marL="3392805" indent="0">
              <a:buNone/>
              <a:defRPr sz="1065"/>
            </a:lvl7pPr>
            <a:lvl8pPr marL="3957320" indent="0">
              <a:buNone/>
              <a:defRPr sz="1065"/>
            </a:lvl8pPr>
            <a:lvl9pPr marL="4523105" indent="0">
              <a:buNone/>
              <a:defRPr sz="1065"/>
            </a:lvl9pPr>
          </a:lstStyle>
          <a:p>
            <a:pPr lvl="0"/>
            <a:r>
              <a:rPr lang="zh-CN" altLang="en-US"/>
              <a:t>单击此处编辑母版文本样式</a:t>
            </a:r>
            <a:endParaRPr lang="zh-CN" altLang="en-US"/>
          </a:p>
        </p:txBody>
      </p:sp>
    </p:spTree>
  </p:cSld>
  <p:clrMapOvr>
    <a:masterClrMapping/>
  </p:clrMapOvr>
  <p:transition advClick="0" advTm="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4424" y="115896"/>
            <a:ext cx="8005233" cy="6238875"/>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advTm="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562225" y="5594350"/>
            <a:ext cx="7067550" cy="47434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6"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管理员4号.jpg管理员4号"/>
          <p:cNvPicPr>
            <a:picLocks noChangeAspect="1"/>
          </p:cNvPicPr>
          <p:nvPr userDrawn="1"/>
        </p:nvPicPr>
        <p:blipFill>
          <a:blip r:embed="rId5"/>
          <a:srcRect/>
          <a:stretch>
            <a:fillRect/>
          </a:stretch>
        </p:blipFill>
        <p:spPr>
          <a:xfrm>
            <a:off x="6455093" y="1873885"/>
            <a:ext cx="1751330" cy="1751965"/>
          </a:xfrm>
          <a:prstGeom prst="rect">
            <a:avLst/>
          </a:prstGeom>
          <a:noFill/>
          <a:ln w="9525">
            <a:noFill/>
          </a:ln>
        </p:spPr>
      </p:pic>
      <p:pic>
        <p:nvPicPr>
          <p:cNvPr id="13" name="图片 5" descr="公众号二维码（蓝色）"/>
          <p:cNvPicPr>
            <a:picLocks noChangeAspect="1"/>
          </p:cNvPicPr>
          <p:nvPr userDrawn="1"/>
        </p:nvPicPr>
        <p:blipFill>
          <a:blip r:embed="rId6"/>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7"/>
          <a:srcRect/>
          <a:stretch>
            <a:fillRect/>
          </a:stretch>
        </p:blipFill>
        <p:spPr>
          <a:xfrm>
            <a:off x="6454775" y="3811270"/>
            <a:ext cx="1751965" cy="175196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9"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管理员4号.jpg管理员4号"/>
          <p:cNvPicPr>
            <a:picLocks noChangeAspect="1"/>
          </p:cNvPicPr>
          <p:nvPr userDrawn="1"/>
        </p:nvPicPr>
        <p:blipFill>
          <a:blip r:embed="rId7"/>
          <a:srcRect/>
          <a:stretch>
            <a:fillRect/>
          </a:stretch>
        </p:blipFill>
        <p:spPr>
          <a:xfrm>
            <a:off x="6455093" y="1873885"/>
            <a:ext cx="1751330" cy="1751965"/>
          </a:xfrm>
          <a:prstGeom prst="rect">
            <a:avLst/>
          </a:prstGeom>
          <a:noFill/>
          <a:ln w="9525">
            <a:noFill/>
          </a:ln>
        </p:spPr>
      </p:pic>
      <p:pic>
        <p:nvPicPr>
          <p:cNvPr id="13" name="图片 5" descr="公众号二维码（蓝色）"/>
          <p:cNvPicPr>
            <a:picLocks noChangeAspect="1"/>
          </p:cNvPicPr>
          <p:nvPr userDrawn="1"/>
        </p:nvPicPr>
        <p:blipFill>
          <a:blip r:embed="rId8"/>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9"/>
          <a:srcRect/>
          <a:stretch>
            <a:fillRect/>
          </a:stretch>
        </p:blipFill>
        <p:spPr>
          <a:xfrm>
            <a:off x="6454775" y="3811270"/>
            <a:ext cx="1751965" cy="1751965"/>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1" Type="http://schemas.openxmlformats.org/officeDocument/2006/relationships/theme" Target="../theme/theme3.xml"/><Relationship Id="rId10" Type="http://schemas.openxmlformats.org/officeDocument/2006/relationships/image" Target="../media/image2.jpeg"/><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8" Type="http://schemas.openxmlformats.org/officeDocument/2006/relationships/theme" Target="../theme/theme4.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32833" y="203200"/>
            <a:ext cx="497417" cy="497417"/>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478367" y="469900"/>
            <a:ext cx="332317" cy="330200"/>
          </a:xfrm>
          <a:prstGeom prst="rect">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46"/>
          <p:cNvCxnSpPr/>
          <p:nvPr userDrawn="1"/>
        </p:nvCxnSpPr>
        <p:spPr>
          <a:xfrm flipH="1">
            <a:off x="855133" y="1028700"/>
            <a:ext cx="11135784" cy="0"/>
          </a:xfrm>
          <a:prstGeom prst="line">
            <a:avLst/>
          </a:prstGeom>
          <a:ln w="15875" cap="flat" cmpd="sng">
            <a:solidFill>
              <a:srgbClr val="C00000"/>
            </a:solidFill>
            <a:prstDash val="dash"/>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hf sldNum="0" hdr="0" ftr="0" dt="0"/>
  <p:txStyles>
    <p:titleStyle>
      <a:lvl1pPr algn="l" rtl="0" eaLnBrk="0" fontAlgn="base" hangingPunct="0">
        <a:spcBef>
          <a:spcPct val="0"/>
        </a:spcBef>
        <a:spcAft>
          <a:spcPct val="0"/>
        </a:spcAft>
        <a:defRPr sz="3465"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p:titleStyle>
    <p:bodyStyle>
      <a:lvl1pPr marL="2228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2535" b="1">
          <a:solidFill>
            <a:schemeClr val="tx1"/>
          </a:solidFill>
          <a:latin typeface="+mn-lt"/>
          <a:ea typeface="+mn-ea"/>
          <a:cs typeface="+mn-cs"/>
        </a:defRPr>
      </a:lvl1pPr>
      <a:lvl2pPr marL="6673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4900" indent="-2139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865">
          <a:solidFill>
            <a:schemeClr val="tx1"/>
          </a:solidFill>
          <a:latin typeface="+mn-lt"/>
          <a:ea typeface="+mn-ea"/>
          <a:cs typeface="+mn-cs"/>
        </a:defRPr>
      </a:lvl3pPr>
      <a:lvl4pPr marL="1551940"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735">
          <a:solidFill>
            <a:schemeClr val="tx1"/>
          </a:solidFill>
          <a:latin typeface="+mn-lt"/>
          <a:ea typeface="+mn-ea"/>
          <a:cs typeface="+mn-cs"/>
        </a:defRPr>
      </a:lvl4pPr>
      <a:lvl5pPr marL="2000885" indent="-2266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5pPr>
      <a:lvl6pPr marL="25679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6pPr>
      <a:lvl7pPr marL="31337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7pPr>
      <a:lvl8pPr marL="36982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8pPr>
      <a:lvl9pPr marL="42640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9pPr>
    </p:bodyStyle>
    <p:otherStyle>
      <a:defPPr>
        <a:defRPr lang="zh-CN"/>
      </a:defPPr>
      <a:lvl1pPr marL="0" algn="l" defTabSz="1130300" rtl="0" eaLnBrk="1" latinLnBrk="0" hangingPunct="1">
        <a:defRPr sz="2265" kern="1200">
          <a:solidFill>
            <a:schemeClr val="tx1"/>
          </a:solidFill>
          <a:latin typeface="+mn-lt"/>
          <a:ea typeface="+mn-ea"/>
          <a:cs typeface="+mn-cs"/>
        </a:defRPr>
      </a:lvl1pPr>
      <a:lvl2pPr marL="565785" algn="l" defTabSz="1130300" rtl="0" eaLnBrk="1" latinLnBrk="0" hangingPunct="1">
        <a:defRPr sz="2265" kern="1200">
          <a:solidFill>
            <a:schemeClr val="tx1"/>
          </a:solidFill>
          <a:latin typeface="+mn-lt"/>
          <a:ea typeface="+mn-ea"/>
          <a:cs typeface="+mn-cs"/>
        </a:defRPr>
      </a:lvl2pPr>
      <a:lvl3pPr marL="1130935" algn="l" defTabSz="1130300" rtl="0" eaLnBrk="1" latinLnBrk="0" hangingPunct="1">
        <a:defRPr sz="2265" kern="1200">
          <a:solidFill>
            <a:schemeClr val="tx1"/>
          </a:solidFill>
          <a:latin typeface="+mn-lt"/>
          <a:ea typeface="+mn-ea"/>
          <a:cs typeface="+mn-cs"/>
        </a:defRPr>
      </a:lvl3pPr>
      <a:lvl4pPr marL="1696085" algn="l" defTabSz="1130300" rtl="0" eaLnBrk="1" latinLnBrk="0" hangingPunct="1">
        <a:defRPr sz="2265" kern="1200">
          <a:solidFill>
            <a:schemeClr val="tx1"/>
          </a:solidFill>
          <a:latin typeface="+mn-lt"/>
          <a:ea typeface="+mn-ea"/>
          <a:cs typeface="+mn-cs"/>
        </a:defRPr>
      </a:lvl4pPr>
      <a:lvl5pPr marL="2261235" algn="l" defTabSz="1130300" rtl="0" eaLnBrk="1" latinLnBrk="0" hangingPunct="1">
        <a:defRPr sz="2265" kern="1200">
          <a:solidFill>
            <a:schemeClr val="tx1"/>
          </a:solidFill>
          <a:latin typeface="+mn-lt"/>
          <a:ea typeface="+mn-ea"/>
          <a:cs typeface="+mn-cs"/>
        </a:defRPr>
      </a:lvl5pPr>
      <a:lvl6pPr marL="2827020" algn="l" defTabSz="1130300" rtl="0" eaLnBrk="1" latinLnBrk="0" hangingPunct="1">
        <a:defRPr sz="2265" kern="1200">
          <a:solidFill>
            <a:schemeClr val="tx1"/>
          </a:solidFill>
          <a:latin typeface="+mn-lt"/>
          <a:ea typeface="+mn-ea"/>
          <a:cs typeface="+mn-cs"/>
        </a:defRPr>
      </a:lvl6pPr>
      <a:lvl7pPr marL="3392805" algn="l" defTabSz="1130300" rtl="0" eaLnBrk="1" latinLnBrk="0" hangingPunct="1">
        <a:defRPr sz="2265" kern="1200">
          <a:solidFill>
            <a:schemeClr val="tx1"/>
          </a:solidFill>
          <a:latin typeface="+mn-lt"/>
          <a:ea typeface="+mn-ea"/>
          <a:cs typeface="+mn-cs"/>
        </a:defRPr>
      </a:lvl7pPr>
      <a:lvl8pPr marL="3957320" algn="l" defTabSz="1130300" rtl="0" eaLnBrk="1" latinLnBrk="0" hangingPunct="1">
        <a:defRPr sz="2265" kern="1200">
          <a:solidFill>
            <a:schemeClr val="tx1"/>
          </a:solidFill>
          <a:latin typeface="+mn-lt"/>
          <a:ea typeface="+mn-ea"/>
          <a:cs typeface="+mn-cs"/>
        </a:defRPr>
      </a:lvl8pPr>
      <a:lvl9pPr marL="4523105" algn="l" defTabSz="1130300" rtl="0" eaLnBrk="1" latinLnBrk="0" hangingPunct="1">
        <a:defRPr sz="22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png"/><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9.jpeg"/><Relationship Id="rId2" Type="http://schemas.openxmlformats.org/officeDocument/2006/relationships/image" Target="../media/image8.jpeg"/><Relationship Id="rId10" Type="http://schemas.openxmlformats.org/officeDocument/2006/relationships/notesSlide" Target="../notesSlides/notesSlide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5.xml"/><Relationship Id="rId4" Type="http://schemas.openxmlformats.org/officeDocument/2006/relationships/image" Target="../media/image1.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image" Target="../media/image3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image" Target="../media/image35.jpe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87.xml"/><Relationship Id="rId7" Type="http://schemas.openxmlformats.org/officeDocument/2006/relationships/image" Target="../media/image37.jpeg"/><Relationship Id="rId6" Type="http://schemas.openxmlformats.org/officeDocument/2006/relationships/tags" Target="../tags/tag86.xml"/><Relationship Id="rId5" Type="http://schemas.openxmlformats.org/officeDocument/2006/relationships/image" Target="../media/image36.jpeg"/><Relationship Id="rId4" Type="http://schemas.openxmlformats.org/officeDocument/2006/relationships/tags" Target="../tags/tag85.xml"/><Relationship Id="rId3" Type="http://schemas.openxmlformats.org/officeDocument/2006/relationships/hyperlink" Target="http://www.bofety.com/" TargetMode="External"/><Relationship Id="rId2" Type="http://schemas.openxmlformats.org/officeDocument/2006/relationships/tags" Target="../tags/tag84.xml"/><Relationship Id="rId1" Type="http://schemas.openxmlformats.org/officeDocument/2006/relationships/tags" Target="../tags/tag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23499" y="752013"/>
            <a:ext cx="3176030" cy="3176030"/>
          </a:xfrm>
          <a:prstGeom prst="rect">
            <a:avLst/>
          </a:prstGeom>
          <a:blipFill dpi="0" rotWithShape="1">
            <a:blip r:embed="rId1" cstate="print">
              <a:grayscl/>
            </a:blip>
            <a:srcRect/>
            <a:stretch>
              <a:fillRect l="-23000" t="1000" r="-63000" b="-8000"/>
            </a:stretch>
          </a:bli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24" name="任意多边形 23"/>
          <p:cNvSpPr>
            <a:spLocks noChangeAspect="1"/>
          </p:cNvSpPr>
          <p:nvPr/>
        </p:nvSpPr>
        <p:spPr>
          <a:xfrm rot="2700000">
            <a:off x="9543500" y="-670541"/>
            <a:ext cx="3144270" cy="2082536"/>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1">
            <a:blip r:embed="rId2" cstate="print">
              <a:grayscl/>
            </a:blip>
            <a:srcRect/>
            <a:stretch>
              <a:fillRect l="-23000" t="1000" r="-63000" b="-8000"/>
            </a:stretch>
          </a:blip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28" name="任意多边形 27"/>
          <p:cNvSpPr/>
          <p:nvPr/>
        </p:nvSpPr>
        <p:spPr>
          <a:xfrm rot="2700000">
            <a:off x="9940071" y="3085790"/>
            <a:ext cx="3176030" cy="3176030"/>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1">
            <a:blip r:embed="rId3"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36" name="任意多边形 35"/>
          <p:cNvSpPr/>
          <p:nvPr/>
        </p:nvSpPr>
        <p:spPr>
          <a:xfrm rot="2700000">
            <a:off x="5246062" y="-1602757"/>
            <a:ext cx="3176030" cy="3176030"/>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25" name="任意多边形 24"/>
          <p:cNvSpPr/>
          <p:nvPr/>
        </p:nvSpPr>
        <p:spPr>
          <a:xfrm rot="2700000">
            <a:off x="11781580" y="1931512"/>
            <a:ext cx="816079" cy="816079"/>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51" name="任意多边形 50"/>
          <p:cNvSpPr/>
          <p:nvPr/>
        </p:nvSpPr>
        <p:spPr>
          <a:xfrm rot="2700000">
            <a:off x="-433597" y="6199640"/>
            <a:ext cx="1715993" cy="414625"/>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19" name="文本框 18"/>
          <p:cNvSpPr txBox="1"/>
          <p:nvPr/>
        </p:nvSpPr>
        <p:spPr>
          <a:xfrm>
            <a:off x="267745" y="2645814"/>
            <a:ext cx="6888480" cy="1445260"/>
          </a:xfrm>
          <a:prstGeom prst="rect">
            <a:avLst/>
          </a:prstGeom>
          <a:noFill/>
        </p:spPr>
        <p:txBody>
          <a:bodyPr wrap="none" rtlCol="0">
            <a:spAutoFit/>
          </a:bodyPr>
          <a:lstStyle/>
          <a:p>
            <a:r>
              <a:rPr lang="zh-CN" altLang="zh-CN" sz="8800" b="1" dirty="0">
                <a:solidFill>
                  <a:srgbClr val="C00000"/>
                </a:solidFill>
                <a:latin typeface="微软雅黑" panose="020B0503020204020204" charset="-122"/>
                <a:ea typeface="微软雅黑" panose="020B0503020204020204" charset="-122"/>
              </a:rPr>
              <a:t>燃气</a:t>
            </a:r>
            <a:r>
              <a:rPr lang="zh-CN" altLang="en-US" sz="8800" b="1" dirty="0">
                <a:solidFill>
                  <a:srgbClr val="C00000"/>
                </a:solidFill>
                <a:latin typeface="微软雅黑" panose="020B0503020204020204" charset="-122"/>
                <a:ea typeface="微软雅黑" panose="020B0503020204020204" charset="-122"/>
              </a:rPr>
              <a:t>使用安全</a:t>
            </a:r>
            <a:endParaRPr lang="zh-CN" altLang="en-US" sz="8800" b="1" dirty="0">
              <a:solidFill>
                <a:srgbClr val="C00000"/>
              </a:solidFill>
              <a:latin typeface="微软雅黑" panose="020B0503020204020204" charset="-122"/>
              <a:ea typeface="微软雅黑" panose="020B0503020204020204" charset="-122"/>
            </a:endParaRPr>
          </a:p>
        </p:txBody>
      </p:sp>
      <p:grpSp>
        <p:nvGrpSpPr>
          <p:cNvPr id="20" name="组合 19"/>
          <p:cNvGrpSpPr/>
          <p:nvPr/>
        </p:nvGrpSpPr>
        <p:grpSpPr>
          <a:xfrm>
            <a:off x="-62" y="25002"/>
            <a:ext cx="1266190" cy="1203490"/>
            <a:chOff x="1943286" y="-387804"/>
            <a:chExt cx="1266684" cy="1203960"/>
          </a:xfrm>
        </p:grpSpPr>
        <p:sp>
          <p:nvSpPr>
            <p:cNvPr id="21" name="椭圆 20"/>
            <p:cNvSpPr/>
            <p:nvPr/>
          </p:nvSpPr>
          <p:spPr>
            <a:xfrm>
              <a:off x="1974413" y="-387804"/>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文本框 21"/>
            <p:cNvSpPr txBox="1"/>
            <p:nvPr/>
          </p:nvSpPr>
          <p:spPr>
            <a:xfrm>
              <a:off x="1943286" y="-16184"/>
              <a:ext cx="1266684" cy="460555"/>
            </a:xfrm>
            <a:prstGeom prst="rect">
              <a:avLst/>
            </a:prstGeom>
            <a:noFill/>
          </p:spPr>
          <p:txBody>
            <a:bodyPr wrap="square" rtlCol="0">
              <a:spAutoFit/>
            </a:bodyPr>
            <a:lstStyle/>
            <a:p>
              <a:pPr algn="ctr"/>
              <a:r>
                <a:rPr lang="en-US" altLang="zh-CN" sz="2400" dirty="0">
                  <a:solidFill>
                    <a:srgbClr val="FFC001"/>
                  </a:solidFill>
                  <a:ea typeface="微软雅黑" panose="020B0503020204020204" charset="-122"/>
                  <a:cs typeface="Arial" panose="020B0604020202020204" pitchFamily="34" charset="0"/>
                </a:rPr>
                <a:t>LOGO</a:t>
              </a:r>
              <a:endParaRPr lang="zh-CN" altLang="en-US" sz="2400" dirty="0">
                <a:solidFill>
                  <a:srgbClr val="FFC001"/>
                </a:solidFill>
                <a:ea typeface="微软雅黑" panose="020B0503020204020204" charset="-122"/>
                <a:cs typeface="Arial" panose="020B0604020202020204" pitchFamily="34" charset="0"/>
              </a:endParaRPr>
            </a:p>
          </p:txBody>
        </p:sp>
      </p:grpSp>
      <p:sp>
        <p:nvSpPr>
          <p:cNvPr id="23" name="文本框 22"/>
          <p:cNvSpPr txBox="1"/>
          <p:nvPr/>
        </p:nvSpPr>
        <p:spPr>
          <a:xfrm>
            <a:off x="917696" y="4757473"/>
            <a:ext cx="4485158" cy="368156"/>
          </a:xfrm>
          <a:prstGeom prst="rect">
            <a:avLst/>
          </a:prstGeom>
          <a:noFill/>
        </p:spPr>
        <p:txBody>
          <a:bodyPr wrap="square" rtlCol="0">
            <a:spAutoFit/>
          </a:bodyPr>
          <a:lstStyle/>
          <a:p>
            <a:pPr algn="ctr"/>
            <a:r>
              <a:rPr lang="zh-CN" altLang="en-US" sz="1800" b="1" dirty="0">
                <a:solidFill>
                  <a:srgbClr val="3A3A3A"/>
                </a:solidFill>
                <a:latin typeface="Calibri Light" panose="020F0302020204030204" pitchFamily="34" charset="0"/>
              </a:rPr>
              <a:t>授课人：                                授课时间：</a:t>
            </a:r>
            <a:endParaRPr lang="zh-CN" altLang="en-US" sz="1800" b="1" dirty="0">
              <a:solidFill>
                <a:srgbClr val="3A3A3A"/>
              </a:solidFill>
              <a:latin typeface="Calibri Light" panose="020F0302020204030204" pitchFamily="34" charset="0"/>
            </a:endParaRPr>
          </a:p>
        </p:txBody>
      </p:sp>
      <p:sp>
        <p:nvSpPr>
          <p:cNvPr id="49" name="任意多边形 48"/>
          <p:cNvSpPr/>
          <p:nvPr/>
        </p:nvSpPr>
        <p:spPr>
          <a:xfrm rot="2700000">
            <a:off x="-334592" y="6507429"/>
            <a:ext cx="924709" cy="462354"/>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cxnSp>
        <p:nvCxnSpPr>
          <p:cNvPr id="26" name="直接连接符 25"/>
          <p:cNvCxnSpPr/>
          <p:nvPr/>
        </p:nvCxnSpPr>
        <p:spPr>
          <a:xfrm>
            <a:off x="5575095" y="1387147"/>
            <a:ext cx="1258981" cy="1258981"/>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293" y="2283365"/>
            <a:ext cx="1258981" cy="125898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6240" y="6510601"/>
            <a:ext cx="307407" cy="532769"/>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cxnSp>
        <p:nvCxnSpPr>
          <p:cNvPr id="29" name="直接连接符 28"/>
          <p:cNvCxnSpPr/>
          <p:nvPr/>
        </p:nvCxnSpPr>
        <p:spPr>
          <a:xfrm>
            <a:off x="8489586" y="4132767"/>
            <a:ext cx="3012992" cy="2958824"/>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3" name="文本框 2" descr="7b0a2020202022776f7264617274223a20227b5c2269645c223a32353030343531362c5c227469645c223a31333439377d220a7d0a"/>
          <p:cNvSpPr txBox="1"/>
          <p:nvPr>
            <p:custDataLst>
              <p:tags r:id="rId4"/>
            </p:custDataLst>
          </p:nvPr>
        </p:nvSpPr>
        <p:spPr>
          <a:xfrm>
            <a:off x="5715000" y="458583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5"/>
            </p:custDataLst>
          </p:nvPr>
        </p:nvSpPr>
        <p:spPr>
          <a:xfrm>
            <a:off x="5265000" y="583376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6"/>
            </p:custDataLst>
          </p:nvPr>
        </p:nvSpPr>
        <p:spPr>
          <a:xfrm>
            <a:off x="6508115" y="583438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7751230" y="583376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grpSp>
        <p:nvGrpSpPr>
          <p:cNvPr id="2" name="Group 3"/>
          <p:cNvGrpSpPr/>
          <p:nvPr/>
        </p:nvGrpSpPr>
        <p:grpSpPr>
          <a:xfrm>
            <a:off x="1914824" y="1459746"/>
            <a:ext cx="3113039" cy="4599739"/>
            <a:chOff x="1912729" y="1458758"/>
            <a:chExt cx="3510756" cy="5187394"/>
          </a:xfrm>
        </p:grpSpPr>
        <p:grpSp>
          <p:nvGrpSpPr>
            <p:cNvPr id="3"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44546A"/>
                  </a:gs>
                  <a:gs pos="82000">
                    <a:srgbClr val="44546A"/>
                  </a:gs>
                  <a:gs pos="34000">
                    <a:srgbClr val="44546A">
                      <a:lumMod val="75000"/>
                    </a:srgbClr>
                  </a:gs>
                  <a:gs pos="0">
                    <a:srgbClr val="44546A"/>
                  </a:gs>
                  <a:gs pos="38000">
                    <a:srgbClr val="44546A"/>
                  </a:gs>
                  <a:gs pos="100000">
                    <a:srgbClr val="44546A"/>
                  </a:gs>
                </a:gsLst>
                <a:lin ang="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8" name="Straight Connector 27"/>
              <p:cNvCxnSpPr/>
              <p:nvPr/>
            </p:nvCxnSpPr>
            <p:spPr>
              <a:xfrm>
                <a:off x="1374774" y="1562425"/>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9" name="Straight Connector 28"/>
              <p:cNvCxnSpPr/>
              <p:nvPr/>
            </p:nvCxnSpPr>
            <p:spPr>
              <a:xfrm>
                <a:off x="1374774" y="1638202"/>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0" name="Straight Connector 29"/>
              <p:cNvCxnSpPr/>
              <p:nvPr/>
            </p:nvCxnSpPr>
            <p:spPr>
              <a:xfrm>
                <a:off x="1374774" y="1713979"/>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1" name="Straight Connector 30"/>
              <p:cNvCxnSpPr/>
              <p:nvPr/>
            </p:nvCxnSpPr>
            <p:spPr>
              <a:xfrm>
                <a:off x="1374774" y="1789756"/>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2" name="Straight Connector 31"/>
              <p:cNvCxnSpPr/>
              <p:nvPr/>
            </p:nvCxnSpPr>
            <p:spPr>
              <a:xfrm>
                <a:off x="1374774" y="1865533"/>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3" name="Straight Connector 32"/>
              <p:cNvCxnSpPr/>
              <p:nvPr/>
            </p:nvCxnSpPr>
            <p:spPr>
              <a:xfrm>
                <a:off x="1374774" y="194130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grpSp>
        <p:sp>
          <p:nvSpPr>
            <p:cNvPr id="8" name="Trapezoid 5"/>
            <p:cNvSpPr/>
            <p:nvPr/>
          </p:nvSpPr>
          <p:spPr>
            <a:xfrm rot="16200000">
              <a:off x="1594832" y="5341831"/>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9" name="Trapezoid 6"/>
            <p:cNvSpPr/>
            <p:nvPr/>
          </p:nvSpPr>
          <p:spPr>
            <a:xfrm rot="16200000">
              <a:off x="1594832" y="4439533"/>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0" name="Trapezoid 7"/>
            <p:cNvSpPr/>
            <p:nvPr/>
          </p:nvSpPr>
          <p:spPr>
            <a:xfrm rot="16200000">
              <a:off x="1594832" y="3537234"/>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1" name="Trapezoid 8"/>
            <p:cNvSpPr/>
            <p:nvPr/>
          </p:nvSpPr>
          <p:spPr>
            <a:xfrm rot="16200000">
              <a:off x="1594832" y="2634935"/>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2" name="Pentagon 9"/>
            <p:cNvSpPr/>
            <p:nvPr/>
          </p:nvSpPr>
          <p:spPr>
            <a:xfrm>
              <a:off x="1912729" y="2359899"/>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3" name="Pentagon 10"/>
            <p:cNvSpPr/>
            <p:nvPr/>
          </p:nvSpPr>
          <p:spPr>
            <a:xfrm>
              <a:off x="1912729" y="3262198"/>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4" name="Pentagon 11"/>
            <p:cNvSpPr/>
            <p:nvPr/>
          </p:nvSpPr>
          <p:spPr>
            <a:xfrm>
              <a:off x="1912729" y="4164497"/>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5" name="Pentagon 12"/>
            <p:cNvSpPr/>
            <p:nvPr/>
          </p:nvSpPr>
          <p:spPr>
            <a:xfrm>
              <a:off x="1912729" y="5066795"/>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34" name="Rectangle 33"/>
            <p:cNvSpPr/>
            <p:nvPr/>
          </p:nvSpPr>
          <p:spPr>
            <a:xfrm>
              <a:off x="2393778" y="2464641"/>
              <a:ext cx="2330568" cy="393716"/>
            </a:xfrm>
            <a:prstGeom prst="rect">
              <a:avLst/>
            </a:prstGeom>
          </p:spPr>
          <p:txBody>
            <a:bodyPr wrap="square">
              <a:spAutoFit/>
            </a:bodyPr>
            <a:lstStyle/>
            <a:p>
              <a:pPr algn="l">
                <a:lnSpc>
                  <a:spcPct val="1200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静电引起的火灾和爆炸</a:t>
              </a:r>
              <a:r>
                <a:rPr lang="en-GB" sz="1400" b="1">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 </a:t>
              </a:r>
              <a:endParaRPr lang="en-GB" sz="140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5" name="TextBox 38"/>
            <p:cNvSpPr txBox="1"/>
            <p:nvPr/>
          </p:nvSpPr>
          <p:spPr>
            <a:xfrm>
              <a:off x="1940595" y="2478964"/>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1</a:t>
              </a:r>
              <a:endParaRPr lang="en-US" sz="1325"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191"/>
            <p:cNvSpPr txBox="1"/>
            <p:nvPr/>
          </p:nvSpPr>
          <p:spPr>
            <a:xfrm>
              <a:off x="1940595" y="3381429"/>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2</a:t>
              </a:r>
              <a:endPar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7" name="TextBox 192"/>
            <p:cNvSpPr txBox="1"/>
            <p:nvPr/>
          </p:nvSpPr>
          <p:spPr>
            <a:xfrm>
              <a:off x="1940595" y="4283895"/>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3</a:t>
              </a:r>
              <a:endPar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8" name="TextBox 193"/>
            <p:cNvSpPr txBox="1"/>
            <p:nvPr/>
          </p:nvSpPr>
          <p:spPr>
            <a:xfrm>
              <a:off x="1940595" y="5186362"/>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4</a:t>
              </a:r>
              <a:endPar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Rectangle 38"/>
            <p:cNvSpPr/>
            <p:nvPr/>
          </p:nvSpPr>
          <p:spPr>
            <a:xfrm>
              <a:off x="2393778" y="3412304"/>
              <a:ext cx="2617137" cy="345754"/>
            </a:xfrm>
            <a:prstGeom prst="rect">
              <a:avLst/>
            </a:prstGeom>
          </p:spPr>
          <p:txBody>
            <a:bodyPr wrap="square">
              <a:spAutoFit/>
            </a:bodyPr>
            <a:lstStyle/>
            <a:p>
              <a:pPr>
                <a:spcBef>
                  <a:spcPct val="20000"/>
                </a:spcBef>
              </a:pPr>
              <a:r>
                <a:rPr lang="zh-CN" altLang="en-US" sz="1400" b="1" dirty="0">
                  <a:solidFill>
                    <a:schemeClr val="bg1"/>
                  </a:solidFill>
                  <a:latin typeface="微软雅黑" panose="020B0503020204020204" charset="-122"/>
                  <a:ea typeface="微软雅黑" panose="020B0503020204020204" charset="-122"/>
                  <a:sym typeface="+mn-ea"/>
                </a:rPr>
                <a:t>碰撞摩擦引起的火灾或爆炸</a:t>
              </a:r>
              <a:endParaRPr lang="zh-CN" altLang="en-US" sz="1400" b="1" dirty="0">
                <a:solidFill>
                  <a:schemeClr val="bg1"/>
                </a:solidFill>
                <a:latin typeface="微软雅黑" panose="020B0503020204020204" charset="-122"/>
                <a:ea typeface="微软雅黑" panose="020B0503020204020204" charset="-122"/>
                <a:cs typeface="+mn-ea"/>
                <a:sym typeface="+mn-ea"/>
              </a:endParaRPr>
            </a:p>
          </p:txBody>
        </p:sp>
        <p:sp>
          <p:nvSpPr>
            <p:cNvPr id="40" name="Rectangle 39"/>
            <p:cNvSpPr/>
            <p:nvPr/>
          </p:nvSpPr>
          <p:spPr>
            <a:xfrm>
              <a:off x="2393778" y="4267740"/>
              <a:ext cx="2616421" cy="393716"/>
            </a:xfrm>
            <a:prstGeom prst="rect">
              <a:avLst/>
            </a:prstGeom>
          </p:spPr>
          <p:txBody>
            <a:bodyPr wrap="square">
              <a:spAutoFit/>
            </a:bodyPr>
            <a:lstStyle/>
            <a:p>
              <a:pPr algn="l">
                <a:lnSpc>
                  <a:spcPct val="1200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动火作业引起的火灾和爆炸</a:t>
              </a:r>
              <a:r>
                <a:rPr lang="en-GB" sz="1400" b="1">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 </a:t>
              </a:r>
              <a:endParaRPr lang="en-GB" sz="140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1" name="Rectangle 40"/>
            <p:cNvSpPr/>
            <p:nvPr/>
          </p:nvSpPr>
          <p:spPr>
            <a:xfrm>
              <a:off x="2393778" y="5186173"/>
              <a:ext cx="2616421" cy="393716"/>
            </a:xfrm>
            <a:prstGeom prst="rect">
              <a:avLst/>
            </a:prstGeom>
          </p:spPr>
          <p:txBody>
            <a:bodyPr wrap="square">
              <a:spAutoFit/>
            </a:bodyPr>
            <a:lstStyle/>
            <a:p>
              <a:pPr algn="l">
                <a:lnSpc>
                  <a:spcPct val="120000"/>
                </a:lnSpc>
              </a:pPr>
              <a:r>
                <a:rPr lang="zh-CN" altLang="en-US" sz="1400" b="1" dirty="0">
                  <a:solidFill>
                    <a:schemeClr val="bg1"/>
                  </a:solidFill>
                  <a:latin typeface="微软雅黑" panose="020B0503020204020204" charset="-122"/>
                  <a:ea typeface="微软雅黑" panose="020B0503020204020204" charset="-122"/>
                  <a:sym typeface="+mn-ea"/>
                </a:rPr>
                <a:t>电火花引起的火灾和爆炸</a:t>
              </a:r>
              <a:r>
                <a:rPr lang="en-GB" sz="1400" b="1">
                  <a:solidFill>
                    <a:schemeClr val="bg1"/>
                  </a:solidFill>
                  <a:latin typeface="微软雅黑" panose="020B0503020204020204" charset="-122"/>
                  <a:ea typeface="微软雅黑" panose="020B0503020204020204" charset="-122"/>
                  <a:cs typeface="+mn-ea"/>
                  <a:sym typeface="Arial" panose="020B0604020202020204" pitchFamily="34" charset="0"/>
                </a:rPr>
                <a:t> </a:t>
              </a:r>
              <a:endParaRPr lang="en-GB" sz="1400"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7" name="组合 6"/>
          <p:cNvGrpSpPr/>
          <p:nvPr/>
        </p:nvGrpSpPr>
        <p:grpSpPr bwMode="auto">
          <a:xfrm>
            <a:off x="5249665" y="2486393"/>
            <a:ext cx="6635698" cy="2615178"/>
            <a:chOff x="4046335" y="2857499"/>
            <a:chExt cx="4978927" cy="1962150"/>
          </a:xfrm>
        </p:grpSpPr>
        <p:sp>
          <p:nvSpPr>
            <p:cNvPr id="16" name="文本框 66"/>
            <p:cNvSpPr txBox="1">
              <a:spLocks noChangeArrowheads="1"/>
            </p:cNvSpPr>
            <p:nvPr/>
          </p:nvSpPr>
          <p:spPr bwMode="auto">
            <a:xfrm>
              <a:off x="4423541" y="3366139"/>
              <a:ext cx="4418833"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ysClr val="windowText" lastClr="000000"/>
                  </a:solidFill>
                  <a:latin typeface="Calibri" panose="020F0502020204030204" pitchFamily="34" charset="0"/>
                  <a:ea typeface="宋体" panose="02010600030101010101" pitchFamily="2" charset="-122"/>
                </a:defRPr>
              </a:lvl1pPr>
              <a:lvl2pPr marL="742950" indent="-285750">
                <a:defRPr sz="1300">
                  <a:solidFill>
                    <a:sysClr val="windowText" lastClr="000000"/>
                  </a:solidFill>
                  <a:latin typeface="Calibri" panose="020F0502020204030204" pitchFamily="34" charset="0"/>
                  <a:ea typeface="宋体" panose="02010600030101010101" pitchFamily="2" charset="-122"/>
                </a:defRPr>
              </a:lvl2pPr>
              <a:lvl3pPr marL="1143000" indent="-228600">
                <a:defRPr sz="1300">
                  <a:solidFill>
                    <a:sysClr val="windowText" lastClr="000000"/>
                  </a:solidFill>
                  <a:latin typeface="Calibri" panose="020F0502020204030204" pitchFamily="34" charset="0"/>
                  <a:ea typeface="宋体" panose="02010600030101010101" pitchFamily="2" charset="-122"/>
                </a:defRPr>
              </a:lvl3pPr>
              <a:lvl4pPr marL="1600200" indent="-228600">
                <a:defRPr sz="1300">
                  <a:solidFill>
                    <a:sysClr val="windowText" lastClr="000000"/>
                  </a:solidFill>
                  <a:latin typeface="Calibri" panose="020F0502020204030204" pitchFamily="34" charset="0"/>
                  <a:ea typeface="宋体" panose="02010600030101010101" pitchFamily="2" charset="-122"/>
                </a:defRPr>
              </a:lvl4pPr>
              <a:lvl5pPr marL="2057400" indent="-228600">
                <a:defRPr sz="1300">
                  <a:solidFill>
                    <a:sysClr val="windowText" lastClr="000000"/>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9pPr>
            </a:lstStyle>
            <a:p>
              <a:pPr fontAlgn="auto">
                <a:lnSpc>
                  <a:spcPct val="200000"/>
                </a:lnSpc>
                <a:defRPr/>
              </a:pP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天然气作为可燃物质，只要存在氧气等助燃物质和火源，就能燃烧，甚至引发火灾爆炸</a:t>
              </a:r>
              <a:endParaRPr lang="zh-CN" altLang="en-US" sz="18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17" name="任意多边形 16"/>
            <p:cNvSpPr/>
            <p:nvPr/>
          </p:nvSpPr>
          <p:spPr>
            <a:xfrm>
              <a:off x="4046335" y="2857499"/>
              <a:ext cx="4978927"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ysClr val="windowText" lastClr="000000">
                <a:lumMod val="75000"/>
                <a:lumOff val="25000"/>
              </a:sysClr>
            </a:solid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sp>
        <p:nvSpPr>
          <p:cNvPr id="27" name="任意多边形 26"/>
          <p:cNvSpPr/>
          <p:nvPr/>
        </p:nvSpPr>
        <p:spPr>
          <a:xfrm rot="1170071" flipH="1" flipV="1">
            <a:off x="10943392" y="165833"/>
            <a:ext cx="2327276" cy="726940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24"/>
          <p:cNvSpPr/>
          <p:nvPr/>
        </p:nvSpPr>
        <p:spPr>
          <a:xfrm rot="1170071" flipH="1" flipV="1">
            <a:off x="7396913" y="-428489"/>
            <a:ext cx="5772025" cy="847323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9" name="椭圆 28"/>
          <p:cNvSpPr/>
          <p:nvPr/>
        </p:nvSpPr>
        <p:spPr>
          <a:xfrm>
            <a:off x="8138714" y="2404985"/>
            <a:ext cx="1371425" cy="1371425"/>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文本框 29"/>
          <p:cNvSpPr txBox="1"/>
          <p:nvPr/>
        </p:nvSpPr>
        <p:spPr>
          <a:xfrm>
            <a:off x="8364844" y="3392813"/>
            <a:ext cx="919164" cy="276891"/>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344" y="3983762"/>
            <a:ext cx="4380742" cy="521766"/>
          </a:xfrm>
          <a:prstGeom prst="rect">
            <a:avLst/>
          </a:prstGeom>
          <a:noFill/>
        </p:spPr>
        <p:txBody>
          <a:bodyPr wrap="square" rtlCol="0">
            <a:spAutoFit/>
          </a:bodyPr>
          <a:lstStyle/>
          <a:p>
            <a:pPr algn="ctr"/>
            <a:r>
              <a:rPr lang="zh-CN" altLang="en-US" sz="2800" b="1" dirty="0">
                <a:solidFill>
                  <a:schemeClr val="bg1"/>
                </a:solidFill>
                <a:latin typeface="微软雅黑" panose="020B0503020204020204" charset="-122"/>
                <a:ea typeface="微软雅黑" panose="020B0503020204020204" charset="-122"/>
              </a:rPr>
              <a:t>中毒风险</a:t>
            </a:r>
            <a:endParaRPr lang="zh-CN" altLang="en-US" sz="2800" b="1" dirty="0">
              <a:solidFill>
                <a:schemeClr val="bg1"/>
              </a:solidFill>
              <a:latin typeface="微软雅黑" panose="020B0503020204020204" charset="-122"/>
              <a:ea typeface="微软雅黑" panose="020B0503020204020204" charset="-122"/>
            </a:endParaRPr>
          </a:p>
        </p:txBody>
      </p:sp>
      <p:cxnSp>
        <p:nvCxnSpPr>
          <p:cNvPr id="35" name="直接连接符 34"/>
          <p:cNvCxnSpPr/>
          <p:nvPr/>
        </p:nvCxnSpPr>
        <p:spPr>
          <a:xfrm>
            <a:off x="8163557" y="4506778"/>
            <a:ext cx="1439449"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86987" y="2337863"/>
            <a:ext cx="5998407" cy="2443161"/>
          </a:xfrm>
          <a:prstGeom prst="rect">
            <a:avLst/>
          </a:prstGeom>
          <a:noFill/>
        </p:spPr>
        <p:txBody>
          <a:bodyPr wrap="square" rtlCol="0">
            <a:spAutoFit/>
          </a:bodyPr>
          <a:lstStyle/>
          <a:p>
            <a:pPr algn="just" fontAlgn="auto">
              <a:lnSpc>
                <a:spcPct val="170000"/>
              </a:lnSpc>
            </a:pP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天然气中可能含有微量的</a:t>
            </a:r>
            <a:r>
              <a:rPr lang="zh-CN" altLang="en-US" sz="1800" b="1" dirty="0">
                <a:solidFill>
                  <a:srgbClr val="FFC001"/>
                </a:solidFill>
                <a:latin typeface="微软雅黑" panose="020B0503020204020204" charset="-122"/>
                <a:ea typeface="微软雅黑" panose="020B0503020204020204" charset="-122"/>
                <a:sym typeface="+mn-ea"/>
              </a:rPr>
              <a:t>硫化氢</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，并且经过了加臭处理，人吸入太多会造成</a:t>
            </a:r>
            <a:r>
              <a:rPr lang="zh-CN" altLang="en-US" sz="1800" b="1" dirty="0">
                <a:solidFill>
                  <a:srgbClr val="FFC001"/>
                </a:solidFill>
                <a:latin typeface="微软雅黑" panose="020B0503020204020204" charset="-122"/>
                <a:ea typeface="微软雅黑" panose="020B0503020204020204" charset="-122"/>
                <a:sym typeface="+mn-ea"/>
              </a:rPr>
              <a:t>中毒事故</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。当空气中天然气的浓度达到25%时，可</a:t>
            </a:r>
            <a:r>
              <a:rPr lang="zh-CN" altLang="en-US" sz="1800" b="1" dirty="0">
                <a:solidFill>
                  <a:srgbClr val="FFC001"/>
                </a:solidFill>
                <a:latin typeface="微软雅黑" panose="020B0503020204020204" charset="-122"/>
                <a:ea typeface="微软雅黑" panose="020B0503020204020204" charset="-122"/>
                <a:sym typeface="+mn-ea"/>
              </a:rPr>
              <a:t>导致人体缺氧</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而造成神精系统损害，严重时可表现呼吸麻痹、昏迷、甚至死亡，在通风不良的情况下，天然气不完全燃烧会产生</a:t>
            </a:r>
            <a:r>
              <a:rPr lang="zh-CN" altLang="en-US" sz="1800" b="1" dirty="0">
                <a:solidFill>
                  <a:srgbClr val="FFC001"/>
                </a:solidFill>
                <a:latin typeface="微软雅黑" panose="020B0503020204020204" charset="-122"/>
                <a:ea typeface="微软雅黑" panose="020B0503020204020204" charset="-122"/>
                <a:sym typeface="+mn-ea"/>
              </a:rPr>
              <a:t>一氧化碳</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，将危及人们生命安全</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 name="Freeform 23"/>
          <p:cNvSpPr>
            <a:spLocks noEditPoints="1"/>
          </p:cNvSpPr>
          <p:nvPr/>
        </p:nvSpPr>
        <p:spPr bwMode="auto">
          <a:xfrm rot="2266971">
            <a:off x="8592703" y="2556281"/>
            <a:ext cx="600927" cy="86976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04" tIns="45702" rIns="91404" bIns="45702" numCol="1" anchor="t" anchorCtr="0" compatLnSpc="1"/>
          <a:lstStyle/>
          <a:p>
            <a:pPr>
              <a:defRPr/>
            </a:pPr>
            <a:endParaRPr lang="zh-CN" altLang="en-US" sz="1800" kern="0">
              <a:solidFill>
                <a:srgbClr val="2E2E2E"/>
              </a:solidFill>
              <a:latin typeface="Segoe UI Light 8"/>
              <a:ea typeface="Microsoft YaHei UI Light" panose="020B0502040204020203"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073"/>
          <p:cNvSpPr>
            <a:spLocks noGrp="1" noChangeArrowheads="1"/>
          </p:cNvSpPr>
          <p:nvPr>
            <p:ph type="ctrTitle"/>
          </p:nvPr>
        </p:nvSpPr>
        <p:spPr>
          <a:xfrm>
            <a:off x="1849187" y="837723"/>
            <a:ext cx="4730490" cy="5441411"/>
          </a:xfrm>
        </p:spPr>
        <p:txBody>
          <a:bodyPr anchor="ctr"/>
          <a:lstStyle/>
          <a:p>
            <a:pPr algn="l"/>
            <a:r>
              <a:rPr lang="zh-CN" altLang="zh-CN" sz="2400" b="1" dirty="0">
                <a:solidFill>
                  <a:srgbClr val="FF0000"/>
                </a:solidFill>
              </a:rPr>
              <a:t>第一，燃气胶管破裂、脱落，导致燃气泄露。</a:t>
            </a:r>
            <a:br>
              <a:rPr lang="zh-CN" altLang="zh-CN" sz="2800" dirty="0">
                <a:solidFill>
                  <a:srgbClr val="FF0000"/>
                </a:solidFill>
              </a:rPr>
            </a:br>
            <a:br>
              <a:rPr lang="zh-CN" altLang="zh-CN" sz="2400" dirty="0"/>
            </a:br>
            <a:r>
              <a:rPr lang="zh-CN" altLang="zh-CN" sz="2400" dirty="0">
                <a:solidFill>
                  <a:schemeClr val="accent1">
                    <a:lumMod val="50000"/>
                  </a:schemeClr>
                </a:solidFill>
                <a:latin typeface="+mn-ea"/>
                <a:ea typeface="+mn-ea"/>
                <a:cs typeface="+mn-cs"/>
              </a:rPr>
              <a:t>30%的燃气泄露事件都是因胶管破裂、脱落而起，导致胶管破裂脱落的原因有：</a:t>
            </a:r>
            <a:br>
              <a:rPr lang="zh-CN" altLang="zh-CN" sz="2400" dirty="0">
                <a:solidFill>
                  <a:schemeClr val="accent1">
                    <a:lumMod val="50000"/>
                  </a:schemeClr>
                </a:solidFill>
                <a:latin typeface="+mn-ea"/>
                <a:ea typeface="+mn-ea"/>
                <a:cs typeface="+mn-cs"/>
              </a:rPr>
            </a:br>
            <a:br>
              <a:rPr lang="zh-CN" altLang="zh-CN" sz="2400" dirty="0">
                <a:solidFill>
                  <a:schemeClr val="accent1">
                    <a:lumMod val="50000"/>
                  </a:schemeClr>
                </a:solidFill>
                <a:latin typeface="+mn-ea"/>
                <a:ea typeface="+mn-ea"/>
                <a:cs typeface="+mn-cs"/>
              </a:rPr>
            </a:br>
            <a:r>
              <a:rPr lang="zh-CN" altLang="zh-CN" sz="2400" dirty="0">
                <a:solidFill>
                  <a:schemeClr val="accent1">
                    <a:lumMod val="50000"/>
                  </a:schemeClr>
                </a:solidFill>
                <a:latin typeface="+mn-ea"/>
                <a:ea typeface="+mn-ea"/>
                <a:cs typeface="+mn-cs"/>
              </a:rPr>
              <a:t>1</a:t>
            </a:r>
            <a:r>
              <a:rPr lang="zh-CN" altLang="en-US" sz="2400" dirty="0">
                <a:solidFill>
                  <a:schemeClr val="accent1">
                    <a:lumMod val="50000"/>
                  </a:schemeClr>
                </a:solidFill>
                <a:latin typeface="+mn-ea"/>
                <a:ea typeface="+mn-ea"/>
                <a:cs typeface="+mn-cs"/>
              </a:rPr>
              <a:t>、</a:t>
            </a:r>
            <a:r>
              <a:rPr lang="zh-CN" altLang="zh-CN" sz="2400" dirty="0">
                <a:solidFill>
                  <a:schemeClr val="accent1">
                    <a:lumMod val="50000"/>
                  </a:schemeClr>
                </a:solidFill>
                <a:latin typeface="+mn-ea"/>
                <a:ea typeface="+mn-ea"/>
                <a:cs typeface="+mn-cs"/>
              </a:rPr>
              <a:t>胶管两端未打卡子或卡子松动。</a:t>
            </a:r>
            <a:br>
              <a:rPr lang="zh-CN" altLang="zh-CN" sz="2400" dirty="0">
                <a:solidFill>
                  <a:schemeClr val="accent1">
                    <a:lumMod val="50000"/>
                  </a:schemeClr>
                </a:solidFill>
                <a:latin typeface="+mn-ea"/>
                <a:ea typeface="+mn-ea"/>
                <a:cs typeface="+mn-cs"/>
              </a:rPr>
            </a:br>
            <a:r>
              <a:rPr lang="zh-CN" altLang="zh-CN" sz="2400" dirty="0">
                <a:solidFill>
                  <a:schemeClr val="accent1">
                    <a:lumMod val="50000"/>
                  </a:schemeClr>
                </a:solidFill>
                <a:latin typeface="+mn-ea"/>
                <a:ea typeface="+mn-ea"/>
                <a:cs typeface="+mn-cs"/>
              </a:rPr>
              <a:t>2、胶管超期使用，老化龟裂。</a:t>
            </a:r>
            <a:br>
              <a:rPr lang="zh-CN" altLang="zh-CN" sz="2400" dirty="0">
                <a:solidFill>
                  <a:schemeClr val="accent1">
                    <a:lumMod val="50000"/>
                  </a:schemeClr>
                </a:solidFill>
                <a:latin typeface="+mn-ea"/>
                <a:ea typeface="+mn-ea"/>
                <a:cs typeface="+mn-cs"/>
              </a:rPr>
            </a:br>
            <a:r>
              <a:rPr lang="zh-CN" altLang="zh-CN" sz="2400" dirty="0">
                <a:solidFill>
                  <a:schemeClr val="accent1">
                    <a:lumMod val="50000"/>
                  </a:schemeClr>
                </a:solidFill>
                <a:latin typeface="+mn-ea"/>
                <a:ea typeface="+mn-ea"/>
                <a:cs typeface="+mn-cs"/>
              </a:rPr>
              <a:t>3、使用易腐蚀、老化的劣质胶管。</a:t>
            </a:r>
            <a:br>
              <a:rPr lang="zh-CN" altLang="zh-CN" sz="2400" dirty="0">
                <a:solidFill>
                  <a:schemeClr val="accent1">
                    <a:lumMod val="50000"/>
                  </a:schemeClr>
                </a:solidFill>
                <a:latin typeface="+mn-ea"/>
                <a:ea typeface="+mn-ea"/>
                <a:cs typeface="+mn-cs"/>
              </a:rPr>
            </a:br>
            <a:r>
              <a:rPr lang="zh-CN" altLang="zh-CN" sz="2400" dirty="0">
                <a:solidFill>
                  <a:schemeClr val="accent1">
                    <a:lumMod val="50000"/>
                  </a:schemeClr>
                </a:solidFill>
                <a:latin typeface="+mn-ea"/>
                <a:ea typeface="+mn-ea"/>
                <a:cs typeface="+mn-cs"/>
              </a:rPr>
              <a:t>4、疏于防范使胶管被老鼠咬坏、尖锐物体刮坏等。</a:t>
            </a:r>
            <a:endParaRPr lang="zh-CN" altLang="zh-CN" sz="2400" dirty="0">
              <a:solidFill>
                <a:schemeClr val="accent1">
                  <a:lumMod val="50000"/>
                </a:schemeClr>
              </a:solidFill>
              <a:latin typeface="+mn-ea"/>
              <a:ea typeface="+mn-ea"/>
              <a:cs typeface="+mn-cs"/>
            </a:endParaRPr>
          </a:p>
        </p:txBody>
      </p:sp>
      <p:pic>
        <p:nvPicPr>
          <p:cNvPr id="13314" name="图片 1" descr="微信图片_201707061954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759" y="1402653"/>
            <a:ext cx="3364186" cy="431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KSO_Shape"/>
          <p:cNvSpPr/>
          <p:nvPr/>
        </p:nvSpPr>
        <p:spPr>
          <a:xfrm>
            <a:off x="741232" y="61907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7" name="文本框 6"/>
          <p:cNvSpPr txBox="1"/>
          <p:nvPr/>
        </p:nvSpPr>
        <p:spPr>
          <a:xfrm>
            <a:off x="739554" y="588237"/>
            <a:ext cx="4420707"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燃气泄漏的</a:t>
            </a:r>
            <a:r>
              <a:rPr lang="zh-CN" altLang="en-US" sz="2800" b="1" dirty="0">
                <a:solidFill>
                  <a:srgbClr val="FFC001"/>
                </a:solidFill>
                <a:latin typeface="微软雅黑" panose="020B0503020204020204" charset="-122"/>
                <a:ea typeface="微软雅黑" panose="020B0503020204020204" charset="-122"/>
              </a:rPr>
              <a:t>十个原因</a:t>
            </a:r>
            <a:endParaRPr lang="zh-CN" altLang="en-US" sz="2800" b="1" dirty="0">
              <a:solidFill>
                <a:srgbClr val="FFC001"/>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副标题 3074"/>
          <p:cNvSpPr>
            <a:spLocks noGrp="1" noChangeArrowheads="1"/>
          </p:cNvSpPr>
          <p:nvPr>
            <p:ph type="subTitle" idx="1"/>
          </p:nvPr>
        </p:nvSpPr>
        <p:spPr>
          <a:xfrm>
            <a:off x="1964295" y="342589"/>
            <a:ext cx="7753496" cy="3998938"/>
          </a:xfrm>
        </p:spPr>
        <p:txBody>
          <a:bodyPr/>
          <a:lstStyle/>
          <a:p>
            <a:pPr algn="l"/>
            <a:r>
              <a:rPr lang="zh-CN" altLang="zh-CN" sz="2400" b="1" dirty="0">
                <a:solidFill>
                  <a:srgbClr val="FF0000"/>
                </a:solidFill>
              </a:rPr>
              <a:t>第二、户内燃气管道损坏，导致燃气泄露。</a:t>
            </a:r>
            <a:endParaRPr lang="en-US" altLang="zh-CN" sz="2400" b="1" dirty="0">
              <a:solidFill>
                <a:srgbClr val="FF0000"/>
              </a:solidFill>
            </a:endParaRPr>
          </a:p>
          <a:p>
            <a:pPr algn="l"/>
            <a:endParaRPr lang="zh-CN" altLang="zh-CN" sz="2400" b="1" dirty="0"/>
          </a:p>
          <a:p>
            <a:pPr algn="l"/>
            <a:r>
              <a:rPr lang="zh-CN" altLang="zh-CN" sz="2400" dirty="0">
                <a:solidFill>
                  <a:schemeClr val="accent1">
                    <a:lumMod val="50000"/>
                  </a:schemeClr>
                </a:solidFill>
                <a:latin typeface="+mn-ea"/>
              </a:rPr>
              <a:t>户内燃气管道损坏的主要原因有：</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1、长期接触水或腐蚀性物质，导致管道腐蚀。</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2、家庭装修、管壁悬挂物品等外力作用，使管道接口松动。</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3、管线防腐漆（层）脱落未及时补刷，金属与空气长期接触，导致管线腐蚀。</a:t>
            </a:r>
            <a:endParaRPr lang="zh-CN" altLang="zh-CN" sz="2400" dirty="0">
              <a:solidFill>
                <a:schemeClr val="accent1">
                  <a:lumMod val="50000"/>
                </a:schemeClr>
              </a:solidFill>
              <a:latin typeface="+mn-ea"/>
            </a:endParaRPr>
          </a:p>
        </p:txBody>
      </p:sp>
      <p:pic>
        <p:nvPicPr>
          <p:cNvPr id="14338" name="图片 1" descr="微信图片_2017070619543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4174" y="3882988"/>
            <a:ext cx="6853735" cy="247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副标题 3074"/>
          <p:cNvSpPr>
            <a:spLocks noGrp="1" noChangeArrowheads="1"/>
          </p:cNvSpPr>
          <p:nvPr>
            <p:ph type="subTitle" idx="1"/>
          </p:nvPr>
        </p:nvSpPr>
        <p:spPr>
          <a:xfrm>
            <a:off x="2268447" y="915382"/>
            <a:ext cx="7753496" cy="2583441"/>
          </a:xfrm>
        </p:spPr>
        <p:txBody>
          <a:bodyPr/>
          <a:lstStyle/>
          <a:p>
            <a:pPr algn="l"/>
            <a:r>
              <a:rPr lang="zh-CN" altLang="zh-CN" sz="2400" b="1" dirty="0">
                <a:solidFill>
                  <a:srgbClr val="FF0000"/>
                </a:solidFill>
              </a:rPr>
              <a:t>第三、燃气表损坏，导致燃气泄露。</a:t>
            </a:r>
            <a:endParaRPr lang="zh-CN" altLang="zh-CN" sz="2400" b="1" dirty="0">
              <a:solidFill>
                <a:srgbClr val="FF0000"/>
              </a:solidFill>
            </a:endParaRPr>
          </a:p>
          <a:p>
            <a:pPr algn="l"/>
            <a:r>
              <a:rPr lang="zh-CN" altLang="zh-CN" sz="2400" dirty="0">
                <a:solidFill>
                  <a:schemeClr val="accent1">
                    <a:lumMod val="50000"/>
                  </a:schemeClr>
                </a:solidFill>
                <a:latin typeface="+mn-ea"/>
              </a:rPr>
              <a:t>造成燃气表漏气的主要原因：</a:t>
            </a:r>
            <a:endParaRPr lang="zh-CN" altLang="zh-CN" sz="2400" dirty="0">
              <a:solidFill>
                <a:schemeClr val="accent1">
                  <a:lumMod val="50000"/>
                </a:schemeClr>
              </a:solidFill>
              <a:latin typeface="+mn-ea"/>
            </a:endParaRPr>
          </a:p>
          <a:p>
            <a:pPr algn="l"/>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1、超期使用内部构件老化，导致燃气渗漏。</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2、外力破换，引起燃气表表体或接头损坏，导致泄漏。</a:t>
            </a:r>
            <a:endParaRPr lang="zh-CN" altLang="zh-CN" sz="2400" dirty="0">
              <a:solidFill>
                <a:schemeClr val="accent1">
                  <a:lumMod val="50000"/>
                </a:schemeClr>
              </a:solidFill>
              <a:latin typeface="+mn-ea"/>
            </a:endParaRPr>
          </a:p>
        </p:txBody>
      </p:sp>
      <p:pic>
        <p:nvPicPr>
          <p:cNvPr id="15362" name="图片 2" descr="微信图片_2017070619544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98463" y="3498824"/>
            <a:ext cx="6595074" cy="303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副标题 3074"/>
          <p:cNvSpPr>
            <a:spLocks noGrp="1" noChangeArrowheads="1"/>
          </p:cNvSpPr>
          <p:nvPr>
            <p:ph type="subTitle" idx="1"/>
          </p:nvPr>
        </p:nvSpPr>
        <p:spPr>
          <a:xfrm>
            <a:off x="2209086" y="1209038"/>
            <a:ext cx="5830371" cy="5414435"/>
          </a:xfrm>
        </p:spPr>
        <p:txBody>
          <a:bodyPr/>
          <a:lstStyle/>
          <a:p>
            <a:pPr algn="l"/>
            <a:r>
              <a:rPr lang="zh-CN" altLang="zh-CN" sz="2400" b="1" dirty="0">
                <a:solidFill>
                  <a:srgbClr val="FF0000"/>
                </a:solidFill>
              </a:rPr>
              <a:t>第四，燃气灶具点火失败，导致燃气泄露</a:t>
            </a:r>
            <a:r>
              <a:rPr lang="zh-CN" altLang="zh-CN" sz="3200" dirty="0">
                <a:solidFill>
                  <a:srgbClr val="FF0000"/>
                </a:solidFill>
              </a:rPr>
              <a:t>。</a:t>
            </a:r>
            <a:endParaRPr lang="zh-CN" altLang="zh-CN" sz="3200" dirty="0">
              <a:solidFill>
                <a:srgbClr val="FF0000"/>
              </a:solidFill>
            </a:endParaRPr>
          </a:p>
          <a:p>
            <a:pPr algn="l"/>
            <a:endParaRPr lang="zh-CN" altLang="zh-CN" sz="3200" dirty="0">
              <a:solidFill>
                <a:srgbClr val="FF0000"/>
              </a:solidFill>
            </a:endParaRPr>
          </a:p>
          <a:p>
            <a:pPr algn="l"/>
            <a:r>
              <a:rPr lang="zh-CN" altLang="zh-CN" sz="2400" dirty="0">
                <a:solidFill>
                  <a:srgbClr val="FF0000"/>
                </a:solidFill>
              </a:rPr>
              <a:t>燃气点火失败的原因有：</a:t>
            </a:r>
            <a:endParaRPr lang="zh-CN" altLang="zh-CN" sz="2400" dirty="0">
              <a:solidFill>
                <a:srgbClr val="FF0000"/>
              </a:solidFill>
            </a:endParaRPr>
          </a:p>
          <a:p>
            <a:pPr algn="l"/>
            <a:r>
              <a:rPr lang="zh-CN" altLang="zh-CN" sz="2400" dirty="0">
                <a:solidFill>
                  <a:schemeClr val="accent1">
                    <a:lumMod val="50000"/>
                  </a:schemeClr>
                </a:solidFill>
                <a:latin typeface="+mn-ea"/>
              </a:rPr>
              <a:t>1、风门没调好，进空气口太大，空气太多。</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2、打火触点形成污垢或是微动开关失灵。</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3、电池没电。</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4、电路接触不良 。</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5、过压保护 。</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6、管道堵塞 。</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7、点火针位置不当</a:t>
            </a:r>
            <a:r>
              <a:rPr lang="zh-CN" altLang="zh-CN" sz="2400" dirty="0"/>
              <a:t> </a:t>
            </a:r>
            <a:endParaRPr lang="zh-CN" altLang="zh-CN" sz="2400" dirty="0"/>
          </a:p>
        </p:txBody>
      </p:sp>
      <p:pic>
        <p:nvPicPr>
          <p:cNvPr id="16386" name="图片 2" descr="微信图片_201707061954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83417" y="1581508"/>
            <a:ext cx="3083309" cy="463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副标题 3074"/>
          <p:cNvSpPr>
            <a:spLocks noGrp="1" noChangeArrowheads="1"/>
          </p:cNvSpPr>
          <p:nvPr>
            <p:ph type="subTitle" idx="1"/>
          </p:nvPr>
        </p:nvSpPr>
        <p:spPr>
          <a:xfrm>
            <a:off x="2268447" y="915383"/>
            <a:ext cx="7753496" cy="2980161"/>
          </a:xfrm>
        </p:spPr>
        <p:txBody>
          <a:bodyPr/>
          <a:lstStyle/>
          <a:p>
            <a:pPr algn="l"/>
            <a:r>
              <a:rPr lang="zh-CN" altLang="zh-CN" sz="2400" dirty="0">
                <a:solidFill>
                  <a:srgbClr val="FF0000"/>
                </a:solidFill>
              </a:rPr>
              <a:t>第五，锅内液体溢出，浇灭正在燃烧的火焰，导致燃气泄露。</a:t>
            </a:r>
            <a:endParaRPr lang="zh-CN" altLang="zh-CN" sz="2400" dirty="0">
              <a:solidFill>
                <a:srgbClr val="FF0000"/>
              </a:solidFill>
            </a:endParaRPr>
          </a:p>
          <a:p>
            <a:pPr algn="l"/>
            <a:endParaRPr lang="en-US" altLang="zh-CN" sz="2400" dirty="0">
              <a:solidFill>
                <a:srgbClr val="FF0000"/>
              </a:solidFill>
            </a:endParaRPr>
          </a:p>
          <a:p>
            <a:pPr algn="l"/>
            <a:r>
              <a:rPr lang="zh-CN" altLang="zh-CN" sz="2400" dirty="0">
                <a:solidFill>
                  <a:schemeClr val="accent1">
                    <a:lumMod val="50000"/>
                  </a:schemeClr>
                </a:solidFill>
                <a:latin typeface="+mn-ea"/>
              </a:rPr>
              <a:t>导致锅内液体溢出的原因有：</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1、大火蒸煮发生沸汤，处理不及时。</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2、忘记煲汤、煮粥的时间，人员长时间离开。</a:t>
            </a:r>
            <a:endParaRPr lang="zh-CN" altLang="zh-CN" sz="2400" dirty="0">
              <a:solidFill>
                <a:schemeClr val="accent1">
                  <a:lumMod val="50000"/>
                </a:schemeClr>
              </a:solidFill>
              <a:latin typeface="+mn-ea"/>
            </a:endParaRPr>
          </a:p>
        </p:txBody>
      </p:sp>
      <p:pic>
        <p:nvPicPr>
          <p:cNvPr id="17410" name="图片 2" descr="微信图片_2017070619544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72845" y="3879609"/>
            <a:ext cx="6249134" cy="255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副标题 3074"/>
          <p:cNvSpPr>
            <a:spLocks noGrp="1" noChangeArrowheads="1"/>
          </p:cNvSpPr>
          <p:nvPr>
            <p:ph type="subTitle" idx="1"/>
          </p:nvPr>
        </p:nvSpPr>
        <p:spPr>
          <a:xfrm>
            <a:off x="2640966" y="1260264"/>
            <a:ext cx="7753496" cy="2978574"/>
          </a:xfrm>
        </p:spPr>
        <p:txBody>
          <a:bodyPr>
            <a:normAutofit fontScale="92500" lnSpcReduction="10000"/>
          </a:bodyPr>
          <a:lstStyle/>
          <a:p>
            <a:pPr algn="l"/>
            <a:r>
              <a:rPr lang="zh-CN" altLang="zh-CN" sz="2400" dirty="0">
                <a:solidFill>
                  <a:srgbClr val="FF0000"/>
                </a:solidFill>
              </a:rPr>
              <a:t>第六，忘关燃气阀门，导致燃气泄露。</a:t>
            </a:r>
            <a:endParaRPr lang="zh-CN" altLang="zh-CN" sz="2400" dirty="0">
              <a:solidFill>
                <a:srgbClr val="FF0000"/>
              </a:solidFill>
            </a:endParaRPr>
          </a:p>
          <a:p>
            <a:pPr algn="l"/>
            <a:endParaRPr lang="zh-CN" altLang="zh-CN" sz="3200" dirty="0">
              <a:solidFill>
                <a:srgbClr val="FF0000"/>
              </a:solidFill>
            </a:endParaRPr>
          </a:p>
          <a:p>
            <a:pPr algn="l"/>
            <a:r>
              <a:rPr lang="zh-CN" altLang="zh-CN" sz="2400" dirty="0">
                <a:solidFill>
                  <a:schemeClr val="accent1">
                    <a:lumMod val="50000"/>
                  </a:schemeClr>
                </a:solidFill>
                <a:latin typeface="+mn-ea"/>
              </a:rPr>
              <a:t>忘关燃气阀门的原因有：</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1、缺乏关阀意识。</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2、紧急出门或有紧急事件处理。</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3、老人或小孩忘记关阀。</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4、停气后短期未供气。</a:t>
            </a:r>
            <a:endParaRPr lang="zh-CN" altLang="zh-CN" sz="2400" dirty="0">
              <a:solidFill>
                <a:schemeClr val="accent1">
                  <a:lumMod val="50000"/>
                </a:schemeClr>
              </a:solidFill>
              <a:latin typeface="+mn-ea"/>
            </a:endParaRPr>
          </a:p>
        </p:txBody>
      </p:sp>
      <p:pic>
        <p:nvPicPr>
          <p:cNvPr id="18434" name="图片 1" descr="微信图片_201707061954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63618" y="2133362"/>
            <a:ext cx="3202324" cy="239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副标题 3074"/>
          <p:cNvSpPr>
            <a:spLocks noGrp="1" noChangeArrowheads="1"/>
          </p:cNvSpPr>
          <p:nvPr>
            <p:ph type="subTitle" idx="1"/>
          </p:nvPr>
        </p:nvSpPr>
        <p:spPr>
          <a:xfrm>
            <a:off x="2268447" y="915383"/>
            <a:ext cx="7753496" cy="2980161"/>
          </a:xfrm>
        </p:spPr>
        <p:txBody>
          <a:bodyPr/>
          <a:lstStyle/>
          <a:p>
            <a:pPr algn="l"/>
            <a:r>
              <a:rPr lang="zh-CN" altLang="zh-CN" sz="2400" dirty="0">
                <a:solidFill>
                  <a:srgbClr val="FF0000"/>
                </a:solidFill>
              </a:rPr>
              <a:t>第七、燃气阀门接口损坏，导致燃气泄露。</a:t>
            </a:r>
            <a:endParaRPr lang="zh-CN" altLang="zh-CN" sz="2400" dirty="0">
              <a:solidFill>
                <a:srgbClr val="FF0000"/>
              </a:solidFill>
            </a:endParaRPr>
          </a:p>
          <a:p>
            <a:pPr algn="l"/>
            <a:endParaRPr lang="zh-CN" altLang="zh-CN" sz="2400" dirty="0">
              <a:solidFill>
                <a:srgbClr val="FF0000"/>
              </a:solidFill>
            </a:endParaRPr>
          </a:p>
          <a:p>
            <a:pPr algn="l"/>
            <a:r>
              <a:rPr lang="zh-CN" altLang="zh-CN" sz="2400" dirty="0">
                <a:solidFill>
                  <a:schemeClr val="accent1">
                    <a:lumMod val="50000"/>
                  </a:schemeClr>
                </a:solidFill>
                <a:latin typeface="+mn-ea"/>
              </a:rPr>
              <a:t>导致燃气阀门损坏的原因：</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1、长期开关阀门，阀门松动。</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2、年久失修。</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3、阀门被腐蚀。</a:t>
            </a:r>
            <a:endParaRPr lang="zh-CN" altLang="zh-CN" sz="2400" dirty="0">
              <a:solidFill>
                <a:schemeClr val="accent1">
                  <a:lumMod val="50000"/>
                </a:schemeClr>
              </a:solidFill>
              <a:latin typeface="+mn-ea"/>
            </a:endParaRPr>
          </a:p>
        </p:txBody>
      </p:sp>
      <p:pic>
        <p:nvPicPr>
          <p:cNvPr id="19458" name="图片 1" descr="微信图片_2017070619545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44825" y="3892263"/>
            <a:ext cx="5173229" cy="268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副标题 3074"/>
          <p:cNvSpPr>
            <a:spLocks noGrp="1" noChangeArrowheads="1"/>
          </p:cNvSpPr>
          <p:nvPr>
            <p:ph type="subTitle" idx="1"/>
          </p:nvPr>
        </p:nvSpPr>
        <p:spPr>
          <a:xfrm>
            <a:off x="2268447" y="915383"/>
            <a:ext cx="7753496" cy="2980161"/>
          </a:xfrm>
        </p:spPr>
        <p:txBody>
          <a:bodyPr/>
          <a:lstStyle/>
          <a:p>
            <a:pPr algn="l"/>
            <a:r>
              <a:rPr lang="zh-CN" altLang="zh-CN" sz="2400" dirty="0">
                <a:solidFill>
                  <a:srgbClr val="FF0000"/>
                </a:solidFill>
              </a:rPr>
              <a:t>第八、燃气灶具损坏，导致泄露爆炸。</a:t>
            </a:r>
            <a:endParaRPr lang="zh-CN" altLang="zh-CN" sz="2400" dirty="0">
              <a:solidFill>
                <a:srgbClr val="FF0000"/>
              </a:solidFill>
            </a:endParaRPr>
          </a:p>
          <a:p>
            <a:pPr algn="l"/>
            <a:endParaRPr lang="en-US" altLang="zh-CN" sz="2400" dirty="0">
              <a:solidFill>
                <a:srgbClr val="FF0000"/>
              </a:solidFill>
            </a:endParaRPr>
          </a:p>
          <a:p>
            <a:pPr algn="l"/>
            <a:r>
              <a:rPr lang="zh-CN" altLang="zh-CN" sz="2400" dirty="0">
                <a:solidFill>
                  <a:schemeClr val="accent1">
                    <a:lumMod val="50000"/>
                  </a:schemeClr>
                </a:solidFill>
                <a:latin typeface="+mn-ea"/>
              </a:rPr>
              <a:t>燃气灶具损坏的原因：</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1、气灶本身年久失修。</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2、气灶质量不合格。</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3、人为外力碰触和摩擦导致破坏。</a:t>
            </a:r>
            <a:endParaRPr lang="zh-CN" altLang="zh-CN" sz="2400" dirty="0">
              <a:solidFill>
                <a:schemeClr val="accent1">
                  <a:lumMod val="50000"/>
                </a:schemeClr>
              </a:solidFill>
              <a:latin typeface="+mn-ea"/>
            </a:endParaRPr>
          </a:p>
        </p:txBody>
      </p:sp>
      <p:pic>
        <p:nvPicPr>
          <p:cNvPr id="20482" name="图片 1" descr="微信图片_2017070619545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21393" y="3749931"/>
            <a:ext cx="6047601" cy="291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副标题 3074"/>
          <p:cNvSpPr>
            <a:spLocks noGrp="1" noChangeArrowheads="1"/>
          </p:cNvSpPr>
          <p:nvPr>
            <p:ph type="subTitle" idx="1"/>
          </p:nvPr>
        </p:nvSpPr>
        <p:spPr>
          <a:xfrm>
            <a:off x="2268447" y="915383"/>
            <a:ext cx="7753496" cy="2980161"/>
          </a:xfrm>
        </p:spPr>
        <p:txBody>
          <a:bodyPr/>
          <a:lstStyle/>
          <a:p>
            <a:pPr algn="l"/>
            <a:r>
              <a:rPr lang="zh-CN" altLang="zh-CN" sz="2400" dirty="0">
                <a:solidFill>
                  <a:srgbClr val="FF0000"/>
                </a:solidFill>
              </a:rPr>
              <a:t>第九、私改燃气管线，导致燃气泄露。</a:t>
            </a:r>
            <a:endParaRPr lang="zh-CN" altLang="zh-CN" sz="2400" dirty="0">
              <a:solidFill>
                <a:srgbClr val="FF0000"/>
              </a:solidFill>
            </a:endParaRPr>
          </a:p>
          <a:p>
            <a:pPr algn="l"/>
            <a:endParaRPr lang="en-US" altLang="zh-CN" sz="2400" dirty="0">
              <a:solidFill>
                <a:srgbClr val="FF0000"/>
              </a:solidFill>
            </a:endParaRPr>
          </a:p>
          <a:p>
            <a:pPr algn="l"/>
            <a:r>
              <a:rPr lang="zh-CN" altLang="zh-CN" sz="2400" dirty="0">
                <a:solidFill>
                  <a:schemeClr val="accent1">
                    <a:lumMod val="50000"/>
                  </a:schemeClr>
                </a:solidFill>
                <a:latin typeface="+mn-ea"/>
              </a:rPr>
              <a:t>私改管线的原因：</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1、为室内美观，私自改造燃气管线。</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2、为增加燃气设施，自行增设三通延长管线。</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3、贪图小利益，为燃气表不计量或少计量，偷改管线。</a:t>
            </a:r>
            <a:endParaRPr lang="zh-CN" altLang="zh-CN" sz="2400" dirty="0">
              <a:solidFill>
                <a:schemeClr val="accent1">
                  <a:lumMod val="50000"/>
                </a:schemeClr>
              </a:solidFill>
              <a:latin typeface="+mn-ea"/>
            </a:endParaRPr>
          </a:p>
        </p:txBody>
      </p:sp>
      <p:pic>
        <p:nvPicPr>
          <p:cNvPr id="21506" name="图片 1" descr="微信图片_201707061955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77014" y="3770181"/>
            <a:ext cx="6536360" cy="28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副标题 3074"/>
          <p:cNvSpPr>
            <a:spLocks noGrp="1" noChangeArrowheads="1"/>
          </p:cNvSpPr>
          <p:nvPr>
            <p:ph type="subTitle" idx="1"/>
          </p:nvPr>
        </p:nvSpPr>
        <p:spPr>
          <a:xfrm>
            <a:off x="1993147" y="631330"/>
            <a:ext cx="4905370" cy="6225331"/>
          </a:xfrm>
        </p:spPr>
        <p:txBody>
          <a:bodyPr/>
          <a:lstStyle/>
          <a:p>
            <a:pPr algn="l"/>
            <a:r>
              <a:rPr lang="zh-CN" altLang="zh-CN" sz="2400" dirty="0">
                <a:solidFill>
                  <a:srgbClr val="FF0000"/>
                </a:solidFill>
              </a:rPr>
              <a:t>第十、燃气公司违规操作，导致燃气泄露。</a:t>
            </a:r>
            <a:endParaRPr lang="zh-CN" altLang="zh-CN" sz="2400" dirty="0">
              <a:solidFill>
                <a:srgbClr val="FF0000"/>
              </a:solidFill>
            </a:endParaRPr>
          </a:p>
          <a:p>
            <a:pPr algn="l"/>
            <a:r>
              <a:rPr lang="zh-CN" altLang="zh-CN" sz="2400" dirty="0">
                <a:solidFill>
                  <a:schemeClr val="accent1">
                    <a:lumMod val="50000"/>
                  </a:schemeClr>
                </a:solidFill>
                <a:latin typeface="+mn-ea"/>
              </a:rPr>
              <a:t>燃气公司的违规操作主要有：</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1、燃气相关单位在新投运管网或管网检修时置换不到位。</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2、没有竣工验收或停用的管线盲目投运。</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3、置换或维修时未对设备进行全面检查便进行通气。</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4、意外泄露发生时未及时到达现场或为采取适宜的处置措施引发二次泄露。</a:t>
            </a:r>
            <a:endParaRPr lang="zh-CN" altLang="zh-CN" sz="2400" dirty="0">
              <a:solidFill>
                <a:schemeClr val="accent1">
                  <a:lumMod val="50000"/>
                </a:schemeClr>
              </a:solidFill>
              <a:latin typeface="+mn-ea"/>
            </a:endParaRPr>
          </a:p>
          <a:p>
            <a:pPr algn="l"/>
            <a:r>
              <a:rPr lang="zh-CN" altLang="zh-CN" sz="2400" dirty="0">
                <a:solidFill>
                  <a:schemeClr val="accent1">
                    <a:lumMod val="50000"/>
                  </a:schemeClr>
                </a:solidFill>
                <a:latin typeface="+mn-ea"/>
              </a:rPr>
              <a:t>5、未按规定定期进行入户安检或安检、宣传不到位。</a:t>
            </a:r>
            <a:endParaRPr lang="zh-CN" altLang="zh-CN" sz="2400" dirty="0">
              <a:solidFill>
                <a:schemeClr val="accent1">
                  <a:lumMod val="50000"/>
                </a:schemeClr>
              </a:solidFill>
              <a:latin typeface="+mn-ea"/>
            </a:endParaRPr>
          </a:p>
        </p:txBody>
      </p:sp>
      <p:pic>
        <p:nvPicPr>
          <p:cNvPr id="22530" name="图片 2" descr="微信图片_2017070619550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75698" y="1126842"/>
            <a:ext cx="3808512" cy="484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直接连接符 4"/>
          <p:cNvSpPr/>
          <p:nvPr/>
        </p:nvSpPr>
        <p:spPr>
          <a:xfrm>
            <a:off x="759958" y="6002708"/>
            <a:ext cx="10595281"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sz="1800">
              <a:latin typeface="Segoe UI" panose="020B0502040204020203" charset="0"/>
              <a:ea typeface="微软雅黑" panose="020B0503020204020204" charset="-122"/>
            </a:endParaRPr>
          </a:p>
        </p:txBody>
      </p:sp>
      <p:sp>
        <p:nvSpPr>
          <p:cNvPr id="147459" name="矩形 2"/>
          <p:cNvSpPr/>
          <p:nvPr/>
        </p:nvSpPr>
        <p:spPr>
          <a:xfrm>
            <a:off x="760594" y="477825"/>
            <a:ext cx="10593377" cy="520497"/>
          </a:xfrm>
          <a:prstGeom prst="rect">
            <a:avLst/>
          </a:prstGeom>
          <a:solidFill>
            <a:schemeClr val="tx1">
              <a:lumMod val="65000"/>
              <a:lumOff val="35000"/>
            </a:schemeClr>
          </a:solidFill>
          <a:ln w="9525">
            <a:noFill/>
          </a:ln>
        </p:spPr>
        <p:txBody>
          <a:bodyPr anchor="ctr"/>
          <a:lstStyle/>
          <a:p>
            <a:pPr algn="ctr" eaLnBrk="0" hangingPunct="0"/>
            <a:endParaRPr lang="zh-CN" altLang="zh-CN" sz="1800">
              <a:solidFill>
                <a:srgbClr val="404040"/>
              </a:solidFill>
              <a:latin typeface="微软雅黑" panose="020B0503020204020204" charset="-122"/>
              <a:ea typeface="微软雅黑" panose="020B0503020204020204" charset="-122"/>
              <a:sym typeface="宋体" panose="02010600030101010101" pitchFamily="2" charset="-122"/>
            </a:endParaRPr>
          </a:p>
        </p:txBody>
      </p:sp>
      <p:sp>
        <p:nvSpPr>
          <p:cNvPr id="18437" name="直接连接符 3"/>
          <p:cNvSpPr/>
          <p:nvPr/>
        </p:nvSpPr>
        <p:spPr>
          <a:xfrm>
            <a:off x="6030304" y="1195096"/>
            <a:ext cx="53319" cy="4822151"/>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sz="1800">
              <a:latin typeface="Segoe UI" panose="020B0502040204020203" charset="0"/>
              <a:ea typeface="微软雅黑" panose="020B0503020204020204" charset="-122"/>
            </a:endParaRPr>
          </a:p>
        </p:txBody>
      </p:sp>
      <p:sp>
        <p:nvSpPr>
          <p:cNvPr id="18439" name="直接连接符 5"/>
          <p:cNvSpPr/>
          <p:nvPr/>
        </p:nvSpPr>
        <p:spPr>
          <a:xfrm>
            <a:off x="6030305" y="1186843"/>
            <a:ext cx="5323665" cy="1270"/>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sz="1800">
              <a:latin typeface="Segoe UI" panose="020B0502040204020203" charset="0"/>
              <a:ea typeface="微软雅黑" panose="020B0503020204020204" charset="-122"/>
            </a:endParaRPr>
          </a:p>
        </p:txBody>
      </p:sp>
      <p:sp>
        <p:nvSpPr>
          <p:cNvPr id="18440" name="直接连接符 6"/>
          <p:cNvSpPr/>
          <p:nvPr/>
        </p:nvSpPr>
        <p:spPr>
          <a:xfrm>
            <a:off x="759959" y="1186209"/>
            <a:ext cx="5270346"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sz="1800">
              <a:latin typeface="Segoe UI" panose="020B0502040204020203" charset="0"/>
              <a:ea typeface="微软雅黑" panose="020B0503020204020204" charset="-122"/>
            </a:endParaRPr>
          </a:p>
        </p:txBody>
      </p:sp>
      <p:sp>
        <p:nvSpPr>
          <p:cNvPr id="18441" name="文本框 7"/>
          <p:cNvSpPr/>
          <p:nvPr/>
        </p:nvSpPr>
        <p:spPr>
          <a:xfrm>
            <a:off x="760592" y="1306178"/>
            <a:ext cx="5145300" cy="4347417"/>
          </a:xfrm>
          <a:prstGeom prst="rect">
            <a:avLst/>
          </a:prstGeom>
          <a:noFill/>
          <a:ln w="9525">
            <a:noFill/>
          </a:ln>
        </p:spPr>
        <p:txBody>
          <a:bodyPr wrap="square" anchor="t">
            <a:spAutoFit/>
          </a:bodyPr>
          <a:lstStyle/>
          <a:p>
            <a:pPr marL="104140">
              <a:lnSpc>
                <a:spcPct val="150000"/>
              </a:lnSpc>
              <a:buClr>
                <a:srgbClr val="404040"/>
              </a:buClr>
              <a:buSzPct val="100000"/>
              <a:buFont typeface="Wingdings" panose="05000000000000000000" charset="0"/>
              <a:buChar char=""/>
              <a:defRP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未安装</a:t>
            </a:r>
            <a:r>
              <a:rPr lang="zh-CN" altLang="en-US" sz="1600" b="1" dirty="0">
                <a:solidFill>
                  <a:srgbClr val="FF0000"/>
                </a:solidFill>
                <a:latin typeface="微软雅黑" panose="020B0503020204020204" charset="-122"/>
                <a:ea typeface="微软雅黑" panose="020B0503020204020204" charset="-122"/>
                <a:sym typeface="+mn-ea"/>
              </a:rPr>
              <a:t>燃气泄漏报警装置</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，或安装位置不符合要求；</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charset="0"/>
              <a:buChar char=""/>
              <a:defRP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处于</a:t>
            </a:r>
            <a:r>
              <a:rPr lang="zh-CN" altLang="en-US" sz="1600" b="1" dirty="0">
                <a:solidFill>
                  <a:srgbClr val="FF0000"/>
                </a:solidFill>
                <a:latin typeface="微软雅黑" panose="020B0503020204020204" charset="-122"/>
                <a:ea typeface="微软雅黑" panose="020B0503020204020204" charset="-122"/>
                <a:sym typeface="+mn-ea"/>
              </a:rPr>
              <a:t>无人监管状态</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，只顾经营，不顾安全，</a:t>
            </a:r>
            <a:r>
              <a:rPr lang="zh-CN" altLang="en-US" sz="1600" b="1" dirty="0">
                <a:solidFill>
                  <a:srgbClr val="FF0000"/>
                </a:solidFill>
                <a:latin typeface="微软雅黑" panose="020B0503020204020204" charset="-122"/>
                <a:ea typeface="微软雅黑" panose="020B0503020204020204" charset="-122"/>
                <a:sym typeface="+mn-ea"/>
              </a:rPr>
              <a:t>无专业维护保养单位</a:t>
            </a:r>
            <a:endParaRPr lang="zh-CN" altLang="en-US" sz="1600" b="1" dirty="0">
              <a:solidFill>
                <a:srgbClr val="FF0000"/>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charset="0"/>
              <a:buChar char=""/>
              <a:defRP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燃气管道设施上随意悬挂重物，搭接电线，或使用燃气管道作为电器设备的接地线；</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charset="0"/>
              <a:buChar char=""/>
              <a:defRP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私拉乱接软管，私自增加用气设备；</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spcBef>
                <a:spcPct val="20000"/>
              </a:spcBef>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使用国家明令禁止的燃气设备和超期的燃气设备；</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spcBef>
                <a:spcPct val="20000"/>
              </a:spcBef>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擅自关闭机械送排风系统；</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spcBef>
                <a:spcPct val="20000"/>
              </a:spcBef>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在使用燃气时，无人监管；</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spcBef>
                <a:spcPct val="20000"/>
              </a:spcBef>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用气点使用第二火源（如：液化气、煤炉等），或将液化气接入燃气管道内使用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8442" name="文本框 8"/>
          <p:cNvSpPr/>
          <p:nvPr/>
        </p:nvSpPr>
        <p:spPr>
          <a:xfrm>
            <a:off x="730760" y="477825"/>
            <a:ext cx="10513398" cy="523016"/>
          </a:xfrm>
          <a:prstGeom prst="rect">
            <a:avLst/>
          </a:prstGeom>
          <a:noFill/>
          <a:ln w="9525">
            <a:noFill/>
          </a:ln>
        </p:spPr>
        <p:txBody>
          <a:bodyPr wrap="square" anchor="t">
            <a:spAutoFit/>
          </a:bodyPr>
          <a:lstStyle/>
          <a:p>
            <a:pPr algn="ctr" eaLnBrk="0" hangingPunct="0"/>
            <a:r>
              <a:rPr lang="zh-CN" altLang="en-US" sz="2800" b="1" dirty="0">
                <a:solidFill>
                  <a:schemeClr val="bg1"/>
                </a:solidFill>
                <a:latin typeface="微软雅黑" panose="020B0503020204020204" charset="-122"/>
                <a:ea typeface="微软雅黑" panose="020B0503020204020204" charset="-122"/>
                <a:sym typeface="+mn-ea"/>
              </a:rPr>
              <a:t>用气存在的不安全行为及常见隐患</a:t>
            </a:r>
            <a:endParaRPr lang="zh-CN" altLang="en-US" sz="2800" b="1" noProof="1">
              <a:solidFill>
                <a:schemeClr val="bg1"/>
              </a:solidFill>
              <a:latin typeface="微软雅黑" panose="020B0503020204020204" charset="-122"/>
              <a:ea typeface="微软雅黑" panose="020B0503020204020204" charset="-122"/>
              <a:sym typeface="+mn-ea"/>
            </a:endParaRPr>
          </a:p>
        </p:txBody>
      </p:sp>
      <p:sp>
        <p:nvSpPr>
          <p:cNvPr id="18443" name="文本框 9"/>
          <p:cNvSpPr/>
          <p:nvPr/>
        </p:nvSpPr>
        <p:spPr>
          <a:xfrm>
            <a:off x="6323243" y="1661003"/>
            <a:ext cx="5181481" cy="3783122"/>
          </a:xfrm>
          <a:prstGeom prst="rect">
            <a:avLst/>
          </a:prstGeom>
          <a:noFill/>
          <a:ln w="9525">
            <a:noFill/>
          </a:ln>
        </p:spPr>
        <p:txBody>
          <a:bodyPr wrap="square" anchor="t">
            <a:spAutoFit/>
          </a:bodyPr>
          <a:lstStyle/>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厨房或安装燃气设施设备的房间作为它用；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私自改、拆燃气管道及燃气表；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燃气管道、表具设施被封闭、包裹</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使用热水器无烟道 、超期热水器</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在使用燃气时，无人监管；</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软管老化、无管箍、 有软管三通、超</a:t>
            </a:r>
            <a:r>
              <a:rPr lang="en-US" altLang="zh-CN"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米、使用超</a:t>
            </a:r>
            <a:r>
              <a:rPr lang="en-US" altLang="zh-CN"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年；</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endParaRPr>
          </a:p>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软管穿越门、窗、墙等；软管靠近火焰或是辐射热；软管暗埋；</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endParaRPr>
          </a:p>
          <a:p>
            <a:pPr marL="104140">
              <a:lnSpc>
                <a:spcPct val="150000"/>
              </a:lnSpc>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 管道锈蚀、漏气</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3074"/>
          <p:cNvSpPr>
            <a:spLocks noGrp="1" noChangeArrowheads="1"/>
          </p:cNvSpPr>
          <p:nvPr>
            <p:ph type="subTitle" idx="1"/>
          </p:nvPr>
        </p:nvSpPr>
        <p:spPr>
          <a:xfrm>
            <a:off x="1614381" y="1197624"/>
            <a:ext cx="8493626" cy="4929693"/>
          </a:xfrm>
        </p:spPr>
        <p:txBody>
          <a:bodyPr/>
          <a:lstStyle/>
          <a:p>
            <a:pPr algn="l"/>
            <a:r>
              <a:rPr lang="en-US" altLang="zh-CN" sz="3200" dirty="0">
                <a:solidFill>
                  <a:srgbClr val="FF0000"/>
                </a:solidFill>
              </a:rPr>
              <a:t>      </a:t>
            </a:r>
            <a:endParaRPr lang="zh-CN" altLang="zh-CN" sz="3200" dirty="0">
              <a:solidFill>
                <a:srgbClr val="FF0000"/>
              </a:solidFill>
            </a:endParaRPr>
          </a:p>
          <a:p>
            <a:pPr algn="l"/>
            <a:endParaRPr lang="zh-CN" altLang="zh-CN" sz="3200" dirty="0">
              <a:solidFill>
                <a:srgbClr val="FF0000"/>
              </a:solidFill>
            </a:endParaRPr>
          </a:p>
          <a:p>
            <a:pPr algn="l"/>
            <a:r>
              <a:rPr lang="zh-CN" altLang="zh-CN" sz="2400" dirty="0"/>
              <a:t>       有调查显示，每10起家庭燃气事故，有7起是因胶管老化或破裂所致。家庭燃气事故99.9%是由于疏忽造成。因胶管松动、脱落、破损老化，并且只关灶具开关，未同时关闭灶前阀造成事故率高达73.5%；使用直排式燃气热水器不通风造成事故率15.5%；看管不慎熄灭火焰、长时间用气不及时通风等原因造成事故率5%。胶管虽然廉价，但是其杀伤力巨大无比，所以定期检查胶管的安全隐患是刻不容缓的事情。</a:t>
            </a:r>
            <a:endParaRPr lang="zh-CN" altLang="zh-CN" sz="2400" dirty="0"/>
          </a:p>
        </p:txBody>
      </p:sp>
      <p:sp>
        <p:nvSpPr>
          <p:cNvPr id="3" name="矩形 2"/>
          <p:cNvSpPr>
            <a:spLocks noChangeArrowheads="1"/>
          </p:cNvSpPr>
          <p:nvPr/>
        </p:nvSpPr>
        <p:spPr bwMode="auto">
          <a:xfrm>
            <a:off x="30227" y="328809"/>
            <a:ext cx="1265282" cy="429659"/>
          </a:xfrm>
          <a:prstGeom prst="rect">
            <a:avLst/>
          </a:prstGeom>
          <a:solidFill>
            <a:srgbClr val="0164D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4" name="矩形 3"/>
          <p:cNvSpPr>
            <a:spLocks noChangeArrowheads="1"/>
          </p:cNvSpPr>
          <p:nvPr/>
        </p:nvSpPr>
        <p:spPr bwMode="auto">
          <a:xfrm>
            <a:off x="1366592" y="328809"/>
            <a:ext cx="72664" cy="429659"/>
          </a:xfrm>
          <a:prstGeom prst="rect">
            <a:avLst/>
          </a:prstGeom>
          <a:solidFill>
            <a:srgbClr val="E0372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5" name="矩形 4"/>
          <p:cNvSpPr>
            <a:spLocks noChangeArrowheads="1"/>
          </p:cNvSpPr>
          <p:nvPr/>
        </p:nvSpPr>
        <p:spPr bwMode="auto">
          <a:xfrm>
            <a:off x="1504021" y="530999"/>
            <a:ext cx="63185" cy="224308"/>
          </a:xfrm>
          <a:prstGeom prst="rect">
            <a:avLst/>
          </a:prstGeom>
          <a:solidFill>
            <a:srgbClr val="FFC0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6" name="矩形 5"/>
          <p:cNvSpPr/>
          <p:nvPr/>
        </p:nvSpPr>
        <p:spPr>
          <a:xfrm>
            <a:off x="1728343" y="283323"/>
            <a:ext cx="4132851" cy="523016"/>
          </a:xfrm>
          <a:prstGeom prst="rect">
            <a:avLst/>
          </a:prstGeom>
        </p:spPr>
        <p:txBody>
          <a:bodyPr wrap="none">
            <a:spAutoFit/>
          </a:bodyPr>
          <a:lstStyle/>
          <a:p>
            <a:pPr>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如何鉴别胶管类安全隐患</a:t>
            </a:r>
            <a:endParaRPr lang="zh-CN" altLang="en-US" sz="2800" b="1"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副标题 3074"/>
          <p:cNvSpPr>
            <a:spLocks noGrp="1" noChangeArrowheads="1"/>
          </p:cNvSpPr>
          <p:nvPr>
            <p:ph type="subTitle" idx="1"/>
          </p:nvPr>
        </p:nvSpPr>
        <p:spPr>
          <a:xfrm>
            <a:off x="2268445" y="518663"/>
            <a:ext cx="8042308" cy="6225331"/>
          </a:xfrm>
        </p:spPr>
        <p:txBody>
          <a:bodyPr/>
          <a:lstStyle/>
          <a:p>
            <a:pPr algn="l"/>
            <a:r>
              <a:rPr lang="zh-CN" altLang="zh-CN" sz="2400" b="1" dirty="0">
                <a:solidFill>
                  <a:srgbClr val="FF0000"/>
                </a:solidFill>
              </a:rPr>
              <a:t>一、胶管超期</a:t>
            </a:r>
            <a:endParaRPr lang="zh-CN" altLang="zh-CN" sz="2400" b="1" dirty="0">
              <a:solidFill>
                <a:srgbClr val="FF0000"/>
              </a:solidFill>
            </a:endParaRPr>
          </a:p>
          <a:p>
            <a:pPr algn="l"/>
            <a:r>
              <a:rPr lang="zh-CN" altLang="zh-CN" sz="2400" dirty="0"/>
              <a:t>检查方式：询问用户胶管使用年限，如超期告知用户安全风险，如未超期告知用户到期更换；   </a:t>
            </a:r>
            <a:endParaRPr lang="zh-CN" altLang="zh-CN" sz="2400" dirty="0"/>
          </a:p>
          <a:p>
            <a:pPr algn="l"/>
            <a:r>
              <a:rPr lang="zh-CN" altLang="zh-CN" sz="2400" b="1" dirty="0">
                <a:solidFill>
                  <a:srgbClr val="FF0000"/>
                </a:solidFill>
              </a:rPr>
              <a:t>二、胶管老化</a:t>
            </a:r>
            <a:endParaRPr lang="zh-CN" altLang="zh-CN" sz="2400" b="1" dirty="0">
              <a:solidFill>
                <a:srgbClr val="FF0000"/>
              </a:solidFill>
            </a:endParaRPr>
          </a:p>
          <a:p>
            <a:pPr algn="l"/>
            <a:r>
              <a:rPr lang="zh-CN" altLang="zh-CN" sz="2400" dirty="0"/>
              <a:t>检查方式：一捏二折三观察。</a:t>
            </a:r>
            <a:endParaRPr lang="zh-CN" altLang="zh-CN" sz="2400" dirty="0"/>
          </a:p>
          <a:p>
            <a:pPr algn="l"/>
            <a:r>
              <a:rPr lang="zh-CN" altLang="zh-CN" sz="2400" dirty="0"/>
              <a:t>一捏：用手捏一下胶管，感觉其是否具有弹性。如果没有弹性，则已经老化。</a:t>
            </a:r>
            <a:endParaRPr lang="zh-CN" altLang="zh-CN" sz="2400" dirty="0"/>
          </a:p>
          <a:p>
            <a:pPr algn="l"/>
            <a:r>
              <a:rPr lang="zh-CN" altLang="zh-CN" sz="2400" dirty="0"/>
              <a:t>二折：轻轻弯折一下胶管，合格胶管即使弯折后，会马上恢复，最多在折点有白点，老化的弯不动、无法恢复或者外表有龟裂等等。</a:t>
            </a:r>
            <a:endParaRPr lang="zh-CN" altLang="zh-CN" sz="2400" dirty="0"/>
          </a:p>
          <a:p>
            <a:pPr algn="l"/>
            <a:r>
              <a:rPr lang="zh-CN" altLang="zh-CN" sz="2400" dirty="0"/>
              <a:t>三观察：观察胶管表面颜色，如果褪色严重，则老化。</a:t>
            </a:r>
            <a:endParaRPr lang="zh-CN" altLang="zh-CN" sz="2400" dirty="0"/>
          </a:p>
          <a:p>
            <a:pPr algn="l"/>
            <a:r>
              <a:rPr lang="zh-CN" altLang="zh-CN" sz="2400" b="1" dirty="0">
                <a:solidFill>
                  <a:srgbClr val="FF0000"/>
                </a:solidFill>
              </a:rPr>
              <a:t>三、胶管材质不合格</a:t>
            </a:r>
            <a:endParaRPr lang="zh-CN" altLang="zh-CN" sz="2400" b="1" dirty="0">
              <a:solidFill>
                <a:srgbClr val="FF0000"/>
              </a:solidFill>
            </a:endParaRPr>
          </a:p>
          <a:p>
            <a:pPr algn="l"/>
            <a:r>
              <a:rPr lang="zh-CN" altLang="zh-CN" sz="2400" dirty="0"/>
              <a:t>检查方式：观察软管壁厚应均匀一致、无气泡、杂质、龟裂、海绵状等。</a:t>
            </a:r>
            <a:endParaRPr lang="zh-CN" altLang="zh-CN"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副标题 3074"/>
          <p:cNvSpPr>
            <a:spLocks noGrp="1" noChangeArrowheads="1"/>
          </p:cNvSpPr>
          <p:nvPr>
            <p:ph type="subTitle" idx="1"/>
          </p:nvPr>
        </p:nvSpPr>
        <p:spPr>
          <a:xfrm>
            <a:off x="2268445" y="405845"/>
            <a:ext cx="8042308" cy="855329"/>
          </a:xfrm>
        </p:spPr>
        <p:txBody>
          <a:bodyPr/>
          <a:lstStyle/>
          <a:p>
            <a:pPr algn="l"/>
            <a:r>
              <a:rPr lang="zh-CN" altLang="zh-CN" sz="2400" b="1" dirty="0">
                <a:solidFill>
                  <a:srgbClr val="FF0000"/>
                </a:solidFill>
              </a:rPr>
              <a:t>四、胶管连接不合格</a:t>
            </a:r>
            <a:endParaRPr lang="zh-CN" altLang="zh-CN" sz="2400" b="1" dirty="0">
              <a:solidFill>
                <a:srgbClr val="FF0000"/>
              </a:solidFill>
            </a:endParaRPr>
          </a:p>
        </p:txBody>
      </p:sp>
      <p:pic>
        <p:nvPicPr>
          <p:cNvPr id="25602" name="图片 14" descr="微信图片_201707062033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53129" y="1070898"/>
            <a:ext cx="3881509" cy="522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16" descr="微信图片_201707062035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99" y="3878088"/>
            <a:ext cx="3767253" cy="270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图片 18" descr="微信图片_201707062035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98" y="1010595"/>
            <a:ext cx="3749797" cy="280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副标题 3074"/>
          <p:cNvSpPr>
            <a:spLocks noGrp="1" noChangeArrowheads="1"/>
          </p:cNvSpPr>
          <p:nvPr>
            <p:ph type="subTitle" idx="1"/>
          </p:nvPr>
        </p:nvSpPr>
        <p:spPr>
          <a:xfrm>
            <a:off x="2268445" y="518663"/>
            <a:ext cx="8042308" cy="6225331"/>
          </a:xfrm>
        </p:spPr>
        <p:txBody>
          <a:bodyPr/>
          <a:lstStyle/>
          <a:p>
            <a:pPr algn="l"/>
            <a:endParaRPr lang="zh-CN" altLang="zh-CN" sz="2400"/>
          </a:p>
        </p:txBody>
      </p:sp>
      <p:pic>
        <p:nvPicPr>
          <p:cNvPr id="26626" name="图片 17" descr="微信图片_201707062035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67332" y="1002661"/>
            <a:ext cx="4130649" cy="5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图片 19" descr="微信图片_201707062036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80" y="425038"/>
            <a:ext cx="4167147" cy="31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15" descr="微信图片_201707062035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080" y="3617841"/>
            <a:ext cx="4165560" cy="312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682222" y="650017"/>
            <a:ext cx="3970374" cy="461485"/>
          </a:xfrm>
          <a:prstGeom prst="rect">
            <a:avLst/>
          </a:prstGeom>
          <a:noFill/>
          <a:effectLst>
            <a:innerShdw blurRad="114300">
              <a:prstClr val="black"/>
            </a:innerShdw>
          </a:effectLst>
        </p:spPr>
        <p:txBody>
          <a:bodyPr wrap="square" rtlCol="0">
            <a:spAutoFit/>
          </a:bodyPr>
          <a:lstStyle/>
          <a:p>
            <a:pPr>
              <a:spcBef>
                <a:spcPct val="20000"/>
              </a:spcBef>
            </a:pPr>
            <a:r>
              <a:rPr lang="zh-CN" altLang="en-US" sz="2400" b="1" dirty="0">
                <a:solidFill>
                  <a:srgbClr val="FF0000"/>
                </a:solidFill>
                <a:sym typeface="+mn-ea"/>
              </a:rPr>
              <a:t>五、私自拆卸燃气管道设施</a:t>
            </a:r>
            <a:endParaRPr lang="zh-CN" altLang="en-US" sz="2400" b="1" dirty="0">
              <a:solidFill>
                <a:srgbClr val="FF0000"/>
              </a:solidFill>
              <a:sym typeface="+mn-ea"/>
            </a:endParaRPr>
          </a:p>
        </p:txBody>
      </p:sp>
      <p:pic>
        <p:nvPicPr>
          <p:cNvPr id="15" name="图片 14" descr="G:\zxl\培训课件\制作张新磊\天然气安全\新建文件夹\7.png7"/>
          <p:cNvPicPr>
            <a:picLocks noChangeAspect="1"/>
          </p:cNvPicPr>
          <p:nvPr/>
        </p:nvPicPr>
        <p:blipFill>
          <a:blip r:embed="rId1"/>
          <a:srcRect/>
          <a:stretch>
            <a:fillRect/>
          </a:stretch>
        </p:blipFill>
        <p:spPr>
          <a:xfrm>
            <a:off x="2784926" y="1413563"/>
            <a:ext cx="6336498" cy="4752374"/>
          </a:xfrm>
          <a:prstGeom prst="rect">
            <a:avLst/>
          </a:prstGeom>
        </p:spPr>
      </p:pic>
      <p:sp>
        <p:nvSpPr>
          <p:cNvPr id="18" name="椭圆 17"/>
          <p:cNvSpPr/>
          <p:nvPr/>
        </p:nvSpPr>
        <p:spPr>
          <a:xfrm>
            <a:off x="4296503" y="2997121"/>
            <a:ext cx="2741813" cy="1380452"/>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 calcmode="lin" valueType="num">
                                      <p:cBhvr>
                                        <p:cTn id="14" dur="500" fill="hold"/>
                                        <p:tgtEl>
                                          <p:spTgt spid="18"/>
                                        </p:tgtEl>
                                        <p:attrNameLst>
                                          <p:attrName>style.rotation</p:attrName>
                                        </p:attrNameLst>
                                      </p:cBhvr>
                                      <p:tavLst>
                                        <p:tav tm="0">
                                          <p:val>
                                            <p:fltVal val="360"/>
                                          </p:val>
                                        </p:tav>
                                        <p:tav tm="100000">
                                          <p:val>
                                            <p:fltVal val="0"/>
                                          </p:val>
                                        </p:tav>
                                      </p:tavLst>
                                    </p:anim>
                                    <p:animEffect transition="in" filter="fade">
                                      <p:cBhvr>
                                        <p:cTn id="15" dur="500"/>
                                        <p:tgtEl>
                                          <p:spTgt spid="18"/>
                                        </p:tgtEl>
                                      </p:cBhvr>
                                    </p:animEffect>
                                  </p:childTnLst>
                                </p:cTn>
                              </p:par>
                            </p:childTnLst>
                          </p:cTn>
                        </p:par>
                        <p:par>
                          <p:cTn id="16" fill="hold">
                            <p:stCondLst>
                              <p:cond delay="1000"/>
                            </p:stCondLst>
                            <p:childTnLst>
                              <p:par>
                                <p:cTn id="17" presetID="1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6825" y="1673277"/>
            <a:ext cx="12182796" cy="445532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dirty="0"/>
          </a:p>
        </p:txBody>
      </p:sp>
      <p:grpSp>
        <p:nvGrpSpPr>
          <p:cNvPr id="57" name="组合 56"/>
          <p:cNvGrpSpPr/>
          <p:nvPr/>
        </p:nvGrpSpPr>
        <p:grpSpPr>
          <a:xfrm>
            <a:off x="486982" y="2240536"/>
            <a:ext cx="501865" cy="439637"/>
            <a:chOff x="454879" y="2310581"/>
            <a:chExt cx="402308" cy="352425"/>
          </a:xfrm>
        </p:grpSpPr>
        <p:sp>
          <p:nvSpPr>
            <p:cNvPr id="18" name="矩形 17"/>
            <p:cNvSpPr/>
            <p:nvPr/>
          </p:nvSpPr>
          <p:spPr>
            <a:xfrm>
              <a:off x="454879"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01</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grpSp>
        <p:nvGrpSpPr>
          <p:cNvPr id="58" name="组合 57"/>
          <p:cNvGrpSpPr/>
          <p:nvPr/>
        </p:nvGrpSpPr>
        <p:grpSpPr>
          <a:xfrm>
            <a:off x="486983" y="2967599"/>
            <a:ext cx="501865" cy="439637"/>
            <a:chOff x="454880" y="2310581"/>
            <a:chExt cx="402308" cy="352425"/>
          </a:xfrm>
        </p:grpSpPr>
        <p:sp>
          <p:nvSpPr>
            <p:cNvPr id="59" name="矩形 58"/>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02</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grpSp>
        <p:nvGrpSpPr>
          <p:cNvPr id="62" name="组合 61"/>
          <p:cNvGrpSpPr/>
          <p:nvPr/>
        </p:nvGrpSpPr>
        <p:grpSpPr>
          <a:xfrm>
            <a:off x="486983" y="3694662"/>
            <a:ext cx="501865" cy="439637"/>
            <a:chOff x="454880" y="2310581"/>
            <a:chExt cx="402308" cy="352425"/>
          </a:xfrm>
        </p:grpSpPr>
        <p:sp>
          <p:nvSpPr>
            <p:cNvPr id="63" name="矩形 62"/>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03</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a:p>
          </p:txBody>
        </p:sp>
      </p:grpSp>
      <p:grpSp>
        <p:nvGrpSpPr>
          <p:cNvPr id="65" name="组合 64"/>
          <p:cNvGrpSpPr/>
          <p:nvPr/>
        </p:nvGrpSpPr>
        <p:grpSpPr>
          <a:xfrm>
            <a:off x="486983" y="4435689"/>
            <a:ext cx="501865" cy="439637"/>
            <a:chOff x="454880" y="2310581"/>
            <a:chExt cx="402308" cy="352425"/>
          </a:xfrm>
        </p:grpSpPr>
        <p:sp>
          <p:nvSpPr>
            <p:cNvPr id="66" name="矩形 65"/>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04</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grpSp>
        <p:nvGrpSpPr>
          <p:cNvPr id="73" name="组合 72"/>
          <p:cNvGrpSpPr/>
          <p:nvPr/>
        </p:nvGrpSpPr>
        <p:grpSpPr>
          <a:xfrm>
            <a:off x="486983" y="5190681"/>
            <a:ext cx="501865" cy="439637"/>
            <a:chOff x="454880" y="2310581"/>
            <a:chExt cx="402308" cy="352425"/>
          </a:xfrm>
        </p:grpSpPr>
        <p:sp>
          <p:nvSpPr>
            <p:cNvPr id="74" name="矩形 73"/>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05</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pic>
        <p:nvPicPr>
          <p:cNvPr id="77" name="图片 76" descr="G:\zxl\培训课件\制作张新磊\天然气安全\新建文件夹\267814-1G02PA32652.jpg267814-1G02PA32652"/>
          <p:cNvPicPr>
            <a:picLocks noChangeAspect="1"/>
          </p:cNvPicPr>
          <p:nvPr/>
        </p:nvPicPr>
        <p:blipFill>
          <a:blip r:embed="rId1"/>
          <a:srcRect/>
          <a:stretch>
            <a:fillRect/>
          </a:stretch>
        </p:blipFill>
        <p:spPr>
          <a:xfrm>
            <a:off x="6978940" y="1910040"/>
            <a:ext cx="5199201" cy="3994469"/>
          </a:xfrm>
          <a:prstGeom prst="rect">
            <a:avLst/>
          </a:prstGeom>
        </p:spPr>
      </p:pic>
      <p:sp>
        <p:nvSpPr>
          <p:cNvPr id="78" name="矩形 77"/>
          <p:cNvSpPr/>
          <p:nvPr/>
        </p:nvSpPr>
        <p:spPr>
          <a:xfrm>
            <a:off x="1068129" y="2213450"/>
            <a:ext cx="5828293" cy="634752"/>
          </a:xfrm>
          <a:prstGeom prst="rect">
            <a:avLst/>
          </a:prstGeom>
        </p:spPr>
        <p:txBody>
          <a:bodyPr wrap="square">
            <a:spAutoFit/>
          </a:bodyPr>
          <a:lstStyle/>
          <a:p>
            <a:pPr>
              <a:lnSpc>
                <a:spcPts val="2120"/>
              </a:lnSpc>
            </a:pPr>
            <a:r>
              <a:rPr lang="zh-CN" altLang="en-US" sz="1600" b="1" dirty="0">
                <a:solidFill>
                  <a:schemeClr val="bg1"/>
                </a:solidFill>
                <a:latin typeface="微软雅黑" panose="020B0503020204020204" charset="-122"/>
                <a:ea typeface="微软雅黑" panose="020B0503020204020204" charset="-122"/>
                <a:sym typeface="+mn-ea"/>
              </a:rPr>
              <a:t>有燃气管道经过或安装有燃气用具、设施的房间禁止住人或者堆放易燃易爆物品及使用其他燃料的火源</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79" name="矩形 78"/>
          <p:cNvSpPr/>
          <p:nvPr/>
        </p:nvSpPr>
        <p:spPr>
          <a:xfrm>
            <a:off x="1068129" y="2924372"/>
            <a:ext cx="5708960" cy="634752"/>
          </a:xfrm>
          <a:prstGeom prst="rect">
            <a:avLst/>
          </a:prstGeom>
        </p:spPr>
        <p:txBody>
          <a:bodyPr wrap="square">
            <a:spAutoFit/>
          </a:bodyPr>
          <a:lstStyle/>
          <a:p>
            <a:pPr>
              <a:lnSpc>
                <a:spcPts val="2120"/>
              </a:lnSpc>
            </a:pPr>
            <a:r>
              <a:rPr lang="zh-CN" altLang="en-US" sz="1600" b="1" dirty="0">
                <a:solidFill>
                  <a:schemeClr val="bg1"/>
                </a:solidFill>
                <a:latin typeface="微软雅黑" panose="020B0503020204020204" charset="-122"/>
                <a:ea typeface="微软雅黑" panose="020B0503020204020204" charset="-122"/>
                <a:sym typeface="+mn-ea"/>
              </a:rPr>
              <a:t>正确使用燃气设施和燃气用具，用气操作间保持通畅的通风和排烟条件</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0" name="矩形 79"/>
          <p:cNvSpPr/>
          <p:nvPr/>
        </p:nvSpPr>
        <p:spPr>
          <a:xfrm>
            <a:off x="1068131" y="3703213"/>
            <a:ext cx="5675318" cy="634752"/>
          </a:xfrm>
          <a:prstGeom prst="rect">
            <a:avLst/>
          </a:prstGeom>
        </p:spPr>
        <p:txBody>
          <a:bodyPr wrap="square">
            <a:spAutoFit/>
          </a:bodyPr>
          <a:lstStyle/>
          <a:p>
            <a:pPr>
              <a:lnSpc>
                <a:spcPts val="2120"/>
              </a:lnSpc>
            </a:pPr>
            <a:r>
              <a:rPr lang="zh-CN" altLang="en-US" sz="1600" b="1" dirty="0">
                <a:solidFill>
                  <a:schemeClr val="bg1"/>
                </a:solidFill>
                <a:latin typeface="微软雅黑" panose="020B0503020204020204" charset="-122"/>
                <a:ea typeface="微软雅黑" panose="020B0503020204020204" charset="-122"/>
                <a:sym typeface="+mn-ea"/>
              </a:rPr>
              <a:t>严禁使用未经燃气管理部门认定和已属报废年限的燃气设施及燃气用具</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1" name="矩形 80"/>
          <p:cNvSpPr/>
          <p:nvPr/>
        </p:nvSpPr>
        <p:spPr>
          <a:xfrm>
            <a:off x="1068131" y="4360181"/>
            <a:ext cx="5756566" cy="634752"/>
          </a:xfrm>
          <a:prstGeom prst="rect">
            <a:avLst/>
          </a:prstGeom>
        </p:spPr>
        <p:txBody>
          <a:bodyPr wrap="square">
            <a:spAutoFit/>
          </a:bodyPr>
          <a:lstStyle/>
          <a:p>
            <a:pPr>
              <a:lnSpc>
                <a:spcPts val="2120"/>
              </a:lnSpc>
            </a:pPr>
            <a:r>
              <a:rPr lang="zh-CN" altLang="en-US" sz="1600" b="1" dirty="0">
                <a:solidFill>
                  <a:schemeClr val="bg1"/>
                </a:solidFill>
                <a:latin typeface="微软雅黑" panose="020B0503020204020204" charset="-122"/>
                <a:ea typeface="微软雅黑" panose="020B0503020204020204" charset="-122"/>
                <a:sym typeface="+mn-ea"/>
              </a:rPr>
              <a:t>在使用燃气时，应在各用气操作间安装可燃气体泄漏报警器以保证燃气泄漏时及时发现</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2" name="矩形 81"/>
          <p:cNvSpPr/>
          <p:nvPr/>
        </p:nvSpPr>
        <p:spPr>
          <a:xfrm>
            <a:off x="1068129" y="5086338"/>
            <a:ext cx="5593435" cy="634752"/>
          </a:xfrm>
          <a:prstGeom prst="rect">
            <a:avLst/>
          </a:prstGeom>
        </p:spPr>
        <p:txBody>
          <a:bodyPr wrap="square">
            <a:spAutoFit/>
          </a:bodyPr>
          <a:lstStyle/>
          <a:p>
            <a:pPr>
              <a:lnSpc>
                <a:spcPts val="2120"/>
              </a:lnSpc>
            </a:pPr>
            <a:r>
              <a:rPr lang="zh-CN" altLang="en-US" sz="1600" b="1" dirty="0">
                <a:solidFill>
                  <a:schemeClr val="bg1"/>
                </a:solidFill>
                <a:latin typeface="微软雅黑" panose="020B0503020204020204" charset="-122"/>
                <a:ea typeface="微软雅黑" panose="020B0503020204020204" charset="-122"/>
                <a:sym typeface="+mn-ea"/>
              </a:rPr>
              <a:t>发现燃气泄漏，切忌不可动用任何电气设备，包括鼓风机，也不可以在现场拨打手机，更不能用明火进行检漏</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6825" y="1673277"/>
            <a:ext cx="12182796" cy="445532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dirty="0"/>
          </a:p>
        </p:txBody>
      </p:sp>
      <p:grpSp>
        <p:nvGrpSpPr>
          <p:cNvPr id="57" name="组合 56"/>
          <p:cNvGrpSpPr/>
          <p:nvPr/>
        </p:nvGrpSpPr>
        <p:grpSpPr>
          <a:xfrm>
            <a:off x="486982" y="2240536"/>
            <a:ext cx="501865" cy="439637"/>
            <a:chOff x="454879" y="2310581"/>
            <a:chExt cx="402308" cy="352425"/>
          </a:xfrm>
        </p:grpSpPr>
        <p:sp>
          <p:nvSpPr>
            <p:cNvPr id="18" name="矩形 17"/>
            <p:cNvSpPr/>
            <p:nvPr/>
          </p:nvSpPr>
          <p:spPr>
            <a:xfrm>
              <a:off x="454879"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06</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grpSp>
        <p:nvGrpSpPr>
          <p:cNvPr id="58" name="组合 57"/>
          <p:cNvGrpSpPr/>
          <p:nvPr/>
        </p:nvGrpSpPr>
        <p:grpSpPr>
          <a:xfrm>
            <a:off x="486983" y="2967599"/>
            <a:ext cx="501865" cy="439637"/>
            <a:chOff x="454880" y="2310581"/>
            <a:chExt cx="402308" cy="352425"/>
          </a:xfrm>
        </p:grpSpPr>
        <p:sp>
          <p:nvSpPr>
            <p:cNvPr id="59" name="矩形 58"/>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07</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grpSp>
        <p:nvGrpSpPr>
          <p:cNvPr id="62" name="组合 61"/>
          <p:cNvGrpSpPr/>
          <p:nvPr/>
        </p:nvGrpSpPr>
        <p:grpSpPr>
          <a:xfrm>
            <a:off x="486983" y="3694662"/>
            <a:ext cx="501865" cy="439637"/>
            <a:chOff x="454880" y="2310581"/>
            <a:chExt cx="402308" cy="352425"/>
          </a:xfrm>
        </p:grpSpPr>
        <p:sp>
          <p:nvSpPr>
            <p:cNvPr id="63" name="矩形 62"/>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08</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a:p>
          </p:txBody>
        </p:sp>
      </p:grpSp>
      <p:grpSp>
        <p:nvGrpSpPr>
          <p:cNvPr id="65" name="组合 64"/>
          <p:cNvGrpSpPr/>
          <p:nvPr/>
        </p:nvGrpSpPr>
        <p:grpSpPr>
          <a:xfrm>
            <a:off x="486983" y="4435689"/>
            <a:ext cx="501865" cy="439637"/>
            <a:chOff x="454880" y="2310581"/>
            <a:chExt cx="402308" cy="352425"/>
          </a:xfrm>
        </p:grpSpPr>
        <p:sp>
          <p:nvSpPr>
            <p:cNvPr id="66" name="矩形 65"/>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09</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grpSp>
        <p:nvGrpSpPr>
          <p:cNvPr id="73" name="组合 72"/>
          <p:cNvGrpSpPr/>
          <p:nvPr/>
        </p:nvGrpSpPr>
        <p:grpSpPr>
          <a:xfrm>
            <a:off x="486985" y="5190681"/>
            <a:ext cx="501865" cy="439637"/>
            <a:chOff x="454881" y="2310581"/>
            <a:chExt cx="402309" cy="352425"/>
          </a:xfrm>
        </p:grpSpPr>
        <p:sp>
          <p:nvSpPr>
            <p:cNvPr id="74" name="矩形 73"/>
            <p:cNvSpPr/>
            <p:nvPr/>
          </p:nvSpPr>
          <p:spPr>
            <a:xfrm>
              <a:off x="454881" y="2326487"/>
              <a:ext cx="402309"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10</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pic>
        <p:nvPicPr>
          <p:cNvPr id="77" name="图片 76" descr="G:\zxl\培训课件\制作张新磊\天然气安全\新建文件夹\20170929143726h51H.png20170929143726h51H"/>
          <p:cNvPicPr>
            <a:picLocks noChangeAspect="1"/>
          </p:cNvPicPr>
          <p:nvPr/>
        </p:nvPicPr>
        <p:blipFill>
          <a:blip r:embed="rId1"/>
          <a:srcRect/>
          <a:stretch>
            <a:fillRect/>
          </a:stretch>
        </p:blipFill>
        <p:spPr>
          <a:xfrm>
            <a:off x="6882459" y="2054762"/>
            <a:ext cx="5309039" cy="3778552"/>
          </a:xfrm>
          <a:prstGeom prst="rect">
            <a:avLst/>
          </a:prstGeom>
        </p:spPr>
      </p:pic>
      <p:sp>
        <p:nvSpPr>
          <p:cNvPr id="78" name="矩形 77"/>
          <p:cNvSpPr/>
          <p:nvPr/>
        </p:nvSpPr>
        <p:spPr>
          <a:xfrm>
            <a:off x="1068129" y="2170923"/>
            <a:ext cx="5813059" cy="583337"/>
          </a:xfrm>
          <a:prstGeom prst="rect">
            <a:avLst/>
          </a:prstGeom>
        </p:spPr>
        <p:txBody>
          <a:bodyPr wrap="square">
            <a:spAutoFit/>
          </a:bodyPr>
          <a:lstStyle/>
          <a:p>
            <a:pPr algn="l"/>
            <a:r>
              <a:rPr lang="zh-CN" altLang="en-US" sz="1600" b="1" dirty="0">
                <a:solidFill>
                  <a:schemeClr val="bg1"/>
                </a:solidFill>
                <a:latin typeface="微软雅黑" panose="020B0503020204020204" charset="-122"/>
                <a:ea typeface="微软雅黑" panose="020B0503020204020204" charset="-122"/>
                <a:sym typeface="+mn-ea"/>
              </a:rPr>
              <a:t>燃气管道严格按照有关技术规范设计、安装、验收后投入使用</a:t>
            </a:r>
            <a:r>
              <a:rPr lang="en-US" altLang="zh-CN" sz="1600" b="1" dirty="0">
                <a:solidFill>
                  <a:schemeClr val="bg1"/>
                </a:solidFill>
                <a:latin typeface="微软雅黑" panose="020B0503020204020204" charset="-122"/>
                <a:ea typeface="微软雅黑" panose="020B0503020204020204" charset="-122"/>
                <a:sym typeface="+mn-ea"/>
              </a:rPr>
              <a:t>,</a:t>
            </a:r>
            <a:r>
              <a:rPr lang="zh-CN" altLang="en-US" sz="1600" b="1" dirty="0">
                <a:solidFill>
                  <a:schemeClr val="bg1"/>
                </a:solidFill>
                <a:latin typeface="微软雅黑" panose="020B0503020204020204" charset="-122"/>
                <a:ea typeface="微软雅黑" panose="020B0503020204020204" charset="-122"/>
                <a:sym typeface="+mn-ea"/>
              </a:rPr>
              <a:t>用户不得擅自移动天然气设施及扩大用气范围，改变用气性质</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79" name="矩形 78"/>
          <p:cNvSpPr/>
          <p:nvPr/>
        </p:nvSpPr>
        <p:spPr>
          <a:xfrm>
            <a:off x="1068129" y="2945321"/>
            <a:ext cx="5687378" cy="583337"/>
          </a:xfrm>
          <a:prstGeom prst="rect">
            <a:avLst/>
          </a:prstGeom>
        </p:spPr>
        <p:txBody>
          <a:bodyPr wrap="square">
            <a:spAutoFit/>
          </a:bodyPr>
          <a:lstStyle/>
          <a:p>
            <a:pPr algn="l"/>
            <a:r>
              <a:rPr lang="zh-CN" altLang="en-US" sz="1600" b="1" dirty="0">
                <a:solidFill>
                  <a:schemeClr val="bg1"/>
                </a:solidFill>
                <a:latin typeface="微软雅黑" panose="020B0503020204020204" charset="-122"/>
                <a:ea typeface="微软雅黑" panose="020B0503020204020204" charset="-122"/>
                <a:sym typeface="+mn-ea"/>
              </a:rPr>
              <a:t>严禁在燃气调压站（柜）箱及管道附近燃用明火、吸烟，燃气管道上不允许放置异物占压</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0" name="矩形 79"/>
          <p:cNvSpPr/>
          <p:nvPr/>
        </p:nvSpPr>
        <p:spPr>
          <a:xfrm>
            <a:off x="1068131" y="3646087"/>
            <a:ext cx="5675318" cy="583337"/>
          </a:xfrm>
          <a:prstGeom prst="rect">
            <a:avLst/>
          </a:prstGeom>
        </p:spPr>
        <p:txBody>
          <a:bodyPr wrap="square">
            <a:spAutoFit/>
          </a:bodyPr>
          <a:lstStyle/>
          <a:p>
            <a:pPr algn="l"/>
            <a:r>
              <a:rPr lang="zh-CN" altLang="en-US" sz="1600" b="1" dirty="0">
                <a:solidFill>
                  <a:schemeClr val="bg1"/>
                </a:solidFill>
                <a:latin typeface="微软雅黑" panose="020B0503020204020204" charset="-122"/>
                <a:ea typeface="微软雅黑" panose="020B0503020204020204" charset="-122"/>
                <a:sym typeface="+mn-ea"/>
              </a:rPr>
              <a:t>不得将燃气管道及设施埋墙或暗设，不得在燃气管道周围堆放易燃易爆或具腐蚀性的物质和物品</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1" name="矩形 80"/>
          <p:cNvSpPr/>
          <p:nvPr/>
        </p:nvSpPr>
        <p:spPr>
          <a:xfrm>
            <a:off x="1068130" y="4462378"/>
            <a:ext cx="5581375" cy="337053"/>
          </a:xfrm>
          <a:prstGeom prst="rect">
            <a:avLst/>
          </a:prstGeom>
        </p:spPr>
        <p:txBody>
          <a:bodyPr wrap="square">
            <a:spAutoFit/>
          </a:bodyPr>
          <a:lstStyle/>
          <a:p>
            <a:pPr algn="l"/>
            <a:r>
              <a:rPr lang="zh-CN" altLang="en-US" sz="1600" b="1" dirty="0">
                <a:solidFill>
                  <a:schemeClr val="bg1"/>
                </a:solidFill>
                <a:latin typeface="微软雅黑" panose="020B0503020204020204" charset="-122"/>
                <a:ea typeface="微软雅黑" panose="020B0503020204020204" charset="-122"/>
                <a:sym typeface="+mn-ea"/>
              </a:rPr>
              <a:t>不得在燃气管道及设施上修筑建筑物，构筑物和堆放物品</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2" name="矩形 81"/>
          <p:cNvSpPr/>
          <p:nvPr/>
        </p:nvSpPr>
        <p:spPr>
          <a:xfrm>
            <a:off x="1068129" y="5086339"/>
            <a:ext cx="5593435" cy="583337"/>
          </a:xfrm>
          <a:prstGeom prst="rect">
            <a:avLst/>
          </a:prstGeom>
        </p:spPr>
        <p:txBody>
          <a:bodyPr wrap="square">
            <a:spAutoFit/>
          </a:bodyPr>
          <a:lstStyle/>
          <a:p>
            <a:pPr algn="l"/>
            <a:r>
              <a:rPr lang="zh-CN" altLang="en-US" sz="1600" b="1" dirty="0">
                <a:solidFill>
                  <a:schemeClr val="bg1"/>
                </a:solidFill>
                <a:latin typeface="微软雅黑" panose="020B0503020204020204" charset="-122"/>
                <a:ea typeface="微软雅黑" panose="020B0503020204020204" charset="-122"/>
                <a:sym typeface="+mn-ea"/>
              </a:rPr>
              <a:t>如遇供气突然中断，应将燃具开关、户内总阀关闭，直至接到正常供气通知，方可恢复使用</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3073"/>
          <p:cNvSpPr>
            <a:spLocks noGrp="1" noChangeArrowheads="1"/>
          </p:cNvSpPr>
          <p:nvPr>
            <p:ph type="ctrTitle"/>
          </p:nvPr>
        </p:nvSpPr>
        <p:spPr>
          <a:xfrm>
            <a:off x="588891" y="1125644"/>
            <a:ext cx="10979257" cy="5295718"/>
          </a:xfrm>
        </p:spPr>
        <p:txBody>
          <a:bodyPr anchor="ctr"/>
          <a:lstStyle/>
          <a:p>
            <a:pPr algn="l"/>
            <a:r>
              <a:rPr lang="zh-CN" altLang="en-US" sz="2000" dirty="0"/>
              <a:t>201</a:t>
            </a:r>
            <a:r>
              <a:rPr lang="en-US" altLang="zh-CN" sz="2000" dirty="0"/>
              <a:t>6</a:t>
            </a:r>
            <a:r>
              <a:rPr lang="zh-CN" altLang="en-US" sz="2000" dirty="0"/>
              <a:t>年8月18日上午9时左右，郑州市某公寓住宅楼发生燃气爆炸，爆炸引起火灾，造成</a:t>
            </a:r>
            <a:r>
              <a:rPr lang="zh-CN" altLang="en-US" sz="2000" dirty="0">
                <a:solidFill>
                  <a:srgbClr val="FF0000"/>
                </a:solidFill>
              </a:rPr>
              <a:t>7人受伤，其中4人伤势严重</a:t>
            </a:r>
            <a:r>
              <a:rPr lang="zh-CN" altLang="en-US" sz="2000" dirty="0"/>
              <a:t>。记者在现场看到，该楼层共计20多户，爆炸导致一半左右住户家的防盗门严重变形，两部电梯门也被扭曲，楼道玻璃碎裂，天花板破损露出管线。爆炸的1017房间的阳台一片狼藉，推拉门、阳台玻璃、窗框等都飞了出去，楼下的南关街马路上到处都是飞落的玻璃窗框等杂物。飞落的玻璃等杂物还砸伤两名大人和一个小孩，三人也被送往郑州市第一人民医院救治。郑州华润燃气股份有限公司查爆炸原因初步查明是因为</a:t>
            </a:r>
            <a:r>
              <a:rPr lang="zh-CN" altLang="en-US" sz="2000" dirty="0">
                <a:solidFill>
                  <a:srgbClr val="FF0000"/>
                </a:solidFill>
              </a:rPr>
              <a:t>软管脱落造成的天然气泄露</a:t>
            </a:r>
            <a:r>
              <a:rPr lang="zh-CN" altLang="en-US" sz="2000" dirty="0"/>
              <a:t>。华润燃气工作人员说，该住户</a:t>
            </a:r>
            <a:r>
              <a:rPr lang="zh-CN" altLang="en-US" sz="2000" dirty="0">
                <a:solidFill>
                  <a:srgbClr val="FF0000"/>
                </a:solidFill>
              </a:rPr>
              <a:t>使用的燃气软管较长，中间违规使用了一个三通接头</a:t>
            </a:r>
            <a:r>
              <a:rPr lang="zh-CN" altLang="en-US" sz="2000" dirty="0"/>
              <a:t>，而且该住户的厨房是敞开式的，没有按规定封闭。</a:t>
            </a:r>
            <a:br>
              <a:rPr lang="zh-CN" altLang="en-US" sz="2000" dirty="0"/>
            </a:br>
            <a:r>
              <a:rPr lang="zh-CN" altLang="en-US" sz="2000" dirty="0">
                <a:solidFill>
                  <a:srgbClr val="FF0000"/>
                </a:solidFill>
              </a:rPr>
              <a:t>该案例的法律责任是：</a:t>
            </a:r>
            <a:br>
              <a:rPr lang="zh-CN" altLang="en-US" sz="2000" dirty="0"/>
            </a:br>
            <a:r>
              <a:rPr lang="zh-CN" altLang="en-US" sz="2000" dirty="0">
                <a:solidFill>
                  <a:srgbClr val="FF0000"/>
                </a:solidFill>
              </a:rPr>
              <a:t>因用户违规使用胶管接头，造成事故，一切损失由该用户负责。</a:t>
            </a:r>
            <a:br>
              <a:rPr lang="zh-CN" altLang="en-US" sz="2000" dirty="0"/>
            </a:br>
            <a:r>
              <a:rPr lang="zh-CN" altLang="en-US" sz="2000" dirty="0"/>
              <a:t>为避免该类事故发生，用户应掌握的安全使用常识：</a:t>
            </a:r>
            <a:r>
              <a:rPr lang="zh-CN" altLang="en-US" sz="2000" dirty="0">
                <a:solidFill>
                  <a:srgbClr val="FF0000"/>
                </a:solidFill>
              </a:rPr>
              <a:t>胶管使用一般不宜超过2米</a:t>
            </a:r>
            <a:r>
              <a:rPr lang="zh-CN" altLang="en-US" sz="2000" dirty="0"/>
              <a:t>，连接处用卡箍卡牢，为防止老化、龟裂或破损，</a:t>
            </a:r>
            <a:r>
              <a:rPr lang="zh-CN" altLang="en-US" sz="2000" dirty="0">
                <a:solidFill>
                  <a:srgbClr val="FF0000"/>
                </a:solidFill>
              </a:rPr>
              <a:t>最好</a:t>
            </a:r>
            <a:r>
              <a:rPr lang="en-US" altLang="zh-CN" sz="2000" dirty="0">
                <a:solidFill>
                  <a:srgbClr val="FF0000"/>
                </a:solidFill>
              </a:rPr>
              <a:t>18</a:t>
            </a:r>
            <a:r>
              <a:rPr lang="zh-CN" altLang="zh-CN" sz="2000" dirty="0">
                <a:solidFill>
                  <a:srgbClr val="FF0000"/>
                </a:solidFill>
              </a:rPr>
              <a:t>个月内</a:t>
            </a:r>
            <a:r>
              <a:rPr lang="zh-CN" altLang="en-US" sz="2000" dirty="0">
                <a:solidFill>
                  <a:srgbClr val="FF0000"/>
                </a:solidFill>
              </a:rPr>
              <a:t>更换一次</a:t>
            </a:r>
            <a:r>
              <a:rPr lang="zh-CN" altLang="en-US" sz="2000" dirty="0"/>
              <a:t>。清理灶具时，要防止胶管脱落，避免出现打弯、受压现象，并注意使用时不要距离炉面过近，造成火焰烧烤而加剧老化。禁止将胶管穿墙、门窗及地面使用或将胶管包起来以及连接多个接头，这样在泄漏时都不易发现而造成安全事故。使用燃气的房间不能住人。</a:t>
            </a:r>
            <a:endParaRPr lang="zh-CN" altLang="en-US" sz="2000" dirty="0"/>
          </a:p>
        </p:txBody>
      </p:sp>
      <p:sp>
        <p:nvSpPr>
          <p:cNvPr id="3"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4" name="文本框 3"/>
          <p:cNvSpPr txBox="1"/>
          <p:nvPr/>
        </p:nvSpPr>
        <p:spPr>
          <a:xfrm>
            <a:off x="587214" y="435896"/>
            <a:ext cx="205375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案例</a:t>
            </a:r>
            <a:r>
              <a:rPr lang="en-US" altLang="zh-CN" sz="2800" b="1" dirty="0">
                <a:solidFill>
                  <a:srgbClr val="3A3A3A"/>
                </a:solidFill>
                <a:latin typeface="微软雅黑" panose="020B0503020204020204" charset="-122"/>
                <a:ea typeface="微软雅黑" panose="020B0503020204020204" charset="-122"/>
              </a:rPr>
              <a:t>1</a:t>
            </a:r>
            <a:endParaRPr lang="zh-CN" altLang="en-US" sz="2800" b="1" dirty="0">
              <a:solidFill>
                <a:srgbClr val="3A3A3A"/>
              </a:solidFill>
              <a:latin typeface="微软雅黑" panose="020B0503020204020204" charset="-122"/>
              <a:ea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6825" y="1673277"/>
            <a:ext cx="12182796" cy="445532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dirty="0"/>
          </a:p>
        </p:txBody>
      </p:sp>
      <p:grpSp>
        <p:nvGrpSpPr>
          <p:cNvPr id="57" name="组合 56"/>
          <p:cNvGrpSpPr/>
          <p:nvPr/>
        </p:nvGrpSpPr>
        <p:grpSpPr>
          <a:xfrm>
            <a:off x="486982" y="2240536"/>
            <a:ext cx="501865" cy="439637"/>
            <a:chOff x="454879" y="2310581"/>
            <a:chExt cx="402308" cy="352425"/>
          </a:xfrm>
        </p:grpSpPr>
        <p:sp>
          <p:nvSpPr>
            <p:cNvPr id="18" name="矩形 17"/>
            <p:cNvSpPr/>
            <p:nvPr/>
          </p:nvSpPr>
          <p:spPr>
            <a:xfrm>
              <a:off x="454879"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11</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grpSp>
        <p:nvGrpSpPr>
          <p:cNvPr id="62" name="组合 61"/>
          <p:cNvGrpSpPr/>
          <p:nvPr/>
        </p:nvGrpSpPr>
        <p:grpSpPr>
          <a:xfrm>
            <a:off x="486983" y="3694662"/>
            <a:ext cx="501865" cy="439637"/>
            <a:chOff x="454880" y="2310581"/>
            <a:chExt cx="402308" cy="352425"/>
          </a:xfrm>
        </p:grpSpPr>
        <p:sp>
          <p:nvSpPr>
            <p:cNvPr id="63" name="矩形 62"/>
            <p:cNvSpPr/>
            <p:nvPr/>
          </p:nvSpPr>
          <p:spPr>
            <a:xfrm>
              <a:off x="454880" y="2326487"/>
              <a:ext cx="402308"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12</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a:p>
          </p:txBody>
        </p:sp>
      </p:grpSp>
      <p:grpSp>
        <p:nvGrpSpPr>
          <p:cNvPr id="73" name="组合 72"/>
          <p:cNvGrpSpPr/>
          <p:nvPr/>
        </p:nvGrpSpPr>
        <p:grpSpPr>
          <a:xfrm>
            <a:off x="486985" y="5190681"/>
            <a:ext cx="501865" cy="439637"/>
            <a:chOff x="454881" y="2310581"/>
            <a:chExt cx="402309" cy="352425"/>
          </a:xfrm>
        </p:grpSpPr>
        <p:sp>
          <p:nvSpPr>
            <p:cNvPr id="74" name="矩形 73"/>
            <p:cNvSpPr/>
            <p:nvPr/>
          </p:nvSpPr>
          <p:spPr>
            <a:xfrm>
              <a:off x="454881" y="2326487"/>
              <a:ext cx="402309" cy="320614"/>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13</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800" b="1">
                <a:latin typeface="微软雅黑" panose="020B0503020204020204" charset="-122"/>
                <a:ea typeface="微软雅黑" panose="020B0503020204020204" charset="-122"/>
              </a:endParaRPr>
            </a:p>
          </p:txBody>
        </p:sp>
      </p:grpSp>
      <p:pic>
        <p:nvPicPr>
          <p:cNvPr id="77" name="图片 76" descr="G:\zxl\培训课件\制作张新磊\天然气安全\新建文件夹\267814-1G02P6464629.jpg267814-1G02P6464629"/>
          <p:cNvPicPr>
            <a:picLocks noChangeAspect="1"/>
          </p:cNvPicPr>
          <p:nvPr/>
        </p:nvPicPr>
        <p:blipFill>
          <a:blip r:embed="rId1"/>
          <a:srcRect/>
          <a:stretch>
            <a:fillRect/>
          </a:stretch>
        </p:blipFill>
        <p:spPr>
          <a:xfrm>
            <a:off x="6827869" y="1814826"/>
            <a:ext cx="5362385" cy="4180477"/>
          </a:xfrm>
          <a:prstGeom prst="rect">
            <a:avLst/>
          </a:prstGeom>
        </p:spPr>
      </p:pic>
      <p:sp>
        <p:nvSpPr>
          <p:cNvPr id="78" name="矩形 77"/>
          <p:cNvSpPr/>
          <p:nvPr/>
        </p:nvSpPr>
        <p:spPr>
          <a:xfrm>
            <a:off x="1068129" y="1998270"/>
            <a:ext cx="5813059" cy="945146"/>
          </a:xfrm>
          <a:prstGeom prst="rect">
            <a:avLst/>
          </a:prstGeom>
        </p:spPr>
        <p:txBody>
          <a:bodyPr wrap="square">
            <a:spAutoFit/>
          </a:bodyPr>
          <a:lstStyle/>
          <a:p>
            <a:pPr>
              <a:lnSpc>
                <a:spcPts val="2220"/>
              </a:lnSpc>
            </a:pPr>
            <a:r>
              <a:rPr lang="zh-CN" altLang="en-US" sz="1600" b="1" dirty="0">
                <a:solidFill>
                  <a:schemeClr val="bg1"/>
                </a:solidFill>
                <a:latin typeface="微软雅黑" panose="020B0503020204020204" charset="-122"/>
                <a:ea typeface="微软雅黑" panose="020B0503020204020204" charset="-122"/>
                <a:sym typeface="+mn-ea"/>
              </a:rPr>
              <a:t>经常检查胶管是否破裂、老化损坏。胶管和包箍是否脱落。将破裂、老化的管剪去或换接新管，固定好胶管，以免造成漏气，引起中毒，爆炸等事故</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0" name="矩形 79"/>
          <p:cNvSpPr/>
          <p:nvPr/>
        </p:nvSpPr>
        <p:spPr>
          <a:xfrm>
            <a:off x="1068131" y="3625773"/>
            <a:ext cx="5675318" cy="660142"/>
          </a:xfrm>
          <a:prstGeom prst="rect">
            <a:avLst/>
          </a:prstGeom>
        </p:spPr>
        <p:txBody>
          <a:bodyPr wrap="square">
            <a:spAutoFit/>
          </a:bodyPr>
          <a:lstStyle/>
          <a:p>
            <a:pPr>
              <a:lnSpc>
                <a:spcPts val="2220"/>
              </a:lnSpc>
            </a:pPr>
            <a:r>
              <a:rPr lang="zh-CN" altLang="en-US" sz="1600" b="1" dirty="0">
                <a:solidFill>
                  <a:schemeClr val="bg1"/>
                </a:solidFill>
                <a:latin typeface="微软雅黑" panose="020B0503020204020204" charset="-122"/>
                <a:ea typeface="微软雅黑" panose="020B0503020204020204" charset="-122"/>
                <a:sym typeface="+mn-ea"/>
              </a:rPr>
              <a:t>厨房油烟腐蚀较重，燃气管道应定期刷黄油，避免出现严重锈蚀，造成安全隐患</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2" name="矩形 81"/>
          <p:cNvSpPr/>
          <p:nvPr/>
        </p:nvSpPr>
        <p:spPr>
          <a:xfrm>
            <a:off x="1068131" y="5206941"/>
            <a:ext cx="5675318" cy="375773"/>
          </a:xfrm>
          <a:prstGeom prst="rect">
            <a:avLst/>
          </a:prstGeom>
        </p:spPr>
        <p:txBody>
          <a:bodyPr wrap="square">
            <a:spAutoFit/>
          </a:bodyPr>
          <a:lstStyle/>
          <a:p>
            <a:pPr>
              <a:lnSpc>
                <a:spcPts val="2220"/>
              </a:lnSpc>
            </a:pPr>
            <a:r>
              <a:rPr lang="zh-CN" altLang="en-US" sz="1600" b="1" dirty="0">
                <a:solidFill>
                  <a:schemeClr val="bg1"/>
                </a:solidFill>
                <a:latin typeface="微软雅黑" panose="020B0503020204020204" charset="-122"/>
                <a:ea typeface="微软雅黑" panose="020B0503020204020204" charset="-122"/>
                <a:sym typeface="+mn-ea"/>
              </a:rPr>
              <a:t>球阀手柄处螺丝易松动漏气，应注意拧紧螺丝</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6022054" y="1355980"/>
            <a:ext cx="1184403" cy="1184403"/>
          </a:xfrm>
          <a:prstGeom prst="rtTriangle">
            <a:avLst/>
          </a:prstGeom>
          <a:solidFill>
            <a:schemeClr val="tx1">
              <a:lumMod val="65000"/>
              <a:lumOff val="35000"/>
            </a:schemeClr>
          </a:solidFill>
          <a:ln w="25400" cap="flat" cmpd="sng" algn="ctr">
            <a:noFill/>
            <a:prstDash val="solid"/>
          </a:ln>
          <a:effectLst/>
        </p:spPr>
        <p:txBody>
          <a:bodyPr rtlCol="0" anchor="ctr"/>
          <a:lstStyle/>
          <a:p>
            <a:pPr algn="ctr"/>
            <a:endParaRPr lang="zh-CN" altLang="en-US" sz="2160"/>
          </a:p>
        </p:txBody>
      </p:sp>
      <p:sp>
        <p:nvSpPr>
          <p:cNvPr id="9" name="直角三角形 8"/>
          <p:cNvSpPr/>
          <p:nvPr/>
        </p:nvSpPr>
        <p:spPr>
          <a:xfrm flipH="1">
            <a:off x="4861605" y="2540382"/>
            <a:ext cx="1184403" cy="1184403"/>
          </a:xfrm>
          <a:prstGeom prst="rtTriangle">
            <a:avLst/>
          </a:prstGeom>
          <a:solidFill>
            <a:srgbClr val="FFC000"/>
          </a:solidFill>
          <a:ln w="25400" cap="flat" cmpd="sng" algn="ctr">
            <a:noFill/>
            <a:prstDash val="solid"/>
          </a:ln>
          <a:effectLst/>
        </p:spPr>
        <p:txBody>
          <a:bodyPr rtlCol="0" anchor="ctr"/>
          <a:lstStyle/>
          <a:p>
            <a:pPr algn="ctr"/>
            <a:endParaRPr lang="zh-CN" altLang="en-US" sz="2160"/>
          </a:p>
        </p:txBody>
      </p:sp>
      <p:sp>
        <p:nvSpPr>
          <p:cNvPr id="10" name="直角三角形 9"/>
          <p:cNvSpPr/>
          <p:nvPr/>
        </p:nvSpPr>
        <p:spPr>
          <a:xfrm>
            <a:off x="6022054" y="3733047"/>
            <a:ext cx="1184403" cy="1184403"/>
          </a:xfrm>
          <a:prstGeom prst="rtTriangle">
            <a:avLst/>
          </a:prstGeom>
          <a:solidFill>
            <a:schemeClr val="tx1">
              <a:lumMod val="50000"/>
              <a:lumOff val="50000"/>
            </a:schemeClr>
          </a:solidFill>
          <a:ln w="25400" cap="flat" cmpd="sng" algn="ctr">
            <a:noFill/>
            <a:prstDash val="solid"/>
          </a:ln>
          <a:effectLst/>
        </p:spPr>
        <p:txBody>
          <a:bodyPr rtlCol="0" anchor="ctr"/>
          <a:lstStyle/>
          <a:p>
            <a:pPr algn="ctr"/>
            <a:endParaRPr lang="zh-CN" altLang="en-US" sz="2160"/>
          </a:p>
        </p:txBody>
      </p:sp>
      <p:sp>
        <p:nvSpPr>
          <p:cNvPr id="11" name="直角三角形 10"/>
          <p:cNvSpPr/>
          <p:nvPr/>
        </p:nvSpPr>
        <p:spPr>
          <a:xfrm flipH="1">
            <a:off x="4861605" y="4917451"/>
            <a:ext cx="1184403" cy="1184403"/>
          </a:xfrm>
          <a:prstGeom prst="rtTriangle">
            <a:avLst/>
          </a:prstGeom>
          <a:solidFill>
            <a:schemeClr val="tx1">
              <a:lumMod val="75000"/>
              <a:lumOff val="25000"/>
            </a:schemeClr>
          </a:solidFill>
          <a:ln w="25400" cap="flat" cmpd="sng" algn="ctr">
            <a:noFill/>
            <a:prstDash val="solid"/>
          </a:ln>
          <a:effectLst/>
        </p:spPr>
        <p:txBody>
          <a:bodyPr rtlCol="0" anchor="ctr"/>
          <a:lstStyle/>
          <a:p>
            <a:pPr algn="ctr"/>
            <a:endParaRPr lang="zh-CN" altLang="en-US" sz="2160"/>
          </a:p>
        </p:txBody>
      </p:sp>
      <p:sp>
        <p:nvSpPr>
          <p:cNvPr id="12" name="矩形 11"/>
          <p:cNvSpPr/>
          <p:nvPr/>
        </p:nvSpPr>
        <p:spPr>
          <a:xfrm>
            <a:off x="6099379" y="1948181"/>
            <a:ext cx="527504" cy="424566"/>
          </a:xfrm>
          <a:prstGeom prst="rect">
            <a:avLst/>
          </a:prstGeom>
        </p:spPr>
        <p:txBody>
          <a:bodyPr wrap="none">
            <a:spAutoFit/>
          </a:bodyPr>
          <a:lstStyle/>
          <a:p>
            <a:pPr algn="ctr">
              <a:defRPr/>
            </a:pPr>
            <a:r>
              <a:rPr lang="en-US" altLang="zh-CN" sz="2160" b="1" dirty="0">
                <a:solidFill>
                  <a:sysClr val="window" lastClr="FFFFFF"/>
                </a:solidFill>
                <a:latin typeface="微软雅黑" panose="020B0503020204020204" charset="-122"/>
                <a:ea typeface="微软雅黑" panose="020B0503020204020204" charset="-122"/>
              </a:rPr>
              <a:t>01</a:t>
            </a:r>
            <a:endParaRPr lang="en-US" altLang="zh-CN" sz="2160" b="1" dirty="0">
              <a:solidFill>
                <a:sysClr val="window" lastClr="FFFFFF"/>
              </a:solidFill>
              <a:latin typeface="微软雅黑" panose="020B0503020204020204" charset="-122"/>
              <a:ea typeface="微软雅黑" panose="020B0503020204020204" charset="-122"/>
            </a:endParaRPr>
          </a:p>
        </p:txBody>
      </p:sp>
      <p:sp>
        <p:nvSpPr>
          <p:cNvPr id="13" name="矩形 12"/>
          <p:cNvSpPr/>
          <p:nvPr/>
        </p:nvSpPr>
        <p:spPr>
          <a:xfrm>
            <a:off x="5461723" y="3129139"/>
            <a:ext cx="527504" cy="424566"/>
          </a:xfrm>
          <a:prstGeom prst="rect">
            <a:avLst/>
          </a:prstGeom>
        </p:spPr>
        <p:txBody>
          <a:bodyPr wrap="none">
            <a:spAutoFit/>
          </a:bodyPr>
          <a:lstStyle/>
          <a:p>
            <a:pPr algn="ctr">
              <a:defRPr/>
            </a:pPr>
            <a:r>
              <a:rPr lang="en-US" altLang="zh-CN" sz="2160" b="1" dirty="0">
                <a:solidFill>
                  <a:sysClr val="window" lastClr="FFFFFF"/>
                </a:solidFill>
                <a:latin typeface="微软雅黑" panose="020B0503020204020204" charset="-122"/>
                <a:ea typeface="微软雅黑" panose="020B0503020204020204" charset="-122"/>
              </a:rPr>
              <a:t>02</a:t>
            </a:r>
            <a:endParaRPr lang="en-US" altLang="zh-CN" sz="2160" b="1" dirty="0">
              <a:solidFill>
                <a:sysClr val="window" lastClr="FFFFFF"/>
              </a:solidFill>
              <a:latin typeface="微软雅黑" panose="020B0503020204020204" charset="-122"/>
              <a:ea typeface="微软雅黑" panose="020B0503020204020204" charset="-122"/>
            </a:endParaRPr>
          </a:p>
        </p:txBody>
      </p:sp>
      <p:sp>
        <p:nvSpPr>
          <p:cNvPr id="14" name="矩形 13"/>
          <p:cNvSpPr/>
          <p:nvPr/>
        </p:nvSpPr>
        <p:spPr>
          <a:xfrm>
            <a:off x="6099379" y="4325249"/>
            <a:ext cx="527504" cy="424566"/>
          </a:xfrm>
          <a:prstGeom prst="rect">
            <a:avLst/>
          </a:prstGeom>
        </p:spPr>
        <p:txBody>
          <a:bodyPr wrap="none">
            <a:spAutoFit/>
          </a:bodyPr>
          <a:lstStyle/>
          <a:p>
            <a:pPr algn="ctr">
              <a:defRPr/>
            </a:pPr>
            <a:r>
              <a:rPr lang="en-US" altLang="zh-CN" sz="2160" b="1" dirty="0">
                <a:solidFill>
                  <a:sysClr val="window" lastClr="FFFFFF"/>
                </a:solidFill>
                <a:latin typeface="微软雅黑" panose="020B0503020204020204" charset="-122"/>
                <a:ea typeface="微软雅黑" panose="020B0503020204020204" charset="-122"/>
              </a:rPr>
              <a:t>03</a:t>
            </a:r>
            <a:endParaRPr lang="en-US" altLang="zh-CN" sz="2160" b="1" dirty="0">
              <a:solidFill>
                <a:sysClr val="window" lastClr="FFFFFF"/>
              </a:solidFill>
              <a:latin typeface="微软雅黑" panose="020B0503020204020204" charset="-122"/>
              <a:ea typeface="微软雅黑" panose="020B0503020204020204" charset="-122"/>
            </a:endParaRPr>
          </a:p>
        </p:txBody>
      </p:sp>
      <p:sp>
        <p:nvSpPr>
          <p:cNvPr id="15" name="矩形 14"/>
          <p:cNvSpPr/>
          <p:nvPr/>
        </p:nvSpPr>
        <p:spPr>
          <a:xfrm>
            <a:off x="5507177" y="5528848"/>
            <a:ext cx="527504" cy="424566"/>
          </a:xfrm>
          <a:prstGeom prst="rect">
            <a:avLst/>
          </a:prstGeom>
        </p:spPr>
        <p:txBody>
          <a:bodyPr wrap="none">
            <a:spAutoFit/>
          </a:bodyPr>
          <a:lstStyle/>
          <a:p>
            <a:pPr algn="ctr">
              <a:defRPr/>
            </a:pPr>
            <a:r>
              <a:rPr lang="en-US" altLang="zh-CN" sz="2160" b="1" dirty="0">
                <a:solidFill>
                  <a:sysClr val="window" lastClr="FFFFFF"/>
                </a:solidFill>
                <a:latin typeface="微软雅黑" panose="020B0503020204020204" charset="-122"/>
                <a:ea typeface="微软雅黑" panose="020B0503020204020204" charset="-122"/>
              </a:rPr>
              <a:t>04</a:t>
            </a:r>
            <a:endParaRPr lang="en-US" altLang="zh-CN" sz="2160" b="1" dirty="0">
              <a:solidFill>
                <a:sysClr val="window" lastClr="FFFFFF"/>
              </a:solidFill>
              <a:latin typeface="微软雅黑" panose="020B0503020204020204" charset="-122"/>
              <a:ea typeface="微软雅黑" panose="020B0503020204020204" charset="-122"/>
            </a:endParaRPr>
          </a:p>
        </p:txBody>
      </p:sp>
      <p:sp>
        <p:nvSpPr>
          <p:cNvPr id="16" name="TextBox 15"/>
          <p:cNvSpPr txBox="1"/>
          <p:nvPr/>
        </p:nvSpPr>
        <p:spPr bwMode="auto">
          <a:xfrm>
            <a:off x="1017984" y="1745003"/>
            <a:ext cx="4492775" cy="921660"/>
          </a:xfrm>
          <a:prstGeom prst="rect">
            <a:avLst/>
          </a:prstGeom>
          <a:noFill/>
        </p:spPr>
        <p:txBody>
          <a:bodyPr wrap="square">
            <a:spAutoFit/>
          </a:bodyPr>
          <a:lstStyle/>
          <a:p>
            <a:pPr>
              <a:lnSpc>
                <a:spcPct val="150000"/>
              </a:lnSpc>
            </a:pPr>
            <a:r>
              <a:rPr lang="zh-CN" altLang="en-US" sz="1800" b="1" dirty="0">
                <a:solidFill>
                  <a:srgbClr val="FFC001"/>
                </a:solidFill>
                <a:latin typeface="微软雅黑" panose="020B0503020204020204" charset="-122"/>
                <a:ea typeface="微软雅黑" panose="020B0503020204020204" charset="-122"/>
                <a:sym typeface="+mn-ea"/>
              </a:rPr>
              <a:t>闻。</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天然气都是经过了加臭的，如果泄漏量稍微大点，都可以通过鼻子闻到臭味</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7" name="TextBox 16"/>
          <p:cNvSpPr txBox="1"/>
          <p:nvPr/>
        </p:nvSpPr>
        <p:spPr bwMode="auto">
          <a:xfrm>
            <a:off x="6613958" y="2843124"/>
            <a:ext cx="4721286" cy="921660"/>
          </a:xfrm>
          <a:prstGeom prst="rect">
            <a:avLst/>
          </a:prstGeom>
          <a:noFill/>
        </p:spPr>
        <p:txBody>
          <a:bodyPr wrap="square">
            <a:spAutoFit/>
          </a:bodyPr>
          <a:lstStyle/>
          <a:p>
            <a:pPr>
              <a:lnSpc>
                <a:spcPct val="150000"/>
              </a:lnSpc>
            </a:pPr>
            <a:r>
              <a:rPr lang="zh-CN" altLang="en-US" sz="1800" b="1" dirty="0">
                <a:solidFill>
                  <a:srgbClr val="FFC001"/>
                </a:solidFill>
                <a:latin typeface="微软雅黑" panose="020B0503020204020204" charset="-122"/>
                <a:ea typeface="微软雅黑" panose="020B0503020204020204" charset="-122"/>
                <a:sym typeface="+mn-ea"/>
              </a:rPr>
              <a:t>听。</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如果漏气严重，在较远处就可以听到嗤嗤的泄漏声</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8" name="TextBox 17"/>
          <p:cNvSpPr txBox="1"/>
          <p:nvPr/>
        </p:nvSpPr>
        <p:spPr bwMode="auto">
          <a:xfrm>
            <a:off x="635863" y="4034553"/>
            <a:ext cx="4848236" cy="921660"/>
          </a:xfrm>
          <a:prstGeom prst="rect">
            <a:avLst/>
          </a:prstGeom>
          <a:noFill/>
        </p:spPr>
        <p:txBody>
          <a:bodyPr wrap="square">
            <a:spAutoFit/>
          </a:bodyPr>
          <a:lstStyle/>
          <a:p>
            <a:pPr fontAlgn="auto">
              <a:lnSpc>
                <a:spcPct val="150000"/>
              </a:lnSpc>
            </a:pPr>
            <a:r>
              <a:rPr lang="zh-CN" altLang="en-US" sz="1800" b="1" dirty="0">
                <a:solidFill>
                  <a:srgbClr val="FFC001"/>
                </a:solidFill>
                <a:latin typeface="微软雅黑" panose="020B0503020204020204" charset="-122"/>
                <a:ea typeface="微软雅黑" panose="020B0503020204020204" charset="-122"/>
                <a:sym typeface="+mn-ea"/>
              </a:rPr>
              <a:t>看。</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燃气设备关闭后，流量计如果走字，说明有漏气的地方</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 name="TextBox 18"/>
          <p:cNvSpPr txBox="1"/>
          <p:nvPr/>
        </p:nvSpPr>
        <p:spPr bwMode="auto">
          <a:xfrm>
            <a:off x="6578411" y="5196784"/>
            <a:ext cx="4975187" cy="921660"/>
          </a:xfrm>
          <a:prstGeom prst="rect">
            <a:avLst/>
          </a:prstGeom>
          <a:noFill/>
        </p:spPr>
        <p:txBody>
          <a:bodyPr wrap="square">
            <a:spAutoFit/>
          </a:bodyPr>
          <a:lstStyle/>
          <a:p>
            <a:pPr fontAlgn="auto">
              <a:lnSpc>
                <a:spcPct val="150000"/>
              </a:lnSpc>
            </a:pPr>
            <a:r>
              <a:rPr lang="zh-CN" altLang="en-US" sz="1800" b="1" dirty="0">
                <a:solidFill>
                  <a:srgbClr val="FFC001"/>
                </a:solidFill>
                <a:latin typeface="微软雅黑" panose="020B0503020204020204" charset="-122"/>
                <a:ea typeface="微软雅黑" panose="020B0503020204020204" charset="-122"/>
                <a:sym typeface="+mn-ea"/>
              </a:rPr>
              <a:t>检。</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用肥皂水涂刷在管道连接处检漏，如果发现有气泡出现，说明有泄漏点 </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1" name="矩形 20"/>
          <p:cNvSpPr>
            <a:spLocks noChangeArrowheads="1"/>
          </p:cNvSpPr>
          <p:nvPr/>
        </p:nvSpPr>
        <p:spPr bwMode="auto">
          <a:xfrm>
            <a:off x="30227" y="328809"/>
            <a:ext cx="1265282" cy="429659"/>
          </a:xfrm>
          <a:prstGeom prst="rect">
            <a:avLst/>
          </a:prstGeom>
          <a:solidFill>
            <a:srgbClr val="0164D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22" name="矩形 21"/>
          <p:cNvSpPr>
            <a:spLocks noChangeArrowheads="1"/>
          </p:cNvSpPr>
          <p:nvPr/>
        </p:nvSpPr>
        <p:spPr bwMode="auto">
          <a:xfrm>
            <a:off x="1366592" y="328809"/>
            <a:ext cx="72664" cy="429659"/>
          </a:xfrm>
          <a:prstGeom prst="rect">
            <a:avLst/>
          </a:prstGeom>
          <a:solidFill>
            <a:srgbClr val="E0372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23" name="矩形 22"/>
          <p:cNvSpPr>
            <a:spLocks noChangeArrowheads="1"/>
          </p:cNvSpPr>
          <p:nvPr/>
        </p:nvSpPr>
        <p:spPr bwMode="auto">
          <a:xfrm>
            <a:off x="1504021" y="530999"/>
            <a:ext cx="63185" cy="224308"/>
          </a:xfrm>
          <a:prstGeom prst="rect">
            <a:avLst/>
          </a:prstGeom>
          <a:solidFill>
            <a:srgbClr val="FFC0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24" name="矩形 23"/>
          <p:cNvSpPr/>
          <p:nvPr/>
        </p:nvSpPr>
        <p:spPr>
          <a:xfrm>
            <a:off x="1728343" y="283323"/>
            <a:ext cx="3414986" cy="523016"/>
          </a:xfrm>
          <a:prstGeom prst="rect">
            <a:avLst/>
          </a:prstGeom>
        </p:spPr>
        <p:txBody>
          <a:bodyPr wrap="none">
            <a:spAutoFit/>
          </a:bodyPr>
          <a:lstStyle/>
          <a:p>
            <a:pPr>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如何发现燃气泄漏？</a:t>
            </a:r>
            <a:endParaRPr lang="zh-CN" altLang="en-US" sz="2800" b="1" dirty="0">
              <a:solidFill>
                <a:schemeClr val="tx1">
                  <a:lumMod val="65000"/>
                  <a:lumOff val="35000"/>
                </a:schemeClr>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0227" y="328809"/>
            <a:ext cx="1265282" cy="429659"/>
          </a:xfrm>
          <a:prstGeom prst="rect">
            <a:avLst/>
          </a:prstGeom>
          <a:solidFill>
            <a:srgbClr val="0164D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5" name="矩形 4"/>
          <p:cNvSpPr>
            <a:spLocks noChangeArrowheads="1"/>
          </p:cNvSpPr>
          <p:nvPr/>
        </p:nvSpPr>
        <p:spPr bwMode="auto">
          <a:xfrm>
            <a:off x="1366592" y="328809"/>
            <a:ext cx="72664" cy="429659"/>
          </a:xfrm>
          <a:prstGeom prst="rect">
            <a:avLst/>
          </a:prstGeom>
          <a:solidFill>
            <a:srgbClr val="E0372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6" name="矩形 5"/>
          <p:cNvSpPr>
            <a:spLocks noChangeArrowheads="1"/>
          </p:cNvSpPr>
          <p:nvPr/>
        </p:nvSpPr>
        <p:spPr bwMode="auto">
          <a:xfrm>
            <a:off x="1504021" y="530999"/>
            <a:ext cx="63185" cy="224308"/>
          </a:xfrm>
          <a:prstGeom prst="rect">
            <a:avLst/>
          </a:prstGeom>
          <a:solidFill>
            <a:srgbClr val="FFC0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zh-CN" sz="1795">
              <a:solidFill>
                <a:prstClr val="white"/>
              </a:solidFill>
              <a:latin typeface="等线" panose="02010600030101010101" charset="-122"/>
              <a:ea typeface="等线" panose="02010600030101010101" charset="-122"/>
            </a:endParaRPr>
          </a:p>
        </p:txBody>
      </p:sp>
      <p:sp>
        <p:nvSpPr>
          <p:cNvPr id="7" name="矩形 6"/>
          <p:cNvSpPr/>
          <p:nvPr/>
        </p:nvSpPr>
        <p:spPr>
          <a:xfrm>
            <a:off x="1728344" y="283323"/>
            <a:ext cx="3056053" cy="523016"/>
          </a:xfrm>
          <a:prstGeom prst="rect">
            <a:avLst/>
          </a:prstGeom>
        </p:spPr>
        <p:txBody>
          <a:bodyPr wrap="none">
            <a:spAutoFit/>
          </a:bodyPr>
          <a:lstStyle/>
          <a:p>
            <a:pPr>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燃气泄漏应急处置</a:t>
            </a:r>
            <a:endParaRPr lang="zh-CN" altLang="en-US" sz="28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524148" y="1256244"/>
            <a:ext cx="3253358" cy="5201158"/>
            <a:chOff x="2941330" y="6248400"/>
            <a:chExt cx="5109578" cy="8232471"/>
          </a:xfrm>
        </p:grpSpPr>
        <p:sp>
          <p:nvSpPr>
            <p:cNvPr id="9" name="矩形 8"/>
            <p:cNvSpPr/>
            <p:nvPr/>
          </p:nvSpPr>
          <p:spPr>
            <a:xfrm>
              <a:off x="2941330" y="6674391"/>
              <a:ext cx="5086250"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lnSpc>
                  <a:spcPct val="150000"/>
                </a:lnSpc>
              </a:pPr>
              <a:endParaRPr lang="zh-CN" altLang="en-US" sz="895">
                <a:solidFill>
                  <a:prstClr val="white"/>
                </a:solidFill>
                <a:latin typeface="微软雅黑" panose="020B0503020204020204" charset="-122"/>
                <a:ea typeface="微软雅黑" panose="020B0503020204020204" charset="-122"/>
              </a:endParaRPr>
            </a:p>
          </p:txBody>
        </p:sp>
        <p:sp>
          <p:nvSpPr>
            <p:cNvPr id="8" name="矩形: 圆角 6"/>
            <p:cNvSpPr/>
            <p:nvPr/>
          </p:nvSpPr>
          <p:spPr>
            <a:xfrm>
              <a:off x="2964259" y="6248400"/>
              <a:ext cx="5086649" cy="1009650"/>
            </a:xfrm>
            <a:prstGeom prst="roundRect">
              <a:avLst/>
            </a:prstGeom>
            <a:gradFill>
              <a:gsLst>
                <a:gs pos="0">
                  <a:srgbClr val="E30000"/>
                </a:gs>
                <a:gs pos="100000">
                  <a:srgbClr val="760303"/>
                </a:gs>
              </a:gsLst>
              <a:lin ang="5400000" scaled="0"/>
            </a:gra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zh-CN" sz="1800" b="1" dirty="0">
                  <a:solidFill>
                    <a:schemeClr val="bg1"/>
                  </a:solidFill>
                  <a:latin typeface="微软雅黑" panose="020B0503020204020204" charset="-122"/>
                  <a:ea typeface="微软雅黑" panose="020B0503020204020204" charset="-122"/>
                  <a:sym typeface="+mn-ea"/>
                </a:rPr>
                <a:t>燃气泄漏处置</a:t>
              </a:r>
              <a:endParaRPr lang="zh-CN" altLang="zh-CN" sz="1800" b="1" dirty="0">
                <a:solidFill>
                  <a:schemeClr val="bg1"/>
                </a:solidFill>
                <a:latin typeface="微软雅黑" panose="020B0503020204020204" charset="-122"/>
                <a:ea typeface="微软雅黑" panose="020B0503020204020204" charset="-122"/>
                <a:sym typeface="+mn-ea"/>
              </a:endParaRPr>
            </a:p>
          </p:txBody>
        </p:sp>
        <p:sp>
          <p:nvSpPr>
            <p:cNvPr id="13" name="矩形 12"/>
            <p:cNvSpPr/>
            <p:nvPr/>
          </p:nvSpPr>
          <p:spPr>
            <a:xfrm>
              <a:off x="3118766" y="7719144"/>
              <a:ext cx="4730352" cy="6575283"/>
            </a:xfrm>
            <a:prstGeom prst="rect">
              <a:avLst/>
            </a:prstGeom>
          </p:spPr>
          <p:txBody>
            <a:bodyPr wrap="square">
              <a:spAutoFit/>
            </a:bodyPr>
            <a:lstStyle/>
            <a:p>
              <a:pPr marL="68580" algn="just">
                <a:lnSpc>
                  <a:spcPct val="150000"/>
                </a:lnSpc>
                <a:buFont typeface="Wingdings" panose="05000000000000000000" charset="0"/>
                <a:buChar char=""/>
              </a:pPr>
              <a:r>
                <a:rPr sz="1600" b="1" dirty="0">
                  <a:solidFill>
                    <a:srgbClr val="FF0000"/>
                  </a:solidFill>
                  <a:latin typeface="微软雅黑" panose="020B0503020204020204" charset="-122"/>
                  <a:ea typeface="微软雅黑" panose="020B0503020204020204" charset="-122"/>
                  <a:sym typeface="+mn-ea"/>
                </a:rPr>
                <a:t>立即关闭</a:t>
              </a:r>
              <a:r>
                <a:rPr sz="1600" b="1" dirty="0">
                  <a:solidFill>
                    <a:schemeClr val="tx1">
                      <a:lumMod val="75000"/>
                      <a:lumOff val="25000"/>
                    </a:schemeClr>
                  </a:solidFill>
                  <a:latin typeface="微软雅黑" panose="020B0503020204020204" charset="-122"/>
                  <a:ea typeface="微软雅黑" panose="020B0503020204020204" charset="-122"/>
                  <a:sym typeface="+mn-ea"/>
                </a:rPr>
                <a:t>燃气表表前阀门或上游气源</a:t>
              </a:r>
              <a:r>
                <a:rPr sz="1600" b="1" dirty="0">
                  <a:solidFill>
                    <a:srgbClr val="FF0000"/>
                  </a:solidFill>
                  <a:latin typeface="微软雅黑" panose="020B0503020204020204" charset="-122"/>
                  <a:ea typeface="微软雅黑" panose="020B0503020204020204" charset="-122"/>
                  <a:sym typeface="+mn-ea"/>
                </a:rPr>
                <a:t>阀门</a:t>
              </a:r>
              <a:r>
                <a:rPr sz="1600" b="1" dirty="0">
                  <a:solidFill>
                    <a:schemeClr val="tx1">
                      <a:lumMod val="75000"/>
                      <a:lumOff val="25000"/>
                    </a:schemeClr>
                  </a:solidFill>
                  <a:latin typeface="微软雅黑" panose="020B0503020204020204" charset="-122"/>
                  <a:ea typeface="微软雅黑" panose="020B0503020204020204" charset="-122"/>
                  <a:sym typeface="+mn-ea"/>
                </a:rPr>
                <a:t>，</a:t>
              </a:r>
              <a:r>
                <a:rPr sz="1600" b="1" dirty="0">
                  <a:solidFill>
                    <a:srgbClr val="FF0000"/>
                  </a:solidFill>
                  <a:latin typeface="微软雅黑" panose="020B0503020204020204" charset="-122"/>
                  <a:ea typeface="微软雅黑" panose="020B0503020204020204" charset="-122"/>
                  <a:sym typeface="+mn-ea"/>
                </a:rPr>
                <a:t>熄灭所有火种</a:t>
              </a:r>
              <a:r>
                <a:rPr sz="1600" b="1" dirty="0">
                  <a:solidFill>
                    <a:schemeClr val="tx1">
                      <a:lumMod val="75000"/>
                      <a:lumOff val="25000"/>
                    </a:schemeClr>
                  </a:solidFill>
                  <a:latin typeface="微软雅黑" panose="020B0503020204020204" charset="-122"/>
                  <a:ea typeface="微软雅黑" panose="020B0503020204020204" charset="-122"/>
                  <a:sym typeface="+mn-ea"/>
                </a:rPr>
                <a:t>。</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68580" algn="just">
                <a:lnSpc>
                  <a:spcPct val="150000"/>
                </a:lnSpc>
                <a:buFont typeface="Wingdings" panose="05000000000000000000" charset="0"/>
                <a:buChar char=""/>
              </a:pPr>
              <a:r>
                <a:rPr sz="1600" b="1" dirty="0">
                  <a:solidFill>
                    <a:srgbClr val="FF0000"/>
                  </a:solidFill>
                  <a:latin typeface="微软雅黑" panose="020B0503020204020204" charset="-122"/>
                  <a:ea typeface="微软雅黑" panose="020B0503020204020204" charset="-122"/>
                  <a:sym typeface="+mn-ea"/>
                </a:rPr>
                <a:t>迅速打开门窗</a:t>
              </a:r>
              <a:r>
                <a:rPr sz="1600" b="1" dirty="0">
                  <a:solidFill>
                    <a:schemeClr val="tx1">
                      <a:lumMod val="75000"/>
                      <a:lumOff val="25000"/>
                    </a:schemeClr>
                  </a:solidFill>
                  <a:latin typeface="微软雅黑" panose="020B0503020204020204" charset="-122"/>
                  <a:ea typeface="微软雅黑" panose="020B0503020204020204" charset="-122"/>
                  <a:sym typeface="+mn-ea"/>
                </a:rPr>
                <a:t>，免费获取更多安全精品资料，请关注微信公众号〔安全生产管理〕</a:t>
              </a:r>
              <a:r>
                <a:rPr lang="zh-CN" sz="1600" b="1" dirty="0">
                  <a:solidFill>
                    <a:schemeClr val="tx1">
                      <a:lumMod val="75000"/>
                      <a:lumOff val="25000"/>
                    </a:schemeClr>
                  </a:solidFill>
                  <a:latin typeface="微软雅黑" panose="020B0503020204020204" charset="-122"/>
                  <a:ea typeface="微软雅黑" panose="020B0503020204020204" charset="-122"/>
                  <a:sym typeface="+mn-ea"/>
                </a:rPr>
                <a:t>；</a:t>
              </a:r>
              <a:r>
                <a:rPr sz="1600" b="1" dirty="0">
                  <a:solidFill>
                    <a:schemeClr val="tx1">
                      <a:lumMod val="75000"/>
                      <a:lumOff val="25000"/>
                    </a:schemeClr>
                  </a:solidFill>
                  <a:latin typeface="微软雅黑" panose="020B0503020204020204" charset="-122"/>
                  <a:ea typeface="微软雅黑" panose="020B0503020204020204" charset="-122"/>
                  <a:sym typeface="+mn-ea"/>
                </a:rPr>
                <a:t>保持室内通风，让天然气自然散发到室外。</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68580" algn="just">
                <a:lnSpc>
                  <a:spcPct val="150000"/>
                </a:lnSpc>
                <a:buFont typeface="Wingdings" panose="05000000000000000000" charset="0"/>
                <a:buChar char=""/>
              </a:pPr>
              <a:r>
                <a:rPr sz="1600" b="1" dirty="0">
                  <a:solidFill>
                    <a:srgbClr val="FF0000"/>
                  </a:solidFill>
                  <a:latin typeface="微软雅黑" panose="020B0503020204020204" charset="-122"/>
                  <a:ea typeface="微软雅黑" panose="020B0503020204020204" charset="-122"/>
                  <a:sym typeface="+mn-ea"/>
                </a:rPr>
                <a:t>尽快疏散室内人员</a:t>
              </a:r>
              <a:r>
                <a:rPr sz="1600" b="1" dirty="0">
                  <a:solidFill>
                    <a:schemeClr val="tx1">
                      <a:lumMod val="75000"/>
                      <a:lumOff val="25000"/>
                    </a:schemeClr>
                  </a:solidFill>
                  <a:latin typeface="微软雅黑" panose="020B0503020204020204" charset="-122"/>
                  <a:ea typeface="微软雅黑" panose="020B0503020204020204" charset="-122"/>
                  <a:sym typeface="+mn-ea"/>
                </a:rPr>
                <a:t>到室外安全区域</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68580" algn="just">
                <a:lnSpc>
                  <a:spcPct val="150000"/>
                </a:lnSpc>
                <a:buFont typeface="Wingdings" panose="05000000000000000000" charset="0"/>
                <a:buChar char=""/>
              </a:pPr>
              <a:r>
                <a:rPr sz="1600" b="1" dirty="0" err="1">
                  <a:solidFill>
                    <a:schemeClr val="tx1">
                      <a:lumMod val="75000"/>
                      <a:lumOff val="25000"/>
                    </a:schemeClr>
                  </a:solidFill>
                  <a:latin typeface="微软雅黑" panose="020B0503020204020204" charset="-122"/>
                  <a:ea typeface="微软雅黑" panose="020B0503020204020204" charset="-122"/>
                  <a:sym typeface="+mn-ea"/>
                </a:rPr>
                <a:t>及时到室外安全区域</a:t>
              </a:r>
              <a:r>
                <a:rPr sz="1600" b="1" dirty="0" err="1">
                  <a:solidFill>
                    <a:srgbClr val="FF0000"/>
                  </a:solidFill>
                  <a:latin typeface="微软雅黑" panose="020B0503020204020204" charset="-122"/>
                  <a:ea typeface="微软雅黑" panose="020B0503020204020204" charset="-122"/>
                  <a:sym typeface="+mn-ea"/>
                </a:rPr>
                <a:t>拨打燃气公司报修</a:t>
              </a:r>
              <a:r>
                <a:rPr lang="zh-CN" altLang="en-US" sz="1600" b="1" dirty="0">
                  <a:solidFill>
                    <a:srgbClr val="FF0000"/>
                  </a:solidFill>
                  <a:latin typeface="微软雅黑" panose="020B0503020204020204" charset="-122"/>
                  <a:ea typeface="微软雅黑" panose="020B0503020204020204" charset="-122"/>
                  <a:sym typeface="+mn-ea"/>
                </a:rPr>
                <a:t>电话</a:t>
              </a:r>
              <a:endParaRPr sz="1600" b="1" dirty="0">
                <a:solidFill>
                  <a:srgbClr val="FF0000"/>
                </a:solidFill>
                <a:latin typeface="微软雅黑" panose="020B0503020204020204" charset="-122"/>
                <a:ea typeface="微软雅黑" panose="020B0503020204020204" charset="-122"/>
                <a:sym typeface="+mn-ea"/>
              </a:endParaRPr>
            </a:p>
          </p:txBody>
        </p:sp>
      </p:grpSp>
      <p:grpSp>
        <p:nvGrpSpPr>
          <p:cNvPr id="10" name="组合 9"/>
          <p:cNvGrpSpPr/>
          <p:nvPr/>
        </p:nvGrpSpPr>
        <p:grpSpPr>
          <a:xfrm>
            <a:off x="4829374" y="1256244"/>
            <a:ext cx="3240027" cy="5379277"/>
            <a:chOff x="9643505" y="6248400"/>
            <a:chExt cx="5088643" cy="8514399"/>
          </a:xfrm>
        </p:grpSpPr>
        <p:sp>
          <p:nvSpPr>
            <p:cNvPr id="22" name="矩形 21"/>
            <p:cNvSpPr/>
            <p:nvPr/>
          </p:nvSpPr>
          <p:spPr>
            <a:xfrm>
              <a:off x="9645499" y="6674391"/>
              <a:ext cx="5086251"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charset="-122"/>
                <a:ea typeface="微软雅黑" panose="020B0503020204020204" charset="-122"/>
              </a:endParaRPr>
            </a:p>
          </p:txBody>
        </p:sp>
        <p:sp>
          <p:nvSpPr>
            <p:cNvPr id="19" name="矩形: 圆角 18"/>
            <p:cNvSpPr/>
            <p:nvPr/>
          </p:nvSpPr>
          <p:spPr>
            <a:xfrm>
              <a:off x="9645499" y="6248400"/>
              <a:ext cx="5086649" cy="1009650"/>
            </a:xfrm>
            <a:prstGeom prst="roundRect">
              <a:avLst/>
            </a:prstGeom>
            <a:gradFill>
              <a:gsLst>
                <a:gs pos="0">
                  <a:srgbClr val="E30000"/>
                </a:gs>
                <a:gs pos="100000">
                  <a:srgbClr val="760303"/>
                </a:gs>
              </a:gsLst>
              <a:lin ang="5400000" scaled="0"/>
            </a:gra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en-US" sz="1800" b="1" dirty="0">
                  <a:solidFill>
                    <a:prstClr val="white"/>
                  </a:solidFill>
                  <a:latin typeface="微软雅黑" panose="020B0503020204020204" charset="-122"/>
                  <a:ea typeface="微软雅黑" panose="020B0503020204020204" charset="-122"/>
                  <a:sym typeface="+mn-ea"/>
                </a:rPr>
                <a:t>燃气泄露着火处置</a:t>
              </a:r>
              <a:endParaRPr lang="zh-CN" altLang="en-US" sz="1800" b="1" dirty="0">
                <a:solidFill>
                  <a:prstClr val="white"/>
                </a:solidFill>
                <a:latin typeface="微软雅黑" panose="020B0503020204020204" charset="-122"/>
                <a:ea typeface="微软雅黑" panose="020B0503020204020204" charset="-122"/>
                <a:sym typeface="+mn-ea"/>
              </a:endParaRPr>
            </a:p>
          </p:txBody>
        </p:sp>
        <p:sp>
          <p:nvSpPr>
            <p:cNvPr id="23" name="矩形 22"/>
            <p:cNvSpPr/>
            <p:nvPr/>
          </p:nvSpPr>
          <p:spPr>
            <a:xfrm>
              <a:off x="9643505" y="7604442"/>
              <a:ext cx="5088244" cy="7158357"/>
            </a:xfrm>
            <a:prstGeom prst="rect">
              <a:avLst/>
            </a:prstGeom>
          </p:spPr>
          <p:txBody>
            <a:bodyPr wrap="square">
              <a:spAutoFit/>
            </a:bodyPr>
            <a:lstStyle/>
            <a:p>
              <a:pPr marL="68580" defTabSz="228600">
                <a:lnSpc>
                  <a:spcPct val="150000"/>
                </a:lnSpc>
                <a:buFont typeface="Wingdings" panose="05000000000000000000" charset="0"/>
                <a:buChar char=""/>
              </a:pPr>
              <a:r>
                <a:rPr sz="1600" b="1" dirty="0">
                  <a:solidFill>
                    <a:srgbClr val="FF0000"/>
                  </a:solidFill>
                  <a:latin typeface="微软雅黑" panose="020B0503020204020204" charset="-122"/>
                  <a:ea typeface="微软雅黑" panose="020B0503020204020204" charset="-122"/>
                </a:rPr>
                <a:t>切断气源</a:t>
              </a:r>
              <a:r>
                <a:rPr sz="1600" b="1" dirty="0">
                  <a:solidFill>
                    <a:schemeClr val="tx1">
                      <a:lumMod val="75000"/>
                      <a:lumOff val="25000"/>
                    </a:schemeClr>
                  </a:solidFill>
                  <a:latin typeface="微软雅黑" panose="020B0503020204020204" charset="-122"/>
                  <a:ea typeface="微软雅黑" panose="020B0503020204020204" charset="-122"/>
                </a:rPr>
                <a:t>：切记“断气即断火”</a:t>
              </a:r>
              <a:r>
                <a:rPr lang="zh-CN" altLang="en-US" sz="1600" b="1" dirty="0">
                  <a:solidFill>
                    <a:schemeClr val="tx1">
                      <a:lumMod val="75000"/>
                      <a:lumOff val="25000"/>
                    </a:schemeClr>
                  </a:solidFill>
                  <a:latin typeface="微软雅黑" panose="020B0503020204020204" charset="-122"/>
                  <a:ea typeface="微软雅黑" panose="020B0503020204020204" charset="-122"/>
                </a:rPr>
                <a:t>若</a:t>
              </a:r>
              <a:r>
                <a:rPr sz="1600" b="1" dirty="0">
                  <a:solidFill>
                    <a:schemeClr val="tx1">
                      <a:lumMod val="75000"/>
                      <a:lumOff val="25000"/>
                    </a:schemeClr>
                  </a:solidFill>
                  <a:latin typeface="微软雅黑" panose="020B0503020204020204" charset="-122"/>
                  <a:ea typeface="微软雅黑" panose="020B0503020204020204" charset="-122"/>
                </a:rPr>
                <a:t>火势较大，可用湿毛巾、湿衣物包手，尽量关闭阀门</a:t>
              </a:r>
              <a:endParaRPr sz="1600" b="1" dirty="0">
                <a:solidFill>
                  <a:schemeClr val="tx1">
                    <a:lumMod val="75000"/>
                    <a:lumOff val="25000"/>
                  </a:schemeClr>
                </a:solidFill>
                <a:latin typeface="微软雅黑" panose="020B0503020204020204" charset="-122"/>
                <a:ea typeface="微软雅黑" panose="020B0503020204020204" charset="-122"/>
              </a:endParaRPr>
            </a:p>
            <a:p>
              <a:pPr marL="68580" defTabSz="228600">
                <a:lnSpc>
                  <a:spcPct val="150000"/>
                </a:lnSpc>
                <a:buFont typeface="Wingdings" panose="05000000000000000000" charset="0"/>
                <a:buChar char=""/>
              </a:pPr>
              <a:r>
                <a:rPr sz="1600" b="1" dirty="0">
                  <a:solidFill>
                    <a:srgbClr val="FF0000"/>
                  </a:solidFill>
                  <a:latin typeface="微软雅黑" panose="020B0503020204020204" charset="-122"/>
                  <a:ea typeface="微软雅黑" panose="020B0503020204020204" charset="-122"/>
                </a:rPr>
                <a:t>尽量灭火</a:t>
              </a:r>
              <a:r>
                <a:rPr sz="1600" b="1" dirty="0">
                  <a:solidFill>
                    <a:schemeClr val="tx1">
                      <a:lumMod val="75000"/>
                      <a:lumOff val="25000"/>
                    </a:schemeClr>
                  </a:solidFill>
                  <a:latin typeface="微软雅黑" panose="020B0503020204020204" charset="-122"/>
                  <a:ea typeface="微软雅黑" panose="020B0503020204020204" charset="-122"/>
                </a:rPr>
                <a:t>：用灭火器扑打火焰根部灭火</a:t>
              </a:r>
              <a:endParaRPr sz="1600" b="1" dirty="0">
                <a:solidFill>
                  <a:schemeClr val="tx1">
                    <a:lumMod val="75000"/>
                    <a:lumOff val="25000"/>
                  </a:schemeClr>
                </a:solidFill>
                <a:latin typeface="微软雅黑" panose="020B0503020204020204" charset="-122"/>
                <a:ea typeface="微软雅黑" panose="020B0503020204020204" charset="-122"/>
              </a:endParaRPr>
            </a:p>
            <a:p>
              <a:pPr marL="68580" defTabSz="228600">
                <a:lnSpc>
                  <a:spcPct val="150000"/>
                </a:lnSpc>
                <a:buFont typeface="Wingdings" panose="05000000000000000000" charset="0"/>
                <a:buChar char=""/>
              </a:pPr>
              <a:r>
                <a:rPr sz="1600" b="1" dirty="0">
                  <a:solidFill>
                    <a:srgbClr val="FF0000"/>
                  </a:solidFill>
                  <a:latin typeface="微软雅黑" panose="020B0503020204020204" charset="-122"/>
                  <a:ea typeface="微软雅黑" panose="020B0503020204020204" charset="-122"/>
                </a:rPr>
                <a:t>疏散人员</a:t>
              </a:r>
              <a:r>
                <a:rPr sz="1600" b="1" dirty="0">
                  <a:solidFill>
                    <a:schemeClr val="tx1">
                      <a:lumMod val="75000"/>
                      <a:lumOff val="25000"/>
                    </a:schemeClr>
                  </a:solidFill>
                  <a:latin typeface="微软雅黑" panose="020B0503020204020204" charset="-122"/>
                  <a:ea typeface="微软雅黑" panose="020B0503020204020204" charset="-122"/>
                </a:rPr>
                <a:t>：迅速疏散附近人员，设置警戒区域，阻止人员靠近，并疏通消防通道和燃气抢险通道</a:t>
              </a:r>
              <a:endParaRPr sz="1600" b="1" dirty="0">
                <a:solidFill>
                  <a:schemeClr val="tx1">
                    <a:lumMod val="75000"/>
                    <a:lumOff val="25000"/>
                  </a:schemeClr>
                </a:solidFill>
                <a:latin typeface="微软雅黑" panose="020B0503020204020204" charset="-122"/>
                <a:ea typeface="微软雅黑" panose="020B0503020204020204" charset="-122"/>
              </a:endParaRPr>
            </a:p>
            <a:p>
              <a:pPr marL="68580" defTabSz="228600">
                <a:lnSpc>
                  <a:spcPct val="150000"/>
                </a:lnSpc>
                <a:buFont typeface="Wingdings" panose="05000000000000000000" charset="0"/>
                <a:buChar char=""/>
              </a:pPr>
              <a:r>
                <a:rPr sz="1600" b="1" dirty="0">
                  <a:solidFill>
                    <a:srgbClr val="FF0000"/>
                  </a:solidFill>
                  <a:latin typeface="微软雅黑" panose="020B0503020204020204" charset="-122"/>
                  <a:ea typeface="微软雅黑" panose="020B0503020204020204" charset="-122"/>
                </a:rPr>
                <a:t>电话报警</a:t>
              </a:r>
              <a:r>
                <a:rPr sz="1600" b="1" dirty="0">
                  <a:solidFill>
                    <a:schemeClr val="tx1">
                      <a:lumMod val="75000"/>
                      <a:lumOff val="25000"/>
                    </a:schemeClr>
                  </a:solidFill>
                  <a:latin typeface="微软雅黑" panose="020B0503020204020204" charset="-122"/>
                  <a:ea typeface="微软雅黑" panose="020B0503020204020204" charset="-122"/>
                </a:rPr>
                <a:t>：在没有燃气泄漏的地方，</a:t>
              </a:r>
              <a:r>
                <a:rPr lang="zh-CN" altLang="en-US" sz="1600" b="1" dirty="0">
                  <a:solidFill>
                    <a:schemeClr val="tx1">
                      <a:lumMod val="75000"/>
                      <a:lumOff val="25000"/>
                    </a:schemeClr>
                  </a:solidFill>
                  <a:latin typeface="微软雅黑" panose="020B0503020204020204" charset="-122"/>
                  <a:ea typeface="微软雅黑" panose="020B0503020204020204" charset="-122"/>
                </a:rPr>
                <a:t>拨打电话</a:t>
              </a:r>
              <a:r>
                <a:rPr sz="1600" b="1" dirty="0">
                  <a:solidFill>
                    <a:schemeClr val="tx1">
                      <a:lumMod val="75000"/>
                      <a:lumOff val="25000"/>
                    </a:schemeClr>
                  </a:solidFill>
                  <a:latin typeface="微软雅黑" panose="020B0503020204020204" charset="-122"/>
                  <a:ea typeface="微软雅黑" panose="020B0503020204020204" charset="-122"/>
                </a:rPr>
                <a:t>报修。如火势无法控制，拨打火警“119”</a:t>
              </a:r>
              <a:endParaRPr sz="1600" b="1" dirty="0">
                <a:solidFill>
                  <a:schemeClr val="tx1">
                    <a:lumMod val="75000"/>
                    <a:lumOff val="25000"/>
                  </a:schemeClr>
                </a:solidFill>
                <a:latin typeface="微软雅黑" panose="020B0503020204020204" charset="-122"/>
                <a:ea typeface="微软雅黑" panose="020B0503020204020204" charset="-122"/>
              </a:endParaRPr>
            </a:p>
          </p:txBody>
        </p:sp>
      </p:grpSp>
      <p:pic>
        <p:nvPicPr>
          <p:cNvPr id="18" name="图片 17" descr="G:\zxl\PPT素材\素材\图片包\消防\240446-1610030K45255.jpg240446-1610030K45255"/>
          <p:cNvPicPr>
            <a:picLocks noChangeAspect="1"/>
          </p:cNvPicPr>
          <p:nvPr/>
        </p:nvPicPr>
        <p:blipFill>
          <a:blip r:embed="rId1">
            <a:clrChange>
              <a:clrFrom>
                <a:srgbClr val="FDFDFD">
                  <a:alpha val="100000"/>
                </a:srgbClr>
              </a:clrFrom>
              <a:clrTo>
                <a:srgbClr val="FDFDFD">
                  <a:alpha val="100000"/>
                  <a:alpha val="0"/>
                </a:srgbClr>
              </a:clrTo>
            </a:clrChange>
          </a:blip>
          <a:srcRect/>
          <a:stretch>
            <a:fillRect/>
          </a:stretch>
        </p:blipFill>
        <p:spPr>
          <a:xfrm>
            <a:off x="8296050" y="1279729"/>
            <a:ext cx="3884683" cy="5582010"/>
          </a:xfrm>
          <a:prstGeom prst="rect">
            <a:avLst/>
          </a:prstGeom>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86699" y="697976"/>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2"/>
            </p:custDataLst>
          </p:nvPr>
        </p:nvSpPr>
        <p:spPr>
          <a:xfrm>
            <a:off x="1635381" y="3506078"/>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056131" y="2210187"/>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3"/>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0" name="任意多边形 9"/>
          <p:cNvSpPr/>
          <p:nvPr/>
        </p:nvSpPr>
        <p:spPr>
          <a:xfrm>
            <a:off x="2382" y="4194907"/>
            <a:ext cx="12187239" cy="266175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3" name="矩形 12"/>
          <p:cNvSpPr/>
          <p:nvPr>
            <p:custDataLst>
              <p:tags r:id="rId4"/>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5"/>
          <a:stretch>
            <a:fillRect/>
          </a:stretch>
        </p:blipFill>
        <p:spPr>
          <a:xfrm>
            <a:off x="9281795" y="4213215"/>
            <a:ext cx="1188000" cy="1188000"/>
          </a:xfrm>
          <a:prstGeom prst="rect">
            <a:avLst/>
          </a:prstGeom>
        </p:spPr>
      </p:pic>
      <p:sp>
        <p:nvSpPr>
          <p:cNvPr id="2" name="文本框 1"/>
          <p:cNvSpPr txBox="1"/>
          <p:nvPr>
            <p:custDataLst>
              <p:tags r:id="rId6"/>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3073"/>
          <p:cNvSpPr>
            <a:spLocks noGrp="1" noChangeArrowheads="1"/>
          </p:cNvSpPr>
          <p:nvPr>
            <p:ph type="ctrTitle"/>
          </p:nvPr>
        </p:nvSpPr>
        <p:spPr>
          <a:xfrm>
            <a:off x="601365" y="1125644"/>
            <a:ext cx="11156882" cy="5161733"/>
          </a:xfrm>
        </p:spPr>
        <p:txBody>
          <a:bodyPr anchor="ctr"/>
          <a:lstStyle/>
          <a:p>
            <a:pPr algn="l"/>
            <a:br>
              <a:rPr lang="zh-CN" altLang="en-US" sz="1800" dirty="0"/>
            </a:br>
            <a:r>
              <a:rPr lang="zh-CN" altLang="en-US" sz="2000" dirty="0"/>
              <a:t>2012年7月27日重庆奉节县一居民家发生天然气意外泄漏事故，发生事故的居民家中所有家具和电器都被烧毁，窗户的玻璃已被震烂。</a:t>
            </a:r>
            <a:r>
              <a:rPr lang="zh-CN" altLang="en-US" sz="2000" dirty="0">
                <a:solidFill>
                  <a:srgbClr val="FF0000"/>
                </a:solidFill>
              </a:rPr>
              <a:t>爆炸造成一家6人烧伤</a:t>
            </a:r>
            <a:r>
              <a:rPr lang="zh-CN" altLang="en-US" sz="2000" dirty="0"/>
              <a:t>，最终一人抢救无效死亡。据网上报道爆炸是由于天然气管道与输气软管之间存在缝隙，导致天然气泄漏引发的。在该户家中，发现</a:t>
            </a:r>
            <a:r>
              <a:rPr lang="zh-CN" altLang="en-US" sz="2000" dirty="0">
                <a:solidFill>
                  <a:srgbClr val="FF0000"/>
                </a:solidFill>
              </a:rPr>
              <a:t>新买的燃气灶具，是个三无产品</a:t>
            </a:r>
            <a:r>
              <a:rPr lang="zh-CN" altLang="en-US" sz="2000" dirty="0"/>
              <a:t>。该户的燃气管道，是由</a:t>
            </a:r>
            <a:r>
              <a:rPr lang="zh-CN" altLang="en-US" sz="2000" dirty="0">
                <a:solidFill>
                  <a:srgbClr val="FF0000"/>
                </a:solidFill>
              </a:rPr>
              <a:t>两根软管接起来的，一根软管不够长，中间还用一根硬塑料管连了起来，还使用了胶水来粘接</a:t>
            </a:r>
            <a:r>
              <a:rPr lang="zh-CN" altLang="en-US" sz="2000" dirty="0"/>
              <a:t>，这是非常危险的作法，连接的塑料管是硬的，天然气完全可能因连接处泄漏出来。也许是用户点了火，也许只是开了某一种电器的开关，就引起了天然气爆炸，随后的火焰扩散,屋内东西全部烧毁。</a:t>
            </a:r>
            <a:br>
              <a:rPr lang="zh-CN" altLang="en-US" sz="2000" dirty="0"/>
            </a:br>
            <a:r>
              <a:rPr lang="zh-CN" altLang="en-US" sz="2000" dirty="0">
                <a:solidFill>
                  <a:srgbClr val="FF0000"/>
                </a:solidFill>
              </a:rPr>
              <a:t>该事故的法律责任是：</a:t>
            </a:r>
            <a:br>
              <a:rPr lang="zh-CN" altLang="en-US" sz="2000" dirty="0">
                <a:solidFill>
                  <a:srgbClr val="FF0000"/>
                </a:solidFill>
              </a:rPr>
            </a:br>
            <a:r>
              <a:rPr lang="zh-CN" altLang="en-US" sz="2000" dirty="0">
                <a:solidFill>
                  <a:srgbClr val="FF0000"/>
                </a:solidFill>
              </a:rPr>
              <a:t>根据《城镇燃气管理条例》第三十二条，燃气燃烧器具生产单位、销售单位应当设立或者委托设立售后服务站点，配备经考核合格的燃气燃烧器具安装、维修人员，负责售后的安装、维修服务。燃气燃烧器具的安装、维修，应当符合国家有关标准。正规厂家都是包安装的，不会让用户自己来接天然气管子，但因为这个灶具是三无产品，用户自己安装，才为这次事故埋下了重大隐患。灶具生产、销售单位违法生产、销售不合格燃气具应承担主要责任。</a:t>
            </a:r>
            <a:br>
              <a:rPr lang="zh-CN" altLang="en-US" sz="2000" dirty="0"/>
            </a:br>
            <a:r>
              <a:rPr lang="zh-CN" altLang="en-US" sz="2000" dirty="0"/>
              <a:t>为避免该类事故，用户应遵循：1.不要买三无灶具，接的管子要用专用管道。 2.不要对家里的天然气管私拉乱接。3.厨房一定要通风。4、更重要的是用户一定要到正规商店购买具有QS生产合格标志的灶具，在安装时请售后的有资质的专业队伍进行安装。　</a:t>
            </a:r>
            <a:endParaRPr lang="zh-CN" altLang="en-US" sz="2000" dirty="0"/>
          </a:p>
        </p:txBody>
      </p:sp>
      <p:sp>
        <p:nvSpPr>
          <p:cNvPr id="3"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4" name="文本框 3"/>
          <p:cNvSpPr txBox="1"/>
          <p:nvPr/>
        </p:nvSpPr>
        <p:spPr>
          <a:xfrm>
            <a:off x="587214" y="435896"/>
            <a:ext cx="205375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案例</a:t>
            </a:r>
            <a:r>
              <a:rPr lang="en-US" altLang="zh-CN" sz="2800" b="1" dirty="0">
                <a:solidFill>
                  <a:srgbClr val="3A3A3A"/>
                </a:solidFill>
                <a:latin typeface="微软雅黑" panose="020B0503020204020204" charset="-122"/>
                <a:ea typeface="微软雅黑" panose="020B0503020204020204" charset="-122"/>
              </a:rPr>
              <a:t>2</a:t>
            </a:r>
            <a:endParaRPr lang="zh-CN" altLang="en-US" sz="2800" b="1" dirty="0">
              <a:solidFill>
                <a:srgbClr val="3A3A3A"/>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2"/>
          <p:cNvSpPr txBox="1">
            <a:spLocks noChangeArrowheads="1"/>
          </p:cNvSpPr>
          <p:nvPr/>
        </p:nvSpPr>
        <p:spPr bwMode="auto">
          <a:xfrm>
            <a:off x="697509" y="1269604"/>
            <a:ext cx="10796982" cy="50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t>王女士花了1700元在玉环一商场购买了一台燃气灶，安装完毕后，当天中午，她开启燃气灶做饭，没想到没多久就发生了爆炸。而王女士由于刚好站在燃气灶旁，受到波及，王女士面部、左上肢、双下肢烧伤面积约为4%。此外，王女士家的窗户、灶台以及楼下住户的窗顶均遭到不同程度的损坏。经玉环县消保委和销售方、厂方相关负责人前往现场查看。据厂方技术人员判断，此次爆炸主要是厂方安装人员为了贪图方便，把</a:t>
            </a:r>
            <a:r>
              <a:rPr lang="zh-CN" altLang="en-US" sz="2000" dirty="0">
                <a:solidFill>
                  <a:srgbClr val="FF0000"/>
                </a:solidFill>
              </a:rPr>
              <a:t>新的原配螺丝与旧的螺帽一起搭配使用</a:t>
            </a:r>
            <a:r>
              <a:rPr lang="zh-CN" altLang="en-US" sz="2000" dirty="0"/>
              <a:t>，导致煤气与燃气灶接口紧密度不够而造成的。</a:t>
            </a:r>
            <a:endParaRPr lang="zh-CN" altLang="en-US" sz="2000" dirty="0"/>
          </a:p>
          <a:p>
            <a:r>
              <a:rPr lang="zh-CN" altLang="en-US" sz="2000" dirty="0">
                <a:solidFill>
                  <a:srgbClr val="FF0000"/>
                </a:solidFill>
              </a:rPr>
              <a:t>该事故法律责任：</a:t>
            </a:r>
            <a:endParaRPr lang="zh-CN" altLang="en-US" sz="2000" dirty="0">
              <a:solidFill>
                <a:srgbClr val="FF0000"/>
              </a:solidFill>
            </a:endParaRPr>
          </a:p>
          <a:p>
            <a:r>
              <a:rPr lang="zh-CN" altLang="en-US" sz="2000" dirty="0">
                <a:solidFill>
                  <a:srgbClr val="FF0000"/>
                </a:solidFill>
              </a:rPr>
              <a:t>经玉环县消保委工作人员调解，厂方赔偿王女士医疗费、后续养护费、误工费、交通费、护理费等费用7362元，以及王女士楼下住户窗顶的修理费用。</a:t>
            </a:r>
            <a:endParaRPr lang="zh-CN" altLang="en-US" sz="2000" dirty="0">
              <a:solidFill>
                <a:srgbClr val="FF0000"/>
              </a:solidFill>
            </a:endParaRPr>
          </a:p>
          <a:p>
            <a:r>
              <a:rPr lang="zh-CN" altLang="en-US" sz="2000" dirty="0"/>
              <a:t>该类事故的预防：广大消费者，要到正规、大型的商场里购买燃气灶，并选择由生产规模较大的厂家生产的、带有安全保护装置的燃气灶；消费者在使用燃气灶前要先闻有无刺激性气味，听有无漏气声音，确定一切正常后再点火；使用中，消费者要经常观察火焰状态，及时发现因沸水、刮风等原因引起的熄火、刺鼻焦糊味、漏气味以及不正常燃烧的声音，发现问题要立刻关闭气源，检查原因维修后使用。若是出现漏气应开窗通风，不要开抽油烟机、排风扇等电器，防止火星引燃燃气。消费者还要定期清洁自家燃气灶的火孔，并对燃气灶、胶管等的气密性进行检查，以减少安全隐患</a:t>
            </a:r>
            <a:r>
              <a:rPr lang="zh-CN" altLang="en-US" sz="1800" dirty="0"/>
              <a:t>。</a:t>
            </a:r>
            <a:endParaRPr lang="zh-CN" altLang="en-US" sz="1800" dirty="0"/>
          </a:p>
        </p:txBody>
      </p:sp>
      <p:sp>
        <p:nvSpPr>
          <p:cNvPr id="3"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4" name="文本框 3"/>
          <p:cNvSpPr txBox="1"/>
          <p:nvPr/>
        </p:nvSpPr>
        <p:spPr>
          <a:xfrm>
            <a:off x="587214" y="435896"/>
            <a:ext cx="205375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案例</a:t>
            </a:r>
            <a:r>
              <a:rPr lang="en-US" altLang="zh-CN" sz="2800" b="1" dirty="0">
                <a:solidFill>
                  <a:srgbClr val="3A3A3A"/>
                </a:solidFill>
                <a:latin typeface="微软雅黑" panose="020B0503020204020204" charset="-122"/>
                <a:ea typeface="微软雅黑" panose="020B0503020204020204" charset="-122"/>
              </a:rPr>
              <a:t>3</a:t>
            </a:r>
            <a:endParaRPr lang="zh-CN" altLang="en-US" sz="2800" b="1" dirty="0">
              <a:solidFill>
                <a:srgbClr val="3A3A3A"/>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sp>
        <p:nvSpPr>
          <p:cNvPr id="81" name="矩形 80"/>
          <p:cNvSpPr/>
          <p:nvPr/>
        </p:nvSpPr>
        <p:spPr>
          <a:xfrm>
            <a:off x="1683840" y="4030110"/>
            <a:ext cx="2396189" cy="1557682"/>
          </a:xfrm>
          <a:prstGeom prst="rect">
            <a:avLst/>
          </a:prstGeom>
        </p:spPr>
        <p:txBody>
          <a:bodyPr wrap="square">
            <a:spAutoFit/>
          </a:bodyPr>
          <a:lstStyle/>
          <a:p>
            <a:pPr algn="ctr">
              <a:lnSpc>
                <a:spcPct val="150000"/>
              </a:lnSpc>
              <a:defRPr/>
            </a:pPr>
            <a:r>
              <a:rPr lang="zh-CN" altLang="zh-CN" sz="1590" dirty="0">
                <a:solidFill>
                  <a:prstClr val="white"/>
                </a:solidFill>
                <a:latin typeface="微软雅黑" panose="020B0503020204020204" charset="-122"/>
                <a:ea typeface="微软雅黑" panose="020B0503020204020204" charset="-122"/>
              </a:rPr>
              <a:t>跟进项目总数</a:t>
            </a:r>
            <a:r>
              <a:rPr lang="en-US" altLang="zh-CN" sz="1590" dirty="0">
                <a:solidFill>
                  <a:prstClr val="white"/>
                </a:solidFill>
                <a:latin typeface="微软雅黑" panose="020B0503020204020204" charset="-122"/>
                <a:ea typeface="微软雅黑" panose="020B0503020204020204" charset="-122"/>
              </a:rPr>
              <a:t>12</a:t>
            </a:r>
            <a:r>
              <a:rPr lang="zh-CN" altLang="zh-CN" sz="1590" dirty="0">
                <a:solidFill>
                  <a:prstClr val="white"/>
                </a:solidFill>
                <a:latin typeface="微软雅黑" panose="020B0503020204020204" charset="-122"/>
                <a:ea typeface="微软雅黑" panose="020B0503020204020204" charset="-122"/>
              </a:rPr>
              <a:t>，分别是：赤岗领事馆外服务管理大楼项目、</a:t>
            </a:r>
            <a:r>
              <a:rPr lang="en-US" altLang="zh-CN" sz="1590" dirty="0" err="1">
                <a:solidFill>
                  <a:prstClr val="white"/>
                </a:solidFill>
                <a:latin typeface="微软雅黑" panose="020B0503020204020204" charset="-122"/>
                <a:ea typeface="微软雅黑" panose="020B0503020204020204" charset="-122"/>
              </a:rPr>
              <a:t>xxxx</a:t>
            </a:r>
            <a:r>
              <a:rPr lang="zh-CN" altLang="zh-CN" sz="1590" dirty="0">
                <a:solidFill>
                  <a:prstClr val="white"/>
                </a:solidFill>
                <a:latin typeface="微软雅黑" panose="020B0503020204020204" charset="-122"/>
                <a:ea typeface="微软雅黑" panose="020B0503020204020204" charset="-122"/>
              </a:rPr>
              <a:t>市综合卫生大楼项目、</a:t>
            </a:r>
            <a:endParaRPr lang="en-US" altLang="zh-CN" sz="1590" dirty="0">
              <a:solidFill>
                <a:prstClr val="white"/>
              </a:solidFill>
              <a:latin typeface="微软雅黑" panose="020B0503020204020204" charset="-122"/>
              <a:ea typeface="微软雅黑" panose="020B0503020204020204" charset="-122"/>
            </a:endParaRPr>
          </a:p>
        </p:txBody>
      </p:sp>
      <p:sp>
        <p:nvSpPr>
          <p:cNvPr id="82" name="AutoShape 3"/>
          <p:cNvSpPr/>
          <p:nvPr/>
        </p:nvSpPr>
        <p:spPr bwMode="auto">
          <a:xfrm>
            <a:off x="6859563" y="1528265"/>
            <a:ext cx="814069" cy="785505"/>
          </a:xfrm>
          <a:prstGeom prst="roundRect">
            <a:avLst>
              <a:gd name="adj" fmla="val 18519"/>
            </a:avLst>
          </a:prstGeom>
          <a:gradFill>
            <a:gsLst>
              <a:gs pos="0">
                <a:srgbClr val="E30000"/>
              </a:gs>
              <a:gs pos="100000">
                <a:srgbClr val="760303"/>
              </a:gs>
            </a:gsLst>
            <a:lin ang="5400000" scaled="0"/>
          </a:gra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charset="-122"/>
                <a:ea typeface="微软雅黑" panose="020B0503020204020204" charset="-122"/>
                <a:sym typeface="Comic Sans MS" panose="030F0702030302020204" charset="0"/>
              </a:rPr>
              <a:t>1</a:t>
            </a:r>
            <a:endParaRPr lang="en-US" altLang="zh-CN" sz="3600" b="1" dirty="0">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3" name="AutoShape 4"/>
          <p:cNvSpPr/>
          <p:nvPr/>
        </p:nvSpPr>
        <p:spPr bwMode="auto">
          <a:xfrm>
            <a:off x="6859563" y="2531468"/>
            <a:ext cx="814069" cy="785505"/>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charset="-122"/>
                <a:ea typeface="微软雅黑" panose="020B0503020204020204" charset="-122"/>
                <a:sym typeface="Comic Sans MS" panose="030F0702030302020204" charset="0"/>
              </a:rPr>
              <a:t>2</a:t>
            </a:r>
            <a:endParaRPr lang="en-US" altLang="zh-CN" sz="3600" b="1" dirty="0">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4" name="AutoShape 5"/>
          <p:cNvSpPr/>
          <p:nvPr/>
        </p:nvSpPr>
        <p:spPr bwMode="auto">
          <a:xfrm>
            <a:off x="6873843" y="3534671"/>
            <a:ext cx="785505" cy="785505"/>
          </a:xfrm>
          <a:prstGeom prst="roundRect">
            <a:avLst>
              <a:gd name="adj" fmla="val 18519"/>
            </a:avLst>
          </a:prstGeom>
          <a:gradFill>
            <a:gsLst>
              <a:gs pos="0">
                <a:srgbClr val="E30000"/>
              </a:gs>
              <a:gs pos="100000">
                <a:srgbClr val="760303"/>
              </a:gs>
            </a:gsLst>
            <a:lin ang="5400000" scaled="0"/>
          </a:gra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charset="-122"/>
                <a:ea typeface="微软雅黑" panose="020B0503020204020204" charset="-122"/>
                <a:sym typeface="Comic Sans MS" panose="030F0702030302020204" charset="0"/>
              </a:rPr>
              <a:t>3</a:t>
            </a:r>
            <a:endParaRPr lang="en-US" altLang="zh-CN" sz="3600" b="1">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5" name="AutoShape 6"/>
          <p:cNvSpPr/>
          <p:nvPr/>
        </p:nvSpPr>
        <p:spPr bwMode="auto">
          <a:xfrm>
            <a:off x="6873843" y="4537874"/>
            <a:ext cx="785505" cy="785505"/>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charset="-122"/>
                <a:ea typeface="微软雅黑" panose="020B0503020204020204" charset="-122"/>
                <a:sym typeface="Comic Sans MS" panose="030F0702030302020204" charset="0"/>
              </a:rPr>
              <a:t>4</a:t>
            </a:r>
            <a:endParaRPr lang="en-US" altLang="zh-CN" sz="3600" b="1" dirty="0">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6" name="AutoShape 7"/>
          <p:cNvSpPr/>
          <p:nvPr/>
        </p:nvSpPr>
        <p:spPr bwMode="auto">
          <a:xfrm>
            <a:off x="6873843" y="5541078"/>
            <a:ext cx="785505" cy="785505"/>
          </a:xfrm>
          <a:prstGeom prst="roundRect">
            <a:avLst>
              <a:gd name="adj" fmla="val 18519"/>
            </a:avLst>
          </a:prstGeom>
          <a:gradFill>
            <a:gsLst>
              <a:gs pos="0">
                <a:srgbClr val="E30000"/>
              </a:gs>
              <a:gs pos="100000">
                <a:srgbClr val="760303"/>
              </a:gs>
            </a:gsLst>
            <a:lin ang="5400000" scaled="0"/>
          </a:gra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charset="-122"/>
                <a:ea typeface="微软雅黑" panose="020B0503020204020204" charset="-122"/>
                <a:sym typeface="Comic Sans MS" panose="030F0702030302020204" charset="0"/>
              </a:rPr>
              <a:t>5</a:t>
            </a:r>
            <a:endParaRPr lang="en-US" altLang="zh-CN" sz="3600" b="1">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7" name="AutoShape 8"/>
          <p:cNvSpPr/>
          <p:nvPr/>
        </p:nvSpPr>
        <p:spPr bwMode="auto">
          <a:xfrm>
            <a:off x="9200209" y="1528265"/>
            <a:ext cx="2031207" cy="785505"/>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defRPr/>
            </a:pPr>
            <a:r>
              <a:rPr lang="zh-CN" altLang="en-US" sz="18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rPr>
              <a:t>天然气</a:t>
            </a:r>
            <a:endParaRPr lang="zh-CN" altLang="en-US" sz="18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endParaRPr>
          </a:p>
        </p:txBody>
      </p:sp>
      <p:sp>
        <p:nvSpPr>
          <p:cNvPr id="88" name="AutoShape 9"/>
          <p:cNvSpPr/>
          <p:nvPr/>
        </p:nvSpPr>
        <p:spPr bwMode="auto">
          <a:xfrm>
            <a:off x="9200209" y="2531468"/>
            <a:ext cx="2031207" cy="785505"/>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sz="1800" b="1" dirty="0">
                <a:solidFill>
                  <a:srgbClr val="000000">
                    <a:lumMod val="65000"/>
                    <a:lumOff val="35000"/>
                  </a:srgbClr>
                </a:solidFill>
                <a:latin typeface="微软雅黑" panose="020B0503020204020204" charset="-122"/>
                <a:ea typeface="微软雅黑" panose="020B0503020204020204" charset="-122"/>
              </a:rPr>
              <a:t>液化石油气</a:t>
            </a:r>
            <a:endParaRPr lang="zh-CN" altLang="en-US" sz="1800" b="1" dirty="0">
              <a:solidFill>
                <a:srgbClr val="000000">
                  <a:lumMod val="65000"/>
                  <a:lumOff val="35000"/>
                </a:srgbClr>
              </a:solidFill>
              <a:latin typeface="微软雅黑" panose="020B0503020204020204" charset="-122"/>
              <a:ea typeface="微软雅黑" panose="020B0503020204020204" charset="-122"/>
            </a:endParaRPr>
          </a:p>
        </p:txBody>
      </p:sp>
      <p:sp>
        <p:nvSpPr>
          <p:cNvPr id="89" name="AutoShape 10"/>
          <p:cNvSpPr/>
          <p:nvPr/>
        </p:nvSpPr>
        <p:spPr bwMode="auto">
          <a:xfrm>
            <a:off x="9200209" y="3534671"/>
            <a:ext cx="2031207" cy="785505"/>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sz="1800" b="1" dirty="0">
                <a:solidFill>
                  <a:srgbClr val="000000">
                    <a:lumMod val="65000"/>
                    <a:lumOff val="35000"/>
                  </a:srgbClr>
                </a:solidFill>
                <a:latin typeface="微软雅黑" panose="020B0503020204020204" charset="-122"/>
                <a:ea typeface="微软雅黑" panose="020B0503020204020204" charset="-122"/>
              </a:rPr>
              <a:t>沼气</a:t>
            </a:r>
            <a:endParaRPr lang="zh-CN" altLang="en-US" sz="1800" b="1" dirty="0">
              <a:solidFill>
                <a:srgbClr val="000000">
                  <a:lumMod val="65000"/>
                  <a:lumOff val="35000"/>
                </a:srgbClr>
              </a:solidFill>
              <a:latin typeface="微软雅黑" panose="020B0503020204020204" charset="-122"/>
              <a:ea typeface="微软雅黑" panose="020B0503020204020204" charset="-122"/>
            </a:endParaRPr>
          </a:p>
        </p:txBody>
      </p:sp>
      <p:sp>
        <p:nvSpPr>
          <p:cNvPr id="90" name="AutoShape 11"/>
          <p:cNvSpPr/>
          <p:nvPr/>
        </p:nvSpPr>
        <p:spPr bwMode="auto">
          <a:xfrm>
            <a:off x="9200209" y="4537874"/>
            <a:ext cx="2031207" cy="785505"/>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sz="1800" b="1" dirty="0">
                <a:solidFill>
                  <a:srgbClr val="000000">
                    <a:lumMod val="65000"/>
                    <a:lumOff val="35000"/>
                  </a:srgbClr>
                </a:solidFill>
                <a:latin typeface="微软雅黑" panose="020B0503020204020204" charset="-122"/>
                <a:ea typeface="微软雅黑" panose="020B0503020204020204" charset="-122"/>
              </a:rPr>
              <a:t>人工燃气</a:t>
            </a:r>
            <a:endParaRPr lang="zh-CN" altLang="en-US" sz="1800" b="1" dirty="0">
              <a:solidFill>
                <a:srgbClr val="000000">
                  <a:lumMod val="65000"/>
                  <a:lumOff val="35000"/>
                </a:srgbClr>
              </a:solidFill>
              <a:latin typeface="微软雅黑" panose="020B0503020204020204" charset="-122"/>
              <a:ea typeface="微软雅黑" panose="020B0503020204020204" charset="-122"/>
            </a:endParaRPr>
          </a:p>
        </p:txBody>
      </p:sp>
      <p:sp>
        <p:nvSpPr>
          <p:cNvPr id="91" name="AutoShape 12"/>
          <p:cNvSpPr/>
          <p:nvPr/>
        </p:nvSpPr>
        <p:spPr bwMode="auto">
          <a:xfrm>
            <a:off x="9200209" y="5541078"/>
            <a:ext cx="2031207" cy="785505"/>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sz="1800" b="1" dirty="0">
                <a:solidFill>
                  <a:srgbClr val="000000">
                    <a:lumMod val="65000"/>
                    <a:lumOff val="35000"/>
                  </a:srgbClr>
                </a:solidFill>
                <a:latin typeface="微软雅黑" panose="020B0503020204020204" charset="-122"/>
                <a:ea typeface="微软雅黑" panose="020B0503020204020204" charset="-122"/>
              </a:rPr>
              <a:t>合成新能源</a:t>
            </a:r>
            <a:endParaRPr lang="zh-CN" altLang="en-US" sz="1800" b="1" dirty="0">
              <a:solidFill>
                <a:srgbClr val="000000">
                  <a:lumMod val="65000"/>
                  <a:lumOff val="35000"/>
                </a:srgbClr>
              </a:solidFill>
              <a:latin typeface="微软雅黑" panose="020B0503020204020204" charset="-122"/>
              <a:ea typeface="微软雅黑" panose="020B0503020204020204" charset="-122"/>
            </a:endParaRPr>
          </a:p>
        </p:txBody>
      </p:sp>
      <p:cxnSp>
        <p:nvCxnSpPr>
          <p:cNvPr id="92" name="直接连接符 91"/>
          <p:cNvCxnSpPr/>
          <p:nvPr/>
        </p:nvCxnSpPr>
        <p:spPr>
          <a:xfrm>
            <a:off x="899538" y="2091523"/>
            <a:ext cx="496661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
        <p:nvSpPr>
          <p:cNvPr id="93" name="虚尾箭头 92"/>
          <p:cNvSpPr/>
          <p:nvPr/>
        </p:nvSpPr>
        <p:spPr>
          <a:xfrm>
            <a:off x="8031076" y="1661774"/>
            <a:ext cx="935738" cy="518488"/>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sz="1800"/>
          </a:p>
        </p:txBody>
      </p:sp>
      <p:sp>
        <p:nvSpPr>
          <p:cNvPr id="94" name="虚尾箭头 93"/>
          <p:cNvSpPr/>
          <p:nvPr/>
        </p:nvSpPr>
        <p:spPr>
          <a:xfrm>
            <a:off x="8031076" y="3668180"/>
            <a:ext cx="935738" cy="518488"/>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sz="1800"/>
          </a:p>
        </p:txBody>
      </p:sp>
      <p:sp>
        <p:nvSpPr>
          <p:cNvPr id="95" name="虚尾箭头 94"/>
          <p:cNvSpPr/>
          <p:nvPr/>
        </p:nvSpPr>
        <p:spPr>
          <a:xfrm>
            <a:off x="8031076" y="4671383"/>
            <a:ext cx="935738" cy="518488"/>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sz="1800"/>
          </a:p>
        </p:txBody>
      </p:sp>
      <p:sp>
        <p:nvSpPr>
          <p:cNvPr id="96" name="虚尾箭头 95"/>
          <p:cNvSpPr/>
          <p:nvPr/>
        </p:nvSpPr>
        <p:spPr>
          <a:xfrm>
            <a:off x="8031076" y="2664977"/>
            <a:ext cx="935738" cy="518488"/>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sz="1800"/>
          </a:p>
        </p:txBody>
      </p:sp>
      <p:sp>
        <p:nvSpPr>
          <p:cNvPr id="97" name="虚尾箭头 96"/>
          <p:cNvSpPr/>
          <p:nvPr/>
        </p:nvSpPr>
        <p:spPr>
          <a:xfrm>
            <a:off x="8031076" y="5674588"/>
            <a:ext cx="935738" cy="518488"/>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sz="1800"/>
          </a:p>
        </p:txBody>
      </p:sp>
      <p:sp>
        <p:nvSpPr>
          <p:cNvPr id="98" name="矩形 97"/>
          <p:cNvSpPr/>
          <p:nvPr/>
        </p:nvSpPr>
        <p:spPr>
          <a:xfrm>
            <a:off x="1176673" y="2509881"/>
            <a:ext cx="4521339" cy="2306054"/>
          </a:xfrm>
          <a:prstGeom prst="rect">
            <a:avLst/>
          </a:prstGeom>
        </p:spPr>
        <p:txBody>
          <a:bodyPr wrap="square">
            <a:spAutoFit/>
          </a:bodyPr>
          <a:lstStyle/>
          <a:p>
            <a:pPr fontAlgn="auto">
              <a:lnSpc>
                <a:spcPct val="200000"/>
              </a:lnSpc>
              <a:defRPr/>
            </a:pP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燃气定义：</a:t>
            </a:r>
            <a:r>
              <a:rPr lang="zh-CN" altLang="en-US" sz="1800" b="1" dirty="0">
                <a:solidFill>
                  <a:srgbClr val="FFC000"/>
                </a:solidFill>
                <a:latin typeface="微软雅黑" panose="020B0503020204020204" charset="-122"/>
                <a:ea typeface="微软雅黑" panose="020B0503020204020204" charset="-122"/>
                <a:sym typeface="+mn-ea"/>
              </a:rPr>
              <a:t>气体燃料的总称</a:t>
            </a: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，它能燃烧而放出热量，供城市居民和工业企业使用</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200000"/>
              </a:lnSpc>
              <a:defRPr/>
            </a:pP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分类：天然气、人工燃气、生物气（沼气）、液化石油气、新型合成能源</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99" name="直接连接符 98"/>
          <p:cNvCxnSpPr/>
          <p:nvPr/>
        </p:nvCxnSpPr>
        <p:spPr>
          <a:xfrm>
            <a:off x="1018236" y="5252372"/>
            <a:ext cx="496661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grpSp>
        <p:nvGrpSpPr>
          <p:cNvPr id="14" name="组合 13"/>
          <p:cNvGrpSpPr/>
          <p:nvPr/>
        </p:nvGrpSpPr>
        <p:grpSpPr>
          <a:xfrm>
            <a:off x="4940904" y="1389187"/>
            <a:ext cx="6349425" cy="901348"/>
            <a:chOff x="4939657" y="1947190"/>
            <a:chExt cx="6351905" cy="901700"/>
          </a:xfrm>
        </p:grpSpPr>
        <p:grpSp>
          <p:nvGrpSpPr>
            <p:cNvPr id="24583" name="组合 10"/>
            <p:cNvGrpSpPr/>
            <p:nvPr/>
          </p:nvGrpSpPr>
          <p:grpSpPr bwMode="auto">
            <a:xfrm>
              <a:off x="4939657" y="1947190"/>
              <a:ext cx="6351905" cy="901700"/>
              <a:chOff x="3477295" y="3554567"/>
              <a:chExt cx="6352121" cy="901521"/>
            </a:xfrm>
          </p:grpSpPr>
          <p:sp>
            <p:nvSpPr>
              <p:cNvPr id="15" name="圆角矩形 14"/>
              <p:cNvSpPr/>
              <p:nvPr/>
            </p:nvSpPr>
            <p:spPr>
              <a:xfrm>
                <a:off x="3477295" y="3554567"/>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sp>
            <p:nvSpPr>
              <p:cNvPr id="18" name="任意多边形 17"/>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r>
                  <a:rPr lang="en-US" altLang="zh-CN" sz="1800" dirty="0">
                    <a:cs typeface="微软雅黑" panose="020B0503020204020204" charset="-122"/>
                  </a:rPr>
                  <a:t> </a:t>
                </a:r>
                <a:endParaRPr lang="zh-CN" altLang="en-US" sz="3600" dirty="0">
                  <a:cs typeface="微软雅黑" panose="020B0503020204020204" charset="-122"/>
                </a:endParaRPr>
              </a:p>
            </p:txBody>
          </p:sp>
        </p:grpSp>
        <p:sp>
          <p:nvSpPr>
            <p:cNvPr id="24587" name="文本框 22"/>
            <p:cNvSpPr txBox="1">
              <a:spLocks noChangeArrowheads="1"/>
            </p:cNvSpPr>
            <p:nvPr/>
          </p:nvSpPr>
          <p:spPr bwMode="auto">
            <a:xfrm>
              <a:off x="5266640" y="2121817"/>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1</a:t>
              </a:r>
              <a:endParaRPr lang="zh-CN" altLang="en-US" sz="3200">
                <a:solidFill>
                  <a:sysClr val="window" lastClr="FFFFFF"/>
                </a:solidFill>
                <a:ea typeface="微软雅黑" panose="020B0503020204020204" charset="-122"/>
                <a:cs typeface="微软雅黑" panose="020B0503020204020204" charset="-122"/>
              </a:endParaRPr>
            </a:p>
          </p:txBody>
        </p:sp>
        <p:sp>
          <p:nvSpPr>
            <p:cNvPr id="24591" name="TextBox 10"/>
            <p:cNvSpPr txBox="1">
              <a:spLocks noChangeArrowheads="1"/>
            </p:cNvSpPr>
            <p:nvPr/>
          </p:nvSpPr>
          <p:spPr bwMode="auto">
            <a:xfrm>
              <a:off x="6004552" y="1990370"/>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90170">
                <a:lnSpc>
                  <a:spcPct val="150000"/>
                </a:lnSpc>
                <a:defRPr/>
              </a:pPr>
              <a:r>
                <a:rPr lang="zh-CN" altLang="en-US" sz="1400" b="1" kern="1200" spc="0" dirty="0">
                  <a:solidFill>
                    <a:srgbClr val="FFC000"/>
                  </a:solidFill>
                  <a:sym typeface="+mn-ea"/>
                </a:rPr>
                <a:t>人工燃气：</a:t>
              </a:r>
              <a:r>
                <a:rPr lang="zh-CN" altLang="en-US" sz="1400" b="1" kern="1200" spc="0" dirty="0">
                  <a:solidFill>
                    <a:schemeClr val="tx1">
                      <a:lumMod val="75000"/>
                      <a:lumOff val="25000"/>
                    </a:schemeClr>
                  </a:solidFill>
                  <a:sym typeface="+mn-ea"/>
                </a:rPr>
                <a:t>将固体或液体燃料通过加工后获得的可燃气体，用于作为城市民用和工业使用的气体燃料，油制气、高炉煤气等</a:t>
              </a:r>
              <a:endParaRPr lang="zh-CN" altLang="en-US" sz="1400" b="1" kern="1200" spc="0" dirty="0">
                <a:solidFill>
                  <a:schemeClr val="tx1">
                    <a:lumMod val="75000"/>
                    <a:lumOff val="25000"/>
                  </a:schemeClr>
                </a:solidFill>
                <a:sym typeface="+mn-ea"/>
              </a:endParaRPr>
            </a:p>
          </p:txBody>
        </p:sp>
      </p:grpSp>
      <p:grpSp>
        <p:nvGrpSpPr>
          <p:cNvPr id="19" name="组合 18"/>
          <p:cNvGrpSpPr/>
          <p:nvPr/>
        </p:nvGrpSpPr>
        <p:grpSpPr>
          <a:xfrm>
            <a:off x="4940904" y="3326771"/>
            <a:ext cx="6349425" cy="901349"/>
            <a:chOff x="4939657" y="4025229"/>
            <a:chExt cx="6351905" cy="901701"/>
          </a:xfrm>
        </p:grpSpPr>
        <p:grpSp>
          <p:nvGrpSpPr>
            <p:cNvPr id="24586" name="组合 19"/>
            <p:cNvGrpSpPr/>
            <p:nvPr/>
          </p:nvGrpSpPr>
          <p:grpSpPr bwMode="auto">
            <a:xfrm>
              <a:off x="4939657" y="4025229"/>
              <a:ext cx="6351905" cy="901701"/>
              <a:chOff x="3477295" y="3554569"/>
              <a:chExt cx="6352121" cy="901522"/>
            </a:xfrm>
          </p:grpSpPr>
          <p:sp>
            <p:nvSpPr>
              <p:cNvPr id="21" name="圆角矩形 20"/>
              <p:cNvSpPr/>
              <p:nvPr/>
            </p:nvSpPr>
            <p:spPr>
              <a:xfrm>
                <a:off x="3477295" y="3554569"/>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sp>
            <p:nvSpPr>
              <p:cNvPr id="22" name="任意多边形 21"/>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grpSp>
        <p:sp>
          <p:nvSpPr>
            <p:cNvPr id="24589" name="文本框 24"/>
            <p:cNvSpPr txBox="1">
              <a:spLocks noChangeArrowheads="1"/>
            </p:cNvSpPr>
            <p:nvPr/>
          </p:nvSpPr>
          <p:spPr bwMode="auto">
            <a:xfrm>
              <a:off x="5266640" y="4183979"/>
              <a:ext cx="56349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3</a:t>
              </a:r>
              <a:endParaRPr lang="zh-CN" altLang="en-US" sz="3200">
                <a:solidFill>
                  <a:sysClr val="window" lastClr="FFFFFF"/>
                </a:solidFill>
                <a:ea typeface="微软雅黑" panose="020B0503020204020204" charset="-122"/>
                <a:cs typeface="微软雅黑" panose="020B0503020204020204" charset="-122"/>
              </a:endParaRPr>
            </a:p>
          </p:txBody>
        </p:sp>
        <p:sp>
          <p:nvSpPr>
            <p:cNvPr id="24592" name="TextBox 10"/>
            <p:cNvSpPr txBox="1">
              <a:spLocks noChangeArrowheads="1"/>
            </p:cNvSpPr>
            <p:nvPr/>
          </p:nvSpPr>
          <p:spPr bwMode="auto">
            <a:xfrm>
              <a:off x="6004552" y="4043644"/>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53975">
                <a:lnSpc>
                  <a:spcPct val="150000"/>
                </a:lnSpc>
                <a:defRPr/>
              </a:pPr>
              <a:r>
                <a:rPr lang="zh-CN" altLang="en-US" sz="1400" b="1" kern="1200" spc="0" dirty="0">
                  <a:solidFill>
                    <a:srgbClr val="FFC001"/>
                  </a:solidFill>
                  <a:sym typeface="+mn-ea"/>
                </a:rPr>
                <a:t>生物气（沼气</a:t>
              </a:r>
              <a:r>
                <a:rPr lang="en-US" altLang="zh-CN" sz="1400" b="1" kern="1200" spc="0" dirty="0">
                  <a:solidFill>
                    <a:srgbClr val="FFC001"/>
                  </a:solidFill>
                  <a:sym typeface="+mn-ea"/>
                </a:rPr>
                <a:t>）</a:t>
              </a:r>
              <a:r>
                <a:rPr lang="zh-CN" altLang="en-US" sz="1400" b="1" kern="1200" spc="0" dirty="0">
                  <a:solidFill>
                    <a:srgbClr val="FFC001"/>
                  </a:solidFill>
                  <a:sym typeface="+mn-ea"/>
                </a:rPr>
                <a:t>：</a:t>
              </a:r>
              <a:r>
                <a:rPr lang="zh-CN" altLang="en-US" sz="1400" b="1" kern="1200" spc="0" dirty="0">
                  <a:solidFill>
                    <a:schemeClr val="tx1">
                      <a:lumMod val="75000"/>
                      <a:lumOff val="25000"/>
                    </a:schemeClr>
                  </a:solidFill>
                  <a:sym typeface="+mn-ea"/>
                </a:rPr>
                <a:t>有机物在隔绝空气的条件下发酵，在微生物的作用下产生的可燃气体，主要成分：</a:t>
              </a:r>
              <a:r>
                <a:rPr lang="en-US" altLang="zh-CN" sz="1400" b="1" kern="1200" spc="0" dirty="0">
                  <a:solidFill>
                    <a:schemeClr val="tx1">
                      <a:lumMod val="75000"/>
                      <a:lumOff val="25000"/>
                    </a:schemeClr>
                  </a:solidFill>
                  <a:sym typeface="+mn-ea"/>
                </a:rPr>
                <a:t>CH4（60%）、 CO2</a:t>
              </a:r>
              <a:endParaRPr lang="zh-CN" altLang="en-US" sz="1400" b="1" dirty="0">
                <a:solidFill>
                  <a:schemeClr val="tx1">
                    <a:lumMod val="75000"/>
                    <a:lumOff val="25000"/>
                  </a:schemeClr>
                </a:solidFill>
              </a:endParaRPr>
            </a:p>
          </p:txBody>
        </p:sp>
      </p:grpSp>
      <p:grpSp>
        <p:nvGrpSpPr>
          <p:cNvPr id="20" name="组合 19"/>
          <p:cNvGrpSpPr/>
          <p:nvPr/>
        </p:nvGrpSpPr>
        <p:grpSpPr>
          <a:xfrm>
            <a:off x="737333" y="2360996"/>
            <a:ext cx="6079020" cy="901349"/>
            <a:chOff x="734443" y="3017166"/>
            <a:chExt cx="6081395" cy="901701"/>
          </a:xfrm>
        </p:grpSpPr>
        <p:grpSp>
          <p:nvGrpSpPr>
            <p:cNvPr id="24584" name="组合 13"/>
            <p:cNvGrpSpPr/>
            <p:nvPr/>
          </p:nvGrpSpPr>
          <p:grpSpPr bwMode="auto">
            <a:xfrm rot="10800000">
              <a:off x="734443" y="3017166"/>
              <a:ext cx="6081395" cy="901701"/>
              <a:chOff x="3477295" y="3554569"/>
              <a:chExt cx="6081603" cy="901522"/>
            </a:xfrm>
          </p:grpSpPr>
          <p:sp>
            <p:nvSpPr>
              <p:cNvPr id="23" name="圆角矩形 22"/>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sp>
            <p:nvSpPr>
              <p:cNvPr id="24" name="任意多边形 23"/>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dirty="0">
                  <a:cs typeface="微软雅黑" panose="020B0503020204020204" charset="-122"/>
                </a:endParaRPr>
              </a:p>
            </p:txBody>
          </p:sp>
        </p:grpSp>
        <p:sp>
          <p:nvSpPr>
            <p:cNvPr id="24588" name="文本框 23"/>
            <p:cNvSpPr txBox="1">
              <a:spLocks noChangeArrowheads="1"/>
            </p:cNvSpPr>
            <p:nvPr/>
          </p:nvSpPr>
          <p:spPr bwMode="auto">
            <a:xfrm>
              <a:off x="6133302" y="3166393"/>
              <a:ext cx="56190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2</a:t>
              </a:r>
              <a:endParaRPr lang="zh-CN" altLang="en-US" sz="3200">
                <a:solidFill>
                  <a:sysClr val="window" lastClr="FFFFFF"/>
                </a:solidFill>
                <a:ea typeface="微软雅黑" panose="020B0503020204020204" charset="-122"/>
                <a:cs typeface="微软雅黑" panose="020B0503020204020204" charset="-122"/>
              </a:endParaRPr>
            </a:p>
          </p:txBody>
        </p:sp>
        <p:sp>
          <p:nvSpPr>
            <p:cNvPr id="24593" name="TextBox 10"/>
            <p:cNvSpPr txBox="1">
              <a:spLocks noChangeArrowheads="1"/>
            </p:cNvSpPr>
            <p:nvPr/>
          </p:nvSpPr>
          <p:spPr bwMode="auto">
            <a:xfrm>
              <a:off x="1104013" y="3072411"/>
              <a:ext cx="477964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fontAlgn="auto">
                <a:lnSpc>
                  <a:spcPct val="150000"/>
                </a:lnSpc>
              </a:pPr>
              <a:r>
                <a:rPr lang="zh-CN" altLang="en-US" sz="1400" b="1" kern="1200" spc="0" dirty="0">
                  <a:solidFill>
                    <a:srgbClr val="FFC001"/>
                  </a:solidFill>
                  <a:sym typeface="+mn-ea"/>
                </a:rPr>
                <a:t>天然气：</a:t>
              </a:r>
              <a:r>
                <a:rPr lang="zh-CN" altLang="en-US" sz="1400" b="1" kern="1200" spc="0" dirty="0">
                  <a:solidFill>
                    <a:schemeClr val="tx1">
                      <a:lumMod val="75000"/>
                      <a:lumOff val="25000"/>
                    </a:schemeClr>
                  </a:solidFill>
                  <a:sym typeface="+mn-ea"/>
                </a:rPr>
                <a:t>组成以甲烷为主，同时还含有少量的二氧化碳、硫化氢、氮和微量的氦、氖、氩等气体</a:t>
              </a:r>
              <a:endParaRPr lang="zh-CN" altLang="en-US" sz="1400" b="1" kern="1200" spc="0" dirty="0">
                <a:solidFill>
                  <a:schemeClr val="tx1">
                    <a:lumMod val="75000"/>
                    <a:lumOff val="25000"/>
                  </a:schemeClr>
                </a:solidFill>
                <a:sym typeface="+mn-ea"/>
              </a:endParaRPr>
            </a:p>
          </p:txBody>
        </p:sp>
      </p:grpSp>
      <p:grpSp>
        <p:nvGrpSpPr>
          <p:cNvPr id="25" name="组合 24"/>
          <p:cNvGrpSpPr/>
          <p:nvPr/>
        </p:nvGrpSpPr>
        <p:grpSpPr>
          <a:xfrm>
            <a:off x="737333" y="4292863"/>
            <a:ext cx="6079020" cy="901349"/>
            <a:chOff x="734443" y="5047578"/>
            <a:chExt cx="6081395" cy="901701"/>
          </a:xfrm>
        </p:grpSpPr>
        <p:grpSp>
          <p:nvGrpSpPr>
            <p:cNvPr id="24585" name="组合 16"/>
            <p:cNvGrpSpPr/>
            <p:nvPr/>
          </p:nvGrpSpPr>
          <p:grpSpPr bwMode="auto">
            <a:xfrm rot="10800000">
              <a:off x="734443" y="5047578"/>
              <a:ext cx="6081395" cy="901701"/>
              <a:chOff x="3477295" y="3554569"/>
              <a:chExt cx="6081603" cy="901522"/>
            </a:xfrm>
          </p:grpSpPr>
          <p:sp>
            <p:nvSpPr>
              <p:cNvPr id="26" name="圆角矩形 25"/>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sp>
            <p:nvSpPr>
              <p:cNvPr id="28" name="任意多边形 27"/>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grpSp>
        <p:sp>
          <p:nvSpPr>
            <p:cNvPr id="24590" name="文本框 25"/>
            <p:cNvSpPr txBox="1">
              <a:spLocks noChangeArrowheads="1"/>
            </p:cNvSpPr>
            <p:nvPr/>
          </p:nvSpPr>
          <p:spPr bwMode="auto">
            <a:xfrm>
              <a:off x="6133302" y="5206329"/>
              <a:ext cx="56190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4</a:t>
              </a:r>
              <a:endParaRPr lang="zh-CN" altLang="en-US" sz="3200">
                <a:solidFill>
                  <a:sysClr val="window" lastClr="FFFFFF"/>
                </a:solidFill>
                <a:ea typeface="微软雅黑" panose="020B0503020204020204" charset="-122"/>
                <a:cs typeface="微软雅黑" panose="020B0503020204020204" charset="-122"/>
              </a:endParaRPr>
            </a:p>
          </p:txBody>
        </p:sp>
        <p:sp>
          <p:nvSpPr>
            <p:cNvPr id="24594" name="TextBox 10"/>
            <p:cNvSpPr txBox="1">
              <a:spLocks noChangeArrowheads="1"/>
            </p:cNvSpPr>
            <p:nvPr/>
          </p:nvSpPr>
          <p:spPr bwMode="auto">
            <a:xfrm>
              <a:off x="1014478" y="5160608"/>
              <a:ext cx="485711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1755">
                <a:lnSpc>
                  <a:spcPct val="150000"/>
                </a:lnSpc>
                <a:defRPr/>
              </a:pPr>
              <a:r>
                <a:rPr lang="zh-CN" altLang="en-US" sz="1400" b="1" kern="1200" spc="0" dirty="0">
                  <a:solidFill>
                    <a:srgbClr val="FFC001"/>
                  </a:solidFill>
                  <a:sym typeface="+mn-ea"/>
                </a:rPr>
                <a:t>液化石油气（</a:t>
              </a:r>
              <a:r>
                <a:rPr lang="en-US" altLang="zh-CN" sz="1400" b="1" kern="1200" spc="0" dirty="0">
                  <a:solidFill>
                    <a:srgbClr val="FFC001"/>
                  </a:solidFill>
                  <a:sym typeface="+mn-ea"/>
                </a:rPr>
                <a:t>LPG</a:t>
              </a:r>
              <a:r>
                <a:rPr lang="zh-CN" altLang="en-US" sz="1400" b="1" kern="1200" spc="0" dirty="0">
                  <a:solidFill>
                    <a:srgbClr val="FFC001"/>
                  </a:solidFill>
                  <a:sym typeface="+mn-ea"/>
                </a:rPr>
                <a:t>）：</a:t>
              </a:r>
              <a:r>
                <a:rPr lang="zh-CN" altLang="en-US" sz="1400" b="1" kern="1200" spc="0" dirty="0">
                  <a:solidFill>
                    <a:schemeClr val="tx1">
                      <a:lumMod val="75000"/>
                      <a:lumOff val="25000"/>
                    </a:schemeClr>
                  </a:solidFill>
                  <a:sym typeface="+mn-ea"/>
                </a:rPr>
                <a:t>开采和炼制石油过程中作为一部分碳氢化合物，主要成分：</a:t>
              </a:r>
              <a:r>
                <a:rPr lang="en-US" altLang="zh-CN" sz="1400" b="1" kern="1200" spc="0" dirty="0">
                  <a:solidFill>
                    <a:schemeClr val="tx1">
                      <a:lumMod val="75000"/>
                      <a:lumOff val="25000"/>
                    </a:schemeClr>
                  </a:solidFill>
                  <a:sym typeface="+mn-ea"/>
                </a:rPr>
                <a:t>C3H8</a:t>
              </a:r>
              <a:r>
                <a:rPr lang="zh-CN" altLang="en-US" sz="1400" b="1" kern="1200" spc="0" dirty="0">
                  <a:solidFill>
                    <a:schemeClr val="tx1">
                      <a:lumMod val="75000"/>
                      <a:lumOff val="25000"/>
                    </a:schemeClr>
                  </a:solidFill>
                  <a:sym typeface="+mn-ea"/>
                </a:rPr>
                <a:t>（丙烷）、</a:t>
              </a:r>
              <a:r>
                <a:rPr lang="en-US" altLang="zh-CN" sz="1400" b="1" kern="1200" spc="0" dirty="0">
                  <a:solidFill>
                    <a:schemeClr val="tx1">
                      <a:lumMod val="75000"/>
                      <a:lumOff val="25000"/>
                    </a:schemeClr>
                  </a:solidFill>
                  <a:sym typeface="+mn-ea"/>
                </a:rPr>
                <a:t>C4H10</a:t>
              </a:r>
              <a:r>
                <a:rPr lang="zh-CN" altLang="en-US" sz="1400" b="1" kern="1200" spc="0" dirty="0">
                  <a:solidFill>
                    <a:schemeClr val="tx1">
                      <a:lumMod val="75000"/>
                      <a:lumOff val="25000"/>
                    </a:schemeClr>
                  </a:solidFill>
                  <a:sym typeface="+mn-ea"/>
                </a:rPr>
                <a:t>（丁烷）</a:t>
              </a:r>
              <a:endParaRPr lang="zh-CN" altLang="en-US" sz="1400" b="1" kern="1200" spc="0" dirty="0">
                <a:solidFill>
                  <a:schemeClr val="tx1">
                    <a:lumMod val="75000"/>
                    <a:lumOff val="25000"/>
                  </a:schemeClr>
                </a:solidFill>
                <a:sym typeface="+mn-ea"/>
              </a:endParaRPr>
            </a:p>
          </p:txBody>
        </p:sp>
      </p:grpSp>
      <p:grpSp>
        <p:nvGrpSpPr>
          <p:cNvPr id="29" name="组合 28"/>
          <p:cNvGrpSpPr/>
          <p:nvPr/>
        </p:nvGrpSpPr>
        <p:grpSpPr>
          <a:xfrm>
            <a:off x="4984067" y="5255148"/>
            <a:ext cx="6306262" cy="901349"/>
            <a:chOff x="4939657" y="4025229"/>
            <a:chExt cx="6308725" cy="901701"/>
          </a:xfrm>
        </p:grpSpPr>
        <p:grpSp>
          <p:nvGrpSpPr>
            <p:cNvPr id="35" name="组合 19"/>
            <p:cNvGrpSpPr/>
            <p:nvPr/>
          </p:nvGrpSpPr>
          <p:grpSpPr bwMode="auto">
            <a:xfrm>
              <a:off x="4939657" y="4025229"/>
              <a:ext cx="6308725" cy="901701"/>
              <a:chOff x="3477295" y="3554569"/>
              <a:chExt cx="6308940" cy="901522"/>
            </a:xfrm>
          </p:grpSpPr>
          <p:sp>
            <p:nvSpPr>
              <p:cNvPr id="37" name="圆角矩形 36"/>
              <p:cNvSpPr/>
              <p:nvPr/>
            </p:nvSpPr>
            <p:spPr>
              <a:xfrm>
                <a:off x="3477295" y="3554569"/>
                <a:ext cx="6308940"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sp>
            <p:nvSpPr>
              <p:cNvPr id="40" name="任意多边形 39"/>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sz="1800">
                  <a:cs typeface="微软雅黑" panose="020B0503020204020204" charset="-122"/>
                </a:endParaRPr>
              </a:p>
            </p:txBody>
          </p:sp>
        </p:grpSp>
        <p:sp>
          <p:nvSpPr>
            <p:cNvPr id="41" name="文本框 24"/>
            <p:cNvSpPr txBox="1">
              <a:spLocks noChangeArrowheads="1"/>
            </p:cNvSpPr>
            <p:nvPr/>
          </p:nvSpPr>
          <p:spPr bwMode="auto">
            <a:xfrm>
              <a:off x="5266640" y="4183979"/>
              <a:ext cx="563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sz="3200">
                  <a:solidFill>
                    <a:sysClr val="window" lastClr="FFFFFF"/>
                  </a:solidFill>
                  <a:ea typeface="微软雅黑" panose="020B0503020204020204" charset="-122"/>
                  <a:cs typeface="微软雅黑" panose="020B0503020204020204" charset="-122"/>
                </a:rPr>
                <a:t>5</a:t>
              </a:r>
              <a:endParaRPr lang="en-US" sz="3200">
                <a:solidFill>
                  <a:sysClr val="window" lastClr="FFFFFF"/>
                </a:solidFill>
                <a:ea typeface="微软雅黑" panose="020B0503020204020204" charset="-122"/>
                <a:cs typeface="微软雅黑" panose="020B0503020204020204" charset="-122"/>
              </a:endParaRPr>
            </a:p>
          </p:txBody>
        </p:sp>
        <p:sp>
          <p:nvSpPr>
            <p:cNvPr id="42" name="TextBox 10"/>
            <p:cNvSpPr txBox="1">
              <a:spLocks noChangeArrowheads="1"/>
            </p:cNvSpPr>
            <p:nvPr/>
          </p:nvSpPr>
          <p:spPr bwMode="auto">
            <a:xfrm>
              <a:off x="6004552" y="4141434"/>
              <a:ext cx="504698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9375">
                <a:lnSpc>
                  <a:spcPct val="150000"/>
                </a:lnSpc>
                <a:defRPr/>
              </a:pPr>
              <a:r>
                <a:rPr lang="zh-CN" altLang="en-US" sz="1400" b="1" kern="1200" spc="0" dirty="0">
                  <a:solidFill>
                    <a:srgbClr val="FFC001"/>
                  </a:solidFill>
                  <a:sym typeface="+mn-ea"/>
                </a:rPr>
                <a:t>新型合成能源：</a:t>
              </a:r>
              <a:r>
                <a:rPr lang="zh-CN" altLang="en-US" sz="1400" b="1" kern="1200" spc="0" dirty="0">
                  <a:solidFill>
                    <a:schemeClr val="tx1">
                      <a:lumMod val="75000"/>
                      <a:lumOff val="25000"/>
                    </a:schemeClr>
                  </a:solidFill>
                  <a:sym typeface="+mn-ea"/>
                </a:rPr>
                <a:t>对化工原料进行化学处理，加工制成的新型燃料，如二甲醚分子式C2H6O，结构式CH3OCH3</a:t>
              </a:r>
              <a:endParaRPr lang="zh-CN" altLang="en-US" sz="1400" b="1" kern="1200" spc="0" dirty="0">
                <a:solidFill>
                  <a:schemeClr val="tx1">
                    <a:lumMod val="75000"/>
                    <a:lumOff val="25000"/>
                  </a:schemeClr>
                </a:solidFill>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6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pic>
        <p:nvPicPr>
          <p:cNvPr id="4" name="图片 3" descr="G:\zxl\培训课件\制作张新磊\天然气安全\新建文件夹\188671-12060PP20041.jpg188671-12060PP20041"/>
          <p:cNvPicPr>
            <a:picLocks noChangeAspect="1"/>
          </p:cNvPicPr>
          <p:nvPr/>
        </p:nvPicPr>
        <p:blipFill>
          <a:blip r:embed="rId1">
            <a:grayscl/>
          </a:blip>
          <a:srcRect/>
          <a:stretch>
            <a:fillRect/>
          </a:stretch>
        </p:blipFill>
        <p:spPr>
          <a:xfrm>
            <a:off x="5749" y="1248516"/>
            <a:ext cx="4139218" cy="2802606"/>
          </a:xfrm>
          <a:prstGeom prst="rect">
            <a:avLst/>
          </a:prstGeom>
        </p:spPr>
      </p:pic>
      <p:pic>
        <p:nvPicPr>
          <p:cNvPr id="6" name="图片 5" descr="G:\zxl\培训课件\制作张新磊\天然气安全\新建文件夹\267814-1G02PA32652.jpg267814-1G02PA32652"/>
          <p:cNvPicPr>
            <a:picLocks noChangeAspect="1"/>
          </p:cNvPicPr>
          <p:nvPr/>
        </p:nvPicPr>
        <p:blipFill>
          <a:blip r:embed="rId2">
            <a:grayscl/>
          </a:blip>
          <a:srcRect/>
          <a:stretch>
            <a:fillRect/>
          </a:stretch>
        </p:blipFill>
        <p:spPr>
          <a:xfrm>
            <a:off x="4357802" y="2653964"/>
            <a:ext cx="4146099" cy="2761171"/>
          </a:xfrm>
          <a:prstGeom prst="rect">
            <a:avLst/>
          </a:prstGeom>
        </p:spPr>
      </p:pic>
      <p:sp>
        <p:nvSpPr>
          <p:cNvPr id="7" name="矩形 6"/>
          <p:cNvSpPr/>
          <p:nvPr/>
        </p:nvSpPr>
        <p:spPr>
          <a:xfrm>
            <a:off x="4357800" y="466614"/>
            <a:ext cx="3313943" cy="2107668"/>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8" name="文本框 7"/>
          <p:cNvSpPr txBox="1"/>
          <p:nvPr/>
        </p:nvSpPr>
        <p:spPr>
          <a:xfrm>
            <a:off x="46355" y="4190113"/>
            <a:ext cx="4058180" cy="1752550"/>
          </a:xfrm>
          <a:prstGeom prst="rect">
            <a:avLst/>
          </a:prstGeom>
          <a:noFill/>
        </p:spPr>
        <p:txBody>
          <a:bodyPr wrap="square" rtlCol="0">
            <a:spAutoFit/>
          </a:bodyPr>
          <a:lstStyle/>
          <a:p>
            <a:pPr algn="just" fontAlgn="auto">
              <a:lnSpc>
                <a:spcPct val="150000"/>
              </a:lnSpc>
            </a:pP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燃气工商业用户用气量大，用气分散，用户管理水平不一，极易造成泄露、爆炸、火灾等群死、群伤事故，是安全管理工作重点</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 name="矩形 9"/>
          <p:cNvSpPr/>
          <p:nvPr/>
        </p:nvSpPr>
        <p:spPr>
          <a:xfrm>
            <a:off x="2381" y="6115782"/>
            <a:ext cx="2932554" cy="523795"/>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1800"/>
          </a:p>
        </p:txBody>
      </p:sp>
      <p:sp>
        <p:nvSpPr>
          <p:cNvPr id="12" name="文本框 11"/>
          <p:cNvSpPr txBox="1"/>
          <p:nvPr/>
        </p:nvSpPr>
        <p:spPr>
          <a:xfrm>
            <a:off x="8504251" y="2543521"/>
            <a:ext cx="3505736" cy="2998569"/>
          </a:xfrm>
          <a:prstGeom prst="rect">
            <a:avLst/>
          </a:prstGeom>
          <a:noFill/>
        </p:spPr>
        <p:txBody>
          <a:bodyPr wrap="square" rtlCol="0">
            <a:spAutoFit/>
          </a:bodyPr>
          <a:lstStyle/>
          <a:p>
            <a:pPr algn="l" fontAlgn="auto">
              <a:lnSpc>
                <a:spcPct val="150000"/>
              </a:lnSpc>
            </a:pP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气体燃料是清洁、高效、方便的能源，低位发热值高，可进行远距离长途管道输送，容易燃烧，辅助设备简单，占地少、建设快，操作方便，输配和燃烧自动化程度高，可降低产品成本，减少城市污染，近年来得到快速推广</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16" name="图片 15" descr="G:\zxl\培训课件\制作张新磊\天然气安全\新建文件夹\267814-1G02PA32652.jpg267814-1G02PA32652"/>
          <p:cNvPicPr>
            <a:picLocks noChangeAspect="1"/>
          </p:cNvPicPr>
          <p:nvPr/>
        </p:nvPicPr>
        <p:blipFill>
          <a:blip r:embed="rId2">
            <a:grayscl/>
          </a:blip>
          <a:srcRect/>
          <a:stretch>
            <a:fillRect/>
          </a:stretch>
        </p:blipFill>
        <p:spPr>
          <a:xfrm>
            <a:off x="4357802" y="2711092"/>
            <a:ext cx="4146099" cy="27611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8891" y="466734"/>
            <a:ext cx="429092" cy="46134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endParaRPr>
          </a:p>
        </p:txBody>
      </p:sp>
      <p:sp>
        <p:nvSpPr>
          <p:cNvPr id="140" name="文本框 139"/>
          <p:cNvSpPr txBox="1"/>
          <p:nvPr/>
        </p:nvSpPr>
        <p:spPr>
          <a:xfrm>
            <a:off x="587214" y="435896"/>
            <a:ext cx="3625432" cy="521766"/>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pic>
        <p:nvPicPr>
          <p:cNvPr id="2" name="图片 1" descr="G:\zxl\培训课件\制作张新磊\天然气安全\新建文件夹\240495-1F92310160618.jpg240495-1F92310160618"/>
          <p:cNvPicPr>
            <a:picLocks noChangeAspect="1"/>
          </p:cNvPicPr>
          <p:nvPr/>
        </p:nvPicPr>
        <p:blipFill>
          <a:blip r:embed="rId1"/>
          <a:srcRect/>
          <a:stretch>
            <a:fillRect/>
          </a:stretch>
        </p:blipFill>
        <p:spPr>
          <a:xfrm>
            <a:off x="2380" y="2009696"/>
            <a:ext cx="5850133" cy="4822151"/>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3" name="矩形 2"/>
          <p:cNvSpPr/>
          <p:nvPr/>
        </p:nvSpPr>
        <p:spPr>
          <a:xfrm>
            <a:off x="2380" y="1326701"/>
            <a:ext cx="2894469" cy="8304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4267914" y="5485597"/>
            <a:ext cx="3138214" cy="8683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4626634" y="5721726"/>
            <a:ext cx="2811233" cy="460195"/>
          </a:xfrm>
          <a:prstGeom prst="rect">
            <a:avLst/>
          </a:prstGeom>
          <a:noFill/>
        </p:spPr>
        <p:txBody>
          <a:bodyPr wrap="square" rtlCol="0">
            <a:spAutoFit/>
          </a:bodyPr>
          <a:lstStyle/>
          <a:p>
            <a:pPr algn="ctr"/>
            <a:r>
              <a:rPr lang="zh-CN" altLang="en-US" sz="2400" b="1" dirty="0">
                <a:solidFill>
                  <a:schemeClr val="bg1"/>
                </a:solidFill>
                <a:latin typeface="微软雅黑" panose="020B0503020204020204" charset="-122"/>
                <a:ea typeface="微软雅黑" panose="020B0503020204020204" charset="-122"/>
              </a:rPr>
              <a:t>燃爆风险</a:t>
            </a:r>
            <a:endParaRPr lang="zh-CN" altLang="en-US" sz="240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6214065" y="2709826"/>
            <a:ext cx="5695630" cy="2630462"/>
          </a:xfrm>
          <a:prstGeom prst="rect">
            <a:avLst/>
          </a:prstGeom>
          <a:noFill/>
        </p:spPr>
        <p:txBody>
          <a:bodyPr wrap="square" rtlCol="0">
            <a:spAutoFit/>
          </a:bodyPr>
          <a:lstStyle/>
          <a:p>
            <a:pPr>
              <a:lnSpc>
                <a:spcPct val="150000"/>
              </a:lnSpc>
            </a:pPr>
            <a:r>
              <a:rPr lang="zh-CN" altLang="en-US" sz="1800" b="1" dirty="0">
                <a:solidFill>
                  <a:schemeClr val="tx1">
                    <a:lumMod val="75000"/>
                    <a:lumOff val="25000"/>
                  </a:schemeClr>
                </a:solidFill>
                <a:latin typeface="微软雅黑" panose="020B0503020204020204" charset="-122"/>
                <a:ea typeface="微软雅黑" panose="020B0503020204020204" charset="-122"/>
                <a:sym typeface="+mn-ea"/>
              </a:rPr>
              <a:t>燃气是易燃易爆气体，如操作不当可引起火灾爆炸当空气中含有燃气浓度增加到不能引起爆炸的浓度点称为爆炸上限；当空气中含有燃气浓度减少到不能引起爆炸的浓度点称为爆炸下限</a:t>
            </a:r>
            <a:endParaRPr lang="zh-CN" altLang="en-US" sz="1800" b="1" dirty="0">
              <a:solidFill>
                <a:schemeClr val="tx1">
                  <a:lumMod val="75000"/>
                  <a:lumOff val="25000"/>
                </a:schemeClr>
              </a:solidFill>
              <a:latin typeface="微软雅黑" panose="020B0503020204020204" charset="-122"/>
              <a:ea typeface="微软雅黑" panose="020B0503020204020204" charset="-122"/>
              <a:sym typeface="+mn-ea"/>
            </a:endParaRPr>
          </a:p>
          <a:p>
            <a:pPr marL="342900">
              <a:lnSpc>
                <a:spcPct val="150000"/>
              </a:lnSpc>
              <a:defRPr/>
            </a:pPr>
            <a:r>
              <a:rPr lang="zh-CN" altLang="en-US" sz="1800" b="1" dirty="0">
                <a:solidFill>
                  <a:srgbClr val="FFC001"/>
                </a:solidFill>
                <a:latin typeface="微软雅黑" panose="020B0503020204020204" charset="-122"/>
                <a:ea typeface="微软雅黑" panose="020B0503020204020204" charset="-122"/>
                <a:sym typeface="+mn-ea"/>
              </a:rPr>
              <a:t>天然气的爆炸极限是</a:t>
            </a:r>
            <a:r>
              <a:rPr lang="en-US" altLang="zh-CN" sz="1800" b="1" dirty="0">
                <a:solidFill>
                  <a:srgbClr val="FFC001"/>
                </a:solidFill>
                <a:latin typeface="微软雅黑" panose="020B0503020204020204" charset="-122"/>
                <a:ea typeface="微软雅黑" panose="020B0503020204020204" charset="-122"/>
                <a:sym typeface="+mn-ea"/>
              </a:rPr>
              <a:t>5~15%</a:t>
            </a:r>
            <a:r>
              <a:rPr lang="zh-CN" altLang="en-US" sz="1800" b="1" dirty="0">
                <a:solidFill>
                  <a:srgbClr val="FFC001"/>
                </a:solidFill>
                <a:latin typeface="微软雅黑" panose="020B0503020204020204" charset="-122"/>
                <a:ea typeface="微软雅黑" panose="020B0503020204020204" charset="-122"/>
                <a:sym typeface="+mn-ea"/>
              </a:rPr>
              <a:t>；</a:t>
            </a:r>
            <a:endParaRPr lang="zh-CN" altLang="en-US" sz="2000" b="1" dirty="0">
              <a:solidFill>
                <a:srgbClr val="FFC001"/>
              </a:solidFill>
              <a:latin typeface="微软雅黑" panose="020B0503020204020204" charset="-122"/>
              <a:ea typeface="微软雅黑" panose="020B0503020204020204" charset="-122"/>
              <a:sym typeface="+mn-ea"/>
            </a:endParaRPr>
          </a:p>
          <a:p>
            <a:pPr marL="342900">
              <a:lnSpc>
                <a:spcPct val="150000"/>
              </a:lnSpc>
              <a:defRPr/>
            </a:pPr>
            <a:r>
              <a:rPr lang="zh-CN" altLang="en-US" sz="1800" b="1" dirty="0">
                <a:solidFill>
                  <a:srgbClr val="FFC001"/>
                </a:solidFill>
                <a:latin typeface="微软雅黑" panose="020B0503020204020204" charset="-122"/>
                <a:ea typeface="微软雅黑" panose="020B0503020204020204" charset="-122"/>
                <a:sym typeface="+mn-ea"/>
              </a:rPr>
              <a:t>液化石油气的爆炸极限是</a:t>
            </a:r>
            <a:r>
              <a:rPr lang="en-US" altLang="zh-CN" sz="1800" b="1" dirty="0">
                <a:solidFill>
                  <a:srgbClr val="FFC001"/>
                </a:solidFill>
                <a:latin typeface="微软雅黑" panose="020B0503020204020204" charset="-122"/>
                <a:ea typeface="微软雅黑" panose="020B0503020204020204" charset="-122"/>
                <a:sym typeface="+mn-ea"/>
              </a:rPr>
              <a:t>1.5~9.5%</a:t>
            </a:r>
            <a:endParaRPr lang="en-US" altLang="zh-CN" sz="1800" b="1" dirty="0">
              <a:solidFill>
                <a:srgbClr val="FFC001"/>
              </a:solidFill>
              <a:latin typeface="微软雅黑" panose="020B0503020204020204" charset="-122"/>
              <a:ea typeface="微软雅黑" panose="020B0503020204020204" charset="-122"/>
              <a:sym typeface="+mn-ea"/>
            </a:endParaRPr>
          </a:p>
        </p:txBody>
      </p:sp>
      <p:grpSp>
        <p:nvGrpSpPr>
          <p:cNvPr id="14" name="组合 13"/>
          <p:cNvGrpSpPr/>
          <p:nvPr/>
        </p:nvGrpSpPr>
        <p:grpSpPr>
          <a:xfrm>
            <a:off x="6305194" y="2011857"/>
            <a:ext cx="579918" cy="579918"/>
            <a:chOff x="6406936" y="2433233"/>
            <a:chExt cx="794145" cy="794145"/>
          </a:xfrm>
        </p:grpSpPr>
        <p:sp>
          <p:nvSpPr>
            <p:cNvPr id="1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04" tIns="45702" rIns="91404" bIns="45702" numCol="1" anchor="t" anchorCtr="0" compatLnSpc="1"/>
            <a:lstStyle/>
            <a:p>
              <a:endParaRPr lang="zh-CN" altLang="en-US" sz="1800" kern="0">
                <a:solidFill>
                  <a:sysClr val="windowText" lastClr="000000"/>
                </a:solidFill>
                <a:latin typeface="微软雅黑" panose="020B0503020204020204" charset="-122"/>
                <a:ea typeface="微软雅黑" panose="020B0503020204020204" charset="-122"/>
              </a:endParaRPr>
            </a:p>
          </p:txBody>
        </p:sp>
        <p:sp>
          <p:nvSpPr>
            <p:cNvPr id="18" name="Oval 92"/>
            <p:cNvSpPr>
              <a:spLocks noChangeArrowheads="1"/>
            </p:cNvSpPr>
            <p:nvPr/>
          </p:nvSpPr>
          <p:spPr bwMode="auto">
            <a:xfrm>
              <a:off x="6406936" y="2433233"/>
              <a:ext cx="794145" cy="794145"/>
            </a:xfrm>
            <a:prstGeom prst="ellipse">
              <a:avLst/>
            </a:prstGeom>
          </p:spPr>
          <p:txBody>
            <a:bodyPr vert="horz" wrap="square" lIns="91404" tIns="45702" rIns="91404" bIns="45702" numCol="1" anchor="t" anchorCtr="0" compatLnSpc="1"/>
            <a:lstStyle/>
            <a:p>
              <a:pPr>
                <a:defRPr/>
              </a:pPr>
              <a:endParaRPr lang="zh-CN" altLang="en-US" sz="1800" kern="0" dirty="0">
                <a:solidFill>
                  <a:sysClr val="windowText" lastClr="000000"/>
                </a:solidFill>
                <a:latin typeface="微软雅黑" panose="020B0503020204020204" charset="-122"/>
                <a:ea typeface="微软雅黑" panose="020B0503020204020204" charset="-122"/>
              </a:endParaRPr>
            </a:p>
          </p:txBody>
        </p:sp>
        <p:sp>
          <p:nvSpPr>
            <p:cNvPr id="19"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a:defRPr/>
              </a:pPr>
              <a:endParaRPr lang="zh-CN" altLang="en-US" sz="1800" kern="0">
                <a:solidFill>
                  <a:sysClr val="windowText" lastClr="000000"/>
                </a:solidFill>
                <a:latin typeface="微软雅黑" panose="020B0503020204020204" charset="-122"/>
                <a:ea typeface="微软雅黑" panose="020B0503020204020204" charset="-122"/>
              </a:endParaRPr>
            </a:p>
          </p:txBody>
        </p:sp>
      </p:grpSp>
      <p:grpSp>
        <p:nvGrpSpPr>
          <p:cNvPr id="20" name="组合 19"/>
          <p:cNvGrpSpPr/>
          <p:nvPr/>
        </p:nvGrpSpPr>
        <p:grpSpPr>
          <a:xfrm>
            <a:off x="7145458" y="2011857"/>
            <a:ext cx="579918" cy="579918"/>
            <a:chOff x="7352080" y="2433233"/>
            <a:chExt cx="794145" cy="794145"/>
          </a:xfrm>
        </p:grpSpPr>
        <p:sp>
          <p:nvSpPr>
            <p:cNvPr id="21"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a:defRPr/>
              </a:pPr>
              <a:endParaRPr lang="zh-CN" altLang="en-US" sz="1800" kern="0">
                <a:solidFill>
                  <a:sysClr val="windowText" lastClr="000000"/>
                </a:solidFill>
                <a:latin typeface="微软雅黑" panose="020B0503020204020204" charset="-122"/>
                <a:ea typeface="微软雅黑" panose="020B0503020204020204" charset="-122"/>
              </a:endParaRPr>
            </a:p>
          </p:txBody>
        </p:sp>
        <p:sp>
          <p:nvSpPr>
            <p:cNvPr id="22"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04" tIns="45702" rIns="91404" bIns="45702" numCol="1" anchor="t" anchorCtr="0" compatLnSpc="1"/>
            <a:lstStyle/>
            <a:p>
              <a:pPr>
                <a:defRPr/>
              </a:pPr>
              <a:endParaRPr lang="zh-CN" altLang="en-US" sz="1800" kern="0" dirty="0">
                <a:solidFill>
                  <a:sysClr val="windowText" lastClr="000000"/>
                </a:solidFill>
                <a:latin typeface="微软雅黑" panose="020B0503020204020204" charset="-122"/>
                <a:ea typeface="微软雅黑" panose="020B0503020204020204" charset="-122"/>
              </a:endParaRPr>
            </a:p>
          </p:txBody>
        </p:sp>
        <p:sp>
          <p:nvSpPr>
            <p:cNvPr id="23"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a:defRPr/>
              </a:pPr>
              <a:endParaRPr lang="zh-CN" altLang="en-US" sz="1800" kern="0">
                <a:solidFill>
                  <a:sysClr val="windowText" lastClr="000000"/>
                </a:solidFill>
                <a:latin typeface="微软雅黑" panose="020B0503020204020204" charset="-122"/>
                <a:ea typeface="微软雅黑" panose="020B0503020204020204" charset="-122"/>
              </a:endParaRPr>
            </a:p>
          </p:txBody>
        </p:sp>
      </p:grpSp>
      <p:grpSp>
        <p:nvGrpSpPr>
          <p:cNvPr id="24" name="组合 23"/>
          <p:cNvGrpSpPr/>
          <p:nvPr/>
        </p:nvGrpSpPr>
        <p:grpSpPr>
          <a:xfrm>
            <a:off x="7985721" y="2011857"/>
            <a:ext cx="578897" cy="579918"/>
            <a:chOff x="8301418" y="2433233"/>
            <a:chExt cx="792746" cy="794145"/>
          </a:xfrm>
        </p:grpSpPr>
        <p:sp>
          <p:nvSpPr>
            <p:cNvPr id="25"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a:defRPr/>
              </a:pPr>
              <a:endParaRPr lang="zh-CN" altLang="en-US" sz="1800" kern="0">
                <a:solidFill>
                  <a:sysClr val="windowText" lastClr="000000"/>
                </a:solidFill>
                <a:latin typeface="微软雅黑" panose="020B0503020204020204" charset="-122"/>
                <a:ea typeface="微软雅黑" panose="020B0503020204020204" charset="-122"/>
              </a:endParaRPr>
            </a:p>
          </p:txBody>
        </p:sp>
        <p:sp>
          <p:nvSpPr>
            <p:cNvPr id="26"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04" tIns="45702" rIns="91404" bIns="45702" numCol="1" anchor="t" anchorCtr="0" compatLnSpc="1"/>
            <a:lstStyle/>
            <a:p>
              <a:endParaRPr lang="zh-CN" altLang="en-US" sz="1800" kern="0" dirty="0">
                <a:solidFill>
                  <a:sysClr val="windowText" lastClr="000000"/>
                </a:solidFill>
                <a:latin typeface="微软雅黑" panose="020B0503020204020204" charset="-122"/>
                <a:ea typeface="微软雅黑" panose="020B0503020204020204" charset="-122"/>
              </a:endParaRPr>
            </a:p>
          </p:txBody>
        </p:sp>
        <p:sp>
          <p:nvSpPr>
            <p:cNvPr id="27"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a:defRPr/>
              </a:pPr>
              <a:endParaRPr lang="zh-CN" altLang="en-US" sz="1800" kern="0">
                <a:solidFill>
                  <a:sysClr val="windowText" lastClr="000000"/>
                </a:solidFill>
                <a:latin typeface="微软雅黑" panose="020B0503020204020204" charset="-122"/>
                <a:ea typeface="微软雅黑" panose="020B0503020204020204" charset="-122"/>
              </a:endParaRPr>
            </a:p>
          </p:txBody>
        </p:sp>
      </p:grpSp>
      <p:sp>
        <p:nvSpPr>
          <p:cNvPr id="28" name="矩形 27"/>
          <p:cNvSpPr/>
          <p:nvPr/>
        </p:nvSpPr>
        <p:spPr>
          <a:xfrm>
            <a:off x="6305194" y="5373349"/>
            <a:ext cx="1101073" cy="113642"/>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TEMPLATE_CATEGORY" val="single"/>
  <p:tag name="KSO_WM_SLIDE_ENTRY_ID" val="134"/>
</p:tagLst>
</file>

<file path=ppt/tags/tag77.xml><?xml version="1.0" encoding="utf-8"?>
<p:tagLst xmlns:p="http://schemas.openxmlformats.org/presentationml/2006/main">
  <p:tag name="KSO_WM_TEMPLATE_CATEGORY" val="single"/>
  <p:tag name="KSO_WM_SLIDE_ENTRY_ID" val="134"/>
</p:tagLst>
</file>

<file path=ppt/tags/tag78.xml><?xml version="1.0" encoding="utf-8"?>
<p:tagLst xmlns:p="http://schemas.openxmlformats.org/presentationml/2006/main">
  <p:tag name="KSO_WM_TEMPLATE_CATEGORY" val="single"/>
  <p:tag name="KSO_WM_SLIDE_ENTRY_ID" val="134"/>
</p:tagLst>
</file>

<file path=ppt/tags/tag79.xml><?xml version="1.0" encoding="utf-8"?>
<p:tagLst xmlns:p="http://schemas.openxmlformats.org/presentationml/2006/main">
  <p:tag name="KSO_WM_TEMPLATE_CATEGORY" val="single"/>
  <p:tag name="KSO_WM_SLIDE_ENTRY_ID" val="13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TEMPLATE_CATEGORY" val="single"/>
  <p:tag name="KSO_WM_SLIDE_ENTRY_ID" val="134"/>
</p:tagLst>
</file>

<file path=ppt/tags/tag81.xml><?xml version="1.0" encoding="utf-8"?>
<p:tagLst xmlns:p="http://schemas.openxmlformats.org/presentationml/2006/main">
  <p:tag name="KSO_WM_TEMPLATE_CATEGORY" val="single"/>
  <p:tag name="KSO_WM_SLIDE_ENTRY_ID" val="134"/>
</p:tagLst>
</file>

<file path=ppt/tags/tag82.xml><?xml version="1.0" encoding="utf-8"?>
<p:tagLst xmlns:p="http://schemas.openxmlformats.org/presentationml/2006/main">
  <p:tag name="KSO_WM_TEMPLATE_CATEGORY" val="single"/>
  <p:tag name="KSO_WM_SLIDE_ENTRY_ID" val="134"/>
</p:tagLst>
</file>

<file path=ppt/tags/tag8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8.xml><?xml version="1.0" encoding="utf-8"?>
<p:tagLst xmlns:p="http://schemas.openxmlformats.org/presentationml/2006/main">
  <p:tag name="commondata" val="eyJoZGlkIjoiZTVlNmE2ZmI1ZjYwNzY0MzcxMzc3ZmQ0YThkN2JhMW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bofe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信公众号: 安全生产管理">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微信公众号 :安全生产管理">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微信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5816</Words>
  <Application>WPS 演示</Application>
  <PresentationFormat>宽屏</PresentationFormat>
  <Paragraphs>349</Paragraphs>
  <Slides>33</Slides>
  <Notes>15</Notes>
  <HiddenSlides>0</HiddenSlides>
  <MMClips>0</MMClips>
  <ScaleCrop>false</ScaleCrop>
  <HeadingPairs>
    <vt:vector size="6" baseType="variant">
      <vt:variant>
        <vt:lpstr>已用的字体</vt:lpstr>
      </vt:variant>
      <vt:variant>
        <vt:i4>22</vt:i4>
      </vt:variant>
      <vt:variant>
        <vt:lpstr>主题</vt:lpstr>
      </vt:variant>
      <vt:variant>
        <vt:i4>4</vt:i4>
      </vt:variant>
      <vt:variant>
        <vt:lpstr>幻灯片标题</vt:lpstr>
      </vt:variant>
      <vt:variant>
        <vt:i4>33</vt:i4>
      </vt:variant>
    </vt:vector>
  </HeadingPairs>
  <TitlesOfParts>
    <vt:vector size="59" baseType="lpstr">
      <vt:lpstr>Arial</vt:lpstr>
      <vt:lpstr>宋体</vt:lpstr>
      <vt:lpstr>Wingdings</vt:lpstr>
      <vt:lpstr>华文细黑</vt:lpstr>
      <vt:lpstr>微软雅黑</vt:lpstr>
      <vt:lpstr>Wingdings</vt:lpstr>
      <vt:lpstr>方正大标宋简体</vt:lpstr>
      <vt:lpstr>Calibri Light</vt:lpstr>
      <vt:lpstr>Comic Sans MS</vt:lpstr>
      <vt:lpstr>Calibri</vt:lpstr>
      <vt:lpstr>Segoe UI Light 8</vt:lpstr>
      <vt:lpstr>Microsoft YaHei UI Light</vt:lpstr>
      <vt:lpstr>等线</vt:lpstr>
      <vt:lpstr>Arial Unicode MS</vt:lpstr>
      <vt:lpstr>等线 Light</vt:lpstr>
      <vt:lpstr>Segoe UI</vt:lpstr>
      <vt:lpstr>Times New Roman</vt:lpstr>
      <vt:lpstr>Calibri</vt:lpstr>
      <vt:lpstr>等线</vt:lpstr>
      <vt:lpstr>楷体</vt:lpstr>
      <vt:lpstr>汉仪旗黑-85S</vt:lpstr>
      <vt:lpstr>黑体</vt:lpstr>
      <vt:lpstr>bofety</vt:lpstr>
      <vt:lpstr>微信公众号: 安全生产管理</vt:lpstr>
      <vt:lpstr>微信公众号 :安全生产管理</vt:lpstr>
      <vt:lpstr>微信公众号:  安全生产管理</vt:lpstr>
      <vt:lpstr>PowerPoint 演示文稿</vt:lpstr>
      <vt:lpstr>PowerPoint 演示文稿</vt:lpstr>
      <vt:lpstr>2016年8月18日上午9时左右，郑州市某公寓住宅楼发生燃气爆炸，爆炸引起火灾，造成7人受伤，其中4人伤势严重。记者在现场看到，该楼层共计20多户，爆炸导致一半左右住户家的防盗门严重变形，两部电梯门也被扭曲，楼道玻璃碎裂，天花板破损露出管线。爆炸的1017房间的阳台一片狼藉，推拉门、阳台玻璃、窗框等都飞了出去，楼下的南关街马路上到处都是飞落的玻璃窗框等杂物。飞落的玻璃等杂物还砸伤两名大人和一个小孩，三人也被送往郑州市第一人民医院救治。郑州华润燃气股份有限公司查爆炸原因初步查明是因为软管脱落造成的天然气泄露。华润燃气工作人员说，该住户使用的燃气软管较长，中间违规使用了一个三通接头，而且该住户的厨房是敞开式的，没有按规定封闭。 该案例的法律责任是： 因用户违规使用胶管接头，造成事故，一切损失由该用户负责。 为避免该类事故发生，用户应掌握的安全使用常识：胶管使用一般不宜超过2米，连接处用卡箍卡牢，为防止老化、龟裂或破损，最好18个月内更换一次。清理灶具时，要防止胶管脱落，避免出现打弯、受压现象，并注意使用时不要距离炉面过近，造成火焰烧烤而加剧老化。禁止将胶管穿墙、门窗及地面使用或将胶管包起来以及连接多个接头，这样在泄漏时都不易发现而造成安全事故。使用燃气的房间不能住人。</vt:lpstr>
      <vt:lpstr> 2012年7月27日重庆奉节县一居民家发生天然气意外泄漏事故，发生事故的居民家中所有家具和电器都被烧毁，窗户的玻璃已被震烂。爆炸造成一家6人烧伤，最终一人抢救无效死亡。据网上报道爆炸是由于天然气管道与输气软管之间存在缝隙，导致天然气泄漏引发的。在该户家中，发现新买的燃气灶具，是个三无产品。该户的燃气管道，是由两根软管接起来的，一根软管不够长，中间还用一根硬塑料管连了起来，还使用了胶水来粘接，这是非常危险的作法，连接的塑料管是硬的，天然气完全可能因连接处泄漏出来。也许是用户点了火，也许只是开了某一种电器的开关，就引起了天然气爆炸，随后的火焰扩散,屋内东西全部烧毁。 该事故的法律责任是： 根据《城镇燃气管理条例》第三十二条，燃气燃烧器具生产单位、销售单位应当设立或者委托设立售后服务站点，配备经考核合格的燃气燃烧器具安装、维修人员，负责售后的安装、维修服务。燃气燃烧器具的安装、维修，应当符合国家有关标准。正规厂家都是包安装的，不会让用户自己来接天然气管子，但因为这个灶具是三无产品，用户自己安装，才为这次事故埋下了重大隐患。灶具生产、销售单位违法生产、销售不合格燃气具应承担主要责任。 为避免该类事故，用户应遵循：1.不要买三无灶具，接的管子要用专用管道。 2.不要对家里的天然气管私拉乱接。3.厨房一定要通风。4、更重要的是用户一定要到正规商店购买具有QS生产合格标志的灶具，在安装时请售后的有资质的专业队伍进行安装。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第一，燃气胶管破裂、脱落，导致燃气泄露。  30%的燃气泄露事件都是因胶管破裂、脱落而起，导致胶管破裂脱落的原因有：  1、胶管两端未打卡子或卡子松动。 2、胶管超期使用，老化龟裂。 3、使用易腐蚀、老化的劣质胶管。 4、疏于防范使胶管被老鼠咬坏、尖锐物体刮坏等。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免费安全资料加微anquan2024</dc:subject>
  <cp:category>免费安全资料加微anquan2024</cp:category>
  <cp:lastModifiedBy>little fairy</cp:lastModifiedBy>
  <cp:revision>8</cp:revision>
  <dcterms:created xsi:type="dcterms:W3CDTF">2016-06-07T15:36:00Z</dcterms:created>
  <dcterms:modified xsi:type="dcterms:W3CDTF">2024-05-13T06:38:00Z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0EA5AB6135CC46DFAA80AFD7CA245716_13</vt:lpwstr>
  </property>
</Properties>
</file>