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49"/>
  </p:notesMasterIdLst>
  <p:handoutMasterIdLst>
    <p:handoutMasterId r:id="rId50"/>
  </p:handoutMasterIdLst>
  <p:sldIdLst>
    <p:sldId id="401" r:id="rId4"/>
    <p:sldId id="402" r:id="rId5"/>
    <p:sldId id="290" r:id="rId6"/>
    <p:sldId id="357" r:id="rId7"/>
    <p:sldId id="292" r:id="rId8"/>
    <p:sldId id="293" r:id="rId9"/>
    <p:sldId id="294" r:id="rId10"/>
    <p:sldId id="354" r:id="rId11"/>
    <p:sldId id="296" r:id="rId12"/>
    <p:sldId id="297" r:id="rId13"/>
    <p:sldId id="298" r:id="rId14"/>
    <p:sldId id="347" r:id="rId15"/>
    <p:sldId id="350" r:id="rId16"/>
    <p:sldId id="302" r:id="rId17"/>
    <p:sldId id="303" r:id="rId18"/>
    <p:sldId id="304" r:id="rId19"/>
    <p:sldId id="307" r:id="rId20"/>
    <p:sldId id="308" r:id="rId21"/>
    <p:sldId id="309" r:id="rId22"/>
    <p:sldId id="310" r:id="rId23"/>
    <p:sldId id="314" r:id="rId24"/>
    <p:sldId id="315" r:id="rId25"/>
    <p:sldId id="318" r:id="rId26"/>
    <p:sldId id="319" r:id="rId27"/>
    <p:sldId id="320" r:id="rId28"/>
    <p:sldId id="321" r:id="rId29"/>
    <p:sldId id="322" r:id="rId30"/>
    <p:sldId id="352" r:id="rId31"/>
    <p:sldId id="323" r:id="rId32"/>
    <p:sldId id="327" r:id="rId33"/>
    <p:sldId id="328" r:id="rId34"/>
    <p:sldId id="349" r:id="rId35"/>
    <p:sldId id="332" r:id="rId36"/>
    <p:sldId id="337" r:id="rId37"/>
    <p:sldId id="338" r:id="rId38"/>
    <p:sldId id="339" r:id="rId39"/>
    <p:sldId id="340" r:id="rId40"/>
    <p:sldId id="342" r:id="rId41"/>
    <p:sldId id="343" r:id="rId42"/>
    <p:sldId id="348" r:id="rId43"/>
    <p:sldId id="341" r:id="rId44"/>
    <p:sldId id="353" r:id="rId45"/>
    <p:sldId id="344" r:id="rId46"/>
    <p:sldId id="346" r:id="rId47"/>
    <p:sldId id="403" r:id="rId48"/>
  </p:sldIdLst>
  <p:sldSz cx="12192000" cy="6858000"/>
  <p:notesSz cx="6864350" cy="9994900"/>
  <p:custDataLst>
    <p:tags r:id="rId55"/>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3" userDrawn="1">
          <p15:clr>
            <a:srgbClr val="A4A3A4"/>
          </p15:clr>
        </p15:guide>
        <p15:guide id="2" pos="39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631"/>
  </p:normalViewPr>
  <p:slideViewPr>
    <p:cSldViewPr showGuides="1">
      <p:cViewPr varScale="1">
        <p:scale>
          <a:sx n="116" d="100"/>
          <a:sy n="116" d="100"/>
        </p:scale>
        <p:origin x="-864" y="-108"/>
      </p:cViewPr>
      <p:guideLst>
        <p:guide orient="horz" pos="2123"/>
        <p:guide pos="3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160.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notesMaster" Target="notesMasters/notes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7AA4942-BC86-414C-B1B4-32F650A37A43}" type="doc">
      <dgm:prSet loTypeId="urn:microsoft.com/office/officeart/2005/8/layout/orgChart1" qsTypeId="urn:microsoft.com/office/officeart/2005/8/quickstyle/simple1" csTypeId="urn:microsoft.com/office/officeart/2005/8/colors/accent1_2"/>
      <dgm:spPr/>
    </dgm:pt>
    <dgm:pt modelId="{B08A7560-012B-4029-90AD-D83ED1AB7B53}">
      <dgm:prSet/>
      <dgm:spPr/>
      <dgm:t>
        <a:bodyPr vert="horz" wrap="square" anchor="ctr" anchorCtr="0"/>
        <a:p>
          <a:pPr algn="ctr"/>
          <a:r>
            <a:rPr lang="zh-CN" altLang="en-US" b="1" dirty="0">
              <a:solidFill>
                <a:srgbClr val="FFFFFF"/>
              </a:solidFill>
              <a:latin typeface="Arial" panose="020B0604020202020204" pitchFamily="34" charset="0"/>
              <a:ea typeface="微软雅黑" panose="020B0503020204020204" pitchFamily="34" charset="-122"/>
            </a:rPr>
            <a:t>主任</a:t>
          </a:r>
          <a:endParaRPr lang="zh-CN" altLang="en-US" b="1" dirty="0">
            <a:solidFill>
              <a:srgbClr val="FFFFFF"/>
            </a:solidFill>
            <a:latin typeface="Arial" panose="020B0604020202020204" pitchFamily="34" charset="0"/>
            <a:ea typeface="微软雅黑" panose="020B0503020204020204" pitchFamily="34" charset="-122"/>
          </a:endParaRPr>
        </a:p>
      </dgm:t>
    </dgm:pt>
    <dgm:pt modelId="{720DF736-F8D1-4C35-A4A9-833EFB5194A3}" cxnId="{DB1C6B8F-B970-4804-943E-7DA04B6E7AFC}" type="parTrans">
      <dgm:prSet/>
      <dgm:spPr/>
    </dgm:pt>
    <dgm:pt modelId="{45E5EDB9-4366-49B6-81D5-C8C86C95141D}" cxnId="{DB1C6B8F-B970-4804-943E-7DA04B6E7AFC}" type="sibTrans">
      <dgm:prSet/>
      <dgm:spPr/>
    </dgm:pt>
    <dgm:pt modelId="{A5E646F3-D229-499F-8879-4685F8A98FC3}">
      <dgm:prSet/>
      <dgm:spPr/>
      <dgm:t>
        <a:bodyPr vert="horz" wrap="square" anchor="ctr" anchorCtr="0"/>
        <a:p>
          <a:pPr algn="ctr"/>
          <a:r>
            <a:rPr lang="zh-CN" altLang="en-US" b="1" dirty="0">
              <a:solidFill>
                <a:srgbClr val="FFFFFF"/>
              </a:solidFill>
              <a:latin typeface="Arial" panose="020B0604020202020204" pitchFamily="34" charset="0"/>
              <a:ea typeface="宋体" panose="02010600030101010101" pitchFamily="2" charset="-122"/>
            </a:rPr>
            <a:t>成员 </a:t>
          </a:r>
          <a:endParaRPr lang="zh-CN" altLang="en-US" b="1" dirty="0">
            <a:solidFill>
              <a:srgbClr val="FFFFFF"/>
            </a:solidFill>
            <a:latin typeface="Arial" panose="020B0604020202020204" pitchFamily="34" charset="0"/>
            <a:ea typeface="宋体" panose="02010600030101010101" pitchFamily="2" charset="-122"/>
          </a:endParaRPr>
        </a:p>
      </dgm:t>
    </dgm:pt>
    <dgm:pt modelId="{FDD4978E-BF1A-4CB1-AC0B-F195B2027820}" cxnId="{211F51DC-0A95-499A-95C3-DBBCAE04E678}" type="parTrans">
      <dgm:prSet/>
      <dgm:spPr/>
    </dgm:pt>
    <dgm:pt modelId="{0167DD9B-D9AA-4A8B-AF01-723B75538F5A}" cxnId="{211F51DC-0A95-499A-95C3-DBBCAE04E678}" type="sibTrans">
      <dgm:prSet/>
      <dgm:spPr/>
    </dgm:pt>
    <dgm:pt modelId="{14CC9F3A-35D5-4F8E-8E31-5D8B7F3B3FF3}">
      <dgm:prSet/>
      <dgm:spPr/>
      <dgm:t>
        <a:bodyPr vert="horz" wrap="square" anchor="ctr" anchorCtr="0"/>
        <a:p>
          <a:pPr algn="ctr"/>
          <a:r>
            <a:rPr lang="zh-CN" altLang="en-US" b="1" dirty="0">
              <a:solidFill>
                <a:srgbClr val="FFFFFF"/>
              </a:solidFill>
              <a:latin typeface="Arial" panose="020B0604020202020204" pitchFamily="34" charset="0"/>
              <a:ea typeface="宋体" panose="02010600030101010101" pitchFamily="2" charset="-122"/>
            </a:rPr>
            <a:t>成员</a:t>
          </a:r>
          <a:endParaRPr lang="zh-CN" altLang="en-US" b="1" dirty="0">
            <a:solidFill>
              <a:srgbClr val="FFFFFF"/>
            </a:solidFill>
            <a:latin typeface="Arial" panose="020B0604020202020204" pitchFamily="34" charset="0"/>
            <a:ea typeface="宋体" panose="02010600030101010101" pitchFamily="2" charset="-122"/>
          </a:endParaRPr>
        </a:p>
      </dgm:t>
    </dgm:pt>
    <dgm:pt modelId="{28FBB67E-A7BC-4946-90B2-77462D171014}" cxnId="{60E1C44E-4809-459A-BE9B-2B547E03B33D}" type="parTrans">
      <dgm:prSet/>
      <dgm:spPr/>
    </dgm:pt>
    <dgm:pt modelId="{51DA8C15-578E-464E-95DA-8196C033015E}" cxnId="{60E1C44E-4809-459A-BE9B-2B547E03B33D}" type="sibTrans">
      <dgm:prSet/>
      <dgm:spPr/>
    </dgm:pt>
    <dgm:pt modelId="{7639D147-2894-4175-80E7-F59F9B15E2EB}">
      <dgm:prSet/>
      <dgm:spPr/>
      <dgm:t>
        <a:bodyPr vert="horz" wrap="square" anchor="ctr" anchorCtr="0"/>
        <a:p>
          <a:pPr algn="ctr"/>
          <a:r>
            <a:rPr lang="zh-CN" altLang="en-US" b="1" dirty="0">
              <a:solidFill>
                <a:srgbClr val="FFFFFF"/>
              </a:solidFill>
              <a:latin typeface="Arial" panose="020B0604020202020204" pitchFamily="34" charset="0"/>
              <a:ea typeface="宋体" panose="02010600030101010101" pitchFamily="2" charset="-122"/>
            </a:rPr>
            <a:t>成员</a:t>
          </a:r>
          <a:endParaRPr lang="zh-CN" altLang="en-US" b="1" dirty="0">
            <a:solidFill>
              <a:srgbClr val="FFFFFF"/>
            </a:solidFill>
            <a:latin typeface="Arial" panose="020B0604020202020204" pitchFamily="34" charset="0"/>
            <a:ea typeface="宋体" panose="02010600030101010101" pitchFamily="2" charset="-122"/>
          </a:endParaRPr>
        </a:p>
      </dgm:t>
    </dgm:pt>
    <dgm:pt modelId="{A9E09985-C4FC-4425-83D8-18BBA2B0FBBB}" cxnId="{0C5F1D31-B7B5-4CE1-ABF3-E5717BB42D0B}" type="parTrans">
      <dgm:prSet/>
      <dgm:spPr/>
    </dgm:pt>
    <dgm:pt modelId="{98884204-4659-4FDF-83DA-E283464FB33F}" cxnId="{0C5F1D31-B7B5-4CE1-ABF3-E5717BB42D0B}" type="sibTrans">
      <dgm:prSet/>
      <dgm:spPr/>
    </dgm:pt>
    <dgm:pt modelId="{0688F102-9ED2-430D-8CC2-D6BAAA07881A}">
      <dgm:prSet/>
      <dgm:spPr/>
      <dgm:t>
        <a:bodyPr vert="horz" wrap="square" anchor="ctr" anchorCtr="0"/>
        <a:p>
          <a:pPr algn="ctr"/>
          <a:r>
            <a:rPr lang="zh-CN" altLang="en-US" b="1" dirty="0">
              <a:solidFill>
                <a:srgbClr val="FFFFFF"/>
              </a:solidFill>
              <a:latin typeface="Arial" panose="020B0604020202020204" pitchFamily="34" charset="0"/>
              <a:ea typeface="宋体" panose="02010600030101010101" pitchFamily="2" charset="-122"/>
            </a:rPr>
            <a:t>成员</a:t>
          </a:r>
          <a:endParaRPr lang="zh-CN" altLang="en-US" b="1" dirty="0">
            <a:solidFill>
              <a:srgbClr val="FFFFFF"/>
            </a:solidFill>
            <a:latin typeface="Arial" panose="020B0604020202020204" pitchFamily="34" charset="0"/>
            <a:ea typeface="宋体" panose="02010600030101010101" pitchFamily="2" charset="-122"/>
          </a:endParaRPr>
        </a:p>
      </dgm:t>
    </dgm:pt>
    <dgm:pt modelId="{459CD3B3-3663-48E8-B8EE-C4FA6DB74A9D}" cxnId="{AEBDCF68-C789-4C7F-BDD4-2309D50F91B9}" type="parTrans">
      <dgm:prSet/>
      <dgm:spPr/>
    </dgm:pt>
    <dgm:pt modelId="{1A9F2489-A172-4D3D-8EBA-396E4FBE5708}" cxnId="{AEBDCF68-C789-4C7F-BDD4-2309D50F91B9}" type="sibTrans">
      <dgm:prSet/>
      <dgm:spPr/>
    </dgm:pt>
    <dgm:pt modelId="{85C783D7-D70A-4972-883C-CD48C7327674}">
      <dgm:prSet/>
      <dgm:spPr/>
      <dgm:t>
        <a:bodyPr vert="horz" wrap="square" anchor="ctr" anchorCtr="0"/>
        <a:p>
          <a:pPr algn="ctr"/>
          <a:r>
            <a:rPr lang="zh-CN" altLang="en-US" b="1" dirty="0">
              <a:solidFill>
                <a:srgbClr val="FFFFFF"/>
              </a:solidFill>
              <a:latin typeface="Arial" panose="020B0604020202020204" pitchFamily="34" charset="0"/>
              <a:ea typeface="宋体" panose="02010600030101010101" pitchFamily="2" charset="-122"/>
            </a:rPr>
            <a:t>－－－</a:t>
          </a:r>
          <a:endParaRPr lang="zh-CN" altLang="en-US" b="1" dirty="0">
            <a:solidFill>
              <a:srgbClr val="FFFFFF"/>
            </a:solidFill>
            <a:latin typeface="Arial" panose="020B0604020202020204" pitchFamily="34" charset="0"/>
            <a:ea typeface="宋体" panose="02010600030101010101" pitchFamily="2" charset="-122"/>
          </a:endParaRPr>
        </a:p>
      </dgm:t>
    </dgm:pt>
    <dgm:pt modelId="{160238AE-8A93-4BE2-B703-2D6AB3328FD6}" cxnId="{0A0CEFEB-D4C0-4464-89FF-5CB21E451DAF}" type="parTrans">
      <dgm:prSet/>
      <dgm:spPr/>
    </dgm:pt>
    <dgm:pt modelId="{4213099F-7A60-401B-B4F4-476982B07659}" cxnId="{0A0CEFEB-D4C0-4464-89FF-5CB21E451DAF}" type="sibTrans">
      <dgm:prSet/>
      <dgm:spPr/>
    </dgm:pt>
    <dgm:pt modelId="{1F41E694-CF16-4049-8593-68DF7BDB171A}" type="pres">
      <dgm:prSet presAssocID="{87AA4942-BC86-414C-B1B4-32F650A37A43}" presName="hierChild1">
        <dgm:presLayoutVars>
          <dgm:orgChart val="1"/>
          <dgm:chPref val="1"/>
          <dgm:dir/>
          <dgm:animOne val="branch"/>
          <dgm:animLvl val="lvl"/>
          <dgm:resizeHandles/>
        </dgm:presLayoutVars>
      </dgm:prSet>
      <dgm:spPr/>
    </dgm:pt>
    <dgm:pt modelId="{EA09FA65-1EDE-4224-8D67-9511487DCD57}" type="pres">
      <dgm:prSet presAssocID="{B08A7560-012B-4029-90AD-D83ED1AB7B53}" presName="hierRoot1">
        <dgm:presLayoutVars>
          <dgm:hierBranch/>
        </dgm:presLayoutVars>
      </dgm:prSet>
      <dgm:spPr/>
    </dgm:pt>
    <dgm:pt modelId="{0C958B4D-EE4A-4B3E-B537-A32E311A4148}" type="pres">
      <dgm:prSet presAssocID="{B08A7560-012B-4029-90AD-D83ED1AB7B53}" presName="rootComposite1"/>
      <dgm:spPr/>
    </dgm:pt>
    <dgm:pt modelId="{1ECC3EB9-0A0B-4719-A25F-DAC48A2B776A}" type="pres">
      <dgm:prSet presAssocID="{B08A7560-012B-4029-90AD-D83ED1AB7B53}" presName="hierChild2"/>
      <dgm:spPr/>
    </dgm:pt>
    <dgm:pt modelId="{074F4F66-0968-4433-A586-AF3D293F4AB0}" type="pres">
      <dgm:prSet presAssocID="{B08A7560-012B-4029-90AD-D83ED1AB7B53}" presName="hierChild3"/>
      <dgm:spPr/>
    </dgm:pt>
    <dgm:pt modelId="{698A52C3-DCBA-4FBF-A93E-A7E850A3712C}" type="pres">
      <dgm:prSet presAssocID="{B08A7560-012B-4029-90AD-D83ED1AB7B53}" presName="rootText1" presStyleLbl="node0" presStyleIdx="0" presStyleCnt="1">
        <dgm:presLayoutVars>
          <dgm:chPref val="3"/>
        </dgm:presLayoutVars>
      </dgm:prSet>
      <dgm:spPr/>
    </dgm:pt>
    <dgm:pt modelId="{7AC1A215-1CCB-4C44-8985-9B3247C16ADE}" type="pres">
      <dgm:prSet presAssocID="{B08A7560-012B-4029-90AD-D83ED1AB7B53}" presName="rootConnector1" presStyleLbl="node1"/>
      <dgm:spPr/>
    </dgm:pt>
    <dgm:pt modelId="{65DA038F-4070-491E-9B03-5F9AFD973B3F}" type="pres">
      <dgm:prSet presAssocID="{FDD4978E-BF1A-4CB1-AC0B-F195B2027820}" presName="Name35" presStyleLbl="parChTrans1D2" presStyleIdx="0" presStyleCnt="5"/>
      <dgm:spPr/>
    </dgm:pt>
    <dgm:pt modelId="{7D1E6DDB-4E28-4138-B7B4-184F27173F1A}" type="pres">
      <dgm:prSet presAssocID="{A5E646F3-D229-499F-8879-4685F8A98FC3}" presName="hierRoot2">
        <dgm:presLayoutVars>
          <dgm:hierBranch/>
        </dgm:presLayoutVars>
      </dgm:prSet>
      <dgm:spPr/>
    </dgm:pt>
    <dgm:pt modelId="{D3A02BBD-8991-4243-BF4A-9573FCDEBFD6}" type="pres">
      <dgm:prSet presAssocID="{A5E646F3-D229-499F-8879-4685F8A98FC3}" presName="rootComposite"/>
      <dgm:spPr/>
    </dgm:pt>
    <dgm:pt modelId="{ACD71C2D-A5C8-4F70-8950-3DF74974535E}" type="pres">
      <dgm:prSet presAssocID="{A5E646F3-D229-499F-8879-4685F8A98FC3}" presName="hierChild4"/>
      <dgm:spPr/>
    </dgm:pt>
    <dgm:pt modelId="{990F32D4-73CD-4EEC-AA8E-8472C948B2F3}" type="pres">
      <dgm:prSet presAssocID="{A5E646F3-D229-499F-8879-4685F8A98FC3}" presName="hierChild5"/>
      <dgm:spPr/>
    </dgm:pt>
    <dgm:pt modelId="{B7AAE0EE-73C0-4C91-BD9A-413209CFEDE9}" type="pres">
      <dgm:prSet presAssocID="{A5E646F3-D229-499F-8879-4685F8A98FC3}" presName="rootText" presStyleLbl="node2" presStyleIdx="0" presStyleCnt="5">
        <dgm:presLayoutVars>
          <dgm:chPref val="3"/>
        </dgm:presLayoutVars>
      </dgm:prSet>
      <dgm:spPr/>
    </dgm:pt>
    <dgm:pt modelId="{1E3A7F85-2049-464B-B631-A64352B13E2D}" type="pres">
      <dgm:prSet presAssocID="{A5E646F3-D229-499F-8879-4685F8A98FC3}" presName="rootConnector" presStyleLbl="node2" presStyleIdx="0" presStyleCnt="5"/>
      <dgm:spPr/>
    </dgm:pt>
    <dgm:pt modelId="{3335D109-1775-48E9-B0CF-1FCC52C32831}" type="pres">
      <dgm:prSet presAssocID="{28FBB67E-A7BC-4946-90B2-77462D171014}" presName="Name35" presStyleLbl="parChTrans1D2" presStyleIdx="1" presStyleCnt="5"/>
      <dgm:spPr/>
    </dgm:pt>
    <dgm:pt modelId="{DAA5D30B-FB22-4C83-8967-FA05B3E360F4}" type="pres">
      <dgm:prSet presAssocID="{14CC9F3A-35D5-4F8E-8E31-5D8B7F3B3FF3}" presName="hierRoot2">
        <dgm:presLayoutVars>
          <dgm:hierBranch/>
        </dgm:presLayoutVars>
      </dgm:prSet>
      <dgm:spPr/>
    </dgm:pt>
    <dgm:pt modelId="{443A3677-A28C-4B6E-A0F8-84E64EC6A8D6}" type="pres">
      <dgm:prSet presAssocID="{14CC9F3A-35D5-4F8E-8E31-5D8B7F3B3FF3}" presName="rootComposite"/>
      <dgm:spPr/>
    </dgm:pt>
    <dgm:pt modelId="{23F1FCE0-CAE6-4F4F-AC6D-D909137174E4}" type="pres">
      <dgm:prSet presAssocID="{14CC9F3A-35D5-4F8E-8E31-5D8B7F3B3FF3}" presName="hierChild4"/>
      <dgm:spPr/>
    </dgm:pt>
    <dgm:pt modelId="{A1B359F4-FB52-4696-986D-DC6EB3E918CD}" type="pres">
      <dgm:prSet presAssocID="{14CC9F3A-35D5-4F8E-8E31-5D8B7F3B3FF3}" presName="hierChild5"/>
      <dgm:spPr/>
    </dgm:pt>
    <dgm:pt modelId="{1FC783E4-AD05-4DB5-966F-377ADBF3CA47}" type="pres">
      <dgm:prSet presAssocID="{14CC9F3A-35D5-4F8E-8E31-5D8B7F3B3FF3}" presName="rootText" presStyleLbl="node2" presStyleIdx="1" presStyleCnt="5">
        <dgm:presLayoutVars>
          <dgm:chPref val="3"/>
        </dgm:presLayoutVars>
      </dgm:prSet>
      <dgm:spPr/>
    </dgm:pt>
    <dgm:pt modelId="{456B440C-4663-4556-8D2C-C7723B0091F9}" type="pres">
      <dgm:prSet presAssocID="{14CC9F3A-35D5-4F8E-8E31-5D8B7F3B3FF3}" presName="rootConnector" presStyleLbl="node2" presStyleIdx="1" presStyleCnt="5"/>
      <dgm:spPr/>
    </dgm:pt>
    <dgm:pt modelId="{A8B4ED33-D333-43B9-B5E6-34D64FE363AD}" type="pres">
      <dgm:prSet presAssocID="{A9E09985-C4FC-4425-83D8-18BBA2B0FBBB}" presName="Name35" presStyleLbl="parChTrans1D2" presStyleIdx="2" presStyleCnt="5"/>
      <dgm:spPr/>
    </dgm:pt>
    <dgm:pt modelId="{B43C385C-33DE-4389-A839-601E3C1BF5E8}" type="pres">
      <dgm:prSet presAssocID="{7639D147-2894-4175-80E7-F59F9B15E2EB}" presName="hierRoot2">
        <dgm:presLayoutVars>
          <dgm:hierBranch/>
        </dgm:presLayoutVars>
      </dgm:prSet>
      <dgm:spPr/>
    </dgm:pt>
    <dgm:pt modelId="{6B50C321-E0EA-4930-A2C1-E0DD00EAD2D8}" type="pres">
      <dgm:prSet presAssocID="{7639D147-2894-4175-80E7-F59F9B15E2EB}" presName="rootComposite"/>
      <dgm:spPr/>
    </dgm:pt>
    <dgm:pt modelId="{C89D0AEC-DDD1-459E-8837-6AF31E2AF512}" type="pres">
      <dgm:prSet presAssocID="{7639D147-2894-4175-80E7-F59F9B15E2EB}" presName="hierChild4"/>
      <dgm:spPr/>
    </dgm:pt>
    <dgm:pt modelId="{BF2814FB-DAD2-4FDA-AEB5-5B0FC77C7193}" type="pres">
      <dgm:prSet presAssocID="{7639D147-2894-4175-80E7-F59F9B15E2EB}" presName="hierChild5"/>
      <dgm:spPr/>
    </dgm:pt>
    <dgm:pt modelId="{A49A34FC-CD66-4B2D-85C1-50736E86E6EC}" type="pres">
      <dgm:prSet presAssocID="{7639D147-2894-4175-80E7-F59F9B15E2EB}" presName="rootText" presStyleLbl="node2" presStyleIdx="2" presStyleCnt="5">
        <dgm:presLayoutVars>
          <dgm:chPref val="3"/>
        </dgm:presLayoutVars>
      </dgm:prSet>
      <dgm:spPr/>
    </dgm:pt>
    <dgm:pt modelId="{CA43A2E8-908C-49E6-B538-D068197676BC}" type="pres">
      <dgm:prSet presAssocID="{7639D147-2894-4175-80E7-F59F9B15E2EB}" presName="rootConnector" presStyleLbl="node2" presStyleIdx="2" presStyleCnt="5"/>
      <dgm:spPr/>
    </dgm:pt>
    <dgm:pt modelId="{D9039AE4-3C9E-4348-99A7-A54DE8AD0F44}" type="pres">
      <dgm:prSet presAssocID="{459CD3B3-3663-48E8-B8EE-C4FA6DB74A9D}" presName="Name35" presStyleLbl="parChTrans1D2" presStyleIdx="3" presStyleCnt="5"/>
      <dgm:spPr/>
    </dgm:pt>
    <dgm:pt modelId="{17C7D831-827E-4253-8D53-9B4ECEF63FFB}" type="pres">
      <dgm:prSet presAssocID="{0688F102-9ED2-430D-8CC2-D6BAAA07881A}" presName="hierRoot2">
        <dgm:presLayoutVars>
          <dgm:hierBranch/>
        </dgm:presLayoutVars>
      </dgm:prSet>
      <dgm:spPr/>
    </dgm:pt>
    <dgm:pt modelId="{1BE945D3-21EE-4B44-AFD3-59A25D798CB7}" type="pres">
      <dgm:prSet presAssocID="{0688F102-9ED2-430D-8CC2-D6BAAA07881A}" presName="rootComposite"/>
      <dgm:spPr/>
    </dgm:pt>
    <dgm:pt modelId="{CC3AD9BE-D874-48F1-B5DB-3AF8F05ECA4D}" type="pres">
      <dgm:prSet presAssocID="{0688F102-9ED2-430D-8CC2-D6BAAA07881A}" presName="hierChild4"/>
      <dgm:spPr/>
    </dgm:pt>
    <dgm:pt modelId="{65C8F4F0-1E5C-432A-8979-719ECDA1C8F6}" type="pres">
      <dgm:prSet presAssocID="{0688F102-9ED2-430D-8CC2-D6BAAA07881A}" presName="hierChild5"/>
      <dgm:spPr/>
    </dgm:pt>
    <dgm:pt modelId="{8C2203D6-CED2-450B-980A-3684C1C89B8A}" type="pres">
      <dgm:prSet presAssocID="{0688F102-9ED2-430D-8CC2-D6BAAA07881A}" presName="rootText" presStyleLbl="node2" presStyleIdx="3" presStyleCnt="5">
        <dgm:presLayoutVars>
          <dgm:chPref val="3"/>
        </dgm:presLayoutVars>
      </dgm:prSet>
      <dgm:spPr/>
    </dgm:pt>
    <dgm:pt modelId="{B4C91FB1-C6ED-4E6B-9666-7EFDA0671A74}" type="pres">
      <dgm:prSet presAssocID="{0688F102-9ED2-430D-8CC2-D6BAAA07881A}" presName="rootConnector" presStyleLbl="node2" presStyleIdx="3" presStyleCnt="5"/>
      <dgm:spPr/>
    </dgm:pt>
    <dgm:pt modelId="{A2ED19D9-8E06-4895-BDAD-2435DE05B296}" type="pres">
      <dgm:prSet presAssocID="{160238AE-8A93-4BE2-B703-2D6AB3328FD6}" presName="Name35" presStyleLbl="parChTrans1D2" presStyleIdx="4" presStyleCnt="5"/>
      <dgm:spPr/>
    </dgm:pt>
    <dgm:pt modelId="{56ECA4C5-29B7-4178-9D92-80B6677D631F}" type="pres">
      <dgm:prSet presAssocID="{85C783D7-D70A-4972-883C-CD48C7327674}" presName="hierRoot2">
        <dgm:presLayoutVars>
          <dgm:hierBranch/>
        </dgm:presLayoutVars>
      </dgm:prSet>
      <dgm:spPr/>
    </dgm:pt>
    <dgm:pt modelId="{AB44F967-E294-47F8-9CF9-13DF8F758D6B}" type="pres">
      <dgm:prSet presAssocID="{85C783D7-D70A-4972-883C-CD48C7327674}" presName="rootComposite"/>
      <dgm:spPr/>
    </dgm:pt>
    <dgm:pt modelId="{DB10D648-0B08-42AC-9E23-1B5230F0EE89}" type="pres">
      <dgm:prSet presAssocID="{85C783D7-D70A-4972-883C-CD48C7327674}" presName="hierChild4"/>
      <dgm:spPr/>
    </dgm:pt>
    <dgm:pt modelId="{1112FFAF-BE67-4871-AD67-F4DEF54FF1E4}" type="pres">
      <dgm:prSet presAssocID="{85C783D7-D70A-4972-883C-CD48C7327674}" presName="hierChild5"/>
      <dgm:spPr/>
    </dgm:pt>
    <dgm:pt modelId="{7D3D7F10-190F-4AE8-BADC-F3E546121953}" type="pres">
      <dgm:prSet presAssocID="{85C783D7-D70A-4972-883C-CD48C7327674}" presName="rootText" presStyleLbl="node2" presStyleIdx="4" presStyleCnt="5">
        <dgm:presLayoutVars>
          <dgm:chPref val="3"/>
        </dgm:presLayoutVars>
      </dgm:prSet>
      <dgm:spPr/>
    </dgm:pt>
    <dgm:pt modelId="{80DE1CCA-794A-410A-9DA5-6FD4DC2E9B6A}" type="pres">
      <dgm:prSet presAssocID="{85C783D7-D70A-4972-883C-CD48C7327674}" presName="rootConnector" presStyleLbl="node2" presStyleIdx="4" presStyleCnt="5"/>
      <dgm:spPr/>
    </dgm:pt>
  </dgm:ptLst>
  <dgm:cxnLst>
    <dgm:cxn modelId="{DB1C6B8F-B970-4804-943E-7DA04B6E7AFC}" srcId="{87AA4942-BC86-414C-B1B4-32F650A37A43}" destId="{B08A7560-012B-4029-90AD-D83ED1AB7B53}" srcOrd="0" destOrd="0" parTransId="{720DF736-F8D1-4C35-A4A9-833EFB5194A3}" sibTransId="{45E5EDB9-4366-49B6-81D5-C8C86C95141D}"/>
    <dgm:cxn modelId="{211F51DC-0A95-499A-95C3-DBBCAE04E678}" srcId="{B08A7560-012B-4029-90AD-D83ED1AB7B53}" destId="{A5E646F3-D229-499F-8879-4685F8A98FC3}" srcOrd="0" destOrd="0" parTransId="{FDD4978E-BF1A-4CB1-AC0B-F195B2027820}" sibTransId="{0167DD9B-D9AA-4A8B-AF01-723B75538F5A}"/>
    <dgm:cxn modelId="{60E1C44E-4809-459A-BE9B-2B547E03B33D}" srcId="{B08A7560-012B-4029-90AD-D83ED1AB7B53}" destId="{14CC9F3A-35D5-4F8E-8E31-5D8B7F3B3FF3}" srcOrd="1" destOrd="0" parTransId="{28FBB67E-A7BC-4946-90B2-77462D171014}" sibTransId="{51DA8C15-578E-464E-95DA-8196C033015E}"/>
    <dgm:cxn modelId="{0C5F1D31-B7B5-4CE1-ABF3-E5717BB42D0B}" srcId="{B08A7560-012B-4029-90AD-D83ED1AB7B53}" destId="{7639D147-2894-4175-80E7-F59F9B15E2EB}" srcOrd="2" destOrd="0" parTransId="{A9E09985-C4FC-4425-83D8-18BBA2B0FBBB}" sibTransId="{98884204-4659-4FDF-83DA-E283464FB33F}"/>
    <dgm:cxn modelId="{AEBDCF68-C789-4C7F-BDD4-2309D50F91B9}" srcId="{B08A7560-012B-4029-90AD-D83ED1AB7B53}" destId="{0688F102-9ED2-430D-8CC2-D6BAAA07881A}" srcOrd="3" destOrd="0" parTransId="{459CD3B3-3663-48E8-B8EE-C4FA6DB74A9D}" sibTransId="{1A9F2489-A172-4D3D-8EBA-396E4FBE5708}"/>
    <dgm:cxn modelId="{0A0CEFEB-D4C0-4464-89FF-5CB21E451DAF}" srcId="{B08A7560-012B-4029-90AD-D83ED1AB7B53}" destId="{85C783D7-D70A-4972-883C-CD48C7327674}" srcOrd="4" destOrd="0" parTransId="{160238AE-8A93-4BE2-B703-2D6AB3328FD6}" sibTransId="{4213099F-7A60-401B-B4F4-476982B07659}"/>
    <dgm:cxn modelId="{8D1629EF-0085-4FE8-A40E-F0505B1A4F25}" type="presOf" srcId="{87AA4942-BC86-414C-B1B4-32F650A37A43}" destId="{1F41E694-CF16-4049-8593-68DF7BDB171A}" srcOrd="0" destOrd="0"/>
    <dgm:cxn modelId="{A0DF9120-3135-43F5-B82F-260D56604C89}" type="presParOf" srcId="{1F41E694-CF16-4049-8593-68DF7BDB171A}" destId="{EA09FA65-1EDE-4224-8D67-9511487DCD57}" srcOrd="0" destOrd="0"/>
    <dgm:cxn modelId="{C60F139D-F2AF-4CCF-898F-4AA79424F634}" type="presParOf" srcId="{EA09FA65-1EDE-4224-8D67-9511487DCD57}" destId="{0C958B4D-EE4A-4B3E-B537-A32E311A4148}" srcOrd="0" destOrd="0"/>
    <dgm:cxn modelId="{419466F3-515C-4D06-AA76-EF5E3A394648}" type="presParOf" srcId="{EA09FA65-1EDE-4224-8D67-9511487DCD57}" destId="{1ECC3EB9-0A0B-4719-A25F-DAC48A2B776A}" srcOrd="1" destOrd="0"/>
    <dgm:cxn modelId="{98673CD0-4103-423D-B3ED-8AD71C3CDE7B}" type="presParOf" srcId="{EA09FA65-1EDE-4224-8D67-9511487DCD57}" destId="{074F4F66-0968-4433-A586-AF3D293F4AB0}" srcOrd="2" destOrd="0"/>
    <dgm:cxn modelId="{1B6B5103-0A38-4F0F-A920-3CEF6725F593}" type="presParOf" srcId="{0C958B4D-EE4A-4B3E-B537-A32E311A4148}" destId="{698A52C3-DCBA-4FBF-A93E-A7E850A3712C}" srcOrd="0" destOrd="0"/>
    <dgm:cxn modelId="{9A7447B5-D31D-4425-A06D-365BDD8B0FD3}" type="presOf" srcId="{B08A7560-012B-4029-90AD-D83ED1AB7B53}" destId="{698A52C3-DCBA-4FBF-A93E-A7E850A3712C}" srcOrd="0" destOrd="0"/>
    <dgm:cxn modelId="{19C2655F-BCF5-4E02-9965-54B7079760E5}" type="presParOf" srcId="{0C958B4D-EE4A-4B3E-B537-A32E311A4148}" destId="{7AC1A215-1CCB-4C44-8985-9B3247C16ADE}" srcOrd="1" destOrd="0"/>
    <dgm:cxn modelId="{064D557B-660C-4CF6-97B3-A71B8DFD7268}" type="presOf" srcId="{B08A7560-012B-4029-90AD-D83ED1AB7B53}" destId="{7AC1A215-1CCB-4C44-8985-9B3247C16ADE}" srcOrd="0" destOrd="0"/>
    <dgm:cxn modelId="{57928C16-9FC1-476A-BCB3-D319BDBA15A6}" type="presParOf" srcId="{1ECC3EB9-0A0B-4719-A25F-DAC48A2B776A}" destId="{65DA038F-4070-491E-9B03-5F9AFD973B3F}" srcOrd="0" destOrd="0"/>
    <dgm:cxn modelId="{D3200A72-601C-46B8-BB5E-377724496616}" type="presOf" srcId="{FDD4978E-BF1A-4CB1-AC0B-F195B2027820}" destId="{65DA038F-4070-491E-9B03-5F9AFD973B3F}" srcOrd="0" destOrd="0"/>
    <dgm:cxn modelId="{70880EE0-F34D-4610-92D2-E07D8332EE13}" type="presParOf" srcId="{1ECC3EB9-0A0B-4719-A25F-DAC48A2B776A}" destId="{7D1E6DDB-4E28-4138-B7B4-184F27173F1A}" srcOrd="1" destOrd="0"/>
    <dgm:cxn modelId="{30840F2B-A6BF-4D32-8220-446D649406E1}" type="presParOf" srcId="{7D1E6DDB-4E28-4138-B7B4-184F27173F1A}" destId="{D3A02BBD-8991-4243-BF4A-9573FCDEBFD6}" srcOrd="0" destOrd="0"/>
    <dgm:cxn modelId="{F18F512E-0C11-4DB4-B187-FA9AAEDCC954}" type="presParOf" srcId="{7D1E6DDB-4E28-4138-B7B4-184F27173F1A}" destId="{ACD71C2D-A5C8-4F70-8950-3DF74974535E}" srcOrd="1" destOrd="0"/>
    <dgm:cxn modelId="{4561840A-CCF9-4FF0-BC1B-111229A00D1B}" type="presParOf" srcId="{7D1E6DDB-4E28-4138-B7B4-184F27173F1A}" destId="{990F32D4-73CD-4EEC-AA8E-8472C948B2F3}" srcOrd="2" destOrd="0"/>
    <dgm:cxn modelId="{762257AD-7210-4E95-BFD6-26D920F5E849}" type="presParOf" srcId="{D3A02BBD-8991-4243-BF4A-9573FCDEBFD6}" destId="{B7AAE0EE-73C0-4C91-BD9A-413209CFEDE9}" srcOrd="0" destOrd="0"/>
    <dgm:cxn modelId="{EF80A750-042C-4E99-8754-9AEFA8DF38B8}" type="presOf" srcId="{A5E646F3-D229-499F-8879-4685F8A98FC3}" destId="{B7AAE0EE-73C0-4C91-BD9A-413209CFEDE9}" srcOrd="0" destOrd="0"/>
    <dgm:cxn modelId="{57A096A7-755C-467C-8D03-197B7B99EC97}" type="presParOf" srcId="{D3A02BBD-8991-4243-BF4A-9573FCDEBFD6}" destId="{1E3A7F85-2049-464B-B631-A64352B13E2D}" srcOrd="1" destOrd="0"/>
    <dgm:cxn modelId="{14C05675-B3E4-4F9F-89DF-A4BA7F3258BA}" type="presOf" srcId="{A5E646F3-D229-499F-8879-4685F8A98FC3}" destId="{1E3A7F85-2049-464B-B631-A64352B13E2D}" srcOrd="0" destOrd="0"/>
    <dgm:cxn modelId="{83E37962-73AE-425C-8F24-C3B3CBCBCEE5}" type="presParOf" srcId="{1ECC3EB9-0A0B-4719-A25F-DAC48A2B776A}" destId="{3335D109-1775-48E9-B0CF-1FCC52C32831}" srcOrd="2" destOrd="0"/>
    <dgm:cxn modelId="{E06F3152-C506-4084-BA16-BD449AB8659A}" type="presOf" srcId="{28FBB67E-A7BC-4946-90B2-77462D171014}" destId="{3335D109-1775-48E9-B0CF-1FCC52C32831}" srcOrd="0" destOrd="0"/>
    <dgm:cxn modelId="{46224EF7-3AD0-4BA7-A017-1D692FB199EB}" type="presParOf" srcId="{1ECC3EB9-0A0B-4719-A25F-DAC48A2B776A}" destId="{DAA5D30B-FB22-4C83-8967-FA05B3E360F4}" srcOrd="3" destOrd="0"/>
    <dgm:cxn modelId="{8F05412D-F2AA-425A-B91D-A48C3C7A8755}" type="presParOf" srcId="{DAA5D30B-FB22-4C83-8967-FA05B3E360F4}" destId="{443A3677-A28C-4B6E-A0F8-84E64EC6A8D6}" srcOrd="0" destOrd="0"/>
    <dgm:cxn modelId="{941B8CA6-D253-4F2B-B595-0240FBBC3922}" type="presParOf" srcId="{DAA5D30B-FB22-4C83-8967-FA05B3E360F4}" destId="{23F1FCE0-CAE6-4F4F-AC6D-D909137174E4}" srcOrd="1" destOrd="0"/>
    <dgm:cxn modelId="{EA639D26-CD4B-470E-A99E-CE09878D0901}" type="presParOf" srcId="{DAA5D30B-FB22-4C83-8967-FA05B3E360F4}" destId="{A1B359F4-FB52-4696-986D-DC6EB3E918CD}" srcOrd="2" destOrd="0"/>
    <dgm:cxn modelId="{502617A2-FE0D-401B-949D-7A87FFEF9D49}" type="presParOf" srcId="{443A3677-A28C-4B6E-A0F8-84E64EC6A8D6}" destId="{1FC783E4-AD05-4DB5-966F-377ADBF3CA47}" srcOrd="0" destOrd="0"/>
    <dgm:cxn modelId="{0E1E9981-B9D4-497D-B6E2-5EFFDB88D1D8}" type="presOf" srcId="{14CC9F3A-35D5-4F8E-8E31-5D8B7F3B3FF3}" destId="{1FC783E4-AD05-4DB5-966F-377ADBF3CA47}" srcOrd="0" destOrd="0"/>
    <dgm:cxn modelId="{73BC3126-8F8A-480C-A113-53AEC5F0812B}" type="presParOf" srcId="{443A3677-A28C-4B6E-A0F8-84E64EC6A8D6}" destId="{456B440C-4663-4556-8D2C-C7723B0091F9}" srcOrd="1" destOrd="0"/>
    <dgm:cxn modelId="{6463DEF9-8D37-48DD-8679-3CDF6EB6466D}" type="presOf" srcId="{14CC9F3A-35D5-4F8E-8E31-5D8B7F3B3FF3}" destId="{456B440C-4663-4556-8D2C-C7723B0091F9}" srcOrd="0" destOrd="0"/>
    <dgm:cxn modelId="{C7D0475B-AA08-4EFB-8AB9-3C3F662DDEC7}" type="presParOf" srcId="{1ECC3EB9-0A0B-4719-A25F-DAC48A2B776A}" destId="{A8B4ED33-D333-43B9-B5E6-34D64FE363AD}" srcOrd="4" destOrd="0"/>
    <dgm:cxn modelId="{1FE27E93-685F-4F0D-ABE2-3AB00EB04BC0}" type="presOf" srcId="{A9E09985-C4FC-4425-83D8-18BBA2B0FBBB}" destId="{A8B4ED33-D333-43B9-B5E6-34D64FE363AD}" srcOrd="0" destOrd="0"/>
    <dgm:cxn modelId="{53A22A5C-996F-4406-8E4D-8EEF65E64D64}" type="presParOf" srcId="{1ECC3EB9-0A0B-4719-A25F-DAC48A2B776A}" destId="{B43C385C-33DE-4389-A839-601E3C1BF5E8}" srcOrd="5" destOrd="0"/>
    <dgm:cxn modelId="{44305573-F2E3-4D96-AAE6-C49938B28AFE}" type="presParOf" srcId="{B43C385C-33DE-4389-A839-601E3C1BF5E8}" destId="{6B50C321-E0EA-4930-A2C1-E0DD00EAD2D8}" srcOrd="0" destOrd="0"/>
    <dgm:cxn modelId="{9B4FBE80-84B1-4653-B137-AD3EDDA6FD27}" type="presParOf" srcId="{B43C385C-33DE-4389-A839-601E3C1BF5E8}" destId="{C89D0AEC-DDD1-459E-8837-6AF31E2AF512}" srcOrd="1" destOrd="0"/>
    <dgm:cxn modelId="{3B9764F4-544B-4926-AFB5-D9F97085463C}" type="presParOf" srcId="{B43C385C-33DE-4389-A839-601E3C1BF5E8}" destId="{BF2814FB-DAD2-4FDA-AEB5-5B0FC77C7193}" srcOrd="2" destOrd="0"/>
    <dgm:cxn modelId="{9A6F4CA6-7968-434E-80C9-70C5F6859D76}" type="presParOf" srcId="{6B50C321-E0EA-4930-A2C1-E0DD00EAD2D8}" destId="{A49A34FC-CD66-4B2D-85C1-50736E86E6EC}" srcOrd="0" destOrd="0"/>
    <dgm:cxn modelId="{48B73BC1-A9F2-4F6F-A755-0BCE7DCFEEE6}" type="presOf" srcId="{7639D147-2894-4175-80E7-F59F9B15E2EB}" destId="{A49A34FC-CD66-4B2D-85C1-50736E86E6EC}" srcOrd="0" destOrd="0"/>
    <dgm:cxn modelId="{E6F81E65-5324-40AE-B08C-05CBAA583680}" type="presParOf" srcId="{6B50C321-E0EA-4930-A2C1-E0DD00EAD2D8}" destId="{CA43A2E8-908C-49E6-B538-D068197676BC}" srcOrd="1" destOrd="0"/>
    <dgm:cxn modelId="{580D9D66-D58F-464E-AE8F-BD69595FC94E}" type="presOf" srcId="{7639D147-2894-4175-80E7-F59F9B15E2EB}" destId="{CA43A2E8-908C-49E6-B538-D068197676BC}" srcOrd="0" destOrd="0"/>
    <dgm:cxn modelId="{54B39548-E97C-490D-9589-3CAAF635C832}" type="presParOf" srcId="{1ECC3EB9-0A0B-4719-A25F-DAC48A2B776A}" destId="{D9039AE4-3C9E-4348-99A7-A54DE8AD0F44}" srcOrd="6" destOrd="0"/>
    <dgm:cxn modelId="{9B706A93-ECD3-4919-886D-BB526D28079B}" type="presOf" srcId="{459CD3B3-3663-48E8-B8EE-C4FA6DB74A9D}" destId="{D9039AE4-3C9E-4348-99A7-A54DE8AD0F44}" srcOrd="0" destOrd="0"/>
    <dgm:cxn modelId="{E19177DF-BC4B-492D-BD3C-DD6238E70E6C}" type="presParOf" srcId="{1ECC3EB9-0A0B-4719-A25F-DAC48A2B776A}" destId="{17C7D831-827E-4253-8D53-9B4ECEF63FFB}" srcOrd="7" destOrd="0"/>
    <dgm:cxn modelId="{C983DCCC-DB13-4579-9C03-2C45DE4D8DCE}" type="presParOf" srcId="{17C7D831-827E-4253-8D53-9B4ECEF63FFB}" destId="{1BE945D3-21EE-4B44-AFD3-59A25D798CB7}" srcOrd="0" destOrd="0"/>
    <dgm:cxn modelId="{B8C93B76-6FC7-4985-AFD2-72F314DF1FC6}" type="presParOf" srcId="{17C7D831-827E-4253-8D53-9B4ECEF63FFB}" destId="{CC3AD9BE-D874-48F1-B5DB-3AF8F05ECA4D}" srcOrd="1" destOrd="0"/>
    <dgm:cxn modelId="{6E4A7064-BC7E-4550-82F0-26EAF79FCF84}" type="presParOf" srcId="{17C7D831-827E-4253-8D53-9B4ECEF63FFB}" destId="{65C8F4F0-1E5C-432A-8979-719ECDA1C8F6}" srcOrd="2" destOrd="0"/>
    <dgm:cxn modelId="{967D1A16-04FE-4F5E-B79F-E40D8567D453}" type="presParOf" srcId="{1BE945D3-21EE-4B44-AFD3-59A25D798CB7}" destId="{8C2203D6-CED2-450B-980A-3684C1C89B8A}" srcOrd="0" destOrd="0"/>
    <dgm:cxn modelId="{E5D8BD99-5961-4875-AC9F-A68230D9331D}" type="presOf" srcId="{0688F102-9ED2-430D-8CC2-D6BAAA07881A}" destId="{8C2203D6-CED2-450B-980A-3684C1C89B8A}" srcOrd="0" destOrd="0"/>
    <dgm:cxn modelId="{24CD7CFC-3503-4FA7-B864-8B739CF22FA9}" type="presParOf" srcId="{1BE945D3-21EE-4B44-AFD3-59A25D798CB7}" destId="{B4C91FB1-C6ED-4E6B-9666-7EFDA0671A74}" srcOrd="1" destOrd="0"/>
    <dgm:cxn modelId="{A230831B-81C9-40FC-A399-B1B0F198C0DB}" type="presOf" srcId="{0688F102-9ED2-430D-8CC2-D6BAAA07881A}" destId="{B4C91FB1-C6ED-4E6B-9666-7EFDA0671A74}" srcOrd="0" destOrd="0"/>
    <dgm:cxn modelId="{B605CA50-F8B5-42D8-8AF2-F7061DA680C2}" type="presParOf" srcId="{1ECC3EB9-0A0B-4719-A25F-DAC48A2B776A}" destId="{A2ED19D9-8E06-4895-BDAD-2435DE05B296}" srcOrd="8" destOrd="0"/>
    <dgm:cxn modelId="{92A5900D-E690-4598-ACF1-FA6ACBD92E7E}" type="presOf" srcId="{160238AE-8A93-4BE2-B703-2D6AB3328FD6}" destId="{A2ED19D9-8E06-4895-BDAD-2435DE05B296}" srcOrd="0" destOrd="0"/>
    <dgm:cxn modelId="{C42098A2-4D9B-4CEE-8CE1-3641F0B634DC}" type="presParOf" srcId="{1ECC3EB9-0A0B-4719-A25F-DAC48A2B776A}" destId="{56ECA4C5-29B7-4178-9D92-80B6677D631F}" srcOrd="9" destOrd="0"/>
    <dgm:cxn modelId="{9BBB879B-3E53-4843-A562-7B6935A1F9C6}" type="presParOf" srcId="{56ECA4C5-29B7-4178-9D92-80B6677D631F}" destId="{AB44F967-E294-47F8-9CF9-13DF8F758D6B}" srcOrd="0" destOrd="0"/>
    <dgm:cxn modelId="{7707D03A-3AA8-428E-802A-4687C3A71089}" type="presParOf" srcId="{56ECA4C5-29B7-4178-9D92-80B6677D631F}" destId="{DB10D648-0B08-42AC-9E23-1B5230F0EE89}" srcOrd="1" destOrd="0"/>
    <dgm:cxn modelId="{46A16A00-7787-4AB2-95CF-7D03D4EF30BC}" type="presParOf" srcId="{56ECA4C5-29B7-4178-9D92-80B6677D631F}" destId="{1112FFAF-BE67-4871-AD67-F4DEF54FF1E4}" srcOrd="2" destOrd="0"/>
    <dgm:cxn modelId="{EB9953DF-AEEE-448E-9EF2-0D1C687DA45B}" type="presParOf" srcId="{AB44F967-E294-47F8-9CF9-13DF8F758D6B}" destId="{7D3D7F10-190F-4AE8-BADC-F3E546121953}" srcOrd="0" destOrd="0"/>
    <dgm:cxn modelId="{90118D3A-9FDE-45F3-9FD5-E9CAB88BC325}" type="presOf" srcId="{85C783D7-D70A-4972-883C-CD48C7327674}" destId="{7D3D7F10-190F-4AE8-BADC-F3E546121953}" srcOrd="0" destOrd="0"/>
    <dgm:cxn modelId="{1E68DB40-4C04-4F0B-9260-B908E089C752}" type="presParOf" srcId="{AB44F967-E294-47F8-9CF9-13DF8F758D6B}" destId="{80DE1CCA-794A-410A-9DA5-6FD4DC2E9B6A}" srcOrd="1" destOrd="0"/>
    <dgm:cxn modelId="{77AE0157-AE89-4FE0-AF9C-9245DFECBC3C}" type="presOf" srcId="{85C783D7-D70A-4972-883C-CD48C7327674}" destId="{80DE1CCA-794A-410A-9DA5-6FD4DC2E9B6A}"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04D0479-4513-4962-8233-C63604E5AED5}"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sz="quarter" idx="2"/>
          </p:nvPr>
        </p:nvSpPr>
        <p:spPr>
          <a:xfrm>
            <a:off x="0" y="9493250"/>
            <a:ext cx="2974975" cy="500063"/>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7788" y="9493250"/>
            <a:ext cx="2974975" cy="500063"/>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1A98FE3-45FB-467A-9DE3-A0DA9DE19CDF}" type="slidenum">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ppt</a:t>
            </a:r>
            <a:endParaRPr kumimoji="0" lang="zh-CN" altLang="en-US" sz="1200" b="0" i="0" u="none" strike="noStrike" kern="1200" cap="none" spc="0" normalizeH="0" baseline="0" noProof="0" smtClean="0">
              <a:ln>
                <a:noFill/>
              </a:ln>
              <a:solidFill>
                <a:schemeClr val="tx1"/>
              </a:solidFill>
              <a:effectLst/>
              <a:uLnTx/>
              <a:uFillTx/>
            </a:endParaRPr>
          </a:p>
        </p:txBody>
      </p:sp>
      <p:sp>
        <p:nvSpPr>
          <p:cNvPr id="3" name="日期占位符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D454A3F-CB95-45B9-9E80-EFD28AFB1A5D}" type="datetimeFigureOut">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幻灯片图像占位符 3"/>
          <p:cNvSpPr>
            <a:spLocks noGrp="1" noRot="1" noChangeAspect="1"/>
          </p:cNvSpPr>
          <p:nvPr>
            <p:ph type="sldImg" idx="2"/>
          </p:nvPr>
        </p:nvSpPr>
        <p:spPr>
          <a:xfrm>
            <a:off x="433388" y="1249363"/>
            <a:ext cx="5997575" cy="3373438"/>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810125"/>
            <a:ext cx="5492750" cy="3935413"/>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93250"/>
            <a:ext cx="2974975" cy="50165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smtClean="0">
              <a:ln>
                <a:noFill/>
              </a:ln>
              <a:solidFill>
                <a:schemeClr val="tx1"/>
              </a:solidFill>
              <a:effectLst/>
              <a:uLnTx/>
              <a:uFillTx/>
            </a:endParaRPr>
          </a:p>
        </p:txBody>
      </p:sp>
      <p:sp>
        <p:nvSpPr>
          <p:cNvPr id="7" name="灯片编号占位符 6"/>
          <p:cNvSpPr>
            <a:spLocks noGrp="1"/>
          </p:cNvSpPr>
          <p:nvPr>
            <p:ph type="sldNum" sz="quarter" idx="5"/>
          </p:nvPr>
        </p:nvSpPr>
        <p:spPr>
          <a:xfrm>
            <a:off x="3887788" y="9493250"/>
            <a:ext cx="2974975" cy="501650"/>
          </a:xfrm>
          <a:prstGeom prst="rect">
            <a:avLst/>
          </a:prstGeom>
        </p:spPr>
        <p:txBody>
          <a:bodyPr vert="horz" lIns="91440" tIns="45720" rIns="91440" bIns="45720" rtlCol="0" anchor="b"/>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80DD80F-A3A8-4DBD-AD12-DE153B1D6AB5}" type="slidenum">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EED95F-0146-40D5-8152-7959107F2A9B}" type="slidenum">
              <a:rPr kumimoji="0" lang="en-US"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3.xml"/><Relationship Id="rId19" Type="http://schemas.openxmlformats.org/officeDocument/2006/relationships/image" Target="../media/image3.png"/><Relationship Id="rId18" Type="http://schemas.openxmlformats.org/officeDocument/2006/relationships/slideLayout" Target="../slideLayouts/slideLayout19.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lstStyle>
            <a:lvl1pPr>
              <a:def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lstStyle>
            <a:lvl1pPr algn="ctr">
              <a:defRPr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p:spPr>
        <p:txBody>
          <a:bodyPr vert="horz" wrap="square" lIns="91440" tIns="45720" rIns="91440" bIns="45720" numCol="1" anchor="t" anchorCtr="0" compatLnSpc="1"/>
          <a:lstStyle>
            <a:lvl1pPr algn="r">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EED95F-0146-40D5-8152-7959107F2A9B}" type="slidenum">
              <a:rPr kumimoji="0" lang="en-US"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US"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31" name="直接连接符 2"/>
          <p:cNvCxnSpPr/>
          <p:nvPr userDrawn="1"/>
        </p:nvCxnSpPr>
        <p:spPr>
          <a:xfrm>
            <a:off x="31750" y="669925"/>
            <a:ext cx="12147550" cy="0"/>
          </a:xfrm>
          <a:prstGeom prst="line">
            <a:avLst/>
          </a:prstGeom>
          <a:ln w="28575" cap="flat" cmpd="sng">
            <a:solidFill>
              <a:srgbClr val="00B0F0"/>
            </a:solidFill>
            <a:prstDash val="solid"/>
            <a:round/>
            <a:headEnd type="none" w="med" len="med"/>
            <a:tailEnd type="none" w="med" len="med"/>
          </a:ln>
        </p:spPr>
      </p:cxn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Char char="–"/>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54.xml"/><Relationship Id="rId5" Type="http://schemas.openxmlformats.org/officeDocument/2006/relationships/image" Target="../media/image1.png"/><Relationship Id="rId4" Type="http://schemas.openxmlformats.org/officeDocument/2006/relationships/tags" Target="../tags/tag15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hyperlink" Target="http://www.bofety.com/" TargetMode="External"/><Relationship Id="rId7" Type="http://schemas.openxmlformats.org/officeDocument/2006/relationships/tags" Target="../tags/tag158.xml"/><Relationship Id="rId6" Type="http://schemas.openxmlformats.org/officeDocument/2006/relationships/image" Target="../media/image23.jpeg"/><Relationship Id="rId5" Type="http://schemas.openxmlformats.org/officeDocument/2006/relationships/tags" Target="../tags/tag157.xml"/><Relationship Id="rId4" Type="http://schemas.openxmlformats.org/officeDocument/2006/relationships/image" Target="../media/image22.jpeg"/><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12.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领导人员安全管理履职清单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页脚占位符 3"/>
          <p:cNvSpPr txBox="1">
            <a:spLocks noGrp="1"/>
          </p:cNvSpPr>
          <p:nvPr/>
        </p:nvSpPr>
        <p:spPr>
          <a:xfrm>
            <a:off x="8570913" y="6381750"/>
            <a:ext cx="2133600" cy="244475"/>
          </a:xfrm>
          <a:prstGeom prst="rect">
            <a:avLst/>
          </a:prstGeom>
          <a:noFill/>
          <a:ln w="9525">
            <a:noFill/>
          </a:ln>
        </p:spPr>
        <p:txBody>
          <a:bodyPr anchor="t" anchorCtr="0"/>
          <a:p>
            <a:r>
              <a:rPr lang="zh-CN" altLang="en-US"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p:txBody>
      </p:sp>
      <p:grpSp>
        <p:nvGrpSpPr>
          <p:cNvPr id="13314" name="组合 1"/>
          <p:cNvGrpSpPr/>
          <p:nvPr/>
        </p:nvGrpSpPr>
        <p:grpSpPr>
          <a:xfrm>
            <a:off x="365125" y="954088"/>
            <a:ext cx="11460163" cy="5672137"/>
            <a:chOff x="1921" y="1197"/>
            <a:chExt cx="15118" cy="8847"/>
          </a:xfrm>
        </p:grpSpPr>
        <p:sp>
          <p:nvSpPr>
            <p:cNvPr id="13315" name="Freeform 4"/>
            <p:cNvSpPr/>
            <p:nvPr/>
          </p:nvSpPr>
          <p:spPr>
            <a:xfrm>
              <a:off x="3360" y="2112"/>
              <a:ext cx="12585" cy="477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99CC00"/>
                </a:gs>
                <a:gs pos="100000">
                  <a:srgbClr val="FFFFFF"/>
                </a:gs>
              </a:gsLst>
              <a:lin ang="5400000" scaled="1"/>
              <a:tileRect/>
            </a:gradFill>
            <a:ln w="9525">
              <a:noFill/>
            </a:ln>
          </p:spPr>
          <p:txBody>
            <a:bodyPr/>
            <a:p>
              <a:endParaRPr lang="zh-CN" altLang="en-US"/>
            </a:p>
          </p:txBody>
        </p:sp>
        <p:sp>
          <p:nvSpPr>
            <p:cNvPr id="14340" name="WordArt 5"/>
            <p:cNvSpPr>
              <a:spLocks noTextEdit="1"/>
            </p:cNvSpPr>
            <p:nvPr/>
          </p:nvSpPr>
          <p:spPr>
            <a:xfrm>
              <a:off x="6297" y="7597"/>
              <a:ext cx="7200" cy="790"/>
            </a:xfrm>
            <a:prstGeom prst="rect">
              <a:avLst/>
            </a:prstGeom>
          </p:spPr>
          <p:txBody>
            <a:bodyPr wrap="none" fromWordArt="1">
              <a:prstTxWarp prst="textFadeUp">
                <a:avLst>
                  <a:gd name="adj" fmla="val 9903"/>
                </a:avLst>
              </a:prstTxWarp>
              <a:normAutofit fontScale="50000"/>
            </a:bodyPr>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4800" b="1" i="0" u="none" strike="noStrike" kern="1200" cap="none" spc="0" normalizeH="0" baseline="0" noProof="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安全生产报告</a:t>
              </a:r>
              <a:endParaRPr kumimoji="0" lang="zh-CN" altLang="en-US" sz="4800" b="1" i="0" u="none" strike="noStrike" kern="1200" cap="none" spc="0" normalizeH="0" baseline="0" noProof="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317" name="Picture 6" descr="Blue-Green2"/>
            <p:cNvPicPr>
              <a:picLocks noChangeAspect="1"/>
            </p:cNvPicPr>
            <p:nvPr/>
          </p:nvPicPr>
          <p:blipFill>
            <a:blip r:embed="rId1"/>
            <a:stretch>
              <a:fillRect/>
            </a:stretch>
          </p:blipFill>
          <p:spPr>
            <a:xfrm>
              <a:off x="5280" y="4632"/>
              <a:ext cx="3360" cy="3360"/>
            </a:xfrm>
            <a:prstGeom prst="rect">
              <a:avLst/>
            </a:prstGeom>
            <a:noFill/>
            <a:ln w="9525">
              <a:noFill/>
            </a:ln>
          </p:spPr>
        </p:pic>
        <p:pic>
          <p:nvPicPr>
            <p:cNvPr id="13318" name="Picture 9" descr="Purpel1"/>
            <p:cNvPicPr>
              <a:picLocks noChangeAspect="1"/>
            </p:cNvPicPr>
            <p:nvPr/>
          </p:nvPicPr>
          <p:blipFill>
            <a:blip r:embed="rId2"/>
            <a:stretch>
              <a:fillRect/>
            </a:stretch>
          </p:blipFill>
          <p:spPr>
            <a:xfrm>
              <a:off x="9960" y="4392"/>
              <a:ext cx="3240" cy="3240"/>
            </a:xfrm>
            <a:prstGeom prst="rect">
              <a:avLst/>
            </a:prstGeom>
            <a:noFill/>
            <a:ln w="9525">
              <a:noFill/>
            </a:ln>
          </p:spPr>
        </p:pic>
        <p:sp>
          <p:nvSpPr>
            <p:cNvPr id="13319" name="Oval 11"/>
            <p:cNvSpPr/>
            <p:nvPr/>
          </p:nvSpPr>
          <p:spPr>
            <a:xfrm>
              <a:off x="9300" y="3072"/>
              <a:ext cx="1200" cy="1120"/>
            </a:xfrm>
            <a:prstGeom prst="ellipse">
              <a:avLst/>
            </a:prstGeom>
            <a:noFill/>
            <a:ln w="9525">
              <a:noFill/>
            </a:ln>
          </p:spPr>
          <p:txBody>
            <a:bodyPr wrap="none" anchor="ctr" anchorCtr="0"/>
            <a:p>
              <a:pPr algn="ctr" latinLnBrk="1"/>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320" name="Oval 14"/>
            <p:cNvSpPr/>
            <p:nvPr/>
          </p:nvSpPr>
          <p:spPr>
            <a:xfrm>
              <a:off x="6360" y="5562"/>
              <a:ext cx="1320" cy="1240"/>
            </a:xfrm>
            <a:prstGeom prst="ellipse">
              <a:avLst/>
            </a:prstGeom>
            <a:noFill/>
            <a:ln w="9525">
              <a:noFill/>
            </a:ln>
          </p:spPr>
          <p:txBody>
            <a:bodyPr wrap="none" anchor="ctr" anchorCtr="0"/>
            <a:p>
              <a:pPr algn="ctr" latinLnBrk="1"/>
              <a:r>
                <a:rPr lang="zh-CN" altLang="en-US" sz="2800" b="1" dirty="0">
                  <a:latin typeface="微软雅黑" panose="020B0503020204020204" pitchFamily="34" charset="-122"/>
                  <a:ea typeface="微软雅黑" panose="020B0503020204020204" pitchFamily="34" charset="-122"/>
                </a:rPr>
                <a:t>董事会</a:t>
              </a:r>
              <a:endParaRPr lang="zh-CN" altLang="en-US" sz="2800" b="1" dirty="0">
                <a:latin typeface="微软雅黑" panose="020B0503020204020204" pitchFamily="34" charset="-122"/>
                <a:ea typeface="微软雅黑" panose="020B0503020204020204" pitchFamily="34" charset="-122"/>
              </a:endParaRPr>
            </a:p>
          </p:txBody>
        </p:sp>
        <p:sp>
          <p:nvSpPr>
            <p:cNvPr id="13321" name="Oval 15"/>
            <p:cNvSpPr/>
            <p:nvPr/>
          </p:nvSpPr>
          <p:spPr>
            <a:xfrm>
              <a:off x="10920" y="5352"/>
              <a:ext cx="1515" cy="1120"/>
            </a:xfrm>
            <a:prstGeom prst="ellipse">
              <a:avLst/>
            </a:prstGeom>
            <a:noFill/>
            <a:ln w="9525">
              <a:noFill/>
            </a:ln>
          </p:spPr>
          <p:txBody>
            <a:bodyPr wrap="none" anchor="ctr" anchorCtr="0"/>
            <a:p>
              <a:pPr algn="ctr" latinLnBrk="1"/>
              <a:r>
                <a:rPr lang="zh-CN" altLang="en-US" sz="2400" b="1" dirty="0">
                  <a:solidFill>
                    <a:schemeClr val="bg1"/>
                  </a:solidFill>
                  <a:latin typeface="微软雅黑" panose="020B0503020204020204" pitchFamily="34" charset="-122"/>
                  <a:ea typeface="微软雅黑" panose="020B0503020204020204" pitchFamily="34" charset="-122"/>
                </a:rPr>
                <a:t>业绩考核</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latinLnBrk="1"/>
              <a:r>
                <a:rPr lang="zh-CN" altLang="en-US" sz="2400" b="1" dirty="0">
                  <a:solidFill>
                    <a:schemeClr val="bg1"/>
                  </a:solidFill>
                  <a:latin typeface="微软雅黑" panose="020B0503020204020204" pitchFamily="34" charset="-122"/>
                  <a:ea typeface="微软雅黑" panose="020B0503020204020204" pitchFamily="34" charset="-122"/>
                </a:rPr>
                <a:t>部门</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3322" name="Picture 10" descr="WinMatrix-Green3"/>
            <p:cNvPicPr>
              <a:picLocks noChangeAspect="1"/>
            </p:cNvPicPr>
            <p:nvPr/>
          </p:nvPicPr>
          <p:blipFill>
            <a:blip r:embed="rId3"/>
            <a:stretch>
              <a:fillRect/>
            </a:stretch>
          </p:blipFill>
          <p:spPr>
            <a:xfrm>
              <a:off x="8280" y="2592"/>
              <a:ext cx="2400" cy="2400"/>
            </a:xfrm>
            <a:prstGeom prst="rect">
              <a:avLst/>
            </a:prstGeom>
            <a:noFill/>
            <a:ln w="9525">
              <a:noFill/>
            </a:ln>
          </p:spPr>
        </p:pic>
        <p:sp>
          <p:nvSpPr>
            <p:cNvPr id="13323" name="Oval 13"/>
            <p:cNvSpPr/>
            <p:nvPr/>
          </p:nvSpPr>
          <p:spPr>
            <a:xfrm>
              <a:off x="9120" y="3192"/>
              <a:ext cx="840" cy="880"/>
            </a:xfrm>
            <a:prstGeom prst="ellipse">
              <a:avLst/>
            </a:prstGeom>
            <a:noFill/>
            <a:ln w="9525">
              <a:noFill/>
            </a:ln>
          </p:spPr>
          <p:txBody>
            <a:bodyPr wrap="none" anchor="ctr" anchorCtr="0"/>
            <a:p>
              <a:pPr algn="ctr" latinLnBrk="1"/>
              <a:r>
                <a:rPr lang="zh-CN" altLang="en-US" sz="2800" b="1" dirty="0">
                  <a:latin typeface="微软雅黑" panose="020B0503020204020204" pitchFamily="34" charset="-122"/>
                  <a:ea typeface="微软雅黑" panose="020B0503020204020204" pitchFamily="34" charset="-122"/>
                </a:rPr>
                <a:t>社会</a:t>
              </a:r>
              <a:endParaRPr lang="zh-CN" altLang="en-US" sz="2800" b="1" dirty="0">
                <a:latin typeface="微软雅黑" panose="020B0503020204020204" pitchFamily="34" charset="-122"/>
                <a:ea typeface="微软雅黑" panose="020B0503020204020204" pitchFamily="34" charset="-122"/>
              </a:endParaRPr>
            </a:p>
            <a:p>
              <a:pPr algn="ctr" latinLnBrk="1"/>
              <a:r>
                <a:rPr lang="zh-CN" altLang="en-US" sz="2800" b="1" dirty="0">
                  <a:latin typeface="微软雅黑" panose="020B0503020204020204" pitchFamily="34" charset="-122"/>
                  <a:ea typeface="微软雅黑" panose="020B0503020204020204" pitchFamily="34" charset="-122"/>
                </a:rPr>
                <a:t>公示</a:t>
              </a:r>
              <a:endParaRPr lang="zh-CN" altLang="en-US" sz="2800" b="1" dirty="0">
                <a:latin typeface="微软雅黑" panose="020B0503020204020204" pitchFamily="34" charset="-122"/>
                <a:ea typeface="微软雅黑" panose="020B0503020204020204" pitchFamily="34" charset="-122"/>
              </a:endParaRPr>
            </a:p>
          </p:txBody>
        </p:sp>
        <p:sp>
          <p:nvSpPr>
            <p:cNvPr id="13324" name="Rectangle 2"/>
            <p:cNvSpPr>
              <a:spLocks noGrp="1"/>
            </p:cNvSpPr>
            <p:nvPr/>
          </p:nvSpPr>
          <p:spPr>
            <a:xfrm>
              <a:off x="2700" y="1197"/>
              <a:ext cx="13920" cy="767"/>
            </a:xfrm>
            <a:prstGeom prst="rect">
              <a:avLst/>
            </a:prstGeom>
            <a:noFill/>
            <a:ln w="9525">
              <a:noFill/>
            </a:ln>
          </p:spPr>
          <p:txBody>
            <a:bodyPr anchor="ctr" anchorCtr="0"/>
            <a:p>
              <a:pPr algn="ctr"/>
              <a:r>
                <a:rPr lang="zh-CN" altLang="en-US" sz="48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五落实：安全生产报告制度</a:t>
              </a:r>
              <a:endParaRPr lang="zh-CN" altLang="en-US" sz="48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25" name="矩形 38"/>
            <p:cNvSpPr/>
            <p:nvPr/>
          </p:nvSpPr>
          <p:spPr>
            <a:xfrm>
              <a:off x="1921" y="9470"/>
              <a:ext cx="15118" cy="574"/>
            </a:xfrm>
            <a:prstGeom prst="rect">
              <a:avLst/>
            </a:prstGeom>
            <a:noFill/>
            <a:ln w="9525">
              <a:noFill/>
            </a:ln>
          </p:spPr>
          <p:txBody>
            <a:bodyPr wrap="square" anchor="t" anchorCtr="0">
              <a:spAutoFit/>
            </a:bodyPr>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必须落实安全生产报告制度</a:t>
              </a:r>
              <a:r>
                <a:rPr lang="zh-CN" altLang="en-US" b="1" dirty="0">
                  <a:latin typeface="微软雅黑" panose="020B0503020204020204" pitchFamily="34" charset="-122"/>
                  <a:ea typeface="微软雅黑" panose="020B0503020204020204" pitchFamily="34" charset="-122"/>
                </a:rPr>
                <a:t>，定期向董事会、业绩考核部门报告安全生产情况，并向社会公示。</a:t>
              </a:r>
              <a:endParaRPr lang="zh-CN" altLang="en-US" b="1" dirty="0">
                <a:latin typeface="微软雅黑" panose="020B0503020204020204" pitchFamily="34" charset="-122"/>
                <a:ea typeface="微软雅黑" panose="020B0503020204020204" pitchFamily="34" charset="-122"/>
              </a:endParaRPr>
            </a:p>
          </p:txBody>
        </p:sp>
      </p:grpSp>
      <p:sp>
        <p:nvSpPr>
          <p:cNvPr id="13326" name="矩形 58"/>
          <p:cNvSpPr/>
          <p:nvPr/>
        </p:nvSpPr>
        <p:spPr>
          <a:xfrm>
            <a:off x="2813050" y="65088"/>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
          <p:cNvGrpSpPr/>
          <p:nvPr/>
        </p:nvGrpSpPr>
        <p:grpSpPr>
          <a:xfrm>
            <a:off x="676275" y="1193800"/>
            <a:ext cx="10617200" cy="5114925"/>
            <a:chOff x="4270" y="1342"/>
            <a:chExt cx="11298" cy="8593"/>
          </a:xfrm>
        </p:grpSpPr>
        <p:pic>
          <p:nvPicPr>
            <p:cNvPr id="14338" name="Picture 4" descr="白板2"/>
            <p:cNvPicPr>
              <a:picLocks noChangeAspect="1"/>
            </p:cNvPicPr>
            <p:nvPr/>
          </p:nvPicPr>
          <p:blipFill>
            <a:blip r:embed="rId1">
              <a:clrChange>
                <a:clrFrom>
                  <a:srgbClr val="FFFFFF"/>
                </a:clrFrom>
                <a:clrTo>
                  <a:srgbClr val="FFFFFF">
                    <a:alpha val="0"/>
                  </a:srgbClr>
                </a:clrTo>
              </a:clrChange>
            </a:blip>
            <a:stretch>
              <a:fillRect/>
            </a:stretch>
          </p:blipFill>
          <p:spPr>
            <a:xfrm>
              <a:off x="4435" y="6732"/>
              <a:ext cx="2965" cy="2965"/>
            </a:xfrm>
            <a:prstGeom prst="rect">
              <a:avLst/>
            </a:prstGeom>
            <a:noFill/>
            <a:ln w="9525">
              <a:noFill/>
            </a:ln>
          </p:spPr>
        </p:pic>
        <p:pic>
          <p:nvPicPr>
            <p:cNvPr id="14339" name="Picture 6"/>
            <p:cNvPicPr>
              <a:picLocks noChangeAspect="1"/>
            </p:cNvPicPr>
            <p:nvPr/>
          </p:nvPicPr>
          <p:blipFill>
            <a:blip r:embed="rId2">
              <a:clrChange>
                <a:clrFrom>
                  <a:srgbClr val="FFFFFF"/>
                </a:clrFrom>
                <a:clrTo>
                  <a:srgbClr val="FFFFFF">
                    <a:alpha val="0"/>
                  </a:srgbClr>
                </a:clrTo>
              </a:clrChange>
            </a:blip>
            <a:stretch>
              <a:fillRect/>
            </a:stretch>
          </p:blipFill>
          <p:spPr>
            <a:xfrm>
              <a:off x="4742" y="1342"/>
              <a:ext cx="2280" cy="2355"/>
            </a:xfrm>
            <a:prstGeom prst="rect">
              <a:avLst/>
            </a:prstGeom>
            <a:noFill/>
            <a:ln w="9525">
              <a:noFill/>
            </a:ln>
          </p:spPr>
        </p:pic>
        <p:sp>
          <p:nvSpPr>
            <p:cNvPr id="14340" name="等腰三角形 97"/>
            <p:cNvSpPr/>
            <p:nvPr/>
          </p:nvSpPr>
          <p:spPr>
            <a:xfrm rot="-5400000">
              <a:off x="4756" y="6954"/>
              <a:ext cx="90" cy="237"/>
            </a:xfrm>
            <a:prstGeom prst="triangle">
              <a:avLst>
                <a:gd name="adj" fmla="val 50000"/>
              </a:avLst>
            </a:prstGeom>
            <a:solidFill>
              <a:srgbClr val="ED4137"/>
            </a:solidFill>
            <a:ln w="9525">
              <a:noFill/>
            </a:ln>
          </p:spPr>
          <p:txBody>
            <a:bodyPr lIns="0" tIns="0" rIns="0" bIns="0" anchor="ctr" anchorCtr="0"/>
            <a:p>
              <a:pPr algn="ctr" eaLnBrk="0" hangingPunct="0"/>
              <a:endPar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Freeform 48"/>
            <p:cNvSpPr>
              <a:spLocks noEditPoints="1"/>
            </p:cNvSpPr>
            <p:nvPr/>
          </p:nvSpPr>
          <p:spPr>
            <a:xfrm>
              <a:off x="7340" y="1660"/>
              <a:ext cx="4982" cy="6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rgbClr val="BFBFBF"/>
            </a:solidFill>
            <a:ln w="9525">
              <a:noFill/>
            </a:ln>
          </p:spPr>
          <p:txBody>
            <a:bodyPr/>
            <a:p>
              <a:endParaRPr lang="zh-CN" altLang="en-US"/>
            </a:p>
          </p:txBody>
        </p:sp>
        <p:grpSp>
          <p:nvGrpSpPr>
            <p:cNvPr id="14342" name="组合 298"/>
            <p:cNvGrpSpPr/>
            <p:nvPr/>
          </p:nvGrpSpPr>
          <p:grpSpPr>
            <a:xfrm>
              <a:off x="8010" y="2685"/>
              <a:ext cx="3650" cy="7250"/>
              <a:chOff x="0" y="0"/>
              <a:chExt cx="2671763" cy="4160838"/>
            </a:xfrm>
          </p:grpSpPr>
          <p:sp>
            <p:nvSpPr>
              <p:cNvPr id="14343" name="Freeform 49"/>
              <p:cNvSpPr/>
              <p:nvPr/>
            </p:nvSpPr>
            <p:spPr>
              <a:xfrm>
                <a:off x="0" y="0"/>
                <a:ext cx="2671763" cy="4160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w="9525">
                <a:noFill/>
              </a:ln>
            </p:spPr>
            <p:txBody>
              <a:bodyPr/>
              <a:p>
                <a:endParaRPr lang="zh-CN" altLang="en-US"/>
              </a:p>
            </p:txBody>
          </p:sp>
          <p:sp>
            <p:nvSpPr>
              <p:cNvPr id="14344" name="Freeform 50"/>
              <p:cNvSpPr/>
              <p:nvPr/>
            </p:nvSpPr>
            <p:spPr>
              <a:xfrm>
                <a:off x="1190625" y="3983037"/>
                <a:ext cx="293688" cy="8255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w="9525">
                <a:noFill/>
              </a:ln>
            </p:spPr>
            <p:txBody>
              <a:bodyPr/>
              <a:p>
                <a:endParaRPr lang="zh-CN" altLang="en-US"/>
              </a:p>
            </p:txBody>
          </p:sp>
          <p:sp>
            <p:nvSpPr>
              <p:cNvPr id="14345" name="Freeform 51"/>
              <p:cNvSpPr/>
              <p:nvPr/>
            </p:nvSpPr>
            <p:spPr>
              <a:xfrm>
                <a:off x="831850" y="3760787"/>
                <a:ext cx="1008063" cy="104775"/>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w="9525">
                <a:noFill/>
              </a:ln>
            </p:spPr>
            <p:txBody>
              <a:bodyPr/>
              <a:p>
                <a:endParaRPr lang="zh-CN" altLang="en-US"/>
              </a:p>
            </p:txBody>
          </p:sp>
          <p:sp>
            <p:nvSpPr>
              <p:cNvPr id="14346" name="Freeform 52"/>
              <p:cNvSpPr/>
              <p:nvPr/>
            </p:nvSpPr>
            <p:spPr>
              <a:xfrm>
                <a:off x="800100" y="3495675"/>
                <a:ext cx="1052513" cy="107950"/>
              </a:xfrm>
              <a:custGeom>
                <a:avLst/>
                <a:gdLst/>
                <a:ahLst/>
                <a:cxnLst>
                  <a:cxn ang="0">
                    <a:pos x="2147483646" y="2147483646"/>
                  </a:cxn>
                  <a:cxn ang="0">
                    <a:pos x="0" y="2147483646"/>
                  </a:cxn>
                  <a:cxn ang="0">
                    <a:pos x="2147483646" y="0"/>
                  </a:cxn>
                  <a:cxn ang="0">
                    <a:pos x="2147483646" y="0"/>
                  </a:cxn>
                  <a:cxn ang="0">
                    <a:pos x="2147483646" y="2147483646"/>
                  </a:cxn>
                  <a:cxn ang="0">
                    <a:pos x="2147483646" y="2147483646"/>
                  </a:cxn>
                  <a:cxn ang="0">
                    <a:pos x="2147483646" y="2147483646"/>
                  </a:cxn>
                </a:cxnLst>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w="9525">
                <a:noFill/>
              </a:ln>
            </p:spPr>
            <p:txBody>
              <a:bodyPr/>
              <a:p>
                <a:endParaRPr lang="zh-CN" altLang="en-US"/>
              </a:p>
            </p:txBody>
          </p:sp>
          <p:sp>
            <p:nvSpPr>
              <p:cNvPr id="14347" name="Freeform 53"/>
              <p:cNvSpPr/>
              <p:nvPr/>
            </p:nvSpPr>
            <p:spPr>
              <a:xfrm>
                <a:off x="723900" y="2809875"/>
                <a:ext cx="1223963" cy="552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0"/>
                  </a:cxn>
                  <a:cxn ang="0">
                    <a:pos x="2147483646" y="2147483646"/>
                  </a:cxn>
                </a:cxnLst>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31A6DF"/>
              </a:solidFill>
              <a:ln w="9525">
                <a:noFill/>
              </a:ln>
            </p:spPr>
            <p:txBody>
              <a:bodyPr/>
              <a:p>
                <a:endParaRPr lang="zh-CN" altLang="en-US"/>
              </a:p>
            </p:txBody>
          </p:sp>
          <p:sp>
            <p:nvSpPr>
              <p:cNvPr id="14348" name="Freeform 54"/>
              <p:cNvSpPr/>
              <p:nvPr/>
            </p:nvSpPr>
            <p:spPr>
              <a:xfrm>
                <a:off x="111125" y="107950"/>
                <a:ext cx="2452688" cy="2578100"/>
              </a:xfrm>
              <a:custGeom>
                <a:avLst/>
                <a:gdLst/>
                <a:ahLst/>
                <a:cxnLst>
                  <a:cxn ang="0">
                    <a:pos x="2147483646" y="2147483646"/>
                  </a:cxn>
                  <a:cxn ang="0">
                    <a:pos x="2147483646" y="2147483646"/>
                  </a:cxn>
                  <a:cxn ang="0">
                    <a:pos x="2147483646" y="2147483646"/>
                  </a:cxn>
                  <a:cxn ang="0">
                    <a:pos x="2147483646" y="0"/>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F29700"/>
              </a:solidFill>
              <a:ln w="9525">
                <a:noFill/>
              </a:ln>
            </p:spPr>
            <p:txBody>
              <a:bodyPr/>
              <a:p>
                <a:endParaRPr lang="zh-CN" altLang="en-US"/>
              </a:p>
            </p:txBody>
          </p:sp>
        </p:grpSp>
        <p:sp>
          <p:nvSpPr>
            <p:cNvPr id="14349" name="文本框 139"/>
            <p:cNvSpPr/>
            <p:nvPr/>
          </p:nvSpPr>
          <p:spPr>
            <a:xfrm>
              <a:off x="8070" y="4075"/>
              <a:ext cx="3410" cy="2221"/>
            </a:xfrm>
            <a:prstGeom prst="rect">
              <a:avLst/>
            </a:prstGeom>
            <a:noFill/>
            <a:ln w="9525">
              <a:noFill/>
            </a:ln>
          </p:spPr>
          <p:txBody>
            <a:bodyPr anchor="t" anchorCtr="0">
              <a:spAutoFit/>
            </a:bodyPr>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安全</a:t>
              </a:r>
              <a:endPar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五到位</a:t>
              </a:r>
              <a:endParaRPr lang="zh-CN" altLang="en-US" sz="4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50" name="Picture 3"/>
            <p:cNvPicPr>
              <a:picLocks noChangeAspect="1"/>
            </p:cNvPicPr>
            <p:nvPr/>
          </p:nvPicPr>
          <p:blipFill>
            <a:blip r:embed="rId3">
              <a:clrChange>
                <a:clrFrom>
                  <a:srgbClr val="FFFFFF"/>
                </a:clrFrom>
                <a:clrTo>
                  <a:srgbClr val="FFFFFF">
                    <a:alpha val="0"/>
                  </a:srgbClr>
                </a:clrTo>
              </a:clrChange>
            </a:blip>
            <a:stretch>
              <a:fillRect/>
            </a:stretch>
          </p:blipFill>
          <p:spPr>
            <a:xfrm>
              <a:off x="4295" y="4435"/>
              <a:ext cx="2472" cy="1680"/>
            </a:xfrm>
            <a:prstGeom prst="rect">
              <a:avLst/>
            </a:prstGeom>
            <a:noFill/>
            <a:ln w="9525">
              <a:noFill/>
            </a:ln>
          </p:spPr>
        </p:pic>
        <p:sp>
          <p:nvSpPr>
            <p:cNvPr id="14351" name="Text Box 5"/>
            <p:cNvSpPr txBox="1"/>
            <p:nvPr/>
          </p:nvSpPr>
          <p:spPr>
            <a:xfrm>
              <a:off x="4923" y="8100"/>
              <a:ext cx="2605" cy="566"/>
            </a:xfrm>
            <a:prstGeom prst="rect">
              <a:avLst/>
            </a:prstGeom>
            <a:noFill/>
            <a:ln w="9525">
              <a:noFill/>
            </a:ln>
          </p:spPr>
          <p:txBody>
            <a:bodyPr anchor="t" anchorCtr="0">
              <a:spAutoFit/>
            </a:bodyPr>
            <a:p>
              <a:r>
                <a:rPr lang="zh-CN" altLang="en-US" sz="1600" b="1" dirty="0">
                  <a:latin typeface="微软雅黑" panose="020B0503020204020204" pitchFamily="34" charset="-122"/>
                  <a:ea typeface="微软雅黑" panose="020B0503020204020204" pitchFamily="34" charset="-122"/>
                </a:rPr>
                <a:t> 安全责任到位</a:t>
              </a:r>
              <a:endParaRPr lang="zh-CN" altLang="en-US" sz="1600" b="1" dirty="0">
                <a:latin typeface="微软雅黑" panose="020B0503020204020204" pitchFamily="34" charset="-122"/>
                <a:ea typeface="微软雅黑" panose="020B0503020204020204" pitchFamily="34" charset="-122"/>
              </a:endParaRPr>
            </a:p>
          </p:txBody>
        </p:sp>
        <p:sp>
          <p:nvSpPr>
            <p:cNvPr id="14352" name="Text Box 16"/>
            <p:cNvSpPr txBox="1"/>
            <p:nvPr/>
          </p:nvSpPr>
          <p:spPr>
            <a:xfrm>
              <a:off x="4270" y="6120"/>
              <a:ext cx="2880" cy="566"/>
            </a:xfrm>
            <a:prstGeom prst="rect">
              <a:avLst/>
            </a:prstGeom>
            <a:noFill/>
            <a:ln w="9525">
              <a:noFill/>
            </a:ln>
          </p:spPr>
          <p:txBody>
            <a:bodyPr anchor="t" anchorCtr="0">
              <a:spAutoFit/>
            </a:bodyPr>
            <a:p>
              <a:r>
                <a:rPr lang="zh-CN" altLang="en-US" sz="1600" b="1" dirty="0">
                  <a:latin typeface="微软雅黑" panose="020B0503020204020204" pitchFamily="34" charset="-122"/>
                  <a:ea typeface="微软雅黑" panose="020B0503020204020204" pitchFamily="34" charset="-122"/>
                </a:rPr>
                <a:t>安全投入到位</a:t>
              </a:r>
              <a:endParaRPr lang="zh-CN" altLang="en-US" sz="1600" b="1" dirty="0">
                <a:latin typeface="微软雅黑" panose="020B0503020204020204" pitchFamily="34" charset="-122"/>
                <a:ea typeface="微软雅黑" panose="020B0503020204020204" pitchFamily="34" charset="-122"/>
              </a:endParaRPr>
            </a:p>
          </p:txBody>
        </p:sp>
        <p:sp>
          <p:nvSpPr>
            <p:cNvPr id="14353" name="Text Box 17"/>
            <p:cNvSpPr txBox="1"/>
            <p:nvPr/>
          </p:nvSpPr>
          <p:spPr>
            <a:xfrm>
              <a:off x="5050" y="2685"/>
              <a:ext cx="1768" cy="980"/>
            </a:xfrm>
            <a:prstGeom prst="rect">
              <a:avLst/>
            </a:prstGeom>
            <a:noFill/>
            <a:ln w="9525">
              <a:noFill/>
            </a:ln>
          </p:spPr>
          <p:txBody>
            <a:bodyPr anchor="t" anchorCtr="0">
              <a:spAutoFit/>
            </a:bodyPr>
            <a:p>
              <a:pPr algn="ctr"/>
              <a:r>
                <a:rPr lang="zh-CN" altLang="en-US" sz="1600" b="1" dirty="0">
                  <a:latin typeface="微软雅黑" panose="020B0503020204020204" pitchFamily="34" charset="-122"/>
                  <a:ea typeface="微软雅黑" panose="020B0503020204020204" pitchFamily="34" charset="-122"/>
                </a:rPr>
                <a:t>安全</a:t>
              </a:r>
              <a:endParaRPr lang="zh-CN" altLang="en-US" sz="1600" b="1" dirty="0">
                <a:latin typeface="微软雅黑" panose="020B0503020204020204" pitchFamily="34" charset="-122"/>
                <a:ea typeface="微软雅黑" panose="020B0503020204020204" pitchFamily="34" charset="-122"/>
              </a:endParaRPr>
            </a:p>
            <a:p>
              <a:pPr algn="ctr"/>
              <a:r>
                <a:rPr lang="zh-CN" altLang="en-US" sz="1600" b="1" dirty="0">
                  <a:latin typeface="微软雅黑" panose="020B0503020204020204" pitchFamily="34" charset="-122"/>
                  <a:ea typeface="微软雅黑" panose="020B0503020204020204" pitchFamily="34" charset="-122"/>
                </a:rPr>
                <a:t>培训到位</a:t>
              </a:r>
              <a:endParaRPr lang="zh-CN" altLang="en-US" sz="1600" b="1" dirty="0">
                <a:latin typeface="微软雅黑" panose="020B0503020204020204" pitchFamily="34" charset="-122"/>
                <a:ea typeface="微软雅黑" panose="020B0503020204020204" pitchFamily="34" charset="-122"/>
              </a:endParaRPr>
            </a:p>
          </p:txBody>
        </p:sp>
        <p:pic>
          <p:nvPicPr>
            <p:cNvPr id="14354" name="Picture 5"/>
            <p:cNvPicPr>
              <a:picLocks noChangeAspect="1"/>
            </p:cNvPicPr>
            <p:nvPr/>
          </p:nvPicPr>
          <p:blipFill>
            <a:blip r:embed="rId4">
              <a:clrChange>
                <a:clrFrom>
                  <a:srgbClr val="FFFFFF"/>
                </a:clrFrom>
                <a:clrTo>
                  <a:srgbClr val="FFFFFF">
                    <a:alpha val="0"/>
                  </a:srgbClr>
                </a:clrTo>
              </a:clrChange>
            </a:blip>
            <a:stretch>
              <a:fillRect/>
            </a:stretch>
          </p:blipFill>
          <p:spPr>
            <a:xfrm>
              <a:off x="12687" y="5710"/>
              <a:ext cx="2050" cy="2602"/>
            </a:xfrm>
            <a:prstGeom prst="rect">
              <a:avLst/>
            </a:prstGeom>
            <a:noFill/>
            <a:ln w="9525">
              <a:noFill/>
            </a:ln>
          </p:spPr>
        </p:pic>
        <p:sp>
          <p:nvSpPr>
            <p:cNvPr id="14355" name="Text Box 19"/>
            <p:cNvSpPr txBox="1"/>
            <p:nvPr/>
          </p:nvSpPr>
          <p:spPr>
            <a:xfrm>
              <a:off x="12688" y="8313"/>
              <a:ext cx="2880" cy="566"/>
            </a:xfrm>
            <a:prstGeom prst="rect">
              <a:avLst/>
            </a:prstGeom>
            <a:noFill/>
            <a:ln w="9525">
              <a:noFill/>
            </a:ln>
          </p:spPr>
          <p:txBody>
            <a:bodyPr anchor="t" anchorCtr="0">
              <a:spAutoFit/>
            </a:bodyPr>
            <a:p>
              <a:r>
                <a:rPr lang="zh-CN" altLang="en-US" sz="1600" b="1" dirty="0">
                  <a:latin typeface="微软雅黑" panose="020B0503020204020204" pitchFamily="34" charset="-122"/>
                  <a:ea typeface="微软雅黑" panose="020B0503020204020204" pitchFamily="34" charset="-122"/>
                </a:rPr>
                <a:t>应急救援到位</a:t>
              </a:r>
              <a:endParaRPr lang="zh-CN" altLang="en-US" sz="1600" b="1" dirty="0">
                <a:latin typeface="微软雅黑" panose="020B0503020204020204" pitchFamily="34" charset="-122"/>
                <a:ea typeface="微软雅黑" panose="020B0503020204020204" pitchFamily="34" charset="-122"/>
              </a:endParaRPr>
            </a:p>
          </p:txBody>
        </p:sp>
        <p:pic>
          <p:nvPicPr>
            <p:cNvPr id="14356" name="Picture 20"/>
            <p:cNvPicPr>
              <a:picLocks noChangeAspect="1"/>
            </p:cNvPicPr>
            <p:nvPr/>
          </p:nvPicPr>
          <p:blipFill>
            <a:blip r:embed="rId5">
              <a:clrChange>
                <a:clrFrom>
                  <a:srgbClr val="FEFEFE"/>
                </a:clrFrom>
                <a:clrTo>
                  <a:srgbClr val="FEFEFE">
                    <a:alpha val="0"/>
                  </a:srgbClr>
                </a:clrTo>
              </a:clrChange>
            </a:blip>
            <a:stretch>
              <a:fillRect/>
            </a:stretch>
          </p:blipFill>
          <p:spPr>
            <a:xfrm>
              <a:off x="12687" y="2685"/>
              <a:ext cx="2040" cy="2025"/>
            </a:xfrm>
            <a:prstGeom prst="rect">
              <a:avLst/>
            </a:prstGeom>
            <a:noFill/>
            <a:ln w="9525">
              <a:noFill/>
            </a:ln>
          </p:spPr>
        </p:pic>
        <p:sp>
          <p:nvSpPr>
            <p:cNvPr id="14357" name="Text Box 21"/>
            <p:cNvSpPr txBox="1"/>
            <p:nvPr/>
          </p:nvSpPr>
          <p:spPr>
            <a:xfrm>
              <a:off x="12688" y="4710"/>
              <a:ext cx="2880" cy="566"/>
            </a:xfrm>
            <a:prstGeom prst="rect">
              <a:avLst/>
            </a:prstGeom>
            <a:noFill/>
            <a:ln w="9525">
              <a:noFill/>
            </a:ln>
          </p:spPr>
          <p:txBody>
            <a:bodyPr anchor="t" anchorCtr="0">
              <a:spAutoFit/>
            </a:bodyPr>
            <a:p>
              <a:r>
                <a:rPr lang="zh-CN" altLang="en-US" sz="1600" b="1" dirty="0">
                  <a:latin typeface="微软雅黑" panose="020B0503020204020204" pitchFamily="34" charset="-122"/>
                  <a:ea typeface="微软雅黑" panose="020B0503020204020204" pitchFamily="34" charset="-122"/>
                </a:rPr>
                <a:t>安全管理到位</a:t>
              </a:r>
              <a:endParaRPr lang="zh-CN" altLang="en-US" sz="1600" b="1" dirty="0">
                <a:latin typeface="微软雅黑" panose="020B0503020204020204" pitchFamily="34" charset="-122"/>
                <a:ea typeface="微软雅黑" panose="020B0503020204020204" pitchFamily="34" charset="-122"/>
              </a:endParaRPr>
            </a:p>
          </p:txBody>
        </p:sp>
      </p:grpSp>
      <p:sp>
        <p:nvSpPr>
          <p:cNvPr id="14358" name="矩形 58"/>
          <p:cNvSpPr/>
          <p:nvPr/>
        </p:nvSpPr>
        <p:spPr>
          <a:xfrm>
            <a:off x="2774950" y="95250"/>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2932113" y="180975"/>
            <a:ext cx="6327775" cy="398463"/>
          </a:xfrm>
          <a:prstGeom prst="rect">
            <a:avLst/>
          </a:prstGeom>
          <a:noFill/>
          <a:ln w="9525">
            <a:noFill/>
          </a:ln>
        </p:spPr>
        <p:txBody>
          <a:bodyPr wrap="none" anchor="t" anchorCtr="0">
            <a:spAutoFit/>
          </a:bodyPr>
          <a:p>
            <a:pPr algn="ctr" fontAlgn="ctr"/>
            <a:r>
              <a:rPr lang="zh-CN" altLang="en-US" sz="2000" b="1" dirty="0">
                <a:solidFill>
                  <a:srgbClr val="000000"/>
                </a:solidFill>
                <a:latin typeface="微软雅黑" panose="020B0503020204020204" pitchFamily="34" charset="-122"/>
                <a:ea typeface="微软雅黑" panose="020B0503020204020204" pitchFamily="34" charset="-122"/>
              </a:rPr>
              <a:t>第二部分    </a:t>
            </a:r>
            <a:r>
              <a:rPr lang="zh-CN" altLang="en-US" sz="2000" b="1" dirty="0">
                <a:latin typeface="微软雅黑" panose="020B0503020204020204" pitchFamily="34" charset="-122"/>
                <a:ea typeface="微软雅黑" panose="020B0503020204020204" pitchFamily="34" charset="-122"/>
              </a:rPr>
              <a:t>集团公司子公司领导人员安全管理履职清单</a:t>
            </a:r>
            <a:endParaRPr lang="zh-CN" altLang="en-US" sz="2000"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568325" y="923925"/>
          <a:ext cx="11055350" cy="5613400"/>
        </p:xfrm>
        <a:graphic>
          <a:graphicData uri="http://schemas.openxmlformats.org/drawingml/2006/table">
            <a:tbl>
              <a:tblPr/>
              <a:tblGrid>
                <a:gridCol w="988695"/>
                <a:gridCol w="4138295"/>
                <a:gridCol w="1965325"/>
                <a:gridCol w="2037080"/>
                <a:gridCol w="1926590"/>
              </a:tblGrid>
              <a:tr h="39179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序号</a:t>
                      </a:r>
                      <a:endPar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履职者</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内容</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清单</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9179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个领导岗位职责汇总</a:t>
                      </a:r>
                      <a:endParaRPr kumimoji="0" lang="zh-CN" altLang="en-US"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60</a:t>
                      </a:r>
                      <a:endParaRPr kumimoji="0" lang="en-US" altLang="zh-CN" sz="16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130</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260</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34353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47</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8448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党委书记</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956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分管安全领导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50</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分管生产领导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分管设备领导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分管工程、技改领导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87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分管能介领导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分管采购领导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分管销售领导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分管人力资源领导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分管财务领导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分管审计、监察领导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003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分管规划领导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分管运营改善领导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分管企业文化领导</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工会主席</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7940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团委书记</a:t>
                      </a:r>
                      <a:endParaRPr kumimoji="0" lang="zh-CN" altLang="en-US"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en-US" altLang="zh-CN" sz="16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7" marR="9527" marT="952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1"/>
          <p:cNvSpPr/>
          <p:nvPr/>
        </p:nvSpPr>
        <p:spPr>
          <a:xfrm>
            <a:off x="3384550" y="163513"/>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596900" y="1201738"/>
          <a:ext cx="10953750" cy="5006975"/>
        </p:xfrm>
        <a:graphic>
          <a:graphicData uri="http://schemas.openxmlformats.org/drawingml/2006/table">
            <a:tbl>
              <a:tblPr/>
              <a:tblGrid>
                <a:gridCol w="1214120"/>
                <a:gridCol w="3397885"/>
                <a:gridCol w="2383155"/>
                <a:gridCol w="1861185"/>
                <a:gridCol w="2097405"/>
              </a:tblGrid>
              <a:tr h="38544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序号</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履职者</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内容</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清单</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38481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合计</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88</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+28</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198</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+68</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397</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+137</a:t>
                      </a:r>
                      <a:r>
                        <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8481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董事长、党委书记</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30</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8481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总经理</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27</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56</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分管非钢产业</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4</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分管矿山单元</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84</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分管销售、采购</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845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工会主席（纪委监察、共青团）</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7</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分管铁路运输协调</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8</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分管安全、环保</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副总经理</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65</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49720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9</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分管财务</a:t>
                      </a:r>
                      <a:endParaRPr kumimoji="0" lang="en-US" altLang="zh-CN"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总会计师</a:t>
                      </a:r>
                      <a:endParaRPr kumimoji="0" lang="zh-CN" altLang="en-US" sz="16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endParaRPr kumimoji="0" lang="en-US" altLang="zh-CN" sz="16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6" marR="9526" marT="952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Group 2"/>
          <p:cNvGraphicFramePr>
            <a:graphicFrameLocks noGrp="1"/>
          </p:cNvGraphicFramePr>
          <p:nvPr/>
        </p:nvGraphicFramePr>
        <p:xfrm>
          <a:off x="457200" y="1571625"/>
          <a:ext cx="11293475" cy="4521200"/>
        </p:xfrm>
        <a:graphic>
          <a:graphicData uri="http://schemas.openxmlformats.org/drawingml/2006/table">
            <a:tbl>
              <a:tblPr/>
              <a:tblGrid>
                <a:gridCol w="2070735"/>
                <a:gridCol w="3951605"/>
                <a:gridCol w="5271135"/>
              </a:tblGrid>
              <a:tr h="37909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0675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、对本区域安全生产负全面责任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主要负责人必须具备与本单位所从事的生产经营活动相应的安全生产知识和管理能力。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按规定持有效证件上岗。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熟悉公司主要风险及管理现状。</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熟悉本岗位安全履职要求。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099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组织审定安全生产工作规划及安全生产工作计划。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审议安全生产工作规划及安全生产工作计划。</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审批发布安全生产工作规划及安全生产工作计划。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督促相关部门对安全生产工作规划及安全生产工作计划执行情况进行评估。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82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、督促、检查本单位的安全生产工作，及时消除生产安全事故隐患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组织并参加本单位的安全生产检查，留有检查记录。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次综合性安全生产检查。</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跟踪检查情况及时推进整改工作。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54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对于检查出重大事故隐患，应当立即组织整改。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重大事故隐患实施挂牌督办。</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对由于整改不力导致的后果负领导责任。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0482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、及时、如实报告生产安全事故</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发生生产安全事故时，立即组织抢救，并不得在事故调查处理期间擅离职守。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按规定时间，及时上报生产安全事故，并按规定参加工亡事故现场分析会。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1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严格落实生产安全事故问责制度。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牵头组织落实事故问责，并根据事故调查报告中责任认定承担相应责任。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048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对于事故瞒报、迟报、谎报负领导责任。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监督事故的上报、调查、处理的执行情况。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对事故瞒报、迟报、谎报责任人严肃问责。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17443" name="矩形 2"/>
          <p:cNvSpPr/>
          <p:nvPr/>
        </p:nvSpPr>
        <p:spPr>
          <a:xfrm>
            <a:off x="4024313" y="998538"/>
            <a:ext cx="4572000"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、负责公司全面工作</a:t>
            </a:r>
            <a:endParaRPr lang="zh-CN" altLang="en-US" b="1" dirty="0">
              <a:latin typeface="微软雅黑" panose="020B0503020204020204" pitchFamily="34" charset="-122"/>
              <a:ea typeface="微软雅黑" panose="020B0503020204020204" pitchFamily="34" charset="-122"/>
            </a:endParaRPr>
          </a:p>
        </p:txBody>
      </p:sp>
      <p:sp>
        <p:nvSpPr>
          <p:cNvPr id="17444" name="TextBox 2"/>
          <p:cNvSpPr txBox="1"/>
          <p:nvPr/>
        </p:nvSpPr>
        <p:spPr>
          <a:xfrm>
            <a:off x="2276475" y="998538"/>
            <a:ext cx="2600325"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7445" name="矩形 1"/>
          <p:cNvSpPr/>
          <p:nvPr/>
        </p:nvSpPr>
        <p:spPr>
          <a:xfrm>
            <a:off x="3475038" y="153988"/>
            <a:ext cx="52419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1"/>
          <p:cNvSpPr/>
          <p:nvPr/>
        </p:nvSpPr>
        <p:spPr>
          <a:xfrm>
            <a:off x="4870450" y="1071563"/>
            <a:ext cx="3616325" cy="368300"/>
          </a:xfrm>
          <a:prstGeom prst="rect">
            <a:avLst/>
          </a:prstGeom>
          <a:noFill/>
          <a:ln w="9525">
            <a:noFill/>
          </a:ln>
        </p:spPr>
        <p:txBody>
          <a:bodyPr wrap="squar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、负责公司党委工作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6387" name="Group 3"/>
          <p:cNvGraphicFramePr>
            <a:graphicFrameLocks noGrp="1"/>
          </p:cNvGraphicFramePr>
          <p:nvPr/>
        </p:nvGraphicFramePr>
        <p:xfrm>
          <a:off x="409575" y="1598613"/>
          <a:ext cx="11372850" cy="5021263"/>
        </p:xfrm>
        <a:graphic>
          <a:graphicData uri="http://schemas.openxmlformats.org/drawingml/2006/table">
            <a:tbl>
              <a:tblPr/>
              <a:tblGrid>
                <a:gridCol w="2825750"/>
                <a:gridCol w="4036060"/>
                <a:gridCol w="4511675"/>
              </a:tblGrid>
              <a:tr h="4146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001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、参与安全工作讨论</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定期组织党委常委会讨论安全工作。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每半年组织党委常委会会议，讨论安全生产工作。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跟踪党委常委会会议决定的安全事项的落实情况。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3632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、将安全工作要求纳入下一级单位党组织和干部绩效考评中</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将安全工作要求纳入对下一级单位党组织的绩效评价方案中。</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对下一级单位党组织绩效评价方案中有安全工作要求。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公布绩效评价结果，对存在的安全管理问题，跟踪整改情况。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3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将安全生产“一岗双责”履职情况纳入党政领导干部年度评价中。</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组织制订履职评价标准。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定期开展履职评价。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根据履职评价结果对干部进行奖惩。</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0210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、将安全生产纳入宣传教育范畴，组织、协调新闻媒体加强安全生产宣传报道</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把握安全生产宣传导向，营造良好的安全生产宣传舆论氛围。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组织策划安全生产宣传工作。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明确安全工作媒体应对、信息发布相关流程。</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652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、引导广大员工参与并支持安全生产工作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组织和督促各级党组织深入开展党员身边无违章、无隐患活动。</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组织策划党员安全活动，有载体、有具体要求。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开展领导基层联系点等安全活动。</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配合行政领导做好员工安全生产方面思想工作。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2" marR="91432"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18463" name="TextBox 2"/>
          <p:cNvSpPr txBox="1"/>
          <p:nvPr/>
        </p:nvSpPr>
        <p:spPr>
          <a:xfrm>
            <a:off x="2184400" y="1071563"/>
            <a:ext cx="2686050"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8464" name="矩形 1"/>
          <p:cNvSpPr/>
          <p:nvPr/>
        </p:nvSpPr>
        <p:spPr>
          <a:xfrm>
            <a:off x="4268788" y="252413"/>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矩形 1"/>
          <p:cNvSpPr/>
          <p:nvPr/>
        </p:nvSpPr>
        <p:spPr>
          <a:xfrm>
            <a:off x="3695700" y="1285875"/>
            <a:ext cx="6737350" cy="368300"/>
          </a:xfrm>
          <a:prstGeom prst="rect">
            <a:avLst/>
          </a:prstGeom>
          <a:noFill/>
          <a:ln w="9525">
            <a:noFill/>
          </a:ln>
        </p:spPr>
        <p:txBody>
          <a:bodyPr anchor="t" anchorCtr="0">
            <a:spAutoFit/>
          </a:bodyPr>
          <a:p>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、负责公司发展战略、信息化规划、决策管理等方面的安全工作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7411" name="Group 3"/>
          <p:cNvGraphicFramePr>
            <a:graphicFrameLocks noGrp="1"/>
          </p:cNvGraphicFramePr>
          <p:nvPr/>
        </p:nvGraphicFramePr>
        <p:xfrm>
          <a:off x="352425" y="1911350"/>
          <a:ext cx="11450638" cy="1546225"/>
        </p:xfrm>
        <a:graphic>
          <a:graphicData uri="http://schemas.openxmlformats.org/drawingml/2006/table">
            <a:tbl>
              <a:tblPr/>
              <a:tblGrid>
                <a:gridCol w="3122930"/>
                <a:gridCol w="4685665"/>
                <a:gridCol w="3642360"/>
              </a:tblGrid>
              <a:tr h="4286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8387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、负责将安全生产纳入本单位发展规划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将安全生产规划纳入公司发展规划，并和公司发展规划同步动态调整。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安全生产规划要素完整齐全。</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436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、在兼并、重组过程中组织安全风险专项评价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对兼并、重组项目进行风险评价时，组织开展安全生产风险专项评价，提出存在的安全风险，供决策。</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形成安全生产专项风险评价报告。</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5" marB="456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19476" name="矩形 3"/>
          <p:cNvSpPr/>
          <p:nvPr/>
        </p:nvSpPr>
        <p:spPr>
          <a:xfrm>
            <a:off x="3792538" y="3902075"/>
            <a:ext cx="4249737" cy="368300"/>
          </a:xfrm>
          <a:prstGeom prst="rect">
            <a:avLst/>
          </a:prstGeom>
          <a:noFill/>
          <a:ln w="9525">
            <a:noFill/>
          </a:ln>
        </p:spPr>
        <p:txBody>
          <a:bodyPr anchor="t" anchorCtr="0">
            <a:spAutoFit/>
          </a:bodyPr>
          <a:p>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、负责组织、干部管理方面的安全工作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7430" name="Group 22"/>
          <p:cNvGraphicFramePr>
            <a:graphicFrameLocks noGrp="1"/>
          </p:cNvGraphicFramePr>
          <p:nvPr/>
        </p:nvGraphicFramePr>
        <p:xfrm>
          <a:off x="352425" y="4621213"/>
          <a:ext cx="11450638" cy="1536700"/>
        </p:xfrm>
        <a:graphic>
          <a:graphicData uri="http://schemas.openxmlformats.org/drawingml/2006/table">
            <a:tbl>
              <a:tblPr/>
              <a:tblGrid>
                <a:gridCol w="3123565"/>
                <a:gridCol w="4578985"/>
                <a:gridCol w="3747770"/>
              </a:tblGrid>
              <a:tr h="5111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2616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、将安全工作绩效作为管理干部任职、绩效考评重要内容之一</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将安全履职能力纳入管理人员任用、评价。</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明确管理人员任职安全能力要求。 </a:t>
                      </a:r>
                      <a:b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将安全履职情况作为管理人员考核评价重要内容之一。</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19491" name="TextBox 2"/>
          <p:cNvSpPr txBox="1"/>
          <p:nvPr/>
        </p:nvSpPr>
        <p:spPr>
          <a:xfrm>
            <a:off x="595313" y="1285875"/>
            <a:ext cx="2379662"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（董事长、党委书记）</a:t>
            </a:r>
            <a:endParaRPr lang="en-US" altLang="zh-CN" b="1" dirty="0">
              <a:latin typeface="微软雅黑" panose="020B0503020204020204" pitchFamily="34" charset="-122"/>
              <a:ea typeface="微软雅黑" panose="020B0503020204020204" pitchFamily="34" charset="-122"/>
            </a:endParaRPr>
          </a:p>
        </p:txBody>
      </p:sp>
      <p:sp>
        <p:nvSpPr>
          <p:cNvPr id="19492" name="矩形 1"/>
          <p:cNvSpPr/>
          <p:nvPr/>
        </p:nvSpPr>
        <p:spPr>
          <a:xfrm>
            <a:off x="3384550" y="87313"/>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2952750" y="928688"/>
            <a:ext cx="6127750"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19459" name="Group 3"/>
          <p:cNvGraphicFramePr>
            <a:graphicFrameLocks noGrp="1"/>
          </p:cNvGraphicFramePr>
          <p:nvPr/>
        </p:nvGraphicFramePr>
        <p:xfrm>
          <a:off x="381000" y="1416050"/>
          <a:ext cx="11391900" cy="5299075"/>
        </p:xfrm>
        <a:graphic>
          <a:graphicData uri="http://schemas.openxmlformats.org/drawingml/2006/table">
            <a:tbl>
              <a:tblPr/>
              <a:tblGrid>
                <a:gridCol w="1722120"/>
                <a:gridCol w="4787900"/>
                <a:gridCol w="4882515"/>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27</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56</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080">
                <a:tc rowSpan="5">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、对本区域安全生产负全面责任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主要负责人必须具备与本单位所从事的生产经营活动相应的安全生产知识和管理能力。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按规定持有效证件上岗。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熟悉公司主要风险及管理现状。</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熟悉本岗位安全履职要求。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191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按照法律法规设置安全生产管理机构，配齐配强注册安全工程师等专业安全管理人员。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按法律法规设置安全生产管理机构，明确管理职责。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按规定比例配置注册安全工程师等专业安全管理人员。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对本单位安全生产工作负责</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完成集团公司下达的安全生产工作责任书要求，并按时提交履职报告。</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完成集团公司下达的安全生产控制指标。</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按规定时限提交安全管理履职报告。</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定期组织召开安全生产委员会会议，研究决策重大安全生产事项。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每季度组织召开安全生产委员会会议。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对当期安全生产工作进行评价。</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对下阶段安全生产工作进行布置。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跟踪检查安全生产委员会会议决定事项的落实情况。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与下级部门签订安全生产工作责任书并跟踪执行情况。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与下级管理者签订安全生产工作责任书。</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跟踪检查安全生产工作责任的完成情况。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、建立、健全本单位安全生产责任制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审批发布本单位安全生产责任制。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组织制订安全生产责任制并审批。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安全生产责任制应当明确各岗位安全履职内容和安全履职要求等内容。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432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对安全生产责任制的落实情况进行检查、评价、奖惩。</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对于违反安全生产责任制的情况进行惩处。</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、组织制订本单位安全生产规章制度和操作规程</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安全生产规章制度满足国家的相关法律法规、职业健康安全管理体系和安全生产标准化企业要求。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定期组织开展安全生产规章制度合规性评价。</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对于违反国家相关法律法规要求的应立即组织整改。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组织建立操作规程。</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覆盖所有岗位。</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定期评审。</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0522" name="TextBox 2"/>
          <p:cNvSpPr txBox="1"/>
          <p:nvPr/>
        </p:nvSpPr>
        <p:spPr>
          <a:xfrm>
            <a:off x="3101975" y="928688"/>
            <a:ext cx="1219200"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sp>
        <p:nvSpPr>
          <p:cNvPr id="20523" name="矩形 1"/>
          <p:cNvSpPr/>
          <p:nvPr/>
        </p:nvSpPr>
        <p:spPr>
          <a:xfrm>
            <a:off x="3384550" y="98425"/>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2" name="Group 2"/>
          <p:cNvGraphicFramePr>
            <a:graphicFrameLocks noGrp="1"/>
          </p:cNvGraphicFramePr>
          <p:nvPr/>
        </p:nvGraphicFramePr>
        <p:xfrm>
          <a:off x="566738" y="1533525"/>
          <a:ext cx="11166475" cy="5149850"/>
        </p:xfrm>
        <a:graphic>
          <a:graphicData uri="http://schemas.openxmlformats.org/drawingml/2006/table">
            <a:tbl>
              <a:tblPr/>
              <a:tblGrid>
                <a:gridCol w="1690370"/>
                <a:gridCol w="4690745"/>
                <a:gridCol w="4784725"/>
              </a:tblGrid>
              <a:tr h="41719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8897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、保证本单位安全生产费用投入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保证满足安全生产条件所必需的资金投入，对由于安全生产所必需的资金投入不足导致的后果承担责任。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安全生产费用投入应当满足国家法律法规要求。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安全生产费用投入纳入年度经营预算。</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33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保证安全生产费用投入专门用于改善安全生产条件。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定期检查安全生产投入费用的提取及使用情况，专款专用。</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276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、督促、检查本单位的安全生产工作，及时消除生产安全事故隐患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组织并参加本单位的安全生产检查，留有检查记录。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次综合性安全生产检查。</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跟踪检查情况及时推进整改工作。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7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对于检查出重大事故隐患，应当立即组织整改。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重大事故隐患实施挂牌督办。</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对由于整改不力导致的后果负领导责任。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9151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督促相关部门将事故隐患排查治理情况如实记录并向从业人员通报。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组织建立事故隐患排查治理信息库。</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督促相关部门落实事故隐患整改工作。</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定期向从业人员通报。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276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、组织制订并实施本单位的生产安全事故应急预案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组织建立本单位应急管理体系。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按照国家法律法规要求组织建立应急管理体系。</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亲自担任应急总指挥。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87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保障应急救援设备及物资的充分性。</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按应急预案要求配置应急救援设备及物资。</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检查应急救援设备及物资的储备情况。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建立应急救援设备及物资的管理流程，严禁擅自挪用。</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933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组织制订生产安全事故应急预案并定期组织演练。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组织制订生产安全事故应急预案，分级负责。 </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参与公司级综合应急应预案的演练。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1542" name="矩形 1"/>
          <p:cNvSpPr/>
          <p:nvPr/>
        </p:nvSpPr>
        <p:spPr>
          <a:xfrm>
            <a:off x="4581525" y="1071563"/>
            <a:ext cx="4572000"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sp>
        <p:nvSpPr>
          <p:cNvPr id="21543" name="TextBox 2"/>
          <p:cNvSpPr txBox="1"/>
          <p:nvPr/>
        </p:nvSpPr>
        <p:spPr>
          <a:xfrm>
            <a:off x="3635375" y="1071563"/>
            <a:ext cx="1363663"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sp>
        <p:nvSpPr>
          <p:cNvPr id="21544" name="矩形 1"/>
          <p:cNvSpPr/>
          <p:nvPr/>
        </p:nvSpPr>
        <p:spPr>
          <a:xfrm>
            <a:off x="3454400" y="131763"/>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Group 2"/>
          <p:cNvGraphicFramePr>
            <a:graphicFrameLocks noGrp="1"/>
          </p:cNvGraphicFramePr>
          <p:nvPr/>
        </p:nvGraphicFramePr>
        <p:xfrm>
          <a:off x="352425" y="1819275"/>
          <a:ext cx="11485563" cy="4510088"/>
        </p:xfrm>
        <a:graphic>
          <a:graphicData uri="http://schemas.openxmlformats.org/drawingml/2006/table">
            <a:tbl>
              <a:tblPr/>
              <a:tblGrid>
                <a:gridCol w="1739265"/>
                <a:gridCol w="4824730"/>
                <a:gridCol w="4921885"/>
              </a:tblGrid>
              <a:tr h="5397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71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、及时、如实报告生产安全事故</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发生生产安全事故时，立即组织抢救，并不得在事故调查处理期间擅离职守。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按规定时间，及时上报生产安全事故，并按规定参加工亡事故现场分析会。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94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严格落实生产安全事故问责制度。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牵头组织落实事故问责，并根据事故调查报告中责任认定承担相应责任。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对于事故瞒报、迟报、谎报负领导责任。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监督事故的上报、调查、处理的执行情况。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对事故瞒报、迟报、谎报责任人严肃问责。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525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、组织制订并实施本单位安全生产教育和培训计划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组织制订安全生产教育和培训计划，督促建立安全生产教育和培训档案。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组织制订安全生产教育和培训计划。</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保证各类人员按法律法规要求持证上岗。</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确保员工具备与本岗位相适应的安全技能。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9725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、优化与完善安全管理体系</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协同安全管理部门优化与完善安全管理体系。</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根据公司组织架构的变化明确安全管理机构设置。</a:t>
                      </a:r>
                      <a:b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协同安全部门推进优化与完善安全管理体系的相关措施。</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22557" name="组合 1"/>
          <p:cNvGrpSpPr/>
          <p:nvPr/>
        </p:nvGrpSpPr>
        <p:grpSpPr>
          <a:xfrm>
            <a:off x="3594100" y="1054100"/>
            <a:ext cx="5213350" cy="368300"/>
            <a:chOff x="4990" y="2138"/>
            <a:chExt cx="8210" cy="580"/>
          </a:xfrm>
        </p:grpSpPr>
        <p:sp>
          <p:nvSpPr>
            <p:cNvPr id="22558" name="矩形 1"/>
            <p:cNvSpPr/>
            <p:nvPr/>
          </p:nvSpPr>
          <p:spPr>
            <a:xfrm>
              <a:off x="6000" y="2137"/>
              <a:ext cx="7200" cy="58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、负责公司生产经营工作</a:t>
              </a:r>
              <a:endParaRPr lang="zh-CN" altLang="en-US" b="1" dirty="0">
                <a:latin typeface="微软雅黑" panose="020B0503020204020204" pitchFamily="34" charset="-122"/>
                <a:ea typeface="微软雅黑" panose="020B0503020204020204" pitchFamily="34" charset="-122"/>
              </a:endParaRPr>
            </a:p>
          </p:txBody>
        </p:sp>
        <p:sp>
          <p:nvSpPr>
            <p:cNvPr id="22559" name="TextBox 2"/>
            <p:cNvSpPr txBox="1"/>
            <p:nvPr/>
          </p:nvSpPr>
          <p:spPr>
            <a:xfrm>
              <a:off x="4990" y="2138"/>
              <a:ext cx="2041"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grpSp>
      <p:sp>
        <p:nvSpPr>
          <p:cNvPr id="22560" name="矩形 1"/>
          <p:cNvSpPr/>
          <p:nvPr/>
        </p:nvSpPr>
        <p:spPr>
          <a:xfrm>
            <a:off x="3384550" y="87313"/>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
          <p:cNvSpPr/>
          <p:nvPr/>
        </p:nvSpPr>
        <p:spPr>
          <a:xfrm>
            <a:off x="4198938" y="1052513"/>
            <a:ext cx="4572000"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、负责公司人力资源管理方面的安全工作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22531" name="Group 3"/>
          <p:cNvGraphicFramePr>
            <a:graphicFrameLocks noGrp="1"/>
          </p:cNvGraphicFramePr>
          <p:nvPr/>
        </p:nvGraphicFramePr>
        <p:xfrm>
          <a:off x="488950" y="1771650"/>
          <a:ext cx="11214100" cy="3152775"/>
        </p:xfrm>
        <a:graphic>
          <a:graphicData uri="http://schemas.openxmlformats.org/drawingml/2006/table">
            <a:tbl>
              <a:tblPr/>
              <a:tblGrid>
                <a:gridCol w="2091055"/>
                <a:gridCol w="3706495"/>
                <a:gridCol w="5415280"/>
              </a:tblGrid>
              <a:tr h="3498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7536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、组织员工的安全培训工作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组织制订员工安全培训管理制度，建立年度安全培训计划并确保实施。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培训管理制度要包含安全培训的组织、实施、评价等流程。</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组织编制年度安全培训计划。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监督安全培训计划的实施，督促相关部门完成安全培训的效果评估，不断完善培训质量及效果。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组织落实师徒带教、岗位安全培训、岗位安全技能达标等工作。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组织编制师徒带教、岗位安全培训等的管理流程及标准。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督促相关部门跟踪相关要求的落实。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731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、负责专业安全管理人员定岗定编、效率提升</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配齐配强注册安全工程师等专业安全管理人员。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按照法律法规要求配置专业安全管理人员。</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组织制订专业安全管理人员素质提升计划并监督执行。</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为专业安全管理人员能力提升提供资源保障。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9850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、负责协力队伍人员归口管理工作</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组织制订公司协力管理制度，明确协力安全管理责任。</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组织编制协力安全管理规定，包括协力队伍、人员的安全准入标准。 </a:t>
                      </a:r>
                      <a:endPar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定期研究协力运行中的安全管理问题，持续改进。</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3579" name="TextBox 2"/>
          <p:cNvSpPr txBox="1"/>
          <p:nvPr/>
        </p:nvSpPr>
        <p:spPr>
          <a:xfrm>
            <a:off x="2879725" y="1052513"/>
            <a:ext cx="1319213"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（总经理）</a:t>
            </a:r>
            <a:endParaRPr lang="en-US" altLang="zh-CN" b="1" dirty="0">
              <a:latin typeface="微软雅黑" panose="020B0503020204020204" pitchFamily="34" charset="-122"/>
              <a:ea typeface="微软雅黑" panose="020B0503020204020204" pitchFamily="34" charset="-122"/>
            </a:endParaRPr>
          </a:p>
        </p:txBody>
      </p:sp>
      <p:graphicFrame>
        <p:nvGraphicFramePr>
          <p:cNvPr id="5" name="Group 2"/>
          <p:cNvGraphicFramePr>
            <a:graphicFrameLocks noGrp="1"/>
          </p:cNvGraphicFramePr>
          <p:nvPr/>
        </p:nvGraphicFramePr>
        <p:xfrm>
          <a:off x="488950" y="5516563"/>
          <a:ext cx="11214100" cy="1062038"/>
        </p:xfrm>
        <a:graphic>
          <a:graphicData uri="http://schemas.openxmlformats.org/drawingml/2006/table">
            <a:tbl>
              <a:tblPr/>
              <a:tblGrid>
                <a:gridCol w="2588260"/>
                <a:gridCol w="4102100"/>
                <a:gridCol w="4522470"/>
              </a:tblGrid>
              <a:tr h="2590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5628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、推进安全生产信息化管理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推进安全生产信息化管理，组织解决影响安全生产信息系统正常运行的问题。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确保安全生产信息系统正常运行。</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9" marR="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3594" name="矩形 2"/>
          <p:cNvSpPr/>
          <p:nvPr/>
        </p:nvSpPr>
        <p:spPr>
          <a:xfrm>
            <a:off x="3494088" y="5062538"/>
            <a:ext cx="4587875"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、负责公司信息化管理方面的安全工作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23595" name="矩形 1"/>
          <p:cNvSpPr/>
          <p:nvPr/>
        </p:nvSpPr>
        <p:spPr>
          <a:xfrm>
            <a:off x="3348038" y="87313"/>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Group 2"/>
          <p:cNvGraphicFramePr>
            <a:graphicFrameLocks noGrp="1"/>
          </p:cNvGraphicFramePr>
          <p:nvPr/>
        </p:nvGraphicFramePr>
        <p:xfrm>
          <a:off x="476250" y="1784350"/>
          <a:ext cx="11239500" cy="4689475"/>
        </p:xfrm>
        <a:graphic>
          <a:graphicData uri="http://schemas.openxmlformats.org/drawingml/2006/table">
            <a:tbl>
              <a:tblPr/>
              <a:tblGrid>
                <a:gridCol w="1605915"/>
                <a:gridCol w="3921125"/>
                <a:gridCol w="5711825"/>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7787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、负责建立、完善分管业务单元的安全管理体系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根据分管业务流程组织建立安全管理流程与标准。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组织制订相关业务安全管理制度，制度内包括法律法规的相关要求。</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开展安全风险辨识，明确安全管控措施。</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明确安全环节及人员的各项安全管理职责。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配合制订年度安全生产工作计划。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协助制订的年度安全生产工作计划符合本单位安全工作实际，符合集团公司安全管理要求。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、负责落实分管业务单元的安全法律法规及上级要求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根据相关法律法规要求，组织分管业务的安全合规性监管，并建档与保管。</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建立安全合规性监管的流程。</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组织建立相关安全合规性档案。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318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、负责分管业务单元的安全绩效评价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组织对分管业务系统管理人员安全履职的评价。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组织开展相关的安全履职评价。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24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4617" name="矩形 3"/>
          <p:cNvSpPr/>
          <p:nvPr/>
        </p:nvSpPr>
        <p:spPr>
          <a:xfrm>
            <a:off x="3198813" y="1076325"/>
            <a:ext cx="6584950" cy="368300"/>
          </a:xfrm>
          <a:prstGeom prst="rect">
            <a:avLst/>
          </a:prstGeom>
          <a:noFill/>
          <a:ln w="9525">
            <a:noFill/>
          </a:ln>
        </p:spPr>
        <p:txBody>
          <a:bodyPr wrap="none" anchor="t" anchorCtr="0">
            <a:spAutoFit/>
          </a:bodyPr>
          <a:p>
            <a:pPr algn="ctr"/>
            <a:r>
              <a:rPr lang="zh-CN" altLang="en-US" b="1" dirty="0">
                <a:latin typeface="微软雅黑" panose="020B0503020204020204" pitchFamily="34" charset="-122"/>
                <a:ea typeface="微软雅黑" panose="020B0503020204020204" pitchFamily="34" charset="-122"/>
              </a:rPr>
              <a:t>分管非钢产业、医疗卫生、物业、土地、房产等方面的安全工作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4618" name="TextBox 2"/>
          <p:cNvSpPr txBox="1"/>
          <p:nvPr/>
        </p:nvSpPr>
        <p:spPr>
          <a:xfrm>
            <a:off x="1743075" y="1076325"/>
            <a:ext cx="1455738"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4619" name="矩形 1"/>
          <p:cNvSpPr/>
          <p:nvPr/>
        </p:nvSpPr>
        <p:spPr>
          <a:xfrm>
            <a:off x="3492500" y="76200"/>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Group 2"/>
          <p:cNvGraphicFramePr>
            <a:graphicFrameLocks noGrp="1"/>
          </p:cNvGraphicFramePr>
          <p:nvPr/>
        </p:nvGraphicFramePr>
        <p:xfrm>
          <a:off x="536575" y="1484313"/>
          <a:ext cx="11274425" cy="5145088"/>
        </p:xfrm>
        <a:graphic>
          <a:graphicData uri="http://schemas.openxmlformats.org/drawingml/2006/table">
            <a:tbl>
              <a:tblPr/>
              <a:tblGrid>
                <a:gridCol w="1863090"/>
                <a:gridCol w="3626485"/>
                <a:gridCol w="5785485"/>
              </a:tblGrid>
              <a:tr h="3314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0080">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、组织分管业务单元的安全检查，督促重大事故隐患整改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9944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3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、负责分管业务单位安全生产事故管理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负责突发性公共卫生事件的指挥和相关预案的实施。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337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组织开展食品、蔬菜等安全事故和重大险肇事件的调查、分析和处理，及时、如实上报事故。</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组织相关单位对原材料（食品、蔬菜等）的质量进行按标准验收和监管。</a:t>
                      </a:r>
                      <a:endPar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事故、事件的事故档案齐全，防范措施落实到位。</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40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分管业务单位安全事故管理。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参加分管业务单位重伤及以上事故调查及问责追究，并督促整改措施落实。</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及时、如实报告分管业务单位生产安全事故。</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参加公司重伤及以上安全生产事故问责追究。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5634" name="TextBox 2"/>
          <p:cNvSpPr txBox="1"/>
          <p:nvPr/>
        </p:nvSpPr>
        <p:spPr>
          <a:xfrm>
            <a:off x="1828800" y="857250"/>
            <a:ext cx="1479550"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5635" name="矩形 3"/>
          <p:cNvSpPr/>
          <p:nvPr/>
        </p:nvSpPr>
        <p:spPr>
          <a:xfrm>
            <a:off x="3384550" y="857250"/>
            <a:ext cx="6583363" cy="368300"/>
          </a:xfrm>
          <a:prstGeom prst="rect">
            <a:avLst/>
          </a:prstGeom>
          <a:noFill/>
          <a:ln w="9525">
            <a:noFill/>
          </a:ln>
        </p:spPr>
        <p:txBody>
          <a:bodyPr wrap="none" anchor="t" anchorCtr="0">
            <a:spAutoFit/>
          </a:bodyPr>
          <a:p>
            <a:pPr algn="ctr"/>
            <a:r>
              <a:rPr lang="zh-CN" altLang="en-US" b="1" dirty="0">
                <a:latin typeface="微软雅黑" panose="020B0503020204020204" pitchFamily="34" charset="-122"/>
                <a:ea typeface="微软雅黑" panose="020B0503020204020204" pitchFamily="34" charset="-122"/>
              </a:rPr>
              <a:t>分管非钢产业、医疗卫生、物业、土地、房产等方面的安全工作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5636" name="矩形 1"/>
          <p:cNvSpPr/>
          <p:nvPr/>
        </p:nvSpPr>
        <p:spPr>
          <a:xfrm>
            <a:off x="3384550" y="109538"/>
            <a:ext cx="5422900"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r>
              <a:rPr lang="zh-CN" altLang="en-US" sz="2400" b="1" dirty="0">
                <a:latin typeface="微软雅黑" panose="020B0503020204020204" pitchFamily="34" charset="-122"/>
                <a:ea typeface="微软雅黑" panose="020B0503020204020204" pitchFamily="34" charset="-122"/>
              </a:rPr>
              <a:t>公司领导安全工作履职清单</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4" name="Group 2"/>
          <p:cNvGraphicFramePr>
            <a:graphicFrameLocks noGrp="1"/>
          </p:cNvGraphicFramePr>
          <p:nvPr/>
        </p:nvGraphicFramePr>
        <p:xfrm>
          <a:off x="498475" y="1570038"/>
          <a:ext cx="11195050" cy="5014913"/>
        </p:xfrm>
        <a:graphic>
          <a:graphicData uri="http://schemas.openxmlformats.org/drawingml/2006/table">
            <a:tbl>
              <a:tblPr/>
              <a:tblGrid>
                <a:gridCol w="1743710"/>
                <a:gridCol w="4352925"/>
                <a:gridCol w="5097780"/>
              </a:tblGrid>
              <a:tr h="30670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84</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6964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、负责建立、完善矿山单元安全管理体系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建立并持续改进、完善安全管理体系。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组织公司内部审核，监督内部审核不符合项的整改落实。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代表公司接受外部审核并按要求落实不符合项整改。 </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代表公司接受企业生产安全标准化的现场审核并按要求落实不符合项整改。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924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组织制订年度安全生产工作计划。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组织制订的年度安全生产工作计划符合本单位安全工作实际，符合集团公司安全管理要求。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、负责落实矿山单元安全法律法规及上级要求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督促按规定收集安全相关的法律法规并转化成制度。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组织建立法律法规的收集要求及相关渠道。</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监督法律法规收集、公布的执行情况。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389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、定期研究、部署、推进矿山单元安全重点工作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定期组织参加本单位安全生产工作例会。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按规定频次组织安全生产工作例会。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对阶段性重点安全工作进行部署。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对决定事项落实情况进行跟踪。</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03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指导、推进安全管理</a:t>
                      </a: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对薄弱单元、薄弱领域加强安全管理。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有深入现场指导、推进安全工作的相关记录。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6662" name="矩形 3"/>
          <p:cNvSpPr/>
          <p:nvPr/>
        </p:nvSpPr>
        <p:spPr>
          <a:xfrm>
            <a:off x="4711700" y="950913"/>
            <a:ext cx="4438650" cy="36830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6663" name="TextBox 2"/>
          <p:cNvSpPr txBox="1"/>
          <p:nvPr/>
        </p:nvSpPr>
        <p:spPr>
          <a:xfrm>
            <a:off x="3189288" y="950913"/>
            <a:ext cx="1522412"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6664" name="矩形 1"/>
          <p:cNvSpPr/>
          <p:nvPr/>
        </p:nvSpPr>
        <p:spPr>
          <a:xfrm>
            <a:off x="3527425" y="98425"/>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8" name="Group 2"/>
          <p:cNvGraphicFramePr>
            <a:graphicFrameLocks noGrp="1"/>
          </p:cNvGraphicFramePr>
          <p:nvPr/>
        </p:nvGraphicFramePr>
        <p:xfrm>
          <a:off x="358775" y="1571625"/>
          <a:ext cx="11336338" cy="5086350"/>
        </p:xfrm>
        <a:graphic>
          <a:graphicData uri="http://schemas.openxmlformats.org/drawingml/2006/table">
            <a:tbl>
              <a:tblPr/>
              <a:tblGrid>
                <a:gridCol w="1620520"/>
                <a:gridCol w="4553585"/>
                <a:gridCol w="5163185"/>
              </a:tblGrid>
              <a:tr h="47371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5849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、组织矿山单元安全检查，督促重大事故隐患整改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8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369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976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053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、依法落实矿山单元职业病防治管理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明确职业病防治的管理职责。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组织建立职业病防治的管理程序。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协调落实职业病防治的管理职责。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58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定期对作业场所职业危害因素进行检测。</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督促相关部门落实职业危害因素检测工作。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审阅职业危害因素的检测分析报告。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落实职业危害因素检测不合规情况的整治。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05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定期组织员工职业健康体检。</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跟踪员工职业健康体检情况。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对体检结果不符合岗位要求的及时进行调整。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7682" name="TextBox 2"/>
          <p:cNvSpPr txBox="1"/>
          <p:nvPr/>
        </p:nvSpPr>
        <p:spPr>
          <a:xfrm>
            <a:off x="3178175" y="996950"/>
            <a:ext cx="1546225"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7683" name="矩形 3"/>
          <p:cNvSpPr/>
          <p:nvPr/>
        </p:nvSpPr>
        <p:spPr>
          <a:xfrm>
            <a:off x="4872038" y="996950"/>
            <a:ext cx="4438650" cy="36830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7684" name="矩形 1"/>
          <p:cNvSpPr/>
          <p:nvPr/>
        </p:nvSpPr>
        <p:spPr>
          <a:xfrm>
            <a:off x="3429000" y="109538"/>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Group 2"/>
          <p:cNvGraphicFramePr>
            <a:graphicFrameLocks noGrp="1"/>
          </p:cNvGraphicFramePr>
          <p:nvPr/>
        </p:nvGraphicFramePr>
        <p:xfrm>
          <a:off x="269875" y="1371600"/>
          <a:ext cx="11630025" cy="5327650"/>
        </p:xfrm>
        <a:graphic>
          <a:graphicData uri="http://schemas.openxmlformats.org/drawingml/2006/table">
            <a:tbl>
              <a:tblPr/>
              <a:tblGrid>
                <a:gridCol w="2959735"/>
                <a:gridCol w="4080510"/>
                <a:gridCol w="4589780"/>
              </a:tblGrid>
              <a:tr h="4514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775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、负责矿山单元生产安全事故应急管理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制订、完善生产安全事故应急预案。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生产安全事故应急预案包括：综合应急预案、专项应急预案、现场处置方案。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604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应急预案应根据有关规定进行备案。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按法律法规要求，应急预案报当地政府主管部门备案。</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应急预案登录集团公司安全监督管理信息系统。</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7056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编制应急预案演练计划，按规定组织应急预案演练。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组织审订年度应急预案演练计划。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落实应急预案演练的资金投入。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参与公司级应急预案的演练。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、负责矿山单元生产安全事故管理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建立生产安全事故管理办法。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明确各类生产安全事故的报告、调查、处理、整改等要求。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699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7.2 </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参加重伤（含急性职业中毒）及以上事故的分析。</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牵头召开区域内重伤事故的现场分析会。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督促相关部门组织事故分析。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审核上报事故通报。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815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事故问责处理符合管理办法规定。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审核事故调查处理通报。</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问责处理符合标准。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870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、负责矿山单元的安全绩效评价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建立公司矿山单元安全</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绩效评价制度。</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组织制订安全绩效管理办法。</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775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8713" name="TextBox 2"/>
          <p:cNvSpPr txBox="1"/>
          <p:nvPr/>
        </p:nvSpPr>
        <p:spPr>
          <a:xfrm>
            <a:off x="2921000" y="841375"/>
            <a:ext cx="1479550"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8714" name="矩形 3"/>
          <p:cNvSpPr/>
          <p:nvPr/>
        </p:nvSpPr>
        <p:spPr>
          <a:xfrm>
            <a:off x="4513263" y="839788"/>
            <a:ext cx="4438650" cy="36830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8715" name="矩形 1"/>
          <p:cNvSpPr/>
          <p:nvPr/>
        </p:nvSpPr>
        <p:spPr>
          <a:xfrm>
            <a:off x="3357563" y="131763"/>
            <a:ext cx="5332412"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7" name="Group 3"/>
          <p:cNvGraphicFramePr>
            <a:graphicFrameLocks noGrp="1"/>
          </p:cNvGraphicFramePr>
          <p:nvPr/>
        </p:nvGraphicFramePr>
        <p:xfrm>
          <a:off x="122238" y="1658938"/>
          <a:ext cx="11841163" cy="4852988"/>
        </p:xfrm>
        <a:graphic>
          <a:graphicData uri="http://schemas.openxmlformats.org/drawingml/2006/table">
            <a:tbl>
              <a:tblPr/>
              <a:tblGrid>
                <a:gridCol w="2207895"/>
                <a:gridCol w="5673725"/>
                <a:gridCol w="3959860"/>
              </a:tblGrid>
              <a:tr h="34607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067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、负责矿山单元生产组织及生产异常处置工作管理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根据公司生产能力组织生产，做到不超能力生产。</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根据公司生产能力合理组织生产。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发生异常情况，紧急处置时要落实安全措施。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927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定期组织召开生产技术分析会，会上将分析当期安全生产情况作为一项重要内容。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按规定频次召开生产技术分析会。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有关安全决定事项有落实、有反馈、有跟踪。</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8072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、负责指导和推进矿山单元规程体系的完善</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将安全技术规程与岗位安全规程纳入公司规程体系。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检查公司规程体系的符合性。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172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布置开展岗位安全规程修订完善工作。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组织制订安全安全规程。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定期组织岗位安全规程修订完善工作。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768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组织开展安全规程有效性的检查与改进。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组织安全规程有效性检查。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3220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、负责矿山单元生产过程中新工艺、新产品、新材料应用过程的风险分析与控制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在新工艺、新产品研发及新材料使用时，布置开展安全风险评估。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在新工艺、新产品研发及新材料使用时，布置开展风险评估工作。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审核评估报告，对存在的问题落实整改措施。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sp>
        <p:nvSpPr>
          <p:cNvPr id="29728" name="TextBox 2"/>
          <p:cNvSpPr txBox="1"/>
          <p:nvPr/>
        </p:nvSpPr>
        <p:spPr>
          <a:xfrm>
            <a:off x="3060700" y="1030288"/>
            <a:ext cx="1430338" cy="36830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29729" name="矩形 3"/>
          <p:cNvSpPr/>
          <p:nvPr/>
        </p:nvSpPr>
        <p:spPr>
          <a:xfrm>
            <a:off x="4491038" y="1030288"/>
            <a:ext cx="4438650" cy="36830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、分管公司煤矿和非煤矿山安全生产工作</a:t>
            </a:r>
            <a:endParaRPr lang="zh-CN" altLang="en-US" b="1" dirty="0">
              <a:latin typeface="微软雅黑" panose="020B0503020204020204" pitchFamily="34" charset="-122"/>
              <a:ea typeface="微软雅黑" panose="020B0503020204020204" pitchFamily="34" charset="-122"/>
            </a:endParaRPr>
          </a:p>
        </p:txBody>
      </p:sp>
      <p:sp>
        <p:nvSpPr>
          <p:cNvPr id="29730" name="矩形 1"/>
          <p:cNvSpPr/>
          <p:nvPr/>
        </p:nvSpPr>
        <p:spPr>
          <a:xfrm>
            <a:off x="3430588" y="109538"/>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770" name="Group 2"/>
          <p:cNvGraphicFramePr>
            <a:graphicFrameLocks noGrp="1"/>
          </p:cNvGraphicFramePr>
          <p:nvPr/>
        </p:nvGraphicFramePr>
        <p:xfrm>
          <a:off x="396875" y="1911350"/>
          <a:ext cx="11390313" cy="4554538"/>
        </p:xfrm>
        <a:graphic>
          <a:graphicData uri="http://schemas.openxmlformats.org/drawingml/2006/table">
            <a:tbl>
              <a:tblPr/>
              <a:tblGrid>
                <a:gridCol w="2223770"/>
                <a:gridCol w="3333750"/>
                <a:gridCol w="5833745"/>
              </a:tblGrid>
              <a:tr h="3498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5697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、负责矿山单元工程建设、技改项目安全合法合规管理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新、改、扩等工程、技改项目符合安全“三同时”等要求，合法合规。</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可研阶段充分评估安全风险，确定项目的立项符合安全生产的要求。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项目立项手续合法合规，没有越级审批、未批先建。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组织初步设计安全专篇专业审查，完善安全内容。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组织建设项目安全设施竣工验收评价。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3469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、负责矿山单元工程建设、技改条线安全管理责任体系的建设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建立工程、技改条线安全管理责任体系。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确定工程、技改条线安全管理责任体系，明确项目分级管理要求。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监督责任体系落实情况。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45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定期组织工程、技改例会，布置安全工作。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布置建设安全工作，有决定事项，有跟踪检查。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51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组织开展工程、技改项目现场安全检查，提升现场管控能力。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对检查出的问题督促相关部门落实整改。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66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、负责矿山单元工程建设、技改承包商安全管理，指导承包商完善安全管理体系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制订工程、技改项目承包安全准入标准，纳入项目招投标及项目分包管控。</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组织制订工程、技改承包商安全准入标准。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257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组织开展承包商安全管理评价，建立优胜劣汰机制。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组织供应商安全评价，确定安全合格供应商。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根据安全评价结果，采取优胜劣汰。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0" marR="91450"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0752" name="组合 1"/>
          <p:cNvGrpSpPr/>
          <p:nvPr/>
        </p:nvGrpSpPr>
        <p:grpSpPr>
          <a:xfrm>
            <a:off x="2690813" y="1041400"/>
            <a:ext cx="6810375" cy="368300"/>
            <a:chOff x="2935" y="1913"/>
            <a:chExt cx="10725" cy="580"/>
          </a:xfrm>
        </p:grpSpPr>
        <p:sp>
          <p:nvSpPr>
            <p:cNvPr id="30753" name="矩形 2"/>
            <p:cNvSpPr/>
            <p:nvPr/>
          </p:nvSpPr>
          <p:spPr>
            <a:xfrm>
              <a:off x="5590" y="1912"/>
              <a:ext cx="80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、分管煤矿和非煤矿山项目建设方面的安全工作</a:t>
              </a:r>
              <a:endParaRPr lang="zh-CN" altLang="en-US" b="1" dirty="0">
                <a:latin typeface="微软雅黑" panose="020B0503020204020204" pitchFamily="34" charset="-122"/>
                <a:ea typeface="微软雅黑" panose="020B0503020204020204" pitchFamily="34" charset="-122"/>
              </a:endParaRPr>
            </a:p>
          </p:txBody>
        </p:sp>
        <p:sp>
          <p:nvSpPr>
            <p:cNvPr id="30754" name="TextBox 2"/>
            <p:cNvSpPr txBox="1"/>
            <p:nvPr/>
          </p:nvSpPr>
          <p:spPr>
            <a:xfrm>
              <a:off x="2935" y="1913"/>
              <a:ext cx="2521"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0755" name="矩形 1"/>
          <p:cNvSpPr/>
          <p:nvPr/>
        </p:nvSpPr>
        <p:spPr>
          <a:xfrm>
            <a:off x="3429000" y="131763"/>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Group 2"/>
          <p:cNvGraphicFramePr>
            <a:graphicFrameLocks noGrp="1"/>
          </p:cNvGraphicFramePr>
          <p:nvPr/>
        </p:nvGraphicFramePr>
        <p:xfrm>
          <a:off x="401638" y="2187575"/>
          <a:ext cx="11417300" cy="4041775"/>
        </p:xfrm>
        <a:graphic>
          <a:graphicData uri="http://schemas.openxmlformats.org/drawingml/2006/table">
            <a:tbl>
              <a:tblPr/>
              <a:tblGrid>
                <a:gridCol w="2228850"/>
                <a:gridCol w="3341370"/>
                <a:gridCol w="5847715"/>
              </a:tblGrid>
              <a:tr h="49212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3314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、确保矿山单元工程建设、技改项目中安全费用投入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制订项目安全费用投入管理制度。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组织审定项目安全费用投入。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督促建设单位建立安全费用投入台账。</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对安全费用投入进行检查。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0337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、推进矿山单元标准化工地建设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推进标准化工地建设。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组织制订标准化工地建设标准。</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监督检查各区域标准工地推进情况。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监督检查存在的问题的整改情况。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4549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、负责落实推进矿山单元工程项目中重大安全技术方案的科学决策与有效落实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17.1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制订工程高危项目重大安全技术方案的制订、评审规定。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督促、检查项目重大安全技术方案的制订、评审工作。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有技术方案制订、审批程序的跟踪监督措施。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372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17.2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督促、检查施工技术方案的有效实施。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督促、检查施工技术方案的现场实施。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41" marB="4574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1770" name="组合 2"/>
          <p:cNvGrpSpPr/>
          <p:nvPr/>
        </p:nvGrpSpPr>
        <p:grpSpPr>
          <a:xfrm>
            <a:off x="2943225" y="1120775"/>
            <a:ext cx="6265863" cy="368300"/>
            <a:chOff x="3793" y="2700"/>
            <a:chExt cx="9867" cy="580"/>
          </a:xfrm>
        </p:grpSpPr>
        <p:sp>
          <p:nvSpPr>
            <p:cNvPr id="31771" name="TextBox 2"/>
            <p:cNvSpPr txBox="1"/>
            <p:nvPr/>
          </p:nvSpPr>
          <p:spPr>
            <a:xfrm>
              <a:off x="3793" y="2700"/>
              <a:ext cx="1634"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崔伟灿</a:t>
              </a:r>
              <a:endParaRPr lang="en-US" altLang="zh-CN" b="1" dirty="0">
                <a:latin typeface="微软雅黑" panose="020B0503020204020204" pitchFamily="34" charset="-122"/>
                <a:ea typeface="微软雅黑" panose="020B0503020204020204" pitchFamily="34" charset="-122"/>
              </a:endParaRPr>
            </a:p>
          </p:txBody>
        </p:sp>
        <p:sp>
          <p:nvSpPr>
            <p:cNvPr id="31772" name="矩形 2"/>
            <p:cNvSpPr/>
            <p:nvPr/>
          </p:nvSpPr>
          <p:spPr>
            <a:xfrm>
              <a:off x="5590" y="2700"/>
              <a:ext cx="80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、分管煤矿和非煤矿山项目建设方面的安全工作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31773" name="矩形 1"/>
          <p:cNvSpPr/>
          <p:nvPr/>
        </p:nvSpPr>
        <p:spPr>
          <a:xfrm>
            <a:off x="3446463" y="98425"/>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Group 2"/>
          <p:cNvGraphicFramePr>
            <a:graphicFrameLocks noGrp="1"/>
          </p:cNvGraphicFramePr>
          <p:nvPr/>
        </p:nvGraphicFramePr>
        <p:xfrm>
          <a:off x="238125" y="1747838"/>
          <a:ext cx="11696700" cy="4530725"/>
        </p:xfrm>
        <a:graphic>
          <a:graphicData uri="http://schemas.openxmlformats.org/drawingml/2006/table">
            <a:tbl>
              <a:tblPr/>
              <a:tblGrid>
                <a:gridCol w="1769745"/>
                <a:gridCol w="5370195"/>
                <a:gridCol w="4557395"/>
              </a:tblGrid>
              <a:tr h="4292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3563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、负责建立采购、销售安全管控责任体系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根据采购、销售业务流程，组织建立采购、销售过程安全管理标准。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开展采购过程各环节安全风险辨识，明确管控措施。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明确采购过程各环节安全管理职责。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组织对采购业务安全合规性材料的建档与保管。</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建立采购审核的流程。</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组织建立相关档案。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建立采购供应商准入、退出机制。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组织建立采购供应商的准入、退出标准。</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组织建立合格供应商库。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开展第二方审核，对供应商名录动态维护。</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84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明确对采购供应商的现场技术服务或现场安装等作业活动的安全管理要求，组织、协调现场加强安全管理。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协调现场安全管控工作。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3563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、负责向客户提供产品的安全合格证明材料</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根据产品使用的安全需要，向客户提供必需的安全附件和安全技术说明书等相关证明材料。</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提供安全技术说明书等证明材料。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保障证件材料的真实性、发放到位。</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720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公司产成品物流承运商的安全管理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建立物流承运商准入、退出机制。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建立准入、退出标准。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监督标准的实施情况。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724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建立合格物流承运商库，定期开展合格承运商的安全检查评价，动态维护合格承运商库。</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组织对承运商的合规性资质材料进行审核、备案。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定期开展承运商安全工作评价，对不符合要求的供应商实施清退。</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3" marR="91433"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2803" name="组合 1"/>
          <p:cNvGrpSpPr/>
          <p:nvPr/>
        </p:nvGrpSpPr>
        <p:grpSpPr>
          <a:xfrm>
            <a:off x="2586038" y="963613"/>
            <a:ext cx="7021512" cy="368300"/>
            <a:chOff x="2853" y="2025"/>
            <a:chExt cx="11057" cy="580"/>
          </a:xfrm>
        </p:grpSpPr>
        <p:sp>
          <p:nvSpPr>
            <p:cNvPr id="32804" name="矩形 3"/>
            <p:cNvSpPr/>
            <p:nvPr/>
          </p:nvSpPr>
          <p:spPr>
            <a:xfrm>
              <a:off x="5702" y="2025"/>
              <a:ext cx="8208" cy="580"/>
            </a:xfrm>
            <a:prstGeom prst="rect">
              <a:avLst/>
            </a:prstGeom>
            <a:noFill/>
            <a:ln w="9525">
              <a:noFill/>
            </a:ln>
          </p:spPr>
          <p:txBody>
            <a:bodyPr wrap="none" anchor="t" anchorCtr="0">
              <a:spAutoFit/>
            </a:bodyPr>
            <a:p>
              <a:pPr algn="ctr"/>
              <a:r>
                <a:rPr lang="zh-CN" altLang="en-US" b="1" dirty="0">
                  <a:latin typeface="微软雅黑" panose="020B0503020204020204" pitchFamily="34" charset="-122"/>
                  <a:ea typeface="微软雅黑" panose="020B0503020204020204" pitchFamily="34" charset="-122"/>
                </a:rPr>
                <a:t>分管公司市场营销、资源采购管理方面的安全工作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2805" name="TextBox 2"/>
            <p:cNvSpPr txBox="1"/>
            <p:nvPr/>
          </p:nvSpPr>
          <p:spPr>
            <a:xfrm>
              <a:off x="2853" y="2025"/>
              <a:ext cx="2731"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2806" name="矩形 1"/>
          <p:cNvSpPr/>
          <p:nvPr/>
        </p:nvSpPr>
        <p:spPr>
          <a:xfrm>
            <a:off x="3573463" y="120650"/>
            <a:ext cx="5332412"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矩形 58"/>
          <p:cNvSpPr/>
          <p:nvPr/>
        </p:nvSpPr>
        <p:spPr>
          <a:xfrm>
            <a:off x="5437188" y="82550"/>
            <a:ext cx="1317625" cy="522288"/>
          </a:xfrm>
          <a:prstGeom prst="rect">
            <a:avLst/>
          </a:prstGeom>
          <a:noFill/>
          <a:ln w="9525">
            <a:noFill/>
          </a:ln>
        </p:spPr>
        <p:txBody>
          <a:bodyPr wrap="none" anchor="t" anchorCtr="0">
            <a:spAutoFit/>
          </a:bodyPr>
          <a:p>
            <a:r>
              <a:rPr lang="zh-CN" altLang="en-US" sz="2800" b="1" dirty="0">
                <a:latin typeface="微软雅黑" panose="020B0503020204020204" pitchFamily="34" charset="-122"/>
                <a:ea typeface="微软雅黑" panose="020B0503020204020204" pitchFamily="34" charset="-122"/>
              </a:rPr>
              <a:t>前    言</a:t>
            </a:r>
            <a:endParaRPr lang="zh-CN" altLang="en-US" sz="2800" dirty="0">
              <a:latin typeface="微软雅黑" panose="020B0503020204020204" pitchFamily="34" charset="-122"/>
              <a:ea typeface="微软雅黑" panose="020B0503020204020204" pitchFamily="34" charset="-122"/>
            </a:endParaRPr>
          </a:p>
        </p:txBody>
      </p:sp>
      <p:sp>
        <p:nvSpPr>
          <p:cNvPr id="6146" name="TextBox 17"/>
          <p:cNvSpPr txBox="1"/>
          <p:nvPr/>
        </p:nvSpPr>
        <p:spPr>
          <a:xfrm>
            <a:off x="117475" y="996950"/>
            <a:ext cx="11957050" cy="5260975"/>
          </a:xfrm>
          <a:prstGeom prst="rect">
            <a:avLst/>
          </a:prstGeom>
          <a:noFill/>
          <a:ln w="9525">
            <a:noFill/>
          </a:ln>
        </p:spPr>
        <p:txBody>
          <a:bodyPr wrap="square" anchor="t" anchorCtr="0">
            <a:spAutoFit/>
          </a:bodyPr>
          <a:p>
            <a:pP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    </a:t>
            </a:r>
            <a:r>
              <a:rPr lang="en-US" altLang="zh-CN" sz="3200" b="1" dirty="0">
                <a:solidFill>
                  <a:srgbClr val="002060"/>
                </a:solidFill>
                <a:latin typeface="微软雅黑" panose="020B0503020204020204" pitchFamily="34" charset="-122"/>
                <a:ea typeface="微软雅黑" panose="020B0503020204020204" pitchFamily="34" charset="-122"/>
              </a:rPr>
              <a:t>2015</a:t>
            </a:r>
            <a:r>
              <a:rPr lang="zh-CN" altLang="en-US" sz="3200" b="1" dirty="0">
                <a:solidFill>
                  <a:srgbClr val="002060"/>
                </a:solidFill>
                <a:latin typeface="微软雅黑" panose="020B0503020204020204" pitchFamily="34" charset="-122"/>
                <a:ea typeface="微软雅黑" panose="020B0503020204020204" pitchFamily="34" charset="-122"/>
              </a:rPr>
              <a:t>年</a:t>
            </a:r>
            <a:r>
              <a:rPr lang="en-US" altLang="zh-CN" sz="3200" b="1" dirty="0">
                <a:solidFill>
                  <a:srgbClr val="002060"/>
                </a:solidFill>
                <a:latin typeface="微软雅黑" panose="020B0503020204020204" pitchFamily="34" charset="-122"/>
                <a:ea typeface="微软雅黑" panose="020B0503020204020204" pitchFamily="34" charset="-122"/>
              </a:rPr>
              <a:t>3</a:t>
            </a:r>
            <a:r>
              <a:rPr lang="zh-CN" altLang="en-US" sz="3200" b="1" dirty="0">
                <a:solidFill>
                  <a:srgbClr val="002060"/>
                </a:solidFill>
                <a:latin typeface="微软雅黑" panose="020B0503020204020204" pitchFamily="34" charset="-122"/>
                <a:ea typeface="微软雅黑" panose="020B0503020204020204" pitchFamily="34" charset="-122"/>
              </a:rPr>
              <a:t>月</a:t>
            </a:r>
            <a:r>
              <a:rPr lang="en-US" altLang="zh-CN" sz="3200" b="1" dirty="0">
                <a:solidFill>
                  <a:srgbClr val="002060"/>
                </a:solidFill>
                <a:latin typeface="微软雅黑" panose="020B0503020204020204" pitchFamily="34" charset="-122"/>
                <a:ea typeface="微软雅黑" panose="020B0503020204020204" pitchFamily="34" charset="-122"/>
              </a:rPr>
              <a:t>16</a:t>
            </a:r>
            <a:r>
              <a:rPr lang="zh-CN" altLang="en-US" sz="3200" b="1" dirty="0">
                <a:solidFill>
                  <a:srgbClr val="002060"/>
                </a:solidFill>
                <a:latin typeface="微软雅黑" panose="020B0503020204020204" pitchFamily="34" charset="-122"/>
                <a:ea typeface="微软雅黑" panose="020B0503020204020204" pitchFamily="34" charset="-122"/>
              </a:rPr>
              <a:t>日，国家安全监管总局印发</a:t>
            </a:r>
            <a:r>
              <a:rPr lang="en-US" altLang="zh-CN" sz="3200" b="1" dirty="0">
                <a:solidFill>
                  <a:srgbClr val="002060"/>
                </a:solidFill>
                <a:latin typeface="微软雅黑" panose="020B0503020204020204" pitchFamily="34" charset="-122"/>
                <a:ea typeface="微软雅黑" panose="020B0503020204020204" pitchFamily="34" charset="-122"/>
              </a:rPr>
              <a:t>《</a:t>
            </a:r>
            <a:r>
              <a:rPr lang="zh-CN" altLang="en-US" sz="3200" b="1" dirty="0">
                <a:solidFill>
                  <a:srgbClr val="002060"/>
                </a:solidFill>
                <a:latin typeface="微软雅黑" panose="020B0503020204020204" pitchFamily="34" charset="-122"/>
                <a:ea typeface="微软雅黑" panose="020B0503020204020204" pitchFamily="34" charset="-122"/>
              </a:rPr>
              <a:t>企业安全生产责任体系五落实五到位规定</a:t>
            </a:r>
            <a:r>
              <a:rPr lang="en-US" altLang="zh-CN" sz="3200" b="1" dirty="0">
                <a:solidFill>
                  <a:srgbClr val="002060"/>
                </a:solidFill>
                <a:latin typeface="微软雅黑" panose="020B0503020204020204" pitchFamily="34" charset="-122"/>
                <a:ea typeface="微软雅黑" panose="020B0503020204020204" pitchFamily="34" charset="-122"/>
              </a:rPr>
              <a:t>》</a:t>
            </a:r>
            <a:r>
              <a:rPr lang="zh-CN" altLang="en-US" sz="3200" b="1" dirty="0">
                <a:solidFill>
                  <a:srgbClr val="002060"/>
                </a:solidFill>
                <a:latin typeface="微软雅黑" panose="020B0503020204020204" pitchFamily="34" charset="-122"/>
                <a:ea typeface="微软雅黑" panose="020B0503020204020204" pitchFamily="34" charset="-122"/>
              </a:rPr>
              <a:t>，必须落实“党政同责”要求，董事长、党组织书记、总经理对本企业安全生产工作共同承担领导责任；必须落实安全生产“一岗双责”，所有领导班子成员对分管范围内安全生产工作承担相应职责；必须做到安全责任到位、安全投入到位、安全培训到位、安全管理到位、应急救援到位。</a:t>
            </a:r>
            <a:endParaRPr lang="en-US" altLang="zh-CN" sz="3200" b="1" dirty="0">
              <a:solidFill>
                <a:srgbClr val="002060"/>
              </a:solidFill>
              <a:latin typeface="微软雅黑" panose="020B0503020204020204" pitchFamily="34" charset="-122"/>
              <a:ea typeface="微软雅黑" panose="020B0503020204020204" pitchFamily="34" charset="-122"/>
            </a:endParaRPr>
          </a:p>
          <a:p>
            <a:pPr>
              <a:lnSpc>
                <a:spcPct val="150000"/>
              </a:lnSpc>
            </a:pPr>
            <a:endParaRPr lang="en-US" altLang="zh-CN" sz="32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90" name="Group 2"/>
          <p:cNvGraphicFramePr>
            <a:graphicFrameLocks noGrp="1"/>
          </p:cNvGraphicFramePr>
          <p:nvPr/>
        </p:nvGraphicFramePr>
        <p:xfrm>
          <a:off x="322263" y="1487488"/>
          <a:ext cx="11568113" cy="5299075"/>
        </p:xfrm>
        <a:graphic>
          <a:graphicData uri="http://schemas.openxmlformats.org/drawingml/2006/table">
            <a:tbl>
              <a:tblPr/>
              <a:tblGrid>
                <a:gridCol w="1741170"/>
                <a:gridCol w="4403725"/>
                <a:gridCol w="5424170"/>
              </a:tblGrid>
              <a:tr h="27432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29590">
                <a:tc rowSpan="6">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、组织职工参与公司安全生产工作的民主管理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组织职工对安全管理规章制度进行评议，收集意见，反馈职能部门和相关负责人。</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组织职工参对安全管理规章制度及执行情况进行评议。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对存在问题，及时反馈相关部门进行整改。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29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组织收集有关职工安全健康方面意见和建议。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组织收集职工安全健康方面的意见和建议。</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跟踪意见和建议处理情况。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49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组织建立劳动安全保护三级网络。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组织制订劳动安全保护三级网络建设推进计划，跟踪实施情况。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083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推进“安全第一、事故为零、违章为零、隐患为零”的“安全</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1000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班组”建设，组织推进和评比。</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1000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班组”建设评价标准。 </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组织检查评比。</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3434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组织制订“安康杯”竞赛活动方案，并指导实施。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组织制订“安康杯”竞赛活动计划，跟踪推进情况。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2227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组织安全生产最佳实践案例的评选和表彰。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收集案例、组织评价、表彰奖励。</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30225">
                <a:tc rowSpan="3">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、组织职工参与公司安全生产工作的民主监督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组织建立职工安全民主监督相关管理办法，对员工维权内容组织调查和处理反馈。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建立员工安全民主监督信息收集、处理机制。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及时传递信息并跟踪处理情况。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295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组织职工代表参加有关安全生产工作会议，听取安全工作情况报告并监督执行情况。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组织职工参加安全生产委员会等相关会议。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从职工劳动保护方面提出具体要求。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72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监督有毒有害作业环境的治理情况，向职代会报告。</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审阅职业危害检测及治理情况。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监督职业危害告知的执行情况。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74320">
                <a:tc rowSpan="2">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、依法参加事故调查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按照事故等级，参与事故调查。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组织落实各级工会参加事故调查处理工作。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监督事故责任追究情况。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监督相关部门按规定追究责任。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3839" name="组合 1"/>
          <p:cNvGrpSpPr/>
          <p:nvPr/>
        </p:nvGrpSpPr>
        <p:grpSpPr>
          <a:xfrm>
            <a:off x="3398838" y="892175"/>
            <a:ext cx="5680075" cy="368300"/>
            <a:chOff x="4479" y="1350"/>
            <a:chExt cx="8946" cy="580"/>
          </a:xfrm>
        </p:grpSpPr>
        <p:sp>
          <p:nvSpPr>
            <p:cNvPr id="33840" name="矩形 2"/>
            <p:cNvSpPr/>
            <p:nvPr/>
          </p:nvSpPr>
          <p:spPr>
            <a:xfrm>
              <a:off x="6225" y="1350"/>
              <a:ext cx="7200" cy="58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、负责工会工作方面的安全内容</a:t>
              </a:r>
              <a:endParaRPr lang="zh-CN" altLang="en-US" b="1" dirty="0">
                <a:latin typeface="微软雅黑" panose="020B0503020204020204" pitchFamily="34" charset="-122"/>
                <a:ea typeface="微软雅黑" panose="020B0503020204020204" pitchFamily="34" charset="-122"/>
              </a:endParaRPr>
            </a:p>
          </p:txBody>
        </p:sp>
        <p:sp>
          <p:nvSpPr>
            <p:cNvPr id="33841" name="TextBox 2"/>
            <p:cNvSpPr txBox="1"/>
            <p:nvPr/>
          </p:nvSpPr>
          <p:spPr>
            <a:xfrm>
              <a:off x="4479" y="1350"/>
              <a:ext cx="2335"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
        <p:nvSpPr>
          <p:cNvPr id="33842" name="矩形 1"/>
          <p:cNvSpPr/>
          <p:nvPr/>
        </p:nvSpPr>
        <p:spPr>
          <a:xfrm>
            <a:off x="3571875" y="87313"/>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矩形 2"/>
          <p:cNvSpPr/>
          <p:nvPr/>
        </p:nvSpPr>
        <p:spPr>
          <a:xfrm>
            <a:off x="3713163" y="3473450"/>
            <a:ext cx="4572000" cy="36830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、负责共青团方面的安全工作</a:t>
            </a:r>
            <a:endParaRPr lang="zh-CN" altLang="en-US" b="1" dirty="0">
              <a:latin typeface="微软雅黑" panose="020B0503020204020204" pitchFamily="34" charset="-122"/>
              <a:ea typeface="微软雅黑" panose="020B0503020204020204" pitchFamily="34" charset="-122"/>
            </a:endParaRPr>
          </a:p>
        </p:txBody>
      </p:sp>
      <p:graphicFrame>
        <p:nvGraphicFramePr>
          <p:cNvPr id="38939" name="Group 27"/>
          <p:cNvGraphicFramePr>
            <a:graphicFrameLocks noGrp="1"/>
          </p:cNvGraphicFramePr>
          <p:nvPr/>
        </p:nvGraphicFramePr>
        <p:xfrm>
          <a:off x="307975" y="1703388"/>
          <a:ext cx="11588750" cy="1595438"/>
        </p:xfrm>
        <a:graphic>
          <a:graphicData uri="http://schemas.openxmlformats.org/drawingml/2006/table">
            <a:tbl>
              <a:tblPr/>
              <a:tblGrid>
                <a:gridCol w="2417445"/>
                <a:gridCol w="4994910"/>
                <a:gridCol w="4176395"/>
              </a:tblGrid>
              <a:tr h="3111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81661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、负责组织宣传国家安全生产法律法规、公司安全文化和安全管理理念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采取各种有效的形式，组织宣传国家安全生产法律法规、公司安全文化和安全管理理念。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明确宣传国家安全生产法律法规、公司安全文化和安全管理理念的载体，组织实施。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72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、负责安全突发事件的媒体应对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建立安全突发事件的媒体应对机制，及时、恰当地发布相关信息。</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明确突发安全事件信息收集渠道。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媒体应对及时得当。</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632" marB="456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aphicFrame>
        <p:nvGraphicFramePr>
          <p:cNvPr id="2" name="表格 1"/>
          <p:cNvGraphicFramePr>
            <a:graphicFrameLocks noGrp="1"/>
          </p:cNvGraphicFramePr>
          <p:nvPr/>
        </p:nvGraphicFramePr>
        <p:xfrm>
          <a:off x="307975" y="3703638"/>
          <a:ext cx="11588750" cy="3005138"/>
        </p:xfrm>
        <a:graphic>
          <a:graphicData uri="http://schemas.openxmlformats.org/drawingml/2006/table">
            <a:tbl>
              <a:tblPr firstRow="1">
                <a:tableStyleId>{21E4AEA4-8DFA-4A89-87EB-49C32662AFE0}</a:tableStyleId>
              </a:tblPr>
              <a:tblGrid>
                <a:gridCol w="2172970"/>
                <a:gridCol w="4242435"/>
                <a:gridCol w="5173345"/>
              </a:tblGrid>
              <a:tr h="370840">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内容</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清单</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要点</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675005">
                <a:tc rowSpan="2">
                  <a:txBody>
                    <a:bodyPr/>
                    <a:lstStyle/>
                    <a:p>
                      <a:pPr algn="ctr"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、将</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青年员工安全工作纳入共青团组织工作一项重要内容</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6.1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与下一级团组织签订青年员工安全目标管理责任书。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按照</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签订的责任书内容评价下级团组织青年员工安全工作推进情况。</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基层青年员工安全工作进行指导和检查。</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2640">
                <a:tc vMerge="1">
                  <a:tcPr/>
                </a:tc>
                <a:tc>
                  <a:txBody>
                    <a:bodyPr/>
                    <a:lstStyle/>
                    <a:p>
                      <a:pPr algn="l" fontAlgn="ctr"/>
                      <a:r>
                        <a:rPr lang="en-US" altLang="zh-CN" sz="1200" b="1" u="none" strike="noStrike"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推进青年员工安全培训工作。</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针对</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青年员工特点，采取多媒体等灵活多样的形式有针对性地进行安全培训。</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组织</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青年员工技能比武、安全知识竞赛等活动。</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965">
                <a:tc rowSpan="2">
                  <a:txBody>
                    <a:bodyPr/>
                    <a:lstStyle/>
                    <a:p>
                      <a:pPr algn="ctr"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、推进</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青年员工安全示范岗建设</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建立健全青年员工安全示范岗制度。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组织</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建立青年员工安全示范岗制度。 </a:t>
                      </a:r>
                      <a:endPar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定期评价青年员工安全示范岗的开展情况。</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r h="675005">
                <a:tc vMerge="1">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7.2</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收集青年员工对安全工作意见和建议。</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明确</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意见和建议的收集渠道。 </a:t>
                      </a:r>
                      <a:endPar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对收集的意见和建议协调相关部门落实整改并予以反馈。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6" marR="91456"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bl>
          </a:graphicData>
        </a:graphic>
      </p:graphicFrame>
      <p:sp>
        <p:nvSpPr>
          <p:cNvPr id="34860" name="矩形 1"/>
          <p:cNvSpPr/>
          <p:nvPr/>
        </p:nvSpPr>
        <p:spPr>
          <a:xfrm>
            <a:off x="3333750" y="65088"/>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grpSp>
        <p:nvGrpSpPr>
          <p:cNvPr id="34861" name="组合 2"/>
          <p:cNvGrpSpPr/>
          <p:nvPr/>
        </p:nvGrpSpPr>
        <p:grpSpPr>
          <a:xfrm>
            <a:off x="3333750" y="935038"/>
            <a:ext cx="6254750" cy="368300"/>
            <a:chOff x="5352" y="1405"/>
            <a:chExt cx="9849" cy="580"/>
          </a:xfrm>
        </p:grpSpPr>
        <p:sp>
          <p:nvSpPr>
            <p:cNvPr id="34862" name="矩形 4"/>
            <p:cNvSpPr/>
            <p:nvPr/>
          </p:nvSpPr>
          <p:spPr>
            <a:xfrm>
              <a:off x="7687" y="1404"/>
              <a:ext cx="7515" cy="58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、负责安全方面的宣传工作</a:t>
              </a:r>
              <a:endParaRPr lang="zh-CN" altLang="en-US" b="1" dirty="0">
                <a:latin typeface="微软雅黑" panose="020B0503020204020204" pitchFamily="34" charset="-122"/>
                <a:ea typeface="微软雅黑" panose="020B0503020204020204" pitchFamily="34" charset="-122"/>
              </a:endParaRPr>
            </a:p>
          </p:txBody>
        </p:sp>
        <p:sp>
          <p:nvSpPr>
            <p:cNvPr id="34863" name="TextBox 2"/>
            <p:cNvSpPr txBox="1"/>
            <p:nvPr/>
          </p:nvSpPr>
          <p:spPr>
            <a:xfrm>
              <a:off x="5352" y="1405"/>
              <a:ext cx="2335"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6866" name="Group 2"/>
          <p:cNvGraphicFramePr>
            <a:graphicFrameLocks noGrp="1"/>
          </p:cNvGraphicFramePr>
          <p:nvPr/>
        </p:nvGraphicFramePr>
        <p:xfrm>
          <a:off x="400050" y="2039938"/>
          <a:ext cx="11307763" cy="3741738"/>
        </p:xfrm>
        <a:graphic>
          <a:graphicData uri="http://schemas.openxmlformats.org/drawingml/2006/table">
            <a:tbl>
              <a:tblPr/>
              <a:tblGrid>
                <a:gridCol w="2329815"/>
                <a:gridCol w="5097780"/>
                <a:gridCol w="3880485"/>
              </a:tblGrid>
              <a:tr h="5473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9469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、负责安全管理专项审计工作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组织开展本单位安全管理专项审计，形成审计报告，对审计问题的整改闭环组织监督。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安全专项管理符合国家法律法规和集团公司安全管理要求。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25095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、负责安全生产效能监察工作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组织对管理者安全履职情况实施监察，提出改进建议。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根据管理者安全履职清单开展安全效能监察。</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监督效能监察中发现问题的整改情况。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24968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、负责监督安全生产事故的调查与处理，组织对违规单位和人员禁入的管理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组织监督安全生产事故的调查与处理，监督事故的责任追究。组织统计违规单位和人员禁入信息，实施禁入管理。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按照规定对安全生产事故责任者的责任追究情况进行监督。</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建立违规单位和人员禁入清单。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5863" name="组合 1"/>
          <p:cNvGrpSpPr/>
          <p:nvPr/>
        </p:nvGrpSpPr>
        <p:grpSpPr>
          <a:xfrm>
            <a:off x="3038475" y="1208088"/>
            <a:ext cx="6151563" cy="368300"/>
            <a:chOff x="3152" y="2613"/>
            <a:chExt cx="9686" cy="580"/>
          </a:xfrm>
        </p:grpSpPr>
        <p:sp>
          <p:nvSpPr>
            <p:cNvPr id="35864" name="矩形 3"/>
            <p:cNvSpPr/>
            <p:nvPr/>
          </p:nvSpPr>
          <p:spPr>
            <a:xfrm>
              <a:off x="5637" y="2612"/>
              <a:ext cx="7200" cy="580"/>
            </a:xfrm>
            <a:prstGeom prst="rect">
              <a:avLst/>
            </a:prstGeom>
            <a:noFill/>
            <a:ln w="9525">
              <a:noFill/>
            </a:ln>
          </p:spPr>
          <p:txBody>
            <a:bodyPr anchor="t" anchorCtr="0">
              <a:spAutoFit/>
            </a:bodyPr>
            <a:p>
              <a:pPr algn="ct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、负责公司纪检、监察方面的安全内容</a:t>
              </a:r>
              <a:endParaRPr lang="zh-CN" altLang="en-US" b="1" dirty="0">
                <a:latin typeface="微软雅黑" panose="020B0503020204020204" pitchFamily="34" charset="-122"/>
                <a:ea typeface="微软雅黑" panose="020B0503020204020204" pitchFamily="34" charset="-122"/>
              </a:endParaRPr>
            </a:p>
          </p:txBody>
        </p:sp>
        <p:sp>
          <p:nvSpPr>
            <p:cNvPr id="35865" name="TextBox 2"/>
            <p:cNvSpPr txBox="1"/>
            <p:nvPr/>
          </p:nvSpPr>
          <p:spPr>
            <a:xfrm>
              <a:off x="3152" y="2613"/>
              <a:ext cx="2749"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（工会主席）</a:t>
              </a:r>
              <a:endParaRPr lang="en-US" altLang="zh-CN" b="1" dirty="0">
                <a:latin typeface="微软雅黑" panose="020B0503020204020204" pitchFamily="34" charset="-122"/>
                <a:ea typeface="微软雅黑" panose="020B0503020204020204" pitchFamily="34" charset="-122"/>
              </a:endParaRPr>
            </a:p>
          </p:txBody>
        </p:sp>
      </p:grpSp>
      <p:sp>
        <p:nvSpPr>
          <p:cNvPr id="35866" name="矩形 1"/>
          <p:cNvSpPr/>
          <p:nvPr/>
        </p:nvSpPr>
        <p:spPr>
          <a:xfrm>
            <a:off x="3429000" y="98425"/>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3" name="Group 3"/>
          <p:cNvGraphicFramePr>
            <a:graphicFrameLocks noGrp="1"/>
          </p:cNvGraphicFramePr>
          <p:nvPr/>
        </p:nvGraphicFramePr>
        <p:xfrm>
          <a:off x="298450" y="1546225"/>
          <a:ext cx="11501438" cy="5135563"/>
        </p:xfrm>
        <a:graphic>
          <a:graphicData uri="http://schemas.openxmlformats.org/drawingml/2006/table">
            <a:tbl>
              <a:tblPr/>
              <a:tblGrid>
                <a:gridCol w="2400300"/>
                <a:gridCol w="4117340"/>
                <a:gridCol w="4984750"/>
              </a:tblGrid>
              <a:tr h="27559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2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37350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、负责优化和完善分管业务单元的安全管理体系，建立铁路运输对外协调、资源前期开发等系统安全管控责任机制</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根据分管业务流程组织建立安全管理流程与标准。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组织制订相关业务安全管理制度</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制度内包括法律法规的相关要求。</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开展铁路运输对外协调、资源前期开发等安全风险辨识</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明确安全管控措施。</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明确铁路运输对外协调、资源前期开发等的安全环节及人员的各项安全管理职责。</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26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根据相关法律法规要求，组织对铁路运输对外协调、资源前期开发、钢铁协会等安全合规性监管，并建档与保管。</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建立铁路运输对外协调、资源前期开发、钢铁协会等安全合规性监管的流程。</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组织建立相关安全合规性档案。</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008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2、负责分管业务单元的安全管理。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负责突发性铁路运输事件的指挥和相关预案的实施。</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26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组织分管区域单位安全检查。</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不定期带队安全督查，确保铁路运输及其它作业活动的安全。</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每年不少于</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次带队系统性安全检查。</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92075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分管区域单位安全事故管理。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参加分管区域单位重伤及以上事故调查及问责追究</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并督促整改措施落实。</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及时、如实报告分管区域单位生产安全事故。</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参加公司重伤及以上安全生产事故问责追究。</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071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、负责分管公司资源前期开发相关合规管理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组织开展资源前期开发相关合规管理。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组织相关单位对资源前期开发相关合规管理。</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zh-CN"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建立相关合规档案、齐全。</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55" marR="91455"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6896" name="组合 1"/>
          <p:cNvGrpSpPr/>
          <p:nvPr/>
        </p:nvGrpSpPr>
        <p:grpSpPr>
          <a:xfrm>
            <a:off x="2000250" y="889000"/>
            <a:ext cx="7427913" cy="368300"/>
            <a:chOff x="3151" y="1660"/>
            <a:chExt cx="11696" cy="580"/>
          </a:xfrm>
        </p:grpSpPr>
        <p:sp>
          <p:nvSpPr>
            <p:cNvPr id="36897" name="矩形 2"/>
            <p:cNvSpPr/>
            <p:nvPr/>
          </p:nvSpPr>
          <p:spPr>
            <a:xfrm>
              <a:off x="4805" y="1660"/>
              <a:ext cx="10042" cy="580"/>
            </a:xfrm>
            <a:prstGeom prst="rect">
              <a:avLst/>
            </a:prstGeom>
            <a:noFill/>
            <a:ln w="9525">
              <a:noFill/>
            </a:ln>
          </p:spPr>
          <p:txBody>
            <a:bodyPr anchor="t" anchorCtr="0">
              <a:spAutoFit/>
            </a:bodyPr>
            <a:p>
              <a:pPr algn="ctr"/>
              <a:r>
                <a:rPr lang="zh-CN" altLang="en-US" b="1" dirty="0">
                  <a:latin typeface="微软雅黑" panose="020B0503020204020204" pitchFamily="34" charset="-122"/>
                  <a:ea typeface="微软雅黑" panose="020B0503020204020204" pitchFamily="34" charset="-122"/>
                </a:rPr>
                <a:t>分管公司铁路运输对外协调、资源前期开发等方面的安全工作</a:t>
              </a:r>
              <a:endParaRPr lang="zh-CN" altLang="en-US" b="1" dirty="0">
                <a:latin typeface="微软雅黑" panose="020B0503020204020204" pitchFamily="34" charset="-122"/>
                <a:ea typeface="微软雅黑" panose="020B0503020204020204" pitchFamily="34" charset="-122"/>
              </a:endParaRPr>
            </a:p>
          </p:txBody>
        </p:sp>
        <p:sp>
          <p:nvSpPr>
            <p:cNvPr id="36898" name="TextBox 2"/>
            <p:cNvSpPr txBox="1"/>
            <p:nvPr/>
          </p:nvSpPr>
          <p:spPr>
            <a:xfrm>
              <a:off x="3151" y="1660"/>
              <a:ext cx="1654"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刘毅民</a:t>
              </a:r>
              <a:endParaRPr lang="en-US" altLang="zh-CN" b="1" dirty="0">
                <a:latin typeface="微软雅黑" panose="020B0503020204020204" pitchFamily="34" charset="-122"/>
                <a:ea typeface="微软雅黑" panose="020B0503020204020204" pitchFamily="34" charset="-122"/>
              </a:endParaRPr>
            </a:p>
          </p:txBody>
        </p:sp>
      </p:grpSp>
      <p:sp>
        <p:nvSpPr>
          <p:cNvPr id="36899" name="矩形 1"/>
          <p:cNvSpPr/>
          <p:nvPr/>
        </p:nvSpPr>
        <p:spPr>
          <a:xfrm>
            <a:off x="3573463" y="98425"/>
            <a:ext cx="5332412"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10" name="Group 2"/>
          <p:cNvGraphicFramePr>
            <a:graphicFrameLocks noGrp="1"/>
          </p:cNvGraphicFramePr>
          <p:nvPr/>
        </p:nvGraphicFramePr>
        <p:xfrm>
          <a:off x="339725" y="1443038"/>
          <a:ext cx="11525250" cy="5127625"/>
        </p:xfrm>
        <a:graphic>
          <a:graphicData uri="http://schemas.openxmlformats.org/drawingml/2006/table">
            <a:tbl>
              <a:tblPr/>
              <a:tblGrid>
                <a:gridCol w="1794510"/>
                <a:gridCol w="4482465"/>
                <a:gridCol w="5248275"/>
              </a:tblGrid>
              <a:tr h="31940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65</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r>
                        <a:rPr kumimoji="0" lang="en-US" altLang="zh-CN"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01028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、负责建立、完善分管业务单元的安全管理体系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建立并持续改进、完善安全管理体系。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组织公司内部审核，监督内部审核不符合项的整改落实。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代表公司接受外部审核并按要求落实不符合项整改。 </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代表公司接受企业生产安全标准化的现场审核并按要求落实不符合项整改。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完善安全管理制度及标准。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组织审核安全管理制度及标准的充分性、有效性。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跟踪检查安全管理制度及标准的执行情况。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740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组织制订年度安全生产工作计划。</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组织制订的年度安全生产工作计划符合本单位安全工作实际，符合集团公司安全管理要求。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定期跟踪年度计划的实施，协调推进实施过程中存在的问题。</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、负责落实分管业务单元的安全法律法规及上级要求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督促按规定收集安全相关的法律法规并转化成制度。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组织建立法律法规的收集要求及相关渠道。</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监督法律法规收集、公布的执行情况。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落实并执行集团公司各项安全管理要求。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本单位安全管理制度建设符合集团公司安全管理要求。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督促及检查各类管理制度的执行情况。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482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督促主管部门组织合规性评价。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监督合规性评价的情况。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监督不符合项的整改落实。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960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、定期研究、部署、推进分管业务单元的安全重点工作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定期组织参加本单位安全生产工作例会。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按规定频次组织安全生产工作例会。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对阶段性重点安全工作进行部署。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对决定事项落实情况进行跟踪。</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418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指导、推进安全管理薄弱单元、薄弱领域加强安全管理。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有深入现场指导、推进安全工作的相关记录。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7926" name="组合 1"/>
          <p:cNvGrpSpPr/>
          <p:nvPr/>
        </p:nvGrpSpPr>
        <p:grpSpPr>
          <a:xfrm>
            <a:off x="3638550" y="917575"/>
            <a:ext cx="5473700" cy="368300"/>
            <a:chOff x="4375" y="1515"/>
            <a:chExt cx="8621" cy="580"/>
          </a:xfrm>
        </p:grpSpPr>
        <p:sp>
          <p:nvSpPr>
            <p:cNvPr id="37927" name="矩形 3"/>
            <p:cNvSpPr/>
            <p:nvPr/>
          </p:nvSpPr>
          <p:spPr>
            <a:xfrm>
              <a:off x="7086" y="1515"/>
              <a:ext cx="591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、分管公司（矿山以外）安全工作</a:t>
              </a:r>
              <a:endParaRPr lang="zh-CN" altLang="en-US" b="1" dirty="0">
                <a:latin typeface="微软雅黑" panose="020B0503020204020204" pitchFamily="34" charset="-122"/>
                <a:ea typeface="微软雅黑" panose="020B0503020204020204" pitchFamily="34" charset="-122"/>
              </a:endParaRPr>
            </a:p>
          </p:txBody>
        </p:sp>
        <p:sp>
          <p:nvSpPr>
            <p:cNvPr id="37928" name="TextBox 2"/>
            <p:cNvSpPr txBox="1"/>
            <p:nvPr/>
          </p:nvSpPr>
          <p:spPr>
            <a:xfrm>
              <a:off x="4375" y="1515"/>
              <a:ext cx="2500"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7929" name="矩形 1"/>
          <p:cNvSpPr/>
          <p:nvPr/>
        </p:nvSpPr>
        <p:spPr>
          <a:xfrm>
            <a:off x="3709988" y="109538"/>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Group 2"/>
          <p:cNvGraphicFramePr>
            <a:graphicFrameLocks noGrp="1"/>
          </p:cNvGraphicFramePr>
          <p:nvPr/>
        </p:nvGraphicFramePr>
        <p:xfrm>
          <a:off x="417513" y="1566863"/>
          <a:ext cx="11314113" cy="4986338"/>
        </p:xfrm>
        <a:graphic>
          <a:graphicData uri="http://schemas.openxmlformats.org/drawingml/2006/table">
            <a:tbl>
              <a:tblPr/>
              <a:tblGrid>
                <a:gridCol w="1617345"/>
                <a:gridCol w="4544695"/>
                <a:gridCol w="5153025"/>
              </a:tblGrid>
              <a:tr h="46418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45795">
                <a:tc rowSpan="4">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、组织分管业务单元的安全检查，督促重大事故隐患整改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明确本单位各级管理者安全检查的频次和要求。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按制度要求的频次参加安全检查。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对各级管理者参加检查情况进行抽查。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57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明确事故隐患排查治理管理要求。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组织建立事故隐患排查治理管理制度。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组织对事故隐患的闭环整改。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跟踪重大事故隐患的排查治理情况，留有相关记录。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1600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组织建立安全生产预警系统。</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通过隐患排查、风险管理及仪器仪表监控等安全方法及工具，提前发现、分析和判断影响安全生产状态、可能导致事故发生的信息，定量化表示企业生产安全状态。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及时发布安全生产预警信息。</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及时、有针对性地采取预防措施。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64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组织开展危险源辨识、风险评价和风险控制工作及危险化学品重大危险源的评估、备案工作。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充分辨识危险源，合理分级，落实控制措施。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危险化学品重大危险源监督管理符合安全监管总局令（第</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号）要求。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164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、依法落实分管业务单元职业病防治管理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5.1 </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明确职业病防治的管理职责。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组织建立职业病防治的管理程序。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协调落实职业病防治的管理职责。</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57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定期对作业场所职业危害因素进行检测。</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督促相关部门落实职业危害因素检测工作。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审阅职业危害因素的检测分析报告。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落实职业危害因素检测不合规情况的整治。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101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定期组织员工职业健康体检。</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跟踪员工职业健康体检情况。</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对体检结果不符合岗位要求的及时进行调整。</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38946" name="组合 1"/>
          <p:cNvGrpSpPr/>
          <p:nvPr/>
        </p:nvGrpSpPr>
        <p:grpSpPr>
          <a:xfrm>
            <a:off x="3416300" y="911225"/>
            <a:ext cx="5853113" cy="368300"/>
            <a:chOff x="4086" y="1798"/>
            <a:chExt cx="9218" cy="580"/>
          </a:xfrm>
        </p:grpSpPr>
        <p:sp>
          <p:nvSpPr>
            <p:cNvPr id="38947" name="矩形 3"/>
            <p:cNvSpPr/>
            <p:nvPr/>
          </p:nvSpPr>
          <p:spPr>
            <a:xfrm>
              <a:off x="6673" y="1797"/>
              <a:ext cx="663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sp>
          <p:nvSpPr>
            <p:cNvPr id="38948" name="TextBox 2"/>
            <p:cNvSpPr txBox="1"/>
            <p:nvPr/>
          </p:nvSpPr>
          <p:spPr>
            <a:xfrm>
              <a:off x="4086" y="1798"/>
              <a:ext cx="2465"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38949" name="矩形 1"/>
          <p:cNvSpPr/>
          <p:nvPr/>
        </p:nvSpPr>
        <p:spPr>
          <a:xfrm>
            <a:off x="3676650" y="120650"/>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8" name="Group 2"/>
          <p:cNvGraphicFramePr>
            <a:graphicFrameLocks noGrp="1"/>
          </p:cNvGraphicFramePr>
          <p:nvPr/>
        </p:nvGraphicFramePr>
        <p:xfrm>
          <a:off x="295275" y="1487488"/>
          <a:ext cx="11442700" cy="5195888"/>
        </p:xfrm>
        <a:graphic>
          <a:graphicData uri="http://schemas.openxmlformats.org/drawingml/2006/table">
            <a:tbl>
              <a:tblPr/>
              <a:tblGrid>
                <a:gridCol w="2912110"/>
                <a:gridCol w="4014470"/>
                <a:gridCol w="4516755"/>
              </a:tblGrid>
              <a:tr h="440055">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6609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、负责分管业务单元生产安全事故应急管理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制订、完善生产安全事故应急预案。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生产安全事故应急预案包括：综合应急预案、专项应急预案、现场处置方案。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3883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应急预案应根据有关规定进行备案。</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按法律法规要求，应急预案报当地政府主管部门备案。</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应急预案登录集团公司安全监督管理信息系统。</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540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6.3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编制应急预案演练计划，按规定组织应急预案演练。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组织审订年度应急预案演练计划。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落实应急预案演练的资金投入。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参与公司级应急预案的演练。</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725">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、负责分管业务单元生产安全事故管理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建立生产安全事故管理办法。</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明确各类生产安全事故的报告、调查、处理、整改等要求。</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527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参加重伤（含急性职业中毒）及以上事故的分析。</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牵头召开区域内重伤事故的现场分析会。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督促相关部门组织事故分析。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审核上报事故通报。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672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事故问责处理符合管理办法规定。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审核事故调查处理通报。</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问责处理符合标准。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27940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、负责分管业务单元的安全绩效评价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建立公司安全绩效评价制度。</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组织制订安全绩效管理办法。</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0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组织对安全管理体系的运行情况进行评定。</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每年至少评定一次，检查安全管理体系的运行情况。</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660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评定结果作为持续改进的依据。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向所有部门通报，作为年度考评的重要依据。</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39977" name="组合 1"/>
          <p:cNvGrpSpPr/>
          <p:nvPr/>
        </p:nvGrpSpPr>
        <p:grpSpPr>
          <a:xfrm>
            <a:off x="3173413" y="900113"/>
            <a:ext cx="5730875" cy="368300"/>
            <a:chOff x="3976" y="1800"/>
            <a:chExt cx="9025" cy="580"/>
          </a:xfrm>
        </p:grpSpPr>
        <p:sp>
          <p:nvSpPr>
            <p:cNvPr id="39978" name="TextBox 2"/>
            <p:cNvSpPr txBox="1"/>
            <p:nvPr/>
          </p:nvSpPr>
          <p:spPr>
            <a:xfrm>
              <a:off x="3976" y="1800"/>
              <a:ext cx="2395"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39979" name="矩形 3"/>
            <p:cNvSpPr/>
            <p:nvPr/>
          </p:nvSpPr>
          <p:spPr>
            <a:xfrm>
              <a:off x="6371" y="1800"/>
              <a:ext cx="663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grpSp>
      <p:sp>
        <p:nvSpPr>
          <p:cNvPr id="39980" name="矩形 1"/>
          <p:cNvSpPr/>
          <p:nvPr/>
        </p:nvSpPr>
        <p:spPr>
          <a:xfrm>
            <a:off x="3430588" y="131763"/>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3" name="Group 3"/>
          <p:cNvGraphicFramePr>
            <a:graphicFrameLocks noGrp="1"/>
          </p:cNvGraphicFramePr>
          <p:nvPr/>
        </p:nvGraphicFramePr>
        <p:xfrm>
          <a:off x="434975" y="1547813"/>
          <a:ext cx="11368088" cy="5094288"/>
        </p:xfrm>
        <a:graphic>
          <a:graphicData uri="http://schemas.openxmlformats.org/drawingml/2006/table">
            <a:tbl>
              <a:tblPr/>
              <a:tblGrid>
                <a:gridCol w="2119630"/>
                <a:gridCol w="5447665"/>
                <a:gridCol w="3801745"/>
              </a:tblGrid>
              <a:tr h="36449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95377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、负责分管业务单元生产组织及生产异常处置工作管理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根据公司生产能力组织生产，做到不超能力生产。</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根据公司生产能力合理组织生产。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发生异常情况，紧急处置时要落实安全措施。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2898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定期组织召开生产技术分析会，会上将分析当期安全生产情况作为一项重要内容。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按规定频次召开生产技术分析会。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有关安全决定事项有落实、有反馈、有跟踪。</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1501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、负责指导和推进分管业务单元规程体系的完善</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将安全技术规程与岗位安全规程纳入公司规程体系。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检查公司规程体系的符合性。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960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布置开展岗位安全规程修订完善工作。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组织制订安全安全规程。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定期组织岗位安全规程修订完善工作。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9149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10.3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组织开展安全规程有效性的检查与改进。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组织安全规程有效性检查。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监督不符合情况的整改落实。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9126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、负责分管业务单元生产过程中新工艺、新产品、新材料应用过程的风险分析与控制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在新工艺、新产品研发及新材料使用时，布置开展安全风险评估。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在新工艺、新产品研发及新材料使用时，布置开展风险评估工作。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审核评估报告，对存在的问题落实整改措施。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0992" name="组合 1"/>
          <p:cNvGrpSpPr/>
          <p:nvPr/>
        </p:nvGrpSpPr>
        <p:grpSpPr>
          <a:xfrm>
            <a:off x="3297238" y="960438"/>
            <a:ext cx="5741987" cy="369887"/>
            <a:chOff x="4071" y="1912"/>
            <a:chExt cx="9041" cy="581"/>
          </a:xfrm>
        </p:grpSpPr>
        <p:sp>
          <p:nvSpPr>
            <p:cNvPr id="40993" name="矩形 1"/>
            <p:cNvSpPr/>
            <p:nvPr/>
          </p:nvSpPr>
          <p:spPr>
            <a:xfrm>
              <a:off x="6482" y="1912"/>
              <a:ext cx="663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、分管公司（矿山以外）安全生产工作</a:t>
              </a:r>
              <a:endParaRPr lang="zh-CN" altLang="en-US" b="1" dirty="0">
                <a:latin typeface="微软雅黑" panose="020B0503020204020204" pitchFamily="34" charset="-122"/>
                <a:ea typeface="微软雅黑" panose="020B0503020204020204" pitchFamily="34" charset="-122"/>
              </a:endParaRPr>
            </a:p>
          </p:txBody>
        </p:sp>
        <p:sp>
          <p:nvSpPr>
            <p:cNvPr id="40994" name="TextBox 2"/>
            <p:cNvSpPr txBox="1"/>
            <p:nvPr/>
          </p:nvSpPr>
          <p:spPr>
            <a:xfrm>
              <a:off x="4071" y="1913"/>
              <a:ext cx="2412"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0995" name="矩形 1"/>
          <p:cNvSpPr/>
          <p:nvPr/>
        </p:nvSpPr>
        <p:spPr>
          <a:xfrm>
            <a:off x="3502025" y="131763"/>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7" name="Group 3"/>
          <p:cNvGraphicFramePr>
            <a:graphicFrameLocks noGrp="1"/>
          </p:cNvGraphicFramePr>
          <p:nvPr/>
        </p:nvGraphicFramePr>
        <p:xfrm>
          <a:off x="466725" y="1692275"/>
          <a:ext cx="11403013" cy="4673600"/>
        </p:xfrm>
        <a:graphic>
          <a:graphicData uri="http://schemas.openxmlformats.org/drawingml/2006/table">
            <a:tbl>
              <a:tblPr/>
              <a:tblGrid>
                <a:gridCol w="2125980"/>
                <a:gridCol w="4347210"/>
                <a:gridCol w="4930140"/>
              </a:tblGrid>
              <a:tr h="36004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53415">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、负责建立健全设备安全管理责任体系</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12.1持续改进、完善设备安全管理责任体系。</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---明确设备安全管理流程。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---明确设备条线各级管理人员的安全履职要求。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---对相关人员安全履职情况跟踪评价。</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2072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12.2</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组织开展关键设备、设施潜在失效模式研究，防范设备功能异常导致的危险源。</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---组织开展设备功能异常危险源辨识。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---组织相关部门落实安全防范措施。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---开展对安全防范措施的跟踪检查。</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64262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负责设备本质安全管理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13.1组织制订设备安全管理制度。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---设备管理制度符合法律法规对安全的要求。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---明确设备（含备品备件）使用、检维修各环节安全职责。</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6037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13.2</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保证设备本质安全的运维费用、安措项目费用有效投入。</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---审核设备设施的年度费用预算。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---保障安措项目费用的投入。</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910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13.3组织设备条线进行事故隐患排查治理。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---督促相关部门落实隐患排查的治理。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---协调解决设备设施隐患治理的相关投入。</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459105">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负责消防设备设施安全管理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14.1 </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做好新、改、扩建项目消防设备设施检测工作，通过竣工验收。</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---组织相关部门落实消防设备设施检测及竣工验收。</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974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14.2制订消防设备设施使用、维护管理制度。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---组织建立消防设备设施点检、维护、保养制度。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明确火灾报警装置管理要求。</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910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14.3 健全消防设备设施管理台账。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---建立消防设备设施台帐，跟踪日常点检、维护、保养情况。</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2022" name="组合 1"/>
          <p:cNvGrpSpPr/>
          <p:nvPr/>
        </p:nvGrpSpPr>
        <p:grpSpPr>
          <a:xfrm>
            <a:off x="3346450" y="928688"/>
            <a:ext cx="5499100" cy="368300"/>
            <a:chOff x="4089" y="1913"/>
            <a:chExt cx="8662" cy="580"/>
          </a:xfrm>
        </p:grpSpPr>
        <p:sp>
          <p:nvSpPr>
            <p:cNvPr id="42023" name="矩形 1"/>
            <p:cNvSpPr/>
            <p:nvPr/>
          </p:nvSpPr>
          <p:spPr>
            <a:xfrm>
              <a:off x="6481" y="1912"/>
              <a:ext cx="62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42024" name="TextBox 2"/>
            <p:cNvSpPr txBox="1"/>
            <p:nvPr/>
          </p:nvSpPr>
          <p:spPr>
            <a:xfrm>
              <a:off x="4089" y="1913"/>
              <a:ext cx="2392"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2025" name="矩形 1"/>
          <p:cNvSpPr/>
          <p:nvPr/>
        </p:nvSpPr>
        <p:spPr>
          <a:xfrm>
            <a:off x="3354388" y="142875"/>
            <a:ext cx="5332412"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31" name="Group 3"/>
          <p:cNvGraphicFramePr>
            <a:graphicFrameLocks noGrp="1"/>
          </p:cNvGraphicFramePr>
          <p:nvPr/>
        </p:nvGraphicFramePr>
        <p:xfrm>
          <a:off x="338138" y="1527175"/>
          <a:ext cx="11487150" cy="5251450"/>
        </p:xfrm>
        <a:graphic>
          <a:graphicData uri="http://schemas.openxmlformats.org/drawingml/2006/table">
            <a:tbl>
              <a:tblPr/>
              <a:tblGrid>
                <a:gridCol w="1265555"/>
                <a:gridCol w="4575810"/>
                <a:gridCol w="5645150"/>
              </a:tblGrid>
              <a:tr h="342265">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81965">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、负责特种设备安全管理</a:t>
                      </a:r>
                      <a:endParaRPr kumimoji="0" lang="zh-CN" altLang="en-US"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15.1落实《特种设备安全法》要求，制订特种设备安全管理制度，满足行政许可要求。</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---制订特种设备安全管理制度。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---特种设备登记、检验、报废等符合法律法规要求。</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15.2</a:t>
                      </a: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定期检验特种设备及其安全附件。</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---组织编制年度特种设备及其附件的检验计划。 </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---督促各部门落实检验计划。</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---组织建立特种设备的检维修标准。 </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---督促相关部门按要求定期维护保养特种设备及其安全附件。</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27432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15.3建立特种设备管理档案。</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---特种设备管理档案一台一档。</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36449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15.4</a:t>
                      </a: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确保特种设备管理、操作人员持证上岗。</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---培训合格，持证上岗。</a:t>
                      </a:r>
                      <a:endParaRPr kumimoji="0" lang="en-US" altLang="zh-CN" sz="1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84860">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负责检修作业安全管理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16.1组织制订设备检修安全管理制度。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---组织制订相关管理制度。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---明确并落实检修过程各方安全职责。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---组织相关制度执行情况检查并跟踪整改落实情况。</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613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16.2</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负责检维修供应商的安全管理，对其资质合规性负责。</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---组织建立检维修供应商及协力人员的准入标准。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---组织开展检维修供应商第二方审核。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---建立检维修供应商优胜劣汰机制。</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8422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16.3检查、推进检维修作业过程安全管理。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---在设备工作例会上，专题研究设备检修安全管理工作。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---针对检维修过程中存在的安全风险，组织落实有针对性的防范措施。</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1023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16.4</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加强高空作业、受限空间作业等检修高危作业安全管理。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---组织制订检修高危作业项目安全方案，审核批准，落实责任人，并对作业过程实施现场监管。</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7" marR="91437"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3045" name="组合 1"/>
          <p:cNvGrpSpPr/>
          <p:nvPr/>
        </p:nvGrpSpPr>
        <p:grpSpPr>
          <a:xfrm>
            <a:off x="3273425" y="847725"/>
            <a:ext cx="5614988" cy="368300"/>
            <a:chOff x="4409" y="1370"/>
            <a:chExt cx="8842" cy="580"/>
          </a:xfrm>
        </p:grpSpPr>
        <p:sp>
          <p:nvSpPr>
            <p:cNvPr id="43046" name="矩形 1"/>
            <p:cNvSpPr/>
            <p:nvPr/>
          </p:nvSpPr>
          <p:spPr>
            <a:xfrm>
              <a:off x="6981" y="1370"/>
              <a:ext cx="62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sp>
          <p:nvSpPr>
            <p:cNvPr id="43047" name="TextBox 2"/>
            <p:cNvSpPr txBox="1"/>
            <p:nvPr/>
          </p:nvSpPr>
          <p:spPr>
            <a:xfrm>
              <a:off x="4409" y="1370"/>
              <a:ext cx="2345"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3048" name="矩形 1"/>
          <p:cNvSpPr/>
          <p:nvPr/>
        </p:nvSpPr>
        <p:spPr>
          <a:xfrm>
            <a:off x="3430588" y="76200"/>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58"/>
          <p:cNvSpPr/>
          <p:nvPr/>
        </p:nvSpPr>
        <p:spPr>
          <a:xfrm>
            <a:off x="2774950" y="77788"/>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grpSp>
        <p:nvGrpSpPr>
          <p:cNvPr id="7170" name="组合 1"/>
          <p:cNvGrpSpPr/>
          <p:nvPr/>
        </p:nvGrpSpPr>
        <p:grpSpPr>
          <a:xfrm>
            <a:off x="665163" y="1052513"/>
            <a:ext cx="10548937" cy="5345112"/>
            <a:chOff x="2850" y="1260"/>
            <a:chExt cx="12262" cy="8815"/>
          </a:xfrm>
        </p:grpSpPr>
        <p:sp>
          <p:nvSpPr>
            <p:cNvPr id="55" name="AutoShape 60"/>
            <p:cNvSpPr>
              <a:spLocks noChangeArrowheads="1"/>
            </p:cNvSpPr>
            <p:nvPr/>
          </p:nvSpPr>
          <p:spPr bwMode="auto">
            <a:xfrm rot="10800000">
              <a:off x="4503" y="4019"/>
              <a:ext cx="7086" cy="3402"/>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2" name="AutoShape 11"/>
            <p:cNvSpPr/>
            <p:nvPr/>
          </p:nvSpPr>
          <p:spPr>
            <a:xfrm>
              <a:off x="3285" y="5577"/>
              <a:ext cx="3240" cy="905"/>
            </a:xfrm>
            <a:prstGeom prst="roundRect">
              <a:avLst>
                <a:gd name="adj" fmla="val 50000"/>
              </a:avLst>
            </a:prstGeom>
            <a:noFill/>
            <a:ln w="9525">
              <a:noFill/>
            </a:ln>
          </p:spPr>
          <p:txBody>
            <a:bodyPr wrap="none" anchor="ctr" anchorCtr="0"/>
            <a:p>
              <a:pPr algn="ctr" eaLnBrk="0" hangingPunct="0"/>
              <a:endParaRPr lang="zh-CN" altLang="en-US" b="1" dirty="0">
                <a:latin typeface="微软雅黑" panose="020B0503020204020204" pitchFamily="34" charset="-122"/>
                <a:ea typeface="微软雅黑" panose="020B0503020204020204" pitchFamily="34" charset="-122"/>
              </a:endParaRPr>
            </a:p>
          </p:txBody>
        </p:sp>
        <p:grpSp>
          <p:nvGrpSpPr>
            <p:cNvPr id="7173" name="组合 23"/>
            <p:cNvGrpSpPr/>
            <p:nvPr/>
          </p:nvGrpSpPr>
          <p:grpSpPr>
            <a:xfrm>
              <a:off x="9067" y="6285"/>
              <a:ext cx="6045" cy="3790"/>
              <a:chOff x="4938688" y="3803656"/>
              <a:chExt cx="3160156" cy="1695317"/>
            </a:xfrm>
          </p:grpSpPr>
          <p:sp>
            <p:nvSpPr>
              <p:cNvPr id="53" name="圆角矩形 3"/>
              <p:cNvSpPr/>
              <p:nvPr/>
            </p:nvSpPr>
            <p:spPr bwMode="auto">
              <a:xfrm>
                <a:off x="4938688" y="3803656"/>
                <a:ext cx="3160156" cy="169531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5" name="矩形 87"/>
              <p:cNvSpPr/>
              <p:nvPr/>
            </p:nvSpPr>
            <p:spPr>
              <a:xfrm>
                <a:off x="5081181" y="4146843"/>
                <a:ext cx="2932616" cy="1202548"/>
              </a:xfrm>
              <a:prstGeom prst="rect">
                <a:avLst/>
              </a:prstGeom>
              <a:noFill/>
              <a:ln w="9525">
                <a:noFill/>
              </a:ln>
            </p:spPr>
            <p:txBody>
              <a:bodyPr anchor="t" anchorCtr="0">
                <a:spAutoFit/>
              </a:bodyPr>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安全责任到位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安全投入到位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安全培训到位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安全管理到位</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应急救援到位</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grpSp>
          <p:nvGrpSpPr>
            <p:cNvPr id="7176" name="组合 23"/>
            <p:cNvGrpSpPr/>
            <p:nvPr/>
          </p:nvGrpSpPr>
          <p:grpSpPr>
            <a:xfrm>
              <a:off x="8942" y="1260"/>
              <a:ext cx="6075" cy="3915"/>
              <a:chOff x="4938689" y="3614206"/>
              <a:chExt cx="3160156" cy="1397690"/>
            </a:xfrm>
          </p:grpSpPr>
          <p:sp>
            <p:nvSpPr>
              <p:cNvPr id="51" name="圆角矩形 6"/>
              <p:cNvSpPr/>
              <p:nvPr/>
            </p:nvSpPr>
            <p:spPr bwMode="auto">
              <a:xfrm>
                <a:off x="4938689" y="3614206"/>
                <a:ext cx="3160156" cy="13976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flip="none" rotWithShape="1">
                  <a:gsLst>
                    <a:gs pos="0">
                      <a:srgbClr val="00B0F0"/>
                    </a:gs>
                    <a:gs pos="100000">
                      <a:srgbClr val="002060"/>
                    </a:gs>
                  </a:gsLst>
                  <a:lin ang="16200000" scaled="1"/>
                  <a:tileRect/>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78" name="矩形 87"/>
              <p:cNvSpPr/>
              <p:nvPr/>
            </p:nvSpPr>
            <p:spPr>
              <a:xfrm>
                <a:off x="4938689" y="3719447"/>
                <a:ext cx="3101117" cy="959776"/>
              </a:xfrm>
              <a:prstGeom prst="rect">
                <a:avLst/>
              </a:prstGeom>
              <a:noFill/>
              <a:ln w="9525">
                <a:noFill/>
              </a:ln>
            </p:spPr>
            <p:txBody>
              <a:bodyPr anchor="t" anchorCtr="0">
                <a:spAutoFit/>
              </a:bodyPr>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一落实党政同责</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二落实一岗双责</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三落实安全生产领导组织机构</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四落实安全管理力量</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ctr" eaLnBrk="0" hangingPunct="0"/>
                <a:r>
                  <a:rPr lang="zh-CN" altLang="en-US" sz="2000" b="1" dirty="0">
                    <a:solidFill>
                      <a:srgbClr val="FF0000"/>
                    </a:solidFill>
                    <a:latin typeface="微软雅黑" panose="020B0503020204020204" pitchFamily="34" charset="-122"/>
                    <a:ea typeface="微软雅黑" panose="020B0503020204020204" pitchFamily="34" charset="-122"/>
                  </a:rPr>
                  <a:t>五落实安全生产报告制度</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grpSp>
          <p:nvGrpSpPr>
            <p:cNvPr id="9223" name="组合 26"/>
            <p:cNvGrpSpPr>
              <a:grpSpLocks noChangeAspect="1"/>
            </p:cNvGrpSpPr>
            <p:nvPr/>
          </p:nvGrpSpPr>
          <p:grpSpPr>
            <a:xfrm>
              <a:off x="10275" y="4709"/>
              <a:ext cx="3848" cy="909"/>
              <a:chOff x="855540" y="3471057"/>
              <a:chExt cx="1399872" cy="1030109"/>
            </a:xfrm>
          </p:grpSpPr>
          <p:sp>
            <p:nvSpPr>
              <p:cNvPr id="49" name="圆角矩形 48"/>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14"/>
              <p:cNvSpPr>
                <a:spLocks noChangeArrowheads="1"/>
              </p:cNvSpPr>
              <p:nvPr/>
            </p:nvSpPr>
            <p:spPr bwMode="auto">
              <a:xfrm>
                <a:off x="1004859" y="3471057"/>
                <a:ext cx="1101235" cy="860443"/>
              </a:xfrm>
              <a:prstGeom prst="rect">
                <a:avLst/>
              </a:prstGeom>
              <a:noFill/>
              <a:ln w="9525">
                <a:noFill/>
                <a:miter lim="800000"/>
              </a:ln>
            </p:spPr>
            <p:txBody>
              <a:bodyPr anchor="ctr">
                <a:spAutoFit/>
              </a:bodyPr>
              <a:lstStyle/>
              <a:p>
                <a:pPr marL="0" marR="0" lvl="0" indent="0" algn="ctr" defTabSz="914400" rtl="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rPr>
                  <a:t>五落实</a:t>
                </a:r>
                <a:endPar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224" name="组合 26"/>
            <p:cNvGrpSpPr>
              <a:grpSpLocks noChangeAspect="1"/>
            </p:cNvGrpSpPr>
            <p:nvPr/>
          </p:nvGrpSpPr>
          <p:grpSpPr>
            <a:xfrm>
              <a:off x="10275" y="5850"/>
              <a:ext cx="3848" cy="875"/>
              <a:chOff x="855540" y="3513439"/>
              <a:chExt cx="1399872" cy="987727"/>
            </a:xfrm>
          </p:grpSpPr>
          <p:sp>
            <p:nvSpPr>
              <p:cNvPr id="47" name="圆角矩形 46"/>
              <p:cNvSpPr/>
              <p:nvPr/>
            </p:nvSpPr>
            <p:spPr>
              <a:xfrm>
                <a:off x="855540" y="3513439"/>
                <a:ext cx="1399872" cy="987727"/>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a:spLocks noChangeArrowheads="1"/>
              </p:cNvSpPr>
              <p:nvPr/>
            </p:nvSpPr>
            <p:spPr bwMode="auto">
              <a:xfrm>
                <a:off x="937726" y="3520844"/>
                <a:ext cx="1250910" cy="857101"/>
              </a:xfrm>
              <a:prstGeom prst="rect">
                <a:avLst/>
              </a:prstGeom>
              <a:noFill/>
              <a:ln w="9525">
                <a:noFill/>
                <a:miter lim="800000"/>
              </a:ln>
            </p:spPr>
            <p:txBody>
              <a:bodyPr anchor="ctr">
                <a:spAutoFit/>
              </a:bodyPr>
              <a:lstStyle/>
              <a:p>
                <a:pPr marL="0" marR="0" lvl="0" indent="0" algn="ctr" defTabSz="914400" rtl="0" eaLnBrk="1" fontAlgn="ctr" latinLnBrk="0" hangingPunct="1">
                  <a:lnSpc>
                    <a:spcPct val="100000"/>
                  </a:lnSpc>
                  <a:spcBef>
                    <a:spcPct val="0"/>
                  </a:spcBef>
                  <a:spcAft>
                    <a:spcPct val="0"/>
                  </a:spcAft>
                  <a:buClr>
                    <a:srgbClr val="FF0000"/>
                  </a:buClr>
                  <a:buSzPct val="70000"/>
                  <a:buFont typeface="Arial" panose="020B0604020202020204" pitchFamily="34" charset="0"/>
                  <a:buNone/>
                  <a:defRPr/>
                </a:pPr>
                <a:r>
                  <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rPr>
                  <a:t>五到位</a:t>
                </a:r>
                <a:endParaRPr kumimoji="1" lang="zh-CN" altLang="en-US" sz="2400" b="1"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181" name="组合 43"/>
            <p:cNvGrpSpPr/>
            <p:nvPr/>
          </p:nvGrpSpPr>
          <p:grpSpPr>
            <a:xfrm>
              <a:off x="2850" y="3937"/>
              <a:ext cx="3117" cy="3120"/>
              <a:chOff x="5217600" y="3058600"/>
              <a:chExt cx="1116000" cy="1116000"/>
            </a:xfrm>
          </p:grpSpPr>
          <p:sp>
            <p:nvSpPr>
              <p:cNvPr id="44"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a:pPr>
                <a:endParaRPr kumimoji="0" lang="fr-FR"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椭圆 44"/>
              <p:cNvSpPr/>
              <p:nvPr/>
            </p:nvSpPr>
            <p:spPr>
              <a:xfrm rot="19388639">
                <a:off x="5222075" y="3126562"/>
                <a:ext cx="756230"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mn-lt"/>
                  <a:ea typeface="微软雅黑" panose="020B0503020204020204" pitchFamily="34" charset="-122"/>
                  <a:cs typeface="微软雅黑" panose="020B0503020204020204" pitchFamily="34" charset="-122"/>
                </a:endParaRPr>
              </a:p>
            </p:txBody>
          </p:sp>
          <p:sp>
            <p:nvSpPr>
              <p:cNvPr id="46" name="椭圆 45"/>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mn-lt"/>
                  <a:ea typeface="微软雅黑" panose="020B0503020204020204" pitchFamily="34" charset="-122"/>
                  <a:cs typeface="微软雅黑" panose="020B0503020204020204" pitchFamily="34" charset="-122"/>
                </a:endParaRPr>
              </a:p>
            </p:txBody>
          </p:sp>
        </p:grpSp>
        <p:sp>
          <p:nvSpPr>
            <p:cNvPr id="7185" name="Text Box 29"/>
            <p:cNvSpPr txBox="1"/>
            <p:nvPr/>
          </p:nvSpPr>
          <p:spPr>
            <a:xfrm>
              <a:off x="3188" y="4500"/>
              <a:ext cx="2413" cy="1977"/>
            </a:xfrm>
            <a:prstGeom prst="rect">
              <a:avLst/>
            </a:prstGeom>
            <a:noFill/>
            <a:ln w="9525">
              <a:noFill/>
            </a:ln>
          </p:spPr>
          <p:txBody>
            <a:bodyPr anchor="t" anchorCtr="0">
              <a:spAutoFit/>
            </a:bodyPr>
            <a:p>
              <a:pPr algn="ctr">
                <a:spcBef>
                  <a:spcPct val="20000"/>
                </a:spcBef>
                <a:buSzTx/>
              </a:pPr>
              <a:r>
                <a:rPr lang="zh-CN" altLang="en-US" sz="2400" b="1">
                  <a:solidFill>
                    <a:srgbClr val="FFFFFF"/>
                  </a:solidFill>
                  <a:latin typeface="微软雅黑" panose="020B0503020204020204" pitchFamily="34" charset="-122"/>
                  <a:ea typeface="微软雅黑" panose="020B0503020204020204" pitchFamily="34" charset="-122"/>
                </a:rPr>
                <a:t>安监总办</a:t>
              </a:r>
              <a:r>
                <a:rPr lang="en-US" altLang="zh-CN" sz="2400" b="1">
                  <a:solidFill>
                    <a:srgbClr val="FFFFFF"/>
                  </a:solidFill>
                  <a:latin typeface="微软雅黑" panose="020B0503020204020204" pitchFamily="34" charset="-122"/>
                  <a:ea typeface="微软雅黑" panose="020B0503020204020204" pitchFamily="34" charset="-122"/>
                </a:rPr>
                <a:t>〔2015〕27</a:t>
              </a:r>
              <a:r>
                <a:rPr lang="zh-CN" altLang="en-US" sz="2400" b="1">
                  <a:solidFill>
                    <a:srgbClr val="FFFFFF"/>
                  </a:solidFill>
                  <a:latin typeface="微软雅黑" panose="020B0503020204020204" pitchFamily="34" charset="-122"/>
                  <a:ea typeface="微软雅黑" panose="020B0503020204020204" pitchFamily="34" charset="-122"/>
                </a:rPr>
                <a:t>号</a:t>
              </a:r>
              <a:endParaRPr lang="zh-CN" altLang="en-US" sz="2400"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Group 3"/>
          <p:cNvGraphicFramePr>
            <a:graphicFrameLocks noGrp="1"/>
          </p:cNvGraphicFramePr>
          <p:nvPr/>
        </p:nvGraphicFramePr>
        <p:xfrm>
          <a:off x="412750" y="2054225"/>
          <a:ext cx="11229975" cy="3711575"/>
        </p:xfrm>
        <a:graphic>
          <a:graphicData uri="http://schemas.openxmlformats.org/drawingml/2006/table">
            <a:tbl>
              <a:tblPr/>
              <a:tblGrid>
                <a:gridCol w="1826260"/>
                <a:gridCol w="4872990"/>
                <a:gridCol w="4530725"/>
              </a:tblGrid>
              <a:tr h="71501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27508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17</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、负责危险化学品、安全设施、职业病防护设施、消防设备设施、特种设备、防爆电气设备等采购合规性管理</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7" marR="91427"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17.1</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明确对危险化学品、安全设施、职业病防护设施、消防设备设施、特种设备、防爆电气设备等制造商相应技术能力及其资质合规性审查标准。</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组织制订审查标准。</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组织对合规性资质、材料的审核、备案和建档。 </a:t>
                      </a:r>
                      <a:endPar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建立档案动态维护。</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72085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17.2</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明确对危险化学品、安全设施、职业病防护设施、消防设备设施、特种设备、防爆电气设备等产品的资证材料审查标准，并建档保存。</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采购设备设施符合国家法律法规、行业标准的要求。</a:t>
                      </a:r>
                      <a:endPar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3" marR="91423"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4050" name="组合 2"/>
          <p:cNvGrpSpPr/>
          <p:nvPr/>
        </p:nvGrpSpPr>
        <p:grpSpPr>
          <a:xfrm>
            <a:off x="3275013" y="1049338"/>
            <a:ext cx="5643562" cy="368300"/>
            <a:chOff x="4088" y="2363"/>
            <a:chExt cx="8888" cy="580"/>
          </a:xfrm>
        </p:grpSpPr>
        <p:sp>
          <p:nvSpPr>
            <p:cNvPr id="44051" name="TextBox 2"/>
            <p:cNvSpPr txBox="1"/>
            <p:nvPr/>
          </p:nvSpPr>
          <p:spPr>
            <a:xfrm>
              <a:off x="4088" y="2363"/>
              <a:ext cx="2430"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44052" name="矩形 1"/>
            <p:cNvSpPr/>
            <p:nvPr/>
          </p:nvSpPr>
          <p:spPr>
            <a:xfrm>
              <a:off x="6706" y="2362"/>
              <a:ext cx="62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、分管公司设备管理方面的安全工作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44053" name="矩形 1"/>
          <p:cNvSpPr/>
          <p:nvPr/>
        </p:nvSpPr>
        <p:spPr>
          <a:xfrm>
            <a:off x="3430588" y="142875"/>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54" name="Group 2"/>
          <p:cNvGraphicFramePr>
            <a:graphicFrameLocks noGrp="1"/>
          </p:cNvGraphicFramePr>
          <p:nvPr/>
        </p:nvGraphicFramePr>
        <p:xfrm>
          <a:off x="341313" y="1787525"/>
          <a:ext cx="11471275" cy="4557713"/>
        </p:xfrm>
        <a:graphic>
          <a:graphicData uri="http://schemas.openxmlformats.org/drawingml/2006/table">
            <a:tbl>
              <a:tblPr/>
              <a:tblGrid>
                <a:gridCol w="2239010"/>
                <a:gridCol w="3357880"/>
                <a:gridCol w="5874385"/>
              </a:tblGrid>
              <a:tr h="31877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6395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、负责分管业务单元工程、技改项目安全合法合规管理</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18.1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新、改、扩等工程、技改项目符合安全“三同时”等要求，合法合规。</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可研阶段充分评估安全风险，确定项目的立项符合安全生产的要求。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项目立项手续合法合规，没有越级审批、未批先建。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组织初步设计安全专篇专业审查，完善安全内容。</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组织建设项目安全设施竣工验收评价。</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39140">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、负责分管业务单元工程建设、技改条线安全管理责任体系的建设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建立工程、技改条线安全管理责任体系。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确定工程、技改条线安全管理责任体系，明确项目分级管理要求。</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监督责任体系落实情况。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3213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19.2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定期组织工程、技改例会，布置安全工作。</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布置建设安全工作，有决定事项，有跟踪检查。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531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19.3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组织开展工程、技改项目现场安全检查，提升现场管控能力。</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组织开展工程、技改项目现场安全检查。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对检查出的问题督促相关部门落实整改。</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41045">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、负责分管业务单元工程建设、技改承包商安全管理，指导承包商完善安全管理体系</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20.1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制订工程、技改项目承包安全准入标准，纳入项目招投标及项目分包管控。</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组织制订工程、技改承包商安全准入标准。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监督标准的执行情况。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531495">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20.2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组织开展承包商安全管理评价，建立优胜劣汰机制。</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组织供应商安全评价，确定安全合格供应商。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根据安全评价结果，采取优胜劣汰。</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30" marR="91430"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bl>
          </a:graphicData>
        </a:graphic>
      </p:graphicFrame>
      <p:grpSp>
        <p:nvGrpSpPr>
          <p:cNvPr id="45088" name="组合 1"/>
          <p:cNvGrpSpPr/>
          <p:nvPr/>
        </p:nvGrpSpPr>
        <p:grpSpPr>
          <a:xfrm>
            <a:off x="2251075" y="1025525"/>
            <a:ext cx="7054850" cy="368300"/>
            <a:chOff x="2798" y="1893"/>
            <a:chExt cx="11111" cy="580"/>
          </a:xfrm>
        </p:grpSpPr>
        <p:sp>
          <p:nvSpPr>
            <p:cNvPr id="45089" name="矩形 2"/>
            <p:cNvSpPr/>
            <p:nvPr/>
          </p:nvSpPr>
          <p:spPr>
            <a:xfrm>
              <a:off x="5478" y="1892"/>
              <a:ext cx="843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、分管公司（矿山以外）项目建设方面的安全工作</a:t>
              </a:r>
              <a:endParaRPr lang="zh-CN" altLang="en-US" b="1" dirty="0">
                <a:latin typeface="微软雅黑" panose="020B0503020204020204" pitchFamily="34" charset="-122"/>
                <a:ea typeface="微软雅黑" panose="020B0503020204020204" pitchFamily="34" charset="-122"/>
              </a:endParaRPr>
            </a:p>
          </p:txBody>
        </p:sp>
        <p:sp>
          <p:nvSpPr>
            <p:cNvPr id="45090" name="TextBox 2"/>
            <p:cNvSpPr txBox="1"/>
            <p:nvPr/>
          </p:nvSpPr>
          <p:spPr>
            <a:xfrm>
              <a:off x="2798" y="1893"/>
              <a:ext cx="2500"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5091" name="矩形 1"/>
          <p:cNvSpPr/>
          <p:nvPr/>
        </p:nvSpPr>
        <p:spPr>
          <a:xfrm>
            <a:off x="3430588" y="109538"/>
            <a:ext cx="5330825"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54" name="Group 2"/>
          <p:cNvGraphicFramePr>
            <a:graphicFrameLocks noGrp="1"/>
          </p:cNvGraphicFramePr>
          <p:nvPr/>
        </p:nvGraphicFramePr>
        <p:xfrm>
          <a:off x="319088" y="1997075"/>
          <a:ext cx="11485563" cy="4406900"/>
        </p:xfrm>
        <a:graphic>
          <a:graphicData uri="http://schemas.openxmlformats.org/drawingml/2006/table">
            <a:tbl>
              <a:tblPr/>
              <a:tblGrid>
                <a:gridCol w="2241550"/>
                <a:gridCol w="3361055"/>
                <a:gridCol w="5882005"/>
              </a:tblGrid>
              <a:tr h="48895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200" b="1"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14109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、确保分管业务工程建设、技改项目中安全费用投入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制订项目安全费用投入管理制度。</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组织审定项目安全费用投入。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督促建设单位建立安全费用投入台账。</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对安全费用投入进行检查。</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1139190">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、推进分管业务单元标准化工地建设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22.1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推进标准化工地建设。</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组织制订标准化工地建设标准。</a:t>
                      </a:r>
                      <a:b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b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监督检查各区域标准工地推进情况。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监督检查存在的问题的整改情况。</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822960">
                <a:tc rowSpan="2">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、负责落实推进分管业务单元工程项目中重大安全技术方案的科学决策与有效落实</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23.1</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制订工程高危项目重大安全技术方案的制订、评审规定。</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督促、检查项目重大安全技术方案的制订、评审工作。 </a:t>
                      </a:r>
                      <a:endPar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有技术方案制订、审批程序的跟踪监督措施。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814070">
                <a:tc vMerge="1">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23.2</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督促、检查施工技术方案的有效实施。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督促、检查施工技术方案的现场实施。</a:t>
                      </a:r>
                      <a:endParaRPr kumimoji="0" lang="zh-CN" altLang="en-US" sz="12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29" marR="91429"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6106" name="组合 1"/>
          <p:cNvGrpSpPr/>
          <p:nvPr/>
        </p:nvGrpSpPr>
        <p:grpSpPr>
          <a:xfrm>
            <a:off x="2347913" y="1184275"/>
            <a:ext cx="7426325" cy="368300"/>
            <a:chOff x="2213" y="2037"/>
            <a:chExt cx="11695" cy="580"/>
          </a:xfrm>
        </p:grpSpPr>
        <p:sp>
          <p:nvSpPr>
            <p:cNvPr id="46107" name="TextBox 2"/>
            <p:cNvSpPr txBox="1"/>
            <p:nvPr/>
          </p:nvSpPr>
          <p:spPr>
            <a:xfrm>
              <a:off x="2213" y="2037"/>
              <a:ext cx="2573" cy="580"/>
            </a:xfrm>
            <a:prstGeom prst="rect">
              <a:avLst/>
            </a:prstGeom>
            <a:noFill/>
            <a:ln w="9525">
              <a:noFill/>
            </a:ln>
          </p:spPr>
          <p:txBody>
            <a:bodyPr wrap="square"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sp>
          <p:nvSpPr>
            <p:cNvPr id="46108" name="矩形 2"/>
            <p:cNvSpPr/>
            <p:nvPr/>
          </p:nvSpPr>
          <p:spPr>
            <a:xfrm>
              <a:off x="4314" y="2037"/>
              <a:ext cx="9595" cy="580"/>
            </a:xfrm>
            <a:prstGeom prst="rect">
              <a:avLst/>
            </a:prstGeom>
            <a:noFill/>
            <a:ln w="9525">
              <a:noFill/>
            </a:ln>
          </p:spPr>
          <p:txBody>
            <a:bodyPr wrap="square" anchor="t" anchorCtr="0">
              <a:spAutoFit/>
            </a:bodyPr>
            <a:p>
              <a:pPr algn="ct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、分管公司（矿山以外）项目建设方面的安全工作</a:t>
              </a:r>
              <a:endParaRPr lang="zh-CN" altLang="en-US" b="1" dirty="0">
                <a:latin typeface="微软雅黑" panose="020B0503020204020204" pitchFamily="34" charset="-122"/>
                <a:ea typeface="微软雅黑" panose="020B0503020204020204" pitchFamily="34" charset="-122"/>
              </a:endParaRPr>
            </a:p>
          </p:txBody>
        </p:sp>
      </p:grpSp>
      <p:sp>
        <p:nvSpPr>
          <p:cNvPr id="46109" name="矩形 1"/>
          <p:cNvSpPr/>
          <p:nvPr/>
        </p:nvSpPr>
        <p:spPr>
          <a:xfrm>
            <a:off x="3429000" y="153988"/>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9" name="Group 3"/>
          <p:cNvGraphicFramePr>
            <a:graphicFrameLocks noGrp="1"/>
          </p:cNvGraphicFramePr>
          <p:nvPr/>
        </p:nvGraphicFramePr>
        <p:xfrm>
          <a:off x="428625" y="1676400"/>
          <a:ext cx="11236325" cy="5056188"/>
        </p:xfrm>
        <a:graphic>
          <a:graphicData uri="http://schemas.openxmlformats.org/drawingml/2006/table">
            <a:tbl>
              <a:tblPr/>
              <a:tblGrid>
                <a:gridCol w="2094865"/>
                <a:gridCol w="5384165"/>
                <a:gridCol w="3757295"/>
              </a:tblGrid>
              <a:tr h="33147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履职内容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履职清单</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rPr>
                        <a:t>要点</a:t>
                      </a:r>
                      <a:endParaRPr kumimoji="0" lang="zh-CN" altLang="en-US" sz="1400" b="1" i="0" u="none" strike="noStrike" cap="none" normalizeH="0" baseline="0" smtClean="0">
                        <a:ln>
                          <a:noFill/>
                        </a:ln>
                        <a:solidFill>
                          <a:srgbClr val="FFFFFF"/>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90550">
                <a:tc rowSpan="4">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、负责建立公司能介安全管理体系</a:t>
                      </a:r>
                      <a:endPar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24.1 </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组织建立与完善能介安全管理体系。</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---明确能介安全管理部门、履行相关职责。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---配备专业管理人员。</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109728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24.2 组织制订公司能介管理相关制度。</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---组织建立公司能介管理相关制度，包括能介（产品）生产、使用、储存、经营、运输和废弃物处置的合规性管理制度。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---保障能介管理制度的合规性、有效性。</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572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24.3 组织监督基层相关单位建立能介专项管理制度标准。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---组织督促检查能介专项管理制度标准执行情况，并有检查记录。</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760095">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24.4 组织开展能介系统风险预控工作。</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---督促相关部门梳理公司能源介质，建立清单。 </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---组织开展能介危险源风险辩识，审定风险管理措施。</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F"/>
                    </a:solidFill>
                  </a:tcPr>
                </a:tc>
              </a:tr>
              <a:tr h="449580">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负责公司突发能介事件的应急管理</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25.1 组织制订突发能介事件的应急预案。</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---审核、批准公司突发能介事件的应急预案。</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0960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25.2 </a:t>
                      </a: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组织突发能介事件的应急预案演练。</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---参加公司或基层单位能介事件的应急预案演练。</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---演练有评估记录。</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759460">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25.3 督促突发能介事件的应急预案持续改善。</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---督查公司或基层单位在能介事件的应急预案演练评估中发现的问题有整改措施，并落实改善。</a:t>
                      </a:r>
                      <a:endParaRPr kumimoji="0" lang="en-US" altLang="zh-CN" sz="1200" b="1"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grpSp>
        <p:nvGrpSpPr>
          <p:cNvPr id="47138" name="组合 1"/>
          <p:cNvGrpSpPr/>
          <p:nvPr/>
        </p:nvGrpSpPr>
        <p:grpSpPr>
          <a:xfrm>
            <a:off x="3365500" y="1011238"/>
            <a:ext cx="5461000" cy="368300"/>
            <a:chOff x="4264" y="1462"/>
            <a:chExt cx="8599" cy="581"/>
          </a:xfrm>
        </p:grpSpPr>
        <p:sp>
          <p:nvSpPr>
            <p:cNvPr id="47139" name="矩形 1"/>
            <p:cNvSpPr/>
            <p:nvPr/>
          </p:nvSpPr>
          <p:spPr>
            <a:xfrm>
              <a:off x="6593" y="1462"/>
              <a:ext cx="6270" cy="580"/>
            </a:xfrm>
            <a:prstGeom prst="rect">
              <a:avLst/>
            </a:prstGeom>
            <a:noFill/>
            <a:ln w="9525">
              <a:noFill/>
            </a:ln>
          </p:spPr>
          <p:txBody>
            <a:bodyPr wrap="none" anchor="t" anchorCtr="0">
              <a:spAutoFit/>
            </a:bodyPr>
            <a:p>
              <a:pPr algn="ct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、分管公司能源管理方面的安全内容</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7140" name="TextBox 2"/>
            <p:cNvSpPr txBox="1"/>
            <p:nvPr/>
          </p:nvSpPr>
          <p:spPr>
            <a:xfrm>
              <a:off x="4264" y="1463"/>
              <a:ext cx="4422" cy="580"/>
            </a:xfrm>
            <a:prstGeom prst="rect">
              <a:avLst/>
            </a:prstGeom>
            <a:noFill/>
            <a:ln w="9525">
              <a:noFill/>
            </a:ln>
          </p:spPr>
          <p:txBody>
            <a:bodyPr anchor="t" anchorCtr="0">
              <a:spAutoFit/>
            </a:bodyPr>
            <a:p>
              <a:r>
                <a:rPr lang="zh-CN" altLang="en-US" b="1" dirty="0">
                  <a:latin typeface="微软雅黑" panose="020B0503020204020204" pitchFamily="34" charset="-122"/>
                  <a:ea typeface="微软雅黑" panose="020B0503020204020204" pitchFamily="34" charset="-122"/>
                </a:rPr>
                <a:t>（副总经理）</a:t>
              </a:r>
              <a:endParaRPr lang="en-US" altLang="zh-CN" b="1" dirty="0">
                <a:latin typeface="微软雅黑" panose="020B0503020204020204" pitchFamily="34" charset="-122"/>
                <a:ea typeface="微软雅黑" panose="020B0503020204020204" pitchFamily="34" charset="-122"/>
              </a:endParaRPr>
            </a:p>
          </p:txBody>
        </p:sp>
      </p:grpSp>
      <p:sp>
        <p:nvSpPr>
          <p:cNvPr id="47141" name="矩形 1"/>
          <p:cNvSpPr/>
          <p:nvPr/>
        </p:nvSpPr>
        <p:spPr>
          <a:xfrm>
            <a:off x="3379788" y="98425"/>
            <a:ext cx="5332412"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352425" y="1965325"/>
          <a:ext cx="11576050" cy="4373563"/>
        </p:xfrm>
        <a:graphic>
          <a:graphicData uri="http://schemas.openxmlformats.org/drawingml/2006/table">
            <a:tbl>
              <a:tblPr firstRow="1">
                <a:tableStyleId>{21E4AEA4-8DFA-4A89-87EB-49C32662AFE0}</a:tableStyleId>
              </a:tblPr>
              <a:tblGrid>
                <a:gridCol w="2776855"/>
                <a:gridCol w="4197985"/>
                <a:gridCol w="4600575"/>
              </a:tblGrid>
              <a:tr h="624840">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内容（</a:t>
                      </a:r>
                      <a:r>
                        <a:rPr lang="en-US" altLang="zh-CN"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履职</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清单（</a:t>
                      </a:r>
                      <a:r>
                        <a:rPr lang="en-US" altLang="zh-CN"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要点（</a:t>
                      </a:r>
                      <a:r>
                        <a:rPr lang="en-US" altLang="zh-CN"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873885">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、足额</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提取安全生产费用，保障资金准备和及时支付</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1.1.1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组织制订安全生产费用提取和使用管理办法。</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将</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安全生产费用纳入公司年度预算。 </a:t>
                      </a:r>
                      <a:endPar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endParaRPr>
                    </a:p>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足额提取安全生产费用。</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保障资金准备和及时支付。</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5155">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、跟踪</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检查安全生产费用使用情况</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smtClean="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1.2.1</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督促安全生产费用的使用满足法律法规要求。</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l" fontAlgn="ct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跟踪</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安全生产费用的使用，确保，专款专用。</a:t>
                      </a:r>
                      <a:b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br>
                      <a:r>
                        <a:rPr lang="en-US" altLang="zh-CN"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u="none" strike="noStrike" dirty="0" smtClean="0">
                          <a:effectLst/>
                          <a:latin typeface="微软雅黑" panose="020B0503020204020204" pitchFamily="34" charset="-122"/>
                          <a:ea typeface="微软雅黑" panose="020B0503020204020204" pitchFamily="34" charset="-122"/>
                          <a:cs typeface="微软雅黑" panose="020B0503020204020204" pitchFamily="34" charset="-122"/>
                        </a:rPr>
                        <a:t>安全生产</a:t>
                      </a:r>
                      <a:r>
                        <a:rPr lang="zh-CN" altLang="en-US" sz="1200" b="1"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费用在成本中据实列支，建立台账。</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1441" marR="91441"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r>
            </a:tbl>
          </a:graphicData>
        </a:graphic>
      </p:graphicFrame>
      <p:grpSp>
        <p:nvGrpSpPr>
          <p:cNvPr id="48147" name="组合 2"/>
          <p:cNvGrpSpPr/>
          <p:nvPr/>
        </p:nvGrpSpPr>
        <p:grpSpPr>
          <a:xfrm>
            <a:off x="2535238" y="1165225"/>
            <a:ext cx="7108825" cy="368300"/>
            <a:chOff x="3101" y="1800"/>
            <a:chExt cx="11195" cy="580"/>
          </a:xfrm>
        </p:grpSpPr>
        <p:sp>
          <p:nvSpPr>
            <p:cNvPr id="48148" name="矩形 1"/>
            <p:cNvSpPr/>
            <p:nvPr/>
          </p:nvSpPr>
          <p:spPr>
            <a:xfrm>
              <a:off x="5368" y="1800"/>
              <a:ext cx="8928" cy="580"/>
            </a:xfrm>
            <a:prstGeom prst="rect">
              <a:avLst/>
            </a:prstGeom>
            <a:noFill/>
            <a:ln w="9525">
              <a:noFill/>
            </a:ln>
          </p:spPr>
          <p:txBody>
            <a:bodyPr wrap="none" anchor="t" anchorCtr="0">
              <a:spAutoFit/>
            </a:bodyPr>
            <a:p>
              <a:pPr algn="ctr"/>
              <a:r>
                <a:rPr lang="zh-CN" altLang="en-US" b="1" dirty="0">
                  <a:latin typeface="微软雅黑" panose="020B0503020204020204" pitchFamily="34" charset="-122"/>
                  <a:ea typeface="微软雅黑" panose="020B0503020204020204" pitchFamily="34" charset="-122"/>
                </a:rPr>
                <a:t>分管公司财务、会计、对外投资收益等方面的安全内容</a:t>
              </a:r>
              <a:endParaRPr lang="zh-CN" altLang="en-US" b="1" dirty="0">
                <a:latin typeface="微软雅黑" panose="020B0503020204020204" pitchFamily="34" charset="-122"/>
                <a:ea typeface="微软雅黑" panose="020B0503020204020204" pitchFamily="34" charset="-122"/>
              </a:endParaRPr>
            </a:p>
          </p:txBody>
        </p:sp>
        <p:sp>
          <p:nvSpPr>
            <p:cNvPr id="48149" name="TextBox 2"/>
            <p:cNvSpPr txBox="1"/>
            <p:nvPr/>
          </p:nvSpPr>
          <p:spPr>
            <a:xfrm>
              <a:off x="3101" y="1800"/>
              <a:ext cx="4200" cy="580"/>
            </a:xfrm>
            <a:prstGeom prst="rect">
              <a:avLst/>
            </a:prstGeom>
            <a:noFill/>
            <a:ln w="9525">
              <a:noFill/>
            </a:ln>
          </p:spPr>
          <p:txBody>
            <a:bodyPr anchor="t" anchorCtr="0">
              <a:spAutoFit/>
            </a:bodyPr>
            <a:p>
              <a:r>
                <a:rPr lang="zh-CN" altLang="en-US" b="1" dirty="0">
                  <a:latin typeface="微软雅黑" panose="020B0503020204020204" pitchFamily="34" charset="-122"/>
                  <a:ea typeface="微软雅黑" panose="020B0503020204020204" pitchFamily="34" charset="-122"/>
                </a:rPr>
                <a:t>（总会计师）</a:t>
              </a:r>
              <a:endParaRPr lang="en-US" altLang="zh-CN" b="1" dirty="0">
                <a:latin typeface="微软雅黑" panose="020B0503020204020204" pitchFamily="34" charset="-122"/>
                <a:ea typeface="微软雅黑" panose="020B0503020204020204" pitchFamily="34" charset="-122"/>
              </a:endParaRPr>
            </a:p>
          </p:txBody>
        </p:sp>
      </p:grpSp>
      <p:sp>
        <p:nvSpPr>
          <p:cNvPr id="48150" name="矩形 1"/>
          <p:cNvSpPr/>
          <p:nvPr/>
        </p:nvSpPr>
        <p:spPr>
          <a:xfrm>
            <a:off x="3429000" y="71438"/>
            <a:ext cx="5332413" cy="460375"/>
          </a:xfrm>
          <a:prstGeom prst="rect">
            <a:avLst/>
          </a:prstGeom>
          <a:noFill/>
          <a:ln w="9525">
            <a:noFill/>
          </a:ln>
        </p:spPr>
        <p:txBody>
          <a:bodyPr wrap="none" anchor="t" anchorCtr="0">
            <a:spAutoFit/>
          </a:bodyPr>
          <a:p>
            <a:pPr algn="ctr"/>
            <a:r>
              <a:rPr lang="zh-CN" altLang="en-US" sz="2400" b="1" dirty="0">
                <a:solidFill>
                  <a:srgbClr val="000000"/>
                </a:solidFill>
                <a:latin typeface="微软雅黑" panose="020B0503020204020204" pitchFamily="34" charset="-122"/>
                <a:ea typeface="微软雅黑" panose="020B0503020204020204" pitchFamily="34" charset="-122"/>
              </a:rPr>
              <a:t>第三部分   </a:t>
            </a:r>
            <a:endParaRPr lang="zh-CN" altLang="en-US" sz="2400"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组合 1"/>
          <p:cNvGrpSpPr/>
          <p:nvPr/>
        </p:nvGrpSpPr>
        <p:grpSpPr>
          <a:xfrm>
            <a:off x="547688" y="981075"/>
            <a:ext cx="11177587" cy="5322888"/>
            <a:chOff x="2670" y="1372"/>
            <a:chExt cx="13410" cy="8566"/>
          </a:xfrm>
        </p:grpSpPr>
        <p:sp>
          <p:nvSpPr>
            <p:cNvPr id="8194" name="Freeform 3"/>
            <p:cNvSpPr/>
            <p:nvPr/>
          </p:nvSpPr>
          <p:spPr>
            <a:xfrm>
              <a:off x="3000" y="4880"/>
              <a:ext cx="13080" cy="444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tileRect/>
            </a:gradFill>
            <a:ln w="9525">
              <a:noFill/>
            </a:ln>
          </p:spPr>
          <p:txBody>
            <a:bodyPr/>
            <a:p>
              <a:endParaRPr lang="zh-CN" altLang="en-US"/>
            </a:p>
          </p:txBody>
        </p:sp>
        <p:sp>
          <p:nvSpPr>
            <p:cNvPr id="8195" name="Rectangle 2"/>
            <p:cNvSpPr txBox="1"/>
            <p:nvPr/>
          </p:nvSpPr>
          <p:spPr>
            <a:xfrm>
              <a:off x="3747" y="1372"/>
              <a:ext cx="11160" cy="1157"/>
            </a:xfrm>
            <a:prstGeom prst="rect">
              <a:avLst/>
            </a:prstGeom>
            <a:noFill/>
            <a:ln w="9525">
              <a:noFill/>
            </a:ln>
          </p:spPr>
          <p:txBody>
            <a:bodyPr anchor="ctr" anchorCtr="0"/>
            <a:p>
              <a:pPr algn="ctr"/>
              <a:r>
                <a:rPr lang="zh-CN" altLang="en-US" sz="5400" b="1" dirty="0">
                  <a:solidFill>
                    <a:srgbClr val="FF0000"/>
                  </a:solidFill>
                  <a:latin typeface="微软雅黑" panose="020B0503020204020204" pitchFamily="34" charset="-122"/>
                  <a:ea typeface="微软雅黑" panose="020B0503020204020204" pitchFamily="34" charset="-122"/>
                </a:rPr>
                <a:t>一落实：党政同责</a:t>
              </a:r>
              <a:endParaRPr lang="zh-CN" altLang="en-US" sz="5400" b="1" dirty="0">
                <a:solidFill>
                  <a:srgbClr val="FF0000"/>
                </a:solidFill>
                <a:latin typeface="微软雅黑" panose="020B0503020204020204" pitchFamily="34" charset="-122"/>
                <a:ea typeface="微软雅黑" panose="020B0503020204020204" pitchFamily="34" charset="-122"/>
              </a:endParaRPr>
            </a:p>
          </p:txBody>
        </p:sp>
        <p:pic>
          <p:nvPicPr>
            <p:cNvPr id="8196" name="Picture 4" descr="circuler_1"/>
            <p:cNvPicPr>
              <a:picLocks noChangeAspect="1"/>
            </p:cNvPicPr>
            <p:nvPr/>
          </p:nvPicPr>
          <p:blipFill>
            <a:blip r:embed="rId1"/>
            <a:stretch>
              <a:fillRect/>
            </a:stretch>
          </p:blipFill>
          <p:spPr>
            <a:xfrm>
              <a:off x="8542" y="2530"/>
              <a:ext cx="2360" cy="2337"/>
            </a:xfrm>
            <a:prstGeom prst="rect">
              <a:avLst/>
            </a:prstGeom>
            <a:noFill/>
            <a:ln w="9525">
              <a:noFill/>
            </a:ln>
          </p:spPr>
        </p:pic>
        <p:grpSp>
          <p:nvGrpSpPr>
            <p:cNvPr id="8197" name="Oval 5"/>
            <p:cNvGrpSpPr/>
            <p:nvPr/>
          </p:nvGrpSpPr>
          <p:grpSpPr>
            <a:xfrm>
              <a:off x="8535" y="2520"/>
              <a:ext cx="2360" cy="2362"/>
              <a:chOff x="0" y="0"/>
              <a:chExt cx="944" cy="945"/>
            </a:xfrm>
          </p:grpSpPr>
          <p:pic>
            <p:nvPicPr>
              <p:cNvPr id="8198" name="Oval 5"/>
              <p:cNvPicPr/>
              <p:nvPr/>
            </p:nvPicPr>
            <p:blipFill>
              <a:blip r:embed="rId2"/>
              <a:stretch>
                <a:fillRect/>
              </a:stretch>
            </p:blipFill>
            <p:spPr>
              <a:xfrm>
                <a:off x="0" y="0"/>
                <a:ext cx="944" cy="945"/>
              </a:xfrm>
              <a:prstGeom prst="rect">
                <a:avLst/>
              </a:prstGeom>
              <a:noFill/>
              <a:ln w="9525">
                <a:noFill/>
              </a:ln>
            </p:spPr>
          </p:pic>
          <p:sp>
            <p:nvSpPr>
              <p:cNvPr id="8199" name="Text Box 8"/>
              <p:cNvSpPr txBox="1"/>
              <p:nvPr/>
            </p:nvSpPr>
            <p:spPr>
              <a:xfrm>
                <a:off x="140" y="141"/>
                <a:ext cx="664" cy="663"/>
              </a:xfrm>
              <a:prstGeom prst="rect">
                <a:avLst/>
              </a:prstGeom>
              <a:no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sp>
          <p:nvSpPr>
            <p:cNvPr id="8200" name="Freeform 6"/>
            <p:cNvSpPr/>
            <p:nvPr/>
          </p:nvSpPr>
          <p:spPr>
            <a:xfrm>
              <a:off x="8785" y="257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tileRect/>
            </a:gradFill>
            <a:ln w="9525">
              <a:noFill/>
            </a:ln>
          </p:spPr>
          <p:txBody>
            <a:bodyPr/>
            <a:p>
              <a:endParaRPr lang="zh-CN" altLang="en-US"/>
            </a:p>
          </p:txBody>
        </p:sp>
        <p:grpSp>
          <p:nvGrpSpPr>
            <p:cNvPr id="8201" name="Group 7"/>
            <p:cNvGrpSpPr/>
            <p:nvPr/>
          </p:nvGrpSpPr>
          <p:grpSpPr>
            <a:xfrm>
              <a:off x="8707" y="4410"/>
              <a:ext cx="2067" cy="390"/>
              <a:chOff x="0" y="0"/>
              <a:chExt cx="827" cy="156"/>
            </a:xfrm>
          </p:grpSpPr>
          <p:grpSp>
            <p:nvGrpSpPr>
              <p:cNvPr id="8202" name="Group 8"/>
              <p:cNvGrpSpPr/>
              <p:nvPr/>
            </p:nvGrpSpPr>
            <p:grpSpPr>
              <a:xfrm rot="-1297425" flipH="1" flipV="1">
                <a:off x="146" y="0"/>
                <a:ext cx="681" cy="150"/>
                <a:chOff x="0" y="0"/>
                <a:chExt cx="1118" cy="279"/>
              </a:xfrm>
            </p:grpSpPr>
            <p:sp>
              <p:nvSpPr>
                <p:cNvPr id="8203" name="AutoShape 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04" name="AutoShape 1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05" name="AutoShape 1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06" name="AutoShape 1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nvGrpSpPr>
              <p:cNvPr id="8207" name="Group 13"/>
              <p:cNvGrpSpPr/>
              <p:nvPr/>
            </p:nvGrpSpPr>
            <p:grpSpPr>
              <a:xfrm rot="56115" flipH="1" flipV="1">
                <a:off x="0" y="6"/>
                <a:ext cx="681" cy="150"/>
                <a:chOff x="0" y="0"/>
                <a:chExt cx="1118" cy="279"/>
              </a:xfrm>
            </p:grpSpPr>
            <p:sp>
              <p:nvSpPr>
                <p:cNvPr id="8208" name="AutoShape 1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09" name="AutoShape 1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10" name="AutoShape 1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11" name="AutoShape 1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sp>
          <p:nvSpPr>
            <p:cNvPr id="8212" name="Text Box 18"/>
            <p:cNvSpPr txBox="1"/>
            <p:nvPr/>
          </p:nvSpPr>
          <p:spPr>
            <a:xfrm>
              <a:off x="8665" y="3245"/>
              <a:ext cx="2080" cy="741"/>
            </a:xfrm>
            <a:prstGeom prst="rect">
              <a:avLst/>
            </a:prstGeom>
            <a:noFill/>
            <a:ln w="9525">
              <a:noFill/>
            </a:ln>
            <a:effectLst>
              <a:outerShdw dist="17961" dir="2699999" algn="ctr" rotWithShape="0">
                <a:srgbClr val="DDDDDD">
                  <a:alpha val="50000"/>
                </a:srgbClr>
              </a:outerShdw>
            </a:effectLst>
          </p:spPr>
          <p:txBody>
            <a:bodyPr anchor="t" anchorCtr="0">
              <a:spAutoFit/>
            </a:bodyPr>
            <a:p>
              <a:pPr algn="ctr" eaLnBrk="0" hangingPunct="0"/>
              <a:r>
                <a:rPr lang="zh-CN" altLang="en-US" sz="2400" b="1" dirty="0">
                  <a:solidFill>
                    <a:srgbClr val="1C1C1C"/>
                  </a:solidFill>
                  <a:latin typeface="微软雅黑" panose="020B0503020204020204" pitchFamily="34" charset="-122"/>
                  <a:ea typeface="微软雅黑" panose="020B0503020204020204" pitchFamily="34" charset="-122"/>
                </a:rPr>
                <a:t>董事长</a:t>
              </a:r>
              <a:endParaRPr lang="zh-CN" altLang="en-US" sz="2400" b="1" dirty="0">
                <a:solidFill>
                  <a:srgbClr val="1C1C1C"/>
                </a:solidFill>
                <a:latin typeface="微软雅黑" panose="020B0503020204020204" pitchFamily="34" charset="-122"/>
                <a:ea typeface="微软雅黑" panose="020B0503020204020204" pitchFamily="34" charset="-122"/>
              </a:endParaRPr>
            </a:p>
          </p:txBody>
        </p:sp>
        <p:pic>
          <p:nvPicPr>
            <p:cNvPr id="8213" name="Picture 19" descr="circuler_1"/>
            <p:cNvPicPr>
              <a:picLocks noChangeAspect="1"/>
            </p:cNvPicPr>
            <p:nvPr/>
          </p:nvPicPr>
          <p:blipFill>
            <a:blip r:embed="rId1"/>
            <a:stretch>
              <a:fillRect/>
            </a:stretch>
          </p:blipFill>
          <p:spPr>
            <a:xfrm>
              <a:off x="4755" y="3490"/>
              <a:ext cx="2360" cy="2337"/>
            </a:xfrm>
            <a:prstGeom prst="rect">
              <a:avLst/>
            </a:prstGeom>
            <a:noFill/>
            <a:ln w="9525">
              <a:noFill/>
            </a:ln>
          </p:spPr>
        </p:pic>
        <p:grpSp>
          <p:nvGrpSpPr>
            <p:cNvPr id="8214" name="Oval 20"/>
            <p:cNvGrpSpPr/>
            <p:nvPr/>
          </p:nvGrpSpPr>
          <p:grpSpPr>
            <a:xfrm>
              <a:off x="4800" y="3490"/>
              <a:ext cx="2370" cy="2362"/>
              <a:chOff x="0" y="0"/>
              <a:chExt cx="948" cy="945"/>
            </a:xfrm>
          </p:grpSpPr>
          <p:pic>
            <p:nvPicPr>
              <p:cNvPr id="8215" name="Oval 20"/>
              <p:cNvPicPr/>
              <p:nvPr/>
            </p:nvPicPr>
            <p:blipFill>
              <a:blip r:embed="rId3"/>
              <a:stretch>
                <a:fillRect/>
              </a:stretch>
            </p:blipFill>
            <p:spPr>
              <a:xfrm>
                <a:off x="0" y="0"/>
                <a:ext cx="948" cy="945"/>
              </a:xfrm>
              <a:prstGeom prst="rect">
                <a:avLst/>
              </a:prstGeom>
              <a:noFill/>
              <a:ln w="9525">
                <a:noFill/>
              </a:ln>
            </p:spPr>
          </p:pic>
          <p:sp>
            <p:nvSpPr>
              <p:cNvPr id="8216" name="Text Box 25"/>
              <p:cNvSpPr txBox="1"/>
              <p:nvPr/>
            </p:nvSpPr>
            <p:spPr>
              <a:xfrm>
                <a:off x="142" y="141"/>
                <a:ext cx="664" cy="663"/>
              </a:xfrm>
              <a:prstGeom prst="rect">
                <a:avLst/>
              </a:prstGeom>
              <a:no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sp>
          <p:nvSpPr>
            <p:cNvPr id="8217" name="Freeform 21"/>
            <p:cNvSpPr/>
            <p:nvPr/>
          </p:nvSpPr>
          <p:spPr>
            <a:xfrm>
              <a:off x="4997" y="353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tileRect/>
            </a:gradFill>
            <a:ln w="9525">
              <a:noFill/>
            </a:ln>
          </p:spPr>
          <p:txBody>
            <a:bodyPr/>
            <a:p>
              <a:endParaRPr lang="zh-CN" altLang="en-US"/>
            </a:p>
          </p:txBody>
        </p:sp>
        <p:grpSp>
          <p:nvGrpSpPr>
            <p:cNvPr id="8218" name="Group 22"/>
            <p:cNvGrpSpPr/>
            <p:nvPr/>
          </p:nvGrpSpPr>
          <p:grpSpPr>
            <a:xfrm>
              <a:off x="4920" y="5370"/>
              <a:ext cx="2067" cy="390"/>
              <a:chOff x="0" y="0"/>
              <a:chExt cx="827" cy="156"/>
            </a:xfrm>
          </p:grpSpPr>
          <p:grpSp>
            <p:nvGrpSpPr>
              <p:cNvPr id="8219" name="Group 23"/>
              <p:cNvGrpSpPr/>
              <p:nvPr/>
            </p:nvGrpSpPr>
            <p:grpSpPr>
              <a:xfrm rot="-1297425" flipH="1" flipV="1">
                <a:off x="146" y="0"/>
                <a:ext cx="681" cy="150"/>
                <a:chOff x="0" y="0"/>
                <a:chExt cx="1118" cy="279"/>
              </a:xfrm>
            </p:grpSpPr>
            <p:sp>
              <p:nvSpPr>
                <p:cNvPr id="8220" name="AutoShape 2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1" name="AutoShape 2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2" name="AutoShape 2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3" name="AutoShape 2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nvGrpSpPr>
              <p:cNvPr id="8224" name="Group 28"/>
              <p:cNvGrpSpPr/>
              <p:nvPr/>
            </p:nvGrpSpPr>
            <p:grpSpPr>
              <a:xfrm rot="56115" flipH="1" flipV="1">
                <a:off x="0" y="6"/>
                <a:ext cx="681" cy="150"/>
                <a:chOff x="0" y="0"/>
                <a:chExt cx="1118" cy="279"/>
              </a:xfrm>
            </p:grpSpPr>
            <p:sp>
              <p:nvSpPr>
                <p:cNvPr id="8225" name="AutoShape 2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6" name="AutoShape 3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7" name="AutoShape 3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28" name="AutoShape 3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sp>
          <p:nvSpPr>
            <p:cNvPr id="8229" name="Text Box 33"/>
            <p:cNvSpPr txBox="1"/>
            <p:nvPr/>
          </p:nvSpPr>
          <p:spPr>
            <a:xfrm>
              <a:off x="4728" y="4025"/>
              <a:ext cx="2400" cy="1335"/>
            </a:xfrm>
            <a:prstGeom prst="rect">
              <a:avLst/>
            </a:prstGeom>
            <a:noFill/>
            <a:ln w="9525">
              <a:noFill/>
            </a:ln>
            <a:effectLst>
              <a:outerShdw dist="17961" dir="2699999" algn="ctr" rotWithShape="0">
                <a:srgbClr val="DDDDDD">
                  <a:alpha val="50000"/>
                </a:srgbClr>
              </a:outerShdw>
            </a:effectLst>
          </p:spPr>
          <p:txBody>
            <a:bodyPr anchor="t" anchorCtr="0">
              <a:spAutoFit/>
            </a:bodyPr>
            <a:p>
              <a:pPr algn="ctr" eaLnBrk="0" hangingPunct="0"/>
              <a:r>
                <a:rPr lang="zh-CN" altLang="en-US" sz="2400" b="1" dirty="0">
                  <a:latin typeface="微软雅黑" panose="020B0503020204020204" pitchFamily="34" charset="-122"/>
                  <a:ea typeface="微软雅黑" panose="020B0503020204020204" pitchFamily="34" charset="-122"/>
                </a:rPr>
                <a:t>党组织</a:t>
              </a:r>
              <a:endParaRPr lang="en-US" altLang="zh-CN" sz="2400" b="1" dirty="0">
                <a:latin typeface="微软雅黑" panose="020B0503020204020204" pitchFamily="34" charset="-122"/>
                <a:ea typeface="微软雅黑" panose="020B0503020204020204" pitchFamily="34" charset="-122"/>
              </a:endParaRPr>
            </a:p>
            <a:p>
              <a:pPr algn="ctr" eaLnBrk="0" hangingPunct="0"/>
              <a:r>
                <a:rPr lang="zh-CN" altLang="en-US" sz="2400" b="1" dirty="0">
                  <a:latin typeface="微软雅黑" panose="020B0503020204020204" pitchFamily="34" charset="-122"/>
                  <a:ea typeface="微软雅黑" panose="020B0503020204020204" pitchFamily="34" charset="-122"/>
                </a:rPr>
                <a:t>书记</a:t>
              </a:r>
              <a:endParaRPr lang="zh-CN" altLang="en-US" sz="2400" b="1" dirty="0">
                <a:latin typeface="微软雅黑" panose="020B0503020204020204" pitchFamily="34" charset="-122"/>
                <a:ea typeface="微软雅黑" panose="020B0503020204020204" pitchFamily="34" charset="-122"/>
              </a:endParaRPr>
            </a:p>
          </p:txBody>
        </p:sp>
        <p:pic>
          <p:nvPicPr>
            <p:cNvPr id="8230" name="Picture 34" descr="circuler_1"/>
            <p:cNvPicPr>
              <a:picLocks noChangeAspect="1"/>
            </p:cNvPicPr>
            <p:nvPr/>
          </p:nvPicPr>
          <p:blipFill>
            <a:blip r:embed="rId1"/>
            <a:stretch>
              <a:fillRect/>
            </a:stretch>
          </p:blipFill>
          <p:spPr>
            <a:xfrm>
              <a:off x="12110" y="3610"/>
              <a:ext cx="2360" cy="2337"/>
            </a:xfrm>
            <a:prstGeom prst="rect">
              <a:avLst/>
            </a:prstGeom>
            <a:noFill/>
            <a:ln w="9525">
              <a:noFill/>
            </a:ln>
          </p:spPr>
        </p:pic>
        <p:grpSp>
          <p:nvGrpSpPr>
            <p:cNvPr id="8231" name="Oval 35"/>
            <p:cNvGrpSpPr/>
            <p:nvPr/>
          </p:nvGrpSpPr>
          <p:grpSpPr>
            <a:xfrm>
              <a:off x="12095" y="3605"/>
              <a:ext cx="2372" cy="2362"/>
              <a:chOff x="0" y="0"/>
              <a:chExt cx="949" cy="945"/>
            </a:xfrm>
          </p:grpSpPr>
          <p:pic>
            <p:nvPicPr>
              <p:cNvPr id="8232" name="Oval 35"/>
              <p:cNvPicPr/>
              <p:nvPr/>
            </p:nvPicPr>
            <p:blipFill>
              <a:blip r:embed="rId4"/>
              <a:stretch>
                <a:fillRect/>
              </a:stretch>
            </p:blipFill>
            <p:spPr>
              <a:xfrm>
                <a:off x="0" y="0"/>
                <a:ext cx="949" cy="945"/>
              </a:xfrm>
              <a:prstGeom prst="rect">
                <a:avLst/>
              </a:prstGeom>
              <a:noFill/>
              <a:ln w="9525">
                <a:noFill/>
              </a:ln>
            </p:spPr>
          </p:pic>
          <p:sp>
            <p:nvSpPr>
              <p:cNvPr id="8233" name="Text Box 42"/>
              <p:cNvSpPr txBox="1"/>
              <p:nvPr/>
            </p:nvSpPr>
            <p:spPr>
              <a:xfrm>
                <a:off x="143" y="139"/>
                <a:ext cx="664" cy="663"/>
              </a:xfrm>
              <a:prstGeom prst="rect">
                <a:avLst/>
              </a:prstGeom>
              <a:no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sp>
          <p:nvSpPr>
            <p:cNvPr id="8234" name="Freeform 36"/>
            <p:cNvSpPr/>
            <p:nvPr/>
          </p:nvSpPr>
          <p:spPr>
            <a:xfrm>
              <a:off x="12352" y="3657"/>
              <a:ext cx="1842" cy="8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8"/>
                  </a:srgbClr>
                </a:gs>
              </a:gsLst>
              <a:lin ang="5400000" scaled="1"/>
              <a:tileRect/>
            </a:gradFill>
            <a:ln w="9525">
              <a:noFill/>
            </a:ln>
          </p:spPr>
          <p:txBody>
            <a:bodyPr/>
            <a:p>
              <a:endParaRPr lang="zh-CN" altLang="en-US"/>
            </a:p>
          </p:txBody>
        </p:sp>
        <p:grpSp>
          <p:nvGrpSpPr>
            <p:cNvPr id="8235" name="Group 37"/>
            <p:cNvGrpSpPr/>
            <p:nvPr/>
          </p:nvGrpSpPr>
          <p:grpSpPr>
            <a:xfrm>
              <a:off x="12275" y="4850"/>
              <a:ext cx="2067" cy="390"/>
              <a:chOff x="0" y="0"/>
              <a:chExt cx="827" cy="156"/>
            </a:xfrm>
          </p:grpSpPr>
          <p:grpSp>
            <p:nvGrpSpPr>
              <p:cNvPr id="8236" name="Group 38"/>
              <p:cNvGrpSpPr/>
              <p:nvPr/>
            </p:nvGrpSpPr>
            <p:grpSpPr>
              <a:xfrm rot="-1297425" flipH="1" flipV="1">
                <a:off x="146" y="0"/>
                <a:ext cx="681" cy="150"/>
                <a:chOff x="0" y="0"/>
                <a:chExt cx="1118" cy="279"/>
              </a:xfrm>
            </p:grpSpPr>
            <p:sp>
              <p:nvSpPr>
                <p:cNvPr id="8237" name="AutoShape 39"/>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38" name="AutoShape 40"/>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39" name="AutoShape 41"/>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40" name="AutoShape 42"/>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nvGrpSpPr>
              <p:cNvPr id="8241" name="Group 43"/>
              <p:cNvGrpSpPr/>
              <p:nvPr/>
            </p:nvGrpSpPr>
            <p:grpSpPr>
              <a:xfrm rot="56115" flipH="1" flipV="1">
                <a:off x="0" y="6"/>
                <a:ext cx="681" cy="150"/>
                <a:chOff x="0" y="0"/>
                <a:chExt cx="1118" cy="279"/>
              </a:xfrm>
            </p:grpSpPr>
            <p:sp>
              <p:nvSpPr>
                <p:cNvPr id="8242" name="AutoShape 44"/>
                <p:cNvSpPr/>
                <p:nvPr/>
              </p:nvSpPr>
              <p:spPr>
                <a:xfrm rot="5263130">
                  <a:off x="286"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43" name="AutoShape 45"/>
                <p:cNvSpPr/>
                <p:nvPr/>
              </p:nvSpPr>
              <p:spPr>
                <a:xfrm rot="6078281">
                  <a:off x="422" y="-294"/>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44" name="AutoShape 46"/>
                <p:cNvSpPr/>
                <p:nvPr/>
              </p:nvSpPr>
              <p:spPr>
                <a:xfrm rot="6373927">
                  <a:off x="498" y="-27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8245" name="AutoShape 47"/>
                <p:cNvSpPr/>
                <p:nvPr/>
              </p:nvSpPr>
              <p:spPr>
                <a:xfrm rot="6906312">
                  <a:off x="588" y="-242"/>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grpSp>
        <p:sp>
          <p:nvSpPr>
            <p:cNvPr id="8246" name="Text Box 48"/>
            <p:cNvSpPr txBox="1"/>
            <p:nvPr/>
          </p:nvSpPr>
          <p:spPr>
            <a:xfrm>
              <a:off x="12268" y="4478"/>
              <a:ext cx="2080" cy="741"/>
            </a:xfrm>
            <a:prstGeom prst="rect">
              <a:avLst/>
            </a:prstGeom>
            <a:noFill/>
            <a:ln w="9525">
              <a:noFill/>
            </a:ln>
            <a:effectLst>
              <a:outerShdw dist="17961" dir="2699999" algn="ctr" rotWithShape="0">
                <a:srgbClr val="DDDDDD">
                  <a:alpha val="50000"/>
                </a:srgbClr>
              </a:outerShdw>
            </a:effectLst>
          </p:spPr>
          <p:txBody>
            <a:bodyPr anchor="t" anchorCtr="0">
              <a:spAutoFit/>
            </a:bodyPr>
            <a:p>
              <a:pPr algn="ctr" eaLnBrk="0" hangingPunct="0"/>
              <a:r>
                <a:rPr lang="zh-CN" altLang="en-US" sz="2400" b="1" dirty="0">
                  <a:solidFill>
                    <a:srgbClr val="1C1C1C"/>
                  </a:solidFill>
                  <a:latin typeface="微软雅黑" panose="020B0503020204020204" pitchFamily="34" charset="-122"/>
                  <a:ea typeface="微软雅黑" panose="020B0503020204020204" pitchFamily="34" charset="-122"/>
                </a:rPr>
                <a:t>总经理</a:t>
              </a:r>
              <a:endParaRPr lang="zh-CN" altLang="en-US" sz="2400" b="1" dirty="0">
                <a:solidFill>
                  <a:srgbClr val="1C1C1C"/>
                </a:solidFill>
                <a:latin typeface="微软雅黑" panose="020B0503020204020204" pitchFamily="34" charset="-122"/>
                <a:ea typeface="微软雅黑" panose="020B0503020204020204" pitchFamily="34" charset="-122"/>
              </a:endParaRPr>
            </a:p>
          </p:txBody>
        </p:sp>
        <p:sp>
          <p:nvSpPr>
            <p:cNvPr id="8247" name="Text Box 49"/>
            <p:cNvSpPr txBox="1"/>
            <p:nvPr/>
          </p:nvSpPr>
          <p:spPr>
            <a:xfrm>
              <a:off x="5546" y="7519"/>
              <a:ext cx="8246" cy="840"/>
            </a:xfrm>
            <a:prstGeom prst="rect">
              <a:avLst/>
            </a:prstGeom>
            <a:noFill/>
            <a:ln w="9525">
              <a:noFill/>
            </a:ln>
          </p:spPr>
          <p:txBody>
            <a:bodyPr wrap="square" anchor="t" anchorCtr="0">
              <a:spAutoFit/>
            </a:bodyPr>
            <a:p>
              <a:pPr algn="ctr" eaLnBrk="0" hangingPunct="0"/>
              <a:r>
                <a:rPr lang="zh-CN" altLang="en-US" sz="2800" b="1" dirty="0">
                  <a:solidFill>
                    <a:srgbClr val="FF0000"/>
                  </a:solidFill>
                  <a:latin typeface="微软雅黑" panose="020B0503020204020204" pitchFamily="34" charset="-122"/>
                  <a:ea typeface="微软雅黑" panose="020B0503020204020204" pitchFamily="34" charset="-122"/>
                </a:rPr>
                <a:t>对本企业安全生产工作共同承担领导责任</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8248" name="矩形 57"/>
            <p:cNvSpPr/>
            <p:nvPr/>
          </p:nvSpPr>
          <p:spPr>
            <a:xfrm>
              <a:off x="2670" y="9345"/>
              <a:ext cx="12856" cy="593"/>
            </a:xfrm>
            <a:prstGeom prst="rect">
              <a:avLst/>
            </a:prstGeom>
            <a:noFill/>
            <a:ln w="9525">
              <a:noFill/>
            </a:ln>
          </p:spPr>
          <p:txBody>
            <a:bodyPr wrap="square" anchor="t" anchorCtr="0">
              <a:spAutoFit/>
            </a:bodyPr>
            <a:p>
              <a:pPr algn="ctr"/>
              <a:r>
                <a:rPr lang="zh-CN" altLang="en-US" b="1" dirty="0">
                  <a:solidFill>
                    <a:srgbClr val="C00000"/>
                  </a:solidFill>
                  <a:latin typeface="微软雅黑" panose="020B0503020204020204" pitchFamily="34" charset="-122"/>
                  <a:ea typeface="微软雅黑" panose="020B0503020204020204" pitchFamily="34" charset="-122"/>
                </a:rPr>
                <a:t>必须落实“党政同责”要求</a:t>
              </a:r>
              <a:r>
                <a:rPr lang="zh-CN" altLang="en-US" b="1" dirty="0">
                  <a:latin typeface="微软雅黑" panose="020B0503020204020204" pitchFamily="34" charset="-122"/>
                  <a:ea typeface="微软雅黑" panose="020B0503020204020204" pitchFamily="34" charset="-122"/>
                </a:rPr>
                <a:t>，董事长、总经理、党组织书记对本企业安全生产工作共同承担领导责任。</a:t>
              </a:r>
              <a:endParaRPr lang="zh-CN" altLang="en-US" b="1" dirty="0">
                <a:latin typeface="微软雅黑" panose="020B0503020204020204" pitchFamily="34" charset="-122"/>
                <a:ea typeface="微软雅黑" panose="020B0503020204020204" pitchFamily="34" charset="-122"/>
              </a:endParaRPr>
            </a:p>
          </p:txBody>
        </p:sp>
      </p:grpSp>
      <p:sp>
        <p:nvSpPr>
          <p:cNvPr id="8249" name="矩形 58"/>
          <p:cNvSpPr/>
          <p:nvPr/>
        </p:nvSpPr>
        <p:spPr>
          <a:xfrm>
            <a:off x="3008313" y="117475"/>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1"/>
          <p:cNvGrpSpPr/>
          <p:nvPr/>
        </p:nvGrpSpPr>
        <p:grpSpPr>
          <a:xfrm>
            <a:off x="688975" y="1057275"/>
            <a:ext cx="10934700" cy="5399088"/>
            <a:chOff x="3436" y="1665"/>
            <a:chExt cx="12044" cy="8502"/>
          </a:xfrm>
        </p:grpSpPr>
        <p:sp>
          <p:nvSpPr>
            <p:cNvPr id="9218" name="Oval 2"/>
            <p:cNvSpPr/>
            <p:nvPr/>
          </p:nvSpPr>
          <p:spPr>
            <a:xfrm>
              <a:off x="10560" y="3480"/>
              <a:ext cx="4920" cy="4935"/>
            </a:xfrm>
            <a:prstGeom prst="ellipse">
              <a:avLst/>
            </a:prstGeom>
            <a:solidFill>
              <a:srgbClr val="BBB3F7"/>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9219" name="Oval 3"/>
            <p:cNvSpPr/>
            <p:nvPr/>
          </p:nvSpPr>
          <p:spPr>
            <a:xfrm>
              <a:off x="3480" y="3360"/>
              <a:ext cx="4920" cy="4800"/>
            </a:xfrm>
            <a:prstGeom prst="ellipse">
              <a:avLst/>
            </a:prstGeom>
            <a:solidFill>
              <a:srgbClr val="8BC2E7"/>
            </a:soli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9220" name="Text Box 5"/>
            <p:cNvSpPr txBox="1"/>
            <p:nvPr/>
          </p:nvSpPr>
          <p:spPr>
            <a:xfrm>
              <a:off x="11400" y="4440"/>
              <a:ext cx="3648" cy="1501"/>
            </a:xfrm>
            <a:prstGeom prst="rect">
              <a:avLst/>
            </a:prstGeom>
            <a:noFill/>
            <a:ln w="9525">
              <a:noFill/>
            </a:ln>
          </p:spPr>
          <p:txBody>
            <a:bodyPr wrap="square" anchor="t" anchorCtr="0">
              <a:spAutoFit/>
            </a:bodyPr>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分管范围内</a:t>
              </a:r>
              <a:endParaRPr lang="zh-CN" altLang="en-US" sz="2800" b="1" dirty="0">
                <a:solidFill>
                  <a:srgbClr val="FFFFFF"/>
                </a:solidFill>
                <a:latin typeface="微软雅黑" panose="020B0503020204020204" pitchFamily="34" charset="-122"/>
                <a:ea typeface="微软雅黑" panose="020B0503020204020204" pitchFamily="34" charset="-122"/>
              </a:endParaRPr>
            </a:p>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安全生产工作</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9221" name="Text Box 9"/>
            <p:cNvSpPr txBox="1"/>
            <p:nvPr/>
          </p:nvSpPr>
          <p:spPr>
            <a:xfrm>
              <a:off x="4080" y="4320"/>
              <a:ext cx="3648" cy="1501"/>
            </a:xfrm>
            <a:prstGeom prst="rect">
              <a:avLst/>
            </a:prstGeom>
            <a:noFill/>
            <a:ln w="9525">
              <a:noFill/>
            </a:ln>
          </p:spPr>
          <p:txBody>
            <a:bodyPr wrap="square" anchor="t" anchorCtr="0">
              <a:spAutoFit/>
            </a:bodyPr>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       所有</a:t>
              </a:r>
              <a:endParaRPr lang="zh-CN" altLang="en-US" sz="2800" b="1" dirty="0">
                <a:solidFill>
                  <a:srgbClr val="FFFFFF"/>
                </a:solidFill>
                <a:latin typeface="微软雅黑" panose="020B0503020204020204" pitchFamily="34" charset="-122"/>
                <a:ea typeface="微软雅黑" panose="020B0503020204020204" pitchFamily="34" charset="-122"/>
              </a:endParaRPr>
            </a:p>
            <a:p>
              <a:pPr eaLnBrk="0" hangingPunct="0"/>
              <a:r>
                <a:rPr lang="zh-CN" altLang="en-US" sz="2800" b="1" dirty="0">
                  <a:solidFill>
                    <a:srgbClr val="FFFFFF"/>
                  </a:solidFill>
                  <a:latin typeface="微软雅黑" panose="020B0503020204020204" pitchFamily="34" charset="-122"/>
                  <a:ea typeface="微软雅黑" panose="020B0503020204020204" pitchFamily="34" charset="-122"/>
                </a:rPr>
                <a:t>领导班子成员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pic>
          <p:nvPicPr>
            <p:cNvPr id="9222" name="Picture 7"/>
            <p:cNvPicPr>
              <a:picLocks noChangeAspect="1"/>
            </p:cNvPicPr>
            <p:nvPr/>
          </p:nvPicPr>
          <p:blipFill>
            <a:blip r:embed="rId1"/>
            <a:stretch>
              <a:fillRect/>
            </a:stretch>
          </p:blipFill>
          <p:spPr>
            <a:xfrm>
              <a:off x="4320" y="6000"/>
              <a:ext cx="3202" cy="1560"/>
            </a:xfrm>
            <a:prstGeom prst="rect">
              <a:avLst/>
            </a:prstGeom>
            <a:noFill/>
            <a:ln w="9525">
              <a:noFill/>
            </a:ln>
          </p:spPr>
        </p:pic>
        <p:pic>
          <p:nvPicPr>
            <p:cNvPr id="9223" name="Picture 8"/>
            <p:cNvPicPr>
              <a:picLocks noChangeAspect="1"/>
            </p:cNvPicPr>
            <p:nvPr/>
          </p:nvPicPr>
          <p:blipFill>
            <a:blip r:embed="rId2"/>
            <a:stretch>
              <a:fillRect/>
            </a:stretch>
          </p:blipFill>
          <p:spPr>
            <a:xfrm>
              <a:off x="11400" y="6120"/>
              <a:ext cx="3240" cy="1635"/>
            </a:xfrm>
            <a:prstGeom prst="rect">
              <a:avLst/>
            </a:prstGeom>
            <a:noFill/>
            <a:ln w="9525">
              <a:noFill/>
            </a:ln>
          </p:spPr>
        </p:pic>
        <p:sp>
          <p:nvSpPr>
            <p:cNvPr id="9224" name="Text Box 9"/>
            <p:cNvSpPr txBox="1"/>
            <p:nvPr/>
          </p:nvSpPr>
          <p:spPr>
            <a:xfrm>
              <a:off x="9109" y="3780"/>
              <a:ext cx="1421" cy="4680"/>
            </a:xfrm>
            <a:prstGeom prst="rect">
              <a:avLst/>
            </a:prstGeom>
            <a:noFill/>
            <a:ln w="9525">
              <a:noFill/>
            </a:ln>
          </p:spPr>
          <p:txBody>
            <a:bodyPr vert="eaVert" anchor="t" anchorCtr="0">
              <a:spAutoFit/>
            </a:bodyPr>
            <a:p>
              <a:r>
                <a:rPr lang="zh-CN" altLang="en-US" sz="7200" b="1" dirty="0">
                  <a:solidFill>
                    <a:srgbClr val="CC0000"/>
                  </a:solidFill>
                  <a:latin typeface="微软雅黑" panose="020B0503020204020204" pitchFamily="34" charset="-122"/>
                  <a:ea typeface="微软雅黑" panose="020B0503020204020204" pitchFamily="34" charset="-122"/>
                </a:rPr>
                <a:t>负  责</a:t>
              </a:r>
              <a:endParaRPr lang="zh-CN" altLang="en-US" sz="7200" b="1" dirty="0">
                <a:solidFill>
                  <a:srgbClr val="CC0000"/>
                </a:solidFill>
                <a:latin typeface="微软雅黑" panose="020B0503020204020204" pitchFamily="34" charset="-122"/>
                <a:ea typeface="微软雅黑" panose="020B0503020204020204" pitchFamily="34" charset="-122"/>
              </a:endParaRPr>
            </a:p>
          </p:txBody>
        </p:sp>
        <p:sp>
          <p:nvSpPr>
            <p:cNvPr id="9225" name="Rectangle 2"/>
            <p:cNvSpPr>
              <a:spLocks noGrp="1"/>
            </p:cNvSpPr>
            <p:nvPr/>
          </p:nvSpPr>
          <p:spPr>
            <a:xfrm>
              <a:off x="3811" y="1665"/>
              <a:ext cx="11160" cy="1095"/>
            </a:xfrm>
            <a:prstGeom prst="rect">
              <a:avLst/>
            </a:prstGeom>
            <a:noFill/>
            <a:ln w="9525">
              <a:noFill/>
            </a:ln>
          </p:spPr>
          <p:txBody>
            <a:bodyPr anchor="ctr" anchorCtr="0"/>
            <a:p>
              <a:pPr algn="ctr"/>
              <a:r>
                <a:rPr lang="zh-CN" altLang="en-US" sz="5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二落实：一岗双责</a:t>
              </a:r>
              <a:endParaRPr lang="zh-CN" altLang="en-US" sz="4000" b="1"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226" name="矩形 35"/>
            <p:cNvSpPr/>
            <p:nvPr/>
          </p:nvSpPr>
          <p:spPr>
            <a:xfrm>
              <a:off x="3436" y="9587"/>
              <a:ext cx="11912" cy="580"/>
            </a:xfrm>
            <a:prstGeom prst="rect">
              <a:avLst/>
            </a:prstGeom>
            <a:noFill/>
            <a:ln w="9525">
              <a:noFill/>
            </a:ln>
          </p:spPr>
          <p:txBody>
            <a:bodyPr wrap="square" anchor="t" anchorCtr="0">
              <a:spAutoFit/>
            </a:bodyPr>
            <a:p>
              <a:pPr algn="ctr"/>
              <a:r>
                <a:rPr lang="zh-CN" altLang="en-US" b="1" dirty="0">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必须落实安全生产“一岗双责”</a:t>
              </a:r>
              <a:r>
                <a:rPr lang="zh-CN" altLang="en-US" b="1" dirty="0">
                  <a:latin typeface="微软雅黑" panose="020B0503020204020204" pitchFamily="34" charset="-122"/>
                  <a:ea typeface="微软雅黑" panose="020B0503020204020204" pitchFamily="34" charset="-122"/>
                </a:rPr>
                <a:t>，所有领导班子成员对分管范围内安全生产工作承担相应职责。</a:t>
              </a:r>
              <a:endParaRPr lang="zh-CN" altLang="en-US" b="1" dirty="0">
                <a:latin typeface="微软雅黑" panose="020B0503020204020204" pitchFamily="34" charset="-122"/>
                <a:ea typeface="微软雅黑" panose="020B0503020204020204" pitchFamily="34" charset="-122"/>
              </a:endParaRPr>
            </a:p>
          </p:txBody>
        </p:sp>
      </p:grpSp>
      <p:sp>
        <p:nvSpPr>
          <p:cNvPr id="9227" name="矩形 58"/>
          <p:cNvSpPr/>
          <p:nvPr/>
        </p:nvSpPr>
        <p:spPr>
          <a:xfrm>
            <a:off x="2774950" y="139700"/>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1"/>
          <p:cNvGrpSpPr/>
          <p:nvPr/>
        </p:nvGrpSpPr>
        <p:grpSpPr>
          <a:xfrm>
            <a:off x="827088" y="996950"/>
            <a:ext cx="10842625" cy="4864100"/>
            <a:chOff x="2802" y="1540"/>
            <a:chExt cx="13920" cy="7602"/>
          </a:xfrm>
        </p:grpSpPr>
        <p:sp>
          <p:nvSpPr>
            <p:cNvPr id="10242" name="Rectangle 2"/>
            <p:cNvSpPr txBox="1"/>
            <p:nvPr/>
          </p:nvSpPr>
          <p:spPr>
            <a:xfrm>
              <a:off x="3360" y="8160"/>
              <a:ext cx="12960" cy="982"/>
            </a:xfrm>
            <a:prstGeom prst="rect">
              <a:avLst/>
            </a:prstGeom>
            <a:noFill/>
            <a:ln w="9525">
              <a:noFill/>
            </a:ln>
          </p:spPr>
          <p:txBody>
            <a:bodyPr anchor="t" anchorCtr="0"/>
            <a:p>
              <a:pPr algn="ctr" eaLnBrk="0" hangingPunct="0"/>
              <a:r>
                <a:rPr lang="zh-CN" altLang="en-US" sz="4000" dirty="0">
                  <a:solidFill>
                    <a:srgbClr val="FF0000"/>
                  </a:solidFill>
                  <a:latin typeface="微软雅黑" panose="020B0503020204020204" pitchFamily="34" charset="-122"/>
                  <a:ea typeface="微软雅黑" panose="020B0503020204020204" pitchFamily="34" charset="-122"/>
                </a:rPr>
                <a:t>安全生产委员会</a:t>
              </a:r>
              <a:endParaRPr lang="zh-CN" altLang="en-US" sz="4000" dirty="0">
                <a:solidFill>
                  <a:srgbClr val="FF0000"/>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5280" y="3155"/>
            <a:ext cx="8617" cy="47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56" name="Freeform 16"/>
            <p:cNvSpPr/>
            <p:nvPr/>
          </p:nvSpPr>
          <p:spPr>
            <a:xfrm rot="10200000">
              <a:off x="10439" y="2795"/>
              <a:ext cx="4137" cy="2140"/>
            </a:xfrm>
            <a:custGeom>
              <a:avLst/>
              <a:gdLst/>
              <a:ahLst/>
              <a:cxnLst>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63" h="37">
                  <a:moveTo>
                    <a:pt x="22" y="1"/>
                  </a:moveTo>
                  <a:cubicBezTo>
                    <a:pt x="20" y="0"/>
                    <a:pt x="18" y="0"/>
                    <a:pt x="16" y="0"/>
                  </a:cubicBezTo>
                  <a:cubicBezTo>
                    <a:pt x="11" y="0"/>
                    <a:pt x="8" y="1"/>
                    <a:pt x="5" y="4"/>
                  </a:cubicBezTo>
                  <a:cubicBezTo>
                    <a:pt x="2" y="7"/>
                    <a:pt x="0" y="12"/>
                    <a:pt x="0" y="18"/>
                  </a:cubicBezTo>
                  <a:cubicBezTo>
                    <a:pt x="0" y="25"/>
                    <a:pt x="2" y="30"/>
                    <a:pt x="5" y="33"/>
                  </a:cubicBezTo>
                  <a:cubicBezTo>
                    <a:pt x="7" y="36"/>
                    <a:pt x="11" y="37"/>
                    <a:pt x="16" y="37"/>
                  </a:cubicBezTo>
                  <a:cubicBezTo>
                    <a:pt x="16" y="37"/>
                    <a:pt x="16" y="37"/>
                    <a:pt x="16" y="37"/>
                  </a:cubicBezTo>
                  <a:cubicBezTo>
                    <a:pt x="33" y="37"/>
                    <a:pt x="57" y="22"/>
                    <a:pt x="63" y="18"/>
                  </a:cubicBezTo>
                  <a:cubicBezTo>
                    <a:pt x="58" y="15"/>
                    <a:pt x="38" y="3"/>
                    <a:pt x="22" y="1"/>
                  </a:cubicBezTo>
                  <a:close/>
                </a:path>
              </a:pathLst>
            </a:custGeom>
            <a:solidFill>
              <a:schemeClr val="folHlink"/>
            </a:solidFill>
            <a:ln w="9525">
              <a:noFill/>
            </a:ln>
          </p:spPr>
          <p:txBody>
            <a:bodyPr/>
            <a:p>
              <a:endParaRPr lang="zh-CN" altLang="en-US"/>
            </a:p>
          </p:txBody>
        </p:sp>
        <p:sp>
          <p:nvSpPr>
            <p:cNvPr id="10257" name="Text Box 17"/>
            <p:cNvSpPr txBox="1"/>
            <p:nvPr/>
          </p:nvSpPr>
          <p:spPr>
            <a:xfrm>
              <a:off x="11795" y="3313"/>
              <a:ext cx="2685" cy="1105"/>
            </a:xfrm>
            <a:prstGeom prst="rect">
              <a:avLst/>
            </a:prstGeom>
            <a:noFill/>
            <a:ln w="9525">
              <a:noFill/>
            </a:ln>
          </p:spPr>
          <p:txBody>
            <a:bodyPr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董事长</a:t>
              </a:r>
              <a:endParaRPr lang="zh-CN" altLang="en-US" sz="2000" b="1"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chemeClr val="bg1"/>
                  </a:solidFill>
                  <a:latin typeface="微软雅黑" panose="020B0503020204020204" pitchFamily="34" charset="-122"/>
                  <a:ea typeface="微软雅黑" panose="020B0503020204020204" pitchFamily="34" charset="-122"/>
                </a:rPr>
                <a:t>或总经理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258" name="Rectangle 2"/>
            <p:cNvSpPr>
              <a:spLocks noGrp="1"/>
            </p:cNvSpPr>
            <p:nvPr/>
          </p:nvSpPr>
          <p:spPr>
            <a:xfrm>
              <a:off x="2802" y="1540"/>
              <a:ext cx="13920" cy="767"/>
            </a:xfrm>
            <a:prstGeom prst="rect">
              <a:avLst/>
            </a:prstGeom>
            <a:noFill/>
            <a:ln w="9525">
              <a:noFill/>
            </a:ln>
          </p:spPr>
          <p:txBody>
            <a:bodyPr anchor="ctr" anchorCtr="0"/>
            <a:p>
              <a:pPr algn="ctr"/>
              <a:r>
                <a:rPr lang="zh-CN" altLang="en-US" sz="48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三落实：安全生产组织领导机构</a:t>
              </a:r>
              <a:endParaRPr lang="zh-CN" altLang="en-US" sz="48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0259" name="矩形 36"/>
          <p:cNvSpPr/>
          <p:nvPr/>
        </p:nvSpPr>
        <p:spPr>
          <a:xfrm>
            <a:off x="635000" y="6169025"/>
            <a:ext cx="10642600" cy="368300"/>
          </a:xfrm>
          <a:prstGeom prst="rect">
            <a:avLst/>
          </a:prstGeom>
          <a:noFill/>
          <a:ln w="9525">
            <a:noFill/>
          </a:ln>
        </p:spPr>
        <p:txBody>
          <a:bodyPr wrap="square" anchor="t" anchorCtr="0">
            <a:spAutoFit/>
          </a:bodyPr>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必须落实安全生产组织领导机构</a:t>
            </a:r>
            <a:r>
              <a:rPr lang="zh-CN" altLang="en-US" b="1" dirty="0">
                <a:latin typeface="微软雅黑" panose="020B0503020204020204" pitchFamily="34" charset="-122"/>
                <a:ea typeface="微软雅黑" panose="020B0503020204020204" pitchFamily="34" charset="-122"/>
              </a:rPr>
              <a:t>，成立安全生产委员会，由董事长或总经理担任主任。</a:t>
            </a:r>
            <a:endParaRPr lang="zh-CN" altLang="en-US" b="1" dirty="0">
              <a:latin typeface="微软雅黑" panose="020B0503020204020204" pitchFamily="34" charset="-122"/>
              <a:ea typeface="微软雅黑" panose="020B0503020204020204" pitchFamily="34" charset="-122"/>
            </a:endParaRPr>
          </a:p>
        </p:txBody>
      </p:sp>
      <p:sp>
        <p:nvSpPr>
          <p:cNvPr id="10260" name="矩形 58"/>
          <p:cNvSpPr/>
          <p:nvPr/>
        </p:nvSpPr>
        <p:spPr>
          <a:xfrm>
            <a:off x="2927350" y="117475"/>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
          <p:cNvGrpSpPr/>
          <p:nvPr/>
        </p:nvGrpSpPr>
        <p:grpSpPr>
          <a:xfrm>
            <a:off x="1011238" y="1125538"/>
            <a:ext cx="10539412" cy="4813300"/>
            <a:chOff x="4157" y="1445"/>
            <a:chExt cx="11138" cy="7908"/>
          </a:xfrm>
        </p:grpSpPr>
        <p:sp>
          <p:nvSpPr>
            <p:cNvPr id="11266" name="AutoShape 4"/>
            <p:cNvSpPr/>
            <p:nvPr/>
          </p:nvSpPr>
          <p:spPr>
            <a:xfrm>
              <a:off x="4157" y="3017"/>
              <a:ext cx="10912" cy="4762"/>
            </a:xfrm>
            <a:prstGeom prst="roundRect">
              <a:avLst>
                <a:gd name="adj" fmla="val 9144"/>
              </a:avLst>
            </a:prstGeom>
            <a:solidFill>
              <a:schemeClr val="bg1"/>
            </a:solidFill>
            <a:ln w="28575" cap="flat" cmpd="sng">
              <a:solidFill>
                <a:srgbClr val="606060"/>
              </a:solidFill>
              <a:prstDash val="solid"/>
              <a:round/>
              <a:headEnd type="none" w="med" len="med"/>
              <a:tailEnd type="none" w="med" len="med"/>
            </a:ln>
          </p:spPr>
          <p:txBody>
            <a:bodyPr wrap="none" anchor="ctr" anchorCtr="0"/>
            <a:p>
              <a:pPr algn="ctr"/>
              <a:r>
                <a:rPr lang="en-US" altLang="zh-CN" dirty="0">
                  <a:solidFill>
                    <a:srgbClr val="000000"/>
                  </a:solidFill>
                  <a:latin typeface="微软雅黑" panose="020B0503020204020204" pitchFamily="34" charset="-122"/>
                  <a:ea typeface="微软雅黑" panose="020B0503020204020204" pitchFamily="34" charset="-122"/>
                </a:rPr>
                <a:t>                           </a:t>
              </a: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11267" name="矩形 2"/>
            <p:cNvSpPr/>
            <p:nvPr/>
          </p:nvSpPr>
          <p:spPr>
            <a:xfrm>
              <a:off x="4157" y="1445"/>
              <a:ext cx="10912" cy="892"/>
            </a:xfrm>
            <a:prstGeom prst="rect">
              <a:avLst/>
            </a:prstGeom>
            <a:solidFill>
              <a:srgbClr val="0070C0"/>
            </a:solidFill>
            <a:ln w="9525">
              <a:noFill/>
            </a:ln>
          </p:spPr>
          <p:txBody>
            <a:bodyPr anchor="t" anchorCtr="0"/>
            <a:p>
              <a:endParaRPr lang="zh-CN" altLang="en-US" dirty="0">
                <a:latin typeface="微软雅黑" panose="020B0503020204020204" pitchFamily="34" charset="-122"/>
                <a:ea typeface="微软雅黑" panose="020B0503020204020204" pitchFamily="34" charset="-122"/>
              </a:endParaRPr>
            </a:p>
          </p:txBody>
        </p:sp>
        <p:sp>
          <p:nvSpPr>
            <p:cNvPr id="11268" name="矩形 1"/>
            <p:cNvSpPr/>
            <p:nvPr/>
          </p:nvSpPr>
          <p:spPr>
            <a:xfrm>
              <a:off x="6610" y="1528"/>
              <a:ext cx="7200" cy="756"/>
            </a:xfrm>
            <a:prstGeom prst="rect">
              <a:avLst/>
            </a:prstGeom>
            <a:noFill/>
            <a:ln w="9525">
              <a:noFill/>
            </a:ln>
          </p:spPr>
          <p:txBody>
            <a:bodyPr anchor="t" anchorCtr="0">
              <a:spAutoFit/>
            </a:bodyPr>
            <a:p>
              <a:r>
                <a:rPr lang="zh-CN" altLang="en-US" sz="2400" b="1" dirty="0">
                  <a:solidFill>
                    <a:schemeClr val="bg1"/>
                  </a:solidFill>
                  <a:latin typeface="微软雅黑" panose="020B0503020204020204" pitchFamily="34" charset="-122"/>
                  <a:ea typeface="微软雅黑" panose="020B0503020204020204" pitchFamily="34" charset="-122"/>
                </a:rPr>
                <a:t>公司安委会组织机构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269" name="矩形 2"/>
            <p:cNvSpPr/>
            <p:nvPr/>
          </p:nvSpPr>
          <p:spPr>
            <a:xfrm>
              <a:off x="9260" y="8748"/>
              <a:ext cx="3403" cy="605"/>
            </a:xfrm>
            <a:prstGeom prst="rect">
              <a:avLst/>
            </a:prstGeom>
            <a:noFill/>
            <a:ln w="9525">
              <a:noFill/>
            </a:ln>
          </p:spPr>
          <p:txBody>
            <a:bodyPr anchor="t" anchorCtr="0">
              <a:spAutoFit/>
            </a:bodyPr>
            <a:p>
              <a:r>
                <a:rPr lang="zh-CN" altLang="en-US" b="1" dirty="0">
                  <a:latin typeface="微软雅黑" panose="020B0503020204020204" pitchFamily="34" charset="-122"/>
                  <a:ea typeface="微软雅黑" panose="020B0503020204020204" pitchFamily="34" charset="-122"/>
                </a:rPr>
                <a:t>安全保卫部部长 </a:t>
              </a:r>
              <a:endParaRPr lang="zh-CN" altLang="en-US" b="1" dirty="0">
                <a:latin typeface="微软雅黑" panose="020B0503020204020204" pitchFamily="34" charset="-122"/>
                <a:ea typeface="微软雅黑" panose="020B0503020204020204" pitchFamily="34" charset="-122"/>
              </a:endParaRPr>
            </a:p>
          </p:txBody>
        </p:sp>
        <p:sp>
          <p:nvSpPr>
            <p:cNvPr id="11270" name="矩形 3"/>
            <p:cNvSpPr/>
            <p:nvPr/>
          </p:nvSpPr>
          <p:spPr>
            <a:xfrm>
              <a:off x="4598" y="3458"/>
              <a:ext cx="1715" cy="605"/>
            </a:xfrm>
            <a:prstGeom prst="rect">
              <a:avLst/>
            </a:prstGeom>
            <a:noFill/>
            <a:ln w="9525">
              <a:noFill/>
            </a:ln>
          </p:spPr>
          <p:txBody>
            <a:bodyPr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主任：</a:t>
              </a:r>
              <a:endParaRPr lang="zh-CN" altLang="en-US" b="1" dirty="0">
                <a:latin typeface="微软雅黑" panose="020B0503020204020204" pitchFamily="34" charset="-122"/>
                <a:ea typeface="微软雅黑" panose="020B0503020204020204" pitchFamily="34" charset="-122"/>
              </a:endParaRPr>
            </a:p>
          </p:txBody>
        </p:sp>
        <p:sp>
          <p:nvSpPr>
            <p:cNvPr id="11271" name="矩形 4"/>
            <p:cNvSpPr/>
            <p:nvPr/>
          </p:nvSpPr>
          <p:spPr>
            <a:xfrm>
              <a:off x="7470" y="3458"/>
              <a:ext cx="7243" cy="605"/>
            </a:xfrm>
            <a:prstGeom prst="rect">
              <a:avLst/>
            </a:prstGeom>
            <a:noFill/>
            <a:ln w="9525">
              <a:noFill/>
            </a:ln>
          </p:spPr>
          <p:txBody>
            <a:bodyPr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八钢公司董事长</a:t>
              </a:r>
              <a:endParaRPr lang="zh-CN" altLang="en-US" b="1" dirty="0">
                <a:latin typeface="微软雅黑" panose="020B0503020204020204" pitchFamily="34" charset="-122"/>
                <a:ea typeface="微软雅黑" panose="020B0503020204020204" pitchFamily="34" charset="-122"/>
              </a:endParaRPr>
            </a:p>
          </p:txBody>
        </p:sp>
        <p:sp>
          <p:nvSpPr>
            <p:cNvPr id="11272" name="矩形 5"/>
            <p:cNvSpPr/>
            <p:nvPr/>
          </p:nvSpPr>
          <p:spPr>
            <a:xfrm>
              <a:off x="4598" y="4323"/>
              <a:ext cx="2448"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常务副主任：</a:t>
              </a:r>
              <a:endParaRPr lang="zh-CN" altLang="en-US" b="1" dirty="0">
                <a:solidFill>
                  <a:srgbClr val="000000"/>
                </a:solidFill>
                <a:latin typeface="微软雅黑" panose="020B0503020204020204" pitchFamily="34" charset="-122"/>
                <a:ea typeface="微软雅黑" panose="020B0503020204020204" pitchFamily="34" charset="-122"/>
              </a:endParaRPr>
            </a:p>
          </p:txBody>
        </p:sp>
        <p:sp>
          <p:nvSpPr>
            <p:cNvPr id="11273" name="矩形 6"/>
            <p:cNvSpPr/>
            <p:nvPr/>
          </p:nvSpPr>
          <p:spPr>
            <a:xfrm>
              <a:off x="7470" y="4323"/>
              <a:ext cx="1368"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总经理</a:t>
              </a:r>
              <a:endParaRPr lang="zh-CN" altLang="en-US" b="1" dirty="0">
                <a:latin typeface="微软雅黑" panose="020B0503020204020204" pitchFamily="34" charset="-122"/>
                <a:ea typeface="微软雅黑" panose="020B0503020204020204" pitchFamily="34" charset="-122"/>
              </a:endParaRPr>
            </a:p>
          </p:txBody>
        </p:sp>
        <p:sp>
          <p:nvSpPr>
            <p:cNvPr id="11274" name="矩形 7"/>
            <p:cNvSpPr/>
            <p:nvPr/>
          </p:nvSpPr>
          <p:spPr>
            <a:xfrm>
              <a:off x="4598" y="5328"/>
              <a:ext cx="1728"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副主任：</a:t>
              </a:r>
              <a:endParaRPr lang="zh-CN" altLang="en-US" b="1" dirty="0">
                <a:latin typeface="微软雅黑" panose="020B0503020204020204" pitchFamily="34" charset="-122"/>
                <a:ea typeface="微软雅黑" panose="020B0503020204020204" pitchFamily="34" charset="-122"/>
              </a:endParaRPr>
            </a:p>
          </p:txBody>
        </p:sp>
        <p:sp>
          <p:nvSpPr>
            <p:cNvPr id="11275" name="矩形 8"/>
            <p:cNvSpPr/>
            <p:nvPr/>
          </p:nvSpPr>
          <p:spPr>
            <a:xfrm>
              <a:off x="7470" y="5110"/>
              <a:ext cx="5193" cy="1060"/>
            </a:xfrm>
            <a:prstGeom prst="rect">
              <a:avLst/>
            </a:prstGeom>
            <a:noFill/>
            <a:ln w="9525">
              <a:noFill/>
            </a:ln>
          </p:spPr>
          <p:txBody>
            <a:bodyPr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分管安全生产的副总经理</a:t>
              </a:r>
              <a:endParaRPr lang="en-US" altLang="zh-CN" b="1" dirty="0">
                <a:solidFill>
                  <a:srgbClr val="000000"/>
                </a:solidFill>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八钢公司工会主席 </a:t>
              </a:r>
              <a:endParaRPr lang="zh-CN" altLang="en-US" b="1" dirty="0">
                <a:latin typeface="微软雅黑" panose="020B0503020204020204" pitchFamily="34" charset="-122"/>
                <a:ea typeface="微软雅黑" panose="020B0503020204020204" pitchFamily="34" charset="-122"/>
              </a:endParaRPr>
            </a:p>
          </p:txBody>
        </p:sp>
        <p:sp>
          <p:nvSpPr>
            <p:cNvPr id="11276" name="矩形 9"/>
            <p:cNvSpPr/>
            <p:nvPr/>
          </p:nvSpPr>
          <p:spPr>
            <a:xfrm>
              <a:off x="4598" y="6450"/>
              <a:ext cx="1475"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成 员：</a:t>
              </a:r>
              <a:endParaRPr lang="zh-CN" altLang="en-US" b="1" dirty="0">
                <a:latin typeface="微软雅黑" panose="020B0503020204020204" pitchFamily="34" charset="-122"/>
                <a:ea typeface="微软雅黑" panose="020B0503020204020204" pitchFamily="34" charset="-122"/>
              </a:endParaRPr>
            </a:p>
          </p:txBody>
        </p:sp>
        <p:sp>
          <p:nvSpPr>
            <p:cNvPr id="11277" name="矩形 10"/>
            <p:cNvSpPr/>
            <p:nvPr/>
          </p:nvSpPr>
          <p:spPr>
            <a:xfrm>
              <a:off x="7470" y="6230"/>
              <a:ext cx="7825" cy="1515"/>
            </a:xfrm>
            <a:prstGeom prst="rect">
              <a:avLst/>
            </a:prstGeom>
            <a:noFill/>
            <a:ln w="9525">
              <a:noFill/>
            </a:ln>
          </p:spPr>
          <p:txBody>
            <a:bodyPr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公司其他领导及公司所属各部门、各单位安全生产主要负责人及工会代表、从业人员代表</a:t>
              </a:r>
              <a:endParaRPr lang="zh-CN" altLang="en-US" b="1" dirty="0">
                <a:solidFill>
                  <a:srgbClr val="000000"/>
                </a:solidFill>
                <a:latin typeface="微软雅黑" panose="020B0503020204020204" pitchFamily="34" charset="-122"/>
                <a:ea typeface="微软雅黑" panose="020B0503020204020204" pitchFamily="34" charset="-122"/>
              </a:endParaRPr>
            </a:p>
            <a:p>
              <a:r>
                <a:rPr lang="zh-CN" altLang="en-US" b="1" dirty="0">
                  <a:solidFill>
                    <a:srgbClr val="000000"/>
                  </a:solidFill>
                  <a:latin typeface="微软雅黑" panose="020B0503020204020204" pitchFamily="34" charset="-122"/>
                  <a:ea typeface="微软雅黑" panose="020B0503020204020204" pitchFamily="34" charset="-122"/>
                </a:rPr>
                <a:t>（</a:t>
              </a:r>
              <a:r>
                <a:rPr lang="en-US" altLang="zh-CN" sz="1600" b="1" dirty="0">
                  <a:solidFill>
                    <a:srgbClr val="0070C0"/>
                  </a:solidFill>
                  <a:latin typeface="微软雅黑" panose="020B0503020204020204" pitchFamily="34" charset="-122"/>
                  <a:ea typeface="微软雅黑" panose="020B0503020204020204" pitchFamily="34" charset="-122"/>
                </a:rPr>
                <a:t>11</a:t>
              </a:r>
              <a:r>
                <a:rPr lang="zh-CN" altLang="en-US" sz="1600" b="1" dirty="0">
                  <a:solidFill>
                    <a:srgbClr val="0070C0"/>
                  </a:solidFill>
                  <a:latin typeface="微软雅黑" panose="020B0503020204020204" pitchFamily="34" charset="-122"/>
                  <a:ea typeface="微软雅黑" panose="020B0503020204020204" pitchFamily="34" charset="-122"/>
                </a:rPr>
                <a:t>个部门，</a:t>
              </a:r>
              <a:r>
                <a:rPr lang="en-US" altLang="zh-CN" sz="1600" b="1" dirty="0">
                  <a:solidFill>
                    <a:srgbClr val="0070C0"/>
                  </a:solidFill>
                  <a:latin typeface="微软雅黑" panose="020B0503020204020204" pitchFamily="34" charset="-122"/>
                  <a:ea typeface="微软雅黑" panose="020B0503020204020204" pitchFamily="34" charset="-122"/>
                </a:rPr>
                <a:t>20</a:t>
              </a:r>
              <a:r>
                <a:rPr lang="zh-CN" altLang="en-US" sz="1600" b="1" dirty="0">
                  <a:solidFill>
                    <a:srgbClr val="0070C0"/>
                  </a:solidFill>
                  <a:latin typeface="微软雅黑" panose="020B0503020204020204" pitchFamily="34" charset="-122"/>
                  <a:ea typeface="微软雅黑" panose="020B0503020204020204" pitchFamily="34" charset="-122"/>
                </a:rPr>
                <a:t>个子分公司、中心、厂、事业部</a:t>
              </a:r>
              <a:r>
                <a:rPr lang="zh-CN" altLang="en-US" b="1" dirty="0">
                  <a:solidFill>
                    <a:srgbClr val="000000"/>
                  </a:solidFill>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11278" name="矩形 11"/>
            <p:cNvSpPr/>
            <p:nvPr/>
          </p:nvSpPr>
          <p:spPr>
            <a:xfrm>
              <a:off x="4538" y="8008"/>
              <a:ext cx="4522" cy="605"/>
            </a:xfrm>
            <a:prstGeom prst="rect">
              <a:avLst/>
            </a:prstGeom>
            <a:noFill/>
            <a:ln w="9525">
              <a:noFill/>
            </a:ln>
          </p:spPr>
          <p:txBody>
            <a:bodyPr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安委会办公室（常设）：</a:t>
              </a:r>
              <a:endParaRPr lang="zh-CN" altLang="en-US" b="1" dirty="0">
                <a:latin typeface="微软雅黑" panose="020B0503020204020204" pitchFamily="34" charset="-122"/>
                <a:ea typeface="微软雅黑" panose="020B0503020204020204" pitchFamily="34" charset="-122"/>
              </a:endParaRPr>
            </a:p>
          </p:txBody>
        </p:sp>
        <p:sp>
          <p:nvSpPr>
            <p:cNvPr id="11279" name="矩形 12"/>
            <p:cNvSpPr/>
            <p:nvPr/>
          </p:nvSpPr>
          <p:spPr>
            <a:xfrm>
              <a:off x="9260" y="8008"/>
              <a:ext cx="2088"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安全保卫部</a:t>
              </a:r>
              <a:endParaRPr lang="zh-CN" altLang="en-US" b="1" dirty="0">
                <a:latin typeface="微软雅黑" panose="020B0503020204020204" pitchFamily="34" charset="-122"/>
                <a:ea typeface="微软雅黑" panose="020B0503020204020204" pitchFamily="34" charset="-122"/>
              </a:endParaRPr>
            </a:p>
          </p:txBody>
        </p:sp>
        <p:sp>
          <p:nvSpPr>
            <p:cNvPr id="11280" name="矩形 13"/>
            <p:cNvSpPr/>
            <p:nvPr/>
          </p:nvSpPr>
          <p:spPr>
            <a:xfrm>
              <a:off x="4538" y="8748"/>
              <a:ext cx="3528" cy="605"/>
            </a:xfrm>
            <a:prstGeom prst="rect">
              <a:avLst/>
            </a:prstGeom>
            <a:noFill/>
            <a:ln w="9525">
              <a:noFill/>
            </a:ln>
          </p:spPr>
          <p:txBody>
            <a:bodyPr wrap="square" anchor="t" anchorCtr="0">
              <a:spAutoFit/>
            </a:bodyPr>
            <a:p>
              <a:r>
                <a:rPr lang="zh-CN" altLang="en-US" b="1" dirty="0">
                  <a:solidFill>
                    <a:srgbClr val="000000"/>
                  </a:solidFill>
                  <a:latin typeface="微软雅黑" panose="020B0503020204020204" pitchFamily="34" charset="-122"/>
                  <a:ea typeface="微软雅黑" panose="020B0503020204020204" pitchFamily="34" charset="-122"/>
                </a:rPr>
                <a:t>安委会办公室主任：</a:t>
              </a:r>
              <a:endParaRPr lang="zh-CN" altLang="en-US" dirty="0">
                <a:latin typeface="微软雅黑" panose="020B0503020204020204" pitchFamily="34" charset="-122"/>
                <a:ea typeface="微软雅黑" panose="020B0503020204020204" pitchFamily="34" charset="-122"/>
              </a:endParaRPr>
            </a:p>
          </p:txBody>
        </p:sp>
      </p:grpSp>
      <p:sp>
        <p:nvSpPr>
          <p:cNvPr id="11281" name="矩形 58"/>
          <p:cNvSpPr/>
          <p:nvPr/>
        </p:nvSpPr>
        <p:spPr>
          <a:xfrm>
            <a:off x="2774950" y="117475"/>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Group 22"/>
          <p:cNvGrpSpPr/>
          <p:nvPr/>
        </p:nvGrpSpPr>
        <p:grpSpPr>
          <a:xfrm>
            <a:off x="4114800" y="3208338"/>
            <a:ext cx="4114800" cy="1447800"/>
            <a:chOff x="0" y="0"/>
            <a:chExt cx="1959" cy="629"/>
          </a:xfrm>
        </p:grpSpPr>
        <p:sp>
          <p:nvSpPr>
            <p:cNvPr id="12290" name="Oval 23"/>
            <p:cNvSpPr/>
            <p:nvPr/>
          </p:nvSpPr>
          <p:spPr>
            <a:xfrm>
              <a:off x="1" y="48"/>
              <a:ext cx="1958" cy="581"/>
            </a:xfrm>
            <a:prstGeom prst="ellipse">
              <a:avLst/>
            </a:prstGeom>
            <a:gradFill rotWithShape="1">
              <a:gsLst>
                <a:gs pos="0">
                  <a:srgbClr val="575757"/>
                </a:gs>
                <a:gs pos="50000">
                  <a:srgbClr val="C0C0C0"/>
                </a:gs>
                <a:gs pos="100000">
                  <a:srgbClr val="575757"/>
                </a:gs>
              </a:gsLst>
              <a:lin ang="0" scaled="1"/>
              <a:tileRect/>
            </a:gra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12291" name="Oval 24"/>
            <p:cNvSpPr/>
            <p:nvPr/>
          </p:nvSpPr>
          <p:spPr>
            <a:xfrm>
              <a:off x="0" y="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grpSp>
      <p:sp>
        <p:nvSpPr>
          <p:cNvPr id="12292" name="Rectangle 5"/>
          <p:cNvSpPr>
            <a:spLocks noGrp="1"/>
          </p:cNvSpPr>
          <p:nvPr/>
        </p:nvSpPr>
        <p:spPr>
          <a:xfrm>
            <a:off x="2238375" y="4654550"/>
            <a:ext cx="8229600" cy="806450"/>
          </a:xfrm>
          <a:prstGeom prst="rect">
            <a:avLst/>
          </a:prstGeom>
          <a:noFill/>
          <a:ln w="9525">
            <a:noFill/>
          </a:ln>
        </p:spPr>
        <p:txBody>
          <a:bodyPr anchor="ctr" anchorCtr="0"/>
          <a:p>
            <a:pPr algn="ctr" eaLnBrk="0" hangingPunct="0"/>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安全生产管理机构</a:t>
            </a:r>
            <a:endPar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Group 26"/>
          <p:cNvGrpSpPr/>
          <p:nvPr/>
        </p:nvGrpSpPr>
        <p:grpSpPr>
          <a:xfrm>
            <a:off x="7086600" y="1989138"/>
            <a:ext cx="790575" cy="1976437"/>
            <a:chOff x="0" y="0"/>
            <a:chExt cx="498" cy="1245"/>
          </a:xfrm>
        </p:grpSpPr>
        <p:sp>
          <p:nvSpPr>
            <p:cNvPr id="12294" name="Freeform 27"/>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9525">
              <a:noFill/>
            </a:ln>
          </p:spPr>
          <p:txBody>
            <a:bodyPr/>
            <a:p>
              <a:endParaRPr lang="zh-CN" altLang="en-US"/>
            </a:p>
          </p:txBody>
        </p:sp>
        <p:sp>
          <p:nvSpPr>
            <p:cNvPr id="12295" name="Freeform 28"/>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9525">
              <a:noFill/>
            </a:ln>
          </p:spPr>
          <p:txBody>
            <a:bodyPr/>
            <a:p>
              <a:endParaRPr lang="zh-CN" altLang="en-US"/>
            </a:p>
          </p:txBody>
        </p:sp>
      </p:grpSp>
      <p:grpSp>
        <p:nvGrpSpPr>
          <p:cNvPr id="12296" name="Group 8"/>
          <p:cNvGrpSpPr/>
          <p:nvPr/>
        </p:nvGrpSpPr>
        <p:grpSpPr>
          <a:xfrm>
            <a:off x="4419600" y="1989138"/>
            <a:ext cx="790575" cy="1976437"/>
            <a:chOff x="0" y="0"/>
            <a:chExt cx="498" cy="1245"/>
          </a:xfrm>
        </p:grpSpPr>
        <p:sp>
          <p:nvSpPr>
            <p:cNvPr id="12297" name="Freeform 9"/>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folHlink"/>
            </a:solidFill>
            <a:ln w="9525">
              <a:noFill/>
            </a:ln>
          </p:spPr>
          <p:txBody>
            <a:bodyPr/>
            <a:p>
              <a:endParaRPr lang="zh-CN" altLang="en-US"/>
            </a:p>
          </p:txBody>
        </p:sp>
        <p:sp>
          <p:nvSpPr>
            <p:cNvPr id="12298" name="Freeform 10"/>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folHlink"/>
            </a:solidFill>
            <a:ln w="9525">
              <a:noFill/>
            </a:ln>
          </p:spPr>
          <p:txBody>
            <a:bodyPr/>
            <a:p>
              <a:endParaRPr lang="zh-CN" altLang="en-US"/>
            </a:p>
          </p:txBody>
        </p:sp>
      </p:grpSp>
      <p:grpSp>
        <p:nvGrpSpPr>
          <p:cNvPr id="12299" name="Group 17"/>
          <p:cNvGrpSpPr/>
          <p:nvPr/>
        </p:nvGrpSpPr>
        <p:grpSpPr>
          <a:xfrm>
            <a:off x="5791200" y="1989138"/>
            <a:ext cx="790575" cy="1976437"/>
            <a:chOff x="0" y="0"/>
            <a:chExt cx="498" cy="1245"/>
          </a:xfrm>
        </p:grpSpPr>
        <p:sp>
          <p:nvSpPr>
            <p:cNvPr id="12300" name="Freeform 18"/>
            <p:cNvSpPr/>
            <p:nvPr/>
          </p:nvSpPr>
          <p:spPr>
            <a:xfrm>
              <a:off x="121" y="0"/>
              <a:ext cx="233" cy="254"/>
            </a:xfrm>
            <a:custGeom>
              <a:avLst/>
              <a:gdLst/>
              <a:ahLst/>
              <a:cxnLst>
                <a:cxn ang="0">
                  <a:pos x="9" y="0"/>
                </a:cxn>
                <a:cxn ang="0">
                  <a:pos x="10" y="3"/>
                </a:cxn>
                <a:cxn ang="0">
                  <a:pos x="12" y="3"/>
                </a:cxn>
                <a:cxn ang="0">
                  <a:pos x="14" y="3"/>
                </a:cxn>
                <a:cxn ang="0">
                  <a:pos x="15" y="3"/>
                </a:cxn>
                <a:cxn ang="0">
                  <a:pos x="16" y="3"/>
                </a:cxn>
                <a:cxn ang="0">
                  <a:pos x="17" y="5"/>
                </a:cxn>
                <a:cxn ang="0">
                  <a:pos x="17" y="7"/>
                </a:cxn>
                <a:cxn ang="0">
                  <a:pos x="17" y="9"/>
                </a:cxn>
                <a:cxn ang="0">
                  <a:pos x="17" y="10"/>
                </a:cxn>
                <a:cxn ang="0">
                  <a:pos x="17" y="12"/>
                </a:cxn>
                <a:cxn ang="0">
                  <a:pos x="16" y="14"/>
                </a:cxn>
                <a:cxn ang="0">
                  <a:pos x="15" y="15"/>
                </a:cxn>
                <a:cxn ang="0">
                  <a:pos x="14" y="16"/>
                </a:cxn>
                <a:cxn ang="0">
                  <a:pos x="12" y="17"/>
                </a:cxn>
                <a:cxn ang="0">
                  <a:pos x="10" y="18"/>
                </a:cxn>
                <a:cxn ang="0">
                  <a:pos x="9" y="18"/>
                </a:cxn>
                <a:cxn ang="0">
                  <a:pos x="7" y="18"/>
                </a:cxn>
                <a:cxn ang="0">
                  <a:pos x="5" y="17"/>
                </a:cxn>
                <a:cxn ang="0">
                  <a:pos x="3" y="16"/>
                </a:cxn>
                <a:cxn ang="0">
                  <a:pos x="3" y="15"/>
                </a:cxn>
                <a:cxn ang="0">
                  <a:pos x="3" y="13"/>
                </a:cxn>
                <a:cxn ang="0">
                  <a:pos x="3" y="10"/>
                </a:cxn>
                <a:cxn ang="0">
                  <a:pos x="0" y="9"/>
                </a:cxn>
                <a:cxn ang="0">
                  <a:pos x="3" y="7"/>
                </a:cxn>
                <a:cxn ang="0">
                  <a:pos x="3" y="5"/>
                </a:cxn>
                <a:cxn ang="0">
                  <a:pos x="3" y="3"/>
                </a:cxn>
                <a:cxn ang="0">
                  <a:pos x="3" y="3"/>
                </a:cxn>
                <a:cxn ang="0">
                  <a:pos x="5" y="3"/>
                </a:cxn>
                <a:cxn ang="0">
                  <a:pos x="7" y="3"/>
                </a:cxn>
                <a:cxn ang="0">
                  <a:pos x="9" y="0"/>
                </a:cxn>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9525">
              <a:noFill/>
            </a:ln>
          </p:spPr>
          <p:txBody>
            <a:bodyPr/>
            <a:p>
              <a:endParaRPr lang="zh-CN" altLang="en-US"/>
            </a:p>
          </p:txBody>
        </p:sp>
        <p:sp>
          <p:nvSpPr>
            <p:cNvPr id="12301" name="Freeform 19"/>
            <p:cNvSpPr/>
            <p:nvPr/>
          </p:nvSpPr>
          <p:spPr>
            <a:xfrm>
              <a:off x="0" y="281"/>
              <a:ext cx="498" cy="964"/>
            </a:xfrm>
            <a:custGeom>
              <a:avLst/>
              <a:gdLst/>
              <a:ahLst/>
              <a:cxnLst>
                <a:cxn ang="0">
                  <a:pos x="4" y="3"/>
                </a:cxn>
                <a:cxn ang="0">
                  <a:pos x="3" y="3"/>
                </a:cxn>
                <a:cxn ang="0">
                  <a:pos x="3" y="4"/>
                </a:cxn>
                <a:cxn ang="0">
                  <a:pos x="0" y="30"/>
                </a:cxn>
                <a:cxn ang="0">
                  <a:pos x="1" y="31"/>
                </a:cxn>
                <a:cxn ang="0">
                  <a:pos x="3" y="31"/>
                </a:cxn>
                <a:cxn ang="0">
                  <a:pos x="3" y="32"/>
                </a:cxn>
                <a:cxn ang="0">
                  <a:pos x="3" y="32"/>
                </a:cxn>
                <a:cxn ang="0">
                  <a:pos x="5" y="32"/>
                </a:cxn>
                <a:cxn ang="0">
                  <a:pos x="6" y="31"/>
                </a:cxn>
                <a:cxn ang="0">
                  <a:pos x="7" y="31"/>
                </a:cxn>
                <a:cxn ang="0">
                  <a:pos x="7" y="30"/>
                </a:cxn>
                <a:cxn ang="0">
                  <a:pos x="7" y="10"/>
                </a:cxn>
                <a:cxn ang="0">
                  <a:pos x="8" y="62"/>
                </a:cxn>
                <a:cxn ang="0">
                  <a:pos x="9" y="62"/>
                </a:cxn>
                <a:cxn ang="0">
                  <a:pos x="9" y="64"/>
                </a:cxn>
                <a:cxn ang="0">
                  <a:pos x="10" y="65"/>
                </a:cxn>
                <a:cxn ang="0">
                  <a:pos x="12" y="65"/>
                </a:cxn>
                <a:cxn ang="0">
                  <a:pos x="14" y="65"/>
                </a:cxn>
                <a:cxn ang="0">
                  <a:pos x="16" y="65"/>
                </a:cxn>
                <a:cxn ang="0">
                  <a:pos x="16" y="62"/>
                </a:cxn>
                <a:cxn ang="0">
                  <a:pos x="17" y="62"/>
                </a:cxn>
                <a:cxn ang="0">
                  <a:pos x="17" y="30"/>
                </a:cxn>
                <a:cxn ang="0">
                  <a:pos x="18" y="30"/>
                </a:cxn>
                <a:cxn ang="0">
                  <a:pos x="18" y="31"/>
                </a:cxn>
                <a:cxn ang="0">
                  <a:pos x="18" y="36"/>
                </a:cxn>
                <a:cxn ang="0">
                  <a:pos x="18" y="39"/>
                </a:cxn>
                <a:cxn ang="0">
                  <a:pos x="18" y="43"/>
                </a:cxn>
                <a:cxn ang="0">
                  <a:pos x="18" y="49"/>
                </a:cxn>
                <a:cxn ang="0">
                  <a:pos x="18" y="54"/>
                </a:cxn>
                <a:cxn ang="0">
                  <a:pos x="18" y="59"/>
                </a:cxn>
                <a:cxn ang="0">
                  <a:pos x="18" y="62"/>
                </a:cxn>
                <a:cxn ang="0">
                  <a:pos x="18" y="62"/>
                </a:cxn>
                <a:cxn ang="0">
                  <a:pos x="19" y="64"/>
                </a:cxn>
                <a:cxn ang="0">
                  <a:pos x="21" y="65"/>
                </a:cxn>
                <a:cxn ang="0">
                  <a:pos x="23" y="65"/>
                </a:cxn>
                <a:cxn ang="0">
                  <a:pos x="24" y="65"/>
                </a:cxn>
                <a:cxn ang="0">
                  <a:pos x="26" y="64"/>
                </a:cxn>
                <a:cxn ang="0">
                  <a:pos x="26" y="62"/>
                </a:cxn>
                <a:cxn ang="0">
                  <a:pos x="27" y="62"/>
                </a:cxn>
                <a:cxn ang="0">
                  <a:pos x="28" y="10"/>
                </a:cxn>
                <a:cxn ang="0">
                  <a:pos x="28" y="30"/>
                </a:cxn>
                <a:cxn ang="0">
                  <a:pos x="28" y="31"/>
                </a:cxn>
                <a:cxn ang="0">
                  <a:pos x="29" y="32"/>
                </a:cxn>
                <a:cxn ang="0">
                  <a:pos x="31" y="32"/>
                </a:cxn>
                <a:cxn ang="0">
                  <a:pos x="32" y="32"/>
                </a:cxn>
                <a:cxn ang="0">
                  <a:pos x="33" y="32"/>
                </a:cxn>
                <a:cxn ang="0">
                  <a:pos x="35" y="31"/>
                </a:cxn>
                <a:cxn ang="0">
                  <a:pos x="35" y="30"/>
                </a:cxn>
                <a:cxn ang="0">
                  <a:pos x="35" y="3"/>
                </a:cxn>
                <a:cxn ang="0">
                  <a:pos x="32" y="3"/>
                </a:cxn>
                <a:cxn ang="0">
                  <a:pos x="31" y="3"/>
                </a:cxn>
                <a:cxn ang="0">
                  <a:pos x="6" y="0"/>
                </a:cxn>
              </a:cxnLst>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9525">
              <a:noFill/>
            </a:ln>
          </p:spPr>
          <p:txBody>
            <a:bodyPr/>
            <a:p>
              <a:endParaRPr lang="zh-CN" altLang="en-US"/>
            </a:p>
          </p:txBody>
        </p:sp>
      </p:grpSp>
      <p:sp>
        <p:nvSpPr>
          <p:cNvPr id="12302" name="Text Box 17"/>
          <p:cNvSpPr txBox="1"/>
          <p:nvPr/>
        </p:nvSpPr>
        <p:spPr>
          <a:xfrm>
            <a:off x="6019800" y="2370138"/>
            <a:ext cx="503238" cy="1752600"/>
          </a:xfrm>
          <a:prstGeom prst="rect">
            <a:avLst/>
          </a:prstGeom>
          <a:noFill/>
          <a:ln w="9525">
            <a:noFill/>
          </a:ln>
        </p:spPr>
        <p:txBody>
          <a:bodyPr anchor="t" anchorCtr="0">
            <a:spAutoFit/>
          </a:bodyPr>
          <a:p>
            <a:r>
              <a:rPr lang="zh-CN" altLang="en-US" b="1" dirty="0">
                <a:latin typeface="微软雅黑" panose="020B0503020204020204" pitchFamily="34" charset="-122"/>
                <a:ea typeface="微软雅黑" panose="020B0503020204020204" pitchFamily="34" charset="-122"/>
              </a:rPr>
              <a:t>专业安全人员</a:t>
            </a:r>
            <a:endParaRPr lang="zh-CN" altLang="en-US" b="1" dirty="0">
              <a:latin typeface="微软雅黑" panose="020B0503020204020204" pitchFamily="34" charset="-122"/>
              <a:ea typeface="微软雅黑" panose="020B0503020204020204" pitchFamily="34" charset="-122"/>
            </a:endParaRPr>
          </a:p>
        </p:txBody>
      </p:sp>
      <p:sp>
        <p:nvSpPr>
          <p:cNvPr id="12303" name="Rectangle 2"/>
          <p:cNvSpPr>
            <a:spLocks noGrp="1"/>
          </p:cNvSpPr>
          <p:nvPr/>
        </p:nvSpPr>
        <p:spPr>
          <a:xfrm>
            <a:off x="1625600" y="1004888"/>
            <a:ext cx="8839200" cy="488950"/>
          </a:xfrm>
          <a:prstGeom prst="rect">
            <a:avLst/>
          </a:prstGeom>
          <a:noFill/>
          <a:ln w="9525">
            <a:noFill/>
          </a:ln>
        </p:spPr>
        <p:txBody>
          <a:bodyPr anchor="ctr" anchorCtr="0"/>
          <a:p>
            <a:pPr algn="ctr"/>
            <a:r>
              <a:rPr lang="zh-CN" altLang="en-US" sz="54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四落实：安全管理力量</a:t>
            </a:r>
            <a:endParaRPr lang="zh-CN" altLang="en-US" sz="5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04" name="矩形 37"/>
          <p:cNvSpPr/>
          <p:nvPr/>
        </p:nvSpPr>
        <p:spPr>
          <a:xfrm>
            <a:off x="754063" y="5878513"/>
            <a:ext cx="10580687" cy="368300"/>
          </a:xfrm>
          <a:prstGeom prst="rect">
            <a:avLst/>
          </a:prstGeom>
          <a:noFill/>
          <a:ln w="9525">
            <a:noFill/>
          </a:ln>
        </p:spPr>
        <p:txBody>
          <a:bodyPr wrap="square" anchor="t" anchorCtr="0">
            <a:spAutoFit/>
          </a:bodyPr>
          <a:p>
            <a:pPr algn="ctr"/>
            <a:r>
              <a:rPr lang="zh-CN" altLang="en-US" b="1" dirty="0">
                <a:solidFill>
                  <a:srgbClr val="C00000"/>
                </a:solidFill>
                <a:latin typeface="微软雅黑" panose="020B0503020204020204" pitchFamily="34" charset="-122"/>
                <a:ea typeface="微软雅黑" panose="020B0503020204020204" pitchFamily="34" charset="-122"/>
              </a:rPr>
              <a:t>必须落实安全管理力量</a:t>
            </a:r>
            <a:r>
              <a:rPr lang="zh-CN" altLang="en-US" b="1" dirty="0">
                <a:latin typeface="微软雅黑" panose="020B0503020204020204" pitchFamily="34" charset="-122"/>
                <a:ea typeface="微软雅黑" panose="020B0503020204020204" pitchFamily="34" charset="-122"/>
              </a:rPr>
              <a:t>，依法设置安全生产管理机构，配齐配强注册安全工程师等专业安全管理人员。</a:t>
            </a:r>
            <a:endParaRPr lang="zh-CN" altLang="en-US" b="1" dirty="0">
              <a:latin typeface="微软雅黑" panose="020B0503020204020204" pitchFamily="34" charset="-122"/>
              <a:ea typeface="微软雅黑" panose="020B0503020204020204" pitchFamily="34" charset="-122"/>
            </a:endParaRPr>
          </a:p>
        </p:txBody>
      </p:sp>
      <p:sp>
        <p:nvSpPr>
          <p:cNvPr id="12305" name="矩形 58"/>
          <p:cNvSpPr/>
          <p:nvPr/>
        </p:nvSpPr>
        <p:spPr>
          <a:xfrm>
            <a:off x="2865438" y="84138"/>
            <a:ext cx="6642100" cy="460375"/>
          </a:xfrm>
          <a:prstGeom prst="rect">
            <a:avLst/>
          </a:prstGeom>
          <a:noFill/>
          <a:ln w="9525">
            <a:noFill/>
          </a:ln>
        </p:spPr>
        <p:txBody>
          <a:bodyPr wrap="none" anchor="t" anchorCtr="0">
            <a:spAutoFit/>
          </a:bodyPr>
          <a:p>
            <a:pPr algn="ctr"/>
            <a:r>
              <a:rPr lang="zh-CN" altLang="en-US" sz="2400" b="1" dirty="0">
                <a:latin typeface="微软雅黑" panose="020B0503020204020204" pitchFamily="34" charset="-122"/>
                <a:ea typeface="微软雅黑" panose="020B0503020204020204" pitchFamily="34" charset="-122"/>
              </a:rPr>
              <a:t>第一部分    企业安全生产责任体系五落实五到位</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8_默认设计模板">
  <a:themeElements>
    <a:clrScheme name="8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默认设计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21993</Words>
  <Application>WPS 演示</Application>
  <PresentationFormat/>
  <Paragraphs>2201</Paragraphs>
  <Slides>45</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45</vt:i4>
      </vt:variant>
    </vt:vector>
  </HeadingPairs>
  <TitlesOfParts>
    <vt:vector size="64" baseType="lpstr">
      <vt:lpstr>Arial</vt:lpstr>
      <vt:lpstr>宋体</vt:lpstr>
      <vt:lpstr>Wingdings</vt:lpstr>
      <vt:lpstr>Calibri</vt:lpstr>
      <vt:lpstr>微软雅黑</vt:lpstr>
      <vt:lpstr>黑体</vt:lpstr>
      <vt:lpstr>华文行楷</vt:lpstr>
      <vt:lpstr>叶根友毛笔行书2.0版</vt:lpstr>
      <vt:lpstr>Times New Roman</vt:lpstr>
      <vt:lpstr>HY각헤드라인M</vt:lpstr>
      <vt:lpstr>Segoe Print</vt:lpstr>
      <vt:lpstr>Arial Unicode MS</vt:lpstr>
      <vt:lpstr>Arial Unicode MS</vt:lpstr>
      <vt:lpstr>隶书</vt:lpstr>
      <vt:lpstr>汉仪旗黑-85S</vt:lpstr>
      <vt:lpstr>李旭科毛笔行书</vt:lpstr>
      <vt:lpstr>楷体</vt:lpstr>
      <vt:lpstr>8_默认设计模板</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王霞(655226)</dc:creator>
  <cp:lastModifiedBy>monkeyhappy</cp:lastModifiedBy>
  <cp:revision>207</cp:revision>
  <cp:lastPrinted>2015-05-14T09:35:04Z</cp:lastPrinted>
  <dcterms:created xsi:type="dcterms:W3CDTF">2015-04-08T07:29:42Z</dcterms:created>
  <dcterms:modified xsi:type="dcterms:W3CDTF">2024-05-29T06:17:40Z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8912005623CC45668FB8483926C1FA3F_12</vt:lpwstr>
  </property>
</Properties>
</file>